
<file path=[Content_Types].xml><?xml version="1.0" encoding="utf-8"?>
<Types xmlns="http://schemas.openxmlformats.org/package/2006/content-types">
  <Default Extension="rels" ContentType="application/vnd.openxmlformats-package.relationships+xml"/>
  <Default Extension="xml" ContentType="application/xml"/>
  <Override PartName="/docProps/core.xml" ContentType="application/vnd.openxmlformats-package.core-properties+xml"/>
  <Override PartName="/ppt/media/image1.jpg" ContentType="image/jpg"/>
  <Override PartName="/ppt/media/image10.png" ContentType="image/png"/>
  <Override PartName="/ppt/media/image100.png" ContentType="image/png"/>
  <Override PartName="/ppt/media/image101.png" ContentType="image/png"/>
  <Override PartName="/ppt/media/image102.jpg" ContentType="image/jpg"/>
  <Override PartName="/ppt/media/image103.png" ContentType="image/png"/>
  <Override PartName="/ppt/media/image104.png" ContentType="image/png"/>
  <Override PartName="/ppt/media/image105.jpg" ContentType="image/jpg"/>
  <Override PartName="/ppt/media/image106.png" ContentType="image/png"/>
  <Override PartName="/ppt/media/image107.jpg" ContentType="image/jpg"/>
  <Override PartName="/ppt/media/image108.jpg" ContentType="image/jpg"/>
  <Override PartName="/ppt/media/image109.jpg" ContentType="image/jpg"/>
  <Override PartName="/ppt/media/image11.jpg" ContentType="image/jpg"/>
  <Override PartName="/ppt/media/image110.jpg" ContentType="image/jpg"/>
  <Override PartName="/ppt/media/image111.jpg" ContentType="image/jpg"/>
  <Override PartName="/ppt/media/image112.jpg" ContentType="image/jpg"/>
  <Override PartName="/ppt/media/image113.jpg" ContentType="image/jpg"/>
  <Override PartName="/ppt/media/image114.jpg" ContentType="image/jpg"/>
  <Override PartName="/ppt/media/image115.jpg" ContentType="image/jpg"/>
  <Override PartName="/ppt/media/image116.jpg" ContentType="image/jpg"/>
  <Override PartName="/ppt/media/image117.jpg" ContentType="image/jpg"/>
  <Override PartName="/ppt/media/image118.jpg" ContentType="image/jpg"/>
  <Override PartName="/ppt/media/image119.jpg" ContentType="image/jpg"/>
  <Override PartName="/ppt/media/image12.png" ContentType="image/png"/>
  <Override PartName="/ppt/media/image120.png" ContentType="image/png"/>
  <Override PartName="/ppt/media/image121.png" ContentType="image/png"/>
  <Override PartName="/ppt/media/image122.png" ContentType="image/png"/>
  <Override PartName="/ppt/media/image123.jpg" ContentType="image/jpg"/>
  <Override PartName="/ppt/media/image124.jpg" ContentType="image/jpg"/>
  <Override PartName="/ppt/media/image125.jpg" ContentType="image/jpg"/>
  <Override PartName="/ppt/media/image126.jpg" ContentType="image/jpg"/>
  <Override PartName="/ppt/media/image127.jpg" ContentType="image/jpg"/>
  <Override PartName="/ppt/media/image128.jpg" ContentType="image/jpg"/>
  <Override PartName="/ppt/media/image129.jpg" ContentType="image/jpg"/>
  <Override PartName="/ppt/media/image13.jpg" ContentType="image/jpg"/>
  <Override PartName="/ppt/media/image130.png" ContentType="image/png"/>
  <Override PartName="/ppt/media/image131.png" ContentType="image/png"/>
  <Override PartName="/ppt/media/image132.jpg" ContentType="image/jpg"/>
  <Override PartName="/ppt/media/image133.jpg" ContentType="image/jpg"/>
  <Override PartName="/ppt/media/image14.jpg" ContentType="image/jpg"/>
  <Override PartName="/ppt/media/image15.jpg" ContentType="image/jpg"/>
  <Override PartName="/ppt/media/image16.jpg" ContentType="image/jpg"/>
  <Override PartName="/ppt/media/image17.jpg" ContentType="image/jpg"/>
  <Override PartName="/ppt/media/image18.jpg" ContentType="image/jpg"/>
  <Override PartName="/ppt/media/image19.jpg" ContentType="image/jpg"/>
  <Override PartName="/ppt/media/image2.jpg" ContentType="image/jpg"/>
  <Override PartName="/ppt/media/image20.jpg" ContentType="image/jpg"/>
  <Override PartName="/ppt/media/image21.jpg" ContentType="image/jpg"/>
  <Override PartName="/ppt/media/image22.jpg" ContentType="image/jpg"/>
  <Override PartName="/ppt/media/image23.jpg" ContentType="image/jpg"/>
  <Override PartName="/ppt/media/image24.jpg" ContentType="image/jpg"/>
  <Override PartName="/ppt/media/image25.jpg" ContentType="image/jpg"/>
  <Override PartName="/ppt/media/image26.jpg" ContentType="image/jpg"/>
  <Override PartName="/ppt/media/image27.jpg" ContentType="image/jpg"/>
  <Override PartName="/ppt/media/image28.jpg" ContentType="image/jpg"/>
  <Override PartName="/ppt/media/image29.jpg" ContentType="image/jpg"/>
  <Override PartName="/ppt/media/image3.jpg" ContentType="image/jpg"/>
  <Override PartName="/ppt/media/image30.jpg" ContentType="image/jpg"/>
  <Override PartName="/ppt/media/image31.jpg" ContentType="image/jpg"/>
  <Override PartName="/ppt/media/image32.jpg" ContentType="image/jpg"/>
  <Override PartName="/ppt/media/image33.jpg" ContentType="image/jpg"/>
  <Override PartName="/ppt/media/image34.jpg" ContentType="image/jpg"/>
  <Override PartName="/ppt/media/image35.jpg" ContentType="image/jpg"/>
  <Override PartName="/ppt/media/image36.jpg" ContentType="image/jpg"/>
  <Override PartName="/ppt/media/image37.jpg" ContentType="image/jpg"/>
  <Override PartName="/ppt/media/image38.jpg" ContentType="image/jpg"/>
  <Override PartName="/ppt/media/image39.jpg" ContentType="image/jpg"/>
  <Override PartName="/ppt/media/image4.jpg" ContentType="image/jpg"/>
  <Override PartName="/ppt/media/image40.jpg" ContentType="image/jpg"/>
  <Override PartName="/ppt/media/image41.jpg" ContentType="image/jpg"/>
  <Override PartName="/ppt/media/image42.jpg" ContentType="image/jpg"/>
  <Override PartName="/ppt/media/image43.jpg" ContentType="image/jpg"/>
  <Override PartName="/ppt/media/image44.jpg" ContentType="image/jpg"/>
  <Override PartName="/ppt/media/image45.jpg" ContentType="image/jpg"/>
  <Override PartName="/ppt/media/image46.jpg" ContentType="image/jpg"/>
  <Override PartName="/ppt/media/image47.png" ContentType="image/png"/>
  <Override PartName="/ppt/media/image48.png" ContentType="image/png"/>
  <Override PartName="/ppt/media/image49.png" ContentType="image/png"/>
  <Override PartName="/ppt/media/image5.jpg" ContentType="image/jpg"/>
  <Override PartName="/ppt/media/image50.png" ContentType="image/png"/>
  <Override PartName="/ppt/media/image51.png" ContentType="image/png"/>
  <Override PartName="/ppt/media/image52.png" ContentType="image/png"/>
  <Override PartName="/ppt/media/image53.jpg" ContentType="image/jpg"/>
  <Override PartName="/ppt/media/image54.jpg" ContentType="image/jpg"/>
  <Override PartName="/ppt/media/image55.jpg" ContentType="image/jpg"/>
  <Override PartName="/ppt/media/image56.png" ContentType="image/png"/>
  <Override PartName="/ppt/media/image57.png" ContentType="image/png"/>
  <Override PartName="/ppt/media/image58.jpg" ContentType="image/jpg"/>
  <Override PartName="/ppt/media/image59.png" ContentType="image/png"/>
  <Override PartName="/ppt/media/image6.jpg" ContentType="image/jpg"/>
  <Override PartName="/ppt/media/image60.png" ContentType="image/png"/>
  <Override PartName="/ppt/media/image61.png" ContentType="image/png"/>
  <Override PartName="/ppt/media/image62.png" ContentType="image/png"/>
  <Override PartName="/ppt/media/image63.png" ContentType="image/png"/>
  <Override PartName="/ppt/media/image64.jpg" ContentType="image/jpg"/>
  <Override PartName="/ppt/media/image65.jpg" ContentType="image/jpg"/>
  <Override PartName="/ppt/media/image66.png" ContentType="image/png"/>
  <Override PartName="/ppt/media/image67.jpg" ContentType="image/jpg"/>
  <Override PartName="/ppt/media/image68.jpg" ContentType="image/jpg"/>
  <Override PartName="/ppt/media/image69.jpg" ContentType="image/jpg"/>
  <Override PartName="/ppt/media/image7.jpg" ContentType="image/jpg"/>
  <Override PartName="/ppt/media/image70.jpg" ContentType="image/jpg"/>
  <Override PartName="/ppt/media/image71.jpg" ContentType="image/jpg"/>
  <Override PartName="/ppt/media/image72.jpg" ContentType="image/jpg"/>
  <Override PartName="/ppt/media/image73.jpg" ContentType="image/jpg"/>
  <Override PartName="/ppt/media/image74.png" ContentType="image/png"/>
  <Override PartName="/ppt/media/image75.jpg" ContentType="image/jpg"/>
  <Override PartName="/ppt/media/image76.jpg" ContentType="image/jpg"/>
  <Override PartName="/ppt/media/image77.jpg" ContentType="image/jpg"/>
  <Override PartName="/ppt/media/image78.jpg" ContentType="image/jpg"/>
  <Override PartName="/ppt/media/image79.jpg" ContentType="image/jpg"/>
  <Override PartName="/ppt/media/image8.jpg" ContentType="image/jpg"/>
  <Override PartName="/ppt/media/image80.jpg" ContentType="image/jpg"/>
  <Override PartName="/ppt/media/image81.jpg" ContentType="image/jpg"/>
  <Override PartName="/ppt/media/image82.jpg" ContentType="image/jpg"/>
  <Override PartName="/ppt/media/image83.jpg" ContentType="image/jpg"/>
  <Override PartName="/ppt/media/image84.jpg" ContentType="image/jpg"/>
  <Override PartName="/ppt/media/image85.jpg" ContentType="image/jpg"/>
  <Override PartName="/ppt/media/image86.jpg" ContentType="image/jpg"/>
  <Override PartName="/ppt/media/image87.png" ContentType="image/png"/>
  <Override PartName="/ppt/media/image88.png" ContentType="image/png"/>
  <Override PartName="/ppt/media/image89.png" ContentType="image/png"/>
  <Override PartName="/ppt/media/image9.png" ContentType="image/png"/>
  <Override PartName="/ppt/media/image90.png" ContentType="image/png"/>
  <Override PartName="/ppt/media/image91.png" ContentType="image/png"/>
  <Override PartName="/ppt/media/image92.png" ContentType="image/png"/>
  <Override PartName="/ppt/media/image93.jpg" ContentType="image/jpg"/>
  <Override PartName="/ppt/media/image94.jpg" ContentType="image/jpg"/>
  <Override PartName="/ppt/media/image95.jpg" ContentType="image/jpg"/>
  <Override PartName="/ppt/media/image96.png" ContentType="image/png"/>
  <Override PartName="/ppt/media/image97.png" ContentType="image/png"/>
  <Override PartName="/ppt/media/image98.png" ContentType="image/png"/>
  <Override PartName="/ppt/media/image99.png" ContentType="image/png"/>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Masters/slideMaster.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heme/theme.xml" ContentType="application/vnd.openxmlformats-officedocument.theme+xml"/>
</Types>
</file>

<file path=_rels/.rels><Relationships xmlns="http://schemas.openxmlformats.org/package/2006/relationships"><Relationship Id="dpId" Type="http://schemas.openxmlformats.org/package/2006/relationships/metadata/core-properties" Target="docProps/core.xml"/><Relationship Id="pId" Type="http://schemas.openxmlformats.org/officeDocument/2006/relationships/officeDocument" Target="ppt/presentation.xml"/></Relationships>
</file>

<file path=ppt/presentation.xml><?xml version="1.0" encoding="utf-8"?>
<p:presentation xmlns:p="http://schemas.openxmlformats.org/presentationml/2006/main" xmlns:r="http://schemas.openxmlformats.org/officeDocument/2006/relationships" xmlns:a="http://schemas.openxmlformats.org/drawingml/2006/main" xmlns:dc="http://purl.org/dc/elements/1.1/" xmlns:cp="http://schemas.openxmlformats.org/package/2006/metadata/core-properties">
  <p:sldMasterIdLst>
    <p:sldMasterId id="2147483648" r:id="msId"/>
  </p:sldMasterIdLst>
  <p:sldIdLst>
    <p:sldId id="256" r:id="sId1"/>
    <p:sldId id="257" r:id="sId2"/>
    <p:sldId id="258" r:id="sId3"/>
    <p:sldId id="259" r:id="sId4"/>
    <p:sldId id="260" r:id="sId5"/>
    <p:sldId id="261" r:id="sId6"/>
    <p:sldId id="262" r:id="sId7"/>
    <p:sldId id="263" r:id="sId8"/>
    <p:sldId id="264" r:id="sId9"/>
    <p:sldId id="265" r:id="sId10"/>
    <p:sldId id="266" r:id="sId11"/>
    <p:sldId id="267" r:id="sId12"/>
    <p:sldId id="268" r:id="sId13"/>
    <p:sldId id="269" r:id="sId14"/>
    <p:sldId id="270" r:id="sId15"/>
    <p:sldId id="271" r:id="sId16"/>
    <p:sldId id="272" r:id="sId17"/>
    <p:sldId id="273" r:id="sId18"/>
    <p:sldId id="274" r:id="sId19"/>
    <p:sldId id="275" r:id="sId20"/>
    <p:sldId id="276" r:id="sId21"/>
    <p:sldId id="277" r:id="sId22"/>
    <p:sldId id="278" r:id="sId23"/>
    <p:sldId id="279" r:id="sId24"/>
    <p:sldId id="280" r:id="sId25"/>
    <p:sldId id="281" r:id="sId26"/>
    <p:sldId id="282" r:id="sId27"/>
    <p:sldId id="283" r:id="sId28"/>
    <p:sldId id="284" r:id="sId29"/>
    <p:sldId id="285" r:id="sId30"/>
    <p:sldId id="286" r:id="sId31"/>
    <p:sldId id="287" r:id="sId32"/>
    <p:sldId id="288" r:id="sId33"/>
    <p:sldId id="289" r:id="sId34"/>
    <p:sldId id="290" r:id="sId35"/>
    <p:sldId id="291" r:id="sId36"/>
    <p:sldId id="292" r:id="sId37"/>
    <p:sldId id="293" r:id="sId38"/>
    <p:sldId id="294" r:id="sId39"/>
    <p:sldId id="295" r:id="sId40"/>
    <p:sldId id="296" r:id="sId41"/>
    <p:sldId id="297" r:id="sId42"/>
    <p:sldId id="298" r:id="sId43"/>
    <p:sldId id="299" r:id="sId44"/>
    <p:sldId id="300" r:id="sId45"/>
    <p:sldId id="301" r:id="sId46"/>
    <p:sldId id="302" r:id="sId47"/>
    <p:sldId id="303" r:id="sId48"/>
    <p:sldId id="304" r:id="sId49"/>
    <p:sldId id="305" r:id="sId50"/>
    <p:sldId id="306" r:id="sId51"/>
    <p:sldId id="307" r:id="sId52"/>
    <p:sldId id="308" r:id="sId53"/>
    <p:sldId id="309" r:id="sId54"/>
    <p:sldId id="310" r:id="sId55"/>
    <p:sldId id="311" r:id="sId56"/>
    <p:sldId id="312" r:id="sId57"/>
    <p:sldId id="313" r:id="sId58"/>
    <p:sldId id="314" r:id="sId59"/>
    <p:sldId id="315" r:id="sId60"/>
    <p:sldId id="316" r:id="sId61"/>
    <p:sldId id="317" r:id="sId62"/>
    <p:sldId id="318" r:id="sId63"/>
    <p:sldId id="319" r:id="sId64"/>
    <p:sldId id="320" r:id="sId65"/>
    <p:sldId id="321" r:id="sId66"/>
    <p:sldId id="322" r:id="sId67"/>
    <p:sldId id="323" r:id="sId68"/>
    <p:sldId id="324" r:id="sId69"/>
    <p:sldId id="325" r:id="sId70"/>
    <p:sldId id="326" r:id="sId71"/>
    <p:sldId id="327" r:id="sId72"/>
    <p:sldId id="328" r:id="sId73"/>
    <p:sldId id="329" r:id="sId74"/>
    <p:sldId id="330" r:id="sId75"/>
    <p:sldId id="331" r:id="sId76"/>
    <p:sldId id="332" r:id="sId77"/>
    <p:sldId id="333" r:id="sId78"/>
    <p:sldId id="334" r:id="sId79"/>
    <p:sldId id="335" r:id="sId80"/>
    <p:sldId id="336" r:id="sId81"/>
    <p:sldId id="337" r:id="sId82"/>
    <p:sldId id="338" r:id="sId83"/>
    <p:sldId id="339" r:id="sId84"/>
    <p:sldId id="340" r:id="sId85"/>
    <p:sldId id="341" r:id="sId86"/>
    <p:sldId id="342" r:id="sId87"/>
    <p:sldId id="343" r:id="sId88"/>
    <p:sldId id="344" r:id="sId89"/>
    <p:sldId id="345" r:id="sId90"/>
    <p:sldId id="346" r:id="sId91"/>
    <p:sldId id="347" r:id="sId92"/>
    <p:sldId id="348" r:id="sId93"/>
    <p:sldId id="349" r:id="sId94"/>
    <p:sldId id="350" r:id="sId95"/>
    <p:sldId id="351" r:id="sId96"/>
    <p:sldId id="352" r:id="sId97"/>
    <p:sldId id="353" r:id="sId98"/>
    <p:sldId id="354" r:id="sId99"/>
    <p:sldId id="355" r:id="sId100"/>
    <p:sldId id="356" r:id="sId101"/>
    <p:sldId id="357" r:id="sId102"/>
    <p:sldId id="358" r:id="sId103"/>
    <p:sldId id="359" r:id="sId104"/>
    <p:sldId id="360" r:id="sId105"/>
    <p:sldId id="361" r:id="sId106"/>
    <p:sldId id="362" r:id="sId107"/>
    <p:sldId id="363" r:id="sId108"/>
    <p:sldId id="364" r:id="sId109"/>
    <p:sldId id="365" r:id="sId110"/>
    <p:sldId id="366" r:id="sId111"/>
    <p:sldId id="367" r:id="sId112"/>
    <p:sldId id="368" r:id="sId113"/>
    <p:sldId id="369" r:id="sId114"/>
    <p:sldId id="370" r:id="sId115"/>
    <p:sldId id="371" r:id="sId116"/>
    <p:sldId id="372" r:id="sId117"/>
    <p:sldId id="373" r:id="sId118"/>
    <p:sldId id="374" r:id="sId119"/>
    <p:sldId id="375" r:id="sId120"/>
    <p:sldId id="376" r:id="sId121"/>
    <p:sldId id="377" r:id="sId122"/>
    <p:sldId id="378" r:id="sId123"/>
    <p:sldId id="379" r:id="sId124"/>
    <p:sldId id="380" r:id="sId125"/>
    <p:sldId id="381" r:id="sId126"/>
    <p:sldId id="382" r:id="sId127"/>
    <p:sldId id="383" r:id="sId128"/>
    <p:sldId id="384" r:id="sId129"/>
    <p:sldId id="385" r:id="sId130"/>
    <p:sldId id="386" r:id="sId131"/>
    <p:sldId id="387" r:id="sId132"/>
    <p:sldId id="388" r:id="sId133"/>
    <p:sldId id="389" r:id="sId134"/>
    <p:sldId id="390" r:id="sId135"/>
    <p:sldId id="391" r:id="sId136"/>
    <p:sldId id="392" r:id="sId137"/>
    <p:sldId id="393" r:id="sId138"/>
    <p:sldId id="394" r:id="sId139"/>
    <p:sldId id="395" r:id="sId140"/>
    <p:sldId id="396" r:id="sId141"/>
    <p:sldId id="397" r:id="sId142"/>
    <p:sldId id="398" r:id="sId143"/>
    <p:sldId id="399" r:id="sId144"/>
    <p:sldId id="400" r:id="sId145"/>
    <p:sldId id="401" r:id="sId146"/>
    <p:sldId id="402" r:id="sId147"/>
    <p:sldId id="403" r:id="sId148"/>
    <p:sldId id="404" r:id="sId149"/>
    <p:sldId id="405" r:id="sId150"/>
    <p:sldId id="406" r:id="sId151"/>
    <p:sldId id="407" r:id="sId152"/>
    <p:sldId id="408" r:id="sId153"/>
    <p:sldId id="409" r:id="sId154"/>
    <p:sldId id="410" r:id="sId155"/>
    <p:sldId id="411" r:id="sId156"/>
    <p:sldId id="412" r:id="sId157"/>
    <p:sldId id="413" r:id="sId158"/>
    <p:sldId id="414" r:id="sId159"/>
    <p:sldId id="415" r:id="sId160"/>
    <p:sldId id="416" r:id="sId161"/>
    <p:sldId id="417" r:id="sId162"/>
    <p:sldId id="418" r:id="sId163"/>
    <p:sldId id="419" r:id="sId164"/>
    <p:sldId id="420" r:id="sId165"/>
    <p:sldId id="421" r:id="sId166"/>
    <p:sldId id="422" r:id="sId167"/>
    <p:sldId id="423" r:id="sId168"/>
    <p:sldId id="424" r:id="sId169"/>
    <p:sldId id="425" r:id="sId170"/>
    <p:sldId id="426" r:id="sId171"/>
    <p:sldId id="427" r:id="sId172"/>
    <p:sldId id="428" r:id="sId173"/>
    <p:sldId id="429" r:id="sId174"/>
    <p:sldId id="430" r:id="sId175"/>
    <p:sldId id="431" r:id="sId176"/>
    <p:sldId id="432" r:id="sId177"/>
    <p:sldId id="433" r:id="sId178"/>
    <p:sldId id="434" r:id="sId179"/>
    <p:sldId id="435" r:id="sId180"/>
    <p:sldId id="436" r:id="sId181"/>
    <p:sldId id="437" r:id="sId182"/>
    <p:sldId id="438" r:id="sId183"/>
    <p:sldId id="439" r:id="sId184"/>
    <p:sldId id="440" r:id="sId185"/>
    <p:sldId id="441" r:id="sId186"/>
    <p:sldId id="442" r:id="sId187"/>
    <p:sldId id="443" r:id="sId188"/>
    <p:sldId id="444" r:id="sId189"/>
    <p:sldId id="445" r:id="sId190"/>
    <p:sldId id="446" r:id="sId191"/>
    <p:sldId id="447" r:id="sId192"/>
    <p:sldId id="448" r:id="sId193"/>
    <p:sldId id="449" r:id="sId194"/>
    <p:sldId id="450" r:id="sId195"/>
    <p:sldId id="451" r:id="sId196"/>
    <p:sldId id="452" r:id="sId197"/>
    <p:sldId id="453" r:id="sId198"/>
    <p:sldId id="454" r:id="sId199"/>
    <p:sldId id="455" r:id="sId200"/>
    <p:sldId id="456" r:id="sId201"/>
    <p:sldId id="457" r:id="sId202"/>
    <p:sldId id="458" r:id="sId203"/>
    <p:sldId id="459" r:id="sId204"/>
    <p:sldId id="460" r:id="sId205"/>
    <p:sldId id="461" r:id="sId206"/>
    <p:sldId id="462" r:id="sId207"/>
    <p:sldId id="463" r:id="sId208"/>
    <p:sldId id="464" r:id="sId209"/>
    <p:sldId id="465" r:id="sId210"/>
    <p:sldId id="466" r:id="sId211"/>
    <p:sldId id="467" r:id="sId212"/>
    <p:sldId id="468" r:id="sId213"/>
    <p:sldId id="469" r:id="sId214"/>
    <p:sldId id="470" r:id="sId215"/>
    <p:sldId id="471" r:id="sId216"/>
    <p:sldId id="472" r:id="sId217"/>
    <p:sldId id="473" r:id="sId218"/>
    <p:sldId id="474" r:id="sId219"/>
    <p:sldId id="475" r:id="sId220"/>
    <p:sldId id="476" r:id="sId221"/>
    <p:sldId id="477" r:id="sId222"/>
    <p:sldId id="478" r:id="sId223"/>
    <p:sldId id="479" r:id="sId224"/>
    <p:sldId id="480" r:id="sId225"/>
    <p:sldId id="481" r:id="sId226"/>
    <p:sldId id="482" r:id="sId227"/>
    <p:sldId id="483" r:id="sId228"/>
    <p:sldId id="484" r:id="sId229"/>
    <p:sldId id="485" r:id="sId230"/>
    <p:sldId id="486" r:id="sId231"/>
    <p:sldId id="487" r:id="sId232"/>
    <p:sldId id="488" r:id="sId233"/>
    <p:sldId id="489" r:id="sId234"/>
    <p:sldId id="490" r:id="sId235"/>
    <p:sldId id="491" r:id="sId236"/>
    <p:sldId id="492" r:id="sId237"/>
    <p:sldId id="493" r:id="sId238"/>
    <p:sldId id="494" r:id="sId239"/>
    <p:sldId id="495" r:id="sId240"/>
    <p:sldId id="496" r:id="sId241"/>
    <p:sldId id="497" r:id="sId242"/>
    <p:sldId id="498" r:id="sId243"/>
    <p:sldId id="499" r:id="sId244"/>
    <p:sldId id="500" r:id="sId245"/>
    <p:sldId id="501" r:id="sId246"/>
    <p:sldId id="502" r:id="sId247"/>
    <p:sldId id="503" r:id="sId248"/>
    <p:sldId id="504" r:id="sId249"/>
    <p:sldId id="505" r:id="sId250"/>
    <p:sldId id="506" r:id="sId251"/>
    <p:sldId id="507" r:id="sId252"/>
    <p:sldId id="508" r:id="sId253"/>
    <p:sldId id="509" r:id="sId254"/>
    <p:sldId id="510" r:id="sId255"/>
    <p:sldId id="511" r:id="sId256"/>
    <p:sldId id="512" r:id="sId257"/>
    <p:sldId id="513" r:id="sId258"/>
    <p:sldId id="514" r:id="sId259"/>
    <p:sldId id="515" r:id="sId260"/>
    <p:sldId id="516" r:id="sId261"/>
    <p:sldId id="517" r:id="sId262"/>
    <p:sldId id="518" r:id="sId263"/>
    <p:sldId id="519" r:id="sId264"/>
    <p:sldId id="520" r:id="sId265"/>
    <p:sldId id="521" r:id="sId266"/>
    <p:sldId id="522" r:id="sId267"/>
    <p:sldId id="523" r:id="sId268"/>
    <p:sldId id="524" r:id="sId269"/>
    <p:sldId id="525" r:id="sId270"/>
    <p:sldId id="526" r:id="sId271"/>
    <p:sldId id="527" r:id="sId272"/>
    <p:sldId id="528" r:id="sId273"/>
    <p:sldId id="529" r:id="sId274"/>
    <p:sldId id="530" r:id="sId275"/>
    <p:sldId id="531" r:id="sId276"/>
    <p:sldId id="532" r:id="sId277"/>
    <p:sldId id="533" r:id="sId278"/>
    <p:sldId id="534" r:id="sId279"/>
    <p:sldId id="535" r:id="sId280"/>
    <p:sldId id="536" r:id="sId281"/>
    <p:sldId id="537" r:id="sId282"/>
    <p:sldId id="538" r:id="sId283"/>
    <p:sldId id="539" r:id="sId284"/>
    <p:sldId id="540" r:id="sId285"/>
    <p:sldId id="541" r:id="sId286"/>
    <p:sldId id="542" r:id="sId287"/>
    <p:sldId id="543" r:id="sId288"/>
    <p:sldId id="544" r:id="sId289"/>
    <p:sldId id="545" r:id="sId290"/>
    <p:sldId id="546" r:id="sId291"/>
    <p:sldId id="547" r:id="sId292"/>
    <p:sldId id="548" r:id="sId293"/>
    <p:sldId id="549" r:id="sId294"/>
    <p:sldId id="550" r:id="sId295"/>
    <p:sldId id="551" r:id="sId296"/>
    <p:sldId id="552" r:id="sId297"/>
    <p:sldId id="553" r:id="sId298"/>
    <p:sldId id="554" r:id="sId299"/>
    <p:sldId id="555" r:id="sId300"/>
    <p:sldId id="556" r:id="sId301"/>
    <p:sldId id="557" r:id="sId302"/>
    <p:sldId id="558" r:id="sId303"/>
    <p:sldId id="559" r:id="sId304"/>
    <p:sldId id="560" r:id="sId305"/>
    <p:sldId id="561" r:id="sId306"/>
    <p:sldId id="562" r:id="sId307"/>
    <p:sldId id="563" r:id="sId308"/>
    <p:sldId id="564" r:id="sId309"/>
    <p:sldId id="565" r:id="sId310"/>
    <p:sldId id="566" r:id="sId311"/>
    <p:sldId id="567" r:id="sId312"/>
    <p:sldId id="568" r:id="sId313"/>
    <p:sldId id="569" r:id="sId314"/>
    <p:sldId id="570" r:id="sId315"/>
    <p:sldId id="571" r:id="sId316"/>
    <p:sldId id="572" r:id="sId317"/>
    <p:sldId id="573" r:id="sId318"/>
    <p:sldId id="574" r:id="sId319"/>
    <p:sldId id="575" r:id="sId320"/>
    <p:sldId id="576" r:id="sId321"/>
    <p:sldId id="577" r:id="sId322"/>
    <p:sldId id="578" r:id="sId323"/>
    <p:sldId id="579" r:id="sId324"/>
    <p:sldId id="580" r:id="sId325"/>
    <p:sldId id="581" r:id="sId326"/>
    <p:sldId id="582" r:id="sId327"/>
    <p:sldId id="583" r:id="sId328"/>
    <p:sldId id="584" r:id="sId329"/>
    <p:sldId id="585" r:id="sId330"/>
    <p:sldId id="586" r:id="sId331"/>
    <p:sldId id="587" r:id="sId332"/>
    <p:sldId id="588" r:id="sId333"/>
    <p:sldId id="589" r:id="sId334"/>
    <p:sldId id="590" r:id="sId335"/>
    <p:sldId id="591" r:id="sId336"/>
    <p:sldId id="592" r:id="sId337"/>
    <p:sldId id="593" r:id="sId338"/>
    <p:sldId id="594" r:id="sId339"/>
    <p:sldId id="595" r:id="sId340"/>
    <p:sldId id="596" r:id="sId341"/>
    <p:sldId id="597" r:id="sId342"/>
    <p:sldId id="598" r:id="sId343"/>
    <p:sldId id="599" r:id="sId344"/>
    <p:sldId id="600" r:id="sId345"/>
    <p:sldId id="601" r:id="sId346"/>
    <p:sldId id="602" r:id="sId347"/>
    <p:sldId id="603" r:id="sId348"/>
    <p:sldId id="604" r:id="sId349"/>
    <p:sldId id="605" r:id="sId350"/>
    <p:sldId id="606" r:id="sId351"/>
    <p:sldId id="607" r:id="sId352"/>
    <p:sldId id="608" r:id="sId353"/>
    <p:sldId id="609" r:id="sId354"/>
    <p:sldId id="610" r:id="sId355"/>
    <p:sldId id="611" r:id="sId356"/>
    <p:sldId id="612" r:id="sId357"/>
    <p:sldId id="613" r:id="sId358"/>
    <p:sldId id="614" r:id="sId359"/>
    <p:sldId id="615" r:id="sId360"/>
    <p:sldId id="616" r:id="sId361"/>
    <p:sldId id="617" r:id="sId362"/>
    <p:sldId id="618" r:id="sId363"/>
    <p:sldId id="619" r:id="sId364"/>
    <p:sldId id="620" r:id="sId365"/>
    <p:sldId id="621" r:id="sId366"/>
    <p:sldId id="622" r:id="sId367"/>
    <p:sldId id="623" r:id="sId368"/>
    <p:sldId id="624" r:id="sId369"/>
    <p:sldId id="625" r:id="sId370"/>
    <p:sldId id="626" r:id="sId371"/>
    <p:sldId id="627" r:id="sId372"/>
    <p:sldId id="628" r:id="sId373"/>
    <p:sldId id="629" r:id="sId374"/>
    <p:sldId id="630" r:id="sId375"/>
    <p:sldId id="631" r:id="sId376"/>
    <p:sldId id="632" r:id="sId377"/>
    <p:sldId id="633" r:id="sId378"/>
    <p:sldId id="634" r:id="sId379"/>
    <p:sldId id="635" r:id="sId380"/>
    <p:sldId id="636" r:id="sId381"/>
    <p:sldId id="637" r:id="sId382"/>
    <p:sldId id="638" r:id="sId383"/>
    <p:sldId id="639" r:id="sId384"/>
    <p:sldId id="640" r:id="sId385"/>
    <p:sldId id="641" r:id="sId386"/>
    <p:sldId id="642" r:id="sId387"/>
    <p:sldId id="643" r:id="sId388"/>
    <p:sldId id="644" r:id="sId389"/>
    <p:sldId id="645" r:id="sId390"/>
    <p:sldId id="646" r:id="sId391"/>
    <p:sldId id="647" r:id="sId392"/>
    <p:sldId id="648" r:id="sId393"/>
    <p:sldId id="649" r:id="sId394"/>
    <p:sldId id="650" r:id="sId395"/>
    <p:sldId id="651" r:id="sId396"/>
    <p:sldId id="652" r:id="sId397"/>
    <p:sldId id="653" r:id="sId398"/>
    <p:sldId id="654" r:id="sId399"/>
    <p:sldId id="655" r:id="sId400"/>
    <p:sldId id="656" r:id="sId401"/>
    <p:sldId id="657" r:id="sId402"/>
    <p:sldId id="658" r:id="sId403"/>
  </p:sldIdLst>
  <p:sldSz cx="9577070" cy="11052175"/>
  <p:notesSz cx="6858000" cy="9144000"/>
  <p:defaultTextStyle/>
</p:presentation>
</file>

<file path=ppt/presProps.xml><?xml version="1.0" encoding="utf-8"?>
<p:presentationPr xmlns:p="http://schemas.openxmlformats.org/presentationml/2006/main" xmlns:r="http://schemas.openxmlformats.org/officeDocument/2006/relationships" xmlns:a="http://schemas.openxmlformats.org/drawingml/2006/main" xmlns:dc="http://purl.org/dc/elements/1.1/" xmlns:cp="http://schemas.openxmlformats.org/package/2006/metadata/core-properties"/>
</file>

<file path=ppt/_rels/presentation.xml.rels><Relationships xmlns="http://schemas.openxmlformats.org/package/2006/relationships"><Relationship Id="propsId" Type="http://schemas.openxmlformats.org/officeDocument/2006/relationships/presProps" Target="presProps.xml"/><Relationship Id="msId" Type="http://schemas.openxmlformats.org/officeDocument/2006/relationships/slideMaster" Target="slideMasters/slideMaster.xml"/><Relationship Id="tId" Type="http://schemas.openxmlformats.org/officeDocument/2006/relationships/theme" Target="theme/theme.xml"/><Relationship Id="sId1" Type="http://schemas.openxmlformats.org/officeDocument/2006/relationships/slide" Target="slides/slide1.xml"/><Relationship Id="sId2" Type="http://schemas.openxmlformats.org/officeDocument/2006/relationships/slide" Target="slides/slide2.xml"/><Relationship Id="sId3" Type="http://schemas.openxmlformats.org/officeDocument/2006/relationships/slide" Target="slides/slide3.xml"/><Relationship Id="sId4" Type="http://schemas.openxmlformats.org/officeDocument/2006/relationships/slide" Target="slides/slide4.xml"/><Relationship Id="sId5" Type="http://schemas.openxmlformats.org/officeDocument/2006/relationships/slide" Target="slides/slide5.xml"/><Relationship Id="sId6" Type="http://schemas.openxmlformats.org/officeDocument/2006/relationships/slide" Target="slides/slide6.xml"/><Relationship Id="sId7" Type="http://schemas.openxmlformats.org/officeDocument/2006/relationships/slide" Target="slides/slide7.xml"/><Relationship Id="sId8" Type="http://schemas.openxmlformats.org/officeDocument/2006/relationships/slide" Target="slides/slide8.xml"/><Relationship Id="sId9" Type="http://schemas.openxmlformats.org/officeDocument/2006/relationships/slide" Target="slides/slide9.xml"/><Relationship Id="sId10" Type="http://schemas.openxmlformats.org/officeDocument/2006/relationships/slide" Target="slides/slide10.xml"/><Relationship Id="sId11" Type="http://schemas.openxmlformats.org/officeDocument/2006/relationships/slide" Target="slides/slide11.xml"/><Relationship Id="sId12" Type="http://schemas.openxmlformats.org/officeDocument/2006/relationships/slide" Target="slides/slide12.xml"/><Relationship Id="sId13" Type="http://schemas.openxmlformats.org/officeDocument/2006/relationships/slide" Target="slides/slide13.xml"/><Relationship Id="sId14" Type="http://schemas.openxmlformats.org/officeDocument/2006/relationships/slide" Target="slides/slide14.xml"/><Relationship Id="sId15" Type="http://schemas.openxmlformats.org/officeDocument/2006/relationships/slide" Target="slides/slide15.xml"/><Relationship Id="sId16" Type="http://schemas.openxmlformats.org/officeDocument/2006/relationships/slide" Target="slides/slide16.xml"/><Relationship Id="sId17" Type="http://schemas.openxmlformats.org/officeDocument/2006/relationships/slide" Target="slides/slide17.xml"/><Relationship Id="sId18" Type="http://schemas.openxmlformats.org/officeDocument/2006/relationships/slide" Target="slides/slide18.xml"/><Relationship Id="sId19" Type="http://schemas.openxmlformats.org/officeDocument/2006/relationships/slide" Target="slides/slide19.xml"/><Relationship Id="sId20" Type="http://schemas.openxmlformats.org/officeDocument/2006/relationships/slide" Target="slides/slide20.xml"/><Relationship Id="sId21" Type="http://schemas.openxmlformats.org/officeDocument/2006/relationships/slide" Target="slides/slide21.xml"/><Relationship Id="sId22" Type="http://schemas.openxmlformats.org/officeDocument/2006/relationships/slide" Target="slides/slide22.xml"/><Relationship Id="sId23" Type="http://schemas.openxmlformats.org/officeDocument/2006/relationships/slide" Target="slides/slide23.xml"/><Relationship Id="sId24" Type="http://schemas.openxmlformats.org/officeDocument/2006/relationships/slide" Target="slides/slide24.xml"/><Relationship Id="sId25" Type="http://schemas.openxmlformats.org/officeDocument/2006/relationships/slide" Target="slides/slide25.xml"/><Relationship Id="sId26" Type="http://schemas.openxmlformats.org/officeDocument/2006/relationships/slide" Target="slides/slide26.xml"/><Relationship Id="sId27" Type="http://schemas.openxmlformats.org/officeDocument/2006/relationships/slide" Target="slides/slide27.xml"/><Relationship Id="sId28" Type="http://schemas.openxmlformats.org/officeDocument/2006/relationships/slide" Target="slides/slide28.xml"/><Relationship Id="sId29" Type="http://schemas.openxmlformats.org/officeDocument/2006/relationships/slide" Target="slides/slide29.xml"/><Relationship Id="sId30" Type="http://schemas.openxmlformats.org/officeDocument/2006/relationships/slide" Target="slides/slide30.xml"/><Relationship Id="sId31" Type="http://schemas.openxmlformats.org/officeDocument/2006/relationships/slide" Target="slides/slide31.xml"/><Relationship Id="sId32" Type="http://schemas.openxmlformats.org/officeDocument/2006/relationships/slide" Target="slides/slide32.xml"/><Relationship Id="sId33" Type="http://schemas.openxmlformats.org/officeDocument/2006/relationships/slide" Target="slides/slide33.xml"/><Relationship Id="sId34" Type="http://schemas.openxmlformats.org/officeDocument/2006/relationships/slide" Target="slides/slide34.xml"/><Relationship Id="sId35" Type="http://schemas.openxmlformats.org/officeDocument/2006/relationships/slide" Target="slides/slide35.xml"/><Relationship Id="sId36" Type="http://schemas.openxmlformats.org/officeDocument/2006/relationships/slide" Target="slides/slide36.xml"/><Relationship Id="sId37" Type="http://schemas.openxmlformats.org/officeDocument/2006/relationships/slide" Target="slides/slide37.xml"/><Relationship Id="sId38" Type="http://schemas.openxmlformats.org/officeDocument/2006/relationships/slide" Target="slides/slide38.xml"/><Relationship Id="sId39" Type="http://schemas.openxmlformats.org/officeDocument/2006/relationships/slide" Target="slides/slide39.xml"/><Relationship Id="sId40" Type="http://schemas.openxmlformats.org/officeDocument/2006/relationships/slide" Target="slides/slide40.xml"/><Relationship Id="sId41" Type="http://schemas.openxmlformats.org/officeDocument/2006/relationships/slide" Target="slides/slide41.xml"/><Relationship Id="sId42" Type="http://schemas.openxmlformats.org/officeDocument/2006/relationships/slide" Target="slides/slide42.xml"/><Relationship Id="sId43" Type="http://schemas.openxmlformats.org/officeDocument/2006/relationships/slide" Target="slides/slide43.xml"/><Relationship Id="sId44" Type="http://schemas.openxmlformats.org/officeDocument/2006/relationships/slide" Target="slides/slide44.xml"/><Relationship Id="sId45" Type="http://schemas.openxmlformats.org/officeDocument/2006/relationships/slide" Target="slides/slide45.xml"/><Relationship Id="sId46" Type="http://schemas.openxmlformats.org/officeDocument/2006/relationships/slide" Target="slides/slide46.xml"/><Relationship Id="sId47" Type="http://schemas.openxmlformats.org/officeDocument/2006/relationships/slide" Target="slides/slide47.xml"/><Relationship Id="sId48" Type="http://schemas.openxmlformats.org/officeDocument/2006/relationships/slide" Target="slides/slide48.xml"/><Relationship Id="sId49" Type="http://schemas.openxmlformats.org/officeDocument/2006/relationships/slide" Target="slides/slide49.xml"/><Relationship Id="sId50" Type="http://schemas.openxmlformats.org/officeDocument/2006/relationships/slide" Target="slides/slide50.xml"/><Relationship Id="sId51" Type="http://schemas.openxmlformats.org/officeDocument/2006/relationships/slide" Target="slides/slide51.xml"/><Relationship Id="sId52" Type="http://schemas.openxmlformats.org/officeDocument/2006/relationships/slide" Target="slides/slide52.xml"/><Relationship Id="sId53" Type="http://schemas.openxmlformats.org/officeDocument/2006/relationships/slide" Target="slides/slide53.xml"/><Relationship Id="sId54" Type="http://schemas.openxmlformats.org/officeDocument/2006/relationships/slide" Target="slides/slide54.xml"/><Relationship Id="sId55" Type="http://schemas.openxmlformats.org/officeDocument/2006/relationships/slide" Target="slides/slide55.xml"/><Relationship Id="sId56" Type="http://schemas.openxmlformats.org/officeDocument/2006/relationships/slide" Target="slides/slide56.xml"/><Relationship Id="sId57" Type="http://schemas.openxmlformats.org/officeDocument/2006/relationships/slide" Target="slides/slide57.xml"/><Relationship Id="sId58" Type="http://schemas.openxmlformats.org/officeDocument/2006/relationships/slide" Target="slides/slide58.xml"/><Relationship Id="sId59" Type="http://schemas.openxmlformats.org/officeDocument/2006/relationships/slide" Target="slides/slide59.xml"/><Relationship Id="sId60" Type="http://schemas.openxmlformats.org/officeDocument/2006/relationships/slide" Target="slides/slide60.xml"/><Relationship Id="sId61" Type="http://schemas.openxmlformats.org/officeDocument/2006/relationships/slide" Target="slides/slide61.xml"/><Relationship Id="sId62" Type="http://schemas.openxmlformats.org/officeDocument/2006/relationships/slide" Target="slides/slide62.xml"/><Relationship Id="sId63" Type="http://schemas.openxmlformats.org/officeDocument/2006/relationships/slide" Target="slides/slide63.xml"/><Relationship Id="sId64" Type="http://schemas.openxmlformats.org/officeDocument/2006/relationships/slide" Target="slides/slide64.xml"/><Relationship Id="sId65" Type="http://schemas.openxmlformats.org/officeDocument/2006/relationships/slide" Target="slides/slide65.xml"/><Relationship Id="sId66" Type="http://schemas.openxmlformats.org/officeDocument/2006/relationships/slide" Target="slides/slide66.xml"/><Relationship Id="sId67" Type="http://schemas.openxmlformats.org/officeDocument/2006/relationships/slide" Target="slides/slide67.xml"/><Relationship Id="sId68" Type="http://schemas.openxmlformats.org/officeDocument/2006/relationships/slide" Target="slides/slide68.xml"/><Relationship Id="sId69" Type="http://schemas.openxmlformats.org/officeDocument/2006/relationships/slide" Target="slides/slide69.xml"/><Relationship Id="sId70" Type="http://schemas.openxmlformats.org/officeDocument/2006/relationships/slide" Target="slides/slide70.xml"/><Relationship Id="sId71" Type="http://schemas.openxmlformats.org/officeDocument/2006/relationships/slide" Target="slides/slide71.xml"/><Relationship Id="sId72" Type="http://schemas.openxmlformats.org/officeDocument/2006/relationships/slide" Target="slides/slide72.xml"/><Relationship Id="sId73" Type="http://schemas.openxmlformats.org/officeDocument/2006/relationships/slide" Target="slides/slide73.xml"/><Relationship Id="sId74" Type="http://schemas.openxmlformats.org/officeDocument/2006/relationships/slide" Target="slides/slide74.xml"/><Relationship Id="sId75" Type="http://schemas.openxmlformats.org/officeDocument/2006/relationships/slide" Target="slides/slide75.xml"/><Relationship Id="sId76" Type="http://schemas.openxmlformats.org/officeDocument/2006/relationships/slide" Target="slides/slide76.xml"/><Relationship Id="sId77" Type="http://schemas.openxmlformats.org/officeDocument/2006/relationships/slide" Target="slides/slide77.xml"/><Relationship Id="sId78" Type="http://schemas.openxmlformats.org/officeDocument/2006/relationships/slide" Target="slides/slide78.xml"/><Relationship Id="sId79" Type="http://schemas.openxmlformats.org/officeDocument/2006/relationships/slide" Target="slides/slide79.xml"/><Relationship Id="sId80" Type="http://schemas.openxmlformats.org/officeDocument/2006/relationships/slide" Target="slides/slide80.xml"/><Relationship Id="sId81" Type="http://schemas.openxmlformats.org/officeDocument/2006/relationships/slide" Target="slides/slide81.xml"/><Relationship Id="sId82" Type="http://schemas.openxmlformats.org/officeDocument/2006/relationships/slide" Target="slides/slide82.xml"/><Relationship Id="sId83" Type="http://schemas.openxmlformats.org/officeDocument/2006/relationships/slide" Target="slides/slide83.xml"/><Relationship Id="sId84" Type="http://schemas.openxmlformats.org/officeDocument/2006/relationships/slide" Target="slides/slide84.xml"/><Relationship Id="sId85" Type="http://schemas.openxmlformats.org/officeDocument/2006/relationships/slide" Target="slides/slide85.xml"/><Relationship Id="sId86" Type="http://schemas.openxmlformats.org/officeDocument/2006/relationships/slide" Target="slides/slide86.xml"/><Relationship Id="sId87" Type="http://schemas.openxmlformats.org/officeDocument/2006/relationships/slide" Target="slides/slide87.xml"/><Relationship Id="sId88" Type="http://schemas.openxmlformats.org/officeDocument/2006/relationships/slide" Target="slides/slide88.xml"/><Relationship Id="sId89" Type="http://schemas.openxmlformats.org/officeDocument/2006/relationships/slide" Target="slides/slide89.xml"/><Relationship Id="sId90" Type="http://schemas.openxmlformats.org/officeDocument/2006/relationships/slide" Target="slides/slide90.xml"/><Relationship Id="sId91" Type="http://schemas.openxmlformats.org/officeDocument/2006/relationships/slide" Target="slides/slide91.xml"/><Relationship Id="sId92" Type="http://schemas.openxmlformats.org/officeDocument/2006/relationships/slide" Target="slides/slide92.xml"/><Relationship Id="sId93" Type="http://schemas.openxmlformats.org/officeDocument/2006/relationships/slide" Target="slides/slide93.xml"/><Relationship Id="sId94" Type="http://schemas.openxmlformats.org/officeDocument/2006/relationships/slide" Target="slides/slide94.xml"/><Relationship Id="sId95" Type="http://schemas.openxmlformats.org/officeDocument/2006/relationships/slide" Target="slides/slide95.xml"/><Relationship Id="sId96" Type="http://schemas.openxmlformats.org/officeDocument/2006/relationships/slide" Target="slides/slide96.xml"/><Relationship Id="sId97" Type="http://schemas.openxmlformats.org/officeDocument/2006/relationships/slide" Target="slides/slide97.xml"/><Relationship Id="sId98" Type="http://schemas.openxmlformats.org/officeDocument/2006/relationships/slide" Target="slides/slide98.xml"/><Relationship Id="sId99" Type="http://schemas.openxmlformats.org/officeDocument/2006/relationships/slide" Target="slides/slide99.xml"/><Relationship Id="sId100" Type="http://schemas.openxmlformats.org/officeDocument/2006/relationships/slide" Target="slides/slide100.xml"/><Relationship Id="sId101" Type="http://schemas.openxmlformats.org/officeDocument/2006/relationships/slide" Target="slides/slide101.xml"/><Relationship Id="sId102" Type="http://schemas.openxmlformats.org/officeDocument/2006/relationships/slide" Target="slides/slide102.xml"/><Relationship Id="sId103" Type="http://schemas.openxmlformats.org/officeDocument/2006/relationships/slide" Target="slides/slide103.xml"/><Relationship Id="sId104" Type="http://schemas.openxmlformats.org/officeDocument/2006/relationships/slide" Target="slides/slide104.xml"/><Relationship Id="sId105" Type="http://schemas.openxmlformats.org/officeDocument/2006/relationships/slide" Target="slides/slide105.xml"/><Relationship Id="sId106" Type="http://schemas.openxmlformats.org/officeDocument/2006/relationships/slide" Target="slides/slide106.xml"/><Relationship Id="sId107" Type="http://schemas.openxmlformats.org/officeDocument/2006/relationships/slide" Target="slides/slide107.xml"/><Relationship Id="sId108" Type="http://schemas.openxmlformats.org/officeDocument/2006/relationships/slide" Target="slides/slide108.xml"/><Relationship Id="sId109" Type="http://schemas.openxmlformats.org/officeDocument/2006/relationships/slide" Target="slides/slide109.xml"/><Relationship Id="sId110" Type="http://schemas.openxmlformats.org/officeDocument/2006/relationships/slide" Target="slides/slide110.xml"/><Relationship Id="sId111" Type="http://schemas.openxmlformats.org/officeDocument/2006/relationships/slide" Target="slides/slide111.xml"/><Relationship Id="sId112" Type="http://schemas.openxmlformats.org/officeDocument/2006/relationships/slide" Target="slides/slide112.xml"/><Relationship Id="sId113" Type="http://schemas.openxmlformats.org/officeDocument/2006/relationships/slide" Target="slides/slide113.xml"/><Relationship Id="sId114" Type="http://schemas.openxmlformats.org/officeDocument/2006/relationships/slide" Target="slides/slide114.xml"/><Relationship Id="sId115" Type="http://schemas.openxmlformats.org/officeDocument/2006/relationships/slide" Target="slides/slide115.xml"/><Relationship Id="sId116" Type="http://schemas.openxmlformats.org/officeDocument/2006/relationships/slide" Target="slides/slide116.xml"/><Relationship Id="sId117" Type="http://schemas.openxmlformats.org/officeDocument/2006/relationships/slide" Target="slides/slide117.xml"/><Relationship Id="sId118" Type="http://schemas.openxmlformats.org/officeDocument/2006/relationships/slide" Target="slides/slide118.xml"/><Relationship Id="sId119" Type="http://schemas.openxmlformats.org/officeDocument/2006/relationships/slide" Target="slides/slide119.xml"/><Relationship Id="sId120" Type="http://schemas.openxmlformats.org/officeDocument/2006/relationships/slide" Target="slides/slide120.xml"/><Relationship Id="sId121" Type="http://schemas.openxmlformats.org/officeDocument/2006/relationships/slide" Target="slides/slide121.xml"/><Relationship Id="sId122" Type="http://schemas.openxmlformats.org/officeDocument/2006/relationships/slide" Target="slides/slide122.xml"/><Relationship Id="sId123" Type="http://schemas.openxmlformats.org/officeDocument/2006/relationships/slide" Target="slides/slide123.xml"/><Relationship Id="sId124" Type="http://schemas.openxmlformats.org/officeDocument/2006/relationships/slide" Target="slides/slide124.xml"/><Relationship Id="sId125" Type="http://schemas.openxmlformats.org/officeDocument/2006/relationships/slide" Target="slides/slide125.xml"/><Relationship Id="sId126" Type="http://schemas.openxmlformats.org/officeDocument/2006/relationships/slide" Target="slides/slide126.xml"/><Relationship Id="sId127" Type="http://schemas.openxmlformats.org/officeDocument/2006/relationships/slide" Target="slides/slide127.xml"/><Relationship Id="sId128" Type="http://schemas.openxmlformats.org/officeDocument/2006/relationships/slide" Target="slides/slide128.xml"/><Relationship Id="sId129" Type="http://schemas.openxmlformats.org/officeDocument/2006/relationships/slide" Target="slides/slide129.xml"/><Relationship Id="sId130" Type="http://schemas.openxmlformats.org/officeDocument/2006/relationships/slide" Target="slides/slide130.xml"/><Relationship Id="sId131" Type="http://schemas.openxmlformats.org/officeDocument/2006/relationships/slide" Target="slides/slide131.xml"/><Relationship Id="sId132" Type="http://schemas.openxmlformats.org/officeDocument/2006/relationships/slide" Target="slides/slide132.xml"/><Relationship Id="sId133" Type="http://schemas.openxmlformats.org/officeDocument/2006/relationships/slide" Target="slides/slide133.xml"/><Relationship Id="sId134" Type="http://schemas.openxmlformats.org/officeDocument/2006/relationships/slide" Target="slides/slide134.xml"/><Relationship Id="sId135" Type="http://schemas.openxmlformats.org/officeDocument/2006/relationships/slide" Target="slides/slide135.xml"/><Relationship Id="sId136" Type="http://schemas.openxmlformats.org/officeDocument/2006/relationships/slide" Target="slides/slide136.xml"/><Relationship Id="sId137" Type="http://schemas.openxmlformats.org/officeDocument/2006/relationships/slide" Target="slides/slide137.xml"/><Relationship Id="sId138" Type="http://schemas.openxmlformats.org/officeDocument/2006/relationships/slide" Target="slides/slide138.xml"/><Relationship Id="sId139" Type="http://schemas.openxmlformats.org/officeDocument/2006/relationships/slide" Target="slides/slide139.xml"/><Relationship Id="sId140" Type="http://schemas.openxmlformats.org/officeDocument/2006/relationships/slide" Target="slides/slide140.xml"/><Relationship Id="sId141" Type="http://schemas.openxmlformats.org/officeDocument/2006/relationships/slide" Target="slides/slide141.xml"/><Relationship Id="sId142" Type="http://schemas.openxmlformats.org/officeDocument/2006/relationships/slide" Target="slides/slide142.xml"/><Relationship Id="sId143" Type="http://schemas.openxmlformats.org/officeDocument/2006/relationships/slide" Target="slides/slide143.xml"/><Relationship Id="sId144" Type="http://schemas.openxmlformats.org/officeDocument/2006/relationships/slide" Target="slides/slide144.xml"/><Relationship Id="sId145" Type="http://schemas.openxmlformats.org/officeDocument/2006/relationships/slide" Target="slides/slide145.xml"/><Relationship Id="sId146" Type="http://schemas.openxmlformats.org/officeDocument/2006/relationships/slide" Target="slides/slide146.xml"/><Relationship Id="sId147" Type="http://schemas.openxmlformats.org/officeDocument/2006/relationships/slide" Target="slides/slide147.xml"/><Relationship Id="sId148" Type="http://schemas.openxmlformats.org/officeDocument/2006/relationships/slide" Target="slides/slide148.xml"/><Relationship Id="sId149" Type="http://schemas.openxmlformats.org/officeDocument/2006/relationships/slide" Target="slides/slide149.xml"/><Relationship Id="sId150" Type="http://schemas.openxmlformats.org/officeDocument/2006/relationships/slide" Target="slides/slide150.xml"/><Relationship Id="sId151" Type="http://schemas.openxmlformats.org/officeDocument/2006/relationships/slide" Target="slides/slide151.xml"/><Relationship Id="sId152" Type="http://schemas.openxmlformats.org/officeDocument/2006/relationships/slide" Target="slides/slide152.xml"/><Relationship Id="sId153" Type="http://schemas.openxmlformats.org/officeDocument/2006/relationships/slide" Target="slides/slide153.xml"/><Relationship Id="sId154" Type="http://schemas.openxmlformats.org/officeDocument/2006/relationships/slide" Target="slides/slide154.xml"/><Relationship Id="sId155" Type="http://schemas.openxmlformats.org/officeDocument/2006/relationships/slide" Target="slides/slide155.xml"/><Relationship Id="sId156" Type="http://schemas.openxmlformats.org/officeDocument/2006/relationships/slide" Target="slides/slide156.xml"/><Relationship Id="sId157" Type="http://schemas.openxmlformats.org/officeDocument/2006/relationships/slide" Target="slides/slide157.xml"/><Relationship Id="sId158" Type="http://schemas.openxmlformats.org/officeDocument/2006/relationships/slide" Target="slides/slide158.xml"/><Relationship Id="sId159" Type="http://schemas.openxmlformats.org/officeDocument/2006/relationships/slide" Target="slides/slide159.xml"/><Relationship Id="sId160" Type="http://schemas.openxmlformats.org/officeDocument/2006/relationships/slide" Target="slides/slide160.xml"/><Relationship Id="sId161" Type="http://schemas.openxmlformats.org/officeDocument/2006/relationships/slide" Target="slides/slide161.xml"/><Relationship Id="sId162" Type="http://schemas.openxmlformats.org/officeDocument/2006/relationships/slide" Target="slides/slide162.xml"/><Relationship Id="sId163" Type="http://schemas.openxmlformats.org/officeDocument/2006/relationships/slide" Target="slides/slide163.xml"/><Relationship Id="sId164" Type="http://schemas.openxmlformats.org/officeDocument/2006/relationships/slide" Target="slides/slide164.xml"/><Relationship Id="sId165" Type="http://schemas.openxmlformats.org/officeDocument/2006/relationships/slide" Target="slides/slide165.xml"/><Relationship Id="sId166" Type="http://schemas.openxmlformats.org/officeDocument/2006/relationships/slide" Target="slides/slide166.xml"/><Relationship Id="sId167" Type="http://schemas.openxmlformats.org/officeDocument/2006/relationships/slide" Target="slides/slide167.xml"/><Relationship Id="sId168" Type="http://schemas.openxmlformats.org/officeDocument/2006/relationships/slide" Target="slides/slide168.xml"/><Relationship Id="sId169" Type="http://schemas.openxmlformats.org/officeDocument/2006/relationships/slide" Target="slides/slide169.xml"/><Relationship Id="sId170" Type="http://schemas.openxmlformats.org/officeDocument/2006/relationships/slide" Target="slides/slide170.xml"/><Relationship Id="sId171" Type="http://schemas.openxmlformats.org/officeDocument/2006/relationships/slide" Target="slides/slide171.xml"/><Relationship Id="sId172" Type="http://schemas.openxmlformats.org/officeDocument/2006/relationships/slide" Target="slides/slide172.xml"/><Relationship Id="sId173" Type="http://schemas.openxmlformats.org/officeDocument/2006/relationships/slide" Target="slides/slide173.xml"/><Relationship Id="sId174" Type="http://schemas.openxmlformats.org/officeDocument/2006/relationships/slide" Target="slides/slide174.xml"/><Relationship Id="sId175" Type="http://schemas.openxmlformats.org/officeDocument/2006/relationships/slide" Target="slides/slide175.xml"/><Relationship Id="sId176" Type="http://schemas.openxmlformats.org/officeDocument/2006/relationships/slide" Target="slides/slide176.xml"/><Relationship Id="sId177" Type="http://schemas.openxmlformats.org/officeDocument/2006/relationships/slide" Target="slides/slide177.xml"/><Relationship Id="sId178" Type="http://schemas.openxmlformats.org/officeDocument/2006/relationships/slide" Target="slides/slide178.xml"/><Relationship Id="sId179" Type="http://schemas.openxmlformats.org/officeDocument/2006/relationships/slide" Target="slides/slide179.xml"/><Relationship Id="sId180" Type="http://schemas.openxmlformats.org/officeDocument/2006/relationships/slide" Target="slides/slide180.xml"/><Relationship Id="sId181" Type="http://schemas.openxmlformats.org/officeDocument/2006/relationships/slide" Target="slides/slide181.xml"/><Relationship Id="sId182" Type="http://schemas.openxmlformats.org/officeDocument/2006/relationships/slide" Target="slides/slide182.xml"/><Relationship Id="sId183" Type="http://schemas.openxmlformats.org/officeDocument/2006/relationships/slide" Target="slides/slide183.xml"/><Relationship Id="sId184" Type="http://schemas.openxmlformats.org/officeDocument/2006/relationships/slide" Target="slides/slide184.xml"/><Relationship Id="sId185" Type="http://schemas.openxmlformats.org/officeDocument/2006/relationships/slide" Target="slides/slide185.xml"/><Relationship Id="sId186" Type="http://schemas.openxmlformats.org/officeDocument/2006/relationships/slide" Target="slides/slide186.xml"/><Relationship Id="sId187" Type="http://schemas.openxmlformats.org/officeDocument/2006/relationships/slide" Target="slides/slide187.xml"/><Relationship Id="sId188" Type="http://schemas.openxmlformats.org/officeDocument/2006/relationships/slide" Target="slides/slide188.xml"/><Relationship Id="sId189" Type="http://schemas.openxmlformats.org/officeDocument/2006/relationships/slide" Target="slides/slide189.xml"/><Relationship Id="sId190" Type="http://schemas.openxmlformats.org/officeDocument/2006/relationships/slide" Target="slides/slide190.xml"/><Relationship Id="sId191" Type="http://schemas.openxmlformats.org/officeDocument/2006/relationships/slide" Target="slides/slide191.xml"/><Relationship Id="sId192" Type="http://schemas.openxmlformats.org/officeDocument/2006/relationships/slide" Target="slides/slide192.xml"/><Relationship Id="sId193" Type="http://schemas.openxmlformats.org/officeDocument/2006/relationships/slide" Target="slides/slide193.xml"/><Relationship Id="sId194" Type="http://schemas.openxmlformats.org/officeDocument/2006/relationships/slide" Target="slides/slide194.xml"/><Relationship Id="sId195" Type="http://schemas.openxmlformats.org/officeDocument/2006/relationships/slide" Target="slides/slide195.xml"/><Relationship Id="sId196" Type="http://schemas.openxmlformats.org/officeDocument/2006/relationships/slide" Target="slides/slide196.xml"/><Relationship Id="sId197" Type="http://schemas.openxmlformats.org/officeDocument/2006/relationships/slide" Target="slides/slide197.xml"/><Relationship Id="sId198" Type="http://schemas.openxmlformats.org/officeDocument/2006/relationships/slide" Target="slides/slide198.xml"/><Relationship Id="sId199" Type="http://schemas.openxmlformats.org/officeDocument/2006/relationships/slide" Target="slides/slide199.xml"/><Relationship Id="sId200" Type="http://schemas.openxmlformats.org/officeDocument/2006/relationships/slide" Target="slides/slide200.xml"/><Relationship Id="sId201" Type="http://schemas.openxmlformats.org/officeDocument/2006/relationships/slide" Target="slides/slide201.xml"/><Relationship Id="sId202" Type="http://schemas.openxmlformats.org/officeDocument/2006/relationships/slide" Target="slides/slide202.xml"/><Relationship Id="sId203" Type="http://schemas.openxmlformats.org/officeDocument/2006/relationships/slide" Target="slides/slide203.xml"/><Relationship Id="sId204" Type="http://schemas.openxmlformats.org/officeDocument/2006/relationships/slide" Target="slides/slide204.xml"/><Relationship Id="sId205" Type="http://schemas.openxmlformats.org/officeDocument/2006/relationships/slide" Target="slides/slide205.xml"/><Relationship Id="sId206" Type="http://schemas.openxmlformats.org/officeDocument/2006/relationships/slide" Target="slides/slide206.xml"/><Relationship Id="sId207" Type="http://schemas.openxmlformats.org/officeDocument/2006/relationships/slide" Target="slides/slide207.xml"/><Relationship Id="sId208" Type="http://schemas.openxmlformats.org/officeDocument/2006/relationships/slide" Target="slides/slide208.xml"/><Relationship Id="sId209" Type="http://schemas.openxmlformats.org/officeDocument/2006/relationships/slide" Target="slides/slide209.xml"/><Relationship Id="sId210" Type="http://schemas.openxmlformats.org/officeDocument/2006/relationships/slide" Target="slides/slide210.xml"/><Relationship Id="sId211" Type="http://schemas.openxmlformats.org/officeDocument/2006/relationships/slide" Target="slides/slide211.xml"/><Relationship Id="sId212" Type="http://schemas.openxmlformats.org/officeDocument/2006/relationships/slide" Target="slides/slide212.xml"/><Relationship Id="sId213" Type="http://schemas.openxmlformats.org/officeDocument/2006/relationships/slide" Target="slides/slide213.xml"/><Relationship Id="sId214" Type="http://schemas.openxmlformats.org/officeDocument/2006/relationships/slide" Target="slides/slide214.xml"/><Relationship Id="sId215" Type="http://schemas.openxmlformats.org/officeDocument/2006/relationships/slide" Target="slides/slide215.xml"/><Relationship Id="sId216" Type="http://schemas.openxmlformats.org/officeDocument/2006/relationships/slide" Target="slides/slide216.xml"/><Relationship Id="sId217" Type="http://schemas.openxmlformats.org/officeDocument/2006/relationships/slide" Target="slides/slide217.xml"/><Relationship Id="sId218" Type="http://schemas.openxmlformats.org/officeDocument/2006/relationships/slide" Target="slides/slide218.xml"/><Relationship Id="sId219" Type="http://schemas.openxmlformats.org/officeDocument/2006/relationships/slide" Target="slides/slide219.xml"/><Relationship Id="sId220" Type="http://schemas.openxmlformats.org/officeDocument/2006/relationships/slide" Target="slides/slide220.xml"/><Relationship Id="sId221" Type="http://schemas.openxmlformats.org/officeDocument/2006/relationships/slide" Target="slides/slide221.xml"/><Relationship Id="sId222" Type="http://schemas.openxmlformats.org/officeDocument/2006/relationships/slide" Target="slides/slide222.xml"/><Relationship Id="sId223" Type="http://schemas.openxmlformats.org/officeDocument/2006/relationships/slide" Target="slides/slide223.xml"/><Relationship Id="sId224" Type="http://schemas.openxmlformats.org/officeDocument/2006/relationships/slide" Target="slides/slide224.xml"/><Relationship Id="sId225" Type="http://schemas.openxmlformats.org/officeDocument/2006/relationships/slide" Target="slides/slide225.xml"/><Relationship Id="sId226" Type="http://schemas.openxmlformats.org/officeDocument/2006/relationships/slide" Target="slides/slide226.xml"/><Relationship Id="sId227" Type="http://schemas.openxmlformats.org/officeDocument/2006/relationships/slide" Target="slides/slide227.xml"/><Relationship Id="sId228" Type="http://schemas.openxmlformats.org/officeDocument/2006/relationships/slide" Target="slides/slide228.xml"/><Relationship Id="sId229" Type="http://schemas.openxmlformats.org/officeDocument/2006/relationships/slide" Target="slides/slide229.xml"/><Relationship Id="sId230" Type="http://schemas.openxmlformats.org/officeDocument/2006/relationships/slide" Target="slides/slide230.xml"/><Relationship Id="sId231" Type="http://schemas.openxmlformats.org/officeDocument/2006/relationships/slide" Target="slides/slide231.xml"/><Relationship Id="sId232" Type="http://schemas.openxmlformats.org/officeDocument/2006/relationships/slide" Target="slides/slide232.xml"/><Relationship Id="sId233" Type="http://schemas.openxmlformats.org/officeDocument/2006/relationships/slide" Target="slides/slide233.xml"/><Relationship Id="sId234" Type="http://schemas.openxmlformats.org/officeDocument/2006/relationships/slide" Target="slides/slide234.xml"/><Relationship Id="sId235" Type="http://schemas.openxmlformats.org/officeDocument/2006/relationships/slide" Target="slides/slide235.xml"/><Relationship Id="sId236" Type="http://schemas.openxmlformats.org/officeDocument/2006/relationships/slide" Target="slides/slide236.xml"/><Relationship Id="sId237" Type="http://schemas.openxmlformats.org/officeDocument/2006/relationships/slide" Target="slides/slide237.xml"/><Relationship Id="sId238" Type="http://schemas.openxmlformats.org/officeDocument/2006/relationships/slide" Target="slides/slide238.xml"/><Relationship Id="sId239" Type="http://schemas.openxmlformats.org/officeDocument/2006/relationships/slide" Target="slides/slide239.xml"/><Relationship Id="sId240" Type="http://schemas.openxmlformats.org/officeDocument/2006/relationships/slide" Target="slides/slide240.xml"/><Relationship Id="sId241" Type="http://schemas.openxmlformats.org/officeDocument/2006/relationships/slide" Target="slides/slide241.xml"/><Relationship Id="sId242" Type="http://schemas.openxmlformats.org/officeDocument/2006/relationships/slide" Target="slides/slide242.xml"/><Relationship Id="sId243" Type="http://schemas.openxmlformats.org/officeDocument/2006/relationships/slide" Target="slides/slide243.xml"/><Relationship Id="sId244" Type="http://schemas.openxmlformats.org/officeDocument/2006/relationships/slide" Target="slides/slide244.xml"/><Relationship Id="sId245" Type="http://schemas.openxmlformats.org/officeDocument/2006/relationships/slide" Target="slides/slide245.xml"/><Relationship Id="sId246" Type="http://schemas.openxmlformats.org/officeDocument/2006/relationships/slide" Target="slides/slide246.xml"/><Relationship Id="sId247" Type="http://schemas.openxmlformats.org/officeDocument/2006/relationships/slide" Target="slides/slide247.xml"/><Relationship Id="sId248" Type="http://schemas.openxmlformats.org/officeDocument/2006/relationships/slide" Target="slides/slide248.xml"/><Relationship Id="sId249" Type="http://schemas.openxmlformats.org/officeDocument/2006/relationships/slide" Target="slides/slide249.xml"/><Relationship Id="sId250" Type="http://schemas.openxmlformats.org/officeDocument/2006/relationships/slide" Target="slides/slide250.xml"/><Relationship Id="sId251" Type="http://schemas.openxmlformats.org/officeDocument/2006/relationships/slide" Target="slides/slide251.xml"/><Relationship Id="sId252" Type="http://schemas.openxmlformats.org/officeDocument/2006/relationships/slide" Target="slides/slide252.xml"/><Relationship Id="sId253" Type="http://schemas.openxmlformats.org/officeDocument/2006/relationships/slide" Target="slides/slide253.xml"/><Relationship Id="sId254" Type="http://schemas.openxmlformats.org/officeDocument/2006/relationships/slide" Target="slides/slide254.xml"/><Relationship Id="sId255" Type="http://schemas.openxmlformats.org/officeDocument/2006/relationships/slide" Target="slides/slide255.xml"/><Relationship Id="sId256" Type="http://schemas.openxmlformats.org/officeDocument/2006/relationships/slide" Target="slides/slide256.xml"/><Relationship Id="sId257" Type="http://schemas.openxmlformats.org/officeDocument/2006/relationships/slide" Target="slides/slide257.xml"/><Relationship Id="sId258" Type="http://schemas.openxmlformats.org/officeDocument/2006/relationships/slide" Target="slides/slide258.xml"/><Relationship Id="sId259" Type="http://schemas.openxmlformats.org/officeDocument/2006/relationships/slide" Target="slides/slide259.xml"/><Relationship Id="sId260" Type="http://schemas.openxmlformats.org/officeDocument/2006/relationships/slide" Target="slides/slide260.xml"/><Relationship Id="sId261" Type="http://schemas.openxmlformats.org/officeDocument/2006/relationships/slide" Target="slides/slide261.xml"/><Relationship Id="sId262" Type="http://schemas.openxmlformats.org/officeDocument/2006/relationships/slide" Target="slides/slide262.xml"/><Relationship Id="sId263" Type="http://schemas.openxmlformats.org/officeDocument/2006/relationships/slide" Target="slides/slide263.xml"/><Relationship Id="sId264" Type="http://schemas.openxmlformats.org/officeDocument/2006/relationships/slide" Target="slides/slide264.xml"/><Relationship Id="sId265" Type="http://schemas.openxmlformats.org/officeDocument/2006/relationships/slide" Target="slides/slide265.xml"/><Relationship Id="sId266" Type="http://schemas.openxmlformats.org/officeDocument/2006/relationships/slide" Target="slides/slide266.xml"/><Relationship Id="sId267" Type="http://schemas.openxmlformats.org/officeDocument/2006/relationships/slide" Target="slides/slide267.xml"/><Relationship Id="sId268" Type="http://schemas.openxmlformats.org/officeDocument/2006/relationships/slide" Target="slides/slide268.xml"/><Relationship Id="sId269" Type="http://schemas.openxmlformats.org/officeDocument/2006/relationships/slide" Target="slides/slide269.xml"/><Relationship Id="sId270" Type="http://schemas.openxmlformats.org/officeDocument/2006/relationships/slide" Target="slides/slide270.xml"/><Relationship Id="sId271" Type="http://schemas.openxmlformats.org/officeDocument/2006/relationships/slide" Target="slides/slide271.xml"/><Relationship Id="sId272" Type="http://schemas.openxmlformats.org/officeDocument/2006/relationships/slide" Target="slides/slide272.xml"/><Relationship Id="sId273" Type="http://schemas.openxmlformats.org/officeDocument/2006/relationships/slide" Target="slides/slide273.xml"/><Relationship Id="sId274" Type="http://schemas.openxmlformats.org/officeDocument/2006/relationships/slide" Target="slides/slide274.xml"/><Relationship Id="sId275" Type="http://schemas.openxmlformats.org/officeDocument/2006/relationships/slide" Target="slides/slide275.xml"/><Relationship Id="sId276" Type="http://schemas.openxmlformats.org/officeDocument/2006/relationships/slide" Target="slides/slide276.xml"/><Relationship Id="sId277" Type="http://schemas.openxmlformats.org/officeDocument/2006/relationships/slide" Target="slides/slide277.xml"/><Relationship Id="sId278" Type="http://schemas.openxmlformats.org/officeDocument/2006/relationships/slide" Target="slides/slide278.xml"/><Relationship Id="sId279" Type="http://schemas.openxmlformats.org/officeDocument/2006/relationships/slide" Target="slides/slide279.xml"/><Relationship Id="sId280" Type="http://schemas.openxmlformats.org/officeDocument/2006/relationships/slide" Target="slides/slide280.xml"/><Relationship Id="sId281" Type="http://schemas.openxmlformats.org/officeDocument/2006/relationships/slide" Target="slides/slide281.xml"/><Relationship Id="sId282" Type="http://schemas.openxmlformats.org/officeDocument/2006/relationships/slide" Target="slides/slide282.xml"/><Relationship Id="sId283" Type="http://schemas.openxmlformats.org/officeDocument/2006/relationships/slide" Target="slides/slide283.xml"/><Relationship Id="sId284" Type="http://schemas.openxmlformats.org/officeDocument/2006/relationships/slide" Target="slides/slide284.xml"/><Relationship Id="sId285" Type="http://schemas.openxmlformats.org/officeDocument/2006/relationships/slide" Target="slides/slide285.xml"/><Relationship Id="sId286" Type="http://schemas.openxmlformats.org/officeDocument/2006/relationships/slide" Target="slides/slide286.xml"/><Relationship Id="sId287" Type="http://schemas.openxmlformats.org/officeDocument/2006/relationships/slide" Target="slides/slide287.xml"/><Relationship Id="sId288" Type="http://schemas.openxmlformats.org/officeDocument/2006/relationships/slide" Target="slides/slide288.xml"/><Relationship Id="sId289" Type="http://schemas.openxmlformats.org/officeDocument/2006/relationships/slide" Target="slides/slide289.xml"/><Relationship Id="sId290" Type="http://schemas.openxmlformats.org/officeDocument/2006/relationships/slide" Target="slides/slide290.xml"/><Relationship Id="sId291" Type="http://schemas.openxmlformats.org/officeDocument/2006/relationships/slide" Target="slides/slide291.xml"/><Relationship Id="sId292" Type="http://schemas.openxmlformats.org/officeDocument/2006/relationships/slide" Target="slides/slide292.xml"/><Relationship Id="sId293" Type="http://schemas.openxmlformats.org/officeDocument/2006/relationships/slide" Target="slides/slide293.xml"/><Relationship Id="sId294" Type="http://schemas.openxmlformats.org/officeDocument/2006/relationships/slide" Target="slides/slide294.xml"/><Relationship Id="sId295" Type="http://schemas.openxmlformats.org/officeDocument/2006/relationships/slide" Target="slides/slide295.xml"/><Relationship Id="sId296" Type="http://schemas.openxmlformats.org/officeDocument/2006/relationships/slide" Target="slides/slide296.xml"/><Relationship Id="sId297" Type="http://schemas.openxmlformats.org/officeDocument/2006/relationships/slide" Target="slides/slide297.xml"/><Relationship Id="sId298" Type="http://schemas.openxmlformats.org/officeDocument/2006/relationships/slide" Target="slides/slide298.xml"/><Relationship Id="sId299" Type="http://schemas.openxmlformats.org/officeDocument/2006/relationships/slide" Target="slides/slide299.xml"/><Relationship Id="sId300" Type="http://schemas.openxmlformats.org/officeDocument/2006/relationships/slide" Target="slides/slide300.xml"/><Relationship Id="sId301" Type="http://schemas.openxmlformats.org/officeDocument/2006/relationships/slide" Target="slides/slide301.xml"/><Relationship Id="sId302" Type="http://schemas.openxmlformats.org/officeDocument/2006/relationships/slide" Target="slides/slide302.xml"/><Relationship Id="sId303" Type="http://schemas.openxmlformats.org/officeDocument/2006/relationships/slide" Target="slides/slide303.xml"/><Relationship Id="sId304" Type="http://schemas.openxmlformats.org/officeDocument/2006/relationships/slide" Target="slides/slide304.xml"/><Relationship Id="sId305" Type="http://schemas.openxmlformats.org/officeDocument/2006/relationships/slide" Target="slides/slide305.xml"/><Relationship Id="sId306" Type="http://schemas.openxmlformats.org/officeDocument/2006/relationships/slide" Target="slides/slide306.xml"/><Relationship Id="sId307" Type="http://schemas.openxmlformats.org/officeDocument/2006/relationships/slide" Target="slides/slide307.xml"/><Relationship Id="sId308" Type="http://schemas.openxmlformats.org/officeDocument/2006/relationships/slide" Target="slides/slide308.xml"/><Relationship Id="sId309" Type="http://schemas.openxmlformats.org/officeDocument/2006/relationships/slide" Target="slides/slide309.xml"/><Relationship Id="sId310" Type="http://schemas.openxmlformats.org/officeDocument/2006/relationships/slide" Target="slides/slide310.xml"/><Relationship Id="sId311" Type="http://schemas.openxmlformats.org/officeDocument/2006/relationships/slide" Target="slides/slide311.xml"/><Relationship Id="sId312" Type="http://schemas.openxmlformats.org/officeDocument/2006/relationships/slide" Target="slides/slide312.xml"/><Relationship Id="sId313" Type="http://schemas.openxmlformats.org/officeDocument/2006/relationships/slide" Target="slides/slide313.xml"/><Relationship Id="sId314" Type="http://schemas.openxmlformats.org/officeDocument/2006/relationships/slide" Target="slides/slide314.xml"/><Relationship Id="sId315" Type="http://schemas.openxmlformats.org/officeDocument/2006/relationships/slide" Target="slides/slide315.xml"/><Relationship Id="sId316" Type="http://schemas.openxmlformats.org/officeDocument/2006/relationships/slide" Target="slides/slide316.xml"/><Relationship Id="sId317" Type="http://schemas.openxmlformats.org/officeDocument/2006/relationships/slide" Target="slides/slide317.xml"/><Relationship Id="sId318" Type="http://schemas.openxmlformats.org/officeDocument/2006/relationships/slide" Target="slides/slide318.xml"/><Relationship Id="sId319" Type="http://schemas.openxmlformats.org/officeDocument/2006/relationships/slide" Target="slides/slide319.xml"/><Relationship Id="sId320" Type="http://schemas.openxmlformats.org/officeDocument/2006/relationships/slide" Target="slides/slide320.xml"/><Relationship Id="sId321" Type="http://schemas.openxmlformats.org/officeDocument/2006/relationships/slide" Target="slides/slide321.xml"/><Relationship Id="sId322" Type="http://schemas.openxmlformats.org/officeDocument/2006/relationships/slide" Target="slides/slide322.xml"/><Relationship Id="sId323" Type="http://schemas.openxmlformats.org/officeDocument/2006/relationships/slide" Target="slides/slide323.xml"/><Relationship Id="sId324" Type="http://schemas.openxmlformats.org/officeDocument/2006/relationships/slide" Target="slides/slide324.xml"/><Relationship Id="sId325" Type="http://schemas.openxmlformats.org/officeDocument/2006/relationships/slide" Target="slides/slide325.xml"/><Relationship Id="sId326" Type="http://schemas.openxmlformats.org/officeDocument/2006/relationships/slide" Target="slides/slide326.xml"/><Relationship Id="sId327" Type="http://schemas.openxmlformats.org/officeDocument/2006/relationships/slide" Target="slides/slide327.xml"/><Relationship Id="sId328" Type="http://schemas.openxmlformats.org/officeDocument/2006/relationships/slide" Target="slides/slide328.xml"/><Relationship Id="sId329" Type="http://schemas.openxmlformats.org/officeDocument/2006/relationships/slide" Target="slides/slide329.xml"/><Relationship Id="sId330" Type="http://schemas.openxmlformats.org/officeDocument/2006/relationships/slide" Target="slides/slide330.xml"/><Relationship Id="sId331" Type="http://schemas.openxmlformats.org/officeDocument/2006/relationships/slide" Target="slides/slide331.xml"/><Relationship Id="sId332" Type="http://schemas.openxmlformats.org/officeDocument/2006/relationships/slide" Target="slides/slide332.xml"/><Relationship Id="sId333" Type="http://schemas.openxmlformats.org/officeDocument/2006/relationships/slide" Target="slides/slide333.xml"/><Relationship Id="sId334" Type="http://schemas.openxmlformats.org/officeDocument/2006/relationships/slide" Target="slides/slide334.xml"/><Relationship Id="sId335" Type="http://schemas.openxmlformats.org/officeDocument/2006/relationships/slide" Target="slides/slide335.xml"/><Relationship Id="sId336" Type="http://schemas.openxmlformats.org/officeDocument/2006/relationships/slide" Target="slides/slide336.xml"/><Relationship Id="sId337" Type="http://schemas.openxmlformats.org/officeDocument/2006/relationships/slide" Target="slides/slide337.xml"/><Relationship Id="sId338" Type="http://schemas.openxmlformats.org/officeDocument/2006/relationships/slide" Target="slides/slide338.xml"/><Relationship Id="sId339" Type="http://schemas.openxmlformats.org/officeDocument/2006/relationships/slide" Target="slides/slide339.xml"/><Relationship Id="sId340" Type="http://schemas.openxmlformats.org/officeDocument/2006/relationships/slide" Target="slides/slide340.xml"/><Relationship Id="sId341" Type="http://schemas.openxmlformats.org/officeDocument/2006/relationships/slide" Target="slides/slide341.xml"/><Relationship Id="sId342" Type="http://schemas.openxmlformats.org/officeDocument/2006/relationships/slide" Target="slides/slide342.xml"/><Relationship Id="sId343" Type="http://schemas.openxmlformats.org/officeDocument/2006/relationships/slide" Target="slides/slide343.xml"/><Relationship Id="sId344" Type="http://schemas.openxmlformats.org/officeDocument/2006/relationships/slide" Target="slides/slide344.xml"/><Relationship Id="sId345" Type="http://schemas.openxmlformats.org/officeDocument/2006/relationships/slide" Target="slides/slide345.xml"/><Relationship Id="sId346" Type="http://schemas.openxmlformats.org/officeDocument/2006/relationships/slide" Target="slides/slide346.xml"/><Relationship Id="sId347" Type="http://schemas.openxmlformats.org/officeDocument/2006/relationships/slide" Target="slides/slide347.xml"/><Relationship Id="sId348" Type="http://schemas.openxmlformats.org/officeDocument/2006/relationships/slide" Target="slides/slide348.xml"/><Relationship Id="sId349" Type="http://schemas.openxmlformats.org/officeDocument/2006/relationships/slide" Target="slides/slide349.xml"/><Relationship Id="sId350" Type="http://schemas.openxmlformats.org/officeDocument/2006/relationships/slide" Target="slides/slide350.xml"/><Relationship Id="sId351" Type="http://schemas.openxmlformats.org/officeDocument/2006/relationships/slide" Target="slides/slide351.xml"/><Relationship Id="sId352" Type="http://schemas.openxmlformats.org/officeDocument/2006/relationships/slide" Target="slides/slide352.xml"/><Relationship Id="sId353" Type="http://schemas.openxmlformats.org/officeDocument/2006/relationships/slide" Target="slides/slide353.xml"/><Relationship Id="sId354" Type="http://schemas.openxmlformats.org/officeDocument/2006/relationships/slide" Target="slides/slide354.xml"/><Relationship Id="sId355" Type="http://schemas.openxmlformats.org/officeDocument/2006/relationships/slide" Target="slides/slide355.xml"/><Relationship Id="sId356" Type="http://schemas.openxmlformats.org/officeDocument/2006/relationships/slide" Target="slides/slide356.xml"/><Relationship Id="sId357" Type="http://schemas.openxmlformats.org/officeDocument/2006/relationships/slide" Target="slides/slide357.xml"/><Relationship Id="sId358" Type="http://schemas.openxmlformats.org/officeDocument/2006/relationships/slide" Target="slides/slide358.xml"/><Relationship Id="sId359" Type="http://schemas.openxmlformats.org/officeDocument/2006/relationships/slide" Target="slides/slide359.xml"/><Relationship Id="sId360" Type="http://schemas.openxmlformats.org/officeDocument/2006/relationships/slide" Target="slides/slide360.xml"/><Relationship Id="sId361" Type="http://schemas.openxmlformats.org/officeDocument/2006/relationships/slide" Target="slides/slide361.xml"/><Relationship Id="sId362" Type="http://schemas.openxmlformats.org/officeDocument/2006/relationships/slide" Target="slides/slide362.xml"/><Relationship Id="sId363" Type="http://schemas.openxmlformats.org/officeDocument/2006/relationships/slide" Target="slides/slide363.xml"/><Relationship Id="sId364" Type="http://schemas.openxmlformats.org/officeDocument/2006/relationships/slide" Target="slides/slide364.xml"/><Relationship Id="sId365" Type="http://schemas.openxmlformats.org/officeDocument/2006/relationships/slide" Target="slides/slide365.xml"/><Relationship Id="sId366" Type="http://schemas.openxmlformats.org/officeDocument/2006/relationships/slide" Target="slides/slide366.xml"/><Relationship Id="sId367" Type="http://schemas.openxmlformats.org/officeDocument/2006/relationships/slide" Target="slides/slide367.xml"/><Relationship Id="sId368" Type="http://schemas.openxmlformats.org/officeDocument/2006/relationships/slide" Target="slides/slide368.xml"/><Relationship Id="sId369" Type="http://schemas.openxmlformats.org/officeDocument/2006/relationships/slide" Target="slides/slide369.xml"/><Relationship Id="sId370" Type="http://schemas.openxmlformats.org/officeDocument/2006/relationships/slide" Target="slides/slide370.xml"/><Relationship Id="sId371" Type="http://schemas.openxmlformats.org/officeDocument/2006/relationships/slide" Target="slides/slide371.xml"/><Relationship Id="sId372" Type="http://schemas.openxmlformats.org/officeDocument/2006/relationships/slide" Target="slides/slide372.xml"/><Relationship Id="sId373" Type="http://schemas.openxmlformats.org/officeDocument/2006/relationships/slide" Target="slides/slide373.xml"/><Relationship Id="sId374" Type="http://schemas.openxmlformats.org/officeDocument/2006/relationships/slide" Target="slides/slide374.xml"/><Relationship Id="sId375" Type="http://schemas.openxmlformats.org/officeDocument/2006/relationships/slide" Target="slides/slide375.xml"/><Relationship Id="sId376" Type="http://schemas.openxmlformats.org/officeDocument/2006/relationships/slide" Target="slides/slide376.xml"/><Relationship Id="sId377" Type="http://schemas.openxmlformats.org/officeDocument/2006/relationships/slide" Target="slides/slide377.xml"/><Relationship Id="sId378" Type="http://schemas.openxmlformats.org/officeDocument/2006/relationships/slide" Target="slides/slide378.xml"/><Relationship Id="sId379" Type="http://schemas.openxmlformats.org/officeDocument/2006/relationships/slide" Target="slides/slide379.xml"/><Relationship Id="sId380" Type="http://schemas.openxmlformats.org/officeDocument/2006/relationships/slide" Target="slides/slide380.xml"/><Relationship Id="sId381" Type="http://schemas.openxmlformats.org/officeDocument/2006/relationships/slide" Target="slides/slide381.xml"/><Relationship Id="sId382" Type="http://schemas.openxmlformats.org/officeDocument/2006/relationships/slide" Target="slides/slide382.xml"/><Relationship Id="sId383" Type="http://schemas.openxmlformats.org/officeDocument/2006/relationships/slide" Target="slides/slide383.xml"/><Relationship Id="sId384" Type="http://schemas.openxmlformats.org/officeDocument/2006/relationships/slide" Target="slides/slide384.xml"/><Relationship Id="sId385" Type="http://schemas.openxmlformats.org/officeDocument/2006/relationships/slide" Target="slides/slide385.xml"/><Relationship Id="sId386" Type="http://schemas.openxmlformats.org/officeDocument/2006/relationships/slide" Target="slides/slide386.xml"/><Relationship Id="sId387" Type="http://schemas.openxmlformats.org/officeDocument/2006/relationships/slide" Target="slides/slide387.xml"/><Relationship Id="sId388" Type="http://schemas.openxmlformats.org/officeDocument/2006/relationships/slide" Target="slides/slide388.xml"/><Relationship Id="sId389" Type="http://schemas.openxmlformats.org/officeDocument/2006/relationships/slide" Target="slides/slide389.xml"/><Relationship Id="sId390" Type="http://schemas.openxmlformats.org/officeDocument/2006/relationships/slide" Target="slides/slide390.xml"/><Relationship Id="sId391" Type="http://schemas.openxmlformats.org/officeDocument/2006/relationships/slide" Target="slides/slide391.xml"/><Relationship Id="sId392" Type="http://schemas.openxmlformats.org/officeDocument/2006/relationships/slide" Target="slides/slide392.xml"/><Relationship Id="sId393" Type="http://schemas.openxmlformats.org/officeDocument/2006/relationships/slide" Target="slides/slide393.xml"/><Relationship Id="sId394" Type="http://schemas.openxmlformats.org/officeDocument/2006/relationships/slide" Target="slides/slide394.xml"/><Relationship Id="sId395" Type="http://schemas.openxmlformats.org/officeDocument/2006/relationships/slide" Target="slides/slide395.xml"/><Relationship Id="sId396" Type="http://schemas.openxmlformats.org/officeDocument/2006/relationships/slide" Target="slides/slide396.xml"/><Relationship Id="sId397" Type="http://schemas.openxmlformats.org/officeDocument/2006/relationships/slide" Target="slides/slide397.xml"/><Relationship Id="sId398" Type="http://schemas.openxmlformats.org/officeDocument/2006/relationships/slide" Target="slides/slide398.xml"/><Relationship Id="sId399" Type="http://schemas.openxmlformats.org/officeDocument/2006/relationships/slide" Target="slides/slide399.xml"/><Relationship Id="sId400" Type="http://schemas.openxmlformats.org/officeDocument/2006/relationships/slide" Target="slides/slide400.xml"/><Relationship Id="sId401" Type="http://schemas.openxmlformats.org/officeDocument/2006/relationships/slide" Target="slides/slide401.xml"/><Relationship Id="sId402" Type="http://schemas.openxmlformats.org/officeDocument/2006/relationships/slide" Target="slides/slide402.xml"/><Relationship Id="sId403" Type="http://schemas.openxmlformats.org/officeDocument/2006/relationships/slide" Target="slides/slide403.xml"/></Relationships>
</file>

<file path=ppt/slideLayouts/_rels/slideLayout1.xml.rels><Relationships xmlns="http://schemas.openxmlformats.org/package/2006/relationships"><Relationship Id="msId" Type="http://schemas.openxmlformats.org/officeDocument/2006/relationships/slideMaster" Target="../slideMasters/slideMaster.xml"/></Relationships>
</file>

<file path=ppt/slideLayouts/_rels/slideLayout10.xml.rels><Relationships xmlns="http://schemas.openxmlformats.org/package/2006/relationships"><Relationship Id="msId" Type="http://schemas.openxmlformats.org/officeDocument/2006/relationships/slideMaster" Target="../slideMasters/slideMaster.xml"/></Relationships>
</file>

<file path=ppt/slideLayouts/_rels/slideLayout100.xml.rels><Relationships xmlns="http://schemas.openxmlformats.org/package/2006/relationships"><Relationship Id="msId" Type="http://schemas.openxmlformats.org/officeDocument/2006/relationships/slideMaster" Target="../slideMasters/slideMaster.xml"/></Relationships>
</file>

<file path=ppt/slideLayouts/_rels/slideLayout101.xml.rels><Relationships xmlns="http://schemas.openxmlformats.org/package/2006/relationships"><Relationship Id="msId" Type="http://schemas.openxmlformats.org/officeDocument/2006/relationships/slideMaster" Target="../slideMasters/slideMaster.xml"/></Relationships>
</file>

<file path=ppt/slideLayouts/_rels/slideLayout102.xml.rels><Relationships xmlns="http://schemas.openxmlformats.org/package/2006/relationships"><Relationship Id="msId" Type="http://schemas.openxmlformats.org/officeDocument/2006/relationships/slideMaster" Target="../slideMasters/slideMaster.xml"/></Relationships>
</file>

<file path=ppt/slideLayouts/_rels/slideLayout103.xml.rels><Relationships xmlns="http://schemas.openxmlformats.org/package/2006/relationships"><Relationship Id="msId" Type="http://schemas.openxmlformats.org/officeDocument/2006/relationships/slideMaster" Target="../slideMasters/slideMaster.xml"/></Relationships>
</file>

<file path=ppt/slideLayouts/_rels/slideLayout104.xml.rels><Relationships xmlns="http://schemas.openxmlformats.org/package/2006/relationships"><Relationship Id="msId" Type="http://schemas.openxmlformats.org/officeDocument/2006/relationships/slideMaster" Target="../slideMasters/slideMaster.xml"/></Relationships>
</file>

<file path=ppt/slideLayouts/_rels/slideLayout105.xml.rels><Relationships xmlns="http://schemas.openxmlformats.org/package/2006/relationships"><Relationship Id="msId" Type="http://schemas.openxmlformats.org/officeDocument/2006/relationships/slideMaster" Target="../slideMasters/slideMaster.xml"/></Relationships>
</file>

<file path=ppt/slideLayouts/_rels/slideLayout106.xml.rels><Relationships xmlns="http://schemas.openxmlformats.org/package/2006/relationships"><Relationship Id="msId" Type="http://schemas.openxmlformats.org/officeDocument/2006/relationships/slideMaster" Target="../slideMasters/slideMaster.xml"/></Relationships>
</file>

<file path=ppt/slideLayouts/_rels/slideLayout107.xml.rels><Relationships xmlns="http://schemas.openxmlformats.org/package/2006/relationships"><Relationship Id="msId" Type="http://schemas.openxmlformats.org/officeDocument/2006/relationships/slideMaster" Target="../slideMasters/slideMaster.xml"/></Relationships>
</file>

<file path=ppt/slideLayouts/_rels/slideLayout108.xml.rels><Relationships xmlns="http://schemas.openxmlformats.org/package/2006/relationships"><Relationship Id="msId" Type="http://schemas.openxmlformats.org/officeDocument/2006/relationships/slideMaster" Target="../slideMasters/slideMaster.xml"/></Relationships>
</file>

<file path=ppt/slideLayouts/_rels/slideLayout109.xml.rels><Relationships xmlns="http://schemas.openxmlformats.org/package/2006/relationships"><Relationship Id="msId" Type="http://schemas.openxmlformats.org/officeDocument/2006/relationships/slideMaster" Target="../slideMasters/slideMaster.xml"/></Relationships>
</file>

<file path=ppt/slideLayouts/_rels/slideLayout11.xml.rels><Relationships xmlns="http://schemas.openxmlformats.org/package/2006/relationships"><Relationship Id="msId" Type="http://schemas.openxmlformats.org/officeDocument/2006/relationships/slideMaster" Target="../slideMasters/slideMaster.xml"/></Relationships>
</file>

<file path=ppt/slideLayouts/_rels/slideLayout110.xml.rels><Relationships xmlns="http://schemas.openxmlformats.org/package/2006/relationships"><Relationship Id="msId" Type="http://schemas.openxmlformats.org/officeDocument/2006/relationships/slideMaster" Target="../slideMasters/slideMaster.xml"/></Relationships>
</file>

<file path=ppt/slideLayouts/_rels/slideLayout111.xml.rels><Relationships xmlns="http://schemas.openxmlformats.org/package/2006/relationships"><Relationship Id="msId" Type="http://schemas.openxmlformats.org/officeDocument/2006/relationships/slideMaster" Target="../slideMasters/slideMaster.xml"/></Relationships>
</file>

<file path=ppt/slideLayouts/_rels/slideLayout112.xml.rels><Relationships xmlns="http://schemas.openxmlformats.org/package/2006/relationships"><Relationship Id="msId" Type="http://schemas.openxmlformats.org/officeDocument/2006/relationships/slideMaster" Target="../slideMasters/slideMaster.xml"/></Relationships>
</file>

<file path=ppt/slideLayouts/_rels/slideLayout113.xml.rels><Relationships xmlns="http://schemas.openxmlformats.org/package/2006/relationships"><Relationship Id="msId" Type="http://schemas.openxmlformats.org/officeDocument/2006/relationships/slideMaster" Target="../slideMasters/slideMaster.xml"/></Relationships>
</file>

<file path=ppt/slideLayouts/_rels/slideLayout114.xml.rels><Relationships xmlns="http://schemas.openxmlformats.org/package/2006/relationships"><Relationship Id="msId" Type="http://schemas.openxmlformats.org/officeDocument/2006/relationships/slideMaster" Target="../slideMasters/slideMaster.xml"/></Relationships>
</file>

<file path=ppt/slideLayouts/_rels/slideLayout115.xml.rels><Relationships xmlns="http://schemas.openxmlformats.org/package/2006/relationships"><Relationship Id="msId" Type="http://schemas.openxmlformats.org/officeDocument/2006/relationships/slideMaster" Target="../slideMasters/slideMaster.xml"/></Relationships>
</file>

<file path=ppt/slideLayouts/_rels/slideLayout116.xml.rels><Relationships xmlns="http://schemas.openxmlformats.org/package/2006/relationships"><Relationship Id="msId" Type="http://schemas.openxmlformats.org/officeDocument/2006/relationships/slideMaster" Target="../slideMasters/slideMaster.xml"/></Relationships>
</file>

<file path=ppt/slideLayouts/_rels/slideLayout117.xml.rels><Relationships xmlns="http://schemas.openxmlformats.org/package/2006/relationships"><Relationship Id="msId" Type="http://schemas.openxmlformats.org/officeDocument/2006/relationships/slideMaster" Target="../slideMasters/slideMaster.xml"/></Relationships>
</file>

<file path=ppt/slideLayouts/_rels/slideLayout118.xml.rels><Relationships xmlns="http://schemas.openxmlformats.org/package/2006/relationships"><Relationship Id="msId" Type="http://schemas.openxmlformats.org/officeDocument/2006/relationships/slideMaster" Target="../slideMasters/slideMaster.xml"/></Relationships>
</file>

<file path=ppt/slideLayouts/_rels/slideLayout119.xml.rels><Relationships xmlns="http://schemas.openxmlformats.org/package/2006/relationships"><Relationship Id="msId" Type="http://schemas.openxmlformats.org/officeDocument/2006/relationships/slideMaster" Target="../slideMasters/slideMaster.xml"/></Relationships>
</file>

<file path=ppt/slideLayouts/_rels/slideLayout12.xml.rels><Relationships xmlns="http://schemas.openxmlformats.org/package/2006/relationships"><Relationship Id="msId" Type="http://schemas.openxmlformats.org/officeDocument/2006/relationships/slideMaster" Target="../slideMasters/slideMaster.xml"/></Relationships>
</file>

<file path=ppt/slideLayouts/_rels/slideLayout120.xml.rels><Relationships xmlns="http://schemas.openxmlformats.org/package/2006/relationships"><Relationship Id="msId" Type="http://schemas.openxmlformats.org/officeDocument/2006/relationships/slideMaster" Target="../slideMasters/slideMaster.xml"/></Relationships>
</file>

<file path=ppt/slideLayouts/_rels/slideLayout121.xml.rels><Relationships xmlns="http://schemas.openxmlformats.org/package/2006/relationships"><Relationship Id="msId" Type="http://schemas.openxmlformats.org/officeDocument/2006/relationships/slideMaster" Target="../slideMasters/slideMaster.xml"/></Relationships>
</file>

<file path=ppt/slideLayouts/_rels/slideLayout122.xml.rels><Relationships xmlns="http://schemas.openxmlformats.org/package/2006/relationships"><Relationship Id="msId" Type="http://schemas.openxmlformats.org/officeDocument/2006/relationships/slideMaster" Target="../slideMasters/slideMaster.xml"/></Relationships>
</file>

<file path=ppt/slideLayouts/_rels/slideLayout123.xml.rels><Relationships xmlns="http://schemas.openxmlformats.org/package/2006/relationships"><Relationship Id="msId" Type="http://schemas.openxmlformats.org/officeDocument/2006/relationships/slideMaster" Target="../slideMasters/slideMaster.xml"/></Relationships>
</file>

<file path=ppt/slideLayouts/_rels/slideLayout124.xml.rels><Relationships xmlns="http://schemas.openxmlformats.org/package/2006/relationships"><Relationship Id="msId" Type="http://schemas.openxmlformats.org/officeDocument/2006/relationships/slideMaster" Target="../slideMasters/slideMaster.xml"/></Relationships>
</file>

<file path=ppt/slideLayouts/_rels/slideLayout125.xml.rels><Relationships xmlns="http://schemas.openxmlformats.org/package/2006/relationships"><Relationship Id="msId" Type="http://schemas.openxmlformats.org/officeDocument/2006/relationships/slideMaster" Target="../slideMasters/slideMaster.xml"/></Relationships>
</file>

<file path=ppt/slideLayouts/_rels/slideLayout126.xml.rels><Relationships xmlns="http://schemas.openxmlformats.org/package/2006/relationships"><Relationship Id="msId" Type="http://schemas.openxmlformats.org/officeDocument/2006/relationships/slideMaster" Target="../slideMasters/slideMaster.xml"/></Relationships>
</file>

<file path=ppt/slideLayouts/_rels/slideLayout127.xml.rels><Relationships xmlns="http://schemas.openxmlformats.org/package/2006/relationships"><Relationship Id="msId" Type="http://schemas.openxmlformats.org/officeDocument/2006/relationships/slideMaster" Target="../slideMasters/slideMaster.xml"/></Relationships>
</file>

<file path=ppt/slideLayouts/_rels/slideLayout128.xml.rels><Relationships xmlns="http://schemas.openxmlformats.org/package/2006/relationships"><Relationship Id="msId" Type="http://schemas.openxmlformats.org/officeDocument/2006/relationships/slideMaster" Target="../slideMasters/slideMaster.xml"/></Relationships>
</file>

<file path=ppt/slideLayouts/_rels/slideLayout129.xml.rels><Relationships xmlns="http://schemas.openxmlformats.org/package/2006/relationships"><Relationship Id="msId" Type="http://schemas.openxmlformats.org/officeDocument/2006/relationships/slideMaster" Target="../slideMasters/slideMaster.xml"/></Relationships>
</file>

<file path=ppt/slideLayouts/_rels/slideLayout13.xml.rels><Relationships xmlns="http://schemas.openxmlformats.org/package/2006/relationships"><Relationship Id="msId" Type="http://schemas.openxmlformats.org/officeDocument/2006/relationships/slideMaster" Target="../slideMasters/slideMaster.xml"/></Relationships>
</file>

<file path=ppt/slideLayouts/_rels/slideLayout130.xml.rels><Relationships xmlns="http://schemas.openxmlformats.org/package/2006/relationships"><Relationship Id="msId" Type="http://schemas.openxmlformats.org/officeDocument/2006/relationships/slideMaster" Target="../slideMasters/slideMaster.xml"/></Relationships>
</file>

<file path=ppt/slideLayouts/_rels/slideLayout131.xml.rels><Relationships xmlns="http://schemas.openxmlformats.org/package/2006/relationships"><Relationship Id="msId" Type="http://schemas.openxmlformats.org/officeDocument/2006/relationships/slideMaster" Target="../slideMasters/slideMaster.xml"/></Relationships>
</file>

<file path=ppt/slideLayouts/_rels/slideLayout132.xml.rels><Relationships xmlns="http://schemas.openxmlformats.org/package/2006/relationships"><Relationship Id="msId" Type="http://schemas.openxmlformats.org/officeDocument/2006/relationships/slideMaster" Target="../slideMasters/slideMaster.xml"/></Relationships>
</file>

<file path=ppt/slideLayouts/_rels/slideLayout133.xml.rels><Relationships xmlns="http://schemas.openxmlformats.org/package/2006/relationships"><Relationship Id="msId" Type="http://schemas.openxmlformats.org/officeDocument/2006/relationships/slideMaster" Target="../slideMasters/slideMaster.xml"/></Relationships>
</file>

<file path=ppt/slideLayouts/_rels/slideLayout134.xml.rels><Relationships xmlns="http://schemas.openxmlformats.org/package/2006/relationships"><Relationship Id="msId" Type="http://schemas.openxmlformats.org/officeDocument/2006/relationships/slideMaster" Target="../slideMasters/slideMaster.xml"/></Relationships>
</file>

<file path=ppt/slideLayouts/_rels/slideLayout135.xml.rels><Relationships xmlns="http://schemas.openxmlformats.org/package/2006/relationships"><Relationship Id="msId" Type="http://schemas.openxmlformats.org/officeDocument/2006/relationships/slideMaster" Target="../slideMasters/slideMaster.xml"/></Relationships>
</file>

<file path=ppt/slideLayouts/_rels/slideLayout136.xml.rels><Relationships xmlns="http://schemas.openxmlformats.org/package/2006/relationships"><Relationship Id="msId" Type="http://schemas.openxmlformats.org/officeDocument/2006/relationships/slideMaster" Target="../slideMasters/slideMaster.xml"/></Relationships>
</file>

<file path=ppt/slideLayouts/_rels/slideLayout137.xml.rels><Relationships xmlns="http://schemas.openxmlformats.org/package/2006/relationships"><Relationship Id="msId" Type="http://schemas.openxmlformats.org/officeDocument/2006/relationships/slideMaster" Target="../slideMasters/slideMaster.xml"/></Relationships>
</file>

<file path=ppt/slideLayouts/_rels/slideLayout138.xml.rels><Relationships xmlns="http://schemas.openxmlformats.org/package/2006/relationships"><Relationship Id="msId" Type="http://schemas.openxmlformats.org/officeDocument/2006/relationships/slideMaster" Target="../slideMasters/slideMaster.xml"/></Relationships>
</file>

<file path=ppt/slideLayouts/_rels/slideLayout139.xml.rels><Relationships xmlns="http://schemas.openxmlformats.org/package/2006/relationships"><Relationship Id="msId" Type="http://schemas.openxmlformats.org/officeDocument/2006/relationships/slideMaster" Target="../slideMasters/slideMaster.xml"/></Relationships>
</file>

<file path=ppt/slideLayouts/_rels/slideLayout14.xml.rels><Relationships xmlns="http://schemas.openxmlformats.org/package/2006/relationships"><Relationship Id="msId" Type="http://schemas.openxmlformats.org/officeDocument/2006/relationships/slideMaster" Target="../slideMasters/slideMaster.xml"/></Relationships>
</file>

<file path=ppt/slideLayouts/_rels/slideLayout140.xml.rels><Relationships xmlns="http://schemas.openxmlformats.org/package/2006/relationships"><Relationship Id="msId" Type="http://schemas.openxmlformats.org/officeDocument/2006/relationships/slideMaster" Target="../slideMasters/slideMaster.xml"/></Relationships>
</file>

<file path=ppt/slideLayouts/_rels/slideLayout141.xml.rels><Relationships xmlns="http://schemas.openxmlformats.org/package/2006/relationships"><Relationship Id="msId" Type="http://schemas.openxmlformats.org/officeDocument/2006/relationships/slideMaster" Target="../slideMasters/slideMaster.xml"/></Relationships>
</file>

<file path=ppt/slideLayouts/_rels/slideLayout142.xml.rels><Relationships xmlns="http://schemas.openxmlformats.org/package/2006/relationships"><Relationship Id="msId" Type="http://schemas.openxmlformats.org/officeDocument/2006/relationships/slideMaster" Target="../slideMasters/slideMaster.xml"/></Relationships>
</file>

<file path=ppt/slideLayouts/_rels/slideLayout143.xml.rels><Relationships xmlns="http://schemas.openxmlformats.org/package/2006/relationships"><Relationship Id="msId" Type="http://schemas.openxmlformats.org/officeDocument/2006/relationships/slideMaster" Target="../slideMasters/slideMaster.xml"/></Relationships>
</file>

<file path=ppt/slideLayouts/_rels/slideLayout144.xml.rels><Relationships xmlns="http://schemas.openxmlformats.org/package/2006/relationships"><Relationship Id="msId" Type="http://schemas.openxmlformats.org/officeDocument/2006/relationships/slideMaster" Target="../slideMasters/slideMaster.xml"/></Relationships>
</file>

<file path=ppt/slideLayouts/_rels/slideLayout145.xml.rels><Relationships xmlns="http://schemas.openxmlformats.org/package/2006/relationships"><Relationship Id="msId" Type="http://schemas.openxmlformats.org/officeDocument/2006/relationships/slideMaster" Target="../slideMasters/slideMaster.xml"/></Relationships>
</file>

<file path=ppt/slideLayouts/_rels/slideLayout146.xml.rels><Relationships xmlns="http://schemas.openxmlformats.org/package/2006/relationships"><Relationship Id="msId" Type="http://schemas.openxmlformats.org/officeDocument/2006/relationships/slideMaster" Target="../slideMasters/slideMaster.xml"/></Relationships>
</file>

<file path=ppt/slideLayouts/_rels/slideLayout147.xml.rels><Relationships xmlns="http://schemas.openxmlformats.org/package/2006/relationships"><Relationship Id="msId" Type="http://schemas.openxmlformats.org/officeDocument/2006/relationships/slideMaster" Target="../slideMasters/slideMaster.xml"/></Relationships>
</file>

<file path=ppt/slideLayouts/_rels/slideLayout148.xml.rels><Relationships xmlns="http://schemas.openxmlformats.org/package/2006/relationships"><Relationship Id="msId" Type="http://schemas.openxmlformats.org/officeDocument/2006/relationships/slideMaster" Target="../slideMasters/slideMaster.xml"/></Relationships>
</file>

<file path=ppt/slideLayouts/_rels/slideLayout149.xml.rels><Relationships xmlns="http://schemas.openxmlformats.org/package/2006/relationships"><Relationship Id="msId" Type="http://schemas.openxmlformats.org/officeDocument/2006/relationships/slideMaster" Target="../slideMasters/slideMaster.xml"/></Relationships>
</file>

<file path=ppt/slideLayouts/_rels/slideLayout15.xml.rels><Relationships xmlns="http://schemas.openxmlformats.org/package/2006/relationships"><Relationship Id="msId" Type="http://schemas.openxmlformats.org/officeDocument/2006/relationships/slideMaster" Target="../slideMasters/slideMaster.xml"/></Relationships>
</file>

<file path=ppt/slideLayouts/_rels/slideLayout150.xml.rels><Relationships xmlns="http://schemas.openxmlformats.org/package/2006/relationships"><Relationship Id="msId" Type="http://schemas.openxmlformats.org/officeDocument/2006/relationships/slideMaster" Target="../slideMasters/slideMaster.xml"/></Relationships>
</file>

<file path=ppt/slideLayouts/_rels/slideLayout151.xml.rels><Relationships xmlns="http://schemas.openxmlformats.org/package/2006/relationships"><Relationship Id="msId" Type="http://schemas.openxmlformats.org/officeDocument/2006/relationships/slideMaster" Target="../slideMasters/slideMaster.xml"/></Relationships>
</file>

<file path=ppt/slideLayouts/_rels/slideLayout152.xml.rels><Relationships xmlns="http://schemas.openxmlformats.org/package/2006/relationships"><Relationship Id="msId" Type="http://schemas.openxmlformats.org/officeDocument/2006/relationships/slideMaster" Target="../slideMasters/slideMaster.xml"/></Relationships>
</file>

<file path=ppt/slideLayouts/_rels/slideLayout153.xml.rels><Relationships xmlns="http://schemas.openxmlformats.org/package/2006/relationships"><Relationship Id="msId" Type="http://schemas.openxmlformats.org/officeDocument/2006/relationships/slideMaster" Target="../slideMasters/slideMaster.xml"/></Relationships>
</file>

<file path=ppt/slideLayouts/_rels/slideLayout154.xml.rels><Relationships xmlns="http://schemas.openxmlformats.org/package/2006/relationships"><Relationship Id="msId" Type="http://schemas.openxmlformats.org/officeDocument/2006/relationships/slideMaster" Target="../slideMasters/slideMaster.xml"/></Relationships>
</file>

<file path=ppt/slideLayouts/_rels/slideLayout155.xml.rels><Relationships xmlns="http://schemas.openxmlformats.org/package/2006/relationships"><Relationship Id="msId" Type="http://schemas.openxmlformats.org/officeDocument/2006/relationships/slideMaster" Target="../slideMasters/slideMaster.xml"/></Relationships>
</file>

<file path=ppt/slideLayouts/_rels/slideLayout156.xml.rels><Relationships xmlns="http://schemas.openxmlformats.org/package/2006/relationships"><Relationship Id="msId" Type="http://schemas.openxmlformats.org/officeDocument/2006/relationships/slideMaster" Target="../slideMasters/slideMaster.xml"/></Relationships>
</file>

<file path=ppt/slideLayouts/_rels/slideLayout157.xml.rels><Relationships xmlns="http://schemas.openxmlformats.org/package/2006/relationships"><Relationship Id="msId" Type="http://schemas.openxmlformats.org/officeDocument/2006/relationships/slideMaster" Target="../slideMasters/slideMaster.xml"/></Relationships>
</file>

<file path=ppt/slideLayouts/_rels/slideLayout158.xml.rels><Relationships xmlns="http://schemas.openxmlformats.org/package/2006/relationships"><Relationship Id="msId" Type="http://schemas.openxmlformats.org/officeDocument/2006/relationships/slideMaster" Target="../slideMasters/slideMaster.xml"/></Relationships>
</file>

<file path=ppt/slideLayouts/_rels/slideLayout159.xml.rels><Relationships xmlns="http://schemas.openxmlformats.org/package/2006/relationships"><Relationship Id="msId" Type="http://schemas.openxmlformats.org/officeDocument/2006/relationships/slideMaster" Target="../slideMasters/slideMaster.xml"/></Relationships>
</file>

<file path=ppt/slideLayouts/_rels/slideLayout16.xml.rels><Relationships xmlns="http://schemas.openxmlformats.org/package/2006/relationships"><Relationship Id="msId" Type="http://schemas.openxmlformats.org/officeDocument/2006/relationships/slideMaster" Target="../slideMasters/slideMaster.xml"/></Relationships>
</file>

<file path=ppt/slideLayouts/_rels/slideLayout160.xml.rels><Relationships xmlns="http://schemas.openxmlformats.org/package/2006/relationships"><Relationship Id="msId" Type="http://schemas.openxmlformats.org/officeDocument/2006/relationships/slideMaster" Target="../slideMasters/slideMaster.xml"/></Relationships>
</file>

<file path=ppt/slideLayouts/_rels/slideLayout161.xml.rels><Relationships xmlns="http://schemas.openxmlformats.org/package/2006/relationships"><Relationship Id="msId" Type="http://schemas.openxmlformats.org/officeDocument/2006/relationships/slideMaster" Target="../slideMasters/slideMaster.xml"/></Relationships>
</file>

<file path=ppt/slideLayouts/_rels/slideLayout162.xml.rels><Relationships xmlns="http://schemas.openxmlformats.org/package/2006/relationships"><Relationship Id="msId" Type="http://schemas.openxmlformats.org/officeDocument/2006/relationships/slideMaster" Target="../slideMasters/slideMaster.xml"/></Relationships>
</file>

<file path=ppt/slideLayouts/_rels/slideLayout163.xml.rels><Relationships xmlns="http://schemas.openxmlformats.org/package/2006/relationships"><Relationship Id="msId" Type="http://schemas.openxmlformats.org/officeDocument/2006/relationships/slideMaster" Target="../slideMasters/slideMaster.xml"/></Relationships>
</file>

<file path=ppt/slideLayouts/_rels/slideLayout164.xml.rels><Relationships xmlns="http://schemas.openxmlformats.org/package/2006/relationships"><Relationship Id="msId" Type="http://schemas.openxmlformats.org/officeDocument/2006/relationships/slideMaster" Target="../slideMasters/slideMaster.xml"/></Relationships>
</file>

<file path=ppt/slideLayouts/_rels/slideLayout165.xml.rels><Relationships xmlns="http://schemas.openxmlformats.org/package/2006/relationships"><Relationship Id="msId" Type="http://schemas.openxmlformats.org/officeDocument/2006/relationships/slideMaster" Target="../slideMasters/slideMaster.xml"/></Relationships>
</file>

<file path=ppt/slideLayouts/_rels/slideLayout166.xml.rels><Relationships xmlns="http://schemas.openxmlformats.org/package/2006/relationships"><Relationship Id="msId" Type="http://schemas.openxmlformats.org/officeDocument/2006/relationships/slideMaster" Target="../slideMasters/slideMaster.xml"/></Relationships>
</file>

<file path=ppt/slideLayouts/_rels/slideLayout167.xml.rels><Relationships xmlns="http://schemas.openxmlformats.org/package/2006/relationships"><Relationship Id="msId" Type="http://schemas.openxmlformats.org/officeDocument/2006/relationships/slideMaster" Target="../slideMasters/slideMaster.xml"/></Relationships>
</file>

<file path=ppt/slideLayouts/_rels/slideLayout168.xml.rels><Relationships xmlns="http://schemas.openxmlformats.org/package/2006/relationships"><Relationship Id="msId" Type="http://schemas.openxmlformats.org/officeDocument/2006/relationships/slideMaster" Target="../slideMasters/slideMaster.xml"/></Relationships>
</file>

<file path=ppt/slideLayouts/_rels/slideLayout169.xml.rels><Relationships xmlns="http://schemas.openxmlformats.org/package/2006/relationships"><Relationship Id="msId" Type="http://schemas.openxmlformats.org/officeDocument/2006/relationships/slideMaster" Target="../slideMasters/slideMaster.xml"/></Relationships>
</file>

<file path=ppt/slideLayouts/_rels/slideLayout17.xml.rels><Relationships xmlns="http://schemas.openxmlformats.org/package/2006/relationships"><Relationship Id="msId" Type="http://schemas.openxmlformats.org/officeDocument/2006/relationships/slideMaster" Target="../slideMasters/slideMaster.xml"/></Relationships>
</file>

<file path=ppt/slideLayouts/_rels/slideLayout170.xml.rels><Relationships xmlns="http://schemas.openxmlformats.org/package/2006/relationships"><Relationship Id="msId" Type="http://schemas.openxmlformats.org/officeDocument/2006/relationships/slideMaster" Target="../slideMasters/slideMaster.xml"/></Relationships>
</file>

<file path=ppt/slideLayouts/_rels/slideLayout171.xml.rels><Relationships xmlns="http://schemas.openxmlformats.org/package/2006/relationships"><Relationship Id="msId" Type="http://schemas.openxmlformats.org/officeDocument/2006/relationships/slideMaster" Target="../slideMasters/slideMaster.xml"/></Relationships>
</file>

<file path=ppt/slideLayouts/_rels/slideLayout172.xml.rels><Relationships xmlns="http://schemas.openxmlformats.org/package/2006/relationships"><Relationship Id="msId" Type="http://schemas.openxmlformats.org/officeDocument/2006/relationships/slideMaster" Target="../slideMasters/slideMaster.xml"/></Relationships>
</file>

<file path=ppt/slideLayouts/_rels/slideLayout173.xml.rels><Relationships xmlns="http://schemas.openxmlformats.org/package/2006/relationships"><Relationship Id="msId" Type="http://schemas.openxmlformats.org/officeDocument/2006/relationships/slideMaster" Target="../slideMasters/slideMaster.xml"/></Relationships>
</file>

<file path=ppt/slideLayouts/_rels/slideLayout174.xml.rels><Relationships xmlns="http://schemas.openxmlformats.org/package/2006/relationships"><Relationship Id="msId" Type="http://schemas.openxmlformats.org/officeDocument/2006/relationships/slideMaster" Target="../slideMasters/slideMaster.xml"/></Relationships>
</file>

<file path=ppt/slideLayouts/_rels/slideLayout175.xml.rels><Relationships xmlns="http://schemas.openxmlformats.org/package/2006/relationships"><Relationship Id="msId" Type="http://schemas.openxmlformats.org/officeDocument/2006/relationships/slideMaster" Target="../slideMasters/slideMaster.xml"/></Relationships>
</file>

<file path=ppt/slideLayouts/_rels/slideLayout176.xml.rels><Relationships xmlns="http://schemas.openxmlformats.org/package/2006/relationships"><Relationship Id="msId" Type="http://schemas.openxmlformats.org/officeDocument/2006/relationships/slideMaster" Target="../slideMasters/slideMaster.xml"/></Relationships>
</file>

<file path=ppt/slideLayouts/_rels/slideLayout177.xml.rels><Relationships xmlns="http://schemas.openxmlformats.org/package/2006/relationships"><Relationship Id="msId" Type="http://schemas.openxmlformats.org/officeDocument/2006/relationships/slideMaster" Target="../slideMasters/slideMaster.xml"/></Relationships>
</file>

<file path=ppt/slideLayouts/_rels/slideLayout178.xml.rels><Relationships xmlns="http://schemas.openxmlformats.org/package/2006/relationships"><Relationship Id="msId" Type="http://schemas.openxmlformats.org/officeDocument/2006/relationships/slideMaster" Target="../slideMasters/slideMaster.xml"/></Relationships>
</file>

<file path=ppt/slideLayouts/_rels/slideLayout179.xml.rels><Relationships xmlns="http://schemas.openxmlformats.org/package/2006/relationships"><Relationship Id="msId" Type="http://schemas.openxmlformats.org/officeDocument/2006/relationships/slideMaster" Target="../slideMasters/slideMaster.xml"/></Relationships>
</file>

<file path=ppt/slideLayouts/_rels/slideLayout18.xml.rels><Relationships xmlns="http://schemas.openxmlformats.org/package/2006/relationships"><Relationship Id="msId" Type="http://schemas.openxmlformats.org/officeDocument/2006/relationships/slideMaster" Target="../slideMasters/slideMaster.xml"/></Relationships>
</file>

<file path=ppt/slideLayouts/_rels/slideLayout180.xml.rels><Relationships xmlns="http://schemas.openxmlformats.org/package/2006/relationships"><Relationship Id="msId" Type="http://schemas.openxmlformats.org/officeDocument/2006/relationships/slideMaster" Target="../slideMasters/slideMaster.xml"/></Relationships>
</file>

<file path=ppt/slideLayouts/_rels/slideLayout181.xml.rels><Relationships xmlns="http://schemas.openxmlformats.org/package/2006/relationships"><Relationship Id="msId" Type="http://schemas.openxmlformats.org/officeDocument/2006/relationships/slideMaster" Target="../slideMasters/slideMaster.xml"/></Relationships>
</file>

<file path=ppt/slideLayouts/_rels/slideLayout182.xml.rels><Relationships xmlns="http://schemas.openxmlformats.org/package/2006/relationships"><Relationship Id="msId" Type="http://schemas.openxmlformats.org/officeDocument/2006/relationships/slideMaster" Target="../slideMasters/slideMaster.xml"/></Relationships>
</file>

<file path=ppt/slideLayouts/_rels/slideLayout183.xml.rels><Relationships xmlns="http://schemas.openxmlformats.org/package/2006/relationships"><Relationship Id="msId" Type="http://schemas.openxmlformats.org/officeDocument/2006/relationships/slideMaster" Target="../slideMasters/slideMaster.xml"/></Relationships>
</file>

<file path=ppt/slideLayouts/_rels/slideLayout184.xml.rels><Relationships xmlns="http://schemas.openxmlformats.org/package/2006/relationships"><Relationship Id="msId" Type="http://schemas.openxmlformats.org/officeDocument/2006/relationships/slideMaster" Target="../slideMasters/slideMaster.xml"/></Relationships>
</file>

<file path=ppt/slideLayouts/_rels/slideLayout185.xml.rels><Relationships xmlns="http://schemas.openxmlformats.org/package/2006/relationships"><Relationship Id="msId" Type="http://schemas.openxmlformats.org/officeDocument/2006/relationships/slideMaster" Target="../slideMasters/slideMaster.xml"/></Relationships>
</file>

<file path=ppt/slideLayouts/_rels/slideLayout186.xml.rels><Relationships xmlns="http://schemas.openxmlformats.org/package/2006/relationships"><Relationship Id="msId" Type="http://schemas.openxmlformats.org/officeDocument/2006/relationships/slideMaster" Target="../slideMasters/slideMaster.xml"/></Relationships>
</file>

<file path=ppt/slideLayouts/_rels/slideLayout187.xml.rels><Relationships xmlns="http://schemas.openxmlformats.org/package/2006/relationships"><Relationship Id="msId" Type="http://schemas.openxmlformats.org/officeDocument/2006/relationships/slideMaster" Target="../slideMasters/slideMaster.xml"/></Relationships>
</file>

<file path=ppt/slideLayouts/_rels/slideLayout188.xml.rels><Relationships xmlns="http://schemas.openxmlformats.org/package/2006/relationships"><Relationship Id="msId" Type="http://schemas.openxmlformats.org/officeDocument/2006/relationships/slideMaster" Target="../slideMasters/slideMaster.xml"/></Relationships>
</file>

<file path=ppt/slideLayouts/_rels/slideLayout189.xml.rels><Relationships xmlns="http://schemas.openxmlformats.org/package/2006/relationships"><Relationship Id="msId" Type="http://schemas.openxmlformats.org/officeDocument/2006/relationships/slideMaster" Target="../slideMasters/slideMaster.xml"/></Relationships>
</file>

<file path=ppt/slideLayouts/_rels/slideLayout19.xml.rels><Relationships xmlns="http://schemas.openxmlformats.org/package/2006/relationships"><Relationship Id="msId" Type="http://schemas.openxmlformats.org/officeDocument/2006/relationships/slideMaster" Target="../slideMasters/slideMaster.xml"/></Relationships>
</file>

<file path=ppt/slideLayouts/_rels/slideLayout190.xml.rels><Relationships xmlns="http://schemas.openxmlformats.org/package/2006/relationships"><Relationship Id="msId" Type="http://schemas.openxmlformats.org/officeDocument/2006/relationships/slideMaster" Target="../slideMasters/slideMaster.xml"/></Relationships>
</file>

<file path=ppt/slideLayouts/_rels/slideLayout191.xml.rels><Relationships xmlns="http://schemas.openxmlformats.org/package/2006/relationships"><Relationship Id="msId" Type="http://schemas.openxmlformats.org/officeDocument/2006/relationships/slideMaster" Target="../slideMasters/slideMaster.xml"/></Relationships>
</file>

<file path=ppt/slideLayouts/_rels/slideLayout192.xml.rels><Relationships xmlns="http://schemas.openxmlformats.org/package/2006/relationships"><Relationship Id="msId" Type="http://schemas.openxmlformats.org/officeDocument/2006/relationships/slideMaster" Target="../slideMasters/slideMaster.xml"/></Relationships>
</file>

<file path=ppt/slideLayouts/_rels/slideLayout193.xml.rels><Relationships xmlns="http://schemas.openxmlformats.org/package/2006/relationships"><Relationship Id="msId" Type="http://schemas.openxmlformats.org/officeDocument/2006/relationships/slideMaster" Target="../slideMasters/slideMaster.xml"/></Relationships>
</file>

<file path=ppt/slideLayouts/_rels/slideLayout194.xml.rels><Relationships xmlns="http://schemas.openxmlformats.org/package/2006/relationships"><Relationship Id="msId" Type="http://schemas.openxmlformats.org/officeDocument/2006/relationships/slideMaster" Target="../slideMasters/slideMaster.xml"/></Relationships>
</file>

<file path=ppt/slideLayouts/_rels/slideLayout195.xml.rels><Relationships xmlns="http://schemas.openxmlformats.org/package/2006/relationships"><Relationship Id="msId" Type="http://schemas.openxmlformats.org/officeDocument/2006/relationships/slideMaster" Target="../slideMasters/slideMaster.xml"/></Relationships>
</file>

<file path=ppt/slideLayouts/_rels/slideLayout196.xml.rels><Relationships xmlns="http://schemas.openxmlformats.org/package/2006/relationships"><Relationship Id="msId" Type="http://schemas.openxmlformats.org/officeDocument/2006/relationships/slideMaster" Target="../slideMasters/slideMaster.xml"/></Relationships>
</file>

<file path=ppt/slideLayouts/_rels/slideLayout197.xml.rels><Relationships xmlns="http://schemas.openxmlformats.org/package/2006/relationships"><Relationship Id="msId" Type="http://schemas.openxmlformats.org/officeDocument/2006/relationships/slideMaster" Target="../slideMasters/slideMaster.xml"/></Relationships>
</file>

<file path=ppt/slideLayouts/_rels/slideLayout198.xml.rels><Relationships xmlns="http://schemas.openxmlformats.org/package/2006/relationships"><Relationship Id="msId" Type="http://schemas.openxmlformats.org/officeDocument/2006/relationships/slideMaster" Target="../slideMasters/slideMaster.xml"/></Relationships>
</file>

<file path=ppt/slideLayouts/_rels/slideLayout199.xml.rels><Relationships xmlns="http://schemas.openxmlformats.org/package/2006/relationships"><Relationship Id="msId" Type="http://schemas.openxmlformats.org/officeDocument/2006/relationships/slideMaster" Target="../slideMasters/slideMaster.xml"/></Relationships>
</file>

<file path=ppt/slideLayouts/_rels/slideLayout2.xml.rels><Relationships xmlns="http://schemas.openxmlformats.org/package/2006/relationships"><Relationship Id="msId" Type="http://schemas.openxmlformats.org/officeDocument/2006/relationships/slideMaster" Target="../slideMasters/slideMaster.xml"/></Relationships>
</file>

<file path=ppt/slideLayouts/_rels/slideLayout20.xml.rels><Relationships xmlns="http://schemas.openxmlformats.org/package/2006/relationships"><Relationship Id="msId" Type="http://schemas.openxmlformats.org/officeDocument/2006/relationships/slideMaster" Target="../slideMasters/slideMaster.xml"/></Relationships>
</file>

<file path=ppt/slideLayouts/_rels/slideLayout200.xml.rels><Relationships xmlns="http://schemas.openxmlformats.org/package/2006/relationships"><Relationship Id="msId" Type="http://schemas.openxmlformats.org/officeDocument/2006/relationships/slideMaster" Target="../slideMasters/slideMaster.xml"/></Relationships>
</file>

<file path=ppt/slideLayouts/_rels/slideLayout201.xml.rels><Relationships xmlns="http://schemas.openxmlformats.org/package/2006/relationships"><Relationship Id="msId" Type="http://schemas.openxmlformats.org/officeDocument/2006/relationships/slideMaster" Target="../slideMasters/slideMaster.xml"/></Relationships>
</file>

<file path=ppt/slideLayouts/_rels/slideLayout202.xml.rels><Relationships xmlns="http://schemas.openxmlformats.org/package/2006/relationships"><Relationship Id="msId" Type="http://schemas.openxmlformats.org/officeDocument/2006/relationships/slideMaster" Target="../slideMasters/slideMaster.xml"/></Relationships>
</file>

<file path=ppt/slideLayouts/_rels/slideLayout203.xml.rels><Relationships xmlns="http://schemas.openxmlformats.org/package/2006/relationships"><Relationship Id="msId" Type="http://schemas.openxmlformats.org/officeDocument/2006/relationships/slideMaster" Target="../slideMasters/slideMaster.xml"/></Relationships>
</file>

<file path=ppt/slideLayouts/_rels/slideLayout204.xml.rels><Relationships xmlns="http://schemas.openxmlformats.org/package/2006/relationships"><Relationship Id="msId" Type="http://schemas.openxmlformats.org/officeDocument/2006/relationships/slideMaster" Target="../slideMasters/slideMaster.xml"/></Relationships>
</file>

<file path=ppt/slideLayouts/_rels/slideLayout205.xml.rels><Relationships xmlns="http://schemas.openxmlformats.org/package/2006/relationships"><Relationship Id="msId" Type="http://schemas.openxmlformats.org/officeDocument/2006/relationships/slideMaster" Target="../slideMasters/slideMaster.xml"/></Relationships>
</file>

<file path=ppt/slideLayouts/_rels/slideLayout206.xml.rels><Relationships xmlns="http://schemas.openxmlformats.org/package/2006/relationships"><Relationship Id="msId" Type="http://schemas.openxmlformats.org/officeDocument/2006/relationships/slideMaster" Target="../slideMasters/slideMaster.xml"/></Relationships>
</file>

<file path=ppt/slideLayouts/_rels/slideLayout207.xml.rels><Relationships xmlns="http://schemas.openxmlformats.org/package/2006/relationships"><Relationship Id="msId" Type="http://schemas.openxmlformats.org/officeDocument/2006/relationships/slideMaster" Target="../slideMasters/slideMaster.xml"/></Relationships>
</file>

<file path=ppt/slideLayouts/_rels/slideLayout208.xml.rels><Relationships xmlns="http://schemas.openxmlformats.org/package/2006/relationships"><Relationship Id="msId" Type="http://schemas.openxmlformats.org/officeDocument/2006/relationships/slideMaster" Target="../slideMasters/slideMaster.xml"/></Relationships>
</file>

<file path=ppt/slideLayouts/_rels/slideLayout209.xml.rels><Relationships xmlns="http://schemas.openxmlformats.org/package/2006/relationships"><Relationship Id="msId" Type="http://schemas.openxmlformats.org/officeDocument/2006/relationships/slideMaster" Target="../slideMasters/slideMaster.xml"/></Relationships>
</file>

<file path=ppt/slideLayouts/_rels/slideLayout21.xml.rels><Relationships xmlns="http://schemas.openxmlformats.org/package/2006/relationships"><Relationship Id="msId" Type="http://schemas.openxmlformats.org/officeDocument/2006/relationships/slideMaster" Target="../slideMasters/slideMaster.xml"/></Relationships>
</file>

<file path=ppt/slideLayouts/_rels/slideLayout210.xml.rels><Relationships xmlns="http://schemas.openxmlformats.org/package/2006/relationships"><Relationship Id="msId" Type="http://schemas.openxmlformats.org/officeDocument/2006/relationships/slideMaster" Target="../slideMasters/slideMaster.xml"/></Relationships>
</file>

<file path=ppt/slideLayouts/_rels/slideLayout211.xml.rels><Relationships xmlns="http://schemas.openxmlformats.org/package/2006/relationships"><Relationship Id="msId" Type="http://schemas.openxmlformats.org/officeDocument/2006/relationships/slideMaster" Target="../slideMasters/slideMaster.xml"/></Relationships>
</file>

<file path=ppt/slideLayouts/_rels/slideLayout212.xml.rels><Relationships xmlns="http://schemas.openxmlformats.org/package/2006/relationships"><Relationship Id="msId" Type="http://schemas.openxmlformats.org/officeDocument/2006/relationships/slideMaster" Target="../slideMasters/slideMaster.xml"/></Relationships>
</file>

<file path=ppt/slideLayouts/_rels/slideLayout213.xml.rels><Relationships xmlns="http://schemas.openxmlformats.org/package/2006/relationships"><Relationship Id="msId" Type="http://schemas.openxmlformats.org/officeDocument/2006/relationships/slideMaster" Target="../slideMasters/slideMaster.xml"/></Relationships>
</file>

<file path=ppt/slideLayouts/_rels/slideLayout214.xml.rels><Relationships xmlns="http://schemas.openxmlformats.org/package/2006/relationships"><Relationship Id="msId" Type="http://schemas.openxmlformats.org/officeDocument/2006/relationships/slideMaster" Target="../slideMasters/slideMaster.xml"/></Relationships>
</file>

<file path=ppt/slideLayouts/_rels/slideLayout215.xml.rels><Relationships xmlns="http://schemas.openxmlformats.org/package/2006/relationships"><Relationship Id="msId" Type="http://schemas.openxmlformats.org/officeDocument/2006/relationships/slideMaster" Target="../slideMasters/slideMaster.xml"/></Relationships>
</file>

<file path=ppt/slideLayouts/_rels/slideLayout216.xml.rels><Relationships xmlns="http://schemas.openxmlformats.org/package/2006/relationships"><Relationship Id="msId" Type="http://schemas.openxmlformats.org/officeDocument/2006/relationships/slideMaster" Target="../slideMasters/slideMaster.xml"/></Relationships>
</file>

<file path=ppt/slideLayouts/_rels/slideLayout217.xml.rels><Relationships xmlns="http://schemas.openxmlformats.org/package/2006/relationships"><Relationship Id="msId" Type="http://schemas.openxmlformats.org/officeDocument/2006/relationships/slideMaster" Target="../slideMasters/slideMaster.xml"/></Relationships>
</file>

<file path=ppt/slideLayouts/_rels/slideLayout218.xml.rels><Relationships xmlns="http://schemas.openxmlformats.org/package/2006/relationships"><Relationship Id="msId" Type="http://schemas.openxmlformats.org/officeDocument/2006/relationships/slideMaster" Target="../slideMasters/slideMaster.xml"/></Relationships>
</file>

<file path=ppt/slideLayouts/_rels/slideLayout219.xml.rels><Relationships xmlns="http://schemas.openxmlformats.org/package/2006/relationships"><Relationship Id="msId" Type="http://schemas.openxmlformats.org/officeDocument/2006/relationships/slideMaster" Target="../slideMasters/slideMaster.xml"/></Relationships>
</file>

<file path=ppt/slideLayouts/_rels/slideLayout22.xml.rels><Relationships xmlns="http://schemas.openxmlformats.org/package/2006/relationships"><Relationship Id="msId" Type="http://schemas.openxmlformats.org/officeDocument/2006/relationships/slideMaster" Target="../slideMasters/slideMaster.xml"/></Relationships>
</file>

<file path=ppt/slideLayouts/_rels/slideLayout220.xml.rels><Relationships xmlns="http://schemas.openxmlformats.org/package/2006/relationships"><Relationship Id="msId" Type="http://schemas.openxmlformats.org/officeDocument/2006/relationships/slideMaster" Target="../slideMasters/slideMaster.xml"/></Relationships>
</file>

<file path=ppt/slideLayouts/_rels/slideLayout221.xml.rels><Relationships xmlns="http://schemas.openxmlformats.org/package/2006/relationships"><Relationship Id="msId" Type="http://schemas.openxmlformats.org/officeDocument/2006/relationships/slideMaster" Target="../slideMasters/slideMaster.xml"/></Relationships>
</file>

<file path=ppt/slideLayouts/_rels/slideLayout222.xml.rels><Relationships xmlns="http://schemas.openxmlformats.org/package/2006/relationships"><Relationship Id="msId" Type="http://schemas.openxmlformats.org/officeDocument/2006/relationships/slideMaster" Target="../slideMasters/slideMaster.xml"/></Relationships>
</file>

<file path=ppt/slideLayouts/_rels/slideLayout223.xml.rels><Relationships xmlns="http://schemas.openxmlformats.org/package/2006/relationships"><Relationship Id="msId" Type="http://schemas.openxmlformats.org/officeDocument/2006/relationships/slideMaster" Target="../slideMasters/slideMaster.xml"/></Relationships>
</file>

<file path=ppt/slideLayouts/_rels/slideLayout224.xml.rels><Relationships xmlns="http://schemas.openxmlformats.org/package/2006/relationships"><Relationship Id="msId" Type="http://schemas.openxmlformats.org/officeDocument/2006/relationships/slideMaster" Target="../slideMasters/slideMaster.xml"/></Relationships>
</file>

<file path=ppt/slideLayouts/_rels/slideLayout225.xml.rels><Relationships xmlns="http://schemas.openxmlformats.org/package/2006/relationships"><Relationship Id="msId" Type="http://schemas.openxmlformats.org/officeDocument/2006/relationships/slideMaster" Target="../slideMasters/slideMaster.xml"/></Relationships>
</file>

<file path=ppt/slideLayouts/_rels/slideLayout226.xml.rels><Relationships xmlns="http://schemas.openxmlformats.org/package/2006/relationships"><Relationship Id="msId" Type="http://schemas.openxmlformats.org/officeDocument/2006/relationships/slideMaster" Target="../slideMasters/slideMaster.xml"/></Relationships>
</file>

<file path=ppt/slideLayouts/_rels/slideLayout227.xml.rels><Relationships xmlns="http://schemas.openxmlformats.org/package/2006/relationships"><Relationship Id="msId" Type="http://schemas.openxmlformats.org/officeDocument/2006/relationships/slideMaster" Target="../slideMasters/slideMaster.xml"/></Relationships>
</file>

<file path=ppt/slideLayouts/_rels/slideLayout228.xml.rels><Relationships xmlns="http://schemas.openxmlformats.org/package/2006/relationships"><Relationship Id="msId" Type="http://schemas.openxmlformats.org/officeDocument/2006/relationships/slideMaster" Target="../slideMasters/slideMaster.xml"/></Relationships>
</file>

<file path=ppt/slideLayouts/_rels/slideLayout229.xml.rels><Relationships xmlns="http://schemas.openxmlformats.org/package/2006/relationships"><Relationship Id="msId" Type="http://schemas.openxmlformats.org/officeDocument/2006/relationships/slideMaster" Target="../slideMasters/slideMaster.xml"/></Relationships>
</file>

<file path=ppt/slideLayouts/_rels/slideLayout23.xml.rels><Relationships xmlns="http://schemas.openxmlformats.org/package/2006/relationships"><Relationship Id="msId" Type="http://schemas.openxmlformats.org/officeDocument/2006/relationships/slideMaster" Target="../slideMasters/slideMaster.xml"/></Relationships>
</file>

<file path=ppt/slideLayouts/_rels/slideLayout230.xml.rels><Relationships xmlns="http://schemas.openxmlformats.org/package/2006/relationships"><Relationship Id="msId" Type="http://schemas.openxmlformats.org/officeDocument/2006/relationships/slideMaster" Target="../slideMasters/slideMaster.xml"/></Relationships>
</file>

<file path=ppt/slideLayouts/_rels/slideLayout231.xml.rels><Relationships xmlns="http://schemas.openxmlformats.org/package/2006/relationships"><Relationship Id="msId" Type="http://schemas.openxmlformats.org/officeDocument/2006/relationships/slideMaster" Target="../slideMasters/slideMaster.xml"/></Relationships>
</file>

<file path=ppt/slideLayouts/_rels/slideLayout232.xml.rels><Relationships xmlns="http://schemas.openxmlformats.org/package/2006/relationships"><Relationship Id="msId" Type="http://schemas.openxmlformats.org/officeDocument/2006/relationships/slideMaster" Target="../slideMasters/slideMaster.xml"/></Relationships>
</file>

<file path=ppt/slideLayouts/_rels/slideLayout233.xml.rels><Relationships xmlns="http://schemas.openxmlformats.org/package/2006/relationships"><Relationship Id="msId" Type="http://schemas.openxmlformats.org/officeDocument/2006/relationships/slideMaster" Target="../slideMasters/slideMaster.xml"/></Relationships>
</file>

<file path=ppt/slideLayouts/_rels/slideLayout234.xml.rels><Relationships xmlns="http://schemas.openxmlformats.org/package/2006/relationships"><Relationship Id="msId" Type="http://schemas.openxmlformats.org/officeDocument/2006/relationships/slideMaster" Target="../slideMasters/slideMaster.xml"/></Relationships>
</file>

<file path=ppt/slideLayouts/_rels/slideLayout235.xml.rels><Relationships xmlns="http://schemas.openxmlformats.org/package/2006/relationships"><Relationship Id="msId" Type="http://schemas.openxmlformats.org/officeDocument/2006/relationships/slideMaster" Target="../slideMasters/slideMaster.xml"/></Relationships>
</file>

<file path=ppt/slideLayouts/_rels/slideLayout236.xml.rels><Relationships xmlns="http://schemas.openxmlformats.org/package/2006/relationships"><Relationship Id="msId" Type="http://schemas.openxmlformats.org/officeDocument/2006/relationships/slideMaster" Target="../slideMasters/slideMaster.xml"/></Relationships>
</file>

<file path=ppt/slideLayouts/_rels/slideLayout237.xml.rels><Relationships xmlns="http://schemas.openxmlformats.org/package/2006/relationships"><Relationship Id="msId" Type="http://schemas.openxmlformats.org/officeDocument/2006/relationships/slideMaster" Target="../slideMasters/slideMaster.xml"/></Relationships>
</file>

<file path=ppt/slideLayouts/_rels/slideLayout238.xml.rels><Relationships xmlns="http://schemas.openxmlformats.org/package/2006/relationships"><Relationship Id="msId" Type="http://schemas.openxmlformats.org/officeDocument/2006/relationships/slideMaster" Target="../slideMasters/slideMaster.xml"/></Relationships>
</file>

<file path=ppt/slideLayouts/_rels/slideLayout239.xml.rels><Relationships xmlns="http://schemas.openxmlformats.org/package/2006/relationships"><Relationship Id="msId" Type="http://schemas.openxmlformats.org/officeDocument/2006/relationships/slideMaster" Target="../slideMasters/slideMaster.xml"/></Relationships>
</file>

<file path=ppt/slideLayouts/_rels/slideLayout24.xml.rels><Relationships xmlns="http://schemas.openxmlformats.org/package/2006/relationships"><Relationship Id="msId" Type="http://schemas.openxmlformats.org/officeDocument/2006/relationships/slideMaster" Target="../slideMasters/slideMaster.xml"/></Relationships>
</file>

<file path=ppt/slideLayouts/_rels/slideLayout240.xml.rels><Relationships xmlns="http://schemas.openxmlformats.org/package/2006/relationships"><Relationship Id="msId" Type="http://schemas.openxmlformats.org/officeDocument/2006/relationships/slideMaster" Target="../slideMasters/slideMaster.xml"/></Relationships>
</file>

<file path=ppt/slideLayouts/_rels/slideLayout241.xml.rels><Relationships xmlns="http://schemas.openxmlformats.org/package/2006/relationships"><Relationship Id="msId" Type="http://schemas.openxmlformats.org/officeDocument/2006/relationships/slideMaster" Target="../slideMasters/slideMaster.xml"/></Relationships>
</file>

<file path=ppt/slideLayouts/_rels/slideLayout242.xml.rels><Relationships xmlns="http://schemas.openxmlformats.org/package/2006/relationships"><Relationship Id="msId" Type="http://schemas.openxmlformats.org/officeDocument/2006/relationships/slideMaster" Target="../slideMasters/slideMaster.xml"/></Relationships>
</file>

<file path=ppt/slideLayouts/_rels/slideLayout243.xml.rels><Relationships xmlns="http://schemas.openxmlformats.org/package/2006/relationships"><Relationship Id="msId" Type="http://schemas.openxmlformats.org/officeDocument/2006/relationships/slideMaster" Target="../slideMasters/slideMaster.xml"/></Relationships>
</file>

<file path=ppt/slideLayouts/_rels/slideLayout244.xml.rels><Relationships xmlns="http://schemas.openxmlformats.org/package/2006/relationships"><Relationship Id="msId" Type="http://schemas.openxmlformats.org/officeDocument/2006/relationships/slideMaster" Target="../slideMasters/slideMaster.xml"/></Relationships>
</file>

<file path=ppt/slideLayouts/_rels/slideLayout245.xml.rels><Relationships xmlns="http://schemas.openxmlformats.org/package/2006/relationships"><Relationship Id="msId" Type="http://schemas.openxmlformats.org/officeDocument/2006/relationships/slideMaster" Target="../slideMasters/slideMaster.xml"/></Relationships>
</file>

<file path=ppt/slideLayouts/_rels/slideLayout246.xml.rels><Relationships xmlns="http://schemas.openxmlformats.org/package/2006/relationships"><Relationship Id="msId" Type="http://schemas.openxmlformats.org/officeDocument/2006/relationships/slideMaster" Target="../slideMasters/slideMaster.xml"/></Relationships>
</file>

<file path=ppt/slideLayouts/_rels/slideLayout247.xml.rels><Relationships xmlns="http://schemas.openxmlformats.org/package/2006/relationships"><Relationship Id="msId" Type="http://schemas.openxmlformats.org/officeDocument/2006/relationships/slideMaster" Target="../slideMasters/slideMaster.xml"/></Relationships>
</file>

<file path=ppt/slideLayouts/_rels/slideLayout248.xml.rels><Relationships xmlns="http://schemas.openxmlformats.org/package/2006/relationships"><Relationship Id="msId" Type="http://schemas.openxmlformats.org/officeDocument/2006/relationships/slideMaster" Target="../slideMasters/slideMaster.xml"/></Relationships>
</file>

<file path=ppt/slideLayouts/_rels/slideLayout249.xml.rels><Relationships xmlns="http://schemas.openxmlformats.org/package/2006/relationships"><Relationship Id="msId" Type="http://schemas.openxmlformats.org/officeDocument/2006/relationships/slideMaster" Target="../slideMasters/slideMaster.xml"/></Relationships>
</file>

<file path=ppt/slideLayouts/_rels/slideLayout25.xml.rels><Relationships xmlns="http://schemas.openxmlformats.org/package/2006/relationships"><Relationship Id="msId" Type="http://schemas.openxmlformats.org/officeDocument/2006/relationships/slideMaster" Target="../slideMasters/slideMaster.xml"/></Relationships>
</file>

<file path=ppt/slideLayouts/_rels/slideLayout250.xml.rels><Relationships xmlns="http://schemas.openxmlformats.org/package/2006/relationships"><Relationship Id="msId" Type="http://schemas.openxmlformats.org/officeDocument/2006/relationships/slideMaster" Target="../slideMasters/slideMaster.xml"/></Relationships>
</file>

<file path=ppt/slideLayouts/_rels/slideLayout251.xml.rels><Relationships xmlns="http://schemas.openxmlformats.org/package/2006/relationships"><Relationship Id="msId" Type="http://schemas.openxmlformats.org/officeDocument/2006/relationships/slideMaster" Target="../slideMasters/slideMaster.xml"/></Relationships>
</file>

<file path=ppt/slideLayouts/_rels/slideLayout252.xml.rels><Relationships xmlns="http://schemas.openxmlformats.org/package/2006/relationships"><Relationship Id="msId" Type="http://schemas.openxmlformats.org/officeDocument/2006/relationships/slideMaster" Target="../slideMasters/slideMaster.xml"/></Relationships>
</file>

<file path=ppt/slideLayouts/_rels/slideLayout253.xml.rels><Relationships xmlns="http://schemas.openxmlformats.org/package/2006/relationships"><Relationship Id="msId" Type="http://schemas.openxmlformats.org/officeDocument/2006/relationships/slideMaster" Target="../slideMasters/slideMaster.xml"/></Relationships>
</file>

<file path=ppt/slideLayouts/_rels/slideLayout254.xml.rels><Relationships xmlns="http://schemas.openxmlformats.org/package/2006/relationships"><Relationship Id="msId" Type="http://schemas.openxmlformats.org/officeDocument/2006/relationships/slideMaster" Target="../slideMasters/slideMaster.xml"/></Relationships>
</file>

<file path=ppt/slideLayouts/_rels/slideLayout255.xml.rels><Relationships xmlns="http://schemas.openxmlformats.org/package/2006/relationships"><Relationship Id="msId" Type="http://schemas.openxmlformats.org/officeDocument/2006/relationships/slideMaster" Target="../slideMasters/slideMaster.xml"/></Relationships>
</file>

<file path=ppt/slideLayouts/_rels/slideLayout256.xml.rels><Relationships xmlns="http://schemas.openxmlformats.org/package/2006/relationships"><Relationship Id="msId" Type="http://schemas.openxmlformats.org/officeDocument/2006/relationships/slideMaster" Target="../slideMasters/slideMaster.xml"/></Relationships>
</file>

<file path=ppt/slideLayouts/_rels/slideLayout257.xml.rels><Relationships xmlns="http://schemas.openxmlformats.org/package/2006/relationships"><Relationship Id="msId" Type="http://schemas.openxmlformats.org/officeDocument/2006/relationships/slideMaster" Target="../slideMasters/slideMaster.xml"/></Relationships>
</file>

<file path=ppt/slideLayouts/_rels/slideLayout258.xml.rels><Relationships xmlns="http://schemas.openxmlformats.org/package/2006/relationships"><Relationship Id="msId" Type="http://schemas.openxmlformats.org/officeDocument/2006/relationships/slideMaster" Target="../slideMasters/slideMaster.xml"/></Relationships>
</file>

<file path=ppt/slideLayouts/_rels/slideLayout259.xml.rels><Relationships xmlns="http://schemas.openxmlformats.org/package/2006/relationships"><Relationship Id="msId" Type="http://schemas.openxmlformats.org/officeDocument/2006/relationships/slideMaster" Target="../slideMasters/slideMaster.xml"/></Relationships>
</file>

<file path=ppt/slideLayouts/_rels/slideLayout26.xml.rels><Relationships xmlns="http://schemas.openxmlformats.org/package/2006/relationships"><Relationship Id="msId" Type="http://schemas.openxmlformats.org/officeDocument/2006/relationships/slideMaster" Target="../slideMasters/slideMaster.xml"/></Relationships>
</file>

<file path=ppt/slideLayouts/_rels/slideLayout260.xml.rels><Relationships xmlns="http://schemas.openxmlformats.org/package/2006/relationships"><Relationship Id="msId" Type="http://schemas.openxmlformats.org/officeDocument/2006/relationships/slideMaster" Target="../slideMasters/slideMaster.xml"/></Relationships>
</file>

<file path=ppt/slideLayouts/_rels/slideLayout261.xml.rels><Relationships xmlns="http://schemas.openxmlformats.org/package/2006/relationships"><Relationship Id="msId" Type="http://schemas.openxmlformats.org/officeDocument/2006/relationships/slideMaster" Target="../slideMasters/slideMaster.xml"/></Relationships>
</file>

<file path=ppt/slideLayouts/_rels/slideLayout262.xml.rels><Relationships xmlns="http://schemas.openxmlformats.org/package/2006/relationships"><Relationship Id="msId" Type="http://schemas.openxmlformats.org/officeDocument/2006/relationships/slideMaster" Target="../slideMasters/slideMaster.xml"/></Relationships>
</file>

<file path=ppt/slideLayouts/_rels/slideLayout263.xml.rels><Relationships xmlns="http://schemas.openxmlformats.org/package/2006/relationships"><Relationship Id="msId" Type="http://schemas.openxmlformats.org/officeDocument/2006/relationships/slideMaster" Target="../slideMasters/slideMaster.xml"/></Relationships>
</file>

<file path=ppt/slideLayouts/_rels/slideLayout264.xml.rels><Relationships xmlns="http://schemas.openxmlformats.org/package/2006/relationships"><Relationship Id="msId" Type="http://schemas.openxmlformats.org/officeDocument/2006/relationships/slideMaster" Target="../slideMasters/slideMaster.xml"/></Relationships>
</file>

<file path=ppt/slideLayouts/_rels/slideLayout265.xml.rels><Relationships xmlns="http://schemas.openxmlformats.org/package/2006/relationships"><Relationship Id="msId" Type="http://schemas.openxmlformats.org/officeDocument/2006/relationships/slideMaster" Target="../slideMasters/slideMaster.xml"/></Relationships>
</file>

<file path=ppt/slideLayouts/_rels/slideLayout266.xml.rels><Relationships xmlns="http://schemas.openxmlformats.org/package/2006/relationships"><Relationship Id="msId" Type="http://schemas.openxmlformats.org/officeDocument/2006/relationships/slideMaster" Target="../slideMasters/slideMaster.xml"/></Relationships>
</file>

<file path=ppt/slideLayouts/_rels/slideLayout267.xml.rels><Relationships xmlns="http://schemas.openxmlformats.org/package/2006/relationships"><Relationship Id="msId" Type="http://schemas.openxmlformats.org/officeDocument/2006/relationships/slideMaster" Target="../slideMasters/slideMaster.xml"/></Relationships>
</file>

<file path=ppt/slideLayouts/_rels/slideLayout268.xml.rels><Relationships xmlns="http://schemas.openxmlformats.org/package/2006/relationships"><Relationship Id="msId" Type="http://schemas.openxmlformats.org/officeDocument/2006/relationships/slideMaster" Target="../slideMasters/slideMaster.xml"/></Relationships>
</file>

<file path=ppt/slideLayouts/_rels/slideLayout269.xml.rels><Relationships xmlns="http://schemas.openxmlformats.org/package/2006/relationships"><Relationship Id="msId" Type="http://schemas.openxmlformats.org/officeDocument/2006/relationships/slideMaster" Target="../slideMasters/slideMaster.xml"/></Relationships>
</file>

<file path=ppt/slideLayouts/_rels/slideLayout27.xml.rels><Relationships xmlns="http://schemas.openxmlformats.org/package/2006/relationships"><Relationship Id="msId" Type="http://schemas.openxmlformats.org/officeDocument/2006/relationships/slideMaster" Target="../slideMasters/slideMaster.xml"/></Relationships>
</file>

<file path=ppt/slideLayouts/_rels/slideLayout270.xml.rels><Relationships xmlns="http://schemas.openxmlformats.org/package/2006/relationships"><Relationship Id="msId" Type="http://schemas.openxmlformats.org/officeDocument/2006/relationships/slideMaster" Target="../slideMasters/slideMaster.xml"/></Relationships>
</file>

<file path=ppt/slideLayouts/_rels/slideLayout271.xml.rels><Relationships xmlns="http://schemas.openxmlformats.org/package/2006/relationships"><Relationship Id="msId" Type="http://schemas.openxmlformats.org/officeDocument/2006/relationships/slideMaster" Target="../slideMasters/slideMaster.xml"/></Relationships>
</file>

<file path=ppt/slideLayouts/_rels/slideLayout272.xml.rels><Relationships xmlns="http://schemas.openxmlformats.org/package/2006/relationships"><Relationship Id="msId" Type="http://schemas.openxmlformats.org/officeDocument/2006/relationships/slideMaster" Target="../slideMasters/slideMaster.xml"/></Relationships>
</file>

<file path=ppt/slideLayouts/_rels/slideLayout273.xml.rels><Relationships xmlns="http://schemas.openxmlformats.org/package/2006/relationships"><Relationship Id="msId" Type="http://schemas.openxmlformats.org/officeDocument/2006/relationships/slideMaster" Target="../slideMasters/slideMaster.xml"/></Relationships>
</file>

<file path=ppt/slideLayouts/_rels/slideLayout274.xml.rels><Relationships xmlns="http://schemas.openxmlformats.org/package/2006/relationships"><Relationship Id="msId" Type="http://schemas.openxmlformats.org/officeDocument/2006/relationships/slideMaster" Target="../slideMasters/slideMaster.xml"/></Relationships>
</file>

<file path=ppt/slideLayouts/_rels/slideLayout275.xml.rels><Relationships xmlns="http://schemas.openxmlformats.org/package/2006/relationships"><Relationship Id="msId" Type="http://schemas.openxmlformats.org/officeDocument/2006/relationships/slideMaster" Target="../slideMasters/slideMaster.xml"/></Relationships>
</file>

<file path=ppt/slideLayouts/_rels/slideLayout276.xml.rels><Relationships xmlns="http://schemas.openxmlformats.org/package/2006/relationships"><Relationship Id="msId" Type="http://schemas.openxmlformats.org/officeDocument/2006/relationships/slideMaster" Target="../slideMasters/slideMaster.xml"/></Relationships>
</file>

<file path=ppt/slideLayouts/_rels/slideLayout277.xml.rels><Relationships xmlns="http://schemas.openxmlformats.org/package/2006/relationships"><Relationship Id="msId" Type="http://schemas.openxmlformats.org/officeDocument/2006/relationships/slideMaster" Target="../slideMasters/slideMaster.xml"/></Relationships>
</file>

<file path=ppt/slideLayouts/_rels/slideLayout278.xml.rels><Relationships xmlns="http://schemas.openxmlformats.org/package/2006/relationships"><Relationship Id="msId" Type="http://schemas.openxmlformats.org/officeDocument/2006/relationships/slideMaster" Target="../slideMasters/slideMaster.xml"/></Relationships>
</file>

<file path=ppt/slideLayouts/_rels/slideLayout279.xml.rels><Relationships xmlns="http://schemas.openxmlformats.org/package/2006/relationships"><Relationship Id="msId" Type="http://schemas.openxmlformats.org/officeDocument/2006/relationships/slideMaster" Target="../slideMasters/slideMaster.xml"/></Relationships>
</file>

<file path=ppt/slideLayouts/_rels/slideLayout28.xml.rels><Relationships xmlns="http://schemas.openxmlformats.org/package/2006/relationships"><Relationship Id="msId" Type="http://schemas.openxmlformats.org/officeDocument/2006/relationships/slideMaster" Target="../slideMasters/slideMaster.xml"/></Relationships>
</file>

<file path=ppt/slideLayouts/_rels/slideLayout280.xml.rels><Relationships xmlns="http://schemas.openxmlformats.org/package/2006/relationships"><Relationship Id="msId" Type="http://schemas.openxmlformats.org/officeDocument/2006/relationships/slideMaster" Target="../slideMasters/slideMaster.xml"/></Relationships>
</file>

<file path=ppt/slideLayouts/_rels/slideLayout281.xml.rels><Relationships xmlns="http://schemas.openxmlformats.org/package/2006/relationships"><Relationship Id="msId" Type="http://schemas.openxmlformats.org/officeDocument/2006/relationships/slideMaster" Target="../slideMasters/slideMaster.xml"/></Relationships>
</file>

<file path=ppt/slideLayouts/_rels/slideLayout282.xml.rels><Relationships xmlns="http://schemas.openxmlformats.org/package/2006/relationships"><Relationship Id="msId" Type="http://schemas.openxmlformats.org/officeDocument/2006/relationships/slideMaster" Target="../slideMasters/slideMaster.xml"/></Relationships>
</file>

<file path=ppt/slideLayouts/_rels/slideLayout283.xml.rels><Relationships xmlns="http://schemas.openxmlformats.org/package/2006/relationships"><Relationship Id="msId" Type="http://schemas.openxmlformats.org/officeDocument/2006/relationships/slideMaster" Target="../slideMasters/slideMaster.xml"/></Relationships>
</file>

<file path=ppt/slideLayouts/_rels/slideLayout284.xml.rels><Relationships xmlns="http://schemas.openxmlformats.org/package/2006/relationships"><Relationship Id="msId" Type="http://schemas.openxmlformats.org/officeDocument/2006/relationships/slideMaster" Target="../slideMasters/slideMaster.xml"/></Relationships>
</file>

<file path=ppt/slideLayouts/_rels/slideLayout285.xml.rels><Relationships xmlns="http://schemas.openxmlformats.org/package/2006/relationships"><Relationship Id="msId" Type="http://schemas.openxmlformats.org/officeDocument/2006/relationships/slideMaster" Target="../slideMasters/slideMaster.xml"/></Relationships>
</file>

<file path=ppt/slideLayouts/_rels/slideLayout286.xml.rels><Relationships xmlns="http://schemas.openxmlformats.org/package/2006/relationships"><Relationship Id="msId" Type="http://schemas.openxmlformats.org/officeDocument/2006/relationships/slideMaster" Target="../slideMasters/slideMaster.xml"/></Relationships>
</file>

<file path=ppt/slideLayouts/_rels/slideLayout287.xml.rels><Relationships xmlns="http://schemas.openxmlformats.org/package/2006/relationships"><Relationship Id="msId" Type="http://schemas.openxmlformats.org/officeDocument/2006/relationships/slideMaster" Target="../slideMasters/slideMaster.xml"/></Relationships>
</file>

<file path=ppt/slideLayouts/_rels/slideLayout288.xml.rels><Relationships xmlns="http://schemas.openxmlformats.org/package/2006/relationships"><Relationship Id="msId" Type="http://schemas.openxmlformats.org/officeDocument/2006/relationships/slideMaster" Target="../slideMasters/slideMaster.xml"/></Relationships>
</file>

<file path=ppt/slideLayouts/_rels/slideLayout289.xml.rels><Relationships xmlns="http://schemas.openxmlformats.org/package/2006/relationships"><Relationship Id="msId" Type="http://schemas.openxmlformats.org/officeDocument/2006/relationships/slideMaster" Target="../slideMasters/slideMaster.xml"/></Relationships>
</file>

<file path=ppt/slideLayouts/_rels/slideLayout29.xml.rels><Relationships xmlns="http://schemas.openxmlformats.org/package/2006/relationships"><Relationship Id="msId" Type="http://schemas.openxmlformats.org/officeDocument/2006/relationships/slideMaster" Target="../slideMasters/slideMaster.xml"/></Relationships>
</file>

<file path=ppt/slideLayouts/_rels/slideLayout290.xml.rels><Relationships xmlns="http://schemas.openxmlformats.org/package/2006/relationships"><Relationship Id="msId" Type="http://schemas.openxmlformats.org/officeDocument/2006/relationships/slideMaster" Target="../slideMasters/slideMaster.xml"/></Relationships>
</file>

<file path=ppt/slideLayouts/_rels/slideLayout291.xml.rels><Relationships xmlns="http://schemas.openxmlformats.org/package/2006/relationships"><Relationship Id="msId" Type="http://schemas.openxmlformats.org/officeDocument/2006/relationships/slideMaster" Target="../slideMasters/slideMaster.xml"/></Relationships>
</file>

<file path=ppt/slideLayouts/_rels/slideLayout292.xml.rels><Relationships xmlns="http://schemas.openxmlformats.org/package/2006/relationships"><Relationship Id="msId" Type="http://schemas.openxmlformats.org/officeDocument/2006/relationships/slideMaster" Target="../slideMasters/slideMaster.xml"/></Relationships>
</file>

<file path=ppt/slideLayouts/_rels/slideLayout293.xml.rels><Relationships xmlns="http://schemas.openxmlformats.org/package/2006/relationships"><Relationship Id="msId" Type="http://schemas.openxmlformats.org/officeDocument/2006/relationships/slideMaster" Target="../slideMasters/slideMaster.xml"/></Relationships>
</file>

<file path=ppt/slideLayouts/_rels/slideLayout294.xml.rels><Relationships xmlns="http://schemas.openxmlformats.org/package/2006/relationships"><Relationship Id="msId" Type="http://schemas.openxmlformats.org/officeDocument/2006/relationships/slideMaster" Target="../slideMasters/slideMaster.xml"/></Relationships>
</file>

<file path=ppt/slideLayouts/_rels/slideLayout295.xml.rels><Relationships xmlns="http://schemas.openxmlformats.org/package/2006/relationships"><Relationship Id="msId" Type="http://schemas.openxmlformats.org/officeDocument/2006/relationships/slideMaster" Target="../slideMasters/slideMaster.xml"/></Relationships>
</file>

<file path=ppt/slideLayouts/_rels/slideLayout296.xml.rels><Relationships xmlns="http://schemas.openxmlformats.org/package/2006/relationships"><Relationship Id="msId" Type="http://schemas.openxmlformats.org/officeDocument/2006/relationships/slideMaster" Target="../slideMasters/slideMaster.xml"/></Relationships>
</file>

<file path=ppt/slideLayouts/_rels/slideLayout297.xml.rels><Relationships xmlns="http://schemas.openxmlformats.org/package/2006/relationships"><Relationship Id="msId" Type="http://schemas.openxmlformats.org/officeDocument/2006/relationships/slideMaster" Target="../slideMasters/slideMaster.xml"/></Relationships>
</file>

<file path=ppt/slideLayouts/_rels/slideLayout298.xml.rels><Relationships xmlns="http://schemas.openxmlformats.org/package/2006/relationships"><Relationship Id="msId" Type="http://schemas.openxmlformats.org/officeDocument/2006/relationships/slideMaster" Target="../slideMasters/slideMaster.xml"/></Relationships>
</file>

<file path=ppt/slideLayouts/_rels/slideLayout299.xml.rels><Relationships xmlns="http://schemas.openxmlformats.org/package/2006/relationships"><Relationship Id="msId" Type="http://schemas.openxmlformats.org/officeDocument/2006/relationships/slideMaster" Target="../slideMasters/slideMaster.xml"/></Relationships>
</file>

<file path=ppt/slideLayouts/_rels/slideLayout3.xml.rels><Relationships xmlns="http://schemas.openxmlformats.org/package/2006/relationships"><Relationship Id="msId" Type="http://schemas.openxmlformats.org/officeDocument/2006/relationships/slideMaster" Target="../slideMasters/slideMaster.xml"/></Relationships>
</file>

<file path=ppt/slideLayouts/_rels/slideLayout30.xml.rels><Relationships xmlns="http://schemas.openxmlformats.org/package/2006/relationships"><Relationship Id="msId" Type="http://schemas.openxmlformats.org/officeDocument/2006/relationships/slideMaster" Target="../slideMasters/slideMaster.xml"/></Relationships>
</file>

<file path=ppt/slideLayouts/_rels/slideLayout300.xml.rels><Relationships xmlns="http://schemas.openxmlformats.org/package/2006/relationships"><Relationship Id="msId" Type="http://schemas.openxmlformats.org/officeDocument/2006/relationships/slideMaster" Target="../slideMasters/slideMaster.xml"/></Relationships>
</file>

<file path=ppt/slideLayouts/_rels/slideLayout301.xml.rels><Relationships xmlns="http://schemas.openxmlformats.org/package/2006/relationships"><Relationship Id="msId" Type="http://schemas.openxmlformats.org/officeDocument/2006/relationships/slideMaster" Target="../slideMasters/slideMaster.xml"/></Relationships>
</file>

<file path=ppt/slideLayouts/_rels/slideLayout302.xml.rels><Relationships xmlns="http://schemas.openxmlformats.org/package/2006/relationships"><Relationship Id="msId" Type="http://schemas.openxmlformats.org/officeDocument/2006/relationships/slideMaster" Target="../slideMasters/slideMaster.xml"/></Relationships>
</file>

<file path=ppt/slideLayouts/_rels/slideLayout303.xml.rels><Relationships xmlns="http://schemas.openxmlformats.org/package/2006/relationships"><Relationship Id="msId" Type="http://schemas.openxmlformats.org/officeDocument/2006/relationships/slideMaster" Target="../slideMasters/slideMaster.xml"/></Relationships>
</file>

<file path=ppt/slideLayouts/_rels/slideLayout304.xml.rels><Relationships xmlns="http://schemas.openxmlformats.org/package/2006/relationships"><Relationship Id="msId" Type="http://schemas.openxmlformats.org/officeDocument/2006/relationships/slideMaster" Target="../slideMasters/slideMaster.xml"/></Relationships>
</file>

<file path=ppt/slideLayouts/_rels/slideLayout305.xml.rels><Relationships xmlns="http://schemas.openxmlformats.org/package/2006/relationships"><Relationship Id="msId" Type="http://schemas.openxmlformats.org/officeDocument/2006/relationships/slideMaster" Target="../slideMasters/slideMaster.xml"/></Relationships>
</file>

<file path=ppt/slideLayouts/_rels/slideLayout306.xml.rels><Relationships xmlns="http://schemas.openxmlformats.org/package/2006/relationships"><Relationship Id="msId" Type="http://schemas.openxmlformats.org/officeDocument/2006/relationships/slideMaster" Target="../slideMasters/slideMaster.xml"/></Relationships>
</file>

<file path=ppt/slideLayouts/_rels/slideLayout307.xml.rels><Relationships xmlns="http://schemas.openxmlformats.org/package/2006/relationships"><Relationship Id="msId" Type="http://schemas.openxmlformats.org/officeDocument/2006/relationships/slideMaster" Target="../slideMasters/slideMaster.xml"/></Relationships>
</file>

<file path=ppt/slideLayouts/_rels/slideLayout308.xml.rels><Relationships xmlns="http://schemas.openxmlformats.org/package/2006/relationships"><Relationship Id="msId" Type="http://schemas.openxmlformats.org/officeDocument/2006/relationships/slideMaster" Target="../slideMasters/slideMaster.xml"/></Relationships>
</file>

<file path=ppt/slideLayouts/_rels/slideLayout309.xml.rels><Relationships xmlns="http://schemas.openxmlformats.org/package/2006/relationships"><Relationship Id="msId" Type="http://schemas.openxmlformats.org/officeDocument/2006/relationships/slideMaster" Target="../slideMasters/slideMaster.xml"/></Relationships>
</file>

<file path=ppt/slideLayouts/_rels/slideLayout31.xml.rels><Relationships xmlns="http://schemas.openxmlformats.org/package/2006/relationships"><Relationship Id="msId" Type="http://schemas.openxmlformats.org/officeDocument/2006/relationships/slideMaster" Target="../slideMasters/slideMaster.xml"/></Relationships>
</file>

<file path=ppt/slideLayouts/_rels/slideLayout310.xml.rels><Relationships xmlns="http://schemas.openxmlformats.org/package/2006/relationships"><Relationship Id="msId" Type="http://schemas.openxmlformats.org/officeDocument/2006/relationships/slideMaster" Target="../slideMasters/slideMaster.xml"/></Relationships>
</file>

<file path=ppt/slideLayouts/_rels/slideLayout311.xml.rels><Relationships xmlns="http://schemas.openxmlformats.org/package/2006/relationships"><Relationship Id="msId" Type="http://schemas.openxmlformats.org/officeDocument/2006/relationships/slideMaster" Target="../slideMasters/slideMaster.xml"/></Relationships>
</file>

<file path=ppt/slideLayouts/_rels/slideLayout312.xml.rels><Relationships xmlns="http://schemas.openxmlformats.org/package/2006/relationships"><Relationship Id="msId" Type="http://schemas.openxmlformats.org/officeDocument/2006/relationships/slideMaster" Target="../slideMasters/slideMaster.xml"/></Relationships>
</file>

<file path=ppt/slideLayouts/_rels/slideLayout313.xml.rels><Relationships xmlns="http://schemas.openxmlformats.org/package/2006/relationships"><Relationship Id="msId" Type="http://schemas.openxmlformats.org/officeDocument/2006/relationships/slideMaster" Target="../slideMasters/slideMaster.xml"/></Relationships>
</file>

<file path=ppt/slideLayouts/_rels/slideLayout314.xml.rels><Relationships xmlns="http://schemas.openxmlformats.org/package/2006/relationships"><Relationship Id="msId" Type="http://schemas.openxmlformats.org/officeDocument/2006/relationships/slideMaster" Target="../slideMasters/slideMaster.xml"/></Relationships>
</file>

<file path=ppt/slideLayouts/_rels/slideLayout315.xml.rels><Relationships xmlns="http://schemas.openxmlformats.org/package/2006/relationships"><Relationship Id="msId" Type="http://schemas.openxmlformats.org/officeDocument/2006/relationships/slideMaster" Target="../slideMasters/slideMaster.xml"/></Relationships>
</file>

<file path=ppt/slideLayouts/_rels/slideLayout316.xml.rels><Relationships xmlns="http://schemas.openxmlformats.org/package/2006/relationships"><Relationship Id="msId" Type="http://schemas.openxmlformats.org/officeDocument/2006/relationships/slideMaster" Target="../slideMasters/slideMaster.xml"/></Relationships>
</file>

<file path=ppt/slideLayouts/_rels/slideLayout317.xml.rels><Relationships xmlns="http://schemas.openxmlformats.org/package/2006/relationships"><Relationship Id="msId" Type="http://schemas.openxmlformats.org/officeDocument/2006/relationships/slideMaster" Target="../slideMasters/slideMaster.xml"/></Relationships>
</file>

<file path=ppt/slideLayouts/_rels/slideLayout318.xml.rels><Relationships xmlns="http://schemas.openxmlformats.org/package/2006/relationships"><Relationship Id="msId" Type="http://schemas.openxmlformats.org/officeDocument/2006/relationships/slideMaster" Target="../slideMasters/slideMaster.xml"/></Relationships>
</file>

<file path=ppt/slideLayouts/_rels/slideLayout319.xml.rels><Relationships xmlns="http://schemas.openxmlformats.org/package/2006/relationships"><Relationship Id="msId" Type="http://schemas.openxmlformats.org/officeDocument/2006/relationships/slideMaster" Target="../slideMasters/slideMaster.xml"/></Relationships>
</file>

<file path=ppt/slideLayouts/_rels/slideLayout32.xml.rels><Relationships xmlns="http://schemas.openxmlformats.org/package/2006/relationships"><Relationship Id="msId" Type="http://schemas.openxmlformats.org/officeDocument/2006/relationships/slideMaster" Target="../slideMasters/slideMaster.xml"/></Relationships>
</file>

<file path=ppt/slideLayouts/_rels/slideLayout320.xml.rels><Relationships xmlns="http://schemas.openxmlformats.org/package/2006/relationships"><Relationship Id="msId" Type="http://schemas.openxmlformats.org/officeDocument/2006/relationships/slideMaster" Target="../slideMasters/slideMaster.xml"/></Relationships>
</file>

<file path=ppt/slideLayouts/_rels/slideLayout321.xml.rels><Relationships xmlns="http://schemas.openxmlformats.org/package/2006/relationships"><Relationship Id="msId" Type="http://schemas.openxmlformats.org/officeDocument/2006/relationships/slideMaster" Target="../slideMasters/slideMaster.xml"/></Relationships>
</file>

<file path=ppt/slideLayouts/_rels/slideLayout322.xml.rels><Relationships xmlns="http://schemas.openxmlformats.org/package/2006/relationships"><Relationship Id="msId" Type="http://schemas.openxmlformats.org/officeDocument/2006/relationships/slideMaster" Target="../slideMasters/slideMaster.xml"/></Relationships>
</file>

<file path=ppt/slideLayouts/_rels/slideLayout323.xml.rels><Relationships xmlns="http://schemas.openxmlformats.org/package/2006/relationships"><Relationship Id="msId" Type="http://schemas.openxmlformats.org/officeDocument/2006/relationships/slideMaster" Target="../slideMasters/slideMaster.xml"/></Relationships>
</file>

<file path=ppt/slideLayouts/_rels/slideLayout324.xml.rels><Relationships xmlns="http://schemas.openxmlformats.org/package/2006/relationships"><Relationship Id="msId" Type="http://schemas.openxmlformats.org/officeDocument/2006/relationships/slideMaster" Target="../slideMasters/slideMaster.xml"/></Relationships>
</file>

<file path=ppt/slideLayouts/_rels/slideLayout325.xml.rels><Relationships xmlns="http://schemas.openxmlformats.org/package/2006/relationships"><Relationship Id="msId" Type="http://schemas.openxmlformats.org/officeDocument/2006/relationships/slideMaster" Target="../slideMasters/slideMaster.xml"/></Relationships>
</file>

<file path=ppt/slideLayouts/_rels/slideLayout326.xml.rels><Relationships xmlns="http://schemas.openxmlformats.org/package/2006/relationships"><Relationship Id="msId" Type="http://schemas.openxmlformats.org/officeDocument/2006/relationships/slideMaster" Target="../slideMasters/slideMaster.xml"/></Relationships>
</file>

<file path=ppt/slideLayouts/_rels/slideLayout327.xml.rels><Relationships xmlns="http://schemas.openxmlformats.org/package/2006/relationships"><Relationship Id="msId" Type="http://schemas.openxmlformats.org/officeDocument/2006/relationships/slideMaster" Target="../slideMasters/slideMaster.xml"/></Relationships>
</file>

<file path=ppt/slideLayouts/_rels/slideLayout328.xml.rels><Relationships xmlns="http://schemas.openxmlformats.org/package/2006/relationships"><Relationship Id="msId" Type="http://schemas.openxmlformats.org/officeDocument/2006/relationships/slideMaster" Target="../slideMasters/slideMaster.xml"/></Relationships>
</file>

<file path=ppt/slideLayouts/_rels/slideLayout329.xml.rels><Relationships xmlns="http://schemas.openxmlformats.org/package/2006/relationships"><Relationship Id="msId" Type="http://schemas.openxmlformats.org/officeDocument/2006/relationships/slideMaster" Target="../slideMasters/slideMaster.xml"/></Relationships>
</file>

<file path=ppt/slideLayouts/_rels/slideLayout33.xml.rels><Relationships xmlns="http://schemas.openxmlformats.org/package/2006/relationships"><Relationship Id="msId" Type="http://schemas.openxmlformats.org/officeDocument/2006/relationships/slideMaster" Target="../slideMasters/slideMaster.xml"/></Relationships>
</file>

<file path=ppt/slideLayouts/_rels/slideLayout330.xml.rels><Relationships xmlns="http://schemas.openxmlformats.org/package/2006/relationships"><Relationship Id="msId" Type="http://schemas.openxmlformats.org/officeDocument/2006/relationships/slideMaster" Target="../slideMasters/slideMaster.xml"/></Relationships>
</file>

<file path=ppt/slideLayouts/_rels/slideLayout331.xml.rels><Relationships xmlns="http://schemas.openxmlformats.org/package/2006/relationships"><Relationship Id="msId" Type="http://schemas.openxmlformats.org/officeDocument/2006/relationships/slideMaster" Target="../slideMasters/slideMaster.xml"/></Relationships>
</file>

<file path=ppt/slideLayouts/_rels/slideLayout332.xml.rels><Relationships xmlns="http://schemas.openxmlformats.org/package/2006/relationships"><Relationship Id="msId" Type="http://schemas.openxmlformats.org/officeDocument/2006/relationships/slideMaster" Target="../slideMasters/slideMaster.xml"/></Relationships>
</file>

<file path=ppt/slideLayouts/_rels/slideLayout333.xml.rels><Relationships xmlns="http://schemas.openxmlformats.org/package/2006/relationships"><Relationship Id="msId" Type="http://schemas.openxmlformats.org/officeDocument/2006/relationships/slideMaster" Target="../slideMasters/slideMaster.xml"/></Relationships>
</file>

<file path=ppt/slideLayouts/_rels/slideLayout334.xml.rels><Relationships xmlns="http://schemas.openxmlformats.org/package/2006/relationships"><Relationship Id="msId" Type="http://schemas.openxmlformats.org/officeDocument/2006/relationships/slideMaster" Target="../slideMasters/slideMaster.xml"/></Relationships>
</file>

<file path=ppt/slideLayouts/_rels/slideLayout335.xml.rels><Relationships xmlns="http://schemas.openxmlformats.org/package/2006/relationships"><Relationship Id="msId" Type="http://schemas.openxmlformats.org/officeDocument/2006/relationships/slideMaster" Target="../slideMasters/slideMaster.xml"/></Relationships>
</file>

<file path=ppt/slideLayouts/_rels/slideLayout336.xml.rels><Relationships xmlns="http://schemas.openxmlformats.org/package/2006/relationships"><Relationship Id="msId" Type="http://schemas.openxmlformats.org/officeDocument/2006/relationships/slideMaster" Target="../slideMasters/slideMaster.xml"/></Relationships>
</file>

<file path=ppt/slideLayouts/_rels/slideLayout337.xml.rels><Relationships xmlns="http://schemas.openxmlformats.org/package/2006/relationships"><Relationship Id="msId" Type="http://schemas.openxmlformats.org/officeDocument/2006/relationships/slideMaster" Target="../slideMasters/slideMaster.xml"/></Relationships>
</file>

<file path=ppt/slideLayouts/_rels/slideLayout338.xml.rels><Relationships xmlns="http://schemas.openxmlformats.org/package/2006/relationships"><Relationship Id="msId" Type="http://schemas.openxmlformats.org/officeDocument/2006/relationships/slideMaster" Target="../slideMasters/slideMaster.xml"/></Relationships>
</file>

<file path=ppt/slideLayouts/_rels/slideLayout339.xml.rels><Relationships xmlns="http://schemas.openxmlformats.org/package/2006/relationships"><Relationship Id="msId" Type="http://schemas.openxmlformats.org/officeDocument/2006/relationships/slideMaster" Target="../slideMasters/slideMaster.xml"/></Relationships>
</file>

<file path=ppt/slideLayouts/_rels/slideLayout34.xml.rels><Relationships xmlns="http://schemas.openxmlformats.org/package/2006/relationships"><Relationship Id="msId" Type="http://schemas.openxmlformats.org/officeDocument/2006/relationships/slideMaster" Target="../slideMasters/slideMaster.xml"/></Relationships>
</file>

<file path=ppt/slideLayouts/_rels/slideLayout340.xml.rels><Relationships xmlns="http://schemas.openxmlformats.org/package/2006/relationships"><Relationship Id="msId" Type="http://schemas.openxmlformats.org/officeDocument/2006/relationships/slideMaster" Target="../slideMasters/slideMaster.xml"/></Relationships>
</file>

<file path=ppt/slideLayouts/_rels/slideLayout341.xml.rels><Relationships xmlns="http://schemas.openxmlformats.org/package/2006/relationships"><Relationship Id="msId" Type="http://schemas.openxmlformats.org/officeDocument/2006/relationships/slideMaster" Target="../slideMasters/slideMaster.xml"/></Relationships>
</file>

<file path=ppt/slideLayouts/_rels/slideLayout342.xml.rels><Relationships xmlns="http://schemas.openxmlformats.org/package/2006/relationships"><Relationship Id="msId" Type="http://schemas.openxmlformats.org/officeDocument/2006/relationships/slideMaster" Target="../slideMasters/slideMaster.xml"/></Relationships>
</file>

<file path=ppt/slideLayouts/_rels/slideLayout343.xml.rels><Relationships xmlns="http://schemas.openxmlformats.org/package/2006/relationships"><Relationship Id="msId" Type="http://schemas.openxmlformats.org/officeDocument/2006/relationships/slideMaster" Target="../slideMasters/slideMaster.xml"/></Relationships>
</file>

<file path=ppt/slideLayouts/_rels/slideLayout344.xml.rels><Relationships xmlns="http://schemas.openxmlformats.org/package/2006/relationships"><Relationship Id="msId" Type="http://schemas.openxmlformats.org/officeDocument/2006/relationships/slideMaster" Target="../slideMasters/slideMaster.xml"/></Relationships>
</file>

<file path=ppt/slideLayouts/_rels/slideLayout345.xml.rels><Relationships xmlns="http://schemas.openxmlformats.org/package/2006/relationships"><Relationship Id="msId" Type="http://schemas.openxmlformats.org/officeDocument/2006/relationships/slideMaster" Target="../slideMasters/slideMaster.xml"/></Relationships>
</file>

<file path=ppt/slideLayouts/_rels/slideLayout346.xml.rels><Relationships xmlns="http://schemas.openxmlformats.org/package/2006/relationships"><Relationship Id="msId" Type="http://schemas.openxmlformats.org/officeDocument/2006/relationships/slideMaster" Target="../slideMasters/slideMaster.xml"/></Relationships>
</file>

<file path=ppt/slideLayouts/_rels/slideLayout347.xml.rels><Relationships xmlns="http://schemas.openxmlformats.org/package/2006/relationships"><Relationship Id="msId" Type="http://schemas.openxmlformats.org/officeDocument/2006/relationships/slideMaster" Target="../slideMasters/slideMaster.xml"/></Relationships>
</file>

<file path=ppt/slideLayouts/_rels/slideLayout348.xml.rels><Relationships xmlns="http://schemas.openxmlformats.org/package/2006/relationships"><Relationship Id="msId" Type="http://schemas.openxmlformats.org/officeDocument/2006/relationships/slideMaster" Target="../slideMasters/slideMaster.xml"/></Relationships>
</file>

<file path=ppt/slideLayouts/_rels/slideLayout349.xml.rels><Relationships xmlns="http://schemas.openxmlformats.org/package/2006/relationships"><Relationship Id="msId" Type="http://schemas.openxmlformats.org/officeDocument/2006/relationships/slideMaster" Target="../slideMasters/slideMaster.xml"/></Relationships>
</file>

<file path=ppt/slideLayouts/_rels/slideLayout35.xml.rels><Relationships xmlns="http://schemas.openxmlformats.org/package/2006/relationships"><Relationship Id="msId" Type="http://schemas.openxmlformats.org/officeDocument/2006/relationships/slideMaster" Target="../slideMasters/slideMaster.xml"/></Relationships>
</file>

<file path=ppt/slideLayouts/_rels/slideLayout350.xml.rels><Relationships xmlns="http://schemas.openxmlformats.org/package/2006/relationships"><Relationship Id="msId" Type="http://schemas.openxmlformats.org/officeDocument/2006/relationships/slideMaster" Target="../slideMasters/slideMaster.xml"/></Relationships>
</file>

<file path=ppt/slideLayouts/_rels/slideLayout351.xml.rels><Relationships xmlns="http://schemas.openxmlformats.org/package/2006/relationships"><Relationship Id="msId" Type="http://schemas.openxmlformats.org/officeDocument/2006/relationships/slideMaster" Target="../slideMasters/slideMaster.xml"/></Relationships>
</file>

<file path=ppt/slideLayouts/_rels/slideLayout352.xml.rels><Relationships xmlns="http://schemas.openxmlformats.org/package/2006/relationships"><Relationship Id="msId" Type="http://schemas.openxmlformats.org/officeDocument/2006/relationships/slideMaster" Target="../slideMasters/slideMaster.xml"/></Relationships>
</file>

<file path=ppt/slideLayouts/_rels/slideLayout353.xml.rels><Relationships xmlns="http://schemas.openxmlformats.org/package/2006/relationships"><Relationship Id="msId" Type="http://schemas.openxmlformats.org/officeDocument/2006/relationships/slideMaster" Target="../slideMasters/slideMaster.xml"/></Relationships>
</file>

<file path=ppt/slideLayouts/_rels/slideLayout354.xml.rels><Relationships xmlns="http://schemas.openxmlformats.org/package/2006/relationships"><Relationship Id="msId" Type="http://schemas.openxmlformats.org/officeDocument/2006/relationships/slideMaster" Target="../slideMasters/slideMaster.xml"/></Relationships>
</file>

<file path=ppt/slideLayouts/_rels/slideLayout355.xml.rels><Relationships xmlns="http://schemas.openxmlformats.org/package/2006/relationships"><Relationship Id="msId" Type="http://schemas.openxmlformats.org/officeDocument/2006/relationships/slideMaster" Target="../slideMasters/slideMaster.xml"/></Relationships>
</file>

<file path=ppt/slideLayouts/_rels/slideLayout356.xml.rels><Relationships xmlns="http://schemas.openxmlformats.org/package/2006/relationships"><Relationship Id="msId" Type="http://schemas.openxmlformats.org/officeDocument/2006/relationships/slideMaster" Target="../slideMasters/slideMaster.xml"/></Relationships>
</file>

<file path=ppt/slideLayouts/_rels/slideLayout357.xml.rels><Relationships xmlns="http://schemas.openxmlformats.org/package/2006/relationships"><Relationship Id="msId" Type="http://schemas.openxmlformats.org/officeDocument/2006/relationships/slideMaster" Target="../slideMasters/slideMaster.xml"/></Relationships>
</file>

<file path=ppt/slideLayouts/_rels/slideLayout358.xml.rels><Relationships xmlns="http://schemas.openxmlformats.org/package/2006/relationships"><Relationship Id="msId" Type="http://schemas.openxmlformats.org/officeDocument/2006/relationships/slideMaster" Target="../slideMasters/slideMaster.xml"/></Relationships>
</file>

<file path=ppt/slideLayouts/_rels/slideLayout359.xml.rels><Relationships xmlns="http://schemas.openxmlformats.org/package/2006/relationships"><Relationship Id="msId" Type="http://schemas.openxmlformats.org/officeDocument/2006/relationships/slideMaster" Target="../slideMasters/slideMaster.xml"/></Relationships>
</file>

<file path=ppt/slideLayouts/_rels/slideLayout36.xml.rels><Relationships xmlns="http://schemas.openxmlformats.org/package/2006/relationships"><Relationship Id="msId" Type="http://schemas.openxmlformats.org/officeDocument/2006/relationships/slideMaster" Target="../slideMasters/slideMaster.xml"/></Relationships>
</file>

<file path=ppt/slideLayouts/_rels/slideLayout360.xml.rels><Relationships xmlns="http://schemas.openxmlformats.org/package/2006/relationships"><Relationship Id="msId" Type="http://schemas.openxmlformats.org/officeDocument/2006/relationships/slideMaster" Target="../slideMasters/slideMaster.xml"/></Relationships>
</file>

<file path=ppt/slideLayouts/_rels/slideLayout361.xml.rels><Relationships xmlns="http://schemas.openxmlformats.org/package/2006/relationships"><Relationship Id="msId" Type="http://schemas.openxmlformats.org/officeDocument/2006/relationships/slideMaster" Target="../slideMasters/slideMaster.xml"/></Relationships>
</file>

<file path=ppt/slideLayouts/_rels/slideLayout362.xml.rels><Relationships xmlns="http://schemas.openxmlformats.org/package/2006/relationships"><Relationship Id="msId" Type="http://schemas.openxmlformats.org/officeDocument/2006/relationships/slideMaster" Target="../slideMasters/slideMaster.xml"/></Relationships>
</file>

<file path=ppt/slideLayouts/_rels/slideLayout363.xml.rels><Relationships xmlns="http://schemas.openxmlformats.org/package/2006/relationships"><Relationship Id="msId" Type="http://schemas.openxmlformats.org/officeDocument/2006/relationships/slideMaster" Target="../slideMasters/slideMaster.xml"/></Relationships>
</file>

<file path=ppt/slideLayouts/_rels/slideLayout364.xml.rels><Relationships xmlns="http://schemas.openxmlformats.org/package/2006/relationships"><Relationship Id="msId" Type="http://schemas.openxmlformats.org/officeDocument/2006/relationships/slideMaster" Target="../slideMasters/slideMaster.xml"/></Relationships>
</file>

<file path=ppt/slideLayouts/_rels/slideLayout365.xml.rels><Relationships xmlns="http://schemas.openxmlformats.org/package/2006/relationships"><Relationship Id="msId" Type="http://schemas.openxmlformats.org/officeDocument/2006/relationships/slideMaster" Target="../slideMasters/slideMaster.xml"/></Relationships>
</file>

<file path=ppt/slideLayouts/_rels/slideLayout366.xml.rels><Relationships xmlns="http://schemas.openxmlformats.org/package/2006/relationships"><Relationship Id="msId" Type="http://schemas.openxmlformats.org/officeDocument/2006/relationships/slideMaster" Target="../slideMasters/slideMaster.xml"/></Relationships>
</file>

<file path=ppt/slideLayouts/_rels/slideLayout367.xml.rels><Relationships xmlns="http://schemas.openxmlformats.org/package/2006/relationships"><Relationship Id="msId" Type="http://schemas.openxmlformats.org/officeDocument/2006/relationships/slideMaster" Target="../slideMasters/slideMaster.xml"/></Relationships>
</file>

<file path=ppt/slideLayouts/_rels/slideLayout368.xml.rels><Relationships xmlns="http://schemas.openxmlformats.org/package/2006/relationships"><Relationship Id="msId" Type="http://schemas.openxmlformats.org/officeDocument/2006/relationships/slideMaster" Target="../slideMasters/slideMaster.xml"/></Relationships>
</file>

<file path=ppt/slideLayouts/_rels/slideLayout369.xml.rels><Relationships xmlns="http://schemas.openxmlformats.org/package/2006/relationships"><Relationship Id="msId" Type="http://schemas.openxmlformats.org/officeDocument/2006/relationships/slideMaster" Target="../slideMasters/slideMaster.xml"/></Relationships>
</file>

<file path=ppt/slideLayouts/_rels/slideLayout37.xml.rels><Relationships xmlns="http://schemas.openxmlformats.org/package/2006/relationships"><Relationship Id="msId" Type="http://schemas.openxmlformats.org/officeDocument/2006/relationships/slideMaster" Target="../slideMasters/slideMaster.xml"/></Relationships>
</file>

<file path=ppt/slideLayouts/_rels/slideLayout370.xml.rels><Relationships xmlns="http://schemas.openxmlformats.org/package/2006/relationships"><Relationship Id="msId" Type="http://schemas.openxmlformats.org/officeDocument/2006/relationships/slideMaster" Target="../slideMasters/slideMaster.xml"/></Relationships>
</file>

<file path=ppt/slideLayouts/_rels/slideLayout371.xml.rels><Relationships xmlns="http://schemas.openxmlformats.org/package/2006/relationships"><Relationship Id="msId" Type="http://schemas.openxmlformats.org/officeDocument/2006/relationships/slideMaster" Target="../slideMasters/slideMaster.xml"/></Relationships>
</file>

<file path=ppt/slideLayouts/_rels/slideLayout372.xml.rels><Relationships xmlns="http://schemas.openxmlformats.org/package/2006/relationships"><Relationship Id="msId" Type="http://schemas.openxmlformats.org/officeDocument/2006/relationships/slideMaster" Target="../slideMasters/slideMaster.xml"/></Relationships>
</file>

<file path=ppt/slideLayouts/_rels/slideLayout373.xml.rels><Relationships xmlns="http://schemas.openxmlformats.org/package/2006/relationships"><Relationship Id="msId" Type="http://schemas.openxmlformats.org/officeDocument/2006/relationships/slideMaster" Target="../slideMasters/slideMaster.xml"/></Relationships>
</file>

<file path=ppt/slideLayouts/_rels/slideLayout374.xml.rels><Relationships xmlns="http://schemas.openxmlformats.org/package/2006/relationships"><Relationship Id="msId" Type="http://schemas.openxmlformats.org/officeDocument/2006/relationships/slideMaster" Target="../slideMasters/slideMaster.xml"/></Relationships>
</file>

<file path=ppt/slideLayouts/_rels/slideLayout375.xml.rels><Relationships xmlns="http://schemas.openxmlformats.org/package/2006/relationships"><Relationship Id="msId" Type="http://schemas.openxmlformats.org/officeDocument/2006/relationships/slideMaster" Target="../slideMasters/slideMaster.xml"/></Relationships>
</file>

<file path=ppt/slideLayouts/_rels/slideLayout376.xml.rels><Relationships xmlns="http://schemas.openxmlformats.org/package/2006/relationships"><Relationship Id="msId" Type="http://schemas.openxmlformats.org/officeDocument/2006/relationships/slideMaster" Target="../slideMasters/slideMaster.xml"/></Relationships>
</file>

<file path=ppt/slideLayouts/_rels/slideLayout377.xml.rels><Relationships xmlns="http://schemas.openxmlformats.org/package/2006/relationships"><Relationship Id="msId" Type="http://schemas.openxmlformats.org/officeDocument/2006/relationships/slideMaster" Target="../slideMasters/slideMaster.xml"/></Relationships>
</file>

<file path=ppt/slideLayouts/_rels/slideLayout378.xml.rels><Relationships xmlns="http://schemas.openxmlformats.org/package/2006/relationships"><Relationship Id="msId" Type="http://schemas.openxmlformats.org/officeDocument/2006/relationships/slideMaster" Target="../slideMasters/slideMaster.xml"/></Relationships>
</file>

<file path=ppt/slideLayouts/_rels/slideLayout379.xml.rels><Relationships xmlns="http://schemas.openxmlformats.org/package/2006/relationships"><Relationship Id="msId" Type="http://schemas.openxmlformats.org/officeDocument/2006/relationships/slideMaster" Target="../slideMasters/slideMaster.xml"/></Relationships>
</file>

<file path=ppt/slideLayouts/_rels/slideLayout38.xml.rels><Relationships xmlns="http://schemas.openxmlformats.org/package/2006/relationships"><Relationship Id="msId" Type="http://schemas.openxmlformats.org/officeDocument/2006/relationships/slideMaster" Target="../slideMasters/slideMaster.xml"/></Relationships>
</file>

<file path=ppt/slideLayouts/_rels/slideLayout380.xml.rels><Relationships xmlns="http://schemas.openxmlformats.org/package/2006/relationships"><Relationship Id="msId" Type="http://schemas.openxmlformats.org/officeDocument/2006/relationships/slideMaster" Target="../slideMasters/slideMaster.xml"/></Relationships>
</file>

<file path=ppt/slideLayouts/_rels/slideLayout381.xml.rels><Relationships xmlns="http://schemas.openxmlformats.org/package/2006/relationships"><Relationship Id="msId" Type="http://schemas.openxmlformats.org/officeDocument/2006/relationships/slideMaster" Target="../slideMasters/slideMaster.xml"/></Relationships>
</file>

<file path=ppt/slideLayouts/_rels/slideLayout382.xml.rels><Relationships xmlns="http://schemas.openxmlformats.org/package/2006/relationships"><Relationship Id="msId" Type="http://schemas.openxmlformats.org/officeDocument/2006/relationships/slideMaster" Target="../slideMasters/slideMaster.xml"/></Relationships>
</file>

<file path=ppt/slideLayouts/_rels/slideLayout383.xml.rels><Relationships xmlns="http://schemas.openxmlformats.org/package/2006/relationships"><Relationship Id="msId" Type="http://schemas.openxmlformats.org/officeDocument/2006/relationships/slideMaster" Target="../slideMasters/slideMaster.xml"/></Relationships>
</file>

<file path=ppt/slideLayouts/_rels/slideLayout384.xml.rels><Relationships xmlns="http://schemas.openxmlformats.org/package/2006/relationships"><Relationship Id="msId" Type="http://schemas.openxmlformats.org/officeDocument/2006/relationships/slideMaster" Target="../slideMasters/slideMaster.xml"/></Relationships>
</file>

<file path=ppt/slideLayouts/_rels/slideLayout385.xml.rels><Relationships xmlns="http://schemas.openxmlformats.org/package/2006/relationships"><Relationship Id="msId" Type="http://schemas.openxmlformats.org/officeDocument/2006/relationships/slideMaster" Target="../slideMasters/slideMaster.xml"/></Relationships>
</file>

<file path=ppt/slideLayouts/_rels/slideLayout386.xml.rels><Relationships xmlns="http://schemas.openxmlformats.org/package/2006/relationships"><Relationship Id="msId" Type="http://schemas.openxmlformats.org/officeDocument/2006/relationships/slideMaster" Target="../slideMasters/slideMaster.xml"/></Relationships>
</file>

<file path=ppt/slideLayouts/_rels/slideLayout387.xml.rels><Relationships xmlns="http://schemas.openxmlformats.org/package/2006/relationships"><Relationship Id="msId" Type="http://schemas.openxmlformats.org/officeDocument/2006/relationships/slideMaster" Target="../slideMasters/slideMaster.xml"/></Relationships>
</file>

<file path=ppt/slideLayouts/_rels/slideLayout388.xml.rels><Relationships xmlns="http://schemas.openxmlformats.org/package/2006/relationships"><Relationship Id="msId" Type="http://schemas.openxmlformats.org/officeDocument/2006/relationships/slideMaster" Target="../slideMasters/slideMaster.xml"/></Relationships>
</file>

<file path=ppt/slideLayouts/_rels/slideLayout389.xml.rels><Relationships xmlns="http://schemas.openxmlformats.org/package/2006/relationships"><Relationship Id="msId" Type="http://schemas.openxmlformats.org/officeDocument/2006/relationships/slideMaster" Target="../slideMasters/slideMaster.xml"/></Relationships>
</file>

<file path=ppt/slideLayouts/_rels/slideLayout39.xml.rels><Relationships xmlns="http://schemas.openxmlformats.org/package/2006/relationships"><Relationship Id="msId" Type="http://schemas.openxmlformats.org/officeDocument/2006/relationships/slideMaster" Target="../slideMasters/slideMaster.xml"/></Relationships>
</file>

<file path=ppt/slideLayouts/_rels/slideLayout390.xml.rels><Relationships xmlns="http://schemas.openxmlformats.org/package/2006/relationships"><Relationship Id="msId" Type="http://schemas.openxmlformats.org/officeDocument/2006/relationships/slideMaster" Target="../slideMasters/slideMaster.xml"/></Relationships>
</file>

<file path=ppt/slideLayouts/_rels/slideLayout391.xml.rels><Relationships xmlns="http://schemas.openxmlformats.org/package/2006/relationships"><Relationship Id="msId" Type="http://schemas.openxmlformats.org/officeDocument/2006/relationships/slideMaster" Target="../slideMasters/slideMaster.xml"/></Relationships>
</file>

<file path=ppt/slideLayouts/_rels/slideLayout392.xml.rels><Relationships xmlns="http://schemas.openxmlformats.org/package/2006/relationships"><Relationship Id="msId" Type="http://schemas.openxmlformats.org/officeDocument/2006/relationships/slideMaster" Target="../slideMasters/slideMaster.xml"/></Relationships>
</file>

<file path=ppt/slideLayouts/_rels/slideLayout393.xml.rels><Relationships xmlns="http://schemas.openxmlformats.org/package/2006/relationships"><Relationship Id="msId" Type="http://schemas.openxmlformats.org/officeDocument/2006/relationships/slideMaster" Target="../slideMasters/slideMaster.xml"/></Relationships>
</file>

<file path=ppt/slideLayouts/_rels/slideLayout394.xml.rels><Relationships xmlns="http://schemas.openxmlformats.org/package/2006/relationships"><Relationship Id="msId" Type="http://schemas.openxmlformats.org/officeDocument/2006/relationships/slideMaster" Target="../slideMasters/slideMaster.xml"/></Relationships>
</file>

<file path=ppt/slideLayouts/_rels/slideLayout395.xml.rels><Relationships xmlns="http://schemas.openxmlformats.org/package/2006/relationships"><Relationship Id="msId" Type="http://schemas.openxmlformats.org/officeDocument/2006/relationships/slideMaster" Target="../slideMasters/slideMaster.xml"/></Relationships>
</file>

<file path=ppt/slideLayouts/_rels/slideLayout396.xml.rels><Relationships xmlns="http://schemas.openxmlformats.org/package/2006/relationships"><Relationship Id="msId" Type="http://schemas.openxmlformats.org/officeDocument/2006/relationships/slideMaster" Target="../slideMasters/slideMaster.xml"/></Relationships>
</file>

<file path=ppt/slideLayouts/_rels/slideLayout397.xml.rels><Relationships xmlns="http://schemas.openxmlformats.org/package/2006/relationships"><Relationship Id="msId" Type="http://schemas.openxmlformats.org/officeDocument/2006/relationships/slideMaster" Target="../slideMasters/slideMaster.xml"/></Relationships>
</file>

<file path=ppt/slideLayouts/_rels/slideLayout398.xml.rels><Relationships xmlns="http://schemas.openxmlformats.org/package/2006/relationships"><Relationship Id="msId" Type="http://schemas.openxmlformats.org/officeDocument/2006/relationships/slideMaster" Target="../slideMasters/slideMaster.xml"/></Relationships>
</file>

<file path=ppt/slideLayouts/_rels/slideLayout399.xml.rels><Relationships xmlns="http://schemas.openxmlformats.org/package/2006/relationships"><Relationship Id="msId" Type="http://schemas.openxmlformats.org/officeDocument/2006/relationships/slideMaster" Target="../slideMasters/slideMaster.xml"/></Relationships>
</file>

<file path=ppt/slideLayouts/_rels/slideLayout4.xml.rels><Relationships xmlns="http://schemas.openxmlformats.org/package/2006/relationships"><Relationship Id="msId" Type="http://schemas.openxmlformats.org/officeDocument/2006/relationships/slideMaster" Target="../slideMasters/slideMaster.xml"/></Relationships>
</file>

<file path=ppt/slideLayouts/_rels/slideLayout40.xml.rels><Relationships xmlns="http://schemas.openxmlformats.org/package/2006/relationships"><Relationship Id="msId" Type="http://schemas.openxmlformats.org/officeDocument/2006/relationships/slideMaster" Target="../slideMasters/slideMaster.xml"/></Relationships>
</file>

<file path=ppt/slideLayouts/_rels/slideLayout400.xml.rels><Relationships xmlns="http://schemas.openxmlformats.org/package/2006/relationships"><Relationship Id="msId" Type="http://schemas.openxmlformats.org/officeDocument/2006/relationships/slideMaster" Target="../slideMasters/slideMaster.xml"/></Relationships>
</file>

<file path=ppt/slideLayouts/_rels/slideLayout401.xml.rels><Relationships xmlns="http://schemas.openxmlformats.org/package/2006/relationships"><Relationship Id="msId" Type="http://schemas.openxmlformats.org/officeDocument/2006/relationships/slideMaster" Target="../slideMasters/slideMaster.xml"/></Relationships>
</file>

<file path=ppt/slideLayouts/_rels/slideLayout402.xml.rels><Relationships xmlns="http://schemas.openxmlformats.org/package/2006/relationships"><Relationship Id="msId" Type="http://schemas.openxmlformats.org/officeDocument/2006/relationships/slideMaster" Target="../slideMasters/slideMaster.xml"/></Relationships>
</file>

<file path=ppt/slideLayouts/_rels/slideLayout403.xml.rels><Relationships xmlns="http://schemas.openxmlformats.org/package/2006/relationships"><Relationship Id="msId" Type="http://schemas.openxmlformats.org/officeDocument/2006/relationships/slideMaster" Target="../slideMasters/slideMaster.xml"/></Relationships>
</file>

<file path=ppt/slideLayouts/_rels/slideLayout41.xml.rels><Relationships xmlns="http://schemas.openxmlformats.org/package/2006/relationships"><Relationship Id="msId" Type="http://schemas.openxmlformats.org/officeDocument/2006/relationships/slideMaster" Target="../slideMasters/slideMaster.xml"/></Relationships>
</file>

<file path=ppt/slideLayouts/_rels/slideLayout42.xml.rels><Relationships xmlns="http://schemas.openxmlformats.org/package/2006/relationships"><Relationship Id="msId" Type="http://schemas.openxmlformats.org/officeDocument/2006/relationships/slideMaster" Target="../slideMasters/slideMaster.xml"/></Relationships>
</file>

<file path=ppt/slideLayouts/_rels/slideLayout43.xml.rels><Relationships xmlns="http://schemas.openxmlformats.org/package/2006/relationships"><Relationship Id="msId" Type="http://schemas.openxmlformats.org/officeDocument/2006/relationships/slideMaster" Target="../slideMasters/slideMaster.xml"/></Relationships>
</file>

<file path=ppt/slideLayouts/_rels/slideLayout44.xml.rels><Relationships xmlns="http://schemas.openxmlformats.org/package/2006/relationships"><Relationship Id="msId" Type="http://schemas.openxmlformats.org/officeDocument/2006/relationships/slideMaster" Target="../slideMasters/slideMaster.xml"/></Relationships>
</file>

<file path=ppt/slideLayouts/_rels/slideLayout45.xml.rels><Relationships xmlns="http://schemas.openxmlformats.org/package/2006/relationships"><Relationship Id="msId" Type="http://schemas.openxmlformats.org/officeDocument/2006/relationships/slideMaster" Target="../slideMasters/slideMaster.xml"/></Relationships>
</file>

<file path=ppt/slideLayouts/_rels/slideLayout46.xml.rels><Relationships xmlns="http://schemas.openxmlformats.org/package/2006/relationships"><Relationship Id="msId" Type="http://schemas.openxmlformats.org/officeDocument/2006/relationships/slideMaster" Target="../slideMasters/slideMaster.xml"/></Relationships>
</file>

<file path=ppt/slideLayouts/_rels/slideLayout47.xml.rels><Relationships xmlns="http://schemas.openxmlformats.org/package/2006/relationships"><Relationship Id="msId" Type="http://schemas.openxmlformats.org/officeDocument/2006/relationships/slideMaster" Target="../slideMasters/slideMaster.xml"/></Relationships>
</file>

<file path=ppt/slideLayouts/_rels/slideLayout48.xml.rels><Relationships xmlns="http://schemas.openxmlformats.org/package/2006/relationships"><Relationship Id="msId" Type="http://schemas.openxmlformats.org/officeDocument/2006/relationships/slideMaster" Target="../slideMasters/slideMaster.xml"/></Relationships>
</file>

<file path=ppt/slideLayouts/_rels/slideLayout49.xml.rels><Relationships xmlns="http://schemas.openxmlformats.org/package/2006/relationships"><Relationship Id="msId" Type="http://schemas.openxmlformats.org/officeDocument/2006/relationships/slideMaster" Target="../slideMasters/slideMaster.xml"/></Relationships>
</file>

<file path=ppt/slideLayouts/_rels/slideLayout5.xml.rels><Relationships xmlns="http://schemas.openxmlformats.org/package/2006/relationships"><Relationship Id="msId" Type="http://schemas.openxmlformats.org/officeDocument/2006/relationships/slideMaster" Target="../slideMasters/slideMaster.xml"/></Relationships>
</file>

<file path=ppt/slideLayouts/_rels/slideLayout50.xml.rels><Relationships xmlns="http://schemas.openxmlformats.org/package/2006/relationships"><Relationship Id="msId" Type="http://schemas.openxmlformats.org/officeDocument/2006/relationships/slideMaster" Target="../slideMasters/slideMaster.xml"/></Relationships>
</file>

<file path=ppt/slideLayouts/_rels/slideLayout51.xml.rels><Relationships xmlns="http://schemas.openxmlformats.org/package/2006/relationships"><Relationship Id="msId" Type="http://schemas.openxmlformats.org/officeDocument/2006/relationships/slideMaster" Target="../slideMasters/slideMaster.xml"/></Relationships>
</file>

<file path=ppt/slideLayouts/_rels/slideLayout52.xml.rels><Relationships xmlns="http://schemas.openxmlformats.org/package/2006/relationships"><Relationship Id="msId" Type="http://schemas.openxmlformats.org/officeDocument/2006/relationships/slideMaster" Target="../slideMasters/slideMaster.xml"/></Relationships>
</file>

<file path=ppt/slideLayouts/_rels/slideLayout53.xml.rels><Relationships xmlns="http://schemas.openxmlformats.org/package/2006/relationships"><Relationship Id="msId" Type="http://schemas.openxmlformats.org/officeDocument/2006/relationships/slideMaster" Target="../slideMasters/slideMaster.xml"/></Relationships>
</file>

<file path=ppt/slideLayouts/_rels/slideLayout54.xml.rels><Relationships xmlns="http://schemas.openxmlformats.org/package/2006/relationships"><Relationship Id="msId" Type="http://schemas.openxmlformats.org/officeDocument/2006/relationships/slideMaster" Target="../slideMasters/slideMaster.xml"/></Relationships>
</file>

<file path=ppt/slideLayouts/_rels/slideLayout55.xml.rels><Relationships xmlns="http://schemas.openxmlformats.org/package/2006/relationships"><Relationship Id="msId" Type="http://schemas.openxmlformats.org/officeDocument/2006/relationships/slideMaster" Target="../slideMasters/slideMaster.xml"/></Relationships>
</file>

<file path=ppt/slideLayouts/_rels/slideLayout56.xml.rels><Relationships xmlns="http://schemas.openxmlformats.org/package/2006/relationships"><Relationship Id="msId" Type="http://schemas.openxmlformats.org/officeDocument/2006/relationships/slideMaster" Target="../slideMasters/slideMaster.xml"/></Relationships>
</file>

<file path=ppt/slideLayouts/_rels/slideLayout57.xml.rels><Relationships xmlns="http://schemas.openxmlformats.org/package/2006/relationships"><Relationship Id="msId" Type="http://schemas.openxmlformats.org/officeDocument/2006/relationships/slideMaster" Target="../slideMasters/slideMaster.xml"/></Relationships>
</file>

<file path=ppt/slideLayouts/_rels/slideLayout58.xml.rels><Relationships xmlns="http://schemas.openxmlformats.org/package/2006/relationships"><Relationship Id="msId" Type="http://schemas.openxmlformats.org/officeDocument/2006/relationships/slideMaster" Target="../slideMasters/slideMaster.xml"/></Relationships>
</file>

<file path=ppt/slideLayouts/_rels/slideLayout59.xml.rels><Relationships xmlns="http://schemas.openxmlformats.org/package/2006/relationships"><Relationship Id="msId" Type="http://schemas.openxmlformats.org/officeDocument/2006/relationships/slideMaster" Target="../slideMasters/slideMaster.xml"/></Relationships>
</file>

<file path=ppt/slideLayouts/_rels/slideLayout6.xml.rels><Relationships xmlns="http://schemas.openxmlformats.org/package/2006/relationships"><Relationship Id="msId" Type="http://schemas.openxmlformats.org/officeDocument/2006/relationships/slideMaster" Target="../slideMasters/slideMaster.xml"/></Relationships>
</file>

<file path=ppt/slideLayouts/_rels/slideLayout60.xml.rels><Relationships xmlns="http://schemas.openxmlformats.org/package/2006/relationships"><Relationship Id="msId" Type="http://schemas.openxmlformats.org/officeDocument/2006/relationships/slideMaster" Target="../slideMasters/slideMaster.xml"/></Relationships>
</file>

<file path=ppt/slideLayouts/_rels/slideLayout61.xml.rels><Relationships xmlns="http://schemas.openxmlformats.org/package/2006/relationships"><Relationship Id="msId" Type="http://schemas.openxmlformats.org/officeDocument/2006/relationships/slideMaster" Target="../slideMasters/slideMaster.xml"/></Relationships>
</file>

<file path=ppt/slideLayouts/_rels/slideLayout62.xml.rels><Relationships xmlns="http://schemas.openxmlformats.org/package/2006/relationships"><Relationship Id="msId" Type="http://schemas.openxmlformats.org/officeDocument/2006/relationships/slideMaster" Target="../slideMasters/slideMaster.xml"/></Relationships>
</file>

<file path=ppt/slideLayouts/_rels/slideLayout63.xml.rels><Relationships xmlns="http://schemas.openxmlformats.org/package/2006/relationships"><Relationship Id="msId" Type="http://schemas.openxmlformats.org/officeDocument/2006/relationships/slideMaster" Target="../slideMasters/slideMaster.xml"/></Relationships>
</file>

<file path=ppt/slideLayouts/_rels/slideLayout64.xml.rels><Relationships xmlns="http://schemas.openxmlformats.org/package/2006/relationships"><Relationship Id="msId" Type="http://schemas.openxmlformats.org/officeDocument/2006/relationships/slideMaster" Target="../slideMasters/slideMaster.xml"/></Relationships>
</file>

<file path=ppt/slideLayouts/_rels/slideLayout65.xml.rels><Relationships xmlns="http://schemas.openxmlformats.org/package/2006/relationships"><Relationship Id="msId" Type="http://schemas.openxmlformats.org/officeDocument/2006/relationships/slideMaster" Target="../slideMasters/slideMaster.xml"/></Relationships>
</file>

<file path=ppt/slideLayouts/_rels/slideLayout66.xml.rels><Relationships xmlns="http://schemas.openxmlformats.org/package/2006/relationships"><Relationship Id="msId" Type="http://schemas.openxmlformats.org/officeDocument/2006/relationships/slideMaster" Target="../slideMasters/slideMaster.xml"/></Relationships>
</file>

<file path=ppt/slideLayouts/_rels/slideLayout67.xml.rels><Relationships xmlns="http://schemas.openxmlformats.org/package/2006/relationships"><Relationship Id="msId" Type="http://schemas.openxmlformats.org/officeDocument/2006/relationships/slideMaster" Target="../slideMasters/slideMaster.xml"/></Relationships>
</file>

<file path=ppt/slideLayouts/_rels/slideLayout68.xml.rels><Relationships xmlns="http://schemas.openxmlformats.org/package/2006/relationships"><Relationship Id="msId" Type="http://schemas.openxmlformats.org/officeDocument/2006/relationships/slideMaster" Target="../slideMasters/slideMaster.xml"/></Relationships>
</file>

<file path=ppt/slideLayouts/_rels/slideLayout69.xml.rels><Relationships xmlns="http://schemas.openxmlformats.org/package/2006/relationships"><Relationship Id="msId" Type="http://schemas.openxmlformats.org/officeDocument/2006/relationships/slideMaster" Target="../slideMasters/slideMaster.xml"/></Relationships>
</file>

<file path=ppt/slideLayouts/_rels/slideLayout7.xml.rels><Relationships xmlns="http://schemas.openxmlformats.org/package/2006/relationships"><Relationship Id="msId" Type="http://schemas.openxmlformats.org/officeDocument/2006/relationships/slideMaster" Target="../slideMasters/slideMaster.xml"/></Relationships>
</file>

<file path=ppt/slideLayouts/_rels/slideLayout70.xml.rels><Relationships xmlns="http://schemas.openxmlformats.org/package/2006/relationships"><Relationship Id="msId" Type="http://schemas.openxmlformats.org/officeDocument/2006/relationships/slideMaster" Target="../slideMasters/slideMaster.xml"/></Relationships>
</file>

<file path=ppt/slideLayouts/_rels/slideLayout71.xml.rels><Relationships xmlns="http://schemas.openxmlformats.org/package/2006/relationships"><Relationship Id="msId" Type="http://schemas.openxmlformats.org/officeDocument/2006/relationships/slideMaster" Target="../slideMasters/slideMaster.xml"/></Relationships>
</file>

<file path=ppt/slideLayouts/_rels/slideLayout72.xml.rels><Relationships xmlns="http://schemas.openxmlformats.org/package/2006/relationships"><Relationship Id="msId" Type="http://schemas.openxmlformats.org/officeDocument/2006/relationships/slideMaster" Target="../slideMasters/slideMaster.xml"/></Relationships>
</file>

<file path=ppt/slideLayouts/_rels/slideLayout73.xml.rels><Relationships xmlns="http://schemas.openxmlformats.org/package/2006/relationships"><Relationship Id="msId" Type="http://schemas.openxmlformats.org/officeDocument/2006/relationships/slideMaster" Target="../slideMasters/slideMaster.xml"/></Relationships>
</file>

<file path=ppt/slideLayouts/_rels/slideLayout74.xml.rels><Relationships xmlns="http://schemas.openxmlformats.org/package/2006/relationships"><Relationship Id="msId" Type="http://schemas.openxmlformats.org/officeDocument/2006/relationships/slideMaster" Target="../slideMasters/slideMaster.xml"/></Relationships>
</file>

<file path=ppt/slideLayouts/_rels/slideLayout75.xml.rels><Relationships xmlns="http://schemas.openxmlformats.org/package/2006/relationships"><Relationship Id="msId" Type="http://schemas.openxmlformats.org/officeDocument/2006/relationships/slideMaster" Target="../slideMasters/slideMaster.xml"/></Relationships>
</file>

<file path=ppt/slideLayouts/_rels/slideLayout76.xml.rels><Relationships xmlns="http://schemas.openxmlformats.org/package/2006/relationships"><Relationship Id="msId" Type="http://schemas.openxmlformats.org/officeDocument/2006/relationships/slideMaster" Target="../slideMasters/slideMaster.xml"/></Relationships>
</file>

<file path=ppt/slideLayouts/_rels/slideLayout77.xml.rels><Relationships xmlns="http://schemas.openxmlformats.org/package/2006/relationships"><Relationship Id="msId" Type="http://schemas.openxmlformats.org/officeDocument/2006/relationships/slideMaster" Target="../slideMasters/slideMaster.xml"/></Relationships>
</file>

<file path=ppt/slideLayouts/_rels/slideLayout78.xml.rels><Relationships xmlns="http://schemas.openxmlformats.org/package/2006/relationships"><Relationship Id="msId" Type="http://schemas.openxmlformats.org/officeDocument/2006/relationships/slideMaster" Target="../slideMasters/slideMaster.xml"/></Relationships>
</file>

<file path=ppt/slideLayouts/_rels/slideLayout79.xml.rels><Relationships xmlns="http://schemas.openxmlformats.org/package/2006/relationships"><Relationship Id="msId" Type="http://schemas.openxmlformats.org/officeDocument/2006/relationships/slideMaster" Target="../slideMasters/slideMaster.xml"/></Relationships>
</file>

<file path=ppt/slideLayouts/_rels/slideLayout8.xml.rels><Relationships xmlns="http://schemas.openxmlformats.org/package/2006/relationships"><Relationship Id="msId" Type="http://schemas.openxmlformats.org/officeDocument/2006/relationships/slideMaster" Target="../slideMasters/slideMaster.xml"/></Relationships>
</file>

<file path=ppt/slideLayouts/_rels/slideLayout80.xml.rels><Relationships xmlns="http://schemas.openxmlformats.org/package/2006/relationships"><Relationship Id="msId" Type="http://schemas.openxmlformats.org/officeDocument/2006/relationships/slideMaster" Target="../slideMasters/slideMaster.xml"/></Relationships>
</file>

<file path=ppt/slideLayouts/_rels/slideLayout81.xml.rels><Relationships xmlns="http://schemas.openxmlformats.org/package/2006/relationships"><Relationship Id="msId" Type="http://schemas.openxmlformats.org/officeDocument/2006/relationships/slideMaster" Target="../slideMasters/slideMaster.xml"/></Relationships>
</file>

<file path=ppt/slideLayouts/_rels/slideLayout82.xml.rels><Relationships xmlns="http://schemas.openxmlformats.org/package/2006/relationships"><Relationship Id="msId" Type="http://schemas.openxmlformats.org/officeDocument/2006/relationships/slideMaster" Target="../slideMasters/slideMaster.xml"/></Relationships>
</file>

<file path=ppt/slideLayouts/_rels/slideLayout83.xml.rels><Relationships xmlns="http://schemas.openxmlformats.org/package/2006/relationships"><Relationship Id="msId" Type="http://schemas.openxmlformats.org/officeDocument/2006/relationships/slideMaster" Target="../slideMasters/slideMaster.xml"/></Relationships>
</file>

<file path=ppt/slideLayouts/_rels/slideLayout84.xml.rels><Relationships xmlns="http://schemas.openxmlformats.org/package/2006/relationships"><Relationship Id="msId" Type="http://schemas.openxmlformats.org/officeDocument/2006/relationships/slideMaster" Target="../slideMasters/slideMaster.xml"/></Relationships>
</file>

<file path=ppt/slideLayouts/_rels/slideLayout85.xml.rels><Relationships xmlns="http://schemas.openxmlformats.org/package/2006/relationships"><Relationship Id="msId" Type="http://schemas.openxmlformats.org/officeDocument/2006/relationships/slideMaster" Target="../slideMasters/slideMaster.xml"/></Relationships>
</file>

<file path=ppt/slideLayouts/_rels/slideLayout86.xml.rels><Relationships xmlns="http://schemas.openxmlformats.org/package/2006/relationships"><Relationship Id="msId" Type="http://schemas.openxmlformats.org/officeDocument/2006/relationships/slideMaster" Target="../slideMasters/slideMaster.xml"/></Relationships>
</file>

<file path=ppt/slideLayouts/_rels/slideLayout87.xml.rels><Relationships xmlns="http://schemas.openxmlformats.org/package/2006/relationships"><Relationship Id="msId" Type="http://schemas.openxmlformats.org/officeDocument/2006/relationships/slideMaster" Target="../slideMasters/slideMaster.xml"/></Relationships>
</file>

<file path=ppt/slideLayouts/_rels/slideLayout88.xml.rels><Relationships xmlns="http://schemas.openxmlformats.org/package/2006/relationships"><Relationship Id="msId" Type="http://schemas.openxmlformats.org/officeDocument/2006/relationships/slideMaster" Target="../slideMasters/slideMaster.xml"/></Relationships>
</file>

<file path=ppt/slideLayouts/_rels/slideLayout89.xml.rels><Relationships xmlns="http://schemas.openxmlformats.org/package/2006/relationships"><Relationship Id="msId" Type="http://schemas.openxmlformats.org/officeDocument/2006/relationships/slideMaster" Target="../slideMasters/slideMaster.xml"/></Relationships>
</file>

<file path=ppt/slideLayouts/_rels/slideLayout9.xml.rels><Relationships xmlns="http://schemas.openxmlformats.org/package/2006/relationships"><Relationship Id="msId" Type="http://schemas.openxmlformats.org/officeDocument/2006/relationships/slideMaster" Target="../slideMasters/slideMaster.xml"/></Relationships>
</file>

<file path=ppt/slideLayouts/_rels/slideLayout90.xml.rels><Relationships xmlns="http://schemas.openxmlformats.org/package/2006/relationships"><Relationship Id="msId" Type="http://schemas.openxmlformats.org/officeDocument/2006/relationships/slideMaster" Target="../slideMasters/slideMaster.xml"/></Relationships>
</file>

<file path=ppt/slideLayouts/_rels/slideLayout91.xml.rels><Relationships xmlns="http://schemas.openxmlformats.org/package/2006/relationships"><Relationship Id="msId" Type="http://schemas.openxmlformats.org/officeDocument/2006/relationships/slideMaster" Target="../slideMasters/slideMaster.xml"/></Relationships>
</file>

<file path=ppt/slideLayouts/_rels/slideLayout92.xml.rels><Relationships xmlns="http://schemas.openxmlformats.org/package/2006/relationships"><Relationship Id="msId" Type="http://schemas.openxmlformats.org/officeDocument/2006/relationships/slideMaster" Target="../slideMasters/slideMaster.xml"/></Relationships>
</file>

<file path=ppt/slideLayouts/_rels/slideLayout93.xml.rels><Relationships xmlns="http://schemas.openxmlformats.org/package/2006/relationships"><Relationship Id="msId" Type="http://schemas.openxmlformats.org/officeDocument/2006/relationships/slideMaster" Target="../slideMasters/slideMaster.xml"/></Relationships>
</file>

<file path=ppt/slideLayouts/_rels/slideLayout94.xml.rels><Relationships xmlns="http://schemas.openxmlformats.org/package/2006/relationships"><Relationship Id="msId" Type="http://schemas.openxmlformats.org/officeDocument/2006/relationships/slideMaster" Target="../slideMasters/slideMaster.xml"/></Relationships>
</file>

<file path=ppt/slideLayouts/_rels/slideLayout95.xml.rels><Relationships xmlns="http://schemas.openxmlformats.org/package/2006/relationships"><Relationship Id="msId" Type="http://schemas.openxmlformats.org/officeDocument/2006/relationships/slideMaster" Target="../slideMasters/slideMaster.xml"/></Relationships>
</file>

<file path=ppt/slideLayouts/_rels/slideLayout96.xml.rels><Relationships xmlns="http://schemas.openxmlformats.org/package/2006/relationships"><Relationship Id="msId" Type="http://schemas.openxmlformats.org/officeDocument/2006/relationships/slideMaster" Target="../slideMasters/slideMaster.xml"/></Relationships>
</file>

<file path=ppt/slideLayouts/_rels/slideLayout97.xml.rels><Relationships xmlns="http://schemas.openxmlformats.org/package/2006/relationships"><Relationship Id="msId" Type="http://schemas.openxmlformats.org/officeDocument/2006/relationships/slideMaster" Target="../slideMasters/slideMaster.xml"/></Relationships>
</file>

<file path=ppt/slideLayouts/_rels/slideLayout98.xml.rels><Relationships xmlns="http://schemas.openxmlformats.org/package/2006/relationships"><Relationship Id="msId" Type="http://schemas.openxmlformats.org/officeDocument/2006/relationships/slideMaster" Target="../slideMasters/slideMaster.xml"/></Relationships>
</file>

<file path=ppt/slideLayouts/_rels/slideLayout99.xml.rels><Relationships xmlns="http://schemas.openxmlformats.org/package/2006/relationships"><Relationship Id="msId" Type="http://schemas.openxmlformats.org/officeDocument/2006/relationships/slideMaster" Target="../slideMasters/slideMaster.xml"/></Relationships>
</file>

<file path=ppt/slideLayouts/slideLayout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3416935" y="2087245"/>
            <a:ext cx="2451100" cy="1183005"/>
          </a:xfrm>
          <a:prstGeom prst="rect">
            <a:avLst/>
          </a:prstGeom>
          <a:noFill/>
          <a:ln w="0" cmpd="sng">
            <a:noFill/>
            <a:prstDash val="solid"/>
          </a:ln>
        </p:spPr>
        <p:txBody>
          <a:bodyPr vert="horz" lIns="0" tIns="3810" rIns="0" bIns="0" anchor="t">
            <a:normAutofit fontScale="95000"/>
          </a:bodyPr>
          <a:lstStyle/>
          <a:p>
            <a:pPr marL="0" marR="0" indent="0" algn="ctr">
              <a:lnSpc>
                <a:spcPts val="2200"/>
              </a:lnSpc>
              <a:spcAft>
                <a:spcPts val="0"/>
              </a:spcAft>
            </a:pPr>
            <a:r>
              <a:rPr lang="es-ES" sz="1950" b="1" spc="75">
                <a:solidFill>
                  <a:srgbClr val="FBF8EA"/>
                </a:solidFill>
                <a:latin typeface="Times New Roman" pitchFamily="1" panose="02020603050405020304"/>
              </a:rPr>
              <a:t>UNIVERSIDAD </a:t>
            </a:r>
          </a:p>
          <a:p>
            <a:pPr marL="0" marR="0" indent="0" algn="l">
              <a:lnSpc>
                <a:spcPts val="2200"/>
              </a:lnSpc>
              <a:spcBef>
                <a:spcPts val="180"/>
              </a:spcBef>
              <a:spcAft>
                <a:spcPts val="4625"/>
              </a:spcAft>
            </a:pPr>
            <a:r>
              <a:rPr lang="es-ES" sz="1950" b="1" spc="55">
                <a:solidFill>
                  <a:srgbClr val="FBF8EA"/>
                </a:solidFill>
                <a:latin typeface="Times New Roman" pitchFamily="1" panose="02020603050405020304"/>
              </a:rPr>
              <a:t>DE EXTREMADURA </a:t>
            </a:r>
          </a:p>
        </p:txBody>
      </p:sp>
    </p:spTree>
  </p:cSld>
  <p:clrMapOvr>
    <a:masterClrMapping/>
  </p:clrMapOvr>
</p:sldLayout>
</file>

<file path=ppt/slideLayouts/slideLayout1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10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4445" rIns="0" bIns="0" anchor="t"/>
          <a:lstStyle/>
          <a:p>
            <a:pPr marL="45720" marR="0" indent="0" algn="l">
              <a:lnSpc>
                <a:spcPts val="1400"/>
              </a:lnSpc>
              <a:spcAft>
                <a:spcPts val="80"/>
              </a:spcAft>
              <a:tabLst>
                <a:tab algn="r" pos="5440680"/>
              </a:tabLst>
            </a:pPr>
            <a:r>
              <a:rPr lang="es-ES" sz="1100" spc="0">
                <a:solidFill>
                  <a:srgbClr val="000000"/>
                </a:solidFill>
                <a:latin typeface="Arial" pitchFamily="2" panose="02020603050405020304"/>
              </a:rPr>
              <a:t>76 </a:t>
            </a:r>
            <a:r>
              <a:rPr lang="es-ES" sz="1250" b="1" spc="0">
                <a:solidFill>
                  <a:srgbClr val="000000"/>
                </a:solidFill>
                <a:latin typeface="Times New Roman" pitchFamily="1" panose="02020603050405020304"/>
              </a:rPr>
              <a:t>4.5. Grados y Masters actualmente vigentes, 2018 </a:t>
            </a:r>
          </a:p>
        </p:txBody>
      </p:sp>
      <p:sp>
        <p:nvSpPr>
          <p:cNvPr id="3" name=""/>
          <p:cNvSpPr/>
          <p:nvPr>
            <p:ph type="body" idx="10"/>
          </p:nvPr>
        </p:nvSpPr>
        <p:spPr>
          <a:xfrm>
            <a:off x="1054735" y="681990"/>
            <a:ext cx="5486400" cy="343535"/>
          </a:xfrm>
          <a:prstGeom prst="rect">
            <a:avLst/>
          </a:prstGeom>
          <a:noFill/>
          <a:ln w="0" cmpd="sng">
            <a:noFill/>
            <a:prstDash val="solid"/>
          </a:ln>
        </p:spPr>
        <p:txBody>
          <a:bodyPr vert="horz" lIns="0" tIns="226060" rIns="0" bIns="0" anchor="t"/>
          <a:lstStyle/>
          <a:p>
            <a:pPr marL="45720" marR="0" indent="0" algn="ctr">
              <a:lnSpc>
                <a:spcPts val="900"/>
              </a:lnSpc>
              <a:spcAft>
                <a:spcPts val="0"/>
              </a:spcAft>
            </a:pPr>
            <a:r>
              <a:rPr lang="es-ES" sz="850" b="1" spc="8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4735"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60"/>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10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0" marR="0" indent="0" algn="l">
              <a:lnSpc>
                <a:spcPts val="1400"/>
              </a:lnSpc>
              <a:spcAft>
                <a:spcPts val="90"/>
              </a:spcAft>
              <a:tabLst>
                <a:tab algn="r" pos="5440680"/>
              </a:tabLst>
            </a:pPr>
            <a:r>
              <a:rPr lang="es-ES" sz="1400" spc="0">
                <a:solidFill>
                  <a:srgbClr val="000000"/>
                </a:solidFill>
                <a:latin typeface="Garamond" pitchFamily="1" panose="02020603050405020304"/>
              </a:rPr>
              <a:t>4. Ubicación y Organización </a:t>
            </a:r>
            <a:r>
              <a:rPr lang="es-ES" sz="1150" spc="0">
                <a:solidFill>
                  <a:srgbClr val="000000"/>
                </a:solidFill>
                <a:latin typeface="Arial" pitchFamily="2" panose="02020603050405020304"/>
              </a:rPr>
              <a:t>77 </a:t>
            </a:r>
          </a:p>
        </p:txBody>
      </p:sp>
      <p:sp>
        <p:nvSpPr>
          <p:cNvPr id="3" name=""/>
          <p:cNvSpPr/>
          <p:nvPr>
            <p:ph type="body" idx="10"/>
          </p:nvPr>
        </p:nvSpPr>
        <p:spPr>
          <a:xfrm>
            <a:off x="1057910" y="681990"/>
            <a:ext cx="5486400" cy="344805"/>
          </a:xfrm>
          <a:prstGeom prst="rect">
            <a:avLst/>
          </a:prstGeom>
          <a:noFill/>
          <a:ln w="0" cmpd="sng">
            <a:noFill/>
            <a:prstDash val="solid"/>
          </a:ln>
        </p:spPr>
        <p:txBody>
          <a:bodyPr vert="horz" lIns="0" tIns="224790" rIns="0" bIns="0" anchor="t"/>
          <a:lstStyle/>
          <a:p>
            <a:pPr marL="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spTree>
  </p:cSld>
  <p:clrMapOvr>
    <a:masterClrMapping/>
  </p:clrMapOvr>
</p:sldLayout>
</file>

<file path=ppt/slideLayouts/slideLayout10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00"/>
              </a:spcAft>
              <a:tabLst>
                <a:tab algn="r" pos="5440680"/>
              </a:tabLst>
            </a:pPr>
            <a:r>
              <a:rPr lang="es-ES" sz="1100" spc="0">
                <a:solidFill>
                  <a:srgbClr val="000000"/>
                </a:solidFill>
                <a:latin typeface="Arial" pitchFamily="2" panose="02020603050405020304"/>
              </a:rPr>
              <a:t>78 </a:t>
            </a:r>
            <a:r>
              <a:rPr lang="es-ES" sz="1300" b="1" spc="0">
                <a:solidFill>
                  <a:srgbClr val="000000"/>
                </a:solidFill>
                <a:latin typeface="Garamond" pitchFamily="1" panose="02020603050405020304"/>
              </a:rPr>
              <a:t>4.5. Grados y Masters actualmente vigentes, 2018 </a:t>
            </a:r>
          </a:p>
        </p:txBody>
      </p:sp>
      <p:sp>
        <p:nvSpPr>
          <p:cNvPr id="3" name=""/>
          <p:cNvSpPr/>
          <p:nvPr>
            <p:ph type="body" idx="10"/>
          </p:nvPr>
        </p:nvSpPr>
        <p:spPr>
          <a:xfrm>
            <a:off x="1054735" y="681990"/>
            <a:ext cx="5486400" cy="344170"/>
          </a:xfrm>
          <a:prstGeom prst="rect">
            <a:avLst/>
          </a:prstGeom>
          <a:noFill/>
          <a:ln w="0" cmpd="sng">
            <a:noFill/>
            <a:prstDash val="solid"/>
          </a:ln>
        </p:spPr>
        <p:txBody>
          <a:bodyPr vert="horz" lIns="0" tIns="224790" rIns="0" bIns="0" anchor="t"/>
          <a:lstStyle/>
          <a:p>
            <a:pPr marL="4572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10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0" marR="0" indent="0" algn="l">
              <a:lnSpc>
                <a:spcPts val="1400"/>
              </a:lnSpc>
              <a:spcAft>
                <a:spcPts val="95"/>
              </a:spcAft>
              <a:tabLst>
                <a:tab algn="r" pos="5440680"/>
              </a:tabLst>
            </a:pPr>
            <a:r>
              <a:rPr lang="es-ES" sz="1400" spc="0">
                <a:solidFill>
                  <a:srgbClr val="000000"/>
                </a:solidFill>
                <a:latin typeface="Garamond" pitchFamily="1" panose="02020603050405020304"/>
              </a:rPr>
              <a:t>4. Ubicación y Organización </a:t>
            </a:r>
            <a:r>
              <a:rPr lang="es-ES" sz="1100" spc="0">
                <a:solidFill>
                  <a:srgbClr val="000000"/>
                </a:solidFill>
                <a:latin typeface="Arial" pitchFamily="2" panose="02020603050405020304"/>
              </a:rPr>
              <a:t>79 </a:t>
            </a:r>
          </a:p>
        </p:txBody>
      </p:sp>
      <p:sp>
        <p:nvSpPr>
          <p:cNvPr id="3" name=""/>
          <p:cNvSpPr/>
          <p:nvPr>
            <p:ph type="body" idx="10"/>
          </p:nvPr>
        </p:nvSpPr>
        <p:spPr>
          <a:xfrm>
            <a:off x="1057910" y="681990"/>
            <a:ext cx="5486400" cy="345440"/>
          </a:xfrm>
          <a:prstGeom prst="rect">
            <a:avLst/>
          </a:prstGeom>
          <a:noFill/>
          <a:ln w="0" cmpd="sng">
            <a:noFill/>
            <a:prstDash val="solid"/>
          </a:ln>
        </p:spPr>
        <p:txBody>
          <a:bodyPr vert="horz" lIns="0" tIns="226060" rIns="0" bIns="0" anchor="t"/>
          <a:lstStyle/>
          <a:p>
            <a:pPr marL="0" marR="0" indent="0" algn="ctr">
              <a:lnSpc>
                <a:spcPts val="900"/>
              </a:lnSpc>
              <a:spcAft>
                <a:spcPts val="0"/>
              </a:spcAft>
            </a:pPr>
            <a:r>
              <a:rPr lang="es-ES" sz="850" b="1" spc="8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spTree>
  </p:cSld>
  <p:clrMapOvr>
    <a:masterClrMapping/>
  </p:clrMapOvr>
</p:sldLayout>
</file>

<file path=ppt/slideLayouts/slideLayout10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00"/>
              </a:spcAft>
              <a:tabLst>
                <a:tab algn="r" pos="5440680"/>
              </a:tabLst>
            </a:pPr>
            <a:r>
              <a:rPr lang="es-ES" sz="1050" spc="0">
                <a:solidFill>
                  <a:srgbClr val="000000"/>
                </a:solidFill>
                <a:latin typeface="Arial" pitchFamily="2" panose="02020603050405020304"/>
              </a:rPr>
              <a:t>80 </a:t>
            </a:r>
            <a:r>
              <a:rPr lang="es-ES" sz="1300" b="1" spc="0">
                <a:solidFill>
                  <a:srgbClr val="000000"/>
                </a:solidFill>
                <a:latin typeface="Garamond" pitchFamily="1" panose="02020603050405020304"/>
              </a:rPr>
              <a:t>4.5. Grados y Masters actualmente vigentes, 2018 </a:t>
            </a:r>
          </a:p>
        </p:txBody>
      </p:sp>
      <p:sp>
        <p:nvSpPr>
          <p:cNvPr id="3" name=""/>
          <p:cNvSpPr/>
          <p:nvPr>
            <p:ph type="body" idx="10"/>
          </p:nvPr>
        </p:nvSpPr>
        <p:spPr>
          <a:xfrm>
            <a:off x="1054735" y="681990"/>
            <a:ext cx="5486400" cy="345440"/>
          </a:xfrm>
          <a:prstGeom prst="rect">
            <a:avLst/>
          </a:prstGeom>
          <a:noFill/>
          <a:ln w="0" cmpd="sng">
            <a:noFill/>
            <a:prstDash val="solid"/>
          </a:ln>
        </p:spPr>
        <p:txBody>
          <a:bodyPr vert="horz" lIns="0" tIns="226060" rIns="0" bIns="0" anchor="t"/>
          <a:lstStyle/>
          <a:p>
            <a:pPr marL="45720" marR="0" indent="0" algn="ctr">
              <a:lnSpc>
                <a:spcPts val="900"/>
              </a:lnSpc>
              <a:spcAft>
                <a:spcPts val="0"/>
              </a:spcAft>
            </a:pPr>
            <a:r>
              <a:rPr lang="es-ES" sz="850" b="1" spc="8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10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8890" rIns="0" bIns="0" anchor="t"/>
          <a:lstStyle/>
          <a:p>
            <a:pPr marL="0" marR="0" indent="0" algn="l">
              <a:lnSpc>
                <a:spcPts val="1400"/>
              </a:lnSpc>
              <a:spcAft>
                <a:spcPts val="70"/>
              </a:spcAft>
              <a:tabLst>
                <a:tab algn="r" pos="5440680"/>
              </a:tabLst>
            </a:pPr>
            <a:r>
              <a:rPr lang="es-ES" sz="1150" spc="0">
                <a:solidFill>
                  <a:srgbClr val="000000"/>
                </a:solidFill>
                <a:latin typeface="Bookman Old Style" pitchFamily="1" panose="02020603050405020304"/>
              </a:rPr>
              <a:t>4. Ubicación y Organización </a:t>
            </a:r>
            <a:r>
              <a:rPr lang="es-ES" sz="1200" spc="0">
                <a:solidFill>
                  <a:srgbClr val="000000"/>
                </a:solidFill>
                <a:latin typeface="Arial" pitchFamily="2" panose="02020603050405020304"/>
              </a:rPr>
              <a:t>81 </a:t>
            </a:r>
          </a:p>
        </p:txBody>
      </p:sp>
      <p:sp>
        <p:nvSpPr>
          <p:cNvPr id="3" name=""/>
          <p:cNvSpPr/>
          <p:nvPr>
            <p:ph type="body" idx="10"/>
          </p:nvPr>
        </p:nvSpPr>
        <p:spPr>
          <a:xfrm>
            <a:off x="1057910" y="681990"/>
            <a:ext cx="5486400" cy="344805"/>
          </a:xfrm>
          <a:prstGeom prst="rect">
            <a:avLst/>
          </a:prstGeom>
          <a:noFill/>
          <a:ln w="0" cmpd="sng">
            <a:noFill/>
            <a:prstDash val="solid"/>
          </a:ln>
        </p:spPr>
        <p:txBody>
          <a:bodyPr vert="horz" lIns="0" tIns="224790" rIns="0" bIns="0" anchor="t"/>
          <a:lstStyle/>
          <a:p>
            <a:pPr marL="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55"/>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10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82 </a:t>
            </a:r>
            <a:r>
              <a:rPr lang="es-ES" sz="1200" b="1" spc="0">
                <a:solidFill>
                  <a:srgbClr val="000000"/>
                </a:solidFill>
                <a:latin typeface="Times New Roman" pitchFamily="1" panose="02020603050405020304"/>
              </a:rPr>
              <a:t>4.6. Tercer Ciclo </a:t>
            </a:r>
          </a:p>
        </p:txBody>
      </p:sp>
      <p:sp>
        <p:nvSpPr>
          <p:cNvPr id="3" name=""/>
          <p:cNvSpPr/>
          <p:nvPr>
            <p:ph type="body" idx="10"/>
          </p:nvPr>
        </p:nvSpPr>
        <p:spPr>
          <a:xfrm>
            <a:off x="1057910" y="681990"/>
            <a:ext cx="5486400" cy="8107680"/>
          </a:xfrm>
          <a:prstGeom prst="rect">
            <a:avLst/>
          </a:prstGeom>
          <a:noFill/>
          <a:ln w="0" cmpd="sng">
            <a:noFill/>
            <a:prstDash val="solid"/>
          </a:ln>
        </p:spPr>
        <p:txBody>
          <a:bodyPr vert="horz" lIns="0" tIns="220980" rIns="0" bIns="0" anchor="t"/>
          <a:lstStyle/>
          <a:p>
            <a:pPr marL="45720" marR="45720" indent="0" algn="l">
              <a:lnSpc>
                <a:spcPts val="2000"/>
              </a:lnSpc>
              <a:spcAft>
                <a:spcPts val="0"/>
              </a:spcAft>
            </a:pPr>
            <a:r>
              <a:rPr lang="es-ES" sz="1650" b="1" spc="190">
                <a:solidFill>
                  <a:srgbClr val="000000"/>
                </a:solidFill>
                <a:latin typeface="Times New Roman" pitchFamily="1" panose="02020603050405020304"/>
              </a:rPr>
              <a:t>4.6. Tercer Ciclo </a:t>
            </a:r>
          </a:p>
          <a:p>
            <a:pPr marL="45720" marR="45720" indent="0" algn="just">
              <a:lnSpc>
                <a:spcPts val="1400"/>
              </a:lnSpc>
              <a:spcBef>
                <a:spcPts val="2065"/>
              </a:spcBef>
              <a:spcAft>
                <a:spcPts val="0"/>
              </a:spcAft>
            </a:pPr>
            <a:r>
              <a:rPr lang="es-ES" sz="1200" spc="0">
                <a:solidFill>
                  <a:srgbClr val="000000"/>
                </a:solidFill>
                <a:latin typeface="Times New Roman" pitchFamily="1" panose="02020603050405020304"/>
              </a:rPr>
              <a:t>Desde la aprobación de la LRU, los estudios de Tercer Ciclo, perdieron su vinculación con las Facultades, pasando a depender, en su regulación y gestión, de un órgano colegiado (Comisión de Doctorado) de naturaleza estatutaria y general para toda la </a:t>
            </a:r>
            <a:r>
              <a:rPr lang="es-ES" sz="1200" b="1" spc="0">
                <a:solidFill>
                  <a:srgbClr val="000000"/>
                </a:solidFill>
                <a:latin typeface="Times New Roman" pitchFamily="1" panose="02020603050405020304"/>
              </a:rPr>
              <a:t>Universidad de Extremadura</a:t>
            </a:r>
            <a:r>
              <a:rPr lang="es-ES" sz="1200" spc="0">
                <a:solidFill>
                  <a:srgbClr val="000000"/>
                </a:solidFill>
                <a:latin typeface="Times New Roman" pitchFamily="1" panose="02020603050405020304"/>
              </a:rPr>
              <a:t>.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Las competencias docentes e investigadoras se vincularon a los Departamentos los cuales, ofertaban </a:t>
            </a:r>
            <a:r>
              <a:rPr lang="es-ES" sz="1200" b="1" spc="0">
                <a:solidFill>
                  <a:srgbClr val="000000"/>
                </a:solidFill>
                <a:latin typeface="Times New Roman" pitchFamily="1" panose="02020603050405020304"/>
              </a:rPr>
              <a:t>Programas de Doctorado</a:t>
            </a:r>
            <a:r>
              <a:rPr lang="es-ES" sz="1200" baseline="30000" spc="0">
                <a:solidFill>
                  <a:srgbClr val="000000"/>
                </a:solidFill>
                <a:latin typeface="Courier New" pitchFamily="3" panose="02020603050405020304"/>
              </a:rPr>
              <a:t>3</a:t>
            </a:r>
            <a:r>
              <a:rPr lang="es-ES" sz="1200" spc="0">
                <a:solidFill>
                  <a:srgbClr val="000000"/>
                </a:solidFill>
                <a:latin typeface="Times New Roman" pitchFamily="1" panose="02020603050405020304"/>
              </a:rPr>
              <a:t> con una duración de dos cursos académicos.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Los estudios de </a:t>
            </a:r>
            <a:r>
              <a:rPr lang="es-ES" sz="1200" b="1" spc="0">
                <a:solidFill>
                  <a:srgbClr val="000000"/>
                </a:solidFill>
                <a:latin typeface="Times New Roman" pitchFamily="1" panose="02020603050405020304"/>
              </a:rPr>
              <a:t>Tercer Ciclo </a:t>
            </a:r>
            <a:r>
              <a:rPr lang="es-ES" sz="1200" spc="0">
                <a:solidFill>
                  <a:srgbClr val="000000"/>
                </a:solidFill>
                <a:latin typeface="Times New Roman" pitchFamily="1" panose="02020603050405020304"/>
              </a:rPr>
              <a:t>estuvieron regulados por el R.D. 185/1985, de 23 de enero, modificado por los Reales Decretos 1561/85, de 28 de agosto; 537/88, de 27 de mayo; 86/87 de 16 de enero; 1397/87 de 13 de noviembre y por las normas internas de la </a:t>
            </a:r>
            <a:r>
              <a:rPr lang="es-ES" sz="1200" b="1" spc="0">
                <a:solidFill>
                  <a:srgbClr val="000000"/>
                </a:solidFill>
                <a:latin typeface="Times New Roman" pitchFamily="1" panose="02020603050405020304"/>
              </a:rPr>
              <a:t>Universidad de Extremadura </a:t>
            </a:r>
            <a:r>
              <a:rPr lang="es-ES" sz="1200" spc="0">
                <a:solidFill>
                  <a:srgbClr val="000000"/>
                </a:solidFill>
                <a:latin typeface="Times New Roman" pitchFamily="1" panose="02020603050405020304"/>
              </a:rPr>
              <a:t>aprobadas por su Junta de Gobierno el 10 de abril de 1989. </a:t>
            </a:r>
          </a:p>
          <a:p>
            <a:pPr marL="45720" marR="45720" indent="0" algn="just">
              <a:lnSpc>
                <a:spcPts val="1400"/>
              </a:lnSpc>
              <a:spcBef>
                <a:spcPts val="515"/>
              </a:spcBef>
              <a:spcAft>
                <a:spcPts val="0"/>
              </a:spcAft>
            </a:pPr>
            <a:r>
              <a:rPr lang="es-ES" sz="1200" spc="15">
                <a:solidFill>
                  <a:srgbClr val="000000"/>
                </a:solidFill>
                <a:latin typeface="Times New Roman" pitchFamily="1" panose="02020603050405020304"/>
              </a:rPr>
              <a:t>Los requisitos exigidos para optar al Grado de Doctor eran los siguientes: a) estar en posesión del Título de Licenciado, Arquitecto o Ingeniero; b) ser admitido a los Programas de Doctorado por los Departamentos responsables de su dirección; c) rea-</a:t>
            </a:r>
            <a:r>
              <a:rPr lang="es-ES" sz="1200" spc="15">
                <a:solidFill>
                  <a:srgbClr val="000000"/>
                </a:solidFill>
                <a:latin typeface="Times New Roman" pitchFamily="1" panose="02020603050405020304"/>
              </a:rPr>
              <a:t>lizar y aprobar los cursos y seminarios del Programa de Doctorado correspondiente, asícomo superar un total de 32 créditos, en el plazo de dos cursos académicos, en el Programa al que se estuviere adscrito —como mínimo doce de esos créditos debían corresponder a cursos o seminarios sobre los contenidos fundamentales de los cam-</a:t>
            </a:r>
            <a:r>
              <a:rPr lang="es-ES" sz="1200" spc="15">
                <a:solidFill>
                  <a:srgbClr val="000000"/>
                </a:solidFill>
                <a:latin typeface="Times New Roman" pitchFamily="1" panose="02020603050405020304"/>
              </a:rPr>
              <a:t>pos científico, técnico o artístico a los que perteneciera el Programa de Doctorado correspondiente, presentando el doctorando, dentro de tal plazo, un </a:t>
            </a:r>
            <a:r>
              <a:rPr lang="es-ES" sz="1200" b="1" spc="15">
                <a:solidFill>
                  <a:srgbClr val="000000"/>
                </a:solidFill>
                <a:latin typeface="Times New Roman" pitchFamily="1" panose="02020603050405020304"/>
              </a:rPr>
              <a:t>proyecto de Tesis Doctoral </a:t>
            </a:r>
            <a:r>
              <a:rPr lang="es-ES" sz="1200" spc="15">
                <a:solidFill>
                  <a:srgbClr val="000000"/>
                </a:solidFill>
                <a:latin typeface="Times New Roman" pitchFamily="1" panose="02020603050405020304"/>
              </a:rPr>
              <a:t>avalado por el director o Directores de la misma— y, finalmente, d) Presentar públicamente ante Tribunal y obtener la aprobación de la Tesis Doctoral.</a:t>
            </a:r>
            <a:r>
              <a:rPr lang="es-ES" sz="1200" baseline="30000" spc="15">
                <a:solidFill>
                  <a:srgbClr val="000000"/>
                </a:solidFill>
                <a:latin typeface="Courier New" pitchFamily="3" panose="02020603050405020304"/>
              </a:rPr>
              <a:t>4</a:t>
            </a:r>
            <a:r>
              <a:rPr lang="es-ES" sz="100" spc="15">
                <a:solidFill>
                  <a:srgbClr val="000000"/>
                </a:solidFill>
                <a:latin typeface="Courier New" pitchFamily="3" panose="02020603050405020304"/>
              </a:rPr>
              <a:t>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En la Tabla 4.18 aparecen los títulos de los Programas de Doctorado dirigidos por los Departamentos en la </a:t>
            </a:r>
            <a:r>
              <a:rPr lang="es-ES" sz="120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desde el año 1986 hasta que en el año 2011 se cambióla normativa. </a:t>
            </a:r>
          </a:p>
          <a:p>
            <a:pPr marL="45720" marR="45720" indent="0" algn="just">
              <a:lnSpc>
                <a:spcPts val="1400"/>
              </a:lnSpc>
              <a:spcBef>
                <a:spcPts val="475"/>
              </a:spcBef>
              <a:spcAft>
                <a:spcPts val="2150"/>
              </a:spcAft>
            </a:pPr>
            <a:r>
              <a:rPr lang="es-ES" sz="1200" spc="15">
                <a:solidFill>
                  <a:srgbClr val="000000"/>
                </a:solidFill>
                <a:latin typeface="Times New Roman" pitchFamily="1" panose="02020603050405020304"/>
              </a:rPr>
              <a:t>La Ley Orgánica 6/2001, de 21 de diciembre, de Universidades, en la redacción es-</a:t>
            </a:r>
            <a:r>
              <a:rPr lang="es-ES" sz="1200" spc="15">
                <a:solidFill>
                  <a:srgbClr val="000000"/>
                </a:solidFill>
                <a:latin typeface="Times New Roman" pitchFamily="1" panose="02020603050405020304"/>
              </a:rPr>
              <a:t>tablecida en la Ley Orgánica 4/2007, de 12 de abril, por la que se modificaba la mencionada Ley Orgánica 6/2001, establece que las enseñanzas universitarias oficia-</a:t>
            </a:r>
            <a:r>
              <a:rPr lang="es-ES" sz="1200" spc="15">
                <a:solidFill>
                  <a:srgbClr val="000000"/>
                </a:solidFill>
                <a:latin typeface="Times New Roman" pitchFamily="1" panose="02020603050405020304"/>
              </a:rPr>
              <a:t>les quedan estructuradas en los ciclos de grado, máster y doctorado, señalando que estos últimos tienen como finalidad la especialización del estudiante en su forma-</a:t>
            </a:r>
            <a:r>
              <a:rPr lang="es-ES" sz="1200" spc="15">
                <a:solidFill>
                  <a:srgbClr val="000000"/>
                </a:solidFill>
                <a:latin typeface="Times New Roman" pitchFamily="1" panose="02020603050405020304"/>
              </a:rPr>
              <a:t>ción investigadora dentro de un ámbito del conocimiento Científico, Humanístico, Social y Jurídico, Biomédico y Técnico. Asimismo, determinaba que estos estudios se organizarían y realizarían en la forma establecida por los estatutos de las universi-</a:t>
            </a:r>
            <a:r>
              <a:rPr lang="es-ES" sz="1200" spc="15">
                <a:solidFill>
                  <a:srgbClr val="000000"/>
                </a:solidFill>
                <a:latin typeface="Times New Roman" pitchFamily="1" panose="02020603050405020304"/>
              </a:rPr>
              <a:t>dades, de acuerdo con los criterios legales para la obtención del título de doctor, que incluirá, en todo caso, la superación de un período de formación y la elaboración, presentación y aprobación de un trabajo original de investigación. </a:t>
            </a:r>
          </a:p>
        </p:txBody>
      </p:sp>
      <p:sp>
        <p:nvSpPr>
          <p:cNvPr id="4" name=""/>
          <p:cNvSpPr/>
          <p:nvPr>
            <p:ph type="body" idx="10"/>
          </p:nvPr>
        </p:nvSpPr>
        <p:spPr>
          <a:xfrm>
            <a:off x="1057910" y="8789670"/>
            <a:ext cx="5486400" cy="941705"/>
          </a:xfrm>
          <a:prstGeom prst="rect">
            <a:avLst/>
          </a:prstGeom>
          <a:noFill/>
          <a:ln w="0" cmpd="sng">
            <a:noFill/>
            <a:prstDash val="solid"/>
          </a:ln>
        </p:spPr>
        <p:txBody>
          <a:bodyPr vert="horz" lIns="0" tIns="26670" rIns="0" bIns="0" anchor="t"/>
          <a:lstStyle/>
          <a:p>
            <a:pPr marL="45720" marR="45720" indent="0" algn="just">
              <a:lnSpc>
                <a:spcPts val="1200"/>
              </a:lnSpc>
              <a:spcAft>
                <a:spcPts val="0"/>
              </a:spcAft>
            </a:pPr>
            <a:r>
              <a:rPr lang="es-ES" sz="650" baseline="30000" spc="0">
                <a:solidFill>
                  <a:srgbClr val="000000"/>
                </a:solidFill>
                <a:latin typeface="Arial" pitchFamily="2" panose="02020603050405020304"/>
              </a:rPr>
              <a:t>3</a:t>
            </a:r>
            <a:r>
              <a:rPr lang="es-ES" sz="1000" spc="0">
                <a:solidFill>
                  <a:srgbClr val="000000"/>
                </a:solidFill>
                <a:latin typeface="Times New Roman" pitchFamily="1" panose="02020603050405020304"/>
              </a:rPr>
              <a:t>Consistentes en un conjunto de asignaturas específicas con una duración estipulada en créditos (1 crédito </a:t>
            </a:r>
            <a:r>
              <a:rPr lang="es-ES" sz="1100" spc="0">
                <a:solidFill>
                  <a:srgbClr val="000000"/>
                </a:solidFill>
                <a:latin typeface="Arial" pitchFamily="2" panose="02020603050405020304"/>
              </a:rPr>
              <a:t>≡ </a:t>
            </a:r>
            <a:r>
              <a:rPr lang="es-ES" sz="1000" spc="0">
                <a:solidFill>
                  <a:srgbClr val="000000"/>
                </a:solidFill>
                <a:latin typeface="Times New Roman" pitchFamily="1" panose="02020603050405020304"/>
              </a:rPr>
              <a:t>10 horas) </a:t>
            </a:r>
          </a:p>
          <a:p>
            <a:pPr marL="45720" marR="45720" indent="0" algn="just">
              <a:lnSpc>
                <a:spcPts val="1200"/>
              </a:lnSpc>
              <a:spcBef>
                <a:spcPts val="0"/>
              </a:spcBef>
              <a:spcAft>
                <a:spcPts val="1195"/>
              </a:spcAft>
            </a:pPr>
            <a:r>
              <a:rPr lang="es-ES" sz="650" baseline="30000" spc="0">
                <a:solidFill>
                  <a:srgbClr val="000000"/>
                </a:solidFill>
                <a:latin typeface="Arial" pitchFamily="2" panose="02020603050405020304"/>
              </a:rPr>
              <a:t>4</a:t>
            </a:r>
            <a:r>
              <a:rPr lang="es-ES" sz="1000" spc="0">
                <a:solidFill>
                  <a:srgbClr val="000000"/>
                </a:solidFill>
                <a:latin typeface="Times New Roman" pitchFamily="1" panose="02020603050405020304"/>
              </a:rPr>
              <a:t>La Tesis consiste en un trabajo original de investigación sobre una materia relacionada con el campo científico, técnico o artístico propio del Programa de Doctorado realizado por el doctorando, que se defiende públicamente y aprueba por un Tribunal nombrado al efecto.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10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0" indent="0" algn="l">
              <a:lnSpc>
                <a:spcPts val="1400"/>
              </a:lnSpc>
              <a:spcAft>
                <a:spcPts val="70"/>
              </a:spcAft>
              <a:tabLst>
                <a:tab algn="r" pos="5440680"/>
              </a:tabLst>
            </a:pPr>
            <a:r>
              <a:rPr lang="es-ES" sz="1150" spc="0">
                <a:solidFill>
                  <a:srgbClr val="000000"/>
                </a:solidFill>
                <a:latin typeface="Bookman Old Style" pitchFamily="1" panose="02020603050405020304"/>
              </a:rPr>
              <a:t>4. Ubicación y Organización </a:t>
            </a:r>
            <a:r>
              <a:rPr lang="es-ES" sz="1200" spc="0">
                <a:solidFill>
                  <a:srgbClr val="000000"/>
                </a:solidFill>
                <a:latin typeface="Times New Roman" pitchFamily="1" panose="02020603050405020304"/>
              </a:rPr>
              <a:t>83 </a:t>
            </a:r>
          </a:p>
        </p:txBody>
      </p:sp>
      <p:sp>
        <p:nvSpPr>
          <p:cNvPr id="7" name=""/>
          <p:cNvSpPr/>
          <p:nvPr>
            <p:ph type="body" idx="10"/>
          </p:nvPr>
        </p:nvSpPr>
        <p:spPr>
          <a:xfrm>
            <a:off x="1057910" y="4342130"/>
            <a:ext cx="5486400" cy="665480"/>
          </a:xfrm>
          <a:prstGeom prst="rect">
            <a:avLst/>
          </a:prstGeom>
          <a:noFill/>
          <a:ln w="0" cmpd="sng">
            <a:noFill/>
            <a:prstDash val="solid"/>
          </a:ln>
        </p:spPr>
        <p:txBody>
          <a:bodyPr vert="horz" lIns="0" tIns="13970" rIns="0" bIns="0" anchor="t"/>
          <a:lstStyle/>
          <a:p>
            <a:pPr marL="0" marR="0" indent="0" algn="ctr">
              <a:lnSpc>
                <a:spcPts val="1400"/>
              </a:lnSpc>
              <a:spcAft>
                <a:spcPts val="3665"/>
              </a:spcAft>
            </a:pPr>
            <a:r>
              <a:rPr lang="es-ES" sz="1150" spc="5">
                <a:solidFill>
                  <a:srgbClr val="000000"/>
                </a:solidFill>
                <a:latin typeface="Bookman Old Style" pitchFamily="1" panose="02020603050405020304"/>
              </a:rPr>
              <a:t>Figura </a:t>
            </a:r>
            <a:r>
              <a:rPr lang="es-ES" sz="950" spc="5">
                <a:solidFill>
                  <a:srgbClr val="000000"/>
                </a:solidFill>
                <a:latin typeface="Arial" pitchFamily="2" panose="02020603050405020304"/>
              </a:rPr>
              <a:t>IX</a:t>
            </a:r>
            <a:r>
              <a:rPr lang="es-ES" sz="1200" spc="5">
                <a:solidFill>
                  <a:srgbClr val="000000"/>
                </a:solidFill>
                <a:latin typeface="Times New Roman" pitchFamily="1" panose="02020603050405020304"/>
              </a:rPr>
              <a:t>: </a:t>
            </a:r>
            <a:r>
              <a:rPr lang="es-ES" sz="1200" spc="5">
                <a:solidFill>
                  <a:srgbClr val="000000"/>
                </a:solidFill>
                <a:latin typeface="Times New Roman" pitchFamily="1" panose="02020603050405020304"/>
              </a:rPr>
              <a:t>Investidura de nuevos doctores </a:t>
            </a:r>
          </a:p>
        </p:txBody>
      </p:sp>
      <p:sp>
        <p:nvSpPr>
          <p:cNvPr id="8" name=""/>
          <p:cNvSpPr/>
          <p:nvPr>
            <p:ph type="body" idx="10"/>
          </p:nvPr>
        </p:nvSpPr>
        <p:spPr>
          <a:xfrm>
            <a:off x="1423670" y="5007610"/>
            <a:ext cx="4751705" cy="91440"/>
          </a:xfrm>
          <a:prstGeom prst="rect">
            <a:avLst/>
          </a:prstGeom>
          <a:noFill/>
          <a:ln w="0" cmpd="sng">
            <a:noFill/>
            <a:prstDash val="solid"/>
          </a:ln>
        </p:spPr>
        <p:txBody>
          <a:bodyPr vert="horz" lIns="0" tIns="0" rIns="0" bIns="0" anchor="t"/>
          <a:lstStyle/>
          <a:p>
            <a:pPr marL="45720" marR="0" indent="0" algn="l">
              <a:lnSpc>
                <a:spcPts val="700"/>
              </a:lnSpc>
              <a:spcAft>
                <a:spcPts val="0"/>
              </a:spcAft>
              <a:tabLst>
                <a:tab algn="l" pos="2194560"/>
              </a:tabLst>
            </a:pPr>
            <a:r>
              <a:rPr lang="es-ES" sz="650" spc="15">
                <a:solidFill>
                  <a:srgbClr val="000000"/>
                </a:solidFill>
                <a:latin typeface="Times New Roman" pitchFamily="1" panose="02020603050405020304"/>
              </a:rPr>
              <a:t>Departamento </a:t>
            </a:r>
            <a:r>
              <a:rPr lang="es-ES" sz="650" spc="15">
                <a:solidFill>
                  <a:srgbClr val="000000"/>
                </a:solidFill>
                <a:latin typeface="Times New Roman" pitchFamily="1" panose="02020603050405020304"/>
              </a:rPr>
              <a:t>Programa </a:t>
            </a:r>
          </a:p>
        </p:txBody>
      </p:sp>
      <p:sp>
        <p:nvSpPr>
          <p:cNvPr id="9" name=""/>
          <p:cNvSpPr/>
          <p:nvPr>
            <p:ph type="body" idx="10"/>
          </p:nvPr>
        </p:nvSpPr>
        <p:spPr>
          <a:xfrm>
            <a:off x="1423670" y="5099050"/>
            <a:ext cx="4751705" cy="3371215"/>
          </a:xfrm>
          <a:prstGeom prst="rect">
            <a:avLst/>
          </a:prstGeom>
          <a:noFill/>
          <a:ln w="0" cmpd="sng">
            <a:noFill/>
            <a:prstDash val="solid"/>
          </a:ln>
        </p:spPr>
        <p:txBody>
          <a:bodyPr vert="horz" lIns="0" tIns="19685" rIns="0" bIns="0" anchor="t"/>
          <a:lstStyle/>
          <a:p>
            <a:pPr marL="45720" marR="0" indent="0" algn="l">
              <a:lnSpc>
                <a:spcPts val="700"/>
              </a:lnSpc>
              <a:spcAft>
                <a:spcPts val="0"/>
              </a:spcAft>
            </a:pPr>
            <a:r>
              <a:rPr lang="es-ES" sz="700" spc="50">
                <a:solidFill>
                  <a:srgbClr val="000000"/>
                </a:solidFill>
                <a:latin typeface="Times New Roman" pitchFamily="1" panose="02020603050405020304"/>
              </a:rPr>
              <a:t>Ciencias Morfológicas, Biología Celular y Animal </a:t>
            </a:r>
            <a:r>
              <a:rPr lang="es-ES" sz="650" spc="50">
                <a:solidFill>
                  <a:srgbClr val="000000"/>
                </a:solidFill>
                <a:latin typeface="Times New Roman" pitchFamily="1" panose="02020603050405020304"/>
              </a:rPr>
              <a:t>BIOLOGIA DEL DESARROLLO </a:t>
            </a:r>
          </a:p>
          <a:p>
            <a:pPr marL="45720" marR="0" indent="0" algn="l">
              <a:lnSpc>
                <a:spcPts val="700"/>
              </a:lnSpc>
              <a:spcBef>
                <a:spcPts val="0"/>
              </a:spcBef>
              <a:spcAft>
                <a:spcPts val="0"/>
              </a:spcAft>
              <a:tabLst>
                <a:tab algn="l" pos="2194560"/>
              </a:tabLst>
            </a:pPr>
            <a:r>
              <a:rPr lang="es-ES" sz="700" spc="30">
                <a:solidFill>
                  <a:srgbClr val="000000"/>
                </a:solidFill>
                <a:latin typeface="Times New Roman" pitchFamily="1" panose="02020603050405020304"/>
              </a:rPr>
              <a:t>Física </a:t>
            </a:r>
            <a:r>
              <a:rPr lang="es-ES" sz="650" spc="30">
                <a:solidFill>
                  <a:srgbClr val="000000"/>
                </a:solidFill>
                <a:latin typeface="Times New Roman" pitchFamily="1" panose="02020603050405020304"/>
              </a:rPr>
              <a:t>FISICA (FISICA DE LA ATMOSFERA)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FISICA DE LOS MATERIALES </a:t>
            </a:r>
          </a:p>
          <a:p>
            <a:pPr marL="2194560" marR="0" indent="0" algn="l">
              <a:lnSpc>
                <a:spcPts val="700"/>
              </a:lnSpc>
              <a:spcBef>
                <a:spcPts val="0"/>
              </a:spcBef>
              <a:spcAft>
                <a:spcPts val="0"/>
              </a:spcAft>
            </a:pPr>
            <a:r>
              <a:rPr lang="es-ES" sz="650" spc="40">
                <a:solidFill>
                  <a:srgbClr val="000000"/>
                </a:solidFill>
                <a:latin typeface="Times New Roman" pitchFamily="1" panose="02020603050405020304"/>
              </a:rPr>
              <a:t>FISICA ATOMICA. TEORIA Y EXPERIMENTAL </a:t>
            </a:r>
          </a:p>
          <a:p>
            <a:pPr marL="2194560" marR="0" indent="0" algn="l">
              <a:lnSpc>
                <a:spcPts val="700"/>
              </a:lnSpc>
              <a:spcBef>
                <a:spcPts val="25"/>
              </a:spcBef>
              <a:spcAft>
                <a:spcPts val="0"/>
              </a:spcAft>
            </a:pPr>
            <a:r>
              <a:rPr lang="es-ES" sz="650" spc="25">
                <a:solidFill>
                  <a:srgbClr val="000000"/>
                </a:solidFill>
                <a:latin typeface="Times New Roman" pitchFamily="1" panose="02020603050405020304"/>
              </a:rPr>
              <a:t>FISICA </a:t>
            </a:r>
          </a:p>
          <a:p>
            <a:pPr marL="2194560" marR="0" indent="0" algn="l">
              <a:lnSpc>
                <a:spcPts val="700"/>
              </a:lnSpc>
              <a:spcBef>
                <a:spcPts val="5"/>
              </a:spcBef>
              <a:spcAft>
                <a:spcPts val="0"/>
              </a:spcAft>
            </a:pPr>
            <a:r>
              <a:rPr lang="es-ES" sz="650" spc="45">
                <a:solidFill>
                  <a:srgbClr val="000000"/>
                </a:solidFill>
                <a:latin typeface="Times New Roman" pitchFamily="1" panose="02020603050405020304"/>
              </a:rPr>
              <a:t>PLANIFICACION Y GESTION DEL MEDIO AMBIENTE </a:t>
            </a:r>
          </a:p>
          <a:p>
            <a:pPr marL="2194560" marR="0" indent="0" algn="l">
              <a:lnSpc>
                <a:spcPts val="700"/>
              </a:lnSpc>
              <a:spcBef>
                <a:spcPts val="0"/>
              </a:spcBef>
              <a:spcAft>
                <a:spcPts val="0"/>
              </a:spcAft>
            </a:pPr>
            <a:r>
              <a:rPr lang="es-ES" sz="650" spc="35">
                <a:solidFill>
                  <a:srgbClr val="000000"/>
                </a:solidFill>
                <a:latin typeface="Times New Roman" pitchFamily="1" panose="02020603050405020304"/>
              </a:rPr>
              <a:t>MECANICA ESTADISTICA </a:t>
            </a:r>
          </a:p>
          <a:p>
            <a:pPr marL="2194560" marR="0" indent="0" algn="l">
              <a:lnSpc>
                <a:spcPts val="700"/>
              </a:lnSpc>
              <a:spcBef>
                <a:spcPts val="0"/>
              </a:spcBef>
              <a:spcAft>
                <a:spcPts val="0"/>
              </a:spcAft>
            </a:pPr>
            <a:r>
              <a:rPr lang="es-ES" sz="650" spc="35">
                <a:solidFill>
                  <a:srgbClr val="000000"/>
                </a:solidFill>
                <a:latin typeface="Times New Roman" pitchFamily="1" panose="02020603050405020304"/>
              </a:rPr>
              <a:t>FISICA NUCLEAR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FISICA APLICADA </a:t>
            </a:r>
          </a:p>
          <a:p>
            <a:pPr marL="2194560" marR="0" indent="0" algn="l">
              <a:lnSpc>
                <a:spcPts val="700"/>
              </a:lnSpc>
              <a:spcBef>
                <a:spcPts val="0"/>
              </a:spcBef>
              <a:spcAft>
                <a:spcPts val="0"/>
              </a:spcAft>
            </a:pPr>
            <a:r>
              <a:rPr lang="es-ES" sz="650" spc="40">
                <a:solidFill>
                  <a:srgbClr val="000000"/>
                </a:solidFill>
                <a:latin typeface="Times New Roman" pitchFamily="1" panose="02020603050405020304"/>
              </a:rPr>
              <a:t>OPTICA Y FISICA DE LA MATERIA CONDENSADA </a:t>
            </a:r>
          </a:p>
          <a:p>
            <a:pPr marL="45720" marR="0" indent="0" algn="l">
              <a:lnSpc>
                <a:spcPts val="600"/>
              </a:lnSpc>
              <a:spcBef>
                <a:spcPts val="5"/>
              </a:spcBef>
              <a:spcAft>
                <a:spcPts val="0"/>
              </a:spcAft>
              <a:tabLst>
                <a:tab algn="l" pos="2194560"/>
              </a:tabLst>
            </a:pPr>
            <a:r>
              <a:rPr lang="es-ES" sz="700" spc="25">
                <a:solidFill>
                  <a:srgbClr val="000000"/>
                </a:solidFill>
                <a:latin typeface="Times New Roman" pitchFamily="1" panose="02020603050405020304"/>
              </a:rPr>
              <a:t>Química Analítica </a:t>
            </a:r>
            <a:r>
              <a:rPr lang="es-ES" sz="650" spc="25">
                <a:solidFill>
                  <a:srgbClr val="000000"/>
                </a:solidFill>
                <a:latin typeface="Times New Roman" pitchFamily="1" panose="02020603050405020304"/>
              </a:rPr>
              <a:t>ANALISIS DE AGUAS Y ALIMENTOS NATURALES </a:t>
            </a:r>
          </a:p>
          <a:p>
            <a:pPr marL="2194560" marR="274320" indent="0" algn="l">
              <a:lnSpc>
                <a:spcPts val="700"/>
              </a:lnSpc>
              <a:spcBef>
                <a:spcPts val="0"/>
              </a:spcBef>
              <a:spcAft>
                <a:spcPts val="0"/>
              </a:spcAft>
            </a:pPr>
            <a:r>
              <a:rPr lang="es-ES" sz="650" spc="0">
                <a:solidFill>
                  <a:srgbClr val="000000"/>
                </a:solidFill>
                <a:latin typeface="Times New Roman" pitchFamily="1" panose="02020603050405020304"/>
              </a:rPr>
              <a:t>ANALISIS QUIMICO PARA EL CONTROL ALIMENTOS QUIMICA ANALITICA AVANZADA </a:t>
            </a:r>
          </a:p>
          <a:p>
            <a:pPr marL="45720" marR="0" indent="0" algn="l">
              <a:lnSpc>
                <a:spcPts val="700"/>
              </a:lnSpc>
              <a:spcBef>
                <a:spcPts val="5"/>
              </a:spcBef>
              <a:spcAft>
                <a:spcPts val="0"/>
              </a:spcAft>
              <a:tabLst>
                <a:tab algn="l" pos="2194560"/>
              </a:tabLst>
            </a:pPr>
            <a:r>
              <a:rPr lang="es-ES" sz="700" spc="30">
                <a:solidFill>
                  <a:srgbClr val="000000"/>
                </a:solidFill>
                <a:latin typeface="Times New Roman" pitchFamily="1" panose="02020603050405020304"/>
              </a:rPr>
              <a:t>Química Orgánica </a:t>
            </a:r>
            <a:r>
              <a:rPr lang="es-ES" sz="650" spc="30">
                <a:solidFill>
                  <a:srgbClr val="000000"/>
                </a:solidFill>
                <a:latin typeface="Times New Roman" pitchFamily="1" panose="02020603050405020304"/>
              </a:rPr>
              <a:t>SINTESIS Y DET. ESTR. COMPUESTOS ORGANICOS </a:t>
            </a:r>
          </a:p>
          <a:p>
            <a:pPr marL="2194560" marR="0" indent="0" algn="l">
              <a:lnSpc>
                <a:spcPts val="700"/>
              </a:lnSpc>
              <a:spcBef>
                <a:spcPts val="0"/>
              </a:spcBef>
              <a:spcAft>
                <a:spcPts val="0"/>
              </a:spcAft>
            </a:pPr>
            <a:r>
              <a:rPr lang="es-ES" sz="650" spc="40">
                <a:solidFill>
                  <a:srgbClr val="000000"/>
                </a:solidFill>
                <a:latin typeface="Times New Roman" pitchFamily="1" panose="02020603050405020304"/>
              </a:rPr>
              <a:t>QUIMICA ORGANICA DE LAS CIENCIAS DE LA VIDA </a:t>
            </a:r>
          </a:p>
          <a:p>
            <a:pPr marL="45720" marR="0" indent="0" algn="l">
              <a:lnSpc>
                <a:spcPts val="700"/>
              </a:lnSpc>
              <a:spcBef>
                <a:spcPts val="0"/>
              </a:spcBef>
              <a:spcAft>
                <a:spcPts val="0"/>
              </a:spcAft>
              <a:tabLst>
                <a:tab algn="l" pos="2194560"/>
              </a:tabLst>
            </a:pPr>
            <a:r>
              <a:rPr lang="es-ES" sz="700" spc="20">
                <a:solidFill>
                  <a:srgbClr val="000000"/>
                </a:solidFill>
                <a:latin typeface="Times New Roman" pitchFamily="1" panose="02020603050405020304"/>
              </a:rPr>
              <a:t>Ingeniería Química y Energética </a:t>
            </a:r>
            <a:r>
              <a:rPr lang="es-ES" sz="650" spc="20">
                <a:solidFill>
                  <a:srgbClr val="000000"/>
                </a:solidFill>
                <a:latin typeface="Times New Roman" pitchFamily="1" panose="02020603050405020304"/>
              </a:rPr>
              <a:t>INGENIERIA QUIMICA Y ENERGETICA </a:t>
            </a:r>
          </a:p>
          <a:p>
            <a:pPr marL="45720" marR="0" indent="0" algn="l">
              <a:lnSpc>
                <a:spcPts val="700"/>
              </a:lnSpc>
              <a:spcBef>
                <a:spcPts val="5"/>
              </a:spcBef>
              <a:spcAft>
                <a:spcPts val="0"/>
              </a:spcAft>
              <a:tabLst>
                <a:tab algn="l" pos="2194560"/>
              </a:tabLst>
            </a:pPr>
            <a:r>
              <a:rPr lang="es-ES" sz="700" spc="15">
                <a:solidFill>
                  <a:srgbClr val="000000"/>
                </a:solidFill>
                <a:latin typeface="Times New Roman" pitchFamily="1" panose="02020603050405020304"/>
              </a:rPr>
              <a:t>Bioquímica y Biología Molecular y Genética </a:t>
            </a:r>
            <a:r>
              <a:rPr lang="es-ES" sz="650" spc="15">
                <a:solidFill>
                  <a:srgbClr val="000000"/>
                </a:solidFill>
                <a:latin typeface="Times New Roman" pitchFamily="1" panose="02020603050405020304"/>
              </a:rPr>
              <a:t>BIOQUIMICA FISICA(BIOFISICA MOLECULAR) </a:t>
            </a:r>
          </a:p>
          <a:p>
            <a:pPr marL="2194560" marR="0" indent="0" algn="l">
              <a:lnSpc>
                <a:spcPts val="700"/>
              </a:lnSpc>
              <a:spcBef>
                <a:spcPts val="0"/>
              </a:spcBef>
              <a:spcAft>
                <a:spcPts val="0"/>
              </a:spcAft>
            </a:pPr>
            <a:r>
              <a:rPr lang="es-ES" sz="650" spc="40">
                <a:solidFill>
                  <a:srgbClr val="000000"/>
                </a:solidFill>
                <a:latin typeface="Times New Roman" pitchFamily="1" panose="02020603050405020304"/>
              </a:rPr>
              <a:t>INGENIERIA GENETICA </a:t>
            </a:r>
          </a:p>
          <a:p>
            <a:pPr marL="2194560" marR="0" indent="0" algn="l">
              <a:lnSpc>
                <a:spcPts val="700"/>
              </a:lnSpc>
              <a:spcBef>
                <a:spcPts val="5"/>
              </a:spcBef>
              <a:spcAft>
                <a:spcPts val="0"/>
              </a:spcAft>
            </a:pPr>
            <a:r>
              <a:rPr lang="es-ES" sz="650" spc="40">
                <a:solidFill>
                  <a:srgbClr val="000000"/>
                </a:solidFill>
                <a:latin typeface="Times New Roman" pitchFamily="1" panose="02020603050405020304"/>
              </a:rPr>
              <a:t>BIOQUIMICA Y BIOLOGIA MOLECULAR </a:t>
            </a:r>
          </a:p>
          <a:p>
            <a:pPr marL="45720" marR="0" indent="0" algn="l">
              <a:lnSpc>
                <a:spcPts val="700"/>
              </a:lnSpc>
              <a:spcBef>
                <a:spcPts val="0"/>
              </a:spcBef>
              <a:spcAft>
                <a:spcPts val="0"/>
              </a:spcAft>
              <a:tabLst>
                <a:tab algn="l" pos="2194560"/>
              </a:tabLst>
            </a:pPr>
            <a:r>
              <a:rPr lang="es-ES" sz="700" spc="15">
                <a:solidFill>
                  <a:srgbClr val="000000"/>
                </a:solidFill>
                <a:latin typeface="Times New Roman" pitchFamily="1" panose="02020603050405020304"/>
              </a:rPr>
              <a:t>Fisiología </a:t>
            </a:r>
            <a:r>
              <a:rPr lang="es-ES" sz="650" spc="15">
                <a:solidFill>
                  <a:srgbClr val="000000"/>
                </a:solidFill>
                <a:latin typeface="Times New Roman" pitchFamily="1" panose="02020603050405020304"/>
              </a:rPr>
              <a:t>FISIOLOGIA </a:t>
            </a:r>
          </a:p>
          <a:p>
            <a:pPr marL="45720" marR="0" indent="0" algn="l">
              <a:lnSpc>
                <a:spcPts val="700"/>
              </a:lnSpc>
              <a:spcBef>
                <a:spcPts val="25"/>
              </a:spcBef>
              <a:spcAft>
                <a:spcPts val="0"/>
              </a:spcAft>
              <a:tabLst>
                <a:tab algn="l" pos="2194560"/>
              </a:tabLst>
            </a:pPr>
            <a:r>
              <a:rPr lang="es-ES" sz="700" spc="15">
                <a:solidFill>
                  <a:srgbClr val="000000"/>
                </a:solidFill>
                <a:latin typeface="Times New Roman" pitchFamily="1" panose="02020603050405020304"/>
              </a:rPr>
              <a:t>Biología y Producción Vegetales </a:t>
            </a:r>
            <a:r>
              <a:rPr lang="es-ES" sz="650" spc="15">
                <a:solidFill>
                  <a:srgbClr val="000000"/>
                </a:solidFill>
                <a:latin typeface="Times New Roman" pitchFamily="1" panose="02020603050405020304"/>
              </a:rPr>
              <a:t>CIENCIAS DE LA TIERRA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BIOLOGIA VEGETAL </a:t>
            </a:r>
          </a:p>
          <a:p>
            <a:pPr marL="45720" marR="0" indent="0" algn="l">
              <a:lnSpc>
                <a:spcPts val="700"/>
              </a:lnSpc>
              <a:spcBef>
                <a:spcPts val="0"/>
              </a:spcBef>
              <a:spcAft>
                <a:spcPts val="0"/>
              </a:spcAft>
              <a:tabLst>
                <a:tab algn="l" pos="2194560"/>
              </a:tabLst>
            </a:pPr>
            <a:r>
              <a:rPr lang="es-ES" sz="700" spc="15">
                <a:solidFill>
                  <a:srgbClr val="000000"/>
                </a:solidFill>
                <a:latin typeface="Times New Roman" pitchFamily="1" panose="02020603050405020304"/>
              </a:rPr>
              <a:t>Microbiología </a:t>
            </a:r>
            <a:r>
              <a:rPr lang="es-ES" sz="650" spc="15">
                <a:solidFill>
                  <a:srgbClr val="000000"/>
                </a:solidFill>
                <a:latin typeface="Times New Roman" pitchFamily="1" panose="02020603050405020304"/>
              </a:rPr>
              <a:t>MICROBIOLOGIA </a:t>
            </a:r>
          </a:p>
          <a:p>
            <a:pPr marL="45720" marR="0" indent="0" algn="l">
              <a:lnSpc>
                <a:spcPts val="700"/>
              </a:lnSpc>
              <a:spcBef>
                <a:spcPts val="0"/>
              </a:spcBef>
              <a:spcAft>
                <a:spcPts val="0"/>
              </a:spcAft>
              <a:tabLst>
                <a:tab algn="l" pos="2194560"/>
              </a:tabLst>
            </a:pPr>
            <a:r>
              <a:rPr lang="es-ES" sz="700" spc="20">
                <a:solidFill>
                  <a:srgbClr val="000000"/>
                </a:solidFill>
                <a:latin typeface="Times New Roman" pitchFamily="1" panose="02020603050405020304"/>
              </a:rPr>
              <a:t>Química Analítica y Electroquímica </a:t>
            </a:r>
            <a:r>
              <a:rPr lang="es-ES" sz="650" spc="20">
                <a:solidFill>
                  <a:srgbClr val="000000"/>
                </a:solidFill>
                <a:latin typeface="Times New Roman" pitchFamily="1" panose="02020603050405020304"/>
              </a:rPr>
              <a:t>QUIMICA ANALITICA Y ELECTROQUIMICA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QUIMICA ANALITICA Y ELECTROANALISIS </a:t>
            </a:r>
          </a:p>
          <a:p>
            <a:pPr marL="45720" marR="0" indent="0" algn="l">
              <a:lnSpc>
                <a:spcPts val="700"/>
              </a:lnSpc>
              <a:spcBef>
                <a:spcPts val="0"/>
              </a:spcBef>
              <a:spcAft>
                <a:spcPts val="0"/>
              </a:spcAft>
              <a:tabLst>
                <a:tab algn="l" pos="2194560"/>
              </a:tabLst>
            </a:pPr>
            <a:r>
              <a:rPr lang="es-ES" sz="700" spc="20">
                <a:solidFill>
                  <a:srgbClr val="000000"/>
                </a:solidFill>
                <a:latin typeface="Times New Roman" pitchFamily="1" panose="02020603050405020304"/>
              </a:rPr>
              <a:t>Química Inorgánica </a:t>
            </a:r>
            <a:r>
              <a:rPr lang="es-ES" sz="650" spc="20">
                <a:solidFill>
                  <a:srgbClr val="000000"/>
                </a:solidFill>
                <a:latin typeface="Times New Roman" pitchFamily="1" panose="02020603050405020304"/>
              </a:rPr>
              <a:t>CIENCIA DE MATERIALES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QUIMICA INORGANICA </a:t>
            </a:r>
          </a:p>
          <a:p>
            <a:pPr marL="45720" marR="0" indent="0" algn="l">
              <a:lnSpc>
                <a:spcPts val="700"/>
              </a:lnSpc>
              <a:spcBef>
                <a:spcPts val="0"/>
              </a:spcBef>
              <a:spcAft>
                <a:spcPts val="0"/>
              </a:spcAft>
              <a:tabLst>
                <a:tab algn="l" pos="2194560"/>
              </a:tabLst>
            </a:pPr>
            <a:r>
              <a:rPr lang="es-ES" sz="700" spc="5">
                <a:solidFill>
                  <a:srgbClr val="000000"/>
                </a:solidFill>
                <a:latin typeface="Times New Roman" pitchFamily="1" panose="02020603050405020304"/>
              </a:rPr>
              <a:t>Electrónica e Ingeniería Electromecánica </a:t>
            </a:r>
            <a:r>
              <a:rPr lang="es-ES" sz="650" spc="5">
                <a:solidFill>
                  <a:srgbClr val="000000"/>
                </a:solidFill>
                <a:latin typeface="Times New Roman" pitchFamily="1" panose="02020603050405020304"/>
              </a:rPr>
              <a:t>ELECTRONICA </a:t>
            </a:r>
          </a:p>
          <a:p>
            <a:pPr marL="45720" marR="0" indent="0" algn="l">
              <a:lnSpc>
                <a:spcPts val="700"/>
              </a:lnSpc>
              <a:spcBef>
                <a:spcPts val="0"/>
              </a:spcBef>
              <a:spcAft>
                <a:spcPts val="0"/>
              </a:spcAft>
              <a:tabLst>
                <a:tab algn="l" pos="2194560"/>
              </a:tabLst>
            </a:pPr>
            <a:r>
              <a:rPr lang="es-ES" sz="700" spc="15">
                <a:solidFill>
                  <a:srgbClr val="000000"/>
                </a:solidFill>
                <a:latin typeface="Times New Roman" pitchFamily="1" panose="02020603050405020304"/>
              </a:rPr>
              <a:t>Matemáticas </a:t>
            </a:r>
            <a:r>
              <a:rPr lang="es-ES" sz="650" spc="15">
                <a:solidFill>
                  <a:srgbClr val="000000"/>
                </a:solidFill>
                <a:latin typeface="Times New Roman" pitchFamily="1" panose="02020603050405020304"/>
              </a:rPr>
              <a:t>MATEMATICAS </a:t>
            </a:r>
          </a:p>
          <a:p>
            <a:pPr marL="2194560" marR="0" indent="0" algn="l">
              <a:lnSpc>
                <a:spcPts val="700"/>
              </a:lnSpc>
              <a:spcBef>
                <a:spcPts val="5"/>
              </a:spcBef>
              <a:spcAft>
                <a:spcPts val="0"/>
              </a:spcAft>
            </a:pPr>
            <a:r>
              <a:rPr lang="es-ES" sz="650" spc="30">
                <a:solidFill>
                  <a:srgbClr val="000000"/>
                </a:solidFill>
                <a:latin typeface="Times New Roman" pitchFamily="1" panose="02020603050405020304"/>
              </a:rPr>
              <a:t>ANALISIS Y ESTADISTICA </a:t>
            </a:r>
          </a:p>
          <a:p>
            <a:pPr marL="2194560" marR="0" indent="0" algn="l">
              <a:lnSpc>
                <a:spcPts val="700"/>
              </a:lnSpc>
              <a:spcBef>
                <a:spcPts val="0"/>
              </a:spcBef>
              <a:spcAft>
                <a:spcPts val="0"/>
              </a:spcAft>
            </a:pPr>
            <a:r>
              <a:rPr lang="es-ES" sz="650" spc="45">
                <a:solidFill>
                  <a:srgbClr val="000000"/>
                </a:solidFill>
                <a:latin typeface="Times New Roman" pitchFamily="1" panose="02020603050405020304"/>
              </a:rPr>
              <a:t>ALGEBRA Y GEOMETRIA </a:t>
            </a:r>
          </a:p>
          <a:p>
            <a:pPr marL="2194560" marR="0" indent="0" algn="l">
              <a:lnSpc>
                <a:spcPts val="700"/>
              </a:lnSpc>
              <a:spcBef>
                <a:spcPts val="5"/>
              </a:spcBef>
              <a:spcAft>
                <a:spcPts val="0"/>
              </a:spcAft>
            </a:pPr>
            <a:r>
              <a:rPr lang="es-ES" sz="650" spc="30">
                <a:solidFill>
                  <a:srgbClr val="000000"/>
                </a:solidFill>
                <a:latin typeface="Times New Roman" pitchFamily="1" panose="02020603050405020304"/>
              </a:rPr>
              <a:t>ANALISIS MATEMATICO </a:t>
            </a:r>
          </a:p>
          <a:p>
            <a:pPr marL="2194560" marR="0" indent="0" algn="l">
              <a:lnSpc>
                <a:spcPts val="700"/>
              </a:lnSpc>
              <a:spcBef>
                <a:spcPts val="25"/>
              </a:spcBef>
              <a:spcAft>
                <a:spcPts val="0"/>
              </a:spcAft>
            </a:pPr>
            <a:r>
              <a:rPr lang="es-ES" sz="650" spc="40">
                <a:solidFill>
                  <a:srgbClr val="000000"/>
                </a:solidFill>
                <a:latin typeface="Times New Roman" pitchFamily="1" panose="02020603050405020304"/>
              </a:rPr>
              <a:t>ESTADISTICA E INVESTIGACION OPERATIVA </a:t>
            </a:r>
          </a:p>
          <a:p>
            <a:pPr marL="45720" marR="0" indent="0" algn="l">
              <a:lnSpc>
                <a:spcPts val="700"/>
              </a:lnSpc>
              <a:spcBef>
                <a:spcPts val="0"/>
              </a:spcBef>
              <a:spcAft>
                <a:spcPts val="0"/>
              </a:spcAft>
              <a:tabLst>
                <a:tab algn="l" pos="2194560"/>
              </a:tabLst>
            </a:pPr>
            <a:r>
              <a:rPr lang="es-ES" sz="700" spc="30">
                <a:solidFill>
                  <a:srgbClr val="000000"/>
                </a:solidFill>
                <a:latin typeface="Times New Roman" pitchFamily="1" panose="02020603050405020304"/>
              </a:rPr>
              <a:t>Química Física </a:t>
            </a:r>
            <a:r>
              <a:rPr lang="es-ES" sz="650" spc="30">
                <a:solidFill>
                  <a:srgbClr val="000000"/>
                </a:solidFill>
                <a:latin typeface="Times New Roman" pitchFamily="1" panose="02020603050405020304"/>
              </a:rPr>
              <a:t>QUIMICA CUANTICA E INTERACCIONES MOLECULARES </a:t>
            </a:r>
          </a:p>
          <a:p>
            <a:pPr marL="2194560" marR="0" indent="0" algn="l">
              <a:lnSpc>
                <a:spcPts val="700"/>
              </a:lnSpc>
              <a:spcBef>
                <a:spcPts val="5"/>
              </a:spcBef>
              <a:spcAft>
                <a:spcPts val="0"/>
              </a:spcAft>
            </a:pPr>
            <a:r>
              <a:rPr lang="es-ES" sz="650" spc="45">
                <a:solidFill>
                  <a:srgbClr val="000000"/>
                </a:solidFill>
                <a:latin typeface="Times New Roman" pitchFamily="1" panose="02020603050405020304"/>
              </a:rPr>
              <a:t>ESPECTROSCOPIA MOLECULAR </a:t>
            </a:r>
          </a:p>
          <a:p>
            <a:pPr marL="2194560" marR="0" indent="0" algn="l">
              <a:lnSpc>
                <a:spcPts val="700"/>
              </a:lnSpc>
              <a:spcBef>
                <a:spcPts val="0"/>
              </a:spcBef>
              <a:spcAft>
                <a:spcPts val="0"/>
              </a:spcAft>
            </a:pPr>
            <a:r>
              <a:rPr lang="es-ES" sz="650" spc="45">
                <a:solidFill>
                  <a:srgbClr val="000000"/>
                </a:solidFill>
                <a:latin typeface="Times New Roman" pitchFamily="1" panose="02020603050405020304"/>
              </a:rPr>
              <a:t>PROPIEDADES DE TRANSPORTE EN MACROMOLECULAS </a:t>
            </a:r>
          </a:p>
          <a:p>
            <a:pPr marL="2194560" marR="0" indent="0" algn="l">
              <a:lnSpc>
                <a:spcPts val="700"/>
              </a:lnSpc>
              <a:spcBef>
                <a:spcPts val="0"/>
              </a:spcBef>
              <a:spcAft>
                <a:spcPts val="0"/>
              </a:spcAft>
            </a:pPr>
            <a:r>
              <a:rPr lang="es-ES" sz="650" spc="30">
                <a:solidFill>
                  <a:srgbClr val="000000"/>
                </a:solidFill>
                <a:latin typeface="Times New Roman" pitchFamily="1" panose="02020603050405020304"/>
              </a:rPr>
              <a:t>QUIMICA FISICA </a:t>
            </a:r>
          </a:p>
          <a:p>
            <a:pPr marL="2194560" marR="0" indent="0" algn="l">
              <a:lnSpc>
                <a:spcPts val="700"/>
              </a:lnSpc>
              <a:spcBef>
                <a:spcPts val="5"/>
              </a:spcBef>
              <a:spcAft>
                <a:spcPts val="0"/>
              </a:spcAft>
            </a:pPr>
            <a:r>
              <a:rPr lang="es-ES" sz="650" spc="40">
                <a:solidFill>
                  <a:srgbClr val="000000"/>
                </a:solidFill>
                <a:latin typeface="Times New Roman" pitchFamily="1" panose="02020603050405020304"/>
              </a:rPr>
              <a:t>QUIMICA FISICA MACROMOLECULAR </a:t>
            </a:r>
          </a:p>
          <a:p>
            <a:pPr marL="2194560" marR="0" indent="0" algn="l">
              <a:lnSpc>
                <a:spcPts val="600"/>
              </a:lnSpc>
              <a:spcBef>
                <a:spcPts val="0"/>
              </a:spcBef>
              <a:spcAft>
                <a:spcPts val="0"/>
              </a:spcAft>
            </a:pPr>
            <a:r>
              <a:rPr lang="es-ES" sz="650" spc="45">
                <a:solidFill>
                  <a:srgbClr val="000000"/>
                </a:solidFill>
                <a:latin typeface="Times New Roman" pitchFamily="1" panose="02020603050405020304"/>
              </a:rPr>
              <a:t>QUIMICA CUANTICA Y ESPECTROSCOPIA </a:t>
            </a:r>
          </a:p>
        </p:txBody>
      </p:sp>
      <p:sp>
        <p:nvSpPr>
          <p:cNvPr id="10" name=""/>
          <p:cNvSpPr/>
          <p:nvPr>
            <p:ph type="body" idx="10"/>
          </p:nvPr>
        </p:nvSpPr>
        <p:spPr>
          <a:xfrm>
            <a:off x="1057910" y="8489315"/>
            <a:ext cx="5486400" cy="1242060"/>
          </a:xfrm>
          <a:prstGeom prst="rect">
            <a:avLst/>
          </a:prstGeom>
          <a:noFill/>
          <a:ln w="0" cmpd="sng">
            <a:noFill/>
            <a:prstDash val="solid"/>
          </a:ln>
        </p:spPr>
        <p:txBody>
          <a:bodyPr vert="horz" lIns="0" tIns="121920" rIns="0" bIns="0" anchor="t"/>
          <a:lstStyle/>
          <a:p>
            <a:pPr marL="0" marR="0" indent="0" algn="ctr">
              <a:lnSpc>
                <a:spcPts val="1400"/>
              </a:lnSpc>
              <a:spcAft>
                <a:spcPts val="0"/>
              </a:spcAft>
            </a:pPr>
            <a:r>
              <a:rPr lang="es-ES" sz="1150" spc="25">
                <a:solidFill>
                  <a:srgbClr val="000000"/>
                </a:solidFill>
                <a:latin typeface="Bookman Old Style" pitchFamily="1" panose="02020603050405020304"/>
              </a:rPr>
              <a:t>Tabla </a:t>
            </a:r>
            <a:r>
              <a:rPr lang="es-ES" sz="1200" spc="25">
                <a:solidFill>
                  <a:srgbClr val="000000"/>
                </a:solidFill>
                <a:latin typeface="Times New Roman" pitchFamily="1" panose="02020603050405020304"/>
              </a:rPr>
              <a:t>4.18: Programas de Doctorado impartidos desde el año 1986 </a:t>
            </a:r>
          </a:p>
          <a:p>
            <a:pPr marL="0" marR="45720" indent="0" algn="just">
              <a:lnSpc>
                <a:spcPts val="1500"/>
              </a:lnSpc>
              <a:spcBef>
                <a:spcPts val="3295"/>
              </a:spcBef>
              <a:spcAft>
                <a:spcPts val="1165"/>
              </a:spcAft>
            </a:pPr>
            <a:r>
              <a:rPr lang="es-ES" sz="1200" spc="0">
                <a:solidFill>
                  <a:srgbClr val="000000"/>
                </a:solidFill>
                <a:latin typeface="Times New Roman" pitchFamily="1" panose="02020603050405020304"/>
              </a:rPr>
              <a:t>El Real Decreto 1393/2007, de 29 de octubre, por el que se regulaba la ordenación de las enseñanzas universitarias oficiales, estableció, en su título V, la normativa básica </a:t>
            </a:r>
          </a:p>
        </p:txBody>
      </p:sp>
      <p:sp>
        <p:nvSpPr>
          <p:cNvPr id="11"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5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10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500"/>
              </a:lnSpc>
              <a:spcAft>
                <a:spcPts val="75"/>
              </a:spcAft>
              <a:tabLst>
                <a:tab algn="r" pos="5440680"/>
              </a:tabLst>
            </a:pPr>
            <a:r>
              <a:rPr lang="es-ES" sz="1200" spc="0">
                <a:solidFill>
                  <a:srgbClr val="000000"/>
                </a:solidFill>
                <a:latin typeface="Times New Roman" pitchFamily="1" panose="02020603050405020304"/>
              </a:rPr>
              <a:t>84 </a:t>
            </a:r>
            <a:r>
              <a:rPr lang="es-ES" sz="1250" b="1" spc="0">
                <a:solidFill>
                  <a:srgbClr val="000000"/>
                </a:solidFill>
                <a:latin typeface="Times New Roman" pitchFamily="1" panose="02020603050405020304"/>
              </a:rPr>
              <a:t>4.6. Tercer Ciclo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1140"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sobre las enseñanzas de doctorado y el desarrollo de la Ley Orgánica mencionada. Este Real Decreto ha sido desde entonces el marco legislativo en el que se han desarrollado los estudios de doctorado en la Universidad española. Posteriormente, se modificópor RD 861/2010 y, sobre todo, por el RD 99/2011, de 28 de enero, por el que se regulaban específicamente las enseñanzas oficiales de doctorado, lo cual exigióla revisión y actualización de la normativa propia de las universidades.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La regulación de los estudios de doctorado, recogida en este último RD, incardina el </a:t>
            </a:r>
            <a:r>
              <a:rPr lang="es-ES" sz="1250" b="1" spc="0">
                <a:solidFill>
                  <a:srgbClr val="000000"/>
                </a:solidFill>
                <a:latin typeface="Times New Roman" pitchFamily="1" panose="02020603050405020304"/>
              </a:rPr>
              <a:t>Espacio Europeo de Educación Superior </a:t>
            </a:r>
            <a:r>
              <a:rPr lang="es-ES" sz="1200" spc="0">
                <a:solidFill>
                  <a:srgbClr val="000000"/>
                </a:solidFill>
                <a:latin typeface="Times New Roman" pitchFamily="1" panose="02020603050405020304"/>
              </a:rPr>
              <a:t>(</a:t>
            </a:r>
            <a:r>
              <a:rPr lang="es-ES" sz="1250" b="1" spc="0">
                <a:solidFill>
                  <a:srgbClr val="000000"/>
                </a:solidFill>
                <a:latin typeface="Times New Roman" pitchFamily="1" panose="02020603050405020304"/>
              </a:rPr>
              <a:t>EEES</a:t>
            </a:r>
            <a:r>
              <a:rPr lang="es-ES" sz="1200" spc="0">
                <a:solidFill>
                  <a:srgbClr val="000000"/>
                </a:solidFill>
                <a:latin typeface="Times New Roman" pitchFamily="1" panose="02020603050405020304"/>
              </a:rPr>
              <a:t>) y el </a:t>
            </a:r>
            <a:r>
              <a:rPr lang="es-ES" sz="1250" b="1" spc="0">
                <a:solidFill>
                  <a:srgbClr val="000000"/>
                </a:solidFill>
                <a:latin typeface="Times New Roman" pitchFamily="1" panose="02020603050405020304"/>
              </a:rPr>
              <a:t>Espacio Europeo de Investigación </a:t>
            </a:r>
            <a:r>
              <a:rPr lang="es-ES" sz="1200" spc="0">
                <a:solidFill>
                  <a:srgbClr val="000000"/>
                </a:solidFill>
                <a:latin typeface="Times New Roman" pitchFamily="1" panose="02020603050405020304"/>
              </a:rPr>
              <a:t>(</a:t>
            </a:r>
            <a:r>
              <a:rPr lang="es-ES" sz="1250" b="1" spc="0">
                <a:solidFill>
                  <a:srgbClr val="000000"/>
                </a:solidFill>
                <a:latin typeface="Times New Roman" pitchFamily="1" panose="02020603050405020304"/>
              </a:rPr>
              <a:t>EEI</a:t>
            </a:r>
            <a:r>
              <a:rPr lang="es-ES" sz="1200" spc="0">
                <a:solidFill>
                  <a:srgbClr val="000000"/>
                </a:solidFill>
                <a:latin typeface="Times New Roman" pitchFamily="1" panose="02020603050405020304"/>
              </a:rPr>
              <a:t>), en el que a los estudiantes de doctorado se les considera como “investigadores en formación”, con un fuerte impacto en la sociedad del conocimiento y en las instituciones implicadas en la innovación y en la investigación, fomentando asímismo la cooperación con otras organizaciones e instituciones, tanto nacionales como internacionales.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El 6 de marzo de 2014 se publicóen el Diario Oficial de Extremadura (DOE) una resolución (18 de febrero de 2014) de la </a:t>
            </a:r>
            <a:r>
              <a:rPr lang="es-ES" sz="1250" b="1" spc="0">
                <a:solidFill>
                  <a:srgbClr val="000000"/>
                </a:solidFill>
                <a:latin typeface="Times New Roman" pitchFamily="1" panose="02020603050405020304"/>
              </a:rPr>
              <a:t>Universidad de Extremadura </a:t>
            </a:r>
            <a:r>
              <a:rPr lang="es-ES" sz="1200" spc="0">
                <a:solidFill>
                  <a:srgbClr val="000000"/>
                </a:solidFill>
                <a:latin typeface="Times New Roman" pitchFamily="1" panose="02020603050405020304"/>
              </a:rPr>
              <a:t>por la que se ejecutaba el acuerdo adoptado por el Consejo de Gobierno de la universidad (en sesión de 30 de enero de 2014), aprobando la modificación de la normativa de los estudios de Doctorado. Así, se trataba de adaptar la normativa propia de la Universidad de Extremadura al nuevo marco legislativo estatal, introduciendo cierto nivel de flexibilidad. </a:t>
            </a:r>
          </a:p>
          <a:p>
            <a:pPr marL="45720" marR="45720" indent="0" algn="just">
              <a:lnSpc>
                <a:spcPts val="1400"/>
              </a:lnSpc>
              <a:spcBef>
                <a:spcPts val="575"/>
              </a:spcBef>
              <a:spcAft>
                <a:spcPts val="0"/>
              </a:spcAft>
            </a:pPr>
            <a:r>
              <a:rPr lang="es-ES" sz="1200" spc="0">
                <a:solidFill>
                  <a:srgbClr val="000000"/>
                </a:solidFill>
                <a:latin typeface="Times New Roman" pitchFamily="1" panose="02020603050405020304"/>
              </a:rPr>
              <a:t>La normativa elaborada incluía, además, los aspectos de doctorado recogidos en la Ley 4/2011, de 1 de junio, de la Ciencia, la Tecnología y la Innovación; en el Real Decreto 1791/2010, de 30 de diciembre, por el que se aprobaba el Estatuto del Estudiante Universitario; en la Resolución del Consejo de Universidades de 16 de septiembre de 2008, sobre la recomendación de la Comisión Europea, de 11 de marzo de 2005, relativa a la Carta Europea del Investigador y al Código de Conducta para la contratación de investigadores; en el RD 63/2006, de 27 de enero, sobre el estatuto del personal investigador en formación; y en el Decreto 220/2012, de 2 de noviembre, del gobierno regional, por el que queda regulada la autorización de implantación, modificación, supresión de enseñanzas universitarias oficiales y renovación de su acreditación. En la nueva regulación, los Consejos de Departamento dejan de ser los órganos encargados de la gestión y de la toma de decisiones sobre la organización e impartición de los estudios de doctorado, responsabilidades que se transfieren a las Comisiones Acade´micas de los Programas de Doctorado. </a:t>
            </a:r>
          </a:p>
          <a:p>
            <a:pPr marL="45720" marR="45720" indent="0" algn="just">
              <a:lnSpc>
                <a:spcPts val="1400"/>
              </a:lnSpc>
              <a:spcBef>
                <a:spcPts val="535"/>
              </a:spcBef>
              <a:spcAft>
                <a:spcPts val="8235"/>
              </a:spcAft>
            </a:pPr>
            <a:r>
              <a:rPr lang="es-ES" sz="1200" spc="40">
                <a:solidFill>
                  <a:srgbClr val="000000"/>
                </a:solidFill>
                <a:latin typeface="Times New Roman" pitchFamily="1" panose="02020603050405020304"/>
              </a:rPr>
              <a:t>En el curso 2018/19 los Programas de Doctorado y M´asteres vigentes en la </a:t>
            </a:r>
            <a:r>
              <a:rPr lang="es-ES" sz="1250" b="1" spc="40">
                <a:solidFill>
                  <a:srgbClr val="000000"/>
                </a:solidFill>
                <a:latin typeface="Times New Roman" pitchFamily="1" panose="02020603050405020304"/>
              </a:rPr>
              <a:t>Fa-</a:t>
            </a:r>
            <a:r>
              <a:rPr lang="es-ES" sz="1250" b="1" spc="40">
                <a:solidFill>
                  <a:srgbClr val="000000"/>
                </a:solidFill>
                <a:latin typeface="Times New Roman" pitchFamily="1" panose="02020603050405020304"/>
              </a:rPr>
              <a:t>cultad de Ciencias </a:t>
            </a:r>
            <a:r>
              <a:rPr lang="es-ES" sz="1200" spc="40">
                <a:solidFill>
                  <a:srgbClr val="000000"/>
                </a:solidFill>
                <a:latin typeface="Times New Roman" pitchFamily="1" panose="02020603050405020304"/>
              </a:rPr>
              <a:t>han sido los siguientes: doctorado en </a:t>
            </a:r>
            <a:r>
              <a:rPr lang="es-ES" sz="1250" b="1" i="1" spc="40">
                <a:solidFill>
                  <a:srgbClr val="000000"/>
                </a:solidFill>
                <a:latin typeface="Times New Roman" pitchFamily="1" panose="02020603050405020304"/>
              </a:rPr>
              <a:t>Química Sostenible </a:t>
            </a:r>
            <a:r>
              <a:rPr lang="es-ES" sz="1200" spc="40">
                <a:solidFill>
                  <a:srgbClr val="000000"/>
                </a:solidFill>
                <a:latin typeface="Times New Roman" pitchFamily="1" panose="02020603050405020304"/>
              </a:rPr>
              <a:t>y doctorado en </a:t>
            </a:r>
            <a:r>
              <a:rPr lang="es-ES" sz="1250" b="1" i="1" spc="40">
                <a:solidFill>
                  <a:srgbClr val="000000"/>
                </a:solidFill>
                <a:latin typeface="Times New Roman" pitchFamily="1" panose="02020603050405020304"/>
              </a:rPr>
              <a:t>Química Teórica y Modelización Computacional</a:t>
            </a:r>
            <a:r>
              <a:rPr lang="es-ES" sz="1200" spc="40">
                <a:solidFill>
                  <a:srgbClr val="000000"/>
                </a:solidFill>
                <a:latin typeface="Times New Roman" pitchFamily="1" panose="02020603050405020304"/>
              </a:rPr>
              <a:t>; M´aster Uni-</a:t>
            </a:r>
            <a:r>
              <a:rPr lang="es-ES" sz="1200" spc="40">
                <a:solidFill>
                  <a:srgbClr val="000000"/>
                </a:solidFill>
                <a:latin typeface="Times New Roman" pitchFamily="1" panose="02020603050405020304"/>
              </a:rPr>
              <a:t>versitario en </a:t>
            </a:r>
            <a:r>
              <a:rPr lang="es-ES" sz="1250" b="1" i="1" spc="40">
                <a:solidFill>
                  <a:srgbClr val="000000"/>
                </a:solidFill>
                <a:latin typeface="Times New Roman" pitchFamily="1" panose="02020603050405020304"/>
              </a:rPr>
              <a:t>Formación del Profesorado en Educación Secundaria</a:t>
            </a:r>
            <a:r>
              <a:rPr lang="es-ES" sz="1200" spc="40">
                <a:solidFill>
                  <a:srgbClr val="000000"/>
                </a:solidFill>
                <a:latin typeface="Times New Roman" pitchFamily="1" panose="02020603050405020304"/>
              </a:rPr>
              <a:t>, Máster Universitario en </a:t>
            </a:r>
            <a:r>
              <a:rPr lang="es-ES" sz="1250" b="1" i="1" spc="40">
                <a:solidFill>
                  <a:srgbClr val="000000"/>
                </a:solidFill>
                <a:latin typeface="Times New Roman" pitchFamily="1" panose="02020603050405020304"/>
              </a:rPr>
              <a:t>Investigación (MUI) en Ciencias</a:t>
            </a:r>
            <a:r>
              <a:rPr lang="es-ES" sz="1200" spc="40">
                <a:solidFill>
                  <a:srgbClr val="000000"/>
                </a:solidFill>
                <a:latin typeface="Times New Roman" pitchFamily="1" panose="02020603050405020304"/>
              </a:rPr>
              <a:t>, M´aster Universitario en </a:t>
            </a:r>
            <a:r>
              <a:rPr lang="es-ES" sz="1250" b="1" i="1" spc="40">
                <a:solidFill>
                  <a:srgbClr val="000000"/>
                </a:solidFill>
                <a:latin typeface="Times New Roman" pitchFamily="1" panose="02020603050405020304"/>
              </a:rPr>
              <a:t>Química Teórica y Modelización Computacional</a:t>
            </a:r>
            <a:r>
              <a:rPr lang="es-ES" sz="1200" spc="40">
                <a:solidFill>
                  <a:srgbClr val="000000"/>
                </a:solidFill>
                <a:latin typeface="Times New Roman" pitchFamily="1" panose="02020603050405020304"/>
              </a:rPr>
              <a:t>, Máster Universitario en </a:t>
            </a:r>
            <a:r>
              <a:rPr lang="es-ES" sz="1250" b="1" i="1" spc="40">
                <a:solidFill>
                  <a:srgbClr val="000000"/>
                </a:solidFill>
                <a:latin typeface="Times New Roman" pitchFamily="1" panose="02020603050405020304"/>
              </a:rPr>
              <a:t>Química Sostenible </a:t>
            </a:r>
            <a:r>
              <a:rPr lang="es-ES" sz="1200" spc="40">
                <a:solidFill>
                  <a:srgbClr val="000000"/>
                </a:solidFill>
                <a:latin typeface="Times New Roman" pitchFamily="1" panose="02020603050405020304"/>
              </a:rPr>
              <a:t>y M´aster Universitario en </a:t>
            </a:r>
            <a:r>
              <a:rPr lang="es-ES" sz="1250" b="1" i="1" spc="40">
                <a:solidFill>
                  <a:srgbClr val="000000"/>
                </a:solidFill>
                <a:latin typeface="Times New Roman" pitchFamily="1" panose="02020603050405020304"/>
              </a:rPr>
              <a:t>Biotecnología Avanzada</a:t>
            </a:r>
            <a:r>
              <a:rPr lang="es-ES" sz="1200" spc="40">
                <a:solidFill>
                  <a:srgbClr val="000000"/>
                </a:solidFill>
                <a:latin typeface="Times New Roman" pitchFamily="1" panose="02020603050405020304"/>
              </a:rPr>
              <a:t>.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3815" rIns="0" bIns="0" anchor="t"/>
          <a:lstStyle/>
          <a:p>
            <a:pPr marL="45720" marR="45720" indent="0" algn="l">
              <a:lnSpc>
                <a:spcPts val="1500"/>
              </a:lnSpc>
              <a:spcAft>
                <a:spcPts val="60"/>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10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800" y="1676400"/>
            <a:ext cx="5486400" cy="913765"/>
          </a:xfrm>
          <a:prstGeom prst="rect">
            <a:avLst/>
          </a:prstGeom>
          <a:noFill/>
          <a:ln w="0" cmpd="sng">
            <a:noFill/>
            <a:prstDash val="solid"/>
          </a:ln>
        </p:spPr>
        <p:txBody>
          <a:bodyPr vert="horz" lIns="0" tIns="54610" rIns="0" bIns="0" anchor="t"/>
          <a:lstStyle/>
          <a:p>
            <a:pPr marL="0" marR="0" indent="0" algn="ctr">
              <a:lnSpc>
                <a:spcPts val="2800"/>
              </a:lnSpc>
              <a:spcAft>
                <a:spcPts val="0"/>
              </a:spcAft>
            </a:pPr>
            <a:r>
              <a:rPr lang="es-ES" sz="2650" spc="25">
                <a:solidFill>
                  <a:srgbClr val="000000"/>
                </a:solidFill>
                <a:latin typeface="Garamond" pitchFamily="1" panose="02020603050405020304"/>
              </a:rPr>
              <a:t>Capítulo 5 </a:t>
            </a:r>
          </a:p>
          <a:p>
            <a:pPr marL="0" marR="0" indent="0" algn="ctr">
              <a:lnSpc>
                <a:spcPts val="2800"/>
              </a:lnSpc>
              <a:spcBef>
                <a:spcPts val="695"/>
              </a:spcBef>
              <a:spcAft>
                <a:spcPts val="480"/>
              </a:spcAft>
            </a:pPr>
            <a:r>
              <a:rPr lang="es-ES" sz="2650" spc="10">
                <a:solidFill>
                  <a:srgbClr val="000000"/>
                </a:solidFill>
                <a:latin typeface="Garamond" pitchFamily="1" panose="02020603050405020304"/>
              </a:rPr>
              <a:t>Cargos académicos </a:t>
            </a:r>
          </a:p>
        </p:txBody>
      </p:sp>
      <p:sp>
        <p:nvSpPr>
          <p:cNvPr id="3" name=""/>
          <p:cNvSpPr/>
          <p:nvPr>
            <p:ph type="body" idx="10"/>
          </p:nvPr>
        </p:nvSpPr>
        <p:spPr>
          <a:xfrm>
            <a:off x="1066800" y="2590165"/>
            <a:ext cx="5486400" cy="2423795"/>
          </a:xfrm>
          <a:prstGeom prst="rect">
            <a:avLst/>
          </a:prstGeom>
          <a:noFill/>
          <a:ln w="0" cmpd="sng">
            <a:noFill/>
            <a:prstDash val="solid"/>
          </a:ln>
        </p:spPr>
        <p:txBody>
          <a:bodyPr vert="horz" lIns="0" tIns="575310" rIns="0" bIns="0" anchor="t"/>
          <a:lstStyle/>
          <a:p>
            <a:pPr marL="0" marR="0" indent="0" algn="l">
              <a:lnSpc>
                <a:spcPts val="2000"/>
              </a:lnSpc>
              <a:spcAft>
                <a:spcPts val="0"/>
              </a:spcAft>
            </a:pPr>
            <a:r>
              <a:rPr lang="es-ES" sz="1900" spc="25">
                <a:solidFill>
                  <a:srgbClr val="000000"/>
                </a:solidFill>
                <a:latin typeface="Garamond" pitchFamily="1" panose="02020603050405020304"/>
              </a:rPr>
              <a:t>5.1. Decanos, Vicedecanos y Secretarios </a:t>
            </a:r>
          </a:p>
          <a:p>
            <a:pPr marL="0" marR="45720" indent="0" algn="l">
              <a:lnSpc>
                <a:spcPts val="1500"/>
              </a:lnSpc>
              <a:spcBef>
                <a:spcPts val="1685"/>
              </a:spcBef>
              <a:spcAft>
                <a:spcPts val="0"/>
              </a:spcAft>
            </a:pPr>
            <a:r>
              <a:rPr lang="es-ES" sz="1300" spc="10">
                <a:solidFill>
                  <a:srgbClr val="000000"/>
                </a:solidFill>
                <a:latin typeface="Garamond" pitchFamily="1" panose="02020603050405020304"/>
              </a:rPr>
              <a:t>En la Tabla 5.1 aparece la relación cronológica de los </a:t>
            </a:r>
            <a:r>
              <a:rPr lang="es-ES" sz="1300" spc="10">
                <a:solidFill>
                  <a:srgbClr val="000000"/>
                </a:solidFill>
                <a:latin typeface="Garamond" pitchFamily="1" panose="02020603050405020304"/>
              </a:rPr>
              <a:t>11 </a:t>
            </a:r>
            <a:r>
              <a:rPr lang="es-ES" sz="1300" spc="10">
                <a:solidFill>
                  <a:srgbClr val="000000"/>
                </a:solidFill>
                <a:latin typeface="Garamond" pitchFamily="1" panose="02020603050405020304"/>
              </a:rPr>
              <a:t>Decanos, </a:t>
            </a:r>
            <a:r>
              <a:rPr lang="es-ES" sz="1300" spc="10">
                <a:solidFill>
                  <a:srgbClr val="000000"/>
                </a:solidFill>
                <a:latin typeface="Garamond" pitchFamily="1" panose="02020603050405020304"/>
              </a:rPr>
              <a:t>41 </a:t>
            </a:r>
            <a:r>
              <a:rPr lang="es-ES" sz="1300" spc="10">
                <a:solidFill>
                  <a:srgbClr val="000000"/>
                </a:solidFill>
                <a:latin typeface="Garamond" pitchFamily="1" panose="02020603050405020304"/>
              </a:rPr>
              <a:t>Vicedecanos y </a:t>
            </a:r>
            <a:r>
              <a:rPr lang="es-ES" sz="1300" spc="10">
                <a:solidFill>
                  <a:srgbClr val="000000"/>
                </a:solidFill>
                <a:latin typeface="Garamond" pitchFamily="1" panose="02020603050405020304"/>
              </a:rPr>
              <a:t>20 </a:t>
            </a:r>
            <a:r>
              <a:rPr lang="es-ES" sz="1300" spc="10">
                <a:solidFill>
                  <a:srgbClr val="000000"/>
                </a:solidFill>
                <a:latin typeface="Garamond" pitchFamily="1" panose="02020603050405020304"/>
              </a:rPr>
              <a:t>Secretarios de la </a:t>
            </a:r>
            <a:r>
              <a:rPr lang="es-ES" sz="1300" spc="10">
                <a:solidFill>
                  <a:srgbClr val="000000"/>
                </a:solidFill>
                <a:latin typeface="Garamond" pitchFamily="1" panose="02020603050405020304"/>
              </a:rPr>
              <a:t>Facultad de Ciencias </a:t>
            </a:r>
            <a:r>
              <a:rPr lang="es-ES" sz="1300" spc="10">
                <a:solidFill>
                  <a:srgbClr val="000000"/>
                </a:solidFill>
                <a:latin typeface="Garamond" pitchFamily="1" panose="02020603050405020304"/>
              </a:rPr>
              <a:t>habidos en estos 50 años desde su creación. </a:t>
            </a:r>
          </a:p>
          <a:p>
            <a:pPr marL="0" marR="0" indent="0" algn="ctr">
              <a:lnSpc>
                <a:spcPts val="1400"/>
              </a:lnSpc>
              <a:spcBef>
                <a:spcPts val="1905"/>
              </a:spcBef>
              <a:spcAft>
                <a:spcPts val="0"/>
              </a:spcAft>
            </a:pPr>
            <a:r>
              <a:rPr lang="es-ES" sz="1300" spc="20">
                <a:solidFill>
                  <a:srgbClr val="000000"/>
                </a:solidFill>
                <a:latin typeface="Garamond" pitchFamily="1" panose="02020603050405020304"/>
              </a:rPr>
              <a:t>Tabla </a:t>
            </a:r>
            <a:r>
              <a:rPr lang="es-ES" sz="1300" spc="20">
                <a:solidFill>
                  <a:srgbClr val="000000"/>
                </a:solidFill>
                <a:latin typeface="Garamond" pitchFamily="1" panose="02020603050405020304"/>
              </a:rPr>
              <a:t>5.1: </a:t>
            </a:r>
            <a:r>
              <a:rPr lang="es-ES" sz="1100" spc="20">
                <a:solidFill>
                  <a:srgbClr val="000000"/>
                </a:solidFill>
                <a:latin typeface="Garamond" pitchFamily="1" panose="02020603050405020304"/>
              </a:rPr>
              <a:t>Cargos académicos de la </a:t>
            </a:r>
            <a:r>
              <a:rPr lang="es-ES" sz="1100" b="1" spc="20">
                <a:solidFill>
                  <a:srgbClr val="000000"/>
                </a:solidFill>
                <a:latin typeface="Garamond" pitchFamily="1" panose="02020603050405020304"/>
              </a:rPr>
              <a:t>Facultad de Ciencias </a:t>
            </a:r>
            <a:r>
              <a:rPr lang="es-ES" sz="1100" spc="20">
                <a:solidFill>
                  <a:srgbClr val="000000"/>
                </a:solidFill>
                <a:latin typeface="Garamond" pitchFamily="1" panose="02020603050405020304"/>
              </a:rPr>
              <a:t>desde su creación, período </a:t>
            </a:r>
          </a:p>
          <a:p>
            <a:pPr marL="0" marR="0" indent="0" algn="ctr">
              <a:lnSpc>
                <a:spcPts val="1100"/>
              </a:lnSpc>
              <a:spcBef>
                <a:spcPts val="0"/>
              </a:spcBef>
              <a:spcAft>
                <a:spcPts val="0"/>
              </a:spcAft>
            </a:pPr>
            <a:r>
              <a:rPr lang="es-ES" sz="1100" spc="-25">
                <a:solidFill>
                  <a:srgbClr val="000000"/>
                </a:solidFill>
                <a:latin typeface="Garamond" pitchFamily="1" panose="02020603050405020304"/>
              </a:rPr>
              <a:t>1968–2019 </a:t>
            </a:r>
          </a:p>
          <a:p>
            <a:pPr marL="0" marR="0" indent="0" algn="ctr">
              <a:lnSpc>
                <a:spcPts val="1000"/>
              </a:lnSpc>
              <a:spcBef>
                <a:spcPts val="1150"/>
              </a:spcBef>
              <a:spcAft>
                <a:spcPts val="0"/>
              </a:spcAft>
            </a:pPr>
            <a:r>
              <a:rPr lang="es-ES" sz="900" b="1" spc="50">
                <a:solidFill>
                  <a:srgbClr val="000000"/>
                </a:solidFill>
                <a:latin typeface="Times New Roman" pitchFamily="1" panose="02020603050405020304"/>
              </a:rPr>
              <a:t>CARGOS ACADÉMICOS, 1968–2019 </a:t>
            </a:r>
          </a:p>
        </p:txBody>
      </p:sp>
      <p:sp>
        <p:nvSpPr>
          <p:cNvPr id="6" name=""/>
          <p:cNvSpPr/>
          <p:nvPr>
            <p:ph type="body" idx="10"/>
          </p:nvPr>
        </p:nvSpPr>
        <p:spPr>
          <a:xfrm>
            <a:off x="1056005" y="9779000"/>
            <a:ext cx="5486400" cy="177800"/>
          </a:xfrm>
          <a:prstGeom prst="rect">
            <a:avLst/>
          </a:prstGeom>
          <a:noFill/>
          <a:ln w="0" cmpd="sng">
            <a:noFill/>
            <a:prstDash val="solid"/>
          </a:ln>
        </p:spPr>
        <p:txBody>
          <a:bodyPr vert="horz" lIns="0" tIns="0" rIns="0" bIns="0" anchor="t"/>
          <a:lstStyle/>
          <a:p>
            <a:pPr marL="0" marR="0" indent="0" algn="ctr">
              <a:lnSpc>
                <a:spcPts val="1300"/>
              </a:lnSpc>
              <a:spcAft>
                <a:spcPts val="0"/>
              </a:spcAft>
            </a:pPr>
            <a:r>
              <a:rPr lang="es-ES" sz="1300" spc="165">
                <a:solidFill>
                  <a:srgbClr val="000000"/>
                </a:solidFill>
                <a:latin typeface="Garamond" pitchFamily="1" panose="02020603050405020304"/>
              </a:rPr>
              <a:t>85 </a:t>
            </a:r>
          </a:p>
        </p:txBody>
      </p:sp>
    </p:spTree>
  </p:cSld>
  <p:clrMapOvr>
    <a:masterClrMapping/>
  </p:clrMapOvr>
</p:sldLayout>
</file>

<file path=ppt/slideLayouts/slideLayout1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2011680" y="3683000"/>
            <a:ext cx="3657600" cy="697865"/>
          </a:xfrm>
          <a:prstGeom prst="rect">
            <a:avLst/>
          </a:prstGeom>
          <a:noFill/>
          <a:ln w="0" cmpd="sng">
            <a:noFill/>
            <a:prstDash val="solid"/>
          </a:ln>
        </p:spPr>
        <p:txBody>
          <a:bodyPr vert="horz" lIns="0" tIns="0" rIns="0" bIns="0" anchor="t"/>
          <a:lstStyle/>
          <a:p>
            <a:pPr marL="0" marR="0" indent="0" algn="ctr">
              <a:lnSpc>
                <a:spcPts val="2700"/>
              </a:lnSpc>
              <a:spcAft>
                <a:spcPts val="2790"/>
              </a:spcAft>
            </a:pPr>
            <a:r>
              <a:rPr lang="es-ES" sz="2300" spc="50">
                <a:solidFill>
                  <a:srgbClr val="000000"/>
                </a:solidFill>
                <a:latin typeface="Bookman Old Style" pitchFamily="1" panose="02020603050405020304"/>
              </a:rPr>
              <a:t>Parte I </a:t>
            </a:r>
          </a:p>
        </p:txBody>
      </p:sp>
      <p:sp>
        <p:nvSpPr>
          <p:cNvPr id="3" name=""/>
          <p:cNvSpPr/>
          <p:nvPr>
            <p:ph type="body" idx="10"/>
          </p:nvPr>
        </p:nvSpPr>
        <p:spPr>
          <a:xfrm>
            <a:off x="2011680" y="4380865"/>
            <a:ext cx="3657600" cy="5391785"/>
          </a:xfrm>
          <a:prstGeom prst="rect">
            <a:avLst/>
          </a:prstGeom>
          <a:noFill/>
          <a:ln w="0" cmpd="sng">
            <a:noFill/>
            <a:prstDash val="solid"/>
          </a:ln>
        </p:spPr>
        <p:txBody>
          <a:bodyPr vert="horz" lIns="0" tIns="0" rIns="0" bIns="0" anchor="t"/>
          <a:lstStyle/>
          <a:p>
            <a:pPr marL="0" marR="0" indent="0" algn="ctr">
              <a:lnSpc>
                <a:spcPts val="2700"/>
              </a:lnSpc>
              <a:spcAft>
                <a:spcPts val="39730"/>
              </a:spcAft>
            </a:pPr>
            <a:r>
              <a:rPr lang="es-ES" sz="2300" spc="10">
                <a:solidFill>
                  <a:srgbClr val="000000"/>
                </a:solidFill>
                <a:latin typeface="Bookman Old Style" pitchFamily="1" panose="02020603050405020304"/>
              </a:rPr>
              <a:t>Presentación y Prólogo </a:t>
            </a:r>
          </a:p>
        </p:txBody>
      </p:sp>
      <p:sp>
        <p:nvSpPr>
          <p:cNvPr id="4" name=""/>
          <p:cNvSpPr/>
          <p:nvPr>
            <p:ph type="body" idx="10"/>
          </p:nvPr>
        </p:nvSpPr>
        <p:spPr>
          <a:xfrm>
            <a:off x="2011680" y="9772650"/>
            <a:ext cx="3657600" cy="196850"/>
          </a:xfrm>
          <a:prstGeom prst="rect">
            <a:avLst/>
          </a:prstGeom>
          <a:noFill/>
          <a:ln w="0" cmpd="sng">
            <a:noFill/>
            <a:prstDash val="solid"/>
          </a:ln>
        </p:spPr>
        <p:txBody>
          <a:bodyPr vert="horz" lIns="0" tIns="10160" rIns="0" bIns="0" anchor="t"/>
          <a:lstStyle/>
          <a:p>
            <a:pPr marL="0" marR="0" indent="0" algn="ctr">
              <a:lnSpc>
                <a:spcPts val="1400"/>
              </a:lnSpc>
              <a:spcAft>
                <a:spcPts val="40"/>
              </a:spcAft>
            </a:pPr>
            <a:r>
              <a:rPr lang="es-ES" sz="1300" spc="0">
                <a:solidFill>
                  <a:srgbClr val="000000"/>
                </a:solidFill>
                <a:latin typeface="Arial" pitchFamily="2" panose="02020603050405020304"/>
              </a:rPr>
              <a:t>i </a:t>
            </a:r>
          </a:p>
        </p:txBody>
      </p:sp>
    </p:spTree>
  </p:cSld>
  <p:clrMapOvr>
    <a:masterClrMapping/>
  </p:clrMapOvr>
</p:sldLayout>
</file>

<file path=ppt/slideLayouts/slideLayout11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800" y="482600"/>
            <a:ext cx="5486400" cy="199390"/>
          </a:xfrm>
          <a:prstGeom prst="rect">
            <a:avLst/>
          </a:prstGeom>
          <a:noFill/>
          <a:ln w="0" cmpd="sng">
            <a:noFill/>
            <a:prstDash val="solid"/>
          </a:ln>
        </p:spPr>
        <p:txBody>
          <a:bodyPr vert="horz" lIns="0" tIns="635" rIns="0" bIns="0" anchor="t"/>
          <a:lstStyle/>
          <a:p>
            <a:pPr marL="0" marR="0" indent="0" algn="l">
              <a:lnSpc>
                <a:spcPts val="1400"/>
              </a:lnSpc>
              <a:spcAft>
                <a:spcPts val="80"/>
              </a:spcAft>
              <a:tabLst>
                <a:tab algn="r" pos="5440680"/>
              </a:tabLst>
            </a:pPr>
            <a:r>
              <a:rPr lang="es-ES" sz="1200" spc="0">
                <a:solidFill>
                  <a:srgbClr val="000000"/>
                </a:solidFill>
                <a:latin typeface="Times New Roman" pitchFamily="1" panose="02020603050405020304"/>
              </a:rPr>
              <a:t>86 </a:t>
            </a:r>
            <a:r>
              <a:rPr lang="es-ES" sz="1200" b="1" spc="0">
                <a:solidFill>
                  <a:srgbClr val="000000"/>
                </a:solidFill>
                <a:latin typeface="Times New Roman" pitchFamily="1" panose="02020603050405020304"/>
              </a:rPr>
              <a:t>5.1. Decanos, Vicedecanos y Secretarios </a:t>
            </a:r>
          </a:p>
        </p:txBody>
      </p:sp>
      <p:sp>
        <p:nvSpPr>
          <p:cNvPr id="3" name=""/>
          <p:cNvSpPr/>
          <p:nvPr>
            <p:ph type="body" idx="10"/>
          </p:nvPr>
        </p:nvSpPr>
        <p:spPr>
          <a:xfrm>
            <a:off x="1066800" y="681990"/>
            <a:ext cx="5486400" cy="344805"/>
          </a:xfrm>
          <a:prstGeom prst="rect">
            <a:avLst/>
          </a:prstGeom>
          <a:noFill/>
          <a:ln w="0" cmpd="sng">
            <a:noFill/>
            <a:prstDash val="solid"/>
          </a:ln>
        </p:spPr>
        <p:txBody>
          <a:bodyPr vert="horz" lIns="0" tIns="220345" rIns="0" bIns="0" anchor="t"/>
          <a:lstStyle/>
          <a:p>
            <a:pPr marL="0" marR="0" indent="0" algn="ctr">
              <a:lnSpc>
                <a:spcPts val="1000"/>
              </a:lnSpc>
              <a:spcAft>
                <a:spcPts val="0"/>
              </a:spcAft>
            </a:pPr>
            <a:r>
              <a:rPr lang="es-ES" sz="900" b="1" spc="50">
                <a:solidFill>
                  <a:srgbClr val="000000"/>
                </a:solidFill>
                <a:latin typeface="Times New Roman" pitchFamily="1" panose="02020603050405020304"/>
              </a:rPr>
              <a:t>CARGOS ACADÉMICOS, 1968–2019 </a:t>
            </a:r>
          </a:p>
        </p:txBody>
      </p:sp>
      <p:sp>
        <p:nvSpPr>
          <p:cNvPr id="6" name=""/>
          <p:cNvSpPr/>
          <p:nvPr>
            <p:ph type="body" idx="10"/>
          </p:nvPr>
        </p:nvSpPr>
        <p:spPr>
          <a:xfrm>
            <a:off x="1066800" y="7135495"/>
            <a:ext cx="5486400" cy="2595880"/>
          </a:xfrm>
          <a:prstGeom prst="rect">
            <a:avLst/>
          </a:prstGeom>
          <a:noFill/>
          <a:ln w="0" cmpd="sng">
            <a:noFill/>
            <a:prstDash val="solid"/>
          </a:ln>
        </p:spPr>
        <p:txBody>
          <a:bodyPr vert="horz" lIns="0" tIns="3175" rIns="0" bIns="0" anchor="t"/>
          <a:lstStyle/>
          <a:p>
            <a:pPr marL="0" marR="45720" indent="0" algn="just">
              <a:lnSpc>
                <a:spcPts val="1400"/>
              </a:lnSpc>
              <a:spcAft>
                <a:spcPts val="0"/>
              </a:spcAft>
            </a:pPr>
            <a:r>
              <a:rPr lang="es-ES" sz="1200" spc="20">
                <a:solidFill>
                  <a:srgbClr val="000000"/>
                </a:solidFill>
                <a:latin typeface="Times New Roman" pitchFamily="1" panose="02020603050405020304"/>
              </a:rPr>
              <a:t>El primero de ellos, el Prof. Jose María Vigera Lobo, fuéDecano Comisario durante el período previo a la creación de la </a:t>
            </a:r>
            <a:r>
              <a:rPr lang="es-ES" sz="1200" b="1" spc="20">
                <a:solidFill>
                  <a:srgbClr val="000000"/>
                </a:solidFill>
                <a:latin typeface="Times New Roman" pitchFamily="1" panose="02020603050405020304"/>
              </a:rPr>
              <a:t>Universidad de Extremadura </a:t>
            </a:r>
            <a:r>
              <a:rPr lang="es-ES" sz="1200" spc="20">
                <a:solidFill>
                  <a:srgbClr val="000000"/>
                </a:solidFill>
                <a:latin typeface="Times New Roman" pitchFamily="1" panose="02020603050405020304"/>
              </a:rPr>
              <a:t>y, otros cuatro —Profs. Andrés Chordi Corvo, Manuel Román Ceba, Manuel Gómez Guillén y Jose Luís Sotelo Sancho— durante el período pre–LRU (1973–1980). El Prof. Cristóbal Valenzuela Calahorro estuvo como Decano de la </a:t>
            </a:r>
            <a:r>
              <a:rPr lang="es-ES" sz="1200" b="1" spc="20">
                <a:solidFill>
                  <a:srgbClr val="000000"/>
                </a:solidFill>
                <a:latin typeface="Times New Roman" pitchFamily="1" panose="02020603050405020304"/>
              </a:rPr>
              <a:t>Facultad de Ciencias </a:t>
            </a:r>
            <a:r>
              <a:rPr lang="es-ES" sz="1200" spc="20">
                <a:solidFill>
                  <a:srgbClr val="000000"/>
                </a:solidFill>
                <a:latin typeface="Times New Roman" pitchFamily="1" panose="02020603050405020304"/>
              </a:rPr>
              <a:t>durante más de ocho años (1984–1993) y durante su mandato se produjeron los reajustes pertinentes en cumplimiento de la LRU y de los Estatutos (julio de 1985). Es en este período cuando se institucionaliza el nombramiento de cuatro Vicedecanos (por lo común, uno por cada Sección o grupo de titulaciones afines de la Facultad). </a:t>
            </a:r>
          </a:p>
          <a:p>
            <a:pPr marL="0" marR="45720" indent="0" algn="just">
              <a:lnSpc>
                <a:spcPts val="1400"/>
              </a:lnSpc>
              <a:spcBef>
                <a:spcPts val="500"/>
              </a:spcBef>
              <a:spcAft>
                <a:spcPts val="1175"/>
              </a:spcAft>
            </a:pPr>
            <a:r>
              <a:rPr lang="es-ES" sz="1200" spc="30">
                <a:solidFill>
                  <a:srgbClr val="000000"/>
                </a:solidFill>
                <a:latin typeface="Times New Roman" pitchFamily="1" panose="02020603050405020304"/>
              </a:rPr>
              <a:t>En marzo de 1993 toma posesión como Decano el Prof. J.A. Devesa Alcaráz, Ca-</a:t>
            </a:r>
            <a:r>
              <a:rPr lang="es-ES" sz="1200" spc="30">
                <a:solidFill>
                  <a:srgbClr val="000000"/>
                </a:solidFill>
                <a:latin typeface="Times New Roman" pitchFamily="1" panose="02020603050405020304"/>
              </a:rPr>
              <a:t>tedrático de Universidad de Botánica, y con él se celebra el 25 Aniversario de la creación de la </a:t>
            </a:r>
            <a:r>
              <a:rPr lang="es-ES" sz="1200" b="1" spc="30">
                <a:solidFill>
                  <a:srgbClr val="000000"/>
                </a:solidFill>
                <a:latin typeface="Times New Roman" pitchFamily="1" panose="02020603050405020304"/>
              </a:rPr>
              <a:t>Facultad de Ciencias</a:t>
            </a:r>
            <a:r>
              <a:rPr lang="es-ES" sz="1200" spc="30">
                <a:solidFill>
                  <a:srgbClr val="000000"/>
                </a:solidFill>
                <a:latin typeface="Times New Roman" pitchFamily="1" panose="02020603050405020304"/>
              </a:rPr>
              <a:t>. Son años en los que se consolidan los cuatro títulos clásicos (Biología, Física, Matemáticas y Químicas). Posteriormente, accede </a:t>
            </a:r>
          </a:p>
        </p:txBody>
      </p:sp>
      <p:sp>
        <p:nvSpPr>
          <p:cNvPr id="7" name=""/>
          <p:cNvSpPr/>
          <p:nvPr>
            <p:ph type="body" idx="10"/>
          </p:nvPr>
        </p:nvSpPr>
        <p:spPr>
          <a:xfrm>
            <a:off x="1066800" y="9731375"/>
            <a:ext cx="5486400" cy="238125"/>
          </a:xfrm>
          <a:prstGeom prst="rect">
            <a:avLst/>
          </a:prstGeom>
          <a:noFill/>
          <a:ln w="0" cmpd="sng">
            <a:noFill/>
            <a:prstDash val="solid"/>
          </a:ln>
        </p:spPr>
        <p:txBody>
          <a:bodyPr vert="horz" lIns="0" tIns="52705" rIns="0" bIns="0" anchor="t"/>
          <a:lstStyle/>
          <a:p>
            <a:pPr marL="0" marR="0" indent="0" algn="l">
              <a:lnSpc>
                <a:spcPts val="1400"/>
              </a:lnSpc>
              <a:spcAft>
                <a:spcPts val="7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11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45720" marR="0" indent="0" algn="l">
              <a:lnSpc>
                <a:spcPts val="1400"/>
              </a:lnSpc>
              <a:spcAft>
                <a:spcPts val="65"/>
              </a:spcAft>
              <a:tabLst>
                <a:tab algn="r" pos="5440680"/>
              </a:tabLst>
            </a:pPr>
            <a:r>
              <a:rPr lang="es-ES" sz="1100" b="1" spc="0">
                <a:solidFill>
                  <a:srgbClr val="000000"/>
                </a:solidFill>
                <a:latin typeface="Bookman Old Style" pitchFamily="1" panose="02020603050405020304"/>
              </a:rPr>
              <a:t>5. Cargos académicos </a:t>
            </a:r>
            <a:r>
              <a:rPr lang="es-ES" sz="1200" spc="0">
                <a:solidFill>
                  <a:srgbClr val="000000"/>
                </a:solidFill>
                <a:latin typeface="Times New Roman" pitchFamily="1" panose="02020603050405020304"/>
              </a:rPr>
              <a:t>87 </a:t>
            </a:r>
          </a:p>
        </p:txBody>
      </p:sp>
      <p:sp>
        <p:nvSpPr>
          <p:cNvPr id="3" name=""/>
          <p:cNvSpPr/>
          <p:nvPr>
            <p:ph type="body" idx="10"/>
          </p:nvPr>
        </p:nvSpPr>
        <p:spPr>
          <a:xfrm>
            <a:off x="1057910" y="681990"/>
            <a:ext cx="5486400" cy="2070100"/>
          </a:xfrm>
          <a:prstGeom prst="rect">
            <a:avLst/>
          </a:prstGeom>
          <a:noFill/>
          <a:ln w="0" cmpd="sng">
            <a:noFill/>
            <a:prstDash val="solid"/>
          </a:ln>
        </p:spPr>
        <p:txBody>
          <a:bodyPr vert="horz" lIns="0" tIns="226695" rIns="0" bIns="0" anchor="t"/>
          <a:lstStyle/>
          <a:p>
            <a:pPr marL="45720" marR="45720" indent="0" algn="just">
              <a:lnSpc>
                <a:spcPts val="1400"/>
              </a:lnSpc>
              <a:spcAft>
                <a:spcPts val="1440"/>
              </a:spcAft>
            </a:pPr>
            <a:r>
              <a:rPr lang="es-ES" sz="1200" spc="25">
                <a:solidFill>
                  <a:srgbClr val="000000"/>
                </a:solidFill>
                <a:latin typeface="Times New Roman" pitchFamily="1" panose="02020603050405020304"/>
              </a:rPr>
              <a:t>al cargo de Decano el Prof. A. Muñoz de la Peña (1996) que, durante ocho años, seráel encargado de la reforma de los Planes de Estudio y la extinción de las primi-</a:t>
            </a:r>
            <a:r>
              <a:rPr lang="es-ES" sz="1200" spc="25">
                <a:solidFill>
                  <a:srgbClr val="000000"/>
                </a:solidFill>
                <a:latin typeface="Times New Roman" pitchFamily="1" panose="02020603050405020304"/>
              </a:rPr>
              <a:t>tivas titulaciones (Plan de 1978 en Químicas y Planes de 1982 en el resto). El Prof. Manuel Adolfo González Lena (2003–2011) y la Profra. Lucía Rodríguez Gallardo (2011-2019) implementarán los nuevos estudios según las directivas del Plan Bolo-</a:t>
            </a:r>
            <a:r>
              <a:rPr lang="es-ES" sz="1200" spc="25">
                <a:solidFill>
                  <a:srgbClr val="000000"/>
                </a:solidFill>
                <a:latin typeface="Times New Roman" pitchFamily="1" panose="02020603050405020304"/>
              </a:rPr>
              <a:t>nia, la incorporación de Enología, Ciencias Ambientales, Estadística y los estudios de Máster. Los nuevos Grados empezarán a producir egresados por vez primera du-</a:t>
            </a:r>
            <a:r>
              <a:rPr lang="es-ES" sz="1200" spc="25">
                <a:solidFill>
                  <a:srgbClr val="000000"/>
                </a:solidFill>
                <a:latin typeface="Times New Roman" pitchFamily="1" panose="02020603050405020304"/>
              </a:rPr>
              <a:t>rante el gobierno de la Decana Rodríguez Gallardo. Por fín, el último Decano, Prof. Pedro Joaquín Casero Linares, tomóposesión en abril de 2019. </a:t>
            </a:r>
          </a:p>
        </p:txBody>
      </p:sp>
      <p:sp>
        <p:nvSpPr>
          <p:cNvPr id="4" name=""/>
          <p:cNvSpPr/>
          <p:nvPr>
            <p:ph type="body" idx="10"/>
          </p:nvPr>
        </p:nvSpPr>
        <p:spPr>
          <a:xfrm>
            <a:off x="1057910" y="9789795"/>
            <a:ext cx="5486400" cy="167005"/>
          </a:xfrm>
          <a:prstGeom prst="rect">
            <a:avLst/>
          </a:prstGeom>
          <a:noFill/>
          <a:ln w="0" cmpd="sng">
            <a:noFill/>
            <a:prstDash val="solid"/>
          </a:ln>
        </p:spPr>
        <p:txBody>
          <a:bodyPr vert="horz" lIns="0" tIns="0" rIns="0" bIns="0" anchor="t"/>
          <a:lstStyle/>
          <a:p>
            <a:pPr marL="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7" name=""/>
          <p:cNvSpPr/>
          <p:nvPr>
            <p:ph type="body" idx="10"/>
          </p:nvPr>
        </p:nvSpPr>
        <p:spPr>
          <a:xfrm>
            <a:off x="1889760" y="7823835"/>
            <a:ext cx="3813175" cy="240665"/>
          </a:xfrm>
          <a:prstGeom prst="rect">
            <a:avLst/>
          </a:prstGeom>
          <a:noFill/>
          <a:ln w="0" cmpd="sng">
            <a:noFill/>
            <a:prstDash val="solid"/>
          </a:ln>
        </p:spPr>
        <p:txBody>
          <a:bodyPr vert="horz" lIns="0" tIns="24765" rIns="0" bIns="0" anchor="t"/>
          <a:lstStyle/>
          <a:p>
            <a:pPr marL="0" marR="0" indent="0" algn="ctr">
              <a:lnSpc>
                <a:spcPts val="1400"/>
              </a:lnSpc>
              <a:spcAft>
                <a:spcPts val="185"/>
              </a:spcAft>
            </a:pPr>
            <a:r>
              <a:rPr lang="es-ES" sz="1100" b="1" spc="0">
                <a:solidFill>
                  <a:srgbClr val="000000"/>
                </a:solidFill>
                <a:latin typeface="Bookman Old Style" pitchFamily="1" panose="02020603050405020304"/>
              </a:rPr>
              <a:t>Figura </a:t>
            </a:r>
            <a:r>
              <a:rPr lang="es-ES" sz="1200" spc="0">
                <a:solidFill>
                  <a:srgbClr val="000000"/>
                </a:solidFill>
                <a:latin typeface="Arial" pitchFamily="2" panose="02020603050405020304"/>
              </a:rPr>
              <a:t>i</a:t>
            </a:r>
            <a:r>
              <a:rPr lang="es-ES" sz="1200" spc="0">
                <a:solidFill>
                  <a:srgbClr val="000000"/>
                </a:solidFill>
                <a:latin typeface="Times New Roman" pitchFamily="1" panose="02020603050405020304"/>
              </a:rPr>
              <a:t>: </a:t>
            </a:r>
            <a:r>
              <a:rPr lang="es-ES" sz="1200" spc="0">
                <a:solidFill>
                  <a:srgbClr val="000000"/>
                </a:solidFill>
                <a:latin typeface="Times New Roman" pitchFamily="1" panose="02020603050405020304"/>
              </a:rPr>
              <a:t>Equipo Decanal de la </a:t>
            </a:r>
            <a:r>
              <a:rPr lang="es-ES" sz="120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2019 </a:t>
            </a:r>
          </a:p>
        </p:txBody>
      </p:sp>
    </p:spTree>
  </p:cSld>
  <p:clrMapOvr>
    <a:masterClrMapping/>
  </p:clrMapOvr>
</p:sldLayout>
</file>

<file path=ppt/slideLayouts/slideLayout11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500"/>
              </a:lnSpc>
              <a:spcAft>
                <a:spcPts val="40"/>
              </a:spcAft>
              <a:tabLst>
                <a:tab algn="r" pos="5440680"/>
              </a:tabLst>
            </a:pPr>
            <a:r>
              <a:rPr lang="es-ES" sz="1300" spc="0">
                <a:solidFill>
                  <a:srgbClr val="000000"/>
                </a:solidFill>
                <a:latin typeface="Garamond" pitchFamily="1" panose="02020603050405020304"/>
              </a:rPr>
              <a:t>88 </a:t>
            </a:r>
            <a:r>
              <a:rPr lang="es-ES" sz="1300" b="1" spc="0">
                <a:solidFill>
                  <a:srgbClr val="000000"/>
                </a:solidFill>
                <a:latin typeface="Garamond" pitchFamily="1" panose="02020603050405020304"/>
              </a:rPr>
              <a:t>5.1. Decanos, Vicedecanos y Secretarios </a:t>
            </a:r>
          </a:p>
        </p:txBody>
      </p:sp>
      <p:sp>
        <p:nvSpPr>
          <p:cNvPr id="3" name=""/>
          <p:cNvSpPr/>
          <p:nvPr>
            <p:ph type="body" idx="10"/>
          </p:nvPr>
        </p:nvSpPr>
        <p:spPr>
          <a:xfrm>
            <a:off x="1054735" y="8883650"/>
            <a:ext cx="5486400" cy="847725"/>
          </a:xfrm>
          <a:prstGeom prst="rect">
            <a:avLst/>
          </a:prstGeom>
          <a:noFill/>
          <a:ln w="0" cmpd="sng">
            <a:noFill/>
            <a:prstDash val="solid"/>
          </a:ln>
        </p:spPr>
        <p:txBody>
          <a:bodyPr vert="horz" lIns="0" tIns="3810" rIns="0" bIns="0" anchor="t"/>
          <a:lstStyle/>
          <a:p>
            <a:pPr marL="640080" marR="0" indent="0" algn="l">
              <a:lnSpc>
                <a:spcPts val="1000"/>
              </a:lnSpc>
              <a:spcAft>
                <a:spcPts val="0"/>
              </a:spcAft>
              <a:tabLst>
                <a:tab algn="l" pos="2103120"/>
                <a:tab algn="l" pos="3566160"/>
              </a:tabLst>
            </a:pPr>
            <a:r>
              <a:rPr lang="es-ES" sz="900" spc="15">
                <a:solidFill>
                  <a:srgbClr val="000000"/>
                </a:solidFill>
                <a:latin typeface="Times New Roman" pitchFamily="1" panose="02020603050405020304"/>
              </a:rPr>
              <a:t>Manuel González Lena </a:t>
            </a:r>
            <a:r>
              <a:rPr lang="es-ES" sz="900" spc="15">
                <a:solidFill>
                  <a:srgbClr val="000000"/>
                </a:solidFill>
                <a:latin typeface="Times New Roman" pitchFamily="1" panose="02020603050405020304"/>
              </a:rPr>
              <a:t>Lucía Rodríguez Gallardo </a:t>
            </a:r>
            <a:r>
              <a:rPr lang="es-ES" sz="900" spc="15">
                <a:solidFill>
                  <a:srgbClr val="000000"/>
                </a:solidFill>
                <a:latin typeface="Times New Roman" pitchFamily="1" panose="02020603050405020304"/>
              </a:rPr>
              <a:t>Pedro J. Casero Linares </a:t>
            </a:r>
          </a:p>
          <a:p>
            <a:pPr marL="640080" marR="0" indent="0" algn="l">
              <a:lnSpc>
                <a:spcPts val="1000"/>
              </a:lnSpc>
              <a:spcBef>
                <a:spcPts val="185"/>
              </a:spcBef>
              <a:spcAft>
                <a:spcPts val="0"/>
              </a:spcAft>
              <a:tabLst>
                <a:tab algn="l" pos="2103120"/>
                <a:tab algn="l" pos="3566160"/>
              </a:tabLst>
            </a:pPr>
            <a:r>
              <a:rPr lang="es-ES" sz="900" spc="0">
                <a:solidFill>
                  <a:srgbClr val="000000"/>
                </a:solidFill>
                <a:latin typeface="Times New Roman" pitchFamily="1" panose="02020603050405020304"/>
              </a:rPr>
              <a:t>(01/04/2003–12/01/2011) </a:t>
            </a:r>
            <a:r>
              <a:rPr lang="es-ES" sz="900" spc="0">
                <a:solidFill>
                  <a:srgbClr val="000000"/>
                </a:solidFill>
                <a:latin typeface="Times New Roman" pitchFamily="1" panose="02020603050405020304"/>
              </a:rPr>
              <a:t>(01/04/2011–12/04/2019) </a:t>
            </a:r>
            <a:r>
              <a:rPr lang="es-ES" sz="900" spc="0">
                <a:solidFill>
                  <a:srgbClr val="000000"/>
                </a:solidFill>
                <a:latin typeface="Times New Roman" pitchFamily="1" panose="02020603050405020304"/>
              </a:rPr>
              <a:t>(12/04/2019–) </a:t>
            </a:r>
          </a:p>
          <a:p>
            <a:pPr marL="640080" marR="0" indent="0" algn="l">
              <a:lnSpc>
                <a:spcPts val="1500"/>
              </a:lnSpc>
              <a:spcBef>
                <a:spcPts val="1345"/>
              </a:spcBef>
              <a:spcAft>
                <a:spcPts val="1575"/>
              </a:spcAft>
            </a:pPr>
            <a:r>
              <a:rPr lang="es-ES" sz="1300" b="1" spc="15">
                <a:solidFill>
                  <a:srgbClr val="000000"/>
                </a:solidFill>
                <a:latin typeface="Garamond" pitchFamily="1" panose="02020603050405020304"/>
              </a:rPr>
              <a:t>Figura </a:t>
            </a:r>
            <a:r>
              <a:rPr lang="es-ES" sz="750" b="1" spc="15">
                <a:solidFill>
                  <a:srgbClr val="000000"/>
                </a:solidFill>
                <a:latin typeface="Arial" pitchFamily="2" panose="02020603050405020304"/>
              </a:rPr>
              <a:t>II</a:t>
            </a:r>
            <a:r>
              <a:rPr lang="es-ES" sz="1300" spc="15">
                <a:solidFill>
                  <a:srgbClr val="000000"/>
                </a:solidFill>
                <a:latin typeface="Garamond" pitchFamily="1" panose="02020603050405020304"/>
              </a:rPr>
              <a:t>: Decanos de la Facultad de Ciencias desde su creación </a:t>
            </a:r>
          </a:p>
        </p:txBody>
      </p:sp>
      <p:sp>
        <p:nvSpPr>
          <p:cNvPr id="4"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
        <p:nvSpPr>
          <p:cNvPr id="7" name=""/>
          <p:cNvSpPr/>
          <p:nvPr>
            <p:ph type="body" idx="10"/>
          </p:nvPr>
        </p:nvSpPr>
        <p:spPr>
          <a:xfrm>
            <a:off x="3898265" y="4573905"/>
            <a:ext cx="1219200"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15">
                <a:solidFill>
                  <a:srgbClr val="000000"/>
                </a:solidFill>
                <a:latin typeface="Times New Roman" pitchFamily="1" panose="02020603050405020304"/>
              </a:rPr>
              <a:t>JoséLuís Sotelo Sancho </a:t>
            </a:r>
          </a:p>
          <a:p>
            <a:pPr marL="0" marR="0" indent="0" algn="l">
              <a:lnSpc>
                <a:spcPts val="1000"/>
              </a:lnSpc>
              <a:spcBef>
                <a:spcPts val="190"/>
              </a:spcBef>
              <a:spcAft>
                <a:spcPts val="0"/>
              </a:spcAft>
            </a:pPr>
            <a:r>
              <a:rPr lang="es-ES" sz="900" spc="10">
                <a:solidFill>
                  <a:srgbClr val="000000"/>
                </a:solidFill>
                <a:latin typeface="Times New Roman" pitchFamily="1" panose="02020603050405020304"/>
              </a:rPr>
              <a:t>(13/11/80–30/06/84) </a:t>
            </a:r>
          </a:p>
        </p:txBody>
      </p:sp>
      <p:sp>
        <p:nvSpPr>
          <p:cNvPr id="8" name=""/>
          <p:cNvSpPr/>
          <p:nvPr>
            <p:ph type="body" idx="10"/>
          </p:nvPr>
        </p:nvSpPr>
        <p:spPr>
          <a:xfrm>
            <a:off x="2477770" y="4573905"/>
            <a:ext cx="122237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25">
                <a:solidFill>
                  <a:srgbClr val="000000"/>
                </a:solidFill>
                <a:latin typeface="Times New Roman" pitchFamily="1" panose="02020603050405020304"/>
              </a:rPr>
              <a:t>Manuel Gómez Guillén </a:t>
            </a:r>
          </a:p>
          <a:p>
            <a:pPr marL="0" marR="0" indent="0" algn="l">
              <a:lnSpc>
                <a:spcPts val="1000"/>
              </a:lnSpc>
              <a:spcBef>
                <a:spcPts val="190"/>
              </a:spcBef>
              <a:spcAft>
                <a:spcPts val="0"/>
              </a:spcAft>
            </a:pPr>
            <a:r>
              <a:rPr lang="es-ES" sz="900" spc="10">
                <a:solidFill>
                  <a:srgbClr val="000000"/>
                </a:solidFill>
                <a:latin typeface="Times New Roman" pitchFamily="1" panose="02020603050405020304"/>
              </a:rPr>
              <a:t>(28/10/77–13/11/80) </a:t>
            </a:r>
          </a:p>
        </p:txBody>
      </p:sp>
      <p:sp>
        <p:nvSpPr>
          <p:cNvPr id="9" name=""/>
          <p:cNvSpPr/>
          <p:nvPr>
            <p:ph type="body" idx="10"/>
          </p:nvPr>
        </p:nvSpPr>
        <p:spPr>
          <a:xfrm>
            <a:off x="1731010" y="2519680"/>
            <a:ext cx="118300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40">
                <a:solidFill>
                  <a:srgbClr val="000000"/>
                </a:solidFill>
                <a:latin typeface="Times New Roman" pitchFamily="1" panose="02020603050405020304"/>
              </a:rPr>
              <a:t>JoséM. Viguera Lobo </a:t>
            </a:r>
          </a:p>
          <a:p>
            <a:pPr marL="0" marR="0" indent="0" algn="l">
              <a:lnSpc>
                <a:spcPts val="900"/>
              </a:lnSpc>
              <a:spcBef>
                <a:spcPts val="190"/>
              </a:spcBef>
              <a:spcAft>
                <a:spcPts val="0"/>
              </a:spcAft>
            </a:pPr>
            <a:r>
              <a:rPr lang="es-ES" sz="900" spc="10">
                <a:solidFill>
                  <a:srgbClr val="000000"/>
                </a:solidFill>
                <a:latin typeface="Times New Roman" pitchFamily="1" panose="02020603050405020304"/>
              </a:rPr>
              <a:t>(20/09/68–23/10/73)(</a:t>
            </a:r>
            <a:r>
              <a:rPr lang="es-ES" sz="750" spc="10">
                <a:solidFill>
                  <a:srgbClr val="000000"/>
                </a:solidFill>
                <a:latin typeface="Arial" pitchFamily="2" panose="02020603050405020304"/>
              </a:rPr>
              <a:t>†</a:t>
            </a:r>
            <a:r>
              <a:rPr lang="es-ES" sz="900" spc="10">
                <a:solidFill>
                  <a:srgbClr val="000000"/>
                </a:solidFill>
                <a:latin typeface="Times New Roman" pitchFamily="1" panose="02020603050405020304"/>
              </a:rPr>
              <a:t>) </a:t>
            </a:r>
          </a:p>
        </p:txBody>
      </p:sp>
      <p:sp>
        <p:nvSpPr>
          <p:cNvPr id="10" name=""/>
          <p:cNvSpPr/>
          <p:nvPr>
            <p:ph type="body" idx="10"/>
          </p:nvPr>
        </p:nvSpPr>
        <p:spPr>
          <a:xfrm>
            <a:off x="4611370" y="2519680"/>
            <a:ext cx="125920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90">
                <a:solidFill>
                  <a:srgbClr val="000000"/>
                </a:solidFill>
                <a:latin typeface="Times New Roman" pitchFamily="1" panose="02020603050405020304"/>
              </a:rPr>
              <a:t>Manuel Román Ceba </a:t>
            </a:r>
          </a:p>
          <a:p>
            <a:pPr marL="0" marR="0" indent="0" algn="l">
              <a:lnSpc>
                <a:spcPts val="900"/>
              </a:lnSpc>
              <a:spcBef>
                <a:spcPts val="190"/>
              </a:spcBef>
              <a:spcAft>
                <a:spcPts val="0"/>
              </a:spcAft>
            </a:pPr>
            <a:r>
              <a:rPr lang="es-ES" sz="900" spc="10">
                <a:solidFill>
                  <a:srgbClr val="000000"/>
                </a:solidFill>
                <a:latin typeface="Times New Roman" pitchFamily="1" panose="02020603050405020304"/>
              </a:rPr>
              <a:t>(24/10/74–28/10/77)(</a:t>
            </a:r>
            <a:r>
              <a:rPr lang="es-ES" sz="750" spc="10">
                <a:solidFill>
                  <a:srgbClr val="000000"/>
                </a:solidFill>
                <a:latin typeface="Arial" pitchFamily="2" panose="02020603050405020304"/>
              </a:rPr>
              <a:t>†</a:t>
            </a:r>
            <a:r>
              <a:rPr lang="es-ES" sz="900" spc="10">
                <a:solidFill>
                  <a:srgbClr val="000000"/>
                </a:solidFill>
                <a:latin typeface="Times New Roman" pitchFamily="1" panose="02020603050405020304"/>
              </a:rPr>
              <a:t>) </a:t>
            </a:r>
          </a:p>
        </p:txBody>
      </p:sp>
      <p:sp>
        <p:nvSpPr>
          <p:cNvPr id="11" name=""/>
          <p:cNvSpPr/>
          <p:nvPr>
            <p:ph type="body" idx="10"/>
          </p:nvPr>
        </p:nvSpPr>
        <p:spPr>
          <a:xfrm>
            <a:off x="3117850" y="2519680"/>
            <a:ext cx="1292860"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85">
                <a:solidFill>
                  <a:srgbClr val="000000"/>
                </a:solidFill>
                <a:latin typeface="Times New Roman" pitchFamily="1" panose="02020603050405020304"/>
              </a:rPr>
              <a:t>Andrés Chordi Corbo </a:t>
            </a:r>
          </a:p>
          <a:p>
            <a:pPr marL="0" marR="0" indent="0" algn="l">
              <a:lnSpc>
                <a:spcPts val="900"/>
              </a:lnSpc>
              <a:spcBef>
                <a:spcPts val="190"/>
              </a:spcBef>
              <a:spcAft>
                <a:spcPts val="0"/>
              </a:spcAft>
            </a:pPr>
            <a:r>
              <a:rPr lang="es-ES" sz="900" spc="10">
                <a:solidFill>
                  <a:srgbClr val="000000"/>
                </a:solidFill>
                <a:latin typeface="Times New Roman" pitchFamily="1" panose="02020603050405020304"/>
              </a:rPr>
              <a:t>(13/11/73–24/10/74) </a:t>
            </a:r>
          </a:p>
        </p:txBody>
      </p:sp>
      <p:sp>
        <p:nvSpPr>
          <p:cNvPr id="12" name=""/>
          <p:cNvSpPr/>
          <p:nvPr>
            <p:ph type="body" idx="10"/>
          </p:nvPr>
        </p:nvSpPr>
        <p:spPr>
          <a:xfrm>
            <a:off x="1731010" y="6610350"/>
            <a:ext cx="122237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0">
                <a:solidFill>
                  <a:srgbClr val="000000"/>
                </a:solidFill>
                <a:latin typeface="Times New Roman" pitchFamily="1" panose="02020603050405020304"/>
              </a:rPr>
              <a:t>C. Valenzuela Calahorro </a:t>
            </a:r>
          </a:p>
          <a:p>
            <a:pPr marL="0" marR="0" indent="0" algn="l">
              <a:lnSpc>
                <a:spcPts val="1000"/>
              </a:lnSpc>
              <a:spcBef>
                <a:spcPts val="190"/>
              </a:spcBef>
              <a:spcAft>
                <a:spcPts val="0"/>
              </a:spcAft>
            </a:pPr>
            <a:r>
              <a:rPr lang="es-ES" sz="900" spc="10">
                <a:solidFill>
                  <a:srgbClr val="000000"/>
                </a:solidFill>
                <a:latin typeface="Times New Roman" pitchFamily="1" panose="02020603050405020304"/>
              </a:rPr>
              <a:t>(07/11/84–25/03/93) </a:t>
            </a:r>
          </a:p>
        </p:txBody>
      </p:sp>
      <p:sp>
        <p:nvSpPr>
          <p:cNvPr id="13" name=""/>
          <p:cNvSpPr/>
          <p:nvPr>
            <p:ph type="body" idx="10"/>
          </p:nvPr>
        </p:nvSpPr>
        <p:spPr>
          <a:xfrm>
            <a:off x="3151505" y="6610350"/>
            <a:ext cx="125920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25">
                <a:solidFill>
                  <a:srgbClr val="000000"/>
                </a:solidFill>
                <a:latin typeface="Times New Roman" pitchFamily="1" panose="02020603050405020304"/>
              </a:rPr>
              <a:t>Juan A. Devesa Alcaráz </a:t>
            </a:r>
          </a:p>
          <a:p>
            <a:pPr marL="0" marR="0" indent="0" algn="l">
              <a:lnSpc>
                <a:spcPts val="1000"/>
              </a:lnSpc>
              <a:spcBef>
                <a:spcPts val="190"/>
              </a:spcBef>
              <a:spcAft>
                <a:spcPts val="0"/>
              </a:spcAft>
            </a:pPr>
            <a:r>
              <a:rPr lang="es-ES" sz="900" spc="10">
                <a:solidFill>
                  <a:srgbClr val="000000"/>
                </a:solidFill>
                <a:latin typeface="Times New Roman" pitchFamily="1" panose="02020603050405020304"/>
              </a:rPr>
              <a:t>(26/03/93–31/03/96) </a:t>
            </a:r>
          </a:p>
        </p:txBody>
      </p:sp>
      <p:sp>
        <p:nvSpPr>
          <p:cNvPr id="14" name=""/>
          <p:cNvSpPr/>
          <p:nvPr>
            <p:ph type="body" idx="10"/>
          </p:nvPr>
        </p:nvSpPr>
        <p:spPr>
          <a:xfrm>
            <a:off x="4611370" y="6610350"/>
            <a:ext cx="125920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10">
                <a:solidFill>
                  <a:srgbClr val="000000"/>
                </a:solidFill>
                <a:latin typeface="Times New Roman" pitchFamily="1" panose="02020603050405020304"/>
              </a:rPr>
              <a:t>Arsenio Muñoz de la Peña </a:t>
            </a:r>
          </a:p>
          <a:p>
            <a:pPr marL="0" marR="0" indent="0" algn="l">
              <a:lnSpc>
                <a:spcPts val="1000"/>
              </a:lnSpc>
              <a:spcBef>
                <a:spcPts val="190"/>
              </a:spcBef>
              <a:spcAft>
                <a:spcPts val="0"/>
              </a:spcAft>
            </a:pPr>
            <a:r>
              <a:rPr lang="es-ES" sz="900" spc="5">
                <a:solidFill>
                  <a:srgbClr val="000000"/>
                </a:solidFill>
                <a:latin typeface="Times New Roman" pitchFamily="1" panose="02020603050405020304"/>
              </a:rPr>
              <a:t>(01/04/96–31/03/2003) </a:t>
            </a:r>
          </a:p>
        </p:txBody>
      </p:sp>
    </p:spTree>
  </p:cSld>
  <p:clrMapOvr>
    <a:masterClrMapping/>
  </p:clrMapOvr>
</p:sldLayout>
</file>

<file path=ppt/slideLayouts/slideLayout11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b="1" spc="0">
                <a:solidFill>
                  <a:srgbClr val="000000"/>
                </a:solidFill>
                <a:latin typeface="Garamond" pitchFamily="1" panose="02020603050405020304"/>
              </a:rPr>
              <a:t>5. Cargos académicos </a:t>
            </a:r>
            <a:r>
              <a:rPr lang="es-ES" sz="1300" spc="0">
                <a:solidFill>
                  <a:srgbClr val="000000"/>
                </a:solidFill>
                <a:latin typeface="Garamond" pitchFamily="1" panose="02020603050405020304"/>
              </a:rPr>
              <a:t>89 </a:t>
            </a:r>
          </a:p>
        </p:txBody>
      </p:sp>
      <p:sp>
        <p:nvSpPr>
          <p:cNvPr id="5" name=""/>
          <p:cNvSpPr/>
          <p:nvPr>
            <p:ph type="body" idx="10"/>
          </p:nvPr>
        </p:nvSpPr>
        <p:spPr>
          <a:xfrm>
            <a:off x="1057910" y="681990"/>
            <a:ext cx="5486400" cy="1327785"/>
          </a:xfrm>
          <a:prstGeom prst="rect">
            <a:avLst/>
          </a:prstGeom>
          <a:noFill/>
          <a:ln w="0" cmpd="sng">
            <a:noFill/>
            <a:prstDash val="solid"/>
          </a:ln>
        </p:spPr>
        <p:txBody>
          <a:bodyPr vert="horz" lIns="0" tIns="213360" rIns="0" bIns="0" anchor="t"/>
          <a:lstStyle/>
          <a:p>
            <a:pPr marL="45720" marR="0" indent="0" algn="l">
              <a:lnSpc>
                <a:spcPts val="1900"/>
              </a:lnSpc>
              <a:spcAft>
                <a:spcPts val="0"/>
              </a:spcAft>
            </a:pPr>
            <a:r>
              <a:rPr lang="es-ES" sz="1850" b="1" spc="65">
                <a:solidFill>
                  <a:srgbClr val="000000"/>
                </a:solidFill>
                <a:latin typeface="Garamond" pitchFamily="1" panose="02020603050405020304"/>
              </a:rPr>
              <a:t>5.2. Directores de Departamento </a:t>
            </a:r>
          </a:p>
          <a:p>
            <a:pPr marL="45720" marR="45720" indent="0" algn="just">
              <a:lnSpc>
                <a:spcPts val="1400"/>
              </a:lnSpc>
              <a:spcBef>
                <a:spcPts val="1745"/>
              </a:spcBef>
              <a:spcAft>
                <a:spcPts val="0"/>
              </a:spcAft>
            </a:pPr>
            <a:r>
              <a:rPr lang="es-ES" sz="1300" spc="0">
                <a:solidFill>
                  <a:srgbClr val="000000"/>
                </a:solidFill>
                <a:latin typeface="Garamond" pitchFamily="1" panose="02020603050405020304"/>
              </a:rPr>
              <a:t>En la Tabla 5.2 aparece el cuadro histórico de todos los Directores de los Departa-</a:t>
            </a:r>
            <a:r>
              <a:rPr lang="es-ES" sz="1300" spc="0">
                <a:solidFill>
                  <a:srgbClr val="000000"/>
                </a:solidFill>
                <a:latin typeface="Garamond" pitchFamily="1" panose="02020603050405020304"/>
              </a:rPr>
              <a:t>mento pertenecientes a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durante los primeros 25 años. </a:t>
            </a:r>
          </a:p>
          <a:p>
            <a:pPr marL="45720" marR="0" indent="0" algn="ctr">
              <a:lnSpc>
                <a:spcPts val="900"/>
              </a:lnSpc>
              <a:spcBef>
                <a:spcPts val="1220"/>
              </a:spcBef>
              <a:spcAft>
                <a:spcPts val="0"/>
              </a:spcAft>
            </a:pPr>
            <a:r>
              <a:rPr lang="es-ES" sz="850" spc="30">
                <a:solidFill>
                  <a:srgbClr val="000000"/>
                </a:solidFill>
                <a:latin typeface="Times New Roman" pitchFamily="1" panose="02020603050405020304"/>
              </a:rPr>
              <a:t>CUADRO HISTORICO DE DIRECTORES DE DEPARTAMENTO (1974–1993) </a:t>
            </a:r>
          </a:p>
        </p:txBody>
      </p:sp>
      <p:sp>
        <p:nvSpPr>
          <p:cNvPr id="8" name=""/>
          <p:cNvSpPr/>
          <p:nvPr>
            <p:ph type="body" idx="10"/>
          </p:nvPr>
        </p:nvSpPr>
        <p:spPr>
          <a:xfrm>
            <a:off x="1057910" y="8140700"/>
            <a:ext cx="5486400" cy="1590675"/>
          </a:xfrm>
          <a:prstGeom prst="rect">
            <a:avLst/>
          </a:prstGeom>
          <a:noFill/>
          <a:ln w="0" cmpd="sng">
            <a:noFill/>
            <a:prstDash val="solid"/>
          </a:ln>
        </p:spPr>
        <p:txBody>
          <a:bodyPr vert="horz" lIns="0" tIns="147955" rIns="0" bIns="0" anchor="t"/>
          <a:lstStyle/>
          <a:p>
            <a:pPr marL="45720" marR="0" indent="0" algn="ctr">
              <a:lnSpc>
                <a:spcPts val="1200"/>
              </a:lnSpc>
              <a:spcAft>
                <a:spcPts val="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5.2: </a:t>
            </a:r>
            <a:r>
              <a:rPr lang="es-ES" sz="1100" spc="0">
                <a:solidFill>
                  <a:srgbClr val="000000"/>
                </a:solidFill>
                <a:latin typeface="Garamond" pitchFamily="1" panose="02020603050405020304"/>
              </a:rPr>
              <a:t>Cuadro histórico de Directores de Departamento en la Facultad de Ciencias </a:t>
            </a:r>
            <a:br/>
            <a:r>
              <a:rPr lang="es-ES" sz="1100" spc="0">
                <a:solidFill>
                  <a:srgbClr val="000000"/>
                </a:solidFill>
                <a:latin typeface="Garamond" pitchFamily="1" panose="02020603050405020304"/>
              </a:rPr>
              <a:t>(1974–1993) (</a:t>
            </a:r>
            <a:r>
              <a:rPr lang="es-ES" sz="900" i="1" spc="0">
                <a:solidFill>
                  <a:srgbClr val="000000"/>
                </a:solidFill>
                <a:latin typeface="Arial" pitchFamily="2" panose="02020603050405020304"/>
              </a:rPr>
              <a:t>continúa</a:t>
            </a:r>
            <a:r>
              <a:rPr lang="es-ES" sz="1100" spc="0">
                <a:solidFill>
                  <a:srgbClr val="000000"/>
                </a:solidFill>
                <a:latin typeface="Garamond" pitchFamily="1" panose="02020603050405020304"/>
              </a:rPr>
              <a:t>) </a:t>
            </a:r>
          </a:p>
          <a:p>
            <a:pPr marL="45720" marR="45720" indent="0" algn="just">
              <a:lnSpc>
                <a:spcPts val="1400"/>
              </a:lnSpc>
              <a:spcBef>
                <a:spcPts val="3410"/>
              </a:spcBef>
              <a:spcAft>
                <a:spcPts val="1195"/>
              </a:spcAft>
            </a:pPr>
            <a:r>
              <a:rPr lang="es-ES" sz="1300" spc="0">
                <a:solidFill>
                  <a:srgbClr val="000000"/>
                </a:solidFill>
                <a:latin typeface="Garamond" pitchFamily="1" panose="02020603050405020304"/>
              </a:rPr>
              <a:t>Debe tenerse en cuenta que la constitución de Departamentos (multicentro y mul-tidistrito) según establece la LRU, el R.D. 2360/1984 y los propios Estatutos de la </a:t>
            </a:r>
            <a:r>
              <a:rPr lang="es-ES" sz="1300" b="1" spc="0">
                <a:solidFill>
                  <a:srgbClr val="000000"/>
                </a:solidFill>
                <a:latin typeface="Garamond" pitchFamily="1" panose="02020603050405020304"/>
              </a:rPr>
              <a:t>Universidad de Extremadura</a:t>
            </a:r>
            <a:r>
              <a:rPr lang="es-ES" sz="1300" spc="0">
                <a:solidFill>
                  <a:srgbClr val="000000"/>
                </a:solidFill>
                <a:latin typeface="Garamond" pitchFamily="1" panose="02020603050405020304"/>
              </a:rPr>
              <a:t>, se produce a partir del año 1986, mediante la </a:t>
            </a:r>
          </a:p>
        </p:txBody>
      </p:sp>
      <p:sp>
        <p:nvSpPr>
          <p:cNvPr id="9"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1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6" name=""/>
          <p:cNvSpPr/>
          <p:nvPr>
            <p:ph type="body" idx="10"/>
          </p:nvPr>
        </p:nvSpPr>
        <p:spPr>
          <a:xfrm>
            <a:off x="105473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90 </a:t>
            </a:r>
            <a:r>
              <a:rPr lang="es-ES" sz="1200" b="1" spc="0">
                <a:solidFill>
                  <a:srgbClr val="000000"/>
                </a:solidFill>
                <a:latin typeface="Times New Roman" pitchFamily="1" panose="02020603050405020304"/>
              </a:rPr>
              <a:t>5.2. Directores de Departamento </a:t>
            </a:r>
          </a:p>
        </p:txBody>
      </p:sp>
      <p:sp>
        <p:nvSpPr>
          <p:cNvPr id="9" name=""/>
          <p:cNvSpPr/>
          <p:nvPr>
            <p:ph type="body" idx="10"/>
          </p:nvPr>
        </p:nvSpPr>
        <p:spPr>
          <a:xfrm>
            <a:off x="1057910" y="4552950"/>
            <a:ext cx="5486400" cy="2414905"/>
          </a:xfrm>
          <a:prstGeom prst="rect">
            <a:avLst/>
          </a:prstGeom>
          <a:noFill/>
          <a:ln w="0" cmpd="sng">
            <a:noFill/>
            <a:prstDash val="solid"/>
          </a:ln>
        </p:spPr>
        <p:txBody>
          <a:bodyPr vert="horz" lIns="0" tIns="147320" rIns="0" bIns="0" anchor="t"/>
          <a:lstStyle/>
          <a:p>
            <a:pPr marL="45720" marR="45720" indent="0" algn="ctr">
              <a:lnSpc>
                <a:spcPts val="1200"/>
              </a:lnSpc>
              <a:spcAft>
                <a:spcPts val="0"/>
              </a:spcAft>
            </a:pPr>
            <a:r>
              <a:rPr lang="es-ES" sz="1200" b="1"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5.3: </a:t>
            </a:r>
            <a:r>
              <a:rPr lang="es-ES" sz="1000" spc="0">
                <a:solidFill>
                  <a:srgbClr val="000000"/>
                </a:solidFill>
                <a:latin typeface="Times New Roman" pitchFamily="1" panose="02020603050405020304"/>
              </a:rPr>
              <a:t>Cuadro histórico de Directores de Departamento en la Facultad de Ciencias </a:t>
            </a:r>
            <a:br/>
            <a:r>
              <a:rPr lang="es-ES" sz="1000" spc="0">
                <a:solidFill>
                  <a:srgbClr val="000000"/>
                </a:solidFill>
                <a:latin typeface="Times New Roman" pitchFamily="1" panose="02020603050405020304"/>
              </a:rPr>
              <a:t>(1974–1993) (</a:t>
            </a:r>
            <a:r>
              <a:rPr lang="es-ES" sz="1000" i="1" spc="0">
                <a:solidFill>
                  <a:srgbClr val="000000"/>
                </a:solidFill>
                <a:latin typeface="Times New Roman" pitchFamily="1" panose="02020603050405020304"/>
              </a:rPr>
              <a:t>continuación</a:t>
            </a:r>
            <a:r>
              <a:rPr lang="es-ES" sz="1000" spc="0">
                <a:solidFill>
                  <a:srgbClr val="000000"/>
                </a:solidFill>
                <a:latin typeface="Times New Roman" pitchFamily="1" panose="02020603050405020304"/>
              </a:rPr>
              <a:t>) </a:t>
            </a:r>
          </a:p>
          <a:p>
            <a:pPr marL="45720" marR="45720" indent="0" algn="just">
              <a:lnSpc>
                <a:spcPts val="1400"/>
              </a:lnSpc>
              <a:spcBef>
                <a:spcPts val="3400"/>
              </a:spcBef>
              <a:spcAft>
                <a:spcPts val="0"/>
              </a:spcAft>
            </a:pPr>
            <a:r>
              <a:rPr lang="es-ES" sz="1200" spc="0">
                <a:solidFill>
                  <a:srgbClr val="000000"/>
                </a:solidFill>
                <a:latin typeface="Times New Roman" pitchFamily="1" panose="02020603050405020304"/>
              </a:rPr>
              <a:t>fusión de Departamentos anteriormente existentes. Este hecho lo hemos reflejado en la Tabla 5.2 donde se incluyen los Directores de los Departamentos anteriores a la si-</a:t>
            </a:r>
            <a:r>
              <a:rPr lang="es-ES" sz="1200" spc="0">
                <a:solidFill>
                  <a:srgbClr val="000000"/>
                </a:solidFill>
                <a:latin typeface="Times New Roman" pitchFamily="1" panose="02020603050405020304"/>
              </a:rPr>
              <a:t>tuación en 1993, referenciados mediante la columna CD (Código de Departamento), y según la denominación ya explicitada en la Tabla 4.1. </a:t>
            </a:r>
          </a:p>
          <a:p>
            <a:pPr marL="45720" marR="45720" indent="0" algn="just">
              <a:lnSpc>
                <a:spcPts val="1400"/>
              </a:lnSpc>
              <a:spcBef>
                <a:spcPts val="495"/>
              </a:spcBef>
              <a:spcAft>
                <a:spcPts val="45"/>
              </a:spcAft>
            </a:pPr>
            <a:r>
              <a:rPr lang="es-ES" sz="1200" spc="0">
                <a:solidFill>
                  <a:srgbClr val="000000"/>
                </a:solidFill>
                <a:latin typeface="Times New Roman" pitchFamily="1" panose="02020603050405020304"/>
              </a:rPr>
              <a:t>La columna PD se refiere al título académico del Director del Departamento durante su mandato —se adoptóel criterio de reflejar el título de mayor rango académico en el período— y el resto de columnas indican simbólicamente los años que ostentóel nombramiento (titular o en funciones, según los casos). </a:t>
            </a:r>
          </a:p>
        </p:txBody>
      </p:sp>
      <p:sp>
        <p:nvSpPr>
          <p:cNvPr id="10" name=""/>
          <p:cNvSpPr/>
          <p:nvPr>
            <p:ph type="body" idx="10"/>
          </p:nvPr>
        </p:nvSpPr>
        <p:spPr>
          <a:xfrm>
            <a:off x="1414145" y="7144385"/>
            <a:ext cx="4770120" cy="91440"/>
          </a:xfrm>
          <a:prstGeom prst="rect">
            <a:avLst/>
          </a:prstGeom>
          <a:noFill/>
          <a:ln w="0" cmpd="sng">
            <a:noFill/>
            <a:prstDash val="solid"/>
          </a:ln>
        </p:spPr>
        <p:txBody>
          <a:bodyPr vert="horz" lIns="0" tIns="0" rIns="0" bIns="0" anchor="t"/>
          <a:lstStyle/>
          <a:p>
            <a:pPr marL="45720" marR="0" indent="0" algn="l">
              <a:lnSpc>
                <a:spcPts val="600"/>
              </a:lnSpc>
              <a:spcAft>
                <a:spcPts val="0"/>
              </a:spcAft>
              <a:tabLst>
                <a:tab algn="l" pos="1645920"/>
                <a:tab algn="l" pos="2834640"/>
                <a:tab algn="l" pos="4023360"/>
              </a:tabLst>
            </a:pPr>
            <a:r>
              <a:rPr lang="es-ES" sz="550" spc="5">
                <a:solidFill>
                  <a:srgbClr val="000000"/>
                </a:solidFill>
                <a:latin typeface="Times New Roman" pitchFamily="1" panose="02020603050405020304"/>
              </a:rPr>
              <a:t>DEPARTAMENTO </a:t>
            </a:r>
            <a:r>
              <a:rPr lang="es-ES" sz="550" spc="5">
                <a:solidFill>
                  <a:srgbClr val="000000"/>
                </a:solidFill>
                <a:latin typeface="Times New Roman" pitchFamily="1" panose="02020603050405020304"/>
              </a:rPr>
              <a:t>Director </a:t>
            </a:r>
            <a:r>
              <a:rPr lang="es-ES" sz="550" spc="5">
                <a:solidFill>
                  <a:srgbClr val="000000"/>
                </a:solidFill>
                <a:latin typeface="Times New Roman" pitchFamily="1" panose="02020603050405020304"/>
              </a:rPr>
              <a:t>Secretario </a:t>
            </a:r>
            <a:r>
              <a:rPr lang="es-ES" sz="550" spc="5">
                <a:solidFill>
                  <a:srgbClr val="000000"/>
                </a:solidFill>
                <a:latin typeface="Times New Roman" pitchFamily="1" panose="02020603050405020304"/>
              </a:rPr>
              <a:t>Contacto </a:t>
            </a:r>
          </a:p>
        </p:txBody>
      </p:sp>
      <p:sp>
        <p:nvSpPr>
          <p:cNvPr id="11" name=""/>
          <p:cNvSpPr/>
          <p:nvPr>
            <p:ph type="body" idx="10"/>
          </p:nvPr>
        </p:nvSpPr>
        <p:spPr>
          <a:xfrm>
            <a:off x="1414145" y="7254240"/>
            <a:ext cx="4770120" cy="880110"/>
          </a:xfrm>
          <a:prstGeom prst="rect">
            <a:avLst/>
          </a:prstGeom>
          <a:noFill/>
          <a:ln w="0" cmpd="sng">
            <a:noFill/>
            <a:prstDash val="solid"/>
          </a:ln>
        </p:spPr>
        <p:txBody>
          <a:bodyPr vert="horz" lIns="0" tIns="0" rIns="0" bIns="0" anchor="t"/>
          <a:lstStyle/>
          <a:p>
            <a:pPr marL="45720" marR="0" indent="0" algn="l">
              <a:lnSpc>
                <a:spcPts val="700"/>
              </a:lnSpc>
              <a:spcAft>
                <a:spcPts val="0"/>
              </a:spcAft>
              <a:tabLst>
                <a:tab algn="l" pos="1645920"/>
                <a:tab algn="l" pos="2834640"/>
                <a:tab algn="r" pos="4663440"/>
              </a:tabLst>
            </a:pPr>
            <a:r>
              <a:rPr lang="es-ES" sz="550" spc="0">
                <a:solidFill>
                  <a:srgbClr val="000000"/>
                </a:solidFill>
                <a:latin typeface="Times New Roman" pitchFamily="1" panose="02020603050405020304"/>
              </a:rPr>
              <a:t>Anatomía, Biología Celular y Zoología </a:t>
            </a:r>
            <a:r>
              <a:rPr lang="es-ES" sz="550" spc="0">
                <a:solidFill>
                  <a:srgbClr val="000000"/>
                </a:solidFill>
                <a:latin typeface="Times New Roman" pitchFamily="1" panose="02020603050405020304"/>
              </a:rPr>
              <a:t>Yolanda Gaña´n Presmanes </a:t>
            </a:r>
            <a:r>
              <a:rPr lang="es-ES" sz="550" spc="0">
                <a:solidFill>
                  <a:srgbClr val="000000"/>
                </a:solidFill>
                <a:latin typeface="Times New Roman" pitchFamily="1" panose="02020603050405020304"/>
              </a:rPr>
              <a:t>JoséLuis Pérez Bote </a:t>
            </a:r>
            <a:r>
              <a:rPr lang="es-ES" sz="550" u="sng" spc="0">
                <a:solidFill>
                  <a:srgbClr val="0000FF"/>
                </a:solidFill>
                <a:latin typeface="Times New Roman" pitchFamily="1" panose="02020603050405020304"/>
              </a:rPr>
              <a:t>dirdptoabcz@unex.es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r" pos="4663440"/>
              </a:tabLst>
            </a:pPr>
            <a:r>
              <a:rPr lang="es-ES" sz="550" spc="0">
                <a:solidFill>
                  <a:srgbClr val="000000"/>
                </a:solidFill>
                <a:latin typeface="Times New Roman" pitchFamily="1" panose="02020603050405020304"/>
              </a:rPr>
              <a:t>Biología Vegetal, Ecología y Ciencias de la Tierra Luis Francisco Ferna´ndez Pozo </a:t>
            </a:r>
            <a:r>
              <a:rPr lang="es-ES" sz="550" spc="0">
                <a:solidFill>
                  <a:srgbClr val="000000"/>
                </a:solidFill>
                <a:latin typeface="Times New Roman" pitchFamily="1" panose="02020603050405020304"/>
              </a:rPr>
              <a:t>María ´Angeles Rodríguez Gonza´lez </a:t>
            </a:r>
            <a:r>
              <a:rPr lang="es-ES" sz="550" u="sng" spc="0">
                <a:solidFill>
                  <a:srgbClr val="0000FF"/>
                </a:solidFill>
                <a:latin typeface="Times New Roman" pitchFamily="1" panose="02020603050405020304"/>
              </a:rPr>
              <a:t>dirdptobvet@unex.es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l" pos="1645920"/>
                <a:tab algn="l" pos="2834640"/>
                <a:tab algn="r" pos="4663440"/>
              </a:tabLst>
            </a:pPr>
            <a:r>
              <a:rPr lang="es-ES" sz="550" spc="0">
                <a:solidFill>
                  <a:srgbClr val="000000"/>
                </a:solidFill>
                <a:latin typeface="Times New Roman" pitchFamily="1" panose="02020603050405020304"/>
              </a:rPr>
              <a:t>Bioquímica y Biología Molecular y Genética </a:t>
            </a:r>
            <a:r>
              <a:rPr lang="es-ES" sz="550" spc="0">
                <a:solidFill>
                  <a:srgbClr val="000000"/>
                </a:solidFill>
                <a:latin typeface="Times New Roman" pitchFamily="1" panose="02020603050405020304"/>
              </a:rPr>
              <a:t>Jaime María Merino Ferna´ndez </a:t>
            </a:r>
            <a:r>
              <a:rPr lang="es-ES" sz="550" spc="0">
                <a:solidFill>
                  <a:srgbClr val="000000"/>
                </a:solidFill>
                <a:latin typeface="Times New Roman" pitchFamily="1" panose="02020603050405020304"/>
              </a:rPr>
              <a:t>Francisco Javier Martín Romero </a:t>
            </a:r>
            <a:r>
              <a:rPr lang="es-ES" sz="550" u="sng" spc="0">
                <a:solidFill>
                  <a:srgbClr val="0000FF"/>
                </a:solidFill>
                <a:latin typeface="Times New Roman" pitchFamily="1" panose="02020603050405020304"/>
              </a:rPr>
              <a:t>dirdptobybm@unex.es</a:t>
            </a:r>
            <a:r>
              <a:rPr lang="es-ES" sz="100" spc="0">
                <a:solidFill>
                  <a:srgbClr val="000000"/>
                </a:solidFill>
                <a:latin typeface="Times New Roman" pitchFamily="1" panose="02020603050405020304"/>
              </a:rPr>
              <a:t> </a:t>
            </a:r>
          </a:p>
          <a:p>
            <a:pPr marL="45720" marR="0" indent="0" algn="l">
              <a:lnSpc>
                <a:spcPts val="700"/>
              </a:lnSpc>
              <a:spcBef>
                <a:spcPts val="25"/>
              </a:spcBef>
              <a:spcAft>
                <a:spcPts val="0"/>
              </a:spcAft>
              <a:tabLst>
                <a:tab algn="l" pos="1645920"/>
                <a:tab algn="l" pos="2834640"/>
                <a:tab algn="r" pos="4663440"/>
              </a:tabLst>
            </a:pPr>
            <a:r>
              <a:rPr lang="es-ES" sz="550" spc="0">
                <a:solidFill>
                  <a:srgbClr val="000000"/>
                </a:solidFill>
                <a:latin typeface="Times New Roman" pitchFamily="1" panose="02020603050405020304"/>
              </a:rPr>
              <a:t>Física </a:t>
            </a:r>
            <a:r>
              <a:rPr lang="es-ES" sz="550" spc="0">
                <a:solidFill>
                  <a:srgbClr val="000000"/>
                </a:solidFill>
                <a:latin typeface="Times New Roman" pitchFamily="1" panose="02020603050405020304"/>
              </a:rPr>
              <a:t>Francisco Javier Acero Díaz </a:t>
            </a:r>
            <a:r>
              <a:rPr lang="es-ES" sz="550" spc="0">
                <a:solidFill>
                  <a:srgbClr val="000000"/>
                </a:solidFill>
                <a:latin typeface="Times New Roman" pitchFamily="1" panose="02020603050405020304"/>
              </a:rPr>
              <a:t>Manuel Anto´n Martínez </a:t>
            </a:r>
            <a:r>
              <a:rPr lang="es-ES" sz="550" u="sng" spc="0">
                <a:solidFill>
                  <a:srgbClr val="0000FF"/>
                </a:solidFill>
                <a:latin typeface="Times New Roman" pitchFamily="1" panose="02020603050405020304"/>
              </a:rPr>
              <a:t>dirdptofsca@unex.es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l" pos="1645920"/>
                <a:tab algn="l" pos="2834640"/>
                <a:tab algn="r" pos="4663440"/>
              </a:tabLst>
            </a:pPr>
            <a:r>
              <a:rPr lang="es-ES" sz="550" spc="0">
                <a:solidFill>
                  <a:srgbClr val="000000"/>
                </a:solidFill>
                <a:latin typeface="Times New Roman" pitchFamily="1" panose="02020603050405020304"/>
              </a:rPr>
              <a:t>Física Aplicada </a:t>
            </a:r>
            <a:r>
              <a:rPr lang="es-ES" sz="550" spc="0">
                <a:solidFill>
                  <a:srgbClr val="000000"/>
                </a:solidFill>
                <a:latin typeface="Times New Roman" pitchFamily="1" panose="02020603050405020304"/>
              </a:rPr>
              <a:t>Isidro Cachadin</a:t>
            </a:r>
            <a:r>
              <a:rPr lang="es-ES" sz="550" baseline="30000" spc="0">
                <a:solidFill>
                  <a:srgbClr val="000000"/>
                </a:solidFill>
                <a:latin typeface="Times New Roman" pitchFamily="1" panose="02020603050405020304"/>
              </a:rPr>
              <a:t>˜</a:t>
            </a:r>
            <a:r>
              <a:rPr lang="es-ES" sz="550" spc="0">
                <a:solidFill>
                  <a:srgbClr val="000000"/>
                </a:solidFill>
                <a:latin typeface="Times New Roman" pitchFamily="1" panose="02020603050405020304"/>
              </a:rPr>
              <a:t>a Gutiérrez </a:t>
            </a:r>
            <a:r>
              <a:rPr lang="es-ES" sz="550" spc="0">
                <a:solidFill>
                  <a:srgbClr val="000000"/>
                </a:solidFill>
                <a:latin typeface="Times New Roman" pitchFamily="1" panose="02020603050405020304"/>
              </a:rPr>
              <a:t>´Angel Anastasio Mulero Díaz </a:t>
            </a:r>
            <a:r>
              <a:rPr lang="es-ES" sz="550" u="sng" spc="0">
                <a:solidFill>
                  <a:srgbClr val="0000FF"/>
                </a:solidFill>
                <a:latin typeface="Times New Roman" pitchFamily="1" panose="02020603050405020304"/>
              </a:rPr>
              <a:t>dirdptofiap@unex.es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l" pos="1645920"/>
                <a:tab algn="l" pos="2834640"/>
                <a:tab algn="r" pos="4663440"/>
              </a:tabLst>
            </a:pPr>
            <a:r>
              <a:rPr lang="es-ES" sz="550" spc="0">
                <a:solidFill>
                  <a:srgbClr val="000000"/>
                </a:solidFill>
                <a:latin typeface="Times New Roman" pitchFamily="1" panose="02020603050405020304"/>
              </a:rPr>
              <a:t>Fisiología </a:t>
            </a:r>
            <a:r>
              <a:rPr lang="es-ES" sz="550" spc="0">
                <a:solidFill>
                  <a:srgbClr val="000000"/>
                </a:solidFill>
                <a:latin typeface="Times New Roman" pitchFamily="1" panose="02020603050405020304"/>
              </a:rPr>
              <a:t>Juan Antonio Rosado Dionisio </a:t>
            </a:r>
            <a:r>
              <a:rPr lang="es-ES" sz="550" spc="0">
                <a:solidFill>
                  <a:srgbClr val="000000"/>
                </a:solidFill>
                <a:latin typeface="Times New Roman" pitchFamily="1" panose="02020603050405020304"/>
              </a:rPr>
              <a:t>Pedro Javier Camello Almaraz </a:t>
            </a:r>
            <a:r>
              <a:rPr lang="es-ES" sz="550" u="sng" spc="0">
                <a:solidFill>
                  <a:srgbClr val="0000FF"/>
                </a:solidFill>
                <a:latin typeface="Times New Roman" pitchFamily="1" panose="02020603050405020304"/>
              </a:rPr>
              <a:t>dirdptofsio@unex.es</a:t>
            </a:r>
            <a:r>
              <a:rPr lang="es-ES" sz="100" spc="0">
                <a:solidFill>
                  <a:srgbClr val="000000"/>
                </a:solidFill>
                <a:latin typeface="Times New Roman" pitchFamily="1" panose="02020603050405020304"/>
              </a:rPr>
              <a:t> </a:t>
            </a:r>
          </a:p>
          <a:p>
            <a:pPr marL="45720" marR="0" indent="0" algn="l">
              <a:lnSpc>
                <a:spcPts val="700"/>
              </a:lnSpc>
              <a:spcBef>
                <a:spcPts val="5"/>
              </a:spcBef>
              <a:spcAft>
                <a:spcPts val="0"/>
              </a:spcAft>
              <a:tabLst>
                <a:tab algn="l" pos="1645920"/>
                <a:tab algn="l" pos="2834640"/>
                <a:tab algn="r" pos="4663440"/>
              </a:tabLst>
            </a:pPr>
            <a:r>
              <a:rPr lang="es-ES" sz="550" spc="0">
                <a:solidFill>
                  <a:srgbClr val="000000"/>
                </a:solidFill>
                <a:latin typeface="Times New Roman" pitchFamily="1" panose="02020603050405020304"/>
              </a:rPr>
              <a:t>Ingeniería Química y Química Física </a:t>
            </a:r>
            <a:r>
              <a:rPr lang="es-ES" sz="550" spc="0">
                <a:solidFill>
                  <a:srgbClr val="000000"/>
                </a:solidFill>
                <a:latin typeface="Times New Roman" pitchFamily="1" panose="02020603050405020304"/>
              </a:rPr>
              <a:t>Pedro Modesto ´Alvarez Pen</a:t>
            </a:r>
            <a:r>
              <a:rPr lang="es-ES" sz="550" baseline="30000" spc="0">
                <a:solidFill>
                  <a:srgbClr val="000000"/>
                </a:solidFill>
                <a:latin typeface="Times New Roman" pitchFamily="1" panose="02020603050405020304"/>
              </a:rPr>
              <a:t>˜</a:t>
            </a:r>
            <a:r>
              <a:rPr lang="es-ES" sz="550" spc="0">
                <a:solidFill>
                  <a:srgbClr val="000000"/>
                </a:solidFill>
                <a:latin typeface="Times New Roman" pitchFamily="1" panose="02020603050405020304"/>
              </a:rPr>
              <a:t>a </a:t>
            </a:r>
            <a:r>
              <a:rPr lang="es-ES" sz="550" spc="0">
                <a:solidFill>
                  <a:srgbClr val="000000"/>
                </a:solidFill>
                <a:latin typeface="Times New Roman" pitchFamily="1" panose="02020603050405020304"/>
              </a:rPr>
              <a:t>Juan Luis Acero Díaz </a:t>
            </a:r>
            <a:r>
              <a:rPr lang="es-ES" sz="550" u="sng" spc="0">
                <a:solidFill>
                  <a:srgbClr val="0000FF"/>
                </a:solidFill>
                <a:latin typeface="Times New Roman" pitchFamily="1" panose="02020603050405020304"/>
              </a:rPr>
              <a:t>dirdptoiqqf@unex.es</a:t>
            </a:r>
            <a:r>
              <a:rPr lang="es-ES" sz="100" spc="0">
                <a:solidFill>
                  <a:srgbClr val="000000"/>
                </a:solidFill>
                <a:latin typeface="Times New Roman" pitchFamily="1" panose="02020603050405020304"/>
              </a:rPr>
              <a:t> </a:t>
            </a:r>
          </a:p>
          <a:p>
            <a:pPr marL="45720" marR="0" indent="0" algn="l">
              <a:lnSpc>
                <a:spcPts val="700"/>
              </a:lnSpc>
              <a:spcBef>
                <a:spcPts val="15"/>
              </a:spcBef>
              <a:spcAft>
                <a:spcPts val="0"/>
              </a:spcAft>
              <a:tabLst>
                <a:tab algn="l" pos="1645920"/>
                <a:tab algn="r" pos="4663440"/>
              </a:tabLst>
            </a:pPr>
            <a:r>
              <a:rPr lang="es-ES" sz="550" spc="0">
                <a:solidFill>
                  <a:srgbClr val="000000"/>
                </a:solidFill>
                <a:latin typeface="Times New Roman" pitchFamily="1" panose="02020603050405020304"/>
              </a:rPr>
              <a:t>Matema´ticas </a:t>
            </a:r>
            <a:r>
              <a:rPr lang="es-ES" sz="550" spc="0">
                <a:solidFill>
                  <a:srgbClr val="000000"/>
                </a:solidFill>
                <a:latin typeface="Times New Roman" pitchFamily="1" panose="02020603050405020304"/>
              </a:rPr>
              <a:t>Ignacio Ojeda Martínez de Castilla Inés María del Puerto García </a:t>
            </a:r>
            <a:r>
              <a:rPr lang="es-ES" sz="550" u="sng" spc="0">
                <a:solidFill>
                  <a:srgbClr val="0000FF"/>
                </a:solidFill>
                <a:latin typeface="Times New Roman" pitchFamily="1" panose="02020603050405020304"/>
              </a:rPr>
              <a:t>dirdptomate@unex.es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l" pos="1645920"/>
                <a:tab algn="l" pos="2834640"/>
                <a:tab algn="r" pos="4663440"/>
              </a:tabLst>
            </a:pPr>
            <a:r>
              <a:rPr lang="es-ES" sz="550" spc="0">
                <a:solidFill>
                  <a:srgbClr val="000000"/>
                </a:solidFill>
                <a:latin typeface="Times New Roman" pitchFamily="1" panose="02020603050405020304"/>
              </a:rPr>
              <a:t>Química Analítica </a:t>
            </a:r>
            <a:r>
              <a:rPr lang="es-ES" sz="550" spc="0">
                <a:solidFill>
                  <a:srgbClr val="000000"/>
                </a:solidFill>
                <a:latin typeface="Times New Roman" pitchFamily="1" panose="02020603050405020304"/>
              </a:rPr>
              <a:t>María Teresa Galeano Díaz </a:t>
            </a:r>
            <a:r>
              <a:rPr lang="es-ES" sz="550" spc="0">
                <a:solidFill>
                  <a:srgbClr val="000000"/>
                </a:solidFill>
                <a:latin typeface="Times New Roman" pitchFamily="1" panose="02020603050405020304"/>
              </a:rPr>
              <a:t>Eduardo Consuelo Pinilla Gil </a:t>
            </a:r>
            <a:r>
              <a:rPr lang="es-ES" sz="550" u="sng" spc="0">
                <a:solidFill>
                  <a:srgbClr val="0000FF"/>
                </a:solidFill>
                <a:latin typeface="Times New Roman" pitchFamily="1" panose="02020603050405020304"/>
              </a:rPr>
              <a:t>dirdptoquan@unex.es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115"/>
              </a:spcAft>
              <a:tabLst>
                <a:tab algn="l" pos="1645920"/>
                <a:tab algn="l" pos="2834640"/>
                <a:tab algn="r" pos="4663440"/>
              </a:tabLst>
            </a:pPr>
            <a:r>
              <a:rPr lang="es-ES" sz="550" spc="0">
                <a:solidFill>
                  <a:srgbClr val="000000"/>
                </a:solidFill>
                <a:latin typeface="Times New Roman" pitchFamily="1" panose="02020603050405020304"/>
              </a:rPr>
              <a:t>Química Orga´nica e Inorga´nica </a:t>
            </a:r>
            <a:r>
              <a:rPr lang="es-ES" sz="550" spc="0">
                <a:solidFill>
                  <a:srgbClr val="000000"/>
                </a:solidFill>
                <a:latin typeface="Times New Roman" pitchFamily="1" panose="02020603050405020304"/>
              </a:rPr>
              <a:t>Ignacio Lo´pez–Coca Martín </a:t>
            </a:r>
            <a:r>
              <a:rPr lang="es-ES" sz="550" spc="0">
                <a:solidFill>
                  <a:srgbClr val="000000"/>
                </a:solidFill>
                <a:latin typeface="Times New Roman" pitchFamily="1" panose="02020603050405020304"/>
              </a:rPr>
              <a:t>Francisco Luna Giles </a:t>
            </a:r>
            <a:r>
              <a:rPr lang="es-ES" sz="550" u="sng" spc="0">
                <a:solidFill>
                  <a:srgbClr val="0000FF"/>
                </a:solidFill>
                <a:latin typeface="Times New Roman" pitchFamily="1" panose="02020603050405020304"/>
              </a:rPr>
              <a:t>dirdptoqoin@unex.es</a:t>
            </a:r>
            <a:r>
              <a:rPr lang="es-ES" sz="100" spc="0">
                <a:solidFill>
                  <a:srgbClr val="000000"/>
                </a:solidFill>
                <a:latin typeface="Times New Roman" pitchFamily="1" panose="02020603050405020304"/>
              </a:rPr>
              <a:t> </a:t>
            </a:r>
          </a:p>
        </p:txBody>
      </p:sp>
      <p:sp>
        <p:nvSpPr>
          <p:cNvPr id="12" name=""/>
          <p:cNvSpPr/>
          <p:nvPr>
            <p:ph type="body" idx="10"/>
          </p:nvPr>
        </p:nvSpPr>
        <p:spPr>
          <a:xfrm>
            <a:off x="1057910" y="8134350"/>
            <a:ext cx="5486400" cy="1597025"/>
          </a:xfrm>
          <a:prstGeom prst="rect">
            <a:avLst/>
          </a:prstGeom>
          <a:noFill/>
          <a:ln w="0" cmpd="sng">
            <a:noFill/>
            <a:prstDash val="solid"/>
          </a:ln>
        </p:spPr>
        <p:txBody>
          <a:bodyPr vert="horz" lIns="0" tIns="147955" rIns="0" bIns="0" anchor="t"/>
          <a:lstStyle/>
          <a:p>
            <a:pPr marL="1920240" marR="45720" indent="0" algn="just">
              <a:lnSpc>
                <a:spcPts val="1200"/>
              </a:lnSpc>
              <a:spcAft>
                <a:spcPts val="0"/>
              </a:spcAft>
            </a:pPr>
            <a:r>
              <a:rPr lang="es-ES" sz="1200" b="1"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5.4: </a:t>
            </a:r>
            <a:r>
              <a:rPr lang="es-ES" sz="1000" spc="0">
                <a:solidFill>
                  <a:srgbClr val="000000"/>
                </a:solidFill>
                <a:latin typeface="Times New Roman" pitchFamily="1" panose="02020603050405020304"/>
              </a:rPr>
              <a:t>Departamentos de la </a:t>
            </a:r>
            <a:r>
              <a:rPr lang="es-ES" sz="950" b="1" spc="0">
                <a:solidFill>
                  <a:srgbClr val="000000"/>
                </a:solidFill>
                <a:latin typeface="Bookman Old Style" pitchFamily="1" panose="02020603050405020304"/>
              </a:rPr>
              <a:t>Universidad de Extremadura </a:t>
            </a:r>
            <a:r>
              <a:rPr lang="es-ES" sz="1000" spc="0">
                <a:solidFill>
                  <a:srgbClr val="000000"/>
                </a:solidFill>
                <a:latin typeface="Times New Roman" pitchFamily="1" panose="02020603050405020304"/>
              </a:rPr>
              <a:t>con profesorado adscrito a la </a:t>
            </a:r>
            <a:r>
              <a:rPr lang="es-ES" sz="950" b="1" spc="0">
                <a:solidFill>
                  <a:srgbClr val="000000"/>
                </a:solidFill>
                <a:latin typeface="Bookman Old Style" pitchFamily="1" panose="02020603050405020304"/>
              </a:rPr>
              <a:t>Facultad de Ciencias</a:t>
            </a:r>
            <a:r>
              <a:rPr lang="es-ES" sz="1000" spc="0">
                <a:solidFill>
                  <a:srgbClr val="000000"/>
                </a:solidFill>
                <a:latin typeface="Times New Roman" pitchFamily="1" panose="02020603050405020304"/>
              </a:rPr>
              <a:t>, 2019 </a:t>
            </a:r>
          </a:p>
          <a:p>
            <a:pPr marL="45720" marR="45720" indent="0" algn="just">
              <a:lnSpc>
                <a:spcPts val="1400"/>
              </a:lnSpc>
              <a:spcBef>
                <a:spcPts val="3545"/>
              </a:spcBef>
              <a:spcAft>
                <a:spcPts val="1160"/>
              </a:spcAft>
            </a:pPr>
            <a:r>
              <a:rPr lang="es-ES" sz="1200" spc="30">
                <a:solidFill>
                  <a:srgbClr val="000000"/>
                </a:solidFill>
                <a:latin typeface="Times New Roman" pitchFamily="1" panose="02020603050405020304"/>
              </a:rPr>
              <a:t>Por último, en la Tabla 5.4 aparecen los Directores y Secretarios de los Departa-</a:t>
            </a:r>
            <a:r>
              <a:rPr lang="es-ES" sz="1200" spc="30">
                <a:solidFill>
                  <a:srgbClr val="000000"/>
                </a:solidFill>
                <a:latin typeface="Times New Roman" pitchFamily="1" panose="02020603050405020304"/>
              </a:rPr>
              <a:t>mentos de la </a:t>
            </a:r>
            <a:r>
              <a:rPr lang="es-ES" sz="1200" b="1" spc="30">
                <a:solidFill>
                  <a:srgbClr val="000000"/>
                </a:solidFill>
                <a:latin typeface="Times New Roman" pitchFamily="1" panose="02020603050405020304"/>
              </a:rPr>
              <a:t>Universidad de Extremadura </a:t>
            </a:r>
            <a:r>
              <a:rPr lang="es-ES" sz="1200" spc="30">
                <a:solidFill>
                  <a:srgbClr val="000000"/>
                </a:solidFill>
                <a:latin typeface="Times New Roman" pitchFamily="1" panose="02020603050405020304"/>
              </a:rPr>
              <a:t>cuya cabecera se encuentra en la </a:t>
            </a:r>
            <a:r>
              <a:rPr lang="es-ES" sz="1200" b="1" spc="30">
                <a:solidFill>
                  <a:srgbClr val="000000"/>
                </a:solidFill>
                <a:latin typeface="Times New Roman" pitchFamily="1" panose="02020603050405020304"/>
              </a:rPr>
              <a:t>Facultad de Ciencias</a:t>
            </a:r>
            <a:r>
              <a:rPr lang="es-ES" sz="1200" spc="30">
                <a:solidFill>
                  <a:srgbClr val="000000"/>
                </a:solidFill>
                <a:latin typeface="Times New Roman" pitchFamily="1" panose="02020603050405020304"/>
              </a:rPr>
              <a:t>, a la fecha de noviembre de 2019. En los últimos 25 años se </a:t>
            </a:r>
          </a:p>
        </p:txBody>
      </p:sp>
      <p:sp>
        <p:nvSpPr>
          <p:cNvPr id="13"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7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11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b="1" spc="0">
                <a:solidFill>
                  <a:srgbClr val="000000"/>
                </a:solidFill>
                <a:latin typeface="Garamond" pitchFamily="1" panose="02020603050405020304"/>
              </a:rPr>
              <a:t>5. Cargos académicos </a:t>
            </a:r>
            <a:r>
              <a:rPr lang="es-ES" sz="1300" spc="0">
                <a:solidFill>
                  <a:srgbClr val="000000"/>
                </a:solidFill>
                <a:latin typeface="Garamond" pitchFamily="1" panose="02020603050405020304"/>
              </a:rPr>
              <a:t>91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2250" rIns="0" bIns="0" anchor="t"/>
          <a:lstStyle/>
          <a:p>
            <a:pPr marL="45720" marR="45720" indent="0" algn="just">
              <a:lnSpc>
                <a:spcPts val="1400"/>
              </a:lnSpc>
              <a:spcAft>
                <a:spcPts val="62260"/>
              </a:spcAft>
            </a:pPr>
            <a:r>
              <a:rPr lang="es-ES" sz="1300" spc="-5">
                <a:solidFill>
                  <a:srgbClr val="000000"/>
                </a:solidFill>
                <a:latin typeface="Garamond" pitchFamily="1" panose="02020603050405020304"/>
              </a:rPr>
              <a:t>produjeron alteraciones y transformaciones de los Departamentos (no siempre desea-</a:t>
            </a:r>
            <a:r>
              <a:rPr lang="es-ES" sz="1300" spc="-5">
                <a:solidFill>
                  <a:srgbClr val="000000"/>
                </a:solidFill>
                <a:latin typeface="Garamond" pitchFamily="1" panose="02020603050405020304"/>
              </a:rPr>
              <a:t>bles) con la finalidad de reagrupar las áreas de conocimiento. Pese a todo, y salvo algunos casos muy singulares, la estructura y composición de los Departamentos de la </a:t>
            </a:r>
            <a:r>
              <a:rPr lang="es-ES" sz="1300" b="1" spc="-5">
                <a:solidFill>
                  <a:srgbClr val="000000"/>
                </a:solidFill>
                <a:latin typeface="Garamond" pitchFamily="1" panose="02020603050405020304"/>
              </a:rPr>
              <a:t>Facultad de Ciencias </a:t>
            </a:r>
            <a:r>
              <a:rPr lang="es-ES" sz="1300" spc="-5">
                <a:solidFill>
                  <a:srgbClr val="000000"/>
                </a:solidFill>
                <a:latin typeface="Garamond" pitchFamily="1" panose="02020603050405020304"/>
              </a:rPr>
              <a:t>no han cambiado sustancialmente durante los últimos 25 años.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1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2670" y="495300"/>
            <a:ext cx="5486400" cy="1010285"/>
          </a:xfrm>
          <a:prstGeom prst="rect">
            <a:avLst/>
          </a:prstGeom>
          <a:noFill/>
          <a:ln w="0" cmpd="sng">
            <a:noFill/>
            <a:prstDash val="solid"/>
          </a:ln>
        </p:spPr>
        <p:txBody>
          <a:bodyPr vert="horz" lIns="0" tIns="0" rIns="0" bIns="0" anchor="t"/>
          <a:lstStyle/>
          <a:p>
            <a:pPr marL="45720" marR="0" indent="0" algn="l">
              <a:lnSpc>
                <a:spcPts val="1400"/>
              </a:lnSpc>
              <a:spcAft>
                <a:spcPts val="6540"/>
              </a:spcAft>
              <a:tabLst>
                <a:tab algn="r" pos="5440680"/>
              </a:tabLst>
            </a:pPr>
            <a:r>
              <a:rPr lang="es-ES" sz="1150" spc="0">
                <a:solidFill>
                  <a:srgbClr val="000000"/>
                </a:solidFill>
                <a:latin typeface="Bookman Old Style" pitchFamily="1" panose="02020603050405020304"/>
              </a:rPr>
              <a:t>92 </a:t>
            </a:r>
            <a:r>
              <a:rPr lang="es-ES" sz="1150" spc="0">
                <a:solidFill>
                  <a:srgbClr val="000000"/>
                </a:solidFill>
                <a:latin typeface="Bookman Old Style" pitchFamily="1" panose="02020603050405020304"/>
              </a:rPr>
              <a:t>5.2. Directores de Departamento </a:t>
            </a:r>
          </a:p>
        </p:txBody>
      </p:sp>
      <p:sp>
        <p:nvSpPr>
          <p:cNvPr id="5" name=""/>
          <p:cNvSpPr/>
          <p:nvPr>
            <p:ph type="body" idx="10"/>
          </p:nvPr>
        </p:nvSpPr>
        <p:spPr>
          <a:xfrm>
            <a:off x="1042670" y="8367395"/>
            <a:ext cx="5486400" cy="1363980"/>
          </a:xfrm>
          <a:prstGeom prst="rect">
            <a:avLst/>
          </a:prstGeom>
          <a:noFill/>
          <a:ln w="0" cmpd="sng">
            <a:noFill/>
            <a:prstDash val="solid"/>
          </a:ln>
        </p:spPr>
        <p:txBody>
          <a:bodyPr vert="horz" lIns="0" tIns="43180" rIns="0" bIns="0" anchor="t"/>
          <a:lstStyle/>
          <a:p>
            <a:pPr marL="45720" marR="0" indent="0" algn="ctr">
              <a:lnSpc>
                <a:spcPts val="1400"/>
              </a:lnSpc>
              <a:spcAft>
                <a:spcPts val="7500"/>
              </a:spcAft>
            </a:pPr>
            <a:r>
              <a:rPr lang="es-ES" sz="1150" spc="0">
                <a:solidFill>
                  <a:srgbClr val="000000"/>
                </a:solidFill>
                <a:latin typeface="Bookman Old Style" pitchFamily="1" panose="02020603050405020304"/>
              </a:rPr>
              <a:t>Figura </a:t>
            </a:r>
            <a:r>
              <a:rPr lang="es-ES" sz="1350" spc="0">
                <a:solidFill>
                  <a:srgbClr val="000000"/>
                </a:solidFill>
                <a:latin typeface="Arial" pitchFamily="2" panose="02020603050405020304"/>
              </a:rPr>
              <a:t>iii</a:t>
            </a:r>
            <a:r>
              <a:rPr lang="es-ES" sz="1150" spc="0">
                <a:solidFill>
                  <a:srgbClr val="000000"/>
                </a:solidFill>
                <a:latin typeface="Bookman Old Style" pitchFamily="1" panose="02020603050405020304"/>
              </a:rPr>
              <a:t>: Rector Antonio Sánchez Misiego. Catedrático de Universidad de </a:t>
            </a:r>
            <a:br/>
            <a:r>
              <a:rPr lang="es-ES" sz="1150" spc="0">
                <a:solidFill>
                  <a:srgbClr val="000000"/>
                </a:solidFill>
                <a:latin typeface="Bookman Old Style" pitchFamily="1" panose="02020603050405020304"/>
              </a:rPr>
              <a:t>Química Analítica </a:t>
            </a:r>
          </a:p>
        </p:txBody>
      </p:sp>
      <p:sp>
        <p:nvSpPr>
          <p:cNvPr id="6" name=""/>
          <p:cNvSpPr/>
          <p:nvPr>
            <p:ph type="body" idx="10"/>
          </p:nvPr>
        </p:nvSpPr>
        <p:spPr>
          <a:xfrm>
            <a:off x="1042670" y="9731375"/>
            <a:ext cx="5486400" cy="238125"/>
          </a:xfrm>
          <a:prstGeom prst="rect">
            <a:avLst/>
          </a:prstGeom>
          <a:noFill/>
          <a:ln w="0" cmpd="sng">
            <a:noFill/>
            <a:prstDash val="solid"/>
          </a:ln>
        </p:spPr>
        <p:txBody>
          <a:bodyPr vert="horz" lIns="0" tIns="62865" rIns="0" bIns="0" anchor="t"/>
          <a:lstStyle/>
          <a:p>
            <a:pPr marL="45720" marR="0" indent="0" algn="l">
              <a:lnSpc>
                <a:spcPts val="1300"/>
              </a:lnSpc>
              <a:spcAft>
                <a:spcPts val="15"/>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11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393190" y="3556000"/>
            <a:ext cx="4826000" cy="697230"/>
          </a:xfrm>
          <a:prstGeom prst="rect">
            <a:avLst/>
          </a:prstGeom>
          <a:noFill/>
          <a:ln w="0" cmpd="sng">
            <a:noFill/>
            <a:prstDash val="solid"/>
          </a:ln>
        </p:spPr>
        <p:txBody>
          <a:bodyPr vert="horz" lIns="0" tIns="0" rIns="0" bIns="0" anchor="t"/>
          <a:lstStyle/>
          <a:p>
            <a:pPr marL="0" marR="0" indent="0" algn="ctr">
              <a:lnSpc>
                <a:spcPts val="2700"/>
              </a:lnSpc>
              <a:spcAft>
                <a:spcPts val="2795"/>
              </a:spcAft>
            </a:pPr>
            <a:r>
              <a:rPr lang="es-ES" sz="2300" spc="135">
                <a:solidFill>
                  <a:srgbClr val="000000"/>
                </a:solidFill>
                <a:latin typeface="Bookman Old Style" pitchFamily="1" panose="02020603050405020304"/>
              </a:rPr>
              <a:t>Parte IV </a:t>
            </a:r>
          </a:p>
        </p:txBody>
      </p:sp>
      <p:sp>
        <p:nvSpPr>
          <p:cNvPr id="3" name=""/>
          <p:cNvSpPr/>
          <p:nvPr>
            <p:ph type="body" idx="10"/>
          </p:nvPr>
        </p:nvSpPr>
        <p:spPr>
          <a:xfrm>
            <a:off x="1393190" y="4253230"/>
            <a:ext cx="4826000" cy="5541645"/>
          </a:xfrm>
          <a:prstGeom prst="rect">
            <a:avLst/>
          </a:prstGeom>
          <a:noFill/>
          <a:ln w="0" cmpd="sng">
            <a:noFill/>
            <a:prstDash val="solid"/>
          </a:ln>
        </p:spPr>
        <p:txBody>
          <a:bodyPr vert="horz" lIns="0" tIns="0" rIns="0" bIns="0" anchor="t"/>
          <a:lstStyle/>
          <a:p>
            <a:pPr marL="1051560" marR="0" indent="0" algn="l">
              <a:lnSpc>
                <a:spcPts val="2800"/>
              </a:lnSpc>
              <a:spcAft>
                <a:spcPts val="37950"/>
              </a:spcAft>
            </a:pPr>
            <a:r>
              <a:rPr lang="es-ES" sz="2300" spc="0">
                <a:solidFill>
                  <a:srgbClr val="000000"/>
                </a:solidFill>
                <a:latin typeface="Bookman Old Style" pitchFamily="1" panose="02020603050405020304"/>
              </a:rPr>
              <a:t>Comunidad discente, docente y recursos humanos </a:t>
            </a:r>
          </a:p>
        </p:txBody>
      </p:sp>
      <p:sp>
        <p:nvSpPr>
          <p:cNvPr id="4" name=""/>
          <p:cNvSpPr/>
          <p:nvPr>
            <p:ph type="body" idx="10"/>
          </p:nvPr>
        </p:nvSpPr>
        <p:spPr>
          <a:xfrm>
            <a:off x="1393190" y="9794875"/>
            <a:ext cx="4826000" cy="161925"/>
          </a:xfrm>
          <a:prstGeom prst="rect">
            <a:avLst/>
          </a:prstGeom>
          <a:noFill/>
          <a:ln w="0" cmpd="sng">
            <a:noFill/>
            <a:prstDash val="solid"/>
          </a:ln>
        </p:spPr>
        <p:txBody>
          <a:bodyPr vert="horz" lIns="0" tIns="0" rIns="0" bIns="0" anchor="t"/>
          <a:lstStyle/>
          <a:p>
            <a:pPr marL="0" marR="0" indent="0" algn="ctr">
              <a:lnSpc>
                <a:spcPts val="1200"/>
              </a:lnSpc>
              <a:spcAft>
                <a:spcPts val="0"/>
              </a:spcAft>
            </a:pPr>
            <a:r>
              <a:rPr lang="es-ES" sz="1100" spc="175">
                <a:solidFill>
                  <a:srgbClr val="000000"/>
                </a:solidFill>
                <a:latin typeface="Arial" pitchFamily="2" panose="02020603050405020304"/>
              </a:rPr>
              <a:t>93 </a:t>
            </a:r>
          </a:p>
        </p:txBody>
      </p:sp>
    </p:spTree>
  </p:cSld>
  <p:clrMapOvr>
    <a:masterClrMapping/>
  </p:clrMapOvr>
</p:sldLayout>
</file>

<file path=ppt/slideLayouts/slideLayout11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11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1676400"/>
            <a:ext cx="5486400" cy="913765"/>
          </a:xfrm>
          <a:prstGeom prst="rect">
            <a:avLst/>
          </a:prstGeom>
          <a:noFill/>
          <a:ln w="0" cmpd="sng">
            <a:noFill/>
            <a:prstDash val="solid"/>
          </a:ln>
        </p:spPr>
        <p:txBody>
          <a:bodyPr vert="horz" lIns="0" tIns="0" rIns="0" bIns="0" anchor="t"/>
          <a:lstStyle/>
          <a:p>
            <a:pPr marL="0" marR="0" indent="0" algn="ctr">
              <a:lnSpc>
                <a:spcPts val="3400"/>
              </a:lnSpc>
              <a:spcAft>
                <a:spcPts val="365"/>
              </a:spcAft>
            </a:pPr>
            <a:r>
              <a:rPr lang="es-ES" sz="2350" spc="0">
                <a:solidFill>
                  <a:srgbClr val="000000"/>
                </a:solidFill>
                <a:latin typeface="Bookman Old Style" pitchFamily="1" panose="02020603050405020304"/>
              </a:rPr>
              <a:t>Capítulo 6 </a:t>
            </a:r>
            <a:br/>
            <a:r>
              <a:rPr lang="es-ES" sz="2350" spc="0">
                <a:solidFill>
                  <a:srgbClr val="000000"/>
                </a:solidFill>
                <a:latin typeface="Bookman Old Style" pitchFamily="1" panose="02020603050405020304"/>
              </a:rPr>
              <a:t>Estudiantes </a:t>
            </a:r>
          </a:p>
        </p:txBody>
      </p:sp>
      <p:sp>
        <p:nvSpPr>
          <p:cNvPr id="3" name=""/>
          <p:cNvSpPr/>
          <p:nvPr>
            <p:ph type="body" idx="10"/>
          </p:nvPr>
        </p:nvSpPr>
        <p:spPr>
          <a:xfrm>
            <a:off x="1097280" y="2590165"/>
            <a:ext cx="5486400" cy="1604010"/>
          </a:xfrm>
          <a:prstGeom prst="rect">
            <a:avLst/>
          </a:prstGeom>
          <a:noFill/>
          <a:ln w="0" cmpd="sng">
            <a:noFill/>
            <a:prstDash val="solid"/>
          </a:ln>
        </p:spPr>
        <p:txBody>
          <a:bodyPr vert="horz" lIns="0" tIns="551815" rIns="0" bIns="0" anchor="t"/>
          <a:lstStyle/>
          <a:p>
            <a:pPr marL="0" marR="91440" indent="0" algn="just">
              <a:lnSpc>
                <a:spcPts val="1400"/>
              </a:lnSpc>
              <a:spcAft>
                <a:spcPts val="0"/>
              </a:spcAft>
            </a:pPr>
            <a:r>
              <a:rPr lang="es-ES" sz="1300" spc="0">
                <a:solidFill>
                  <a:srgbClr val="000000"/>
                </a:solidFill>
                <a:latin typeface="Garamond" pitchFamily="1" panose="02020603050405020304"/>
              </a:rPr>
              <a:t>Durante los 25 primeros cursos académicos (1968/69–1992/93) de existencia de la </a:t>
            </a:r>
            <a:r>
              <a:rPr lang="es-ES" sz="1150" spc="0">
                <a:solidFill>
                  <a:srgbClr val="000000"/>
                </a:solidFill>
                <a:latin typeface="Bookman Old Style" pitchFamily="1" panose="02020603050405020304"/>
              </a:rPr>
              <a:t>Facultad de Ciencias </a:t>
            </a:r>
            <a:r>
              <a:rPr lang="es-ES" sz="1300" spc="0">
                <a:solidFill>
                  <a:srgbClr val="000000"/>
                </a:solidFill>
                <a:latin typeface="Garamond" pitchFamily="1" panose="02020603050405020304"/>
              </a:rPr>
              <a:t>formularon su matrícula en el Centro 15.503 estudiantes. </a:t>
            </a:r>
          </a:p>
          <a:p>
            <a:pPr marL="0" marR="0" indent="0" algn="ctr">
              <a:lnSpc>
                <a:spcPts val="1400"/>
              </a:lnSpc>
              <a:spcBef>
                <a:spcPts val="1560"/>
              </a:spcBef>
              <a:spcAft>
                <a:spcPts val="895"/>
              </a:spcAft>
            </a:pPr>
            <a:r>
              <a:rPr lang="es-ES" sz="1150" spc="0">
                <a:solidFill>
                  <a:srgbClr val="000000"/>
                </a:solidFill>
                <a:latin typeface="Bookman Old Style" pitchFamily="1" panose="02020603050405020304"/>
              </a:rPr>
              <a:t>Tabla </a:t>
            </a:r>
            <a:r>
              <a:rPr lang="es-ES" sz="1300" spc="0">
                <a:solidFill>
                  <a:srgbClr val="000000"/>
                </a:solidFill>
                <a:latin typeface="Garamond" pitchFamily="1" panose="02020603050405020304"/>
              </a:rPr>
              <a:t>6.1: Evolución de los estudiantes </a:t>
            </a:r>
            <a:r>
              <a:rPr lang="es-ES" sz="1300" i="1" spc="0">
                <a:solidFill>
                  <a:srgbClr val="000000"/>
                </a:solidFill>
                <a:latin typeface="Garamond" pitchFamily="1" panose="02020603050405020304"/>
              </a:rPr>
              <a:t>matriculados </a:t>
            </a:r>
            <a:r>
              <a:rPr lang="es-ES" sz="1300" spc="0">
                <a:solidFill>
                  <a:srgbClr val="000000"/>
                </a:solidFill>
                <a:latin typeface="Garamond" pitchFamily="1" panose="02020603050405020304"/>
              </a:rPr>
              <a:t>en la Facultad de Ciencias </a:t>
            </a:r>
            <a:br/>
            <a:r>
              <a:rPr lang="es-ES" sz="1300" spc="0">
                <a:solidFill>
                  <a:srgbClr val="000000"/>
                </a:solidFill>
                <a:latin typeface="Garamond" pitchFamily="1" panose="02020603050405020304"/>
              </a:rPr>
              <a:t>durante los 25 primeros años. </a:t>
            </a:r>
          </a:p>
        </p:txBody>
      </p:sp>
      <p:sp>
        <p:nvSpPr>
          <p:cNvPr id="6" name=""/>
          <p:cNvSpPr/>
          <p:nvPr>
            <p:ph type="body" idx="10"/>
          </p:nvPr>
        </p:nvSpPr>
        <p:spPr>
          <a:xfrm>
            <a:off x="1097280" y="8475980"/>
            <a:ext cx="5486400" cy="1480820"/>
          </a:xfrm>
          <a:prstGeom prst="rect">
            <a:avLst/>
          </a:prstGeom>
          <a:noFill/>
          <a:ln w="0" cmpd="sng">
            <a:noFill/>
            <a:prstDash val="solid"/>
          </a:ln>
        </p:spPr>
        <p:txBody>
          <a:bodyPr vert="horz" lIns="0" tIns="5715" rIns="0" bIns="0" anchor="t"/>
          <a:lstStyle/>
          <a:p>
            <a:pPr marL="0" marR="91440" indent="0" algn="just">
              <a:lnSpc>
                <a:spcPts val="1400"/>
              </a:lnSpc>
              <a:spcAft>
                <a:spcPts val="0"/>
              </a:spcAft>
            </a:pPr>
            <a:r>
              <a:rPr lang="es-ES" sz="1300" spc="0">
                <a:solidFill>
                  <a:srgbClr val="000000"/>
                </a:solidFill>
                <a:latin typeface="Garamond" pitchFamily="1" panose="02020603050405020304"/>
              </a:rPr>
              <a:t>De ellos, 14.423 como estudiantes oficiales de I y II ciclos, 433 como estudiantes libres y 647 como estudiantes de Doctorado; estudios, estos últimos, equivalentes a los designados como Tercer Ciclo actualmente (desde el curso 1986/87). Ello no significa, realmente, que por la aulas de la </a:t>
            </a:r>
            <a:r>
              <a:rPr lang="es-ES" sz="1150" spc="0">
                <a:solidFill>
                  <a:srgbClr val="000000"/>
                </a:solidFill>
                <a:latin typeface="Bookman Old Style" pitchFamily="1" panose="02020603050405020304"/>
              </a:rPr>
              <a:t>Facultad de Ciencias </a:t>
            </a:r>
            <a:r>
              <a:rPr lang="es-ES" sz="1300" spc="0">
                <a:solidFill>
                  <a:srgbClr val="000000"/>
                </a:solidFill>
                <a:latin typeface="Garamond" pitchFamily="1" panose="02020603050405020304"/>
              </a:rPr>
              <a:t>hayan pasado tantos estudiantes, ya que cada estudiante, a lo largo de su licenciatura, ha de formular un mínimo de cinco matriculaciones (una por curso). </a:t>
            </a:r>
          </a:p>
          <a:p>
            <a:pPr marL="0" marR="0" indent="0" algn="ctr">
              <a:lnSpc>
                <a:spcPts val="1400"/>
              </a:lnSpc>
              <a:spcBef>
                <a:spcPts val="1475"/>
              </a:spcBef>
              <a:spcAft>
                <a:spcPts val="0"/>
              </a:spcAft>
            </a:pPr>
            <a:r>
              <a:rPr lang="es-ES" sz="1300" spc="165">
                <a:solidFill>
                  <a:srgbClr val="000000"/>
                </a:solidFill>
                <a:latin typeface="Garamond" pitchFamily="1" panose="02020603050405020304"/>
              </a:rPr>
              <a:t>95 </a:t>
            </a:r>
          </a:p>
        </p:txBody>
      </p:sp>
    </p:spTree>
  </p:cSld>
  <p:clrMapOvr>
    <a:masterClrMapping/>
  </p:clrMapOvr>
</p:sldLayout>
</file>

<file path=ppt/slideLayouts/slideLayout1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12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400"/>
              </a:lnSpc>
              <a:spcAft>
                <a:spcPts val="130"/>
              </a:spcAft>
            </a:pPr>
            <a:r>
              <a:rPr lang="es-ES" sz="1300" spc="180">
                <a:solidFill>
                  <a:srgbClr val="000000"/>
                </a:solidFill>
                <a:latin typeface="Garamond" pitchFamily="1" panose="02020603050405020304"/>
              </a:rPr>
              <a:t>96 </a:t>
            </a:r>
          </a:p>
        </p:txBody>
      </p:sp>
      <p:sp>
        <p:nvSpPr>
          <p:cNvPr id="3" name=""/>
          <p:cNvSpPr/>
          <p:nvPr>
            <p:ph type="body" idx="10"/>
          </p:nvPr>
        </p:nvSpPr>
        <p:spPr>
          <a:xfrm>
            <a:off x="1057910" y="681990"/>
            <a:ext cx="5486400" cy="2356485"/>
          </a:xfrm>
          <a:prstGeom prst="rect">
            <a:avLst/>
          </a:prstGeom>
          <a:noFill/>
          <a:ln w="0" cmpd="sng">
            <a:noFill/>
            <a:prstDash val="solid"/>
          </a:ln>
        </p:spPr>
        <p:txBody>
          <a:bodyPr vert="horz" lIns="0" tIns="21971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Por motivos estrechamente relacionados con la ausencia de mecanización en la ma-</a:t>
            </a:r>
            <a:r>
              <a:rPr lang="es-ES" sz="1300" spc="0">
                <a:solidFill>
                  <a:srgbClr val="000000"/>
                </a:solidFill>
                <a:latin typeface="Garamond" pitchFamily="1" panose="02020603050405020304"/>
              </a:rPr>
              <a:t>trícula durante una gran parte del primer período cubierto por esta Memoria (1969– 1993)</a:t>
            </a:r>
            <a:r>
              <a:rPr lang="es-ES" sz="1300" baseline="30000" spc="0">
                <a:solidFill>
                  <a:srgbClr val="000000"/>
                </a:solidFill>
                <a:latin typeface="Courier New" pitchFamily="3" panose="02020603050405020304"/>
              </a:rPr>
              <a:t>1</a:t>
            </a:r>
            <a:r>
              <a:rPr lang="es-ES" sz="1300" spc="0">
                <a:solidFill>
                  <a:srgbClr val="000000"/>
                </a:solidFill>
                <a:latin typeface="Garamond" pitchFamily="1" panose="02020603050405020304"/>
              </a:rPr>
              <a:t> y por la difícil y tediosa labor que supondría la inspección y cruce del material archivado (en </a:t>
            </a:r>
            <a:r>
              <a:rPr lang="es-ES" sz="1300" i="1" spc="0">
                <a:solidFill>
                  <a:srgbClr val="000000"/>
                </a:solidFill>
                <a:latin typeface="Garamond" pitchFamily="1" panose="02020603050405020304"/>
              </a:rPr>
              <a:t>soporte papel</a:t>
            </a:r>
            <a:r>
              <a:rPr lang="es-ES" sz="1300" spc="0">
                <a:solidFill>
                  <a:srgbClr val="000000"/>
                </a:solidFill>
                <a:latin typeface="Garamond" pitchFamily="1" panose="02020603050405020304"/>
              </a:rPr>
              <a:t>) relativo a los estudiantes matriculados en los diez prime-</a:t>
            </a:r>
            <a:r>
              <a:rPr lang="es-ES" sz="1300" spc="0">
                <a:solidFill>
                  <a:srgbClr val="000000"/>
                </a:solidFill>
                <a:latin typeface="Garamond" pitchFamily="1" panose="02020603050405020304"/>
              </a:rPr>
              <a:t>ros cursos académicos, aventuraremos algunas consideraciones —a título indicativo y solo en forma aproximada— relacionadas con el número de estudiantes diferentes que cursaron sus estudios y el aprovechamiento medio habido en los primeros 25 años. </a:t>
            </a:r>
          </a:p>
          <a:p>
            <a:pPr marL="0" marR="0" indent="0" algn="ctr">
              <a:lnSpc>
                <a:spcPts val="1400"/>
              </a:lnSpc>
              <a:spcBef>
                <a:spcPts val="1535"/>
              </a:spcBef>
              <a:spcAft>
                <a:spcPts val="875"/>
              </a:spcAft>
            </a:pPr>
            <a:r>
              <a:rPr lang="es-ES" sz="1150" b="1" spc="0">
                <a:solidFill>
                  <a:srgbClr val="000000"/>
                </a:solidFill>
                <a:latin typeface="Courier New" pitchFamily="3" panose="02020603050405020304"/>
              </a:rPr>
              <a:t>Tabla </a:t>
            </a:r>
            <a:r>
              <a:rPr lang="es-ES" sz="1300" spc="0">
                <a:solidFill>
                  <a:srgbClr val="000000"/>
                </a:solidFill>
                <a:latin typeface="Garamond" pitchFamily="1" panose="02020603050405020304"/>
              </a:rPr>
              <a:t>6.2: Evolución de estudiantes </a:t>
            </a:r>
            <a:r>
              <a:rPr lang="es-ES" sz="1300" i="1" spc="0">
                <a:solidFill>
                  <a:srgbClr val="000000"/>
                </a:solidFill>
                <a:latin typeface="Garamond" pitchFamily="1" panose="02020603050405020304"/>
              </a:rPr>
              <a:t>egresados </a:t>
            </a:r>
            <a:r>
              <a:rPr lang="es-ES" sz="1300" spc="0">
                <a:solidFill>
                  <a:srgbClr val="000000"/>
                </a:solidFill>
                <a:latin typeface="Garamond" pitchFamily="1" panose="02020603050405020304"/>
              </a:rPr>
              <a:t>en la Facultad de Ciencias durante </a:t>
            </a:r>
            <a:br/>
            <a:r>
              <a:rPr lang="es-ES" sz="1300" spc="0">
                <a:solidFill>
                  <a:srgbClr val="000000"/>
                </a:solidFill>
                <a:latin typeface="Garamond" pitchFamily="1" panose="02020603050405020304"/>
              </a:rPr>
              <a:t>los 25 primeros años, por Licenciaturas. </a:t>
            </a:r>
          </a:p>
        </p:txBody>
      </p:sp>
      <p:sp>
        <p:nvSpPr>
          <p:cNvPr id="6" name=""/>
          <p:cNvSpPr/>
          <p:nvPr>
            <p:ph type="body" idx="10"/>
          </p:nvPr>
        </p:nvSpPr>
        <p:spPr>
          <a:xfrm>
            <a:off x="1057910" y="7683500"/>
            <a:ext cx="5486400" cy="1258570"/>
          </a:xfrm>
          <a:prstGeom prst="rect">
            <a:avLst/>
          </a:prstGeom>
          <a:noFill/>
          <a:ln w="0" cmpd="sng">
            <a:noFill/>
            <a:prstDash val="solid"/>
          </a:ln>
        </p:spPr>
        <p:txBody>
          <a:bodyPr vert="horz" lIns="0" tIns="5715" rIns="0" bIns="0" anchor="t"/>
          <a:lstStyle/>
          <a:p>
            <a:pPr marL="45720" marR="45720" indent="0" algn="just">
              <a:lnSpc>
                <a:spcPts val="1400"/>
              </a:lnSpc>
              <a:spcAft>
                <a:spcPts val="1125"/>
              </a:spcAft>
            </a:pPr>
            <a:r>
              <a:rPr lang="es-ES" sz="1300" spc="0">
                <a:solidFill>
                  <a:srgbClr val="000000"/>
                </a:solidFill>
                <a:latin typeface="Garamond" pitchFamily="1" panose="02020603050405020304"/>
              </a:rPr>
              <a:t>Hemos de subrayar que en el estamento discente, durante el período de cinco cursos que dura una Licenciatura, las promociones no son estancas ni constantes en número, por lo que tanto en el ciclo I como en el II pueden producirse cambios por traslados (de uno u otro signo: emigración o inmigración) y abandonos. También puede haber estudiantes que repitan cursos (parcial o casi totalmente) una o m´as veces y otros que convaliden asignaturas y/o cursos completos. </a:t>
            </a:r>
          </a:p>
        </p:txBody>
      </p:sp>
      <p:sp>
        <p:nvSpPr>
          <p:cNvPr id="7" name=""/>
          <p:cNvSpPr/>
          <p:nvPr>
            <p:ph type="body" idx="10"/>
          </p:nvPr>
        </p:nvSpPr>
        <p:spPr>
          <a:xfrm>
            <a:off x="1057910" y="8942070"/>
            <a:ext cx="5486400" cy="789305"/>
          </a:xfrm>
          <a:prstGeom prst="rect">
            <a:avLst/>
          </a:prstGeom>
          <a:noFill/>
          <a:ln w="0" cmpd="sng">
            <a:noFill/>
            <a:prstDash val="solid"/>
          </a:ln>
        </p:spPr>
        <p:txBody>
          <a:bodyPr vert="horz" lIns="0" tIns="32385" rIns="0" bIns="0" anchor="t"/>
          <a:lstStyle/>
          <a:p>
            <a:pPr marL="0" marR="45720" indent="0" algn="just">
              <a:lnSpc>
                <a:spcPts val="1200"/>
              </a:lnSpc>
              <a:spcAft>
                <a:spcPts val="1180"/>
              </a:spcAft>
            </a:pPr>
            <a:r>
              <a:rPr lang="es-ES" sz="800" baseline="30000" spc="0">
                <a:solidFill>
                  <a:srgbClr val="000000"/>
                </a:solidFill>
                <a:latin typeface="Arial" pitchFamily="2" panose="02020603050405020304"/>
              </a:rPr>
              <a:t>1</a:t>
            </a:r>
            <a:r>
              <a:rPr lang="es-ES" sz="1050" spc="0">
                <a:solidFill>
                  <a:srgbClr val="000000"/>
                </a:solidFill>
                <a:latin typeface="Times New Roman" pitchFamily="1" panose="02020603050405020304"/>
              </a:rPr>
              <a:t>Considérese que, en la </a:t>
            </a:r>
            <a:r>
              <a:rPr lang="es-ES" sz="1100" b="1" spc="0">
                <a:solidFill>
                  <a:srgbClr val="000000"/>
                </a:solidFill>
                <a:latin typeface="Garamond" pitchFamily="1" panose="02020603050405020304"/>
              </a:rPr>
              <a:t>Universidad de Extremadura</a:t>
            </a:r>
            <a:r>
              <a:rPr lang="es-ES" sz="1050" spc="0">
                <a:solidFill>
                  <a:srgbClr val="000000"/>
                </a:solidFill>
                <a:latin typeface="Times New Roman" pitchFamily="1" panose="02020603050405020304"/>
              </a:rPr>
              <a:t>, la informatización de la matrícula no empezóa ponerse en marcha efectiva hasta el curso 1977/78; se normalizóla aplicación durante los cursos 1980 a 1982 y se dotóa los Centros de los medios informáticos oportunos, durante el período 1984/1987.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spTree>
  </p:cSld>
  <p:clrMapOvr>
    <a:masterClrMapping/>
  </p:clrMapOvr>
</p:sldLayout>
</file>

<file path=ppt/slideLayouts/slideLayout12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40"/>
              </a:spcAft>
              <a:tabLst>
                <a:tab algn="r" pos="5440680"/>
              </a:tabLst>
            </a:pPr>
            <a:r>
              <a:rPr lang="es-ES" sz="1300" b="1" spc="0">
                <a:solidFill>
                  <a:srgbClr val="000000"/>
                </a:solidFill>
                <a:latin typeface="Garamond" pitchFamily="1" panose="02020603050405020304"/>
              </a:rPr>
              <a:t>6. Estudiantes </a:t>
            </a:r>
            <a:r>
              <a:rPr lang="es-ES" sz="1300" spc="0">
                <a:solidFill>
                  <a:srgbClr val="000000"/>
                </a:solidFill>
                <a:latin typeface="Garamond" pitchFamily="1" panose="02020603050405020304"/>
              </a:rPr>
              <a:t>97 </a:t>
            </a:r>
          </a:p>
        </p:txBody>
      </p:sp>
      <p:sp>
        <p:nvSpPr>
          <p:cNvPr id="3" name=""/>
          <p:cNvSpPr/>
          <p:nvPr>
            <p:ph type="body" idx="10"/>
          </p:nvPr>
        </p:nvSpPr>
        <p:spPr>
          <a:xfrm>
            <a:off x="1057910" y="681990"/>
            <a:ext cx="5486400" cy="689610"/>
          </a:xfrm>
          <a:prstGeom prst="rect">
            <a:avLst/>
          </a:prstGeom>
          <a:noFill/>
          <a:ln w="0" cmpd="sng">
            <a:noFill/>
            <a:prstDash val="solid"/>
          </a:ln>
        </p:spPr>
        <p:txBody>
          <a:bodyPr vert="horz" lIns="0" tIns="196850" rIns="0" bIns="0" anchor="t"/>
          <a:lstStyle/>
          <a:p>
            <a:pPr marL="1417320" marR="45720" indent="0" algn="l">
              <a:lnSpc>
                <a:spcPts val="1400"/>
              </a:lnSpc>
              <a:spcAft>
                <a:spcPts val="100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6.3: Evolución de estudiantes </a:t>
            </a:r>
            <a:r>
              <a:rPr lang="es-ES" sz="1300" i="1" spc="0">
                <a:solidFill>
                  <a:srgbClr val="000000"/>
                </a:solidFill>
                <a:latin typeface="Garamond" pitchFamily="1" panose="02020603050405020304"/>
              </a:rPr>
              <a:t>licenciados </a:t>
            </a:r>
            <a:r>
              <a:rPr lang="es-ES" sz="1300" spc="0">
                <a:solidFill>
                  <a:srgbClr val="000000"/>
                </a:solidFill>
                <a:latin typeface="Garamond" pitchFamily="1" panose="02020603050405020304"/>
              </a:rPr>
              <a:t>en la Facultad de Ciencias durante los 25 primeros años, por Especialidades. </a:t>
            </a:r>
          </a:p>
        </p:txBody>
      </p:sp>
      <p:sp>
        <p:nvSpPr>
          <p:cNvPr id="6" name=""/>
          <p:cNvSpPr/>
          <p:nvPr>
            <p:ph type="body" idx="10"/>
          </p:nvPr>
        </p:nvSpPr>
        <p:spPr>
          <a:xfrm>
            <a:off x="1057910" y="6210300"/>
            <a:ext cx="5486400" cy="3521075"/>
          </a:xfrm>
          <a:prstGeom prst="rect">
            <a:avLst/>
          </a:prstGeom>
          <a:noFill/>
          <a:ln w="0" cmpd="sng">
            <a:noFill/>
            <a:prstDash val="solid"/>
          </a:ln>
        </p:spPr>
        <p:txBody>
          <a:bodyPr vert="horz" lIns="0" tIns="4445" rIns="0" bIns="0" anchor="t"/>
          <a:lstStyle/>
          <a:p>
            <a:pPr marL="45720" marR="45720" indent="0" algn="just">
              <a:lnSpc>
                <a:spcPts val="1400"/>
              </a:lnSpc>
              <a:spcAft>
                <a:spcPts val="0"/>
              </a:spcAft>
            </a:pPr>
            <a:r>
              <a:rPr lang="es-ES" sz="1300" spc="-5">
                <a:solidFill>
                  <a:srgbClr val="000000"/>
                </a:solidFill>
                <a:latin typeface="Garamond" pitchFamily="1" panose="02020603050405020304"/>
              </a:rPr>
              <a:t>Dicho esto, en promedio, el número de estudiantes oficiales que cursaron estudios de ciclo I en la Facultad rondólos 3.600 —teniendo en cuenta que se matricularon en este ciclo un total de 10.810 estudiantes y suponiendo que cada estudiante lo hizo tres veces, una por cada curso— y que 1.810 cumplimentaron los dos cursos del ciclo II. Estos números nos permiten afirmar que unos 2.100 estudiantes (58 %), aproximadamente, no llegaron a superar el ciclo I (entre las cuatro Licenciaturas) por abandono o por traslado a otras universidades (buscando otras especialidades o diferentes estudios). Por otra parte, teniendo en cuenta el número total de estu-</a:t>
            </a:r>
            <a:r>
              <a:rPr lang="es-ES" sz="1300" spc="-5">
                <a:solidFill>
                  <a:srgbClr val="000000"/>
                </a:solidFill>
                <a:latin typeface="Garamond" pitchFamily="1" panose="02020603050405020304"/>
              </a:rPr>
              <a:t>diantes que se licenciaron en este primer período de veinticinco años (1.207) y que trataremos más adelante (véase Sección 6.2.1 y Tabla 6.2), puede deducirse que el rendimiento académico promedio obtenido por la </a:t>
            </a:r>
            <a:r>
              <a:rPr lang="es-ES" sz="1300" b="1" spc="-5">
                <a:solidFill>
                  <a:srgbClr val="000000"/>
                </a:solidFill>
                <a:latin typeface="Garamond" pitchFamily="1" panose="02020603050405020304"/>
              </a:rPr>
              <a:t>Facultad de Ciencias </a:t>
            </a:r>
            <a:r>
              <a:rPr lang="es-ES" sz="1300" spc="-5">
                <a:solidFill>
                  <a:srgbClr val="000000"/>
                </a:solidFill>
                <a:latin typeface="Garamond" pitchFamily="1" panose="02020603050405020304"/>
              </a:rPr>
              <a:t>en esos 25 años fuédel 67 % para los estudiantes de ciclo II y del 34 % para los del ciclo I. </a:t>
            </a:r>
          </a:p>
          <a:p>
            <a:pPr marL="45720" marR="45720" indent="0" algn="just">
              <a:lnSpc>
                <a:spcPts val="1400"/>
              </a:lnSpc>
              <a:spcBef>
                <a:spcPts val="575"/>
              </a:spcBef>
              <a:spcAft>
                <a:spcPts val="1175"/>
              </a:spcAft>
            </a:pPr>
            <a:r>
              <a:rPr lang="es-ES" sz="1300" spc="-20">
                <a:solidFill>
                  <a:srgbClr val="000000"/>
                </a:solidFill>
                <a:latin typeface="Garamond" pitchFamily="1" panose="02020603050405020304"/>
              </a:rPr>
              <a:t>Otra circunstancia que merece ser mencionada es que hasta el curso 1977/78 no em-</a:t>
            </a:r>
            <a:r>
              <a:rPr lang="es-ES" sz="1300" spc="-20">
                <a:solidFill>
                  <a:srgbClr val="000000"/>
                </a:solidFill>
                <a:latin typeface="Garamond" pitchFamily="1" panose="02020603050405020304"/>
              </a:rPr>
              <a:t>pezaron a impartirse las enseñanzas correspondientes a las Licenciaturas de Físicas, Matemáticas y Biológicas, por lo que hasta ese momento, desde el curso 1968/69, solo se licenciaron químicos (once promociones, en total). Esto puede apreciarse cla-</a:t>
            </a:r>
            <a:r>
              <a:rPr lang="es-ES" sz="1300" spc="-20">
                <a:solidFill>
                  <a:srgbClr val="000000"/>
                </a:solidFill>
                <a:latin typeface="Garamond" pitchFamily="1" panose="02020603050405020304"/>
              </a:rPr>
              <a:t>ramente en la Tabla 6.1, donde también se vécomo los estudiantes del ciclo II en los cursos 1977/78, 1978/79 y 1979/1980 proceden todos de la Licenciatura de Químicas.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45720" marR="4572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2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3175" rIns="0" bIns="0" anchor="t"/>
          <a:lstStyle/>
          <a:p>
            <a:pPr marL="45720" marR="0" indent="0" algn="l">
              <a:lnSpc>
                <a:spcPts val="1400"/>
              </a:lnSpc>
              <a:spcAft>
                <a:spcPts val="60"/>
              </a:spcAft>
              <a:tabLst>
                <a:tab algn="r" pos="5440680"/>
              </a:tabLst>
            </a:pPr>
            <a:r>
              <a:rPr lang="es-ES" sz="1200" spc="0">
                <a:solidFill>
                  <a:srgbClr val="000000"/>
                </a:solidFill>
                <a:latin typeface="Times New Roman" pitchFamily="1" panose="02020603050405020304"/>
              </a:rPr>
              <a:t>98 </a:t>
            </a:r>
            <a:r>
              <a:rPr lang="es-ES" sz="1150" spc="0">
                <a:solidFill>
                  <a:srgbClr val="000000"/>
                </a:solidFill>
                <a:latin typeface="Bookman Old Style" pitchFamily="1" panose="02020603050405020304"/>
              </a:rPr>
              <a:t>6.1. Evolución del número de estudiantes matriculados </a:t>
            </a:r>
          </a:p>
        </p:txBody>
      </p:sp>
      <p:sp>
        <p:nvSpPr>
          <p:cNvPr id="3" name=""/>
          <p:cNvSpPr/>
          <p:nvPr>
            <p:ph type="body" idx="10"/>
          </p:nvPr>
        </p:nvSpPr>
        <p:spPr>
          <a:xfrm>
            <a:off x="1056005" y="681990"/>
            <a:ext cx="5486400" cy="3890010"/>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Por otro lado, vemos también que a partir del curso 1984/85 deja de haber estu-</a:t>
            </a:r>
            <a:r>
              <a:rPr lang="es-ES" sz="1200" spc="25">
                <a:solidFill>
                  <a:srgbClr val="000000"/>
                </a:solidFill>
                <a:latin typeface="Times New Roman" pitchFamily="1" panose="02020603050405020304"/>
              </a:rPr>
              <a:t>diantes libres y que la extinción de los estudiantes de Doctorado se produce a partir del curso 1988/89, como consecuencia de la entrada en vigor del R.D. 185/1985, de 23 de enero (B.O.E. de 16 de febrero) —para la regulación del Tercer Ciclo de los estudios universitarios, la nueva normativa para la expedición del título de Doc-</a:t>
            </a:r>
            <a:r>
              <a:rPr lang="es-ES" sz="1200" spc="25">
                <a:solidFill>
                  <a:srgbClr val="000000"/>
                </a:solidFill>
                <a:latin typeface="Times New Roman" pitchFamily="1" panose="02020603050405020304"/>
              </a:rPr>
              <a:t>tor y otros estudios de postgrado— que empezóa aplicarse en la </a:t>
            </a:r>
            <a:r>
              <a:rPr lang="es-ES" sz="1150" spc="25">
                <a:solidFill>
                  <a:srgbClr val="000000"/>
                </a:solidFill>
                <a:latin typeface="Bookman Old Style" pitchFamily="1" panose="02020603050405020304"/>
              </a:rPr>
              <a:t>Universidad de Extremadura </a:t>
            </a:r>
            <a:r>
              <a:rPr lang="es-ES" sz="1200" spc="25">
                <a:solidFill>
                  <a:srgbClr val="000000"/>
                </a:solidFill>
                <a:latin typeface="Times New Roman" pitchFamily="1" panose="02020603050405020304"/>
              </a:rPr>
              <a:t>durante el curso 1986/87. </a:t>
            </a:r>
          </a:p>
          <a:p>
            <a:pPr marL="685800" marR="45720" indent="0" algn="just">
              <a:lnSpc>
                <a:spcPts val="2200"/>
              </a:lnSpc>
              <a:spcBef>
                <a:spcPts val="5295"/>
              </a:spcBef>
              <a:spcAft>
                <a:spcPts val="9020"/>
              </a:spcAft>
            </a:pPr>
            <a:r>
              <a:rPr lang="es-ES" sz="1650" spc="0">
                <a:solidFill>
                  <a:srgbClr val="000000"/>
                </a:solidFill>
                <a:latin typeface="Bookman Old Style" pitchFamily="1" panose="02020603050405020304"/>
              </a:rPr>
              <a:t>6.1. Evolución del número de estudiantes matri-</a:t>
            </a:r>
            <a:r>
              <a:rPr lang="es-ES" sz="1650" spc="0">
                <a:solidFill>
                  <a:srgbClr val="000000"/>
                </a:solidFill>
                <a:latin typeface="Bookman Old Style" pitchFamily="1" panose="02020603050405020304"/>
              </a:rPr>
              <a:t>culados </a:t>
            </a:r>
          </a:p>
        </p:txBody>
      </p:sp>
      <p:sp>
        <p:nvSpPr>
          <p:cNvPr id="6" name=""/>
          <p:cNvSpPr/>
          <p:nvPr>
            <p:ph type="body" idx="10"/>
          </p:nvPr>
        </p:nvSpPr>
        <p:spPr>
          <a:xfrm>
            <a:off x="1056005" y="7650480"/>
            <a:ext cx="5486400" cy="2080895"/>
          </a:xfrm>
          <a:prstGeom prst="rect">
            <a:avLst/>
          </a:prstGeom>
          <a:noFill/>
          <a:ln w="0" cmpd="sng">
            <a:noFill/>
            <a:prstDash val="solid"/>
          </a:ln>
        </p:spPr>
        <p:txBody>
          <a:bodyPr vert="horz" lIns="0" tIns="102870" rIns="0" bIns="0" anchor="t"/>
          <a:lstStyle/>
          <a:p>
            <a:pPr marL="45720" marR="0" indent="0" algn="ctr">
              <a:lnSpc>
                <a:spcPts val="1400"/>
              </a:lnSpc>
              <a:spcAft>
                <a:spcPts val="0"/>
              </a:spcAft>
            </a:pPr>
            <a:r>
              <a:rPr lang="es-ES" sz="1150" spc="30">
                <a:solidFill>
                  <a:srgbClr val="000000"/>
                </a:solidFill>
                <a:latin typeface="Bookman Old Style" pitchFamily="1" panose="02020603050405020304"/>
              </a:rPr>
              <a:t>Figura </a:t>
            </a:r>
            <a:r>
              <a:rPr lang="es-ES" sz="1750" spc="30">
                <a:solidFill>
                  <a:srgbClr val="000000"/>
                </a:solidFill>
                <a:latin typeface="Arial" pitchFamily="2" panose="02020603050405020304"/>
              </a:rPr>
              <a:t>i</a:t>
            </a:r>
            <a:r>
              <a:rPr lang="es-ES" sz="1200" spc="30">
                <a:solidFill>
                  <a:srgbClr val="000000"/>
                </a:solidFill>
                <a:latin typeface="Times New Roman" pitchFamily="1" panose="02020603050405020304"/>
              </a:rPr>
              <a:t>: Evolución del número de estudiantes matriculados durante el período </a:t>
            </a:r>
          </a:p>
          <a:p>
            <a:pPr marL="45720" marR="0" indent="0" algn="ctr">
              <a:lnSpc>
                <a:spcPts val="1300"/>
              </a:lnSpc>
              <a:spcBef>
                <a:spcPts val="0"/>
              </a:spcBef>
              <a:spcAft>
                <a:spcPts val="0"/>
              </a:spcAft>
            </a:pPr>
            <a:r>
              <a:rPr lang="es-ES" sz="1200" spc="0">
                <a:solidFill>
                  <a:srgbClr val="000000"/>
                </a:solidFill>
                <a:latin typeface="Times New Roman" pitchFamily="1" panose="02020603050405020304"/>
              </a:rPr>
              <a:t>1977/1993 </a:t>
            </a:r>
          </a:p>
          <a:p>
            <a:pPr marL="45720" marR="45720" indent="0" algn="just">
              <a:lnSpc>
                <a:spcPts val="1400"/>
              </a:lnSpc>
              <a:spcBef>
                <a:spcPts val="5880"/>
              </a:spcBef>
              <a:spcAft>
                <a:spcPts val="1150"/>
              </a:spcAft>
            </a:pPr>
            <a:r>
              <a:rPr lang="es-ES" sz="1200" spc="0">
                <a:solidFill>
                  <a:srgbClr val="000000"/>
                </a:solidFill>
                <a:latin typeface="Times New Roman" pitchFamily="1" panose="02020603050405020304"/>
              </a:rPr>
              <a:t>La evolución del número de estudiantes puede apreciarse mejor en la Figura </a:t>
            </a:r>
            <a:r>
              <a:rPr lang="es-ES" sz="1750" spc="0">
                <a:solidFill>
                  <a:srgbClr val="000000"/>
                </a:solidFill>
                <a:latin typeface="Arial" pitchFamily="2" panose="02020603050405020304"/>
              </a:rPr>
              <a:t>i</a:t>
            </a:r>
            <a:r>
              <a:rPr lang="es-ES" sz="1200" spc="0">
                <a:solidFill>
                  <a:srgbClr val="000000"/>
                </a:solidFill>
                <a:latin typeface="Times New Roman" pitchFamily="1" panose="02020603050405020304"/>
              </a:rPr>
              <a:t>. Se ve claramente que a partir del curso 1985/86 se produce una estabilización (con cierta tendencia a crecer, lo cual se ha puesto de manifiesto en los últimos cursos 1993/94 y 1994/95) tanto en el ciclo I como en el II. </a:t>
            </a:r>
          </a:p>
        </p:txBody>
      </p:sp>
      <p:sp>
        <p:nvSpPr>
          <p:cNvPr id="7" name=""/>
          <p:cNvSpPr/>
          <p:nvPr>
            <p:ph type="body" idx="10"/>
          </p:nvPr>
        </p:nvSpPr>
        <p:spPr>
          <a:xfrm>
            <a:off x="105600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12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spc="0">
                <a:solidFill>
                  <a:srgbClr val="000000"/>
                </a:solidFill>
                <a:latin typeface="Garamond" pitchFamily="1" panose="02020603050405020304"/>
              </a:rPr>
              <a:t>6. Estudiantes </a:t>
            </a:r>
            <a:r>
              <a:rPr lang="es-ES" sz="1300" spc="0">
                <a:solidFill>
                  <a:srgbClr val="000000"/>
                </a:solidFill>
                <a:latin typeface="Garamond" pitchFamily="1" panose="02020603050405020304"/>
              </a:rPr>
              <a:t>99 </a:t>
            </a:r>
          </a:p>
        </p:txBody>
      </p:sp>
      <p:sp>
        <p:nvSpPr>
          <p:cNvPr id="3" name=""/>
          <p:cNvSpPr/>
          <p:nvPr>
            <p:ph type="body" idx="10"/>
          </p:nvPr>
        </p:nvSpPr>
        <p:spPr>
          <a:xfrm>
            <a:off x="1057910" y="681990"/>
            <a:ext cx="5486400" cy="2313940"/>
          </a:xfrm>
          <a:prstGeom prst="rect">
            <a:avLst/>
          </a:prstGeom>
          <a:noFill/>
          <a:ln w="0" cmpd="sng">
            <a:noFill/>
            <a:prstDash val="solid"/>
          </a:ln>
        </p:spPr>
        <p:txBody>
          <a:bodyPr vert="horz" lIns="0" tIns="225425" rIns="0" bIns="0" anchor="t"/>
          <a:lstStyle/>
          <a:p>
            <a:pPr marL="45720" marR="0" indent="0" algn="l">
              <a:lnSpc>
                <a:spcPts val="1900"/>
              </a:lnSpc>
              <a:spcAft>
                <a:spcPts val="0"/>
              </a:spcAft>
            </a:pPr>
            <a:r>
              <a:rPr lang="es-ES" sz="1650" spc="60">
                <a:solidFill>
                  <a:srgbClr val="000000"/>
                </a:solidFill>
                <a:latin typeface="Bookman Old Style" pitchFamily="1" panose="02020603050405020304"/>
              </a:rPr>
              <a:t>6.2. Estudiantes egresados </a:t>
            </a:r>
          </a:p>
          <a:p>
            <a:pPr marL="45720" marR="45720" indent="0" algn="just">
              <a:lnSpc>
                <a:spcPts val="1400"/>
              </a:lnSpc>
              <a:spcBef>
                <a:spcPts val="1730"/>
              </a:spcBef>
              <a:spcAft>
                <a:spcPts val="1210"/>
              </a:spcAft>
            </a:pPr>
            <a:r>
              <a:rPr lang="es-ES" sz="1300" spc="0">
                <a:solidFill>
                  <a:srgbClr val="000000"/>
                </a:solidFill>
                <a:latin typeface="Garamond" pitchFamily="1" panose="02020603050405020304"/>
              </a:rPr>
              <a:t>En el período 1993–2018 el perfil de los estudiantes egresados por la </a:t>
            </a:r>
            <a:r>
              <a:rPr lang="es-ES" sz="1300"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aparece en la Figura </a:t>
            </a:r>
            <a:r>
              <a:rPr lang="es-ES" sz="1300" spc="0">
                <a:solidFill>
                  <a:srgbClr val="000000"/>
                </a:solidFill>
                <a:latin typeface="Arial" pitchFamily="2" panose="02020603050405020304"/>
              </a:rPr>
              <a:t>ii</a:t>
            </a:r>
            <a:r>
              <a:rPr lang="es-ES" sz="1300" spc="0">
                <a:solidFill>
                  <a:srgbClr val="000000"/>
                </a:solidFill>
                <a:latin typeface="Garamond" pitchFamily="1" panose="02020603050405020304"/>
              </a:rPr>
              <a:t>. Puede apreciarse el fuerte incremento en el intervalo temporal de 2001 a 2008 debido, en parte, a la coincidencia de gran número de títulos, unos en fase de extinción y otros, en período de crecimiento, reforma o nueva implantación. La aparición de egresados en M´aster empieza en el curso 2009/2010 y la de graduados según el diseño del Plan Bolonia, a partir del curso 2012/2013. El curso 2015/2016 es el último en el que egresan estudiantes licenciados de cinco años. Esta situación puede verse claramente en la Tabla </a:t>
            </a:r>
            <a:r>
              <a:rPr lang="es-ES" sz="1300" spc="0">
                <a:solidFill>
                  <a:srgbClr val="000000"/>
                </a:solidFill>
                <a:latin typeface="Arial" pitchFamily="2" panose="02020603050405020304"/>
              </a:rPr>
              <a:t>v</a:t>
            </a:r>
            <a:r>
              <a:rPr lang="es-ES" sz="1300" spc="0">
                <a:solidFill>
                  <a:srgbClr val="000000"/>
                </a:solidFill>
                <a:latin typeface="Garamond" pitchFamily="1" panose="02020603050405020304"/>
              </a:rPr>
              <a:t>. </a:t>
            </a:r>
          </a:p>
        </p:txBody>
      </p:sp>
      <p:sp>
        <p:nvSpPr>
          <p:cNvPr id="6" name=""/>
          <p:cNvSpPr/>
          <p:nvPr>
            <p:ph type="body" idx="10"/>
          </p:nvPr>
        </p:nvSpPr>
        <p:spPr>
          <a:xfrm>
            <a:off x="1057910" y="6038850"/>
            <a:ext cx="5486400" cy="3021965"/>
          </a:xfrm>
          <a:prstGeom prst="rect">
            <a:avLst/>
          </a:prstGeom>
          <a:noFill/>
          <a:ln w="0" cmpd="sng">
            <a:noFill/>
            <a:prstDash val="solid"/>
          </a:ln>
        </p:spPr>
        <p:txBody>
          <a:bodyPr vert="horz" lIns="0" tIns="35560" rIns="0" bIns="0" anchor="t"/>
          <a:lstStyle/>
          <a:p>
            <a:pPr marL="45720" marR="0" indent="0" algn="ctr">
              <a:lnSpc>
                <a:spcPts val="1400"/>
              </a:lnSpc>
              <a:spcAft>
                <a:spcPts val="0"/>
              </a:spcAft>
            </a:pPr>
            <a:r>
              <a:rPr lang="es-ES" sz="1300" spc="0">
                <a:solidFill>
                  <a:srgbClr val="000000"/>
                </a:solidFill>
                <a:latin typeface="Garamond" pitchFamily="1" panose="02020603050405020304"/>
              </a:rPr>
              <a:t>Figura </a:t>
            </a:r>
            <a:r>
              <a:rPr lang="es-ES" sz="1300" spc="0">
                <a:solidFill>
                  <a:srgbClr val="000000"/>
                </a:solidFill>
                <a:latin typeface="Arial" pitchFamily="2" panose="02020603050405020304"/>
              </a:rPr>
              <a:t>ii</a:t>
            </a:r>
            <a:r>
              <a:rPr lang="es-ES" sz="1300" spc="0">
                <a:solidFill>
                  <a:srgbClr val="000000"/>
                </a:solidFill>
                <a:latin typeface="Garamond" pitchFamily="1" panose="02020603050405020304"/>
              </a:rPr>
              <a:t>: Perfil de evolución del número de estudiantes egresados por la </a:t>
            </a:r>
            <a:br/>
            <a:r>
              <a:rPr lang="es-ES" sz="1300"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durante el período 1993/2018 </a:t>
            </a:r>
          </a:p>
          <a:p>
            <a:pPr marL="45720" marR="0" indent="0" algn="l">
              <a:lnSpc>
                <a:spcPts val="1700"/>
              </a:lnSpc>
              <a:spcBef>
                <a:spcPts val="4115"/>
              </a:spcBef>
              <a:spcAft>
                <a:spcPts val="0"/>
              </a:spcAft>
            </a:pPr>
            <a:r>
              <a:rPr lang="es-ES" sz="1450" spc="30">
                <a:solidFill>
                  <a:srgbClr val="000000"/>
                </a:solidFill>
                <a:latin typeface="Bookman Old Style" pitchFamily="1" panose="02020603050405020304"/>
              </a:rPr>
              <a:t>6.2.1. Licenciados </a:t>
            </a:r>
          </a:p>
          <a:p>
            <a:pPr marL="45720" marR="45720" indent="0" algn="just">
              <a:lnSpc>
                <a:spcPts val="1400"/>
              </a:lnSpc>
              <a:spcBef>
                <a:spcPts val="1200"/>
              </a:spcBef>
              <a:spcAft>
                <a:spcPts val="0"/>
              </a:spcAft>
            </a:pPr>
            <a:r>
              <a:rPr lang="es-ES" sz="1300" spc="0">
                <a:solidFill>
                  <a:srgbClr val="000000"/>
                </a:solidFill>
                <a:latin typeface="Garamond" pitchFamily="1" panose="02020603050405020304"/>
              </a:rPr>
              <a:t>En la Tabla 6.3 se detalla el número de estudiantes </a:t>
            </a:r>
            <a:r>
              <a:rPr lang="es-ES" sz="1300" i="1" spc="0">
                <a:solidFill>
                  <a:srgbClr val="000000"/>
                </a:solidFill>
                <a:latin typeface="Garamond" pitchFamily="1" panose="02020603050405020304"/>
              </a:rPr>
              <a:t>licenciados </a:t>
            </a:r>
            <a:r>
              <a:rPr lang="es-ES" sz="1300" spc="0">
                <a:solidFill>
                  <a:srgbClr val="000000"/>
                </a:solidFill>
                <a:latin typeface="Garamond" pitchFamily="1" panose="02020603050405020304"/>
              </a:rPr>
              <a:t>en la </a:t>
            </a:r>
            <a:r>
              <a:rPr lang="es-ES" sz="1300" spc="0">
                <a:solidFill>
                  <a:srgbClr val="000000"/>
                </a:solidFill>
                <a:latin typeface="Garamond" pitchFamily="1" panose="02020603050405020304"/>
              </a:rPr>
              <a:t>Facultad de Ciencias</a:t>
            </a:r>
            <a:r>
              <a:rPr lang="es-ES" sz="1300" spc="0">
                <a:solidFill>
                  <a:srgbClr val="000000"/>
                </a:solidFill>
                <a:latin typeface="Garamond" pitchFamily="1" panose="02020603050405020304"/>
              </a:rPr>
              <a:t>, por curso académico y distribuidos por especialidades, dentro de cada licenciatura, y en la Tabla 6.4 aparece una relación nominal, especificando el curso en el que iniciaron los estudios y el de su finalización. La tercera y cuarta columnas hacen referencia a la licenciatura y a la especialidad según los códigos empleados en la Tabla 4.6. Finalmente, en la Tabla 6.5 se relacionan los estudiantes de las promociones </a:t>
            </a:r>
            <a:r>
              <a:rPr lang="es-ES" sz="1300" spc="0">
                <a:solidFill>
                  <a:srgbClr val="000000"/>
                </a:solidFill>
                <a:latin typeface="Garamond" pitchFamily="1" panose="02020603050405020304"/>
              </a:rPr>
              <a:t>XXV Aniversario </a:t>
            </a:r>
            <a:r>
              <a:rPr lang="es-ES" sz="1300" spc="0">
                <a:solidFill>
                  <a:srgbClr val="000000"/>
                </a:solidFill>
                <a:latin typeface="Garamond" pitchFamily="1" panose="02020603050405020304"/>
              </a:rPr>
              <a:t>(1988/93) para las cuatro licenciaturas en vigor. </a:t>
            </a:r>
          </a:p>
          <a:p>
            <a:pPr marL="45720" marR="0" indent="0" algn="ctr">
              <a:lnSpc>
                <a:spcPts val="1100"/>
              </a:lnSpc>
              <a:spcBef>
                <a:spcPts val="2370"/>
              </a:spcBef>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9" name=""/>
          <p:cNvSpPr/>
          <p:nvPr>
            <p:ph type="body" idx="10"/>
          </p:nvPr>
        </p:nvSpPr>
        <p:spPr>
          <a:xfrm>
            <a:off x="1057910" y="9731375"/>
            <a:ext cx="5486400" cy="225425"/>
          </a:xfrm>
          <a:prstGeom prst="rect">
            <a:avLst/>
          </a:prstGeom>
          <a:noFill/>
          <a:ln w="0" cmpd="sng">
            <a:noFill/>
            <a:prstDash val="solid"/>
          </a:ln>
        </p:spPr>
        <p:txBody>
          <a:bodyPr vert="horz" lIns="0" tIns="40640" rIns="0" bIns="0" anchor="t"/>
          <a:lstStyle/>
          <a:p>
            <a:pPr marL="45720" marR="0" indent="0" algn="r">
              <a:lnSpc>
                <a:spcPts val="1400"/>
              </a:lnSpc>
              <a:spcAft>
                <a:spcPts val="0"/>
              </a:spcAft>
            </a:pPr>
            <a:r>
              <a:rPr lang="es-ES" sz="1300" spc="85">
                <a:solidFill>
                  <a:srgbClr val="000000"/>
                </a:solidFill>
                <a:latin typeface="Garamond" pitchFamily="1" panose="02020603050405020304"/>
              </a:rPr>
              <a:t>Memoria Histórica </a:t>
            </a:r>
          </a:p>
        </p:txBody>
      </p:sp>
    </p:spTree>
  </p:cSld>
  <p:clrMapOvr>
    <a:masterClrMapping/>
  </p:clrMapOvr>
</p:sldLayout>
</file>

<file path=ppt/slideLayouts/slideLayout12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100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2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200" spc="0">
                <a:solidFill>
                  <a:srgbClr val="000000"/>
                </a:solidFill>
                <a:latin typeface="Arial" pitchFamily="2" panose="02020603050405020304"/>
              </a:rPr>
              <a:t>101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2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102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2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103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2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104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2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105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1676400"/>
            <a:ext cx="5486400" cy="913765"/>
          </a:xfrm>
          <a:prstGeom prst="rect">
            <a:avLst/>
          </a:prstGeom>
          <a:noFill/>
          <a:ln w="0" cmpd="sng">
            <a:noFill/>
            <a:prstDash val="solid"/>
          </a:ln>
        </p:spPr>
        <p:txBody>
          <a:bodyPr vert="horz" lIns="0" tIns="53340" rIns="0" bIns="0" anchor="t">
            <a:normAutofit fontScale="95000"/>
          </a:bodyPr>
          <a:lstStyle/>
          <a:p>
            <a:pPr marL="0" marR="0" indent="0" algn="ctr">
              <a:lnSpc>
                <a:spcPts val="2800"/>
              </a:lnSpc>
              <a:spcAft>
                <a:spcPts val="0"/>
              </a:spcAft>
            </a:pPr>
            <a:r>
              <a:rPr lang="es-ES" sz="2550" spc="-190">
                <a:solidFill>
                  <a:srgbClr val="000000"/>
                </a:solidFill>
                <a:latin typeface="Courier New" pitchFamily="3" panose="02020603050405020304"/>
              </a:rPr>
              <a:t>Capítulo 1 </a:t>
            </a:r>
          </a:p>
          <a:p>
            <a:pPr marL="0" marR="0" indent="0" algn="ctr">
              <a:lnSpc>
                <a:spcPts val="2800"/>
              </a:lnSpc>
              <a:spcBef>
                <a:spcPts val="685"/>
              </a:spcBef>
              <a:spcAft>
                <a:spcPts val="480"/>
              </a:spcAft>
            </a:pPr>
            <a:r>
              <a:rPr lang="es-ES" sz="2550" spc="-170">
                <a:solidFill>
                  <a:srgbClr val="000000"/>
                </a:solidFill>
                <a:latin typeface="Courier New" pitchFamily="3" panose="02020603050405020304"/>
              </a:rPr>
              <a:t>Presentaciones </a:t>
            </a:r>
          </a:p>
        </p:txBody>
      </p:sp>
      <p:sp>
        <p:nvSpPr>
          <p:cNvPr id="3" name=""/>
          <p:cNvSpPr/>
          <p:nvPr>
            <p:ph type="body" idx="10"/>
          </p:nvPr>
        </p:nvSpPr>
        <p:spPr>
          <a:xfrm>
            <a:off x="1097280" y="2590165"/>
            <a:ext cx="5486400" cy="7193280"/>
          </a:xfrm>
          <a:prstGeom prst="rect">
            <a:avLst/>
          </a:prstGeom>
          <a:noFill/>
          <a:ln w="0" cmpd="sng">
            <a:noFill/>
            <a:prstDash val="solid"/>
          </a:ln>
        </p:spPr>
        <p:txBody>
          <a:bodyPr vert="horz" lIns="0" tIns="574675" rIns="0" bIns="0" anchor="t">
            <a:normAutofit fontScale="95000"/>
          </a:bodyPr>
          <a:lstStyle/>
          <a:p>
            <a:pPr marL="0" marR="0" indent="0" algn="l">
              <a:lnSpc>
                <a:spcPts val="2100"/>
              </a:lnSpc>
              <a:spcAft>
                <a:spcPts val="0"/>
              </a:spcAft>
            </a:pPr>
            <a:r>
              <a:rPr lang="es-ES" sz="1800" spc="-114">
                <a:solidFill>
                  <a:srgbClr val="000000"/>
                </a:solidFill>
                <a:latin typeface="Courier New" pitchFamily="3" panose="02020603050405020304"/>
              </a:rPr>
              <a:t>Palabras del Decano </a:t>
            </a:r>
          </a:p>
          <a:p>
            <a:pPr marL="0" marR="91440" indent="0" algn="just">
              <a:lnSpc>
                <a:spcPts val="1400"/>
              </a:lnSpc>
              <a:spcBef>
                <a:spcPts val="2545"/>
              </a:spcBef>
              <a:spcAft>
                <a:spcPts val="0"/>
              </a:spcAft>
            </a:pPr>
            <a:r>
              <a:rPr lang="es-ES" sz="1300" spc="-10">
                <a:solidFill>
                  <a:srgbClr val="000000"/>
                </a:solidFill>
                <a:latin typeface="Garamond" pitchFamily="1" panose="02020603050405020304"/>
              </a:rPr>
              <a:t>La cotidianidad puede inducir la falsa percepción de que los sucesos importantes son indelebles y los que conforman la actividad ordinaría carecen de valor, subyugados por la rutina de los procedimientos. Ello conduce inevitablemente a la perdida de la memoria colectiva que es fundamental para comprender el pasado y proyectar una línea de actuación consecuente hacia el futuro. Conscientes de ello, el anterior equipo de dirección de la Facultad de Ciencias de la Universidad de Extremadura (UEx), encabezado por su decana, profesora Lucía Rodríguez Gallardo, decidióque la edición de una nueva memoria histórica de la Facultad de Ciencias debía ser un objetivo prioritario en relación con la conmemoración del quincuagésimo aniversario del Centro y que debería hacerse el encargo al profesor Francisco J. Olivares del Valle, autor de la memoria histórica del Centro que se elaborócon motivo del vigésimo quinto aniversario de la Facultad de Ciencias, en 1993. </a:t>
            </a:r>
          </a:p>
          <a:p>
            <a:pPr marL="0" marR="91440" indent="0" algn="just">
              <a:lnSpc>
                <a:spcPts val="1400"/>
              </a:lnSpc>
              <a:spcBef>
                <a:spcPts val="465"/>
              </a:spcBef>
              <a:spcAft>
                <a:spcPts val="0"/>
              </a:spcAft>
            </a:pPr>
            <a:r>
              <a:rPr lang="es-ES" sz="1300" spc="-5">
                <a:solidFill>
                  <a:srgbClr val="000000"/>
                </a:solidFill>
                <a:latin typeface="Garamond" pitchFamily="1" panose="02020603050405020304"/>
              </a:rPr>
              <a:t>En aquella ocasión, el profesor Olivares del Valle llamaba la atención sobre el es-</a:t>
            </a:r>
            <a:r>
              <a:rPr lang="es-ES" sz="1300" spc="-5">
                <a:solidFill>
                  <a:srgbClr val="000000"/>
                </a:solidFill>
                <a:latin typeface="Garamond" pitchFamily="1" panose="02020603050405020304"/>
              </a:rPr>
              <a:t>fuerzo, dedicación, espíritu creativo y participación de los pioneros universitarios de Extremadura, profesorado y personal de administración y servicios, que desde las condiciones más desfavorables tuvieron que ingeniárselas para recabar medios y servicios y progresar en su conocimiento y carrera académica compitiendo con un entorno nacional e internacional altamente evolucionado y competitivo. También se refería a los abnegados estudiantes que, en sus carnes, sufrieron la inexperiencia de voluntariosos —pero inmaduros— profesores o el desconcertante ir y venir de forá-</a:t>
            </a:r>
            <a:r>
              <a:rPr lang="es-ES" sz="1300" spc="-5">
                <a:solidFill>
                  <a:srgbClr val="000000"/>
                </a:solidFill>
                <a:latin typeface="Garamond" pitchFamily="1" panose="02020603050405020304"/>
              </a:rPr>
              <a:t>neos ilustres que les privaron de una deseable estabilidad de las enseñanzas recibidas. Todo ello para acentuar el énfasis en los magníficos resultados obtenidos atendiendo a la evolución de su estructura académica, plantilla de profesorado y personal de administración y servicios, infraestructuras, planes de estudios, productividad in-</a:t>
            </a:r>
            <a:r>
              <a:rPr lang="es-ES" sz="1300" spc="-5">
                <a:solidFill>
                  <a:srgbClr val="000000"/>
                </a:solidFill>
                <a:latin typeface="Garamond" pitchFamily="1" panose="02020603050405020304"/>
              </a:rPr>
              <a:t>vestigadora y número de estudiantes. Podemos afirmar, sin temor a equivocarnos, que a lo largo de estos primeros 25 años, la Facultad de Ciencias se consolidócomo uno de los principales centros de referencia de la UEx y que el profesor Olivares del Valle lo documentófielmente en la Memoria Histórica de la Facultad de Ciencias de la Universidad de Extremadura 1968–1993 que presentóal efecto. </a:t>
            </a:r>
          </a:p>
          <a:p>
            <a:pPr marL="0" marR="91440" indent="0" algn="just">
              <a:lnSpc>
                <a:spcPts val="1400"/>
              </a:lnSpc>
              <a:spcBef>
                <a:spcPts val="495"/>
              </a:spcBef>
              <a:spcAft>
                <a:spcPts val="1605"/>
              </a:spcAft>
            </a:pPr>
            <a:r>
              <a:rPr lang="es-ES" sz="1300" spc="0">
                <a:solidFill>
                  <a:srgbClr val="000000"/>
                </a:solidFill>
                <a:latin typeface="Garamond" pitchFamily="1" panose="02020603050405020304"/>
              </a:rPr>
              <a:t>Ahora, 25 años más tarde, debemos reflexionar desde una perspectiva temporal más dilatada sobre el desarrollo histórico del Centro teniendo en cuenta que en este </a:t>
            </a:r>
          </a:p>
        </p:txBody>
      </p:sp>
      <p:sp>
        <p:nvSpPr>
          <p:cNvPr id="4" name=""/>
          <p:cNvSpPr/>
          <p:nvPr>
            <p:ph type="body" idx="10"/>
          </p:nvPr>
        </p:nvSpPr>
        <p:spPr>
          <a:xfrm>
            <a:off x="1969135" y="9783445"/>
            <a:ext cx="3657600" cy="186055"/>
          </a:xfrm>
          <a:prstGeom prst="rect">
            <a:avLst/>
          </a:prstGeom>
          <a:noFill/>
          <a:ln w="0" cmpd="sng">
            <a:noFill/>
            <a:prstDash val="solid"/>
          </a:ln>
        </p:spPr>
        <p:txBody>
          <a:bodyPr vert="horz" lIns="0" tIns="1270" rIns="0" bIns="0" anchor="t"/>
          <a:lstStyle/>
          <a:p>
            <a:pPr marL="0" marR="0" indent="0" algn="ctr">
              <a:lnSpc>
                <a:spcPts val="1400"/>
              </a:lnSpc>
              <a:spcAft>
                <a:spcPts val="65"/>
              </a:spcAft>
            </a:pPr>
            <a:r>
              <a:rPr lang="es-ES" sz="1200" b="1" spc="185">
                <a:solidFill>
                  <a:srgbClr val="000000"/>
                </a:solidFill>
                <a:latin typeface="Arial" pitchFamily="2" panose="02020603050405020304"/>
              </a:rPr>
              <a:t>III </a:t>
            </a:r>
          </a:p>
        </p:txBody>
      </p:sp>
    </p:spTree>
  </p:cSld>
  <p:clrMapOvr>
    <a:masterClrMapping/>
  </p:clrMapOvr>
</p:sldLayout>
</file>

<file path=ppt/slideLayouts/slideLayout13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106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3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107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3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108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3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109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3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110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3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3970" rIns="0" bIns="0" anchor="t"/>
          <a:lstStyle/>
          <a:p>
            <a:pPr marL="0" marR="0" indent="0" algn="l">
              <a:lnSpc>
                <a:spcPts val="1500"/>
              </a:lnSpc>
              <a:spcAft>
                <a:spcPts val="40"/>
              </a:spcAft>
              <a:tabLst>
                <a:tab algn="r" pos="5486400"/>
              </a:tabLst>
            </a:pPr>
            <a:r>
              <a:rPr lang="es-ES" sz="1300" b="1" spc="0">
                <a:solidFill>
                  <a:srgbClr val="000000"/>
                </a:solidFill>
                <a:latin typeface="Garamond" pitchFamily="1" panose="02020603050405020304"/>
              </a:rPr>
              <a:t>6. Estudiantes </a:t>
            </a:r>
            <a:r>
              <a:rPr lang="es-ES" sz="1300" spc="0">
                <a:solidFill>
                  <a:srgbClr val="000000"/>
                </a:solidFill>
                <a:latin typeface="Arial" pitchFamily="2" panose="02020603050405020304"/>
              </a:rPr>
              <a:t>111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3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112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653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3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200" spc="0">
                <a:solidFill>
                  <a:srgbClr val="000000"/>
                </a:solidFill>
                <a:latin typeface="Arial" pitchFamily="2" panose="02020603050405020304"/>
              </a:rPr>
              <a:t>113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653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3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114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3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200" spc="0">
                <a:solidFill>
                  <a:srgbClr val="000000"/>
                </a:solidFill>
                <a:latin typeface="Arial" pitchFamily="2" panose="02020603050405020304"/>
              </a:rPr>
              <a:t>115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9685" rIns="0" bIns="0" anchor="t"/>
          <a:lstStyle/>
          <a:p>
            <a:pPr marL="45720" marR="45720" indent="0" algn="l">
              <a:lnSpc>
                <a:spcPts val="1400"/>
              </a:lnSpc>
              <a:spcAft>
                <a:spcPts val="60"/>
              </a:spcAft>
            </a:pPr>
            <a:r>
              <a:rPr lang="es-ES" sz="1300" spc="140">
                <a:solidFill>
                  <a:srgbClr val="000000"/>
                </a:solidFill>
                <a:latin typeface="Arial" pitchFamily="2" panose="02020603050405020304"/>
              </a:rPr>
              <a:t>iv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segundo periodo, la Facultad de Ciencias ha tenido que adaptarse a importantes cambios en su estructura y en la evolución de sus planes de estudio en medio de la crisis económica global de 2008, cuyos efectos, en gran medida, aún padecemos. Afortunadamente, el Centro ha contado con una plantilla de profesionales, profeso-</a:t>
            </a:r>
            <a:r>
              <a:rPr lang="es-ES" sz="1300" spc="0">
                <a:solidFill>
                  <a:srgbClr val="000000"/>
                </a:solidFill>
                <a:latin typeface="Garamond" pitchFamily="1" panose="02020603050405020304"/>
              </a:rPr>
              <a:t>rado y personal de administración y servicios, experimentada y consolidada durante el periodo anterior. </a:t>
            </a:r>
          </a:p>
          <a:p>
            <a:pPr marL="45720" marR="45720" indent="0" algn="just">
              <a:lnSpc>
                <a:spcPts val="1400"/>
              </a:lnSpc>
              <a:spcBef>
                <a:spcPts val="645"/>
              </a:spcBef>
              <a:spcAft>
                <a:spcPts val="0"/>
              </a:spcAft>
            </a:pPr>
            <a:r>
              <a:rPr lang="es-ES" sz="1300" spc="-10">
                <a:solidFill>
                  <a:srgbClr val="000000"/>
                </a:solidFill>
                <a:latin typeface="Garamond" pitchFamily="1" panose="02020603050405020304"/>
              </a:rPr>
              <a:t>La adaptación al Espacio Europeo de Educación Superior (EEES), desde la decla-</a:t>
            </a:r>
            <a:r>
              <a:rPr lang="es-ES" sz="1300" spc="-10">
                <a:solidFill>
                  <a:srgbClr val="000000"/>
                </a:solidFill>
                <a:latin typeface="Garamond" pitchFamily="1" panose="02020603050405020304"/>
              </a:rPr>
              <a:t>ración de Bolonia, en 1999, ha dirigido la evolución de los planes de estudios que finalmente se implantaron en 2010. Ello supuso la extinción de las licenciaturas y su sustitución por titulaciones de grado y de máster. En las Facultades de Cien-</a:t>
            </a:r>
            <a:r>
              <a:rPr lang="es-ES" sz="1300" spc="-10">
                <a:solidFill>
                  <a:srgbClr val="000000"/>
                </a:solidFill>
                <a:latin typeface="Garamond" pitchFamily="1" panose="02020603050405020304"/>
              </a:rPr>
              <a:t>cias, licenciaturas de 5 años que conferían un nivel MECES 3 fueron sustituidas por titulaciones de Grado de 4 años que confieren un nivel MECES 2, por lo que los estudiantes deben superar, al menos, un m´aster de 1 año, para alcanzar el nivel académico MECES 3 que conferían las anteriores licenciaturas. Este proceso, debido a la falta de planificación a nivel nacional, tuvo que superar una gran cantidad de obstáculos y requirióuna extraordinaria inversión de tiempo por parte de la comu-</a:t>
            </a:r>
            <a:r>
              <a:rPr lang="es-ES" sz="1300" spc="-10">
                <a:solidFill>
                  <a:srgbClr val="000000"/>
                </a:solidFill>
                <a:latin typeface="Garamond" pitchFamily="1" panose="02020603050405020304"/>
              </a:rPr>
              <a:t>nidad universitaria en detrimento del normal desarrollo de sus fines fundamentales, la docencia y la investigación. Por otra parte, la implantación de los nuevos grados y másteres universitarios se llevóa cabo en plena crisis económica y por lo tanto sobre la premisa general de “coste 0”. Ello impidióel desarrollo en plenitud de los aspectos más innovadores de la adaptación al EEES, que requería y requiere, indudablemen-</a:t>
            </a:r>
            <a:r>
              <a:rPr lang="es-ES" sz="1300" spc="-10">
                <a:solidFill>
                  <a:srgbClr val="000000"/>
                </a:solidFill>
                <a:latin typeface="Garamond" pitchFamily="1" panose="02020603050405020304"/>
              </a:rPr>
              <a:t>te, una mayor inversión en infraestructura y recursos humanos. Además, un factor muy importante a tener en cuenta como resultado de la adaptación al EEES es la implantación de las titulaciones de máster, que confieren especialización y profesio-</a:t>
            </a:r>
            <a:r>
              <a:rPr lang="es-ES" sz="1300" spc="-10">
                <a:solidFill>
                  <a:srgbClr val="000000"/>
                </a:solidFill>
                <a:latin typeface="Garamond" pitchFamily="1" panose="02020603050405020304"/>
              </a:rPr>
              <a:t>nalidad y cuyo éxito estámuy supeditado a la estructura económica y de capacidad de desarrollo de la región en la que se ubique la Universidad. Si las titulaciones de grado se concibieron como titulaciones generalistas y por lo tanto su calidad podía asemejarse en las distintas universidades, las titulaciones de m´aster son mucho m´as especializadas y su posibilidad de implantación estámuy condicionada por el desa-</a:t>
            </a:r>
            <a:r>
              <a:rPr lang="es-ES" sz="1300" spc="-10">
                <a:solidFill>
                  <a:srgbClr val="000000"/>
                </a:solidFill>
                <a:latin typeface="Garamond" pitchFamily="1" panose="02020603050405020304"/>
              </a:rPr>
              <a:t>rrollo económico del entorno y la riqueza de su tejido productivo. En este sentido, podemos afirmar que la competitividad de las universidades se definirá, sobre todo, por la oferta de titulaciones de m´aster y la medida en que los mismos faciliten el acceso a mejores oportunidades de empleo. Este condicionante puede ser decisivo en el desarrollo de las universidades en regiones secularmente peor equipadas como Extremadura. Por ello, estas universidades necesitan urgentemente un plan de fi-</a:t>
            </a:r>
            <a:r>
              <a:rPr lang="es-ES" sz="1300" spc="-10">
                <a:solidFill>
                  <a:srgbClr val="000000"/>
                </a:solidFill>
                <a:latin typeface="Garamond" pitchFamily="1" panose="02020603050405020304"/>
              </a:rPr>
              <a:t>nanciación de acuerdo a su dimensión y a sus objetivos que les permitan planificar, al menos, su futuro inmediato y de medio plazo. Necesitan contar con la confianza y el apoyo financiero de la sociedad a la que sirven para garantizar el desarrollo económico y social de la propia comunidad. </a:t>
            </a:r>
          </a:p>
          <a:p>
            <a:pPr marL="45720" marR="45720" indent="0" algn="just">
              <a:lnSpc>
                <a:spcPts val="1400"/>
              </a:lnSpc>
              <a:spcBef>
                <a:spcPts val="530"/>
              </a:spcBef>
              <a:spcAft>
                <a:spcPts val="2060"/>
              </a:spcAft>
            </a:pPr>
            <a:r>
              <a:rPr lang="es-ES" sz="1300" spc="0">
                <a:solidFill>
                  <a:srgbClr val="000000"/>
                </a:solidFill>
                <a:latin typeface="Garamond" pitchFamily="1" panose="02020603050405020304"/>
              </a:rPr>
              <a:t>Otro factor a tener muy en cuenta es el cambio paulatino de la estructura univer-</a:t>
            </a:r>
            <a:r>
              <a:rPr lang="es-ES" sz="1300" spc="0">
                <a:solidFill>
                  <a:srgbClr val="000000"/>
                </a:solidFill>
                <a:latin typeface="Garamond" pitchFamily="1" panose="02020603050405020304"/>
              </a:rPr>
              <a:t>sitaria que conmueve la organización de centros y departamentos. De entre estos cambios quiero referirme, por un lado, a la separación efectiva de la docencia y la investigación y por otro lado, a la separación de los estudios de grado y postgra-do. Ambos procesos, que afectan profundamente al ordenamiento institucional están ocurriendo de forma solapada, superponiéndose sutilmente a una estructura anterior que no ha sido, sin embargo, adecuadamente redefinida.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0800" rIns="0" bIns="0" anchor="t"/>
          <a:lstStyle/>
          <a:p>
            <a:pPr marL="45720" marR="45720" indent="0" algn="l">
              <a:lnSpc>
                <a:spcPts val="1400"/>
              </a:lnSpc>
              <a:spcAft>
                <a:spcPts val="15"/>
              </a:spcAft>
            </a:pPr>
            <a:r>
              <a:rPr lang="es-ES" sz="1150" b="1" spc="-65">
                <a:solidFill>
                  <a:srgbClr val="000000"/>
                </a:solidFill>
                <a:latin typeface="Courier New" pitchFamily="3" panose="02020603050405020304"/>
              </a:rPr>
              <a:t>50 Aniversario 1968–2018 </a:t>
            </a:r>
          </a:p>
        </p:txBody>
      </p:sp>
    </p:spTree>
  </p:cSld>
  <p:clrMapOvr>
    <a:masterClrMapping/>
  </p:clrMapOvr>
</p:sldLayout>
</file>

<file path=ppt/slideLayouts/slideLayout14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116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4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254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250" spc="0">
                <a:solidFill>
                  <a:srgbClr val="000000"/>
                </a:solidFill>
                <a:latin typeface="Arial" pitchFamily="2" panose="02020603050405020304"/>
              </a:rPr>
              <a:t>117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4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118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4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400"/>
              </a:lnSpc>
              <a:spcAft>
                <a:spcPts val="115"/>
              </a:spcAft>
              <a:tabLst>
                <a:tab algn="r" pos="5486400"/>
              </a:tabLst>
            </a:pPr>
            <a:r>
              <a:rPr lang="es-ES" sz="1200" b="1" spc="0">
                <a:solidFill>
                  <a:srgbClr val="000000"/>
                </a:solidFill>
                <a:latin typeface="Times New Roman" pitchFamily="1" panose="02020603050405020304"/>
              </a:rPr>
              <a:t>6. Estudiantes </a:t>
            </a:r>
            <a:r>
              <a:rPr lang="es-ES" sz="1200" spc="0">
                <a:solidFill>
                  <a:srgbClr val="000000"/>
                </a:solidFill>
                <a:latin typeface="Times New Roman" pitchFamily="1" panose="02020603050405020304"/>
              </a:rPr>
              <a:t>119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sp>
        <p:nvSpPr>
          <p:cNvPr id="6" name=""/>
          <p:cNvSpPr/>
          <p:nvPr>
            <p:ph type="body" idx="10"/>
          </p:nvPr>
        </p:nvSpPr>
        <p:spPr>
          <a:xfrm>
            <a:off x="1057910" y="8021955"/>
            <a:ext cx="5486400" cy="1709420"/>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1200" b="1" spc="15">
                <a:solidFill>
                  <a:srgbClr val="000000"/>
                </a:solidFill>
                <a:latin typeface="Times New Roman" pitchFamily="1" panose="02020603050405020304"/>
              </a:rPr>
              <a:t>abla </a:t>
            </a:r>
            <a:r>
              <a:rPr lang="es-ES" sz="1200" spc="15">
                <a:solidFill>
                  <a:srgbClr val="000000"/>
                </a:solidFill>
                <a:latin typeface="Times New Roman" pitchFamily="1" panose="02020603050405020304"/>
              </a:rPr>
              <a:t>6.4: </a:t>
            </a:r>
          </a:p>
          <a:p>
            <a:pPr marL="0" marR="0" indent="0" algn="ctr">
              <a:lnSpc>
                <a:spcPts val="1400"/>
              </a:lnSpc>
              <a:spcBef>
                <a:spcPts val="55"/>
              </a:spcBef>
              <a:spcAft>
                <a:spcPts val="10940"/>
              </a:spcAft>
            </a:pPr>
            <a:r>
              <a:rPr lang="es-ES" sz="1200" spc="20">
                <a:solidFill>
                  <a:srgbClr val="000000"/>
                </a:solidFill>
                <a:latin typeface="Times New Roman" pitchFamily="1" panose="02020603050405020304"/>
              </a:rPr>
              <a:t>Relación de estudiantes licenciados en los primeros 25 años: 1968–1992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0" indent="0" algn="r">
              <a:lnSpc>
                <a:spcPts val="1400"/>
              </a:lnSpc>
              <a:spcAft>
                <a:spcPts val="50"/>
              </a:spcAft>
            </a:pPr>
            <a:r>
              <a:rPr lang="es-ES" sz="1200" b="1" spc="70">
                <a:solidFill>
                  <a:srgbClr val="000000"/>
                </a:solidFill>
                <a:latin typeface="Times New Roman" pitchFamily="1" panose="02020603050405020304"/>
              </a:rPr>
              <a:t>Memoria Histórica </a:t>
            </a:r>
          </a:p>
        </p:txBody>
      </p:sp>
    </p:spTree>
  </p:cSld>
  <p:clrMapOvr>
    <a:masterClrMapping/>
  </p:clrMapOvr>
</p:sldLayout>
</file>

<file path=ppt/slideLayouts/slideLayout14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80"/>
              </a:spcAft>
              <a:tabLst>
                <a:tab algn="r" pos="5440680"/>
              </a:tabLst>
            </a:pPr>
            <a:r>
              <a:rPr lang="es-ES" sz="1150" spc="0">
                <a:solidFill>
                  <a:srgbClr val="000000"/>
                </a:solidFill>
                <a:latin typeface="Arial" pitchFamily="2" panose="02020603050405020304"/>
              </a:rPr>
              <a:t>120 </a:t>
            </a:r>
            <a:r>
              <a:rPr lang="es-ES" sz="1300" b="1" spc="0">
                <a:solidFill>
                  <a:srgbClr val="000000"/>
                </a:solidFill>
                <a:latin typeface="Garamond" pitchFamily="1" panose="02020603050405020304"/>
              </a:rPr>
              <a:t>6.2. Estudiantes egresados </a:t>
            </a:r>
          </a:p>
        </p:txBody>
      </p:sp>
      <p:sp>
        <p:nvSpPr>
          <p:cNvPr id="5" name=""/>
          <p:cNvSpPr/>
          <p:nvPr>
            <p:ph type="body" idx="10"/>
          </p:nvPr>
        </p:nvSpPr>
        <p:spPr>
          <a:xfrm>
            <a:off x="1054735" y="4343400"/>
            <a:ext cx="5486400" cy="1017905"/>
          </a:xfrm>
          <a:prstGeom prst="rect">
            <a:avLst/>
          </a:prstGeom>
          <a:noFill/>
          <a:ln w="0" cmpd="sng">
            <a:noFill/>
            <a:prstDash val="solid"/>
          </a:ln>
        </p:spPr>
        <p:txBody>
          <a:bodyPr vert="horz" lIns="0" tIns="52705" rIns="0" bIns="0" anchor="t"/>
          <a:lstStyle/>
          <a:p>
            <a:pPr marL="0" marR="0" indent="0" algn="ctr">
              <a:lnSpc>
                <a:spcPts val="1300"/>
              </a:lnSpc>
              <a:spcAft>
                <a:spcPts val="0"/>
              </a:spcAft>
            </a:pPr>
            <a:r>
              <a:rPr lang="es-ES" sz="1300" b="1" spc="0">
                <a:solidFill>
                  <a:srgbClr val="000000"/>
                </a:solidFill>
                <a:latin typeface="Garamond" pitchFamily="1" panose="02020603050405020304"/>
              </a:rPr>
              <a:t>Figura </a:t>
            </a:r>
            <a:r>
              <a:rPr lang="es-ES" sz="1250" b="1" spc="0">
                <a:solidFill>
                  <a:srgbClr val="000000"/>
                </a:solidFill>
                <a:latin typeface="Arial" pitchFamily="2" panose="02020603050405020304"/>
              </a:rPr>
              <a:t>III</a:t>
            </a:r>
            <a:r>
              <a:rPr lang="es-ES" sz="1150" spc="0">
                <a:solidFill>
                  <a:srgbClr val="000000"/>
                </a:solidFill>
                <a:latin typeface="Arial" pitchFamily="2" panose="02020603050405020304"/>
              </a:rPr>
              <a:t>: </a:t>
            </a:r>
            <a:r>
              <a:rPr lang="es-ES" sz="1100" spc="0">
                <a:solidFill>
                  <a:srgbClr val="000000"/>
                </a:solidFill>
                <a:latin typeface="Times New Roman" pitchFamily="1" panose="02020603050405020304"/>
              </a:rPr>
              <a:t>Primera promoción de la </a:t>
            </a:r>
            <a:r>
              <a:rPr lang="es-ES" sz="1300" b="1" spc="0">
                <a:solidFill>
                  <a:srgbClr val="000000"/>
                </a:solidFill>
                <a:latin typeface="Garamond" pitchFamily="1" panose="02020603050405020304"/>
              </a:rPr>
              <a:t>Universidad de Extremadura </a:t>
            </a:r>
            <a:r>
              <a:rPr lang="es-ES" sz="1100" spc="0">
                <a:solidFill>
                  <a:srgbClr val="000000"/>
                </a:solidFill>
                <a:latin typeface="Times New Roman" pitchFamily="1" panose="02020603050405020304"/>
              </a:rPr>
              <a:t>(segunda de la </a:t>
            </a:r>
            <a:br/>
            <a:r>
              <a:rPr lang="es-ES" sz="1300" b="1" spc="0">
                <a:solidFill>
                  <a:srgbClr val="000000"/>
                </a:solidFill>
                <a:latin typeface="Garamond" pitchFamily="1" panose="02020603050405020304"/>
              </a:rPr>
              <a:t>Facultad de Ciencias</a:t>
            </a:r>
            <a:r>
              <a:rPr lang="es-ES" sz="1100" spc="0">
                <a:solidFill>
                  <a:srgbClr val="000000"/>
                </a:solidFill>
                <a:latin typeface="Times New Roman" pitchFamily="1" panose="02020603050405020304"/>
              </a:rPr>
              <a:t>). Investidura </a:t>
            </a:r>
          </a:p>
          <a:p>
            <a:pPr marL="0" marR="0" indent="0" algn="ctr">
              <a:lnSpc>
                <a:spcPts val="1100"/>
              </a:lnSpc>
              <a:spcBef>
                <a:spcPts val="3780"/>
              </a:spcBef>
              <a:spcAft>
                <a:spcPts val="0"/>
              </a:spcAft>
            </a:pPr>
            <a:r>
              <a:rPr lang="es-ES" sz="1000" spc="40">
                <a:solidFill>
                  <a:srgbClr val="000000"/>
                </a:solidFill>
                <a:latin typeface="Times New Roman" pitchFamily="1" panose="02020603050405020304"/>
              </a:rPr>
              <a:t>PROMOCION XXV ANIVERSARIO. CURSO 92/93 </a:t>
            </a:r>
          </a:p>
        </p:txBody>
      </p:sp>
      <p:sp>
        <p:nvSpPr>
          <p:cNvPr id="8"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14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40"/>
              </a:spcAft>
              <a:tabLst>
                <a:tab algn="r" pos="5440680"/>
              </a:tabLst>
            </a:pPr>
            <a:r>
              <a:rPr lang="es-ES" sz="1300" b="1" spc="0">
                <a:solidFill>
                  <a:srgbClr val="000000"/>
                </a:solidFill>
                <a:latin typeface="Garamond" pitchFamily="1" panose="02020603050405020304"/>
              </a:rPr>
              <a:t>6. Estudiantes </a:t>
            </a:r>
            <a:r>
              <a:rPr lang="es-ES" sz="1300" spc="0">
                <a:solidFill>
                  <a:srgbClr val="000000"/>
                </a:solidFill>
                <a:latin typeface="Garamond" pitchFamily="1" panose="02020603050405020304"/>
              </a:rPr>
              <a:t>121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40">
                <a:solidFill>
                  <a:srgbClr val="000000"/>
                </a:solidFill>
                <a:latin typeface="Times New Roman" pitchFamily="1" panose="02020603050405020304"/>
              </a:rPr>
              <a:t>PROMOCION XXV ANIVERSARIO. CURSO 92/93 </a:t>
            </a:r>
          </a:p>
        </p:txBody>
      </p:sp>
      <p:sp>
        <p:nvSpPr>
          <p:cNvPr id="6" name=""/>
          <p:cNvSpPr/>
          <p:nvPr>
            <p:ph type="body" idx="10"/>
          </p:nvPr>
        </p:nvSpPr>
        <p:spPr>
          <a:xfrm>
            <a:off x="1057910" y="8020050"/>
            <a:ext cx="5486400" cy="1711325"/>
          </a:xfrm>
          <a:prstGeom prst="rect">
            <a:avLst/>
          </a:prstGeom>
          <a:noFill/>
          <a:ln w="0" cmpd="sng">
            <a:noFill/>
            <a:prstDash val="solid"/>
          </a:ln>
        </p:spPr>
        <p:txBody>
          <a:bodyPr vert="horz" lIns="0" tIns="1270" rIns="0" bIns="0" anchor="t"/>
          <a:lstStyle/>
          <a:p>
            <a:pPr marL="0" marR="0" indent="0" algn="ctr">
              <a:lnSpc>
                <a:spcPts val="1500"/>
              </a:lnSpc>
              <a:spcAft>
                <a:spcPts val="11970"/>
              </a:spcAft>
            </a:pPr>
            <a:r>
              <a:rPr lang="es-ES" sz="1300" b="1" spc="5">
                <a:solidFill>
                  <a:srgbClr val="000000"/>
                </a:solidFill>
                <a:latin typeface="Garamond" pitchFamily="1" panose="02020603050405020304"/>
              </a:rPr>
              <a:t>Tabla 5</a:t>
            </a:r>
            <a:r>
              <a:rPr lang="es-ES" sz="1300" spc="5">
                <a:solidFill>
                  <a:srgbClr val="000000"/>
                </a:solidFill>
                <a:latin typeface="Garamond" pitchFamily="1" panose="02020603050405020304"/>
              </a:rPr>
              <a:t>. Estudiantes de la promoción 1988–1993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4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140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15"/>
              </a:spcAft>
              <a:tabLst>
                <a:tab algn="r" pos="5440680"/>
              </a:tabLst>
            </a:pPr>
            <a:r>
              <a:rPr lang="es-ES" sz="1300" spc="0">
                <a:solidFill>
                  <a:srgbClr val="000000"/>
                </a:solidFill>
                <a:latin typeface="Garamond" pitchFamily="1" panose="02020603050405020304"/>
              </a:rPr>
              <a:t>122 </a:t>
            </a:r>
            <a:r>
              <a:rPr lang="es-ES" sz="1300" b="1" spc="0">
                <a:solidFill>
                  <a:srgbClr val="000000"/>
                </a:solidFill>
                <a:latin typeface="Garamond" pitchFamily="1" panose="02020603050405020304"/>
              </a:rPr>
              <a:t>6.2. Estudiantes egresados </a:t>
            </a:r>
          </a:p>
        </p:txBody>
      </p:sp>
      <p:sp>
        <p:nvSpPr>
          <p:cNvPr id="3" name=""/>
          <p:cNvSpPr/>
          <p:nvPr>
            <p:ph type="body" idx="10"/>
          </p:nvPr>
        </p:nvSpPr>
        <p:spPr>
          <a:xfrm>
            <a:off x="1041400" y="8688070"/>
            <a:ext cx="5486400" cy="1043305"/>
          </a:xfrm>
          <a:prstGeom prst="rect">
            <a:avLst/>
          </a:prstGeom>
          <a:noFill/>
          <a:ln w="0" cmpd="sng">
            <a:noFill/>
            <a:prstDash val="solid"/>
          </a:ln>
        </p:spPr>
        <p:txBody>
          <a:bodyPr vert="horz" lIns="0" tIns="6985" rIns="0" bIns="0" anchor="t"/>
          <a:lstStyle/>
          <a:p>
            <a:pPr marL="0" marR="0" indent="0" algn="ctr">
              <a:lnSpc>
                <a:spcPts val="1300"/>
              </a:lnSpc>
              <a:spcAft>
                <a:spcPts val="0"/>
              </a:spcAft>
            </a:pPr>
            <a:r>
              <a:rPr lang="es-ES" sz="1300" spc="-30">
                <a:solidFill>
                  <a:srgbClr val="000000"/>
                </a:solidFill>
                <a:latin typeface="Garamond" pitchFamily="1" panose="02020603050405020304"/>
              </a:rPr>
              <a:t>Acto académico de Apertura del Curso 1973–1974 </a:t>
            </a:r>
          </a:p>
          <a:p>
            <a:pPr marL="0" marR="0" indent="0" algn="ctr">
              <a:lnSpc>
                <a:spcPts val="1400"/>
              </a:lnSpc>
              <a:spcBef>
                <a:spcPts val="1360"/>
              </a:spcBef>
              <a:spcAft>
                <a:spcPts val="4070"/>
              </a:spcAft>
            </a:pPr>
            <a:r>
              <a:rPr lang="es-ES" sz="1300" b="1" spc="15">
                <a:solidFill>
                  <a:srgbClr val="000000"/>
                </a:solidFill>
                <a:latin typeface="Garamond" pitchFamily="1" panose="02020603050405020304"/>
              </a:rPr>
              <a:t>Figura </a:t>
            </a:r>
            <a:r>
              <a:rPr lang="es-ES" sz="950" spc="15">
                <a:solidFill>
                  <a:srgbClr val="000000"/>
                </a:solidFill>
                <a:latin typeface="Arial" pitchFamily="2" panose="02020603050405020304"/>
              </a:rPr>
              <a:t>IV</a:t>
            </a:r>
            <a:r>
              <a:rPr lang="es-ES" sz="1300" spc="15">
                <a:solidFill>
                  <a:srgbClr val="000000"/>
                </a:solidFill>
                <a:latin typeface="Garamond" pitchFamily="1" panose="02020603050405020304"/>
              </a:rPr>
              <a:t>: Primera promoción de la Universidad de Extremadura </a:t>
            </a:r>
          </a:p>
        </p:txBody>
      </p:sp>
      <p:sp>
        <p:nvSpPr>
          <p:cNvPr id="4" name=""/>
          <p:cNvSpPr/>
          <p:nvPr>
            <p:ph type="body" idx="10"/>
          </p:nvPr>
        </p:nvSpPr>
        <p:spPr>
          <a:xfrm>
            <a:off x="1041400" y="9731375"/>
            <a:ext cx="5486400" cy="225425"/>
          </a:xfrm>
          <a:prstGeom prst="rect">
            <a:avLst/>
          </a:prstGeom>
          <a:noFill/>
          <a:ln w="0" cmpd="sng">
            <a:noFill/>
            <a:prstDash val="solid"/>
          </a:ln>
        </p:spPr>
        <p:txBody>
          <a:bodyPr vert="horz" lIns="0" tIns="48260" rIns="0" bIns="0" anchor="t"/>
          <a:lstStyle/>
          <a:p>
            <a:pPr marL="0" marR="0" indent="0" algn="l">
              <a:lnSpc>
                <a:spcPts val="1300"/>
              </a:lnSpc>
              <a:spcAft>
                <a:spcPts val="0"/>
              </a:spcAft>
            </a:pPr>
            <a:r>
              <a:rPr lang="es-ES" sz="1300" b="1" spc="60">
                <a:solidFill>
                  <a:srgbClr val="000000"/>
                </a:solidFill>
                <a:latin typeface="Garamond" pitchFamily="1" panose="02020603050405020304"/>
              </a:rPr>
              <a:t>50 Aniversario 1968–2019 </a:t>
            </a:r>
          </a:p>
        </p:txBody>
      </p:sp>
      <p:sp>
        <p:nvSpPr>
          <p:cNvPr id="7" name=""/>
          <p:cNvSpPr/>
          <p:nvPr>
            <p:ph type="body" idx="10"/>
          </p:nvPr>
        </p:nvSpPr>
        <p:spPr>
          <a:xfrm>
            <a:off x="1618615" y="4591050"/>
            <a:ext cx="4367530" cy="172720"/>
          </a:xfrm>
          <a:prstGeom prst="rect">
            <a:avLst/>
          </a:prstGeom>
          <a:noFill/>
          <a:ln w="0" cmpd="sng">
            <a:noFill/>
            <a:prstDash val="solid"/>
          </a:ln>
        </p:spPr>
        <p:txBody>
          <a:bodyPr vert="horz" lIns="0" tIns="6985" rIns="0" bIns="0" anchor="t"/>
          <a:lstStyle/>
          <a:p>
            <a:pPr marL="0" marR="0" indent="0" algn="ctr">
              <a:lnSpc>
                <a:spcPts val="1200"/>
              </a:lnSpc>
              <a:spcAft>
                <a:spcPts val="0"/>
              </a:spcAft>
            </a:pPr>
            <a:r>
              <a:rPr lang="es-ES" sz="1300" spc="-35">
                <a:solidFill>
                  <a:srgbClr val="000000"/>
                </a:solidFill>
                <a:latin typeface="Garamond" pitchFamily="1" panose="02020603050405020304"/>
              </a:rPr>
              <a:t>Investidura de la Primera promoción de la Universidad de Extremadura </a:t>
            </a:r>
          </a:p>
        </p:txBody>
      </p:sp>
    </p:spTree>
  </p:cSld>
  <p:clrMapOvr>
    <a:masterClrMapping/>
  </p:clrMapOvr>
</p:sldLayout>
</file>

<file path=ppt/slideLayouts/slideLayout14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640" y="469900"/>
            <a:ext cx="5486400" cy="209550"/>
          </a:xfrm>
          <a:prstGeom prst="rect">
            <a:avLst/>
          </a:prstGeom>
          <a:noFill/>
          <a:ln w="0" cmpd="sng">
            <a:noFill/>
            <a:prstDash val="solid"/>
          </a:ln>
        </p:spPr>
        <p:txBody>
          <a:bodyPr vert="horz" lIns="0" tIns="12065" rIns="0" bIns="0" anchor="t"/>
          <a:lstStyle/>
          <a:p>
            <a:pPr marL="0" marR="0" indent="0" algn="l">
              <a:lnSpc>
                <a:spcPts val="1400"/>
              </a:lnSpc>
              <a:spcAft>
                <a:spcPts val="140"/>
              </a:spcAft>
              <a:tabLst>
                <a:tab algn="r" pos="5440680"/>
              </a:tabLst>
            </a:pPr>
            <a:r>
              <a:rPr lang="es-ES" sz="1350" b="1" spc="0">
                <a:solidFill>
                  <a:srgbClr val="030303"/>
                </a:solidFill>
                <a:latin typeface="Garamond" pitchFamily="1" panose="02020603050405020304"/>
              </a:rPr>
              <a:t>6. Estudiantes </a:t>
            </a:r>
            <a:r>
              <a:rPr lang="es-ES" sz="1350" spc="0">
                <a:solidFill>
                  <a:srgbClr val="030303"/>
                </a:solidFill>
                <a:latin typeface="Garamond" pitchFamily="1" panose="02020603050405020304"/>
              </a:rPr>
              <a:t>123 </a:t>
            </a:r>
          </a:p>
        </p:txBody>
      </p:sp>
      <p:sp>
        <p:nvSpPr>
          <p:cNvPr id="5" name=""/>
          <p:cNvSpPr/>
          <p:nvPr>
            <p:ph type="body" idx="10"/>
          </p:nvPr>
        </p:nvSpPr>
        <p:spPr>
          <a:xfrm>
            <a:off x="1056640" y="9391015"/>
            <a:ext cx="5486400" cy="339090"/>
          </a:xfrm>
          <a:prstGeom prst="rect">
            <a:avLst/>
          </a:prstGeom>
          <a:noFill/>
          <a:ln w="0" cmpd="sng">
            <a:noFill/>
            <a:prstDash val="solid"/>
          </a:ln>
        </p:spPr>
        <p:txBody>
          <a:bodyPr vert="horz" lIns="0" tIns="40640" rIns="0" bIns="0" anchor="t"/>
          <a:lstStyle/>
          <a:p>
            <a:pPr marL="0" marR="0" indent="0" algn="ctr">
              <a:lnSpc>
                <a:spcPts val="1400"/>
              </a:lnSpc>
              <a:spcAft>
                <a:spcPts val="940"/>
              </a:spcAft>
            </a:pPr>
            <a:r>
              <a:rPr lang="es-ES" sz="1350" b="1" spc="-10">
                <a:solidFill>
                  <a:srgbClr val="030303"/>
                </a:solidFill>
                <a:latin typeface="Garamond" pitchFamily="1" panose="02020603050405020304"/>
              </a:rPr>
              <a:t>Figura </a:t>
            </a:r>
            <a:r>
              <a:rPr lang="es-ES" sz="1300" spc="-10">
                <a:solidFill>
                  <a:srgbClr val="030303"/>
                </a:solidFill>
                <a:latin typeface="Arial" pitchFamily="2" panose="02020603050405020304"/>
              </a:rPr>
              <a:t>v</a:t>
            </a:r>
            <a:r>
              <a:rPr lang="es-ES" sz="1350" spc="-10">
                <a:solidFill>
                  <a:srgbClr val="030303"/>
                </a:solidFill>
                <a:latin typeface="Garamond" pitchFamily="1" panose="02020603050405020304"/>
              </a:rPr>
              <a:t>: Distribución de graduados en el período 1993–2018 </a:t>
            </a:r>
          </a:p>
        </p:txBody>
      </p:sp>
      <p:sp>
        <p:nvSpPr>
          <p:cNvPr id="6" name=""/>
          <p:cNvSpPr/>
          <p:nvPr>
            <p:ph type="body" idx="10"/>
          </p:nvPr>
        </p:nvSpPr>
        <p:spPr>
          <a:xfrm>
            <a:off x="1056640" y="9730105"/>
            <a:ext cx="5486400" cy="226695"/>
          </a:xfrm>
          <a:prstGeom prst="rect">
            <a:avLst/>
          </a:prstGeom>
          <a:noFill/>
          <a:ln w="0" cmpd="sng">
            <a:noFill/>
            <a:prstDash val="solid"/>
          </a:ln>
        </p:spPr>
        <p:txBody>
          <a:bodyPr vert="horz" lIns="0" tIns="47625" rIns="0" bIns="0" anchor="t"/>
          <a:lstStyle/>
          <a:p>
            <a:pPr marL="0" marR="0" indent="0" algn="r">
              <a:lnSpc>
                <a:spcPts val="1300"/>
              </a:lnSpc>
              <a:spcAft>
                <a:spcPts val="0"/>
              </a:spcAft>
            </a:pPr>
            <a:r>
              <a:rPr lang="es-ES" sz="1350" b="1" spc="5">
                <a:solidFill>
                  <a:srgbClr val="030303"/>
                </a:solidFill>
                <a:latin typeface="Garamond" pitchFamily="1" panose="02020603050405020304"/>
              </a:rPr>
              <a:t>Memoria Histórica </a:t>
            </a:r>
          </a:p>
        </p:txBody>
      </p:sp>
    </p:spTree>
  </p:cSld>
  <p:clrMapOvr>
    <a:masterClrMapping/>
  </p:clrMapOvr>
</p:sldLayout>
</file>

<file path=ppt/slideLayouts/slideLayout14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45720" marR="0" indent="0" algn="l">
              <a:lnSpc>
                <a:spcPts val="1400"/>
              </a:lnSpc>
              <a:spcAft>
                <a:spcPts val="75"/>
              </a:spcAft>
              <a:tabLst>
                <a:tab algn="r" pos="5440680"/>
              </a:tabLst>
            </a:pPr>
            <a:r>
              <a:rPr lang="es-ES" sz="1200" spc="0">
                <a:solidFill>
                  <a:srgbClr val="000000"/>
                </a:solidFill>
                <a:latin typeface="Times New Roman" pitchFamily="1" panose="02020603050405020304"/>
              </a:rPr>
              <a:t>124 </a:t>
            </a:r>
            <a:r>
              <a:rPr lang="es-ES" sz="1200" b="1" spc="0">
                <a:solidFill>
                  <a:srgbClr val="000000"/>
                </a:solidFill>
                <a:latin typeface="Times New Roman" pitchFamily="1" panose="02020603050405020304"/>
              </a:rPr>
              <a:t>6.2. Estudiantes egresados </a:t>
            </a:r>
          </a:p>
        </p:txBody>
      </p:sp>
      <p:sp>
        <p:nvSpPr>
          <p:cNvPr id="3" name=""/>
          <p:cNvSpPr/>
          <p:nvPr>
            <p:ph type="body" idx="10"/>
          </p:nvPr>
        </p:nvSpPr>
        <p:spPr>
          <a:xfrm>
            <a:off x="1057910" y="681990"/>
            <a:ext cx="5486400" cy="2201545"/>
          </a:xfrm>
          <a:prstGeom prst="rect">
            <a:avLst/>
          </a:prstGeom>
          <a:noFill/>
          <a:ln w="0" cmpd="sng">
            <a:noFill/>
            <a:prstDash val="solid"/>
          </a:ln>
        </p:spPr>
        <p:txBody>
          <a:bodyPr vert="horz" lIns="0" tIns="214630" rIns="0" bIns="0" anchor="t"/>
          <a:lstStyle/>
          <a:p>
            <a:pPr marL="45720" marR="0" indent="0" algn="l">
              <a:lnSpc>
                <a:spcPts val="1700"/>
              </a:lnSpc>
              <a:spcAft>
                <a:spcPts val="0"/>
              </a:spcAft>
            </a:pPr>
            <a:r>
              <a:rPr lang="es-ES" sz="1450" b="1" spc="135">
                <a:solidFill>
                  <a:srgbClr val="000000"/>
                </a:solidFill>
                <a:latin typeface="Times New Roman" pitchFamily="1" panose="02020603050405020304"/>
              </a:rPr>
              <a:t>6.2.2. Graduados </a:t>
            </a:r>
          </a:p>
          <a:p>
            <a:pPr marL="45720" marR="45720" indent="0" algn="just">
              <a:lnSpc>
                <a:spcPts val="1400"/>
              </a:lnSpc>
              <a:spcBef>
                <a:spcPts val="1735"/>
              </a:spcBef>
              <a:spcAft>
                <a:spcPts val="3550"/>
              </a:spcAft>
            </a:pPr>
            <a:r>
              <a:rPr lang="es-ES" sz="1200" spc="0">
                <a:solidFill>
                  <a:srgbClr val="000000"/>
                </a:solidFill>
                <a:latin typeface="Times New Roman" pitchFamily="1" panose="02020603050405020304"/>
              </a:rPr>
              <a:t>En la Tabla </a:t>
            </a:r>
            <a:r>
              <a:rPr lang="es-ES" sz="950" spc="0">
                <a:solidFill>
                  <a:srgbClr val="000000"/>
                </a:solidFill>
                <a:latin typeface="Arial" pitchFamily="2" panose="02020603050405020304"/>
              </a:rPr>
              <a:t>V </a:t>
            </a:r>
            <a:r>
              <a:rPr lang="es-ES" sz="1200" spc="0">
                <a:solidFill>
                  <a:srgbClr val="000000"/>
                </a:solidFill>
                <a:latin typeface="Times New Roman" pitchFamily="1" panose="02020603050405020304"/>
              </a:rPr>
              <a:t>se refleja el número de egresados durante el período 1993–2018, por titulaciones de Grado, Licenciaturas y M´asters. Esta información, proporcionada por la UTEC, es bastante ilustrativa, pues provee un perfil cuantitativo interesante acerca del desarrollo que ha tenido la </a:t>
            </a:r>
            <a:r>
              <a:rPr lang="es-ES" sz="120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en los últimos 25 años. El total de estudiantes egresados fue de 5613 (586 graduados, 3891 licenciados, 998 con Máster y 138 procedentes de intercambio y movilidad). </a:t>
            </a:r>
          </a:p>
        </p:txBody>
      </p:sp>
      <p:sp>
        <p:nvSpPr>
          <p:cNvPr id="6" name=""/>
          <p:cNvSpPr/>
          <p:nvPr>
            <p:ph type="body" idx="10"/>
          </p:nvPr>
        </p:nvSpPr>
        <p:spPr>
          <a:xfrm>
            <a:off x="1057910" y="6634480"/>
            <a:ext cx="5486400" cy="3096895"/>
          </a:xfrm>
          <a:prstGeom prst="rect">
            <a:avLst/>
          </a:prstGeom>
          <a:noFill/>
          <a:ln w="0" cmpd="sng">
            <a:noFill/>
            <a:prstDash val="solid"/>
          </a:ln>
        </p:spPr>
        <p:txBody>
          <a:bodyPr vert="horz" lIns="0" tIns="8890" rIns="0" bIns="0" anchor="t"/>
          <a:lstStyle/>
          <a:p>
            <a:pPr marL="2331720" marR="0" indent="0" algn="just">
              <a:lnSpc>
                <a:spcPts val="1400"/>
              </a:lnSpc>
              <a:spcAft>
                <a:spcPts val="0"/>
              </a:spcAft>
            </a:pPr>
            <a:r>
              <a:rPr lang="es-ES" sz="1200" b="1" spc="50">
                <a:solidFill>
                  <a:srgbClr val="000000"/>
                </a:solidFill>
                <a:latin typeface="Times New Roman" pitchFamily="1" panose="02020603050405020304"/>
              </a:rPr>
              <a:t>Figura </a:t>
            </a:r>
            <a:r>
              <a:rPr lang="es-ES" sz="950" spc="50">
                <a:solidFill>
                  <a:srgbClr val="000000"/>
                </a:solidFill>
                <a:latin typeface="Arial" pitchFamily="2" panose="02020603050405020304"/>
              </a:rPr>
              <a:t>VI</a:t>
            </a:r>
            <a:r>
              <a:rPr lang="es-ES" sz="1200" spc="50">
                <a:solidFill>
                  <a:srgbClr val="000000"/>
                </a:solidFill>
                <a:latin typeface="Times New Roman" pitchFamily="1" panose="02020603050405020304"/>
              </a:rPr>
              <a:t>: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Consejo de Estudiantes. De izquierda a derecha, en pie: Belén Robustillo Carmona, Patricia Bratos Donaire, Alberto Collado Arévalo, Laura Cuéllar Martínez, Daniel Francisco Merino Delgado; sentados, Mercedes Borrasca Mateos, Nuria Rodríguez Pollán, Irene Corchero Almena y Francisco JoséClemente García. Curso 2017–2018 </a:t>
            </a:r>
          </a:p>
          <a:p>
            <a:pPr marL="45720" marR="45720" indent="0" algn="just">
              <a:lnSpc>
                <a:spcPts val="1400"/>
              </a:lnSpc>
              <a:spcBef>
                <a:spcPts val="4350"/>
              </a:spcBef>
              <a:spcAft>
                <a:spcPts val="1185"/>
              </a:spcAft>
            </a:pPr>
            <a:r>
              <a:rPr lang="es-ES" sz="1200" spc="15">
                <a:solidFill>
                  <a:srgbClr val="000000"/>
                </a:solidFill>
                <a:latin typeface="Times New Roman" pitchFamily="1" panose="02020603050405020304"/>
              </a:rPr>
              <a:t>A continuación, hemos incluido, a modo de testimonio gráfico, las fotografías de los estudiantes que actualmente (2018) cursan sus estudios en la </a:t>
            </a:r>
            <a:r>
              <a:rPr lang="es-ES" sz="1200" b="1" spc="15">
                <a:solidFill>
                  <a:srgbClr val="000000"/>
                </a:solidFill>
                <a:latin typeface="Times New Roman" pitchFamily="1" panose="02020603050405020304"/>
              </a:rPr>
              <a:t>Facultad de Cien-</a:t>
            </a:r>
            <a:r>
              <a:rPr lang="es-ES" sz="1200" b="1" spc="15">
                <a:solidFill>
                  <a:srgbClr val="000000"/>
                </a:solidFill>
                <a:latin typeface="Times New Roman" pitchFamily="1" panose="02020603050405020304"/>
              </a:rPr>
              <a:t>cias</a:t>
            </a:r>
            <a:r>
              <a:rPr lang="es-ES" sz="1200" spc="15">
                <a:solidFill>
                  <a:srgbClr val="000000"/>
                </a:solidFill>
                <a:latin typeface="Times New Roman" pitchFamily="1" panose="02020603050405020304"/>
              </a:rPr>
              <a:t>, por titulaciones de Grado. También en la Figura [</a:t>
            </a:r>
            <a:r>
              <a:rPr lang="es-ES" sz="950" spc="15">
                <a:solidFill>
                  <a:srgbClr val="000000"/>
                </a:solidFill>
                <a:latin typeface="Arial" pitchFamily="2" panose="02020603050405020304"/>
              </a:rPr>
              <a:t>VI</a:t>
            </a:r>
            <a:r>
              <a:rPr lang="es-ES" sz="1200" spc="15">
                <a:solidFill>
                  <a:srgbClr val="000000"/>
                </a:solidFill>
                <a:latin typeface="Times New Roman" pitchFamily="1" panose="02020603050405020304"/>
              </a:rPr>
              <a:t>] aparecen los miembros componentes del último </a:t>
            </a:r>
            <a:r>
              <a:rPr lang="es-ES" sz="1200" b="1" spc="15">
                <a:solidFill>
                  <a:srgbClr val="000000"/>
                </a:solidFill>
                <a:latin typeface="Times New Roman" pitchFamily="1" panose="02020603050405020304"/>
              </a:rPr>
              <a:t>Consejo de Estudiantes </a:t>
            </a:r>
            <a:r>
              <a:rPr lang="es-ES" sz="1200" spc="15">
                <a:solidFill>
                  <a:srgbClr val="000000"/>
                </a:solidFill>
                <a:latin typeface="Times New Roman" pitchFamily="1" panose="02020603050405020304"/>
              </a:rPr>
              <a:t>(curso 2017/18). ´Este es un órgano colegiado perteneciente a la </a:t>
            </a:r>
            <a:r>
              <a:rPr lang="es-ES" sz="1200" b="1" spc="15">
                <a:solidFill>
                  <a:srgbClr val="000000"/>
                </a:solidFill>
                <a:latin typeface="Times New Roman" pitchFamily="1" panose="02020603050405020304"/>
              </a:rPr>
              <a:t>Facultad de Ciencias </a:t>
            </a:r>
            <a:r>
              <a:rPr lang="es-ES" sz="1200" spc="15">
                <a:solidFill>
                  <a:srgbClr val="000000"/>
                </a:solidFill>
                <a:latin typeface="Times New Roman" pitchFamily="1" panose="02020603050405020304"/>
              </a:rPr>
              <a:t>de la </a:t>
            </a:r>
            <a:r>
              <a:rPr lang="es-ES" sz="1200" b="1" spc="15">
                <a:solidFill>
                  <a:srgbClr val="000000"/>
                </a:solidFill>
                <a:latin typeface="Times New Roman" pitchFamily="1" panose="02020603050405020304"/>
              </a:rPr>
              <a:t>Universidad de Extremadura </a:t>
            </a:r>
            <a:r>
              <a:rPr lang="es-ES" sz="1200" spc="15">
                <a:solidFill>
                  <a:srgbClr val="000000"/>
                </a:solidFill>
                <a:latin typeface="Times New Roman" pitchFamily="1" panose="02020603050405020304"/>
              </a:rPr>
              <a:t>cuya función esencial es ayudar al estudiante y proporcionarle una vía de comunicación y representación, asícomo realizar actividades complementarias en el ámbito universitario.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47625" rIns="0" bIns="0" anchor="t"/>
          <a:lstStyle/>
          <a:p>
            <a:pPr marL="45720" marR="0" indent="0" algn="l">
              <a:lnSpc>
                <a:spcPts val="1400"/>
              </a:lnSpc>
              <a:spcAft>
                <a:spcPts val="55"/>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14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9020" y="495300"/>
            <a:ext cx="5486400" cy="184785"/>
          </a:xfrm>
          <a:prstGeom prst="rect">
            <a:avLst/>
          </a:prstGeom>
          <a:noFill/>
          <a:ln w="0" cmpd="sng">
            <a:noFill/>
            <a:prstDash val="solid"/>
          </a:ln>
        </p:spPr>
        <p:txBody>
          <a:bodyPr vert="horz" lIns="0" tIns="0" rIns="0" bIns="0" anchor="t"/>
          <a:lstStyle/>
          <a:p>
            <a:pPr marL="0" marR="0" indent="0" algn="l">
              <a:lnSpc>
                <a:spcPts val="1400"/>
              </a:lnSpc>
              <a:spcAft>
                <a:spcPts val="60"/>
              </a:spcAft>
              <a:tabLst>
                <a:tab algn="r" pos="5440680"/>
              </a:tabLst>
            </a:pPr>
            <a:r>
              <a:rPr lang="es-ES" sz="1150" spc="0">
                <a:solidFill>
                  <a:srgbClr val="000000"/>
                </a:solidFill>
                <a:latin typeface="Bookman Old Style" pitchFamily="1" panose="02020603050405020304"/>
              </a:rPr>
              <a:t>6. Estudiantes </a:t>
            </a:r>
            <a:r>
              <a:rPr lang="es-ES" sz="1150" spc="0">
                <a:solidFill>
                  <a:srgbClr val="000000"/>
                </a:solidFill>
                <a:latin typeface="Bookman Old Style" pitchFamily="1" panose="02020603050405020304"/>
              </a:rPr>
              <a:t>125 </a:t>
            </a:r>
          </a:p>
        </p:txBody>
      </p:sp>
      <p:sp>
        <p:nvSpPr>
          <p:cNvPr id="5" name=""/>
          <p:cNvSpPr/>
          <p:nvPr>
            <p:ph type="body" idx="10"/>
          </p:nvPr>
        </p:nvSpPr>
        <p:spPr>
          <a:xfrm>
            <a:off x="1049020" y="9095105"/>
            <a:ext cx="5486400" cy="637540"/>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950" spc="-25">
                <a:solidFill>
                  <a:srgbClr val="000000"/>
                </a:solidFill>
                <a:latin typeface="Bookman Old Style" pitchFamily="1" panose="02020603050405020304"/>
              </a:rPr>
              <a:t>Grado en Ciencias Ambientales </a:t>
            </a:r>
          </a:p>
          <a:p>
            <a:pPr marL="0" marR="0" indent="0" algn="ctr">
              <a:lnSpc>
                <a:spcPts val="1400"/>
              </a:lnSpc>
              <a:spcBef>
                <a:spcPts val="1150"/>
              </a:spcBef>
              <a:spcAft>
                <a:spcPts val="1300"/>
              </a:spcAft>
            </a:pPr>
            <a:r>
              <a:rPr lang="es-ES" sz="1150" spc="-40">
                <a:solidFill>
                  <a:srgbClr val="000000"/>
                </a:solidFill>
                <a:latin typeface="Bookman Old Style" pitchFamily="1" panose="02020603050405020304"/>
              </a:rPr>
              <a:t>Figura </a:t>
            </a:r>
            <a:r>
              <a:rPr lang="es-ES" sz="1350" spc="-40">
                <a:solidFill>
                  <a:srgbClr val="000000"/>
                </a:solidFill>
                <a:latin typeface="Arial" pitchFamily="2" panose="02020603050405020304"/>
              </a:rPr>
              <a:t>vii</a:t>
            </a:r>
            <a:r>
              <a:rPr lang="es-ES" sz="1150" spc="-40">
                <a:solidFill>
                  <a:srgbClr val="000000"/>
                </a:solidFill>
                <a:latin typeface="Bookman Old Style" pitchFamily="1" panose="02020603050405020304"/>
              </a:rPr>
              <a:t>: Fotos Estudiantes de Ciencias. Curso 2018–2019 </a:t>
            </a:r>
          </a:p>
        </p:txBody>
      </p:sp>
      <p:sp>
        <p:nvSpPr>
          <p:cNvPr id="6" name=""/>
          <p:cNvSpPr/>
          <p:nvPr>
            <p:ph type="body" idx="10"/>
          </p:nvPr>
        </p:nvSpPr>
        <p:spPr>
          <a:xfrm>
            <a:off x="1049020" y="9732645"/>
            <a:ext cx="5486400" cy="236855"/>
          </a:xfrm>
          <a:prstGeom prst="rect">
            <a:avLst/>
          </a:prstGeom>
          <a:noFill/>
          <a:ln w="0" cmpd="sng">
            <a:noFill/>
            <a:prstDash val="solid"/>
          </a:ln>
        </p:spPr>
        <p:txBody>
          <a:bodyPr vert="horz" lIns="0" tIns="57150" rIns="0" bIns="0" anchor="t"/>
          <a:lstStyle/>
          <a:p>
            <a:pPr marL="0" marR="0" indent="0" algn="r">
              <a:lnSpc>
                <a:spcPts val="1400"/>
              </a:lnSpc>
              <a:spcAft>
                <a:spcPts val="3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1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500"/>
              </a:lnSpc>
              <a:spcAft>
                <a:spcPts val="10"/>
              </a:spcAft>
              <a:tabLst>
                <a:tab algn="r" pos="5440680"/>
              </a:tabLst>
            </a:pPr>
            <a:r>
              <a:rPr lang="es-ES" sz="1300" b="1" spc="0">
                <a:solidFill>
                  <a:srgbClr val="000000"/>
                </a:solidFill>
                <a:latin typeface="Garamond" pitchFamily="1" panose="02020603050405020304"/>
              </a:rPr>
              <a:t>1. Presentaciones </a:t>
            </a:r>
            <a:r>
              <a:rPr lang="es-ES" sz="950" spc="0">
                <a:solidFill>
                  <a:srgbClr val="000000"/>
                </a:solidFill>
                <a:latin typeface="Arial" pitchFamily="2" panose="02020603050405020304"/>
              </a:rPr>
              <a:t>V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6060" rIns="0" bIns="0" anchor="t"/>
          <a:lstStyle/>
          <a:p>
            <a:pPr marL="45720" marR="45720" indent="0" algn="just">
              <a:lnSpc>
                <a:spcPts val="1400"/>
              </a:lnSpc>
              <a:spcAft>
                <a:spcPts val="0"/>
              </a:spcAft>
            </a:pPr>
            <a:r>
              <a:rPr lang="es-ES" sz="1300" spc="-5">
                <a:solidFill>
                  <a:srgbClr val="000000"/>
                </a:solidFill>
                <a:latin typeface="Garamond" pitchFamily="1" panose="02020603050405020304"/>
              </a:rPr>
              <a:t>Los departamentos universitarios encargados estatutariamente de promover y apo-</a:t>
            </a:r>
            <a:r>
              <a:rPr lang="es-ES" sz="1300" spc="-5">
                <a:solidFill>
                  <a:srgbClr val="000000"/>
                </a:solidFill>
                <a:latin typeface="Garamond" pitchFamily="1" panose="02020603050405020304"/>
              </a:rPr>
              <a:t>yar las actividades e iniciativas docentes e investigadoras del profesorado han ido perdiendo poco a poco su capacidad de influencia sobre las actividades e iniciativas investigadoras en beneficio del desarrollo de los grupos de investigación y de los ins-</a:t>
            </a:r>
            <a:r>
              <a:rPr lang="es-ES" sz="1300" spc="-5">
                <a:solidFill>
                  <a:srgbClr val="000000"/>
                </a:solidFill>
                <a:latin typeface="Garamond" pitchFamily="1" panose="02020603050405020304"/>
              </a:rPr>
              <a:t>titutos universitarios, cada vez m´as autónomos en cuanto a la captación y gestión de los fondos para la financiación de la investigación. La creación de nuevos labora-</a:t>
            </a:r>
            <a:r>
              <a:rPr lang="es-ES" sz="1300" spc="-5">
                <a:solidFill>
                  <a:srgbClr val="000000"/>
                </a:solidFill>
                <a:latin typeface="Garamond" pitchFamily="1" panose="02020603050405020304"/>
              </a:rPr>
              <a:t>torios dedicados a la investigación y el desplazamiento de investigadores, personal de administración y servicios y equipos, antes ubicados en los departamentos, es-tácreando espacios indefinidos en estos que deberán ser nuevamente determinados. Además, la separación, cada vez más efectiva, de la docencia y la investigación en el marco competencial de los departamentos, puede incidir de forma cada vez más evidente y restrictiva en los recursos que estos dedican a la docencia. </a:t>
            </a:r>
          </a:p>
          <a:p>
            <a:pPr marL="45720" marR="45720" indent="0" algn="just">
              <a:lnSpc>
                <a:spcPts val="1400"/>
              </a:lnSpc>
              <a:spcBef>
                <a:spcPts val="555"/>
              </a:spcBef>
              <a:spcAft>
                <a:spcPts val="0"/>
              </a:spcAft>
            </a:pPr>
            <a:r>
              <a:rPr lang="es-ES" sz="1300" spc="-15">
                <a:solidFill>
                  <a:srgbClr val="000000"/>
                </a:solidFill>
                <a:latin typeface="Garamond" pitchFamily="1" panose="02020603050405020304"/>
              </a:rPr>
              <a:t>Por otra parte, la gestión más compleja de los programas de doctorado en el contexto de la adaptación al EEES ha determinado la necesidad de la creación de centros como la Escuela Internacional de Postgrado de la Universidad de Extremadura (EIP–UEx) que actualmente se define como centro encargado de la planificación académica de postgrado, conformada por los estudios de máster, doctorado y formación perma-</a:t>
            </a:r>
            <a:r>
              <a:rPr lang="es-ES" sz="1300" spc="-15">
                <a:solidFill>
                  <a:srgbClr val="000000"/>
                </a:solidFill>
                <a:latin typeface="Garamond" pitchFamily="1" panose="02020603050405020304"/>
              </a:rPr>
              <a:t>nente y títulos propios. La lógica ha impuesto el desarrollo de una estructura de gestión académica que se solapa con la atribuida a las facultades y escuelas sin que se haya determinado aún la necesaria delimitación, si la hay, entre ambos tipos de centros en cuanto a la gestión académica de los m´asteres universitarios. </a:t>
            </a:r>
          </a:p>
          <a:p>
            <a:pPr marL="45720" marR="45720" indent="0" algn="just">
              <a:lnSpc>
                <a:spcPts val="1400"/>
              </a:lnSpc>
              <a:spcBef>
                <a:spcPts val="525"/>
              </a:spcBef>
              <a:spcAft>
                <a:spcPts val="0"/>
              </a:spcAft>
            </a:pPr>
            <a:r>
              <a:rPr lang="es-ES" sz="1300" spc="-10">
                <a:solidFill>
                  <a:srgbClr val="000000"/>
                </a:solidFill>
                <a:latin typeface="Garamond" pitchFamily="1" panose="02020603050405020304"/>
              </a:rPr>
              <a:t>Por lo tanto, estamos viviendo una etapa de profundos cambios estructurales en el ámbito universitario, en cuanto a la gestión de los recursos humanos, de infraestruc-</a:t>
            </a:r>
            <a:r>
              <a:rPr lang="es-ES" sz="1300" spc="-10">
                <a:solidFill>
                  <a:srgbClr val="000000"/>
                </a:solidFill>
                <a:latin typeface="Garamond" pitchFamily="1" panose="02020603050405020304"/>
              </a:rPr>
              <a:t>turas y financieros, relacionados con la docencia y la investigación, que competen de forma solapada a departamentos, grupos e institutos de investigación, facultades y escuelas, que más se parecen a un proceso de adaptación a los aconteceres inmediatos de futuro impreciso que de planificación a medio y largo plazo. </a:t>
            </a:r>
          </a:p>
          <a:p>
            <a:pPr marL="45720" marR="45720" indent="0" algn="just">
              <a:lnSpc>
                <a:spcPts val="1400"/>
              </a:lnSpc>
              <a:spcBef>
                <a:spcPts val="535"/>
              </a:spcBef>
              <a:spcAft>
                <a:spcPts val="0"/>
              </a:spcAft>
            </a:pPr>
            <a:r>
              <a:rPr lang="es-ES" sz="1300" spc="-10">
                <a:solidFill>
                  <a:srgbClr val="000000"/>
                </a:solidFill>
                <a:latin typeface="Garamond" pitchFamily="1" panose="02020603050405020304"/>
              </a:rPr>
              <a:t>Todo ello, además, en un escenario económico y político que podríamos calificar, cuanto menos, de complejo. La crisis económica del 2008, acontecimientos inmedia-</a:t>
            </a:r>
            <a:r>
              <a:rPr lang="es-ES" sz="1300" spc="-10">
                <a:solidFill>
                  <a:srgbClr val="000000"/>
                </a:solidFill>
                <a:latin typeface="Garamond" pitchFamily="1" panose="02020603050405020304"/>
              </a:rPr>
              <a:t>tamente posteriores devenidos e indeseados que han consumido importantes recursos y la inestabilidad política de los últimos tiempos están influyendo negativamente, no solo en el crecimiento, sino en el simple mantenimiento de las infraestructuras docentes y han reducido dramáticamente la financiación debida a la investigación induciendo una importante desmotivación. Investigación y docencia, en el ámbito universitario, sobre todo de la Facultad de Ciencias, están necesariamente imbrica-</a:t>
            </a:r>
            <a:r>
              <a:rPr lang="es-ES" sz="1300" spc="-10">
                <a:solidFill>
                  <a:srgbClr val="000000"/>
                </a:solidFill>
                <a:latin typeface="Garamond" pitchFamily="1" panose="02020603050405020304"/>
              </a:rPr>
              <a:t>dos y una enseñanza universitaria de calidad con proyección profesional, sobre todo científica y técnica, se sustenta en la investigación y la innovación y por lo tanto es especialmente sensible a la falta de recursos económicos. </a:t>
            </a:r>
          </a:p>
          <a:p>
            <a:pPr marL="45720" marR="45720" indent="0" algn="just">
              <a:lnSpc>
                <a:spcPts val="1400"/>
              </a:lnSpc>
              <a:spcBef>
                <a:spcPts val="545"/>
              </a:spcBef>
              <a:spcAft>
                <a:spcPts val="2495"/>
              </a:spcAft>
            </a:pPr>
            <a:r>
              <a:rPr lang="es-ES" sz="1300" spc="0">
                <a:solidFill>
                  <a:srgbClr val="000000"/>
                </a:solidFill>
                <a:latin typeface="Garamond" pitchFamily="1" panose="02020603050405020304"/>
              </a:rPr>
              <a:t>Por otra parte, como ya hemos referido con anterioridad, afortunadamente todas estas circunstancias han sido afrontadas, hasta ahora, con una plantilla de profesio-</a:t>
            </a:r>
            <a:r>
              <a:rPr lang="es-ES" sz="1300" spc="0">
                <a:solidFill>
                  <a:srgbClr val="000000"/>
                </a:solidFill>
                <a:latin typeface="Garamond" pitchFamily="1" panose="02020603050405020304"/>
              </a:rPr>
              <a:t>nales suficiente y sobre todo muy experimentada, pero el tiempo no pasa en balde y no se ha podido o no se han sabido desarrollar los necesarios planes de renovación de las plantillas del profesorado y del personal de administración y servicios, por lo que en este momento la UEx se enfrenta a un reto más, no menos importante, la inminente jubilación de una gran cantidad de profesionales de alta cualificación sin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45720" marR="4572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5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3305" y="495300"/>
            <a:ext cx="5486400" cy="408305"/>
          </a:xfrm>
          <a:prstGeom prst="rect">
            <a:avLst/>
          </a:prstGeom>
          <a:noFill/>
          <a:ln w="0" cmpd="sng">
            <a:noFill/>
            <a:prstDash val="solid"/>
          </a:ln>
        </p:spPr>
        <p:txBody>
          <a:bodyPr vert="horz" lIns="0" tIns="0" rIns="0" bIns="0" anchor="t"/>
          <a:lstStyle/>
          <a:p>
            <a:pPr marL="45720" marR="0" indent="0" algn="l">
              <a:lnSpc>
                <a:spcPts val="1400"/>
              </a:lnSpc>
              <a:spcAft>
                <a:spcPts val="1790"/>
              </a:spcAft>
              <a:tabLst>
                <a:tab algn="r" pos="5440680"/>
              </a:tabLst>
            </a:pPr>
            <a:r>
              <a:rPr lang="es-ES" sz="1150" spc="0">
                <a:solidFill>
                  <a:srgbClr val="000000"/>
                </a:solidFill>
                <a:latin typeface="Bookman Old Style" pitchFamily="1" panose="02020603050405020304"/>
              </a:rPr>
              <a:t>126 </a:t>
            </a:r>
            <a:r>
              <a:rPr lang="es-ES" sz="1150" spc="0">
                <a:solidFill>
                  <a:srgbClr val="000000"/>
                </a:solidFill>
                <a:latin typeface="Bookman Old Style" pitchFamily="1" panose="02020603050405020304"/>
              </a:rPr>
              <a:t>6.2. Estudiantes egresados </a:t>
            </a:r>
          </a:p>
        </p:txBody>
      </p:sp>
      <p:sp>
        <p:nvSpPr>
          <p:cNvPr id="5" name=""/>
          <p:cNvSpPr/>
          <p:nvPr>
            <p:ph type="body" idx="10"/>
          </p:nvPr>
        </p:nvSpPr>
        <p:spPr>
          <a:xfrm>
            <a:off x="1043305" y="9190990"/>
            <a:ext cx="5486400" cy="541655"/>
          </a:xfrm>
          <a:prstGeom prst="rect">
            <a:avLst/>
          </a:prstGeom>
          <a:noFill/>
          <a:ln w="0" cmpd="sng">
            <a:noFill/>
            <a:prstDash val="solid"/>
          </a:ln>
        </p:spPr>
        <p:txBody>
          <a:bodyPr vert="horz" lIns="0" tIns="12700" rIns="0" bIns="0" anchor="t"/>
          <a:lstStyle/>
          <a:p>
            <a:pPr marL="45720" marR="0" indent="0" algn="ctr">
              <a:lnSpc>
                <a:spcPts val="1400"/>
              </a:lnSpc>
              <a:spcAft>
                <a:spcPts val="2770"/>
              </a:spcAft>
            </a:pPr>
            <a:r>
              <a:rPr lang="es-ES" sz="1150" spc="-30">
                <a:solidFill>
                  <a:srgbClr val="000000"/>
                </a:solidFill>
                <a:latin typeface="Bookman Old Style" pitchFamily="1" panose="02020603050405020304"/>
              </a:rPr>
              <a:t>Figura </a:t>
            </a:r>
            <a:r>
              <a:rPr lang="es-ES" sz="850" spc="-30">
                <a:solidFill>
                  <a:srgbClr val="000000"/>
                </a:solidFill>
                <a:latin typeface="Arial" pitchFamily="2" panose="02020603050405020304"/>
              </a:rPr>
              <a:t>VIII</a:t>
            </a:r>
            <a:r>
              <a:rPr lang="es-ES" sz="1150" spc="-30">
                <a:solidFill>
                  <a:srgbClr val="000000"/>
                </a:solidFill>
                <a:latin typeface="Bookman Old Style" pitchFamily="1" panose="02020603050405020304"/>
              </a:rPr>
              <a:t>: Grado en Biotecnología. Curso 2018–2019 </a:t>
            </a:r>
          </a:p>
        </p:txBody>
      </p:sp>
      <p:sp>
        <p:nvSpPr>
          <p:cNvPr id="6" name=""/>
          <p:cNvSpPr/>
          <p:nvPr>
            <p:ph type="body" idx="10"/>
          </p:nvPr>
        </p:nvSpPr>
        <p:spPr>
          <a:xfrm>
            <a:off x="1043305" y="9732645"/>
            <a:ext cx="5486400" cy="236855"/>
          </a:xfrm>
          <a:prstGeom prst="rect">
            <a:avLst/>
          </a:prstGeom>
          <a:noFill/>
          <a:ln w="0" cmpd="sng">
            <a:noFill/>
            <a:prstDash val="solid"/>
          </a:ln>
        </p:spPr>
        <p:txBody>
          <a:bodyPr vert="horz" lIns="0" tIns="57150" rIns="0" bIns="0" anchor="t"/>
          <a:lstStyle/>
          <a:p>
            <a:pPr marL="45720" marR="0" indent="0" algn="l">
              <a:lnSpc>
                <a:spcPts val="1400"/>
              </a:lnSpc>
              <a:spcAft>
                <a:spcPts val="3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15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3940" y="482600"/>
            <a:ext cx="5486400" cy="199390"/>
          </a:xfrm>
          <a:prstGeom prst="rect">
            <a:avLst/>
          </a:prstGeom>
          <a:noFill/>
          <a:ln w="0" cmpd="sng">
            <a:noFill/>
            <a:prstDash val="solid"/>
          </a:ln>
        </p:spPr>
        <p:txBody>
          <a:bodyPr vert="horz" lIns="0" tIns="10795" rIns="0" bIns="0" anchor="t"/>
          <a:lstStyle/>
          <a:p>
            <a:pPr marL="45720" marR="0" indent="0" algn="l">
              <a:lnSpc>
                <a:spcPts val="1400"/>
              </a:lnSpc>
              <a:spcAft>
                <a:spcPts val="60"/>
              </a:spcAft>
              <a:tabLst>
                <a:tab algn="r" pos="5440680"/>
              </a:tabLst>
            </a:pPr>
            <a:r>
              <a:rPr lang="es-ES" sz="1100" b="1" spc="0">
                <a:solidFill>
                  <a:srgbClr val="08050A"/>
                </a:solidFill>
                <a:latin typeface="Bookman Old Style" pitchFamily="1" panose="02020603050405020304"/>
              </a:rPr>
              <a:t>6. Estudiantes </a:t>
            </a:r>
            <a:r>
              <a:rPr lang="es-ES" sz="1100" spc="0">
                <a:solidFill>
                  <a:srgbClr val="08050A"/>
                </a:solidFill>
                <a:latin typeface="Bookman Old Style" pitchFamily="1" panose="02020603050405020304"/>
              </a:rPr>
              <a:t>127 </a:t>
            </a:r>
          </a:p>
        </p:txBody>
      </p:sp>
      <p:sp>
        <p:nvSpPr>
          <p:cNvPr id="3" name=""/>
          <p:cNvSpPr/>
          <p:nvPr>
            <p:ph type="body" idx="10"/>
          </p:nvPr>
        </p:nvSpPr>
        <p:spPr>
          <a:xfrm>
            <a:off x="1043940" y="8446770"/>
            <a:ext cx="5486400" cy="1284605"/>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900" spc="-5">
                <a:solidFill>
                  <a:srgbClr val="08050A"/>
                </a:solidFill>
                <a:latin typeface="Bookman Old Style" pitchFamily="1" panose="02020603050405020304"/>
              </a:rPr>
              <a:t>Estadística </a:t>
            </a:r>
          </a:p>
          <a:p>
            <a:pPr marL="0" marR="0" indent="0" algn="ctr">
              <a:lnSpc>
                <a:spcPts val="1400"/>
              </a:lnSpc>
              <a:spcBef>
                <a:spcPts val="1175"/>
              </a:spcBef>
              <a:spcAft>
                <a:spcPts val="6445"/>
              </a:spcAft>
            </a:pPr>
            <a:r>
              <a:rPr lang="es-ES" sz="1100" b="1" spc="-20">
                <a:solidFill>
                  <a:srgbClr val="08050A"/>
                </a:solidFill>
                <a:latin typeface="Bookman Old Style" pitchFamily="1" panose="02020603050405020304"/>
              </a:rPr>
              <a:t>Figura </a:t>
            </a:r>
            <a:r>
              <a:rPr lang="es-ES" sz="950" spc="-20">
                <a:solidFill>
                  <a:srgbClr val="08050A"/>
                </a:solidFill>
                <a:latin typeface="Arial" pitchFamily="2" panose="02020603050405020304"/>
              </a:rPr>
              <a:t>IX</a:t>
            </a:r>
            <a:r>
              <a:rPr lang="es-ES" sz="1100" spc="-20">
                <a:solidFill>
                  <a:srgbClr val="08050A"/>
                </a:solidFill>
                <a:latin typeface="Bookman Old Style" pitchFamily="1" panose="02020603050405020304"/>
              </a:rPr>
              <a:t>: Estudiantes de Ciencias en Grado. Curso 2018–2019 </a:t>
            </a:r>
          </a:p>
        </p:txBody>
      </p:sp>
      <p:sp>
        <p:nvSpPr>
          <p:cNvPr id="4" name=""/>
          <p:cNvSpPr/>
          <p:nvPr>
            <p:ph type="body" idx="10"/>
          </p:nvPr>
        </p:nvSpPr>
        <p:spPr>
          <a:xfrm>
            <a:off x="1043940" y="9731375"/>
            <a:ext cx="5486400" cy="225425"/>
          </a:xfrm>
          <a:prstGeom prst="rect">
            <a:avLst/>
          </a:prstGeom>
          <a:noFill/>
          <a:ln w="0" cmpd="sng">
            <a:noFill/>
            <a:prstDash val="solid"/>
          </a:ln>
        </p:spPr>
        <p:txBody>
          <a:bodyPr vert="horz" lIns="0" tIns="57785" rIns="0" bIns="0" anchor="t"/>
          <a:lstStyle/>
          <a:p>
            <a:pPr marL="0" marR="0" indent="0" algn="r">
              <a:lnSpc>
                <a:spcPts val="1300"/>
              </a:lnSpc>
              <a:spcAft>
                <a:spcPts val="0"/>
              </a:spcAft>
            </a:pPr>
            <a:r>
              <a:rPr lang="es-ES" sz="1100" b="1" spc="20">
                <a:solidFill>
                  <a:srgbClr val="08050A"/>
                </a:solidFill>
                <a:latin typeface="Bookman Old Style" pitchFamily="1" panose="02020603050405020304"/>
              </a:rPr>
              <a:t>Memoria Histórica </a:t>
            </a:r>
          </a:p>
        </p:txBody>
      </p:sp>
      <p:sp>
        <p:nvSpPr>
          <p:cNvPr id="7" name=""/>
          <p:cNvSpPr/>
          <p:nvPr>
            <p:ph type="body" idx="10"/>
          </p:nvPr>
        </p:nvSpPr>
        <p:spPr>
          <a:xfrm>
            <a:off x="3285490" y="4572635"/>
            <a:ext cx="1036320" cy="139065"/>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900" spc="-30">
                <a:solidFill>
                  <a:srgbClr val="08050A"/>
                </a:solidFill>
                <a:latin typeface="Bookman Old Style" pitchFamily="1" panose="02020603050405020304"/>
              </a:rPr>
              <a:t>Grado en Enología </a:t>
            </a:r>
          </a:p>
        </p:txBody>
      </p:sp>
    </p:spTree>
  </p:cSld>
  <p:clrMapOvr>
    <a:masterClrMapping/>
  </p:clrMapOvr>
</p:sldLayout>
</file>

<file path=ppt/slideLayouts/slideLayout15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3305" y="482600"/>
            <a:ext cx="5486400" cy="421005"/>
          </a:xfrm>
          <a:prstGeom prst="rect">
            <a:avLst/>
          </a:prstGeom>
          <a:noFill/>
          <a:ln w="0" cmpd="sng">
            <a:noFill/>
            <a:prstDash val="solid"/>
          </a:ln>
        </p:spPr>
        <p:txBody>
          <a:bodyPr vert="horz" lIns="0" tIns="3175" rIns="0" bIns="0" anchor="t"/>
          <a:lstStyle/>
          <a:p>
            <a:pPr marL="45720" marR="0" indent="0" algn="l">
              <a:lnSpc>
                <a:spcPts val="1500"/>
              </a:lnSpc>
              <a:spcAft>
                <a:spcPts val="1740"/>
              </a:spcAft>
              <a:tabLst>
                <a:tab algn="r" pos="5440680"/>
              </a:tabLst>
            </a:pPr>
            <a:r>
              <a:rPr lang="es-ES" sz="1200" spc="0">
                <a:solidFill>
                  <a:srgbClr val="050307"/>
                </a:solidFill>
                <a:latin typeface="Courier New" pitchFamily="3" panose="02020603050405020304"/>
              </a:rPr>
              <a:t>128 </a:t>
            </a:r>
            <a:r>
              <a:rPr lang="es-ES" sz="1300" spc="0">
                <a:solidFill>
                  <a:srgbClr val="050307"/>
                </a:solidFill>
                <a:latin typeface="Courier New" pitchFamily="3" panose="02020603050405020304"/>
              </a:rPr>
              <a:t>6.2. Estudiantes egresados </a:t>
            </a:r>
          </a:p>
        </p:txBody>
      </p:sp>
      <p:sp>
        <p:nvSpPr>
          <p:cNvPr id="5" name=""/>
          <p:cNvSpPr/>
          <p:nvPr>
            <p:ph type="body" idx="10"/>
          </p:nvPr>
        </p:nvSpPr>
        <p:spPr>
          <a:xfrm>
            <a:off x="1043305" y="9102090"/>
            <a:ext cx="5486400" cy="630555"/>
          </a:xfrm>
          <a:prstGeom prst="rect">
            <a:avLst/>
          </a:prstGeom>
          <a:noFill/>
          <a:ln w="0" cmpd="sng">
            <a:noFill/>
            <a:prstDash val="solid"/>
          </a:ln>
        </p:spPr>
        <p:txBody>
          <a:bodyPr vert="horz" lIns="0" tIns="40005" rIns="0" bIns="0" anchor="t"/>
          <a:lstStyle/>
          <a:p>
            <a:pPr marL="45720" marR="0" indent="0" algn="ctr">
              <a:lnSpc>
                <a:spcPts val="1500"/>
              </a:lnSpc>
              <a:spcAft>
                <a:spcPts val="3140"/>
              </a:spcAft>
            </a:pPr>
            <a:r>
              <a:rPr lang="es-ES" sz="1300" spc="-175">
                <a:solidFill>
                  <a:srgbClr val="050307"/>
                </a:solidFill>
                <a:latin typeface="Courier New" pitchFamily="3" panose="02020603050405020304"/>
              </a:rPr>
              <a:t>Figura </a:t>
            </a:r>
            <a:r>
              <a:rPr lang="es-ES" sz="1300" spc="-175">
                <a:solidFill>
                  <a:srgbClr val="050307"/>
                </a:solidFill>
                <a:latin typeface="Arial" pitchFamily="2" panose="02020603050405020304"/>
              </a:rPr>
              <a:t>x</a:t>
            </a:r>
            <a:r>
              <a:rPr lang="es-ES" sz="1200" spc="-175">
                <a:solidFill>
                  <a:srgbClr val="050307"/>
                </a:solidFill>
                <a:latin typeface="Courier New" pitchFamily="3" panose="02020603050405020304"/>
              </a:rPr>
              <a:t>: Grado en Física. Curso 2018–2019 </a:t>
            </a:r>
          </a:p>
        </p:txBody>
      </p:sp>
      <p:sp>
        <p:nvSpPr>
          <p:cNvPr id="6" name=""/>
          <p:cNvSpPr/>
          <p:nvPr>
            <p:ph type="body" idx="10"/>
          </p:nvPr>
        </p:nvSpPr>
        <p:spPr>
          <a:xfrm>
            <a:off x="1043305" y="9732645"/>
            <a:ext cx="5486400" cy="224155"/>
          </a:xfrm>
          <a:prstGeom prst="rect">
            <a:avLst/>
          </a:prstGeom>
          <a:noFill/>
          <a:ln w="0" cmpd="sng">
            <a:noFill/>
            <a:prstDash val="solid"/>
          </a:ln>
        </p:spPr>
        <p:txBody>
          <a:bodyPr vert="horz" lIns="0" tIns="47625" rIns="0" bIns="0" anchor="t"/>
          <a:lstStyle/>
          <a:p>
            <a:pPr marL="45720" marR="0" indent="0" algn="l">
              <a:lnSpc>
                <a:spcPts val="1300"/>
              </a:lnSpc>
              <a:spcAft>
                <a:spcPts val="0"/>
              </a:spcAft>
            </a:pPr>
            <a:r>
              <a:rPr lang="es-ES" sz="1300" spc="-150">
                <a:solidFill>
                  <a:srgbClr val="050307"/>
                </a:solidFill>
                <a:latin typeface="Courier New" pitchFamily="3" panose="02020603050405020304"/>
              </a:rPr>
              <a:t>50 Aniversario 1968–2019 </a:t>
            </a:r>
          </a:p>
        </p:txBody>
      </p:sp>
    </p:spTree>
  </p:cSld>
  <p:clrMapOvr>
    <a:masterClrMapping/>
  </p:clrMapOvr>
</p:sldLayout>
</file>

<file path=ppt/slideLayouts/slideLayout15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9975" y="482600"/>
            <a:ext cx="5969000" cy="199390"/>
          </a:xfrm>
          <a:prstGeom prst="rect">
            <a:avLst/>
          </a:prstGeom>
          <a:noFill/>
          <a:ln w="0" cmpd="sng">
            <a:noFill/>
            <a:prstDash val="solid"/>
          </a:ln>
        </p:spPr>
        <p:txBody>
          <a:bodyPr vert="horz" lIns="0" tIns="10795" rIns="0" bIns="0" anchor="t"/>
          <a:lstStyle/>
          <a:p>
            <a:pPr marL="0" marR="0" indent="0" algn="l">
              <a:lnSpc>
                <a:spcPts val="1400"/>
              </a:lnSpc>
              <a:spcAft>
                <a:spcPts val="60"/>
              </a:spcAft>
              <a:tabLst>
                <a:tab algn="l" pos="5212080"/>
              </a:tabLst>
            </a:pPr>
            <a:r>
              <a:rPr lang="es-ES" sz="1100" b="1" spc="-30">
                <a:solidFill>
                  <a:srgbClr val="000000"/>
                </a:solidFill>
                <a:latin typeface="Bookman Old Style" pitchFamily="1" panose="02020603050405020304"/>
              </a:rPr>
              <a:t>6. Estudiantes </a:t>
            </a:r>
            <a:r>
              <a:rPr lang="es-ES" sz="1100" spc="-30">
                <a:solidFill>
                  <a:srgbClr val="000000"/>
                </a:solidFill>
                <a:latin typeface="Bookman Old Style" pitchFamily="1" panose="02020603050405020304"/>
              </a:rPr>
              <a:t>129 </a:t>
            </a:r>
          </a:p>
        </p:txBody>
      </p:sp>
      <p:sp>
        <p:nvSpPr>
          <p:cNvPr id="3" name=""/>
          <p:cNvSpPr/>
          <p:nvPr>
            <p:ph type="body" idx="10"/>
          </p:nvPr>
        </p:nvSpPr>
        <p:spPr>
          <a:xfrm>
            <a:off x="1069975" y="8821420"/>
            <a:ext cx="5969000" cy="909955"/>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900" spc="0">
                <a:solidFill>
                  <a:srgbClr val="000000"/>
                </a:solidFill>
                <a:latin typeface="Bookman Old Style" pitchFamily="1" panose="02020603050405020304"/>
              </a:rPr>
              <a:t>Grado en Química </a:t>
            </a:r>
          </a:p>
          <a:p>
            <a:pPr marL="0" marR="0" indent="0" algn="ctr">
              <a:lnSpc>
                <a:spcPts val="1400"/>
              </a:lnSpc>
              <a:spcBef>
                <a:spcPts val="1370"/>
              </a:spcBef>
              <a:spcAft>
                <a:spcPts val="3300"/>
              </a:spcAft>
            </a:pPr>
            <a:r>
              <a:rPr lang="es-ES" sz="1100" b="1" spc="-20">
                <a:solidFill>
                  <a:srgbClr val="000000"/>
                </a:solidFill>
                <a:latin typeface="Bookman Old Style" pitchFamily="1" panose="02020603050405020304"/>
              </a:rPr>
              <a:t>Figura </a:t>
            </a:r>
            <a:r>
              <a:rPr lang="es-ES" sz="950" spc="-20">
                <a:solidFill>
                  <a:srgbClr val="000000"/>
                </a:solidFill>
                <a:latin typeface="Arial" pitchFamily="2" panose="02020603050405020304"/>
              </a:rPr>
              <a:t>XI</a:t>
            </a:r>
            <a:r>
              <a:rPr lang="es-ES" sz="1100" spc="-20">
                <a:solidFill>
                  <a:srgbClr val="000000"/>
                </a:solidFill>
                <a:latin typeface="Bookman Old Style" pitchFamily="1" panose="02020603050405020304"/>
              </a:rPr>
              <a:t>: Estudiantes de Ciencias en Grado. Curso 2018–2019 </a:t>
            </a:r>
          </a:p>
        </p:txBody>
      </p:sp>
      <p:sp>
        <p:nvSpPr>
          <p:cNvPr id="4" name=""/>
          <p:cNvSpPr/>
          <p:nvPr>
            <p:ph type="body" idx="10"/>
          </p:nvPr>
        </p:nvSpPr>
        <p:spPr>
          <a:xfrm>
            <a:off x="1069975" y="9731375"/>
            <a:ext cx="5969000"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7" name=""/>
          <p:cNvSpPr/>
          <p:nvPr>
            <p:ph type="body" idx="10"/>
          </p:nvPr>
        </p:nvSpPr>
        <p:spPr>
          <a:xfrm>
            <a:off x="3270250" y="5215890"/>
            <a:ext cx="1603375" cy="139065"/>
          </a:xfrm>
          <a:prstGeom prst="rect">
            <a:avLst/>
          </a:prstGeom>
          <a:noFill/>
          <a:ln w="0" cmpd="sng">
            <a:noFill/>
            <a:prstDash val="solid"/>
          </a:ln>
        </p:spPr>
        <p:txBody>
          <a:bodyPr vert="horz" lIns="0" tIns="0" rIns="0" bIns="0" anchor="t"/>
          <a:lstStyle/>
          <a:p>
            <a:pPr marL="0" marR="0" indent="0" algn="l">
              <a:lnSpc>
                <a:spcPts val="1100"/>
              </a:lnSpc>
              <a:spcAft>
                <a:spcPts val="0"/>
              </a:spcAft>
            </a:pPr>
            <a:r>
              <a:rPr lang="es-ES" sz="900" spc="-25">
                <a:solidFill>
                  <a:srgbClr val="000000"/>
                </a:solidFill>
                <a:latin typeface="Bookman Old Style" pitchFamily="1" panose="02020603050405020304"/>
              </a:rPr>
              <a:t>Grado en Ingeniería Química </a:t>
            </a:r>
          </a:p>
        </p:txBody>
      </p:sp>
    </p:spTree>
  </p:cSld>
  <p:clrMapOvr>
    <a:masterClrMapping/>
  </p:clrMapOvr>
</p:sldLayout>
</file>

<file path=ppt/slideLayouts/slideLayout15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3305" y="495300"/>
            <a:ext cx="5486400" cy="408305"/>
          </a:xfrm>
          <a:prstGeom prst="rect">
            <a:avLst/>
          </a:prstGeom>
          <a:noFill/>
          <a:ln w="0" cmpd="sng">
            <a:noFill/>
            <a:prstDash val="solid"/>
          </a:ln>
        </p:spPr>
        <p:txBody>
          <a:bodyPr vert="horz" lIns="0" tIns="0" rIns="0" bIns="0" anchor="t"/>
          <a:lstStyle/>
          <a:p>
            <a:pPr marL="45720" marR="0" indent="0" algn="l">
              <a:lnSpc>
                <a:spcPts val="1400"/>
              </a:lnSpc>
              <a:spcAft>
                <a:spcPts val="1790"/>
              </a:spcAft>
              <a:tabLst>
                <a:tab algn="r" pos="5440680"/>
              </a:tabLst>
            </a:pPr>
            <a:r>
              <a:rPr lang="es-ES" sz="1150" spc="0">
                <a:solidFill>
                  <a:srgbClr val="000000"/>
                </a:solidFill>
                <a:latin typeface="Bookman Old Style" pitchFamily="1" panose="02020603050405020304"/>
              </a:rPr>
              <a:t>130 </a:t>
            </a:r>
            <a:r>
              <a:rPr lang="es-ES" sz="1150" spc="0">
                <a:solidFill>
                  <a:srgbClr val="000000"/>
                </a:solidFill>
                <a:latin typeface="Bookman Old Style" pitchFamily="1" panose="02020603050405020304"/>
              </a:rPr>
              <a:t>6.2. Estudiantes egresados </a:t>
            </a:r>
          </a:p>
        </p:txBody>
      </p:sp>
      <p:sp>
        <p:nvSpPr>
          <p:cNvPr id="5" name=""/>
          <p:cNvSpPr/>
          <p:nvPr>
            <p:ph type="body" idx="10"/>
          </p:nvPr>
        </p:nvSpPr>
        <p:spPr>
          <a:xfrm>
            <a:off x="1043305" y="9130030"/>
            <a:ext cx="5486400" cy="602615"/>
          </a:xfrm>
          <a:prstGeom prst="rect">
            <a:avLst/>
          </a:prstGeom>
          <a:noFill/>
          <a:ln w="0" cmpd="sng">
            <a:noFill/>
            <a:prstDash val="solid"/>
          </a:ln>
        </p:spPr>
        <p:txBody>
          <a:bodyPr vert="horz" lIns="0" tIns="14605" rIns="0" bIns="0" anchor="t"/>
          <a:lstStyle/>
          <a:p>
            <a:pPr marL="45720" marR="0" indent="0" algn="ctr">
              <a:lnSpc>
                <a:spcPts val="1400"/>
              </a:lnSpc>
              <a:spcAft>
                <a:spcPts val="3235"/>
              </a:spcAft>
            </a:pPr>
            <a:r>
              <a:rPr lang="es-ES" sz="1150" spc="-35">
                <a:solidFill>
                  <a:srgbClr val="000000"/>
                </a:solidFill>
                <a:latin typeface="Bookman Old Style" pitchFamily="1" panose="02020603050405020304"/>
              </a:rPr>
              <a:t>Figura </a:t>
            </a:r>
            <a:r>
              <a:rPr lang="es-ES" sz="950" spc="-35">
                <a:solidFill>
                  <a:srgbClr val="000000"/>
                </a:solidFill>
                <a:latin typeface="Arial" pitchFamily="2" panose="02020603050405020304"/>
              </a:rPr>
              <a:t>XII</a:t>
            </a:r>
            <a:r>
              <a:rPr lang="es-ES" sz="1150" spc="-35">
                <a:solidFill>
                  <a:srgbClr val="000000"/>
                </a:solidFill>
                <a:latin typeface="Bookman Old Style" pitchFamily="1" panose="02020603050405020304"/>
              </a:rPr>
              <a:t>: Grado en Matemáticas. Curso 2018–2019 </a:t>
            </a:r>
          </a:p>
        </p:txBody>
      </p:sp>
      <p:sp>
        <p:nvSpPr>
          <p:cNvPr id="6" name=""/>
          <p:cNvSpPr/>
          <p:nvPr>
            <p:ph type="body" idx="10"/>
          </p:nvPr>
        </p:nvSpPr>
        <p:spPr>
          <a:xfrm>
            <a:off x="1043305" y="9732645"/>
            <a:ext cx="5486400" cy="236855"/>
          </a:xfrm>
          <a:prstGeom prst="rect">
            <a:avLst/>
          </a:prstGeom>
          <a:noFill/>
          <a:ln w="0" cmpd="sng">
            <a:noFill/>
            <a:prstDash val="solid"/>
          </a:ln>
        </p:spPr>
        <p:txBody>
          <a:bodyPr vert="horz" lIns="0" tIns="57150" rIns="0" bIns="0" anchor="t"/>
          <a:lstStyle/>
          <a:p>
            <a:pPr marL="45720" marR="0" indent="0" algn="l">
              <a:lnSpc>
                <a:spcPts val="1400"/>
              </a:lnSpc>
              <a:spcAft>
                <a:spcPts val="3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15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0450" y="482600"/>
            <a:ext cx="5486400" cy="196850"/>
          </a:xfrm>
          <a:prstGeom prst="rect">
            <a:avLst/>
          </a:prstGeom>
          <a:noFill/>
          <a:ln w="0" cmpd="sng">
            <a:noFill/>
            <a:prstDash val="solid"/>
          </a:ln>
        </p:spPr>
        <p:txBody>
          <a:bodyPr vert="horz" lIns="0" tIns="7620" rIns="0" bIns="0" anchor="t"/>
          <a:lstStyle/>
          <a:p>
            <a:pPr marL="0" marR="0" indent="0" algn="l">
              <a:lnSpc>
                <a:spcPts val="1400"/>
              </a:lnSpc>
              <a:spcAft>
                <a:spcPts val="60"/>
              </a:spcAft>
              <a:tabLst>
                <a:tab algn="r" pos="5440680"/>
              </a:tabLst>
            </a:pPr>
            <a:r>
              <a:rPr lang="es-ES" sz="1200" spc="0">
                <a:solidFill>
                  <a:srgbClr val="040407"/>
                </a:solidFill>
                <a:latin typeface="Bookman Old Style" pitchFamily="1" panose="02020603050405020304"/>
              </a:rPr>
              <a:t>6. Estudiantes </a:t>
            </a:r>
            <a:r>
              <a:rPr lang="es-ES" sz="1200" spc="0">
                <a:solidFill>
                  <a:srgbClr val="040407"/>
                </a:solidFill>
                <a:latin typeface="Bookman Old Style" pitchFamily="1" panose="02020603050405020304"/>
              </a:rPr>
              <a:t>131 </a:t>
            </a:r>
          </a:p>
        </p:txBody>
      </p:sp>
      <p:sp>
        <p:nvSpPr>
          <p:cNvPr id="5" name=""/>
          <p:cNvSpPr/>
          <p:nvPr>
            <p:ph type="body" idx="10"/>
          </p:nvPr>
        </p:nvSpPr>
        <p:spPr>
          <a:xfrm>
            <a:off x="1060450" y="9141460"/>
            <a:ext cx="5486400" cy="588010"/>
          </a:xfrm>
          <a:prstGeom prst="rect">
            <a:avLst/>
          </a:prstGeom>
          <a:noFill/>
          <a:ln w="0" cmpd="sng">
            <a:noFill/>
            <a:prstDash val="solid"/>
          </a:ln>
        </p:spPr>
        <p:txBody>
          <a:bodyPr vert="horz" lIns="0" tIns="13335" rIns="0" bIns="0" anchor="t"/>
          <a:lstStyle/>
          <a:p>
            <a:pPr marL="0" marR="0" indent="0" algn="ctr">
              <a:lnSpc>
                <a:spcPts val="1400"/>
              </a:lnSpc>
              <a:spcAft>
                <a:spcPts val="3115"/>
              </a:spcAft>
            </a:pPr>
            <a:r>
              <a:rPr lang="es-ES" sz="1200" spc="-45">
                <a:solidFill>
                  <a:srgbClr val="040407"/>
                </a:solidFill>
                <a:latin typeface="Bookman Old Style" pitchFamily="1" panose="02020603050405020304"/>
              </a:rPr>
              <a:t>Figura </a:t>
            </a:r>
            <a:r>
              <a:rPr lang="es-ES" sz="950" spc="-45">
                <a:solidFill>
                  <a:srgbClr val="040407"/>
                </a:solidFill>
                <a:latin typeface="Arial" pitchFamily="2" panose="02020603050405020304"/>
              </a:rPr>
              <a:t>xiii</a:t>
            </a:r>
            <a:r>
              <a:rPr lang="es-ES" sz="1200" spc="-45">
                <a:solidFill>
                  <a:srgbClr val="040407"/>
                </a:solidFill>
                <a:latin typeface="Bookman Old Style" pitchFamily="1" panose="02020603050405020304"/>
              </a:rPr>
              <a:t>: Grado en Biología. Curso 2018–2019 </a:t>
            </a:r>
          </a:p>
        </p:txBody>
      </p:sp>
      <p:sp>
        <p:nvSpPr>
          <p:cNvPr id="6" name=""/>
          <p:cNvSpPr/>
          <p:nvPr>
            <p:ph type="body" idx="10"/>
          </p:nvPr>
        </p:nvSpPr>
        <p:spPr>
          <a:xfrm>
            <a:off x="1060450" y="9729470"/>
            <a:ext cx="5486400" cy="240030"/>
          </a:xfrm>
          <a:prstGeom prst="rect">
            <a:avLst/>
          </a:prstGeom>
          <a:noFill/>
          <a:ln w="0" cmpd="sng">
            <a:noFill/>
            <a:prstDash val="solid"/>
          </a:ln>
        </p:spPr>
        <p:txBody>
          <a:bodyPr vert="horz" lIns="0" tIns="59055" rIns="0" bIns="0" anchor="t"/>
          <a:lstStyle/>
          <a:p>
            <a:pPr marL="0" marR="0" indent="0" algn="r">
              <a:lnSpc>
                <a:spcPts val="1400"/>
              </a:lnSpc>
              <a:spcAft>
                <a:spcPts val="45"/>
              </a:spcAft>
            </a:pPr>
            <a:r>
              <a:rPr lang="es-ES" sz="1200" spc="15">
                <a:solidFill>
                  <a:srgbClr val="040407"/>
                </a:solidFill>
                <a:latin typeface="Bookman Old Style" pitchFamily="1" panose="02020603050405020304"/>
              </a:rPr>
              <a:t>Memoria Histórica </a:t>
            </a:r>
          </a:p>
        </p:txBody>
      </p:sp>
    </p:spTree>
  </p:cSld>
  <p:clrMapOvr>
    <a:masterClrMapping/>
  </p:clrMapOvr>
</p:sldLayout>
</file>

<file path=ppt/slideLayouts/slideLayout15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8390" y="482600"/>
            <a:ext cx="5818505" cy="199390"/>
          </a:xfrm>
          <a:prstGeom prst="rect">
            <a:avLst/>
          </a:prstGeom>
          <a:noFill/>
          <a:ln w="0" cmpd="sng">
            <a:noFill/>
            <a:prstDash val="solid"/>
          </a:ln>
        </p:spPr>
        <p:txBody>
          <a:bodyPr vert="horz" lIns="0" tIns="10795" rIns="0" bIns="0" anchor="t"/>
          <a:lstStyle/>
          <a:p>
            <a:pPr marL="0" marR="0" indent="0" algn="l">
              <a:lnSpc>
                <a:spcPts val="1400"/>
              </a:lnSpc>
              <a:spcAft>
                <a:spcPts val="60"/>
              </a:spcAft>
              <a:tabLst>
                <a:tab algn="l" pos="3429000"/>
              </a:tabLst>
            </a:pPr>
            <a:r>
              <a:rPr lang="es-ES" sz="1100" spc="0">
                <a:solidFill>
                  <a:srgbClr val="000000"/>
                </a:solidFill>
                <a:latin typeface="Bookman Old Style" pitchFamily="1" panose="02020603050405020304"/>
              </a:rPr>
              <a:t>132 </a:t>
            </a:r>
            <a:r>
              <a:rPr lang="es-ES" sz="1100" b="1" spc="0">
                <a:solidFill>
                  <a:srgbClr val="000000"/>
                </a:solidFill>
                <a:latin typeface="Bookman Old Style" pitchFamily="1" panose="02020603050405020304"/>
              </a:rPr>
              <a:t>6.2. Estudiantes egresados </a:t>
            </a:r>
          </a:p>
        </p:txBody>
      </p:sp>
      <p:sp>
        <p:nvSpPr>
          <p:cNvPr id="3" name=""/>
          <p:cNvSpPr/>
          <p:nvPr>
            <p:ph type="body" idx="10"/>
          </p:nvPr>
        </p:nvSpPr>
        <p:spPr>
          <a:xfrm>
            <a:off x="1088390" y="681990"/>
            <a:ext cx="5818505" cy="1460500"/>
          </a:xfrm>
          <a:prstGeom prst="rect">
            <a:avLst/>
          </a:prstGeom>
          <a:noFill/>
          <a:ln w="0" cmpd="sng">
            <a:noFill/>
            <a:prstDash val="solid"/>
          </a:ln>
        </p:spPr>
        <p:txBody>
          <a:bodyPr vert="horz" lIns="0" tIns="227330" rIns="0" bIns="0" anchor="t"/>
          <a:lstStyle/>
          <a:p>
            <a:pPr marL="0" marR="411480" indent="0" algn="just">
              <a:lnSpc>
                <a:spcPts val="1400"/>
              </a:lnSpc>
              <a:spcAft>
                <a:spcPts val="0"/>
              </a:spcAft>
            </a:pPr>
            <a:r>
              <a:rPr lang="es-ES" sz="1100" spc="0">
                <a:solidFill>
                  <a:srgbClr val="000000"/>
                </a:solidFill>
                <a:latin typeface="Bookman Old Style" pitchFamily="1" panose="02020603050405020304"/>
              </a:rPr>
              <a:t>A continuación se incluye el listado, ordenado alfabéticamente, de todos los estudian-</a:t>
            </a:r>
            <a:r>
              <a:rPr lang="es-ES" sz="1100" spc="0">
                <a:solidFill>
                  <a:srgbClr val="000000"/>
                </a:solidFill>
                <a:latin typeface="Bookman Old Style" pitchFamily="1" panose="02020603050405020304"/>
              </a:rPr>
              <a:t>tes graduados, licenciados y con M´aster que ha egresado la </a:t>
            </a:r>
            <a:r>
              <a:rPr lang="es-ES" sz="1100" b="1" spc="0">
                <a:solidFill>
                  <a:srgbClr val="000000"/>
                </a:solidFill>
                <a:latin typeface="Bookman Old Style" pitchFamily="1" panose="02020603050405020304"/>
              </a:rPr>
              <a:t>Facultad de Ciencias </a:t>
            </a:r>
            <a:r>
              <a:rPr lang="es-ES" sz="1100" spc="0">
                <a:solidFill>
                  <a:srgbClr val="000000"/>
                </a:solidFill>
                <a:latin typeface="Bookman Old Style" pitchFamily="1" panose="02020603050405020304"/>
              </a:rPr>
              <a:t>durante el período 1993–2018. </a:t>
            </a:r>
          </a:p>
          <a:p>
            <a:pPr marL="0" marR="0" indent="0" algn="ctr">
              <a:lnSpc>
                <a:spcPts val="1400"/>
              </a:lnSpc>
              <a:spcBef>
                <a:spcPts val="1980"/>
              </a:spcBef>
              <a:spcAft>
                <a:spcPts val="0"/>
              </a:spcAft>
            </a:pPr>
            <a:r>
              <a:rPr lang="es-ES" sz="1100" b="1" spc="-10">
                <a:solidFill>
                  <a:srgbClr val="000000"/>
                </a:solidFill>
                <a:latin typeface="Bookman Old Style" pitchFamily="1" panose="02020603050405020304"/>
              </a:rPr>
              <a:t>Tabla </a:t>
            </a:r>
            <a:r>
              <a:rPr lang="es-ES" sz="1100" spc="-10">
                <a:solidFill>
                  <a:srgbClr val="000000"/>
                </a:solidFill>
                <a:latin typeface="Bookman Old Style" pitchFamily="1" panose="02020603050405020304"/>
              </a:rPr>
              <a:t>6.6: Graduados por la </a:t>
            </a:r>
            <a:r>
              <a:rPr lang="es-ES" sz="1100" b="1" spc="-10">
                <a:solidFill>
                  <a:srgbClr val="000000"/>
                </a:solidFill>
                <a:latin typeface="Bookman Old Style" pitchFamily="1" panose="02020603050405020304"/>
              </a:rPr>
              <a:t>Facultad de Ciencias </a:t>
            </a:r>
            <a:r>
              <a:rPr lang="es-ES" sz="1100" spc="-10">
                <a:solidFill>
                  <a:srgbClr val="000000"/>
                </a:solidFill>
                <a:latin typeface="Bookman Old Style" pitchFamily="1" panose="02020603050405020304"/>
              </a:rPr>
              <a:t>en el período 1993–2018 </a:t>
            </a:r>
          </a:p>
          <a:p>
            <a:pPr marL="0" marR="0" indent="0" algn="ctr">
              <a:lnSpc>
                <a:spcPts val="1200"/>
              </a:lnSpc>
              <a:spcBef>
                <a:spcPts val="855"/>
              </a:spcBef>
              <a:spcAft>
                <a:spcPts val="0"/>
              </a:spcAft>
            </a:pPr>
            <a:r>
              <a:rPr lang="es-ES" sz="1100" spc="25">
                <a:solidFill>
                  <a:srgbClr val="000000"/>
                </a:solidFill>
                <a:latin typeface="Times New Roman" pitchFamily="1" panose="02020603050405020304"/>
              </a:rPr>
              <a:t>GRADUADOS DE LA FACULTAD DE CIENCIAS 1993–2018 </a:t>
            </a:r>
          </a:p>
        </p:txBody>
      </p:sp>
      <p:sp>
        <p:nvSpPr>
          <p:cNvPr id="6" name=""/>
          <p:cNvSpPr/>
          <p:nvPr>
            <p:ph type="body" idx="10"/>
          </p:nvPr>
        </p:nvSpPr>
        <p:spPr>
          <a:xfrm>
            <a:off x="1088390" y="9731375"/>
            <a:ext cx="5818505" cy="225425"/>
          </a:xfrm>
          <a:prstGeom prst="rect">
            <a:avLst/>
          </a:prstGeom>
          <a:noFill/>
          <a:ln w="0" cmpd="sng">
            <a:noFill/>
            <a:prstDash val="solid"/>
          </a:ln>
        </p:spPr>
        <p:txBody>
          <a:bodyPr vert="horz" lIns="0" tIns="57785" rIns="0" bIns="0" anchor="t"/>
          <a:lstStyle/>
          <a:p>
            <a:pPr marL="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spTree>
  </p:cSld>
  <p:clrMapOvr>
    <a:masterClrMapping/>
  </p:clrMapOvr>
</p:sldLayout>
</file>

<file path=ppt/slideLayouts/slideLayout15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10160" rIns="0" bIns="0" anchor="t"/>
          <a:lstStyle/>
          <a:p>
            <a:pPr marL="0" marR="0" indent="0" algn="l">
              <a:lnSpc>
                <a:spcPts val="1400"/>
              </a:lnSpc>
              <a:spcAft>
                <a:spcPts val="70"/>
              </a:spcAft>
              <a:tabLst>
                <a:tab algn="l" pos="5166360"/>
              </a:tabLst>
            </a:pPr>
            <a:r>
              <a:rPr lang="es-ES" sz="1100" b="1" spc="-15">
                <a:solidFill>
                  <a:srgbClr val="000000"/>
                </a:solidFill>
                <a:latin typeface="Bookman Old Style" pitchFamily="1" panose="02020603050405020304"/>
              </a:rPr>
              <a:t>6. Estudiantes </a:t>
            </a:r>
            <a:r>
              <a:rPr lang="es-ES" sz="1150" spc="-15">
                <a:solidFill>
                  <a:srgbClr val="000000"/>
                </a:solidFill>
                <a:latin typeface="Arial" pitchFamily="2" panose="02020603050405020304"/>
              </a:rPr>
              <a:t>133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5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400"/>
              </a:lnSpc>
              <a:spcAft>
                <a:spcPts val="65"/>
              </a:spcAft>
              <a:tabLst>
                <a:tab algn="l" pos="3429000"/>
              </a:tabLst>
            </a:pPr>
            <a:r>
              <a:rPr lang="es-ES" sz="1150" spc="20">
                <a:solidFill>
                  <a:srgbClr val="000000"/>
                </a:solidFill>
                <a:latin typeface="Arial" pitchFamily="2" panose="02020603050405020304"/>
              </a:rPr>
              <a:t>134 </a:t>
            </a:r>
            <a:r>
              <a:rPr lang="es-ES" sz="1050" b="1" spc="20">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5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135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95300"/>
            <a:ext cx="5486400" cy="186690"/>
          </a:xfrm>
          <a:prstGeom prst="rect">
            <a:avLst/>
          </a:prstGeom>
          <a:noFill/>
          <a:ln w="0" cmpd="sng">
            <a:noFill/>
            <a:prstDash val="solid"/>
          </a:ln>
        </p:spPr>
        <p:txBody>
          <a:bodyPr vert="horz" lIns="0" tIns="1905" rIns="0" bIns="0" anchor="t"/>
          <a:lstStyle/>
          <a:p>
            <a:pPr marL="45720" marR="0" indent="0" algn="l">
              <a:lnSpc>
                <a:spcPts val="1300"/>
              </a:lnSpc>
              <a:spcAft>
                <a:spcPts val="150"/>
              </a:spcAft>
            </a:pPr>
            <a:r>
              <a:rPr lang="es-ES" sz="950" spc="145">
                <a:solidFill>
                  <a:srgbClr val="000000"/>
                </a:solidFill>
                <a:latin typeface="Arial" pitchFamily="2" panose="02020603050405020304"/>
              </a:rPr>
              <a:t>VI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0" indent="0" algn="l">
              <a:lnSpc>
                <a:spcPts val="1400"/>
              </a:lnSpc>
              <a:spcAft>
                <a:spcPts val="0"/>
              </a:spcAft>
            </a:pPr>
            <a:r>
              <a:rPr lang="es-ES" sz="1300" spc="10">
                <a:solidFill>
                  <a:srgbClr val="000000"/>
                </a:solidFill>
                <a:latin typeface="Garamond" pitchFamily="1" panose="02020603050405020304"/>
              </a:rPr>
              <a:t>una perspectiva de relevo con las garantías de calidad que serían deseables.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En contraste, la sociedad demanda científicos cualificados y estáplenamente con-cienciada de la importancia de la Ciencia comprometida con retos tales como la gestión de los recursos en un contexto de desarrollo global sostenible. La Ciencia debe afrontar los problemas planteados, tales como el cambio climático, aportando soluciones. Desde la Facultad de Ciencias de la UEx debemos procurar que nuestros estudiantes adquieran la mejor formación posible y consoliden un firme compromiso con la Sociedad y sus objetivos como futuros profesionales. </a:t>
            </a:r>
          </a:p>
          <a:p>
            <a:pPr marL="45720" marR="45720" indent="0" algn="just">
              <a:lnSpc>
                <a:spcPts val="1400"/>
              </a:lnSpc>
              <a:spcBef>
                <a:spcPts val="555"/>
              </a:spcBef>
              <a:spcAft>
                <a:spcPts val="0"/>
              </a:spcAft>
            </a:pPr>
            <a:r>
              <a:rPr lang="es-ES" sz="1300" spc="10">
                <a:solidFill>
                  <a:srgbClr val="000000"/>
                </a:solidFill>
                <a:latin typeface="Garamond" pitchFamily="1" panose="02020603050405020304"/>
              </a:rPr>
              <a:t>Al cabo de estos primeros 50 años, el desarrollo de la Facultad de Ciencias de la UEx, como refleja la Memoria Histórica, ha cumplido sobradamente los compromi-</a:t>
            </a:r>
            <a:r>
              <a:rPr lang="es-ES" sz="1300" spc="10">
                <a:solidFill>
                  <a:srgbClr val="000000"/>
                </a:solidFill>
                <a:latin typeface="Garamond" pitchFamily="1" panose="02020603050405020304"/>
              </a:rPr>
              <a:t>sos asumidos en su fundación. Su plantilla, PDI y PAS, ha alcanzado unos niveles muy altos de cualificación profesional según se deduce de los indicadores universi-</a:t>
            </a:r>
            <a:r>
              <a:rPr lang="es-ES" sz="1300" spc="10">
                <a:solidFill>
                  <a:srgbClr val="000000"/>
                </a:solidFill>
                <a:latin typeface="Garamond" pitchFamily="1" panose="02020603050405020304"/>
              </a:rPr>
              <a:t>tarios. Por otra parte, el número de estudiantes que ingresan anualmente en sus titulaciones ha ido aumentado en contraste con la tendencia a decrecer mostrada por las universidades, en general. La calidad de estos estudiantes estácontrastada por la información recibida de empresas e instituciones en las que desempeñan su trabajo.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Esperemos que se lleve a efecto la estrategia Universidad 2015 que pretende, me-</a:t>
            </a:r>
            <a:r>
              <a:rPr lang="es-ES" sz="1300" spc="0">
                <a:solidFill>
                  <a:srgbClr val="000000"/>
                </a:solidFill>
                <a:latin typeface="Garamond" pitchFamily="1" panose="02020603050405020304"/>
              </a:rPr>
              <a:t>diante la coordinación de los distintos sistemas universitarios autonómicos por el Ministerio de Educación y Ciencia, tener universidades académicamente más prepa-</a:t>
            </a:r>
            <a:r>
              <a:rPr lang="es-ES" sz="1300" spc="0">
                <a:solidFill>
                  <a:srgbClr val="000000"/>
                </a:solidFill>
                <a:latin typeface="Garamond" pitchFamily="1" panose="02020603050405020304"/>
              </a:rPr>
              <a:t>radas, eficientes e internacionalizadas para afrontar los retos futuros y llevar a cabo los cambios estructurales necesarios para adecuarlas a la nueva situación socioeconó-</a:t>
            </a:r>
            <a:r>
              <a:rPr lang="es-ES" sz="1300" spc="0">
                <a:solidFill>
                  <a:srgbClr val="000000"/>
                </a:solidFill>
                <a:latin typeface="Garamond" pitchFamily="1" panose="02020603050405020304"/>
              </a:rPr>
              <a:t>mica de España y para afrontar los retos de la globalización. Esperemos que, en este marco de desarrollo, la UEx y su Facultad de Ciencias, a pesar de las dificultades, sepan conciliar esfuerzos y proponer y desarrollar estrategias que permitan su propio desarrollo y el de la región a la que deben servir. </a:t>
            </a:r>
          </a:p>
          <a:p>
            <a:pPr marL="45720" marR="0" indent="0" algn="l">
              <a:lnSpc>
                <a:spcPts val="1400"/>
              </a:lnSpc>
              <a:spcBef>
                <a:spcPts val="1060"/>
              </a:spcBef>
              <a:spcAft>
                <a:spcPts val="0"/>
              </a:spcAft>
            </a:pPr>
            <a:r>
              <a:rPr lang="es-ES" sz="1300" spc="-20">
                <a:solidFill>
                  <a:srgbClr val="000000"/>
                </a:solidFill>
                <a:latin typeface="Garamond" pitchFamily="1" panose="02020603050405020304"/>
              </a:rPr>
              <a:t>Noviembre, 2019 </a:t>
            </a:r>
          </a:p>
          <a:p>
            <a:pPr marL="45720" marR="0" indent="0" algn="l">
              <a:lnSpc>
                <a:spcPts val="1400"/>
              </a:lnSpc>
              <a:spcBef>
                <a:spcPts val="0"/>
              </a:spcBef>
              <a:spcAft>
                <a:spcPts val="0"/>
              </a:spcAft>
            </a:pPr>
            <a:r>
              <a:rPr lang="es-ES" sz="1300" spc="5">
                <a:solidFill>
                  <a:srgbClr val="000000"/>
                </a:solidFill>
                <a:latin typeface="Garamond" pitchFamily="1" panose="02020603050405020304"/>
              </a:rPr>
              <a:t>Prof. Dr. Pedro Joaquín Casero Linares </a:t>
            </a:r>
          </a:p>
          <a:p>
            <a:pPr marL="45720" marR="0" indent="0" algn="l">
              <a:lnSpc>
                <a:spcPts val="1400"/>
              </a:lnSpc>
              <a:spcBef>
                <a:spcPts val="0"/>
              </a:spcBef>
              <a:spcAft>
                <a:spcPts val="25075"/>
              </a:spcAft>
            </a:pPr>
            <a:r>
              <a:rPr lang="es-ES" sz="1300" spc="5">
                <a:solidFill>
                  <a:srgbClr val="000000"/>
                </a:solidFill>
                <a:latin typeface="Garamond" pitchFamily="1" panose="02020603050405020304"/>
              </a:rPr>
              <a:t>Decano de la Facultad de Ciencias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1968–2018 </a:t>
            </a:r>
          </a:p>
        </p:txBody>
      </p:sp>
    </p:spTree>
  </p:cSld>
  <p:clrMapOvr>
    <a:masterClrMapping/>
  </p:clrMapOvr>
</p:sldLayout>
</file>

<file path=ppt/slideLayouts/slideLayout16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136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6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137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6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138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6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139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6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6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5">
                <a:solidFill>
                  <a:srgbClr val="000000"/>
                </a:solidFill>
                <a:latin typeface="Bookman Old Style" pitchFamily="1" panose="02020603050405020304"/>
              </a:rPr>
              <a:t>6. Estudiantes </a:t>
            </a:r>
            <a:r>
              <a:rPr lang="es-ES" sz="1200" spc="-5">
                <a:solidFill>
                  <a:srgbClr val="000000"/>
                </a:solidFill>
                <a:latin typeface="Arial" pitchFamily="2" panose="02020603050405020304"/>
              </a:rPr>
              <a:t>141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6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142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6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143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6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6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145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95300"/>
            <a:ext cx="5486400" cy="180975"/>
          </a:xfrm>
          <a:prstGeom prst="rect">
            <a:avLst/>
          </a:prstGeom>
          <a:noFill/>
          <a:ln w="0" cmpd="sng">
            <a:noFill/>
            <a:prstDash val="solid"/>
          </a:ln>
        </p:spPr>
        <p:txBody>
          <a:bodyPr vert="horz" lIns="0" tIns="0" rIns="0" bIns="0" anchor="t"/>
          <a:lstStyle/>
          <a:p>
            <a:pPr marL="0" marR="0" indent="0" algn="l">
              <a:lnSpc>
                <a:spcPts val="1400"/>
              </a:lnSpc>
              <a:spcAft>
                <a:spcPts val="0"/>
              </a:spcAft>
              <a:tabLst>
                <a:tab algn="r" pos="5440680"/>
              </a:tabLst>
            </a:pPr>
            <a:r>
              <a:rPr lang="es-ES" sz="1150" spc="0">
                <a:solidFill>
                  <a:srgbClr val="000000"/>
                </a:solidFill>
                <a:latin typeface="Bookman Old Style" pitchFamily="1" panose="02020603050405020304"/>
              </a:rPr>
              <a:t>1. Presentaciones </a:t>
            </a:r>
            <a:r>
              <a:rPr lang="es-ES" sz="1000" spc="0">
                <a:solidFill>
                  <a:srgbClr val="000000"/>
                </a:solidFill>
                <a:latin typeface="Arial" pitchFamily="2" panose="02020603050405020304"/>
              </a:rPr>
              <a:t>VII </a:t>
            </a:r>
          </a:p>
        </p:txBody>
      </p:sp>
      <p:sp>
        <p:nvSpPr>
          <p:cNvPr id="5" name=""/>
          <p:cNvSpPr/>
          <p:nvPr>
            <p:ph type="body" idx="10"/>
          </p:nvPr>
        </p:nvSpPr>
        <p:spPr>
          <a:xfrm>
            <a:off x="1061085" y="8819515"/>
            <a:ext cx="5486400" cy="906780"/>
          </a:xfrm>
          <a:prstGeom prst="rect">
            <a:avLst/>
          </a:prstGeom>
          <a:noFill/>
          <a:ln w="0" cmpd="sng">
            <a:noFill/>
            <a:prstDash val="solid"/>
          </a:ln>
        </p:spPr>
        <p:txBody>
          <a:bodyPr vert="horz" lIns="0" tIns="0" rIns="0" bIns="0" anchor="t"/>
          <a:lstStyle/>
          <a:p>
            <a:pPr marL="0" marR="0" indent="0" algn="ctr">
              <a:lnSpc>
                <a:spcPts val="1400"/>
              </a:lnSpc>
              <a:spcAft>
                <a:spcPts val="0"/>
              </a:spcAft>
            </a:pPr>
            <a:r>
              <a:rPr lang="es-ES" sz="1150" spc="-50">
                <a:solidFill>
                  <a:srgbClr val="000000"/>
                </a:solidFill>
                <a:latin typeface="Bookman Old Style" pitchFamily="1" panose="02020603050405020304"/>
              </a:rPr>
              <a:t>Prof. Dr. Pedro Joaqu</a:t>
            </a:r>
            <a:r>
              <a:rPr lang="es-ES" sz="1150" spc="-50">
                <a:solidFill>
                  <a:srgbClr val="000000"/>
                </a:solidFill>
                <a:latin typeface="Bookman Old Style" pitchFamily="1" panose="02020603050405020304"/>
              </a:rPr>
              <a:t>ı´n Casero Linares, Decano de la Facultad de Ciencias. </a:t>
            </a:r>
          </a:p>
          <a:p>
            <a:pPr marL="0" marR="0" indent="0" algn="ctr">
              <a:lnSpc>
                <a:spcPts val="1400"/>
              </a:lnSpc>
              <a:spcBef>
                <a:spcPts val="75"/>
              </a:spcBef>
              <a:spcAft>
                <a:spcPts val="4305"/>
              </a:spcAft>
            </a:pPr>
            <a:r>
              <a:rPr lang="es-ES" sz="1150" spc="-110">
                <a:solidFill>
                  <a:srgbClr val="000000"/>
                </a:solidFill>
                <a:latin typeface="Bookman Old Style" pitchFamily="1" panose="02020603050405020304"/>
              </a:rPr>
              <a:t>2018/19 </a:t>
            </a:r>
          </a:p>
        </p:txBody>
      </p:sp>
      <p:sp>
        <p:nvSpPr>
          <p:cNvPr id="6" name=""/>
          <p:cNvSpPr/>
          <p:nvPr>
            <p:ph type="body" idx="10"/>
          </p:nvPr>
        </p:nvSpPr>
        <p:spPr>
          <a:xfrm>
            <a:off x="1061085" y="9726295"/>
            <a:ext cx="5486400" cy="243205"/>
          </a:xfrm>
          <a:prstGeom prst="rect">
            <a:avLst/>
          </a:prstGeom>
          <a:noFill/>
          <a:ln w="0" cmpd="sng">
            <a:noFill/>
            <a:prstDash val="solid"/>
          </a:ln>
        </p:spPr>
        <p:txBody>
          <a:bodyPr vert="horz" lIns="0" tIns="59055" rIns="0" bIns="0" anchor="t"/>
          <a:lstStyle/>
          <a:p>
            <a:pPr marL="0" marR="0" indent="0" algn="r">
              <a:lnSpc>
                <a:spcPts val="1400"/>
              </a:lnSpc>
              <a:spcAft>
                <a:spcPts val="7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17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146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7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147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7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7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149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7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150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7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5">
                <a:solidFill>
                  <a:srgbClr val="000000"/>
                </a:solidFill>
                <a:latin typeface="Bookman Old Style" pitchFamily="1" panose="02020603050405020304"/>
              </a:rPr>
              <a:t>6. Estudiantes </a:t>
            </a:r>
            <a:r>
              <a:rPr lang="es-ES" sz="1200" spc="-5">
                <a:solidFill>
                  <a:srgbClr val="000000"/>
                </a:solidFill>
                <a:latin typeface="Arial" pitchFamily="2" panose="02020603050405020304"/>
              </a:rPr>
              <a:t>151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7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00" spc="25">
                <a:solidFill>
                  <a:srgbClr val="000000"/>
                </a:solidFill>
                <a:latin typeface="Arial" pitchFamily="2" panose="02020603050405020304"/>
              </a:rPr>
              <a:t>152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7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153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7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154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7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155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18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156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18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157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8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158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8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159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8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160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8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5">
                <a:solidFill>
                  <a:srgbClr val="000000"/>
                </a:solidFill>
                <a:latin typeface="Bookman Old Style" pitchFamily="1" panose="02020603050405020304"/>
              </a:rPr>
              <a:t>6. Estudiantes </a:t>
            </a:r>
            <a:r>
              <a:rPr lang="es-ES" sz="1200" spc="-5">
                <a:solidFill>
                  <a:srgbClr val="000000"/>
                </a:solidFill>
                <a:latin typeface="Arial" pitchFamily="2" panose="02020603050405020304"/>
              </a:rPr>
              <a:t>161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8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46480" y="495935"/>
            <a:ext cx="330200" cy="168275"/>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10">
                <a:solidFill>
                  <a:srgbClr val="000000"/>
                </a:solidFill>
                <a:latin typeface="Arial" pitchFamily="2" panose="02020603050405020304"/>
              </a:rPr>
              <a:t>162 </a:t>
            </a:r>
          </a:p>
        </p:txBody>
      </p:sp>
      <p:sp>
        <p:nvSpPr>
          <p:cNvPr id="5" name=""/>
          <p:cNvSpPr/>
          <p:nvPr>
            <p:ph type="body" idx="10"/>
          </p:nvPr>
        </p:nvSpPr>
        <p:spPr>
          <a:xfrm>
            <a:off x="4547870" y="498475"/>
            <a:ext cx="1316355" cy="160655"/>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050" b="1" spc="-5">
                <a:solidFill>
                  <a:srgbClr val="000000"/>
                </a:solidFill>
                <a:latin typeface="Bookman Old Style" pitchFamily="1" panose="02020603050405020304"/>
              </a:rPr>
              <a:t>6.2. Estudiantes e </a:t>
            </a:r>
          </a:p>
        </p:txBody>
      </p:sp>
      <p:sp>
        <p:nvSpPr>
          <p:cNvPr id="6" name=""/>
          <p:cNvSpPr/>
          <p:nvPr>
            <p:ph type="body" idx="10"/>
          </p:nvPr>
        </p:nvSpPr>
        <p:spPr>
          <a:xfrm>
            <a:off x="5955665" y="498475"/>
            <a:ext cx="539750" cy="160655"/>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050" b="1" spc="-50">
                <a:solidFill>
                  <a:srgbClr val="000000"/>
                </a:solidFill>
                <a:latin typeface="Bookman Old Style" pitchFamily="1" panose="02020603050405020304"/>
              </a:rPr>
              <a:t>resados </a:t>
            </a:r>
          </a:p>
        </p:txBody>
      </p:sp>
      <p:sp>
        <p:nvSpPr>
          <p:cNvPr id="7" name=""/>
          <p:cNvSpPr/>
          <p:nvPr>
            <p:ph type="body" idx="10"/>
          </p:nvPr>
        </p:nvSpPr>
        <p:spPr>
          <a:xfrm>
            <a:off x="2069465" y="872490"/>
            <a:ext cx="1396365" cy="151765"/>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100" spc="0">
                <a:solidFill>
                  <a:srgbClr val="000000"/>
                </a:solidFill>
                <a:latin typeface="Times New Roman" pitchFamily="1" panose="02020603050405020304"/>
              </a:rPr>
              <a:t>GRADUADOS DE LA </a:t>
            </a:r>
          </a:p>
        </p:txBody>
      </p:sp>
      <p:sp>
        <p:nvSpPr>
          <p:cNvPr id="8" name=""/>
          <p:cNvSpPr/>
          <p:nvPr>
            <p:ph type="body" idx="10"/>
          </p:nvPr>
        </p:nvSpPr>
        <p:spPr>
          <a:xfrm>
            <a:off x="3514090" y="872490"/>
            <a:ext cx="2039620" cy="151765"/>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100" spc="0">
                <a:solidFill>
                  <a:srgbClr val="000000"/>
                </a:solidFill>
                <a:latin typeface="Times New Roman" pitchFamily="1" panose="02020603050405020304"/>
              </a:rPr>
              <a:t>FACULTAD DE CIENCIAS 1993 </a:t>
            </a:r>
          </a:p>
        </p:txBody>
      </p:sp>
      <p:sp>
        <p:nvSpPr>
          <p:cNvPr id="9" name=""/>
          <p:cNvSpPr/>
          <p:nvPr>
            <p:ph type="body" idx="10"/>
          </p:nvPr>
        </p:nvSpPr>
        <p:spPr>
          <a:xfrm>
            <a:off x="5567045" y="872490"/>
            <a:ext cx="390525" cy="151765"/>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100" spc="65">
                <a:solidFill>
                  <a:srgbClr val="000000"/>
                </a:solidFill>
                <a:latin typeface="Times New Roman" pitchFamily="1" panose="02020603050405020304"/>
              </a:rPr>
              <a:t>2018 </a:t>
            </a:r>
          </a:p>
        </p:txBody>
      </p:sp>
      <p:sp>
        <p:nvSpPr>
          <p:cNvPr id="10" name=""/>
          <p:cNvSpPr/>
          <p:nvPr>
            <p:ph type="body" idx="10"/>
          </p:nvPr>
        </p:nvSpPr>
        <p:spPr>
          <a:xfrm>
            <a:off x="1212850" y="2892425"/>
            <a:ext cx="1222375" cy="1949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CIÓN </a:t>
            </a:r>
          </a:p>
          <a:p>
            <a:pPr marL="0" marR="0" indent="0" algn="l">
              <a:lnSpc>
                <a:spcPts val="700"/>
              </a:lnSpc>
              <a:spcBef>
                <a:spcPts val="110"/>
              </a:spcBef>
              <a:spcAft>
                <a:spcPts val="0"/>
              </a:spcAft>
            </a:pPr>
            <a:r>
              <a:rPr lang="es-ES" sz="650" spc="5">
                <a:solidFill>
                  <a:srgbClr val="000000"/>
                </a:solidFill>
                <a:latin typeface="Bookman Old Style" pitchFamily="1" panose="02020603050405020304"/>
              </a:rPr>
              <a:t>HERNÁNDEZ CUBA, OLMO </a:t>
            </a:r>
          </a:p>
        </p:txBody>
      </p:sp>
      <p:sp>
        <p:nvSpPr>
          <p:cNvPr id="11" name=""/>
          <p:cNvSpPr/>
          <p:nvPr>
            <p:ph type="body" idx="10"/>
          </p:nvPr>
        </p:nvSpPr>
        <p:spPr>
          <a:xfrm>
            <a:off x="1212850" y="2804160"/>
            <a:ext cx="2423160" cy="9144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50">
                <a:solidFill>
                  <a:srgbClr val="000000"/>
                </a:solidFill>
                <a:latin typeface="Bookman Old Style" pitchFamily="1" panose="02020603050405020304"/>
              </a:rPr>
              <a:t>HERNÁNDEZ CARRASCO, INMACULADA CONCEP-</a:t>
            </a:r>
            <a:r>
              <a:rPr lang="es-ES" sz="100">
                <a:solidFill>
                  <a:srgbClr val="000000"/>
                </a:solidFill>
                <a:latin typeface="Arial" pitchFamily="2" panose="02020603050405020304"/>
              </a:rPr>
              <a:t> </a:t>
            </a:r>
          </a:p>
        </p:txBody>
      </p:sp>
      <p:sp>
        <p:nvSpPr>
          <p:cNvPr id="12" name=""/>
          <p:cNvSpPr/>
          <p:nvPr>
            <p:ph type="body" idx="10"/>
          </p:nvPr>
        </p:nvSpPr>
        <p:spPr>
          <a:xfrm>
            <a:off x="1130935" y="1024255"/>
            <a:ext cx="2584450" cy="130810"/>
          </a:xfrm>
          <a:prstGeom prst="rect">
            <a:avLst/>
          </a:prstGeom>
          <a:noFill/>
          <a:ln w="8890" cmpd="sng">
            <a:solidFill>
              <a:srgbClr val="000000"/>
            </a:solidFill>
            <a:prstDash val="solid"/>
          </a:ln>
        </p:spPr>
        <p:txBody>
          <a:bodyPr vert="horz" lIns="0" tIns="0" rIns="0" bIns="0" anchor="t"/>
          <a:lstStyle/>
          <a:p>
            <a:pPr marL="91440" marR="0" indent="0" algn="l">
              <a:lnSpc>
                <a:spcPts val="900"/>
              </a:lnSpc>
              <a:spcAft>
                <a:spcPts val="0"/>
              </a:spcAft>
            </a:pPr>
            <a:r>
              <a:rPr lang="es-ES" sz="1100" spc="0">
                <a:solidFill>
                  <a:srgbClr val="000000"/>
                </a:solidFill>
                <a:latin typeface="Times New Roman" pitchFamily="1" panose="02020603050405020304"/>
              </a:rPr>
              <a:t>Nombre </a:t>
            </a:r>
          </a:p>
        </p:txBody>
      </p:sp>
      <p:sp>
        <p:nvSpPr>
          <p:cNvPr id="13" name=""/>
          <p:cNvSpPr/>
          <p:nvPr>
            <p:ph type="body" idx="10"/>
          </p:nvPr>
        </p:nvSpPr>
        <p:spPr>
          <a:xfrm>
            <a:off x="3715385" y="1024255"/>
            <a:ext cx="2587625" cy="130810"/>
          </a:xfrm>
          <a:prstGeom prst="rect">
            <a:avLst/>
          </a:prstGeom>
          <a:noFill/>
          <a:ln w="8890" cmpd="sng">
            <a:solidFill>
              <a:srgbClr val="000000"/>
            </a:solidFill>
            <a:prstDash val="solid"/>
          </a:ln>
        </p:spPr>
        <p:txBody>
          <a:bodyPr vert="horz" lIns="0" tIns="0" rIns="0" bIns="0" anchor="t"/>
          <a:lstStyle/>
          <a:p>
            <a:pPr marL="91440" marR="0" indent="0" algn="l">
              <a:lnSpc>
                <a:spcPts val="900"/>
              </a:lnSpc>
              <a:spcAft>
                <a:spcPts val="0"/>
              </a:spcAft>
            </a:pPr>
            <a:r>
              <a:rPr lang="es-ES" sz="1100" spc="15">
                <a:solidFill>
                  <a:srgbClr val="000000"/>
                </a:solidFill>
                <a:latin typeface="Times New Roman" pitchFamily="1" panose="02020603050405020304"/>
              </a:rPr>
              <a:t>Titulación </a:t>
            </a:r>
          </a:p>
        </p:txBody>
      </p:sp>
      <p:sp>
        <p:nvSpPr>
          <p:cNvPr id="14" name=""/>
          <p:cNvSpPr/>
          <p:nvPr>
            <p:ph type="body" idx="10"/>
          </p:nvPr>
        </p:nvSpPr>
        <p:spPr>
          <a:xfrm>
            <a:off x="1130935" y="9348470"/>
            <a:ext cx="5708650" cy="130810"/>
          </a:xfrm>
          <a:prstGeom prst="rect">
            <a:avLst/>
          </a:prstGeom>
          <a:noFill/>
          <a:ln w="6350" cmpd="sng">
            <a:solidFill>
              <a:srgbClr val="000000"/>
            </a:solidFill>
            <a:prstDash val="solid"/>
          </a:ln>
        </p:spPr>
        <p:txBody>
          <a:bodyPr vert="horz" lIns="0" tIns="0" rIns="0" bIns="0" anchor="t"/>
          <a:lstStyle/>
          <a:p>
            <a:pPr marL="0" marR="22860" indent="0" algn="r">
              <a:lnSpc>
                <a:spcPts val="900"/>
              </a:lnSpc>
              <a:spcAft>
                <a:spcPts val="0"/>
              </a:spcAft>
            </a:pPr>
            <a:r>
              <a:rPr lang="es-ES" sz="1050" i="1" u="sng" spc="-30">
                <a:solidFill>
                  <a:srgbClr val="000000"/>
                </a:solidFill>
                <a:latin typeface="Bookman Old Style" pitchFamily="1" panose="02020603050405020304"/>
              </a:rPr>
              <a:t>continúa en la página siguiente </a:t>
            </a:r>
          </a:p>
        </p:txBody>
      </p:sp>
      <p:sp>
        <p:nvSpPr>
          <p:cNvPr id="15" name=""/>
          <p:cNvSpPr/>
          <p:nvPr>
            <p:ph type="body" idx="10"/>
          </p:nvPr>
        </p:nvSpPr>
        <p:spPr>
          <a:xfrm>
            <a:off x="1103630" y="9791700"/>
            <a:ext cx="1898650" cy="160655"/>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050" b="1" spc="0">
                <a:solidFill>
                  <a:srgbClr val="000000"/>
                </a:solidFill>
                <a:latin typeface="Bookman Old Style" pitchFamily="1" panose="02020603050405020304"/>
              </a:rPr>
              <a:t>50 Aniversario 1968–2019 </a:t>
            </a:r>
          </a:p>
        </p:txBody>
      </p:sp>
      <p:sp>
        <p:nvSpPr>
          <p:cNvPr id="16" name=""/>
          <p:cNvSpPr/>
          <p:nvPr>
            <p:ph type="body" idx="10"/>
          </p:nvPr>
        </p:nvSpPr>
        <p:spPr>
          <a:xfrm>
            <a:off x="6303010" y="1024255"/>
            <a:ext cx="536575" cy="130810"/>
          </a:xfrm>
          <a:prstGeom prst="rect">
            <a:avLst/>
          </a:prstGeom>
          <a:noFill/>
          <a:ln w="8890" cmpd="sng">
            <a:solidFill>
              <a:srgbClr val="000000"/>
            </a:solidFill>
            <a:prstDash val="solid"/>
          </a:ln>
        </p:spPr>
        <p:txBody>
          <a:bodyPr vert="horz" lIns="0" tIns="0" rIns="0" bIns="0" anchor="t"/>
          <a:lstStyle/>
          <a:p>
            <a:pPr marL="45720" marR="0" indent="0" algn="l">
              <a:lnSpc>
                <a:spcPts val="900"/>
              </a:lnSpc>
              <a:spcAft>
                <a:spcPts val="0"/>
              </a:spcAft>
            </a:pPr>
            <a:r>
              <a:rPr lang="es-ES" sz="1100" spc="85">
                <a:solidFill>
                  <a:srgbClr val="000000"/>
                </a:solidFill>
                <a:latin typeface="Times New Roman" pitchFamily="1" panose="02020603050405020304"/>
              </a:rPr>
              <a:t>Curso </a:t>
            </a:r>
          </a:p>
        </p:txBody>
      </p:sp>
      <p:sp>
        <p:nvSpPr>
          <p:cNvPr id="17" name=""/>
          <p:cNvSpPr/>
          <p:nvPr>
            <p:ph type="body" idx="10"/>
          </p:nvPr>
        </p:nvSpPr>
        <p:spPr>
          <a:xfrm>
            <a:off x="1212850" y="1156335"/>
            <a:ext cx="174688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5">
                <a:solidFill>
                  <a:srgbClr val="000000"/>
                </a:solidFill>
                <a:latin typeface="Bookman Old Style" pitchFamily="1" panose="02020603050405020304"/>
              </a:rPr>
              <a:t>HAZA LOZANO, FERNANDO ANTONIO </a:t>
            </a:r>
          </a:p>
        </p:txBody>
      </p:sp>
      <p:sp>
        <p:nvSpPr>
          <p:cNvPr id="18" name=""/>
          <p:cNvSpPr/>
          <p:nvPr>
            <p:ph type="body" idx="10"/>
          </p:nvPr>
        </p:nvSpPr>
        <p:spPr>
          <a:xfrm>
            <a:off x="1212850" y="1259840"/>
            <a:ext cx="188404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5">
                <a:solidFill>
                  <a:srgbClr val="000000"/>
                </a:solidFill>
                <a:latin typeface="Bookman Old Style" pitchFamily="1" panose="02020603050405020304"/>
              </a:rPr>
              <a:t>HELLI N GALLARDO, FRANCISCO JAVIER </a:t>
            </a:r>
          </a:p>
        </p:txBody>
      </p:sp>
      <p:sp>
        <p:nvSpPr>
          <p:cNvPr id="19" name=""/>
          <p:cNvSpPr/>
          <p:nvPr>
            <p:ph type="body" idx="10"/>
          </p:nvPr>
        </p:nvSpPr>
        <p:spPr>
          <a:xfrm>
            <a:off x="1212850" y="1363345"/>
            <a:ext cx="144780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HEREDERO OLMEDILLA, HUGO </a:t>
            </a:r>
          </a:p>
        </p:txBody>
      </p:sp>
      <p:sp>
        <p:nvSpPr>
          <p:cNvPr id="20" name=""/>
          <p:cNvSpPr/>
          <p:nvPr>
            <p:ph type="body" idx="10"/>
          </p:nvPr>
        </p:nvSpPr>
        <p:spPr>
          <a:xfrm>
            <a:off x="1212850" y="1465580"/>
            <a:ext cx="205486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HEREDIA YAN EZ, MONTSERRAT ESTEFANIA </a:t>
            </a:r>
          </a:p>
        </p:txBody>
      </p:sp>
      <p:sp>
        <p:nvSpPr>
          <p:cNvPr id="21" name=""/>
          <p:cNvSpPr/>
          <p:nvPr>
            <p:ph type="body" idx="10"/>
          </p:nvPr>
        </p:nvSpPr>
        <p:spPr>
          <a:xfrm>
            <a:off x="1212850" y="1567815"/>
            <a:ext cx="1706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HERMOSA GONZ ALEZ, JOSE CARLOS </a:t>
            </a:r>
          </a:p>
        </p:txBody>
      </p:sp>
      <p:sp>
        <p:nvSpPr>
          <p:cNvPr id="22" name=""/>
          <p:cNvSpPr/>
          <p:nvPr>
            <p:ph type="body" idx="10"/>
          </p:nvPr>
        </p:nvSpPr>
        <p:spPr>
          <a:xfrm>
            <a:off x="1212850" y="1670050"/>
            <a:ext cx="192024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HERMOSO DE MENDOZA GARCI A, MARI A </a:t>
            </a:r>
          </a:p>
        </p:txBody>
      </p:sp>
      <p:sp>
        <p:nvSpPr>
          <p:cNvPr id="23" name=""/>
          <p:cNvSpPr/>
          <p:nvPr>
            <p:ph type="body" idx="10"/>
          </p:nvPr>
        </p:nvSpPr>
        <p:spPr>
          <a:xfrm>
            <a:off x="1212850" y="1771650"/>
            <a:ext cx="176530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5">
                <a:solidFill>
                  <a:srgbClr val="000000"/>
                </a:solidFill>
                <a:latin typeface="Bookman Old Style" pitchFamily="1" panose="02020603050405020304"/>
              </a:rPr>
              <a:t>HERMOSO ROBLAS, MARI A DOLORES </a:t>
            </a:r>
          </a:p>
        </p:txBody>
      </p:sp>
      <p:sp>
        <p:nvSpPr>
          <p:cNvPr id="24" name=""/>
          <p:cNvSpPr/>
          <p:nvPr>
            <p:ph type="body" idx="10"/>
          </p:nvPr>
        </p:nvSpPr>
        <p:spPr>
          <a:xfrm>
            <a:off x="1212850" y="1875790"/>
            <a:ext cx="176530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HERMOSO ROBLAS, MARI A DOLORES </a:t>
            </a:r>
          </a:p>
        </p:txBody>
      </p:sp>
      <p:sp>
        <p:nvSpPr>
          <p:cNvPr id="25" name=""/>
          <p:cNvSpPr/>
          <p:nvPr>
            <p:ph type="body" idx="10"/>
          </p:nvPr>
        </p:nvSpPr>
        <p:spPr>
          <a:xfrm>
            <a:off x="1212850" y="1978025"/>
            <a:ext cx="186245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LORENZO, MIGUEL ÁNGEL </a:t>
            </a:r>
          </a:p>
        </p:txBody>
      </p:sp>
      <p:sp>
        <p:nvSpPr>
          <p:cNvPr id="26" name=""/>
          <p:cNvSpPr/>
          <p:nvPr>
            <p:ph type="body" idx="10"/>
          </p:nvPr>
        </p:nvSpPr>
        <p:spPr>
          <a:xfrm>
            <a:off x="1212850" y="2079625"/>
            <a:ext cx="200279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 ANDEZ MARTIN, MARI A MONSERRAT </a:t>
            </a:r>
          </a:p>
        </p:txBody>
      </p:sp>
      <p:sp>
        <p:nvSpPr>
          <p:cNvPr id="27" name=""/>
          <p:cNvSpPr/>
          <p:nvPr>
            <p:ph type="body" idx="10"/>
          </p:nvPr>
        </p:nvSpPr>
        <p:spPr>
          <a:xfrm>
            <a:off x="1212850" y="2183130"/>
            <a:ext cx="179260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HERN ANDEZ MARTI N, MARI A PUERTO </a:t>
            </a:r>
          </a:p>
        </p:txBody>
      </p:sp>
      <p:sp>
        <p:nvSpPr>
          <p:cNvPr id="28" name=""/>
          <p:cNvSpPr/>
          <p:nvPr>
            <p:ph type="body" idx="10"/>
          </p:nvPr>
        </p:nvSpPr>
        <p:spPr>
          <a:xfrm>
            <a:off x="1212850" y="2285365"/>
            <a:ext cx="1396365" cy="99060"/>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ÁLVAREZ, DAVID </a:t>
            </a:r>
          </a:p>
        </p:txBody>
      </p:sp>
      <p:sp>
        <p:nvSpPr>
          <p:cNvPr id="29" name=""/>
          <p:cNvSpPr/>
          <p:nvPr>
            <p:ph type="body" idx="10"/>
          </p:nvPr>
        </p:nvSpPr>
        <p:spPr>
          <a:xfrm>
            <a:off x="1212850" y="2387600"/>
            <a:ext cx="152717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ARANGUEZ, LAURA </a:t>
            </a:r>
          </a:p>
        </p:txBody>
      </p:sp>
      <p:sp>
        <p:nvSpPr>
          <p:cNvPr id="30" name=""/>
          <p:cNvSpPr/>
          <p:nvPr>
            <p:ph type="body" idx="10"/>
          </p:nvPr>
        </p:nvSpPr>
        <p:spPr>
          <a:xfrm>
            <a:off x="1212850" y="2489835"/>
            <a:ext cx="133540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AYUSO, JAVIER </a:t>
            </a:r>
          </a:p>
        </p:txBody>
      </p:sp>
      <p:sp>
        <p:nvSpPr>
          <p:cNvPr id="31" name=""/>
          <p:cNvSpPr/>
          <p:nvPr>
            <p:ph type="body" idx="10"/>
          </p:nvPr>
        </p:nvSpPr>
        <p:spPr>
          <a:xfrm>
            <a:off x="1212850" y="2590800"/>
            <a:ext cx="1335405"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0">
                <a:solidFill>
                  <a:srgbClr val="000000"/>
                </a:solidFill>
                <a:latin typeface="Bookman Old Style" pitchFamily="1" panose="02020603050405020304"/>
              </a:rPr>
              <a:t>HERNÁNDEZ AYUSO, JAVIER </a:t>
            </a:r>
          </a:p>
        </p:txBody>
      </p:sp>
      <p:sp>
        <p:nvSpPr>
          <p:cNvPr id="32" name=""/>
          <p:cNvSpPr/>
          <p:nvPr>
            <p:ph type="body" idx="10"/>
          </p:nvPr>
        </p:nvSpPr>
        <p:spPr>
          <a:xfrm>
            <a:off x="1212850" y="2695575"/>
            <a:ext cx="170116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5">
                <a:solidFill>
                  <a:srgbClr val="000000"/>
                </a:solidFill>
                <a:latin typeface="Bookman Old Style" pitchFamily="1" panose="02020603050405020304"/>
              </a:rPr>
              <a:t>HERN ANDEZ CALETRIO, FERNANDO </a:t>
            </a:r>
          </a:p>
        </p:txBody>
      </p:sp>
      <p:sp>
        <p:nvSpPr>
          <p:cNvPr id="33" name=""/>
          <p:cNvSpPr/>
          <p:nvPr>
            <p:ph type="body" idx="10"/>
          </p:nvPr>
        </p:nvSpPr>
        <p:spPr>
          <a:xfrm>
            <a:off x="1212850" y="3091815"/>
            <a:ext cx="123190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HERN ANDEZ CUBA, ZAIDA </a:t>
            </a:r>
          </a:p>
        </p:txBody>
      </p:sp>
      <p:sp>
        <p:nvSpPr>
          <p:cNvPr id="34" name=""/>
          <p:cNvSpPr/>
          <p:nvPr>
            <p:ph type="body" idx="10"/>
          </p:nvPr>
        </p:nvSpPr>
        <p:spPr>
          <a:xfrm>
            <a:off x="1212850" y="3194050"/>
            <a:ext cx="2030095" cy="9969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5">
                <a:solidFill>
                  <a:srgbClr val="000000"/>
                </a:solidFill>
                <a:latin typeface="Bookman Old Style" pitchFamily="1" panose="02020603050405020304"/>
              </a:rPr>
              <a:t>HERNÁNDEZ DEL BARCO, MIRIAM ANDREA </a:t>
            </a:r>
          </a:p>
        </p:txBody>
      </p:sp>
      <p:sp>
        <p:nvSpPr>
          <p:cNvPr id="35" name=""/>
          <p:cNvSpPr/>
          <p:nvPr>
            <p:ph type="body" idx="10"/>
          </p:nvPr>
        </p:nvSpPr>
        <p:spPr>
          <a:xfrm>
            <a:off x="1212850" y="3295650"/>
            <a:ext cx="20300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 ANDEZ DEL BARCO, MIRIAM ANDREA </a:t>
            </a:r>
          </a:p>
        </p:txBody>
      </p:sp>
      <p:sp>
        <p:nvSpPr>
          <p:cNvPr id="36" name=""/>
          <p:cNvSpPr/>
          <p:nvPr>
            <p:ph type="body" idx="10"/>
          </p:nvPr>
        </p:nvSpPr>
        <p:spPr>
          <a:xfrm>
            <a:off x="1212850" y="3399790"/>
            <a:ext cx="188087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0">
                <a:solidFill>
                  <a:srgbClr val="000000"/>
                </a:solidFill>
                <a:latin typeface="Bookman Old Style" pitchFamily="1" panose="02020603050405020304"/>
              </a:rPr>
              <a:t>HERN ANDEZ ESCOBAR, JULIO ALBERTO </a:t>
            </a:r>
          </a:p>
        </p:txBody>
      </p:sp>
      <p:sp>
        <p:nvSpPr>
          <p:cNvPr id="37" name=""/>
          <p:cNvSpPr/>
          <p:nvPr>
            <p:ph type="body" idx="10"/>
          </p:nvPr>
        </p:nvSpPr>
        <p:spPr>
          <a:xfrm>
            <a:off x="1212850" y="3502025"/>
            <a:ext cx="1960245" cy="98425"/>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30">
                <a:solidFill>
                  <a:srgbClr val="000000"/>
                </a:solidFill>
                <a:latin typeface="Bookman Old Style" pitchFamily="1" panose="02020603050405020304"/>
              </a:rPr>
              <a:t>HERNÁNDEZ FERNÁNDEZ, JOSÉIGNACIO </a:t>
            </a:r>
          </a:p>
        </p:txBody>
      </p:sp>
      <p:sp>
        <p:nvSpPr>
          <p:cNvPr id="38" name=""/>
          <p:cNvSpPr/>
          <p:nvPr>
            <p:ph type="body" idx="10"/>
          </p:nvPr>
        </p:nvSpPr>
        <p:spPr>
          <a:xfrm>
            <a:off x="1212850" y="3603625"/>
            <a:ext cx="227076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FERN ANDEZ, MARI A CONCEPCI ON </a:t>
            </a:r>
          </a:p>
        </p:txBody>
      </p:sp>
      <p:sp>
        <p:nvSpPr>
          <p:cNvPr id="39" name=""/>
          <p:cNvSpPr/>
          <p:nvPr>
            <p:ph type="body" idx="10"/>
          </p:nvPr>
        </p:nvSpPr>
        <p:spPr>
          <a:xfrm>
            <a:off x="1212850" y="3705860"/>
            <a:ext cx="224028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FERNÁNDEZ, MARI´A CONCEPCIÓN </a:t>
            </a:r>
          </a:p>
        </p:txBody>
      </p:sp>
      <p:sp>
        <p:nvSpPr>
          <p:cNvPr id="40" name=""/>
          <p:cNvSpPr/>
          <p:nvPr>
            <p:ph type="body" idx="10"/>
          </p:nvPr>
        </p:nvSpPr>
        <p:spPr>
          <a:xfrm>
            <a:off x="1212850" y="3806825"/>
            <a:ext cx="1831975" cy="10223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FLORES, ANDRÉS THALES </a:t>
            </a:r>
          </a:p>
        </p:txBody>
      </p:sp>
      <p:sp>
        <p:nvSpPr>
          <p:cNvPr id="41" name=""/>
          <p:cNvSpPr/>
          <p:nvPr>
            <p:ph type="body" idx="10"/>
          </p:nvPr>
        </p:nvSpPr>
        <p:spPr>
          <a:xfrm>
            <a:off x="1212850" y="3911600"/>
            <a:ext cx="138430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HERN ANDEZ FUENTES, ELISA </a:t>
            </a:r>
          </a:p>
        </p:txBody>
      </p:sp>
      <p:sp>
        <p:nvSpPr>
          <p:cNvPr id="42" name=""/>
          <p:cNvSpPr/>
          <p:nvPr>
            <p:ph type="body" idx="10"/>
          </p:nvPr>
        </p:nvSpPr>
        <p:spPr>
          <a:xfrm>
            <a:off x="1212850" y="4013835"/>
            <a:ext cx="1710055" cy="99695"/>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GALLEGO, ALEJANDRO </a:t>
            </a:r>
          </a:p>
        </p:txBody>
      </p:sp>
      <p:sp>
        <p:nvSpPr>
          <p:cNvPr id="43" name=""/>
          <p:cNvSpPr/>
          <p:nvPr>
            <p:ph type="body" idx="10"/>
          </p:nvPr>
        </p:nvSpPr>
        <p:spPr>
          <a:xfrm>
            <a:off x="1212850" y="4116070"/>
            <a:ext cx="13506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GASPAR, TANIA </a:t>
            </a:r>
          </a:p>
        </p:txBody>
      </p:sp>
      <p:sp>
        <p:nvSpPr>
          <p:cNvPr id="44" name=""/>
          <p:cNvSpPr/>
          <p:nvPr>
            <p:ph type="body" idx="10"/>
          </p:nvPr>
        </p:nvSpPr>
        <p:spPr>
          <a:xfrm>
            <a:off x="1212850" y="4219575"/>
            <a:ext cx="140843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G OMEZ, SAMUEL </a:t>
            </a:r>
          </a:p>
        </p:txBody>
      </p:sp>
      <p:sp>
        <p:nvSpPr>
          <p:cNvPr id="45" name=""/>
          <p:cNvSpPr/>
          <p:nvPr>
            <p:ph type="body" idx="10"/>
          </p:nvPr>
        </p:nvSpPr>
        <p:spPr>
          <a:xfrm>
            <a:off x="1212850" y="4321810"/>
            <a:ext cx="1539240" cy="98425"/>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GONZÁLEZ, ISIDRO </a:t>
            </a:r>
          </a:p>
        </p:txBody>
      </p:sp>
      <p:sp>
        <p:nvSpPr>
          <p:cNvPr id="46" name=""/>
          <p:cNvSpPr/>
          <p:nvPr>
            <p:ph type="body" idx="10"/>
          </p:nvPr>
        </p:nvSpPr>
        <p:spPr>
          <a:xfrm>
            <a:off x="1212850" y="4423410"/>
            <a:ext cx="150876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HERN ANDEZ GONZ ALEZ, LAURA </a:t>
            </a:r>
          </a:p>
        </p:txBody>
      </p:sp>
      <p:sp>
        <p:nvSpPr>
          <p:cNvPr id="47" name=""/>
          <p:cNvSpPr/>
          <p:nvPr>
            <p:ph type="body" idx="10"/>
          </p:nvPr>
        </p:nvSpPr>
        <p:spPr>
          <a:xfrm>
            <a:off x="1212850" y="4525645"/>
            <a:ext cx="1637030" cy="99695"/>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GRAGERA, FEDERICO </a:t>
            </a:r>
          </a:p>
        </p:txBody>
      </p:sp>
      <p:sp>
        <p:nvSpPr>
          <p:cNvPr id="48" name=""/>
          <p:cNvSpPr/>
          <p:nvPr>
            <p:ph type="body" idx="10"/>
          </p:nvPr>
        </p:nvSpPr>
        <p:spPr>
          <a:xfrm>
            <a:off x="1212850" y="4626610"/>
            <a:ext cx="1722120" cy="10223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GUERRERO, JOSÉJUAN </a:t>
            </a:r>
          </a:p>
        </p:txBody>
      </p:sp>
      <p:sp>
        <p:nvSpPr>
          <p:cNvPr id="49" name=""/>
          <p:cNvSpPr/>
          <p:nvPr>
            <p:ph type="body" idx="10"/>
          </p:nvPr>
        </p:nvSpPr>
        <p:spPr>
          <a:xfrm>
            <a:off x="1212850" y="4731385"/>
            <a:ext cx="206692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GUERRERO, VI CTOR ALFREDO </a:t>
            </a:r>
          </a:p>
        </p:txBody>
      </p:sp>
      <p:sp>
        <p:nvSpPr>
          <p:cNvPr id="50" name=""/>
          <p:cNvSpPr/>
          <p:nvPr>
            <p:ph type="body" idx="10"/>
          </p:nvPr>
        </p:nvSpPr>
        <p:spPr>
          <a:xfrm>
            <a:off x="1212850" y="4833620"/>
            <a:ext cx="2066925" cy="996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GUERRERO, VI´CTOR ALFREDO </a:t>
            </a:r>
          </a:p>
        </p:txBody>
      </p:sp>
      <p:sp>
        <p:nvSpPr>
          <p:cNvPr id="51" name=""/>
          <p:cNvSpPr/>
          <p:nvPr>
            <p:ph type="body" idx="10"/>
          </p:nvPr>
        </p:nvSpPr>
        <p:spPr>
          <a:xfrm>
            <a:off x="1212850" y="4935855"/>
            <a:ext cx="153352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HERN ANDEZ GUISADO, VICENTE </a:t>
            </a:r>
          </a:p>
        </p:txBody>
      </p:sp>
      <p:sp>
        <p:nvSpPr>
          <p:cNvPr id="52" name=""/>
          <p:cNvSpPr/>
          <p:nvPr>
            <p:ph type="body" idx="10"/>
          </p:nvPr>
        </p:nvSpPr>
        <p:spPr>
          <a:xfrm>
            <a:off x="1212850" y="5038090"/>
            <a:ext cx="153352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GUISADO, VICENTE </a:t>
            </a:r>
          </a:p>
        </p:txBody>
      </p:sp>
      <p:sp>
        <p:nvSpPr>
          <p:cNvPr id="53" name=""/>
          <p:cNvSpPr/>
          <p:nvPr>
            <p:ph type="body" idx="10"/>
          </p:nvPr>
        </p:nvSpPr>
        <p:spPr>
          <a:xfrm>
            <a:off x="1212850" y="5138420"/>
            <a:ext cx="1463040" cy="10223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HURTADO, LAURA </a:t>
            </a:r>
          </a:p>
        </p:txBody>
      </p:sp>
      <p:sp>
        <p:nvSpPr>
          <p:cNvPr id="54" name=""/>
          <p:cNvSpPr/>
          <p:nvPr>
            <p:ph type="body" idx="10"/>
          </p:nvPr>
        </p:nvSpPr>
        <p:spPr>
          <a:xfrm>
            <a:off x="1212850" y="5243830"/>
            <a:ext cx="168592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LEMUS, JUAN MANUEL </a:t>
            </a:r>
          </a:p>
        </p:txBody>
      </p:sp>
      <p:sp>
        <p:nvSpPr>
          <p:cNvPr id="55" name=""/>
          <p:cNvSpPr/>
          <p:nvPr>
            <p:ph type="body" idx="10"/>
          </p:nvPr>
        </p:nvSpPr>
        <p:spPr>
          <a:xfrm>
            <a:off x="1212850" y="5346065"/>
            <a:ext cx="1685925" cy="99695"/>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LEMUS, JUAN MANUEL </a:t>
            </a:r>
          </a:p>
        </p:txBody>
      </p:sp>
      <p:sp>
        <p:nvSpPr>
          <p:cNvPr id="56" name=""/>
          <p:cNvSpPr/>
          <p:nvPr>
            <p:ph type="body" idx="10"/>
          </p:nvPr>
        </p:nvSpPr>
        <p:spPr>
          <a:xfrm>
            <a:off x="1212850" y="5447665"/>
            <a:ext cx="168910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HERN ANDEZ LEMUS, PURIFICACI ON </a:t>
            </a:r>
          </a:p>
        </p:txBody>
      </p:sp>
      <p:sp>
        <p:nvSpPr>
          <p:cNvPr id="57" name=""/>
          <p:cNvSpPr/>
          <p:nvPr>
            <p:ph type="body" idx="10"/>
          </p:nvPr>
        </p:nvSpPr>
        <p:spPr>
          <a:xfrm>
            <a:off x="1212850" y="5551170"/>
            <a:ext cx="159448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HERN ANDEZ LOZANO, ESTEFANI A </a:t>
            </a:r>
          </a:p>
        </p:txBody>
      </p:sp>
      <p:sp>
        <p:nvSpPr>
          <p:cNvPr id="58" name=""/>
          <p:cNvSpPr/>
          <p:nvPr>
            <p:ph type="body" idx="10"/>
          </p:nvPr>
        </p:nvSpPr>
        <p:spPr>
          <a:xfrm>
            <a:off x="1212850" y="5653405"/>
            <a:ext cx="1442085" cy="99060"/>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HERNÁNDEZ MARTI´N, REBECA </a:t>
            </a:r>
          </a:p>
        </p:txBody>
      </p:sp>
      <p:sp>
        <p:nvSpPr>
          <p:cNvPr id="59" name=""/>
          <p:cNvSpPr/>
          <p:nvPr>
            <p:ph type="body" idx="10"/>
          </p:nvPr>
        </p:nvSpPr>
        <p:spPr>
          <a:xfrm>
            <a:off x="1212850" y="5755640"/>
            <a:ext cx="138430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MIRA, MARIANO </a:t>
            </a:r>
          </a:p>
        </p:txBody>
      </p:sp>
      <p:sp>
        <p:nvSpPr>
          <p:cNvPr id="60" name=""/>
          <p:cNvSpPr/>
          <p:nvPr>
            <p:ph type="body" idx="10"/>
          </p:nvPr>
        </p:nvSpPr>
        <p:spPr>
          <a:xfrm>
            <a:off x="1212850" y="5857875"/>
            <a:ext cx="148463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MORENO, REBECA </a:t>
            </a:r>
          </a:p>
        </p:txBody>
      </p:sp>
      <p:sp>
        <p:nvSpPr>
          <p:cNvPr id="61" name=""/>
          <p:cNvSpPr/>
          <p:nvPr>
            <p:ph type="body" idx="10"/>
          </p:nvPr>
        </p:nvSpPr>
        <p:spPr>
          <a:xfrm>
            <a:off x="1212850" y="5958840"/>
            <a:ext cx="1484630" cy="1022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MORENO, REBECA </a:t>
            </a:r>
          </a:p>
        </p:txBody>
      </p:sp>
      <p:sp>
        <p:nvSpPr>
          <p:cNvPr id="62" name=""/>
          <p:cNvSpPr/>
          <p:nvPr>
            <p:ph type="body" idx="10"/>
          </p:nvPr>
        </p:nvSpPr>
        <p:spPr>
          <a:xfrm>
            <a:off x="1212850" y="6063615"/>
            <a:ext cx="178943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MUN OZ, PEDRO MIGUEL </a:t>
            </a:r>
          </a:p>
        </p:txBody>
      </p:sp>
      <p:sp>
        <p:nvSpPr>
          <p:cNvPr id="63" name=""/>
          <p:cNvSpPr/>
          <p:nvPr>
            <p:ph type="body" idx="10"/>
          </p:nvPr>
        </p:nvSpPr>
        <p:spPr>
          <a:xfrm>
            <a:off x="1212850" y="6165850"/>
            <a:ext cx="135382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NÚÑEZ, ISMAEL </a:t>
            </a:r>
          </a:p>
        </p:txBody>
      </p:sp>
      <p:sp>
        <p:nvSpPr>
          <p:cNvPr id="64" name=""/>
          <p:cNvSpPr/>
          <p:nvPr>
            <p:ph type="body" idx="10"/>
          </p:nvPr>
        </p:nvSpPr>
        <p:spPr>
          <a:xfrm>
            <a:off x="1212850" y="6267450"/>
            <a:ext cx="197548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PACHECO, MARI A DE LA PAZ </a:t>
            </a:r>
          </a:p>
        </p:txBody>
      </p:sp>
      <p:sp>
        <p:nvSpPr>
          <p:cNvPr id="65" name=""/>
          <p:cNvSpPr/>
          <p:nvPr>
            <p:ph type="body" idx="10"/>
          </p:nvPr>
        </p:nvSpPr>
        <p:spPr>
          <a:xfrm>
            <a:off x="1212850" y="6371590"/>
            <a:ext cx="12776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HERN ANDEZ PEREZ, LUCIA </a:t>
            </a:r>
          </a:p>
        </p:txBody>
      </p:sp>
      <p:sp>
        <p:nvSpPr>
          <p:cNvPr id="66" name=""/>
          <p:cNvSpPr/>
          <p:nvPr>
            <p:ph type="body" idx="10"/>
          </p:nvPr>
        </p:nvSpPr>
        <p:spPr>
          <a:xfrm>
            <a:off x="1212850" y="6473825"/>
            <a:ext cx="134112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RAMOS, LAURA </a:t>
            </a:r>
          </a:p>
        </p:txBody>
      </p:sp>
      <p:sp>
        <p:nvSpPr>
          <p:cNvPr id="67" name=""/>
          <p:cNvSpPr/>
          <p:nvPr>
            <p:ph type="body" idx="10"/>
          </p:nvPr>
        </p:nvSpPr>
        <p:spPr>
          <a:xfrm>
            <a:off x="1212850" y="6575425"/>
            <a:ext cx="168275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HERN ANDEZ RODRI GUEZ, ANTONIO </a:t>
            </a:r>
          </a:p>
        </p:txBody>
      </p:sp>
      <p:sp>
        <p:nvSpPr>
          <p:cNvPr id="68" name=""/>
          <p:cNvSpPr/>
          <p:nvPr>
            <p:ph type="body" idx="10"/>
          </p:nvPr>
        </p:nvSpPr>
        <p:spPr>
          <a:xfrm>
            <a:off x="1212850" y="6677660"/>
            <a:ext cx="174688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ROLL ÁN, NURIA MARI´A </a:t>
            </a:r>
          </a:p>
        </p:txBody>
      </p:sp>
      <p:sp>
        <p:nvSpPr>
          <p:cNvPr id="69" name=""/>
          <p:cNvSpPr/>
          <p:nvPr>
            <p:ph type="body" idx="10"/>
          </p:nvPr>
        </p:nvSpPr>
        <p:spPr>
          <a:xfrm>
            <a:off x="1212850" y="6778625"/>
            <a:ext cx="2265045" cy="10223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ROMERO, MARI´A DE LOS DOLORES </a:t>
            </a:r>
          </a:p>
        </p:txBody>
      </p:sp>
      <p:sp>
        <p:nvSpPr>
          <p:cNvPr id="70" name=""/>
          <p:cNvSpPr/>
          <p:nvPr>
            <p:ph type="body" idx="10"/>
          </p:nvPr>
        </p:nvSpPr>
        <p:spPr>
          <a:xfrm>
            <a:off x="1212850" y="6883400"/>
            <a:ext cx="125285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0">
                <a:solidFill>
                  <a:srgbClr val="000000"/>
                </a:solidFill>
                <a:latin typeface="Bookman Old Style" pitchFamily="1" panose="02020603050405020304"/>
              </a:rPr>
              <a:t>HERN ANDEZ S AEZ, JAVIER </a:t>
            </a:r>
          </a:p>
        </p:txBody>
      </p:sp>
      <p:sp>
        <p:nvSpPr>
          <p:cNvPr id="71" name=""/>
          <p:cNvSpPr/>
          <p:nvPr>
            <p:ph type="body" idx="10"/>
          </p:nvPr>
        </p:nvSpPr>
        <p:spPr>
          <a:xfrm>
            <a:off x="1212850" y="6985635"/>
            <a:ext cx="186880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SANTIAGO, ÁNGEL JAVIER </a:t>
            </a:r>
          </a:p>
        </p:txBody>
      </p:sp>
      <p:sp>
        <p:nvSpPr>
          <p:cNvPr id="72" name=""/>
          <p:cNvSpPr/>
          <p:nvPr>
            <p:ph type="body" idx="10"/>
          </p:nvPr>
        </p:nvSpPr>
        <p:spPr>
          <a:xfrm>
            <a:off x="1212850" y="7087870"/>
            <a:ext cx="150876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SERRANO, CARLOS </a:t>
            </a:r>
          </a:p>
        </p:txBody>
      </p:sp>
      <p:sp>
        <p:nvSpPr>
          <p:cNvPr id="73" name=""/>
          <p:cNvSpPr/>
          <p:nvPr>
            <p:ph type="body" idx="10"/>
          </p:nvPr>
        </p:nvSpPr>
        <p:spPr>
          <a:xfrm>
            <a:off x="1212850" y="7191375"/>
            <a:ext cx="1325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TENA, HELENA </a:t>
            </a:r>
          </a:p>
        </p:txBody>
      </p:sp>
      <p:sp>
        <p:nvSpPr>
          <p:cNvPr id="74" name=""/>
          <p:cNvSpPr/>
          <p:nvPr>
            <p:ph type="body" idx="10"/>
          </p:nvPr>
        </p:nvSpPr>
        <p:spPr>
          <a:xfrm>
            <a:off x="1212850" y="7293610"/>
            <a:ext cx="132588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TENA, HELENA </a:t>
            </a:r>
          </a:p>
        </p:txBody>
      </p:sp>
      <p:sp>
        <p:nvSpPr>
          <p:cNvPr id="75" name=""/>
          <p:cNvSpPr/>
          <p:nvPr>
            <p:ph type="body" idx="10"/>
          </p:nvPr>
        </p:nvSpPr>
        <p:spPr>
          <a:xfrm>
            <a:off x="1212850" y="7395210"/>
            <a:ext cx="152146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HERN ANDEZ TREJO, FERNANDO </a:t>
            </a:r>
          </a:p>
        </p:txBody>
      </p:sp>
      <p:sp>
        <p:nvSpPr>
          <p:cNvPr id="76" name=""/>
          <p:cNvSpPr/>
          <p:nvPr>
            <p:ph type="body" idx="10"/>
          </p:nvPr>
        </p:nvSpPr>
        <p:spPr>
          <a:xfrm>
            <a:off x="1212850" y="7497445"/>
            <a:ext cx="1731645" cy="99060"/>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VALIENTE, JOSÉMARI´A </a:t>
            </a:r>
          </a:p>
        </p:txBody>
      </p:sp>
      <p:sp>
        <p:nvSpPr>
          <p:cNvPr id="77" name=""/>
          <p:cNvSpPr/>
          <p:nvPr>
            <p:ph type="body" idx="10"/>
          </p:nvPr>
        </p:nvSpPr>
        <p:spPr>
          <a:xfrm>
            <a:off x="1212850" y="7599045"/>
            <a:ext cx="2426335"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5">
                <a:solidFill>
                  <a:srgbClr val="000000"/>
                </a:solidFill>
                <a:latin typeface="Bookman Old Style" pitchFamily="1" panose="02020603050405020304"/>
              </a:rPr>
              <a:t>HERNÁNDEZ XOCHITIOTZIN, NATIVIDAD ILHUICATL </a:t>
            </a:r>
          </a:p>
        </p:txBody>
      </p:sp>
      <p:sp>
        <p:nvSpPr>
          <p:cNvPr id="78" name=""/>
          <p:cNvSpPr/>
          <p:nvPr>
            <p:ph type="body" idx="10"/>
          </p:nvPr>
        </p:nvSpPr>
        <p:spPr>
          <a:xfrm>
            <a:off x="1212850" y="7703185"/>
            <a:ext cx="120396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HERRADOR LOPEZ, OLGA </a:t>
            </a:r>
          </a:p>
        </p:txBody>
      </p:sp>
      <p:sp>
        <p:nvSpPr>
          <p:cNvPr id="79" name=""/>
          <p:cNvSpPr/>
          <p:nvPr>
            <p:ph type="body" idx="10"/>
          </p:nvPr>
        </p:nvSpPr>
        <p:spPr>
          <a:xfrm>
            <a:off x="1212850" y="7805420"/>
            <a:ext cx="1329055"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HERRERA BARRERO, MARI A </a:t>
            </a:r>
          </a:p>
        </p:txBody>
      </p:sp>
      <p:sp>
        <p:nvSpPr>
          <p:cNvPr id="80" name=""/>
          <p:cNvSpPr/>
          <p:nvPr>
            <p:ph type="body" idx="10"/>
          </p:nvPr>
        </p:nvSpPr>
        <p:spPr>
          <a:xfrm>
            <a:off x="1212850" y="7907655"/>
            <a:ext cx="140208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0">
                <a:solidFill>
                  <a:srgbClr val="000000"/>
                </a:solidFill>
                <a:latin typeface="Bookman Old Style" pitchFamily="1" panose="02020603050405020304"/>
              </a:rPr>
              <a:t>HERRERA DE MIGUEL, ELENA </a:t>
            </a:r>
          </a:p>
        </p:txBody>
      </p:sp>
      <p:sp>
        <p:nvSpPr>
          <p:cNvPr id="81" name=""/>
          <p:cNvSpPr/>
          <p:nvPr>
            <p:ph type="body" idx="10"/>
          </p:nvPr>
        </p:nvSpPr>
        <p:spPr>
          <a:xfrm>
            <a:off x="1212850" y="8011160"/>
            <a:ext cx="13411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HERRERA DELGADO, LAURA </a:t>
            </a:r>
          </a:p>
        </p:txBody>
      </p:sp>
      <p:sp>
        <p:nvSpPr>
          <p:cNvPr id="82" name=""/>
          <p:cNvSpPr/>
          <p:nvPr>
            <p:ph type="body" idx="10"/>
          </p:nvPr>
        </p:nvSpPr>
        <p:spPr>
          <a:xfrm>
            <a:off x="1212850" y="8113395"/>
            <a:ext cx="178625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HERRERA ELENA, FRANCISCO JAVIER </a:t>
            </a:r>
          </a:p>
        </p:txBody>
      </p:sp>
      <p:sp>
        <p:nvSpPr>
          <p:cNvPr id="83" name=""/>
          <p:cNvSpPr/>
          <p:nvPr>
            <p:ph type="body" idx="10"/>
          </p:nvPr>
        </p:nvSpPr>
        <p:spPr>
          <a:xfrm>
            <a:off x="1212850" y="8215630"/>
            <a:ext cx="17316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HERRERA ELENA, MARI A FELICIDAD </a:t>
            </a:r>
          </a:p>
        </p:txBody>
      </p:sp>
      <p:sp>
        <p:nvSpPr>
          <p:cNvPr id="84" name=""/>
          <p:cNvSpPr/>
          <p:nvPr>
            <p:ph type="body" idx="10"/>
          </p:nvPr>
        </p:nvSpPr>
        <p:spPr>
          <a:xfrm>
            <a:off x="1212850" y="8317865"/>
            <a:ext cx="135953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HERRERA FERRERA, NOELIA </a:t>
            </a:r>
          </a:p>
        </p:txBody>
      </p:sp>
      <p:sp>
        <p:nvSpPr>
          <p:cNvPr id="85" name=""/>
          <p:cNvSpPr/>
          <p:nvPr>
            <p:ph type="body" idx="10"/>
          </p:nvPr>
        </p:nvSpPr>
        <p:spPr>
          <a:xfrm>
            <a:off x="1212850" y="8418830"/>
            <a:ext cx="1868805" cy="102235"/>
          </a:xfrm>
          <a:prstGeom prst="rect">
            <a:avLst/>
          </a:prstGeom>
          <a:noFill/>
          <a:ln w="0" cmpd="sng">
            <a:noFill/>
            <a:prstDash val="solid"/>
          </a:ln>
        </p:spPr>
        <p:txBody>
          <a:bodyPr vert="horz" lIns="0" tIns="889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HERRERA MEDINA, FRANCISCO RAMÓN </a:t>
            </a:r>
          </a:p>
        </p:txBody>
      </p:sp>
      <p:sp>
        <p:nvSpPr>
          <p:cNvPr id="86" name=""/>
          <p:cNvSpPr/>
          <p:nvPr>
            <p:ph type="body" idx="10"/>
          </p:nvPr>
        </p:nvSpPr>
        <p:spPr>
          <a:xfrm>
            <a:off x="1212850" y="8522970"/>
            <a:ext cx="150876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HERRERA S ANCHEZ, LEOPOLDO </a:t>
            </a:r>
          </a:p>
        </p:txBody>
      </p:sp>
      <p:sp>
        <p:nvSpPr>
          <p:cNvPr id="87" name=""/>
          <p:cNvSpPr/>
          <p:nvPr>
            <p:ph type="body" idx="10"/>
          </p:nvPr>
        </p:nvSpPr>
        <p:spPr>
          <a:xfrm>
            <a:off x="1212850" y="8625205"/>
            <a:ext cx="1478280" cy="99695"/>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HERRERAS ÁNCHEZ, LEOPOLDO </a:t>
            </a:r>
          </a:p>
        </p:txBody>
      </p:sp>
      <p:sp>
        <p:nvSpPr>
          <p:cNvPr id="88" name=""/>
          <p:cNvSpPr/>
          <p:nvPr>
            <p:ph type="body" idx="10"/>
          </p:nvPr>
        </p:nvSpPr>
        <p:spPr>
          <a:xfrm>
            <a:off x="1212850" y="8727440"/>
            <a:ext cx="12744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HERREROARIAS, JOSE LUIS </a:t>
            </a:r>
          </a:p>
        </p:txBody>
      </p:sp>
      <p:sp>
        <p:nvSpPr>
          <p:cNvPr id="89" name=""/>
          <p:cNvSpPr/>
          <p:nvPr>
            <p:ph type="body" idx="10"/>
          </p:nvPr>
        </p:nvSpPr>
        <p:spPr>
          <a:xfrm>
            <a:off x="1212850" y="8830945"/>
            <a:ext cx="185928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HERREZUELO SABIDO, EVARISTO JOSE </a:t>
            </a:r>
          </a:p>
        </p:txBody>
      </p:sp>
      <p:sp>
        <p:nvSpPr>
          <p:cNvPr id="90" name=""/>
          <p:cNvSpPr/>
          <p:nvPr>
            <p:ph type="body" idx="10"/>
          </p:nvPr>
        </p:nvSpPr>
        <p:spPr>
          <a:xfrm>
            <a:off x="1212850" y="8933180"/>
            <a:ext cx="1902460" cy="996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HERREZUELO SÁNCHEZ, MIGUEL ÁNGEL </a:t>
            </a:r>
          </a:p>
        </p:txBody>
      </p:sp>
      <p:sp>
        <p:nvSpPr>
          <p:cNvPr id="91" name=""/>
          <p:cNvSpPr/>
          <p:nvPr>
            <p:ph type="body" idx="10"/>
          </p:nvPr>
        </p:nvSpPr>
        <p:spPr>
          <a:xfrm>
            <a:off x="1212850" y="9035415"/>
            <a:ext cx="145415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5">
                <a:solidFill>
                  <a:srgbClr val="000000"/>
                </a:solidFill>
                <a:latin typeface="Bookman Old Style" pitchFamily="1" panose="02020603050405020304"/>
              </a:rPr>
              <a:t>HIDALGO CARMONA, ANTONIA </a:t>
            </a:r>
          </a:p>
        </p:txBody>
      </p:sp>
      <p:sp>
        <p:nvSpPr>
          <p:cNvPr id="92" name=""/>
          <p:cNvSpPr/>
          <p:nvPr>
            <p:ph type="body" idx="10"/>
          </p:nvPr>
        </p:nvSpPr>
        <p:spPr>
          <a:xfrm>
            <a:off x="1212850" y="9137650"/>
            <a:ext cx="152146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HIDALGO ESPINAR, MARI A JOSE </a:t>
            </a:r>
          </a:p>
        </p:txBody>
      </p:sp>
      <p:sp>
        <p:nvSpPr>
          <p:cNvPr id="93" name=""/>
          <p:cNvSpPr/>
          <p:nvPr>
            <p:ph type="body" idx="10"/>
          </p:nvPr>
        </p:nvSpPr>
        <p:spPr>
          <a:xfrm>
            <a:off x="1212850" y="9239250"/>
            <a:ext cx="158813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HIDALGO GUISADO, MARI A GEMA </a:t>
            </a:r>
          </a:p>
        </p:txBody>
      </p:sp>
      <p:sp>
        <p:nvSpPr>
          <p:cNvPr id="94" name=""/>
          <p:cNvSpPr/>
          <p:nvPr>
            <p:ph type="body" idx="10"/>
          </p:nvPr>
        </p:nvSpPr>
        <p:spPr>
          <a:xfrm>
            <a:off x="3797935" y="1155700"/>
            <a:ext cx="2072640"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95" name=""/>
          <p:cNvSpPr/>
          <p:nvPr>
            <p:ph type="body" idx="10"/>
          </p:nvPr>
        </p:nvSpPr>
        <p:spPr>
          <a:xfrm>
            <a:off x="3797935" y="1264285"/>
            <a:ext cx="13804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96" name=""/>
          <p:cNvSpPr/>
          <p:nvPr>
            <p:ph type="body" idx="10"/>
          </p:nvPr>
        </p:nvSpPr>
        <p:spPr>
          <a:xfrm>
            <a:off x="3797935" y="1367790"/>
            <a:ext cx="13804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97" name=""/>
          <p:cNvSpPr/>
          <p:nvPr>
            <p:ph type="body" idx="10"/>
          </p:nvPr>
        </p:nvSpPr>
        <p:spPr>
          <a:xfrm>
            <a:off x="3797935" y="1470025"/>
            <a:ext cx="2136775"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5">
                <a:solidFill>
                  <a:srgbClr val="000000"/>
                </a:solidFill>
                <a:latin typeface="Bookman Old Style" pitchFamily="1" panose="02020603050405020304"/>
              </a:rPr>
              <a:t>ALUMNOS DE PROGRAMAS DE INTERCAMBIO </a:t>
            </a:r>
          </a:p>
        </p:txBody>
      </p:sp>
      <p:sp>
        <p:nvSpPr>
          <p:cNvPr id="98" name=""/>
          <p:cNvSpPr/>
          <p:nvPr>
            <p:ph type="body" idx="10"/>
          </p:nvPr>
        </p:nvSpPr>
        <p:spPr>
          <a:xfrm>
            <a:off x="3797935" y="1571625"/>
            <a:ext cx="1380490" cy="102235"/>
          </a:xfrm>
          <a:prstGeom prst="rect">
            <a:avLst/>
          </a:prstGeom>
          <a:noFill/>
          <a:ln w="0" cmpd="sng">
            <a:noFill/>
            <a:prstDash val="solid"/>
          </a:ln>
        </p:spPr>
        <p:txBody>
          <a:bodyPr vert="horz" lIns="0" tIns="8255" rIns="0" bIns="0" anchor="t"/>
          <a:lstStyle/>
          <a:p>
            <a:pPr marL="0" marR="0" indent="0" algn="l">
              <a:lnSpc>
                <a:spcPts val="700"/>
              </a:lnSpc>
              <a:spcAft>
                <a:spcPts val="25"/>
              </a:spcAft>
            </a:pPr>
            <a:r>
              <a:rPr lang="es-ES" sz="650" spc="10">
                <a:solidFill>
                  <a:srgbClr val="000000"/>
                </a:solidFill>
                <a:latin typeface="Bookman Old Style" pitchFamily="1" panose="02020603050405020304"/>
              </a:rPr>
              <a:t>Lic. EN BIOLOGIA (PLAN 1999) </a:t>
            </a:r>
          </a:p>
        </p:txBody>
      </p:sp>
      <p:sp>
        <p:nvSpPr>
          <p:cNvPr id="99" name=""/>
          <p:cNvSpPr/>
          <p:nvPr>
            <p:ph type="body" idx="10"/>
          </p:nvPr>
        </p:nvSpPr>
        <p:spPr>
          <a:xfrm>
            <a:off x="3797935" y="1673860"/>
            <a:ext cx="1496695"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00" name=""/>
          <p:cNvSpPr/>
          <p:nvPr>
            <p:ph type="body" idx="10"/>
          </p:nvPr>
        </p:nvSpPr>
        <p:spPr>
          <a:xfrm>
            <a:off x="3797935" y="1772285"/>
            <a:ext cx="1410970" cy="10604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0">
                <a:solidFill>
                  <a:srgbClr val="000000"/>
                </a:solidFill>
                <a:latin typeface="Bookman Old Style" pitchFamily="1" panose="02020603050405020304"/>
              </a:rPr>
              <a:t>Lic. EN BIOLOGI´A (PLAN 1994) </a:t>
            </a:r>
          </a:p>
        </p:txBody>
      </p:sp>
      <p:sp>
        <p:nvSpPr>
          <p:cNvPr id="101" name=""/>
          <p:cNvSpPr/>
          <p:nvPr>
            <p:ph type="body" idx="10"/>
          </p:nvPr>
        </p:nvSpPr>
        <p:spPr>
          <a:xfrm>
            <a:off x="3797935" y="1878330"/>
            <a:ext cx="847090" cy="100330"/>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0">
                <a:solidFill>
                  <a:srgbClr val="000000"/>
                </a:solidFill>
                <a:latin typeface="Bookman Old Style" pitchFamily="1" panose="02020603050405020304"/>
              </a:rPr>
              <a:t>Lic. EN ENOLOGIA </a:t>
            </a:r>
          </a:p>
        </p:txBody>
      </p:sp>
      <p:sp>
        <p:nvSpPr>
          <p:cNvPr id="102" name=""/>
          <p:cNvSpPr/>
          <p:nvPr>
            <p:ph type="body" idx="10"/>
          </p:nvPr>
        </p:nvSpPr>
        <p:spPr>
          <a:xfrm>
            <a:off x="3797935" y="1978660"/>
            <a:ext cx="2310130" cy="104140"/>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5">
                <a:solidFill>
                  <a:srgbClr val="000000"/>
                </a:solidFill>
                <a:latin typeface="Bookman Old Style" pitchFamily="1" panose="02020603050405020304"/>
              </a:rPr>
              <a:t>Lic. EN CIENCIAS: Sec. MATEMÁTICAS (PLAN 1982) </a:t>
            </a:r>
          </a:p>
        </p:txBody>
      </p:sp>
      <p:sp>
        <p:nvSpPr>
          <p:cNvPr id="103" name=""/>
          <p:cNvSpPr/>
          <p:nvPr>
            <p:ph type="body" idx="10"/>
          </p:nvPr>
        </p:nvSpPr>
        <p:spPr>
          <a:xfrm>
            <a:off x="3797935" y="2084070"/>
            <a:ext cx="2084705" cy="102235"/>
          </a:xfrm>
          <a:prstGeom prst="rect">
            <a:avLst/>
          </a:prstGeom>
          <a:noFill/>
          <a:ln w="0" cmpd="sng">
            <a:noFill/>
            <a:prstDash val="solid"/>
          </a:ln>
        </p:spPr>
        <p:txBody>
          <a:bodyPr vert="horz" lIns="0" tIns="7620" rIns="0" bIns="0" anchor="t"/>
          <a:lstStyle/>
          <a:p>
            <a:pPr marL="0" marR="0" indent="0" algn="l">
              <a:lnSpc>
                <a:spcPts val="700"/>
              </a:lnSpc>
              <a:spcAft>
                <a:spcPts val="20"/>
              </a:spcAft>
            </a:pPr>
            <a:r>
              <a:rPr lang="es-ES" sz="650" spc="5">
                <a:solidFill>
                  <a:srgbClr val="000000"/>
                </a:solidFill>
                <a:latin typeface="Bookman Old Style" pitchFamily="1" panose="02020603050405020304"/>
              </a:rPr>
              <a:t>Lic. EN CIENCIAS: Sec. QUI MICAS (PLAN 1978) </a:t>
            </a:r>
          </a:p>
        </p:txBody>
      </p:sp>
      <p:sp>
        <p:nvSpPr>
          <p:cNvPr id="104" name=""/>
          <p:cNvSpPr/>
          <p:nvPr>
            <p:ph type="body" idx="10"/>
          </p:nvPr>
        </p:nvSpPr>
        <p:spPr>
          <a:xfrm>
            <a:off x="3797935" y="2187575"/>
            <a:ext cx="219773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CIENCIAS: Sec. BIOL OGICAS (PLAN 1982) </a:t>
            </a:r>
          </a:p>
        </p:txBody>
      </p:sp>
      <p:sp>
        <p:nvSpPr>
          <p:cNvPr id="105" name=""/>
          <p:cNvSpPr/>
          <p:nvPr>
            <p:ph type="body" idx="10"/>
          </p:nvPr>
        </p:nvSpPr>
        <p:spPr>
          <a:xfrm>
            <a:off x="3797935" y="2289810"/>
            <a:ext cx="1021080" cy="96520"/>
          </a:xfrm>
          <a:prstGeom prst="rect">
            <a:avLst/>
          </a:prstGeom>
          <a:noFill/>
          <a:ln w="0" cmpd="sng">
            <a:noFill/>
            <a:prstDash val="solid"/>
          </a:ln>
        </p:spPr>
        <p:txBody>
          <a:bodyPr vert="horz" lIns="0" tIns="6350" rIns="0" bIns="0" anchor="t"/>
          <a:lstStyle/>
          <a:p>
            <a:pPr marL="0" marR="0" indent="0" algn="l">
              <a:lnSpc>
                <a:spcPts val="600"/>
              </a:lnSpc>
              <a:spcAft>
                <a:spcPts val="0"/>
              </a:spcAft>
            </a:pPr>
            <a:r>
              <a:rPr lang="es-ES" sz="650" spc="10">
                <a:solidFill>
                  <a:srgbClr val="000000"/>
                </a:solidFill>
                <a:latin typeface="Bookman Old Style" pitchFamily="1" panose="02020603050405020304"/>
              </a:rPr>
              <a:t>INGENIERIA QUIMICA </a:t>
            </a:r>
          </a:p>
        </p:txBody>
      </p:sp>
      <p:sp>
        <p:nvSpPr>
          <p:cNvPr id="106" name=""/>
          <p:cNvSpPr/>
          <p:nvPr>
            <p:ph type="body" idx="10"/>
          </p:nvPr>
        </p:nvSpPr>
        <p:spPr>
          <a:xfrm>
            <a:off x="3797935" y="2387600"/>
            <a:ext cx="14966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07" name=""/>
          <p:cNvSpPr/>
          <p:nvPr>
            <p:ph type="body" idx="10"/>
          </p:nvPr>
        </p:nvSpPr>
        <p:spPr>
          <a:xfrm>
            <a:off x="3797935" y="2492375"/>
            <a:ext cx="1609090" cy="99060"/>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1998) </a:t>
            </a:r>
          </a:p>
        </p:txBody>
      </p:sp>
      <p:sp>
        <p:nvSpPr>
          <p:cNvPr id="108" name=""/>
          <p:cNvSpPr/>
          <p:nvPr>
            <p:ph type="body" idx="10"/>
          </p:nvPr>
        </p:nvSpPr>
        <p:spPr>
          <a:xfrm>
            <a:off x="3797935" y="2591435"/>
            <a:ext cx="2072640"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109" name=""/>
          <p:cNvSpPr/>
          <p:nvPr>
            <p:ph type="body" idx="10"/>
          </p:nvPr>
        </p:nvSpPr>
        <p:spPr>
          <a:xfrm>
            <a:off x="3797935" y="2699385"/>
            <a:ext cx="1222375" cy="10223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FISICA (PLAN 1994) </a:t>
            </a:r>
          </a:p>
        </p:txBody>
      </p:sp>
      <p:sp>
        <p:nvSpPr>
          <p:cNvPr id="110" name=""/>
          <p:cNvSpPr/>
          <p:nvPr>
            <p:ph type="body" idx="10"/>
          </p:nvPr>
        </p:nvSpPr>
        <p:spPr>
          <a:xfrm>
            <a:off x="3797935" y="2801620"/>
            <a:ext cx="1496695" cy="96520"/>
          </a:xfrm>
          <a:prstGeom prst="rect">
            <a:avLst/>
          </a:prstGeom>
          <a:noFill/>
          <a:ln w="0" cmpd="sng">
            <a:noFill/>
            <a:prstDash val="solid"/>
          </a:ln>
        </p:spPr>
        <p:txBody>
          <a:bodyPr vert="horz" lIns="0" tIns="6350" rIns="0" bIns="0" anchor="t"/>
          <a:lstStyle/>
          <a:p>
            <a:pPr marL="0" marR="0" indent="0" algn="l">
              <a:lnSpc>
                <a:spcPts val="600"/>
              </a:lnSpc>
              <a:spcAft>
                <a:spcPts val="0"/>
              </a:spcAft>
            </a:pPr>
            <a:r>
              <a:rPr lang="es-ES" sz="650" spc="10">
                <a:solidFill>
                  <a:srgbClr val="000000"/>
                </a:solidFill>
                <a:latin typeface="Bookman Old Style" pitchFamily="1" panose="02020603050405020304"/>
              </a:rPr>
              <a:t>Lic. EN CIENCIAS AMBIENTALES </a:t>
            </a:r>
          </a:p>
        </p:txBody>
      </p:sp>
      <p:sp>
        <p:nvSpPr>
          <p:cNvPr id="111" name=""/>
          <p:cNvSpPr/>
          <p:nvPr>
            <p:ph type="body" idx="10"/>
          </p:nvPr>
        </p:nvSpPr>
        <p:spPr>
          <a:xfrm>
            <a:off x="3797935" y="2992120"/>
            <a:ext cx="1380490" cy="10223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12" name=""/>
          <p:cNvSpPr/>
          <p:nvPr>
            <p:ph type="body" idx="10"/>
          </p:nvPr>
        </p:nvSpPr>
        <p:spPr>
          <a:xfrm>
            <a:off x="3797935" y="3094355"/>
            <a:ext cx="1021080" cy="9969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0">
                <a:solidFill>
                  <a:srgbClr val="000000"/>
                </a:solidFill>
                <a:latin typeface="Bookman Old Style" pitchFamily="1" panose="02020603050405020304"/>
              </a:rPr>
              <a:t>INGENIERIA QUIMICA </a:t>
            </a:r>
          </a:p>
        </p:txBody>
      </p:sp>
      <p:sp>
        <p:nvSpPr>
          <p:cNvPr id="113" name=""/>
          <p:cNvSpPr/>
          <p:nvPr>
            <p:ph type="body" idx="10"/>
          </p:nvPr>
        </p:nvSpPr>
        <p:spPr>
          <a:xfrm>
            <a:off x="3797935" y="3194050"/>
            <a:ext cx="169164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GRADO EN CIENCIAS AMBIENTALES </a:t>
            </a:r>
          </a:p>
        </p:txBody>
      </p:sp>
      <p:sp>
        <p:nvSpPr>
          <p:cNvPr id="114" name=""/>
          <p:cNvSpPr/>
          <p:nvPr>
            <p:ph type="body" idx="10"/>
          </p:nvPr>
        </p:nvSpPr>
        <p:spPr>
          <a:xfrm>
            <a:off x="3797935" y="3295650"/>
            <a:ext cx="207264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M.U. For. Prof. EN EDUCACI ON SECUNDARIA </a:t>
            </a:r>
          </a:p>
        </p:txBody>
      </p:sp>
      <p:sp>
        <p:nvSpPr>
          <p:cNvPr id="115" name=""/>
          <p:cNvSpPr/>
          <p:nvPr>
            <p:ph type="body" idx="10"/>
          </p:nvPr>
        </p:nvSpPr>
        <p:spPr>
          <a:xfrm>
            <a:off x="3797935" y="3399790"/>
            <a:ext cx="85026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GRADO EN FI SICA </a:t>
            </a:r>
          </a:p>
        </p:txBody>
      </p:sp>
      <p:sp>
        <p:nvSpPr>
          <p:cNvPr id="116" name=""/>
          <p:cNvSpPr/>
          <p:nvPr>
            <p:ph type="body" idx="10"/>
          </p:nvPr>
        </p:nvSpPr>
        <p:spPr>
          <a:xfrm>
            <a:off x="3797935" y="3502025"/>
            <a:ext cx="1496695"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10">
                <a:solidFill>
                  <a:srgbClr val="000000"/>
                </a:solidFill>
                <a:latin typeface="Bookman Old Style" pitchFamily="1" panose="02020603050405020304"/>
              </a:rPr>
              <a:t>Lic. EN CIENCIAS AMBIENTALES </a:t>
            </a:r>
          </a:p>
        </p:txBody>
      </p:sp>
      <p:sp>
        <p:nvSpPr>
          <p:cNvPr id="117" name=""/>
          <p:cNvSpPr/>
          <p:nvPr>
            <p:ph type="body" idx="10"/>
          </p:nvPr>
        </p:nvSpPr>
        <p:spPr>
          <a:xfrm>
            <a:off x="3797935" y="3608070"/>
            <a:ext cx="1380490" cy="9842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18" name=""/>
          <p:cNvSpPr/>
          <p:nvPr>
            <p:ph type="body" idx="10"/>
          </p:nvPr>
        </p:nvSpPr>
        <p:spPr>
          <a:xfrm>
            <a:off x="3797935" y="3706495"/>
            <a:ext cx="2072640" cy="9969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119" name=""/>
          <p:cNvSpPr/>
          <p:nvPr>
            <p:ph type="body" idx="10"/>
          </p:nvPr>
        </p:nvSpPr>
        <p:spPr>
          <a:xfrm>
            <a:off x="3797935" y="3808095"/>
            <a:ext cx="1410970" cy="106045"/>
          </a:xfrm>
          <a:prstGeom prst="rect">
            <a:avLst/>
          </a:prstGeom>
          <a:noFill/>
          <a:ln w="0" cmpd="sng">
            <a:noFill/>
            <a:prstDash val="solid"/>
          </a:ln>
        </p:spPr>
        <p:txBody>
          <a:bodyPr vert="horz" lIns="0" tIns="0" rIns="0" bIns="0" anchor="t"/>
          <a:lstStyle/>
          <a:p>
            <a:pPr marL="0" marR="0" indent="0" algn="l">
              <a:lnSpc>
                <a:spcPts val="800"/>
              </a:lnSpc>
              <a:spcAft>
                <a:spcPts val="25"/>
              </a:spcAft>
            </a:pPr>
            <a:r>
              <a:rPr lang="es-ES" sz="650" spc="10">
                <a:solidFill>
                  <a:srgbClr val="000000"/>
                </a:solidFill>
                <a:latin typeface="Bookman Old Style" pitchFamily="1" panose="02020603050405020304"/>
              </a:rPr>
              <a:t>Lic. EN BIOLOGI´A (PLAN 1994) </a:t>
            </a:r>
          </a:p>
        </p:txBody>
      </p:sp>
      <p:sp>
        <p:nvSpPr>
          <p:cNvPr id="120" name=""/>
          <p:cNvSpPr/>
          <p:nvPr>
            <p:ph type="body" idx="10"/>
          </p:nvPr>
        </p:nvSpPr>
        <p:spPr>
          <a:xfrm>
            <a:off x="3797935" y="3916045"/>
            <a:ext cx="13804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21" name=""/>
          <p:cNvSpPr/>
          <p:nvPr>
            <p:ph type="body" idx="10"/>
          </p:nvPr>
        </p:nvSpPr>
        <p:spPr>
          <a:xfrm>
            <a:off x="3797935" y="4018280"/>
            <a:ext cx="1380490" cy="100330"/>
          </a:xfrm>
          <a:prstGeom prst="rect">
            <a:avLst/>
          </a:prstGeom>
          <a:noFill/>
          <a:ln w="0" cmpd="sng">
            <a:noFill/>
            <a:prstDash val="solid"/>
          </a:ln>
        </p:spPr>
        <p:txBody>
          <a:bodyPr vert="horz" lIns="0" tIns="571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22" name=""/>
          <p:cNvSpPr/>
          <p:nvPr>
            <p:ph type="body" idx="10"/>
          </p:nvPr>
        </p:nvSpPr>
        <p:spPr>
          <a:xfrm>
            <a:off x="3797935" y="4118610"/>
            <a:ext cx="847090" cy="9969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0">
                <a:solidFill>
                  <a:srgbClr val="000000"/>
                </a:solidFill>
                <a:latin typeface="Bookman Old Style" pitchFamily="1" panose="02020603050405020304"/>
              </a:rPr>
              <a:t>Lic. EN ENOLOGIA </a:t>
            </a:r>
          </a:p>
        </p:txBody>
      </p:sp>
      <p:sp>
        <p:nvSpPr>
          <p:cNvPr id="123" name=""/>
          <p:cNvSpPr/>
          <p:nvPr>
            <p:ph type="body" idx="10"/>
          </p:nvPr>
        </p:nvSpPr>
        <p:spPr>
          <a:xfrm>
            <a:off x="3797935" y="4219575"/>
            <a:ext cx="207264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M.U. For. Prof. EN EDUCACI ON SECUNDARIA </a:t>
            </a:r>
          </a:p>
        </p:txBody>
      </p:sp>
      <p:sp>
        <p:nvSpPr>
          <p:cNvPr id="124" name=""/>
          <p:cNvSpPr/>
          <p:nvPr>
            <p:ph type="body" idx="10"/>
          </p:nvPr>
        </p:nvSpPr>
        <p:spPr>
          <a:xfrm>
            <a:off x="3797935" y="4324350"/>
            <a:ext cx="1380490" cy="102235"/>
          </a:xfrm>
          <a:prstGeom prst="rect">
            <a:avLst/>
          </a:prstGeom>
          <a:noFill/>
          <a:ln w="0" cmpd="sng">
            <a:noFill/>
            <a:prstDash val="solid"/>
          </a:ln>
        </p:spPr>
        <p:txBody>
          <a:bodyPr vert="horz" lIns="0" tIns="7620" rIns="0" bIns="0" anchor="t"/>
          <a:lstStyle/>
          <a:p>
            <a:pPr marL="0" marR="0" indent="0" algn="l">
              <a:lnSpc>
                <a:spcPts val="700"/>
              </a:lnSpc>
              <a:spcAft>
                <a:spcPts val="20"/>
              </a:spcAft>
            </a:pPr>
            <a:r>
              <a:rPr lang="es-ES" sz="650" spc="10">
                <a:solidFill>
                  <a:srgbClr val="000000"/>
                </a:solidFill>
                <a:latin typeface="Bookman Old Style" pitchFamily="1" panose="02020603050405020304"/>
              </a:rPr>
              <a:t>Lic. EN BIOLOGIA (PLAN 1999) </a:t>
            </a:r>
          </a:p>
        </p:txBody>
      </p:sp>
      <p:sp>
        <p:nvSpPr>
          <p:cNvPr id="125" name=""/>
          <p:cNvSpPr/>
          <p:nvPr>
            <p:ph type="body" idx="10"/>
          </p:nvPr>
        </p:nvSpPr>
        <p:spPr>
          <a:xfrm>
            <a:off x="3797935" y="4426585"/>
            <a:ext cx="1009015" cy="99695"/>
          </a:xfrm>
          <a:prstGeom prst="rect">
            <a:avLst/>
          </a:prstGeom>
          <a:noFill/>
          <a:ln w="0" cmpd="sng">
            <a:noFill/>
            <a:prstDash val="solid"/>
          </a:ln>
        </p:spPr>
        <p:txBody>
          <a:bodyPr vert="horz" lIns="0" tIns="8890" rIns="0" bIns="0" anchor="t"/>
          <a:lstStyle/>
          <a:p>
            <a:pPr marL="0" marR="0" indent="0" algn="l">
              <a:lnSpc>
                <a:spcPts val="700"/>
              </a:lnSpc>
              <a:spcAft>
                <a:spcPts val="5"/>
              </a:spcAft>
            </a:pPr>
            <a:r>
              <a:rPr lang="es-ES" sz="650" spc="0">
                <a:solidFill>
                  <a:srgbClr val="000000"/>
                </a:solidFill>
                <a:latin typeface="Bookman Old Style" pitchFamily="1" panose="02020603050405020304"/>
              </a:rPr>
              <a:t>GRADO EN BIOLOGI A </a:t>
            </a:r>
          </a:p>
        </p:txBody>
      </p:sp>
      <p:sp>
        <p:nvSpPr>
          <p:cNvPr id="126" name=""/>
          <p:cNvSpPr/>
          <p:nvPr>
            <p:ph type="body" idx="10"/>
          </p:nvPr>
        </p:nvSpPr>
        <p:spPr>
          <a:xfrm>
            <a:off x="3797935" y="4526280"/>
            <a:ext cx="2197735"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0">
                <a:solidFill>
                  <a:srgbClr val="000000"/>
                </a:solidFill>
                <a:latin typeface="Bookman Old Style" pitchFamily="1" panose="02020603050405020304"/>
              </a:rPr>
              <a:t>Lic. EN CIENCIAS: Sec. BIOLÓGICAS (PLAN 1982) </a:t>
            </a:r>
          </a:p>
        </p:txBody>
      </p:sp>
      <p:sp>
        <p:nvSpPr>
          <p:cNvPr id="127" name=""/>
          <p:cNvSpPr/>
          <p:nvPr>
            <p:ph type="body" idx="10"/>
          </p:nvPr>
        </p:nvSpPr>
        <p:spPr>
          <a:xfrm>
            <a:off x="3797935" y="4628515"/>
            <a:ext cx="2310130" cy="10604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5">
                <a:solidFill>
                  <a:srgbClr val="000000"/>
                </a:solidFill>
                <a:latin typeface="Bookman Old Style" pitchFamily="1" panose="02020603050405020304"/>
              </a:rPr>
              <a:t>Lic. EN CIENCIAS: Sec. MATEMÁTICAS (PLAN 1982) </a:t>
            </a:r>
          </a:p>
        </p:txBody>
      </p:sp>
      <p:sp>
        <p:nvSpPr>
          <p:cNvPr id="128" name=""/>
          <p:cNvSpPr/>
          <p:nvPr>
            <p:ph type="body" idx="10"/>
          </p:nvPr>
        </p:nvSpPr>
        <p:spPr>
          <a:xfrm>
            <a:off x="3797935" y="4734560"/>
            <a:ext cx="1009015" cy="99060"/>
          </a:xfrm>
          <a:prstGeom prst="rect">
            <a:avLst/>
          </a:prstGeom>
          <a:noFill/>
          <a:ln w="0" cmpd="sng">
            <a:noFill/>
            <a:prstDash val="solid"/>
          </a:ln>
        </p:spPr>
        <p:txBody>
          <a:bodyPr vert="horz" lIns="0" tIns="8890" rIns="0" bIns="0" anchor="t"/>
          <a:lstStyle/>
          <a:p>
            <a:pPr marL="0" marR="0" indent="0" algn="l">
              <a:lnSpc>
                <a:spcPts val="700"/>
              </a:lnSpc>
              <a:spcAft>
                <a:spcPts val="0"/>
              </a:spcAft>
            </a:pPr>
            <a:r>
              <a:rPr lang="es-ES" sz="650" spc="0">
                <a:solidFill>
                  <a:srgbClr val="000000"/>
                </a:solidFill>
                <a:latin typeface="Bookman Old Style" pitchFamily="1" panose="02020603050405020304"/>
              </a:rPr>
              <a:t>GRADO EN BIOLOGI A </a:t>
            </a:r>
          </a:p>
        </p:txBody>
      </p:sp>
      <p:sp>
        <p:nvSpPr>
          <p:cNvPr id="129" name=""/>
          <p:cNvSpPr/>
          <p:nvPr>
            <p:ph type="body" idx="10"/>
          </p:nvPr>
        </p:nvSpPr>
        <p:spPr>
          <a:xfrm>
            <a:off x="3797935" y="4833620"/>
            <a:ext cx="2072640" cy="1003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M.U. For. Prof. EN EDUCACIÓN SECUNDARIA </a:t>
            </a:r>
          </a:p>
        </p:txBody>
      </p:sp>
      <p:sp>
        <p:nvSpPr>
          <p:cNvPr id="130" name=""/>
          <p:cNvSpPr/>
          <p:nvPr>
            <p:ph type="body" idx="10"/>
          </p:nvPr>
        </p:nvSpPr>
        <p:spPr>
          <a:xfrm>
            <a:off x="3797935" y="4935855"/>
            <a:ext cx="100901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GRADO EN BIOLOGI A </a:t>
            </a:r>
          </a:p>
        </p:txBody>
      </p:sp>
      <p:sp>
        <p:nvSpPr>
          <p:cNvPr id="131" name=""/>
          <p:cNvSpPr/>
          <p:nvPr>
            <p:ph type="body" idx="10"/>
          </p:nvPr>
        </p:nvSpPr>
        <p:spPr>
          <a:xfrm>
            <a:off x="3797935" y="5038090"/>
            <a:ext cx="2072640" cy="996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M.U. For. Prof. EN EDUCACIÓN SECUNDARIA </a:t>
            </a:r>
          </a:p>
        </p:txBody>
      </p:sp>
      <p:sp>
        <p:nvSpPr>
          <p:cNvPr id="132" name=""/>
          <p:cNvSpPr/>
          <p:nvPr>
            <p:ph type="body" idx="10"/>
          </p:nvPr>
        </p:nvSpPr>
        <p:spPr>
          <a:xfrm>
            <a:off x="3797935" y="5139055"/>
            <a:ext cx="2072640"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133" name=""/>
          <p:cNvSpPr/>
          <p:nvPr>
            <p:ph type="body" idx="10"/>
          </p:nvPr>
        </p:nvSpPr>
        <p:spPr>
          <a:xfrm>
            <a:off x="3797935" y="5247640"/>
            <a:ext cx="1609090" cy="102235"/>
          </a:xfrm>
          <a:prstGeom prst="rect">
            <a:avLst/>
          </a:prstGeom>
          <a:noFill/>
          <a:ln w="0" cmpd="sng">
            <a:noFill/>
            <a:prstDash val="solid"/>
          </a:ln>
        </p:spPr>
        <p:txBody>
          <a:bodyPr vert="horz" lIns="0" tIns="8255" rIns="0" bIns="0" anchor="t"/>
          <a:lstStyle/>
          <a:p>
            <a:pPr marL="0" marR="0" indent="0" algn="l">
              <a:lnSpc>
                <a:spcPts val="700"/>
              </a:lnSpc>
              <a:spcAft>
                <a:spcPts val="25"/>
              </a:spcAft>
            </a:pPr>
            <a:r>
              <a:rPr lang="es-ES" sz="650" spc="15">
                <a:solidFill>
                  <a:srgbClr val="000000"/>
                </a:solidFill>
                <a:latin typeface="Bookman Old Style" pitchFamily="1" panose="02020603050405020304"/>
              </a:rPr>
              <a:t>Lic. EN MATEMATICAS (PLAN 1994) </a:t>
            </a:r>
          </a:p>
        </p:txBody>
      </p:sp>
      <p:sp>
        <p:nvSpPr>
          <p:cNvPr id="134" name=""/>
          <p:cNvSpPr/>
          <p:nvPr>
            <p:ph type="body" idx="10"/>
          </p:nvPr>
        </p:nvSpPr>
        <p:spPr>
          <a:xfrm>
            <a:off x="3797935" y="5349875"/>
            <a:ext cx="2112010"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Lic. EN CIENCIAS Y TECNICAS ESTADISTICAS </a:t>
            </a:r>
          </a:p>
        </p:txBody>
      </p:sp>
      <p:sp>
        <p:nvSpPr>
          <p:cNvPr id="135" name=""/>
          <p:cNvSpPr/>
          <p:nvPr>
            <p:ph type="body" idx="10"/>
          </p:nvPr>
        </p:nvSpPr>
        <p:spPr>
          <a:xfrm>
            <a:off x="3797935" y="5452110"/>
            <a:ext cx="122237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FISICA (PLAN 1994) </a:t>
            </a:r>
          </a:p>
        </p:txBody>
      </p:sp>
      <p:sp>
        <p:nvSpPr>
          <p:cNvPr id="136" name=""/>
          <p:cNvSpPr/>
          <p:nvPr>
            <p:ph type="body" idx="10"/>
          </p:nvPr>
        </p:nvSpPr>
        <p:spPr>
          <a:xfrm>
            <a:off x="3797935" y="5555615"/>
            <a:ext cx="122237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FISICA (PLAN 1994) </a:t>
            </a:r>
          </a:p>
        </p:txBody>
      </p:sp>
      <p:sp>
        <p:nvSpPr>
          <p:cNvPr id="137" name=""/>
          <p:cNvSpPr/>
          <p:nvPr>
            <p:ph type="body" idx="10"/>
          </p:nvPr>
        </p:nvSpPr>
        <p:spPr>
          <a:xfrm>
            <a:off x="3797935" y="5657850"/>
            <a:ext cx="1021080"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INGENIERIA QUIMICA </a:t>
            </a:r>
          </a:p>
        </p:txBody>
      </p:sp>
      <p:sp>
        <p:nvSpPr>
          <p:cNvPr id="138" name=""/>
          <p:cNvSpPr/>
          <p:nvPr>
            <p:ph type="body" idx="10"/>
          </p:nvPr>
        </p:nvSpPr>
        <p:spPr>
          <a:xfrm>
            <a:off x="3797935" y="5760085"/>
            <a:ext cx="1920240" cy="102235"/>
          </a:xfrm>
          <a:prstGeom prst="rect">
            <a:avLst/>
          </a:prstGeom>
          <a:noFill/>
          <a:ln w="0" cmpd="sng">
            <a:noFill/>
            <a:prstDash val="solid"/>
          </a:ln>
        </p:spPr>
        <p:txBody>
          <a:bodyPr vert="horz" lIns="0" tIns="7620" rIns="0" bIns="0" anchor="t"/>
          <a:lstStyle/>
          <a:p>
            <a:pPr marL="0" marR="0" indent="0" algn="l">
              <a:lnSpc>
                <a:spcPts val="700"/>
              </a:lnSpc>
              <a:spcAft>
                <a:spcPts val="20"/>
              </a:spcAft>
            </a:pPr>
            <a:r>
              <a:rPr lang="es-ES" sz="650" spc="5">
                <a:solidFill>
                  <a:srgbClr val="000000"/>
                </a:solidFill>
                <a:latin typeface="Bookman Old Style" pitchFamily="1" panose="02020603050405020304"/>
              </a:rPr>
              <a:t>Lic. EN CIENCIAS: Sec. FI SICA (PLAN 1982) </a:t>
            </a:r>
          </a:p>
        </p:txBody>
      </p:sp>
      <p:sp>
        <p:nvSpPr>
          <p:cNvPr id="139" name=""/>
          <p:cNvSpPr/>
          <p:nvPr>
            <p:ph type="body" idx="10"/>
          </p:nvPr>
        </p:nvSpPr>
        <p:spPr>
          <a:xfrm>
            <a:off x="3797935" y="5862320"/>
            <a:ext cx="960120" cy="95885"/>
          </a:xfrm>
          <a:prstGeom prst="rect">
            <a:avLst/>
          </a:prstGeom>
          <a:noFill/>
          <a:ln w="0" cmpd="sng">
            <a:noFill/>
            <a:prstDash val="solid"/>
          </a:ln>
        </p:spPr>
        <p:txBody>
          <a:bodyPr vert="horz" lIns="0" tIns="5715" rIns="0" bIns="0" anchor="t"/>
          <a:lstStyle/>
          <a:p>
            <a:pPr marL="0" marR="0" indent="0" algn="l">
              <a:lnSpc>
                <a:spcPts val="700"/>
              </a:lnSpc>
              <a:spcAft>
                <a:spcPts val="0"/>
              </a:spcAft>
            </a:pPr>
            <a:r>
              <a:rPr lang="es-ES" sz="650" spc="0">
                <a:solidFill>
                  <a:srgbClr val="000000"/>
                </a:solidFill>
                <a:latin typeface="Bookman Old Style" pitchFamily="1" panose="02020603050405020304"/>
              </a:rPr>
              <a:t>GRADO EN QUI MICA </a:t>
            </a:r>
          </a:p>
        </p:txBody>
      </p:sp>
      <p:sp>
        <p:nvSpPr>
          <p:cNvPr id="140" name=""/>
          <p:cNvSpPr/>
          <p:nvPr>
            <p:ph type="body" idx="10"/>
          </p:nvPr>
        </p:nvSpPr>
        <p:spPr>
          <a:xfrm>
            <a:off x="3797935" y="5959475"/>
            <a:ext cx="2072640" cy="1022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M.U. For. Prof. EN EDUCACIÓN SECUNDARIA </a:t>
            </a:r>
          </a:p>
        </p:txBody>
      </p:sp>
      <p:sp>
        <p:nvSpPr>
          <p:cNvPr id="141" name=""/>
          <p:cNvSpPr/>
          <p:nvPr>
            <p:ph type="body" idx="10"/>
          </p:nvPr>
        </p:nvSpPr>
        <p:spPr>
          <a:xfrm>
            <a:off x="3797935" y="6063615"/>
            <a:ext cx="10210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INGENIERIA QUIMICA </a:t>
            </a:r>
          </a:p>
        </p:txBody>
      </p:sp>
      <p:sp>
        <p:nvSpPr>
          <p:cNvPr id="142" name=""/>
          <p:cNvSpPr/>
          <p:nvPr>
            <p:ph type="body" idx="10"/>
          </p:nvPr>
        </p:nvSpPr>
        <p:spPr>
          <a:xfrm>
            <a:off x="3797935" y="6165850"/>
            <a:ext cx="100901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0">
                <a:solidFill>
                  <a:srgbClr val="000000"/>
                </a:solidFill>
                <a:latin typeface="Bookman Old Style" pitchFamily="1" panose="02020603050405020304"/>
              </a:rPr>
              <a:t>GRADO EN BIOLOGI A </a:t>
            </a:r>
          </a:p>
        </p:txBody>
      </p:sp>
      <p:sp>
        <p:nvSpPr>
          <p:cNvPr id="143" name=""/>
          <p:cNvSpPr/>
          <p:nvPr>
            <p:ph type="body" idx="10"/>
          </p:nvPr>
        </p:nvSpPr>
        <p:spPr>
          <a:xfrm>
            <a:off x="3797935" y="6267450"/>
            <a:ext cx="14966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44" name=""/>
          <p:cNvSpPr/>
          <p:nvPr>
            <p:ph type="body" idx="10"/>
          </p:nvPr>
        </p:nvSpPr>
        <p:spPr>
          <a:xfrm>
            <a:off x="3797935" y="6371590"/>
            <a:ext cx="123444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GRADO EN MATEM ATICAS </a:t>
            </a:r>
          </a:p>
        </p:txBody>
      </p:sp>
      <p:sp>
        <p:nvSpPr>
          <p:cNvPr id="145" name=""/>
          <p:cNvSpPr/>
          <p:nvPr>
            <p:ph type="body" idx="10"/>
          </p:nvPr>
        </p:nvSpPr>
        <p:spPr>
          <a:xfrm>
            <a:off x="3797935" y="6476365"/>
            <a:ext cx="133159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QUIMICA (PLAN 1998) </a:t>
            </a:r>
          </a:p>
        </p:txBody>
      </p:sp>
      <p:sp>
        <p:nvSpPr>
          <p:cNvPr id="146" name=""/>
          <p:cNvSpPr/>
          <p:nvPr>
            <p:ph type="body" idx="10"/>
          </p:nvPr>
        </p:nvSpPr>
        <p:spPr>
          <a:xfrm>
            <a:off x="3797935" y="6578600"/>
            <a:ext cx="1496695" cy="99060"/>
          </a:xfrm>
          <a:prstGeom prst="rect">
            <a:avLst/>
          </a:prstGeom>
          <a:noFill/>
          <a:ln w="0" cmpd="sng">
            <a:noFill/>
            <a:prstDash val="solid"/>
          </a:ln>
        </p:spPr>
        <p:txBody>
          <a:bodyPr vert="horz" lIns="0" tIns="889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47" name=""/>
          <p:cNvSpPr/>
          <p:nvPr>
            <p:ph type="body" idx="10"/>
          </p:nvPr>
        </p:nvSpPr>
        <p:spPr>
          <a:xfrm>
            <a:off x="3797935" y="6680200"/>
            <a:ext cx="1380490" cy="9969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48" name=""/>
          <p:cNvSpPr/>
          <p:nvPr>
            <p:ph type="body" idx="10"/>
          </p:nvPr>
        </p:nvSpPr>
        <p:spPr>
          <a:xfrm>
            <a:off x="3797935" y="6779895"/>
            <a:ext cx="2310130" cy="106045"/>
          </a:xfrm>
          <a:prstGeom prst="rect">
            <a:avLst/>
          </a:prstGeom>
          <a:noFill/>
          <a:ln w="0" cmpd="sng">
            <a:noFill/>
            <a:prstDash val="solid"/>
          </a:ln>
        </p:spPr>
        <p:txBody>
          <a:bodyPr vert="horz" lIns="0" tIns="0" rIns="0" bIns="0" anchor="t"/>
          <a:lstStyle/>
          <a:p>
            <a:pPr marL="0" marR="0" indent="0" algn="l">
              <a:lnSpc>
                <a:spcPts val="800"/>
              </a:lnSpc>
              <a:spcAft>
                <a:spcPts val="25"/>
              </a:spcAft>
            </a:pPr>
            <a:r>
              <a:rPr lang="es-ES" sz="650" spc="15">
                <a:solidFill>
                  <a:srgbClr val="000000"/>
                </a:solidFill>
                <a:latin typeface="Bookman Old Style" pitchFamily="1" panose="02020603050405020304"/>
              </a:rPr>
              <a:t>Lic. EN CIENCIAS: Sec. MATEMÁTICAS (PLAN 1982) </a:t>
            </a:r>
          </a:p>
        </p:txBody>
      </p:sp>
      <p:sp>
        <p:nvSpPr>
          <p:cNvPr id="149" name=""/>
          <p:cNvSpPr/>
          <p:nvPr>
            <p:ph type="body" idx="10"/>
          </p:nvPr>
        </p:nvSpPr>
        <p:spPr>
          <a:xfrm>
            <a:off x="3797935" y="6885940"/>
            <a:ext cx="1021080" cy="99695"/>
          </a:xfrm>
          <a:prstGeom prst="rect">
            <a:avLst/>
          </a:prstGeom>
          <a:noFill/>
          <a:ln w="0" cmpd="sng">
            <a:noFill/>
            <a:prstDash val="solid"/>
          </a:ln>
        </p:spPr>
        <p:txBody>
          <a:bodyPr vert="horz" lIns="0" tIns="9525" rIns="0" bIns="0" anchor="t"/>
          <a:lstStyle/>
          <a:p>
            <a:pPr marL="0" marR="0" indent="0" algn="l">
              <a:lnSpc>
                <a:spcPts val="600"/>
              </a:lnSpc>
              <a:spcAft>
                <a:spcPts val="0"/>
              </a:spcAft>
            </a:pPr>
            <a:r>
              <a:rPr lang="es-ES" sz="650" spc="10">
                <a:solidFill>
                  <a:srgbClr val="000000"/>
                </a:solidFill>
                <a:latin typeface="Bookman Old Style" pitchFamily="1" panose="02020603050405020304"/>
              </a:rPr>
              <a:t>INGENIERIA QUIMICA </a:t>
            </a:r>
          </a:p>
        </p:txBody>
      </p:sp>
      <p:sp>
        <p:nvSpPr>
          <p:cNvPr id="150" name=""/>
          <p:cNvSpPr/>
          <p:nvPr>
            <p:ph type="body" idx="10"/>
          </p:nvPr>
        </p:nvSpPr>
        <p:spPr>
          <a:xfrm>
            <a:off x="3797935" y="6988175"/>
            <a:ext cx="16090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1994) </a:t>
            </a:r>
          </a:p>
        </p:txBody>
      </p:sp>
      <p:sp>
        <p:nvSpPr>
          <p:cNvPr id="151" name=""/>
          <p:cNvSpPr/>
          <p:nvPr>
            <p:ph type="body" idx="10"/>
          </p:nvPr>
        </p:nvSpPr>
        <p:spPr>
          <a:xfrm>
            <a:off x="3797935" y="7090410"/>
            <a:ext cx="1496695" cy="9969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52" name=""/>
          <p:cNvSpPr/>
          <p:nvPr>
            <p:ph type="body" idx="10"/>
          </p:nvPr>
        </p:nvSpPr>
        <p:spPr>
          <a:xfrm>
            <a:off x="3797935" y="7195185"/>
            <a:ext cx="1331595" cy="9842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QUIMICA (PLAN 1998) </a:t>
            </a:r>
          </a:p>
        </p:txBody>
      </p:sp>
      <p:sp>
        <p:nvSpPr>
          <p:cNvPr id="153" name=""/>
          <p:cNvSpPr/>
          <p:nvPr>
            <p:ph type="body" idx="10"/>
          </p:nvPr>
        </p:nvSpPr>
        <p:spPr>
          <a:xfrm>
            <a:off x="3797935" y="7293610"/>
            <a:ext cx="2072640" cy="996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M.U. For. Prof. EN EDUCACIÓN SECUNDARIA </a:t>
            </a:r>
          </a:p>
        </p:txBody>
      </p:sp>
      <p:sp>
        <p:nvSpPr>
          <p:cNvPr id="154" name=""/>
          <p:cNvSpPr/>
          <p:nvPr>
            <p:ph type="body" idx="10"/>
          </p:nvPr>
        </p:nvSpPr>
        <p:spPr>
          <a:xfrm>
            <a:off x="3797935" y="7399655"/>
            <a:ext cx="219773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CIENCIAS: Sec. BIOL OGICAS (PLAN 1982) </a:t>
            </a:r>
          </a:p>
        </p:txBody>
      </p:sp>
      <p:sp>
        <p:nvSpPr>
          <p:cNvPr id="155" name=""/>
          <p:cNvSpPr/>
          <p:nvPr>
            <p:ph type="body" idx="10"/>
          </p:nvPr>
        </p:nvSpPr>
        <p:spPr>
          <a:xfrm>
            <a:off x="3797935" y="7501890"/>
            <a:ext cx="1496695" cy="96520"/>
          </a:xfrm>
          <a:prstGeom prst="rect">
            <a:avLst/>
          </a:prstGeom>
          <a:noFill/>
          <a:ln w="0" cmpd="sng">
            <a:noFill/>
            <a:prstDash val="solid"/>
          </a:ln>
        </p:spPr>
        <p:txBody>
          <a:bodyPr vert="horz" lIns="0" tIns="6350" rIns="0" bIns="0" anchor="t"/>
          <a:lstStyle/>
          <a:p>
            <a:pPr marL="0" marR="0" indent="0" algn="l">
              <a:lnSpc>
                <a:spcPts val="600"/>
              </a:lnSpc>
              <a:spcAft>
                <a:spcPts val="0"/>
              </a:spcAft>
            </a:pPr>
            <a:r>
              <a:rPr lang="es-ES" sz="650" spc="10">
                <a:solidFill>
                  <a:srgbClr val="000000"/>
                </a:solidFill>
                <a:latin typeface="Bookman Old Style" pitchFamily="1" panose="02020603050405020304"/>
              </a:rPr>
              <a:t>Lic. EN CIENCIAS AMBIENTALES </a:t>
            </a:r>
          </a:p>
        </p:txBody>
      </p:sp>
      <p:sp>
        <p:nvSpPr>
          <p:cNvPr id="156" name=""/>
          <p:cNvSpPr/>
          <p:nvPr>
            <p:ph type="body" idx="10"/>
          </p:nvPr>
        </p:nvSpPr>
        <p:spPr>
          <a:xfrm>
            <a:off x="3797935" y="7604125"/>
            <a:ext cx="208153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25">
                <a:solidFill>
                  <a:srgbClr val="000000"/>
                </a:solidFill>
                <a:latin typeface="Bookman Old Style" pitchFamily="1" panose="02020603050405020304"/>
              </a:rPr>
              <a:t>PROGRAMAS DE MOVILIDAD (Ent.) – GRADO </a:t>
            </a:r>
          </a:p>
        </p:txBody>
      </p:sp>
      <p:sp>
        <p:nvSpPr>
          <p:cNvPr id="157" name=""/>
          <p:cNvSpPr/>
          <p:nvPr>
            <p:ph type="body" idx="10"/>
          </p:nvPr>
        </p:nvSpPr>
        <p:spPr>
          <a:xfrm>
            <a:off x="3797935" y="7707630"/>
            <a:ext cx="1331595" cy="102235"/>
          </a:xfrm>
          <a:prstGeom prst="rect">
            <a:avLst/>
          </a:prstGeom>
          <a:noFill/>
          <a:ln w="0" cmpd="sng">
            <a:noFill/>
            <a:prstDash val="solid"/>
          </a:ln>
        </p:spPr>
        <p:txBody>
          <a:bodyPr vert="horz" lIns="0" tIns="7620" rIns="0" bIns="0" anchor="t"/>
          <a:lstStyle/>
          <a:p>
            <a:pPr marL="0" marR="0" indent="0" algn="l">
              <a:lnSpc>
                <a:spcPts val="700"/>
              </a:lnSpc>
              <a:spcAft>
                <a:spcPts val="20"/>
              </a:spcAft>
            </a:pPr>
            <a:r>
              <a:rPr lang="es-ES" sz="650" spc="5">
                <a:solidFill>
                  <a:srgbClr val="000000"/>
                </a:solidFill>
                <a:latin typeface="Bookman Old Style" pitchFamily="1" panose="02020603050405020304"/>
              </a:rPr>
              <a:t>Lic. EN QUIMICA (PLAN 1998) </a:t>
            </a:r>
          </a:p>
        </p:txBody>
      </p:sp>
      <p:sp>
        <p:nvSpPr>
          <p:cNvPr id="158" name=""/>
          <p:cNvSpPr/>
          <p:nvPr>
            <p:ph type="body" idx="10"/>
          </p:nvPr>
        </p:nvSpPr>
        <p:spPr>
          <a:xfrm>
            <a:off x="3797935" y="7809865"/>
            <a:ext cx="1496695"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59" name=""/>
          <p:cNvSpPr/>
          <p:nvPr>
            <p:ph type="body" idx="10"/>
          </p:nvPr>
        </p:nvSpPr>
        <p:spPr>
          <a:xfrm>
            <a:off x="3797935" y="7911465"/>
            <a:ext cx="1380490" cy="10223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60" name=""/>
          <p:cNvSpPr/>
          <p:nvPr>
            <p:ph type="body" idx="10"/>
          </p:nvPr>
        </p:nvSpPr>
        <p:spPr>
          <a:xfrm>
            <a:off x="3797935" y="8013700"/>
            <a:ext cx="1496695" cy="9969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61" name=""/>
          <p:cNvSpPr/>
          <p:nvPr>
            <p:ph type="body" idx="10"/>
          </p:nvPr>
        </p:nvSpPr>
        <p:spPr>
          <a:xfrm>
            <a:off x="3797935" y="8115935"/>
            <a:ext cx="16090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1994) </a:t>
            </a:r>
          </a:p>
        </p:txBody>
      </p:sp>
      <p:sp>
        <p:nvSpPr>
          <p:cNvPr id="162" name=""/>
          <p:cNvSpPr/>
          <p:nvPr>
            <p:ph type="body" idx="10"/>
          </p:nvPr>
        </p:nvSpPr>
        <p:spPr>
          <a:xfrm>
            <a:off x="3797935" y="8219440"/>
            <a:ext cx="2084705" cy="99060"/>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CIENCIAS: Sec. QUI MICAS (PLAN 1978) </a:t>
            </a:r>
          </a:p>
        </p:txBody>
      </p:sp>
      <p:sp>
        <p:nvSpPr>
          <p:cNvPr id="163" name=""/>
          <p:cNvSpPr/>
          <p:nvPr>
            <p:ph type="body" idx="10"/>
          </p:nvPr>
        </p:nvSpPr>
        <p:spPr>
          <a:xfrm>
            <a:off x="3797935" y="8318500"/>
            <a:ext cx="1410970" cy="104140"/>
          </a:xfrm>
          <a:prstGeom prst="rect">
            <a:avLst/>
          </a:prstGeom>
          <a:noFill/>
          <a:ln w="0" cmpd="sng">
            <a:noFill/>
            <a:prstDash val="solid"/>
          </a:ln>
        </p:spPr>
        <p:txBody>
          <a:bodyPr vert="horz" lIns="0" tIns="0" rIns="0" bIns="0" anchor="t"/>
          <a:lstStyle/>
          <a:p>
            <a:pPr marL="0" marR="0" indent="0" algn="l">
              <a:lnSpc>
                <a:spcPts val="800"/>
              </a:lnSpc>
              <a:spcAft>
                <a:spcPts val="20"/>
              </a:spcAft>
            </a:pPr>
            <a:r>
              <a:rPr lang="es-ES" sz="650" spc="10">
                <a:solidFill>
                  <a:srgbClr val="000000"/>
                </a:solidFill>
                <a:latin typeface="Bookman Old Style" pitchFamily="1" panose="02020603050405020304"/>
              </a:rPr>
              <a:t>Lic. EN BIOLOGI´A (PLAN 1994) </a:t>
            </a:r>
          </a:p>
        </p:txBody>
      </p:sp>
      <p:sp>
        <p:nvSpPr>
          <p:cNvPr id="164" name=""/>
          <p:cNvSpPr/>
          <p:nvPr>
            <p:ph type="body" idx="10"/>
          </p:nvPr>
        </p:nvSpPr>
        <p:spPr>
          <a:xfrm>
            <a:off x="3797935" y="8422640"/>
            <a:ext cx="1496695" cy="99060"/>
          </a:xfrm>
          <a:prstGeom prst="rect">
            <a:avLst/>
          </a:prstGeom>
          <a:noFill/>
          <a:ln w="0" cmpd="sng">
            <a:noFill/>
            <a:prstDash val="solid"/>
          </a:ln>
        </p:spPr>
        <p:txBody>
          <a:bodyPr vert="horz" lIns="0" tIns="8890" rIns="0" bIns="0" anchor="t"/>
          <a:lstStyle/>
          <a:p>
            <a:pPr marL="0" marR="0" indent="0" algn="l">
              <a:lnSpc>
                <a:spcPts val="600"/>
              </a:lnSpc>
              <a:spcAft>
                <a:spcPts val="0"/>
              </a:spcAft>
            </a:pPr>
            <a:r>
              <a:rPr lang="es-ES" sz="650" spc="10">
                <a:solidFill>
                  <a:srgbClr val="000000"/>
                </a:solidFill>
                <a:latin typeface="Bookman Old Style" pitchFamily="1" panose="02020603050405020304"/>
              </a:rPr>
              <a:t>Lic. EN CIENCIAS AMBIENTALES </a:t>
            </a:r>
          </a:p>
        </p:txBody>
      </p:sp>
      <p:sp>
        <p:nvSpPr>
          <p:cNvPr id="165" name=""/>
          <p:cNvSpPr/>
          <p:nvPr>
            <p:ph type="body" idx="10"/>
          </p:nvPr>
        </p:nvSpPr>
        <p:spPr>
          <a:xfrm>
            <a:off x="3797935" y="8527415"/>
            <a:ext cx="1609090" cy="9842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1998) </a:t>
            </a:r>
          </a:p>
        </p:txBody>
      </p:sp>
      <p:sp>
        <p:nvSpPr>
          <p:cNvPr id="166" name=""/>
          <p:cNvSpPr/>
          <p:nvPr>
            <p:ph type="body" idx="10"/>
          </p:nvPr>
        </p:nvSpPr>
        <p:spPr>
          <a:xfrm>
            <a:off x="3797935" y="8625840"/>
            <a:ext cx="1822450" cy="9969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5">
                <a:solidFill>
                  <a:srgbClr val="000000"/>
                </a:solidFill>
                <a:latin typeface="Bookman Old Style" pitchFamily="1" panose="02020603050405020304"/>
              </a:rPr>
              <a:t>M.U. EN INVESTIGACIÓN EN CIENCIAS </a:t>
            </a:r>
          </a:p>
        </p:txBody>
      </p:sp>
      <p:sp>
        <p:nvSpPr>
          <p:cNvPr id="167" name=""/>
          <p:cNvSpPr/>
          <p:nvPr>
            <p:ph type="body" idx="10"/>
          </p:nvPr>
        </p:nvSpPr>
        <p:spPr>
          <a:xfrm>
            <a:off x="3797935" y="8727440"/>
            <a:ext cx="207264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M.U. For. Prof. EN EDUCACI ON SECUNDARIA </a:t>
            </a:r>
          </a:p>
        </p:txBody>
      </p:sp>
      <p:sp>
        <p:nvSpPr>
          <p:cNvPr id="168" name=""/>
          <p:cNvSpPr/>
          <p:nvPr>
            <p:ph type="body" idx="10"/>
          </p:nvPr>
        </p:nvSpPr>
        <p:spPr>
          <a:xfrm>
            <a:off x="3797935" y="8835390"/>
            <a:ext cx="16090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1994) </a:t>
            </a:r>
          </a:p>
        </p:txBody>
      </p:sp>
      <p:sp>
        <p:nvSpPr>
          <p:cNvPr id="169" name=""/>
          <p:cNvSpPr/>
          <p:nvPr>
            <p:ph type="body" idx="10"/>
          </p:nvPr>
        </p:nvSpPr>
        <p:spPr>
          <a:xfrm>
            <a:off x="3797935" y="8937625"/>
            <a:ext cx="1009015" cy="96520"/>
          </a:xfrm>
          <a:prstGeom prst="rect">
            <a:avLst/>
          </a:prstGeom>
          <a:noFill/>
          <a:ln w="0" cmpd="sng">
            <a:noFill/>
            <a:prstDash val="solid"/>
          </a:ln>
        </p:spPr>
        <p:txBody>
          <a:bodyPr vert="horz" lIns="0" tIns="6350" rIns="0" bIns="0" anchor="t"/>
          <a:lstStyle/>
          <a:p>
            <a:pPr marL="0" marR="0" indent="0" algn="l">
              <a:lnSpc>
                <a:spcPts val="600"/>
              </a:lnSpc>
              <a:spcAft>
                <a:spcPts val="0"/>
              </a:spcAft>
            </a:pPr>
            <a:r>
              <a:rPr lang="es-ES" sz="650" spc="0">
                <a:solidFill>
                  <a:srgbClr val="000000"/>
                </a:solidFill>
                <a:latin typeface="Bookman Old Style" pitchFamily="1" panose="02020603050405020304"/>
              </a:rPr>
              <a:t>GRADO EN BIOLOGI A </a:t>
            </a:r>
          </a:p>
        </p:txBody>
      </p:sp>
      <p:sp>
        <p:nvSpPr>
          <p:cNvPr id="170" name=""/>
          <p:cNvSpPr/>
          <p:nvPr>
            <p:ph type="body" idx="10"/>
          </p:nvPr>
        </p:nvSpPr>
        <p:spPr>
          <a:xfrm>
            <a:off x="3797935" y="9039225"/>
            <a:ext cx="2310130" cy="9842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Sec. MATEM ATICAS (PLAN 1982) </a:t>
            </a:r>
          </a:p>
        </p:txBody>
      </p:sp>
      <p:sp>
        <p:nvSpPr>
          <p:cNvPr id="171" name=""/>
          <p:cNvSpPr/>
          <p:nvPr>
            <p:ph type="body" idx="10"/>
          </p:nvPr>
        </p:nvSpPr>
        <p:spPr>
          <a:xfrm>
            <a:off x="3797935" y="9137650"/>
            <a:ext cx="2072640" cy="9969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172" name=""/>
          <p:cNvSpPr/>
          <p:nvPr>
            <p:ph type="body" idx="10"/>
          </p:nvPr>
        </p:nvSpPr>
        <p:spPr>
          <a:xfrm>
            <a:off x="3797935" y="9239250"/>
            <a:ext cx="10210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INGENIERIA QUIMICA </a:t>
            </a:r>
          </a:p>
        </p:txBody>
      </p:sp>
      <p:sp>
        <p:nvSpPr>
          <p:cNvPr id="173" name=""/>
          <p:cNvSpPr/>
          <p:nvPr>
            <p:ph type="body" idx="10"/>
          </p:nvPr>
        </p:nvSpPr>
        <p:spPr>
          <a:xfrm>
            <a:off x="6322695" y="115633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2012–13 </a:t>
            </a:r>
          </a:p>
        </p:txBody>
      </p:sp>
      <p:sp>
        <p:nvSpPr>
          <p:cNvPr id="174" name=""/>
          <p:cNvSpPr/>
          <p:nvPr>
            <p:ph type="body" idx="10"/>
          </p:nvPr>
        </p:nvSpPr>
        <p:spPr>
          <a:xfrm>
            <a:off x="6322695" y="1259840"/>
            <a:ext cx="44259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2003–04 </a:t>
            </a:r>
          </a:p>
        </p:txBody>
      </p:sp>
      <p:sp>
        <p:nvSpPr>
          <p:cNvPr id="175" name=""/>
          <p:cNvSpPr/>
          <p:nvPr>
            <p:ph type="body" idx="10"/>
          </p:nvPr>
        </p:nvSpPr>
        <p:spPr>
          <a:xfrm>
            <a:off x="6322695" y="136334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2008–09 </a:t>
            </a:r>
          </a:p>
        </p:txBody>
      </p:sp>
      <p:sp>
        <p:nvSpPr>
          <p:cNvPr id="176" name=""/>
          <p:cNvSpPr/>
          <p:nvPr>
            <p:ph type="body" idx="10"/>
          </p:nvPr>
        </p:nvSpPr>
        <p:spPr>
          <a:xfrm>
            <a:off x="6322695" y="1465580"/>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2014–15 </a:t>
            </a:r>
          </a:p>
        </p:txBody>
      </p:sp>
      <p:sp>
        <p:nvSpPr>
          <p:cNvPr id="177" name=""/>
          <p:cNvSpPr/>
          <p:nvPr>
            <p:ph type="body" idx="10"/>
          </p:nvPr>
        </p:nvSpPr>
        <p:spPr>
          <a:xfrm>
            <a:off x="6322695" y="156781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2005–06 </a:t>
            </a:r>
          </a:p>
        </p:txBody>
      </p:sp>
      <p:sp>
        <p:nvSpPr>
          <p:cNvPr id="178" name=""/>
          <p:cNvSpPr/>
          <p:nvPr>
            <p:ph type="body" idx="10"/>
          </p:nvPr>
        </p:nvSpPr>
        <p:spPr>
          <a:xfrm>
            <a:off x="6322695" y="1670050"/>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179" name=""/>
          <p:cNvSpPr/>
          <p:nvPr>
            <p:ph type="body" idx="10"/>
          </p:nvPr>
        </p:nvSpPr>
        <p:spPr>
          <a:xfrm>
            <a:off x="6322695" y="177165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2001–02 </a:t>
            </a:r>
          </a:p>
        </p:txBody>
      </p:sp>
      <p:sp>
        <p:nvSpPr>
          <p:cNvPr id="180" name=""/>
          <p:cNvSpPr/>
          <p:nvPr>
            <p:ph type="body" idx="10"/>
          </p:nvPr>
        </p:nvSpPr>
        <p:spPr>
          <a:xfrm>
            <a:off x="6322695" y="187579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2006–07 </a:t>
            </a:r>
          </a:p>
        </p:txBody>
      </p:sp>
      <p:sp>
        <p:nvSpPr>
          <p:cNvPr id="181" name=""/>
          <p:cNvSpPr/>
          <p:nvPr>
            <p:ph type="body" idx="10"/>
          </p:nvPr>
        </p:nvSpPr>
        <p:spPr>
          <a:xfrm>
            <a:off x="6329045" y="1978025"/>
            <a:ext cx="43624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5">
                <a:solidFill>
                  <a:srgbClr val="000000"/>
                </a:solidFill>
                <a:latin typeface="Bookman Old Style" pitchFamily="1" panose="02020603050405020304"/>
              </a:rPr>
              <a:t>1993–94 </a:t>
            </a:r>
          </a:p>
        </p:txBody>
      </p:sp>
      <p:sp>
        <p:nvSpPr>
          <p:cNvPr id="182" name=""/>
          <p:cNvSpPr/>
          <p:nvPr>
            <p:ph type="body" idx="10"/>
          </p:nvPr>
        </p:nvSpPr>
        <p:spPr>
          <a:xfrm>
            <a:off x="6329045" y="2079625"/>
            <a:ext cx="4362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1993–94 </a:t>
            </a:r>
          </a:p>
        </p:txBody>
      </p:sp>
      <p:sp>
        <p:nvSpPr>
          <p:cNvPr id="183" name=""/>
          <p:cNvSpPr/>
          <p:nvPr>
            <p:ph type="body" idx="10"/>
          </p:nvPr>
        </p:nvSpPr>
        <p:spPr>
          <a:xfrm>
            <a:off x="6329045" y="2183130"/>
            <a:ext cx="43624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1993–94 </a:t>
            </a:r>
          </a:p>
        </p:txBody>
      </p:sp>
      <p:sp>
        <p:nvSpPr>
          <p:cNvPr id="184" name=""/>
          <p:cNvSpPr/>
          <p:nvPr>
            <p:ph type="body" idx="10"/>
          </p:nvPr>
        </p:nvSpPr>
        <p:spPr>
          <a:xfrm>
            <a:off x="6322695" y="2285365"/>
            <a:ext cx="442595" cy="100965"/>
          </a:xfrm>
          <a:prstGeom prst="rect">
            <a:avLst/>
          </a:prstGeom>
          <a:noFill/>
          <a:ln w="0" cmpd="sng">
            <a:noFill/>
            <a:prstDash val="solid"/>
          </a:ln>
        </p:spPr>
        <p:txBody>
          <a:bodyPr vert="horz" lIns="0" tIns="1079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2003–04 </a:t>
            </a:r>
          </a:p>
        </p:txBody>
      </p:sp>
      <p:sp>
        <p:nvSpPr>
          <p:cNvPr id="185" name=""/>
          <p:cNvSpPr/>
          <p:nvPr>
            <p:ph type="body" idx="10"/>
          </p:nvPr>
        </p:nvSpPr>
        <p:spPr>
          <a:xfrm>
            <a:off x="6322695" y="238760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186" name=""/>
          <p:cNvSpPr/>
          <p:nvPr>
            <p:ph type="body" idx="10"/>
          </p:nvPr>
        </p:nvSpPr>
        <p:spPr>
          <a:xfrm>
            <a:off x="6322695" y="2489835"/>
            <a:ext cx="43688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2010–11 </a:t>
            </a:r>
          </a:p>
        </p:txBody>
      </p:sp>
      <p:sp>
        <p:nvSpPr>
          <p:cNvPr id="187" name=""/>
          <p:cNvSpPr/>
          <p:nvPr>
            <p:ph type="body" idx="10"/>
          </p:nvPr>
        </p:nvSpPr>
        <p:spPr>
          <a:xfrm>
            <a:off x="6322695" y="259207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2011–12 </a:t>
            </a:r>
          </a:p>
        </p:txBody>
      </p:sp>
      <p:sp>
        <p:nvSpPr>
          <p:cNvPr id="188" name=""/>
          <p:cNvSpPr/>
          <p:nvPr>
            <p:ph type="body" idx="10"/>
          </p:nvPr>
        </p:nvSpPr>
        <p:spPr>
          <a:xfrm>
            <a:off x="6322695" y="2695575"/>
            <a:ext cx="43688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5">
                <a:solidFill>
                  <a:srgbClr val="000000"/>
                </a:solidFill>
                <a:latin typeface="Bookman Old Style" pitchFamily="1" panose="02020603050405020304"/>
              </a:rPr>
              <a:t>2000–01 </a:t>
            </a:r>
          </a:p>
        </p:txBody>
      </p:sp>
      <p:sp>
        <p:nvSpPr>
          <p:cNvPr id="189" name=""/>
          <p:cNvSpPr/>
          <p:nvPr>
            <p:ph type="body" idx="10"/>
          </p:nvPr>
        </p:nvSpPr>
        <p:spPr>
          <a:xfrm>
            <a:off x="6322695" y="2797810"/>
            <a:ext cx="439420"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2014–15 </a:t>
            </a:r>
          </a:p>
        </p:txBody>
      </p:sp>
      <p:sp>
        <p:nvSpPr>
          <p:cNvPr id="190" name=""/>
          <p:cNvSpPr/>
          <p:nvPr>
            <p:ph type="body" idx="10"/>
          </p:nvPr>
        </p:nvSpPr>
        <p:spPr>
          <a:xfrm>
            <a:off x="6322695" y="2988310"/>
            <a:ext cx="44259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2003–04 </a:t>
            </a:r>
          </a:p>
        </p:txBody>
      </p:sp>
      <p:sp>
        <p:nvSpPr>
          <p:cNvPr id="191" name=""/>
          <p:cNvSpPr/>
          <p:nvPr>
            <p:ph type="body" idx="10"/>
          </p:nvPr>
        </p:nvSpPr>
        <p:spPr>
          <a:xfrm>
            <a:off x="6322695" y="309181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2012–13 </a:t>
            </a:r>
          </a:p>
        </p:txBody>
      </p:sp>
      <p:sp>
        <p:nvSpPr>
          <p:cNvPr id="192" name=""/>
          <p:cNvSpPr/>
          <p:nvPr>
            <p:ph type="body" idx="10"/>
          </p:nvPr>
        </p:nvSpPr>
        <p:spPr>
          <a:xfrm>
            <a:off x="6322695" y="3194050"/>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2016–17 </a:t>
            </a:r>
          </a:p>
        </p:txBody>
      </p:sp>
      <p:sp>
        <p:nvSpPr>
          <p:cNvPr id="193" name=""/>
          <p:cNvSpPr/>
          <p:nvPr>
            <p:ph type="body" idx="10"/>
          </p:nvPr>
        </p:nvSpPr>
        <p:spPr>
          <a:xfrm>
            <a:off x="6322695" y="329565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2017–18 </a:t>
            </a:r>
          </a:p>
        </p:txBody>
      </p:sp>
      <p:sp>
        <p:nvSpPr>
          <p:cNvPr id="194" name=""/>
          <p:cNvSpPr/>
          <p:nvPr>
            <p:ph type="body" idx="10"/>
          </p:nvPr>
        </p:nvSpPr>
        <p:spPr>
          <a:xfrm>
            <a:off x="6322695" y="3399790"/>
            <a:ext cx="44259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2016–17 </a:t>
            </a:r>
          </a:p>
        </p:txBody>
      </p:sp>
      <p:sp>
        <p:nvSpPr>
          <p:cNvPr id="195" name=""/>
          <p:cNvSpPr/>
          <p:nvPr>
            <p:ph type="body" idx="10"/>
          </p:nvPr>
        </p:nvSpPr>
        <p:spPr>
          <a:xfrm>
            <a:off x="6322695" y="3502025"/>
            <a:ext cx="442595"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2006–07 </a:t>
            </a:r>
          </a:p>
        </p:txBody>
      </p:sp>
      <p:sp>
        <p:nvSpPr>
          <p:cNvPr id="196" name=""/>
          <p:cNvSpPr/>
          <p:nvPr>
            <p:ph type="body" idx="10"/>
          </p:nvPr>
        </p:nvSpPr>
        <p:spPr>
          <a:xfrm>
            <a:off x="6322695" y="360362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2009–10 </a:t>
            </a:r>
          </a:p>
        </p:txBody>
      </p:sp>
      <p:sp>
        <p:nvSpPr>
          <p:cNvPr id="197" name=""/>
          <p:cNvSpPr/>
          <p:nvPr>
            <p:ph type="body" idx="10"/>
          </p:nvPr>
        </p:nvSpPr>
        <p:spPr>
          <a:xfrm>
            <a:off x="6322695" y="3705860"/>
            <a:ext cx="43688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2010–11 </a:t>
            </a:r>
          </a:p>
        </p:txBody>
      </p:sp>
      <p:sp>
        <p:nvSpPr>
          <p:cNvPr id="198" name=""/>
          <p:cNvSpPr/>
          <p:nvPr>
            <p:ph type="body" idx="10"/>
          </p:nvPr>
        </p:nvSpPr>
        <p:spPr>
          <a:xfrm>
            <a:off x="6322695" y="3808095"/>
            <a:ext cx="436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2000–01 </a:t>
            </a:r>
          </a:p>
        </p:txBody>
      </p:sp>
      <p:sp>
        <p:nvSpPr>
          <p:cNvPr id="199" name=""/>
          <p:cNvSpPr/>
          <p:nvPr>
            <p:ph type="body" idx="10"/>
          </p:nvPr>
        </p:nvSpPr>
        <p:spPr>
          <a:xfrm>
            <a:off x="6322695" y="391160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2007–08 </a:t>
            </a:r>
          </a:p>
        </p:txBody>
      </p:sp>
      <p:sp>
        <p:nvSpPr>
          <p:cNvPr id="200" name=""/>
          <p:cNvSpPr/>
          <p:nvPr>
            <p:ph type="body" idx="10"/>
          </p:nvPr>
        </p:nvSpPr>
        <p:spPr>
          <a:xfrm>
            <a:off x="6322695" y="4013835"/>
            <a:ext cx="442595"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2003–04 </a:t>
            </a:r>
          </a:p>
        </p:txBody>
      </p:sp>
      <p:sp>
        <p:nvSpPr>
          <p:cNvPr id="201" name=""/>
          <p:cNvSpPr/>
          <p:nvPr>
            <p:ph type="body" idx="10"/>
          </p:nvPr>
        </p:nvSpPr>
        <p:spPr>
          <a:xfrm>
            <a:off x="6322695" y="411607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2013–14 </a:t>
            </a:r>
          </a:p>
        </p:txBody>
      </p:sp>
      <p:sp>
        <p:nvSpPr>
          <p:cNvPr id="202" name=""/>
          <p:cNvSpPr/>
          <p:nvPr>
            <p:ph type="body" idx="10"/>
          </p:nvPr>
        </p:nvSpPr>
        <p:spPr>
          <a:xfrm>
            <a:off x="6322695" y="421957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2011–12 </a:t>
            </a:r>
          </a:p>
        </p:txBody>
      </p:sp>
      <p:sp>
        <p:nvSpPr>
          <p:cNvPr id="203" name=""/>
          <p:cNvSpPr/>
          <p:nvPr>
            <p:ph type="body" idx="10"/>
          </p:nvPr>
        </p:nvSpPr>
        <p:spPr>
          <a:xfrm>
            <a:off x="6322695" y="4321810"/>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2006–07 </a:t>
            </a:r>
          </a:p>
        </p:txBody>
      </p:sp>
      <p:sp>
        <p:nvSpPr>
          <p:cNvPr id="204" name=""/>
          <p:cNvSpPr/>
          <p:nvPr>
            <p:ph type="body" idx="10"/>
          </p:nvPr>
        </p:nvSpPr>
        <p:spPr>
          <a:xfrm>
            <a:off x="6322695" y="442341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2015–16 </a:t>
            </a:r>
          </a:p>
        </p:txBody>
      </p:sp>
      <p:sp>
        <p:nvSpPr>
          <p:cNvPr id="205" name=""/>
          <p:cNvSpPr/>
          <p:nvPr>
            <p:ph type="body" idx="10"/>
          </p:nvPr>
        </p:nvSpPr>
        <p:spPr>
          <a:xfrm>
            <a:off x="6329045" y="4525645"/>
            <a:ext cx="433070" cy="100965"/>
          </a:xfrm>
          <a:prstGeom prst="rect">
            <a:avLst/>
          </a:prstGeom>
          <a:noFill/>
          <a:ln w="0" cmpd="sng">
            <a:noFill/>
            <a:prstDash val="solid"/>
          </a:ln>
        </p:spPr>
        <p:txBody>
          <a:bodyPr vert="horz" lIns="0" tIns="10795" rIns="0" bIns="0" anchor="t"/>
          <a:lstStyle/>
          <a:p>
            <a:pPr marL="0" marR="0" indent="0" algn="l">
              <a:lnSpc>
                <a:spcPts val="600"/>
              </a:lnSpc>
              <a:spcAft>
                <a:spcPts val="0"/>
              </a:spcAft>
            </a:pPr>
            <a:r>
              <a:rPr lang="es-ES" sz="650" spc="0">
                <a:solidFill>
                  <a:srgbClr val="000000"/>
                </a:solidFill>
                <a:latin typeface="Bookman Old Style" pitchFamily="1" panose="02020603050405020304"/>
              </a:rPr>
              <a:t>1995–96 </a:t>
            </a:r>
          </a:p>
        </p:txBody>
      </p:sp>
      <p:sp>
        <p:nvSpPr>
          <p:cNvPr id="206" name=""/>
          <p:cNvSpPr/>
          <p:nvPr>
            <p:ph type="body" idx="10"/>
          </p:nvPr>
        </p:nvSpPr>
        <p:spPr>
          <a:xfrm>
            <a:off x="6329045" y="4627880"/>
            <a:ext cx="4362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1996–97 </a:t>
            </a:r>
          </a:p>
        </p:txBody>
      </p:sp>
      <p:sp>
        <p:nvSpPr>
          <p:cNvPr id="207" name=""/>
          <p:cNvSpPr/>
          <p:nvPr>
            <p:ph type="body" idx="10"/>
          </p:nvPr>
        </p:nvSpPr>
        <p:spPr>
          <a:xfrm>
            <a:off x="6322695" y="473138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2015–16 </a:t>
            </a:r>
          </a:p>
        </p:txBody>
      </p:sp>
      <p:sp>
        <p:nvSpPr>
          <p:cNvPr id="208" name=""/>
          <p:cNvSpPr/>
          <p:nvPr>
            <p:ph type="body" idx="10"/>
          </p:nvPr>
        </p:nvSpPr>
        <p:spPr>
          <a:xfrm>
            <a:off x="6322695" y="4833620"/>
            <a:ext cx="442595"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2016–17 </a:t>
            </a:r>
          </a:p>
        </p:txBody>
      </p:sp>
      <p:sp>
        <p:nvSpPr>
          <p:cNvPr id="209" name=""/>
          <p:cNvSpPr/>
          <p:nvPr>
            <p:ph type="body" idx="10"/>
          </p:nvPr>
        </p:nvSpPr>
        <p:spPr>
          <a:xfrm>
            <a:off x="6322695" y="493585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2015–16 </a:t>
            </a:r>
          </a:p>
        </p:txBody>
      </p:sp>
      <p:sp>
        <p:nvSpPr>
          <p:cNvPr id="210" name=""/>
          <p:cNvSpPr/>
          <p:nvPr>
            <p:ph type="body" idx="10"/>
          </p:nvPr>
        </p:nvSpPr>
        <p:spPr>
          <a:xfrm>
            <a:off x="6322695" y="5038090"/>
            <a:ext cx="439420"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2017–18 </a:t>
            </a:r>
          </a:p>
        </p:txBody>
      </p:sp>
      <p:sp>
        <p:nvSpPr>
          <p:cNvPr id="211" name=""/>
          <p:cNvSpPr/>
          <p:nvPr>
            <p:ph type="body" idx="10"/>
          </p:nvPr>
        </p:nvSpPr>
        <p:spPr>
          <a:xfrm>
            <a:off x="6322695" y="513969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2017–18 </a:t>
            </a:r>
          </a:p>
        </p:txBody>
      </p:sp>
      <p:sp>
        <p:nvSpPr>
          <p:cNvPr id="212" name=""/>
          <p:cNvSpPr/>
          <p:nvPr>
            <p:ph type="body" idx="10"/>
          </p:nvPr>
        </p:nvSpPr>
        <p:spPr>
          <a:xfrm>
            <a:off x="6322695" y="5243830"/>
            <a:ext cx="436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2000–01 </a:t>
            </a:r>
          </a:p>
        </p:txBody>
      </p:sp>
      <p:sp>
        <p:nvSpPr>
          <p:cNvPr id="213" name=""/>
          <p:cNvSpPr/>
          <p:nvPr>
            <p:ph type="body" idx="10"/>
          </p:nvPr>
        </p:nvSpPr>
        <p:spPr>
          <a:xfrm>
            <a:off x="6322695" y="5346065"/>
            <a:ext cx="43942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2001–02 </a:t>
            </a:r>
          </a:p>
        </p:txBody>
      </p:sp>
      <p:sp>
        <p:nvSpPr>
          <p:cNvPr id="214" name=""/>
          <p:cNvSpPr/>
          <p:nvPr>
            <p:ph type="body" idx="10"/>
          </p:nvPr>
        </p:nvSpPr>
        <p:spPr>
          <a:xfrm>
            <a:off x="6322695" y="544766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2001–02 </a:t>
            </a:r>
          </a:p>
        </p:txBody>
      </p:sp>
      <p:sp>
        <p:nvSpPr>
          <p:cNvPr id="215" name=""/>
          <p:cNvSpPr/>
          <p:nvPr>
            <p:ph type="body" idx="10"/>
          </p:nvPr>
        </p:nvSpPr>
        <p:spPr>
          <a:xfrm>
            <a:off x="6322695" y="555117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216" name=""/>
          <p:cNvSpPr/>
          <p:nvPr>
            <p:ph type="body" idx="10"/>
          </p:nvPr>
        </p:nvSpPr>
        <p:spPr>
          <a:xfrm>
            <a:off x="6322695" y="5653405"/>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2008–09 </a:t>
            </a:r>
          </a:p>
        </p:txBody>
      </p:sp>
      <p:sp>
        <p:nvSpPr>
          <p:cNvPr id="217" name=""/>
          <p:cNvSpPr/>
          <p:nvPr>
            <p:ph type="body" idx="10"/>
          </p:nvPr>
        </p:nvSpPr>
        <p:spPr>
          <a:xfrm>
            <a:off x="6329045" y="5755640"/>
            <a:ext cx="43307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1994–95 </a:t>
            </a:r>
          </a:p>
        </p:txBody>
      </p:sp>
      <p:sp>
        <p:nvSpPr>
          <p:cNvPr id="218" name=""/>
          <p:cNvSpPr/>
          <p:nvPr>
            <p:ph type="body" idx="10"/>
          </p:nvPr>
        </p:nvSpPr>
        <p:spPr>
          <a:xfrm>
            <a:off x="6322695" y="5857875"/>
            <a:ext cx="43942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2014–15 </a:t>
            </a:r>
          </a:p>
        </p:txBody>
      </p:sp>
      <p:sp>
        <p:nvSpPr>
          <p:cNvPr id="219" name=""/>
          <p:cNvSpPr/>
          <p:nvPr>
            <p:ph type="body" idx="10"/>
          </p:nvPr>
        </p:nvSpPr>
        <p:spPr>
          <a:xfrm>
            <a:off x="6322695" y="5960110"/>
            <a:ext cx="44259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2016–17 </a:t>
            </a:r>
          </a:p>
        </p:txBody>
      </p:sp>
      <p:sp>
        <p:nvSpPr>
          <p:cNvPr id="220" name=""/>
          <p:cNvSpPr/>
          <p:nvPr>
            <p:ph type="body" idx="10"/>
          </p:nvPr>
        </p:nvSpPr>
        <p:spPr>
          <a:xfrm>
            <a:off x="6322695" y="606361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2001–02 </a:t>
            </a:r>
          </a:p>
        </p:txBody>
      </p:sp>
      <p:sp>
        <p:nvSpPr>
          <p:cNvPr id="221" name=""/>
          <p:cNvSpPr/>
          <p:nvPr>
            <p:ph type="body" idx="10"/>
          </p:nvPr>
        </p:nvSpPr>
        <p:spPr>
          <a:xfrm>
            <a:off x="6322695" y="6165850"/>
            <a:ext cx="43942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2015–16 </a:t>
            </a:r>
          </a:p>
        </p:txBody>
      </p:sp>
      <p:sp>
        <p:nvSpPr>
          <p:cNvPr id="222" name=""/>
          <p:cNvSpPr/>
          <p:nvPr>
            <p:ph type="body" idx="10"/>
          </p:nvPr>
        </p:nvSpPr>
        <p:spPr>
          <a:xfrm>
            <a:off x="6322695" y="626745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223" name=""/>
          <p:cNvSpPr/>
          <p:nvPr>
            <p:ph type="body" idx="10"/>
          </p:nvPr>
        </p:nvSpPr>
        <p:spPr>
          <a:xfrm>
            <a:off x="6322695" y="637159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2017–18 </a:t>
            </a:r>
          </a:p>
        </p:txBody>
      </p:sp>
      <p:sp>
        <p:nvSpPr>
          <p:cNvPr id="224" name=""/>
          <p:cNvSpPr/>
          <p:nvPr>
            <p:ph type="body" idx="10"/>
          </p:nvPr>
        </p:nvSpPr>
        <p:spPr>
          <a:xfrm>
            <a:off x="6322695" y="6473825"/>
            <a:ext cx="439420"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2007–08 </a:t>
            </a:r>
          </a:p>
        </p:txBody>
      </p:sp>
      <p:sp>
        <p:nvSpPr>
          <p:cNvPr id="225" name=""/>
          <p:cNvSpPr/>
          <p:nvPr>
            <p:ph type="body" idx="10"/>
          </p:nvPr>
        </p:nvSpPr>
        <p:spPr>
          <a:xfrm>
            <a:off x="6322695" y="657542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2012–13 </a:t>
            </a:r>
          </a:p>
        </p:txBody>
      </p:sp>
      <p:sp>
        <p:nvSpPr>
          <p:cNvPr id="226" name=""/>
          <p:cNvSpPr/>
          <p:nvPr>
            <p:ph type="body" idx="10"/>
          </p:nvPr>
        </p:nvSpPr>
        <p:spPr>
          <a:xfrm>
            <a:off x="6322695" y="6677660"/>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2009–10 </a:t>
            </a:r>
          </a:p>
        </p:txBody>
      </p:sp>
      <p:sp>
        <p:nvSpPr>
          <p:cNvPr id="227" name=""/>
          <p:cNvSpPr/>
          <p:nvPr>
            <p:ph type="body" idx="10"/>
          </p:nvPr>
        </p:nvSpPr>
        <p:spPr>
          <a:xfrm>
            <a:off x="6329045" y="6779895"/>
            <a:ext cx="43307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1994–95 </a:t>
            </a:r>
          </a:p>
        </p:txBody>
      </p:sp>
      <p:sp>
        <p:nvSpPr>
          <p:cNvPr id="228" name=""/>
          <p:cNvSpPr/>
          <p:nvPr>
            <p:ph type="body" idx="10"/>
          </p:nvPr>
        </p:nvSpPr>
        <p:spPr>
          <a:xfrm>
            <a:off x="6322695" y="688340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2005–06 </a:t>
            </a:r>
          </a:p>
        </p:txBody>
      </p:sp>
      <p:sp>
        <p:nvSpPr>
          <p:cNvPr id="229" name=""/>
          <p:cNvSpPr/>
          <p:nvPr>
            <p:ph type="body" idx="10"/>
          </p:nvPr>
        </p:nvSpPr>
        <p:spPr>
          <a:xfrm>
            <a:off x="6322695" y="6985635"/>
            <a:ext cx="436880"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15">
                <a:solidFill>
                  <a:srgbClr val="000000"/>
                </a:solidFill>
                <a:latin typeface="Bookman Old Style" pitchFamily="1" panose="02020603050405020304"/>
              </a:rPr>
              <a:t>2000–01 </a:t>
            </a:r>
          </a:p>
        </p:txBody>
      </p:sp>
      <p:sp>
        <p:nvSpPr>
          <p:cNvPr id="230" name=""/>
          <p:cNvSpPr/>
          <p:nvPr>
            <p:ph type="body" idx="10"/>
          </p:nvPr>
        </p:nvSpPr>
        <p:spPr>
          <a:xfrm>
            <a:off x="6322695" y="708787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2009–10 </a:t>
            </a:r>
          </a:p>
        </p:txBody>
      </p:sp>
      <p:sp>
        <p:nvSpPr>
          <p:cNvPr id="231" name=""/>
          <p:cNvSpPr/>
          <p:nvPr>
            <p:ph type="body" idx="10"/>
          </p:nvPr>
        </p:nvSpPr>
        <p:spPr>
          <a:xfrm>
            <a:off x="6322695" y="7191375"/>
            <a:ext cx="436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2010–11 </a:t>
            </a:r>
          </a:p>
        </p:txBody>
      </p:sp>
      <p:sp>
        <p:nvSpPr>
          <p:cNvPr id="232" name=""/>
          <p:cNvSpPr/>
          <p:nvPr>
            <p:ph type="body" idx="10"/>
          </p:nvPr>
        </p:nvSpPr>
        <p:spPr>
          <a:xfrm>
            <a:off x="6322695" y="7293610"/>
            <a:ext cx="43942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2011–12 </a:t>
            </a:r>
          </a:p>
        </p:txBody>
      </p:sp>
      <p:sp>
        <p:nvSpPr>
          <p:cNvPr id="233" name=""/>
          <p:cNvSpPr/>
          <p:nvPr>
            <p:ph type="body" idx="10"/>
          </p:nvPr>
        </p:nvSpPr>
        <p:spPr>
          <a:xfrm>
            <a:off x="6329045" y="7395210"/>
            <a:ext cx="43307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1995–96 </a:t>
            </a:r>
          </a:p>
        </p:txBody>
      </p:sp>
      <p:sp>
        <p:nvSpPr>
          <p:cNvPr id="234" name=""/>
          <p:cNvSpPr/>
          <p:nvPr>
            <p:ph type="body" idx="10"/>
          </p:nvPr>
        </p:nvSpPr>
        <p:spPr>
          <a:xfrm>
            <a:off x="6322695" y="7497445"/>
            <a:ext cx="442595" cy="100965"/>
          </a:xfrm>
          <a:prstGeom prst="rect">
            <a:avLst/>
          </a:prstGeom>
          <a:noFill/>
          <a:ln w="0" cmpd="sng">
            <a:noFill/>
            <a:prstDash val="solid"/>
          </a:ln>
        </p:spPr>
        <p:txBody>
          <a:bodyPr vert="horz" lIns="0" tIns="1079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2013–14 </a:t>
            </a:r>
          </a:p>
        </p:txBody>
      </p:sp>
      <p:sp>
        <p:nvSpPr>
          <p:cNvPr id="235" name=""/>
          <p:cNvSpPr/>
          <p:nvPr>
            <p:ph type="body" idx="10"/>
          </p:nvPr>
        </p:nvSpPr>
        <p:spPr>
          <a:xfrm>
            <a:off x="6322695" y="759968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2016–17 </a:t>
            </a:r>
          </a:p>
        </p:txBody>
      </p:sp>
      <p:sp>
        <p:nvSpPr>
          <p:cNvPr id="236" name=""/>
          <p:cNvSpPr/>
          <p:nvPr>
            <p:ph type="body" idx="10"/>
          </p:nvPr>
        </p:nvSpPr>
        <p:spPr>
          <a:xfrm>
            <a:off x="6322695" y="770318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2004–05 </a:t>
            </a:r>
          </a:p>
        </p:txBody>
      </p:sp>
      <p:sp>
        <p:nvSpPr>
          <p:cNvPr id="237" name=""/>
          <p:cNvSpPr/>
          <p:nvPr>
            <p:ph type="body" idx="10"/>
          </p:nvPr>
        </p:nvSpPr>
        <p:spPr>
          <a:xfrm>
            <a:off x="6322695" y="7805420"/>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2011–12 </a:t>
            </a:r>
          </a:p>
        </p:txBody>
      </p:sp>
      <p:sp>
        <p:nvSpPr>
          <p:cNvPr id="238" name=""/>
          <p:cNvSpPr/>
          <p:nvPr>
            <p:ph type="body" idx="10"/>
          </p:nvPr>
        </p:nvSpPr>
        <p:spPr>
          <a:xfrm>
            <a:off x="6322695" y="790765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2004–05 </a:t>
            </a:r>
          </a:p>
        </p:txBody>
      </p:sp>
      <p:sp>
        <p:nvSpPr>
          <p:cNvPr id="239" name=""/>
          <p:cNvSpPr/>
          <p:nvPr>
            <p:ph type="body" idx="10"/>
          </p:nvPr>
        </p:nvSpPr>
        <p:spPr>
          <a:xfrm>
            <a:off x="6322695" y="801116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2009–10 </a:t>
            </a:r>
          </a:p>
        </p:txBody>
      </p:sp>
      <p:sp>
        <p:nvSpPr>
          <p:cNvPr id="240" name=""/>
          <p:cNvSpPr/>
          <p:nvPr>
            <p:ph type="body" idx="10"/>
          </p:nvPr>
        </p:nvSpPr>
        <p:spPr>
          <a:xfrm>
            <a:off x="6329045" y="8113395"/>
            <a:ext cx="43307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0">
                <a:solidFill>
                  <a:srgbClr val="000000"/>
                </a:solidFill>
                <a:latin typeface="Bookman Old Style" pitchFamily="1" panose="02020603050405020304"/>
              </a:rPr>
              <a:t>1998–99 </a:t>
            </a:r>
          </a:p>
        </p:txBody>
      </p:sp>
      <p:sp>
        <p:nvSpPr>
          <p:cNvPr id="241" name=""/>
          <p:cNvSpPr/>
          <p:nvPr>
            <p:ph type="body" idx="10"/>
          </p:nvPr>
        </p:nvSpPr>
        <p:spPr>
          <a:xfrm>
            <a:off x="6329045" y="8215630"/>
            <a:ext cx="4362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1996–97 </a:t>
            </a:r>
          </a:p>
        </p:txBody>
      </p:sp>
      <p:sp>
        <p:nvSpPr>
          <p:cNvPr id="242" name=""/>
          <p:cNvSpPr/>
          <p:nvPr>
            <p:ph type="body" idx="10"/>
          </p:nvPr>
        </p:nvSpPr>
        <p:spPr>
          <a:xfrm>
            <a:off x="6322695" y="8317865"/>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243" name=""/>
          <p:cNvSpPr/>
          <p:nvPr>
            <p:ph type="body" idx="10"/>
          </p:nvPr>
        </p:nvSpPr>
        <p:spPr>
          <a:xfrm>
            <a:off x="6322695" y="841946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2011–12 </a:t>
            </a:r>
          </a:p>
        </p:txBody>
      </p:sp>
      <p:sp>
        <p:nvSpPr>
          <p:cNvPr id="244" name=""/>
          <p:cNvSpPr/>
          <p:nvPr>
            <p:ph type="body" idx="10"/>
          </p:nvPr>
        </p:nvSpPr>
        <p:spPr>
          <a:xfrm>
            <a:off x="6322695" y="852297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2006–07 </a:t>
            </a:r>
          </a:p>
        </p:txBody>
      </p:sp>
      <p:sp>
        <p:nvSpPr>
          <p:cNvPr id="245" name=""/>
          <p:cNvSpPr/>
          <p:nvPr>
            <p:ph type="body" idx="10"/>
          </p:nvPr>
        </p:nvSpPr>
        <p:spPr>
          <a:xfrm>
            <a:off x="6322695" y="8625205"/>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2012–13 </a:t>
            </a:r>
          </a:p>
        </p:txBody>
      </p:sp>
      <p:sp>
        <p:nvSpPr>
          <p:cNvPr id="246" name=""/>
          <p:cNvSpPr/>
          <p:nvPr>
            <p:ph type="body" idx="10"/>
          </p:nvPr>
        </p:nvSpPr>
        <p:spPr>
          <a:xfrm>
            <a:off x="6322695" y="872744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2013–14 </a:t>
            </a:r>
          </a:p>
        </p:txBody>
      </p:sp>
      <p:sp>
        <p:nvSpPr>
          <p:cNvPr id="247" name=""/>
          <p:cNvSpPr/>
          <p:nvPr>
            <p:ph type="body" idx="10"/>
          </p:nvPr>
        </p:nvSpPr>
        <p:spPr>
          <a:xfrm>
            <a:off x="6322695" y="883094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2001–02 </a:t>
            </a:r>
          </a:p>
        </p:txBody>
      </p:sp>
      <p:sp>
        <p:nvSpPr>
          <p:cNvPr id="248" name=""/>
          <p:cNvSpPr/>
          <p:nvPr>
            <p:ph type="body" idx="10"/>
          </p:nvPr>
        </p:nvSpPr>
        <p:spPr>
          <a:xfrm>
            <a:off x="6322695" y="8933180"/>
            <a:ext cx="442595" cy="100965"/>
          </a:xfrm>
          <a:prstGeom prst="rect">
            <a:avLst/>
          </a:prstGeom>
          <a:noFill/>
          <a:ln w="0" cmpd="sng">
            <a:noFill/>
            <a:prstDash val="solid"/>
          </a:ln>
        </p:spPr>
        <p:txBody>
          <a:bodyPr vert="horz" lIns="0" tIns="1079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2016–17 </a:t>
            </a:r>
          </a:p>
        </p:txBody>
      </p:sp>
      <p:sp>
        <p:nvSpPr>
          <p:cNvPr id="249" name=""/>
          <p:cNvSpPr/>
          <p:nvPr>
            <p:ph type="body" idx="10"/>
          </p:nvPr>
        </p:nvSpPr>
        <p:spPr>
          <a:xfrm>
            <a:off x="6329045" y="9035415"/>
            <a:ext cx="43307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1998–99 </a:t>
            </a:r>
          </a:p>
        </p:txBody>
      </p:sp>
      <p:sp>
        <p:nvSpPr>
          <p:cNvPr id="250" name=""/>
          <p:cNvSpPr/>
          <p:nvPr>
            <p:ph type="body" idx="10"/>
          </p:nvPr>
        </p:nvSpPr>
        <p:spPr>
          <a:xfrm>
            <a:off x="6322695" y="9137650"/>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2013–14 </a:t>
            </a:r>
          </a:p>
        </p:txBody>
      </p:sp>
      <p:sp>
        <p:nvSpPr>
          <p:cNvPr id="251" name=""/>
          <p:cNvSpPr/>
          <p:nvPr>
            <p:ph type="body" idx="10"/>
          </p:nvPr>
        </p:nvSpPr>
        <p:spPr>
          <a:xfrm>
            <a:off x="6322695" y="923925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2005–06 </a:t>
            </a:r>
          </a:p>
        </p:txBody>
      </p:sp>
    </p:spTree>
  </p:cSld>
  <p:clrMapOvr>
    <a:masterClrMapping/>
  </p:clrMapOvr>
</p:sldLayout>
</file>

<file path=ppt/slideLayouts/slideLayout18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163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8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164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8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165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0"/>
              </a:spcAft>
              <a:tabLst>
                <a:tab algn="r" pos="5440680"/>
              </a:tabLst>
            </a:pPr>
            <a:r>
              <a:rPr lang="es-ES" sz="1300" b="1" spc="0">
                <a:solidFill>
                  <a:srgbClr val="000000"/>
                </a:solidFill>
                <a:latin typeface="Garamond" pitchFamily="1" panose="02020603050405020304"/>
              </a:rPr>
              <a:t>1. Presentaciones </a:t>
            </a:r>
            <a:r>
              <a:rPr lang="es-ES" sz="950" spc="0">
                <a:solidFill>
                  <a:srgbClr val="000000"/>
                </a:solidFill>
                <a:latin typeface="Arial" pitchFamily="2" panose="02020603050405020304"/>
              </a:rPr>
              <a:t>IX </a:t>
            </a:r>
          </a:p>
        </p:txBody>
      </p:sp>
      <p:sp>
        <p:nvSpPr>
          <p:cNvPr id="3" name=""/>
          <p:cNvSpPr/>
          <p:nvPr>
            <p:ph type="body" idx="10"/>
          </p:nvPr>
        </p:nvSpPr>
        <p:spPr>
          <a:xfrm>
            <a:off x="1057910" y="681990"/>
            <a:ext cx="5486400" cy="5466080"/>
          </a:xfrm>
          <a:prstGeom prst="rect">
            <a:avLst/>
          </a:prstGeom>
          <a:noFill/>
          <a:ln w="0" cmpd="sng">
            <a:noFill/>
            <a:prstDash val="solid"/>
          </a:ln>
        </p:spPr>
        <p:txBody>
          <a:bodyPr vert="horz" lIns="0" tIns="213360" rIns="0" bIns="0" anchor="t"/>
          <a:lstStyle/>
          <a:p>
            <a:pPr marL="45720" marR="0" indent="0" algn="l">
              <a:lnSpc>
                <a:spcPts val="2000"/>
              </a:lnSpc>
              <a:spcAft>
                <a:spcPts val="0"/>
              </a:spcAft>
            </a:pPr>
            <a:r>
              <a:rPr lang="es-ES" sz="1850" b="1" spc="35">
                <a:solidFill>
                  <a:srgbClr val="000000"/>
                </a:solidFill>
                <a:latin typeface="Garamond" pitchFamily="1" panose="02020603050405020304"/>
              </a:rPr>
              <a:t>Prólogo del autor de la Memoria </a:t>
            </a:r>
          </a:p>
          <a:p>
            <a:pPr marL="2697480" marR="0" indent="0" algn="r">
              <a:lnSpc>
                <a:spcPts val="1400"/>
              </a:lnSpc>
              <a:spcBef>
                <a:spcPts val="1945"/>
              </a:spcBef>
              <a:spcAft>
                <a:spcPts val="0"/>
              </a:spcAft>
            </a:pPr>
            <a:r>
              <a:rPr lang="es-ES" sz="1300" b="1" spc="0">
                <a:solidFill>
                  <a:srgbClr val="000000"/>
                </a:solidFill>
                <a:latin typeface="Garamond" pitchFamily="1" panose="02020603050405020304"/>
              </a:rPr>
              <a:t>La contribución personal y colectiva, como lo que se ama, no debe permanecer sólo en el recuerdo. </a:t>
            </a:r>
          </a:p>
          <a:p>
            <a:pPr marL="45720" marR="45720" indent="0" algn="just">
              <a:lnSpc>
                <a:spcPts val="1400"/>
              </a:lnSpc>
              <a:spcBef>
                <a:spcPts val="4655"/>
              </a:spcBef>
              <a:spcAft>
                <a:spcPts val="0"/>
              </a:spcAft>
            </a:pPr>
            <a:r>
              <a:rPr lang="es-ES" sz="1300" spc="0">
                <a:solidFill>
                  <a:srgbClr val="000000"/>
                </a:solidFill>
                <a:latin typeface="Garamond" pitchFamily="1" panose="02020603050405020304"/>
              </a:rPr>
              <a:t>Esta obra pretende ser un digno y cálido homenaje a los pioneros universitarios de Extremadura. A todos aquellos que con su esfuerzo, dedicación, espíritu creativo y participación contribuyeron a formar la primera generación universitaria extremeña, gentes innovadoras en una Región olvidada de muchos que, como nadie, sabe lo que significa construir desde cero en las condiciones m´as adversas y difíciles. </a:t>
            </a:r>
          </a:p>
          <a:p>
            <a:pPr marL="45720" marR="45720" indent="0" algn="just">
              <a:lnSpc>
                <a:spcPts val="1400"/>
              </a:lnSpc>
              <a:spcBef>
                <a:spcPts val="1105"/>
              </a:spcBef>
              <a:spcAft>
                <a:spcPts val="0"/>
              </a:spcAft>
            </a:pPr>
            <a:r>
              <a:rPr lang="es-ES" sz="1300" spc="-15">
                <a:solidFill>
                  <a:srgbClr val="000000"/>
                </a:solidFill>
                <a:latin typeface="Garamond" pitchFamily="1" panose="02020603050405020304"/>
              </a:rPr>
              <a:t>Un homenaje sincero a los entrañables prohombres que encendieron la llama vin-</a:t>
            </a:r>
            <a:r>
              <a:rPr lang="es-ES" sz="1300" spc="-15">
                <a:solidFill>
                  <a:srgbClr val="000000"/>
                </a:solidFill>
                <a:latin typeface="Garamond" pitchFamily="1" panose="02020603050405020304"/>
              </a:rPr>
              <a:t>dicando una Universidad para Extremadura, allápor 1926; a los que recogieron el testigo en los años cuarenta y sesenta, y promovieron la creación de la Facultad de Ciencias; a los abnegados alumnos que, en sus carnes, sufrieron la inexperiencia de voluntariosos profesores o el desconcertante ir y venir de foráneos ilustres que les pri-</a:t>
            </a:r>
            <a:r>
              <a:rPr lang="es-ES" sz="1300" spc="-15">
                <a:solidFill>
                  <a:srgbClr val="000000"/>
                </a:solidFill>
                <a:latin typeface="Garamond" pitchFamily="1" panose="02020603050405020304"/>
              </a:rPr>
              <a:t>varon de una deseable estabilidad en las enseñanzas recibidas; a todos aquellos profe-</a:t>
            </a:r>
            <a:r>
              <a:rPr lang="es-ES" sz="1300" spc="-15">
                <a:solidFill>
                  <a:srgbClr val="000000"/>
                </a:solidFill>
                <a:latin typeface="Garamond" pitchFamily="1" panose="02020603050405020304"/>
              </a:rPr>
              <a:t>sores que dejaron importantes jirones de su vida en la gesta de la Facultad abriendo camino y formando discípulos; también a todos aquellos profesores que, desde las condiciones más desfavorables, tuvieron que ingeniárselas, sin guía ni maestro, para recabar medios y servicios, libros, revistas, asícomo progresar en su conocimiento y carrera académica, compitiendo con un entorno nacional e internacional altamente evolucionado y competitivo. En fín, también un homenaje al paciente, voluntarioso y sufrido personal de administración y servicios, que ha compartido con ilusión y esperanza los avatares y el desarrollo de la Facultad de Ciencias. </a:t>
            </a:r>
          </a:p>
        </p:txBody>
      </p:sp>
      <p:sp>
        <p:nvSpPr>
          <p:cNvPr id="4" name=""/>
          <p:cNvSpPr/>
          <p:nvPr>
            <p:ph type="body" idx="10"/>
          </p:nvPr>
        </p:nvSpPr>
        <p:spPr>
          <a:xfrm>
            <a:off x="2843530" y="6148070"/>
            <a:ext cx="3700780" cy="2730500"/>
          </a:xfrm>
          <a:prstGeom prst="rect">
            <a:avLst/>
          </a:prstGeom>
          <a:noFill/>
          <a:ln w="0" cmpd="sng">
            <a:noFill/>
            <a:prstDash val="solid"/>
          </a:ln>
        </p:spPr>
        <p:txBody>
          <a:bodyPr vert="horz" lIns="0" tIns="67310" rIns="0" bIns="0" anchor="t"/>
          <a:lstStyle/>
          <a:p>
            <a:pPr marL="45720" marR="45720" indent="0" algn="just">
              <a:lnSpc>
                <a:spcPts val="1400"/>
              </a:lnSpc>
              <a:spcAft>
                <a:spcPts val="0"/>
              </a:spcAft>
            </a:pPr>
            <a:r>
              <a:rPr lang="es-ES" sz="1300" spc="-5">
                <a:solidFill>
                  <a:srgbClr val="000000"/>
                </a:solidFill>
                <a:latin typeface="Garamond" pitchFamily="1" panose="02020603050405020304"/>
              </a:rPr>
              <a:t>Porque es cierto que cuando se inicia un proceso fun-</a:t>
            </a:r>
            <a:r>
              <a:rPr lang="es-ES" sz="1300" spc="-5">
                <a:solidFill>
                  <a:srgbClr val="000000"/>
                </a:solidFill>
                <a:latin typeface="Garamond" pitchFamily="1" panose="02020603050405020304"/>
              </a:rPr>
              <a:t>dacional de incuestionable valor social y cultural, cuyas </a:t>
            </a:r>
            <a:r>
              <a:rPr lang="es-ES" sz="1300" spc="-5">
                <a:solidFill>
                  <a:srgbClr val="000000"/>
                </a:solidFill>
                <a:latin typeface="Garamond" pitchFamily="1" panose="02020603050405020304"/>
              </a:rPr>
              <a:t>repercusiones trascienden las generaciones presentes y se </a:t>
            </a:r>
            <a:r>
              <a:rPr lang="es-ES" sz="1300" spc="-5">
                <a:solidFill>
                  <a:srgbClr val="000000"/>
                </a:solidFill>
                <a:latin typeface="Garamond" pitchFamily="1" panose="02020603050405020304"/>
              </a:rPr>
              <a:t>proyectan hacia un esperanzador futuro, como puede ser </a:t>
            </a:r>
            <a:r>
              <a:rPr lang="es-ES" sz="1300" spc="-5">
                <a:solidFill>
                  <a:srgbClr val="000000"/>
                </a:solidFill>
                <a:latin typeface="Garamond" pitchFamily="1" panose="02020603050405020304"/>
              </a:rPr>
              <a:t>la gestación, desarrollo y establecimiento firme de una </a:t>
            </a:r>
            <a:r>
              <a:rPr lang="es-ES" sz="1300" spc="-5">
                <a:solidFill>
                  <a:srgbClr val="000000"/>
                </a:solidFill>
                <a:latin typeface="Garamond" pitchFamily="1" panose="02020603050405020304"/>
              </a:rPr>
              <a:t>universidad, cualquier detalle, iniciativa o idea motríz que </a:t>
            </a:r>
            <a:r>
              <a:rPr lang="es-ES" sz="1300" spc="-5">
                <a:solidFill>
                  <a:srgbClr val="000000"/>
                </a:solidFill>
                <a:latin typeface="Garamond" pitchFamily="1" panose="02020603050405020304"/>
              </a:rPr>
              <a:t>dieran los que tuvieron la ocasión y ventura de participar, </a:t>
            </a:r>
            <a:r>
              <a:rPr lang="es-ES" sz="1300" spc="-5">
                <a:solidFill>
                  <a:srgbClr val="000000"/>
                </a:solidFill>
                <a:latin typeface="Garamond" pitchFamily="1" panose="02020603050405020304"/>
              </a:rPr>
              <a:t>debe prevalecer viva con exquisita consideración y respe-</a:t>
            </a:r>
            <a:r>
              <a:rPr lang="es-ES" sz="1300" spc="-5">
                <a:solidFill>
                  <a:srgbClr val="000000"/>
                </a:solidFill>
                <a:latin typeface="Garamond" pitchFamily="1" panose="02020603050405020304"/>
              </a:rPr>
              <a:t>to. Además, hay veces que hasta que no se conocen los </a:t>
            </a:r>
            <a:r>
              <a:rPr lang="es-ES" sz="1300" spc="-5">
                <a:solidFill>
                  <a:srgbClr val="000000"/>
                </a:solidFill>
                <a:latin typeface="Garamond" pitchFamily="1" panose="02020603050405020304"/>
              </a:rPr>
              <a:t>detalles previos y las circunstancias primeras que tuvie-</a:t>
            </a:r>
            <a:r>
              <a:rPr lang="es-ES" sz="1300" spc="-5">
                <a:solidFill>
                  <a:srgbClr val="000000"/>
                </a:solidFill>
                <a:latin typeface="Garamond" pitchFamily="1" panose="02020603050405020304"/>
              </a:rPr>
              <a:t>ron lugar antes de cuajar la iniciativa, no se comprenden </a:t>
            </a:r>
            <a:r>
              <a:rPr lang="es-ES" sz="1300" spc="-5">
                <a:solidFill>
                  <a:srgbClr val="000000"/>
                </a:solidFill>
                <a:latin typeface="Garamond" pitchFamily="1" panose="02020603050405020304"/>
              </a:rPr>
              <a:t>bien los derroteros que toma en su desarrollo y la pro-</a:t>
            </a:r>
            <a:r>
              <a:rPr lang="es-ES" sz="1300" spc="-5">
                <a:solidFill>
                  <a:srgbClr val="000000"/>
                </a:solidFill>
                <a:latin typeface="Garamond" pitchFamily="1" panose="02020603050405020304"/>
              </a:rPr>
              <a:t>blemática y expectativas que subyacen en todo momento </a:t>
            </a:r>
            <a:r>
              <a:rPr lang="es-ES" sz="1300" spc="-5">
                <a:solidFill>
                  <a:srgbClr val="000000"/>
                </a:solidFill>
                <a:latin typeface="Garamond" pitchFamily="1" panose="02020603050405020304"/>
              </a:rPr>
              <a:t>posterior. </a:t>
            </a:r>
          </a:p>
        </p:txBody>
      </p:sp>
      <p:sp>
        <p:nvSpPr>
          <p:cNvPr id="5" name=""/>
          <p:cNvSpPr/>
          <p:nvPr>
            <p:ph type="body" idx="10"/>
          </p:nvPr>
        </p:nvSpPr>
        <p:spPr>
          <a:xfrm>
            <a:off x="1057910" y="8878570"/>
            <a:ext cx="5486400" cy="852805"/>
          </a:xfrm>
          <a:prstGeom prst="rect">
            <a:avLst/>
          </a:prstGeom>
          <a:noFill/>
          <a:ln w="0" cmpd="sng">
            <a:noFill/>
            <a:prstDash val="solid"/>
          </a:ln>
        </p:spPr>
        <p:txBody>
          <a:bodyPr vert="horz" lIns="0" tIns="3175" rIns="0" bIns="0" anchor="t"/>
          <a:lstStyle/>
          <a:p>
            <a:pPr marL="45720" marR="45720" indent="0" algn="just">
              <a:lnSpc>
                <a:spcPts val="1400"/>
              </a:lnSpc>
              <a:spcAft>
                <a:spcPts val="1240"/>
              </a:spcAft>
            </a:pPr>
            <a:r>
              <a:rPr lang="es-ES" sz="1300" spc="0">
                <a:solidFill>
                  <a:srgbClr val="000000"/>
                </a:solidFill>
                <a:latin typeface="Garamond" pitchFamily="1" panose="02020603050405020304"/>
              </a:rPr>
              <a:t>Asíha ocurrido —y, de hecho, sigue ocurriendo— con la </a:t>
            </a:r>
            <a:r>
              <a:rPr lang="es-ES" sz="1300" b="1" spc="0">
                <a:solidFill>
                  <a:srgbClr val="000000"/>
                </a:solidFill>
                <a:latin typeface="Garamond" pitchFamily="1" panose="02020603050405020304"/>
              </a:rPr>
              <a:t>Universidad de Ex-</a:t>
            </a:r>
            <a:r>
              <a:rPr lang="es-ES" sz="1300" b="1" spc="0">
                <a:solidFill>
                  <a:srgbClr val="000000"/>
                </a:solidFill>
                <a:latin typeface="Garamond" pitchFamily="1" panose="02020603050405020304"/>
              </a:rPr>
              <a:t>tremadura</a:t>
            </a:r>
            <a:r>
              <a:rPr lang="es-ES" sz="1300" spc="0">
                <a:solidFill>
                  <a:srgbClr val="000000"/>
                </a:solidFill>
                <a:latin typeface="Garamond" pitchFamily="1" panose="02020603050405020304"/>
              </a:rPr>
              <a:t>, cuyos inicios fueron complejos e ilusionantes, valerosos y precarios, </a:t>
            </a:r>
            <a:r>
              <a:rPr lang="es-ES" sz="1300" spc="0">
                <a:solidFill>
                  <a:srgbClr val="000000"/>
                </a:solidFill>
                <a:latin typeface="Garamond" pitchFamily="1" panose="02020603050405020304"/>
              </a:rPr>
              <a:t>por obligación consensuados y no menos polémicos, y, por justicia, inexorables e </a:t>
            </a:r>
            <a:r>
              <a:rPr lang="es-ES" sz="1300" spc="0">
                <a:solidFill>
                  <a:srgbClr val="000000"/>
                </a:solidFill>
                <a:latin typeface="Garamond" pitchFamily="1" panose="02020603050405020304"/>
              </a:rPr>
              <a:t>imparables.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37465" rIns="0" bIns="0" anchor="t"/>
          <a:lstStyle/>
          <a:p>
            <a:pPr marL="45720" marR="0" indent="0" algn="r">
              <a:lnSpc>
                <a:spcPts val="1400"/>
              </a:lnSpc>
              <a:spcAft>
                <a:spcPts val="0"/>
              </a:spcAft>
            </a:pPr>
            <a:r>
              <a:rPr lang="es-ES" sz="1300" b="1" spc="25">
                <a:solidFill>
                  <a:srgbClr val="000000"/>
                </a:solidFill>
                <a:latin typeface="Garamond" pitchFamily="1" panose="02020603050405020304"/>
              </a:rPr>
              <a:t>Memoria Histórica </a:t>
            </a:r>
          </a:p>
        </p:txBody>
      </p:sp>
      <p:sp>
        <p:nvSpPr>
          <p:cNvPr id="9" name=""/>
          <p:cNvSpPr/>
          <p:nvPr>
            <p:ph type="body" idx="10"/>
          </p:nvPr>
        </p:nvSpPr>
        <p:spPr>
          <a:xfrm>
            <a:off x="1057910" y="8512175"/>
            <a:ext cx="1785620" cy="366395"/>
          </a:xfrm>
          <a:prstGeom prst="rect">
            <a:avLst/>
          </a:prstGeom>
          <a:noFill/>
          <a:ln w="0" cmpd="sng">
            <a:noFill/>
            <a:prstDash val="solid"/>
          </a:ln>
        </p:spPr>
        <p:txBody>
          <a:bodyPr vert="horz" lIns="0" tIns="0" rIns="0" bIns="0" anchor="t"/>
          <a:lstStyle/>
          <a:p>
            <a:pPr marL="0" marR="0" indent="0" algn="ctr">
              <a:lnSpc>
                <a:spcPts val="1200"/>
              </a:lnSpc>
              <a:spcAft>
                <a:spcPts val="1585"/>
              </a:spcAft>
            </a:pPr>
            <a:r>
              <a:rPr lang="es-ES" sz="1150" spc="25">
                <a:solidFill>
                  <a:srgbClr val="000000"/>
                </a:solidFill>
                <a:latin typeface="Garamond" pitchFamily="1" panose="02020603050405020304"/>
              </a:rPr>
              <a:t>Angel Liso Prósper </a:t>
            </a:r>
          </a:p>
        </p:txBody>
      </p:sp>
    </p:spTree>
  </p:cSld>
  <p:clrMapOvr>
    <a:masterClrMapping/>
  </p:clrMapOvr>
</p:sldLayout>
</file>

<file path=ppt/slideLayouts/slideLayout19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166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9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167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19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168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19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169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9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170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19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2540" rIns="0" bIns="0" anchor="t"/>
          <a:lstStyle/>
          <a:p>
            <a:pPr marL="0" marR="0" indent="0" algn="l">
              <a:lnSpc>
                <a:spcPts val="1500"/>
              </a:lnSpc>
              <a:spcAft>
                <a:spcPts val="45"/>
              </a:spcAft>
              <a:tabLst>
                <a:tab algn="l" pos="5166360"/>
              </a:tabLst>
            </a:pPr>
            <a:r>
              <a:rPr lang="es-ES" sz="1300" b="1" spc="-10">
                <a:solidFill>
                  <a:srgbClr val="000000"/>
                </a:solidFill>
                <a:latin typeface="Garamond" pitchFamily="1" panose="02020603050405020304"/>
              </a:rPr>
              <a:t>6. Estudiantes </a:t>
            </a:r>
            <a:r>
              <a:rPr lang="es-ES" sz="1250" spc="-10">
                <a:solidFill>
                  <a:srgbClr val="000000"/>
                </a:solidFill>
                <a:latin typeface="Arial" pitchFamily="2" panose="02020603050405020304"/>
              </a:rPr>
              <a:t>171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9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172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9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173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19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174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19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175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753110" y="596900"/>
            <a:ext cx="9601200" cy="406400"/>
          </a:xfrm>
          <a:prstGeom prst="rect">
            <a:avLst/>
          </a:prstGeom>
          <a:noFill/>
          <a:ln w="0" cmpd="sng">
            <a:noFill/>
            <a:prstDash val="solid"/>
          </a:ln>
        </p:spPr>
        <p:txBody>
          <a:bodyPr vert="horz" lIns="0" tIns="55245" rIns="0" bIns="0" anchor="t">
            <a:normAutofit fontScale="95000"/>
          </a:bodyPr>
          <a:lstStyle/>
          <a:p>
            <a:pPr marL="0" marR="0" indent="0" algn="l">
              <a:lnSpc>
                <a:spcPts val="2700"/>
              </a:lnSpc>
              <a:spcAft>
                <a:spcPts val="55"/>
              </a:spcAft>
            </a:pPr>
            <a:r>
              <a:rPr lang="es-ES" sz="2200" b="1" spc="240">
                <a:solidFill>
                  <a:srgbClr val="B1904D"/>
                </a:solidFill>
                <a:latin typeface="Times New Roman" pitchFamily="1" panose="02020603050405020304"/>
              </a:rPr>
              <a:t>FACULTAD DE CIENCIAS L </a:t>
            </a:r>
            <a:r>
              <a:rPr lang="es-ES" sz="2200" i="1" spc="240">
                <a:solidFill>
                  <a:srgbClr val="B1904D"/>
                </a:solidFill>
                <a:latin typeface="Times New Roman" pitchFamily="1" panose="02020603050405020304"/>
              </a:rPr>
              <a:t>Aniversario</a:t>
            </a:r>
            <a:r>
              <a:rPr lang="es-ES" sz="2200" b="1" spc="240">
                <a:solidFill>
                  <a:srgbClr val="7DAAB0"/>
                </a:solidFill>
                <a:latin typeface="Times New Roman" pitchFamily="1" panose="02020603050405020304"/>
              </a:rPr>
              <a:t> MEMORIA HISTÓRICA </a:t>
            </a:r>
          </a:p>
        </p:txBody>
      </p:sp>
    </p:spTree>
  </p:cSld>
  <p:clrMapOvr>
    <a:masterClrMapping/>
  </p:clrMapOvr>
</p:sldLayout>
</file>

<file path=ppt/slideLayouts/slideLayout2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8255" rIns="0" bIns="0" anchor="t"/>
          <a:lstStyle/>
          <a:p>
            <a:pPr marL="0" marR="45720" indent="0" algn="l">
              <a:lnSpc>
                <a:spcPts val="1400"/>
              </a:lnSpc>
              <a:spcAft>
                <a:spcPts val="75"/>
              </a:spcAft>
            </a:pPr>
            <a:r>
              <a:rPr lang="es-ES" sz="1250" spc="0">
                <a:solidFill>
                  <a:srgbClr val="000000"/>
                </a:solidFill>
                <a:latin typeface="Arial" pitchFamily="2" panose="02020603050405020304"/>
              </a:rPr>
              <a:t>x </a:t>
            </a:r>
          </a:p>
        </p:txBody>
      </p:sp>
      <p:sp>
        <p:nvSpPr>
          <p:cNvPr id="3" name=""/>
          <p:cNvSpPr/>
          <p:nvPr>
            <p:ph type="body" idx="10"/>
          </p:nvPr>
        </p:nvSpPr>
        <p:spPr>
          <a:xfrm>
            <a:off x="1059180" y="681990"/>
            <a:ext cx="5486400" cy="1725295"/>
          </a:xfrm>
          <a:prstGeom prst="rect">
            <a:avLst/>
          </a:prstGeom>
          <a:noFill/>
          <a:ln w="0" cmpd="sng">
            <a:noFill/>
            <a:prstDash val="solid"/>
          </a:ln>
        </p:spPr>
        <p:txBody>
          <a:bodyPr vert="horz" lIns="0" tIns="227330" rIns="0" bIns="0" anchor="t"/>
          <a:lstStyle/>
          <a:p>
            <a:pPr marL="0" marR="45720" indent="0" algn="just">
              <a:lnSpc>
                <a:spcPts val="1400"/>
              </a:lnSpc>
              <a:spcAft>
                <a:spcPts val="215"/>
              </a:spcAft>
            </a:pPr>
            <a:r>
              <a:rPr lang="es-ES" sz="1200" spc="20">
                <a:solidFill>
                  <a:srgbClr val="000000"/>
                </a:solidFill>
                <a:latin typeface="Times New Roman" pitchFamily="1" panose="02020603050405020304"/>
              </a:rPr>
              <a:t>Una amplia gama de hechos y datos ya fueron publicados en forma de libro,</a:t>
            </a:r>
            <a:r>
              <a:rPr lang="es-ES" sz="1200" baseline="30000" spc="20">
                <a:solidFill>
                  <a:srgbClr val="000000"/>
                </a:solidFill>
                <a:latin typeface="Courier New" pitchFamily="3" panose="02020603050405020304"/>
              </a:rPr>
              <a:t>1</a:t>
            </a:r>
            <a:r>
              <a:rPr lang="es-ES" sz="1200" spc="20">
                <a:solidFill>
                  <a:srgbClr val="000000"/>
                </a:solidFill>
                <a:latin typeface="Times New Roman" pitchFamily="1" panose="02020603050405020304"/>
              </a:rPr>
              <a:t> donde autorizados y entrañables protagonistas expusieron sus puntos de vista y vivencias en los primeros años de la creación de la </a:t>
            </a:r>
            <a:r>
              <a:rPr lang="es-ES" sz="1300" b="1" spc="20">
                <a:solidFill>
                  <a:srgbClr val="000000"/>
                </a:solidFill>
                <a:latin typeface="Garamond" pitchFamily="1" panose="02020603050405020304"/>
              </a:rPr>
              <a:t>Facultad de Ciencias </a:t>
            </a:r>
            <a:r>
              <a:rPr lang="es-ES" sz="1200" spc="20">
                <a:solidFill>
                  <a:srgbClr val="000000"/>
                </a:solidFill>
                <a:latin typeface="Times New Roman" pitchFamily="1" panose="02020603050405020304"/>
              </a:rPr>
              <a:t>y de la </a:t>
            </a:r>
            <a:r>
              <a:rPr lang="es-ES" sz="1300" b="1" spc="20">
                <a:solidFill>
                  <a:srgbClr val="000000"/>
                </a:solidFill>
                <a:latin typeface="Garamond" pitchFamily="1" panose="02020603050405020304"/>
              </a:rPr>
              <a:t>Uni-</a:t>
            </a:r>
            <a:r>
              <a:rPr lang="es-ES" sz="1300" b="1" spc="20">
                <a:solidFill>
                  <a:srgbClr val="000000"/>
                </a:solidFill>
                <a:latin typeface="Garamond" pitchFamily="1" panose="02020603050405020304"/>
              </a:rPr>
              <a:t>versidad de Extremadura</a:t>
            </a:r>
            <a:r>
              <a:rPr lang="es-ES" sz="1200" spc="20">
                <a:solidFill>
                  <a:srgbClr val="000000"/>
                </a:solidFill>
                <a:latin typeface="Times New Roman" pitchFamily="1" panose="02020603050405020304"/>
              </a:rPr>
              <a:t>. Estáausente, no obstante, el testimonio de algunas personalidades cuya participación fuérelevante.</a:t>
            </a:r>
            <a:r>
              <a:rPr lang="es-ES" sz="1200" baseline="30000" spc="20">
                <a:solidFill>
                  <a:srgbClr val="000000"/>
                </a:solidFill>
                <a:latin typeface="Courier New" pitchFamily="3" panose="02020603050405020304"/>
              </a:rPr>
              <a:t>2</a:t>
            </a:r>
            <a:r>
              <a:rPr lang="es-ES" sz="1200" spc="20">
                <a:solidFill>
                  <a:srgbClr val="000000"/>
                </a:solidFill>
                <a:latin typeface="Times New Roman" pitchFamily="1" panose="02020603050405020304"/>
              </a:rPr>
              <a:t> También hubo otras personas e ins-</a:t>
            </a:r>
            <a:r>
              <a:rPr lang="es-ES" sz="1200" spc="20">
                <a:solidFill>
                  <a:srgbClr val="000000"/>
                </a:solidFill>
                <a:latin typeface="Times New Roman" pitchFamily="1" panose="02020603050405020304"/>
              </a:rPr>
              <a:t>tituciones que, desde la sociedad extra–muros, contribuyeron y posibilitaron el éxito de la iniciativa (D. </a:t>
            </a:r>
            <a:r>
              <a:rPr lang="es-ES" sz="1300" i="1" spc="20">
                <a:solidFill>
                  <a:srgbClr val="000000"/>
                </a:solidFill>
                <a:latin typeface="Garamond" pitchFamily="1" panose="02020603050405020304"/>
              </a:rPr>
              <a:t>Angel Liso Prósper</a:t>
            </a:r>
            <a:r>
              <a:rPr lang="es-ES" sz="1200" spc="20">
                <a:solidFill>
                  <a:srgbClr val="000000"/>
                </a:solidFill>
                <a:latin typeface="Times New Roman" pitchFamily="1" panose="02020603050405020304"/>
              </a:rPr>
              <a:t>, D. </a:t>
            </a:r>
            <a:r>
              <a:rPr lang="es-ES" sz="1300" i="1" spc="20">
                <a:solidFill>
                  <a:srgbClr val="000000"/>
                </a:solidFill>
                <a:latin typeface="Garamond" pitchFamily="1" panose="02020603050405020304"/>
              </a:rPr>
              <a:t>Francisco Rodr</a:t>
            </a:r>
            <a:r>
              <a:rPr lang="es-ES" sz="1300" i="1" spc="20">
                <a:solidFill>
                  <a:srgbClr val="000000"/>
                </a:solidFill>
                <a:latin typeface="Garamond" pitchFamily="1" panose="02020603050405020304"/>
              </a:rPr>
              <a:t>ı´guez Arias</a:t>
            </a:r>
            <a:r>
              <a:rPr lang="es-ES" sz="1200" spc="20">
                <a:solidFill>
                  <a:srgbClr val="000000"/>
                </a:solidFill>
                <a:latin typeface="Times New Roman" pitchFamily="1" panose="02020603050405020304"/>
              </a:rPr>
              <a:t>, la “</a:t>
            </a:r>
            <a:r>
              <a:rPr lang="es-ES" sz="1300" i="1" spc="20">
                <a:solidFill>
                  <a:srgbClr val="000000"/>
                </a:solidFill>
                <a:latin typeface="Garamond" pitchFamily="1" panose="02020603050405020304"/>
              </a:rPr>
              <a:t>Asociación de Estudiantes Extremeños</a:t>
            </a:r>
            <a:r>
              <a:rPr lang="es-ES" sz="1200" spc="20">
                <a:solidFill>
                  <a:srgbClr val="000000"/>
                </a:solidFill>
                <a:latin typeface="Times New Roman" pitchFamily="1" panose="02020603050405020304"/>
              </a:rPr>
              <a:t>”, la ”</a:t>
            </a:r>
            <a:r>
              <a:rPr lang="es-ES" sz="1300" i="1" spc="20">
                <a:solidFill>
                  <a:srgbClr val="000000"/>
                </a:solidFill>
                <a:latin typeface="Garamond" pitchFamily="1" panose="02020603050405020304"/>
              </a:rPr>
              <a:t>Asociación de Amigos de la Universidad</a:t>
            </a:r>
            <a:r>
              <a:rPr lang="es-ES" sz="1200" spc="20">
                <a:solidFill>
                  <a:srgbClr val="000000"/>
                </a:solidFill>
                <a:latin typeface="Times New Roman" pitchFamily="1" panose="02020603050405020304"/>
              </a:rPr>
              <a:t>”, etc.). </a:t>
            </a:r>
          </a:p>
        </p:txBody>
      </p:sp>
      <p:sp>
        <p:nvSpPr>
          <p:cNvPr id="4" name=""/>
          <p:cNvSpPr/>
          <p:nvPr>
            <p:ph type="body" idx="10"/>
          </p:nvPr>
        </p:nvSpPr>
        <p:spPr>
          <a:xfrm>
            <a:off x="2846705" y="2407285"/>
            <a:ext cx="3698875" cy="2694940"/>
          </a:xfrm>
          <a:prstGeom prst="rect">
            <a:avLst/>
          </a:prstGeom>
          <a:noFill/>
          <a:ln w="0" cmpd="sng">
            <a:noFill/>
            <a:prstDash val="solid"/>
          </a:ln>
        </p:spPr>
        <p:txBody>
          <a:bodyPr vert="horz" lIns="0" tIns="34290" rIns="0" bIns="0" anchor="t"/>
          <a:lstStyle/>
          <a:p>
            <a:pPr marL="0" marR="45720" indent="0" algn="just">
              <a:lnSpc>
                <a:spcPts val="1400"/>
              </a:lnSpc>
              <a:spcAft>
                <a:spcPts val="0"/>
              </a:spcAft>
            </a:pPr>
            <a:r>
              <a:rPr lang="es-ES" sz="1200" spc="15">
                <a:solidFill>
                  <a:srgbClr val="000000"/>
                </a:solidFill>
                <a:latin typeface="Times New Roman" pitchFamily="1" panose="02020603050405020304"/>
              </a:rPr>
              <a:t>Es por ello que, al iniciar esta semblanza histórica, </a:t>
            </a:r>
            <a:r>
              <a:rPr lang="es-ES" sz="1200" spc="15">
                <a:solidFill>
                  <a:srgbClr val="000000"/>
                </a:solidFill>
                <a:latin typeface="Times New Roman" pitchFamily="1" panose="02020603050405020304"/>
              </a:rPr>
              <a:t>ocasión propicia encuadrada en la celebración del </a:t>
            </a:r>
            <a:r>
              <a:rPr lang="es-ES" sz="1300" b="1" spc="15">
                <a:solidFill>
                  <a:srgbClr val="000000"/>
                </a:solidFill>
                <a:latin typeface="Garamond" pitchFamily="1" panose="02020603050405020304"/>
              </a:rPr>
              <a:t>50 </a:t>
            </a:r>
            <a:r>
              <a:rPr lang="es-ES" sz="1300" b="1" spc="15">
                <a:solidFill>
                  <a:srgbClr val="000000"/>
                </a:solidFill>
                <a:latin typeface="Garamond" pitchFamily="1" panose="02020603050405020304"/>
              </a:rPr>
              <a:t>Aniversario de la Creación de la Facultad de Cien-</a:t>
            </a:r>
            <a:r>
              <a:rPr lang="es-ES" sz="1300" b="1" spc="15">
                <a:solidFill>
                  <a:srgbClr val="000000"/>
                </a:solidFill>
                <a:latin typeface="Garamond" pitchFamily="1" panose="02020603050405020304"/>
              </a:rPr>
              <a:t>cias</a:t>
            </a:r>
            <a:r>
              <a:rPr lang="es-ES" sz="1200" spc="15">
                <a:solidFill>
                  <a:srgbClr val="000000"/>
                </a:solidFill>
                <a:latin typeface="Times New Roman" pitchFamily="1" panose="02020603050405020304"/>
              </a:rPr>
              <a:t>, hemos considerado, a modo de exordio, incluir unas </a:t>
            </a:r>
            <a:r>
              <a:rPr lang="es-ES" sz="1200" spc="15">
                <a:solidFill>
                  <a:srgbClr val="000000"/>
                </a:solidFill>
                <a:latin typeface="Times New Roman" pitchFamily="1" panose="02020603050405020304"/>
              </a:rPr>
              <a:t>palabras con objeto de rendir un cálido homenaje a los </a:t>
            </a:r>
            <a:r>
              <a:rPr lang="es-ES" sz="1200" spc="15">
                <a:solidFill>
                  <a:srgbClr val="000000"/>
                </a:solidFill>
                <a:latin typeface="Times New Roman" pitchFamily="1" panose="02020603050405020304"/>
              </a:rPr>
              <a:t>partícipes silenciosos que, por lejanía en el tiempo o en </a:t>
            </a:r>
            <a:r>
              <a:rPr lang="es-ES" sz="1200" spc="15">
                <a:solidFill>
                  <a:srgbClr val="000000"/>
                </a:solidFill>
                <a:latin typeface="Times New Roman" pitchFamily="1" panose="02020603050405020304"/>
              </a:rPr>
              <a:t>el espacio, pudieran ser injustamente olvidados. </a:t>
            </a:r>
          </a:p>
          <a:p>
            <a:pPr marL="0" marR="45720" indent="0" algn="just">
              <a:lnSpc>
                <a:spcPts val="1400"/>
              </a:lnSpc>
              <a:spcBef>
                <a:spcPts val="480"/>
              </a:spcBef>
              <a:spcAft>
                <a:spcPts val="0"/>
              </a:spcAft>
            </a:pPr>
            <a:r>
              <a:rPr lang="es-ES" sz="1200" spc="0">
                <a:solidFill>
                  <a:srgbClr val="000000"/>
                </a:solidFill>
                <a:latin typeface="Times New Roman" pitchFamily="1" panose="02020603050405020304"/>
              </a:rPr>
              <a:t>Pero este enorme esfuerzo, como no podía ser menos por </a:t>
            </a:r>
            <a:r>
              <a:rPr lang="es-ES" sz="1200" spc="0">
                <a:solidFill>
                  <a:srgbClr val="000000"/>
                </a:solidFill>
                <a:latin typeface="Times New Roman" pitchFamily="1" panose="02020603050405020304"/>
              </a:rPr>
              <a:t>el buen hacer y la generosidad que siempre otorgan los </a:t>
            </a:r>
            <a:r>
              <a:rPr lang="es-ES" sz="1200" spc="0">
                <a:solidFill>
                  <a:srgbClr val="000000"/>
                </a:solidFill>
                <a:latin typeface="Times New Roman" pitchFamily="1" panose="02020603050405020304"/>
              </a:rPr>
              <a:t>pioneros, ha sido fértil y ha rendido magníficos frutos. </a:t>
            </a:r>
            <a:r>
              <a:rPr lang="es-ES" sz="1200" spc="0">
                <a:solidFill>
                  <a:srgbClr val="000000"/>
                </a:solidFill>
                <a:latin typeface="Times New Roman" pitchFamily="1" panose="02020603050405020304"/>
              </a:rPr>
              <a:t>La obra que se presenta, a modo de Memoria Histórica </a:t>
            </a:r>
            <a:r>
              <a:rPr lang="es-ES" sz="1200" spc="0">
                <a:solidFill>
                  <a:srgbClr val="000000"/>
                </a:solidFill>
                <a:latin typeface="Times New Roman" pitchFamily="1" panose="02020603050405020304"/>
              </a:rPr>
              <a:t>de estos últimos e inolvidables cincuenta años, contiene la </a:t>
            </a:r>
          </a:p>
          <a:p>
            <a:pPr marL="0" marR="45720" indent="0" algn="just">
              <a:lnSpc>
                <a:spcPts val="2500"/>
              </a:lnSpc>
              <a:spcBef>
                <a:spcPts val="310"/>
              </a:spcBef>
              <a:spcAft>
                <a:spcPts val="0"/>
              </a:spcAft>
            </a:pPr>
            <a:r>
              <a:rPr lang="es-ES" sz="1200" spc="-229">
                <a:solidFill>
                  <a:srgbClr val="000000"/>
                </a:solidFill>
                <a:latin typeface="Times New Roman" pitchFamily="1" panose="02020603050405020304"/>
              </a:rPr>
              <a:t>prueba irrefutable de la bondad del trabajo hecho. ¡Ojal</a:t>
            </a:r>
            <a:r>
              <a:rPr lang="es-ES" sz="1200" baseline="30000" spc="-229">
                <a:solidFill>
                  <a:srgbClr val="000000"/>
                </a:solidFill>
                <a:latin typeface="Times New Roman" pitchFamily="1" panose="02020603050405020304"/>
              </a:rPr>
              <a:t>á</a:t>
            </a:r>
            <a:r>
              <a:rPr lang="es-ES" sz="1200" spc="-229">
                <a:solidFill>
                  <a:srgbClr val="000000"/>
                </a:solidFill>
                <a:latin typeface="Times New Roman" pitchFamily="1" panose="02020603050405020304"/>
              </a:rPr>
              <a:t>nadie permita, nunca, que la inercia adquirida por la </a:t>
            </a:r>
            <a:r>
              <a:rPr lang="es-ES" sz="1300" b="1" spc="-229">
                <a:solidFill>
                  <a:srgbClr val="000000"/>
                </a:solidFill>
                <a:latin typeface="Garamond" pitchFamily="1" panose="02020603050405020304"/>
              </a:rPr>
              <a:t>Fa-</a:t>
            </a:r>
            <a:r>
              <a:rPr lang="es-ES" sz="100">
                <a:solidFill>
                  <a:srgbClr val="000000"/>
                </a:solidFill>
                <a:latin typeface="Arial" pitchFamily="2" panose="02020603050405020304"/>
              </a:rPr>
              <a:t> </a:t>
            </a:r>
          </a:p>
        </p:txBody>
      </p:sp>
      <p:sp>
        <p:nvSpPr>
          <p:cNvPr id="5" name=""/>
          <p:cNvSpPr/>
          <p:nvPr>
            <p:ph type="body" idx="10"/>
          </p:nvPr>
        </p:nvSpPr>
        <p:spPr>
          <a:xfrm>
            <a:off x="1059180" y="5102225"/>
            <a:ext cx="5486400" cy="3081020"/>
          </a:xfrm>
          <a:prstGeom prst="rect">
            <a:avLst/>
          </a:prstGeom>
          <a:noFill/>
          <a:ln w="0" cmpd="sng">
            <a:noFill/>
            <a:prstDash val="solid"/>
          </a:ln>
        </p:spPr>
        <p:txBody>
          <a:bodyPr vert="horz" lIns="0" tIns="3175" rIns="0" bIns="0" anchor="t"/>
          <a:lstStyle/>
          <a:p>
            <a:pPr marL="0" marR="45720" indent="0" algn="just">
              <a:lnSpc>
                <a:spcPts val="1400"/>
              </a:lnSpc>
              <a:spcAft>
                <a:spcPts val="0"/>
              </a:spcAft>
            </a:pPr>
            <a:r>
              <a:rPr lang="es-ES" sz="1300" b="1" spc="0">
                <a:solidFill>
                  <a:srgbClr val="000000"/>
                </a:solidFill>
                <a:latin typeface="Garamond" pitchFamily="1" panose="02020603050405020304"/>
              </a:rPr>
              <a:t>cultad de Ciencias</a:t>
            </a:r>
            <a:r>
              <a:rPr lang="es-ES" sz="1200" spc="0">
                <a:solidFill>
                  <a:srgbClr val="000000"/>
                </a:solidFill>
                <a:latin typeface="Times New Roman" pitchFamily="1" panose="02020603050405020304"/>
              </a:rPr>
              <a:t>, vital para la Universidad de Extremadura, se disipe! ¡Sería un </a:t>
            </a:r>
            <a:r>
              <a:rPr lang="es-ES" sz="1200" spc="0">
                <a:solidFill>
                  <a:srgbClr val="000000"/>
                </a:solidFill>
                <a:latin typeface="Times New Roman" pitchFamily="1" panose="02020603050405020304"/>
              </a:rPr>
              <a:t>error histórico irreparable! </a:t>
            </a:r>
          </a:p>
          <a:p>
            <a:pPr marL="0" marR="45720" indent="0" algn="just">
              <a:lnSpc>
                <a:spcPts val="1400"/>
              </a:lnSpc>
              <a:spcBef>
                <a:spcPts val="590"/>
              </a:spcBef>
              <a:spcAft>
                <a:spcPts val="0"/>
              </a:spcAft>
            </a:pPr>
            <a:r>
              <a:rPr lang="es-ES" sz="1200" spc="0">
                <a:solidFill>
                  <a:srgbClr val="000000"/>
                </a:solidFill>
                <a:latin typeface="Times New Roman" pitchFamily="1" panose="02020603050405020304"/>
              </a:rPr>
              <a:t>La Memoria se ha estructurado en cinco partes esenciales. La primera, que incluye la </a:t>
            </a:r>
            <a:r>
              <a:rPr lang="es-ES" sz="1200" spc="0">
                <a:solidFill>
                  <a:srgbClr val="000000"/>
                </a:solidFill>
                <a:latin typeface="Times New Roman" pitchFamily="1" panose="02020603050405020304"/>
              </a:rPr>
              <a:t>presentación del Sr. Decano actual y este prólogo, viene seguida de una pormenori-</a:t>
            </a:r>
            <a:r>
              <a:rPr lang="es-ES" sz="1200" spc="0">
                <a:solidFill>
                  <a:srgbClr val="000000"/>
                </a:solidFill>
                <a:latin typeface="Times New Roman" pitchFamily="1" panose="02020603050405020304"/>
              </a:rPr>
              <a:t>zada exposición de los antecedentes históricos, decretos fundacionales y documentos </a:t>
            </a:r>
            <a:r>
              <a:rPr lang="es-ES" sz="1200" spc="0">
                <a:solidFill>
                  <a:srgbClr val="000000"/>
                </a:solidFill>
                <a:latin typeface="Times New Roman" pitchFamily="1" panose="02020603050405020304"/>
              </a:rPr>
              <a:t>gráficos relativos al momento de la creación de la </a:t>
            </a:r>
            <a:r>
              <a:rPr lang="es-ES" sz="1300" b="1" spc="0">
                <a:solidFill>
                  <a:srgbClr val="000000"/>
                </a:solidFill>
                <a:latin typeface="Garamond" pitchFamily="1" panose="02020603050405020304"/>
              </a:rPr>
              <a:t>Facultad de Ciencias</a:t>
            </a:r>
            <a:r>
              <a:rPr lang="es-ES" sz="1200" spc="0">
                <a:solidFill>
                  <a:srgbClr val="000000"/>
                </a:solidFill>
                <a:latin typeface="Times New Roman" pitchFamily="1" panose="02020603050405020304"/>
              </a:rPr>
              <a:t>, abundan-</a:t>
            </a:r>
            <a:r>
              <a:rPr lang="es-ES" sz="1200" spc="0">
                <a:solidFill>
                  <a:srgbClr val="000000"/>
                </a:solidFill>
                <a:latin typeface="Times New Roman" pitchFamily="1" panose="02020603050405020304"/>
              </a:rPr>
              <a:t>do sobre su organización estatutaria y administrativa, las instalaciones disponibles, </a:t>
            </a:r>
            <a:r>
              <a:rPr lang="es-ES" sz="1200" spc="0">
                <a:solidFill>
                  <a:srgbClr val="000000"/>
                </a:solidFill>
                <a:latin typeface="Times New Roman" pitchFamily="1" panose="02020603050405020304"/>
              </a:rPr>
              <a:t>la evolución histórica en estos cincuenta años, asícomo de su dependencia con la </a:t>
            </a:r>
            <a:r>
              <a:rPr lang="es-ES" sz="1300" b="1" spc="0">
                <a:solidFill>
                  <a:srgbClr val="000000"/>
                </a:solidFill>
                <a:latin typeface="Garamond" pitchFamily="1" panose="02020603050405020304"/>
              </a:rPr>
              <a:t>Comunidad Autónoma de Extremadura</a:t>
            </a:r>
            <a:r>
              <a:rPr lang="es-ES" sz="1200" spc="0">
                <a:solidFill>
                  <a:srgbClr val="000000"/>
                </a:solidFill>
                <a:latin typeface="Times New Roman" pitchFamily="1" panose="02020603050405020304"/>
              </a:rPr>
              <a:t>. </a:t>
            </a:r>
          </a:p>
          <a:p>
            <a:pPr marL="0" marR="45720" indent="0" algn="just">
              <a:lnSpc>
                <a:spcPts val="1400"/>
              </a:lnSpc>
              <a:spcBef>
                <a:spcPts val="420"/>
              </a:spcBef>
              <a:spcAft>
                <a:spcPts val="1775"/>
              </a:spcAft>
            </a:pPr>
            <a:r>
              <a:rPr lang="es-ES" sz="1200" spc="0">
                <a:solidFill>
                  <a:srgbClr val="000000"/>
                </a:solidFill>
                <a:latin typeface="Times New Roman" pitchFamily="1" panose="02020603050405020304"/>
              </a:rPr>
              <a:t>A continuación se describen todos los aspectos académicos más importantes de la </a:t>
            </a:r>
            <a:r>
              <a:rPr lang="es-ES" sz="1300" b="1" spc="0">
                <a:solidFill>
                  <a:srgbClr val="000000"/>
                </a:solidFill>
                <a:latin typeface="Garamond" pitchFamily="1" panose="02020603050405020304"/>
              </a:rPr>
              <a:t>Fa-</a:t>
            </a:r>
            <a:r>
              <a:rPr lang="es-ES" sz="1300" b="1" spc="0">
                <a:solidFill>
                  <a:srgbClr val="000000"/>
                </a:solidFill>
                <a:latin typeface="Garamond" pitchFamily="1" panose="02020603050405020304"/>
              </a:rPr>
              <a:t>cultad de Ciencias</a:t>
            </a:r>
            <a:r>
              <a:rPr lang="es-ES" sz="1200" spc="0">
                <a:solidFill>
                  <a:srgbClr val="000000"/>
                </a:solidFill>
                <a:latin typeface="Times New Roman" pitchFamily="1" panose="02020603050405020304"/>
              </a:rPr>
              <a:t>, desde su fundación: la ubicación y edificios que la componen, </a:t>
            </a:r>
            <a:r>
              <a:rPr lang="es-ES" sz="1200" spc="0">
                <a:solidFill>
                  <a:srgbClr val="000000"/>
                </a:solidFill>
                <a:latin typeface="Times New Roman" pitchFamily="1" panose="02020603050405020304"/>
              </a:rPr>
              <a:t>los Departamentos, titulaciones (Licenciaturas, Grados y Masters) que actualmente </a:t>
            </a:r>
            <a:r>
              <a:rPr lang="es-ES" sz="1200" spc="0">
                <a:solidFill>
                  <a:srgbClr val="000000"/>
                </a:solidFill>
                <a:latin typeface="Times New Roman" pitchFamily="1" panose="02020603050405020304"/>
              </a:rPr>
              <a:t>se encuentran vigentes y el proceso y evolución que tuvo lugar desde que cambióla </a:t>
            </a:r>
            <a:r>
              <a:rPr lang="es-ES" sz="1200" spc="0">
                <a:solidFill>
                  <a:srgbClr val="000000"/>
                </a:solidFill>
                <a:latin typeface="Times New Roman" pitchFamily="1" panose="02020603050405020304"/>
              </a:rPr>
              <a:t>regulación docente universitaria con la implantación plena del </a:t>
            </a:r>
            <a:r>
              <a:rPr lang="es-ES" sz="1300" b="1" spc="0">
                <a:solidFill>
                  <a:srgbClr val="000000"/>
                </a:solidFill>
                <a:latin typeface="Garamond" pitchFamily="1" panose="02020603050405020304"/>
              </a:rPr>
              <a:t>Plan Bolonia </a:t>
            </a:r>
            <a:r>
              <a:rPr lang="es-ES" sz="1200" spc="0">
                <a:solidFill>
                  <a:srgbClr val="000000"/>
                </a:solidFill>
                <a:latin typeface="Times New Roman" pitchFamily="1" panose="02020603050405020304"/>
              </a:rPr>
              <a:t>(nuevo </a:t>
            </a:r>
            <a:r>
              <a:rPr lang="es-ES" sz="1200" spc="0">
                <a:solidFill>
                  <a:srgbClr val="000000"/>
                </a:solidFill>
                <a:latin typeface="Times New Roman" pitchFamily="1" panose="02020603050405020304"/>
              </a:rPr>
              <a:t>marco europeo de educación superior) en las universidades españolas.</a:t>
            </a:r>
            <a:r>
              <a:rPr lang="es-ES" sz="1200" baseline="30000" spc="0">
                <a:solidFill>
                  <a:srgbClr val="000000"/>
                </a:solidFill>
                <a:latin typeface="Courier New" pitchFamily="3" panose="02020603050405020304"/>
              </a:rPr>
              <a:t>3</a:t>
            </a:r>
            <a:r>
              <a:rPr lang="es-ES" sz="1200" spc="0">
                <a:solidFill>
                  <a:srgbClr val="000000"/>
                </a:solidFill>
                <a:latin typeface="Times New Roman" pitchFamily="1" panose="02020603050405020304"/>
              </a:rPr>
              <a:t> Esta tercera </a:t>
            </a:r>
          </a:p>
        </p:txBody>
      </p:sp>
      <p:sp>
        <p:nvSpPr>
          <p:cNvPr id="6" name=""/>
          <p:cNvSpPr/>
          <p:nvPr>
            <p:ph type="body" idx="10"/>
          </p:nvPr>
        </p:nvSpPr>
        <p:spPr>
          <a:xfrm>
            <a:off x="1059180" y="8183245"/>
            <a:ext cx="5486400" cy="1548130"/>
          </a:xfrm>
          <a:prstGeom prst="rect">
            <a:avLst/>
          </a:prstGeom>
          <a:noFill/>
          <a:ln w="0" cmpd="sng">
            <a:noFill/>
            <a:prstDash val="solid"/>
          </a:ln>
        </p:spPr>
        <p:txBody>
          <a:bodyPr vert="horz" lIns="0" tIns="38735" rIns="0" bIns="0" anchor="t"/>
          <a:lstStyle/>
          <a:p>
            <a:pPr marL="182880" marR="45720" indent="0" algn="just">
              <a:lnSpc>
                <a:spcPts val="1200"/>
              </a:lnSpc>
              <a:spcAft>
                <a:spcPts val="0"/>
              </a:spcAft>
            </a:pPr>
            <a:r>
              <a:rPr lang="es-ES" sz="700" baseline="30000" spc="15">
                <a:solidFill>
                  <a:srgbClr val="000000"/>
                </a:solidFill>
                <a:latin typeface="Arial" pitchFamily="2" panose="02020603050405020304"/>
              </a:rPr>
              <a:t>1</a:t>
            </a:r>
            <a:r>
              <a:rPr lang="es-ES" sz="1100" b="1" spc="15">
                <a:solidFill>
                  <a:srgbClr val="000000"/>
                </a:solidFill>
                <a:latin typeface="Garamond" pitchFamily="1" panose="02020603050405020304"/>
              </a:rPr>
              <a:t>“15 </a:t>
            </a:r>
            <a:r>
              <a:rPr lang="es-ES" sz="1300" b="1" i="1" spc="15">
                <a:solidFill>
                  <a:srgbClr val="000000"/>
                </a:solidFill>
                <a:latin typeface="Garamond" pitchFamily="1" panose="02020603050405020304"/>
              </a:rPr>
              <a:t>Años de la Universidad de Extremadura</a:t>
            </a:r>
            <a:r>
              <a:rPr lang="es-ES" sz="1100" b="1" spc="15">
                <a:solidFill>
                  <a:srgbClr val="000000"/>
                </a:solidFill>
                <a:latin typeface="Garamond" pitchFamily="1" panose="02020603050405020304"/>
              </a:rPr>
              <a:t>. 1973–1987”</a:t>
            </a:r>
            <a:r>
              <a:rPr lang="es-ES" sz="1000" spc="15">
                <a:solidFill>
                  <a:srgbClr val="000000"/>
                </a:solidFill>
                <a:latin typeface="Times New Roman" pitchFamily="1" panose="02020603050405020304"/>
              </a:rPr>
              <a:t>, MAE 1990. </a:t>
            </a:r>
          </a:p>
          <a:p>
            <a:pPr marL="0" marR="45720" indent="0" algn="just">
              <a:lnSpc>
                <a:spcPts val="1200"/>
              </a:lnSpc>
              <a:spcBef>
                <a:spcPts val="0"/>
              </a:spcBef>
              <a:spcAft>
                <a:spcPts val="0"/>
              </a:spcAft>
            </a:pPr>
            <a:r>
              <a:rPr lang="es-ES" sz="700" baseline="30000" spc="0">
                <a:solidFill>
                  <a:srgbClr val="000000"/>
                </a:solidFill>
                <a:latin typeface="Arial" pitchFamily="2" panose="02020603050405020304"/>
              </a:rPr>
              <a:t>2</a:t>
            </a:r>
            <a:r>
              <a:rPr lang="es-ES" sz="1000" spc="0">
                <a:solidFill>
                  <a:srgbClr val="000000"/>
                </a:solidFill>
                <a:latin typeface="Times New Roman" pitchFamily="1" panose="02020603050405020304"/>
              </a:rPr>
              <a:t>Como por ejemplo, el Prof. </a:t>
            </a:r>
            <a:r>
              <a:rPr lang="es-ES" sz="1100" i="1" spc="0">
                <a:solidFill>
                  <a:srgbClr val="000000"/>
                </a:solidFill>
                <a:latin typeface="Garamond" pitchFamily="1" panose="02020603050405020304"/>
              </a:rPr>
              <a:t>J.M. Viguera Lobo</a:t>
            </a:r>
            <a:r>
              <a:rPr lang="es-ES" sz="1000" spc="0">
                <a:solidFill>
                  <a:srgbClr val="000000"/>
                </a:solidFill>
                <a:latin typeface="Times New Roman" pitchFamily="1" panose="02020603050405020304"/>
              </a:rPr>
              <a:t>, primer Decano Comisario de la </a:t>
            </a:r>
            <a:r>
              <a:rPr lang="es-ES" sz="1100" b="1" spc="0">
                <a:solidFill>
                  <a:srgbClr val="000000"/>
                </a:solidFill>
                <a:latin typeface="Garamond" pitchFamily="1" panose="02020603050405020304"/>
              </a:rPr>
              <a:t>Facultad de Ciencias </a:t>
            </a:r>
            <a:r>
              <a:rPr lang="es-ES" sz="1000" spc="0">
                <a:solidFill>
                  <a:srgbClr val="000000"/>
                </a:solidFill>
                <a:latin typeface="Times New Roman" pitchFamily="1" panose="02020603050405020304"/>
              </a:rPr>
              <a:t>y Primer Presidente de la Comisión Gestora de la </a:t>
            </a:r>
            <a:r>
              <a:rPr lang="es-ES" sz="1100" b="1" spc="0">
                <a:solidFill>
                  <a:srgbClr val="000000"/>
                </a:solidFill>
                <a:latin typeface="Garamond" pitchFamily="1" panose="02020603050405020304"/>
              </a:rPr>
              <a:t>Universidad de Extremadura</a:t>
            </a:r>
            <a:r>
              <a:rPr lang="es-ES" sz="1000" spc="0">
                <a:solidFill>
                  <a:srgbClr val="000000"/>
                </a:solidFill>
                <a:latin typeface="Times New Roman" pitchFamily="1" panose="02020603050405020304"/>
              </a:rPr>
              <a:t>, o el Prof. </a:t>
            </a:r>
            <a:r>
              <a:rPr lang="es-ES" sz="1100" i="1" spc="0">
                <a:solidFill>
                  <a:srgbClr val="000000"/>
                </a:solidFill>
                <a:latin typeface="Garamond" pitchFamily="1" panose="02020603050405020304"/>
              </a:rPr>
              <a:t>A. Civit Breu</a:t>
            </a:r>
            <a:r>
              <a:rPr lang="es-ES" sz="1000" spc="0">
                <a:solidFill>
                  <a:srgbClr val="000000"/>
                </a:solidFill>
                <a:latin typeface="Times New Roman" pitchFamily="1" panose="02020603050405020304"/>
              </a:rPr>
              <a:t>, Presidente de la Comisión Gestora hasta septiembre de 1977. </a:t>
            </a:r>
          </a:p>
          <a:p>
            <a:pPr marL="0" marR="45720" indent="0" algn="just">
              <a:lnSpc>
                <a:spcPts val="1200"/>
              </a:lnSpc>
              <a:spcBef>
                <a:spcPts val="0"/>
              </a:spcBef>
              <a:spcAft>
                <a:spcPts val="1230"/>
              </a:spcAft>
            </a:pPr>
            <a:r>
              <a:rPr lang="es-ES" sz="700" baseline="30000" spc="35">
                <a:solidFill>
                  <a:srgbClr val="000000"/>
                </a:solidFill>
                <a:latin typeface="Arial" pitchFamily="2" panose="02020603050405020304"/>
              </a:rPr>
              <a:t>3</a:t>
            </a:r>
            <a:r>
              <a:rPr lang="es-ES" sz="1000" spc="35">
                <a:solidFill>
                  <a:srgbClr val="000000"/>
                </a:solidFill>
                <a:latin typeface="Times New Roman" pitchFamily="1" panose="02020603050405020304"/>
              </a:rPr>
              <a:t>El </a:t>
            </a:r>
            <a:r>
              <a:rPr lang="es-ES" sz="1100" i="1" spc="35">
                <a:solidFill>
                  <a:srgbClr val="000000"/>
                </a:solidFill>
                <a:latin typeface="Garamond" pitchFamily="1" panose="02020603050405020304"/>
              </a:rPr>
              <a:t>Plan Bolonia </a:t>
            </a:r>
            <a:r>
              <a:rPr lang="es-ES" sz="1000" spc="35">
                <a:solidFill>
                  <a:srgbClr val="000000"/>
                </a:solidFill>
                <a:latin typeface="Times New Roman" pitchFamily="1" panose="02020603050405020304"/>
              </a:rPr>
              <a:t>divide la enseñanza superior en tres niveles. El </a:t>
            </a:r>
            <a:r>
              <a:rPr lang="es-ES" sz="1100" b="1" spc="35">
                <a:solidFill>
                  <a:srgbClr val="000000"/>
                </a:solidFill>
                <a:latin typeface="Garamond" pitchFamily="1" panose="02020603050405020304"/>
              </a:rPr>
              <a:t>grado </a:t>
            </a:r>
            <a:r>
              <a:rPr lang="es-ES" sz="1000" spc="35">
                <a:solidFill>
                  <a:srgbClr val="000000"/>
                </a:solidFill>
                <a:latin typeface="Times New Roman" pitchFamily="1" panose="02020603050405020304"/>
              </a:rPr>
              <a:t>tiene una duración de cuatro años, 240 créditos, y sustituye a las diplomaturas y licenciaturas. El </a:t>
            </a:r>
            <a:r>
              <a:rPr lang="es-ES" sz="1100" b="1" spc="35">
                <a:solidFill>
                  <a:srgbClr val="000000"/>
                </a:solidFill>
                <a:latin typeface="Garamond" pitchFamily="1" panose="02020603050405020304"/>
              </a:rPr>
              <a:t>máster </a:t>
            </a:r>
            <a:r>
              <a:rPr lang="es-ES" sz="1000" spc="35">
                <a:solidFill>
                  <a:srgbClr val="000000"/>
                </a:solidFill>
                <a:latin typeface="Times New Roman" pitchFamily="1" panose="02020603050405020304"/>
              </a:rPr>
              <a:t>supone una especialización en un ámbito concreto o multidisciplinar y puede tener una duración de un año (60 créditos) o dos (120). Al </a:t>
            </a:r>
            <a:r>
              <a:rPr lang="es-ES" sz="1100" b="1" spc="35">
                <a:solidFill>
                  <a:srgbClr val="000000"/>
                </a:solidFill>
                <a:latin typeface="Garamond" pitchFamily="1" panose="02020603050405020304"/>
              </a:rPr>
              <a:t>doctorado </a:t>
            </a:r>
            <a:r>
              <a:rPr lang="es-ES" sz="1000" spc="35">
                <a:solidFill>
                  <a:srgbClr val="000000"/>
                </a:solidFill>
                <a:latin typeface="Times New Roman" pitchFamily="1" panose="02020603050405020304"/>
              </a:rPr>
              <a:t>se accede a través de un máster específico y, por término medio, los estudios se prolongan durante cuatro años. </a:t>
            </a:r>
          </a:p>
        </p:txBody>
      </p:sp>
      <p:sp>
        <p:nvSpPr>
          <p:cNvPr id="7" name=""/>
          <p:cNvSpPr/>
          <p:nvPr>
            <p:ph type="body" idx="10"/>
          </p:nvPr>
        </p:nvSpPr>
        <p:spPr>
          <a:xfrm>
            <a:off x="1059180" y="9731375"/>
            <a:ext cx="5486400" cy="238125"/>
          </a:xfrm>
          <a:prstGeom prst="rect">
            <a:avLst/>
          </a:prstGeom>
          <a:noFill/>
          <a:ln w="0" cmpd="sng">
            <a:noFill/>
            <a:prstDash val="solid"/>
          </a:ln>
        </p:spPr>
        <p:txBody>
          <a:bodyPr vert="horz" lIns="0" tIns="50165" rIns="0" bIns="0" anchor="t"/>
          <a:lstStyle/>
          <a:p>
            <a:pPr marL="0" marR="45720" indent="0" algn="l">
              <a:lnSpc>
                <a:spcPts val="1400"/>
              </a:lnSpc>
              <a:spcAft>
                <a:spcPts val="20"/>
              </a:spcAft>
            </a:pPr>
            <a:r>
              <a:rPr lang="es-ES" sz="1300" b="1" spc="60">
                <a:solidFill>
                  <a:srgbClr val="000000"/>
                </a:solidFill>
                <a:latin typeface="Garamond" pitchFamily="1" panose="02020603050405020304"/>
              </a:rPr>
              <a:t>50 Aniversario 1968–2018 </a:t>
            </a:r>
          </a:p>
        </p:txBody>
      </p:sp>
      <p:sp>
        <p:nvSpPr>
          <p:cNvPr id="10" name=""/>
          <p:cNvSpPr/>
          <p:nvPr>
            <p:ph type="body" idx="10"/>
          </p:nvPr>
        </p:nvSpPr>
        <p:spPr>
          <a:xfrm>
            <a:off x="1059180" y="4657725"/>
            <a:ext cx="1787525" cy="444500"/>
          </a:xfrm>
          <a:prstGeom prst="rect">
            <a:avLst/>
          </a:prstGeom>
          <a:noFill/>
          <a:ln w="0" cmpd="sng">
            <a:noFill/>
            <a:prstDash val="solid"/>
          </a:ln>
        </p:spPr>
        <p:txBody>
          <a:bodyPr vert="horz" lIns="0" tIns="0" rIns="0" bIns="0" anchor="t"/>
          <a:lstStyle/>
          <a:p>
            <a:pPr marL="45720" marR="0" indent="0" algn="l">
              <a:lnSpc>
                <a:spcPts val="1300"/>
              </a:lnSpc>
              <a:spcAft>
                <a:spcPts val="2160"/>
              </a:spcAft>
            </a:pPr>
            <a:r>
              <a:rPr lang="es-ES" sz="1100" spc="25">
                <a:solidFill>
                  <a:srgbClr val="000000"/>
                </a:solidFill>
                <a:latin typeface="Times New Roman" pitchFamily="1" panose="02020603050405020304"/>
              </a:rPr>
              <a:t>Francisco Rodríguez Arias </a:t>
            </a:r>
          </a:p>
        </p:txBody>
      </p:sp>
    </p:spTree>
  </p:cSld>
  <p:clrMapOvr>
    <a:masterClrMapping/>
  </p:clrMapOvr>
</p:sldLayout>
</file>

<file path=ppt/slideLayouts/slideLayout20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400"/>
              </a:lnSpc>
              <a:spcAft>
                <a:spcPts val="65"/>
              </a:spcAft>
              <a:tabLst>
                <a:tab algn="l" pos="3429000"/>
              </a:tabLst>
            </a:pPr>
            <a:r>
              <a:rPr lang="es-ES" sz="1150" spc="20">
                <a:solidFill>
                  <a:srgbClr val="000000"/>
                </a:solidFill>
                <a:latin typeface="Arial" pitchFamily="2" panose="02020603050405020304"/>
              </a:rPr>
              <a:t>176 </a:t>
            </a:r>
            <a:r>
              <a:rPr lang="es-ES" sz="1050" b="1" spc="20">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0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0">
                <a:solidFill>
                  <a:srgbClr val="000000"/>
                </a:solidFill>
                <a:latin typeface="Bookman Old Style" pitchFamily="1" panose="02020603050405020304"/>
              </a:rPr>
              <a:t>6. Estudiantes </a:t>
            </a:r>
            <a:r>
              <a:rPr lang="es-ES" sz="1200" spc="0">
                <a:solidFill>
                  <a:srgbClr val="000000"/>
                </a:solidFill>
                <a:latin typeface="Arial" pitchFamily="2" panose="02020603050405020304"/>
              </a:rPr>
              <a:t>177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0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178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0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179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0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180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0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8890" rIns="0" bIns="0" anchor="t"/>
          <a:lstStyle/>
          <a:p>
            <a:pPr marL="0" marR="0" indent="0" algn="l">
              <a:lnSpc>
                <a:spcPts val="1400"/>
              </a:lnSpc>
              <a:spcAft>
                <a:spcPts val="70"/>
              </a:spcAft>
              <a:tabLst>
                <a:tab algn="l" pos="5166360"/>
              </a:tabLst>
            </a:pPr>
            <a:r>
              <a:rPr lang="es-ES" sz="1100" b="1" spc="-20">
                <a:solidFill>
                  <a:srgbClr val="000000"/>
                </a:solidFill>
                <a:latin typeface="Bookman Old Style" pitchFamily="1" panose="02020603050405020304"/>
              </a:rPr>
              <a:t>6. Estudiantes </a:t>
            </a:r>
            <a:r>
              <a:rPr lang="es-ES" sz="1200" spc="-20">
                <a:solidFill>
                  <a:srgbClr val="000000"/>
                </a:solidFill>
                <a:latin typeface="Arial" pitchFamily="2" panose="02020603050405020304"/>
              </a:rPr>
              <a:t>181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0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182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0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183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0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184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0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185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9525" rIns="0" bIns="0" anchor="t"/>
          <a:lstStyle/>
          <a:p>
            <a:pPr marL="45720" marR="45720" indent="0" algn="l">
              <a:lnSpc>
                <a:spcPts val="1400"/>
              </a:lnSpc>
              <a:spcAft>
                <a:spcPts val="10"/>
              </a:spcAft>
              <a:tabLst>
                <a:tab algn="r" pos="5440680"/>
              </a:tabLst>
            </a:pPr>
            <a:r>
              <a:rPr lang="es-ES" sz="1300" b="1" spc="0">
                <a:solidFill>
                  <a:srgbClr val="000000"/>
                </a:solidFill>
                <a:latin typeface="Garamond" pitchFamily="1" panose="02020603050405020304"/>
              </a:rPr>
              <a:t>1. Presentaciones </a:t>
            </a:r>
            <a:r>
              <a:rPr lang="es-ES" sz="950" spc="0">
                <a:solidFill>
                  <a:srgbClr val="000000"/>
                </a:solidFill>
                <a:latin typeface="Arial" pitchFamily="2" panose="02020603050405020304"/>
              </a:rPr>
              <a:t>XI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parte finaliza con una sección dedicada a lo que fueron los estudios de </a:t>
            </a:r>
            <a:r>
              <a:rPr lang="es-ES" sz="1300" b="1" spc="15">
                <a:solidFill>
                  <a:srgbClr val="000000"/>
                </a:solidFill>
                <a:latin typeface="Garamond" pitchFamily="1" panose="02020603050405020304"/>
              </a:rPr>
              <a:t>Tercer Ciclo</a:t>
            </a:r>
            <a:r>
              <a:rPr lang="es-ES" sz="1200" spc="15">
                <a:solidFill>
                  <a:srgbClr val="000000"/>
                </a:solidFill>
                <a:latin typeface="Times New Roman" pitchFamily="1" panose="02020603050405020304"/>
              </a:rPr>
              <a:t>, hoy </a:t>
            </a:r>
            <a:r>
              <a:rPr lang="es-ES" sz="1300" b="1" spc="15">
                <a:solidFill>
                  <a:srgbClr val="000000"/>
                </a:solidFill>
                <a:latin typeface="Garamond" pitchFamily="1" panose="02020603050405020304"/>
              </a:rPr>
              <a:t>Doctorado</a:t>
            </a:r>
            <a:r>
              <a:rPr lang="es-ES" sz="1200" spc="15">
                <a:solidFill>
                  <a:srgbClr val="000000"/>
                </a:solidFill>
                <a:latin typeface="Times New Roman" pitchFamily="1" panose="02020603050405020304"/>
              </a:rPr>
              <a:t>, en la </a:t>
            </a:r>
            <a:r>
              <a:rPr lang="es-ES" sz="1300" b="1" spc="15">
                <a:solidFill>
                  <a:srgbClr val="000000"/>
                </a:solidFill>
                <a:latin typeface="Garamond" pitchFamily="1" panose="02020603050405020304"/>
              </a:rPr>
              <a:t>Facultad de Ciencias </a:t>
            </a:r>
            <a:r>
              <a:rPr lang="es-ES" sz="1200" spc="15">
                <a:solidFill>
                  <a:srgbClr val="000000"/>
                </a:solidFill>
                <a:latin typeface="Times New Roman" pitchFamily="1" panose="02020603050405020304"/>
              </a:rPr>
              <a:t>y otra a recordar a los profesores que, a lo largo de estos cincuenta años, han ocupado un puesto de responsabili-</a:t>
            </a:r>
            <a:r>
              <a:rPr lang="es-ES" sz="1200" spc="15">
                <a:solidFill>
                  <a:srgbClr val="000000"/>
                </a:solidFill>
                <a:latin typeface="Times New Roman" pitchFamily="1" panose="02020603050405020304"/>
              </a:rPr>
              <a:t>dad en el centro —Decanos, Vicedecanos y Secretarios— o en los Departamentos mayoritariamente vinculados. </a:t>
            </a:r>
          </a:p>
          <a:p>
            <a:pPr marL="45720" marR="45720" indent="0" algn="just">
              <a:lnSpc>
                <a:spcPts val="1400"/>
              </a:lnSpc>
              <a:spcBef>
                <a:spcPts val="1120"/>
              </a:spcBef>
              <a:spcAft>
                <a:spcPts val="0"/>
              </a:spcAft>
            </a:pPr>
            <a:r>
              <a:rPr lang="es-ES" sz="1200" spc="15">
                <a:solidFill>
                  <a:srgbClr val="000000"/>
                </a:solidFill>
                <a:latin typeface="Times New Roman" pitchFamily="1" panose="02020603050405020304"/>
              </a:rPr>
              <a:t>Lo que constituyóy, actualmente, conforma la Comunidad Académica se recoge en la cuarta parte. De ella, una primera sección estádedicada al estudiantado y a su evolución numérica en estos cincuenta años (por ciclos, licenciaturas y especialida-</a:t>
            </a:r>
            <a:r>
              <a:rPr lang="es-ES" sz="1200" spc="15">
                <a:solidFill>
                  <a:srgbClr val="000000"/>
                </a:solidFill>
                <a:latin typeface="Times New Roman" pitchFamily="1" panose="02020603050405020304"/>
              </a:rPr>
              <a:t>des, grados y másters). Se incluye, asimismo, la relación completa y estadística de los alumnos que terminaron su licenciatura en la </a:t>
            </a:r>
            <a:r>
              <a:rPr lang="es-ES" sz="1300" b="1" spc="15">
                <a:solidFill>
                  <a:srgbClr val="000000"/>
                </a:solidFill>
                <a:latin typeface="Garamond" pitchFamily="1" panose="02020603050405020304"/>
              </a:rPr>
              <a:t>Facultad de Ciencias </a:t>
            </a:r>
            <a:r>
              <a:rPr lang="es-ES" sz="1200" spc="15">
                <a:solidFill>
                  <a:srgbClr val="000000"/>
                </a:solidFill>
                <a:latin typeface="Times New Roman" pitchFamily="1" panose="02020603050405020304"/>
              </a:rPr>
              <a:t>y los que han formado parte de las promociones 25 y 50 aniversario. Esta sección se comple-</a:t>
            </a:r>
            <a:r>
              <a:rPr lang="es-ES" sz="1200" spc="15">
                <a:solidFill>
                  <a:srgbClr val="000000"/>
                </a:solidFill>
                <a:latin typeface="Times New Roman" pitchFamily="1" panose="02020603050405020304"/>
              </a:rPr>
              <a:t>ta con la relación de alumnos que se graduaron como Licenciados (por medio de la presentación de la Tesis de Licenciatura), Doctores (indicando si forman parte, actualmente, del profesorado de la Universidad de Extremadura, en general, o de la Facultad de Ciencias, en particular) y que recibieron algún premio, en atención a sus méritos académicos (alumnos distinguidos, premios extraordinarios de licenciatura </a:t>
            </a:r>
          </a:p>
          <a:p>
            <a:pPr marL="45720" marR="45720" indent="137160" algn="just">
              <a:lnSpc>
                <a:spcPts val="1400"/>
              </a:lnSpc>
              <a:spcBef>
                <a:spcPts val="25"/>
              </a:spcBef>
              <a:spcAft>
                <a:spcPts val="0"/>
              </a:spcAft>
              <a:buFont typeface="Courier New"/>
              <a:buChar char="o"/>
            </a:pPr>
            <a:r>
              <a:rPr lang="es-ES" sz="1200" spc="25">
                <a:solidFill>
                  <a:srgbClr val="000000"/>
                </a:solidFill>
                <a:latin typeface="Times New Roman" pitchFamily="1" panose="02020603050405020304"/>
              </a:rPr>
              <a:t>de doctorado, etc.). La segunda sección del capítulo estádedicada al profesorado. En este caso, se ha incluido una tabla con la distribución del profesorado actual por Departamentos, especificando el cuerpo al que pertenecen, la titulación y otra serie de características de interés. También aparece una tabla cronológica en donde se detalla, por Departamentos, el periodo de tiempo que cada profesor lleva desem-</a:t>
            </a:r>
            <a:r>
              <a:rPr lang="es-ES" sz="1200" spc="25">
                <a:solidFill>
                  <a:srgbClr val="000000"/>
                </a:solidFill>
                <a:latin typeface="Times New Roman" pitchFamily="1" panose="02020603050405020304"/>
              </a:rPr>
              <a:t>peñando sus servicios en la </a:t>
            </a:r>
            <a:r>
              <a:rPr lang="es-ES" sz="1300" b="1" spc="25">
                <a:solidFill>
                  <a:srgbClr val="000000"/>
                </a:solidFill>
                <a:latin typeface="Garamond" pitchFamily="1" panose="02020603050405020304"/>
              </a:rPr>
              <a:t>Facultad de Ciencias</a:t>
            </a:r>
            <a:r>
              <a:rPr lang="es-ES" sz="1200" spc="25">
                <a:solidFill>
                  <a:srgbClr val="000000"/>
                </a:solidFill>
                <a:latin typeface="Times New Roman" pitchFamily="1" panose="02020603050405020304"/>
              </a:rPr>
              <a:t>. Por último, aparece una tabla histórica de todo el profesorado que ha impartido sus enseñanzas en la </a:t>
            </a:r>
            <a:r>
              <a:rPr lang="es-ES" sz="1300" b="1" spc="25">
                <a:solidFill>
                  <a:srgbClr val="000000"/>
                </a:solidFill>
                <a:latin typeface="Garamond" pitchFamily="1" panose="02020603050405020304"/>
              </a:rPr>
              <a:t>Facultad de Ciencias </a:t>
            </a:r>
            <a:r>
              <a:rPr lang="es-ES" sz="1200" spc="25">
                <a:solidFill>
                  <a:srgbClr val="000000"/>
                </a:solidFill>
                <a:latin typeface="Times New Roman" pitchFamily="1" panose="02020603050405020304"/>
              </a:rPr>
              <a:t>desde su creación, indicando el nombre, el Departamento, el cuerpo al que pertenece (o con el que dejóde pertenecer cuando marchóde la Facultad), </a:t>
            </a:r>
          </a:p>
          <a:p>
            <a:pPr marL="45720" marR="45720" indent="0" algn="just">
              <a:lnSpc>
                <a:spcPts val="2400"/>
              </a:lnSpc>
              <a:spcBef>
                <a:spcPts val="260"/>
              </a:spcBef>
              <a:spcAft>
                <a:spcPts val="0"/>
              </a:spcAft>
            </a:pPr>
            <a:r>
              <a:rPr lang="es-ES" sz="1200" spc="-225">
                <a:solidFill>
                  <a:srgbClr val="000000"/>
                </a:solidFill>
                <a:latin typeface="Times New Roman" pitchFamily="1" panose="02020603050405020304"/>
              </a:rPr>
              <a:t>si cursósus estudios en la misma y, también, el periodo durante el cual desempeñósus servicios docentes. Finaliza la sección con la relación de Profesores Visitantes </a:t>
            </a:r>
          </a:p>
          <a:p>
            <a:pPr marL="45720" marR="45720" indent="0" algn="just">
              <a:lnSpc>
                <a:spcPts val="1400"/>
              </a:lnSpc>
              <a:spcBef>
                <a:spcPts val="365"/>
              </a:spcBef>
              <a:spcAft>
                <a:spcPts val="0"/>
              </a:spcAft>
            </a:pPr>
            <a:r>
              <a:rPr lang="es-ES" sz="1200" spc="0">
                <a:solidFill>
                  <a:srgbClr val="000000"/>
                </a:solidFill>
                <a:latin typeface="Times New Roman" pitchFamily="1" panose="02020603050405020304"/>
              </a:rPr>
              <a:t>que impartieron sus enseñanzas en la </a:t>
            </a:r>
            <a:r>
              <a:rPr lang="es-ES" sz="1300" b="1" spc="0">
                <a:solidFill>
                  <a:srgbClr val="000000"/>
                </a:solidFill>
                <a:latin typeface="Garamond" pitchFamily="1" panose="02020603050405020304"/>
              </a:rPr>
              <a:t>Facultad de Ciencias</a:t>
            </a:r>
            <a:r>
              <a:rPr lang="es-ES" sz="1200" spc="0">
                <a:solidFill>
                  <a:srgbClr val="000000"/>
                </a:solidFill>
                <a:latin typeface="Times New Roman" pitchFamily="1" panose="02020603050405020304"/>
              </a:rPr>
              <a:t>, indicando su proce-</a:t>
            </a:r>
            <a:r>
              <a:rPr lang="es-ES" sz="1200" spc="0">
                <a:solidFill>
                  <a:srgbClr val="000000"/>
                </a:solidFill>
                <a:latin typeface="Times New Roman" pitchFamily="1" panose="02020603050405020304"/>
              </a:rPr>
              <a:t>dencia, el Departamento que lo acogióy el periódo de tiempo en el que realizósu estancia. Esta segunda parte se completa con la relación nominal y cronológica de los becarios de Formación del Personal Investigador y Docente (FPI y FPU) que realizaron actividades de investigación en los diferentes Departamentos de la </a:t>
            </a:r>
            <a:r>
              <a:rPr lang="es-ES" sz="1300" b="1" spc="0">
                <a:solidFill>
                  <a:srgbClr val="000000"/>
                </a:solidFill>
                <a:latin typeface="Garamond" pitchFamily="1" panose="02020603050405020304"/>
              </a:rPr>
              <a:t>Facul-</a:t>
            </a:r>
            <a:r>
              <a:rPr lang="es-ES" sz="1300" b="1" spc="0">
                <a:solidFill>
                  <a:srgbClr val="000000"/>
                </a:solidFill>
                <a:latin typeface="Garamond" pitchFamily="1" panose="02020603050405020304"/>
              </a:rPr>
              <a:t>tad de Ciencias </a:t>
            </a:r>
            <a:r>
              <a:rPr lang="es-ES" sz="1200" spc="0">
                <a:solidFill>
                  <a:srgbClr val="000000"/>
                </a:solidFill>
                <a:latin typeface="Times New Roman" pitchFamily="1" panose="02020603050405020304"/>
              </a:rPr>
              <a:t>y de todo el Personal de Administración y Servicios (en activo </a:t>
            </a:r>
          </a:p>
          <a:p>
            <a:pPr marL="45720" marR="45720" indent="137160" algn="just">
              <a:lnSpc>
                <a:spcPts val="1400"/>
              </a:lnSpc>
              <a:spcBef>
                <a:spcPts val="0"/>
              </a:spcBef>
              <a:spcAft>
                <a:spcPts val="0"/>
              </a:spcAft>
              <a:buFont typeface="Courier New"/>
              <a:buChar char="o"/>
            </a:pPr>
            <a:r>
              <a:rPr lang="es-ES" sz="1200" spc="0">
                <a:solidFill>
                  <a:srgbClr val="000000"/>
                </a:solidFill>
                <a:latin typeface="Times New Roman" pitchFamily="1" panose="02020603050405020304"/>
              </a:rPr>
              <a:t>que estuvieron en algún momento en la Facultad) destinado en cualquiera de las dependencias (secretarías o Departamentos) de la </a:t>
            </a:r>
            <a:r>
              <a:rPr lang="es-ES" sz="1300" b="1" spc="0">
                <a:solidFill>
                  <a:srgbClr val="000000"/>
                </a:solidFill>
                <a:latin typeface="Garamond" pitchFamily="1" panose="02020603050405020304"/>
              </a:rPr>
              <a:t>Facultad de Ciencias</a:t>
            </a:r>
            <a:r>
              <a:rPr lang="es-ES" sz="1200" spc="0">
                <a:solidFill>
                  <a:srgbClr val="000000"/>
                </a:solidFill>
                <a:latin typeface="Times New Roman" pitchFamily="1" panose="02020603050405020304"/>
              </a:rPr>
              <a:t>. Se espe-</a:t>
            </a:r>
            <a:r>
              <a:rPr lang="es-ES" sz="1200" spc="0">
                <a:solidFill>
                  <a:srgbClr val="000000"/>
                </a:solidFill>
                <a:latin typeface="Times New Roman" pitchFamily="1" panose="02020603050405020304"/>
              </a:rPr>
              <a:t>cifica su situación laboral o de funcionario, asícomo la fecha de incorporación o, en su caso, de cese. </a:t>
            </a:r>
          </a:p>
          <a:p>
            <a:pPr marL="45720" marR="45720" indent="0" algn="just">
              <a:lnSpc>
                <a:spcPts val="1400"/>
              </a:lnSpc>
              <a:spcBef>
                <a:spcPts val="1365"/>
              </a:spcBef>
              <a:spcAft>
                <a:spcPts val="2055"/>
              </a:spcAft>
            </a:pPr>
            <a:r>
              <a:rPr lang="es-ES" sz="1200" spc="10">
                <a:solidFill>
                  <a:srgbClr val="000000"/>
                </a:solidFill>
                <a:latin typeface="Times New Roman" pitchFamily="1" panose="02020603050405020304"/>
              </a:rPr>
              <a:t>Quiero, para finalizar, agradecer su colaboración a todos aquellos que, desde el ano-</a:t>
            </a:r>
            <a:r>
              <a:rPr lang="es-ES" sz="1200" spc="10">
                <a:solidFill>
                  <a:srgbClr val="000000"/>
                </a:solidFill>
                <a:latin typeface="Times New Roman" pitchFamily="1" panose="02020603050405020304"/>
              </a:rPr>
              <a:t>nimato voluntarioso, me hicieron llegar la información, a veces dispersa, que figura en la Memoria, especialmente a D. Ignacio López Guillamón de la Unidad Técnica de Biblioteca Digital de la Universidad de Extremadura, en Badajoz, por su colabo-</a:t>
            </a:r>
            <a:r>
              <a:rPr lang="es-ES" sz="1200" spc="10">
                <a:solidFill>
                  <a:srgbClr val="000000"/>
                </a:solidFill>
                <a:latin typeface="Times New Roman" pitchFamily="1" panose="02020603050405020304"/>
              </a:rPr>
              <a:t>ración en la búsqueda documental en los archivos históricos locales y provinciales; a todos los Departamentos de la Facultad de Ciencias que eficazmente han facilitado la finalización de la obra y, también, al Prof. Casero Linares, actual Decano de la Facul-</a:t>
            </a:r>
            <a:r>
              <a:rPr lang="es-ES" sz="1200" spc="10">
                <a:solidFill>
                  <a:srgbClr val="000000"/>
                </a:solidFill>
                <a:latin typeface="Times New Roman" pitchFamily="1" panose="02020603050405020304"/>
              </a:rPr>
              <a:t>tad de Ciencias y a la profesora Lucía Rodríguez Gallardo, Ex–Decana de la misma,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45720" marR="45720" indent="0" algn="r">
              <a:lnSpc>
                <a:spcPts val="14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1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186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21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187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1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188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21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189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1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190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1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5">
                <a:solidFill>
                  <a:srgbClr val="000000"/>
                </a:solidFill>
                <a:latin typeface="Bookman Old Style" pitchFamily="1" panose="02020603050405020304"/>
              </a:rPr>
              <a:t>6. Estudiantes </a:t>
            </a:r>
            <a:r>
              <a:rPr lang="es-ES" sz="1200" spc="-5">
                <a:solidFill>
                  <a:srgbClr val="000000"/>
                </a:solidFill>
                <a:latin typeface="Arial" pitchFamily="2" panose="02020603050405020304"/>
              </a:rPr>
              <a:t>191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1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192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21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193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1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194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1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195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3175" rIns="0" bIns="0" anchor="t"/>
          <a:lstStyle/>
          <a:p>
            <a:pPr marL="45720" marR="0" indent="0" algn="l">
              <a:lnSpc>
                <a:spcPts val="1200"/>
              </a:lnSpc>
              <a:spcAft>
                <a:spcPts val="160"/>
              </a:spcAft>
            </a:pPr>
            <a:r>
              <a:rPr lang="es-ES" sz="900" b="1" spc="160">
                <a:solidFill>
                  <a:srgbClr val="000000"/>
                </a:solidFill>
                <a:latin typeface="Arial" pitchFamily="2" panose="02020603050405020304"/>
              </a:rPr>
              <a:t>XII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20">
                <a:solidFill>
                  <a:srgbClr val="000000"/>
                </a:solidFill>
                <a:latin typeface="Times New Roman" pitchFamily="1" panose="02020603050405020304"/>
              </a:rPr>
              <a:t>por haber depositado en míen todo momento su amistad, confianza y estímulo, con-</a:t>
            </a:r>
            <a:r>
              <a:rPr lang="es-ES" sz="1200" spc="20">
                <a:solidFill>
                  <a:srgbClr val="000000"/>
                </a:solidFill>
                <a:latin typeface="Times New Roman" pitchFamily="1" panose="02020603050405020304"/>
              </a:rPr>
              <a:t>fiándome la ejecución de la Memoria. Encarezco, asimismo, a todos aquellos lectores que deseen realizar alguna crítica o comentario, o bien que encuentren algún error, que me los hagan llegar, al objeto de que sean incluidos o subsanados en futuras ediciones. </a:t>
            </a:r>
          </a:p>
          <a:p>
            <a:pPr marL="45720" marR="0" indent="0" algn="l">
              <a:lnSpc>
                <a:spcPts val="1400"/>
              </a:lnSpc>
              <a:spcBef>
                <a:spcPts val="1335"/>
              </a:spcBef>
              <a:spcAft>
                <a:spcPts val="0"/>
              </a:spcAft>
            </a:pPr>
            <a:r>
              <a:rPr lang="es-ES" sz="1200" spc="0">
                <a:solidFill>
                  <a:srgbClr val="000000"/>
                </a:solidFill>
                <a:latin typeface="Times New Roman" pitchFamily="1" panose="02020603050405020304"/>
              </a:rPr>
              <a:t>Noviembre, 2019 </a:t>
            </a:r>
          </a:p>
          <a:p>
            <a:pPr marL="45720" marR="0" indent="0" algn="l">
              <a:lnSpc>
                <a:spcPts val="1400"/>
              </a:lnSpc>
              <a:spcBef>
                <a:spcPts val="0"/>
              </a:spcBef>
              <a:spcAft>
                <a:spcPts val="58000"/>
              </a:spcAft>
            </a:pPr>
            <a:r>
              <a:rPr lang="es-ES" sz="1200" spc="20">
                <a:solidFill>
                  <a:srgbClr val="000000"/>
                </a:solidFill>
                <a:latin typeface="Times New Roman" pitchFamily="1" panose="02020603050405020304"/>
              </a:rPr>
              <a:t>Prof. Dr. Francisco Javier Olivares del Valle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1968–2018 </a:t>
            </a:r>
          </a:p>
        </p:txBody>
      </p:sp>
    </p:spTree>
  </p:cSld>
  <p:clrMapOvr>
    <a:masterClrMapping/>
  </p:clrMapOvr>
</p:sldLayout>
</file>

<file path=ppt/slideLayouts/slideLayout22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196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2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197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2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198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2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199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2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5080" rIns="0" bIns="0" anchor="t"/>
          <a:lstStyle/>
          <a:p>
            <a:pPr marL="0" marR="0" indent="0" algn="l">
              <a:lnSpc>
                <a:spcPts val="1400"/>
              </a:lnSpc>
              <a:spcAft>
                <a:spcPts val="60"/>
              </a:spcAft>
              <a:tabLst>
                <a:tab algn="l" pos="3429000"/>
              </a:tabLst>
            </a:pPr>
            <a:r>
              <a:rPr lang="es-ES" sz="1300" spc="0">
                <a:solidFill>
                  <a:srgbClr val="000000"/>
                </a:solidFill>
                <a:latin typeface="Garamond" pitchFamily="1" panose="02020603050405020304"/>
              </a:rPr>
              <a:t>200 </a:t>
            </a:r>
            <a:r>
              <a:rPr lang="es-ES" sz="1150" spc="0">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sp>
        <p:nvSpPr>
          <p:cNvPr id="6" name=""/>
          <p:cNvSpPr/>
          <p:nvPr>
            <p:ph type="body" idx="10"/>
          </p:nvPr>
        </p:nvSpPr>
        <p:spPr>
          <a:xfrm>
            <a:off x="1074420" y="5001260"/>
            <a:ext cx="5818505" cy="4730115"/>
          </a:xfrm>
          <a:prstGeom prst="rect">
            <a:avLst/>
          </a:prstGeom>
          <a:noFill/>
          <a:ln w="0" cmpd="sng">
            <a:noFill/>
            <a:prstDash val="solid"/>
          </a:ln>
        </p:spPr>
        <p:txBody>
          <a:bodyPr vert="horz" lIns="0" tIns="0" rIns="0" bIns="0" anchor="t"/>
          <a:lstStyle/>
          <a:p>
            <a:pPr marL="0" marR="0" indent="0" algn="l">
              <a:lnSpc>
                <a:spcPts val="1600"/>
              </a:lnSpc>
              <a:spcAft>
                <a:spcPts val="0"/>
              </a:spcAft>
            </a:pPr>
            <a:r>
              <a:rPr lang="es-ES" sz="1400" spc="45">
                <a:solidFill>
                  <a:srgbClr val="000000"/>
                </a:solidFill>
                <a:latin typeface="Bookman Old Style" pitchFamily="1" panose="02020603050405020304"/>
              </a:rPr>
              <a:t>6.2.3. Licenciados con Grado </a:t>
            </a:r>
          </a:p>
          <a:p>
            <a:pPr marL="0" marR="365760" indent="0" algn="just">
              <a:lnSpc>
                <a:spcPts val="1400"/>
              </a:lnSpc>
              <a:spcBef>
                <a:spcPts val="1190"/>
              </a:spcBef>
              <a:spcAft>
                <a:spcPts val="0"/>
              </a:spcAft>
            </a:pPr>
            <a:r>
              <a:rPr lang="es-ES" sz="1300" spc="0">
                <a:solidFill>
                  <a:srgbClr val="000000"/>
                </a:solidFill>
                <a:latin typeface="Garamond" pitchFamily="1" panose="02020603050405020304"/>
              </a:rPr>
              <a:t>Por resolución ministerial de 23 de septiembre de 1976 (B.O.E. de 8 de noviembre) modificada por la O.M. de 25 de abril de 1984 (B.O.E. de 18 de agosto), se aprobaron las siguientes normas para la obtención del Grado de Licenciado: </a:t>
            </a:r>
          </a:p>
          <a:p>
            <a:pPr marL="0" marR="365760" indent="0" algn="just">
              <a:lnSpc>
                <a:spcPts val="1200"/>
              </a:lnSpc>
              <a:spcBef>
                <a:spcPts val="530"/>
              </a:spcBef>
              <a:spcAft>
                <a:spcPts val="0"/>
              </a:spcAft>
            </a:pPr>
            <a:r>
              <a:rPr lang="es-ES" sz="1050" i="1" spc="0">
                <a:solidFill>
                  <a:srgbClr val="000000"/>
                </a:solidFill>
                <a:latin typeface="Times New Roman" pitchFamily="1" panose="02020603050405020304"/>
              </a:rPr>
              <a:t>Las pruebas para la obtención del Grado de Licenciado en la Facultad de Ciencias de Badajoz, de la Universidad de Extremadura, podrán realizarse con arreglo a las modalidades que se describen seguidamente, quedando facultados los estudiantes para elegir una u otra. </a:t>
            </a:r>
          </a:p>
          <a:p>
            <a:pPr marL="274320" marR="0" indent="91440" algn="l">
              <a:lnSpc>
                <a:spcPts val="1100"/>
              </a:lnSpc>
              <a:spcBef>
                <a:spcPts val="1180"/>
              </a:spcBef>
              <a:spcAft>
                <a:spcPts val="0"/>
              </a:spcAft>
              <a:buFont typeface="Bookman Old Style"/>
              <a:buAutoNum startAt="1" type="arabicPeriod"/>
            </a:pPr>
            <a:r>
              <a:rPr lang="es-ES" sz="900" b="1" spc="30">
                <a:solidFill>
                  <a:srgbClr val="000000"/>
                </a:solidFill>
                <a:latin typeface="Bookman Old Style" pitchFamily="1" panose="02020603050405020304"/>
              </a:rPr>
              <a:t>Realización de la Tesina de Licenciatura. </a:t>
            </a:r>
          </a:p>
          <a:p>
            <a:pPr marL="365760" marR="365760" indent="0" algn="just">
              <a:lnSpc>
                <a:spcPts val="1200"/>
              </a:lnSpc>
              <a:spcBef>
                <a:spcPts val="335"/>
              </a:spcBef>
              <a:spcAft>
                <a:spcPts val="0"/>
              </a:spcAft>
            </a:pPr>
            <a:r>
              <a:rPr lang="es-ES" sz="1050" i="1" spc="0">
                <a:solidFill>
                  <a:srgbClr val="000000"/>
                </a:solidFill>
                <a:latin typeface="Times New Roman" pitchFamily="1" panose="02020603050405020304"/>
              </a:rPr>
              <a:t>La colación del Grado de Licenciado por el procedimiento de Tesina deberásolicitarse en Secretaría de la Facultad, en instancia dirigida al Ilmo. Sr. Decano, con indicación del tema de la Tesina, el conforme del Director de la misma y el visto bueno del Director del Departamento en el que va a realizarse. </a:t>
            </a:r>
          </a:p>
          <a:p>
            <a:pPr marL="365760" marR="365760" indent="0" algn="just">
              <a:lnSpc>
                <a:spcPts val="1200"/>
              </a:lnSpc>
              <a:spcBef>
                <a:spcPts val="330"/>
              </a:spcBef>
              <a:spcAft>
                <a:spcPts val="0"/>
              </a:spcAft>
            </a:pPr>
            <a:r>
              <a:rPr lang="es-ES" sz="1050" i="1" spc="0">
                <a:solidFill>
                  <a:srgbClr val="000000"/>
                </a:solidFill>
                <a:latin typeface="Times New Roman" pitchFamily="1" panose="02020603050405020304"/>
              </a:rPr>
              <a:t>Una vez terminado el trabajo, el estudiante presentaráuna Memoria, con informe del director de la misma y el visto bueno del director del Departamento correspondiente. La presentación de la Tesina se verificaráen cualquier momento durante el período lectivo, debiendo entregar cinco ejemplares en la Secretaría de la Facultad. </a:t>
            </a:r>
          </a:p>
          <a:p>
            <a:pPr marL="365760" marR="365760" indent="0" algn="just">
              <a:lnSpc>
                <a:spcPts val="1200"/>
              </a:lnSpc>
              <a:spcBef>
                <a:spcPts val="330"/>
              </a:spcBef>
              <a:spcAft>
                <a:spcPts val="0"/>
              </a:spcAft>
            </a:pPr>
            <a:r>
              <a:rPr lang="es-ES" sz="1050" i="1" spc="0">
                <a:solidFill>
                  <a:srgbClr val="000000"/>
                </a:solidFill>
                <a:latin typeface="Times New Roman" pitchFamily="1" panose="02020603050405020304"/>
              </a:rPr>
              <a:t>El Tribunal, aprobado en Junta de Facultad, estaráconstituido por tres Profesores Doctores de la Facultad, uno de los cuales, al menos, seráCatedrático Numerario de Universidad y actuarácomo Presidente. El director de la Tesina formaráparte del Tribunal. </a:t>
            </a:r>
          </a:p>
          <a:p>
            <a:pPr marL="274320" marR="0" indent="91440" algn="l">
              <a:lnSpc>
                <a:spcPts val="1100"/>
              </a:lnSpc>
              <a:spcBef>
                <a:spcPts val="705"/>
              </a:spcBef>
              <a:spcAft>
                <a:spcPts val="0"/>
              </a:spcAft>
              <a:buFont typeface="Bookman Old Style"/>
              <a:buAutoNum type="arabicPeriod"/>
            </a:pPr>
            <a:r>
              <a:rPr lang="es-ES" sz="900" b="1" spc="40">
                <a:solidFill>
                  <a:srgbClr val="000000"/>
                </a:solidFill>
                <a:latin typeface="Bookman Old Style" pitchFamily="1" panose="02020603050405020304"/>
              </a:rPr>
              <a:t>Exámen de Licenciatura. </a:t>
            </a:r>
          </a:p>
          <a:p>
            <a:pPr marL="365760" marR="365760" indent="0" algn="just">
              <a:lnSpc>
                <a:spcPts val="1800"/>
              </a:lnSpc>
              <a:spcBef>
                <a:spcPts val="255"/>
              </a:spcBef>
              <a:spcAft>
                <a:spcPts val="0"/>
              </a:spcAft>
            </a:pPr>
            <a:r>
              <a:rPr lang="es-ES" sz="1050" i="1" spc="-180">
                <a:solidFill>
                  <a:srgbClr val="000000"/>
                </a:solidFill>
                <a:latin typeface="Times New Roman" pitchFamily="1" panose="02020603050405020304"/>
              </a:rPr>
              <a:t>Consistiráen la realización de dos ejercicios, uno teórico y otro práctico. el Tribunal estaráformado por tres Profesores Doctores de la Facultad, uno de los cuales seráCatedrático Numerario de Universidad. </a:t>
            </a:r>
          </a:p>
          <a:p>
            <a:pPr marL="365760" marR="365760" indent="0" algn="just">
              <a:lnSpc>
                <a:spcPts val="1200"/>
              </a:lnSpc>
              <a:spcBef>
                <a:spcPts val="290"/>
              </a:spcBef>
              <a:spcAft>
                <a:spcPts val="1225"/>
              </a:spcAft>
            </a:pPr>
            <a:r>
              <a:rPr lang="es-ES" sz="1050" i="1" spc="-5">
                <a:solidFill>
                  <a:srgbClr val="000000"/>
                </a:solidFill>
                <a:latin typeface="Times New Roman" pitchFamily="1" panose="02020603050405020304"/>
              </a:rPr>
              <a:t>La base del ejercicio teórico seráun temario (30 temas) propuesto por los directores de De-</a:t>
            </a:r>
            <a:r>
              <a:rPr lang="es-ES" sz="1050" i="1" spc="-5">
                <a:solidFill>
                  <a:srgbClr val="000000"/>
                </a:solidFill>
                <a:latin typeface="Times New Roman" pitchFamily="1" panose="02020603050405020304"/>
              </a:rPr>
              <a:t>partamento, y que deberáobrar en la Secretaría de la Facultad un mes antes de la celebración </a:t>
            </a:r>
          </a:p>
        </p:txBody>
      </p:sp>
      <p:sp>
        <p:nvSpPr>
          <p:cNvPr id="7" name=""/>
          <p:cNvSpPr/>
          <p:nvPr>
            <p:ph type="body" idx="10"/>
          </p:nvPr>
        </p:nvSpPr>
        <p:spPr>
          <a:xfrm>
            <a:off x="1074420" y="9731375"/>
            <a:ext cx="5818505" cy="238125"/>
          </a:xfrm>
          <a:prstGeom prst="rect">
            <a:avLst/>
          </a:prstGeom>
          <a:noFill/>
          <a:ln w="0" cmpd="sng">
            <a:noFill/>
            <a:prstDash val="solid"/>
          </a:ln>
        </p:spPr>
        <p:txBody>
          <a:bodyPr vert="horz" lIns="0" tIns="56515" rIns="0" bIns="0" anchor="t"/>
          <a:lstStyle/>
          <a:p>
            <a:pPr marL="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22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5"/>
              </a:spcAft>
              <a:tabLst>
                <a:tab algn="r" pos="5394960"/>
              </a:tabLst>
            </a:pPr>
            <a:r>
              <a:rPr lang="es-ES" sz="1300" b="1" spc="0">
                <a:solidFill>
                  <a:srgbClr val="000000"/>
                </a:solidFill>
                <a:latin typeface="Garamond" pitchFamily="1" panose="02020603050405020304"/>
              </a:rPr>
              <a:t>6. Estudiantes </a:t>
            </a:r>
            <a:r>
              <a:rPr lang="es-ES" sz="1050" i="1" spc="0">
                <a:solidFill>
                  <a:srgbClr val="000000"/>
                </a:solidFill>
                <a:latin typeface="Arial" pitchFamily="2" panose="02020603050405020304"/>
              </a:rPr>
              <a:t>201 </a:t>
            </a:r>
          </a:p>
        </p:txBody>
      </p:sp>
      <p:sp>
        <p:nvSpPr>
          <p:cNvPr id="3" name=""/>
          <p:cNvSpPr/>
          <p:nvPr>
            <p:ph type="body" idx="10"/>
          </p:nvPr>
        </p:nvSpPr>
        <p:spPr>
          <a:xfrm>
            <a:off x="1097280" y="681990"/>
            <a:ext cx="5486400" cy="2265680"/>
          </a:xfrm>
          <a:prstGeom prst="rect">
            <a:avLst/>
          </a:prstGeom>
          <a:noFill/>
          <a:ln w="0" cmpd="sng">
            <a:noFill/>
            <a:prstDash val="solid"/>
          </a:ln>
        </p:spPr>
        <p:txBody>
          <a:bodyPr vert="horz" lIns="0" tIns="258445" rIns="0" bIns="0" anchor="t"/>
          <a:lstStyle/>
          <a:p>
            <a:pPr marL="365760" marR="91440" indent="0" algn="just">
              <a:lnSpc>
                <a:spcPts val="1700"/>
              </a:lnSpc>
              <a:spcAft>
                <a:spcPts val="0"/>
              </a:spcAft>
            </a:pPr>
            <a:r>
              <a:rPr lang="es-ES" sz="1050" i="1" spc="-145">
                <a:solidFill>
                  <a:srgbClr val="000000"/>
                </a:solidFill>
                <a:latin typeface="Times New Roman" pitchFamily="1" panose="02020603050405020304"/>
              </a:rPr>
              <a:t>de los exámenes en cada convocatoria. Dicho temario versarásobre materias contenidas en los programas oficiales de asignaturas cursadas en la Licenciatura. Este ejercicio consistiráen la explicación oral de un tema, escogido por el Tribunal de entre tres sacados por el </a:t>
            </a:r>
          </a:p>
          <a:p>
            <a:pPr marL="365760" marR="91440" indent="0" algn="just">
              <a:lnSpc>
                <a:spcPts val="1200"/>
              </a:lnSpc>
              <a:spcBef>
                <a:spcPts val="60"/>
              </a:spcBef>
              <a:spcAft>
                <a:spcPts val="0"/>
              </a:spcAft>
            </a:pPr>
            <a:r>
              <a:rPr lang="es-ES" sz="1050" i="1" spc="0">
                <a:solidFill>
                  <a:srgbClr val="000000"/>
                </a:solidFill>
                <a:latin typeface="Times New Roman" pitchFamily="1" panose="02020603050405020304"/>
              </a:rPr>
              <a:t>estudiante en el plazo máximo de una hora, pudiendo confeccionar previamente, y utilizar durante aquella, un guión, que entregaráal Tribunal al finalizar el ejercicio. El Tribunal concederáal estudiante un tiempo máximo de una hora para la preparación del tema con toda la bibliograf´</a:t>
            </a:r>
            <a:r>
              <a:rPr lang="es-ES" sz="1050" i="1" spc="0">
                <a:solidFill>
                  <a:srgbClr val="000000"/>
                </a:solidFill>
                <a:latin typeface="Times New Roman" pitchFamily="1" panose="02020603050405020304"/>
              </a:rPr>
              <a:t>ıa necesaria. </a:t>
            </a:r>
          </a:p>
          <a:p>
            <a:pPr marL="365760" marR="0" indent="0" algn="l">
              <a:lnSpc>
                <a:spcPts val="1100"/>
              </a:lnSpc>
              <a:spcBef>
                <a:spcPts val="710"/>
              </a:spcBef>
              <a:spcAft>
                <a:spcPts val="0"/>
              </a:spcAft>
            </a:pPr>
            <a:r>
              <a:rPr lang="es-ES" sz="1050" i="1" spc="10">
                <a:solidFill>
                  <a:srgbClr val="000000"/>
                </a:solidFill>
                <a:latin typeface="Times New Roman" pitchFamily="1" panose="02020603050405020304"/>
              </a:rPr>
              <a:t>Para esta segunda modalidad, de exámen, habrádos convocatorias cada año. </a:t>
            </a:r>
          </a:p>
          <a:p>
            <a:pPr marL="0" marR="91440" indent="0" algn="just">
              <a:lnSpc>
                <a:spcPts val="1200"/>
              </a:lnSpc>
              <a:spcBef>
                <a:spcPts val="1440"/>
              </a:spcBef>
              <a:spcAft>
                <a:spcPts val="1775"/>
              </a:spcAft>
            </a:pPr>
            <a:r>
              <a:rPr lang="es-ES" sz="1050" i="1" spc="0">
                <a:solidFill>
                  <a:srgbClr val="000000"/>
                </a:solidFill>
                <a:latin typeface="Times New Roman" pitchFamily="1" panose="02020603050405020304"/>
              </a:rPr>
              <a:t>Para otorgar la calificación final del Grado de Licenciado, por cualquiera de ambas modalidades, el Tribunal tendráen cuenta el expediente académico del estudiante. </a:t>
            </a:r>
          </a:p>
        </p:txBody>
      </p:sp>
      <p:sp>
        <p:nvSpPr>
          <p:cNvPr id="6" name=""/>
          <p:cNvSpPr/>
          <p:nvPr>
            <p:ph type="body" idx="10"/>
          </p:nvPr>
        </p:nvSpPr>
        <p:spPr>
          <a:xfrm>
            <a:off x="1097280" y="9008110"/>
            <a:ext cx="5486400" cy="723265"/>
          </a:xfrm>
          <a:prstGeom prst="rect">
            <a:avLst/>
          </a:prstGeom>
          <a:noFill/>
          <a:ln w="0" cmpd="sng">
            <a:noFill/>
            <a:prstDash val="solid"/>
          </a:ln>
        </p:spPr>
        <p:txBody>
          <a:bodyPr vert="horz" lIns="0" tIns="5715" rIns="0" bIns="0" anchor="t"/>
          <a:lstStyle/>
          <a:p>
            <a:pPr marL="1280160" marR="91440" indent="0" algn="l">
              <a:lnSpc>
                <a:spcPts val="1400"/>
              </a:lnSpc>
              <a:spcAft>
                <a:spcPts val="2880"/>
              </a:spcAft>
            </a:pPr>
            <a:r>
              <a:rPr lang="es-ES" sz="1300" b="1" spc="0">
                <a:solidFill>
                  <a:srgbClr val="000000"/>
                </a:solidFill>
                <a:latin typeface="Garamond" pitchFamily="1" panose="02020603050405020304"/>
              </a:rPr>
              <a:t>Tabla </a:t>
            </a:r>
            <a:r>
              <a:rPr lang="es-ES" sz="1050" i="1" spc="0">
                <a:solidFill>
                  <a:srgbClr val="000000"/>
                </a:solidFill>
                <a:latin typeface="Arial" pitchFamily="2" panose="02020603050405020304"/>
              </a:rPr>
              <a:t>6.7: </a:t>
            </a:r>
            <a:r>
              <a:rPr lang="es-ES" sz="1000" spc="0">
                <a:solidFill>
                  <a:srgbClr val="000000"/>
                </a:solidFill>
                <a:latin typeface="Tahoma" pitchFamily="2" panose="02020603050405020304"/>
              </a:rPr>
              <a:t>Evolución de estudiantes Licenciados con Grado (Tesina) en la Facultad de Ciencias, por Licenciaturas. Príodo 1968–2000 </a:t>
            </a:r>
          </a:p>
        </p:txBody>
      </p:sp>
      <p:sp>
        <p:nvSpPr>
          <p:cNvPr id="7" name=""/>
          <p:cNvSpPr/>
          <p:nvPr>
            <p:ph type="body" idx="10"/>
          </p:nvPr>
        </p:nvSpPr>
        <p:spPr>
          <a:xfrm>
            <a:off x="1097280" y="9731375"/>
            <a:ext cx="5486400" cy="238125"/>
          </a:xfrm>
          <a:prstGeom prst="rect">
            <a:avLst/>
          </a:prstGeom>
          <a:noFill/>
          <a:ln w="0" cmpd="sng">
            <a:noFill/>
            <a:prstDash val="solid"/>
          </a:ln>
        </p:spPr>
        <p:txBody>
          <a:bodyPr vert="horz" lIns="0" tIns="48260" rIns="0" bIns="0" anchor="t"/>
          <a:lstStyle/>
          <a:p>
            <a:pPr marL="0" marR="9144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2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2540" rIns="0" bIns="0" anchor="t"/>
          <a:lstStyle/>
          <a:p>
            <a:pPr marL="45720" marR="0" indent="0" algn="l">
              <a:lnSpc>
                <a:spcPts val="1400"/>
              </a:lnSpc>
              <a:spcAft>
                <a:spcPts val="65"/>
              </a:spcAft>
              <a:tabLst>
                <a:tab algn="r" pos="5440680"/>
              </a:tabLst>
            </a:pPr>
            <a:r>
              <a:rPr lang="es-ES" sz="1200" spc="0">
                <a:solidFill>
                  <a:srgbClr val="000000"/>
                </a:solidFill>
                <a:latin typeface="Times New Roman" pitchFamily="1" panose="02020603050405020304"/>
              </a:rPr>
              <a:t>202 </a:t>
            </a:r>
            <a:r>
              <a:rPr lang="es-ES" sz="1200" b="1" spc="0">
                <a:solidFill>
                  <a:srgbClr val="000000"/>
                </a:solidFill>
                <a:latin typeface="Times New Roman" pitchFamily="1" panose="02020603050405020304"/>
              </a:rPr>
              <a:t>6.2. Estudiantes egresados </a:t>
            </a:r>
          </a:p>
        </p:txBody>
      </p:sp>
      <p:sp>
        <p:nvSpPr>
          <p:cNvPr id="3" name=""/>
          <p:cNvSpPr/>
          <p:nvPr>
            <p:ph type="body" idx="10"/>
          </p:nvPr>
        </p:nvSpPr>
        <p:spPr>
          <a:xfrm>
            <a:off x="1054735" y="681990"/>
            <a:ext cx="5486400" cy="1715770"/>
          </a:xfrm>
          <a:prstGeom prst="rect">
            <a:avLst/>
          </a:prstGeom>
          <a:noFill/>
          <a:ln w="0" cmpd="sng">
            <a:noFill/>
            <a:prstDash val="solid"/>
          </a:ln>
        </p:spPr>
        <p:txBody>
          <a:bodyPr vert="horz" lIns="0" tIns="22796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En la Tabla 6.7 se refleja el número de </a:t>
            </a:r>
            <a:r>
              <a:rPr lang="es-ES" sz="1200" b="1" spc="0">
                <a:solidFill>
                  <a:srgbClr val="000000"/>
                </a:solidFill>
                <a:latin typeface="Times New Roman" pitchFamily="1" panose="02020603050405020304"/>
              </a:rPr>
              <a:t>Tesis de Licenciatura </a:t>
            </a:r>
            <a:r>
              <a:rPr lang="es-ES" sz="1200" spc="0">
                <a:solidFill>
                  <a:srgbClr val="000000"/>
                </a:solidFill>
                <a:latin typeface="Times New Roman" pitchFamily="1" panose="02020603050405020304"/>
              </a:rPr>
              <a:t>leidas en la </a:t>
            </a:r>
            <a:r>
              <a:rPr lang="es-ES" sz="120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desde su creación, por curso académico en el que fueron defendidas y por Licenciaturas, y en la Tabla 6.8 la relación nominal de los estudiantes graduados como Licenciados, en la modalidad de Tesis de Licenciatura. </a:t>
            </a:r>
          </a:p>
          <a:p>
            <a:pPr marL="45720" marR="0" indent="0" algn="ctr">
              <a:lnSpc>
                <a:spcPts val="2300"/>
              </a:lnSpc>
              <a:spcBef>
                <a:spcPts val="1285"/>
              </a:spcBef>
              <a:spcAft>
                <a:spcPts val="0"/>
              </a:spcAft>
            </a:pPr>
            <a:r>
              <a:rPr lang="es-ES" sz="1200" b="1"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6.8: </a:t>
            </a:r>
            <a:r>
              <a:rPr lang="es-ES" sz="1100" spc="0">
                <a:solidFill>
                  <a:srgbClr val="000000"/>
                </a:solidFill>
                <a:latin typeface="Times New Roman" pitchFamily="1" panose="02020603050405020304"/>
              </a:rPr>
              <a:t>Licenciados con Grado (Tesina) en el período 1968–2000 </a:t>
            </a:r>
            <a:br/>
            <a:r>
              <a:rPr lang="es-ES" sz="1000" spc="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4735" y="9731375"/>
            <a:ext cx="5486400" cy="238125"/>
          </a:xfrm>
          <a:prstGeom prst="rect">
            <a:avLst/>
          </a:prstGeom>
          <a:noFill/>
          <a:ln w="0" cmpd="sng">
            <a:noFill/>
            <a:prstDash val="solid"/>
          </a:ln>
        </p:spPr>
        <p:txBody>
          <a:bodyPr vert="horz" lIns="0" tIns="52705" rIns="0" bIns="0" anchor="t"/>
          <a:lstStyle/>
          <a:p>
            <a:pPr marL="45720" marR="0" indent="0" algn="l">
              <a:lnSpc>
                <a:spcPts val="1400"/>
              </a:lnSpc>
              <a:spcAft>
                <a:spcPts val="45"/>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22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5"/>
              </a:spcAft>
              <a:tabLst>
                <a:tab algn="r" pos="5440680"/>
              </a:tabLst>
            </a:pPr>
            <a:r>
              <a:rPr lang="es-ES" sz="1300" b="1" spc="0">
                <a:solidFill>
                  <a:srgbClr val="000000"/>
                </a:solidFill>
                <a:latin typeface="Garamond" pitchFamily="1" panose="02020603050405020304"/>
              </a:rPr>
              <a:t>6. Estudiantes </a:t>
            </a:r>
            <a:r>
              <a:rPr lang="es-ES" sz="1050" spc="0">
                <a:solidFill>
                  <a:srgbClr val="000000"/>
                </a:solidFill>
                <a:latin typeface="Arial" pitchFamily="2" panose="02020603050405020304"/>
              </a:rPr>
              <a:t>203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2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050" spc="0">
                <a:solidFill>
                  <a:srgbClr val="000000"/>
                </a:solidFill>
                <a:latin typeface="Arial" pitchFamily="2" panose="02020603050405020304"/>
              </a:rPr>
              <a:t>204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72110"/>
          </a:xfrm>
          <a:prstGeom prst="rect">
            <a:avLst/>
          </a:prstGeom>
          <a:noFill/>
          <a:ln w="0" cmpd="sng">
            <a:noFill/>
            <a:prstDash val="solid"/>
          </a:ln>
        </p:spPr>
        <p:txBody>
          <a:bodyPr vert="horz" lIns="0" tIns="212725"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2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5"/>
              </a:spcAft>
              <a:tabLst>
                <a:tab algn="r" pos="5440680"/>
              </a:tabLst>
            </a:pPr>
            <a:r>
              <a:rPr lang="es-ES" sz="1300" b="1" spc="0">
                <a:solidFill>
                  <a:srgbClr val="000000"/>
                </a:solidFill>
                <a:latin typeface="Garamond" pitchFamily="1" panose="02020603050405020304"/>
              </a:rPr>
              <a:t>6. Estudiantes </a:t>
            </a:r>
            <a:r>
              <a:rPr lang="es-ES" sz="1050" spc="0">
                <a:solidFill>
                  <a:srgbClr val="000000"/>
                </a:solidFill>
                <a:latin typeface="Arial" pitchFamily="2" panose="02020603050405020304"/>
              </a:rPr>
              <a:t>205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6215"/>
          </a:xfrm>
          <a:prstGeom prst="rect">
            <a:avLst/>
          </a:prstGeom>
          <a:noFill/>
          <a:ln w="0" cmpd="sng">
            <a:noFill/>
            <a:prstDash val="solid"/>
          </a:ln>
        </p:spPr>
        <p:txBody>
          <a:bodyPr vert="horz" lIns="0" tIns="7620" rIns="0" bIns="0" anchor="t"/>
          <a:lstStyle/>
          <a:p>
            <a:pPr marL="0" marR="0" indent="0" algn="l">
              <a:lnSpc>
                <a:spcPts val="1400"/>
              </a:lnSpc>
              <a:spcAft>
                <a:spcPts val="30"/>
              </a:spcAft>
              <a:tabLst>
                <a:tab algn="r" pos="5440680"/>
              </a:tabLst>
            </a:pPr>
            <a:r>
              <a:rPr lang="es-ES" sz="1250" spc="0">
                <a:solidFill>
                  <a:srgbClr val="000000"/>
                </a:solidFill>
                <a:latin typeface="Bookman Old Style" pitchFamily="1" panose="02020603050405020304"/>
              </a:rPr>
              <a:t>1. Presentaciones </a:t>
            </a:r>
            <a:r>
              <a:rPr lang="es-ES" sz="850" spc="0">
                <a:solidFill>
                  <a:srgbClr val="000000"/>
                </a:solidFill>
                <a:latin typeface="Arial" pitchFamily="2" panose="02020603050405020304"/>
              </a:rPr>
              <a:t>XIII </a:t>
            </a:r>
          </a:p>
        </p:txBody>
      </p:sp>
      <p:sp>
        <p:nvSpPr>
          <p:cNvPr id="5" name=""/>
          <p:cNvSpPr/>
          <p:nvPr>
            <p:ph type="body" idx="10"/>
          </p:nvPr>
        </p:nvSpPr>
        <p:spPr>
          <a:xfrm>
            <a:off x="1061085" y="8751570"/>
            <a:ext cx="5486400" cy="979805"/>
          </a:xfrm>
          <a:prstGeom prst="rect">
            <a:avLst/>
          </a:prstGeom>
          <a:noFill/>
          <a:ln w="0" cmpd="sng">
            <a:noFill/>
            <a:prstDash val="solid"/>
          </a:ln>
        </p:spPr>
        <p:txBody>
          <a:bodyPr vert="horz" lIns="0" tIns="4445" rIns="0" bIns="0" anchor="t"/>
          <a:lstStyle/>
          <a:p>
            <a:pPr marL="0" marR="0" indent="0" algn="ctr">
              <a:lnSpc>
                <a:spcPts val="1400"/>
              </a:lnSpc>
              <a:spcAft>
                <a:spcPts val="6225"/>
              </a:spcAft>
            </a:pPr>
            <a:r>
              <a:rPr lang="es-ES" sz="1250" spc="-85">
                <a:solidFill>
                  <a:srgbClr val="000000"/>
                </a:solidFill>
                <a:latin typeface="Bookman Old Style" pitchFamily="1" panose="02020603050405020304"/>
              </a:rPr>
              <a:t>Dr. Francisco J. Olivares del Valle. Autor de la Memoria </a:t>
            </a:r>
          </a:p>
        </p:txBody>
      </p:sp>
      <p:sp>
        <p:nvSpPr>
          <p:cNvPr id="6" name=""/>
          <p:cNvSpPr/>
          <p:nvPr>
            <p:ph type="body" idx="10"/>
          </p:nvPr>
        </p:nvSpPr>
        <p:spPr>
          <a:xfrm>
            <a:off x="1061085" y="9731375"/>
            <a:ext cx="5486400" cy="238125"/>
          </a:xfrm>
          <a:prstGeom prst="rect">
            <a:avLst/>
          </a:prstGeom>
          <a:noFill/>
          <a:ln w="0" cmpd="sng">
            <a:noFill/>
            <a:prstDash val="solid"/>
          </a:ln>
        </p:spPr>
        <p:txBody>
          <a:bodyPr vert="horz" lIns="0" tIns="60960" rIns="0" bIns="0" anchor="t"/>
          <a:lstStyle/>
          <a:p>
            <a:pPr marL="0" marR="0" indent="0" algn="r">
              <a:lnSpc>
                <a:spcPts val="1400"/>
              </a:lnSpc>
              <a:spcAft>
                <a:spcPts val="0"/>
              </a:spcAft>
            </a:pPr>
            <a:r>
              <a:rPr lang="es-ES" sz="1250" spc="-5">
                <a:solidFill>
                  <a:srgbClr val="000000"/>
                </a:solidFill>
                <a:latin typeface="Bookman Old Style" pitchFamily="1" panose="02020603050405020304"/>
              </a:rPr>
              <a:t>Memoria Histórica </a:t>
            </a:r>
          </a:p>
        </p:txBody>
      </p:sp>
    </p:spTree>
  </p:cSld>
  <p:clrMapOvr>
    <a:masterClrMapping/>
  </p:clrMapOvr>
</p:sldLayout>
</file>

<file path=ppt/slideLayouts/slideLayout23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050" spc="0">
                <a:solidFill>
                  <a:srgbClr val="000000"/>
                </a:solidFill>
                <a:latin typeface="Arial" pitchFamily="2" panose="02020603050405020304"/>
              </a:rPr>
              <a:t>206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72110"/>
          </a:xfrm>
          <a:prstGeom prst="rect">
            <a:avLst/>
          </a:prstGeom>
          <a:noFill/>
          <a:ln w="0" cmpd="sng">
            <a:noFill/>
            <a:prstDash val="solid"/>
          </a:ln>
        </p:spPr>
        <p:txBody>
          <a:bodyPr vert="horz" lIns="0" tIns="212725"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3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r" pos="5440680"/>
              </a:tabLst>
            </a:pPr>
            <a:r>
              <a:rPr lang="es-ES" sz="1150" spc="0">
                <a:solidFill>
                  <a:srgbClr val="000000"/>
                </a:solidFill>
                <a:latin typeface="Bookman Old Style" pitchFamily="1" panose="02020603050405020304"/>
              </a:rPr>
              <a:t>6. Estudiantes </a:t>
            </a:r>
            <a:r>
              <a:rPr lang="es-ES" sz="1100" spc="0">
                <a:solidFill>
                  <a:srgbClr val="000000"/>
                </a:solidFill>
                <a:latin typeface="Arial" pitchFamily="2" panose="02020603050405020304"/>
              </a:rPr>
              <a:t>207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4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23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050" spc="0">
                <a:solidFill>
                  <a:srgbClr val="000000"/>
                </a:solidFill>
                <a:latin typeface="Arial" pitchFamily="2" panose="02020603050405020304"/>
              </a:rPr>
              <a:t>208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72110"/>
          </a:xfrm>
          <a:prstGeom prst="rect">
            <a:avLst/>
          </a:prstGeom>
          <a:noFill/>
          <a:ln w="0" cmpd="sng">
            <a:noFill/>
            <a:prstDash val="solid"/>
          </a:ln>
        </p:spPr>
        <p:txBody>
          <a:bodyPr vert="horz" lIns="0" tIns="212725"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3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5"/>
              </a:spcAft>
              <a:tabLst>
                <a:tab algn="r" pos="5440680"/>
              </a:tabLst>
            </a:pPr>
            <a:r>
              <a:rPr lang="es-ES" sz="1300" b="1" spc="0">
                <a:solidFill>
                  <a:srgbClr val="000000"/>
                </a:solidFill>
                <a:latin typeface="Garamond" pitchFamily="1" panose="02020603050405020304"/>
              </a:rPr>
              <a:t>6. Estudiantes </a:t>
            </a:r>
            <a:r>
              <a:rPr lang="es-ES" sz="1050" spc="0">
                <a:solidFill>
                  <a:srgbClr val="000000"/>
                </a:solidFill>
                <a:latin typeface="Arial" pitchFamily="2" panose="02020603050405020304"/>
              </a:rPr>
              <a:t>209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3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150" spc="0">
                <a:solidFill>
                  <a:srgbClr val="000000"/>
                </a:solidFill>
                <a:latin typeface="Arial" pitchFamily="2" panose="02020603050405020304"/>
              </a:rPr>
              <a:t>210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72110"/>
          </a:xfrm>
          <a:prstGeom prst="rect">
            <a:avLst/>
          </a:prstGeom>
          <a:noFill/>
          <a:ln w="0" cmpd="sng">
            <a:noFill/>
            <a:prstDash val="solid"/>
          </a:ln>
        </p:spPr>
        <p:txBody>
          <a:bodyPr vert="horz" lIns="0" tIns="212725"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3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4445" rIns="0" bIns="0" anchor="t"/>
          <a:lstStyle/>
          <a:p>
            <a:pPr marL="0" marR="0" indent="0" algn="l">
              <a:lnSpc>
                <a:spcPts val="1500"/>
              </a:lnSpc>
              <a:spcAft>
                <a:spcPts val="0"/>
              </a:spcAft>
              <a:tabLst>
                <a:tab algn="r" pos="5440680"/>
              </a:tabLst>
            </a:pPr>
            <a:r>
              <a:rPr lang="es-ES" sz="1300" b="1" spc="0">
                <a:solidFill>
                  <a:srgbClr val="000000"/>
                </a:solidFill>
                <a:latin typeface="Garamond" pitchFamily="1" panose="02020603050405020304"/>
              </a:rPr>
              <a:t>6. Estudiantes </a:t>
            </a:r>
            <a:r>
              <a:rPr lang="es-ES" sz="1200" spc="0">
                <a:solidFill>
                  <a:srgbClr val="000000"/>
                </a:solidFill>
                <a:latin typeface="Arial" pitchFamily="2" panose="02020603050405020304"/>
              </a:rPr>
              <a:t>211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3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0" marR="45720" indent="0" algn="l">
              <a:lnSpc>
                <a:spcPts val="1400"/>
              </a:lnSpc>
              <a:spcAft>
                <a:spcPts val="65"/>
              </a:spcAft>
              <a:tabLst>
                <a:tab algn="r" pos="5440680"/>
              </a:tabLst>
            </a:pPr>
            <a:r>
              <a:rPr lang="es-ES" sz="1200" spc="0">
                <a:solidFill>
                  <a:srgbClr val="000000"/>
                </a:solidFill>
                <a:latin typeface="Times New Roman" pitchFamily="1" panose="02020603050405020304"/>
              </a:rPr>
              <a:t>212 </a:t>
            </a:r>
            <a:r>
              <a:rPr lang="es-ES" sz="1200" b="1" spc="0">
                <a:solidFill>
                  <a:srgbClr val="000000"/>
                </a:solidFill>
                <a:latin typeface="Times New Roman" pitchFamily="1" panose="02020603050405020304"/>
              </a:rPr>
              <a:t>6.2. Estudiantes egresados </a:t>
            </a:r>
          </a:p>
        </p:txBody>
      </p:sp>
      <p:sp>
        <p:nvSpPr>
          <p:cNvPr id="3" name=""/>
          <p:cNvSpPr/>
          <p:nvPr>
            <p:ph type="body" idx="10"/>
          </p:nvPr>
        </p:nvSpPr>
        <p:spPr>
          <a:xfrm>
            <a:off x="1057910" y="681990"/>
            <a:ext cx="5486400" cy="371475"/>
          </a:xfrm>
          <a:prstGeom prst="rect">
            <a:avLst/>
          </a:prstGeom>
          <a:noFill/>
          <a:ln w="0" cmpd="sng">
            <a:noFill/>
            <a:prstDash val="solid"/>
          </a:ln>
        </p:spPr>
        <p:txBody>
          <a:bodyPr vert="horz" lIns="0" tIns="212090" rIns="0" bIns="0" anchor="t"/>
          <a:lstStyle/>
          <a:p>
            <a:pPr marL="0" marR="4572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sp>
        <p:nvSpPr>
          <p:cNvPr id="6" name=""/>
          <p:cNvSpPr/>
          <p:nvPr>
            <p:ph type="body" idx="10"/>
          </p:nvPr>
        </p:nvSpPr>
        <p:spPr>
          <a:xfrm>
            <a:off x="1057910" y="4053205"/>
            <a:ext cx="5486400" cy="378460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Hasta la publicación de la Ley Orgánica 11/1983, de 25 de agosto, de Reforma </a:t>
            </a:r>
            <a:r>
              <a:rPr lang="es-ES" sz="1200" spc="0">
                <a:solidFill>
                  <a:srgbClr val="000000"/>
                </a:solidFill>
                <a:latin typeface="Times New Roman" pitchFamily="1" panose="02020603050405020304"/>
              </a:rPr>
              <a:t>Universitaria (BOE n. 209, de 1 de septiembre), el inicio de la carrera acade´mica </a:t>
            </a:r>
            <a:r>
              <a:rPr lang="es-ES" sz="1200" spc="0">
                <a:solidFill>
                  <a:srgbClr val="000000"/>
                </a:solidFill>
                <a:latin typeface="Times New Roman" pitchFamily="1" panose="02020603050405020304"/>
              </a:rPr>
              <a:t>universitaria precisaba, a modo de requisito previo, la colación del </a:t>
            </a:r>
            <a:r>
              <a:rPr lang="es-ES" sz="1200" b="1" spc="0">
                <a:solidFill>
                  <a:srgbClr val="000000"/>
                </a:solidFill>
                <a:latin typeface="Times New Roman" pitchFamily="1" panose="02020603050405020304"/>
              </a:rPr>
              <a:t>Grado de Licen-</a:t>
            </a:r>
            <a:r>
              <a:rPr lang="es-ES" sz="1200" b="1" spc="0">
                <a:solidFill>
                  <a:srgbClr val="000000"/>
                </a:solidFill>
                <a:latin typeface="Times New Roman" pitchFamily="1" panose="02020603050405020304"/>
              </a:rPr>
              <a:t>ciado</a:t>
            </a:r>
            <a:r>
              <a:rPr lang="es-ES" sz="1200" spc="0">
                <a:solidFill>
                  <a:srgbClr val="000000"/>
                </a:solidFill>
                <a:latin typeface="Times New Roman" pitchFamily="1" panose="02020603050405020304"/>
              </a:rPr>
              <a:t>, obtenido tradicionalmente mediante la realización de un trabajo preliminar </a:t>
            </a:r>
            <a:r>
              <a:rPr lang="es-ES" sz="1200" spc="0">
                <a:solidFill>
                  <a:srgbClr val="000000"/>
                </a:solidFill>
                <a:latin typeface="Times New Roman" pitchFamily="1" panose="02020603050405020304"/>
              </a:rPr>
              <a:t>(experimental o teórico) de investigación o un examen de Licenciatura. Este requisi-</a:t>
            </a:r>
            <a:r>
              <a:rPr lang="es-ES" sz="1200" spc="0">
                <a:solidFill>
                  <a:srgbClr val="000000"/>
                </a:solidFill>
                <a:latin typeface="Times New Roman" pitchFamily="1" panose="02020603050405020304"/>
              </a:rPr>
              <a:t>to dejóde ser necesario tras la publicación de la LRU. Además, tampoco se exigía el </a:t>
            </a:r>
            <a:r>
              <a:rPr lang="es-ES" sz="1200" spc="0">
                <a:solidFill>
                  <a:srgbClr val="000000"/>
                </a:solidFill>
                <a:latin typeface="Times New Roman" pitchFamily="1" panose="02020603050405020304"/>
              </a:rPr>
              <a:t>Grado de Licenciado para iniciar el Tercer ciclo, ya que ni el antiguo R.D. 185/1985 </a:t>
            </a:r>
            <a:r>
              <a:rPr lang="es-ES" sz="1200" spc="0">
                <a:solidFill>
                  <a:srgbClr val="000000"/>
                </a:solidFill>
                <a:latin typeface="Times New Roman" pitchFamily="1" panose="02020603050405020304"/>
              </a:rPr>
              <a:t>de 23 de enero, ni el posterior R.D. 778/1998 de 30 de abril, lo contemplaban. Por </a:t>
            </a:r>
          </a:p>
          <a:p>
            <a:pPr marL="0" marR="45720" indent="0" algn="just">
              <a:lnSpc>
                <a:spcPts val="2100"/>
              </a:lnSpc>
              <a:spcBef>
                <a:spcPts val="40"/>
              </a:spcBef>
              <a:spcAft>
                <a:spcPts val="0"/>
              </a:spcAft>
            </a:pPr>
            <a:r>
              <a:rPr lang="es-ES" sz="1200" spc="-180">
                <a:solidFill>
                  <a:srgbClr val="000000"/>
                </a:solidFill>
                <a:latin typeface="Times New Roman" pitchFamily="1" panose="02020603050405020304"/>
              </a:rPr>
              <a:t>todo ello, en mayo de 2000, la </a:t>
            </a:r>
            <a:r>
              <a:rPr lang="es-ES" sz="1200" b="1" spc="-180">
                <a:solidFill>
                  <a:srgbClr val="000000"/>
                </a:solidFill>
                <a:latin typeface="Times New Roman" pitchFamily="1" panose="02020603050405020304"/>
              </a:rPr>
              <a:t>Universidad de Extremadura </a:t>
            </a:r>
            <a:r>
              <a:rPr lang="es-ES" sz="1200" spc="-180">
                <a:solidFill>
                  <a:srgbClr val="000000"/>
                </a:solidFill>
                <a:latin typeface="Times New Roman" pitchFamily="1" panose="02020603050405020304"/>
              </a:rPr>
              <a:t>aprobóy publicóuna normativa específica para la obtención del </a:t>
            </a:r>
            <a:r>
              <a:rPr lang="es-ES" sz="1200" b="1" spc="-180">
                <a:solidFill>
                  <a:srgbClr val="000000"/>
                </a:solidFill>
                <a:latin typeface="Times New Roman" pitchFamily="1" panose="02020603050405020304"/>
              </a:rPr>
              <a:t>Grado de Licenciado</a:t>
            </a:r>
            <a:r>
              <a:rPr lang="es-ES" sz="1200" spc="-180">
                <a:solidFill>
                  <a:srgbClr val="000000"/>
                </a:solidFill>
                <a:latin typeface="Times New Roman" pitchFamily="1" panose="02020603050405020304"/>
              </a:rPr>
              <a:t>, acorde con </a:t>
            </a:r>
            <a:r>
              <a:rPr lang="es-ES" sz="1200" spc="-180">
                <a:solidFill>
                  <a:srgbClr val="000000"/>
                </a:solidFill>
                <a:latin typeface="Times New Roman" pitchFamily="1" panose="02020603050405020304"/>
              </a:rPr>
              <a:t>las regulaciones en vigor en ese momento. </a:t>
            </a:r>
          </a:p>
          <a:p>
            <a:pPr marL="0" marR="45720" indent="0" algn="just">
              <a:lnSpc>
                <a:spcPts val="1400"/>
              </a:lnSpc>
              <a:spcBef>
                <a:spcPts val="520"/>
              </a:spcBef>
              <a:spcAft>
                <a:spcPts val="0"/>
              </a:spcAft>
            </a:pPr>
            <a:r>
              <a:rPr lang="es-ES" sz="1200" spc="0">
                <a:solidFill>
                  <a:srgbClr val="000000"/>
                </a:solidFill>
                <a:latin typeface="Times New Roman" pitchFamily="1" panose="02020603050405020304"/>
              </a:rPr>
              <a:t>La colación del mencionado Grado acade´mico había venido figurando en las normati-</a:t>
            </a:r>
            <a:r>
              <a:rPr lang="es-ES" sz="1200" spc="0">
                <a:solidFill>
                  <a:srgbClr val="000000"/>
                </a:solidFill>
                <a:latin typeface="Times New Roman" pitchFamily="1" panose="02020603050405020304"/>
              </a:rPr>
              <a:t>vas universitarias relativas a las diversas titulaciones cuyos planes fueron elaborados </a:t>
            </a:r>
            <a:r>
              <a:rPr lang="es-ES" sz="1200" spc="0">
                <a:solidFill>
                  <a:srgbClr val="000000"/>
                </a:solidFill>
                <a:latin typeface="Times New Roman" pitchFamily="1" panose="02020603050405020304"/>
              </a:rPr>
              <a:t>con anterioridad al Real Decreto 1497/87, de 27 de noviembre (B.O.E. de 14 de di-</a:t>
            </a:r>
            <a:r>
              <a:rPr lang="es-ES" sz="1200" spc="0">
                <a:solidFill>
                  <a:srgbClr val="000000"/>
                </a:solidFill>
                <a:latin typeface="Times New Roman" pitchFamily="1" panose="02020603050405020304"/>
              </a:rPr>
              <a:t>ciembre), en el que quedaron fijadas las directrices generales comunes para los planes </a:t>
            </a:r>
          </a:p>
          <a:p>
            <a:pPr marL="0" marR="45720" indent="0" algn="just">
              <a:lnSpc>
                <a:spcPts val="2200"/>
              </a:lnSpc>
              <a:spcBef>
                <a:spcPts val="0"/>
              </a:spcBef>
              <a:spcAft>
                <a:spcPts val="0"/>
              </a:spcAft>
            </a:pPr>
            <a:r>
              <a:rPr lang="es-ES" sz="1200" spc="-210">
                <a:solidFill>
                  <a:srgbClr val="000000"/>
                </a:solidFill>
                <a:latin typeface="Times New Roman" pitchFamily="1" panose="02020603050405020304"/>
              </a:rPr>
              <a:t>de estudio de los títulos de carácter oficial y validez en todo el territorio nacional, </a:t>
            </a:r>
            <a:r>
              <a:rPr lang="es-ES" sz="1200" baseline="30000" spc="-210">
                <a:solidFill>
                  <a:srgbClr val="000000"/>
                </a:solidFill>
                <a:latin typeface="Times New Roman" pitchFamily="1" panose="02020603050405020304"/>
              </a:rPr>
              <a:t>así</a:t>
            </a:r>
            <a:r>
              <a:rPr lang="es-ES" sz="1200" spc="-210">
                <a:solidFill>
                  <a:srgbClr val="000000"/>
                </a:solidFill>
                <a:latin typeface="Times New Roman" pitchFamily="1" panose="02020603050405020304"/>
              </a:rPr>
              <a:t>como las modificaciones introducidas por los Reales Decretos 1267/1994, 2347/1996, </a:t>
            </a:r>
            <a:r>
              <a:rPr lang="es-ES" sz="1200" spc="-210">
                <a:solidFill>
                  <a:srgbClr val="000000"/>
                </a:solidFill>
                <a:latin typeface="Times New Roman" pitchFamily="1" panose="02020603050405020304"/>
              </a:rPr>
              <a:t>614/1997 y 779/1998. </a:t>
            </a:r>
          </a:p>
          <a:p>
            <a:pPr marL="0" marR="45720" indent="0" algn="just">
              <a:lnSpc>
                <a:spcPts val="1400"/>
              </a:lnSpc>
              <a:spcBef>
                <a:spcPts val="480"/>
              </a:spcBef>
              <a:spcAft>
                <a:spcPts val="0"/>
              </a:spcAft>
            </a:pPr>
            <a:r>
              <a:rPr lang="es-ES" sz="1200" spc="0">
                <a:solidFill>
                  <a:srgbClr val="000000"/>
                </a:solidFill>
                <a:latin typeface="Times New Roman" pitchFamily="1" panose="02020603050405020304"/>
              </a:rPr>
              <a:t>En el ámbito de la </a:t>
            </a:r>
            <a:r>
              <a:rPr lang="es-ES" sz="1200" b="1" spc="0">
                <a:solidFill>
                  <a:srgbClr val="000000"/>
                </a:solidFill>
                <a:latin typeface="Times New Roman" pitchFamily="1" panose="02020603050405020304"/>
              </a:rPr>
              <a:t>Universidad de Extremadura </a:t>
            </a:r>
            <a:r>
              <a:rPr lang="es-ES" sz="1200" spc="0">
                <a:solidFill>
                  <a:srgbClr val="000000"/>
                </a:solidFill>
                <a:latin typeface="Times New Roman" pitchFamily="1" panose="02020603050405020304"/>
              </a:rPr>
              <a:t>nos encontrábamos con diversos </a:t>
            </a:r>
            <a:r>
              <a:rPr lang="es-ES" sz="1200" spc="0">
                <a:solidFill>
                  <a:srgbClr val="000000"/>
                </a:solidFill>
                <a:latin typeface="Times New Roman" pitchFamily="1" panose="02020603050405020304"/>
              </a:rPr>
              <a:t>antecedentes relativos a esta cuestión: </a:t>
            </a:r>
          </a:p>
        </p:txBody>
      </p:sp>
      <p:sp>
        <p:nvSpPr>
          <p:cNvPr id="7" name=""/>
          <p:cNvSpPr/>
          <p:nvPr>
            <p:ph type="body" idx="10"/>
          </p:nvPr>
        </p:nvSpPr>
        <p:spPr>
          <a:xfrm>
            <a:off x="1469390" y="7837805"/>
            <a:ext cx="5074920" cy="1893570"/>
          </a:xfrm>
          <a:prstGeom prst="rect">
            <a:avLst/>
          </a:prstGeom>
          <a:noFill/>
          <a:ln w="0" cmpd="sng">
            <a:noFill/>
            <a:prstDash val="solid"/>
          </a:ln>
        </p:spPr>
        <p:txBody>
          <a:bodyPr vert="horz" lIns="0" tIns="158750" rIns="0" bIns="0" anchor="t"/>
          <a:lstStyle/>
          <a:p>
            <a:pPr marL="0" marR="45720" indent="0" algn="just">
              <a:lnSpc>
                <a:spcPts val="1400"/>
              </a:lnSpc>
              <a:spcAft>
                <a:spcPts val="0"/>
              </a:spcAft>
            </a:pPr>
            <a:r>
              <a:rPr lang="es-ES" sz="1200" spc="20">
                <a:solidFill>
                  <a:srgbClr val="000000"/>
                </a:solidFill>
                <a:latin typeface="Times New Roman" pitchFamily="1" panose="02020603050405020304"/>
              </a:rPr>
              <a:t>Las normas para la obtención del Grado de Licenciado en la Facultad de Cien-</a:t>
            </a:r>
            <a:r>
              <a:rPr lang="es-ES" sz="1200" spc="20">
                <a:solidFill>
                  <a:srgbClr val="000000"/>
                </a:solidFill>
                <a:latin typeface="Times New Roman" pitchFamily="1" panose="02020603050405020304"/>
              </a:rPr>
              <a:t>cias, al amparo de una Resolución ministerial de 23 de septiembre de 1976, </a:t>
            </a:r>
            <a:r>
              <a:rPr lang="es-ES" sz="1200" spc="20">
                <a:solidFill>
                  <a:srgbClr val="000000"/>
                </a:solidFill>
                <a:latin typeface="Times New Roman" pitchFamily="1" panose="02020603050405020304"/>
              </a:rPr>
              <a:t>modificada por O.M. de 25 de abril de 1984, asícomo las actualizaciones rea-</a:t>
            </a:r>
            <a:r>
              <a:rPr lang="es-ES" sz="1200" spc="20">
                <a:solidFill>
                  <a:srgbClr val="000000"/>
                </a:solidFill>
                <a:latin typeface="Times New Roman" pitchFamily="1" panose="02020603050405020304"/>
              </a:rPr>
              <a:t>lizadas por su Junta de Facultad, en las sesiones de 19 de septiembre de 1996 </a:t>
            </a:r>
            <a:r>
              <a:rPr lang="es-ES" sz="1200" spc="20">
                <a:solidFill>
                  <a:srgbClr val="000000"/>
                </a:solidFill>
                <a:latin typeface="Times New Roman" pitchFamily="1" panose="02020603050405020304"/>
              </a:rPr>
              <a:t>y de 27 de junio de 1997; </a:t>
            </a:r>
          </a:p>
          <a:p>
            <a:pPr marL="0" marR="45720" indent="0" algn="just">
              <a:lnSpc>
                <a:spcPts val="1400"/>
              </a:lnSpc>
              <a:spcBef>
                <a:spcPts val="930"/>
              </a:spcBef>
              <a:spcAft>
                <a:spcPts val="1150"/>
              </a:spcAft>
            </a:pPr>
            <a:r>
              <a:rPr lang="es-ES" sz="1200" spc="10">
                <a:solidFill>
                  <a:srgbClr val="000000"/>
                </a:solidFill>
                <a:latin typeface="Times New Roman" pitchFamily="1" panose="02020603050405020304"/>
              </a:rPr>
              <a:t>Las normas para la obtención del Grado de Licenciado en la Facultad de Fi-</a:t>
            </a:r>
            <a:r>
              <a:rPr lang="es-ES" sz="1200" spc="10">
                <a:solidFill>
                  <a:srgbClr val="000000"/>
                </a:solidFill>
                <a:latin typeface="Times New Roman" pitchFamily="1" panose="02020603050405020304"/>
              </a:rPr>
              <a:t>losofía y Letras, conforme a la Orden de 10 de abril de 1978 (B.O.E. de 12 de </a:t>
            </a:r>
            <a:r>
              <a:rPr lang="es-ES" sz="1200" spc="10">
                <a:solidFill>
                  <a:srgbClr val="000000"/>
                </a:solidFill>
                <a:latin typeface="Times New Roman" pitchFamily="1" panose="02020603050405020304"/>
              </a:rPr>
              <a:t>mayo);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23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080" rIns="0" bIns="0" anchor="t"/>
          <a:lstStyle/>
          <a:p>
            <a:pPr marL="0" marR="45720" indent="0" algn="l">
              <a:lnSpc>
                <a:spcPts val="1400"/>
              </a:lnSpc>
              <a:spcAft>
                <a:spcPts val="40"/>
              </a:spcAft>
              <a:tabLst>
                <a:tab algn="r" pos="5440680"/>
              </a:tabLst>
            </a:pPr>
            <a:r>
              <a:rPr lang="es-ES" sz="1300" b="1" spc="0">
                <a:solidFill>
                  <a:srgbClr val="000000"/>
                </a:solidFill>
                <a:latin typeface="Garamond" pitchFamily="1" panose="02020603050405020304"/>
              </a:rPr>
              <a:t>6. Estudiantes </a:t>
            </a:r>
            <a:r>
              <a:rPr lang="es-ES" sz="1300" spc="0">
                <a:solidFill>
                  <a:srgbClr val="000000"/>
                </a:solidFill>
                <a:latin typeface="Garamond" pitchFamily="1" panose="02020603050405020304"/>
              </a:rPr>
              <a:t>213 </a:t>
            </a:r>
          </a:p>
        </p:txBody>
      </p:sp>
      <p:sp>
        <p:nvSpPr>
          <p:cNvPr id="3" name=""/>
          <p:cNvSpPr/>
          <p:nvPr>
            <p:ph type="body" idx="10"/>
          </p:nvPr>
        </p:nvSpPr>
        <p:spPr>
          <a:xfrm>
            <a:off x="1471930" y="681990"/>
            <a:ext cx="5072380" cy="1801495"/>
          </a:xfrm>
          <a:prstGeom prst="rect">
            <a:avLst/>
          </a:prstGeom>
          <a:noFill/>
          <a:ln w="0" cmpd="sng">
            <a:noFill/>
            <a:prstDash val="solid"/>
          </a:ln>
        </p:spPr>
        <p:txBody>
          <a:bodyPr vert="horz" lIns="0" tIns="220980" rIns="0" bIns="0" anchor="t"/>
          <a:lstStyle/>
          <a:p>
            <a:pPr marL="0" marR="45720" indent="0" algn="just">
              <a:lnSpc>
                <a:spcPts val="1400"/>
              </a:lnSpc>
              <a:spcAft>
                <a:spcPts val="0"/>
              </a:spcAft>
            </a:pPr>
            <a:r>
              <a:rPr lang="es-ES" sz="1300" spc="0">
                <a:solidFill>
                  <a:srgbClr val="000000"/>
                </a:solidFill>
                <a:latin typeface="Garamond" pitchFamily="1" panose="02020603050405020304"/>
              </a:rPr>
              <a:t>Las normas para la obtención del Grado de Licenciado en la Facultad de Me-</a:t>
            </a:r>
            <a:r>
              <a:rPr lang="es-ES" sz="1300" spc="0">
                <a:solidFill>
                  <a:srgbClr val="000000"/>
                </a:solidFill>
                <a:latin typeface="Garamond" pitchFamily="1" panose="02020603050405020304"/>
              </a:rPr>
              <a:t>dicina, aplicables también para la obtención del mismo grado en la Facultad </a:t>
            </a:r>
            <a:r>
              <a:rPr lang="es-ES" sz="1300" spc="0">
                <a:solidFill>
                  <a:srgbClr val="000000"/>
                </a:solidFill>
                <a:latin typeface="Garamond" pitchFamily="1" panose="02020603050405020304"/>
              </a:rPr>
              <a:t>de Ciencias Económicas y Empresariales conforme al acuerdo de Junta de Go-</a:t>
            </a:r>
            <a:r>
              <a:rPr lang="es-ES" sz="1300" spc="0">
                <a:solidFill>
                  <a:srgbClr val="000000"/>
                </a:solidFill>
                <a:latin typeface="Garamond" pitchFamily="1" panose="02020603050405020304"/>
              </a:rPr>
              <a:t>bierno de 20 de febrero de 1985 y, finalmente, </a:t>
            </a:r>
          </a:p>
          <a:p>
            <a:pPr marL="0" marR="45720" indent="0" algn="just">
              <a:lnSpc>
                <a:spcPts val="1400"/>
              </a:lnSpc>
              <a:spcBef>
                <a:spcPts val="950"/>
              </a:spcBef>
              <a:spcAft>
                <a:spcPts val="0"/>
              </a:spcAft>
            </a:pPr>
            <a:r>
              <a:rPr lang="es-ES" sz="1300" spc="0">
                <a:solidFill>
                  <a:srgbClr val="000000"/>
                </a:solidFill>
                <a:latin typeface="Garamond" pitchFamily="1" panose="02020603050405020304"/>
              </a:rPr>
              <a:t>Las normas aplicables, según la modalidad de Tesina de Licenciatura, en la </a:t>
            </a:r>
            <a:r>
              <a:rPr lang="es-ES" sz="1300" spc="0">
                <a:solidFill>
                  <a:srgbClr val="000000"/>
                </a:solidFill>
                <a:latin typeface="Garamond" pitchFamily="1" panose="02020603050405020304"/>
              </a:rPr>
              <a:t>Facultad de Veterinaria, conforme al acuerdo de su Junta de Facultad, en la </a:t>
            </a:r>
            <a:r>
              <a:rPr lang="es-ES" sz="1300" spc="0">
                <a:solidFill>
                  <a:srgbClr val="000000"/>
                </a:solidFill>
                <a:latin typeface="Garamond" pitchFamily="1" panose="02020603050405020304"/>
              </a:rPr>
              <a:t>sesión de 11 de diciembre de 1987. </a:t>
            </a:r>
          </a:p>
        </p:txBody>
      </p:sp>
      <p:sp>
        <p:nvSpPr>
          <p:cNvPr id="4" name=""/>
          <p:cNvSpPr/>
          <p:nvPr>
            <p:ph type="body" idx="10"/>
          </p:nvPr>
        </p:nvSpPr>
        <p:spPr>
          <a:xfrm>
            <a:off x="1057910" y="2483485"/>
            <a:ext cx="5486400" cy="1438910"/>
          </a:xfrm>
          <a:prstGeom prst="rect">
            <a:avLst/>
          </a:prstGeom>
          <a:noFill/>
          <a:ln w="0" cmpd="sng">
            <a:noFill/>
            <a:prstDash val="solid"/>
          </a:ln>
        </p:spPr>
        <p:txBody>
          <a:bodyPr vert="horz" lIns="0" tIns="6985" rIns="0" bIns="0" anchor="t"/>
          <a:lstStyle/>
          <a:p>
            <a:pPr marL="0" marR="45720" indent="0" algn="just">
              <a:lnSpc>
                <a:spcPts val="1400"/>
              </a:lnSpc>
              <a:spcAft>
                <a:spcPts val="1145"/>
              </a:spcAft>
            </a:pPr>
            <a:r>
              <a:rPr lang="es-ES" sz="1300" spc="0">
                <a:solidFill>
                  <a:srgbClr val="000000"/>
                </a:solidFill>
                <a:latin typeface="Garamond" pitchFamily="1" panose="02020603050405020304"/>
              </a:rPr>
              <a:t>Por otro lado, las Órdenes Ministeriales por las que se aprobóla normativa para </a:t>
            </a:r>
            <a:r>
              <a:rPr lang="es-ES" sz="1300" spc="0">
                <a:solidFill>
                  <a:srgbClr val="000000"/>
                </a:solidFill>
                <a:latin typeface="Garamond" pitchFamily="1" panose="02020603050405020304"/>
              </a:rPr>
              <a:t>la colación del Grado de Licenciado, </a:t>
            </a:r>
            <a:r>
              <a:rPr lang="es-ES" sz="1300" i="1" spc="0">
                <a:solidFill>
                  <a:srgbClr val="000000"/>
                </a:solidFill>
                <a:latin typeface="Garamond" pitchFamily="1" panose="02020603050405020304"/>
              </a:rPr>
              <a:t>no hab</a:t>
            </a:r>
            <a:r>
              <a:rPr lang="es-ES" sz="1300" i="1" spc="0">
                <a:solidFill>
                  <a:srgbClr val="000000"/>
                </a:solidFill>
                <a:latin typeface="Garamond" pitchFamily="1" panose="02020603050405020304"/>
              </a:rPr>
              <a:t>ı´an sido expresamente derogadas </a:t>
            </a:r>
            <a:r>
              <a:rPr lang="es-ES" sz="1300" spc="0">
                <a:solidFill>
                  <a:srgbClr val="000000"/>
                </a:solidFill>
                <a:latin typeface="Garamond" pitchFamily="1" panose="02020603050405020304"/>
              </a:rPr>
              <a:t>y su </a:t>
            </a:r>
            <a:r>
              <a:rPr lang="es-ES" sz="1300" spc="0">
                <a:solidFill>
                  <a:srgbClr val="000000"/>
                </a:solidFill>
                <a:latin typeface="Garamond" pitchFamily="1" panose="02020603050405020304"/>
              </a:rPr>
              <a:t>contenido, salvo en aquellos apartados en los que se hacía referencia al carácter obli-</a:t>
            </a:r>
            <a:r>
              <a:rPr lang="es-ES" sz="1300" spc="0">
                <a:solidFill>
                  <a:srgbClr val="000000"/>
                </a:solidFill>
                <a:latin typeface="Garamond" pitchFamily="1" panose="02020603050405020304"/>
              </a:rPr>
              <a:t>gatorio del Grado de Licenciado para la docencia universitaria y para el Doctorado, </a:t>
            </a:r>
            <a:r>
              <a:rPr lang="es-ES" sz="1300" spc="0">
                <a:solidFill>
                  <a:srgbClr val="000000"/>
                </a:solidFill>
                <a:latin typeface="Garamond" pitchFamily="1" panose="02020603050405020304"/>
              </a:rPr>
              <a:t>no contradecía directamente, en principio, a la LRU, por lo cual resultaba cuestio-</a:t>
            </a:r>
            <a:r>
              <a:rPr lang="es-ES" sz="1300" spc="0">
                <a:solidFill>
                  <a:srgbClr val="000000"/>
                </a:solidFill>
                <a:latin typeface="Garamond" pitchFamily="1" panose="02020603050405020304"/>
              </a:rPr>
              <a:t>nable entenderlas derogadas al amparo del número 1 de la Disposición Derogatoria </a:t>
            </a:r>
            <a:r>
              <a:rPr lang="es-ES" sz="1300" spc="0">
                <a:solidFill>
                  <a:srgbClr val="000000"/>
                </a:solidFill>
                <a:latin typeface="Garamond" pitchFamily="1" panose="02020603050405020304"/>
              </a:rPr>
              <a:t>de la LRU. </a:t>
            </a:r>
          </a:p>
        </p:txBody>
      </p:sp>
      <p:sp>
        <p:nvSpPr>
          <p:cNvPr id="7" name=""/>
          <p:cNvSpPr/>
          <p:nvPr>
            <p:ph type="body" idx="10"/>
          </p:nvPr>
        </p:nvSpPr>
        <p:spPr>
          <a:xfrm>
            <a:off x="1057910" y="6785610"/>
            <a:ext cx="5486400" cy="2945765"/>
          </a:xfrm>
          <a:prstGeom prst="rect">
            <a:avLst/>
          </a:prstGeom>
          <a:noFill/>
          <a:ln w="0" cmpd="sng">
            <a:noFill/>
            <a:prstDash val="solid"/>
          </a:ln>
        </p:spPr>
        <p:txBody>
          <a:bodyPr vert="horz" lIns="0" tIns="25400" rIns="0" bIns="0" anchor="t"/>
          <a:lstStyle/>
          <a:p>
            <a:pPr marL="0" marR="45720" indent="0" algn="ctr">
              <a:lnSpc>
                <a:spcPts val="1200"/>
              </a:lnSpc>
              <a:spcAft>
                <a:spcPts val="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6.9: </a:t>
            </a:r>
            <a:r>
              <a:rPr lang="es-ES" sz="1000" spc="0">
                <a:solidFill>
                  <a:srgbClr val="000000"/>
                </a:solidFill>
                <a:latin typeface="Times New Roman" pitchFamily="1" panose="02020603050405020304"/>
              </a:rPr>
              <a:t>Evolución de los estudiantes egresados con el Trabajo de Grado en la Facultad de </a:t>
            </a:r>
            <a:br/>
            <a:r>
              <a:rPr lang="es-ES" sz="1000" spc="0">
                <a:solidFill>
                  <a:srgbClr val="000000"/>
                </a:solidFill>
                <a:latin typeface="Times New Roman" pitchFamily="1" panose="02020603050405020304"/>
              </a:rPr>
              <a:t>Ciencias, por Licenciaturas y curso académico. </a:t>
            </a:r>
          </a:p>
          <a:p>
            <a:pPr marL="0" marR="45720" indent="0" algn="just">
              <a:lnSpc>
                <a:spcPts val="1400"/>
              </a:lnSpc>
              <a:spcBef>
                <a:spcPts val="3460"/>
              </a:spcBef>
              <a:spcAft>
                <a:spcPts val="1220"/>
              </a:spcAft>
            </a:pPr>
            <a:r>
              <a:rPr lang="es-ES" sz="1300" spc="-15">
                <a:solidFill>
                  <a:srgbClr val="000000"/>
                </a:solidFill>
                <a:latin typeface="Garamond" pitchFamily="1" panose="02020603050405020304"/>
              </a:rPr>
              <a:t>Considerando que aún cuando la obtención del Grado de Licenciado era una mera opción, innecesaria para el desarrollo de la carrera académica universitaria, pero que sin embargo su colación aparecía con innegable valor no sólo por su mérito, puntuable en los concursos competitivos y Premio Extraordinario de Licenciatura, sino también por su utilidad como estímulo y efecto dinamizador de la vocación investigadora en los estudiantes de segundo ciclo, y dado que las disposiciones citadas más arriba eran anteriores a la publicación del Real Decreto 1497/87, asícomo también a la LRU y a la norma estatutaria por la que se regía la Universidad de Extremadura (R.D. 173/1996, de 11 de diciembre, DOE n. 147, de 19 de diciembre de 1996), en donde quedaban establecidas las competencias de los Departamentos universitarios y de los Centros en materia de investigación, se redactóy aprobóuna normativa general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4572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3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300" spc="0">
                <a:solidFill>
                  <a:srgbClr val="000000"/>
                </a:solidFill>
                <a:latin typeface="Garamond" pitchFamily="1" panose="02020603050405020304"/>
              </a:rPr>
              <a:t>214 </a:t>
            </a:r>
            <a:r>
              <a:rPr lang="es-ES" sz="1250" b="1" spc="0">
                <a:solidFill>
                  <a:srgbClr val="000000"/>
                </a:solidFill>
                <a:latin typeface="Times New Roman" pitchFamily="1" panose="02020603050405020304"/>
              </a:rPr>
              <a:t>6.2. Estudiantes egresados </a:t>
            </a:r>
          </a:p>
        </p:txBody>
      </p:sp>
      <p:sp>
        <p:nvSpPr>
          <p:cNvPr id="3" name=""/>
          <p:cNvSpPr/>
          <p:nvPr>
            <p:ph type="body" idx="10"/>
          </p:nvPr>
        </p:nvSpPr>
        <p:spPr>
          <a:xfrm>
            <a:off x="1057910" y="681990"/>
            <a:ext cx="5486400" cy="488632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actualizada para la obtención del </a:t>
            </a:r>
            <a:r>
              <a:rPr lang="es-ES" sz="1250" b="1" spc="0">
                <a:solidFill>
                  <a:srgbClr val="000000"/>
                </a:solidFill>
                <a:latin typeface="Times New Roman" pitchFamily="1" panose="02020603050405020304"/>
              </a:rPr>
              <a:t>Grado de Licenciado </a:t>
            </a:r>
            <a:r>
              <a:rPr lang="es-ES" sz="1300" spc="0">
                <a:solidFill>
                  <a:srgbClr val="000000"/>
                </a:solidFill>
                <a:latin typeface="Garamond" pitchFamily="1" panose="02020603050405020304"/>
              </a:rPr>
              <a:t>por la Universidad de Extremadura, en su modalidad de </a:t>
            </a:r>
            <a:r>
              <a:rPr lang="es-ES" sz="1250" b="1" spc="0">
                <a:solidFill>
                  <a:srgbClr val="000000"/>
                </a:solidFill>
                <a:latin typeface="Times New Roman" pitchFamily="1" panose="02020603050405020304"/>
              </a:rPr>
              <a:t>Memoria </a:t>
            </a:r>
            <a:r>
              <a:rPr lang="es-ES" sz="1300" spc="0">
                <a:solidFill>
                  <a:srgbClr val="000000"/>
                </a:solidFill>
                <a:latin typeface="Garamond" pitchFamily="1" panose="02020603050405020304"/>
              </a:rPr>
              <a:t>o </a:t>
            </a:r>
            <a:r>
              <a:rPr lang="es-ES" sz="1250" b="1" spc="0">
                <a:solidFill>
                  <a:srgbClr val="000000"/>
                </a:solidFill>
                <a:latin typeface="Times New Roman" pitchFamily="1" panose="02020603050405020304"/>
              </a:rPr>
              <a:t>Tesis de Licenciatura </a:t>
            </a:r>
            <a:r>
              <a:rPr lang="es-ES" sz="1300" spc="0">
                <a:solidFill>
                  <a:srgbClr val="000000"/>
                </a:solidFill>
                <a:latin typeface="Garamond" pitchFamily="1" panose="02020603050405020304"/>
              </a:rPr>
              <a:t>(a partir de entonces llamada </a:t>
            </a:r>
            <a:r>
              <a:rPr lang="es-ES" sz="1250" b="1" spc="0">
                <a:solidFill>
                  <a:srgbClr val="000000"/>
                </a:solidFill>
                <a:latin typeface="Times New Roman" pitchFamily="1" panose="02020603050405020304"/>
              </a:rPr>
              <a:t>Trabajo de Grado</a:t>
            </a:r>
            <a:r>
              <a:rPr lang="es-ES" sz="1300" spc="0">
                <a:solidFill>
                  <a:srgbClr val="000000"/>
                </a:solidFill>
                <a:latin typeface="Garamond" pitchFamily="1" panose="02020603050405020304"/>
              </a:rPr>
              <a:t>), que permitiera homogeneizar la práctica acade´mica que perduraba en algunas de las Facultades más antiguas con el resto de Centros que ya gestionaban Títulos de segundo ciclo y, por consiguiente, incentivar el acceso de sus estudiantes a los estudios de Tercer ciclo, para la obtención del </a:t>
            </a:r>
            <a:r>
              <a:rPr lang="es-ES" sz="1250" b="1" spc="0">
                <a:solidFill>
                  <a:srgbClr val="000000"/>
                </a:solidFill>
                <a:latin typeface="Times New Roman" pitchFamily="1" panose="02020603050405020304"/>
              </a:rPr>
              <a:t>Certificado de Estudios Avanzados</a:t>
            </a:r>
            <a:r>
              <a:rPr lang="es-ES" sz="1300" spc="0">
                <a:solidFill>
                  <a:srgbClr val="000000"/>
                </a:solidFill>
                <a:latin typeface="Garamond" pitchFamily="1" panose="02020603050405020304"/>
              </a:rPr>
              <a:t>. </a:t>
            </a:r>
          </a:p>
          <a:p>
            <a:pPr marL="45720" marR="45720" indent="0" algn="just">
              <a:lnSpc>
                <a:spcPts val="1400"/>
              </a:lnSpc>
              <a:spcBef>
                <a:spcPts val="470"/>
              </a:spcBef>
              <a:spcAft>
                <a:spcPts val="0"/>
              </a:spcAft>
            </a:pPr>
            <a:r>
              <a:rPr lang="es-ES" sz="1300" spc="-10">
                <a:solidFill>
                  <a:srgbClr val="000000"/>
                </a:solidFill>
                <a:latin typeface="Garamond" pitchFamily="1" panose="02020603050405020304"/>
              </a:rPr>
              <a:t>El </a:t>
            </a:r>
            <a:r>
              <a:rPr lang="es-ES" sz="1250" b="1" spc="-10">
                <a:solidFill>
                  <a:srgbClr val="000000"/>
                </a:solidFill>
                <a:latin typeface="Times New Roman" pitchFamily="1" panose="02020603050405020304"/>
              </a:rPr>
              <a:t>Título de Licenciado con Grado </a:t>
            </a:r>
            <a:r>
              <a:rPr lang="es-ES" sz="1300" spc="-10">
                <a:solidFill>
                  <a:srgbClr val="000000"/>
                </a:solidFill>
                <a:latin typeface="Garamond" pitchFamily="1" panose="02020603050405020304"/>
              </a:rPr>
              <a:t>por la Universidad de Extremadura era una forma opcional y cualificada de conclusión de estudios, que consistía en la superación de un examen escrito u oral sobre un temario hecho público previamente o en la presentación de un trabajo de </a:t>
            </a:r>
            <a:r>
              <a:rPr lang="es-ES" sz="1300" i="1" spc="-10">
                <a:solidFill>
                  <a:srgbClr val="000000"/>
                </a:solidFill>
                <a:latin typeface="Garamond" pitchFamily="1" panose="02020603050405020304"/>
              </a:rPr>
              <a:t>prospección </a:t>
            </a:r>
            <a:r>
              <a:rPr lang="es-ES" sz="1300" spc="-10">
                <a:solidFill>
                  <a:srgbClr val="000000"/>
                </a:solidFill>
                <a:latin typeface="Garamond" pitchFamily="1" panose="02020603050405020304"/>
              </a:rPr>
              <a:t>o </a:t>
            </a:r>
            <a:r>
              <a:rPr lang="es-ES" sz="1300" i="1" spc="-10">
                <a:solidFill>
                  <a:srgbClr val="000000"/>
                </a:solidFill>
                <a:latin typeface="Garamond" pitchFamily="1" panose="02020603050405020304"/>
              </a:rPr>
              <a:t>investigación </a:t>
            </a:r>
            <a:r>
              <a:rPr lang="es-ES" sz="1300" spc="-10">
                <a:solidFill>
                  <a:srgbClr val="000000"/>
                </a:solidFill>
                <a:latin typeface="Garamond" pitchFamily="1" panose="02020603050405020304"/>
              </a:rPr>
              <a:t>(experimental o teórico) sobre un tema relacionado con el campo científico, te´cnico o artístico propios de la Licenciatura, que sustituía a la antigua Memoria o </a:t>
            </a:r>
            <a:r>
              <a:rPr lang="es-ES" sz="1250" b="1" spc="-10">
                <a:solidFill>
                  <a:srgbClr val="000000"/>
                </a:solidFill>
                <a:latin typeface="Times New Roman" pitchFamily="1" panose="02020603050405020304"/>
              </a:rPr>
              <a:t>Tesis de Licenciatura</a:t>
            </a:r>
            <a:r>
              <a:rPr lang="es-ES" sz="1300" spc="-10">
                <a:solidFill>
                  <a:srgbClr val="000000"/>
                </a:solidFill>
                <a:latin typeface="Garamond" pitchFamily="1" panose="02020603050405020304"/>
              </a:rPr>
              <a:t>. Así, la realización del Trabajo de Grado tenía como finalidad principal el fomento de la vocación investigadora y la iniciación en los conocimientos, me´todos de investigación y procedimientos específicos de la materia tratada.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En la Tabla 6.9 se refleja el número de </a:t>
            </a:r>
            <a:r>
              <a:rPr lang="es-ES" sz="1250" b="1" spc="0">
                <a:solidFill>
                  <a:srgbClr val="000000"/>
                </a:solidFill>
                <a:latin typeface="Times New Roman" pitchFamily="1" panose="02020603050405020304"/>
              </a:rPr>
              <a:t>Trabajos de Grado </a:t>
            </a:r>
            <a:r>
              <a:rPr lang="es-ES" sz="1300" spc="0">
                <a:solidFill>
                  <a:srgbClr val="000000"/>
                </a:solidFill>
                <a:latin typeface="Garamond" pitchFamily="1" panose="02020603050405020304"/>
              </a:rPr>
              <a:t>leidos en la </a:t>
            </a:r>
            <a:r>
              <a:rPr lang="es-ES" sz="1250" b="1"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desde su puesta en vigor en 2000 hasta la actualidad, por curso acade´mico en el que fueron defendidos y por Licenciaturas, y en la Tabla 6.10 la relación nominal de los graduados en estos diez y nueve últimos años, en la modalidad de Trabajo de Grado. </a:t>
            </a:r>
          </a:p>
          <a:p>
            <a:pPr marL="45720" marR="0" indent="0" algn="ctr">
              <a:lnSpc>
                <a:spcPts val="1400"/>
              </a:lnSpc>
              <a:spcBef>
                <a:spcPts val="1875"/>
              </a:spcBef>
              <a:spcAft>
                <a:spcPts val="0"/>
              </a:spcAft>
            </a:pPr>
            <a:r>
              <a:rPr lang="es-ES" sz="1250" b="1" spc="20">
                <a:solidFill>
                  <a:srgbClr val="000000"/>
                </a:solidFill>
                <a:latin typeface="Times New Roman" pitchFamily="1" panose="02020603050405020304"/>
              </a:rPr>
              <a:t>Tabla </a:t>
            </a:r>
            <a:r>
              <a:rPr lang="es-ES" sz="1300" spc="20">
                <a:solidFill>
                  <a:srgbClr val="000000"/>
                </a:solidFill>
                <a:latin typeface="Garamond" pitchFamily="1" panose="02020603050405020304"/>
              </a:rPr>
              <a:t>6.10: </a:t>
            </a:r>
            <a:r>
              <a:rPr lang="es-ES" sz="1150" spc="20">
                <a:solidFill>
                  <a:srgbClr val="000000"/>
                </a:solidFill>
                <a:latin typeface="Garamond" pitchFamily="1" panose="02020603050405020304"/>
              </a:rPr>
              <a:t>Licenciados con Trabajo de Grado en el período 2000–2019 </a:t>
            </a:r>
          </a:p>
          <a:p>
            <a:pPr marL="45720" marR="0" indent="0" algn="ctr">
              <a:lnSpc>
                <a:spcPts val="1000"/>
              </a:lnSpc>
              <a:spcBef>
                <a:spcPts val="1065"/>
              </a:spcBef>
              <a:spcAft>
                <a:spcPts val="0"/>
              </a:spcAft>
            </a:pPr>
            <a:r>
              <a:rPr lang="es-ES" sz="850" spc="30">
                <a:solidFill>
                  <a:srgbClr val="000000"/>
                </a:solidFill>
                <a:latin typeface="Times New Roman" pitchFamily="1" panose="02020603050405020304"/>
              </a:rPr>
              <a:t>LICENCIADOS CON TRABAJO DE GRADO EN LA FACULTAD DE CIENCIAS. 2000–2019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60"/>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23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3999230" y="903605"/>
            <a:ext cx="206311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0">
                <a:solidFill>
                  <a:srgbClr val="000000"/>
                </a:solidFill>
                <a:latin typeface="Times New Roman" pitchFamily="1" panose="02020603050405020304"/>
              </a:rPr>
              <a:t>LA FACULTAD DE CIENCIAS. 2000–2019 </a:t>
            </a:r>
          </a:p>
        </p:txBody>
      </p:sp>
      <p:sp>
        <p:nvSpPr>
          <p:cNvPr id="5" name=""/>
          <p:cNvSpPr/>
          <p:nvPr>
            <p:ph type="body" idx="10"/>
          </p:nvPr>
        </p:nvSpPr>
        <p:spPr>
          <a:xfrm>
            <a:off x="1532890" y="903605"/>
            <a:ext cx="242633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20">
                <a:solidFill>
                  <a:srgbClr val="000000"/>
                </a:solidFill>
                <a:latin typeface="Times New Roman" pitchFamily="1" panose="02020603050405020304"/>
              </a:rPr>
              <a:t>LICENCIADOS CON TRABAJO DE GRADO EN </a:t>
            </a:r>
          </a:p>
        </p:txBody>
      </p:sp>
      <p:sp>
        <p:nvSpPr>
          <p:cNvPr id="6" name=""/>
          <p:cNvSpPr/>
          <p:nvPr>
            <p:ph type="body" idx="10"/>
          </p:nvPr>
        </p:nvSpPr>
        <p:spPr>
          <a:xfrm>
            <a:off x="4218305" y="1039495"/>
            <a:ext cx="655320" cy="137160"/>
          </a:xfrm>
          <a:prstGeom prst="rect">
            <a:avLst/>
          </a:prstGeom>
          <a:noFill/>
          <a:ln w="6350" cmpd="sng">
            <a:solidFill>
              <a:srgbClr val="000000"/>
            </a:solidFill>
            <a:prstDash val="solid"/>
          </a:ln>
        </p:spPr>
        <p:txBody>
          <a:bodyPr vert="horz" lIns="0" tIns="0" rIns="0" bIns="0" anchor="t"/>
          <a:lstStyle/>
          <a:p>
            <a:pPr marL="45720" marR="0" indent="0" algn="l">
              <a:lnSpc>
                <a:spcPts val="1000"/>
              </a:lnSpc>
              <a:spcAft>
                <a:spcPts val="0"/>
              </a:spcAft>
            </a:pPr>
            <a:r>
              <a:rPr lang="es-ES" sz="850" spc="100">
                <a:solidFill>
                  <a:srgbClr val="000000"/>
                </a:solidFill>
                <a:latin typeface="Times New Roman" pitchFamily="1" panose="02020603050405020304"/>
              </a:rPr>
              <a:t>Fecha </a:t>
            </a:r>
          </a:p>
        </p:txBody>
      </p:sp>
      <p:sp>
        <p:nvSpPr>
          <p:cNvPr id="7" name=""/>
          <p:cNvSpPr/>
          <p:nvPr>
            <p:ph type="body" idx="10"/>
          </p:nvPr>
        </p:nvSpPr>
        <p:spPr>
          <a:xfrm>
            <a:off x="4904105" y="1039495"/>
            <a:ext cx="1203960" cy="137160"/>
          </a:xfrm>
          <a:prstGeom prst="rect">
            <a:avLst/>
          </a:prstGeom>
          <a:noFill/>
          <a:ln w="6350" cmpd="sng">
            <a:solidFill>
              <a:srgbClr val="000000"/>
            </a:solidFill>
            <a:prstDash val="solid"/>
          </a:ln>
        </p:spPr>
        <p:txBody>
          <a:bodyPr vert="horz" lIns="0" tIns="0" rIns="0" bIns="0" anchor="t"/>
          <a:lstStyle/>
          <a:p>
            <a:pPr marL="91440" marR="0" indent="0" algn="l">
              <a:lnSpc>
                <a:spcPts val="1000"/>
              </a:lnSpc>
              <a:spcAft>
                <a:spcPts val="0"/>
              </a:spcAft>
            </a:pPr>
            <a:r>
              <a:rPr lang="es-ES" sz="850" spc="10">
                <a:solidFill>
                  <a:srgbClr val="000000"/>
                </a:solidFill>
                <a:latin typeface="Times New Roman" pitchFamily="1" panose="02020603050405020304"/>
              </a:rPr>
              <a:t>Licenciatura </a:t>
            </a:r>
          </a:p>
        </p:txBody>
      </p:sp>
      <p:sp>
        <p:nvSpPr>
          <p:cNvPr id="8" name=""/>
          <p:cNvSpPr/>
          <p:nvPr>
            <p:ph type="body" idx="10"/>
          </p:nvPr>
        </p:nvSpPr>
        <p:spPr>
          <a:xfrm>
            <a:off x="1487170" y="1039495"/>
            <a:ext cx="2700655" cy="137160"/>
          </a:xfrm>
          <a:prstGeom prst="rect">
            <a:avLst/>
          </a:prstGeom>
          <a:noFill/>
          <a:ln w="6350" cmpd="sng">
            <a:solidFill>
              <a:srgbClr val="000000"/>
            </a:solidFill>
            <a:prstDash val="solid"/>
          </a:ln>
        </p:spPr>
        <p:txBody>
          <a:bodyPr vert="horz" lIns="0" tIns="0" rIns="0" bIns="0" anchor="t"/>
          <a:lstStyle/>
          <a:p>
            <a:pPr marL="91440" marR="0" indent="0" algn="l">
              <a:lnSpc>
                <a:spcPts val="1000"/>
              </a:lnSpc>
              <a:spcAft>
                <a:spcPts val="0"/>
              </a:spcAft>
            </a:pPr>
            <a:r>
              <a:rPr lang="es-ES" sz="850" spc="15">
                <a:solidFill>
                  <a:srgbClr val="000000"/>
                </a:solidFill>
                <a:latin typeface="Times New Roman" pitchFamily="1" panose="02020603050405020304"/>
              </a:rPr>
              <a:t>Licenciado con Grado </a:t>
            </a:r>
          </a:p>
        </p:txBody>
      </p:sp>
      <p:sp>
        <p:nvSpPr>
          <p:cNvPr id="9" name=""/>
          <p:cNvSpPr/>
          <p:nvPr>
            <p:ph type="body" idx="10"/>
          </p:nvPr>
        </p:nvSpPr>
        <p:spPr>
          <a:xfrm>
            <a:off x="1103630" y="482600"/>
            <a:ext cx="5391785" cy="191135"/>
          </a:xfrm>
          <a:prstGeom prst="rect">
            <a:avLst/>
          </a:prstGeom>
          <a:noFill/>
          <a:ln w="0" cmpd="sng">
            <a:noFill/>
            <a:prstDash val="solid"/>
          </a:ln>
        </p:spPr>
        <p:txBody>
          <a:bodyPr vert="horz" lIns="0" tIns="1270" rIns="0" bIns="0" anchor="t"/>
          <a:lstStyle/>
          <a:p>
            <a:pPr marL="0" marR="0" indent="0" algn="l">
              <a:lnSpc>
                <a:spcPts val="1400"/>
              </a:lnSpc>
              <a:spcAft>
                <a:spcPts val="0"/>
              </a:spcAft>
              <a:tabLst>
                <a:tab algn="r" pos="5394960"/>
              </a:tabLst>
            </a:pPr>
            <a:r>
              <a:rPr lang="es-ES" sz="1300" b="1" spc="0">
                <a:solidFill>
                  <a:srgbClr val="000000"/>
                </a:solidFill>
                <a:latin typeface="Garamond" pitchFamily="1" panose="02020603050405020304"/>
              </a:rPr>
              <a:t>6. Estudiantes </a:t>
            </a:r>
            <a:r>
              <a:rPr lang="es-ES" sz="1100" spc="0">
                <a:solidFill>
                  <a:srgbClr val="000000"/>
                </a:solidFill>
                <a:latin typeface="Arial" pitchFamily="2" panose="02020603050405020304"/>
              </a:rPr>
              <a:t>215 </a:t>
            </a:r>
          </a:p>
        </p:txBody>
      </p:sp>
      <p:sp>
        <p:nvSpPr>
          <p:cNvPr id="10" name=""/>
          <p:cNvSpPr/>
          <p:nvPr>
            <p:ph type="body" idx="10"/>
          </p:nvPr>
        </p:nvSpPr>
        <p:spPr>
          <a:xfrm>
            <a:off x="1456690" y="9299575"/>
            <a:ext cx="4681855" cy="140335"/>
          </a:xfrm>
          <a:prstGeom prst="rect">
            <a:avLst/>
          </a:prstGeom>
          <a:noFill/>
          <a:ln w="6350" cmpd="sng">
            <a:solidFill>
              <a:srgbClr val="000000"/>
            </a:solidFill>
            <a:prstDash val="solid"/>
          </a:ln>
        </p:spPr>
        <p:txBody>
          <a:bodyPr vert="horz" lIns="0" tIns="0" rIns="0" bIns="0" anchor="t"/>
          <a:lstStyle/>
          <a:p>
            <a:pPr marL="0" marR="22860" indent="0" algn="r">
              <a:lnSpc>
                <a:spcPts val="1000"/>
              </a:lnSpc>
              <a:spcAft>
                <a:spcPts val="0"/>
              </a:spcAft>
            </a:pPr>
            <a:r>
              <a:rPr lang="es-ES" sz="1300" i="1" u="sng" spc="50">
                <a:solidFill>
                  <a:srgbClr val="000000"/>
                </a:solidFill>
                <a:latin typeface="Garamond" pitchFamily="1" panose="02020603050405020304"/>
              </a:rPr>
              <a:t>continúa en la página siguiente </a:t>
            </a:r>
          </a:p>
        </p:txBody>
      </p:sp>
      <p:sp>
        <p:nvSpPr>
          <p:cNvPr id="11" name=""/>
          <p:cNvSpPr/>
          <p:nvPr>
            <p:ph type="body" idx="10"/>
          </p:nvPr>
        </p:nvSpPr>
        <p:spPr>
          <a:xfrm>
            <a:off x="5102225" y="9779000"/>
            <a:ext cx="1402080" cy="185420"/>
          </a:xfrm>
          <a:prstGeom prst="rect">
            <a:avLst/>
          </a:prstGeom>
          <a:noFill/>
          <a:ln w="0" cmpd="sng">
            <a:noFill/>
            <a:prstDash val="solid"/>
          </a:ln>
        </p:spPr>
        <p:txBody>
          <a:bodyPr vert="horz" lIns="0" tIns="635" rIns="0" bIns="0" anchor="t"/>
          <a:lstStyle/>
          <a:p>
            <a:pPr marL="0" marR="0" indent="0" algn="l">
              <a:lnSpc>
                <a:spcPts val="1400"/>
              </a:lnSpc>
              <a:spcAft>
                <a:spcPts val="0"/>
              </a:spcAft>
            </a:pPr>
            <a:r>
              <a:rPr lang="es-ES" sz="1300" b="1" spc="0">
                <a:solidFill>
                  <a:srgbClr val="000000"/>
                </a:solidFill>
                <a:latin typeface="Garamond" pitchFamily="1" panose="02020603050405020304"/>
              </a:rPr>
              <a:t>Memoria Histórica </a:t>
            </a:r>
          </a:p>
        </p:txBody>
      </p:sp>
      <p:sp>
        <p:nvSpPr>
          <p:cNvPr id="12" name=""/>
          <p:cNvSpPr/>
          <p:nvPr>
            <p:ph type="body" idx="10"/>
          </p:nvPr>
        </p:nvSpPr>
        <p:spPr>
          <a:xfrm>
            <a:off x="1569720" y="1176655"/>
            <a:ext cx="1886585" cy="12763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MAJADA TORRE, MARIA EUGENIA </a:t>
            </a:r>
          </a:p>
        </p:txBody>
      </p:sp>
      <p:sp>
        <p:nvSpPr>
          <p:cNvPr id="13" name=""/>
          <p:cNvSpPr/>
          <p:nvPr>
            <p:ph type="body" idx="10"/>
          </p:nvPr>
        </p:nvSpPr>
        <p:spPr>
          <a:xfrm>
            <a:off x="1566545" y="1304925"/>
            <a:ext cx="19843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VALDES SANCHEZ, MARIA LOURDES </a:t>
            </a:r>
          </a:p>
        </p:txBody>
      </p:sp>
      <p:sp>
        <p:nvSpPr>
          <p:cNvPr id="14" name=""/>
          <p:cNvSpPr/>
          <p:nvPr>
            <p:ph type="body" idx="10"/>
          </p:nvPr>
        </p:nvSpPr>
        <p:spPr>
          <a:xfrm>
            <a:off x="1569720" y="1435735"/>
            <a:ext cx="169164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LOZANO CORDERO, GRACIELA </a:t>
            </a:r>
          </a:p>
        </p:txBody>
      </p:sp>
      <p:sp>
        <p:nvSpPr>
          <p:cNvPr id="15" name=""/>
          <p:cNvSpPr/>
          <p:nvPr>
            <p:ph type="body" idx="10"/>
          </p:nvPr>
        </p:nvSpPr>
        <p:spPr>
          <a:xfrm>
            <a:off x="1569720" y="1566545"/>
            <a:ext cx="218567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PARDO BOTELLO, MARIA DEL ROSARIO </a:t>
            </a:r>
          </a:p>
        </p:txBody>
      </p:sp>
      <p:sp>
        <p:nvSpPr>
          <p:cNvPr id="16" name=""/>
          <p:cNvSpPr/>
          <p:nvPr>
            <p:ph type="body" idx="10"/>
          </p:nvPr>
        </p:nvSpPr>
        <p:spPr>
          <a:xfrm>
            <a:off x="1566545" y="1697990"/>
            <a:ext cx="140208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VALERA MARTIN, ELVIRA </a:t>
            </a:r>
          </a:p>
        </p:txBody>
      </p:sp>
      <p:sp>
        <p:nvSpPr>
          <p:cNvPr id="17" name=""/>
          <p:cNvSpPr/>
          <p:nvPr>
            <p:ph type="body" idx="10"/>
          </p:nvPr>
        </p:nvSpPr>
        <p:spPr>
          <a:xfrm>
            <a:off x="1569720" y="1828800"/>
            <a:ext cx="21761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BERROCAL GAMERO, MARIA VICTORIA </a:t>
            </a:r>
          </a:p>
        </p:txBody>
      </p:sp>
      <p:sp>
        <p:nvSpPr>
          <p:cNvPr id="18" name=""/>
          <p:cNvSpPr/>
          <p:nvPr>
            <p:ph type="body" idx="10"/>
          </p:nvPr>
        </p:nvSpPr>
        <p:spPr>
          <a:xfrm>
            <a:off x="1569720" y="1960245"/>
            <a:ext cx="21247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PEREZ FERNANDEZ, MARIA CATALINA </a:t>
            </a:r>
          </a:p>
        </p:txBody>
      </p:sp>
      <p:sp>
        <p:nvSpPr>
          <p:cNvPr id="19" name=""/>
          <p:cNvSpPr/>
          <p:nvPr>
            <p:ph type="body" idx="10"/>
          </p:nvPr>
        </p:nvSpPr>
        <p:spPr>
          <a:xfrm>
            <a:off x="1569720" y="2091055"/>
            <a:ext cx="19596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MASA BLANCO, FRANCISCO JAVIER </a:t>
            </a:r>
          </a:p>
        </p:txBody>
      </p:sp>
      <p:sp>
        <p:nvSpPr>
          <p:cNvPr id="20" name=""/>
          <p:cNvSpPr/>
          <p:nvPr>
            <p:ph type="body" idx="10"/>
          </p:nvPr>
        </p:nvSpPr>
        <p:spPr>
          <a:xfrm>
            <a:off x="1569720" y="2221865"/>
            <a:ext cx="17614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MIGUEL LASOBRAS, EVA MARIA </a:t>
            </a:r>
          </a:p>
        </p:txBody>
      </p:sp>
      <p:sp>
        <p:nvSpPr>
          <p:cNvPr id="21" name=""/>
          <p:cNvSpPr/>
          <p:nvPr>
            <p:ph type="body" idx="10"/>
          </p:nvPr>
        </p:nvSpPr>
        <p:spPr>
          <a:xfrm>
            <a:off x="1569720" y="2353310"/>
            <a:ext cx="154241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RAMOS SANCHEZ, ALBERTO </a:t>
            </a:r>
          </a:p>
        </p:txBody>
      </p:sp>
      <p:sp>
        <p:nvSpPr>
          <p:cNvPr id="22" name=""/>
          <p:cNvSpPr/>
          <p:nvPr>
            <p:ph type="body" idx="10"/>
          </p:nvPr>
        </p:nvSpPr>
        <p:spPr>
          <a:xfrm>
            <a:off x="1566545" y="2484120"/>
            <a:ext cx="15455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VIÑUELAS ZAHINOS, EMILIO </a:t>
            </a:r>
          </a:p>
        </p:txBody>
      </p:sp>
      <p:sp>
        <p:nvSpPr>
          <p:cNvPr id="23" name=""/>
          <p:cNvSpPr/>
          <p:nvPr>
            <p:ph type="body" idx="10"/>
          </p:nvPr>
        </p:nvSpPr>
        <p:spPr>
          <a:xfrm>
            <a:off x="1569720" y="2615565"/>
            <a:ext cx="227965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SEPULVEDA JUSTO, MARIA DEL ROSARIO </a:t>
            </a:r>
          </a:p>
        </p:txBody>
      </p:sp>
      <p:sp>
        <p:nvSpPr>
          <p:cNvPr id="24" name=""/>
          <p:cNvSpPr/>
          <p:nvPr>
            <p:ph type="body" idx="10"/>
          </p:nvPr>
        </p:nvSpPr>
        <p:spPr>
          <a:xfrm>
            <a:off x="1569720" y="2746375"/>
            <a:ext cx="141097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SOLETO AVILA, CRISTINA </a:t>
            </a:r>
          </a:p>
        </p:txBody>
      </p:sp>
      <p:sp>
        <p:nvSpPr>
          <p:cNvPr id="25" name=""/>
          <p:cNvSpPr/>
          <p:nvPr>
            <p:ph type="body" idx="10"/>
          </p:nvPr>
        </p:nvSpPr>
        <p:spPr>
          <a:xfrm>
            <a:off x="1569720" y="2877185"/>
            <a:ext cx="22555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MARTINEZ CAÑAS, MANUEL ALEJANDRO </a:t>
            </a:r>
          </a:p>
        </p:txBody>
      </p:sp>
      <p:sp>
        <p:nvSpPr>
          <p:cNvPr id="26" name=""/>
          <p:cNvSpPr/>
          <p:nvPr>
            <p:ph type="body" idx="10"/>
          </p:nvPr>
        </p:nvSpPr>
        <p:spPr>
          <a:xfrm>
            <a:off x="1569720" y="3008630"/>
            <a:ext cx="174053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ALIAS GALLEGO, JUAN CARLOS </a:t>
            </a:r>
          </a:p>
        </p:txBody>
      </p:sp>
      <p:sp>
        <p:nvSpPr>
          <p:cNvPr id="27" name=""/>
          <p:cNvSpPr/>
          <p:nvPr>
            <p:ph type="body" idx="10"/>
          </p:nvPr>
        </p:nvSpPr>
        <p:spPr>
          <a:xfrm>
            <a:off x="1569720" y="3139440"/>
            <a:ext cx="131381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GALAN LOPEZ, MONICA </a:t>
            </a:r>
          </a:p>
        </p:txBody>
      </p:sp>
      <p:sp>
        <p:nvSpPr>
          <p:cNvPr id="28" name=""/>
          <p:cNvSpPr/>
          <p:nvPr>
            <p:ph type="body" idx="10"/>
          </p:nvPr>
        </p:nvSpPr>
        <p:spPr>
          <a:xfrm>
            <a:off x="1569720" y="3270885"/>
            <a:ext cx="21761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PEREZ ROSA, ESTHER MARIA SOLEDAD </a:t>
            </a:r>
          </a:p>
        </p:txBody>
      </p:sp>
      <p:sp>
        <p:nvSpPr>
          <p:cNvPr id="29" name=""/>
          <p:cNvSpPr/>
          <p:nvPr>
            <p:ph type="body" idx="10"/>
          </p:nvPr>
        </p:nvSpPr>
        <p:spPr>
          <a:xfrm>
            <a:off x="1569720" y="3401695"/>
            <a:ext cx="14478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GONZALEZ GOMEZ, DAVID </a:t>
            </a:r>
          </a:p>
        </p:txBody>
      </p:sp>
      <p:sp>
        <p:nvSpPr>
          <p:cNvPr id="30" name=""/>
          <p:cNvSpPr/>
          <p:nvPr>
            <p:ph type="body" idx="10"/>
          </p:nvPr>
        </p:nvSpPr>
        <p:spPr>
          <a:xfrm>
            <a:off x="1569720" y="3532505"/>
            <a:ext cx="19596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REDONDO LIBERAL, PEDRO COSME </a:t>
            </a:r>
          </a:p>
        </p:txBody>
      </p:sp>
      <p:sp>
        <p:nvSpPr>
          <p:cNvPr id="31" name=""/>
          <p:cNvSpPr/>
          <p:nvPr>
            <p:ph type="body" idx="10"/>
          </p:nvPr>
        </p:nvSpPr>
        <p:spPr>
          <a:xfrm>
            <a:off x="1569720" y="3663950"/>
            <a:ext cx="1609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COSTILLO BORREGO, EMILIO </a:t>
            </a:r>
          </a:p>
        </p:txBody>
      </p:sp>
      <p:sp>
        <p:nvSpPr>
          <p:cNvPr id="32" name=""/>
          <p:cNvSpPr/>
          <p:nvPr>
            <p:ph type="body" idx="10"/>
          </p:nvPr>
        </p:nvSpPr>
        <p:spPr>
          <a:xfrm>
            <a:off x="1569720" y="3794760"/>
            <a:ext cx="22186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MALDONADO ROGADO, MARIA AMPARO </a:t>
            </a:r>
          </a:p>
        </p:txBody>
      </p:sp>
      <p:sp>
        <p:nvSpPr>
          <p:cNvPr id="33" name=""/>
          <p:cNvSpPr/>
          <p:nvPr>
            <p:ph type="body" idx="10"/>
          </p:nvPr>
        </p:nvSpPr>
        <p:spPr>
          <a:xfrm>
            <a:off x="1569720" y="3925570"/>
            <a:ext cx="2130425"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BARROSO FERNANDEZ, ISABEL MARIA </a:t>
            </a:r>
          </a:p>
        </p:txBody>
      </p:sp>
      <p:sp>
        <p:nvSpPr>
          <p:cNvPr id="34" name=""/>
          <p:cNvSpPr/>
          <p:nvPr>
            <p:ph type="body" idx="10"/>
          </p:nvPr>
        </p:nvSpPr>
        <p:spPr>
          <a:xfrm>
            <a:off x="1569720" y="4053840"/>
            <a:ext cx="119189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DIAZ ALVAREZ, JESUS </a:t>
            </a:r>
          </a:p>
        </p:txBody>
      </p:sp>
      <p:sp>
        <p:nvSpPr>
          <p:cNvPr id="35" name=""/>
          <p:cNvSpPr/>
          <p:nvPr>
            <p:ph type="body" idx="10"/>
          </p:nvPr>
        </p:nvSpPr>
        <p:spPr>
          <a:xfrm>
            <a:off x="1569720" y="4185285"/>
            <a:ext cx="163068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LERMA BUZO, ENCARNACION </a:t>
            </a:r>
          </a:p>
        </p:txBody>
      </p:sp>
      <p:sp>
        <p:nvSpPr>
          <p:cNvPr id="36" name=""/>
          <p:cNvSpPr/>
          <p:nvPr>
            <p:ph type="body" idx="10"/>
          </p:nvPr>
        </p:nvSpPr>
        <p:spPr>
          <a:xfrm>
            <a:off x="1569720" y="4316095"/>
            <a:ext cx="113093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BOHOYO GIL, DIEGO </a:t>
            </a:r>
          </a:p>
        </p:txBody>
      </p:sp>
      <p:sp>
        <p:nvSpPr>
          <p:cNvPr id="37" name=""/>
          <p:cNvSpPr/>
          <p:nvPr>
            <p:ph type="body" idx="10"/>
          </p:nvPr>
        </p:nvSpPr>
        <p:spPr>
          <a:xfrm>
            <a:off x="1569720" y="4446905"/>
            <a:ext cx="18865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SANCHEZ ARRONES, LUISA MARIA </a:t>
            </a:r>
          </a:p>
        </p:txBody>
      </p:sp>
      <p:sp>
        <p:nvSpPr>
          <p:cNvPr id="38" name=""/>
          <p:cNvSpPr/>
          <p:nvPr>
            <p:ph type="body" idx="10"/>
          </p:nvPr>
        </p:nvSpPr>
        <p:spPr>
          <a:xfrm>
            <a:off x="1569720" y="4578350"/>
            <a:ext cx="168846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KHALIL SAMHAM, ALEJANDRO </a:t>
            </a:r>
          </a:p>
        </p:txBody>
      </p:sp>
      <p:sp>
        <p:nvSpPr>
          <p:cNvPr id="39" name=""/>
          <p:cNvSpPr/>
          <p:nvPr>
            <p:ph type="body" idx="10"/>
          </p:nvPr>
        </p:nvSpPr>
        <p:spPr>
          <a:xfrm>
            <a:off x="1569720" y="4709160"/>
            <a:ext cx="184404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REDREJO RODRIGUEZ, MODESTO </a:t>
            </a:r>
          </a:p>
        </p:txBody>
      </p:sp>
      <p:sp>
        <p:nvSpPr>
          <p:cNvPr id="40" name=""/>
          <p:cNvSpPr/>
          <p:nvPr>
            <p:ph type="body" idx="10"/>
          </p:nvPr>
        </p:nvSpPr>
        <p:spPr>
          <a:xfrm>
            <a:off x="1569720" y="4840605"/>
            <a:ext cx="14814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LOZANO VILA, ANA MARIA </a:t>
            </a:r>
          </a:p>
        </p:txBody>
      </p:sp>
      <p:sp>
        <p:nvSpPr>
          <p:cNvPr id="41" name=""/>
          <p:cNvSpPr/>
          <p:nvPr>
            <p:ph type="body" idx="10"/>
          </p:nvPr>
        </p:nvSpPr>
        <p:spPr>
          <a:xfrm>
            <a:off x="1569720" y="4971415"/>
            <a:ext cx="1990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PAREDES ROYANO, SERGIO DAMIAN </a:t>
            </a:r>
          </a:p>
        </p:txBody>
      </p:sp>
      <p:sp>
        <p:nvSpPr>
          <p:cNvPr id="42" name=""/>
          <p:cNvSpPr/>
          <p:nvPr>
            <p:ph type="body" idx="10"/>
          </p:nvPr>
        </p:nvSpPr>
        <p:spPr>
          <a:xfrm>
            <a:off x="1569720" y="5102225"/>
            <a:ext cx="23196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PACHECO RODRIGUEZ, MARIA MERCEDES </a:t>
            </a:r>
          </a:p>
        </p:txBody>
      </p:sp>
      <p:sp>
        <p:nvSpPr>
          <p:cNvPr id="43" name=""/>
          <p:cNvSpPr/>
          <p:nvPr>
            <p:ph type="body" idx="10"/>
          </p:nvPr>
        </p:nvSpPr>
        <p:spPr>
          <a:xfrm>
            <a:off x="1569720" y="5233670"/>
            <a:ext cx="15849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SILVA RODRIGUEZ, ANTONIO </a:t>
            </a:r>
          </a:p>
        </p:txBody>
      </p:sp>
      <p:sp>
        <p:nvSpPr>
          <p:cNvPr id="44" name=""/>
          <p:cNvSpPr/>
          <p:nvPr>
            <p:ph type="body" idx="10"/>
          </p:nvPr>
        </p:nvSpPr>
        <p:spPr>
          <a:xfrm>
            <a:off x="1569720" y="5364480"/>
            <a:ext cx="12985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GOMEZ DURAN, AUREA </a:t>
            </a:r>
          </a:p>
        </p:txBody>
      </p:sp>
      <p:sp>
        <p:nvSpPr>
          <p:cNvPr id="45" name=""/>
          <p:cNvSpPr/>
          <p:nvPr>
            <p:ph type="body" idx="10"/>
          </p:nvPr>
        </p:nvSpPr>
        <p:spPr>
          <a:xfrm>
            <a:off x="1569720" y="5495925"/>
            <a:ext cx="13042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TEJADA CANO, ADRIAN </a:t>
            </a:r>
          </a:p>
        </p:txBody>
      </p:sp>
      <p:sp>
        <p:nvSpPr>
          <p:cNvPr id="46" name=""/>
          <p:cNvSpPr/>
          <p:nvPr>
            <p:ph type="body" idx="10"/>
          </p:nvPr>
        </p:nvSpPr>
        <p:spPr>
          <a:xfrm>
            <a:off x="1569720" y="5626735"/>
            <a:ext cx="17741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CAYETANO RODRIGUEZ, JAVIER </a:t>
            </a:r>
          </a:p>
        </p:txBody>
      </p:sp>
      <p:sp>
        <p:nvSpPr>
          <p:cNvPr id="47" name=""/>
          <p:cNvSpPr/>
          <p:nvPr>
            <p:ph type="body" idx="10"/>
          </p:nvPr>
        </p:nvSpPr>
        <p:spPr>
          <a:xfrm>
            <a:off x="1569720" y="5757545"/>
            <a:ext cx="13169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PINO VILLAR, CRISTINA </a:t>
            </a:r>
          </a:p>
        </p:txBody>
      </p:sp>
      <p:sp>
        <p:nvSpPr>
          <p:cNvPr id="48" name=""/>
          <p:cNvSpPr/>
          <p:nvPr>
            <p:ph type="body" idx="10"/>
          </p:nvPr>
        </p:nvSpPr>
        <p:spPr>
          <a:xfrm>
            <a:off x="1569720" y="5888990"/>
            <a:ext cx="14509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GIRALDEZ LORENZO, INES </a:t>
            </a:r>
          </a:p>
        </p:txBody>
      </p:sp>
      <p:sp>
        <p:nvSpPr>
          <p:cNvPr id="49" name=""/>
          <p:cNvSpPr/>
          <p:nvPr>
            <p:ph type="body" idx="10"/>
          </p:nvPr>
        </p:nvSpPr>
        <p:spPr>
          <a:xfrm>
            <a:off x="1569720" y="6019800"/>
            <a:ext cx="17100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SANCHEZ LAVADO, FRANCISCO </a:t>
            </a:r>
          </a:p>
        </p:txBody>
      </p:sp>
      <p:sp>
        <p:nvSpPr>
          <p:cNvPr id="50" name=""/>
          <p:cNvSpPr/>
          <p:nvPr>
            <p:ph type="body" idx="10"/>
          </p:nvPr>
        </p:nvSpPr>
        <p:spPr>
          <a:xfrm>
            <a:off x="1569720" y="6151245"/>
            <a:ext cx="15240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CARBAJO SANCHEZ, MARIA </a:t>
            </a:r>
          </a:p>
        </p:txBody>
      </p:sp>
      <p:sp>
        <p:nvSpPr>
          <p:cNvPr id="51" name=""/>
          <p:cNvSpPr/>
          <p:nvPr>
            <p:ph type="body" idx="10"/>
          </p:nvPr>
        </p:nvSpPr>
        <p:spPr>
          <a:xfrm>
            <a:off x="1569720" y="6282055"/>
            <a:ext cx="16002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BERMEJO BARRAGAN, LUISA </a:t>
            </a:r>
          </a:p>
        </p:txBody>
      </p:sp>
      <p:sp>
        <p:nvSpPr>
          <p:cNvPr id="52" name=""/>
          <p:cNvSpPr/>
          <p:nvPr>
            <p:ph type="body" idx="10"/>
          </p:nvPr>
        </p:nvSpPr>
        <p:spPr>
          <a:xfrm>
            <a:off x="1569720" y="6412865"/>
            <a:ext cx="14509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ESCOBAR GARCIA, PEDRO </a:t>
            </a:r>
          </a:p>
        </p:txBody>
      </p:sp>
      <p:sp>
        <p:nvSpPr>
          <p:cNvPr id="53" name=""/>
          <p:cNvSpPr/>
          <p:nvPr>
            <p:ph type="body" idx="10"/>
          </p:nvPr>
        </p:nvSpPr>
        <p:spPr>
          <a:xfrm>
            <a:off x="1569720" y="6544310"/>
            <a:ext cx="179197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CHACON DURAN, JOSE ENRIQUE </a:t>
            </a:r>
          </a:p>
        </p:txBody>
      </p:sp>
      <p:sp>
        <p:nvSpPr>
          <p:cNvPr id="54" name=""/>
          <p:cNvSpPr/>
          <p:nvPr>
            <p:ph type="body" idx="10"/>
          </p:nvPr>
        </p:nvSpPr>
        <p:spPr>
          <a:xfrm>
            <a:off x="1569720" y="6675120"/>
            <a:ext cx="22009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ANTEQUERA BARROSO, JUAN ANTONIO </a:t>
            </a:r>
          </a:p>
        </p:txBody>
      </p:sp>
      <p:sp>
        <p:nvSpPr>
          <p:cNvPr id="55" name=""/>
          <p:cNvSpPr/>
          <p:nvPr>
            <p:ph type="body" idx="10"/>
          </p:nvPr>
        </p:nvSpPr>
        <p:spPr>
          <a:xfrm>
            <a:off x="1569720" y="6806565"/>
            <a:ext cx="22434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CARRASCO LOURTAN, ADELAIDA MARIA </a:t>
            </a:r>
          </a:p>
        </p:txBody>
      </p:sp>
      <p:sp>
        <p:nvSpPr>
          <p:cNvPr id="56" name=""/>
          <p:cNvSpPr/>
          <p:nvPr>
            <p:ph type="body" idx="10"/>
          </p:nvPr>
        </p:nvSpPr>
        <p:spPr>
          <a:xfrm>
            <a:off x="1569720" y="6937375"/>
            <a:ext cx="16002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SANCHEZ MATEOS, SOLEDAD </a:t>
            </a:r>
          </a:p>
        </p:txBody>
      </p:sp>
      <p:sp>
        <p:nvSpPr>
          <p:cNvPr id="57" name=""/>
          <p:cNvSpPr/>
          <p:nvPr>
            <p:ph type="body" idx="10"/>
          </p:nvPr>
        </p:nvSpPr>
        <p:spPr>
          <a:xfrm>
            <a:off x="1569720" y="7068185"/>
            <a:ext cx="212153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PEREZ RODRIGUEZ, MARIA MILAGROS </a:t>
            </a:r>
          </a:p>
        </p:txBody>
      </p:sp>
      <p:sp>
        <p:nvSpPr>
          <p:cNvPr id="58" name=""/>
          <p:cNvSpPr/>
          <p:nvPr>
            <p:ph type="body" idx="10"/>
          </p:nvPr>
        </p:nvSpPr>
        <p:spPr>
          <a:xfrm>
            <a:off x="1569720" y="7199630"/>
            <a:ext cx="166433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RANGEL DELGADO, CIPRIANO </a:t>
            </a:r>
          </a:p>
        </p:txBody>
      </p:sp>
      <p:sp>
        <p:nvSpPr>
          <p:cNvPr id="59" name=""/>
          <p:cNvSpPr/>
          <p:nvPr>
            <p:ph type="body" idx="10"/>
          </p:nvPr>
        </p:nvSpPr>
        <p:spPr>
          <a:xfrm>
            <a:off x="1569720" y="7330440"/>
            <a:ext cx="17189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TENA MERINO, MARIA TERESA </a:t>
            </a:r>
          </a:p>
        </p:txBody>
      </p:sp>
      <p:sp>
        <p:nvSpPr>
          <p:cNvPr id="60" name=""/>
          <p:cNvSpPr/>
          <p:nvPr>
            <p:ph type="body" idx="10"/>
          </p:nvPr>
        </p:nvSpPr>
        <p:spPr>
          <a:xfrm>
            <a:off x="1569720" y="7461250"/>
            <a:ext cx="165227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CARRASCO ROMERO, ESTHER </a:t>
            </a:r>
          </a:p>
        </p:txBody>
      </p:sp>
      <p:sp>
        <p:nvSpPr>
          <p:cNvPr id="61" name=""/>
          <p:cNvSpPr/>
          <p:nvPr>
            <p:ph type="body" idx="10"/>
          </p:nvPr>
        </p:nvSpPr>
        <p:spPr>
          <a:xfrm>
            <a:off x="1569720" y="7589520"/>
            <a:ext cx="21336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RODRIGUEZ PEREZ, SERENA PATRICIA </a:t>
            </a:r>
          </a:p>
        </p:txBody>
      </p:sp>
      <p:sp>
        <p:nvSpPr>
          <p:cNvPr id="62" name=""/>
          <p:cNvSpPr/>
          <p:nvPr>
            <p:ph type="body" idx="10"/>
          </p:nvPr>
        </p:nvSpPr>
        <p:spPr>
          <a:xfrm>
            <a:off x="1569720" y="7720965"/>
            <a:ext cx="12738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MUÑOZ LOSA, AURORA </a:t>
            </a:r>
          </a:p>
        </p:txBody>
      </p:sp>
      <p:sp>
        <p:nvSpPr>
          <p:cNvPr id="63" name=""/>
          <p:cNvSpPr/>
          <p:nvPr>
            <p:ph type="body" idx="10"/>
          </p:nvPr>
        </p:nvSpPr>
        <p:spPr>
          <a:xfrm>
            <a:off x="1569720" y="7851775"/>
            <a:ext cx="20999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PARRA LOBATO, MARIA DEL CARMEN </a:t>
            </a:r>
          </a:p>
        </p:txBody>
      </p:sp>
      <p:sp>
        <p:nvSpPr>
          <p:cNvPr id="64" name=""/>
          <p:cNvSpPr/>
          <p:nvPr>
            <p:ph type="body" idx="10"/>
          </p:nvPr>
        </p:nvSpPr>
        <p:spPr>
          <a:xfrm>
            <a:off x="1746250" y="7982585"/>
            <a:ext cx="15849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ÑOZ GONZALEZ, ANA MARIA </a:t>
            </a:r>
          </a:p>
        </p:txBody>
      </p:sp>
      <p:sp>
        <p:nvSpPr>
          <p:cNvPr id="65" name=""/>
          <p:cNvSpPr/>
          <p:nvPr>
            <p:ph type="body" idx="10"/>
          </p:nvPr>
        </p:nvSpPr>
        <p:spPr>
          <a:xfrm>
            <a:off x="1569720" y="8114030"/>
            <a:ext cx="126809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CALVO MAGRO, ELENA </a:t>
            </a:r>
          </a:p>
        </p:txBody>
      </p:sp>
      <p:sp>
        <p:nvSpPr>
          <p:cNvPr id="66" name=""/>
          <p:cNvSpPr/>
          <p:nvPr>
            <p:ph type="body" idx="10"/>
          </p:nvPr>
        </p:nvSpPr>
        <p:spPr>
          <a:xfrm>
            <a:off x="1569720" y="8244840"/>
            <a:ext cx="21882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INIESTA VAQUERA, FRANCISCO DE ASIS </a:t>
            </a:r>
          </a:p>
        </p:txBody>
      </p:sp>
      <p:sp>
        <p:nvSpPr>
          <p:cNvPr id="67" name=""/>
          <p:cNvSpPr/>
          <p:nvPr>
            <p:ph type="body" idx="10"/>
          </p:nvPr>
        </p:nvSpPr>
        <p:spPr>
          <a:xfrm>
            <a:off x="1569720" y="8376285"/>
            <a:ext cx="15697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NAVARRETE LLINAS, MARTA </a:t>
            </a:r>
          </a:p>
        </p:txBody>
      </p:sp>
      <p:sp>
        <p:nvSpPr>
          <p:cNvPr id="68" name=""/>
          <p:cNvSpPr/>
          <p:nvPr>
            <p:ph type="body" idx="10"/>
          </p:nvPr>
        </p:nvSpPr>
        <p:spPr>
          <a:xfrm>
            <a:off x="1569720" y="8507095"/>
            <a:ext cx="16002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JIMENEZ GIRON, ANA MARIA </a:t>
            </a:r>
          </a:p>
        </p:txBody>
      </p:sp>
      <p:sp>
        <p:nvSpPr>
          <p:cNvPr id="69" name=""/>
          <p:cNvSpPr/>
          <p:nvPr>
            <p:ph type="body" idx="10"/>
          </p:nvPr>
        </p:nvSpPr>
        <p:spPr>
          <a:xfrm>
            <a:off x="1569720" y="8637905"/>
            <a:ext cx="17100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CABO DOMINGUEZ, CARLOS M. </a:t>
            </a:r>
          </a:p>
        </p:txBody>
      </p:sp>
      <p:sp>
        <p:nvSpPr>
          <p:cNvPr id="70" name=""/>
          <p:cNvSpPr/>
          <p:nvPr>
            <p:ph type="body" idx="10"/>
          </p:nvPr>
        </p:nvSpPr>
        <p:spPr>
          <a:xfrm>
            <a:off x="1569720" y="8769350"/>
            <a:ext cx="15665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CALZADO MONTERO, ROCIO </a:t>
            </a:r>
          </a:p>
        </p:txBody>
      </p:sp>
      <p:sp>
        <p:nvSpPr>
          <p:cNvPr id="71" name=""/>
          <p:cNvSpPr/>
          <p:nvPr>
            <p:ph type="body" idx="10"/>
          </p:nvPr>
        </p:nvSpPr>
        <p:spPr>
          <a:xfrm>
            <a:off x="1569720" y="8900160"/>
            <a:ext cx="13627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ARAUJO BAZAN, NOELIA </a:t>
            </a:r>
          </a:p>
        </p:txBody>
      </p:sp>
      <p:sp>
        <p:nvSpPr>
          <p:cNvPr id="72" name=""/>
          <p:cNvSpPr/>
          <p:nvPr>
            <p:ph type="body" idx="10"/>
          </p:nvPr>
        </p:nvSpPr>
        <p:spPr>
          <a:xfrm>
            <a:off x="1569720" y="9031605"/>
            <a:ext cx="192024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CARMONA GARCIA, MARIA ISABEL </a:t>
            </a:r>
          </a:p>
        </p:txBody>
      </p:sp>
      <p:sp>
        <p:nvSpPr>
          <p:cNvPr id="73" name=""/>
          <p:cNvSpPr/>
          <p:nvPr>
            <p:ph type="body" idx="10"/>
          </p:nvPr>
        </p:nvSpPr>
        <p:spPr>
          <a:xfrm>
            <a:off x="1569720" y="9162415"/>
            <a:ext cx="138684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SANCHEZ MARTIN, JESUS </a:t>
            </a:r>
          </a:p>
        </p:txBody>
      </p:sp>
      <p:sp>
        <p:nvSpPr>
          <p:cNvPr id="74" name=""/>
          <p:cNvSpPr/>
          <p:nvPr>
            <p:ph type="body" idx="10"/>
          </p:nvPr>
        </p:nvSpPr>
        <p:spPr>
          <a:xfrm>
            <a:off x="1506855" y="7982585"/>
            <a:ext cx="239395" cy="130810"/>
          </a:xfrm>
          <a:prstGeom prst="rect">
            <a:avLst/>
          </a:prstGeom>
          <a:noFill/>
          <a:ln w="0" cmpd="sng">
            <a:noFill/>
            <a:prstDash val="solid"/>
          </a:ln>
        </p:spPr>
        <p:txBody>
          <a:bodyPr vert="horz" lIns="0" tIns="0" rIns="0" bIns="0" anchor="t"/>
          <a:lstStyle/>
          <a:p>
            <a:pPr marL="0" marR="0" indent="0" algn="r">
              <a:lnSpc>
                <a:spcPts val="1000"/>
              </a:lnSpc>
              <a:spcAft>
                <a:spcPts val="0"/>
              </a:spcAft>
            </a:pPr>
            <a:r>
              <a:rPr lang="es-ES" sz="850" spc="0">
                <a:solidFill>
                  <a:srgbClr val="000000"/>
                </a:solidFill>
                <a:latin typeface="Times New Roman" pitchFamily="1" panose="02020603050405020304"/>
              </a:rPr>
              <a:t>MU </a:t>
            </a:r>
          </a:p>
        </p:txBody>
      </p:sp>
      <p:sp>
        <p:nvSpPr>
          <p:cNvPr id="75" name=""/>
          <p:cNvSpPr/>
          <p:nvPr>
            <p:ph type="body" idx="10"/>
          </p:nvPr>
        </p:nvSpPr>
        <p:spPr>
          <a:xfrm>
            <a:off x="4923790" y="1176655"/>
            <a:ext cx="515620" cy="12763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76" name=""/>
          <p:cNvSpPr/>
          <p:nvPr>
            <p:ph type="body" idx="10"/>
          </p:nvPr>
        </p:nvSpPr>
        <p:spPr>
          <a:xfrm>
            <a:off x="4986655" y="130492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77" name=""/>
          <p:cNvSpPr/>
          <p:nvPr>
            <p:ph type="body" idx="10"/>
          </p:nvPr>
        </p:nvSpPr>
        <p:spPr>
          <a:xfrm>
            <a:off x="4986655" y="143573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78" name=""/>
          <p:cNvSpPr/>
          <p:nvPr>
            <p:ph type="body" idx="10"/>
          </p:nvPr>
        </p:nvSpPr>
        <p:spPr>
          <a:xfrm>
            <a:off x="4923790" y="156654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79" name=""/>
          <p:cNvSpPr/>
          <p:nvPr>
            <p:ph type="body" idx="10"/>
          </p:nvPr>
        </p:nvSpPr>
        <p:spPr>
          <a:xfrm>
            <a:off x="4986655" y="169799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80" name=""/>
          <p:cNvSpPr/>
          <p:nvPr>
            <p:ph type="body" idx="10"/>
          </p:nvPr>
        </p:nvSpPr>
        <p:spPr>
          <a:xfrm>
            <a:off x="4923790" y="182880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1" name=""/>
          <p:cNvSpPr/>
          <p:nvPr>
            <p:ph type="body" idx="10"/>
          </p:nvPr>
        </p:nvSpPr>
        <p:spPr>
          <a:xfrm>
            <a:off x="4923790" y="1960245"/>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82" name=""/>
          <p:cNvSpPr/>
          <p:nvPr>
            <p:ph type="body" idx="10"/>
          </p:nvPr>
        </p:nvSpPr>
        <p:spPr>
          <a:xfrm>
            <a:off x="4923790" y="209105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3" name=""/>
          <p:cNvSpPr/>
          <p:nvPr>
            <p:ph type="body" idx="10"/>
          </p:nvPr>
        </p:nvSpPr>
        <p:spPr>
          <a:xfrm>
            <a:off x="4986655" y="222186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84" name=""/>
          <p:cNvSpPr/>
          <p:nvPr>
            <p:ph type="body" idx="10"/>
          </p:nvPr>
        </p:nvSpPr>
        <p:spPr>
          <a:xfrm>
            <a:off x="4923790" y="235331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5" name=""/>
          <p:cNvSpPr/>
          <p:nvPr>
            <p:ph type="body" idx="10"/>
          </p:nvPr>
        </p:nvSpPr>
        <p:spPr>
          <a:xfrm>
            <a:off x="4923790" y="248412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6" name=""/>
          <p:cNvSpPr/>
          <p:nvPr>
            <p:ph type="body" idx="10"/>
          </p:nvPr>
        </p:nvSpPr>
        <p:spPr>
          <a:xfrm>
            <a:off x="4986655" y="261556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87" name=""/>
          <p:cNvSpPr/>
          <p:nvPr>
            <p:ph type="body" idx="10"/>
          </p:nvPr>
        </p:nvSpPr>
        <p:spPr>
          <a:xfrm>
            <a:off x="4923790" y="274637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8" name=""/>
          <p:cNvSpPr/>
          <p:nvPr>
            <p:ph type="body" idx="10"/>
          </p:nvPr>
        </p:nvSpPr>
        <p:spPr>
          <a:xfrm>
            <a:off x="4923790" y="28771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9" name=""/>
          <p:cNvSpPr/>
          <p:nvPr>
            <p:ph type="body" idx="10"/>
          </p:nvPr>
        </p:nvSpPr>
        <p:spPr>
          <a:xfrm>
            <a:off x="4986655" y="300863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90" name=""/>
          <p:cNvSpPr/>
          <p:nvPr>
            <p:ph type="body" idx="10"/>
          </p:nvPr>
        </p:nvSpPr>
        <p:spPr>
          <a:xfrm>
            <a:off x="4923790" y="3139440"/>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91" name=""/>
          <p:cNvSpPr/>
          <p:nvPr>
            <p:ph type="body" idx="10"/>
          </p:nvPr>
        </p:nvSpPr>
        <p:spPr>
          <a:xfrm>
            <a:off x="4923790" y="32708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2" name=""/>
          <p:cNvSpPr/>
          <p:nvPr>
            <p:ph type="body" idx="10"/>
          </p:nvPr>
        </p:nvSpPr>
        <p:spPr>
          <a:xfrm>
            <a:off x="4923790" y="340169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3" name=""/>
          <p:cNvSpPr/>
          <p:nvPr>
            <p:ph type="body" idx="10"/>
          </p:nvPr>
        </p:nvSpPr>
        <p:spPr>
          <a:xfrm>
            <a:off x="4986655" y="353250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94" name=""/>
          <p:cNvSpPr/>
          <p:nvPr>
            <p:ph type="body" idx="10"/>
          </p:nvPr>
        </p:nvSpPr>
        <p:spPr>
          <a:xfrm>
            <a:off x="4986655" y="366395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95" name=""/>
          <p:cNvSpPr/>
          <p:nvPr>
            <p:ph type="body" idx="10"/>
          </p:nvPr>
        </p:nvSpPr>
        <p:spPr>
          <a:xfrm>
            <a:off x="4923790" y="379476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6" name=""/>
          <p:cNvSpPr/>
          <p:nvPr>
            <p:ph type="body" idx="10"/>
          </p:nvPr>
        </p:nvSpPr>
        <p:spPr>
          <a:xfrm>
            <a:off x="4986655" y="3925570"/>
            <a:ext cx="46609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97" name=""/>
          <p:cNvSpPr/>
          <p:nvPr>
            <p:ph type="body" idx="10"/>
          </p:nvPr>
        </p:nvSpPr>
        <p:spPr>
          <a:xfrm>
            <a:off x="4923790" y="405384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8" name=""/>
          <p:cNvSpPr/>
          <p:nvPr>
            <p:ph type="body" idx="10"/>
          </p:nvPr>
        </p:nvSpPr>
        <p:spPr>
          <a:xfrm>
            <a:off x="4923790" y="41852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9" name=""/>
          <p:cNvSpPr/>
          <p:nvPr>
            <p:ph type="body" idx="10"/>
          </p:nvPr>
        </p:nvSpPr>
        <p:spPr>
          <a:xfrm>
            <a:off x="4923790" y="431609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00" name=""/>
          <p:cNvSpPr/>
          <p:nvPr>
            <p:ph type="body" idx="10"/>
          </p:nvPr>
        </p:nvSpPr>
        <p:spPr>
          <a:xfrm>
            <a:off x="4986655" y="444690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1" name=""/>
          <p:cNvSpPr/>
          <p:nvPr>
            <p:ph type="body" idx="10"/>
          </p:nvPr>
        </p:nvSpPr>
        <p:spPr>
          <a:xfrm>
            <a:off x="4986655" y="457835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2" name=""/>
          <p:cNvSpPr/>
          <p:nvPr>
            <p:ph type="body" idx="10"/>
          </p:nvPr>
        </p:nvSpPr>
        <p:spPr>
          <a:xfrm>
            <a:off x="4986655" y="470916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3" name=""/>
          <p:cNvSpPr/>
          <p:nvPr>
            <p:ph type="body" idx="10"/>
          </p:nvPr>
        </p:nvSpPr>
        <p:spPr>
          <a:xfrm>
            <a:off x="4923790" y="484060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04" name=""/>
          <p:cNvSpPr/>
          <p:nvPr>
            <p:ph type="body" idx="10"/>
          </p:nvPr>
        </p:nvSpPr>
        <p:spPr>
          <a:xfrm>
            <a:off x="4983480" y="4971415"/>
            <a:ext cx="46926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5" name=""/>
          <p:cNvSpPr/>
          <p:nvPr>
            <p:ph type="body" idx="10"/>
          </p:nvPr>
        </p:nvSpPr>
        <p:spPr>
          <a:xfrm>
            <a:off x="4923790" y="510222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06" name=""/>
          <p:cNvSpPr/>
          <p:nvPr>
            <p:ph type="body" idx="10"/>
          </p:nvPr>
        </p:nvSpPr>
        <p:spPr>
          <a:xfrm>
            <a:off x="4923790" y="523367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07" name=""/>
          <p:cNvSpPr/>
          <p:nvPr>
            <p:ph type="body" idx="10"/>
          </p:nvPr>
        </p:nvSpPr>
        <p:spPr>
          <a:xfrm>
            <a:off x="4986655" y="536448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8" name=""/>
          <p:cNvSpPr/>
          <p:nvPr>
            <p:ph type="body" idx="10"/>
          </p:nvPr>
        </p:nvSpPr>
        <p:spPr>
          <a:xfrm>
            <a:off x="4986655" y="549592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9" name=""/>
          <p:cNvSpPr/>
          <p:nvPr>
            <p:ph type="body" idx="10"/>
          </p:nvPr>
        </p:nvSpPr>
        <p:spPr>
          <a:xfrm>
            <a:off x="4986655" y="5626735"/>
            <a:ext cx="5943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Matemáticas </a:t>
            </a:r>
          </a:p>
        </p:txBody>
      </p:sp>
      <p:sp>
        <p:nvSpPr>
          <p:cNvPr id="110" name=""/>
          <p:cNvSpPr/>
          <p:nvPr>
            <p:ph type="body" idx="10"/>
          </p:nvPr>
        </p:nvSpPr>
        <p:spPr>
          <a:xfrm>
            <a:off x="4923790" y="5757545"/>
            <a:ext cx="5308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60">
                <a:solidFill>
                  <a:srgbClr val="000000"/>
                </a:solidFill>
                <a:latin typeface="Times New Roman" pitchFamily="1" panose="02020603050405020304"/>
              </a:rPr>
              <a:t>Enología </a:t>
            </a:r>
          </a:p>
        </p:txBody>
      </p:sp>
      <p:sp>
        <p:nvSpPr>
          <p:cNvPr id="111" name=""/>
          <p:cNvSpPr/>
          <p:nvPr>
            <p:ph type="body" idx="10"/>
          </p:nvPr>
        </p:nvSpPr>
        <p:spPr>
          <a:xfrm>
            <a:off x="4923790" y="588899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12" name=""/>
          <p:cNvSpPr/>
          <p:nvPr>
            <p:ph type="body" idx="10"/>
          </p:nvPr>
        </p:nvSpPr>
        <p:spPr>
          <a:xfrm>
            <a:off x="4923790" y="601980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13" name=""/>
          <p:cNvSpPr/>
          <p:nvPr>
            <p:ph type="body" idx="10"/>
          </p:nvPr>
        </p:nvSpPr>
        <p:spPr>
          <a:xfrm>
            <a:off x="4986655" y="6151245"/>
            <a:ext cx="8928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Ingeniería Química </a:t>
            </a:r>
          </a:p>
        </p:txBody>
      </p:sp>
      <p:sp>
        <p:nvSpPr>
          <p:cNvPr id="114" name=""/>
          <p:cNvSpPr/>
          <p:nvPr>
            <p:ph type="body" idx="10"/>
          </p:nvPr>
        </p:nvSpPr>
        <p:spPr>
          <a:xfrm>
            <a:off x="4923790" y="628205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15" name=""/>
          <p:cNvSpPr/>
          <p:nvPr>
            <p:ph type="body" idx="10"/>
          </p:nvPr>
        </p:nvSpPr>
        <p:spPr>
          <a:xfrm>
            <a:off x="4986655" y="641286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16" name=""/>
          <p:cNvSpPr/>
          <p:nvPr>
            <p:ph type="body" idx="10"/>
          </p:nvPr>
        </p:nvSpPr>
        <p:spPr>
          <a:xfrm>
            <a:off x="4986655" y="6544310"/>
            <a:ext cx="5149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Estadística </a:t>
            </a:r>
          </a:p>
        </p:txBody>
      </p:sp>
      <p:sp>
        <p:nvSpPr>
          <p:cNvPr id="117" name=""/>
          <p:cNvSpPr/>
          <p:nvPr>
            <p:ph type="body" idx="10"/>
          </p:nvPr>
        </p:nvSpPr>
        <p:spPr>
          <a:xfrm>
            <a:off x="4923790" y="6675120"/>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118" name=""/>
          <p:cNvSpPr/>
          <p:nvPr>
            <p:ph type="body" idx="10"/>
          </p:nvPr>
        </p:nvSpPr>
        <p:spPr>
          <a:xfrm>
            <a:off x="4923790" y="6806565"/>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119" name=""/>
          <p:cNvSpPr/>
          <p:nvPr>
            <p:ph type="body" idx="10"/>
          </p:nvPr>
        </p:nvSpPr>
        <p:spPr>
          <a:xfrm>
            <a:off x="4986655" y="693737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0" name=""/>
          <p:cNvSpPr/>
          <p:nvPr>
            <p:ph type="body" idx="10"/>
          </p:nvPr>
        </p:nvSpPr>
        <p:spPr>
          <a:xfrm>
            <a:off x="4923790" y="70681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21" name=""/>
          <p:cNvSpPr/>
          <p:nvPr>
            <p:ph type="body" idx="10"/>
          </p:nvPr>
        </p:nvSpPr>
        <p:spPr>
          <a:xfrm>
            <a:off x="4923790" y="719963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22" name=""/>
          <p:cNvSpPr/>
          <p:nvPr>
            <p:ph type="body" idx="10"/>
          </p:nvPr>
        </p:nvSpPr>
        <p:spPr>
          <a:xfrm>
            <a:off x="4986655" y="733044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3" name=""/>
          <p:cNvSpPr/>
          <p:nvPr>
            <p:ph type="body" idx="10"/>
          </p:nvPr>
        </p:nvSpPr>
        <p:spPr>
          <a:xfrm>
            <a:off x="4923790" y="7461250"/>
            <a:ext cx="51562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24" name=""/>
          <p:cNvSpPr/>
          <p:nvPr>
            <p:ph type="body" idx="10"/>
          </p:nvPr>
        </p:nvSpPr>
        <p:spPr>
          <a:xfrm>
            <a:off x="4986655" y="758952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5" name=""/>
          <p:cNvSpPr/>
          <p:nvPr>
            <p:ph type="body" idx="10"/>
          </p:nvPr>
        </p:nvSpPr>
        <p:spPr>
          <a:xfrm>
            <a:off x="4923790" y="772096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26" name=""/>
          <p:cNvSpPr/>
          <p:nvPr>
            <p:ph type="body" idx="10"/>
          </p:nvPr>
        </p:nvSpPr>
        <p:spPr>
          <a:xfrm>
            <a:off x="4986655" y="785177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7" name=""/>
          <p:cNvSpPr/>
          <p:nvPr>
            <p:ph type="body" idx="10"/>
          </p:nvPr>
        </p:nvSpPr>
        <p:spPr>
          <a:xfrm>
            <a:off x="4986655" y="7982585"/>
            <a:ext cx="5149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Estadística </a:t>
            </a:r>
          </a:p>
        </p:txBody>
      </p:sp>
      <p:sp>
        <p:nvSpPr>
          <p:cNvPr id="128" name=""/>
          <p:cNvSpPr/>
          <p:nvPr>
            <p:ph type="body" idx="10"/>
          </p:nvPr>
        </p:nvSpPr>
        <p:spPr>
          <a:xfrm>
            <a:off x="4986655" y="811403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9" name=""/>
          <p:cNvSpPr/>
          <p:nvPr>
            <p:ph type="body" idx="10"/>
          </p:nvPr>
        </p:nvSpPr>
        <p:spPr>
          <a:xfrm>
            <a:off x="4986655" y="824484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30" name=""/>
          <p:cNvSpPr/>
          <p:nvPr>
            <p:ph type="body" idx="10"/>
          </p:nvPr>
        </p:nvSpPr>
        <p:spPr>
          <a:xfrm>
            <a:off x="4923790" y="83762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31" name=""/>
          <p:cNvSpPr/>
          <p:nvPr>
            <p:ph type="body" idx="10"/>
          </p:nvPr>
        </p:nvSpPr>
        <p:spPr>
          <a:xfrm>
            <a:off x="4923790" y="850709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32" name=""/>
          <p:cNvSpPr/>
          <p:nvPr>
            <p:ph type="body" idx="10"/>
          </p:nvPr>
        </p:nvSpPr>
        <p:spPr>
          <a:xfrm>
            <a:off x="4923790" y="8637905"/>
            <a:ext cx="5308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60">
                <a:solidFill>
                  <a:srgbClr val="000000"/>
                </a:solidFill>
                <a:latin typeface="Times New Roman" pitchFamily="1" panose="02020603050405020304"/>
              </a:rPr>
              <a:t>Enología </a:t>
            </a:r>
          </a:p>
        </p:txBody>
      </p:sp>
      <p:sp>
        <p:nvSpPr>
          <p:cNvPr id="133" name=""/>
          <p:cNvSpPr/>
          <p:nvPr>
            <p:ph type="body" idx="10"/>
          </p:nvPr>
        </p:nvSpPr>
        <p:spPr>
          <a:xfrm>
            <a:off x="4923790" y="8769350"/>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134" name=""/>
          <p:cNvSpPr/>
          <p:nvPr>
            <p:ph type="body" idx="10"/>
          </p:nvPr>
        </p:nvSpPr>
        <p:spPr>
          <a:xfrm>
            <a:off x="4923790" y="890016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35" name=""/>
          <p:cNvSpPr/>
          <p:nvPr>
            <p:ph type="body" idx="10"/>
          </p:nvPr>
        </p:nvSpPr>
        <p:spPr>
          <a:xfrm>
            <a:off x="4986655" y="903160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36" name=""/>
          <p:cNvSpPr/>
          <p:nvPr>
            <p:ph type="body" idx="10"/>
          </p:nvPr>
        </p:nvSpPr>
        <p:spPr>
          <a:xfrm>
            <a:off x="4986655" y="9162415"/>
            <a:ext cx="8928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Ingeniería Química </a:t>
            </a:r>
          </a:p>
        </p:txBody>
      </p:sp>
      <p:sp>
        <p:nvSpPr>
          <p:cNvPr id="137" name=""/>
          <p:cNvSpPr/>
          <p:nvPr>
            <p:ph type="body" idx="10"/>
          </p:nvPr>
        </p:nvSpPr>
        <p:spPr>
          <a:xfrm>
            <a:off x="4300855" y="1177925"/>
            <a:ext cx="527050" cy="12700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25">
                <a:solidFill>
                  <a:srgbClr val="000000"/>
                </a:solidFill>
                <a:latin typeface="Times New Roman" pitchFamily="1" panose="02020603050405020304"/>
              </a:rPr>
              <a:t>03/12/2001 </a:t>
            </a:r>
          </a:p>
        </p:txBody>
      </p:sp>
      <p:sp>
        <p:nvSpPr>
          <p:cNvPr id="138" name=""/>
          <p:cNvSpPr/>
          <p:nvPr>
            <p:ph type="body" idx="10"/>
          </p:nvPr>
        </p:nvSpPr>
        <p:spPr>
          <a:xfrm>
            <a:off x="4300855" y="1304925"/>
            <a:ext cx="52705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21/12/2001 </a:t>
            </a:r>
          </a:p>
        </p:txBody>
      </p:sp>
      <p:sp>
        <p:nvSpPr>
          <p:cNvPr id="139" name=""/>
          <p:cNvSpPr/>
          <p:nvPr>
            <p:ph type="body" idx="10"/>
          </p:nvPr>
        </p:nvSpPr>
        <p:spPr>
          <a:xfrm>
            <a:off x="4300855" y="1435735"/>
            <a:ext cx="52705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21/12/2001 </a:t>
            </a:r>
          </a:p>
        </p:txBody>
      </p:sp>
      <p:sp>
        <p:nvSpPr>
          <p:cNvPr id="140" name=""/>
          <p:cNvSpPr/>
          <p:nvPr>
            <p:ph type="body" idx="10"/>
          </p:nvPr>
        </p:nvSpPr>
        <p:spPr>
          <a:xfrm>
            <a:off x="4300855" y="1567180"/>
            <a:ext cx="52705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21/12/2001 </a:t>
            </a:r>
          </a:p>
        </p:txBody>
      </p:sp>
      <p:sp>
        <p:nvSpPr>
          <p:cNvPr id="141" name=""/>
          <p:cNvSpPr/>
          <p:nvPr>
            <p:ph type="body" idx="10"/>
          </p:nvPr>
        </p:nvSpPr>
        <p:spPr>
          <a:xfrm>
            <a:off x="4300855" y="169799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05/02/2002 </a:t>
            </a:r>
          </a:p>
        </p:txBody>
      </p:sp>
      <p:sp>
        <p:nvSpPr>
          <p:cNvPr id="142" name=""/>
          <p:cNvSpPr/>
          <p:nvPr>
            <p:ph type="body" idx="10"/>
          </p:nvPr>
        </p:nvSpPr>
        <p:spPr>
          <a:xfrm>
            <a:off x="4300855" y="1828800"/>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08/02/2002 </a:t>
            </a:r>
          </a:p>
        </p:txBody>
      </p:sp>
      <p:sp>
        <p:nvSpPr>
          <p:cNvPr id="143" name=""/>
          <p:cNvSpPr/>
          <p:nvPr>
            <p:ph type="body" idx="10"/>
          </p:nvPr>
        </p:nvSpPr>
        <p:spPr>
          <a:xfrm>
            <a:off x="4300855" y="1960245"/>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21/02/2002 </a:t>
            </a:r>
          </a:p>
        </p:txBody>
      </p:sp>
      <p:sp>
        <p:nvSpPr>
          <p:cNvPr id="144" name=""/>
          <p:cNvSpPr/>
          <p:nvPr>
            <p:ph type="body" idx="10"/>
          </p:nvPr>
        </p:nvSpPr>
        <p:spPr>
          <a:xfrm>
            <a:off x="4300855" y="2091055"/>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04/03/2002 </a:t>
            </a:r>
          </a:p>
        </p:txBody>
      </p:sp>
      <p:sp>
        <p:nvSpPr>
          <p:cNvPr id="145" name=""/>
          <p:cNvSpPr/>
          <p:nvPr>
            <p:ph type="body" idx="10"/>
          </p:nvPr>
        </p:nvSpPr>
        <p:spPr>
          <a:xfrm>
            <a:off x="4300855" y="222250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22/03/2002 </a:t>
            </a:r>
          </a:p>
        </p:txBody>
      </p:sp>
      <p:sp>
        <p:nvSpPr>
          <p:cNvPr id="146" name=""/>
          <p:cNvSpPr/>
          <p:nvPr>
            <p:ph type="body" idx="10"/>
          </p:nvPr>
        </p:nvSpPr>
        <p:spPr>
          <a:xfrm>
            <a:off x="4300855" y="235331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04/04/2002 </a:t>
            </a:r>
          </a:p>
        </p:txBody>
      </p:sp>
      <p:sp>
        <p:nvSpPr>
          <p:cNvPr id="147" name=""/>
          <p:cNvSpPr/>
          <p:nvPr>
            <p:ph type="body" idx="10"/>
          </p:nvPr>
        </p:nvSpPr>
        <p:spPr>
          <a:xfrm>
            <a:off x="4300855" y="2484120"/>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05/04/2002 </a:t>
            </a:r>
          </a:p>
        </p:txBody>
      </p:sp>
      <p:sp>
        <p:nvSpPr>
          <p:cNvPr id="148" name=""/>
          <p:cNvSpPr/>
          <p:nvPr>
            <p:ph type="body" idx="10"/>
          </p:nvPr>
        </p:nvSpPr>
        <p:spPr>
          <a:xfrm>
            <a:off x="4300855" y="2615565"/>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07/05/2002 </a:t>
            </a:r>
          </a:p>
        </p:txBody>
      </p:sp>
      <p:sp>
        <p:nvSpPr>
          <p:cNvPr id="149" name=""/>
          <p:cNvSpPr/>
          <p:nvPr>
            <p:ph type="body" idx="10"/>
          </p:nvPr>
        </p:nvSpPr>
        <p:spPr>
          <a:xfrm>
            <a:off x="4300855" y="2746375"/>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06/06/2002 </a:t>
            </a:r>
          </a:p>
        </p:txBody>
      </p:sp>
      <p:sp>
        <p:nvSpPr>
          <p:cNvPr id="150" name=""/>
          <p:cNvSpPr/>
          <p:nvPr>
            <p:ph type="body" idx="10"/>
          </p:nvPr>
        </p:nvSpPr>
        <p:spPr>
          <a:xfrm>
            <a:off x="4306570" y="2877820"/>
            <a:ext cx="5245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10/06/2002 </a:t>
            </a:r>
          </a:p>
        </p:txBody>
      </p:sp>
      <p:sp>
        <p:nvSpPr>
          <p:cNvPr id="151" name=""/>
          <p:cNvSpPr/>
          <p:nvPr>
            <p:ph type="body" idx="10"/>
          </p:nvPr>
        </p:nvSpPr>
        <p:spPr>
          <a:xfrm>
            <a:off x="4300855" y="300863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01/07/2002 </a:t>
            </a:r>
          </a:p>
        </p:txBody>
      </p:sp>
      <p:sp>
        <p:nvSpPr>
          <p:cNvPr id="152" name=""/>
          <p:cNvSpPr/>
          <p:nvPr>
            <p:ph type="body" idx="10"/>
          </p:nvPr>
        </p:nvSpPr>
        <p:spPr>
          <a:xfrm>
            <a:off x="4300855" y="3139440"/>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08/07/2002 </a:t>
            </a:r>
          </a:p>
        </p:txBody>
      </p:sp>
      <p:sp>
        <p:nvSpPr>
          <p:cNvPr id="153" name=""/>
          <p:cNvSpPr/>
          <p:nvPr>
            <p:ph type="body" idx="10"/>
          </p:nvPr>
        </p:nvSpPr>
        <p:spPr>
          <a:xfrm>
            <a:off x="4306570" y="3270885"/>
            <a:ext cx="5245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18/07/2002 </a:t>
            </a:r>
          </a:p>
        </p:txBody>
      </p:sp>
      <p:sp>
        <p:nvSpPr>
          <p:cNvPr id="154" name=""/>
          <p:cNvSpPr/>
          <p:nvPr>
            <p:ph type="body" idx="10"/>
          </p:nvPr>
        </p:nvSpPr>
        <p:spPr>
          <a:xfrm>
            <a:off x="4300855" y="3401695"/>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20/09/2002 </a:t>
            </a:r>
          </a:p>
        </p:txBody>
      </p:sp>
      <p:sp>
        <p:nvSpPr>
          <p:cNvPr id="155" name=""/>
          <p:cNvSpPr/>
          <p:nvPr>
            <p:ph type="body" idx="10"/>
          </p:nvPr>
        </p:nvSpPr>
        <p:spPr>
          <a:xfrm>
            <a:off x="4306570" y="3533140"/>
            <a:ext cx="5245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14/10/2002 </a:t>
            </a:r>
          </a:p>
        </p:txBody>
      </p:sp>
      <p:sp>
        <p:nvSpPr>
          <p:cNvPr id="156" name=""/>
          <p:cNvSpPr/>
          <p:nvPr>
            <p:ph type="body" idx="10"/>
          </p:nvPr>
        </p:nvSpPr>
        <p:spPr>
          <a:xfrm>
            <a:off x="4300855" y="366395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25/10/2002 </a:t>
            </a:r>
          </a:p>
        </p:txBody>
      </p:sp>
      <p:sp>
        <p:nvSpPr>
          <p:cNvPr id="157" name=""/>
          <p:cNvSpPr/>
          <p:nvPr>
            <p:ph type="body" idx="10"/>
          </p:nvPr>
        </p:nvSpPr>
        <p:spPr>
          <a:xfrm>
            <a:off x="4300855" y="379476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08/11/2002 </a:t>
            </a:r>
          </a:p>
        </p:txBody>
      </p:sp>
      <p:sp>
        <p:nvSpPr>
          <p:cNvPr id="158" name=""/>
          <p:cNvSpPr/>
          <p:nvPr>
            <p:ph type="body" idx="10"/>
          </p:nvPr>
        </p:nvSpPr>
        <p:spPr>
          <a:xfrm>
            <a:off x="4306570" y="3925570"/>
            <a:ext cx="52451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14/11/2002 </a:t>
            </a:r>
          </a:p>
        </p:txBody>
      </p:sp>
      <p:sp>
        <p:nvSpPr>
          <p:cNvPr id="159" name=""/>
          <p:cNvSpPr/>
          <p:nvPr>
            <p:ph type="body" idx="10"/>
          </p:nvPr>
        </p:nvSpPr>
        <p:spPr>
          <a:xfrm>
            <a:off x="4306570" y="4053840"/>
            <a:ext cx="52451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17/12/2002 </a:t>
            </a:r>
          </a:p>
        </p:txBody>
      </p:sp>
      <p:sp>
        <p:nvSpPr>
          <p:cNvPr id="160" name=""/>
          <p:cNvSpPr/>
          <p:nvPr>
            <p:ph type="body" idx="10"/>
          </p:nvPr>
        </p:nvSpPr>
        <p:spPr>
          <a:xfrm>
            <a:off x="4306570" y="4185285"/>
            <a:ext cx="5245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18/12/2002 </a:t>
            </a:r>
          </a:p>
        </p:txBody>
      </p:sp>
      <p:sp>
        <p:nvSpPr>
          <p:cNvPr id="161" name=""/>
          <p:cNvSpPr/>
          <p:nvPr>
            <p:ph type="body" idx="10"/>
          </p:nvPr>
        </p:nvSpPr>
        <p:spPr>
          <a:xfrm>
            <a:off x="4306570" y="4316095"/>
            <a:ext cx="52451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18/12/2002 </a:t>
            </a:r>
          </a:p>
        </p:txBody>
      </p:sp>
      <p:sp>
        <p:nvSpPr>
          <p:cNvPr id="162" name=""/>
          <p:cNvSpPr/>
          <p:nvPr>
            <p:ph type="body" idx="10"/>
          </p:nvPr>
        </p:nvSpPr>
        <p:spPr>
          <a:xfrm>
            <a:off x="4306570" y="444754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13/03/2003 </a:t>
            </a:r>
          </a:p>
        </p:txBody>
      </p:sp>
      <p:sp>
        <p:nvSpPr>
          <p:cNvPr id="163" name=""/>
          <p:cNvSpPr/>
          <p:nvPr>
            <p:ph type="body" idx="10"/>
          </p:nvPr>
        </p:nvSpPr>
        <p:spPr>
          <a:xfrm>
            <a:off x="4300855" y="457835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07/04/2003 </a:t>
            </a:r>
          </a:p>
        </p:txBody>
      </p:sp>
      <p:sp>
        <p:nvSpPr>
          <p:cNvPr id="164" name=""/>
          <p:cNvSpPr/>
          <p:nvPr>
            <p:ph type="body" idx="10"/>
          </p:nvPr>
        </p:nvSpPr>
        <p:spPr>
          <a:xfrm>
            <a:off x="4300855" y="470916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07/04/2003 </a:t>
            </a:r>
          </a:p>
        </p:txBody>
      </p:sp>
      <p:sp>
        <p:nvSpPr>
          <p:cNvPr id="165" name=""/>
          <p:cNvSpPr/>
          <p:nvPr>
            <p:ph type="body" idx="10"/>
          </p:nvPr>
        </p:nvSpPr>
        <p:spPr>
          <a:xfrm>
            <a:off x="4300855" y="484060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25/04/2003 </a:t>
            </a:r>
          </a:p>
        </p:txBody>
      </p:sp>
      <p:sp>
        <p:nvSpPr>
          <p:cNvPr id="166" name=""/>
          <p:cNvSpPr/>
          <p:nvPr>
            <p:ph type="body" idx="10"/>
          </p:nvPr>
        </p:nvSpPr>
        <p:spPr>
          <a:xfrm>
            <a:off x="4306570" y="4971415"/>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13/05/2003 </a:t>
            </a:r>
          </a:p>
        </p:txBody>
      </p:sp>
      <p:sp>
        <p:nvSpPr>
          <p:cNvPr id="167" name=""/>
          <p:cNvSpPr/>
          <p:nvPr>
            <p:ph type="body" idx="10"/>
          </p:nvPr>
        </p:nvSpPr>
        <p:spPr>
          <a:xfrm>
            <a:off x="4300855" y="510286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21/05/2003 </a:t>
            </a:r>
          </a:p>
        </p:txBody>
      </p:sp>
      <p:sp>
        <p:nvSpPr>
          <p:cNvPr id="168" name=""/>
          <p:cNvSpPr/>
          <p:nvPr>
            <p:ph type="body" idx="10"/>
          </p:nvPr>
        </p:nvSpPr>
        <p:spPr>
          <a:xfrm>
            <a:off x="4300855" y="523367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23/05/2003 </a:t>
            </a:r>
          </a:p>
        </p:txBody>
      </p:sp>
      <p:sp>
        <p:nvSpPr>
          <p:cNvPr id="169" name=""/>
          <p:cNvSpPr/>
          <p:nvPr>
            <p:ph type="body" idx="10"/>
          </p:nvPr>
        </p:nvSpPr>
        <p:spPr>
          <a:xfrm>
            <a:off x="4300855" y="536448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27/05/2003 </a:t>
            </a:r>
          </a:p>
        </p:txBody>
      </p:sp>
      <p:sp>
        <p:nvSpPr>
          <p:cNvPr id="170" name=""/>
          <p:cNvSpPr/>
          <p:nvPr>
            <p:ph type="body" idx="10"/>
          </p:nvPr>
        </p:nvSpPr>
        <p:spPr>
          <a:xfrm>
            <a:off x="4300855" y="549592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29/05/2003 </a:t>
            </a:r>
          </a:p>
        </p:txBody>
      </p:sp>
      <p:sp>
        <p:nvSpPr>
          <p:cNvPr id="171" name=""/>
          <p:cNvSpPr/>
          <p:nvPr>
            <p:ph type="body" idx="10"/>
          </p:nvPr>
        </p:nvSpPr>
        <p:spPr>
          <a:xfrm>
            <a:off x="4306570" y="5626735"/>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19/06/2003 </a:t>
            </a:r>
          </a:p>
        </p:txBody>
      </p:sp>
      <p:sp>
        <p:nvSpPr>
          <p:cNvPr id="172" name=""/>
          <p:cNvSpPr/>
          <p:nvPr>
            <p:ph type="body" idx="10"/>
          </p:nvPr>
        </p:nvSpPr>
        <p:spPr>
          <a:xfrm>
            <a:off x="4306570" y="575818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11/07/2003 </a:t>
            </a:r>
          </a:p>
        </p:txBody>
      </p:sp>
      <p:sp>
        <p:nvSpPr>
          <p:cNvPr id="173" name=""/>
          <p:cNvSpPr/>
          <p:nvPr>
            <p:ph type="body" idx="10"/>
          </p:nvPr>
        </p:nvSpPr>
        <p:spPr>
          <a:xfrm>
            <a:off x="4306570" y="588899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14/07/2003 </a:t>
            </a:r>
          </a:p>
        </p:txBody>
      </p:sp>
      <p:sp>
        <p:nvSpPr>
          <p:cNvPr id="174" name=""/>
          <p:cNvSpPr/>
          <p:nvPr>
            <p:ph type="body" idx="10"/>
          </p:nvPr>
        </p:nvSpPr>
        <p:spPr>
          <a:xfrm>
            <a:off x="4300855" y="601980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23/07/2003 </a:t>
            </a:r>
          </a:p>
        </p:txBody>
      </p:sp>
      <p:sp>
        <p:nvSpPr>
          <p:cNvPr id="175" name=""/>
          <p:cNvSpPr/>
          <p:nvPr>
            <p:ph type="body" idx="10"/>
          </p:nvPr>
        </p:nvSpPr>
        <p:spPr>
          <a:xfrm>
            <a:off x="4300855" y="615124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04/09/2003 </a:t>
            </a:r>
          </a:p>
        </p:txBody>
      </p:sp>
      <p:sp>
        <p:nvSpPr>
          <p:cNvPr id="176" name=""/>
          <p:cNvSpPr/>
          <p:nvPr>
            <p:ph type="body" idx="10"/>
          </p:nvPr>
        </p:nvSpPr>
        <p:spPr>
          <a:xfrm>
            <a:off x="4306570" y="6282055"/>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11/09/2003 </a:t>
            </a:r>
          </a:p>
        </p:txBody>
      </p:sp>
      <p:sp>
        <p:nvSpPr>
          <p:cNvPr id="177" name=""/>
          <p:cNvSpPr/>
          <p:nvPr>
            <p:ph type="body" idx="10"/>
          </p:nvPr>
        </p:nvSpPr>
        <p:spPr>
          <a:xfrm>
            <a:off x="4306570" y="641350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16/09/2003 </a:t>
            </a:r>
          </a:p>
        </p:txBody>
      </p:sp>
      <p:sp>
        <p:nvSpPr>
          <p:cNvPr id="178" name=""/>
          <p:cNvSpPr/>
          <p:nvPr>
            <p:ph type="body" idx="10"/>
          </p:nvPr>
        </p:nvSpPr>
        <p:spPr>
          <a:xfrm>
            <a:off x="4300855" y="654431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24/09/2003 </a:t>
            </a:r>
          </a:p>
        </p:txBody>
      </p:sp>
      <p:sp>
        <p:nvSpPr>
          <p:cNvPr id="179" name=""/>
          <p:cNvSpPr/>
          <p:nvPr>
            <p:ph type="body" idx="10"/>
          </p:nvPr>
        </p:nvSpPr>
        <p:spPr>
          <a:xfrm>
            <a:off x="4300855" y="667512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30/09/2003 </a:t>
            </a:r>
          </a:p>
        </p:txBody>
      </p:sp>
      <p:sp>
        <p:nvSpPr>
          <p:cNvPr id="180" name=""/>
          <p:cNvSpPr/>
          <p:nvPr>
            <p:ph type="body" idx="10"/>
          </p:nvPr>
        </p:nvSpPr>
        <p:spPr>
          <a:xfrm>
            <a:off x="4306570" y="6806565"/>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10/10/2003 </a:t>
            </a:r>
          </a:p>
        </p:txBody>
      </p:sp>
      <p:sp>
        <p:nvSpPr>
          <p:cNvPr id="181" name=""/>
          <p:cNvSpPr/>
          <p:nvPr>
            <p:ph type="body" idx="10"/>
          </p:nvPr>
        </p:nvSpPr>
        <p:spPr>
          <a:xfrm>
            <a:off x="4300855" y="6937375"/>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20/10/2003 </a:t>
            </a:r>
          </a:p>
        </p:txBody>
      </p:sp>
      <p:sp>
        <p:nvSpPr>
          <p:cNvPr id="182" name=""/>
          <p:cNvSpPr/>
          <p:nvPr>
            <p:ph type="body" idx="10"/>
          </p:nvPr>
        </p:nvSpPr>
        <p:spPr>
          <a:xfrm>
            <a:off x="4300855" y="706882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05/12/2003 </a:t>
            </a:r>
          </a:p>
        </p:txBody>
      </p:sp>
      <p:sp>
        <p:nvSpPr>
          <p:cNvPr id="183" name=""/>
          <p:cNvSpPr/>
          <p:nvPr>
            <p:ph type="body" idx="10"/>
          </p:nvPr>
        </p:nvSpPr>
        <p:spPr>
          <a:xfrm>
            <a:off x="4306570" y="719963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19/12/2003 </a:t>
            </a:r>
          </a:p>
        </p:txBody>
      </p:sp>
      <p:sp>
        <p:nvSpPr>
          <p:cNvPr id="184" name=""/>
          <p:cNvSpPr/>
          <p:nvPr>
            <p:ph type="body" idx="10"/>
          </p:nvPr>
        </p:nvSpPr>
        <p:spPr>
          <a:xfrm>
            <a:off x="4300855" y="733044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24/01/2004 </a:t>
            </a:r>
          </a:p>
        </p:txBody>
      </p:sp>
      <p:sp>
        <p:nvSpPr>
          <p:cNvPr id="185" name=""/>
          <p:cNvSpPr/>
          <p:nvPr>
            <p:ph type="body" idx="10"/>
          </p:nvPr>
        </p:nvSpPr>
        <p:spPr>
          <a:xfrm>
            <a:off x="4300855" y="7461250"/>
            <a:ext cx="53340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05/02/2004 </a:t>
            </a:r>
          </a:p>
        </p:txBody>
      </p:sp>
      <p:sp>
        <p:nvSpPr>
          <p:cNvPr id="186" name=""/>
          <p:cNvSpPr/>
          <p:nvPr>
            <p:ph type="body" idx="10"/>
          </p:nvPr>
        </p:nvSpPr>
        <p:spPr>
          <a:xfrm>
            <a:off x="4306570" y="7589520"/>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12/02/2004 </a:t>
            </a:r>
          </a:p>
        </p:txBody>
      </p:sp>
      <p:sp>
        <p:nvSpPr>
          <p:cNvPr id="187" name=""/>
          <p:cNvSpPr/>
          <p:nvPr>
            <p:ph type="body" idx="10"/>
          </p:nvPr>
        </p:nvSpPr>
        <p:spPr>
          <a:xfrm>
            <a:off x="4300855" y="772096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03/03/2004 </a:t>
            </a:r>
          </a:p>
        </p:txBody>
      </p:sp>
      <p:sp>
        <p:nvSpPr>
          <p:cNvPr id="188" name=""/>
          <p:cNvSpPr/>
          <p:nvPr>
            <p:ph type="body" idx="10"/>
          </p:nvPr>
        </p:nvSpPr>
        <p:spPr>
          <a:xfrm>
            <a:off x="4300855" y="7851775"/>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05/03/2004 </a:t>
            </a:r>
          </a:p>
        </p:txBody>
      </p:sp>
      <p:sp>
        <p:nvSpPr>
          <p:cNvPr id="189" name=""/>
          <p:cNvSpPr/>
          <p:nvPr>
            <p:ph type="body" idx="10"/>
          </p:nvPr>
        </p:nvSpPr>
        <p:spPr>
          <a:xfrm>
            <a:off x="4306570" y="798322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17/03/2004 </a:t>
            </a:r>
          </a:p>
        </p:txBody>
      </p:sp>
      <p:sp>
        <p:nvSpPr>
          <p:cNvPr id="190" name=""/>
          <p:cNvSpPr/>
          <p:nvPr>
            <p:ph type="body" idx="10"/>
          </p:nvPr>
        </p:nvSpPr>
        <p:spPr>
          <a:xfrm>
            <a:off x="4300855" y="811403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30/03/2004 </a:t>
            </a:r>
          </a:p>
        </p:txBody>
      </p:sp>
      <p:sp>
        <p:nvSpPr>
          <p:cNvPr id="191" name=""/>
          <p:cNvSpPr/>
          <p:nvPr>
            <p:ph type="body" idx="10"/>
          </p:nvPr>
        </p:nvSpPr>
        <p:spPr>
          <a:xfrm>
            <a:off x="4300855" y="824484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21/05/2004 </a:t>
            </a:r>
          </a:p>
        </p:txBody>
      </p:sp>
      <p:sp>
        <p:nvSpPr>
          <p:cNvPr id="192" name=""/>
          <p:cNvSpPr/>
          <p:nvPr>
            <p:ph type="body" idx="10"/>
          </p:nvPr>
        </p:nvSpPr>
        <p:spPr>
          <a:xfrm>
            <a:off x="4300855" y="837628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29/06/2004 </a:t>
            </a:r>
          </a:p>
        </p:txBody>
      </p:sp>
      <p:sp>
        <p:nvSpPr>
          <p:cNvPr id="193" name=""/>
          <p:cNvSpPr/>
          <p:nvPr>
            <p:ph type="body" idx="10"/>
          </p:nvPr>
        </p:nvSpPr>
        <p:spPr>
          <a:xfrm>
            <a:off x="4306570" y="8507095"/>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13/07/2004 </a:t>
            </a:r>
          </a:p>
        </p:txBody>
      </p:sp>
      <p:sp>
        <p:nvSpPr>
          <p:cNvPr id="194" name=""/>
          <p:cNvSpPr/>
          <p:nvPr>
            <p:ph type="body" idx="10"/>
          </p:nvPr>
        </p:nvSpPr>
        <p:spPr>
          <a:xfrm>
            <a:off x="4306570" y="863854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14/07/2004 </a:t>
            </a:r>
          </a:p>
        </p:txBody>
      </p:sp>
      <p:sp>
        <p:nvSpPr>
          <p:cNvPr id="195" name=""/>
          <p:cNvSpPr/>
          <p:nvPr>
            <p:ph type="body" idx="10"/>
          </p:nvPr>
        </p:nvSpPr>
        <p:spPr>
          <a:xfrm>
            <a:off x="4306570" y="876935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15/07/2004 </a:t>
            </a:r>
          </a:p>
        </p:txBody>
      </p:sp>
      <p:sp>
        <p:nvSpPr>
          <p:cNvPr id="196" name=""/>
          <p:cNvSpPr/>
          <p:nvPr>
            <p:ph type="body" idx="10"/>
          </p:nvPr>
        </p:nvSpPr>
        <p:spPr>
          <a:xfrm>
            <a:off x="4300855" y="890016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21/07/2004 </a:t>
            </a:r>
          </a:p>
        </p:txBody>
      </p:sp>
      <p:sp>
        <p:nvSpPr>
          <p:cNvPr id="197" name=""/>
          <p:cNvSpPr/>
          <p:nvPr>
            <p:ph type="body" idx="10"/>
          </p:nvPr>
        </p:nvSpPr>
        <p:spPr>
          <a:xfrm>
            <a:off x="4300855" y="903160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23/09/2004 </a:t>
            </a:r>
          </a:p>
        </p:txBody>
      </p:sp>
      <p:sp>
        <p:nvSpPr>
          <p:cNvPr id="198" name=""/>
          <p:cNvSpPr/>
          <p:nvPr>
            <p:ph type="body" idx="10"/>
          </p:nvPr>
        </p:nvSpPr>
        <p:spPr>
          <a:xfrm>
            <a:off x="4306570" y="9162415"/>
            <a:ext cx="527685" cy="13525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13/10/2004 </a:t>
            </a:r>
          </a:p>
        </p:txBody>
      </p:sp>
    </p:spTree>
  </p:cSld>
  <p:clrMapOvr>
    <a:masterClrMapping/>
  </p:clrMapOvr>
</p:sldLayout>
</file>

<file path=ppt/slideLayouts/slideLayout2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24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150" spc="0">
                <a:solidFill>
                  <a:srgbClr val="000000"/>
                </a:solidFill>
                <a:latin typeface="Arial" pitchFamily="2" panose="02020603050405020304"/>
              </a:rPr>
              <a:t>216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44805"/>
          </a:xfrm>
          <a:prstGeom prst="rect">
            <a:avLst/>
          </a:prstGeom>
          <a:noFill/>
          <a:ln w="0" cmpd="sng">
            <a:noFill/>
            <a:prstDash val="solid"/>
          </a:ln>
        </p:spPr>
        <p:txBody>
          <a:bodyPr vert="horz" lIns="0" tIns="213995" rIns="0" bIns="0" anchor="t"/>
          <a:lstStyle/>
          <a:p>
            <a:pPr marL="45720" marR="0" indent="0" algn="ctr">
              <a:lnSpc>
                <a:spcPts val="1000"/>
              </a:lnSpc>
              <a:spcAft>
                <a:spcPts val="0"/>
              </a:spcAft>
            </a:pPr>
            <a:r>
              <a:rPr lang="es-ES" sz="850" spc="30">
                <a:solidFill>
                  <a:srgbClr val="000000"/>
                </a:solidFill>
                <a:latin typeface="Times New Roman" pitchFamily="1" panose="02020603050405020304"/>
              </a:rPr>
              <a:t>LICENCIADOS CON TRABAJO DE GRADO EN LA FACULTAD DE CIENCIAS. 2000–2019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4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0"/>
              </a:spcAft>
              <a:tabLst>
                <a:tab algn="r" pos="544068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217 </a:t>
            </a:r>
          </a:p>
        </p:txBody>
      </p:sp>
      <p:sp>
        <p:nvSpPr>
          <p:cNvPr id="3" name=""/>
          <p:cNvSpPr/>
          <p:nvPr>
            <p:ph type="body" idx="10"/>
          </p:nvPr>
        </p:nvSpPr>
        <p:spPr>
          <a:xfrm>
            <a:off x="1057910" y="681990"/>
            <a:ext cx="5486400" cy="344805"/>
          </a:xfrm>
          <a:prstGeom prst="rect">
            <a:avLst/>
          </a:prstGeom>
          <a:noFill/>
          <a:ln w="0" cmpd="sng">
            <a:noFill/>
            <a:prstDash val="solid"/>
          </a:ln>
        </p:spPr>
        <p:txBody>
          <a:bodyPr vert="horz" lIns="0" tIns="213995" rIns="0" bIns="0" anchor="t"/>
          <a:lstStyle/>
          <a:p>
            <a:pPr marL="0" marR="0" indent="0" algn="ctr">
              <a:lnSpc>
                <a:spcPts val="1000"/>
              </a:lnSpc>
              <a:spcAft>
                <a:spcPts val="0"/>
              </a:spcAft>
            </a:pPr>
            <a:r>
              <a:rPr lang="es-ES" sz="850" spc="30">
                <a:solidFill>
                  <a:srgbClr val="000000"/>
                </a:solidFill>
                <a:latin typeface="Times New Roman" pitchFamily="1" panose="02020603050405020304"/>
              </a:rPr>
              <a:t>LICENCIADOS CON TRABAJO DE GRADO EN LA FACULTAD DE CIENCIAS. 2000–2019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4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95300"/>
            <a:ext cx="5486400" cy="184785"/>
          </a:xfrm>
          <a:prstGeom prst="rect">
            <a:avLst/>
          </a:prstGeom>
          <a:noFill/>
          <a:ln w="0" cmpd="sng">
            <a:noFill/>
            <a:prstDash val="solid"/>
          </a:ln>
        </p:spPr>
        <p:txBody>
          <a:bodyPr vert="horz" lIns="0" tIns="0" rIns="0" bIns="0" anchor="t"/>
          <a:lstStyle/>
          <a:p>
            <a:pPr marL="45720" marR="0" indent="0" algn="l">
              <a:lnSpc>
                <a:spcPts val="1400"/>
              </a:lnSpc>
              <a:spcAft>
                <a:spcPts val="75"/>
              </a:spcAft>
              <a:tabLst>
                <a:tab algn="r" pos="5440680"/>
              </a:tabLst>
            </a:pPr>
            <a:r>
              <a:rPr lang="es-ES" sz="1150" spc="0">
                <a:solidFill>
                  <a:srgbClr val="000000"/>
                </a:solidFill>
                <a:latin typeface="Bookman Old Style" pitchFamily="1" panose="02020603050405020304"/>
              </a:rPr>
              <a:t>218 </a:t>
            </a:r>
            <a:r>
              <a:rPr lang="es-ES" sz="1150" spc="0">
                <a:solidFill>
                  <a:srgbClr val="000000"/>
                </a:solidFill>
                <a:latin typeface="Bookman Old Style" pitchFamily="1" panose="02020603050405020304"/>
              </a:rPr>
              <a:t>6.2. Estudiantes egresados </a:t>
            </a:r>
          </a:p>
        </p:txBody>
      </p:sp>
      <p:sp>
        <p:nvSpPr>
          <p:cNvPr id="3" name=""/>
          <p:cNvSpPr/>
          <p:nvPr>
            <p:ph type="body" idx="10"/>
          </p:nvPr>
        </p:nvSpPr>
        <p:spPr>
          <a:xfrm>
            <a:off x="1056005" y="680085"/>
            <a:ext cx="5486400" cy="347345"/>
          </a:xfrm>
          <a:prstGeom prst="rect">
            <a:avLst/>
          </a:prstGeom>
          <a:noFill/>
          <a:ln w="0" cmpd="sng">
            <a:noFill/>
            <a:prstDash val="solid"/>
          </a:ln>
        </p:spPr>
        <p:txBody>
          <a:bodyPr vert="horz" lIns="0" tIns="216535" rIns="0" bIns="0" anchor="t"/>
          <a:lstStyle/>
          <a:p>
            <a:pPr marL="45720" marR="0" indent="0" algn="ctr">
              <a:lnSpc>
                <a:spcPts val="1000"/>
              </a:lnSpc>
              <a:spcAft>
                <a:spcPts val="0"/>
              </a:spcAft>
            </a:pPr>
            <a:r>
              <a:rPr lang="es-ES" sz="800" spc="15">
                <a:solidFill>
                  <a:srgbClr val="000000"/>
                </a:solidFill>
                <a:latin typeface="Bookman Old Style" pitchFamily="1" panose="02020603050405020304"/>
              </a:rPr>
              <a:t>LICENCIADOS CON TRABAJO DE GRADO EN LA FACULTAD DE CIENCIAS. 2000-2019 </a:t>
            </a:r>
          </a:p>
        </p:txBody>
      </p:sp>
      <p:sp>
        <p:nvSpPr>
          <p:cNvPr id="6" name=""/>
          <p:cNvSpPr/>
          <p:nvPr>
            <p:ph type="body" idx="10"/>
          </p:nvPr>
        </p:nvSpPr>
        <p:spPr>
          <a:xfrm>
            <a:off x="1056005" y="6990080"/>
            <a:ext cx="5486400" cy="2742565"/>
          </a:xfrm>
          <a:prstGeom prst="rect">
            <a:avLst/>
          </a:prstGeom>
          <a:noFill/>
          <a:ln w="0" cmpd="sng">
            <a:noFill/>
            <a:prstDash val="solid"/>
          </a:ln>
        </p:spPr>
        <p:txBody>
          <a:bodyPr vert="horz" lIns="0" tIns="7620" rIns="0" bIns="0" anchor="t"/>
          <a:lstStyle/>
          <a:p>
            <a:pPr marL="45720" marR="0" indent="0" algn="l">
              <a:lnSpc>
                <a:spcPts val="1700"/>
              </a:lnSpc>
              <a:spcAft>
                <a:spcPts val="0"/>
              </a:spcAft>
            </a:pPr>
            <a:r>
              <a:rPr lang="es-ES" sz="1500" b="1" spc="130">
                <a:solidFill>
                  <a:srgbClr val="000000"/>
                </a:solidFill>
                <a:latin typeface="Times New Roman" pitchFamily="1" panose="02020603050405020304"/>
              </a:rPr>
              <a:t>6.2.4. Doctores </a:t>
            </a:r>
          </a:p>
          <a:p>
            <a:pPr marL="45720" marR="45720" indent="0" algn="just">
              <a:lnSpc>
                <a:spcPts val="1500"/>
              </a:lnSpc>
              <a:spcBef>
                <a:spcPts val="2550"/>
              </a:spcBef>
              <a:spcAft>
                <a:spcPts val="12940"/>
              </a:spcAft>
            </a:pPr>
            <a:r>
              <a:rPr lang="es-ES" sz="1150" spc="-40">
                <a:solidFill>
                  <a:srgbClr val="000000"/>
                </a:solidFill>
                <a:latin typeface="Bookman Old Style" pitchFamily="1" panose="02020603050405020304"/>
              </a:rPr>
              <a:t>En el primer período de 25 años (1968-1993), un total de 209 estudiantes de la Facultad de Ciencias defendieron su Memoria Doctoral y alcanzaron el Grado de Doctor -en el curso académico (1993/94) lo consiguieron otros 16- en Ciencias. </a:t>
            </a:r>
          </a:p>
        </p:txBody>
      </p:sp>
      <p:sp>
        <p:nvSpPr>
          <p:cNvPr id="7" name=""/>
          <p:cNvSpPr/>
          <p:nvPr>
            <p:ph type="body" idx="10"/>
          </p:nvPr>
        </p:nvSpPr>
        <p:spPr>
          <a:xfrm>
            <a:off x="1056005" y="9732645"/>
            <a:ext cx="5486400" cy="236855"/>
          </a:xfrm>
          <a:prstGeom prst="rect">
            <a:avLst/>
          </a:prstGeom>
          <a:noFill/>
          <a:ln w="0" cmpd="sng">
            <a:noFill/>
            <a:prstDash val="solid"/>
          </a:ln>
        </p:spPr>
        <p:txBody>
          <a:bodyPr vert="horz" lIns="0" tIns="55880" rIns="0" bIns="0" anchor="t"/>
          <a:lstStyle/>
          <a:p>
            <a:pPr marL="45720" marR="0" indent="0" algn="l">
              <a:lnSpc>
                <a:spcPts val="1400"/>
              </a:lnSpc>
              <a:spcAft>
                <a:spcPts val="30"/>
              </a:spcAft>
            </a:pPr>
            <a:r>
              <a:rPr lang="es-ES" sz="1150" spc="10">
                <a:solidFill>
                  <a:srgbClr val="000000"/>
                </a:solidFill>
                <a:latin typeface="Bookman Old Style" pitchFamily="1" panose="02020603050405020304"/>
              </a:rPr>
              <a:t>50 Aniversario 1968-2019 </a:t>
            </a:r>
          </a:p>
        </p:txBody>
      </p:sp>
    </p:spTree>
  </p:cSld>
  <p:clrMapOvr>
    <a:masterClrMapping/>
  </p:clrMapOvr>
</p:sldLayout>
</file>

<file path=ppt/slideLayouts/slideLayout24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0290" y="482600"/>
            <a:ext cx="5486400" cy="199390"/>
          </a:xfrm>
          <a:prstGeom prst="rect">
            <a:avLst/>
          </a:prstGeom>
          <a:noFill/>
          <a:ln w="0" cmpd="sng">
            <a:noFill/>
            <a:prstDash val="solid"/>
          </a:ln>
        </p:spPr>
        <p:txBody>
          <a:bodyPr vert="horz" lIns="0" tIns="2540" rIns="0" bIns="0" anchor="t"/>
          <a:lstStyle/>
          <a:p>
            <a:pPr marL="0" marR="0" indent="0" algn="l">
              <a:lnSpc>
                <a:spcPts val="1500"/>
              </a:lnSpc>
              <a:spcAft>
                <a:spcPts val="55"/>
              </a:spcAft>
              <a:tabLst>
                <a:tab algn="r" pos="5440680"/>
              </a:tabLst>
            </a:pPr>
            <a:r>
              <a:rPr lang="es-ES" sz="1250" b="1" spc="0">
                <a:solidFill>
                  <a:srgbClr val="000000"/>
                </a:solidFill>
                <a:latin typeface="Times New Roman" pitchFamily="1" panose="02020603050405020304"/>
              </a:rPr>
              <a:t>6. Estudiantes </a:t>
            </a:r>
            <a:r>
              <a:rPr lang="es-ES" sz="1300" spc="0">
                <a:solidFill>
                  <a:srgbClr val="000000"/>
                </a:solidFill>
                <a:latin typeface="Garamond" pitchFamily="1" panose="02020603050405020304"/>
              </a:rPr>
              <a:t>219 </a:t>
            </a:r>
          </a:p>
        </p:txBody>
      </p:sp>
      <p:sp>
        <p:nvSpPr>
          <p:cNvPr id="5" name=""/>
          <p:cNvSpPr/>
          <p:nvPr>
            <p:ph type="body" idx="10"/>
          </p:nvPr>
        </p:nvSpPr>
        <p:spPr>
          <a:xfrm>
            <a:off x="1050290" y="4567555"/>
            <a:ext cx="5486400" cy="3107055"/>
          </a:xfrm>
          <a:prstGeom prst="rect">
            <a:avLst/>
          </a:prstGeom>
          <a:noFill/>
          <a:ln w="0" cmpd="sng">
            <a:noFill/>
            <a:prstDash val="solid"/>
          </a:ln>
        </p:spPr>
        <p:txBody>
          <a:bodyPr vert="horz" lIns="0" tIns="27305" rIns="0" bIns="0" anchor="t"/>
          <a:lstStyle/>
          <a:p>
            <a:pPr marL="1737360" marR="91440" indent="0" algn="just">
              <a:lnSpc>
                <a:spcPts val="1200"/>
              </a:lnSpc>
              <a:spcAft>
                <a:spcPts val="0"/>
              </a:spcAft>
            </a:pPr>
            <a:r>
              <a:rPr lang="es-ES" sz="1250" b="1" spc="0">
                <a:solidFill>
                  <a:srgbClr val="000000"/>
                </a:solidFill>
                <a:latin typeface="Times New Roman" pitchFamily="1" panose="02020603050405020304"/>
              </a:rPr>
              <a:t>Tabla </a:t>
            </a:r>
            <a:r>
              <a:rPr lang="es-ES" sz="1300" spc="0">
                <a:solidFill>
                  <a:srgbClr val="000000"/>
                </a:solidFill>
                <a:latin typeface="Garamond" pitchFamily="1" panose="02020603050405020304"/>
              </a:rPr>
              <a:t>6.11: </a:t>
            </a:r>
            <a:r>
              <a:rPr lang="es-ES" sz="1000" spc="0">
                <a:solidFill>
                  <a:srgbClr val="000000"/>
                </a:solidFill>
                <a:latin typeface="Times New Roman" pitchFamily="1" panose="02020603050405020304"/>
              </a:rPr>
              <a:t>Evolución de estudiantes Graduados como Doctores en la Facultad de Ciencias, por Licenciaturas y curso académico. </a:t>
            </a:r>
          </a:p>
          <a:p>
            <a:pPr marL="0" marR="45720" indent="0" algn="just">
              <a:lnSpc>
                <a:spcPts val="1500"/>
              </a:lnSpc>
              <a:spcBef>
                <a:spcPts val="3565"/>
              </a:spcBef>
              <a:spcAft>
                <a:spcPts val="0"/>
              </a:spcAft>
            </a:pPr>
            <a:r>
              <a:rPr lang="es-ES" sz="1300" spc="-5">
                <a:solidFill>
                  <a:srgbClr val="000000"/>
                </a:solidFill>
                <a:latin typeface="Garamond" pitchFamily="1" panose="02020603050405020304"/>
              </a:rPr>
              <a:t>En la Tabla 6.11 se refleja el número de ellos por Licenciatura y en la Tabla 6.12 aparece su relación nominal, indicando aquellos que pertenecían a la plantilla docente de la propia </a:t>
            </a:r>
            <a:r>
              <a:rPr lang="es-ES" sz="1250" b="1" spc="-5">
                <a:solidFill>
                  <a:srgbClr val="000000"/>
                </a:solidFill>
                <a:latin typeface="Times New Roman" pitchFamily="1" panose="02020603050405020304"/>
              </a:rPr>
              <a:t>Facultad de Ciencias</a:t>
            </a:r>
            <a:r>
              <a:rPr lang="es-ES" sz="1300" spc="-5">
                <a:solidFill>
                  <a:srgbClr val="000000"/>
                </a:solidFill>
                <a:latin typeface="Garamond" pitchFamily="1" panose="02020603050405020304"/>
              </a:rPr>
              <a:t>, los que pertenecieron en algún momento o, finalmente, aquellos que habiendo pertenecido en alguna ocasión a la plantilla de la </a:t>
            </a:r>
            <a:r>
              <a:rPr lang="es-ES" sz="1250" b="1" spc="-5">
                <a:solidFill>
                  <a:srgbClr val="000000"/>
                </a:solidFill>
                <a:latin typeface="Times New Roman" pitchFamily="1" panose="02020603050405020304"/>
              </a:rPr>
              <a:t>Facultad de Ciencias</a:t>
            </a:r>
            <a:r>
              <a:rPr lang="es-ES" sz="1300" spc="-5">
                <a:solidFill>
                  <a:srgbClr val="000000"/>
                </a:solidFill>
                <a:latin typeface="Garamond" pitchFamily="1" panose="02020603050405020304"/>
              </a:rPr>
              <a:t>, en la fecha límite del primer período (1993) desarrollaban su docencia y/o investigación en otro Centro de la </a:t>
            </a:r>
            <a:r>
              <a:rPr lang="es-ES" sz="1250" b="1" spc="-5">
                <a:solidFill>
                  <a:srgbClr val="000000"/>
                </a:solidFill>
                <a:latin typeface="Times New Roman" pitchFamily="1" panose="02020603050405020304"/>
              </a:rPr>
              <a:t>Universidad de Extremadura</a:t>
            </a:r>
            <a:r>
              <a:rPr lang="es-ES" sz="1300" spc="-5">
                <a:solidFill>
                  <a:srgbClr val="000000"/>
                </a:solidFill>
                <a:latin typeface="Garamond" pitchFamily="1" panose="02020603050405020304"/>
              </a:rPr>
              <a:t>. </a:t>
            </a:r>
          </a:p>
          <a:p>
            <a:pPr marL="0" marR="0" indent="0" algn="ctr">
              <a:lnSpc>
                <a:spcPts val="1200"/>
              </a:lnSpc>
              <a:spcBef>
                <a:spcPts val="2515"/>
              </a:spcBef>
              <a:spcAft>
                <a:spcPts val="0"/>
              </a:spcAft>
            </a:pPr>
            <a:r>
              <a:rPr lang="es-ES" sz="1250" b="1" spc="0">
                <a:solidFill>
                  <a:srgbClr val="000000"/>
                </a:solidFill>
                <a:latin typeface="Times New Roman" pitchFamily="1" panose="02020603050405020304"/>
              </a:rPr>
              <a:t>Tabla </a:t>
            </a:r>
            <a:r>
              <a:rPr lang="es-ES" sz="1300" spc="0">
                <a:solidFill>
                  <a:srgbClr val="000000"/>
                </a:solidFill>
                <a:latin typeface="Garamond" pitchFamily="1" panose="02020603050405020304"/>
              </a:rPr>
              <a:t>6.12: </a:t>
            </a:r>
            <a:r>
              <a:rPr lang="es-ES" sz="1000" spc="0">
                <a:solidFill>
                  <a:srgbClr val="000000"/>
                </a:solidFill>
                <a:latin typeface="Times New Roman" pitchFamily="1" panose="02020603050405020304"/>
              </a:rPr>
              <a:t>Relación de Doctores graduados en la Facultad de Ciencias (1968–1994). En la </a:t>
            </a:r>
            <a:br/>
            <a:r>
              <a:rPr lang="es-ES" sz="1000" spc="0">
                <a:solidFill>
                  <a:srgbClr val="000000"/>
                </a:solidFill>
                <a:latin typeface="Times New Roman" pitchFamily="1" panose="02020603050405020304"/>
              </a:rPr>
              <a:t>primera columna se indica si en 1994 ejercían como docentes en la </a:t>
            </a:r>
            <a:r>
              <a:rPr lang="es-ES" sz="1000" b="1" spc="0">
                <a:solidFill>
                  <a:srgbClr val="000000"/>
                </a:solidFill>
                <a:latin typeface="Garamond" pitchFamily="1" panose="02020603050405020304"/>
              </a:rPr>
              <a:t>Facultad de Ciencias </a:t>
            </a:r>
            <a:r>
              <a:rPr lang="es-ES" sz="1000" spc="0">
                <a:solidFill>
                  <a:srgbClr val="000000"/>
                </a:solidFill>
                <a:latin typeface="Times New Roman" pitchFamily="1" panose="02020603050405020304"/>
              </a:rPr>
              <a:t>(</a:t>
            </a:r>
            <a:r>
              <a:rPr lang="es-ES" sz="1400" spc="0">
                <a:solidFill>
                  <a:srgbClr val="000000"/>
                </a:solidFill>
                <a:latin typeface="Arial" pitchFamily="2" panose="02020603050405020304"/>
              </a:rPr>
              <a:t>♠</a:t>
            </a:r>
            <a:r>
              <a:rPr lang="es-ES" sz="1000" spc="0">
                <a:solidFill>
                  <a:srgbClr val="000000"/>
                </a:solidFill>
                <a:latin typeface="Times New Roman" pitchFamily="1" panose="02020603050405020304"/>
              </a:rPr>
              <a:t>), si </a:t>
            </a:r>
            <a:br/>
            <a:r>
              <a:rPr lang="es-ES" sz="1000" spc="0">
                <a:solidFill>
                  <a:srgbClr val="000000"/>
                </a:solidFill>
                <a:latin typeface="Times New Roman" pitchFamily="1" panose="02020603050405020304"/>
              </a:rPr>
              <a:t>habían perdido tal condición (</a:t>
            </a:r>
            <a:r>
              <a:rPr lang="es-ES" sz="1400" spc="0">
                <a:solidFill>
                  <a:srgbClr val="000000"/>
                </a:solidFill>
                <a:latin typeface="Arial" pitchFamily="2" panose="02020603050405020304"/>
              </a:rPr>
              <a:t>⊙</a:t>
            </a:r>
            <a:r>
              <a:rPr lang="es-ES" sz="1000" spc="0">
                <a:solidFill>
                  <a:srgbClr val="000000"/>
                </a:solidFill>
                <a:latin typeface="Times New Roman" pitchFamily="1" panose="02020603050405020304"/>
              </a:rPr>
              <a:t>) o, finalmente, si desarrollaban su docencia en otros Centros de </a:t>
            </a:r>
            <a:br/>
            <a:r>
              <a:rPr lang="es-ES" sz="1000" spc="0">
                <a:solidFill>
                  <a:srgbClr val="000000"/>
                </a:solidFill>
                <a:latin typeface="Times New Roman" pitchFamily="1" panose="02020603050405020304"/>
              </a:rPr>
              <a:t>la Universidad de Extremadura (</a:t>
            </a:r>
            <a:r>
              <a:rPr lang="es-ES" sz="1400" spc="0">
                <a:solidFill>
                  <a:srgbClr val="000000"/>
                </a:solidFill>
                <a:latin typeface="Arial" pitchFamily="2" panose="02020603050405020304"/>
              </a:rPr>
              <a:t>∗</a:t>
            </a:r>
            <a:r>
              <a:rPr lang="es-ES" sz="1000" spc="0">
                <a:solidFill>
                  <a:srgbClr val="000000"/>
                </a:solidFill>
                <a:latin typeface="Times New Roman" pitchFamily="1" panose="02020603050405020304"/>
              </a:rPr>
              <a:t>). </a:t>
            </a:r>
          </a:p>
          <a:p>
            <a:pPr marL="0" marR="0" indent="0" algn="ctr">
              <a:lnSpc>
                <a:spcPts val="1300"/>
              </a:lnSpc>
              <a:spcBef>
                <a:spcPts val="1030"/>
              </a:spcBef>
              <a:spcAft>
                <a:spcPts val="0"/>
              </a:spcAft>
            </a:pPr>
            <a:r>
              <a:rPr lang="es-ES" sz="1150" spc="15">
                <a:solidFill>
                  <a:srgbClr val="000000"/>
                </a:solidFill>
                <a:latin typeface="Times New Roman" pitchFamily="1" panose="02020603050405020304"/>
              </a:rPr>
              <a:t>DOCTORES EN CIENCIAS HASTA EL CURSO 93/94 </a:t>
            </a:r>
          </a:p>
        </p:txBody>
      </p:sp>
      <p:sp>
        <p:nvSpPr>
          <p:cNvPr id="8" name=""/>
          <p:cNvSpPr/>
          <p:nvPr>
            <p:ph type="body" idx="10"/>
          </p:nvPr>
        </p:nvSpPr>
        <p:spPr>
          <a:xfrm>
            <a:off x="1050290" y="9731375"/>
            <a:ext cx="5486400" cy="238125"/>
          </a:xfrm>
          <a:prstGeom prst="rect">
            <a:avLst/>
          </a:prstGeom>
          <a:noFill/>
          <a:ln w="0" cmpd="sng">
            <a:noFill/>
            <a:prstDash val="solid"/>
          </a:ln>
        </p:spPr>
        <p:txBody>
          <a:bodyPr vert="horz" lIns="0" tIns="51435" rIns="0" bIns="0" anchor="t"/>
          <a:lstStyle/>
          <a:p>
            <a:pPr marL="0" marR="0" indent="0" algn="r">
              <a:lnSpc>
                <a:spcPts val="1400"/>
              </a:lnSpc>
              <a:spcAft>
                <a:spcPts val="35"/>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24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050" spc="0">
                <a:solidFill>
                  <a:srgbClr val="000000"/>
                </a:solidFill>
                <a:latin typeface="Arial" pitchFamily="2" panose="02020603050405020304"/>
              </a:rPr>
              <a:t>220 </a:t>
            </a:r>
            <a:r>
              <a:rPr lang="es-ES" sz="1050" b="1" spc="0">
                <a:solidFill>
                  <a:srgbClr val="000000"/>
                </a:solidFill>
                <a:latin typeface="Bookman Old Style" pitchFamily="1" panose="02020603050405020304"/>
              </a:rPr>
              <a:t>6.2. Estudiantes egresados </a:t>
            </a:r>
          </a:p>
        </p:txBody>
      </p:sp>
      <p:sp>
        <p:nvSpPr>
          <p:cNvPr id="5" name=""/>
          <p:cNvSpPr/>
          <p:nvPr>
            <p:ph type="body" idx="10"/>
          </p:nvPr>
        </p:nvSpPr>
        <p:spPr>
          <a:xfrm>
            <a:off x="1532890" y="681990"/>
            <a:ext cx="5008245" cy="382270"/>
          </a:xfrm>
          <a:prstGeom prst="rect">
            <a:avLst/>
          </a:prstGeom>
          <a:noFill/>
          <a:ln w="0" cmpd="sng">
            <a:noFill/>
            <a:prstDash val="solid"/>
          </a:ln>
        </p:spPr>
        <p:txBody>
          <a:bodyPr vert="horz" lIns="0" tIns="217805" rIns="0" bIns="0" anchor="t"/>
          <a:lstStyle/>
          <a:p>
            <a:pPr marL="0" marR="0" indent="0" algn="ctr">
              <a:lnSpc>
                <a:spcPts val="1300"/>
              </a:lnSpc>
              <a:spcAft>
                <a:spcPts val="0"/>
              </a:spcAft>
            </a:pPr>
            <a:r>
              <a:rPr lang="es-ES" sz="1050" u="sng" spc="0">
                <a:solidFill>
                  <a:srgbClr val="000000"/>
                </a:solidFill>
                <a:latin typeface="Bookman Old Style" pitchFamily="1" panose="02020603050405020304"/>
              </a:rPr>
              <a:t>DOCTORES EN CIENCIAS HASTA EL CURSO 93/94 </a:t>
            </a:r>
          </a:p>
        </p:txBody>
      </p:sp>
      <p:sp>
        <p:nvSpPr>
          <p:cNvPr id="8" name=""/>
          <p:cNvSpPr/>
          <p:nvPr>
            <p:ph type="body" idx="10"/>
          </p:nvPr>
        </p:nvSpPr>
        <p:spPr>
          <a:xfrm>
            <a:off x="1377950" y="9381490"/>
            <a:ext cx="4839970" cy="161925"/>
          </a:xfrm>
          <a:prstGeom prst="rect">
            <a:avLst/>
          </a:prstGeom>
          <a:noFill/>
          <a:ln w="6350" cmpd="sng">
            <a:solidFill>
              <a:srgbClr val="000000"/>
            </a:solidFill>
            <a:prstDash val="solid"/>
          </a:ln>
        </p:spPr>
        <p:txBody>
          <a:bodyPr vert="horz" lIns="0" tIns="635" rIns="0" bIns="0" anchor="t"/>
          <a:lstStyle/>
          <a:p>
            <a:pPr marL="0" marR="22860" indent="0" algn="r">
              <a:lnSpc>
                <a:spcPts val="1100"/>
              </a:lnSpc>
              <a:spcAft>
                <a:spcPts val="0"/>
              </a:spcAft>
            </a:pPr>
            <a:r>
              <a:rPr lang="es-ES" sz="1050" i="1" spc="-30">
                <a:solidFill>
                  <a:srgbClr val="000000"/>
                </a:solidFill>
                <a:latin typeface="Bookman Old Style" pitchFamily="1" panose="02020603050405020304"/>
              </a:rPr>
              <a:t>continúa en la página siguiente </a:t>
            </a:r>
          </a:p>
        </p:txBody>
      </p:sp>
      <p:sp>
        <p:nvSpPr>
          <p:cNvPr id="9"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4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7910" y="495300"/>
            <a:ext cx="5486400" cy="186690"/>
          </a:xfrm>
          <a:prstGeom prst="rect">
            <a:avLst/>
          </a:prstGeom>
          <a:noFill/>
          <a:ln w="0" cmpd="sng">
            <a:noFill/>
            <a:prstDash val="solid"/>
          </a:ln>
        </p:spPr>
        <p:txBody>
          <a:bodyPr vert="horz" lIns="0" tIns="0" rIns="0" bIns="0" anchor="t"/>
          <a:lstStyle/>
          <a:p>
            <a:pPr marL="45720" marR="0" indent="0" algn="l">
              <a:lnSpc>
                <a:spcPts val="1300"/>
              </a:lnSpc>
              <a:spcAft>
                <a:spcPts val="140"/>
              </a:spcAft>
              <a:tabLst>
                <a:tab algn="r" pos="5486400"/>
              </a:tabLst>
            </a:pPr>
            <a:r>
              <a:rPr lang="es-ES" sz="1000" b="1" spc="0">
                <a:solidFill>
                  <a:srgbClr val="000000"/>
                </a:solidFill>
                <a:latin typeface="Bookman Old Style" pitchFamily="1" panose="02020603050405020304"/>
              </a:rPr>
              <a:t>6. Estudiantes </a:t>
            </a:r>
            <a:r>
              <a:rPr lang="es-ES" sz="1100" spc="0">
                <a:solidFill>
                  <a:srgbClr val="000000"/>
                </a:solidFill>
                <a:latin typeface="Arial" pitchFamily="2" panose="02020603050405020304"/>
              </a:rPr>
              <a:t>221 </a:t>
            </a:r>
          </a:p>
        </p:txBody>
      </p:sp>
      <p:sp>
        <p:nvSpPr>
          <p:cNvPr id="5" name=""/>
          <p:cNvSpPr/>
          <p:nvPr>
            <p:ph type="body" idx="10"/>
          </p:nvPr>
        </p:nvSpPr>
        <p:spPr>
          <a:xfrm>
            <a:off x="1532890" y="681990"/>
            <a:ext cx="5011420" cy="382270"/>
          </a:xfrm>
          <a:prstGeom prst="rect">
            <a:avLst/>
          </a:prstGeom>
          <a:noFill/>
          <a:ln w="0" cmpd="sng">
            <a:noFill/>
            <a:prstDash val="solid"/>
          </a:ln>
        </p:spPr>
        <p:txBody>
          <a:bodyPr vert="horz" lIns="0" tIns="219075" rIns="0" bIns="0" anchor="t"/>
          <a:lstStyle/>
          <a:p>
            <a:pPr marL="0" marR="0" indent="0" algn="ctr">
              <a:lnSpc>
                <a:spcPts val="1300"/>
              </a:lnSpc>
              <a:spcAft>
                <a:spcPts val="0"/>
              </a:spcAft>
            </a:pPr>
            <a:r>
              <a:rPr lang="es-ES" sz="1000" u="sng" spc="30">
                <a:solidFill>
                  <a:srgbClr val="000000"/>
                </a:solidFill>
                <a:latin typeface="Bookman Old Style" pitchFamily="1" panose="02020603050405020304"/>
              </a:rPr>
              <a:t>DOCTORES EN CIENCIAS HASTA EL CURSO 93/94 </a:t>
            </a:r>
          </a:p>
        </p:txBody>
      </p:sp>
      <p:sp>
        <p:nvSpPr>
          <p:cNvPr id="8" name=""/>
          <p:cNvSpPr/>
          <p:nvPr>
            <p:ph type="body" idx="10"/>
          </p:nvPr>
        </p:nvSpPr>
        <p:spPr>
          <a:xfrm>
            <a:off x="1377950" y="9381490"/>
            <a:ext cx="4839970" cy="161925"/>
          </a:xfrm>
          <a:prstGeom prst="rect">
            <a:avLst/>
          </a:prstGeom>
          <a:noFill/>
          <a:ln w="6350" cmpd="sng">
            <a:solidFill>
              <a:srgbClr val="000000"/>
            </a:solidFill>
            <a:prstDash val="solid"/>
          </a:ln>
        </p:spPr>
        <p:txBody>
          <a:bodyPr vert="horz" lIns="0" tIns="1905" rIns="0" bIns="0" anchor="t"/>
          <a:lstStyle/>
          <a:p>
            <a:pPr marL="0" marR="22860" indent="0" algn="r">
              <a:lnSpc>
                <a:spcPts val="1100"/>
              </a:lnSpc>
              <a:spcAft>
                <a:spcPts val="0"/>
              </a:spcAft>
            </a:pPr>
            <a:r>
              <a:rPr lang="es-ES" sz="1000" i="1" spc="-5">
                <a:solidFill>
                  <a:srgbClr val="000000"/>
                </a:solidFill>
                <a:latin typeface="Bookman Old Style" pitchFamily="1" panose="02020603050405020304"/>
              </a:rPr>
              <a:t>continúa en la página siguiente </a:t>
            </a:r>
          </a:p>
        </p:txBody>
      </p:sp>
      <p:sp>
        <p:nvSpPr>
          <p:cNvPr id="9" name=""/>
          <p:cNvSpPr/>
          <p:nvPr>
            <p:ph type="body" idx="10"/>
          </p:nvPr>
        </p:nvSpPr>
        <p:spPr>
          <a:xfrm>
            <a:off x="1057910" y="9731375"/>
            <a:ext cx="5486400" cy="225425"/>
          </a:xfrm>
          <a:prstGeom prst="rect">
            <a:avLst/>
          </a:prstGeom>
          <a:noFill/>
          <a:ln w="0" cmpd="sng">
            <a:noFill/>
            <a:prstDash val="solid"/>
          </a:ln>
        </p:spPr>
        <p:txBody>
          <a:bodyPr vert="horz" lIns="0" tIns="60325" rIns="0" bIns="0" anchor="t"/>
          <a:lstStyle/>
          <a:p>
            <a:pPr marL="0" marR="0" indent="0" algn="r">
              <a:lnSpc>
                <a:spcPts val="1200"/>
              </a:lnSpc>
              <a:spcAft>
                <a:spcPts val="0"/>
              </a:spcAft>
            </a:pPr>
            <a:r>
              <a:rPr lang="es-ES" sz="1000" b="1" spc="75">
                <a:solidFill>
                  <a:srgbClr val="000000"/>
                </a:solidFill>
                <a:latin typeface="Bookman Old Style" pitchFamily="1" panose="02020603050405020304"/>
              </a:rPr>
              <a:t>Memoria Histórica </a:t>
            </a:r>
          </a:p>
        </p:txBody>
      </p:sp>
    </p:spTree>
  </p:cSld>
  <p:clrMapOvr>
    <a:masterClrMapping/>
  </p:clrMapOvr>
</p:sldLayout>
</file>

<file path=ppt/slideLayouts/slideLayout24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050" spc="0">
                <a:solidFill>
                  <a:srgbClr val="000000"/>
                </a:solidFill>
                <a:latin typeface="Arial" pitchFamily="2" panose="02020603050405020304"/>
              </a:rPr>
              <a:t>222 </a:t>
            </a:r>
            <a:r>
              <a:rPr lang="es-ES" sz="1050" b="1" spc="0">
                <a:solidFill>
                  <a:srgbClr val="000000"/>
                </a:solidFill>
                <a:latin typeface="Bookman Old Style" pitchFamily="1" panose="02020603050405020304"/>
              </a:rPr>
              <a:t>6.2. Estudiantes egresados </a:t>
            </a:r>
          </a:p>
        </p:txBody>
      </p:sp>
      <p:sp>
        <p:nvSpPr>
          <p:cNvPr id="5" name=""/>
          <p:cNvSpPr/>
          <p:nvPr>
            <p:ph type="body" idx="10"/>
          </p:nvPr>
        </p:nvSpPr>
        <p:spPr>
          <a:xfrm>
            <a:off x="1532890" y="681990"/>
            <a:ext cx="5008245" cy="382270"/>
          </a:xfrm>
          <a:prstGeom prst="rect">
            <a:avLst/>
          </a:prstGeom>
          <a:noFill/>
          <a:ln w="0" cmpd="sng">
            <a:noFill/>
            <a:prstDash val="solid"/>
          </a:ln>
        </p:spPr>
        <p:txBody>
          <a:bodyPr vert="horz" lIns="0" tIns="217805" rIns="0" bIns="0" anchor="t"/>
          <a:lstStyle/>
          <a:p>
            <a:pPr marL="0" marR="0" indent="0" algn="ctr">
              <a:lnSpc>
                <a:spcPts val="1300"/>
              </a:lnSpc>
              <a:spcAft>
                <a:spcPts val="0"/>
              </a:spcAft>
            </a:pPr>
            <a:r>
              <a:rPr lang="es-ES" sz="1050" u="sng" spc="0">
                <a:solidFill>
                  <a:srgbClr val="000000"/>
                </a:solidFill>
                <a:latin typeface="Bookman Old Style" pitchFamily="1" panose="02020603050405020304"/>
              </a:rPr>
              <a:t>DOCTORES EN CIENCIAS HASTA EL CURSO 93/94 </a:t>
            </a:r>
          </a:p>
        </p:txBody>
      </p:sp>
      <p:sp>
        <p:nvSpPr>
          <p:cNvPr id="8" name=""/>
          <p:cNvSpPr/>
          <p:nvPr>
            <p:ph type="body" idx="10"/>
          </p:nvPr>
        </p:nvSpPr>
        <p:spPr>
          <a:xfrm>
            <a:off x="1377950" y="9381490"/>
            <a:ext cx="4839970" cy="161925"/>
          </a:xfrm>
          <a:prstGeom prst="rect">
            <a:avLst/>
          </a:prstGeom>
          <a:noFill/>
          <a:ln w="6350" cmpd="sng">
            <a:solidFill>
              <a:srgbClr val="000000"/>
            </a:solidFill>
            <a:prstDash val="solid"/>
          </a:ln>
        </p:spPr>
        <p:txBody>
          <a:bodyPr vert="horz" lIns="0" tIns="635" rIns="0" bIns="0" anchor="t"/>
          <a:lstStyle/>
          <a:p>
            <a:pPr marL="0" marR="22860" indent="0" algn="r">
              <a:lnSpc>
                <a:spcPts val="1100"/>
              </a:lnSpc>
              <a:spcAft>
                <a:spcPts val="0"/>
              </a:spcAft>
            </a:pPr>
            <a:r>
              <a:rPr lang="es-ES" sz="1050" i="1" spc="-30">
                <a:solidFill>
                  <a:srgbClr val="000000"/>
                </a:solidFill>
                <a:latin typeface="Bookman Old Style" pitchFamily="1" panose="02020603050405020304"/>
              </a:rPr>
              <a:t>continúa en la página siguiente </a:t>
            </a:r>
          </a:p>
        </p:txBody>
      </p:sp>
      <p:sp>
        <p:nvSpPr>
          <p:cNvPr id="9"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4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85"/>
              </a:spcAft>
              <a:tabLst>
                <a:tab algn="r" pos="5440680"/>
              </a:tabLst>
            </a:pPr>
            <a:r>
              <a:rPr lang="es-ES" sz="1050" b="1" spc="0">
                <a:solidFill>
                  <a:srgbClr val="000000"/>
                </a:solidFill>
                <a:latin typeface="Bookman Old Style" pitchFamily="1" panose="02020603050405020304"/>
              </a:rPr>
              <a:t>6. Estudiantes </a:t>
            </a:r>
            <a:r>
              <a:rPr lang="es-ES" sz="1050" spc="0">
                <a:solidFill>
                  <a:srgbClr val="000000"/>
                </a:solidFill>
                <a:latin typeface="Arial" pitchFamily="2" panose="02020603050405020304"/>
              </a:rPr>
              <a:t>223 </a:t>
            </a:r>
          </a:p>
        </p:txBody>
      </p:sp>
      <p:sp>
        <p:nvSpPr>
          <p:cNvPr id="3" name=""/>
          <p:cNvSpPr/>
          <p:nvPr>
            <p:ph type="body" idx="10"/>
          </p:nvPr>
        </p:nvSpPr>
        <p:spPr>
          <a:xfrm>
            <a:off x="1057910" y="681990"/>
            <a:ext cx="5486400" cy="375920"/>
          </a:xfrm>
          <a:prstGeom prst="rect">
            <a:avLst/>
          </a:prstGeom>
          <a:noFill/>
          <a:ln w="0" cmpd="sng">
            <a:noFill/>
            <a:prstDash val="solid"/>
          </a:ln>
        </p:spPr>
        <p:txBody>
          <a:bodyPr vert="horz" lIns="0" tIns="217805" rIns="0" bIns="0" anchor="t"/>
          <a:lstStyle/>
          <a:p>
            <a:pPr marL="0" marR="0" indent="0" algn="ctr">
              <a:lnSpc>
                <a:spcPts val="1200"/>
              </a:lnSpc>
              <a:spcAft>
                <a:spcPts val="0"/>
              </a:spcAft>
            </a:pPr>
            <a:r>
              <a:rPr lang="es-ES" sz="1050" spc="0">
                <a:solidFill>
                  <a:srgbClr val="000000"/>
                </a:solidFill>
                <a:latin typeface="Bookman Old Style" pitchFamily="1" panose="02020603050405020304"/>
              </a:rPr>
              <a:t>DOCTORES EN CIENCIAS HASTA EL CURSO 93/94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9055" rIns="0" bIns="0" anchor="t"/>
          <a:lstStyle/>
          <a:p>
            <a:pPr marL="0" marR="0" indent="0" algn="r">
              <a:lnSpc>
                <a:spcPts val="1200"/>
              </a:lnSpc>
              <a:spcAft>
                <a:spcPts val="0"/>
              </a:spcAft>
            </a:pPr>
            <a:r>
              <a:rPr lang="es-ES" sz="1050" b="1" spc="50">
                <a:solidFill>
                  <a:srgbClr val="000000"/>
                </a:solidFill>
                <a:latin typeface="Bookman Old Style" pitchFamily="1" panose="02020603050405020304"/>
              </a:rPr>
              <a:t>Memoria Histórica </a:t>
            </a:r>
          </a:p>
        </p:txBody>
      </p:sp>
    </p:spTree>
  </p:cSld>
  <p:clrMapOvr>
    <a:masterClrMapping/>
  </p:clrMapOvr>
</p:sldLayout>
</file>

<file path=ppt/slideLayouts/slideLayout24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3" name=""/>
          <p:cNvSpPr/>
          <p:nvPr>
            <p:ph type="body" idx="10"/>
          </p:nvPr>
        </p:nvSpPr>
        <p:spPr>
          <a:xfrm>
            <a:off x="1047115" y="482600"/>
            <a:ext cx="5486400" cy="197485"/>
          </a:xfrm>
          <a:prstGeom prst="rect">
            <a:avLst/>
          </a:prstGeom>
          <a:noFill/>
          <a:ln w="0" cmpd="sng">
            <a:noFill/>
            <a:prstDash val="solid"/>
          </a:ln>
        </p:spPr>
        <p:txBody>
          <a:bodyPr vert="horz" lIns="0" tIns="635" rIns="0" bIns="0" anchor="t"/>
          <a:lstStyle/>
          <a:p>
            <a:pPr marL="45720" marR="0" indent="0" algn="l">
              <a:lnSpc>
                <a:spcPts val="1400"/>
              </a:lnSpc>
              <a:spcAft>
                <a:spcPts val="80"/>
              </a:spcAft>
              <a:tabLst>
                <a:tab algn="r" pos="5440680"/>
              </a:tabLst>
            </a:pPr>
            <a:r>
              <a:rPr lang="es-ES" sz="1150" spc="0">
                <a:solidFill>
                  <a:srgbClr val="000000"/>
                </a:solidFill>
                <a:latin typeface="Times New Roman" pitchFamily="1" panose="02020603050405020304"/>
              </a:rPr>
              <a:t>224 </a:t>
            </a:r>
            <a:r>
              <a:rPr lang="es-ES" sz="1250" b="1" spc="0">
                <a:solidFill>
                  <a:srgbClr val="000000"/>
                </a:solidFill>
                <a:latin typeface="Times New Roman" pitchFamily="1" panose="02020603050405020304"/>
              </a:rPr>
              <a:t>6.2. Estudiantes egresados </a:t>
            </a:r>
          </a:p>
        </p:txBody>
      </p:sp>
      <p:sp>
        <p:nvSpPr>
          <p:cNvPr id="6" name=""/>
          <p:cNvSpPr/>
          <p:nvPr>
            <p:ph type="body" idx="10"/>
          </p:nvPr>
        </p:nvSpPr>
        <p:spPr>
          <a:xfrm>
            <a:off x="1047115" y="6158865"/>
            <a:ext cx="5486400" cy="3573780"/>
          </a:xfrm>
          <a:prstGeom prst="rect">
            <a:avLst/>
          </a:prstGeom>
          <a:noFill/>
          <a:ln w="0" cmpd="sng">
            <a:noFill/>
            <a:prstDash val="solid"/>
          </a:ln>
        </p:spPr>
        <p:txBody>
          <a:bodyPr vert="horz" lIns="0" tIns="0" rIns="0" bIns="0" anchor="t"/>
          <a:lstStyle/>
          <a:p>
            <a:pPr marL="0" marR="0" indent="0" algn="ctr">
              <a:lnSpc>
                <a:spcPts val="1400"/>
              </a:lnSpc>
              <a:spcAft>
                <a:spcPts val="26700"/>
              </a:spcAft>
            </a:pPr>
            <a:r>
              <a:rPr lang="es-ES" sz="1250" b="1" spc="-15">
                <a:solidFill>
                  <a:srgbClr val="000000"/>
                </a:solidFill>
                <a:latin typeface="Times New Roman" pitchFamily="1" panose="02020603050405020304"/>
              </a:rPr>
              <a:t>Figura XIV: Acto de apertura de curso </a:t>
            </a:r>
          </a:p>
        </p:txBody>
      </p:sp>
      <p:sp>
        <p:nvSpPr>
          <p:cNvPr id="9" name=""/>
          <p:cNvSpPr/>
          <p:nvPr>
            <p:ph type="body" idx="10"/>
          </p:nvPr>
        </p:nvSpPr>
        <p:spPr>
          <a:xfrm>
            <a:off x="2078990" y="885190"/>
            <a:ext cx="3437890" cy="183515"/>
          </a:xfrm>
          <a:prstGeom prst="rect">
            <a:avLst/>
          </a:prstGeom>
          <a:noFill/>
          <a:ln w="0" cmpd="sng">
            <a:noFill/>
            <a:prstDash val="solid"/>
          </a:ln>
        </p:spPr>
        <p:txBody>
          <a:bodyPr vert="horz" lIns="0" tIns="9525" rIns="0" bIns="0" anchor="t"/>
          <a:lstStyle/>
          <a:p>
            <a:pPr marL="0" marR="0" indent="0" algn="ctr">
              <a:lnSpc>
                <a:spcPts val="1300"/>
              </a:lnSpc>
              <a:spcAft>
                <a:spcPts val="0"/>
              </a:spcAft>
            </a:pPr>
            <a:r>
              <a:rPr lang="es-ES" sz="1150" u="sng" spc="0">
                <a:solidFill>
                  <a:srgbClr val="000000"/>
                </a:solidFill>
                <a:latin typeface="Times New Roman" pitchFamily="1" panose="02020603050405020304"/>
              </a:rPr>
              <a:t>DOCTORES EN CIENCIAS HAS</a:t>
            </a:r>
            <a:r>
              <a:rPr lang="es-ES" sz="1150" spc="0">
                <a:solidFill>
                  <a:srgbClr val="000000"/>
                </a:solidFill>
                <a:latin typeface="Times New Roman" pitchFamily="1" panose="02020603050405020304"/>
              </a:rPr>
              <a:t>T</a:t>
            </a:r>
            <a:r>
              <a:rPr lang="es-ES" sz="1150" u="sng" spc="0">
                <a:solidFill>
                  <a:srgbClr val="000000"/>
                </a:solidFill>
                <a:latin typeface="Times New Roman" pitchFamily="1" panose="02020603050405020304"/>
              </a:rPr>
              <a:t>A EL CURSO 93</a:t>
            </a:r>
            <a:r>
              <a:rPr lang="es-ES" sz="1150" spc="0">
                <a:solidFill>
                  <a:srgbClr val="000000"/>
                </a:solidFill>
                <a:latin typeface="Times New Roman" pitchFamily="1" panose="02020603050405020304"/>
              </a:rPr>
              <a:t> 9</a:t>
            </a:r>
            <a:r>
              <a:rPr lang="es-ES" sz="1150" u="sng" spc="0">
                <a:solidFill>
                  <a:srgbClr val="000000"/>
                </a:solidFill>
                <a:latin typeface="Times New Roman" pitchFamily="1" panose="02020603050405020304"/>
              </a:rPr>
              <a:t>4</a:t>
            </a:r>
            <a:r>
              <a:rPr lang="es-ES" sz="100" spc="0">
                <a:solidFill>
                  <a:srgbClr val="000000"/>
                </a:solidFill>
                <a:latin typeface="Times New Roman" pitchFamily="1" panose="02020603050405020304"/>
              </a:rPr>
              <a:t> </a:t>
            </a:r>
          </a:p>
        </p:txBody>
      </p:sp>
      <p:sp>
        <p:nvSpPr>
          <p:cNvPr id="10" name=""/>
          <p:cNvSpPr/>
          <p:nvPr>
            <p:ph type="body" idx="10"/>
          </p:nvPr>
        </p:nvSpPr>
        <p:spPr>
          <a:xfrm>
            <a:off x="1755775" y="1073150"/>
            <a:ext cx="2401570" cy="146050"/>
          </a:xfrm>
          <a:prstGeom prst="rect">
            <a:avLst/>
          </a:prstGeom>
          <a:noFill/>
          <a:ln w="0" cmpd="sng">
            <a:noFill/>
            <a:prstDash val="solid"/>
          </a:ln>
        </p:spPr>
        <p:txBody>
          <a:bodyPr vert="horz" lIns="0" tIns="12065" rIns="0" bIns="0" anchor="t"/>
          <a:lstStyle/>
          <a:p>
            <a:pPr marL="45720" marR="0" indent="0" algn="l">
              <a:lnSpc>
                <a:spcPts val="900"/>
              </a:lnSpc>
              <a:spcAft>
                <a:spcPts val="0"/>
              </a:spcAft>
            </a:pPr>
            <a:r>
              <a:rPr lang="es-ES" sz="800" spc="-20">
                <a:solidFill>
                  <a:srgbClr val="000000"/>
                </a:solidFill>
                <a:latin typeface="Bookman Old Style" pitchFamily="1" panose="02020603050405020304"/>
              </a:rPr>
              <a:t>Graduado Doctor </a:t>
            </a:r>
          </a:p>
        </p:txBody>
      </p:sp>
      <p:sp>
        <p:nvSpPr>
          <p:cNvPr id="11" name=""/>
          <p:cNvSpPr/>
          <p:nvPr>
            <p:ph type="body" idx="10"/>
          </p:nvPr>
        </p:nvSpPr>
        <p:spPr>
          <a:xfrm>
            <a:off x="1755775" y="1268095"/>
            <a:ext cx="2401570" cy="97155"/>
          </a:xfrm>
          <a:prstGeom prst="rect">
            <a:avLst/>
          </a:prstGeom>
          <a:noFill/>
          <a:ln w="0" cmpd="sng">
            <a:noFill/>
            <a:prstDash val="solid"/>
          </a:ln>
        </p:spPr>
        <p:txBody>
          <a:bodyPr vert="horz" lIns="0" tIns="0" rIns="0" bIns="0" anchor="t"/>
          <a:lstStyle/>
          <a:p>
            <a:pPr marL="45720" marR="0" indent="0" algn="l">
              <a:lnSpc>
                <a:spcPts val="500"/>
              </a:lnSpc>
              <a:spcAft>
                <a:spcPts val="0"/>
              </a:spcAft>
            </a:pPr>
            <a:r>
              <a:rPr lang="es-ES" sz="800" spc="20">
                <a:solidFill>
                  <a:srgbClr val="000000"/>
                </a:solidFill>
                <a:latin typeface="Bookman Old Style" pitchFamily="1" panose="02020603050405020304"/>
              </a:rPr>
              <a:t>MARIA l. GUIJO SANCHEZ </a:t>
            </a:r>
          </a:p>
        </p:txBody>
      </p:sp>
      <p:sp>
        <p:nvSpPr>
          <p:cNvPr id="12" name=""/>
          <p:cNvSpPr/>
          <p:nvPr>
            <p:ph type="body" idx="10"/>
          </p:nvPr>
        </p:nvSpPr>
        <p:spPr>
          <a:xfrm>
            <a:off x="4291330" y="1073150"/>
            <a:ext cx="984885" cy="146050"/>
          </a:xfrm>
          <a:prstGeom prst="rect">
            <a:avLst/>
          </a:prstGeom>
          <a:noFill/>
          <a:ln w="0" cmpd="sng">
            <a:noFill/>
            <a:prstDash val="solid"/>
          </a:ln>
        </p:spPr>
        <p:txBody>
          <a:bodyPr vert="horz" lIns="0" tIns="12065" rIns="0" bIns="0" anchor="t"/>
          <a:lstStyle/>
          <a:p>
            <a:pPr marL="0" marR="0" indent="0" algn="l">
              <a:lnSpc>
                <a:spcPts val="900"/>
              </a:lnSpc>
              <a:spcAft>
                <a:spcPts val="0"/>
              </a:spcAft>
            </a:pPr>
            <a:r>
              <a:rPr lang="es-ES" sz="800" spc="60">
                <a:solidFill>
                  <a:srgbClr val="000000"/>
                </a:solidFill>
                <a:latin typeface="Bookman Old Style" pitchFamily="1" panose="02020603050405020304"/>
              </a:rPr>
              <a:t>Fecha </a:t>
            </a:r>
          </a:p>
        </p:txBody>
      </p:sp>
      <p:sp>
        <p:nvSpPr>
          <p:cNvPr id="13" name=""/>
          <p:cNvSpPr/>
          <p:nvPr>
            <p:ph type="body" idx="10"/>
          </p:nvPr>
        </p:nvSpPr>
        <p:spPr>
          <a:xfrm>
            <a:off x="4291330" y="1268095"/>
            <a:ext cx="1033780" cy="97155"/>
          </a:xfrm>
          <a:prstGeom prst="rect">
            <a:avLst/>
          </a:prstGeom>
          <a:noFill/>
          <a:ln w="0" cmpd="sng">
            <a:noFill/>
            <a:prstDash val="solid"/>
          </a:ln>
        </p:spPr>
        <p:txBody>
          <a:bodyPr vert="horz" lIns="0" tIns="0" rIns="0" bIns="0" anchor="t"/>
          <a:lstStyle/>
          <a:p>
            <a:pPr marL="45720" marR="0" indent="0" algn="l">
              <a:lnSpc>
                <a:spcPts val="500"/>
              </a:lnSpc>
              <a:spcAft>
                <a:spcPts val="0"/>
              </a:spcAft>
            </a:pPr>
            <a:r>
              <a:rPr lang="es-ES" sz="800" spc="-25">
                <a:solidFill>
                  <a:srgbClr val="000000"/>
                </a:solidFill>
                <a:latin typeface="Bookman Old Style" pitchFamily="1" panose="02020603050405020304"/>
              </a:rPr>
              <a:t>6-Julio-1994 </a:t>
            </a:r>
          </a:p>
        </p:txBody>
      </p:sp>
      <p:sp>
        <p:nvSpPr>
          <p:cNvPr id="14" name=""/>
          <p:cNvSpPr/>
          <p:nvPr>
            <p:ph type="body" idx="10"/>
          </p:nvPr>
        </p:nvSpPr>
        <p:spPr>
          <a:xfrm>
            <a:off x="5462270" y="1073150"/>
            <a:ext cx="640080" cy="146050"/>
          </a:xfrm>
          <a:prstGeom prst="rect">
            <a:avLst/>
          </a:prstGeom>
          <a:noFill/>
          <a:ln w="0" cmpd="sng">
            <a:noFill/>
            <a:prstDash val="solid"/>
          </a:ln>
        </p:spPr>
        <p:txBody>
          <a:bodyPr vert="horz" lIns="0" tIns="12065" rIns="0" bIns="0" anchor="t"/>
          <a:lstStyle/>
          <a:p>
            <a:pPr marL="0" marR="0" indent="0" algn="r">
              <a:lnSpc>
                <a:spcPts val="900"/>
              </a:lnSpc>
              <a:spcAft>
                <a:spcPts val="0"/>
              </a:spcAft>
            </a:pPr>
            <a:r>
              <a:rPr lang="es-ES" sz="800" spc="-30">
                <a:solidFill>
                  <a:srgbClr val="000000"/>
                </a:solidFill>
                <a:latin typeface="Bookman Old Style" pitchFamily="1" panose="02020603050405020304"/>
              </a:rPr>
              <a:t>Licenciatura </a:t>
            </a:r>
          </a:p>
        </p:txBody>
      </p:sp>
      <p:sp>
        <p:nvSpPr>
          <p:cNvPr id="15" name=""/>
          <p:cNvSpPr/>
          <p:nvPr>
            <p:ph type="body" idx="10"/>
          </p:nvPr>
        </p:nvSpPr>
        <p:spPr>
          <a:xfrm>
            <a:off x="5462270" y="1268095"/>
            <a:ext cx="664210" cy="109855"/>
          </a:xfrm>
          <a:prstGeom prst="rect">
            <a:avLst/>
          </a:prstGeom>
          <a:noFill/>
          <a:ln w="0" cmpd="sng">
            <a:noFill/>
            <a:prstDash val="solid"/>
          </a:ln>
        </p:spPr>
        <p:txBody>
          <a:bodyPr vert="horz" lIns="0" tIns="0" rIns="0" bIns="0" anchor="t"/>
          <a:lstStyle/>
          <a:p>
            <a:pPr marL="45720" marR="0" indent="0" algn="l">
              <a:lnSpc>
                <a:spcPts val="600"/>
              </a:lnSpc>
              <a:spcAft>
                <a:spcPts val="0"/>
              </a:spcAft>
            </a:pPr>
            <a:r>
              <a:rPr lang="es-ES" sz="800" u="sng" spc="-20">
                <a:solidFill>
                  <a:srgbClr val="000000"/>
                </a:solidFill>
                <a:latin typeface="Bookman Old Style" pitchFamily="1" panose="02020603050405020304"/>
              </a:rPr>
              <a:t>Biológicas</a:t>
            </a:r>
            <a:r>
              <a:rPr lang="es-ES" sz="100" spc="-20">
                <a:solidFill>
                  <a:srgbClr val="000000"/>
                </a:solidFill>
                <a:latin typeface="Bookman Old Style" pitchFamily="1" panose="02020603050405020304"/>
              </a:rPr>
              <a:t> </a:t>
            </a:r>
          </a:p>
        </p:txBody>
      </p:sp>
      <p:sp>
        <p:nvSpPr>
          <p:cNvPr id="16" name=""/>
          <p:cNvSpPr/>
          <p:nvPr>
            <p:ph type="body" idx="10"/>
          </p:nvPr>
        </p:nvSpPr>
        <p:spPr>
          <a:xfrm>
            <a:off x="1054735" y="9732645"/>
            <a:ext cx="5486400" cy="236855"/>
          </a:xfrm>
          <a:prstGeom prst="rect">
            <a:avLst/>
          </a:prstGeom>
          <a:noFill/>
          <a:ln w="0" cmpd="sng">
            <a:noFill/>
            <a:prstDash val="solid"/>
          </a:ln>
        </p:spPr>
        <p:txBody>
          <a:bodyPr vert="horz" lIns="0" tIns="47625" rIns="0" bIns="0" anchor="t"/>
          <a:lstStyle/>
          <a:p>
            <a:pPr marL="45720" marR="0" indent="0" algn="l">
              <a:lnSpc>
                <a:spcPts val="1400"/>
              </a:lnSpc>
              <a:spcAft>
                <a:spcPts val="40"/>
              </a:spcAft>
            </a:pPr>
            <a:r>
              <a:rPr lang="es-ES" sz="1250" b="1" spc="50">
                <a:solidFill>
                  <a:srgbClr val="000000"/>
                </a:solidFill>
                <a:latin typeface="Times New Roman" pitchFamily="1" panose="02020603050405020304"/>
              </a:rPr>
              <a:t>50 Aniversario 1968-2019 </a:t>
            </a:r>
          </a:p>
        </p:txBody>
      </p:sp>
    </p:spTree>
  </p:cSld>
  <p:clrMapOvr>
    <a:masterClrMapping/>
  </p:clrMapOvr>
</p:sldLayout>
</file>

<file path=ppt/slideLayouts/slideLayout24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9975" y="482600"/>
            <a:ext cx="5562600" cy="199390"/>
          </a:xfrm>
          <a:prstGeom prst="rect">
            <a:avLst/>
          </a:prstGeom>
          <a:noFill/>
          <a:ln w="0" cmpd="sng">
            <a:noFill/>
            <a:prstDash val="solid"/>
          </a:ln>
        </p:spPr>
        <p:txBody>
          <a:bodyPr vert="horz" lIns="0" tIns="1270" rIns="0" bIns="0" anchor="t"/>
          <a:lstStyle/>
          <a:p>
            <a:pPr marL="0" marR="0" indent="0" algn="l">
              <a:lnSpc>
                <a:spcPts val="1400"/>
              </a:lnSpc>
              <a:spcAft>
                <a:spcPts val="75"/>
              </a:spcAft>
              <a:tabLst>
                <a:tab algn="l" pos="5166360"/>
              </a:tabLst>
            </a:pPr>
            <a:r>
              <a:rPr lang="es-ES" sz="1100" b="1" spc="-20">
                <a:solidFill>
                  <a:srgbClr val="000000"/>
                </a:solidFill>
                <a:latin typeface="Bookman Old Style" pitchFamily="1" panose="02020603050405020304"/>
              </a:rPr>
              <a:t>6. Estudiantes </a:t>
            </a:r>
            <a:r>
              <a:rPr lang="es-ES" sz="1100" spc="-20">
                <a:solidFill>
                  <a:srgbClr val="000000"/>
                </a:solidFill>
                <a:latin typeface="Bookman Old Style" pitchFamily="1" panose="02020603050405020304"/>
              </a:rPr>
              <a:t>225 </a:t>
            </a:r>
          </a:p>
        </p:txBody>
      </p:sp>
      <p:sp>
        <p:nvSpPr>
          <p:cNvPr id="5" name=""/>
          <p:cNvSpPr/>
          <p:nvPr>
            <p:ph type="body" idx="10"/>
          </p:nvPr>
        </p:nvSpPr>
        <p:spPr>
          <a:xfrm>
            <a:off x="1069975" y="4753610"/>
            <a:ext cx="5562600" cy="3817620"/>
          </a:xfrm>
          <a:prstGeom prst="rect">
            <a:avLst/>
          </a:prstGeom>
          <a:noFill/>
          <a:ln w="0" cmpd="sng">
            <a:noFill/>
            <a:prstDash val="solid"/>
          </a:ln>
        </p:spPr>
        <p:txBody>
          <a:bodyPr vert="horz" lIns="0" tIns="9525" rIns="0" bIns="0" anchor="t"/>
          <a:lstStyle/>
          <a:p>
            <a:pPr marL="0" marR="0" indent="0" algn="ctr">
              <a:lnSpc>
                <a:spcPts val="1400"/>
              </a:lnSpc>
              <a:spcAft>
                <a:spcPts val="0"/>
              </a:spcAft>
            </a:pPr>
            <a:r>
              <a:rPr lang="es-ES" sz="1100" b="1" spc="0">
                <a:solidFill>
                  <a:srgbClr val="000000"/>
                </a:solidFill>
                <a:latin typeface="Bookman Old Style" pitchFamily="1" panose="02020603050405020304"/>
              </a:rPr>
              <a:t>Figura </a:t>
            </a:r>
            <a:r>
              <a:rPr lang="es-ES" sz="950" spc="0">
                <a:solidFill>
                  <a:srgbClr val="000000"/>
                </a:solidFill>
                <a:latin typeface="Arial" pitchFamily="2" panose="02020603050405020304"/>
              </a:rPr>
              <a:t>XV</a:t>
            </a:r>
            <a:r>
              <a:rPr lang="es-ES" sz="1100" spc="0">
                <a:solidFill>
                  <a:srgbClr val="000000"/>
                </a:solidFill>
                <a:latin typeface="Bookman Old Style" pitchFamily="1" panose="02020603050405020304"/>
              </a:rPr>
              <a:t>: Acto de apertura de curso </a:t>
            </a:r>
          </a:p>
          <a:p>
            <a:pPr marL="0" marR="137160" indent="0" algn="just">
              <a:lnSpc>
                <a:spcPts val="1400"/>
              </a:lnSpc>
              <a:spcBef>
                <a:spcPts val="3655"/>
              </a:spcBef>
              <a:spcAft>
                <a:spcPts val="0"/>
              </a:spcAft>
            </a:pPr>
            <a:r>
              <a:rPr lang="es-ES" sz="1100" spc="-35">
                <a:solidFill>
                  <a:srgbClr val="000000"/>
                </a:solidFill>
                <a:latin typeface="Bookman Old Style" pitchFamily="1" panose="02020603050405020304"/>
              </a:rPr>
              <a:t>Por último, en la Tabla 6.13 se incluye un listado de las Tesis doctorales leídas en el segundo período considerado (1993–2019). Aparecen todos aquellos doctores que están o han estado vinculados a la </a:t>
            </a:r>
            <a:r>
              <a:rPr lang="es-ES" sz="1100" b="1" spc="-35">
                <a:solidFill>
                  <a:srgbClr val="000000"/>
                </a:solidFill>
                <a:latin typeface="Bookman Old Style" pitchFamily="1" panose="02020603050405020304"/>
              </a:rPr>
              <a:t>Facultad de Ciencias </a:t>
            </a:r>
            <a:r>
              <a:rPr lang="es-ES" sz="1100" spc="-35">
                <a:solidFill>
                  <a:srgbClr val="000000"/>
                </a:solidFill>
                <a:latin typeface="Bookman Old Style" pitchFamily="1" panose="02020603050405020304"/>
              </a:rPr>
              <a:t>durante el desarrollo de su investigación doctoral o bien aquellos para los que el Director o Directores de la Tesis desarrollaron o desarrollan actualmente (2019) su actividad académica en la </a:t>
            </a:r>
            <a:r>
              <a:rPr lang="es-ES" sz="1100" b="1" spc="-35">
                <a:solidFill>
                  <a:srgbClr val="000000"/>
                </a:solidFill>
                <a:latin typeface="Bookman Old Style" pitchFamily="1" panose="02020603050405020304"/>
              </a:rPr>
              <a:t>Facultad de Ciencias</a:t>
            </a:r>
            <a:r>
              <a:rPr lang="es-ES" sz="1100" spc="-35">
                <a:solidFill>
                  <a:srgbClr val="000000"/>
                </a:solidFill>
                <a:latin typeface="Bookman Old Style" pitchFamily="1" panose="02020603050405020304"/>
              </a:rPr>
              <a:t>. En la primera columna se da el nombre del doctor o doctora y en la segunda aparece el título de la Tesis doctoral; en la tercera columna, la fecha de lectura ante el Tribunal y, finalmente, en la cuarta columna, aparece el director o directores del proyecto de Tesis. En total, se defendieron ante Tribunal </a:t>
            </a:r>
            <a:r>
              <a:rPr lang="es-ES" sz="1100" b="1" spc="-35">
                <a:solidFill>
                  <a:srgbClr val="000000"/>
                </a:solidFill>
                <a:latin typeface="Bookman Old Style" pitchFamily="1" panose="02020603050405020304"/>
              </a:rPr>
              <a:t>411 </a:t>
            </a:r>
            <a:r>
              <a:rPr lang="es-ES" sz="1100" spc="-35">
                <a:solidFill>
                  <a:srgbClr val="000000"/>
                </a:solidFill>
                <a:latin typeface="Bookman Old Style" pitchFamily="1" panose="02020603050405020304"/>
              </a:rPr>
              <a:t>tesis, de las cuales el 90 % recibieron la máxima calificación (</a:t>
            </a:r>
            <a:r>
              <a:rPr lang="es-ES" sz="1100" b="1" spc="-35">
                <a:solidFill>
                  <a:srgbClr val="000000"/>
                </a:solidFill>
                <a:latin typeface="Bookman Old Style" pitchFamily="1" panose="02020603050405020304"/>
              </a:rPr>
              <a:t>Sobresaliente </a:t>
            </a:r>
            <a:r>
              <a:rPr lang="es-ES" sz="1100" spc="-35">
                <a:solidFill>
                  <a:srgbClr val="000000"/>
                </a:solidFill>
                <a:latin typeface="Bookman Old Style" pitchFamily="1" panose="02020603050405020304"/>
              </a:rPr>
              <a:t>o </a:t>
            </a:r>
            <a:r>
              <a:rPr lang="es-ES" sz="1100" b="1" spc="-35">
                <a:solidFill>
                  <a:srgbClr val="000000"/>
                </a:solidFill>
                <a:latin typeface="Bookman Old Style" pitchFamily="1" panose="02020603050405020304"/>
              </a:rPr>
              <a:t>Apto </a:t>
            </a:r>
            <a:r>
              <a:rPr lang="es-ES" sz="1000" i="1" spc="-35">
                <a:solidFill>
                  <a:srgbClr val="000000"/>
                </a:solidFill>
                <a:latin typeface="Arial" pitchFamily="2" panose="02020603050405020304"/>
              </a:rPr>
              <a:t>cum laude</a:t>
            </a:r>
            <a:r>
              <a:rPr lang="es-ES" sz="1100" spc="-35">
                <a:solidFill>
                  <a:srgbClr val="000000"/>
                </a:solidFill>
                <a:latin typeface="Bookman Old Style" pitchFamily="1" panose="02020603050405020304"/>
              </a:rPr>
              <a:t>), un 9 % se calificaron con </a:t>
            </a:r>
            <a:r>
              <a:rPr lang="es-ES" sz="1100" b="1" spc="-35">
                <a:solidFill>
                  <a:srgbClr val="000000"/>
                </a:solidFill>
                <a:latin typeface="Bookman Old Style" pitchFamily="1" panose="02020603050405020304"/>
              </a:rPr>
              <a:t>Sobresaliente</a:t>
            </a:r>
            <a:r>
              <a:rPr lang="es-ES" sz="1100" spc="-35">
                <a:solidFill>
                  <a:srgbClr val="000000"/>
                </a:solidFill>
                <a:latin typeface="Bookman Old Style" pitchFamily="1" panose="02020603050405020304"/>
              </a:rPr>
              <a:t>, y un 1 % con </a:t>
            </a:r>
            <a:r>
              <a:rPr lang="es-ES" sz="1100" b="1" spc="-35">
                <a:solidFill>
                  <a:srgbClr val="000000"/>
                </a:solidFill>
                <a:latin typeface="Bookman Old Style" pitchFamily="1" panose="02020603050405020304"/>
              </a:rPr>
              <a:t>Notable</a:t>
            </a:r>
            <a:r>
              <a:rPr lang="es-ES" sz="1100" spc="-35">
                <a:solidFill>
                  <a:srgbClr val="000000"/>
                </a:solidFill>
                <a:latin typeface="Bookman Old Style" pitchFamily="1" panose="02020603050405020304"/>
              </a:rPr>
              <a:t>. </a:t>
            </a:r>
          </a:p>
          <a:p>
            <a:pPr marL="0" marR="0" indent="0" algn="ctr">
              <a:lnSpc>
                <a:spcPts val="1400"/>
              </a:lnSpc>
              <a:spcBef>
                <a:spcPts val="2075"/>
              </a:spcBef>
              <a:spcAft>
                <a:spcPts val="0"/>
              </a:spcAft>
            </a:pPr>
            <a:r>
              <a:rPr lang="es-ES" sz="1100" b="1" spc="20">
                <a:solidFill>
                  <a:srgbClr val="000000"/>
                </a:solidFill>
                <a:latin typeface="Bookman Old Style" pitchFamily="1" panose="02020603050405020304"/>
              </a:rPr>
              <a:t>Tabla </a:t>
            </a:r>
            <a:r>
              <a:rPr lang="es-ES" sz="1100" spc="20">
                <a:solidFill>
                  <a:srgbClr val="000000"/>
                </a:solidFill>
                <a:latin typeface="Bookman Old Style" pitchFamily="1" panose="02020603050405020304"/>
              </a:rPr>
              <a:t>6.13: </a:t>
            </a:r>
            <a:r>
              <a:rPr lang="es-ES" sz="1000" spc="20">
                <a:solidFill>
                  <a:srgbClr val="000000"/>
                </a:solidFill>
                <a:latin typeface="Times New Roman" pitchFamily="1" panose="02020603050405020304"/>
              </a:rPr>
              <a:t>Doctores post-LRU. Período 1993–2019. Se incluyen todos aquellos doctores que </a:t>
            </a:r>
          </a:p>
          <a:p>
            <a:pPr marL="0" marR="0" indent="0" algn="ctr">
              <a:lnSpc>
                <a:spcPts val="1200"/>
              </a:lnSpc>
              <a:spcBef>
                <a:spcPts val="0"/>
              </a:spcBef>
              <a:spcAft>
                <a:spcPts val="0"/>
              </a:spcAft>
            </a:pPr>
            <a:r>
              <a:rPr lang="es-ES" sz="1000" spc="35">
                <a:solidFill>
                  <a:srgbClr val="000000"/>
                </a:solidFill>
                <a:latin typeface="Times New Roman" pitchFamily="1" panose="02020603050405020304"/>
              </a:rPr>
              <a:t>están o han estado vinculados a la </a:t>
            </a:r>
            <a:r>
              <a:rPr lang="es-ES" sz="900" b="1" spc="35">
                <a:solidFill>
                  <a:srgbClr val="000000"/>
                </a:solidFill>
                <a:latin typeface="Bookman Old Style" pitchFamily="1" panose="02020603050405020304"/>
              </a:rPr>
              <a:t>Facultad de Ciencias </a:t>
            </a:r>
            <a:r>
              <a:rPr lang="es-ES" sz="1000" spc="35">
                <a:solidFill>
                  <a:srgbClr val="000000"/>
                </a:solidFill>
                <a:latin typeface="Times New Roman" pitchFamily="1" panose="02020603050405020304"/>
              </a:rPr>
              <a:t>durante el desarrollo de su </a:t>
            </a:r>
          </a:p>
          <a:p>
            <a:pPr marL="0" marR="0" indent="0" algn="ctr">
              <a:lnSpc>
                <a:spcPts val="1200"/>
              </a:lnSpc>
              <a:spcBef>
                <a:spcPts val="0"/>
              </a:spcBef>
              <a:spcAft>
                <a:spcPts val="0"/>
              </a:spcAft>
            </a:pPr>
            <a:r>
              <a:rPr lang="es-ES" sz="1000" spc="0">
                <a:solidFill>
                  <a:srgbClr val="000000"/>
                </a:solidFill>
                <a:latin typeface="Times New Roman" pitchFamily="1" panose="02020603050405020304"/>
              </a:rPr>
              <a:t>investigación doctoral o bien aquellos para los que el Director o Directores de la Tesis </a:t>
            </a:r>
            <a:br/>
            <a:r>
              <a:rPr lang="es-ES" sz="1000" spc="0">
                <a:solidFill>
                  <a:srgbClr val="000000"/>
                </a:solidFill>
                <a:latin typeface="Times New Roman" pitchFamily="1" panose="02020603050405020304"/>
              </a:rPr>
              <a:t>desarrollaron o desarrollan actualmente su actividad académica en la </a:t>
            </a:r>
            <a:r>
              <a:rPr lang="es-ES" sz="900" b="1" spc="0">
                <a:solidFill>
                  <a:srgbClr val="000000"/>
                </a:solidFill>
                <a:latin typeface="Bookman Old Style" pitchFamily="1" panose="02020603050405020304"/>
              </a:rPr>
              <a:t>Facultad de Ciencias</a:t>
            </a:r>
            <a:r>
              <a:rPr lang="es-ES" sz="1000" spc="0">
                <a:solidFill>
                  <a:srgbClr val="000000"/>
                </a:solidFill>
                <a:latin typeface="Times New Roman" pitchFamily="1" panose="02020603050405020304"/>
              </a:rPr>
              <a:t>. </a:t>
            </a:r>
          </a:p>
          <a:p>
            <a:pPr marL="0" marR="0" indent="0" algn="ctr">
              <a:lnSpc>
                <a:spcPts val="900"/>
              </a:lnSpc>
              <a:spcBef>
                <a:spcPts val="1060"/>
              </a:spcBef>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8" name=""/>
          <p:cNvSpPr/>
          <p:nvPr>
            <p:ph type="body" idx="10"/>
          </p:nvPr>
        </p:nvSpPr>
        <p:spPr>
          <a:xfrm>
            <a:off x="1069975" y="9731375"/>
            <a:ext cx="5562600" cy="225425"/>
          </a:xfrm>
          <a:prstGeom prst="rect">
            <a:avLst/>
          </a:prstGeom>
          <a:noFill/>
          <a:ln w="0" cmpd="sng">
            <a:noFill/>
            <a:prstDash val="solid"/>
          </a:ln>
        </p:spPr>
        <p:txBody>
          <a:bodyPr vert="horz" lIns="0" tIns="57785" rIns="0" bIns="0" anchor="t"/>
          <a:lstStyle/>
          <a:p>
            <a:pPr marL="0" marR="9144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837690" y="3556000"/>
            <a:ext cx="3937000" cy="697230"/>
          </a:xfrm>
          <a:prstGeom prst="rect">
            <a:avLst/>
          </a:prstGeom>
          <a:noFill/>
          <a:ln w="0" cmpd="sng">
            <a:noFill/>
            <a:prstDash val="solid"/>
          </a:ln>
        </p:spPr>
        <p:txBody>
          <a:bodyPr vert="horz" lIns="0" tIns="0" rIns="0" bIns="0" anchor="t"/>
          <a:lstStyle/>
          <a:p>
            <a:pPr marL="0" marR="0" indent="0" algn="ctr">
              <a:lnSpc>
                <a:spcPts val="2700"/>
              </a:lnSpc>
              <a:spcAft>
                <a:spcPts val="2795"/>
              </a:spcAft>
            </a:pPr>
            <a:r>
              <a:rPr lang="es-ES" sz="2300" spc="120">
                <a:solidFill>
                  <a:srgbClr val="000000"/>
                </a:solidFill>
                <a:latin typeface="Bookman Old Style" pitchFamily="1" panose="02020603050405020304"/>
              </a:rPr>
              <a:t>Parte II </a:t>
            </a:r>
          </a:p>
        </p:txBody>
      </p:sp>
      <p:sp>
        <p:nvSpPr>
          <p:cNvPr id="3" name=""/>
          <p:cNvSpPr/>
          <p:nvPr>
            <p:ph type="body" idx="10"/>
          </p:nvPr>
        </p:nvSpPr>
        <p:spPr>
          <a:xfrm>
            <a:off x="1837690" y="4253230"/>
            <a:ext cx="3937000" cy="5518785"/>
          </a:xfrm>
          <a:prstGeom prst="rect">
            <a:avLst/>
          </a:prstGeom>
          <a:noFill/>
          <a:ln w="0" cmpd="sng">
            <a:noFill/>
            <a:prstDash val="solid"/>
          </a:ln>
        </p:spPr>
        <p:txBody>
          <a:bodyPr vert="horz" lIns="0" tIns="0" rIns="0" bIns="0" anchor="t"/>
          <a:lstStyle/>
          <a:p>
            <a:pPr marL="1188720" marR="0" indent="0" algn="l">
              <a:lnSpc>
                <a:spcPts val="2800"/>
              </a:lnSpc>
              <a:spcAft>
                <a:spcPts val="37735"/>
              </a:spcAft>
            </a:pPr>
            <a:r>
              <a:rPr lang="es-ES" sz="2300" spc="0">
                <a:solidFill>
                  <a:srgbClr val="000000"/>
                </a:solidFill>
                <a:latin typeface="Bookman Old Style" pitchFamily="1" panose="02020603050405020304"/>
              </a:rPr>
              <a:t>Antecedentes históricos y desarrollo </a:t>
            </a:r>
          </a:p>
        </p:txBody>
      </p:sp>
      <p:sp>
        <p:nvSpPr>
          <p:cNvPr id="4" name=""/>
          <p:cNvSpPr/>
          <p:nvPr>
            <p:ph type="body" idx="10"/>
          </p:nvPr>
        </p:nvSpPr>
        <p:spPr>
          <a:xfrm>
            <a:off x="1837690" y="9772015"/>
            <a:ext cx="3937000" cy="197485"/>
          </a:xfrm>
          <a:prstGeom prst="rect">
            <a:avLst/>
          </a:prstGeom>
          <a:noFill/>
          <a:ln w="0" cmpd="sng">
            <a:noFill/>
            <a:prstDash val="solid"/>
          </a:ln>
        </p:spPr>
        <p:txBody>
          <a:bodyPr vert="horz" lIns="0" tIns="10795" rIns="0" bIns="0" anchor="t"/>
          <a:lstStyle/>
          <a:p>
            <a:pPr marL="0" marR="0" indent="0" algn="ctr">
              <a:lnSpc>
                <a:spcPts val="1400"/>
              </a:lnSpc>
              <a:spcAft>
                <a:spcPts val="40"/>
              </a:spcAft>
            </a:pPr>
            <a:r>
              <a:rPr lang="es-ES" sz="1300" spc="0">
                <a:solidFill>
                  <a:srgbClr val="000000"/>
                </a:solidFill>
                <a:latin typeface="Arial" pitchFamily="2" panose="02020603050405020304"/>
              </a:rPr>
              <a:t>1 </a:t>
            </a:r>
          </a:p>
        </p:txBody>
      </p:sp>
    </p:spTree>
  </p:cSld>
  <p:clrMapOvr>
    <a:masterClrMapping/>
  </p:clrMapOvr>
</p:sldLayout>
</file>

<file path=ppt/slideLayouts/slideLayout25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226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25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4736465" y="1021080"/>
            <a:ext cx="59118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90">
                <a:solidFill>
                  <a:srgbClr val="000000"/>
                </a:solidFill>
                <a:latin typeface="Times New Roman" pitchFamily="1" panose="02020603050405020304"/>
              </a:rPr>
              <a:t>Lectura </a:t>
            </a:r>
          </a:p>
        </p:txBody>
      </p:sp>
      <p:sp>
        <p:nvSpPr>
          <p:cNvPr id="5" name=""/>
          <p:cNvSpPr/>
          <p:nvPr>
            <p:ph type="body" idx="10"/>
          </p:nvPr>
        </p:nvSpPr>
        <p:spPr>
          <a:xfrm>
            <a:off x="5327650" y="1021080"/>
            <a:ext cx="1234440" cy="128270"/>
          </a:xfrm>
          <a:prstGeom prst="rect">
            <a:avLst/>
          </a:prstGeom>
          <a:noFill/>
          <a:ln w="12065" cmpd="sng">
            <a:solidFill>
              <a:srgbClr val="000000"/>
            </a:solidFill>
            <a:prstDash val="solid"/>
          </a:ln>
        </p:spPr>
        <p:txBody>
          <a:bodyPr vert="horz" lIns="0" tIns="0" rIns="0" bIns="0" anchor="t"/>
          <a:lstStyle/>
          <a:p>
            <a:pPr marL="91440" marR="0" indent="0" algn="l">
              <a:lnSpc>
                <a:spcPts val="800"/>
              </a:lnSpc>
              <a:spcAft>
                <a:spcPts val="0"/>
              </a:spcAft>
            </a:pPr>
            <a:r>
              <a:rPr lang="es-ES" sz="850" spc="0">
                <a:solidFill>
                  <a:srgbClr val="000000"/>
                </a:solidFill>
                <a:latin typeface="Times New Roman" pitchFamily="1" panose="02020603050405020304"/>
              </a:rPr>
              <a:t>Directores </a:t>
            </a:r>
          </a:p>
        </p:txBody>
      </p:sp>
      <p:sp>
        <p:nvSpPr>
          <p:cNvPr id="6" name=""/>
          <p:cNvSpPr/>
          <p:nvPr>
            <p:ph type="body" idx="10"/>
          </p:nvPr>
        </p:nvSpPr>
        <p:spPr>
          <a:xfrm>
            <a:off x="1130935" y="1021080"/>
            <a:ext cx="156019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85">
                <a:solidFill>
                  <a:srgbClr val="000000"/>
                </a:solidFill>
                <a:latin typeface="Times New Roman" pitchFamily="1" panose="02020603050405020304"/>
              </a:rPr>
              <a:t>Nombre </a:t>
            </a:r>
          </a:p>
        </p:txBody>
      </p:sp>
      <p:sp>
        <p:nvSpPr>
          <p:cNvPr id="7" name=""/>
          <p:cNvSpPr/>
          <p:nvPr>
            <p:ph type="body" idx="10"/>
          </p:nvPr>
        </p:nvSpPr>
        <p:spPr>
          <a:xfrm>
            <a:off x="2691130" y="1021080"/>
            <a:ext cx="204533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100">
                <a:solidFill>
                  <a:srgbClr val="000000"/>
                </a:solidFill>
                <a:latin typeface="Times New Roman" pitchFamily="1" panose="02020603050405020304"/>
              </a:rPr>
              <a:t>Título </a:t>
            </a:r>
          </a:p>
        </p:txBody>
      </p:sp>
      <p:sp>
        <p:nvSpPr>
          <p:cNvPr id="8" name=""/>
          <p:cNvSpPr/>
          <p:nvPr>
            <p:ph type="body" idx="10"/>
          </p:nvPr>
        </p:nvSpPr>
        <p:spPr>
          <a:xfrm>
            <a:off x="1103630" y="494030"/>
            <a:ext cx="5397500" cy="177165"/>
          </a:xfrm>
          <a:prstGeom prst="rect">
            <a:avLst/>
          </a:prstGeom>
          <a:noFill/>
          <a:ln w="0" cmpd="sng">
            <a:noFill/>
            <a:prstDash val="solid"/>
          </a:ln>
        </p:spPr>
        <p:txBody>
          <a:bodyPr vert="horz" lIns="0" tIns="0" rIns="0" bIns="0" anchor="t"/>
          <a:lstStyle/>
          <a:p>
            <a:pPr marL="0" marR="0" indent="0" algn="l">
              <a:lnSpc>
                <a:spcPts val="1400"/>
              </a:lnSpc>
              <a:spcAft>
                <a:spcPts val="0"/>
              </a:spcAft>
              <a:tabLst>
                <a:tab algn="r" pos="5394960"/>
              </a:tabLst>
            </a:pPr>
            <a:r>
              <a:rPr lang="es-ES" sz="1150" spc="0">
                <a:solidFill>
                  <a:srgbClr val="000000"/>
                </a:solidFill>
                <a:latin typeface="Bookman Old Style" pitchFamily="1" panose="02020603050405020304"/>
              </a:rPr>
              <a:t>6. Estudiantes </a:t>
            </a:r>
            <a:r>
              <a:rPr lang="es-ES" sz="1050" spc="0">
                <a:solidFill>
                  <a:srgbClr val="000000"/>
                </a:solidFill>
                <a:latin typeface="Arial" pitchFamily="2" panose="02020603050405020304"/>
              </a:rPr>
              <a:t>227 </a:t>
            </a:r>
          </a:p>
        </p:txBody>
      </p:sp>
      <p:sp>
        <p:nvSpPr>
          <p:cNvPr id="9" name=""/>
          <p:cNvSpPr/>
          <p:nvPr>
            <p:ph type="body" idx="10"/>
          </p:nvPr>
        </p:nvSpPr>
        <p:spPr>
          <a:xfrm>
            <a:off x="2075815" y="897890"/>
            <a:ext cx="3544570" cy="123190"/>
          </a:xfrm>
          <a:prstGeom prst="rect">
            <a:avLst/>
          </a:prstGeom>
          <a:noFill/>
          <a:ln w="0" cmpd="sng">
            <a:noFill/>
            <a:prstDash val="solid"/>
          </a:ln>
        </p:spPr>
        <p:txBody>
          <a:bodyPr vert="horz" lIns="0" tIns="1270" rIns="0" bIns="0" anchor="t"/>
          <a:lstStyle/>
          <a:p>
            <a:pPr marL="0" marR="0" indent="0" algn="ctr">
              <a:lnSpc>
                <a:spcPts val="900"/>
              </a:lnSpc>
              <a:spcAft>
                <a:spcPts val="0"/>
              </a:spcAft>
            </a:pPr>
            <a:r>
              <a:rPr lang="es-ES" sz="850" spc="15">
                <a:solidFill>
                  <a:srgbClr val="000000"/>
                </a:solidFill>
                <a:latin typeface="Times New Roman" pitchFamily="1" panose="02020603050405020304"/>
              </a:rPr>
              <a:t>DOCTORES POST-LRU. FACULTAD DE CIENCIAS. Periodo 1993–2019 </a:t>
            </a:r>
          </a:p>
        </p:txBody>
      </p:sp>
      <p:sp>
        <p:nvSpPr>
          <p:cNvPr id="10" name=""/>
          <p:cNvSpPr/>
          <p:nvPr>
            <p:ph type="body" idx="10"/>
          </p:nvPr>
        </p:nvSpPr>
        <p:spPr>
          <a:xfrm>
            <a:off x="2770505" y="1181735"/>
            <a:ext cx="1889760" cy="269875"/>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Estructuras, ritmos y sucesiones de las pobla-</a:t>
            </a:r>
            <a:r>
              <a:rPr lang="es-ES" sz="600" spc="0">
                <a:solidFill>
                  <a:srgbClr val="000000"/>
                </a:solidFill>
                <a:latin typeface="Bookman Old Style" pitchFamily="1" panose="02020603050405020304"/>
              </a:rPr>
              <a:t>ciones de aves acuáticas del embalse de arro-campo (Almaraz, Cáceres) </a:t>
            </a:r>
          </a:p>
        </p:txBody>
      </p:sp>
      <p:sp>
        <p:nvSpPr>
          <p:cNvPr id="11" name=""/>
          <p:cNvSpPr/>
          <p:nvPr>
            <p:ph type="body" idx="10"/>
          </p:nvPr>
        </p:nvSpPr>
        <p:spPr>
          <a:xfrm>
            <a:off x="2770505" y="1474470"/>
            <a:ext cx="159448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10">
                <a:solidFill>
                  <a:srgbClr val="000000"/>
                </a:solidFill>
                <a:latin typeface="Bookman Old Style" pitchFamily="1" panose="02020603050405020304"/>
              </a:rPr>
              <a:t>Fisiología metabólica de la menopausia </a:t>
            </a:r>
          </a:p>
        </p:txBody>
      </p:sp>
      <p:sp>
        <p:nvSpPr>
          <p:cNvPr id="12" name=""/>
          <p:cNvSpPr/>
          <p:nvPr>
            <p:ph type="body" idx="10"/>
          </p:nvPr>
        </p:nvSpPr>
        <p:spPr>
          <a:xfrm>
            <a:off x="2770505" y="1764030"/>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Modelo de proliferación de las ce´lulas del peri-ciclo durante la iniciación de las raices laterales en raices adventiciias de allium cepa l. </a:t>
            </a:r>
          </a:p>
        </p:txBody>
      </p:sp>
      <p:sp>
        <p:nvSpPr>
          <p:cNvPr id="13" name=""/>
          <p:cNvSpPr/>
          <p:nvPr>
            <p:ph type="body" idx="10"/>
          </p:nvPr>
        </p:nvSpPr>
        <p:spPr>
          <a:xfrm>
            <a:off x="2773680" y="2056130"/>
            <a:ext cx="188341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Estudio teórico de asociaciones moleculares lo-</a:t>
            </a:r>
            <a:r>
              <a:rPr lang="es-ES" sz="600" spc="15">
                <a:solidFill>
                  <a:srgbClr val="000000"/>
                </a:solidFill>
                <a:latin typeface="Bookman Old Style" pitchFamily="1" panose="02020603050405020304"/>
              </a:rPr>
              <a:t>cales en fase condensada. Modelos y aplicacio-</a:t>
            </a:r>
            <a:r>
              <a:rPr lang="es-ES" sz="600" spc="15">
                <a:solidFill>
                  <a:srgbClr val="000000"/>
                </a:solidFill>
                <a:latin typeface="Bookman Old Style" pitchFamily="1" panose="02020603050405020304"/>
              </a:rPr>
              <a:t>nes </a:t>
            </a:r>
          </a:p>
        </p:txBody>
      </p:sp>
      <p:sp>
        <p:nvSpPr>
          <p:cNvPr id="14" name=""/>
          <p:cNvSpPr/>
          <p:nvPr>
            <p:ph type="body" idx="10"/>
          </p:nvPr>
        </p:nvSpPr>
        <p:spPr>
          <a:xfrm>
            <a:off x="2773680" y="2344420"/>
            <a:ext cx="1886585" cy="266065"/>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e inhibidores naturales de uvas </a:t>
            </a:r>
            <a:r>
              <a:rPr lang="es-ES" sz="600" i="1" spc="0">
                <a:solidFill>
                  <a:srgbClr val="000000"/>
                </a:solidFill>
                <a:latin typeface="Bookman Old Style" pitchFamily="1" panose="02020603050405020304"/>
              </a:rPr>
              <a:t>vitis vi-n</a:t>
            </a:r>
            <a:r>
              <a:rPr lang="es-ES" sz="600" i="1" spc="0">
                <a:solidFill>
                  <a:srgbClr val="000000"/>
                </a:solidFill>
                <a:latin typeface="Bookman Old Style" pitchFamily="1" panose="02020603050405020304"/>
              </a:rPr>
              <a:t>ı´fera </a:t>
            </a:r>
            <a:r>
              <a:rPr lang="es-ES" sz="600" spc="0">
                <a:solidFill>
                  <a:srgbClr val="000000"/>
                </a:solidFill>
                <a:latin typeface="Bookman Old Style" pitchFamily="1" panose="02020603050405020304"/>
              </a:rPr>
              <a:t>l. Relación con metabolitos del proceso proteolítico en la senescencia de las uvas </a:t>
            </a:r>
          </a:p>
        </p:txBody>
      </p:sp>
      <p:sp>
        <p:nvSpPr>
          <p:cNvPr id="15" name=""/>
          <p:cNvSpPr/>
          <p:nvPr>
            <p:ph type="body" idx="10"/>
          </p:nvPr>
        </p:nvSpPr>
        <p:spPr>
          <a:xfrm>
            <a:off x="2770505" y="2637155"/>
            <a:ext cx="1892935" cy="1778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0">
                <a:solidFill>
                  <a:srgbClr val="000000"/>
                </a:solidFill>
                <a:latin typeface="Bookman Old Style" pitchFamily="1" panose="02020603050405020304"/>
              </a:rPr>
              <a:t>Mecanismos de acoplamiento histamina– secreción pancreática </a:t>
            </a:r>
          </a:p>
        </p:txBody>
      </p:sp>
      <p:sp>
        <p:nvSpPr>
          <p:cNvPr id="16" name=""/>
          <p:cNvSpPr/>
          <p:nvPr>
            <p:ph type="body" idx="10"/>
          </p:nvPr>
        </p:nvSpPr>
        <p:spPr>
          <a:xfrm>
            <a:off x="2776855" y="2927985"/>
            <a:ext cx="157861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10 variaciones sobre un tema de mazur </a:t>
            </a:r>
          </a:p>
        </p:txBody>
      </p:sp>
      <p:sp>
        <p:nvSpPr>
          <p:cNvPr id="17" name=""/>
          <p:cNvSpPr/>
          <p:nvPr>
            <p:ph type="body" idx="10"/>
          </p:nvPr>
        </p:nvSpPr>
        <p:spPr>
          <a:xfrm>
            <a:off x="2770505" y="3129280"/>
            <a:ext cx="1889760" cy="2673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del sistema visual del galápago leproso, mauremys leprosa: mecanismos de desarrollo y caracteres de la etapa adulta </a:t>
            </a:r>
          </a:p>
        </p:txBody>
      </p:sp>
      <p:sp>
        <p:nvSpPr>
          <p:cNvPr id="18" name=""/>
          <p:cNvSpPr/>
          <p:nvPr>
            <p:ph type="body" idx="10"/>
          </p:nvPr>
        </p:nvSpPr>
        <p:spPr>
          <a:xfrm>
            <a:off x="2770505" y="3421380"/>
            <a:ext cx="188658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Oxidación avanzada de compuestos orgánicos en agua </a:t>
            </a:r>
          </a:p>
        </p:txBody>
      </p:sp>
      <p:sp>
        <p:nvSpPr>
          <p:cNvPr id="19" name=""/>
          <p:cNvSpPr/>
          <p:nvPr>
            <p:ph type="body" idx="10"/>
          </p:nvPr>
        </p:nvSpPr>
        <p:spPr>
          <a:xfrm>
            <a:off x="2770505" y="3711575"/>
            <a:ext cx="1886585"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Estudio de los procesos de migración e inerva-ción y su relación con la expresión de los facto-</a:t>
            </a:r>
            <a:r>
              <a:rPr lang="es-ES" sz="600" spc="15">
                <a:solidFill>
                  <a:srgbClr val="000000"/>
                </a:solidFill>
                <a:latin typeface="Bookman Old Style" pitchFamily="1" panose="02020603050405020304"/>
              </a:rPr>
              <a:t>res de crecimiento y sus receptores en el desa-</a:t>
            </a:r>
            <a:r>
              <a:rPr lang="es-ES" sz="600" spc="15">
                <a:solidFill>
                  <a:srgbClr val="000000"/>
                </a:solidFill>
                <a:latin typeface="Bookman Old Style" pitchFamily="1" panose="02020603050405020304"/>
              </a:rPr>
              <a:t>rrollo del esbozo </a:t>
            </a:r>
          </a:p>
        </p:txBody>
      </p:sp>
      <p:sp>
        <p:nvSpPr>
          <p:cNvPr id="20" name=""/>
          <p:cNvSpPr/>
          <p:nvPr>
            <p:ph type="body" idx="10"/>
          </p:nvPr>
        </p:nvSpPr>
        <p:spPr>
          <a:xfrm>
            <a:off x="2767330" y="4091940"/>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Contribución al estudio de la respuesta de de-</a:t>
            </a:r>
            <a:r>
              <a:rPr lang="es-ES" sz="600" spc="0">
                <a:solidFill>
                  <a:srgbClr val="000000"/>
                </a:solidFill>
                <a:latin typeface="Bookman Old Style" pitchFamily="1" panose="02020603050405020304"/>
              </a:rPr>
              <a:t>tectores de semiconductor en la detección de partículas alfa </a:t>
            </a:r>
          </a:p>
        </p:txBody>
      </p:sp>
      <p:sp>
        <p:nvSpPr>
          <p:cNvPr id="21" name=""/>
          <p:cNvSpPr/>
          <p:nvPr>
            <p:ph type="body" idx="10"/>
          </p:nvPr>
        </p:nvSpPr>
        <p:spPr>
          <a:xfrm>
            <a:off x="2767330" y="4380865"/>
            <a:ext cx="1892935" cy="27114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Características biológicas del consumo de pes-</a:t>
            </a:r>
            <a:r>
              <a:rPr lang="es-ES" sz="600" spc="0">
                <a:solidFill>
                  <a:srgbClr val="000000"/>
                </a:solidFill>
                <a:latin typeface="Bookman Old Style" pitchFamily="1" panose="02020603050405020304"/>
              </a:rPr>
              <a:t>cado fresco en la comunidad autónoma de Ex-</a:t>
            </a:r>
            <a:r>
              <a:rPr lang="es-ES" sz="600" spc="0">
                <a:solidFill>
                  <a:srgbClr val="000000"/>
                </a:solidFill>
                <a:latin typeface="Bookman Old Style" pitchFamily="1" panose="02020603050405020304"/>
              </a:rPr>
              <a:t>tremadura. Perspectivas y tendencias </a:t>
            </a:r>
          </a:p>
        </p:txBody>
      </p:sp>
      <p:sp>
        <p:nvSpPr>
          <p:cNvPr id="22" name=""/>
          <p:cNvSpPr/>
          <p:nvPr>
            <p:ph type="body" idx="10"/>
          </p:nvPr>
        </p:nvSpPr>
        <p:spPr>
          <a:xfrm>
            <a:off x="2767330" y="4674235"/>
            <a:ext cx="189293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Suficiencia e invarianza: el punto de vista ba-yesiano </a:t>
            </a:r>
          </a:p>
        </p:txBody>
      </p:sp>
      <p:sp>
        <p:nvSpPr>
          <p:cNvPr id="23" name=""/>
          <p:cNvSpPr/>
          <p:nvPr>
            <p:ph type="body" idx="10"/>
          </p:nvPr>
        </p:nvSpPr>
        <p:spPr>
          <a:xfrm>
            <a:off x="2770505" y="4875530"/>
            <a:ext cx="1889760"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Análisis de la teoría de fluidos wca y sus apli-</a:t>
            </a:r>
            <a:r>
              <a:rPr lang="es-ES" sz="600" spc="0">
                <a:solidFill>
                  <a:srgbClr val="000000"/>
                </a:solidFill>
                <a:latin typeface="Bookman Old Style" pitchFamily="1" panose="02020603050405020304"/>
              </a:rPr>
              <a:t>caciones en ingeniería química </a:t>
            </a:r>
          </a:p>
        </p:txBody>
      </p:sp>
      <p:sp>
        <p:nvSpPr>
          <p:cNvPr id="24" name=""/>
          <p:cNvSpPr/>
          <p:nvPr>
            <p:ph type="body" idx="10"/>
          </p:nvPr>
        </p:nvSpPr>
        <p:spPr>
          <a:xfrm>
            <a:off x="2770505" y="5080000"/>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Contribución al estudio teórico de la solvata-ción. Fenómenos dinámicos y de transferencia en interacción con el disolvente </a:t>
            </a:r>
          </a:p>
        </p:txBody>
      </p:sp>
      <p:sp>
        <p:nvSpPr>
          <p:cNvPr id="25" name=""/>
          <p:cNvSpPr/>
          <p:nvPr>
            <p:ph type="body" idx="10"/>
          </p:nvPr>
        </p:nvSpPr>
        <p:spPr>
          <a:xfrm>
            <a:off x="2767330" y="5369560"/>
            <a:ext cx="1892935" cy="355600"/>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15">
                <a:solidFill>
                  <a:srgbClr val="000000"/>
                </a:solidFill>
                <a:latin typeface="Bookman Old Style" pitchFamily="1" panose="02020603050405020304"/>
              </a:rPr>
              <a:t>Inventariado y clasificación de las zonas húme-</a:t>
            </a:r>
            <a:r>
              <a:rPr lang="es-ES" sz="600" spc="15">
                <a:solidFill>
                  <a:srgbClr val="000000"/>
                </a:solidFill>
                <a:latin typeface="Bookman Old Style" pitchFamily="1" panose="02020603050405020304"/>
              </a:rPr>
              <a:t>das de la cuenca media del guadiana: problemá-</a:t>
            </a:r>
            <a:r>
              <a:rPr lang="es-ES" sz="600" spc="15">
                <a:solidFill>
                  <a:srgbClr val="000000"/>
                </a:solidFill>
                <a:latin typeface="Bookman Old Style" pitchFamily="1" panose="02020603050405020304"/>
              </a:rPr>
              <a:t>tica biocenótica y programas de conservación y manejo </a:t>
            </a:r>
          </a:p>
        </p:txBody>
      </p:sp>
      <p:sp>
        <p:nvSpPr>
          <p:cNvPr id="26" name=""/>
          <p:cNvSpPr/>
          <p:nvPr>
            <p:ph type="body" idx="10"/>
          </p:nvPr>
        </p:nvSpPr>
        <p:spPr>
          <a:xfrm>
            <a:off x="2767330" y="5750560"/>
            <a:ext cx="1892935"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Determinación de antibióticos quinolónicos y sus metabolitos mediante te´cnicas luminiscen-</a:t>
            </a:r>
            <a:r>
              <a:rPr lang="es-ES" sz="600" spc="15">
                <a:solidFill>
                  <a:srgbClr val="000000"/>
                </a:solidFill>
                <a:latin typeface="Bookman Old Style" pitchFamily="1" panose="02020603050405020304"/>
              </a:rPr>
              <a:t>tes y cromatográficas en fármacos, alimentos en fluidos biológicos </a:t>
            </a:r>
          </a:p>
        </p:txBody>
      </p:sp>
      <p:sp>
        <p:nvSpPr>
          <p:cNvPr id="27" name=""/>
          <p:cNvSpPr/>
          <p:nvPr>
            <p:ph type="body" idx="10"/>
          </p:nvPr>
        </p:nvSpPr>
        <p:spPr>
          <a:xfrm>
            <a:off x="2770505" y="6127115"/>
            <a:ext cx="1889760" cy="17970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 las propiedades ele´ctricas de siste-</a:t>
            </a:r>
            <a:r>
              <a:rPr lang="es-ES" sz="600" spc="0">
                <a:solidFill>
                  <a:srgbClr val="000000"/>
                </a:solidFill>
                <a:latin typeface="Bookman Old Style" pitchFamily="1" panose="02020603050405020304"/>
              </a:rPr>
              <a:t>mas monocristalinos y fsz </a:t>
            </a:r>
          </a:p>
        </p:txBody>
      </p:sp>
      <p:sp>
        <p:nvSpPr>
          <p:cNvPr id="28" name=""/>
          <p:cNvSpPr/>
          <p:nvPr>
            <p:ph type="body" idx="10"/>
          </p:nvPr>
        </p:nvSpPr>
        <p:spPr>
          <a:xfrm>
            <a:off x="2770505" y="6332220"/>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del impacto radiactivo de una mina de uranio en desuso: referencia para la clausura de la instalación </a:t>
            </a:r>
          </a:p>
        </p:txBody>
      </p:sp>
      <p:sp>
        <p:nvSpPr>
          <p:cNvPr id="29" name=""/>
          <p:cNvSpPr/>
          <p:nvPr>
            <p:ph type="body" idx="10"/>
          </p:nvPr>
        </p:nvSpPr>
        <p:spPr>
          <a:xfrm>
            <a:off x="2770505" y="6622415"/>
            <a:ext cx="1892935" cy="35496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Estudio de la peroxidación lipídica mediada por lipoxigenasa en músculo esquele´tico de cer-</a:t>
            </a:r>
            <a:r>
              <a:rPr lang="es-ES" sz="600" spc="0">
                <a:solidFill>
                  <a:srgbClr val="000000"/>
                </a:solidFill>
                <a:latin typeface="Bookman Old Style" pitchFamily="1" panose="02020603050405020304"/>
              </a:rPr>
              <a:t>do ibe´rico, contribución al estudio del aroma del jamón curado </a:t>
            </a:r>
          </a:p>
        </p:txBody>
      </p:sp>
      <p:sp>
        <p:nvSpPr>
          <p:cNvPr id="30" name=""/>
          <p:cNvSpPr/>
          <p:nvPr>
            <p:ph type="body" idx="10"/>
          </p:nvPr>
        </p:nvSpPr>
        <p:spPr>
          <a:xfrm>
            <a:off x="2770505" y="7002780"/>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Incidencia de la tecnología empleada en com-</a:t>
            </a:r>
            <a:r>
              <a:rPr lang="es-ES" sz="600" spc="0">
                <a:solidFill>
                  <a:srgbClr val="000000"/>
                </a:solidFill>
                <a:latin typeface="Bookman Old Style" pitchFamily="1" panose="02020603050405020304"/>
              </a:rPr>
              <a:t>puestos responsables de la calidad de un vino blanco </a:t>
            </a:r>
          </a:p>
        </p:txBody>
      </p:sp>
      <p:sp>
        <p:nvSpPr>
          <p:cNvPr id="31" name=""/>
          <p:cNvSpPr/>
          <p:nvPr>
            <p:ph type="body" idx="10"/>
          </p:nvPr>
        </p:nvSpPr>
        <p:spPr>
          <a:xfrm>
            <a:off x="2770505" y="7292975"/>
            <a:ext cx="154559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Difusión en redes euclídeas y fractales </a:t>
            </a:r>
          </a:p>
        </p:txBody>
      </p:sp>
      <p:sp>
        <p:nvSpPr>
          <p:cNvPr id="32" name=""/>
          <p:cNvSpPr/>
          <p:nvPr>
            <p:ph type="body" idx="10"/>
          </p:nvPr>
        </p:nvSpPr>
        <p:spPr>
          <a:xfrm>
            <a:off x="2770505" y="7497445"/>
            <a:ext cx="1886585"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Regulación de la apoptosis en neuronas granu-</a:t>
            </a:r>
            <a:r>
              <a:rPr lang="es-ES" sz="600" spc="0">
                <a:solidFill>
                  <a:srgbClr val="000000"/>
                </a:solidFill>
                <a:latin typeface="Bookman Old Style" pitchFamily="1" panose="02020603050405020304"/>
              </a:rPr>
              <a:t>lares de cerebelo </a:t>
            </a:r>
          </a:p>
        </p:txBody>
      </p:sp>
      <p:sp>
        <p:nvSpPr>
          <p:cNvPr id="33" name=""/>
          <p:cNvSpPr/>
          <p:nvPr>
            <p:ph type="body" idx="10"/>
          </p:nvPr>
        </p:nvSpPr>
        <p:spPr>
          <a:xfrm>
            <a:off x="2770505" y="7787005"/>
            <a:ext cx="1886585" cy="269875"/>
          </a:xfrm>
          <a:prstGeom prst="rect">
            <a:avLst/>
          </a:prstGeom>
          <a:noFill/>
          <a:ln w="0" cmpd="sng">
            <a:noFill/>
            <a:prstDash val="solid"/>
          </a:ln>
        </p:spPr>
        <p:txBody>
          <a:bodyPr vert="horz" lIns="0" tIns="1270" rIns="0" bIns="0" anchor="t"/>
          <a:lstStyle/>
          <a:p>
            <a:pPr marL="0" marR="0" indent="0" algn="just">
              <a:lnSpc>
                <a:spcPts val="700"/>
              </a:lnSpc>
              <a:spcAft>
                <a:spcPts val="20"/>
              </a:spcAft>
            </a:pPr>
            <a:r>
              <a:rPr lang="es-ES" sz="600" spc="0">
                <a:solidFill>
                  <a:srgbClr val="000000"/>
                </a:solidFill>
                <a:latin typeface="Bookman Old Style" pitchFamily="1" panose="02020603050405020304"/>
              </a:rPr>
              <a:t>Tratamiento de contaminantes organoclorados de bajo peso molecular del agua, mediante pro-</a:t>
            </a:r>
            <a:r>
              <a:rPr lang="es-ES" sz="600" spc="0">
                <a:solidFill>
                  <a:srgbClr val="000000"/>
                </a:solidFill>
                <a:latin typeface="Bookman Old Style" pitchFamily="1" panose="02020603050405020304"/>
              </a:rPr>
              <a:t>cesos de oxidación avanzada (poa) </a:t>
            </a:r>
          </a:p>
        </p:txBody>
      </p:sp>
      <p:sp>
        <p:nvSpPr>
          <p:cNvPr id="34" name=""/>
          <p:cNvSpPr/>
          <p:nvPr>
            <p:ph type="body" idx="10"/>
          </p:nvPr>
        </p:nvSpPr>
        <p:spPr>
          <a:xfrm>
            <a:off x="2767330" y="8077835"/>
            <a:ext cx="1889760" cy="17970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Gasificación catalizada de carbones de jara, re-</a:t>
            </a:r>
            <a:r>
              <a:rPr lang="es-ES" sz="600" spc="0">
                <a:solidFill>
                  <a:srgbClr val="000000"/>
                </a:solidFill>
                <a:latin typeface="Bookman Old Style" pitchFamily="1" panose="02020603050405020304"/>
              </a:rPr>
              <a:t>tama y brezo </a:t>
            </a:r>
          </a:p>
        </p:txBody>
      </p:sp>
      <p:sp>
        <p:nvSpPr>
          <p:cNvPr id="35" name=""/>
          <p:cNvSpPr/>
          <p:nvPr>
            <p:ph type="body" idx="10"/>
          </p:nvPr>
        </p:nvSpPr>
        <p:spPr>
          <a:xfrm>
            <a:off x="2770505" y="8368665"/>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Combinación del tratamiento secundario y la oxidación química en la depuración de aguas residuales municipales e industriales </a:t>
            </a:r>
          </a:p>
        </p:txBody>
      </p:sp>
      <p:sp>
        <p:nvSpPr>
          <p:cNvPr id="36" name=""/>
          <p:cNvSpPr/>
          <p:nvPr>
            <p:ph type="body" idx="10"/>
          </p:nvPr>
        </p:nvSpPr>
        <p:spPr>
          <a:xfrm>
            <a:off x="2770505" y="8660765"/>
            <a:ext cx="188658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Aportaciones a la teoría de los procesos de ra-</a:t>
            </a:r>
            <a:r>
              <a:rPr lang="es-ES" sz="600" spc="0">
                <a:solidFill>
                  <a:srgbClr val="000000"/>
                </a:solidFill>
                <a:latin typeface="Bookman Old Style" pitchFamily="1" panose="02020603050405020304"/>
              </a:rPr>
              <a:t>mificación modificados </a:t>
            </a:r>
          </a:p>
        </p:txBody>
      </p:sp>
      <p:sp>
        <p:nvSpPr>
          <p:cNvPr id="37" name=""/>
          <p:cNvSpPr/>
          <p:nvPr>
            <p:ph type="body" idx="10"/>
          </p:nvPr>
        </p:nvSpPr>
        <p:spPr>
          <a:xfrm>
            <a:off x="2770505" y="8950960"/>
            <a:ext cx="189293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Determinaciones polarográficas de mez-</a:t>
            </a:r>
            <a:r>
              <a:rPr lang="es-ES" sz="600" spc="0">
                <a:solidFill>
                  <a:srgbClr val="000000"/>
                </a:solidFill>
                <a:latin typeface="Bookman Old Style" pitchFamily="1" panose="02020603050405020304"/>
              </a:rPr>
              <a:t>clas de captan–captafol–folpet, atrazina– simacina, terbutrin–prometrin y cine´tico– espectrofotome´trica de posalon </a:t>
            </a:r>
          </a:p>
        </p:txBody>
      </p:sp>
      <p:sp>
        <p:nvSpPr>
          <p:cNvPr id="38" name=""/>
          <p:cNvSpPr/>
          <p:nvPr>
            <p:ph type="body" idx="10"/>
          </p:nvPr>
        </p:nvSpPr>
        <p:spPr>
          <a:xfrm>
            <a:off x="1134110" y="9314815"/>
            <a:ext cx="5425440" cy="112395"/>
          </a:xfrm>
          <a:prstGeom prst="rect">
            <a:avLst/>
          </a:prstGeom>
          <a:noFill/>
          <a:ln w="0" cmpd="sng">
            <a:noFill/>
            <a:prstDash val="solid"/>
          </a:ln>
        </p:spPr>
        <p:txBody>
          <a:bodyPr vert="horz" lIns="0" tIns="0" rIns="0" bIns="0" anchor="t"/>
          <a:lstStyle/>
          <a:p>
            <a:pPr marL="0" marR="22860" indent="0" algn="r">
              <a:lnSpc>
                <a:spcPts val="800"/>
              </a:lnSpc>
              <a:spcAft>
                <a:spcPts val="0"/>
              </a:spcAft>
            </a:pPr>
            <a:r>
              <a:rPr lang="es-ES" sz="750" i="1" spc="5">
                <a:solidFill>
                  <a:srgbClr val="000000"/>
                </a:solidFill>
                <a:latin typeface="Bookman Old Style" pitchFamily="1" panose="02020603050405020304"/>
              </a:rPr>
              <a:t>continúa en la página siguiente </a:t>
            </a:r>
          </a:p>
        </p:txBody>
      </p:sp>
      <p:sp>
        <p:nvSpPr>
          <p:cNvPr id="39" name=""/>
          <p:cNvSpPr/>
          <p:nvPr>
            <p:ph type="body" idx="10"/>
          </p:nvPr>
        </p:nvSpPr>
        <p:spPr>
          <a:xfrm>
            <a:off x="5102225" y="9790430"/>
            <a:ext cx="1402080" cy="171450"/>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5">
                <a:solidFill>
                  <a:srgbClr val="000000"/>
                </a:solidFill>
                <a:latin typeface="Bookman Old Style" pitchFamily="1" panose="02020603050405020304"/>
              </a:rPr>
              <a:t>Memoria Histórica </a:t>
            </a:r>
          </a:p>
        </p:txBody>
      </p:sp>
      <p:sp>
        <p:nvSpPr>
          <p:cNvPr id="40" name=""/>
          <p:cNvSpPr/>
          <p:nvPr>
            <p:ph type="body" idx="10"/>
          </p:nvPr>
        </p:nvSpPr>
        <p:spPr>
          <a:xfrm>
            <a:off x="5407025" y="4870450"/>
            <a:ext cx="1078865" cy="181610"/>
          </a:xfrm>
          <a:prstGeom prst="rect">
            <a:avLst/>
          </a:prstGeom>
          <a:noFill/>
          <a:ln w="0" cmpd="sng">
            <a:noFill/>
            <a:prstDash val="solid"/>
          </a:ln>
        </p:spPr>
        <p:txBody>
          <a:bodyPr vert="horz" lIns="0" tIns="2540" rIns="0" bIns="0" anchor="t"/>
          <a:lstStyle/>
          <a:p>
            <a:pPr marL="0" marR="0" indent="0" algn="l">
              <a:lnSpc>
                <a:spcPts val="700"/>
              </a:lnSpc>
              <a:spcAft>
                <a:spcPts val="0"/>
              </a:spcAft>
            </a:pPr>
            <a:r>
              <a:rPr lang="es-ES" sz="600" spc="0">
                <a:solidFill>
                  <a:srgbClr val="000000"/>
                </a:solidFill>
                <a:latin typeface="Bookman Old Style" pitchFamily="1" panose="02020603050405020304"/>
              </a:rPr>
              <a:t>Mulero Díaz, Angel Anas-tasio </a:t>
            </a:r>
          </a:p>
        </p:txBody>
      </p:sp>
      <p:sp>
        <p:nvSpPr>
          <p:cNvPr id="41" name=""/>
          <p:cNvSpPr/>
          <p:nvPr>
            <p:ph type="body" idx="10"/>
          </p:nvPr>
        </p:nvSpPr>
        <p:spPr>
          <a:xfrm>
            <a:off x="5410200" y="4674870"/>
            <a:ext cx="98425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García Nogales, Agustín </a:t>
            </a:r>
          </a:p>
        </p:txBody>
      </p:sp>
      <p:sp>
        <p:nvSpPr>
          <p:cNvPr id="42" name=""/>
          <p:cNvSpPr/>
          <p:nvPr>
            <p:ph type="body" idx="10"/>
          </p:nvPr>
        </p:nvSpPr>
        <p:spPr>
          <a:xfrm>
            <a:off x="5410200" y="508000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Aguilar Espinosa, Manuel ´Angel; Olivares del Valle, Francisco </a:t>
            </a:r>
          </a:p>
        </p:txBody>
      </p:sp>
      <p:sp>
        <p:nvSpPr>
          <p:cNvPr id="43" name=""/>
          <p:cNvSpPr/>
          <p:nvPr>
            <p:ph type="body" idx="10"/>
          </p:nvPr>
        </p:nvSpPr>
        <p:spPr>
          <a:xfrm>
            <a:off x="5410200" y="5368925"/>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Sánchez Guzmán, Juan Manuel </a:t>
            </a:r>
          </a:p>
        </p:txBody>
      </p:sp>
      <p:sp>
        <p:nvSpPr>
          <p:cNvPr id="44" name=""/>
          <p:cNvSpPr/>
          <p:nvPr>
            <p:ph type="body" idx="10"/>
          </p:nvPr>
        </p:nvSpPr>
        <p:spPr>
          <a:xfrm>
            <a:off x="5410200" y="575056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Salinas López, Francisco; Dur´an Martín-Merás, Isa-</a:t>
            </a:r>
            <a:r>
              <a:rPr lang="es-ES" sz="600" spc="20">
                <a:solidFill>
                  <a:srgbClr val="000000"/>
                </a:solidFill>
                <a:latin typeface="Bookman Old Style" pitchFamily="1" panose="02020603050405020304"/>
              </a:rPr>
              <a:t>bel </a:t>
            </a:r>
          </a:p>
        </p:txBody>
      </p:sp>
      <p:sp>
        <p:nvSpPr>
          <p:cNvPr id="45" name=""/>
          <p:cNvSpPr/>
          <p:nvPr>
            <p:ph type="body" idx="10"/>
          </p:nvPr>
        </p:nvSpPr>
        <p:spPr>
          <a:xfrm>
            <a:off x="5410200" y="6128385"/>
            <a:ext cx="9906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Solier García, Juan Dios </a:t>
            </a:r>
          </a:p>
        </p:txBody>
      </p:sp>
      <p:sp>
        <p:nvSpPr>
          <p:cNvPr id="46" name=""/>
          <p:cNvSpPr/>
          <p:nvPr>
            <p:ph type="body" idx="10"/>
          </p:nvPr>
        </p:nvSpPr>
        <p:spPr>
          <a:xfrm>
            <a:off x="5410200" y="6332855"/>
            <a:ext cx="1075690"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Martín Sánchez, Alejan-</a:t>
            </a:r>
            <a:r>
              <a:rPr lang="es-ES" sz="600" spc="20">
                <a:solidFill>
                  <a:srgbClr val="000000"/>
                </a:solidFill>
                <a:latin typeface="Bookman Old Style" pitchFamily="1" panose="02020603050405020304"/>
              </a:rPr>
              <a:t>dro; Vera Tome´, Feliciano </a:t>
            </a:r>
          </a:p>
        </p:txBody>
      </p:sp>
      <p:sp>
        <p:nvSpPr>
          <p:cNvPr id="47" name=""/>
          <p:cNvSpPr/>
          <p:nvPr>
            <p:ph type="body" idx="10"/>
          </p:nvPr>
        </p:nvSpPr>
        <p:spPr>
          <a:xfrm>
            <a:off x="5410200" y="6622415"/>
            <a:ext cx="1073150"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Sabio Rey, Eduardo; Ma-cías Laso, Pedro </a:t>
            </a:r>
          </a:p>
        </p:txBody>
      </p:sp>
      <p:sp>
        <p:nvSpPr>
          <p:cNvPr id="48" name=""/>
          <p:cNvSpPr/>
          <p:nvPr>
            <p:ph type="body" idx="10"/>
          </p:nvPr>
        </p:nvSpPr>
        <p:spPr>
          <a:xfrm>
            <a:off x="5410200" y="7003415"/>
            <a:ext cx="1073150" cy="1784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Bernalte García, María Jo-</a:t>
            </a:r>
            <a:r>
              <a:rPr lang="es-ES" sz="600" spc="0">
                <a:solidFill>
                  <a:srgbClr val="000000"/>
                </a:solidFill>
                <a:latin typeface="Bookman Old Style" pitchFamily="1" panose="02020603050405020304"/>
              </a:rPr>
              <a:t>sefa; Sabio Rey, Eduardo </a:t>
            </a:r>
          </a:p>
        </p:txBody>
      </p:sp>
      <p:sp>
        <p:nvSpPr>
          <p:cNvPr id="49" name=""/>
          <p:cNvSpPr/>
          <p:nvPr>
            <p:ph type="body" idx="10"/>
          </p:nvPr>
        </p:nvSpPr>
        <p:spPr>
          <a:xfrm>
            <a:off x="5410200" y="7292975"/>
            <a:ext cx="1069975"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Santos Reyes, Andre´s; Bravo Yuste, Santos </a:t>
            </a:r>
          </a:p>
        </p:txBody>
      </p:sp>
      <p:sp>
        <p:nvSpPr>
          <p:cNvPr id="50" name=""/>
          <p:cNvSpPr/>
          <p:nvPr>
            <p:ph type="body" idx="10"/>
          </p:nvPr>
        </p:nvSpPr>
        <p:spPr>
          <a:xfrm>
            <a:off x="5410200" y="749681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Gutie´rrez Merino, Carlos; García Martín, María Ele-</a:t>
            </a:r>
            <a:r>
              <a:rPr lang="es-ES" sz="600" spc="20">
                <a:solidFill>
                  <a:srgbClr val="000000"/>
                </a:solidFill>
                <a:latin typeface="Bookman Old Style" pitchFamily="1" panose="02020603050405020304"/>
              </a:rPr>
              <a:t>na </a:t>
            </a:r>
          </a:p>
        </p:txBody>
      </p:sp>
      <p:sp>
        <p:nvSpPr>
          <p:cNvPr id="51" name=""/>
          <p:cNvSpPr/>
          <p:nvPr>
            <p:ph type="body" idx="10"/>
          </p:nvPr>
        </p:nvSpPr>
        <p:spPr>
          <a:xfrm>
            <a:off x="5410200" y="778637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Beltrán Novillo, Fernando Juan; González Lena, Ma-</a:t>
            </a:r>
            <a:r>
              <a:rPr lang="es-ES" sz="600" spc="0">
                <a:solidFill>
                  <a:srgbClr val="000000"/>
                </a:solidFill>
                <a:latin typeface="Bookman Old Style" pitchFamily="1" panose="02020603050405020304"/>
              </a:rPr>
              <a:t>nuel Adolfo </a:t>
            </a:r>
          </a:p>
        </p:txBody>
      </p:sp>
      <p:sp>
        <p:nvSpPr>
          <p:cNvPr id="52" name=""/>
          <p:cNvSpPr/>
          <p:nvPr>
            <p:ph type="body" idx="10"/>
          </p:nvPr>
        </p:nvSpPr>
        <p:spPr>
          <a:xfrm>
            <a:off x="5410200" y="8079105"/>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González González, Juan Fe´lix; Encinar Martín, Jo-séMaría </a:t>
            </a:r>
          </a:p>
        </p:txBody>
      </p:sp>
      <p:sp>
        <p:nvSpPr>
          <p:cNvPr id="53" name=""/>
          <p:cNvSpPr/>
          <p:nvPr>
            <p:ph type="body" idx="10"/>
          </p:nvPr>
        </p:nvSpPr>
        <p:spPr>
          <a:xfrm>
            <a:off x="5410200" y="8368665"/>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García Araya, Juan Fer-</a:t>
            </a:r>
            <a:r>
              <a:rPr lang="es-ES" sz="600" spc="0">
                <a:solidFill>
                  <a:srgbClr val="000000"/>
                </a:solidFill>
                <a:latin typeface="Bookman Old Style" pitchFamily="1" panose="02020603050405020304"/>
              </a:rPr>
              <a:t>nando; Beltrán Novillo, Fernando Juan </a:t>
            </a:r>
          </a:p>
        </p:txBody>
      </p:sp>
      <p:sp>
        <p:nvSpPr>
          <p:cNvPr id="54" name=""/>
          <p:cNvSpPr/>
          <p:nvPr>
            <p:ph type="body" idx="10"/>
          </p:nvPr>
        </p:nvSpPr>
        <p:spPr>
          <a:xfrm>
            <a:off x="5410200" y="8661400"/>
            <a:ext cx="1073150" cy="26670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Molina Fernández, Ma-</a:t>
            </a:r>
            <a:r>
              <a:rPr lang="es-ES" sz="600" spc="30">
                <a:solidFill>
                  <a:srgbClr val="000000"/>
                </a:solidFill>
                <a:latin typeface="Bookman Old Style" pitchFamily="1" panose="02020603050405020304"/>
              </a:rPr>
              <a:t>nuel; González Velasco, Miguel </a:t>
            </a:r>
          </a:p>
        </p:txBody>
      </p:sp>
      <p:sp>
        <p:nvSpPr>
          <p:cNvPr id="55" name=""/>
          <p:cNvSpPr/>
          <p:nvPr>
            <p:ph type="body" idx="10"/>
          </p:nvPr>
        </p:nvSpPr>
        <p:spPr>
          <a:xfrm>
            <a:off x="5410200" y="8950960"/>
            <a:ext cx="1073150" cy="178435"/>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1051560"/>
              </a:tabLst>
            </a:pPr>
            <a:r>
              <a:rPr lang="es-ES" sz="600" spc="0">
                <a:solidFill>
                  <a:srgbClr val="000000"/>
                </a:solidFill>
                <a:latin typeface="Bookman Old Style" pitchFamily="1" panose="02020603050405020304"/>
              </a:rPr>
              <a:t>Guiberteau </a:t>
            </a:r>
            <a:r>
              <a:rPr lang="es-ES" sz="600" spc="0">
                <a:solidFill>
                  <a:srgbClr val="000000"/>
                </a:solidFill>
                <a:latin typeface="Bookman Old Style" pitchFamily="1" panose="02020603050405020304"/>
              </a:rPr>
              <a:t>Cabanillas, </a:t>
            </a:r>
          </a:p>
          <a:p>
            <a:pPr marL="0" marR="0" indent="0" algn="l">
              <a:lnSpc>
                <a:spcPts val="700"/>
              </a:lnSpc>
              <a:spcBef>
                <a:spcPts val="0"/>
              </a:spcBef>
              <a:spcAft>
                <a:spcPts val="0"/>
              </a:spcAft>
            </a:pPr>
            <a:r>
              <a:rPr lang="es-ES" sz="600" spc="25">
                <a:solidFill>
                  <a:srgbClr val="000000"/>
                </a:solidFill>
                <a:latin typeface="Bookman Old Style" pitchFamily="1" panose="02020603050405020304"/>
              </a:rPr>
              <a:t>Agustina </a:t>
            </a:r>
          </a:p>
        </p:txBody>
      </p:sp>
      <p:sp>
        <p:nvSpPr>
          <p:cNvPr id="56" name=""/>
          <p:cNvSpPr/>
          <p:nvPr>
            <p:ph type="body" idx="10"/>
          </p:nvPr>
        </p:nvSpPr>
        <p:spPr>
          <a:xfrm>
            <a:off x="1212850" y="1181735"/>
            <a:ext cx="119189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Labado Contador, Joaquín F. </a:t>
            </a:r>
          </a:p>
        </p:txBody>
      </p:sp>
      <p:sp>
        <p:nvSpPr>
          <p:cNvPr id="57" name=""/>
          <p:cNvSpPr/>
          <p:nvPr>
            <p:ph type="body" idx="10"/>
          </p:nvPr>
        </p:nvSpPr>
        <p:spPr>
          <a:xfrm>
            <a:off x="1212850" y="1474470"/>
            <a:ext cx="10642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Gaspar Nieto, Maria Pilar </a:t>
            </a:r>
          </a:p>
        </p:txBody>
      </p:sp>
      <p:sp>
        <p:nvSpPr>
          <p:cNvPr id="58" name=""/>
          <p:cNvSpPr/>
          <p:nvPr>
            <p:ph type="body" idx="10"/>
          </p:nvPr>
        </p:nvSpPr>
        <p:spPr>
          <a:xfrm>
            <a:off x="1212850" y="1764030"/>
            <a:ext cx="123444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Casimiro Felicio, Ilda de Jesus </a:t>
            </a:r>
          </a:p>
        </p:txBody>
      </p:sp>
      <p:sp>
        <p:nvSpPr>
          <p:cNvPr id="59" name=""/>
          <p:cNvSpPr/>
          <p:nvPr>
            <p:ph type="body" idx="10"/>
          </p:nvPr>
        </p:nvSpPr>
        <p:spPr>
          <a:xfrm>
            <a:off x="1212850" y="2056765"/>
            <a:ext cx="12801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Contador Baladón, Juan Carlos </a:t>
            </a:r>
          </a:p>
        </p:txBody>
      </p:sp>
      <p:sp>
        <p:nvSpPr>
          <p:cNvPr id="60" name=""/>
          <p:cNvSpPr/>
          <p:nvPr>
            <p:ph type="body" idx="10"/>
          </p:nvPr>
        </p:nvSpPr>
        <p:spPr>
          <a:xfrm>
            <a:off x="1212850" y="2346325"/>
            <a:ext cx="115824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Marin Exposito, Maria Julia </a:t>
            </a:r>
          </a:p>
        </p:txBody>
      </p:sp>
      <p:sp>
        <p:nvSpPr>
          <p:cNvPr id="61" name=""/>
          <p:cNvSpPr/>
          <p:nvPr>
            <p:ph type="body" idx="10"/>
          </p:nvPr>
        </p:nvSpPr>
        <p:spPr>
          <a:xfrm>
            <a:off x="1212850" y="2638425"/>
            <a:ext cx="106680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González Mateos, Antonio </a:t>
            </a:r>
          </a:p>
        </p:txBody>
      </p:sp>
      <p:sp>
        <p:nvSpPr>
          <p:cNvPr id="62" name=""/>
          <p:cNvSpPr/>
          <p:nvPr>
            <p:ph type="body" idx="10"/>
          </p:nvPr>
        </p:nvSpPr>
        <p:spPr>
          <a:xfrm>
            <a:off x="1212850" y="2927985"/>
            <a:ext cx="92075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Cabello S´anchez, Fe´lix </a:t>
            </a:r>
          </a:p>
        </p:txBody>
      </p:sp>
      <p:sp>
        <p:nvSpPr>
          <p:cNvPr id="63" name=""/>
          <p:cNvSpPr/>
          <p:nvPr>
            <p:ph type="body" idx="10"/>
          </p:nvPr>
        </p:nvSpPr>
        <p:spPr>
          <a:xfrm>
            <a:off x="1212850" y="3129280"/>
            <a:ext cx="99377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Hidalgo Sánchez, Matías </a:t>
            </a:r>
          </a:p>
        </p:txBody>
      </p:sp>
      <p:sp>
        <p:nvSpPr>
          <p:cNvPr id="64" name=""/>
          <p:cNvSpPr/>
          <p:nvPr>
            <p:ph type="body" idx="10"/>
          </p:nvPr>
        </p:nvSpPr>
        <p:spPr>
          <a:xfrm>
            <a:off x="1212850" y="3413760"/>
            <a:ext cx="1237615" cy="9842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15">
                <a:solidFill>
                  <a:srgbClr val="000000"/>
                </a:solidFill>
                <a:latin typeface="Bookman Old Style" pitchFamily="1" panose="02020603050405020304"/>
              </a:rPr>
              <a:t>Alonso del Pino, Miguel Angel </a:t>
            </a:r>
          </a:p>
        </p:txBody>
      </p:sp>
      <p:sp>
        <p:nvSpPr>
          <p:cNvPr id="65" name=""/>
          <p:cNvSpPr/>
          <p:nvPr>
            <p:ph type="body" idx="10"/>
          </p:nvPr>
        </p:nvSpPr>
        <p:spPr>
          <a:xfrm>
            <a:off x="1212850" y="3711575"/>
            <a:ext cx="117983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Mayordomo Acevedo, Raquel </a:t>
            </a:r>
          </a:p>
        </p:txBody>
      </p:sp>
      <p:sp>
        <p:nvSpPr>
          <p:cNvPr id="66" name=""/>
          <p:cNvSpPr/>
          <p:nvPr>
            <p:ph type="body" idx="10"/>
          </p:nvPr>
        </p:nvSpPr>
        <p:spPr>
          <a:xfrm>
            <a:off x="1212850" y="4092575"/>
            <a:ext cx="97853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Cáceres Marzal, Dolores </a:t>
            </a:r>
          </a:p>
        </p:txBody>
      </p:sp>
      <p:sp>
        <p:nvSpPr>
          <p:cNvPr id="67" name=""/>
          <p:cNvSpPr/>
          <p:nvPr>
            <p:ph type="body" idx="10"/>
          </p:nvPr>
        </p:nvSpPr>
        <p:spPr>
          <a:xfrm>
            <a:off x="1212850" y="4382135"/>
            <a:ext cx="108839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10">
                <a:solidFill>
                  <a:srgbClr val="000000"/>
                </a:solidFill>
                <a:latin typeface="Bookman Old Style" pitchFamily="1" panose="02020603050405020304"/>
              </a:rPr>
              <a:t>Rojo Medina, Maria Isabel </a:t>
            </a:r>
          </a:p>
        </p:txBody>
      </p:sp>
      <p:sp>
        <p:nvSpPr>
          <p:cNvPr id="68" name=""/>
          <p:cNvSpPr/>
          <p:nvPr>
            <p:ph type="body" idx="10"/>
          </p:nvPr>
        </p:nvSpPr>
        <p:spPr>
          <a:xfrm>
            <a:off x="1212850" y="4674870"/>
            <a:ext cx="102425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Pe´rez Fernández, Paloma </a:t>
            </a:r>
          </a:p>
        </p:txBody>
      </p:sp>
      <p:sp>
        <p:nvSpPr>
          <p:cNvPr id="69" name=""/>
          <p:cNvSpPr/>
          <p:nvPr>
            <p:ph type="body" idx="10"/>
          </p:nvPr>
        </p:nvSpPr>
        <p:spPr>
          <a:xfrm>
            <a:off x="1212850" y="4876165"/>
            <a:ext cx="13995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Ahumada Guerra, Waldo Eleodoro </a:t>
            </a:r>
          </a:p>
        </p:txBody>
      </p:sp>
      <p:sp>
        <p:nvSpPr>
          <p:cNvPr id="70" name=""/>
          <p:cNvSpPr/>
          <p:nvPr>
            <p:ph type="body" idx="10"/>
          </p:nvPr>
        </p:nvSpPr>
        <p:spPr>
          <a:xfrm>
            <a:off x="1212850" y="5080000"/>
            <a:ext cx="118872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Sánchez Mendoza, María Luz </a:t>
            </a:r>
          </a:p>
        </p:txBody>
      </p:sp>
      <p:sp>
        <p:nvSpPr>
          <p:cNvPr id="71" name=""/>
          <p:cNvSpPr/>
          <p:nvPr>
            <p:ph type="body" idx="10"/>
          </p:nvPr>
        </p:nvSpPr>
        <p:spPr>
          <a:xfrm>
            <a:off x="1212850" y="5369560"/>
            <a:ext cx="111569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Corbacho Amado, Casimiro </a:t>
            </a:r>
          </a:p>
        </p:txBody>
      </p:sp>
      <p:sp>
        <p:nvSpPr>
          <p:cNvPr id="72" name=""/>
          <p:cNvSpPr/>
          <p:nvPr>
            <p:ph type="body" idx="10"/>
          </p:nvPr>
        </p:nvSpPr>
        <p:spPr>
          <a:xfrm>
            <a:off x="1212850" y="5750560"/>
            <a:ext cx="131381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Rodríguez Cáceres, María Isabel </a:t>
            </a:r>
          </a:p>
        </p:txBody>
      </p:sp>
      <p:sp>
        <p:nvSpPr>
          <p:cNvPr id="73" name=""/>
          <p:cNvSpPr/>
          <p:nvPr>
            <p:ph type="body" idx="10"/>
          </p:nvPr>
        </p:nvSpPr>
        <p:spPr>
          <a:xfrm>
            <a:off x="1212850" y="6128385"/>
            <a:ext cx="112522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Cachadiña Gutie´rrez, Isidro </a:t>
            </a:r>
          </a:p>
        </p:txBody>
      </p:sp>
      <p:sp>
        <p:nvSpPr>
          <p:cNvPr id="74" name=""/>
          <p:cNvSpPr/>
          <p:nvPr>
            <p:ph type="body" idx="10"/>
          </p:nvPr>
        </p:nvSpPr>
        <p:spPr>
          <a:xfrm>
            <a:off x="1212850" y="6332855"/>
            <a:ext cx="102108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Gómez Escobar, Valentín </a:t>
            </a:r>
          </a:p>
        </p:txBody>
      </p:sp>
      <p:sp>
        <p:nvSpPr>
          <p:cNvPr id="75" name=""/>
          <p:cNvSpPr/>
          <p:nvPr>
            <p:ph type="body" idx="10"/>
          </p:nvPr>
        </p:nvSpPr>
        <p:spPr>
          <a:xfrm>
            <a:off x="1212850" y="6622415"/>
            <a:ext cx="96012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Gata Pizarro, JoséLuis </a:t>
            </a:r>
          </a:p>
        </p:txBody>
      </p:sp>
      <p:sp>
        <p:nvSpPr>
          <p:cNvPr id="76" name=""/>
          <p:cNvSpPr/>
          <p:nvPr>
            <p:ph type="body" idx="10"/>
          </p:nvPr>
        </p:nvSpPr>
        <p:spPr>
          <a:xfrm>
            <a:off x="1210310" y="7003415"/>
            <a:ext cx="136207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Valde´s Sánchez, María Esperanza </a:t>
            </a:r>
          </a:p>
        </p:txBody>
      </p:sp>
      <p:sp>
        <p:nvSpPr>
          <p:cNvPr id="77" name=""/>
          <p:cNvSpPr/>
          <p:nvPr>
            <p:ph type="body" idx="10"/>
          </p:nvPr>
        </p:nvSpPr>
        <p:spPr>
          <a:xfrm>
            <a:off x="1212850" y="7292975"/>
            <a:ext cx="91757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Acedo Rodríguez, Luis </a:t>
            </a:r>
          </a:p>
        </p:txBody>
      </p:sp>
      <p:sp>
        <p:nvSpPr>
          <p:cNvPr id="78" name=""/>
          <p:cNvSpPr/>
          <p:nvPr>
            <p:ph type="body" idx="10"/>
          </p:nvPr>
        </p:nvSpPr>
        <p:spPr>
          <a:xfrm>
            <a:off x="1212850" y="7497445"/>
            <a:ext cx="133223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Martín Romero, Francisco Javier </a:t>
            </a:r>
          </a:p>
        </p:txBody>
      </p:sp>
      <p:sp>
        <p:nvSpPr>
          <p:cNvPr id="79" name=""/>
          <p:cNvSpPr/>
          <p:nvPr>
            <p:ph type="body" idx="10"/>
          </p:nvPr>
        </p:nvSpPr>
        <p:spPr>
          <a:xfrm>
            <a:off x="1212850" y="7787005"/>
            <a:ext cx="911860"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Acedo Hidalgo, Benito </a:t>
            </a:r>
          </a:p>
        </p:txBody>
      </p:sp>
      <p:sp>
        <p:nvSpPr>
          <p:cNvPr id="80" name=""/>
          <p:cNvSpPr/>
          <p:nvPr>
            <p:ph type="body" idx="10"/>
          </p:nvPr>
        </p:nvSpPr>
        <p:spPr>
          <a:xfrm>
            <a:off x="1212850" y="8079105"/>
            <a:ext cx="117094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Rodríguez Alonso, Juan José</a:t>
            </a:r>
            <a:r>
              <a:rPr lang="es-ES" sz="100">
                <a:solidFill>
                  <a:srgbClr val="000000"/>
                </a:solidFill>
                <a:latin typeface="Bookman Old Style" pitchFamily="1" panose="02020603050405020304"/>
              </a:rPr>
              <a:t> </a:t>
            </a:r>
          </a:p>
        </p:txBody>
      </p:sp>
      <p:sp>
        <p:nvSpPr>
          <p:cNvPr id="81" name=""/>
          <p:cNvSpPr/>
          <p:nvPr>
            <p:ph type="body" idx="10"/>
          </p:nvPr>
        </p:nvSpPr>
        <p:spPr>
          <a:xfrm>
            <a:off x="1210310" y="8363585"/>
            <a:ext cx="1200785" cy="9207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5">
                <a:solidFill>
                  <a:srgbClr val="000000"/>
                </a:solidFill>
                <a:latin typeface="Bookman Old Style" pitchFamily="1" panose="02020603050405020304"/>
              </a:rPr>
              <a:t>Alvarez Peña, Pedro Modesto </a:t>
            </a:r>
          </a:p>
        </p:txBody>
      </p:sp>
      <p:sp>
        <p:nvSpPr>
          <p:cNvPr id="82" name=""/>
          <p:cNvSpPr/>
          <p:nvPr>
            <p:ph type="body" idx="10"/>
          </p:nvPr>
        </p:nvSpPr>
        <p:spPr>
          <a:xfrm>
            <a:off x="1212850" y="8661400"/>
            <a:ext cx="89344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Mota Medina, Manuel </a:t>
            </a:r>
          </a:p>
        </p:txBody>
      </p:sp>
      <p:sp>
        <p:nvSpPr>
          <p:cNvPr id="83" name=""/>
          <p:cNvSpPr/>
          <p:nvPr>
            <p:ph type="body" idx="10"/>
          </p:nvPr>
        </p:nvSpPr>
        <p:spPr>
          <a:xfrm>
            <a:off x="1212850" y="8950960"/>
            <a:ext cx="104584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Mora Diez, Nielene Maria </a:t>
            </a:r>
          </a:p>
        </p:txBody>
      </p:sp>
      <p:sp>
        <p:nvSpPr>
          <p:cNvPr id="84" name=""/>
          <p:cNvSpPr/>
          <p:nvPr>
            <p:ph type="body" idx="10"/>
          </p:nvPr>
        </p:nvSpPr>
        <p:spPr>
          <a:xfrm>
            <a:off x="4819015" y="11817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02/02/1996 </a:t>
            </a:r>
          </a:p>
        </p:txBody>
      </p:sp>
      <p:sp>
        <p:nvSpPr>
          <p:cNvPr id="85" name=""/>
          <p:cNvSpPr/>
          <p:nvPr>
            <p:ph type="body" idx="10"/>
          </p:nvPr>
        </p:nvSpPr>
        <p:spPr>
          <a:xfrm>
            <a:off x="4824730" y="14744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15/03/1996 </a:t>
            </a:r>
          </a:p>
        </p:txBody>
      </p:sp>
      <p:sp>
        <p:nvSpPr>
          <p:cNvPr id="86" name=""/>
          <p:cNvSpPr/>
          <p:nvPr>
            <p:ph type="body" idx="10"/>
          </p:nvPr>
        </p:nvSpPr>
        <p:spPr>
          <a:xfrm>
            <a:off x="4819015" y="176403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28/03/1996 </a:t>
            </a:r>
          </a:p>
        </p:txBody>
      </p:sp>
      <p:sp>
        <p:nvSpPr>
          <p:cNvPr id="87" name=""/>
          <p:cNvSpPr/>
          <p:nvPr>
            <p:ph type="body" idx="10"/>
          </p:nvPr>
        </p:nvSpPr>
        <p:spPr>
          <a:xfrm>
            <a:off x="4819015" y="205676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27/06/1996 </a:t>
            </a:r>
          </a:p>
        </p:txBody>
      </p:sp>
      <p:sp>
        <p:nvSpPr>
          <p:cNvPr id="88" name=""/>
          <p:cNvSpPr/>
          <p:nvPr>
            <p:ph type="body" idx="10"/>
          </p:nvPr>
        </p:nvSpPr>
        <p:spPr>
          <a:xfrm>
            <a:off x="4819015" y="2346325"/>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04/07/1996 </a:t>
            </a:r>
          </a:p>
        </p:txBody>
      </p:sp>
      <p:sp>
        <p:nvSpPr>
          <p:cNvPr id="89" name=""/>
          <p:cNvSpPr/>
          <p:nvPr>
            <p:ph type="body" idx="10"/>
          </p:nvPr>
        </p:nvSpPr>
        <p:spPr>
          <a:xfrm>
            <a:off x="4819015" y="263842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04/09/1996 </a:t>
            </a:r>
          </a:p>
        </p:txBody>
      </p:sp>
      <p:sp>
        <p:nvSpPr>
          <p:cNvPr id="90" name=""/>
          <p:cNvSpPr/>
          <p:nvPr>
            <p:ph type="body" idx="10"/>
          </p:nvPr>
        </p:nvSpPr>
        <p:spPr>
          <a:xfrm>
            <a:off x="4819015" y="292798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05/11/1996 </a:t>
            </a:r>
          </a:p>
        </p:txBody>
      </p:sp>
      <p:sp>
        <p:nvSpPr>
          <p:cNvPr id="91" name=""/>
          <p:cNvSpPr/>
          <p:nvPr>
            <p:ph type="body" idx="10"/>
          </p:nvPr>
        </p:nvSpPr>
        <p:spPr>
          <a:xfrm>
            <a:off x="4819015" y="3129280"/>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29/11/1996 </a:t>
            </a:r>
          </a:p>
        </p:txBody>
      </p:sp>
      <p:sp>
        <p:nvSpPr>
          <p:cNvPr id="92" name=""/>
          <p:cNvSpPr/>
          <p:nvPr>
            <p:ph type="body" idx="10"/>
          </p:nvPr>
        </p:nvSpPr>
        <p:spPr>
          <a:xfrm>
            <a:off x="4819015" y="342201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24/01/1997 </a:t>
            </a:r>
          </a:p>
        </p:txBody>
      </p:sp>
      <p:sp>
        <p:nvSpPr>
          <p:cNvPr id="93" name=""/>
          <p:cNvSpPr/>
          <p:nvPr>
            <p:ph type="body" idx="10"/>
          </p:nvPr>
        </p:nvSpPr>
        <p:spPr>
          <a:xfrm>
            <a:off x="4819015" y="3711575"/>
            <a:ext cx="45720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05/02/1997 </a:t>
            </a:r>
          </a:p>
        </p:txBody>
      </p:sp>
      <p:sp>
        <p:nvSpPr>
          <p:cNvPr id="94" name=""/>
          <p:cNvSpPr/>
          <p:nvPr>
            <p:ph type="body" idx="10"/>
          </p:nvPr>
        </p:nvSpPr>
        <p:spPr>
          <a:xfrm>
            <a:off x="4819015" y="409257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21/02/1997 </a:t>
            </a:r>
          </a:p>
        </p:txBody>
      </p:sp>
      <p:sp>
        <p:nvSpPr>
          <p:cNvPr id="95" name=""/>
          <p:cNvSpPr/>
          <p:nvPr>
            <p:ph type="body" idx="10"/>
          </p:nvPr>
        </p:nvSpPr>
        <p:spPr>
          <a:xfrm>
            <a:off x="4819015" y="438213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26/02/1997 </a:t>
            </a:r>
          </a:p>
        </p:txBody>
      </p:sp>
      <p:sp>
        <p:nvSpPr>
          <p:cNvPr id="96" name=""/>
          <p:cNvSpPr/>
          <p:nvPr>
            <p:ph type="body" idx="10"/>
          </p:nvPr>
        </p:nvSpPr>
        <p:spPr>
          <a:xfrm>
            <a:off x="4819015" y="4674870"/>
            <a:ext cx="45720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04/07/1997 </a:t>
            </a:r>
          </a:p>
        </p:txBody>
      </p:sp>
      <p:sp>
        <p:nvSpPr>
          <p:cNvPr id="97" name=""/>
          <p:cNvSpPr/>
          <p:nvPr>
            <p:ph type="body" idx="10"/>
          </p:nvPr>
        </p:nvSpPr>
        <p:spPr>
          <a:xfrm>
            <a:off x="4824730" y="4876165"/>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14/07/1997 </a:t>
            </a:r>
          </a:p>
        </p:txBody>
      </p:sp>
      <p:sp>
        <p:nvSpPr>
          <p:cNvPr id="98" name=""/>
          <p:cNvSpPr/>
          <p:nvPr>
            <p:ph type="body" idx="10"/>
          </p:nvPr>
        </p:nvSpPr>
        <p:spPr>
          <a:xfrm>
            <a:off x="4824730" y="5080000"/>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12/09/1997 </a:t>
            </a:r>
          </a:p>
        </p:txBody>
      </p:sp>
      <p:sp>
        <p:nvSpPr>
          <p:cNvPr id="99" name=""/>
          <p:cNvSpPr/>
          <p:nvPr>
            <p:ph type="body" idx="10"/>
          </p:nvPr>
        </p:nvSpPr>
        <p:spPr>
          <a:xfrm>
            <a:off x="4819015" y="5369560"/>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24/09/1997 </a:t>
            </a:r>
          </a:p>
        </p:txBody>
      </p:sp>
      <p:sp>
        <p:nvSpPr>
          <p:cNvPr id="100" name=""/>
          <p:cNvSpPr/>
          <p:nvPr>
            <p:ph type="body" idx="10"/>
          </p:nvPr>
        </p:nvSpPr>
        <p:spPr>
          <a:xfrm>
            <a:off x="4819015" y="5750560"/>
            <a:ext cx="45720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25/09/1997 </a:t>
            </a:r>
          </a:p>
        </p:txBody>
      </p:sp>
      <p:sp>
        <p:nvSpPr>
          <p:cNvPr id="101" name=""/>
          <p:cNvSpPr/>
          <p:nvPr>
            <p:ph type="body" idx="10"/>
          </p:nvPr>
        </p:nvSpPr>
        <p:spPr>
          <a:xfrm>
            <a:off x="4819015" y="612838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26/09/1997 </a:t>
            </a:r>
          </a:p>
        </p:txBody>
      </p:sp>
      <p:sp>
        <p:nvSpPr>
          <p:cNvPr id="102" name=""/>
          <p:cNvSpPr/>
          <p:nvPr>
            <p:ph type="body" idx="10"/>
          </p:nvPr>
        </p:nvSpPr>
        <p:spPr>
          <a:xfrm>
            <a:off x="4819015" y="633285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04/11/1997 </a:t>
            </a:r>
          </a:p>
        </p:txBody>
      </p:sp>
      <p:sp>
        <p:nvSpPr>
          <p:cNvPr id="103" name=""/>
          <p:cNvSpPr/>
          <p:nvPr>
            <p:ph type="body" idx="10"/>
          </p:nvPr>
        </p:nvSpPr>
        <p:spPr>
          <a:xfrm>
            <a:off x="4819015" y="662241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20/01/1998 </a:t>
            </a:r>
          </a:p>
        </p:txBody>
      </p:sp>
      <p:sp>
        <p:nvSpPr>
          <p:cNvPr id="104" name=""/>
          <p:cNvSpPr/>
          <p:nvPr>
            <p:ph type="body" idx="10"/>
          </p:nvPr>
        </p:nvSpPr>
        <p:spPr>
          <a:xfrm>
            <a:off x="4819015" y="7003415"/>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06/02/1998 </a:t>
            </a:r>
          </a:p>
        </p:txBody>
      </p:sp>
      <p:sp>
        <p:nvSpPr>
          <p:cNvPr id="105" name=""/>
          <p:cNvSpPr/>
          <p:nvPr>
            <p:ph type="body" idx="10"/>
          </p:nvPr>
        </p:nvSpPr>
        <p:spPr>
          <a:xfrm>
            <a:off x="4819015" y="729297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09/03/1998 </a:t>
            </a:r>
          </a:p>
        </p:txBody>
      </p:sp>
      <p:sp>
        <p:nvSpPr>
          <p:cNvPr id="106" name=""/>
          <p:cNvSpPr/>
          <p:nvPr>
            <p:ph type="body" idx="10"/>
          </p:nvPr>
        </p:nvSpPr>
        <p:spPr>
          <a:xfrm>
            <a:off x="4819015" y="749744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29/04/1998 </a:t>
            </a:r>
          </a:p>
        </p:txBody>
      </p:sp>
      <p:sp>
        <p:nvSpPr>
          <p:cNvPr id="107" name=""/>
          <p:cNvSpPr/>
          <p:nvPr>
            <p:ph type="body" idx="10"/>
          </p:nvPr>
        </p:nvSpPr>
        <p:spPr>
          <a:xfrm>
            <a:off x="4819015" y="7787005"/>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05/06/1998 </a:t>
            </a:r>
          </a:p>
        </p:txBody>
      </p:sp>
      <p:sp>
        <p:nvSpPr>
          <p:cNvPr id="108" name=""/>
          <p:cNvSpPr/>
          <p:nvPr>
            <p:ph type="body" idx="10"/>
          </p:nvPr>
        </p:nvSpPr>
        <p:spPr>
          <a:xfrm>
            <a:off x="4819015" y="807910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29/06/1998 </a:t>
            </a:r>
          </a:p>
        </p:txBody>
      </p:sp>
      <p:sp>
        <p:nvSpPr>
          <p:cNvPr id="109" name=""/>
          <p:cNvSpPr/>
          <p:nvPr>
            <p:ph type="body" idx="10"/>
          </p:nvPr>
        </p:nvSpPr>
        <p:spPr>
          <a:xfrm>
            <a:off x="4819015" y="836866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29/06/1998 </a:t>
            </a:r>
          </a:p>
        </p:txBody>
      </p:sp>
      <p:sp>
        <p:nvSpPr>
          <p:cNvPr id="110" name=""/>
          <p:cNvSpPr/>
          <p:nvPr>
            <p:ph type="body" idx="10"/>
          </p:nvPr>
        </p:nvSpPr>
        <p:spPr>
          <a:xfrm>
            <a:off x="4819015" y="8661400"/>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09/07/1998 </a:t>
            </a:r>
          </a:p>
        </p:txBody>
      </p:sp>
      <p:sp>
        <p:nvSpPr>
          <p:cNvPr id="111" name=""/>
          <p:cNvSpPr/>
          <p:nvPr>
            <p:ph type="body" idx="10"/>
          </p:nvPr>
        </p:nvSpPr>
        <p:spPr>
          <a:xfrm>
            <a:off x="4819015" y="8950960"/>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24/07/1998 </a:t>
            </a:r>
          </a:p>
        </p:txBody>
      </p:sp>
      <p:sp>
        <p:nvSpPr>
          <p:cNvPr id="112" name=""/>
          <p:cNvSpPr/>
          <p:nvPr>
            <p:ph type="body" idx="10"/>
          </p:nvPr>
        </p:nvSpPr>
        <p:spPr>
          <a:xfrm>
            <a:off x="5410200" y="1181735"/>
            <a:ext cx="1073150"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Escudero García, Jose´ Carlos </a:t>
            </a:r>
          </a:p>
        </p:txBody>
      </p:sp>
      <p:sp>
        <p:nvSpPr>
          <p:cNvPr id="113" name=""/>
          <p:cNvSpPr/>
          <p:nvPr>
            <p:ph type="body" idx="10"/>
          </p:nvPr>
        </p:nvSpPr>
        <p:spPr>
          <a:xfrm>
            <a:off x="5410200" y="1474470"/>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Maynar Mariño, Marcos Antonio; González Carre-</a:t>
            </a:r>
            <a:r>
              <a:rPr lang="es-ES" sz="600" spc="0">
                <a:solidFill>
                  <a:srgbClr val="000000"/>
                </a:solidFill>
                <a:latin typeface="Bookman Old Style" pitchFamily="1" panose="02020603050405020304"/>
              </a:rPr>
              <a:t>ra, Ernesto </a:t>
            </a:r>
          </a:p>
        </p:txBody>
      </p:sp>
      <p:sp>
        <p:nvSpPr>
          <p:cNvPr id="114" name=""/>
          <p:cNvSpPr/>
          <p:nvPr>
            <p:ph type="body" idx="10"/>
          </p:nvPr>
        </p:nvSpPr>
        <p:spPr>
          <a:xfrm>
            <a:off x="5410200" y="1763395"/>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Lloret Ivorra, Pedro Gas-</a:t>
            </a:r>
            <a:r>
              <a:rPr lang="es-ES" sz="600" spc="20">
                <a:solidFill>
                  <a:srgbClr val="000000"/>
                </a:solidFill>
                <a:latin typeface="Bookman Old Style" pitchFamily="1" panose="02020603050405020304"/>
              </a:rPr>
              <a:t>par </a:t>
            </a:r>
          </a:p>
        </p:txBody>
      </p:sp>
      <p:sp>
        <p:nvSpPr>
          <p:cNvPr id="115" name=""/>
          <p:cNvSpPr/>
          <p:nvPr>
            <p:ph type="body" idx="10"/>
          </p:nvPr>
        </p:nvSpPr>
        <p:spPr>
          <a:xfrm>
            <a:off x="5410200" y="2056765"/>
            <a:ext cx="1073150" cy="266700"/>
          </a:xfrm>
          <a:prstGeom prst="rect">
            <a:avLst/>
          </a:prstGeom>
          <a:noFill/>
          <a:ln w="0" cmpd="sng">
            <a:noFill/>
            <a:prstDash val="solid"/>
          </a:ln>
        </p:spPr>
        <p:txBody>
          <a:bodyPr vert="horz" lIns="0" tIns="1905" rIns="0" bIns="0" anchor="t"/>
          <a:lstStyle/>
          <a:p>
            <a:pPr marL="0" marR="0" indent="0" algn="l">
              <a:lnSpc>
                <a:spcPts val="700"/>
              </a:lnSpc>
              <a:spcAft>
                <a:spcPts val="20"/>
              </a:spcAft>
            </a:pPr>
            <a:r>
              <a:rPr lang="es-ES" sz="600" spc="0">
                <a:solidFill>
                  <a:srgbClr val="000000"/>
                </a:solidFill>
                <a:latin typeface="Bookman Old Style" pitchFamily="1" panose="02020603050405020304"/>
              </a:rPr>
              <a:t>Olivares del Valle, Francis-</a:t>
            </a:r>
            <a:r>
              <a:rPr lang="es-ES" sz="600" spc="0">
                <a:solidFill>
                  <a:srgbClr val="000000"/>
                </a:solidFill>
                <a:latin typeface="Bookman Old Style" pitchFamily="1" panose="02020603050405020304"/>
              </a:rPr>
              <a:t>co; Aguilar Espinosa, Ma-</a:t>
            </a:r>
            <a:r>
              <a:rPr lang="es-ES" sz="600" spc="0">
                <a:solidFill>
                  <a:srgbClr val="000000"/>
                </a:solidFill>
                <a:latin typeface="Bookman Old Style" pitchFamily="1" panose="02020603050405020304"/>
              </a:rPr>
              <a:t>nuel ´Angel </a:t>
            </a:r>
          </a:p>
        </p:txBody>
      </p:sp>
      <p:sp>
        <p:nvSpPr>
          <p:cNvPr id="116" name=""/>
          <p:cNvSpPr/>
          <p:nvPr>
            <p:ph type="body" idx="10"/>
          </p:nvPr>
        </p:nvSpPr>
        <p:spPr>
          <a:xfrm>
            <a:off x="5410200" y="2345690"/>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Miguel Gordillo, María Concepción </a:t>
            </a:r>
          </a:p>
        </p:txBody>
      </p:sp>
      <p:sp>
        <p:nvSpPr>
          <p:cNvPr id="117" name=""/>
          <p:cNvSpPr/>
          <p:nvPr>
            <p:ph type="body" idx="10"/>
          </p:nvPr>
        </p:nvSpPr>
        <p:spPr>
          <a:xfrm>
            <a:off x="5407025" y="2638425"/>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Pariente Llanos, JoséAn-tonio; Camello Almaraz, Pedro Javier </a:t>
            </a:r>
          </a:p>
        </p:txBody>
      </p:sp>
      <p:sp>
        <p:nvSpPr>
          <p:cNvPr id="118" name=""/>
          <p:cNvSpPr/>
          <p:nvPr>
            <p:ph type="body" idx="10"/>
          </p:nvPr>
        </p:nvSpPr>
        <p:spPr>
          <a:xfrm>
            <a:off x="5410200" y="2926715"/>
            <a:ext cx="1075690" cy="17780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Fernández Castillo, Jesús María </a:t>
            </a:r>
          </a:p>
        </p:txBody>
      </p:sp>
      <p:sp>
        <p:nvSpPr>
          <p:cNvPr id="119" name=""/>
          <p:cNvSpPr/>
          <p:nvPr>
            <p:ph type="body" idx="10"/>
          </p:nvPr>
        </p:nvSpPr>
        <p:spPr>
          <a:xfrm>
            <a:off x="5407025" y="3124200"/>
            <a:ext cx="1076325" cy="272415"/>
          </a:xfrm>
          <a:prstGeom prst="rect">
            <a:avLst/>
          </a:prstGeom>
          <a:noFill/>
          <a:ln w="0" cmpd="sng">
            <a:noFill/>
            <a:prstDash val="solid"/>
          </a:ln>
        </p:spPr>
        <p:txBody>
          <a:bodyPr vert="horz" lIns="0" tIns="1905" rIns="0" bIns="0" anchor="t"/>
          <a:lstStyle/>
          <a:p>
            <a:pPr marL="0" marR="0" indent="0" algn="l">
              <a:lnSpc>
                <a:spcPts val="700"/>
              </a:lnSpc>
              <a:spcAft>
                <a:spcPts val="0"/>
              </a:spcAft>
            </a:pPr>
            <a:r>
              <a:rPr lang="es-ES" sz="600" spc="0">
                <a:solidFill>
                  <a:srgbClr val="000000"/>
                </a:solidFill>
                <a:latin typeface="Bookman Old Style" pitchFamily="1" panose="02020603050405020304"/>
              </a:rPr>
              <a:t>Alvarez Miguel, Ignacio Santiago; Martín Partido, Gervasio </a:t>
            </a:r>
          </a:p>
        </p:txBody>
      </p:sp>
      <p:sp>
        <p:nvSpPr>
          <p:cNvPr id="120" name=""/>
          <p:cNvSpPr/>
          <p:nvPr>
            <p:ph type="body" idx="10"/>
          </p:nvPr>
        </p:nvSpPr>
        <p:spPr>
          <a:xfrm>
            <a:off x="5410200" y="342138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5">
                <a:solidFill>
                  <a:srgbClr val="000000"/>
                </a:solidFill>
                <a:latin typeface="Bookman Old Style" pitchFamily="1" panose="02020603050405020304"/>
              </a:rPr>
              <a:t>Encinar Martín, JoséMa-ría; Beltrán Novillo, Fer-</a:t>
            </a:r>
            <a:r>
              <a:rPr lang="es-ES" sz="600" spc="15">
                <a:solidFill>
                  <a:srgbClr val="000000"/>
                </a:solidFill>
                <a:latin typeface="Bookman Old Style" pitchFamily="1" panose="02020603050405020304"/>
              </a:rPr>
              <a:t>nando Juan </a:t>
            </a:r>
          </a:p>
        </p:txBody>
      </p:sp>
      <p:sp>
        <p:nvSpPr>
          <p:cNvPr id="121" name=""/>
          <p:cNvSpPr/>
          <p:nvPr>
            <p:ph type="body" idx="10"/>
          </p:nvPr>
        </p:nvSpPr>
        <p:spPr>
          <a:xfrm>
            <a:off x="5407025" y="3706495"/>
            <a:ext cx="1076325" cy="272415"/>
          </a:xfrm>
          <a:prstGeom prst="rect">
            <a:avLst/>
          </a:prstGeom>
          <a:noFill/>
          <a:ln w="0" cmpd="sng">
            <a:noFill/>
            <a:prstDash val="solid"/>
          </a:ln>
        </p:spPr>
        <p:txBody>
          <a:bodyPr vert="horz" lIns="0" tIns="1905" rIns="0" bIns="0" anchor="t"/>
          <a:lstStyle/>
          <a:p>
            <a:pPr marL="0" marR="0" indent="0" algn="l">
              <a:lnSpc>
                <a:spcPts val="700"/>
              </a:lnSpc>
              <a:spcAft>
                <a:spcPts val="0"/>
              </a:spcAft>
            </a:pPr>
            <a:r>
              <a:rPr lang="es-ES" sz="600" spc="0">
                <a:solidFill>
                  <a:srgbClr val="000000"/>
                </a:solidFill>
                <a:latin typeface="Bookman Old Style" pitchFamily="1" panose="02020603050405020304"/>
              </a:rPr>
              <a:t>Alvarez Miguel, Ignacio Santiago; Rodríguez Ga-</a:t>
            </a:r>
            <a:r>
              <a:rPr lang="es-ES" sz="600" spc="0">
                <a:solidFill>
                  <a:srgbClr val="000000"/>
                </a:solidFill>
                <a:latin typeface="Bookman Old Style" pitchFamily="1" panose="02020603050405020304"/>
              </a:rPr>
              <a:t>llardo, Lucía </a:t>
            </a:r>
          </a:p>
        </p:txBody>
      </p:sp>
      <p:sp>
        <p:nvSpPr>
          <p:cNvPr id="122" name=""/>
          <p:cNvSpPr/>
          <p:nvPr>
            <p:ph type="body" idx="10"/>
          </p:nvPr>
        </p:nvSpPr>
        <p:spPr>
          <a:xfrm>
            <a:off x="5407025" y="4092575"/>
            <a:ext cx="1078865" cy="178435"/>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Vera Tome´, Feliciano; Martín Sánchez, Alejandro </a:t>
            </a:r>
          </a:p>
        </p:txBody>
      </p:sp>
      <p:sp>
        <p:nvSpPr>
          <p:cNvPr id="123" name=""/>
          <p:cNvSpPr/>
          <p:nvPr>
            <p:ph type="body" idx="10"/>
          </p:nvPr>
        </p:nvSpPr>
        <p:spPr>
          <a:xfrm>
            <a:off x="5410200" y="4382135"/>
            <a:ext cx="82931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Blasco Ruiz, Manuel </a:t>
            </a:r>
          </a:p>
        </p:txBody>
      </p:sp>
    </p:spTree>
  </p:cSld>
  <p:clrMapOvr>
    <a:masterClrMapping/>
  </p:clrMapOvr>
</p:sldLayout>
</file>

<file path=ppt/slideLayouts/slideLayout25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228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25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l" pos="5212080"/>
              </a:tabLst>
            </a:pPr>
            <a:r>
              <a:rPr lang="es-ES" sz="1150" spc="-15">
                <a:solidFill>
                  <a:srgbClr val="000000"/>
                </a:solidFill>
                <a:latin typeface="Bookman Old Style" pitchFamily="1" panose="02020603050405020304"/>
              </a:rPr>
              <a:t>6. Estudiantes </a:t>
            </a:r>
            <a:r>
              <a:rPr lang="es-ES" sz="1050" spc="-15">
                <a:solidFill>
                  <a:srgbClr val="000000"/>
                </a:solidFill>
                <a:latin typeface="Arial" pitchFamily="2" panose="02020603050405020304"/>
              </a:rPr>
              <a:t>229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25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230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25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10160" rIns="0" bIns="0" anchor="t"/>
          <a:lstStyle/>
          <a:p>
            <a:pPr marL="0" marR="0" indent="0" algn="l">
              <a:lnSpc>
                <a:spcPts val="1400"/>
              </a:lnSpc>
              <a:spcAft>
                <a:spcPts val="60"/>
              </a:spcAft>
              <a:tabLst>
                <a:tab algn="l" pos="5212080"/>
              </a:tabLst>
            </a:pPr>
            <a:r>
              <a:rPr lang="es-ES" sz="1150" spc="-25">
                <a:solidFill>
                  <a:srgbClr val="000000"/>
                </a:solidFill>
                <a:latin typeface="Bookman Old Style" pitchFamily="1" panose="02020603050405020304"/>
              </a:rPr>
              <a:t>6. Estudiantes </a:t>
            </a:r>
            <a:r>
              <a:rPr lang="es-ES" sz="1150" spc="-25">
                <a:solidFill>
                  <a:srgbClr val="000000"/>
                </a:solidFill>
                <a:latin typeface="Arial" pitchFamily="2" panose="02020603050405020304"/>
              </a:rPr>
              <a:t>231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25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232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25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l" pos="5212080"/>
              </a:tabLst>
            </a:pPr>
            <a:r>
              <a:rPr lang="es-ES" sz="1150" spc="-15">
                <a:solidFill>
                  <a:srgbClr val="000000"/>
                </a:solidFill>
                <a:latin typeface="Bookman Old Style" pitchFamily="1" panose="02020603050405020304"/>
              </a:rPr>
              <a:t>6. Estudiantes </a:t>
            </a:r>
            <a:r>
              <a:rPr lang="es-ES" sz="1050" spc="-15">
                <a:solidFill>
                  <a:srgbClr val="000000"/>
                </a:solidFill>
                <a:latin typeface="Arial" pitchFamily="2" panose="02020603050405020304"/>
              </a:rPr>
              <a:t>233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25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234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25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l" pos="5212080"/>
              </a:tabLst>
            </a:pPr>
            <a:r>
              <a:rPr lang="es-ES" sz="1150" spc="-15">
                <a:solidFill>
                  <a:srgbClr val="000000"/>
                </a:solidFill>
                <a:latin typeface="Bookman Old Style" pitchFamily="1" panose="02020603050405020304"/>
              </a:rPr>
              <a:t>6. Estudiantes </a:t>
            </a:r>
            <a:r>
              <a:rPr lang="es-ES" sz="1050" spc="-15">
                <a:solidFill>
                  <a:srgbClr val="000000"/>
                </a:solidFill>
                <a:latin typeface="Arial" pitchFamily="2" panose="02020603050405020304"/>
              </a:rPr>
              <a:t>235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2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26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236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26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l" pos="5212080"/>
              </a:tabLst>
            </a:pPr>
            <a:r>
              <a:rPr lang="es-ES" sz="1150" spc="-20">
                <a:solidFill>
                  <a:srgbClr val="000000"/>
                </a:solidFill>
                <a:latin typeface="Bookman Old Style" pitchFamily="1" panose="02020603050405020304"/>
              </a:rPr>
              <a:t>6. Estudiantes </a:t>
            </a:r>
            <a:r>
              <a:rPr lang="es-ES" sz="1100" spc="-20">
                <a:solidFill>
                  <a:srgbClr val="000000"/>
                </a:solidFill>
                <a:latin typeface="Arial" pitchFamily="2" panose="02020603050405020304"/>
              </a:rPr>
              <a:t>237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26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4736465" y="1021080"/>
            <a:ext cx="59118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90">
                <a:solidFill>
                  <a:srgbClr val="000000"/>
                </a:solidFill>
                <a:latin typeface="Times New Roman" pitchFamily="1" panose="02020603050405020304"/>
              </a:rPr>
              <a:t>Lectura </a:t>
            </a:r>
          </a:p>
        </p:txBody>
      </p:sp>
      <p:sp>
        <p:nvSpPr>
          <p:cNvPr id="5" name=""/>
          <p:cNvSpPr/>
          <p:nvPr>
            <p:ph type="body" idx="10"/>
          </p:nvPr>
        </p:nvSpPr>
        <p:spPr>
          <a:xfrm>
            <a:off x="5327650" y="1021080"/>
            <a:ext cx="1234440" cy="128270"/>
          </a:xfrm>
          <a:prstGeom prst="rect">
            <a:avLst/>
          </a:prstGeom>
          <a:noFill/>
          <a:ln w="12065" cmpd="sng">
            <a:solidFill>
              <a:srgbClr val="000000"/>
            </a:solidFill>
            <a:prstDash val="solid"/>
          </a:ln>
        </p:spPr>
        <p:txBody>
          <a:bodyPr vert="horz" lIns="0" tIns="0" rIns="0" bIns="0" anchor="t"/>
          <a:lstStyle/>
          <a:p>
            <a:pPr marL="91440" marR="0" indent="0" algn="l">
              <a:lnSpc>
                <a:spcPts val="800"/>
              </a:lnSpc>
              <a:spcAft>
                <a:spcPts val="0"/>
              </a:spcAft>
            </a:pPr>
            <a:r>
              <a:rPr lang="es-ES" sz="850" spc="0">
                <a:solidFill>
                  <a:srgbClr val="000000"/>
                </a:solidFill>
                <a:latin typeface="Times New Roman" pitchFamily="1" panose="02020603050405020304"/>
              </a:rPr>
              <a:t>Directores </a:t>
            </a:r>
          </a:p>
        </p:txBody>
      </p:sp>
      <p:sp>
        <p:nvSpPr>
          <p:cNvPr id="6" name=""/>
          <p:cNvSpPr/>
          <p:nvPr>
            <p:ph type="body" idx="10"/>
          </p:nvPr>
        </p:nvSpPr>
        <p:spPr>
          <a:xfrm>
            <a:off x="1130935" y="1021080"/>
            <a:ext cx="156019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85">
                <a:solidFill>
                  <a:srgbClr val="000000"/>
                </a:solidFill>
                <a:latin typeface="Times New Roman" pitchFamily="1" panose="02020603050405020304"/>
              </a:rPr>
              <a:t>Nombre </a:t>
            </a:r>
          </a:p>
        </p:txBody>
      </p:sp>
      <p:sp>
        <p:nvSpPr>
          <p:cNvPr id="7" name=""/>
          <p:cNvSpPr/>
          <p:nvPr>
            <p:ph type="body" idx="10"/>
          </p:nvPr>
        </p:nvSpPr>
        <p:spPr>
          <a:xfrm>
            <a:off x="2691130" y="1021080"/>
            <a:ext cx="204533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100">
                <a:solidFill>
                  <a:srgbClr val="000000"/>
                </a:solidFill>
                <a:latin typeface="Times New Roman" pitchFamily="1" panose="02020603050405020304"/>
              </a:rPr>
              <a:t>Título </a:t>
            </a:r>
          </a:p>
        </p:txBody>
      </p:sp>
      <p:sp>
        <p:nvSpPr>
          <p:cNvPr id="8" name=""/>
          <p:cNvSpPr/>
          <p:nvPr>
            <p:ph type="body" idx="10"/>
          </p:nvPr>
        </p:nvSpPr>
        <p:spPr>
          <a:xfrm>
            <a:off x="1103630" y="494030"/>
            <a:ext cx="5391785" cy="194945"/>
          </a:xfrm>
          <a:prstGeom prst="rect">
            <a:avLst/>
          </a:prstGeom>
          <a:noFill/>
          <a:ln w="0" cmpd="sng">
            <a:noFill/>
            <a:prstDash val="solid"/>
          </a:ln>
        </p:spPr>
        <p:txBody>
          <a:bodyPr vert="horz" lIns="0" tIns="0" rIns="0" bIns="0" anchor="t"/>
          <a:lstStyle/>
          <a:p>
            <a:pPr marL="0" marR="0" indent="0" algn="l">
              <a:lnSpc>
                <a:spcPts val="1400"/>
              </a:lnSpc>
              <a:spcAft>
                <a:spcPts val="135"/>
              </a:spcAft>
              <a:tabLst>
                <a:tab algn="r" pos="5394960"/>
              </a:tabLst>
            </a:pPr>
            <a:r>
              <a:rPr lang="es-ES" sz="1050" spc="0">
                <a:solidFill>
                  <a:srgbClr val="000000"/>
                </a:solidFill>
                <a:latin typeface="Arial" pitchFamily="2" panose="02020603050405020304"/>
              </a:rPr>
              <a:t>238 </a:t>
            </a:r>
            <a:r>
              <a:rPr lang="es-ES" sz="1150" spc="0">
                <a:solidFill>
                  <a:srgbClr val="000000"/>
                </a:solidFill>
                <a:latin typeface="Bookman Old Style" pitchFamily="1" panose="02020603050405020304"/>
              </a:rPr>
              <a:t>6.2. Estudiantes egresados </a:t>
            </a:r>
          </a:p>
        </p:txBody>
      </p:sp>
      <p:sp>
        <p:nvSpPr>
          <p:cNvPr id="9" name=""/>
          <p:cNvSpPr/>
          <p:nvPr>
            <p:ph type="body" idx="10"/>
          </p:nvPr>
        </p:nvSpPr>
        <p:spPr>
          <a:xfrm>
            <a:off x="2075815" y="897890"/>
            <a:ext cx="3544570" cy="123190"/>
          </a:xfrm>
          <a:prstGeom prst="rect">
            <a:avLst/>
          </a:prstGeom>
          <a:noFill/>
          <a:ln w="0" cmpd="sng">
            <a:noFill/>
            <a:prstDash val="solid"/>
          </a:ln>
        </p:spPr>
        <p:txBody>
          <a:bodyPr vert="horz" lIns="0" tIns="1270" rIns="0" bIns="0" anchor="t"/>
          <a:lstStyle/>
          <a:p>
            <a:pPr marL="0" marR="0" indent="0" algn="ctr">
              <a:lnSpc>
                <a:spcPts val="900"/>
              </a:lnSpc>
              <a:spcAft>
                <a:spcPts val="0"/>
              </a:spcAft>
            </a:pPr>
            <a:r>
              <a:rPr lang="es-ES" sz="850" spc="15">
                <a:solidFill>
                  <a:srgbClr val="000000"/>
                </a:solidFill>
                <a:latin typeface="Times New Roman" pitchFamily="1" panose="02020603050405020304"/>
              </a:rPr>
              <a:t>DOCTORES POST-LRU. FACULTAD DE CIENCIAS. Periodo 1993–2019 </a:t>
            </a:r>
          </a:p>
        </p:txBody>
      </p:sp>
      <p:sp>
        <p:nvSpPr>
          <p:cNvPr id="10" name=""/>
          <p:cNvSpPr/>
          <p:nvPr>
            <p:ph type="body" idx="10"/>
          </p:nvPr>
        </p:nvSpPr>
        <p:spPr>
          <a:xfrm>
            <a:off x="2770505" y="1181735"/>
            <a:ext cx="1892935" cy="2667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5">
                <a:solidFill>
                  <a:srgbClr val="000000"/>
                </a:solidFill>
                <a:latin typeface="Bookman Old Style" pitchFamily="1" panose="02020603050405020304"/>
              </a:rPr>
              <a:t>Interacción funcional del receptor de dioxina con reguladores del proceso de diferenciación celular y la regeneración pulmonar </a:t>
            </a:r>
          </a:p>
        </p:txBody>
      </p:sp>
      <p:sp>
        <p:nvSpPr>
          <p:cNvPr id="11" name=""/>
          <p:cNvSpPr/>
          <p:nvPr>
            <p:ph type="body" idx="10"/>
          </p:nvPr>
        </p:nvSpPr>
        <p:spPr>
          <a:xfrm>
            <a:off x="2773680" y="1473835"/>
            <a:ext cx="188341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Biomarcadores de la respuesta celular al estrés oxidativo en presencia de antioxidantes en va-</a:t>
            </a:r>
            <a:r>
              <a:rPr lang="es-ES" sz="600" spc="0">
                <a:solidFill>
                  <a:srgbClr val="000000"/>
                </a:solidFill>
                <a:latin typeface="Bookman Old Style" pitchFamily="1" panose="02020603050405020304"/>
              </a:rPr>
              <a:t>rios modelos celulares. </a:t>
            </a:r>
          </a:p>
        </p:txBody>
      </p:sp>
      <p:sp>
        <p:nvSpPr>
          <p:cNvPr id="12" name=""/>
          <p:cNvSpPr/>
          <p:nvPr>
            <p:ph type="body" idx="10"/>
          </p:nvPr>
        </p:nvSpPr>
        <p:spPr>
          <a:xfrm>
            <a:off x="2770505" y="1764030"/>
            <a:ext cx="1886585" cy="181610"/>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Lúlupo (humulus lupulus) y cerveza; efectos so-</a:t>
            </a:r>
            <a:r>
              <a:rPr lang="es-ES" sz="600" spc="0">
                <a:solidFill>
                  <a:srgbClr val="000000"/>
                </a:solidFill>
                <a:latin typeface="Bookman Old Style" pitchFamily="1" panose="02020603050405020304"/>
              </a:rPr>
              <a:t>bre los ritmos sueño/vigilia y la ansiedad </a:t>
            </a:r>
          </a:p>
        </p:txBody>
      </p:sp>
      <p:sp>
        <p:nvSpPr>
          <p:cNvPr id="13" name=""/>
          <p:cNvSpPr/>
          <p:nvPr>
            <p:ph type="body" idx="10"/>
          </p:nvPr>
        </p:nvSpPr>
        <p:spPr>
          <a:xfrm>
            <a:off x="2770505" y="2056765"/>
            <a:ext cx="1889760"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5">
                <a:solidFill>
                  <a:srgbClr val="000000"/>
                </a:solidFill>
                <a:latin typeface="Bookman Old Style" pitchFamily="1" panose="02020603050405020304"/>
              </a:rPr>
              <a:t>Técnicas experimentales en espectrometría de partículas alfa y medidas de coincidencias alfa-gamma. Aplicación al estudio del 242pu y el 243am </a:t>
            </a:r>
          </a:p>
        </p:txBody>
      </p:sp>
      <p:sp>
        <p:nvSpPr>
          <p:cNvPr id="14" name=""/>
          <p:cNvSpPr/>
          <p:nvPr>
            <p:ph type="body" idx="10"/>
          </p:nvPr>
        </p:nvSpPr>
        <p:spPr>
          <a:xfrm>
            <a:off x="2770505" y="2433955"/>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Identificación de nuevos genes implicados en la iniciación y desarrollo de las raíces laterales en arabidopsis thaliana </a:t>
            </a:r>
          </a:p>
        </p:txBody>
      </p:sp>
      <p:sp>
        <p:nvSpPr>
          <p:cNvPr id="15" name=""/>
          <p:cNvSpPr/>
          <p:nvPr>
            <p:ph type="body" idx="10"/>
          </p:nvPr>
        </p:nvSpPr>
        <p:spPr>
          <a:xfrm>
            <a:off x="2770505" y="2815590"/>
            <a:ext cx="1889760"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Eliminación de contaminantes emergentes pre-</a:t>
            </a:r>
            <a:r>
              <a:rPr lang="es-ES" sz="600" spc="0">
                <a:solidFill>
                  <a:srgbClr val="000000"/>
                </a:solidFill>
                <a:latin typeface="Bookman Old Style" pitchFamily="1" panose="02020603050405020304"/>
              </a:rPr>
              <a:t>sentes en aguas por métodos físicos y químicos </a:t>
            </a:r>
          </a:p>
        </p:txBody>
      </p:sp>
      <p:sp>
        <p:nvSpPr>
          <p:cNvPr id="16" name=""/>
          <p:cNvSpPr/>
          <p:nvPr>
            <p:ph type="body" idx="10"/>
          </p:nvPr>
        </p:nvSpPr>
        <p:spPr>
          <a:xfrm>
            <a:off x="2770505" y="3193415"/>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Parásitos maláricos y sus consecuencias en el comportamiento y la eficacia biológica de pas-seriformes. </a:t>
            </a:r>
          </a:p>
        </p:txBody>
      </p:sp>
      <p:sp>
        <p:nvSpPr>
          <p:cNvPr id="17" name=""/>
          <p:cNvSpPr/>
          <p:nvPr>
            <p:ph type="body" idx="10"/>
          </p:nvPr>
        </p:nvSpPr>
        <p:spPr>
          <a:xfrm>
            <a:off x="2770505" y="3485515"/>
            <a:ext cx="188658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Obtención de biodiesel mediante transesterifi-cación de aceite de ricino y grasas animales. Aprovechamiento energético de la glicerina co-</a:t>
            </a:r>
            <a:r>
              <a:rPr lang="es-ES" sz="600" spc="0">
                <a:solidFill>
                  <a:srgbClr val="000000"/>
                </a:solidFill>
                <a:latin typeface="Bookman Old Style" pitchFamily="1" panose="02020603050405020304"/>
              </a:rPr>
              <a:t>mo subproducto del proceso </a:t>
            </a:r>
          </a:p>
        </p:txBody>
      </p:sp>
      <p:sp>
        <p:nvSpPr>
          <p:cNvPr id="18" name=""/>
          <p:cNvSpPr/>
          <p:nvPr>
            <p:ph type="body" idx="10"/>
          </p:nvPr>
        </p:nvSpPr>
        <p:spPr>
          <a:xfrm>
            <a:off x="2770505" y="3863340"/>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comparativo de la concentración de po-</a:t>
            </a:r>
            <a:r>
              <a:rPr lang="es-ES" sz="600" spc="0">
                <a:solidFill>
                  <a:srgbClr val="000000"/>
                </a:solidFill>
                <a:latin typeface="Bookman Old Style" pitchFamily="1" panose="02020603050405020304"/>
              </a:rPr>
              <a:t>len y de esporas de alternaria en el aire de tres ciudades de Extremadura </a:t>
            </a:r>
          </a:p>
        </p:txBody>
      </p:sp>
      <p:sp>
        <p:nvSpPr>
          <p:cNvPr id="19" name=""/>
          <p:cNvSpPr/>
          <p:nvPr>
            <p:ph type="body" idx="10"/>
          </p:nvPr>
        </p:nvSpPr>
        <p:spPr>
          <a:xfrm>
            <a:off x="2770505" y="4156075"/>
            <a:ext cx="188658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 clima en la región de zafra durante el perio-</a:t>
            </a:r>
            <a:r>
              <a:rPr lang="es-ES" sz="600" spc="0">
                <a:solidFill>
                  <a:srgbClr val="000000"/>
                </a:solidFill>
                <a:latin typeface="Bookman Old Style" pitchFamily="1" panose="02020603050405020304"/>
              </a:rPr>
              <a:t>do 1750-1840 </a:t>
            </a:r>
          </a:p>
        </p:txBody>
      </p:sp>
      <p:sp>
        <p:nvSpPr>
          <p:cNvPr id="20" name=""/>
          <p:cNvSpPr/>
          <p:nvPr>
            <p:ph type="body" idx="10"/>
          </p:nvPr>
        </p:nvSpPr>
        <p:spPr>
          <a:xfrm>
            <a:off x="2770505" y="4446270"/>
            <a:ext cx="1889760"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 los primeros metazoos mineraliza-</a:t>
            </a:r>
            <a:r>
              <a:rPr lang="es-ES" sz="600" spc="0">
                <a:solidFill>
                  <a:srgbClr val="000000"/>
                </a:solidFill>
                <a:latin typeface="Bookman Old Style" pitchFamily="1" panose="02020603050405020304"/>
              </a:rPr>
              <a:t>dos del registro geológico </a:t>
            </a:r>
          </a:p>
        </p:txBody>
      </p:sp>
      <p:sp>
        <p:nvSpPr>
          <p:cNvPr id="21" name=""/>
          <p:cNvSpPr/>
          <p:nvPr>
            <p:ph type="body" idx="10"/>
          </p:nvPr>
        </p:nvSpPr>
        <p:spPr>
          <a:xfrm>
            <a:off x="2770505" y="4739005"/>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Papel de genes de recombinación homóloga en la estabilidad genómica y reparación del daño al dna de candida albicans </a:t>
            </a:r>
          </a:p>
        </p:txBody>
      </p:sp>
      <p:sp>
        <p:nvSpPr>
          <p:cNvPr id="22" name=""/>
          <p:cNvSpPr/>
          <p:nvPr>
            <p:ph type="body" idx="10"/>
          </p:nvPr>
        </p:nvSpPr>
        <p:spPr>
          <a:xfrm>
            <a:off x="2767330" y="5028565"/>
            <a:ext cx="1896110" cy="446405"/>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25">
                <a:solidFill>
                  <a:srgbClr val="000000"/>
                </a:solidFill>
                <a:latin typeface="Bookman Old Style" pitchFamily="1" panose="02020603050405020304"/>
              </a:rPr>
              <a:t>Estudio teórico de la influencia del disolven-</a:t>
            </a:r>
            <a:r>
              <a:rPr lang="es-ES" sz="600" spc="25">
                <a:solidFill>
                  <a:srgbClr val="000000"/>
                </a:solidFill>
                <a:latin typeface="Bookman Old Style" pitchFamily="1" panose="02020603050405020304"/>
              </a:rPr>
              <a:t>te sobre la desexcitación radiante y no radian-</a:t>
            </a:r>
            <a:r>
              <a:rPr lang="es-ES" sz="600" spc="25">
                <a:solidFill>
                  <a:srgbClr val="000000"/>
                </a:solidFill>
                <a:latin typeface="Bookman Old Style" pitchFamily="1" panose="02020603050405020304"/>
              </a:rPr>
              <a:t>te de los estados excitados del cromóforo de la proteína amarilla fotoactiva haciendo uso de la metodología asep/md </a:t>
            </a:r>
          </a:p>
        </p:txBody>
      </p:sp>
      <p:sp>
        <p:nvSpPr>
          <p:cNvPr id="23" name=""/>
          <p:cNvSpPr/>
          <p:nvPr>
            <p:ph type="body" idx="10"/>
          </p:nvPr>
        </p:nvSpPr>
        <p:spPr>
          <a:xfrm>
            <a:off x="2770505" y="5497195"/>
            <a:ext cx="188658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 nuevas levaduras killer saccharomy-ces para elaborar vinos tranquilos y espumosos. </a:t>
            </a:r>
          </a:p>
        </p:txBody>
      </p:sp>
      <p:sp>
        <p:nvSpPr>
          <p:cNvPr id="24" name=""/>
          <p:cNvSpPr/>
          <p:nvPr>
            <p:ph type="body" idx="10"/>
          </p:nvPr>
        </p:nvSpPr>
        <p:spPr>
          <a:xfrm>
            <a:off x="2770505" y="5787390"/>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Formación de óxidos metálicos semiconducto-</a:t>
            </a:r>
            <a:r>
              <a:rPr lang="es-ES" sz="600" spc="15">
                <a:solidFill>
                  <a:srgbClr val="000000"/>
                </a:solidFill>
                <a:latin typeface="Bookman Old Style" pitchFamily="1" panose="02020603050405020304"/>
              </a:rPr>
              <a:t>res en carbón activado. Caracterización y apli-</a:t>
            </a:r>
            <a:r>
              <a:rPr lang="es-ES" sz="600" spc="15">
                <a:solidFill>
                  <a:srgbClr val="000000"/>
                </a:solidFill>
                <a:latin typeface="Bookman Old Style" pitchFamily="1" panose="02020603050405020304"/>
              </a:rPr>
              <a:t>caciones </a:t>
            </a:r>
          </a:p>
        </p:txBody>
      </p:sp>
      <p:sp>
        <p:nvSpPr>
          <p:cNvPr id="25" name=""/>
          <p:cNvSpPr/>
          <p:nvPr>
            <p:ph type="body" idx="10"/>
          </p:nvPr>
        </p:nvSpPr>
        <p:spPr>
          <a:xfrm>
            <a:off x="2767330" y="6168390"/>
            <a:ext cx="1892935"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Estudios sobre la concentración actual y retros-</a:t>
            </a:r>
            <a:r>
              <a:rPr lang="es-ES" sz="600" spc="0">
                <a:solidFill>
                  <a:srgbClr val="000000"/>
                </a:solidFill>
                <a:latin typeface="Bookman Old Style" pitchFamily="1" panose="02020603050405020304"/>
              </a:rPr>
              <a:t>pectiva de radón y de sus descendientes en in-</a:t>
            </a:r>
            <a:r>
              <a:rPr lang="es-ES" sz="600" spc="0">
                <a:solidFill>
                  <a:srgbClr val="000000"/>
                </a:solidFill>
                <a:latin typeface="Bookman Old Style" pitchFamily="1" panose="02020603050405020304"/>
              </a:rPr>
              <a:t>teriores </a:t>
            </a:r>
          </a:p>
        </p:txBody>
      </p:sp>
      <p:sp>
        <p:nvSpPr>
          <p:cNvPr id="26" name=""/>
          <p:cNvSpPr/>
          <p:nvPr>
            <p:ph type="body" idx="10"/>
          </p:nvPr>
        </p:nvSpPr>
        <p:spPr>
          <a:xfrm>
            <a:off x="2770505" y="6457315"/>
            <a:ext cx="1889760"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Calidad de las aguas de consumo humano según su contenido en radiactividad </a:t>
            </a:r>
          </a:p>
        </p:txBody>
      </p:sp>
      <p:sp>
        <p:nvSpPr>
          <p:cNvPr id="27" name=""/>
          <p:cNvSpPr/>
          <p:nvPr>
            <p:ph type="body" idx="10"/>
          </p:nvPr>
        </p:nvSpPr>
        <p:spPr>
          <a:xfrm>
            <a:off x="2770505" y="6660515"/>
            <a:ext cx="1886585" cy="1778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Centaurea de tentudía. Estudios para su con-</a:t>
            </a:r>
            <a:r>
              <a:rPr lang="es-ES" sz="600" spc="0">
                <a:solidFill>
                  <a:srgbClr val="000000"/>
                </a:solidFill>
                <a:latin typeface="Bookman Old Style" pitchFamily="1" panose="02020603050405020304"/>
              </a:rPr>
              <a:t>servación. </a:t>
            </a:r>
          </a:p>
        </p:txBody>
      </p:sp>
      <p:sp>
        <p:nvSpPr>
          <p:cNvPr id="28" name=""/>
          <p:cNvSpPr/>
          <p:nvPr>
            <p:ph type="body" idx="10"/>
          </p:nvPr>
        </p:nvSpPr>
        <p:spPr>
          <a:xfrm>
            <a:off x="2770505" y="6951345"/>
            <a:ext cx="1886585" cy="269875"/>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Desarrollo de un modelo predictivo usando tec-</a:t>
            </a:r>
            <a:r>
              <a:rPr lang="es-ES" sz="600" spc="0">
                <a:solidFill>
                  <a:srgbClr val="000000"/>
                </a:solidFill>
                <a:latin typeface="Bookman Old Style" pitchFamily="1" panose="02020603050405020304"/>
              </a:rPr>
              <a:t>nología nirs para determinar las extracciones del triticale de doble aptitud (forraje y grano) </a:t>
            </a:r>
          </a:p>
        </p:txBody>
      </p:sp>
      <p:sp>
        <p:nvSpPr>
          <p:cNvPr id="29" name=""/>
          <p:cNvSpPr/>
          <p:nvPr>
            <p:ph type="body" idx="10"/>
          </p:nvPr>
        </p:nvSpPr>
        <p:spPr>
          <a:xfrm>
            <a:off x="2770505" y="7243445"/>
            <a:ext cx="1889760"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Análisis transcriptomico del proceso de absci-</a:t>
            </a:r>
            <a:r>
              <a:rPr lang="es-ES" sz="600" spc="0">
                <a:solidFill>
                  <a:srgbClr val="000000"/>
                </a:solidFill>
                <a:latin typeface="Bookman Old Style" pitchFamily="1" panose="02020603050405020304"/>
              </a:rPr>
              <a:t>sión del fruto maduro en cucumis melo l. </a:t>
            </a:r>
          </a:p>
        </p:txBody>
      </p:sp>
      <p:sp>
        <p:nvSpPr>
          <p:cNvPr id="30" name=""/>
          <p:cNvSpPr/>
          <p:nvPr>
            <p:ph type="body" idx="10"/>
          </p:nvPr>
        </p:nvSpPr>
        <p:spPr>
          <a:xfrm>
            <a:off x="2773680" y="7444740"/>
            <a:ext cx="188658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Eliminación de contaminantes parabenos en aguas mediante procesos físicos, químicos y electroquímicos </a:t>
            </a:r>
          </a:p>
        </p:txBody>
      </p:sp>
      <p:sp>
        <p:nvSpPr>
          <p:cNvPr id="31" name=""/>
          <p:cNvSpPr/>
          <p:nvPr>
            <p:ph type="body" idx="10"/>
          </p:nvPr>
        </p:nvSpPr>
        <p:spPr>
          <a:xfrm>
            <a:off x="2767330" y="7734935"/>
            <a:ext cx="1896110"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Estrés osmótico, inflamación y degeneración neuronal en la enfermedad de alzheimer: impli-</a:t>
            </a:r>
            <a:r>
              <a:rPr lang="es-ES" sz="600" spc="15">
                <a:solidFill>
                  <a:srgbClr val="000000"/>
                </a:solidFill>
                <a:latin typeface="Bookman Old Style" pitchFamily="1" panose="02020603050405020304"/>
              </a:rPr>
              <a:t>cación de la proteína asociada a microtúbulos tau. </a:t>
            </a:r>
          </a:p>
        </p:txBody>
      </p:sp>
      <p:sp>
        <p:nvSpPr>
          <p:cNvPr id="32" name=""/>
          <p:cNvSpPr/>
          <p:nvPr>
            <p:ph type="body" idx="10"/>
          </p:nvPr>
        </p:nvSpPr>
        <p:spPr>
          <a:xfrm>
            <a:off x="2770505" y="8115300"/>
            <a:ext cx="1892935" cy="179070"/>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La sanidad vegetal en españa y el papel de la fisiología en su planteamiento futuro </a:t>
            </a:r>
          </a:p>
        </p:txBody>
      </p:sp>
      <p:sp>
        <p:nvSpPr>
          <p:cNvPr id="33" name=""/>
          <p:cNvSpPr/>
          <p:nvPr>
            <p:ph type="body" idx="10"/>
          </p:nvPr>
        </p:nvSpPr>
        <p:spPr>
          <a:xfrm>
            <a:off x="2767330" y="8405495"/>
            <a:ext cx="1892935" cy="2673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5">
                <a:solidFill>
                  <a:srgbClr val="000000"/>
                </a:solidFill>
                <a:latin typeface="Bookman Old Style" pitchFamily="1" panose="02020603050405020304"/>
              </a:rPr>
              <a:t>Series y eventos meteorológicos de especial in-</a:t>
            </a:r>
            <a:r>
              <a:rPr lang="es-ES" sz="600" spc="25">
                <a:solidFill>
                  <a:srgbClr val="000000"/>
                </a:solidFill>
                <a:latin typeface="Bookman Old Style" pitchFamily="1" panose="02020603050405020304"/>
              </a:rPr>
              <a:t>terés en los siglos xviii y xix: aportaciones en el ámbito ibero-americano </a:t>
            </a:r>
          </a:p>
        </p:txBody>
      </p:sp>
      <p:sp>
        <p:nvSpPr>
          <p:cNvPr id="34" name=""/>
          <p:cNvSpPr/>
          <p:nvPr>
            <p:ph type="body" idx="10"/>
          </p:nvPr>
        </p:nvSpPr>
        <p:spPr>
          <a:xfrm>
            <a:off x="2770505" y="8786495"/>
            <a:ext cx="1886585"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y caracterización de la tropopausa: tér-</a:t>
            </a:r>
            <a:r>
              <a:rPr lang="es-ES" sz="600" spc="0">
                <a:solidFill>
                  <a:srgbClr val="000000"/>
                </a:solidFill>
                <a:latin typeface="Bookman Old Style" pitchFamily="1" panose="02020603050405020304"/>
              </a:rPr>
              <a:t>mica, dinámica y química </a:t>
            </a:r>
          </a:p>
        </p:txBody>
      </p:sp>
      <p:sp>
        <p:nvSpPr>
          <p:cNvPr id="35" name=""/>
          <p:cNvSpPr/>
          <p:nvPr>
            <p:ph type="body" idx="10"/>
          </p:nvPr>
        </p:nvSpPr>
        <p:spPr>
          <a:xfrm>
            <a:off x="2767330" y="9076055"/>
            <a:ext cx="1889760" cy="26987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Estudio del papel de los genes cio en la resis-</a:t>
            </a:r>
            <a:r>
              <a:rPr lang="es-ES" sz="600" spc="0">
                <a:solidFill>
                  <a:srgbClr val="000000"/>
                </a:solidFill>
                <a:latin typeface="Bookman Old Style" pitchFamily="1" panose="02020603050405020304"/>
              </a:rPr>
              <a:t>tencia al cianuro de pseudomonas pseudoalca-ligenes cect5344 </a:t>
            </a:r>
          </a:p>
        </p:txBody>
      </p:sp>
      <p:sp>
        <p:nvSpPr>
          <p:cNvPr id="36" name=""/>
          <p:cNvSpPr/>
          <p:nvPr>
            <p:ph type="body" idx="10"/>
          </p:nvPr>
        </p:nvSpPr>
        <p:spPr>
          <a:xfrm>
            <a:off x="1134110" y="9351010"/>
            <a:ext cx="5425440" cy="116205"/>
          </a:xfrm>
          <a:prstGeom prst="rect">
            <a:avLst/>
          </a:prstGeom>
          <a:noFill/>
          <a:ln w="0" cmpd="sng">
            <a:noFill/>
            <a:prstDash val="solid"/>
          </a:ln>
        </p:spPr>
        <p:txBody>
          <a:bodyPr vert="horz" lIns="0" tIns="0" rIns="0" bIns="0" anchor="t"/>
          <a:lstStyle/>
          <a:p>
            <a:pPr marL="0" marR="22860" indent="0" algn="r">
              <a:lnSpc>
                <a:spcPts val="800"/>
              </a:lnSpc>
              <a:spcAft>
                <a:spcPts val="0"/>
              </a:spcAft>
            </a:pPr>
            <a:r>
              <a:rPr lang="es-ES" sz="750" i="1" spc="5">
                <a:solidFill>
                  <a:srgbClr val="000000"/>
                </a:solidFill>
                <a:latin typeface="Bookman Old Style" pitchFamily="1" panose="02020603050405020304"/>
              </a:rPr>
              <a:t>continúa en la página siguiente </a:t>
            </a:r>
          </a:p>
        </p:txBody>
      </p:sp>
      <p:sp>
        <p:nvSpPr>
          <p:cNvPr id="37" name=""/>
          <p:cNvSpPr/>
          <p:nvPr>
            <p:ph type="body" idx="10"/>
          </p:nvPr>
        </p:nvSpPr>
        <p:spPr>
          <a:xfrm>
            <a:off x="1103630" y="9790430"/>
            <a:ext cx="1898650" cy="171450"/>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15">
                <a:solidFill>
                  <a:srgbClr val="000000"/>
                </a:solidFill>
                <a:latin typeface="Bookman Old Style" pitchFamily="1" panose="02020603050405020304"/>
              </a:rPr>
              <a:t>50 Aniversario 1968–2019 </a:t>
            </a:r>
          </a:p>
        </p:txBody>
      </p:sp>
      <p:sp>
        <p:nvSpPr>
          <p:cNvPr id="38" name=""/>
          <p:cNvSpPr/>
          <p:nvPr>
            <p:ph type="body" idx="10"/>
          </p:nvPr>
        </p:nvSpPr>
        <p:spPr>
          <a:xfrm>
            <a:off x="1212850" y="1181735"/>
            <a:ext cx="11557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Morales Hernández, Antonio </a:t>
            </a:r>
          </a:p>
        </p:txBody>
      </p:sp>
      <p:sp>
        <p:nvSpPr>
          <p:cNvPr id="39" name=""/>
          <p:cNvSpPr/>
          <p:nvPr>
            <p:ph type="body" idx="10"/>
          </p:nvPr>
        </p:nvSpPr>
        <p:spPr>
          <a:xfrm>
            <a:off x="1212850" y="1474470"/>
            <a:ext cx="11709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Santofimia Castaño, Patricia </a:t>
            </a:r>
          </a:p>
        </p:txBody>
      </p:sp>
      <p:sp>
        <p:nvSpPr>
          <p:cNvPr id="40" name=""/>
          <p:cNvSpPr/>
          <p:nvPr>
            <p:ph type="body" idx="10"/>
          </p:nvPr>
        </p:nvSpPr>
        <p:spPr>
          <a:xfrm>
            <a:off x="1212850" y="1764030"/>
            <a:ext cx="110998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Franco Hernández, Lourdes </a:t>
            </a:r>
          </a:p>
        </p:txBody>
      </p:sp>
      <p:sp>
        <p:nvSpPr>
          <p:cNvPr id="41" name=""/>
          <p:cNvSpPr/>
          <p:nvPr>
            <p:ph type="body" idx="10"/>
          </p:nvPr>
        </p:nvSpPr>
        <p:spPr>
          <a:xfrm>
            <a:off x="1212850" y="2056765"/>
            <a:ext cx="844550"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Caro Marroyo, Belen </a:t>
            </a:r>
          </a:p>
        </p:txBody>
      </p:sp>
      <p:sp>
        <p:nvSpPr>
          <p:cNvPr id="42" name=""/>
          <p:cNvSpPr/>
          <p:nvPr>
            <p:ph type="body" idx="10"/>
          </p:nvPr>
        </p:nvSpPr>
        <p:spPr>
          <a:xfrm>
            <a:off x="1212850" y="2434590"/>
            <a:ext cx="9906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Pallero Baena, Mercedes </a:t>
            </a:r>
          </a:p>
        </p:txBody>
      </p:sp>
      <p:sp>
        <p:nvSpPr>
          <p:cNvPr id="43" name=""/>
          <p:cNvSpPr/>
          <p:nvPr>
            <p:ph type="body" idx="10"/>
          </p:nvPr>
        </p:nvSpPr>
        <p:spPr>
          <a:xfrm>
            <a:off x="1212850" y="2815590"/>
            <a:ext cx="110045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Rodríguez Paniagua, Elena </a:t>
            </a:r>
          </a:p>
        </p:txBody>
      </p:sp>
      <p:sp>
        <p:nvSpPr>
          <p:cNvPr id="44" name=""/>
          <p:cNvSpPr/>
          <p:nvPr>
            <p:ph type="body" idx="10"/>
          </p:nvPr>
        </p:nvSpPr>
        <p:spPr>
          <a:xfrm>
            <a:off x="1212850" y="3193415"/>
            <a:ext cx="125603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García-Longoria Batanete, Luz </a:t>
            </a:r>
          </a:p>
        </p:txBody>
      </p:sp>
      <p:sp>
        <p:nvSpPr>
          <p:cNvPr id="45" name=""/>
          <p:cNvSpPr/>
          <p:nvPr>
            <p:ph type="body" idx="10"/>
          </p:nvPr>
        </p:nvSpPr>
        <p:spPr>
          <a:xfrm>
            <a:off x="1212850" y="3486150"/>
            <a:ext cx="96329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Sánchez Sánchez, Nuria </a:t>
            </a:r>
          </a:p>
        </p:txBody>
      </p:sp>
      <p:sp>
        <p:nvSpPr>
          <p:cNvPr id="46" name=""/>
          <p:cNvSpPr/>
          <p:nvPr>
            <p:ph type="body" idx="10"/>
          </p:nvPr>
        </p:nvSpPr>
        <p:spPr>
          <a:xfrm>
            <a:off x="1212850" y="3863975"/>
            <a:ext cx="111569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Maya Manzano, JoséMaría </a:t>
            </a:r>
          </a:p>
        </p:txBody>
      </p:sp>
      <p:sp>
        <p:nvSpPr>
          <p:cNvPr id="47" name=""/>
          <p:cNvSpPr/>
          <p:nvPr>
            <p:ph type="body" idx="10"/>
          </p:nvPr>
        </p:nvSpPr>
        <p:spPr>
          <a:xfrm>
            <a:off x="1212850" y="4156710"/>
            <a:ext cx="139954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Fernández Fernández, María Isabel </a:t>
            </a:r>
          </a:p>
        </p:txBody>
      </p:sp>
      <p:sp>
        <p:nvSpPr>
          <p:cNvPr id="48" name=""/>
          <p:cNvSpPr/>
          <p:nvPr>
            <p:ph type="body" idx="10"/>
          </p:nvPr>
        </p:nvSpPr>
        <p:spPr>
          <a:xfrm>
            <a:off x="1212850" y="4446270"/>
            <a:ext cx="87503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Cortijo Sánchez, Iván </a:t>
            </a:r>
          </a:p>
        </p:txBody>
      </p:sp>
      <p:sp>
        <p:nvSpPr>
          <p:cNvPr id="49" name=""/>
          <p:cNvSpPr/>
          <p:nvPr>
            <p:ph type="body" idx="10"/>
          </p:nvPr>
        </p:nvSpPr>
        <p:spPr>
          <a:xfrm>
            <a:off x="1212850" y="4739005"/>
            <a:ext cx="86296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Bellido Díaz, Alberto </a:t>
            </a:r>
          </a:p>
        </p:txBody>
      </p:sp>
      <p:sp>
        <p:nvSpPr>
          <p:cNvPr id="50" name=""/>
          <p:cNvSpPr/>
          <p:nvPr>
            <p:ph type="body" idx="10"/>
          </p:nvPr>
        </p:nvSpPr>
        <p:spPr>
          <a:xfrm>
            <a:off x="1212850" y="5028565"/>
            <a:ext cx="114300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Fernández García–Prieto, F. </a:t>
            </a:r>
          </a:p>
        </p:txBody>
      </p:sp>
      <p:sp>
        <p:nvSpPr>
          <p:cNvPr id="51" name=""/>
          <p:cNvSpPr/>
          <p:nvPr>
            <p:ph type="body" idx="10"/>
          </p:nvPr>
        </p:nvSpPr>
        <p:spPr>
          <a:xfrm>
            <a:off x="1210310" y="5497830"/>
            <a:ext cx="13436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Velázquez Molinero, Maria Rocío </a:t>
            </a:r>
          </a:p>
        </p:txBody>
      </p:sp>
      <p:sp>
        <p:nvSpPr>
          <p:cNvPr id="52" name=""/>
          <p:cNvSpPr/>
          <p:nvPr>
            <p:ph type="body" idx="10"/>
          </p:nvPr>
        </p:nvSpPr>
        <p:spPr>
          <a:xfrm>
            <a:off x="1212850" y="5787390"/>
            <a:ext cx="96329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Barroso Bogeat, Adrián </a:t>
            </a:r>
          </a:p>
        </p:txBody>
      </p:sp>
      <p:sp>
        <p:nvSpPr>
          <p:cNvPr id="53" name=""/>
          <p:cNvSpPr/>
          <p:nvPr>
            <p:ph type="body" idx="10"/>
          </p:nvPr>
        </p:nvSpPr>
        <p:spPr>
          <a:xfrm>
            <a:off x="1212850" y="6168390"/>
            <a:ext cx="103949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Torre Pérez, Julián de La </a:t>
            </a:r>
          </a:p>
        </p:txBody>
      </p:sp>
      <p:sp>
        <p:nvSpPr>
          <p:cNvPr id="54" name=""/>
          <p:cNvSpPr/>
          <p:nvPr>
            <p:ph type="body" idx="10"/>
          </p:nvPr>
        </p:nvSpPr>
        <p:spPr>
          <a:xfrm>
            <a:off x="1212850" y="6457950"/>
            <a:ext cx="10947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Ruano Sánchez, Ana Belén </a:t>
            </a:r>
          </a:p>
        </p:txBody>
      </p:sp>
      <p:sp>
        <p:nvSpPr>
          <p:cNvPr id="55" name=""/>
          <p:cNvSpPr/>
          <p:nvPr>
            <p:ph type="body" idx="10"/>
          </p:nvPr>
        </p:nvSpPr>
        <p:spPr>
          <a:xfrm>
            <a:off x="1212850" y="6661785"/>
            <a:ext cx="107950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Márquez García, Francisco </a:t>
            </a:r>
          </a:p>
        </p:txBody>
      </p:sp>
      <p:sp>
        <p:nvSpPr>
          <p:cNvPr id="56" name=""/>
          <p:cNvSpPr/>
          <p:nvPr>
            <p:ph type="body" idx="10"/>
          </p:nvPr>
        </p:nvSpPr>
        <p:spPr>
          <a:xfrm>
            <a:off x="1212850" y="6951345"/>
            <a:ext cx="1377950" cy="90170"/>
          </a:xfrm>
          <a:prstGeom prst="rect">
            <a:avLst/>
          </a:prstGeom>
          <a:noFill/>
          <a:ln w="0" cmpd="sng">
            <a:noFill/>
            <a:prstDash val="solid"/>
          </a:ln>
        </p:spPr>
        <p:txBody>
          <a:bodyPr vert="horz" lIns="0" tIns="0" rIns="0" bIns="0" anchor="t"/>
          <a:lstStyle/>
          <a:p>
            <a:pPr marL="0" marR="0" indent="0" algn="l">
              <a:lnSpc>
                <a:spcPts val="700"/>
              </a:lnSpc>
              <a:spcAft>
                <a:spcPts val="15"/>
              </a:spcAft>
            </a:pPr>
            <a:r>
              <a:rPr lang="es-ES" sz="600" spc="5">
                <a:solidFill>
                  <a:srgbClr val="000000"/>
                </a:solidFill>
                <a:latin typeface="Bookman Old Style" pitchFamily="1" panose="02020603050405020304"/>
              </a:rPr>
              <a:t>Galea Gragera, Francisco Antonio </a:t>
            </a:r>
          </a:p>
        </p:txBody>
      </p:sp>
      <p:sp>
        <p:nvSpPr>
          <p:cNvPr id="57" name=""/>
          <p:cNvSpPr/>
          <p:nvPr>
            <p:ph type="body" idx="10"/>
          </p:nvPr>
        </p:nvSpPr>
        <p:spPr>
          <a:xfrm>
            <a:off x="1212850" y="7244080"/>
            <a:ext cx="100901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Corbacho Sánchez, Jorge </a:t>
            </a:r>
          </a:p>
        </p:txBody>
      </p:sp>
      <p:sp>
        <p:nvSpPr>
          <p:cNvPr id="58" name=""/>
          <p:cNvSpPr/>
          <p:nvPr>
            <p:ph type="body" idx="10"/>
          </p:nvPr>
        </p:nvSpPr>
        <p:spPr>
          <a:xfrm>
            <a:off x="1212850" y="7445375"/>
            <a:ext cx="104267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Muñoz Peña, María Jesús </a:t>
            </a:r>
          </a:p>
        </p:txBody>
      </p:sp>
      <p:sp>
        <p:nvSpPr>
          <p:cNvPr id="59" name=""/>
          <p:cNvSpPr/>
          <p:nvPr>
            <p:ph type="body" idx="10"/>
          </p:nvPr>
        </p:nvSpPr>
        <p:spPr>
          <a:xfrm>
            <a:off x="1212850" y="7734935"/>
            <a:ext cx="116776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Caballero Bermejo, Montaña </a:t>
            </a:r>
          </a:p>
        </p:txBody>
      </p:sp>
      <p:sp>
        <p:nvSpPr>
          <p:cNvPr id="60" name=""/>
          <p:cNvSpPr/>
          <p:nvPr>
            <p:ph type="body" idx="10"/>
          </p:nvPr>
        </p:nvSpPr>
        <p:spPr>
          <a:xfrm>
            <a:off x="1212850" y="8115935"/>
            <a:ext cx="122872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Moral Martínez, Jerónimo Del </a:t>
            </a:r>
          </a:p>
        </p:txBody>
      </p:sp>
      <p:sp>
        <p:nvSpPr>
          <p:cNvPr id="61" name=""/>
          <p:cNvSpPr/>
          <p:nvPr>
            <p:ph type="body" idx="10"/>
          </p:nvPr>
        </p:nvSpPr>
        <p:spPr>
          <a:xfrm>
            <a:off x="1212850" y="8405495"/>
            <a:ext cx="10820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Marín Farrona, Ana María </a:t>
            </a:r>
          </a:p>
        </p:txBody>
      </p:sp>
      <p:sp>
        <p:nvSpPr>
          <p:cNvPr id="62" name=""/>
          <p:cNvSpPr/>
          <p:nvPr>
            <p:ph type="body" idx="10"/>
          </p:nvPr>
        </p:nvSpPr>
        <p:spPr>
          <a:xfrm>
            <a:off x="1212850" y="8786495"/>
            <a:ext cx="102743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Sáenz García, Guadalupe </a:t>
            </a:r>
          </a:p>
        </p:txBody>
      </p:sp>
      <p:sp>
        <p:nvSpPr>
          <p:cNvPr id="63" name=""/>
          <p:cNvSpPr/>
          <p:nvPr>
            <p:ph type="body" idx="10"/>
          </p:nvPr>
        </p:nvSpPr>
        <p:spPr>
          <a:xfrm>
            <a:off x="1212850" y="9076055"/>
            <a:ext cx="131381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Carmona Gallardo, María Isabel </a:t>
            </a:r>
          </a:p>
        </p:txBody>
      </p:sp>
      <p:sp>
        <p:nvSpPr>
          <p:cNvPr id="64" name=""/>
          <p:cNvSpPr/>
          <p:nvPr>
            <p:ph type="body" idx="10"/>
          </p:nvPr>
        </p:nvSpPr>
        <p:spPr>
          <a:xfrm>
            <a:off x="5410200" y="1181735"/>
            <a:ext cx="107569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Fernández Salguero, Pedro María; Merino Fernández, Jaime María </a:t>
            </a:r>
          </a:p>
        </p:txBody>
      </p:sp>
      <p:sp>
        <p:nvSpPr>
          <p:cNvPr id="65" name=""/>
          <p:cNvSpPr/>
          <p:nvPr>
            <p:ph type="body" idx="10"/>
          </p:nvPr>
        </p:nvSpPr>
        <p:spPr>
          <a:xfrm>
            <a:off x="5410200" y="1474470"/>
            <a:ext cx="10668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González Mateos, Antonio </a:t>
            </a:r>
          </a:p>
        </p:txBody>
      </p:sp>
      <p:sp>
        <p:nvSpPr>
          <p:cNvPr id="66" name=""/>
          <p:cNvSpPr/>
          <p:nvPr>
            <p:ph type="body" idx="10"/>
          </p:nvPr>
        </p:nvSpPr>
        <p:spPr>
          <a:xfrm>
            <a:off x="5410200" y="1764030"/>
            <a:ext cx="107569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Cubero Juánez, Javier; Barriga Ibars, María Carmen </a:t>
            </a:r>
          </a:p>
        </p:txBody>
      </p:sp>
      <p:sp>
        <p:nvSpPr>
          <p:cNvPr id="67" name=""/>
          <p:cNvSpPr/>
          <p:nvPr>
            <p:ph type="body" idx="10"/>
          </p:nvPr>
        </p:nvSpPr>
        <p:spPr>
          <a:xfrm>
            <a:off x="5410200" y="2056130"/>
            <a:ext cx="1073150"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Jurado Vargas, Miguel; García-Toraño Martínez, Eduardo; Martín Sánchez, Alejandro </a:t>
            </a:r>
          </a:p>
        </p:txBody>
      </p:sp>
      <p:sp>
        <p:nvSpPr>
          <p:cNvPr id="68" name=""/>
          <p:cNvSpPr/>
          <p:nvPr>
            <p:ph type="body" idx="10"/>
          </p:nvPr>
        </p:nvSpPr>
        <p:spPr>
          <a:xfrm>
            <a:off x="5410200" y="2433955"/>
            <a:ext cx="107569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Del Pozo Benito, Juan Carlos; Casero Linares, Pedro Joaquín; Casimiro Felicio, Ilda Jesús </a:t>
            </a:r>
          </a:p>
        </p:txBody>
      </p:sp>
      <p:sp>
        <p:nvSpPr>
          <p:cNvPr id="69" name=""/>
          <p:cNvSpPr/>
          <p:nvPr>
            <p:ph type="body" idx="10"/>
          </p:nvPr>
        </p:nvSpPr>
        <p:spPr>
          <a:xfrm>
            <a:off x="5410200" y="2814955"/>
            <a:ext cx="107569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Benítez García, Francisco Javier; Acero Díaz, Juan Luis; Real Moñino, Fran-</a:t>
            </a:r>
            <a:r>
              <a:rPr lang="es-ES" sz="600" spc="0">
                <a:solidFill>
                  <a:srgbClr val="000000"/>
                </a:solidFill>
                <a:latin typeface="Bookman Old Style" pitchFamily="1" panose="02020603050405020304"/>
              </a:rPr>
              <a:t>cisco Javier </a:t>
            </a:r>
          </a:p>
        </p:txBody>
      </p:sp>
      <p:sp>
        <p:nvSpPr>
          <p:cNvPr id="70" name=""/>
          <p:cNvSpPr/>
          <p:nvPr>
            <p:ph type="body" idx="10"/>
          </p:nvPr>
        </p:nvSpPr>
        <p:spPr>
          <a:xfrm>
            <a:off x="5410200" y="3193415"/>
            <a:ext cx="103949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Marzal Reynolds, Alfonso </a:t>
            </a:r>
          </a:p>
        </p:txBody>
      </p:sp>
      <p:sp>
        <p:nvSpPr>
          <p:cNvPr id="71" name=""/>
          <p:cNvSpPr/>
          <p:nvPr>
            <p:ph type="body" idx="10"/>
          </p:nvPr>
        </p:nvSpPr>
        <p:spPr>
          <a:xfrm>
            <a:off x="5410200" y="3486150"/>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5">
                <a:solidFill>
                  <a:srgbClr val="000000"/>
                </a:solidFill>
                <a:latin typeface="Bookman Old Style" pitchFamily="1" panose="02020603050405020304"/>
              </a:rPr>
              <a:t>Encinar Martín, JoséMa-ría; González González, Juan Félix </a:t>
            </a:r>
          </a:p>
        </p:txBody>
      </p:sp>
      <p:sp>
        <p:nvSpPr>
          <p:cNvPr id="72" name=""/>
          <p:cNvSpPr/>
          <p:nvPr>
            <p:ph type="body" idx="10"/>
          </p:nvPr>
        </p:nvSpPr>
        <p:spPr>
          <a:xfrm>
            <a:off x="5410200" y="3863975"/>
            <a:ext cx="1073150" cy="26670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5">
                <a:solidFill>
                  <a:srgbClr val="000000"/>
                </a:solidFill>
                <a:latin typeface="Bookman Old Style" pitchFamily="1" panose="02020603050405020304"/>
              </a:rPr>
              <a:t>Tormo Molina, Rafael; </a:t>
            </a:r>
          </a:p>
          <a:p>
            <a:pPr marL="0" marR="0" indent="0" algn="l">
              <a:lnSpc>
                <a:spcPts val="700"/>
              </a:lnSpc>
              <a:spcBef>
                <a:spcPts val="0"/>
              </a:spcBef>
              <a:spcAft>
                <a:spcPts val="0"/>
              </a:spcAft>
              <a:tabLst>
                <a:tab algn="r" pos="1051560"/>
              </a:tabLst>
            </a:pPr>
            <a:r>
              <a:rPr lang="es-ES" sz="600" spc="0">
                <a:solidFill>
                  <a:srgbClr val="000000"/>
                </a:solidFill>
                <a:latin typeface="Bookman Old Style" pitchFamily="1" panose="02020603050405020304"/>
              </a:rPr>
              <a:t>Fernández </a:t>
            </a:r>
            <a:r>
              <a:rPr lang="es-ES" sz="600" spc="0">
                <a:solidFill>
                  <a:srgbClr val="000000"/>
                </a:solidFill>
                <a:latin typeface="Bookman Old Style" pitchFamily="1" panose="02020603050405020304"/>
              </a:rPr>
              <a:t>Rodríguez, </a:t>
            </a:r>
            <a:br/>
            <a:r>
              <a:rPr lang="es-ES" sz="600" spc="0">
                <a:solidFill>
                  <a:srgbClr val="000000"/>
                </a:solidFill>
                <a:latin typeface="Bookman Old Style" pitchFamily="1" panose="02020603050405020304"/>
              </a:rPr>
              <a:t>Santiago </a:t>
            </a:r>
          </a:p>
        </p:txBody>
      </p:sp>
      <p:sp>
        <p:nvSpPr>
          <p:cNvPr id="73" name=""/>
          <p:cNvSpPr/>
          <p:nvPr>
            <p:ph type="body" idx="10"/>
          </p:nvPr>
        </p:nvSpPr>
        <p:spPr>
          <a:xfrm>
            <a:off x="5410200" y="4156075"/>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Gallego Herrezuelo, María Cruz; Vaquero Martínez, JoséManuel </a:t>
            </a:r>
          </a:p>
        </p:txBody>
      </p:sp>
      <p:sp>
        <p:nvSpPr>
          <p:cNvPr id="74" name=""/>
          <p:cNvSpPr/>
          <p:nvPr>
            <p:ph type="body" idx="10"/>
          </p:nvPr>
        </p:nvSpPr>
        <p:spPr>
          <a:xfrm>
            <a:off x="5410200" y="4445635"/>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MartíMus, Mónica; Jen-sen , Rolf So¨ren; Palacios Medrano, Teodoro </a:t>
            </a:r>
          </a:p>
        </p:txBody>
      </p:sp>
      <p:sp>
        <p:nvSpPr>
          <p:cNvPr id="75" name=""/>
          <p:cNvSpPr/>
          <p:nvPr>
            <p:ph type="body" idx="10"/>
          </p:nvPr>
        </p:nvSpPr>
        <p:spPr>
          <a:xfrm>
            <a:off x="5410200" y="4738370"/>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Larriba Calle, Germán; Andaluz López, María Encarnación </a:t>
            </a:r>
          </a:p>
        </p:txBody>
      </p:sp>
      <p:sp>
        <p:nvSpPr>
          <p:cNvPr id="76" name=""/>
          <p:cNvSpPr/>
          <p:nvPr>
            <p:ph type="body" idx="10"/>
          </p:nvPr>
        </p:nvSpPr>
        <p:spPr>
          <a:xfrm>
            <a:off x="5410200" y="5027930"/>
            <a:ext cx="1073150"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Aguilar Espinosa, Manuel Ángel; Martín Navarro, María Elena; Fernández Galván, Ignacio </a:t>
            </a:r>
          </a:p>
        </p:txBody>
      </p:sp>
      <p:sp>
        <p:nvSpPr>
          <p:cNvPr id="77" name=""/>
          <p:cNvSpPr/>
          <p:nvPr>
            <p:ph type="body" idx="10"/>
          </p:nvPr>
        </p:nvSpPr>
        <p:spPr>
          <a:xfrm>
            <a:off x="5410200" y="5497830"/>
            <a:ext cx="1073150" cy="26670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Ramírez Fern´andez, Ma-</a:t>
            </a:r>
            <a:r>
              <a:rPr lang="es-ES" sz="600" spc="0">
                <a:solidFill>
                  <a:srgbClr val="000000"/>
                </a:solidFill>
                <a:latin typeface="Bookman Old Style" pitchFamily="1" panose="02020603050405020304"/>
              </a:rPr>
              <a:t>nuel; Hernández Martín, Luis Miguel </a:t>
            </a:r>
          </a:p>
        </p:txBody>
      </p:sp>
      <p:sp>
        <p:nvSpPr>
          <p:cNvPr id="78" name=""/>
          <p:cNvSpPr/>
          <p:nvPr>
            <p:ph type="body" idx="10"/>
          </p:nvPr>
        </p:nvSpPr>
        <p:spPr>
          <a:xfrm>
            <a:off x="5410200" y="5786755"/>
            <a:ext cx="107569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Alexandre Franco, María Francisca; Fernández Gon-</a:t>
            </a:r>
            <a:r>
              <a:rPr lang="es-ES" sz="600" spc="0">
                <a:solidFill>
                  <a:srgbClr val="000000"/>
                </a:solidFill>
                <a:latin typeface="Bookman Old Style" pitchFamily="1" panose="02020603050405020304"/>
              </a:rPr>
              <a:t>zález, Carmen; Gómez Se-</a:t>
            </a:r>
            <a:r>
              <a:rPr lang="es-ES" sz="600" spc="0">
                <a:solidFill>
                  <a:srgbClr val="000000"/>
                </a:solidFill>
                <a:latin typeface="Bookman Old Style" pitchFamily="1" panose="02020603050405020304"/>
              </a:rPr>
              <a:t>rrano, Vicente </a:t>
            </a:r>
          </a:p>
        </p:txBody>
      </p:sp>
      <p:sp>
        <p:nvSpPr>
          <p:cNvPr id="79" name=""/>
          <p:cNvSpPr/>
          <p:nvPr>
            <p:ph type="body" idx="10"/>
          </p:nvPr>
        </p:nvSpPr>
        <p:spPr>
          <a:xfrm>
            <a:off x="5410200" y="6168390"/>
            <a:ext cx="107569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Martín Sánchez, Alejandro </a:t>
            </a:r>
          </a:p>
        </p:txBody>
      </p:sp>
      <p:sp>
        <p:nvSpPr>
          <p:cNvPr id="80" name=""/>
          <p:cNvSpPr/>
          <p:nvPr>
            <p:ph type="body" idx="10"/>
          </p:nvPr>
        </p:nvSpPr>
        <p:spPr>
          <a:xfrm>
            <a:off x="5410200" y="6457950"/>
            <a:ext cx="107569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Martín Sánchez, Alejandro </a:t>
            </a:r>
          </a:p>
        </p:txBody>
      </p:sp>
      <p:sp>
        <p:nvSpPr>
          <p:cNvPr id="81" name=""/>
          <p:cNvSpPr/>
          <p:nvPr>
            <p:ph type="body" idx="10"/>
          </p:nvPr>
        </p:nvSpPr>
        <p:spPr>
          <a:xfrm>
            <a:off x="5407025" y="6661785"/>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Vázquez Pardo, Francis-</a:t>
            </a:r>
            <a:r>
              <a:rPr lang="es-ES" sz="600" spc="0">
                <a:solidFill>
                  <a:srgbClr val="000000"/>
                </a:solidFill>
                <a:latin typeface="Bookman Old Style" pitchFamily="1" panose="02020603050405020304"/>
              </a:rPr>
              <a:t>co María; Cabezas Fernán-</a:t>
            </a:r>
            <a:r>
              <a:rPr lang="es-ES" sz="600" spc="0">
                <a:solidFill>
                  <a:srgbClr val="000000"/>
                </a:solidFill>
                <a:latin typeface="Bookman Old Style" pitchFamily="1" panose="02020603050405020304"/>
              </a:rPr>
              <a:t>dez, José</a:t>
            </a:r>
            <a:r>
              <a:rPr lang="es-ES" sz="100">
                <a:solidFill>
                  <a:srgbClr val="000000"/>
                </a:solidFill>
                <a:latin typeface="Arial" pitchFamily="2" panose="02020603050405020304"/>
              </a:rPr>
              <a:t> </a:t>
            </a:r>
          </a:p>
        </p:txBody>
      </p:sp>
      <p:sp>
        <p:nvSpPr>
          <p:cNvPr id="82" name=""/>
          <p:cNvSpPr/>
          <p:nvPr>
            <p:ph type="body" idx="10"/>
          </p:nvPr>
        </p:nvSpPr>
        <p:spPr>
          <a:xfrm>
            <a:off x="5410200" y="6951345"/>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Llera Cid, Fernando; Fer-</a:t>
            </a:r>
            <a:r>
              <a:rPr lang="es-ES" sz="600" spc="0">
                <a:solidFill>
                  <a:srgbClr val="000000"/>
                </a:solidFill>
                <a:latin typeface="Bookman Old Style" pitchFamily="1" panose="02020603050405020304"/>
              </a:rPr>
              <a:t>nández Pozo, Luis Francis-</a:t>
            </a:r>
            <a:r>
              <a:rPr lang="es-ES" sz="600" spc="0">
                <a:solidFill>
                  <a:srgbClr val="000000"/>
                </a:solidFill>
                <a:latin typeface="Bookman Old Style" pitchFamily="1" panose="02020603050405020304"/>
              </a:rPr>
              <a:t>co; García Olmo, Juan </a:t>
            </a:r>
          </a:p>
        </p:txBody>
      </p:sp>
      <p:sp>
        <p:nvSpPr>
          <p:cNvPr id="83" name=""/>
          <p:cNvSpPr/>
          <p:nvPr>
            <p:ph type="body" idx="10"/>
          </p:nvPr>
        </p:nvSpPr>
        <p:spPr>
          <a:xfrm>
            <a:off x="5410200" y="7243445"/>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Gómez Jiménez, María Carmen </a:t>
            </a:r>
          </a:p>
        </p:txBody>
      </p:sp>
      <p:sp>
        <p:nvSpPr>
          <p:cNvPr id="84" name=""/>
          <p:cNvSpPr/>
          <p:nvPr>
            <p:ph type="body" idx="10"/>
          </p:nvPr>
        </p:nvSpPr>
        <p:spPr>
          <a:xfrm>
            <a:off x="5410200" y="744474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Domínguez Vargas, Joa-</a:t>
            </a:r>
            <a:r>
              <a:rPr lang="es-ES" sz="600" spc="30">
                <a:solidFill>
                  <a:srgbClr val="000000"/>
                </a:solidFill>
                <a:latin typeface="Bookman Old Style" pitchFamily="1" panose="02020603050405020304"/>
              </a:rPr>
              <a:t>quín Ramón; González Montero, Teresa </a:t>
            </a:r>
          </a:p>
        </p:txBody>
      </p:sp>
      <p:sp>
        <p:nvSpPr>
          <p:cNvPr id="85" name=""/>
          <p:cNvSpPr/>
          <p:nvPr>
            <p:ph type="body" idx="10"/>
          </p:nvPr>
        </p:nvSpPr>
        <p:spPr>
          <a:xfrm>
            <a:off x="5410200" y="7733665"/>
            <a:ext cx="1073150" cy="26860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Centeno Velázquez, Fran-</a:t>
            </a:r>
            <a:r>
              <a:rPr lang="es-ES" sz="600" spc="0">
                <a:solidFill>
                  <a:srgbClr val="000000"/>
                </a:solidFill>
                <a:latin typeface="Bookman Old Style" pitchFamily="1" panose="02020603050405020304"/>
              </a:rPr>
              <a:t>cisco; Lorenzo Benayas, María Jesús </a:t>
            </a:r>
          </a:p>
        </p:txBody>
      </p:sp>
      <p:sp>
        <p:nvSpPr>
          <p:cNvPr id="86" name=""/>
          <p:cNvSpPr/>
          <p:nvPr>
            <p:ph type="body" idx="10"/>
          </p:nvPr>
        </p:nvSpPr>
        <p:spPr>
          <a:xfrm>
            <a:off x="5410200" y="8129270"/>
            <a:ext cx="1073150" cy="250825"/>
          </a:xfrm>
          <a:prstGeom prst="rect">
            <a:avLst/>
          </a:prstGeom>
          <a:noFill/>
          <a:ln w="0" cmpd="sng">
            <a:noFill/>
            <a:prstDash val="solid"/>
          </a:ln>
        </p:spPr>
        <p:txBody>
          <a:bodyPr vert="horz" lIns="0" tIns="0" rIns="0" bIns="0" anchor="t"/>
          <a:lstStyle/>
          <a:p>
            <a:pPr marL="0" marR="0" indent="0" algn="just">
              <a:lnSpc>
                <a:spcPts val="1000"/>
              </a:lnSpc>
              <a:spcAft>
                <a:spcPts val="0"/>
              </a:spcAft>
            </a:pPr>
            <a:r>
              <a:rPr lang="es-ES" sz="600" spc="-130">
                <a:solidFill>
                  <a:srgbClr val="000000"/>
                </a:solidFill>
                <a:latin typeface="Bookman Old Style" pitchFamily="1" panose="02020603050405020304"/>
              </a:rPr>
              <a:t>Moral de La Vega, JoséDel; Espinosa Borreguero, Francisco </a:t>
            </a:r>
          </a:p>
        </p:txBody>
      </p:sp>
      <p:sp>
        <p:nvSpPr>
          <p:cNvPr id="87" name=""/>
          <p:cNvSpPr/>
          <p:nvPr>
            <p:ph type="body" idx="10"/>
          </p:nvPr>
        </p:nvSpPr>
        <p:spPr>
          <a:xfrm>
            <a:off x="5407025" y="8405495"/>
            <a:ext cx="1076325" cy="355600"/>
          </a:xfrm>
          <a:prstGeom prst="rect">
            <a:avLst/>
          </a:prstGeom>
          <a:noFill/>
          <a:ln w="0" cmpd="sng">
            <a:noFill/>
            <a:prstDash val="solid"/>
          </a:ln>
        </p:spPr>
        <p:txBody>
          <a:bodyPr vert="horz" lIns="0" tIns="13335" rIns="0" bIns="0" anchor="t"/>
          <a:lstStyle/>
          <a:p>
            <a:pPr marL="0" marR="0" indent="0" algn="l">
              <a:lnSpc>
                <a:spcPts val="1300"/>
              </a:lnSpc>
              <a:spcAft>
                <a:spcPts val="0"/>
              </a:spcAft>
            </a:pPr>
            <a:r>
              <a:rPr lang="es-ES" sz="600" spc="-145">
                <a:solidFill>
                  <a:srgbClr val="000000"/>
                </a:solidFill>
                <a:latin typeface="Bookman Old Style" pitchFamily="1" panose="02020603050405020304"/>
              </a:rPr>
              <a:t>Vaquero Martínez, </a:t>
            </a:r>
            <a:r>
              <a:rPr lang="es-ES" sz="600" baseline="30000" spc="-145">
                <a:solidFill>
                  <a:srgbClr val="000000"/>
                </a:solidFill>
                <a:latin typeface="Bookman Old Style" pitchFamily="1" panose="02020603050405020304"/>
              </a:rPr>
              <a:t>José</a:t>
            </a:r>
            <a:r>
              <a:rPr lang="es-ES" sz="600" spc="-145">
                <a:solidFill>
                  <a:srgbClr val="000000"/>
                </a:solidFill>
                <a:latin typeface="Bookman Old Style" pitchFamily="1" panose="02020603050405020304"/>
              </a:rPr>
              <a:t>Manuel; Gallego Herrezue-</a:t>
            </a:r>
            <a:r>
              <a:rPr lang="es-ES" sz="100">
                <a:solidFill>
                  <a:srgbClr val="000000"/>
                </a:solidFill>
                <a:latin typeface="Arial" pitchFamily="2" panose="02020603050405020304"/>
              </a:rPr>
              <a:t> </a:t>
            </a:r>
          </a:p>
          <a:p>
            <a:pPr marL="0" marR="0" indent="0" algn="l">
              <a:lnSpc>
                <a:spcPts val="700"/>
              </a:lnSpc>
              <a:spcBef>
                <a:spcPts val="10"/>
              </a:spcBef>
              <a:spcAft>
                <a:spcPts val="0"/>
              </a:spcAft>
            </a:pPr>
            <a:r>
              <a:rPr lang="es-ES" sz="600" spc="0">
                <a:solidFill>
                  <a:srgbClr val="000000"/>
                </a:solidFill>
                <a:latin typeface="Bookman Old Style" pitchFamily="1" panose="02020603050405020304"/>
              </a:rPr>
              <a:t>lo, María Cruz; Domínguez Castro, Fernando </a:t>
            </a:r>
          </a:p>
        </p:txBody>
      </p:sp>
      <p:sp>
        <p:nvSpPr>
          <p:cNvPr id="88" name=""/>
          <p:cNvSpPr/>
          <p:nvPr>
            <p:ph type="body" idx="10"/>
          </p:nvPr>
        </p:nvSpPr>
        <p:spPr>
          <a:xfrm>
            <a:off x="5407025" y="8785860"/>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5">
                <a:solidFill>
                  <a:srgbClr val="000000"/>
                </a:solidFill>
                <a:latin typeface="Bookman Old Style" pitchFamily="1" panose="02020603050405020304"/>
              </a:rPr>
              <a:t>García García, JoséAgus-tín; Barriopedro Cepero, David </a:t>
            </a:r>
          </a:p>
        </p:txBody>
      </p:sp>
      <p:sp>
        <p:nvSpPr>
          <p:cNvPr id="89" name=""/>
          <p:cNvSpPr/>
          <p:nvPr>
            <p:ph type="body" idx="10"/>
          </p:nvPr>
        </p:nvSpPr>
        <p:spPr>
          <a:xfrm>
            <a:off x="5410200" y="9072245"/>
            <a:ext cx="1073150" cy="18288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Blasco Plá, Rafael; Quesa-da Molina, Alberto </a:t>
            </a:r>
          </a:p>
        </p:txBody>
      </p:sp>
      <p:sp>
        <p:nvSpPr>
          <p:cNvPr id="90" name=""/>
          <p:cNvSpPr/>
          <p:nvPr>
            <p:ph type="body" idx="10"/>
          </p:nvPr>
        </p:nvSpPr>
        <p:spPr>
          <a:xfrm>
            <a:off x="4819015" y="11817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27/03/2015 </a:t>
            </a:r>
          </a:p>
        </p:txBody>
      </p:sp>
      <p:sp>
        <p:nvSpPr>
          <p:cNvPr id="91" name=""/>
          <p:cNvSpPr/>
          <p:nvPr>
            <p:ph type="body" idx="10"/>
          </p:nvPr>
        </p:nvSpPr>
        <p:spPr>
          <a:xfrm>
            <a:off x="4824730" y="14744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10/04/2015 </a:t>
            </a:r>
          </a:p>
        </p:txBody>
      </p:sp>
      <p:sp>
        <p:nvSpPr>
          <p:cNvPr id="92" name=""/>
          <p:cNvSpPr/>
          <p:nvPr>
            <p:ph type="body" idx="10"/>
          </p:nvPr>
        </p:nvSpPr>
        <p:spPr>
          <a:xfrm>
            <a:off x="4824730" y="1764030"/>
            <a:ext cx="44831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70">
                <a:solidFill>
                  <a:srgbClr val="000000"/>
                </a:solidFill>
                <a:latin typeface="Bookman Old Style" pitchFamily="1" panose="02020603050405020304"/>
              </a:rPr>
              <a:t>17/04/2015 </a:t>
            </a:r>
          </a:p>
        </p:txBody>
      </p:sp>
      <p:sp>
        <p:nvSpPr>
          <p:cNvPr id="93" name=""/>
          <p:cNvSpPr/>
          <p:nvPr>
            <p:ph type="body" idx="10"/>
          </p:nvPr>
        </p:nvSpPr>
        <p:spPr>
          <a:xfrm>
            <a:off x="4819015" y="205676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23/04/2015 </a:t>
            </a:r>
          </a:p>
        </p:txBody>
      </p:sp>
      <p:sp>
        <p:nvSpPr>
          <p:cNvPr id="94" name=""/>
          <p:cNvSpPr/>
          <p:nvPr>
            <p:ph type="body" idx="10"/>
          </p:nvPr>
        </p:nvSpPr>
        <p:spPr>
          <a:xfrm>
            <a:off x="4819015" y="243459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24/04/2015 </a:t>
            </a:r>
          </a:p>
        </p:txBody>
      </p:sp>
      <p:sp>
        <p:nvSpPr>
          <p:cNvPr id="95" name=""/>
          <p:cNvSpPr/>
          <p:nvPr>
            <p:ph type="body" idx="10"/>
          </p:nvPr>
        </p:nvSpPr>
        <p:spPr>
          <a:xfrm>
            <a:off x="4819015" y="281559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24/04/2015 </a:t>
            </a:r>
          </a:p>
        </p:txBody>
      </p:sp>
      <p:sp>
        <p:nvSpPr>
          <p:cNvPr id="96" name=""/>
          <p:cNvSpPr/>
          <p:nvPr>
            <p:ph type="body" idx="10"/>
          </p:nvPr>
        </p:nvSpPr>
        <p:spPr>
          <a:xfrm>
            <a:off x="4819015" y="319341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08/05/2015 </a:t>
            </a:r>
          </a:p>
        </p:txBody>
      </p:sp>
      <p:sp>
        <p:nvSpPr>
          <p:cNvPr id="97" name=""/>
          <p:cNvSpPr/>
          <p:nvPr>
            <p:ph type="body" idx="10"/>
          </p:nvPr>
        </p:nvSpPr>
        <p:spPr>
          <a:xfrm>
            <a:off x="4824730" y="348615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19/05/2015 </a:t>
            </a:r>
          </a:p>
        </p:txBody>
      </p:sp>
      <p:sp>
        <p:nvSpPr>
          <p:cNvPr id="98" name=""/>
          <p:cNvSpPr/>
          <p:nvPr>
            <p:ph type="body" idx="10"/>
          </p:nvPr>
        </p:nvSpPr>
        <p:spPr>
          <a:xfrm>
            <a:off x="4819015" y="386397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05/06/2015 </a:t>
            </a:r>
          </a:p>
        </p:txBody>
      </p:sp>
      <p:sp>
        <p:nvSpPr>
          <p:cNvPr id="99" name=""/>
          <p:cNvSpPr/>
          <p:nvPr>
            <p:ph type="body" idx="10"/>
          </p:nvPr>
        </p:nvSpPr>
        <p:spPr>
          <a:xfrm>
            <a:off x="4819015" y="415671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09/06/2015 </a:t>
            </a:r>
          </a:p>
        </p:txBody>
      </p:sp>
      <p:sp>
        <p:nvSpPr>
          <p:cNvPr id="100" name=""/>
          <p:cNvSpPr/>
          <p:nvPr>
            <p:ph type="body" idx="10"/>
          </p:nvPr>
        </p:nvSpPr>
        <p:spPr>
          <a:xfrm>
            <a:off x="4824730" y="44462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11/09/2015 </a:t>
            </a:r>
          </a:p>
        </p:txBody>
      </p:sp>
      <p:sp>
        <p:nvSpPr>
          <p:cNvPr id="101" name=""/>
          <p:cNvSpPr/>
          <p:nvPr>
            <p:ph type="body" idx="10"/>
          </p:nvPr>
        </p:nvSpPr>
        <p:spPr>
          <a:xfrm>
            <a:off x="4824730" y="4739005"/>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16/10/2015 </a:t>
            </a:r>
          </a:p>
        </p:txBody>
      </p:sp>
      <p:sp>
        <p:nvSpPr>
          <p:cNvPr id="102" name=""/>
          <p:cNvSpPr/>
          <p:nvPr>
            <p:ph type="body" idx="10"/>
          </p:nvPr>
        </p:nvSpPr>
        <p:spPr>
          <a:xfrm>
            <a:off x="4819015" y="502856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30/10/2015 </a:t>
            </a:r>
          </a:p>
        </p:txBody>
      </p:sp>
      <p:sp>
        <p:nvSpPr>
          <p:cNvPr id="103" name=""/>
          <p:cNvSpPr/>
          <p:nvPr>
            <p:ph type="body" idx="10"/>
          </p:nvPr>
        </p:nvSpPr>
        <p:spPr>
          <a:xfrm>
            <a:off x="4819015" y="549783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30/11/2015 </a:t>
            </a:r>
          </a:p>
        </p:txBody>
      </p:sp>
      <p:sp>
        <p:nvSpPr>
          <p:cNvPr id="104" name=""/>
          <p:cNvSpPr/>
          <p:nvPr>
            <p:ph type="body" idx="10"/>
          </p:nvPr>
        </p:nvSpPr>
        <p:spPr>
          <a:xfrm>
            <a:off x="4824730" y="5787390"/>
            <a:ext cx="44831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70">
                <a:solidFill>
                  <a:srgbClr val="000000"/>
                </a:solidFill>
                <a:latin typeface="Bookman Old Style" pitchFamily="1" panose="02020603050405020304"/>
              </a:rPr>
              <a:t>11/12/2015 </a:t>
            </a:r>
          </a:p>
        </p:txBody>
      </p:sp>
      <p:sp>
        <p:nvSpPr>
          <p:cNvPr id="105" name=""/>
          <p:cNvSpPr/>
          <p:nvPr>
            <p:ph type="body" idx="10"/>
          </p:nvPr>
        </p:nvSpPr>
        <p:spPr>
          <a:xfrm>
            <a:off x="4824730" y="616839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14/12/2015 </a:t>
            </a:r>
          </a:p>
        </p:txBody>
      </p:sp>
      <p:sp>
        <p:nvSpPr>
          <p:cNvPr id="106" name=""/>
          <p:cNvSpPr/>
          <p:nvPr>
            <p:ph type="body" idx="10"/>
          </p:nvPr>
        </p:nvSpPr>
        <p:spPr>
          <a:xfrm>
            <a:off x="4824730" y="645795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14/12/2015 </a:t>
            </a:r>
          </a:p>
        </p:txBody>
      </p:sp>
      <p:sp>
        <p:nvSpPr>
          <p:cNvPr id="107" name=""/>
          <p:cNvSpPr/>
          <p:nvPr>
            <p:ph type="body" idx="10"/>
          </p:nvPr>
        </p:nvSpPr>
        <p:spPr>
          <a:xfrm>
            <a:off x="4824730" y="666178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16/12/2015 </a:t>
            </a:r>
          </a:p>
        </p:txBody>
      </p:sp>
      <p:sp>
        <p:nvSpPr>
          <p:cNvPr id="108" name=""/>
          <p:cNvSpPr/>
          <p:nvPr>
            <p:ph type="body" idx="10"/>
          </p:nvPr>
        </p:nvSpPr>
        <p:spPr>
          <a:xfrm>
            <a:off x="4824730" y="695134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17/12/2015 </a:t>
            </a:r>
          </a:p>
        </p:txBody>
      </p:sp>
      <p:sp>
        <p:nvSpPr>
          <p:cNvPr id="109" name=""/>
          <p:cNvSpPr/>
          <p:nvPr>
            <p:ph type="body" idx="10"/>
          </p:nvPr>
        </p:nvSpPr>
        <p:spPr>
          <a:xfrm>
            <a:off x="4824730" y="7244080"/>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17/12/2015 </a:t>
            </a:r>
          </a:p>
        </p:txBody>
      </p:sp>
      <p:sp>
        <p:nvSpPr>
          <p:cNvPr id="110" name=""/>
          <p:cNvSpPr/>
          <p:nvPr>
            <p:ph type="body" idx="10"/>
          </p:nvPr>
        </p:nvSpPr>
        <p:spPr>
          <a:xfrm>
            <a:off x="4824730" y="744537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17/12/2015 </a:t>
            </a:r>
          </a:p>
        </p:txBody>
      </p:sp>
      <p:sp>
        <p:nvSpPr>
          <p:cNvPr id="111" name=""/>
          <p:cNvSpPr/>
          <p:nvPr>
            <p:ph type="body" idx="10"/>
          </p:nvPr>
        </p:nvSpPr>
        <p:spPr>
          <a:xfrm>
            <a:off x="4824730" y="7734935"/>
            <a:ext cx="44831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70">
                <a:solidFill>
                  <a:srgbClr val="000000"/>
                </a:solidFill>
                <a:latin typeface="Bookman Old Style" pitchFamily="1" panose="02020603050405020304"/>
              </a:rPr>
              <a:t>18/12/2015 </a:t>
            </a:r>
          </a:p>
        </p:txBody>
      </p:sp>
      <p:sp>
        <p:nvSpPr>
          <p:cNvPr id="112" name=""/>
          <p:cNvSpPr/>
          <p:nvPr>
            <p:ph type="body" idx="10"/>
          </p:nvPr>
        </p:nvSpPr>
        <p:spPr>
          <a:xfrm>
            <a:off x="4824730" y="811593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13/01/2016 </a:t>
            </a:r>
          </a:p>
        </p:txBody>
      </p:sp>
      <p:sp>
        <p:nvSpPr>
          <p:cNvPr id="113" name=""/>
          <p:cNvSpPr/>
          <p:nvPr>
            <p:ph type="body" idx="10"/>
          </p:nvPr>
        </p:nvSpPr>
        <p:spPr>
          <a:xfrm>
            <a:off x="4824730" y="840549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15/01/2016 </a:t>
            </a:r>
          </a:p>
        </p:txBody>
      </p:sp>
      <p:sp>
        <p:nvSpPr>
          <p:cNvPr id="114" name=""/>
          <p:cNvSpPr/>
          <p:nvPr>
            <p:ph type="body" idx="10"/>
          </p:nvPr>
        </p:nvSpPr>
        <p:spPr>
          <a:xfrm>
            <a:off x="4824730" y="8786495"/>
            <a:ext cx="44831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70">
                <a:solidFill>
                  <a:srgbClr val="000000"/>
                </a:solidFill>
                <a:latin typeface="Bookman Old Style" pitchFamily="1" panose="02020603050405020304"/>
              </a:rPr>
              <a:t>15/01/2016 </a:t>
            </a:r>
          </a:p>
        </p:txBody>
      </p:sp>
      <p:sp>
        <p:nvSpPr>
          <p:cNvPr id="115" name=""/>
          <p:cNvSpPr/>
          <p:nvPr>
            <p:ph type="body" idx="10"/>
          </p:nvPr>
        </p:nvSpPr>
        <p:spPr>
          <a:xfrm>
            <a:off x="4824730" y="907605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19/01/2016 </a:t>
            </a:r>
          </a:p>
        </p:txBody>
      </p:sp>
    </p:spTree>
  </p:cSld>
  <p:clrMapOvr>
    <a:masterClrMapping/>
  </p:clrMapOvr>
</p:sldLayout>
</file>

<file path=ppt/slideLayouts/slideLayout26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2075815" y="897890"/>
            <a:ext cx="2599690" cy="123190"/>
          </a:xfrm>
          <a:prstGeom prst="rect">
            <a:avLst/>
          </a:prstGeom>
          <a:noFill/>
          <a:ln w="0" cmpd="sng">
            <a:noFill/>
            <a:prstDash val="solid"/>
          </a:ln>
        </p:spPr>
        <p:txBody>
          <a:bodyPr vert="horz" lIns="0" tIns="1270" rIns="0" bIns="0" anchor="t"/>
          <a:lstStyle/>
          <a:p>
            <a:pPr marL="0" marR="0" indent="0" algn="l">
              <a:lnSpc>
                <a:spcPts val="900"/>
              </a:lnSpc>
              <a:spcAft>
                <a:spcPts val="0"/>
              </a:spcAft>
            </a:pPr>
            <a:r>
              <a:rPr lang="es-ES" sz="850" spc="15">
                <a:solidFill>
                  <a:srgbClr val="000000"/>
                </a:solidFill>
                <a:latin typeface="Times New Roman" pitchFamily="1" panose="02020603050405020304"/>
              </a:rPr>
              <a:t>DOCTORES POST-LRU. FACULTAD DE CIENCIAS </a:t>
            </a:r>
          </a:p>
        </p:txBody>
      </p:sp>
      <p:sp>
        <p:nvSpPr>
          <p:cNvPr id="5" name=""/>
          <p:cNvSpPr/>
          <p:nvPr>
            <p:ph type="body" idx="10"/>
          </p:nvPr>
        </p:nvSpPr>
        <p:spPr>
          <a:xfrm>
            <a:off x="4687570" y="897890"/>
            <a:ext cx="932815" cy="123190"/>
          </a:xfrm>
          <a:prstGeom prst="rect">
            <a:avLst/>
          </a:prstGeom>
          <a:noFill/>
          <a:ln w="0" cmpd="sng">
            <a:noFill/>
            <a:prstDash val="solid"/>
          </a:ln>
        </p:spPr>
        <p:txBody>
          <a:bodyPr vert="horz" lIns="0" tIns="1270" rIns="0" bIns="0" anchor="t"/>
          <a:lstStyle/>
          <a:p>
            <a:pPr marL="0" marR="0" indent="0" algn="l">
              <a:lnSpc>
                <a:spcPts val="900"/>
              </a:lnSpc>
              <a:spcAft>
                <a:spcPts val="0"/>
              </a:spcAft>
            </a:pPr>
            <a:r>
              <a:rPr lang="es-ES" sz="850" spc="-20">
                <a:solidFill>
                  <a:srgbClr val="000000"/>
                </a:solidFill>
                <a:latin typeface="Times New Roman" pitchFamily="1" panose="02020603050405020304"/>
              </a:rPr>
              <a:t>. Periodo 1993–2019 </a:t>
            </a:r>
          </a:p>
        </p:txBody>
      </p:sp>
      <p:sp>
        <p:nvSpPr>
          <p:cNvPr id="6" name=""/>
          <p:cNvSpPr/>
          <p:nvPr>
            <p:ph type="body" idx="10"/>
          </p:nvPr>
        </p:nvSpPr>
        <p:spPr>
          <a:xfrm>
            <a:off x="4736465" y="1021080"/>
            <a:ext cx="59118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90">
                <a:solidFill>
                  <a:srgbClr val="000000"/>
                </a:solidFill>
                <a:latin typeface="Times New Roman" pitchFamily="1" panose="02020603050405020304"/>
              </a:rPr>
              <a:t>Lectura </a:t>
            </a:r>
          </a:p>
        </p:txBody>
      </p:sp>
      <p:sp>
        <p:nvSpPr>
          <p:cNvPr id="7" name=""/>
          <p:cNvSpPr/>
          <p:nvPr>
            <p:ph type="body" idx="10"/>
          </p:nvPr>
        </p:nvSpPr>
        <p:spPr>
          <a:xfrm>
            <a:off x="5327650" y="1021080"/>
            <a:ext cx="1234440" cy="128270"/>
          </a:xfrm>
          <a:prstGeom prst="rect">
            <a:avLst/>
          </a:prstGeom>
          <a:noFill/>
          <a:ln w="12065" cmpd="sng">
            <a:solidFill>
              <a:srgbClr val="000000"/>
            </a:solidFill>
            <a:prstDash val="solid"/>
          </a:ln>
        </p:spPr>
        <p:txBody>
          <a:bodyPr vert="horz" lIns="0" tIns="0" rIns="0" bIns="0" anchor="t"/>
          <a:lstStyle/>
          <a:p>
            <a:pPr marL="91440" marR="0" indent="0" algn="l">
              <a:lnSpc>
                <a:spcPts val="800"/>
              </a:lnSpc>
              <a:spcAft>
                <a:spcPts val="0"/>
              </a:spcAft>
            </a:pPr>
            <a:r>
              <a:rPr lang="es-ES" sz="850" spc="0">
                <a:solidFill>
                  <a:srgbClr val="000000"/>
                </a:solidFill>
                <a:latin typeface="Times New Roman" pitchFamily="1" panose="02020603050405020304"/>
              </a:rPr>
              <a:t>Directores </a:t>
            </a:r>
          </a:p>
        </p:txBody>
      </p:sp>
      <p:sp>
        <p:nvSpPr>
          <p:cNvPr id="8" name=""/>
          <p:cNvSpPr/>
          <p:nvPr>
            <p:ph type="body" idx="10"/>
          </p:nvPr>
        </p:nvSpPr>
        <p:spPr>
          <a:xfrm>
            <a:off x="1130935" y="1021080"/>
            <a:ext cx="156019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85">
                <a:solidFill>
                  <a:srgbClr val="000000"/>
                </a:solidFill>
                <a:latin typeface="Times New Roman" pitchFamily="1" panose="02020603050405020304"/>
              </a:rPr>
              <a:t>Nombre </a:t>
            </a:r>
          </a:p>
        </p:txBody>
      </p:sp>
      <p:sp>
        <p:nvSpPr>
          <p:cNvPr id="9" name=""/>
          <p:cNvSpPr/>
          <p:nvPr>
            <p:ph type="body" idx="10"/>
          </p:nvPr>
        </p:nvSpPr>
        <p:spPr>
          <a:xfrm>
            <a:off x="2691130" y="1021080"/>
            <a:ext cx="204533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100">
                <a:solidFill>
                  <a:srgbClr val="000000"/>
                </a:solidFill>
                <a:latin typeface="Times New Roman" pitchFamily="1" panose="02020603050405020304"/>
              </a:rPr>
              <a:t>Título </a:t>
            </a:r>
          </a:p>
        </p:txBody>
      </p:sp>
      <p:sp>
        <p:nvSpPr>
          <p:cNvPr id="10" name=""/>
          <p:cNvSpPr/>
          <p:nvPr>
            <p:ph type="body" idx="10"/>
          </p:nvPr>
        </p:nvSpPr>
        <p:spPr>
          <a:xfrm>
            <a:off x="1103630" y="494030"/>
            <a:ext cx="5394960" cy="177165"/>
          </a:xfrm>
          <a:prstGeom prst="rect">
            <a:avLst/>
          </a:prstGeom>
          <a:noFill/>
          <a:ln w="0" cmpd="sng">
            <a:noFill/>
            <a:prstDash val="solid"/>
          </a:ln>
        </p:spPr>
        <p:txBody>
          <a:bodyPr vert="horz" lIns="0" tIns="0" rIns="0" bIns="0" anchor="t"/>
          <a:lstStyle/>
          <a:p>
            <a:pPr marL="0" marR="0" indent="0" algn="l">
              <a:lnSpc>
                <a:spcPts val="1400"/>
              </a:lnSpc>
              <a:spcAft>
                <a:spcPts val="0"/>
              </a:spcAft>
              <a:tabLst>
                <a:tab algn="r" pos="5394960"/>
              </a:tabLst>
            </a:pPr>
            <a:r>
              <a:rPr lang="es-ES" sz="1150" spc="0">
                <a:solidFill>
                  <a:srgbClr val="000000"/>
                </a:solidFill>
                <a:latin typeface="Bookman Old Style" pitchFamily="1" panose="02020603050405020304"/>
              </a:rPr>
              <a:t>6. Estudiantes </a:t>
            </a:r>
            <a:r>
              <a:rPr lang="es-ES" sz="1050" spc="0">
                <a:solidFill>
                  <a:srgbClr val="000000"/>
                </a:solidFill>
                <a:latin typeface="Arial" pitchFamily="2" panose="02020603050405020304"/>
              </a:rPr>
              <a:t>239 </a:t>
            </a:r>
          </a:p>
        </p:txBody>
      </p:sp>
      <p:sp>
        <p:nvSpPr>
          <p:cNvPr id="11" name=""/>
          <p:cNvSpPr/>
          <p:nvPr>
            <p:ph type="body" idx="10"/>
          </p:nvPr>
        </p:nvSpPr>
        <p:spPr>
          <a:xfrm>
            <a:off x="2773680" y="1181735"/>
            <a:ext cx="1883410" cy="2667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Modificacio´n química superficial de carbones mesoporosos activados. Aplicaciones en catáli-</a:t>
            </a:r>
            <a:r>
              <a:rPr lang="es-ES" sz="600" spc="0">
                <a:solidFill>
                  <a:srgbClr val="000000"/>
                </a:solidFill>
                <a:latin typeface="Bookman Old Style" pitchFamily="1" panose="02020603050405020304"/>
              </a:rPr>
              <a:t>sis y adsorcio´n </a:t>
            </a:r>
          </a:p>
        </p:txBody>
      </p:sp>
      <p:sp>
        <p:nvSpPr>
          <p:cNvPr id="12" name=""/>
          <p:cNvSpPr/>
          <p:nvPr>
            <p:ph type="body" idx="10"/>
          </p:nvPr>
        </p:nvSpPr>
        <p:spPr>
          <a:xfrm>
            <a:off x="2770505" y="1473835"/>
            <a:ext cx="188658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Modificacio´n química de carbones activados con ácidos minerales </a:t>
            </a:r>
          </a:p>
        </p:txBody>
      </p:sp>
      <p:sp>
        <p:nvSpPr>
          <p:cNvPr id="13" name=""/>
          <p:cNvSpPr/>
          <p:nvPr>
            <p:ph type="body" idx="10"/>
          </p:nvPr>
        </p:nvSpPr>
        <p:spPr>
          <a:xfrm>
            <a:off x="2770505" y="1764030"/>
            <a:ext cx="1886585"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Evaluacio´n de soce en ovocitos humanos: im-</a:t>
            </a:r>
            <a:r>
              <a:rPr lang="es-ES" sz="600" spc="0">
                <a:solidFill>
                  <a:srgbClr val="000000"/>
                </a:solidFill>
                <a:latin typeface="Bookman Old Style" pitchFamily="1" panose="02020603050405020304"/>
              </a:rPr>
              <a:t>plicaciones clínicas </a:t>
            </a:r>
          </a:p>
        </p:txBody>
      </p:sp>
      <p:sp>
        <p:nvSpPr>
          <p:cNvPr id="14" name=""/>
          <p:cNvSpPr/>
          <p:nvPr>
            <p:ph type="body" idx="10"/>
          </p:nvPr>
        </p:nvSpPr>
        <p:spPr>
          <a:xfrm>
            <a:off x="2770505" y="2056765"/>
            <a:ext cx="1892935"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Estrategias para la caracterizacio´n radiactiva de carbones. Aplicacio´n a carbones vegetales. </a:t>
            </a:r>
          </a:p>
        </p:txBody>
      </p:sp>
      <p:sp>
        <p:nvSpPr>
          <p:cNvPr id="15" name=""/>
          <p:cNvSpPr/>
          <p:nvPr>
            <p:ph type="body" idx="10"/>
          </p:nvPr>
        </p:nvSpPr>
        <p:spPr>
          <a:xfrm>
            <a:off x="2767330" y="2257425"/>
            <a:ext cx="1896110"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Análisis comparativo del consumo del pescado fresco y congelado en una poblacio´n pesquera (isla cristina, huelva). Capturas, desembarques y precios al consumo </a:t>
            </a:r>
          </a:p>
        </p:txBody>
      </p:sp>
      <p:sp>
        <p:nvSpPr>
          <p:cNvPr id="16" name=""/>
          <p:cNvSpPr/>
          <p:nvPr>
            <p:ph type="body" idx="10"/>
          </p:nvPr>
        </p:nvSpPr>
        <p:spPr>
          <a:xfrm>
            <a:off x="2770505" y="2638425"/>
            <a:ext cx="1889760" cy="5321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0">
                <a:solidFill>
                  <a:srgbClr val="000000"/>
                </a:solidFill>
                <a:latin typeface="Bookman Old Style" pitchFamily="1" panose="02020603050405020304"/>
              </a:rPr>
              <a:t>Medida de diferentes parámetros físico-químicos de aceitunas y aceites vírgenes de las variedades principales cultivadas en Extre-</a:t>
            </a:r>
            <a:r>
              <a:rPr lang="es-ES" sz="600" spc="20">
                <a:solidFill>
                  <a:srgbClr val="000000"/>
                </a:solidFill>
                <a:latin typeface="Bookman Old Style" pitchFamily="1" panose="02020603050405020304"/>
              </a:rPr>
              <a:t>madura y desarrollo de técnicas elaiotécnicas para la mejora de la comerciabilidad de los aceites de oliva vírgenes </a:t>
            </a:r>
          </a:p>
        </p:txBody>
      </p:sp>
      <p:sp>
        <p:nvSpPr>
          <p:cNvPr id="17" name=""/>
          <p:cNvSpPr/>
          <p:nvPr>
            <p:ph type="body" idx="10"/>
          </p:nvPr>
        </p:nvSpPr>
        <p:spPr>
          <a:xfrm>
            <a:off x="2767330" y="3192780"/>
            <a:ext cx="189293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Melatonina y calidad espermática. Estudio in vivo e in vitro </a:t>
            </a:r>
          </a:p>
        </p:txBody>
      </p:sp>
      <p:sp>
        <p:nvSpPr>
          <p:cNvPr id="18" name=""/>
          <p:cNvSpPr/>
          <p:nvPr>
            <p:ph type="body" idx="10"/>
          </p:nvPr>
        </p:nvSpPr>
        <p:spPr>
          <a:xfrm>
            <a:off x="2770505" y="3574415"/>
            <a:ext cx="188976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Aproximacio´n múltiple a las estrategias vitales en paseriformes. Estudios de competencia es-permática, muda, parasitismo y coloracio´n de plumas </a:t>
            </a:r>
          </a:p>
        </p:txBody>
      </p:sp>
      <p:sp>
        <p:nvSpPr>
          <p:cNvPr id="19" name=""/>
          <p:cNvSpPr/>
          <p:nvPr>
            <p:ph type="body" idx="10"/>
          </p:nvPr>
        </p:nvSpPr>
        <p:spPr>
          <a:xfrm>
            <a:off x="2770505" y="3952240"/>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0">
                <a:solidFill>
                  <a:srgbClr val="000000"/>
                </a:solidFill>
                <a:latin typeface="Bookman Old Style" pitchFamily="1" panose="02020603050405020304"/>
              </a:rPr>
              <a:t>Métodos numéricos en diferencias finitas para la resolucio´n de ecuaciones difusivas fracciona-les </a:t>
            </a:r>
          </a:p>
        </p:txBody>
      </p:sp>
      <p:sp>
        <p:nvSpPr>
          <p:cNvPr id="20" name=""/>
          <p:cNvSpPr/>
          <p:nvPr>
            <p:ph type="body" idx="10"/>
          </p:nvPr>
        </p:nvSpPr>
        <p:spPr>
          <a:xfrm>
            <a:off x="2767330" y="4244975"/>
            <a:ext cx="1892935" cy="35496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Estudio de indicadores de calidad de fuentes lu-</a:t>
            </a:r>
            <a:r>
              <a:rPr lang="es-ES" sz="600" spc="0">
                <a:solidFill>
                  <a:srgbClr val="000000"/>
                </a:solidFill>
                <a:latin typeface="Bookman Old Style" pitchFamily="1" panose="02020603050405020304"/>
              </a:rPr>
              <a:t>minosas y su correlacio´n con la discriminacio´n y la apariencia del color con fuentes convencio-</a:t>
            </a:r>
            <a:r>
              <a:rPr lang="es-ES" sz="600" spc="0">
                <a:solidFill>
                  <a:srgbClr val="000000"/>
                </a:solidFill>
                <a:latin typeface="Bookman Old Style" pitchFamily="1" panose="02020603050405020304"/>
              </a:rPr>
              <a:t>nales y fuentes led </a:t>
            </a:r>
          </a:p>
        </p:txBody>
      </p:sp>
      <p:sp>
        <p:nvSpPr>
          <p:cNvPr id="21" name=""/>
          <p:cNvSpPr/>
          <p:nvPr>
            <p:ph type="body" idx="10"/>
          </p:nvPr>
        </p:nvSpPr>
        <p:spPr>
          <a:xfrm>
            <a:off x="2770505" y="4622800"/>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Acerca de soluciones exactas y aproximadas de un problema de difusio´n no lineal relacionado con la produccio´n de semiconductores </a:t>
            </a:r>
          </a:p>
        </p:txBody>
      </p:sp>
      <p:sp>
        <p:nvSpPr>
          <p:cNvPr id="22" name=""/>
          <p:cNvSpPr/>
          <p:nvPr>
            <p:ph type="body" idx="10"/>
          </p:nvPr>
        </p:nvSpPr>
        <p:spPr>
          <a:xfrm>
            <a:off x="2767330" y="4914900"/>
            <a:ext cx="1889760" cy="179070"/>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Replicacio´n inducida por estrés térmico en bac-</a:t>
            </a:r>
            <a:r>
              <a:rPr lang="es-ES" sz="600" spc="0">
                <a:solidFill>
                  <a:srgbClr val="000000"/>
                </a:solidFill>
                <a:latin typeface="Bookman Old Style" pitchFamily="1" panose="02020603050405020304"/>
              </a:rPr>
              <a:t>terias y plásmidos </a:t>
            </a:r>
          </a:p>
        </p:txBody>
      </p:sp>
      <p:sp>
        <p:nvSpPr>
          <p:cNvPr id="23" name=""/>
          <p:cNvSpPr/>
          <p:nvPr>
            <p:ph type="body" idx="10"/>
          </p:nvPr>
        </p:nvSpPr>
        <p:spPr>
          <a:xfrm>
            <a:off x="2770505" y="5205095"/>
            <a:ext cx="1892935" cy="2667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Relacio´n entre el ruido ambiental e influencia de su componente frecuencial con la diversidad de avifauna en parques y jardines </a:t>
            </a:r>
          </a:p>
        </p:txBody>
      </p:sp>
      <p:sp>
        <p:nvSpPr>
          <p:cNvPr id="24" name=""/>
          <p:cNvSpPr/>
          <p:nvPr>
            <p:ph type="body" idx="10"/>
          </p:nvPr>
        </p:nvSpPr>
        <p:spPr>
          <a:xfrm>
            <a:off x="2770505" y="5497195"/>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Recubrimiento de sustratos con o´xidos metá-</a:t>
            </a:r>
            <a:r>
              <a:rPr lang="es-ES" sz="600" spc="0">
                <a:solidFill>
                  <a:srgbClr val="000000"/>
                </a:solidFill>
                <a:latin typeface="Bookman Old Style" pitchFamily="1" panose="02020603050405020304"/>
              </a:rPr>
              <a:t>licos dopados. Preparacio´n, caracterizacio´n y aplicaciones </a:t>
            </a:r>
          </a:p>
        </p:txBody>
      </p:sp>
      <p:sp>
        <p:nvSpPr>
          <p:cNvPr id="25" name=""/>
          <p:cNvSpPr/>
          <p:nvPr>
            <p:ph type="body" idx="10"/>
          </p:nvPr>
        </p:nvSpPr>
        <p:spPr>
          <a:xfrm>
            <a:off x="2770505" y="5875655"/>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Procesos de ozonacio´n fotocatalítica para eli-</a:t>
            </a:r>
            <a:r>
              <a:rPr lang="es-ES" sz="600" spc="0">
                <a:solidFill>
                  <a:srgbClr val="000000"/>
                </a:solidFill>
                <a:latin typeface="Bookman Old Style" pitchFamily="1" panose="02020603050405020304"/>
              </a:rPr>
              <a:t>minar contaminantes emergentes de aguas re-</a:t>
            </a:r>
            <a:r>
              <a:rPr lang="es-ES" sz="600" spc="0">
                <a:solidFill>
                  <a:srgbClr val="000000"/>
                </a:solidFill>
                <a:latin typeface="Bookman Old Style" pitchFamily="1" panose="02020603050405020304"/>
              </a:rPr>
              <a:t>siduales urbanas </a:t>
            </a:r>
          </a:p>
        </p:txBody>
      </p:sp>
      <p:sp>
        <p:nvSpPr>
          <p:cNvPr id="26" name=""/>
          <p:cNvSpPr/>
          <p:nvPr>
            <p:ph type="body" idx="10"/>
          </p:nvPr>
        </p:nvSpPr>
        <p:spPr>
          <a:xfrm>
            <a:off x="2770505" y="6167755"/>
            <a:ext cx="189293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Incidencia del riego y el nivel de carga sobre la calidad de uvas cv tempranillo en Extremadura </a:t>
            </a:r>
          </a:p>
        </p:txBody>
      </p:sp>
      <p:sp>
        <p:nvSpPr>
          <p:cNvPr id="27" name=""/>
          <p:cNvSpPr/>
          <p:nvPr>
            <p:ph type="body" idx="10"/>
          </p:nvPr>
        </p:nvSpPr>
        <p:spPr>
          <a:xfrm>
            <a:off x="2770505" y="6546215"/>
            <a:ext cx="1892935"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Evaluacio´n de la cobertura de la biodiversidad en Extremadura mediante las redes de reservas naturales. </a:t>
            </a:r>
          </a:p>
        </p:txBody>
      </p:sp>
      <p:sp>
        <p:nvSpPr>
          <p:cNvPr id="28" name=""/>
          <p:cNvSpPr/>
          <p:nvPr>
            <p:ph type="body" idx="10"/>
          </p:nvPr>
        </p:nvSpPr>
        <p:spPr>
          <a:xfrm>
            <a:off x="2770505" y="6838315"/>
            <a:ext cx="1889760"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Síntesis y estudio estructural de compuestos azometínicos derivados de malondialdehidos </a:t>
            </a:r>
          </a:p>
        </p:txBody>
      </p:sp>
      <p:sp>
        <p:nvSpPr>
          <p:cNvPr id="29" name=""/>
          <p:cNvSpPr/>
          <p:nvPr>
            <p:ph type="body" idx="10"/>
          </p:nvPr>
        </p:nvSpPr>
        <p:spPr>
          <a:xfrm>
            <a:off x="2770505" y="7128510"/>
            <a:ext cx="1886585"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Melanoma cutáneo en áreas con índice de ra-diacio´n ultravioleta elevado. </a:t>
            </a:r>
          </a:p>
        </p:txBody>
      </p:sp>
      <p:sp>
        <p:nvSpPr>
          <p:cNvPr id="30" name=""/>
          <p:cNvSpPr/>
          <p:nvPr>
            <p:ph type="body" idx="10"/>
          </p:nvPr>
        </p:nvSpPr>
        <p:spPr>
          <a:xfrm>
            <a:off x="2767330" y="7509510"/>
            <a:ext cx="1892935"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Medida y modelizacio´n de la radiacio´n ultra-</a:t>
            </a:r>
            <a:r>
              <a:rPr lang="es-ES" sz="600" spc="15">
                <a:solidFill>
                  <a:srgbClr val="000000"/>
                </a:solidFill>
                <a:latin typeface="Bookman Old Style" pitchFamily="1" panose="02020603050405020304"/>
              </a:rPr>
              <a:t>violeta mediante el uso de radio´metros multi-canal </a:t>
            </a:r>
          </a:p>
        </p:txBody>
      </p:sp>
      <p:sp>
        <p:nvSpPr>
          <p:cNvPr id="31" name=""/>
          <p:cNvSpPr/>
          <p:nvPr>
            <p:ph type="body" idx="10"/>
          </p:nvPr>
        </p:nvSpPr>
        <p:spPr>
          <a:xfrm>
            <a:off x="2770505" y="7798435"/>
            <a:ext cx="188658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Modulacio´n de la señalizacio´n celular por fos-forilacio´n de stim1: implicaciones fisiolo´gicas </a:t>
            </a:r>
          </a:p>
        </p:txBody>
      </p:sp>
      <p:sp>
        <p:nvSpPr>
          <p:cNvPr id="32" name=""/>
          <p:cNvSpPr/>
          <p:nvPr>
            <p:ph type="body" idx="10"/>
          </p:nvPr>
        </p:nvSpPr>
        <p:spPr>
          <a:xfrm>
            <a:off x="2770505" y="8180070"/>
            <a:ext cx="1889760" cy="181610"/>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Microestructura y productividad de las chum-beras (opuntia spp.) de la península ibérica </a:t>
            </a:r>
          </a:p>
        </p:txBody>
      </p:sp>
      <p:sp>
        <p:nvSpPr>
          <p:cNvPr id="33" name=""/>
          <p:cNvSpPr/>
          <p:nvPr>
            <p:ph type="body" idx="10"/>
          </p:nvPr>
        </p:nvSpPr>
        <p:spPr>
          <a:xfrm>
            <a:off x="2767330" y="8380730"/>
            <a:ext cx="1896110" cy="443865"/>
          </a:xfrm>
          <a:prstGeom prst="rect">
            <a:avLst/>
          </a:prstGeom>
          <a:noFill/>
          <a:ln w="0" cmpd="sng">
            <a:noFill/>
            <a:prstDash val="solid"/>
          </a:ln>
        </p:spPr>
        <p:txBody>
          <a:bodyPr vert="horz" lIns="0" tIns="0" rIns="0" bIns="0" anchor="t"/>
          <a:lstStyle/>
          <a:p>
            <a:pPr marL="0" marR="0" indent="0" algn="just">
              <a:lnSpc>
                <a:spcPts val="700"/>
              </a:lnSpc>
              <a:spcAft>
                <a:spcPts val="15"/>
              </a:spcAft>
            </a:pPr>
            <a:r>
              <a:rPr lang="es-ES" sz="600" spc="0">
                <a:solidFill>
                  <a:srgbClr val="000000"/>
                </a:solidFill>
                <a:latin typeface="Bookman Old Style" pitchFamily="1" panose="02020603050405020304"/>
              </a:rPr>
              <a:t>Estudio cronobiolo´gico de la ingesta de dietas hipergrasas en ratas sobre los ritmos circadia-nos actividad/inactividad, glucosa, triacilglice-roles, colesterol total, colesterol hdl, albúmina y actividad fagocítica en neutro´filos </a:t>
            </a:r>
          </a:p>
        </p:txBody>
      </p:sp>
      <p:sp>
        <p:nvSpPr>
          <p:cNvPr id="34" name=""/>
          <p:cNvSpPr/>
          <p:nvPr>
            <p:ph type="body" idx="10"/>
          </p:nvPr>
        </p:nvSpPr>
        <p:spPr>
          <a:xfrm>
            <a:off x="2770505" y="8849995"/>
            <a:ext cx="1889760" cy="26733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Implicaciones funcionales de la fosforilacio´n de stim1 mediada por ERK 1/2: control de rutas de señalizacio´n y migracio´n celular </a:t>
            </a:r>
          </a:p>
        </p:txBody>
      </p:sp>
      <p:sp>
        <p:nvSpPr>
          <p:cNvPr id="35" name=""/>
          <p:cNvSpPr/>
          <p:nvPr>
            <p:ph type="body" idx="10"/>
          </p:nvPr>
        </p:nvSpPr>
        <p:spPr>
          <a:xfrm>
            <a:off x="2770505" y="9139555"/>
            <a:ext cx="1889760" cy="179070"/>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Recuperacio´n y análisis de datos de actividad solar de los últimos cuatro siglos </a:t>
            </a:r>
          </a:p>
        </p:txBody>
      </p:sp>
      <p:sp>
        <p:nvSpPr>
          <p:cNvPr id="36" name=""/>
          <p:cNvSpPr/>
          <p:nvPr>
            <p:ph type="body" idx="10"/>
          </p:nvPr>
        </p:nvSpPr>
        <p:spPr>
          <a:xfrm>
            <a:off x="5410200" y="1181735"/>
            <a:ext cx="107315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Dur´an Valle, Carlos Javier </a:t>
            </a:r>
          </a:p>
        </p:txBody>
      </p:sp>
      <p:sp>
        <p:nvSpPr>
          <p:cNvPr id="37" name=""/>
          <p:cNvSpPr/>
          <p:nvPr>
            <p:ph type="body" idx="10"/>
          </p:nvPr>
        </p:nvSpPr>
        <p:spPr>
          <a:xfrm>
            <a:off x="5410200" y="1474470"/>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Martínez Cañas, Manuel Alejandro; Durán Valle, Carlos Javier </a:t>
            </a:r>
          </a:p>
        </p:txBody>
      </p:sp>
      <p:sp>
        <p:nvSpPr>
          <p:cNvPr id="38" name=""/>
          <p:cNvSpPr/>
          <p:nvPr>
            <p:ph type="body" idx="10"/>
          </p:nvPr>
        </p:nvSpPr>
        <p:spPr>
          <a:xfrm>
            <a:off x="5407025" y="1763395"/>
            <a:ext cx="1076325" cy="267335"/>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Martín Romero, Francisco Javier; ´Alvarez Miguel, Ig-</a:t>
            </a:r>
            <a:r>
              <a:rPr lang="es-ES" sz="600" spc="0">
                <a:solidFill>
                  <a:srgbClr val="000000"/>
                </a:solidFill>
                <a:latin typeface="Bookman Old Style" pitchFamily="1" panose="02020603050405020304"/>
              </a:rPr>
              <a:t>nacio Santiago </a:t>
            </a:r>
          </a:p>
        </p:txBody>
      </p:sp>
      <p:sp>
        <p:nvSpPr>
          <p:cNvPr id="39" name=""/>
          <p:cNvSpPr/>
          <p:nvPr>
            <p:ph type="body" idx="10"/>
          </p:nvPr>
        </p:nvSpPr>
        <p:spPr>
          <a:xfrm>
            <a:off x="5410200" y="2056130"/>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Rubio Montero, María Pi-</a:t>
            </a:r>
            <a:r>
              <a:rPr lang="es-ES" sz="600" spc="20">
                <a:solidFill>
                  <a:srgbClr val="000000"/>
                </a:solidFill>
                <a:latin typeface="Bookman Old Style" pitchFamily="1" panose="02020603050405020304"/>
              </a:rPr>
              <a:t>lar </a:t>
            </a:r>
          </a:p>
        </p:txBody>
      </p:sp>
      <p:sp>
        <p:nvSpPr>
          <p:cNvPr id="40" name=""/>
          <p:cNvSpPr/>
          <p:nvPr>
            <p:ph type="body" idx="10"/>
          </p:nvPr>
        </p:nvSpPr>
        <p:spPr>
          <a:xfrm>
            <a:off x="5407025" y="2257425"/>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Blasco Ruiz, Manuel; Mu-</a:t>
            </a:r>
            <a:r>
              <a:rPr lang="es-ES" sz="600" spc="20">
                <a:solidFill>
                  <a:srgbClr val="000000"/>
                </a:solidFill>
                <a:latin typeface="Bookman Old Style" pitchFamily="1" panose="02020603050405020304"/>
              </a:rPr>
              <a:t>ñoz del Viejo, Antonio; Mi-ralles Quiro´s, JoséLuis </a:t>
            </a:r>
          </a:p>
        </p:txBody>
      </p:sp>
      <p:sp>
        <p:nvSpPr>
          <p:cNvPr id="41" name=""/>
          <p:cNvSpPr/>
          <p:nvPr>
            <p:ph type="body" idx="10"/>
          </p:nvPr>
        </p:nvSpPr>
        <p:spPr>
          <a:xfrm>
            <a:off x="5410200" y="2638425"/>
            <a:ext cx="107315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García Martos, JoséMa-ría; Garrido Carballo, In-</a:t>
            </a:r>
            <a:r>
              <a:rPr lang="es-ES" sz="600" spc="0">
                <a:solidFill>
                  <a:srgbClr val="000000"/>
                </a:solidFill>
                <a:latin typeface="Bookman Old Style" pitchFamily="1" panose="02020603050405020304"/>
              </a:rPr>
              <a:t>maculada; Llerena Ruiz, JoséLuis </a:t>
            </a:r>
          </a:p>
        </p:txBody>
      </p:sp>
      <p:sp>
        <p:nvSpPr>
          <p:cNvPr id="42" name=""/>
          <p:cNvSpPr/>
          <p:nvPr>
            <p:ph type="body" idx="10"/>
          </p:nvPr>
        </p:nvSpPr>
        <p:spPr>
          <a:xfrm>
            <a:off x="5407025" y="3193415"/>
            <a:ext cx="107886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35">
                <a:solidFill>
                  <a:srgbClr val="000000"/>
                </a:solidFill>
                <a:latin typeface="Bookman Old Style" pitchFamily="1" panose="02020603050405020304"/>
              </a:rPr>
              <a:t>Bejarano Hernando, Igna-</a:t>
            </a:r>
            <a:r>
              <a:rPr lang="es-ES" sz="600" spc="35">
                <a:solidFill>
                  <a:srgbClr val="000000"/>
                </a:solidFill>
                <a:latin typeface="Bookman Old Style" pitchFamily="1" panose="02020603050405020304"/>
              </a:rPr>
              <a:t>cio; Ortiz Ruiz, ´Agueda; Lozano Cordero, Graciela María </a:t>
            </a:r>
          </a:p>
        </p:txBody>
      </p:sp>
      <p:sp>
        <p:nvSpPr>
          <p:cNvPr id="43" name=""/>
          <p:cNvSpPr/>
          <p:nvPr>
            <p:ph type="body" idx="10"/>
          </p:nvPr>
        </p:nvSpPr>
        <p:spPr>
          <a:xfrm>
            <a:off x="5410200" y="3573780"/>
            <a:ext cx="1066800" cy="1790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Balbontín Arenas, Javier; Marzal Reynolds, Alfonso </a:t>
            </a:r>
          </a:p>
        </p:txBody>
      </p:sp>
      <p:sp>
        <p:nvSpPr>
          <p:cNvPr id="44" name=""/>
          <p:cNvSpPr/>
          <p:nvPr>
            <p:ph type="body" idx="10"/>
          </p:nvPr>
        </p:nvSpPr>
        <p:spPr>
          <a:xfrm>
            <a:off x="5410200" y="3952240"/>
            <a:ext cx="81661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Bravo Yuste, Santos </a:t>
            </a:r>
          </a:p>
        </p:txBody>
      </p:sp>
      <p:sp>
        <p:nvSpPr>
          <p:cNvPr id="45" name=""/>
          <p:cNvSpPr/>
          <p:nvPr>
            <p:ph type="body" idx="10"/>
          </p:nvPr>
        </p:nvSpPr>
        <p:spPr>
          <a:xfrm>
            <a:off x="5410200" y="4244975"/>
            <a:ext cx="107569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Pardo Fernández, Pedro José; Suero Lo´pez, María Isabel </a:t>
            </a:r>
          </a:p>
        </p:txBody>
      </p:sp>
      <p:sp>
        <p:nvSpPr>
          <p:cNvPr id="46" name=""/>
          <p:cNvSpPr/>
          <p:nvPr>
            <p:ph type="body" idx="10"/>
          </p:nvPr>
        </p:nvSpPr>
        <p:spPr>
          <a:xfrm>
            <a:off x="5410200" y="4622800"/>
            <a:ext cx="1073150" cy="27940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1051560"/>
              </a:tabLst>
            </a:pPr>
            <a:r>
              <a:rPr lang="es-ES" sz="600" spc="0">
                <a:solidFill>
                  <a:srgbClr val="000000"/>
                </a:solidFill>
                <a:latin typeface="Bookman Old Style" pitchFamily="1" panose="02020603050405020304"/>
              </a:rPr>
              <a:t>Okrasinski, </a:t>
            </a:r>
            <a:r>
              <a:rPr lang="es-ES" sz="600" spc="0">
                <a:solidFill>
                  <a:srgbClr val="000000"/>
                </a:solidFill>
                <a:latin typeface="Bookman Old Style" pitchFamily="1" panose="02020603050405020304"/>
              </a:rPr>
              <a:t>Wojciech; </a:t>
            </a:r>
          </a:p>
          <a:p>
            <a:pPr marL="0" marR="0" indent="0" algn="l">
              <a:lnSpc>
                <a:spcPts val="700"/>
              </a:lnSpc>
              <a:spcBef>
                <a:spcPts val="10"/>
              </a:spcBef>
              <a:spcAft>
                <a:spcPts val="90"/>
              </a:spcAft>
            </a:pPr>
            <a:r>
              <a:rPr lang="es-ES" sz="600" spc="25">
                <a:solidFill>
                  <a:srgbClr val="000000"/>
                </a:solidFill>
                <a:latin typeface="Bookman Old Style" pitchFamily="1" panose="02020603050405020304"/>
              </a:rPr>
              <a:t>Rodríguez–Arias Fernán-</a:t>
            </a:r>
            <a:r>
              <a:rPr lang="es-ES" sz="600" spc="25">
                <a:solidFill>
                  <a:srgbClr val="000000"/>
                </a:solidFill>
                <a:latin typeface="Bookman Old Style" pitchFamily="1" panose="02020603050405020304"/>
              </a:rPr>
              <a:t>dez, Mariano </a:t>
            </a:r>
            <a:r>
              <a:rPr lang="es-ES" sz="600" baseline="30000" spc="25">
                <a:solidFill>
                  <a:srgbClr val="000000"/>
                </a:solidFill>
                <a:latin typeface="Bookman Old Style" pitchFamily="1" panose="02020603050405020304"/>
              </a:rPr>
              <a:t>José</a:t>
            </a:r>
            <a:r>
              <a:rPr lang="es-ES" sz="100">
                <a:solidFill>
                  <a:srgbClr val="000000"/>
                </a:solidFill>
                <a:latin typeface="Bookman Old Style" pitchFamily="1" panose="02020603050405020304"/>
              </a:rPr>
              <a:t> </a:t>
            </a:r>
          </a:p>
        </p:txBody>
      </p:sp>
      <p:sp>
        <p:nvSpPr>
          <p:cNvPr id="47" name=""/>
          <p:cNvSpPr/>
          <p:nvPr>
            <p:ph type="body" idx="10"/>
          </p:nvPr>
        </p:nvSpPr>
        <p:spPr>
          <a:xfrm>
            <a:off x="5410200" y="4914900"/>
            <a:ext cx="107886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Botello Cambero, Emilia Carmen; González Soltero, María Rocio </a:t>
            </a:r>
          </a:p>
        </p:txBody>
      </p:sp>
      <p:sp>
        <p:nvSpPr>
          <p:cNvPr id="48" name=""/>
          <p:cNvSpPr/>
          <p:nvPr>
            <p:ph type="body" idx="10"/>
          </p:nvPr>
        </p:nvSpPr>
        <p:spPr>
          <a:xfrm>
            <a:off x="5410200" y="5205095"/>
            <a:ext cx="103949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Pato´n Domínguez, Daniel </a:t>
            </a:r>
          </a:p>
        </p:txBody>
      </p:sp>
      <p:sp>
        <p:nvSpPr>
          <p:cNvPr id="49" name=""/>
          <p:cNvSpPr/>
          <p:nvPr>
            <p:ph type="body" idx="10"/>
          </p:nvPr>
        </p:nvSpPr>
        <p:spPr>
          <a:xfrm>
            <a:off x="5410200" y="5497830"/>
            <a:ext cx="1075690"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5">
                <a:solidFill>
                  <a:srgbClr val="000000"/>
                </a:solidFill>
                <a:latin typeface="Bookman Old Style" pitchFamily="1" panose="02020603050405020304"/>
              </a:rPr>
              <a:t>Cuerda Correa, Eduardo Manuel; Domínguez Var-</a:t>
            </a:r>
            <a:r>
              <a:rPr lang="es-ES" sz="600" spc="25">
                <a:solidFill>
                  <a:srgbClr val="000000"/>
                </a:solidFill>
                <a:latin typeface="Bookman Old Style" pitchFamily="1" panose="02020603050405020304"/>
              </a:rPr>
              <a:t>gas, Joaquín Ramo´n; Ma-cías García, Antonio </a:t>
            </a:r>
          </a:p>
        </p:txBody>
      </p:sp>
      <p:sp>
        <p:nvSpPr>
          <p:cNvPr id="50" name=""/>
          <p:cNvSpPr/>
          <p:nvPr>
            <p:ph type="body" idx="10"/>
          </p:nvPr>
        </p:nvSpPr>
        <p:spPr>
          <a:xfrm>
            <a:off x="5410200" y="5875020"/>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Beltrán Novillo, Fernando Juan; García Araya, Juan Fernando </a:t>
            </a:r>
          </a:p>
        </p:txBody>
      </p:sp>
      <p:sp>
        <p:nvSpPr>
          <p:cNvPr id="51" name=""/>
          <p:cNvSpPr/>
          <p:nvPr>
            <p:ph type="body" idx="10"/>
          </p:nvPr>
        </p:nvSpPr>
        <p:spPr>
          <a:xfrm>
            <a:off x="5407025" y="6167755"/>
            <a:ext cx="107886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Valdés Sánchez, María Es-</a:t>
            </a:r>
            <a:r>
              <a:rPr lang="es-ES" sz="600" spc="0">
                <a:solidFill>
                  <a:srgbClr val="000000"/>
                </a:solidFill>
                <a:latin typeface="Bookman Old Style" pitchFamily="1" panose="02020603050405020304"/>
              </a:rPr>
              <a:t>peranza; Guerra Sánchez-Simo´n, M. Teresa; Prieto Losada, María Henar </a:t>
            </a:r>
          </a:p>
        </p:txBody>
      </p:sp>
      <p:sp>
        <p:nvSpPr>
          <p:cNvPr id="52" name=""/>
          <p:cNvSpPr/>
          <p:nvPr>
            <p:ph type="body" idx="10"/>
          </p:nvPr>
        </p:nvSpPr>
        <p:spPr>
          <a:xfrm>
            <a:off x="5410200" y="6545580"/>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Sánchez Guzmán, Juan Manuel; Morán Lo´pez, Ricardo </a:t>
            </a:r>
          </a:p>
        </p:txBody>
      </p:sp>
      <p:sp>
        <p:nvSpPr>
          <p:cNvPr id="53" name=""/>
          <p:cNvSpPr/>
          <p:nvPr>
            <p:ph type="body" idx="10"/>
          </p:nvPr>
        </p:nvSpPr>
        <p:spPr>
          <a:xfrm>
            <a:off x="5410200" y="6841490"/>
            <a:ext cx="1073150" cy="261620"/>
          </a:xfrm>
          <a:prstGeom prst="rect">
            <a:avLst/>
          </a:prstGeom>
          <a:noFill/>
          <a:ln w="0" cmpd="sng">
            <a:noFill/>
            <a:prstDash val="solid"/>
          </a:ln>
        </p:spPr>
        <p:txBody>
          <a:bodyPr vert="horz" lIns="0" tIns="0" rIns="0" bIns="0" anchor="t"/>
          <a:lstStyle/>
          <a:p>
            <a:pPr marL="0" marR="0" indent="0" algn="just">
              <a:lnSpc>
                <a:spcPts val="1000"/>
              </a:lnSpc>
              <a:spcAft>
                <a:spcPts val="0"/>
              </a:spcAft>
            </a:pPr>
            <a:r>
              <a:rPr lang="es-ES" sz="600" spc="-114">
                <a:solidFill>
                  <a:srgbClr val="000000"/>
                </a:solidFill>
                <a:latin typeface="Bookman Old Style" pitchFamily="1" panose="02020603050405020304"/>
              </a:rPr>
              <a:t>Jiménez Requejo, José Luis; ´Avalos González, Martín </a:t>
            </a:r>
          </a:p>
        </p:txBody>
      </p:sp>
      <p:sp>
        <p:nvSpPr>
          <p:cNvPr id="54" name=""/>
          <p:cNvSpPr/>
          <p:nvPr>
            <p:ph type="body" idx="10"/>
          </p:nvPr>
        </p:nvSpPr>
        <p:spPr>
          <a:xfrm>
            <a:off x="5407025" y="7127875"/>
            <a:ext cx="1078865"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Lo´pez S´anchez, Carmen; Salinas Velasco, Victor Manuel; García Martínez, Virginio Enrique </a:t>
            </a:r>
          </a:p>
        </p:txBody>
      </p:sp>
      <p:sp>
        <p:nvSpPr>
          <p:cNvPr id="55" name=""/>
          <p:cNvSpPr/>
          <p:nvPr>
            <p:ph type="body" idx="10"/>
          </p:nvPr>
        </p:nvSpPr>
        <p:spPr>
          <a:xfrm>
            <a:off x="5410200" y="7508875"/>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Cancillo Fernández, María Luisa </a:t>
            </a:r>
          </a:p>
        </p:txBody>
      </p:sp>
      <p:sp>
        <p:nvSpPr>
          <p:cNvPr id="56" name=""/>
          <p:cNvSpPr/>
          <p:nvPr>
            <p:ph type="body" idx="10"/>
          </p:nvPr>
        </p:nvSpPr>
        <p:spPr>
          <a:xfrm>
            <a:off x="5407025" y="7793990"/>
            <a:ext cx="1076325" cy="357505"/>
          </a:xfrm>
          <a:prstGeom prst="rect">
            <a:avLst/>
          </a:prstGeom>
          <a:noFill/>
          <a:ln w="0" cmpd="sng">
            <a:noFill/>
            <a:prstDash val="solid"/>
          </a:ln>
        </p:spPr>
        <p:txBody>
          <a:bodyPr vert="horz" lIns="0" tIns="4445"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´Alvarez Miguel, Ignacio Santiago; Martín Rome-</a:t>
            </a:r>
            <a:r>
              <a:rPr lang="es-ES" sz="600" spc="0">
                <a:solidFill>
                  <a:srgbClr val="000000"/>
                </a:solidFill>
                <a:latin typeface="Bookman Old Style" pitchFamily="1" panose="02020603050405020304"/>
              </a:rPr>
              <a:t>ro, Francisco Javier; Pozo Guisado, Eulalia </a:t>
            </a:r>
          </a:p>
        </p:txBody>
      </p:sp>
      <p:sp>
        <p:nvSpPr>
          <p:cNvPr id="57" name=""/>
          <p:cNvSpPr/>
          <p:nvPr>
            <p:ph type="body" idx="10"/>
          </p:nvPr>
        </p:nvSpPr>
        <p:spPr>
          <a:xfrm>
            <a:off x="5410200" y="8179435"/>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Lloret Ivorra, Pedro Gas-</a:t>
            </a:r>
            <a:r>
              <a:rPr lang="es-ES" sz="600" spc="30">
                <a:solidFill>
                  <a:srgbClr val="000000"/>
                </a:solidFill>
                <a:latin typeface="Bookman Old Style" pitchFamily="1" panose="02020603050405020304"/>
              </a:rPr>
              <a:t>par; Blasco Ruiz, Manuel </a:t>
            </a:r>
          </a:p>
        </p:txBody>
      </p:sp>
      <p:sp>
        <p:nvSpPr>
          <p:cNvPr id="58" name=""/>
          <p:cNvSpPr/>
          <p:nvPr>
            <p:ph type="body" idx="10"/>
          </p:nvPr>
        </p:nvSpPr>
        <p:spPr>
          <a:xfrm>
            <a:off x="5407025" y="8380730"/>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Barriga Ibars, María Car-</a:t>
            </a:r>
            <a:r>
              <a:rPr lang="es-ES" sz="600" spc="30">
                <a:solidFill>
                  <a:srgbClr val="000000"/>
                </a:solidFill>
                <a:latin typeface="Bookman Old Style" pitchFamily="1" panose="02020603050405020304"/>
              </a:rPr>
              <a:t>men; Cubero Juánez, Ja-</a:t>
            </a:r>
            <a:r>
              <a:rPr lang="es-ES" sz="600" spc="30">
                <a:solidFill>
                  <a:srgbClr val="000000"/>
                </a:solidFill>
                <a:latin typeface="Bookman Old Style" pitchFamily="1" panose="02020603050405020304"/>
              </a:rPr>
              <a:t>vier </a:t>
            </a:r>
          </a:p>
        </p:txBody>
      </p:sp>
      <p:sp>
        <p:nvSpPr>
          <p:cNvPr id="59" name=""/>
          <p:cNvSpPr/>
          <p:nvPr>
            <p:ph type="body" idx="10"/>
          </p:nvPr>
        </p:nvSpPr>
        <p:spPr>
          <a:xfrm>
            <a:off x="5410200" y="8850630"/>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Martín Romero, Francisco Javier; Pozo Guisado, Eu-lalia </a:t>
            </a:r>
          </a:p>
        </p:txBody>
      </p:sp>
      <p:sp>
        <p:nvSpPr>
          <p:cNvPr id="60" name=""/>
          <p:cNvSpPr/>
          <p:nvPr>
            <p:ph type="body" idx="10"/>
          </p:nvPr>
        </p:nvSpPr>
        <p:spPr>
          <a:xfrm>
            <a:off x="5407025" y="9139555"/>
            <a:ext cx="1076325" cy="264795"/>
          </a:xfrm>
          <a:prstGeom prst="rect">
            <a:avLst/>
          </a:prstGeom>
          <a:noFill/>
          <a:ln w="0" cmpd="sng">
            <a:noFill/>
            <a:prstDash val="solid"/>
          </a:ln>
        </p:spPr>
        <p:txBody>
          <a:bodyPr vert="horz" lIns="0" tIns="5715" rIns="0" bIns="0" anchor="t"/>
          <a:lstStyle/>
          <a:p>
            <a:pPr marL="0" marR="0" indent="0" algn="just">
              <a:lnSpc>
                <a:spcPts val="1000"/>
              </a:lnSpc>
              <a:spcAft>
                <a:spcPts val="0"/>
              </a:spcAft>
            </a:pPr>
            <a:r>
              <a:rPr lang="es-ES" sz="600" spc="-105">
                <a:solidFill>
                  <a:srgbClr val="000000"/>
                </a:solidFill>
                <a:latin typeface="Bookman Old Style" pitchFamily="1" panose="02020603050405020304"/>
              </a:rPr>
              <a:t>Vaquero Martínez, </a:t>
            </a:r>
            <a:r>
              <a:rPr lang="es-ES" sz="600" baseline="30000" spc="-105">
                <a:solidFill>
                  <a:srgbClr val="000000"/>
                </a:solidFill>
                <a:latin typeface="Bookman Old Style" pitchFamily="1" panose="02020603050405020304"/>
              </a:rPr>
              <a:t>José</a:t>
            </a:r>
            <a:r>
              <a:rPr lang="es-ES" sz="600" spc="-105">
                <a:solidFill>
                  <a:srgbClr val="000000"/>
                </a:solidFill>
                <a:latin typeface="Bookman Old Style" pitchFamily="1" panose="02020603050405020304"/>
              </a:rPr>
              <a:t>Manuel; Gallego Herrezue-lo, María Cruz </a:t>
            </a:r>
          </a:p>
        </p:txBody>
      </p:sp>
      <p:sp>
        <p:nvSpPr>
          <p:cNvPr id="61" name=""/>
          <p:cNvSpPr/>
          <p:nvPr>
            <p:ph type="body" idx="10"/>
          </p:nvPr>
        </p:nvSpPr>
        <p:spPr>
          <a:xfrm>
            <a:off x="1134110" y="9415145"/>
            <a:ext cx="5425440" cy="113030"/>
          </a:xfrm>
          <a:prstGeom prst="rect">
            <a:avLst/>
          </a:prstGeom>
          <a:noFill/>
          <a:ln w="0" cmpd="sng">
            <a:noFill/>
            <a:prstDash val="solid"/>
          </a:ln>
        </p:spPr>
        <p:txBody>
          <a:bodyPr vert="horz" lIns="0" tIns="0" rIns="0" bIns="0" anchor="t"/>
          <a:lstStyle/>
          <a:p>
            <a:pPr marL="0" marR="22860" indent="0" algn="r">
              <a:lnSpc>
                <a:spcPts val="800"/>
              </a:lnSpc>
              <a:spcAft>
                <a:spcPts val="0"/>
              </a:spcAft>
            </a:pPr>
            <a:r>
              <a:rPr lang="es-ES" sz="750" i="1" spc="5">
                <a:solidFill>
                  <a:srgbClr val="000000"/>
                </a:solidFill>
                <a:latin typeface="Bookman Old Style" pitchFamily="1" panose="02020603050405020304"/>
              </a:rPr>
              <a:t>continúa en la página siguiente </a:t>
            </a:r>
          </a:p>
        </p:txBody>
      </p:sp>
      <p:sp>
        <p:nvSpPr>
          <p:cNvPr id="62" name=""/>
          <p:cNvSpPr/>
          <p:nvPr>
            <p:ph type="body" idx="10"/>
          </p:nvPr>
        </p:nvSpPr>
        <p:spPr>
          <a:xfrm>
            <a:off x="5102225" y="9790430"/>
            <a:ext cx="1402080" cy="171450"/>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5">
                <a:solidFill>
                  <a:srgbClr val="000000"/>
                </a:solidFill>
                <a:latin typeface="Bookman Old Style" pitchFamily="1" panose="02020603050405020304"/>
              </a:rPr>
              <a:t>Memoria Histórica </a:t>
            </a:r>
          </a:p>
        </p:txBody>
      </p:sp>
      <p:sp>
        <p:nvSpPr>
          <p:cNvPr id="63" name=""/>
          <p:cNvSpPr/>
          <p:nvPr>
            <p:ph type="body" idx="10"/>
          </p:nvPr>
        </p:nvSpPr>
        <p:spPr>
          <a:xfrm>
            <a:off x="1212850" y="1181735"/>
            <a:ext cx="96964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Carvalho , Regina Celia </a:t>
            </a:r>
          </a:p>
        </p:txBody>
      </p:sp>
      <p:sp>
        <p:nvSpPr>
          <p:cNvPr id="64" name=""/>
          <p:cNvSpPr/>
          <p:nvPr>
            <p:ph type="body" idx="10"/>
          </p:nvPr>
        </p:nvSpPr>
        <p:spPr>
          <a:xfrm>
            <a:off x="1212850" y="1474470"/>
            <a:ext cx="88392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Omenat Morán, Delia </a:t>
            </a:r>
          </a:p>
        </p:txBody>
      </p:sp>
      <p:sp>
        <p:nvSpPr>
          <p:cNvPr id="65" name=""/>
          <p:cNvSpPr/>
          <p:nvPr>
            <p:ph type="body" idx="10"/>
          </p:nvPr>
        </p:nvSpPr>
        <p:spPr>
          <a:xfrm>
            <a:off x="1212850" y="1763395"/>
            <a:ext cx="1399540" cy="179705"/>
          </a:xfrm>
          <a:prstGeom prst="rect">
            <a:avLst/>
          </a:prstGeom>
          <a:noFill/>
          <a:ln w="0" cmpd="sng">
            <a:noFill/>
            <a:prstDash val="solid"/>
          </a:ln>
        </p:spPr>
        <p:txBody>
          <a:bodyPr vert="horz" lIns="0" tIns="17780" rIns="0" bIns="0" anchor="t"/>
          <a:lstStyle/>
          <a:p>
            <a:pPr marL="0" marR="0" indent="0" algn="l">
              <a:lnSpc>
                <a:spcPts val="1100"/>
              </a:lnSpc>
              <a:spcAft>
                <a:spcPts val="115"/>
              </a:spcAft>
            </a:pPr>
            <a:r>
              <a:rPr lang="es-ES" sz="600" spc="5">
                <a:solidFill>
                  <a:srgbClr val="000000"/>
                </a:solidFill>
                <a:latin typeface="Bookman Old Style" pitchFamily="1" panose="02020603050405020304"/>
              </a:rPr>
              <a:t>Ortiz de Galisteo Cifuentes, José</a:t>
            </a:r>
            <a:r>
              <a:rPr lang="es-ES" sz="600" baseline="-25000" spc="5">
                <a:solidFill>
                  <a:srgbClr val="000000"/>
                </a:solidFill>
                <a:latin typeface="Bookman Old Style" pitchFamily="1" panose="02020603050405020304"/>
              </a:rPr>
              <a:t>R.</a:t>
            </a:r>
            <a:r>
              <a:rPr lang="es-ES" sz="100" spc="5">
                <a:solidFill>
                  <a:srgbClr val="000000"/>
                </a:solidFill>
                <a:latin typeface="Bookman Old Style" pitchFamily="1" panose="02020603050405020304"/>
              </a:rPr>
              <a:t> </a:t>
            </a:r>
          </a:p>
        </p:txBody>
      </p:sp>
      <p:sp>
        <p:nvSpPr>
          <p:cNvPr id="66" name=""/>
          <p:cNvSpPr/>
          <p:nvPr>
            <p:ph type="body" idx="10"/>
          </p:nvPr>
        </p:nvSpPr>
        <p:spPr>
          <a:xfrm>
            <a:off x="1212850" y="2056765"/>
            <a:ext cx="139636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Carrasco Lourtau, Adelaida María </a:t>
            </a:r>
          </a:p>
        </p:txBody>
      </p:sp>
      <p:sp>
        <p:nvSpPr>
          <p:cNvPr id="67" name=""/>
          <p:cNvSpPr/>
          <p:nvPr>
            <p:ph type="body" idx="10"/>
          </p:nvPr>
        </p:nvSpPr>
        <p:spPr>
          <a:xfrm>
            <a:off x="1212850" y="2257425"/>
            <a:ext cx="129540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González Cabrera, Marta Isabel </a:t>
            </a:r>
          </a:p>
        </p:txBody>
      </p:sp>
      <p:sp>
        <p:nvSpPr>
          <p:cNvPr id="68" name=""/>
          <p:cNvSpPr/>
          <p:nvPr>
            <p:ph type="body" idx="10"/>
          </p:nvPr>
        </p:nvSpPr>
        <p:spPr>
          <a:xfrm>
            <a:off x="1212850" y="2638425"/>
            <a:ext cx="134429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Montaño García, Alfonso Manuel </a:t>
            </a:r>
          </a:p>
        </p:txBody>
      </p:sp>
      <p:sp>
        <p:nvSpPr>
          <p:cNvPr id="69" name=""/>
          <p:cNvSpPr/>
          <p:nvPr>
            <p:ph type="body" idx="10"/>
          </p:nvPr>
        </p:nvSpPr>
        <p:spPr>
          <a:xfrm>
            <a:off x="1212850" y="3193415"/>
            <a:ext cx="116141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Monllor Nacher, Fabián José</a:t>
            </a:r>
            <a:r>
              <a:rPr lang="es-ES" sz="100">
                <a:solidFill>
                  <a:srgbClr val="000000"/>
                </a:solidFill>
                <a:latin typeface="Bookman Old Style" pitchFamily="1" panose="02020603050405020304"/>
              </a:rPr>
              <a:t> </a:t>
            </a:r>
          </a:p>
        </p:txBody>
      </p:sp>
      <p:sp>
        <p:nvSpPr>
          <p:cNvPr id="70" name=""/>
          <p:cNvSpPr/>
          <p:nvPr>
            <p:ph type="body" idx="10"/>
          </p:nvPr>
        </p:nvSpPr>
        <p:spPr>
          <a:xfrm>
            <a:off x="1212850" y="3574415"/>
            <a:ext cx="104584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García Hermosell, Ignacio </a:t>
            </a:r>
          </a:p>
        </p:txBody>
      </p:sp>
      <p:sp>
        <p:nvSpPr>
          <p:cNvPr id="71" name=""/>
          <p:cNvSpPr/>
          <p:nvPr>
            <p:ph type="body" idx="10"/>
          </p:nvPr>
        </p:nvSpPr>
        <p:spPr>
          <a:xfrm>
            <a:off x="1212850" y="3952240"/>
            <a:ext cx="10795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Quintana Murillo, Joaquín </a:t>
            </a:r>
          </a:p>
        </p:txBody>
      </p:sp>
      <p:sp>
        <p:nvSpPr>
          <p:cNvPr id="72" name=""/>
          <p:cNvSpPr/>
          <p:nvPr>
            <p:ph type="body" idx="10"/>
          </p:nvPr>
        </p:nvSpPr>
        <p:spPr>
          <a:xfrm>
            <a:off x="1212850" y="4244975"/>
            <a:ext cx="130492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Cordero Pérez, Eduardo Manuel </a:t>
            </a:r>
          </a:p>
        </p:txBody>
      </p:sp>
      <p:sp>
        <p:nvSpPr>
          <p:cNvPr id="73" name=""/>
          <p:cNvSpPr/>
          <p:nvPr>
            <p:ph type="body" idx="10"/>
          </p:nvPr>
        </p:nvSpPr>
        <p:spPr>
          <a:xfrm>
            <a:off x="1210310" y="4622800"/>
            <a:ext cx="88074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Vila Doncel, Santiago </a:t>
            </a:r>
          </a:p>
        </p:txBody>
      </p:sp>
      <p:sp>
        <p:nvSpPr>
          <p:cNvPr id="74" name=""/>
          <p:cNvSpPr/>
          <p:nvPr>
            <p:ph type="body" idx="10"/>
          </p:nvPr>
        </p:nvSpPr>
        <p:spPr>
          <a:xfrm>
            <a:off x="1212850" y="4915535"/>
            <a:ext cx="102425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Mendoza Chamizo, Belén </a:t>
            </a:r>
          </a:p>
        </p:txBody>
      </p:sp>
      <p:sp>
        <p:nvSpPr>
          <p:cNvPr id="75" name=""/>
          <p:cNvSpPr/>
          <p:nvPr>
            <p:ph type="body" idx="10"/>
          </p:nvPr>
        </p:nvSpPr>
        <p:spPr>
          <a:xfrm>
            <a:off x="1212850" y="5205095"/>
            <a:ext cx="11277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Romero Gallardo, Francisco </a:t>
            </a:r>
          </a:p>
        </p:txBody>
      </p:sp>
      <p:sp>
        <p:nvSpPr>
          <p:cNvPr id="76" name=""/>
          <p:cNvSpPr/>
          <p:nvPr>
            <p:ph type="body" idx="10"/>
          </p:nvPr>
        </p:nvSpPr>
        <p:spPr>
          <a:xfrm>
            <a:off x="1212850" y="5497830"/>
            <a:ext cx="126492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Go´mez Tamayo, María del Mar </a:t>
            </a:r>
          </a:p>
        </p:txBody>
      </p:sp>
      <p:sp>
        <p:nvSpPr>
          <p:cNvPr id="77" name=""/>
          <p:cNvSpPr/>
          <p:nvPr>
            <p:ph type="body" idx="10"/>
          </p:nvPr>
        </p:nvSpPr>
        <p:spPr>
          <a:xfrm>
            <a:off x="1212850" y="5875655"/>
            <a:ext cx="122555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Espejo Morán, María Azahara </a:t>
            </a:r>
          </a:p>
        </p:txBody>
      </p:sp>
      <p:sp>
        <p:nvSpPr>
          <p:cNvPr id="78" name=""/>
          <p:cNvSpPr/>
          <p:nvPr>
            <p:ph type="body" idx="10"/>
          </p:nvPr>
        </p:nvSpPr>
        <p:spPr>
          <a:xfrm>
            <a:off x="1212850" y="6168390"/>
            <a:ext cx="96647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Gamero Samino, Esther </a:t>
            </a:r>
          </a:p>
        </p:txBody>
      </p:sp>
      <p:sp>
        <p:nvSpPr>
          <p:cNvPr id="79" name=""/>
          <p:cNvSpPr/>
          <p:nvPr>
            <p:ph type="body" idx="10"/>
          </p:nvPr>
        </p:nvSpPr>
        <p:spPr>
          <a:xfrm>
            <a:off x="1212850" y="6546215"/>
            <a:ext cx="84772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Cortés Gañán, Elena </a:t>
            </a:r>
          </a:p>
        </p:txBody>
      </p:sp>
      <p:sp>
        <p:nvSpPr>
          <p:cNvPr id="80" name=""/>
          <p:cNvSpPr/>
          <p:nvPr>
            <p:ph type="body" idx="10"/>
          </p:nvPr>
        </p:nvSpPr>
        <p:spPr>
          <a:xfrm>
            <a:off x="1212850" y="6838950"/>
            <a:ext cx="12801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Romero Fernández, María Pilar </a:t>
            </a:r>
          </a:p>
        </p:txBody>
      </p:sp>
      <p:sp>
        <p:nvSpPr>
          <p:cNvPr id="81" name=""/>
          <p:cNvSpPr/>
          <p:nvPr>
            <p:ph type="body" idx="10"/>
          </p:nvPr>
        </p:nvSpPr>
        <p:spPr>
          <a:xfrm>
            <a:off x="1212850" y="7128510"/>
            <a:ext cx="10642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Lo´pez Sánchez, Raimundo </a:t>
            </a:r>
          </a:p>
        </p:txBody>
      </p:sp>
      <p:sp>
        <p:nvSpPr>
          <p:cNvPr id="82" name=""/>
          <p:cNvSpPr/>
          <p:nvPr>
            <p:ph type="body" idx="10"/>
          </p:nvPr>
        </p:nvSpPr>
        <p:spPr>
          <a:xfrm>
            <a:off x="1210310" y="7501255"/>
            <a:ext cx="1023620" cy="9525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´Alvarez Piedehierro, Ana </a:t>
            </a:r>
          </a:p>
        </p:txBody>
      </p:sp>
      <p:sp>
        <p:nvSpPr>
          <p:cNvPr id="83" name=""/>
          <p:cNvSpPr/>
          <p:nvPr>
            <p:ph type="body" idx="10"/>
          </p:nvPr>
        </p:nvSpPr>
        <p:spPr>
          <a:xfrm>
            <a:off x="1212850" y="7799070"/>
            <a:ext cx="80518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Casas Rua, Vanessa </a:t>
            </a:r>
          </a:p>
        </p:txBody>
      </p:sp>
      <p:sp>
        <p:nvSpPr>
          <p:cNvPr id="84" name=""/>
          <p:cNvSpPr/>
          <p:nvPr>
            <p:ph type="body" idx="10"/>
          </p:nvPr>
        </p:nvSpPr>
        <p:spPr>
          <a:xfrm>
            <a:off x="1212850" y="8180070"/>
            <a:ext cx="107315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Lloret Salamanca, Alberto </a:t>
            </a:r>
          </a:p>
        </p:txBody>
      </p:sp>
      <p:sp>
        <p:nvSpPr>
          <p:cNvPr id="85" name=""/>
          <p:cNvSpPr/>
          <p:nvPr>
            <p:ph type="body" idx="10"/>
          </p:nvPr>
        </p:nvSpPr>
        <p:spPr>
          <a:xfrm>
            <a:off x="1212850" y="8381365"/>
            <a:ext cx="84455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Bravo Santos, Rafael </a:t>
            </a:r>
          </a:p>
        </p:txBody>
      </p:sp>
      <p:sp>
        <p:nvSpPr>
          <p:cNvPr id="86" name=""/>
          <p:cNvSpPr/>
          <p:nvPr>
            <p:ph type="body" idx="10"/>
          </p:nvPr>
        </p:nvSpPr>
        <p:spPr>
          <a:xfrm>
            <a:off x="1212850" y="8850630"/>
            <a:ext cx="95123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Tomás Martín, Patricia </a:t>
            </a:r>
          </a:p>
        </p:txBody>
      </p:sp>
      <p:sp>
        <p:nvSpPr>
          <p:cNvPr id="87" name=""/>
          <p:cNvSpPr/>
          <p:nvPr>
            <p:ph type="body" idx="10"/>
          </p:nvPr>
        </p:nvSpPr>
        <p:spPr>
          <a:xfrm>
            <a:off x="1212850" y="9140190"/>
            <a:ext cx="134747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S´anchez Carrasco, Víctor Manuel </a:t>
            </a:r>
          </a:p>
        </p:txBody>
      </p:sp>
      <p:sp>
        <p:nvSpPr>
          <p:cNvPr id="88" name=""/>
          <p:cNvSpPr/>
          <p:nvPr>
            <p:ph type="body" idx="10"/>
          </p:nvPr>
        </p:nvSpPr>
        <p:spPr>
          <a:xfrm>
            <a:off x="4819015" y="11817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20/01/2016 </a:t>
            </a:r>
          </a:p>
        </p:txBody>
      </p:sp>
      <p:sp>
        <p:nvSpPr>
          <p:cNvPr id="89" name=""/>
          <p:cNvSpPr/>
          <p:nvPr>
            <p:ph type="body" idx="10"/>
          </p:nvPr>
        </p:nvSpPr>
        <p:spPr>
          <a:xfrm>
            <a:off x="4819015" y="147447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21/01/2016 </a:t>
            </a:r>
          </a:p>
        </p:txBody>
      </p:sp>
      <p:sp>
        <p:nvSpPr>
          <p:cNvPr id="90" name=""/>
          <p:cNvSpPr/>
          <p:nvPr>
            <p:ph type="body" idx="10"/>
          </p:nvPr>
        </p:nvSpPr>
        <p:spPr>
          <a:xfrm>
            <a:off x="4819015" y="176403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22/01/2016 </a:t>
            </a:r>
          </a:p>
        </p:txBody>
      </p:sp>
      <p:sp>
        <p:nvSpPr>
          <p:cNvPr id="91" name=""/>
          <p:cNvSpPr/>
          <p:nvPr>
            <p:ph type="body" idx="10"/>
          </p:nvPr>
        </p:nvSpPr>
        <p:spPr>
          <a:xfrm>
            <a:off x="4819015" y="205676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22/01/2016 </a:t>
            </a:r>
          </a:p>
        </p:txBody>
      </p:sp>
      <p:sp>
        <p:nvSpPr>
          <p:cNvPr id="92" name=""/>
          <p:cNvSpPr/>
          <p:nvPr>
            <p:ph type="body" idx="10"/>
          </p:nvPr>
        </p:nvSpPr>
        <p:spPr>
          <a:xfrm>
            <a:off x="4819015" y="2257425"/>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25/01/2016 </a:t>
            </a:r>
          </a:p>
        </p:txBody>
      </p:sp>
      <p:sp>
        <p:nvSpPr>
          <p:cNvPr id="93" name=""/>
          <p:cNvSpPr/>
          <p:nvPr>
            <p:ph type="body" idx="10"/>
          </p:nvPr>
        </p:nvSpPr>
        <p:spPr>
          <a:xfrm>
            <a:off x="4819015" y="263842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26/01/2016 </a:t>
            </a:r>
          </a:p>
        </p:txBody>
      </p:sp>
      <p:sp>
        <p:nvSpPr>
          <p:cNvPr id="94" name=""/>
          <p:cNvSpPr/>
          <p:nvPr>
            <p:ph type="body" idx="10"/>
          </p:nvPr>
        </p:nvSpPr>
        <p:spPr>
          <a:xfrm>
            <a:off x="4819015" y="319341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26/01/2016 </a:t>
            </a:r>
          </a:p>
        </p:txBody>
      </p:sp>
      <p:sp>
        <p:nvSpPr>
          <p:cNvPr id="95" name=""/>
          <p:cNvSpPr/>
          <p:nvPr>
            <p:ph type="body" idx="10"/>
          </p:nvPr>
        </p:nvSpPr>
        <p:spPr>
          <a:xfrm>
            <a:off x="4819015" y="3574415"/>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26/01/2016 </a:t>
            </a:r>
          </a:p>
        </p:txBody>
      </p:sp>
      <p:sp>
        <p:nvSpPr>
          <p:cNvPr id="96" name=""/>
          <p:cNvSpPr/>
          <p:nvPr>
            <p:ph type="body" idx="10"/>
          </p:nvPr>
        </p:nvSpPr>
        <p:spPr>
          <a:xfrm>
            <a:off x="4819015" y="3952240"/>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02/02/2016 </a:t>
            </a:r>
          </a:p>
        </p:txBody>
      </p:sp>
      <p:sp>
        <p:nvSpPr>
          <p:cNvPr id="97" name=""/>
          <p:cNvSpPr/>
          <p:nvPr>
            <p:ph type="body" idx="10"/>
          </p:nvPr>
        </p:nvSpPr>
        <p:spPr>
          <a:xfrm>
            <a:off x="4819015" y="424497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04/02/2016 </a:t>
            </a:r>
          </a:p>
        </p:txBody>
      </p:sp>
      <p:sp>
        <p:nvSpPr>
          <p:cNvPr id="98" name=""/>
          <p:cNvSpPr/>
          <p:nvPr>
            <p:ph type="body" idx="10"/>
          </p:nvPr>
        </p:nvSpPr>
        <p:spPr>
          <a:xfrm>
            <a:off x="4819015" y="4622800"/>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05/02/2016 </a:t>
            </a:r>
          </a:p>
        </p:txBody>
      </p:sp>
      <p:sp>
        <p:nvSpPr>
          <p:cNvPr id="99" name=""/>
          <p:cNvSpPr/>
          <p:nvPr>
            <p:ph type="body" idx="10"/>
          </p:nvPr>
        </p:nvSpPr>
        <p:spPr>
          <a:xfrm>
            <a:off x="4819015" y="49155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08/02/2016 </a:t>
            </a:r>
          </a:p>
        </p:txBody>
      </p:sp>
      <p:sp>
        <p:nvSpPr>
          <p:cNvPr id="100" name=""/>
          <p:cNvSpPr/>
          <p:nvPr>
            <p:ph type="body" idx="10"/>
          </p:nvPr>
        </p:nvSpPr>
        <p:spPr>
          <a:xfrm>
            <a:off x="4824730" y="520509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10/02/2016 </a:t>
            </a:r>
          </a:p>
        </p:txBody>
      </p:sp>
      <p:sp>
        <p:nvSpPr>
          <p:cNvPr id="101" name=""/>
          <p:cNvSpPr/>
          <p:nvPr>
            <p:ph type="body" idx="10"/>
          </p:nvPr>
        </p:nvSpPr>
        <p:spPr>
          <a:xfrm>
            <a:off x="4824730" y="549783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10/02/2016 </a:t>
            </a:r>
          </a:p>
        </p:txBody>
      </p:sp>
      <p:sp>
        <p:nvSpPr>
          <p:cNvPr id="102" name=""/>
          <p:cNvSpPr/>
          <p:nvPr>
            <p:ph type="body" idx="10"/>
          </p:nvPr>
        </p:nvSpPr>
        <p:spPr>
          <a:xfrm>
            <a:off x="4824730" y="587565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12/02/2016 </a:t>
            </a:r>
          </a:p>
        </p:txBody>
      </p:sp>
      <p:sp>
        <p:nvSpPr>
          <p:cNvPr id="103" name=""/>
          <p:cNvSpPr/>
          <p:nvPr>
            <p:ph type="body" idx="10"/>
          </p:nvPr>
        </p:nvSpPr>
        <p:spPr>
          <a:xfrm>
            <a:off x="4819015" y="616839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31/03/2016 </a:t>
            </a:r>
          </a:p>
        </p:txBody>
      </p:sp>
      <p:sp>
        <p:nvSpPr>
          <p:cNvPr id="104" name=""/>
          <p:cNvSpPr/>
          <p:nvPr>
            <p:ph type="body" idx="10"/>
          </p:nvPr>
        </p:nvSpPr>
        <p:spPr>
          <a:xfrm>
            <a:off x="4819015" y="6546215"/>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26/05/2016 </a:t>
            </a:r>
          </a:p>
        </p:txBody>
      </p:sp>
      <p:sp>
        <p:nvSpPr>
          <p:cNvPr id="105" name=""/>
          <p:cNvSpPr/>
          <p:nvPr>
            <p:ph type="body" idx="10"/>
          </p:nvPr>
        </p:nvSpPr>
        <p:spPr>
          <a:xfrm>
            <a:off x="4819015" y="683895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03/06/2016 </a:t>
            </a:r>
          </a:p>
        </p:txBody>
      </p:sp>
      <p:sp>
        <p:nvSpPr>
          <p:cNvPr id="106" name=""/>
          <p:cNvSpPr/>
          <p:nvPr>
            <p:ph type="body" idx="10"/>
          </p:nvPr>
        </p:nvSpPr>
        <p:spPr>
          <a:xfrm>
            <a:off x="4819015" y="712851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04/07/2016 </a:t>
            </a:r>
          </a:p>
        </p:txBody>
      </p:sp>
      <p:sp>
        <p:nvSpPr>
          <p:cNvPr id="107" name=""/>
          <p:cNvSpPr/>
          <p:nvPr>
            <p:ph type="body" idx="10"/>
          </p:nvPr>
        </p:nvSpPr>
        <p:spPr>
          <a:xfrm>
            <a:off x="4824730" y="750951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15/07/2016 </a:t>
            </a:r>
          </a:p>
        </p:txBody>
      </p:sp>
      <p:sp>
        <p:nvSpPr>
          <p:cNvPr id="108" name=""/>
          <p:cNvSpPr/>
          <p:nvPr>
            <p:ph type="body" idx="10"/>
          </p:nvPr>
        </p:nvSpPr>
        <p:spPr>
          <a:xfrm>
            <a:off x="4819015" y="779907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25/07/2016 </a:t>
            </a:r>
          </a:p>
        </p:txBody>
      </p:sp>
      <p:sp>
        <p:nvSpPr>
          <p:cNvPr id="109" name=""/>
          <p:cNvSpPr/>
          <p:nvPr>
            <p:ph type="body" idx="10"/>
          </p:nvPr>
        </p:nvSpPr>
        <p:spPr>
          <a:xfrm>
            <a:off x="4824730" y="81800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15/09/2016 </a:t>
            </a:r>
          </a:p>
        </p:txBody>
      </p:sp>
      <p:sp>
        <p:nvSpPr>
          <p:cNvPr id="110" name=""/>
          <p:cNvSpPr/>
          <p:nvPr>
            <p:ph type="body" idx="10"/>
          </p:nvPr>
        </p:nvSpPr>
        <p:spPr>
          <a:xfrm>
            <a:off x="4819015" y="8381365"/>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22/09/2016 </a:t>
            </a:r>
          </a:p>
        </p:txBody>
      </p:sp>
      <p:sp>
        <p:nvSpPr>
          <p:cNvPr id="111" name=""/>
          <p:cNvSpPr/>
          <p:nvPr>
            <p:ph type="body" idx="10"/>
          </p:nvPr>
        </p:nvSpPr>
        <p:spPr>
          <a:xfrm>
            <a:off x="4819015" y="885063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04/11/2016 </a:t>
            </a:r>
          </a:p>
        </p:txBody>
      </p:sp>
      <p:sp>
        <p:nvSpPr>
          <p:cNvPr id="112" name=""/>
          <p:cNvSpPr/>
          <p:nvPr>
            <p:ph type="body" idx="10"/>
          </p:nvPr>
        </p:nvSpPr>
        <p:spPr>
          <a:xfrm>
            <a:off x="4819015" y="914019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23/11/2016 </a:t>
            </a:r>
          </a:p>
        </p:txBody>
      </p:sp>
    </p:spTree>
  </p:cSld>
  <p:clrMapOvr>
    <a:masterClrMapping/>
  </p:clrMapOvr>
</p:sldLayout>
</file>

<file path=ppt/slideLayouts/slideLayout26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2727960" y="897890"/>
            <a:ext cx="1974850" cy="123190"/>
          </a:xfrm>
          <a:prstGeom prst="rect">
            <a:avLst/>
          </a:prstGeom>
          <a:noFill/>
          <a:ln w="0" cmpd="sng">
            <a:noFill/>
            <a:prstDash val="solid"/>
          </a:ln>
        </p:spPr>
        <p:txBody>
          <a:bodyPr vert="horz" lIns="0" tIns="1270" rIns="0" bIns="0" anchor="t"/>
          <a:lstStyle/>
          <a:p>
            <a:pPr marL="0" marR="0" indent="0" algn="ctr">
              <a:lnSpc>
                <a:spcPts val="900"/>
              </a:lnSpc>
              <a:spcAft>
                <a:spcPts val="0"/>
              </a:spcAft>
            </a:pPr>
            <a:r>
              <a:rPr lang="es-ES" sz="850" spc="5">
                <a:solidFill>
                  <a:srgbClr val="000000"/>
                </a:solidFill>
                <a:latin typeface="Times New Roman" pitchFamily="1" panose="02020603050405020304"/>
              </a:rPr>
              <a:t>POST-LRU. FACULTAD DE CIENCIAS. </a:t>
            </a:r>
          </a:p>
        </p:txBody>
      </p:sp>
      <p:sp>
        <p:nvSpPr>
          <p:cNvPr id="5" name=""/>
          <p:cNvSpPr/>
          <p:nvPr>
            <p:ph type="body" idx="10"/>
          </p:nvPr>
        </p:nvSpPr>
        <p:spPr>
          <a:xfrm>
            <a:off x="4748530" y="897890"/>
            <a:ext cx="871855" cy="123190"/>
          </a:xfrm>
          <a:prstGeom prst="rect">
            <a:avLst/>
          </a:prstGeom>
          <a:noFill/>
          <a:ln w="0" cmpd="sng">
            <a:noFill/>
            <a:prstDash val="solid"/>
          </a:ln>
        </p:spPr>
        <p:txBody>
          <a:bodyPr vert="horz" lIns="0" tIns="1270" rIns="0" bIns="0" anchor="t"/>
          <a:lstStyle/>
          <a:p>
            <a:pPr marL="0" marR="0" indent="0" algn="l">
              <a:lnSpc>
                <a:spcPts val="900"/>
              </a:lnSpc>
              <a:spcAft>
                <a:spcPts val="0"/>
              </a:spcAft>
            </a:pPr>
            <a:r>
              <a:rPr lang="es-ES" sz="850" spc="-20">
                <a:solidFill>
                  <a:srgbClr val="000000"/>
                </a:solidFill>
                <a:latin typeface="Times New Roman" pitchFamily="1" panose="02020603050405020304"/>
              </a:rPr>
              <a:t>Periodo 1993–2019 </a:t>
            </a:r>
          </a:p>
        </p:txBody>
      </p:sp>
      <p:sp>
        <p:nvSpPr>
          <p:cNvPr id="6" name=""/>
          <p:cNvSpPr/>
          <p:nvPr>
            <p:ph type="body" idx="10"/>
          </p:nvPr>
        </p:nvSpPr>
        <p:spPr>
          <a:xfrm>
            <a:off x="2075815" y="897890"/>
            <a:ext cx="612775" cy="123190"/>
          </a:xfrm>
          <a:prstGeom prst="rect">
            <a:avLst/>
          </a:prstGeom>
          <a:noFill/>
          <a:ln w="0" cmpd="sng">
            <a:noFill/>
            <a:prstDash val="solid"/>
          </a:ln>
        </p:spPr>
        <p:txBody>
          <a:bodyPr vert="horz" lIns="0" tIns="1270" rIns="0" bIns="0" anchor="t"/>
          <a:lstStyle/>
          <a:p>
            <a:pPr marL="0" marR="0" indent="0" algn="l">
              <a:lnSpc>
                <a:spcPts val="900"/>
              </a:lnSpc>
              <a:spcAft>
                <a:spcPts val="0"/>
              </a:spcAft>
            </a:pPr>
            <a:r>
              <a:rPr lang="es-ES" sz="850" spc="-20">
                <a:solidFill>
                  <a:srgbClr val="000000"/>
                </a:solidFill>
                <a:latin typeface="Times New Roman" pitchFamily="1" panose="02020603050405020304"/>
              </a:rPr>
              <a:t>DOCTORES </a:t>
            </a:r>
          </a:p>
        </p:txBody>
      </p:sp>
      <p:sp>
        <p:nvSpPr>
          <p:cNvPr id="7" name=""/>
          <p:cNvSpPr/>
          <p:nvPr>
            <p:ph type="body" idx="10"/>
          </p:nvPr>
        </p:nvSpPr>
        <p:spPr>
          <a:xfrm>
            <a:off x="4736465" y="1021080"/>
            <a:ext cx="59118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90">
                <a:solidFill>
                  <a:srgbClr val="000000"/>
                </a:solidFill>
                <a:latin typeface="Times New Roman" pitchFamily="1" panose="02020603050405020304"/>
              </a:rPr>
              <a:t>Lectura </a:t>
            </a:r>
          </a:p>
        </p:txBody>
      </p:sp>
      <p:sp>
        <p:nvSpPr>
          <p:cNvPr id="8" name=""/>
          <p:cNvSpPr/>
          <p:nvPr>
            <p:ph type="body" idx="10"/>
          </p:nvPr>
        </p:nvSpPr>
        <p:spPr>
          <a:xfrm>
            <a:off x="5327650" y="1021080"/>
            <a:ext cx="1234440" cy="128270"/>
          </a:xfrm>
          <a:prstGeom prst="rect">
            <a:avLst/>
          </a:prstGeom>
          <a:noFill/>
          <a:ln w="12065" cmpd="sng">
            <a:solidFill>
              <a:srgbClr val="000000"/>
            </a:solidFill>
            <a:prstDash val="solid"/>
          </a:ln>
        </p:spPr>
        <p:txBody>
          <a:bodyPr vert="horz" lIns="0" tIns="0" rIns="0" bIns="0" anchor="t"/>
          <a:lstStyle/>
          <a:p>
            <a:pPr marL="91440" marR="0" indent="0" algn="l">
              <a:lnSpc>
                <a:spcPts val="800"/>
              </a:lnSpc>
              <a:spcAft>
                <a:spcPts val="0"/>
              </a:spcAft>
            </a:pPr>
            <a:r>
              <a:rPr lang="es-ES" sz="850" spc="0">
                <a:solidFill>
                  <a:srgbClr val="000000"/>
                </a:solidFill>
                <a:latin typeface="Times New Roman" pitchFamily="1" panose="02020603050405020304"/>
              </a:rPr>
              <a:t>Directores </a:t>
            </a:r>
          </a:p>
        </p:txBody>
      </p:sp>
      <p:sp>
        <p:nvSpPr>
          <p:cNvPr id="9" name=""/>
          <p:cNvSpPr/>
          <p:nvPr>
            <p:ph type="body" idx="10"/>
          </p:nvPr>
        </p:nvSpPr>
        <p:spPr>
          <a:xfrm>
            <a:off x="1130935" y="1021080"/>
            <a:ext cx="156019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85">
                <a:solidFill>
                  <a:srgbClr val="000000"/>
                </a:solidFill>
                <a:latin typeface="Times New Roman" pitchFamily="1" panose="02020603050405020304"/>
              </a:rPr>
              <a:t>Nombre </a:t>
            </a:r>
          </a:p>
        </p:txBody>
      </p:sp>
      <p:sp>
        <p:nvSpPr>
          <p:cNvPr id="10" name=""/>
          <p:cNvSpPr/>
          <p:nvPr>
            <p:ph type="body" idx="10"/>
          </p:nvPr>
        </p:nvSpPr>
        <p:spPr>
          <a:xfrm>
            <a:off x="2691130" y="1021080"/>
            <a:ext cx="204533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100">
                <a:solidFill>
                  <a:srgbClr val="000000"/>
                </a:solidFill>
                <a:latin typeface="Times New Roman" pitchFamily="1" panose="02020603050405020304"/>
              </a:rPr>
              <a:t>Título </a:t>
            </a:r>
          </a:p>
        </p:txBody>
      </p:sp>
      <p:sp>
        <p:nvSpPr>
          <p:cNvPr id="11" name=""/>
          <p:cNvSpPr/>
          <p:nvPr>
            <p:ph type="body" idx="10"/>
          </p:nvPr>
        </p:nvSpPr>
        <p:spPr>
          <a:xfrm>
            <a:off x="1103630" y="494030"/>
            <a:ext cx="5391785" cy="194945"/>
          </a:xfrm>
          <a:prstGeom prst="rect">
            <a:avLst/>
          </a:prstGeom>
          <a:noFill/>
          <a:ln w="0" cmpd="sng">
            <a:noFill/>
            <a:prstDash val="solid"/>
          </a:ln>
        </p:spPr>
        <p:txBody>
          <a:bodyPr vert="horz" lIns="0" tIns="0" rIns="0" bIns="0" anchor="t"/>
          <a:lstStyle/>
          <a:p>
            <a:pPr marL="0" marR="0" indent="0" algn="l">
              <a:lnSpc>
                <a:spcPts val="1400"/>
              </a:lnSpc>
              <a:spcAft>
                <a:spcPts val="135"/>
              </a:spcAft>
              <a:tabLst>
                <a:tab algn="r" pos="5394960"/>
              </a:tabLst>
            </a:pPr>
            <a:r>
              <a:rPr lang="es-ES" sz="1050" spc="0">
                <a:solidFill>
                  <a:srgbClr val="000000"/>
                </a:solidFill>
                <a:latin typeface="Arial" pitchFamily="2" panose="02020603050405020304"/>
              </a:rPr>
              <a:t>240 </a:t>
            </a:r>
            <a:r>
              <a:rPr lang="es-ES" sz="1150" spc="0">
                <a:solidFill>
                  <a:srgbClr val="000000"/>
                </a:solidFill>
                <a:latin typeface="Bookman Old Style" pitchFamily="1" panose="02020603050405020304"/>
              </a:rPr>
              <a:t>6.2. Estudiantes egresados </a:t>
            </a:r>
          </a:p>
        </p:txBody>
      </p:sp>
      <p:sp>
        <p:nvSpPr>
          <p:cNvPr id="12" name=""/>
          <p:cNvSpPr/>
          <p:nvPr>
            <p:ph type="body" idx="10"/>
          </p:nvPr>
        </p:nvSpPr>
        <p:spPr>
          <a:xfrm>
            <a:off x="2770505" y="1181735"/>
            <a:ext cx="1889760" cy="2667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Condensacio´n de aminopolioles y aminoazúca-res con aldehídos y cetonas aromáticos. Equili-</a:t>
            </a:r>
            <a:r>
              <a:rPr lang="es-ES" sz="600" spc="0">
                <a:solidFill>
                  <a:srgbClr val="000000"/>
                </a:solidFill>
                <a:latin typeface="Bookman Old Style" pitchFamily="1" panose="02020603050405020304"/>
              </a:rPr>
              <a:t>brios anome´ricos y tautome´ricos </a:t>
            </a:r>
          </a:p>
        </p:txBody>
      </p:sp>
      <p:sp>
        <p:nvSpPr>
          <p:cNvPr id="13" name=""/>
          <p:cNvSpPr/>
          <p:nvPr>
            <p:ph type="body" idx="10"/>
          </p:nvPr>
        </p:nvSpPr>
        <p:spPr>
          <a:xfrm>
            <a:off x="2770505" y="1473835"/>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Eliminacio´n de colorantes alimentarios en di-solucio´n acuosa mediante procesos químicos y electroquímicos de oxidacio´n avanzada </a:t>
            </a:r>
          </a:p>
        </p:txBody>
      </p:sp>
      <p:sp>
        <p:nvSpPr>
          <p:cNvPr id="14" name=""/>
          <p:cNvSpPr/>
          <p:nvPr>
            <p:ph type="body" idx="10"/>
          </p:nvPr>
        </p:nvSpPr>
        <p:spPr>
          <a:xfrm>
            <a:off x="2767330" y="1763395"/>
            <a:ext cx="189293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Eliminacio´n de microalgas de las aguas median-</a:t>
            </a:r>
            <a:r>
              <a:rPr lang="es-ES" sz="600" spc="0">
                <a:solidFill>
                  <a:srgbClr val="000000"/>
                </a:solidFill>
                <a:latin typeface="Bookman Old Style" pitchFamily="1" panose="02020603050405020304"/>
              </a:rPr>
              <a:t>te procesos físico y químicos </a:t>
            </a:r>
          </a:p>
        </p:txBody>
      </p:sp>
      <p:sp>
        <p:nvSpPr>
          <p:cNvPr id="15" name=""/>
          <p:cNvSpPr/>
          <p:nvPr>
            <p:ph type="body" idx="10"/>
          </p:nvPr>
        </p:nvSpPr>
        <p:spPr>
          <a:xfrm>
            <a:off x="2770505" y="2056765"/>
            <a:ext cx="1889760" cy="358140"/>
          </a:xfrm>
          <a:prstGeom prst="rect">
            <a:avLst/>
          </a:prstGeom>
          <a:noFill/>
          <a:ln w="0" cmpd="sng">
            <a:noFill/>
            <a:prstDash val="solid"/>
          </a:ln>
        </p:spPr>
        <p:txBody>
          <a:bodyPr vert="horz" lIns="0" tIns="1270" rIns="0" bIns="0" anchor="t"/>
          <a:lstStyle/>
          <a:p>
            <a:pPr marL="0" marR="0" indent="0" algn="just">
              <a:lnSpc>
                <a:spcPts val="700"/>
              </a:lnSpc>
              <a:spcAft>
                <a:spcPts val="20"/>
              </a:spcAft>
            </a:pPr>
            <a:r>
              <a:rPr lang="es-ES" sz="600" spc="0">
                <a:solidFill>
                  <a:srgbClr val="000000"/>
                </a:solidFill>
                <a:latin typeface="Bookman Old Style" pitchFamily="1" panose="02020603050405020304"/>
              </a:rPr>
              <a:t>Estudio cualitativo temporal, de las biodiversi-dades sectoriales de los años de máxima y míni-</a:t>
            </a:r>
            <a:r>
              <a:rPr lang="es-ES" sz="600" spc="0">
                <a:solidFill>
                  <a:srgbClr val="000000"/>
                </a:solidFill>
                <a:latin typeface="Bookman Old Style" pitchFamily="1" panose="02020603050405020304"/>
              </a:rPr>
              <a:t>ma acogida de aves en el embalse de arrocampo de la central nuclear de Almaraz (Cáceres) </a:t>
            </a:r>
          </a:p>
        </p:txBody>
      </p:sp>
      <p:sp>
        <p:nvSpPr>
          <p:cNvPr id="16" name=""/>
          <p:cNvSpPr/>
          <p:nvPr>
            <p:ph type="body" idx="10"/>
          </p:nvPr>
        </p:nvSpPr>
        <p:spPr>
          <a:xfrm>
            <a:off x="2767330" y="2434590"/>
            <a:ext cx="1892935" cy="4413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Evaluacio´n de riesgos para la salud humana y riesgos ecolo´gicos por la presencia de contami-</a:t>
            </a:r>
            <a:r>
              <a:rPr lang="es-ES" sz="600" spc="0">
                <a:solidFill>
                  <a:srgbClr val="000000"/>
                </a:solidFill>
                <a:latin typeface="Bookman Old Style" pitchFamily="1" panose="02020603050405020304"/>
              </a:rPr>
              <a:t>nantes elementales y radioactivos en suelos y plantas auto´ctonas alrededor de la zona indus-</a:t>
            </a:r>
            <a:r>
              <a:rPr lang="es-ES" sz="600" spc="0">
                <a:solidFill>
                  <a:srgbClr val="000000"/>
                </a:solidFill>
                <a:latin typeface="Bookman Old Style" pitchFamily="1" panose="02020603050405020304"/>
              </a:rPr>
              <a:t>trial de puchuncaví-ventanas, chile </a:t>
            </a:r>
          </a:p>
        </p:txBody>
      </p:sp>
      <p:sp>
        <p:nvSpPr>
          <p:cNvPr id="17" name=""/>
          <p:cNvSpPr/>
          <p:nvPr>
            <p:ph type="body" idx="10"/>
          </p:nvPr>
        </p:nvSpPr>
        <p:spPr>
          <a:xfrm>
            <a:off x="2770505" y="2903855"/>
            <a:ext cx="1889760" cy="4413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Solucio´n nume´rica de la ecuacio´n de transfe-</a:t>
            </a:r>
            <a:r>
              <a:rPr lang="es-ES" sz="600" spc="0">
                <a:solidFill>
                  <a:srgbClr val="000000"/>
                </a:solidFill>
                <a:latin typeface="Bookman Old Style" pitchFamily="1" panose="02020603050405020304"/>
              </a:rPr>
              <a:t>rencia de radiacio´n mediante algoritmo monte carlo en procesos de fotocatálisis heteroge´nea. Fotocatálisis uva de hidrocarburos aromáticos polinucleares </a:t>
            </a:r>
          </a:p>
        </p:txBody>
      </p:sp>
      <p:sp>
        <p:nvSpPr>
          <p:cNvPr id="18" name=""/>
          <p:cNvSpPr/>
          <p:nvPr>
            <p:ph type="body" idx="10"/>
          </p:nvPr>
        </p:nvSpPr>
        <p:spPr>
          <a:xfrm>
            <a:off x="2770505" y="3369945"/>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Planificacio´n urbana sostenible en áreas trans-fronterizas: análisis de factores críticos para el e´xito territorial </a:t>
            </a:r>
          </a:p>
        </p:txBody>
      </p:sp>
      <p:sp>
        <p:nvSpPr>
          <p:cNvPr id="19" name=""/>
          <p:cNvSpPr/>
          <p:nvPr>
            <p:ph type="body" idx="10"/>
          </p:nvPr>
        </p:nvSpPr>
        <p:spPr>
          <a:xfrm>
            <a:off x="2770505" y="3750945"/>
            <a:ext cx="1886585"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Anfífilos y bolaanfífilos a partir de azúcares re-</a:t>
            </a:r>
            <a:r>
              <a:rPr lang="es-ES" sz="600" spc="0">
                <a:solidFill>
                  <a:srgbClr val="000000"/>
                </a:solidFill>
                <a:latin typeface="Bookman Old Style" pitchFamily="1" panose="02020603050405020304"/>
              </a:rPr>
              <a:t>ductores y poliacilhidrazidas. </a:t>
            </a:r>
          </a:p>
        </p:txBody>
      </p:sp>
      <p:sp>
        <p:nvSpPr>
          <p:cNvPr id="20" name=""/>
          <p:cNvSpPr/>
          <p:nvPr>
            <p:ph type="body" idx="10"/>
          </p:nvPr>
        </p:nvSpPr>
        <p:spPr>
          <a:xfrm>
            <a:off x="2773680" y="4040505"/>
            <a:ext cx="1886585"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Medida y modelizacio´n de la componente difu-</a:t>
            </a:r>
            <a:r>
              <a:rPr lang="es-ES" sz="600" spc="0">
                <a:solidFill>
                  <a:srgbClr val="000000"/>
                </a:solidFill>
                <a:latin typeface="Bookman Old Style" pitchFamily="1" panose="02020603050405020304"/>
              </a:rPr>
              <a:t>sa de la radiacio´n solar total y ultravioleta </a:t>
            </a:r>
          </a:p>
        </p:txBody>
      </p:sp>
      <p:sp>
        <p:nvSpPr>
          <p:cNvPr id="21" name=""/>
          <p:cNvSpPr/>
          <p:nvPr>
            <p:ph type="body" idx="10"/>
          </p:nvPr>
        </p:nvSpPr>
        <p:spPr>
          <a:xfrm>
            <a:off x="2767330" y="4244340"/>
            <a:ext cx="1889760"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Síntesis ecosostenible de heterociclos con po-</a:t>
            </a:r>
            <a:r>
              <a:rPr lang="es-ES" sz="600" spc="0">
                <a:solidFill>
                  <a:srgbClr val="000000"/>
                </a:solidFill>
                <a:latin typeface="Bookman Old Style" pitchFamily="1" panose="02020603050405020304"/>
              </a:rPr>
              <a:t>tencial actividad biolo´gica </a:t>
            </a:r>
          </a:p>
        </p:txBody>
      </p:sp>
      <p:sp>
        <p:nvSpPr>
          <p:cNvPr id="22" name=""/>
          <p:cNvSpPr/>
          <p:nvPr>
            <p:ph type="body" idx="10"/>
          </p:nvPr>
        </p:nvSpPr>
        <p:spPr>
          <a:xfrm>
            <a:off x="2770505" y="4622800"/>
            <a:ext cx="1831975" cy="90170"/>
          </a:xfrm>
          <a:prstGeom prst="rect">
            <a:avLst/>
          </a:prstGeom>
          <a:noFill/>
          <a:ln w="0" cmpd="sng">
            <a:noFill/>
            <a:prstDash val="solid"/>
          </a:ln>
        </p:spPr>
        <p:txBody>
          <a:bodyPr vert="horz" lIns="0" tIns="0" rIns="0" bIns="0" anchor="t"/>
          <a:lstStyle/>
          <a:p>
            <a:pPr marL="0" marR="0" indent="0" algn="ctr">
              <a:lnSpc>
                <a:spcPts val="700"/>
              </a:lnSpc>
              <a:spcAft>
                <a:spcPts val="0"/>
              </a:spcAft>
            </a:pPr>
            <a:r>
              <a:rPr lang="es-ES" sz="600" spc="5">
                <a:solidFill>
                  <a:srgbClr val="000000"/>
                </a:solidFill>
                <a:latin typeface="Bookman Old Style" pitchFamily="1" panose="02020603050405020304"/>
              </a:rPr>
              <a:t>Teoría cine´tica de fluídos granulares forzados </a:t>
            </a:r>
          </a:p>
        </p:txBody>
      </p:sp>
      <p:sp>
        <p:nvSpPr>
          <p:cNvPr id="23" name=""/>
          <p:cNvSpPr/>
          <p:nvPr>
            <p:ph type="body" idx="10"/>
          </p:nvPr>
        </p:nvSpPr>
        <p:spPr>
          <a:xfrm>
            <a:off x="2767330" y="4827270"/>
            <a:ext cx="1889760"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Papel de la melatonina en la fibromialgia y al-</a:t>
            </a:r>
            <a:r>
              <a:rPr lang="es-ES" sz="600" spc="0">
                <a:solidFill>
                  <a:srgbClr val="000000"/>
                </a:solidFill>
                <a:latin typeface="Bookman Old Style" pitchFamily="1" panose="02020603050405020304"/>
              </a:rPr>
              <a:t>teraciones asociadas </a:t>
            </a:r>
          </a:p>
        </p:txBody>
      </p:sp>
      <p:sp>
        <p:nvSpPr>
          <p:cNvPr id="24" name=""/>
          <p:cNvSpPr/>
          <p:nvPr>
            <p:ph type="body" idx="10"/>
          </p:nvPr>
        </p:nvSpPr>
        <p:spPr>
          <a:xfrm>
            <a:off x="2770505" y="5205095"/>
            <a:ext cx="188658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0">
                <a:solidFill>
                  <a:srgbClr val="000000"/>
                </a:solidFill>
                <a:latin typeface="Bookman Old Style" pitchFamily="1" panose="02020603050405020304"/>
              </a:rPr>
              <a:t>Sistemas catalíticos basados en distintos semi-</a:t>
            </a:r>
            <a:r>
              <a:rPr lang="es-ES" sz="600" spc="20">
                <a:solidFill>
                  <a:srgbClr val="000000"/>
                </a:solidFill>
                <a:latin typeface="Bookman Old Style" pitchFamily="1" panose="02020603050405020304"/>
              </a:rPr>
              <a:t>conductores para la eliminacio´n de contami-</a:t>
            </a:r>
            <a:r>
              <a:rPr lang="es-ES" sz="600" spc="20">
                <a:solidFill>
                  <a:srgbClr val="000000"/>
                </a:solidFill>
                <a:latin typeface="Bookman Old Style" pitchFamily="1" panose="02020603050405020304"/>
              </a:rPr>
              <a:t>nantes en agua mediante ozonacio´n fotocata-lítica solar </a:t>
            </a:r>
          </a:p>
        </p:txBody>
      </p:sp>
      <p:sp>
        <p:nvSpPr>
          <p:cNvPr id="25" name=""/>
          <p:cNvSpPr/>
          <p:nvPr>
            <p:ph type="body" idx="10"/>
          </p:nvPr>
        </p:nvSpPr>
        <p:spPr>
          <a:xfrm>
            <a:off x="2767330" y="5586095"/>
            <a:ext cx="1892935" cy="358140"/>
          </a:xfrm>
          <a:prstGeom prst="rect">
            <a:avLst/>
          </a:prstGeom>
          <a:noFill/>
          <a:ln w="0" cmpd="sng">
            <a:noFill/>
            <a:prstDash val="solid"/>
          </a:ln>
        </p:spPr>
        <p:txBody>
          <a:bodyPr vert="horz" lIns="0" tIns="1270" rIns="0" bIns="0" anchor="t"/>
          <a:lstStyle/>
          <a:p>
            <a:pPr marL="0" marR="0" indent="0" algn="just">
              <a:lnSpc>
                <a:spcPts val="700"/>
              </a:lnSpc>
              <a:spcAft>
                <a:spcPts val="25"/>
              </a:spcAft>
            </a:pPr>
            <a:r>
              <a:rPr lang="es-ES" sz="600" spc="0">
                <a:solidFill>
                  <a:srgbClr val="000000"/>
                </a:solidFill>
                <a:latin typeface="Bookman Old Style" pitchFamily="1" panose="02020603050405020304"/>
              </a:rPr>
              <a:t>Estudio comparativo temporal, del año de má-</a:t>
            </a:r>
            <a:r>
              <a:rPr lang="es-ES" sz="600" spc="0">
                <a:solidFill>
                  <a:srgbClr val="000000"/>
                </a:solidFill>
                <a:latin typeface="Bookman Old Style" pitchFamily="1" panose="02020603050405020304"/>
              </a:rPr>
              <a:t>xima y mínima biodiversidad de aves en el em-</a:t>
            </a:r>
            <a:r>
              <a:rPr lang="es-ES" sz="600" spc="0">
                <a:solidFill>
                  <a:srgbClr val="000000"/>
                </a:solidFill>
                <a:latin typeface="Bookman Old Style" pitchFamily="1" panose="02020603050405020304"/>
              </a:rPr>
              <a:t>balse de arrocampo de la central nuclear de Al-maraz (Cáceres) </a:t>
            </a:r>
          </a:p>
        </p:txBody>
      </p:sp>
      <p:sp>
        <p:nvSpPr>
          <p:cNvPr id="26" name=""/>
          <p:cNvSpPr/>
          <p:nvPr>
            <p:ph type="body" idx="10"/>
          </p:nvPr>
        </p:nvSpPr>
        <p:spPr>
          <a:xfrm>
            <a:off x="2767330" y="5962650"/>
            <a:ext cx="1889760" cy="279400"/>
          </a:xfrm>
          <a:prstGeom prst="rect">
            <a:avLst/>
          </a:prstGeom>
          <a:noFill/>
          <a:ln w="0" cmpd="sng">
            <a:noFill/>
            <a:prstDash val="solid"/>
          </a:ln>
        </p:spPr>
        <p:txBody>
          <a:bodyPr vert="horz" lIns="0" tIns="0" rIns="0" bIns="0" anchor="t"/>
          <a:lstStyle/>
          <a:p>
            <a:pPr marL="0" marR="0" indent="0" algn="just">
              <a:lnSpc>
                <a:spcPts val="700"/>
              </a:lnSpc>
              <a:spcAft>
                <a:spcPts val="35"/>
              </a:spcAft>
            </a:pPr>
            <a:r>
              <a:rPr lang="es-ES" sz="600" spc="10">
                <a:solidFill>
                  <a:srgbClr val="000000"/>
                </a:solidFill>
                <a:latin typeface="Bookman Old Style" pitchFamily="1" panose="02020603050405020304"/>
              </a:rPr>
              <a:t>Valorizacio´n de residuos de la industria del cor-</a:t>
            </a:r>
            <a:r>
              <a:rPr lang="es-ES" sz="600" spc="10">
                <a:solidFill>
                  <a:srgbClr val="000000"/>
                </a:solidFill>
                <a:latin typeface="Bookman Old Style" pitchFamily="1" panose="02020603050405020304"/>
              </a:rPr>
              <a:t>cho. Adsorcio´n de contaminantes en fase acuo-</a:t>
            </a:r>
            <a:r>
              <a:rPr lang="es-ES" sz="600" spc="10">
                <a:solidFill>
                  <a:srgbClr val="000000"/>
                </a:solidFill>
                <a:latin typeface="Bookman Old Style" pitchFamily="1" panose="02020603050405020304"/>
              </a:rPr>
              <a:t>sa y CO</a:t>
            </a:r>
            <a:r>
              <a:rPr lang="es-ES" sz="500" spc="10">
                <a:solidFill>
                  <a:srgbClr val="000000"/>
                </a:solidFill>
                <a:latin typeface="Arial" pitchFamily="2" panose="02020603050405020304"/>
              </a:rPr>
              <a:t>2 </a:t>
            </a:r>
          </a:p>
        </p:txBody>
      </p:sp>
      <p:sp>
        <p:nvSpPr>
          <p:cNvPr id="27" name=""/>
          <p:cNvSpPr/>
          <p:nvPr>
            <p:ph type="body" idx="10"/>
          </p:nvPr>
        </p:nvSpPr>
        <p:spPr>
          <a:xfrm>
            <a:off x="2770505" y="6256020"/>
            <a:ext cx="188658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Mejora de la calidad de uvas y vinos en Extre-</a:t>
            </a:r>
            <a:r>
              <a:rPr lang="es-ES" sz="600" spc="0">
                <a:solidFill>
                  <a:srgbClr val="000000"/>
                </a:solidFill>
                <a:latin typeface="Bookman Old Style" pitchFamily="1" panose="02020603050405020304"/>
              </a:rPr>
              <a:t>madura mediante te´cnicas vitícolas </a:t>
            </a:r>
          </a:p>
        </p:txBody>
      </p:sp>
      <p:sp>
        <p:nvSpPr>
          <p:cNvPr id="28" name=""/>
          <p:cNvSpPr/>
          <p:nvPr>
            <p:ph type="body" idx="10"/>
          </p:nvPr>
        </p:nvSpPr>
        <p:spPr>
          <a:xfrm>
            <a:off x="2770505" y="6634480"/>
            <a:ext cx="1896110" cy="280035"/>
          </a:xfrm>
          <a:prstGeom prst="rect">
            <a:avLst/>
          </a:prstGeom>
          <a:noFill/>
          <a:ln w="0" cmpd="sng">
            <a:noFill/>
            <a:prstDash val="solid"/>
          </a:ln>
        </p:spPr>
        <p:txBody>
          <a:bodyPr vert="horz" lIns="0" tIns="0" rIns="0" bIns="0" anchor="t"/>
          <a:lstStyle/>
          <a:p>
            <a:pPr marL="0" marR="0" indent="0" algn="just">
              <a:lnSpc>
                <a:spcPts val="700"/>
              </a:lnSpc>
              <a:spcAft>
                <a:spcPts val="105"/>
              </a:spcAft>
            </a:pPr>
            <a:r>
              <a:rPr lang="es-ES" sz="600" spc="0">
                <a:solidFill>
                  <a:srgbClr val="000000"/>
                </a:solidFill>
                <a:latin typeface="Bookman Old Style" pitchFamily="1" panose="02020603050405020304"/>
              </a:rPr>
              <a:t>Modificaciones de la pared celular durante el proceso de abscisio´n del fruto maduro en </a:t>
            </a:r>
            <a:r>
              <a:rPr lang="es-ES" sz="550" spc="0">
                <a:solidFill>
                  <a:srgbClr val="000000"/>
                </a:solidFill>
                <a:latin typeface="Arial" pitchFamily="2" panose="02020603050405020304"/>
              </a:rPr>
              <a:t>olea europaea </a:t>
            </a:r>
            <a:r>
              <a:rPr lang="es-ES" sz="600" spc="0">
                <a:solidFill>
                  <a:srgbClr val="000000"/>
                </a:solidFill>
                <a:latin typeface="Bookman Old Style" pitchFamily="1" panose="02020603050405020304"/>
              </a:rPr>
              <a:t>l </a:t>
            </a:r>
          </a:p>
        </p:txBody>
      </p:sp>
      <p:sp>
        <p:nvSpPr>
          <p:cNvPr id="29" name=""/>
          <p:cNvSpPr/>
          <p:nvPr>
            <p:ph type="body" idx="10"/>
          </p:nvPr>
        </p:nvSpPr>
        <p:spPr>
          <a:xfrm>
            <a:off x="2770505" y="6926580"/>
            <a:ext cx="189293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Algunas soluciones cartográficas aplicadas a la física solar </a:t>
            </a:r>
          </a:p>
        </p:txBody>
      </p:sp>
      <p:sp>
        <p:nvSpPr>
          <p:cNvPr id="30" name=""/>
          <p:cNvSpPr/>
          <p:nvPr>
            <p:ph type="body" idx="10"/>
          </p:nvPr>
        </p:nvSpPr>
        <p:spPr>
          <a:xfrm>
            <a:off x="2770505" y="7127875"/>
            <a:ext cx="1889760"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Análisis de la fiabilidad y del mantenimiento de sistemas en deterioro. </a:t>
            </a:r>
          </a:p>
        </p:txBody>
      </p:sp>
      <p:sp>
        <p:nvSpPr>
          <p:cNvPr id="31" name=""/>
          <p:cNvSpPr/>
          <p:nvPr>
            <p:ph type="body" idx="10"/>
          </p:nvPr>
        </p:nvSpPr>
        <p:spPr>
          <a:xfrm>
            <a:off x="2770505" y="7421245"/>
            <a:ext cx="1889760"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Oxidacio´n fotocatalítica de herbicidas en agua mediante radiacio´n de baja energía. Aplicacio´n de catalizadores, ozono y promotores peroxídi-cos </a:t>
            </a:r>
          </a:p>
        </p:txBody>
      </p:sp>
      <p:sp>
        <p:nvSpPr>
          <p:cNvPr id="32" name=""/>
          <p:cNvSpPr/>
          <p:nvPr>
            <p:ph type="body" idx="10"/>
          </p:nvPr>
        </p:nvSpPr>
        <p:spPr>
          <a:xfrm>
            <a:off x="2770505" y="7798435"/>
            <a:ext cx="1889760"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Propuesta metodolo´gica para la gestio´n de áreas protegidas en el ecuador </a:t>
            </a:r>
          </a:p>
        </p:txBody>
      </p:sp>
      <p:sp>
        <p:nvSpPr>
          <p:cNvPr id="33" name=""/>
          <p:cNvSpPr/>
          <p:nvPr>
            <p:ph type="body" idx="10"/>
          </p:nvPr>
        </p:nvSpPr>
        <p:spPr>
          <a:xfrm>
            <a:off x="2770505" y="8180070"/>
            <a:ext cx="1886585"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etnobotánico en comunidades kichwas amazo´nicas de pastaza, ecuador </a:t>
            </a:r>
          </a:p>
        </p:txBody>
      </p:sp>
      <p:sp>
        <p:nvSpPr>
          <p:cNvPr id="34" name=""/>
          <p:cNvSpPr/>
          <p:nvPr>
            <p:ph type="body" idx="10"/>
          </p:nvPr>
        </p:nvSpPr>
        <p:spPr>
          <a:xfrm>
            <a:off x="2767330" y="8380730"/>
            <a:ext cx="1889760" cy="4413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Composicio´n bioactiva de materiales lignoce-lulo´sicos: determinacio´n de compuestos feno´li-cos y elagitaninos con propiedades antioxidan-</a:t>
            </a:r>
            <a:r>
              <a:rPr lang="es-ES" sz="600" spc="0">
                <a:solidFill>
                  <a:srgbClr val="000000"/>
                </a:solidFill>
                <a:latin typeface="Bookman Old Style" pitchFamily="1" panose="02020603050405020304"/>
              </a:rPr>
              <a:t>tes y anticancerígenas mediante te´cnicas analí-</a:t>
            </a:r>
            <a:r>
              <a:rPr lang="es-ES" sz="600" spc="0">
                <a:solidFill>
                  <a:srgbClr val="000000"/>
                </a:solidFill>
                <a:latin typeface="Bookman Old Style" pitchFamily="1" panose="02020603050405020304"/>
              </a:rPr>
              <a:t>ticas diversas </a:t>
            </a:r>
          </a:p>
        </p:txBody>
      </p:sp>
      <p:sp>
        <p:nvSpPr>
          <p:cNvPr id="35" name=""/>
          <p:cNvSpPr/>
          <p:nvPr>
            <p:ph type="body" idx="10"/>
          </p:nvPr>
        </p:nvSpPr>
        <p:spPr>
          <a:xfrm>
            <a:off x="2770505" y="8849995"/>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0">
                <a:solidFill>
                  <a:srgbClr val="000000"/>
                </a:solidFill>
                <a:latin typeface="Bookman Old Style" pitchFamily="1" panose="02020603050405020304"/>
              </a:rPr>
              <a:t>Síntesis y agregacio´n molecular de nuevos an-fífilos y bola-anfígilos derivados de aminopoli-oles. </a:t>
            </a:r>
          </a:p>
        </p:txBody>
      </p:sp>
      <p:sp>
        <p:nvSpPr>
          <p:cNvPr id="36" name=""/>
          <p:cNvSpPr/>
          <p:nvPr>
            <p:ph type="body" idx="10"/>
          </p:nvPr>
        </p:nvSpPr>
        <p:spPr>
          <a:xfrm>
            <a:off x="5410200" y="1181735"/>
            <a:ext cx="1075690" cy="175260"/>
          </a:xfrm>
          <a:prstGeom prst="rect">
            <a:avLst/>
          </a:prstGeom>
          <a:noFill/>
          <a:ln w="0" cmpd="sng">
            <a:noFill/>
            <a:prstDash val="solid"/>
          </a:ln>
        </p:spPr>
        <p:txBody>
          <a:bodyPr vert="horz" lIns="0" tIns="635" rIns="0" bIns="0" anchor="t"/>
          <a:lstStyle/>
          <a:p>
            <a:pPr marL="0" marR="0" indent="0" algn="l">
              <a:lnSpc>
                <a:spcPts val="700"/>
              </a:lnSpc>
              <a:spcAft>
                <a:spcPts val="0"/>
              </a:spcAft>
            </a:pPr>
            <a:r>
              <a:rPr lang="es-ES" sz="600" spc="0">
                <a:solidFill>
                  <a:srgbClr val="000000"/>
                </a:solidFill>
                <a:latin typeface="Bookman Old Style" pitchFamily="1" panose="02020603050405020304"/>
              </a:rPr>
              <a:t>Palacios Albarrán, Juan Carlos; Ávalos González, </a:t>
            </a:r>
          </a:p>
        </p:txBody>
      </p:sp>
      <p:sp>
        <p:nvSpPr>
          <p:cNvPr id="37" name=""/>
          <p:cNvSpPr/>
          <p:nvPr>
            <p:ph type="body" idx="10"/>
          </p:nvPr>
        </p:nvSpPr>
        <p:spPr>
          <a:xfrm>
            <a:off x="5347335" y="1358265"/>
            <a:ext cx="39687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85">
                <a:solidFill>
                  <a:srgbClr val="000000"/>
                </a:solidFill>
                <a:latin typeface="Bookman Old Style" pitchFamily="1" panose="02020603050405020304"/>
              </a:rPr>
              <a:t>Martín </a:t>
            </a:r>
          </a:p>
        </p:txBody>
      </p:sp>
      <p:sp>
        <p:nvSpPr>
          <p:cNvPr id="38" name=""/>
          <p:cNvSpPr/>
          <p:nvPr>
            <p:ph type="body" idx="10"/>
          </p:nvPr>
        </p:nvSpPr>
        <p:spPr>
          <a:xfrm>
            <a:off x="5410200" y="1473835"/>
            <a:ext cx="1075690" cy="2673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Cuerda Correa, Eduardo Manuel; Domínguez Var-</a:t>
            </a:r>
            <a:r>
              <a:rPr lang="es-ES" sz="600" spc="0">
                <a:solidFill>
                  <a:srgbClr val="000000"/>
                </a:solidFill>
                <a:latin typeface="Bookman Old Style" pitchFamily="1" panose="02020603050405020304"/>
              </a:rPr>
              <a:t>gas, Joaquín Ramo´n </a:t>
            </a:r>
          </a:p>
        </p:txBody>
      </p:sp>
      <p:sp>
        <p:nvSpPr>
          <p:cNvPr id="39" name=""/>
          <p:cNvSpPr/>
          <p:nvPr>
            <p:ph type="body" idx="10"/>
          </p:nvPr>
        </p:nvSpPr>
        <p:spPr>
          <a:xfrm>
            <a:off x="5410200" y="1764030"/>
            <a:ext cx="1078865" cy="26416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l" pos="411480"/>
                <a:tab algn="r" pos="1051560"/>
              </a:tabLst>
            </a:pP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Gallardo, </a:t>
            </a:r>
            <a:r>
              <a:rPr lang="es-ES" sz="600" spc="0">
                <a:solidFill>
                  <a:srgbClr val="000000"/>
                </a:solidFill>
                <a:latin typeface="Bookman Old Style" pitchFamily="1" panose="02020603050405020304"/>
              </a:rPr>
              <a:t>Jo-</a:t>
            </a:r>
            <a:r>
              <a:rPr lang="es-ES" sz="100">
                <a:solidFill>
                  <a:srgbClr val="000000"/>
                </a:solidFill>
                <a:latin typeface="Arial" pitchFamily="2" panose="02020603050405020304"/>
              </a:rPr>
              <a:t> </a:t>
            </a:r>
          </a:p>
          <a:p>
            <a:pPr marL="0" marR="0" indent="0" algn="l">
              <a:lnSpc>
                <a:spcPts val="700"/>
              </a:lnSpc>
              <a:spcBef>
                <a:spcPts val="0"/>
              </a:spcBef>
              <a:spcAft>
                <a:spcPts val="0"/>
              </a:spcAft>
            </a:pPr>
            <a:r>
              <a:rPr lang="es-ES" sz="600" spc="0">
                <a:solidFill>
                  <a:srgbClr val="000000"/>
                </a:solidFill>
                <a:latin typeface="Bookman Old Style" pitchFamily="1" panose="02020603050405020304"/>
              </a:rPr>
              <a:t>se´; Beltrán de Heredia Alonso, Jesús Jose´ </a:t>
            </a:r>
          </a:p>
        </p:txBody>
      </p:sp>
      <p:sp>
        <p:nvSpPr>
          <p:cNvPr id="40" name=""/>
          <p:cNvSpPr/>
          <p:nvPr>
            <p:ph type="body" idx="10"/>
          </p:nvPr>
        </p:nvSpPr>
        <p:spPr>
          <a:xfrm>
            <a:off x="5410200" y="205613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Escudero García, Jose´ Carlos; Palazo´n Ferrando, JoséAntonio </a:t>
            </a:r>
          </a:p>
        </p:txBody>
      </p:sp>
      <p:sp>
        <p:nvSpPr>
          <p:cNvPr id="41" name=""/>
          <p:cNvSpPr/>
          <p:nvPr>
            <p:ph type="body" idx="10"/>
          </p:nvPr>
        </p:nvSpPr>
        <p:spPr>
          <a:xfrm>
            <a:off x="5410200" y="2434590"/>
            <a:ext cx="1082040"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30">
                <a:solidFill>
                  <a:srgbClr val="000000"/>
                </a:solidFill>
                <a:latin typeface="Bookman Old Style" pitchFamily="1" panose="02020603050405020304"/>
              </a:rPr>
              <a:t>Cereceda Balic, Francis-</a:t>
            </a:r>
            <a:r>
              <a:rPr lang="es-ES" sz="600" spc="30">
                <a:solidFill>
                  <a:srgbClr val="000000"/>
                </a:solidFill>
                <a:latin typeface="Bookman Old Style" pitchFamily="1" panose="02020603050405020304"/>
              </a:rPr>
              <a:t>co Javier; MiróRodríguez, Conrado Leandro; Pinilla Gil, Eduardo Consuelo </a:t>
            </a:r>
          </a:p>
        </p:txBody>
      </p:sp>
      <p:sp>
        <p:nvSpPr>
          <p:cNvPr id="42" name=""/>
          <p:cNvSpPr/>
          <p:nvPr>
            <p:ph type="body" idx="10"/>
          </p:nvPr>
        </p:nvSpPr>
        <p:spPr>
          <a:xfrm>
            <a:off x="5410200" y="2903855"/>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Rivas Toledo, Francisco Javier; Hidalgo García, Antonio </a:t>
            </a:r>
          </a:p>
        </p:txBody>
      </p:sp>
      <p:sp>
        <p:nvSpPr>
          <p:cNvPr id="43" name=""/>
          <p:cNvSpPr/>
          <p:nvPr>
            <p:ph type="body" idx="10"/>
          </p:nvPr>
        </p:nvSpPr>
        <p:spPr>
          <a:xfrm>
            <a:off x="5410200" y="3369945"/>
            <a:ext cx="1078865" cy="3562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Fernández Pozo, Luis Francisco; Loures, Luis Carlos; Cabezas Fernán-</a:t>
            </a:r>
            <a:r>
              <a:rPr lang="es-ES" sz="600" spc="0">
                <a:solidFill>
                  <a:srgbClr val="000000"/>
                </a:solidFill>
                <a:latin typeface="Bookman Old Style" pitchFamily="1" panose="02020603050405020304"/>
              </a:rPr>
              <a:t>dez, Jose´ </a:t>
            </a:r>
          </a:p>
        </p:txBody>
      </p:sp>
      <p:sp>
        <p:nvSpPr>
          <p:cNvPr id="44" name=""/>
          <p:cNvSpPr/>
          <p:nvPr>
            <p:ph type="body" idx="10"/>
          </p:nvPr>
        </p:nvSpPr>
        <p:spPr>
          <a:xfrm>
            <a:off x="5410200" y="3750945"/>
            <a:ext cx="1075690" cy="2673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Palacios Albarrán, Juan Carlos; Babiano Caballero, Reyes </a:t>
            </a:r>
          </a:p>
        </p:txBody>
      </p:sp>
      <p:sp>
        <p:nvSpPr>
          <p:cNvPr id="45" name=""/>
          <p:cNvSpPr/>
          <p:nvPr>
            <p:ph type="body" idx="10"/>
          </p:nvPr>
        </p:nvSpPr>
        <p:spPr>
          <a:xfrm>
            <a:off x="5410200" y="4040505"/>
            <a:ext cx="94170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Serrano Pe´rez, Antonio </a:t>
            </a:r>
          </a:p>
        </p:txBody>
      </p:sp>
      <p:sp>
        <p:nvSpPr>
          <p:cNvPr id="46" name=""/>
          <p:cNvSpPr/>
          <p:nvPr>
            <p:ph type="body" idx="10"/>
          </p:nvPr>
        </p:nvSpPr>
        <p:spPr>
          <a:xfrm>
            <a:off x="5403850" y="4244975"/>
            <a:ext cx="107950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Serrano Blázquez, Jose´ Antonio; Román Galán, Emilio; Gil ´Alvarez, M. Victoria </a:t>
            </a:r>
          </a:p>
        </p:txBody>
      </p:sp>
      <p:sp>
        <p:nvSpPr>
          <p:cNvPr id="47" name=""/>
          <p:cNvSpPr/>
          <p:nvPr>
            <p:ph type="body" idx="10"/>
          </p:nvPr>
        </p:nvSpPr>
        <p:spPr>
          <a:xfrm>
            <a:off x="5403850" y="4622165"/>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Vega Reyes, Francisco; GarzóPuertos, Vicente </a:t>
            </a:r>
          </a:p>
        </p:txBody>
      </p:sp>
      <p:sp>
        <p:nvSpPr>
          <p:cNvPr id="48" name=""/>
          <p:cNvSpPr/>
          <p:nvPr>
            <p:ph type="body" idx="10"/>
          </p:nvPr>
        </p:nvSpPr>
        <p:spPr>
          <a:xfrm>
            <a:off x="5407025" y="4826635"/>
            <a:ext cx="107886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Go´mez Zubeldia, María ´Angeles; Garrido ´Alvarez, María; Rodríguez Morati-nos, Ana Beatriz </a:t>
            </a:r>
          </a:p>
        </p:txBody>
      </p:sp>
      <p:sp>
        <p:nvSpPr>
          <p:cNvPr id="49" name=""/>
          <p:cNvSpPr/>
          <p:nvPr>
            <p:ph type="body" idx="10"/>
          </p:nvPr>
        </p:nvSpPr>
        <p:spPr>
          <a:xfrm>
            <a:off x="5410200" y="5204460"/>
            <a:ext cx="1075690" cy="1790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Rodríguez Franco, Eva María; Rey Barroso, Ana </a:t>
            </a:r>
          </a:p>
        </p:txBody>
      </p:sp>
      <p:sp>
        <p:nvSpPr>
          <p:cNvPr id="50" name=""/>
          <p:cNvSpPr/>
          <p:nvPr>
            <p:ph type="body" idx="10"/>
          </p:nvPr>
        </p:nvSpPr>
        <p:spPr>
          <a:xfrm>
            <a:off x="5410200" y="5586095"/>
            <a:ext cx="1073150"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Escudero García, Jose´ Carlos </a:t>
            </a:r>
          </a:p>
        </p:txBody>
      </p:sp>
      <p:sp>
        <p:nvSpPr>
          <p:cNvPr id="51" name=""/>
          <p:cNvSpPr/>
          <p:nvPr>
            <p:ph type="body" idx="10"/>
          </p:nvPr>
        </p:nvSpPr>
        <p:spPr>
          <a:xfrm>
            <a:off x="5410200" y="5963920"/>
            <a:ext cx="107315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Dur´an Valle, Carlos Javier </a:t>
            </a:r>
          </a:p>
        </p:txBody>
      </p:sp>
      <p:sp>
        <p:nvSpPr>
          <p:cNvPr id="52" name=""/>
          <p:cNvSpPr/>
          <p:nvPr>
            <p:ph type="body" idx="10"/>
          </p:nvPr>
        </p:nvSpPr>
        <p:spPr>
          <a:xfrm>
            <a:off x="5410200" y="6256655"/>
            <a:ext cx="107569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Heredia Mira, Francisco Jose´; Valde´s Sánchez, Ma-</a:t>
            </a:r>
            <a:r>
              <a:rPr lang="es-ES" sz="600" spc="0">
                <a:solidFill>
                  <a:srgbClr val="000000"/>
                </a:solidFill>
                <a:latin typeface="Bookman Old Style" pitchFamily="1" panose="02020603050405020304"/>
              </a:rPr>
              <a:t>ría Esperanza; Vilanova de La Torre, Mar </a:t>
            </a:r>
          </a:p>
        </p:txBody>
      </p:sp>
      <p:sp>
        <p:nvSpPr>
          <p:cNvPr id="53" name=""/>
          <p:cNvSpPr/>
          <p:nvPr>
            <p:ph type="body" idx="10"/>
          </p:nvPr>
        </p:nvSpPr>
        <p:spPr>
          <a:xfrm>
            <a:off x="5410200" y="6633845"/>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Go´mez Jime´nez, María Carmen </a:t>
            </a:r>
          </a:p>
        </p:txBody>
      </p:sp>
      <p:sp>
        <p:nvSpPr>
          <p:cNvPr id="54" name=""/>
          <p:cNvSpPr/>
          <p:nvPr>
            <p:ph type="body" idx="10"/>
          </p:nvPr>
        </p:nvSpPr>
        <p:spPr>
          <a:xfrm>
            <a:off x="5407025" y="6927215"/>
            <a:ext cx="1076325"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Vaquero Martínez, Jose´ Manuel </a:t>
            </a:r>
          </a:p>
        </p:txBody>
      </p:sp>
      <p:sp>
        <p:nvSpPr>
          <p:cNvPr id="55" name=""/>
          <p:cNvSpPr/>
          <p:nvPr>
            <p:ph type="body" idx="10"/>
          </p:nvPr>
        </p:nvSpPr>
        <p:spPr>
          <a:xfrm>
            <a:off x="5410200" y="7127875"/>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Torres Castro, María In-</a:t>
            </a:r>
            <a:r>
              <a:rPr lang="es-ES" sz="600" spc="0">
                <a:solidFill>
                  <a:srgbClr val="000000"/>
                </a:solidFill>
                <a:latin typeface="Bookman Old Style" pitchFamily="1" panose="02020603050405020304"/>
              </a:rPr>
              <a:t>maculada; Pe´rez Sánchez, Carlos Javier </a:t>
            </a:r>
          </a:p>
        </p:txBody>
      </p:sp>
      <p:sp>
        <p:nvSpPr>
          <p:cNvPr id="56" name=""/>
          <p:cNvSpPr/>
          <p:nvPr>
            <p:ph type="body" idx="10"/>
          </p:nvPr>
        </p:nvSpPr>
        <p:spPr>
          <a:xfrm>
            <a:off x="5410200" y="742061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Gimeno Gamero, Olga; Pe´-rez Bote, JoséLuis; Rivas Toledo, Francisco Javier </a:t>
            </a:r>
          </a:p>
        </p:txBody>
      </p:sp>
      <p:sp>
        <p:nvSpPr>
          <p:cNvPr id="57" name=""/>
          <p:cNvSpPr/>
          <p:nvPr>
            <p:ph type="body" idx="10"/>
          </p:nvPr>
        </p:nvSpPr>
        <p:spPr>
          <a:xfrm>
            <a:off x="5410200" y="7799070"/>
            <a:ext cx="1078865"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Fernández Pozo, Luis Francisco; Loures , Luis Carlos; Cabezas Fernán-</a:t>
            </a:r>
            <a:r>
              <a:rPr lang="es-ES" sz="600" spc="0">
                <a:solidFill>
                  <a:srgbClr val="000000"/>
                </a:solidFill>
                <a:latin typeface="Bookman Old Style" pitchFamily="1" panose="02020603050405020304"/>
              </a:rPr>
              <a:t>dez, Jose´ </a:t>
            </a:r>
          </a:p>
        </p:txBody>
      </p:sp>
      <p:sp>
        <p:nvSpPr>
          <p:cNvPr id="58" name=""/>
          <p:cNvSpPr/>
          <p:nvPr>
            <p:ph type="body" idx="10"/>
          </p:nvPr>
        </p:nvSpPr>
        <p:spPr>
          <a:xfrm>
            <a:off x="5410200" y="8179435"/>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Blanco Salas, Jose´; Ruiz Te´llez, Trinidad </a:t>
            </a:r>
          </a:p>
        </p:txBody>
      </p:sp>
      <p:sp>
        <p:nvSpPr>
          <p:cNvPr id="59" name=""/>
          <p:cNvSpPr/>
          <p:nvPr>
            <p:ph type="body" idx="10"/>
          </p:nvPr>
        </p:nvSpPr>
        <p:spPr>
          <a:xfrm>
            <a:off x="5410200" y="8381365"/>
            <a:ext cx="1073150" cy="26670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1051560"/>
              </a:tabLst>
            </a:pPr>
            <a:r>
              <a:rPr lang="es-ES" sz="600" spc="0">
                <a:solidFill>
                  <a:srgbClr val="000000"/>
                </a:solidFill>
                <a:latin typeface="Bookman Old Style" pitchFamily="1" panose="02020603050405020304"/>
              </a:rPr>
              <a:t>Guiberteau </a:t>
            </a:r>
            <a:r>
              <a:rPr lang="es-ES" sz="600" spc="0">
                <a:solidFill>
                  <a:srgbClr val="000000"/>
                </a:solidFill>
                <a:latin typeface="Bookman Old Style" pitchFamily="1" panose="02020603050405020304"/>
              </a:rPr>
              <a:t>Cabanillas, </a:t>
            </a:r>
          </a:p>
          <a:p>
            <a:pPr marL="0" marR="0" indent="0" algn="l">
              <a:lnSpc>
                <a:spcPts val="700"/>
              </a:lnSpc>
              <a:spcBef>
                <a:spcPts val="0"/>
              </a:spcBef>
              <a:spcAft>
                <a:spcPts val="0"/>
              </a:spcAft>
            </a:pPr>
            <a:r>
              <a:rPr lang="es-ES" sz="600" spc="0">
                <a:solidFill>
                  <a:srgbClr val="000000"/>
                </a:solidFill>
                <a:latin typeface="Bookman Old Style" pitchFamily="1" panose="02020603050405020304"/>
              </a:rPr>
              <a:t>Agustina; Martínez Cañas, Manuel Alejandro </a:t>
            </a:r>
          </a:p>
        </p:txBody>
      </p:sp>
      <p:sp>
        <p:nvSpPr>
          <p:cNvPr id="60" name=""/>
          <p:cNvSpPr/>
          <p:nvPr>
            <p:ph type="body" idx="10"/>
          </p:nvPr>
        </p:nvSpPr>
        <p:spPr>
          <a:xfrm>
            <a:off x="5410200" y="8850630"/>
            <a:ext cx="107569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Palacios Albarrán, Juan Carlos; Cintas Moreno, Pe-</a:t>
            </a:r>
            <a:r>
              <a:rPr lang="es-ES" sz="600" spc="20">
                <a:solidFill>
                  <a:srgbClr val="000000"/>
                </a:solidFill>
                <a:latin typeface="Bookman Old Style" pitchFamily="1" panose="02020603050405020304"/>
              </a:rPr>
              <a:t>dro </a:t>
            </a:r>
          </a:p>
        </p:txBody>
      </p:sp>
      <p:sp>
        <p:nvSpPr>
          <p:cNvPr id="61" name=""/>
          <p:cNvSpPr/>
          <p:nvPr>
            <p:ph type="body" idx="10"/>
          </p:nvPr>
        </p:nvSpPr>
        <p:spPr>
          <a:xfrm>
            <a:off x="1134110" y="9122410"/>
            <a:ext cx="5425440" cy="116205"/>
          </a:xfrm>
          <a:prstGeom prst="rect">
            <a:avLst/>
          </a:prstGeom>
          <a:noFill/>
          <a:ln w="0" cmpd="sng">
            <a:noFill/>
            <a:prstDash val="solid"/>
          </a:ln>
        </p:spPr>
        <p:txBody>
          <a:bodyPr vert="horz" lIns="0" tIns="0" rIns="0" bIns="0" anchor="t"/>
          <a:lstStyle/>
          <a:p>
            <a:pPr marL="0" marR="22860" indent="0" algn="r">
              <a:lnSpc>
                <a:spcPts val="800"/>
              </a:lnSpc>
              <a:spcAft>
                <a:spcPts val="0"/>
              </a:spcAft>
            </a:pPr>
            <a:r>
              <a:rPr lang="es-ES" sz="750" i="1" spc="5">
                <a:solidFill>
                  <a:srgbClr val="000000"/>
                </a:solidFill>
                <a:latin typeface="Bookman Old Style" pitchFamily="1" panose="02020603050405020304"/>
              </a:rPr>
              <a:t>continúa en la página siguiente </a:t>
            </a:r>
          </a:p>
        </p:txBody>
      </p:sp>
      <p:sp>
        <p:nvSpPr>
          <p:cNvPr id="62" name=""/>
          <p:cNvSpPr/>
          <p:nvPr>
            <p:ph type="body" idx="10"/>
          </p:nvPr>
        </p:nvSpPr>
        <p:spPr>
          <a:xfrm>
            <a:off x="1103630" y="9790430"/>
            <a:ext cx="1898650" cy="171450"/>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15">
                <a:solidFill>
                  <a:srgbClr val="000000"/>
                </a:solidFill>
                <a:latin typeface="Bookman Old Style" pitchFamily="1" panose="02020603050405020304"/>
              </a:rPr>
              <a:t>50 Aniversario 1968–2019 </a:t>
            </a:r>
          </a:p>
        </p:txBody>
      </p:sp>
      <p:sp>
        <p:nvSpPr>
          <p:cNvPr id="63" name=""/>
          <p:cNvSpPr/>
          <p:nvPr>
            <p:ph type="body" idx="10"/>
          </p:nvPr>
        </p:nvSpPr>
        <p:spPr>
          <a:xfrm>
            <a:off x="1212850" y="2056765"/>
            <a:ext cx="868680"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Píriz Delgado, Daniel </a:t>
            </a:r>
          </a:p>
        </p:txBody>
      </p:sp>
      <p:sp>
        <p:nvSpPr>
          <p:cNvPr id="64" name=""/>
          <p:cNvSpPr/>
          <p:nvPr>
            <p:ph type="body" idx="10"/>
          </p:nvPr>
        </p:nvSpPr>
        <p:spPr>
          <a:xfrm>
            <a:off x="1212850" y="2434590"/>
            <a:ext cx="110998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Salmani Ghabeshi, Soroush </a:t>
            </a:r>
          </a:p>
        </p:txBody>
      </p:sp>
      <p:sp>
        <p:nvSpPr>
          <p:cNvPr id="65" name=""/>
          <p:cNvSpPr/>
          <p:nvPr>
            <p:ph type="body" idx="10"/>
          </p:nvPr>
        </p:nvSpPr>
        <p:spPr>
          <a:xfrm>
            <a:off x="1212850" y="4040505"/>
            <a:ext cx="12801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Sánchez Hernández, Guadalupe </a:t>
            </a:r>
          </a:p>
        </p:txBody>
      </p:sp>
      <p:sp>
        <p:nvSpPr>
          <p:cNvPr id="66" name=""/>
          <p:cNvSpPr/>
          <p:nvPr>
            <p:ph type="body" idx="10"/>
          </p:nvPr>
        </p:nvSpPr>
        <p:spPr>
          <a:xfrm>
            <a:off x="1212850" y="4244975"/>
            <a:ext cx="95440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Luque Agudo, Vero´nica </a:t>
            </a:r>
          </a:p>
        </p:txBody>
      </p:sp>
      <p:sp>
        <p:nvSpPr>
          <p:cNvPr id="67" name=""/>
          <p:cNvSpPr/>
          <p:nvPr>
            <p:ph type="body" idx="10"/>
          </p:nvPr>
        </p:nvSpPr>
        <p:spPr>
          <a:xfrm>
            <a:off x="1212850" y="4622800"/>
            <a:ext cx="102743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García Chamorro, Moise´s </a:t>
            </a:r>
          </a:p>
        </p:txBody>
      </p:sp>
      <p:sp>
        <p:nvSpPr>
          <p:cNvPr id="68" name=""/>
          <p:cNvSpPr/>
          <p:nvPr>
            <p:ph type="body" idx="10"/>
          </p:nvPr>
        </p:nvSpPr>
        <p:spPr>
          <a:xfrm>
            <a:off x="1212850" y="4827270"/>
            <a:ext cx="12928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Castaño Blanco, María Yolanda </a:t>
            </a:r>
          </a:p>
        </p:txBody>
      </p:sp>
      <p:sp>
        <p:nvSpPr>
          <p:cNvPr id="69" name=""/>
          <p:cNvSpPr/>
          <p:nvPr>
            <p:ph type="body" idx="10"/>
          </p:nvPr>
        </p:nvSpPr>
        <p:spPr>
          <a:xfrm>
            <a:off x="1212850" y="5205095"/>
            <a:ext cx="9296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Mena Rubio, Estefania </a:t>
            </a:r>
          </a:p>
        </p:txBody>
      </p:sp>
      <p:sp>
        <p:nvSpPr>
          <p:cNvPr id="70" name=""/>
          <p:cNvSpPr/>
          <p:nvPr>
            <p:ph type="body" idx="10"/>
          </p:nvPr>
        </p:nvSpPr>
        <p:spPr>
          <a:xfrm>
            <a:off x="1212850" y="5586095"/>
            <a:ext cx="131064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5">
                <a:solidFill>
                  <a:srgbClr val="000000"/>
                </a:solidFill>
                <a:latin typeface="Bookman Old Style" pitchFamily="1" panose="02020603050405020304"/>
              </a:rPr>
              <a:t>Botello Martínez-Lagoa, Ana M. </a:t>
            </a:r>
          </a:p>
        </p:txBody>
      </p:sp>
      <p:sp>
        <p:nvSpPr>
          <p:cNvPr id="71" name=""/>
          <p:cNvSpPr/>
          <p:nvPr>
            <p:ph type="body" idx="10"/>
          </p:nvPr>
        </p:nvSpPr>
        <p:spPr>
          <a:xfrm>
            <a:off x="1212850" y="5963920"/>
            <a:ext cx="13563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Botet Jime´nez, Almudena Blanca </a:t>
            </a:r>
          </a:p>
        </p:txBody>
      </p:sp>
      <p:sp>
        <p:nvSpPr>
          <p:cNvPr id="72" name=""/>
          <p:cNvSpPr/>
          <p:nvPr>
            <p:ph type="body" idx="10"/>
          </p:nvPr>
        </p:nvSpPr>
        <p:spPr>
          <a:xfrm>
            <a:off x="1212850" y="6256655"/>
            <a:ext cx="11404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Talaverano Arroba, María I. </a:t>
            </a:r>
          </a:p>
        </p:txBody>
      </p:sp>
      <p:sp>
        <p:nvSpPr>
          <p:cNvPr id="73" name=""/>
          <p:cNvSpPr/>
          <p:nvPr>
            <p:ph type="body" idx="10"/>
          </p:nvPr>
        </p:nvSpPr>
        <p:spPr>
          <a:xfrm>
            <a:off x="1212850" y="6634480"/>
            <a:ext cx="84455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Parra Espejo, Rube´n </a:t>
            </a:r>
          </a:p>
        </p:txBody>
      </p:sp>
      <p:sp>
        <p:nvSpPr>
          <p:cNvPr id="74" name=""/>
          <p:cNvSpPr/>
          <p:nvPr>
            <p:ph type="body" idx="10"/>
          </p:nvPr>
        </p:nvSpPr>
        <p:spPr>
          <a:xfrm>
            <a:off x="1212850" y="6927215"/>
            <a:ext cx="114046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Nogales Galán, JoséManuel </a:t>
            </a:r>
          </a:p>
        </p:txBody>
      </p:sp>
      <p:sp>
        <p:nvSpPr>
          <p:cNvPr id="75" name=""/>
          <p:cNvSpPr/>
          <p:nvPr>
            <p:ph type="body" idx="10"/>
          </p:nvPr>
        </p:nvSpPr>
        <p:spPr>
          <a:xfrm>
            <a:off x="1212850" y="7128510"/>
            <a:ext cx="98488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CaballéCervigo´n, Nuria </a:t>
            </a:r>
          </a:p>
        </p:txBody>
      </p:sp>
      <p:sp>
        <p:nvSpPr>
          <p:cNvPr id="76" name=""/>
          <p:cNvSpPr/>
          <p:nvPr>
            <p:ph type="body" idx="10"/>
          </p:nvPr>
        </p:nvSpPr>
        <p:spPr>
          <a:xfrm>
            <a:off x="1212850" y="7421245"/>
            <a:ext cx="939165"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Rodríguez Solis, Rafael </a:t>
            </a:r>
          </a:p>
        </p:txBody>
      </p:sp>
      <p:sp>
        <p:nvSpPr>
          <p:cNvPr id="77" name=""/>
          <p:cNvSpPr/>
          <p:nvPr>
            <p:ph type="body" idx="10"/>
          </p:nvPr>
        </p:nvSpPr>
        <p:spPr>
          <a:xfrm>
            <a:off x="1212850" y="7799070"/>
            <a:ext cx="128651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Onofa Guayasamin, Segundo A. </a:t>
            </a:r>
          </a:p>
        </p:txBody>
      </p:sp>
      <p:sp>
        <p:nvSpPr>
          <p:cNvPr id="78" name=""/>
          <p:cNvSpPr/>
          <p:nvPr>
            <p:ph type="body" idx="10"/>
          </p:nvPr>
        </p:nvSpPr>
        <p:spPr>
          <a:xfrm>
            <a:off x="1212850" y="8180070"/>
            <a:ext cx="136588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Luzuriaga Quichimbo, Carmen X. </a:t>
            </a:r>
          </a:p>
        </p:txBody>
      </p:sp>
      <p:sp>
        <p:nvSpPr>
          <p:cNvPr id="79" name=""/>
          <p:cNvSpPr/>
          <p:nvPr>
            <p:ph type="body" idx="10"/>
          </p:nvPr>
        </p:nvSpPr>
        <p:spPr>
          <a:xfrm>
            <a:off x="1212850" y="8381365"/>
            <a:ext cx="1222375"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Godoy Cancho, Carmen Bele´n </a:t>
            </a:r>
          </a:p>
        </p:txBody>
      </p:sp>
      <p:sp>
        <p:nvSpPr>
          <p:cNvPr id="80" name=""/>
          <p:cNvSpPr/>
          <p:nvPr>
            <p:ph type="body" idx="10"/>
          </p:nvPr>
        </p:nvSpPr>
        <p:spPr>
          <a:xfrm>
            <a:off x="1212850" y="8850630"/>
            <a:ext cx="85661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Sosa Gil, Concepcio´n </a:t>
            </a:r>
          </a:p>
        </p:txBody>
      </p:sp>
      <p:sp>
        <p:nvSpPr>
          <p:cNvPr id="81" name=""/>
          <p:cNvSpPr/>
          <p:nvPr>
            <p:ph type="body" idx="10"/>
          </p:nvPr>
        </p:nvSpPr>
        <p:spPr>
          <a:xfrm>
            <a:off x="4819015" y="11817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24/11/2016 </a:t>
            </a:r>
          </a:p>
        </p:txBody>
      </p:sp>
      <p:sp>
        <p:nvSpPr>
          <p:cNvPr id="82" name=""/>
          <p:cNvSpPr/>
          <p:nvPr>
            <p:ph type="body" idx="10"/>
          </p:nvPr>
        </p:nvSpPr>
        <p:spPr>
          <a:xfrm>
            <a:off x="4824730" y="14744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16/12/2016 </a:t>
            </a:r>
          </a:p>
        </p:txBody>
      </p:sp>
      <p:sp>
        <p:nvSpPr>
          <p:cNvPr id="83" name=""/>
          <p:cNvSpPr/>
          <p:nvPr>
            <p:ph type="body" idx="10"/>
          </p:nvPr>
        </p:nvSpPr>
        <p:spPr>
          <a:xfrm>
            <a:off x="4819015" y="1764030"/>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24/02/2017 </a:t>
            </a:r>
          </a:p>
        </p:txBody>
      </p:sp>
      <p:sp>
        <p:nvSpPr>
          <p:cNvPr id="84" name=""/>
          <p:cNvSpPr/>
          <p:nvPr>
            <p:ph type="body" idx="10"/>
          </p:nvPr>
        </p:nvSpPr>
        <p:spPr>
          <a:xfrm>
            <a:off x="4819015" y="2056765"/>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05/05/2017 </a:t>
            </a:r>
          </a:p>
        </p:txBody>
      </p:sp>
      <p:sp>
        <p:nvSpPr>
          <p:cNvPr id="85" name=""/>
          <p:cNvSpPr/>
          <p:nvPr>
            <p:ph type="body" idx="10"/>
          </p:nvPr>
        </p:nvSpPr>
        <p:spPr>
          <a:xfrm>
            <a:off x="4824730" y="2434590"/>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11/05/2017 </a:t>
            </a:r>
          </a:p>
        </p:txBody>
      </p:sp>
      <p:sp>
        <p:nvSpPr>
          <p:cNvPr id="86" name=""/>
          <p:cNvSpPr/>
          <p:nvPr>
            <p:ph type="body" idx="10"/>
          </p:nvPr>
        </p:nvSpPr>
        <p:spPr>
          <a:xfrm>
            <a:off x="4824730" y="290385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12/05/2017 </a:t>
            </a:r>
          </a:p>
        </p:txBody>
      </p:sp>
      <p:sp>
        <p:nvSpPr>
          <p:cNvPr id="87" name=""/>
          <p:cNvSpPr/>
          <p:nvPr>
            <p:ph type="body" idx="10"/>
          </p:nvPr>
        </p:nvSpPr>
        <p:spPr>
          <a:xfrm>
            <a:off x="4824730" y="336994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14/06/2017 </a:t>
            </a:r>
          </a:p>
        </p:txBody>
      </p:sp>
      <p:sp>
        <p:nvSpPr>
          <p:cNvPr id="88" name=""/>
          <p:cNvSpPr/>
          <p:nvPr>
            <p:ph type="body" idx="10"/>
          </p:nvPr>
        </p:nvSpPr>
        <p:spPr>
          <a:xfrm>
            <a:off x="4824730" y="375094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19/06/2017 </a:t>
            </a:r>
          </a:p>
        </p:txBody>
      </p:sp>
      <p:sp>
        <p:nvSpPr>
          <p:cNvPr id="89" name=""/>
          <p:cNvSpPr/>
          <p:nvPr>
            <p:ph type="body" idx="10"/>
          </p:nvPr>
        </p:nvSpPr>
        <p:spPr>
          <a:xfrm>
            <a:off x="4819015" y="4040505"/>
            <a:ext cx="45720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20/06/2017 </a:t>
            </a:r>
          </a:p>
        </p:txBody>
      </p:sp>
      <p:sp>
        <p:nvSpPr>
          <p:cNvPr id="90" name=""/>
          <p:cNvSpPr/>
          <p:nvPr>
            <p:ph type="body" idx="10"/>
          </p:nvPr>
        </p:nvSpPr>
        <p:spPr>
          <a:xfrm>
            <a:off x="4819015" y="424497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28/06/2017 </a:t>
            </a:r>
          </a:p>
        </p:txBody>
      </p:sp>
      <p:sp>
        <p:nvSpPr>
          <p:cNvPr id="91" name=""/>
          <p:cNvSpPr/>
          <p:nvPr>
            <p:ph type="body" idx="10"/>
          </p:nvPr>
        </p:nvSpPr>
        <p:spPr>
          <a:xfrm>
            <a:off x="4819015" y="4622800"/>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28/06/2017 </a:t>
            </a:r>
          </a:p>
        </p:txBody>
      </p:sp>
      <p:sp>
        <p:nvSpPr>
          <p:cNvPr id="92" name=""/>
          <p:cNvSpPr/>
          <p:nvPr>
            <p:ph type="body" idx="10"/>
          </p:nvPr>
        </p:nvSpPr>
        <p:spPr>
          <a:xfrm>
            <a:off x="4819015" y="4827270"/>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29/06/2017 </a:t>
            </a:r>
          </a:p>
        </p:txBody>
      </p:sp>
      <p:sp>
        <p:nvSpPr>
          <p:cNvPr id="93" name=""/>
          <p:cNvSpPr/>
          <p:nvPr>
            <p:ph type="body" idx="10"/>
          </p:nvPr>
        </p:nvSpPr>
        <p:spPr>
          <a:xfrm>
            <a:off x="4819015" y="520509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06/07/2017 </a:t>
            </a:r>
          </a:p>
        </p:txBody>
      </p:sp>
      <p:sp>
        <p:nvSpPr>
          <p:cNvPr id="94" name=""/>
          <p:cNvSpPr/>
          <p:nvPr>
            <p:ph type="body" idx="10"/>
          </p:nvPr>
        </p:nvSpPr>
        <p:spPr>
          <a:xfrm>
            <a:off x="4819015" y="5586095"/>
            <a:ext cx="45720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06/07/2017 </a:t>
            </a:r>
          </a:p>
        </p:txBody>
      </p:sp>
      <p:sp>
        <p:nvSpPr>
          <p:cNvPr id="95" name=""/>
          <p:cNvSpPr/>
          <p:nvPr>
            <p:ph type="body" idx="10"/>
          </p:nvPr>
        </p:nvSpPr>
        <p:spPr>
          <a:xfrm>
            <a:off x="4824730" y="5963920"/>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10/07/2017 </a:t>
            </a:r>
          </a:p>
        </p:txBody>
      </p:sp>
      <p:sp>
        <p:nvSpPr>
          <p:cNvPr id="96" name=""/>
          <p:cNvSpPr/>
          <p:nvPr>
            <p:ph type="body" idx="10"/>
          </p:nvPr>
        </p:nvSpPr>
        <p:spPr>
          <a:xfrm>
            <a:off x="4824730" y="625665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12/07/2017 </a:t>
            </a:r>
          </a:p>
        </p:txBody>
      </p:sp>
      <p:sp>
        <p:nvSpPr>
          <p:cNvPr id="97" name=""/>
          <p:cNvSpPr/>
          <p:nvPr>
            <p:ph type="body" idx="10"/>
          </p:nvPr>
        </p:nvSpPr>
        <p:spPr>
          <a:xfrm>
            <a:off x="4824730" y="6634480"/>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14/07/2017 </a:t>
            </a:r>
          </a:p>
        </p:txBody>
      </p:sp>
      <p:sp>
        <p:nvSpPr>
          <p:cNvPr id="98" name=""/>
          <p:cNvSpPr/>
          <p:nvPr>
            <p:ph type="body" idx="10"/>
          </p:nvPr>
        </p:nvSpPr>
        <p:spPr>
          <a:xfrm>
            <a:off x="4824730" y="692721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14/07/2017 </a:t>
            </a:r>
          </a:p>
        </p:txBody>
      </p:sp>
      <p:sp>
        <p:nvSpPr>
          <p:cNvPr id="99" name=""/>
          <p:cNvSpPr/>
          <p:nvPr>
            <p:ph type="body" idx="10"/>
          </p:nvPr>
        </p:nvSpPr>
        <p:spPr>
          <a:xfrm>
            <a:off x="4824730" y="7128510"/>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17/07/2017 </a:t>
            </a:r>
          </a:p>
        </p:txBody>
      </p:sp>
      <p:sp>
        <p:nvSpPr>
          <p:cNvPr id="100" name=""/>
          <p:cNvSpPr/>
          <p:nvPr>
            <p:ph type="body" idx="10"/>
          </p:nvPr>
        </p:nvSpPr>
        <p:spPr>
          <a:xfrm>
            <a:off x="4819015" y="7421245"/>
            <a:ext cx="45720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21/07/2017 </a:t>
            </a:r>
          </a:p>
        </p:txBody>
      </p:sp>
      <p:sp>
        <p:nvSpPr>
          <p:cNvPr id="101" name=""/>
          <p:cNvSpPr/>
          <p:nvPr>
            <p:ph type="body" idx="10"/>
          </p:nvPr>
        </p:nvSpPr>
        <p:spPr>
          <a:xfrm>
            <a:off x="4819015" y="7799070"/>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05/09/2017 </a:t>
            </a:r>
          </a:p>
        </p:txBody>
      </p:sp>
      <p:sp>
        <p:nvSpPr>
          <p:cNvPr id="102" name=""/>
          <p:cNvSpPr/>
          <p:nvPr>
            <p:ph type="body" idx="10"/>
          </p:nvPr>
        </p:nvSpPr>
        <p:spPr>
          <a:xfrm>
            <a:off x="4824730" y="8180070"/>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12/09/2017 </a:t>
            </a:r>
          </a:p>
        </p:txBody>
      </p:sp>
      <p:sp>
        <p:nvSpPr>
          <p:cNvPr id="103" name=""/>
          <p:cNvSpPr/>
          <p:nvPr>
            <p:ph type="body" idx="10"/>
          </p:nvPr>
        </p:nvSpPr>
        <p:spPr>
          <a:xfrm>
            <a:off x="4824730" y="8381365"/>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15/09/2017 </a:t>
            </a:r>
          </a:p>
        </p:txBody>
      </p:sp>
      <p:sp>
        <p:nvSpPr>
          <p:cNvPr id="104" name=""/>
          <p:cNvSpPr/>
          <p:nvPr>
            <p:ph type="body" idx="10"/>
          </p:nvPr>
        </p:nvSpPr>
        <p:spPr>
          <a:xfrm>
            <a:off x="4819015" y="8850630"/>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22/09/2017 </a:t>
            </a:r>
          </a:p>
        </p:txBody>
      </p:sp>
      <p:sp>
        <p:nvSpPr>
          <p:cNvPr id="105" name=""/>
          <p:cNvSpPr/>
          <p:nvPr>
            <p:ph type="body" idx="10"/>
          </p:nvPr>
        </p:nvSpPr>
        <p:spPr>
          <a:xfrm>
            <a:off x="1212850" y="1181735"/>
            <a:ext cx="122872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Matamoros Castellano, Esther </a:t>
            </a:r>
          </a:p>
        </p:txBody>
      </p:sp>
      <p:sp>
        <p:nvSpPr>
          <p:cNvPr id="106" name=""/>
          <p:cNvSpPr/>
          <p:nvPr>
            <p:ph type="body" idx="10"/>
          </p:nvPr>
        </p:nvSpPr>
        <p:spPr>
          <a:xfrm>
            <a:off x="1212850" y="1474470"/>
            <a:ext cx="140208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Donoso Morcillo, María Guadalupe </a:t>
            </a:r>
          </a:p>
        </p:txBody>
      </p:sp>
      <p:sp>
        <p:nvSpPr>
          <p:cNvPr id="107" name=""/>
          <p:cNvSpPr/>
          <p:nvPr>
            <p:ph type="body" idx="10"/>
          </p:nvPr>
        </p:nvSpPr>
        <p:spPr>
          <a:xfrm>
            <a:off x="1212850" y="1764030"/>
            <a:ext cx="130175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Barrado Moreno, María del Mar </a:t>
            </a:r>
          </a:p>
        </p:txBody>
      </p:sp>
      <p:sp>
        <p:nvSpPr>
          <p:cNvPr id="108" name=""/>
          <p:cNvSpPr/>
          <p:nvPr>
            <p:ph type="body" idx="10"/>
          </p:nvPr>
        </p:nvSpPr>
        <p:spPr>
          <a:xfrm>
            <a:off x="1212850" y="2903855"/>
            <a:ext cx="101854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Tierno Nicolás, Mercedes </a:t>
            </a:r>
          </a:p>
        </p:txBody>
      </p:sp>
      <p:sp>
        <p:nvSpPr>
          <p:cNvPr id="109" name=""/>
          <p:cNvSpPr/>
          <p:nvPr>
            <p:ph type="body" idx="10"/>
          </p:nvPr>
        </p:nvSpPr>
        <p:spPr>
          <a:xfrm>
            <a:off x="1212850" y="3369945"/>
            <a:ext cx="122237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Marçal Dias Castanho, Rui A. </a:t>
            </a:r>
          </a:p>
        </p:txBody>
      </p:sp>
      <p:sp>
        <p:nvSpPr>
          <p:cNvPr id="110" name=""/>
          <p:cNvSpPr/>
          <p:nvPr>
            <p:ph type="body" idx="10"/>
          </p:nvPr>
        </p:nvSpPr>
        <p:spPr>
          <a:xfrm>
            <a:off x="1212850" y="3750945"/>
            <a:ext cx="104267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Sánchez Leo´n, Ana María </a:t>
            </a:r>
          </a:p>
        </p:txBody>
      </p:sp>
    </p:spTree>
  </p:cSld>
  <p:clrMapOvr>
    <a:masterClrMapping/>
  </p:clrMapOvr>
</p:sldLayout>
</file>

<file path=ppt/slideLayouts/slideLayout26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8390" y="482600"/>
            <a:ext cx="5541010" cy="199390"/>
          </a:xfrm>
          <a:prstGeom prst="rect">
            <a:avLst/>
          </a:prstGeom>
          <a:noFill/>
          <a:ln w="0" cmpd="sng">
            <a:noFill/>
            <a:prstDash val="solid"/>
          </a:ln>
        </p:spPr>
        <p:txBody>
          <a:bodyPr vert="horz" lIns="0" tIns="10160" rIns="0" bIns="0" anchor="t"/>
          <a:lstStyle/>
          <a:p>
            <a:pPr marL="0" marR="0" indent="0" algn="l">
              <a:lnSpc>
                <a:spcPts val="1400"/>
              </a:lnSpc>
              <a:spcAft>
                <a:spcPts val="60"/>
              </a:spcAft>
              <a:tabLst>
                <a:tab algn="l" pos="5166360"/>
              </a:tabLst>
            </a:pPr>
            <a:r>
              <a:rPr lang="es-ES" sz="1150" spc="-15">
                <a:solidFill>
                  <a:srgbClr val="000000"/>
                </a:solidFill>
                <a:latin typeface="Bookman Old Style" pitchFamily="1" panose="02020603050405020304"/>
              </a:rPr>
              <a:t>6. Estudiantes </a:t>
            </a:r>
            <a:r>
              <a:rPr lang="es-ES" sz="1150" spc="-15">
                <a:solidFill>
                  <a:srgbClr val="000000"/>
                </a:solidFill>
                <a:latin typeface="Arial" pitchFamily="2" panose="02020603050405020304"/>
              </a:rPr>
              <a:t>241 </a:t>
            </a:r>
          </a:p>
        </p:txBody>
      </p:sp>
      <p:sp>
        <p:nvSpPr>
          <p:cNvPr id="3" name=""/>
          <p:cNvSpPr/>
          <p:nvPr>
            <p:ph type="body" idx="10"/>
          </p:nvPr>
        </p:nvSpPr>
        <p:spPr>
          <a:xfrm>
            <a:off x="1088390" y="681990"/>
            <a:ext cx="554101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sp>
        <p:nvSpPr>
          <p:cNvPr id="6" name=""/>
          <p:cNvSpPr/>
          <p:nvPr>
            <p:ph type="body" idx="10"/>
          </p:nvPr>
        </p:nvSpPr>
        <p:spPr>
          <a:xfrm>
            <a:off x="1088390" y="9731375"/>
            <a:ext cx="5541010" cy="238125"/>
          </a:xfrm>
          <a:prstGeom prst="rect">
            <a:avLst/>
          </a:prstGeom>
          <a:noFill/>
          <a:ln w="0" cmpd="sng">
            <a:noFill/>
            <a:prstDash val="solid"/>
          </a:ln>
        </p:spPr>
        <p:txBody>
          <a:bodyPr vert="horz" lIns="0" tIns="56515" rIns="0" bIns="0" anchor="t"/>
          <a:lstStyle/>
          <a:p>
            <a:pPr marL="0" marR="91440" indent="0" algn="r">
              <a:lnSpc>
                <a:spcPts val="1400"/>
              </a:lnSpc>
              <a:spcAft>
                <a:spcPts val="4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26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26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30605" y="1676400"/>
            <a:ext cx="5541010" cy="913765"/>
          </a:xfrm>
          <a:prstGeom prst="rect">
            <a:avLst/>
          </a:prstGeom>
          <a:noFill/>
          <a:ln w="0" cmpd="sng">
            <a:noFill/>
            <a:prstDash val="solid"/>
          </a:ln>
        </p:spPr>
        <p:txBody>
          <a:bodyPr vert="horz" lIns="0" tIns="0" rIns="0" bIns="0" anchor="t"/>
          <a:lstStyle/>
          <a:p>
            <a:pPr marL="0" marR="0" indent="0" algn="ctr">
              <a:lnSpc>
                <a:spcPts val="3400"/>
              </a:lnSpc>
              <a:spcAft>
                <a:spcPts val="370"/>
              </a:spcAft>
            </a:pPr>
            <a:r>
              <a:rPr lang="es-ES" sz="2300" spc="0">
                <a:solidFill>
                  <a:srgbClr val="000000"/>
                </a:solidFill>
                <a:latin typeface="Bookman Old Style" pitchFamily="1" panose="02020603050405020304"/>
              </a:rPr>
              <a:t>Capítulo 7 </a:t>
            </a:r>
            <a:br/>
            <a:r>
              <a:rPr lang="es-ES" sz="2300" spc="0">
                <a:solidFill>
                  <a:srgbClr val="000000"/>
                </a:solidFill>
                <a:latin typeface="Bookman Old Style" pitchFamily="1" panose="02020603050405020304"/>
              </a:rPr>
              <a:t>Profesorado </a:t>
            </a:r>
          </a:p>
        </p:txBody>
      </p:sp>
      <p:sp>
        <p:nvSpPr>
          <p:cNvPr id="3" name=""/>
          <p:cNvSpPr/>
          <p:nvPr>
            <p:ph type="body" idx="10"/>
          </p:nvPr>
        </p:nvSpPr>
        <p:spPr>
          <a:xfrm>
            <a:off x="1030605" y="2590165"/>
            <a:ext cx="5541010" cy="1348105"/>
          </a:xfrm>
          <a:prstGeom prst="rect">
            <a:avLst/>
          </a:prstGeom>
          <a:noFill/>
          <a:ln w="0" cmpd="sng">
            <a:noFill/>
            <a:prstDash val="solid"/>
          </a:ln>
        </p:spPr>
        <p:txBody>
          <a:bodyPr vert="horz" lIns="0" tIns="544830" rIns="0" bIns="0" anchor="t"/>
          <a:lstStyle/>
          <a:p>
            <a:pPr marL="0" marR="45720" indent="0" algn="just">
              <a:lnSpc>
                <a:spcPts val="1400"/>
              </a:lnSpc>
              <a:spcAft>
                <a:spcPts val="1955"/>
              </a:spcAft>
            </a:pPr>
            <a:r>
              <a:rPr lang="es-ES" sz="1200" spc="0">
                <a:solidFill>
                  <a:srgbClr val="000000"/>
                </a:solidFill>
                <a:latin typeface="Times New Roman" pitchFamily="1" panose="02020603050405020304"/>
              </a:rPr>
              <a:t>El las características cualitativas y cuantitativas del profesorado que imparte ac-</a:t>
            </a:r>
            <a:r>
              <a:rPr lang="es-ES" sz="1200" spc="0">
                <a:solidFill>
                  <a:srgbClr val="000000"/>
                </a:solidFill>
                <a:latin typeface="Times New Roman" pitchFamily="1" panose="02020603050405020304"/>
              </a:rPr>
              <a:t>tualmente su docencia en la </a:t>
            </a:r>
            <a:r>
              <a:rPr lang="es-ES" sz="1150"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aparecen en la Tabla 7.1 y la Figura </a:t>
            </a:r>
            <a:r>
              <a:rPr lang="es-ES" sz="1300" spc="0">
                <a:solidFill>
                  <a:srgbClr val="000000"/>
                </a:solidFill>
                <a:latin typeface="Arial" pitchFamily="2" panose="02020603050405020304"/>
              </a:rPr>
              <a:t>i</a:t>
            </a:r>
            <a:r>
              <a:rPr lang="es-ES" sz="1200" spc="0">
                <a:solidFill>
                  <a:srgbClr val="000000"/>
                </a:solidFill>
                <a:latin typeface="Times New Roman" pitchFamily="1" panose="02020603050405020304"/>
              </a:rPr>
              <a:t>, distribuidos por Departamentos. </a:t>
            </a:r>
          </a:p>
        </p:txBody>
      </p:sp>
      <p:sp>
        <p:nvSpPr>
          <p:cNvPr id="8" name=""/>
          <p:cNvSpPr/>
          <p:nvPr>
            <p:ph type="body" idx="10"/>
          </p:nvPr>
        </p:nvSpPr>
        <p:spPr>
          <a:xfrm>
            <a:off x="1030605" y="7656830"/>
            <a:ext cx="5541010" cy="2312670"/>
          </a:xfrm>
          <a:prstGeom prst="rect">
            <a:avLst/>
          </a:prstGeom>
          <a:noFill/>
          <a:ln w="0" cmpd="sng">
            <a:noFill/>
            <a:prstDash val="solid"/>
          </a:ln>
        </p:spPr>
        <p:txBody>
          <a:bodyPr vert="horz" lIns="0" tIns="38735" rIns="0" bIns="0" anchor="t"/>
          <a:lstStyle/>
          <a:p>
            <a:pPr marL="0" marR="0" indent="0" algn="ctr">
              <a:lnSpc>
                <a:spcPts val="1400"/>
              </a:lnSpc>
              <a:spcAft>
                <a:spcPts val="0"/>
              </a:spcAft>
            </a:pPr>
            <a:r>
              <a:rPr lang="es-ES" sz="1150" spc="35">
                <a:solidFill>
                  <a:srgbClr val="000000"/>
                </a:solidFill>
                <a:latin typeface="Bookman Old Style" pitchFamily="1" panose="02020603050405020304"/>
              </a:rPr>
              <a:t>Figura </a:t>
            </a:r>
            <a:r>
              <a:rPr lang="es-ES" sz="1300" spc="35">
                <a:solidFill>
                  <a:srgbClr val="000000"/>
                </a:solidFill>
                <a:latin typeface="Arial" pitchFamily="2" panose="02020603050405020304"/>
              </a:rPr>
              <a:t>i</a:t>
            </a:r>
            <a:r>
              <a:rPr lang="es-ES" sz="1200" spc="35">
                <a:solidFill>
                  <a:srgbClr val="000000"/>
                </a:solidFill>
                <a:latin typeface="Times New Roman" pitchFamily="1" panose="02020603050405020304"/>
              </a:rPr>
              <a:t>: </a:t>
            </a:r>
            <a:r>
              <a:rPr lang="es-ES" sz="1000" spc="35">
                <a:solidFill>
                  <a:srgbClr val="000000"/>
                </a:solidFill>
                <a:latin typeface="Times New Roman" pitchFamily="1" panose="02020603050405020304"/>
              </a:rPr>
              <a:t>Número de Profesores frente al número de años como miembro de la Facultad de </a:t>
            </a:r>
          </a:p>
          <a:p>
            <a:pPr marL="0" marR="0" indent="0" algn="ctr">
              <a:lnSpc>
                <a:spcPts val="1200"/>
              </a:lnSpc>
              <a:spcBef>
                <a:spcPts val="0"/>
              </a:spcBef>
              <a:spcAft>
                <a:spcPts val="0"/>
              </a:spcAft>
            </a:pPr>
            <a:r>
              <a:rPr lang="es-ES" sz="1000" spc="10">
                <a:solidFill>
                  <a:srgbClr val="000000"/>
                </a:solidFill>
                <a:latin typeface="Times New Roman" pitchFamily="1" panose="02020603050405020304"/>
              </a:rPr>
              <a:t>Ciencias </a:t>
            </a:r>
          </a:p>
          <a:p>
            <a:pPr marL="0" marR="45720" indent="0" algn="just">
              <a:lnSpc>
                <a:spcPts val="1400"/>
              </a:lnSpc>
              <a:spcBef>
                <a:spcPts val="3655"/>
              </a:spcBef>
              <a:spcAft>
                <a:spcPts val="0"/>
              </a:spcAft>
            </a:pPr>
            <a:r>
              <a:rPr lang="es-ES" sz="1200" spc="0">
                <a:solidFill>
                  <a:srgbClr val="000000"/>
                </a:solidFill>
                <a:latin typeface="Times New Roman" pitchFamily="1" panose="02020603050405020304"/>
              </a:rPr>
              <a:t>El número total de profesores es de 166, de los cuales el 17 % son Catedráticos de Universidad, el 53 % Titulares de Universidad, el 10 % Ayudantes y el 20 % restante, Profesores Asociados. En número actual de Becarios de Investigación es de 17. Según puede verse en la Tabla 7.1, de los </a:t>
            </a:r>
            <a:r>
              <a:rPr lang="es-ES" sz="1150" spc="0">
                <a:solidFill>
                  <a:srgbClr val="000000"/>
                </a:solidFill>
                <a:latin typeface="Bookman Old Style" pitchFamily="1" panose="02020603050405020304"/>
              </a:rPr>
              <a:t>166 </a:t>
            </a:r>
            <a:r>
              <a:rPr lang="es-ES" sz="1200" spc="0">
                <a:solidFill>
                  <a:srgbClr val="000000"/>
                </a:solidFill>
                <a:latin typeface="Times New Roman" pitchFamily="1" panose="02020603050405020304"/>
              </a:rPr>
              <a:t>profesores de la </a:t>
            </a:r>
            <a:r>
              <a:rPr lang="es-ES" sz="1150" spc="0">
                <a:solidFill>
                  <a:srgbClr val="000000"/>
                </a:solidFill>
                <a:latin typeface="Bookman Old Style" pitchFamily="1" panose="02020603050405020304"/>
              </a:rPr>
              <a:t>Facultad de Ciencias</a:t>
            </a:r>
            <a:r>
              <a:rPr lang="es-ES" sz="1200" spc="0">
                <a:solidFill>
                  <a:srgbClr val="000000"/>
                </a:solidFill>
                <a:latin typeface="Times New Roman" pitchFamily="1" panose="02020603050405020304"/>
              </a:rPr>
              <a:t>, 129 (el 78 %) poseen el título de Doctor y 82 son antiguos estudiantes (5 Catedráticos, 42 Titulares, 5 Ayudantes y 30 Asociados), con un 70 % de profesorado numerario. En </a:t>
            </a:r>
          </a:p>
          <a:p>
            <a:pPr marL="0" marR="0" indent="0" algn="ctr">
              <a:lnSpc>
                <a:spcPts val="1400"/>
              </a:lnSpc>
              <a:spcBef>
                <a:spcPts val="1520"/>
              </a:spcBef>
              <a:spcAft>
                <a:spcPts val="65"/>
              </a:spcAft>
            </a:pPr>
            <a:r>
              <a:rPr lang="es-ES" sz="1200" spc="130">
                <a:solidFill>
                  <a:srgbClr val="000000"/>
                </a:solidFill>
                <a:latin typeface="Times New Roman" pitchFamily="1" panose="02020603050405020304"/>
              </a:rPr>
              <a:t>243 </a:t>
            </a:r>
          </a:p>
        </p:txBody>
      </p:sp>
    </p:spTree>
  </p:cSld>
  <p:clrMapOvr>
    <a:masterClrMapping/>
  </p:clrMapOvr>
</p:sldLayout>
</file>

<file path=ppt/slideLayouts/slideLayout26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0930" y="495300"/>
            <a:ext cx="5575300" cy="186690"/>
          </a:xfrm>
          <a:prstGeom prst="rect">
            <a:avLst/>
          </a:prstGeom>
          <a:noFill/>
          <a:ln w="0" cmpd="sng">
            <a:noFill/>
            <a:prstDash val="solid"/>
          </a:ln>
        </p:spPr>
        <p:txBody>
          <a:bodyPr vert="horz" lIns="0" tIns="0" rIns="0" bIns="0" anchor="t"/>
          <a:lstStyle/>
          <a:p>
            <a:pPr marL="0" marR="0" indent="0" algn="l">
              <a:lnSpc>
                <a:spcPts val="1400"/>
              </a:lnSpc>
              <a:spcAft>
                <a:spcPts val="75"/>
              </a:spcAft>
              <a:tabLst>
                <a:tab algn="l" pos="2971800"/>
              </a:tabLst>
            </a:pPr>
            <a:r>
              <a:rPr lang="es-ES" sz="1100" spc="40">
                <a:solidFill>
                  <a:srgbClr val="000000"/>
                </a:solidFill>
                <a:latin typeface="Bookman Old Style" pitchFamily="1" panose="02020603050405020304"/>
              </a:rPr>
              <a:t>244 </a:t>
            </a:r>
            <a:r>
              <a:rPr lang="es-ES" sz="1100" spc="40">
                <a:solidFill>
                  <a:srgbClr val="000000"/>
                </a:solidFill>
                <a:latin typeface="Bookman Old Style" pitchFamily="1" panose="02020603050405020304"/>
              </a:rPr>
              <a:t>7.1. Cuadro actual de Profesores </a:t>
            </a:r>
          </a:p>
        </p:txBody>
      </p:sp>
      <p:sp>
        <p:nvSpPr>
          <p:cNvPr id="5" name=""/>
          <p:cNvSpPr/>
          <p:nvPr>
            <p:ph type="body" idx="10"/>
          </p:nvPr>
        </p:nvSpPr>
        <p:spPr>
          <a:xfrm>
            <a:off x="1090930" y="2775585"/>
            <a:ext cx="5575300" cy="5115560"/>
          </a:xfrm>
          <a:prstGeom prst="rect">
            <a:avLst/>
          </a:prstGeom>
          <a:noFill/>
          <a:ln w="0" cmpd="sng">
            <a:noFill/>
            <a:prstDash val="solid"/>
          </a:ln>
        </p:spPr>
        <p:txBody>
          <a:bodyPr vert="horz" lIns="0" tIns="19685" rIns="0" bIns="0" anchor="t"/>
          <a:lstStyle/>
          <a:p>
            <a:pPr marL="0" marR="0" indent="0" algn="ctr">
              <a:lnSpc>
                <a:spcPts val="1200"/>
              </a:lnSpc>
              <a:spcAft>
                <a:spcPts val="0"/>
              </a:spcAft>
            </a:pPr>
            <a:r>
              <a:rPr lang="es-ES" sz="1100"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7.1: </a:t>
            </a:r>
            <a:r>
              <a:rPr lang="es-ES" sz="1000" spc="0">
                <a:solidFill>
                  <a:srgbClr val="000000"/>
                </a:solidFill>
                <a:latin typeface="Times New Roman" pitchFamily="1" panose="02020603050405020304"/>
              </a:rPr>
              <a:t>Características del Profesorado de la Facultad de Ciencias por Departamentos </a:t>
            </a:r>
            <a:br/>
            <a:r>
              <a:rPr lang="es-ES" sz="1000" spc="0">
                <a:solidFill>
                  <a:srgbClr val="000000"/>
                </a:solidFill>
                <a:latin typeface="Times New Roman" pitchFamily="1" panose="02020603050405020304"/>
              </a:rPr>
              <a:t>(diciembre de 1993). </a:t>
            </a:r>
            <a:r>
              <a:rPr lang="es-ES" sz="1100" b="1" spc="0">
                <a:solidFill>
                  <a:srgbClr val="000000"/>
                </a:solidFill>
                <a:latin typeface="Bookman Old Style" pitchFamily="1" panose="02020603050405020304"/>
              </a:rPr>
              <a:t>CD</a:t>
            </a:r>
            <a:r>
              <a:rPr lang="es-ES" sz="1000" spc="0">
                <a:solidFill>
                  <a:srgbClr val="000000"/>
                </a:solidFill>
                <a:latin typeface="Times New Roman" pitchFamily="1" panose="02020603050405020304"/>
              </a:rPr>
              <a:t>: Código del Departamento; </a:t>
            </a:r>
            <a:r>
              <a:rPr lang="es-ES" sz="1100" b="1" spc="0">
                <a:solidFill>
                  <a:srgbClr val="000000"/>
                </a:solidFill>
                <a:latin typeface="Bookman Old Style" pitchFamily="1" panose="02020603050405020304"/>
              </a:rPr>
              <a:t>CU</a:t>
            </a:r>
            <a:r>
              <a:rPr lang="es-ES" sz="1000" spc="0">
                <a:solidFill>
                  <a:srgbClr val="000000"/>
                </a:solidFill>
                <a:latin typeface="Times New Roman" pitchFamily="1" panose="02020603050405020304"/>
              </a:rPr>
              <a:t>: Catedrático de Universidad; </a:t>
            </a:r>
            <a:r>
              <a:rPr lang="es-ES" sz="1100" b="1" spc="0">
                <a:solidFill>
                  <a:srgbClr val="000000"/>
                </a:solidFill>
                <a:latin typeface="Bookman Old Style" pitchFamily="1" panose="02020603050405020304"/>
              </a:rPr>
              <a:t>TU</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Titular de Universidad; </a:t>
            </a:r>
            <a:r>
              <a:rPr lang="es-ES" sz="1100" b="1" spc="0">
                <a:solidFill>
                  <a:srgbClr val="000000"/>
                </a:solidFill>
                <a:latin typeface="Bookman Old Style" pitchFamily="1" panose="02020603050405020304"/>
              </a:rPr>
              <a:t>AU</a:t>
            </a:r>
            <a:r>
              <a:rPr lang="es-ES" sz="1000" spc="0">
                <a:solidFill>
                  <a:srgbClr val="000000"/>
                </a:solidFill>
                <a:latin typeface="Times New Roman" pitchFamily="1" panose="02020603050405020304"/>
              </a:rPr>
              <a:t>: Ayudante; </a:t>
            </a:r>
            <a:r>
              <a:rPr lang="es-ES" sz="1100" b="1" spc="0">
                <a:solidFill>
                  <a:srgbClr val="000000"/>
                </a:solidFill>
                <a:latin typeface="Bookman Old Style" pitchFamily="1" panose="02020603050405020304"/>
              </a:rPr>
              <a:t>AS</a:t>
            </a:r>
            <a:r>
              <a:rPr lang="es-ES" sz="1000" spc="0">
                <a:solidFill>
                  <a:srgbClr val="000000"/>
                </a:solidFill>
                <a:latin typeface="Times New Roman" pitchFamily="1" panose="02020603050405020304"/>
              </a:rPr>
              <a:t>: Profesor Asociado; </a:t>
            </a:r>
            <a:r>
              <a:rPr lang="es-ES" sz="1100" b="1" spc="0">
                <a:solidFill>
                  <a:srgbClr val="000000"/>
                </a:solidFill>
                <a:latin typeface="Bookman Old Style" pitchFamily="1" panose="02020603050405020304"/>
              </a:rPr>
              <a:t>B</a:t>
            </a:r>
            <a:r>
              <a:rPr lang="es-ES" sz="1000" spc="0">
                <a:solidFill>
                  <a:srgbClr val="000000"/>
                </a:solidFill>
                <a:latin typeface="Times New Roman" pitchFamily="1" panose="02020603050405020304"/>
              </a:rPr>
              <a:t>: Becario de Investigación; </a:t>
            </a:r>
            <a:r>
              <a:rPr lang="es-ES" sz="1100" b="1" spc="0">
                <a:solidFill>
                  <a:srgbClr val="000000"/>
                </a:solidFill>
                <a:latin typeface="Bookman Old Style" pitchFamily="1" panose="02020603050405020304"/>
              </a:rPr>
              <a:t>Dr</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número de doctores; </a:t>
            </a:r>
            <a:r>
              <a:rPr lang="es-ES" sz="1100" b="1" spc="0">
                <a:solidFill>
                  <a:srgbClr val="000000"/>
                </a:solidFill>
                <a:latin typeface="Bookman Old Style" pitchFamily="1" panose="02020603050405020304"/>
              </a:rPr>
              <a:t>TP</a:t>
            </a:r>
            <a:r>
              <a:rPr lang="es-ES" sz="1000" spc="0">
                <a:solidFill>
                  <a:srgbClr val="000000"/>
                </a:solidFill>
                <a:latin typeface="Times New Roman" pitchFamily="1" panose="02020603050405020304"/>
              </a:rPr>
              <a:t>: número total de profesores en el Departamento; </a:t>
            </a:r>
            <a:r>
              <a:rPr lang="es-ES" sz="1100" b="1" spc="0">
                <a:solidFill>
                  <a:srgbClr val="000000"/>
                </a:solidFill>
                <a:latin typeface="Bookman Old Style" pitchFamily="1" panose="02020603050405020304"/>
              </a:rPr>
              <a:t>AA</a:t>
            </a:r>
            <a:r>
              <a:rPr lang="es-ES" sz="1000" spc="0">
                <a:solidFill>
                  <a:srgbClr val="000000"/>
                </a:solidFill>
                <a:latin typeface="Times New Roman" pitchFamily="1" panose="02020603050405020304"/>
              </a:rPr>
              <a:t>: número de </a:t>
            </a:r>
            <a:br/>
            <a:r>
              <a:rPr lang="es-ES" sz="1000" spc="0">
                <a:solidFill>
                  <a:srgbClr val="000000"/>
                </a:solidFill>
                <a:latin typeface="Times New Roman" pitchFamily="1" panose="02020603050405020304"/>
              </a:rPr>
              <a:t>antiguos estudiantes (licenciatura completa); </a:t>
            </a:r>
            <a:r>
              <a:rPr lang="es-ES" sz="1100" b="1" spc="0">
                <a:solidFill>
                  <a:srgbClr val="000000"/>
                </a:solidFill>
                <a:latin typeface="Bookman Old Style" pitchFamily="1" panose="02020603050405020304"/>
              </a:rPr>
              <a:t>PN</a:t>
            </a:r>
            <a:r>
              <a:rPr lang="es-ES" sz="1000" spc="0">
                <a:solidFill>
                  <a:srgbClr val="000000"/>
                </a:solidFill>
                <a:latin typeface="Times New Roman" pitchFamily="1" panose="02020603050405020304"/>
              </a:rPr>
              <a:t>: número de profesores numerarios; </a:t>
            </a:r>
            <a:r>
              <a:rPr lang="es-ES" sz="1100" b="1" spc="0">
                <a:solidFill>
                  <a:srgbClr val="000000"/>
                </a:solidFill>
                <a:latin typeface="Bookman Old Style" pitchFamily="1" panose="02020603050405020304"/>
              </a:rPr>
              <a:t>PNN</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número de profesores no numerarios; </a:t>
            </a:r>
            <a:r>
              <a:rPr lang="es-ES" sz="1100" b="1" spc="0">
                <a:solidFill>
                  <a:srgbClr val="000000"/>
                </a:solidFill>
                <a:latin typeface="Bookman Old Style" pitchFamily="1" panose="02020603050405020304"/>
              </a:rPr>
              <a:t>C1</a:t>
            </a:r>
            <a:r>
              <a:rPr lang="es-ES" sz="1000" spc="0">
                <a:solidFill>
                  <a:srgbClr val="000000"/>
                </a:solidFill>
                <a:latin typeface="Times New Roman" pitchFamily="1" panose="02020603050405020304"/>
              </a:rPr>
              <a:t>: relación PN/TP; </a:t>
            </a:r>
            <a:r>
              <a:rPr lang="es-ES" sz="1100" b="1" spc="0">
                <a:solidFill>
                  <a:srgbClr val="000000"/>
                </a:solidFill>
                <a:latin typeface="Bookman Old Style" pitchFamily="1" panose="02020603050405020304"/>
              </a:rPr>
              <a:t>C2</a:t>
            </a:r>
            <a:r>
              <a:rPr lang="es-ES" sz="1000" spc="0">
                <a:solidFill>
                  <a:srgbClr val="000000"/>
                </a:solidFill>
                <a:latin typeface="Times New Roman" pitchFamily="1" panose="02020603050405020304"/>
              </a:rPr>
              <a:t>: relación Dr/TP; </a:t>
            </a:r>
            <a:r>
              <a:rPr lang="es-ES" sz="1100" b="1" spc="0">
                <a:solidFill>
                  <a:srgbClr val="000000"/>
                </a:solidFill>
                <a:latin typeface="Bookman Old Style" pitchFamily="1" panose="02020603050405020304"/>
              </a:rPr>
              <a:t>Coef</a:t>
            </a:r>
            <a:r>
              <a:rPr lang="es-ES" sz="1000" spc="0">
                <a:solidFill>
                  <a:srgbClr val="000000"/>
                </a:solidFill>
                <a:latin typeface="Times New Roman" pitchFamily="1" panose="02020603050405020304"/>
              </a:rPr>
              <a:t>: media </a:t>
            </a:r>
            <a:br/>
            <a:r>
              <a:rPr lang="es-ES" sz="1000" spc="0">
                <a:solidFill>
                  <a:srgbClr val="000000"/>
                </a:solidFill>
                <a:latin typeface="Times New Roman" pitchFamily="1" panose="02020603050405020304"/>
              </a:rPr>
              <a:t>geométrica de los coeficientes C1 y C2. </a:t>
            </a:r>
          </a:p>
          <a:p>
            <a:pPr marL="0" marR="182880" indent="0" algn="just">
              <a:lnSpc>
                <a:spcPts val="1400"/>
              </a:lnSpc>
              <a:spcBef>
                <a:spcPts val="3490"/>
              </a:spcBef>
              <a:spcAft>
                <a:spcPts val="0"/>
              </a:spcAft>
            </a:pPr>
            <a:r>
              <a:rPr lang="es-ES" sz="1100" spc="0">
                <a:solidFill>
                  <a:srgbClr val="000000"/>
                </a:solidFill>
                <a:latin typeface="Bookman Old Style" pitchFamily="1" panose="02020603050405020304"/>
              </a:rPr>
              <a:t>las tres últimas columnas se incluyen sendos parámetros que relacionan el número de profesores numerarios (C1) y Doctores (C2) con el número total de profesores en cada Departamento. El parámetro “</a:t>
            </a:r>
            <a:r>
              <a:rPr lang="es-ES" sz="1100" spc="0">
                <a:solidFill>
                  <a:srgbClr val="000000"/>
                </a:solidFill>
                <a:latin typeface="Bookman Old Style" pitchFamily="1" panose="02020603050405020304"/>
              </a:rPr>
              <a:t>Coef</a:t>
            </a:r>
            <a:r>
              <a:rPr lang="es-ES" sz="1100" spc="0">
                <a:solidFill>
                  <a:srgbClr val="000000"/>
                </a:solidFill>
                <a:latin typeface="Bookman Old Style" pitchFamily="1" panose="02020603050405020304"/>
              </a:rPr>
              <a:t>” expresa el valor medio (como media geométrica) de </a:t>
            </a:r>
            <a:r>
              <a:rPr lang="es-ES" sz="1100" spc="0">
                <a:solidFill>
                  <a:srgbClr val="000000"/>
                </a:solidFill>
                <a:latin typeface="Bookman Old Style" pitchFamily="1" panose="02020603050405020304"/>
              </a:rPr>
              <a:t>C1 </a:t>
            </a:r>
            <a:r>
              <a:rPr lang="es-ES" sz="1100" spc="0">
                <a:solidFill>
                  <a:srgbClr val="000000"/>
                </a:solidFill>
                <a:latin typeface="Bookman Old Style" pitchFamily="1" panose="02020603050405020304"/>
              </a:rPr>
              <a:t>y </a:t>
            </a:r>
            <a:r>
              <a:rPr lang="es-ES" sz="1100" spc="0">
                <a:solidFill>
                  <a:srgbClr val="000000"/>
                </a:solidFill>
                <a:latin typeface="Bookman Old Style" pitchFamily="1" panose="02020603050405020304"/>
              </a:rPr>
              <a:t>C2</a:t>
            </a:r>
            <a:r>
              <a:rPr lang="es-ES" sz="1100" spc="0">
                <a:solidFill>
                  <a:srgbClr val="000000"/>
                </a:solidFill>
                <a:latin typeface="Bookman Old Style" pitchFamily="1" panose="02020603050405020304"/>
              </a:rPr>
              <a:t>. </a:t>
            </a:r>
          </a:p>
          <a:p>
            <a:pPr marL="0" marR="182880" indent="0" algn="just">
              <a:lnSpc>
                <a:spcPts val="1400"/>
              </a:lnSpc>
              <a:spcBef>
                <a:spcPts val="480"/>
              </a:spcBef>
              <a:spcAft>
                <a:spcPts val="0"/>
              </a:spcAft>
            </a:pPr>
            <a:r>
              <a:rPr lang="es-ES" sz="1100" spc="-45">
                <a:solidFill>
                  <a:srgbClr val="000000"/>
                </a:solidFill>
                <a:latin typeface="Bookman Old Style" pitchFamily="1" panose="02020603050405020304"/>
              </a:rPr>
              <a:t>La antiguedad del profesorado puede apreciarse en la Figura </a:t>
            </a:r>
            <a:r>
              <a:rPr lang="es-ES" sz="1050" spc="-45">
                <a:solidFill>
                  <a:srgbClr val="000000"/>
                </a:solidFill>
                <a:latin typeface="Arial" pitchFamily="2" panose="02020603050405020304"/>
              </a:rPr>
              <a:t>i</a:t>
            </a:r>
            <a:r>
              <a:rPr lang="es-ES" sz="1100" spc="-45">
                <a:solidFill>
                  <a:srgbClr val="000000"/>
                </a:solidFill>
                <a:latin typeface="Bookman Old Style" pitchFamily="1" panose="02020603050405020304"/>
              </a:rPr>
              <a:t>, en la que se representa el número de profesores frente al número de años que llevan impartiendo docencia en la </a:t>
            </a:r>
            <a:r>
              <a:rPr lang="es-ES" sz="1100" spc="-45">
                <a:solidFill>
                  <a:srgbClr val="000000"/>
                </a:solidFill>
                <a:latin typeface="Bookman Old Style" pitchFamily="1" panose="02020603050405020304"/>
              </a:rPr>
              <a:t>Facultad de Ciencias</a:t>
            </a:r>
            <a:r>
              <a:rPr lang="es-ES" sz="1100" spc="-45">
                <a:solidFill>
                  <a:srgbClr val="000000"/>
                </a:solidFill>
                <a:latin typeface="Bookman Old Style" pitchFamily="1" panose="02020603050405020304"/>
              </a:rPr>
              <a:t>. Valor medio: 10.8 años/profesor. </a:t>
            </a:r>
          </a:p>
          <a:p>
            <a:pPr marL="0" marR="0" indent="0" algn="l">
              <a:lnSpc>
                <a:spcPts val="2000"/>
              </a:lnSpc>
              <a:spcBef>
                <a:spcPts val="2705"/>
              </a:spcBef>
              <a:spcAft>
                <a:spcPts val="0"/>
              </a:spcAft>
            </a:pPr>
            <a:r>
              <a:rPr lang="es-ES" sz="1650" spc="75">
                <a:solidFill>
                  <a:srgbClr val="000000"/>
                </a:solidFill>
                <a:latin typeface="Bookman Old Style" pitchFamily="1" panose="02020603050405020304"/>
              </a:rPr>
              <a:t>7.1. Cuadro actual de Profesores </a:t>
            </a:r>
          </a:p>
          <a:p>
            <a:pPr marL="0" marR="182880" indent="0" algn="just">
              <a:lnSpc>
                <a:spcPts val="1400"/>
              </a:lnSpc>
              <a:spcBef>
                <a:spcPts val="1685"/>
              </a:spcBef>
              <a:spcAft>
                <a:spcPts val="0"/>
              </a:spcAft>
            </a:pPr>
            <a:r>
              <a:rPr lang="es-ES" sz="1100" spc="-45">
                <a:solidFill>
                  <a:srgbClr val="000000"/>
                </a:solidFill>
                <a:latin typeface="Bookman Old Style" pitchFamily="1" panose="02020603050405020304"/>
              </a:rPr>
              <a:t>En la Tabla 7.2 aparece la relación nominal del profesorado que actualmente imparte su docencia en la </a:t>
            </a:r>
            <a:r>
              <a:rPr lang="es-ES" sz="1100" spc="-45">
                <a:solidFill>
                  <a:srgbClr val="000000"/>
                </a:solidFill>
                <a:latin typeface="Bookman Old Style" pitchFamily="1" panose="02020603050405020304"/>
              </a:rPr>
              <a:t>Facultad de Ciencias</a:t>
            </a:r>
            <a:r>
              <a:rPr lang="es-ES" sz="1100" spc="-45">
                <a:solidFill>
                  <a:srgbClr val="000000"/>
                </a:solidFill>
                <a:latin typeface="Bookman Old Style" pitchFamily="1" panose="02020603050405020304"/>
              </a:rPr>
              <a:t>. En la primera columna se da el nombre, en la segunda entrada la fecha inicial de su incorporación al PDI, en la tercera columna, su situación actual y, finalmente, en la cuarta entrada, el área de conocimiento a la que pertenece. </a:t>
            </a:r>
          </a:p>
          <a:p>
            <a:pPr marL="0" marR="0" indent="0" algn="ctr">
              <a:lnSpc>
                <a:spcPts val="2000"/>
              </a:lnSpc>
              <a:spcBef>
                <a:spcPts val="0"/>
              </a:spcBef>
              <a:spcAft>
                <a:spcPts val="0"/>
              </a:spcAft>
            </a:pPr>
            <a:r>
              <a:rPr lang="es-ES" sz="1100"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7.2: PDI de la Facultad de Ciencias. Año 2019 </a:t>
            </a:r>
            <a:br/>
            <a:r>
              <a:rPr lang="es-ES" sz="1100" spc="0">
                <a:solidFill>
                  <a:srgbClr val="000000"/>
                </a:solidFill>
                <a:latin typeface="Times New Roman" pitchFamily="1" panose="02020603050405020304"/>
              </a:rPr>
              <a:t>PERSONAL DOCENTE E INVESTIGADOR (2019 </a:t>
            </a:r>
          </a:p>
        </p:txBody>
      </p:sp>
      <p:sp>
        <p:nvSpPr>
          <p:cNvPr id="8" name=""/>
          <p:cNvSpPr/>
          <p:nvPr>
            <p:ph type="body" idx="10"/>
          </p:nvPr>
        </p:nvSpPr>
        <p:spPr>
          <a:xfrm>
            <a:off x="1090930" y="9731375"/>
            <a:ext cx="5575300" cy="238125"/>
          </a:xfrm>
          <a:prstGeom prst="rect">
            <a:avLst/>
          </a:prstGeom>
          <a:noFill/>
          <a:ln w="0" cmpd="sng">
            <a:noFill/>
            <a:prstDash val="solid"/>
          </a:ln>
        </p:spPr>
        <p:txBody>
          <a:bodyPr vert="horz" lIns="0" tIns="57785" rIns="0" bIns="0" anchor="t"/>
          <a:lstStyle/>
          <a:p>
            <a:pPr marL="0" marR="0" indent="0" algn="l">
              <a:lnSpc>
                <a:spcPts val="1300"/>
              </a:lnSpc>
              <a:spcAft>
                <a:spcPts val="55"/>
              </a:spcAft>
            </a:pPr>
            <a:r>
              <a:rPr lang="es-ES" sz="1100" spc="30">
                <a:solidFill>
                  <a:srgbClr val="000000"/>
                </a:solidFill>
                <a:latin typeface="Bookman Old Style" pitchFamily="1" panose="02020603050405020304"/>
              </a:rPr>
              <a:t>50 Aniversario 1968–2019 </a:t>
            </a:r>
          </a:p>
        </p:txBody>
      </p:sp>
    </p:spTree>
  </p:cSld>
  <p:clrMapOvr>
    <a:masterClrMapping/>
  </p:clrMapOvr>
</p:sldLayout>
</file>

<file path=ppt/slideLayouts/slideLayout26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0930" y="495300"/>
            <a:ext cx="55753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15">
                <a:solidFill>
                  <a:srgbClr val="000000"/>
                </a:solidFill>
                <a:latin typeface="Bookman Old Style" pitchFamily="1" panose="02020603050405020304"/>
              </a:rPr>
              <a:t>7. Profesorado </a:t>
            </a:r>
            <a:r>
              <a:rPr lang="es-ES" sz="1050" spc="15">
                <a:solidFill>
                  <a:srgbClr val="000000"/>
                </a:solidFill>
                <a:latin typeface="Arial" pitchFamily="2" panose="02020603050405020304"/>
              </a:rPr>
              <a:t>245 </a:t>
            </a:r>
          </a:p>
        </p:txBody>
      </p:sp>
      <p:sp>
        <p:nvSpPr>
          <p:cNvPr id="3" name=""/>
          <p:cNvSpPr/>
          <p:nvPr>
            <p:ph type="body" idx="10"/>
          </p:nvPr>
        </p:nvSpPr>
        <p:spPr>
          <a:xfrm>
            <a:off x="1090930" y="681990"/>
            <a:ext cx="5575300" cy="357505"/>
          </a:xfrm>
          <a:prstGeom prst="rect">
            <a:avLst/>
          </a:prstGeom>
          <a:noFill/>
          <a:ln w="0" cmpd="sng">
            <a:noFill/>
            <a:prstDash val="solid"/>
          </a:ln>
        </p:spPr>
        <p:txBody>
          <a:bodyPr vert="horz" lIns="0" tIns="198120" rIns="0" bIns="0" anchor="t"/>
          <a:lstStyle/>
          <a:p>
            <a:pPr marL="0" marR="0" indent="0" algn="ctr">
              <a:lnSpc>
                <a:spcPts val="1200"/>
              </a:lnSpc>
              <a:spcAft>
                <a:spcPts val="0"/>
              </a:spcAft>
            </a:pPr>
            <a:r>
              <a:rPr lang="es-ES" sz="1100" spc="-15">
                <a:solidFill>
                  <a:srgbClr val="000000"/>
                </a:solidFill>
                <a:latin typeface="Bookman Old Style" pitchFamily="1" panose="02020603050405020304"/>
              </a:rPr>
              <a:t>PERSONAL DOCENTE E INVESTIGADOR (2019 </a:t>
            </a:r>
          </a:p>
        </p:txBody>
      </p:sp>
      <p:sp>
        <p:nvSpPr>
          <p:cNvPr id="6" name=""/>
          <p:cNvSpPr/>
          <p:nvPr>
            <p:ph type="body" idx="10"/>
          </p:nvPr>
        </p:nvSpPr>
        <p:spPr>
          <a:xfrm>
            <a:off x="1090930" y="9731375"/>
            <a:ext cx="5575300" cy="225425"/>
          </a:xfrm>
          <a:prstGeom prst="rect">
            <a:avLst/>
          </a:prstGeom>
          <a:noFill/>
          <a:ln w="0" cmpd="sng">
            <a:noFill/>
            <a:prstDash val="solid"/>
          </a:ln>
        </p:spPr>
        <p:txBody>
          <a:bodyPr vert="horz" lIns="0" tIns="57785" rIns="0" bIns="0" anchor="t"/>
          <a:lstStyle/>
          <a:p>
            <a:pPr marL="0" marR="11430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1676400"/>
            <a:ext cx="5486400" cy="1291590"/>
          </a:xfrm>
          <a:prstGeom prst="rect">
            <a:avLst/>
          </a:prstGeom>
          <a:noFill/>
          <a:ln w="0" cmpd="sng">
            <a:noFill/>
            <a:prstDash val="solid"/>
          </a:ln>
        </p:spPr>
        <p:txBody>
          <a:bodyPr vert="horz" lIns="0" tIns="54610" rIns="0" bIns="0" anchor="t"/>
          <a:lstStyle/>
          <a:p>
            <a:pPr marL="0" marR="0" indent="0" algn="ctr">
              <a:lnSpc>
                <a:spcPts val="2800"/>
              </a:lnSpc>
              <a:spcAft>
                <a:spcPts val="0"/>
              </a:spcAft>
            </a:pPr>
            <a:r>
              <a:rPr lang="es-ES" sz="2650" b="1" spc="35">
                <a:solidFill>
                  <a:srgbClr val="000000"/>
                </a:solidFill>
                <a:latin typeface="Garamond" pitchFamily="1" panose="02020603050405020304"/>
              </a:rPr>
              <a:t>Capítulo 2 </a:t>
            </a:r>
          </a:p>
          <a:p>
            <a:pPr marL="0" marR="0" indent="0" algn="ctr">
              <a:lnSpc>
                <a:spcPts val="3000"/>
              </a:lnSpc>
              <a:spcBef>
                <a:spcPts val="480"/>
              </a:spcBef>
              <a:spcAft>
                <a:spcPts val="430"/>
              </a:spcAft>
            </a:pPr>
            <a:r>
              <a:rPr lang="es-ES" sz="2650" b="1" spc="0">
                <a:solidFill>
                  <a:srgbClr val="000000"/>
                </a:solidFill>
                <a:latin typeface="Garamond" pitchFamily="1" panose="02020603050405020304"/>
              </a:rPr>
              <a:t>Decretos fundacionales y otros </a:t>
            </a:r>
            <a:br/>
            <a:r>
              <a:rPr lang="es-ES" sz="2650" b="1" spc="0">
                <a:solidFill>
                  <a:srgbClr val="000000"/>
                </a:solidFill>
                <a:latin typeface="Garamond" pitchFamily="1" panose="02020603050405020304"/>
              </a:rPr>
              <a:t>documentos </a:t>
            </a:r>
          </a:p>
        </p:txBody>
      </p:sp>
      <p:sp>
        <p:nvSpPr>
          <p:cNvPr id="3" name=""/>
          <p:cNvSpPr/>
          <p:nvPr>
            <p:ph type="body" idx="10"/>
          </p:nvPr>
        </p:nvSpPr>
        <p:spPr>
          <a:xfrm>
            <a:off x="1097280" y="2967990"/>
            <a:ext cx="5486400" cy="6817360"/>
          </a:xfrm>
          <a:prstGeom prst="rect">
            <a:avLst/>
          </a:prstGeom>
          <a:noFill/>
          <a:ln w="0" cmpd="sng">
            <a:noFill/>
            <a:prstDash val="solid"/>
          </a:ln>
        </p:spPr>
        <p:txBody>
          <a:bodyPr vert="horz" lIns="0" tIns="553720" rIns="0" bIns="0" anchor="t"/>
          <a:lstStyle/>
          <a:p>
            <a:pPr marL="0" marR="91440" indent="0" algn="just">
              <a:lnSpc>
                <a:spcPts val="1400"/>
              </a:lnSpc>
              <a:spcAft>
                <a:spcPts val="0"/>
              </a:spcAft>
            </a:pPr>
            <a:r>
              <a:rPr lang="es-ES" sz="1200" spc="0">
                <a:solidFill>
                  <a:srgbClr val="000000"/>
                </a:solidFill>
                <a:latin typeface="Times New Roman" pitchFamily="1" panose="02020603050405020304"/>
              </a:rPr>
              <a:t>La </a:t>
            </a:r>
            <a:r>
              <a:rPr lang="es-ES" sz="1300" b="1" spc="0">
                <a:solidFill>
                  <a:srgbClr val="000000"/>
                </a:solidFill>
                <a:latin typeface="Garamond" pitchFamily="1" panose="02020603050405020304"/>
              </a:rPr>
              <a:t>Facultad de Ciencias </a:t>
            </a:r>
            <a:r>
              <a:rPr lang="es-ES" sz="1200" spc="0">
                <a:solidFill>
                  <a:srgbClr val="000000"/>
                </a:solidFill>
                <a:latin typeface="Times New Roman" pitchFamily="1" panose="02020603050405020304"/>
              </a:rPr>
              <a:t>de Badajoz se creómediante el Decreto 1774/68 de 27 de julio de 1968 (B.O.E. del 30), como Centro dependiente de la </a:t>
            </a:r>
            <a:r>
              <a:rPr lang="es-ES" sz="1300" b="1" spc="0">
                <a:solidFill>
                  <a:srgbClr val="000000"/>
                </a:solidFill>
                <a:latin typeface="Garamond" pitchFamily="1" panose="02020603050405020304"/>
              </a:rPr>
              <a:t>Universidad de Sevilla</a:t>
            </a:r>
            <a:r>
              <a:rPr lang="es-ES" sz="1200" spc="0">
                <a:solidFill>
                  <a:srgbClr val="000000"/>
                </a:solidFill>
                <a:latin typeface="Times New Roman" pitchFamily="1" panose="02020603050405020304"/>
              </a:rPr>
              <a:t>, comenzando a impartir las enseñanzas de la Licenciatura en Ciencias Químicas y de primer curso de Escuelas Te´cnicas Superiores. </a:t>
            </a:r>
          </a:p>
          <a:p>
            <a:pPr marL="0" marR="91440" indent="0" algn="just">
              <a:lnSpc>
                <a:spcPts val="1400"/>
              </a:lnSpc>
              <a:spcBef>
                <a:spcPts val="480"/>
              </a:spcBef>
              <a:spcAft>
                <a:spcPts val="0"/>
              </a:spcAft>
            </a:pPr>
            <a:r>
              <a:rPr lang="es-ES" sz="1200" spc="0">
                <a:solidFill>
                  <a:srgbClr val="000000"/>
                </a:solidFill>
                <a:latin typeface="Times New Roman" pitchFamily="1" panose="02020603050405020304"/>
              </a:rPr>
              <a:t>Por Orden Ministerial de 23 de junio de 1970 (B.O.E. de 19 de agosto) se crea la </a:t>
            </a:r>
            <a:r>
              <a:rPr lang="es-ES" sz="1300" b="1" spc="0">
                <a:solidFill>
                  <a:srgbClr val="000000"/>
                </a:solidFill>
                <a:latin typeface="Garamond" pitchFamily="1" panose="02020603050405020304"/>
              </a:rPr>
              <a:t>Sección de Químicas </a:t>
            </a:r>
            <a:r>
              <a:rPr lang="es-ES" sz="1200" spc="0">
                <a:solidFill>
                  <a:srgbClr val="000000"/>
                </a:solidFill>
                <a:latin typeface="Times New Roman" pitchFamily="1" panose="02020603050405020304"/>
              </a:rPr>
              <a:t>y se aprueba su Plan de Estudios. </a:t>
            </a:r>
          </a:p>
          <a:p>
            <a:pPr marL="0" marR="91440" indent="0" algn="just">
              <a:lnSpc>
                <a:spcPts val="1400"/>
              </a:lnSpc>
              <a:spcBef>
                <a:spcPts val="555"/>
              </a:spcBef>
              <a:spcAft>
                <a:spcPts val="0"/>
              </a:spcAft>
            </a:pPr>
            <a:r>
              <a:rPr lang="es-ES" sz="1200" spc="15">
                <a:solidFill>
                  <a:srgbClr val="000000"/>
                </a:solidFill>
                <a:latin typeface="Times New Roman" pitchFamily="1" panose="02020603050405020304"/>
              </a:rPr>
              <a:t>En 1973, la </a:t>
            </a:r>
            <a:r>
              <a:rPr lang="es-ES" sz="1300" b="1" spc="15">
                <a:solidFill>
                  <a:srgbClr val="000000"/>
                </a:solidFill>
                <a:latin typeface="Garamond" pitchFamily="1" panose="02020603050405020304"/>
              </a:rPr>
              <a:t>Facultad de Ciencias </a:t>
            </a:r>
            <a:r>
              <a:rPr lang="es-ES" sz="1200" spc="15">
                <a:solidFill>
                  <a:srgbClr val="000000"/>
                </a:solidFill>
                <a:latin typeface="Times New Roman" pitchFamily="1" panose="02020603050405020304"/>
              </a:rPr>
              <a:t>se integra en la </a:t>
            </a:r>
            <a:r>
              <a:rPr lang="es-ES" sz="1300" b="1" spc="15">
                <a:solidFill>
                  <a:srgbClr val="000000"/>
                </a:solidFill>
                <a:latin typeface="Garamond" pitchFamily="1" panose="02020603050405020304"/>
              </a:rPr>
              <a:t>Universidad de Extrema-</a:t>
            </a:r>
            <a:r>
              <a:rPr lang="es-ES" sz="1300" b="1" spc="15">
                <a:solidFill>
                  <a:srgbClr val="000000"/>
                </a:solidFill>
                <a:latin typeface="Garamond" pitchFamily="1" panose="02020603050405020304"/>
              </a:rPr>
              <a:t>dura </a:t>
            </a:r>
            <a:r>
              <a:rPr lang="es-ES" sz="1200" spc="15">
                <a:solidFill>
                  <a:srgbClr val="000000"/>
                </a:solidFill>
                <a:latin typeface="Times New Roman" pitchFamily="1" panose="02020603050405020304"/>
              </a:rPr>
              <a:t>al crearse e´sta por Decreto 991/73 de 10 de mayo (B.O.E. del 18), en virtud de la autorización concedida por la disposición final cuarta de la Ley 22/1972, que aprobóel III Plan de Desarrollo Económico Social. El Decreto 991/73 regulóla estructura y organización de la </a:t>
            </a:r>
            <a:r>
              <a:rPr lang="es-ES" sz="1300" b="1" spc="15">
                <a:solidFill>
                  <a:srgbClr val="000000"/>
                </a:solidFill>
                <a:latin typeface="Garamond" pitchFamily="1" panose="02020603050405020304"/>
              </a:rPr>
              <a:t>Universidad de Extremadura</a:t>
            </a:r>
            <a:r>
              <a:rPr lang="es-ES" sz="1200" spc="15">
                <a:solidFill>
                  <a:srgbClr val="000000"/>
                </a:solidFill>
                <a:latin typeface="Times New Roman" pitchFamily="1" panose="02020603050405020304"/>
              </a:rPr>
              <a:t>, introduciendo las novedades de preveer para la misma dos Vicerrectorados y dos Secretarías Generales, una en Badajoz y otra en Cáceres, al mismo tiempo que establecía que las Facultades Científicas y Me´dicas se ubicarían en Badajoz, y las Humanísticas y Jurídicas, en Cáceres. </a:t>
            </a:r>
          </a:p>
          <a:p>
            <a:pPr marL="0" marR="91440" indent="0" algn="just">
              <a:lnSpc>
                <a:spcPts val="1400"/>
              </a:lnSpc>
              <a:spcBef>
                <a:spcPts val="525"/>
              </a:spcBef>
              <a:spcAft>
                <a:spcPts val="0"/>
              </a:spcAft>
            </a:pPr>
            <a:r>
              <a:rPr lang="es-ES" sz="1200" spc="0">
                <a:solidFill>
                  <a:srgbClr val="000000"/>
                </a:solidFill>
                <a:latin typeface="Times New Roman" pitchFamily="1" panose="02020603050405020304"/>
              </a:rPr>
              <a:t>Además de la </a:t>
            </a:r>
            <a:r>
              <a:rPr lang="es-ES" sz="1300" b="1" spc="0">
                <a:solidFill>
                  <a:srgbClr val="000000"/>
                </a:solidFill>
                <a:latin typeface="Garamond" pitchFamily="1" panose="02020603050405020304"/>
              </a:rPr>
              <a:t>Facultad de Ciencias</a:t>
            </a:r>
            <a:r>
              <a:rPr lang="es-ES" sz="1200" spc="0">
                <a:solidFill>
                  <a:srgbClr val="000000"/>
                </a:solidFill>
                <a:latin typeface="Times New Roman" pitchFamily="1" panose="02020603050405020304"/>
              </a:rPr>
              <a:t>, el citado decreto de creación integróen la </a:t>
            </a:r>
            <a:r>
              <a:rPr lang="es-ES" sz="1300" b="1" spc="0">
                <a:solidFill>
                  <a:srgbClr val="000000"/>
                </a:solidFill>
                <a:latin typeface="Garamond" pitchFamily="1" panose="02020603050405020304"/>
              </a:rPr>
              <a:t>Universidad de Extremadura </a:t>
            </a:r>
            <a:r>
              <a:rPr lang="es-ES" sz="1200" spc="0">
                <a:solidFill>
                  <a:srgbClr val="000000"/>
                </a:solidFill>
                <a:latin typeface="Times New Roman" pitchFamily="1" panose="02020603050405020304"/>
              </a:rPr>
              <a:t>la Escuela Universitaria de Formación del Profeso-</a:t>
            </a:r>
            <a:r>
              <a:rPr lang="es-ES" sz="1200" spc="0">
                <a:solidFill>
                  <a:srgbClr val="000000"/>
                </a:solidFill>
                <a:latin typeface="Times New Roman" pitchFamily="1" panose="02020603050405020304"/>
              </a:rPr>
              <a:t>rado de E.G.B. y la Escuela Universitaria de Ingeniería Te´cnica Agrícola de Badajoz, anteriormente dependientes de la </a:t>
            </a:r>
            <a:r>
              <a:rPr lang="es-ES" sz="1300" b="1" spc="0">
                <a:solidFill>
                  <a:srgbClr val="000000"/>
                </a:solidFill>
                <a:latin typeface="Garamond" pitchFamily="1" panose="02020603050405020304"/>
              </a:rPr>
              <a:t>Universidad de Sevilla</a:t>
            </a:r>
            <a:r>
              <a:rPr lang="es-ES" sz="1200" spc="0">
                <a:solidFill>
                  <a:srgbClr val="000000"/>
                </a:solidFill>
                <a:latin typeface="Times New Roman" pitchFamily="1" panose="02020603050405020304"/>
              </a:rPr>
              <a:t>, la Escuela Universitaria del Profesorado de E.G.B. de Cáceres, asícomo el Colegio Universitario de Cáceres, dependientes hasta ese momento de la </a:t>
            </a:r>
            <a:r>
              <a:rPr lang="es-ES" sz="1300" b="1" spc="0">
                <a:solidFill>
                  <a:srgbClr val="000000"/>
                </a:solidFill>
                <a:latin typeface="Garamond" pitchFamily="1" panose="02020603050405020304"/>
              </a:rPr>
              <a:t>Universidad de Salamanca</a:t>
            </a:r>
            <a:r>
              <a:rPr lang="es-ES" sz="1200" spc="0">
                <a:solidFill>
                  <a:srgbClr val="000000"/>
                </a:solidFill>
                <a:latin typeface="Times New Roman" pitchFamily="1" panose="02020603050405020304"/>
              </a:rPr>
              <a:t>. </a:t>
            </a:r>
          </a:p>
          <a:p>
            <a:pPr marL="0" marR="91440" indent="0" algn="just">
              <a:lnSpc>
                <a:spcPts val="1400"/>
              </a:lnSpc>
              <a:spcBef>
                <a:spcPts val="505"/>
              </a:spcBef>
              <a:spcAft>
                <a:spcPts val="9805"/>
              </a:spcAft>
            </a:pPr>
            <a:r>
              <a:rPr lang="es-ES" sz="1200" spc="20">
                <a:solidFill>
                  <a:srgbClr val="000000"/>
                </a:solidFill>
                <a:latin typeface="Times New Roman" pitchFamily="1" panose="02020603050405020304"/>
              </a:rPr>
              <a:t>De acuerdo con el Decreto de creación, la </a:t>
            </a:r>
            <a:r>
              <a:rPr lang="es-ES" sz="1300" b="1" spc="20">
                <a:solidFill>
                  <a:srgbClr val="000000"/>
                </a:solidFill>
                <a:latin typeface="Garamond" pitchFamily="1" panose="02020603050405020304"/>
              </a:rPr>
              <a:t>Universidad de Extremadura </a:t>
            </a:r>
            <a:r>
              <a:rPr lang="es-ES" sz="1200" spc="20">
                <a:solidFill>
                  <a:srgbClr val="000000"/>
                </a:solidFill>
                <a:latin typeface="Times New Roman" pitchFamily="1" panose="02020603050405020304"/>
              </a:rPr>
              <a:t>estuvo regida, en la primera etapa, por una Comisión Gestora, presidida por un Catedrático Numerario —Prof. Dr. JoséMaría Vigera Lobo (2 de junio de 1973) y Prof. Dr. Antón Civit Breu (4 de febrero de 1974)— nombrado por el Ministerio de Educación y Ciencia. </a:t>
            </a:r>
          </a:p>
        </p:txBody>
      </p:sp>
      <p:sp>
        <p:nvSpPr>
          <p:cNvPr id="4" name=""/>
          <p:cNvSpPr/>
          <p:nvPr>
            <p:ph type="body" idx="10"/>
          </p:nvPr>
        </p:nvSpPr>
        <p:spPr>
          <a:xfrm>
            <a:off x="1829435" y="9785350"/>
            <a:ext cx="3937000" cy="184150"/>
          </a:xfrm>
          <a:prstGeom prst="rect">
            <a:avLst/>
          </a:prstGeom>
          <a:noFill/>
          <a:ln w="0" cmpd="sng">
            <a:noFill/>
            <a:prstDash val="solid"/>
          </a:ln>
        </p:spPr>
        <p:txBody>
          <a:bodyPr vert="horz" lIns="0" tIns="0" rIns="0" bIns="0" anchor="t"/>
          <a:lstStyle/>
          <a:p>
            <a:pPr marL="0" marR="0" indent="0" algn="ctr">
              <a:lnSpc>
                <a:spcPts val="1400"/>
              </a:lnSpc>
              <a:spcAft>
                <a:spcPts val="60"/>
              </a:spcAft>
            </a:pPr>
            <a:r>
              <a:rPr lang="es-ES" sz="1200" spc="0">
                <a:solidFill>
                  <a:srgbClr val="000000"/>
                </a:solidFill>
                <a:latin typeface="Times New Roman" pitchFamily="1" panose="02020603050405020304"/>
              </a:rPr>
              <a:t>3 </a:t>
            </a:r>
          </a:p>
        </p:txBody>
      </p:sp>
    </p:spTree>
  </p:cSld>
  <p:clrMapOvr>
    <a:masterClrMapping/>
  </p:clrMapOvr>
</p:sldLayout>
</file>

<file path=ppt/slideLayouts/slideLayout27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0930" y="482600"/>
            <a:ext cx="5575300" cy="199390"/>
          </a:xfrm>
          <a:prstGeom prst="rect">
            <a:avLst/>
          </a:prstGeom>
          <a:noFill/>
          <a:ln w="0" cmpd="sng">
            <a:noFill/>
            <a:prstDash val="solid"/>
          </a:ln>
        </p:spPr>
        <p:txBody>
          <a:bodyPr vert="horz" lIns="0" tIns="0" rIns="0" bIns="0" anchor="t"/>
          <a:lstStyle/>
          <a:p>
            <a:pPr marL="0" marR="0" indent="0" algn="l">
              <a:lnSpc>
                <a:spcPts val="1500"/>
              </a:lnSpc>
              <a:spcAft>
                <a:spcPts val="70"/>
              </a:spcAft>
              <a:tabLst>
                <a:tab algn="l" pos="2971800"/>
              </a:tabLst>
            </a:pPr>
            <a:r>
              <a:rPr lang="es-ES" sz="1300" spc="45">
                <a:solidFill>
                  <a:srgbClr val="000000"/>
                </a:solidFill>
                <a:latin typeface="Garamond" pitchFamily="1" panose="02020603050405020304"/>
              </a:rPr>
              <a:t>246 </a:t>
            </a:r>
            <a:r>
              <a:rPr lang="es-ES" sz="1300" b="1" spc="45">
                <a:solidFill>
                  <a:srgbClr val="000000"/>
                </a:solidFill>
                <a:latin typeface="Garamond" pitchFamily="1" panose="02020603050405020304"/>
              </a:rPr>
              <a:t>7.1. Cuadro actual de Profesores </a:t>
            </a:r>
          </a:p>
        </p:txBody>
      </p:sp>
      <p:sp>
        <p:nvSpPr>
          <p:cNvPr id="3" name=""/>
          <p:cNvSpPr/>
          <p:nvPr>
            <p:ph type="body" idx="10"/>
          </p:nvPr>
        </p:nvSpPr>
        <p:spPr>
          <a:xfrm>
            <a:off x="1090930" y="681990"/>
            <a:ext cx="5575300" cy="357505"/>
          </a:xfrm>
          <a:prstGeom prst="rect">
            <a:avLst/>
          </a:prstGeom>
          <a:noFill/>
          <a:ln w="0" cmpd="sng">
            <a:noFill/>
            <a:prstDash val="solid"/>
          </a:ln>
        </p:spPr>
        <p:txBody>
          <a:bodyPr vert="horz" lIns="0" tIns="193040" rIns="0" bIns="0" anchor="t"/>
          <a:lstStyle/>
          <a:p>
            <a:pPr marL="0" marR="0" indent="0" algn="ctr">
              <a:lnSpc>
                <a:spcPts val="1200"/>
              </a:lnSpc>
              <a:spcAft>
                <a:spcPts val="0"/>
              </a:spcAft>
            </a:pPr>
            <a:r>
              <a:rPr lang="es-ES" sz="1150" spc="10">
                <a:solidFill>
                  <a:srgbClr val="000000"/>
                </a:solidFill>
                <a:latin typeface="Garamond" pitchFamily="1" panose="02020603050405020304"/>
              </a:rPr>
              <a:t>PERSONAL DOCENTE E INVESTIGADOR (2019 </a:t>
            </a:r>
          </a:p>
        </p:txBody>
      </p:sp>
      <p:sp>
        <p:nvSpPr>
          <p:cNvPr id="6" name=""/>
          <p:cNvSpPr/>
          <p:nvPr>
            <p:ph type="body" idx="10"/>
          </p:nvPr>
        </p:nvSpPr>
        <p:spPr>
          <a:xfrm>
            <a:off x="1090930" y="9056370"/>
            <a:ext cx="5575300" cy="675005"/>
          </a:xfrm>
          <a:prstGeom prst="rect">
            <a:avLst/>
          </a:prstGeom>
          <a:noFill/>
          <a:ln w="0" cmpd="sng">
            <a:noFill/>
            <a:prstDash val="solid"/>
          </a:ln>
        </p:spPr>
        <p:txBody>
          <a:bodyPr vert="horz" lIns="0" tIns="12065" rIns="0" bIns="0" anchor="t"/>
          <a:lstStyle/>
          <a:p>
            <a:pPr marL="0" marR="182880" indent="0" algn="l">
              <a:lnSpc>
                <a:spcPts val="1400"/>
              </a:lnSpc>
              <a:spcAft>
                <a:spcPts val="2320"/>
              </a:spcAft>
            </a:pPr>
            <a:r>
              <a:rPr lang="es-ES" sz="1300" spc="0">
                <a:solidFill>
                  <a:srgbClr val="000000"/>
                </a:solidFill>
                <a:latin typeface="Garamond" pitchFamily="1" panose="02020603050405020304"/>
              </a:rPr>
              <a:t>Por otra parte, en la Tabla 7.6 se da el PDI actual (2019) de la </a:t>
            </a:r>
            <a:r>
              <a:rPr lang="es-ES" sz="1300" b="1" spc="0">
                <a:solidFill>
                  <a:srgbClr val="000000"/>
                </a:solidFill>
                <a:latin typeface="Garamond" pitchFamily="1" panose="02020603050405020304"/>
              </a:rPr>
              <a:t>Facultad de Cien-</a:t>
            </a:r>
            <a:r>
              <a:rPr lang="es-ES" sz="1300" b="1" spc="0">
                <a:solidFill>
                  <a:srgbClr val="000000"/>
                </a:solidFill>
                <a:latin typeface="Garamond" pitchFamily="1" panose="02020603050405020304"/>
              </a:rPr>
              <a:t>cias </a:t>
            </a:r>
            <a:r>
              <a:rPr lang="es-ES" sz="1300" spc="0">
                <a:solidFill>
                  <a:srgbClr val="000000"/>
                </a:solidFill>
                <a:latin typeface="Garamond" pitchFamily="1" panose="02020603050405020304"/>
              </a:rPr>
              <a:t>ordenado por Departamento y área de conocimiento. </a:t>
            </a:r>
          </a:p>
        </p:txBody>
      </p:sp>
      <p:sp>
        <p:nvSpPr>
          <p:cNvPr id="7" name=""/>
          <p:cNvSpPr/>
          <p:nvPr>
            <p:ph type="body" idx="10"/>
          </p:nvPr>
        </p:nvSpPr>
        <p:spPr>
          <a:xfrm>
            <a:off x="1090930" y="9731375"/>
            <a:ext cx="5575300"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27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3460" y="482600"/>
            <a:ext cx="5575300" cy="199390"/>
          </a:xfrm>
          <a:prstGeom prst="rect">
            <a:avLst/>
          </a:prstGeom>
          <a:noFill/>
          <a:ln w="0" cmpd="sng">
            <a:noFill/>
            <a:prstDash val="solid"/>
          </a:ln>
        </p:spPr>
        <p:txBody>
          <a:bodyPr vert="horz" lIns="0" tIns="8255" rIns="0" bIns="0" anchor="t"/>
          <a:lstStyle/>
          <a:p>
            <a:pPr marL="91440" marR="0" indent="0" algn="l">
              <a:lnSpc>
                <a:spcPts val="1400"/>
              </a:lnSpc>
              <a:spcAft>
                <a:spcPts val="45"/>
              </a:spcAft>
              <a:tabLst>
                <a:tab algn="r" pos="5486400"/>
              </a:tabLst>
            </a:pPr>
            <a:r>
              <a:rPr lang="es-ES" sz="1200" spc="0">
                <a:solidFill>
                  <a:srgbClr val="000000"/>
                </a:solidFill>
                <a:latin typeface="Bookman Old Style" pitchFamily="1" panose="02020603050405020304"/>
              </a:rPr>
              <a:t>7. Profesorado </a:t>
            </a:r>
            <a:r>
              <a:rPr lang="es-ES" sz="1100" spc="0">
                <a:solidFill>
                  <a:srgbClr val="000000"/>
                </a:solidFill>
                <a:latin typeface="Arial" pitchFamily="2" panose="02020603050405020304"/>
              </a:rPr>
              <a:t>247 </a:t>
            </a:r>
          </a:p>
        </p:txBody>
      </p:sp>
      <p:sp>
        <p:nvSpPr>
          <p:cNvPr id="5" name=""/>
          <p:cNvSpPr/>
          <p:nvPr>
            <p:ph type="body" idx="10"/>
          </p:nvPr>
        </p:nvSpPr>
        <p:spPr>
          <a:xfrm>
            <a:off x="1013460" y="9731375"/>
            <a:ext cx="5575300" cy="238125"/>
          </a:xfrm>
          <a:prstGeom prst="rect">
            <a:avLst/>
          </a:prstGeom>
          <a:noFill/>
          <a:ln w="0" cmpd="sng">
            <a:noFill/>
            <a:prstDash val="solid"/>
          </a:ln>
        </p:spPr>
        <p:txBody>
          <a:bodyPr vert="horz" lIns="0" tIns="55245" rIns="0" bIns="0" anchor="t"/>
          <a:lstStyle/>
          <a:p>
            <a:pPr marL="0" marR="45720" indent="0" algn="r">
              <a:lnSpc>
                <a:spcPts val="1400"/>
              </a:lnSpc>
              <a:spcAft>
                <a:spcPts val="25"/>
              </a:spcAft>
            </a:pPr>
            <a:r>
              <a:rPr lang="es-ES" sz="1200" spc="15">
                <a:solidFill>
                  <a:srgbClr val="000000"/>
                </a:solidFill>
                <a:latin typeface="Bookman Old Style" pitchFamily="1" panose="02020603050405020304"/>
              </a:rPr>
              <a:t>Memoria Histórica </a:t>
            </a:r>
          </a:p>
        </p:txBody>
      </p:sp>
    </p:spTree>
  </p:cSld>
  <p:clrMapOvr>
    <a:masterClrMapping/>
  </p:clrMapOvr>
</p:sldLayout>
</file>

<file path=ppt/slideLayouts/slideLayout27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0285" y="482600"/>
            <a:ext cx="5575300" cy="199390"/>
          </a:xfrm>
          <a:prstGeom prst="rect">
            <a:avLst/>
          </a:prstGeom>
          <a:noFill/>
          <a:ln w="0" cmpd="sng">
            <a:noFill/>
            <a:prstDash val="solid"/>
          </a:ln>
        </p:spPr>
        <p:txBody>
          <a:bodyPr vert="horz" lIns="0" tIns="9525" rIns="0" bIns="0" anchor="t"/>
          <a:lstStyle/>
          <a:p>
            <a:pPr marL="91440" marR="0" indent="0" algn="l">
              <a:lnSpc>
                <a:spcPts val="1400"/>
              </a:lnSpc>
              <a:spcAft>
                <a:spcPts val="60"/>
              </a:spcAft>
              <a:tabLst>
                <a:tab algn="r" pos="5486400"/>
              </a:tabLst>
            </a:pPr>
            <a:r>
              <a:rPr lang="es-ES" sz="1050" spc="0">
                <a:solidFill>
                  <a:srgbClr val="000000"/>
                </a:solidFill>
                <a:latin typeface="Arial" pitchFamily="2" panose="02020603050405020304"/>
              </a:rPr>
              <a:t>248 </a:t>
            </a:r>
            <a:r>
              <a:rPr lang="es-ES" sz="1150" spc="0">
                <a:solidFill>
                  <a:srgbClr val="000000"/>
                </a:solidFill>
                <a:latin typeface="Bookman Old Style" pitchFamily="1" panose="02020603050405020304"/>
              </a:rPr>
              <a:t>7.1. Cuadro actual de Profesores </a:t>
            </a:r>
          </a:p>
        </p:txBody>
      </p:sp>
      <p:sp>
        <p:nvSpPr>
          <p:cNvPr id="5" name=""/>
          <p:cNvSpPr/>
          <p:nvPr>
            <p:ph type="body" idx="10"/>
          </p:nvPr>
        </p:nvSpPr>
        <p:spPr>
          <a:xfrm>
            <a:off x="1010285" y="9731375"/>
            <a:ext cx="5575300" cy="238125"/>
          </a:xfrm>
          <a:prstGeom prst="rect">
            <a:avLst/>
          </a:prstGeom>
          <a:noFill/>
          <a:ln w="0" cmpd="sng">
            <a:noFill/>
            <a:prstDash val="solid"/>
          </a:ln>
        </p:spPr>
        <p:txBody>
          <a:bodyPr vert="horz" lIns="0" tIns="56515" rIns="0" bIns="0" anchor="t"/>
          <a:lstStyle/>
          <a:p>
            <a:pPr marL="9144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27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3460" y="482600"/>
            <a:ext cx="5575300" cy="199390"/>
          </a:xfrm>
          <a:prstGeom prst="rect">
            <a:avLst/>
          </a:prstGeom>
          <a:noFill/>
          <a:ln w="0" cmpd="sng">
            <a:noFill/>
            <a:prstDash val="solid"/>
          </a:ln>
        </p:spPr>
        <p:txBody>
          <a:bodyPr vert="horz" lIns="0" tIns="8255" rIns="0" bIns="0" anchor="t"/>
          <a:lstStyle/>
          <a:p>
            <a:pPr marL="91440" marR="0" indent="0" algn="l">
              <a:lnSpc>
                <a:spcPts val="1400"/>
              </a:lnSpc>
              <a:spcAft>
                <a:spcPts val="45"/>
              </a:spcAft>
              <a:tabLst>
                <a:tab algn="r" pos="5486400"/>
              </a:tabLst>
            </a:pPr>
            <a:r>
              <a:rPr lang="es-ES" sz="1200" spc="0">
                <a:solidFill>
                  <a:srgbClr val="000000"/>
                </a:solidFill>
                <a:latin typeface="Bookman Old Style" pitchFamily="1" panose="02020603050405020304"/>
              </a:rPr>
              <a:t>7. Profesorado </a:t>
            </a:r>
            <a:r>
              <a:rPr lang="es-ES" sz="1050" spc="0">
                <a:solidFill>
                  <a:srgbClr val="000000"/>
                </a:solidFill>
                <a:latin typeface="Arial" pitchFamily="2" panose="02020603050405020304"/>
              </a:rPr>
              <a:t>249 </a:t>
            </a:r>
          </a:p>
        </p:txBody>
      </p:sp>
      <p:sp>
        <p:nvSpPr>
          <p:cNvPr id="5" name=""/>
          <p:cNvSpPr/>
          <p:nvPr>
            <p:ph type="body" idx="10"/>
          </p:nvPr>
        </p:nvSpPr>
        <p:spPr>
          <a:xfrm>
            <a:off x="1013460" y="9731375"/>
            <a:ext cx="5575300" cy="238125"/>
          </a:xfrm>
          <a:prstGeom prst="rect">
            <a:avLst/>
          </a:prstGeom>
          <a:noFill/>
          <a:ln w="0" cmpd="sng">
            <a:noFill/>
            <a:prstDash val="solid"/>
          </a:ln>
        </p:spPr>
        <p:txBody>
          <a:bodyPr vert="horz" lIns="0" tIns="55245" rIns="0" bIns="0" anchor="t"/>
          <a:lstStyle/>
          <a:p>
            <a:pPr marL="0" marR="45720" indent="0" algn="r">
              <a:lnSpc>
                <a:spcPts val="1400"/>
              </a:lnSpc>
              <a:spcAft>
                <a:spcPts val="25"/>
              </a:spcAft>
            </a:pPr>
            <a:r>
              <a:rPr lang="es-ES" sz="1200" spc="15">
                <a:solidFill>
                  <a:srgbClr val="000000"/>
                </a:solidFill>
                <a:latin typeface="Bookman Old Style" pitchFamily="1" panose="02020603050405020304"/>
              </a:rPr>
              <a:t>Memoria Histórica </a:t>
            </a:r>
          </a:p>
        </p:txBody>
      </p:sp>
    </p:spTree>
  </p:cSld>
  <p:clrMapOvr>
    <a:masterClrMapping/>
  </p:clrMapOvr>
</p:sldLayout>
</file>

<file path=ppt/slideLayouts/slideLayout27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0285" y="482600"/>
            <a:ext cx="5575300" cy="199390"/>
          </a:xfrm>
          <a:prstGeom prst="rect">
            <a:avLst/>
          </a:prstGeom>
          <a:noFill/>
          <a:ln w="0" cmpd="sng">
            <a:noFill/>
            <a:prstDash val="solid"/>
          </a:ln>
        </p:spPr>
        <p:txBody>
          <a:bodyPr vert="horz" lIns="0" tIns="9525" rIns="0" bIns="0" anchor="t"/>
          <a:lstStyle/>
          <a:p>
            <a:pPr marL="91440" marR="0" indent="0" algn="l">
              <a:lnSpc>
                <a:spcPts val="1400"/>
              </a:lnSpc>
              <a:spcAft>
                <a:spcPts val="60"/>
              </a:spcAft>
              <a:tabLst>
                <a:tab algn="r" pos="5486400"/>
              </a:tabLst>
            </a:pPr>
            <a:r>
              <a:rPr lang="es-ES" sz="1050" spc="0">
                <a:solidFill>
                  <a:srgbClr val="000000"/>
                </a:solidFill>
                <a:latin typeface="Arial" pitchFamily="2" panose="02020603050405020304"/>
              </a:rPr>
              <a:t>250 </a:t>
            </a:r>
            <a:r>
              <a:rPr lang="es-ES" sz="1150" spc="0">
                <a:solidFill>
                  <a:srgbClr val="000000"/>
                </a:solidFill>
                <a:latin typeface="Bookman Old Style" pitchFamily="1" panose="02020603050405020304"/>
              </a:rPr>
              <a:t>7.1. Cuadro actual de Profesores </a:t>
            </a:r>
          </a:p>
        </p:txBody>
      </p:sp>
      <p:sp>
        <p:nvSpPr>
          <p:cNvPr id="5" name=""/>
          <p:cNvSpPr/>
          <p:nvPr>
            <p:ph type="body" idx="10"/>
          </p:nvPr>
        </p:nvSpPr>
        <p:spPr>
          <a:xfrm>
            <a:off x="1010285" y="9731375"/>
            <a:ext cx="5575300" cy="238125"/>
          </a:xfrm>
          <a:prstGeom prst="rect">
            <a:avLst/>
          </a:prstGeom>
          <a:noFill/>
          <a:ln w="0" cmpd="sng">
            <a:noFill/>
            <a:prstDash val="solid"/>
          </a:ln>
        </p:spPr>
        <p:txBody>
          <a:bodyPr vert="horz" lIns="0" tIns="56515" rIns="0" bIns="0" anchor="t"/>
          <a:lstStyle/>
          <a:p>
            <a:pPr marL="9144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27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0285" y="482600"/>
            <a:ext cx="5575300" cy="199390"/>
          </a:xfrm>
          <a:prstGeom prst="rect">
            <a:avLst/>
          </a:prstGeom>
          <a:noFill/>
          <a:ln w="0" cmpd="sng">
            <a:noFill/>
            <a:prstDash val="solid"/>
          </a:ln>
        </p:spPr>
        <p:txBody>
          <a:bodyPr vert="horz" lIns="0" tIns="10160" rIns="0" bIns="0" anchor="t"/>
          <a:lstStyle/>
          <a:p>
            <a:pPr marL="91440" marR="0" indent="0" algn="l">
              <a:lnSpc>
                <a:spcPts val="1400"/>
              </a:lnSpc>
              <a:spcAft>
                <a:spcPts val="70"/>
              </a:spcAft>
              <a:tabLst>
                <a:tab algn="r" pos="5486400"/>
              </a:tabLst>
            </a:pPr>
            <a:r>
              <a:rPr lang="es-ES" sz="1100" b="1" spc="0">
                <a:solidFill>
                  <a:srgbClr val="000000"/>
                </a:solidFill>
                <a:latin typeface="Bookman Old Style" pitchFamily="1" panose="02020603050405020304"/>
              </a:rPr>
              <a:t>7. Profesorado </a:t>
            </a:r>
            <a:r>
              <a:rPr lang="es-ES" sz="1150" spc="0">
                <a:solidFill>
                  <a:srgbClr val="000000"/>
                </a:solidFill>
                <a:latin typeface="Arial" pitchFamily="2" panose="02020603050405020304"/>
              </a:rPr>
              <a:t>251 </a:t>
            </a:r>
          </a:p>
        </p:txBody>
      </p:sp>
      <p:sp>
        <p:nvSpPr>
          <p:cNvPr id="5" name=""/>
          <p:cNvSpPr/>
          <p:nvPr>
            <p:ph type="body" idx="10"/>
          </p:nvPr>
        </p:nvSpPr>
        <p:spPr>
          <a:xfrm>
            <a:off x="1010285" y="4071620"/>
            <a:ext cx="5575300" cy="5659755"/>
          </a:xfrm>
          <a:prstGeom prst="rect">
            <a:avLst/>
          </a:prstGeom>
          <a:noFill/>
          <a:ln w="0" cmpd="sng">
            <a:noFill/>
            <a:prstDash val="solid"/>
          </a:ln>
        </p:spPr>
        <p:txBody>
          <a:bodyPr vert="horz" lIns="0" tIns="1270" rIns="0" bIns="0" anchor="t"/>
          <a:lstStyle/>
          <a:p>
            <a:pPr marL="0" marR="0" indent="0" algn="ctr">
              <a:lnSpc>
                <a:spcPts val="1300"/>
              </a:lnSpc>
              <a:spcAft>
                <a:spcPts val="41845"/>
              </a:spcAft>
            </a:pPr>
            <a:r>
              <a:rPr lang="es-ES" sz="1100" b="1" spc="-70">
                <a:solidFill>
                  <a:srgbClr val="000000"/>
                </a:solidFill>
                <a:latin typeface="Bookman Old Style" pitchFamily="1" panose="02020603050405020304"/>
              </a:rPr>
              <a:t>Tabla </a:t>
            </a:r>
            <a:r>
              <a:rPr lang="es-ES" sz="1150" spc="-70">
                <a:solidFill>
                  <a:srgbClr val="000000"/>
                </a:solidFill>
                <a:latin typeface="Arial" pitchFamily="2" panose="02020603050405020304"/>
              </a:rPr>
              <a:t>7.3: </a:t>
            </a:r>
            <a:r>
              <a:rPr lang="es-ES" sz="1100" spc="-70">
                <a:solidFill>
                  <a:srgbClr val="000000"/>
                </a:solidFill>
                <a:latin typeface="Bookman Old Style" pitchFamily="1" panose="02020603050405020304"/>
              </a:rPr>
              <a:t>Profesorado actual de la Facultad de Ciencias (2019), por Departamento y </a:t>
            </a:r>
            <a:br/>
            <a:r>
              <a:rPr lang="es-ES" sz="1100" spc="-70">
                <a:solidFill>
                  <a:srgbClr val="000000"/>
                </a:solidFill>
                <a:latin typeface="Bookman Old Style" pitchFamily="1" panose="02020603050405020304"/>
              </a:rPr>
              <a:t>área de conocimiento </a:t>
            </a:r>
          </a:p>
        </p:txBody>
      </p:sp>
      <p:sp>
        <p:nvSpPr>
          <p:cNvPr id="6" name=""/>
          <p:cNvSpPr/>
          <p:nvPr>
            <p:ph type="body" idx="10"/>
          </p:nvPr>
        </p:nvSpPr>
        <p:spPr>
          <a:xfrm>
            <a:off x="1013460" y="9731375"/>
            <a:ext cx="55753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7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3460" y="469900"/>
            <a:ext cx="5575300" cy="208915"/>
          </a:xfrm>
          <a:prstGeom prst="rect">
            <a:avLst/>
          </a:prstGeom>
          <a:noFill/>
          <a:ln w="0" cmpd="sng">
            <a:noFill/>
            <a:prstDash val="solid"/>
          </a:ln>
        </p:spPr>
        <p:txBody>
          <a:bodyPr vert="horz" lIns="0" tIns="12700" rIns="0" bIns="0" anchor="t"/>
          <a:lstStyle/>
          <a:p>
            <a:pPr marL="91440" marR="0" indent="0" algn="l">
              <a:lnSpc>
                <a:spcPts val="1500"/>
              </a:lnSpc>
              <a:spcAft>
                <a:spcPts val="25"/>
              </a:spcAft>
              <a:tabLst>
                <a:tab algn="r" pos="5486400"/>
              </a:tabLst>
            </a:pPr>
            <a:r>
              <a:rPr lang="es-ES" sz="1350" spc="0">
                <a:solidFill>
                  <a:srgbClr val="08080E"/>
                </a:solidFill>
                <a:latin typeface="Garamond" pitchFamily="1" panose="02020603050405020304"/>
              </a:rPr>
              <a:t>252 </a:t>
            </a:r>
            <a:r>
              <a:rPr lang="es-ES" sz="1350" spc="0">
                <a:solidFill>
                  <a:srgbClr val="08080E"/>
                </a:solidFill>
                <a:latin typeface="Garamond" pitchFamily="1" panose="02020603050405020304"/>
              </a:rPr>
              <a:t>7.1. Cuadro actual de Profesores </a:t>
            </a:r>
          </a:p>
        </p:txBody>
      </p:sp>
      <p:sp>
        <p:nvSpPr>
          <p:cNvPr id="3" name=""/>
          <p:cNvSpPr/>
          <p:nvPr>
            <p:ph type="body" idx="10"/>
          </p:nvPr>
        </p:nvSpPr>
        <p:spPr>
          <a:xfrm>
            <a:off x="1013460" y="9776460"/>
            <a:ext cx="5575300" cy="205740"/>
          </a:xfrm>
          <a:prstGeom prst="rect">
            <a:avLst/>
          </a:prstGeom>
          <a:noFill/>
          <a:ln w="0" cmpd="sng">
            <a:noFill/>
            <a:prstDash val="solid"/>
          </a:ln>
        </p:spPr>
        <p:txBody>
          <a:bodyPr vert="horz" lIns="0" tIns="8255" rIns="0" bIns="0" anchor="t"/>
          <a:lstStyle/>
          <a:p>
            <a:pPr marL="91440" marR="0" indent="0" algn="l">
              <a:lnSpc>
                <a:spcPts val="1500"/>
              </a:lnSpc>
              <a:spcAft>
                <a:spcPts val="50"/>
              </a:spcAft>
            </a:pPr>
            <a:r>
              <a:rPr lang="es-ES" sz="1350" spc="45">
                <a:solidFill>
                  <a:srgbClr val="08080E"/>
                </a:solidFill>
                <a:latin typeface="Garamond" pitchFamily="1" panose="02020603050405020304"/>
              </a:rPr>
              <a:t>50 Aniversario 1968–2019 </a:t>
            </a:r>
          </a:p>
        </p:txBody>
      </p:sp>
      <p:sp>
        <p:nvSpPr>
          <p:cNvPr id="6" name=""/>
          <p:cNvSpPr/>
          <p:nvPr>
            <p:ph type="body" idx="10"/>
          </p:nvPr>
        </p:nvSpPr>
        <p:spPr>
          <a:xfrm>
            <a:off x="1633855" y="8557260"/>
            <a:ext cx="4328160" cy="196850"/>
          </a:xfrm>
          <a:prstGeom prst="rect">
            <a:avLst/>
          </a:prstGeom>
          <a:noFill/>
          <a:ln w="0" cmpd="sng">
            <a:noFill/>
            <a:prstDash val="solid"/>
          </a:ln>
        </p:spPr>
        <p:txBody>
          <a:bodyPr vert="horz" lIns="0" tIns="2540" rIns="0" bIns="0" anchor="t"/>
          <a:lstStyle/>
          <a:p>
            <a:pPr marL="0" marR="0" indent="0" algn="ctr">
              <a:lnSpc>
                <a:spcPts val="1500"/>
              </a:lnSpc>
              <a:spcAft>
                <a:spcPts val="20"/>
              </a:spcAft>
            </a:pPr>
            <a:r>
              <a:rPr lang="es-ES" sz="1350" spc="-15">
                <a:solidFill>
                  <a:srgbClr val="08080E"/>
                </a:solidFill>
                <a:latin typeface="Garamond" pitchFamily="1" panose="02020603050405020304"/>
              </a:rPr>
              <a:t>Colectividad universitaria de la Facultad de Ciencias (15/11/2018) </a:t>
            </a:r>
          </a:p>
        </p:txBody>
      </p:sp>
    </p:spTree>
  </p:cSld>
  <p:clrMapOvr>
    <a:masterClrMapping/>
  </p:clrMapOvr>
</p:sldLayout>
</file>

<file path=ppt/slideLayouts/slideLayout27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3460" y="469900"/>
            <a:ext cx="5575300" cy="212090"/>
          </a:xfrm>
          <a:prstGeom prst="rect">
            <a:avLst/>
          </a:prstGeom>
          <a:noFill/>
          <a:ln w="0" cmpd="sng">
            <a:noFill/>
            <a:prstDash val="solid"/>
          </a:ln>
        </p:spPr>
        <p:txBody>
          <a:bodyPr vert="horz" lIns="0" tIns="13970" rIns="0" bIns="0" anchor="t"/>
          <a:lstStyle/>
          <a:p>
            <a:pPr marL="91440" marR="0" indent="0" algn="l">
              <a:lnSpc>
                <a:spcPts val="1500"/>
              </a:lnSpc>
              <a:spcAft>
                <a:spcPts val="65"/>
              </a:spcAft>
              <a:tabLst>
                <a:tab algn="r" pos="5486400"/>
              </a:tabLst>
            </a:pPr>
            <a:r>
              <a:rPr lang="es-ES" sz="1300" spc="0">
                <a:solidFill>
                  <a:srgbClr val="000000"/>
                </a:solidFill>
                <a:latin typeface="Times New Roman" pitchFamily="1" panose="02020603050405020304"/>
              </a:rPr>
              <a:t>7. Profesorado </a:t>
            </a:r>
            <a:r>
              <a:rPr lang="es-ES" sz="1300" spc="0">
                <a:solidFill>
                  <a:srgbClr val="000000"/>
                </a:solidFill>
                <a:latin typeface="Garamond" pitchFamily="1" panose="02020603050405020304"/>
              </a:rPr>
              <a:t>253 </a:t>
            </a:r>
          </a:p>
        </p:txBody>
      </p:sp>
      <p:sp>
        <p:nvSpPr>
          <p:cNvPr id="3" name=""/>
          <p:cNvSpPr/>
          <p:nvPr>
            <p:ph type="body" idx="10"/>
          </p:nvPr>
        </p:nvSpPr>
        <p:spPr>
          <a:xfrm>
            <a:off x="1013460" y="681990"/>
            <a:ext cx="5575300" cy="844550"/>
          </a:xfrm>
          <a:prstGeom prst="rect">
            <a:avLst/>
          </a:prstGeom>
          <a:noFill/>
          <a:ln w="0" cmpd="sng">
            <a:noFill/>
            <a:prstDash val="solid"/>
          </a:ln>
        </p:spPr>
        <p:txBody>
          <a:bodyPr vert="horz" lIns="0" tIns="218440" rIns="0" bIns="0" anchor="t"/>
          <a:lstStyle/>
          <a:p>
            <a:pPr marL="91440" marR="0" indent="0" algn="l">
              <a:lnSpc>
                <a:spcPts val="2000"/>
              </a:lnSpc>
              <a:spcAft>
                <a:spcPts val="2855"/>
              </a:spcAft>
            </a:pPr>
            <a:r>
              <a:rPr lang="es-ES" sz="1750" spc="35">
                <a:solidFill>
                  <a:srgbClr val="000000"/>
                </a:solidFill>
                <a:latin typeface="Times New Roman" pitchFamily="1" panose="02020603050405020304"/>
              </a:rPr>
              <a:t>7.2. Cuadro histórico de Profesores </a:t>
            </a:r>
          </a:p>
        </p:txBody>
      </p:sp>
      <p:sp>
        <p:nvSpPr>
          <p:cNvPr id="6" name=""/>
          <p:cNvSpPr/>
          <p:nvPr>
            <p:ph type="body" idx="10"/>
          </p:nvPr>
        </p:nvSpPr>
        <p:spPr>
          <a:xfrm>
            <a:off x="1013460" y="3681095"/>
            <a:ext cx="5575300" cy="2292985"/>
          </a:xfrm>
          <a:prstGeom prst="rect">
            <a:avLst/>
          </a:prstGeom>
          <a:noFill/>
          <a:ln w="0" cmpd="sng">
            <a:noFill/>
            <a:prstDash val="solid"/>
          </a:ln>
        </p:spPr>
        <p:txBody>
          <a:bodyPr vert="horz" lIns="0" tIns="54610" rIns="0" bIns="0" anchor="t"/>
          <a:lstStyle/>
          <a:p>
            <a:pPr marL="0" marR="0" indent="0" algn="ctr">
              <a:lnSpc>
                <a:spcPts val="1200"/>
              </a:lnSpc>
              <a:spcAft>
                <a:spcPts val="0"/>
              </a:spcAft>
            </a:pPr>
            <a:r>
              <a:rPr lang="es-ES" sz="1300" spc="0">
                <a:solidFill>
                  <a:srgbClr val="000000"/>
                </a:solidFill>
                <a:latin typeface="Times New Roman" pitchFamily="1" panose="02020603050405020304"/>
              </a:rPr>
              <a:t>Tabla </a:t>
            </a:r>
            <a:r>
              <a:rPr lang="es-ES" sz="1300" spc="0">
                <a:solidFill>
                  <a:srgbClr val="000000"/>
                </a:solidFill>
                <a:latin typeface="Garamond" pitchFamily="1" panose="02020603050405020304"/>
              </a:rPr>
              <a:t>7.4: </a:t>
            </a:r>
            <a:r>
              <a:rPr lang="es-ES" sz="1000" spc="0">
                <a:solidFill>
                  <a:srgbClr val="000000"/>
                </a:solidFill>
                <a:latin typeface="Times New Roman" pitchFamily="1" panose="02020603050405020304"/>
              </a:rPr>
              <a:t>Profesorado que impartiódocencia en la Facultad de Ciencias, por Departamentos </a:t>
            </a:r>
            <a:br/>
            <a:r>
              <a:rPr lang="es-ES" sz="1000" spc="0">
                <a:solidFill>
                  <a:srgbClr val="000000"/>
                </a:solidFill>
                <a:latin typeface="Times New Roman" pitchFamily="1" panose="02020603050405020304"/>
              </a:rPr>
              <a:t>(1968–1993). </a:t>
            </a:r>
            <a:r>
              <a:rPr lang="es-ES" sz="1300" spc="0">
                <a:solidFill>
                  <a:srgbClr val="000000"/>
                </a:solidFill>
                <a:latin typeface="Courier New" pitchFamily="3" panose="02020603050405020304"/>
              </a:rPr>
              <a:t>CD</a:t>
            </a:r>
            <a:r>
              <a:rPr lang="es-ES" sz="1000" spc="0">
                <a:solidFill>
                  <a:srgbClr val="000000"/>
                </a:solidFill>
                <a:latin typeface="Times New Roman" pitchFamily="1" panose="02020603050405020304"/>
              </a:rPr>
              <a:t>: Código del Departamento; </a:t>
            </a:r>
            <a:r>
              <a:rPr lang="es-ES" sz="1300" spc="0">
                <a:solidFill>
                  <a:srgbClr val="000000"/>
                </a:solidFill>
                <a:latin typeface="Courier New" pitchFamily="3" panose="02020603050405020304"/>
              </a:rPr>
              <a:t>CU</a:t>
            </a:r>
            <a:r>
              <a:rPr lang="es-ES" sz="1000" spc="0">
                <a:solidFill>
                  <a:srgbClr val="000000"/>
                </a:solidFill>
                <a:latin typeface="Times New Roman" pitchFamily="1" panose="02020603050405020304"/>
              </a:rPr>
              <a:t>: Catedrático de Universidad; </a:t>
            </a:r>
            <a:r>
              <a:rPr lang="es-ES" sz="1300" spc="0">
                <a:solidFill>
                  <a:srgbClr val="000000"/>
                </a:solidFill>
                <a:latin typeface="Courier New" pitchFamily="3" panose="02020603050405020304"/>
              </a:rPr>
              <a:t>AG</a:t>
            </a:r>
            <a:r>
              <a:rPr lang="es-ES" sz="1000" spc="0">
                <a:solidFill>
                  <a:srgbClr val="000000"/>
                </a:solidFill>
                <a:latin typeface="Times New Roman" pitchFamily="1" panose="02020603050405020304"/>
              </a:rPr>
              <a:t>: Profesor </a:t>
            </a:r>
            <a:br/>
            <a:r>
              <a:rPr lang="es-ES" sz="1000" spc="0">
                <a:solidFill>
                  <a:srgbClr val="000000"/>
                </a:solidFill>
                <a:latin typeface="Times New Roman" pitchFamily="1" panose="02020603050405020304"/>
              </a:rPr>
              <a:t>Agregado; </a:t>
            </a:r>
            <a:r>
              <a:rPr lang="es-ES" sz="1300" spc="0">
                <a:solidFill>
                  <a:srgbClr val="000000"/>
                </a:solidFill>
                <a:latin typeface="Courier New" pitchFamily="3" panose="02020603050405020304"/>
              </a:rPr>
              <a:t>TU</a:t>
            </a:r>
            <a:r>
              <a:rPr lang="es-ES" sz="1000" spc="0">
                <a:solidFill>
                  <a:srgbClr val="000000"/>
                </a:solidFill>
                <a:latin typeface="Times New Roman" pitchFamily="1" panose="02020603050405020304"/>
              </a:rPr>
              <a:t>: Titular de Universidad; </a:t>
            </a:r>
            <a:r>
              <a:rPr lang="es-ES" sz="1300" spc="0">
                <a:solidFill>
                  <a:srgbClr val="000000"/>
                </a:solidFill>
                <a:latin typeface="Courier New" pitchFamily="3" panose="02020603050405020304"/>
              </a:rPr>
              <a:t>EC</a:t>
            </a:r>
            <a:r>
              <a:rPr lang="es-ES" sz="1000" spc="0">
                <a:solidFill>
                  <a:srgbClr val="000000"/>
                </a:solidFill>
                <a:latin typeface="Times New Roman" pitchFamily="1" panose="02020603050405020304"/>
              </a:rPr>
              <a:t>: Profesor Encargado de Curso; </a:t>
            </a:r>
            <a:r>
              <a:rPr lang="es-ES" sz="1300" spc="0">
                <a:solidFill>
                  <a:srgbClr val="000000"/>
                </a:solidFill>
                <a:latin typeface="Courier New" pitchFamily="3" panose="02020603050405020304"/>
              </a:rPr>
              <a:t>AU</a:t>
            </a:r>
            <a:r>
              <a:rPr lang="es-ES" sz="1000" spc="0">
                <a:solidFill>
                  <a:srgbClr val="000000"/>
                </a:solidFill>
                <a:latin typeface="Times New Roman" pitchFamily="1" panose="02020603050405020304"/>
              </a:rPr>
              <a:t>: Ayudante; </a:t>
            </a:r>
            <a:r>
              <a:rPr lang="es-ES" sz="1300" spc="0">
                <a:solidFill>
                  <a:srgbClr val="000000"/>
                </a:solidFill>
                <a:latin typeface="Courier New" pitchFamily="3" panose="02020603050405020304"/>
              </a:rPr>
              <a:t>AS</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Profesor Asociado; </a:t>
            </a:r>
            <a:r>
              <a:rPr lang="es-ES" sz="1300" spc="0">
                <a:solidFill>
                  <a:srgbClr val="000000"/>
                </a:solidFill>
                <a:latin typeface="Courier New" pitchFamily="3" panose="02020603050405020304"/>
              </a:rPr>
              <a:t>TP</a:t>
            </a:r>
            <a:r>
              <a:rPr lang="es-ES" sz="1000" spc="0">
                <a:solidFill>
                  <a:srgbClr val="000000"/>
                </a:solidFill>
                <a:latin typeface="Times New Roman" pitchFamily="1" panose="02020603050405020304"/>
              </a:rPr>
              <a:t>: número total de profesores adscritos al Departamento; </a:t>
            </a:r>
            <a:r>
              <a:rPr lang="es-ES" sz="1300" spc="0">
                <a:solidFill>
                  <a:srgbClr val="000000"/>
                </a:solidFill>
                <a:latin typeface="Courier New" pitchFamily="3" panose="02020603050405020304"/>
              </a:rPr>
              <a:t>AA</a:t>
            </a:r>
            <a:r>
              <a:rPr lang="es-ES" sz="1000" spc="0">
                <a:solidFill>
                  <a:srgbClr val="000000"/>
                </a:solidFill>
                <a:latin typeface="Times New Roman" pitchFamily="1" panose="02020603050405020304"/>
              </a:rPr>
              <a:t>: número de </a:t>
            </a:r>
          </a:p>
          <a:p>
            <a:pPr marL="0" marR="0" indent="0" algn="ctr">
              <a:lnSpc>
                <a:spcPts val="1100"/>
              </a:lnSpc>
              <a:spcBef>
                <a:spcPts val="0"/>
              </a:spcBef>
              <a:spcAft>
                <a:spcPts val="0"/>
              </a:spcAft>
            </a:pPr>
            <a:r>
              <a:rPr lang="es-ES" sz="1000" spc="35">
                <a:solidFill>
                  <a:srgbClr val="000000"/>
                </a:solidFill>
                <a:latin typeface="Times New Roman" pitchFamily="1" panose="02020603050405020304"/>
              </a:rPr>
              <a:t>antiguos estudiantes (licenciatura completa). </a:t>
            </a:r>
          </a:p>
          <a:p>
            <a:pPr marL="0" marR="91440" indent="0" algn="just">
              <a:lnSpc>
                <a:spcPts val="1500"/>
              </a:lnSpc>
              <a:spcBef>
                <a:spcPts val="3510"/>
              </a:spcBef>
              <a:spcAft>
                <a:spcPts val="2495"/>
              </a:spcAft>
            </a:pPr>
            <a:r>
              <a:rPr lang="es-ES" sz="1300" spc="0">
                <a:solidFill>
                  <a:srgbClr val="000000"/>
                </a:solidFill>
                <a:latin typeface="Garamond" pitchFamily="1" panose="02020603050405020304"/>
              </a:rPr>
              <a:t>En la Tabla 7.4 aparecen, a modo de resumen, las características cualitativas y cuantitativas del profesorado que ha impartido docencia en la </a:t>
            </a:r>
            <a:r>
              <a:rPr lang="es-ES" sz="1300" spc="0">
                <a:solidFill>
                  <a:srgbClr val="000000"/>
                </a:solidFill>
                <a:latin typeface="Times New Roman" pitchFamily="1" panose="02020603050405020304"/>
              </a:rPr>
              <a:t>Facultad de Cienci-</a:t>
            </a:r>
            <a:r>
              <a:rPr lang="es-ES" sz="1300" spc="0">
                <a:solidFill>
                  <a:srgbClr val="000000"/>
                </a:solidFill>
                <a:latin typeface="Times New Roman" pitchFamily="1" panose="02020603050405020304"/>
              </a:rPr>
              <a:t>as</a:t>
            </a:r>
            <a:r>
              <a:rPr lang="es-ES" sz="1300" spc="0">
                <a:solidFill>
                  <a:srgbClr val="000000"/>
                </a:solidFill>
                <a:latin typeface="Garamond" pitchFamily="1" panose="02020603050405020304"/>
              </a:rPr>
              <a:t>, distribuidos por Departamentos, y en la Figura </a:t>
            </a:r>
            <a:r>
              <a:rPr lang="es-ES" sz="1300" spc="0">
                <a:solidFill>
                  <a:srgbClr val="000000"/>
                </a:solidFill>
                <a:latin typeface="Arial" pitchFamily="2" panose="02020603050405020304"/>
              </a:rPr>
              <a:t>II</a:t>
            </a:r>
            <a:r>
              <a:rPr lang="es-ES" sz="1300" spc="0">
                <a:solidFill>
                  <a:srgbClr val="000000"/>
                </a:solidFill>
                <a:latin typeface="Garamond" pitchFamily="1" panose="02020603050405020304"/>
              </a:rPr>
              <a:t>, la evolución de este profesorado en los primeros 25 años. </a:t>
            </a:r>
          </a:p>
        </p:txBody>
      </p:sp>
      <p:sp>
        <p:nvSpPr>
          <p:cNvPr id="11" name=""/>
          <p:cNvSpPr/>
          <p:nvPr>
            <p:ph type="body" idx="10"/>
          </p:nvPr>
        </p:nvSpPr>
        <p:spPr>
          <a:xfrm>
            <a:off x="1013460" y="9001760"/>
            <a:ext cx="5575300" cy="729615"/>
          </a:xfrm>
          <a:prstGeom prst="rect">
            <a:avLst/>
          </a:prstGeom>
          <a:noFill/>
          <a:ln w="0" cmpd="sng">
            <a:noFill/>
            <a:prstDash val="solid"/>
          </a:ln>
        </p:spPr>
        <p:txBody>
          <a:bodyPr vert="horz" lIns="0" tIns="36830" rIns="0" bIns="0" anchor="t"/>
          <a:lstStyle/>
          <a:p>
            <a:pPr marL="0" marR="0" indent="0" algn="ctr">
              <a:lnSpc>
                <a:spcPts val="1400"/>
              </a:lnSpc>
              <a:spcAft>
                <a:spcPts val="0"/>
              </a:spcAft>
            </a:pPr>
            <a:r>
              <a:rPr lang="es-ES" sz="1300" spc="35">
                <a:solidFill>
                  <a:srgbClr val="000000"/>
                </a:solidFill>
                <a:latin typeface="Times New Roman" pitchFamily="1" panose="02020603050405020304"/>
              </a:rPr>
              <a:t>Figura </a:t>
            </a:r>
            <a:r>
              <a:rPr lang="es-ES" sz="1300" spc="35">
                <a:solidFill>
                  <a:srgbClr val="000000"/>
                </a:solidFill>
                <a:latin typeface="Arial" pitchFamily="2" panose="02020603050405020304"/>
              </a:rPr>
              <a:t>II</a:t>
            </a:r>
            <a:r>
              <a:rPr lang="es-ES" sz="1300" spc="35">
                <a:solidFill>
                  <a:srgbClr val="000000"/>
                </a:solidFill>
                <a:latin typeface="Garamond" pitchFamily="1" panose="02020603050405020304"/>
              </a:rPr>
              <a:t>: </a:t>
            </a:r>
            <a:r>
              <a:rPr lang="es-ES" sz="1000" spc="35">
                <a:solidFill>
                  <a:srgbClr val="000000"/>
                </a:solidFill>
                <a:latin typeface="Times New Roman" pitchFamily="1" panose="02020603050405020304"/>
              </a:rPr>
              <a:t>Evolución del Profesorado de la Facultad de Ciencias en los 25 primeros años de su </a:t>
            </a:r>
          </a:p>
          <a:p>
            <a:pPr marL="0" marR="0" indent="0" algn="ctr">
              <a:lnSpc>
                <a:spcPts val="1200"/>
              </a:lnSpc>
              <a:spcBef>
                <a:spcPts val="0"/>
              </a:spcBef>
              <a:spcAft>
                <a:spcPts val="2860"/>
              </a:spcAft>
            </a:pPr>
            <a:r>
              <a:rPr lang="es-ES" sz="1000" spc="25">
                <a:solidFill>
                  <a:srgbClr val="000000"/>
                </a:solidFill>
                <a:latin typeface="Times New Roman" pitchFamily="1" panose="02020603050405020304"/>
              </a:rPr>
              <a:t>existencia </a:t>
            </a:r>
          </a:p>
        </p:txBody>
      </p:sp>
      <p:sp>
        <p:nvSpPr>
          <p:cNvPr id="12" name=""/>
          <p:cNvSpPr/>
          <p:nvPr>
            <p:ph type="body" idx="10"/>
          </p:nvPr>
        </p:nvSpPr>
        <p:spPr>
          <a:xfrm>
            <a:off x="1013460" y="9731375"/>
            <a:ext cx="5575300" cy="238125"/>
          </a:xfrm>
          <a:prstGeom prst="rect">
            <a:avLst/>
          </a:prstGeom>
          <a:noFill/>
          <a:ln w="0" cmpd="sng">
            <a:noFill/>
            <a:prstDash val="solid"/>
          </a:ln>
        </p:spPr>
        <p:txBody>
          <a:bodyPr vert="horz" lIns="0" tIns="50165" rIns="0" bIns="0" anchor="t"/>
          <a:lstStyle/>
          <a:p>
            <a:pPr marL="0" marR="45720" indent="0" algn="r">
              <a:lnSpc>
                <a:spcPts val="1400"/>
              </a:lnSpc>
              <a:spcAft>
                <a:spcPts val="45"/>
              </a:spcAft>
            </a:pPr>
            <a:r>
              <a:rPr lang="es-ES" sz="1300" spc="60">
                <a:solidFill>
                  <a:srgbClr val="000000"/>
                </a:solidFill>
                <a:latin typeface="Times New Roman" pitchFamily="1" panose="02020603050405020304"/>
              </a:rPr>
              <a:t>Memoria Histórica </a:t>
            </a:r>
          </a:p>
        </p:txBody>
      </p:sp>
    </p:spTree>
  </p:cSld>
  <p:clrMapOvr>
    <a:masterClrMapping/>
  </p:clrMapOvr>
</p:sldLayout>
</file>

<file path=ppt/slideLayouts/slideLayout27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0765" y="495300"/>
            <a:ext cx="5710555" cy="186690"/>
          </a:xfrm>
          <a:prstGeom prst="rect">
            <a:avLst/>
          </a:prstGeom>
          <a:noFill/>
          <a:ln w="0" cmpd="sng">
            <a:noFill/>
            <a:prstDash val="solid"/>
          </a:ln>
        </p:spPr>
        <p:txBody>
          <a:bodyPr vert="horz" lIns="0" tIns="0" rIns="0" bIns="0" anchor="t"/>
          <a:lstStyle/>
          <a:p>
            <a:pPr marL="0" marR="0" indent="0" algn="l">
              <a:lnSpc>
                <a:spcPts val="1300"/>
              </a:lnSpc>
              <a:spcAft>
                <a:spcPts val="100"/>
              </a:spcAft>
              <a:tabLst>
                <a:tab algn="l" pos="2834640"/>
              </a:tabLst>
            </a:pPr>
            <a:r>
              <a:rPr lang="es-ES" sz="1100" spc="5">
                <a:solidFill>
                  <a:srgbClr val="000000"/>
                </a:solidFill>
                <a:latin typeface="Bookman Old Style" pitchFamily="1" panose="02020603050405020304"/>
              </a:rPr>
              <a:t>254 </a:t>
            </a:r>
            <a:r>
              <a:rPr lang="es-ES" sz="1100" b="1" spc="5">
                <a:solidFill>
                  <a:srgbClr val="000000"/>
                </a:solidFill>
                <a:latin typeface="Bookman Old Style" pitchFamily="1" panose="02020603050405020304"/>
              </a:rPr>
              <a:t>7.2. Cuadro histórico de Profesores </a:t>
            </a:r>
          </a:p>
        </p:txBody>
      </p:sp>
      <p:sp>
        <p:nvSpPr>
          <p:cNvPr id="3" name=""/>
          <p:cNvSpPr/>
          <p:nvPr>
            <p:ph type="body" idx="10"/>
          </p:nvPr>
        </p:nvSpPr>
        <p:spPr>
          <a:xfrm>
            <a:off x="1040765" y="681990"/>
            <a:ext cx="5710555" cy="1750060"/>
          </a:xfrm>
          <a:prstGeom prst="rect">
            <a:avLst/>
          </a:prstGeom>
          <a:noFill/>
          <a:ln w="0" cmpd="sng">
            <a:noFill/>
            <a:prstDash val="solid"/>
          </a:ln>
        </p:spPr>
        <p:txBody>
          <a:bodyPr vert="horz" lIns="0" tIns="227965" rIns="0" bIns="0" anchor="t"/>
          <a:lstStyle/>
          <a:p>
            <a:pPr marL="45720" marR="228600" indent="0" algn="just">
              <a:lnSpc>
                <a:spcPts val="1400"/>
              </a:lnSpc>
              <a:spcAft>
                <a:spcPts val="0"/>
              </a:spcAft>
            </a:pPr>
            <a:r>
              <a:rPr lang="es-ES" sz="1100" spc="-30">
                <a:solidFill>
                  <a:srgbClr val="000000"/>
                </a:solidFill>
                <a:latin typeface="Bookman Old Style" pitchFamily="1" panose="02020603050405020304"/>
              </a:rPr>
              <a:t>Finalmente, en la Tabla 7.5 aparece una relación nominal (por orden de antiguedad) de todo el profesorado que perteneció(o pertenece) a la </a:t>
            </a:r>
            <a:r>
              <a:rPr lang="es-ES" sz="1100" b="1" spc="-30">
                <a:solidFill>
                  <a:srgbClr val="000000"/>
                </a:solidFill>
                <a:latin typeface="Bookman Old Style" pitchFamily="1" panose="02020603050405020304"/>
              </a:rPr>
              <a:t>Facultad de Ciencias </a:t>
            </a:r>
            <a:r>
              <a:rPr lang="es-ES" sz="1100" spc="-30">
                <a:solidFill>
                  <a:srgbClr val="000000"/>
                </a:solidFill>
                <a:latin typeface="Bookman Old Style" pitchFamily="1" panose="02020603050405020304"/>
              </a:rPr>
              <a:t>en los 25 años que esta lleva existiendo. Su construcción es similar a la de la Tabla </a:t>
            </a:r>
            <a:r>
              <a:rPr lang="es-ES" sz="1100" b="1" spc="-30">
                <a:solidFill>
                  <a:srgbClr val="000000"/>
                </a:solidFill>
                <a:latin typeface="Bookman Old Style" pitchFamily="1" panose="02020603050405020304"/>
              </a:rPr>
              <a:t>??</a:t>
            </a:r>
            <a:r>
              <a:rPr lang="es-ES" sz="1100" spc="-30">
                <a:solidFill>
                  <a:srgbClr val="000000"/>
                </a:solidFill>
                <a:latin typeface="Bookman Old Style" pitchFamily="1" panose="02020603050405020304"/>
              </a:rPr>
              <a:t>. En la columna “</a:t>
            </a:r>
            <a:r>
              <a:rPr lang="es-ES" sz="1100" b="1" spc="-30">
                <a:solidFill>
                  <a:srgbClr val="000000"/>
                </a:solidFill>
                <a:latin typeface="Bookman Old Style" pitchFamily="1" panose="02020603050405020304"/>
              </a:rPr>
              <a:t>PD</a:t>
            </a:r>
            <a:r>
              <a:rPr lang="es-ES" sz="1100" spc="-30">
                <a:solidFill>
                  <a:srgbClr val="000000"/>
                </a:solidFill>
                <a:latin typeface="Bookman Old Style" pitchFamily="1" panose="02020603050405020304"/>
              </a:rPr>
              <a:t>” se especifica el puesto docente actual o el de mayor nivel alcanzado antes de dejar de pertenecer al Centro. En la Tabla, “</a:t>
            </a:r>
            <a:r>
              <a:rPr lang="es-ES" sz="1100" b="1" spc="-30">
                <a:solidFill>
                  <a:srgbClr val="000000"/>
                </a:solidFill>
                <a:latin typeface="Bookman Old Style" pitchFamily="1" panose="02020603050405020304"/>
              </a:rPr>
              <a:t>EC</a:t>
            </a:r>
            <a:r>
              <a:rPr lang="es-ES" sz="1100" spc="-30">
                <a:solidFill>
                  <a:srgbClr val="000000"/>
                </a:solidFill>
                <a:latin typeface="Bookman Old Style" pitchFamily="1" panose="02020603050405020304"/>
              </a:rPr>
              <a:t>” representa a Encargado de Curso, “</a:t>
            </a:r>
            <a:r>
              <a:rPr lang="es-ES" sz="1100" b="1" spc="-30">
                <a:solidFill>
                  <a:srgbClr val="000000"/>
                </a:solidFill>
                <a:latin typeface="Bookman Old Style" pitchFamily="1" panose="02020603050405020304"/>
              </a:rPr>
              <a:t>AG</a:t>
            </a:r>
            <a:r>
              <a:rPr lang="es-ES" sz="1100" spc="-30">
                <a:solidFill>
                  <a:srgbClr val="000000"/>
                </a:solidFill>
                <a:latin typeface="Bookman Old Style" pitchFamily="1" panose="02020603050405020304"/>
              </a:rPr>
              <a:t>”, Profesor Agregado y los antiguos Profesores Adjuntos, se asimilan a Profesores Titulares. </a:t>
            </a:r>
          </a:p>
          <a:p>
            <a:pPr marL="0" marR="0" indent="0" algn="ctr">
              <a:lnSpc>
                <a:spcPts val="1100"/>
              </a:lnSpc>
              <a:spcBef>
                <a:spcPts val="775"/>
              </a:spcBef>
              <a:spcAft>
                <a:spcPts val="0"/>
              </a:spcAft>
            </a:pPr>
            <a:r>
              <a:rPr lang="es-ES" sz="950" spc="15">
                <a:solidFill>
                  <a:srgbClr val="000000"/>
                </a:solidFill>
                <a:latin typeface="Bookman Old Style" pitchFamily="1" panose="02020603050405020304"/>
              </a:rPr>
              <a:t>HISTORICO DEL PROFESORADO DE LA FACULTAD DE CIENCIAS (1968 1993 </a:t>
            </a:r>
          </a:p>
        </p:txBody>
      </p:sp>
      <p:sp>
        <p:nvSpPr>
          <p:cNvPr id="6" name=""/>
          <p:cNvSpPr/>
          <p:nvPr>
            <p:ph type="body" idx="10"/>
          </p:nvPr>
        </p:nvSpPr>
        <p:spPr>
          <a:xfrm>
            <a:off x="1040765" y="9731375"/>
            <a:ext cx="5710555" cy="225425"/>
          </a:xfrm>
          <a:prstGeom prst="rect">
            <a:avLst/>
          </a:prstGeom>
          <a:noFill/>
          <a:ln w="0" cmpd="sng">
            <a:noFill/>
            <a:prstDash val="solid"/>
          </a:ln>
        </p:spPr>
        <p:txBody>
          <a:bodyPr vert="horz" lIns="0" tIns="57785" rIns="0" bIns="0" anchor="t"/>
          <a:lstStyle/>
          <a:p>
            <a:pPr marL="4572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spTree>
  </p:cSld>
  <p:clrMapOvr>
    <a:masterClrMapping/>
  </p:clrMapOvr>
</p:sldLayout>
</file>

<file path=ppt/slideLayouts/slideLayout27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165" y="495300"/>
            <a:ext cx="5710555" cy="186690"/>
          </a:xfrm>
          <a:prstGeom prst="rect">
            <a:avLst/>
          </a:prstGeom>
          <a:noFill/>
          <a:ln w="0" cmpd="sng">
            <a:noFill/>
            <a:prstDash val="solid"/>
          </a:ln>
        </p:spPr>
        <p:txBody>
          <a:bodyPr vert="horz" lIns="0" tIns="0" rIns="0" bIns="0" anchor="t"/>
          <a:lstStyle/>
          <a:p>
            <a:pPr marL="45720" marR="0" indent="0" algn="l">
              <a:lnSpc>
                <a:spcPts val="1300"/>
              </a:lnSpc>
              <a:spcAft>
                <a:spcPts val="115"/>
              </a:spcAft>
              <a:tabLst>
                <a:tab algn="l" pos="5212080"/>
              </a:tabLst>
            </a:pPr>
            <a:r>
              <a:rPr lang="es-ES" sz="1100" b="1" spc="10">
                <a:solidFill>
                  <a:srgbClr val="000000"/>
                </a:solidFill>
                <a:latin typeface="Bookman Old Style" pitchFamily="1" panose="02020603050405020304"/>
              </a:rPr>
              <a:t>7. Profesorado </a:t>
            </a:r>
            <a:r>
              <a:rPr lang="es-ES" sz="1050" spc="10">
                <a:solidFill>
                  <a:srgbClr val="000000"/>
                </a:solidFill>
                <a:latin typeface="Arial" pitchFamily="2" panose="02020603050405020304"/>
              </a:rPr>
              <a:t>255 </a:t>
            </a:r>
          </a:p>
        </p:txBody>
      </p:sp>
      <p:sp>
        <p:nvSpPr>
          <p:cNvPr id="3" name=""/>
          <p:cNvSpPr/>
          <p:nvPr>
            <p:ph type="body" idx="10"/>
          </p:nvPr>
        </p:nvSpPr>
        <p:spPr>
          <a:xfrm>
            <a:off x="1066165" y="681990"/>
            <a:ext cx="5710555" cy="345440"/>
          </a:xfrm>
          <a:prstGeom prst="rect">
            <a:avLst/>
          </a:prstGeom>
          <a:noFill/>
          <a:ln w="0" cmpd="sng">
            <a:noFill/>
            <a:prstDash val="solid"/>
          </a:ln>
        </p:spPr>
        <p:txBody>
          <a:bodyPr vert="horz" lIns="0" tIns="201930" rIns="0" bIns="0" anchor="t"/>
          <a:lstStyle/>
          <a:p>
            <a:pPr marL="0" marR="0" indent="0" algn="ctr">
              <a:lnSpc>
                <a:spcPts val="1100"/>
              </a:lnSpc>
              <a:spcAft>
                <a:spcPts val="0"/>
              </a:spcAft>
            </a:pPr>
            <a:r>
              <a:rPr lang="es-ES" sz="950" spc="15">
                <a:solidFill>
                  <a:srgbClr val="000000"/>
                </a:solidFill>
                <a:latin typeface="Bookman Old Style" pitchFamily="1" panose="02020603050405020304"/>
              </a:rPr>
              <a:t>HISTORICO DEL PROFESORADO DE LA FACULTAD DE CIENCIAS (1968 1993 </a:t>
            </a:r>
          </a:p>
        </p:txBody>
      </p:sp>
      <p:sp>
        <p:nvSpPr>
          <p:cNvPr id="6" name=""/>
          <p:cNvSpPr/>
          <p:nvPr>
            <p:ph type="body" idx="10"/>
          </p:nvPr>
        </p:nvSpPr>
        <p:spPr>
          <a:xfrm>
            <a:off x="1066165" y="9731375"/>
            <a:ext cx="571055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495935"/>
          </a:xfrm>
          <a:prstGeom prst="rect">
            <a:avLst/>
          </a:prstGeom>
          <a:noFill/>
          <a:ln w="0" cmpd="sng">
            <a:noFill/>
            <a:prstDash val="solid"/>
          </a:ln>
        </p:spPr>
        <p:txBody>
          <a:bodyPr vert="horz" lIns="0" tIns="5715" rIns="0" bIns="0" anchor="t"/>
          <a:lstStyle/>
          <a:p>
            <a:pPr marL="45720" marR="0" indent="0" algn="l">
              <a:lnSpc>
                <a:spcPts val="1400"/>
              </a:lnSpc>
              <a:spcAft>
                <a:spcPts val="2455"/>
              </a:spcAft>
            </a:pPr>
            <a:r>
              <a:rPr lang="es-ES" sz="1200" spc="0">
                <a:solidFill>
                  <a:srgbClr val="000000"/>
                </a:solidFill>
                <a:latin typeface="Times New Roman" pitchFamily="1" panose="02020603050405020304"/>
              </a:rPr>
              <a:t>4 </a:t>
            </a:r>
          </a:p>
        </p:txBody>
      </p:sp>
      <p:sp>
        <p:nvSpPr>
          <p:cNvPr id="7" name=""/>
          <p:cNvSpPr/>
          <p:nvPr>
            <p:ph type="body" idx="10"/>
          </p:nvPr>
        </p:nvSpPr>
        <p:spPr>
          <a:xfrm>
            <a:off x="1054735" y="6997700"/>
            <a:ext cx="5486400" cy="2733675"/>
          </a:xfrm>
          <a:prstGeom prst="rect">
            <a:avLst/>
          </a:prstGeom>
          <a:noFill/>
          <a:ln w="0" cmpd="sng">
            <a:noFill/>
            <a:prstDash val="solid"/>
          </a:ln>
        </p:spPr>
        <p:txBody>
          <a:bodyPr vert="horz" lIns="0" tIns="0"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Decreto fundacional de la </a:t>
            </a:r>
            <a:r>
              <a:rPr lang="es-ES" sz="900" b="1" spc="30">
                <a:solidFill>
                  <a:srgbClr val="000000"/>
                </a:solidFill>
                <a:latin typeface="Bookman Old Style" pitchFamily="1" panose="02020603050405020304"/>
              </a:rPr>
              <a:t>Facultad de Ciencias</a:t>
            </a:r>
            <a:r>
              <a:rPr lang="es-ES" sz="1000" spc="30">
                <a:solidFill>
                  <a:srgbClr val="000000"/>
                </a:solidFill>
                <a:latin typeface="Times New Roman" pitchFamily="1" panose="02020603050405020304"/>
              </a:rPr>
              <a:t>. </a:t>
            </a:r>
          </a:p>
          <a:p>
            <a:pPr marL="45720" marR="45720" indent="0" algn="just">
              <a:lnSpc>
                <a:spcPts val="2200"/>
              </a:lnSpc>
              <a:spcBef>
                <a:spcPts val="3025"/>
              </a:spcBef>
              <a:spcAft>
                <a:spcPts val="0"/>
              </a:spcAft>
            </a:pPr>
            <a:r>
              <a:rPr lang="es-ES" sz="1200" spc="-120">
                <a:solidFill>
                  <a:srgbClr val="000000"/>
                </a:solidFill>
                <a:latin typeface="Times New Roman" pitchFamily="1" panose="02020603050405020304"/>
              </a:rPr>
              <a:t>Al ser aprobado, por Resolución de la Dirección General de Universidades (abril de 1977), el Reglamento de Régimen Interno, cesóla Comisión Gestora y se procedióa la elección del primer Rector de la </a:t>
            </a:r>
            <a:r>
              <a:rPr lang="es-ES" sz="1200" b="1" spc="-120">
                <a:solidFill>
                  <a:srgbClr val="000000"/>
                </a:solidFill>
                <a:latin typeface="Times New Roman" pitchFamily="1" panose="02020603050405020304"/>
              </a:rPr>
              <a:t>Universidad de Extremadura </a:t>
            </a:r>
            <a:r>
              <a:rPr lang="es-ES" sz="1200" spc="-120">
                <a:solidFill>
                  <a:srgbClr val="000000"/>
                </a:solidFill>
                <a:latin typeface="Times New Roman" pitchFamily="1" panose="02020603050405020304"/>
              </a:rPr>
              <a:t>—Prof. Dr. Andrés Chordi Corvo— que fuénombrado por Decreto 2046/77 de 22 de septiembre. </a:t>
            </a:r>
          </a:p>
          <a:p>
            <a:pPr marL="45720" marR="45720" indent="0" algn="just">
              <a:lnSpc>
                <a:spcPts val="1400"/>
              </a:lnSpc>
              <a:spcBef>
                <a:spcPts val="495"/>
              </a:spcBef>
              <a:spcAft>
                <a:spcPts val="0"/>
              </a:spcAft>
            </a:pPr>
            <a:r>
              <a:rPr lang="es-ES" sz="1200" spc="20">
                <a:solidFill>
                  <a:srgbClr val="000000"/>
                </a:solidFill>
                <a:latin typeface="Times New Roman" pitchFamily="1" panose="02020603050405020304"/>
              </a:rPr>
              <a:t>En 1977 se autorizóa la </a:t>
            </a:r>
            <a:r>
              <a:rPr lang="es-ES" sz="1200" b="1" spc="20">
                <a:solidFill>
                  <a:srgbClr val="000000"/>
                </a:solidFill>
                <a:latin typeface="Times New Roman" pitchFamily="1" panose="02020603050405020304"/>
              </a:rPr>
              <a:t>Facultad de Ciencias </a:t>
            </a:r>
            <a:r>
              <a:rPr lang="es-ES" sz="1200" spc="20">
                <a:solidFill>
                  <a:srgbClr val="000000"/>
                </a:solidFill>
                <a:latin typeface="Times New Roman" pitchFamily="1" panose="02020603050405020304"/>
              </a:rPr>
              <a:t>a impartir los primeros ciclos de las Secciones de </a:t>
            </a:r>
            <a:r>
              <a:rPr lang="es-ES" sz="1200" b="1" spc="20">
                <a:solidFill>
                  <a:srgbClr val="000000"/>
                </a:solidFill>
                <a:latin typeface="Times New Roman" pitchFamily="1" panose="02020603050405020304"/>
              </a:rPr>
              <a:t>Biológicas, Físicas y Matemáticas</a:t>
            </a:r>
            <a:r>
              <a:rPr lang="es-ES" sz="1200" spc="20">
                <a:solidFill>
                  <a:srgbClr val="000000"/>
                </a:solidFill>
                <a:latin typeface="Times New Roman" pitchFamily="1" panose="02020603050405020304"/>
              </a:rPr>
              <a:t>. En el curso 1980/81 se comenzaron a impartir los estudios correspondientes al segundo ciclo de las citadas Secciones. </a:t>
            </a:r>
          </a:p>
          <a:p>
            <a:pPr marL="45720" marR="45720" indent="0" algn="just">
              <a:lnSpc>
                <a:spcPts val="1500"/>
              </a:lnSpc>
              <a:spcBef>
                <a:spcPts val="455"/>
              </a:spcBef>
              <a:spcAft>
                <a:spcPts val="1160"/>
              </a:spcAft>
            </a:pPr>
            <a:r>
              <a:rPr lang="es-ES" sz="1200" spc="0">
                <a:solidFill>
                  <a:srgbClr val="000000"/>
                </a:solidFill>
                <a:latin typeface="Times New Roman" pitchFamily="1" panose="02020603050405020304"/>
              </a:rPr>
              <a:t>Una vez aprobada y publicada la Ley Orgánica de Reforma Universitaria 11/1983, de 25 de agosto, más conocida como Ley de Reforma Universitaria, vigente hasta el </a:t>
            </a:r>
          </a:p>
        </p:txBody>
      </p:sp>
      <p:sp>
        <p:nvSpPr>
          <p:cNvPr id="8" name=""/>
          <p:cNvSpPr/>
          <p:nvPr>
            <p:ph type="body" idx="10"/>
          </p:nvPr>
        </p:nvSpPr>
        <p:spPr>
          <a:xfrm>
            <a:off x="1054735" y="9731375"/>
            <a:ext cx="5486400" cy="238125"/>
          </a:xfrm>
          <a:prstGeom prst="rect">
            <a:avLst/>
          </a:prstGeom>
          <a:noFill/>
          <a:ln w="0" cmpd="sng">
            <a:noFill/>
            <a:prstDash val="solid"/>
          </a:ln>
        </p:spPr>
        <p:txBody>
          <a:bodyPr vert="horz" lIns="0" tIns="52705" rIns="0" bIns="0" anchor="t"/>
          <a:lstStyle/>
          <a:p>
            <a:pPr marL="45720" marR="0" indent="0" algn="l">
              <a:lnSpc>
                <a:spcPts val="1400"/>
              </a:lnSpc>
              <a:spcAft>
                <a:spcPts val="65"/>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28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165" y="495300"/>
            <a:ext cx="5710555" cy="186690"/>
          </a:xfrm>
          <a:prstGeom prst="rect">
            <a:avLst/>
          </a:prstGeom>
          <a:noFill/>
          <a:ln w="0" cmpd="sng">
            <a:noFill/>
            <a:prstDash val="solid"/>
          </a:ln>
        </p:spPr>
        <p:txBody>
          <a:bodyPr vert="horz" lIns="0" tIns="0" rIns="0" bIns="0" anchor="t"/>
          <a:lstStyle/>
          <a:p>
            <a:pPr marL="0" marR="0" indent="0" algn="l">
              <a:lnSpc>
                <a:spcPts val="1300"/>
              </a:lnSpc>
              <a:spcAft>
                <a:spcPts val="135"/>
              </a:spcAft>
              <a:tabLst>
                <a:tab algn="l" pos="2788920"/>
              </a:tabLst>
            </a:pPr>
            <a:r>
              <a:rPr lang="es-ES" sz="1050" spc="80">
                <a:solidFill>
                  <a:srgbClr val="000000"/>
                </a:solidFill>
                <a:latin typeface="Arial" pitchFamily="2" panose="02020603050405020304"/>
              </a:rPr>
              <a:t>256 </a:t>
            </a:r>
            <a:r>
              <a:rPr lang="es-ES" sz="950" b="1" spc="80">
                <a:solidFill>
                  <a:srgbClr val="000000"/>
                </a:solidFill>
                <a:latin typeface="Bookman Old Style" pitchFamily="1" panose="02020603050405020304"/>
              </a:rPr>
              <a:t>7.2. Cuadro histórico de Profesores </a:t>
            </a:r>
          </a:p>
        </p:txBody>
      </p:sp>
      <p:sp>
        <p:nvSpPr>
          <p:cNvPr id="3" name=""/>
          <p:cNvSpPr/>
          <p:nvPr>
            <p:ph type="body" idx="10"/>
          </p:nvPr>
        </p:nvSpPr>
        <p:spPr>
          <a:xfrm>
            <a:off x="1066165" y="681990"/>
            <a:ext cx="5710555" cy="345440"/>
          </a:xfrm>
          <a:prstGeom prst="rect">
            <a:avLst/>
          </a:prstGeom>
          <a:noFill/>
          <a:ln w="0" cmpd="sng">
            <a:noFill/>
            <a:prstDash val="solid"/>
          </a:ln>
        </p:spPr>
        <p:txBody>
          <a:bodyPr vert="horz" lIns="0" tIns="201930" rIns="0" bIns="0" anchor="t"/>
          <a:lstStyle/>
          <a:p>
            <a:pPr marL="0" marR="0" indent="0" algn="ctr">
              <a:lnSpc>
                <a:spcPts val="1100"/>
              </a:lnSpc>
              <a:spcAft>
                <a:spcPts val="0"/>
              </a:spcAft>
            </a:pPr>
            <a:r>
              <a:rPr lang="es-ES" sz="950" spc="15">
                <a:solidFill>
                  <a:srgbClr val="000000"/>
                </a:solidFill>
                <a:latin typeface="Bookman Old Style" pitchFamily="1" panose="02020603050405020304"/>
              </a:rPr>
              <a:t>HISTORICO DEL PROFESORADO DE LA FACULTAD DE CIENCIAS (1968 1993 </a:t>
            </a:r>
          </a:p>
        </p:txBody>
      </p:sp>
      <p:sp>
        <p:nvSpPr>
          <p:cNvPr id="6" name=""/>
          <p:cNvSpPr/>
          <p:nvPr>
            <p:ph type="body" idx="10"/>
          </p:nvPr>
        </p:nvSpPr>
        <p:spPr>
          <a:xfrm>
            <a:off x="1066165" y="9731375"/>
            <a:ext cx="5710555" cy="225425"/>
          </a:xfrm>
          <a:prstGeom prst="rect">
            <a:avLst/>
          </a:prstGeom>
          <a:noFill/>
          <a:ln w="0" cmpd="sng">
            <a:noFill/>
            <a:prstDash val="solid"/>
          </a:ln>
        </p:spPr>
        <p:txBody>
          <a:bodyPr vert="horz" lIns="0" tIns="61595" rIns="0" bIns="0" anchor="t"/>
          <a:lstStyle/>
          <a:p>
            <a:pPr marL="0" marR="0" indent="0" algn="l">
              <a:lnSpc>
                <a:spcPts val="1200"/>
              </a:lnSpc>
              <a:spcAft>
                <a:spcPts val="0"/>
              </a:spcAft>
            </a:pPr>
            <a:r>
              <a:rPr lang="es-ES" sz="950" b="1" spc="75">
                <a:solidFill>
                  <a:srgbClr val="000000"/>
                </a:solidFill>
                <a:latin typeface="Bookman Old Style" pitchFamily="1" panose="02020603050405020304"/>
              </a:rPr>
              <a:t>50 Aniversario 1968–2019 </a:t>
            </a:r>
          </a:p>
        </p:txBody>
      </p:sp>
    </p:spTree>
  </p:cSld>
  <p:clrMapOvr>
    <a:masterClrMapping/>
  </p:clrMapOvr>
</p:sldLayout>
</file>

<file path=ppt/slideLayouts/slideLayout28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165" y="495300"/>
            <a:ext cx="5710555" cy="186690"/>
          </a:xfrm>
          <a:prstGeom prst="rect">
            <a:avLst/>
          </a:prstGeom>
          <a:noFill/>
          <a:ln w="0" cmpd="sng">
            <a:noFill/>
            <a:prstDash val="solid"/>
          </a:ln>
        </p:spPr>
        <p:txBody>
          <a:bodyPr vert="horz" lIns="0" tIns="0" rIns="0" bIns="0" anchor="t"/>
          <a:lstStyle/>
          <a:p>
            <a:pPr marL="45720" marR="0" indent="0" algn="l">
              <a:lnSpc>
                <a:spcPts val="1300"/>
              </a:lnSpc>
              <a:spcAft>
                <a:spcPts val="115"/>
              </a:spcAft>
              <a:tabLst>
                <a:tab algn="l" pos="5212080"/>
              </a:tabLst>
            </a:pPr>
            <a:r>
              <a:rPr lang="es-ES" sz="1100" b="1" spc="15">
                <a:solidFill>
                  <a:srgbClr val="000000"/>
                </a:solidFill>
                <a:latin typeface="Bookman Old Style" pitchFamily="1" panose="02020603050405020304"/>
              </a:rPr>
              <a:t>7. Profesorado </a:t>
            </a:r>
            <a:r>
              <a:rPr lang="es-ES" sz="1050" spc="15">
                <a:solidFill>
                  <a:srgbClr val="000000"/>
                </a:solidFill>
                <a:latin typeface="Arial" pitchFamily="2" panose="02020603050405020304"/>
              </a:rPr>
              <a:t>257 </a:t>
            </a:r>
          </a:p>
        </p:txBody>
      </p:sp>
      <p:sp>
        <p:nvSpPr>
          <p:cNvPr id="3" name=""/>
          <p:cNvSpPr/>
          <p:nvPr>
            <p:ph type="body" idx="10"/>
          </p:nvPr>
        </p:nvSpPr>
        <p:spPr>
          <a:xfrm>
            <a:off x="1066165" y="681990"/>
            <a:ext cx="5710555" cy="345440"/>
          </a:xfrm>
          <a:prstGeom prst="rect">
            <a:avLst/>
          </a:prstGeom>
          <a:noFill/>
          <a:ln w="0" cmpd="sng">
            <a:noFill/>
            <a:prstDash val="solid"/>
          </a:ln>
        </p:spPr>
        <p:txBody>
          <a:bodyPr vert="horz" lIns="0" tIns="201930" rIns="0" bIns="0" anchor="t"/>
          <a:lstStyle/>
          <a:p>
            <a:pPr marL="0" marR="0" indent="0" algn="ctr">
              <a:lnSpc>
                <a:spcPts val="1100"/>
              </a:lnSpc>
              <a:spcAft>
                <a:spcPts val="0"/>
              </a:spcAft>
            </a:pPr>
            <a:r>
              <a:rPr lang="es-ES" sz="950" spc="15">
                <a:solidFill>
                  <a:srgbClr val="000000"/>
                </a:solidFill>
                <a:latin typeface="Bookman Old Style" pitchFamily="1" panose="02020603050405020304"/>
              </a:rPr>
              <a:t>HISTORICO DEL PROFESORADO DE LA FACULTAD DE CIENCIAS (1968 1993 </a:t>
            </a:r>
          </a:p>
        </p:txBody>
      </p:sp>
      <p:sp>
        <p:nvSpPr>
          <p:cNvPr id="6" name=""/>
          <p:cNvSpPr/>
          <p:nvPr>
            <p:ph type="body" idx="10"/>
          </p:nvPr>
        </p:nvSpPr>
        <p:spPr>
          <a:xfrm>
            <a:off x="1066165" y="9731375"/>
            <a:ext cx="571055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8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165" y="482600"/>
            <a:ext cx="5710555" cy="199390"/>
          </a:xfrm>
          <a:prstGeom prst="rect">
            <a:avLst/>
          </a:prstGeom>
          <a:noFill/>
          <a:ln w="0" cmpd="sng">
            <a:noFill/>
            <a:prstDash val="solid"/>
          </a:ln>
        </p:spPr>
        <p:txBody>
          <a:bodyPr vert="horz" lIns="0" tIns="0" rIns="0" bIns="0" anchor="t"/>
          <a:lstStyle/>
          <a:p>
            <a:pPr marL="0" marR="0" indent="0" algn="l">
              <a:lnSpc>
                <a:spcPts val="1400"/>
              </a:lnSpc>
              <a:spcAft>
                <a:spcPts val="95"/>
              </a:spcAft>
              <a:tabLst>
                <a:tab algn="l" pos="2788920"/>
              </a:tabLst>
            </a:pPr>
            <a:r>
              <a:rPr lang="es-ES" sz="1200" spc="10">
                <a:solidFill>
                  <a:srgbClr val="000000"/>
                </a:solidFill>
                <a:latin typeface="Times New Roman" pitchFamily="1" panose="02020603050405020304"/>
              </a:rPr>
              <a:t>258 </a:t>
            </a:r>
            <a:r>
              <a:rPr lang="es-ES" sz="1100" b="1" spc="10">
                <a:solidFill>
                  <a:srgbClr val="000000"/>
                </a:solidFill>
                <a:latin typeface="Bookman Old Style" pitchFamily="1" panose="02020603050405020304"/>
              </a:rPr>
              <a:t>7.2. Cuadro histórico de Profesores </a:t>
            </a:r>
          </a:p>
        </p:txBody>
      </p:sp>
      <p:sp>
        <p:nvSpPr>
          <p:cNvPr id="3" name=""/>
          <p:cNvSpPr/>
          <p:nvPr>
            <p:ph type="body" idx="10"/>
          </p:nvPr>
        </p:nvSpPr>
        <p:spPr>
          <a:xfrm>
            <a:off x="1066165" y="681990"/>
            <a:ext cx="5710555" cy="345440"/>
          </a:xfrm>
          <a:prstGeom prst="rect">
            <a:avLst/>
          </a:prstGeom>
          <a:noFill/>
          <a:ln w="0" cmpd="sng">
            <a:noFill/>
            <a:prstDash val="solid"/>
          </a:ln>
        </p:spPr>
        <p:txBody>
          <a:bodyPr vert="horz" lIns="0" tIns="201930" rIns="0" bIns="0" anchor="t"/>
          <a:lstStyle/>
          <a:p>
            <a:pPr marL="0" marR="0" indent="0" algn="ctr">
              <a:lnSpc>
                <a:spcPts val="1100"/>
              </a:lnSpc>
              <a:spcAft>
                <a:spcPts val="0"/>
              </a:spcAft>
            </a:pPr>
            <a:r>
              <a:rPr lang="es-ES" sz="950" spc="15">
                <a:solidFill>
                  <a:srgbClr val="000000"/>
                </a:solidFill>
                <a:latin typeface="Bookman Old Style" pitchFamily="1" panose="02020603050405020304"/>
              </a:rPr>
              <a:t>HISTORICO DEL PROFESORADO DE LA FACULTAD DE CIENCIAS (1968 1993 </a:t>
            </a:r>
          </a:p>
        </p:txBody>
      </p:sp>
      <p:sp>
        <p:nvSpPr>
          <p:cNvPr id="6" name=""/>
          <p:cNvSpPr/>
          <p:nvPr>
            <p:ph type="body" idx="10"/>
          </p:nvPr>
        </p:nvSpPr>
        <p:spPr>
          <a:xfrm>
            <a:off x="1066165" y="8437245"/>
            <a:ext cx="5710555" cy="1294130"/>
          </a:xfrm>
          <a:prstGeom prst="rect">
            <a:avLst/>
          </a:prstGeom>
          <a:noFill/>
          <a:ln w="0" cmpd="sng">
            <a:noFill/>
            <a:prstDash val="solid"/>
          </a:ln>
        </p:spPr>
        <p:txBody>
          <a:bodyPr vert="horz" lIns="0" tIns="0" rIns="0" bIns="0" anchor="t"/>
          <a:lstStyle/>
          <a:p>
            <a:pPr marL="182880" marR="182880" indent="0" algn="just">
              <a:lnSpc>
                <a:spcPts val="1400"/>
              </a:lnSpc>
              <a:spcAft>
                <a:spcPts val="0"/>
              </a:spcAft>
            </a:pPr>
            <a:r>
              <a:rPr lang="es-ES" sz="1100" b="1" spc="0">
                <a:solidFill>
                  <a:srgbClr val="000000"/>
                </a:solidFill>
                <a:latin typeface="Bookman Old Style" pitchFamily="1" panose="02020603050405020304"/>
              </a:rPr>
              <a:t>Tabla 18</a:t>
            </a:r>
            <a:r>
              <a:rPr lang="es-ES" sz="1200" spc="0">
                <a:solidFill>
                  <a:srgbClr val="000000"/>
                </a:solidFill>
                <a:latin typeface="Times New Roman" pitchFamily="1" panose="02020603050405020304"/>
              </a:rPr>
              <a:t>. Profesores que han desarrollado su docencia en la Facultad de Ciencias desde su creación. El signo – indica los años en los que cursóestudios en el propio </a:t>
            </a:r>
          </a:p>
          <a:p>
            <a:pPr marL="0" marR="0" indent="0" algn="ctr">
              <a:lnSpc>
                <a:spcPts val="1400"/>
              </a:lnSpc>
              <a:spcBef>
                <a:spcPts val="0"/>
              </a:spcBef>
              <a:spcAft>
                <a:spcPts val="5850"/>
              </a:spcAft>
            </a:pPr>
            <a:r>
              <a:rPr lang="es-ES" sz="1200" spc="10">
                <a:solidFill>
                  <a:srgbClr val="000000"/>
                </a:solidFill>
                <a:latin typeface="Times New Roman" pitchFamily="1" panose="02020603050405020304"/>
              </a:rPr>
              <a:t>Centro. </a:t>
            </a:r>
          </a:p>
        </p:txBody>
      </p:sp>
      <p:sp>
        <p:nvSpPr>
          <p:cNvPr id="7" name=""/>
          <p:cNvSpPr/>
          <p:nvPr>
            <p:ph type="body" idx="10"/>
          </p:nvPr>
        </p:nvSpPr>
        <p:spPr>
          <a:xfrm>
            <a:off x="1066165" y="9731375"/>
            <a:ext cx="5710555" cy="225425"/>
          </a:xfrm>
          <a:prstGeom prst="rect">
            <a:avLst/>
          </a:prstGeom>
          <a:noFill/>
          <a:ln w="0" cmpd="sng">
            <a:noFill/>
            <a:prstDash val="solid"/>
          </a:ln>
        </p:spPr>
        <p:txBody>
          <a:bodyPr vert="horz" lIns="0" tIns="57785" rIns="0" bIns="0" anchor="t"/>
          <a:lstStyle/>
          <a:p>
            <a:pPr marL="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spTree>
  </p:cSld>
  <p:clrMapOvr>
    <a:masterClrMapping/>
  </p:clrMapOvr>
</p:sldLayout>
</file>

<file path=ppt/slideLayouts/slideLayout28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42975" y="482600"/>
            <a:ext cx="5710555" cy="199390"/>
          </a:xfrm>
          <a:prstGeom prst="rect">
            <a:avLst/>
          </a:prstGeom>
          <a:noFill/>
          <a:ln w="0" cmpd="sng">
            <a:noFill/>
            <a:prstDash val="solid"/>
          </a:ln>
        </p:spPr>
        <p:txBody>
          <a:bodyPr vert="horz" lIns="0" tIns="10795" rIns="0" bIns="0" anchor="t"/>
          <a:lstStyle/>
          <a:p>
            <a:pPr marL="137160" marR="0" indent="0" algn="l">
              <a:lnSpc>
                <a:spcPts val="1400"/>
              </a:lnSpc>
              <a:spcAft>
                <a:spcPts val="60"/>
              </a:spcAft>
              <a:tabLst>
                <a:tab algn="l" pos="5303520"/>
              </a:tabLst>
            </a:pPr>
            <a:r>
              <a:rPr lang="es-ES" sz="1100" b="1" spc="-20">
                <a:solidFill>
                  <a:srgbClr val="000000"/>
                </a:solidFill>
                <a:latin typeface="Bookman Old Style" pitchFamily="1" panose="02020603050405020304"/>
              </a:rPr>
              <a:t>7. Profesorado </a:t>
            </a:r>
            <a:r>
              <a:rPr lang="es-ES" sz="1100" spc="-20">
                <a:solidFill>
                  <a:srgbClr val="000000"/>
                </a:solidFill>
                <a:latin typeface="Bookman Old Style" pitchFamily="1" panose="02020603050405020304"/>
              </a:rPr>
              <a:t>259 </a:t>
            </a:r>
          </a:p>
        </p:txBody>
      </p:sp>
      <p:sp>
        <p:nvSpPr>
          <p:cNvPr id="5" name=""/>
          <p:cNvSpPr/>
          <p:nvPr>
            <p:ph type="body" idx="10"/>
          </p:nvPr>
        </p:nvSpPr>
        <p:spPr>
          <a:xfrm>
            <a:off x="942975" y="5732780"/>
            <a:ext cx="5710555" cy="3998595"/>
          </a:xfrm>
          <a:prstGeom prst="rect">
            <a:avLst/>
          </a:prstGeom>
          <a:noFill/>
          <a:ln w="0" cmpd="sng">
            <a:noFill/>
            <a:prstDash val="solid"/>
          </a:ln>
        </p:spPr>
        <p:txBody>
          <a:bodyPr vert="horz" lIns="0" tIns="31750" rIns="0" bIns="0" anchor="t"/>
          <a:lstStyle/>
          <a:p>
            <a:pPr marL="0" marR="0" indent="0" algn="ctr">
              <a:lnSpc>
                <a:spcPts val="1400"/>
              </a:lnSpc>
              <a:spcAft>
                <a:spcPts val="29820"/>
              </a:spcAft>
            </a:pPr>
            <a:r>
              <a:rPr lang="es-ES" sz="1100" b="1" spc="-15">
                <a:solidFill>
                  <a:srgbClr val="000000"/>
                </a:solidFill>
                <a:latin typeface="Bookman Old Style" pitchFamily="1" panose="02020603050405020304"/>
              </a:rPr>
              <a:t>Figura </a:t>
            </a:r>
            <a:r>
              <a:rPr lang="es-ES" sz="1200" b="1" spc="-15">
                <a:solidFill>
                  <a:srgbClr val="000000"/>
                </a:solidFill>
                <a:latin typeface="Arial" pitchFamily="2" panose="02020603050405020304"/>
              </a:rPr>
              <a:t>III</a:t>
            </a:r>
            <a:r>
              <a:rPr lang="es-ES" sz="1100" spc="-15">
                <a:solidFill>
                  <a:srgbClr val="000000"/>
                </a:solidFill>
                <a:latin typeface="Bookman Old Style" pitchFamily="1" panose="02020603050405020304"/>
              </a:rPr>
              <a:t>: Miembros de la Facultad de Ciencias. 1994 </a:t>
            </a:r>
          </a:p>
        </p:txBody>
      </p:sp>
      <p:sp>
        <p:nvSpPr>
          <p:cNvPr id="6" name=""/>
          <p:cNvSpPr/>
          <p:nvPr>
            <p:ph type="body" idx="10"/>
          </p:nvPr>
        </p:nvSpPr>
        <p:spPr>
          <a:xfrm>
            <a:off x="942975" y="9731375"/>
            <a:ext cx="5640705"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8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7900" y="495300"/>
            <a:ext cx="5640705" cy="186690"/>
          </a:xfrm>
          <a:prstGeom prst="rect">
            <a:avLst/>
          </a:prstGeom>
          <a:noFill/>
          <a:ln w="0" cmpd="sng">
            <a:noFill/>
            <a:prstDash val="solid"/>
          </a:ln>
        </p:spPr>
        <p:txBody>
          <a:bodyPr vert="horz" lIns="0" tIns="0" rIns="0" bIns="0" anchor="t"/>
          <a:lstStyle/>
          <a:p>
            <a:pPr marL="137160" marR="0" indent="0" algn="l">
              <a:lnSpc>
                <a:spcPts val="1400"/>
              </a:lnSpc>
              <a:spcAft>
                <a:spcPts val="60"/>
              </a:spcAft>
              <a:tabLst>
                <a:tab algn="r" pos="5532120"/>
              </a:tabLst>
            </a:pPr>
            <a:r>
              <a:rPr lang="es-ES" sz="1050" spc="0">
                <a:solidFill>
                  <a:srgbClr val="000000"/>
                </a:solidFill>
                <a:latin typeface="Arial" pitchFamily="2" panose="02020603050405020304"/>
              </a:rPr>
              <a:t>260 </a:t>
            </a:r>
            <a:r>
              <a:rPr lang="es-ES" sz="1150" spc="0">
                <a:solidFill>
                  <a:srgbClr val="000000"/>
                </a:solidFill>
                <a:latin typeface="Bookman Old Style" pitchFamily="1" panose="02020603050405020304"/>
              </a:rPr>
              <a:t>7.2. Cuadro histórico de Profesores </a:t>
            </a:r>
          </a:p>
        </p:txBody>
      </p:sp>
      <p:sp>
        <p:nvSpPr>
          <p:cNvPr id="5" name=""/>
          <p:cNvSpPr/>
          <p:nvPr>
            <p:ph type="body" idx="10"/>
          </p:nvPr>
        </p:nvSpPr>
        <p:spPr>
          <a:xfrm>
            <a:off x="977900" y="9731375"/>
            <a:ext cx="5640705" cy="238125"/>
          </a:xfrm>
          <a:prstGeom prst="rect">
            <a:avLst/>
          </a:prstGeom>
          <a:noFill/>
          <a:ln w="0" cmpd="sng">
            <a:noFill/>
            <a:prstDash val="solid"/>
          </a:ln>
        </p:spPr>
        <p:txBody>
          <a:bodyPr vert="horz" lIns="0" tIns="56515" rIns="0" bIns="0" anchor="t"/>
          <a:lstStyle/>
          <a:p>
            <a:pPr marL="137160" marR="0" indent="0" algn="l">
              <a:lnSpc>
                <a:spcPts val="1400"/>
              </a:lnSpc>
              <a:spcAft>
                <a:spcPts val="40"/>
              </a:spcAft>
            </a:pPr>
            <a:r>
              <a:rPr lang="es-ES" sz="1150" spc="0">
                <a:solidFill>
                  <a:srgbClr val="000000"/>
                </a:solidFill>
                <a:latin typeface="Bookman Old Style" pitchFamily="1" panose="02020603050405020304"/>
              </a:rPr>
              <a:t>50 Aniversario 1968–2019 </a:t>
            </a:r>
          </a:p>
        </p:txBody>
      </p:sp>
    </p:spTree>
  </p:cSld>
  <p:clrMapOvr>
    <a:masterClrMapping/>
  </p:clrMapOvr>
</p:sldLayout>
</file>

<file path=ppt/slideLayouts/slideLayout28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82600"/>
            <a:ext cx="5640705" cy="199390"/>
          </a:xfrm>
          <a:prstGeom prst="rect">
            <a:avLst/>
          </a:prstGeom>
          <a:noFill/>
          <a:ln w="0" cmpd="sng">
            <a:noFill/>
            <a:prstDash val="solid"/>
          </a:ln>
        </p:spPr>
        <p:txBody>
          <a:bodyPr vert="horz" lIns="0" tIns="0" rIns="0" bIns="0" anchor="t"/>
          <a:lstStyle/>
          <a:p>
            <a:pPr marL="0" marR="0" indent="0" algn="l">
              <a:lnSpc>
                <a:spcPts val="1400"/>
              </a:lnSpc>
              <a:spcAft>
                <a:spcPts val="85"/>
              </a:spcAft>
              <a:tabLst>
                <a:tab algn="l" pos="5166360"/>
              </a:tabLst>
            </a:pPr>
            <a:r>
              <a:rPr lang="es-ES" sz="1300" b="1" spc="0">
                <a:solidFill>
                  <a:srgbClr val="000000"/>
                </a:solidFill>
                <a:latin typeface="Garamond" pitchFamily="1" panose="02020603050405020304"/>
              </a:rPr>
              <a:t>7. Profesorado </a:t>
            </a:r>
            <a:r>
              <a:rPr lang="es-ES" sz="1300" spc="0">
                <a:solidFill>
                  <a:srgbClr val="000000"/>
                </a:solidFill>
                <a:latin typeface="Garamond" pitchFamily="1" panose="02020603050405020304"/>
              </a:rPr>
              <a:t>261 </a:t>
            </a:r>
          </a:p>
        </p:txBody>
      </p:sp>
      <p:sp>
        <p:nvSpPr>
          <p:cNvPr id="3" name=""/>
          <p:cNvSpPr/>
          <p:nvPr>
            <p:ph type="body" idx="10"/>
          </p:nvPr>
        </p:nvSpPr>
        <p:spPr>
          <a:xfrm>
            <a:off x="1087120" y="681990"/>
            <a:ext cx="5640705" cy="789940"/>
          </a:xfrm>
          <a:prstGeom prst="rect">
            <a:avLst/>
          </a:prstGeom>
          <a:noFill/>
          <a:ln w="0" cmpd="sng">
            <a:noFill/>
            <a:prstDash val="solid"/>
          </a:ln>
        </p:spPr>
        <p:txBody>
          <a:bodyPr vert="horz" lIns="0" tIns="146050" rIns="0" bIns="0" anchor="t"/>
          <a:lstStyle/>
          <a:p>
            <a:pPr marL="0" marR="0" indent="0" algn="ctr">
              <a:lnSpc>
                <a:spcPts val="1500"/>
              </a:lnSpc>
              <a:spcAft>
                <a:spcPts val="0"/>
              </a:spcAft>
            </a:pPr>
            <a:r>
              <a:rPr lang="es-ES" sz="1300" b="1" spc="10">
                <a:solidFill>
                  <a:srgbClr val="000000"/>
                </a:solidFill>
                <a:latin typeface="Garamond" pitchFamily="1" panose="02020603050405020304"/>
              </a:rPr>
              <a:t>Tabla </a:t>
            </a:r>
            <a:r>
              <a:rPr lang="es-ES" sz="1300" spc="10">
                <a:solidFill>
                  <a:srgbClr val="000000"/>
                </a:solidFill>
                <a:latin typeface="Garamond" pitchFamily="1" panose="02020603050405020304"/>
              </a:rPr>
              <a:t>7.6: Personal Docente e Investigador de la Facultad de Ciencias. Periodo </a:t>
            </a:r>
          </a:p>
          <a:p>
            <a:pPr marL="0" marR="0" indent="0" algn="ctr">
              <a:lnSpc>
                <a:spcPts val="1400"/>
              </a:lnSpc>
              <a:spcBef>
                <a:spcPts val="0"/>
              </a:spcBef>
              <a:spcAft>
                <a:spcPts val="0"/>
              </a:spcAft>
            </a:pPr>
            <a:r>
              <a:rPr lang="es-ES" sz="1300" spc="-30">
                <a:solidFill>
                  <a:srgbClr val="000000"/>
                </a:solidFill>
                <a:latin typeface="Garamond" pitchFamily="1" panose="02020603050405020304"/>
              </a:rPr>
              <a:t>1968–2019 </a:t>
            </a:r>
          </a:p>
          <a:p>
            <a:pPr marL="0" marR="0" indent="0" algn="ctr">
              <a:lnSpc>
                <a:spcPts val="1200"/>
              </a:lnSpc>
              <a:spcBef>
                <a:spcPts val="940"/>
              </a:spcBef>
              <a:spcAft>
                <a:spcPts val="0"/>
              </a:spcAft>
            </a:pPr>
            <a:r>
              <a:rPr lang="es-ES" sz="1150" spc="50">
                <a:solidFill>
                  <a:srgbClr val="000000"/>
                </a:solidFill>
                <a:latin typeface="Garamond" pitchFamily="1" panose="02020603050405020304"/>
              </a:rPr>
              <a:t>PERSONAL DOCENTE E INVESTIGADO 1968 2019 </a:t>
            </a:r>
          </a:p>
        </p:txBody>
      </p:sp>
      <p:sp>
        <p:nvSpPr>
          <p:cNvPr id="6" name=""/>
          <p:cNvSpPr/>
          <p:nvPr>
            <p:ph type="body" idx="10"/>
          </p:nvPr>
        </p:nvSpPr>
        <p:spPr>
          <a:xfrm>
            <a:off x="1087120" y="9731375"/>
            <a:ext cx="56407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8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69900"/>
            <a:ext cx="5640705" cy="212090"/>
          </a:xfrm>
          <a:prstGeom prst="rect">
            <a:avLst/>
          </a:prstGeom>
          <a:noFill/>
          <a:ln w="0" cmpd="sng">
            <a:noFill/>
            <a:prstDash val="solid"/>
          </a:ln>
        </p:spPr>
        <p:txBody>
          <a:bodyPr vert="horz" lIns="0" tIns="8890" rIns="0" bIns="0" anchor="t"/>
          <a:lstStyle/>
          <a:p>
            <a:pPr marL="0" marR="0" indent="0" algn="l">
              <a:lnSpc>
                <a:spcPts val="1600"/>
              </a:lnSpc>
              <a:spcAft>
                <a:spcPts val="0"/>
              </a:spcAft>
              <a:tabLst>
                <a:tab algn="l" pos="2788920"/>
              </a:tabLst>
            </a:pPr>
            <a:r>
              <a:rPr lang="es-ES" sz="1050" spc="35">
                <a:solidFill>
                  <a:srgbClr val="000000"/>
                </a:solidFill>
                <a:latin typeface="Arial" pitchFamily="2" panose="02020603050405020304"/>
              </a:rPr>
              <a:t>262 </a:t>
            </a:r>
            <a:r>
              <a:rPr lang="es-ES" sz="1400" spc="35">
                <a:solidFill>
                  <a:srgbClr val="000000"/>
                </a:solidFill>
                <a:latin typeface="Garamond" pitchFamily="1" panose="02020603050405020304"/>
              </a:rPr>
              <a:t>7.2. Cuadro histórico de Profesores </a:t>
            </a:r>
          </a:p>
        </p:txBody>
      </p:sp>
      <p:sp>
        <p:nvSpPr>
          <p:cNvPr id="3" name=""/>
          <p:cNvSpPr/>
          <p:nvPr>
            <p:ph type="body" idx="10"/>
          </p:nvPr>
        </p:nvSpPr>
        <p:spPr>
          <a:xfrm>
            <a:off x="1087120" y="681990"/>
            <a:ext cx="5640705" cy="357505"/>
          </a:xfrm>
          <a:prstGeom prst="rect">
            <a:avLst/>
          </a:prstGeom>
          <a:noFill/>
          <a:ln w="0" cmpd="sng">
            <a:noFill/>
            <a:prstDash val="solid"/>
          </a:ln>
        </p:spPr>
        <p:txBody>
          <a:bodyPr vert="horz" lIns="0" tIns="193040" rIns="0" bIns="0" anchor="t"/>
          <a:lstStyle/>
          <a:p>
            <a:pPr marL="0" marR="0" indent="0" algn="ctr">
              <a:lnSpc>
                <a:spcPts val="1200"/>
              </a:lnSpc>
              <a:spcAft>
                <a:spcPts val="0"/>
              </a:spcAft>
            </a:pPr>
            <a:r>
              <a:rPr lang="es-ES" sz="1150" spc="25">
                <a:solidFill>
                  <a:srgbClr val="000000"/>
                </a:solidFill>
                <a:latin typeface="Garamond" pitchFamily="1" panose="02020603050405020304"/>
              </a:rPr>
              <a:t>PERSONAL DOCENTE E INVESTIGADOR (1968 2019 </a:t>
            </a:r>
          </a:p>
        </p:txBody>
      </p:sp>
      <p:sp>
        <p:nvSpPr>
          <p:cNvPr id="6" name=""/>
          <p:cNvSpPr/>
          <p:nvPr>
            <p:ph type="body" idx="10"/>
          </p:nvPr>
        </p:nvSpPr>
        <p:spPr>
          <a:xfrm>
            <a:off x="1087120" y="9731375"/>
            <a:ext cx="5640705" cy="238125"/>
          </a:xfrm>
          <a:prstGeom prst="rect">
            <a:avLst/>
          </a:prstGeom>
          <a:noFill/>
          <a:ln w="0" cmpd="sng">
            <a:noFill/>
            <a:prstDash val="solid"/>
          </a:ln>
        </p:spPr>
        <p:txBody>
          <a:bodyPr vert="horz" lIns="0" tIns="46355" rIns="0" bIns="0" anchor="t"/>
          <a:lstStyle/>
          <a:p>
            <a:pPr marL="0" marR="0" indent="0" algn="l">
              <a:lnSpc>
                <a:spcPts val="1500"/>
              </a:lnSpc>
              <a:spcAft>
                <a:spcPts val="0"/>
              </a:spcAft>
            </a:pPr>
            <a:r>
              <a:rPr lang="es-ES" sz="1400" spc="25">
                <a:solidFill>
                  <a:srgbClr val="000000"/>
                </a:solidFill>
                <a:latin typeface="Garamond" pitchFamily="1" panose="02020603050405020304"/>
              </a:rPr>
              <a:t>50 Aniversario 1968–2019 </a:t>
            </a:r>
          </a:p>
        </p:txBody>
      </p:sp>
    </p:spTree>
  </p:cSld>
  <p:clrMapOvr>
    <a:masterClrMapping/>
  </p:clrMapOvr>
</p:sldLayout>
</file>

<file path=ppt/slideLayouts/slideLayout28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82600"/>
            <a:ext cx="5640705" cy="199390"/>
          </a:xfrm>
          <a:prstGeom prst="rect">
            <a:avLst/>
          </a:prstGeom>
          <a:noFill/>
          <a:ln w="0" cmpd="sng">
            <a:noFill/>
            <a:prstDash val="solid"/>
          </a:ln>
        </p:spPr>
        <p:txBody>
          <a:bodyPr vert="horz" lIns="0" tIns="0" rIns="0" bIns="0" anchor="t"/>
          <a:lstStyle/>
          <a:p>
            <a:pPr marL="0" marR="0" indent="0" algn="l">
              <a:lnSpc>
                <a:spcPts val="1500"/>
              </a:lnSpc>
              <a:spcAft>
                <a:spcPts val="50"/>
              </a:spcAft>
              <a:tabLst>
                <a:tab algn="l" pos="5166360"/>
              </a:tabLst>
            </a:pPr>
            <a:r>
              <a:rPr lang="es-ES" sz="1300" b="1" spc="5">
                <a:solidFill>
                  <a:srgbClr val="000000"/>
                </a:solidFill>
                <a:latin typeface="Garamond" pitchFamily="1" panose="02020603050405020304"/>
              </a:rPr>
              <a:t>7. Profesorado </a:t>
            </a:r>
            <a:r>
              <a:rPr lang="es-ES" sz="1050" spc="5">
                <a:solidFill>
                  <a:srgbClr val="000000"/>
                </a:solidFill>
                <a:latin typeface="Arial" pitchFamily="2" panose="02020603050405020304"/>
              </a:rPr>
              <a:t>263 </a:t>
            </a:r>
          </a:p>
        </p:txBody>
      </p:sp>
      <p:sp>
        <p:nvSpPr>
          <p:cNvPr id="3" name=""/>
          <p:cNvSpPr/>
          <p:nvPr>
            <p:ph type="body" idx="10"/>
          </p:nvPr>
        </p:nvSpPr>
        <p:spPr>
          <a:xfrm>
            <a:off x="1087120" y="681990"/>
            <a:ext cx="5640705" cy="357505"/>
          </a:xfrm>
          <a:prstGeom prst="rect">
            <a:avLst/>
          </a:prstGeom>
          <a:noFill/>
          <a:ln w="0" cmpd="sng">
            <a:noFill/>
            <a:prstDash val="solid"/>
          </a:ln>
        </p:spPr>
        <p:txBody>
          <a:bodyPr vert="horz" lIns="0" tIns="193040" rIns="0" bIns="0" anchor="t"/>
          <a:lstStyle/>
          <a:p>
            <a:pPr marL="0" marR="0" indent="0" algn="ctr">
              <a:lnSpc>
                <a:spcPts val="1200"/>
              </a:lnSpc>
              <a:spcAft>
                <a:spcPts val="0"/>
              </a:spcAft>
            </a:pPr>
            <a:r>
              <a:rPr lang="es-ES" sz="1150" spc="50">
                <a:solidFill>
                  <a:srgbClr val="000000"/>
                </a:solidFill>
                <a:latin typeface="Garamond" pitchFamily="1" panose="02020603050405020304"/>
              </a:rPr>
              <a:t>PERSONAL DOCENTE E INVESTIGADO 1968 2019 </a:t>
            </a:r>
          </a:p>
        </p:txBody>
      </p:sp>
      <p:sp>
        <p:nvSpPr>
          <p:cNvPr id="6" name=""/>
          <p:cNvSpPr/>
          <p:nvPr>
            <p:ph type="body" idx="10"/>
          </p:nvPr>
        </p:nvSpPr>
        <p:spPr>
          <a:xfrm>
            <a:off x="1087120" y="9731375"/>
            <a:ext cx="56407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28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69900"/>
            <a:ext cx="5640705" cy="212090"/>
          </a:xfrm>
          <a:prstGeom prst="rect">
            <a:avLst/>
          </a:prstGeom>
          <a:noFill/>
          <a:ln w="0" cmpd="sng">
            <a:noFill/>
            <a:prstDash val="solid"/>
          </a:ln>
        </p:spPr>
        <p:txBody>
          <a:bodyPr vert="horz" lIns="0" tIns="8890" rIns="0" bIns="0" anchor="t"/>
          <a:lstStyle/>
          <a:p>
            <a:pPr marL="0" marR="0" indent="0" algn="l">
              <a:lnSpc>
                <a:spcPts val="1600"/>
              </a:lnSpc>
              <a:spcAft>
                <a:spcPts val="0"/>
              </a:spcAft>
              <a:tabLst>
                <a:tab algn="l" pos="2788920"/>
              </a:tabLst>
            </a:pPr>
            <a:r>
              <a:rPr lang="es-ES" sz="1050" spc="35">
                <a:solidFill>
                  <a:srgbClr val="000000"/>
                </a:solidFill>
                <a:latin typeface="Arial" pitchFamily="2" panose="02020603050405020304"/>
              </a:rPr>
              <a:t>264 </a:t>
            </a:r>
            <a:r>
              <a:rPr lang="es-ES" sz="1400" spc="35">
                <a:solidFill>
                  <a:srgbClr val="000000"/>
                </a:solidFill>
                <a:latin typeface="Garamond" pitchFamily="1" panose="02020603050405020304"/>
              </a:rPr>
              <a:t>7.2. Cuadro histórico de Profesores </a:t>
            </a:r>
          </a:p>
        </p:txBody>
      </p:sp>
      <p:sp>
        <p:nvSpPr>
          <p:cNvPr id="3" name=""/>
          <p:cNvSpPr/>
          <p:nvPr>
            <p:ph type="body" idx="10"/>
          </p:nvPr>
        </p:nvSpPr>
        <p:spPr>
          <a:xfrm>
            <a:off x="1087120" y="681990"/>
            <a:ext cx="5640705" cy="357505"/>
          </a:xfrm>
          <a:prstGeom prst="rect">
            <a:avLst/>
          </a:prstGeom>
          <a:noFill/>
          <a:ln w="0" cmpd="sng">
            <a:noFill/>
            <a:prstDash val="solid"/>
          </a:ln>
        </p:spPr>
        <p:txBody>
          <a:bodyPr vert="horz" lIns="0" tIns="193040" rIns="0" bIns="0" anchor="t"/>
          <a:lstStyle/>
          <a:p>
            <a:pPr marL="0" marR="0" indent="0" algn="ctr">
              <a:lnSpc>
                <a:spcPts val="1200"/>
              </a:lnSpc>
              <a:spcAft>
                <a:spcPts val="0"/>
              </a:spcAft>
            </a:pPr>
            <a:r>
              <a:rPr lang="es-ES" sz="1150" spc="50">
                <a:solidFill>
                  <a:srgbClr val="000000"/>
                </a:solidFill>
                <a:latin typeface="Garamond" pitchFamily="1" panose="02020603050405020304"/>
              </a:rPr>
              <a:t>PERSONAL DOCENTE E INVESTIGADO 1968 2019 </a:t>
            </a:r>
          </a:p>
        </p:txBody>
      </p:sp>
      <p:sp>
        <p:nvSpPr>
          <p:cNvPr id="6" name=""/>
          <p:cNvSpPr/>
          <p:nvPr>
            <p:ph type="body" idx="10"/>
          </p:nvPr>
        </p:nvSpPr>
        <p:spPr>
          <a:xfrm>
            <a:off x="1087120" y="9731375"/>
            <a:ext cx="5640705" cy="238125"/>
          </a:xfrm>
          <a:prstGeom prst="rect">
            <a:avLst/>
          </a:prstGeom>
          <a:noFill/>
          <a:ln w="0" cmpd="sng">
            <a:noFill/>
            <a:prstDash val="solid"/>
          </a:ln>
        </p:spPr>
        <p:txBody>
          <a:bodyPr vert="horz" lIns="0" tIns="46355" rIns="0" bIns="0" anchor="t"/>
          <a:lstStyle/>
          <a:p>
            <a:pPr marL="0" marR="0" indent="0" algn="l">
              <a:lnSpc>
                <a:spcPts val="1500"/>
              </a:lnSpc>
              <a:spcAft>
                <a:spcPts val="0"/>
              </a:spcAft>
            </a:pPr>
            <a:r>
              <a:rPr lang="es-ES" sz="1400" spc="25">
                <a:solidFill>
                  <a:srgbClr val="000000"/>
                </a:solidFill>
                <a:latin typeface="Garamond" pitchFamily="1" panose="02020603050405020304"/>
              </a:rPr>
              <a:t>50 Aniversario 1968–2019 </a:t>
            </a:r>
          </a:p>
        </p:txBody>
      </p:sp>
    </p:spTree>
  </p:cSld>
  <p:clrMapOvr>
    <a:masterClrMapping/>
  </p:clrMapOvr>
</p:sldLayout>
</file>

<file path=ppt/slideLayouts/slideLayout28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82600"/>
            <a:ext cx="5640705" cy="199390"/>
          </a:xfrm>
          <a:prstGeom prst="rect">
            <a:avLst/>
          </a:prstGeom>
          <a:noFill/>
          <a:ln w="0" cmpd="sng">
            <a:noFill/>
            <a:prstDash val="solid"/>
          </a:ln>
        </p:spPr>
        <p:txBody>
          <a:bodyPr vert="horz" lIns="0" tIns="10795" rIns="0" bIns="0" anchor="t"/>
          <a:lstStyle/>
          <a:p>
            <a:pPr marL="0" marR="0" indent="0" algn="l">
              <a:lnSpc>
                <a:spcPts val="1400"/>
              </a:lnSpc>
              <a:spcAft>
                <a:spcPts val="70"/>
              </a:spcAft>
              <a:tabLst>
                <a:tab algn="l" pos="5166360"/>
              </a:tabLst>
            </a:pPr>
            <a:r>
              <a:rPr lang="es-ES" sz="1100" b="1" spc="-10">
                <a:solidFill>
                  <a:srgbClr val="000000"/>
                </a:solidFill>
                <a:latin typeface="Bookman Old Style" pitchFamily="1" panose="02020603050405020304"/>
              </a:rPr>
              <a:t>7. Profesorado </a:t>
            </a:r>
            <a:r>
              <a:rPr lang="es-ES" sz="1050" b="1" spc="-10">
                <a:solidFill>
                  <a:srgbClr val="000000"/>
                </a:solidFill>
                <a:latin typeface="Arial" pitchFamily="2" panose="02020603050405020304"/>
              </a:rPr>
              <a:t>265 </a:t>
            </a:r>
          </a:p>
        </p:txBody>
      </p:sp>
      <p:sp>
        <p:nvSpPr>
          <p:cNvPr id="3" name=""/>
          <p:cNvSpPr/>
          <p:nvPr>
            <p:ph type="body" idx="10"/>
          </p:nvPr>
        </p:nvSpPr>
        <p:spPr>
          <a:xfrm>
            <a:off x="1087120" y="681990"/>
            <a:ext cx="5640705" cy="356235"/>
          </a:xfrm>
          <a:prstGeom prst="rect">
            <a:avLst/>
          </a:prstGeom>
          <a:noFill/>
          <a:ln w="0" cmpd="sng">
            <a:noFill/>
            <a:prstDash val="solid"/>
          </a:ln>
        </p:spPr>
        <p:txBody>
          <a:bodyPr vert="horz" lIns="0" tIns="198120" rIns="0" bIns="0" anchor="t"/>
          <a:lstStyle/>
          <a:p>
            <a:pPr marL="0" marR="0" indent="0" algn="ctr">
              <a:lnSpc>
                <a:spcPts val="1200"/>
              </a:lnSpc>
              <a:spcAft>
                <a:spcPts val="0"/>
              </a:spcAft>
            </a:pPr>
            <a:r>
              <a:rPr lang="es-ES" sz="1100" b="1" spc="-50">
                <a:solidFill>
                  <a:srgbClr val="000000"/>
                </a:solidFill>
                <a:latin typeface="Bookman Old Style" pitchFamily="1" panose="02020603050405020304"/>
              </a:rPr>
              <a:t>PERSONAL DOCENTE E INVESTIGADOR (1968–2019 </a:t>
            </a:r>
          </a:p>
        </p:txBody>
      </p:sp>
      <p:sp>
        <p:nvSpPr>
          <p:cNvPr id="6" name=""/>
          <p:cNvSpPr/>
          <p:nvPr>
            <p:ph type="body" idx="10"/>
          </p:nvPr>
        </p:nvSpPr>
        <p:spPr>
          <a:xfrm>
            <a:off x="980440" y="9731375"/>
            <a:ext cx="5640705" cy="225425"/>
          </a:xfrm>
          <a:prstGeom prst="rect">
            <a:avLst/>
          </a:prstGeom>
          <a:noFill/>
          <a:ln w="0" cmpd="sng">
            <a:noFill/>
            <a:prstDash val="solid"/>
          </a:ln>
        </p:spPr>
        <p:txBody>
          <a:bodyPr vert="horz" lIns="0" tIns="57785" rIns="0" bIns="0" anchor="t"/>
          <a:lstStyle/>
          <a:p>
            <a:pPr marL="0" marR="6858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70"/>
              </a:spcAft>
              <a:tabLst>
                <a:tab algn="r" pos="5440680"/>
              </a:tabLst>
            </a:pPr>
            <a:r>
              <a:rPr lang="es-ES" sz="1100" b="1" spc="0">
                <a:solidFill>
                  <a:srgbClr val="000000"/>
                </a:solidFill>
                <a:latin typeface="Bookman Old Style" pitchFamily="1" panose="02020603050405020304"/>
              </a:rPr>
              <a:t>2. Decretos fundacionales y otros documentos </a:t>
            </a:r>
            <a:r>
              <a:rPr lang="es-ES" sz="1200" spc="0">
                <a:solidFill>
                  <a:srgbClr val="000000"/>
                </a:solidFill>
                <a:latin typeface="Times New Roman" pitchFamily="1" panose="02020603050405020304"/>
              </a:rPr>
              <a:t>5 </a:t>
            </a:r>
          </a:p>
        </p:txBody>
      </p:sp>
      <p:sp>
        <p:nvSpPr>
          <p:cNvPr id="3" name=""/>
          <p:cNvSpPr/>
          <p:nvPr>
            <p:ph type="body" idx="10"/>
          </p:nvPr>
        </p:nvSpPr>
        <p:spPr>
          <a:xfrm>
            <a:off x="1057910" y="681990"/>
            <a:ext cx="5486400" cy="8107680"/>
          </a:xfrm>
          <a:prstGeom prst="rect">
            <a:avLst/>
          </a:prstGeom>
          <a:noFill/>
          <a:ln w="0" cmpd="sng">
            <a:noFill/>
            <a:prstDash val="solid"/>
          </a:ln>
        </p:spPr>
        <p:txBody>
          <a:bodyPr vert="horz" lIns="0" tIns="22606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13 de enero de 2002, la </a:t>
            </a:r>
            <a:r>
              <a:rPr lang="es-ES" sz="1100" b="1" spc="0">
                <a:solidFill>
                  <a:srgbClr val="000000"/>
                </a:solidFill>
                <a:latin typeface="Bookman Old Style" pitchFamily="1" panose="02020603050405020304"/>
              </a:rPr>
              <a:t>Universidad de Extremadura </a:t>
            </a:r>
            <a:r>
              <a:rPr lang="es-ES" sz="1200" spc="0">
                <a:solidFill>
                  <a:srgbClr val="000000"/>
                </a:solidFill>
                <a:latin typeface="Times New Roman" pitchFamily="1" panose="02020603050405020304"/>
              </a:rPr>
              <a:t>se ha venido rigiendo, con carácter autónomo, por sus propios Estatutos, aprobados por Real Decreto 1281/85 de 5 de junio (BOE de 30 de julio) y, posteriormente, los Estatutos fuero reformados en 2003,</a:t>
            </a:r>
            <a:r>
              <a:rPr lang="es-ES" sz="1200" baseline="30000" spc="0">
                <a:solidFill>
                  <a:srgbClr val="000000"/>
                </a:solidFill>
                <a:latin typeface="Courier New" pitchFamily="3" panose="02020603050405020304"/>
              </a:rPr>
              <a:t>1</a:t>
            </a:r>
            <a:r>
              <a:rPr lang="es-ES" sz="1200" spc="0">
                <a:solidFill>
                  <a:srgbClr val="000000"/>
                </a:solidFill>
                <a:latin typeface="Times New Roman" pitchFamily="1" panose="02020603050405020304"/>
              </a:rPr>
              <a:t> y 2010, en conformidad con la nueva regulación universitaria (LOU y LOMLOU). La Ley Orgánica 6/2001, de 21 de diciembre, de Universidades (LOU) vino a sustituir a la anterior regulación en la materia, constituida fundamentalmente por la Ley de Reforma Universitaria. </a:t>
            </a:r>
          </a:p>
          <a:p>
            <a:pPr marL="45720" marR="45720" indent="0" algn="just">
              <a:lnSpc>
                <a:spcPts val="1400"/>
              </a:lnSpc>
              <a:spcBef>
                <a:spcPts val="465"/>
              </a:spcBef>
              <a:spcAft>
                <a:spcPts val="0"/>
              </a:spcAft>
            </a:pPr>
            <a:r>
              <a:rPr lang="es-ES" sz="1200" spc="0">
                <a:solidFill>
                  <a:srgbClr val="000000"/>
                </a:solidFill>
                <a:latin typeface="Times New Roman" pitchFamily="1" panose="02020603050405020304"/>
              </a:rPr>
              <a:t>Asípues, el cambio legislativo nacional conllevóla necesidad de que cada universidad procediera a elaborar unos nuevos Estatutos. que se acomodasen a lo establecido en la nueva regulación universitaria, dejando sin efecto, en consecuencia, los Estatutos hasta ese momento vigentes. Por lo que el Claustro universitario elaboróel proyecto correspondiente que, posteriormente, fue aprobado por el Consejo de Gobierno de la Junta de Extremadura y publicado en el BOE. Así, a propuesta del Consejero de Educación, Ciencia y Tecnología, y realizado el preceptivo control de legalidad, en sesión de 8 de mayo de </a:t>
            </a:r>
            <a:r>
              <a:rPr lang="es-ES" sz="1100" b="1" spc="0">
                <a:solidFill>
                  <a:srgbClr val="000000"/>
                </a:solidFill>
                <a:latin typeface="Bookman Old Style" pitchFamily="1" panose="02020603050405020304"/>
              </a:rPr>
              <a:t>2003</a:t>
            </a:r>
            <a:r>
              <a:rPr lang="es-ES" sz="1200" spc="0">
                <a:solidFill>
                  <a:srgbClr val="000000"/>
                </a:solidFill>
                <a:latin typeface="Times New Roman" pitchFamily="1" panose="02020603050405020304"/>
              </a:rPr>
              <a:t>, fueron aprobados los Estatutos y publicados, encontrándose actualmente vigentes.</a:t>
            </a:r>
            <a:r>
              <a:rPr lang="es-ES" sz="1200" baseline="30000" spc="0">
                <a:solidFill>
                  <a:srgbClr val="000000"/>
                </a:solidFill>
                <a:latin typeface="Courier New" pitchFamily="3" panose="02020603050405020304"/>
              </a:rPr>
              <a:t>2</a:t>
            </a:r>
            <a:r>
              <a:rPr lang="es-ES" sz="100" spc="0">
                <a:solidFill>
                  <a:srgbClr val="000000"/>
                </a:solidFill>
                <a:latin typeface="Courier New" pitchFamily="3" panose="02020603050405020304"/>
              </a:rPr>
              <a:t> </a:t>
            </a:r>
          </a:p>
          <a:p>
            <a:pPr marL="45720" marR="45720" indent="0" algn="just">
              <a:lnSpc>
                <a:spcPts val="1400"/>
              </a:lnSpc>
              <a:spcBef>
                <a:spcPts val="520"/>
              </a:spcBef>
              <a:spcAft>
                <a:spcPts val="23485"/>
              </a:spcAft>
            </a:pPr>
            <a:r>
              <a:rPr lang="es-ES" sz="1200" spc="0">
                <a:solidFill>
                  <a:srgbClr val="000000"/>
                </a:solidFill>
                <a:latin typeface="Times New Roman" pitchFamily="1" panose="02020603050405020304"/>
              </a:rPr>
              <a:t>Finalmente, por medio del Real Decreto 634/1995, de 21 de abril, se efectuóel traspaso de funciones y servicios de la Administración del Estado a la Comunidad Autónoma de Extremadura en materia de Universidades. A partir de ese momen-</a:t>
            </a:r>
            <a:r>
              <a:rPr lang="es-ES" sz="1200" spc="0">
                <a:solidFill>
                  <a:srgbClr val="000000"/>
                </a:solidFill>
                <a:latin typeface="Times New Roman" pitchFamily="1" panose="02020603050405020304"/>
              </a:rPr>
              <a:t>to, la Comunidad Autónoma asumiólas competencias en a</a:t>
            </a:r>
            <a:r>
              <a:rPr lang="es-ES" sz="1100" b="1" spc="0">
                <a:solidFill>
                  <a:srgbClr val="000000"/>
                </a:solidFill>
                <a:latin typeface="Bookman Old Style" pitchFamily="1" panose="02020603050405020304"/>
              </a:rPr>
              <a:t>) </a:t>
            </a:r>
            <a:r>
              <a:rPr lang="es-ES" sz="1200" spc="0">
                <a:solidFill>
                  <a:srgbClr val="000000"/>
                </a:solidFill>
                <a:latin typeface="Times New Roman" pitchFamily="1" panose="02020603050405020304"/>
              </a:rPr>
              <a:t>la creación, supresión, adscripción e integración de Centros, b</a:t>
            </a:r>
            <a:r>
              <a:rPr lang="es-ES" sz="1100" b="1" spc="0">
                <a:solidFill>
                  <a:srgbClr val="000000"/>
                </a:solidFill>
                <a:latin typeface="Bookman Old Style" pitchFamily="1" panose="02020603050405020304"/>
              </a:rPr>
              <a:t>) </a:t>
            </a:r>
            <a:r>
              <a:rPr lang="es-ES" sz="1200" spc="0">
                <a:solidFill>
                  <a:srgbClr val="000000"/>
                </a:solidFill>
                <a:latin typeface="Times New Roman" pitchFamily="1" panose="02020603050405020304"/>
              </a:rPr>
              <a:t>la gestión de las becas y ayudas al estu-</a:t>
            </a:r>
            <a:r>
              <a:rPr lang="es-ES" sz="1200" spc="0">
                <a:solidFill>
                  <a:srgbClr val="000000"/>
                </a:solidFill>
                <a:latin typeface="Times New Roman" pitchFamily="1" panose="02020603050405020304"/>
              </a:rPr>
              <a:t>dio universitario correspondientes a las convocatorias del Ministerio de Educación y Ciencia) y c</a:t>
            </a:r>
            <a:r>
              <a:rPr lang="es-ES" sz="1100" b="1" spc="0">
                <a:solidFill>
                  <a:srgbClr val="000000"/>
                </a:solidFill>
                <a:latin typeface="Bookman Old Style" pitchFamily="1" panose="02020603050405020304"/>
              </a:rPr>
              <a:t>) </a:t>
            </a:r>
            <a:r>
              <a:rPr lang="es-ES" sz="1200" spc="0">
                <a:solidFill>
                  <a:srgbClr val="000000"/>
                </a:solidFill>
                <a:latin typeface="Times New Roman" pitchFamily="1" panose="02020603050405020304"/>
              </a:rPr>
              <a:t>la gestión de las exenciones parciales o totales del pago de las tasas académicas acordadas por el Estado. Así, de la noche a la mañana, el destino de la </a:t>
            </a:r>
            <a:r>
              <a:rPr lang="es-ES" sz="1100" b="1" spc="0">
                <a:solidFill>
                  <a:srgbClr val="000000"/>
                </a:solidFill>
                <a:latin typeface="Bookman Old Style" pitchFamily="1" panose="02020603050405020304"/>
              </a:rPr>
              <a:t>Universidad de Extremadura </a:t>
            </a:r>
            <a:r>
              <a:rPr lang="es-ES" sz="1200" spc="0">
                <a:solidFill>
                  <a:srgbClr val="000000"/>
                </a:solidFill>
                <a:latin typeface="Times New Roman" pitchFamily="1" panose="02020603050405020304"/>
              </a:rPr>
              <a:t>fue transferido, parcialmente, a las decisiones del Gobierno de Extremadura. </a:t>
            </a:r>
          </a:p>
        </p:txBody>
      </p:sp>
      <p:sp>
        <p:nvSpPr>
          <p:cNvPr id="4" name=""/>
          <p:cNvSpPr/>
          <p:nvPr>
            <p:ph type="body" idx="10"/>
          </p:nvPr>
        </p:nvSpPr>
        <p:spPr>
          <a:xfrm>
            <a:off x="1057910" y="8789670"/>
            <a:ext cx="5486400" cy="941705"/>
          </a:xfrm>
          <a:prstGeom prst="rect">
            <a:avLst/>
          </a:prstGeom>
          <a:noFill/>
          <a:ln w="0" cmpd="sng">
            <a:noFill/>
            <a:prstDash val="solid"/>
          </a:ln>
        </p:spPr>
        <p:txBody>
          <a:bodyPr vert="horz" lIns="0" tIns="26670" rIns="0" bIns="0" anchor="t"/>
          <a:lstStyle/>
          <a:p>
            <a:pPr marL="182880" marR="0" indent="0" algn="l">
              <a:lnSpc>
                <a:spcPts val="1200"/>
              </a:lnSpc>
              <a:spcAft>
                <a:spcPts val="0"/>
              </a:spcAft>
            </a:pPr>
            <a:r>
              <a:rPr lang="es-ES" sz="750" baseline="30000" spc="25">
                <a:solidFill>
                  <a:srgbClr val="000000"/>
                </a:solidFill>
                <a:latin typeface="Arial" pitchFamily="2" panose="02020603050405020304"/>
              </a:rPr>
              <a:t>1</a:t>
            </a:r>
            <a:r>
              <a:rPr lang="es-ES" sz="1000" spc="25">
                <a:solidFill>
                  <a:srgbClr val="000000"/>
                </a:solidFill>
                <a:latin typeface="Times New Roman" pitchFamily="1" panose="02020603050405020304"/>
              </a:rPr>
              <a:t>Decreto 65/2003 de 8 de mayo. </a:t>
            </a:r>
          </a:p>
          <a:p>
            <a:pPr marL="45720" marR="0" indent="0" algn="ctr">
              <a:lnSpc>
                <a:spcPts val="1200"/>
              </a:lnSpc>
              <a:spcBef>
                <a:spcPts val="10"/>
              </a:spcBef>
              <a:spcAft>
                <a:spcPts val="0"/>
              </a:spcAft>
            </a:pPr>
            <a:r>
              <a:rPr lang="es-ES" sz="750" baseline="30000" spc="45">
                <a:solidFill>
                  <a:srgbClr val="000000"/>
                </a:solidFill>
                <a:latin typeface="Arial" pitchFamily="2" panose="02020603050405020304"/>
              </a:rPr>
              <a:t>2</a:t>
            </a:r>
            <a:r>
              <a:rPr lang="es-ES" sz="1000" spc="45">
                <a:solidFill>
                  <a:srgbClr val="000000"/>
                </a:solidFill>
                <a:latin typeface="Times New Roman" pitchFamily="1" panose="02020603050405020304"/>
              </a:rPr>
              <a:t>Decreto 65/2003, de 8 de mayo, de la Consejería de Educación, Ciencia y Tecnología de la </a:t>
            </a:r>
          </a:p>
          <a:p>
            <a:pPr marL="45720" marR="0" indent="0" algn="l">
              <a:lnSpc>
                <a:spcPts val="1200"/>
              </a:lnSpc>
              <a:spcBef>
                <a:spcPts val="0"/>
              </a:spcBef>
              <a:spcAft>
                <a:spcPts val="0"/>
              </a:spcAft>
            </a:pPr>
            <a:r>
              <a:rPr lang="es-ES" sz="1000" spc="40">
                <a:solidFill>
                  <a:srgbClr val="000000"/>
                </a:solidFill>
                <a:latin typeface="Times New Roman" pitchFamily="1" panose="02020603050405020304"/>
              </a:rPr>
              <a:t>Junta de Extremadura, DOE de 23 de mayo de 2003. </a:t>
            </a:r>
          </a:p>
          <a:p>
            <a:pPr marL="45720" marR="0" indent="0" algn="l">
              <a:lnSpc>
                <a:spcPts val="1200"/>
              </a:lnSpc>
              <a:spcBef>
                <a:spcPts val="10"/>
              </a:spcBef>
              <a:spcAft>
                <a:spcPts val="0"/>
              </a:spcAft>
            </a:pPr>
            <a:r>
              <a:rPr lang="es-ES" sz="1000" spc="30">
                <a:solidFill>
                  <a:srgbClr val="000000"/>
                </a:solidFill>
                <a:latin typeface="Times New Roman" pitchFamily="1" panose="02020603050405020304"/>
              </a:rPr>
              <a:t>En 2010, los Estatutos de la UEx fueron modificados para su adaptación a lo dispuesto en la Ley </a:t>
            </a:r>
          </a:p>
          <a:p>
            <a:pPr marL="45720" marR="0" indent="0" algn="l">
              <a:lnSpc>
                <a:spcPts val="1200"/>
              </a:lnSpc>
              <a:spcBef>
                <a:spcPts val="0"/>
              </a:spcBef>
              <a:spcAft>
                <a:spcPts val="1220"/>
              </a:spcAft>
            </a:pPr>
            <a:r>
              <a:rPr lang="es-ES" sz="1000" spc="30">
                <a:solidFill>
                  <a:srgbClr val="000000"/>
                </a:solidFill>
                <a:latin typeface="Times New Roman" pitchFamily="1" panose="02020603050405020304"/>
              </a:rPr>
              <a:t>Orgánica 4/2007, de 12 de abril, y aprobada la modificación el 18 de febrero de 2010. </a:t>
            </a:r>
          </a:p>
        </p:txBody>
      </p:sp>
      <p:sp>
        <p:nvSpPr>
          <p:cNvPr id="5"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9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29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2820" y="1676400"/>
            <a:ext cx="5640705" cy="1291590"/>
          </a:xfrm>
          <a:prstGeom prst="rect">
            <a:avLst/>
          </a:prstGeom>
          <a:noFill/>
          <a:ln w="0" cmpd="sng">
            <a:noFill/>
            <a:prstDash val="solid"/>
          </a:ln>
        </p:spPr>
        <p:txBody>
          <a:bodyPr vert="horz" lIns="0" tIns="73025" rIns="0" bIns="0" anchor="t"/>
          <a:lstStyle/>
          <a:p>
            <a:pPr marL="0" marR="0" indent="0" algn="ctr">
              <a:lnSpc>
                <a:spcPts val="2800"/>
              </a:lnSpc>
              <a:spcAft>
                <a:spcPts val="0"/>
              </a:spcAft>
            </a:pPr>
            <a:r>
              <a:rPr lang="es-ES" sz="2300" spc="20">
                <a:solidFill>
                  <a:srgbClr val="000000"/>
                </a:solidFill>
                <a:latin typeface="Bookman Old Style" pitchFamily="1" panose="02020603050405020304"/>
              </a:rPr>
              <a:t>Capítulo 8 </a:t>
            </a:r>
          </a:p>
          <a:p>
            <a:pPr marL="0" marR="0" indent="0" algn="ctr">
              <a:lnSpc>
                <a:spcPts val="3000"/>
              </a:lnSpc>
              <a:spcBef>
                <a:spcPts val="480"/>
              </a:spcBef>
              <a:spcAft>
                <a:spcPts val="320"/>
              </a:spcAft>
            </a:pPr>
            <a:r>
              <a:rPr lang="es-ES" sz="2300" spc="0">
                <a:solidFill>
                  <a:srgbClr val="000000"/>
                </a:solidFill>
                <a:latin typeface="Bookman Old Style" pitchFamily="1" panose="02020603050405020304"/>
              </a:rPr>
              <a:t>Becarios de Investigación y otro </a:t>
            </a:r>
            <a:br/>
            <a:r>
              <a:rPr lang="es-ES" sz="2300" spc="0">
                <a:solidFill>
                  <a:srgbClr val="000000"/>
                </a:solidFill>
                <a:latin typeface="Bookman Old Style" pitchFamily="1" panose="02020603050405020304"/>
              </a:rPr>
              <a:t>personal contratado </a:t>
            </a:r>
          </a:p>
        </p:txBody>
      </p:sp>
      <p:sp>
        <p:nvSpPr>
          <p:cNvPr id="3" name=""/>
          <p:cNvSpPr/>
          <p:nvPr>
            <p:ph type="body" idx="10"/>
          </p:nvPr>
        </p:nvSpPr>
        <p:spPr>
          <a:xfrm>
            <a:off x="972820" y="2967990"/>
            <a:ext cx="5640705" cy="3112770"/>
          </a:xfrm>
          <a:prstGeom prst="rect">
            <a:avLst/>
          </a:prstGeom>
          <a:noFill/>
          <a:ln w="0" cmpd="sng">
            <a:noFill/>
            <a:prstDash val="solid"/>
          </a:ln>
        </p:spPr>
        <p:txBody>
          <a:bodyPr vert="horz" lIns="0" tIns="549275" rIns="0" bIns="0" anchor="t"/>
          <a:lstStyle/>
          <a:p>
            <a:pPr marL="91440" marR="91440" indent="0" algn="just">
              <a:lnSpc>
                <a:spcPts val="1400"/>
              </a:lnSpc>
              <a:spcAft>
                <a:spcPts val="0"/>
              </a:spcAft>
            </a:pPr>
            <a:r>
              <a:rPr lang="es-ES" sz="1200" spc="0">
                <a:solidFill>
                  <a:srgbClr val="000000"/>
                </a:solidFill>
                <a:latin typeface="Times New Roman" pitchFamily="1" panose="02020603050405020304"/>
              </a:rPr>
              <a:t>En la Tabla 8.1 acompañamos una relación nominal de los Becarios de Formación del Personal Investigador (predoctorales), financiados por el Ministerio de Educación y Ciencia, que han desarrollado labores investigadoras en la </a:t>
            </a:r>
            <a:r>
              <a:rPr lang="es-ES" sz="1200"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en el período 1968–1993. Se incluye en la tabla el nombre y apellidos del beneficiario y el curso de inicio de su disfrute. En general, las becas </a:t>
            </a:r>
            <a:r>
              <a:rPr lang="es-ES" sz="1200" spc="0">
                <a:solidFill>
                  <a:srgbClr val="000000"/>
                </a:solidFill>
                <a:latin typeface="Times New Roman" pitchFamily="1" panose="02020603050405020304"/>
              </a:rPr>
              <a:t>FPU </a:t>
            </a:r>
            <a:r>
              <a:rPr lang="es-ES" sz="1200" spc="0">
                <a:solidFill>
                  <a:srgbClr val="000000"/>
                </a:solidFill>
                <a:latin typeface="Times New Roman" pitchFamily="1" panose="02020603050405020304"/>
              </a:rPr>
              <a:t>(Formación del Profesorado Universitario) y </a:t>
            </a:r>
            <a:r>
              <a:rPr lang="es-ES" sz="1200" spc="0">
                <a:solidFill>
                  <a:srgbClr val="000000"/>
                </a:solidFill>
                <a:latin typeface="Times New Roman" pitchFamily="1" panose="02020603050405020304"/>
              </a:rPr>
              <a:t>FPI </a:t>
            </a:r>
            <a:r>
              <a:rPr lang="es-ES" sz="1200" spc="0">
                <a:solidFill>
                  <a:srgbClr val="000000"/>
                </a:solidFill>
                <a:latin typeface="Times New Roman" pitchFamily="1" panose="02020603050405020304"/>
              </a:rPr>
              <a:t>(Formación del Personal Investigador) tenían una duración de 1 año y eran prorrogables por otros 3 años, previo informe sobre el desarrollo, incidencias y objetivos alcanzados, al finalizar cada período anual. Adicionalmente, el beneficiario podía recibir, previa solicitud y a partir del primer año, una ayuda económica complementaria para realizar una estancia breve (3 meses) en otro Centro de Investigación. </a:t>
            </a:r>
          </a:p>
          <a:p>
            <a:pPr marL="91440" marR="0" indent="0" algn="just">
              <a:lnSpc>
                <a:spcPts val="1400"/>
              </a:lnSpc>
              <a:spcBef>
                <a:spcPts val="765"/>
              </a:spcBef>
              <a:spcAft>
                <a:spcPts val="0"/>
              </a:spcAft>
            </a:pPr>
            <a:r>
              <a:rPr lang="es-ES" sz="1200" spc="20">
                <a:solidFill>
                  <a:srgbClr val="000000"/>
                </a:solidFill>
                <a:latin typeface="Times New Roman" pitchFamily="1" panose="02020603050405020304"/>
              </a:rPr>
              <a:t>Tabla </a:t>
            </a:r>
            <a:r>
              <a:rPr lang="es-ES" sz="1200" spc="20">
                <a:solidFill>
                  <a:srgbClr val="000000"/>
                </a:solidFill>
                <a:latin typeface="Times New Roman" pitchFamily="1" panose="02020603050405020304"/>
              </a:rPr>
              <a:t>8.1: Becarios de Investigación de la Facultad de Ciencias. Periodo 1968–1993 </a:t>
            </a:r>
          </a:p>
          <a:p>
            <a:pPr marL="0" marR="0" indent="0" algn="ctr">
              <a:lnSpc>
                <a:spcPts val="1000"/>
              </a:lnSpc>
              <a:spcBef>
                <a:spcPts val="1090"/>
              </a:spcBef>
              <a:spcAft>
                <a:spcPts val="20"/>
              </a:spcAft>
            </a:pPr>
            <a:r>
              <a:rPr lang="es-ES" sz="850" spc="25">
                <a:solidFill>
                  <a:srgbClr val="000000"/>
                </a:solidFill>
                <a:latin typeface="Times New Roman" pitchFamily="1" panose="02020603050405020304"/>
              </a:rPr>
              <a:t>BECARIOS DE INVESTIGACION (1968–1993) </a:t>
            </a:r>
          </a:p>
        </p:txBody>
      </p:sp>
      <p:sp>
        <p:nvSpPr>
          <p:cNvPr id="6" name=""/>
          <p:cNvSpPr/>
          <p:nvPr>
            <p:ph type="body" idx="10"/>
          </p:nvPr>
        </p:nvSpPr>
        <p:spPr>
          <a:xfrm>
            <a:off x="983615" y="9785350"/>
            <a:ext cx="5640705" cy="184150"/>
          </a:xfrm>
          <a:prstGeom prst="rect">
            <a:avLst/>
          </a:prstGeom>
          <a:noFill/>
          <a:ln w="0" cmpd="sng">
            <a:noFill/>
            <a:prstDash val="solid"/>
          </a:ln>
        </p:spPr>
        <p:txBody>
          <a:bodyPr vert="horz" lIns="0" tIns="0" rIns="0" bIns="0" anchor="t"/>
          <a:lstStyle/>
          <a:p>
            <a:pPr marL="0" marR="0" indent="0" algn="ctr">
              <a:lnSpc>
                <a:spcPts val="1400"/>
              </a:lnSpc>
              <a:spcAft>
                <a:spcPts val="50"/>
              </a:spcAft>
            </a:pPr>
            <a:r>
              <a:rPr lang="es-ES" sz="1200" spc="135">
                <a:solidFill>
                  <a:srgbClr val="000000"/>
                </a:solidFill>
                <a:latin typeface="Times New Roman" pitchFamily="1" panose="02020603050405020304"/>
              </a:rPr>
              <a:t>267 </a:t>
            </a:r>
          </a:p>
        </p:txBody>
      </p:sp>
    </p:spTree>
  </p:cSld>
  <p:clrMapOvr>
    <a:masterClrMapping/>
  </p:clrMapOvr>
</p:sldLayout>
</file>

<file path=ppt/slideLayouts/slideLayout29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7900" y="482600"/>
            <a:ext cx="5640705" cy="199390"/>
          </a:xfrm>
          <a:prstGeom prst="rect">
            <a:avLst/>
          </a:prstGeom>
          <a:noFill/>
          <a:ln w="0" cmpd="sng">
            <a:noFill/>
            <a:prstDash val="solid"/>
          </a:ln>
        </p:spPr>
        <p:txBody>
          <a:bodyPr vert="horz" lIns="0" tIns="1905" rIns="0" bIns="0" anchor="t"/>
          <a:lstStyle/>
          <a:p>
            <a:pPr marL="91440" marR="0" indent="0" algn="l">
              <a:lnSpc>
                <a:spcPts val="1400"/>
              </a:lnSpc>
              <a:spcAft>
                <a:spcPts val="70"/>
              </a:spcAft>
            </a:pPr>
            <a:r>
              <a:rPr lang="es-ES" sz="1200" spc="114">
                <a:solidFill>
                  <a:srgbClr val="000000"/>
                </a:solidFill>
                <a:latin typeface="Times New Roman" pitchFamily="1" panose="02020603050405020304"/>
              </a:rPr>
              <a:t>268 </a:t>
            </a:r>
          </a:p>
        </p:txBody>
      </p:sp>
      <p:sp>
        <p:nvSpPr>
          <p:cNvPr id="3" name=""/>
          <p:cNvSpPr/>
          <p:nvPr>
            <p:ph type="body" idx="10"/>
          </p:nvPr>
        </p:nvSpPr>
        <p:spPr>
          <a:xfrm>
            <a:off x="977900" y="681990"/>
            <a:ext cx="5640705" cy="349885"/>
          </a:xfrm>
          <a:prstGeom prst="rect">
            <a:avLst/>
          </a:prstGeom>
          <a:noFill/>
          <a:ln w="0" cmpd="sng">
            <a:noFill/>
            <a:prstDash val="solid"/>
          </a:ln>
        </p:spPr>
        <p:txBody>
          <a:bodyPr vert="horz" lIns="0" tIns="215265" rIns="0" bIns="0" anchor="t"/>
          <a:lstStyle/>
          <a:p>
            <a:pPr marL="0" marR="0" indent="0" algn="ctr">
              <a:lnSpc>
                <a:spcPts val="1000"/>
              </a:lnSpc>
              <a:spcAft>
                <a:spcPts val="0"/>
              </a:spcAft>
            </a:pPr>
            <a:r>
              <a:rPr lang="es-ES" sz="850" spc="25">
                <a:solidFill>
                  <a:srgbClr val="000000"/>
                </a:solidFill>
                <a:latin typeface="Times New Roman" pitchFamily="1" panose="02020603050405020304"/>
              </a:rPr>
              <a:t>BECARIOS DE INVESTIGACION (1968–1993) </a:t>
            </a:r>
          </a:p>
        </p:txBody>
      </p:sp>
      <p:sp>
        <p:nvSpPr>
          <p:cNvPr id="6" name=""/>
          <p:cNvSpPr/>
          <p:nvPr>
            <p:ph type="body" idx="10"/>
          </p:nvPr>
        </p:nvSpPr>
        <p:spPr>
          <a:xfrm>
            <a:off x="977900" y="7736205"/>
            <a:ext cx="5640705" cy="1205865"/>
          </a:xfrm>
          <a:prstGeom prst="rect">
            <a:avLst/>
          </a:prstGeom>
          <a:noFill/>
          <a:ln w="0" cmpd="sng">
            <a:noFill/>
            <a:prstDash val="solid"/>
          </a:ln>
        </p:spPr>
        <p:txBody>
          <a:bodyPr vert="horz" lIns="0" tIns="0" rIns="0" bIns="0" anchor="t"/>
          <a:lstStyle/>
          <a:p>
            <a:pPr marL="91440" marR="91440" indent="0" algn="just">
              <a:lnSpc>
                <a:spcPts val="1400"/>
              </a:lnSpc>
              <a:spcAft>
                <a:spcPts val="3670"/>
              </a:spcAft>
            </a:pPr>
            <a:r>
              <a:rPr lang="es-ES" sz="1200" spc="0">
                <a:solidFill>
                  <a:srgbClr val="000000"/>
                </a:solidFill>
                <a:latin typeface="Times New Roman" pitchFamily="1" panose="02020603050405020304"/>
              </a:rPr>
              <a:t>En la Tabla 8.2 se incluye, asímismo, relación nominal de los Becarios predoctorales de la </a:t>
            </a:r>
            <a:r>
              <a:rPr lang="es-ES" sz="1050" b="1"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durante el período 1993–2018. Además del curso de inicio (segunda columna) se incluye la referencia a la Institución que financió(o financia) la beca.</a:t>
            </a:r>
            <a:r>
              <a:rPr lang="es-ES" sz="1200" baseline="30000" spc="0">
                <a:solidFill>
                  <a:srgbClr val="000000"/>
                </a:solidFill>
                <a:latin typeface="Times New Roman" pitchFamily="1" panose="02020603050405020304"/>
              </a:rPr>
              <a:t>1</a:t>
            </a:r>
            <a:r>
              <a:rPr lang="es-ES" sz="100" spc="0">
                <a:solidFill>
                  <a:srgbClr val="000000"/>
                </a:solidFill>
                <a:latin typeface="Times New Roman" pitchFamily="1" panose="02020603050405020304"/>
              </a:rPr>
              <a:t> </a:t>
            </a:r>
          </a:p>
        </p:txBody>
      </p:sp>
      <p:sp>
        <p:nvSpPr>
          <p:cNvPr id="7" name=""/>
          <p:cNvSpPr/>
          <p:nvPr>
            <p:ph type="body" idx="10"/>
          </p:nvPr>
        </p:nvSpPr>
        <p:spPr>
          <a:xfrm>
            <a:off x="977900" y="8942070"/>
            <a:ext cx="5640705" cy="789305"/>
          </a:xfrm>
          <a:prstGeom prst="rect">
            <a:avLst/>
          </a:prstGeom>
          <a:noFill/>
          <a:ln w="0" cmpd="sng">
            <a:noFill/>
            <a:prstDash val="solid"/>
          </a:ln>
        </p:spPr>
        <p:txBody>
          <a:bodyPr vert="horz" lIns="0" tIns="44450" rIns="0" bIns="0" anchor="t"/>
          <a:lstStyle/>
          <a:p>
            <a:pPr marL="91440" marR="91440" indent="0" algn="just">
              <a:lnSpc>
                <a:spcPts val="1200"/>
              </a:lnSpc>
              <a:spcAft>
                <a:spcPts val="1085"/>
              </a:spcAft>
            </a:pPr>
            <a:r>
              <a:rPr lang="es-ES" sz="800" baseline="30000" spc="30">
                <a:solidFill>
                  <a:srgbClr val="000000"/>
                </a:solidFill>
                <a:latin typeface="Arial" pitchFamily="2" panose="02020603050405020304"/>
              </a:rPr>
              <a:t>1</a:t>
            </a:r>
            <a:r>
              <a:rPr lang="es-ES" sz="1000" spc="30">
                <a:solidFill>
                  <a:srgbClr val="000000"/>
                </a:solidFill>
                <a:latin typeface="Times New Roman" pitchFamily="1" panose="02020603050405020304"/>
              </a:rPr>
              <a:t>Algunos acrónimos usados. </a:t>
            </a:r>
            <a:r>
              <a:rPr lang="es-ES" sz="1200" b="1" spc="30">
                <a:solidFill>
                  <a:srgbClr val="000000"/>
                </a:solidFill>
                <a:latin typeface="Courier New" pitchFamily="3" panose="02020603050405020304"/>
              </a:rPr>
              <a:t>JEX</a:t>
            </a:r>
            <a:r>
              <a:rPr lang="es-ES" sz="1000" spc="30">
                <a:solidFill>
                  <a:srgbClr val="000000"/>
                </a:solidFill>
                <a:latin typeface="Times New Roman" pitchFamily="1" panose="02020603050405020304"/>
              </a:rPr>
              <a:t>: Junta de Extremadura; </a:t>
            </a:r>
            <a:r>
              <a:rPr lang="es-ES" sz="1200" b="1" spc="30">
                <a:solidFill>
                  <a:srgbClr val="000000"/>
                </a:solidFill>
                <a:latin typeface="Courier New" pitchFamily="3" panose="02020603050405020304"/>
              </a:rPr>
              <a:t>UEx</a:t>
            </a:r>
            <a:r>
              <a:rPr lang="es-ES" sz="1000" spc="30">
                <a:solidFill>
                  <a:srgbClr val="000000"/>
                </a:solidFill>
                <a:latin typeface="Times New Roman" pitchFamily="1" panose="02020603050405020304"/>
              </a:rPr>
              <a:t>: Universidad de Extremadura, Programa Propio; </a:t>
            </a:r>
            <a:r>
              <a:rPr lang="es-ES" sz="1200" b="1" spc="30">
                <a:solidFill>
                  <a:srgbClr val="000000"/>
                </a:solidFill>
                <a:latin typeface="Courier New" pitchFamily="3" panose="02020603050405020304"/>
              </a:rPr>
              <a:t>MEC</a:t>
            </a:r>
            <a:r>
              <a:rPr lang="es-ES" sz="1000" spc="30">
                <a:solidFill>
                  <a:srgbClr val="000000"/>
                </a:solidFill>
                <a:latin typeface="Times New Roman" pitchFamily="1" panose="02020603050405020304"/>
              </a:rPr>
              <a:t>: Ministerio de Educación y Ciencia; </a:t>
            </a:r>
            <a:r>
              <a:rPr lang="es-ES" sz="1200" b="1" spc="30">
                <a:solidFill>
                  <a:srgbClr val="000000"/>
                </a:solidFill>
                <a:latin typeface="Courier New" pitchFamily="3" panose="02020603050405020304"/>
              </a:rPr>
              <a:t>MECD</a:t>
            </a:r>
            <a:r>
              <a:rPr lang="es-ES" sz="1000" spc="30">
                <a:solidFill>
                  <a:srgbClr val="000000"/>
                </a:solidFill>
                <a:latin typeface="Times New Roman" pitchFamily="1" panose="02020603050405020304"/>
              </a:rPr>
              <a:t>: Ministerio de Educación, Ciencia y Deportes; </a:t>
            </a:r>
            <a:r>
              <a:rPr lang="es-ES" sz="1200" b="1" spc="30">
                <a:solidFill>
                  <a:srgbClr val="000000"/>
                </a:solidFill>
                <a:latin typeface="Courier New" pitchFamily="3" panose="02020603050405020304"/>
              </a:rPr>
              <a:t>MCYT</a:t>
            </a:r>
            <a:r>
              <a:rPr lang="es-ES" sz="1000" spc="30">
                <a:solidFill>
                  <a:srgbClr val="000000"/>
                </a:solidFill>
                <a:latin typeface="Times New Roman" pitchFamily="1" panose="02020603050405020304"/>
              </a:rPr>
              <a:t>: Ministerio de Ciencia y Tecnología; </a:t>
            </a:r>
            <a:r>
              <a:rPr lang="es-ES" sz="1200" b="1" spc="30">
                <a:solidFill>
                  <a:srgbClr val="000000"/>
                </a:solidFill>
                <a:latin typeface="Courier New" pitchFamily="3" panose="02020603050405020304"/>
              </a:rPr>
              <a:t>CHG</a:t>
            </a:r>
            <a:r>
              <a:rPr lang="es-ES" sz="1000" spc="30">
                <a:solidFill>
                  <a:srgbClr val="000000"/>
                </a:solidFill>
                <a:latin typeface="Times New Roman" pitchFamily="1" panose="02020603050405020304"/>
              </a:rPr>
              <a:t>: Confederación Hidrográ-</a:t>
            </a:r>
            <a:r>
              <a:rPr lang="es-ES" sz="1000" spc="30">
                <a:solidFill>
                  <a:srgbClr val="000000"/>
                </a:solidFill>
                <a:latin typeface="Times New Roman" pitchFamily="1" panose="02020603050405020304"/>
              </a:rPr>
              <a:t>fica del Guadiana; </a:t>
            </a:r>
            <a:r>
              <a:rPr lang="es-ES" sz="1200" b="1" spc="30">
                <a:solidFill>
                  <a:srgbClr val="000000"/>
                </a:solidFill>
                <a:latin typeface="Courier New" pitchFamily="3" panose="02020603050405020304"/>
              </a:rPr>
              <a:t>SES</a:t>
            </a:r>
            <a:r>
              <a:rPr lang="es-ES" sz="1000" spc="30">
                <a:solidFill>
                  <a:srgbClr val="000000"/>
                </a:solidFill>
                <a:latin typeface="Times New Roman" pitchFamily="1" panose="02020603050405020304"/>
              </a:rPr>
              <a:t>: Servicio Extremeño de Salud. </a:t>
            </a:r>
          </a:p>
        </p:txBody>
      </p:sp>
      <p:sp>
        <p:nvSpPr>
          <p:cNvPr id="8" name=""/>
          <p:cNvSpPr/>
          <p:nvPr>
            <p:ph type="body" idx="10"/>
          </p:nvPr>
        </p:nvSpPr>
        <p:spPr>
          <a:xfrm>
            <a:off x="977900" y="9731375"/>
            <a:ext cx="5640705" cy="225425"/>
          </a:xfrm>
          <a:prstGeom prst="rect">
            <a:avLst/>
          </a:prstGeom>
          <a:noFill/>
          <a:ln w="0" cmpd="sng">
            <a:noFill/>
            <a:prstDash val="solid"/>
          </a:ln>
        </p:spPr>
        <p:txBody>
          <a:bodyPr vert="horz" lIns="0" tIns="59055" rIns="0" bIns="0" anchor="t"/>
          <a:lstStyle/>
          <a:p>
            <a:pPr marL="9144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29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5995" y="495300"/>
            <a:ext cx="5640705" cy="186690"/>
          </a:xfrm>
          <a:prstGeom prst="rect">
            <a:avLst/>
          </a:prstGeom>
          <a:noFill/>
          <a:ln w="0" cmpd="sng">
            <a:noFill/>
            <a:prstDash val="solid"/>
          </a:ln>
        </p:spPr>
        <p:txBody>
          <a:bodyPr vert="horz" lIns="0" tIns="0" rIns="0" bIns="0" anchor="t"/>
          <a:lstStyle/>
          <a:p>
            <a:pPr marL="137160" marR="0" indent="0" algn="l">
              <a:lnSpc>
                <a:spcPts val="1400"/>
              </a:lnSpc>
              <a:spcAft>
                <a:spcPts val="60"/>
              </a:spcAft>
              <a:tabLst>
                <a:tab algn="r" pos="5532120"/>
              </a:tabLst>
            </a:pPr>
            <a:r>
              <a:rPr lang="es-ES" sz="1100" b="1" spc="0">
                <a:solidFill>
                  <a:srgbClr val="000000"/>
                </a:solidFill>
                <a:latin typeface="Bookman Old Style" pitchFamily="1" panose="02020603050405020304"/>
              </a:rPr>
              <a:t>8. Becarios de Investigación y otro personal contratado </a:t>
            </a:r>
            <a:r>
              <a:rPr lang="es-ES" sz="1100" spc="0">
                <a:solidFill>
                  <a:srgbClr val="000000"/>
                </a:solidFill>
                <a:latin typeface="Bookman Old Style" pitchFamily="1" panose="02020603050405020304"/>
              </a:rPr>
              <a:t>269 </a:t>
            </a:r>
          </a:p>
        </p:txBody>
      </p:sp>
      <p:sp>
        <p:nvSpPr>
          <p:cNvPr id="3" name=""/>
          <p:cNvSpPr/>
          <p:nvPr>
            <p:ph type="body" idx="10"/>
          </p:nvPr>
        </p:nvSpPr>
        <p:spPr>
          <a:xfrm>
            <a:off x="975995" y="681990"/>
            <a:ext cx="5640705" cy="561340"/>
          </a:xfrm>
          <a:prstGeom prst="rect">
            <a:avLst/>
          </a:prstGeom>
          <a:noFill/>
          <a:ln w="0" cmpd="sng">
            <a:noFill/>
            <a:prstDash val="solid"/>
          </a:ln>
        </p:spPr>
        <p:txBody>
          <a:bodyPr vert="horz" lIns="0" tIns="155575" rIns="0" bIns="0" anchor="t"/>
          <a:lstStyle/>
          <a:p>
            <a:pPr marL="0" marR="0" indent="0" algn="ctr">
              <a:lnSpc>
                <a:spcPts val="1400"/>
              </a:lnSpc>
              <a:spcAft>
                <a:spcPts val="0"/>
              </a:spcAft>
            </a:pPr>
            <a:r>
              <a:rPr lang="es-ES" sz="1100" b="1" spc="-25">
                <a:solidFill>
                  <a:srgbClr val="000000"/>
                </a:solidFill>
                <a:latin typeface="Bookman Old Style" pitchFamily="1" panose="02020603050405020304"/>
              </a:rPr>
              <a:t>Tabla </a:t>
            </a:r>
            <a:r>
              <a:rPr lang="es-ES" sz="1100" spc="-25">
                <a:solidFill>
                  <a:srgbClr val="000000"/>
                </a:solidFill>
                <a:latin typeface="Bookman Old Style" pitchFamily="1" panose="02020603050405020304"/>
              </a:rPr>
              <a:t>8.2: Becarios de Investigación de la Facultad de Ciencias. Periodo 1993–2018 </a:t>
            </a:r>
          </a:p>
          <a:p>
            <a:pPr marL="0" marR="0" indent="0" algn="ctr">
              <a:lnSpc>
                <a:spcPts val="600"/>
              </a:lnSpc>
              <a:spcBef>
                <a:spcPts val="1100"/>
              </a:spcBef>
              <a:spcAft>
                <a:spcPts val="0"/>
              </a:spcAft>
            </a:pPr>
            <a:r>
              <a:rPr lang="es-ES" sz="650" spc="20">
                <a:solidFill>
                  <a:srgbClr val="000000"/>
                </a:solidFill>
                <a:latin typeface="Bookman Old Style" pitchFamily="1" panose="02020603050405020304"/>
              </a:rPr>
              <a:t>BECARIOS DE INVESTIGACION (1993–2018 </a:t>
            </a:r>
          </a:p>
        </p:txBody>
      </p:sp>
      <p:sp>
        <p:nvSpPr>
          <p:cNvPr id="6" name=""/>
          <p:cNvSpPr/>
          <p:nvPr>
            <p:ph type="body" idx="10"/>
          </p:nvPr>
        </p:nvSpPr>
        <p:spPr>
          <a:xfrm>
            <a:off x="975995" y="9731375"/>
            <a:ext cx="5640705" cy="225425"/>
          </a:xfrm>
          <a:prstGeom prst="rect">
            <a:avLst/>
          </a:prstGeom>
          <a:noFill/>
          <a:ln w="0" cmpd="sng">
            <a:noFill/>
            <a:prstDash val="solid"/>
          </a:ln>
        </p:spPr>
        <p:txBody>
          <a:bodyPr vert="horz" lIns="0" tIns="57785" rIns="0" bIns="0" anchor="t"/>
          <a:lstStyle/>
          <a:p>
            <a:pPr marL="0" marR="6858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29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790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10"/>
              </a:spcAft>
            </a:pPr>
            <a:r>
              <a:rPr lang="es-ES" sz="1100" spc="110">
                <a:solidFill>
                  <a:srgbClr val="000000"/>
                </a:solidFill>
                <a:latin typeface="Arial" pitchFamily="2" panose="02020603050405020304"/>
              </a:rPr>
              <a:t>270 </a:t>
            </a:r>
          </a:p>
        </p:txBody>
      </p:sp>
      <p:sp>
        <p:nvSpPr>
          <p:cNvPr id="3" name=""/>
          <p:cNvSpPr/>
          <p:nvPr>
            <p:ph type="body" idx="10"/>
          </p:nvPr>
        </p:nvSpPr>
        <p:spPr>
          <a:xfrm>
            <a:off x="977900" y="681990"/>
            <a:ext cx="5640705" cy="311785"/>
          </a:xfrm>
          <a:prstGeom prst="rect">
            <a:avLst/>
          </a:prstGeom>
          <a:noFill/>
          <a:ln w="0" cmpd="sng">
            <a:noFill/>
            <a:prstDash val="solid"/>
          </a:ln>
        </p:spPr>
        <p:txBody>
          <a:bodyPr vert="horz" lIns="0" tIns="220980" rIns="0" bIns="0" anchor="t"/>
          <a:lstStyle/>
          <a:p>
            <a:pPr marL="0" marR="0" indent="0" algn="ctr">
              <a:lnSpc>
                <a:spcPts val="700"/>
              </a:lnSpc>
              <a:spcAft>
                <a:spcPts val="0"/>
              </a:spcAft>
            </a:pPr>
            <a:r>
              <a:rPr lang="es-ES" sz="650" spc="35">
                <a:solidFill>
                  <a:srgbClr val="000000"/>
                </a:solidFill>
                <a:latin typeface="Bookman Old Style" pitchFamily="1" panose="02020603050405020304"/>
              </a:rPr>
              <a:t>BECARIOS DE INVESTIGACION (1993 2018 </a:t>
            </a:r>
          </a:p>
        </p:txBody>
      </p:sp>
      <p:sp>
        <p:nvSpPr>
          <p:cNvPr id="6" name=""/>
          <p:cNvSpPr/>
          <p:nvPr>
            <p:ph type="body" idx="10"/>
          </p:nvPr>
        </p:nvSpPr>
        <p:spPr>
          <a:xfrm>
            <a:off x="977900" y="9731375"/>
            <a:ext cx="5640705" cy="238125"/>
          </a:xfrm>
          <a:prstGeom prst="rect">
            <a:avLst/>
          </a:prstGeom>
          <a:noFill/>
          <a:ln w="0" cmpd="sng">
            <a:noFill/>
            <a:prstDash val="solid"/>
          </a:ln>
        </p:spPr>
        <p:txBody>
          <a:bodyPr vert="horz" lIns="0" tIns="50800" rIns="0" bIns="0" anchor="t"/>
          <a:lstStyle/>
          <a:p>
            <a:pPr marL="13716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spTree>
  </p:cSld>
  <p:clrMapOvr>
    <a:masterClrMapping/>
  </p:clrMapOvr>
</p:sldLayout>
</file>

<file path=ppt/slideLayouts/slideLayout29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95300"/>
            <a:ext cx="5640705" cy="186690"/>
          </a:xfrm>
          <a:prstGeom prst="rect">
            <a:avLst/>
          </a:prstGeom>
          <a:noFill/>
          <a:ln w="0" cmpd="sng">
            <a:noFill/>
            <a:prstDash val="solid"/>
          </a:ln>
        </p:spPr>
        <p:txBody>
          <a:bodyPr vert="horz" lIns="0" tIns="0" rIns="0" bIns="0" anchor="t"/>
          <a:lstStyle/>
          <a:p>
            <a:pPr marL="91440" marR="0" indent="0" algn="l">
              <a:lnSpc>
                <a:spcPts val="1400"/>
              </a:lnSpc>
              <a:spcAft>
                <a:spcPts val="60"/>
              </a:spcAft>
              <a:tabLst>
                <a:tab algn="l" pos="5257800"/>
              </a:tabLst>
            </a:pPr>
            <a:r>
              <a:rPr lang="es-ES" sz="1050" b="1" spc="-5">
                <a:solidFill>
                  <a:srgbClr val="000000"/>
                </a:solidFill>
                <a:latin typeface="Bookman Old Style" pitchFamily="1" panose="02020603050405020304"/>
              </a:rPr>
              <a:t>8. Becarios de Investigación y otro personal contratado </a:t>
            </a:r>
            <a:r>
              <a:rPr lang="es-ES" sz="1050" spc="-5">
                <a:solidFill>
                  <a:srgbClr val="000000"/>
                </a:solidFill>
                <a:latin typeface="Bookman Old Style" pitchFamily="1" panose="02020603050405020304"/>
              </a:rPr>
              <a:t>271 </a:t>
            </a:r>
          </a:p>
        </p:txBody>
      </p:sp>
      <p:sp>
        <p:nvSpPr>
          <p:cNvPr id="3" name=""/>
          <p:cNvSpPr/>
          <p:nvPr>
            <p:ph type="body" idx="10"/>
          </p:nvPr>
        </p:nvSpPr>
        <p:spPr>
          <a:xfrm>
            <a:off x="980440" y="681990"/>
            <a:ext cx="5640705" cy="311785"/>
          </a:xfrm>
          <a:prstGeom prst="rect">
            <a:avLst/>
          </a:prstGeom>
          <a:noFill/>
          <a:ln w="0" cmpd="sng">
            <a:noFill/>
            <a:prstDash val="solid"/>
          </a:ln>
        </p:spPr>
        <p:txBody>
          <a:bodyPr vert="horz" lIns="0" tIns="220980" rIns="0" bIns="0" anchor="t"/>
          <a:lstStyle/>
          <a:p>
            <a:pPr marL="0" marR="0" indent="0" algn="ctr">
              <a:lnSpc>
                <a:spcPts val="700"/>
              </a:lnSpc>
              <a:spcAft>
                <a:spcPts val="0"/>
              </a:spcAft>
            </a:pPr>
            <a:r>
              <a:rPr lang="es-ES" sz="650" spc="35">
                <a:solidFill>
                  <a:srgbClr val="000000"/>
                </a:solidFill>
                <a:latin typeface="Bookman Old Style" pitchFamily="1" panose="02020603050405020304"/>
              </a:rPr>
              <a:t>BECARIOS DE INVESTIGACION (1993 2018 </a:t>
            </a:r>
          </a:p>
        </p:txBody>
      </p:sp>
      <p:sp>
        <p:nvSpPr>
          <p:cNvPr id="6" name=""/>
          <p:cNvSpPr/>
          <p:nvPr>
            <p:ph type="body" idx="10"/>
          </p:nvPr>
        </p:nvSpPr>
        <p:spPr>
          <a:xfrm>
            <a:off x="980440" y="8794750"/>
            <a:ext cx="5640705" cy="936625"/>
          </a:xfrm>
          <a:prstGeom prst="rect">
            <a:avLst/>
          </a:prstGeom>
          <a:noFill/>
          <a:ln w="0" cmpd="sng">
            <a:noFill/>
            <a:prstDash val="solid"/>
          </a:ln>
        </p:spPr>
        <p:txBody>
          <a:bodyPr vert="horz" lIns="0" tIns="0" rIns="0" bIns="0" anchor="t"/>
          <a:lstStyle/>
          <a:p>
            <a:pPr marL="91440" marR="91440" indent="0" algn="just">
              <a:lnSpc>
                <a:spcPts val="1400"/>
              </a:lnSpc>
              <a:spcAft>
                <a:spcPts val="0"/>
              </a:spcAft>
            </a:pPr>
            <a:r>
              <a:rPr lang="es-ES" sz="1050" spc="0">
                <a:solidFill>
                  <a:srgbClr val="000000"/>
                </a:solidFill>
                <a:latin typeface="Bookman Old Style" pitchFamily="1" panose="02020603050405020304"/>
              </a:rPr>
              <a:t>La secuencia cronológica de incorporación de becarios a la </a:t>
            </a:r>
            <a:r>
              <a:rPr lang="es-ES" sz="1050" b="1" spc="0">
                <a:solidFill>
                  <a:srgbClr val="000000"/>
                </a:solidFill>
                <a:latin typeface="Bookman Old Style" pitchFamily="1" panose="02020603050405020304"/>
              </a:rPr>
              <a:t>Facultad de Ciencias </a:t>
            </a:r>
            <a:r>
              <a:rPr lang="es-ES" sz="1050" spc="0">
                <a:solidFill>
                  <a:srgbClr val="000000"/>
                </a:solidFill>
                <a:latin typeface="Bookman Old Style" pitchFamily="1" panose="02020603050405020304"/>
              </a:rPr>
              <a:t>aparece en la Figura [</a:t>
            </a:r>
            <a:r>
              <a:rPr lang="es-ES" sz="700" spc="0">
                <a:solidFill>
                  <a:srgbClr val="000000"/>
                </a:solidFill>
                <a:latin typeface="Arial" pitchFamily="2" panose="02020603050405020304"/>
              </a:rPr>
              <a:t>I</a:t>
            </a:r>
            <a:r>
              <a:rPr lang="es-ES" sz="1050" spc="0">
                <a:solidFill>
                  <a:srgbClr val="000000"/>
                </a:solidFill>
                <a:latin typeface="Bookman Old Style" pitchFamily="1" panose="02020603050405020304"/>
              </a:rPr>
              <a:t>], para el período completo de 50 años. </a:t>
            </a:r>
          </a:p>
          <a:p>
            <a:pPr marL="91440" marR="91440" indent="0" algn="just">
              <a:lnSpc>
                <a:spcPts val="1500"/>
              </a:lnSpc>
              <a:spcBef>
                <a:spcPts val="455"/>
              </a:spcBef>
              <a:spcAft>
                <a:spcPts val="1140"/>
              </a:spcAft>
            </a:pPr>
            <a:r>
              <a:rPr lang="es-ES" sz="1050" spc="0">
                <a:solidFill>
                  <a:srgbClr val="000000"/>
                </a:solidFill>
                <a:latin typeface="Bookman Old Style" pitchFamily="1" panose="02020603050405020304"/>
              </a:rPr>
              <a:t>El total de 329 becarios fueron financiados (véase Figura [</a:t>
            </a:r>
            <a:r>
              <a:rPr lang="es-ES" sz="700" spc="0">
                <a:solidFill>
                  <a:srgbClr val="000000"/>
                </a:solidFill>
                <a:latin typeface="Arial" pitchFamily="2" panose="02020603050405020304"/>
              </a:rPr>
              <a:t>II</a:t>
            </a:r>
            <a:r>
              <a:rPr lang="es-ES" sz="1050" spc="0">
                <a:solidFill>
                  <a:srgbClr val="000000"/>
                </a:solidFill>
                <a:latin typeface="Bookman Old Style" pitchFamily="1" panose="02020603050405020304"/>
              </a:rPr>
              <a:t>]) en un 31,0 % por la Junta de Extremadura, un 12,2 % por la Universidad de Extremadura (Progra </a:t>
            </a:r>
          </a:p>
        </p:txBody>
      </p:sp>
      <p:sp>
        <p:nvSpPr>
          <p:cNvPr id="7" name=""/>
          <p:cNvSpPr/>
          <p:nvPr>
            <p:ph type="body" idx="10"/>
          </p:nvPr>
        </p:nvSpPr>
        <p:spPr>
          <a:xfrm>
            <a:off x="980440" y="9731375"/>
            <a:ext cx="5640705" cy="225425"/>
          </a:xfrm>
          <a:prstGeom prst="rect">
            <a:avLst/>
          </a:prstGeom>
          <a:noFill/>
          <a:ln w="0" cmpd="sng">
            <a:noFill/>
            <a:prstDash val="solid"/>
          </a:ln>
        </p:spPr>
        <p:txBody>
          <a:bodyPr vert="horz" lIns="0" tIns="59055" rIns="0" bIns="0" anchor="t"/>
          <a:lstStyle/>
          <a:p>
            <a:pPr marL="0" marR="91440" indent="0" algn="r">
              <a:lnSpc>
                <a:spcPts val="1200"/>
              </a:lnSpc>
              <a:spcAft>
                <a:spcPts val="0"/>
              </a:spcAft>
            </a:pPr>
            <a:r>
              <a:rPr lang="es-ES" sz="1050" b="1" spc="50">
                <a:solidFill>
                  <a:srgbClr val="000000"/>
                </a:solidFill>
                <a:latin typeface="Bookman Old Style" pitchFamily="1" panose="02020603050405020304"/>
              </a:rPr>
              <a:t>Memoria Histórica </a:t>
            </a:r>
          </a:p>
        </p:txBody>
      </p:sp>
    </p:spTree>
  </p:cSld>
  <p:clrMapOvr>
    <a:masterClrMapping/>
  </p:clrMapOvr>
</p:sldLayout>
</file>

<file path=ppt/slideLayouts/slideLayout29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4725" y="482600"/>
            <a:ext cx="5640705" cy="199390"/>
          </a:xfrm>
          <a:prstGeom prst="rect">
            <a:avLst/>
          </a:prstGeom>
          <a:noFill/>
          <a:ln w="0" cmpd="sng">
            <a:noFill/>
            <a:prstDash val="solid"/>
          </a:ln>
        </p:spPr>
        <p:txBody>
          <a:bodyPr vert="horz" lIns="0" tIns="5715" rIns="0" bIns="0" anchor="t"/>
          <a:lstStyle/>
          <a:p>
            <a:pPr marL="91440" marR="0" indent="0" algn="l">
              <a:lnSpc>
                <a:spcPts val="1400"/>
              </a:lnSpc>
              <a:spcAft>
                <a:spcPts val="80"/>
              </a:spcAft>
            </a:pPr>
            <a:r>
              <a:rPr lang="es-ES" sz="1200" spc="114">
                <a:solidFill>
                  <a:srgbClr val="000000"/>
                </a:solidFill>
                <a:latin typeface="Times New Roman" pitchFamily="1" panose="02020603050405020304"/>
              </a:rPr>
              <a:t>272 </a:t>
            </a:r>
          </a:p>
        </p:txBody>
      </p:sp>
      <p:sp>
        <p:nvSpPr>
          <p:cNvPr id="3" name=""/>
          <p:cNvSpPr/>
          <p:nvPr>
            <p:ph type="body" idx="10"/>
          </p:nvPr>
        </p:nvSpPr>
        <p:spPr>
          <a:xfrm>
            <a:off x="974725" y="681990"/>
            <a:ext cx="5640705" cy="957580"/>
          </a:xfrm>
          <a:prstGeom prst="rect">
            <a:avLst/>
          </a:prstGeom>
          <a:noFill/>
          <a:ln w="0" cmpd="sng">
            <a:noFill/>
            <a:prstDash val="solid"/>
          </a:ln>
        </p:spPr>
        <p:txBody>
          <a:bodyPr vert="horz" lIns="0" tIns="229235" rIns="0" bIns="0" anchor="t"/>
          <a:lstStyle/>
          <a:p>
            <a:pPr marL="91440" marR="91440" indent="0" algn="just">
              <a:lnSpc>
                <a:spcPts val="1400"/>
              </a:lnSpc>
              <a:spcAft>
                <a:spcPts val="1390"/>
              </a:spcAft>
            </a:pPr>
            <a:r>
              <a:rPr lang="es-ES" sz="1200" spc="0">
                <a:solidFill>
                  <a:srgbClr val="000000"/>
                </a:solidFill>
                <a:latin typeface="Times New Roman" pitchFamily="1" panose="02020603050405020304"/>
              </a:rPr>
              <a:t>ma Propio), 16,1 % por el Gobierno Nacional (MECD, MEC y MCYT) y, el resto, aproximadamente un 40,7 % por otras variadas instituciones, públicas y privadas, mediante convenios con la </a:t>
            </a:r>
            <a:r>
              <a:rPr lang="es-ES" sz="1200" b="1" spc="0">
                <a:solidFill>
                  <a:srgbClr val="000000"/>
                </a:solidFill>
                <a:latin typeface="Times New Roman" pitchFamily="1" panose="02020603050405020304"/>
              </a:rPr>
              <a:t>Universidad de Extremadura</a:t>
            </a:r>
            <a:r>
              <a:rPr lang="es-ES" sz="1200" spc="0">
                <a:solidFill>
                  <a:srgbClr val="000000"/>
                </a:solidFill>
                <a:latin typeface="Times New Roman" pitchFamily="1" panose="02020603050405020304"/>
              </a:rPr>
              <a:t>. </a:t>
            </a:r>
          </a:p>
        </p:txBody>
      </p:sp>
      <p:sp>
        <p:nvSpPr>
          <p:cNvPr id="4" name=""/>
          <p:cNvSpPr/>
          <p:nvPr>
            <p:ph type="body" idx="10"/>
          </p:nvPr>
        </p:nvSpPr>
        <p:spPr>
          <a:xfrm>
            <a:off x="974725" y="9785350"/>
            <a:ext cx="5640705" cy="184150"/>
          </a:xfrm>
          <a:prstGeom prst="rect">
            <a:avLst/>
          </a:prstGeom>
          <a:noFill/>
          <a:ln w="0" cmpd="sng">
            <a:noFill/>
            <a:prstDash val="solid"/>
          </a:ln>
        </p:spPr>
        <p:txBody>
          <a:bodyPr vert="horz" lIns="0" tIns="0" rIns="0" bIns="0" anchor="t"/>
          <a:lstStyle/>
          <a:p>
            <a:pPr marL="137160" marR="0" indent="0" algn="l">
              <a:lnSpc>
                <a:spcPts val="1400"/>
              </a:lnSpc>
              <a:spcAft>
                <a:spcPts val="50"/>
              </a:spcAft>
            </a:pPr>
            <a:r>
              <a:rPr lang="es-ES" sz="1200" b="1" spc="60">
                <a:solidFill>
                  <a:srgbClr val="000000"/>
                </a:solidFill>
                <a:latin typeface="Times New Roman" pitchFamily="1" panose="02020603050405020304"/>
              </a:rPr>
              <a:t>50 Aniversario 1968–2019 </a:t>
            </a:r>
          </a:p>
        </p:txBody>
      </p:sp>
      <p:sp>
        <p:nvSpPr>
          <p:cNvPr id="7" name=""/>
          <p:cNvSpPr/>
          <p:nvPr>
            <p:ph type="body" idx="10"/>
          </p:nvPr>
        </p:nvSpPr>
        <p:spPr>
          <a:xfrm>
            <a:off x="1649095" y="4535170"/>
            <a:ext cx="4291330" cy="246380"/>
          </a:xfrm>
          <a:prstGeom prst="rect">
            <a:avLst/>
          </a:prstGeom>
          <a:noFill/>
          <a:ln w="0" cmpd="sng">
            <a:noFill/>
            <a:prstDash val="solid"/>
          </a:ln>
        </p:spPr>
        <p:txBody>
          <a:bodyPr vert="horz" lIns="0" tIns="36830" rIns="0" bIns="0" anchor="t"/>
          <a:lstStyle/>
          <a:p>
            <a:pPr marL="0" marR="0" indent="0" algn="ctr">
              <a:lnSpc>
                <a:spcPts val="1400"/>
              </a:lnSpc>
              <a:spcAft>
                <a:spcPts val="185"/>
              </a:spcAft>
            </a:pPr>
            <a:r>
              <a:rPr lang="es-ES" sz="1200" b="1" spc="-15">
                <a:solidFill>
                  <a:srgbClr val="000000"/>
                </a:solidFill>
                <a:latin typeface="Times New Roman" pitchFamily="1" panose="02020603050405020304"/>
              </a:rPr>
              <a:t>Figura </a:t>
            </a:r>
            <a:r>
              <a:rPr lang="es-ES" sz="1250" spc="-15">
                <a:solidFill>
                  <a:srgbClr val="000000"/>
                </a:solidFill>
                <a:latin typeface="Arial" pitchFamily="2" panose="02020603050405020304"/>
              </a:rPr>
              <a:t>I</a:t>
            </a:r>
            <a:r>
              <a:rPr lang="es-ES" sz="1200" spc="-15">
                <a:solidFill>
                  <a:srgbClr val="000000"/>
                </a:solidFill>
                <a:latin typeface="Times New Roman" pitchFamily="1" panose="02020603050405020304"/>
              </a:rPr>
              <a:t>: </a:t>
            </a:r>
            <a:r>
              <a:rPr lang="es-ES" sz="1200" spc="-15">
                <a:solidFill>
                  <a:srgbClr val="000000"/>
                </a:solidFill>
                <a:latin typeface="Times New Roman" pitchFamily="1" panose="02020603050405020304"/>
              </a:rPr>
              <a:t>Número anual de Becarios incorporados. Período 1974–2018 </a:t>
            </a:r>
          </a:p>
        </p:txBody>
      </p:sp>
      <p:sp>
        <p:nvSpPr>
          <p:cNvPr id="8" name=""/>
          <p:cNvSpPr/>
          <p:nvPr>
            <p:ph type="body" idx="10"/>
          </p:nvPr>
        </p:nvSpPr>
        <p:spPr>
          <a:xfrm>
            <a:off x="1713230" y="8564880"/>
            <a:ext cx="4163060" cy="245745"/>
          </a:xfrm>
          <a:prstGeom prst="rect">
            <a:avLst/>
          </a:prstGeom>
          <a:noFill/>
          <a:ln w="0" cmpd="sng">
            <a:noFill/>
            <a:prstDash val="solid"/>
          </a:ln>
        </p:spPr>
        <p:txBody>
          <a:bodyPr vert="horz" lIns="0" tIns="36830" rIns="0" bIns="0" anchor="t"/>
          <a:lstStyle/>
          <a:p>
            <a:pPr marL="0" marR="0" indent="0" algn="ctr">
              <a:lnSpc>
                <a:spcPts val="1400"/>
              </a:lnSpc>
              <a:spcAft>
                <a:spcPts val="210"/>
              </a:spcAft>
            </a:pPr>
            <a:r>
              <a:rPr lang="es-ES" sz="1200" b="1" spc="-15">
                <a:solidFill>
                  <a:srgbClr val="000000"/>
                </a:solidFill>
                <a:latin typeface="Times New Roman" pitchFamily="1" panose="02020603050405020304"/>
              </a:rPr>
              <a:t>Figura </a:t>
            </a:r>
            <a:r>
              <a:rPr lang="es-ES" sz="1250" spc="-15">
                <a:solidFill>
                  <a:srgbClr val="000000"/>
                </a:solidFill>
                <a:latin typeface="Arial" pitchFamily="2" panose="02020603050405020304"/>
              </a:rPr>
              <a:t>II</a:t>
            </a:r>
            <a:r>
              <a:rPr lang="es-ES" sz="1200" spc="-15">
                <a:solidFill>
                  <a:srgbClr val="000000"/>
                </a:solidFill>
                <a:latin typeface="Times New Roman" pitchFamily="1" panose="02020603050405020304"/>
              </a:rPr>
              <a:t>: </a:t>
            </a:r>
            <a:r>
              <a:rPr lang="es-ES" sz="1200" spc="-15">
                <a:solidFill>
                  <a:srgbClr val="000000"/>
                </a:solidFill>
                <a:latin typeface="Times New Roman" pitchFamily="1" panose="02020603050405020304"/>
              </a:rPr>
              <a:t>Tipología de los Becarios financiados. Período 1974–2018 </a:t>
            </a:r>
          </a:p>
        </p:txBody>
      </p:sp>
    </p:spTree>
  </p:cSld>
  <p:clrMapOvr>
    <a:masterClrMapping/>
  </p:clrMapOvr>
</p:sldLayout>
</file>

<file path=ppt/slideLayouts/slideLayout29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9170" y="1676400"/>
            <a:ext cx="5640705" cy="1291590"/>
          </a:xfrm>
          <a:prstGeom prst="rect">
            <a:avLst/>
          </a:prstGeom>
          <a:noFill/>
          <a:ln w="0" cmpd="sng">
            <a:noFill/>
            <a:prstDash val="solid"/>
          </a:ln>
        </p:spPr>
        <p:txBody>
          <a:bodyPr vert="horz" lIns="0" tIns="73025" rIns="0" bIns="0" anchor="t"/>
          <a:lstStyle/>
          <a:p>
            <a:pPr marL="0" marR="0" indent="0" algn="ctr">
              <a:lnSpc>
                <a:spcPts val="2800"/>
              </a:lnSpc>
              <a:spcAft>
                <a:spcPts val="0"/>
              </a:spcAft>
            </a:pPr>
            <a:r>
              <a:rPr lang="es-ES" sz="2300" spc="20">
                <a:solidFill>
                  <a:srgbClr val="000000"/>
                </a:solidFill>
                <a:latin typeface="Bookman Old Style" pitchFamily="1" panose="02020603050405020304"/>
              </a:rPr>
              <a:t>Capítulo 9 </a:t>
            </a:r>
          </a:p>
          <a:p>
            <a:pPr marL="0" marR="0" indent="0" algn="ctr">
              <a:lnSpc>
                <a:spcPts val="3000"/>
              </a:lnSpc>
              <a:spcBef>
                <a:spcPts val="480"/>
              </a:spcBef>
              <a:spcAft>
                <a:spcPts val="320"/>
              </a:spcAft>
            </a:pPr>
            <a:r>
              <a:rPr lang="es-ES" sz="2300" spc="0">
                <a:solidFill>
                  <a:srgbClr val="000000"/>
                </a:solidFill>
                <a:latin typeface="Bookman Old Style" pitchFamily="1" panose="02020603050405020304"/>
              </a:rPr>
              <a:t>Personal de Administración y </a:t>
            </a:r>
            <a:br/>
            <a:r>
              <a:rPr lang="es-ES" sz="2300" spc="0">
                <a:solidFill>
                  <a:srgbClr val="000000"/>
                </a:solidFill>
                <a:latin typeface="Bookman Old Style" pitchFamily="1" panose="02020603050405020304"/>
              </a:rPr>
              <a:t>Servicios </a:t>
            </a:r>
          </a:p>
        </p:txBody>
      </p:sp>
      <p:sp>
        <p:nvSpPr>
          <p:cNvPr id="3" name=""/>
          <p:cNvSpPr/>
          <p:nvPr>
            <p:ph type="body" idx="10"/>
          </p:nvPr>
        </p:nvSpPr>
        <p:spPr>
          <a:xfrm>
            <a:off x="979170" y="2967990"/>
            <a:ext cx="5640705" cy="3926840"/>
          </a:xfrm>
          <a:prstGeom prst="rect">
            <a:avLst/>
          </a:prstGeom>
          <a:noFill/>
          <a:ln w="0" cmpd="sng">
            <a:noFill/>
            <a:prstDash val="solid"/>
          </a:ln>
        </p:spPr>
        <p:txBody>
          <a:bodyPr vert="horz" lIns="0" tIns="542290" rIns="0" bIns="0" anchor="t"/>
          <a:lstStyle/>
          <a:p>
            <a:pPr marL="91440" marR="91440" indent="0" algn="just">
              <a:lnSpc>
                <a:spcPts val="1400"/>
              </a:lnSpc>
              <a:spcAft>
                <a:spcPts val="0"/>
              </a:spcAft>
            </a:pPr>
            <a:r>
              <a:rPr lang="es-ES" sz="1100" spc="-30">
                <a:solidFill>
                  <a:srgbClr val="000000"/>
                </a:solidFill>
                <a:latin typeface="Bookman Old Style" pitchFamily="1" panose="02020603050405020304"/>
              </a:rPr>
              <a:t>El Personal de Administración y Servicios es el sector de la comunidad universitaria al que corresponden las funciones de la gestión, asistencia y asesoramiento en orden a la prestación de los servicios universitarios que contribuyen a la consecución de los fines propios de la Universidad y, como consecuencia, de la </a:t>
            </a:r>
            <a:r>
              <a:rPr lang="es-ES" sz="1100" spc="-30">
                <a:solidFill>
                  <a:srgbClr val="000000"/>
                </a:solidFill>
                <a:latin typeface="Bookman Old Style" pitchFamily="1" panose="02020603050405020304"/>
              </a:rPr>
              <a:t>Facultad de Cien-</a:t>
            </a:r>
            <a:r>
              <a:rPr lang="es-ES" sz="1100" spc="-30">
                <a:solidFill>
                  <a:srgbClr val="000000"/>
                </a:solidFill>
                <a:latin typeface="Bookman Old Style" pitchFamily="1" panose="02020603050405020304"/>
              </a:rPr>
              <a:t>cias</a:t>
            </a:r>
            <a:r>
              <a:rPr lang="es-ES" sz="1100" spc="-30">
                <a:solidFill>
                  <a:srgbClr val="000000"/>
                </a:solidFill>
                <a:latin typeface="Bookman Old Style" pitchFamily="1" panose="02020603050405020304"/>
              </a:rPr>
              <a:t>. Estácompuesto por funcionarios propios de la Universidad y por personal contratado en régimen de derecho laboral. </a:t>
            </a:r>
          </a:p>
          <a:p>
            <a:pPr marL="91440" marR="91440" indent="0" algn="just">
              <a:lnSpc>
                <a:spcPts val="1400"/>
              </a:lnSpc>
              <a:spcBef>
                <a:spcPts val="490"/>
              </a:spcBef>
              <a:spcAft>
                <a:spcPts val="0"/>
              </a:spcAft>
            </a:pPr>
            <a:r>
              <a:rPr lang="es-ES" sz="1100" spc="-20">
                <a:solidFill>
                  <a:srgbClr val="000000"/>
                </a:solidFill>
                <a:latin typeface="Bookman Old Style" pitchFamily="1" panose="02020603050405020304"/>
              </a:rPr>
              <a:t>Las Escalas propias de la Universidad, estructuradas de acuerdo con el nivel de titulación exigido para el ingreso en las mismas, están equiparadas, por la analogía de sus funciones, a los Cuerpos o Escalas que existen en las Administraciones Públicas: Cuerpos Técnicos de Gestión y Facultativos de Archivos y Bibliotecas (grupo A), Cuerpos de Gestión universitaria y Ayudantes de Archivos y Bibliotecas (grupo B), Cuerpos Auxiliares de Archivos y Bibliotecas y de Administrativos (grupo C), Cuerpo de Auxiliares administrativos (grupo D) y Cuerpo de Subalternos (grupo E). </a:t>
            </a:r>
          </a:p>
          <a:p>
            <a:pPr marL="0" marR="0" indent="0" algn="ctr">
              <a:lnSpc>
                <a:spcPts val="1400"/>
              </a:lnSpc>
              <a:spcBef>
                <a:spcPts val="610"/>
              </a:spcBef>
              <a:spcAft>
                <a:spcPts val="0"/>
              </a:spcAft>
            </a:pPr>
            <a:r>
              <a:rPr lang="es-ES" sz="1100"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9.1: Personal de Administración y Servicios de la Facultad de Ciencias. </a:t>
            </a:r>
            <a:br/>
            <a:r>
              <a:rPr lang="es-ES" sz="1100" spc="0">
                <a:solidFill>
                  <a:srgbClr val="000000"/>
                </a:solidFill>
                <a:latin typeface="Bookman Old Style" pitchFamily="1" panose="02020603050405020304"/>
              </a:rPr>
              <a:t>Periodo 1968–2018 </a:t>
            </a:r>
          </a:p>
          <a:p>
            <a:pPr marL="0" marR="0" indent="0" algn="ctr">
              <a:lnSpc>
                <a:spcPts val="1300"/>
              </a:lnSpc>
              <a:spcBef>
                <a:spcPts val="1130"/>
              </a:spcBef>
              <a:spcAft>
                <a:spcPts val="0"/>
              </a:spcAft>
            </a:pPr>
            <a:r>
              <a:rPr lang="es-ES" sz="1100" spc="-25">
                <a:solidFill>
                  <a:srgbClr val="000000"/>
                </a:solidFill>
                <a:latin typeface="Bookman Old Style" pitchFamily="1" panose="02020603050405020304"/>
              </a:rPr>
              <a:t>PERSONAL DE ADMINISTRACIÓN Y SERVICIOS (1968–2018 </a:t>
            </a:r>
          </a:p>
        </p:txBody>
      </p:sp>
      <p:sp>
        <p:nvSpPr>
          <p:cNvPr id="6" name=""/>
          <p:cNvSpPr/>
          <p:nvPr>
            <p:ph type="body" idx="10"/>
          </p:nvPr>
        </p:nvSpPr>
        <p:spPr>
          <a:xfrm>
            <a:off x="982345" y="9794875"/>
            <a:ext cx="5640705" cy="174625"/>
          </a:xfrm>
          <a:prstGeom prst="rect">
            <a:avLst/>
          </a:prstGeom>
          <a:noFill/>
          <a:ln w="0" cmpd="sng">
            <a:noFill/>
            <a:prstDash val="solid"/>
          </a:ln>
        </p:spPr>
        <p:txBody>
          <a:bodyPr vert="horz" lIns="0" tIns="0" rIns="0" bIns="0" anchor="t"/>
          <a:lstStyle/>
          <a:p>
            <a:pPr marL="0" marR="0" indent="0" algn="ctr">
              <a:lnSpc>
                <a:spcPts val="1300"/>
              </a:lnSpc>
              <a:spcAft>
                <a:spcPts val="50"/>
              </a:spcAft>
            </a:pPr>
            <a:r>
              <a:rPr lang="es-ES" sz="1100" spc="70">
                <a:solidFill>
                  <a:srgbClr val="000000"/>
                </a:solidFill>
                <a:latin typeface="Bookman Old Style" pitchFamily="1" panose="02020603050405020304"/>
              </a:rPr>
              <a:t>273 </a:t>
            </a:r>
          </a:p>
        </p:txBody>
      </p:sp>
    </p:spTree>
  </p:cSld>
  <p:clrMapOvr>
    <a:masterClrMapping/>
  </p:clrMapOvr>
</p:sldLayout>
</file>

<file path=ppt/slideLayouts/slideLayout29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790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10"/>
              </a:spcAft>
            </a:pPr>
            <a:r>
              <a:rPr lang="es-ES" sz="1100" spc="114">
                <a:solidFill>
                  <a:srgbClr val="000000"/>
                </a:solidFill>
                <a:latin typeface="Arial" pitchFamily="2" panose="02020603050405020304"/>
              </a:rPr>
              <a:t>274 </a:t>
            </a:r>
          </a:p>
        </p:txBody>
      </p:sp>
      <p:sp>
        <p:nvSpPr>
          <p:cNvPr id="3" name=""/>
          <p:cNvSpPr/>
          <p:nvPr>
            <p:ph type="body" idx="10"/>
          </p:nvPr>
        </p:nvSpPr>
        <p:spPr>
          <a:xfrm>
            <a:off x="977900" y="681990"/>
            <a:ext cx="5640705" cy="384810"/>
          </a:xfrm>
          <a:prstGeom prst="rect">
            <a:avLst/>
          </a:prstGeom>
          <a:noFill/>
          <a:ln w="0" cmpd="sng">
            <a:noFill/>
            <a:prstDash val="solid"/>
          </a:ln>
        </p:spPr>
        <p:txBody>
          <a:bodyPr vert="horz" lIns="0" tIns="220345" rIns="0" bIns="0" anchor="t"/>
          <a:lstStyle/>
          <a:p>
            <a:pPr marL="0" marR="0" indent="0" algn="ctr">
              <a:lnSpc>
                <a:spcPts val="1200"/>
              </a:lnSpc>
              <a:spcAft>
                <a:spcPts val="0"/>
              </a:spcAft>
            </a:pPr>
            <a:r>
              <a:rPr lang="es-ES" sz="1150" spc="20">
                <a:solidFill>
                  <a:srgbClr val="000000"/>
                </a:solidFill>
                <a:latin typeface="Garamond" pitchFamily="1" panose="02020603050405020304"/>
              </a:rPr>
              <a:t>PERSONAL DE ADMINISTRACI ON Y SERVICIOS (1968 2018 </a:t>
            </a:r>
          </a:p>
        </p:txBody>
      </p:sp>
      <p:sp>
        <p:nvSpPr>
          <p:cNvPr id="6" name=""/>
          <p:cNvSpPr/>
          <p:nvPr>
            <p:ph type="body" idx="10"/>
          </p:nvPr>
        </p:nvSpPr>
        <p:spPr>
          <a:xfrm>
            <a:off x="977900" y="9731375"/>
            <a:ext cx="5640705" cy="238125"/>
          </a:xfrm>
          <a:prstGeom prst="rect">
            <a:avLst/>
          </a:prstGeom>
          <a:noFill/>
          <a:ln w="0" cmpd="sng">
            <a:noFill/>
            <a:prstDash val="solid"/>
          </a:ln>
        </p:spPr>
        <p:txBody>
          <a:bodyPr vert="horz" lIns="0" tIns="50800" rIns="0" bIns="0" anchor="t"/>
          <a:lstStyle/>
          <a:p>
            <a:pPr marL="13716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spTree>
  </p:cSld>
  <p:clrMapOvr>
    <a:masterClrMapping/>
  </p:clrMapOvr>
</p:sldLayout>
</file>

<file path=ppt/slideLayouts/slideLayout29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05"/>
              </a:spcAft>
              <a:tabLst>
                <a:tab algn="r" pos="5532120"/>
              </a:tabLst>
            </a:pPr>
            <a:r>
              <a:rPr lang="es-ES" sz="1100" b="1" spc="0">
                <a:solidFill>
                  <a:srgbClr val="000000"/>
                </a:solidFill>
                <a:latin typeface="Bookman Old Style" pitchFamily="1" panose="02020603050405020304"/>
              </a:rPr>
              <a:t>9. Personal de Administración y Servicios </a:t>
            </a:r>
            <a:r>
              <a:rPr lang="es-ES" sz="1050" spc="0">
                <a:solidFill>
                  <a:srgbClr val="000000"/>
                </a:solidFill>
                <a:latin typeface="Arial" pitchFamily="2" panose="02020603050405020304"/>
              </a:rPr>
              <a:t>275 </a:t>
            </a:r>
          </a:p>
        </p:txBody>
      </p:sp>
      <p:sp>
        <p:nvSpPr>
          <p:cNvPr id="3" name=""/>
          <p:cNvSpPr/>
          <p:nvPr>
            <p:ph type="body" idx="10"/>
          </p:nvPr>
        </p:nvSpPr>
        <p:spPr>
          <a:xfrm>
            <a:off x="980440" y="681990"/>
            <a:ext cx="5640705" cy="384810"/>
          </a:xfrm>
          <a:prstGeom prst="rect">
            <a:avLst/>
          </a:prstGeom>
          <a:noFill/>
          <a:ln w="0" cmpd="sng">
            <a:noFill/>
            <a:prstDash val="solid"/>
          </a:ln>
        </p:spPr>
        <p:txBody>
          <a:bodyPr vert="horz" lIns="0" tIns="225425" rIns="0" bIns="0" anchor="t"/>
          <a:lstStyle/>
          <a:p>
            <a:pPr marL="0" marR="0" indent="0" algn="ctr">
              <a:lnSpc>
                <a:spcPts val="1200"/>
              </a:lnSpc>
              <a:spcAft>
                <a:spcPts val="0"/>
              </a:spcAft>
            </a:pPr>
            <a:r>
              <a:rPr lang="es-ES" sz="1100" spc="-20">
                <a:solidFill>
                  <a:srgbClr val="000000"/>
                </a:solidFill>
                <a:latin typeface="Bookman Old Style" pitchFamily="1" panose="02020603050405020304"/>
              </a:rPr>
              <a:t>PERSONAL DE ADMINISTRACI ON Y SERVICIOS (1968 2018 </a:t>
            </a:r>
          </a:p>
        </p:txBody>
      </p:sp>
      <p:sp>
        <p:nvSpPr>
          <p:cNvPr id="6" name=""/>
          <p:cNvSpPr/>
          <p:nvPr>
            <p:ph type="body" idx="10"/>
          </p:nvPr>
        </p:nvSpPr>
        <p:spPr>
          <a:xfrm>
            <a:off x="980440" y="9731375"/>
            <a:ext cx="5640705" cy="225425"/>
          </a:xfrm>
          <a:prstGeom prst="rect">
            <a:avLst/>
          </a:prstGeom>
          <a:noFill/>
          <a:ln w="0" cmpd="sng">
            <a:noFill/>
            <a:prstDash val="solid"/>
          </a:ln>
        </p:spPr>
        <p:txBody>
          <a:bodyPr vert="horz" lIns="0" tIns="57785" rIns="0" bIns="0" anchor="t"/>
          <a:lstStyle/>
          <a:p>
            <a:pPr marL="0" marR="6858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3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3515"/>
          </a:xfrm>
          <a:prstGeom prst="rect">
            <a:avLst/>
          </a:prstGeom>
          <a:noFill/>
          <a:ln w="0" cmpd="sng">
            <a:noFill/>
            <a:prstDash val="solid"/>
          </a:ln>
        </p:spPr>
        <p:txBody>
          <a:bodyPr vert="horz" lIns="0" tIns="0" rIns="0" bIns="0" anchor="t"/>
          <a:lstStyle/>
          <a:p>
            <a:pPr marL="0" marR="0" indent="0" algn="l">
              <a:lnSpc>
                <a:spcPts val="1300"/>
              </a:lnSpc>
              <a:spcAft>
                <a:spcPts val="110"/>
              </a:spcAft>
            </a:pPr>
            <a:r>
              <a:rPr lang="es-ES" sz="1100" spc="0">
                <a:solidFill>
                  <a:srgbClr val="000000"/>
                </a:solidFill>
                <a:latin typeface="Arial" pitchFamily="2" panose="02020603050405020304"/>
              </a:rPr>
              <a:t>6 </a:t>
            </a:r>
          </a:p>
        </p:txBody>
      </p:sp>
      <p:sp>
        <p:nvSpPr>
          <p:cNvPr id="5" name=""/>
          <p:cNvSpPr/>
          <p:nvPr>
            <p:ph type="body" idx="10"/>
          </p:nvPr>
        </p:nvSpPr>
        <p:spPr>
          <a:xfrm>
            <a:off x="1054735" y="7663180"/>
            <a:ext cx="5486400" cy="2068195"/>
          </a:xfrm>
          <a:prstGeom prst="rect">
            <a:avLst/>
          </a:prstGeom>
          <a:noFill/>
          <a:ln w="0" cmpd="sng">
            <a:noFill/>
            <a:prstDash val="solid"/>
          </a:ln>
        </p:spPr>
        <p:txBody>
          <a:bodyPr vert="horz" lIns="0" tIns="635" rIns="0" bIns="0" anchor="t"/>
          <a:lstStyle/>
          <a:p>
            <a:pPr marL="0" marR="0" indent="0" algn="ctr">
              <a:lnSpc>
                <a:spcPts val="1200"/>
              </a:lnSpc>
              <a:spcAft>
                <a:spcPts val="15070"/>
              </a:spcAft>
            </a:pPr>
            <a:r>
              <a:rPr lang="es-ES" sz="950" spc="-40">
                <a:solidFill>
                  <a:srgbClr val="000000"/>
                </a:solidFill>
                <a:latin typeface="Verdana" pitchFamily="2" panose="02020603050405020304"/>
              </a:rPr>
              <a:t>Creación de la Sección de Químicas. </a:t>
            </a:r>
          </a:p>
        </p:txBody>
      </p:sp>
      <p:sp>
        <p:nvSpPr>
          <p:cNvPr id="6" name=""/>
          <p:cNvSpPr/>
          <p:nvPr>
            <p:ph type="body" idx="10"/>
          </p:nvPr>
        </p:nvSpPr>
        <p:spPr>
          <a:xfrm>
            <a:off x="1054735" y="9731375"/>
            <a:ext cx="5486400" cy="250825"/>
          </a:xfrm>
          <a:prstGeom prst="rect">
            <a:avLst/>
          </a:prstGeom>
          <a:noFill/>
          <a:ln w="0" cmpd="sng">
            <a:noFill/>
            <a:prstDash val="solid"/>
          </a:ln>
        </p:spPr>
        <p:txBody>
          <a:bodyPr vert="horz" lIns="0" tIns="51435" rIns="0" bIns="0" anchor="t"/>
          <a:lstStyle/>
          <a:p>
            <a:pPr marL="0" marR="0" indent="0" algn="l">
              <a:lnSpc>
                <a:spcPts val="1500"/>
              </a:lnSpc>
              <a:spcAft>
                <a:spcPts val="0"/>
              </a:spcAft>
            </a:pPr>
            <a:r>
              <a:rPr lang="es-ES" sz="1350" spc="-180">
                <a:solidFill>
                  <a:srgbClr val="000000"/>
                </a:solidFill>
                <a:latin typeface="Courier New" pitchFamily="0" panose="02020603050405020304"/>
              </a:rPr>
              <a:t>50 Aniversario 1968–2019 </a:t>
            </a:r>
          </a:p>
        </p:txBody>
      </p:sp>
    </p:spTree>
  </p:cSld>
  <p:clrMapOvr>
    <a:masterClrMapping/>
  </p:clrMapOvr>
</p:sldLayout>
</file>

<file path=ppt/slideLayouts/slideLayout30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790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10"/>
              </a:spcAft>
            </a:pPr>
            <a:r>
              <a:rPr lang="es-ES" sz="1100" spc="110">
                <a:solidFill>
                  <a:srgbClr val="000000"/>
                </a:solidFill>
                <a:latin typeface="Arial" pitchFamily="2" panose="02020603050405020304"/>
              </a:rPr>
              <a:t>276 </a:t>
            </a:r>
          </a:p>
        </p:txBody>
      </p:sp>
      <p:sp>
        <p:nvSpPr>
          <p:cNvPr id="3" name=""/>
          <p:cNvSpPr/>
          <p:nvPr>
            <p:ph type="body" idx="10"/>
          </p:nvPr>
        </p:nvSpPr>
        <p:spPr>
          <a:xfrm>
            <a:off x="977900" y="681990"/>
            <a:ext cx="5640705" cy="384810"/>
          </a:xfrm>
          <a:prstGeom prst="rect">
            <a:avLst/>
          </a:prstGeom>
          <a:noFill/>
          <a:ln w="0" cmpd="sng">
            <a:noFill/>
            <a:prstDash val="solid"/>
          </a:ln>
        </p:spPr>
        <p:txBody>
          <a:bodyPr vert="horz" lIns="0" tIns="220345" rIns="0" bIns="0" anchor="t"/>
          <a:lstStyle/>
          <a:p>
            <a:pPr marL="0" marR="0" indent="0" algn="ctr">
              <a:lnSpc>
                <a:spcPts val="1200"/>
              </a:lnSpc>
              <a:spcAft>
                <a:spcPts val="0"/>
              </a:spcAft>
            </a:pPr>
            <a:r>
              <a:rPr lang="es-ES" sz="1150" spc="20">
                <a:solidFill>
                  <a:srgbClr val="000000"/>
                </a:solidFill>
                <a:latin typeface="Garamond" pitchFamily="1" panose="02020603050405020304"/>
              </a:rPr>
              <a:t>PERSONAL DE ADMINISTRACI ON Y SERVICIOS (1968 2018 </a:t>
            </a:r>
          </a:p>
        </p:txBody>
      </p:sp>
      <p:sp>
        <p:nvSpPr>
          <p:cNvPr id="6" name=""/>
          <p:cNvSpPr/>
          <p:nvPr>
            <p:ph type="body" idx="10"/>
          </p:nvPr>
        </p:nvSpPr>
        <p:spPr>
          <a:xfrm>
            <a:off x="977900" y="9731375"/>
            <a:ext cx="5640705" cy="238125"/>
          </a:xfrm>
          <a:prstGeom prst="rect">
            <a:avLst/>
          </a:prstGeom>
          <a:noFill/>
          <a:ln w="0" cmpd="sng">
            <a:noFill/>
            <a:prstDash val="solid"/>
          </a:ln>
        </p:spPr>
        <p:txBody>
          <a:bodyPr vert="horz" lIns="0" tIns="50800" rIns="0" bIns="0" anchor="t"/>
          <a:lstStyle/>
          <a:p>
            <a:pPr marL="13716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spTree>
  </p:cSld>
  <p:clrMapOvr>
    <a:masterClrMapping/>
  </p:clrMapOvr>
</p:sldLayout>
</file>

<file path=ppt/slideLayouts/slideLayout30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05"/>
              </a:spcAft>
              <a:tabLst>
                <a:tab algn="r" pos="5577840"/>
              </a:tabLst>
            </a:pPr>
            <a:r>
              <a:rPr lang="es-ES" sz="1100" b="1" spc="0">
                <a:solidFill>
                  <a:srgbClr val="000000"/>
                </a:solidFill>
                <a:latin typeface="Bookman Old Style" pitchFamily="1" panose="02020603050405020304"/>
              </a:rPr>
              <a:t>9. Personal de Administración y Servicios </a:t>
            </a:r>
            <a:r>
              <a:rPr lang="es-ES" sz="1100" spc="0">
                <a:solidFill>
                  <a:srgbClr val="000000"/>
                </a:solidFill>
                <a:latin typeface="Arial" pitchFamily="2" panose="02020603050405020304"/>
              </a:rPr>
              <a:t>277 </a:t>
            </a:r>
          </a:p>
        </p:txBody>
      </p:sp>
      <p:sp>
        <p:nvSpPr>
          <p:cNvPr id="3" name=""/>
          <p:cNvSpPr/>
          <p:nvPr>
            <p:ph type="body" idx="10"/>
          </p:nvPr>
        </p:nvSpPr>
        <p:spPr>
          <a:xfrm>
            <a:off x="980440" y="681990"/>
            <a:ext cx="5640705" cy="384810"/>
          </a:xfrm>
          <a:prstGeom prst="rect">
            <a:avLst/>
          </a:prstGeom>
          <a:noFill/>
          <a:ln w="0" cmpd="sng">
            <a:noFill/>
            <a:prstDash val="solid"/>
          </a:ln>
        </p:spPr>
        <p:txBody>
          <a:bodyPr vert="horz" lIns="0" tIns="225425" rIns="0" bIns="0" anchor="t"/>
          <a:lstStyle/>
          <a:p>
            <a:pPr marL="0" marR="0" indent="0" algn="ctr">
              <a:lnSpc>
                <a:spcPts val="1200"/>
              </a:lnSpc>
              <a:spcAft>
                <a:spcPts val="0"/>
              </a:spcAft>
            </a:pPr>
            <a:r>
              <a:rPr lang="es-ES" sz="1100" spc="-20">
                <a:solidFill>
                  <a:srgbClr val="000000"/>
                </a:solidFill>
                <a:latin typeface="Bookman Old Style" pitchFamily="1" panose="02020603050405020304"/>
              </a:rPr>
              <a:t>PERSONAL DE ADMINISTRACI ON Y SERVICIOS (1968 2018 </a:t>
            </a:r>
          </a:p>
        </p:txBody>
      </p:sp>
      <p:sp>
        <p:nvSpPr>
          <p:cNvPr id="6" name=""/>
          <p:cNvSpPr/>
          <p:nvPr>
            <p:ph type="body" idx="10"/>
          </p:nvPr>
        </p:nvSpPr>
        <p:spPr>
          <a:xfrm>
            <a:off x="980440" y="9731375"/>
            <a:ext cx="5640705" cy="225425"/>
          </a:xfrm>
          <a:prstGeom prst="rect">
            <a:avLst/>
          </a:prstGeom>
          <a:noFill/>
          <a:ln w="0" cmpd="sng">
            <a:noFill/>
            <a:prstDash val="solid"/>
          </a:ln>
        </p:spPr>
        <p:txBody>
          <a:bodyPr vert="horz" lIns="0" tIns="57785" rIns="0" bIns="0" anchor="t"/>
          <a:lstStyle/>
          <a:p>
            <a:pPr marL="0" marR="6858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0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82600"/>
            <a:ext cx="5640705" cy="199390"/>
          </a:xfrm>
          <a:prstGeom prst="rect">
            <a:avLst/>
          </a:prstGeom>
          <a:noFill/>
          <a:ln w="0" cmpd="sng">
            <a:noFill/>
            <a:prstDash val="solid"/>
          </a:ln>
        </p:spPr>
        <p:txBody>
          <a:bodyPr vert="horz" lIns="0" tIns="0" rIns="0" bIns="0" anchor="t"/>
          <a:lstStyle/>
          <a:p>
            <a:pPr marL="91440" marR="0" indent="0" algn="l">
              <a:lnSpc>
                <a:spcPts val="1400"/>
              </a:lnSpc>
              <a:spcAft>
                <a:spcPts val="140"/>
              </a:spcAft>
            </a:pPr>
            <a:r>
              <a:rPr lang="es-ES" sz="1300" spc="110">
                <a:solidFill>
                  <a:srgbClr val="000000"/>
                </a:solidFill>
                <a:latin typeface="Garamond" pitchFamily="1" panose="02020603050405020304"/>
              </a:rPr>
              <a:t>278 </a:t>
            </a:r>
          </a:p>
        </p:txBody>
      </p:sp>
      <p:sp>
        <p:nvSpPr>
          <p:cNvPr id="3" name=""/>
          <p:cNvSpPr/>
          <p:nvPr>
            <p:ph type="body" idx="10"/>
          </p:nvPr>
        </p:nvSpPr>
        <p:spPr>
          <a:xfrm>
            <a:off x="980440" y="681990"/>
            <a:ext cx="5640705" cy="384810"/>
          </a:xfrm>
          <a:prstGeom prst="rect">
            <a:avLst/>
          </a:prstGeom>
          <a:noFill/>
          <a:ln w="0" cmpd="sng">
            <a:noFill/>
            <a:prstDash val="solid"/>
          </a:ln>
        </p:spPr>
        <p:txBody>
          <a:bodyPr vert="horz" lIns="0" tIns="219075" rIns="0" bIns="0" anchor="t"/>
          <a:lstStyle/>
          <a:p>
            <a:pPr marL="0" marR="0" indent="0" algn="ctr">
              <a:lnSpc>
                <a:spcPts val="1300"/>
              </a:lnSpc>
              <a:spcAft>
                <a:spcPts val="0"/>
              </a:spcAft>
            </a:pPr>
            <a:r>
              <a:rPr lang="es-ES" sz="1150" spc="15">
                <a:solidFill>
                  <a:srgbClr val="000000"/>
                </a:solidFill>
                <a:latin typeface="Garamond" pitchFamily="1" panose="02020603050405020304"/>
              </a:rPr>
              <a:t>PERSONAL DE ADMINISTRACIÓN Y SERVICIOS (1968–2018 </a:t>
            </a:r>
          </a:p>
        </p:txBody>
      </p:sp>
      <p:sp>
        <p:nvSpPr>
          <p:cNvPr id="6" name=""/>
          <p:cNvSpPr/>
          <p:nvPr>
            <p:ph type="body" idx="10"/>
          </p:nvPr>
        </p:nvSpPr>
        <p:spPr>
          <a:xfrm>
            <a:off x="980440" y="2447290"/>
            <a:ext cx="5640705" cy="1484630"/>
          </a:xfrm>
          <a:prstGeom prst="rect">
            <a:avLst/>
          </a:prstGeom>
          <a:noFill/>
          <a:ln w="0" cmpd="sng">
            <a:noFill/>
            <a:prstDash val="solid"/>
          </a:ln>
        </p:spPr>
        <p:txBody>
          <a:bodyPr vert="horz" lIns="0" tIns="3175" rIns="0" bIns="0" anchor="t"/>
          <a:lstStyle/>
          <a:p>
            <a:pPr marL="91440" marR="91440" indent="0" algn="just">
              <a:lnSpc>
                <a:spcPts val="1400"/>
              </a:lnSpc>
              <a:spcAft>
                <a:spcPts val="0"/>
              </a:spcAft>
            </a:pPr>
            <a:r>
              <a:rPr lang="es-ES" sz="1300" spc="0">
                <a:solidFill>
                  <a:srgbClr val="000000"/>
                </a:solidFill>
                <a:latin typeface="Garamond" pitchFamily="1" panose="02020603050405020304"/>
              </a:rPr>
              <a:t>En la Tabla 9.1 aparece la relación nominal e histórica del Personal de Administra-</a:t>
            </a:r>
            <a:r>
              <a:rPr lang="es-ES" sz="1300" spc="0">
                <a:solidFill>
                  <a:srgbClr val="000000"/>
                </a:solidFill>
                <a:latin typeface="Garamond" pitchFamily="1" panose="02020603050405020304"/>
              </a:rPr>
              <a:t>ción y Servicios de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que estuvo adscrito desde el comienzo hasta el año 2018, </a:t>
            </a:r>
            <a:r>
              <a:rPr lang="es-ES" sz="1300" i="1" spc="0">
                <a:solidFill>
                  <a:srgbClr val="000000"/>
                </a:solidFill>
                <a:latin typeface="Garamond" pitchFamily="1" panose="02020603050405020304"/>
              </a:rPr>
              <a:t>50 Aniversario </a:t>
            </a:r>
            <a:r>
              <a:rPr lang="es-ES" sz="1300" spc="0">
                <a:solidFill>
                  <a:srgbClr val="000000"/>
                </a:solidFill>
                <a:latin typeface="Garamond" pitchFamily="1" panose="02020603050405020304"/>
              </a:rPr>
              <a:t>de su creación, indicándose la fecha de su alta y baja en el Centro. En la Tabla 9.2 aparece, asimismo, el personal actualmente adscrito, y en activo, concretándose la fecha de su última incorporación. </a:t>
            </a:r>
          </a:p>
          <a:p>
            <a:pPr marL="0" marR="0" indent="0" algn="ctr">
              <a:lnSpc>
                <a:spcPts val="2200"/>
              </a:lnSpc>
              <a:spcBef>
                <a:spcPts val="0"/>
              </a:spcBef>
              <a:spcAft>
                <a:spcPts val="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9.2: PAS en la Facultad de Ciencias. Año 2019 </a:t>
            </a:r>
            <a:br/>
            <a:r>
              <a:rPr lang="es-ES" sz="1150" spc="0">
                <a:solidFill>
                  <a:srgbClr val="000000"/>
                </a:solidFill>
                <a:latin typeface="Garamond" pitchFamily="1" panose="02020603050405020304"/>
              </a:rPr>
              <a:t>PERSONAL DE ADMINISTRACIÓN Y SERVICIOS (2019 </a:t>
            </a:r>
          </a:p>
        </p:txBody>
      </p:sp>
      <p:sp>
        <p:nvSpPr>
          <p:cNvPr id="9" name=""/>
          <p:cNvSpPr/>
          <p:nvPr>
            <p:ph type="body" idx="10"/>
          </p:nvPr>
        </p:nvSpPr>
        <p:spPr>
          <a:xfrm>
            <a:off x="980440" y="9731375"/>
            <a:ext cx="5640705" cy="238125"/>
          </a:xfrm>
          <a:prstGeom prst="rect">
            <a:avLst/>
          </a:prstGeom>
          <a:noFill/>
          <a:ln w="0" cmpd="sng">
            <a:noFill/>
            <a:prstDash val="solid"/>
          </a:ln>
        </p:spPr>
        <p:txBody>
          <a:bodyPr vert="horz" lIns="0" tIns="48260" rIns="0" bIns="0" anchor="t"/>
          <a:lstStyle/>
          <a:p>
            <a:pPr marL="91440" marR="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30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69900"/>
            <a:ext cx="5640705" cy="212090"/>
          </a:xfrm>
          <a:prstGeom prst="rect">
            <a:avLst/>
          </a:prstGeom>
          <a:noFill/>
          <a:ln w="0" cmpd="sng">
            <a:noFill/>
            <a:prstDash val="solid"/>
          </a:ln>
        </p:spPr>
        <p:txBody>
          <a:bodyPr vert="horz" lIns="0" tIns="12065" rIns="0" bIns="0" anchor="t"/>
          <a:lstStyle/>
          <a:p>
            <a:pPr marL="91440" marR="0" indent="0" algn="l">
              <a:lnSpc>
                <a:spcPts val="1400"/>
              </a:lnSpc>
              <a:spcAft>
                <a:spcPts val="105"/>
              </a:spcAft>
              <a:tabLst>
                <a:tab algn="r" pos="5532120"/>
              </a:tabLst>
            </a:pPr>
            <a:r>
              <a:rPr lang="es-ES" sz="1400" spc="0">
                <a:solidFill>
                  <a:srgbClr val="000000"/>
                </a:solidFill>
                <a:latin typeface="Garamond" pitchFamily="1" panose="02020603050405020304"/>
              </a:rPr>
              <a:t>9. Personal de Administración y Servicios </a:t>
            </a:r>
            <a:r>
              <a:rPr lang="es-ES" sz="1100" spc="0">
                <a:solidFill>
                  <a:srgbClr val="000000"/>
                </a:solidFill>
                <a:latin typeface="Arial" pitchFamily="2" panose="02020603050405020304"/>
              </a:rPr>
              <a:t>279 </a:t>
            </a:r>
          </a:p>
        </p:txBody>
      </p:sp>
      <p:sp>
        <p:nvSpPr>
          <p:cNvPr id="3" name=""/>
          <p:cNvSpPr/>
          <p:nvPr>
            <p:ph type="body" idx="10"/>
          </p:nvPr>
        </p:nvSpPr>
        <p:spPr>
          <a:xfrm>
            <a:off x="980440" y="681990"/>
            <a:ext cx="5640705" cy="384810"/>
          </a:xfrm>
          <a:prstGeom prst="rect">
            <a:avLst/>
          </a:prstGeom>
          <a:noFill/>
          <a:ln w="0" cmpd="sng">
            <a:noFill/>
            <a:prstDash val="solid"/>
          </a:ln>
        </p:spPr>
        <p:txBody>
          <a:bodyPr vert="horz" lIns="0" tIns="219075" rIns="0" bIns="0" anchor="t"/>
          <a:lstStyle/>
          <a:p>
            <a:pPr marL="0" marR="0" indent="0" algn="ctr">
              <a:lnSpc>
                <a:spcPts val="1300"/>
              </a:lnSpc>
              <a:spcAft>
                <a:spcPts val="0"/>
              </a:spcAft>
            </a:pPr>
            <a:r>
              <a:rPr lang="es-ES" sz="1150" spc="15">
                <a:solidFill>
                  <a:srgbClr val="000000"/>
                </a:solidFill>
                <a:latin typeface="Garamond" pitchFamily="1" panose="02020603050405020304"/>
              </a:rPr>
              <a:t>PERSONAL DE ADMINISTRACIÓN Y SERVICIOS (2019 </a:t>
            </a:r>
          </a:p>
        </p:txBody>
      </p:sp>
      <p:sp>
        <p:nvSpPr>
          <p:cNvPr id="6" name=""/>
          <p:cNvSpPr/>
          <p:nvPr>
            <p:ph type="body" idx="10"/>
          </p:nvPr>
        </p:nvSpPr>
        <p:spPr>
          <a:xfrm>
            <a:off x="980440" y="9731375"/>
            <a:ext cx="5640705" cy="225425"/>
          </a:xfrm>
          <a:prstGeom prst="rect">
            <a:avLst/>
          </a:prstGeom>
          <a:noFill/>
          <a:ln w="0" cmpd="sng">
            <a:noFill/>
            <a:prstDash val="solid"/>
          </a:ln>
        </p:spPr>
        <p:txBody>
          <a:bodyPr vert="horz" lIns="0" tIns="46355" rIns="0" bIns="0" anchor="t"/>
          <a:lstStyle/>
          <a:p>
            <a:pPr marL="0" marR="68580" indent="0" algn="r">
              <a:lnSpc>
                <a:spcPts val="1300"/>
              </a:lnSpc>
              <a:spcAft>
                <a:spcPts val="0"/>
              </a:spcAft>
            </a:pPr>
            <a:r>
              <a:rPr lang="es-ES" sz="1400" spc="45">
                <a:solidFill>
                  <a:srgbClr val="000000"/>
                </a:solidFill>
                <a:latin typeface="Garamond" pitchFamily="1" panose="02020603050405020304"/>
              </a:rPr>
              <a:t>Memoria Histórica </a:t>
            </a:r>
          </a:p>
        </p:txBody>
      </p:sp>
    </p:spTree>
  </p:cSld>
  <p:clrMapOvr>
    <a:masterClrMapping/>
  </p:clrMapOvr>
</p:sldLayout>
</file>

<file path=ppt/slideLayouts/slideLayout30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30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2023745" y="3683000"/>
            <a:ext cx="3556000" cy="697865"/>
          </a:xfrm>
          <a:prstGeom prst="rect">
            <a:avLst/>
          </a:prstGeom>
          <a:noFill/>
          <a:ln w="0" cmpd="sng">
            <a:noFill/>
            <a:prstDash val="solid"/>
          </a:ln>
        </p:spPr>
        <p:txBody>
          <a:bodyPr vert="horz" lIns="0" tIns="0" rIns="0" bIns="0" anchor="t"/>
          <a:lstStyle/>
          <a:p>
            <a:pPr marL="0" marR="0" indent="0" algn="ctr">
              <a:lnSpc>
                <a:spcPts val="2700"/>
              </a:lnSpc>
              <a:spcAft>
                <a:spcPts val="2790"/>
              </a:spcAft>
            </a:pPr>
            <a:r>
              <a:rPr lang="es-ES" sz="2300" spc="125">
                <a:solidFill>
                  <a:srgbClr val="000000"/>
                </a:solidFill>
                <a:latin typeface="Bookman Old Style" pitchFamily="1" panose="02020603050405020304"/>
              </a:rPr>
              <a:t>Parte V </a:t>
            </a:r>
          </a:p>
        </p:txBody>
      </p:sp>
      <p:sp>
        <p:nvSpPr>
          <p:cNvPr id="3" name=""/>
          <p:cNvSpPr/>
          <p:nvPr>
            <p:ph type="body" idx="10"/>
          </p:nvPr>
        </p:nvSpPr>
        <p:spPr>
          <a:xfrm>
            <a:off x="2023745" y="4380865"/>
            <a:ext cx="3556000" cy="343535"/>
          </a:xfrm>
          <a:prstGeom prst="rect">
            <a:avLst/>
          </a:prstGeom>
          <a:noFill/>
          <a:ln w="0" cmpd="sng">
            <a:noFill/>
            <a:prstDash val="solid"/>
          </a:ln>
        </p:spPr>
        <p:txBody>
          <a:bodyPr vert="horz" lIns="0" tIns="0" rIns="0" bIns="0" anchor="t"/>
          <a:lstStyle/>
          <a:p>
            <a:pPr marL="0" marR="0" indent="0" algn="ctr">
              <a:lnSpc>
                <a:spcPts val="2700"/>
              </a:lnSpc>
              <a:spcAft>
                <a:spcPts val="0"/>
              </a:spcAft>
            </a:pPr>
            <a:r>
              <a:rPr lang="es-ES" sz="2300" spc="0">
                <a:solidFill>
                  <a:srgbClr val="000000"/>
                </a:solidFill>
                <a:latin typeface="Bookman Old Style" pitchFamily="1" panose="02020603050405020304"/>
              </a:rPr>
              <a:t>Distinciones y Honores </a:t>
            </a:r>
          </a:p>
        </p:txBody>
      </p:sp>
    </p:spTree>
  </p:cSld>
  <p:clrMapOvr>
    <a:masterClrMapping/>
  </p:clrMapOvr>
</p:sldLayout>
</file>

<file path=ppt/slideLayouts/slideLayout30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30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482600"/>
            <a:ext cx="5486400" cy="199390"/>
          </a:xfrm>
          <a:prstGeom prst="rect">
            <a:avLst/>
          </a:prstGeom>
          <a:noFill/>
          <a:ln w="0" cmpd="sng">
            <a:noFill/>
            <a:prstDash val="solid"/>
          </a:ln>
        </p:spPr>
        <p:txBody>
          <a:bodyPr vert="horz" lIns="0" tIns="0" rIns="0" bIns="0" anchor="t"/>
          <a:lstStyle/>
          <a:p>
            <a:pPr marL="0" marR="0" indent="0" algn="r">
              <a:lnSpc>
                <a:spcPts val="1400"/>
              </a:lnSpc>
              <a:spcAft>
                <a:spcPts val="85"/>
              </a:spcAft>
            </a:pPr>
            <a:r>
              <a:rPr lang="es-ES" sz="1200" spc="140">
                <a:solidFill>
                  <a:srgbClr val="000000"/>
                </a:solidFill>
                <a:latin typeface="Times New Roman" pitchFamily="1" panose="02020603050405020304"/>
              </a:rPr>
              <a:t>283 </a:t>
            </a:r>
          </a:p>
        </p:txBody>
      </p:sp>
      <p:sp>
        <p:nvSpPr>
          <p:cNvPr id="3" name=""/>
          <p:cNvSpPr/>
          <p:nvPr>
            <p:ph type="body" idx="10"/>
          </p:nvPr>
        </p:nvSpPr>
        <p:spPr>
          <a:xfrm>
            <a:off x="1097280" y="681990"/>
            <a:ext cx="5486400" cy="9049385"/>
          </a:xfrm>
          <a:prstGeom prst="rect">
            <a:avLst/>
          </a:prstGeom>
          <a:noFill/>
          <a:ln w="0" cmpd="sng">
            <a:noFill/>
            <a:prstDash val="solid"/>
          </a:ln>
        </p:spPr>
        <p:txBody>
          <a:bodyPr vert="horz" lIns="0" tIns="227330" rIns="0" bIns="0" anchor="t"/>
          <a:lstStyle/>
          <a:p>
            <a:pPr marL="0" marR="91440" indent="0" algn="just">
              <a:lnSpc>
                <a:spcPts val="1400"/>
              </a:lnSpc>
              <a:spcAft>
                <a:spcPts val="0"/>
              </a:spcAft>
            </a:pPr>
            <a:r>
              <a:rPr lang="es-ES" sz="1200" spc="0">
                <a:solidFill>
                  <a:srgbClr val="000000"/>
                </a:solidFill>
                <a:latin typeface="Times New Roman" pitchFamily="1" panose="02020603050405020304"/>
              </a:rPr>
              <a:t>Como norma de carácter consuetudinario, viene siendo tradicional en la Universidad de Extremadura la concesión de distinciones que premian la labor del estudiante al término de la realización de los distintos estudios. </a:t>
            </a:r>
          </a:p>
          <a:p>
            <a:pPr marL="0" marR="91440" indent="0" algn="just">
              <a:lnSpc>
                <a:spcPts val="1400"/>
              </a:lnSpc>
              <a:spcBef>
                <a:spcPts val="525"/>
              </a:spcBef>
              <a:spcAft>
                <a:spcPts val="0"/>
              </a:spcAft>
            </a:pPr>
            <a:r>
              <a:rPr lang="es-ES" sz="1200" spc="0">
                <a:solidFill>
                  <a:srgbClr val="000000"/>
                </a:solidFill>
                <a:latin typeface="Times New Roman" pitchFamily="1" panose="02020603050405020304"/>
              </a:rPr>
              <a:t>La referencia histórica de estos premios y posiblemente la base legal de los mismo, que se refieren a la Licenciatura y al Doctorado, la encontramos en los artículos 20 y 21 de la Ley de Ordenación Universitaria, de 1943 y en los Decretos de Ordenación de las Facultades, de 1944. </a:t>
            </a:r>
          </a:p>
          <a:p>
            <a:pPr marL="0" marR="91440" indent="0" algn="just">
              <a:lnSpc>
                <a:spcPts val="1400"/>
              </a:lnSpc>
              <a:spcBef>
                <a:spcPts val="555"/>
              </a:spcBef>
              <a:spcAft>
                <a:spcPts val="0"/>
              </a:spcAft>
            </a:pPr>
            <a:r>
              <a:rPr lang="es-ES" sz="1200" spc="10">
                <a:solidFill>
                  <a:srgbClr val="000000"/>
                </a:solidFill>
                <a:latin typeface="Times New Roman" pitchFamily="1" panose="02020603050405020304"/>
              </a:rPr>
              <a:t>Pasado el tiempo, estos antecedentes legales se reafirmaron, con carácter general, en el artículo 3</a:t>
            </a:r>
            <a:r>
              <a:rPr lang="es-ES" sz="1200" baseline="30000" spc="10">
                <a:solidFill>
                  <a:srgbClr val="000000"/>
                </a:solidFill>
                <a:latin typeface="Courier New" pitchFamily="3" panose="02020603050405020304"/>
              </a:rPr>
              <a:t>0</a:t>
            </a:r>
            <a:r>
              <a:rPr lang="es-ES" sz="1200" spc="10">
                <a:solidFill>
                  <a:srgbClr val="000000"/>
                </a:solidFill>
                <a:latin typeface="Times New Roman" pitchFamily="1" panose="02020603050405020304"/>
              </a:rPr>
              <a:t>.2.a.i de la Ley 11/83, de Reforma Universitaria y en el artículo 10.8 del Real Decreto 185/85, que regulólos estudios del Tercer Ciclo. Como consecuencia de ello, consciente la Universidad de la importancia de estos premios en cuanto al incentivo al estudio que puedan suponer y la necesidad imperiosa de una regulación clara y precisa para asegurar en términos de equidad e igualdad su otorgamiento, asícomo que el seguimiento de los mismos comportara una línea pareja con la establecida para los títulos propios, al amparo del artículo 161.g de los entonces vigentes Estatutos, se propuso una </a:t>
            </a:r>
            <a:r>
              <a:rPr lang="es-ES" sz="1100" b="1" spc="10">
                <a:solidFill>
                  <a:srgbClr val="000000"/>
                </a:solidFill>
                <a:latin typeface="Bookman Old Style" pitchFamily="1" panose="02020603050405020304"/>
              </a:rPr>
              <a:t>Normativa General sobre Distinciones y Honores </a:t>
            </a:r>
            <a:r>
              <a:rPr lang="es-ES" sz="1200" spc="10">
                <a:solidFill>
                  <a:srgbClr val="000000"/>
                </a:solidFill>
                <a:latin typeface="Times New Roman" pitchFamily="1" panose="02020603050405020304"/>
              </a:rPr>
              <a:t>para Estudiantes. Tal normativa fue aprobada en Junta de Gobierno, el 7 de julio de 1992 y modificada, posteriormente, el 22 de febrero de 1994. </a:t>
            </a:r>
          </a:p>
          <a:p>
            <a:pPr marL="0" marR="0" indent="0" algn="l">
              <a:lnSpc>
                <a:spcPts val="1400"/>
              </a:lnSpc>
              <a:spcBef>
                <a:spcPts val="505"/>
              </a:spcBef>
              <a:spcAft>
                <a:spcPts val="0"/>
              </a:spcAft>
            </a:pPr>
            <a:r>
              <a:rPr lang="es-ES" sz="1200" spc="30">
                <a:solidFill>
                  <a:srgbClr val="000000"/>
                </a:solidFill>
                <a:latin typeface="Times New Roman" pitchFamily="1" panose="02020603050405020304"/>
              </a:rPr>
              <a:t>Muy resumidamente, la Normativa abundósobre los siguientes extremos. </a:t>
            </a:r>
          </a:p>
          <a:p>
            <a:pPr marL="0" marR="91440" indent="0" algn="just">
              <a:lnSpc>
                <a:spcPts val="1400"/>
              </a:lnSpc>
              <a:spcBef>
                <a:spcPts val="500"/>
              </a:spcBef>
              <a:spcAft>
                <a:spcPts val="0"/>
              </a:spcAft>
            </a:pPr>
            <a:r>
              <a:rPr lang="es-ES" sz="1200" spc="0">
                <a:solidFill>
                  <a:srgbClr val="000000"/>
                </a:solidFill>
                <a:latin typeface="Times New Roman" pitchFamily="1" panose="02020603050405020304"/>
              </a:rPr>
              <a:t>En primer lugar, la Universidad de Extremadura bajo la expresión “</a:t>
            </a:r>
            <a:r>
              <a:rPr lang="es-ES" sz="1100" b="1" spc="0">
                <a:solidFill>
                  <a:srgbClr val="000000"/>
                </a:solidFill>
                <a:latin typeface="Bookman Old Style" pitchFamily="1" panose="02020603050405020304"/>
              </a:rPr>
              <a:t>Distinciones y Honores</a:t>
            </a:r>
            <a:r>
              <a:rPr lang="es-ES" sz="1200" spc="0">
                <a:solidFill>
                  <a:srgbClr val="000000"/>
                </a:solidFill>
                <a:latin typeface="Times New Roman" pitchFamily="1" panose="02020603050405020304"/>
              </a:rPr>
              <a:t>” considera, para los estudiantes que en ella realizen sus estudios uni-</a:t>
            </a:r>
            <a:r>
              <a:rPr lang="es-ES" sz="1200" spc="0">
                <a:solidFill>
                  <a:srgbClr val="000000"/>
                </a:solidFill>
                <a:latin typeface="Times New Roman" pitchFamily="1" panose="02020603050405020304"/>
              </a:rPr>
              <a:t>versitarios tres galardones: a) Alumno Distinguido; b) Premio Extraordinario de Licenciatura, y c) Premio Extraordinario de Doctorado. </a:t>
            </a:r>
          </a:p>
          <a:p>
            <a:pPr marL="0" marR="91440" indent="0" algn="just">
              <a:lnSpc>
                <a:spcPts val="1400"/>
              </a:lnSpc>
              <a:spcBef>
                <a:spcPts val="465"/>
              </a:spcBef>
              <a:spcAft>
                <a:spcPts val="0"/>
              </a:spcAft>
            </a:pPr>
            <a:r>
              <a:rPr lang="es-ES" sz="1200" spc="0">
                <a:solidFill>
                  <a:srgbClr val="000000"/>
                </a:solidFill>
                <a:latin typeface="Times New Roman" pitchFamily="1" panose="02020603050405020304"/>
              </a:rPr>
              <a:t>Con la expresión “</a:t>
            </a:r>
            <a:r>
              <a:rPr lang="es-ES" sz="1200" i="1" spc="0">
                <a:solidFill>
                  <a:srgbClr val="000000"/>
                </a:solidFill>
                <a:latin typeface="Times New Roman" pitchFamily="1" panose="02020603050405020304"/>
              </a:rPr>
              <a:t>Alumno Distinguido</a:t>
            </a:r>
            <a:r>
              <a:rPr lang="es-ES" sz="1200" spc="0">
                <a:solidFill>
                  <a:srgbClr val="000000"/>
                </a:solidFill>
                <a:latin typeface="Times New Roman" pitchFamily="1" panose="02020603050405020304"/>
              </a:rPr>
              <a:t>” se entiende la distinción otorgada a aquellos estudiantes que en el año académico, dentro de cada Centro y en la consideración de todos sus cursos, obtuvo el mejor expediente personal. Con la de “</a:t>
            </a:r>
            <a:r>
              <a:rPr lang="es-ES" sz="1200" i="1" spc="0">
                <a:solidFill>
                  <a:srgbClr val="000000"/>
                </a:solidFill>
                <a:latin typeface="Times New Roman" pitchFamily="1" panose="02020603050405020304"/>
              </a:rPr>
              <a:t>Premio Extra-</a:t>
            </a:r>
            <a:r>
              <a:rPr lang="es-ES" sz="1200" i="1" spc="0">
                <a:solidFill>
                  <a:srgbClr val="000000"/>
                </a:solidFill>
                <a:latin typeface="Times New Roman" pitchFamily="1" panose="02020603050405020304"/>
              </a:rPr>
              <a:t>ordinario de Licenciatura</a:t>
            </a:r>
            <a:r>
              <a:rPr lang="es-ES" sz="1200" spc="0">
                <a:solidFill>
                  <a:srgbClr val="000000"/>
                </a:solidFill>
                <a:latin typeface="Times New Roman" pitchFamily="1" panose="02020603050405020304"/>
              </a:rPr>
              <a:t>” se entiende la distinción otorgada, dentro de cada curso académico, a aquellos estudiantes que habiendo terminado los estudios de la Li-</a:t>
            </a:r>
            <a:r>
              <a:rPr lang="es-ES" sz="1200" spc="0">
                <a:solidFill>
                  <a:srgbClr val="000000"/>
                </a:solidFill>
                <a:latin typeface="Times New Roman" pitchFamily="1" panose="02020603050405020304"/>
              </a:rPr>
              <a:t>cenciatura realizaron las pruebas para la colación del grado de Licenciado (Tesina de Licenciatura, Trabajo o Exámen de Grado). Finalmente, con la de “</a:t>
            </a:r>
            <a:r>
              <a:rPr lang="es-ES" sz="1200" i="1" spc="0">
                <a:solidFill>
                  <a:srgbClr val="000000"/>
                </a:solidFill>
                <a:latin typeface="Times New Roman" pitchFamily="1" panose="02020603050405020304"/>
              </a:rPr>
              <a:t>Premio Ex-</a:t>
            </a:r>
            <a:r>
              <a:rPr lang="es-ES" sz="1200" i="1" spc="0">
                <a:solidFill>
                  <a:srgbClr val="000000"/>
                </a:solidFill>
                <a:latin typeface="Times New Roman" pitchFamily="1" panose="02020603050405020304"/>
              </a:rPr>
              <a:t>traordinario de Doctorado</a:t>
            </a:r>
            <a:r>
              <a:rPr lang="es-ES" sz="1200" spc="0">
                <a:solidFill>
                  <a:srgbClr val="000000"/>
                </a:solidFill>
                <a:latin typeface="Times New Roman" pitchFamily="1" panose="02020603050405020304"/>
              </a:rPr>
              <a:t>” se entiende la distinción otorgada a los estudiantes en atención a su expediente personal e importancia de la Tesis doctoral. </a:t>
            </a:r>
          </a:p>
          <a:p>
            <a:pPr marL="0" marR="91440" indent="0" algn="just">
              <a:lnSpc>
                <a:spcPts val="1400"/>
              </a:lnSpc>
              <a:spcBef>
                <a:spcPts val="550"/>
              </a:spcBef>
              <a:spcAft>
                <a:spcPts val="1480"/>
              </a:spcAft>
            </a:pPr>
            <a:r>
              <a:rPr lang="es-ES" sz="1200" spc="0">
                <a:solidFill>
                  <a:srgbClr val="000000"/>
                </a:solidFill>
                <a:latin typeface="Times New Roman" pitchFamily="1" panose="02020603050405020304"/>
              </a:rPr>
              <a:t>A la Junta de Gobierno (hoy Consejo de Gobierno) corresponde otorgar cada año académico las distinciones, a propuesta de la Junta de Facultad/Escuela para el caso de “Alumno Distinguido” y “Premio Extraordinario de Licenciatura” y de la Comisión de Doctorado para el “Premio Extraordinario de Doctorado”. Teniéndose en cuenta que en cada curso académico podráconcederse para cada Centro, Sección o Espe-</a:t>
            </a:r>
            <a:r>
              <a:rPr lang="es-ES" sz="1200" spc="0">
                <a:solidFill>
                  <a:srgbClr val="000000"/>
                </a:solidFill>
                <a:latin typeface="Times New Roman" pitchFamily="1" panose="02020603050405020304"/>
              </a:rPr>
              <a:t>cialidad una distinción de “Alumno Distinguido” entre los estudiantes que, habiendo finalizado sus estudios en el tiempo mínimo que estableciera el correspondiente Plan de Estudios, hubieran obtenido nota media, al menos, de notable. Análogamente, en cada curso académico sólo podráconcederse un “Premio Extraordinario de Licencia-</a:t>
            </a:r>
            <a:r>
              <a:rPr lang="es-ES" sz="1200" spc="0">
                <a:solidFill>
                  <a:srgbClr val="000000"/>
                </a:solidFill>
                <a:latin typeface="Times New Roman" pitchFamily="1" panose="02020603050405020304"/>
              </a:rPr>
              <a:t>tura” por cada Facultad o Sección, entre los estudiantes que además de cumplir con el requisito mencionado m´as arriba, hubieren realizado las pruebas de grado vigentes (mediante examen, Tesina o Trabajo de Grado) y hubieren obtenido una calificación de sobresaliente. </a:t>
            </a:r>
          </a:p>
        </p:txBody>
      </p:sp>
      <p:sp>
        <p:nvSpPr>
          <p:cNvPr id="4" name=""/>
          <p:cNvSpPr/>
          <p:nvPr>
            <p:ph type="body" idx="10"/>
          </p:nvPr>
        </p:nvSpPr>
        <p:spPr>
          <a:xfrm>
            <a:off x="1097280" y="9731375"/>
            <a:ext cx="5486400" cy="225425"/>
          </a:xfrm>
          <a:prstGeom prst="rect">
            <a:avLst/>
          </a:prstGeom>
          <a:noFill/>
          <a:ln w="0" cmpd="sng">
            <a:noFill/>
            <a:prstDash val="solid"/>
          </a:ln>
        </p:spPr>
        <p:txBody>
          <a:bodyPr vert="horz" lIns="0" tIns="41275" rIns="0" bIns="0" anchor="t"/>
          <a:lstStyle/>
          <a:p>
            <a:pPr marL="0" marR="91440" indent="0" algn="r">
              <a:lnSpc>
                <a:spcPts val="14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0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400"/>
              </a:lnSpc>
              <a:spcAft>
                <a:spcPts val="90"/>
              </a:spcAft>
            </a:pPr>
            <a:r>
              <a:rPr lang="es-ES" sz="1200" spc="135">
                <a:solidFill>
                  <a:srgbClr val="000000"/>
                </a:solidFill>
                <a:latin typeface="Times New Roman" pitchFamily="1" panose="02020603050405020304"/>
              </a:rPr>
              <a:t>284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5585" rIns="0" bIns="0" anchor="t"/>
          <a:lstStyle/>
          <a:p>
            <a:pPr marL="45720" marR="45720" indent="0" algn="just">
              <a:lnSpc>
                <a:spcPts val="1400"/>
              </a:lnSpc>
              <a:spcAft>
                <a:spcPts val="39140"/>
              </a:spcAft>
            </a:pPr>
            <a:r>
              <a:rPr lang="es-ES" sz="1200" spc="10">
                <a:solidFill>
                  <a:srgbClr val="000000"/>
                </a:solidFill>
                <a:latin typeface="Times New Roman" pitchFamily="1" panose="02020603050405020304"/>
              </a:rPr>
              <a:t>Finalmente, podráconcederse anualmente un “Premio Extraordinario de Doctora-</a:t>
            </a:r>
            <a:r>
              <a:rPr lang="es-ES" sz="1200" spc="10">
                <a:solidFill>
                  <a:srgbClr val="000000"/>
                </a:solidFill>
                <a:latin typeface="Times New Roman" pitchFamily="1" panose="02020603050405020304"/>
              </a:rPr>
              <a:t>do”, por cada grupo de cinco (o fracción) Tesis pertenecientes a cada uno de los Títulos oficiales a los que conducen los estudios de Tercer Ciclo de la UEx. Para ser propuesta una Tesis Doctoral habrádebido de ser calificada de “Sobresaliente cum laude” o “apto cum laude”, por unanimidad del Tribunal. Actualmente, puede concederse un premio extraordinario de doctorado por cada cinco tesis o fracción, de entre las defendidas en cada curso académico y dentro de cada uno de los Campos del Conocimiento (Científico, Social y Jurídico, Humanístico, Biomédico y Técnico). La adscripción de las tesis doctorales a los citados campos se lleva a cabo en el momento de la presentación del Plan de Investigación, de acuerdo con el Programa de Doctorado en el que se inscribe. Para la priorización de las solicitudes, sólo se valoran los méritos directamente relacionados con la Tesis Doctoral, su realización y la producción científica derivada de ella. En este sentido, los candidatos deben presentar, junto con su solicitud, un informe escrito en el que, además de resaltar las principales contribuciones de su trabajo, los hallazgos más relevantes y las posibles repercusiones que justifican la concesión del premio extraordinario, se manifiesta ex-</a:t>
            </a:r>
            <a:r>
              <a:rPr lang="es-ES" sz="1200" spc="10">
                <a:solidFill>
                  <a:srgbClr val="000000"/>
                </a:solidFill>
                <a:latin typeface="Times New Roman" pitchFamily="1" panose="02020603050405020304"/>
              </a:rPr>
              <a:t>plícitamente que todos los méritos alegados se corresponden con los resultados de la investigación contenidos en la Memoria de la Tesis doctoral. Además, se valoran ex-</a:t>
            </a:r>
            <a:r>
              <a:rPr lang="es-ES" sz="1200" spc="10">
                <a:solidFill>
                  <a:srgbClr val="000000"/>
                </a:solidFill>
                <a:latin typeface="Times New Roman" pitchFamily="1" panose="02020603050405020304"/>
              </a:rPr>
              <a:t>clusivamente las contribuciones derivadas de la Tesis doctoral comprendidas entre la primera matriculación del estudiante en tutela académica de estudios de doctorado y el 30 de septiembre del año de la solicitud.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spTree>
  </p:cSld>
  <p:clrMapOvr>
    <a:masterClrMapping/>
  </p:clrMapOvr>
</p:sldLayout>
</file>

<file path=ppt/slideLayouts/slideLayout30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0290" y="1676400"/>
            <a:ext cx="5486400" cy="1291590"/>
          </a:xfrm>
          <a:prstGeom prst="rect">
            <a:avLst/>
          </a:prstGeom>
          <a:noFill/>
          <a:ln w="0" cmpd="sng">
            <a:noFill/>
            <a:prstDash val="solid"/>
          </a:ln>
        </p:spPr>
        <p:txBody>
          <a:bodyPr vert="horz" lIns="0" tIns="71755" rIns="0" bIns="0" anchor="t"/>
          <a:lstStyle/>
          <a:p>
            <a:pPr marL="1828800" marR="0" indent="0" algn="l">
              <a:lnSpc>
                <a:spcPts val="2800"/>
              </a:lnSpc>
              <a:spcAft>
                <a:spcPts val="0"/>
              </a:spcAft>
            </a:pPr>
            <a:r>
              <a:rPr lang="es-ES" sz="2350" spc="-5">
                <a:solidFill>
                  <a:srgbClr val="000000"/>
                </a:solidFill>
                <a:latin typeface="Bookman Old Style" pitchFamily="1" panose="02020603050405020304"/>
              </a:rPr>
              <a:t>Capítulo 10 </a:t>
            </a:r>
          </a:p>
          <a:p>
            <a:pPr marL="1828800" marR="0" indent="0" algn="l">
              <a:lnSpc>
                <a:spcPts val="3000"/>
              </a:lnSpc>
              <a:spcBef>
                <a:spcPts val="480"/>
              </a:spcBef>
              <a:spcAft>
                <a:spcPts val="315"/>
              </a:spcAft>
            </a:pPr>
            <a:r>
              <a:rPr lang="es-ES" sz="2350" spc="0">
                <a:solidFill>
                  <a:srgbClr val="000000"/>
                </a:solidFill>
                <a:latin typeface="Bookman Old Style" pitchFamily="1" panose="02020603050405020304"/>
              </a:rPr>
              <a:t>Compañía Sevillana de Electricidad </a:t>
            </a:r>
          </a:p>
        </p:txBody>
      </p:sp>
      <p:sp>
        <p:nvSpPr>
          <p:cNvPr id="3" name=""/>
          <p:cNvSpPr/>
          <p:nvPr>
            <p:ph type="body" idx="10"/>
          </p:nvPr>
        </p:nvSpPr>
        <p:spPr>
          <a:xfrm>
            <a:off x="1050290" y="2967990"/>
            <a:ext cx="5486400" cy="1697355"/>
          </a:xfrm>
          <a:prstGeom prst="rect">
            <a:avLst/>
          </a:prstGeom>
          <a:noFill/>
          <a:ln w="0" cmpd="sng">
            <a:noFill/>
            <a:prstDash val="solid"/>
          </a:ln>
        </p:spPr>
        <p:txBody>
          <a:bodyPr vert="horz" lIns="0" tIns="549275" rIns="0" bIns="0" anchor="t">
            <a:normAutofit fontScale="80000"/>
          </a:bodyPr>
          <a:lstStyle/>
          <a:p>
            <a:pPr marL="45720" marR="0" indent="0" algn="l">
              <a:lnSpc>
                <a:spcPts val="1400"/>
              </a:lnSpc>
              <a:spcAft>
                <a:spcPts val="0"/>
              </a:spcAft>
            </a:pPr>
            <a:r>
              <a:rPr lang="es-ES" sz="1050" spc="0">
                <a:solidFill>
                  <a:srgbClr val="000000"/>
                </a:solidFill>
                <a:latin typeface="Bookman Old Style" pitchFamily="1" panose="02020603050405020304"/>
              </a:rPr>
              <a:t>Se incluye en este capítulo la relación de estudiantes de la </a:t>
            </a:r>
            <a:r>
              <a:rPr lang="es-ES" sz="1050" spc="0">
                <a:solidFill>
                  <a:srgbClr val="000000"/>
                </a:solidFill>
                <a:latin typeface="Bookman Old Style" pitchFamily="1" panose="02020603050405020304"/>
              </a:rPr>
              <a:t>Facultad de Ciencias </a:t>
            </a:r>
            <a:r>
              <a:rPr lang="es-ES" sz="1050" spc="0">
                <a:solidFill>
                  <a:srgbClr val="000000"/>
                </a:solidFill>
                <a:latin typeface="Bookman Old Style" pitchFamily="1" panose="02020603050405020304"/>
              </a:rPr>
              <a:t>que recibieron el premio patrocinado por la </a:t>
            </a:r>
            <a:r>
              <a:rPr lang="es-ES" sz="1050" spc="0">
                <a:solidFill>
                  <a:srgbClr val="000000"/>
                </a:solidFill>
                <a:latin typeface="Bookman Old Style" pitchFamily="1" panose="02020603050405020304"/>
              </a:rPr>
              <a:t>Compañía Sevillana de Electricidad </a:t>
            </a:r>
            <a:r>
              <a:rPr lang="es-ES" sz="1050" spc="0">
                <a:solidFill>
                  <a:srgbClr val="000000"/>
                </a:solidFill>
                <a:latin typeface="Bookman Old Style" pitchFamily="1" panose="02020603050405020304"/>
              </a:rPr>
              <a:t>al mejor expediente (Tabla 10.1). </a:t>
            </a:r>
          </a:p>
          <a:p>
            <a:pPr marL="45720" marR="0" indent="0" algn="l">
              <a:lnSpc>
                <a:spcPts val="1400"/>
              </a:lnSpc>
              <a:spcBef>
                <a:spcPts val="1085"/>
              </a:spcBef>
              <a:spcAft>
                <a:spcPts val="0"/>
              </a:spcAft>
            </a:pPr>
            <a:r>
              <a:rPr lang="es-ES" sz="1050" spc="0">
                <a:solidFill>
                  <a:srgbClr val="000000"/>
                </a:solidFill>
                <a:latin typeface="Bookman Old Style" pitchFamily="1" panose="02020603050405020304"/>
              </a:rPr>
              <a:t>Tabla </a:t>
            </a:r>
            <a:r>
              <a:rPr lang="es-ES" sz="1050" spc="0">
                <a:solidFill>
                  <a:srgbClr val="000000"/>
                </a:solidFill>
                <a:latin typeface="Bookman Old Style" pitchFamily="1" panose="02020603050405020304"/>
              </a:rPr>
              <a:t>10.1: Premios de la Compan</a:t>
            </a:r>
            <a:r>
              <a:rPr lang="es-ES" sz="1050" baseline="30000" spc="0">
                <a:solidFill>
                  <a:srgbClr val="000000"/>
                </a:solidFill>
                <a:latin typeface="Bookman Old Style" pitchFamily="1" panose="02020603050405020304"/>
              </a:rPr>
              <a:t>˜</a:t>
            </a:r>
            <a:r>
              <a:rPr lang="es-ES" sz="1050" spc="0">
                <a:solidFill>
                  <a:srgbClr val="000000"/>
                </a:solidFill>
                <a:latin typeface="Bookman Old Style" pitchFamily="1" panose="02020603050405020304"/>
              </a:rPr>
              <a:t>ia Sevillana de Electricidad al mejor expediente </a:t>
            </a:r>
          </a:p>
          <a:p>
            <a:pPr marL="45720" marR="0" indent="0" algn="ctr">
              <a:lnSpc>
                <a:spcPts val="1200"/>
              </a:lnSpc>
              <a:spcBef>
                <a:spcPts val="1080"/>
              </a:spcBef>
              <a:spcAft>
                <a:spcPts val="0"/>
              </a:spcAft>
            </a:pPr>
            <a:r>
              <a:rPr lang="es-ES" sz="1000" spc="35">
                <a:solidFill>
                  <a:srgbClr val="000000"/>
                </a:solidFill>
                <a:latin typeface="Times New Roman" pitchFamily="1" panose="02020603050405020304"/>
              </a:rPr>
              <a:t>PREMIADOS </a:t>
            </a:r>
          </a:p>
        </p:txBody>
      </p:sp>
      <p:sp>
        <p:nvSpPr>
          <p:cNvPr id="6" name=""/>
          <p:cNvSpPr/>
          <p:nvPr>
            <p:ph type="body" idx="10"/>
          </p:nvPr>
        </p:nvSpPr>
        <p:spPr>
          <a:xfrm>
            <a:off x="1057910" y="9795510"/>
            <a:ext cx="5486400" cy="173990"/>
          </a:xfrm>
          <a:prstGeom prst="rect">
            <a:avLst/>
          </a:prstGeom>
          <a:noFill/>
          <a:ln w="0" cmpd="sng">
            <a:noFill/>
            <a:prstDash val="solid"/>
          </a:ln>
        </p:spPr>
        <p:txBody>
          <a:bodyPr vert="horz" lIns="0" tIns="0" rIns="0" bIns="0" anchor="t"/>
          <a:lstStyle/>
          <a:p>
            <a:pPr marL="0" marR="0" indent="0" algn="ctr">
              <a:lnSpc>
                <a:spcPts val="1300"/>
              </a:lnSpc>
              <a:spcAft>
                <a:spcPts val="65"/>
              </a:spcAft>
            </a:pPr>
            <a:r>
              <a:rPr lang="es-ES" sz="1050" spc="90">
                <a:solidFill>
                  <a:srgbClr val="000000"/>
                </a:solidFill>
                <a:latin typeface="Bookman Old Style" pitchFamily="1" panose="02020603050405020304"/>
              </a:rPr>
              <a:t>285 </a:t>
            </a:r>
          </a:p>
        </p:txBody>
      </p:sp>
    </p:spTree>
  </p:cSld>
  <p:clrMapOvr>
    <a:masterClrMapping/>
  </p:clrMapOvr>
</p:sldLayout>
</file>

<file path=ppt/slideLayouts/slideLayout3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0160" rIns="0" bIns="0" anchor="t"/>
          <a:lstStyle/>
          <a:p>
            <a:pPr marL="0" marR="0" indent="0" algn="l">
              <a:lnSpc>
                <a:spcPts val="1400"/>
              </a:lnSpc>
              <a:spcAft>
                <a:spcPts val="80"/>
              </a:spcAft>
              <a:tabLst>
                <a:tab algn="r" pos="5440680"/>
              </a:tabLst>
            </a:pPr>
            <a:r>
              <a:rPr lang="es-ES" sz="1150" spc="0">
                <a:solidFill>
                  <a:srgbClr val="000000"/>
                </a:solidFill>
                <a:latin typeface="Bookman Old Style" pitchFamily="1" panose="02020603050405020304"/>
              </a:rPr>
              <a:t>2. Decretos fundacionales y otros documentos </a:t>
            </a:r>
            <a:r>
              <a:rPr lang="es-ES" sz="1150" spc="0">
                <a:solidFill>
                  <a:srgbClr val="000000"/>
                </a:solidFill>
                <a:latin typeface="Arial" pitchFamily="2" panose="02020603050405020304"/>
              </a:rPr>
              <a:t>7 </a:t>
            </a:r>
          </a:p>
        </p:txBody>
      </p:sp>
      <p:sp>
        <p:nvSpPr>
          <p:cNvPr id="5" name=""/>
          <p:cNvSpPr/>
          <p:nvPr>
            <p:ph type="body" idx="10"/>
          </p:nvPr>
        </p:nvSpPr>
        <p:spPr>
          <a:xfrm>
            <a:off x="1057910" y="9417050"/>
            <a:ext cx="5486400" cy="314325"/>
          </a:xfrm>
          <a:prstGeom prst="rect">
            <a:avLst/>
          </a:prstGeom>
          <a:noFill/>
          <a:ln w="0" cmpd="sng">
            <a:noFill/>
            <a:prstDash val="solid"/>
          </a:ln>
        </p:spPr>
        <p:txBody>
          <a:bodyPr vert="horz" lIns="0" tIns="0" rIns="0" bIns="0" anchor="t"/>
          <a:lstStyle/>
          <a:p>
            <a:pPr marL="0" marR="0" indent="0" algn="ctr">
              <a:lnSpc>
                <a:spcPts val="1100"/>
              </a:lnSpc>
              <a:spcAft>
                <a:spcPts val="1325"/>
              </a:spcAft>
            </a:pPr>
            <a:r>
              <a:rPr lang="es-ES" sz="900" spc="20">
                <a:solidFill>
                  <a:srgbClr val="000000"/>
                </a:solidFill>
                <a:latin typeface="Bookman Old Style" pitchFamily="1" panose="02020603050405020304"/>
              </a:rPr>
              <a:t>Real Decreto fundacional de la </a:t>
            </a:r>
            <a:r>
              <a:rPr lang="es-ES" sz="900" b="1" spc="20">
                <a:solidFill>
                  <a:srgbClr val="000000"/>
                </a:solidFill>
                <a:latin typeface="Bookman Old Style" pitchFamily="1" panose="02020603050405020304"/>
              </a:rPr>
              <a:t>Universidad de Extremadura</a:t>
            </a:r>
            <a:r>
              <a:rPr lang="es-ES" sz="900" spc="20">
                <a:solidFill>
                  <a:srgbClr val="000000"/>
                </a:solidFill>
                <a:latin typeface="Bookman Old Style" pitchFamily="1" panose="02020603050405020304"/>
              </a:rPr>
              <a:t>.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300"/>
              </a:lnSpc>
              <a:spcAft>
                <a:spcPts val="65"/>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31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20"/>
              </a:spcAft>
            </a:pPr>
            <a:r>
              <a:rPr lang="es-ES" sz="1050" spc="145">
                <a:solidFill>
                  <a:srgbClr val="000000"/>
                </a:solidFill>
                <a:latin typeface="Arial" pitchFamily="2" panose="02020603050405020304"/>
              </a:rPr>
              <a:t>286 </a:t>
            </a:r>
          </a:p>
        </p:txBody>
      </p:sp>
      <p:sp>
        <p:nvSpPr>
          <p:cNvPr id="3" name=""/>
          <p:cNvSpPr/>
          <p:nvPr>
            <p:ph type="body" idx="10"/>
          </p:nvPr>
        </p:nvSpPr>
        <p:spPr>
          <a:xfrm>
            <a:off x="1054735" y="681990"/>
            <a:ext cx="5486400" cy="371475"/>
          </a:xfrm>
          <a:prstGeom prst="rect">
            <a:avLst/>
          </a:prstGeom>
          <a:noFill/>
          <a:ln w="0" cmpd="sng">
            <a:noFill/>
            <a:prstDash val="solid"/>
          </a:ln>
        </p:spPr>
        <p:txBody>
          <a:bodyPr vert="horz" lIns="0" tIns="222250" rIns="0" bIns="0" anchor="t"/>
          <a:lstStyle/>
          <a:p>
            <a:pPr marL="0" marR="0" indent="0" algn="ctr">
              <a:lnSpc>
                <a:spcPts val="1200"/>
              </a:lnSpc>
              <a:spcAft>
                <a:spcPts val="0"/>
              </a:spcAft>
            </a:pPr>
            <a:r>
              <a:rPr lang="es-ES" sz="1000" spc="35">
                <a:solidFill>
                  <a:srgbClr val="000000"/>
                </a:solidFill>
                <a:latin typeface="Times New Roman" pitchFamily="1" panose="02020603050405020304"/>
              </a:rPr>
              <a:t>PREMIADOS </a:t>
            </a:r>
          </a:p>
        </p:txBody>
      </p:sp>
      <p:sp>
        <p:nvSpPr>
          <p:cNvPr id="6" name=""/>
          <p:cNvSpPr/>
          <p:nvPr>
            <p:ph type="body" idx="10"/>
          </p:nvPr>
        </p:nvSpPr>
        <p:spPr>
          <a:xfrm>
            <a:off x="1054735" y="9731375"/>
            <a:ext cx="5486400" cy="238125"/>
          </a:xfrm>
          <a:prstGeom prst="rect">
            <a:avLst/>
          </a:prstGeom>
          <a:noFill/>
          <a:ln w="0" cmpd="sng">
            <a:noFill/>
            <a:prstDash val="solid"/>
          </a:ln>
        </p:spPr>
        <p:txBody>
          <a:bodyPr vert="horz" lIns="0" tIns="48260" rIns="0" bIns="0" anchor="t"/>
          <a:lstStyle/>
          <a:p>
            <a:pPr marL="0" marR="0" indent="0" algn="l">
              <a:lnSpc>
                <a:spcPts val="1500"/>
              </a:lnSpc>
              <a:spcAft>
                <a:spcPts val="0"/>
              </a:spcAft>
            </a:pPr>
            <a:r>
              <a:rPr lang="es-ES" sz="1250" spc="-120">
                <a:solidFill>
                  <a:srgbClr val="000000"/>
                </a:solidFill>
                <a:latin typeface="Courier New" pitchFamily="3" panose="02020603050405020304"/>
              </a:rPr>
              <a:t>50 Aniversario 1968–2019 </a:t>
            </a:r>
          </a:p>
        </p:txBody>
      </p:sp>
    </p:spTree>
  </p:cSld>
  <p:clrMapOvr>
    <a:masterClrMapping/>
  </p:clrMapOvr>
</p:sldLayout>
</file>

<file path=ppt/slideLayouts/slideLayout31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1676400"/>
            <a:ext cx="5486400" cy="913765"/>
          </a:xfrm>
          <a:prstGeom prst="rect">
            <a:avLst/>
          </a:prstGeom>
          <a:noFill/>
          <a:ln w="0" cmpd="sng">
            <a:noFill/>
            <a:prstDash val="solid"/>
          </a:ln>
        </p:spPr>
        <p:txBody>
          <a:bodyPr vert="horz" lIns="0" tIns="73025" rIns="0" bIns="0" anchor="t"/>
          <a:lstStyle/>
          <a:p>
            <a:pPr marL="0" marR="0" indent="0" algn="ctr">
              <a:lnSpc>
                <a:spcPts val="2800"/>
              </a:lnSpc>
              <a:spcAft>
                <a:spcPts val="0"/>
              </a:spcAft>
            </a:pPr>
            <a:r>
              <a:rPr lang="es-ES" sz="2300" spc="5">
                <a:solidFill>
                  <a:srgbClr val="000000"/>
                </a:solidFill>
                <a:latin typeface="Bookman Old Style" pitchFamily="1" panose="02020603050405020304"/>
              </a:rPr>
              <a:t>Capítulo 11 </a:t>
            </a:r>
          </a:p>
          <a:p>
            <a:pPr marL="0" marR="0" indent="0" algn="ctr">
              <a:lnSpc>
                <a:spcPts val="2800"/>
              </a:lnSpc>
              <a:spcBef>
                <a:spcPts val="730"/>
              </a:spcBef>
              <a:spcAft>
                <a:spcPts val="370"/>
              </a:spcAft>
            </a:pPr>
            <a:r>
              <a:rPr lang="es-ES" sz="2300" spc="55">
                <a:solidFill>
                  <a:srgbClr val="000000"/>
                </a:solidFill>
                <a:latin typeface="Bookman Old Style" pitchFamily="1" panose="02020603050405020304"/>
              </a:rPr>
              <a:t>Caja de Extremadura </a:t>
            </a:r>
          </a:p>
        </p:txBody>
      </p:sp>
      <p:sp>
        <p:nvSpPr>
          <p:cNvPr id="3" name=""/>
          <p:cNvSpPr/>
          <p:nvPr>
            <p:ph type="body" idx="10"/>
          </p:nvPr>
        </p:nvSpPr>
        <p:spPr>
          <a:xfrm>
            <a:off x="1054735" y="2590165"/>
            <a:ext cx="5486400" cy="1765935"/>
          </a:xfrm>
          <a:prstGeom prst="rect">
            <a:avLst/>
          </a:prstGeom>
          <a:noFill/>
          <a:ln w="0" cmpd="sng">
            <a:noFill/>
            <a:prstDash val="solid"/>
          </a:ln>
        </p:spPr>
        <p:txBody>
          <a:bodyPr vert="horz" lIns="0" tIns="534035" rIns="0" bIns="0" anchor="t"/>
          <a:lstStyle/>
          <a:p>
            <a:pPr marL="0" marR="45720" indent="0" algn="just">
              <a:lnSpc>
                <a:spcPts val="1500"/>
              </a:lnSpc>
              <a:spcAft>
                <a:spcPts val="0"/>
              </a:spcAft>
            </a:pPr>
            <a:r>
              <a:rPr lang="es-ES" sz="1300" spc="10">
                <a:solidFill>
                  <a:srgbClr val="000000"/>
                </a:solidFill>
                <a:latin typeface="Garamond" pitchFamily="1" panose="02020603050405020304"/>
              </a:rPr>
              <a:t>Se incluye en este capítulo la relación de estudiantes de la </a:t>
            </a:r>
            <a:r>
              <a:rPr lang="es-ES" sz="1150" spc="10">
                <a:solidFill>
                  <a:srgbClr val="000000"/>
                </a:solidFill>
                <a:latin typeface="Bookman Old Style" pitchFamily="1" panose="02020603050405020304"/>
              </a:rPr>
              <a:t>Facultad de Cienci-</a:t>
            </a:r>
            <a:r>
              <a:rPr lang="es-ES" sz="1150" spc="10">
                <a:solidFill>
                  <a:srgbClr val="000000"/>
                </a:solidFill>
                <a:latin typeface="Bookman Old Style" pitchFamily="1" panose="02020603050405020304"/>
              </a:rPr>
              <a:t>as </a:t>
            </a:r>
            <a:r>
              <a:rPr lang="es-ES" sz="1300" spc="10">
                <a:solidFill>
                  <a:srgbClr val="000000"/>
                </a:solidFill>
                <a:latin typeface="Garamond" pitchFamily="1" panose="02020603050405020304"/>
              </a:rPr>
              <a:t>que recibieron el premio patrocinado por la </a:t>
            </a:r>
            <a:r>
              <a:rPr lang="es-ES" sz="1150" spc="10">
                <a:solidFill>
                  <a:srgbClr val="000000"/>
                </a:solidFill>
                <a:latin typeface="Bookman Old Style" pitchFamily="1" panose="02020603050405020304"/>
              </a:rPr>
              <a:t>Caja de Extremadura </a:t>
            </a:r>
            <a:r>
              <a:rPr lang="es-ES" sz="1300" spc="10">
                <a:solidFill>
                  <a:srgbClr val="000000"/>
                </a:solidFill>
                <a:latin typeface="Garamond" pitchFamily="1" panose="02020603050405020304"/>
              </a:rPr>
              <a:t>al mejor expediente académico (Tabla 11.1), hasta la finalización de las convocatorias del reconocimiento. </a:t>
            </a:r>
          </a:p>
          <a:p>
            <a:pPr marL="0" marR="0" indent="0" algn="ctr">
              <a:lnSpc>
                <a:spcPts val="1500"/>
              </a:lnSpc>
              <a:spcBef>
                <a:spcPts val="475"/>
              </a:spcBef>
              <a:spcAft>
                <a:spcPts val="1945"/>
              </a:spcAft>
            </a:pPr>
            <a:r>
              <a:rPr lang="es-ES" sz="1150" spc="15">
                <a:solidFill>
                  <a:srgbClr val="000000"/>
                </a:solidFill>
                <a:latin typeface="Bookman Old Style" pitchFamily="1" panose="02020603050405020304"/>
              </a:rPr>
              <a:t>Tabla </a:t>
            </a:r>
            <a:r>
              <a:rPr lang="es-ES" sz="1300" spc="15">
                <a:solidFill>
                  <a:srgbClr val="000000"/>
                </a:solidFill>
                <a:latin typeface="Garamond" pitchFamily="1" panose="02020603050405020304"/>
              </a:rPr>
              <a:t>11.1: Premios de la Caja de Extremadura al mejor expediente académico </a:t>
            </a:r>
          </a:p>
        </p:txBody>
      </p:sp>
      <p:sp>
        <p:nvSpPr>
          <p:cNvPr id="6" name=""/>
          <p:cNvSpPr/>
          <p:nvPr>
            <p:ph type="body" idx="10"/>
          </p:nvPr>
        </p:nvSpPr>
        <p:spPr>
          <a:xfrm>
            <a:off x="1061085" y="9779000"/>
            <a:ext cx="5486400" cy="177800"/>
          </a:xfrm>
          <a:prstGeom prst="rect">
            <a:avLst/>
          </a:prstGeom>
          <a:noFill/>
          <a:ln w="0" cmpd="sng">
            <a:noFill/>
            <a:prstDash val="solid"/>
          </a:ln>
        </p:spPr>
        <p:txBody>
          <a:bodyPr vert="horz" lIns="0" tIns="0" rIns="0" bIns="0" anchor="t"/>
          <a:lstStyle/>
          <a:p>
            <a:pPr marL="0" marR="0" indent="0" algn="ctr">
              <a:lnSpc>
                <a:spcPts val="1300"/>
              </a:lnSpc>
              <a:spcAft>
                <a:spcPts val="0"/>
              </a:spcAft>
            </a:pPr>
            <a:r>
              <a:rPr lang="es-ES" sz="1300" spc="135">
                <a:solidFill>
                  <a:srgbClr val="000000"/>
                </a:solidFill>
                <a:latin typeface="Garamond" pitchFamily="1" panose="02020603050405020304"/>
              </a:rPr>
              <a:t>287 </a:t>
            </a:r>
          </a:p>
        </p:txBody>
      </p:sp>
    </p:spTree>
  </p:cSld>
  <p:clrMapOvr>
    <a:masterClrMapping/>
  </p:clrMapOvr>
</p:sldLayout>
</file>

<file path=ppt/slideLayouts/slideLayout31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31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1676400"/>
            <a:ext cx="5486400" cy="913765"/>
          </a:xfrm>
          <a:prstGeom prst="rect">
            <a:avLst/>
          </a:prstGeom>
          <a:noFill/>
          <a:ln w="0" cmpd="sng">
            <a:noFill/>
            <a:prstDash val="solid"/>
          </a:ln>
        </p:spPr>
        <p:txBody>
          <a:bodyPr vert="horz" lIns="0" tIns="53975" rIns="0" bIns="0" anchor="t"/>
          <a:lstStyle/>
          <a:p>
            <a:pPr marL="0" marR="0" indent="0" algn="ctr">
              <a:lnSpc>
                <a:spcPts val="2800"/>
              </a:lnSpc>
              <a:spcAft>
                <a:spcPts val="0"/>
              </a:spcAft>
            </a:pPr>
            <a:r>
              <a:rPr lang="es-ES" sz="2700" spc="50">
                <a:solidFill>
                  <a:srgbClr val="000000"/>
                </a:solidFill>
                <a:latin typeface="Garamond" pitchFamily="1" panose="02020603050405020304"/>
              </a:rPr>
              <a:t>Capítulo 12 </a:t>
            </a:r>
          </a:p>
          <a:p>
            <a:pPr marL="0" marR="0" indent="0" algn="ctr">
              <a:lnSpc>
                <a:spcPts val="2800"/>
              </a:lnSpc>
              <a:spcBef>
                <a:spcPts val="690"/>
              </a:spcBef>
              <a:spcAft>
                <a:spcPts val="480"/>
              </a:spcAft>
            </a:pPr>
            <a:r>
              <a:rPr lang="es-ES" sz="2700" spc="60">
                <a:solidFill>
                  <a:srgbClr val="000000"/>
                </a:solidFill>
                <a:latin typeface="Garamond" pitchFamily="1" panose="02020603050405020304"/>
              </a:rPr>
              <a:t>Estudiantes distinguidos </a:t>
            </a:r>
          </a:p>
        </p:txBody>
      </p:sp>
      <p:sp>
        <p:nvSpPr>
          <p:cNvPr id="3" name=""/>
          <p:cNvSpPr/>
          <p:nvPr>
            <p:ph type="body" idx="10"/>
          </p:nvPr>
        </p:nvSpPr>
        <p:spPr>
          <a:xfrm>
            <a:off x="1054735" y="2590165"/>
            <a:ext cx="5486400" cy="1802130"/>
          </a:xfrm>
          <a:prstGeom prst="rect">
            <a:avLst/>
          </a:prstGeom>
          <a:noFill/>
          <a:ln w="0" cmpd="sng">
            <a:noFill/>
            <a:prstDash val="solid"/>
          </a:ln>
        </p:spPr>
        <p:txBody>
          <a:bodyPr vert="horz" lIns="0" tIns="543560" rIns="0" bIns="0" anchor="t"/>
          <a:lstStyle/>
          <a:p>
            <a:pPr marL="0" marR="45720" indent="0" algn="just">
              <a:lnSpc>
                <a:spcPts val="1400"/>
              </a:lnSpc>
              <a:spcAft>
                <a:spcPts val="0"/>
              </a:spcAft>
            </a:pPr>
            <a:r>
              <a:rPr lang="es-ES" sz="1300" spc="40">
                <a:solidFill>
                  <a:srgbClr val="000000"/>
                </a:solidFill>
                <a:latin typeface="Garamond" pitchFamily="1" panose="02020603050405020304"/>
              </a:rPr>
              <a:t>En este capítulo se incluye la relación de estudiantes de la </a:t>
            </a:r>
            <a:r>
              <a:rPr lang="es-ES" sz="1300" spc="40">
                <a:solidFill>
                  <a:srgbClr val="000000"/>
                </a:solidFill>
                <a:latin typeface="Garamond" pitchFamily="1" panose="02020603050405020304"/>
              </a:rPr>
              <a:t>Facultad de Ciencias </a:t>
            </a:r>
            <a:r>
              <a:rPr lang="es-ES" sz="1300" spc="40">
                <a:solidFill>
                  <a:srgbClr val="000000"/>
                </a:solidFill>
                <a:latin typeface="Garamond" pitchFamily="1" panose="02020603050405020304"/>
              </a:rPr>
              <a:t>que recibieron la </a:t>
            </a:r>
            <a:r>
              <a:rPr lang="es-ES" sz="1300" spc="40">
                <a:solidFill>
                  <a:srgbClr val="000000"/>
                </a:solidFill>
                <a:latin typeface="Garamond" pitchFamily="1" panose="02020603050405020304"/>
              </a:rPr>
              <a:t>Mención Especial de Estudiante Distinguido </a:t>
            </a:r>
            <a:r>
              <a:rPr lang="es-ES" sz="1300" spc="40">
                <a:solidFill>
                  <a:srgbClr val="000000"/>
                </a:solidFill>
                <a:latin typeface="Garamond" pitchFamily="1" panose="02020603050405020304"/>
              </a:rPr>
              <a:t>en la promo-</a:t>
            </a:r>
            <a:r>
              <a:rPr lang="es-ES" sz="1300" spc="40">
                <a:solidFill>
                  <a:srgbClr val="000000"/>
                </a:solidFill>
                <a:latin typeface="Garamond" pitchFamily="1" panose="02020603050405020304"/>
              </a:rPr>
              <a:t>ción (Tabla 12.1), una vez finalizada la Licenciatura y de los premios al </a:t>
            </a:r>
            <a:r>
              <a:rPr lang="es-ES" sz="1300" spc="40">
                <a:solidFill>
                  <a:srgbClr val="000000"/>
                </a:solidFill>
                <a:latin typeface="Garamond" pitchFamily="1" panose="02020603050405020304"/>
              </a:rPr>
              <a:t>Mejor Expediente Académico de Grado </a:t>
            </a:r>
            <a:r>
              <a:rPr lang="es-ES" sz="1300" spc="40">
                <a:solidFill>
                  <a:srgbClr val="000000"/>
                </a:solidFill>
                <a:latin typeface="Garamond" pitchFamily="1" panose="02020603050405020304"/>
              </a:rPr>
              <a:t>(Tabla 12.2) y de </a:t>
            </a:r>
            <a:r>
              <a:rPr lang="es-ES" sz="1300" spc="40">
                <a:solidFill>
                  <a:srgbClr val="000000"/>
                </a:solidFill>
                <a:latin typeface="Garamond" pitchFamily="1" panose="02020603050405020304"/>
              </a:rPr>
              <a:t>Máster </a:t>
            </a:r>
            <a:r>
              <a:rPr lang="es-ES" sz="1300" spc="40">
                <a:solidFill>
                  <a:srgbClr val="000000"/>
                </a:solidFill>
                <a:latin typeface="Garamond" pitchFamily="1" panose="02020603050405020304"/>
              </a:rPr>
              <a:t>(Tabla 12.3). </a:t>
            </a:r>
          </a:p>
          <a:p>
            <a:pPr marL="0" marR="0" indent="0" algn="ctr">
              <a:lnSpc>
                <a:spcPts val="1400"/>
              </a:lnSpc>
              <a:spcBef>
                <a:spcPts val="740"/>
              </a:spcBef>
              <a:spcAft>
                <a:spcPts val="1970"/>
              </a:spcAft>
            </a:pPr>
            <a:r>
              <a:rPr lang="es-ES" sz="1300" spc="15">
                <a:solidFill>
                  <a:srgbClr val="000000"/>
                </a:solidFill>
                <a:latin typeface="Garamond" pitchFamily="1" panose="02020603050405020304"/>
              </a:rPr>
              <a:t>Tabla </a:t>
            </a:r>
            <a:r>
              <a:rPr lang="es-ES" sz="1300" spc="15">
                <a:solidFill>
                  <a:srgbClr val="000000"/>
                </a:solidFill>
                <a:latin typeface="Garamond" pitchFamily="1" panose="02020603050405020304"/>
              </a:rPr>
              <a:t>12.1: Estudiantes distinguidos por sus méritos académicos </a:t>
            </a:r>
          </a:p>
        </p:txBody>
      </p:sp>
      <p:sp>
        <p:nvSpPr>
          <p:cNvPr id="6" name=""/>
          <p:cNvSpPr/>
          <p:nvPr>
            <p:ph type="body" idx="10"/>
          </p:nvPr>
        </p:nvSpPr>
        <p:spPr>
          <a:xfrm>
            <a:off x="1054735" y="9779000"/>
            <a:ext cx="5486400" cy="177800"/>
          </a:xfrm>
          <a:prstGeom prst="rect">
            <a:avLst/>
          </a:prstGeom>
          <a:noFill/>
          <a:ln w="0" cmpd="sng">
            <a:noFill/>
            <a:prstDash val="solid"/>
          </a:ln>
        </p:spPr>
        <p:txBody>
          <a:bodyPr vert="horz" lIns="0" tIns="0" rIns="0" bIns="0" anchor="t"/>
          <a:lstStyle/>
          <a:p>
            <a:pPr marL="0" marR="0" indent="0" algn="ctr">
              <a:lnSpc>
                <a:spcPts val="1300"/>
              </a:lnSpc>
              <a:spcAft>
                <a:spcPts val="0"/>
              </a:spcAft>
            </a:pPr>
            <a:r>
              <a:rPr lang="es-ES" sz="1300" spc="130">
                <a:solidFill>
                  <a:srgbClr val="000000"/>
                </a:solidFill>
                <a:latin typeface="Garamond" pitchFamily="1" panose="02020603050405020304"/>
              </a:rPr>
              <a:t>289 </a:t>
            </a:r>
          </a:p>
        </p:txBody>
      </p:sp>
    </p:spTree>
  </p:cSld>
  <p:clrMapOvr>
    <a:masterClrMapping/>
  </p:clrMapOvr>
</p:sldLayout>
</file>

<file path=ppt/slideLayouts/slideLayout31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20"/>
              </a:spcAft>
            </a:pPr>
            <a:r>
              <a:rPr lang="es-ES" sz="1050" spc="145">
                <a:solidFill>
                  <a:srgbClr val="000000"/>
                </a:solidFill>
                <a:latin typeface="Arial" pitchFamily="2" panose="02020603050405020304"/>
              </a:rPr>
              <a:t>290 </a:t>
            </a:r>
          </a:p>
        </p:txBody>
      </p:sp>
      <p:sp>
        <p:nvSpPr>
          <p:cNvPr id="5" name=""/>
          <p:cNvSpPr/>
          <p:nvPr>
            <p:ph type="body" idx="10"/>
          </p:nvPr>
        </p:nvSpPr>
        <p:spPr>
          <a:xfrm>
            <a:off x="1054735"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spTree>
  </p:cSld>
  <p:clrMapOvr>
    <a:masterClrMapping/>
  </p:clrMapOvr>
</p:sldLayout>
</file>

<file path=ppt/slideLayouts/slideLayout31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500"/>
              </a:lnSpc>
              <a:spcAft>
                <a:spcPts val="25"/>
              </a:spcAft>
              <a:tabLst>
                <a:tab algn="r" pos="5486400"/>
              </a:tabLst>
            </a:pPr>
            <a:r>
              <a:rPr lang="es-ES" sz="1300" b="1" spc="0">
                <a:solidFill>
                  <a:srgbClr val="000000"/>
                </a:solidFill>
                <a:latin typeface="Garamond" pitchFamily="1" panose="02020603050405020304"/>
              </a:rPr>
              <a:t>12. Estudiantes distinguidos </a:t>
            </a:r>
            <a:r>
              <a:rPr lang="es-ES" sz="1150" spc="0">
                <a:solidFill>
                  <a:srgbClr val="000000"/>
                </a:solidFill>
                <a:latin typeface="Arial" pitchFamily="2" panose="02020603050405020304"/>
              </a:rPr>
              <a:t>291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1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3175" rIns="0" bIns="0" anchor="t"/>
          <a:lstStyle/>
          <a:p>
            <a:pPr marL="0" marR="0" indent="0" algn="l">
              <a:lnSpc>
                <a:spcPts val="1400"/>
              </a:lnSpc>
              <a:spcAft>
                <a:spcPts val="130"/>
              </a:spcAft>
            </a:pPr>
            <a:r>
              <a:rPr lang="es-ES" sz="1250" spc="135">
                <a:solidFill>
                  <a:srgbClr val="000000"/>
                </a:solidFill>
                <a:latin typeface="Garamond" pitchFamily="1" panose="02020603050405020304"/>
              </a:rPr>
              <a:t>292 </a:t>
            </a:r>
          </a:p>
        </p:txBody>
      </p:sp>
      <p:sp>
        <p:nvSpPr>
          <p:cNvPr id="5" name=""/>
          <p:cNvSpPr/>
          <p:nvPr>
            <p:ph type="body" idx="10"/>
          </p:nvPr>
        </p:nvSpPr>
        <p:spPr>
          <a:xfrm>
            <a:off x="1054735" y="3115945"/>
            <a:ext cx="5486400" cy="426085"/>
          </a:xfrm>
          <a:prstGeom prst="rect">
            <a:avLst/>
          </a:prstGeom>
          <a:noFill/>
          <a:ln w="0" cmpd="sng">
            <a:noFill/>
            <a:prstDash val="solid"/>
          </a:ln>
        </p:spPr>
        <p:txBody>
          <a:bodyPr vert="horz" lIns="0" tIns="0" rIns="0" bIns="0" anchor="t"/>
          <a:lstStyle/>
          <a:p>
            <a:pPr marL="0" marR="0" indent="0" algn="ctr">
              <a:lnSpc>
                <a:spcPts val="1400"/>
              </a:lnSpc>
              <a:spcAft>
                <a:spcPts val="1900"/>
              </a:spcAft>
            </a:pPr>
            <a:r>
              <a:rPr lang="es-ES" sz="1250" spc="35">
                <a:solidFill>
                  <a:srgbClr val="000000"/>
                </a:solidFill>
                <a:latin typeface="Garamond" pitchFamily="1" panose="02020603050405020304"/>
              </a:rPr>
              <a:t>Tabla </a:t>
            </a:r>
            <a:r>
              <a:rPr lang="es-ES" sz="1250" spc="35">
                <a:solidFill>
                  <a:srgbClr val="000000"/>
                </a:solidFill>
                <a:latin typeface="Garamond" pitchFamily="1" panose="02020603050405020304"/>
              </a:rPr>
              <a:t>12.2: Premio al Mejor Expediente en el Grado </a:t>
            </a:r>
          </a:p>
        </p:txBody>
      </p:sp>
      <p:sp>
        <p:nvSpPr>
          <p:cNvPr id="8" name=""/>
          <p:cNvSpPr/>
          <p:nvPr>
            <p:ph type="body" idx="10"/>
          </p:nvPr>
        </p:nvSpPr>
        <p:spPr>
          <a:xfrm>
            <a:off x="1054735" y="7626985"/>
            <a:ext cx="5486400" cy="428625"/>
          </a:xfrm>
          <a:prstGeom prst="rect">
            <a:avLst/>
          </a:prstGeom>
          <a:noFill/>
          <a:ln w="0" cmpd="sng">
            <a:noFill/>
            <a:prstDash val="solid"/>
          </a:ln>
        </p:spPr>
        <p:txBody>
          <a:bodyPr vert="horz" lIns="0" tIns="0" rIns="0" bIns="0" anchor="t"/>
          <a:lstStyle/>
          <a:p>
            <a:pPr marL="0" marR="0" indent="0" algn="ctr">
              <a:lnSpc>
                <a:spcPts val="1400"/>
              </a:lnSpc>
              <a:spcAft>
                <a:spcPts val="1880"/>
              </a:spcAft>
            </a:pPr>
            <a:r>
              <a:rPr lang="es-ES" sz="1250" spc="35">
                <a:solidFill>
                  <a:srgbClr val="000000"/>
                </a:solidFill>
                <a:latin typeface="Garamond" pitchFamily="1" panose="02020603050405020304"/>
              </a:rPr>
              <a:t>Tabla </a:t>
            </a:r>
            <a:r>
              <a:rPr lang="es-ES" sz="1250" spc="35">
                <a:solidFill>
                  <a:srgbClr val="000000"/>
                </a:solidFill>
                <a:latin typeface="Garamond" pitchFamily="1" panose="02020603050405020304"/>
              </a:rPr>
              <a:t>12.3: Premio al Mejor Expediente en el Master </a:t>
            </a:r>
          </a:p>
        </p:txBody>
      </p:sp>
      <p:sp>
        <p:nvSpPr>
          <p:cNvPr id="11" name=""/>
          <p:cNvSpPr/>
          <p:nvPr>
            <p:ph type="body" idx="10"/>
          </p:nvPr>
        </p:nvSpPr>
        <p:spPr>
          <a:xfrm>
            <a:off x="1054735" y="9731375"/>
            <a:ext cx="5486400" cy="238125"/>
          </a:xfrm>
          <a:prstGeom prst="rect">
            <a:avLst/>
          </a:prstGeom>
          <a:noFill/>
          <a:ln w="0" cmpd="sng">
            <a:noFill/>
            <a:prstDash val="solid"/>
          </a:ln>
        </p:spPr>
        <p:txBody>
          <a:bodyPr vert="horz" lIns="0" tIns="50165" rIns="0" bIns="0" anchor="t"/>
          <a:lstStyle/>
          <a:p>
            <a:pPr marL="0" marR="0" indent="0" algn="l">
              <a:lnSpc>
                <a:spcPts val="1400"/>
              </a:lnSpc>
              <a:spcAft>
                <a:spcPts val="30"/>
              </a:spcAft>
            </a:pPr>
            <a:r>
              <a:rPr lang="es-ES" sz="1250" spc="85">
                <a:solidFill>
                  <a:srgbClr val="000000"/>
                </a:solidFill>
                <a:latin typeface="Garamond" pitchFamily="1" panose="02020603050405020304"/>
              </a:rPr>
              <a:t>50 Aniversario 1968–2019 </a:t>
            </a:r>
          </a:p>
        </p:txBody>
      </p:sp>
    </p:spTree>
  </p:cSld>
  <p:clrMapOvr>
    <a:masterClrMapping/>
  </p:clrMapOvr>
</p:sldLayout>
</file>

<file path=ppt/slideLayouts/slideLayout31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r" pos="5440680"/>
              </a:tabLst>
            </a:pPr>
            <a:r>
              <a:rPr lang="es-ES" sz="1150" spc="0">
                <a:solidFill>
                  <a:srgbClr val="000000"/>
                </a:solidFill>
                <a:latin typeface="Bookman Old Style" pitchFamily="1" panose="02020603050405020304"/>
              </a:rPr>
              <a:t>12. Estudiantes distinguidos </a:t>
            </a:r>
            <a:r>
              <a:rPr lang="es-ES" sz="1050" spc="0">
                <a:solidFill>
                  <a:srgbClr val="000000"/>
                </a:solidFill>
                <a:latin typeface="Arial" pitchFamily="2" panose="02020603050405020304"/>
              </a:rPr>
              <a:t>293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4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31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31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1676400"/>
            <a:ext cx="5486400" cy="913765"/>
          </a:xfrm>
          <a:prstGeom prst="rect">
            <a:avLst/>
          </a:prstGeom>
          <a:noFill/>
          <a:ln w="0" cmpd="sng">
            <a:noFill/>
            <a:prstDash val="solid"/>
          </a:ln>
        </p:spPr>
        <p:txBody>
          <a:bodyPr vert="horz" lIns="0" tIns="73025" rIns="0" bIns="0" anchor="t"/>
          <a:lstStyle/>
          <a:p>
            <a:pPr marL="0" marR="0" indent="0" algn="ctr">
              <a:lnSpc>
                <a:spcPts val="2800"/>
              </a:lnSpc>
              <a:spcAft>
                <a:spcPts val="0"/>
              </a:spcAft>
            </a:pPr>
            <a:r>
              <a:rPr lang="es-ES" sz="2300" spc="10">
                <a:solidFill>
                  <a:srgbClr val="000000"/>
                </a:solidFill>
                <a:latin typeface="Bookman Old Style" pitchFamily="1" panose="02020603050405020304"/>
              </a:rPr>
              <a:t>Capítulo 13 </a:t>
            </a:r>
          </a:p>
          <a:p>
            <a:pPr marL="0" marR="0" indent="0" algn="ctr">
              <a:lnSpc>
                <a:spcPts val="2800"/>
              </a:lnSpc>
              <a:spcBef>
                <a:spcPts val="730"/>
              </a:spcBef>
              <a:spcAft>
                <a:spcPts val="370"/>
              </a:spcAft>
            </a:pPr>
            <a:r>
              <a:rPr lang="es-ES" sz="2300" spc="45">
                <a:solidFill>
                  <a:srgbClr val="000000"/>
                </a:solidFill>
                <a:latin typeface="Bookman Old Style" pitchFamily="1" panose="02020603050405020304"/>
              </a:rPr>
              <a:t>Premios Extraordinarios </a:t>
            </a:r>
          </a:p>
        </p:txBody>
      </p:sp>
      <p:sp>
        <p:nvSpPr>
          <p:cNvPr id="3" name=""/>
          <p:cNvSpPr/>
          <p:nvPr>
            <p:ph type="body" idx="10"/>
          </p:nvPr>
        </p:nvSpPr>
        <p:spPr>
          <a:xfrm>
            <a:off x="1054735" y="2590165"/>
            <a:ext cx="5486400" cy="1930400"/>
          </a:xfrm>
          <a:prstGeom prst="rect">
            <a:avLst/>
          </a:prstGeom>
          <a:noFill/>
          <a:ln w="0" cmpd="sng">
            <a:noFill/>
            <a:prstDash val="solid"/>
          </a:ln>
        </p:spPr>
        <p:txBody>
          <a:bodyPr vert="horz" lIns="0" tIns="586740" rIns="0" bIns="0" anchor="t"/>
          <a:lstStyle/>
          <a:p>
            <a:pPr marL="0" marR="0" indent="0" algn="l">
              <a:lnSpc>
                <a:spcPts val="2000"/>
              </a:lnSpc>
              <a:spcAft>
                <a:spcPts val="0"/>
              </a:spcAft>
            </a:pPr>
            <a:r>
              <a:rPr lang="es-ES" sz="1700" spc="20">
                <a:solidFill>
                  <a:srgbClr val="000000"/>
                </a:solidFill>
                <a:latin typeface="Bookman Old Style" pitchFamily="1" panose="02020603050405020304"/>
              </a:rPr>
              <a:t>13.1. Licenciatura </a:t>
            </a:r>
          </a:p>
          <a:p>
            <a:pPr marL="0" marR="45720" indent="0" algn="just">
              <a:lnSpc>
                <a:spcPts val="1400"/>
              </a:lnSpc>
              <a:spcBef>
                <a:spcPts val="1665"/>
              </a:spcBef>
              <a:spcAft>
                <a:spcPts val="0"/>
              </a:spcAft>
            </a:pPr>
            <a:r>
              <a:rPr lang="es-ES" sz="1200" spc="0">
                <a:solidFill>
                  <a:srgbClr val="000000"/>
                </a:solidFill>
                <a:latin typeface="Times New Roman" pitchFamily="1" panose="02020603050405020304"/>
              </a:rPr>
              <a:t>La relación de estudiantes de la </a:t>
            </a:r>
            <a:r>
              <a:rPr lang="es-ES" sz="1150"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que recibieron el </a:t>
            </a:r>
            <a:r>
              <a:rPr lang="es-ES" sz="1150" spc="0">
                <a:solidFill>
                  <a:srgbClr val="000000"/>
                </a:solidFill>
                <a:latin typeface="Bookman Old Style" pitchFamily="1" panose="02020603050405020304"/>
              </a:rPr>
              <a:t>Premio Extraordinario de Licenciatura </a:t>
            </a:r>
            <a:r>
              <a:rPr lang="es-ES" sz="1200" spc="0">
                <a:solidFill>
                  <a:srgbClr val="000000"/>
                </a:solidFill>
                <a:latin typeface="Times New Roman" pitchFamily="1" panose="02020603050405020304"/>
              </a:rPr>
              <a:t>aparece en la Tabla 13.1. </a:t>
            </a:r>
          </a:p>
          <a:p>
            <a:pPr marL="0" marR="0" indent="0" algn="ctr">
              <a:lnSpc>
                <a:spcPts val="1400"/>
              </a:lnSpc>
              <a:spcBef>
                <a:spcPts val="690"/>
              </a:spcBef>
              <a:spcAft>
                <a:spcPts val="1910"/>
              </a:spcAft>
            </a:pPr>
            <a:r>
              <a:rPr lang="es-ES" sz="1150" spc="30">
                <a:solidFill>
                  <a:srgbClr val="000000"/>
                </a:solidFill>
                <a:latin typeface="Bookman Old Style" pitchFamily="1" panose="02020603050405020304"/>
              </a:rPr>
              <a:t>Tabla </a:t>
            </a:r>
            <a:r>
              <a:rPr lang="es-ES" sz="1200" spc="30">
                <a:solidFill>
                  <a:srgbClr val="000000"/>
                </a:solidFill>
                <a:latin typeface="Times New Roman" pitchFamily="1" panose="02020603050405020304"/>
              </a:rPr>
              <a:t>13.1: Premios Extraordinarios de Licenciatura </a:t>
            </a:r>
          </a:p>
        </p:txBody>
      </p:sp>
      <p:sp>
        <p:nvSpPr>
          <p:cNvPr id="6" name=""/>
          <p:cNvSpPr/>
          <p:nvPr>
            <p:ph type="body" idx="10"/>
          </p:nvPr>
        </p:nvSpPr>
        <p:spPr>
          <a:xfrm>
            <a:off x="1054735" y="9785350"/>
            <a:ext cx="5486400" cy="184150"/>
          </a:xfrm>
          <a:prstGeom prst="rect">
            <a:avLst/>
          </a:prstGeom>
          <a:noFill/>
          <a:ln w="0" cmpd="sng">
            <a:noFill/>
            <a:prstDash val="solid"/>
          </a:ln>
        </p:spPr>
        <p:txBody>
          <a:bodyPr vert="horz" lIns="0" tIns="0" rIns="0" bIns="0" anchor="t"/>
          <a:lstStyle/>
          <a:p>
            <a:pPr marL="0" marR="0" indent="0" algn="ctr">
              <a:lnSpc>
                <a:spcPts val="1400"/>
              </a:lnSpc>
              <a:spcAft>
                <a:spcPts val="70"/>
              </a:spcAft>
            </a:pPr>
            <a:r>
              <a:rPr lang="es-ES" sz="1200" spc="125">
                <a:solidFill>
                  <a:srgbClr val="000000"/>
                </a:solidFill>
                <a:latin typeface="Times New Roman" pitchFamily="1" panose="02020603050405020304"/>
              </a:rPr>
              <a:t>295 </a:t>
            </a:r>
          </a:p>
        </p:txBody>
      </p:sp>
    </p:spTree>
  </p:cSld>
  <p:clrMapOvr>
    <a:masterClrMapping/>
  </p:clrMapOvr>
</p:sldLayout>
</file>

<file path=ppt/slideLayouts/slideLayout3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0290" y="518160"/>
            <a:ext cx="173355" cy="12192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1100" spc="0">
                <a:solidFill>
                  <a:srgbClr val="000000"/>
                </a:solidFill>
                <a:latin typeface="Arial" pitchFamily="2" panose="02020603050405020304"/>
              </a:rPr>
              <a:t>8 </a:t>
            </a:r>
          </a:p>
        </p:txBody>
      </p:sp>
      <p:sp>
        <p:nvSpPr>
          <p:cNvPr id="5" name=""/>
          <p:cNvSpPr/>
          <p:nvPr>
            <p:ph type="body" idx="10"/>
          </p:nvPr>
        </p:nvSpPr>
        <p:spPr>
          <a:xfrm>
            <a:off x="1414145" y="8205470"/>
            <a:ext cx="4761230" cy="127635"/>
          </a:xfrm>
          <a:prstGeom prst="rect">
            <a:avLst/>
          </a:prstGeom>
          <a:noFill/>
          <a:ln w="0" cmpd="sng">
            <a:noFill/>
            <a:prstDash val="solid"/>
          </a:ln>
        </p:spPr>
        <p:txBody>
          <a:bodyPr vert="horz" lIns="0" tIns="0" rIns="0" bIns="0" anchor="t"/>
          <a:lstStyle/>
          <a:p>
            <a:pPr marL="0" marR="0" indent="0" algn="ctr">
              <a:lnSpc>
                <a:spcPts val="1000"/>
              </a:lnSpc>
              <a:spcAft>
                <a:spcPts val="0"/>
              </a:spcAft>
            </a:pPr>
            <a:r>
              <a:rPr lang="es-ES" sz="1200" spc="-15">
                <a:solidFill>
                  <a:srgbClr val="000000"/>
                </a:solidFill>
                <a:latin typeface="Garamond" pitchFamily="1" panose="02020603050405020304"/>
              </a:rPr>
              <a:t>Traspaso de la </a:t>
            </a:r>
            <a:r>
              <a:rPr lang="es-ES" sz="1200" spc="-15">
                <a:solidFill>
                  <a:srgbClr val="000000"/>
                </a:solidFill>
                <a:latin typeface="Garamond" pitchFamily="1" panose="02020603050405020304"/>
              </a:rPr>
              <a:t>Universidad de Extremadura </a:t>
            </a:r>
            <a:r>
              <a:rPr lang="es-ES" sz="1200" spc="-15">
                <a:solidFill>
                  <a:srgbClr val="000000"/>
                </a:solidFill>
                <a:latin typeface="Garamond" pitchFamily="1" panose="02020603050405020304"/>
              </a:rPr>
              <a:t>a la Comunidad Autónoma. Pg´ina 1. </a:t>
            </a:r>
          </a:p>
        </p:txBody>
      </p:sp>
      <p:sp>
        <p:nvSpPr>
          <p:cNvPr id="6" name=""/>
          <p:cNvSpPr/>
          <p:nvPr>
            <p:ph type="body" idx="10"/>
          </p:nvPr>
        </p:nvSpPr>
        <p:spPr>
          <a:xfrm>
            <a:off x="1103630" y="9814560"/>
            <a:ext cx="1901825" cy="12192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1350" spc="-204">
                <a:solidFill>
                  <a:srgbClr val="000000"/>
                </a:solidFill>
                <a:latin typeface="Courier New" pitchFamily="3" panose="02020603050405020304"/>
              </a:rPr>
              <a:t>50 Aniversario 1968–2019 </a:t>
            </a:r>
          </a:p>
        </p:txBody>
      </p:sp>
    </p:spTree>
  </p:cSld>
  <p:clrMapOvr>
    <a:masterClrMapping/>
  </p:clrMapOvr>
</p:sldLayout>
</file>

<file path=ppt/slideLayouts/slideLayout32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600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25"/>
              </a:spcAft>
              <a:tabLst>
                <a:tab algn="r" pos="5440680"/>
              </a:tabLst>
            </a:pPr>
            <a:r>
              <a:rPr lang="es-ES" sz="1050" spc="0">
                <a:solidFill>
                  <a:srgbClr val="000000"/>
                </a:solidFill>
                <a:latin typeface="Arial" pitchFamily="2" panose="02020603050405020304"/>
              </a:rPr>
              <a:t>296 </a:t>
            </a:r>
            <a:r>
              <a:rPr lang="es-ES" sz="1050" b="1" spc="0">
                <a:solidFill>
                  <a:srgbClr val="000000"/>
                </a:solidFill>
                <a:latin typeface="Bookman Old Style" pitchFamily="1" panose="02020603050405020304"/>
              </a:rPr>
              <a:t>13.1. Licenciatura </a:t>
            </a:r>
          </a:p>
        </p:txBody>
      </p:sp>
      <p:sp>
        <p:nvSpPr>
          <p:cNvPr id="7" name=""/>
          <p:cNvSpPr/>
          <p:nvPr>
            <p:ph type="body" idx="10"/>
          </p:nvPr>
        </p:nvSpPr>
        <p:spPr>
          <a:xfrm>
            <a:off x="1261745" y="9375775"/>
            <a:ext cx="5069205" cy="133985"/>
          </a:xfrm>
          <a:prstGeom prst="rect">
            <a:avLst/>
          </a:prstGeom>
          <a:noFill/>
          <a:ln w="6350" cmpd="sng">
            <a:solidFill>
              <a:srgbClr val="000000"/>
            </a:solidFill>
            <a:prstDash val="solid"/>
          </a:ln>
        </p:spPr>
        <p:txBody>
          <a:bodyPr vert="horz" lIns="0" tIns="0" rIns="0" bIns="0" anchor="t"/>
          <a:lstStyle/>
          <a:p>
            <a:pPr marL="0" marR="22860" indent="0" algn="r">
              <a:lnSpc>
                <a:spcPts val="900"/>
              </a:lnSpc>
              <a:spcAft>
                <a:spcPts val="0"/>
              </a:spcAft>
            </a:pPr>
            <a:r>
              <a:rPr lang="es-ES" sz="1050" i="1" u="sng" spc="-30">
                <a:solidFill>
                  <a:srgbClr val="000000"/>
                </a:solidFill>
                <a:latin typeface="Bookman Old Style" pitchFamily="1" panose="02020603050405020304"/>
              </a:rPr>
              <a:t>continúa en la página siguiente </a:t>
            </a:r>
          </a:p>
        </p:txBody>
      </p:sp>
      <p:sp>
        <p:nvSpPr>
          <p:cNvPr id="8" name=""/>
          <p:cNvSpPr/>
          <p:nvPr>
            <p:ph type="body" idx="10"/>
          </p:nvPr>
        </p:nvSpPr>
        <p:spPr>
          <a:xfrm>
            <a:off x="105600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32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50" b="1" spc="0">
                <a:solidFill>
                  <a:srgbClr val="000000"/>
                </a:solidFill>
                <a:latin typeface="Times New Roman" pitchFamily="1" panose="02020603050405020304"/>
              </a:rPr>
              <a:t>13. Premios Extraordinarios </a:t>
            </a:r>
            <a:r>
              <a:rPr lang="es-ES" sz="1300" spc="0">
                <a:solidFill>
                  <a:srgbClr val="000000"/>
                </a:solidFill>
                <a:latin typeface="Garamond" pitchFamily="1" panose="02020603050405020304"/>
              </a:rPr>
              <a:t>297 </a:t>
            </a:r>
          </a:p>
        </p:txBody>
      </p:sp>
      <p:sp>
        <p:nvSpPr>
          <p:cNvPr id="5" name=""/>
          <p:cNvSpPr/>
          <p:nvPr>
            <p:ph type="body" idx="10"/>
          </p:nvPr>
        </p:nvSpPr>
        <p:spPr>
          <a:xfrm>
            <a:off x="1057910" y="6583045"/>
            <a:ext cx="5486400" cy="1746885"/>
          </a:xfrm>
          <a:prstGeom prst="rect">
            <a:avLst/>
          </a:prstGeom>
          <a:noFill/>
          <a:ln w="0" cmpd="sng">
            <a:noFill/>
            <a:prstDash val="solid"/>
          </a:ln>
        </p:spPr>
        <p:txBody>
          <a:bodyPr vert="horz" lIns="0" tIns="0" rIns="0" bIns="0" anchor="t"/>
          <a:lstStyle/>
          <a:p>
            <a:pPr marL="45720" marR="0" indent="0" algn="l">
              <a:lnSpc>
                <a:spcPts val="1900"/>
              </a:lnSpc>
              <a:spcAft>
                <a:spcPts val="0"/>
              </a:spcAft>
            </a:pPr>
            <a:r>
              <a:rPr lang="es-ES" sz="1650" b="1" spc="215">
                <a:solidFill>
                  <a:srgbClr val="000000"/>
                </a:solidFill>
                <a:latin typeface="Times New Roman" pitchFamily="1" panose="02020603050405020304"/>
              </a:rPr>
              <a:t>13.2. Doctorado </a:t>
            </a:r>
          </a:p>
          <a:p>
            <a:pPr marL="45720" marR="45720" indent="0" algn="just">
              <a:lnSpc>
                <a:spcPts val="1400"/>
              </a:lnSpc>
              <a:spcBef>
                <a:spcPts val="1715"/>
              </a:spcBef>
              <a:spcAft>
                <a:spcPts val="0"/>
              </a:spcAft>
            </a:pPr>
            <a:r>
              <a:rPr lang="es-ES" sz="1300" spc="0">
                <a:solidFill>
                  <a:srgbClr val="000000"/>
                </a:solidFill>
                <a:latin typeface="Garamond" pitchFamily="1" panose="02020603050405020304"/>
              </a:rPr>
              <a:t>En la Tabla 13.2 aparece la relación de estudiantes de la </a:t>
            </a:r>
            <a:r>
              <a:rPr lang="es-ES" sz="1250" b="1"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que recibieron el </a:t>
            </a:r>
            <a:r>
              <a:rPr lang="es-ES" sz="1250" b="1" spc="0">
                <a:solidFill>
                  <a:srgbClr val="000000"/>
                </a:solidFill>
                <a:latin typeface="Times New Roman" pitchFamily="1" panose="02020603050405020304"/>
              </a:rPr>
              <a:t>Premio Extraordinario Doctorado</a:t>
            </a:r>
            <a:r>
              <a:rPr lang="es-ES" sz="1300" spc="0">
                <a:solidFill>
                  <a:srgbClr val="000000"/>
                </a:solidFill>
                <a:latin typeface="Garamond" pitchFamily="1" panose="02020603050405020304"/>
              </a:rPr>
              <a:t>. Este listado fue proporcionado por el </a:t>
            </a:r>
            <a:r>
              <a:rPr lang="es-ES" sz="1250" b="1" spc="0">
                <a:solidFill>
                  <a:srgbClr val="000000"/>
                </a:solidFill>
                <a:latin typeface="Times New Roman" pitchFamily="1" panose="02020603050405020304"/>
              </a:rPr>
              <a:t>Servicio de Becas, Estudios de Posgrado y Títulos Propios </a:t>
            </a:r>
            <a:r>
              <a:rPr lang="es-ES" sz="1300" spc="0">
                <a:solidFill>
                  <a:srgbClr val="000000"/>
                </a:solidFill>
                <a:latin typeface="Garamond" pitchFamily="1" panose="02020603050405020304"/>
              </a:rPr>
              <a:t>de la Universidad de Extremadura (año 2018). </a:t>
            </a:r>
          </a:p>
          <a:p>
            <a:pPr marL="45720" marR="0" indent="0" algn="ctr">
              <a:lnSpc>
                <a:spcPts val="1400"/>
              </a:lnSpc>
              <a:spcBef>
                <a:spcPts val="800"/>
              </a:spcBef>
              <a:spcAft>
                <a:spcPts val="2050"/>
              </a:spcAft>
            </a:pPr>
            <a:r>
              <a:rPr lang="es-ES" sz="1250" b="1" spc="5">
                <a:solidFill>
                  <a:srgbClr val="000000"/>
                </a:solidFill>
                <a:latin typeface="Times New Roman" pitchFamily="1" panose="02020603050405020304"/>
              </a:rPr>
              <a:t>Tabla </a:t>
            </a:r>
            <a:r>
              <a:rPr lang="es-ES" sz="1300" spc="5">
                <a:solidFill>
                  <a:srgbClr val="000000"/>
                </a:solidFill>
                <a:latin typeface="Garamond" pitchFamily="1" panose="02020603050405020304"/>
              </a:rPr>
              <a:t>13.2: Premios Extraordinarios de Doctorado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0" indent="0" algn="r">
              <a:lnSpc>
                <a:spcPts val="1400"/>
              </a:lnSpc>
              <a:spcAft>
                <a:spcPts val="60"/>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32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300"/>
              </a:lnSpc>
              <a:spcAft>
                <a:spcPts val="85"/>
              </a:spcAft>
              <a:tabLst>
                <a:tab algn="r" pos="5440680"/>
              </a:tabLst>
            </a:pPr>
            <a:r>
              <a:rPr lang="es-ES" sz="1050" spc="0">
                <a:solidFill>
                  <a:srgbClr val="000000"/>
                </a:solidFill>
                <a:latin typeface="Arial" pitchFamily="2" panose="02020603050405020304"/>
              </a:rPr>
              <a:t>298 </a:t>
            </a:r>
            <a:r>
              <a:rPr lang="es-ES" sz="1050" b="1" spc="0">
                <a:solidFill>
                  <a:srgbClr val="000000"/>
                </a:solidFill>
                <a:latin typeface="Bookman Old Style" pitchFamily="1" panose="02020603050405020304"/>
              </a:rPr>
              <a:t>13.2. Doctorado </a:t>
            </a:r>
          </a:p>
        </p:txBody>
      </p:sp>
      <p:sp>
        <p:nvSpPr>
          <p:cNvPr id="5" name=""/>
          <p:cNvSpPr/>
          <p:nvPr>
            <p:ph type="body" idx="10"/>
          </p:nvPr>
        </p:nvSpPr>
        <p:spPr>
          <a:xfrm>
            <a:off x="1054735" y="9305290"/>
            <a:ext cx="5486400" cy="134620"/>
          </a:xfrm>
          <a:prstGeom prst="rect">
            <a:avLst/>
          </a:prstGeom>
          <a:noFill/>
          <a:ln w="0" cmpd="sng">
            <a:noFill/>
            <a:prstDash val="solid"/>
          </a:ln>
        </p:spPr>
        <p:txBody>
          <a:bodyPr vert="horz" lIns="0" tIns="0" rIns="0" bIns="0" anchor="t"/>
          <a:lstStyle/>
          <a:p>
            <a:pPr marL="45720" marR="91440" indent="0" algn="r">
              <a:lnSpc>
                <a:spcPts val="1000"/>
              </a:lnSpc>
              <a:spcAft>
                <a:spcPts val="0"/>
              </a:spcAft>
            </a:pPr>
            <a:r>
              <a:rPr lang="es-ES" sz="1050" i="1" spc="-30">
                <a:solidFill>
                  <a:srgbClr val="000000"/>
                </a:solidFill>
                <a:latin typeface="Bookman Old Style" pitchFamily="1" panose="02020603050405020304"/>
              </a:rPr>
              <a:t>continúa en la página siguiente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32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0795" rIns="0" bIns="0" anchor="t"/>
          <a:lstStyle/>
          <a:p>
            <a:pPr marL="0" marR="0" indent="0" algn="l">
              <a:lnSpc>
                <a:spcPts val="1400"/>
              </a:lnSpc>
              <a:spcAft>
                <a:spcPts val="70"/>
              </a:spcAft>
              <a:tabLst>
                <a:tab algn="r" pos="5440680"/>
              </a:tabLst>
            </a:pPr>
            <a:r>
              <a:rPr lang="es-ES" sz="1100" b="1" spc="0">
                <a:solidFill>
                  <a:srgbClr val="000000"/>
                </a:solidFill>
                <a:latin typeface="Bookman Old Style" pitchFamily="1" panose="02020603050405020304"/>
              </a:rPr>
              <a:t>13. Premios Extraordinarios </a:t>
            </a:r>
            <a:r>
              <a:rPr lang="es-ES" sz="1050" spc="0">
                <a:solidFill>
                  <a:srgbClr val="000000"/>
                </a:solidFill>
                <a:latin typeface="Arial" pitchFamily="2" panose="02020603050405020304"/>
              </a:rPr>
              <a:t>299 </a:t>
            </a:r>
          </a:p>
        </p:txBody>
      </p:sp>
      <p:sp>
        <p:nvSpPr>
          <p:cNvPr id="5" name=""/>
          <p:cNvSpPr/>
          <p:nvPr>
            <p:ph type="body" idx="10"/>
          </p:nvPr>
        </p:nvSpPr>
        <p:spPr>
          <a:xfrm>
            <a:off x="1057910" y="9305290"/>
            <a:ext cx="5486400" cy="134620"/>
          </a:xfrm>
          <a:prstGeom prst="rect">
            <a:avLst/>
          </a:prstGeom>
          <a:noFill/>
          <a:ln w="0" cmpd="sng">
            <a:noFill/>
            <a:prstDash val="solid"/>
          </a:ln>
        </p:spPr>
        <p:txBody>
          <a:bodyPr vert="horz" lIns="0" tIns="0" rIns="0" bIns="0" anchor="t"/>
          <a:lstStyle/>
          <a:p>
            <a:pPr marL="0" marR="91440" indent="0" algn="r">
              <a:lnSpc>
                <a:spcPts val="1000"/>
              </a:lnSpc>
              <a:spcAft>
                <a:spcPts val="0"/>
              </a:spcAft>
            </a:pPr>
            <a:r>
              <a:rPr lang="es-ES" sz="1100" i="1" spc="-50">
                <a:solidFill>
                  <a:srgbClr val="000000"/>
                </a:solidFill>
                <a:latin typeface="Bookman Old Style" pitchFamily="1" panose="02020603050405020304"/>
              </a:rPr>
              <a:t>continúa en la página siguiente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2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300"/>
              </a:lnSpc>
              <a:spcAft>
                <a:spcPts val="85"/>
              </a:spcAft>
              <a:tabLst>
                <a:tab algn="r" pos="5440680"/>
              </a:tabLst>
            </a:pPr>
            <a:r>
              <a:rPr lang="es-ES" sz="1100" spc="0">
                <a:solidFill>
                  <a:srgbClr val="000000"/>
                </a:solidFill>
                <a:latin typeface="Arial" pitchFamily="2" panose="02020603050405020304"/>
              </a:rPr>
              <a:t>300 </a:t>
            </a:r>
            <a:r>
              <a:rPr lang="es-ES" sz="1050" b="1" spc="0">
                <a:solidFill>
                  <a:srgbClr val="000000"/>
                </a:solidFill>
                <a:latin typeface="Bookman Old Style" pitchFamily="1" panose="02020603050405020304"/>
              </a:rPr>
              <a:t>13.2. Doctorado </a:t>
            </a:r>
          </a:p>
        </p:txBody>
      </p:sp>
      <p:sp>
        <p:nvSpPr>
          <p:cNvPr id="5" name=""/>
          <p:cNvSpPr/>
          <p:nvPr>
            <p:ph type="body" idx="10"/>
          </p:nvPr>
        </p:nvSpPr>
        <p:spPr>
          <a:xfrm>
            <a:off x="1054735" y="9308465"/>
            <a:ext cx="5486400" cy="422910"/>
          </a:xfrm>
          <a:prstGeom prst="rect">
            <a:avLst/>
          </a:prstGeom>
          <a:noFill/>
          <a:ln w="0" cmpd="sng">
            <a:noFill/>
            <a:prstDash val="solid"/>
          </a:ln>
        </p:spPr>
        <p:txBody>
          <a:bodyPr vert="horz" lIns="0" tIns="0" rIns="0" bIns="0" anchor="t"/>
          <a:lstStyle/>
          <a:p>
            <a:pPr marL="45720" marR="91440" indent="0" algn="r">
              <a:lnSpc>
                <a:spcPts val="1100"/>
              </a:lnSpc>
              <a:spcAft>
                <a:spcPts val="2260"/>
              </a:spcAft>
            </a:pPr>
            <a:r>
              <a:rPr lang="es-ES" sz="1050" i="1" spc="-30">
                <a:solidFill>
                  <a:srgbClr val="000000"/>
                </a:solidFill>
                <a:latin typeface="Bookman Old Style" pitchFamily="1" panose="02020603050405020304"/>
              </a:rPr>
              <a:t>continúa en la página siguiente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32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0160" rIns="0" bIns="0" anchor="t"/>
          <a:lstStyle/>
          <a:p>
            <a:pPr marL="45720" marR="0" indent="0" algn="l">
              <a:lnSpc>
                <a:spcPts val="1400"/>
              </a:lnSpc>
              <a:spcAft>
                <a:spcPts val="60"/>
              </a:spcAft>
              <a:tabLst>
                <a:tab algn="r" pos="5440680"/>
              </a:tabLst>
            </a:pPr>
            <a:r>
              <a:rPr lang="es-ES" sz="1150" spc="0">
                <a:solidFill>
                  <a:srgbClr val="000000"/>
                </a:solidFill>
                <a:latin typeface="Bookman Old Style" pitchFamily="1" panose="02020603050405020304"/>
              </a:rPr>
              <a:t>13. Premios Extraordinarios </a:t>
            </a:r>
            <a:r>
              <a:rPr lang="es-ES" sz="1150" spc="0">
                <a:solidFill>
                  <a:srgbClr val="000000"/>
                </a:solidFill>
                <a:latin typeface="Arial" pitchFamily="2" panose="02020603050405020304"/>
              </a:rPr>
              <a:t>301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40"/>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32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32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1676400"/>
            <a:ext cx="5486400" cy="1334135"/>
          </a:xfrm>
          <a:prstGeom prst="rect">
            <a:avLst/>
          </a:prstGeom>
          <a:noFill/>
          <a:ln w="0" cmpd="sng">
            <a:noFill/>
            <a:prstDash val="solid"/>
          </a:ln>
        </p:spPr>
        <p:txBody>
          <a:bodyPr vert="horz" lIns="0" tIns="62865" rIns="0" bIns="0" anchor="t"/>
          <a:lstStyle/>
          <a:p>
            <a:pPr marL="0" marR="0" indent="0" algn="ctr">
              <a:lnSpc>
                <a:spcPts val="2900"/>
              </a:lnSpc>
              <a:spcAft>
                <a:spcPts val="0"/>
              </a:spcAft>
            </a:pPr>
            <a:r>
              <a:rPr lang="es-ES" sz="2450" spc="60">
                <a:solidFill>
                  <a:srgbClr val="000000"/>
                </a:solidFill>
                <a:latin typeface="Times New Roman" pitchFamily="1" panose="02020603050405020304"/>
              </a:rPr>
              <a:t>Capítulo 14 </a:t>
            </a:r>
          </a:p>
          <a:p>
            <a:pPr marL="685800" marR="0" indent="0" algn="l">
              <a:lnSpc>
                <a:spcPts val="3000"/>
              </a:lnSpc>
              <a:spcBef>
                <a:spcPts val="785"/>
              </a:spcBef>
              <a:spcAft>
                <a:spcPts val="345"/>
              </a:spcAft>
            </a:pPr>
            <a:r>
              <a:rPr lang="es-ES" sz="2450" spc="0">
                <a:solidFill>
                  <a:srgbClr val="000000"/>
                </a:solidFill>
                <a:latin typeface="Times New Roman" pitchFamily="1" panose="02020603050405020304"/>
              </a:rPr>
              <a:t>Premio JUAN JESÚS MORALES a la investigación científica </a:t>
            </a:r>
          </a:p>
        </p:txBody>
      </p:sp>
      <p:sp>
        <p:nvSpPr>
          <p:cNvPr id="3" name=""/>
          <p:cNvSpPr/>
          <p:nvPr>
            <p:ph type="body" idx="10"/>
          </p:nvPr>
        </p:nvSpPr>
        <p:spPr>
          <a:xfrm>
            <a:off x="1056005" y="3010535"/>
            <a:ext cx="5486400" cy="1988185"/>
          </a:xfrm>
          <a:prstGeom prst="rect">
            <a:avLst/>
          </a:prstGeom>
          <a:noFill/>
          <a:ln w="0" cmpd="sng">
            <a:noFill/>
            <a:prstDash val="solid"/>
          </a:ln>
        </p:spPr>
        <p:txBody>
          <a:bodyPr vert="horz" lIns="0" tIns="549275" rIns="0" bIns="0" anchor="t"/>
          <a:lstStyle/>
          <a:p>
            <a:pPr marL="0" marR="45720" indent="0" algn="just">
              <a:lnSpc>
                <a:spcPts val="1400"/>
              </a:lnSpc>
              <a:spcAft>
                <a:spcPts val="0"/>
              </a:spcAft>
            </a:pPr>
            <a:r>
              <a:rPr lang="es-ES" sz="1300" spc="0">
                <a:solidFill>
                  <a:srgbClr val="000000"/>
                </a:solidFill>
                <a:latin typeface="Garamond" pitchFamily="1" panose="02020603050405020304"/>
              </a:rPr>
              <a:t>En 1999 se establecióel </a:t>
            </a:r>
            <a:r>
              <a:rPr lang="es-ES" sz="1300" spc="0">
                <a:solidFill>
                  <a:srgbClr val="000000"/>
                </a:solidFill>
                <a:latin typeface="Times New Roman" pitchFamily="1" panose="02020603050405020304"/>
              </a:rPr>
              <a:t>Premio Juan Jesús Morales Alcalá</a:t>
            </a:r>
            <a:r>
              <a:rPr lang="es-ES" sz="1300" spc="0">
                <a:solidFill>
                  <a:srgbClr val="000000"/>
                </a:solidFill>
                <a:latin typeface="Garamond" pitchFamily="1" panose="02020603050405020304"/>
              </a:rPr>
              <a:t>de la Facultad de Ciencias de la Universidad de Extremadura a la investigación científica en memoria del que fuera esforzado profesor en sus aulas, brillante investigador y entrañable compañero. En este capítulo se incluye la relación de investigadores de la </a:t>
            </a:r>
            <a:r>
              <a:rPr lang="es-ES" sz="1300"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que recibieron el premio (Tabla 14.1). </a:t>
            </a:r>
          </a:p>
          <a:p>
            <a:pPr marL="0" marR="0" indent="0" algn="ctr">
              <a:lnSpc>
                <a:spcPts val="1400"/>
              </a:lnSpc>
              <a:spcBef>
                <a:spcPts val="745"/>
              </a:spcBef>
              <a:spcAft>
                <a:spcPts val="1895"/>
              </a:spcAft>
            </a:pPr>
            <a:r>
              <a:rPr lang="es-ES" sz="1300" spc="25">
                <a:solidFill>
                  <a:srgbClr val="000000"/>
                </a:solidFill>
                <a:latin typeface="Times New Roman" pitchFamily="1" panose="02020603050405020304"/>
              </a:rPr>
              <a:t>Tabla </a:t>
            </a:r>
            <a:r>
              <a:rPr lang="es-ES" sz="1300" spc="25">
                <a:solidFill>
                  <a:srgbClr val="000000"/>
                </a:solidFill>
                <a:latin typeface="Garamond" pitchFamily="1" panose="02020603050405020304"/>
              </a:rPr>
              <a:t>14.1: Premios Juan Jesús Morales Alcalá</a:t>
            </a:r>
            <a:r>
              <a:rPr lang="es-ES" sz="100">
                <a:solidFill>
                  <a:srgbClr val="000000"/>
                </a:solidFill>
                <a:latin typeface="Times New Roman" pitchFamily="1" panose="02020603050405020304"/>
              </a:rPr>
              <a:t> </a:t>
            </a:r>
          </a:p>
        </p:txBody>
      </p:sp>
      <p:sp>
        <p:nvSpPr>
          <p:cNvPr id="6" name=""/>
          <p:cNvSpPr/>
          <p:nvPr>
            <p:ph type="body" idx="10"/>
          </p:nvPr>
        </p:nvSpPr>
        <p:spPr>
          <a:xfrm>
            <a:off x="1059180" y="9779000"/>
            <a:ext cx="5486400" cy="177800"/>
          </a:xfrm>
          <a:prstGeom prst="rect">
            <a:avLst/>
          </a:prstGeom>
          <a:noFill/>
          <a:ln w="0" cmpd="sng">
            <a:noFill/>
            <a:prstDash val="solid"/>
          </a:ln>
        </p:spPr>
        <p:txBody>
          <a:bodyPr vert="horz" lIns="0" tIns="0" rIns="0" bIns="0" anchor="t"/>
          <a:lstStyle/>
          <a:p>
            <a:pPr marL="0" marR="0" indent="0" algn="ctr">
              <a:lnSpc>
                <a:spcPts val="1300"/>
              </a:lnSpc>
              <a:spcAft>
                <a:spcPts val="0"/>
              </a:spcAft>
            </a:pPr>
            <a:r>
              <a:rPr lang="es-ES" sz="1300" spc="130">
                <a:solidFill>
                  <a:srgbClr val="000000"/>
                </a:solidFill>
                <a:latin typeface="Garamond" pitchFamily="1" panose="02020603050405020304"/>
              </a:rPr>
              <a:t>303 </a:t>
            </a:r>
          </a:p>
        </p:txBody>
      </p:sp>
    </p:spTree>
  </p:cSld>
  <p:clrMapOvr>
    <a:masterClrMapping/>
  </p:clrMapOvr>
</p:sldLayout>
</file>

<file path=ppt/slideLayouts/slideLayout32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32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1676400"/>
            <a:ext cx="5486400" cy="1291590"/>
          </a:xfrm>
          <a:prstGeom prst="rect">
            <a:avLst/>
          </a:prstGeom>
          <a:noFill/>
          <a:ln w="0" cmpd="sng">
            <a:noFill/>
            <a:prstDash val="solid"/>
          </a:ln>
        </p:spPr>
        <p:txBody>
          <a:bodyPr vert="horz" lIns="0" tIns="64135" rIns="0" bIns="0" anchor="t">
            <a:normAutofit fontScale="95000"/>
          </a:bodyPr>
          <a:lstStyle/>
          <a:p>
            <a:pPr marL="0" marR="0" indent="0" algn="ctr">
              <a:lnSpc>
                <a:spcPts val="2800"/>
              </a:lnSpc>
              <a:spcAft>
                <a:spcPts val="0"/>
              </a:spcAft>
            </a:pPr>
            <a:r>
              <a:rPr lang="es-ES" sz="2400" spc="35">
                <a:solidFill>
                  <a:srgbClr val="000000"/>
                </a:solidFill>
                <a:latin typeface="Times New Roman" pitchFamily="1" panose="02020603050405020304"/>
              </a:rPr>
              <a:t>Capítulo 15 </a:t>
            </a:r>
          </a:p>
          <a:p>
            <a:pPr marL="0" marR="0" indent="0" algn="ctr">
              <a:lnSpc>
                <a:spcPts val="3000"/>
              </a:lnSpc>
              <a:spcBef>
                <a:spcPts val="480"/>
              </a:spcBef>
              <a:spcAft>
                <a:spcPts val="330"/>
              </a:spcAft>
            </a:pPr>
            <a:r>
              <a:rPr lang="es-ES" sz="2400" spc="0">
                <a:solidFill>
                  <a:srgbClr val="000000"/>
                </a:solidFill>
                <a:latin typeface="Times New Roman" pitchFamily="1" panose="02020603050405020304"/>
              </a:rPr>
              <a:t>Doctores </a:t>
            </a:r>
            <a:r>
              <a:rPr lang="es-ES" sz="2450" b="1" i="1" spc="0">
                <a:solidFill>
                  <a:srgbClr val="000000"/>
                </a:solidFill>
                <a:latin typeface="Courier New" pitchFamily="3" panose="02020603050405020304"/>
              </a:rPr>
              <a:t>Honoris causa </a:t>
            </a:r>
            <a:r>
              <a:rPr lang="es-ES" sz="2400" spc="0">
                <a:solidFill>
                  <a:srgbClr val="000000"/>
                </a:solidFill>
                <a:latin typeface="Times New Roman" pitchFamily="1" panose="02020603050405020304"/>
              </a:rPr>
              <a:t>por la </a:t>
            </a:r>
            <a:br/>
            <a:r>
              <a:rPr lang="es-ES" sz="2400" spc="0">
                <a:solidFill>
                  <a:srgbClr val="000000"/>
                </a:solidFill>
                <a:latin typeface="Times New Roman" pitchFamily="1" panose="02020603050405020304"/>
              </a:rPr>
              <a:t>Facultad de Ciencias </a:t>
            </a:r>
          </a:p>
        </p:txBody>
      </p:sp>
      <p:sp>
        <p:nvSpPr>
          <p:cNvPr id="3" name=""/>
          <p:cNvSpPr/>
          <p:nvPr>
            <p:ph type="body" idx="10"/>
          </p:nvPr>
        </p:nvSpPr>
        <p:spPr>
          <a:xfrm>
            <a:off x="1057910" y="2967990"/>
            <a:ext cx="5486400" cy="2085975"/>
          </a:xfrm>
          <a:prstGeom prst="rect">
            <a:avLst/>
          </a:prstGeom>
          <a:noFill/>
          <a:ln w="0" cmpd="sng">
            <a:noFill/>
            <a:prstDash val="solid"/>
          </a:ln>
        </p:spPr>
        <p:txBody>
          <a:bodyPr vert="horz" lIns="0" tIns="581025" rIns="0" bIns="0" anchor="t"/>
          <a:lstStyle/>
          <a:p>
            <a:pPr marL="0" marR="0" indent="0" algn="l">
              <a:lnSpc>
                <a:spcPts val="2000"/>
              </a:lnSpc>
              <a:spcAft>
                <a:spcPts val="0"/>
              </a:spcAft>
            </a:pPr>
            <a:r>
              <a:rPr lang="es-ES" sz="1750" spc="25">
                <a:solidFill>
                  <a:srgbClr val="000000"/>
                </a:solidFill>
                <a:latin typeface="Times New Roman" pitchFamily="1" panose="02020603050405020304"/>
              </a:rPr>
              <a:t>15.1. Prof. Dr. Federico Mayor Zaragoza </a:t>
            </a:r>
          </a:p>
          <a:p>
            <a:pPr marL="0" marR="45720" indent="0" algn="l">
              <a:lnSpc>
                <a:spcPts val="1400"/>
              </a:lnSpc>
              <a:spcBef>
                <a:spcPts val="2105"/>
              </a:spcBef>
              <a:spcAft>
                <a:spcPts val="0"/>
              </a:spcAft>
            </a:pPr>
            <a:r>
              <a:rPr lang="es-ES" sz="1300" spc="0">
                <a:solidFill>
                  <a:srgbClr val="000000"/>
                </a:solidFill>
                <a:latin typeface="Times New Roman" pitchFamily="1" panose="02020603050405020304"/>
              </a:rPr>
              <a:t>Laudatio de investidura del Profesor Dr. Federico Mayor Zaragoza como doctor “</a:t>
            </a:r>
            <a:r>
              <a:rPr lang="es-ES" sz="1150" b="1" i="1" spc="0">
                <a:solidFill>
                  <a:srgbClr val="000000"/>
                </a:solidFill>
                <a:latin typeface="Courier New" pitchFamily="3" panose="02020603050405020304"/>
              </a:rPr>
              <a:t>Honoris causa</a:t>
            </a:r>
            <a:r>
              <a:rPr lang="es-ES" sz="1300" spc="0">
                <a:solidFill>
                  <a:srgbClr val="000000"/>
                </a:solidFill>
                <a:latin typeface="Times New Roman" pitchFamily="1" panose="02020603050405020304"/>
              </a:rPr>
              <a:t>”, por la Universidad de Extremadura</a:t>
            </a:r>
            <a:r>
              <a:rPr lang="es-ES" sz="1200" spc="0">
                <a:solidFill>
                  <a:srgbClr val="000000"/>
                </a:solidFill>
                <a:latin typeface="Times New Roman" pitchFamily="1" panose="02020603050405020304"/>
              </a:rPr>
              <a:t>, a cargo del </a:t>
            </a:r>
            <a:r>
              <a:rPr lang="es-ES" sz="1300" spc="0">
                <a:solidFill>
                  <a:srgbClr val="000000"/>
                </a:solidFill>
                <a:latin typeface="Times New Roman" pitchFamily="1" panose="02020603050405020304"/>
              </a:rPr>
              <a:t>Dr. Juan Antonio Devesa Alcaraz</a:t>
            </a:r>
            <a:r>
              <a:rPr lang="es-ES" sz="1200" spc="0">
                <a:solidFill>
                  <a:srgbClr val="000000"/>
                </a:solidFill>
                <a:latin typeface="Times New Roman" pitchFamily="1" panose="02020603050405020304"/>
              </a:rPr>
              <a:t>: </a:t>
            </a:r>
          </a:p>
          <a:p>
            <a:pPr marL="0" marR="45720" indent="0" algn="l">
              <a:lnSpc>
                <a:spcPts val="1400"/>
              </a:lnSpc>
              <a:spcBef>
                <a:spcPts val="515"/>
              </a:spcBef>
              <a:spcAft>
                <a:spcPts val="0"/>
              </a:spcAft>
            </a:pPr>
            <a:r>
              <a:rPr lang="es-ES" sz="1200" spc="0">
                <a:solidFill>
                  <a:srgbClr val="000000"/>
                </a:solidFill>
                <a:latin typeface="Times New Roman" pitchFamily="1" panose="02020603050405020304"/>
              </a:rPr>
              <a:t>Excmo. y Magfco. Sr. Rector; Excmas. e Tlmas. Autoridades, Doctores, Licenciados y alumnos, Señoras y Señores: </a:t>
            </a:r>
          </a:p>
        </p:txBody>
      </p:sp>
      <p:sp>
        <p:nvSpPr>
          <p:cNvPr id="4" name=""/>
          <p:cNvSpPr/>
          <p:nvPr>
            <p:ph type="body" idx="10"/>
          </p:nvPr>
        </p:nvSpPr>
        <p:spPr>
          <a:xfrm>
            <a:off x="4175760" y="5053965"/>
            <a:ext cx="2368550" cy="3392170"/>
          </a:xfrm>
          <a:prstGeom prst="rect">
            <a:avLst/>
          </a:prstGeom>
          <a:noFill/>
          <a:ln w="0" cmpd="sng">
            <a:noFill/>
            <a:prstDash val="solid"/>
          </a:ln>
        </p:spPr>
        <p:txBody>
          <a:bodyPr vert="horz" lIns="0" tIns="5715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Hace algo más de un año que la </a:t>
            </a:r>
            <a:r>
              <a:rPr lang="es-ES" sz="1200" spc="0">
                <a:solidFill>
                  <a:srgbClr val="000000"/>
                </a:solidFill>
                <a:latin typeface="Times New Roman" pitchFamily="1" panose="02020603050405020304"/>
              </a:rPr>
              <a:t>Junta de Facultad de Ciencias acor-</a:t>
            </a:r>
            <a:r>
              <a:rPr lang="es-ES" sz="1200" spc="0">
                <a:solidFill>
                  <a:srgbClr val="000000"/>
                </a:solidFill>
                <a:latin typeface="Times New Roman" pitchFamily="1" panose="02020603050405020304"/>
              </a:rPr>
              <a:t>dó, unánimemente, solicitar la inves-</a:t>
            </a:r>
            <a:r>
              <a:rPr lang="es-ES" sz="1200" spc="0">
                <a:solidFill>
                  <a:srgbClr val="000000"/>
                </a:solidFill>
                <a:latin typeface="Times New Roman" pitchFamily="1" panose="02020603050405020304"/>
              </a:rPr>
              <a:t>tidura como Doctor Honoris Causa </a:t>
            </a:r>
            <a:r>
              <a:rPr lang="es-ES" sz="1200" spc="0">
                <a:solidFill>
                  <a:srgbClr val="000000"/>
                </a:solidFill>
                <a:latin typeface="Times New Roman" pitchFamily="1" panose="02020603050405020304"/>
              </a:rPr>
              <a:t>del Prof. Mayor Zaragoza. Dicha ini-</a:t>
            </a:r>
            <a:r>
              <a:rPr lang="es-ES" sz="1200" spc="0">
                <a:solidFill>
                  <a:srgbClr val="000000"/>
                </a:solidFill>
                <a:latin typeface="Times New Roman" pitchFamily="1" panose="02020603050405020304"/>
              </a:rPr>
              <a:t>ciativa tenia como finalidad contri-</a:t>
            </a:r>
            <a:r>
              <a:rPr lang="es-ES" sz="1200" spc="0">
                <a:solidFill>
                  <a:srgbClr val="000000"/>
                </a:solidFill>
                <a:latin typeface="Times New Roman" pitchFamily="1" panose="02020603050405020304"/>
              </a:rPr>
              <a:t>buir modestamente al reconocimien-</a:t>
            </a:r>
            <a:r>
              <a:rPr lang="es-ES" sz="1200" spc="0">
                <a:solidFill>
                  <a:srgbClr val="000000"/>
                </a:solidFill>
                <a:latin typeface="Times New Roman" pitchFamily="1" panose="02020603050405020304"/>
              </a:rPr>
              <a:t>to de que se ha hecho merecedor es-</a:t>
            </a:r>
            <a:r>
              <a:rPr lang="es-ES" sz="1200" spc="0">
                <a:solidFill>
                  <a:srgbClr val="000000"/>
                </a:solidFill>
                <a:latin typeface="Times New Roman" pitchFamily="1" panose="02020603050405020304"/>
              </a:rPr>
              <a:t>te hombre de ciencia, buen conoce-</a:t>
            </a:r>
            <a:r>
              <a:rPr lang="es-ES" sz="1200" spc="0">
                <a:solidFill>
                  <a:srgbClr val="000000"/>
                </a:solidFill>
                <a:latin typeface="Times New Roman" pitchFamily="1" panose="02020603050405020304"/>
              </a:rPr>
              <a:t>dor de las inquietudes y aspiraciones </a:t>
            </a:r>
            <a:r>
              <a:rPr lang="es-ES" sz="1200" spc="0">
                <a:solidFill>
                  <a:srgbClr val="000000"/>
                </a:solidFill>
                <a:latin typeface="Times New Roman" pitchFamily="1" panose="02020603050405020304"/>
              </a:rPr>
              <a:t>de quienes hemos consagrado nues-</a:t>
            </a:r>
            <a:r>
              <a:rPr lang="es-ES" sz="1200" spc="0">
                <a:solidFill>
                  <a:srgbClr val="000000"/>
                </a:solidFill>
                <a:latin typeface="Times New Roman" pitchFamily="1" panose="02020603050405020304"/>
              </a:rPr>
              <a:t>tra vida a la apasionante, y no siem-</a:t>
            </a:r>
            <a:r>
              <a:rPr lang="es-ES" sz="1200" spc="0">
                <a:solidFill>
                  <a:srgbClr val="000000"/>
                </a:solidFill>
                <a:latin typeface="Times New Roman" pitchFamily="1" panose="02020603050405020304"/>
              </a:rPr>
              <a:t>pre bien reconocida, labor investiga-</a:t>
            </a:r>
            <a:r>
              <a:rPr lang="es-ES" sz="1200" spc="0">
                <a:solidFill>
                  <a:srgbClr val="000000"/>
                </a:solidFill>
                <a:latin typeface="Times New Roman" pitchFamily="1" panose="02020603050405020304"/>
              </a:rPr>
              <a:t>dora. Además, esta elección no so-</a:t>
            </a:r>
            <a:r>
              <a:rPr lang="es-ES" sz="1200" spc="0">
                <a:solidFill>
                  <a:srgbClr val="000000"/>
                </a:solidFill>
                <a:latin typeface="Times New Roman" pitchFamily="1" panose="02020603050405020304"/>
              </a:rPr>
              <a:t>lo se fundamenta en la importante </a:t>
            </a:r>
            <a:r>
              <a:rPr lang="es-ES" sz="1200" spc="0">
                <a:solidFill>
                  <a:srgbClr val="000000"/>
                </a:solidFill>
                <a:latin typeface="Times New Roman" pitchFamily="1" panose="02020603050405020304"/>
              </a:rPr>
              <a:t>contribución científica de este inves-</a:t>
            </a:r>
            <a:r>
              <a:rPr lang="es-ES" sz="1200" spc="0">
                <a:solidFill>
                  <a:srgbClr val="000000"/>
                </a:solidFill>
                <a:latin typeface="Times New Roman" pitchFamily="1" panose="02020603050405020304"/>
              </a:rPr>
              <a:t>tigador sino también, en su huma-</a:t>
            </a:r>
            <a:r>
              <a:rPr lang="es-ES" sz="1200" spc="0">
                <a:solidFill>
                  <a:srgbClr val="000000"/>
                </a:solidFill>
                <a:latin typeface="Times New Roman" pitchFamily="1" panose="02020603050405020304"/>
              </a:rPr>
              <a:t>nismo y brillante labor al frente de </a:t>
            </a:r>
          </a:p>
        </p:txBody>
      </p:sp>
      <p:sp>
        <p:nvSpPr>
          <p:cNvPr id="5" name=""/>
          <p:cNvSpPr/>
          <p:nvPr>
            <p:ph type="body" idx="10"/>
          </p:nvPr>
        </p:nvSpPr>
        <p:spPr>
          <a:xfrm>
            <a:off x="1057910" y="8446135"/>
            <a:ext cx="5486400" cy="152336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la UNESCO, donde su buen hacer ha sido internacionalmente reconocido y dignifica </a:t>
            </a:r>
            <a:r>
              <a:rPr lang="es-ES" sz="1200" spc="0">
                <a:solidFill>
                  <a:srgbClr val="000000"/>
                </a:solidFill>
                <a:latin typeface="Times New Roman" pitchFamily="1" panose="02020603050405020304"/>
              </a:rPr>
              <a:t>hoy día el papel que nuestro país desempeña en la organización con mayor respon-</a:t>
            </a:r>
            <a:r>
              <a:rPr lang="es-ES" sz="1200" spc="0">
                <a:solidFill>
                  <a:srgbClr val="000000"/>
                </a:solidFill>
                <a:latin typeface="Times New Roman" pitchFamily="1" panose="02020603050405020304"/>
              </a:rPr>
              <a:t>sabilidad supranacional para el desarrollo de la Educación, la Ciencia y la Cultura. </a:t>
            </a:r>
          </a:p>
          <a:p>
            <a:pPr marL="0" marR="45720" indent="0" algn="just">
              <a:lnSpc>
                <a:spcPts val="1400"/>
              </a:lnSpc>
              <a:spcBef>
                <a:spcPts val="490"/>
              </a:spcBef>
              <a:spcAft>
                <a:spcPts val="0"/>
              </a:spcAft>
            </a:pPr>
            <a:r>
              <a:rPr lang="es-ES" sz="1200" spc="35">
                <a:solidFill>
                  <a:srgbClr val="000000"/>
                </a:solidFill>
                <a:latin typeface="Times New Roman" pitchFamily="1" panose="02020603050405020304"/>
              </a:rPr>
              <a:t>Federico Mayor Zaragoza nace en Barcelona el día 27 de Enero de 1934, dos años </a:t>
            </a:r>
            <a:r>
              <a:rPr lang="es-ES" sz="1200" spc="35">
                <a:solidFill>
                  <a:srgbClr val="000000"/>
                </a:solidFill>
                <a:latin typeface="Times New Roman" pitchFamily="1" panose="02020603050405020304"/>
              </a:rPr>
              <a:t>antes de que estalle la Guerra Civil. Apenas acabado su Bachillerato, su familia se </a:t>
            </a:r>
            <a:r>
              <a:rPr lang="es-ES" sz="1200" spc="35">
                <a:solidFill>
                  <a:srgbClr val="000000"/>
                </a:solidFill>
                <a:latin typeface="Times New Roman" pitchFamily="1" panose="02020603050405020304"/>
              </a:rPr>
              <a:t>traslada a Madrid, y seráen esa ciudad donde cursarálos estudios de Farmacia, </a:t>
            </a:r>
          </a:p>
          <a:p>
            <a:pPr marL="0" marR="0" indent="0" algn="ctr">
              <a:lnSpc>
                <a:spcPts val="1400"/>
              </a:lnSpc>
              <a:spcBef>
                <a:spcPts val="1555"/>
              </a:spcBef>
              <a:spcAft>
                <a:spcPts val="65"/>
              </a:spcAft>
            </a:pPr>
            <a:r>
              <a:rPr lang="es-ES" sz="1200" spc="125">
                <a:solidFill>
                  <a:srgbClr val="000000"/>
                </a:solidFill>
                <a:latin typeface="Times New Roman" pitchFamily="1" panose="02020603050405020304"/>
              </a:rPr>
              <a:t>305 </a:t>
            </a:r>
          </a:p>
        </p:txBody>
      </p:sp>
      <p:sp>
        <p:nvSpPr>
          <p:cNvPr id="8" name=""/>
          <p:cNvSpPr/>
          <p:nvPr>
            <p:ph type="body" idx="10"/>
          </p:nvPr>
        </p:nvSpPr>
        <p:spPr>
          <a:xfrm>
            <a:off x="1057910" y="8142605"/>
            <a:ext cx="2514600" cy="303530"/>
          </a:xfrm>
          <a:prstGeom prst="rect">
            <a:avLst/>
          </a:prstGeom>
          <a:noFill/>
          <a:ln w="0" cmpd="sng">
            <a:noFill/>
            <a:prstDash val="solid"/>
          </a:ln>
        </p:spPr>
        <p:txBody>
          <a:bodyPr vert="horz" lIns="0" tIns="0" rIns="0" bIns="0" anchor="t"/>
          <a:lstStyle/>
          <a:p>
            <a:pPr marL="0" marR="0" indent="0" algn="r">
              <a:lnSpc>
                <a:spcPts val="1400"/>
              </a:lnSpc>
              <a:spcAft>
                <a:spcPts val="975"/>
              </a:spcAft>
            </a:pPr>
            <a:r>
              <a:rPr lang="es-ES" sz="1200" spc="30">
                <a:solidFill>
                  <a:srgbClr val="000000"/>
                </a:solidFill>
                <a:latin typeface="Times New Roman" pitchFamily="1" panose="02020603050405020304"/>
              </a:rPr>
              <a:t>Dr. Juan Antonio Devesa Alcaraz </a:t>
            </a:r>
          </a:p>
        </p:txBody>
      </p:sp>
    </p:spTree>
  </p:cSld>
  <p:clrMapOvr>
    <a:masterClrMapping/>
  </p:clrMapOvr>
</p:sldLayout>
</file>

<file path=ppt/slideLayouts/slideLayout3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425450"/>
          </a:xfrm>
          <a:prstGeom prst="rect">
            <a:avLst/>
          </a:prstGeom>
          <a:noFill/>
          <a:ln w="0" cmpd="sng">
            <a:noFill/>
            <a:prstDash val="solid"/>
          </a:ln>
        </p:spPr>
        <p:txBody>
          <a:bodyPr vert="horz" lIns="0" tIns="8255" rIns="0" bIns="0" anchor="t"/>
          <a:lstStyle/>
          <a:p>
            <a:pPr marL="45720" marR="0" indent="0" algn="l">
              <a:lnSpc>
                <a:spcPts val="1400"/>
              </a:lnSpc>
              <a:spcAft>
                <a:spcPts val="1880"/>
              </a:spcAft>
              <a:tabLst>
                <a:tab algn="r" pos="5440680"/>
              </a:tabLst>
            </a:pPr>
            <a:r>
              <a:rPr lang="es-ES" sz="1200" spc="0">
                <a:solidFill>
                  <a:srgbClr val="000000"/>
                </a:solidFill>
                <a:latin typeface="Bookman Old Style" pitchFamily="1" panose="02020603050405020304"/>
              </a:rPr>
              <a:t>2. Decretos fundacionales y otros documentos </a:t>
            </a:r>
            <a:r>
              <a:rPr lang="es-ES" sz="1100" spc="0">
                <a:solidFill>
                  <a:srgbClr val="000000"/>
                </a:solidFill>
                <a:latin typeface="Arial" pitchFamily="2" panose="02020603050405020304"/>
              </a:rPr>
              <a:t>9 </a:t>
            </a:r>
          </a:p>
        </p:txBody>
      </p:sp>
      <p:sp>
        <p:nvSpPr>
          <p:cNvPr id="3" name=""/>
          <p:cNvSpPr/>
          <p:nvPr>
            <p:ph type="body" idx="10"/>
          </p:nvPr>
        </p:nvSpPr>
        <p:spPr>
          <a:xfrm>
            <a:off x="1061085" y="9787890"/>
            <a:ext cx="5486400" cy="181610"/>
          </a:xfrm>
          <a:prstGeom prst="rect">
            <a:avLst/>
          </a:prstGeom>
          <a:noFill/>
          <a:ln w="0" cmpd="sng">
            <a:noFill/>
            <a:prstDash val="solid"/>
          </a:ln>
        </p:spPr>
        <p:txBody>
          <a:bodyPr vert="horz" lIns="0" tIns="5080" rIns="0" bIns="0" anchor="t"/>
          <a:lstStyle/>
          <a:p>
            <a:pPr marL="0" marR="0" indent="0" algn="r">
              <a:lnSpc>
                <a:spcPts val="1300"/>
              </a:lnSpc>
              <a:spcAft>
                <a:spcPts val="35"/>
              </a:spcAft>
            </a:pPr>
            <a:r>
              <a:rPr lang="es-ES" sz="1200" spc="15">
                <a:solidFill>
                  <a:srgbClr val="000000"/>
                </a:solidFill>
                <a:latin typeface="Bookman Old Style" pitchFamily="1" panose="02020603050405020304"/>
              </a:rPr>
              <a:t>Memoria Histórica </a:t>
            </a:r>
          </a:p>
        </p:txBody>
      </p:sp>
      <p:sp>
        <p:nvSpPr>
          <p:cNvPr id="6" name=""/>
          <p:cNvSpPr/>
          <p:nvPr>
            <p:ph type="body" idx="10"/>
          </p:nvPr>
        </p:nvSpPr>
        <p:spPr>
          <a:xfrm>
            <a:off x="1414145" y="7890510"/>
            <a:ext cx="4761230" cy="173990"/>
          </a:xfrm>
          <a:prstGeom prst="rect">
            <a:avLst/>
          </a:prstGeom>
          <a:noFill/>
          <a:ln w="0" cmpd="sng">
            <a:noFill/>
            <a:prstDash val="solid"/>
          </a:ln>
        </p:spPr>
        <p:txBody>
          <a:bodyPr vert="horz" lIns="0" tIns="0" rIns="0" bIns="0" anchor="t"/>
          <a:lstStyle/>
          <a:p>
            <a:pPr marL="0" marR="0" indent="0" algn="ctr">
              <a:lnSpc>
                <a:spcPts val="1200"/>
              </a:lnSpc>
              <a:spcAft>
                <a:spcPts val="115"/>
              </a:spcAft>
            </a:pPr>
            <a:r>
              <a:rPr lang="es-ES" sz="1000" spc="-40">
                <a:solidFill>
                  <a:srgbClr val="000000"/>
                </a:solidFill>
                <a:latin typeface="Bookman Old Style" pitchFamily="1" panose="02020603050405020304"/>
              </a:rPr>
              <a:t>Traspaso de la </a:t>
            </a:r>
            <a:r>
              <a:rPr lang="es-ES" sz="1000" spc="-40">
                <a:solidFill>
                  <a:srgbClr val="000000"/>
                </a:solidFill>
                <a:latin typeface="Bookman Old Style" pitchFamily="1" panose="02020603050405020304"/>
              </a:rPr>
              <a:t>Universidad de Extremadura </a:t>
            </a:r>
            <a:r>
              <a:rPr lang="es-ES" sz="1000" spc="-40">
                <a:solidFill>
                  <a:srgbClr val="000000"/>
                </a:solidFill>
                <a:latin typeface="Bookman Old Style" pitchFamily="1" panose="02020603050405020304"/>
              </a:rPr>
              <a:t>a la Comunidad Autónoma. Pg´ina 2. </a:t>
            </a:r>
          </a:p>
        </p:txBody>
      </p:sp>
    </p:spTree>
  </p:cSld>
  <p:clrMapOvr>
    <a:masterClrMapping/>
  </p:clrMapOvr>
</p:sldLayout>
</file>

<file path=ppt/slideLayouts/slideLayout33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306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17805"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una elección que sin duda le hizo conocer el apasionante mundo de la Bioquímica, materia que por aquel entonces había introducido en dicha Licenciatura el Profesor Santos Ruíz. </a:t>
            </a:r>
          </a:p>
          <a:p>
            <a:pPr marL="45720" marR="45720" indent="0" algn="just">
              <a:lnSpc>
                <a:spcPts val="1500"/>
              </a:lnSpc>
              <a:spcBef>
                <a:spcPts val="450"/>
              </a:spcBef>
              <a:spcAft>
                <a:spcPts val="0"/>
              </a:spcAft>
            </a:pPr>
            <a:r>
              <a:rPr lang="es-ES" sz="1200" spc="0">
                <a:solidFill>
                  <a:srgbClr val="000000"/>
                </a:solidFill>
                <a:latin typeface="Times New Roman" pitchFamily="1" panose="02020603050405020304"/>
              </a:rPr>
              <a:t>El año 1956 es el año en que el Profesor Mayor Zaragoza finaliza sus estudios de Farmacia en la Universidad Complutense, obteniendo además el Premio Extraordi-</a:t>
            </a:r>
            <a:r>
              <a:rPr lang="es-ES" sz="1200" spc="0">
                <a:solidFill>
                  <a:srgbClr val="000000"/>
                </a:solidFill>
                <a:latin typeface="Times New Roman" pitchFamily="1" panose="02020603050405020304"/>
              </a:rPr>
              <a:t>nario de Licenciatura. Toda su trayectoria acade´mica estuvo siempre jalonada por </a:t>
            </a:r>
          </a:p>
          <a:p>
            <a:pPr marL="45720" marR="45720" indent="0" algn="just">
              <a:lnSpc>
                <a:spcPts val="2500"/>
              </a:lnSpc>
              <a:spcBef>
                <a:spcPts val="285"/>
              </a:spcBef>
              <a:spcAft>
                <a:spcPts val="0"/>
              </a:spcAft>
            </a:pPr>
            <a:r>
              <a:rPr lang="es-ES" sz="1200" spc="-215">
                <a:solidFill>
                  <a:srgbClr val="000000"/>
                </a:solidFill>
                <a:latin typeface="Times New Roman" pitchFamily="1" panose="02020603050405020304"/>
              </a:rPr>
              <a:t>las máximas calificaciones, claro reflejo de una actitud y constancia que le permitióla adquisición de una formación básica y que, sin duda, le iba a abrir un futuro </a:t>
            </a:r>
          </a:p>
          <a:p>
            <a:pPr marL="45720" marR="45720" indent="0" algn="just">
              <a:lnSpc>
                <a:spcPts val="1500"/>
              </a:lnSpc>
              <a:spcBef>
                <a:spcPts val="0"/>
              </a:spcBef>
              <a:spcAft>
                <a:spcPts val="0"/>
              </a:spcAft>
            </a:pPr>
            <a:r>
              <a:rPr lang="es-ES" sz="1200" spc="0">
                <a:solidFill>
                  <a:srgbClr val="000000"/>
                </a:solidFill>
                <a:latin typeface="Times New Roman" pitchFamily="1" panose="02020603050405020304"/>
              </a:rPr>
              <a:t>brillante y prometedor. Sus 25 Matriculas de Honor, de un total de 29 asignaturas cursadas, ponen claramente de manifiesto el entusiasmo y dedicación con que se aplicóal estudio, algo que no coartóen absoluto las relaciones humanas con todos sus compañeros y compañeras, entre las que se contóMaria de los Angeles Mene´n-dez González, con la que inicióuna relación sentimental que más tarde cuajarla en matrimonio, fruto del cual han sido sus tres hijos. </a:t>
            </a:r>
          </a:p>
          <a:p>
            <a:pPr marL="45720" marR="45720" indent="0" algn="just">
              <a:lnSpc>
                <a:spcPts val="1500"/>
              </a:lnSpc>
              <a:spcBef>
                <a:spcPts val="330"/>
              </a:spcBef>
              <a:spcAft>
                <a:spcPts val="0"/>
              </a:spcAft>
            </a:pPr>
            <a:r>
              <a:rPr lang="es-ES" sz="1200" spc="25">
                <a:solidFill>
                  <a:srgbClr val="000000"/>
                </a:solidFill>
                <a:latin typeface="Times New Roman" pitchFamily="1" panose="02020603050405020304"/>
              </a:rPr>
              <a:t>Terminada la carrera, comienzan sus relaciones científicas con el Profesor Santos Ruiz, quien le brindaría la oportunidad de iniciar sus investigaciones. Apenas tiene 24 años, cuando en 1958 defiende brillantemente su Tesis Doctoral, y una vez más, se hace merecedor del Premio Extraordinario. Desde este reconocimiento, y hasta la obtención de la Cátedra de Bioquimica, sólo tendrían que pasar cinco años, ya que en el año 1963 obtiene por oposición la Cátedra de Bioquímica de la Universidad de Granada. Por aquel entonces sólo había cuatro cátedras de esta disciplina, y e´l contaba con 29 años de edad. </a:t>
            </a:r>
          </a:p>
          <a:p>
            <a:pPr marL="45720" marR="45720" indent="0" algn="just">
              <a:lnSpc>
                <a:spcPts val="1500"/>
              </a:lnSpc>
              <a:spcBef>
                <a:spcPts val="325"/>
              </a:spcBef>
              <a:spcAft>
                <a:spcPts val="0"/>
              </a:spcAft>
            </a:pPr>
            <a:r>
              <a:rPr lang="es-ES" sz="1200" spc="15">
                <a:solidFill>
                  <a:srgbClr val="000000"/>
                </a:solidFill>
                <a:latin typeface="Times New Roman" pitchFamily="1" panose="02020603050405020304"/>
              </a:rPr>
              <a:t>Con su incorporación a la Universidad de Granada, el Profesor Mayor Zaragoza descubre una tierra acogedora, aunque no tan buenos fueron los medios con los que tuvo que comenzar su nueva singladura investigadora en la prometedora Andalucía. A pesar de ello, una breve estancia en los Estados Unidos le permitiótraer una importante suma de dinero con la que montar su laboratorio de Bioquímica, en el que comenzaría a desarrollar la investigación que más le apasionaba, la de las enzimopatias, una linea de trabajo que hubo que compaginar con el estudio de las esencias de pino, pues el dinero de que dispuso lo fue precisamente para esto último. </a:t>
            </a:r>
          </a:p>
          <a:p>
            <a:pPr marL="45720" marR="45720" indent="0" algn="just">
              <a:lnSpc>
                <a:spcPts val="1500"/>
              </a:lnSpc>
              <a:spcBef>
                <a:spcPts val="330"/>
              </a:spcBef>
              <a:spcAft>
                <a:spcPts val="0"/>
              </a:spcAft>
            </a:pPr>
            <a:r>
              <a:rPr lang="es-ES" sz="1200" spc="0">
                <a:solidFill>
                  <a:srgbClr val="000000"/>
                </a:solidFill>
                <a:latin typeface="Times New Roman" pitchFamily="1" panose="02020603050405020304"/>
              </a:rPr>
              <a:t>En la Universidad de Granada el Profesor Mayor Zaragoza desempeñarásu labor docente e investigadora hasta el año 1973. De gran importancia en ese período fue una estancia en París, donde tuvo la oportunidad de conocer al insigne Profesor H.A.Krebs, quien le envitóa visitar su Departamento, ofrecimiento que el Profesor Mayor Zaragoza no desaprovecharía. su estancia como Profesor Visitante durante los años 1966 y 1967, en el prestigioso laboratorio de Bioquímica del Profesor Krebs, en la Universidad de Oxford, fue sin duda el comienzo de una experiencia de gran valor y, en todo caso, el germen de una entrañable relación entre ambos investigadores. De ese periodo data tambie´n su nombramiento como “Senior Fellow” del Trinity College. </a:t>
            </a:r>
          </a:p>
          <a:p>
            <a:pPr marL="45720" marR="45720" indent="0" algn="just">
              <a:lnSpc>
                <a:spcPts val="2100"/>
              </a:lnSpc>
              <a:spcBef>
                <a:spcPts val="510"/>
              </a:spcBef>
              <a:spcAft>
                <a:spcPts val="0"/>
              </a:spcAft>
            </a:pPr>
            <a:r>
              <a:rPr lang="es-ES" sz="1200" spc="-140">
                <a:solidFill>
                  <a:srgbClr val="000000"/>
                </a:solidFill>
                <a:latin typeface="Times New Roman" pitchFamily="1" panose="02020603050405020304"/>
              </a:rPr>
              <a:t>A su vuelta del Reino Unido, Zaragoza ejercería la Dirección del Departamento Interfacultativo de Farmacia entre los años 1967 y 1968. Este último además, seráel año en que el joven Profesor serápropuesto por el claustro de la Universidad </a:t>
            </a:r>
          </a:p>
          <a:p>
            <a:pPr marL="45720" marR="45720" indent="0" algn="just">
              <a:lnSpc>
                <a:spcPts val="1500"/>
              </a:lnSpc>
              <a:spcBef>
                <a:spcPts val="0"/>
              </a:spcBef>
              <a:spcAft>
                <a:spcPts val="1960"/>
              </a:spcAft>
            </a:pPr>
            <a:r>
              <a:rPr lang="es-ES" sz="1200" spc="20">
                <a:solidFill>
                  <a:srgbClr val="000000"/>
                </a:solidFill>
                <a:latin typeface="Times New Roman" pitchFamily="1" panose="02020603050405020304"/>
              </a:rPr>
              <a:t>de Granada para cubrir la vacante de Rector Magnífico, una propuesta que por acertada la hizo firme el entonces Ministro de Educación y Ciencia, Don JoséLuis Villar Palasí.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3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5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307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El Rector número trescientos de la vetusta Universidad granadina iniciósu mandato con solo 34 años de edad y, a pesar de su juventud, supo desarrollar una gestión que muy pronto fue apreciada por todos. Prueba de ello es que al finalizar su mandato fue nombrado de por vida Rector Honorario de dicha Universidad. De su labor en la ciudad granadina dan buena féalgunos de sus logros, como la incorporación a su Universidad de la Colina de la Cartuja, el Hospital Real, y La Madraza; la modernización del Hospital Universitario y, en el ámbito social e investigador, el lanzamiento del Plan Nacional de Prevención de la Subnormalidad Infantil, que comenzóde manera piloto en la ciudad de Granada. </a:t>
            </a:r>
          </a:p>
          <a:p>
            <a:pPr marL="45720" marR="45720" indent="0" algn="just">
              <a:lnSpc>
                <a:spcPts val="1400"/>
              </a:lnSpc>
              <a:spcBef>
                <a:spcPts val="545"/>
              </a:spcBef>
              <a:spcAft>
                <a:spcPts val="0"/>
              </a:spcAft>
            </a:pPr>
            <a:r>
              <a:rPr lang="es-ES" sz="1200" spc="15">
                <a:solidFill>
                  <a:srgbClr val="000000"/>
                </a:solidFill>
                <a:latin typeface="Times New Roman" pitchFamily="1" panose="02020603050405020304"/>
              </a:rPr>
              <a:t>Por nombramiento ministerial, el Profesor Mayor Zaragoza hubo de simultanear sus últimas gestiones rectorales con la Presidencia en Funciones del Consejo Superior de Investigaciones Cientificas, y apenas concluido su mandato rectoral, ya en el año 1973, pasa a ocupar la Cátedra de Bioquimica de la Facultad de Ciencias de la Uni-</a:t>
            </a:r>
            <a:r>
              <a:rPr lang="es-ES" sz="1200" spc="15">
                <a:solidFill>
                  <a:srgbClr val="000000"/>
                </a:solidFill>
                <a:latin typeface="Times New Roman" pitchFamily="1" panose="02020603050405020304"/>
              </a:rPr>
              <a:t>versidad Autónoma de Madrid. A partir de este momento su trayectoria profesional iba a adquirir una nueva dimensión, pues ya en la capital del pais, por designación de D. Cruz Martinez Esteruelas, entonces Ministro de Educación y Ciencia, pasa a desempeñar la Subsecretaria del Ministerio de Educación y Ciencia durante el bienio 1974/75. </a:t>
            </a:r>
          </a:p>
          <a:p>
            <a:pPr marL="45720" marR="45720" indent="0" algn="just">
              <a:lnSpc>
                <a:spcPts val="1400"/>
              </a:lnSpc>
              <a:spcBef>
                <a:spcPts val="485"/>
              </a:spcBef>
              <a:spcAft>
                <a:spcPts val="0"/>
              </a:spcAft>
            </a:pPr>
            <a:r>
              <a:rPr lang="es-ES" sz="1200" spc="25">
                <a:solidFill>
                  <a:srgbClr val="000000"/>
                </a:solidFill>
                <a:latin typeface="Times New Roman" pitchFamily="1" panose="02020603050405020304"/>
              </a:rPr>
              <a:t>El año 1974 fue, además, el del comienzo de su labor al frente de la Comisión Asesora de Investigación Cientifica y Técnica, dependiente de la Presidencia del Gobierno, una institución encargada de velar y distribuir los fondos destinados a la investigación y cuya semilla tantos beneficios aportóy sigue aportando para el desarrollo de la ciencia en este pais.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Un año más tarde, y hasta 1978, es nombrado Director del Centro de Biologia Mo-</a:t>
            </a:r>
            <a:r>
              <a:rPr lang="es-ES" sz="1200" spc="0">
                <a:solidFill>
                  <a:srgbClr val="000000"/>
                </a:solidFill>
                <a:latin typeface="Times New Roman" pitchFamily="1" panose="02020603050405020304"/>
              </a:rPr>
              <a:t>lecular “Severo Ochoa”, dependiente del Consejo Superior de Investigaciones Cien-</a:t>
            </a:r>
            <a:r>
              <a:rPr lang="es-ES" sz="100">
                <a:solidFill>
                  <a:srgbClr val="000000"/>
                </a:solidFill>
                <a:latin typeface="Bookman Old Style" pitchFamily="1" panose="02020603050405020304"/>
              </a:rPr>
              <a:t> </a:t>
            </a:r>
          </a:p>
          <a:p>
            <a:pPr marL="45720" marR="45720" indent="0" algn="just">
              <a:lnSpc>
                <a:spcPts val="2100"/>
              </a:lnSpc>
              <a:spcBef>
                <a:spcPts val="70"/>
              </a:spcBef>
              <a:spcAft>
                <a:spcPts val="0"/>
              </a:spcAft>
            </a:pPr>
            <a:r>
              <a:rPr lang="es-ES" sz="1200" spc="-160">
                <a:solidFill>
                  <a:srgbClr val="000000"/>
                </a:solidFill>
                <a:latin typeface="Times New Roman" pitchFamily="1" panose="02020603050405020304"/>
              </a:rPr>
              <a:t>tificas y de la Universidad Autónoma de Madrid, un Centro que él mismo fundóen colaboración con los Profesores Antonio Garcia Bellido, David Vázquez y Eladio Viñuela. De este Centro seria Presidente Cientifico entre 1983 y 1987. </a:t>
            </a:r>
          </a:p>
          <a:p>
            <a:pPr marL="45720" marR="45720" indent="0" algn="just">
              <a:lnSpc>
                <a:spcPts val="2600"/>
              </a:lnSpc>
              <a:spcBef>
                <a:spcPts val="785"/>
              </a:spcBef>
              <a:spcAft>
                <a:spcPts val="0"/>
              </a:spcAft>
            </a:pPr>
            <a:r>
              <a:rPr lang="es-ES" sz="1200" spc="-250">
                <a:solidFill>
                  <a:srgbClr val="000000"/>
                </a:solidFill>
                <a:latin typeface="Times New Roman" pitchFamily="1" panose="02020603050405020304"/>
              </a:rPr>
              <a:t>Durante los años 1975 y 1978, el Profesor Mayor Zaragoza fue miembro del ComitéAsesor del Centro Europeo de Enseñanza Superior (CEPES) de la UNESCO, con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sede en Buscarest, asícomo miembro, entre 1976 y 1978, del ComitéConsultivo de la UNESCO sobre el programa “Investigación Cientifica y Necesidades Humanas”, cuya sede se ubicarla en Moscú, en 1976, y en Paris, en 1977. Durante dicho periodo, además, es Miembro del Real Patronato para la Educación Especial. </a:t>
            </a:r>
          </a:p>
          <a:p>
            <a:pPr marL="45720" marR="45720" indent="0" algn="just">
              <a:lnSpc>
                <a:spcPts val="1400"/>
              </a:lnSpc>
              <a:spcBef>
                <a:spcPts val="530"/>
              </a:spcBef>
              <a:spcAft>
                <a:spcPts val="0"/>
              </a:spcAft>
            </a:pPr>
            <a:r>
              <a:rPr lang="es-ES" sz="1200" spc="15">
                <a:solidFill>
                  <a:srgbClr val="000000"/>
                </a:solidFill>
                <a:latin typeface="Times New Roman" pitchFamily="1" panose="02020603050405020304"/>
              </a:rPr>
              <a:t>En otoño de 1976 el entonces Vicepresidente del Gobierno, D.Alfonso Osorio, le insta a dimitir como Presidente de la comisión Asesora de Investigación Científica y Técnica, pues dicho cargo no podía ser compatible con la propuesta que el Presidente de Gobierno, D. Adolfo Suárez, le iba a hacer: encabezar la lista por Granada del partido Unión de Centro Democrático en las primeras elecciones democráticas. Las urnas pronto hicieron Diputado del Parlamento Español al Profesor Mayor Zaragoza, actividad parlamentaria que desarrollaría durante el bienio 1977–1978, un periodo en el que además de ser Consejero del Presidente del Gobierno español es nombrado también Presidente de la Comisión de Educación y Ciencia del Congreso de los Diputados. </a:t>
            </a:r>
          </a:p>
          <a:p>
            <a:pPr marL="45720" marR="45720" indent="0" algn="just">
              <a:lnSpc>
                <a:spcPts val="1400"/>
              </a:lnSpc>
              <a:spcBef>
                <a:spcPts val="545"/>
              </a:spcBef>
              <a:spcAft>
                <a:spcPts val="1480"/>
              </a:spcAft>
            </a:pPr>
            <a:r>
              <a:rPr lang="es-ES" sz="1200" spc="10">
                <a:solidFill>
                  <a:srgbClr val="000000"/>
                </a:solidFill>
                <a:latin typeface="Times New Roman" pitchFamily="1" panose="02020603050405020304"/>
              </a:rPr>
              <a:t>En 1978, por su brillante trayectoria profesional y gestora, el entonces Jefe del Gabi-</a:t>
            </a:r>
            <a:r>
              <a:rPr lang="es-ES" sz="100">
                <a:solidFill>
                  <a:srgbClr val="000000"/>
                </a:solidFill>
                <a:latin typeface="Bookman Old Style" pitchFamily="1" panose="02020603050405020304"/>
              </a:rPr>
              <a:t>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3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308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288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nete del Director General de la UNESCO, le propone ser Director General Adjunto de dicha organización, cargo que desempeñaría durante tres años y que le obligóa fijar su residencia en París. Sin embargo, su singladura internacional acabópronto, pues a finales de Noviembre de 1981, cuando el Profesor Mayor Zaragoza se encontra-</a:t>
            </a:r>
            <a:r>
              <a:rPr lang="es-ES" sz="1200" spc="0">
                <a:solidFill>
                  <a:srgbClr val="000000"/>
                </a:solidFill>
                <a:latin typeface="Times New Roman" pitchFamily="1" panose="02020603050405020304"/>
              </a:rPr>
              <a:t>ba en Abu Dhabi, una llamada del presidente español, D. Leopoldo Calvo Sotelo, le comunica su nombramiento como Ministro de Educación y Ciencia, responsabilidad política que como independiente ejercería durante el bienio 1981–1982. </a:t>
            </a:r>
          </a:p>
          <a:p>
            <a:pPr marL="45720" marR="45720" indent="0" algn="just">
              <a:lnSpc>
                <a:spcPts val="1400"/>
              </a:lnSpc>
              <a:spcBef>
                <a:spcPts val="510"/>
              </a:spcBef>
              <a:spcAft>
                <a:spcPts val="0"/>
              </a:spcAft>
            </a:pPr>
            <a:r>
              <a:rPr lang="es-ES" sz="1200" spc="30">
                <a:solidFill>
                  <a:srgbClr val="000000"/>
                </a:solidFill>
                <a:latin typeface="Times New Roman" pitchFamily="1" panose="02020603050405020304"/>
              </a:rPr>
              <a:t>De su labor al frente del Ministerio de Educación y Ciencia data la malograda Ley de Autonomía Universitaria, que aunque pactada con el partido mayoritario de la oposición no encontróel sustrato adecuado para fraguar ya que, por aquel enton-</a:t>
            </a:r>
            <a:r>
              <a:rPr lang="es-ES" sz="1200" spc="30">
                <a:solidFill>
                  <a:srgbClr val="000000"/>
                </a:solidFill>
                <a:latin typeface="Times New Roman" pitchFamily="1" panose="02020603050405020304"/>
              </a:rPr>
              <a:t>ces, la debilidad del partido del gobierno era cada vez mayor; aquel esperanzador Proyecto de Ley fue retirado el dia 16 de Abril de 1982. No obstante, antes de que finalizara su mandato por la caida de la Unión de Centro Democrático, pudo sacar adelante una ley de ayuda a la Universidad por un montante de doce mil millones de pesetas, cantidad nada despreciable para la época. </a:t>
            </a:r>
          </a:p>
          <a:p>
            <a:pPr marL="45720" marR="45720" indent="0" algn="just">
              <a:lnSpc>
                <a:spcPts val="1400"/>
              </a:lnSpc>
              <a:spcBef>
                <a:spcPts val="480"/>
              </a:spcBef>
              <a:spcAft>
                <a:spcPts val="0"/>
              </a:spcAft>
            </a:pPr>
            <a:r>
              <a:rPr lang="es-ES" sz="1200" spc="15">
                <a:solidFill>
                  <a:srgbClr val="000000"/>
                </a:solidFill>
                <a:latin typeface="Times New Roman" pitchFamily="1" panose="02020603050405020304"/>
              </a:rPr>
              <a:t>En 1982 es nombrado Vicepresidente del ComitéCientífico de la Fundación Ramón Areces, y un año m´as tarde, y hasta 1987, Director del Instituto de Ciencias del Hombre y Presidente Científico del Centro de Biología Molecular “Severo Ochoa”. Sin embargo, la década de los ochenta iba a deparar probablemnte al Profesor Mayor Zaragoza una de las sorpresas más importantes, la posibilidad de poder acceder a la dirección de la UNESCO, institución que ya en numerosas ocasiones había tenido que defender. Corría el año 1986 y el entonces Director General, Amadour M’Bow, babia anunciado su negativa a presentarse a la reelección. Muchas eran para entonces las novedades en la gran casa de la UNESCO: EE.UU. y el Reino Unido habían retirado su apoyo a la Organización, y ello había supuesto la reducción de sus presupuestos en un 31 % y, por supuesto, la retirada de la comunidad científica de ambos paises. La candidatura del Profesor Mayor Zaragoza a la Dirección General de la UNESCO viene a solaparse a la dedicación que por aquel entonces le había llevado al Parlamento de Estrasburgo, donde desde mayo de 1987 ocupaba un escaño de eurodiputado por el Centro Democrático y Social.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Muchos fueron los políticos y personalidades de todos los ámbitos que impulsaron la candidatura de Mayor Zaragoza, entre ellos D. Pedro Laín Entralgo, una candidatura que recibiótambién además el respaldo del Gobierno español. No obstante, a última hora el entonces todavía Director General de la UNESCO cambia su decisión y </a:t>
            </a:r>
          </a:p>
          <a:p>
            <a:pPr marL="45720" marR="45720" indent="0" algn="just">
              <a:lnSpc>
                <a:spcPts val="2500"/>
              </a:lnSpc>
              <a:spcBef>
                <a:spcPts val="280"/>
              </a:spcBef>
              <a:spcAft>
                <a:spcPts val="0"/>
              </a:spcAft>
            </a:pPr>
            <a:r>
              <a:rPr lang="es-ES" sz="1200" spc="-220">
                <a:solidFill>
                  <a:srgbClr val="000000"/>
                </a:solidFill>
                <a:latin typeface="Times New Roman" pitchFamily="1" panose="02020603050405020304"/>
              </a:rPr>
              <a:t>anuncia de nuevo su candidatura para reelección, y de esta tentativa no escapótampoco el asiático Yacoub Khan. Se inicióasi una dura carrera hacia la Dirección </a:t>
            </a:r>
          </a:p>
          <a:p>
            <a:pPr marL="45720" marR="45720" indent="0" algn="just">
              <a:lnSpc>
                <a:spcPts val="1400"/>
              </a:lnSpc>
              <a:spcBef>
                <a:spcPts val="65"/>
              </a:spcBef>
              <a:spcAft>
                <a:spcPts val="0"/>
              </a:spcAft>
            </a:pPr>
            <a:r>
              <a:rPr lang="es-ES" sz="1200" spc="15">
                <a:solidFill>
                  <a:srgbClr val="000000"/>
                </a:solidFill>
                <a:latin typeface="Times New Roman" pitchFamily="1" panose="02020603050405020304"/>
              </a:rPr>
              <a:t>General, pero sólo el Profesor Mayor Zaragoza pudo alcanzar la meta. Federico Mayor Zaragoza fue nombrado Director General de la UNESCO el dia 17 de Octubre de 1987. </a:t>
            </a:r>
          </a:p>
          <a:p>
            <a:pPr marL="45720" marR="45720" indent="0" algn="just">
              <a:lnSpc>
                <a:spcPts val="1400"/>
              </a:lnSpc>
              <a:spcBef>
                <a:spcPts val="500"/>
              </a:spcBef>
              <a:spcAft>
                <a:spcPts val="2460"/>
              </a:spcAft>
            </a:pPr>
            <a:r>
              <a:rPr lang="es-ES" sz="1200" spc="0">
                <a:solidFill>
                  <a:srgbClr val="000000"/>
                </a:solidFill>
                <a:latin typeface="Times New Roman" pitchFamily="1" panose="02020603050405020304"/>
              </a:rPr>
              <a:t>Sin duda nadie puede regatear a Mayor Zaragoza el enorme esfuerzo realizado desde su nuevo cargo, el m´as alto que ningún otro español haya ejercido a nivel internacio-</a:t>
            </a:r>
            <a:r>
              <a:rPr lang="es-ES" sz="1200" spc="0">
                <a:solidFill>
                  <a:srgbClr val="000000"/>
                </a:solidFill>
                <a:latin typeface="Times New Roman" pitchFamily="1" panose="02020603050405020304"/>
              </a:rPr>
              <a:t>nal. Desde su sede en Paris, el Profesor Mayor Zaragoza ha canalizado sus esfuerzos en bien de los grandes temas que sin duda precupan tanto a los ciudadanos y a veces tan poco a los gobiernos: la educación, la superpoblación, el desarrollo humano, etc., y todo siempre bajo esa claridad con la que ha impregnado la gestión de la UNES-</a:t>
            </a:r>
            <a:r>
              <a:rPr lang="es-ES" sz="100">
                <a:solidFill>
                  <a:srgbClr val="000000"/>
                </a:solidFill>
                <a:latin typeface="Times New Roman" pitchFamily="1" panose="02020603050405020304"/>
              </a:rPr>
              <a:t>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3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3335" rIns="0" bIns="0" anchor="t"/>
          <a:lstStyle/>
          <a:p>
            <a:pPr marL="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309 </a:t>
            </a:r>
          </a:p>
        </p:txBody>
      </p:sp>
      <p:sp>
        <p:nvSpPr>
          <p:cNvPr id="3" name=""/>
          <p:cNvSpPr/>
          <p:nvPr>
            <p:ph type="body" idx="10"/>
          </p:nvPr>
        </p:nvSpPr>
        <p:spPr>
          <a:xfrm>
            <a:off x="1057910" y="681990"/>
            <a:ext cx="5486400" cy="775970"/>
          </a:xfrm>
          <a:prstGeom prst="rect">
            <a:avLst/>
          </a:prstGeom>
          <a:noFill/>
          <a:ln w="0" cmpd="sng">
            <a:noFill/>
            <a:prstDash val="solid"/>
          </a:ln>
        </p:spPr>
        <p:txBody>
          <a:bodyPr vert="horz" lIns="0" tIns="2273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CO. No extraña por ello, que la Federación Internacional de Editores de Periódicos le otorgara en nombre de los 15</a:t>
            </a:r>
            <a:r>
              <a:rPr lang="es-ES" sz="1350" spc="0">
                <a:solidFill>
                  <a:srgbClr val="000000"/>
                </a:solidFill>
                <a:latin typeface="Arial" pitchFamily="2" panose="02020603050405020304"/>
              </a:rPr>
              <a:t>,</a:t>
            </a:r>
            <a:r>
              <a:rPr lang="es-ES" sz="1200" spc="0">
                <a:solidFill>
                  <a:srgbClr val="000000"/>
                </a:solidFill>
                <a:latin typeface="Times New Roman" pitchFamily="1" panose="02020603050405020304"/>
              </a:rPr>
              <a:t>000 diarios que representa el premio mundial a la libertad de prensa. </a:t>
            </a:r>
          </a:p>
        </p:txBody>
      </p:sp>
      <p:sp>
        <p:nvSpPr>
          <p:cNvPr id="4" name=""/>
          <p:cNvSpPr/>
          <p:nvPr>
            <p:ph type="body" idx="10"/>
          </p:nvPr>
        </p:nvSpPr>
        <p:spPr>
          <a:xfrm>
            <a:off x="4175760" y="1457960"/>
            <a:ext cx="2368550" cy="4497705"/>
          </a:xfrm>
          <a:prstGeom prst="rect">
            <a:avLst/>
          </a:prstGeom>
          <a:noFill/>
          <a:ln w="0" cmpd="sng">
            <a:noFill/>
            <a:prstDash val="solid"/>
          </a:ln>
        </p:spPr>
        <p:txBody>
          <a:bodyPr vert="horz" lIns="0" tIns="7620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Desde su puesto, el Profesor Mayor </a:t>
            </a:r>
            <a:r>
              <a:rPr lang="es-ES" sz="1200" spc="0">
                <a:solidFill>
                  <a:srgbClr val="000000"/>
                </a:solidFill>
                <a:latin typeface="Times New Roman" pitchFamily="1" panose="02020603050405020304"/>
              </a:rPr>
              <a:t>Zaragoza ha impulsado numerosos </a:t>
            </a:r>
            <a:r>
              <a:rPr lang="es-ES" sz="1200" spc="0">
                <a:solidFill>
                  <a:srgbClr val="000000"/>
                </a:solidFill>
                <a:latin typeface="Times New Roman" pitchFamily="1" panose="02020603050405020304"/>
              </a:rPr>
              <a:t>programas y acciones de alfabetiza-</a:t>
            </a:r>
            <a:r>
              <a:rPr lang="es-ES" sz="1200" spc="0">
                <a:solidFill>
                  <a:srgbClr val="000000"/>
                </a:solidFill>
                <a:latin typeface="Times New Roman" pitchFamily="1" panose="02020603050405020304"/>
              </a:rPr>
              <a:t>ción, asi como promovido informes </a:t>
            </a:r>
            <a:r>
              <a:rPr lang="es-ES" sz="1200" spc="0">
                <a:solidFill>
                  <a:srgbClr val="000000"/>
                </a:solidFill>
                <a:latin typeface="Times New Roman" pitchFamily="1" panose="02020603050405020304"/>
              </a:rPr>
              <a:t>de alto valor cientifico sobre distin-</a:t>
            </a:r>
            <a:r>
              <a:rPr lang="es-ES" sz="1200" spc="0">
                <a:solidFill>
                  <a:srgbClr val="000000"/>
                </a:solidFill>
                <a:latin typeface="Times New Roman" pitchFamily="1" panose="02020603050405020304"/>
              </a:rPr>
              <a:t>tos aspectos de la educación y la in-</a:t>
            </a:r>
            <a:r>
              <a:rPr lang="es-ES" sz="1200" spc="0">
                <a:solidFill>
                  <a:srgbClr val="000000"/>
                </a:solidFill>
                <a:latin typeface="Times New Roman" pitchFamily="1" panose="02020603050405020304"/>
              </a:rPr>
              <a:t>vestigación y, en general, sobre los </a:t>
            </a:r>
            <a:r>
              <a:rPr lang="es-ES" sz="1200" spc="0">
                <a:solidFill>
                  <a:srgbClr val="000000"/>
                </a:solidFill>
                <a:latin typeface="Times New Roman" pitchFamily="1" panose="02020603050405020304"/>
              </a:rPr>
              <a:t>grandes problemas que amenazan la </a:t>
            </a:r>
            <a:r>
              <a:rPr lang="es-ES" sz="1200" spc="0">
                <a:solidFill>
                  <a:srgbClr val="000000"/>
                </a:solidFill>
                <a:latin typeface="Times New Roman" pitchFamily="1" panose="02020603050405020304"/>
              </a:rPr>
              <a:t>normal evolución de los paises: el </a:t>
            </a:r>
            <a:r>
              <a:rPr lang="es-ES" sz="1200" spc="0">
                <a:solidFill>
                  <a:srgbClr val="000000"/>
                </a:solidFill>
                <a:latin typeface="Times New Roman" pitchFamily="1" panose="02020603050405020304"/>
              </a:rPr>
              <a:t>trabajo, la necesidad de impulsar el </a:t>
            </a:r>
            <a:r>
              <a:rPr lang="es-ES" sz="1200" spc="0">
                <a:solidFill>
                  <a:srgbClr val="000000"/>
                </a:solidFill>
                <a:latin typeface="Times New Roman" pitchFamily="1" panose="02020603050405020304"/>
              </a:rPr>
              <a:t>desarrollo, la necesidad de racionali-</a:t>
            </a:r>
            <a:r>
              <a:rPr lang="es-ES" sz="1200" spc="0">
                <a:solidFill>
                  <a:srgbClr val="000000"/>
                </a:solidFill>
                <a:latin typeface="Times New Roman" pitchFamily="1" panose="02020603050405020304"/>
              </a:rPr>
              <a:t>zar los recursos, el análisis del creci-</a:t>
            </a:r>
            <a:r>
              <a:rPr lang="es-ES" sz="1200" spc="0">
                <a:solidFill>
                  <a:srgbClr val="000000"/>
                </a:solidFill>
                <a:latin typeface="Times New Roman" pitchFamily="1" panose="02020603050405020304"/>
              </a:rPr>
              <a:t>miento exacerbado de la población, </a:t>
            </a:r>
            <a:r>
              <a:rPr lang="es-ES" sz="1200" spc="0">
                <a:solidFill>
                  <a:srgbClr val="000000"/>
                </a:solidFill>
                <a:latin typeface="Times New Roman" pitchFamily="1" panose="02020603050405020304"/>
              </a:rPr>
              <a:t>etc. Quizás, en este gran esfuerzo </a:t>
            </a:r>
            <a:r>
              <a:rPr lang="es-ES" sz="1200" spc="0">
                <a:solidFill>
                  <a:srgbClr val="000000"/>
                </a:solidFill>
                <a:latin typeface="Times New Roman" pitchFamily="1" panose="02020603050405020304"/>
              </a:rPr>
              <a:t>realizado por la UNESCO bajo el </a:t>
            </a:r>
            <a:r>
              <a:rPr lang="es-ES" sz="1200" spc="0">
                <a:solidFill>
                  <a:srgbClr val="000000"/>
                </a:solidFill>
                <a:latin typeface="Times New Roman" pitchFamily="1" panose="02020603050405020304"/>
              </a:rPr>
              <a:t>mandato del Profesor Mayor Zara-</a:t>
            </a:r>
            <a:r>
              <a:rPr lang="es-ES" sz="1200" spc="0">
                <a:solidFill>
                  <a:srgbClr val="000000"/>
                </a:solidFill>
                <a:latin typeface="Times New Roman" pitchFamily="1" panose="02020603050405020304"/>
              </a:rPr>
              <a:t>goza, sea decisiva la actitud de es-</a:t>
            </a:r>
            <a:r>
              <a:rPr lang="es-ES" sz="1200" spc="0">
                <a:solidFill>
                  <a:srgbClr val="000000"/>
                </a:solidFill>
                <a:latin typeface="Times New Roman" pitchFamily="1" panose="02020603050405020304"/>
              </a:rPr>
              <a:t>te hombre, que lejos de apoyarse es-</a:t>
            </a:r>
            <a:r>
              <a:rPr lang="es-ES" sz="1200" spc="0">
                <a:solidFill>
                  <a:srgbClr val="000000"/>
                </a:solidFill>
                <a:latin typeface="Times New Roman" pitchFamily="1" panose="02020603050405020304"/>
              </a:rPr>
              <a:t>trictamente en el poder del dinero, </a:t>
            </a:r>
            <a:r>
              <a:rPr lang="es-ES" sz="1200" spc="0">
                <a:solidFill>
                  <a:srgbClr val="000000"/>
                </a:solidFill>
                <a:latin typeface="Times New Roman" pitchFamily="1" panose="02020603050405020304"/>
              </a:rPr>
              <a:t>siempre ha sabido contar con el valor </a:t>
            </a:r>
            <a:r>
              <a:rPr lang="es-ES" sz="1200" spc="0">
                <a:solidFill>
                  <a:srgbClr val="000000"/>
                </a:solidFill>
                <a:latin typeface="Times New Roman" pitchFamily="1" panose="02020603050405020304"/>
              </a:rPr>
              <a:t>de sus colaboradores y las personas </a:t>
            </a:r>
            <a:r>
              <a:rPr lang="es-ES" sz="1200" spc="0">
                <a:solidFill>
                  <a:srgbClr val="000000"/>
                </a:solidFill>
                <a:latin typeface="Times New Roman" pitchFamily="1" panose="02020603050405020304"/>
              </a:rPr>
              <a:t>de bien. Al decir del Profesor Mayor </a:t>
            </a:r>
            <a:r>
              <a:rPr lang="es-ES" sz="1200" spc="0">
                <a:solidFill>
                  <a:srgbClr val="000000"/>
                </a:solidFill>
                <a:latin typeface="Times New Roman" pitchFamily="1" panose="02020603050405020304"/>
              </a:rPr>
              <a:t>Zaragoza, “en esta casa lo que cuen-</a:t>
            </a:r>
            <a:r>
              <a:rPr lang="es-ES" sz="1200" spc="0">
                <a:solidFill>
                  <a:srgbClr val="000000"/>
                </a:solidFill>
                <a:latin typeface="Times New Roman" pitchFamily="1" panose="02020603050405020304"/>
              </a:rPr>
              <a:t>ta no son los dólares, sino las ideas, </a:t>
            </a:r>
          </a:p>
        </p:txBody>
      </p:sp>
      <p:sp>
        <p:nvSpPr>
          <p:cNvPr id="5" name=""/>
          <p:cNvSpPr/>
          <p:nvPr>
            <p:ph type="body" idx="10"/>
          </p:nvPr>
        </p:nvSpPr>
        <p:spPr>
          <a:xfrm>
            <a:off x="1057910" y="5955665"/>
            <a:ext cx="5486400" cy="377571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los nuevos enfoques, las contribuciones intelectuales”. </a:t>
            </a:r>
          </a:p>
          <a:p>
            <a:pPr marL="0" marR="45720" indent="0" algn="just">
              <a:lnSpc>
                <a:spcPts val="1400"/>
              </a:lnSpc>
              <a:spcBef>
                <a:spcPts val="575"/>
              </a:spcBef>
              <a:spcAft>
                <a:spcPts val="0"/>
              </a:spcAft>
            </a:pPr>
            <a:r>
              <a:rPr lang="es-ES" sz="1200" spc="15">
                <a:solidFill>
                  <a:srgbClr val="000000"/>
                </a:solidFill>
                <a:latin typeface="Times New Roman" pitchFamily="1" panose="02020603050405020304"/>
              </a:rPr>
              <a:t>Es indudable que la gestión del Profesor Mayor Zaragoza abrióuna nueva etapa en </a:t>
            </a:r>
            <a:r>
              <a:rPr lang="es-ES" sz="1200" spc="15">
                <a:solidFill>
                  <a:srgbClr val="000000"/>
                </a:solidFill>
                <a:latin typeface="Times New Roman" pitchFamily="1" panose="02020603050405020304"/>
              </a:rPr>
              <a:t>la vida de la UNESCO y, tal vez por ello, el 8 de Noviembre de 1993 el Profesor </a:t>
            </a:r>
            <a:r>
              <a:rPr lang="es-ES" sz="1200" spc="15">
                <a:solidFill>
                  <a:srgbClr val="000000"/>
                </a:solidFill>
                <a:latin typeface="Times New Roman" pitchFamily="1" panose="02020603050405020304"/>
              </a:rPr>
              <a:t>Mayor Zaragoza volvióa ser reelegido en su cargo por un nuevo período de seis años, </a:t>
            </a:r>
            <a:r>
              <a:rPr lang="es-ES" sz="1200" spc="15">
                <a:solidFill>
                  <a:srgbClr val="000000"/>
                </a:solidFill>
                <a:latin typeface="Times New Roman" pitchFamily="1" panose="02020603050405020304"/>
              </a:rPr>
              <a:t>siendo importante destacar que de 171 paises electores, 168 votaron a su favor. La </a:t>
            </a:r>
            <a:r>
              <a:rPr lang="es-ES" sz="1200" spc="15">
                <a:solidFill>
                  <a:srgbClr val="000000"/>
                </a:solidFill>
                <a:latin typeface="Times New Roman" pitchFamily="1" panose="02020603050405020304"/>
              </a:rPr>
              <a:t>reelección de un hombre de la talla del Profesor Mayor Zaragoza, y la importancia </a:t>
            </a:r>
            <a:r>
              <a:rPr lang="es-ES" sz="1200" spc="15">
                <a:solidFill>
                  <a:srgbClr val="000000"/>
                </a:solidFill>
                <a:latin typeface="Times New Roman" pitchFamily="1" panose="02020603050405020304"/>
              </a:rPr>
              <a:t>que ello conlleva en el mundo actual, puede inferirse de sus propias palabras, cuando </a:t>
            </a:r>
            <a:r>
              <a:rPr lang="es-ES" sz="1200" spc="15">
                <a:solidFill>
                  <a:srgbClr val="000000"/>
                </a:solidFill>
                <a:latin typeface="Times New Roman" pitchFamily="1" panose="02020603050405020304"/>
              </a:rPr>
              <a:t>señala que la UNESCO debe ”verdaderamente cumplir su tarea de ser la conciencia </a:t>
            </a:r>
            <a:r>
              <a:rPr lang="es-ES" sz="1200" spc="15">
                <a:solidFill>
                  <a:srgbClr val="000000"/>
                </a:solidFill>
                <a:latin typeface="Times New Roman" pitchFamily="1" panose="02020603050405020304"/>
              </a:rPr>
              <a:t>del sistema de Naciones Unidas y de la humanidad”, asumiendo la responsabilidad </a:t>
            </a:r>
            <a:r>
              <a:rPr lang="es-ES" sz="1200" spc="15">
                <a:solidFill>
                  <a:srgbClr val="000000"/>
                </a:solidFill>
                <a:latin typeface="Times New Roman" pitchFamily="1" panose="02020603050405020304"/>
              </a:rPr>
              <a:t>de “acometer la gran misión de la cooperación intelectual y moral a escala mundial”. </a:t>
            </a:r>
            <a:r>
              <a:rPr lang="es-ES" sz="1200" spc="15">
                <a:solidFill>
                  <a:srgbClr val="000000"/>
                </a:solidFill>
                <a:latin typeface="Times New Roman" pitchFamily="1" panose="02020603050405020304"/>
              </a:rPr>
              <a:t>Nadie mejor cabe pues desear al frente de una institución que, como la UNESCO, </a:t>
            </a:r>
            <a:r>
              <a:rPr lang="es-ES" sz="1200" spc="15">
                <a:solidFill>
                  <a:srgbClr val="000000"/>
                </a:solidFill>
                <a:latin typeface="Times New Roman" pitchFamily="1" panose="02020603050405020304"/>
              </a:rPr>
              <a:t>sigue siendo una esperanza para todos los hombres, sobre todo en un momento en el </a:t>
            </a:r>
            <a:r>
              <a:rPr lang="es-ES" sz="1200" spc="15">
                <a:solidFill>
                  <a:srgbClr val="000000"/>
                </a:solidFill>
                <a:latin typeface="Times New Roman" pitchFamily="1" panose="02020603050405020304"/>
              </a:rPr>
              <a:t>que las propias Naciones Unidas manifiestan debilidades históricas imperdonables, </a:t>
            </a:r>
            <a:r>
              <a:rPr lang="es-ES" sz="1200" spc="15">
                <a:solidFill>
                  <a:srgbClr val="000000"/>
                </a:solidFill>
                <a:latin typeface="Times New Roman" pitchFamily="1" panose="02020603050405020304"/>
              </a:rPr>
              <a:t>consintiendo los excesos de las grandes potencias, que tratan de doblegar el mundo </a:t>
            </a:r>
            <a:r>
              <a:rPr lang="es-ES" sz="1200" spc="15">
                <a:solidFill>
                  <a:srgbClr val="000000"/>
                </a:solidFill>
                <a:latin typeface="Times New Roman" pitchFamily="1" panose="02020603050405020304"/>
              </a:rPr>
              <a:t>para sus propios intereses. </a:t>
            </a:r>
          </a:p>
          <a:p>
            <a:pPr marL="0" marR="45720" indent="0" algn="just">
              <a:lnSpc>
                <a:spcPts val="1400"/>
              </a:lnSpc>
              <a:spcBef>
                <a:spcPts val="505"/>
              </a:spcBef>
              <a:spcAft>
                <a:spcPts val="1525"/>
              </a:spcAft>
            </a:pPr>
            <a:r>
              <a:rPr lang="es-ES" sz="1200" spc="0">
                <a:solidFill>
                  <a:srgbClr val="000000"/>
                </a:solidFill>
                <a:latin typeface="Times New Roman" pitchFamily="1" panose="02020603050405020304"/>
              </a:rPr>
              <a:t>En el plano estrictamente investigador, y por completar algunos de los datos expues-</a:t>
            </a:r>
            <a:r>
              <a:rPr lang="es-ES" sz="1200" spc="0">
                <a:solidFill>
                  <a:srgbClr val="000000"/>
                </a:solidFill>
                <a:latin typeface="Times New Roman" pitchFamily="1" panose="02020603050405020304"/>
              </a:rPr>
              <a:t>tos anteriormente, hay que señalar que su trayectoria investigadora en el mundo de </a:t>
            </a:r>
            <a:r>
              <a:rPr lang="es-ES" sz="1200" spc="0">
                <a:solidFill>
                  <a:srgbClr val="000000"/>
                </a:solidFill>
                <a:latin typeface="Times New Roman" pitchFamily="1" panose="02020603050405020304"/>
              </a:rPr>
              <a:t>la bioquímica comenzómuy tempranamente, pues ya en 1957 fue alumno del Primer </a:t>
            </a:r>
            <a:r>
              <a:rPr lang="es-ES" sz="1200" spc="0">
                <a:solidFill>
                  <a:srgbClr val="000000"/>
                </a:solidFill>
                <a:latin typeface="Times New Roman" pitchFamily="1" panose="02020603050405020304"/>
              </a:rPr>
              <a:t>Curso de Enzimología que dirigiera el Prof. Alberto Sols. Desde entonces ha sido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7910" y="5355590"/>
            <a:ext cx="2743200" cy="600075"/>
          </a:xfrm>
          <a:prstGeom prst="rect">
            <a:avLst/>
          </a:prstGeom>
          <a:noFill/>
          <a:ln w="0" cmpd="sng">
            <a:noFill/>
            <a:prstDash val="solid"/>
          </a:ln>
        </p:spPr>
        <p:txBody>
          <a:bodyPr vert="horz" lIns="0" tIns="2540" rIns="0" bIns="0" anchor="t"/>
          <a:lstStyle/>
          <a:p>
            <a:pPr marL="0" marR="0" indent="0" algn="ctr">
              <a:lnSpc>
                <a:spcPts val="1400"/>
              </a:lnSpc>
              <a:spcAft>
                <a:spcPts val="1800"/>
              </a:spcAft>
            </a:pPr>
            <a:r>
              <a:rPr lang="es-ES" sz="1200" spc="0">
                <a:solidFill>
                  <a:srgbClr val="000000"/>
                </a:solidFill>
                <a:latin typeface="Times New Roman" pitchFamily="1" panose="02020603050405020304"/>
              </a:rPr>
              <a:t>Dr. Federico Mayor Zaragoza </a:t>
            </a:r>
            <a:br/>
            <a:r>
              <a:rPr lang="es-ES" sz="1200" spc="0">
                <a:solidFill>
                  <a:srgbClr val="000000"/>
                </a:solidFill>
                <a:latin typeface="Times New Roman" pitchFamily="1" panose="02020603050405020304"/>
              </a:rPr>
              <a:t>Investidura 12/05/95 </a:t>
            </a:r>
          </a:p>
        </p:txBody>
      </p:sp>
    </p:spTree>
  </p:cSld>
  <p:clrMapOvr>
    <a:masterClrMapping/>
  </p:clrMapOvr>
</p:sldLayout>
</file>

<file path=ppt/slideLayouts/slideLayout33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310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investigador y promotor de innumerables Proyectos de Investigación, y ha dirigi-</a:t>
            </a:r>
            <a:r>
              <a:rPr lang="es-ES" sz="1200" spc="0">
                <a:solidFill>
                  <a:srgbClr val="000000"/>
                </a:solidFill>
                <a:latin typeface="Times New Roman" pitchFamily="1" panose="02020603050405020304"/>
              </a:rPr>
              <a:t>do y supervisado además más de cuarenta Tesis Doctorales, contándose entre sus discípulos más de una docena de Catedráticos de Bioquímica.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Su incansable actividad investigadora se ha plasmado en más de 80 artículos científi-</a:t>
            </a:r>
            <a:r>
              <a:rPr lang="es-ES" sz="1200" spc="0">
                <a:solidFill>
                  <a:srgbClr val="000000"/>
                </a:solidFill>
                <a:latin typeface="Times New Roman" pitchFamily="1" panose="02020603050405020304"/>
              </a:rPr>
              <a:t>cos, publicados en revistas especializadas de alto prestigio, y en los que ha abordado temas relacionados especialmente con el metabolismo cerebral, bioquimica perinatal y patologia molecular del neonato, enzimopatias y receptopatias. La problemática de la infancia ha sido casi una obsesión para este gran hombre, que ya en 1967 puso en práctica a escala piloto, y posteriormente, en 1976, a escala nacional, el Plan Nacio-</a:t>
            </a:r>
            <a:r>
              <a:rPr lang="es-ES" sz="1200" spc="0">
                <a:solidFill>
                  <a:srgbClr val="000000"/>
                </a:solidFill>
                <a:latin typeface="Times New Roman" pitchFamily="1" panose="02020603050405020304"/>
              </a:rPr>
              <a:t>nal de Prevención de la Subnormalidad Infantil, un loable proyecto encaminado a la detección precoz de metabolopatias. Esta preocupación siempre le ha acompañado, y ello le llevóm´as tarde, en 1980, a ser miembro del Consejo Cientifico del Instituto Internacional para la Investigación y Asesoramiento de la Deficiencia Mental. </a:t>
            </a:r>
          </a:p>
          <a:p>
            <a:pPr marL="45720" marR="45720" indent="0" algn="just">
              <a:lnSpc>
                <a:spcPts val="1400"/>
              </a:lnSpc>
              <a:spcBef>
                <a:spcPts val="600"/>
              </a:spcBef>
              <a:spcAft>
                <a:spcPts val="0"/>
              </a:spcAft>
            </a:pPr>
            <a:r>
              <a:rPr lang="es-ES" sz="1200" spc="10">
                <a:solidFill>
                  <a:srgbClr val="000000"/>
                </a:solidFill>
                <a:latin typeface="Times New Roman" pitchFamily="1" panose="02020603050405020304"/>
              </a:rPr>
              <a:t>Prueba del gran reconocimiento profesional de que goza a nivel mundial es su nom-</a:t>
            </a:r>
            <a:r>
              <a:rPr lang="es-ES" sz="1200" spc="10">
                <a:solidFill>
                  <a:srgbClr val="000000"/>
                </a:solidFill>
                <a:latin typeface="Times New Roman" pitchFamily="1" panose="02020603050405020304"/>
              </a:rPr>
              <a:t>bramiento como Doctor Honoris Causa por muchas Universidades españolas y ex-</a:t>
            </a:r>
            <a:r>
              <a:rPr lang="es-ES" sz="1200" spc="10">
                <a:solidFill>
                  <a:srgbClr val="000000"/>
                </a:solidFill>
                <a:latin typeface="Times New Roman" pitchFamily="1" panose="02020603050405020304"/>
              </a:rPr>
              <a:t>tranjeras, asi como su pertenencia a numerosas Academias y Asociaciones Cientifi-cas, entre las que merecen destacarse desde 1964 la Sociedad Española de Bioquí-</a:t>
            </a:r>
            <a:r>
              <a:rPr lang="es-ES" sz="1200" spc="10">
                <a:solidFill>
                  <a:srgbClr val="000000"/>
                </a:solidFill>
                <a:latin typeface="Times New Roman" pitchFamily="1" panose="02020603050405020304"/>
              </a:rPr>
              <a:t>mica, que él mismo fundójunto con su amigo y colega Alberto Sols, y en la que ejerciósu presidencia durante cuatro años; la Sociedad Francesa de Quimica Bio-</a:t>
            </a:r>
            <a:r>
              <a:rPr lang="es-ES" sz="1200" spc="10">
                <a:solidFill>
                  <a:srgbClr val="000000"/>
                </a:solidFill>
                <a:latin typeface="Times New Roman" pitchFamily="1" panose="02020603050405020304"/>
              </a:rPr>
              <a:t>lógica, desde 1965; la Sociedad Americana de Química, desde 1965; la Asociación Americana para el Fomento de la Ciencia, desde 1965; la Sociedad de Bioquímica del Reino Unido, desde 1966; la Real Academia Española de Farmacia, desde 1975; la Organización Internacional de Investigación sobre el Cerebro, desde 1980; el Club de Roma, desde 1981; la Academia Europea de las Artes, las Ciencias y las Letras, de la cual fue miembro fundador en 1981; el ComitéDirectivo del Interaction Council, desde 1983; la Academia Francesa de Farmacia, desde 1984; la Organización Inter-</a:t>
            </a:r>
            <a:r>
              <a:rPr lang="es-ES" sz="1200" spc="10">
                <a:solidFill>
                  <a:srgbClr val="000000"/>
                </a:solidFill>
                <a:latin typeface="Times New Roman" pitchFamily="1" panose="02020603050405020304"/>
              </a:rPr>
              <a:t>nacional de Investigaciones Celulares, desde 1984; la Academia Mundial de Arte y Ciencia, desde 1985; el Ateneo Veneto, desde 1990; la Real Sociedad Quimica del Reino Unido, desde 1991; la Academia Filipina de la Lengua, desde 1991; la Acade-</a:t>
            </a:r>
            <a:r>
              <a:rPr lang="es-ES" sz="1200" spc="10">
                <a:solidFill>
                  <a:srgbClr val="000000"/>
                </a:solidFill>
                <a:latin typeface="Times New Roman" pitchFamily="1" panose="02020603050405020304"/>
              </a:rPr>
              <a:t>mia Nacional de Ciencias de Bolivia, desde 1992; la Real Academia de Bellas Artes de San Fernando, desde 1992, y la Academia Argentina de Farmacia y Bioquímica, también desde 1992. Además, el Profesor Federico Mayor Zaragoza posee en su ha-</a:t>
            </a:r>
            <a:r>
              <a:rPr lang="es-ES" sz="1200" spc="10">
                <a:solidFill>
                  <a:srgbClr val="000000"/>
                </a:solidFill>
                <a:latin typeface="Times New Roman" pitchFamily="1" panose="02020603050405020304"/>
              </a:rPr>
              <a:t>ber numerosas distinciones y condecoraciones, entre las que figura la de la Legión de Honor francesa en su más alto grado. </a:t>
            </a:r>
          </a:p>
          <a:p>
            <a:pPr marL="45720" marR="45720" indent="0" algn="just">
              <a:lnSpc>
                <a:spcPts val="1400"/>
              </a:lnSpc>
              <a:spcBef>
                <a:spcPts val="530"/>
              </a:spcBef>
              <a:spcAft>
                <a:spcPts val="0"/>
              </a:spcAft>
            </a:pPr>
            <a:r>
              <a:rPr lang="es-ES" sz="1200" spc="30">
                <a:solidFill>
                  <a:srgbClr val="000000"/>
                </a:solidFill>
                <a:latin typeface="Times New Roman" pitchFamily="1" panose="02020603050405020304"/>
              </a:rPr>
              <a:t>Una vida tan rica en lo humano y lo profesional, tal y como ha quedado patente en la exposición anterior, es a juicio de este Decano más que suficiente para avalar la sabia decisión adoptada por la Junta de Gobierno de esta Universidad, el día 14 de Diciembre de 1993, esto es, la concesión del Doctorado “Honoris Causa” a esta insigne persona. Sin embargo, con ser brillante y ejemplar la trayectoria de este ilustre español, catalán de nacimiento y ciudadano del mundo, no se haría justicia sino se trajesen aquíalgunos rasgos de su personalidad que, sin duda, dignifican y elevan su persona, consagrándolo como un notable humanista. </a:t>
            </a:r>
          </a:p>
          <a:p>
            <a:pPr marL="45720" marR="45720" indent="0" algn="just">
              <a:lnSpc>
                <a:spcPts val="1400"/>
              </a:lnSpc>
              <a:spcBef>
                <a:spcPts val="530"/>
              </a:spcBef>
              <a:spcAft>
                <a:spcPts val="2460"/>
              </a:spcAft>
            </a:pPr>
            <a:r>
              <a:rPr lang="es-ES" sz="1200" spc="0">
                <a:solidFill>
                  <a:srgbClr val="000000"/>
                </a:solidFill>
                <a:latin typeface="Times New Roman" pitchFamily="1" panose="02020603050405020304"/>
              </a:rPr>
              <a:t>En este sentido, quisiera traer aquíla opinión que del Prof. Mayor Zaragoza tiene otro insigne miembro de este Claustro Universitario, el Prof.D. Pedro Laín Entralgo. De él, dice, es “abierto, noble y generoso, una generosidad que le ha llevado a aceptar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3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13335"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311 </a:t>
            </a:r>
          </a:p>
        </p:txBody>
      </p:sp>
      <p:sp>
        <p:nvSpPr>
          <p:cNvPr id="3" name=""/>
          <p:cNvSpPr/>
          <p:nvPr>
            <p:ph type="body" idx="10"/>
          </p:nvPr>
        </p:nvSpPr>
        <p:spPr>
          <a:xfrm>
            <a:off x="1059180"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las máximas responsabilidades en beneficio de los demás y que también se desprende de la propia importancia que diósiempre al estudio del subdesarrollo mental en sus investigaciones”. ¿Acaso no es esta una prueba más de su grandeza de espíritu?, se pregunta. Más aún, la condición del Profesor Mayor Zaragoza, su valía y entusiasmo son tales en todo cuanto hace, que al decir del Profesor Laín Entralgo “Federico Mayor Zaragoza es un hombre al que cuesta decir no”, y “que con su conducta justifica el haber dicho sí” y que, “a pesar de todo, sabe ser fiel a símismo”.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Cuando alguien apunta con claridad y vehemencia que “</a:t>
            </a:r>
            <a:r>
              <a:rPr lang="es-ES" sz="1200" i="1" spc="0">
                <a:solidFill>
                  <a:srgbClr val="000000"/>
                </a:solidFill>
                <a:latin typeface="Times New Roman" pitchFamily="1" panose="02020603050405020304"/>
              </a:rPr>
              <a:t>la riqueza de cultura</a:t>
            </a:r>
            <a:r>
              <a:rPr lang="es-ES" sz="1200" spc="0">
                <a:solidFill>
                  <a:srgbClr val="000000"/>
                </a:solidFill>
                <a:latin typeface="Times New Roman" pitchFamily="1" panose="02020603050405020304"/>
              </a:rPr>
              <a:t>” es tras-</a:t>
            </a:r>
            <a:r>
              <a:rPr lang="es-ES" sz="1200" spc="0">
                <a:solidFill>
                  <a:srgbClr val="000000"/>
                </a:solidFill>
                <a:latin typeface="Times New Roman" pitchFamily="1" panose="02020603050405020304"/>
              </a:rPr>
              <a:t>cendental a la hora de valorar los pueblos; que “</a:t>
            </a:r>
            <a:r>
              <a:rPr lang="es-ES" sz="1200" i="1" spc="0">
                <a:solidFill>
                  <a:srgbClr val="000000"/>
                </a:solidFill>
                <a:latin typeface="Times New Roman" pitchFamily="1" panose="02020603050405020304"/>
              </a:rPr>
              <a:t>la independencia pol(´tica y económica es ilusoria desde la ignorancia colectiva</a:t>
            </a:r>
            <a:r>
              <a:rPr lang="es-ES" sz="1200" spc="0">
                <a:solidFill>
                  <a:srgbClr val="000000"/>
                </a:solidFill>
                <a:latin typeface="Times New Roman" pitchFamily="1" panose="02020603050405020304"/>
              </a:rPr>
              <a:t>” y que la educación debe “</a:t>
            </a:r>
            <a:r>
              <a:rPr lang="es-ES" sz="1200" i="1" spc="0">
                <a:solidFill>
                  <a:srgbClr val="000000"/>
                </a:solidFill>
                <a:latin typeface="Times New Roman" pitchFamily="1" panose="02020603050405020304"/>
              </a:rPr>
              <a:t>estar permanen-</a:t>
            </a:r>
            <a:r>
              <a:rPr lang="es-ES" sz="1200" i="1" spc="0">
                <a:solidFill>
                  <a:srgbClr val="000000"/>
                </a:solidFill>
                <a:latin typeface="Times New Roman" pitchFamily="1" panose="02020603050405020304"/>
              </a:rPr>
              <a:t>temente abierta a las nuevas conquistas de la ciencia y de la técnica</a:t>
            </a:r>
            <a:r>
              <a:rPr lang="es-ES" sz="1200" spc="0">
                <a:solidFill>
                  <a:srgbClr val="000000"/>
                </a:solidFill>
                <a:latin typeface="Times New Roman" pitchFamily="1" panose="02020603050405020304"/>
              </a:rPr>
              <a:t>” estáponiendo de manifiesto una preocupación y, al mismo tiempo, exponiendo abiertamente el camino a seguir. </a:t>
            </a:r>
            <a:r>
              <a:rPr lang="es-ES" sz="1100" b="1" spc="0">
                <a:solidFill>
                  <a:srgbClr val="000000"/>
                </a:solidFill>
                <a:latin typeface="Bookman Old Style" pitchFamily="1" panose="02020603050405020304"/>
              </a:rPr>
              <a:t>Quien asípiensa es el Profesor Mayor Zaraqoza</a:t>
            </a:r>
            <a:r>
              <a:rPr lang="es-ES" sz="1200" spc="0">
                <a:solidFill>
                  <a:srgbClr val="000000"/>
                </a:solidFill>
                <a:latin typeface="Times New Roman" pitchFamily="1" panose="02020603050405020304"/>
              </a:rPr>
              <a:t>.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Cuando alguien apunta con claridad y vehemencia que para “</a:t>
            </a:r>
            <a:r>
              <a:rPr lang="es-ES" sz="1200" i="1" spc="0">
                <a:solidFill>
                  <a:srgbClr val="000000"/>
                </a:solidFill>
                <a:latin typeface="Times New Roman" pitchFamily="1" panose="02020603050405020304"/>
              </a:rPr>
              <a:t>hacer ciencia aplica-</a:t>
            </a:r>
            <a:r>
              <a:rPr lang="es-ES" sz="1200" i="1" spc="0">
                <a:solidFill>
                  <a:srgbClr val="000000"/>
                </a:solidFill>
                <a:latin typeface="Times New Roman" pitchFamily="1" panose="02020603050405020304"/>
              </a:rPr>
              <a:t>da</a:t>
            </a:r>
            <a:r>
              <a:rPr lang="es-ES" sz="1200" spc="0">
                <a:solidFill>
                  <a:srgbClr val="000000"/>
                </a:solidFill>
                <a:latin typeface="Times New Roman" pitchFamily="1" panose="02020603050405020304"/>
              </a:rPr>
              <a:t>” es imprescindible potenciar igualmente el desarrollo del “</a:t>
            </a:r>
            <a:r>
              <a:rPr lang="es-ES" sz="1200" i="1" spc="0">
                <a:solidFill>
                  <a:srgbClr val="000000"/>
                </a:solidFill>
                <a:latin typeface="Times New Roman" pitchFamily="1" panose="02020603050405020304"/>
              </a:rPr>
              <a:t>conocimiento básico</a:t>
            </a:r>
            <a:r>
              <a:rPr lang="es-ES" sz="1200" spc="0">
                <a:solidFill>
                  <a:srgbClr val="000000"/>
                </a:solidFill>
                <a:latin typeface="Times New Roman" pitchFamily="1" panose="02020603050405020304"/>
              </a:rPr>
              <a:t>”, estamos ante una persona bien conocedora de la armonía que debe de existir entre los dos grandes pilares sobre los que se asienta la labor cientifica. </a:t>
            </a:r>
            <a:r>
              <a:rPr lang="es-ES" sz="1100" b="1" spc="0">
                <a:solidFill>
                  <a:srgbClr val="000000"/>
                </a:solidFill>
                <a:latin typeface="Bookman Old Style" pitchFamily="1" panose="02020603050405020304"/>
              </a:rPr>
              <a:t>Quien asípiensa es el Profesor Mayor Zaraqoza</a:t>
            </a:r>
            <a:r>
              <a:rPr lang="es-ES" sz="1200" spc="0">
                <a:solidFill>
                  <a:srgbClr val="000000"/>
                </a:solidFill>
                <a:latin typeface="Times New Roman" pitchFamily="1" panose="02020603050405020304"/>
              </a:rPr>
              <a:t>.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Cuando alguien apunta con claridad y vehemencia que “</a:t>
            </a:r>
            <a:r>
              <a:rPr lang="es-ES" sz="1200" i="1" spc="0">
                <a:solidFill>
                  <a:srgbClr val="000000"/>
                </a:solidFill>
                <a:latin typeface="Times New Roman" pitchFamily="1" panose="02020603050405020304"/>
              </a:rPr>
              <a:t>orientar algunos trabajos de investigación hacia determinados objetivos, s(´. Pretender planificar la labor crea-</a:t>
            </a:r>
            <a:r>
              <a:rPr lang="es-ES" sz="1200" i="1" spc="0">
                <a:solidFill>
                  <a:srgbClr val="000000"/>
                </a:solidFill>
                <a:latin typeface="Times New Roman" pitchFamily="1" panose="02020603050405020304"/>
              </a:rPr>
              <a:t>dora, no</a:t>
            </a:r>
            <a:r>
              <a:rPr lang="es-ES" sz="1200" spc="0">
                <a:solidFill>
                  <a:srgbClr val="000000"/>
                </a:solidFill>
                <a:latin typeface="Times New Roman" pitchFamily="1" panose="02020603050405020304"/>
              </a:rPr>
              <a:t>”, y que “</a:t>
            </a:r>
            <a:r>
              <a:rPr lang="es-ES" sz="1200" i="1" spc="0">
                <a:solidFill>
                  <a:srgbClr val="000000"/>
                </a:solidFill>
                <a:latin typeface="Times New Roman" pitchFamily="1" panose="02020603050405020304"/>
              </a:rPr>
              <a:t>la educación y la investigación cientifica y técnica son las vigas maestras para sustentar un futuro mejor</a:t>
            </a:r>
            <a:r>
              <a:rPr lang="es-ES" sz="1200" spc="0">
                <a:solidFill>
                  <a:srgbClr val="000000"/>
                </a:solidFill>
                <a:latin typeface="Times New Roman" pitchFamily="1" panose="02020603050405020304"/>
              </a:rPr>
              <a:t>”, estáponiendo de manifiesto un perfecto conocimiento de la trascendencia social de la investigación. </a:t>
            </a:r>
            <a:r>
              <a:rPr lang="es-ES" sz="1100" b="1" spc="0">
                <a:solidFill>
                  <a:srgbClr val="000000"/>
                </a:solidFill>
                <a:latin typeface="Bookman Old Style" pitchFamily="1" panose="02020603050405020304"/>
              </a:rPr>
              <a:t>Quien asípiensa es el Profesor Mayor Zaraqoza</a:t>
            </a:r>
            <a:r>
              <a:rPr lang="es-ES" sz="1200" spc="0">
                <a:solidFill>
                  <a:srgbClr val="000000"/>
                </a:solidFill>
                <a:latin typeface="Times New Roman" pitchFamily="1" panose="02020603050405020304"/>
              </a:rPr>
              <a:t>.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Cuando alguien apunta con claridad y vehemencia que “</a:t>
            </a:r>
            <a:r>
              <a:rPr lang="es-ES" sz="1200" i="1" spc="0">
                <a:solidFill>
                  <a:srgbClr val="000000"/>
                </a:solidFill>
                <a:latin typeface="Times New Roman" pitchFamily="1" panose="02020603050405020304"/>
              </a:rPr>
              <a:t>la investigación libre o in-</a:t>
            </a:r>
            <a:r>
              <a:rPr lang="es-ES" sz="1200" i="1" spc="0">
                <a:solidFill>
                  <a:srgbClr val="000000"/>
                </a:solidFill>
                <a:latin typeface="Times New Roman" pitchFamily="1" panose="02020603050405020304"/>
              </a:rPr>
              <a:t>vestigación pura seguirásiendo siempre un patrimonio esencial de la Universidad</a:t>
            </a:r>
            <a:r>
              <a:rPr lang="es-ES" sz="1200" spc="0">
                <a:solidFill>
                  <a:srgbClr val="000000"/>
                </a:solidFill>
                <a:latin typeface="Times New Roman" pitchFamily="1" panose="02020603050405020304"/>
              </a:rPr>
              <a:t>”, y que “</a:t>
            </a:r>
            <a:r>
              <a:rPr lang="es-ES" sz="1200" i="1" spc="0">
                <a:solidFill>
                  <a:srgbClr val="000000"/>
                </a:solidFill>
                <a:latin typeface="Times New Roman" pitchFamily="1" panose="02020603050405020304"/>
              </a:rPr>
              <a:t>los estados </a:t>
            </a:r>
            <a:r>
              <a:rPr lang="es-ES" sz="1150" i="1" spc="0">
                <a:solidFill>
                  <a:srgbClr val="000000"/>
                </a:solidFill>
                <a:latin typeface="Arial" pitchFamily="2" panose="02020603050405020304"/>
              </a:rPr>
              <a:t>... </a:t>
            </a:r>
            <a:r>
              <a:rPr lang="es-ES" sz="1200" i="1" spc="0">
                <a:solidFill>
                  <a:srgbClr val="000000"/>
                </a:solidFill>
                <a:latin typeface="Times New Roman" pitchFamily="1" panose="02020603050405020304"/>
              </a:rPr>
              <a:t>tienen que respetar la libertad del investigador creativo, que tiene como única meta la ciencia por la ciencia, esto es, contribuir al acervo de conocimientos que el hombre tiene a su disposición</a:t>
            </a:r>
            <a:r>
              <a:rPr lang="es-ES" sz="1200" spc="0">
                <a:solidFill>
                  <a:srgbClr val="000000"/>
                </a:solidFill>
                <a:latin typeface="Times New Roman" pitchFamily="1" panose="02020603050405020304"/>
              </a:rPr>
              <a:t>”, estáadvirtiendo sobre uno de los problemas más graves que amenazan a la investigación. </a:t>
            </a:r>
            <a:r>
              <a:rPr lang="es-ES" sz="1100" b="1" spc="0">
                <a:solidFill>
                  <a:srgbClr val="000000"/>
                </a:solidFill>
                <a:latin typeface="Bookman Old Style" pitchFamily="1" panose="02020603050405020304"/>
              </a:rPr>
              <a:t>Quien asi piensa es el Profesor Mayor Zaragoza</a:t>
            </a:r>
            <a:r>
              <a:rPr lang="es-ES" sz="1200" spc="0">
                <a:solidFill>
                  <a:srgbClr val="000000"/>
                </a:solidFill>
                <a:latin typeface="Times New Roman" pitchFamily="1" panose="02020603050405020304"/>
              </a:rPr>
              <a:t>. </a:t>
            </a:r>
          </a:p>
          <a:p>
            <a:pPr marL="45720" marR="45720" indent="0" algn="just">
              <a:lnSpc>
                <a:spcPts val="1400"/>
              </a:lnSpc>
              <a:spcBef>
                <a:spcPts val="555"/>
              </a:spcBef>
              <a:spcAft>
                <a:spcPts val="0"/>
              </a:spcAft>
            </a:pPr>
            <a:r>
              <a:rPr lang="es-ES" sz="1200" spc="5">
                <a:solidFill>
                  <a:srgbClr val="000000"/>
                </a:solidFill>
                <a:latin typeface="Times New Roman" pitchFamily="1" panose="02020603050405020304"/>
              </a:rPr>
              <a:t>Cuando alguien apunta con claridad y vehemencia que “</a:t>
            </a:r>
            <a:r>
              <a:rPr lang="es-ES" sz="1200" i="1" spc="5">
                <a:solidFill>
                  <a:srgbClr val="000000"/>
                </a:solidFill>
                <a:latin typeface="Times New Roman" pitchFamily="1" panose="02020603050405020304"/>
              </a:rPr>
              <a:t>la Universidad no puede seguir siendo considerada exclusivamente como un lugar en donde se imparten unas clases al término de las cuales se facilita un t(´tulo que acredita para el ejercicio de la profesión</a:t>
            </a:r>
            <a:r>
              <a:rPr lang="es-ES" sz="1200" spc="5">
                <a:solidFill>
                  <a:srgbClr val="000000"/>
                </a:solidFill>
                <a:latin typeface="Times New Roman" pitchFamily="1" panose="02020603050405020304"/>
              </a:rPr>
              <a:t>” y que “</a:t>
            </a:r>
            <a:r>
              <a:rPr lang="es-ES" sz="1200" i="1" spc="5">
                <a:solidFill>
                  <a:srgbClr val="000000"/>
                </a:solidFill>
                <a:latin typeface="Times New Roman" pitchFamily="1" panose="02020603050405020304"/>
              </a:rPr>
              <a:t>la calidad de la enseñanza práctica, la docencia del tercer ciclo con la formación individual y la realización de una tesis doctoral, etc.</a:t>
            </a:r>
            <a:r>
              <a:rPr lang="es-ES" sz="1200" spc="5">
                <a:solidFill>
                  <a:srgbClr val="000000"/>
                </a:solidFill>
                <a:latin typeface="Times New Roman" pitchFamily="1" panose="02020603050405020304"/>
              </a:rPr>
              <a:t>” </a:t>
            </a:r>
            <a:r>
              <a:rPr lang="es-ES" sz="1150" i="1" spc="5">
                <a:solidFill>
                  <a:srgbClr val="000000"/>
                </a:solidFill>
                <a:latin typeface="Arial" pitchFamily="2" panose="02020603050405020304"/>
              </a:rPr>
              <a:t>... </a:t>
            </a:r>
            <a:r>
              <a:rPr lang="es-ES" sz="1200" spc="5">
                <a:solidFill>
                  <a:srgbClr val="000000"/>
                </a:solidFill>
                <a:latin typeface="Times New Roman" pitchFamily="1" panose="02020603050405020304"/>
              </a:rPr>
              <a:t>“</a:t>
            </a:r>
            <a:r>
              <a:rPr lang="es-ES" sz="1200" i="1" spc="5">
                <a:solidFill>
                  <a:srgbClr val="000000"/>
                </a:solidFill>
                <a:latin typeface="Times New Roman" pitchFamily="1" panose="02020603050405020304"/>
              </a:rPr>
              <a:t>son aspectos absolutamente marginados en la consideración de la institución universitaria, por amplios sectores de la sociedad</a:t>
            </a:r>
            <a:r>
              <a:rPr lang="es-ES" sz="1200" spc="5">
                <a:solidFill>
                  <a:srgbClr val="000000"/>
                </a:solidFill>
                <a:latin typeface="Times New Roman" pitchFamily="1" panose="02020603050405020304"/>
              </a:rPr>
              <a:t>”, estáponiendo de manifiesto un profundo conoci-</a:t>
            </a:r>
            <a:r>
              <a:rPr lang="es-ES" sz="1200" spc="5">
                <a:solidFill>
                  <a:srgbClr val="000000"/>
                </a:solidFill>
                <a:latin typeface="Times New Roman" pitchFamily="1" panose="02020603050405020304"/>
              </a:rPr>
              <a:t>miento sobre la Universidad y los problemas que le acechan. Y continúa: “</a:t>
            </a:r>
            <a:r>
              <a:rPr lang="es-ES" sz="1200" i="1" spc="5">
                <a:solidFill>
                  <a:srgbClr val="000000"/>
                </a:solidFill>
                <a:latin typeface="Times New Roman" pitchFamily="1" panose="02020603050405020304"/>
              </a:rPr>
              <a:t>Mientras esto siga as(´, no nos engañenos, la Universidad no podráser el lugar en donde se forje la España cient(´fica. Y no hay otro lugar</a:t>
            </a:r>
            <a:r>
              <a:rPr lang="es-ES" sz="1200" spc="5">
                <a:solidFill>
                  <a:srgbClr val="000000"/>
                </a:solidFill>
                <a:latin typeface="Times New Roman" pitchFamily="1" panose="02020603050405020304"/>
              </a:rPr>
              <a:t>”. </a:t>
            </a:r>
            <a:r>
              <a:rPr lang="es-ES" sz="1100" b="1" spc="5">
                <a:solidFill>
                  <a:srgbClr val="000000"/>
                </a:solidFill>
                <a:latin typeface="Bookman Old Style" pitchFamily="1" panose="02020603050405020304"/>
              </a:rPr>
              <a:t>Quien asípiensa es el Profesor Mayor Zaragoza</a:t>
            </a:r>
            <a:r>
              <a:rPr lang="es-ES" sz="1200" spc="5">
                <a:solidFill>
                  <a:srgbClr val="000000"/>
                </a:solidFill>
                <a:latin typeface="Times New Roman" pitchFamily="1" panose="02020603050405020304"/>
              </a:rPr>
              <a:t>. </a:t>
            </a:r>
          </a:p>
          <a:p>
            <a:pPr marL="45720" marR="45720" indent="0" algn="just">
              <a:lnSpc>
                <a:spcPts val="1400"/>
              </a:lnSpc>
              <a:spcBef>
                <a:spcPts val="480"/>
              </a:spcBef>
              <a:spcAft>
                <a:spcPts val="1480"/>
              </a:spcAft>
            </a:pPr>
            <a:r>
              <a:rPr lang="es-ES" sz="1200" spc="0">
                <a:solidFill>
                  <a:srgbClr val="000000"/>
                </a:solidFill>
                <a:latin typeface="Times New Roman" pitchFamily="1" panose="02020603050405020304"/>
              </a:rPr>
              <a:t>Cuando alguien apunta con claridad y vehemencia que “</a:t>
            </a:r>
            <a:r>
              <a:rPr lang="es-ES" sz="1200" i="1" spc="0">
                <a:solidFill>
                  <a:srgbClr val="000000"/>
                </a:solidFill>
                <a:latin typeface="Times New Roman" pitchFamily="1" panose="02020603050405020304"/>
              </a:rPr>
              <a:t>El cient(´fico raramente ad-</a:t>
            </a:r>
            <a:r>
              <a:rPr lang="es-ES" sz="1200" i="1" spc="0">
                <a:solidFill>
                  <a:srgbClr val="000000"/>
                </a:solidFill>
                <a:latin typeface="Times New Roman" pitchFamily="1" panose="02020603050405020304"/>
              </a:rPr>
              <a:t>mite consignas, porque estáacostumbrado a aplicar un método basado en la libertad</a:t>
            </a:r>
            <a:r>
              <a:rPr lang="es-ES" sz="1200" spc="0">
                <a:solidFill>
                  <a:srgbClr val="000000"/>
                </a:solidFill>
                <a:latin typeface="Times New Roman" pitchFamily="1" panose="02020603050405020304"/>
              </a:rPr>
              <a:t>” y que “</a:t>
            </a:r>
            <a:r>
              <a:rPr lang="es-ES" sz="1200" i="1" spc="0">
                <a:solidFill>
                  <a:srgbClr val="000000"/>
                </a:solidFill>
                <a:latin typeface="Times New Roman" pitchFamily="1" panose="02020603050405020304"/>
              </a:rPr>
              <a:t>suele ser un consejero fiable y honesto de la clase pol(´tica que, en última ins-</a:t>
            </a:r>
            <a:r>
              <a:rPr lang="es-ES" sz="100">
                <a:solidFill>
                  <a:srgbClr val="000000"/>
                </a:solidFill>
                <a:latin typeface="Bookman Old Style" pitchFamily="1" panose="02020603050405020304"/>
              </a:rPr>
              <a:t> </a:t>
            </a:r>
          </a:p>
        </p:txBody>
      </p:sp>
      <p:sp>
        <p:nvSpPr>
          <p:cNvPr id="4" name=""/>
          <p:cNvSpPr/>
          <p:nvPr>
            <p:ph type="body" idx="10"/>
          </p:nvPr>
        </p:nvSpPr>
        <p:spPr>
          <a:xfrm>
            <a:off x="1059180" y="9731375"/>
            <a:ext cx="5486400" cy="225425"/>
          </a:xfrm>
          <a:prstGeom prst="rect">
            <a:avLst/>
          </a:prstGeom>
          <a:noFill/>
          <a:ln w="0" cmpd="sng">
            <a:noFill/>
            <a:prstDash val="solid"/>
          </a:ln>
        </p:spPr>
        <p:txBody>
          <a:bodyPr vert="horz" lIns="0" tIns="42545" rIns="0" bIns="0" anchor="t"/>
          <a:lstStyle/>
          <a:p>
            <a:pPr marL="45720" marR="45720" indent="0" algn="r">
              <a:lnSpc>
                <a:spcPts val="14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3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312 </a:t>
            </a:r>
            <a:r>
              <a:rPr lang="es-ES" sz="125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4155" rIns="0" bIns="0" anchor="t"/>
          <a:lstStyle/>
          <a:p>
            <a:pPr marL="45720" marR="45720" indent="0" algn="just">
              <a:lnSpc>
                <a:spcPts val="1500"/>
              </a:lnSpc>
              <a:spcAft>
                <a:spcPts val="0"/>
              </a:spcAft>
            </a:pPr>
            <a:r>
              <a:rPr lang="es-ES" sz="1200" i="1" spc="0">
                <a:solidFill>
                  <a:srgbClr val="000000"/>
                </a:solidFill>
                <a:latin typeface="Times New Roman" pitchFamily="1" panose="02020603050405020304"/>
              </a:rPr>
              <a:t>tancia, es quien toma las decisiones en nombre de la sociedad entera</a:t>
            </a:r>
            <a:r>
              <a:rPr lang="es-ES" sz="1200" spc="0">
                <a:solidFill>
                  <a:srgbClr val="000000"/>
                </a:solidFill>
                <a:latin typeface="Times New Roman" pitchFamily="1" panose="02020603050405020304"/>
              </a:rPr>
              <a:t>”, estáseñalando la relación que debe de existir entre una Universidad pública moderna y el poder politico. </a:t>
            </a:r>
            <a:r>
              <a:rPr lang="es-ES" sz="1250" b="1" spc="0">
                <a:solidFill>
                  <a:srgbClr val="000000"/>
                </a:solidFill>
                <a:latin typeface="Times New Roman" pitchFamily="1" panose="02020603050405020304"/>
              </a:rPr>
              <a:t>Quien asípiensa es, una vez más, el Profesor Mayor Zaragoza</a:t>
            </a:r>
            <a:r>
              <a:rPr lang="es-ES" sz="1200" spc="0">
                <a:solidFill>
                  <a:srgbClr val="000000"/>
                </a:solidFill>
                <a:latin typeface="Times New Roman" pitchFamily="1" panose="02020603050405020304"/>
              </a:rPr>
              <a:t>. </a:t>
            </a:r>
          </a:p>
          <a:p>
            <a:pPr marL="45720" marR="45720" indent="0" algn="just">
              <a:lnSpc>
                <a:spcPts val="1500"/>
              </a:lnSpc>
              <a:spcBef>
                <a:spcPts val="470"/>
              </a:spcBef>
              <a:spcAft>
                <a:spcPts val="0"/>
              </a:spcAft>
            </a:pPr>
            <a:r>
              <a:rPr lang="es-ES" sz="1200" spc="0">
                <a:solidFill>
                  <a:srgbClr val="000000"/>
                </a:solidFill>
                <a:latin typeface="Times New Roman" pitchFamily="1" panose="02020603050405020304"/>
              </a:rPr>
              <a:t>¿No son estos pensamientos acaso la esencia de cómo debe ser entendida la Univer-</a:t>
            </a:r>
            <a:r>
              <a:rPr lang="es-ES" sz="1200" spc="0">
                <a:solidFill>
                  <a:srgbClr val="000000"/>
                </a:solidFill>
                <a:latin typeface="Times New Roman" pitchFamily="1" panose="02020603050405020304"/>
              </a:rPr>
              <a:t>sidad? ¿No es acaso una garantia que quien piensa asi haya asumido las máximas responsabidades a nivel internacional en materia de Educación, la Ciencia y la Cul-</a:t>
            </a:r>
            <a:r>
              <a:rPr lang="es-ES" sz="1200" spc="0">
                <a:solidFill>
                  <a:srgbClr val="000000"/>
                </a:solidFill>
                <a:latin typeface="Times New Roman" pitchFamily="1" panose="02020603050405020304"/>
              </a:rPr>
              <a:t>tura?. Estimo desde mi modesto punto de vista que si, y es precisamente por ello, por su excepcional valia humana y dotes investigadoras, por lo que la Universidad de Extremadura no debe dejar pasar más tiempo sin incluir entre su Claustro al Profesor Federico Mayor Zaragoza, pues parafraseando el título de una de sus obras más conocidas: </a:t>
            </a:r>
            <a:r>
              <a:rPr lang="es-ES" sz="1250" b="1" spc="0">
                <a:solidFill>
                  <a:srgbClr val="000000"/>
                </a:solidFill>
                <a:latin typeface="Times New Roman" pitchFamily="1" panose="02020603050405020304"/>
              </a:rPr>
              <a:t>Mañana siempre sería tarde!</a:t>
            </a:r>
            <a:r>
              <a:rPr lang="es-ES" sz="1200" spc="0">
                <a:solidFill>
                  <a:srgbClr val="000000"/>
                </a:solidFill>
                <a:latin typeface="Times New Roman" pitchFamily="1" panose="02020603050405020304"/>
              </a:rPr>
              <a:t>. </a:t>
            </a:r>
          </a:p>
          <a:p>
            <a:pPr marL="45720" marR="45720" indent="0" algn="just">
              <a:lnSpc>
                <a:spcPts val="1500"/>
              </a:lnSpc>
              <a:spcBef>
                <a:spcPts val="460"/>
              </a:spcBef>
              <a:spcAft>
                <a:spcPts val="0"/>
              </a:spcAft>
            </a:pPr>
            <a:r>
              <a:rPr lang="es-ES" sz="1200" spc="0">
                <a:solidFill>
                  <a:srgbClr val="000000"/>
                </a:solidFill>
                <a:latin typeface="Times New Roman" pitchFamily="1" panose="02020603050405020304"/>
              </a:rPr>
              <a:t>Asi pues, considerados y expuestos todos estos hechos, dignisimas autoridades y claustrales, solicito con toda consideración y encarecidamente ruego, que se otorgue y confiera al Excmo. Sr. D. Federico Mayor Zaragoza el supremo grado de Doctor “</a:t>
            </a:r>
            <a:r>
              <a:rPr lang="es-ES" sz="1200" i="1" spc="0">
                <a:solidFill>
                  <a:srgbClr val="000000"/>
                </a:solidFill>
                <a:latin typeface="Times New Roman" pitchFamily="1" panose="02020603050405020304"/>
              </a:rPr>
              <a:t>Honoris causa</a:t>
            </a:r>
            <a:r>
              <a:rPr lang="es-ES" sz="1200" spc="0">
                <a:solidFill>
                  <a:srgbClr val="000000"/>
                </a:solidFill>
                <a:latin typeface="Times New Roman" pitchFamily="1" panose="02020603050405020304"/>
              </a:rPr>
              <a:t>” por la Facultad de Ciencias de la Universidad de Extremadura. </a:t>
            </a:r>
          </a:p>
          <a:p>
            <a:pPr marL="45720" marR="45720" indent="0" algn="l">
              <a:lnSpc>
                <a:spcPts val="1500"/>
              </a:lnSpc>
              <a:spcBef>
                <a:spcPts val="495"/>
              </a:spcBef>
              <a:spcAft>
                <a:spcPts val="0"/>
              </a:spcAft>
            </a:pPr>
            <a:r>
              <a:rPr lang="es-ES" sz="1200" spc="30">
                <a:solidFill>
                  <a:srgbClr val="000000"/>
                </a:solidFill>
                <a:latin typeface="Times New Roman" pitchFamily="1" panose="02020603050405020304"/>
              </a:rPr>
              <a:t>Prof. Dr. D. Juan Antonio Devesa Alcaraz </a:t>
            </a:r>
          </a:p>
          <a:p>
            <a:pPr marL="45720" marR="45720" indent="0" algn="just">
              <a:lnSpc>
                <a:spcPts val="1400"/>
              </a:lnSpc>
              <a:spcBef>
                <a:spcPts val="1920"/>
              </a:spcBef>
              <a:spcAft>
                <a:spcPts val="0"/>
              </a:spcAft>
            </a:pPr>
            <a:r>
              <a:rPr lang="es-ES" sz="1250" b="1" spc="45">
                <a:solidFill>
                  <a:srgbClr val="000000"/>
                </a:solidFill>
                <a:latin typeface="Times New Roman" pitchFamily="1" panose="02020603050405020304"/>
              </a:rPr>
              <a:t>Discurso del Dr. Federico Mayor Zaragoza, para la recepción del Doc-</a:t>
            </a:r>
            <a:r>
              <a:rPr lang="es-ES" sz="1250" b="1" spc="45">
                <a:solidFill>
                  <a:srgbClr val="000000"/>
                </a:solidFill>
                <a:latin typeface="Times New Roman" pitchFamily="1" panose="02020603050405020304"/>
              </a:rPr>
              <a:t>torado Honoris Causa por la Facultad de Ciencias de la Universidad de Extremadura </a:t>
            </a:r>
          </a:p>
          <a:p>
            <a:pPr marL="45720" marR="45720" indent="0" algn="just">
              <a:lnSpc>
                <a:spcPts val="1400"/>
              </a:lnSpc>
              <a:spcBef>
                <a:spcPts val="45"/>
              </a:spcBef>
              <a:spcAft>
                <a:spcPts val="0"/>
              </a:spcAft>
            </a:pPr>
            <a:r>
              <a:rPr lang="es-ES" sz="1200" i="1" spc="10">
                <a:solidFill>
                  <a:srgbClr val="000000"/>
                </a:solidFill>
                <a:latin typeface="Times New Roman" pitchFamily="1" panose="02020603050405020304"/>
              </a:rPr>
              <a:t>La paz, la libertad, la justicia no se ofrecen ni se conquistan; se hacen y se rehacen cada d(a, son el fruto de nuestra tenaz y hasta obstinada acción cotidiana para que todos y no unos cuantos sean ciudadanos en plenitud, para que todos y no unos cuantos puedan participar en la vida pu´blica, en términos ciudadanos. La bien conocida frase de Descartes: “Pienso, fuego existo” se transforma en: “Participo, luego existo” y si no participo, no existo como ciudadano. Esto penséal llegar un dia de septiembre de 1963 a la ciudad de Granada para asumir las funciones de Catedra´tico de Bioqu(mica, Esta´tica y Dina´mica, que as´</a:t>
            </a:r>
            <a:r>
              <a:rPr lang="es-ES" sz="1200" i="1" spc="10">
                <a:solidFill>
                  <a:srgbClr val="000000"/>
                </a:solidFill>
                <a:latin typeface="Times New Roman" pitchFamily="1" panose="02020603050405020304"/>
              </a:rPr>
              <a:t>ı se llamaba entonces, de la antiqu(sima Universidad granadina. </a:t>
            </a:r>
          </a:p>
          <a:p>
            <a:pPr marL="45720" marR="45720" indent="0" algn="just">
              <a:lnSpc>
                <a:spcPts val="1400"/>
              </a:lnSpc>
              <a:spcBef>
                <a:spcPts val="530"/>
              </a:spcBef>
              <a:spcAft>
                <a:spcPts val="0"/>
              </a:spcAft>
            </a:pPr>
            <a:r>
              <a:rPr lang="es-ES" sz="1200" i="1" spc="-5">
                <a:solidFill>
                  <a:srgbClr val="000000"/>
                </a:solidFill>
                <a:latin typeface="Times New Roman" pitchFamily="1" panose="02020603050405020304"/>
              </a:rPr>
              <a:t>La Universidad, pensé, no debe ser torre de marfil; bien al contrario, debe ser torre de vig(a, lugar de auscultación y de anticipación; debe ser lugar de ana´lisis y de denuncia. En un momento —en estos albores del próximo siglo y milenio— de tran-</a:t>
            </a:r>
            <a:r>
              <a:rPr lang="es-ES" sz="1200" i="1" spc="-5">
                <a:solidFill>
                  <a:srgbClr val="000000"/>
                </a:solidFill>
                <a:latin typeface="Times New Roman" pitchFamily="1" panose="02020603050405020304"/>
              </a:rPr>
              <a:t>siciones mu´ltiples y de m(nimas certezas, ma´s que nunca la Universidad debe cumplir esta función de conciencia cr(tica de la sociedad. Para esto debe ser independiente y puede ser, debe ser el gran motor de esta transformación, de esta mutación esencial, de esta exigencia ética de fin de siglo en el que de una vez por todas la razón de la fuerza se sustituya por la fuerza de la razón. Porque estdclaro, ahora que el mundo se ha convertido en una ciudad planetaria, ya estdclaro que nada se obtiene por la imposición y por la fuerza, todo se obtiene por el dia´logo y la conversación. Nada se obtiene con la violencia y con la espada, no hay victorias con la violencia. </a:t>
            </a:r>
          </a:p>
          <a:p>
            <a:pPr marL="45720" marR="45720" indent="0" algn="just">
              <a:lnSpc>
                <a:spcPts val="1400"/>
              </a:lnSpc>
              <a:spcBef>
                <a:spcPts val="530"/>
              </a:spcBef>
              <a:spcAft>
                <a:spcPts val="1500"/>
              </a:spcAft>
            </a:pPr>
            <a:r>
              <a:rPr lang="es-ES" sz="1200" i="1" spc="0">
                <a:solidFill>
                  <a:srgbClr val="000000"/>
                </a:solidFill>
                <a:latin typeface="Times New Roman" pitchFamily="1" panose="02020603050405020304"/>
              </a:rPr>
              <a:t>Recuerdo que ya entonces, en septiembre del 63, habia sentido como un la´tigo la injusticia de tantos subnormales, profundos a veces, que hubieran podido ser niños sonrientes, niños que en su familia, en la escuela, podian ser niños como otros cua-</a:t>
            </a:r>
            <a:r>
              <a:rPr lang="es-ES" sz="1200" i="1" spc="0">
                <a:solidFill>
                  <a:srgbClr val="000000"/>
                </a:solidFill>
                <a:latin typeface="Times New Roman" pitchFamily="1" panose="02020603050405020304"/>
              </a:rPr>
              <a:t>lesquiera, si hubieramos aplicado a tiempo el conocimiento disponible. Y por esto pensé: ¡Quépena que nos distraigamos en tantas otras cosas! ¡Quépena que apli-</a:t>
            </a:r>
            <a:r>
              <a:rPr lang="es-ES" sz="100">
                <a:solidFill>
                  <a:srgbClr val="000000"/>
                </a:solidFill>
                <a:latin typeface="Times New Roman" pitchFamily="1" panose="02020603050405020304"/>
              </a:rPr>
              <a:t>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4450"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33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8705" y="482600"/>
            <a:ext cx="5486400" cy="199390"/>
          </a:xfrm>
          <a:prstGeom prst="rect">
            <a:avLst/>
          </a:prstGeom>
          <a:noFill/>
          <a:ln w="0" cmpd="sng">
            <a:noFill/>
            <a:prstDash val="solid"/>
          </a:ln>
        </p:spPr>
        <p:txBody>
          <a:bodyPr vert="horz" lIns="0" tIns="1905" rIns="0" bIns="0" anchor="t"/>
          <a:lstStyle/>
          <a:p>
            <a:pPr marL="45720" marR="0" indent="0" algn="l">
              <a:lnSpc>
                <a:spcPts val="1400"/>
              </a:lnSpc>
              <a:spcAft>
                <a:spcPts val="70"/>
              </a:spcAft>
              <a:tabLst>
                <a:tab algn="r" pos="5440680"/>
              </a:tabLst>
            </a:pPr>
            <a:r>
              <a:rPr lang="es-ES" sz="1300" b="1" spc="0">
                <a:solidFill>
                  <a:srgbClr val="000000"/>
                </a:solidFill>
                <a:latin typeface="Garamond" pitchFamily="1" panose="02020603050405020304"/>
              </a:rPr>
              <a:t>15. Doctores </a:t>
            </a:r>
            <a:r>
              <a:rPr lang="es-ES" sz="1100" b="1" i="1" spc="0">
                <a:solidFill>
                  <a:srgbClr val="000000"/>
                </a:solidFill>
                <a:latin typeface="Bookman Old Style" pitchFamily="1"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313 </a:t>
            </a:r>
          </a:p>
        </p:txBody>
      </p:sp>
      <p:sp>
        <p:nvSpPr>
          <p:cNvPr id="3" name=""/>
          <p:cNvSpPr/>
          <p:nvPr>
            <p:ph type="body" idx="10"/>
          </p:nvPr>
        </p:nvSpPr>
        <p:spPr>
          <a:xfrm>
            <a:off x="1068705" y="681990"/>
            <a:ext cx="5486400" cy="9049385"/>
          </a:xfrm>
          <a:prstGeom prst="rect">
            <a:avLst/>
          </a:prstGeom>
          <a:noFill/>
          <a:ln w="0" cmpd="sng">
            <a:noFill/>
            <a:prstDash val="solid"/>
          </a:ln>
        </p:spPr>
        <p:txBody>
          <a:bodyPr vert="horz" lIns="0" tIns="218440" rIns="0" bIns="0" anchor="t"/>
          <a:lstStyle/>
          <a:p>
            <a:pPr marL="45720" marR="45720" indent="0" algn="just">
              <a:lnSpc>
                <a:spcPts val="1400"/>
              </a:lnSpc>
              <a:spcAft>
                <a:spcPts val="0"/>
              </a:spcAft>
            </a:pPr>
            <a:r>
              <a:rPr lang="es-ES" sz="1300" i="1" spc="80">
                <a:solidFill>
                  <a:srgbClr val="000000"/>
                </a:solidFill>
                <a:latin typeface="Garamond" pitchFamily="1" panose="02020603050405020304"/>
              </a:rPr>
              <a:t>quemos el conocimiento a la destrucción! Cuando el haber evitado a uno solo de estos niños su condición y a todos sus familiares el sufrimiento, val</a:t>
            </a:r>
            <a:r>
              <a:rPr lang="es-ES" sz="1300" i="1" spc="80">
                <a:solidFill>
                  <a:srgbClr val="000000"/>
                </a:solidFill>
                <a:latin typeface="Garamond" pitchFamily="1" panose="02020603050405020304"/>
              </a:rPr>
              <a:t>ı´a la pena de intentar cambiar esta utilización, esta torre de marfil por una torre de vigı´a y de anticipación. </a:t>
            </a:r>
          </a:p>
          <a:p>
            <a:pPr marL="45720" marR="45720" indent="0" algn="just">
              <a:lnSpc>
                <a:spcPts val="1400"/>
              </a:lnSpc>
              <a:spcBef>
                <a:spcPts val="485"/>
              </a:spcBef>
              <a:spcAft>
                <a:spcPts val="0"/>
              </a:spcAft>
            </a:pPr>
            <a:r>
              <a:rPr lang="es-ES" sz="1300" i="1" spc="70">
                <a:solidFill>
                  <a:srgbClr val="000000"/>
                </a:solidFill>
                <a:latin typeface="Garamond" pitchFamily="1" panose="02020603050405020304"/>
              </a:rPr>
              <a:t>Años más tarde, con los ojos doloridos por tantas cosas que en mi actual cargo tengo que observar y que ver, escrib´</a:t>
            </a:r>
            <a:r>
              <a:rPr lang="es-ES" sz="1300" i="1" spc="70">
                <a:solidFill>
                  <a:srgbClr val="000000"/>
                </a:solidFill>
                <a:latin typeface="Garamond" pitchFamily="1" panose="02020603050405020304"/>
              </a:rPr>
              <a:t>ı precisamente, después de estar dando una clase a unos niños de uno de los más pobres lugares de la tierra: “No lloro, pero mis labios proclaman con firmeza que no pienso ir más a la guerra; que para mı´ como intelectual y como cientı´fico ya no hay más guerra que conseguir que todos los ciudadanos puedan participar y que podamos, a través del diálogo y de la negociación, evitar la violencia, evitar que la vida se ofrezca por causas que bien merecen ser vividas”. </a:t>
            </a:r>
          </a:p>
          <a:p>
            <a:pPr marL="45720" marR="0" indent="0" algn="l">
              <a:lnSpc>
                <a:spcPts val="1400"/>
              </a:lnSpc>
              <a:spcBef>
                <a:spcPts val="520"/>
              </a:spcBef>
              <a:spcAft>
                <a:spcPts val="0"/>
              </a:spcAft>
            </a:pPr>
            <a:r>
              <a:rPr lang="es-ES" sz="1300" i="1" spc="70">
                <a:solidFill>
                  <a:srgbClr val="000000"/>
                </a:solidFill>
                <a:latin typeface="Garamond" pitchFamily="1" panose="02020603050405020304"/>
              </a:rPr>
              <a:t>Excmo. y Magfco. Sr. Rector de la Universidad de Extremadura, </a:t>
            </a:r>
          </a:p>
          <a:p>
            <a:pPr marL="45720" marR="0" indent="0" algn="l">
              <a:lnSpc>
                <a:spcPts val="1400"/>
              </a:lnSpc>
              <a:spcBef>
                <a:spcPts val="0"/>
              </a:spcBef>
              <a:spcAft>
                <a:spcPts val="0"/>
              </a:spcAft>
            </a:pPr>
            <a:r>
              <a:rPr lang="es-ES" sz="1300" i="1" spc="60">
                <a:solidFill>
                  <a:srgbClr val="000000"/>
                </a:solidFill>
                <a:latin typeface="Garamond" pitchFamily="1" panose="02020603050405020304"/>
              </a:rPr>
              <a:t>Don Cesar Chaparro Gómez, </a:t>
            </a:r>
          </a:p>
          <a:p>
            <a:pPr marL="45720" marR="0" indent="0" algn="l">
              <a:lnSpc>
                <a:spcPts val="1400"/>
              </a:lnSpc>
              <a:spcBef>
                <a:spcPts val="20"/>
              </a:spcBef>
              <a:spcAft>
                <a:spcPts val="0"/>
              </a:spcAft>
            </a:pPr>
            <a:r>
              <a:rPr lang="es-ES" sz="1300" i="1" spc="65">
                <a:solidFill>
                  <a:srgbClr val="000000"/>
                </a:solidFill>
                <a:latin typeface="Garamond" pitchFamily="1" panose="02020603050405020304"/>
              </a:rPr>
              <a:t>Ilmo. Sr. Decano, Don Juan Antonio Devesa Alcaraz, </a:t>
            </a:r>
          </a:p>
          <a:p>
            <a:pPr marL="45720" marR="0" indent="0" algn="l">
              <a:lnSpc>
                <a:spcPts val="1400"/>
              </a:lnSpc>
              <a:spcBef>
                <a:spcPts val="15"/>
              </a:spcBef>
              <a:spcAft>
                <a:spcPts val="0"/>
              </a:spcAft>
            </a:pPr>
            <a:r>
              <a:rPr lang="es-ES" sz="1300" i="1" spc="70">
                <a:solidFill>
                  <a:srgbClr val="000000"/>
                </a:solidFill>
                <a:latin typeface="Garamond" pitchFamily="1" panose="02020603050405020304"/>
              </a:rPr>
              <a:t>Queridos colegas del Claustro de la Universidad de Extremadura, </a:t>
            </a:r>
          </a:p>
          <a:p>
            <a:pPr marL="45720" marR="0" indent="0" algn="l">
              <a:lnSpc>
                <a:spcPts val="1400"/>
              </a:lnSpc>
              <a:spcBef>
                <a:spcPts val="0"/>
              </a:spcBef>
              <a:spcAft>
                <a:spcPts val="0"/>
              </a:spcAft>
            </a:pPr>
            <a:r>
              <a:rPr lang="es-ES" sz="1300" i="1" spc="85">
                <a:solidFill>
                  <a:srgbClr val="000000"/>
                </a:solidFill>
                <a:latin typeface="Garamond" pitchFamily="1" panose="02020603050405020304"/>
              </a:rPr>
              <a:t>Señoras y señores: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Quiero, en primer lugar, expresar mi profunda gratitud por esta distinción con que hoy la Universidad me honra. Quiero decirles que desde el primer momento, desde que escuchélas voces de este Coro extraordinario, esta ceremonia me ha conmovido muy especialmente; quiero decirles que, cada vez que en estos momentos de gran nostalgia me acogen en un Claustro Universitario, pienso que es precisamente en el aprendizaje superior y en la enseñanza superior, que es desde esta torre de vigía des de donde podemos hoy abrir muchas puertas que todavía permanecen cerradas y podemos proclamar a todos los vientos que la esperanza es posible y que la razón triunfaráfinalmente sobre la fuerza. </a:t>
            </a:r>
          </a:p>
          <a:p>
            <a:pPr marL="45720" marR="0" indent="0" algn="l">
              <a:lnSpc>
                <a:spcPts val="1400"/>
              </a:lnSpc>
              <a:spcBef>
                <a:spcPts val="540"/>
              </a:spcBef>
              <a:spcAft>
                <a:spcPts val="0"/>
              </a:spcAft>
            </a:pPr>
            <a:r>
              <a:rPr lang="es-ES" sz="1300" i="1" spc="0">
                <a:solidFill>
                  <a:srgbClr val="000000"/>
                </a:solidFill>
                <a:latin typeface="Garamond" pitchFamily="1" panose="02020603050405020304"/>
              </a:rPr>
              <a:t>Excelent</a:t>
            </a:r>
            <a:br/>
            <a:r>
              <a:rPr lang="es-ES" sz="1300" i="1" spc="0">
                <a:solidFill>
                  <a:srgbClr val="000000"/>
                </a:solidFill>
                <a:latin typeface="Garamond" pitchFamily="1" panose="02020603050405020304"/>
              </a:rPr>
              <a:t>ı´simo Sr. Rector, </a:t>
            </a:r>
            <a:br/>
            <a:r>
              <a:rPr lang="es-ES" sz="1300" i="1" spc="0">
                <a:solidFill>
                  <a:srgbClr val="000000"/>
                </a:solidFill>
                <a:latin typeface="Garamond" pitchFamily="1" panose="02020603050405020304"/>
              </a:rPr>
              <a:t>Señoras y señores: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Como cientifícos, lo que m´as nos importa es el conocimiento de la realidad; el co-</a:t>
            </a:r>
            <a:r>
              <a:rPr lang="es-ES" sz="1300" spc="0">
                <a:solidFill>
                  <a:srgbClr val="000000"/>
                </a:solidFill>
                <a:latin typeface="Garamond" pitchFamily="1" panose="02020603050405020304"/>
              </a:rPr>
              <a:t>nocimiento de la realidad hoy, no la percepción de la realidad. Los científicos no podemos, no debemos, porque es un fraude, simplificar el conocirniento que tene-</a:t>
            </a:r>
            <a:r>
              <a:rPr lang="es-ES" sz="1300" spc="0">
                <a:solidFill>
                  <a:srgbClr val="000000"/>
                </a:solidFill>
                <a:latin typeface="Garamond" pitchFamily="1" panose="02020603050405020304"/>
              </a:rPr>
              <a:t>mos de la realidad; al contrario, si queremos transformarla, si queremos conocerla, si queremos saber que es lo que oculta, lo que se oculta debajo de la piel de la percep-</a:t>
            </a:r>
            <a:r>
              <a:rPr lang="es-ES" sz="1300" spc="0">
                <a:solidFill>
                  <a:srgbClr val="000000"/>
                </a:solidFill>
                <a:latin typeface="Garamond" pitchFamily="1" panose="02020603050405020304"/>
              </a:rPr>
              <a:t>ción, si realmente queremos transformar las realidades y no las percepciones o los clichés que de ellas tenemos o nos transmiten, tenemos que saber exponer esta reali-</a:t>
            </a:r>
            <a:r>
              <a:rPr lang="es-ES" sz="1300" spc="0">
                <a:solidFill>
                  <a:srgbClr val="000000"/>
                </a:solidFill>
                <a:latin typeface="Garamond" pitchFamily="1" panose="02020603050405020304"/>
              </a:rPr>
              <a:t>dad en toda su complejidad. Tenemos la capacidad intelectual y hoy tenemos además los métodos; tenemos los instrumentos para profundizar mas y mas en esta realidad, de tal manera que podamos, al conocerla mejor, adaptarla a los intereses supremos del bienestar humano. Por esta razón tenemos que guiarnos, en el cuestionamiento permanente de toda certeza. </a:t>
            </a:r>
          </a:p>
          <a:p>
            <a:pPr marL="45720" marR="45720" indent="0" algn="just">
              <a:lnSpc>
                <a:spcPts val="1400"/>
              </a:lnSpc>
              <a:spcBef>
                <a:spcPts val="500"/>
              </a:spcBef>
              <a:spcAft>
                <a:spcPts val="1535"/>
              </a:spcAft>
            </a:pPr>
            <a:r>
              <a:rPr lang="es-ES" sz="1300" spc="-5">
                <a:solidFill>
                  <a:srgbClr val="000000"/>
                </a:solidFill>
                <a:latin typeface="Garamond" pitchFamily="1" panose="02020603050405020304"/>
              </a:rPr>
              <a:t>Decía antes, que estamos en un momento de transiciones múltiples, de aceleraciones extraordinarias y de mínimas certezas. Tenemos que ser capaces, desde las apa-</a:t>
            </a:r>
            <a:r>
              <a:rPr lang="es-ES" sz="1300" spc="-5">
                <a:solidFill>
                  <a:srgbClr val="000000"/>
                </a:solidFill>
                <a:latin typeface="Garamond" pitchFamily="1" panose="02020603050405020304"/>
              </a:rPr>
              <a:t>riencias, desde las distintas dimensiones de este mosaico inmenso que constituye la realidad —la realidad natural, la realidad social, la realidad filosófica—, gracias precisamente a esta capacidad distintiva de la condición humana que es inventar, </a:t>
            </a:r>
          </a:p>
        </p:txBody>
      </p:sp>
      <p:sp>
        <p:nvSpPr>
          <p:cNvPr id="4" name=""/>
          <p:cNvSpPr/>
          <p:nvPr>
            <p:ph type="body" idx="10"/>
          </p:nvPr>
        </p:nvSpPr>
        <p:spPr>
          <a:xfrm>
            <a:off x="1068705" y="9731375"/>
            <a:ext cx="5486400" cy="225425"/>
          </a:xfrm>
          <a:prstGeom prst="rect">
            <a:avLst/>
          </a:prstGeom>
          <a:noFill/>
          <a:ln w="0" cmpd="sng">
            <a:noFill/>
            <a:prstDash val="solid"/>
          </a:ln>
        </p:spPr>
        <p:txBody>
          <a:bodyPr vert="horz" lIns="0" tIns="48260" rIns="0" bIns="0" anchor="t"/>
          <a:lstStyle/>
          <a:p>
            <a:pPr marL="45720" marR="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3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115"/>
              </a:spcAft>
              <a:tabLst>
                <a:tab algn="r" pos="5440680"/>
              </a:tabLst>
            </a:pPr>
            <a:r>
              <a:rPr lang="es-ES" sz="1300" spc="0">
                <a:solidFill>
                  <a:srgbClr val="000000"/>
                </a:solidFill>
                <a:latin typeface="Garamond" pitchFamily="1" panose="02020603050405020304"/>
              </a:rPr>
              <a:t>314 </a:t>
            </a:r>
            <a:r>
              <a:rPr lang="es-ES" sz="1300" b="1" spc="0">
                <a:solidFill>
                  <a:srgbClr val="000000"/>
                </a:solidFill>
                <a:latin typeface="Garamond"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que es crear, que es innovar, tenemos que hacer todas las abstracciones posibles pa-</a:t>
            </a:r>
            <a:r>
              <a:rPr lang="es-ES" sz="1300" spc="0">
                <a:solidFill>
                  <a:srgbClr val="000000"/>
                </a:solidFill>
                <a:latin typeface="Garamond" pitchFamily="1" panose="02020603050405020304"/>
              </a:rPr>
              <a:t>ra recuperar las esencias, para saber distinguir lo que es fundamental de lo que es estructural, de lo que es institucional, de los actores; de los actores sociales, de los actores humanos que llevan, que dirigen estas instituciones. </a:t>
            </a:r>
          </a:p>
          <a:p>
            <a:pPr marL="45720" marR="45720" indent="0" algn="just">
              <a:lnSpc>
                <a:spcPts val="1400"/>
              </a:lnSpc>
              <a:spcBef>
                <a:spcPts val="480"/>
              </a:spcBef>
              <a:spcAft>
                <a:spcPts val="0"/>
              </a:spcAft>
            </a:pPr>
            <a:r>
              <a:rPr lang="es-ES" sz="1300" spc="0">
                <a:solidFill>
                  <a:srgbClr val="000000"/>
                </a:solidFill>
                <a:latin typeface="Garamond" pitchFamily="1" panose="02020603050405020304"/>
              </a:rPr>
              <a:t>No puede haber sólo un inte´rprete; todos, todos tenemos que ser inte´rpretes de esta realidad compleja para, conocie´ndola, ser capaces de transformarla. La mutación exige esta enorme convergencia, estos distintos ángulos de observación. No puede haber sólo un inte´rprete. </a:t>
            </a:r>
          </a:p>
          <a:p>
            <a:pPr marL="45720" marR="45720" indent="0" algn="just">
              <a:lnSpc>
                <a:spcPts val="1400"/>
              </a:lnSpc>
              <a:spcBef>
                <a:spcPts val="550"/>
              </a:spcBef>
              <a:spcAft>
                <a:spcPts val="0"/>
              </a:spcAft>
            </a:pPr>
            <a:r>
              <a:rPr lang="es-ES" sz="1300" spc="0">
                <a:solidFill>
                  <a:srgbClr val="000000"/>
                </a:solidFill>
                <a:latin typeface="Garamond" pitchFamily="1" panose="02020603050405020304"/>
              </a:rPr>
              <a:t>“Las ortodoxias —ha dicho Octavio Paz recientemente— reclaman siempre inqui-</a:t>
            </a:r>
            <a:r>
              <a:rPr lang="es-ES" sz="1300" spc="0">
                <a:solidFill>
                  <a:srgbClr val="000000"/>
                </a:solidFill>
                <a:latin typeface="Garamond" pitchFamily="1" panose="02020603050405020304"/>
              </a:rPr>
              <a:t>sidores y los inquisidores reclaman víctimas”. Por eso tenemos que acercarnos a la realidad, a la complejidad de la realidad sin simplificaciones, sabiendo que síque so-</a:t>
            </a:r>
            <a:r>
              <a:rPr lang="es-ES" sz="1300" spc="0">
                <a:solidFill>
                  <a:srgbClr val="000000"/>
                </a:solidFill>
                <a:latin typeface="Garamond" pitchFamily="1" panose="02020603050405020304"/>
              </a:rPr>
              <a:t>mos capaces de dominarla. Sabernos que hoy tenemos instrumentos que nos facilitan este trabajo —trabajo que sin estos instrurnentos hicieron maravillosamente gran-</a:t>
            </a:r>
            <a:r>
              <a:rPr lang="es-ES" sz="1300" spc="0">
                <a:solidFill>
                  <a:srgbClr val="000000"/>
                </a:solidFill>
                <a:latin typeface="Garamond" pitchFamily="1" panose="02020603050405020304"/>
              </a:rPr>
              <a:t>des filósofos de todos los tiempos— y tenernos que saber poner siempre al lado de cada apariencia, de cada percepción un interrogante. Esta es la manera de abordar científicamente la realidad si queremos transformarla. </a:t>
            </a:r>
          </a:p>
          <a:p>
            <a:pPr marL="45720" marR="45720" indent="0" algn="just">
              <a:lnSpc>
                <a:spcPts val="1400"/>
              </a:lnSpc>
              <a:spcBef>
                <a:spcPts val="600"/>
              </a:spcBef>
              <a:spcAft>
                <a:spcPts val="0"/>
              </a:spcAft>
            </a:pPr>
            <a:r>
              <a:rPr lang="es-ES" sz="1300" spc="-5">
                <a:solidFill>
                  <a:srgbClr val="000000"/>
                </a:solidFill>
                <a:latin typeface="Garamond" pitchFamily="1" panose="02020603050405020304"/>
              </a:rPr>
              <a:t>Junto a e´sta, es absolutamente imprescindible la visión a largo plazo. Esta visión a largo plazo desde esta torre de vigía a 1a que antes hacía referencia es otra de las necesidades, otro de los imperativos para poder cumplir nuestra misión. Particular-</a:t>
            </a:r>
            <a:r>
              <a:rPr lang="es-ES" sz="1300" spc="-5">
                <a:solidFill>
                  <a:srgbClr val="000000"/>
                </a:solidFill>
                <a:latin typeface="Garamond" pitchFamily="1" panose="02020603050405020304"/>
              </a:rPr>
              <a:t>mente cuando por razones de esta misma complejidad a la que antes aludía, la toma de decisiones se hace con excesiva frecuencia en la miopía, en la corta distancia, en el ajuste–adaptación a los acontecimientos, en lugar de ser capaces de preverlos y, en la medida de lo posible, ajustarlos a nuestras previsiones y no ajustarnos nosotros a los acontecimientos. La adaptación, el ajuste, es siempre una solución de declive, es una solución de sociedades en retroceso. ¿Por que´? Pues porque significa, preci-</a:t>
            </a:r>
            <a:r>
              <a:rPr lang="es-ES" sz="1300" spc="-5">
                <a:solidFill>
                  <a:srgbClr val="000000"/>
                </a:solidFill>
                <a:latin typeface="Garamond" pitchFamily="1" panose="02020603050405020304"/>
              </a:rPr>
              <a:t>samente, que damos al acontecimiento carta de naturaleza, que estamos sojuzgados por el acontecimiento, en lugar de ser capaces de intentar dirigir nuestro propio des-</a:t>
            </a:r>
            <a:r>
              <a:rPr lang="es-ES" sz="1300" spc="-5">
                <a:solidFill>
                  <a:srgbClr val="000000"/>
                </a:solidFill>
                <a:latin typeface="Garamond" pitchFamily="1" panose="02020603050405020304"/>
              </a:rPr>
              <a:t>tino. Para ello es necesario, por tanto, que sepamos establecer objetivos y, de nuevo, es la condición humana la única que tiene esta capacidad de ver, de proyectar, de imaginar, de establecer estos objetivos fundamentales, con estas esencias a las que hacía referencia hace un momento, esencias en las que todas las filosofías, todas las creencias, todas las religiones del mundo coinciden.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Y asíaparece en el preámbulo de la Constitución de la UNESCO, preámbulo escrito por aquellas mismas personas conmovidas, horrorizadas que al final de la guerra, —una guerra en que la confrontación había dado pie a todas las perversidades ima-</a:t>
            </a:r>
            <a:r>
              <a:rPr lang="es-ES" sz="1300" spc="0">
                <a:solidFill>
                  <a:srgbClr val="000000"/>
                </a:solidFill>
                <a:latin typeface="Garamond" pitchFamily="1" panose="02020603050405020304"/>
              </a:rPr>
              <a:t>ginables, a todas las acciones infrahumanas imaginables— escribieron la Declaración Universal de los Derechos Humanos; aquellas personas que concibieron este sistema de Naciones Unidas cuyo texto fundacional empieza diciendo: “Nosotros los pueblos”; y lo firmaban Naciones, pero dice: “Nosotros los pueblos”. Porque sabían las esen-</a:t>
            </a:r>
            <a:r>
              <a:rPr lang="es-ES" sz="1300" spc="0">
                <a:solidFill>
                  <a:srgbClr val="000000"/>
                </a:solidFill>
                <a:latin typeface="Garamond" pitchFamily="1" panose="02020603050405020304"/>
              </a:rPr>
              <a:t>cias de las cosas y sabían que la grandeza del Estado–Nación son los pueblos que lo integran. “Nosotros los pueblos” estamos decididos a evitar a nuestros descendientes el horror de la guerra. </a:t>
            </a:r>
          </a:p>
          <a:p>
            <a:pPr marL="45720" marR="45720" indent="0" algn="just">
              <a:lnSpc>
                <a:spcPts val="1400"/>
              </a:lnSpc>
              <a:spcBef>
                <a:spcPts val="525"/>
              </a:spcBef>
              <a:spcAft>
                <a:spcPts val="1990"/>
              </a:spcAft>
            </a:pPr>
            <a:r>
              <a:rPr lang="es-ES" sz="1300" spc="-15">
                <a:solidFill>
                  <a:srgbClr val="000000"/>
                </a:solidFill>
                <a:latin typeface="Garamond" pitchFamily="1" panose="02020603050405020304"/>
              </a:rPr>
              <a:t>Fueron estas personas, conmovidas —y por tanto capaces de ver lejos y por tanto capaces de ser generosas y por tanto capaces de dar y de darse– fueron estas personas, repito, las que en el preámbulo de la Constitución de la UNESCO dijeron: “La paz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33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315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hay que construirla allídonde empieza la guerra, que es en la mente de los hombres.” Y hablaron de principios democráicos, de las esencias, de estos principios en los que todos coincidimos. ¿Quien no coincide en todas las religiones y en todas las filosofías en la justicia, en la libertad, en la igualdad, en la solidaridad? Son estas las esencias que deben guiar nuestras acciones en la vida universitaria, sin modelo, sin imposición de modelos ni de credenciales, sin creer que algunos paises, o que algunas civilizaciones tengan la capacidad de distribuir a los demás credenciales para incorporarse al club de la democracia internacional.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Quéincorrección y quéarrogancia los modelos de la democracia; sí, los modelos de democracia, los modelos de creencias, los modelos culturales, los modelos adminis-</a:t>
            </a:r>
            <a:r>
              <a:rPr lang="es-ES" sz="1200" spc="0">
                <a:solidFill>
                  <a:srgbClr val="000000"/>
                </a:solidFill>
                <a:latin typeface="Times New Roman" pitchFamily="1" panose="02020603050405020304"/>
              </a:rPr>
              <a:t>trativos, los modelos universitarios, los modelos educativos; tenemos que dejar que cada pueblo —“Nosotros los pueblos”–, que cada pueblo haga los disen</a:t>
            </a:r>
            <a:r>
              <a:rPr lang="es-ES" sz="1200" baseline="30000" spc="0">
                <a:solidFill>
                  <a:srgbClr val="000000"/>
                </a:solidFill>
                <a:latin typeface="Times New Roman" pitchFamily="1" panose="02020603050405020304"/>
              </a:rPr>
              <a:t>˜</a:t>
            </a:r>
            <a:r>
              <a:rPr lang="es-ES" sz="1200" spc="0">
                <a:solidFill>
                  <a:srgbClr val="000000"/>
                </a:solidFill>
                <a:latin typeface="Times New Roman" pitchFamily="1" panose="02020603050405020304"/>
              </a:rPr>
              <a:t>s que estime conveniente, que estime m´as adecuados para la puesta en práctica de estos grandes principios que dirigen nuestros pasos; y de todos ellos, la justicia en primer lugar. </a:t>
            </a:r>
          </a:p>
          <a:p>
            <a:pPr marL="45720" marR="45720" indent="0" algn="just">
              <a:lnSpc>
                <a:spcPts val="1400"/>
              </a:lnSpc>
              <a:spcBef>
                <a:spcPts val="485"/>
              </a:spcBef>
              <a:spcAft>
                <a:spcPts val="0"/>
              </a:spcAft>
            </a:pPr>
            <a:r>
              <a:rPr lang="es-ES" sz="1200" spc="20">
                <a:solidFill>
                  <a:srgbClr val="000000"/>
                </a:solidFill>
                <a:latin typeface="Times New Roman" pitchFamily="1" panose="02020603050405020304"/>
              </a:rPr>
              <a:t>Primero, el derecho al derecho. Primero esta puerta por la que podemos después disfrutar y ejercitar todos las Iibertades públicas irrestrictas, la solidaridad, la visión a medio y a largo plazo. Y decía antes que fue fundamental que quienes tuvieron esta visión, que quienes dijeron “nosotros queremos y asílo proclamamos, evitar el horror de la guerra” eran personas que estaban conmovidas, había la tensión humana suficiente para el cambio. Los grandes artistas, los grandes creadores, los grandes innovadores, los que rompen la rutina y los círculos viciosos, siempre son personas conmovidas, apasionadas, compasivas. No esperen nada de la estabilidad, de la seguridad. Por eso los faros de Europa no lucen hoy; porque son sociedades demasiado saciadas, son sociedades que no han sabido mirar hacia afuera, que no han sabido darse cuenta del sufrimiento inmenso de la mayor parte de los habitantes del planeta, sobre todo de </a:t>
            </a:r>
            <a:r>
              <a:rPr lang="es-ES" sz="1200" i="1" spc="20">
                <a:solidFill>
                  <a:srgbClr val="000000"/>
                </a:solidFill>
                <a:latin typeface="Times New Roman" pitchFamily="1" panose="02020603050405020304"/>
              </a:rPr>
              <a:t>las habitantes </a:t>
            </a:r>
            <a:r>
              <a:rPr lang="es-ES" sz="1200" spc="20">
                <a:solidFill>
                  <a:srgbClr val="000000"/>
                </a:solidFill>
                <a:latin typeface="Times New Roman" pitchFamily="1" panose="02020603050405020304"/>
              </a:rPr>
              <a:t>del planeta, de las mujeres del planeta. Que no se saben dar cuenta de esta asimetría insostenible, de que e1 20 % de la humanidad disfrute del 80 % de los recursos de toda la naturaleza.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Como bioquímico se muy bien —y lo saben muchos de los que me escuchan— que toda mutación tiene lugar lejos del equilibrio, tiene lugar precisamente porque hay este apasionamiento, porque hay esta tensión humana. Los grandes creadores son gente que tienen esta pasión, que tienen estos sentimientos, esta rebelión, esta dis-</a:t>
            </a:r>
            <a:r>
              <a:rPr lang="es-ES" sz="1200" spc="0">
                <a:solidFill>
                  <a:srgbClr val="000000"/>
                </a:solidFill>
                <a:latin typeface="Times New Roman" pitchFamily="1" panose="02020603050405020304"/>
              </a:rPr>
              <a:t>conformidad, esta discrepancia.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Hemos confiado demasiado en la tecnología, hemos pensado que la aplicación del conocimiento era lo que podía corregir nuestros defectos. </a:t>
            </a:r>
          </a:p>
          <a:p>
            <a:pPr marL="45720" marR="45720" indent="0" algn="just">
              <a:lnSpc>
                <a:spcPts val="1400"/>
              </a:lnSpc>
              <a:spcBef>
                <a:spcPts val="500"/>
              </a:spcBef>
              <a:spcAft>
                <a:spcPts val="1965"/>
              </a:spcAft>
            </a:pPr>
            <a:r>
              <a:rPr lang="es-ES" sz="1200" spc="15">
                <a:solidFill>
                  <a:srgbClr val="000000"/>
                </a:solidFill>
                <a:latin typeface="Times New Roman" pitchFamily="1" panose="02020603050405020304"/>
              </a:rPr>
              <a:t>Hace unos meses, en Venecia que es ciudad de grandes inspiraciones, decía en una reunión un colega italiano: “La tecnología es la perfección sin espíritu, sin objetivo, sin propósito”. Hoy, precisamente, es cuando m´as necesitamos, ayudados por esta tecnología, tener muy c1aros los objetivos, cuando es más necesario que nunca saber hacia donde vamos, no que vamos rápido, no que vamos ajustándonos a los aconte-</a:t>
            </a:r>
            <a:r>
              <a:rPr lang="es-ES" sz="1200" spc="15">
                <a:solidFill>
                  <a:srgbClr val="000000"/>
                </a:solidFill>
                <a:latin typeface="Times New Roman" pitchFamily="1" panose="02020603050405020304"/>
              </a:rPr>
              <a:t>cimientos. Tenemos que saber en cada momento hacia donde nos dirigimos, cuáles son los objetivos supremos, estos objetivos supremos de justicia, de solidaridad, de libertad. Y a este respecto tenemos que reconocer en el estudio de esta complejidad a la que antes hacía referencia, que hay muchos aspectos que, precisamente por la globalidad del mundo actual, ya no pertenecen a la capacidad de control, al ámbito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46480" y="518160"/>
            <a:ext cx="259715" cy="12192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1200" spc="20">
                <a:solidFill>
                  <a:srgbClr val="000000"/>
                </a:solidFill>
                <a:latin typeface="Arial" pitchFamily="2" panose="02020603050405020304"/>
              </a:rPr>
              <a:t>10 </a:t>
            </a:r>
          </a:p>
        </p:txBody>
      </p:sp>
      <p:sp>
        <p:nvSpPr>
          <p:cNvPr id="5" name=""/>
          <p:cNvSpPr/>
          <p:nvPr>
            <p:ph type="body" idx="10"/>
          </p:nvPr>
        </p:nvSpPr>
        <p:spPr>
          <a:xfrm>
            <a:off x="1414145" y="7955280"/>
            <a:ext cx="4761230" cy="128270"/>
          </a:xfrm>
          <a:prstGeom prst="rect">
            <a:avLst/>
          </a:prstGeom>
          <a:noFill/>
          <a:ln w="0" cmpd="sng">
            <a:noFill/>
            <a:prstDash val="solid"/>
          </a:ln>
        </p:spPr>
        <p:txBody>
          <a:bodyPr vert="horz" lIns="0" tIns="0" rIns="0" bIns="0" anchor="t"/>
          <a:lstStyle/>
          <a:p>
            <a:pPr marL="0" marR="0" indent="0" algn="ctr">
              <a:lnSpc>
                <a:spcPts val="1000"/>
              </a:lnSpc>
              <a:spcAft>
                <a:spcPts val="0"/>
              </a:spcAft>
            </a:pPr>
            <a:r>
              <a:rPr lang="es-ES" sz="1200" spc="-15">
                <a:solidFill>
                  <a:srgbClr val="000000"/>
                </a:solidFill>
                <a:latin typeface="Garamond" pitchFamily="1" panose="02020603050405020304"/>
              </a:rPr>
              <a:t>Traspaso de la </a:t>
            </a:r>
            <a:r>
              <a:rPr lang="es-ES" sz="1200" spc="-15">
                <a:solidFill>
                  <a:srgbClr val="000000"/>
                </a:solidFill>
                <a:latin typeface="Garamond" pitchFamily="1" panose="02020603050405020304"/>
              </a:rPr>
              <a:t>Universidad de Extremadura </a:t>
            </a:r>
            <a:r>
              <a:rPr lang="es-ES" sz="1200" spc="-15">
                <a:solidFill>
                  <a:srgbClr val="000000"/>
                </a:solidFill>
                <a:latin typeface="Garamond" pitchFamily="1" panose="02020603050405020304"/>
              </a:rPr>
              <a:t>a la Comunidad Autónoma. Pg´ina 3. </a:t>
            </a:r>
          </a:p>
        </p:txBody>
      </p:sp>
      <p:sp>
        <p:nvSpPr>
          <p:cNvPr id="6" name=""/>
          <p:cNvSpPr/>
          <p:nvPr>
            <p:ph type="body" idx="10"/>
          </p:nvPr>
        </p:nvSpPr>
        <p:spPr>
          <a:xfrm>
            <a:off x="1103630" y="9814560"/>
            <a:ext cx="1901825" cy="12192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1350" spc="-204">
                <a:solidFill>
                  <a:srgbClr val="000000"/>
                </a:solidFill>
                <a:latin typeface="Courier New" pitchFamily="3" panose="02020603050405020304"/>
              </a:rPr>
              <a:t>50 Aniversario 1968–2019 </a:t>
            </a:r>
          </a:p>
        </p:txBody>
      </p:sp>
    </p:spTree>
  </p:cSld>
  <p:clrMapOvr>
    <a:masterClrMapping/>
  </p:clrMapOvr>
</p:sldLayout>
</file>

<file path=ppt/slideLayouts/slideLayout34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635" rIns="0" bIns="0" anchor="t"/>
          <a:lstStyle/>
          <a:p>
            <a:pPr marL="0" marR="45720" indent="0" algn="l">
              <a:lnSpc>
                <a:spcPts val="1400"/>
              </a:lnSpc>
              <a:spcAft>
                <a:spcPts val="80"/>
              </a:spcAft>
              <a:tabLst>
                <a:tab algn="r" pos="5440680"/>
              </a:tabLst>
            </a:pPr>
            <a:r>
              <a:rPr lang="es-ES" sz="1200" spc="0">
                <a:solidFill>
                  <a:srgbClr val="000000"/>
                </a:solidFill>
                <a:latin typeface="Times New Roman" pitchFamily="1" panose="02020603050405020304"/>
              </a:rPr>
              <a:t>316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61085" y="681990"/>
            <a:ext cx="5486400" cy="2975610"/>
          </a:xfrm>
          <a:prstGeom prst="rect">
            <a:avLst/>
          </a:prstGeom>
          <a:noFill/>
          <a:ln w="0" cmpd="sng">
            <a:noFill/>
            <a:prstDash val="solid"/>
          </a:ln>
        </p:spPr>
        <p:txBody>
          <a:bodyPr vert="horz" lIns="0" tIns="232410" rIns="0" bIns="0" anchor="t"/>
          <a:lstStyle/>
          <a:p>
            <a:pPr marL="0" marR="45720" indent="0" algn="just">
              <a:lnSpc>
                <a:spcPts val="1400"/>
              </a:lnSpc>
              <a:spcAft>
                <a:spcPts val="0"/>
              </a:spcAft>
            </a:pPr>
            <a:r>
              <a:rPr lang="es-ES" sz="1200" spc="30">
                <a:solidFill>
                  <a:srgbClr val="000000"/>
                </a:solidFill>
                <a:latin typeface="Times New Roman" pitchFamily="1" panose="02020603050405020304"/>
              </a:rPr>
              <a:t>de competencia territorial de los Estados–Nación actuales; hay muchos, en efecto, muchos problemas que son problemas transfronterizos, que son problemas transna-</a:t>
            </a:r>
            <a:r>
              <a:rPr lang="es-ES" sz="1200" spc="30">
                <a:solidFill>
                  <a:srgbClr val="000000"/>
                </a:solidFill>
                <a:latin typeface="Times New Roman" pitchFamily="1" panose="02020603050405020304"/>
              </a:rPr>
              <a:t>cionales y asíúnicamente es como yo creo que se podrían solucionar; problemas culturales, que estamos viendo son el resultado de territorios trazados por los do-</a:t>
            </a:r>
            <a:r>
              <a:rPr lang="es-ES" sz="1200" spc="30">
                <a:solidFill>
                  <a:srgbClr val="000000"/>
                </a:solidFill>
                <a:latin typeface="Times New Roman" pitchFamily="1" panose="02020603050405020304"/>
              </a:rPr>
              <a:t>minadores, sin tener en cuenta las culturas de los dominados. En estos momentos, no hay más salida que dar solución transnacional, transfronteriza a estos proble-</a:t>
            </a:r>
            <a:r>
              <a:rPr lang="es-ES" sz="1200" spc="30">
                <a:solidFill>
                  <a:srgbClr val="000000"/>
                </a:solidFill>
                <a:latin typeface="Times New Roman" pitchFamily="1" panose="02020603050405020304"/>
              </a:rPr>
              <a:t>mas culturales. Podría citarles otros problemas transnacionales, transfronterizos, a los que hoy tenemos que hacer frente, pero sólo voy a citarles cuatro problemas de tráfico que hoy son especialmente urgentes y por ser transnacionales tienen que ser considerados a escala internacional, con el acuerdo de todos los países del mundo. El mundo es uno o ninguno, dijo ya hace algunos años con enorme clarividencia Albert Einstein. Si el mundo es uno o ninguno, aquellas cosas que ya no pertenecen a la demarcación territorial de un pueblo, de una nación, de una federación, de una región, de un continente, tienen que ser tratados a través de estas fronteras, tienen que ser tratados en esta dimensión transnacional. </a:t>
            </a:r>
          </a:p>
        </p:txBody>
      </p:sp>
      <p:sp>
        <p:nvSpPr>
          <p:cNvPr id="4" name=""/>
          <p:cNvSpPr/>
          <p:nvPr>
            <p:ph type="body" idx="10"/>
          </p:nvPr>
        </p:nvSpPr>
        <p:spPr>
          <a:xfrm>
            <a:off x="4175760" y="3657600"/>
            <a:ext cx="2371725" cy="3398520"/>
          </a:xfrm>
          <a:prstGeom prst="rect">
            <a:avLst/>
          </a:prstGeom>
          <a:noFill/>
          <a:ln w="0" cmpd="sng">
            <a:noFill/>
            <a:prstDash val="solid"/>
          </a:ln>
        </p:spPr>
        <p:txBody>
          <a:bodyPr vert="horz" lIns="0" tIns="80010" rIns="0" bIns="0" anchor="t"/>
          <a:lstStyle/>
          <a:p>
            <a:pPr marL="0" marR="45720" indent="0" algn="just">
              <a:lnSpc>
                <a:spcPts val="1400"/>
              </a:lnSpc>
              <a:spcAft>
                <a:spcPts val="0"/>
              </a:spcAft>
            </a:pPr>
            <a:r>
              <a:rPr lang="es-ES" sz="1200" spc="10">
                <a:solidFill>
                  <a:srgbClr val="000000"/>
                </a:solidFill>
                <a:latin typeface="Times New Roman" pitchFamily="1" panose="02020603050405020304"/>
              </a:rPr>
              <a:t>La primera, cómo no, es que la circu-</a:t>
            </a:r>
            <a:r>
              <a:rPr lang="es-ES" sz="1200" spc="10">
                <a:solidFill>
                  <a:srgbClr val="000000"/>
                </a:solidFill>
                <a:latin typeface="Times New Roman" pitchFamily="1" panose="02020603050405020304"/>
              </a:rPr>
              <a:t>lación de las ideas, la circulación de </a:t>
            </a:r>
            <a:r>
              <a:rPr lang="es-ES" sz="1200" spc="10">
                <a:solidFill>
                  <a:srgbClr val="000000"/>
                </a:solidFill>
                <a:latin typeface="Times New Roman" pitchFamily="1" panose="02020603050405020304"/>
              </a:rPr>
              <a:t>la palabra, la circulación de la ima-</a:t>
            </a:r>
            <a:r>
              <a:rPr lang="es-ES" sz="1200" spc="10">
                <a:solidFill>
                  <a:srgbClr val="000000"/>
                </a:solidFill>
                <a:latin typeface="Times New Roman" pitchFamily="1" panose="02020603050405020304"/>
              </a:rPr>
              <a:t>gen, tienen que ser absolutamente </a:t>
            </a:r>
            <a:r>
              <a:rPr lang="es-ES" sz="1200" spc="10">
                <a:solidFill>
                  <a:srgbClr val="000000"/>
                </a:solidFill>
                <a:latin typeface="Times New Roman" pitchFamily="1" panose="02020603050405020304"/>
              </a:rPr>
              <a:t>libres. Esto, fíjense, es muy intere-</a:t>
            </a:r>
            <a:r>
              <a:rPr lang="es-ES" sz="1200" spc="10">
                <a:solidFill>
                  <a:srgbClr val="000000"/>
                </a:solidFill>
                <a:latin typeface="Times New Roman" pitchFamily="1" panose="02020603050405020304"/>
              </a:rPr>
              <a:t>sante cuando se nos dice: La UNES-</a:t>
            </a:r>
            <a:r>
              <a:rPr lang="es-ES" sz="1200" spc="10">
                <a:solidFill>
                  <a:srgbClr val="000000"/>
                </a:solidFill>
                <a:latin typeface="Times New Roman" pitchFamily="1" panose="02020603050405020304"/>
              </a:rPr>
              <a:t>CO tiene que construir la Paz —nos </a:t>
            </a:r>
            <a:r>
              <a:rPr lang="es-ES" sz="1200" spc="10">
                <a:solidFill>
                  <a:srgbClr val="000000"/>
                </a:solidFill>
                <a:latin typeface="Times New Roman" pitchFamily="1" panose="02020603050405020304"/>
              </a:rPr>
              <a:t>dice el articulo 1</a:t>
            </a:r>
            <a:r>
              <a:rPr lang="es-ES" sz="1200" baseline="30000" spc="10">
                <a:solidFill>
                  <a:srgbClr val="000000"/>
                </a:solidFill>
                <a:latin typeface="Arial" pitchFamily="2" panose="02020603050405020304"/>
              </a:rPr>
              <a:t>o</a:t>
            </a:r>
            <a:r>
              <a:rPr lang="es-ES" sz="1200" spc="10">
                <a:solidFill>
                  <a:srgbClr val="000000"/>
                </a:solidFill>
                <a:latin typeface="Times New Roman" pitchFamily="1" panose="02020603050405020304"/>
              </a:rPr>
              <a:t>— no nos hablan </a:t>
            </a:r>
            <a:r>
              <a:rPr lang="es-ES" sz="1200" spc="10">
                <a:solidFill>
                  <a:srgbClr val="000000"/>
                </a:solidFill>
                <a:latin typeface="Times New Roman" pitchFamily="1" panose="02020603050405020304"/>
              </a:rPr>
              <a:t>de educación, de ciencia y de cultu-</a:t>
            </a:r>
            <a:r>
              <a:rPr lang="es-ES" sz="1200" spc="10">
                <a:solidFill>
                  <a:srgbClr val="000000"/>
                </a:solidFill>
                <a:latin typeface="Times New Roman" pitchFamily="1" panose="02020603050405020304"/>
              </a:rPr>
              <a:t>ra, nos hablan del canal por el que </a:t>
            </a:r>
            <a:r>
              <a:rPr lang="es-ES" sz="1200" spc="10">
                <a:solidFill>
                  <a:srgbClr val="000000"/>
                </a:solidFill>
                <a:latin typeface="Times New Roman" pitchFamily="1" panose="02020603050405020304"/>
              </a:rPr>
              <a:t>la educación, la ciencia y la cultu-</a:t>
            </a:r>
            <a:r>
              <a:rPr lang="es-ES" sz="1200" spc="10">
                <a:solidFill>
                  <a:srgbClr val="000000"/>
                </a:solidFill>
                <a:latin typeface="Times New Roman" pitchFamily="1" panose="02020603050405020304"/>
              </a:rPr>
              <a:t>ra se expresan y difunden, y nos di-</a:t>
            </a:r>
            <a:r>
              <a:rPr lang="es-ES" sz="1200" spc="10">
                <a:solidFill>
                  <a:srgbClr val="000000"/>
                </a:solidFill>
                <a:latin typeface="Times New Roman" pitchFamily="1" panose="02020603050405020304"/>
              </a:rPr>
              <a:t>ce: La UNESCO tiene que asegurar </a:t>
            </a:r>
            <a:r>
              <a:rPr lang="es-ES" sz="1200" spc="10">
                <a:solidFill>
                  <a:srgbClr val="000000"/>
                </a:solidFill>
                <a:latin typeface="Times New Roman" pitchFamily="1" panose="02020603050405020304"/>
              </a:rPr>
              <a:t>la libre circulación de las ideas por </a:t>
            </a:r>
            <a:r>
              <a:rPr lang="es-ES" sz="1200" spc="10">
                <a:solidFill>
                  <a:srgbClr val="000000"/>
                </a:solidFill>
                <a:latin typeface="Times New Roman" pitchFamily="1" panose="02020603050405020304"/>
              </a:rPr>
              <a:t>la palabra y por la imagen. Es de-</a:t>
            </a:r>
            <a:r>
              <a:rPr lang="es-ES" sz="1200" spc="10">
                <a:solidFill>
                  <a:srgbClr val="000000"/>
                </a:solidFill>
                <a:latin typeface="Times New Roman" pitchFamily="1" panose="02020603050405020304"/>
              </a:rPr>
              <a:t>cir, ya tenemos el gran primer tema </a:t>
            </a:r>
            <a:r>
              <a:rPr lang="es-ES" sz="1200" spc="10">
                <a:solidFill>
                  <a:srgbClr val="000000"/>
                </a:solidFill>
                <a:latin typeface="Times New Roman" pitchFamily="1" panose="02020603050405020304"/>
              </a:rPr>
              <a:t>transnacional de tráfico al que que-</a:t>
            </a:r>
            <a:r>
              <a:rPr lang="es-ES" sz="1200" spc="10">
                <a:solidFill>
                  <a:srgbClr val="000000"/>
                </a:solidFill>
                <a:latin typeface="Times New Roman" pitchFamily="1" panose="02020603050405020304"/>
              </a:rPr>
              <a:t>ría aludir, absolutamente imprescin-</a:t>
            </a:r>
          </a:p>
        </p:txBody>
      </p:sp>
      <p:sp>
        <p:nvSpPr>
          <p:cNvPr id="5" name=""/>
          <p:cNvSpPr/>
          <p:nvPr>
            <p:ph type="body" idx="10"/>
          </p:nvPr>
        </p:nvSpPr>
        <p:spPr>
          <a:xfrm>
            <a:off x="1061085" y="7056120"/>
            <a:ext cx="5486400" cy="267525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0">
                <a:solidFill>
                  <a:srgbClr val="000000"/>
                </a:solidFill>
                <a:latin typeface="Times New Roman" pitchFamily="1" panose="02020603050405020304"/>
              </a:rPr>
              <a:t>dible esta libertad, pero que sepan las democracias defenderse, pero que sepan los </a:t>
            </a:r>
            <a:r>
              <a:rPr lang="es-ES" sz="1200" spc="10">
                <a:solidFill>
                  <a:srgbClr val="000000"/>
                </a:solidFill>
                <a:latin typeface="Times New Roman" pitchFamily="1" panose="02020603050405020304"/>
              </a:rPr>
              <a:t>ciudadanos defenderse cuando de esta circulacióon internacional irrestricta se pue-</a:t>
            </a:r>
            <a:r>
              <a:rPr lang="es-ES" sz="1200" spc="10">
                <a:solidFill>
                  <a:srgbClr val="000000"/>
                </a:solidFill>
                <a:latin typeface="Times New Roman" pitchFamily="1" panose="02020603050405020304"/>
              </a:rPr>
              <a:t>den derivar graves daños en el perfil cultural de cada pueblo. Luego, el tráfico de </a:t>
            </a:r>
            <a:r>
              <a:rPr lang="es-ES" sz="1200" spc="10">
                <a:solidFill>
                  <a:srgbClr val="000000"/>
                </a:solidFill>
                <a:latin typeface="Times New Roman" pitchFamily="1" panose="02020603050405020304"/>
              </a:rPr>
              <a:t>capitales. EI tráfico de capitales, en estos momentos —y lo sabe quizás mejor Amé-</a:t>
            </a:r>
            <a:r>
              <a:rPr lang="es-ES" sz="1200" spc="10">
                <a:solidFill>
                  <a:srgbClr val="000000"/>
                </a:solidFill>
                <a:latin typeface="Times New Roman" pitchFamily="1" panose="02020603050405020304"/>
              </a:rPr>
              <a:t>rica Latina que ninguna otra parte del mundo— constituye también otro de los gran </a:t>
            </a:r>
            <a:r>
              <a:rPr lang="es-ES" sz="1200" spc="10">
                <a:solidFill>
                  <a:srgbClr val="000000"/>
                </a:solidFill>
                <a:latin typeface="Times New Roman" pitchFamily="1" panose="02020603050405020304"/>
              </a:rPr>
              <a:t>des temas que tenemos que abordar. En la primera página de uno de los principales </a:t>
            </a:r>
            <a:r>
              <a:rPr lang="es-ES" sz="1200" spc="10">
                <a:solidFill>
                  <a:srgbClr val="000000"/>
                </a:solidFill>
                <a:latin typeface="Times New Roman" pitchFamily="1" panose="02020603050405020304"/>
              </a:rPr>
              <a:t>periódicos españoles se decía el 20 de marzo de este año: “</a:t>
            </a:r>
            <a:r>
              <a:rPr lang="es-ES" sz="1200" i="1" spc="10">
                <a:solidFill>
                  <a:srgbClr val="000000"/>
                </a:solidFill>
                <a:latin typeface="Times New Roman" pitchFamily="1" panose="02020603050405020304"/>
              </a:rPr>
              <a:t>Europa pide ayuda al </a:t>
            </a:r>
            <a:r>
              <a:rPr lang="es-ES" sz="1200" i="1" spc="10">
                <a:solidFill>
                  <a:srgbClr val="000000"/>
                </a:solidFill>
                <a:latin typeface="Times New Roman" pitchFamily="1" panose="02020603050405020304"/>
              </a:rPr>
              <a:t>G7 para apaciguar la tormenta monetaria. Se busca con urgencia moderar la libre </a:t>
            </a:r>
            <a:r>
              <a:rPr lang="es-ES" sz="1200" i="1" spc="10">
                <a:solidFill>
                  <a:srgbClr val="000000"/>
                </a:solidFill>
                <a:latin typeface="Times New Roman" pitchFamily="1" panose="02020603050405020304"/>
              </a:rPr>
              <a:t>circulación de capitales especulativos</a:t>
            </a:r>
            <a:r>
              <a:rPr lang="es-ES" sz="1200" spc="10">
                <a:solidFill>
                  <a:srgbClr val="000000"/>
                </a:solidFill>
                <a:latin typeface="Times New Roman" pitchFamily="1" panose="02020603050405020304"/>
              </a:rPr>
              <a:t>”. </a:t>
            </a:r>
          </a:p>
          <a:p>
            <a:pPr marL="0" marR="45720" indent="0" algn="just">
              <a:lnSpc>
                <a:spcPts val="1400"/>
              </a:lnSpc>
              <a:spcBef>
                <a:spcPts val="500"/>
              </a:spcBef>
              <a:spcAft>
                <a:spcPts val="2035"/>
              </a:spcAft>
            </a:pPr>
            <a:r>
              <a:rPr lang="es-ES" sz="1200" spc="0">
                <a:solidFill>
                  <a:srgbClr val="000000"/>
                </a:solidFill>
                <a:latin typeface="Times New Roman" pitchFamily="1" panose="02020603050405020304"/>
              </a:rPr>
              <a:t>Ustedes saben que hoy se habla de las autopistas, ya de las superautopistas de la </a:t>
            </a:r>
            <a:r>
              <a:rPr lang="es-ES" sz="1200" spc="0">
                <a:solidFill>
                  <a:srgbClr val="000000"/>
                </a:solidFill>
                <a:latin typeface="Times New Roman" pitchFamily="1" panose="02020603050405020304"/>
              </a:rPr>
              <a:t>información. Hoy, por las telecomunicaciones y por las computadoras podemos, elec-</a:t>
            </a:r>
            <a:r>
              <a:rPr lang="es-ES" sz="1200" spc="0">
                <a:solidFill>
                  <a:srgbClr val="000000"/>
                </a:solidFill>
                <a:latin typeface="Times New Roman" pitchFamily="1" panose="02020603050405020304"/>
              </a:rPr>
              <a:t>trónicamente, ponernos en contacto. Todavía estápor desarrollar la libre circulación </a:t>
            </a:r>
            <a:r>
              <a:rPr lang="es-ES" sz="1200" spc="0">
                <a:solidFill>
                  <a:srgbClr val="000000"/>
                </a:solidFill>
                <a:latin typeface="Times New Roman" pitchFamily="1" panose="02020603050405020304"/>
              </a:rPr>
              <a:t>del conocimiento; todavía junto a estas autopistas, tenemos senderos, tenemos peque-</a:t>
            </a:r>
            <a:r>
              <a:rPr lang="es-ES" sz="100">
                <a:solidFill>
                  <a:srgbClr val="000000"/>
                </a:solidFill>
                <a:latin typeface="Times New Roman" pitchFamily="1" panose="02020603050405020304"/>
              </a:rPr>
              <a:t> </a:t>
            </a:r>
          </a:p>
        </p:txBody>
      </p:sp>
      <p:sp>
        <p:nvSpPr>
          <p:cNvPr id="6" name=""/>
          <p:cNvSpPr/>
          <p:nvPr>
            <p:ph type="body" idx="10"/>
          </p:nvPr>
        </p:nvSpPr>
        <p:spPr>
          <a:xfrm>
            <a:off x="1061085" y="9731375"/>
            <a:ext cx="5486400" cy="238125"/>
          </a:xfrm>
          <a:prstGeom prst="rect">
            <a:avLst/>
          </a:prstGeom>
          <a:noFill/>
          <a:ln w="0" cmpd="sng">
            <a:noFill/>
            <a:prstDash val="solid"/>
          </a:ln>
        </p:spPr>
        <p:txBody>
          <a:bodyPr vert="horz" lIns="0" tIns="52705" rIns="0" bIns="0" anchor="t"/>
          <a:lstStyle/>
          <a:p>
            <a:pPr marL="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
        <p:nvSpPr>
          <p:cNvPr id="9" name=""/>
          <p:cNvSpPr/>
          <p:nvPr>
            <p:ph type="body" idx="10"/>
          </p:nvPr>
        </p:nvSpPr>
        <p:spPr>
          <a:xfrm>
            <a:off x="1061085" y="6740525"/>
            <a:ext cx="2514600" cy="315595"/>
          </a:xfrm>
          <a:prstGeom prst="rect">
            <a:avLst/>
          </a:prstGeom>
          <a:noFill/>
          <a:ln w="0" cmpd="sng">
            <a:noFill/>
            <a:prstDash val="solid"/>
          </a:ln>
        </p:spPr>
        <p:txBody>
          <a:bodyPr vert="horz" lIns="0" tIns="0" rIns="0" bIns="0" anchor="t"/>
          <a:lstStyle/>
          <a:p>
            <a:pPr marL="0" marR="0" indent="0" algn="ctr">
              <a:lnSpc>
                <a:spcPts val="1400"/>
              </a:lnSpc>
              <a:spcAft>
                <a:spcPts val="1075"/>
              </a:spcAft>
            </a:pPr>
            <a:r>
              <a:rPr lang="es-ES" sz="1200" spc="20">
                <a:solidFill>
                  <a:srgbClr val="000000"/>
                </a:solidFill>
                <a:latin typeface="Times New Roman" pitchFamily="1" panose="02020603050405020304"/>
              </a:rPr>
              <a:t>Dr. Federico Mayor Zaragoza </a:t>
            </a:r>
          </a:p>
        </p:txBody>
      </p:sp>
    </p:spTree>
  </p:cSld>
  <p:clrMapOvr>
    <a:masterClrMapping/>
  </p:clrMapOvr>
</p:sldLayout>
</file>

<file path=ppt/slideLayouts/slideLayout34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200" b="1" spc="0">
                <a:solidFill>
                  <a:srgbClr val="000000"/>
                </a:solidFill>
                <a:latin typeface="Times New Roman" pitchFamily="1" panose="02020603050405020304"/>
              </a:rPr>
              <a:t>15. Doctores </a:t>
            </a:r>
            <a:r>
              <a:rPr lang="es-ES" sz="1150" b="1" i="1" spc="0">
                <a:solidFill>
                  <a:srgbClr val="000000"/>
                </a:solidFill>
                <a:latin typeface="Courier New" pitchFamily="3" panose="02020603050405020304"/>
              </a:rPr>
              <a:t>Honoris causa </a:t>
            </a:r>
            <a:r>
              <a:rPr lang="es-ES" sz="1200" b="1" spc="0">
                <a:solidFill>
                  <a:srgbClr val="000000"/>
                </a:solidFill>
                <a:latin typeface="Times New Roman" pitchFamily="1" panose="02020603050405020304"/>
              </a:rPr>
              <a:t>por la Facultad de Ciencias </a:t>
            </a:r>
            <a:r>
              <a:rPr lang="es-ES" sz="1200" spc="0">
                <a:solidFill>
                  <a:srgbClr val="000000"/>
                </a:solidFill>
                <a:latin typeface="Times New Roman" pitchFamily="1" panose="02020603050405020304"/>
              </a:rPr>
              <a:t>317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870"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ños caminos, tenemos hoy todavía, incluso tramos intransitables; tenemos 600.000 pueblos en el mundo sin electricidad; tenemos que recordarlo a quienes nos hablan sólo de las autopistas de circulación para unos cuantos de privilegiados. ¿Cuantas personas, cuantas mujeres, cuantos hombres viven hoy todavía en un medio en el que carecen de energía, de esta energía que nosotros damos como si fuera ya algo consubstancial, casi genético en los países más desarrollados? Pero estas autopistas ya sirven para el tráfico especulativo de capitales y esto estáproduciendo una se-</a:t>
            </a:r>
            <a:r>
              <a:rPr lang="es-ES" sz="1200" spc="25">
                <a:solidFill>
                  <a:srgbClr val="000000"/>
                </a:solidFill>
                <a:latin typeface="Times New Roman" pitchFamily="1" panose="02020603050405020304"/>
              </a:rPr>
              <a:t>rie muy importante de descalabros que tenemos que procurar conocer y moderar. No podemos decir: ¡Ah!, son las leyes de los mercados monetarios, son las leyes del actual sistema macroeconómico mundial; lo unico que interesa a cada ciudadano es su microeconomía, es su economía, en quégrado estas medidas macroeconómicas repercuten realmente en mejorar la calidad de vida de cada ciudadano. </a:t>
            </a:r>
          </a:p>
          <a:p>
            <a:pPr marL="45720" marR="45720" indent="0" algn="just">
              <a:lnSpc>
                <a:spcPts val="1400"/>
              </a:lnSpc>
              <a:spcBef>
                <a:spcPts val="535"/>
              </a:spcBef>
              <a:spcAft>
                <a:spcPts val="0"/>
              </a:spcAft>
            </a:pPr>
            <a:r>
              <a:rPr lang="es-ES" sz="1200" spc="0">
                <a:solidFill>
                  <a:srgbClr val="000000"/>
                </a:solidFill>
                <a:latin typeface="Times New Roman" pitchFamily="1" panose="02020603050405020304"/>
              </a:rPr>
              <a:t>En uno de los grandes periódicos internacionales, el International Herald Tribune, se decía el día 3 de abril de este año: “</a:t>
            </a:r>
            <a:r>
              <a:rPr lang="es-ES" sz="1200" i="1" spc="0">
                <a:solidFill>
                  <a:srgbClr val="000000"/>
                </a:solidFill>
                <a:latin typeface="Times New Roman" pitchFamily="1" panose="02020603050405020304"/>
              </a:rPr>
              <a:t>Nos encontramos enfrentados con autenticas tur-</a:t>
            </a:r>
            <a:r>
              <a:rPr lang="es-ES" sz="1200" i="1" spc="0">
                <a:solidFill>
                  <a:srgbClr val="000000"/>
                </a:solidFill>
                <a:latin typeface="Times New Roman" pitchFamily="1" panose="02020603050405020304"/>
              </a:rPr>
              <a:t>bulencias monetarias, que desbordan Los l</a:t>
            </a:r>
            <a:r>
              <a:rPr lang="es-ES" sz="1200" i="1" spc="0">
                <a:solidFill>
                  <a:srgbClr val="000000"/>
                </a:solidFill>
                <a:latin typeface="Times New Roman" pitchFamily="1" panose="02020603050405020304"/>
              </a:rPr>
              <a:t>ı´mites de la competencia y el control de las autoridades nacionales. Los recientes acontecimientos, la crisis financiera de Méxi-</a:t>
            </a:r>
            <a:r>
              <a:rPr lang="es-ES" sz="1200" i="1" spc="0">
                <a:solidFill>
                  <a:srgbClr val="000000"/>
                </a:solidFill>
                <a:latin typeface="Times New Roman" pitchFamily="1" panose="02020603050405020304"/>
              </a:rPr>
              <a:t>co, el súbito colapso del Banco Inglés Barings, marcan un punto de inflexión de tales caracterı´sticas que es una señal de alerta en la historia financiera contemporánea</a:t>
            </a:r>
            <a:r>
              <a:rPr lang="es-ES" sz="1200" spc="0">
                <a:solidFill>
                  <a:srgbClr val="000000"/>
                </a:solidFill>
                <a:latin typeface="Times New Roman" pitchFamily="1" panose="02020603050405020304"/>
              </a:rPr>
              <a:t>”. </a:t>
            </a:r>
          </a:p>
          <a:p>
            <a:pPr marL="45720" marR="45720" indent="0" algn="just">
              <a:lnSpc>
                <a:spcPts val="1400"/>
              </a:lnSpc>
              <a:spcBef>
                <a:spcPts val="565"/>
              </a:spcBef>
              <a:spcAft>
                <a:spcPts val="0"/>
              </a:spcAft>
            </a:pPr>
            <a:r>
              <a:rPr lang="es-ES" sz="1200" spc="10">
                <a:solidFill>
                  <a:srgbClr val="000000"/>
                </a:solidFill>
                <a:latin typeface="Times New Roman" pitchFamily="1" panose="02020603050405020304"/>
              </a:rPr>
              <a:t>En 10 años, los flujos financieros electrónicos han pasado de 300.000 millones de dólares al día, a un tri1lón inglés, es decir un millón de millones de dólares por día. Esta es la realidad y tenemos que saberla; tenemos que saberla porque si no consideramos esta complejidad a la que antes decía que tenemos que hacer frente para un mundo más justo, consideramos sólo el pequeño mosaico del mundo en el que vivimos y decimos, ¡ah! aquínosotros hacemos las cosas lo mejor que podemos. Pero es el caso del medioambiente, de la contaminación, de los flujos financieros, del flujo de ideas, del tráfico de drogas, que es el que quería mencionar a continuación. Del tráfico de drogas, que no nos hagamos ilusiones, tampoco se solucionaráy la droga mata y la droga degrada. Tampoco se solucionarácon medidas, por buenas que se tomen, a escala de una nación, de un azulejo de este gran mosaico. Las soluciones serán el día en que todos los gobiernos tengan el coraje y la lucidez de terminar con el blanqueo de dinero; en este día y no con la utilización de desfoliantes y no hundiendo a parte de muchos países que hoy tienen este tipo de cultivos. Es así, es a base de esta </a:t>
            </a:r>
            <a:r>
              <a:rPr lang="es-ES" sz="1200" b="1" spc="10">
                <a:solidFill>
                  <a:srgbClr val="000000"/>
                </a:solidFill>
                <a:latin typeface="Times New Roman" pitchFamily="1" panose="02020603050405020304"/>
              </a:rPr>
              <a:t>pol-ética</a:t>
            </a:r>
            <a:r>
              <a:rPr lang="es-ES" sz="1200" spc="10">
                <a:solidFill>
                  <a:srgbClr val="000000"/>
                </a:solidFill>
                <a:latin typeface="Times New Roman" pitchFamily="1" panose="02020603050405020304"/>
              </a:rPr>
              <a:t>, no política sino </a:t>
            </a:r>
            <a:r>
              <a:rPr lang="es-ES" sz="1200" b="1" spc="10">
                <a:solidFill>
                  <a:srgbClr val="000000"/>
                </a:solidFill>
                <a:latin typeface="Times New Roman" pitchFamily="1" panose="02020603050405020304"/>
              </a:rPr>
              <a:t>pol-ética </a:t>
            </a:r>
            <a:r>
              <a:rPr lang="es-ES" sz="1200" spc="10">
                <a:solidFill>
                  <a:srgbClr val="000000"/>
                </a:solidFill>
                <a:latin typeface="Times New Roman" pitchFamily="1" panose="02020603050405020304"/>
              </a:rPr>
              <a:t>internacional, es con esta ética a escala mundial que este tráfico perverso de las drogas que matan puede evitarse. </a:t>
            </a:r>
          </a:p>
          <a:p>
            <a:pPr marL="45720" marR="45720" indent="0" algn="just">
              <a:lnSpc>
                <a:spcPts val="1400"/>
              </a:lnSpc>
              <a:spcBef>
                <a:spcPts val="555"/>
              </a:spcBef>
              <a:spcAft>
                <a:spcPts val="1530"/>
              </a:spcAft>
            </a:pPr>
            <a:r>
              <a:rPr lang="es-ES" sz="1200" spc="10">
                <a:solidFill>
                  <a:srgbClr val="000000"/>
                </a:solidFill>
                <a:latin typeface="Times New Roman" pitchFamily="1" panose="02020603050405020304"/>
              </a:rPr>
              <a:t>No puedo dejar de mencionar el tráfico de armas y no puedo dejar de mencionarlo porque sin lugar a dudas es uno de los más importantes y de los más perversos que tenemos hoy día. El año pasado, 1994, los países pobres, los países en vías de desarrollo adquirieron 125.000 millones de dólares de armamento, lo adquirieron a los países ricos. Mal estáque ellos lo compraran, peor estáque se lo ofrecieran. A este respecto quiero decirles que siempre se critica a los países pobres que compran el armamento; cuando hablamos de droga pasa exactamente al revés, entonces se critica a los países pobres que son los que la venden; de donde se deduce que siempre los países más débiles son los acusados. Pues no, en este caso concreto hay que decir, con sorpresa: ¿Cómo se puede poner en la primera página de un periódico hace tan sólo dos meses que en un país centroasiático se estaban desplegando a lo largo de la frontera las lanzaderas de un misil de una marca concreta de un país concreto?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r">
              <a:lnSpc>
                <a:spcPts val="1400"/>
              </a:lnSpc>
              <a:spcAft>
                <a:spcPts val="70"/>
              </a:spcAft>
            </a:pPr>
            <a:r>
              <a:rPr lang="es-ES" sz="1200" b="1" spc="65">
                <a:solidFill>
                  <a:srgbClr val="000000"/>
                </a:solidFill>
                <a:latin typeface="Times New Roman" pitchFamily="1" panose="02020603050405020304"/>
              </a:rPr>
              <a:t>Memoria Histórica </a:t>
            </a:r>
          </a:p>
        </p:txBody>
      </p:sp>
    </p:spTree>
  </p:cSld>
  <p:clrMapOvr>
    <a:masterClrMapping/>
  </p:clrMapOvr>
</p:sldLayout>
</file>

<file path=ppt/slideLayouts/slideLayout34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spc="0">
                <a:solidFill>
                  <a:srgbClr val="000000"/>
                </a:solidFill>
                <a:latin typeface="Garamond" pitchFamily="1" panose="02020603050405020304"/>
              </a:rPr>
              <a:t>318 </a:t>
            </a:r>
            <a:r>
              <a:rPr lang="es-ES" sz="1300" b="1" spc="0">
                <a:solidFill>
                  <a:srgbClr val="000000"/>
                </a:solidFill>
                <a:latin typeface="Garamond"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¿Cómo puede este mismo país decir “estamos preocupados”, ¡estan desplegando los misiles!? Pues claro, los misiles cuando uno los compra no es para ponerlos en su casa de adorno, los misiles es para desplegarlos a lo largo de sus fronteras, para esto se paga el precio de esos misiles. </a:t>
            </a:r>
          </a:p>
          <a:p>
            <a:pPr marL="45720" marR="0" indent="0" algn="l">
              <a:lnSpc>
                <a:spcPts val="1400"/>
              </a:lnSpc>
              <a:spcBef>
                <a:spcPts val="545"/>
              </a:spcBef>
              <a:spcAft>
                <a:spcPts val="0"/>
              </a:spcAft>
            </a:pPr>
            <a:r>
              <a:rPr lang="es-ES" sz="1300" i="1" spc="65">
                <a:solidFill>
                  <a:srgbClr val="000000"/>
                </a:solidFill>
                <a:latin typeface="Garamond" pitchFamily="1" panose="02020603050405020304"/>
              </a:rPr>
              <a:t>Sr. Rectot; </a:t>
            </a:r>
          </a:p>
          <a:p>
            <a:pPr marL="45720" marR="0" indent="0" algn="l">
              <a:lnSpc>
                <a:spcPts val="1400"/>
              </a:lnSpc>
              <a:spcBef>
                <a:spcPts val="85"/>
              </a:spcBef>
              <a:spcAft>
                <a:spcPts val="0"/>
              </a:spcAft>
            </a:pPr>
            <a:r>
              <a:rPr lang="es-ES" sz="1300" i="1" spc="85">
                <a:solidFill>
                  <a:srgbClr val="000000"/>
                </a:solidFill>
                <a:latin typeface="Garamond" pitchFamily="1" panose="02020603050405020304"/>
              </a:rPr>
              <a:t>Señoras Y señores: </a:t>
            </a:r>
          </a:p>
          <a:p>
            <a:pPr marL="45720" marR="45720" indent="0" algn="just">
              <a:lnSpc>
                <a:spcPts val="1400"/>
              </a:lnSpc>
              <a:spcBef>
                <a:spcPts val="530"/>
              </a:spcBef>
              <a:spcAft>
                <a:spcPts val="0"/>
              </a:spcAft>
            </a:pPr>
            <a:r>
              <a:rPr lang="es-ES" sz="1300" spc="-15">
                <a:solidFill>
                  <a:srgbClr val="000000"/>
                </a:solidFill>
                <a:latin typeface="Garamond" pitchFamily="1" panose="02020603050405020304"/>
              </a:rPr>
              <a:t>Estas son las realidades de nuestros días. La realidad es que cuando hace pocos días se abrazaron el actual presidente, resultado de unas elecciones contrastadas por la UNESCO y por el sistema de las Naciones Unidas, el presidente de Angola y el presi-</a:t>
            </a:r>
            <a:r>
              <a:rPr lang="es-ES" sz="1300" spc="-15">
                <a:solidFill>
                  <a:srgbClr val="000000"/>
                </a:solidFill>
                <a:latin typeface="Garamond" pitchFamily="1" panose="02020603050405020304"/>
              </a:rPr>
              <a:t>dente y director de la facción que se le ha estado oponiendo en una guerra tremenda </a:t>
            </a:r>
          </a:p>
          <a:p>
            <a:pPr marL="45720" marR="0" indent="0" algn="just">
              <a:lnSpc>
                <a:spcPts val="2600"/>
              </a:lnSpc>
              <a:spcBef>
                <a:spcPts val="310"/>
              </a:spcBef>
              <a:spcAft>
                <a:spcPts val="0"/>
              </a:spcAft>
            </a:pPr>
            <a:r>
              <a:rPr lang="es-ES" sz="1300" spc="-254">
                <a:solidFill>
                  <a:srgbClr val="000000"/>
                </a:solidFill>
                <a:latin typeface="Garamond" pitchFamily="1" panose="02020603050405020304"/>
              </a:rPr>
              <a:t>durante muchos años en Angola, cuando se dieron el abrazo tan saludado que a </a:t>
            </a:r>
            <a:r>
              <a:rPr lang="es-ES" sz="1300" baseline="30000" spc="-254">
                <a:solidFill>
                  <a:srgbClr val="000000"/>
                </a:solidFill>
                <a:latin typeface="Garamond" pitchFamily="1" panose="02020603050405020304"/>
              </a:rPr>
              <a:t>mí</a:t>
            </a:r>
            <a:r>
              <a:rPr lang="es-ES" sz="1300" spc="-254">
                <a:solidFill>
                  <a:srgbClr val="000000"/>
                </a:solidFill>
                <a:latin typeface="Garamond" pitchFamily="1" panose="02020603050405020304"/>
              </a:rPr>
              <a:t>me produjo tanta alegría, pensaba no sólo en los que ya han muerto inútilmente en </a:t>
            </a:r>
          </a:p>
          <a:p>
            <a:pPr marL="45720" marR="45720" indent="0" algn="just">
              <a:lnSpc>
                <a:spcPts val="1400"/>
              </a:lnSpc>
              <a:spcBef>
                <a:spcPts val="50"/>
              </a:spcBef>
              <a:spcAft>
                <a:spcPts val="0"/>
              </a:spcAft>
            </a:pPr>
            <a:r>
              <a:rPr lang="es-ES" sz="1300" spc="-5">
                <a:solidFill>
                  <a:srgbClr val="000000"/>
                </a:solidFill>
                <a:latin typeface="Garamond" pitchFamily="1" panose="02020603050405020304"/>
              </a:rPr>
              <a:t>esta guerra, pensaba en los millones, millones de minas, minas anti–personas, de mi-</a:t>
            </a:r>
            <a:r>
              <a:rPr lang="es-ES" sz="1300" spc="-5">
                <a:solidFill>
                  <a:srgbClr val="000000"/>
                </a:solidFill>
                <a:latin typeface="Garamond" pitchFamily="1" panose="02020603050405020304"/>
              </a:rPr>
              <a:t>nas que ya ni siquiera matan, de minas que están perversamente diseñadas sólo para incapacitar, para dejar minusválidos. ¿Saben cuántos millones de minas se calcula que hay en Angola? Y ahora tendremos que deminar las minas que hemos minado. Entre 15 y 20 millones de minas hay en Angola. Y cuando nosotros a los alumnos que tenemos en Somalia les hacemos en su idioma los pequeños cuadernos para que vayan a estas “Houses of Peace”, a estas Casas de Paz que les hemos construido —y tengo que reconocer lo fantásticas que son las personas que hoy estan allísobre el terreno, ocupándose de estas casas, de estos centros de educación— en los cuadernos no les podemos poner otra referencia, no les podemos hablar de estos cuentos, de estas historias, de estos chascarrillos que son habituales en todos los cuadernos de los niños. Les tenemos que decir cómo se detecta una mina, quétienen que hacer cuando vean que puede haber un explosivo oculto, cómo deben proceder, quéalarmas tienen que dar. </a:t>
            </a:r>
          </a:p>
          <a:p>
            <a:pPr marL="45720" marR="45720" indent="0" algn="just">
              <a:lnSpc>
                <a:spcPts val="1400"/>
              </a:lnSpc>
              <a:spcBef>
                <a:spcPts val="550"/>
              </a:spcBef>
              <a:spcAft>
                <a:spcPts val="0"/>
              </a:spcAft>
            </a:pPr>
            <a:r>
              <a:rPr lang="es-ES" sz="1300" spc="0">
                <a:solidFill>
                  <a:srgbClr val="000000"/>
                </a:solidFill>
                <a:latin typeface="Garamond" pitchFamily="1" panose="02020603050405020304"/>
              </a:rPr>
              <a:t>Se ha dicho en la presentacion de este acto que como bioquímico, durante muchos años me he dedicado a intentar prevenir en la medida de lo posible todos los casos evitables de subnormalidad infantil. Hay tres etapas: la primera, es conocer la causa; la segunda, conocer el tratamiento y ambas fundamentales. No podemos actuar, no podemos transformar la realidad, no podemos evitar la realidad sin ambas, sin saber: a quése debe y cómo podemos corregir esta deficiencia. Pero hay una tercera que es muy importante; es muy importante científicamente y es muy importante políticamente; que es actuar a tiempo. Si sabemos a quése debe y sabemos el traramiento pero nos demoramos en aplicarlo, no han servido para nada ni el análisis, ni el conocimiento del tratamiento adecuado. Actuar a tiempo, tener el coraje de actuar a tiempo, levantar la voz para que se actúe a tiernpo, es absolutamente imprescindible. </a:t>
            </a:r>
          </a:p>
          <a:p>
            <a:pPr marL="45720" marR="45720" indent="0" algn="just">
              <a:lnSpc>
                <a:spcPts val="1400"/>
              </a:lnSpc>
              <a:spcBef>
                <a:spcPts val="550"/>
              </a:spcBef>
              <a:spcAft>
                <a:spcPts val="2495"/>
              </a:spcAft>
            </a:pPr>
            <a:r>
              <a:rPr lang="es-ES" sz="1300" spc="-5">
                <a:solidFill>
                  <a:srgbClr val="000000"/>
                </a:solidFill>
                <a:latin typeface="Garamond" pitchFamily="1" panose="02020603050405020304"/>
              </a:rPr>
              <a:t>En cuestiones de medio ambiente, en cuestiones de conflictos sociales, de conflictos bélicos, en cuestiones de prevención de enfermedades, tenemos que saber actuar a tiempo. Estoy muy preocupado, ustedes han oído hablar de fracturas en la Antártica de proporciones como al menos en 20.000 años no han tenido lugar. Puede ser que se deba a causas naturales; también en el pasado ha habido grandes épocas de sequía y grandes épocas de enfriamiento, pero hoy además de los volcanes, además de los sucesos naturales, tenemos aquellos inducidos por la mano del hombre. Y hay un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34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0"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319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23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criterio fundamental para actuar a tiempo, hay un criterio fundamental para, lo que a míme gusta llamar, ética del tiempo, la ética temporal, el actuar a tiempo, es la irreversibilidad posible de los acontecimientos ulteriores. Es decir, si nosotros sospe-</a:t>
            </a:r>
            <a:r>
              <a:rPr lang="es-ES" sz="1300" spc="0">
                <a:solidFill>
                  <a:srgbClr val="000000"/>
                </a:solidFill>
                <a:latin typeface="Garamond" pitchFamily="1" panose="02020603050405020304"/>
              </a:rPr>
              <a:t>chamos que aplazando la puesta en práctica del tratamiento, estos acontecimientos pueden tener impactos irreversibles, en aquel momento es imperativo ético actuar de inmediato. Lo digo porque estamos en una epoca de informes y m´as informes, de estudios y más estudios, y análisis y m´as análisis. Los informes son imprescindibles cuando no se conocen, los tratamientos y la búsqueda de tratamientos es también imprescindible cuando no disponemos de las herramientas que nos permiten trans-</a:t>
            </a:r>
            <a:r>
              <a:rPr lang="es-ES" sz="1300" spc="0">
                <a:solidFill>
                  <a:srgbClr val="000000"/>
                </a:solidFill>
                <a:latin typeface="Garamond" pitchFamily="1" panose="02020603050405020304"/>
              </a:rPr>
              <a:t>formar esta realidad compleja que hemos logrado analizar y predecir. Pero actuar a tiempo es absolutamente fundamental, porque a veces es cierto que puede ser tarde ya cuando se actúa. Y claro, se dice por parte de los medioambientalistas, se dice por parte de los decisores: vamos a esperar un poco, vamos a hacer otro análisis, vamos a hacer otro diagnóstico.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Me gusta repetir que el diagnóstico perfecto es la autopsia, pero yo no quisiera que legáramos a estas generaciones futuras, a estas generaciones que hoy son nuestra esperanza, les legáramos alteraciones irreversibles que era nuestro deber haber evi-</a:t>
            </a:r>
            <a:r>
              <a:rPr lang="es-ES" sz="1300" spc="0">
                <a:solidFill>
                  <a:srgbClr val="000000"/>
                </a:solidFill>
                <a:latin typeface="Garamond" pitchFamily="1" panose="02020603050405020304"/>
              </a:rPr>
              <a:t>tado. Me gusta mucho una cita de Montesquieu en “El espíritu de las leyes”, que dice así: “Cuando Sila quiso devolver a Roma su libertad, ésta no pudo ya recibirla”. Yo no quisiera que cuando finalmente se decida devolver a cada ciudadano la libertad, la capacidad, el conocimiento que le corresponde, éstos no puedan ya recibirlos o tengan impedimentos muy fuertes para recibirlos. </a:t>
            </a:r>
          </a:p>
          <a:p>
            <a:pPr marL="45720" marR="45720" indent="0" algn="just">
              <a:lnSpc>
                <a:spcPts val="1400"/>
              </a:lnSpc>
              <a:spcBef>
                <a:spcPts val="550"/>
              </a:spcBef>
              <a:spcAft>
                <a:spcPts val="0"/>
              </a:spcAft>
            </a:pPr>
            <a:r>
              <a:rPr lang="es-ES" sz="1300" spc="-15">
                <a:solidFill>
                  <a:srgbClr val="000000"/>
                </a:solidFill>
                <a:latin typeface="Garamond" pitchFamily="1" panose="02020603050405020304"/>
              </a:rPr>
              <a:t>Las amenazas son hoy muy distintas de las del año 1945, aquel año en el que estas personas conmovidas redactaron los textos fundamentales de la Carta de las Naciones Unidas, la Declaración Universal de los Derechos Humanos o la Constitución de la UNESCO. Hoy, las grandes amenazas son la exclusión de muchos ciudadanos. La exclusión geográfica, la exclusión por sexo, por cultura, par religión, por sentimientos políticos, por sistemas educativos, hay que decirlo. Por eso tenemos ahora que decir educación para todos para toda la vida, educación permanente como criterio para que los excluidos puedan ser incluidos. Y frente a la exclusión, esta pobreza extrema que es otra fuente de conflicto hoy, esta pobreza extrema que hace que sobre todo las </a:t>
            </a:r>
          </a:p>
          <a:p>
            <a:pPr marL="45720" marR="45720" indent="0" algn="just">
              <a:lnSpc>
                <a:spcPts val="2600"/>
              </a:lnSpc>
              <a:spcBef>
                <a:spcPts val="315"/>
              </a:spcBef>
              <a:spcAft>
                <a:spcPts val="0"/>
              </a:spcAft>
            </a:pPr>
            <a:r>
              <a:rPr lang="es-ES" sz="1300" spc="-245">
                <a:solidFill>
                  <a:srgbClr val="000000"/>
                </a:solidFill>
                <a:latin typeface="Garamond" pitchFamily="1" panose="02020603050405020304"/>
              </a:rPr>
              <a:t>personas que viven en el medio rural se desplacen hacia las grandes ciudades y allívivan en condiciones de soledad acompañada y alli pasen de la pobreza a la miseria </a:t>
            </a:r>
          </a:p>
          <a:p>
            <a:pPr marL="45720" marR="45720" indent="0" algn="just">
              <a:lnSpc>
                <a:spcPts val="1400"/>
              </a:lnSpc>
              <a:spcBef>
                <a:spcPts val="50"/>
              </a:spcBef>
              <a:spcAft>
                <a:spcPts val="2060"/>
              </a:spcAft>
            </a:pPr>
            <a:r>
              <a:rPr lang="es-ES" sz="1300" spc="-20">
                <a:solidFill>
                  <a:srgbClr val="000000"/>
                </a:solidFill>
                <a:latin typeface="Garamond" pitchFamily="1" panose="02020603050405020304"/>
              </a:rPr>
              <a:t>y de la miseria a la radicalización y de la radicalización a la violencia y a la agresión. Quéfácil es decir: ¡Son fundamentalistas! Yo aconsejaría a muchos de los que viven en las sociedades de lo superfluo del norte, que visitaran con frecuencia estas personas a las que juzgan de esta manera y vieran como viven, y que supieran que estas personas, que los países en los que viven estas personas pagan a los países ricos en deuda externa, a veces m´as del 50 % de su Producto Interno Bruto. Tiene que saberse que hay hoy una nueva manera de solucionar los conflictos que es precisamente aplazando, cancelando, disminuyendo esta deuda contraída a veces por sistemas dictatoriales hace muchos años en aquel país, a veces contraída con engaño por las organizaciones; no engaño voluntario, no, por error, pero con engaño por tanto, de quienes les aconsejaron en un momento de gran fluidez monetaria: tome Ud. estos préstamos y veráquébien le irá. Estos países, donde hoy se vive en la miseria, estos pafses que tienen que pagar m´as del 50 % de todo su Producto Interno, no pueden ser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4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320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juzgados a la ligera. Tenemos que conocer la realidad de cerca. Lo mismo sucede con el medio ambiente, con los ecologistas: ¿Cuanta ecología distante? ¿Cuanta ecología emocional, sentimental? Cuando siguen sin resolver los problemas de producción de anhídrido carbónico, de cornbustión, de carburantes fósiles. Todos estos problemas siguen asípero nosotros hablamos de conservar una serie de animales que, desde </a:t>
            </a:r>
          </a:p>
          <a:p>
            <a:pPr marL="45720" marR="45720" indent="0" algn="just">
              <a:lnSpc>
                <a:spcPts val="2500"/>
              </a:lnSpc>
              <a:spcBef>
                <a:spcPts val="280"/>
              </a:spcBef>
              <a:spcAft>
                <a:spcPts val="0"/>
              </a:spcAft>
            </a:pPr>
            <a:r>
              <a:rPr lang="es-ES" sz="1200" spc="-240">
                <a:solidFill>
                  <a:srgbClr val="000000"/>
                </a:solidFill>
                <a:latin typeface="Times New Roman" pitchFamily="1" panose="02020603050405020304"/>
              </a:rPr>
              <a:t>luego, hay que proteger, desde luego, pero contando con las personas que viven allídonde viven estos animaJes. Es muy fácil decir que en el Amazonas debe conservarse </a:t>
            </a:r>
          </a:p>
          <a:p>
            <a:pPr marL="45720" marR="45720" indent="0" algn="just">
              <a:lnSpc>
                <a:spcPts val="1800"/>
              </a:lnSpc>
              <a:spcBef>
                <a:spcPts val="495"/>
              </a:spcBef>
              <a:spcAft>
                <a:spcPts val="0"/>
              </a:spcAft>
            </a:pPr>
            <a:r>
              <a:rPr lang="es-ES" sz="1200" spc="-45">
                <a:solidFill>
                  <a:srgbClr val="000000"/>
                </a:solidFill>
                <a:latin typeface="Times New Roman" pitchFamily="1" panose="02020603050405020304"/>
              </a:rPr>
              <a:t>el Yacarési no se vive en Amazonas; es muy fácil decir que tenemos que tener gran número de elefantes si después vivimos en Badajoz, en Madrid o en París y no allídonde están los elefantes. </a:t>
            </a:r>
          </a:p>
          <a:p>
            <a:pPr marL="45720" marR="45720" indent="0" algn="just">
              <a:lnSpc>
                <a:spcPts val="1400"/>
              </a:lnSpc>
              <a:spcBef>
                <a:spcPts val="775"/>
              </a:spcBef>
              <a:spcAft>
                <a:spcPts val="0"/>
              </a:spcAft>
            </a:pPr>
            <a:r>
              <a:rPr lang="es-ES" sz="1200" spc="20">
                <a:solidFill>
                  <a:srgbClr val="000000"/>
                </a:solidFill>
                <a:latin typeface="Times New Roman" pitchFamily="1" panose="02020603050405020304"/>
              </a:rPr>
              <a:t>Yo nunca olvidaréque cuando visitaba una de las grandes reservas de la Biosfera de la UNESCO, en Camerún, un pigmeo, uno de los jefes de los pigmeos, —que saben quéson los nómadas del bosque— se acercóy me dijo: “¿Usted es el Director General de la UNESCO?” Y le dije: “Sí”. Y el me dijo: “¿A quién protege usted, a nosotros o a los elefantes?” Porque teníamos mucha gente allítrabajando para proteger a los elefantes y nadie había pensado en que toda durabilidad, que todo desarrollo no tiene más que una cara; tiene la cara, tiene la faz de la especie humana y que todo, todo desarrollo debe interpretarse en terminos humanos. </a:t>
            </a:r>
          </a:p>
          <a:p>
            <a:pPr marL="45720" marR="45720" indent="0" algn="l">
              <a:lnSpc>
                <a:spcPts val="1400"/>
              </a:lnSpc>
              <a:spcBef>
                <a:spcPts val="550"/>
              </a:spcBef>
              <a:spcAft>
                <a:spcPts val="0"/>
              </a:spcAft>
            </a:pPr>
            <a:r>
              <a:rPr lang="es-ES" sz="1200" i="1" spc="15">
                <a:solidFill>
                  <a:srgbClr val="000000"/>
                </a:solidFill>
                <a:latin typeface="Times New Roman" pitchFamily="1" panose="02020603050405020304"/>
              </a:rPr>
              <a:t>Señor Rector; </a:t>
            </a:r>
          </a:p>
          <a:p>
            <a:pPr marL="45720" marR="45720" indent="0" algn="l">
              <a:lnSpc>
                <a:spcPts val="1400"/>
              </a:lnSpc>
              <a:spcBef>
                <a:spcPts val="40"/>
              </a:spcBef>
              <a:spcAft>
                <a:spcPts val="0"/>
              </a:spcAft>
            </a:pPr>
            <a:r>
              <a:rPr lang="es-ES" sz="1200" i="1" spc="15">
                <a:solidFill>
                  <a:srgbClr val="000000"/>
                </a:solidFill>
                <a:latin typeface="Times New Roman" pitchFamily="1" panose="02020603050405020304"/>
              </a:rPr>
              <a:t>Señoras y señores: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Tengo que concluir diciéndoles que esta Universidad, como dijo Jawaharla¨l Nehru de la UNESCO, debe ser la conciencia de la humanidad. Cada Universidad debe ser la conciencia de su entorno y debe tener esta capacidad de hacer de lo diverso, uno, pero conservando la diversidad, conservando la heterogeneidad.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Uno de los grandes problemas que afrontamos es precisamente la externalización de nuestros deseos, de nuestra manera de ser; el estar siempre de espectadores, siempre observando una pantalla, una pantalla de un juego electrónico o una pantalla de television o una pantalla de una computadora y, olvidamos que las respuestas y las soluciones están únicamente dentro del ser humano.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Esta Universidacl ha de ser capaz de otear y de prevenir; prevenir sabiendo que des-</a:t>
            </a:r>
            <a:r>
              <a:rPr lang="es-ES" sz="1200" spc="0">
                <a:solidFill>
                  <a:srgbClr val="000000"/>
                </a:solidFill>
                <a:latin typeface="Times New Roman" pitchFamily="1" panose="02020603050405020304"/>
              </a:rPr>
              <a:t>pués nadie le darálas gracias porque la prevención, como la Paz, como la Libertad, son invisibles. </a:t>
            </a:r>
            <a:r>
              <a:rPr lang="es-ES" sz="1200" i="1" spc="0">
                <a:solidFill>
                  <a:srgbClr val="000000"/>
                </a:solidFill>
                <a:latin typeface="Times New Roman" pitchFamily="1" panose="02020603050405020304"/>
              </a:rPr>
              <a:t>Gaudeamus igitur, juvenes dum sumus</a:t>
            </a:r>
            <a:r>
              <a:rPr lang="es-ES" sz="1200" spc="0">
                <a:solidFill>
                  <a:srgbClr val="000000"/>
                </a:solidFill>
                <a:latin typeface="Times New Roman" pitchFamily="1" panose="02020603050405020304"/>
              </a:rPr>
              <a:t>. Alegrémonos, pues, mientras somos jóvenes —y somos jóvenes mientras luchamos por nuestros ideales—, mien-</a:t>
            </a:r>
            <a:r>
              <a:rPr lang="es-ES" sz="1200" spc="0">
                <a:solidFill>
                  <a:srgbClr val="000000"/>
                </a:solidFill>
                <a:latin typeface="Times New Roman" pitchFamily="1" panose="02020603050405020304"/>
              </a:rPr>
              <a:t>tras nos alegra vivir compartiendo, yendo de la mano con todos, sea cual sea el color de su piel, su condición, sus creencias, su edad o su género. Somos jóvenes mientras no nos doblegamos a la rutina y al dogma, mientras nos guía la luz de la libertad, mientras somos la voz de los todavía sin voz, mientras late y prevalece en nosotros la fuerza indomable del espíritu. </a:t>
            </a:r>
          </a:p>
          <a:p>
            <a:pPr marL="45720" marR="45720" indent="0" algn="l">
              <a:lnSpc>
                <a:spcPts val="1400"/>
              </a:lnSpc>
              <a:spcBef>
                <a:spcPts val="550"/>
              </a:spcBef>
              <a:spcAft>
                <a:spcPts val="0"/>
              </a:spcAft>
            </a:pPr>
            <a:r>
              <a:rPr lang="es-ES" sz="1200" spc="15">
                <a:solidFill>
                  <a:srgbClr val="000000"/>
                </a:solidFill>
                <a:latin typeface="Times New Roman" pitchFamily="1" panose="02020603050405020304"/>
              </a:rPr>
              <a:t>Muchas gracias. </a:t>
            </a:r>
          </a:p>
          <a:p>
            <a:pPr marL="45720" marR="45720" indent="0" algn="just">
              <a:lnSpc>
                <a:spcPts val="1400"/>
              </a:lnSpc>
              <a:spcBef>
                <a:spcPts val="1935"/>
              </a:spcBef>
              <a:spcAft>
                <a:spcPts val="0"/>
              </a:spcAft>
            </a:pPr>
            <a:r>
              <a:rPr lang="es-ES" sz="1200" spc="0">
                <a:solidFill>
                  <a:srgbClr val="000000"/>
                </a:solidFill>
                <a:latin typeface="Times New Roman" pitchFamily="1" panose="02020603050405020304"/>
              </a:rPr>
              <a:t>Rector César Chaparro Gómez. </a:t>
            </a:r>
            <a:r>
              <a:rPr lang="es-ES" sz="1200" b="1" i="1" spc="0">
                <a:solidFill>
                  <a:srgbClr val="000000"/>
                </a:solidFill>
                <a:latin typeface="Times New Roman" pitchFamily="1" panose="02020603050405020304"/>
              </a:rPr>
              <a:t>Discurso de bienvenida como Doctor Hono-</a:t>
            </a:r>
            <a:r>
              <a:rPr lang="es-ES" sz="1200" b="1" i="1" spc="0">
                <a:solidFill>
                  <a:srgbClr val="000000"/>
                </a:solidFill>
                <a:latin typeface="Times New Roman" pitchFamily="1" panose="02020603050405020304"/>
              </a:rPr>
              <a:t>ris Causa </a:t>
            </a:r>
            <a:r>
              <a:rPr lang="es-ES" sz="1200" spc="0">
                <a:solidFill>
                  <a:srgbClr val="000000"/>
                </a:solidFill>
                <a:latin typeface="Times New Roman" pitchFamily="1" panose="02020603050405020304"/>
              </a:rPr>
              <a:t>al Excmo. Sr. D. Federico Mayor Zaragoza </a:t>
            </a:r>
          </a:p>
          <a:p>
            <a:pPr marL="45720" marR="45720" indent="0" algn="just">
              <a:lnSpc>
                <a:spcPts val="1400"/>
              </a:lnSpc>
              <a:spcBef>
                <a:spcPts val="485"/>
              </a:spcBef>
              <a:spcAft>
                <a:spcPts val="1960"/>
              </a:spcAft>
            </a:pPr>
            <a:r>
              <a:rPr lang="es-ES" sz="1200" spc="0">
                <a:solidFill>
                  <a:srgbClr val="000000"/>
                </a:solidFill>
                <a:latin typeface="Times New Roman" pitchFamily="1" panose="02020603050405020304"/>
              </a:rPr>
              <a:t>Mis primeras palabras son, como es de rigor, de bienvenida y agradecimiento. A todos los que, en representación de sus Instituciones o a título personal, nos honran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4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0"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321 </a:t>
            </a:r>
          </a:p>
        </p:txBody>
      </p:sp>
      <p:sp>
        <p:nvSpPr>
          <p:cNvPr id="3" name=""/>
          <p:cNvSpPr/>
          <p:nvPr>
            <p:ph type="body" idx="10"/>
          </p:nvPr>
        </p:nvSpPr>
        <p:spPr>
          <a:xfrm>
            <a:off x="1057910" y="681990"/>
            <a:ext cx="5486400" cy="3286760"/>
          </a:xfrm>
          <a:prstGeom prst="rect">
            <a:avLst/>
          </a:prstGeom>
          <a:noFill/>
          <a:ln w="0" cmpd="sng">
            <a:noFill/>
            <a:prstDash val="solid"/>
          </a:ln>
        </p:spPr>
        <p:txBody>
          <a:bodyPr vert="horz" lIns="0" tIns="225425" rIns="0" bIns="0" anchor="t"/>
          <a:lstStyle/>
          <a:p>
            <a:pPr marL="45720" marR="45720" indent="0" algn="just">
              <a:lnSpc>
                <a:spcPts val="1400"/>
              </a:lnSpc>
              <a:spcAft>
                <a:spcPts val="0"/>
              </a:spcAft>
            </a:pPr>
            <a:r>
              <a:rPr lang="es-ES" sz="1300" spc="-15">
                <a:solidFill>
                  <a:srgbClr val="000000"/>
                </a:solidFill>
                <a:latin typeface="Garamond" pitchFamily="1" panose="02020603050405020304"/>
              </a:rPr>
              <a:t>con su presencia en el día de hoy, y quieren de esta manera compartir con nosotros el significado profundo de uno de los m´as tradicionales ritos académicos, que representa a su vez como ningún otro la verdadera esencia del </a:t>
            </a:r>
            <a:r>
              <a:rPr lang="es-ES" sz="1050" i="1" spc="-15">
                <a:solidFill>
                  <a:srgbClr val="000000"/>
                </a:solidFill>
                <a:latin typeface="Arial" pitchFamily="2" panose="02020603050405020304"/>
              </a:rPr>
              <a:t>alma mater </a:t>
            </a:r>
            <a:r>
              <a:rPr lang="es-ES" sz="1300" spc="-15">
                <a:solidFill>
                  <a:srgbClr val="000000"/>
                </a:solidFill>
                <a:latin typeface="Garamond" pitchFamily="1" panose="02020603050405020304"/>
              </a:rPr>
              <a:t>universitaria. </a:t>
            </a:r>
          </a:p>
          <a:p>
            <a:pPr marL="45720" marR="45720" indent="0" algn="just">
              <a:lnSpc>
                <a:spcPts val="1400"/>
              </a:lnSpc>
              <a:spcBef>
                <a:spcPts val="510"/>
              </a:spcBef>
              <a:spcAft>
                <a:spcPts val="0"/>
              </a:spcAft>
            </a:pPr>
            <a:r>
              <a:rPr lang="es-ES" sz="1300" spc="-10">
                <a:solidFill>
                  <a:srgbClr val="000000"/>
                </a:solidFill>
                <a:latin typeface="Garamond" pitchFamily="1" panose="02020603050405020304"/>
              </a:rPr>
              <a:t>La ceremonia de investidura que acabamos de celebrar es, sin duda, una de las que, en e! seno de la Institución universitaria, se ha mantenido más a la vieja tradición y prácticamente invariable a lo largo de los siglos. Y no por ello ha quedado anticuada. M´as bien, encierra en cada uno de los símbolos de su liturgia, de una manera siempre actual, el cometido, la actividad y la naturaleza misma de la Universidad, como responsable y garante de la generación, custodia, transmisión y enriquecimiento de la ciencia y la cultura. </a:t>
            </a:r>
          </a:p>
          <a:p>
            <a:pPr marL="45720" marR="45720" indent="0" algn="just">
              <a:lnSpc>
                <a:spcPts val="1400"/>
              </a:lnSpc>
              <a:spcBef>
                <a:spcPts val="530"/>
              </a:spcBef>
              <a:spcAft>
                <a:spcPts val="20"/>
              </a:spcAft>
            </a:pPr>
            <a:r>
              <a:rPr lang="es-ES" sz="1300" spc="0">
                <a:solidFill>
                  <a:srgbClr val="000000"/>
                </a:solidFill>
                <a:latin typeface="Garamond" pitchFamily="1" panose="02020603050405020304"/>
              </a:rPr>
              <a:t>Mi bienvenida y gratitud, igualmente, a todos los universitarios, compañeros y com-</a:t>
            </a:r>
            <a:r>
              <a:rPr lang="es-ES" sz="1300" spc="0">
                <a:solidFill>
                  <a:srgbClr val="000000"/>
                </a:solidFill>
                <a:latin typeface="Garamond" pitchFamily="1" panose="02020603050405020304"/>
              </a:rPr>
              <a:t>pañeras de los distintos estamentos, Centros y Servícios, especialrnenre a los pe-rrenecienres a la Facultad de Ciencias, hermana mayor en esta Universidad, que manifiestan con su nutrida presencia hoy y aquíuna comunidad de intenciones, realidades e ilusiones en la Institución universitaria. A todos, mi bienvenida sincera y mi cordial agradecimiento. </a:t>
            </a:r>
          </a:p>
        </p:txBody>
      </p:sp>
      <p:sp>
        <p:nvSpPr>
          <p:cNvPr id="4" name=""/>
          <p:cNvSpPr/>
          <p:nvPr>
            <p:ph type="body" idx="10"/>
          </p:nvPr>
        </p:nvSpPr>
        <p:spPr>
          <a:xfrm>
            <a:off x="4178935" y="3968750"/>
            <a:ext cx="2365375" cy="3644900"/>
          </a:xfrm>
          <a:prstGeom prst="rect">
            <a:avLst/>
          </a:prstGeom>
          <a:noFill/>
          <a:ln w="0" cmpd="sng">
            <a:noFill/>
            <a:prstDash val="solid"/>
          </a:ln>
        </p:spPr>
        <p:txBody>
          <a:bodyPr vert="horz" lIns="0" tIns="67310" rIns="0" bIns="0" anchor="t"/>
          <a:lstStyle/>
          <a:p>
            <a:pPr marL="0" marR="45720" indent="0" algn="just">
              <a:lnSpc>
                <a:spcPts val="1400"/>
              </a:lnSpc>
              <a:spcAft>
                <a:spcPts val="0"/>
              </a:spcAft>
            </a:pPr>
            <a:r>
              <a:rPr lang="es-ES" sz="1300" spc="0">
                <a:solidFill>
                  <a:srgbClr val="000000"/>
                </a:solidFill>
                <a:latin typeface="Garamond" pitchFamily="1" panose="02020603050405020304"/>
              </a:rPr>
              <a:t>La Universidad de Extremadura, </a:t>
            </a:r>
            <a:r>
              <a:rPr lang="es-ES" sz="1300" spc="0">
                <a:solidFill>
                  <a:srgbClr val="000000"/>
                </a:solidFill>
                <a:latin typeface="Garamond" pitchFamily="1" panose="02020603050405020304"/>
              </a:rPr>
              <a:t>mediante su Junta de Gobierno y a </a:t>
            </a:r>
            <a:r>
              <a:rPr lang="es-ES" sz="1300" spc="0">
                <a:solidFill>
                  <a:srgbClr val="000000"/>
                </a:solidFill>
                <a:latin typeface="Garamond" pitchFamily="1" panose="02020603050405020304"/>
              </a:rPr>
              <a:t>propuesta de la Facultad de Cien-</a:t>
            </a:r>
            <a:r>
              <a:rPr lang="es-ES" sz="1300" spc="0">
                <a:solidFill>
                  <a:srgbClr val="000000"/>
                </a:solidFill>
                <a:latin typeface="Garamond" pitchFamily="1" panose="02020603050405020304"/>
              </a:rPr>
              <a:t>cias, querido Profesor Mayor Zara-</a:t>
            </a:r>
            <a:r>
              <a:rPr lang="es-ES" sz="1300" spc="0">
                <a:solidFill>
                  <a:srgbClr val="000000"/>
                </a:solidFill>
                <a:latin typeface="Garamond" pitchFamily="1" panose="02020603050405020304"/>
              </a:rPr>
              <a:t>goza, le otorgóy se otorgóun honor, </a:t>
            </a:r>
            <a:r>
              <a:rPr lang="es-ES" sz="1300" spc="0">
                <a:solidFill>
                  <a:srgbClr val="000000"/>
                </a:solidFill>
                <a:latin typeface="Garamond" pitchFamily="1" panose="02020603050405020304"/>
              </a:rPr>
              <a:t>tenerlo en las páginas de la recien-</a:t>
            </a:r>
            <a:r>
              <a:rPr lang="es-ES" sz="1300" spc="0">
                <a:solidFill>
                  <a:srgbClr val="000000"/>
                </a:solidFill>
                <a:latin typeface="Garamond" pitchFamily="1" panose="02020603050405020304"/>
              </a:rPr>
              <a:t>te historia universitaria extremeña </a:t>
            </a:r>
            <a:r>
              <a:rPr lang="es-ES" sz="1300" spc="0">
                <a:solidFill>
                  <a:srgbClr val="000000"/>
                </a:solidFill>
                <a:latin typeface="Garamond" pitchFamily="1" panose="02020603050405020304"/>
              </a:rPr>
              <a:t>como Doctor en el Claustro de es-</a:t>
            </a:r>
            <a:r>
              <a:rPr lang="es-ES" sz="1300" spc="0">
                <a:solidFill>
                  <a:srgbClr val="000000"/>
                </a:solidFill>
                <a:latin typeface="Garamond" pitchFamily="1" panose="02020603050405020304"/>
              </a:rPr>
              <a:t>ta Universidad. Su trayectoria aca-</a:t>
            </a:r>
            <a:r>
              <a:rPr lang="es-ES" sz="1300" spc="0">
                <a:solidFill>
                  <a:srgbClr val="000000"/>
                </a:solidFill>
                <a:latin typeface="Garamond" pitchFamily="1" panose="02020603050405020304"/>
              </a:rPr>
              <a:t>démica de vocacional enseñante y ri-</a:t>
            </a:r>
            <a:r>
              <a:rPr lang="es-ES" sz="1300" spc="0">
                <a:solidFill>
                  <a:srgbClr val="000000"/>
                </a:solidFill>
                <a:latin typeface="Garamond" pitchFamily="1" panose="02020603050405020304"/>
              </a:rPr>
              <a:t>guroso investigador, unida a su com-</a:t>
            </a:r>
            <a:r>
              <a:rPr lang="es-ES" sz="1300" spc="0">
                <a:solidFill>
                  <a:srgbClr val="000000"/>
                </a:solidFill>
                <a:latin typeface="Garamond" pitchFamily="1" panose="02020603050405020304"/>
              </a:rPr>
              <a:t>promiso permanente en la vida pú-</a:t>
            </a:r>
            <a:r>
              <a:rPr lang="es-ES" sz="1300" spc="0">
                <a:solidFill>
                  <a:srgbClr val="000000"/>
                </a:solidFill>
                <a:latin typeface="Garamond" pitchFamily="1" panose="02020603050405020304"/>
              </a:rPr>
              <a:t>blica nacional e internacional, en to-</a:t>
            </a:r>
            <a:r>
              <a:rPr lang="es-ES" sz="1300" spc="0">
                <a:solidFill>
                  <a:srgbClr val="000000"/>
                </a:solidFill>
                <a:latin typeface="Garamond" pitchFamily="1" panose="02020603050405020304"/>
              </a:rPr>
              <a:t>dos los ámbitos de la educación y </a:t>
            </a:r>
            <a:r>
              <a:rPr lang="es-ES" sz="1300" spc="0">
                <a:solidFill>
                  <a:srgbClr val="000000"/>
                </a:solidFill>
                <a:latin typeface="Garamond" pitchFamily="1" panose="02020603050405020304"/>
              </a:rPr>
              <a:t>de la cultura, le hacen sobradamen-</a:t>
            </a:r>
            <a:r>
              <a:rPr lang="es-ES" sz="1300" spc="0">
                <a:solidFill>
                  <a:srgbClr val="000000"/>
                </a:solidFill>
                <a:latin typeface="Garamond" pitchFamily="1" panose="02020603050405020304"/>
              </a:rPr>
              <a:t>te merecedor de esta distinción que </a:t>
            </a:r>
            <a:r>
              <a:rPr lang="es-ES" sz="1300" spc="0">
                <a:solidFill>
                  <a:srgbClr val="000000"/>
                </a:solidFill>
                <a:latin typeface="Garamond" pitchFamily="1" panose="02020603050405020304"/>
              </a:rPr>
              <a:t>honra tanto a quien la concede como </a:t>
            </a:r>
            <a:r>
              <a:rPr lang="es-ES" sz="1300" spc="0">
                <a:solidFill>
                  <a:srgbClr val="000000"/>
                </a:solidFill>
                <a:latin typeface="Garamond" pitchFamily="1" panose="02020603050405020304"/>
              </a:rPr>
              <a:t>a quien la recibe. </a:t>
            </a:r>
          </a:p>
          <a:p>
            <a:pPr marL="0" marR="45720" indent="0" algn="just">
              <a:lnSpc>
                <a:spcPts val="1400"/>
              </a:lnSpc>
              <a:spcBef>
                <a:spcPts val="570"/>
              </a:spcBef>
              <a:spcAft>
                <a:spcPts val="0"/>
              </a:spcAft>
            </a:pPr>
            <a:r>
              <a:rPr lang="es-ES" sz="1300" spc="0">
                <a:solidFill>
                  <a:srgbClr val="000000"/>
                </a:solidFill>
                <a:latin typeface="Garamond" pitchFamily="1" panose="02020603050405020304"/>
              </a:rPr>
              <a:t>No voy a repetir aquíretazos de la </a:t>
            </a:r>
          </a:p>
        </p:txBody>
      </p:sp>
      <p:sp>
        <p:nvSpPr>
          <p:cNvPr id="5" name=""/>
          <p:cNvSpPr/>
          <p:nvPr>
            <p:ph type="body" idx="10"/>
          </p:nvPr>
        </p:nvSpPr>
        <p:spPr>
          <a:xfrm>
            <a:off x="1057910" y="7613650"/>
            <a:ext cx="5486400" cy="211772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300" spc="0">
                <a:solidFill>
                  <a:srgbClr val="000000"/>
                </a:solidFill>
                <a:latin typeface="Garamond" pitchFamily="1" panose="02020603050405020304"/>
              </a:rPr>
              <a:t>personaiidad y de la vida del Dr. Mayor Zaragoza. Con mayor rigor y conocimíenros </a:t>
            </a:r>
            <a:r>
              <a:rPr lang="es-ES" sz="1300" spc="0">
                <a:solidFill>
                  <a:srgbClr val="000000"/>
                </a:solidFill>
                <a:latin typeface="Garamond" pitchFamily="1" panose="02020603050405020304"/>
              </a:rPr>
              <a:t>que yo lo ha hecho su padrino, el Sr. Decano de la Facultad de Ciencias. Pero soy </a:t>
            </a:r>
            <a:r>
              <a:rPr lang="es-ES" sz="1300" spc="0">
                <a:solidFill>
                  <a:srgbClr val="000000"/>
                </a:solidFill>
                <a:latin typeface="Garamond" pitchFamily="1" panose="02020603050405020304"/>
              </a:rPr>
              <a:t>de los que piensan que de estos hechos, de estas añejas tradíciones y ritos univer-</a:t>
            </a:r>
            <a:r>
              <a:rPr lang="es-ES" sz="1300" spc="0">
                <a:solidFill>
                  <a:srgbClr val="000000"/>
                </a:solidFill>
                <a:latin typeface="Garamond" pitchFamily="1" panose="02020603050405020304"/>
              </a:rPr>
              <a:t>sitarios que nos devuelven en el tiempo a un humanismo renacentista, sinónimo de </a:t>
            </a:r>
            <a:r>
              <a:rPr lang="es-ES" sz="1300" spc="0">
                <a:solidFill>
                  <a:srgbClr val="000000"/>
                </a:solidFill>
                <a:latin typeface="Garamond" pitchFamily="1" panose="02020603050405020304"/>
              </a:rPr>
              <a:t>universalidad de saberes y amplitud de miras, hemos de sacar enseñanza para nues-</a:t>
            </a:r>
            <a:r>
              <a:rPr lang="es-ES" sz="1300" spc="0">
                <a:solidFill>
                  <a:srgbClr val="000000"/>
                </a:solidFill>
                <a:latin typeface="Garamond" pitchFamily="1" panose="02020603050405020304"/>
              </a:rPr>
              <a:t>tra cotidiana historia institucional y personal. El honor otorgado en este caso a un </a:t>
            </a:r>
            <a:r>
              <a:rPr lang="es-ES" sz="1300" spc="0">
                <a:solidFill>
                  <a:srgbClr val="000000"/>
                </a:solidFill>
                <a:latin typeface="Garamond" pitchFamily="1" panose="02020603050405020304"/>
              </a:rPr>
              <a:t>universitario, universal y generoso, se ha de convertir ineludiblemente en paradigma </a:t>
            </a:r>
            <a:r>
              <a:rPr lang="es-ES" sz="1300" spc="0">
                <a:solidFill>
                  <a:srgbClr val="000000"/>
                </a:solidFill>
                <a:latin typeface="Garamond" pitchFamily="1" panose="02020603050405020304"/>
              </a:rPr>
              <a:t>y ejemplo para todos nosotros, universitarios extremeños, de cómo encarar nuestra </a:t>
            </a:r>
            <a:r>
              <a:rPr lang="es-ES" sz="1300" spc="0">
                <a:solidFill>
                  <a:srgbClr val="000000"/>
                </a:solidFill>
                <a:latin typeface="Garamond" pitchFamily="1" panose="02020603050405020304"/>
              </a:rPr>
              <a:t>actividad y hacer frente a la obligación que como servidores tenemos. </a:t>
            </a:r>
          </a:p>
          <a:p>
            <a:pPr marL="0" marR="45720" indent="0" algn="just">
              <a:lnSpc>
                <a:spcPts val="1400"/>
              </a:lnSpc>
              <a:spcBef>
                <a:spcPts val="505"/>
              </a:spcBef>
              <a:spcAft>
                <a:spcPts val="1990"/>
              </a:spcAft>
            </a:pPr>
            <a:r>
              <a:rPr lang="es-ES" sz="1300" spc="15">
                <a:solidFill>
                  <a:srgbClr val="000000"/>
                </a:solidFill>
                <a:latin typeface="Garamond" pitchFamily="1" panose="02020603050405020304"/>
              </a:rPr>
              <a:t>Permítame, Profesor Mavor Zaragoza, permítanme, estimados señores y señoras,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45720" indent="0" algn="r">
              <a:lnSpc>
                <a:spcPts val="1300"/>
              </a:lnSpc>
              <a:spcAft>
                <a:spcPts val="0"/>
              </a:spcAft>
            </a:pPr>
            <a:r>
              <a:rPr lang="es-ES" sz="1300" b="1" spc="25">
                <a:solidFill>
                  <a:srgbClr val="000000"/>
                </a:solidFill>
                <a:latin typeface="Garamond" pitchFamily="1" panose="02020603050405020304"/>
              </a:rPr>
              <a:t>Memoria Histórica </a:t>
            </a:r>
          </a:p>
        </p:txBody>
      </p:sp>
      <p:sp>
        <p:nvSpPr>
          <p:cNvPr id="9" name=""/>
          <p:cNvSpPr/>
          <p:nvPr>
            <p:ph type="body" idx="10"/>
          </p:nvPr>
        </p:nvSpPr>
        <p:spPr>
          <a:xfrm>
            <a:off x="1057910" y="7096125"/>
            <a:ext cx="2552700" cy="517525"/>
          </a:xfrm>
          <a:prstGeom prst="rect">
            <a:avLst/>
          </a:prstGeom>
          <a:noFill/>
          <a:ln w="0" cmpd="sng">
            <a:noFill/>
            <a:prstDash val="solid"/>
          </a:ln>
        </p:spPr>
        <p:txBody>
          <a:bodyPr vert="horz" lIns="0" tIns="0" rIns="0" bIns="0" anchor="t"/>
          <a:lstStyle/>
          <a:p>
            <a:pPr marL="0" marR="0" indent="0" algn="r">
              <a:lnSpc>
                <a:spcPts val="1400"/>
              </a:lnSpc>
              <a:spcAft>
                <a:spcPts val="0"/>
              </a:spcAft>
            </a:pPr>
            <a:r>
              <a:rPr lang="es-ES" sz="1300" spc="10">
                <a:solidFill>
                  <a:srgbClr val="000000"/>
                </a:solidFill>
                <a:latin typeface="Garamond" pitchFamily="1" panose="02020603050405020304"/>
              </a:rPr>
              <a:t>Excmo. Sr. Rector, César Chaparro </a:t>
            </a:r>
          </a:p>
          <a:p>
            <a:pPr marL="0" marR="0" indent="0" algn="ctr">
              <a:lnSpc>
                <a:spcPts val="1400"/>
              </a:lnSpc>
              <a:spcBef>
                <a:spcPts val="0"/>
              </a:spcBef>
              <a:spcAft>
                <a:spcPts val="1145"/>
              </a:spcAft>
            </a:pPr>
            <a:r>
              <a:rPr lang="es-ES" sz="1300" spc="-55">
                <a:solidFill>
                  <a:srgbClr val="000000"/>
                </a:solidFill>
                <a:latin typeface="Garamond" pitchFamily="1" panose="02020603050405020304"/>
              </a:rPr>
              <a:t>Gómez </a:t>
            </a:r>
          </a:p>
        </p:txBody>
      </p:sp>
    </p:spTree>
  </p:cSld>
  <p:clrMapOvr>
    <a:masterClrMapping/>
  </p:clrMapOvr>
</p:sldLayout>
</file>

<file path=ppt/slideLayouts/slideLayout34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322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9180" y="681990"/>
            <a:ext cx="5486400" cy="9049385"/>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10">
                <a:solidFill>
                  <a:srgbClr val="000000"/>
                </a:solidFill>
                <a:latin typeface="Times New Roman" pitchFamily="1" panose="02020603050405020304"/>
              </a:rPr>
              <a:t>de manera muy breve, que al darle la más cordial bienvenida a esta Comunidad universitaria, déigualmente alguna pincelada de lo que, en mi opinión, nos podría quedar hoy en su incorporación como enseñanza. He leído atentamente, hace unos días, su libro </a:t>
            </a:r>
            <a:r>
              <a:rPr lang="es-ES" sz="1200" i="1" spc="10">
                <a:solidFill>
                  <a:srgbClr val="000000"/>
                </a:solidFill>
                <a:latin typeface="Times New Roman" pitchFamily="1" panose="02020603050405020304"/>
              </a:rPr>
              <a:t>La nueva página</a:t>
            </a:r>
            <a:r>
              <a:rPr lang="es-ES" sz="1200" spc="10">
                <a:solidFill>
                  <a:srgbClr val="000000"/>
                </a:solidFill>
                <a:latin typeface="Times New Roman" pitchFamily="1" panose="02020603050405020304"/>
              </a:rPr>
              <a:t>, auténtica y comprometida invitación a una nueva cultura de la solidaridad y de la paz. No faltan, como es lógico, en él invitaciones y avisos a los universitarios y educadores en general a “</a:t>
            </a:r>
            <a:r>
              <a:rPr lang="es-ES" sz="1200" i="1" spc="10">
                <a:solidFill>
                  <a:srgbClr val="000000"/>
                </a:solidFill>
                <a:latin typeface="Times New Roman" pitchFamily="1" panose="02020603050405020304"/>
              </a:rPr>
              <a:t>romper la tendencia a aislarnos en el exiguo campo de la especialidad o los quehaceres cotidianos, olvidando los v(´nculos que nos unen a los demás y las múltiples formas de interacción con la naturaleza</a:t>
            </a:r>
            <a:r>
              <a:rPr lang="es-ES" sz="1200" spc="10">
                <a:solidFill>
                  <a:srgbClr val="000000"/>
                </a:solidFill>
                <a:latin typeface="Times New Roman" pitchFamily="1" panose="02020603050405020304"/>
              </a:rPr>
              <a:t>”. “</a:t>
            </a:r>
            <a:r>
              <a:rPr lang="es-ES" sz="1200" i="1" spc="10">
                <a:solidFill>
                  <a:srgbClr val="000000"/>
                </a:solidFill>
                <a:latin typeface="Times New Roman" pitchFamily="1" panose="02020603050405020304"/>
              </a:rPr>
              <a:t>Algo no funciona en los sistemas educativos tradicionales cuando los alumnos más brillantes llegan con frecuencia a convenirse en adultos de pocas luces, indiferentes a los problemas capitales de su tiempo</a:t>
            </a:r>
            <a:r>
              <a:rPr lang="es-ES" sz="1200" spc="10">
                <a:solidFill>
                  <a:srgbClr val="000000"/>
                </a:solidFill>
                <a:latin typeface="Times New Roman" pitchFamily="1" panose="02020603050405020304"/>
              </a:rPr>
              <a:t>.” </a:t>
            </a:r>
          </a:p>
          <a:p>
            <a:pPr marL="45720" marR="45720" indent="0" algn="just">
              <a:lnSpc>
                <a:spcPts val="1400"/>
              </a:lnSpc>
              <a:spcBef>
                <a:spcPts val="575"/>
              </a:spcBef>
              <a:spcAft>
                <a:spcPts val="0"/>
              </a:spcAft>
            </a:pPr>
            <a:r>
              <a:rPr lang="es-ES" sz="1200" spc="5">
                <a:solidFill>
                  <a:srgbClr val="000000"/>
                </a:solidFill>
                <a:latin typeface="Times New Roman" pitchFamily="1" panose="02020603050405020304"/>
              </a:rPr>
              <a:t>“</a:t>
            </a:r>
            <a:r>
              <a:rPr lang="es-ES" sz="1200" i="1" spc="5">
                <a:solidFill>
                  <a:srgbClr val="000000"/>
                </a:solidFill>
                <a:latin typeface="Times New Roman" pitchFamily="1" panose="02020603050405020304"/>
              </a:rPr>
              <a:t>No me canso de repetir </a:t>
            </a:r>
            <a:r>
              <a:rPr lang="es-ES" sz="1200" spc="5">
                <a:solidFill>
                  <a:srgbClr val="000000"/>
                </a:solidFill>
                <a:latin typeface="Times New Roman" pitchFamily="1" panose="02020603050405020304"/>
              </a:rPr>
              <a:t>—dice el Profesor Mayor Zaragoza— </a:t>
            </a:r>
            <a:r>
              <a:rPr lang="es-ES" sz="1200" i="1" spc="5">
                <a:solidFill>
                  <a:srgbClr val="000000"/>
                </a:solidFill>
                <a:latin typeface="Times New Roman" pitchFamily="1" panose="02020603050405020304"/>
              </a:rPr>
              <a:t>que los hombres y mu-</a:t>
            </a:r>
            <a:r>
              <a:rPr lang="es-ES" sz="1200" i="1" spc="5">
                <a:solidFill>
                  <a:srgbClr val="000000"/>
                </a:solidFill>
                <a:latin typeface="Times New Roman" pitchFamily="1" panose="02020603050405020304"/>
              </a:rPr>
              <a:t>jeres de ciencia tenemos la obligación de expresar nuestro criterio acerca de los asun-</a:t>
            </a:r>
            <a:r>
              <a:rPr lang="es-ES" sz="1200" i="1" spc="5">
                <a:solidFill>
                  <a:srgbClr val="000000"/>
                </a:solidFill>
                <a:latin typeface="Times New Roman" pitchFamily="1" panose="02020603050405020304"/>
              </a:rPr>
              <a:t>tos que dominamos y que pueden incidir en el bienestar colectivo. Siempre he cre(´do que la Universidad y otros foros intelectuales deber(´an instar a cient(´ficos y eruditos de todas las disciplinas a fomentar el debate sobre temas de interés general</a:t>
            </a:r>
            <a:r>
              <a:rPr lang="es-ES" sz="1150" i="1" spc="5">
                <a:solidFill>
                  <a:srgbClr val="000000"/>
                </a:solidFill>
                <a:latin typeface="Arial" pitchFamily="2" panose="02020603050405020304"/>
              </a:rPr>
              <a:t>... </a:t>
            </a:r>
            <a:r>
              <a:rPr lang="es-ES" sz="1200" i="1" spc="5">
                <a:solidFill>
                  <a:srgbClr val="000000"/>
                </a:solidFill>
                <a:latin typeface="Times New Roman" pitchFamily="1" panose="02020603050405020304"/>
              </a:rPr>
              <a:t>Sin embargo, el desarrollo de nuestras especialidades nos ha encasillado en una parcela reducida del conocimiento y nos ha condenado al empleo de jergas o enfoques que nos incomunican del colega que trabaja en el departamento académico contiguo. De este modo, la especialidad podr(´a considerarse como un mecanismo que nos exonera de responsabilidad personal y nos reduce al papel de individuos pasivos y previsibles, que contemplan el mundo desde una torre de marfil. Esto se tiene que acabar. La torre de marfil no es el sitio adecuado para enfrentarse a los problemas del mundo moderno. No podemos ser meros espectadores de las fuerzas que determinarán las vidas de nuestros hijos y nietos en el futuro inmediato.</a:t>
            </a:r>
            <a:r>
              <a:rPr lang="es-ES" sz="1200" spc="5">
                <a:solidFill>
                  <a:srgbClr val="000000"/>
                </a:solidFill>
                <a:latin typeface="Times New Roman" pitchFamily="1" panose="02020603050405020304"/>
              </a:rPr>
              <a:t>”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La invitación hecha por el Dr. Mayor Zaragoza tiene una pertinente actualidad en los foros y marcos universitarios. Es una invitación a trascender los límites de la especialización y los clisés burocráticos que a menudo nos empequeñecen, a alzar la vista y superar la estrechez de miras que intenta reducirnos a la tarea que la sociedad o la estructura jerárquica nos ha asignado, a luchar contra la pereza, la tendencia al conformismo y el silencio que la sociedad fomenta, a aplicar el criterio y los saberes adquiridos al debate social de nuestra época y no limitarnos a contemplar los acontecimienros pasivamente, sin tratar de influir en su curso. </a:t>
            </a:r>
          </a:p>
          <a:p>
            <a:pPr marL="45720" marR="45720" indent="0" algn="just">
              <a:lnSpc>
                <a:spcPts val="1400"/>
              </a:lnSpc>
              <a:spcBef>
                <a:spcPts val="530"/>
              </a:spcBef>
              <a:spcAft>
                <a:spcPts val="0"/>
              </a:spcAft>
            </a:pPr>
            <a:r>
              <a:rPr lang="es-ES" sz="1200" spc="15">
                <a:solidFill>
                  <a:srgbClr val="000000"/>
                </a:solidFill>
                <a:latin typeface="Times New Roman" pitchFamily="1" panose="02020603050405020304"/>
              </a:rPr>
              <a:t>La invitación, en resumidas cuentas, es la hecha por Ud. en las palabras finales de una conferencia pronunciada en la Universidad de Madrid, ya siendo Director General de la UNESCO, y con las que glosóunos versos de Jesús Massip. Decía Ud.: “</a:t>
            </a:r>
            <a:r>
              <a:rPr lang="es-ES" sz="1200" i="1" spc="15">
                <a:solidFill>
                  <a:srgbClr val="000000"/>
                </a:solidFill>
                <a:latin typeface="Times New Roman" pitchFamily="1" panose="02020603050405020304"/>
              </a:rPr>
              <a:t>Señor Rector, tengo la esperanza de que nunca seamos dóciles. La Universidad nunca debe serlo. En ella se forjan los cient(´ficos que han de aconsejar a los dirigentes y en ella han de formularse preguntas que tal vez irriten a muchos, pero que es necesario plantear</a:t>
            </a:r>
            <a:r>
              <a:rPr lang="es-ES" sz="1200" spc="15">
                <a:solidFill>
                  <a:srgbClr val="000000"/>
                </a:solidFill>
                <a:latin typeface="Times New Roman" pitchFamily="1" panose="02020603050405020304"/>
              </a:rPr>
              <a:t>”. </a:t>
            </a:r>
          </a:p>
          <a:p>
            <a:pPr marL="45720" marR="45720" indent="0" algn="just">
              <a:lnSpc>
                <a:spcPts val="1400"/>
              </a:lnSpc>
              <a:spcBef>
                <a:spcPts val="505"/>
              </a:spcBef>
              <a:spcAft>
                <a:spcPts val="2460"/>
              </a:spcAft>
            </a:pPr>
            <a:r>
              <a:rPr lang="es-ES" sz="1200" spc="0">
                <a:solidFill>
                  <a:srgbClr val="000000"/>
                </a:solidFill>
                <a:latin typeface="Times New Roman" pitchFamily="1" panose="02020603050405020304"/>
              </a:rPr>
              <a:t>El Profesor Mavor Zaragoza nunca ha creído que por su condición de científico y universitario, tuviera que renunciar a la poesía y a la política. Ha sentido que en las múltiples facetas por explorar y expresar, en la combinación de la sensibilidad y de las habilidades radica la “</a:t>
            </a:r>
            <a:r>
              <a:rPr lang="es-ES" sz="1200" i="1" spc="0">
                <a:solidFill>
                  <a:srgbClr val="000000"/>
                </a:solidFill>
                <a:latin typeface="Times New Roman" pitchFamily="1" panose="02020603050405020304"/>
              </a:rPr>
              <a:t>mirada permanente hacia el otro</a:t>
            </a:r>
            <a:r>
              <a:rPr lang="es-ES" sz="1200" spc="0">
                <a:solidFill>
                  <a:srgbClr val="000000"/>
                </a:solidFill>
                <a:latin typeface="Times New Roman" pitchFamily="1" panose="02020603050405020304"/>
              </a:rPr>
              <a:t>”, el principio de “</a:t>
            </a:r>
            <a:r>
              <a:rPr lang="es-ES" sz="1200" i="1" spc="0">
                <a:solidFill>
                  <a:srgbClr val="000000"/>
                </a:solidFill>
                <a:latin typeface="Times New Roman" pitchFamily="1" panose="02020603050405020304"/>
              </a:rPr>
              <a:t>aprender a pensar en los demás</a:t>
            </a:r>
            <a:r>
              <a:rPr lang="es-ES" sz="1200" spc="0">
                <a:solidFill>
                  <a:srgbClr val="000000"/>
                </a:solidFill>
                <a:latin typeface="Times New Roman" pitchFamily="1" panose="02020603050405020304"/>
              </a:rPr>
              <a:t>”, que le ha servido de guía a lo largo de su vida académica y </a:t>
            </a:r>
          </a:p>
        </p:txBody>
      </p:sp>
      <p:sp>
        <p:nvSpPr>
          <p:cNvPr id="4" name=""/>
          <p:cNvSpPr/>
          <p:nvPr>
            <p:ph type="body" idx="10"/>
          </p:nvPr>
        </p:nvSpPr>
        <p:spPr>
          <a:xfrm>
            <a:off x="105918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4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3810" rIns="0" bIns="0" anchor="t"/>
          <a:lstStyle/>
          <a:p>
            <a:pPr marL="45720" marR="45720" indent="0" algn="l">
              <a:lnSpc>
                <a:spcPts val="1400"/>
              </a:lnSpc>
              <a:spcAft>
                <a:spcPts val="70"/>
              </a:spcAft>
              <a:tabLst>
                <a:tab algn="r" pos="5440680"/>
              </a:tabLst>
            </a:pPr>
            <a:r>
              <a:rPr lang="es-ES" sz="1250" b="1" spc="0">
                <a:solidFill>
                  <a:srgbClr val="000000"/>
                </a:solidFill>
                <a:latin typeface="Times New Roman" pitchFamily="1" panose="02020603050405020304"/>
              </a:rPr>
              <a:t>15. Doctores </a:t>
            </a:r>
            <a:r>
              <a:rPr lang="es-ES" sz="1100" b="1" i="1" spc="0">
                <a:solidFill>
                  <a:srgbClr val="000000"/>
                </a:solidFill>
                <a:latin typeface="Bookman Old Style" pitchFamily="1" panose="02020603050405020304"/>
              </a:rPr>
              <a:t>Honoris causa </a:t>
            </a:r>
            <a:r>
              <a:rPr lang="es-ES" sz="1250" b="1" spc="0">
                <a:solidFill>
                  <a:srgbClr val="000000"/>
                </a:solidFill>
                <a:latin typeface="Times New Roman" pitchFamily="1" panose="02020603050405020304"/>
              </a:rPr>
              <a:t>por la Facultad de Ciencias </a:t>
            </a:r>
            <a:r>
              <a:rPr lang="es-ES" sz="1300" spc="0">
                <a:solidFill>
                  <a:srgbClr val="000000"/>
                </a:solidFill>
                <a:latin typeface="Garamond" pitchFamily="1" panose="02020603050405020304"/>
              </a:rPr>
              <a:t>323 </a:t>
            </a:r>
          </a:p>
        </p:txBody>
      </p:sp>
      <p:sp>
        <p:nvSpPr>
          <p:cNvPr id="3" name=""/>
          <p:cNvSpPr/>
          <p:nvPr>
            <p:ph type="body" idx="10"/>
          </p:nvPr>
        </p:nvSpPr>
        <p:spPr>
          <a:xfrm>
            <a:off x="105918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75">
                <a:solidFill>
                  <a:srgbClr val="000000"/>
                </a:solidFill>
                <a:latin typeface="Garamond" pitchFamily="1" panose="02020603050405020304"/>
              </a:rPr>
              <a:t>política. “</a:t>
            </a:r>
            <a:r>
              <a:rPr lang="es-ES" sz="1300" i="1" spc="75">
                <a:solidFill>
                  <a:srgbClr val="000000"/>
                </a:solidFill>
                <a:latin typeface="Garamond" pitchFamily="1" panose="02020603050405020304"/>
              </a:rPr>
              <a:t>No basta, pues, con ser un cientí´fico sumamente cualificado y productivo, o un empresario próspero y talenroso. Hay que tratar de ser una persona cabal, que convive en un marco cí´vico y cumple las obligaciones contraí´das con la sociedad y consigo mismo.</a:t>
            </a:r>
            <a:r>
              <a:rPr lang="es-ES" sz="1300" spc="75">
                <a:solidFill>
                  <a:srgbClr val="000000"/>
                </a:solidFill>
                <a:latin typeface="Garamond" pitchFamily="1" panose="02020603050405020304"/>
              </a:rPr>
              <a:t>” </a:t>
            </a:r>
          </a:p>
          <a:p>
            <a:pPr marL="45720" marR="45720" indent="0" algn="just">
              <a:lnSpc>
                <a:spcPts val="1400"/>
              </a:lnSpc>
              <a:spcBef>
                <a:spcPts val="535"/>
              </a:spcBef>
              <a:spcAft>
                <a:spcPts val="0"/>
              </a:spcAft>
            </a:pPr>
            <a:r>
              <a:rPr lang="es-ES" sz="1300" spc="0">
                <a:solidFill>
                  <a:srgbClr val="000000"/>
                </a:solidFill>
                <a:latin typeface="Garamond" pitchFamily="1" panose="02020603050405020304"/>
              </a:rPr>
              <a:t>La Universidad de Extremadura se siente muy honrada con teneros, querido y admi-</a:t>
            </a:r>
            <a:r>
              <a:rPr lang="es-ES" sz="1300" spc="0">
                <a:solidFill>
                  <a:srgbClr val="000000"/>
                </a:solidFill>
                <a:latin typeface="Garamond" pitchFamily="1" panose="02020603050405020304"/>
              </a:rPr>
              <a:t>rado D. Federico, en su Claustro. Tengo la seguridad de que vuestra incorporación supondráun gran bien para todos nosotros. Os integráis, además, en una categoría que nada ni nadie puede ya anular. Porque la categoría del Honor, como me gusta decir quitándole de la boca las palabras a nuestro cercano y entrañable alcalde Pedro Crespo, es patrimonio del alma, y vuestra alma estaráestrecha y permanenternente unida a esta </a:t>
            </a:r>
            <a:r>
              <a:rPr lang="es-ES" sz="1300" i="1" spc="0">
                <a:solidFill>
                  <a:srgbClr val="000000"/>
                </a:solidFill>
                <a:latin typeface="Garamond" pitchFamily="1" panose="02020603050405020304"/>
              </a:rPr>
              <a:t>alma mater </a:t>
            </a:r>
            <a:r>
              <a:rPr lang="es-ES" sz="1300" spc="0">
                <a:solidFill>
                  <a:srgbClr val="000000"/>
                </a:solidFill>
                <a:latin typeface="Garamond" pitchFamily="1" panose="02020603050405020304"/>
              </a:rPr>
              <a:t>extremeña. </a:t>
            </a:r>
          </a:p>
          <a:p>
            <a:pPr marL="45720" marR="45720" indent="0" algn="l">
              <a:lnSpc>
                <a:spcPts val="1900"/>
              </a:lnSpc>
              <a:spcBef>
                <a:spcPts val="0"/>
              </a:spcBef>
              <a:spcAft>
                <a:spcPts val="0"/>
              </a:spcAft>
            </a:pPr>
            <a:r>
              <a:rPr lang="es-ES" sz="1300" spc="0">
                <a:solidFill>
                  <a:srgbClr val="000000"/>
                </a:solidFill>
                <a:latin typeface="Garamond" pitchFamily="1" panose="02020603050405020304"/>
              </a:rPr>
              <a:t>Muchas gracias por su asistencia y atención. </a:t>
            </a:r>
            <a:br/>
            <a:r>
              <a:rPr lang="es-ES" sz="1300" spc="0">
                <a:solidFill>
                  <a:srgbClr val="000000"/>
                </a:solidFill>
                <a:latin typeface="Garamond" pitchFamily="1" panose="02020603050405020304"/>
              </a:rPr>
              <a:t>Badajoz, 12 de mayo de 1995 </a:t>
            </a:r>
          </a:p>
          <a:p>
            <a:pPr marL="45720" marR="45720" indent="0" algn="l">
              <a:lnSpc>
                <a:spcPts val="2000"/>
              </a:lnSpc>
              <a:spcBef>
                <a:spcPts val="3295"/>
              </a:spcBef>
              <a:spcAft>
                <a:spcPts val="0"/>
              </a:spcAft>
            </a:pPr>
            <a:r>
              <a:rPr lang="es-ES" sz="1650" b="1" spc="160">
                <a:solidFill>
                  <a:srgbClr val="000000"/>
                </a:solidFill>
                <a:latin typeface="Times New Roman" pitchFamily="1" panose="02020603050405020304"/>
              </a:rPr>
              <a:t>15.2. Prof. Dra. Margarita Salas Falgueras </a:t>
            </a:r>
          </a:p>
          <a:p>
            <a:pPr marL="45720" marR="45720" indent="0" algn="just">
              <a:lnSpc>
                <a:spcPts val="1400"/>
              </a:lnSpc>
              <a:spcBef>
                <a:spcPts val="1810"/>
              </a:spcBef>
              <a:spcAft>
                <a:spcPts val="0"/>
              </a:spcAft>
            </a:pPr>
            <a:r>
              <a:rPr lang="es-ES" sz="1250" b="1" spc="0">
                <a:solidFill>
                  <a:srgbClr val="000000"/>
                </a:solidFill>
                <a:latin typeface="Times New Roman" pitchFamily="1" panose="02020603050405020304"/>
              </a:rPr>
              <a:t>Laudatio de investidura de la Profesora Dra. Margarita Salas Falgueras como doctora “</a:t>
            </a:r>
            <a:r>
              <a:rPr lang="es-ES" sz="1100" b="1" i="1" spc="0">
                <a:solidFill>
                  <a:srgbClr val="000000"/>
                </a:solidFill>
                <a:latin typeface="Bookman Old Style" pitchFamily="1" panose="02020603050405020304"/>
              </a:rPr>
              <a:t>Honoris causa</a:t>
            </a:r>
            <a:r>
              <a:rPr lang="es-ES" sz="1250" b="1" spc="0">
                <a:solidFill>
                  <a:srgbClr val="000000"/>
                </a:solidFill>
                <a:latin typeface="Times New Roman" pitchFamily="1" panose="02020603050405020304"/>
              </a:rPr>
              <a:t>”, por la Universidad de Extremadura</a:t>
            </a:r>
            <a:r>
              <a:rPr lang="es-ES" sz="1300" spc="0">
                <a:solidFill>
                  <a:srgbClr val="000000"/>
                </a:solidFill>
                <a:latin typeface="Garamond" pitchFamily="1" panose="02020603050405020304"/>
              </a:rPr>
              <a:t>, a cargo de la </a:t>
            </a:r>
            <a:r>
              <a:rPr lang="es-ES" sz="1250" b="1" spc="0">
                <a:solidFill>
                  <a:srgbClr val="000000"/>
                </a:solidFill>
                <a:latin typeface="Times New Roman" pitchFamily="1" panose="02020603050405020304"/>
              </a:rPr>
              <a:t>Dra. Ana María Mata Durán</a:t>
            </a:r>
            <a:r>
              <a:rPr lang="es-ES" sz="1300" spc="0">
                <a:solidFill>
                  <a:srgbClr val="000000"/>
                </a:solidFill>
                <a:latin typeface="Garamond" pitchFamily="1" panose="02020603050405020304"/>
              </a:rPr>
              <a:t>: </a:t>
            </a:r>
          </a:p>
          <a:p>
            <a:pPr marL="45720" marR="45720" indent="0" algn="just">
              <a:lnSpc>
                <a:spcPts val="1400"/>
              </a:lnSpc>
              <a:spcBef>
                <a:spcPts val="470"/>
              </a:spcBef>
              <a:spcAft>
                <a:spcPts val="0"/>
              </a:spcAft>
            </a:pPr>
            <a:r>
              <a:rPr lang="es-ES" sz="1300" spc="0">
                <a:solidFill>
                  <a:srgbClr val="000000"/>
                </a:solidFill>
                <a:latin typeface="Garamond" pitchFamily="1" panose="02020603050405020304"/>
              </a:rPr>
              <a:t>Excmo. Sr. Rector Magnífico, Excmo. Sr. Presidente del Consejo Social, Excelentísi-</a:t>
            </a:r>
            <a:r>
              <a:rPr lang="es-ES" sz="1300" spc="0">
                <a:solidFill>
                  <a:srgbClr val="000000"/>
                </a:solidFill>
                <a:latin typeface="Garamond" pitchFamily="1" panose="02020603050405020304"/>
              </a:rPr>
              <a:t>mas e Ilustrísimas autoridades, queridos compañeros y estudiantes, queridos amigos, señoras y señores: </a:t>
            </a:r>
          </a:p>
          <a:p>
            <a:pPr marL="45720" marR="45720" indent="0" algn="just">
              <a:lnSpc>
                <a:spcPts val="1400"/>
              </a:lnSpc>
              <a:spcBef>
                <a:spcPts val="480"/>
              </a:spcBef>
              <a:spcAft>
                <a:spcPts val="0"/>
              </a:spcAft>
            </a:pPr>
            <a:r>
              <a:rPr lang="es-ES" sz="1300" spc="0">
                <a:solidFill>
                  <a:srgbClr val="000000"/>
                </a:solidFill>
                <a:latin typeface="Garamond" pitchFamily="1" panose="02020603050405020304"/>
              </a:rPr>
              <a:t>Quiero manifestar mi convicción de que muchas personas, ahora en la sala, tendrían m´as capacidad y elocuencia que yo para realizar la presentación de la Profesora Margaritas Salas Falgueras en este acto solemne. Pero quizás sípuedo presumir de que pocas sienten por ella una estima personal comparable a la que le profeso. A ello se debe, sin duda, y no a otros méritos, el que se me haya elegido para pronunciar esta Laudatio. </a:t>
            </a:r>
          </a:p>
          <a:p>
            <a:pPr marL="45720" marR="45720" indent="0" algn="just">
              <a:lnSpc>
                <a:spcPts val="1400"/>
              </a:lnSpc>
              <a:spcBef>
                <a:spcPts val="545"/>
              </a:spcBef>
              <a:spcAft>
                <a:spcPts val="0"/>
              </a:spcAft>
            </a:pPr>
            <a:r>
              <a:rPr lang="es-ES" sz="1300" spc="0">
                <a:solidFill>
                  <a:srgbClr val="000000"/>
                </a:solidFill>
                <a:latin typeface="Garamond" pitchFamily="1" panose="02020603050405020304"/>
              </a:rPr>
              <a:t>La dificultad de esta presentación es intentar reflejar a través de mis palabras la enorme talla científica y humana de Margarita Salas, por el amplio contenido y el breve tiempo disponible. Sin embargo, tengo a mi favor la sencillez de la persona y también la limpieza de su trayectoria, ambas tan difíciles en un entorno donde a menudo vale todo. Intentarécontar algunos trazos de su trayectoria vital, a través de los cuales entenderéis por quéconsideramos la propuesta de Doctorado Honoris Causa a la Profesora Salas una consecuencia lógica de la fuerza de sus méritos. </a:t>
            </a:r>
          </a:p>
          <a:p>
            <a:pPr marL="45720" marR="45720" indent="0" algn="just">
              <a:lnSpc>
                <a:spcPts val="1400"/>
              </a:lnSpc>
              <a:spcBef>
                <a:spcPts val="530"/>
              </a:spcBef>
              <a:spcAft>
                <a:spcPts val="1220"/>
              </a:spcAft>
            </a:pPr>
            <a:r>
              <a:rPr lang="es-ES" sz="1300" spc="-10">
                <a:solidFill>
                  <a:srgbClr val="000000"/>
                </a:solidFill>
                <a:latin typeface="Garamond" pitchFamily="1" panose="02020603050405020304"/>
              </a:rPr>
              <a:t>Margarita Salas nacióen Canero, Asturias, en unos días en que España iba a retro-</a:t>
            </a:r>
            <a:r>
              <a:rPr lang="es-ES" sz="1300" spc="-10">
                <a:solidFill>
                  <a:srgbClr val="000000"/>
                </a:solidFill>
                <a:latin typeface="Garamond" pitchFamily="1" panose="02020603050405020304"/>
              </a:rPr>
              <a:t>ceder 20 años, social y económicamente, pues sólo en 1955 se recuperarían niveles de renta equivalentes a los de la II República. Precisamente a partir de ese año Marga-</a:t>
            </a:r>
            <a:r>
              <a:rPr lang="es-ES" sz="1300" spc="-10">
                <a:solidFill>
                  <a:srgbClr val="000000"/>
                </a:solidFill>
                <a:latin typeface="Garamond" pitchFamily="1" panose="02020603050405020304"/>
              </a:rPr>
              <a:t>rita realizósus estudios universitarios, en una época en que las mujeres normalmente no iban a la Universidad. EligióCiencias Químicas, probablemente porque aunque ya existían los estudios de Biología, implantados desde 1952, el enfoque dado a esta disciplina no encajaba con su mentalidad. Y, asícomo la Biología Molecular fue iniciada por el físico Max Delbruck, esta disciplina se introdujo en España, como </a:t>
            </a:r>
          </a:p>
        </p:txBody>
      </p:sp>
      <p:sp>
        <p:nvSpPr>
          <p:cNvPr id="4" name=""/>
          <p:cNvSpPr/>
          <p:nvPr>
            <p:ph type="body" idx="10"/>
          </p:nvPr>
        </p:nvSpPr>
        <p:spPr>
          <a:xfrm>
            <a:off x="1059180" y="9731375"/>
            <a:ext cx="5486400" cy="238125"/>
          </a:xfrm>
          <a:prstGeom prst="rect">
            <a:avLst/>
          </a:prstGeom>
          <a:noFill/>
          <a:ln w="0" cmpd="sng">
            <a:noFill/>
            <a:prstDash val="solid"/>
          </a:ln>
        </p:spPr>
        <p:txBody>
          <a:bodyPr vert="horz" lIns="0" tIns="51435" rIns="0" bIns="0" anchor="t"/>
          <a:lstStyle/>
          <a:p>
            <a:pPr marL="45720" marR="45720" indent="0" algn="r">
              <a:lnSpc>
                <a:spcPts val="1400"/>
              </a:lnSpc>
              <a:spcAft>
                <a:spcPts val="60"/>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34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2540" rIns="0" bIns="0" anchor="t"/>
          <a:lstStyle/>
          <a:p>
            <a:pPr marL="0" marR="45720" indent="0" algn="l">
              <a:lnSpc>
                <a:spcPts val="1400"/>
              </a:lnSpc>
              <a:spcAft>
                <a:spcPts val="65"/>
              </a:spcAft>
              <a:tabLst>
                <a:tab algn="r" pos="5440680"/>
              </a:tabLst>
            </a:pPr>
            <a:r>
              <a:rPr lang="es-ES" sz="1200" spc="0">
                <a:solidFill>
                  <a:srgbClr val="000000"/>
                </a:solidFill>
                <a:latin typeface="Times New Roman" pitchFamily="1" panose="02020603050405020304"/>
              </a:rPr>
              <a:t>324 </a:t>
            </a:r>
            <a:r>
              <a:rPr lang="es-ES" sz="1200" b="1" spc="0">
                <a:solidFill>
                  <a:srgbClr val="000000"/>
                </a:solidFill>
                <a:latin typeface="Times New Roman" pitchFamily="1" panose="02020603050405020304"/>
              </a:rPr>
              <a:t>15.2. Prof. Dra. Margarita Salas Falgueras </a:t>
            </a:r>
          </a:p>
        </p:txBody>
      </p:sp>
      <p:sp>
        <p:nvSpPr>
          <p:cNvPr id="3" name=""/>
          <p:cNvSpPr/>
          <p:nvPr>
            <p:ph type="body" idx="10"/>
          </p:nvPr>
        </p:nvSpPr>
        <p:spPr>
          <a:xfrm>
            <a:off x="1057910" y="681990"/>
            <a:ext cx="5486400" cy="775970"/>
          </a:xfrm>
          <a:prstGeom prst="rect">
            <a:avLst/>
          </a:prstGeom>
          <a:noFill/>
          <a:ln w="0" cmpd="sng">
            <a:noFill/>
            <a:prstDash val="solid"/>
          </a:ln>
        </p:spPr>
        <p:txBody>
          <a:bodyPr vert="horz" lIns="0" tIns="2273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veremos, por una pareja de químicos, Eladio Vin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uela y Margarita Salas, que tuvie-</a:t>
            </a:r>
            <a:r>
              <a:rPr lang="es-ES" sz="1200" spc="0">
                <a:solidFill>
                  <a:srgbClr val="000000"/>
                </a:solidFill>
                <a:latin typeface="Times New Roman" pitchFamily="1" panose="02020603050405020304"/>
              </a:rPr>
              <a:t>ron la suerte y la inteligencia de escuchar a las personas adecuadas, y la fuerza y la valentía de poner en práctica sus ideas en circunstancias adversas. </a:t>
            </a:r>
          </a:p>
        </p:txBody>
      </p:sp>
      <p:sp>
        <p:nvSpPr>
          <p:cNvPr id="4" name=""/>
          <p:cNvSpPr/>
          <p:nvPr>
            <p:ph type="body" idx="10"/>
          </p:nvPr>
        </p:nvSpPr>
        <p:spPr>
          <a:xfrm>
            <a:off x="3907790" y="1457960"/>
            <a:ext cx="2636520" cy="3397250"/>
          </a:xfrm>
          <a:prstGeom prst="rect">
            <a:avLst/>
          </a:prstGeom>
          <a:noFill/>
          <a:ln w="0" cmpd="sng">
            <a:noFill/>
            <a:prstDash val="solid"/>
          </a:ln>
        </p:spPr>
        <p:txBody>
          <a:bodyPr vert="horz" lIns="0" tIns="76200" rIns="0" bIns="0" anchor="t"/>
          <a:lstStyle/>
          <a:p>
            <a:pPr marL="0" marR="45720" indent="0" algn="just">
              <a:lnSpc>
                <a:spcPts val="1400"/>
              </a:lnSpc>
              <a:spcAft>
                <a:spcPts val="0"/>
              </a:spcAft>
            </a:pPr>
            <a:r>
              <a:rPr lang="es-ES" sz="1200" spc="10">
                <a:solidFill>
                  <a:srgbClr val="000000"/>
                </a:solidFill>
                <a:latin typeface="Times New Roman" pitchFamily="1" panose="02020603050405020304"/>
              </a:rPr>
              <a:t>Una de estas personas fue el Profesor </a:t>
            </a:r>
            <a:r>
              <a:rPr lang="es-ES" sz="1200" spc="10">
                <a:solidFill>
                  <a:srgbClr val="000000"/>
                </a:solidFill>
                <a:latin typeface="Times New Roman" pitchFamily="1" panose="02020603050405020304"/>
              </a:rPr>
              <a:t>Severo Ochoa, a quien Margarita Salas, </a:t>
            </a:r>
            <a:r>
              <a:rPr lang="es-ES" sz="1200" spc="10">
                <a:solidFill>
                  <a:srgbClr val="000000"/>
                </a:solidFill>
                <a:latin typeface="Times New Roman" pitchFamily="1" panose="02020603050405020304"/>
              </a:rPr>
              <a:t>siendo estudiante, tuvo la fortuna de co-</a:t>
            </a:r>
            <a:r>
              <a:rPr lang="es-ES" sz="1200" spc="10">
                <a:solidFill>
                  <a:srgbClr val="000000"/>
                </a:solidFill>
                <a:latin typeface="Times New Roman" pitchFamily="1" panose="02020603050405020304"/>
              </a:rPr>
              <a:t>nocer y tratar durante unas vacaciones </a:t>
            </a:r>
            <a:r>
              <a:rPr lang="es-ES" sz="1200" spc="10">
                <a:solidFill>
                  <a:srgbClr val="000000"/>
                </a:solidFill>
                <a:latin typeface="Times New Roman" pitchFamily="1" panose="02020603050405020304"/>
              </a:rPr>
              <a:t>en Asturias. Ese encuentro influyódeci-</a:t>
            </a:r>
            <a:r>
              <a:rPr lang="es-ES" sz="1200" spc="10">
                <a:solidFill>
                  <a:srgbClr val="000000"/>
                </a:solidFill>
                <a:latin typeface="Times New Roman" pitchFamily="1" panose="02020603050405020304"/>
              </a:rPr>
              <a:t>sivamente a orientar su vocación hacia </a:t>
            </a:r>
            <a:r>
              <a:rPr lang="es-ES" sz="1200" spc="10">
                <a:solidFill>
                  <a:srgbClr val="000000"/>
                </a:solidFill>
                <a:latin typeface="Times New Roman" pitchFamily="1" panose="02020603050405020304"/>
              </a:rPr>
              <a:t>la investigación. De Severo Ochoa no só-</a:t>
            </a:r>
            <a:r>
              <a:rPr lang="es-ES" sz="1200" spc="10">
                <a:solidFill>
                  <a:srgbClr val="000000"/>
                </a:solidFill>
                <a:latin typeface="Times New Roman" pitchFamily="1" panose="02020603050405020304"/>
              </a:rPr>
              <a:t>lo obtuvo consejos, pues el gran científico </a:t>
            </a:r>
            <a:r>
              <a:rPr lang="es-ES" sz="1200" spc="10">
                <a:solidFill>
                  <a:srgbClr val="000000"/>
                </a:solidFill>
                <a:latin typeface="Times New Roman" pitchFamily="1" panose="02020603050405020304"/>
              </a:rPr>
              <a:t>le proporcionóuna carta de presentación </a:t>
            </a:r>
            <a:r>
              <a:rPr lang="es-ES" sz="1200" spc="10">
                <a:solidFill>
                  <a:srgbClr val="000000"/>
                </a:solidFill>
                <a:latin typeface="Times New Roman" pitchFamily="1" panose="02020603050405020304"/>
              </a:rPr>
              <a:t>y recomendación para el bioquímico Al-</a:t>
            </a:r>
            <a:r>
              <a:rPr lang="es-ES" sz="1200" spc="10">
                <a:solidFill>
                  <a:srgbClr val="000000"/>
                </a:solidFill>
                <a:latin typeface="Times New Roman" pitchFamily="1" panose="02020603050405020304"/>
              </a:rPr>
              <a:t>berto Sols. De este modo, en 1961, al ter-</a:t>
            </a:r>
            <a:r>
              <a:rPr lang="es-ES" sz="1200" spc="10">
                <a:solidFill>
                  <a:srgbClr val="000000"/>
                </a:solidFill>
                <a:latin typeface="Times New Roman" pitchFamily="1" panose="02020603050405020304"/>
              </a:rPr>
              <a:t>minar la Licenciatura, comenzósu Tesis </a:t>
            </a:r>
            <a:r>
              <a:rPr lang="es-ES" sz="1200" spc="10">
                <a:solidFill>
                  <a:srgbClr val="000000"/>
                </a:solidFill>
                <a:latin typeface="Times New Roman" pitchFamily="1" panose="02020603050405020304"/>
              </a:rPr>
              <a:t>Doctoral bajo la dirección del Profesor </a:t>
            </a:r>
            <a:r>
              <a:rPr lang="es-ES" sz="1200" spc="10">
                <a:solidFill>
                  <a:srgbClr val="000000"/>
                </a:solidFill>
                <a:latin typeface="Times New Roman" pitchFamily="1" panose="02020603050405020304"/>
              </a:rPr>
              <a:t>Sols, en una Espan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a que comenzaba a </a:t>
            </a:r>
            <a:r>
              <a:rPr lang="es-ES" sz="1200" spc="10">
                <a:solidFill>
                  <a:srgbClr val="000000"/>
                </a:solidFill>
                <a:latin typeface="Times New Roman" pitchFamily="1" panose="02020603050405020304"/>
              </a:rPr>
              <a:t>despegar en el aspecto económico. Por </a:t>
            </a:r>
            <a:r>
              <a:rPr lang="es-ES" sz="1200" spc="10">
                <a:solidFill>
                  <a:srgbClr val="000000"/>
                </a:solidFill>
                <a:latin typeface="Times New Roman" pitchFamily="1" panose="02020603050405020304"/>
              </a:rPr>
              <a:t>entonces, Margarita Salas había encon-</a:t>
            </a:r>
            <a:r>
              <a:rPr lang="es-ES" sz="1200" spc="10">
                <a:solidFill>
                  <a:srgbClr val="000000"/>
                </a:solidFill>
                <a:latin typeface="Times New Roman" pitchFamily="1" panose="02020603050405020304"/>
              </a:rPr>
              <a:t>trado en su camino a un joven y brillan-</a:t>
            </a:r>
            <a:r>
              <a:rPr lang="es-ES" sz="1200" spc="10">
                <a:solidFill>
                  <a:srgbClr val="000000"/>
                </a:solidFill>
                <a:latin typeface="Times New Roman" pitchFamily="1" panose="02020603050405020304"/>
              </a:rPr>
              <a:t>te compan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ero, Eladio Vin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uela, a quien </a:t>
            </a:r>
          </a:p>
        </p:txBody>
      </p:sp>
      <p:sp>
        <p:nvSpPr>
          <p:cNvPr id="5" name=""/>
          <p:cNvSpPr/>
          <p:nvPr>
            <p:ph type="body" idx="10"/>
          </p:nvPr>
        </p:nvSpPr>
        <p:spPr>
          <a:xfrm>
            <a:off x="1057910" y="4855210"/>
            <a:ext cx="5486400" cy="487616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0">
                <a:solidFill>
                  <a:srgbClr val="000000"/>
                </a:solidFill>
                <a:latin typeface="Times New Roman" pitchFamily="1" panose="02020603050405020304"/>
              </a:rPr>
              <a:t>acompan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óel resto de su vida. El Profesor Eladio Vin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uela, de fuerte personalidad y </a:t>
            </a:r>
            <a:r>
              <a:rPr lang="es-ES" sz="1200" spc="10">
                <a:solidFill>
                  <a:srgbClr val="000000"/>
                </a:solidFill>
                <a:latin typeface="Times New Roman" pitchFamily="1" panose="02020603050405020304"/>
              </a:rPr>
              <a:t>empuje y con una calidad científica y humana extraordinarias, contribuyódecisiva-</a:t>
            </a:r>
            <a:r>
              <a:rPr lang="es-ES" sz="1200" spc="10">
                <a:solidFill>
                  <a:srgbClr val="000000"/>
                </a:solidFill>
                <a:latin typeface="Times New Roman" pitchFamily="1" panose="02020603050405020304"/>
              </a:rPr>
              <a:t>mente a encauzar la carrera científica de Margarita Salas hasta las cotas elevadas </a:t>
            </a:r>
            <a:r>
              <a:rPr lang="es-ES" sz="1200" spc="10">
                <a:solidFill>
                  <a:srgbClr val="000000"/>
                </a:solidFill>
                <a:latin typeface="Times New Roman" pitchFamily="1" panose="02020603050405020304"/>
              </a:rPr>
              <a:t>que hoy conocemos. Pero eran malos tiempos para las mujeres científicas. Alberto </a:t>
            </a:r>
            <a:r>
              <a:rPr lang="es-ES" sz="1200" spc="10">
                <a:solidFill>
                  <a:srgbClr val="000000"/>
                </a:solidFill>
                <a:latin typeface="Times New Roman" pitchFamily="1" panose="02020603050405020304"/>
              </a:rPr>
              <a:t>Sols, en el ambiente y mentalidad de una época fuertemente machista, llegaba a dis-</a:t>
            </a:r>
            <a:r>
              <a:rPr lang="es-ES" sz="1200" spc="10">
                <a:solidFill>
                  <a:srgbClr val="000000"/>
                </a:solidFill>
                <a:latin typeface="Times New Roman" pitchFamily="1" panose="02020603050405020304"/>
              </a:rPr>
              <a:t>cutir con Eladio los resultados del trabajo experimental de Margarita. La excelencia </a:t>
            </a:r>
            <a:r>
              <a:rPr lang="es-ES" sz="1200" spc="10">
                <a:solidFill>
                  <a:srgbClr val="000000"/>
                </a:solidFill>
                <a:latin typeface="Times New Roman" pitchFamily="1" panose="02020603050405020304"/>
              </a:rPr>
              <a:t>investigadora de Eladio Vin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uela y los prejuicios impuestos, ocultaron temporalmente </a:t>
            </a:r>
            <a:r>
              <a:rPr lang="es-ES" sz="1200" spc="10">
                <a:solidFill>
                  <a:srgbClr val="000000"/>
                </a:solidFill>
                <a:latin typeface="Times New Roman" pitchFamily="1" panose="02020603050405020304"/>
              </a:rPr>
              <a:t>la talla científica de Margarita Salas. </a:t>
            </a:r>
          </a:p>
          <a:p>
            <a:pPr marL="0" marR="45720" indent="0" algn="just">
              <a:lnSpc>
                <a:spcPts val="1400"/>
              </a:lnSpc>
              <a:spcBef>
                <a:spcPts val="575"/>
              </a:spcBef>
              <a:spcAft>
                <a:spcPts val="0"/>
              </a:spcAft>
            </a:pPr>
            <a:r>
              <a:rPr lang="es-ES" sz="1200" spc="15">
                <a:solidFill>
                  <a:srgbClr val="000000"/>
                </a:solidFill>
                <a:latin typeface="Times New Roman" pitchFamily="1" panose="02020603050405020304"/>
              </a:rPr>
              <a:t>El final de la Tesis determinóun importantísimo cambio de rumbo en la vida de </a:t>
            </a:r>
            <a:r>
              <a:rPr lang="es-ES" sz="1200" spc="15">
                <a:solidFill>
                  <a:srgbClr val="000000"/>
                </a:solidFill>
                <a:latin typeface="Times New Roman" pitchFamily="1" panose="02020603050405020304"/>
              </a:rPr>
              <a:t>Margarita y Eladio. Se casaron en 1963 y juntos marcharon a Nueva York, justo </a:t>
            </a:r>
            <a:r>
              <a:rPr lang="es-ES" sz="1200" spc="15">
                <a:solidFill>
                  <a:srgbClr val="000000"/>
                </a:solidFill>
                <a:latin typeface="Times New Roman" pitchFamily="1" panose="02020603050405020304"/>
              </a:rPr>
              <a:t>cuando en los Estados Unidos terminaban de establecer con nitidez los límites a la </a:t>
            </a:r>
            <a:r>
              <a:rPr lang="es-ES" sz="1200" spc="15">
                <a:solidFill>
                  <a:srgbClr val="000000"/>
                </a:solidFill>
                <a:latin typeface="Times New Roman" pitchFamily="1" panose="02020603050405020304"/>
              </a:rPr>
              <a:t>democracia real con el asesinato del Presidente Kennedy. Llegaron al laboratorio </a:t>
            </a:r>
            <a:r>
              <a:rPr lang="es-ES" sz="1200" spc="15">
                <a:solidFill>
                  <a:srgbClr val="000000"/>
                </a:solidFill>
                <a:latin typeface="Times New Roman" pitchFamily="1" panose="02020603050405020304"/>
              </a:rPr>
              <a:t>del Profesor Severo Ochoa, para realizar una estancia postdoctoral. Se consolidaba </a:t>
            </a:r>
            <a:r>
              <a:rPr lang="es-ES" sz="1200" spc="15">
                <a:solidFill>
                  <a:srgbClr val="000000"/>
                </a:solidFill>
                <a:latin typeface="Times New Roman" pitchFamily="1" panose="02020603050405020304"/>
              </a:rPr>
              <a:t>entonces en Estados Unidos un nuevo modo de análisis del proceso vital: la Biología </a:t>
            </a:r>
            <a:r>
              <a:rPr lang="es-ES" sz="1200" spc="15">
                <a:solidFill>
                  <a:srgbClr val="000000"/>
                </a:solidFill>
                <a:latin typeface="Times New Roman" pitchFamily="1" panose="02020603050405020304"/>
              </a:rPr>
              <a:t>Molecular. La producción científica de la Dra. Salas fue importantísima durante esa </a:t>
            </a:r>
            <a:r>
              <a:rPr lang="es-ES" sz="1200" spc="15">
                <a:solidFill>
                  <a:srgbClr val="000000"/>
                </a:solidFill>
                <a:latin typeface="Times New Roman" pitchFamily="1" panose="02020603050405020304"/>
              </a:rPr>
              <a:t>época: realizóalgunos descubrimientos que pasaron luego a los libros de texto y hoy </a:t>
            </a:r>
            <a:r>
              <a:rPr lang="es-ES" sz="1200" spc="15">
                <a:solidFill>
                  <a:srgbClr val="000000"/>
                </a:solidFill>
                <a:latin typeface="Times New Roman" pitchFamily="1" panose="02020603050405020304"/>
              </a:rPr>
              <a:t>son historia de la Ciencia. Pero el cambio científico lo sintiótambién Margarita en </a:t>
            </a:r>
            <a:r>
              <a:rPr lang="es-ES" sz="1200" spc="15">
                <a:solidFill>
                  <a:srgbClr val="000000"/>
                </a:solidFill>
                <a:latin typeface="Times New Roman" pitchFamily="1" panose="02020603050405020304"/>
              </a:rPr>
              <a:t>las costumbres: allísu trabajo era reconocido independientemente del de su marido, </a:t>
            </a:r>
            <a:r>
              <a:rPr lang="es-ES" sz="1200" spc="15">
                <a:solidFill>
                  <a:srgbClr val="000000"/>
                </a:solidFill>
                <a:latin typeface="Times New Roman" pitchFamily="1" panose="02020603050405020304"/>
              </a:rPr>
              <a:t>que también alcanzóelevado reconocimiento. Severo Ochoa, discutía con ella los </a:t>
            </a:r>
            <a:r>
              <a:rPr lang="es-ES" sz="1200" spc="15">
                <a:solidFill>
                  <a:srgbClr val="000000"/>
                </a:solidFill>
                <a:latin typeface="Times New Roman" pitchFamily="1" panose="02020603050405020304"/>
              </a:rPr>
              <a:t>experimentos cotidianos y además, intuyendo la valía de ambos investigadores, los </a:t>
            </a:r>
            <a:r>
              <a:rPr lang="es-ES" sz="1200" spc="15">
                <a:solidFill>
                  <a:srgbClr val="000000"/>
                </a:solidFill>
                <a:latin typeface="Times New Roman" pitchFamily="1" panose="02020603050405020304"/>
              </a:rPr>
              <a:t>separóen grupos de trabajo diferentes para que cada uno pudiera desarrollar su </a:t>
            </a:r>
            <a:r>
              <a:rPr lang="es-ES" sz="1200" spc="15">
                <a:solidFill>
                  <a:srgbClr val="000000"/>
                </a:solidFill>
                <a:latin typeface="Times New Roman" pitchFamily="1" panose="02020603050405020304"/>
              </a:rPr>
              <a:t>capacidad científica. </a:t>
            </a:r>
          </a:p>
          <a:p>
            <a:pPr marL="0" marR="45720" indent="0" algn="just">
              <a:lnSpc>
                <a:spcPts val="1400"/>
              </a:lnSpc>
              <a:spcBef>
                <a:spcPts val="630"/>
              </a:spcBef>
              <a:spcAft>
                <a:spcPts val="1400"/>
              </a:spcAft>
            </a:pPr>
            <a:r>
              <a:rPr lang="es-ES" sz="1200" spc="0">
                <a:solidFill>
                  <a:srgbClr val="000000"/>
                </a:solidFill>
                <a:latin typeface="Times New Roman" pitchFamily="1" panose="02020603050405020304"/>
              </a:rPr>
              <a:t>Tras la etapa neoyorquina, se plantearon dos opciones: continuar con las facilidades </a:t>
            </a:r>
            <a:r>
              <a:rPr lang="es-ES" sz="1200" spc="0">
                <a:solidFill>
                  <a:srgbClr val="000000"/>
                </a:solidFill>
                <a:latin typeface="Times New Roman" pitchFamily="1" panose="02020603050405020304"/>
              </a:rPr>
              <a:t>de un laboratorio extranjero o intentar desarrollar su trabajo en Espan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Eligieron </a:t>
            </a:r>
            <a:r>
              <a:rPr lang="es-ES" sz="1200" spc="0">
                <a:solidFill>
                  <a:srgbClr val="000000"/>
                </a:solidFill>
                <a:latin typeface="Times New Roman" pitchFamily="1" panose="02020603050405020304"/>
              </a:rPr>
              <a:t>una situación intermedia: regresarían a Espan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durante un periodo en el que intenta-</a:t>
            </a:r>
            <a:r>
              <a:rPr lang="es-ES" sz="100">
                <a:solidFill>
                  <a:srgbClr val="000000"/>
                </a:solidFill>
                <a:latin typeface="Times New Roman" pitchFamily="1" panose="02020603050405020304"/>
              </a:rPr>
              <a:t>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sp>
        <p:nvSpPr>
          <p:cNvPr id="9" name=""/>
          <p:cNvSpPr/>
          <p:nvPr>
            <p:ph type="body" idx="10"/>
          </p:nvPr>
        </p:nvSpPr>
        <p:spPr>
          <a:xfrm>
            <a:off x="1057910" y="4582160"/>
            <a:ext cx="2336800" cy="273050"/>
          </a:xfrm>
          <a:prstGeom prst="rect">
            <a:avLst/>
          </a:prstGeom>
          <a:noFill/>
          <a:ln w="0" cmpd="sng">
            <a:noFill/>
            <a:prstDash val="solid"/>
          </a:ln>
        </p:spPr>
        <p:txBody>
          <a:bodyPr vert="horz" lIns="0" tIns="0" rIns="0" bIns="0" anchor="t"/>
          <a:lstStyle/>
          <a:p>
            <a:pPr marL="320040" marR="0" indent="0" algn="l">
              <a:lnSpc>
                <a:spcPts val="1400"/>
              </a:lnSpc>
              <a:spcAft>
                <a:spcPts val="715"/>
              </a:spcAft>
            </a:pPr>
            <a:r>
              <a:rPr lang="es-ES" sz="1200" spc="45">
                <a:solidFill>
                  <a:srgbClr val="000000"/>
                </a:solidFill>
                <a:latin typeface="Times New Roman" pitchFamily="1" panose="02020603050405020304"/>
              </a:rPr>
              <a:t>Dra. Ana María Mata Durán </a:t>
            </a:r>
          </a:p>
        </p:txBody>
      </p:sp>
    </p:spTree>
  </p:cSld>
  <p:clrMapOvr>
    <a:masterClrMapping/>
  </p:clrMapOvr>
</p:sldLayout>
</file>

<file path=ppt/slideLayouts/slideLayout34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325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rían realizar su trabajo y, en el caso de no lograr consolidarse como grupo, volverían a trabajar fuera. Gracias a una financiación del Gobierno estadounidense, comen-</a:t>
            </a:r>
            <a:r>
              <a:rPr lang="es-ES" sz="1200" spc="15">
                <a:solidFill>
                  <a:srgbClr val="000000"/>
                </a:solidFill>
                <a:latin typeface="Times New Roman" pitchFamily="1" panose="02020603050405020304"/>
              </a:rPr>
              <a:t>zaron a trabajar en Madrid y a formar a sus primeros estudiantes predoctorales, iniciando asíuna tarea que llega hasta nuestros días. Por aquellos años, se iniciaba una difícil década de lucha política, en la Universidad y fuera de ella, que culminaría en las primeras elecciones democráticas. Por su empeño en trabajar en España, en una época en la que había escasos recursos científicos, materiales y humanos, este país estáen deuda con Eladio Viñuela y Margarita Salas. Juntos introdujeron un nuevo instrumento de enorme potencial para generar Ciencia: la Biología Molecular.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A pesar de las importantes investigaciones desarrolladas de forma independiente en el laboratorio de Severo Ochoa, Margarita Salas seguía siendo a menudo “la mujer de Eladio Viñuela”. La solución definitiva a esta situación vino de su marido, que </a:t>
            </a:r>
          </a:p>
          <a:p>
            <a:pPr marL="45720" marR="45720" indent="0" algn="just">
              <a:lnSpc>
                <a:spcPts val="2600"/>
              </a:lnSpc>
              <a:spcBef>
                <a:spcPts val="285"/>
              </a:spcBef>
              <a:spcAft>
                <a:spcPts val="0"/>
              </a:spcAft>
            </a:pPr>
            <a:r>
              <a:rPr lang="es-ES" sz="1200" spc="-220">
                <a:solidFill>
                  <a:srgbClr val="000000"/>
                </a:solidFill>
                <a:latin typeface="Times New Roman" pitchFamily="1" panose="02020603050405020304"/>
              </a:rPr>
              <a:t>la animóy apoyóen su independencia científica para permitir que brillara por </a:t>
            </a:r>
            <a:r>
              <a:rPr lang="es-ES" sz="1200" baseline="30000" spc="-220">
                <a:solidFill>
                  <a:srgbClr val="000000"/>
                </a:solidFill>
                <a:latin typeface="Times New Roman" pitchFamily="1" panose="02020603050405020304"/>
              </a:rPr>
              <a:t>sí</a:t>
            </a:r>
            <a:r>
              <a:rPr lang="es-ES" sz="1200" spc="-220">
                <a:solidFill>
                  <a:srgbClr val="000000"/>
                </a:solidFill>
                <a:latin typeface="Times New Roman" pitchFamily="1" panose="02020603050405020304"/>
              </a:rPr>
              <a:t>solo el mérito de Margarita. Aunque tras su vuelta a España ambos trabajaban en </a:t>
            </a:r>
          </a:p>
          <a:p>
            <a:pPr marL="45720" marR="45720" indent="0" algn="just">
              <a:lnSpc>
                <a:spcPts val="1400"/>
              </a:lnSpc>
              <a:spcBef>
                <a:spcPts val="30"/>
              </a:spcBef>
              <a:spcAft>
                <a:spcPts val="0"/>
              </a:spcAft>
            </a:pPr>
            <a:r>
              <a:rPr lang="es-ES" sz="1200" spc="20">
                <a:solidFill>
                  <a:srgbClr val="000000"/>
                </a:solidFill>
                <a:latin typeface="Times New Roman" pitchFamily="1" panose="02020603050405020304"/>
              </a:rPr>
              <a:t>un tema común, al objeto sobre todo de potenciar conjuntamente sus esfuerzos en un ambiente de escasez, una vez consolidado el grupo, Eladio Viñuela escogióun nuevo y difícil objeto de estudio, el virus de la Peste Porcina Africana, una enfer-</a:t>
            </a:r>
            <a:r>
              <a:rPr lang="es-ES" sz="1200" spc="20">
                <a:solidFill>
                  <a:srgbClr val="000000"/>
                </a:solidFill>
                <a:latin typeface="Times New Roman" pitchFamily="1" panose="02020603050405020304"/>
              </a:rPr>
              <a:t>medad de gran repercusión en nuestra región, y Margarita continuódesentrañando los mecanismos moleculares del ciclo vital del bacteriófago </a:t>
            </a:r>
            <a:r>
              <a:rPr lang="es-ES" sz="1200" spc="20">
                <a:solidFill>
                  <a:srgbClr val="000000"/>
                </a:solidFill>
                <a:latin typeface="Times New Roman" pitchFamily="1" panose="02020603050405020304"/>
              </a:rPr>
              <a:t>Φ29. </a:t>
            </a:r>
          </a:p>
          <a:p>
            <a:pPr marL="45720" marR="45720" indent="0" algn="just">
              <a:lnSpc>
                <a:spcPts val="1400"/>
              </a:lnSpc>
              <a:spcBef>
                <a:spcPts val="480"/>
              </a:spcBef>
              <a:spcAft>
                <a:spcPts val="0"/>
              </a:spcAft>
            </a:pPr>
            <a:r>
              <a:rPr lang="es-ES" sz="1200" spc="10">
                <a:solidFill>
                  <a:srgbClr val="000000"/>
                </a:solidFill>
                <a:latin typeface="Times New Roman" pitchFamily="1" panose="02020603050405020304"/>
              </a:rPr>
              <a:t>Hasta la llegada a España de Eladio y Margarita, Bioquímica y Genética discurrían aquípor caminos completamente separados. Su tarea fue introducir la nueva visión de la materia viviente, integrando el metabolismo celular y la expresión del mensa-</a:t>
            </a:r>
            <a:r>
              <a:rPr lang="es-ES" sz="1200" spc="10">
                <a:solidFill>
                  <a:srgbClr val="000000"/>
                </a:solidFill>
                <a:latin typeface="Times New Roman" pitchFamily="1" panose="02020603050405020304"/>
              </a:rPr>
              <a:t>je genético, enzimas y ADN, en una sola disciplina, que tan fructífera resultóen la explicación del fenómeno vital. Asípues, ellos pusieron las bases de la Biología Mole-</a:t>
            </a:r>
            <a:r>
              <a:rPr lang="es-ES" sz="1200" spc="10">
                <a:solidFill>
                  <a:srgbClr val="000000"/>
                </a:solidFill>
                <a:latin typeface="Times New Roman" pitchFamily="1" panose="02020603050405020304"/>
              </a:rPr>
              <a:t>cular en España. Eladio Viñuela, que además tenía una capacidad extraordinaria de organización y visón de futuro, jugóun papel clave en la creación y planificación de un centro de investigación de alta tecnología en Madrid, el Centro de Biología Mole-</a:t>
            </a:r>
            <a:r>
              <a:rPr lang="es-ES" sz="1200" spc="10">
                <a:solidFill>
                  <a:srgbClr val="000000"/>
                </a:solidFill>
                <a:latin typeface="Times New Roman" pitchFamily="1" panose="02020603050405020304"/>
              </a:rPr>
              <a:t>cular “Severo Ochoa”. Y Margarita Salas encabezóun grupo que desvelómecanismos vitales insospechados.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Margarita, centrada en su mundo de silencio y trabajo, al contrario que otros, nunca buscóel reconocimiento social ni, muchísimo menos, el económico. Pese a ello, fue llegando el aplauso a su labor y el agradecimiento de sectores sociales, nacionales e internacionales, dentro y fuera del terreno científico. Sus descubrimientos han abierto nuevas interpretaciones de los mecanismos moleculares por los que se reproduce el material hereditario. Pero además, la investigación de los mecanismos básicos ha permitido descubrir en los mismos utilidades que generarán importantes aplicaciones. Actualmente, la empresa norteamericana “Amersham Biosciences” estáexplotando comercialmente la patente registrada de una proteína identificada y caracterizada por la Profesora Salas y su grupo. </a:t>
            </a:r>
          </a:p>
          <a:p>
            <a:pPr marL="45720" marR="45720" indent="0" algn="just">
              <a:lnSpc>
                <a:spcPts val="1400"/>
              </a:lnSpc>
              <a:spcBef>
                <a:spcPts val="500"/>
              </a:spcBef>
              <a:spcAft>
                <a:spcPts val="2460"/>
              </a:spcAft>
            </a:pPr>
            <a:r>
              <a:rPr lang="es-ES" sz="1200" spc="20">
                <a:solidFill>
                  <a:srgbClr val="000000"/>
                </a:solidFill>
                <a:latin typeface="Times New Roman" pitchFamily="1" panose="02020603050405020304"/>
              </a:rPr>
              <a:t>Otro mérito a considerar es la labor pedagógica y el estímulo del trabajo cientí-</a:t>
            </a:r>
            <a:r>
              <a:rPr lang="es-ES" sz="1200" spc="20">
                <a:solidFill>
                  <a:srgbClr val="000000"/>
                </a:solidFill>
                <a:latin typeface="Times New Roman" pitchFamily="1" panose="02020603050405020304"/>
              </a:rPr>
              <a:t>fico que Margarita ha aportado y aporta a su entorno. Ha formado un grupo de Biólogos Moleculares del m´as alto nivel que, en buena medida, permiten explicar el éxito actual de su disciplina en España. Decenas de Profesores de Universidad e Investigadores en centros nacionales y extranjeros han atravesado etapas formativas importantes en el grupo de Margarita Salas o han sido sus alumnos en las aulas </a:t>
            </a:r>
          </a:p>
        </p:txBody>
      </p:sp>
      <p:sp>
        <p:nvSpPr>
          <p:cNvPr id="4" name=""/>
          <p:cNvSpPr/>
          <p:nvPr>
            <p:ph type="body" idx="10"/>
          </p:nvPr>
        </p:nvSpPr>
        <p:spPr>
          <a:xfrm>
            <a:off x="1054735"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1676400"/>
            <a:ext cx="5486400" cy="1291590"/>
          </a:xfrm>
          <a:prstGeom prst="rect">
            <a:avLst/>
          </a:prstGeom>
          <a:noFill/>
          <a:ln w="0" cmpd="sng">
            <a:noFill/>
            <a:prstDash val="solid"/>
          </a:ln>
        </p:spPr>
        <p:txBody>
          <a:bodyPr vert="horz" lIns="0" tIns="64135" rIns="0" bIns="0" anchor="t"/>
          <a:lstStyle/>
          <a:p>
            <a:pPr marL="1965960" marR="45720" indent="0" algn="l">
              <a:lnSpc>
                <a:spcPts val="2800"/>
              </a:lnSpc>
              <a:spcAft>
                <a:spcPts val="0"/>
              </a:spcAft>
            </a:pPr>
            <a:r>
              <a:rPr lang="es-ES" sz="2400" b="1" spc="0">
                <a:solidFill>
                  <a:srgbClr val="000000"/>
                </a:solidFill>
                <a:latin typeface="Times New Roman" pitchFamily="1" panose="02020603050405020304"/>
              </a:rPr>
              <a:t>Capítulo 3 </a:t>
            </a:r>
          </a:p>
          <a:p>
            <a:pPr marL="45720" marR="45720" indent="0" algn="ctr">
              <a:lnSpc>
                <a:spcPts val="3000"/>
              </a:lnSpc>
              <a:spcBef>
                <a:spcPts val="480"/>
              </a:spcBef>
              <a:spcAft>
                <a:spcPts val="330"/>
              </a:spcAft>
            </a:pPr>
            <a:r>
              <a:rPr lang="es-ES" sz="2400" b="1" spc="0">
                <a:solidFill>
                  <a:srgbClr val="000000"/>
                </a:solidFill>
                <a:latin typeface="Times New Roman" pitchFamily="1" panose="02020603050405020304"/>
              </a:rPr>
              <a:t>Medio siglo de esperanzas y </a:t>
            </a:r>
            <a:br/>
            <a:r>
              <a:rPr lang="es-ES" sz="2400" b="1" spc="0">
                <a:solidFill>
                  <a:srgbClr val="000000"/>
                </a:solidFill>
                <a:latin typeface="Times New Roman" pitchFamily="1" panose="02020603050405020304"/>
              </a:rPr>
              <a:t>realidades </a:t>
            </a:r>
          </a:p>
        </p:txBody>
      </p:sp>
      <p:sp>
        <p:nvSpPr>
          <p:cNvPr id="3" name=""/>
          <p:cNvSpPr/>
          <p:nvPr>
            <p:ph type="body" idx="10"/>
          </p:nvPr>
        </p:nvSpPr>
        <p:spPr>
          <a:xfrm>
            <a:off x="1057910" y="2967990"/>
            <a:ext cx="5486400" cy="6988810"/>
          </a:xfrm>
          <a:prstGeom prst="rect">
            <a:avLst/>
          </a:prstGeom>
          <a:noFill/>
          <a:ln w="0" cmpd="sng">
            <a:noFill/>
            <a:prstDash val="solid"/>
          </a:ln>
        </p:spPr>
        <p:txBody>
          <a:bodyPr vert="horz" lIns="0" tIns="583565" rIns="0" bIns="0" anchor="t"/>
          <a:lstStyle/>
          <a:p>
            <a:pPr marL="45720" marR="45720" indent="0" algn="l">
              <a:lnSpc>
                <a:spcPts val="2000"/>
              </a:lnSpc>
              <a:spcAft>
                <a:spcPts val="0"/>
              </a:spcAft>
            </a:pPr>
            <a:r>
              <a:rPr lang="es-ES" sz="1650" b="1" spc="204">
                <a:solidFill>
                  <a:srgbClr val="000000"/>
                </a:solidFill>
                <a:latin typeface="Times New Roman" pitchFamily="1" panose="02020603050405020304"/>
              </a:rPr>
              <a:t>3.1. Antecedentes. </a:t>
            </a:r>
          </a:p>
          <a:p>
            <a:pPr marL="45720" marR="45720" indent="0" algn="just">
              <a:lnSpc>
                <a:spcPts val="1400"/>
              </a:lnSpc>
              <a:spcBef>
                <a:spcPts val="3025"/>
              </a:spcBef>
              <a:spcAft>
                <a:spcPts val="0"/>
              </a:spcAft>
            </a:pPr>
            <a:r>
              <a:rPr lang="es-ES" sz="1300" spc="0">
                <a:solidFill>
                  <a:srgbClr val="000000"/>
                </a:solidFill>
                <a:latin typeface="Garamond" pitchFamily="1" panose="02020603050405020304"/>
              </a:rPr>
              <a:t>Cuando se inicia un proceso fundacional de incuestionable valor social y cultural, cuyas repercusiones trascienden las generaciones presentes y se proyectan hacia un esperanzador futuro, como puede ser la gestación, desarrollo y establecimiento fir-</a:t>
            </a:r>
            <a:r>
              <a:rPr lang="es-ES" sz="1300" spc="0">
                <a:solidFill>
                  <a:srgbClr val="000000"/>
                </a:solidFill>
                <a:latin typeface="Garamond" pitchFamily="1" panose="02020603050405020304"/>
              </a:rPr>
              <a:t>me de una Universidad, cualquier detalle, iniciativa o idea motora que dieran los que tuvieron la ocasión y ventura de participar, debe prevalecer viva con exquisita consideración y respeto por parte de los beneficiarios —actuales y futuros— de la bienhallada empresa. </a:t>
            </a:r>
          </a:p>
          <a:p>
            <a:pPr marL="45720" marR="45720" indent="0" algn="just">
              <a:lnSpc>
                <a:spcPts val="1500"/>
              </a:lnSpc>
              <a:spcBef>
                <a:spcPts val="490"/>
              </a:spcBef>
              <a:spcAft>
                <a:spcPts val="0"/>
              </a:spcAft>
            </a:pPr>
            <a:r>
              <a:rPr lang="es-ES" sz="1300" spc="-5">
                <a:solidFill>
                  <a:srgbClr val="000000"/>
                </a:solidFill>
                <a:latin typeface="Garamond" pitchFamily="1" panose="02020603050405020304"/>
              </a:rPr>
              <a:t>Además, hay veces que hasta que no se conocen los detalles previos y circunstancias que tuvieron lugar antes de cuajar la iniciativa, no se llega a comprender bien los derroteros que toma en su desarrollo y la problemática y expectativas que subyacen en todo momento. Asíha ocurrido —y, de hecho, ocurre— con la </a:t>
            </a:r>
            <a:r>
              <a:rPr lang="es-ES" sz="1250" b="1" spc="-5">
                <a:solidFill>
                  <a:srgbClr val="000000"/>
                </a:solidFill>
                <a:latin typeface="Times New Roman" pitchFamily="1" panose="02020603050405020304"/>
              </a:rPr>
              <a:t>Universidad de Extremadura</a:t>
            </a:r>
            <a:r>
              <a:rPr lang="es-ES" sz="1300" spc="-5">
                <a:solidFill>
                  <a:srgbClr val="000000"/>
                </a:solidFill>
                <a:latin typeface="Garamond" pitchFamily="1" panose="02020603050405020304"/>
              </a:rPr>
              <a:t>, cuyos inicios fueron complejos e ilusionantes, valerosos y precarios, consensuados y pole´micos, y, por justicia, inexorables e imparables. </a:t>
            </a:r>
          </a:p>
          <a:p>
            <a:pPr marL="45720" marR="45720" indent="0" algn="just">
              <a:lnSpc>
                <a:spcPts val="1500"/>
              </a:lnSpc>
              <a:spcBef>
                <a:spcPts val="425"/>
              </a:spcBef>
              <a:spcAft>
                <a:spcPts val="0"/>
              </a:spcAft>
            </a:pPr>
            <a:r>
              <a:rPr lang="es-ES" sz="1300" spc="0">
                <a:solidFill>
                  <a:srgbClr val="000000"/>
                </a:solidFill>
                <a:latin typeface="Garamond" pitchFamily="1" panose="02020603050405020304"/>
              </a:rPr>
              <a:t>Una amplia gama de hechos y datos ya fueron publicados en el libro </a:t>
            </a:r>
            <a:r>
              <a:rPr lang="es-ES" sz="1250" b="1" spc="0">
                <a:solidFill>
                  <a:srgbClr val="000000"/>
                </a:solidFill>
                <a:latin typeface="Times New Roman" pitchFamily="1" panose="02020603050405020304"/>
              </a:rPr>
              <a:t>“15 Años de la Universidad de Extremadura. 1973–1987”</a:t>
            </a:r>
            <a:r>
              <a:rPr lang="es-ES" sz="1300" spc="0">
                <a:solidFill>
                  <a:srgbClr val="000000"/>
                </a:solidFill>
                <a:latin typeface="Garamond" pitchFamily="1" panose="02020603050405020304"/>
              </a:rPr>
              <a:t>, en donde autorizados y entrañables protagonistas expusieron sus puntos de vista y vivencias en los primeros años de la creación de la </a:t>
            </a:r>
            <a:r>
              <a:rPr lang="es-ES" sz="1250" b="1"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y de la </a:t>
            </a:r>
            <a:r>
              <a:rPr lang="es-ES" sz="1250" b="1" spc="0">
                <a:solidFill>
                  <a:srgbClr val="000000"/>
                </a:solidFill>
                <a:latin typeface="Times New Roman" pitchFamily="1" panose="02020603050405020304"/>
              </a:rPr>
              <a:t>Universidad de Extremadura</a:t>
            </a:r>
            <a:r>
              <a:rPr lang="es-ES" sz="1300" spc="0">
                <a:solidFill>
                  <a:srgbClr val="000000"/>
                </a:solidFill>
                <a:latin typeface="Garamond" pitchFamily="1" panose="02020603050405020304"/>
              </a:rPr>
              <a:t>. Queda ausente, no obstante, el relato de algunas personalidades cuya participación fuérelevante (Prof. J.M. Viguera Lobo —ya fallecido— primer Decano Comisario de la </a:t>
            </a:r>
            <a:r>
              <a:rPr lang="es-ES" sz="1250" b="1"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y Primer Presidente de la Comisión Gestora de la </a:t>
            </a:r>
            <a:r>
              <a:rPr lang="es-ES" sz="1250" b="1" spc="0">
                <a:solidFill>
                  <a:srgbClr val="000000"/>
                </a:solidFill>
                <a:latin typeface="Times New Roman" pitchFamily="1" panose="02020603050405020304"/>
              </a:rPr>
              <a:t>Universidad de Extremadura</a:t>
            </a:r>
            <a:r>
              <a:rPr lang="es-ES" sz="1300" spc="0">
                <a:solidFill>
                  <a:srgbClr val="000000"/>
                </a:solidFill>
                <a:latin typeface="Garamond" pitchFamily="1" panose="02020603050405020304"/>
              </a:rPr>
              <a:t>, Prof. A. Civit Breu, Presidente de la Comisión Gestora hasta septiembre de 1977, etc.) y de otras personas que, desde la sociedad extra–muros, contribuyeron y posibilitaron el e´xito de la iniciativa. </a:t>
            </a:r>
          </a:p>
          <a:p>
            <a:pPr marL="45720" marR="45720" indent="0" algn="just">
              <a:lnSpc>
                <a:spcPts val="1500"/>
              </a:lnSpc>
              <a:spcBef>
                <a:spcPts val="455"/>
              </a:spcBef>
              <a:spcAft>
                <a:spcPts val="0"/>
              </a:spcAft>
            </a:pPr>
            <a:r>
              <a:rPr lang="es-ES" sz="1300" spc="0">
                <a:solidFill>
                  <a:srgbClr val="000000"/>
                </a:solidFill>
                <a:latin typeface="Garamond" pitchFamily="1" panose="02020603050405020304"/>
              </a:rPr>
              <a:t>En las próximas páginas se recoge </a:t>
            </a:r>
            <a:r>
              <a:rPr lang="es-ES" sz="1250" b="1" spc="0">
                <a:solidFill>
                  <a:srgbClr val="000000"/>
                </a:solidFill>
                <a:latin typeface="Times New Roman" pitchFamily="1" panose="02020603050405020304"/>
              </a:rPr>
              <a:t>cuál ha sido el discurrir </a:t>
            </a:r>
            <a:r>
              <a:rPr lang="es-ES" sz="1300" spc="0">
                <a:solidFill>
                  <a:srgbClr val="000000"/>
                </a:solidFill>
                <a:latin typeface="Garamond" pitchFamily="1" panose="02020603050405020304"/>
              </a:rPr>
              <a:t>que ha tenido la </a:t>
            </a:r>
            <a:r>
              <a:rPr lang="es-ES" sz="1250" b="1" spc="0">
                <a:solidFill>
                  <a:srgbClr val="000000"/>
                </a:solidFill>
                <a:latin typeface="Times New Roman" pitchFamily="1" panose="02020603050405020304"/>
              </a:rPr>
              <a:t>Facultad de Ciencias</a:t>
            </a:r>
            <a:r>
              <a:rPr lang="es-ES" sz="1300" spc="0">
                <a:solidFill>
                  <a:srgbClr val="000000"/>
                </a:solidFill>
                <a:latin typeface="Garamond" pitchFamily="1" panose="02020603050405020304"/>
              </a:rPr>
              <a:t>, desde su creación hasta hoy, y se </a:t>
            </a:r>
            <a:r>
              <a:rPr lang="es-ES" sz="1250" b="1" spc="0">
                <a:solidFill>
                  <a:srgbClr val="000000"/>
                </a:solidFill>
                <a:latin typeface="Times New Roman" pitchFamily="1" panose="02020603050405020304"/>
              </a:rPr>
              <a:t>glosa</a:t>
            </a:r>
            <a:r>
              <a:rPr lang="es-ES" sz="1300" spc="0">
                <a:solidFill>
                  <a:srgbClr val="000000"/>
                </a:solidFill>
                <a:latin typeface="Garamond" pitchFamily="1" panose="02020603050405020304"/>
              </a:rPr>
              <a:t>, brevemente, el indudable beneficio que su presencia ha reportado a Extremadura.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No se trata pues de desmenuzar una crónica individual, con lo que ello significa de acumulación de vivencias y detalles cronológicos, llena de episodios singulares, </a:t>
            </a:r>
          </a:p>
          <a:p>
            <a:pPr marL="45720" marR="45720" indent="0" algn="ctr">
              <a:lnSpc>
                <a:spcPts val="1400"/>
              </a:lnSpc>
              <a:spcBef>
                <a:spcPts val="1600"/>
              </a:spcBef>
              <a:spcAft>
                <a:spcPts val="0"/>
              </a:spcAft>
            </a:pPr>
            <a:r>
              <a:rPr lang="es-ES" sz="1300" spc="150">
                <a:solidFill>
                  <a:srgbClr val="000000"/>
                </a:solidFill>
                <a:latin typeface="Garamond" pitchFamily="1" panose="02020603050405020304"/>
              </a:rPr>
              <a:t>11 </a:t>
            </a:r>
          </a:p>
        </p:txBody>
      </p:sp>
    </p:spTree>
  </p:cSld>
  <p:clrMapOvr>
    <a:masterClrMapping/>
  </p:clrMapOvr>
</p:sldLayout>
</file>

<file path=ppt/slideLayouts/slideLayout35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45720" marR="45720" indent="0" algn="l">
              <a:lnSpc>
                <a:spcPts val="1400"/>
              </a:lnSpc>
              <a:spcAft>
                <a:spcPts val="65"/>
              </a:spcAft>
              <a:tabLst>
                <a:tab algn="r" pos="5440680"/>
              </a:tabLst>
            </a:pPr>
            <a:r>
              <a:rPr lang="es-ES" sz="1200" spc="0">
                <a:solidFill>
                  <a:srgbClr val="000000"/>
                </a:solidFill>
                <a:latin typeface="Times New Roman" pitchFamily="1" panose="02020603050405020304"/>
              </a:rPr>
              <a:t>326 </a:t>
            </a:r>
            <a:r>
              <a:rPr lang="es-ES" sz="1200" b="1" spc="0">
                <a:solidFill>
                  <a:srgbClr val="000000"/>
                </a:solidFill>
                <a:latin typeface="Times New Roman" pitchFamily="1" panose="02020603050405020304"/>
              </a:rPr>
              <a:t>15.2. Prof. Dra. Margarita Salas Falgueras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universitarias. Durante 23 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 ensen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óGenética Molecular de la Licenciatura en Biología, en la Universidad Complutense de Madrid. Muchos de nosotros soporta-</a:t>
            </a:r>
            <a:r>
              <a:rPr lang="es-ES" sz="1200" spc="0">
                <a:solidFill>
                  <a:srgbClr val="000000"/>
                </a:solidFill>
                <a:latin typeface="Times New Roman" pitchFamily="1" panose="02020603050405020304"/>
              </a:rPr>
              <a:t>mos cargas parecidas por la obligación de nuestros empleos, pero ninguna obligación existía para Margarita, por su condición de Profesora de Investigación del CSIC, ni fue retribuida por la Universidad a la que generosamente aportósus conocimientos. En cambio, sífue recompensada por la culminación de una tarea puramente cívica: mejorar la formación de muchas generaciones de Biólogos. Y esta formación no se refiere sólo a una mejora de sus conocimientos, sino sobre todo, a una transformación de su mentalidad, acorde con los avances de la Ciencia. </a:t>
            </a:r>
          </a:p>
          <a:p>
            <a:pPr marL="45720" marR="45720" indent="0" algn="just">
              <a:lnSpc>
                <a:spcPts val="1400"/>
              </a:lnSpc>
              <a:spcBef>
                <a:spcPts val="480"/>
              </a:spcBef>
              <a:spcAft>
                <a:spcPts val="0"/>
              </a:spcAft>
            </a:pPr>
            <a:r>
              <a:rPr lang="es-ES" sz="1200" spc="5">
                <a:solidFill>
                  <a:srgbClr val="000000"/>
                </a:solidFill>
                <a:latin typeface="Times New Roman" pitchFamily="1" panose="02020603050405020304"/>
              </a:rPr>
              <a:t>Todo ello ha implicado un gran esfuerzo y sacrificios personales para Margarita Salas, robando además tiempo a su familia y sobre todo a su hija Lucía, cuya generosidad siempre ha agradecido. Pero también ha tenido muchos reconocimientos a su trabajo. Además ha desempen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ado y desempen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a numerosos puestos de responsabilidad. La igualdad de sexos que hoy reina en aulas y laboratorios no alcanza, por desgracia, a las posiciones de dirección académica y científica. Por eso, la labor de Margarita Salas en esos cargos, que constituyen una fuente mas de trabajo y esfuerzo para ella, es una carga que soporta con el propósito de facilitar una normalización en el acceso de la mujer a puestos superiores en las estructuras sociales y científicas.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Al día de hoy, por citar números de algunas de sus contribuciones, 275 son los artículos de investigación y revisiones científicas publicados en las mejores revistas internacionales: Cells, Nature, Science, Annual Review of Biochemistry, Proccedings de la Academia de Ciencias americana, Molecular Microbiology. En fin, todas las de prestigio no ya en Biología Molecular, sino en Ciencia. Además, ha dirigido 27 Tesis Doctorales, ha impartido alrededor de 200 Conferencias o Seminarios y la aplicación de su trabajo se ha reflejado en 3 patentes. </a:t>
            </a:r>
          </a:p>
          <a:p>
            <a:pPr marL="45720" marR="45720" indent="0" algn="l">
              <a:lnSpc>
                <a:spcPts val="1400"/>
              </a:lnSpc>
              <a:spcBef>
                <a:spcPts val="500"/>
              </a:spcBef>
              <a:spcAft>
                <a:spcPts val="0"/>
              </a:spcAft>
            </a:pPr>
            <a:r>
              <a:rPr lang="es-ES" sz="1200" spc="15">
                <a:solidFill>
                  <a:srgbClr val="000000"/>
                </a:solidFill>
                <a:latin typeface="Times New Roman" pitchFamily="1" panose="02020603050405020304"/>
              </a:rPr>
              <a:t>Desde el comienzo de su carrera científica: </a:t>
            </a:r>
          </a:p>
          <a:p>
            <a:pPr marL="411480" marR="45720" indent="137160" algn="just">
              <a:lnSpc>
                <a:spcPts val="1400"/>
              </a:lnSpc>
              <a:spcBef>
                <a:spcPts val="1595"/>
              </a:spcBef>
              <a:spcAft>
                <a:spcPts val="0"/>
              </a:spcAft>
              <a:buFont typeface="Times New Roman"/>
              <a:buAutoNum startAt="1" type="arabicPeriod"/>
            </a:pPr>
            <a:r>
              <a:rPr lang="es-ES" sz="1200" spc="0">
                <a:solidFill>
                  <a:srgbClr val="000000"/>
                </a:solidFill>
                <a:latin typeface="Times New Roman" pitchFamily="1" panose="02020603050405020304"/>
              </a:rPr>
              <a:t>Es editora de varias publicaciones internacionales y pertenece a los comités editoriales o científicos de numerosas revistas internacionales de investigación. </a:t>
            </a:r>
          </a:p>
          <a:p>
            <a:pPr marL="411480" marR="45720" indent="137160" algn="just">
              <a:lnSpc>
                <a:spcPts val="1400"/>
              </a:lnSpc>
              <a:spcBef>
                <a:spcPts val="1145"/>
              </a:spcBef>
              <a:spcAft>
                <a:spcPts val="0"/>
              </a:spcAft>
              <a:buFont typeface="Times New Roman"/>
              <a:buAutoNum type="arabicPeriod"/>
            </a:pPr>
            <a:r>
              <a:rPr lang="es-ES" sz="1200" spc="0">
                <a:solidFill>
                  <a:srgbClr val="000000"/>
                </a:solidFill>
                <a:latin typeface="Times New Roman" pitchFamily="1" panose="02020603050405020304"/>
              </a:rPr>
              <a:t>Ha sido Directora del Centro de Biología Molecular “Severo Ochoa”, donde desarrolla su labor científica. </a:t>
            </a:r>
          </a:p>
          <a:p>
            <a:pPr marL="411480" marR="45720" indent="137160" algn="just">
              <a:lnSpc>
                <a:spcPts val="1400"/>
              </a:lnSpc>
              <a:spcBef>
                <a:spcPts val="1115"/>
              </a:spcBef>
              <a:spcAft>
                <a:spcPts val="0"/>
              </a:spcAft>
              <a:buFont typeface="Times New Roman"/>
              <a:buAutoNum type="arabicPeriod"/>
            </a:pPr>
            <a:r>
              <a:rPr lang="es-ES" sz="1200" spc="0">
                <a:solidFill>
                  <a:srgbClr val="000000"/>
                </a:solidFill>
                <a:latin typeface="Times New Roman" pitchFamily="1" panose="02020603050405020304"/>
              </a:rPr>
              <a:t>Ha sido invitada a los principales centros de investigación en todo el mundo, para ejercer su magisterio en conferencias, cursos, congresos y simposios. </a:t>
            </a:r>
          </a:p>
          <a:p>
            <a:pPr marL="411480" marR="45720" indent="137160" algn="just">
              <a:lnSpc>
                <a:spcPts val="1400"/>
              </a:lnSpc>
              <a:spcBef>
                <a:spcPts val="1135"/>
              </a:spcBef>
              <a:spcAft>
                <a:spcPts val="0"/>
              </a:spcAft>
              <a:buFont typeface="Times New Roman"/>
              <a:buAutoNum type="arabicPeriod"/>
            </a:pPr>
            <a:r>
              <a:rPr lang="es-ES" sz="1200" spc="0">
                <a:solidFill>
                  <a:srgbClr val="000000"/>
                </a:solidFill>
                <a:latin typeface="Times New Roman" pitchFamily="1" panose="02020603050405020304"/>
              </a:rPr>
              <a:t>Preside o forma parte de comités científicos nacionales e internacionales en or-</a:t>
            </a:r>
            <a:r>
              <a:rPr lang="es-ES" sz="1200" spc="0">
                <a:solidFill>
                  <a:srgbClr val="000000"/>
                </a:solidFill>
                <a:latin typeface="Times New Roman" pitchFamily="1" panose="02020603050405020304"/>
              </a:rPr>
              <a:t>ganismos como el Consejo Social de la Universidad de Oviedo, diversas funda-</a:t>
            </a:r>
            <a:r>
              <a:rPr lang="es-ES" sz="1200" spc="0">
                <a:solidFill>
                  <a:srgbClr val="000000"/>
                </a:solidFill>
                <a:latin typeface="Times New Roman" pitchFamily="1" panose="02020603050405020304"/>
              </a:rPr>
              <a:t>ciones, el Instituto Max–Planck de Berlín, la Organización Europea de Biología Molecular o la UNESCO, entre otros. </a:t>
            </a:r>
          </a:p>
          <a:p>
            <a:pPr marL="411480" marR="45720" indent="137160" algn="just">
              <a:lnSpc>
                <a:spcPts val="1400"/>
              </a:lnSpc>
              <a:spcBef>
                <a:spcPts val="1245"/>
              </a:spcBef>
              <a:spcAft>
                <a:spcPts val="1065"/>
              </a:spcAft>
              <a:buFont typeface="Times New Roman"/>
              <a:buAutoNum type="arabicPeriod"/>
            </a:pPr>
            <a:r>
              <a:rPr lang="es-ES" sz="1200" spc="25">
                <a:solidFill>
                  <a:srgbClr val="000000"/>
                </a:solidFill>
                <a:latin typeface="Times New Roman" pitchFamily="1" panose="02020603050405020304"/>
              </a:rPr>
              <a:t>Obtiene premios y distinciones en Espan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a y el extranjero, entre ellos:Premio Leonardo Torres Quevedo, 1963; Premio Severo Ochoa de la Fundación Fe-</a:t>
            </a:r>
            <a:r>
              <a:rPr lang="es-ES" sz="1200" spc="25">
                <a:solidFill>
                  <a:srgbClr val="000000"/>
                </a:solidFill>
                <a:latin typeface="Times New Roman" pitchFamily="1" panose="02020603050405020304"/>
              </a:rPr>
              <a:t>rrer para la investigación, 1986; Medalla Gregor Mendel de la Academia de Ciencias de Checoslovaquia, 1988; Premio junto con Eladio Vin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uela, Carlos J. Finlay de la UNESCO, 1991; Premio a la investigación Rey Jaime I, 1994; Medalla del Principado de Asturias, 1997; Premio, junto con Eladio Vin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uela,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5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327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7330" rIns="0" bIns="0" anchor="t"/>
          <a:lstStyle/>
          <a:p>
            <a:pPr marL="411480" marR="45720" indent="0" algn="just">
              <a:lnSpc>
                <a:spcPts val="1400"/>
              </a:lnSpc>
              <a:spcAft>
                <a:spcPts val="0"/>
              </a:spcAft>
            </a:pPr>
            <a:r>
              <a:rPr lang="es-ES" sz="1200" spc="0">
                <a:solidFill>
                  <a:srgbClr val="000000"/>
                </a:solidFill>
                <a:latin typeface="Times New Roman" pitchFamily="1" panose="02020603050405020304"/>
              </a:rPr>
              <a:t>a los Valores Humanos del Grupo Correo de Comunicación, 1998; Premio de Investigación de la Comunidad de Madrid, 1998; Premio Méjico de Ciencia y Tecnología, 1998; Premio L’ Oreal–UNESCO para “Women in Science”, 1999; Premio Nacional de Investigación Santiago Ramón y Cajal, 2000, y Medalla de Oro de la Comunidad de Madrid, 2002. </a:t>
            </a:r>
          </a:p>
          <a:p>
            <a:pPr marL="411480" marR="45720" indent="137160" algn="just">
              <a:lnSpc>
                <a:spcPts val="1400"/>
              </a:lnSpc>
              <a:spcBef>
                <a:spcPts val="865"/>
              </a:spcBef>
              <a:spcAft>
                <a:spcPts val="0"/>
              </a:spcAft>
              <a:buFont typeface="Times New Roman"/>
              <a:buAutoNum startAt="6" type="arabicPeriod"/>
            </a:pPr>
            <a:r>
              <a:rPr lang="es-ES" sz="1200" spc="20">
                <a:solidFill>
                  <a:srgbClr val="000000"/>
                </a:solidFill>
                <a:latin typeface="Times New Roman" pitchFamily="1" panose="02020603050405020304"/>
              </a:rPr>
              <a:t>Desde 1988 es miembro de la Real Academia Europea, y de la Real Academia de Ciencias Exactas, Físicas y Naturales, y en diciembre del año 2001 se con-virtióen la primera bioquímica que ingresa en la Real Academia Española de la Lengua. </a:t>
            </a:r>
          </a:p>
          <a:p>
            <a:pPr marL="411480" marR="45720" indent="137160" algn="just">
              <a:lnSpc>
                <a:spcPts val="1400"/>
              </a:lnSpc>
              <a:spcBef>
                <a:spcPts val="855"/>
              </a:spcBef>
              <a:spcAft>
                <a:spcPts val="0"/>
              </a:spcAft>
              <a:buFont typeface="Times New Roman"/>
              <a:buAutoNum type="arabicPeriod"/>
            </a:pPr>
            <a:r>
              <a:rPr lang="es-ES" sz="1200" spc="0">
                <a:solidFill>
                  <a:srgbClr val="000000"/>
                </a:solidFill>
                <a:latin typeface="Times New Roman" pitchFamily="1" panose="02020603050405020304"/>
              </a:rPr>
              <a:t>Desde 1995 es Presidenta del Instituto de España, organismo que agrupa a las ocho Reales Academias españolas. </a:t>
            </a:r>
          </a:p>
          <a:p>
            <a:pPr marL="411480" marR="45720" indent="137160" algn="just">
              <a:lnSpc>
                <a:spcPts val="1400"/>
              </a:lnSpc>
              <a:spcBef>
                <a:spcPts val="855"/>
              </a:spcBef>
              <a:spcAft>
                <a:spcPts val="0"/>
              </a:spcAft>
              <a:buFont typeface="Times New Roman"/>
              <a:buAutoNum type="arabicPeriod"/>
            </a:pPr>
            <a:r>
              <a:rPr lang="es-ES" sz="1200" spc="0">
                <a:solidFill>
                  <a:srgbClr val="000000"/>
                </a:solidFill>
                <a:latin typeface="Times New Roman" pitchFamily="1" panose="02020603050405020304"/>
              </a:rPr>
              <a:t>Ha sido nombrada Doctora Honoris Causa por las Universidades de Oviedo, en 1996 y Politécnica de Madrid, en 2000. </a:t>
            </a:r>
          </a:p>
          <a:p>
            <a:pPr marL="45720" marR="45720" indent="0" algn="just">
              <a:lnSpc>
                <a:spcPts val="1400"/>
              </a:lnSpc>
              <a:spcBef>
                <a:spcPts val="1105"/>
              </a:spcBef>
              <a:spcAft>
                <a:spcPts val="0"/>
              </a:spcAft>
            </a:pPr>
            <a:r>
              <a:rPr lang="es-ES" sz="1200" spc="15">
                <a:solidFill>
                  <a:srgbClr val="000000"/>
                </a:solidFill>
                <a:latin typeface="Times New Roman" pitchFamily="1" panose="02020603050405020304"/>
              </a:rPr>
              <a:t>Pocos científicos españoles han obtenido este grado de adhesión, pero desde luego ninguna mujer española y pocas científicas en el extranjero. De hecho, gran parte de los reconocimientos y puestos de responsabilidad ofrecidos a Margarita Salas han sido alcanzados por primera y única vez por una mujer, como es el caso de la Presidencia del Instituto de España, su nombramiento como miembro de la Real Academia de Ciencias, la Presidencia del Consejo Social de la Universidad de Oviedo, la Dirección del CBM “Severo Ochoa” o los Doctorados Honoris Causa mencionados. Es también la primera mujer a la que la Universidad de Extremadura concede el Doctorado Honoris Causa. </a:t>
            </a:r>
          </a:p>
          <a:p>
            <a:pPr marL="45720" marR="45720" indent="0" algn="just">
              <a:lnSpc>
                <a:spcPts val="1400"/>
              </a:lnSpc>
              <a:spcBef>
                <a:spcPts val="495"/>
              </a:spcBef>
              <a:spcAft>
                <a:spcPts val="0"/>
              </a:spcAft>
            </a:pPr>
            <a:r>
              <a:rPr lang="es-ES" sz="1200" spc="10">
                <a:solidFill>
                  <a:srgbClr val="000000"/>
                </a:solidFill>
                <a:latin typeface="Times New Roman" pitchFamily="1" panose="02020603050405020304"/>
              </a:rPr>
              <a:t>Esta biografía científica y humana estámarcada por un inmenso contenido de inte-</a:t>
            </a:r>
            <a:r>
              <a:rPr lang="es-ES" sz="1200" spc="10">
                <a:solidFill>
                  <a:srgbClr val="000000"/>
                </a:solidFill>
                <a:latin typeface="Times New Roman" pitchFamily="1" panose="02020603050405020304"/>
              </a:rPr>
              <a:t>ligencia, voluntad, generosidad y honradez en el trabajo. Pero, desde la Universidad de Extremadura, quisiera también dedicar un recuerdo y homenaje al extremeño que fue su marido, el Profesor Eladio Viñuela Díaz acreedor, como ella, de nuestra admiración y gratitud, que no se concretaron antes desde la Universidad de Extrema-</a:t>
            </a:r>
            <a:r>
              <a:rPr lang="es-ES" sz="1200" spc="10">
                <a:solidFill>
                  <a:srgbClr val="000000"/>
                </a:solidFill>
                <a:latin typeface="Times New Roman" pitchFamily="1" panose="02020603050405020304"/>
              </a:rPr>
              <a:t>dura por circunstancias desafortunadas. Un edificio de laboratorios de la Facultad de Ciencias se dedica a su memoria, aunque ya pervive en la de todos por su obra cientí-</a:t>
            </a:r>
            <a:r>
              <a:rPr lang="es-ES" sz="1200" spc="10">
                <a:solidFill>
                  <a:srgbClr val="000000"/>
                </a:solidFill>
                <a:latin typeface="Times New Roman" pitchFamily="1" panose="02020603050405020304"/>
              </a:rPr>
              <a:t>fica y académica. Y en la de aquellos que tuvimos la fortuna de conocerlo y tratarlo, Eladio estáademás presente por su enorme tesón, espíritu luchador, generosidad y humanidad. También la existencia de Eladio Viñuela contribuye a explicar el éxito de Margarita Salas: no sólo por el apoyo constante que mutuamente se prestaron en lo personal, sino también porque la confianza del gran científico en las posibilidades de su mujer le llevaron a facilitar su independencia intelectual, permitiendo asíel desarrollo de todo su potencial. Conste, pues, en este acto, nuestra gratitud a Eladio Viñuela por su propia labor y por su apoyo a la de su mujer, en un ejercicio modélico de verdadero feminismo y de cariño. </a:t>
            </a:r>
          </a:p>
          <a:p>
            <a:pPr marL="45720" marR="45720" indent="0" algn="just">
              <a:lnSpc>
                <a:spcPts val="1400"/>
              </a:lnSpc>
              <a:spcBef>
                <a:spcPts val="500"/>
              </a:spcBef>
              <a:spcAft>
                <a:spcPts val="1190"/>
              </a:spcAft>
            </a:pPr>
            <a:r>
              <a:rPr lang="es-ES" sz="1200" spc="0">
                <a:solidFill>
                  <a:srgbClr val="000000"/>
                </a:solidFill>
                <a:latin typeface="Times New Roman" pitchFamily="1" panose="02020603050405020304"/>
              </a:rPr>
              <a:t>Margarita Salas: asturiana, madrileña, neoyorquina, pero también, por afecto y por elección, extremeña, viene desarrollando desde el comienzo de su carrera científica, una amplia labor de investigación y de magisterio hasta niveles raramente alcanzados por otros en la Ciencia española. Por todo ello, la Facultad de Ciencias propuso por unanimidad y la Junta de Gobierno, con igual consenso, aprobónombrarla Doctora Honoris Causa por la Universidad de Extremadura.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5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905" rIns="0" bIns="0" anchor="t"/>
          <a:lstStyle/>
          <a:p>
            <a:pPr marL="45720" marR="45720" indent="0" algn="l">
              <a:lnSpc>
                <a:spcPts val="1400"/>
              </a:lnSpc>
              <a:spcAft>
                <a:spcPts val="70"/>
              </a:spcAft>
              <a:tabLst>
                <a:tab algn="r" pos="5440680"/>
              </a:tabLst>
            </a:pPr>
            <a:r>
              <a:rPr lang="es-ES" sz="1200" spc="0">
                <a:solidFill>
                  <a:srgbClr val="030204"/>
                </a:solidFill>
                <a:latin typeface="Times New Roman" pitchFamily="1" panose="02020603050405020304"/>
              </a:rPr>
              <a:t>328 </a:t>
            </a:r>
            <a:r>
              <a:rPr lang="es-ES" sz="1250" b="1" spc="0">
                <a:solidFill>
                  <a:srgbClr val="030204"/>
                </a:solidFill>
                <a:latin typeface="Times New Roman" pitchFamily="1" panose="02020603050405020304"/>
              </a:rPr>
              <a:t>15.2. Prof. Dra. Margarita Salas Falgueras </a:t>
            </a:r>
          </a:p>
        </p:txBody>
      </p:sp>
      <p:sp>
        <p:nvSpPr>
          <p:cNvPr id="3" name=""/>
          <p:cNvSpPr/>
          <p:nvPr>
            <p:ph type="body" idx="10"/>
          </p:nvPr>
        </p:nvSpPr>
        <p:spPr>
          <a:xfrm>
            <a:off x="1054735" y="681990"/>
            <a:ext cx="5486400" cy="253682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30204"/>
                </a:solidFill>
                <a:latin typeface="Times New Roman" pitchFamily="1" panose="02020603050405020304"/>
              </a:rPr>
              <a:t>Asípues, considerados y expuestos todos estos hechos, dignísimas autoridades y claustrales, solicito con toda consideración y encarecidamente ruego: se otorgue y confiera a la Excma. Sra. D. </a:t>
            </a:r>
            <a:r>
              <a:rPr lang="es-ES" sz="1250" b="1" spc="0">
                <a:solidFill>
                  <a:srgbClr val="030204"/>
                </a:solidFill>
                <a:latin typeface="Times New Roman" pitchFamily="1" panose="02020603050405020304"/>
              </a:rPr>
              <a:t>Margarita Salas Falgueras </a:t>
            </a:r>
            <a:r>
              <a:rPr lang="es-ES" sz="1200" spc="0">
                <a:solidFill>
                  <a:srgbClr val="030204"/>
                </a:solidFill>
                <a:latin typeface="Times New Roman" pitchFamily="1" panose="02020603050405020304"/>
              </a:rPr>
              <a:t>el supremo grado de doc-</a:t>
            </a:r>
            <a:r>
              <a:rPr lang="es-ES" sz="1200" spc="0">
                <a:solidFill>
                  <a:srgbClr val="030204"/>
                </a:solidFill>
                <a:latin typeface="Times New Roman" pitchFamily="1" panose="02020603050405020304"/>
              </a:rPr>
              <a:t>tor “Honoris causa” por la Facultad de Ciencias de la Universidad de Extremadura. </a:t>
            </a:r>
          </a:p>
          <a:p>
            <a:pPr marL="45720" marR="45720" indent="0" algn="l">
              <a:lnSpc>
                <a:spcPts val="1400"/>
              </a:lnSpc>
              <a:spcBef>
                <a:spcPts val="505"/>
              </a:spcBef>
              <a:spcAft>
                <a:spcPts val="0"/>
              </a:spcAft>
            </a:pPr>
            <a:r>
              <a:rPr lang="es-ES" sz="1200" spc="45">
                <a:solidFill>
                  <a:srgbClr val="030204"/>
                </a:solidFill>
                <a:latin typeface="Times New Roman" pitchFamily="1" panose="02020603050405020304"/>
              </a:rPr>
              <a:t>Prof. Dra. Ana María Mata Durán </a:t>
            </a:r>
          </a:p>
          <a:p>
            <a:pPr marL="45720" marR="45720" indent="0" algn="just">
              <a:lnSpc>
                <a:spcPts val="1400"/>
              </a:lnSpc>
              <a:spcBef>
                <a:spcPts val="805"/>
              </a:spcBef>
              <a:spcAft>
                <a:spcPts val="0"/>
              </a:spcAft>
            </a:pPr>
            <a:r>
              <a:rPr lang="es-ES" sz="1250" b="1" spc="0">
                <a:solidFill>
                  <a:srgbClr val="030204"/>
                </a:solidFill>
                <a:latin typeface="Times New Roman" pitchFamily="1" panose="02020603050405020304"/>
              </a:rPr>
              <a:t>Discurso de la Dra. Margarita Salas Falgueras, para la recepción del Doc-</a:t>
            </a:r>
            <a:r>
              <a:rPr lang="es-ES" sz="1250" b="1" spc="0">
                <a:solidFill>
                  <a:srgbClr val="030204"/>
                </a:solidFill>
                <a:latin typeface="Times New Roman" pitchFamily="1" panose="02020603050405020304"/>
              </a:rPr>
              <a:t>torado Honoris Causa por la Universidad de Extremadura </a:t>
            </a:r>
          </a:p>
          <a:p>
            <a:pPr marL="45720" marR="45720" indent="0" algn="just">
              <a:lnSpc>
                <a:spcPts val="1400"/>
              </a:lnSpc>
              <a:spcBef>
                <a:spcPts val="0"/>
              </a:spcBef>
              <a:spcAft>
                <a:spcPts val="0"/>
              </a:spcAft>
            </a:pPr>
            <a:r>
              <a:rPr lang="es-ES" sz="1200" spc="0">
                <a:solidFill>
                  <a:srgbClr val="030204"/>
                </a:solidFill>
                <a:latin typeface="Times New Roman" pitchFamily="1" panose="02020603050405020304"/>
              </a:rPr>
              <a:t>Centro de Biología Molecular “Severo Ochoa” (CSIC–UAM), Universidad Autónoma, Canto Blanco, 28049 Madrid </a:t>
            </a:r>
          </a:p>
          <a:p>
            <a:pPr marL="45720" marR="45720" indent="0" algn="just">
              <a:lnSpc>
                <a:spcPts val="1400"/>
              </a:lnSpc>
              <a:spcBef>
                <a:spcPts val="505"/>
              </a:spcBef>
              <a:spcAft>
                <a:spcPts val="540"/>
              </a:spcAft>
            </a:pPr>
            <a:r>
              <a:rPr lang="es-ES" sz="1200" spc="0">
                <a:solidFill>
                  <a:srgbClr val="030204"/>
                </a:solidFill>
                <a:latin typeface="Times New Roman" pitchFamily="1" panose="02020603050405020304"/>
              </a:rPr>
              <a:t>Excmo. y Magnífico Sr. Rector, Excelentísimas Autoridades, queridos profesores, personal de Administración y Servicios, estudiantes, amigas y amigos: </a:t>
            </a:r>
          </a:p>
        </p:txBody>
      </p:sp>
      <p:sp>
        <p:nvSpPr>
          <p:cNvPr id="4" name=""/>
          <p:cNvSpPr/>
          <p:nvPr>
            <p:ph type="body" idx="10"/>
          </p:nvPr>
        </p:nvSpPr>
        <p:spPr>
          <a:xfrm>
            <a:off x="4178935" y="3218815"/>
            <a:ext cx="2365375" cy="2261870"/>
          </a:xfrm>
          <a:prstGeom prst="rect">
            <a:avLst/>
          </a:prstGeom>
          <a:noFill/>
          <a:ln w="0" cmpd="sng">
            <a:noFill/>
            <a:prstDash val="solid"/>
          </a:ln>
        </p:spPr>
        <p:txBody>
          <a:bodyPr vert="horz" lIns="0" tIns="635" rIns="0" bIns="0" anchor="t"/>
          <a:lstStyle/>
          <a:p>
            <a:pPr marL="0" marR="45720" indent="0" algn="just">
              <a:lnSpc>
                <a:spcPts val="1400"/>
              </a:lnSpc>
              <a:spcAft>
                <a:spcPts val="0"/>
              </a:spcAft>
            </a:pPr>
            <a:r>
              <a:rPr lang="es-ES" sz="1200" spc="0">
                <a:solidFill>
                  <a:srgbClr val="030204"/>
                </a:solidFill>
                <a:latin typeface="Times New Roman" pitchFamily="1" panose="02020603050405020304"/>
              </a:rPr>
              <a:t>En primer lugar quiero dar las gra-</a:t>
            </a:r>
            <a:r>
              <a:rPr lang="es-ES" sz="1200" spc="0">
                <a:solidFill>
                  <a:srgbClr val="030204"/>
                </a:solidFill>
                <a:latin typeface="Times New Roman" pitchFamily="1" panose="02020603050405020304"/>
              </a:rPr>
              <a:t>cias a todos los miembros de la Uni-</a:t>
            </a:r>
            <a:r>
              <a:rPr lang="es-ES" sz="1200" spc="0">
                <a:solidFill>
                  <a:srgbClr val="030204"/>
                </a:solidFill>
                <a:latin typeface="Times New Roman" pitchFamily="1" panose="02020603050405020304"/>
              </a:rPr>
              <a:t>versidad de Extremadura por la dis-</a:t>
            </a:r>
            <a:r>
              <a:rPr lang="es-ES" sz="1200" spc="0">
                <a:solidFill>
                  <a:srgbClr val="030204"/>
                </a:solidFill>
                <a:latin typeface="Times New Roman" pitchFamily="1" panose="02020603050405020304"/>
              </a:rPr>
              <a:t>tinción que hoy voy a recibir. Mi </a:t>
            </a:r>
            <a:r>
              <a:rPr lang="es-ES" sz="1200" spc="0">
                <a:solidFill>
                  <a:srgbClr val="030204"/>
                </a:solidFill>
                <a:latin typeface="Times New Roman" pitchFamily="1" panose="02020603050405020304"/>
              </a:rPr>
              <a:t>agradecimiento especial al Rector </a:t>
            </a:r>
            <a:r>
              <a:rPr lang="es-ES" sz="1200" spc="0">
                <a:solidFill>
                  <a:srgbClr val="030204"/>
                </a:solidFill>
                <a:latin typeface="Times New Roman" pitchFamily="1" panose="02020603050405020304"/>
              </a:rPr>
              <a:t>Profesor D. Ginés María Salido, a </a:t>
            </a:r>
            <a:r>
              <a:rPr lang="es-ES" sz="1200" spc="0">
                <a:solidFill>
                  <a:srgbClr val="030204"/>
                </a:solidFill>
                <a:latin typeface="Times New Roman" pitchFamily="1" panose="02020603050405020304"/>
              </a:rPr>
              <a:t>la Junta de Gobierno de la Facultad </a:t>
            </a:r>
            <a:r>
              <a:rPr lang="es-ES" sz="1200" spc="0">
                <a:solidFill>
                  <a:srgbClr val="030204"/>
                </a:solidFill>
                <a:latin typeface="Times New Roman" pitchFamily="1" panose="02020603050405020304"/>
              </a:rPr>
              <a:t>de Ciencias y a su Decano, Profesor </a:t>
            </a:r>
            <a:r>
              <a:rPr lang="es-ES" sz="1200" spc="0">
                <a:solidFill>
                  <a:srgbClr val="030204"/>
                </a:solidFill>
                <a:latin typeface="Times New Roman" pitchFamily="1" panose="02020603050405020304"/>
              </a:rPr>
              <a:t>Arsenio Muñoz, quienes hicieron la </a:t>
            </a:r>
            <a:r>
              <a:rPr lang="es-ES" sz="1200" spc="0">
                <a:solidFill>
                  <a:srgbClr val="030204"/>
                </a:solidFill>
                <a:latin typeface="Times New Roman" pitchFamily="1" panose="02020603050405020304"/>
              </a:rPr>
              <a:t>propuesta, y muy en especial a mi </a:t>
            </a:r>
            <a:r>
              <a:rPr lang="es-ES" sz="1200" spc="0">
                <a:solidFill>
                  <a:srgbClr val="030204"/>
                </a:solidFill>
                <a:latin typeface="Times New Roman" pitchFamily="1" panose="02020603050405020304"/>
              </a:rPr>
              <a:t>Madrina y entrañable amiga la Pro-</a:t>
            </a:r>
            <a:r>
              <a:rPr lang="es-ES" sz="1200" spc="0">
                <a:solidFill>
                  <a:srgbClr val="030204"/>
                </a:solidFill>
                <a:latin typeface="Times New Roman" pitchFamily="1" panose="02020603050405020304"/>
              </a:rPr>
              <a:t>fesora Dña. Ana María Mata. </a:t>
            </a:r>
          </a:p>
        </p:txBody>
      </p:sp>
      <p:sp>
        <p:nvSpPr>
          <p:cNvPr id="5" name=""/>
          <p:cNvSpPr/>
          <p:nvPr>
            <p:ph type="body" idx="10"/>
          </p:nvPr>
        </p:nvSpPr>
        <p:spPr>
          <a:xfrm>
            <a:off x="4182110" y="5480685"/>
            <a:ext cx="2362200" cy="1864995"/>
          </a:xfrm>
          <a:prstGeom prst="rect">
            <a:avLst/>
          </a:prstGeom>
          <a:noFill/>
          <a:ln w="0" cmpd="sng">
            <a:noFill/>
            <a:prstDash val="solid"/>
          </a:ln>
        </p:spPr>
        <p:txBody>
          <a:bodyPr vert="horz" lIns="0" tIns="33020" rIns="0" bIns="0" anchor="t"/>
          <a:lstStyle/>
          <a:p>
            <a:pPr marL="0" marR="45720" indent="0" algn="just">
              <a:lnSpc>
                <a:spcPts val="1400"/>
              </a:lnSpc>
              <a:spcAft>
                <a:spcPts val="0"/>
              </a:spcAft>
            </a:pPr>
            <a:r>
              <a:rPr lang="es-ES" sz="1200" spc="15">
                <a:solidFill>
                  <a:srgbClr val="030204"/>
                </a:solidFill>
                <a:latin typeface="Times New Roman" pitchFamily="1" panose="02020603050405020304"/>
              </a:rPr>
              <a:t>Es para míun gran honor estar hoy </a:t>
            </a:r>
            <a:r>
              <a:rPr lang="es-ES" sz="1200" spc="15">
                <a:solidFill>
                  <a:srgbClr val="030204"/>
                </a:solidFill>
                <a:latin typeface="Times New Roman" pitchFamily="1" panose="02020603050405020304"/>
              </a:rPr>
              <a:t>aquírecibiendo el Doctorado Hono-</a:t>
            </a:r>
            <a:r>
              <a:rPr lang="es-ES" sz="1200" spc="15">
                <a:solidFill>
                  <a:srgbClr val="030204"/>
                </a:solidFill>
                <a:latin typeface="Times New Roman" pitchFamily="1" panose="02020603050405020304"/>
              </a:rPr>
              <a:t>ris Causa por esta Universidad, don-</a:t>
            </a:r>
            <a:r>
              <a:rPr lang="es-ES" sz="1200" spc="15">
                <a:solidFill>
                  <a:srgbClr val="030204"/>
                </a:solidFill>
                <a:latin typeface="Times New Roman" pitchFamily="1" panose="02020603050405020304"/>
              </a:rPr>
              <a:t>de tan ilustres personalidades han </a:t>
            </a:r>
            <a:r>
              <a:rPr lang="es-ES" sz="1200" spc="15">
                <a:solidFill>
                  <a:srgbClr val="030204"/>
                </a:solidFill>
                <a:latin typeface="Times New Roman" pitchFamily="1" panose="02020603050405020304"/>
              </a:rPr>
              <a:t>obtenido esta distinción, en parti-</a:t>
            </a:r>
            <a:r>
              <a:rPr lang="es-ES" sz="1200" spc="15">
                <a:solidFill>
                  <a:srgbClr val="030204"/>
                </a:solidFill>
                <a:latin typeface="Times New Roman" pitchFamily="1" panose="02020603050405020304"/>
              </a:rPr>
              <a:t>cular, en el día de hoy, el Profe-</a:t>
            </a:r>
            <a:r>
              <a:rPr lang="es-ES" sz="1200" spc="15">
                <a:solidFill>
                  <a:srgbClr val="030204"/>
                </a:solidFill>
                <a:latin typeface="Times New Roman" pitchFamily="1" panose="02020603050405020304"/>
              </a:rPr>
              <a:t>sor Eduardo García de Enterría, con </a:t>
            </a:r>
            <a:r>
              <a:rPr lang="es-ES" sz="1200" spc="15">
                <a:solidFill>
                  <a:srgbClr val="030204"/>
                </a:solidFill>
                <a:latin typeface="Times New Roman" pitchFamily="1" panose="02020603050405020304"/>
              </a:rPr>
              <a:t>quien tengo la satisfacción de com-</a:t>
            </a:r>
            <a:r>
              <a:rPr lang="es-ES" sz="1200" spc="15">
                <a:solidFill>
                  <a:srgbClr val="030204"/>
                </a:solidFill>
                <a:latin typeface="Times New Roman" pitchFamily="1" panose="02020603050405020304"/>
              </a:rPr>
              <a:t>partir esta distinción. En mi discur-</a:t>
            </a:r>
            <a:r>
              <a:rPr lang="es-ES" sz="1200" spc="15">
                <a:solidFill>
                  <a:srgbClr val="030204"/>
                </a:solidFill>
                <a:latin typeface="Times New Roman" pitchFamily="1" panose="02020603050405020304"/>
              </a:rPr>
              <a:t>so voy a resumir el trabajo y mis vi-</a:t>
            </a:r>
          </a:p>
        </p:txBody>
      </p:sp>
      <p:sp>
        <p:nvSpPr>
          <p:cNvPr id="6" name=""/>
          <p:cNvSpPr/>
          <p:nvPr>
            <p:ph type="body" idx="10"/>
          </p:nvPr>
        </p:nvSpPr>
        <p:spPr>
          <a:xfrm>
            <a:off x="1057910" y="7345680"/>
            <a:ext cx="5486400" cy="238569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5">
                <a:solidFill>
                  <a:srgbClr val="030204"/>
                </a:solidFill>
                <a:latin typeface="Times New Roman" pitchFamily="1" panose="02020603050405020304"/>
              </a:rPr>
              <a:t>vencias científicas de los últimos 40 años que necesariamente van unidos a los de </a:t>
            </a:r>
            <a:r>
              <a:rPr lang="es-ES" sz="1200" spc="15">
                <a:solidFill>
                  <a:srgbClr val="030204"/>
                </a:solidFill>
                <a:latin typeface="Times New Roman" pitchFamily="1" panose="02020603050405020304"/>
              </a:rPr>
              <a:t>Eladio Viñuela, con quién compartíeste periodo importante de nuestras vidas y a </a:t>
            </a:r>
            <a:r>
              <a:rPr lang="es-ES" sz="1200" spc="15">
                <a:solidFill>
                  <a:srgbClr val="030204"/>
                </a:solidFill>
                <a:latin typeface="Times New Roman" pitchFamily="1" panose="02020603050405020304"/>
              </a:rPr>
              <a:t>quien, estoy segura, le habría correspondido este Doctorado Honoris Causa, por sus </a:t>
            </a:r>
            <a:r>
              <a:rPr lang="es-ES" sz="1200" spc="15">
                <a:solidFill>
                  <a:srgbClr val="030204"/>
                </a:solidFill>
                <a:latin typeface="Times New Roman" pitchFamily="1" panose="02020603050405020304"/>
              </a:rPr>
              <a:t>extraordinarias cualidades científicas y humanas, unidas a su condición de hijo de </a:t>
            </a:r>
            <a:r>
              <a:rPr lang="es-ES" sz="1200" spc="15">
                <a:solidFill>
                  <a:srgbClr val="030204"/>
                </a:solidFill>
                <a:latin typeface="Times New Roman" pitchFamily="1" panose="02020603050405020304"/>
              </a:rPr>
              <a:t>Extremadura. Es mi mayor deseo el poder ser una digna representante suya. </a:t>
            </a:r>
          </a:p>
          <a:p>
            <a:pPr marL="0" marR="45720" indent="0" algn="just">
              <a:lnSpc>
                <a:spcPts val="1400"/>
              </a:lnSpc>
              <a:spcBef>
                <a:spcPts val="530"/>
              </a:spcBef>
              <a:spcAft>
                <a:spcPts val="0"/>
              </a:spcAft>
            </a:pPr>
            <a:r>
              <a:rPr lang="es-ES" sz="1200" spc="0">
                <a:solidFill>
                  <a:srgbClr val="030204"/>
                </a:solidFill>
                <a:latin typeface="Times New Roman" pitchFamily="1" panose="02020603050405020304"/>
              </a:rPr>
              <a:t>Nuestro encuentro tuvo lugar en la Facultad de Ciencias Químicas en la Universidad </a:t>
            </a:r>
            <a:r>
              <a:rPr lang="es-ES" sz="1200" spc="0">
                <a:solidFill>
                  <a:srgbClr val="030204"/>
                </a:solidFill>
                <a:latin typeface="Times New Roman" pitchFamily="1" panose="02020603050405020304"/>
              </a:rPr>
              <a:t>Complutense cuando ya cursábamos el último año de nuestra licenciatura y nos </a:t>
            </a:r>
            <a:r>
              <a:rPr lang="es-ES" sz="1200" spc="0">
                <a:solidFill>
                  <a:srgbClr val="030204"/>
                </a:solidFill>
                <a:latin typeface="Times New Roman" pitchFamily="1" panose="02020603050405020304"/>
              </a:rPr>
              <a:t>encontrábamos realizando el trabajo de Tesina de Licenciatura con la idea de iniciar </a:t>
            </a:r>
            <a:r>
              <a:rPr lang="es-ES" sz="1200" spc="0">
                <a:solidFill>
                  <a:srgbClr val="030204"/>
                </a:solidFill>
                <a:latin typeface="Times New Roman" pitchFamily="1" panose="02020603050405020304"/>
              </a:rPr>
              <a:t>posteriormente una Tesis Doctoral. </a:t>
            </a:r>
          </a:p>
          <a:p>
            <a:pPr marL="0" marR="45720" indent="0" algn="just">
              <a:lnSpc>
                <a:spcPts val="1400"/>
              </a:lnSpc>
              <a:spcBef>
                <a:spcPts val="505"/>
              </a:spcBef>
              <a:spcAft>
                <a:spcPts val="2125"/>
              </a:spcAft>
            </a:pPr>
            <a:r>
              <a:rPr lang="es-ES" sz="1200" spc="0">
                <a:solidFill>
                  <a:srgbClr val="030204"/>
                </a:solidFill>
                <a:latin typeface="Times New Roman" pitchFamily="1" panose="02020603050405020304"/>
              </a:rPr>
              <a:t>En mi caso, un encuentro con Severo Ochoa cuando terminéel tercer curso de Licen-</a:t>
            </a:r>
            <a:r>
              <a:rPr lang="es-ES" sz="1200" spc="0">
                <a:solidFill>
                  <a:srgbClr val="030204"/>
                </a:solidFill>
                <a:latin typeface="Times New Roman" pitchFamily="1" panose="02020603050405020304"/>
              </a:rPr>
              <a:t>ciatura me decidióa continuar una carrera de investigación en Bioquímica. Severo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0" marR="45720" indent="0" algn="l">
              <a:lnSpc>
                <a:spcPts val="1400"/>
              </a:lnSpc>
              <a:spcAft>
                <a:spcPts val="50"/>
              </a:spcAft>
            </a:pPr>
            <a:r>
              <a:rPr lang="es-ES" sz="1250" b="1" spc="40">
                <a:solidFill>
                  <a:srgbClr val="030204"/>
                </a:solidFill>
                <a:latin typeface="Times New Roman" pitchFamily="1" panose="02020603050405020304"/>
              </a:rPr>
              <a:t>50 Aniversario 1968–2019 </a:t>
            </a:r>
          </a:p>
        </p:txBody>
      </p:sp>
      <p:sp>
        <p:nvSpPr>
          <p:cNvPr id="10" name=""/>
          <p:cNvSpPr/>
          <p:nvPr>
            <p:ph type="body" idx="10"/>
          </p:nvPr>
        </p:nvSpPr>
        <p:spPr>
          <a:xfrm>
            <a:off x="1057910" y="6708775"/>
            <a:ext cx="2743200" cy="636905"/>
          </a:xfrm>
          <a:prstGeom prst="rect">
            <a:avLst/>
          </a:prstGeom>
          <a:noFill/>
          <a:ln w="0" cmpd="sng">
            <a:noFill/>
            <a:prstDash val="solid"/>
          </a:ln>
        </p:spPr>
        <p:txBody>
          <a:bodyPr vert="horz" lIns="0" tIns="0" rIns="0" bIns="0" anchor="t"/>
          <a:lstStyle/>
          <a:p>
            <a:pPr marL="0" marR="0" indent="0" algn="ctr">
              <a:lnSpc>
                <a:spcPts val="1400"/>
              </a:lnSpc>
              <a:spcAft>
                <a:spcPts val="2110"/>
              </a:spcAft>
            </a:pPr>
            <a:r>
              <a:rPr lang="es-ES" sz="1200" spc="0">
                <a:solidFill>
                  <a:srgbClr val="030204"/>
                </a:solidFill>
                <a:latin typeface="Times New Roman" pitchFamily="1" panose="02020603050405020304"/>
              </a:rPr>
              <a:t>Dra. Margarita Salas Falgueras. </a:t>
            </a:r>
            <a:br/>
            <a:r>
              <a:rPr lang="es-ES" sz="1200" spc="0">
                <a:solidFill>
                  <a:srgbClr val="030204"/>
                </a:solidFill>
                <a:latin typeface="Times New Roman" pitchFamily="1" panose="02020603050405020304"/>
              </a:rPr>
              <a:t>Investidura 10/05/2002 </a:t>
            </a:r>
          </a:p>
        </p:txBody>
      </p:sp>
    </p:spTree>
  </p:cSld>
  <p:clrMapOvr>
    <a:masterClrMapping/>
  </p:clrMapOvr>
</p:sldLayout>
</file>

<file path=ppt/slideLayouts/slideLayout35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0"/>
              </a:spcAft>
              <a:tabLst>
                <a:tab algn="r" pos="5440680"/>
              </a:tabLst>
            </a:pPr>
            <a:r>
              <a:rPr lang="es-ES" sz="1100" b="1" spc="0">
                <a:solidFill>
                  <a:srgbClr val="000000"/>
                </a:solidFill>
                <a:latin typeface="Bookman Old Style" pitchFamily="1" panose="02020603050405020304"/>
              </a:rPr>
              <a:t>15. Doctores </a:t>
            </a:r>
            <a:r>
              <a:rPr lang="es-ES" sz="1100" b="1" i="1" spc="0">
                <a:solidFill>
                  <a:srgbClr val="000000"/>
                </a:solidFill>
                <a:latin typeface="Bookman Old Style" pitchFamily="1"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329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288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Ochoa me recomendóque realizase la Tesis Doctoral en Madrid, en el laboratorio de un excelente bioquímico, Alberto Sols, que trabajaba en el Centro de Investigaciones Biológicas del Consejo Superior de Investigaciones Científicas para después realizar una fase postdoctoral con el propio Ochoa en el Departamento de Bioquímica de la Facultad de Medicina de la Universidad de Nueva York. Tres meses más tarde de mi comienzo con Sols se incorporóEladio al mismo laboratorio y allírealizamos ambos nuestra Tesis Doctoral durante la cual trabajamos en estrecha colaboración.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Mi trabajo de Tesis consistióen el estudio de la conversión de glucosa–6–fosfato en fructosa–6–fosfato en una reacción catalizada por la glucosafosfato isomerasa, con especial hincapiéen una actividad tipo anomerasa del enzima, específica para </a:t>
            </a:r>
            <a:r>
              <a:rPr lang="es-ES" sz="1150" spc="0">
                <a:solidFill>
                  <a:srgbClr val="000000"/>
                </a:solidFill>
                <a:latin typeface="Arial" pitchFamily="2" panose="02020603050405020304"/>
              </a:rPr>
              <a:t>α</a:t>
            </a:r>
            <a:r>
              <a:rPr lang="es-ES" sz="1200" spc="0">
                <a:solidFill>
                  <a:srgbClr val="000000"/>
                </a:solidFill>
                <a:latin typeface="Times New Roman" pitchFamily="1" panose="02020603050405020304"/>
              </a:rPr>
              <a:t>–glucosa–6–fosfato, siendo su producto intermedio glucosa–6–fosfato ac</a:t>
            </a:r>
            <a:r>
              <a:rPr lang="es-ES" sz="1200" spc="0">
                <a:solidFill>
                  <a:srgbClr val="000000"/>
                </a:solidFill>
                <a:latin typeface="Times New Roman" pitchFamily="1" panose="02020603050405020304"/>
              </a:rPr>
              <a:t>íclico. Con este trabajo vislumbrépor primera vez en mi carrera científica lo que Severo Ochoa llamaba la emoción de descubrir. Había descubierto una propiedad de la glucosa–6– fosfato isomerasa inédita hasta la fecha, que era su actividad de anomerización. </a:t>
            </a:r>
          </a:p>
          <a:p>
            <a:pPr marL="45720" marR="45720" indent="0" algn="just">
              <a:lnSpc>
                <a:spcPts val="1400"/>
              </a:lnSpc>
              <a:spcBef>
                <a:spcPts val="490"/>
              </a:spcBef>
              <a:spcAft>
                <a:spcPts val="0"/>
              </a:spcAft>
            </a:pPr>
            <a:r>
              <a:rPr lang="es-ES" sz="1200" spc="15">
                <a:solidFill>
                  <a:srgbClr val="000000"/>
                </a:solidFill>
                <a:latin typeface="Times New Roman" pitchFamily="1" panose="02020603050405020304"/>
              </a:rPr>
              <a:t>Durante mi fase de doctorado colaborécon Eladio en el estudio de la glucoquinasa de hígado, un nuevo enzima que había descubierto Eladio como primer paso en la ruta de la glucosa al glucógeno en hígado, que daba lugar a la formación de glucosa– 6–fosfato. Muy generosamente, Eladio quiso compartir conmigo su descubrimiento, al que él le había dedicado ya mucho esfuerzo. Posteriormente demostramos que la síntesis de la glucoquinasa de hígado de rata es dependiente de insulina. El enzima desaparece en animales diabéticos o en animales a los que se ha sometido a ayuno, y se resintetiza por administración de insulina o por realimentación, respectivamente.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En 1964, una vez finalizada nuestra tesis doctoral, nos marchamos al laboratorio de Severo Ochoa en el Departamento de Bioquímica de la Escuela de Medicina de la Universidad de Nueva York. AllíOchoa nos puso en grupos de trabajo distintos. Citando textualmente sus palabras nos dijo: “Así, por lo menos, aprenderéis inglés”. Lo que era evidente es que Severo Ochoa quería que aprovechásemos al máximo y de un modo independiente nuestra estancia en su laboratorio. </a:t>
            </a:r>
          </a:p>
          <a:p>
            <a:pPr marL="45720" marR="45720" indent="0" algn="just">
              <a:lnSpc>
                <a:spcPts val="1400"/>
              </a:lnSpc>
              <a:spcBef>
                <a:spcPts val="500"/>
              </a:spcBef>
              <a:spcAft>
                <a:spcPts val="0"/>
              </a:spcAft>
            </a:pPr>
            <a:r>
              <a:rPr lang="es-ES" sz="1200" spc="20">
                <a:solidFill>
                  <a:srgbClr val="000000"/>
                </a:solidFill>
                <a:latin typeface="Times New Roman" pitchFamily="1" panose="02020603050405020304"/>
              </a:rPr>
              <a:t>En aquel momento, a mediados de 1964, se acababa de terminar la fase febril del desciframiento de la clave genética. Ochoa me diócomo tema de investigación el determinar la dirección de lectura del mensaje genético. Un año m´as tarde publi-</a:t>
            </a:r>
            <a:r>
              <a:rPr lang="es-ES" sz="1200" spc="20">
                <a:solidFill>
                  <a:srgbClr val="000000"/>
                </a:solidFill>
                <a:latin typeface="Times New Roman" pitchFamily="1" panose="02020603050405020304"/>
              </a:rPr>
              <a:t>cábamos el primer trabajo sobre este tema, demostrando que el RNA mensajero se lee en la dirección 5’ a 3’. Posteriormente, en 1966, descubrídos nuevas proteínas en </a:t>
            </a:r>
            <a:r>
              <a:rPr lang="es-ES" sz="1200" i="1" spc="20">
                <a:solidFill>
                  <a:srgbClr val="000000"/>
                </a:solidFill>
                <a:latin typeface="Times New Roman" pitchFamily="1" panose="02020603050405020304"/>
              </a:rPr>
              <a:t>Escherichia coli</a:t>
            </a:r>
            <a:r>
              <a:rPr lang="es-ES" sz="1200" spc="20">
                <a:solidFill>
                  <a:srgbClr val="000000"/>
                </a:solidFill>
                <a:latin typeface="Times New Roman" pitchFamily="1" panose="02020603050405020304"/>
              </a:rPr>
              <a:t>, que resultaron ser los dos primeros factores de iniciación de la síntesis de proteínas. Paralelamente, Eladio trabajaba en el estudio de las proteínas inducidas en </a:t>
            </a:r>
            <a:r>
              <a:rPr lang="es-ES" sz="1200" i="1" spc="20">
                <a:solidFill>
                  <a:srgbClr val="000000"/>
                </a:solidFill>
                <a:latin typeface="Times New Roman" pitchFamily="1" panose="02020603050405020304"/>
              </a:rPr>
              <a:t>E. coli </a:t>
            </a:r>
            <a:r>
              <a:rPr lang="es-ES" sz="1200" spc="20">
                <a:solidFill>
                  <a:srgbClr val="000000"/>
                </a:solidFill>
                <a:latin typeface="Times New Roman" pitchFamily="1" panose="02020603050405020304"/>
              </a:rPr>
              <a:t>después de la infección por el bacteriófago MS2. Para ello, puso a punto un método de electroforesis en gel de poliacrilamida en presencia de un de-</a:t>
            </a:r>
            <a:r>
              <a:rPr lang="es-ES" sz="1200" spc="20">
                <a:solidFill>
                  <a:srgbClr val="000000"/>
                </a:solidFill>
                <a:latin typeface="Times New Roman" pitchFamily="1" panose="02020603050405020304"/>
              </a:rPr>
              <a:t>tergente, el dodecil sulfato sódico, que permitía determinar el peso molecular de las proteínas en función de su movilidad electroforética. Este trabajo ha sido un clásico y merecióun artículo en el </a:t>
            </a:r>
            <a:r>
              <a:rPr lang="es-ES" sz="1200" i="1" spc="20">
                <a:solidFill>
                  <a:srgbClr val="000000"/>
                </a:solidFill>
                <a:latin typeface="Times New Roman" pitchFamily="1" panose="02020603050405020304"/>
              </a:rPr>
              <a:t>Citation Classics</a:t>
            </a:r>
            <a:r>
              <a:rPr lang="es-ES" sz="1200" spc="20">
                <a:solidFill>
                  <a:srgbClr val="000000"/>
                </a:solidFill>
                <a:latin typeface="Times New Roman" pitchFamily="1" panose="02020603050405020304"/>
              </a:rPr>
              <a:t>. Aunque en gran parte trabajamos inde-</a:t>
            </a:r>
            <a:r>
              <a:rPr lang="es-ES" sz="1200" spc="20">
                <a:solidFill>
                  <a:srgbClr val="000000"/>
                </a:solidFill>
                <a:latin typeface="Times New Roman" pitchFamily="1" panose="02020603050405020304"/>
              </a:rPr>
              <a:t>pendientemente en esta etapa postdoctoral, también colaboramos en determinar que todas las proteínas sintetizadas en </a:t>
            </a:r>
            <a:r>
              <a:rPr lang="es-ES" sz="1200" i="1" spc="20">
                <a:solidFill>
                  <a:srgbClr val="000000"/>
                </a:solidFill>
                <a:latin typeface="Times New Roman" pitchFamily="1" panose="02020603050405020304"/>
              </a:rPr>
              <a:t>E. coli </a:t>
            </a:r>
            <a:r>
              <a:rPr lang="es-ES" sz="1200" spc="20">
                <a:solidFill>
                  <a:srgbClr val="000000"/>
                </a:solidFill>
                <a:latin typeface="Times New Roman" pitchFamily="1" panose="02020603050405020304"/>
              </a:rPr>
              <a:t>después de la infección con el fago MS2 comienzan con formil–metionina, utilizando la técnica de electroforesis que había puesto a punto Eladio. </a:t>
            </a:r>
          </a:p>
          <a:p>
            <a:pPr marL="45720" marR="45720" indent="0" algn="just">
              <a:lnSpc>
                <a:spcPts val="1400"/>
              </a:lnSpc>
              <a:spcBef>
                <a:spcPts val="495"/>
              </a:spcBef>
              <a:spcAft>
                <a:spcPts val="1960"/>
              </a:spcAft>
            </a:pPr>
            <a:r>
              <a:rPr lang="es-ES" sz="1200" spc="30">
                <a:solidFill>
                  <a:srgbClr val="000000"/>
                </a:solidFill>
                <a:latin typeface="Times New Roman" pitchFamily="1" panose="02020603050405020304"/>
              </a:rPr>
              <a:t>De la estancia en el laboratorio de Severo Ochoa guardo un recuerdo imborrable.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5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2540" rIns="0" bIns="0" anchor="t"/>
          <a:lstStyle/>
          <a:p>
            <a:pPr marL="45720" marR="45720" indent="0" algn="l">
              <a:lnSpc>
                <a:spcPts val="1400"/>
              </a:lnSpc>
              <a:spcAft>
                <a:spcPts val="65"/>
              </a:spcAft>
              <a:tabLst>
                <a:tab algn="r" pos="5440680"/>
              </a:tabLst>
            </a:pPr>
            <a:r>
              <a:rPr lang="es-ES" sz="1200" spc="0">
                <a:solidFill>
                  <a:srgbClr val="000000"/>
                </a:solidFill>
                <a:latin typeface="Times New Roman" pitchFamily="1" panose="02020603050405020304"/>
              </a:rPr>
              <a:t>330 </a:t>
            </a:r>
            <a:r>
              <a:rPr lang="es-ES" sz="1200" b="1" spc="0">
                <a:solidFill>
                  <a:srgbClr val="000000"/>
                </a:solidFill>
                <a:latin typeface="Times New Roman" pitchFamily="1" panose="02020603050405020304"/>
              </a:rPr>
              <a:t>15.2. Prof. Dra. Margarita Salas Falgueras </a:t>
            </a:r>
          </a:p>
        </p:txBody>
      </p:sp>
      <p:sp>
        <p:nvSpPr>
          <p:cNvPr id="3" name=""/>
          <p:cNvSpPr/>
          <p:nvPr>
            <p:ph type="body" idx="10"/>
          </p:nvPr>
        </p:nvSpPr>
        <p:spPr>
          <a:xfrm>
            <a:off x="1059180" y="681990"/>
            <a:ext cx="5486400" cy="9049385"/>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Severo Ochoa nos ensen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ó, no solamente la Biología Molecular que despue´s pudimos desarrollar y ensen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ar a nuestra vuelta a Espan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sino tambie´n su rigor experimental, su dedicación y su entusiasmo por la investigación. El seguía día a día el trabajo que se hacía en el laboratorio, y a diario discutíamos con e´l los experimentos que se habían hecho, y planeábamos los que había que realizar. Tengo un recuerdo especialmente agradable de los almuerzos en los que, además de largas discusiones sobre ciencia, tambie´n se hablaba de música, de arte, de literatura, de viajes. Era un rito el paso de Severo Ochoa a las 12 en punto por nuestros laboratorios para recogernos de camino al comedor de la Facultad.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Tambie´n tengo un excelente recuerdo de las clases que se impartían a los estudiantes de Medicina por los profesores del Departamento, y a las que asistíamos todos los miembros del mismo. Ello nos dio ocasión de aprender la Biología Molecular desde el punto de vista teórico de la mano de Severo Ochoa y de otros grandes profesores del Departamento. </a:t>
            </a:r>
          </a:p>
          <a:p>
            <a:pPr marL="45720" marR="45720" indent="0" algn="just">
              <a:lnSpc>
                <a:spcPts val="1400"/>
              </a:lnSpc>
              <a:spcBef>
                <a:spcPts val="575"/>
              </a:spcBef>
              <a:spcAft>
                <a:spcPts val="0"/>
              </a:spcAft>
            </a:pPr>
            <a:r>
              <a:rPr lang="es-ES" sz="1200" spc="5">
                <a:solidFill>
                  <a:srgbClr val="000000"/>
                </a:solidFill>
                <a:latin typeface="Times New Roman" pitchFamily="1" panose="02020603050405020304"/>
              </a:rPr>
              <a:t>Cuando se acercaban los tres 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os de estancia en el laboratorio de Ochoa, Eladio y yo tomamos la decisión de volver a Espan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a. Eramos conscientes de que no deberíamos seguir trabajando en nuestros temas de trabajo respectivos, muy competitivos en aquella e´poca, ya que teníamos que organizar un laboratorio e iniciar un nuevo grupo de investigación. Habíamos asistido el verano anterior a un curso sobre virus bacterianos en los laboratorios de Cold Spring Harbor. Precisamente el estudio de los virus bacterianos había dado lugar al nacimiento de la Gene´tica Molecular en los 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os 50 mediante el trabajo del llamado grupo de los fagos dirigido por Max Delbrück. Por ello, elegimos como sistema de trabajo un virus bacteriano, o bacteriófago, no muy estudiado por entonces, de taman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 relativamente pequen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 para poder estudiarlo en profundidad a nivel molecular, pero morfológicamente complejo. El sistema modelo de elección fue el bacteriófago 29, que infecta a la bacteria Bacillus subtilis, cuyo DNA lineal de doble cadena tiene un taman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 de unos 19000 pares de bases, es decir, es unas 10 veces más pequen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 que el mejor conocido fago T4 de </a:t>
            </a:r>
            <a:r>
              <a:rPr lang="es-ES" sz="1200" i="1" spc="5">
                <a:solidFill>
                  <a:srgbClr val="000000"/>
                </a:solidFill>
                <a:latin typeface="Times New Roman" pitchFamily="1" panose="02020603050405020304"/>
              </a:rPr>
              <a:t>E. coli</a:t>
            </a:r>
            <a:r>
              <a:rPr lang="es-ES" sz="1200" spc="5">
                <a:solidFill>
                  <a:srgbClr val="000000"/>
                </a:solidFill>
                <a:latin typeface="Times New Roman" pitchFamily="1" panose="02020603050405020304"/>
              </a:rPr>
              <a:t>, con cuyo estudio se habían realizado grandes avances en Gene´tica Molecular a partir de los 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os 50. Pero por otra parte, 29 es estructuralmente complejo, lo que le hacía un modelo atractivo desde el punto de vista del estudio de la morfoge´nesis de la partícula viral, es decir, como se ensamblan las distintas proteínas y el DNA que forman la estructura del virus para dar lugar al virus maduro. </a:t>
            </a:r>
          </a:p>
          <a:p>
            <a:pPr marL="45720" marR="45720" indent="0" algn="just">
              <a:lnSpc>
                <a:spcPts val="1400"/>
              </a:lnSpc>
              <a:spcBef>
                <a:spcPts val="555"/>
              </a:spcBef>
              <a:spcAft>
                <a:spcPts val="0"/>
              </a:spcAft>
            </a:pPr>
            <a:r>
              <a:rPr lang="es-ES" sz="1200" spc="0">
                <a:solidFill>
                  <a:srgbClr val="000000"/>
                </a:solidFill>
                <a:latin typeface="Times New Roman" pitchFamily="1" panose="02020603050405020304"/>
              </a:rPr>
              <a:t>Así, hicimos nuestra primera petición de una ayuda americana, a la </a:t>
            </a:r>
            <a:r>
              <a:rPr lang="es-ES" sz="1200" i="1" spc="0">
                <a:solidFill>
                  <a:srgbClr val="000000"/>
                </a:solidFill>
                <a:latin typeface="Times New Roman" pitchFamily="1" panose="02020603050405020304"/>
              </a:rPr>
              <a:t>Jane Coffin Childs Memorial Fund for Medical Research </a:t>
            </a:r>
            <a:r>
              <a:rPr lang="es-ES" sz="1200" spc="0">
                <a:solidFill>
                  <a:srgbClr val="000000"/>
                </a:solidFill>
                <a:latin typeface="Times New Roman" pitchFamily="1" panose="02020603050405020304"/>
              </a:rPr>
              <a:t>y, con el apoyo de Severo Ochoa, con-</a:t>
            </a:r>
            <a:r>
              <a:rPr lang="es-ES" sz="1200" spc="0">
                <a:solidFill>
                  <a:srgbClr val="000000"/>
                </a:solidFill>
                <a:latin typeface="Times New Roman" pitchFamily="1" panose="02020603050405020304"/>
              </a:rPr>
              <a:t>seguimos la financiación, algo que fue esencial para nuestros comienzos en Madrid a mediados de 1967, ya que en aquella e´poca no existía ningún tipo de ayuda estatal para la investigación. En el Centro de Investigaciones Biológicas de Madrid recibimos tambie´n el apoyo de JoséLuis Rodríguez Candela, Director del Instituto Gregorio Maran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ón, quien generosamente nos cedióun laboratorio donde comenzamos nuestra andadura científica en Espan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Afortunadamente, a finales de 1967 se convocaron las primeras becas del Plan de Formación de Personal Investigador por lo que pudimos tener nuestros primeros becarios predoctorales. </a:t>
            </a:r>
          </a:p>
          <a:p>
            <a:pPr marL="45720" marR="45720" indent="0" algn="just">
              <a:lnSpc>
                <a:spcPts val="1400"/>
              </a:lnSpc>
              <a:spcBef>
                <a:spcPts val="505"/>
              </a:spcBef>
              <a:spcAft>
                <a:spcPts val="2460"/>
              </a:spcAft>
            </a:pPr>
            <a:r>
              <a:rPr lang="es-ES" sz="1200" spc="0">
                <a:solidFill>
                  <a:srgbClr val="000000"/>
                </a:solidFill>
                <a:latin typeface="Times New Roman" pitchFamily="1" panose="02020603050405020304"/>
              </a:rPr>
              <a:t>Con nuestro primer doctorando estudiamos la estructura de la partícula viral y la caracterización de las diferentes proteínas que forman las distintas estructuras del </a:t>
            </a:r>
          </a:p>
        </p:txBody>
      </p:sp>
      <p:sp>
        <p:nvSpPr>
          <p:cNvPr id="4" name=""/>
          <p:cNvSpPr/>
          <p:nvPr>
            <p:ph type="body" idx="10"/>
          </p:nvPr>
        </p:nvSpPr>
        <p:spPr>
          <a:xfrm>
            <a:off x="105918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5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331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1907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fago, lo que dio lugar al primer trabajo del nuevo grupo, en la revista Virology, y también a la primera tesis doctoral.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En paralelo, iniciamos el estudio de la genética del fago con el aislamiento de mutan-</a:t>
            </a:r>
            <a:r>
              <a:rPr lang="es-ES" sz="1300" spc="0">
                <a:solidFill>
                  <a:srgbClr val="000000"/>
                </a:solidFill>
                <a:latin typeface="Garamond" pitchFamily="1" panose="02020603050405020304"/>
              </a:rPr>
              <a:t>tes letales condicionales (sensibles a temperatura y sensibles a supresor). Ello llevóal estudio de la morfogénesis de la partícula viral. Quiero destacar aquíel descubrimien-</a:t>
            </a:r>
            <a:r>
              <a:rPr lang="es-ES" sz="1300" spc="0">
                <a:solidFill>
                  <a:srgbClr val="000000"/>
                </a:solidFill>
                <a:latin typeface="Garamond" pitchFamily="1" panose="02020603050405020304"/>
              </a:rPr>
              <a:t>to de la existencia de proteínas morfogenéticas, que forman parte transitoriamente de la partícula viral, pero no están presentes en el fago maduro.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Por otra parte iniciamos el estudio de la transcripción del DNA del fago mediante la purificación y caracterización de la RNA polimerasa de la bacteria huésped de 29, </a:t>
            </a:r>
            <a:r>
              <a:rPr lang="es-ES" sz="1300" i="1" spc="0">
                <a:solidFill>
                  <a:srgbClr val="000000"/>
                </a:solidFill>
                <a:latin typeface="Garamond" pitchFamily="1" panose="02020603050405020304"/>
              </a:rPr>
              <a:t>B. subtilis</a:t>
            </a:r>
            <a:r>
              <a:rPr lang="es-ES" sz="1300" spc="0">
                <a:solidFill>
                  <a:srgbClr val="000000"/>
                </a:solidFill>
                <a:latin typeface="Garamond" pitchFamily="1" panose="02020603050405020304"/>
              </a:rPr>
              <a:t>. Posteriormente demostramos la existencia de un control temporal en la transcripción del DNA del virus; los genes tempranos que se expresan al comienzo de la infección y los genes tardíos que se transcriben posteriormente, y para cuya expresión se requiere un gen temprano, el gen 4. </a:t>
            </a:r>
          </a:p>
          <a:p>
            <a:pPr marL="45720" marR="45720" indent="0" algn="just">
              <a:lnSpc>
                <a:spcPts val="1400"/>
              </a:lnSpc>
              <a:spcBef>
                <a:spcPts val="465"/>
              </a:spcBef>
              <a:spcAft>
                <a:spcPts val="0"/>
              </a:spcAft>
            </a:pPr>
            <a:r>
              <a:rPr lang="es-ES" sz="1300" spc="-10">
                <a:solidFill>
                  <a:srgbClr val="000000"/>
                </a:solidFill>
                <a:latin typeface="Garamond" pitchFamily="1" panose="02020603050405020304"/>
              </a:rPr>
              <a:t>En 1970 Eladio se aventuróen un nuevo tema de trabajo: el estudio del virus de la Peste Porcina Africana. Esto tenía para él un doble interés: por una parte, iniciaba un tema muy relevante tanto desde el punto de vista básico como de sus aplicaciones en la resolución de un problema que afectaba gravemente a la cabaña porcina española, en especial en sus tierras extremeñas; por otra parte, me dejaba a mi el camino independiente en el estudio del bacteriófago 29. De nuevo la generosidad de Eladio hizo que sacrificase un tema que ya había dado resultados muy interesantes, el estudio del fago 29, para que yo pudiese desarrollarlo de un modo independiente. </a:t>
            </a:r>
          </a:p>
          <a:p>
            <a:pPr marL="45720" marR="45720" indent="0" algn="just">
              <a:lnSpc>
                <a:spcPts val="1400"/>
              </a:lnSpc>
              <a:spcBef>
                <a:spcPts val="590"/>
              </a:spcBef>
              <a:spcAft>
                <a:spcPts val="0"/>
              </a:spcAft>
            </a:pPr>
            <a:r>
              <a:rPr lang="es-ES" sz="1300" spc="0">
                <a:solidFill>
                  <a:srgbClr val="000000"/>
                </a:solidFill>
                <a:latin typeface="Garamond" pitchFamily="1" panose="02020603050405020304"/>
              </a:rPr>
              <a:t>La llegada de la nueva tecnología de la Ingeniería Genética nos abriónuevas puertas en el estudio del fago 29: el clonaje de genes para la sobreproducción de las pro-</a:t>
            </a:r>
            <a:r>
              <a:rPr lang="es-ES" sz="1300" spc="0">
                <a:solidFill>
                  <a:srgbClr val="000000"/>
                </a:solidFill>
                <a:latin typeface="Garamond" pitchFamily="1" panose="02020603050405020304"/>
              </a:rPr>
              <a:t>teínas correspondientes asícomo la mutagenesis dirigida para realizar estudios de correlación de estructura y función. Así, clonamos el gen 4, y la proteína sobrepro-ducida se purificó, desarrollándose un sistema de transcripción in vitro en el cual la proteína p4 se requería para la transcripción del promotor tardío en presencia de la RNA polimerasa de </a:t>
            </a:r>
            <a:r>
              <a:rPr lang="es-ES" sz="1300" i="1" spc="0">
                <a:solidFill>
                  <a:srgbClr val="000000"/>
                </a:solidFill>
                <a:latin typeface="Garamond" pitchFamily="1" panose="02020603050405020304"/>
              </a:rPr>
              <a:t>B. subtilis</a:t>
            </a:r>
            <a:r>
              <a:rPr lang="es-ES" sz="1300" spc="0">
                <a:solidFill>
                  <a:srgbClr val="000000"/>
                </a:solidFill>
                <a:latin typeface="Garamond" pitchFamily="1" panose="02020603050405020304"/>
              </a:rPr>
              <a:t>. </a:t>
            </a:r>
          </a:p>
          <a:p>
            <a:pPr marL="45720" marR="45720" indent="0" algn="just">
              <a:lnSpc>
                <a:spcPts val="1400"/>
              </a:lnSpc>
              <a:spcBef>
                <a:spcPts val="420"/>
              </a:spcBef>
              <a:spcAft>
                <a:spcPts val="0"/>
              </a:spcAft>
            </a:pPr>
            <a:r>
              <a:rPr lang="es-ES" sz="1300" spc="0">
                <a:solidFill>
                  <a:srgbClr val="000000"/>
                </a:solidFill>
                <a:latin typeface="Garamond" pitchFamily="1" panose="02020603050405020304"/>
              </a:rPr>
              <a:t>Demostramos que la proteína p4 es un activador transcripcional que se une a una secuencia invertida intrínsicamente curvada, produciendo al unirse un aumento en la curvatura del DNA. Este aumento en la curvatura del DNA, asícomo los contactos directos entre la proteína p4 y la RNA polimerasa son necesarios para la activación del promotor tardío. Posteriormente demostramos que la misma proteína p4 que activa la transcripción tardía es un represor de dos promotores tempranos que están adyacentes al promotor tardío. </a:t>
            </a:r>
          </a:p>
          <a:p>
            <a:pPr marL="45720" marR="45720" indent="0" algn="just">
              <a:lnSpc>
                <a:spcPts val="1400"/>
              </a:lnSpc>
              <a:spcBef>
                <a:spcPts val="475"/>
              </a:spcBef>
              <a:spcAft>
                <a:spcPts val="0"/>
              </a:spcAft>
            </a:pPr>
            <a:r>
              <a:rPr lang="es-ES" sz="1300" spc="0">
                <a:solidFill>
                  <a:srgbClr val="000000"/>
                </a:solidFill>
                <a:latin typeface="Garamond" pitchFamily="1" panose="02020603050405020304"/>
              </a:rPr>
              <a:t>El estudio de la replicación del DNA de 29 surgiócomo consecuencia del descu-</a:t>
            </a:r>
            <a:r>
              <a:rPr lang="es-ES" sz="1300" spc="0">
                <a:solidFill>
                  <a:srgbClr val="000000"/>
                </a:solidFill>
                <a:latin typeface="Garamond" pitchFamily="1" panose="02020603050405020304"/>
              </a:rPr>
              <a:t>brimiento de una proteína unida covalentemente a sus extremos 5’. Por microscopía electrónica pudimos visualizar dicha proteína, que se llamóproteína terminal, en los dos extremos del DNA de 29. Por otra parte, demostramos que se trataba de una proteína codificada por el virus, producto del gen 3 viral. </a:t>
            </a:r>
          </a:p>
          <a:p>
            <a:pPr marL="45720" marR="45720" indent="0" algn="just">
              <a:lnSpc>
                <a:spcPts val="1400"/>
              </a:lnSpc>
              <a:spcBef>
                <a:spcPts val="485"/>
              </a:spcBef>
              <a:spcAft>
                <a:spcPts val="2470"/>
              </a:spcAft>
            </a:pPr>
            <a:r>
              <a:rPr lang="es-ES" sz="1300" spc="0">
                <a:solidFill>
                  <a:srgbClr val="000000"/>
                </a:solidFill>
                <a:latin typeface="Garamond" pitchFamily="1" panose="02020603050405020304"/>
              </a:rPr>
              <a:t>También por microscopía electrónica caracterizamos los intermedios replicativos en bacterias infectadas por 29 llegando a la conclusión de que la replicación se inicia en los extremos del DNA utilizando la proteína terminal como iniciadora y continúa por un mecanismo de desplazamiento de cadena. Esto supuso el descubrimiento de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5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2540" rIns="0" bIns="0" anchor="t"/>
          <a:lstStyle/>
          <a:p>
            <a:pPr marL="45720" marR="45720" indent="0" algn="l">
              <a:lnSpc>
                <a:spcPts val="1400"/>
              </a:lnSpc>
              <a:spcAft>
                <a:spcPts val="65"/>
              </a:spcAft>
              <a:tabLst>
                <a:tab algn="r" pos="5440680"/>
              </a:tabLst>
            </a:pPr>
            <a:r>
              <a:rPr lang="es-ES" sz="1200" spc="0">
                <a:solidFill>
                  <a:srgbClr val="000000"/>
                </a:solidFill>
                <a:latin typeface="Times New Roman" pitchFamily="1" panose="02020603050405020304"/>
              </a:rPr>
              <a:t>332 </a:t>
            </a:r>
            <a:r>
              <a:rPr lang="es-ES" sz="1200" b="1" spc="0">
                <a:solidFill>
                  <a:srgbClr val="000000"/>
                </a:solidFill>
                <a:latin typeface="Times New Roman" pitchFamily="1" panose="02020603050405020304"/>
              </a:rPr>
              <a:t>15.2. Prof. Dra. Margarita Salas Falgueras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87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un nuevo mecanismo para la iniciación de la replicación de genomas lineales. Las dos proteínas esenciales para la iniciación de la replicación del DNA de 29 son la proteína terminal y la DNA polimerasa viral que forman inicialmente un heterodí-mero. Estas dos proteínas, una vez iniciada la replicación se separan, quedándose la proteína terminal unida covalentemente al DNA, y la DNA polimerasa prosigue la replicación dando lugar in vitro a DNA de 29 de longitud unidad de un modo muy procesivo. Esto quiere decir que la DNA polimerasa, una vez que inicia la replicación de una cadena de DNA, continúa hasta el final, sin pararse ni disociarse. Por otra parte, la DNA polimerasa de 29 tiene actividad de apertura de la doble he´lice, lo que hace que cuando se utiliza como molde DNA circular del fago M13 con un iniciador, la DNA polimerasa de 29 copia el círculo más de 10 veces.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Otra proteína implicada en el proceso de replicación es la proteína p5, caracterizada como una proteína de unión a DNA de cadena simple. Por microscopía electrónica se demostrósu unión a la cadena simple desplazada en los intermedios replicativos del DNA de 29. </a:t>
            </a:r>
          </a:p>
          <a:p>
            <a:pPr marL="45720" marR="45720" indent="0" algn="just">
              <a:lnSpc>
                <a:spcPts val="1400"/>
              </a:lnSpc>
              <a:spcBef>
                <a:spcPts val="555"/>
              </a:spcBef>
              <a:spcAft>
                <a:spcPts val="0"/>
              </a:spcAft>
            </a:pPr>
            <a:r>
              <a:rPr lang="es-ES" sz="1200" spc="15">
                <a:solidFill>
                  <a:srgbClr val="000000"/>
                </a:solidFill>
                <a:latin typeface="Times New Roman" pitchFamily="1" panose="02020603050405020304"/>
              </a:rPr>
              <a:t>Tambie´n me quiero referir a la proteína p6, que se une a los orígenes de replicación del DNA de 29 formando un complejo nucleoprote´ico. Esta proteína estimula la iniciación de la replicación, probablemente favoreciendo la apertura de los extremos del DNA. De acuerdo con esta idea, se ha obtenido replicación in vitro de DNA de cadena simple, lo que nos ha llevado a demostrar que la replicación se inicia en la timina que ocupa la segunda posición desde el extremo 3’ y no en la timina que ocupa la primera posición. Esto, junto con el requerimiento de una reiteración terminal de al menos dos nucleótidos, nos ha llevado a postular un nuevo mecanismo que hemos llamado de deslizamiento hacia atrás o “sliding back”. Este modelo tiene implicaciones importantes para mantener intactos los extremos del DNA de 29. Nosotros proponemos que este modelo es extrapolable a otros DNAs que utilizan proteína terminal como iniciadora de la replicación. </a:t>
            </a:r>
          </a:p>
          <a:p>
            <a:pPr marL="45720" marR="45720" indent="0" algn="just">
              <a:lnSpc>
                <a:spcPts val="1400"/>
              </a:lnSpc>
              <a:spcBef>
                <a:spcPts val="550"/>
              </a:spcBef>
              <a:spcAft>
                <a:spcPts val="0"/>
              </a:spcAft>
            </a:pPr>
            <a:r>
              <a:rPr lang="es-ES" sz="1200" spc="15">
                <a:solidFill>
                  <a:srgbClr val="000000"/>
                </a:solidFill>
                <a:latin typeface="Times New Roman" pitchFamily="1" panose="02020603050405020304"/>
              </a:rPr>
              <a:t>Finalmente quisiera acabar con un aspecto práctico del sistema de replicación in vitro del DNA de 29, que da lugar a amplificación del DNA. En presencia de las cuatro proteínas de replicación mencionadas, cantidades pequeñas de DNA de 29 se amplifican unas 1000 veces dando lugar a la síntesis in vitro de DNA de unidad de longitud. El DNA amplificado in vitro es tan infectivo como el DNA aislado de partículas virales cuando se transfectan ce´lulas competentes de </a:t>
            </a:r>
            <a:r>
              <a:rPr lang="es-ES" sz="1200" i="1" spc="15">
                <a:solidFill>
                  <a:srgbClr val="000000"/>
                </a:solidFill>
                <a:latin typeface="Times New Roman" pitchFamily="1" panose="02020603050405020304"/>
              </a:rPr>
              <a:t>B. subtilis</a:t>
            </a:r>
            <a:r>
              <a:rPr lang="es-ES" sz="1200" spc="15">
                <a:solidFill>
                  <a:srgbClr val="000000"/>
                </a:solidFill>
                <a:latin typeface="Times New Roman" pitchFamily="1" panose="02020603050405020304"/>
              </a:rPr>
              <a:t>. Esto podría ser la base para un sistema de amplificación in vitro usando los orígenes de replicación y las proteínas de replicación de 29. Por otra parte, la actividad de apertura de doble he´lice de la DNA polimerasa de 29, unido a su procesividad y a su capacidad de corrección de errores de replicación han dado lugar ya a una aplicación biotecnológica de la DNA polimerasa de 29 con unos excelentes resultados en la amplificación de DNA circular con iniciadores múltiples mediante el mecanismo llamado de la rueda giratoria. </a:t>
            </a:r>
          </a:p>
          <a:p>
            <a:pPr marL="45720" marR="45720" indent="0" algn="just">
              <a:lnSpc>
                <a:spcPts val="1400"/>
              </a:lnSpc>
              <a:spcBef>
                <a:spcPts val="530"/>
              </a:spcBef>
              <a:spcAft>
                <a:spcPts val="2465"/>
              </a:spcAft>
            </a:pPr>
            <a:r>
              <a:rPr lang="es-ES" sz="1200" spc="0">
                <a:solidFill>
                  <a:srgbClr val="000000"/>
                </a:solidFill>
                <a:latin typeface="Times New Roman" pitchFamily="1" panose="02020603050405020304"/>
              </a:rPr>
              <a:t>Quiero resaltar el hecho de que de un trabajo fundamentalmente básico pueden derivarse aplicaciones, como la DNA polimerasa de 29, cuyas propiedades de pro-cesividad y desplazamiento de cadena son muy apropiadas para su aplicación en biotecnología, concretamente para la amplificación de DNA. Tambie´n quiero resaltar que nuestros estudios de replicación con el DNA de 29 son un modelo extrapola-</a:t>
            </a:r>
            <a:r>
              <a:rPr lang="es-ES" sz="100">
                <a:solidFill>
                  <a:srgbClr val="000000"/>
                </a:solidFill>
                <a:latin typeface="Times New Roman" pitchFamily="1" panose="02020603050405020304"/>
              </a:rPr>
              <a:t>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5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0"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333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5">
                <a:solidFill>
                  <a:srgbClr val="000000"/>
                </a:solidFill>
                <a:latin typeface="Garamond" pitchFamily="1" panose="02020603050405020304"/>
              </a:rPr>
              <a:t>ble a otros virus de interés sanitario y económico, como el adenovirus humano, que produce transformación oncogénica, el virus de la poliomelitis, el de la encefalomio-carditis, los virus de la hepatitis B y C, y una variedad de virus de plantas. </a:t>
            </a:r>
          </a:p>
          <a:p>
            <a:pPr marL="45720" marR="45720" indent="0" algn="just">
              <a:lnSpc>
                <a:spcPts val="1400"/>
              </a:lnSpc>
              <a:spcBef>
                <a:spcPts val="505"/>
              </a:spcBef>
              <a:spcAft>
                <a:spcPts val="0"/>
              </a:spcAft>
            </a:pPr>
            <a:r>
              <a:rPr lang="es-ES" sz="1300" spc="5">
                <a:solidFill>
                  <a:srgbClr val="000000"/>
                </a:solidFill>
                <a:latin typeface="Garamond" pitchFamily="1" panose="02020603050405020304"/>
              </a:rPr>
              <a:t>Como decía Severo Ochoa, hay que hacer investigación básica y hay que dejar li-</a:t>
            </a:r>
            <a:r>
              <a:rPr lang="es-ES" sz="1300" spc="5">
                <a:solidFill>
                  <a:srgbClr val="000000"/>
                </a:solidFill>
                <a:latin typeface="Garamond" pitchFamily="1" panose="02020603050405020304"/>
              </a:rPr>
              <a:t>bertad al investigador. De este trabajo libre surgen los grandes descubrimientos que redundan en beneficio de la humanidad. Aplicaciones prácticas que ha dado la Biolo-</a:t>
            </a:r>
            <a:r>
              <a:rPr lang="es-ES" sz="1300" spc="5">
                <a:solidFill>
                  <a:srgbClr val="000000"/>
                </a:solidFill>
                <a:latin typeface="Garamond" pitchFamily="1" panose="02020603050405020304"/>
              </a:rPr>
              <a:t>gía, como por ejemplo el desarrollo de los anticuerpos monoclonales o la tecnología del DNA recombinante han surgido como resultado de proyectos de investigación básica. Como es bien sabido de todos y como también decía Severo Ochoa, un país sin investigación es un país sin desarrollo. Es necesario que potenciemos nuestra investigación básica de calidad pues ella serála base para el desarrollo de nuestro país. </a:t>
            </a:r>
          </a:p>
          <a:p>
            <a:pPr marL="45720" marR="45720" indent="0" algn="just">
              <a:lnSpc>
                <a:spcPts val="1400"/>
              </a:lnSpc>
              <a:spcBef>
                <a:spcPts val="555"/>
              </a:spcBef>
              <a:spcAft>
                <a:spcPts val="0"/>
              </a:spcAft>
            </a:pPr>
            <a:r>
              <a:rPr lang="es-ES" sz="1300" spc="0">
                <a:solidFill>
                  <a:srgbClr val="000000"/>
                </a:solidFill>
                <a:latin typeface="Garamond" pitchFamily="1" panose="02020603050405020304"/>
              </a:rPr>
              <a:t>Hemos recorrido un largo camino desde que Eladio y yo iniciamos nuestro trabajo en Biología Molecular a nuestra vuelta a España en 1967. La investigación en Biología Molecular se ha potenciado de un modo importante. Existen grupos de indudable calidad en España, y asílo ha valorado la revista Nature quien ha dedicado no hace mucho un número completo sobre la investigación en España. Un comentario en la primera página de dicho número se titula “Spain breeds good science in lean times” (España produce buena ciencia en tiempos difíciles). Pero todavía es nece-</a:t>
            </a:r>
            <a:r>
              <a:rPr lang="es-ES" sz="1300" spc="0">
                <a:solidFill>
                  <a:srgbClr val="000000"/>
                </a:solidFill>
                <a:latin typeface="Garamond" pitchFamily="1" panose="02020603050405020304"/>
              </a:rPr>
              <a:t>sario potenciar la cantidad, en particular la recuperación de jóvenes investigadores excelentemente preparados. </a:t>
            </a:r>
          </a:p>
          <a:p>
            <a:pPr marL="45720" marR="45720" indent="0" algn="just">
              <a:lnSpc>
                <a:spcPts val="1400"/>
              </a:lnSpc>
              <a:spcBef>
                <a:spcPts val="575"/>
              </a:spcBef>
              <a:spcAft>
                <a:spcPts val="0"/>
              </a:spcAft>
            </a:pPr>
            <a:r>
              <a:rPr lang="es-ES" sz="1300" spc="0">
                <a:solidFill>
                  <a:srgbClr val="000000"/>
                </a:solidFill>
                <a:latin typeface="Garamond" pitchFamily="1" panose="02020603050405020304"/>
              </a:rPr>
              <a:t>Finalmente, quiero resaltar que el trabajo que acabo de resumir es el resultado de la dedicación de muchas personas que han trabajado en el grupo de 29 a lo largo de treinta y cinco años, muchas de las cuales tienen sus propios grupos de investi-</a:t>
            </a:r>
            <a:r>
              <a:rPr lang="es-ES" sz="1300" spc="0">
                <a:solidFill>
                  <a:srgbClr val="000000"/>
                </a:solidFill>
                <a:latin typeface="Garamond" pitchFamily="1" panose="02020603050405020304"/>
              </a:rPr>
              <a:t>gación y están realizando un trabajo excelente. Mi m´as profundo agradecimiento a todas ellas, y en particular a las personas que están actualmente en el grupo y a los que me ayudan en la dirección y buena marcha del mismo. Mi agradecimiento a mis dos maestros de las fases predoctoral y postdoctoral, Alberto Sols y Severo Ochoa, respectivamente, quienes me enseñaron, no solo la Bioquímica y la Biología Molecular, sino también su rigor experimental, su dedicación y su entusiasmo por la investigación. A mis padres, quienes siempre me facilitaron el desarrollar mi ca-</a:t>
            </a:r>
            <a:r>
              <a:rPr lang="es-ES" sz="1300" spc="0">
                <a:solidFill>
                  <a:srgbClr val="000000"/>
                </a:solidFill>
                <a:latin typeface="Garamond" pitchFamily="1" panose="02020603050405020304"/>
              </a:rPr>
              <a:t>rrera profesional. Quiero decir que mi madre continúa siendo un gran apoyo en mi vida. A mis hermanos y amigos, por su apoyo y amistad. A nuestra hija Lucía pues siempre me ha apoyado en mi dedicación a la investigación. Y muy especialmente a Eladio, con quien compartílos momentos difíciles de iniciar la investigación en España sobre el bacteriófago 29. Tener a Eladio siempre a mi lado ha sido para mi un estímulo constante. Su consejo siempre acertado ha estado apoyándome con-</a:t>
            </a:r>
            <a:r>
              <a:rPr lang="es-ES" sz="1300" spc="0">
                <a:solidFill>
                  <a:srgbClr val="000000"/>
                </a:solidFill>
                <a:latin typeface="Garamond" pitchFamily="1" panose="02020603050405020304"/>
              </a:rPr>
              <a:t>tinuamente. Eladio ha sido para mi, no solo un marido, sino también un amigo y un maestro. De hecho, el mejor de mis maestros. Ciertamente sin su ayuda, apoyo y estímulo constantes no estaría yo aquírecibiendo este Doctorado Honoris Causa por la Universidad de Extremadura. </a:t>
            </a:r>
          </a:p>
          <a:p>
            <a:pPr marL="45720" marR="45720" indent="0" algn="l">
              <a:lnSpc>
                <a:spcPts val="1400"/>
              </a:lnSpc>
              <a:spcBef>
                <a:spcPts val="525"/>
              </a:spcBef>
              <a:spcAft>
                <a:spcPts val="6835"/>
              </a:spcAft>
            </a:pPr>
            <a:r>
              <a:rPr lang="es-ES" sz="1300" spc="20">
                <a:solidFill>
                  <a:srgbClr val="000000"/>
                </a:solidFill>
                <a:latin typeface="Garamond" pitchFamily="1" panose="02020603050405020304"/>
              </a:rPr>
              <a:t>Muchas gracias. Margarita Salas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5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5"/>
              </a:spcAft>
              <a:tabLst>
                <a:tab algn="r" pos="5440680"/>
              </a:tabLst>
            </a:pPr>
            <a:r>
              <a:rPr lang="es-ES" sz="1200" spc="0">
                <a:solidFill>
                  <a:srgbClr val="000000"/>
                </a:solidFill>
                <a:latin typeface="Times New Roman" pitchFamily="1" panose="02020603050405020304"/>
              </a:rPr>
              <a:t>334 </a:t>
            </a:r>
            <a:r>
              <a:rPr lang="es-ES" sz="1250" b="1" spc="0">
                <a:solidFill>
                  <a:srgbClr val="000000"/>
                </a:solidFill>
                <a:latin typeface="Times New Roman" pitchFamily="1" panose="02020603050405020304"/>
              </a:rPr>
              <a:t>15.3. Prof. Dr. Russel J. Reiter </a:t>
            </a:r>
          </a:p>
        </p:txBody>
      </p:sp>
      <p:sp>
        <p:nvSpPr>
          <p:cNvPr id="3" name=""/>
          <p:cNvSpPr/>
          <p:nvPr>
            <p:ph type="body" idx="10"/>
          </p:nvPr>
        </p:nvSpPr>
        <p:spPr>
          <a:xfrm>
            <a:off x="1057910" y="681990"/>
            <a:ext cx="5486400" cy="2289810"/>
          </a:xfrm>
          <a:prstGeom prst="rect">
            <a:avLst/>
          </a:prstGeom>
          <a:noFill/>
          <a:ln w="0" cmpd="sng">
            <a:noFill/>
            <a:prstDash val="solid"/>
          </a:ln>
        </p:spPr>
        <p:txBody>
          <a:bodyPr vert="horz" lIns="0" tIns="220980" rIns="0" bIns="0" anchor="t"/>
          <a:lstStyle/>
          <a:p>
            <a:pPr marL="45720" marR="45720" indent="0" algn="l">
              <a:lnSpc>
                <a:spcPts val="2000"/>
              </a:lnSpc>
              <a:spcAft>
                <a:spcPts val="0"/>
              </a:spcAft>
            </a:pPr>
            <a:r>
              <a:rPr lang="es-ES" sz="1650" b="1" spc="185">
                <a:solidFill>
                  <a:srgbClr val="000000"/>
                </a:solidFill>
                <a:latin typeface="Times New Roman" pitchFamily="1" panose="02020603050405020304"/>
              </a:rPr>
              <a:t>15.3. Prof. Dr. Russel J. Reiter </a:t>
            </a:r>
          </a:p>
          <a:p>
            <a:pPr marL="45720" marR="45720" indent="0" algn="just">
              <a:lnSpc>
                <a:spcPts val="1400"/>
              </a:lnSpc>
              <a:spcBef>
                <a:spcPts val="1775"/>
              </a:spcBef>
              <a:spcAft>
                <a:spcPts val="0"/>
              </a:spcAft>
            </a:pPr>
            <a:r>
              <a:rPr lang="es-ES" sz="1250" b="1" spc="0">
                <a:solidFill>
                  <a:srgbClr val="000000"/>
                </a:solidFill>
                <a:latin typeface="Times New Roman" pitchFamily="1" panose="02020603050405020304"/>
              </a:rPr>
              <a:t>Laudatio de investidura del Profesor Dr. Russel J. Reiter como doctor “</a:t>
            </a:r>
            <a:r>
              <a:rPr lang="es-ES" sz="1150" b="1" i="1" spc="0">
                <a:solidFill>
                  <a:srgbClr val="000000"/>
                </a:solidFill>
                <a:latin typeface="Courier New" pitchFamily="3" panose="02020603050405020304"/>
              </a:rPr>
              <a:t>Honoris causa</a:t>
            </a:r>
            <a:r>
              <a:rPr lang="es-ES" sz="1250" b="1" spc="0">
                <a:solidFill>
                  <a:srgbClr val="000000"/>
                </a:solidFill>
                <a:latin typeface="Times New Roman" pitchFamily="1" panose="02020603050405020304"/>
              </a:rPr>
              <a:t>”, por la Universidad de Extremadura</a:t>
            </a:r>
            <a:r>
              <a:rPr lang="es-ES" sz="1200" spc="0">
                <a:solidFill>
                  <a:srgbClr val="000000"/>
                </a:solidFill>
                <a:latin typeface="Times New Roman" pitchFamily="1" panose="02020603050405020304"/>
              </a:rPr>
              <a:t>, a cargo de la Dra. </a:t>
            </a:r>
            <a:r>
              <a:rPr lang="es-ES" sz="1250" b="1" spc="0">
                <a:solidFill>
                  <a:srgbClr val="000000"/>
                </a:solidFill>
                <a:latin typeface="Times New Roman" pitchFamily="1" panose="02020603050405020304"/>
              </a:rPr>
              <a:t>Ana Beatríz Rodríguez Moratinos</a:t>
            </a:r>
            <a:r>
              <a:rPr lang="es-ES" sz="1200" spc="0">
                <a:solidFill>
                  <a:srgbClr val="000000"/>
                </a:solidFill>
                <a:latin typeface="Times New Roman" pitchFamily="1" panose="02020603050405020304"/>
              </a:rPr>
              <a:t>: </a:t>
            </a:r>
          </a:p>
          <a:p>
            <a:pPr marL="45720" marR="45720" indent="0" algn="l">
              <a:lnSpc>
                <a:spcPts val="1400"/>
              </a:lnSpc>
              <a:spcBef>
                <a:spcPts val="495"/>
              </a:spcBef>
              <a:spcAft>
                <a:spcPts val="0"/>
              </a:spcAft>
            </a:pPr>
            <a:r>
              <a:rPr lang="es-ES" sz="1200" spc="20">
                <a:solidFill>
                  <a:srgbClr val="000000"/>
                </a:solidFill>
                <a:latin typeface="Times New Roman" pitchFamily="1" panose="02020603050405020304"/>
              </a:rPr>
              <a:t>Señoras y Señores, queridos amigos y compañeros: </a:t>
            </a:r>
          </a:p>
          <a:p>
            <a:pPr marL="45720" marR="45720" indent="0" algn="just">
              <a:lnSpc>
                <a:spcPts val="1400"/>
              </a:lnSpc>
              <a:spcBef>
                <a:spcPts val="530"/>
              </a:spcBef>
              <a:spcAft>
                <a:spcPts val="15"/>
              </a:spcAft>
            </a:pPr>
            <a:r>
              <a:rPr lang="es-ES" sz="1200" spc="0">
                <a:solidFill>
                  <a:srgbClr val="000000"/>
                </a:solidFill>
                <a:latin typeface="Times New Roman" pitchFamily="1" panose="02020603050405020304"/>
              </a:rPr>
              <a:t>Tengo el honor y el privilegio de presentar a un científico universal, el Profesor Russel Reiter, y además con el honor y satisfacción añadida de hacerlo desde esta mi querida Universidad de Extremadura, Universidad acogedora y no por joven menos pujante que otras con mayor antigüedad. </a:t>
            </a:r>
          </a:p>
        </p:txBody>
      </p:sp>
      <p:sp>
        <p:nvSpPr>
          <p:cNvPr id="4" name=""/>
          <p:cNvSpPr/>
          <p:nvPr>
            <p:ph type="body" idx="10"/>
          </p:nvPr>
        </p:nvSpPr>
        <p:spPr>
          <a:xfrm>
            <a:off x="4172585" y="2971800"/>
            <a:ext cx="2371725" cy="4742815"/>
          </a:xfrm>
          <a:prstGeom prst="rect">
            <a:avLst/>
          </a:prstGeom>
          <a:noFill/>
          <a:ln w="0" cmpd="sng">
            <a:noFill/>
            <a:prstDash val="solid"/>
          </a:ln>
        </p:spPr>
        <p:txBody>
          <a:bodyPr vert="horz" lIns="0" tIns="7112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Y curiosamente hago este Laudatio </a:t>
            </a:r>
            <a:r>
              <a:rPr lang="es-ES" sz="1200" spc="0">
                <a:solidFill>
                  <a:srgbClr val="000000"/>
                </a:solidFill>
                <a:latin typeface="Times New Roman" pitchFamily="1" panose="02020603050405020304"/>
              </a:rPr>
              <a:t>(o eloqio) en una fecha muy especial </a:t>
            </a:r>
            <a:r>
              <a:rPr lang="es-ES" sz="1200" spc="0">
                <a:solidFill>
                  <a:srgbClr val="000000"/>
                </a:solidFill>
                <a:latin typeface="Times New Roman" pitchFamily="1" panose="02020603050405020304"/>
              </a:rPr>
              <a:t>que siempre se recuerda con agra-</a:t>
            </a:r>
            <a:r>
              <a:rPr lang="es-ES" sz="1200" spc="0">
                <a:solidFill>
                  <a:srgbClr val="000000"/>
                </a:solidFill>
                <a:latin typeface="Times New Roman" pitchFamily="1" panose="02020603050405020304"/>
              </a:rPr>
              <a:t>do y cariño. No en vano, cuando el </a:t>
            </a:r>
            <a:r>
              <a:rPr lang="es-ES" sz="1200" spc="0">
                <a:solidFill>
                  <a:srgbClr val="000000"/>
                </a:solidFill>
                <a:latin typeface="Times New Roman" pitchFamily="1" panose="02020603050405020304"/>
              </a:rPr>
              <a:t>Secretario General me comunicóel </a:t>
            </a:r>
            <a:r>
              <a:rPr lang="es-ES" sz="1200" spc="0">
                <a:solidFill>
                  <a:srgbClr val="000000"/>
                </a:solidFill>
                <a:latin typeface="Times New Roman" pitchFamily="1" panose="02020603050405020304"/>
              </a:rPr>
              <a:t>14 de Febrero como fecha definitiva </a:t>
            </a:r>
            <a:r>
              <a:rPr lang="es-ES" sz="1200" spc="0">
                <a:solidFill>
                  <a:srgbClr val="000000"/>
                </a:solidFill>
                <a:latin typeface="Times New Roman" pitchFamily="1" panose="02020603050405020304"/>
              </a:rPr>
              <a:t>para este Acto, exclamécasi refleja-</a:t>
            </a:r>
            <a:r>
              <a:rPr lang="es-ES" sz="1200" spc="0">
                <a:solidFill>
                  <a:srgbClr val="000000"/>
                </a:solidFill>
                <a:latin typeface="Times New Roman" pitchFamily="1" panose="02020603050405020304"/>
              </a:rPr>
              <a:t>mente “un día muy señalado, día de </a:t>
            </a:r>
            <a:r>
              <a:rPr lang="es-ES" sz="1200" spc="0">
                <a:solidFill>
                  <a:srgbClr val="000000"/>
                </a:solidFill>
                <a:latin typeface="Times New Roman" pitchFamily="1" panose="02020603050405020304"/>
              </a:rPr>
              <a:t>los enamorados”. Curiosamente fue </a:t>
            </a:r>
            <a:r>
              <a:rPr lang="es-ES" sz="1200" spc="0">
                <a:solidFill>
                  <a:srgbClr val="000000"/>
                </a:solidFill>
                <a:latin typeface="Times New Roman" pitchFamily="1" panose="02020603050405020304"/>
              </a:rPr>
              <a:t>justo dos años antes, el 14 de Febre-</a:t>
            </a:r>
            <a:r>
              <a:rPr lang="es-ES" sz="1200" spc="0">
                <a:solidFill>
                  <a:srgbClr val="000000"/>
                </a:solidFill>
                <a:latin typeface="Times New Roman" pitchFamily="1" panose="02020603050405020304"/>
              </a:rPr>
              <a:t>ro de 2005, cuando presentamos en </a:t>
            </a:r>
            <a:r>
              <a:rPr lang="es-ES" sz="1200" spc="0">
                <a:solidFill>
                  <a:srgbClr val="000000"/>
                </a:solidFill>
                <a:latin typeface="Times New Roman" pitchFamily="1" panose="02020603050405020304"/>
              </a:rPr>
              <a:t>registro de la Facultad de Ciencias </a:t>
            </a:r>
            <a:r>
              <a:rPr lang="es-ES" sz="1200" spc="0">
                <a:solidFill>
                  <a:srgbClr val="000000"/>
                </a:solidFill>
                <a:latin typeface="Times New Roman" pitchFamily="1" panose="02020603050405020304"/>
              </a:rPr>
              <a:t>la propuesta de Dr. Honoris Causa a </a:t>
            </a:r>
            <a:r>
              <a:rPr lang="es-ES" sz="1200" spc="0">
                <a:solidFill>
                  <a:srgbClr val="000000"/>
                </a:solidFill>
                <a:latin typeface="Times New Roman" pitchFamily="1" panose="02020603050405020304"/>
              </a:rPr>
              <a:t>favor del Prof. Reiter para que fuera </a:t>
            </a:r>
            <a:r>
              <a:rPr lang="es-ES" sz="1200" spc="0">
                <a:solidFill>
                  <a:srgbClr val="000000"/>
                </a:solidFill>
                <a:latin typeface="Times New Roman" pitchFamily="1" panose="02020603050405020304"/>
              </a:rPr>
              <a:t>sometida a consideración en la Jun-</a:t>
            </a:r>
            <a:r>
              <a:rPr lang="es-ES" sz="1200" spc="0">
                <a:solidFill>
                  <a:srgbClr val="000000"/>
                </a:solidFill>
                <a:latin typeface="Times New Roman" pitchFamily="1" panose="02020603050405020304"/>
              </a:rPr>
              <a:t>ta de Facultad de mi querida tam-</a:t>
            </a:r>
            <a:r>
              <a:rPr lang="es-ES" sz="1200" spc="0">
                <a:solidFill>
                  <a:srgbClr val="000000"/>
                </a:solidFill>
                <a:latin typeface="Times New Roman" pitchFamily="1" panose="02020603050405020304"/>
              </a:rPr>
              <a:t>bién Facultad de Ciencias, de la que </a:t>
            </a:r>
            <a:r>
              <a:rPr lang="es-ES" sz="1200" spc="0">
                <a:solidFill>
                  <a:srgbClr val="000000"/>
                </a:solidFill>
                <a:latin typeface="Times New Roman" pitchFamily="1" panose="02020603050405020304"/>
              </a:rPr>
              <a:t>además tuvímos un apoyo unánime, </a:t>
            </a:r>
            <a:r>
              <a:rPr lang="es-ES" sz="1200" spc="0">
                <a:solidFill>
                  <a:srgbClr val="000000"/>
                </a:solidFill>
                <a:latin typeface="Times New Roman" pitchFamily="1" panose="02020603050405020304"/>
              </a:rPr>
              <a:t>y que ahora aprovecho para agrade-</a:t>
            </a:r>
            <a:r>
              <a:rPr lang="es-ES" sz="1200" spc="0">
                <a:solidFill>
                  <a:srgbClr val="000000"/>
                </a:solidFill>
                <a:latin typeface="Times New Roman" pitchFamily="1" panose="02020603050405020304"/>
              </a:rPr>
              <a:t>cerlo públicamente. </a:t>
            </a:r>
          </a:p>
          <a:p>
            <a:pPr marL="45720" marR="45720" indent="0" algn="just">
              <a:lnSpc>
                <a:spcPts val="1400"/>
              </a:lnSpc>
              <a:spcBef>
                <a:spcPts val="555"/>
              </a:spcBef>
              <a:spcAft>
                <a:spcPts val="0"/>
              </a:spcAft>
            </a:pPr>
            <a:r>
              <a:rPr lang="es-ES" sz="1200" spc="15">
                <a:solidFill>
                  <a:srgbClr val="000000"/>
                </a:solidFill>
                <a:latin typeface="Times New Roman" pitchFamily="1" panose="02020603050405020304"/>
              </a:rPr>
              <a:t>Y creo que el destino ha intervenido </a:t>
            </a:r>
            <a:r>
              <a:rPr lang="es-ES" sz="1200" spc="15">
                <a:solidFill>
                  <a:srgbClr val="000000"/>
                </a:solidFill>
                <a:latin typeface="Times New Roman" pitchFamily="1" panose="02020603050405020304"/>
              </a:rPr>
              <a:t>sabiamente favoreciendo dicha fecha </a:t>
            </a:r>
            <a:r>
              <a:rPr lang="es-ES" sz="1200" spc="15">
                <a:solidFill>
                  <a:srgbClr val="000000"/>
                </a:solidFill>
                <a:latin typeface="Times New Roman" pitchFamily="1" panose="02020603050405020304"/>
              </a:rPr>
              <a:t>para realizar este solemne Acto Aca-</a:t>
            </a:r>
            <a:r>
              <a:rPr lang="es-ES" sz="1200" spc="15">
                <a:solidFill>
                  <a:srgbClr val="000000"/>
                </a:solidFill>
                <a:latin typeface="Times New Roman" pitchFamily="1" panose="02020603050405020304"/>
              </a:rPr>
              <a:t>démico. Pues nadie m´as enamorado </a:t>
            </a:r>
            <a:r>
              <a:rPr lang="es-ES" sz="1200" spc="15">
                <a:solidFill>
                  <a:srgbClr val="000000"/>
                </a:solidFill>
                <a:latin typeface="Times New Roman" pitchFamily="1" panose="02020603050405020304"/>
              </a:rPr>
              <a:t>de su trabajo que el profesor Reiter, </a:t>
            </a:r>
          </a:p>
        </p:txBody>
      </p:sp>
      <p:sp>
        <p:nvSpPr>
          <p:cNvPr id="5" name=""/>
          <p:cNvSpPr/>
          <p:nvPr>
            <p:ph type="body" idx="10"/>
          </p:nvPr>
        </p:nvSpPr>
        <p:spPr>
          <a:xfrm>
            <a:off x="1057910" y="7714615"/>
            <a:ext cx="5486400" cy="2016760"/>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con un profundo amor a la ciencia, a la investigación, al estudio, hacia sus com-</a:t>
            </a:r>
            <a:r>
              <a:rPr lang="es-ES" sz="1200" spc="15">
                <a:solidFill>
                  <a:srgbClr val="000000"/>
                </a:solidFill>
                <a:latin typeface="Times New Roman" pitchFamily="1" panose="02020603050405020304"/>
              </a:rPr>
              <a:t>pañeros y colegas (que son muchos y de todo el mundo), hacia sus becarios de </a:t>
            </a:r>
            <a:r>
              <a:rPr lang="es-ES" sz="1200" spc="15">
                <a:solidFill>
                  <a:srgbClr val="000000"/>
                </a:solidFill>
                <a:latin typeface="Times New Roman" pitchFamily="1" panose="02020603050405020304"/>
              </a:rPr>
              <a:t>investigación, con una desinteresada y generosa entrega hacia todo aquel que de al-</a:t>
            </a:r>
            <a:r>
              <a:rPr lang="es-ES" sz="1200" spc="15">
                <a:solidFill>
                  <a:srgbClr val="000000"/>
                </a:solidFill>
                <a:latin typeface="Times New Roman" pitchFamily="1" panose="02020603050405020304"/>
              </a:rPr>
              <a:t>guna u otra manera le solicita (como desinteresado y generoso es el amor verdadero </a:t>
            </a:r>
            <a:r>
              <a:rPr lang="es-ES" sz="1300" spc="15">
                <a:solidFill>
                  <a:srgbClr val="000000"/>
                </a:solidFill>
                <a:latin typeface="Arial" pitchFamily="2" panose="02020603050405020304"/>
              </a:rPr>
              <a:t>...</a:t>
            </a:r>
            <a:r>
              <a:rPr lang="es-ES" sz="1200" spc="15">
                <a:solidFill>
                  <a:srgbClr val="000000"/>
                </a:solidFill>
                <a:latin typeface="Times New Roman" pitchFamily="1" panose="02020603050405020304"/>
              </a:rPr>
              <a:t>). </a:t>
            </a:r>
          </a:p>
          <a:p>
            <a:pPr marL="45720" marR="45720" indent="0" algn="just">
              <a:lnSpc>
                <a:spcPts val="1400"/>
              </a:lnSpc>
              <a:spcBef>
                <a:spcPts val="500"/>
              </a:spcBef>
              <a:spcAft>
                <a:spcPts val="1190"/>
              </a:spcAft>
            </a:pPr>
            <a:r>
              <a:rPr lang="es-ES" sz="1200" spc="15">
                <a:solidFill>
                  <a:srgbClr val="000000"/>
                </a:solidFill>
                <a:latin typeface="Times New Roman" pitchFamily="1" panose="02020603050405020304"/>
              </a:rPr>
              <a:t>Resulta sumamente difícil intentar resumir y enumerar sus innumerables méritos. </a:t>
            </a:r>
            <a:r>
              <a:rPr lang="es-ES" sz="1200" spc="15">
                <a:solidFill>
                  <a:srgbClr val="000000"/>
                </a:solidFill>
                <a:latin typeface="Times New Roman" pitchFamily="1" panose="02020603050405020304"/>
              </a:rPr>
              <a:t>El profesor Russel Reiter es considerado una autoridad mundial como científico. </a:t>
            </a:r>
            <a:r>
              <a:rPr lang="es-ES" sz="1200" spc="15">
                <a:solidFill>
                  <a:srgbClr val="000000"/>
                </a:solidFill>
                <a:latin typeface="Times New Roman" pitchFamily="1" panose="02020603050405020304"/>
              </a:rPr>
              <a:t>De hecho, en noviembre de 2006 ha sido propuesto como uno de los científicos de </a:t>
            </a:r>
            <a:r>
              <a:rPr lang="es-ES" sz="1200" spc="15">
                <a:solidFill>
                  <a:srgbClr val="000000"/>
                </a:solidFill>
                <a:latin typeface="Times New Roman" pitchFamily="1" panose="02020603050405020304"/>
              </a:rPr>
              <a:t>mayor calidad, cuyos trabajos son de los más citados en el campo de la Biología y </a:t>
            </a:r>
            <a:r>
              <a:rPr lang="es-ES" sz="1200" spc="15">
                <a:solidFill>
                  <a:srgbClr val="000000"/>
                </a:solidFill>
                <a:latin typeface="Times New Roman" pitchFamily="1" panose="02020603050405020304"/>
              </a:rPr>
              <a:t>la Bioquímica, recogiéndose estos hechos en la prestigiosa lista de los científicos más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55"/>
              </a:spcAft>
            </a:pPr>
            <a:r>
              <a:rPr lang="es-ES" sz="1250" b="1" spc="40">
                <a:solidFill>
                  <a:srgbClr val="000000"/>
                </a:solidFill>
                <a:latin typeface="Times New Roman" pitchFamily="1" panose="02020603050405020304"/>
              </a:rPr>
              <a:t>50 Aniversario 1968–2019 </a:t>
            </a:r>
          </a:p>
        </p:txBody>
      </p:sp>
      <p:sp>
        <p:nvSpPr>
          <p:cNvPr id="9" name=""/>
          <p:cNvSpPr/>
          <p:nvPr>
            <p:ph type="body" idx="10"/>
          </p:nvPr>
        </p:nvSpPr>
        <p:spPr>
          <a:xfrm>
            <a:off x="1057910" y="7307580"/>
            <a:ext cx="2755900" cy="407035"/>
          </a:xfrm>
          <a:prstGeom prst="rect">
            <a:avLst/>
          </a:prstGeom>
          <a:noFill/>
          <a:ln w="0" cmpd="sng">
            <a:noFill/>
            <a:prstDash val="solid"/>
          </a:ln>
        </p:spPr>
        <p:txBody>
          <a:bodyPr vert="horz" lIns="0" tIns="0" rIns="0" bIns="0" anchor="t"/>
          <a:lstStyle/>
          <a:p>
            <a:pPr marL="137160" marR="0" indent="0" algn="l">
              <a:lnSpc>
                <a:spcPts val="1400"/>
              </a:lnSpc>
              <a:spcAft>
                <a:spcPts val="1790"/>
              </a:spcAft>
            </a:pPr>
            <a:r>
              <a:rPr lang="es-ES" sz="1200" spc="30">
                <a:solidFill>
                  <a:srgbClr val="000000"/>
                </a:solidFill>
                <a:latin typeface="Times New Roman" pitchFamily="1" panose="02020603050405020304"/>
              </a:rPr>
              <a:t>Dra. Ana Beatríz Rodríguez Moratinos </a:t>
            </a:r>
          </a:p>
        </p:txBody>
      </p:sp>
    </p:spTree>
  </p:cSld>
  <p:clrMapOvr>
    <a:masterClrMapping/>
  </p:clrMapOvr>
</p:sldLayout>
</file>

<file path=ppt/slideLayouts/slideLayout35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45720" marR="45720" indent="0" algn="l">
              <a:lnSpc>
                <a:spcPts val="1400"/>
              </a:lnSpc>
              <a:spcAft>
                <a:spcPts val="70"/>
              </a:spcAft>
              <a:tabLst>
                <a:tab algn="r" pos="5440680"/>
              </a:tabLst>
            </a:pPr>
            <a:r>
              <a:rPr lang="es-ES" sz="1100" b="1" spc="0">
                <a:solidFill>
                  <a:srgbClr val="000000"/>
                </a:solidFill>
                <a:latin typeface="Bookman Old Style" pitchFamily="1" panose="02020603050405020304"/>
              </a:rPr>
              <a:t>15. Doctores </a:t>
            </a:r>
            <a:r>
              <a:rPr lang="es-ES" sz="1100" b="1" i="1" spc="0">
                <a:solidFill>
                  <a:srgbClr val="000000"/>
                </a:solidFill>
                <a:latin typeface="Bookman Old Style" pitchFamily="1"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335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7965"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citados de todo el mundo que emite “The Institute for Scientific Information (ISI)”. El índice </a:t>
            </a:r>
            <a:r>
              <a:rPr lang="es-ES" sz="1100" b="1" spc="25">
                <a:solidFill>
                  <a:srgbClr val="000000"/>
                </a:solidFill>
                <a:latin typeface="Bookman Old Style" pitchFamily="1" panose="02020603050405020304"/>
              </a:rPr>
              <a:t>h </a:t>
            </a:r>
            <a:r>
              <a:rPr lang="es-ES" sz="1200" spc="25">
                <a:solidFill>
                  <a:srgbClr val="000000"/>
                </a:solidFill>
                <a:latin typeface="Times New Roman" pitchFamily="1" panose="02020603050405020304"/>
              </a:rPr>
              <a:t>que este Instituto otorga al Profesor Reiter, es de 74 y da idea de la producción científica extensa que posee y de que sus trabajos son leídos y citados ampliamente en todo el mundo. </a:t>
            </a:r>
          </a:p>
          <a:p>
            <a:pPr marL="45720" marR="45720" indent="0" algn="just">
              <a:lnSpc>
                <a:spcPts val="1400"/>
              </a:lnSpc>
              <a:spcBef>
                <a:spcPts val="550"/>
              </a:spcBef>
              <a:spcAft>
                <a:spcPts val="0"/>
              </a:spcAft>
            </a:pPr>
            <a:r>
              <a:rPr lang="es-ES" sz="1200" spc="10">
                <a:solidFill>
                  <a:srgbClr val="000000"/>
                </a:solidFill>
                <a:latin typeface="Times New Roman" pitchFamily="1" panose="02020603050405020304"/>
              </a:rPr>
              <a:t>El Profesor Reiter, obtuvo su licenciatura en Biología en 1959 en la Universidad de St. John’s (en Minnesota) presentando posteriormente su trabajo de grado en 1961, el cual realizóen el ámbito de la Anatomía, en la Facultad de Medicina de la Universidad de Browman Gray en Carolina del Norte). Tres años más tarde obtuvo su doctorado en esa misma Universidad especializándose en el área de la endocrinología y la radiación biológica. Después de su doctorado permaneciódos años como Capitán del Cuerpo Médico, en el Centro de Química del Ejército de los EE.UU. En 1966 consiguióuna Cátedra de Anatomía (especialidad de endocrinología) en la Facultad de Medicina de la Universidad de Rochester (New York) donde permaneció6 años. Posteriormente se traslada a la Universidad de Texas (en San Antonio) al Centro de Investigación de Ciencias de la Salud primero, como Catédrático de Anatomía y, más tarde, (desde 1984), de Neuroendocrinología en el Departamento de Biología Celular y Estructural de esa misma Universidad, donde continua en la actualidad. </a:t>
            </a:r>
          </a:p>
          <a:p>
            <a:pPr marL="45720" marR="45720" indent="0" algn="just">
              <a:lnSpc>
                <a:spcPts val="1400"/>
              </a:lnSpc>
              <a:spcBef>
                <a:spcPts val="555"/>
              </a:spcBef>
              <a:spcAft>
                <a:spcPts val="0"/>
              </a:spcAft>
            </a:pPr>
            <a:r>
              <a:rPr lang="es-ES" sz="1200" spc="10">
                <a:solidFill>
                  <a:srgbClr val="000000"/>
                </a:solidFill>
                <a:latin typeface="Times New Roman" pitchFamily="1" panose="02020603050405020304"/>
              </a:rPr>
              <a:t>Es además, Doctor Honoris Causa por la Universidad de Lodz en Polonia (1990) y por las Universidades españolas de la Laguna 1992) y Granada (1999). A lo largo de su carrera docente e investigadora, ha recibido m´as de 60 Premios y Distinciones, en-</a:t>
            </a:r>
            <a:r>
              <a:rPr lang="es-ES" sz="1200" spc="10">
                <a:solidFill>
                  <a:srgbClr val="000000"/>
                </a:solidFill>
                <a:latin typeface="Times New Roman" pitchFamily="1" panose="02020603050405020304"/>
              </a:rPr>
              <a:t>tre los que cabrían destacar, desde el punto de vista investigador: La Medalla de Oro McIntyre (Facultad de Medicina, Universidad de Nebraska), las disticiones Alexan-der von Humboldt (Alemania) y Lissoni Lincee (Italia) o la medalla Sarov (Rusia), entre otras. De igual forma desde el punto de vista docente, sus excelentes habili-</a:t>
            </a:r>
            <a:r>
              <a:rPr lang="es-ES" sz="1200" spc="10">
                <a:solidFill>
                  <a:srgbClr val="000000"/>
                </a:solidFill>
                <a:latin typeface="Times New Roman" pitchFamily="1" panose="02020603050405020304"/>
              </a:rPr>
              <a:t>dades como profesor–maestro le han permitido obtener varias menciones especiales. Pertenece además al ComitéEditor de más de 40 revistas de prestigio internacional (siendo el Editor del </a:t>
            </a:r>
            <a:r>
              <a:rPr lang="es-ES" sz="1200" i="1" spc="10">
                <a:solidFill>
                  <a:srgbClr val="000000"/>
                </a:solidFill>
                <a:latin typeface="Times New Roman" pitchFamily="1" panose="02020603050405020304"/>
              </a:rPr>
              <a:t>Journal Pineal Research</a:t>
            </a:r>
            <a:r>
              <a:rPr lang="es-ES" sz="1200" spc="10">
                <a:solidFill>
                  <a:srgbClr val="000000"/>
                </a:solidFill>
                <a:latin typeface="Times New Roman" pitchFamily="1" panose="02020603050405020304"/>
              </a:rPr>
              <a:t>, y del </a:t>
            </a:r>
            <a:r>
              <a:rPr lang="es-ES" sz="1200" i="1" spc="10">
                <a:solidFill>
                  <a:srgbClr val="000000"/>
                </a:solidFill>
                <a:latin typeface="Times New Roman" pitchFamily="1" panose="02020603050405020304"/>
              </a:rPr>
              <a:t>Pineal Research Reviews</a:t>
            </a:r>
            <a:r>
              <a:rPr lang="es-ES" sz="1200" spc="10">
                <a:solidFill>
                  <a:srgbClr val="000000"/>
                </a:solidFill>
                <a:latin typeface="Times New Roman" pitchFamily="1" panose="02020603050405020304"/>
              </a:rPr>
              <a:t>), y ha sido Referee en más de 70 revistas internacionales de categoría reconocida (perma-</a:t>
            </a:r>
            <a:r>
              <a:rPr lang="es-ES" sz="1200" spc="10">
                <a:solidFill>
                  <a:srgbClr val="000000"/>
                </a:solidFill>
                <a:latin typeface="Times New Roman" pitchFamily="1" panose="02020603050405020304"/>
              </a:rPr>
              <a:t>neciendo en la actualidad en la mayoría). Es miembro de 40 Sociedades Científicas, siendo en muchas de ellas miembro de Honor.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El número de sus Publicaciones en Revistas Científicas de nivel asciende a 814 ar-</a:t>
            </a:r>
            <a:r>
              <a:rPr lang="es-ES" sz="1200" spc="0">
                <a:solidFill>
                  <a:srgbClr val="000000"/>
                </a:solidFill>
                <a:latin typeface="Times New Roman" pitchFamily="1" panose="02020603050405020304"/>
              </a:rPr>
              <a:t>tículos, algunas de gran prestigio como </a:t>
            </a:r>
            <a:r>
              <a:rPr lang="es-ES" sz="1200" i="1" spc="0">
                <a:solidFill>
                  <a:srgbClr val="000000"/>
                </a:solidFill>
                <a:latin typeface="Times New Roman" pitchFamily="1" panose="02020603050405020304"/>
              </a:rPr>
              <a:t>Science</a:t>
            </a:r>
            <a:r>
              <a:rPr lang="es-ES" sz="1200" spc="0">
                <a:solidFill>
                  <a:srgbClr val="000000"/>
                </a:solidFill>
                <a:latin typeface="Times New Roman" pitchFamily="1" panose="02020603050405020304"/>
              </a:rPr>
              <a:t>, </a:t>
            </a:r>
            <a:r>
              <a:rPr lang="es-ES" sz="1200" i="1" spc="0">
                <a:solidFill>
                  <a:srgbClr val="000000"/>
                </a:solidFill>
                <a:latin typeface="Times New Roman" pitchFamily="1" panose="02020603050405020304"/>
              </a:rPr>
              <a:t>Nature </a:t>
            </a:r>
            <a:r>
              <a:rPr lang="es-ES" sz="1200" spc="0">
                <a:solidFill>
                  <a:srgbClr val="000000"/>
                </a:solidFill>
                <a:latin typeface="Times New Roman" pitchFamily="1" panose="02020603050405020304"/>
              </a:rPr>
              <a:t>o </a:t>
            </a:r>
            <a:r>
              <a:rPr lang="es-ES" sz="1200" i="1" spc="0">
                <a:solidFill>
                  <a:srgbClr val="000000"/>
                </a:solidFill>
                <a:latin typeface="Times New Roman" pitchFamily="1" panose="02020603050405020304"/>
              </a:rPr>
              <a:t>Lancet</a:t>
            </a:r>
            <a:r>
              <a:rPr lang="es-ES" sz="1200" spc="0">
                <a:solidFill>
                  <a:srgbClr val="000000"/>
                </a:solidFill>
                <a:latin typeface="Times New Roman" pitchFamily="1" panose="02020603050405020304"/>
              </a:rPr>
              <a:t>. Ha escrito 375 Reviews, 50 Libros (siendo además editor de 40 de ellos) y más de 100 capítulos de libro. Además, ha dirigido numerosas Tesis doctorales y tiene tres Patentes. En su carrera profesional son muchos los países que ha visitado impartiendo una media de 20 Conferencias anuales por todo el mundo, habiendo sido invitado en m´as de 300 Congresos y Simposios internacionales. </a:t>
            </a:r>
          </a:p>
          <a:p>
            <a:pPr marL="45720" marR="45720" indent="0" algn="just">
              <a:lnSpc>
                <a:spcPts val="1400"/>
              </a:lnSpc>
              <a:spcBef>
                <a:spcPts val="555"/>
              </a:spcBef>
              <a:spcAft>
                <a:spcPts val="2455"/>
              </a:spcAft>
            </a:pPr>
            <a:r>
              <a:rPr lang="es-ES" sz="1200" spc="0">
                <a:solidFill>
                  <a:srgbClr val="000000"/>
                </a:solidFill>
                <a:latin typeface="Times New Roman" pitchFamily="1" panose="02020603050405020304"/>
              </a:rPr>
              <a:t>Es de destacar que m´as de 130 estudiantes postdoctorales de todo el mundo han sido invitados a trabajar en su laboratorio (más de 30 españoles, por los que siente, además, una verdadera predilección: siempre se enorgullece diciendo que son unos excelentes investigadores). Su laboratorio es un punto de referencia para muchos becarios postdoctorales, que no encuentran palabras para agradecer a este “padre de la melatonina” como cariñosamente le llaman, el interés que pone por todos ellos. Es tanto el interés y la hospitalidad que dedica a sus alumnos postdoctorales que, en muchos casos, ha colaborado para que sus parejas o familiares que les acompañaran,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100" y="482600"/>
            <a:ext cx="5486400" cy="196215"/>
          </a:xfrm>
          <a:prstGeom prst="rect">
            <a:avLst/>
          </a:prstGeom>
          <a:noFill/>
          <a:ln w="0" cmpd="sng">
            <a:noFill/>
            <a:prstDash val="solid"/>
          </a:ln>
        </p:spPr>
        <p:txBody>
          <a:bodyPr vert="horz" lIns="0" tIns="12065" rIns="0" bIns="0" anchor="t"/>
          <a:lstStyle/>
          <a:p>
            <a:pPr marL="45720" marR="0" indent="0" algn="l">
              <a:lnSpc>
                <a:spcPts val="1400"/>
              </a:lnSpc>
              <a:spcAft>
                <a:spcPts val="25"/>
              </a:spcAft>
              <a:tabLst>
                <a:tab algn="r" pos="5440680"/>
              </a:tabLst>
            </a:pPr>
            <a:r>
              <a:rPr lang="es-ES" sz="1200" spc="0">
                <a:solidFill>
                  <a:srgbClr val="000000"/>
                </a:solidFill>
                <a:latin typeface="Bookman Old Style" pitchFamily="1" panose="02020603050405020304"/>
              </a:rPr>
              <a:t>12 </a:t>
            </a:r>
            <a:r>
              <a:rPr lang="es-ES" sz="1200" spc="0">
                <a:solidFill>
                  <a:srgbClr val="000000"/>
                </a:solidFill>
                <a:latin typeface="Bookman Old Style" pitchFamily="1" panose="02020603050405020304"/>
              </a:rPr>
              <a:t>3.1. Antecedentes. </a:t>
            </a:r>
          </a:p>
        </p:txBody>
      </p:sp>
      <p:sp>
        <p:nvSpPr>
          <p:cNvPr id="5" name=""/>
          <p:cNvSpPr/>
          <p:nvPr>
            <p:ph type="body" idx="10"/>
          </p:nvPr>
        </p:nvSpPr>
        <p:spPr>
          <a:xfrm>
            <a:off x="2321560" y="8662035"/>
            <a:ext cx="2950845" cy="262890"/>
          </a:xfrm>
          <a:prstGeom prst="rect">
            <a:avLst/>
          </a:prstGeom>
          <a:noFill/>
          <a:ln w="0" cmpd="sng">
            <a:noFill/>
            <a:prstDash val="solid"/>
          </a:ln>
        </p:spPr>
        <p:txBody>
          <a:bodyPr vert="horz" lIns="0" tIns="47625" rIns="0" bIns="0" anchor="t"/>
          <a:lstStyle/>
          <a:p>
            <a:pPr marL="0" marR="0" indent="0" algn="ctr">
              <a:lnSpc>
                <a:spcPts val="1400"/>
              </a:lnSpc>
              <a:spcAft>
                <a:spcPts val="265"/>
              </a:spcAft>
            </a:pPr>
            <a:r>
              <a:rPr lang="es-ES" sz="1200" spc="-50">
                <a:solidFill>
                  <a:srgbClr val="000000"/>
                </a:solidFill>
                <a:latin typeface="Bookman Old Style" pitchFamily="1" panose="02020603050405020304"/>
              </a:rPr>
              <a:t>Figura </a:t>
            </a:r>
            <a:r>
              <a:rPr lang="es-ES" sz="1350" spc="-50">
                <a:solidFill>
                  <a:srgbClr val="000000"/>
                </a:solidFill>
                <a:latin typeface="Arial" pitchFamily="2" panose="02020603050405020304"/>
              </a:rPr>
              <a:t>i</a:t>
            </a:r>
            <a:r>
              <a:rPr lang="es-ES" sz="1200" spc="-50">
                <a:solidFill>
                  <a:srgbClr val="000000"/>
                </a:solidFill>
                <a:latin typeface="Bookman Old Style" pitchFamily="1" panose="02020603050405020304"/>
              </a:rPr>
              <a:t>: Prof. Dr. JoséMaría Viguera Lobo </a:t>
            </a:r>
          </a:p>
        </p:txBody>
      </p:sp>
      <p:sp>
        <p:nvSpPr>
          <p:cNvPr id="6" name=""/>
          <p:cNvSpPr/>
          <p:nvPr>
            <p:ph type="body" idx="10"/>
          </p:nvPr>
        </p:nvSpPr>
        <p:spPr>
          <a:xfrm>
            <a:off x="1054100" y="9785350"/>
            <a:ext cx="5486400" cy="184150"/>
          </a:xfrm>
          <a:prstGeom prst="rect">
            <a:avLst/>
          </a:prstGeom>
          <a:noFill/>
          <a:ln w="0" cmpd="sng">
            <a:noFill/>
            <a:prstDash val="solid"/>
          </a:ln>
        </p:spPr>
        <p:txBody>
          <a:bodyPr vert="horz" lIns="0" tIns="1905" rIns="0" bIns="0" anchor="t"/>
          <a:lstStyle/>
          <a:p>
            <a:pPr marL="45720" marR="0" indent="0" algn="l">
              <a:lnSpc>
                <a:spcPts val="1400"/>
              </a:lnSpc>
              <a:spcAft>
                <a:spcPts val="10"/>
              </a:spcAft>
            </a:pPr>
            <a:r>
              <a:rPr lang="es-ES" sz="1200" spc="-15">
                <a:solidFill>
                  <a:srgbClr val="000000"/>
                </a:solidFill>
                <a:latin typeface="Bookman Old Style" pitchFamily="1" panose="02020603050405020304"/>
              </a:rPr>
              <a:t>50 Aniversario 1968–2019 </a:t>
            </a:r>
          </a:p>
        </p:txBody>
      </p:sp>
    </p:spTree>
  </p:cSld>
  <p:clrMapOvr>
    <a:masterClrMapping/>
  </p:clrMapOvr>
</p:sldLayout>
</file>

<file path=ppt/slideLayouts/slideLayout36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45720" marR="45720" indent="0" algn="l">
              <a:lnSpc>
                <a:spcPts val="1400"/>
              </a:lnSpc>
              <a:spcAft>
                <a:spcPts val="70"/>
              </a:spcAft>
              <a:tabLst>
                <a:tab algn="r" pos="5440680"/>
              </a:tabLst>
            </a:pPr>
            <a:r>
              <a:rPr lang="es-ES" sz="1200" spc="0">
                <a:solidFill>
                  <a:srgbClr val="000000"/>
                </a:solidFill>
                <a:latin typeface="Times New Roman" pitchFamily="1" panose="02020603050405020304"/>
              </a:rPr>
              <a:t>336 </a:t>
            </a:r>
            <a:r>
              <a:rPr lang="es-ES" sz="1200" b="1" spc="0">
                <a:solidFill>
                  <a:srgbClr val="000000"/>
                </a:solidFill>
                <a:latin typeface="Times New Roman" pitchFamily="1" panose="02020603050405020304"/>
              </a:rPr>
              <a:t>15.3. Prof. Dr. Russel J. Reiter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23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pudieran encontrar un trabajo que les permitiera no sólo permanecer junto a su familiar sino, en algunos casos, mejorar su CV y/o experiencia profesional (a veces no relacionada con la carrera investigadora). </a:t>
            </a:r>
          </a:p>
          <a:p>
            <a:pPr marL="45720" marR="45720" indent="0" algn="just">
              <a:lnSpc>
                <a:spcPts val="1400"/>
              </a:lnSpc>
              <a:spcBef>
                <a:spcPts val="510"/>
              </a:spcBef>
              <a:spcAft>
                <a:spcPts val="0"/>
              </a:spcAft>
            </a:pPr>
            <a:r>
              <a:rPr lang="es-ES" sz="1200" spc="10">
                <a:solidFill>
                  <a:srgbClr val="000000"/>
                </a:solidFill>
                <a:latin typeface="Times New Roman" pitchFamily="1" panose="02020603050405020304"/>
              </a:rPr>
              <a:t>En definitiva, una trayectoria científica sin igual de un investigador internacional, que además ha sido desarrollada en colaboración con varios grupos españoles, inclui-</a:t>
            </a:r>
            <a:r>
              <a:rPr lang="es-ES" sz="1200" spc="10">
                <a:solidFill>
                  <a:srgbClr val="000000"/>
                </a:solidFill>
                <a:latin typeface="Times New Roman" pitchFamily="1" panose="02020603050405020304"/>
              </a:rPr>
              <a:t>do el Departamento de Fisiología de la Facultad de Ciencias de la Universidad de Extremadura (con quienes lleva colaborando durante la última de´cada). En los úl-</a:t>
            </a:r>
            <a:r>
              <a:rPr lang="es-ES" sz="1200" spc="10">
                <a:solidFill>
                  <a:srgbClr val="000000"/>
                </a:solidFill>
                <a:latin typeface="Times New Roman" pitchFamily="1" panose="02020603050405020304"/>
              </a:rPr>
              <a:t>timos años, el Profesor Reiter visitónuestra Universidad con cierta frecuencia, bien para formar parte de Tribunales de Tesis, discusión de proyectos en los que partici-</a:t>
            </a:r>
            <a:r>
              <a:rPr lang="es-ES" sz="1200" spc="10">
                <a:solidFill>
                  <a:srgbClr val="000000"/>
                </a:solidFill>
                <a:latin typeface="Times New Roman" pitchFamily="1" panose="02020603050405020304"/>
              </a:rPr>
              <a:t>pa, conferencias, congresos, etc. En este sentido, y una muestra m´as de su trabajo siempre desinteresado, en octubre de 2002, cuando se encontraba en Badajoz para formar parte en un Tribunal de Tesis, se le propuso desde el Decanato de la Facultad de Ciencias que impartiera una conferencia, coincidiendo con el ciclo de conferencias </a:t>
            </a:r>
          </a:p>
          <a:p>
            <a:pPr marL="45720" marR="45720" indent="0" algn="just">
              <a:lnSpc>
                <a:spcPts val="2600"/>
              </a:lnSpc>
              <a:spcBef>
                <a:spcPts val="305"/>
              </a:spcBef>
              <a:spcAft>
                <a:spcPts val="0"/>
              </a:spcAft>
            </a:pPr>
            <a:r>
              <a:rPr lang="es-ES" sz="1200" spc="-220">
                <a:solidFill>
                  <a:srgbClr val="000000"/>
                </a:solidFill>
                <a:latin typeface="Times New Roman" pitchFamily="1" panose="02020603050405020304"/>
              </a:rPr>
              <a:t>de San Alberto Magno. Su respuesta fue inmediata e ilusionada y, además, reiterócon gran humildad, que había sido un orgullo que se hubiera contado con e´l. </a:t>
            </a:r>
          </a:p>
          <a:p>
            <a:pPr marL="45720" marR="45720" indent="0" algn="just">
              <a:lnSpc>
                <a:spcPts val="1400"/>
              </a:lnSpc>
              <a:spcBef>
                <a:spcPts val="650"/>
              </a:spcBef>
              <a:spcAft>
                <a:spcPts val="0"/>
              </a:spcAft>
            </a:pPr>
            <a:r>
              <a:rPr lang="es-ES" sz="1200" spc="15">
                <a:solidFill>
                  <a:srgbClr val="000000"/>
                </a:solidFill>
                <a:latin typeface="Times New Roman" pitchFamily="1" panose="02020603050405020304"/>
              </a:rPr>
              <a:t>La investigación del Prof. Reiter se ha centrado en el estudio de la glándula pineal y de la hormona melatonina desde el punto de vista anatómico, fisiológico y fisiopato-lógico. Sus estudios han abarcado desde la fisiología reproductiva hasta los factores que regulan la producción de la hormona pineal, profundizando en su papel antioxi-</a:t>
            </a:r>
            <a:r>
              <a:rPr lang="es-ES" sz="1200" spc="15">
                <a:solidFill>
                  <a:srgbClr val="000000"/>
                </a:solidFill>
                <a:latin typeface="Times New Roman" pitchFamily="1" panose="02020603050405020304"/>
              </a:rPr>
              <a:t>dante y en su efecto protector y regulador sobre el organismo. El Prof. Reiter fue de los primeros en estudiar el envejecimiento haciendo estudios en ´Areas diversas como sobre la producción de melatonina, o los efectos de la modificación gene´tica. Indicóque la producción de melatonina, disminuía a medida que la edad avanzaba. Hoy gracias a sus estudios se conoce que la melatonina influye en los ritmos circa-dianos, que marcan cuando dormir y cuando despertarse, favorece el sueño, previene el </a:t>
            </a:r>
            <a:r>
              <a:rPr lang="es-ES" sz="1000" i="1" spc="15">
                <a:solidFill>
                  <a:srgbClr val="000000"/>
                </a:solidFill>
                <a:latin typeface="Arial" pitchFamily="2" panose="02020603050405020304"/>
              </a:rPr>
              <a:t>jet–lag </a:t>
            </a:r>
            <a:r>
              <a:rPr lang="es-ES" sz="1200" spc="15">
                <a:solidFill>
                  <a:srgbClr val="000000"/>
                </a:solidFill>
                <a:latin typeface="Times New Roman" pitchFamily="1" panose="02020603050405020304"/>
              </a:rPr>
              <a:t>(o desfase horario), ayuda a prevenir y mejorar los tratamientos frente al cáncer, SIDA, enfermedades de corazón, diabetes, cataratas o neurodegenerativas como Parkinson y Alzheimer o incluso esquizofrenia. Además es una hormona esti-</a:t>
            </a:r>
            <a:r>
              <a:rPr lang="es-ES" sz="1200" spc="15">
                <a:solidFill>
                  <a:srgbClr val="000000"/>
                </a:solidFill>
                <a:latin typeface="Times New Roman" pitchFamily="1" panose="02020603050405020304"/>
              </a:rPr>
              <a:t>mulante del sistema inmune, protege contra las radiaciones de rayos X y reduce el daño oxidativo asociado al envejecimiento. De particular intere´s están sus estudios sobre el papel de los derivados del oxigeno en enfermedades neurodegenerativas y en la apoptosis, necrosis y degeneración neuronal. Tambie´n ha investigado el papel de esta hormona como un antioxidante contra una gran variedad de xenobióticos y contaminantes ambientales. En los últimos años sus investigaciones se han encami-</a:t>
            </a:r>
            <a:r>
              <a:rPr lang="es-ES" sz="1200" spc="15">
                <a:solidFill>
                  <a:srgbClr val="000000"/>
                </a:solidFill>
                <a:latin typeface="Times New Roman" pitchFamily="1" panose="02020603050405020304"/>
              </a:rPr>
              <a:t>nado al tratamiento preventivo y terapeútico de enfermedades neurodegenerativas (como Parkinson y Alzehimer), trastornos que acompañan a la vejez (como estre´s oxidativo e inmunosenescencia) y m´as recientemente sobre el cáncer. </a:t>
            </a:r>
          </a:p>
          <a:p>
            <a:pPr marL="45720" marR="45720" indent="0" algn="just">
              <a:lnSpc>
                <a:spcPts val="1400"/>
              </a:lnSpc>
              <a:spcBef>
                <a:spcPts val="510"/>
              </a:spcBef>
              <a:spcAft>
                <a:spcPts val="1525"/>
              </a:spcAft>
            </a:pPr>
            <a:r>
              <a:rPr lang="es-ES" sz="1200" spc="0">
                <a:solidFill>
                  <a:srgbClr val="000000"/>
                </a:solidFill>
                <a:latin typeface="Times New Roman" pitchFamily="1" panose="02020603050405020304"/>
              </a:rPr>
              <a:t>A lo largo de su carrera científica, y fundamentalmente en relación con el estudio de la hormona melatonina, ha participado en numerosos Proyectos de Investigación subvencionados con fondos tanto americanos como europeos entre los que destacan algunos de especial intere´s en los últimos años. Así, para la Marina Estadounidense estudióel uso de esta hormona para combatir el estre´s oxidativo en los buceadores; para la NASA ha participado, junto a científicos de 7 países, en un ambicioso proyecto para estudiar si la melatonina puede mejorar el sueño de los astronautas. Para diversas Fundaciones realiza investigaciones utilizando la melatonina como terapia sobre varias patologías, como las radiaciones electromagne´ticas, el shock se´ptico en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5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6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5715" rIns="0" bIns="0" anchor="t"/>
          <a:lstStyle/>
          <a:p>
            <a:pPr marL="45720" marR="0" indent="0" algn="l">
              <a:lnSpc>
                <a:spcPts val="15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337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669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los recien nacidos o los procesos de apoptosis y cáncer; destacando un proyecto iniciado hace dos años para la Fundación Americana de niños con leucemia, con el que se pretende aplicar una terapia que ayude a frenar el progreso de la enfermedad. </a:t>
            </a:r>
          </a:p>
          <a:p>
            <a:pPr marL="45720" marR="45720" indent="0" algn="just">
              <a:lnSpc>
                <a:spcPts val="1400"/>
              </a:lnSpc>
              <a:spcBef>
                <a:spcPts val="555"/>
              </a:spcBef>
              <a:spcAft>
                <a:spcPts val="0"/>
              </a:spcAft>
            </a:pPr>
            <a:r>
              <a:rPr lang="es-ES" sz="1200" spc="15">
                <a:solidFill>
                  <a:srgbClr val="000000"/>
                </a:solidFill>
                <a:latin typeface="Times New Roman" pitchFamily="1" panose="02020603050405020304"/>
              </a:rPr>
              <a:t>Actualmente, continua trabajando intensamente por la Ciencia y viaja continuamen-</a:t>
            </a:r>
            <a:r>
              <a:rPr lang="es-ES" sz="1200" spc="15">
                <a:solidFill>
                  <a:srgbClr val="000000"/>
                </a:solidFill>
                <a:latin typeface="Times New Roman" pitchFamily="1" panose="02020603050405020304"/>
              </a:rPr>
              <a:t>te a diferentes países y continentes para impartir conferencia, cursos, seminarios, etc. A todo lugar que llega derrocha humildad, cariño y atenciones, ayudando a todo al que se encuentra en su camino a mejorar su carrera científica, facilitando investi-</a:t>
            </a:r>
            <a:r>
              <a:rPr lang="es-ES" sz="1200" spc="15">
                <a:solidFill>
                  <a:srgbClr val="000000"/>
                </a:solidFill>
                <a:latin typeface="Times New Roman" pitchFamily="1" panose="02020603050405020304"/>
              </a:rPr>
              <a:t>gaciones, poniendo a su servicio todo lo que él y sus “amigos” (que son muchos) puedan aportarle. En definitiva, es de esas personas que cuando la conoces te queda una huella imborrable, alguien excepcional. En este sentido, con motivo de ser invi-</a:t>
            </a:r>
            <a:r>
              <a:rPr lang="es-ES" sz="1200" spc="15">
                <a:solidFill>
                  <a:srgbClr val="000000"/>
                </a:solidFill>
                <a:latin typeface="Times New Roman" pitchFamily="1" panose="02020603050405020304"/>
              </a:rPr>
              <a:t>tada a participar en el programa patrocinado por L’ Oreal–Unesco sobre “Women in Science” en 2002 y ser incluida en el Libro “Nosotras Biocientíficas Españolas” tuve la oportunidad de escribir unas breves líneas sobre mi vida tanto personal como científica, lo que me permitióplasmar al final de mi relato la siguiente frase: “</a:t>
            </a:r>
            <a:r>
              <a:rPr lang="es-ES" sz="1200" i="1" spc="15">
                <a:solidFill>
                  <a:srgbClr val="000000"/>
                </a:solidFill>
                <a:latin typeface="Times New Roman" pitchFamily="1" panose="02020603050405020304"/>
              </a:rPr>
              <a:t>La colaboración con el Prof. Russel Reiter de la Universidad de Texas en San Antonio y la visita por invitación al Roslin Institut (de Edimburgo) y a la mí´tica Dolly me han marcado como investigadora y como persona</a:t>
            </a:r>
            <a:r>
              <a:rPr lang="es-ES" sz="1200" spc="15">
                <a:solidFill>
                  <a:srgbClr val="000000"/>
                </a:solidFill>
                <a:latin typeface="Times New Roman" pitchFamily="1" panose="02020603050405020304"/>
              </a:rPr>
              <a:t>”. </a:t>
            </a:r>
          </a:p>
          <a:p>
            <a:pPr marL="45720" marR="45720" indent="0" algn="just">
              <a:lnSpc>
                <a:spcPts val="1400"/>
              </a:lnSpc>
              <a:spcBef>
                <a:spcPts val="525"/>
              </a:spcBef>
              <a:spcAft>
                <a:spcPts val="0"/>
              </a:spcAft>
            </a:pPr>
            <a:r>
              <a:rPr lang="es-ES" sz="1200" spc="20">
                <a:solidFill>
                  <a:srgbClr val="000000"/>
                </a:solidFill>
                <a:latin typeface="Times New Roman" pitchFamily="1" panose="02020603050405020304"/>
              </a:rPr>
              <a:t>Finalmente quisiera sobre todo destacar, sus extraordinarias cualidades humanas: su humildad, compañerismo, sencillez, simpatía y cariño hacia todo aquel que se le acerca o le necesita, ya sea en el ámbito científico, docente o clínico. En este sentido, le pedía una becaria postdoctoral de mi Departamento que estáen Texas trabajando con él desde hace un año, María Pilar Terrón Sánchez (my Dear and your Dear Pilar) que me transmitiera lo que ella percibiera como más característico de la personalidad del Prof. Reiter. Su respuesta no se hizo esperar y aquítranscribo literalmente lo que me decía en su e–mail de 13 de Diciembre de 2006: </a:t>
            </a:r>
          </a:p>
          <a:p>
            <a:pPr marL="45720" marR="45720" indent="0" algn="just">
              <a:lnSpc>
                <a:spcPts val="1400"/>
              </a:lnSpc>
              <a:spcBef>
                <a:spcPts val="625"/>
              </a:spcBef>
              <a:spcAft>
                <a:spcPts val="0"/>
              </a:spcAft>
            </a:pPr>
            <a:r>
              <a:rPr lang="es-ES" sz="1200" spc="5">
                <a:solidFill>
                  <a:srgbClr val="000000"/>
                </a:solidFill>
                <a:latin typeface="Times New Roman" pitchFamily="1" panose="02020603050405020304"/>
              </a:rPr>
              <a:t>“</a:t>
            </a:r>
            <a:r>
              <a:rPr lang="es-ES" sz="1200" i="1" spc="5">
                <a:solidFill>
                  <a:srgbClr val="000000"/>
                </a:solidFill>
                <a:latin typeface="Times New Roman" pitchFamily="1" panose="02020603050405020304"/>
              </a:rPr>
              <a:t>M´í querida Ana, tarea fácil y a la vez difí´cil la que me encomiendas. Fácil por-</a:t>
            </a:r>
            <a:r>
              <a:rPr lang="es-ES" sz="1200" i="1" spc="5">
                <a:solidFill>
                  <a:srgbClr val="000000"/>
                </a:solidFill>
                <a:latin typeface="Times New Roman" pitchFamily="1" panose="02020603050405020304"/>
              </a:rPr>
              <a:t>que son muchas las cosas que podrí´a decirte de la personalidad de Reiter, y difí´cil porque ¿cómo hacerlo sin poner el corazón? Si yo tuviera que definir a Reiter en una sola palabra esa serí´a SENCILLEZ. Uno cuando ha leí´do tantí´simos artí´culos suyos y sabe de su grandeza como investigador, lo último que espera encontrarse al conocerle en persona y tratarle es alguien que brilla por su sencillez, por su trato tan cercano y amigable, por su amabilidad y cordialidad, por su buen sentido del humor, ¡siempre estábromeando! Pienso en las muchas horas que llevo compartidas con él en el “lunch” y cuando uno lo ve sentado a su lado hablando de sus anécdotas, preocupaciones y detalles del dí´a a dí´a, es cuando realmente cae en la cuenta de “su auténtica grandeza”. Y no es una opinión particular, sino un sentimiento general de cuantos por aqu´í han pasado. Uno siente al tratarle un gran respeto y al mismo tiempo en él encuentra a un gran amigo. Enamorado de su trabajo, siempre con una gran sonrisa y unas energí´as que muchos quisieran. Mira, por ejemplo, la semana pasada el lunes se fue a Milán, llegóel martes allí´, el miércoles dio varias conferen-</a:t>
            </a:r>
            <a:r>
              <a:rPr lang="es-ES" sz="1200" i="1" spc="5">
                <a:solidFill>
                  <a:srgbClr val="000000"/>
                </a:solidFill>
                <a:latin typeface="Times New Roman" pitchFamily="1" panose="02020603050405020304"/>
              </a:rPr>
              <a:t>cias y se volvióel jueves hacia San Antonio, llegando aqu´í bien entrada la noche. Y el viernes a las 6:30 de la mañana estaba trabajando en su despacho. ¡Y estamos hablando de un hombre de 70 años! Y este es sólo un ejemplo</a:t>
            </a:r>
            <a:r>
              <a:rPr lang="es-ES" sz="1200" spc="5">
                <a:solidFill>
                  <a:srgbClr val="000000"/>
                </a:solidFill>
                <a:latin typeface="Times New Roman" pitchFamily="1" panose="02020603050405020304"/>
              </a:rPr>
              <a:t>” </a:t>
            </a:r>
            <a:r>
              <a:rPr lang="es-ES" sz="1250" spc="5">
                <a:solidFill>
                  <a:srgbClr val="000000"/>
                </a:solidFill>
                <a:latin typeface="Arial" pitchFamily="2" panose="02020603050405020304"/>
              </a:rPr>
              <a:t>... </a:t>
            </a:r>
          </a:p>
          <a:p>
            <a:pPr marL="45720" marR="0" indent="0" algn="l">
              <a:lnSpc>
                <a:spcPts val="1400"/>
              </a:lnSpc>
              <a:spcBef>
                <a:spcPts val="530"/>
              </a:spcBef>
              <a:spcAft>
                <a:spcPts val="0"/>
              </a:spcAft>
            </a:pPr>
            <a:r>
              <a:rPr lang="es-ES" sz="1200" spc="0">
                <a:solidFill>
                  <a:srgbClr val="000000"/>
                </a:solidFill>
                <a:latin typeface="Times New Roman" pitchFamily="1" panose="02020603050405020304"/>
              </a:rPr>
              <a:t>me decía. </a:t>
            </a:r>
          </a:p>
          <a:p>
            <a:pPr marL="45720" marR="0" indent="0" algn="l">
              <a:lnSpc>
                <a:spcPts val="1400"/>
              </a:lnSpc>
              <a:spcBef>
                <a:spcPts val="550"/>
              </a:spcBef>
              <a:spcAft>
                <a:spcPts val="1965"/>
              </a:spcAft>
            </a:pPr>
            <a:r>
              <a:rPr lang="es-ES" sz="1200" spc="30">
                <a:solidFill>
                  <a:srgbClr val="000000"/>
                </a:solidFill>
                <a:latin typeface="Times New Roman" pitchFamily="1" panose="02020603050405020304"/>
              </a:rPr>
              <a:t>Yo les puedo indicar que en los últimos 12 meses y relacionado con su trabajo, ha </a:t>
            </a:r>
          </a:p>
        </p:txBody>
      </p:sp>
      <p:sp>
        <p:nvSpPr>
          <p:cNvPr id="4" name=""/>
          <p:cNvSpPr/>
          <p:nvPr>
            <p:ph type="body" idx="10"/>
          </p:nvPr>
        </p:nvSpPr>
        <p:spPr>
          <a:xfrm>
            <a:off x="1061085" y="9731375"/>
            <a:ext cx="5486400" cy="225425"/>
          </a:xfrm>
          <a:prstGeom prst="rect">
            <a:avLst/>
          </a:prstGeom>
          <a:noFill/>
          <a:ln w="0" cmpd="sng">
            <a:noFill/>
            <a:prstDash val="solid"/>
          </a:ln>
        </p:spPr>
        <p:txBody>
          <a:bodyPr vert="horz" lIns="0" tIns="57785" rIns="0" bIns="0" anchor="t"/>
          <a:lstStyle/>
          <a:p>
            <a:pPr marL="4572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6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635" rIns="0" bIns="0" anchor="t"/>
          <a:lstStyle/>
          <a:p>
            <a:pPr marL="45720" marR="45720" indent="0" algn="l">
              <a:lnSpc>
                <a:spcPts val="1400"/>
              </a:lnSpc>
              <a:spcAft>
                <a:spcPts val="75"/>
              </a:spcAft>
              <a:tabLst>
                <a:tab algn="r" pos="5440680"/>
              </a:tabLst>
            </a:pPr>
            <a:r>
              <a:rPr lang="es-ES" sz="1200" spc="0">
                <a:solidFill>
                  <a:srgbClr val="000000"/>
                </a:solidFill>
                <a:latin typeface="Times New Roman" pitchFamily="1" panose="02020603050405020304"/>
              </a:rPr>
              <a:t>338 </a:t>
            </a:r>
            <a:r>
              <a:rPr lang="es-ES" sz="1250" b="1" spc="0">
                <a:solidFill>
                  <a:srgbClr val="000000"/>
                </a:solidFill>
                <a:latin typeface="Times New Roman" pitchFamily="1" panose="02020603050405020304"/>
              </a:rPr>
              <a:t>15.3. Prof. Dr. Russel J. Reiter </a:t>
            </a:r>
          </a:p>
        </p:txBody>
      </p:sp>
      <p:sp>
        <p:nvSpPr>
          <p:cNvPr id="3" name=""/>
          <p:cNvSpPr/>
          <p:nvPr>
            <p:ph type="body" idx="10"/>
          </p:nvPr>
        </p:nvSpPr>
        <p:spPr>
          <a:xfrm>
            <a:off x="1056005"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visitado Polonia en 4 ocasiones, 2 veces España (esta sería la tercera), 1 vez la India, Italia, Austria, Japón, Corea, Francia, asícomo distintas ciudades y Estados de América (Chicago, Las Vegas, California, New York, entre otros) en varias ocasiones cada uno de ellos. Y nos podemos preguntar ¿y como puede? </a:t>
            </a:r>
            <a:r>
              <a:rPr lang="es-ES" sz="1300" spc="15">
                <a:solidFill>
                  <a:srgbClr val="000000"/>
                </a:solidFill>
                <a:latin typeface="Arial" pitchFamily="2" panose="02020603050405020304"/>
              </a:rPr>
              <a:t>... </a:t>
            </a:r>
            <a:r>
              <a:rPr lang="es-ES" sz="1200" spc="15">
                <a:solidFill>
                  <a:srgbClr val="000000"/>
                </a:solidFill>
                <a:latin typeface="Times New Roman" pitchFamily="1" panose="02020603050405020304"/>
              </a:rPr>
              <a:t>Pero claro, es conocido que el Prof. Reiter lleva muchos años tomando diariamente melatonina que como hemos dicho combate el </a:t>
            </a:r>
            <a:r>
              <a:rPr lang="es-ES" sz="1000" i="1" spc="15">
                <a:solidFill>
                  <a:srgbClr val="000000"/>
                </a:solidFill>
                <a:latin typeface="Arial" pitchFamily="2" panose="02020603050405020304"/>
              </a:rPr>
              <a:t>jet–lag </a:t>
            </a:r>
            <a:r>
              <a:rPr lang="es-ES" sz="1200" spc="15">
                <a:solidFill>
                  <a:srgbClr val="000000"/>
                </a:solidFill>
                <a:latin typeface="Times New Roman" pitchFamily="1" panose="02020603050405020304"/>
              </a:rPr>
              <a:t>y además es un potente antioxidante, aparte de tener otras muchas propiedades, considerándose una hormona antienvejecimiento o de la “eterna juventud”. Debe ser por eso por lo que el Prof. Reiter se encuentra asíde bien!!! protegido por su inseparable compañera de aventuras y desventuras “su querida hormona melatonina”, que es como si de una hija se tratase</a:t>
            </a:r>
            <a:r>
              <a:rPr lang="es-ES" sz="1300" spc="15">
                <a:solidFill>
                  <a:srgbClr val="000000"/>
                </a:solidFill>
                <a:latin typeface="Arial" pitchFamily="2" panose="02020603050405020304"/>
              </a:rPr>
              <a:t>...</a:t>
            </a:r>
            <a:r>
              <a:rPr lang="es-ES" sz="1200" spc="15">
                <a:solidFill>
                  <a:srgbClr val="000000"/>
                </a:solidFill>
                <a:latin typeface="Times New Roman" pitchFamily="1" panose="02020603050405020304"/>
              </a:rPr>
              <a:t>, no en valde el Prof Reiter es conocido mundialmente como “the melatonin godfather” (o padre de la melatonina, como ya antes mencioné). En fin, yo no sési a esto último que les cuento lo deberíamos llamar “efecto de la melatonina” o simplemente “efecto Reiter” </a:t>
            </a:r>
            <a:r>
              <a:rPr lang="es-ES" sz="1300" spc="15">
                <a:solidFill>
                  <a:srgbClr val="000000"/>
                </a:solidFill>
                <a:latin typeface="Arial" pitchFamily="2" panose="02020603050405020304"/>
              </a:rPr>
              <a:t>... </a:t>
            </a:r>
            <a:r>
              <a:rPr lang="es-ES" sz="1200" spc="15">
                <a:solidFill>
                  <a:srgbClr val="000000"/>
                </a:solidFill>
                <a:latin typeface="Times New Roman" pitchFamily="1" panose="02020603050405020304"/>
              </a:rPr>
              <a:t>(por que claro, nosotros ya lo conocimos tomando melatonina y realmente no sabemos como era Reiter en estado control</a:t>
            </a:r>
            <a:r>
              <a:rPr lang="es-ES" sz="1300" spc="15">
                <a:solidFill>
                  <a:srgbClr val="000000"/>
                </a:solidFill>
                <a:latin typeface="Arial" pitchFamily="2" panose="02020603050405020304"/>
              </a:rPr>
              <a:t>.. .</a:t>
            </a:r>
            <a:r>
              <a:rPr lang="es-ES" sz="1200" spc="15">
                <a:solidFill>
                  <a:srgbClr val="000000"/>
                </a:solidFill>
                <a:latin typeface="Times New Roman" pitchFamily="1" panose="02020603050405020304"/>
              </a:rPr>
              <a:t>), pero quizás eso nos lo pueda aclarar él durante su intervención. </a:t>
            </a:r>
          </a:p>
          <a:p>
            <a:pPr marL="45720" marR="45720" indent="0" algn="just">
              <a:lnSpc>
                <a:spcPts val="1400"/>
              </a:lnSpc>
              <a:spcBef>
                <a:spcPts val="500"/>
              </a:spcBef>
              <a:spcAft>
                <a:spcPts val="0"/>
              </a:spcAft>
            </a:pPr>
            <a:r>
              <a:rPr lang="es-ES" sz="1200" spc="10">
                <a:solidFill>
                  <a:srgbClr val="000000"/>
                </a:solidFill>
                <a:latin typeface="Times New Roman" pitchFamily="1" panose="02020603050405020304"/>
              </a:rPr>
              <a:t>En fin, como hemos podido comprobar, el Profesor Reiter es un ejemplo de gran valía científica a nivel internacional, con admirable y desinteresada entrega para la ciencia mundial, con una extraordinaria generosidad para aportar y aplicar todos sus conocimientos allídonde se necesiten, y siempre teniendo muy presente que sus aportaciones pueden ser de gran trascendencia para la salud humana con directa aplicación clínica para la prevención y tratamiento de diversas enfermedades de gran incidencia en la actualidad (como el Parkinson, Alzehimer, la leucemia y otros cánceres).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al Excmo. Sr. D. </a:t>
            </a:r>
            <a:r>
              <a:rPr lang="es-ES" sz="1250" b="1" spc="0">
                <a:solidFill>
                  <a:srgbClr val="000000"/>
                </a:solidFill>
                <a:latin typeface="Times New Roman" pitchFamily="1" panose="02020603050405020304"/>
              </a:rPr>
              <a:t>Russel J. Reiter </a:t>
            </a:r>
            <a:r>
              <a:rPr lang="es-ES" sz="1200" spc="0">
                <a:solidFill>
                  <a:srgbClr val="000000"/>
                </a:solidFill>
                <a:latin typeface="Times New Roman" pitchFamily="1" panose="02020603050405020304"/>
              </a:rPr>
              <a:t>el supremo grado de doctor “Honoris causa” por la Facultad de Ciencias de la Universidad de Extremadura. </a:t>
            </a:r>
          </a:p>
          <a:p>
            <a:pPr marL="45720" marR="45720" indent="0" algn="l">
              <a:lnSpc>
                <a:spcPts val="1400"/>
              </a:lnSpc>
              <a:spcBef>
                <a:spcPts val="495"/>
              </a:spcBef>
              <a:spcAft>
                <a:spcPts val="0"/>
              </a:spcAft>
            </a:pPr>
            <a:r>
              <a:rPr lang="es-ES" sz="1200" spc="10">
                <a:solidFill>
                  <a:srgbClr val="000000"/>
                </a:solidFill>
                <a:latin typeface="Times New Roman" pitchFamily="1" panose="02020603050405020304"/>
              </a:rPr>
              <a:t>Muchas gracias, </a:t>
            </a:r>
          </a:p>
          <a:p>
            <a:pPr marL="45720" marR="45720" indent="0" algn="l">
              <a:lnSpc>
                <a:spcPts val="1400"/>
              </a:lnSpc>
              <a:spcBef>
                <a:spcPts val="500"/>
              </a:spcBef>
              <a:spcAft>
                <a:spcPts val="0"/>
              </a:spcAft>
            </a:pPr>
            <a:r>
              <a:rPr lang="es-ES" sz="1200" spc="30">
                <a:solidFill>
                  <a:srgbClr val="000000"/>
                </a:solidFill>
                <a:latin typeface="Times New Roman" pitchFamily="1" panose="02020603050405020304"/>
              </a:rPr>
              <a:t>Dra. Ana Beatriz Rodríguez Moratinos </a:t>
            </a:r>
          </a:p>
          <a:p>
            <a:pPr marL="45720" marR="45720" indent="0" algn="just">
              <a:lnSpc>
                <a:spcPts val="1400"/>
              </a:lnSpc>
              <a:spcBef>
                <a:spcPts val="500"/>
              </a:spcBef>
              <a:spcAft>
                <a:spcPts val="0"/>
              </a:spcAft>
            </a:pPr>
            <a:r>
              <a:rPr lang="es-ES" sz="1250" b="1" spc="0">
                <a:solidFill>
                  <a:srgbClr val="000000"/>
                </a:solidFill>
                <a:latin typeface="Times New Roman" pitchFamily="1" panose="02020603050405020304"/>
              </a:rPr>
              <a:t>Discurso del Dr. Russel J. Reiter, para la recepción del Doctorado Ho-</a:t>
            </a:r>
            <a:r>
              <a:rPr lang="es-ES" sz="1250" b="1" spc="0">
                <a:solidFill>
                  <a:srgbClr val="000000"/>
                </a:solidFill>
                <a:latin typeface="Times New Roman" pitchFamily="1" panose="02020603050405020304"/>
              </a:rPr>
              <a:t>noris Causa por la Universidad de Extremadura </a:t>
            </a:r>
          </a:p>
          <a:p>
            <a:pPr marL="45720" marR="45720" indent="0" algn="just">
              <a:lnSpc>
                <a:spcPts val="1400"/>
              </a:lnSpc>
              <a:spcBef>
                <a:spcPts val="500"/>
              </a:spcBef>
              <a:spcAft>
                <a:spcPts val="0"/>
              </a:spcAft>
            </a:pPr>
            <a:r>
              <a:rPr lang="es-ES" sz="1200" spc="30">
                <a:solidFill>
                  <a:srgbClr val="000000"/>
                </a:solidFill>
                <a:latin typeface="Times New Roman" pitchFamily="1" panose="02020603050405020304"/>
              </a:rPr>
              <a:t>“Life is made up of a great number of small events and a small number of great events”. In my lifetime receipt of this Doctor Honoris Causa from the University of Extremadura is certainly one of a “small number of great events” that I will experience. Awards such as this are not an expectation and certainly should not be a goal of a scientist, but when they are received they are very much appreciated. I thank the committee for approving me for this award. Furthermore, I thank Dr. Ana Rodriguez and her colleagues for recommending me for this great honor. </a:t>
            </a:r>
          </a:p>
          <a:p>
            <a:pPr marL="45720" marR="45720" indent="0" algn="just">
              <a:lnSpc>
                <a:spcPts val="1400"/>
              </a:lnSpc>
              <a:spcBef>
                <a:spcPts val="500"/>
              </a:spcBef>
              <a:spcAft>
                <a:spcPts val="2410"/>
              </a:spcAft>
            </a:pPr>
            <a:r>
              <a:rPr lang="es-ES" sz="1200" spc="20">
                <a:solidFill>
                  <a:srgbClr val="000000"/>
                </a:solidFill>
                <a:latin typeface="Times New Roman" pitchFamily="1" panose="02020603050405020304"/>
              </a:rPr>
              <a:t>My specific field of research is the pineal gland and its secretory product melatonin. The pineal is a small part of the brain which was considered by most scientists until 40 years ago to be a vestigial, non-functional relic. It was almost by accident that, after receiving my Ph.D. degree in 1964, I began investigating this organ while ser-ving in the US Army as a Captain in the Medical Service Corp. During this interval </a:t>
            </a:r>
          </a:p>
        </p:txBody>
      </p:sp>
      <p:sp>
        <p:nvSpPr>
          <p:cNvPr id="4"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36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3335" rIns="0" bIns="0" anchor="t"/>
          <a:lstStyle/>
          <a:p>
            <a:pPr marL="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339 </a:t>
            </a:r>
          </a:p>
        </p:txBody>
      </p:sp>
      <p:sp>
        <p:nvSpPr>
          <p:cNvPr id="3" name=""/>
          <p:cNvSpPr/>
          <p:nvPr>
            <p:ph type="body" idx="10"/>
          </p:nvPr>
        </p:nvSpPr>
        <p:spPr>
          <a:xfrm>
            <a:off x="1057910" y="681990"/>
            <a:ext cx="5486400" cy="961390"/>
          </a:xfrm>
          <a:prstGeom prst="rect">
            <a:avLst/>
          </a:prstGeom>
          <a:noFill/>
          <a:ln w="0" cmpd="sng">
            <a:noFill/>
            <a:prstDash val="solid"/>
          </a:ln>
        </p:spPr>
        <p:txBody>
          <a:bodyPr vert="horz" lIns="0" tIns="2273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I was stationed at the US Army Edgewood Arsenal near Baltimore, Maryland. At the time the US Army Edgewood Arsenal was one of the major research facilities in the development of biological and chemical warfare agents and other research with military applications. </a:t>
            </a:r>
          </a:p>
        </p:txBody>
      </p:sp>
      <p:sp>
        <p:nvSpPr>
          <p:cNvPr id="4" name=""/>
          <p:cNvSpPr/>
          <p:nvPr>
            <p:ph type="body" idx="10"/>
          </p:nvPr>
        </p:nvSpPr>
        <p:spPr>
          <a:xfrm>
            <a:off x="4175760" y="1643380"/>
            <a:ext cx="2368550" cy="3824605"/>
          </a:xfrm>
          <a:prstGeom prst="rect">
            <a:avLst/>
          </a:prstGeom>
          <a:noFill/>
          <a:ln w="0" cmpd="sng">
            <a:noFill/>
            <a:prstDash val="solid"/>
          </a:ln>
        </p:spPr>
        <p:txBody>
          <a:bodyPr vert="horz" lIns="0" tIns="70485"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Since the pineal gland was conside-</a:t>
            </a:r>
            <a:r>
              <a:rPr lang="es-ES" sz="1200" spc="0">
                <a:solidFill>
                  <a:srgbClr val="000000"/>
                </a:solidFill>
                <a:latin typeface="Times New Roman" pitchFamily="1" panose="02020603050405020304"/>
              </a:rPr>
              <a:t>red to be biological insignificant at </a:t>
            </a:r>
            <a:r>
              <a:rPr lang="es-ES" sz="1200" spc="0">
                <a:solidFill>
                  <a:srgbClr val="000000"/>
                </a:solidFill>
                <a:latin typeface="Times New Roman" pitchFamily="1" panose="02020603050405020304"/>
              </a:rPr>
              <a:t>the time, even the smallest discovery </a:t>
            </a:r>
            <a:r>
              <a:rPr lang="es-ES" sz="1200" spc="0">
                <a:solidFill>
                  <a:srgbClr val="000000"/>
                </a:solidFill>
                <a:latin typeface="Times New Roman" pitchFamily="1" panose="02020603050405020304"/>
              </a:rPr>
              <a:t>related to it would be considered a </a:t>
            </a:r>
            <a:r>
              <a:rPr lang="es-ES" sz="1200" spc="0">
                <a:solidFill>
                  <a:srgbClr val="000000"/>
                </a:solidFill>
                <a:latin typeface="Times New Roman" pitchFamily="1" panose="02020603050405020304"/>
              </a:rPr>
              <a:t>remarkable scientific advance. Thus, </a:t>
            </a:r>
            <a:r>
              <a:rPr lang="es-ES" sz="1200" spc="0">
                <a:solidFill>
                  <a:srgbClr val="000000"/>
                </a:solidFill>
                <a:latin typeface="Times New Roman" pitchFamily="1" panose="02020603050405020304"/>
              </a:rPr>
              <a:t>when we proved in 1964 that, in fact, </a:t>
            </a:r>
            <a:r>
              <a:rPr lang="es-ES" sz="1200" spc="0">
                <a:solidFill>
                  <a:srgbClr val="000000"/>
                </a:solidFill>
                <a:latin typeface="Times New Roman" pitchFamily="1" panose="02020603050405020304"/>
              </a:rPr>
              <a:t>it mediates the very potent effects </a:t>
            </a:r>
            <a:r>
              <a:rPr lang="es-ES" sz="1200" spc="0">
                <a:solidFill>
                  <a:srgbClr val="000000"/>
                </a:solidFill>
                <a:latin typeface="Times New Roman" pitchFamily="1" panose="02020603050405020304"/>
              </a:rPr>
              <a:t>of photoperiod on the reproducti-</a:t>
            </a:r>
            <a:r>
              <a:rPr lang="es-ES" sz="1200" spc="0">
                <a:solidFill>
                  <a:srgbClr val="000000"/>
                </a:solidFill>
                <a:latin typeface="Times New Roman" pitchFamily="1" panose="02020603050405020304"/>
              </a:rPr>
              <a:t>ve physiology in animals that breed </a:t>
            </a:r>
            <a:r>
              <a:rPr lang="es-ES" sz="1200" spc="0">
                <a:solidFill>
                  <a:srgbClr val="000000"/>
                </a:solidFill>
                <a:latin typeface="Times New Roman" pitchFamily="1" panose="02020603050405020304"/>
              </a:rPr>
              <a:t>seasonally, it was considered an im-</a:t>
            </a:r>
            <a:r>
              <a:rPr lang="es-ES" sz="1200" spc="0">
                <a:solidFill>
                  <a:srgbClr val="000000"/>
                </a:solidFill>
                <a:latin typeface="Times New Roman" pitchFamily="1" panose="02020603050405020304"/>
              </a:rPr>
              <a:t>portant discovery. Our first paper on </a:t>
            </a:r>
            <a:r>
              <a:rPr lang="es-ES" sz="1200" spc="0">
                <a:solidFill>
                  <a:srgbClr val="000000"/>
                </a:solidFill>
                <a:latin typeface="Times New Roman" pitchFamily="1" panose="02020603050405020304"/>
              </a:rPr>
              <a:t>this subject appeared in Science in </a:t>
            </a:r>
            <a:r>
              <a:rPr lang="es-ES" sz="1200" spc="0">
                <a:solidFill>
                  <a:srgbClr val="000000"/>
                </a:solidFill>
                <a:latin typeface="Times New Roman" pitchFamily="1" panose="02020603050405020304"/>
              </a:rPr>
              <a:t>June, 1965. The demonstration that </a:t>
            </a:r>
            <a:r>
              <a:rPr lang="es-ES" sz="1200" spc="0">
                <a:solidFill>
                  <a:srgbClr val="000000"/>
                </a:solidFill>
                <a:latin typeface="Times New Roman" pitchFamily="1" panose="02020603050405020304"/>
              </a:rPr>
              <a:t>the pineal gland was indeed a po-</a:t>
            </a:r>
            <a:r>
              <a:rPr lang="es-ES" sz="1200" spc="0">
                <a:solidFill>
                  <a:srgbClr val="000000"/>
                </a:solidFill>
                <a:latin typeface="Times New Roman" pitchFamily="1" panose="02020603050405020304"/>
              </a:rPr>
              <a:t>tent endocrine organ and a legitima-</a:t>
            </a:r>
            <a:r>
              <a:rPr lang="es-ES" sz="1200" spc="0">
                <a:solidFill>
                  <a:srgbClr val="000000"/>
                </a:solidFill>
                <a:latin typeface="Times New Roman" pitchFamily="1" panose="02020603050405020304"/>
              </a:rPr>
              <a:t>te part of the neuroendocrine system </a:t>
            </a:r>
            <a:r>
              <a:rPr lang="es-ES" sz="1200" spc="0">
                <a:solidFill>
                  <a:srgbClr val="000000"/>
                </a:solidFill>
                <a:latin typeface="Times New Roman" pitchFamily="1" panose="02020603050405020304"/>
              </a:rPr>
              <a:t>followed the isolation and characte-</a:t>
            </a:r>
            <a:r>
              <a:rPr lang="es-ES" sz="1200" spc="0">
                <a:solidFill>
                  <a:srgbClr val="000000"/>
                </a:solidFill>
                <a:latin typeface="Times New Roman" pitchFamily="1" panose="02020603050405020304"/>
              </a:rPr>
              <a:t>rization of melatonin by Dr. Aaron </a:t>
            </a:r>
            <a:r>
              <a:rPr lang="es-ES" sz="1200" spc="0">
                <a:solidFill>
                  <a:srgbClr val="000000"/>
                </a:solidFill>
                <a:latin typeface="Times New Roman" pitchFamily="1" panose="02020603050405020304"/>
              </a:rPr>
              <a:t>Lerner at Yale in 1958. </a:t>
            </a:r>
          </a:p>
          <a:p>
            <a:pPr marL="0" marR="45720" indent="0" algn="just">
              <a:lnSpc>
                <a:spcPts val="1400"/>
              </a:lnSpc>
              <a:spcBef>
                <a:spcPts val="575"/>
              </a:spcBef>
              <a:spcAft>
                <a:spcPts val="0"/>
              </a:spcAft>
            </a:pPr>
            <a:r>
              <a:rPr lang="es-ES" sz="1200" spc="30">
                <a:solidFill>
                  <a:srgbClr val="000000"/>
                </a:solidFill>
                <a:latin typeface="Times New Roman" pitchFamily="1" panose="02020603050405020304"/>
              </a:rPr>
              <a:t>This early research on the pineal </a:t>
            </a:r>
          </a:p>
        </p:txBody>
      </p:sp>
      <p:sp>
        <p:nvSpPr>
          <p:cNvPr id="5" name=""/>
          <p:cNvSpPr/>
          <p:nvPr>
            <p:ph type="body" idx="10"/>
          </p:nvPr>
        </p:nvSpPr>
        <p:spPr>
          <a:xfrm>
            <a:off x="1057910" y="5467985"/>
            <a:ext cx="5486400" cy="426339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30">
                <a:solidFill>
                  <a:srgbClr val="000000"/>
                </a:solidFill>
                <a:latin typeface="Times New Roman" pitchFamily="1" panose="02020603050405020304"/>
              </a:rPr>
              <a:t>gland and melatonin was also very much influenced by the US space program. The </a:t>
            </a:r>
            <a:r>
              <a:rPr lang="es-ES" sz="1200" spc="30">
                <a:solidFill>
                  <a:srgbClr val="000000"/>
                </a:solidFill>
                <a:latin typeface="Times New Roman" pitchFamily="1" panose="02020603050405020304"/>
              </a:rPr>
              <a:t>Russians just several years earlier had put an unmanned satellite, Sputnik, into </a:t>
            </a:r>
            <a:r>
              <a:rPr lang="es-ES" sz="1200" spc="30">
                <a:solidFill>
                  <a:srgbClr val="000000"/>
                </a:solidFill>
                <a:latin typeface="Times New Roman" pitchFamily="1" panose="02020603050405020304"/>
              </a:rPr>
              <a:t>Earth orbit, in advance of the US. Furthermore, Yuri Gagarin, also a Russian, pre-</a:t>
            </a:r>
            <a:r>
              <a:rPr lang="es-ES" sz="1200" spc="30">
                <a:solidFill>
                  <a:srgbClr val="000000"/>
                </a:solidFill>
                <a:latin typeface="Times New Roman" pitchFamily="1" panose="02020603050405020304"/>
              </a:rPr>
              <a:t>ceded John Glenn, as the first US astronaut to orbit the Earth, into space. With </a:t>
            </a:r>
            <a:r>
              <a:rPr lang="es-ES" sz="1200" spc="30">
                <a:solidFill>
                  <a:srgbClr val="000000"/>
                </a:solidFill>
                <a:latin typeface="Times New Roman" pitchFamily="1" panose="02020603050405020304"/>
              </a:rPr>
              <a:t>the urging of President John F. Kennedy the US space program was encouraged to </a:t>
            </a:r>
            <a:r>
              <a:rPr lang="es-ES" sz="1200" spc="30">
                <a:solidFill>
                  <a:srgbClr val="000000"/>
                </a:solidFill>
                <a:latin typeface="Times New Roman" pitchFamily="1" panose="02020603050405020304"/>
              </a:rPr>
              <a:t>put a man on the moon in the decade of the 60s and the equivalent of the National </a:t>
            </a:r>
            <a:r>
              <a:rPr lang="es-ES" sz="1200" spc="30">
                <a:solidFill>
                  <a:srgbClr val="000000"/>
                </a:solidFill>
                <a:latin typeface="Times New Roman" pitchFamily="1" panose="02020603050405020304"/>
              </a:rPr>
              <a:t>Aeronautics and Space Administration (NASA) was already planning much longer </a:t>
            </a:r>
            <a:r>
              <a:rPr lang="es-ES" sz="1200" spc="30">
                <a:solidFill>
                  <a:srgbClr val="000000"/>
                </a:solidFill>
                <a:latin typeface="Times New Roman" pitchFamily="1" panose="02020603050405020304"/>
              </a:rPr>
              <a:t>space flights, for example, to Mars. To conserve vital resources which are limited </a:t>
            </a:r>
            <a:r>
              <a:rPr lang="es-ES" sz="1200" spc="30">
                <a:solidFill>
                  <a:srgbClr val="000000"/>
                </a:solidFill>
                <a:latin typeface="Times New Roman" pitchFamily="1" panose="02020603050405020304"/>
              </a:rPr>
              <a:t>on a space craft, NASA was looking for substances that may induce hibernation in </a:t>
            </a:r>
            <a:r>
              <a:rPr lang="es-ES" sz="1200" spc="30">
                <a:solidFill>
                  <a:srgbClr val="000000"/>
                </a:solidFill>
                <a:latin typeface="Times New Roman" pitchFamily="1" panose="02020603050405020304"/>
              </a:rPr>
              <a:t>the astronauts. At that time melatonin was being widely tested for its potential to </a:t>
            </a:r>
            <a:r>
              <a:rPr lang="es-ES" sz="1200" spc="30">
                <a:solidFill>
                  <a:srgbClr val="000000"/>
                </a:solidFill>
                <a:latin typeface="Times New Roman" pitchFamily="1" panose="02020603050405020304"/>
              </a:rPr>
              <a:t>influence hibernation. Thus, part of the goal of my research in the Army was to </a:t>
            </a:r>
            <a:r>
              <a:rPr lang="es-ES" sz="1200" spc="30">
                <a:solidFill>
                  <a:srgbClr val="000000"/>
                </a:solidFill>
                <a:latin typeface="Times New Roman" pitchFamily="1" panose="02020603050405020304"/>
              </a:rPr>
              <a:t>investigate melatonin’s role in hibernation with its possible use by US astronauts. </a:t>
            </a:r>
          </a:p>
          <a:p>
            <a:pPr marL="0" marR="45720" indent="0" algn="just">
              <a:lnSpc>
                <a:spcPts val="1400"/>
              </a:lnSpc>
              <a:spcBef>
                <a:spcPts val="530"/>
              </a:spcBef>
              <a:spcAft>
                <a:spcPts val="1525"/>
              </a:spcAft>
            </a:pPr>
            <a:r>
              <a:rPr lang="es-ES" sz="1200" spc="20">
                <a:solidFill>
                  <a:srgbClr val="000000"/>
                </a:solidFill>
                <a:latin typeface="Times New Roman" pitchFamily="1" panose="02020603050405020304"/>
              </a:rPr>
              <a:t>After leaving the Army in 1966 for my first academic position, I rarely thought </a:t>
            </a:r>
            <a:r>
              <a:rPr lang="es-ES" sz="1200" spc="20">
                <a:solidFill>
                  <a:srgbClr val="000000"/>
                </a:solidFill>
                <a:latin typeface="Times New Roman" pitchFamily="1" panose="02020603050405020304"/>
              </a:rPr>
              <a:t>about the applications of melatonin in space until many years later. In the mid-</a:t>
            </a:r>
            <a:r>
              <a:rPr lang="es-ES" sz="1200" spc="20">
                <a:solidFill>
                  <a:srgbClr val="000000"/>
                </a:solidFill>
                <a:latin typeface="Times New Roman" pitchFamily="1" panose="02020603050405020304"/>
              </a:rPr>
              <a:t>1990s, however, the issue of the use of melatonin by US astronauts resurfaced and, </a:t>
            </a:r>
            <a:r>
              <a:rPr lang="es-ES" sz="1200" spc="20">
                <a:solidFill>
                  <a:srgbClr val="000000"/>
                </a:solidFill>
                <a:latin typeface="Times New Roman" pitchFamily="1" panose="02020603050405020304"/>
              </a:rPr>
              <a:t>subsequently, I have been to the Johnson Space Craft Center near Houston to discuss </a:t>
            </a:r>
            <a:r>
              <a:rPr lang="es-ES" sz="1200" spc="20">
                <a:solidFill>
                  <a:srgbClr val="000000"/>
                </a:solidFill>
                <a:latin typeface="Times New Roman" pitchFamily="1" panose="02020603050405020304"/>
              </a:rPr>
              <a:t>these matters. On one space shuttle Discovery flight which included 7 astronauts, in-</a:t>
            </a:r>
            <a:r>
              <a:rPr lang="es-ES" sz="1200" spc="20">
                <a:solidFill>
                  <a:srgbClr val="000000"/>
                </a:solidFill>
                <a:latin typeface="Times New Roman" pitchFamily="1" panose="02020603050405020304"/>
              </a:rPr>
              <a:t>cluding John Glenn, melatonin was used for the purpose of adjusting their circadian </a:t>
            </a:r>
            <a:r>
              <a:rPr lang="es-ES" sz="1200" spc="20">
                <a:solidFill>
                  <a:srgbClr val="000000"/>
                </a:solidFill>
                <a:latin typeface="Times New Roman" pitchFamily="1" panose="02020603050405020304"/>
              </a:rPr>
              <a:t>rhythms and for studying its effects on sleep. Furthermore, because of the potent </a:t>
            </a:r>
            <a:r>
              <a:rPr lang="es-ES" sz="1200" spc="20">
                <a:solidFill>
                  <a:srgbClr val="000000"/>
                </a:solidFill>
                <a:latin typeface="Times New Roman" pitchFamily="1" panose="02020603050405020304"/>
              </a:rPr>
              <a:t>antioxidant properties of melatonin, it is being considered as a potential protector </a:t>
            </a:r>
            <a:r>
              <a:rPr lang="es-ES" sz="1200" spc="20">
                <a:solidFill>
                  <a:srgbClr val="000000"/>
                </a:solidFill>
                <a:latin typeface="Times New Roman" pitchFamily="1" panose="02020603050405020304"/>
              </a:rPr>
              <a:t>against ionizing radiation in the space program. In space, astronauts are intermit-</a:t>
            </a:r>
            <a:r>
              <a:rPr lang="es-ES" sz="1200" spc="20">
                <a:solidFill>
                  <a:srgbClr val="000000"/>
                </a:solidFill>
                <a:latin typeface="Times New Roman" pitchFamily="1" panose="02020603050405020304"/>
              </a:rPr>
              <a:t>tently exposed, at predictable times, to high levels of damaging ionizing radiation.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7910" y="4819650"/>
            <a:ext cx="2743200" cy="648335"/>
          </a:xfrm>
          <a:prstGeom prst="rect">
            <a:avLst/>
          </a:prstGeom>
          <a:noFill/>
          <a:ln w="0" cmpd="sng">
            <a:noFill/>
            <a:prstDash val="solid"/>
          </a:ln>
        </p:spPr>
        <p:txBody>
          <a:bodyPr vert="horz" lIns="0" tIns="5080" rIns="0" bIns="0" anchor="t"/>
          <a:lstStyle/>
          <a:p>
            <a:pPr marL="0" marR="0" indent="0" algn="ctr">
              <a:lnSpc>
                <a:spcPts val="1400"/>
              </a:lnSpc>
              <a:spcAft>
                <a:spcPts val="2110"/>
              </a:spcAft>
            </a:pPr>
            <a:r>
              <a:rPr lang="es-ES" sz="1200" spc="0">
                <a:solidFill>
                  <a:srgbClr val="000000"/>
                </a:solidFill>
                <a:latin typeface="Times New Roman" pitchFamily="1" panose="02020603050405020304"/>
              </a:rPr>
              <a:t>Dr. Russel J. Reiter </a:t>
            </a:r>
            <a:br/>
            <a:r>
              <a:rPr lang="es-ES" sz="1200" spc="0">
                <a:solidFill>
                  <a:srgbClr val="000000"/>
                </a:solidFill>
                <a:latin typeface="Times New Roman" pitchFamily="1" panose="02020603050405020304"/>
              </a:rPr>
              <a:t>Investidura 14/02/2007 </a:t>
            </a:r>
          </a:p>
        </p:txBody>
      </p:sp>
    </p:spTree>
  </p:cSld>
  <p:clrMapOvr>
    <a:masterClrMapping/>
  </p:clrMapOvr>
</p:sldLayout>
</file>

<file path=ppt/slideLayouts/slideLayout36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5715" rIns="0" bIns="0" anchor="t"/>
          <a:lstStyle/>
          <a:p>
            <a:pPr marL="0" marR="45720" indent="0" algn="l">
              <a:lnSpc>
                <a:spcPts val="1400"/>
              </a:lnSpc>
              <a:spcAft>
                <a:spcPts val="40"/>
              </a:spcAft>
              <a:tabLst>
                <a:tab algn="r" pos="5440680"/>
              </a:tabLst>
            </a:pPr>
            <a:r>
              <a:rPr lang="es-ES" sz="1300" spc="0">
                <a:solidFill>
                  <a:srgbClr val="000000"/>
                </a:solidFill>
                <a:latin typeface="Garamond" pitchFamily="1" panose="02020603050405020304"/>
              </a:rPr>
              <a:t>340 </a:t>
            </a:r>
            <a:r>
              <a:rPr lang="es-ES" sz="1300" b="1" spc="0">
                <a:solidFill>
                  <a:srgbClr val="000000"/>
                </a:solidFill>
                <a:latin typeface="Garamond" pitchFamily="1" panose="02020603050405020304"/>
              </a:rPr>
              <a:t>15.3. Prof. Dr. Russel J. Reiter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6060" rIns="0" bIns="0" anchor="t"/>
          <a:lstStyle/>
          <a:p>
            <a:pPr marL="0" marR="45720" indent="0" algn="just">
              <a:lnSpc>
                <a:spcPts val="1400"/>
              </a:lnSpc>
              <a:spcAft>
                <a:spcPts val="0"/>
              </a:spcAft>
            </a:pPr>
            <a:r>
              <a:rPr lang="es-ES" sz="1300" spc="0">
                <a:solidFill>
                  <a:srgbClr val="000000"/>
                </a:solidFill>
                <a:latin typeface="Garamond" pitchFamily="1" panose="02020603050405020304"/>
              </a:rPr>
              <a:t>In animal studies it has already been shown that melatonin is highly protective against radiation because of its potent antioxidant effects; it reduces the massive DNA damage that occurs, it lowers the severity of radiation sickness, and it reduces the death rate of animals exposed to high levels of ionizing radiation. Importantly, melatonin has a variety of beneficial effects in animals and man is essentially without toxicity. It is my prediction in fact that melatonin has a very bright future in clinical medicine and its effects should be aggressively investigated in clinical trials, some of which are already on-going. </a:t>
            </a:r>
          </a:p>
          <a:p>
            <a:pPr marL="0" marR="45720" indent="0" algn="just">
              <a:lnSpc>
                <a:spcPts val="1400"/>
              </a:lnSpc>
              <a:spcBef>
                <a:spcPts val="580"/>
              </a:spcBef>
              <a:spcAft>
                <a:spcPts val="0"/>
              </a:spcAft>
            </a:pPr>
            <a:r>
              <a:rPr lang="es-ES" sz="1300" spc="-10">
                <a:solidFill>
                  <a:srgbClr val="000000"/>
                </a:solidFill>
                <a:latin typeface="Garamond" pitchFamily="1" panose="02020603050405020304"/>
              </a:rPr>
              <a:t>In addition to its marked protective actions against damaging effects of ionizing radiation, I provide you with a brief account of the major health implications in this rapidly–developing field. Melatonin is an endogenously produced molecule that exhibits a prominent circadian rhythm in the blood with low daytime levels and high nighttime values. Melatonin’s functions initially were described to be sleep promotion and the adjustment of the biological clock, for example, during “jet lag”. The amount of melatonin an individual produces is diminished with advancing age, such that when you are elderly, the melatonin rhythm is severely dampened and blood levels are barely detectable. The loss of melatonin during aging seems to contribute to deterioration of health and increased frailty that occurs in the aged. Thousands of scientific reports during the last decade from scientists throughout the world, including a number of very important Spanish laboratories, have convincingly shown that the preservation of endogenous melatonin rhythm or regularly taking melatonin supplements exogenously may promote better health. Of particular interest has been the ability of melatonin to defer the onset and progression of a number of age– related disease of the central nervous system, for example, experimental models of Parkinsonism and Alzheimer’s disease. Melatonin’s multiple benefits derive from its potent antioxidant actions, its stimulation of the immune system, and its induction of cellular energy production in the form of ATP. Many of these important observations have been made by scientists from Spanish laboratories. </a:t>
            </a:r>
          </a:p>
          <a:p>
            <a:pPr marL="0" marR="45720" indent="0" algn="just">
              <a:lnSpc>
                <a:spcPts val="1400"/>
              </a:lnSpc>
              <a:spcBef>
                <a:spcPts val="510"/>
              </a:spcBef>
              <a:spcAft>
                <a:spcPts val="0"/>
              </a:spcAft>
            </a:pPr>
            <a:r>
              <a:rPr lang="es-ES" sz="1300" spc="0">
                <a:solidFill>
                  <a:srgbClr val="000000"/>
                </a:solidFill>
                <a:latin typeface="Garamond" pitchFamily="1" panose="02020603050405020304"/>
              </a:rPr>
              <a:t>Because of its numerous positive effects, melatonin is widely used as an oral sup-plement in many countries including the US where thousands of individuals take melatonin on a daily basis. For reasons that are not clear, supplemental melatonin currently cannot be purchased in Spain although it is easily obtained elsewhere and, as a result, it is regularly used by the Spanish population. It seems to be a molecule that is important for the maintenance of optimal health. </a:t>
            </a:r>
          </a:p>
          <a:p>
            <a:pPr marL="0" marR="45720" indent="0" algn="just">
              <a:lnSpc>
                <a:spcPts val="1400"/>
              </a:lnSpc>
              <a:spcBef>
                <a:spcPts val="570"/>
              </a:spcBef>
              <a:spcAft>
                <a:spcPts val="1555"/>
              </a:spcAft>
            </a:pPr>
            <a:r>
              <a:rPr lang="es-ES" sz="1300" spc="0">
                <a:solidFill>
                  <a:srgbClr val="000000"/>
                </a:solidFill>
                <a:latin typeface="Garamond" pitchFamily="1" panose="02020603050405020304"/>
              </a:rPr>
              <a:t>Unfortunately, about 3 weeks ago in an article in the Spanish newspaper, EL PAIS, Dan Hurley, a science writer for the New York Times, claimed that 535 people have been hospitalized due to reactions after taking melatonin and 4 people have died. It is inconceivable to me where Mr. Hurley got the information for this article since, in numerous scientific reports in which melatonin has been given to humans, never has a serious side effect been reported. Also in discussions with the US Food and Drug Administration there have been no reports of deaths from taking melatonin. This is in marked contrast to some other over–the–counter drugs that are used worldwide on a daily basis. For example, an estimated 700 people die annually in the US from taking aspirin, which can lead to massive gastric damage, hemorrhage and death. This death rate from aspirin toxicity is accepted by the FDA and the American public. Furthermore, if suicide is your goal, you can do so with an over-dose of </a:t>
            </a:r>
          </a:p>
        </p:txBody>
      </p:sp>
      <p:sp>
        <p:nvSpPr>
          <p:cNvPr id="4" name=""/>
          <p:cNvSpPr/>
          <p:nvPr>
            <p:ph type="body" idx="10"/>
          </p:nvPr>
        </p:nvSpPr>
        <p:spPr>
          <a:xfrm>
            <a:off x="1061085" y="9731375"/>
            <a:ext cx="5486400" cy="238125"/>
          </a:xfrm>
          <a:prstGeom prst="rect">
            <a:avLst/>
          </a:prstGeom>
          <a:noFill/>
          <a:ln w="0" cmpd="sng">
            <a:noFill/>
            <a:prstDash val="solid"/>
          </a:ln>
        </p:spPr>
        <p:txBody>
          <a:bodyPr vert="horz" lIns="0" tIns="48260" rIns="0" bIns="0" anchor="t"/>
          <a:lstStyle/>
          <a:p>
            <a:pPr marL="0" marR="4572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36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341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2885" rIns="0" bIns="0" anchor="t"/>
          <a:lstStyle/>
          <a:p>
            <a:pPr marL="45720" marR="45720" indent="0" algn="l">
              <a:lnSpc>
                <a:spcPts val="1400"/>
              </a:lnSpc>
              <a:spcAft>
                <a:spcPts val="0"/>
              </a:spcAft>
            </a:pPr>
            <a:r>
              <a:rPr lang="es-ES" sz="1300" spc="15">
                <a:solidFill>
                  <a:srgbClr val="000000"/>
                </a:solidFill>
                <a:latin typeface="Garamond" pitchFamily="1" panose="02020603050405020304"/>
              </a:rPr>
              <a:t>aspirin, but not with melatonin at any dose.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The greatest strength of my laboratory over the last 25 years has been the 131 postdoctoral fellows I have been able to attract from around the world. Of the postdoctoral fellows and visiting professors who have conducted research with me, 33 have been from Spanish universities including Dr. M. Pilar Terron from the University of Extremadura who is currently in my laboratory. Furthermore, I have an on-going research collaboration with several Spanish scientists including Dr. Ana Rodriguez, Professor Carmen Barriga, Dr. Jose Antonio Parientes and Mr. Sergio Paredes from this University.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What in fact makes a successful scientist, or for that matter, a successful professio-nal? Much has been written about success and it is obvious that certain elements are important while others are absolutely essential. The four elements of a successful scientist are often agreed upon to be, 1) knowledge, 2) technical skill, 3) commu-nication, and 4) originality and creativity. Many scientists actually succeed on the first three of these four traits, i.e., without originality and creativity.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Certainly, basic knowledge is important for success; there are many individuals who have the necessary knowledge but yet lack the ability to be truly successful. So by itself, this trait is clearly insufficient. </a:t>
            </a:r>
          </a:p>
          <a:p>
            <a:pPr marL="45720" marR="45720" indent="0" algn="just">
              <a:lnSpc>
                <a:spcPts val="1400"/>
              </a:lnSpc>
              <a:spcBef>
                <a:spcPts val="480"/>
              </a:spcBef>
              <a:spcAft>
                <a:spcPts val="0"/>
              </a:spcAft>
            </a:pPr>
            <a:r>
              <a:rPr lang="es-ES" sz="1300" spc="0">
                <a:solidFill>
                  <a:srgbClr val="000000"/>
                </a:solidFill>
                <a:latin typeface="Garamond" pitchFamily="1" panose="02020603050405020304"/>
              </a:rPr>
              <a:t>Technical skill is unquestionably helpful. Those who are especially meticulous and skilled can make a name for themselves by doing experiments based on the ideas of others by measuring something more accurately than previously done. There are clear examples in the scientific literature of individuals who have become famous because of their technical skills, e.g., Lowry and colleagues and Bradford for their very well accepted methods of protein assay. At last count the Lowry protein assay paper had been cited in the scientific literature in excess of 30,000 times! This is in a system where 100 citations of a paper is very unusual and is considered excellent! When techniques are limited, only inferences can be drawn from the data. In the final analysis you must be able to generate the facts and only then can the story be completed. Even then all facts may not be what they seem to be. However, informed bias is always better than uninformed objectivity. In reference to the development of your technical expertise, Lord Kalvin said it best, “Unless you have measured it, you don’t know what you’re talking about”.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A major feature that distinguishes a successful scientist includes imagination (crea-tivity), adaptability and flexibility. The importance of these essential features for success in any field is especially apparent as we examine human evolution. Many hominids, e.g., Neanderthal man, became extinct because of his inability to adapt, to remain flexible in a changing environment, to be imaginative, i.e., to invent. Only Homo sapiens, with his ability to reason, to plan ahead, and to imagine, survived to the present day. In 2007 a scientist must maintain this ability to be creative and to imagine. Methodologies and technologies in science evolve rapidly. If a scientist does not adapt and incorporate new technologies into his research program, he/she too will soon become extinct as a scientist. </a:t>
            </a:r>
          </a:p>
          <a:p>
            <a:pPr marL="45720" marR="45720" indent="0" algn="just">
              <a:lnSpc>
                <a:spcPts val="1400"/>
              </a:lnSpc>
              <a:spcBef>
                <a:spcPts val="500"/>
              </a:spcBef>
              <a:spcAft>
                <a:spcPts val="1510"/>
              </a:spcAft>
            </a:pPr>
            <a:r>
              <a:rPr lang="es-ES" sz="1300" spc="0">
                <a:solidFill>
                  <a:srgbClr val="000000"/>
                </a:solidFill>
                <a:latin typeface="Garamond" pitchFamily="1" panose="02020603050405020304"/>
              </a:rPr>
              <a:t>No scientific project is complete until the results are communicated to one’s peers. Facts which you uncover are of limited value if not communicated to the scientific community as a whole. A scientist’s knowledge is acquired by the individual, but its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6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40"/>
              </a:spcAft>
              <a:tabLst>
                <a:tab algn="r" pos="5440680"/>
              </a:tabLst>
            </a:pPr>
            <a:r>
              <a:rPr lang="es-ES" sz="1300" spc="0">
                <a:solidFill>
                  <a:srgbClr val="000000"/>
                </a:solidFill>
                <a:latin typeface="Garamond" pitchFamily="1" panose="02020603050405020304"/>
              </a:rPr>
              <a:t>342 </a:t>
            </a:r>
            <a:r>
              <a:rPr lang="es-ES" sz="1300" b="1" spc="0">
                <a:solidFill>
                  <a:srgbClr val="000000"/>
                </a:solidFill>
                <a:latin typeface="Garamond" pitchFamily="1" panose="02020603050405020304"/>
              </a:rPr>
              <a:t>15.3. Prof. Dr. Russel J. Reiter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l">
              <a:lnSpc>
                <a:spcPts val="1400"/>
              </a:lnSpc>
              <a:spcAft>
                <a:spcPts val="0"/>
              </a:spcAft>
            </a:pPr>
            <a:r>
              <a:rPr lang="es-ES" sz="1300" spc="10">
                <a:solidFill>
                  <a:srgbClr val="000000"/>
                </a:solidFill>
                <a:latin typeface="Garamond" pitchFamily="1" panose="02020603050405020304"/>
              </a:rPr>
              <a:t>applications must be shared by many, by means of journal publications. </a:t>
            </a:r>
          </a:p>
          <a:p>
            <a:pPr marL="45720" marR="45720" indent="0" algn="just">
              <a:lnSpc>
                <a:spcPts val="1400"/>
              </a:lnSpc>
              <a:spcBef>
                <a:spcPts val="500"/>
              </a:spcBef>
              <a:spcAft>
                <a:spcPts val="0"/>
              </a:spcAft>
            </a:pPr>
            <a:r>
              <a:rPr lang="es-ES" sz="1300" spc="-5">
                <a:solidFill>
                  <a:srgbClr val="000000"/>
                </a:solidFill>
                <a:latin typeface="Garamond" pitchFamily="1" panose="02020603050405020304"/>
              </a:rPr>
              <a:t>Publications in scientific journals are powerful teaching tools. It has been stated that a publication is the most perfect means of education. When a faculty member lectures to students, only the students who are in attendance at the lecture are afforded the wisdom and knowledge of the professor. When you publish a scientific paper it is accessible to 10s of thousands of individuals throughout the world and it is there ad infinitum. This is especially true now that this information can readily be instantaneously accessed around the world through the new electronic media. </a:t>
            </a:r>
          </a:p>
          <a:p>
            <a:pPr marL="45720" marR="45720" indent="0" algn="just">
              <a:lnSpc>
                <a:spcPts val="1400"/>
              </a:lnSpc>
              <a:spcBef>
                <a:spcPts val="580"/>
              </a:spcBef>
              <a:spcAft>
                <a:spcPts val="0"/>
              </a:spcAft>
            </a:pPr>
            <a:r>
              <a:rPr lang="es-ES" sz="1300" spc="-5">
                <a:solidFill>
                  <a:srgbClr val="000000"/>
                </a:solidFill>
                <a:latin typeface="Garamond" pitchFamily="1" panose="02020603050405020304"/>
              </a:rPr>
              <a:t>Interestingly, in the formula for success outlined above one feature was overlooked which I consider to be absolutely essential for a scientist or a professional in any field. This feature is encompassed by the word, passion, or expressed in other terms as initiative, drive, or perseverance. When the presidents of internationally success-ful companies are consulted about what they consider the most critical factors in success and the qualities they look for in successful individuals, they invariable stress steadfastness and dedication and at the same time rate intelligence low on the ladder to success. During a recent interview at the Karolinska Institute, a reporter asked my opinion as to what makes a successful scientist and I summarized my views simply: passion. To be successful, scientists must work passionately and with perseverance and, furthermore, they must have a high tolerance for frustration. There are many failures in scientific investigations but from failures come new directions. Those who pursue these new directions with passion will likely be most successful as scien-tists. As Koestler stated “The history of discovery is full of arrivals at unexpected destinations and arrivals at right destinations by the wrong route”. </a:t>
            </a:r>
          </a:p>
          <a:p>
            <a:pPr marL="45720" marR="45720" indent="0" algn="just">
              <a:lnSpc>
                <a:spcPts val="1400"/>
              </a:lnSpc>
              <a:spcBef>
                <a:spcPts val="510"/>
              </a:spcBef>
              <a:spcAft>
                <a:spcPts val="0"/>
              </a:spcAft>
            </a:pPr>
            <a:r>
              <a:rPr lang="es-ES" sz="1300" spc="0">
                <a:solidFill>
                  <a:srgbClr val="000000"/>
                </a:solidFill>
                <a:latin typeface="Garamond" pitchFamily="1" panose="02020603050405020304"/>
              </a:rPr>
              <a:t>In general scientists can be divided into three categories: those who make things happen, those who watch things happen, and those who wonder what happened. To be successful in any profession you must be the one who make things happen. Or to put in other terms, you are either a leader or follower. It is obviously easy to follow and difficult to lead, but the rewards for the latter are so much greater than the former. </a:t>
            </a:r>
          </a:p>
          <a:p>
            <a:pPr marL="45720" marR="45720" indent="0" algn="just">
              <a:lnSpc>
                <a:spcPts val="1400"/>
              </a:lnSpc>
              <a:spcBef>
                <a:spcPts val="590"/>
              </a:spcBef>
              <a:spcAft>
                <a:spcPts val="0"/>
              </a:spcAft>
            </a:pPr>
            <a:r>
              <a:rPr lang="es-ES" sz="1300" spc="0">
                <a:solidFill>
                  <a:srgbClr val="000000"/>
                </a:solidFill>
                <a:latin typeface="Garamond" pitchFamily="1" panose="02020603050405020304"/>
              </a:rPr>
              <a:t>If you are a leader, you will desire to leave a legacy, i.e., something for which you are remembered after you are gone. An important legacy for a scientist comes in the form of his/her contributions to science; this usually comes in the form of scientific discoveries and publications. Scientific publications which can be read long after your departure from this world are a powerful legacy to leave behind and the scientist has it in his/her power to do that. </a:t>
            </a:r>
          </a:p>
          <a:p>
            <a:pPr marL="45720" marR="45720" indent="0" algn="just">
              <a:lnSpc>
                <a:spcPts val="1400"/>
              </a:lnSpc>
              <a:spcBef>
                <a:spcPts val="480"/>
              </a:spcBef>
              <a:spcAft>
                <a:spcPts val="0"/>
              </a:spcAft>
            </a:pPr>
            <a:r>
              <a:rPr lang="es-ES" sz="1300" spc="-5">
                <a:solidFill>
                  <a:srgbClr val="000000"/>
                </a:solidFill>
                <a:latin typeface="Garamond" pitchFamily="1" panose="02020603050405020304"/>
              </a:rPr>
              <a:t>When one considers the great scientists of the world, each has left an enduring legacy with a very long half-life. For example, Santiago Ramon y Cajal is still recognized for his numerous contributions to science. His drawings, many of which are in use today 70 plus years after his death, are still accurate depictions of the cells he observed. Cajal was a great scientist; he was very knowledgeable, he had precise technical skills, he had an effective communicator and, most assuredly, he possessed originality and creativity. It is no surprise that Cajal received the Nobel Prize. </a:t>
            </a:r>
          </a:p>
          <a:p>
            <a:pPr marL="45720" marR="45720" indent="0" algn="just">
              <a:lnSpc>
                <a:spcPts val="1400"/>
              </a:lnSpc>
              <a:spcBef>
                <a:spcPts val="505"/>
              </a:spcBef>
              <a:spcAft>
                <a:spcPts val="1510"/>
              </a:spcAft>
            </a:pPr>
            <a:r>
              <a:rPr lang="es-ES" sz="1300" spc="0">
                <a:solidFill>
                  <a:srgbClr val="000000"/>
                </a:solidFill>
                <a:latin typeface="Garamond" pitchFamily="1" panose="02020603050405020304"/>
              </a:rPr>
              <a:t>In conclusion, I reiterate that maximal success comes with prolonged sustained per-</a:t>
            </a:r>
            <a:r>
              <a:rPr lang="es-ES" sz="1300" spc="0">
                <a:solidFill>
                  <a:srgbClr val="000000"/>
                </a:solidFill>
                <a:latin typeface="Garamond" pitchFamily="1" panose="02020603050405020304"/>
              </a:rPr>
              <a:t>formance and with imagination. This continued high level of excellence can only be achieved with passion and perseverance. If it is your destiny to be successful as a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45720" marR="4572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36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57200"/>
            <a:ext cx="5486400" cy="224790"/>
          </a:xfrm>
          <a:prstGeom prst="rect">
            <a:avLst/>
          </a:prstGeom>
          <a:noFill/>
          <a:ln w="0" cmpd="sng">
            <a:noFill/>
            <a:prstDash val="solid"/>
          </a:ln>
        </p:spPr>
        <p:txBody>
          <a:bodyPr vert="horz" lIns="0" tIns="27940" rIns="0" bIns="0" anchor="t"/>
          <a:lstStyle/>
          <a:p>
            <a:pPr marL="45720" marR="45720" indent="0" algn="l">
              <a:lnSpc>
                <a:spcPts val="1400"/>
              </a:lnSpc>
              <a:spcAft>
                <a:spcPts val="60"/>
              </a:spcAft>
              <a:tabLst>
                <a:tab algn="r" pos="5440680"/>
              </a:tabLst>
            </a:pPr>
            <a:r>
              <a:rPr lang="es-ES" sz="1250" b="1" spc="0">
                <a:solidFill>
                  <a:srgbClr val="000000"/>
                </a:solidFill>
                <a:latin typeface="Times New Roman" pitchFamily="1" panose="02020603050405020304"/>
              </a:rPr>
              <a:t>15. Doctores </a:t>
            </a:r>
            <a:r>
              <a:rPr lang="es-ES" sz="1450" b="1" i="1" spc="0">
                <a:solidFill>
                  <a:srgbClr val="000000"/>
                </a:solidFill>
                <a:latin typeface="Garamond" pitchFamily="1" panose="02020603050405020304"/>
              </a:rPr>
              <a:t>Honoris causa </a:t>
            </a:r>
            <a:r>
              <a:rPr lang="es-ES" sz="1250" b="1" spc="0">
                <a:solidFill>
                  <a:srgbClr val="000000"/>
                </a:solidFill>
                <a:latin typeface="Times New Roman" pitchFamily="1" panose="02020603050405020304"/>
              </a:rPr>
              <a:t>por la Facultad de Ciencias </a:t>
            </a:r>
            <a:r>
              <a:rPr lang="es-ES" sz="1300" spc="0">
                <a:solidFill>
                  <a:srgbClr val="000000"/>
                </a:solidFill>
                <a:latin typeface="Garamond" pitchFamily="1" panose="02020603050405020304"/>
              </a:rPr>
              <a:t>343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225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scientist, passion, perseverance and imagination, must be your most reliable traits. I subscribe to the notion put forward by William Jennings Bryan: “Destiny is not a matter of chance, it is a matter of choice”. Your destiny as a scientist is in your hands; exploit it. How you will be remembered as a scientist is in your control; do not pass on the opportunity to leave a positive legacy of accomplishments. If you are to be a scientist, do not think of it as a profession, think of it as your life. </a:t>
            </a:r>
          </a:p>
          <a:p>
            <a:pPr marL="45720" marR="45720" indent="0" algn="l">
              <a:lnSpc>
                <a:spcPts val="1400"/>
              </a:lnSpc>
              <a:spcBef>
                <a:spcPts val="535"/>
              </a:spcBef>
              <a:spcAft>
                <a:spcPts val="0"/>
              </a:spcAft>
            </a:pPr>
            <a:r>
              <a:rPr lang="es-ES" sz="1450" b="1" i="1" spc="45">
                <a:solidFill>
                  <a:srgbClr val="000000"/>
                </a:solidFill>
                <a:latin typeface="Garamond" pitchFamily="1" panose="02020603050405020304"/>
              </a:rPr>
              <a:t>Factors Contributing to Success: A Scientific Odyssey </a:t>
            </a:r>
          </a:p>
          <a:p>
            <a:pPr marL="45720" marR="45720" indent="0" algn="l">
              <a:lnSpc>
                <a:spcPts val="1400"/>
              </a:lnSpc>
              <a:spcBef>
                <a:spcPts val="500"/>
              </a:spcBef>
              <a:spcAft>
                <a:spcPts val="0"/>
              </a:spcAft>
            </a:pPr>
            <a:r>
              <a:rPr lang="es-ES" sz="1300" spc="-5">
                <a:solidFill>
                  <a:srgbClr val="000000"/>
                </a:solidFill>
                <a:latin typeface="Garamond" pitchFamily="1" panose="02020603050405020304"/>
              </a:rPr>
              <a:t>by </a:t>
            </a:r>
          </a:p>
          <a:p>
            <a:pPr marL="45720" marR="45720" indent="0" algn="l">
              <a:lnSpc>
                <a:spcPts val="1400"/>
              </a:lnSpc>
              <a:spcBef>
                <a:spcPts val="535"/>
              </a:spcBef>
              <a:spcAft>
                <a:spcPts val="0"/>
              </a:spcAft>
            </a:pPr>
            <a:r>
              <a:rPr lang="es-ES" sz="1250" b="1" spc="45">
                <a:solidFill>
                  <a:srgbClr val="000000"/>
                </a:solidFill>
                <a:latin typeface="Times New Roman" pitchFamily="1" panose="02020603050405020304"/>
              </a:rPr>
              <a:t>Russel J. Reiter</a:t>
            </a:r>
            <a:r>
              <a:rPr lang="es-ES" sz="1300" spc="45">
                <a:solidFill>
                  <a:srgbClr val="000000"/>
                </a:solidFill>
                <a:latin typeface="Garamond" pitchFamily="1" panose="02020603050405020304"/>
              </a:rPr>
              <a:t>, Ph.D. </a:t>
            </a:r>
          </a:p>
          <a:p>
            <a:pPr marL="45720" marR="45720" indent="0" algn="just">
              <a:lnSpc>
                <a:spcPts val="1400"/>
              </a:lnSpc>
              <a:spcBef>
                <a:spcPts val="475"/>
              </a:spcBef>
              <a:spcAft>
                <a:spcPts val="0"/>
              </a:spcAft>
            </a:pPr>
            <a:r>
              <a:rPr lang="es-ES" sz="1300" spc="0">
                <a:solidFill>
                  <a:srgbClr val="000000"/>
                </a:solidFill>
                <a:latin typeface="Garamond" pitchFamily="1" panose="02020603050405020304"/>
              </a:rPr>
              <a:t>Department of Cellular and Structural Biology, The University of Texas Health Science Center, San Antonio </a:t>
            </a:r>
          </a:p>
          <a:p>
            <a:pPr marL="45720" marR="45720" indent="0" algn="l">
              <a:lnSpc>
                <a:spcPts val="2000"/>
              </a:lnSpc>
              <a:spcBef>
                <a:spcPts val="2905"/>
              </a:spcBef>
              <a:spcAft>
                <a:spcPts val="0"/>
              </a:spcAft>
            </a:pPr>
            <a:r>
              <a:rPr lang="es-ES" sz="1650" b="1" spc="190">
                <a:solidFill>
                  <a:srgbClr val="000000"/>
                </a:solidFill>
                <a:latin typeface="Times New Roman" pitchFamily="1" panose="02020603050405020304"/>
              </a:rPr>
              <a:t>15.4. Prof. Dr. JoséLuís Sotelo Sancho </a:t>
            </a:r>
          </a:p>
          <a:p>
            <a:pPr marL="45720" marR="45720" indent="0" algn="just">
              <a:lnSpc>
                <a:spcPts val="1400"/>
              </a:lnSpc>
              <a:spcBef>
                <a:spcPts val="1730"/>
              </a:spcBef>
              <a:spcAft>
                <a:spcPts val="0"/>
              </a:spcAft>
            </a:pPr>
            <a:r>
              <a:rPr lang="es-ES" sz="1250" b="1" spc="0">
                <a:solidFill>
                  <a:srgbClr val="000000"/>
                </a:solidFill>
                <a:latin typeface="Times New Roman" pitchFamily="1" panose="02020603050405020304"/>
              </a:rPr>
              <a:t>Laudatio de investidura del Profesor Dr. JoséLuís Sotelo Sancho como doctor “</a:t>
            </a:r>
            <a:r>
              <a:rPr lang="es-ES" sz="1450" b="1" i="1" spc="0">
                <a:solidFill>
                  <a:srgbClr val="000000"/>
                </a:solidFill>
                <a:latin typeface="Garamond" pitchFamily="1" panose="02020603050405020304"/>
              </a:rPr>
              <a:t>Honoris causa</a:t>
            </a:r>
            <a:r>
              <a:rPr lang="es-ES" sz="1250" b="1" spc="0">
                <a:solidFill>
                  <a:srgbClr val="000000"/>
                </a:solidFill>
                <a:latin typeface="Times New Roman" pitchFamily="1" panose="02020603050405020304"/>
              </a:rPr>
              <a:t>”, por la Universidad de Extremadura</a:t>
            </a:r>
            <a:r>
              <a:rPr lang="es-ES" sz="1300" spc="0">
                <a:solidFill>
                  <a:srgbClr val="000000"/>
                </a:solidFill>
                <a:latin typeface="Garamond" pitchFamily="1" panose="02020603050405020304"/>
              </a:rPr>
              <a:t>, a cargo del </a:t>
            </a:r>
            <a:r>
              <a:rPr lang="es-ES" sz="1250" b="1" spc="0">
                <a:solidFill>
                  <a:srgbClr val="000000"/>
                </a:solidFill>
                <a:latin typeface="Times New Roman" pitchFamily="1" panose="02020603050405020304"/>
              </a:rPr>
              <a:t>Dr. Francisco Javier Benitez García</a:t>
            </a:r>
            <a:r>
              <a:rPr lang="es-ES" sz="1300" spc="0">
                <a:solidFill>
                  <a:srgbClr val="000000"/>
                </a:solidFill>
                <a:latin typeface="Garamond" pitchFamily="1" panose="02020603050405020304"/>
              </a:rPr>
              <a:t>: </a:t>
            </a:r>
          </a:p>
          <a:p>
            <a:pPr marL="45720" marR="45720" indent="0" algn="just">
              <a:lnSpc>
                <a:spcPts val="1400"/>
              </a:lnSpc>
              <a:spcBef>
                <a:spcPts val="460"/>
              </a:spcBef>
              <a:spcAft>
                <a:spcPts val="0"/>
              </a:spcAft>
            </a:pPr>
            <a:r>
              <a:rPr lang="es-ES" sz="1300" spc="0">
                <a:solidFill>
                  <a:srgbClr val="000000"/>
                </a:solidFill>
                <a:latin typeface="Garamond" pitchFamily="1" panose="02020603050405020304"/>
              </a:rPr>
              <a:t>Sr. Rector Magnífico, Excmas. e Ilmas. autoridades, Claustro de doctores y miembros del profesorado, estudiantes, amigas y amigos.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Por designación del área de Ingeniería Química de la Universidad de Extremadura a la que me honra pertenecer, es para míun gran honor ocupar esta tribuna en este solemne acto de investidura como Doctores “Honoris Causa” de la Universidad de Extremadura de diversos ilustres profesores; y de forma m´as concreta en mi caso, para presentar la “Laudatio” del profesor Dr. JoséLuis Sotelo Sancho.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Durante unos breves minutos pretendo destacar los me´ritos del profesor Sotelo, y justificar ante ustedes la propuesta que se realizóen su día por nuestro Depar-</a:t>
            </a:r>
            <a:r>
              <a:rPr lang="es-ES" sz="1300" spc="0">
                <a:solidFill>
                  <a:srgbClr val="000000"/>
                </a:solidFill>
                <a:latin typeface="Garamond" pitchFamily="1" panose="02020603050405020304"/>
              </a:rPr>
              <a:t>tamento para su nombramiento como Doctor Honoris Causa; propuesta ratificada posteriormente en los acuerdos adoptados por la Junta de la Facultad de Ciencias y por el Consejo de Gobierno de la Universidad de Extremadura, en su sesión del 27 de julio de 2018. Por ello, a ambos órganos, equipo decanal de la Facultad de Ciencias, y equipo rectoral de la Universidad de Extremadura, nos cabe en primer lugar agradecerles el apoyo prestado a dicha iniciativa que se ha plasmado en el acto que hoy nos reúne aquí. </a:t>
            </a:r>
          </a:p>
          <a:p>
            <a:pPr marL="45720" marR="45720" indent="0" algn="just">
              <a:lnSpc>
                <a:spcPts val="1400"/>
              </a:lnSpc>
              <a:spcBef>
                <a:spcPts val="460"/>
              </a:spcBef>
              <a:spcAft>
                <a:spcPts val="1240"/>
              </a:spcAft>
            </a:pPr>
            <a:r>
              <a:rPr lang="es-ES" sz="1300" spc="-20">
                <a:solidFill>
                  <a:srgbClr val="000000"/>
                </a:solidFill>
                <a:latin typeface="Garamond" pitchFamily="1" panose="02020603050405020304"/>
              </a:rPr>
              <a:t>De forma muy resumida, los aspectos m´as relevantes que estimamos le hacen mere-</a:t>
            </a:r>
            <a:r>
              <a:rPr lang="es-ES" sz="1300" spc="-20">
                <a:solidFill>
                  <a:srgbClr val="000000"/>
                </a:solidFill>
                <a:latin typeface="Garamond" pitchFamily="1" panose="02020603050405020304"/>
              </a:rPr>
              <a:t>cedor de la presente distinción al Prof. Sotelo se pueden agrupar en 3 dimensiones diferentes: 1) Actividad profesional docente. 2) Actividad investigadora y 3) Acti-</a:t>
            </a:r>
            <a:r>
              <a:rPr lang="es-ES" sz="1300" spc="-20">
                <a:solidFill>
                  <a:srgbClr val="000000"/>
                </a:solidFill>
                <a:latin typeface="Garamond" pitchFamily="1" panose="02020603050405020304"/>
              </a:rPr>
              <a:t>vidades de gestión universitaria; y para finalizar, haremos un último apartado don-</a:t>
            </a:r>
            <a:r>
              <a:rPr lang="es-ES" sz="1300" spc="-20">
                <a:solidFill>
                  <a:srgbClr val="000000"/>
                </a:solidFill>
                <a:latin typeface="Garamond" pitchFamily="1" panose="02020603050405020304"/>
              </a:rPr>
              <a:t>de pondremos de manifiesto su estrecha vinculación profesional y personal con la Universidad de Extremadura, de modo principal durante sus años de estancia en la misma; y con posterioridad, a trave´s de los numerosos contactos mantenidos a trave´s de variadas actuaciones e intercambios, acade´micos e investigadores. El Prof. Sotelo nacióen Madrid en 1943, y su formación acade´mica se inicia con su Licenciatura en Ciencias Químicas por la Universidad Complutense de Madrid. Posteriormente,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1435" rIns="0" bIns="0" anchor="t"/>
          <a:lstStyle/>
          <a:p>
            <a:pPr marL="45720" marR="45720" indent="0" algn="r">
              <a:lnSpc>
                <a:spcPts val="1400"/>
              </a:lnSpc>
              <a:spcAft>
                <a:spcPts val="65"/>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36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0"/>
              </a:spcAft>
              <a:tabLst>
                <a:tab algn="r" pos="5440680"/>
              </a:tabLst>
            </a:pPr>
            <a:r>
              <a:rPr lang="es-ES" sz="1200" spc="0">
                <a:solidFill>
                  <a:srgbClr val="000000"/>
                </a:solidFill>
                <a:latin typeface="Times New Roman" pitchFamily="1" panose="02020603050405020304"/>
              </a:rPr>
              <a:t>344 </a:t>
            </a:r>
            <a:r>
              <a:rPr lang="es-ES" sz="1200" b="1" spc="0">
                <a:solidFill>
                  <a:srgbClr val="000000"/>
                </a:solidFill>
                <a:latin typeface="Times New Roman" pitchFamily="1" panose="02020603050405020304"/>
              </a:rPr>
              <a:t>15.4. Prof. Dr. JoséLuís Sotelo Sancho </a:t>
            </a:r>
          </a:p>
        </p:txBody>
      </p:sp>
      <p:sp>
        <p:nvSpPr>
          <p:cNvPr id="3" name=""/>
          <p:cNvSpPr/>
          <p:nvPr>
            <p:ph type="body" idx="10"/>
          </p:nvPr>
        </p:nvSpPr>
        <p:spPr>
          <a:xfrm>
            <a:off x="1056005" y="681990"/>
            <a:ext cx="5486400" cy="1210310"/>
          </a:xfrm>
          <a:prstGeom prst="rect">
            <a:avLst/>
          </a:prstGeom>
          <a:noFill/>
          <a:ln w="0" cmpd="sng">
            <a:noFill/>
            <a:prstDash val="solid"/>
          </a:ln>
        </p:spPr>
        <p:txBody>
          <a:bodyPr vert="horz" lIns="0" tIns="227330" rIns="0" bIns="0" anchor="t"/>
          <a:lstStyle/>
          <a:p>
            <a:pPr marL="45720" marR="45720" indent="0" algn="just">
              <a:lnSpc>
                <a:spcPts val="1400"/>
              </a:lnSpc>
              <a:spcAft>
                <a:spcPts val="445"/>
              </a:spcAft>
            </a:pPr>
            <a:r>
              <a:rPr lang="es-ES" sz="1200" spc="0">
                <a:solidFill>
                  <a:srgbClr val="000000"/>
                </a:solidFill>
                <a:latin typeface="Times New Roman" pitchFamily="1" panose="02020603050405020304"/>
              </a:rPr>
              <a:t>en 1965, inicia sus estudios de doctorado en dicha Universidad bajo la dirección del Prof. Dr. Don Enrique Costa Novella, uno de los pioneros de la implantación de la Ingeniería Química en España como disciplina independiente, alláen los inicios de la segunda mitad del siglo XX. El trabajo doctoral cristaliza en su Tesis de Doctorado en Ciencias Químicas en1970, con Premio Extraordinario. </a:t>
            </a:r>
          </a:p>
        </p:txBody>
      </p:sp>
      <p:sp>
        <p:nvSpPr>
          <p:cNvPr id="4" name=""/>
          <p:cNvSpPr/>
          <p:nvPr>
            <p:ph type="body" idx="10"/>
          </p:nvPr>
        </p:nvSpPr>
        <p:spPr>
          <a:xfrm>
            <a:off x="4175760" y="1892300"/>
            <a:ext cx="2366645" cy="492633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5">
                <a:solidFill>
                  <a:srgbClr val="000000"/>
                </a:solidFill>
                <a:latin typeface="Times New Roman" pitchFamily="1" panose="02020603050405020304"/>
              </a:rPr>
              <a:t>Su trayectoria profesional docente se </a:t>
            </a:r>
            <a:r>
              <a:rPr lang="es-ES" sz="1200" spc="5">
                <a:solidFill>
                  <a:srgbClr val="000000"/>
                </a:solidFill>
                <a:latin typeface="Times New Roman" pitchFamily="1" panose="02020603050405020304"/>
              </a:rPr>
              <a:t>ha desarrollado de forma fundamen-</a:t>
            </a:r>
            <a:r>
              <a:rPr lang="es-ES" sz="1200" spc="5">
                <a:solidFill>
                  <a:srgbClr val="000000"/>
                </a:solidFill>
                <a:latin typeface="Times New Roman" pitchFamily="1" panose="02020603050405020304"/>
              </a:rPr>
              <a:t>tal en la Universidad Complutense </a:t>
            </a:r>
            <a:r>
              <a:rPr lang="es-ES" sz="1200" spc="5">
                <a:solidFill>
                  <a:srgbClr val="000000"/>
                </a:solidFill>
                <a:latin typeface="Times New Roman" pitchFamily="1" panose="02020603050405020304"/>
              </a:rPr>
              <a:t>de Madrid y en la Universidad de </a:t>
            </a:r>
            <a:r>
              <a:rPr lang="es-ES" sz="1200" spc="5">
                <a:solidFill>
                  <a:srgbClr val="000000"/>
                </a:solidFill>
                <a:latin typeface="Times New Roman" pitchFamily="1" panose="02020603050405020304"/>
              </a:rPr>
              <a:t>Extremadura. En la primera, desem-</a:t>
            </a:r>
            <a:r>
              <a:rPr lang="es-ES" sz="1200" spc="5">
                <a:solidFill>
                  <a:srgbClr val="000000"/>
                </a:solidFill>
                <a:latin typeface="Times New Roman" pitchFamily="1" panose="02020603050405020304"/>
              </a:rPr>
              <a:t>peñópuestos de Profesor Ayudante; </a:t>
            </a:r>
            <a:r>
              <a:rPr lang="es-ES" sz="1200" spc="5">
                <a:solidFill>
                  <a:srgbClr val="000000"/>
                </a:solidFill>
                <a:latin typeface="Times New Roman" pitchFamily="1" panose="02020603050405020304"/>
              </a:rPr>
              <a:t>Profesor Adjunto, Profesor Agrega-</a:t>
            </a:r>
            <a:r>
              <a:rPr lang="es-ES" sz="1200" spc="5">
                <a:solidFill>
                  <a:srgbClr val="000000"/>
                </a:solidFill>
                <a:latin typeface="Times New Roman" pitchFamily="1" panose="02020603050405020304"/>
              </a:rPr>
              <a:t>do; Catedrático; y Profesor Emérito; </a:t>
            </a:r>
            <a:r>
              <a:rPr lang="es-ES" sz="1200" spc="5">
                <a:solidFill>
                  <a:srgbClr val="000000"/>
                </a:solidFill>
                <a:latin typeface="Times New Roman" pitchFamily="1" panose="02020603050405020304"/>
              </a:rPr>
              <a:t>y en la Universidad de Extremadu-</a:t>
            </a:r>
            <a:r>
              <a:rPr lang="es-ES" sz="1200" spc="5">
                <a:solidFill>
                  <a:srgbClr val="000000"/>
                </a:solidFill>
                <a:latin typeface="Times New Roman" pitchFamily="1" panose="02020603050405020304"/>
              </a:rPr>
              <a:t>ra, como Catedrático en el periodo </a:t>
            </a:r>
            <a:r>
              <a:rPr lang="es-ES" sz="1200" spc="5">
                <a:solidFill>
                  <a:srgbClr val="000000"/>
                </a:solidFill>
                <a:latin typeface="Times New Roman" pitchFamily="1" panose="02020603050405020304"/>
              </a:rPr>
              <a:t>1977–1986. </a:t>
            </a:r>
          </a:p>
          <a:p>
            <a:pPr marL="0" marR="45720" indent="0" algn="just">
              <a:lnSpc>
                <a:spcPts val="1400"/>
              </a:lnSpc>
              <a:spcBef>
                <a:spcPts val="505"/>
              </a:spcBef>
              <a:spcAft>
                <a:spcPts val="0"/>
              </a:spcAft>
            </a:pPr>
            <a:r>
              <a:rPr lang="es-ES" sz="1200" spc="10">
                <a:solidFill>
                  <a:srgbClr val="000000"/>
                </a:solidFill>
                <a:latin typeface="Times New Roman" pitchFamily="1" panose="02020603050405020304"/>
              </a:rPr>
              <a:t>En conjunto por tanto, prácticamen-</a:t>
            </a:r>
            <a:r>
              <a:rPr lang="es-ES" sz="1200" spc="10">
                <a:solidFill>
                  <a:srgbClr val="000000"/>
                </a:solidFill>
                <a:latin typeface="Times New Roman" pitchFamily="1" panose="02020603050405020304"/>
              </a:rPr>
              <a:t>te 50 años de actividad docente inin-</a:t>
            </a:r>
            <a:r>
              <a:rPr lang="es-ES" sz="1200" spc="10">
                <a:solidFill>
                  <a:srgbClr val="000000"/>
                </a:solidFill>
                <a:latin typeface="Times New Roman" pitchFamily="1" panose="02020603050405020304"/>
              </a:rPr>
              <a:t>terrumpida, con numerosas asigna-</a:t>
            </a:r>
            <a:r>
              <a:rPr lang="es-ES" sz="1200" spc="10">
                <a:solidFill>
                  <a:srgbClr val="000000"/>
                </a:solidFill>
                <a:latin typeface="Times New Roman" pitchFamily="1" panose="02020603050405020304"/>
              </a:rPr>
              <a:t>turas impartidas, de diversos nive-</a:t>
            </a:r>
            <a:r>
              <a:rPr lang="es-ES" sz="1200" spc="10">
                <a:solidFill>
                  <a:srgbClr val="000000"/>
                </a:solidFill>
                <a:latin typeface="Times New Roman" pitchFamily="1" panose="02020603050405020304"/>
              </a:rPr>
              <a:t>les, y cubriendo la mayoría de los </a:t>
            </a:r>
            <a:r>
              <a:rPr lang="es-ES" sz="1200" spc="10">
                <a:solidFill>
                  <a:srgbClr val="000000"/>
                </a:solidFill>
                <a:latin typeface="Times New Roman" pitchFamily="1" panose="02020603050405020304"/>
              </a:rPr>
              <a:t>campos propios de la Ingeniería Quí-</a:t>
            </a:r>
            <a:r>
              <a:rPr lang="es-ES" sz="1200" spc="10">
                <a:solidFill>
                  <a:srgbClr val="000000"/>
                </a:solidFill>
                <a:latin typeface="Times New Roman" pitchFamily="1" panose="02020603050405020304"/>
              </a:rPr>
              <a:t>mica. En este contexto docente cabe </a:t>
            </a:r>
            <a:r>
              <a:rPr lang="es-ES" sz="1200" spc="10">
                <a:solidFill>
                  <a:srgbClr val="000000"/>
                </a:solidFill>
                <a:latin typeface="Times New Roman" pitchFamily="1" panose="02020603050405020304"/>
              </a:rPr>
              <a:t>señalar su co–autoria de 5 textos do-</a:t>
            </a:r>
            <a:r>
              <a:rPr lang="es-ES" sz="1200" spc="10">
                <a:solidFill>
                  <a:srgbClr val="000000"/>
                </a:solidFill>
                <a:latin typeface="Times New Roman" pitchFamily="1" panose="02020603050405020304"/>
              </a:rPr>
              <a:t>centes sobre Operaciones Básicas de </a:t>
            </a:r>
            <a:r>
              <a:rPr lang="es-ES" sz="1200" spc="10">
                <a:solidFill>
                  <a:srgbClr val="000000"/>
                </a:solidFill>
                <a:latin typeface="Times New Roman" pitchFamily="1" panose="02020603050405020304"/>
              </a:rPr>
              <a:t>la Ingeniería Química. </a:t>
            </a:r>
          </a:p>
          <a:p>
            <a:pPr marL="0" marR="45720" indent="0" algn="just">
              <a:lnSpc>
                <a:spcPts val="1400"/>
              </a:lnSpc>
              <a:spcBef>
                <a:spcPts val="470"/>
              </a:spcBef>
              <a:spcAft>
                <a:spcPts val="0"/>
              </a:spcAft>
            </a:pPr>
            <a:r>
              <a:rPr lang="es-ES" sz="1200" spc="15">
                <a:solidFill>
                  <a:srgbClr val="000000"/>
                </a:solidFill>
                <a:latin typeface="Times New Roman" pitchFamily="1" panose="02020603050405020304"/>
              </a:rPr>
              <a:t>Su actividad investigadora, ha esta-</a:t>
            </a:r>
            <a:r>
              <a:rPr lang="es-ES" sz="1200" spc="15">
                <a:solidFill>
                  <a:srgbClr val="000000"/>
                </a:solidFill>
                <a:latin typeface="Times New Roman" pitchFamily="1" panose="02020603050405020304"/>
              </a:rPr>
              <a:t>do centrada en numerosos estudios </a:t>
            </a:r>
            <a:r>
              <a:rPr lang="es-ES" sz="1200" spc="15">
                <a:solidFill>
                  <a:srgbClr val="000000"/>
                </a:solidFill>
                <a:latin typeface="Times New Roman" pitchFamily="1" panose="02020603050405020304"/>
              </a:rPr>
              <a:t>sobre procesos de Transferencia de </a:t>
            </a:r>
            <a:r>
              <a:rPr lang="es-ES" sz="1200" spc="15">
                <a:solidFill>
                  <a:srgbClr val="000000"/>
                </a:solidFill>
                <a:latin typeface="Times New Roman" pitchFamily="1" panose="02020603050405020304"/>
              </a:rPr>
              <a:t>Materia y Cinética Química Apli-</a:t>
            </a:r>
            <a:r>
              <a:rPr lang="es-ES" sz="1200" spc="15">
                <a:solidFill>
                  <a:srgbClr val="000000"/>
                </a:solidFill>
                <a:latin typeface="Times New Roman" pitchFamily="1" panose="02020603050405020304"/>
              </a:rPr>
              <a:t>cada., labor que ha cristalizado en </a:t>
            </a:r>
          </a:p>
        </p:txBody>
      </p:sp>
      <p:sp>
        <p:nvSpPr>
          <p:cNvPr id="5" name=""/>
          <p:cNvSpPr/>
          <p:nvPr>
            <p:ph type="body" idx="10"/>
          </p:nvPr>
        </p:nvSpPr>
        <p:spPr>
          <a:xfrm>
            <a:off x="1056005" y="6818630"/>
            <a:ext cx="5486400" cy="291274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5">
                <a:solidFill>
                  <a:srgbClr val="000000"/>
                </a:solidFill>
                <a:latin typeface="Times New Roman" pitchFamily="1" panose="02020603050405020304"/>
              </a:rPr>
              <a:t>unas 30 tesis doctorales dirigidas, m´as de 150 artículos científicos en revistas de re-</a:t>
            </a:r>
            <a:r>
              <a:rPr lang="es-ES" sz="1200" spc="15">
                <a:solidFill>
                  <a:srgbClr val="000000"/>
                </a:solidFill>
                <a:latin typeface="Times New Roman" pitchFamily="1" panose="02020603050405020304"/>
              </a:rPr>
              <a:t>levantes índices de impactos, una patente y numerosas contribuciones en congresos </a:t>
            </a:r>
            <a:r>
              <a:rPr lang="es-ES" sz="1200" spc="15">
                <a:solidFill>
                  <a:srgbClr val="000000"/>
                </a:solidFill>
                <a:latin typeface="Times New Roman" pitchFamily="1" panose="02020603050405020304"/>
              </a:rPr>
              <a:t>nacionales e internacionales. Además, ha sido investigador principal en m´as 25 pro-</a:t>
            </a:r>
            <a:r>
              <a:rPr lang="es-ES" sz="1200" spc="15">
                <a:solidFill>
                  <a:srgbClr val="000000"/>
                </a:solidFill>
                <a:latin typeface="Times New Roman" pitchFamily="1" panose="02020603050405020304"/>
              </a:rPr>
              <a:t>yectos de investigación competitivos, de carácter regional, nacional e internacional; </a:t>
            </a:r>
            <a:r>
              <a:rPr lang="es-ES" sz="1200" spc="15">
                <a:solidFill>
                  <a:srgbClr val="000000"/>
                </a:solidFill>
                <a:latin typeface="Times New Roman" pitchFamily="1" panose="02020603050405020304"/>
              </a:rPr>
              <a:t>y 21 contratos de investigación, de notables cuantías económicas, con empresas del </a:t>
            </a:r>
            <a:r>
              <a:rPr lang="es-ES" sz="1200" spc="15">
                <a:solidFill>
                  <a:srgbClr val="000000"/>
                </a:solidFill>
                <a:latin typeface="Times New Roman" pitchFamily="1" panose="02020603050405020304"/>
              </a:rPr>
              <a:t>sector químico. </a:t>
            </a:r>
          </a:p>
          <a:p>
            <a:pPr marL="0" marR="45720" indent="0" algn="just">
              <a:lnSpc>
                <a:spcPts val="1400"/>
              </a:lnSpc>
              <a:spcBef>
                <a:spcPts val="510"/>
              </a:spcBef>
              <a:spcAft>
                <a:spcPts val="0"/>
              </a:spcAft>
            </a:pPr>
            <a:r>
              <a:rPr lang="es-ES" sz="1200" spc="0">
                <a:solidFill>
                  <a:srgbClr val="000000"/>
                </a:solidFill>
                <a:latin typeface="Times New Roman" pitchFamily="1" panose="02020603050405020304"/>
              </a:rPr>
              <a:t>De forma resumida puede concluirse que toda esta extensa actividad investigadora </a:t>
            </a:r>
            <a:r>
              <a:rPr lang="es-ES" sz="1200" spc="0">
                <a:solidFill>
                  <a:srgbClr val="000000"/>
                </a:solidFill>
                <a:latin typeface="Times New Roman" pitchFamily="1" panose="02020603050405020304"/>
              </a:rPr>
              <a:t>ha perseguido, tanto la adquisición de conocimientos y avances en temas y aspec-</a:t>
            </a:r>
            <a:r>
              <a:rPr lang="es-ES" sz="1200" spc="0">
                <a:solidFill>
                  <a:srgbClr val="000000"/>
                </a:solidFill>
                <a:latin typeface="Times New Roman" pitchFamily="1" panose="02020603050405020304"/>
              </a:rPr>
              <a:t>tos científicos y básicos de la Ingeniería Química; como el desarrollo de soluciones </a:t>
            </a:r>
            <a:r>
              <a:rPr lang="es-ES" sz="1200" spc="0">
                <a:solidFill>
                  <a:srgbClr val="000000"/>
                </a:solidFill>
                <a:latin typeface="Times New Roman" pitchFamily="1" panose="02020603050405020304"/>
              </a:rPr>
              <a:t>aplicadas a problemas tecnológicos y medioambientales. </a:t>
            </a:r>
          </a:p>
          <a:p>
            <a:pPr marL="0" marR="45720" indent="0" algn="just">
              <a:lnSpc>
                <a:spcPts val="1400"/>
              </a:lnSpc>
              <a:spcBef>
                <a:spcPts val="505"/>
              </a:spcBef>
              <a:spcAft>
                <a:spcPts val="1960"/>
              </a:spcAft>
            </a:pPr>
            <a:r>
              <a:rPr lang="es-ES" sz="1200" spc="0">
                <a:solidFill>
                  <a:srgbClr val="000000"/>
                </a:solidFill>
                <a:latin typeface="Times New Roman" pitchFamily="1" panose="02020603050405020304"/>
              </a:rPr>
              <a:t>En relación a su trayectoria de Gestión Académica, la misma se desarrollóasimismo </a:t>
            </a:r>
            <a:r>
              <a:rPr lang="es-ES" sz="1200" spc="0">
                <a:solidFill>
                  <a:srgbClr val="000000"/>
                </a:solidFill>
                <a:latin typeface="Times New Roman" pitchFamily="1" panose="02020603050405020304"/>
              </a:rPr>
              <a:t>en ambas Universidades. A) Así, en la Universidad de Extremadura fue Director de </a:t>
            </a:r>
            <a:r>
              <a:rPr lang="es-ES" sz="1200" spc="0">
                <a:solidFill>
                  <a:srgbClr val="000000"/>
                </a:solidFill>
                <a:latin typeface="Times New Roman" pitchFamily="1" panose="02020603050405020304"/>
              </a:rPr>
              <a:t>Departamento de Química Técnica, posteriormente denominado de Ingeniería Quí-</a:t>
            </a:r>
            <a:r>
              <a:rPr lang="es-ES" sz="1200" spc="0">
                <a:solidFill>
                  <a:srgbClr val="000000"/>
                </a:solidFill>
                <a:latin typeface="Times New Roman" pitchFamily="1" panose="02020603050405020304"/>
              </a:rPr>
              <a:t>mica y Energética, Secretario General de la Universidad, Vicedecano de la Facultad </a:t>
            </a:r>
          </a:p>
        </p:txBody>
      </p:sp>
      <p:sp>
        <p:nvSpPr>
          <p:cNvPr id="6" name=""/>
          <p:cNvSpPr/>
          <p:nvPr>
            <p:ph type="body" idx="10"/>
          </p:nvPr>
        </p:nvSpPr>
        <p:spPr>
          <a:xfrm>
            <a:off x="105600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50"/>
              </a:spcAft>
            </a:pPr>
            <a:r>
              <a:rPr lang="es-ES" sz="1200" b="1" spc="65">
                <a:solidFill>
                  <a:srgbClr val="000000"/>
                </a:solidFill>
                <a:latin typeface="Times New Roman" pitchFamily="1" panose="02020603050405020304"/>
              </a:rPr>
              <a:t>50 Aniversario 1968–2019 </a:t>
            </a:r>
          </a:p>
        </p:txBody>
      </p:sp>
      <p:sp>
        <p:nvSpPr>
          <p:cNvPr id="9" name=""/>
          <p:cNvSpPr/>
          <p:nvPr>
            <p:ph type="body" idx="10"/>
          </p:nvPr>
        </p:nvSpPr>
        <p:spPr>
          <a:xfrm>
            <a:off x="1056005" y="6374765"/>
            <a:ext cx="2743200" cy="443865"/>
          </a:xfrm>
          <a:prstGeom prst="rect">
            <a:avLst/>
          </a:prstGeom>
          <a:noFill/>
          <a:ln w="0" cmpd="sng">
            <a:noFill/>
            <a:prstDash val="solid"/>
          </a:ln>
        </p:spPr>
        <p:txBody>
          <a:bodyPr vert="horz" lIns="0" tIns="0" rIns="0" bIns="0" anchor="t"/>
          <a:lstStyle/>
          <a:p>
            <a:pPr marL="0" marR="0" indent="0" algn="ctr">
              <a:lnSpc>
                <a:spcPts val="1400"/>
              </a:lnSpc>
              <a:spcAft>
                <a:spcPts val="2080"/>
              </a:spcAft>
            </a:pPr>
            <a:r>
              <a:rPr lang="es-ES" sz="1200" spc="30">
                <a:solidFill>
                  <a:srgbClr val="000000"/>
                </a:solidFill>
                <a:latin typeface="Times New Roman" pitchFamily="1" panose="02020603050405020304"/>
              </a:rPr>
              <a:t>Dr. Francisco Javier Benitez García </a:t>
            </a:r>
          </a:p>
        </p:txBody>
      </p:sp>
    </p:spTree>
  </p:cSld>
  <p:clrMapOvr>
    <a:masterClrMapping/>
  </p:clrMapOvr>
</p:sldLayout>
</file>

<file path=ppt/slideLayouts/slideLayout36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4445" rIns="0" bIns="0" anchor="t"/>
          <a:lstStyle/>
          <a:p>
            <a:pPr marL="45720" marR="45720" indent="0" algn="l">
              <a:lnSpc>
                <a:spcPts val="1500"/>
              </a:lnSpc>
              <a:spcAft>
                <a:spcPts val="0"/>
              </a:spcAft>
              <a:tabLst>
                <a:tab algn="r" pos="5440680"/>
              </a:tabLst>
            </a:pPr>
            <a:r>
              <a:rPr lang="es-ES" sz="1250" b="1" spc="0">
                <a:solidFill>
                  <a:srgbClr val="000000"/>
                </a:solidFill>
                <a:latin typeface="Times New Roman" pitchFamily="1" panose="02020603050405020304"/>
              </a:rPr>
              <a:t>15. Doctores </a:t>
            </a:r>
            <a:r>
              <a:rPr lang="es-ES" sz="1150" b="1" i="1" spc="0">
                <a:solidFill>
                  <a:srgbClr val="000000"/>
                </a:solidFill>
                <a:latin typeface="Courier New" pitchFamily="3" panose="02020603050405020304"/>
              </a:rPr>
              <a:t>Honoris causa </a:t>
            </a:r>
            <a:r>
              <a:rPr lang="es-ES" sz="1250" b="1" spc="0">
                <a:solidFill>
                  <a:srgbClr val="000000"/>
                </a:solidFill>
                <a:latin typeface="Times New Roman" pitchFamily="1" panose="02020603050405020304"/>
              </a:rPr>
              <a:t>por la Facultad de Ciencias </a:t>
            </a:r>
            <a:r>
              <a:rPr lang="es-ES" sz="1200" spc="0">
                <a:solidFill>
                  <a:srgbClr val="000000"/>
                </a:solidFill>
                <a:latin typeface="Times New Roman" pitchFamily="1" panose="02020603050405020304"/>
              </a:rPr>
              <a:t>345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23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de Ciencias, y Decano de dicha Facultad (en el periodo 1980 a 1984). B) Y en la Universidad Complutense de Madrid donde ejerciócomo Director del Departamento de Ingeniería Química, (en varios periodos); y como Vicerrector de Investigación (en el periodo 1996–1999). </a:t>
            </a:r>
          </a:p>
          <a:p>
            <a:pPr marL="45720" marR="45720" indent="0" algn="just">
              <a:lnSpc>
                <a:spcPts val="1400"/>
              </a:lnSpc>
              <a:spcBef>
                <a:spcPts val="510"/>
              </a:spcBef>
              <a:spcAft>
                <a:spcPts val="0"/>
              </a:spcAft>
            </a:pPr>
            <a:r>
              <a:rPr lang="es-ES" sz="1200" spc="30">
                <a:solidFill>
                  <a:srgbClr val="000000"/>
                </a:solidFill>
                <a:latin typeface="Times New Roman" pitchFamily="1" panose="02020603050405020304"/>
              </a:rPr>
              <a:t>Todo este conjunto de me´ritos acade´micos (docentes, investigadores y de gestión), con ser relevantes, quedarían incompletos sino resaltamos una cuarta dimensión, y quizás la más importante a nuestro juicio. Esta fue su amplía labor pedagógica y su estrecho trato personal y humano con el grupo de jóvenes, recie´n graduados en aquel momento, con el que se encontróy creóel área de Ingeniería de Química en la UEx.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Dicha labor pedagógica cristalizóen el periodo referido de 10 años, en la realización de 8 Tesis Doctorales bajo su dirección. Y de esos doctores tutelados y formados por el Prof. Sotelo, 5 de ellos ostentan en la actualidad la condición de Catedráticos, y constituyen el núcleo fundamental del área de Ingeniería Química en el actual Departamento de Ingeniería Química y Química Física de la UEx.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Pero más alláde este parámetro nume´rico y objetivo, lo que 30 años despue´s per-</a:t>
            </a:r>
            <a:r>
              <a:rPr lang="es-ES" sz="1200" spc="0">
                <a:solidFill>
                  <a:srgbClr val="000000"/>
                </a:solidFill>
                <a:latin typeface="Times New Roman" pitchFamily="1" panose="02020603050405020304"/>
              </a:rPr>
              <a:t>vive en nuestras mentes de los que vivimos aquellos tiempos tan ilusionantes, es sobre todo su enorme humanidad y su espíritu de trabajo incesante, transmitido con elegancia y alegría contagiosas.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Resaltamos su gran autoridad sobre nosotros, que emanaba, no del mando que por derecho le correspondía, sino del reconocimiento moral y unánime de cuantos tra-bajabamos a su alrededor. En ese sentido, proyectaba lo que los clásicos definieron como la “auctoritas”, cualidad por la que se aceptan las decisiones del superior por acertadas y justas; nada que ver con la “potestas”, que es la ejercida por aquellos que son dotados de autoridad impuesta por cualquier tipo de poder humano establecido.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En suma, nunca necesitóde la “imposición”, porque constantemente y en primer lugar, e´l ejercía la “exposición”, sin eludir esfuerzo alguno. A esa capacidad en el trabajo, añadía la capacidad de saber y comprender las características y circunstan-</a:t>
            </a:r>
            <a:r>
              <a:rPr lang="es-ES" sz="1200" spc="0">
                <a:solidFill>
                  <a:srgbClr val="000000"/>
                </a:solidFill>
                <a:latin typeface="Times New Roman" pitchFamily="1" panose="02020603050405020304"/>
              </a:rPr>
              <a:t>cias personales de cada miembro del grupo, y a incorporarlo a las labores cotidianas según sus aptitudes y capacidades.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Esta forma de hacer las cosas y su enorme iniciativa, aún a pesar del elevado tiempo transcurrido, perduran en nuestro grupo, y han quedado como distintivos propios y como un sello indeleble en todos nosotros.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 la Excmo. Sr. D. </a:t>
            </a:r>
            <a:r>
              <a:rPr lang="es-ES" sz="1250" b="1" spc="0">
                <a:solidFill>
                  <a:srgbClr val="000000"/>
                </a:solidFill>
                <a:latin typeface="Times New Roman" pitchFamily="1" panose="02020603050405020304"/>
              </a:rPr>
              <a:t>JoséLuis Sotelo Sancho </a:t>
            </a:r>
            <a:r>
              <a:rPr lang="es-ES" sz="1200" spc="0">
                <a:solidFill>
                  <a:srgbClr val="000000"/>
                </a:solidFill>
                <a:latin typeface="Times New Roman" pitchFamily="1" panose="02020603050405020304"/>
              </a:rPr>
              <a:t>el supremo grado de doctor “Honoris causa” por la Facultad de Ciencias de la Universidad de Extremadura. </a:t>
            </a:r>
          </a:p>
          <a:p>
            <a:pPr marL="45720" marR="45720" indent="0" algn="l">
              <a:lnSpc>
                <a:spcPts val="1900"/>
              </a:lnSpc>
              <a:spcBef>
                <a:spcPts val="0"/>
              </a:spcBef>
              <a:spcAft>
                <a:spcPts val="0"/>
              </a:spcAft>
            </a:pPr>
            <a:r>
              <a:rPr lang="es-ES" sz="1200" spc="0">
                <a:solidFill>
                  <a:srgbClr val="000000"/>
                </a:solidFill>
                <a:latin typeface="Times New Roman" pitchFamily="1" panose="02020603050405020304"/>
              </a:rPr>
              <a:t>Muchas gracias por su atención. </a:t>
            </a:r>
            <a:br/>
            <a:r>
              <a:rPr lang="es-ES" sz="1200" spc="0">
                <a:solidFill>
                  <a:srgbClr val="000000"/>
                </a:solidFill>
                <a:latin typeface="Times New Roman" pitchFamily="1" panose="02020603050405020304"/>
              </a:rPr>
              <a:t>Dr. Francisco Javier Benitez García </a:t>
            </a:r>
          </a:p>
          <a:p>
            <a:pPr marL="45720" marR="45720" indent="0" algn="just">
              <a:lnSpc>
                <a:spcPts val="1400"/>
              </a:lnSpc>
              <a:spcBef>
                <a:spcPts val="795"/>
              </a:spcBef>
              <a:spcAft>
                <a:spcPts val="0"/>
              </a:spcAft>
            </a:pPr>
            <a:r>
              <a:rPr lang="es-ES" sz="1250" b="1" spc="0">
                <a:solidFill>
                  <a:srgbClr val="000000"/>
                </a:solidFill>
                <a:latin typeface="Times New Roman" pitchFamily="1" panose="02020603050405020304"/>
              </a:rPr>
              <a:t>Discurso del Dr. JoséLuís Sotelo Sancho, para la recepción del Doctorado Honoris Causa por la Universidad de Extremadura </a:t>
            </a:r>
          </a:p>
          <a:p>
            <a:pPr marL="45720" marR="45720" indent="0" algn="just">
              <a:lnSpc>
                <a:spcPts val="1400"/>
              </a:lnSpc>
              <a:spcBef>
                <a:spcPts val="20"/>
              </a:spcBef>
              <a:spcAft>
                <a:spcPts val="2080"/>
              </a:spcAft>
            </a:pPr>
            <a:r>
              <a:rPr lang="es-ES" sz="1200" spc="0">
                <a:solidFill>
                  <a:srgbClr val="000000"/>
                </a:solidFill>
                <a:latin typeface="Times New Roman" pitchFamily="1" panose="02020603050405020304"/>
              </a:rPr>
              <a:t>Sr. Rector Magnífico de la Universidad de Extremadura, Excelentísimas Autori-</a:t>
            </a:r>
            <a:r>
              <a:rPr lang="es-ES" sz="1200" spc="0">
                <a:solidFill>
                  <a:srgbClr val="000000"/>
                </a:solidFill>
                <a:latin typeface="Times New Roman" pitchFamily="1" panose="02020603050405020304"/>
              </a:rPr>
              <a:t>dades, Ilustrísima Sra. Decana de la Facultad de Ciencias, Miembros del Claustro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r">
              <a:lnSpc>
                <a:spcPts val="1400"/>
              </a:lnSpc>
              <a:spcAft>
                <a:spcPts val="65"/>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3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85"/>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13 </a:t>
            </a:r>
          </a:p>
        </p:txBody>
      </p:sp>
      <p:sp>
        <p:nvSpPr>
          <p:cNvPr id="3" name=""/>
          <p:cNvSpPr/>
          <p:nvPr>
            <p:ph type="body" idx="10"/>
          </p:nvPr>
        </p:nvSpPr>
        <p:spPr>
          <a:xfrm>
            <a:off x="1061085" y="681990"/>
            <a:ext cx="5486400" cy="8260080"/>
          </a:xfrm>
          <a:prstGeom prst="rect">
            <a:avLst/>
          </a:prstGeom>
          <a:noFill/>
          <a:ln w="0" cmpd="sng">
            <a:noFill/>
            <a:prstDash val="solid"/>
          </a:ln>
        </p:spPr>
        <p:txBody>
          <a:bodyPr vert="horz" lIns="0" tIns="23685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nacimiento, crecimiento, desarrollo y madurez</a:t>
            </a:r>
            <a:r>
              <a:rPr lang="es-ES" sz="1200" spc="0">
                <a:solidFill>
                  <a:srgbClr val="000000"/>
                </a:solidFill>
                <a:latin typeface="Times New Roman" pitchFamily="1" panose="02020603050405020304"/>
              </a:rPr>
              <a:t>) sino más bien lo que se pretende es esbozar una </a:t>
            </a:r>
            <a:r>
              <a:rPr lang="es-ES" sz="1250" b="1" spc="0">
                <a:solidFill>
                  <a:srgbClr val="000000"/>
                </a:solidFill>
                <a:latin typeface="Times New Roman" pitchFamily="1" panose="02020603050405020304"/>
              </a:rPr>
              <a:t>semblanza equilibrada y realista</a:t>
            </a:r>
            <a:r>
              <a:rPr lang="es-ES" sz="1200" spc="0">
                <a:solidFill>
                  <a:srgbClr val="000000"/>
                </a:solidFill>
                <a:latin typeface="Times New Roman" pitchFamily="1" panose="02020603050405020304"/>
              </a:rPr>
              <a:t>, no menos emotiva, sobre lo que ha supuesto la creación, evolución e implicación social de una </a:t>
            </a:r>
            <a:r>
              <a:rPr lang="es-ES" sz="1200" b="1" i="1" spc="0">
                <a:solidFill>
                  <a:srgbClr val="000000"/>
                </a:solidFill>
                <a:latin typeface="Times New Roman" pitchFamily="1" panose="02020603050405020304"/>
              </a:rPr>
              <a:t>institución compleja y poliédrica</a:t>
            </a:r>
            <a:r>
              <a:rPr lang="es-ES" sz="1200" spc="0">
                <a:solidFill>
                  <a:srgbClr val="000000"/>
                </a:solidFill>
                <a:latin typeface="Times New Roman" pitchFamily="1" panose="02020603050405020304"/>
              </a:rPr>
              <a:t>, como lo es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que cumple este curso 2018/2019 los </a:t>
            </a:r>
            <a:r>
              <a:rPr lang="es-ES" sz="1250" b="1" spc="0">
                <a:solidFill>
                  <a:srgbClr val="000000"/>
                </a:solidFill>
                <a:latin typeface="Times New Roman" pitchFamily="1" panose="02020603050405020304"/>
              </a:rPr>
              <a:t>cincuenta años</a:t>
            </a:r>
            <a:r>
              <a:rPr lang="es-ES" sz="1200" spc="0">
                <a:solidFill>
                  <a:srgbClr val="000000"/>
                </a:solidFill>
                <a:latin typeface="Times New Roman" pitchFamily="1" panose="02020603050405020304"/>
              </a:rPr>
              <a:t>, es decir, el medio siglo. </a:t>
            </a:r>
          </a:p>
          <a:p>
            <a:pPr marL="45720" marR="45720" indent="0" algn="just">
              <a:lnSpc>
                <a:spcPts val="1400"/>
              </a:lnSpc>
              <a:spcBef>
                <a:spcPts val="535"/>
              </a:spcBef>
              <a:spcAft>
                <a:spcPts val="0"/>
              </a:spcAft>
            </a:pPr>
            <a:r>
              <a:rPr lang="es-ES" sz="1200" spc="0">
                <a:solidFill>
                  <a:srgbClr val="000000"/>
                </a:solidFill>
                <a:latin typeface="Times New Roman" pitchFamily="1" panose="02020603050405020304"/>
              </a:rPr>
              <a:t>Y como tal institución </a:t>
            </a:r>
            <a:r>
              <a:rPr lang="es-ES" sz="1250" b="1" spc="0">
                <a:solidFill>
                  <a:srgbClr val="000000"/>
                </a:solidFill>
                <a:latin typeface="Times New Roman" pitchFamily="1" panose="02020603050405020304"/>
              </a:rPr>
              <a:t>plural</a:t>
            </a:r>
            <a:r>
              <a:rPr lang="es-ES" sz="1200" spc="0">
                <a:solidFill>
                  <a:srgbClr val="000000"/>
                </a:solidFill>
                <a:latin typeface="Times New Roman" pitchFamily="1" panose="02020603050405020304"/>
              </a:rPr>
              <a:t>, se asemeja a un colectivo sistémico y estructurado, con innumerables y variados aspectos (</a:t>
            </a:r>
            <a:r>
              <a:rPr lang="es-ES" sz="1250" b="1" spc="0">
                <a:solidFill>
                  <a:srgbClr val="000000"/>
                </a:solidFill>
                <a:latin typeface="Times New Roman" pitchFamily="1" panose="02020603050405020304"/>
              </a:rPr>
              <a:t>estudiantes, docentes, gestores, medios y proyectos</a:t>
            </a:r>
            <a:r>
              <a:rPr lang="es-ES" sz="1200" spc="0">
                <a:solidFill>
                  <a:srgbClr val="000000"/>
                </a:solidFill>
                <a:latin typeface="Times New Roman" pitchFamily="1" panose="02020603050405020304"/>
              </a:rPr>
              <a:t>), que </a:t>
            </a:r>
            <a:r>
              <a:rPr lang="es-ES" sz="1200" u="sng" spc="0">
                <a:solidFill>
                  <a:srgbClr val="000000"/>
                </a:solidFill>
                <a:latin typeface="Times New Roman" pitchFamily="1" panose="02020603050405020304"/>
              </a:rPr>
              <a:t>han sabido y podido</a:t>
            </a:r>
            <a:r>
              <a:rPr lang="es-ES" sz="1200" spc="0">
                <a:solidFill>
                  <a:srgbClr val="000000"/>
                </a:solidFill>
                <a:latin typeface="Times New Roman" pitchFamily="1" panose="02020603050405020304"/>
              </a:rPr>
              <a:t> sostener empatías recíprocas, durante un periodo de tiempo que ya va siendo significativo. </a:t>
            </a:r>
          </a:p>
          <a:p>
            <a:pPr marL="45720" marR="45720" indent="0" algn="just">
              <a:lnSpc>
                <a:spcPts val="1400"/>
              </a:lnSpc>
              <a:spcBef>
                <a:spcPts val="605"/>
              </a:spcBef>
              <a:spcAft>
                <a:spcPts val="0"/>
              </a:spcAft>
            </a:pPr>
            <a:r>
              <a:rPr lang="es-ES" sz="1200" spc="5">
                <a:solidFill>
                  <a:srgbClr val="000000"/>
                </a:solidFill>
                <a:latin typeface="Times New Roman" pitchFamily="1" panose="02020603050405020304"/>
              </a:rPr>
              <a:t>Vaya por delante que compartimos sin matices las palabras de </a:t>
            </a:r>
            <a:r>
              <a:rPr lang="es-ES" sz="1250" b="1" spc="5">
                <a:solidFill>
                  <a:srgbClr val="000000"/>
                </a:solidFill>
                <a:latin typeface="Times New Roman" pitchFamily="1" panose="02020603050405020304"/>
              </a:rPr>
              <a:t>JoséSaramago</a:t>
            </a:r>
            <a:r>
              <a:rPr lang="es-ES" sz="1200" spc="5">
                <a:solidFill>
                  <a:srgbClr val="000000"/>
                </a:solidFill>
                <a:latin typeface="Times New Roman" pitchFamily="1" panose="02020603050405020304"/>
              </a:rPr>
              <a:t>, cuando afirma que “</a:t>
            </a:r>
            <a:r>
              <a:rPr lang="es-ES" sz="1200" i="1" spc="5">
                <a:solidFill>
                  <a:srgbClr val="000000"/>
                </a:solidFill>
                <a:latin typeface="Times New Roman" pitchFamily="1" panose="02020603050405020304"/>
              </a:rPr>
              <a:t>hay que recuperar, mantener y transmitir la memoria histórica, porque se empieza por el olvido y se termina en la indiferencia</a:t>
            </a:r>
            <a:r>
              <a:rPr lang="es-ES" sz="1200" spc="5">
                <a:solidFill>
                  <a:srgbClr val="000000"/>
                </a:solidFill>
                <a:latin typeface="Times New Roman" pitchFamily="1" panose="02020603050405020304"/>
              </a:rPr>
              <a:t>”. Además, cada detalle o recoveco histórico representa una confluencia de circunstancias y voluntades innumero que, en el espacio y el tiempo, van dando forma al </a:t>
            </a:r>
            <a:r>
              <a:rPr lang="es-ES" sz="1250" b="1" spc="5">
                <a:solidFill>
                  <a:srgbClr val="000000"/>
                </a:solidFill>
                <a:latin typeface="Times New Roman" pitchFamily="1" panose="02020603050405020304"/>
              </a:rPr>
              <a:t>recorrido auténtico de la iniciativa</a:t>
            </a:r>
            <a:r>
              <a:rPr lang="es-ES" sz="1200" spc="5">
                <a:solidFill>
                  <a:srgbClr val="000000"/>
                </a:solidFill>
                <a:latin typeface="Times New Roman" pitchFamily="1" panose="02020603050405020304"/>
              </a:rPr>
              <a:t>, planteada por los precursores, otorgándole </a:t>
            </a:r>
            <a:r>
              <a:rPr lang="es-ES" sz="1200" u="sng" spc="5">
                <a:solidFill>
                  <a:srgbClr val="000000"/>
                </a:solidFill>
                <a:latin typeface="Times New Roman" pitchFamily="1" panose="02020603050405020304"/>
              </a:rPr>
              <a:t>sentido</a:t>
            </a:r>
            <a:r>
              <a:rPr lang="es-ES" sz="1200" spc="5">
                <a:solidFill>
                  <a:srgbClr val="000000"/>
                </a:solidFill>
                <a:latin typeface="Times New Roman" pitchFamily="1" panose="02020603050405020304"/>
              </a:rPr>
              <a:t> y </a:t>
            </a:r>
            <a:r>
              <a:rPr lang="es-ES" sz="1200" u="sng" spc="5">
                <a:solidFill>
                  <a:srgbClr val="000000"/>
                </a:solidFill>
                <a:latin typeface="Times New Roman" pitchFamily="1" panose="02020603050405020304"/>
              </a:rPr>
              <a:t>función</a:t>
            </a:r>
            <a:r>
              <a:rPr lang="es-ES" sz="1200" spc="5">
                <a:solidFill>
                  <a:srgbClr val="000000"/>
                </a:solidFill>
                <a:latin typeface="Times New Roman" pitchFamily="1" panose="02020603050405020304"/>
              </a:rPr>
              <a:t>. </a:t>
            </a:r>
          </a:p>
          <a:p>
            <a:pPr marL="45720" marR="45720" indent="0" algn="just">
              <a:lnSpc>
                <a:spcPts val="1400"/>
              </a:lnSpc>
              <a:spcBef>
                <a:spcPts val="595"/>
              </a:spcBef>
              <a:spcAft>
                <a:spcPts val="0"/>
              </a:spcAft>
            </a:pPr>
            <a:r>
              <a:rPr lang="es-ES" sz="1200" spc="30">
                <a:solidFill>
                  <a:srgbClr val="000000"/>
                </a:solidFill>
                <a:latin typeface="Times New Roman" pitchFamily="1" panose="02020603050405020304"/>
              </a:rPr>
              <a:t>En 1926, el Alcalde Presidente del Ayuntamiento de Badajoz, D. </a:t>
            </a:r>
            <a:r>
              <a:rPr lang="es-ES" sz="1250" b="1" spc="30">
                <a:solidFill>
                  <a:srgbClr val="000000"/>
                </a:solidFill>
                <a:latin typeface="Times New Roman" pitchFamily="1" panose="02020603050405020304"/>
              </a:rPr>
              <a:t>Antonio del Solar y Taboada </a:t>
            </a:r>
            <a:r>
              <a:rPr lang="es-ES" sz="1200" spc="30">
                <a:solidFill>
                  <a:srgbClr val="000000"/>
                </a:solidFill>
                <a:latin typeface="Times New Roman" pitchFamily="1" panose="02020603050405020304"/>
              </a:rPr>
              <a:t>(1924-1928), hacía una llamada a los alcaldes de los pueblos de la provincia. Les daba cuenta del proyecto de creación de una universidad en Badajoz, compuesta de dos Facultades (Medicina y Derecho), y la conveniencia de unificar esfuerzos, trabajo y entusiasmo para hacer ofrecimientos de tal manera que el Estado no tuviera inconveniente en conceder la citada universidad. En este momento, la ciudad casi dormía intramuros y contaba con una población de </a:t>
            </a:r>
            <a:r>
              <a:rPr lang="es-ES" sz="1200" i="1" spc="30">
                <a:solidFill>
                  <a:srgbClr val="000000"/>
                </a:solidFill>
                <a:latin typeface="Times New Roman" pitchFamily="1" panose="02020603050405020304"/>
              </a:rPr>
              <a:t>41.000 </a:t>
            </a:r>
            <a:r>
              <a:rPr lang="es-ES" sz="1200" spc="30">
                <a:solidFill>
                  <a:srgbClr val="000000"/>
                </a:solidFill>
                <a:latin typeface="Times New Roman" pitchFamily="1" panose="02020603050405020304"/>
              </a:rPr>
              <a:t>habitantes. </a:t>
            </a:r>
          </a:p>
          <a:p>
            <a:pPr marL="45720" marR="45720" indent="0" algn="just">
              <a:lnSpc>
                <a:spcPts val="1400"/>
              </a:lnSpc>
              <a:spcBef>
                <a:spcPts val="590"/>
              </a:spcBef>
              <a:spcAft>
                <a:spcPts val="0"/>
              </a:spcAft>
            </a:pPr>
            <a:r>
              <a:rPr lang="es-ES" sz="1200" spc="30">
                <a:solidFill>
                  <a:srgbClr val="000000"/>
                </a:solidFill>
                <a:latin typeface="Times New Roman" pitchFamily="1" panose="02020603050405020304"/>
              </a:rPr>
              <a:t>Para conformar una idea precisa del grado de impacto que ha producido la creación de la </a:t>
            </a:r>
            <a:r>
              <a:rPr lang="es-ES" sz="1250" b="1" spc="30">
                <a:solidFill>
                  <a:srgbClr val="000000"/>
                </a:solidFill>
                <a:latin typeface="Times New Roman" pitchFamily="1" panose="02020603050405020304"/>
              </a:rPr>
              <a:t>Facultad de Ciencias </a:t>
            </a:r>
            <a:r>
              <a:rPr lang="es-ES" sz="1200" spc="30">
                <a:solidFill>
                  <a:srgbClr val="000000"/>
                </a:solidFill>
                <a:latin typeface="Times New Roman" pitchFamily="1" panose="02020603050405020304"/>
              </a:rPr>
              <a:t>en la Sociedad Extremeña resulta inevitable que nos situemos algunos años antes del preciso momento en que se aprueba su creación como Facultad;</a:t>
            </a:r>
            <a:r>
              <a:rPr lang="es-ES" sz="1200" baseline="30000" spc="30">
                <a:solidFill>
                  <a:srgbClr val="000000"/>
                </a:solidFill>
                <a:latin typeface="Courier New" pitchFamily="3" panose="02020603050405020304"/>
              </a:rPr>
              <a:t>1</a:t>
            </a:r>
            <a:r>
              <a:rPr lang="es-ES" sz="1200" spc="30">
                <a:solidFill>
                  <a:srgbClr val="000000"/>
                </a:solidFill>
                <a:latin typeface="Times New Roman" pitchFamily="1" panose="02020603050405020304"/>
              </a:rPr>
              <a:t> concretamente a partir de en los años </a:t>
            </a:r>
            <a:r>
              <a:rPr lang="es-ES" sz="1250" b="1" spc="30">
                <a:solidFill>
                  <a:srgbClr val="000000"/>
                </a:solidFill>
                <a:latin typeface="Times New Roman" pitchFamily="1" panose="02020603050405020304"/>
              </a:rPr>
              <a:t>40 </a:t>
            </a:r>
            <a:r>
              <a:rPr lang="es-ES" sz="1200" spc="30">
                <a:solidFill>
                  <a:srgbClr val="000000"/>
                </a:solidFill>
                <a:latin typeface="Times New Roman" pitchFamily="1" panose="02020603050405020304"/>
              </a:rPr>
              <a:t>y </a:t>
            </a:r>
            <a:r>
              <a:rPr lang="es-ES" sz="1250" b="1" spc="30">
                <a:solidFill>
                  <a:srgbClr val="000000"/>
                </a:solidFill>
                <a:latin typeface="Times New Roman" pitchFamily="1" panose="02020603050405020304"/>
              </a:rPr>
              <a:t>60 </a:t>
            </a:r>
            <a:r>
              <a:rPr lang="es-ES" sz="1200" spc="30">
                <a:solidFill>
                  <a:srgbClr val="000000"/>
                </a:solidFill>
                <a:latin typeface="Times New Roman" pitchFamily="1" panose="02020603050405020304"/>
              </a:rPr>
              <a:t>del pasado siglo, aproximadamente unos veinte años antes de su consecución formal, período que podríamos denominar </a:t>
            </a:r>
            <a:r>
              <a:rPr lang="es-ES" sz="1200" b="1" i="1" spc="30">
                <a:solidFill>
                  <a:srgbClr val="000000"/>
                </a:solidFill>
                <a:latin typeface="Times New Roman" pitchFamily="1" panose="02020603050405020304"/>
              </a:rPr>
              <a:t>de concepción o de gestación universitaria. </a:t>
            </a:r>
          </a:p>
          <a:p>
            <a:pPr marL="45720" marR="45720" indent="0" algn="just">
              <a:lnSpc>
                <a:spcPts val="1500"/>
              </a:lnSpc>
              <a:spcBef>
                <a:spcPts val="495"/>
              </a:spcBef>
              <a:spcAft>
                <a:spcPts val="0"/>
              </a:spcAft>
            </a:pPr>
            <a:r>
              <a:rPr lang="es-ES" sz="1200" spc="0">
                <a:solidFill>
                  <a:srgbClr val="000000"/>
                </a:solidFill>
                <a:latin typeface="Times New Roman" pitchFamily="1" panose="02020603050405020304"/>
              </a:rPr>
              <a:t>Lo primero que resulta bien claro es que la Facultad de Ciencias representóel primer logro objetivamente significativo de una reivindicación secular, la de conseguir una Universidad para Badajoz. </a:t>
            </a:r>
          </a:p>
          <a:p>
            <a:pPr marL="45720" marR="45720" indent="0" algn="just">
              <a:lnSpc>
                <a:spcPts val="1400"/>
              </a:lnSpc>
              <a:spcBef>
                <a:spcPts val="595"/>
              </a:spcBef>
              <a:spcAft>
                <a:spcPts val="0"/>
              </a:spcAft>
            </a:pPr>
            <a:r>
              <a:rPr lang="es-ES" sz="1200" spc="20">
                <a:solidFill>
                  <a:srgbClr val="000000"/>
                </a:solidFill>
                <a:latin typeface="Times New Roman" pitchFamily="1" panose="02020603050405020304"/>
              </a:rPr>
              <a:t>Obviaré,</a:t>
            </a:r>
            <a:r>
              <a:rPr lang="es-ES" sz="1200" baseline="30000" spc="20">
                <a:solidFill>
                  <a:srgbClr val="000000"/>
                </a:solidFill>
                <a:latin typeface="Courier New" pitchFamily="3" panose="02020603050405020304"/>
              </a:rPr>
              <a:t>2</a:t>
            </a:r>
            <a:r>
              <a:rPr lang="es-ES" sz="1200" spc="20">
                <a:solidFill>
                  <a:srgbClr val="000000"/>
                </a:solidFill>
                <a:latin typeface="Times New Roman" pitchFamily="1" panose="02020603050405020304"/>
              </a:rPr>
              <a:t> a propósito, relatar los intentos promovidos durante la </a:t>
            </a:r>
            <a:r>
              <a:rPr lang="es-ES" sz="1250" b="1" spc="20">
                <a:solidFill>
                  <a:srgbClr val="000000"/>
                </a:solidFill>
                <a:latin typeface="Times New Roman" pitchFamily="1" panose="02020603050405020304"/>
              </a:rPr>
              <a:t>Ilustración </a:t>
            </a:r>
            <a:r>
              <a:rPr lang="es-ES" sz="1200" spc="20">
                <a:solidFill>
                  <a:srgbClr val="000000"/>
                </a:solidFill>
                <a:latin typeface="Times New Roman" pitchFamily="1" panose="02020603050405020304"/>
              </a:rPr>
              <a:t>para lograr Centros de Estudios Superiores en Extremadura. Y ello por varias razones: por estimar que el modelo universitario de entonces no tenía casi nada que ver con el actual, porque todos fueron intentos fallidos y de poca relevancia social y, finalmente, por no distorsionar el enfoque más moderno y cercano, despistándo-</a:t>
            </a:r>
            <a:r>
              <a:rPr lang="es-ES" sz="1200" spc="20">
                <a:solidFill>
                  <a:srgbClr val="000000"/>
                </a:solidFill>
                <a:latin typeface="Times New Roman" pitchFamily="1" panose="02020603050405020304"/>
              </a:rPr>
              <a:t>nos con referencias históricas de poca enjundia en relación con el objeto de esta semblanza. </a:t>
            </a:r>
          </a:p>
          <a:p>
            <a:pPr marL="45720" marR="45720" indent="0" algn="just">
              <a:lnSpc>
                <a:spcPts val="1400"/>
              </a:lnSpc>
              <a:spcBef>
                <a:spcPts val="520"/>
              </a:spcBef>
              <a:spcAft>
                <a:spcPts val="1910"/>
              </a:spcAft>
            </a:pPr>
            <a:r>
              <a:rPr lang="es-ES" sz="1200" spc="25">
                <a:solidFill>
                  <a:srgbClr val="000000"/>
                </a:solidFill>
                <a:latin typeface="Times New Roman" pitchFamily="1" panose="02020603050405020304"/>
              </a:rPr>
              <a:t>Según los datos disponibles, al final de los años </a:t>
            </a:r>
            <a:r>
              <a:rPr lang="es-ES" sz="1250" b="1" spc="25">
                <a:solidFill>
                  <a:srgbClr val="000000"/>
                </a:solidFill>
                <a:latin typeface="Times New Roman" pitchFamily="1" panose="02020603050405020304"/>
              </a:rPr>
              <a:t>1940</a:t>
            </a:r>
            <a:r>
              <a:rPr lang="es-ES" sz="1200" spc="25">
                <a:solidFill>
                  <a:srgbClr val="000000"/>
                </a:solidFill>
                <a:latin typeface="Times New Roman" pitchFamily="1" panose="02020603050405020304"/>
              </a:rPr>
              <a:t>, se funda la </a:t>
            </a:r>
            <a:r>
              <a:rPr lang="es-ES" sz="1250" b="1" spc="25">
                <a:solidFill>
                  <a:srgbClr val="000000"/>
                </a:solidFill>
                <a:latin typeface="Times New Roman" pitchFamily="1" panose="02020603050405020304"/>
              </a:rPr>
              <a:t>Asociación de </a:t>
            </a:r>
          </a:p>
        </p:txBody>
      </p:sp>
      <p:sp>
        <p:nvSpPr>
          <p:cNvPr id="4" name=""/>
          <p:cNvSpPr/>
          <p:nvPr>
            <p:ph type="body" idx="10"/>
          </p:nvPr>
        </p:nvSpPr>
        <p:spPr>
          <a:xfrm>
            <a:off x="1061085" y="8942070"/>
            <a:ext cx="5486400" cy="789305"/>
          </a:xfrm>
          <a:prstGeom prst="rect">
            <a:avLst/>
          </a:prstGeom>
          <a:noFill/>
          <a:ln w="0" cmpd="sng">
            <a:noFill/>
            <a:prstDash val="solid"/>
          </a:ln>
        </p:spPr>
        <p:txBody>
          <a:bodyPr vert="horz" lIns="0" tIns="25400" rIns="0" bIns="0" anchor="t"/>
          <a:lstStyle/>
          <a:p>
            <a:pPr marL="182880" marR="45720" indent="0" algn="just">
              <a:lnSpc>
                <a:spcPts val="1200"/>
              </a:lnSpc>
              <a:spcAft>
                <a:spcPts val="0"/>
              </a:spcAft>
            </a:pPr>
            <a:r>
              <a:rPr lang="es-ES" sz="750" baseline="30000" spc="35">
                <a:solidFill>
                  <a:srgbClr val="000000"/>
                </a:solidFill>
                <a:latin typeface="Arial" pitchFamily="2" panose="02020603050405020304"/>
              </a:rPr>
              <a:t>1</a:t>
            </a:r>
            <a:r>
              <a:rPr lang="es-ES" sz="1000" spc="35">
                <a:solidFill>
                  <a:srgbClr val="000000"/>
                </a:solidFill>
                <a:latin typeface="Times New Roman" pitchFamily="1" panose="02020603050405020304"/>
              </a:rPr>
              <a:t>Decreto 1774 de 27 de Julio de 1968, BOE 30/7/68. </a:t>
            </a:r>
          </a:p>
          <a:p>
            <a:pPr marL="45720" marR="45720" indent="0" algn="just">
              <a:lnSpc>
                <a:spcPts val="1200"/>
              </a:lnSpc>
              <a:spcBef>
                <a:spcPts val="0"/>
              </a:spcBef>
              <a:spcAft>
                <a:spcPts val="1195"/>
              </a:spcAft>
            </a:pPr>
            <a:r>
              <a:rPr lang="es-ES" sz="750" baseline="30000" spc="25">
                <a:solidFill>
                  <a:srgbClr val="000000"/>
                </a:solidFill>
                <a:latin typeface="Arial" pitchFamily="2" panose="02020603050405020304"/>
              </a:rPr>
              <a:t>2</a:t>
            </a:r>
            <a:r>
              <a:rPr lang="es-ES" sz="1000" spc="25">
                <a:solidFill>
                  <a:srgbClr val="000000"/>
                </a:solidFill>
                <a:latin typeface="Times New Roman" pitchFamily="1" panose="02020603050405020304"/>
              </a:rPr>
              <a:t>La descripción de este período aparece detalladamente expuesta en una conferencia dictada hace unos veinte y cinco años por el Prof. J.J. </a:t>
            </a:r>
            <a:r>
              <a:rPr lang="es-ES" sz="1000" b="1" spc="25">
                <a:solidFill>
                  <a:srgbClr val="000000"/>
                </a:solidFill>
                <a:latin typeface="Times New Roman" pitchFamily="1" panose="02020603050405020304"/>
              </a:rPr>
              <a:t>Peña Bernal</a:t>
            </a:r>
            <a:r>
              <a:rPr lang="es-ES" sz="1000" spc="25">
                <a:solidFill>
                  <a:srgbClr val="000000"/>
                </a:solidFill>
                <a:latin typeface="Times New Roman" pitchFamily="1" panose="02020603050405020304"/>
              </a:rPr>
              <a:t>, (13 de enero de 1994), titulada “</a:t>
            </a:r>
            <a:r>
              <a:rPr lang="es-ES" sz="1000" i="1" spc="25">
                <a:solidFill>
                  <a:srgbClr val="000000"/>
                </a:solidFill>
                <a:latin typeface="Times New Roman" pitchFamily="1" panose="02020603050405020304"/>
              </a:rPr>
              <a:t>Repercusiones de la creación de la Facultad de Ciencias en la sociedad extremeña</a:t>
            </a:r>
            <a:r>
              <a:rPr lang="es-ES" sz="1000" spc="25">
                <a:solidFill>
                  <a:srgbClr val="000000"/>
                </a:solidFill>
                <a:latin typeface="Times New Roman" pitchFamily="1" panose="02020603050405020304"/>
              </a:rPr>
              <a:t>”. </a:t>
            </a:r>
          </a:p>
        </p:txBody>
      </p:sp>
      <p:sp>
        <p:nvSpPr>
          <p:cNvPr id="5" name=""/>
          <p:cNvSpPr/>
          <p:nvPr>
            <p:ph type="body" idx="10"/>
          </p:nvPr>
        </p:nvSpPr>
        <p:spPr>
          <a:xfrm>
            <a:off x="1061085" y="9731375"/>
            <a:ext cx="5486400" cy="238125"/>
          </a:xfrm>
          <a:prstGeom prst="rect">
            <a:avLst/>
          </a:prstGeom>
          <a:noFill/>
          <a:ln w="0" cmpd="sng">
            <a:noFill/>
            <a:prstDash val="solid"/>
          </a:ln>
        </p:spPr>
        <p:txBody>
          <a:bodyPr vert="horz" lIns="0" tIns="45720" rIns="0" bIns="0" anchor="t"/>
          <a:lstStyle/>
          <a:p>
            <a:pPr marL="45720" marR="45720" indent="0" algn="r">
              <a:lnSpc>
                <a:spcPts val="1400"/>
              </a:lnSpc>
              <a:spcAft>
                <a:spcPts val="65"/>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37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40"/>
              </a:spcAft>
              <a:tabLst>
                <a:tab algn="r" pos="5440680"/>
              </a:tabLst>
            </a:pPr>
            <a:r>
              <a:rPr lang="es-ES" sz="1300" spc="0">
                <a:solidFill>
                  <a:srgbClr val="000000"/>
                </a:solidFill>
                <a:latin typeface="Garamond" pitchFamily="1" panose="02020603050405020304"/>
              </a:rPr>
              <a:t>346 </a:t>
            </a:r>
            <a:r>
              <a:rPr lang="es-ES" sz="1300" b="1" spc="0">
                <a:solidFill>
                  <a:srgbClr val="000000"/>
                </a:solidFill>
                <a:latin typeface="Garamond" pitchFamily="1" panose="02020603050405020304"/>
              </a:rPr>
              <a:t>15.4. Prof. Dr. JoséLuís Sotelo Sancho </a:t>
            </a:r>
          </a:p>
        </p:txBody>
      </p:sp>
      <p:sp>
        <p:nvSpPr>
          <p:cNvPr id="3" name=""/>
          <p:cNvSpPr/>
          <p:nvPr>
            <p:ph type="body" idx="10"/>
          </p:nvPr>
        </p:nvSpPr>
        <p:spPr>
          <a:xfrm>
            <a:off x="1056005" y="681990"/>
            <a:ext cx="5486400" cy="1997710"/>
          </a:xfrm>
          <a:prstGeom prst="rect">
            <a:avLst/>
          </a:prstGeom>
          <a:noFill/>
          <a:ln w="0" cmpd="sng">
            <a:noFill/>
            <a:prstDash val="solid"/>
          </a:ln>
        </p:spPr>
        <p:txBody>
          <a:bodyPr vert="horz" lIns="0" tIns="223520" rIns="0" bIns="0" anchor="t"/>
          <a:lstStyle/>
          <a:p>
            <a:pPr marL="45720" marR="45720" indent="0" algn="l">
              <a:lnSpc>
                <a:spcPts val="1400"/>
              </a:lnSpc>
              <a:spcAft>
                <a:spcPts val="0"/>
              </a:spcAft>
            </a:pPr>
            <a:r>
              <a:rPr lang="es-ES" sz="1300" spc="5">
                <a:solidFill>
                  <a:srgbClr val="000000"/>
                </a:solidFill>
                <a:latin typeface="Garamond" pitchFamily="1" panose="02020603050405020304"/>
              </a:rPr>
              <a:t>Universitario, Familiares, Amigos, Señoras y Señores.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Comienzo mis palabras expresando mi gratitud a la Universidad de Extremadura, re-</a:t>
            </a:r>
            <a:r>
              <a:rPr lang="es-ES" sz="1300" spc="0">
                <a:solidFill>
                  <a:srgbClr val="000000"/>
                </a:solidFill>
                <a:latin typeface="Garamond" pitchFamily="1" panose="02020603050405020304"/>
              </a:rPr>
              <a:t>presentada por su Rector, y a su Facultad de Ciencias, que promovióesta propuesta, por honrarme con este Doctorado Honoris Causa, una de las mayores distinciones académicas que cabe alcanzar, que me va a permitir integrarme de nuevo en su comunidad académica.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También agradezco la generosa Laudatio de mi padrino, el profesor Javier Benítez, exagerada sin duda por la entrañable amistad y relación académica que nos une desde hace tantos años. </a:t>
            </a:r>
          </a:p>
        </p:txBody>
      </p:sp>
      <p:sp>
        <p:nvSpPr>
          <p:cNvPr id="4" name=""/>
          <p:cNvSpPr/>
          <p:nvPr>
            <p:ph type="body" idx="10"/>
          </p:nvPr>
        </p:nvSpPr>
        <p:spPr>
          <a:xfrm>
            <a:off x="4169410" y="2679700"/>
            <a:ext cx="2372995" cy="5120005"/>
          </a:xfrm>
          <a:prstGeom prst="rect">
            <a:avLst/>
          </a:prstGeom>
          <a:noFill/>
          <a:ln w="0" cmpd="sng">
            <a:noFill/>
            <a:prstDash val="solid"/>
          </a:ln>
        </p:spPr>
        <p:txBody>
          <a:bodyPr vert="horz" lIns="0" tIns="73025" rIns="0" bIns="0" anchor="t"/>
          <a:lstStyle/>
          <a:p>
            <a:pPr marL="45720" marR="45720" indent="0" algn="just">
              <a:lnSpc>
                <a:spcPts val="1400"/>
              </a:lnSpc>
              <a:spcAft>
                <a:spcPts val="0"/>
              </a:spcAft>
            </a:pPr>
            <a:r>
              <a:rPr lang="es-ES" sz="1300" spc="-30">
                <a:solidFill>
                  <a:srgbClr val="000000"/>
                </a:solidFill>
                <a:latin typeface="Garamond" pitchFamily="1" panose="02020603050405020304"/>
              </a:rPr>
              <a:t>Y no debo dejar de expresar también </a:t>
            </a:r>
            <a:r>
              <a:rPr lang="es-ES" sz="1300" spc="-30">
                <a:solidFill>
                  <a:srgbClr val="000000"/>
                </a:solidFill>
                <a:latin typeface="Garamond" pitchFamily="1" panose="02020603050405020304"/>
              </a:rPr>
              <a:t>mi reconocimiento y recuerdo a to-</a:t>
            </a:r>
            <a:r>
              <a:rPr lang="es-ES" sz="1300" spc="-30">
                <a:solidFill>
                  <a:srgbClr val="000000"/>
                </a:solidFill>
                <a:latin typeface="Garamond" pitchFamily="1" panose="02020603050405020304"/>
              </a:rPr>
              <a:t>dos aquellos que han influido en mi </a:t>
            </a:r>
            <a:r>
              <a:rPr lang="es-ES" sz="1300" spc="-30">
                <a:solidFill>
                  <a:srgbClr val="000000"/>
                </a:solidFill>
                <a:latin typeface="Garamond" pitchFamily="1" panose="02020603050405020304"/>
              </a:rPr>
              <a:t>vida y han posibilitado que llegara </a:t>
            </a:r>
            <a:r>
              <a:rPr lang="es-ES" sz="1300" spc="-30">
                <a:solidFill>
                  <a:srgbClr val="000000"/>
                </a:solidFill>
                <a:latin typeface="Garamond" pitchFamily="1" panose="02020603050405020304"/>
              </a:rPr>
              <a:t>hasta aquí: a mi familia, a los mu-</a:t>
            </a:r>
            <a:r>
              <a:rPr lang="es-ES" sz="1300" spc="-30">
                <a:solidFill>
                  <a:srgbClr val="000000"/>
                </a:solidFill>
                <a:latin typeface="Garamond" pitchFamily="1" panose="02020603050405020304"/>
              </a:rPr>
              <a:t>chos y excelentes maestros que tuve </a:t>
            </a:r>
            <a:r>
              <a:rPr lang="es-ES" sz="1300" spc="-30">
                <a:solidFill>
                  <a:srgbClr val="000000"/>
                </a:solidFill>
                <a:latin typeface="Garamond" pitchFamily="1" panose="02020603050405020304"/>
              </a:rPr>
              <a:t>en suerte, que no puedo dejar de per-</a:t>
            </a:r>
            <a:r>
              <a:rPr lang="es-ES" sz="1300" spc="-30">
                <a:solidFill>
                  <a:srgbClr val="000000"/>
                </a:solidFill>
                <a:latin typeface="Garamond" pitchFamily="1" panose="02020603050405020304"/>
              </a:rPr>
              <a:t>sonalizar en el profesor Enrique Cos-</a:t>
            </a:r>
            <a:r>
              <a:rPr lang="es-ES" sz="1300" spc="-30">
                <a:solidFill>
                  <a:srgbClr val="000000"/>
                </a:solidFill>
                <a:latin typeface="Garamond" pitchFamily="1" panose="02020603050405020304"/>
              </a:rPr>
              <a:t>ta, no solo impulsor de la enseñan-</a:t>
            </a:r>
            <a:r>
              <a:rPr lang="es-ES" sz="1300" spc="-30">
                <a:solidFill>
                  <a:srgbClr val="000000"/>
                </a:solidFill>
                <a:latin typeface="Garamond" pitchFamily="1" panose="02020603050405020304"/>
              </a:rPr>
              <a:t>za moderna de la Ingeniería Quími-</a:t>
            </a:r>
            <a:r>
              <a:rPr lang="es-ES" sz="1300" spc="-30">
                <a:solidFill>
                  <a:srgbClr val="000000"/>
                </a:solidFill>
                <a:latin typeface="Garamond" pitchFamily="1" panose="02020603050405020304"/>
              </a:rPr>
              <a:t>ca en nuestro país, sino un maestro </a:t>
            </a:r>
            <a:r>
              <a:rPr lang="es-ES" sz="1300" spc="-30">
                <a:solidFill>
                  <a:srgbClr val="000000"/>
                </a:solidFill>
                <a:latin typeface="Garamond" pitchFamily="1" panose="02020603050405020304"/>
              </a:rPr>
              <a:t>universitario en todos los sentidos; y </a:t>
            </a:r>
            <a:r>
              <a:rPr lang="es-ES" sz="1300" spc="-30">
                <a:solidFill>
                  <a:srgbClr val="000000"/>
                </a:solidFill>
                <a:latin typeface="Garamond" pitchFamily="1" panose="02020603050405020304"/>
              </a:rPr>
              <a:t>a tantos todos los colaboradores en </a:t>
            </a:r>
            <a:r>
              <a:rPr lang="es-ES" sz="1300" spc="-30">
                <a:solidFill>
                  <a:srgbClr val="000000"/>
                </a:solidFill>
                <a:latin typeface="Garamond" pitchFamily="1" panose="02020603050405020304"/>
              </a:rPr>
              <a:t>la docencia y en la investigación con </a:t>
            </a:r>
            <a:r>
              <a:rPr lang="es-ES" sz="1300" spc="-30">
                <a:solidFill>
                  <a:srgbClr val="000000"/>
                </a:solidFill>
                <a:latin typeface="Garamond" pitchFamily="1" panose="02020603050405020304"/>
              </a:rPr>
              <a:t>los que he compartido inquietudes, </a:t>
            </a:r>
            <a:r>
              <a:rPr lang="es-ES" sz="1300" spc="-30">
                <a:solidFill>
                  <a:srgbClr val="000000"/>
                </a:solidFill>
                <a:latin typeface="Garamond" pitchFamily="1" panose="02020603050405020304"/>
              </a:rPr>
              <a:t>proyectos, éxitos y fracasos, con ese </a:t>
            </a:r>
            <a:r>
              <a:rPr lang="es-ES" sz="1300" spc="-30">
                <a:solidFill>
                  <a:srgbClr val="000000"/>
                </a:solidFill>
                <a:latin typeface="Garamond" pitchFamily="1" panose="02020603050405020304"/>
              </a:rPr>
              <a:t>efecto simbiótico que tiene el traba-</a:t>
            </a:r>
            <a:r>
              <a:rPr lang="es-ES" sz="1300" spc="-30">
                <a:solidFill>
                  <a:srgbClr val="000000"/>
                </a:solidFill>
                <a:latin typeface="Garamond" pitchFamily="1" panose="02020603050405020304"/>
              </a:rPr>
              <a:t>jo en equipo que exalta y acrecienta </a:t>
            </a:r>
            <a:r>
              <a:rPr lang="es-ES" sz="1300" spc="-30">
                <a:solidFill>
                  <a:srgbClr val="000000"/>
                </a:solidFill>
                <a:latin typeface="Garamond" pitchFamily="1" panose="02020603050405020304"/>
              </a:rPr>
              <a:t>nuestras capacidades individuales. </a:t>
            </a:r>
          </a:p>
          <a:p>
            <a:pPr marL="45720" marR="45720" indent="0" algn="just">
              <a:lnSpc>
                <a:spcPts val="1400"/>
              </a:lnSpc>
              <a:spcBef>
                <a:spcPts val="555"/>
              </a:spcBef>
              <a:spcAft>
                <a:spcPts val="0"/>
              </a:spcAft>
            </a:pPr>
            <a:r>
              <a:rPr lang="es-ES" sz="1300" spc="0">
                <a:solidFill>
                  <a:srgbClr val="000000"/>
                </a:solidFill>
                <a:latin typeface="Garamond" pitchFamily="1" panose="02020603050405020304"/>
              </a:rPr>
              <a:t>Después de más de cincuenta años </a:t>
            </a:r>
            <a:r>
              <a:rPr lang="es-ES" sz="1300" spc="0">
                <a:solidFill>
                  <a:srgbClr val="000000"/>
                </a:solidFill>
                <a:latin typeface="Garamond" pitchFamily="1" panose="02020603050405020304"/>
              </a:rPr>
              <a:t>de vida activa en la Universidad </a:t>
            </a:r>
            <a:r>
              <a:rPr lang="es-ES" sz="1300" spc="0">
                <a:solidFill>
                  <a:srgbClr val="000000"/>
                </a:solidFill>
                <a:latin typeface="Garamond" pitchFamily="1" panose="02020603050405020304"/>
              </a:rPr>
              <a:t>y algunos más en la reserva, de-</a:t>
            </a:r>
            <a:r>
              <a:rPr lang="es-ES" sz="1300" spc="0">
                <a:solidFill>
                  <a:srgbClr val="000000"/>
                </a:solidFill>
                <a:latin typeface="Garamond" pitchFamily="1" panose="02020603050405020304"/>
              </a:rPr>
              <a:t>ben comprender que además de mis </a:t>
            </a:r>
            <a:r>
              <a:rPr lang="es-ES" sz="1300" spc="0">
                <a:solidFill>
                  <a:srgbClr val="000000"/>
                </a:solidFill>
                <a:latin typeface="Garamond" pitchFamily="1" panose="02020603050405020304"/>
              </a:rPr>
              <a:t>sentimientos de gratitud me inva-</a:t>
            </a:r>
            <a:r>
              <a:rPr lang="es-ES" sz="1300" spc="0">
                <a:solidFill>
                  <a:srgbClr val="000000"/>
                </a:solidFill>
                <a:latin typeface="Garamond" pitchFamily="1" panose="02020603050405020304"/>
              </a:rPr>
              <a:t>da la nostalgia por el tiempo pasa-</a:t>
            </a:r>
            <a:r>
              <a:rPr lang="es-ES" sz="1300" spc="0">
                <a:solidFill>
                  <a:srgbClr val="000000"/>
                </a:solidFill>
                <a:latin typeface="Garamond" pitchFamily="1" panose="02020603050405020304"/>
              </a:rPr>
              <a:t>do en que desempeñaba plenamente </a:t>
            </a:r>
            <a:r>
              <a:rPr lang="es-ES" sz="1300" spc="0">
                <a:solidFill>
                  <a:srgbClr val="000000"/>
                </a:solidFill>
                <a:latin typeface="Garamond" pitchFamily="1" panose="02020603050405020304"/>
              </a:rPr>
              <a:t>esa función impar que es ser profesor </a:t>
            </a:r>
          </a:p>
        </p:txBody>
      </p:sp>
      <p:sp>
        <p:nvSpPr>
          <p:cNvPr id="5" name=""/>
          <p:cNvSpPr/>
          <p:nvPr>
            <p:ph type="body" idx="10"/>
          </p:nvPr>
        </p:nvSpPr>
        <p:spPr>
          <a:xfrm>
            <a:off x="1056005" y="7799705"/>
            <a:ext cx="5486400" cy="1931670"/>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universitario. La presencia aquíde antiguos alumnos, muchos de ellos colaboradores </a:t>
            </a:r>
            <a:r>
              <a:rPr lang="es-ES" sz="1300" spc="0">
                <a:solidFill>
                  <a:srgbClr val="000000"/>
                </a:solidFill>
                <a:latin typeface="Garamond" pitchFamily="1" panose="02020603050405020304"/>
              </a:rPr>
              <a:t>después y hoy prestigiosos profesores o investigadores, y también de compañeros de </a:t>
            </a:r>
            <a:r>
              <a:rPr lang="es-ES" sz="1300" spc="0">
                <a:solidFill>
                  <a:srgbClr val="000000"/>
                </a:solidFill>
                <a:latin typeface="Garamond" pitchFamily="1" panose="02020603050405020304"/>
              </a:rPr>
              <a:t>mi universidad compensa sobradamente ese sentimiento. </a:t>
            </a:r>
          </a:p>
          <a:p>
            <a:pPr marL="45720" marR="45720" indent="0" algn="just">
              <a:lnSpc>
                <a:spcPts val="1400"/>
              </a:lnSpc>
              <a:spcBef>
                <a:spcPts val="525"/>
              </a:spcBef>
              <a:spcAft>
                <a:spcPts val="2010"/>
              </a:spcAft>
            </a:pPr>
            <a:r>
              <a:rPr lang="es-ES" sz="1300" spc="-10">
                <a:solidFill>
                  <a:srgbClr val="000000"/>
                </a:solidFill>
                <a:latin typeface="Garamond" pitchFamily="1" panose="02020603050405020304"/>
              </a:rPr>
              <a:t>Mi vida académica ha transcurrido en su mayor parte en dos instituciones: Una de </a:t>
            </a:r>
            <a:r>
              <a:rPr lang="es-ES" sz="1300" spc="-10">
                <a:solidFill>
                  <a:srgbClr val="000000"/>
                </a:solidFill>
                <a:latin typeface="Garamond" pitchFamily="1" panose="02020603050405020304"/>
              </a:rPr>
              <a:t>larga tradición, la Universidad Complutense, con su origen medieval o renacentista </a:t>
            </a:r>
            <a:r>
              <a:rPr lang="es-ES" sz="1300" spc="-10">
                <a:solidFill>
                  <a:srgbClr val="000000"/>
                </a:solidFill>
                <a:latin typeface="Garamond" pitchFamily="1" panose="02020603050405020304"/>
              </a:rPr>
              <a:t>que agrupaba a profesores y discípulos, acumulando y transmitiendo el conocimiento </a:t>
            </a:r>
            <a:r>
              <a:rPr lang="es-ES" sz="1300" spc="-10">
                <a:solidFill>
                  <a:srgbClr val="000000"/>
                </a:solidFill>
                <a:latin typeface="Garamond" pitchFamily="1" panose="02020603050405020304"/>
              </a:rPr>
              <a:t>y la cultura. Otra mucho más joven, la Universidad de Extremadura que hoy nos aco-</a:t>
            </a:r>
            <a:r>
              <a:rPr lang="es-ES" sz="1300" spc="-10">
                <a:solidFill>
                  <a:srgbClr val="000000"/>
                </a:solidFill>
                <a:latin typeface="Garamond" pitchFamily="1" panose="02020603050405020304"/>
              </a:rPr>
              <a:t>ge, nacida bajo el impulso de los vientos de expansión y renovación de la universidad </a:t>
            </a:r>
            <a:r>
              <a:rPr lang="es-ES" sz="1300" spc="-10">
                <a:solidFill>
                  <a:srgbClr val="000000"/>
                </a:solidFill>
                <a:latin typeface="Garamond" pitchFamily="1" panose="02020603050405020304"/>
              </a:rPr>
              <a:t>española, que modificaron sustancialmente su estructura, tanto de forma cuantita-</a:t>
            </a:r>
            <a:r>
              <a:rPr lang="es-ES" sz="100">
                <a:solidFill>
                  <a:srgbClr val="000000"/>
                </a:solidFill>
                <a:latin typeface="Garamond" pitchFamily="1" panose="02020603050405020304"/>
              </a:rPr>
              <a:t> </a:t>
            </a:r>
          </a:p>
        </p:txBody>
      </p:sp>
      <p:sp>
        <p:nvSpPr>
          <p:cNvPr id="6" name=""/>
          <p:cNvSpPr/>
          <p:nvPr>
            <p:ph type="body" idx="10"/>
          </p:nvPr>
        </p:nvSpPr>
        <p:spPr>
          <a:xfrm>
            <a:off x="1056005" y="9731375"/>
            <a:ext cx="5486400" cy="238125"/>
          </a:xfrm>
          <a:prstGeom prst="rect">
            <a:avLst/>
          </a:prstGeom>
          <a:noFill/>
          <a:ln w="0" cmpd="sng">
            <a:noFill/>
            <a:prstDash val="solid"/>
          </a:ln>
        </p:spPr>
        <p:txBody>
          <a:bodyPr vert="horz" lIns="0" tIns="48260" rIns="0" bIns="0" anchor="t"/>
          <a:lstStyle/>
          <a:p>
            <a:pPr marL="45720" marR="45720" indent="0" algn="l">
              <a:lnSpc>
                <a:spcPts val="1500"/>
              </a:lnSpc>
              <a:spcAft>
                <a:spcPts val="20"/>
              </a:spcAft>
            </a:pPr>
            <a:r>
              <a:rPr lang="es-ES" sz="1300" b="1" spc="60">
                <a:solidFill>
                  <a:srgbClr val="000000"/>
                </a:solidFill>
                <a:latin typeface="Garamond" pitchFamily="1" panose="02020603050405020304"/>
              </a:rPr>
              <a:t>50 Aniversario 1968–2019 </a:t>
            </a:r>
          </a:p>
        </p:txBody>
      </p:sp>
      <p:sp>
        <p:nvSpPr>
          <p:cNvPr id="9" name=""/>
          <p:cNvSpPr/>
          <p:nvPr>
            <p:ph type="body" idx="10"/>
          </p:nvPr>
        </p:nvSpPr>
        <p:spPr>
          <a:xfrm>
            <a:off x="1056005" y="7181850"/>
            <a:ext cx="2743200" cy="617855"/>
          </a:xfrm>
          <a:prstGeom prst="rect">
            <a:avLst/>
          </a:prstGeom>
          <a:noFill/>
          <a:ln w="0" cmpd="sng">
            <a:noFill/>
            <a:prstDash val="solid"/>
          </a:ln>
        </p:spPr>
        <p:txBody>
          <a:bodyPr vert="horz" lIns="0" tIns="8255" rIns="0" bIns="0" anchor="t"/>
          <a:lstStyle/>
          <a:p>
            <a:pPr marL="0" marR="0" indent="0" algn="ctr">
              <a:lnSpc>
                <a:spcPts val="1400"/>
              </a:lnSpc>
              <a:spcAft>
                <a:spcPts val="1845"/>
              </a:spcAft>
            </a:pPr>
            <a:r>
              <a:rPr lang="es-ES" sz="1300" spc="0">
                <a:solidFill>
                  <a:srgbClr val="000000"/>
                </a:solidFill>
                <a:latin typeface="Garamond" pitchFamily="1" panose="02020603050405020304"/>
              </a:rPr>
              <a:t>Dr. JoséLuís Sotelo Sancho. </a:t>
            </a:r>
            <a:br/>
            <a:r>
              <a:rPr lang="es-ES" sz="1300" spc="0">
                <a:solidFill>
                  <a:srgbClr val="000000"/>
                </a:solidFill>
                <a:latin typeface="Garamond" pitchFamily="1" panose="02020603050405020304"/>
              </a:rPr>
              <a:t>Investidura 04/04/2019 </a:t>
            </a:r>
          </a:p>
        </p:txBody>
      </p:sp>
    </p:spTree>
  </p:cSld>
  <p:clrMapOvr>
    <a:masterClrMapping/>
  </p:clrMapOvr>
</p:sldLayout>
</file>

<file path=ppt/slideLayouts/slideLayout37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347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161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tiva, desde las doce universidades existentes entonces, como cualitativamente, al fomentar decididamente entre sus misiones la generación de nuevos conocimientos, es decir la investigación. </a:t>
            </a:r>
          </a:p>
          <a:p>
            <a:pPr marL="45720" marR="45720" indent="0" algn="just">
              <a:lnSpc>
                <a:spcPts val="1400"/>
              </a:lnSpc>
              <a:spcBef>
                <a:spcPts val="465"/>
              </a:spcBef>
              <a:spcAft>
                <a:spcPts val="0"/>
              </a:spcAft>
            </a:pPr>
            <a:r>
              <a:rPr lang="es-ES" sz="1300" spc="-10">
                <a:solidFill>
                  <a:srgbClr val="000000"/>
                </a:solidFill>
                <a:latin typeface="Garamond" pitchFamily="1" panose="02020603050405020304"/>
              </a:rPr>
              <a:t>En todo caso, cualquiera que sea su historia, la Universidad debe ser joven de espí-</a:t>
            </a:r>
            <a:r>
              <a:rPr lang="es-ES" sz="1300" spc="-10">
                <a:solidFill>
                  <a:srgbClr val="000000"/>
                </a:solidFill>
                <a:latin typeface="Garamond" pitchFamily="1" panose="02020603050405020304"/>
              </a:rPr>
              <a:t>ritu y consciente de su papel específico y relevante como elemento de conexión entre la sociedad y el conocimiento, en un mundo cambiante con enorme rapidez, que obli-</a:t>
            </a:r>
            <a:r>
              <a:rPr lang="es-ES" sz="1300" spc="-10">
                <a:solidFill>
                  <a:srgbClr val="000000"/>
                </a:solidFill>
                <a:latin typeface="Garamond" pitchFamily="1" panose="02020603050405020304"/>
              </a:rPr>
              <a:t>ga a reformular continuamente sus planteamientos y sus objetivos. La Universidad, combinando ciencia, técnica y humanismo, especialización y cultura, puede y debe hacer una aportación decisiva para lograr una sociedad m´as justa en la que se re-</a:t>
            </a:r>
            <a:r>
              <a:rPr lang="es-ES" sz="1300" spc="-10">
                <a:solidFill>
                  <a:srgbClr val="000000"/>
                </a:solidFill>
                <a:latin typeface="Garamond" pitchFamily="1" panose="02020603050405020304"/>
              </a:rPr>
              <a:t>duzcan progresivamente las diferencias socio–culturales y económicas aún existentes. Por esta vía proseguirán acciones ya iniciadas en la Universidad española el pasado siglo, como los evidentes progresos en investigación y desarrollo, la mayor conexión con el entorno social y productivo, la incorporación progresiva a sus aulas de la mu-</a:t>
            </a:r>
            <a:r>
              <a:rPr lang="es-ES" sz="1300" spc="-10">
                <a:solidFill>
                  <a:srgbClr val="000000"/>
                </a:solidFill>
                <a:latin typeface="Garamond" pitchFamily="1" panose="02020603050405020304"/>
              </a:rPr>
              <a:t>jer y de los jóvenes de clases sociales más desfavorecidas o la propia creación de esta universidad en una región extensa que hasta ese momento carecía prácticamente de instituciones de enseñanza superior. </a:t>
            </a:r>
          </a:p>
          <a:p>
            <a:pPr marL="45720" marR="45720" indent="0" algn="just">
              <a:lnSpc>
                <a:spcPts val="1400"/>
              </a:lnSpc>
              <a:spcBef>
                <a:spcPts val="520"/>
              </a:spcBef>
              <a:spcAft>
                <a:spcPts val="0"/>
              </a:spcAft>
            </a:pPr>
            <a:r>
              <a:rPr lang="es-ES" sz="1300" spc="-10">
                <a:solidFill>
                  <a:srgbClr val="000000"/>
                </a:solidFill>
                <a:latin typeface="Garamond" pitchFamily="1" panose="02020603050405020304"/>
              </a:rPr>
              <a:t>Lleguéa la Universidad de Extremadura hace ya más de cuarenta años, integrán-</a:t>
            </a:r>
            <a:r>
              <a:rPr lang="es-ES" sz="1300" spc="-10">
                <a:solidFill>
                  <a:srgbClr val="000000"/>
                </a:solidFill>
                <a:latin typeface="Garamond" pitchFamily="1" panose="02020603050405020304"/>
              </a:rPr>
              <a:t>dome en un proyecto ilusionante, pero que se encontraba en plena fase de cons-</a:t>
            </a:r>
            <a:r>
              <a:rPr lang="es-ES" sz="1300" spc="-10">
                <a:solidFill>
                  <a:srgbClr val="000000"/>
                </a:solidFill>
                <a:latin typeface="Garamond" pitchFamily="1" panose="02020603050405020304"/>
              </a:rPr>
              <a:t>trucción. De aquellos años intensos quedan muchos recuerdos: colectivos, de todos los profesores, estudiantes y personal de administración, algunos desempeñando car-</a:t>
            </a:r>
            <a:r>
              <a:rPr lang="es-ES" sz="1300" spc="-10">
                <a:solidFill>
                  <a:srgbClr val="000000"/>
                </a:solidFill>
                <a:latin typeface="Garamond" pitchFamily="1" panose="02020603050405020304"/>
              </a:rPr>
              <a:t>gos académicos y de gestión y los más “simplemente” con su buen hacer docente e investigador, comprometidos en el empeño de materializar aquel proyecto. En lo personal, mis primeros estudiantes de lo que comenzócomo una especialidad de Quí-</a:t>
            </a:r>
            <a:r>
              <a:rPr lang="es-ES" sz="1300" spc="-10">
                <a:solidFill>
                  <a:srgbClr val="000000"/>
                </a:solidFill>
                <a:latin typeface="Garamond" pitchFamily="1" panose="02020603050405020304"/>
              </a:rPr>
              <a:t>mica Técnica y también de doctorado, la contribución a la consolidación de nuevas titulaciones en la Facultad de Ciencias y, especialmente, la gestación de un pequeño grupo de investigación orientado inicialmente al estudio de procesos avanzados de oxidación. Este núcleo se expandióen otras direcciones, especialmente hacia un área emergente en aquel momento: el desarrollo de nuevos procesos para la eliminación de contaminantes específicos presentes en aguas, frecuentemente en concentraciones sumamente reducidas pero que impiden la reutilización del agua para muchos usos. Desde aquellos inicios se ha llegado a un grupo consolidado de profesores e investiga-</a:t>
            </a:r>
            <a:r>
              <a:rPr lang="es-ES" sz="1300" spc="-10">
                <a:solidFill>
                  <a:srgbClr val="000000"/>
                </a:solidFill>
                <a:latin typeface="Garamond" pitchFamily="1" panose="02020603050405020304"/>
              </a:rPr>
              <a:t>dores que forman parte del Departamento de Ingeniería Química y Química Física y que mantienen activas líneas de investigación, integrados además en el Institu-</a:t>
            </a:r>
            <a:r>
              <a:rPr lang="es-ES" sz="1300" spc="-10">
                <a:solidFill>
                  <a:srgbClr val="000000"/>
                </a:solidFill>
                <a:latin typeface="Garamond" pitchFamily="1" panose="02020603050405020304"/>
              </a:rPr>
              <a:t>to Universitario de Investigación del Agua, Cambio Climático y Sostenibilidad; un instituto que, junto a otros, es un indicador más de la madurez institucional de la Universidad de Extremadura y de su apuesta por la investigación de calidad.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Mi retorno a la Universidad Complutense me recondujo hacia otras inquietudes in-</a:t>
            </a:r>
            <a:r>
              <a:rPr lang="es-ES" sz="1300" spc="0">
                <a:solidFill>
                  <a:srgbClr val="000000"/>
                </a:solidFill>
                <a:latin typeface="Garamond" pitchFamily="1" panose="02020603050405020304"/>
              </a:rPr>
              <a:t>vestigadoras que no me han impedido seguir manteniendo hasta hoy una continuada y fructífera cooperación con esta querida Universidad.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Quisiera hacer ahora una breve reflexión sobre la educación universitaria y su cone-</a:t>
            </a:r>
            <a:r>
              <a:rPr lang="es-ES" sz="1300" spc="0">
                <a:solidFill>
                  <a:srgbClr val="000000"/>
                </a:solidFill>
                <a:latin typeface="Garamond" pitchFamily="1" panose="02020603050405020304"/>
              </a:rPr>
              <a:t>xión con el conocimiento, que es su materia prima, y con la propia sociedad que la sustenta y se beneficia de sus productos, los nuevos conocimientos generados y los egresados de sus diferentes niveles formativos. </a:t>
            </a:r>
          </a:p>
          <a:p>
            <a:pPr marL="45720" marR="45720" indent="0" algn="just">
              <a:lnSpc>
                <a:spcPts val="1400"/>
              </a:lnSpc>
              <a:spcBef>
                <a:spcPts val="515"/>
              </a:spcBef>
              <a:spcAft>
                <a:spcPts val="1990"/>
              </a:spcAft>
            </a:pPr>
            <a:r>
              <a:rPr lang="es-ES" sz="1300" spc="0">
                <a:solidFill>
                  <a:srgbClr val="000000"/>
                </a:solidFill>
                <a:latin typeface="Garamond" pitchFamily="1" panose="02020603050405020304"/>
              </a:rPr>
              <a:t>El cambio es una de las claves de nuestro tiempo y denominador común del conoci-</a:t>
            </a:r>
            <a:r>
              <a:rPr lang="es-ES" sz="1300" spc="0">
                <a:solidFill>
                  <a:srgbClr val="000000"/>
                </a:solidFill>
                <a:latin typeface="Garamond" pitchFamily="1" panose="02020603050405020304"/>
              </a:rPr>
              <a:t>miento, la enseñanza y la sociedad. </a:t>
            </a:r>
          </a:p>
        </p:txBody>
      </p:sp>
      <p:sp>
        <p:nvSpPr>
          <p:cNvPr id="4"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7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0"/>
              </a:spcAft>
              <a:tabLst>
                <a:tab algn="r" pos="5440680"/>
              </a:tabLst>
            </a:pPr>
            <a:r>
              <a:rPr lang="es-ES" sz="1200" spc="0">
                <a:solidFill>
                  <a:srgbClr val="000000"/>
                </a:solidFill>
                <a:latin typeface="Times New Roman" pitchFamily="1" panose="02020603050405020304"/>
              </a:rPr>
              <a:t>348 </a:t>
            </a:r>
            <a:r>
              <a:rPr lang="es-ES" sz="1200" b="1" spc="0">
                <a:solidFill>
                  <a:srgbClr val="000000"/>
                </a:solidFill>
                <a:latin typeface="Times New Roman" pitchFamily="1" panose="02020603050405020304"/>
              </a:rPr>
              <a:t>15.4. Prof. Dr. JoséLuís Sotelo Sancho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20">
                <a:solidFill>
                  <a:srgbClr val="000000"/>
                </a:solidFill>
                <a:latin typeface="Times New Roman" pitchFamily="1" panose="02020603050405020304"/>
              </a:rPr>
              <a:t>Así, las sociedades occidentales se transformaron rápidamente tras las guerras que asolaron Europa en el pasado siglo y en nuestro país especialmente en su último tercio, como consecuencia de la bonanza económica y la implantación del estado de bienestar.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La sociedad ha sufrido también cambios relevantes, debidos a la propia tecnología, cuya irrupción masiva con la cuarta revolución industrial a finales del pasado siglo ha generado nuevas expectativas de progreso pero también muchas incertidumbres, como las que afectan al mercado laboral.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Actualmente nos enfrentamos a grandes retos, asociados con la globalización, y no me refiero tanto al fenómeno económico, como a problemas que afectan a todo el </a:t>
            </a:r>
          </a:p>
          <a:p>
            <a:pPr marL="45720" marR="45720" indent="0" algn="just">
              <a:lnSpc>
                <a:spcPts val="2600"/>
              </a:lnSpc>
              <a:spcBef>
                <a:spcPts val="280"/>
              </a:spcBef>
              <a:spcAft>
                <a:spcPts val="0"/>
              </a:spcAft>
            </a:pPr>
            <a:r>
              <a:rPr lang="es-ES" sz="1200" spc="-220">
                <a:solidFill>
                  <a:srgbClr val="000000"/>
                </a:solidFill>
                <a:latin typeface="Times New Roman" pitchFamily="1" panose="02020603050405020304"/>
              </a:rPr>
              <a:t>planeta, como el cambio climático, la contaminación o la energía, cuya solución </a:t>
            </a:r>
            <a:r>
              <a:rPr lang="es-ES" sz="1200" baseline="30000" spc="-220">
                <a:solidFill>
                  <a:srgbClr val="000000"/>
                </a:solidFill>
                <a:latin typeface="Times New Roman" pitchFamily="1" panose="02020603050405020304"/>
              </a:rPr>
              <a:t>está</a:t>
            </a:r>
            <a:r>
              <a:rPr lang="es-ES" sz="1200" spc="-220">
                <a:solidFill>
                  <a:srgbClr val="000000"/>
                </a:solidFill>
                <a:latin typeface="Times New Roman" pitchFamily="1" panose="02020603050405020304"/>
              </a:rPr>
              <a:t>íntimamente ligada a la investigación científica y tecnológica y a la educación. </a:t>
            </a:r>
          </a:p>
          <a:p>
            <a:pPr marL="45720" marR="45720" indent="0" algn="just">
              <a:lnSpc>
                <a:spcPts val="1400"/>
              </a:lnSpc>
              <a:spcBef>
                <a:spcPts val="535"/>
              </a:spcBef>
              <a:spcAft>
                <a:spcPts val="0"/>
              </a:spcAft>
            </a:pPr>
            <a:r>
              <a:rPr lang="es-ES" sz="1200" spc="25">
                <a:solidFill>
                  <a:srgbClr val="000000"/>
                </a:solidFill>
                <a:latin typeface="Times New Roman" pitchFamily="1" panose="02020603050405020304"/>
              </a:rPr>
              <a:t>Y no podemos olvidar los cambios generacionales que afectan a la juventud, que es el sustrato del que surgen nuestros estudiantes, la razón de ser de la universidad, y que son tanto la materia prima que entra al proceso educativo como su producto final, que retorna a la sociedad para constituir la fuerza laboral cualificada y las élites dirigentes del futuro desarrollo.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Ya Ortega y Gasset consideróque las diversas generaciones de jóvenes eran varia-</a:t>
            </a:r>
            <a:r>
              <a:rPr lang="es-ES" sz="1200" spc="0">
                <a:solidFill>
                  <a:srgbClr val="000000"/>
                </a:solidFill>
                <a:latin typeface="Times New Roman" pitchFamily="1" panose="02020603050405020304"/>
              </a:rPr>
              <a:t>ciones que surgían como consecuencia de un verdadero cambio en el entorno. Los millenials que pueblan hoy nuestras aulas, conforman la generación nacida en la úl-</a:t>
            </a:r>
            <a:r>
              <a:rPr lang="es-ES" sz="1200" spc="0">
                <a:solidFill>
                  <a:srgbClr val="000000"/>
                </a:solidFill>
                <a:latin typeface="Times New Roman" pitchFamily="1" panose="02020603050405020304"/>
              </a:rPr>
              <a:t>tima década del siglo, en un entorno de desarrollo económico y en paralelo con la implantación de internet, las redes sociales y los teléfonos inteligentes. Sus expecta-</a:t>
            </a:r>
            <a:r>
              <a:rPr lang="es-ES" sz="1200" spc="0">
                <a:solidFill>
                  <a:srgbClr val="000000"/>
                </a:solidFill>
                <a:latin typeface="Times New Roman" pitchFamily="1" panose="02020603050405020304"/>
              </a:rPr>
              <a:t>tivas son muy diferentes a las generaciones anteriores: aúnan la inmediatez en sus acciones y la multitarea; el altruismo con un falso optimismo de autosuficiencia a corto plazo y una gran desmotivación sobre el futuro, sin duda condicionado por las cambiantes perspectivas laborales. </a:t>
            </a:r>
          </a:p>
          <a:p>
            <a:pPr marL="45720" marR="45720" indent="0" algn="just">
              <a:lnSpc>
                <a:spcPts val="1400"/>
              </a:lnSpc>
              <a:spcBef>
                <a:spcPts val="505"/>
              </a:spcBef>
              <a:spcAft>
                <a:spcPts val="0"/>
              </a:spcAft>
            </a:pPr>
            <a:r>
              <a:rPr lang="es-ES" sz="1200" spc="25">
                <a:solidFill>
                  <a:srgbClr val="000000"/>
                </a:solidFill>
                <a:latin typeface="Times New Roman" pitchFamily="1" panose="02020603050405020304"/>
              </a:rPr>
              <a:t>En cuanto al conocimiento, elemento esencial de la Universidad junto a profesores y estudiantes, se ha acumulado sin cesar desde los albores de la humanidad, pero su crecimiento ha sido exponencial a partir de la revolución industrial. Nuestra generación ha sido testigo de avances rupturistas en áreas como la Bioquímica o la Genética, los Materiales, la Energía, la Informática o las Comunicaciones. </a:t>
            </a:r>
          </a:p>
          <a:p>
            <a:pPr marL="45720" marR="45720" indent="0" algn="just">
              <a:lnSpc>
                <a:spcPts val="1400"/>
              </a:lnSpc>
              <a:spcBef>
                <a:spcPts val="500"/>
              </a:spcBef>
              <a:spcAft>
                <a:spcPts val="0"/>
              </a:spcAft>
            </a:pPr>
            <a:r>
              <a:rPr lang="es-ES" sz="1200" spc="10">
                <a:solidFill>
                  <a:srgbClr val="000000"/>
                </a:solidFill>
                <a:latin typeface="Times New Roman" pitchFamily="1" panose="02020603050405020304"/>
              </a:rPr>
              <a:t>Cualquier disciplina puede acreditar cambios sustanciales experimentados en pocos años. Asíel entorno de la Ingeniería Química ha incorporado entre otras modificacio-</a:t>
            </a:r>
            <a:r>
              <a:rPr lang="es-ES" sz="1200" spc="10">
                <a:solidFill>
                  <a:srgbClr val="000000"/>
                </a:solidFill>
                <a:latin typeface="Times New Roman" pitchFamily="1" panose="02020603050405020304"/>
              </a:rPr>
              <a:t>nes: el análisis a microescala de operaciones y procesos que complementa y mejora el diseño a escala macroscópica, una de las señas de identidad de la Ingeniería Química desde sus comienzos, hace ya 100 años; nuevos enfoques relacionados con la sosteni-bilidad, como la Química o la Ingeniería Verdes; una evolución desde una Ingeniería basada en el Diseño de Procesos a otra centrada en el Diseño de Productos; el cam-</a:t>
            </a:r>
            <a:r>
              <a:rPr lang="es-ES" sz="1200" spc="10">
                <a:solidFill>
                  <a:srgbClr val="000000"/>
                </a:solidFill>
                <a:latin typeface="Times New Roman" pitchFamily="1" panose="02020603050405020304"/>
              </a:rPr>
              <a:t>bio de una economía lineal en los procesos industriales a una economía circular, o un mayor carácter multidisciplinar al interaccionar con otras áreas limítrofes, como la biología, los materiales, la energía o el medio ambiente. </a:t>
            </a:r>
          </a:p>
          <a:p>
            <a:pPr marL="45720" marR="45720" indent="0" algn="just">
              <a:lnSpc>
                <a:spcPts val="1400"/>
              </a:lnSpc>
              <a:spcBef>
                <a:spcPts val="490"/>
              </a:spcBef>
              <a:spcAft>
                <a:spcPts val="2415"/>
              </a:spcAft>
            </a:pPr>
            <a:r>
              <a:rPr lang="es-ES" sz="1200" spc="0">
                <a:solidFill>
                  <a:srgbClr val="000000"/>
                </a:solidFill>
                <a:latin typeface="Times New Roman" pitchFamily="1" panose="02020603050405020304"/>
              </a:rPr>
              <a:t>Esta acumulación global de conocimiento, exaltada por los avances recientes vin-</a:t>
            </a:r>
            <a:r>
              <a:rPr lang="es-ES" sz="1200" spc="0">
                <a:solidFill>
                  <a:srgbClr val="000000"/>
                </a:solidFill>
                <a:latin typeface="Times New Roman" pitchFamily="1" panose="02020603050405020304"/>
              </a:rPr>
              <a:t>culados con las tecnologías de la información, algunos aún en vías de implantación como la inteligencia artificial, hace que en los países desarrollados la época actual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5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7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3810" rIns="0" bIns="0" anchor="t"/>
          <a:lstStyle/>
          <a:p>
            <a:pPr marL="45720" marR="45720" indent="0" algn="l">
              <a:lnSpc>
                <a:spcPts val="15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349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18440" rIns="0" bIns="0" anchor="t"/>
          <a:lstStyle/>
          <a:p>
            <a:pPr marL="45720" marR="45720" indent="0" algn="just">
              <a:lnSpc>
                <a:spcPts val="1500"/>
              </a:lnSpc>
              <a:spcAft>
                <a:spcPts val="0"/>
              </a:spcAft>
            </a:pPr>
            <a:r>
              <a:rPr lang="es-ES" sz="1300" spc="0">
                <a:solidFill>
                  <a:srgbClr val="000000"/>
                </a:solidFill>
                <a:latin typeface="Garamond" pitchFamily="1" panose="02020603050405020304"/>
              </a:rPr>
              <a:t>se defina como la de la sociedad del conocimiento, sustituyendo a las sociedades industrial y postindustrial que la han precedido. </a:t>
            </a:r>
          </a:p>
          <a:p>
            <a:pPr marL="45720" marR="45720" indent="0" algn="just">
              <a:lnSpc>
                <a:spcPts val="1500"/>
              </a:lnSpc>
              <a:spcBef>
                <a:spcPts val="350"/>
              </a:spcBef>
              <a:spcAft>
                <a:spcPts val="0"/>
              </a:spcAft>
            </a:pPr>
            <a:r>
              <a:rPr lang="es-ES" sz="1300" spc="0">
                <a:solidFill>
                  <a:srgbClr val="000000"/>
                </a:solidFill>
                <a:latin typeface="Garamond" pitchFamily="1" panose="02020603050405020304"/>
              </a:rPr>
              <a:t>Por último, la Universidad y la enseñanza superior que imparte no se han sustraído a importantes transformaciones, impulsadas por la presión de la sociedad y por el avance del conocimiento. Así, el incremento en el número de universidades, de titu-</a:t>
            </a:r>
            <a:r>
              <a:rPr lang="es-ES" sz="1300" spc="0">
                <a:solidFill>
                  <a:srgbClr val="000000"/>
                </a:solidFill>
                <a:latin typeface="Garamond" pitchFamily="1" panose="02020603050405020304"/>
              </a:rPr>
              <a:t>laciones y de estudiantes; la estructura y duración de los estudios, o, modificaciones en los métodos de enseñanza y aprendizaje, son cambios que en su mayor parte han tenido lugar ya en el siglo XXI, en la última década, impulsadas en parte por el denominado proceso de Bolonia y la implantación del Espacio Europeo de Enseñan-</a:t>
            </a:r>
            <a:r>
              <a:rPr lang="es-ES" sz="1300" spc="0">
                <a:solidFill>
                  <a:srgbClr val="000000"/>
                </a:solidFill>
                <a:latin typeface="Garamond" pitchFamily="1" panose="02020603050405020304"/>
              </a:rPr>
              <a:t>za Superior y que se encuentran todavía en fase de asentamiento. ¿Y quépodemos avanzar para el futuro inmediato? </a:t>
            </a:r>
          </a:p>
          <a:p>
            <a:pPr marL="45720" marR="45720" indent="0" algn="just">
              <a:lnSpc>
                <a:spcPts val="1500"/>
              </a:lnSpc>
              <a:spcBef>
                <a:spcPts val="405"/>
              </a:spcBef>
              <a:spcAft>
                <a:spcPts val="0"/>
              </a:spcAft>
            </a:pPr>
            <a:r>
              <a:rPr lang="es-ES" sz="1300" spc="-20">
                <a:solidFill>
                  <a:srgbClr val="000000"/>
                </a:solidFill>
                <a:latin typeface="Garamond" pitchFamily="1" panose="02020603050405020304"/>
              </a:rPr>
              <a:t>Los cambios continuarán, modificando la estructura social y como una parte de ella la educación superior. Basta recordar las palabras del Secretario General de Naciones Unidas en su informe sobre la Agenda 2030 para el Desarrollo Sostenible: “El objetivo es la transformación: Debemos transformar nuestras economías, el medio ambiente y nuestras sociedades. Debemos cambiar nuestra forma de pensar, nuestras conductas, </a:t>
            </a:r>
          </a:p>
          <a:p>
            <a:pPr marL="182880" marR="45720" indent="0" algn="just">
              <a:lnSpc>
                <a:spcPts val="1400"/>
              </a:lnSpc>
              <a:spcBef>
                <a:spcPts val="0"/>
              </a:spcBef>
              <a:spcAft>
                <a:spcPts val="0"/>
              </a:spcAft>
            </a:pPr>
            <a:r>
              <a:rPr lang="es-ES" sz="1300" spc="0">
                <a:solidFill>
                  <a:srgbClr val="000000"/>
                </a:solidFill>
                <a:latin typeface="Garamond" pitchFamily="1" panose="02020603050405020304"/>
              </a:rPr>
              <a:t>” </a:t>
            </a:r>
          </a:p>
          <a:p>
            <a:pPr marL="45720" marR="45720" indent="0" algn="just">
              <a:lnSpc>
                <a:spcPts val="1500"/>
              </a:lnSpc>
              <a:spcBef>
                <a:spcPts val="410"/>
              </a:spcBef>
              <a:spcAft>
                <a:spcPts val="0"/>
              </a:spcAft>
            </a:pPr>
            <a:r>
              <a:rPr lang="es-ES" sz="1300" spc="0">
                <a:solidFill>
                  <a:srgbClr val="000000"/>
                </a:solidFill>
                <a:latin typeface="Garamond" pitchFamily="1" panose="02020603050405020304"/>
              </a:rPr>
              <a:t>La investigación y la educación seguirán siendo protagonistas y deberán adaptar sus estructuras para optimizar su eficacia. Los cambios en la enseñanza superior van a ser obligados y, además condicionados por el tiempo. Sabemos en quédirección han de producirse; pero restan incertidumbres sobre cómo llevarlos a cabo. Así, no conocemos cuáles serán los nuevos grados especializados para formar profesionales que van a desempeñar ocupaciones que aún no existen. </a:t>
            </a:r>
          </a:p>
          <a:p>
            <a:pPr marL="45720" marR="45720" indent="0" algn="just">
              <a:lnSpc>
                <a:spcPts val="1500"/>
              </a:lnSpc>
              <a:spcBef>
                <a:spcPts val="405"/>
              </a:spcBef>
              <a:spcAft>
                <a:spcPts val="0"/>
              </a:spcAft>
            </a:pPr>
            <a:r>
              <a:rPr lang="es-ES" sz="1300" spc="0">
                <a:solidFill>
                  <a:srgbClr val="000000"/>
                </a:solidFill>
                <a:latin typeface="Garamond" pitchFamily="1" panose="02020603050405020304"/>
              </a:rPr>
              <a:t>Pero cabe preguntarse: ¿Deberán mantener las nuevas titulaciones la especialización y un marcado carácter profesional? O, por el contrario, la variabilidad en los cono-</a:t>
            </a:r>
            <a:r>
              <a:rPr lang="es-ES" sz="1300" spc="0">
                <a:solidFill>
                  <a:srgbClr val="000000"/>
                </a:solidFill>
                <a:latin typeface="Garamond" pitchFamily="1" panose="02020603050405020304"/>
              </a:rPr>
              <a:t>cimientos y en el mercado laboral, aconsejan titulaciones de más amplio espectro, más culturales en términos orteguianos, que enseñen al estudiante menos conteni-</a:t>
            </a:r>
            <a:r>
              <a:rPr lang="es-ES" sz="1300" spc="0">
                <a:solidFill>
                  <a:srgbClr val="000000"/>
                </a:solidFill>
                <a:latin typeface="Garamond" pitchFamily="1" panose="02020603050405020304"/>
              </a:rPr>
              <a:t>dos específicos y más habilidades y competencias para poder afrontar los cambios futuros? </a:t>
            </a:r>
          </a:p>
          <a:p>
            <a:pPr marL="45720" marR="45720" indent="0" algn="just">
              <a:lnSpc>
                <a:spcPts val="1500"/>
              </a:lnSpc>
              <a:spcBef>
                <a:spcPts val="425"/>
              </a:spcBef>
              <a:spcAft>
                <a:spcPts val="0"/>
              </a:spcAft>
            </a:pPr>
            <a:r>
              <a:rPr lang="es-ES" sz="1300" spc="-10">
                <a:solidFill>
                  <a:srgbClr val="000000"/>
                </a:solidFill>
                <a:latin typeface="Garamond" pitchFamily="1" panose="02020603050405020304"/>
              </a:rPr>
              <a:t>Sabemos también que el aprendizaje a lo largo de toda la vida al que obligan los nuevos conocimientos requeriráel establecimiento de programas formativos de nuevo diseño para la actualización de grupos de estudiantes de edades muy diferentes a los que ahora se incorporan a la universidad desde la enseñanza secundaria, aunque no resulta f´acil precisar el alcance y duración que deberán tener los nuevos programas. </a:t>
            </a:r>
          </a:p>
          <a:p>
            <a:pPr marL="45720" marR="45720" indent="0" algn="just">
              <a:lnSpc>
                <a:spcPts val="1500"/>
              </a:lnSpc>
              <a:spcBef>
                <a:spcPts val="430"/>
              </a:spcBef>
              <a:spcAft>
                <a:spcPts val="0"/>
              </a:spcAft>
            </a:pPr>
            <a:r>
              <a:rPr lang="es-ES" sz="1300" spc="10">
                <a:solidFill>
                  <a:srgbClr val="000000"/>
                </a:solidFill>
                <a:latin typeface="Garamond" pitchFamily="1" panose="02020603050405020304"/>
              </a:rPr>
              <a:t>Las nuevas tecnologías de la información, incluida la inteligencia artificial, acen-</a:t>
            </a:r>
            <a:r>
              <a:rPr lang="es-ES" sz="1300" spc="10">
                <a:solidFill>
                  <a:srgbClr val="000000"/>
                </a:solidFill>
                <a:latin typeface="Garamond" pitchFamily="1" panose="02020603050405020304"/>
              </a:rPr>
              <a:t>tuarán los cambios en las metodologías docentes y en las formas de relacionarse con los estudiantes, combinando la tradicional enseñanza presencial con la virtual a distancia. </a:t>
            </a:r>
          </a:p>
          <a:p>
            <a:pPr marL="45720" marR="45720" indent="0" algn="just">
              <a:lnSpc>
                <a:spcPts val="1500"/>
              </a:lnSpc>
              <a:spcBef>
                <a:spcPts val="440"/>
              </a:spcBef>
              <a:spcAft>
                <a:spcPts val="0"/>
              </a:spcAft>
            </a:pPr>
            <a:r>
              <a:rPr lang="es-ES" sz="1300" spc="0">
                <a:solidFill>
                  <a:srgbClr val="000000"/>
                </a:solidFill>
                <a:latin typeface="Garamond" pitchFamily="1" panose="02020603050405020304"/>
              </a:rPr>
              <a:t>Estos cambios y otros muchos no pueden demorarse, pero no debemos obviar que toda transformación, sea social o físico–química, estáprovocada por fuerzas impul-</a:t>
            </a:r>
            <a:r>
              <a:rPr lang="es-ES" sz="1300" spc="0">
                <a:solidFill>
                  <a:srgbClr val="000000"/>
                </a:solidFill>
                <a:latin typeface="Garamond" pitchFamily="1" panose="02020603050405020304"/>
              </a:rPr>
              <a:t>soras pero encuentra siempre resistencias que se oponen y que pueden ralentizarla y desfasarla respecto al progreso real de la sociedad y del conocimiento. </a:t>
            </a:r>
          </a:p>
          <a:p>
            <a:pPr marL="45720" marR="45720" indent="0" algn="just">
              <a:lnSpc>
                <a:spcPts val="1500"/>
              </a:lnSpc>
              <a:spcBef>
                <a:spcPts val="490"/>
              </a:spcBef>
              <a:spcAft>
                <a:spcPts val="1940"/>
              </a:spcAft>
            </a:pPr>
            <a:r>
              <a:rPr lang="es-ES" sz="1300" spc="0">
                <a:solidFill>
                  <a:srgbClr val="000000"/>
                </a:solidFill>
                <a:latin typeface="Garamond" pitchFamily="1" panose="02020603050405020304"/>
              </a:rPr>
              <a:t>Y la variable tiempo también afecta a mi intervención, que debo ya finalizar, no sin antes felicitar a mis nuevos colegas, los doctores Nikolay Mihaylov Ianev, Alberto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7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350 </a:t>
            </a:r>
            <a:r>
              <a:rPr lang="es-ES" sz="1250" b="1" spc="0">
                <a:solidFill>
                  <a:srgbClr val="000000"/>
                </a:solidFill>
                <a:latin typeface="Times New Roman" pitchFamily="1" panose="02020603050405020304"/>
              </a:rPr>
              <a:t>15.5. Prof. Dr. Alberto Fernández Gutiérrez </a:t>
            </a:r>
          </a:p>
        </p:txBody>
      </p:sp>
      <p:sp>
        <p:nvSpPr>
          <p:cNvPr id="3" name=""/>
          <p:cNvSpPr/>
          <p:nvPr>
            <p:ph type="body" idx="10"/>
          </p:nvPr>
        </p:nvSpPr>
        <p:spPr>
          <a:xfrm>
            <a:off x="1057910" y="681990"/>
            <a:ext cx="5486400" cy="3262630"/>
          </a:xfrm>
          <a:prstGeom prst="rect">
            <a:avLst/>
          </a:prstGeom>
          <a:noFill/>
          <a:ln w="0" cmpd="sng">
            <a:noFill/>
            <a:prstDash val="solid"/>
          </a:ln>
        </p:spPr>
        <p:txBody>
          <a:bodyPr vert="horz" lIns="0" tIns="217805" rIns="0" bIns="0" anchor="t"/>
          <a:lstStyle/>
          <a:p>
            <a:pPr marL="45720" marR="45720" indent="0" algn="l">
              <a:lnSpc>
                <a:spcPts val="1500"/>
              </a:lnSpc>
              <a:spcAft>
                <a:spcPts val="0"/>
              </a:spcAft>
            </a:pPr>
            <a:r>
              <a:rPr lang="es-ES" sz="1200" spc="0">
                <a:solidFill>
                  <a:srgbClr val="000000"/>
                </a:solidFill>
                <a:latin typeface="Times New Roman" pitchFamily="1" panose="02020603050405020304"/>
              </a:rPr>
              <a:t>Fernández, Giorgio Parisi y Jesús Ávila, por su merecida distinción, y reiterar mi agradecimiento a la Universidad de Extremadura por este honor que me hace, al que espero corresponder como se merece, tal como he prometido al recibir este doctorado. </a:t>
            </a:r>
          </a:p>
          <a:p>
            <a:pPr marL="45720" marR="45720" indent="0" algn="l">
              <a:lnSpc>
                <a:spcPts val="1900"/>
              </a:lnSpc>
              <a:spcBef>
                <a:spcPts val="5"/>
              </a:spcBef>
              <a:spcAft>
                <a:spcPts val="0"/>
              </a:spcAft>
            </a:pPr>
            <a:r>
              <a:rPr lang="es-ES" sz="1200" spc="0">
                <a:solidFill>
                  <a:srgbClr val="000000"/>
                </a:solidFill>
                <a:latin typeface="Times New Roman" pitchFamily="1" panose="02020603050405020304"/>
              </a:rPr>
              <a:t>Gracias por su atención. </a:t>
            </a:r>
            <a:br/>
            <a:r>
              <a:rPr lang="es-ES" sz="1200" spc="0">
                <a:solidFill>
                  <a:srgbClr val="000000"/>
                </a:solidFill>
                <a:latin typeface="Times New Roman" pitchFamily="1" panose="02020603050405020304"/>
              </a:rPr>
              <a:t>Dr. JoséLuís Sotelo Sancho </a:t>
            </a:r>
          </a:p>
          <a:p>
            <a:pPr marL="45720" marR="45720" indent="0" algn="l">
              <a:lnSpc>
                <a:spcPts val="2000"/>
              </a:lnSpc>
              <a:spcBef>
                <a:spcPts val="2835"/>
              </a:spcBef>
              <a:spcAft>
                <a:spcPts val="0"/>
              </a:spcAft>
            </a:pPr>
            <a:r>
              <a:rPr lang="es-ES" sz="1650" b="1" spc="170">
                <a:solidFill>
                  <a:srgbClr val="000000"/>
                </a:solidFill>
                <a:latin typeface="Times New Roman" pitchFamily="1" panose="02020603050405020304"/>
              </a:rPr>
              <a:t>15.5. Prof. Dr. Alberto Fernández Gutiérrez </a:t>
            </a:r>
          </a:p>
          <a:p>
            <a:pPr marL="45720" marR="45720" indent="0" algn="l">
              <a:lnSpc>
                <a:spcPts val="1500"/>
              </a:lnSpc>
              <a:spcBef>
                <a:spcPts val="1670"/>
              </a:spcBef>
              <a:spcAft>
                <a:spcPts val="0"/>
              </a:spcAft>
            </a:pPr>
            <a:r>
              <a:rPr lang="es-ES" sz="1250" b="1" spc="55">
                <a:solidFill>
                  <a:srgbClr val="000000"/>
                </a:solidFill>
                <a:latin typeface="Times New Roman" pitchFamily="1" panose="02020603050405020304"/>
              </a:rPr>
              <a:t>Laudatio de investidura del Profesor Dr. Alberto Fernández Gutiérrez como doctor “</a:t>
            </a:r>
            <a:r>
              <a:rPr lang="es-ES" sz="1150" b="1" i="1" spc="55">
                <a:solidFill>
                  <a:srgbClr val="000000"/>
                </a:solidFill>
                <a:latin typeface="Courier New" pitchFamily="3" panose="02020603050405020304"/>
              </a:rPr>
              <a:t>Honoris causa</a:t>
            </a:r>
            <a:r>
              <a:rPr lang="es-ES" sz="1250" b="1" spc="55">
                <a:solidFill>
                  <a:srgbClr val="000000"/>
                </a:solidFill>
                <a:latin typeface="Times New Roman" pitchFamily="1" panose="02020603050405020304"/>
              </a:rPr>
              <a:t>”, por la Universidad de Extremadura</a:t>
            </a:r>
            <a:r>
              <a:rPr lang="es-ES" sz="1200" spc="55">
                <a:solidFill>
                  <a:srgbClr val="000000"/>
                </a:solidFill>
                <a:latin typeface="Times New Roman" pitchFamily="1" panose="02020603050405020304"/>
              </a:rPr>
              <a:t>, a cargo del </a:t>
            </a:r>
            <a:r>
              <a:rPr lang="es-ES" sz="1250" b="1" spc="55">
                <a:solidFill>
                  <a:srgbClr val="000000"/>
                </a:solidFill>
                <a:latin typeface="Times New Roman" pitchFamily="1" panose="02020603050405020304"/>
              </a:rPr>
              <a:t>Dr. Arsenio Muñoz de la Peña Castrillo</a:t>
            </a:r>
            <a:r>
              <a:rPr lang="es-ES" sz="1200" spc="55">
                <a:solidFill>
                  <a:srgbClr val="000000"/>
                </a:solidFill>
                <a:latin typeface="Times New Roman" pitchFamily="1" panose="02020603050405020304"/>
              </a:rPr>
              <a:t>: </a:t>
            </a:r>
          </a:p>
          <a:p>
            <a:pPr marL="45720" marR="45720" indent="0" algn="l">
              <a:lnSpc>
                <a:spcPts val="1500"/>
              </a:lnSpc>
              <a:spcBef>
                <a:spcPts val="425"/>
              </a:spcBef>
              <a:spcAft>
                <a:spcPts val="0"/>
              </a:spcAft>
            </a:pPr>
            <a:r>
              <a:rPr lang="es-ES" sz="1200" spc="0">
                <a:solidFill>
                  <a:srgbClr val="000000"/>
                </a:solidFill>
                <a:latin typeface="Times New Roman" pitchFamily="1" panose="02020603050405020304"/>
              </a:rPr>
              <a:t>Excmo. y Magfco. Sr. Rector, Excmas. e Ilmas. Autoridades, Claustro de Doctores de la Universidad de Extremadura, Miembros de la Comunidad Universitaria, Señoras y Señores, queridos amigos y compañeros: </a:t>
            </a:r>
          </a:p>
        </p:txBody>
      </p:sp>
      <p:sp>
        <p:nvSpPr>
          <p:cNvPr id="4" name=""/>
          <p:cNvSpPr/>
          <p:nvPr>
            <p:ph type="body" idx="10"/>
          </p:nvPr>
        </p:nvSpPr>
        <p:spPr>
          <a:xfrm>
            <a:off x="3907790" y="3944620"/>
            <a:ext cx="2636520" cy="4260850"/>
          </a:xfrm>
          <a:prstGeom prst="rect">
            <a:avLst/>
          </a:prstGeom>
          <a:noFill/>
          <a:ln w="0" cmpd="sng">
            <a:noFill/>
            <a:prstDash val="solid"/>
          </a:ln>
        </p:spPr>
        <p:txBody>
          <a:bodyPr vert="horz" lIns="0" tIns="22860"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Con la venia del Claustro de profesores </a:t>
            </a:r>
            <a:r>
              <a:rPr lang="es-ES" sz="1200" spc="0">
                <a:solidFill>
                  <a:srgbClr val="000000"/>
                </a:solidFill>
                <a:latin typeface="Times New Roman" pitchFamily="1" panose="02020603050405020304"/>
              </a:rPr>
              <a:t>de la insigne Universidad de Extrema-</a:t>
            </a:r>
            <a:r>
              <a:rPr lang="es-ES" sz="1200" spc="0">
                <a:solidFill>
                  <a:srgbClr val="000000"/>
                </a:solidFill>
                <a:latin typeface="Times New Roman" pitchFamily="1" panose="02020603050405020304"/>
              </a:rPr>
              <a:t>dura doy lectura al Laudatio al Docto-</a:t>
            </a:r>
            <a:r>
              <a:rPr lang="es-ES" sz="1200" spc="0">
                <a:solidFill>
                  <a:srgbClr val="000000"/>
                </a:solidFill>
                <a:latin typeface="Times New Roman" pitchFamily="1" panose="02020603050405020304"/>
              </a:rPr>
              <a:t>rando al que apadrino, el Excmo. Sr. D. </a:t>
            </a:r>
            <a:r>
              <a:rPr lang="es-ES" sz="1200" spc="0">
                <a:solidFill>
                  <a:srgbClr val="000000"/>
                </a:solidFill>
                <a:latin typeface="Times New Roman" pitchFamily="1" panose="02020603050405020304"/>
              </a:rPr>
              <a:t>Alberto Fernández Gutiérrez, en el mar-</a:t>
            </a:r>
            <a:r>
              <a:rPr lang="es-ES" sz="1200" spc="0">
                <a:solidFill>
                  <a:srgbClr val="000000"/>
                </a:solidFill>
                <a:latin typeface="Times New Roman" pitchFamily="1" panose="02020603050405020304"/>
              </a:rPr>
              <a:t>co del 50 Aniversario de la Facultad de </a:t>
            </a:r>
            <a:r>
              <a:rPr lang="es-ES" sz="1200" spc="0">
                <a:solidFill>
                  <a:srgbClr val="000000"/>
                </a:solidFill>
                <a:latin typeface="Times New Roman" pitchFamily="1" panose="02020603050405020304"/>
              </a:rPr>
              <a:t>Ciencias. Es para míun honor presen-</a:t>
            </a:r>
            <a:r>
              <a:rPr lang="es-ES" sz="1200" spc="0">
                <a:solidFill>
                  <a:srgbClr val="000000"/>
                </a:solidFill>
                <a:latin typeface="Times New Roman" pitchFamily="1" panose="02020603050405020304"/>
              </a:rPr>
              <a:t>tar ante tan ilustre concurrencia la figu-</a:t>
            </a:r>
            <a:r>
              <a:rPr lang="es-ES" sz="1200" spc="0">
                <a:solidFill>
                  <a:srgbClr val="000000"/>
                </a:solidFill>
                <a:latin typeface="Times New Roman" pitchFamily="1" panose="02020603050405020304"/>
              </a:rPr>
              <a:t>ra del Profesor Fernández Gutiérrez, a </a:t>
            </a:r>
            <a:r>
              <a:rPr lang="es-ES" sz="1200" spc="0">
                <a:solidFill>
                  <a:srgbClr val="000000"/>
                </a:solidFill>
                <a:latin typeface="Times New Roman" pitchFamily="1" panose="02020603050405020304"/>
              </a:rPr>
              <a:t>quien conocíen 1977 siendo aún alumno, </a:t>
            </a:r>
            <a:r>
              <a:rPr lang="es-ES" sz="1200" spc="0">
                <a:solidFill>
                  <a:srgbClr val="000000"/>
                </a:solidFill>
                <a:latin typeface="Times New Roman" pitchFamily="1" panose="02020603050405020304"/>
              </a:rPr>
              <a:t>que fue Director de mi Tesis Doctoral, al </a:t>
            </a:r>
            <a:r>
              <a:rPr lang="es-ES" sz="1200" spc="0">
                <a:solidFill>
                  <a:srgbClr val="000000"/>
                </a:solidFill>
                <a:latin typeface="Times New Roman" pitchFamily="1" panose="02020603050405020304"/>
              </a:rPr>
              <a:t>que considero mi padre científico, y con </a:t>
            </a:r>
            <a:r>
              <a:rPr lang="es-ES" sz="1200" spc="0">
                <a:solidFill>
                  <a:srgbClr val="000000"/>
                </a:solidFill>
                <a:latin typeface="Times New Roman" pitchFamily="1" panose="02020603050405020304"/>
              </a:rPr>
              <a:t>el que me unen no solo lazos profesiona-</a:t>
            </a:r>
            <a:r>
              <a:rPr lang="es-ES" sz="1200" spc="0">
                <a:solidFill>
                  <a:srgbClr val="000000"/>
                </a:solidFill>
                <a:latin typeface="Times New Roman" pitchFamily="1" panose="02020603050405020304"/>
              </a:rPr>
              <a:t>les y académicos, sino afectivos. </a:t>
            </a:r>
          </a:p>
          <a:p>
            <a:pPr marL="45720" marR="45720" indent="0" algn="just">
              <a:lnSpc>
                <a:spcPts val="1500"/>
              </a:lnSpc>
              <a:spcBef>
                <a:spcPts val="380"/>
              </a:spcBef>
              <a:spcAft>
                <a:spcPts val="0"/>
              </a:spcAft>
            </a:pPr>
            <a:r>
              <a:rPr lang="es-ES" sz="1200" spc="0">
                <a:solidFill>
                  <a:srgbClr val="000000"/>
                </a:solidFill>
                <a:latin typeface="Times New Roman" pitchFamily="1" panose="02020603050405020304"/>
              </a:rPr>
              <a:t>Si el tiempo hoy más que nunca es un </a:t>
            </a:r>
            <a:r>
              <a:rPr lang="es-ES" sz="1200" spc="0">
                <a:solidFill>
                  <a:srgbClr val="000000"/>
                </a:solidFill>
                <a:latin typeface="Times New Roman" pitchFamily="1" panose="02020603050405020304"/>
              </a:rPr>
              <a:t>bien escaso, este Acto lo pone en eviden-</a:t>
            </a:r>
            <a:r>
              <a:rPr lang="es-ES" sz="1200" spc="0">
                <a:solidFill>
                  <a:srgbClr val="000000"/>
                </a:solidFill>
                <a:latin typeface="Times New Roman" pitchFamily="1" panose="02020603050405020304"/>
              </a:rPr>
              <a:t>cia y nos obliga a hacer una glosa breve </a:t>
            </a:r>
            <a:r>
              <a:rPr lang="es-ES" sz="1200" spc="0">
                <a:solidFill>
                  <a:srgbClr val="000000"/>
                </a:solidFill>
                <a:latin typeface="Times New Roman" pitchFamily="1" panose="02020603050405020304"/>
              </a:rPr>
              <a:t>de una larga y brillante carrera universi-</a:t>
            </a:r>
            <a:r>
              <a:rPr lang="es-ES" sz="1200" spc="0">
                <a:solidFill>
                  <a:srgbClr val="000000"/>
                </a:solidFill>
                <a:latin typeface="Times New Roman" pitchFamily="1" panose="02020603050405020304"/>
              </a:rPr>
              <a:t>taria y pública como la del Profesor Fer-</a:t>
            </a:r>
            <a:r>
              <a:rPr lang="es-ES" sz="1200" spc="0">
                <a:solidFill>
                  <a:srgbClr val="000000"/>
                </a:solidFill>
                <a:latin typeface="Times New Roman" pitchFamily="1" panose="02020603050405020304"/>
              </a:rPr>
              <a:t>nández Gutiérrez. </a:t>
            </a:r>
          </a:p>
          <a:p>
            <a:pPr marL="45720" marR="45720" indent="0" algn="just">
              <a:lnSpc>
                <a:spcPts val="1500"/>
              </a:lnSpc>
              <a:spcBef>
                <a:spcPts val="425"/>
              </a:spcBef>
              <a:spcAft>
                <a:spcPts val="0"/>
              </a:spcAft>
            </a:pPr>
            <a:r>
              <a:rPr lang="es-ES" sz="1200" spc="0">
                <a:solidFill>
                  <a:srgbClr val="000000"/>
                </a:solidFill>
                <a:latin typeface="Times New Roman" pitchFamily="1" panose="02020603050405020304"/>
              </a:rPr>
              <a:t>Quisiera comenzar haciendo notar que el </a:t>
            </a:r>
            <a:r>
              <a:rPr lang="es-ES" sz="1200" spc="0">
                <a:solidFill>
                  <a:srgbClr val="000000"/>
                </a:solidFill>
                <a:latin typeface="Times New Roman" pitchFamily="1" panose="02020603050405020304"/>
              </a:rPr>
              <a:t>nombramiento de Dr. Honoris Causa es </a:t>
            </a:r>
          </a:p>
        </p:txBody>
      </p:sp>
      <p:sp>
        <p:nvSpPr>
          <p:cNvPr id="5" name=""/>
          <p:cNvSpPr/>
          <p:nvPr>
            <p:ph type="body" idx="10"/>
          </p:nvPr>
        </p:nvSpPr>
        <p:spPr>
          <a:xfrm>
            <a:off x="1057910" y="8205470"/>
            <a:ext cx="5486400" cy="1525905"/>
          </a:xfrm>
          <a:prstGeom prst="rect">
            <a:avLst/>
          </a:prstGeom>
          <a:noFill/>
          <a:ln w="0" cmpd="sng">
            <a:noFill/>
            <a:prstDash val="solid"/>
          </a:ln>
        </p:spPr>
        <p:txBody>
          <a:bodyPr vert="horz" lIns="0" tIns="0"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la distinción m´as alta que concede la Universidad y, por eso, no es de extrañar que </a:t>
            </a:r>
            <a:r>
              <a:rPr lang="es-ES" sz="1200" spc="0">
                <a:solidFill>
                  <a:srgbClr val="000000"/>
                </a:solidFill>
                <a:latin typeface="Times New Roman" pitchFamily="1" panose="02020603050405020304"/>
              </a:rPr>
              <a:t>la institución sea extremadamente rigurosa a la hora de seleccionar a los candidatos. </a:t>
            </a:r>
          </a:p>
          <a:p>
            <a:pPr marL="45720" marR="45720" indent="0" algn="just">
              <a:lnSpc>
                <a:spcPts val="1500"/>
              </a:lnSpc>
              <a:spcBef>
                <a:spcPts val="430"/>
              </a:spcBef>
              <a:spcAft>
                <a:spcPts val="0"/>
              </a:spcAft>
            </a:pPr>
            <a:r>
              <a:rPr lang="es-ES" sz="1200" spc="0">
                <a:solidFill>
                  <a:srgbClr val="000000"/>
                </a:solidFill>
                <a:latin typeface="Times New Roman" pitchFamily="1" panose="02020603050405020304"/>
              </a:rPr>
              <a:t>Y en el profesor Fernández Gutiérrez se dan todas las razones para la concesión de </a:t>
            </a:r>
            <a:r>
              <a:rPr lang="es-ES" sz="1200" spc="0">
                <a:solidFill>
                  <a:srgbClr val="000000"/>
                </a:solidFill>
                <a:latin typeface="Times New Roman" pitchFamily="1" panose="02020603050405020304"/>
              </a:rPr>
              <a:t>esta distinción, como investigador, como docente y como gestor, además de su faceta </a:t>
            </a:r>
            <a:r>
              <a:rPr lang="es-ES" sz="1200" spc="0">
                <a:solidFill>
                  <a:srgbClr val="000000"/>
                </a:solidFill>
                <a:latin typeface="Times New Roman" pitchFamily="1" panose="02020603050405020304"/>
              </a:rPr>
              <a:t>de auténtico compromiso social, fruto de sus extraordinarias cualidades humanas. </a:t>
            </a:r>
          </a:p>
          <a:p>
            <a:pPr marL="45720" marR="45720" indent="0" algn="just">
              <a:lnSpc>
                <a:spcPts val="1500"/>
              </a:lnSpc>
              <a:spcBef>
                <a:spcPts val="455"/>
              </a:spcBef>
              <a:spcAft>
                <a:spcPts val="1190"/>
              </a:spcAft>
            </a:pPr>
            <a:r>
              <a:rPr lang="es-ES" sz="1200" spc="0">
                <a:solidFill>
                  <a:srgbClr val="000000"/>
                </a:solidFill>
                <a:latin typeface="Times New Roman" pitchFamily="1" panose="02020603050405020304"/>
              </a:rPr>
              <a:t>En cuanto a los méritos y razones que justifican esta elección, me gustaría hacer </a:t>
            </a:r>
            <a:r>
              <a:rPr lang="es-ES" sz="1200" spc="0">
                <a:solidFill>
                  <a:srgbClr val="000000"/>
                </a:solidFill>
                <a:latin typeface="Times New Roman" pitchFamily="1" panose="02020603050405020304"/>
              </a:rPr>
              <a:t>mención a su productiva trayectoria investigadora, que comenzóen la Universidad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sp>
        <p:nvSpPr>
          <p:cNvPr id="9" name=""/>
          <p:cNvSpPr/>
          <p:nvPr>
            <p:ph type="body" idx="10"/>
          </p:nvPr>
        </p:nvSpPr>
        <p:spPr>
          <a:xfrm>
            <a:off x="1057910" y="7703820"/>
            <a:ext cx="2514600" cy="501650"/>
          </a:xfrm>
          <a:prstGeom prst="rect">
            <a:avLst/>
          </a:prstGeom>
          <a:noFill/>
          <a:ln w="0" cmpd="sng">
            <a:noFill/>
            <a:prstDash val="solid"/>
          </a:ln>
        </p:spPr>
        <p:txBody>
          <a:bodyPr vert="horz" lIns="0" tIns="0" rIns="0" bIns="0" anchor="t"/>
          <a:lstStyle/>
          <a:p>
            <a:pPr marL="0" marR="0" indent="0" algn="ctr">
              <a:lnSpc>
                <a:spcPts val="1400"/>
              </a:lnSpc>
              <a:spcAft>
                <a:spcPts val="2555"/>
              </a:spcAft>
            </a:pPr>
            <a:r>
              <a:rPr lang="es-ES" sz="1200" spc="30">
                <a:solidFill>
                  <a:srgbClr val="000000"/>
                </a:solidFill>
                <a:latin typeface="Times New Roman" pitchFamily="1" panose="02020603050405020304"/>
              </a:rPr>
              <a:t>Dr. Arsenio Muñoz de la Peña </a:t>
            </a:r>
          </a:p>
        </p:txBody>
      </p:sp>
    </p:spTree>
  </p:cSld>
  <p:clrMapOvr>
    <a:masterClrMapping/>
  </p:clrMapOvr>
</p:sldLayout>
</file>

<file path=ppt/slideLayouts/slideLayout37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3335"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351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de Granada, siendo su mentor el profesor D. Manuel Román Ceba, con el que vino a Badajoz, a la incipiente Universidad de Extremadura, en los años 70, como otros pro-</a:t>
            </a:r>
            <a:r>
              <a:rPr lang="es-ES" sz="1200" spc="0">
                <a:solidFill>
                  <a:srgbClr val="000000"/>
                </a:solidFill>
                <a:latin typeface="Times New Roman" pitchFamily="1" panose="02020603050405020304"/>
              </a:rPr>
              <a:t>fesores pioneros provenientes de otras Universidades, que resultaron fundamentales para su consolidación. </a:t>
            </a:r>
          </a:p>
          <a:p>
            <a:pPr marL="45720" marR="45720" indent="0" algn="just">
              <a:lnSpc>
                <a:spcPts val="1400"/>
              </a:lnSpc>
              <a:spcBef>
                <a:spcPts val="525"/>
              </a:spcBef>
              <a:spcAft>
                <a:spcPts val="0"/>
              </a:spcAft>
            </a:pPr>
            <a:r>
              <a:rPr lang="es-ES" sz="1200" spc="15">
                <a:solidFill>
                  <a:srgbClr val="000000"/>
                </a:solidFill>
                <a:latin typeface="Times New Roman" pitchFamily="1" panose="02020603050405020304"/>
              </a:rPr>
              <a:t>Resumirédicha trayectoria en dos amplias líneas de investigación en Química Ana-</a:t>
            </a:r>
            <a:r>
              <a:rPr lang="es-ES" sz="1200" spc="15">
                <a:solidFill>
                  <a:srgbClr val="000000"/>
                </a:solidFill>
                <a:latin typeface="Times New Roman" pitchFamily="1" panose="02020603050405020304"/>
              </a:rPr>
              <a:t>lítica: 1) Luminiscencia, nuevos materiales y sensores, para el desarrollo de meto-dologías analíticas de aplicación en el control biomédico, industrial y alimentario y 2) Desarrollo de Técnicas Separativas Avanzadas para la caracterización de com-</a:t>
            </a:r>
            <a:r>
              <a:rPr lang="es-ES" sz="1200" spc="15">
                <a:solidFill>
                  <a:srgbClr val="000000"/>
                </a:solidFill>
                <a:latin typeface="Times New Roman" pitchFamily="1" panose="02020603050405020304"/>
              </a:rPr>
              <a:t>puestos bioactivos en alimentos funcionales y subproductos derivados de la industria alimentaria. </a:t>
            </a:r>
          </a:p>
          <a:p>
            <a:pPr marL="45720" marR="45720" indent="0" algn="just">
              <a:lnSpc>
                <a:spcPts val="1400"/>
              </a:lnSpc>
              <a:spcBef>
                <a:spcPts val="555"/>
              </a:spcBef>
              <a:spcAft>
                <a:spcPts val="0"/>
              </a:spcAft>
            </a:pPr>
            <a:r>
              <a:rPr lang="es-ES" sz="1200" spc="0">
                <a:solidFill>
                  <a:srgbClr val="000000"/>
                </a:solidFill>
                <a:latin typeface="Times New Roman" pitchFamily="1" panose="02020603050405020304"/>
              </a:rPr>
              <a:t>A lo largo de la misma ha publicado más de 400 artículos en revistas científicas, con un total de más de 15.000 citas. Es autor o editor de 36 libros o capítulos de libro, ha participado en numerosos proyectos de investigación y contratos de investigación y de transferencia con empresas e instituciones públicas y ha presentado numerosas comunicaciones a Congresos. En su faceta de formador de investigadores ha dirigido 40 Tesis Doctorales y ha sabido insuflar en los que trabajaron con él su compromiso con la investigación y su entrega por la Ciencia. Es uno de los investigadores de la Universidad de Granada con mayor número de colaboraciones internacionales. Es censor y evaluador de un elevado número de revistas de su especialidad, asícomo de diferentes Agencias de Evaluación y miembro de varias Sociedades Científicas. En el grupo de investigación que dirige ha recibido unos 50 investigadores de diferentes centros nacionales e internacionales en los últimos diez años, incluyendo colaboracio-</a:t>
            </a:r>
            <a:r>
              <a:rPr lang="es-ES" sz="1200" spc="0">
                <a:solidFill>
                  <a:srgbClr val="000000"/>
                </a:solidFill>
                <a:latin typeface="Times New Roman" pitchFamily="1" panose="02020603050405020304"/>
              </a:rPr>
              <a:t>nes con el Departamento de Química Analítica de la Universidad de Extremadura.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Asimismo, ha realizado varias estancias en centros de investigación extranjeros y es-</a:t>
            </a:r>
            <a:r>
              <a:rPr lang="es-ES" sz="1200" spc="0">
                <a:solidFill>
                  <a:srgbClr val="000000"/>
                </a:solidFill>
                <a:latin typeface="Times New Roman" pitchFamily="1" panose="02020603050405020304"/>
              </a:rPr>
              <a:t>pañoles, destacando su estancia en 1983, como Profesor Visitante, en la Universidad de Florida, en Estados Unidos, trabajando con el Profesor Stephen Schulman, uno de los padres del desarrollo y aplicación de la Luminiscencia Molecular a la Química Analítica, que dejóuna innegable impronta en su trayectoria científica y que tuve la oportunidad de disfrutar y compartir con él. </a:t>
            </a:r>
          </a:p>
          <a:p>
            <a:pPr marL="45720" marR="45720" indent="0" algn="just">
              <a:lnSpc>
                <a:spcPts val="1400"/>
              </a:lnSpc>
              <a:spcBef>
                <a:spcPts val="555"/>
              </a:spcBef>
              <a:spcAft>
                <a:spcPts val="0"/>
              </a:spcAft>
            </a:pPr>
            <a:r>
              <a:rPr lang="es-ES" sz="1200" spc="15">
                <a:solidFill>
                  <a:srgbClr val="000000"/>
                </a:solidFill>
                <a:latin typeface="Times New Roman" pitchFamily="1" panose="02020603050405020304"/>
              </a:rPr>
              <a:t>Ha estado implicado en relevantes posiciones administrativas y de gestión, entre las que podemos destacar que en la Universidad de Granada fue Director del Secreta-</a:t>
            </a:r>
            <a:r>
              <a:rPr lang="es-ES" sz="1200" spc="15">
                <a:solidFill>
                  <a:srgbClr val="000000"/>
                </a:solidFill>
                <a:latin typeface="Times New Roman" pitchFamily="1" panose="02020603050405020304"/>
              </a:rPr>
              <a:t>riado de Investigación Científica y Tecnológica, cargo que dejo para ocupar el puesto de Delegado Provincial en Granada de la Consejería de Educación y Ciencia de An-</a:t>
            </a:r>
            <a:r>
              <a:rPr lang="es-ES" sz="1200" spc="15">
                <a:solidFill>
                  <a:srgbClr val="000000"/>
                </a:solidFill>
                <a:latin typeface="Times New Roman" pitchFamily="1" panose="02020603050405020304"/>
              </a:rPr>
              <a:t>dalucía. Seguidamente se trasladóa la Universidad de Almería, en la que fue Rector Magnífico entre 1993 y 1997. A su vuelta a Granada fue nombrado Coordinador del Programa de Enseñanza Virtual de la Junta de Andalucía y se encargóde la puesta en marcha del Centro de Investigación y Desarrollo del Alimento Funcional de la Universidad de Granada, del que fue Director entre 2008 y 2017. Asimismo, ha sido Miembro del Consejo de Universidades del Estado y del Consejo Andaluz de Universidades, Consejero General y de Administración de Unicaja, Patrono de la Fundación Unicaja y de la Fundación Bancaría Unicaja y Consejero Delegado de la Asociación Granada 2010. </a:t>
            </a:r>
          </a:p>
          <a:p>
            <a:pPr marL="45720" marR="45720" indent="0" algn="just">
              <a:lnSpc>
                <a:spcPts val="1400"/>
              </a:lnSpc>
              <a:spcBef>
                <a:spcPts val="525"/>
              </a:spcBef>
              <a:spcAft>
                <a:spcPts val="1960"/>
              </a:spcAft>
            </a:pPr>
            <a:r>
              <a:rPr lang="es-ES" sz="1200" spc="0">
                <a:solidFill>
                  <a:srgbClr val="000000"/>
                </a:solidFill>
                <a:latin typeface="Times New Roman" pitchFamily="1" panose="02020603050405020304"/>
              </a:rPr>
              <a:t>Y he dejado para el final su vinculación con la Facultad de Ciencias de la Universidad de Extremadura. El profesor Fernández Gutiérrez mantiene una estrecha relación académica y profesional con nuestra Universidad, de la que fue profesor durante 8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7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352 </a:t>
            </a:r>
            <a:r>
              <a:rPr lang="es-ES" sz="1250" b="1" spc="0">
                <a:solidFill>
                  <a:srgbClr val="000000"/>
                </a:solidFill>
                <a:latin typeface="Times New Roman" pitchFamily="1" panose="02020603050405020304"/>
              </a:rPr>
              <a:t>15.5. Prof. Dr. Alberto Fernández Gutiérrez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6060" rIns="0" bIns="0" anchor="t"/>
          <a:lstStyle/>
          <a:p>
            <a:pPr marL="45720" marR="45720" indent="0" algn="l">
              <a:lnSpc>
                <a:spcPts val="1500"/>
              </a:lnSpc>
              <a:spcAft>
                <a:spcPts val="0"/>
              </a:spcAft>
            </a:pPr>
            <a:r>
              <a:rPr lang="es-ES" sz="1200" spc="25">
                <a:solidFill>
                  <a:srgbClr val="000000"/>
                </a:solidFill>
                <a:latin typeface="Times New Roman" pitchFamily="1" panose="02020603050405020304"/>
              </a:rPr>
              <a:t>años (1974–1982) y, particularmente, con la Facultad de Ciencias. </a:t>
            </a:r>
          </a:p>
          <a:p>
            <a:pPr marL="45720" marR="45720" indent="0" algn="just">
              <a:lnSpc>
                <a:spcPts val="1500"/>
              </a:lnSpc>
              <a:spcBef>
                <a:spcPts val="440"/>
              </a:spcBef>
              <a:spcAft>
                <a:spcPts val="0"/>
              </a:spcAft>
            </a:pPr>
            <a:r>
              <a:rPr lang="es-ES" sz="1200" spc="0">
                <a:solidFill>
                  <a:srgbClr val="000000"/>
                </a:solidFill>
                <a:latin typeface="Times New Roman" pitchFamily="1" panose="02020603050405020304"/>
              </a:rPr>
              <a:t>Ocupóen ella diferentes cargos de gestión académica, siendo Director del Departa-</a:t>
            </a:r>
            <a:r>
              <a:rPr lang="es-ES" sz="1200" spc="0">
                <a:solidFill>
                  <a:srgbClr val="000000"/>
                </a:solidFill>
                <a:latin typeface="Times New Roman" pitchFamily="1" panose="02020603050405020304"/>
              </a:rPr>
              <a:t>mento de Química Analítica y Secretario de la Facultad de Ciencias. </a:t>
            </a:r>
          </a:p>
          <a:p>
            <a:pPr marL="45720" marR="45720" indent="0" algn="just">
              <a:lnSpc>
                <a:spcPts val="1500"/>
              </a:lnSpc>
              <a:spcBef>
                <a:spcPts val="350"/>
              </a:spcBef>
              <a:spcAft>
                <a:spcPts val="0"/>
              </a:spcAft>
            </a:pPr>
            <a:r>
              <a:rPr lang="es-ES" sz="1200" spc="10">
                <a:solidFill>
                  <a:srgbClr val="000000"/>
                </a:solidFill>
                <a:latin typeface="Times New Roman" pitchFamily="1" panose="02020603050405020304"/>
              </a:rPr>
              <a:t>Fue Director de 4 Tesis Doctorales de profesores de esta Universidad, y ha mantenido una intensa colaboración con el Departamento de Química Analítica después de su vuelta a la Universidad de Granada, participando en numerosas publicaciones, proyectos de investigación conjuntos y comunicaciones a congresos, asícomo en la reciente creación de una empresa de base tecnológica, colaboración que se mantiene en la actualidad. </a:t>
            </a:r>
          </a:p>
          <a:p>
            <a:pPr marL="45720" marR="45720" indent="0" algn="just">
              <a:lnSpc>
                <a:spcPts val="1500"/>
              </a:lnSpc>
              <a:spcBef>
                <a:spcPts val="430"/>
              </a:spcBef>
              <a:spcAft>
                <a:spcPts val="0"/>
              </a:spcAft>
            </a:pPr>
            <a:r>
              <a:rPr lang="es-ES" sz="1200" spc="0">
                <a:solidFill>
                  <a:srgbClr val="000000"/>
                </a:solidFill>
                <a:latin typeface="Times New Roman" pitchFamily="1" panose="02020603050405020304"/>
              </a:rPr>
              <a:t>Finalmente, destacar que su inquietud por los aspectos sociales le llevóa la puesta en marcha y Dirección del Secretariado de Asuntos Sociales, asícomo a la Presidencia y Fundación de la Cooperativa de Viviendas y de la Guardería Universitaria de la Universidad de Extremadura. </a:t>
            </a:r>
          </a:p>
          <a:p>
            <a:pPr marL="45720" marR="45720" indent="0" algn="just">
              <a:lnSpc>
                <a:spcPts val="1500"/>
              </a:lnSpc>
              <a:spcBef>
                <a:spcPts val="405"/>
              </a:spcBef>
              <a:spcAft>
                <a:spcPts val="0"/>
              </a:spcAft>
            </a:pPr>
            <a:r>
              <a:rPr lang="es-ES" sz="1200" spc="0">
                <a:solidFill>
                  <a:srgbClr val="000000"/>
                </a:solidFill>
                <a:latin typeface="Times New Roman" pitchFamily="1" panose="02020603050405020304"/>
              </a:rPr>
              <a:t>Y si bien puede considerarse, como decía Jovellanos, que “La ciencia es sin disputa el mejor, el m´as brillante adorno del hombre”, esta glosa de un universitario de evi-</a:t>
            </a:r>
            <a:r>
              <a:rPr lang="es-ES" sz="1200" spc="0">
                <a:solidFill>
                  <a:srgbClr val="000000"/>
                </a:solidFill>
                <a:latin typeface="Times New Roman" pitchFamily="1" panose="02020603050405020304"/>
              </a:rPr>
              <a:t>dente categoría intelectual, emprendedor y generoso en sus actuaciones no quedaría completa sin enumerar los previos reconocimientos de que ha sido objeto. </a:t>
            </a:r>
          </a:p>
          <a:p>
            <a:pPr marL="45720" marR="45720" indent="0" algn="just">
              <a:lnSpc>
                <a:spcPts val="1500"/>
              </a:lnSpc>
              <a:spcBef>
                <a:spcPts val="325"/>
              </a:spcBef>
              <a:spcAft>
                <a:spcPts val="0"/>
              </a:spcAft>
            </a:pPr>
            <a:r>
              <a:rPr lang="es-ES" sz="1200" spc="0">
                <a:solidFill>
                  <a:srgbClr val="000000"/>
                </a:solidFill>
                <a:latin typeface="Times New Roman" pitchFamily="1" panose="02020603050405020304"/>
              </a:rPr>
              <a:t>Entre otras distinciones, la Universidad de Granada le concedióla Medalla de Plata. Asimismo, se le concedióla Medalla de Oro por la Universidad de Almeria, que también, recientemente, le otorgóel nombramiento de Doctor Honoris Causa. Es Académico Numerario de la Academia de Ciencias de Granada, Colegiado de Honor del Colegio Profesional de Químicos, Medalla Conmemorativa de la Real Sociedad Española de Química y Profesor Emérito de la Universidad de Granada. Todos estos Premios me constan que le llenan de orgullo y honran a las instituciones que se los concedieron. Por tanto, el nombramiento que se solicita honra a nuestra Universidad, que queda reforzada en su identidad y en los valores que la conforman. </a:t>
            </a:r>
          </a:p>
          <a:p>
            <a:pPr marL="45720" marR="45720" indent="0" algn="just">
              <a:lnSpc>
                <a:spcPts val="1500"/>
              </a:lnSpc>
              <a:spcBef>
                <a:spcPts val="405"/>
              </a:spcBef>
              <a:spcAft>
                <a:spcPts val="0"/>
              </a:spcAft>
            </a:pPr>
            <a:r>
              <a:rPr lang="es-ES" sz="1200" spc="35">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al Excmo. Sr. D. </a:t>
            </a:r>
            <a:r>
              <a:rPr lang="es-ES" sz="1250" b="1" spc="35">
                <a:solidFill>
                  <a:srgbClr val="000000"/>
                </a:solidFill>
                <a:latin typeface="Times New Roman" pitchFamily="1" panose="02020603050405020304"/>
              </a:rPr>
              <a:t>Alberto Fernández Gutiérrez </a:t>
            </a:r>
            <a:r>
              <a:rPr lang="es-ES" sz="1200" spc="35">
                <a:solidFill>
                  <a:srgbClr val="000000"/>
                </a:solidFill>
                <a:latin typeface="Times New Roman" pitchFamily="1" panose="02020603050405020304"/>
              </a:rPr>
              <a:t>el supremo grado de doctor “Honoris causa” por la Facultad de Ciencias de la Universidad de Extrema-</a:t>
            </a:r>
            <a:r>
              <a:rPr lang="es-ES" sz="1200" spc="35">
                <a:solidFill>
                  <a:srgbClr val="000000"/>
                </a:solidFill>
                <a:latin typeface="Times New Roman" pitchFamily="1" panose="02020603050405020304"/>
              </a:rPr>
              <a:t>dura. </a:t>
            </a:r>
          </a:p>
          <a:p>
            <a:pPr marL="45720" marR="45720" indent="0" algn="l">
              <a:lnSpc>
                <a:spcPts val="1500"/>
              </a:lnSpc>
              <a:spcBef>
                <a:spcPts val="480"/>
              </a:spcBef>
              <a:spcAft>
                <a:spcPts val="0"/>
              </a:spcAft>
            </a:pPr>
            <a:r>
              <a:rPr lang="es-ES" sz="1200" spc="30">
                <a:solidFill>
                  <a:srgbClr val="000000"/>
                </a:solidFill>
                <a:latin typeface="Times New Roman" pitchFamily="1" panose="02020603050405020304"/>
              </a:rPr>
              <a:t>Dr. Arsenio Muñoz de la Peña Castrillo </a:t>
            </a:r>
          </a:p>
          <a:p>
            <a:pPr marL="45720" marR="45720" indent="0" algn="just">
              <a:lnSpc>
                <a:spcPts val="1400"/>
              </a:lnSpc>
              <a:spcBef>
                <a:spcPts val="1920"/>
              </a:spcBef>
              <a:spcAft>
                <a:spcPts val="0"/>
              </a:spcAft>
            </a:pPr>
            <a:r>
              <a:rPr lang="es-ES" sz="1250" b="1" spc="0">
                <a:solidFill>
                  <a:srgbClr val="000000"/>
                </a:solidFill>
                <a:latin typeface="Times New Roman" pitchFamily="1" panose="02020603050405020304"/>
              </a:rPr>
              <a:t>Discurso del Dr. Alberto Fernández Gutiérrez, para la recepción del Doc-</a:t>
            </a:r>
            <a:r>
              <a:rPr lang="es-ES" sz="1250" b="1" spc="0">
                <a:solidFill>
                  <a:srgbClr val="000000"/>
                </a:solidFill>
                <a:latin typeface="Times New Roman" pitchFamily="1" panose="02020603050405020304"/>
              </a:rPr>
              <a:t>torado Honoris Causa por la Universidad de Extremadura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Sr. Rector Magnífico de la Universidad de Extremadura; Padrino, Sr. D. Arsenio Muñoz de la Peña Castrillo; Sra. Decana de la Facultad de Ciencias, Autoridades, Claustro Universitario, Colegas, Señoras y Señores, </a:t>
            </a:r>
          </a:p>
          <a:p>
            <a:pPr marL="45720" marR="45720" indent="0" algn="just">
              <a:lnSpc>
                <a:spcPts val="1500"/>
              </a:lnSpc>
              <a:spcBef>
                <a:spcPts val="375"/>
              </a:spcBef>
              <a:spcAft>
                <a:spcPts val="1455"/>
              </a:spcAft>
            </a:pPr>
            <a:r>
              <a:rPr lang="es-ES" sz="1200" spc="0">
                <a:solidFill>
                  <a:srgbClr val="000000"/>
                </a:solidFill>
                <a:latin typeface="Times New Roman" pitchFamily="1" panose="02020603050405020304"/>
              </a:rPr>
              <a:t>Quiero manifestar mi agradecimiento a quienes me han propuesto y elegido para ser recibido hoy como Dr. H.C.: al Departamento de Química Analítica, a la Facultad de Ciencias, a su Decana/ que me eligieron, al Consejo de Gobierno, Claustro y al Sr. Rector Magfco. que me propusieron, y especialmente a quien tomóla iniciativa: mi compañero, colega, querido amigo y hoy Padrino, Arsenio Muñoz de la Peña. Me han vuelto a emocionar tus palabras. Muchísimas Gracias.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37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353 </a:t>
            </a:r>
          </a:p>
        </p:txBody>
      </p:sp>
      <p:sp>
        <p:nvSpPr>
          <p:cNvPr id="3" name=""/>
          <p:cNvSpPr/>
          <p:nvPr>
            <p:ph type="body" idx="10"/>
          </p:nvPr>
        </p:nvSpPr>
        <p:spPr>
          <a:xfrm>
            <a:off x="1057910" y="681990"/>
            <a:ext cx="5486400" cy="2488565"/>
          </a:xfrm>
          <a:prstGeom prst="rect">
            <a:avLst/>
          </a:prstGeom>
          <a:noFill/>
          <a:ln w="0" cmpd="sng">
            <a:noFill/>
            <a:prstDash val="solid"/>
          </a:ln>
        </p:spPr>
        <p:txBody>
          <a:bodyPr vert="horz" lIns="0" tIns="226695" rIns="0" bIns="0" anchor="t"/>
          <a:lstStyle/>
          <a:p>
            <a:pPr marL="0" marR="45720" indent="0" algn="just">
              <a:lnSpc>
                <a:spcPts val="1400"/>
              </a:lnSpc>
              <a:spcAft>
                <a:spcPts val="0"/>
              </a:spcAft>
            </a:pPr>
            <a:r>
              <a:rPr lang="es-ES" sz="1200" spc="30">
                <a:solidFill>
                  <a:srgbClr val="000000"/>
                </a:solidFill>
                <a:latin typeface="Times New Roman" pitchFamily="1" panose="02020603050405020304"/>
              </a:rPr>
              <a:t>En este solemne nombramiento con el que me honráis y que recibo con todo recono-</a:t>
            </a:r>
            <a:r>
              <a:rPr lang="es-ES" sz="1200" spc="30">
                <a:solidFill>
                  <a:srgbClr val="000000"/>
                </a:solidFill>
                <a:latin typeface="Times New Roman" pitchFamily="1" panose="02020603050405020304"/>
              </a:rPr>
              <a:t>cimiento, nos une el afán esperanzado de servicio a la noble causa de la Universidad que consiste en esforzarse por saber, investigar, transferir y gestionar bien, y mi aceptación es un mandato de trabajo, rigor y honestidad, que me emociona más, por mi duradero contacto y cariño hacia esta tierra en la que fui feliz y de la que son dos de mis hijos. </a:t>
            </a:r>
          </a:p>
          <a:p>
            <a:pPr marL="0" marR="45720" indent="0" algn="just">
              <a:lnSpc>
                <a:spcPts val="1400"/>
              </a:lnSpc>
              <a:spcBef>
                <a:spcPts val="470"/>
              </a:spcBef>
              <a:spcAft>
                <a:spcPts val="0"/>
              </a:spcAft>
            </a:pPr>
            <a:r>
              <a:rPr lang="es-ES" sz="1200" spc="0">
                <a:solidFill>
                  <a:srgbClr val="000000"/>
                </a:solidFill>
                <a:latin typeface="Times New Roman" pitchFamily="1" panose="02020603050405020304"/>
              </a:rPr>
              <a:t>He tenido el privilegio de haber trabajado en la Universidad de Granada, que pronto será5 veces centenaria, fundada por el Emperador Carlos I y en dos jóvenes, la UAL y otra ya no tanto como la UEx, en donde desde hace muchos años vengo participando en variadas actividades encontrado siempre altos niveles de ciencia y realizaciones, que mucho han contribuido a mi formación y que considero entre lo mejor de mis experiencias universitarias. </a:t>
            </a:r>
          </a:p>
        </p:txBody>
      </p:sp>
      <p:sp>
        <p:nvSpPr>
          <p:cNvPr id="4" name=""/>
          <p:cNvSpPr/>
          <p:nvPr>
            <p:ph type="body" idx="10"/>
          </p:nvPr>
        </p:nvSpPr>
        <p:spPr>
          <a:xfrm>
            <a:off x="4178935" y="3170555"/>
            <a:ext cx="2365375" cy="4263390"/>
          </a:xfrm>
          <a:prstGeom prst="rect">
            <a:avLst/>
          </a:prstGeom>
          <a:noFill/>
          <a:ln w="0" cmpd="sng">
            <a:noFill/>
            <a:prstDash val="solid"/>
          </a:ln>
        </p:spPr>
        <p:txBody>
          <a:bodyPr vert="horz" lIns="0" tIns="6477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Me reincorporo pues, a una Univer-</a:t>
            </a:r>
            <a:r>
              <a:rPr lang="es-ES" sz="1200" spc="0">
                <a:solidFill>
                  <a:srgbClr val="000000"/>
                </a:solidFill>
                <a:latin typeface="Times New Roman" pitchFamily="1" panose="02020603050405020304"/>
              </a:rPr>
              <a:t>sidad que destaca cada día en su </a:t>
            </a:r>
            <a:r>
              <a:rPr lang="es-ES" sz="1200" spc="0">
                <a:solidFill>
                  <a:srgbClr val="000000"/>
                </a:solidFill>
                <a:latin typeface="Times New Roman" pitchFamily="1" panose="02020603050405020304"/>
              </a:rPr>
              <a:t>progreso hacia la excelencia. Felici-</a:t>
            </a:r>
            <a:r>
              <a:rPr lang="es-ES" sz="1200" spc="0">
                <a:solidFill>
                  <a:srgbClr val="000000"/>
                </a:solidFill>
                <a:latin typeface="Times New Roman" pitchFamily="1" panose="02020603050405020304"/>
              </a:rPr>
              <a:t>taciones por ello Sr. Rector y por ex-</a:t>
            </a:r>
            <a:r>
              <a:rPr lang="es-ES" sz="1200" spc="0">
                <a:solidFill>
                  <a:srgbClr val="000000"/>
                </a:solidFill>
                <a:latin typeface="Times New Roman" pitchFamily="1" panose="02020603050405020304"/>
              </a:rPr>
              <a:t>tensión a sus predecesores entre los </a:t>
            </a:r>
            <a:r>
              <a:rPr lang="es-ES" sz="1200" spc="0">
                <a:solidFill>
                  <a:srgbClr val="000000"/>
                </a:solidFill>
                <a:latin typeface="Times New Roman" pitchFamily="1" panose="02020603050405020304"/>
              </a:rPr>
              <a:t>que quiero citar por conocimiento, </a:t>
            </a:r>
            <a:r>
              <a:rPr lang="es-ES" sz="1200" spc="0">
                <a:solidFill>
                  <a:srgbClr val="000000"/>
                </a:solidFill>
                <a:latin typeface="Times New Roman" pitchFamily="1" panose="02020603050405020304"/>
              </a:rPr>
              <a:t>cercanía y afecto a los Rectores: Ci-</a:t>
            </a:r>
            <a:r>
              <a:rPr lang="es-ES" sz="1200" spc="0">
                <a:solidFill>
                  <a:srgbClr val="000000"/>
                </a:solidFill>
                <a:latin typeface="Times New Roman" pitchFamily="1" panose="02020603050405020304"/>
              </a:rPr>
              <a:t>vit, Chordi, Sánchez Misiego y Cha-</a:t>
            </a:r>
            <a:r>
              <a:rPr lang="es-ES" sz="1200" spc="0">
                <a:solidFill>
                  <a:srgbClr val="000000"/>
                </a:solidFill>
                <a:latin typeface="Times New Roman" pitchFamily="1" panose="02020603050405020304"/>
              </a:rPr>
              <a:t>parro. </a:t>
            </a:r>
          </a:p>
          <a:p>
            <a:pPr marL="0" marR="45720" indent="0" algn="just">
              <a:lnSpc>
                <a:spcPts val="1400"/>
              </a:lnSpc>
              <a:spcBef>
                <a:spcPts val="490"/>
              </a:spcBef>
              <a:spcAft>
                <a:spcPts val="0"/>
              </a:spcAft>
            </a:pPr>
            <a:r>
              <a:rPr lang="es-ES" sz="1200" spc="0">
                <a:solidFill>
                  <a:srgbClr val="000000"/>
                </a:solidFill>
                <a:latin typeface="Times New Roman" pitchFamily="1" panose="02020603050405020304"/>
              </a:rPr>
              <a:t>Cuando en 1974 lleguéa esta Facul-</a:t>
            </a:r>
            <a:r>
              <a:rPr lang="es-ES" sz="1200" spc="0">
                <a:solidFill>
                  <a:srgbClr val="000000"/>
                </a:solidFill>
                <a:latin typeface="Times New Roman" pitchFamily="1" panose="02020603050405020304"/>
              </a:rPr>
              <a:t>tad, empezamos a trabajar en Fluo-</a:t>
            </a:r>
            <a:r>
              <a:rPr lang="es-ES" sz="1200" spc="0">
                <a:solidFill>
                  <a:srgbClr val="000000"/>
                </a:solidFill>
                <a:latin typeface="Times New Roman" pitchFamily="1" panose="02020603050405020304"/>
              </a:rPr>
              <a:t>rescencia Molecular. Sin embargo no </a:t>
            </a:r>
            <a:r>
              <a:rPr lang="es-ES" sz="1200" spc="0">
                <a:solidFill>
                  <a:srgbClr val="000000"/>
                </a:solidFill>
                <a:latin typeface="Times New Roman" pitchFamily="1" panose="02020603050405020304"/>
              </a:rPr>
              <a:t>fue hasta el 1983 cuando en la Uni-</a:t>
            </a:r>
            <a:r>
              <a:rPr lang="es-ES" sz="1200" spc="0">
                <a:solidFill>
                  <a:srgbClr val="000000"/>
                </a:solidFill>
                <a:latin typeface="Times New Roman" pitchFamily="1" panose="02020603050405020304"/>
              </a:rPr>
              <a:t>versidad de Florida mi Padrino y yo </a:t>
            </a:r>
            <a:r>
              <a:rPr lang="es-ES" sz="1200" spc="0">
                <a:solidFill>
                  <a:srgbClr val="000000"/>
                </a:solidFill>
                <a:latin typeface="Times New Roman" pitchFamily="1" panose="02020603050405020304"/>
              </a:rPr>
              <a:t>descubrimos a Nicolás Bautista Mo-</a:t>
            </a:r>
            <a:r>
              <a:rPr lang="es-ES" sz="1200" spc="0">
                <a:solidFill>
                  <a:srgbClr val="000000"/>
                </a:solidFill>
                <a:latin typeface="Times New Roman" pitchFamily="1" panose="02020603050405020304"/>
              </a:rPr>
              <a:t>nardes Alfaro. </a:t>
            </a:r>
          </a:p>
          <a:p>
            <a:pPr marL="0" marR="45720" indent="0" algn="just">
              <a:lnSpc>
                <a:spcPts val="1400"/>
              </a:lnSpc>
              <a:spcBef>
                <a:spcPts val="485"/>
              </a:spcBef>
              <a:spcAft>
                <a:spcPts val="0"/>
              </a:spcAft>
            </a:pPr>
            <a:r>
              <a:rPr lang="es-ES" sz="1200" spc="15">
                <a:solidFill>
                  <a:srgbClr val="000000"/>
                </a:solidFill>
                <a:latin typeface="Times New Roman" pitchFamily="1" panose="02020603050405020304"/>
              </a:rPr>
              <a:t>Monardes fue un destacado me´dico </a:t>
            </a:r>
            <a:r>
              <a:rPr lang="es-ES" sz="1200" spc="15">
                <a:solidFill>
                  <a:srgbClr val="000000"/>
                </a:solidFill>
                <a:latin typeface="Times New Roman" pitchFamily="1" panose="02020603050405020304"/>
              </a:rPr>
              <a:t>y botánico español nacido en Sevi-</a:t>
            </a:r>
            <a:r>
              <a:rPr lang="es-ES" sz="1200" spc="15">
                <a:solidFill>
                  <a:srgbClr val="000000"/>
                </a:solidFill>
                <a:latin typeface="Times New Roman" pitchFamily="1" panose="02020603050405020304"/>
              </a:rPr>
              <a:t>lla en 1493 que es considerado como </a:t>
            </a:r>
            <a:r>
              <a:rPr lang="es-ES" sz="1200" spc="15">
                <a:solidFill>
                  <a:srgbClr val="000000"/>
                </a:solidFill>
                <a:latin typeface="Times New Roman" pitchFamily="1" panose="02020603050405020304"/>
              </a:rPr>
              <a:t>“El más famoso de todos los inves-</a:t>
            </a:r>
            <a:r>
              <a:rPr lang="es-ES" sz="1200" spc="15">
                <a:solidFill>
                  <a:srgbClr val="000000"/>
                </a:solidFill>
                <a:latin typeface="Times New Roman" pitchFamily="1" panose="02020603050405020304"/>
              </a:rPr>
              <a:t>tigadores europeos en el estudio de </a:t>
            </a:r>
            <a:r>
              <a:rPr lang="es-ES" sz="1200" spc="15">
                <a:solidFill>
                  <a:srgbClr val="000000"/>
                </a:solidFill>
                <a:latin typeface="Times New Roman" pitchFamily="1" panose="02020603050405020304"/>
              </a:rPr>
              <a:t>las plantas medicinales americanas, </a:t>
            </a:r>
          </a:p>
        </p:txBody>
      </p:sp>
      <p:sp>
        <p:nvSpPr>
          <p:cNvPr id="5" name=""/>
          <p:cNvSpPr/>
          <p:nvPr>
            <p:ph type="body" idx="10"/>
          </p:nvPr>
        </p:nvSpPr>
        <p:spPr>
          <a:xfrm>
            <a:off x="1057910" y="7433945"/>
            <a:ext cx="5486400" cy="229743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5">
                <a:solidFill>
                  <a:srgbClr val="000000"/>
                </a:solidFill>
                <a:latin typeface="Times New Roman" pitchFamily="1" panose="02020603050405020304"/>
              </a:rPr>
              <a:t>cuyas propiedades y aplicaciones investigóy describió”, y tambie´n como “El padre </a:t>
            </a:r>
            <a:r>
              <a:rPr lang="es-ES" sz="1200" spc="15">
                <a:solidFill>
                  <a:srgbClr val="000000"/>
                </a:solidFill>
                <a:latin typeface="Times New Roman" pitchFamily="1" panose="02020603050405020304"/>
              </a:rPr>
              <a:t>de la farmacognosia”. En 1565 en uno de sus estudios con plantas exóticas, observo´ </a:t>
            </a:r>
            <a:r>
              <a:rPr lang="es-ES" sz="1200" spc="15">
                <a:solidFill>
                  <a:srgbClr val="000000"/>
                </a:solidFill>
                <a:latin typeface="Times New Roman" pitchFamily="1" panose="02020603050405020304"/>
              </a:rPr>
              <a:t>un tinte azul en el agua contenida en una copa fabricada con una madera llamada </a:t>
            </a:r>
            <a:r>
              <a:rPr lang="es-ES" sz="1200" spc="15">
                <a:solidFill>
                  <a:srgbClr val="000000"/>
                </a:solidFill>
                <a:latin typeface="Times New Roman" pitchFamily="1" panose="02020603050405020304"/>
              </a:rPr>
              <a:t>“</a:t>
            </a:r>
            <a:r>
              <a:rPr lang="es-ES" sz="1200" i="1" spc="15">
                <a:solidFill>
                  <a:srgbClr val="000000"/>
                </a:solidFill>
                <a:latin typeface="Times New Roman" pitchFamily="1" panose="02020603050405020304"/>
              </a:rPr>
              <a:t>lignum nephriticum</a:t>
            </a:r>
            <a:r>
              <a:rPr lang="es-ES" sz="1200" spc="15">
                <a:solidFill>
                  <a:srgbClr val="000000"/>
                </a:solidFill>
                <a:latin typeface="Times New Roman" pitchFamily="1" panose="02020603050405020304"/>
              </a:rPr>
              <a:t>”, que usaba en su botica con fines diureticos; la coloración azul </a:t>
            </a:r>
            <a:r>
              <a:rPr lang="es-ES" sz="1200" spc="15">
                <a:solidFill>
                  <a:srgbClr val="000000"/>
                </a:solidFill>
                <a:latin typeface="Times New Roman" pitchFamily="1" panose="02020603050405020304"/>
              </a:rPr>
              <a:t>que mostraba a la luz solar el extracto acuoso, y que desaparecía en medio ácido, </a:t>
            </a:r>
            <a:r>
              <a:rPr lang="es-ES" sz="1200" spc="15">
                <a:solidFill>
                  <a:srgbClr val="000000"/>
                </a:solidFill>
                <a:latin typeface="Times New Roman" pitchFamily="1" panose="02020603050405020304"/>
              </a:rPr>
              <a:t>se debía a la presencia en la madera de la oxacina. Monardes fue el estudioso que </a:t>
            </a:r>
            <a:r>
              <a:rPr lang="es-ES" sz="1200" spc="15">
                <a:solidFill>
                  <a:srgbClr val="000000"/>
                </a:solidFill>
                <a:latin typeface="Times New Roman" pitchFamily="1" panose="02020603050405020304"/>
              </a:rPr>
              <a:t>llevóa los libros de medicina y botánica este fenómeno que actualmente se reconoce </a:t>
            </a:r>
            <a:r>
              <a:rPr lang="es-ES" sz="1200" spc="15">
                <a:solidFill>
                  <a:srgbClr val="000000"/>
                </a:solidFill>
                <a:latin typeface="Times New Roman" pitchFamily="1" panose="02020603050405020304"/>
              </a:rPr>
              <a:t>como una emisión fotoluminiscente llamada fluorescencia. </a:t>
            </a:r>
          </a:p>
          <a:p>
            <a:pPr marL="0" marR="45720" indent="0" algn="just">
              <a:lnSpc>
                <a:spcPts val="1400"/>
              </a:lnSpc>
              <a:spcBef>
                <a:spcPts val="510"/>
              </a:spcBef>
              <a:spcAft>
                <a:spcPts val="1960"/>
              </a:spcAft>
            </a:pPr>
            <a:r>
              <a:rPr lang="es-ES" sz="1200" spc="0">
                <a:solidFill>
                  <a:srgbClr val="000000"/>
                </a:solidFill>
                <a:latin typeface="Times New Roman" pitchFamily="1" panose="02020603050405020304"/>
              </a:rPr>
              <a:t>M´as adelante Stokes con su ley, Becquerel con su estudios en sólidos y Jablonskii </a:t>
            </a:r>
            <a:r>
              <a:rPr lang="es-ES" sz="1200" spc="0">
                <a:solidFill>
                  <a:srgbClr val="000000"/>
                </a:solidFill>
                <a:latin typeface="Times New Roman" pitchFamily="1" panose="02020603050405020304"/>
              </a:rPr>
              <a:t>con su conocido diagrama de niveles de energía, explican teóricamente: los procesos </a:t>
            </a:r>
            <a:r>
              <a:rPr lang="es-ES" sz="1200" spc="0">
                <a:solidFill>
                  <a:srgbClr val="000000"/>
                </a:solidFill>
                <a:latin typeface="Times New Roman" pitchFamily="1" panose="02020603050405020304"/>
              </a:rPr>
              <a:t>de excitación y emisión luminiscente y la diferencia entre Fluorescencia y Fosfores-</a:t>
            </a:r>
            <a:r>
              <a:rPr lang="es-ES" sz="100">
                <a:solidFill>
                  <a:srgbClr val="000000"/>
                </a:solidFill>
                <a:latin typeface="Bookman Old Style" pitchFamily="1" panose="02020603050405020304"/>
              </a:rPr>
              <a:t>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7910" y="6708775"/>
            <a:ext cx="2743200" cy="725170"/>
          </a:xfrm>
          <a:prstGeom prst="rect">
            <a:avLst/>
          </a:prstGeom>
          <a:noFill/>
          <a:ln w="0" cmpd="sng">
            <a:noFill/>
            <a:prstDash val="solid"/>
          </a:ln>
        </p:spPr>
        <p:txBody>
          <a:bodyPr vert="horz" lIns="0" tIns="4445" rIns="0" bIns="0" anchor="t"/>
          <a:lstStyle/>
          <a:p>
            <a:pPr marL="0" marR="0" indent="0" algn="ctr">
              <a:lnSpc>
                <a:spcPts val="1400"/>
              </a:lnSpc>
              <a:spcAft>
                <a:spcPts val="2710"/>
              </a:spcAft>
            </a:pPr>
            <a:r>
              <a:rPr lang="es-ES" sz="1200" spc="0">
                <a:solidFill>
                  <a:srgbClr val="000000"/>
                </a:solidFill>
                <a:latin typeface="Times New Roman" pitchFamily="1" panose="02020603050405020304"/>
              </a:rPr>
              <a:t>Dr. Alberto Fernández Gutie´rrez </a:t>
            </a:r>
            <a:br/>
            <a:r>
              <a:rPr lang="es-ES" sz="1200" spc="0">
                <a:solidFill>
                  <a:srgbClr val="000000"/>
                </a:solidFill>
                <a:latin typeface="Times New Roman" pitchFamily="1" panose="02020603050405020304"/>
              </a:rPr>
              <a:t>Investidura 04/04/2019 </a:t>
            </a:r>
          </a:p>
        </p:txBody>
      </p:sp>
    </p:spTree>
  </p:cSld>
  <p:clrMapOvr>
    <a:masterClrMapping/>
  </p:clrMapOvr>
</p:sldLayout>
</file>

<file path=ppt/slideLayouts/slideLayout37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080" rIns="0" bIns="0" anchor="t"/>
          <a:lstStyle/>
          <a:p>
            <a:pPr marL="45720" marR="45720" indent="0" algn="l">
              <a:lnSpc>
                <a:spcPts val="1400"/>
              </a:lnSpc>
              <a:spcAft>
                <a:spcPts val="40"/>
              </a:spcAft>
              <a:tabLst>
                <a:tab algn="r" pos="5440680"/>
              </a:tabLst>
            </a:pPr>
            <a:r>
              <a:rPr lang="es-ES" sz="1300" spc="0">
                <a:solidFill>
                  <a:srgbClr val="000000"/>
                </a:solidFill>
                <a:latin typeface="Garamond" pitchFamily="1" panose="02020603050405020304"/>
              </a:rPr>
              <a:t>354 </a:t>
            </a:r>
            <a:r>
              <a:rPr lang="es-ES" sz="1300" b="1" spc="0">
                <a:solidFill>
                  <a:srgbClr val="000000"/>
                </a:solidFill>
                <a:latin typeface="Garamond" pitchFamily="1" panose="02020603050405020304"/>
              </a:rPr>
              <a:t>15.5. Prof. Dr. Alberto Fernández Gutiérrez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034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cencia, por las transiciones electrónicas implicadas y el tiempo en que aparece la emisión, y tambie´n que el rendimiento cuántico de la emisión depende de la estruc-</a:t>
            </a:r>
            <a:r>
              <a:rPr lang="es-ES" sz="1300" spc="0">
                <a:solidFill>
                  <a:srgbClr val="000000"/>
                </a:solidFill>
                <a:latin typeface="Garamond" pitchFamily="1" panose="02020603050405020304"/>
              </a:rPr>
              <a:t>tura molecular y del ambiente químico. La linealidad luminiscencia /concentración es la base de las aplicaciones cuantitativas, entre ellas el desarrollo de sensores y biosensores ópticos. Un “sensor” es un dispositivo robusto, de uso sencillo, preferi-</a:t>
            </a:r>
            <a:r>
              <a:rPr lang="es-ES" sz="1300" spc="0">
                <a:solidFill>
                  <a:srgbClr val="000000"/>
                </a:solidFill>
                <a:latin typeface="Garamond" pitchFamily="1" panose="02020603050405020304"/>
              </a:rPr>
              <a:t>blemente portátil, de bajo costo, y capaz de transformar la magnitud de un fenómeno en una señal física medible. Consta de 3 componentes: Reconocimiento, Transductor y Electrónica. En un biosensor el reconocimiento es biológico: enzima, anticuerpo, tejido, ce´lula, etc.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Mi grupo de investigación lleva años investigando en el diseño de nuevas fases sen-soras que puedan dar lugar a nuevos sensores y biosensores con utilidad en campos variados. Una muy interesante y actual aplicación biotecnologíca, es el control de oxígeno, analito este que estáinvolucrado en multitud de procesos. </a:t>
            </a:r>
          </a:p>
          <a:p>
            <a:pPr marL="45720" marR="45720" indent="0" algn="just">
              <a:lnSpc>
                <a:spcPts val="1400"/>
              </a:lnSpc>
              <a:spcBef>
                <a:spcPts val="510"/>
              </a:spcBef>
              <a:spcAft>
                <a:spcPts val="0"/>
              </a:spcAft>
            </a:pPr>
            <a:r>
              <a:rPr lang="es-ES" sz="1300" spc="0">
                <a:solidFill>
                  <a:srgbClr val="000000"/>
                </a:solidFill>
                <a:latin typeface="Garamond" pitchFamily="1" panose="02020603050405020304"/>
              </a:rPr>
              <a:t>Asíen 2014, desarrollamos nuevos materiales que usaban la detección de oxígeno, para indirectamente determinar especies de alto intere´s biológico como: serotonina, glucosa y ácido úrico en muestras biológicas, y triptamina, en alimentos. Los resulta-</a:t>
            </a:r>
            <a:r>
              <a:rPr lang="es-ES" sz="1300" spc="0">
                <a:solidFill>
                  <a:srgbClr val="000000"/>
                </a:solidFill>
                <a:latin typeface="Garamond" pitchFamily="1" panose="02020603050405020304"/>
              </a:rPr>
              <a:t>dos fueron muy positivos. Actualmente investigamos en la mejora de las característi-</a:t>
            </a:r>
            <a:r>
              <a:rPr lang="es-ES" sz="1300" spc="0">
                <a:solidFill>
                  <a:srgbClr val="000000"/>
                </a:solidFill>
                <a:latin typeface="Garamond" pitchFamily="1" panose="02020603050405020304"/>
              </a:rPr>
              <a:t>cas te´cnicas de estos materiales que permitan la transferencia al sector productivo y tambien desarrollando otros que satisfagan necesidades científicas emergentes para la detección y cuantificación de compuestos químicos de intere´s en salud y alimenta-</a:t>
            </a:r>
            <a:r>
              <a:rPr lang="es-ES" sz="1300" spc="0">
                <a:solidFill>
                  <a:srgbClr val="000000"/>
                </a:solidFill>
                <a:latin typeface="Garamond" pitchFamily="1" panose="02020603050405020304"/>
              </a:rPr>
              <a:t>ción, generalmente a peticion de empresas y centros de investigación que necesiten esta tecnología para poder competir internacionalmente. </a:t>
            </a:r>
          </a:p>
          <a:p>
            <a:pPr marL="45720" marR="45720" indent="0" algn="just">
              <a:lnSpc>
                <a:spcPts val="1400"/>
              </a:lnSpc>
              <a:spcBef>
                <a:spcPts val="500"/>
              </a:spcBef>
              <a:spcAft>
                <a:spcPts val="0"/>
              </a:spcAft>
            </a:pPr>
            <a:r>
              <a:rPr lang="es-ES" sz="1300" spc="-20">
                <a:solidFill>
                  <a:srgbClr val="000000"/>
                </a:solidFill>
                <a:latin typeface="Garamond" pitchFamily="1" panose="02020603050405020304"/>
              </a:rPr>
              <a:t>Estamos investigando: 1) materiales universales para biosensores de O2 con trans-ducción óptica que de conseguirlos podrían ser únicos en el mercado del diagnóstico, que mueve unos 5.000.000 de euros. 2) Un biosensor de lactato de intere´s para el sector me´dico–deportivo–alimentario, que mejora los dispositivos actuales. 3) Un me´-todo de análisis de HAPs en aceite de oliva que usa un MIP magne´tico con determi-</a:t>
            </a:r>
            <a:r>
              <a:rPr lang="es-ES" sz="1300" spc="-20">
                <a:solidFill>
                  <a:srgbClr val="000000"/>
                </a:solidFill>
                <a:latin typeface="Garamond" pitchFamily="1" panose="02020603050405020304"/>
              </a:rPr>
              <a:t>nación LC–Fluorescencia, que permita disminuir los tiempos de análisis, simplificar el tratamiento de muestra y abaratar costes y 4) MIPs para facilitar la extracción y determinación de ácido fólico, de gran intere´s en estudios nutricionales y pediátricos y ácido p–cumárico, que es un marcador de maduración de frutas climate´ricas como el aguacate. </a:t>
            </a:r>
          </a:p>
          <a:p>
            <a:pPr marL="45720" marR="45720" indent="0" algn="just">
              <a:lnSpc>
                <a:spcPts val="1400"/>
              </a:lnSpc>
              <a:spcBef>
                <a:spcPts val="470"/>
              </a:spcBef>
              <a:spcAft>
                <a:spcPts val="0"/>
              </a:spcAft>
            </a:pPr>
            <a:r>
              <a:rPr lang="es-ES" sz="1300" spc="0">
                <a:solidFill>
                  <a:srgbClr val="000000"/>
                </a:solidFill>
                <a:latin typeface="Garamond" pitchFamily="1" panose="02020603050405020304"/>
              </a:rPr>
              <a:t>Sr. Rector, quisiera ahora hacer algunas consideraciones acerca de la situación actual de la Universidad Española, donde enseñamos e investigamos. Es una licencia que solicito por mis m´as de 50 años de servicios. </a:t>
            </a:r>
          </a:p>
          <a:p>
            <a:pPr marL="45720" marR="45720" indent="0" algn="just">
              <a:lnSpc>
                <a:spcPts val="1400"/>
              </a:lnSpc>
              <a:spcBef>
                <a:spcPts val="520"/>
              </a:spcBef>
              <a:spcAft>
                <a:spcPts val="1990"/>
              </a:spcAft>
            </a:pPr>
            <a:r>
              <a:rPr lang="es-ES" sz="1300" spc="-10">
                <a:solidFill>
                  <a:srgbClr val="000000"/>
                </a:solidFill>
                <a:latin typeface="Garamond" pitchFamily="1" panose="02020603050405020304"/>
              </a:rPr>
              <a:t>Tenemos la mejor Universidad de todos los tiempos. Nuestro sistema universitario se sitúa hoy entre los mejores del mundo. España se encuentra entre los 10 países que tienen más Universidades entre las 1.000 primeras del mundo y creo sinceramente que los universitarios hemos tenido muchísimo que ver en el progreso y evolución de la sociedad española. Sin embargo, la situación se ha ido deteriorando paulatinamente: En los últimos diez años, hemos perdido en financiación pública un 25 % y se ha sufrido una enorme reducción en las plantillas. Somos el cuarto país más caro de Europa en precios de matrícula. En los últimos 7 años, han decrecido los ingresos para investigación: un 30 % los privados y un 20 % los públicos. Todo esto se ha traducido en menos innovación, competitividad, investigación y empleo.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45720" marR="45720" indent="0" algn="l">
              <a:lnSpc>
                <a:spcPts val="1500"/>
              </a:lnSpc>
              <a:spcAft>
                <a:spcPts val="2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37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5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355 </a:t>
            </a:r>
          </a:p>
        </p:txBody>
      </p:sp>
      <p:sp>
        <p:nvSpPr>
          <p:cNvPr id="3" name=""/>
          <p:cNvSpPr/>
          <p:nvPr>
            <p:ph type="body" idx="10"/>
          </p:nvPr>
        </p:nvSpPr>
        <p:spPr>
          <a:xfrm>
            <a:off x="1057910" y="681990"/>
            <a:ext cx="5486400" cy="957580"/>
          </a:xfrm>
          <a:prstGeom prst="rect">
            <a:avLst/>
          </a:prstGeom>
          <a:noFill/>
          <a:ln w="0" cmpd="sng">
            <a:noFill/>
            <a:prstDash val="solid"/>
          </a:ln>
        </p:spPr>
        <p:txBody>
          <a:bodyPr vert="horz" lIns="0" tIns="223520" rIns="0" bIns="0" anchor="t"/>
          <a:lstStyle/>
          <a:p>
            <a:pPr marL="0" marR="45720" indent="0" algn="just">
              <a:lnSpc>
                <a:spcPts val="1400"/>
              </a:lnSpc>
              <a:spcAft>
                <a:spcPts val="0"/>
              </a:spcAft>
            </a:pPr>
            <a:r>
              <a:rPr lang="es-ES" sz="1300" spc="0">
                <a:solidFill>
                  <a:srgbClr val="000000"/>
                </a:solidFill>
                <a:latin typeface="Garamond" pitchFamily="1" panose="02020603050405020304"/>
              </a:rPr>
              <a:t>A pesar de esta alarmante situación, los investigadores españoles mantienen un lugar </a:t>
            </a:r>
            <a:r>
              <a:rPr lang="es-ES" sz="1300" spc="0">
                <a:solidFill>
                  <a:srgbClr val="000000"/>
                </a:solidFill>
                <a:latin typeface="Garamond" pitchFamily="1" panose="02020603050405020304"/>
              </a:rPr>
              <a:t>relevante a nivel mundial en relación al número de publicaciones, investigadores más </a:t>
            </a:r>
            <a:r>
              <a:rPr lang="es-ES" sz="1300" spc="0">
                <a:solidFill>
                  <a:srgbClr val="000000"/>
                </a:solidFill>
                <a:latin typeface="Garamond" pitchFamily="1" panose="02020603050405020304"/>
              </a:rPr>
              <a:t>citados e impacto de sus trabajos. En nuestras Universidades existen bastantes cosas </a:t>
            </a:r>
            <a:r>
              <a:rPr lang="es-ES" sz="1300" spc="0">
                <a:solidFill>
                  <a:srgbClr val="000000"/>
                </a:solidFill>
                <a:latin typeface="Garamond" pitchFamily="1" panose="02020603050405020304"/>
              </a:rPr>
              <a:t>que tenemos la obligación de mejorar: </a:t>
            </a:r>
          </a:p>
        </p:txBody>
      </p:sp>
      <p:sp>
        <p:nvSpPr>
          <p:cNvPr id="4" name=""/>
          <p:cNvSpPr/>
          <p:nvPr>
            <p:ph type="body" idx="10"/>
          </p:nvPr>
        </p:nvSpPr>
        <p:spPr>
          <a:xfrm>
            <a:off x="1469390" y="1639570"/>
            <a:ext cx="5074920" cy="1573530"/>
          </a:xfrm>
          <a:prstGeom prst="rect">
            <a:avLst/>
          </a:prstGeom>
          <a:noFill/>
          <a:ln w="0" cmpd="sng">
            <a:noFill/>
            <a:prstDash val="solid"/>
          </a:ln>
        </p:spPr>
        <p:txBody>
          <a:bodyPr vert="horz" lIns="0" tIns="176530" rIns="0" bIns="0" anchor="t"/>
          <a:lstStyle/>
          <a:p>
            <a:pPr marL="0" marR="45720" indent="0" algn="just">
              <a:lnSpc>
                <a:spcPts val="1400"/>
              </a:lnSpc>
              <a:spcAft>
                <a:spcPts val="0"/>
              </a:spcAft>
            </a:pPr>
            <a:r>
              <a:rPr lang="es-ES" sz="1300" spc="0">
                <a:solidFill>
                  <a:srgbClr val="000000"/>
                </a:solidFill>
                <a:latin typeface="Garamond" pitchFamily="1" panose="02020603050405020304"/>
              </a:rPr>
              <a:t>En lo organizativo: revisar los mecanismos internos de control y reformar nues-</a:t>
            </a:r>
            <a:r>
              <a:rPr lang="es-ES" sz="1300" spc="0">
                <a:solidFill>
                  <a:srgbClr val="000000"/>
                </a:solidFill>
                <a:latin typeface="Garamond" pitchFamily="1" panose="02020603050405020304"/>
              </a:rPr>
              <a:t>tro sistema de gobierno para hacerlo más ágil y operativo. </a:t>
            </a:r>
          </a:p>
          <a:p>
            <a:pPr marL="0" marR="45720" indent="0" algn="just">
              <a:lnSpc>
                <a:spcPts val="1400"/>
              </a:lnSpc>
              <a:spcBef>
                <a:spcPts val="940"/>
              </a:spcBef>
              <a:spcAft>
                <a:spcPts val="0"/>
              </a:spcAft>
            </a:pPr>
            <a:r>
              <a:rPr lang="es-ES" sz="1300" spc="0">
                <a:solidFill>
                  <a:srgbClr val="000000"/>
                </a:solidFill>
                <a:latin typeface="Garamond" pitchFamily="1" panose="02020603050405020304"/>
              </a:rPr>
              <a:t>En el ámbito estudiantil: facilitando la inserción laboral de nuestros egresados </a:t>
            </a:r>
            <a:r>
              <a:rPr lang="es-ES" sz="1300" spc="0">
                <a:solidFill>
                  <a:srgbClr val="000000"/>
                </a:solidFill>
                <a:latin typeface="Garamond" pitchFamily="1" panose="02020603050405020304"/>
              </a:rPr>
              <a:t>adaptándose a la demanda social, reforzando nuestra capacidad de atraer más </a:t>
            </a:r>
            <a:r>
              <a:rPr lang="es-ES" sz="1300" spc="0">
                <a:solidFill>
                  <a:srgbClr val="000000"/>
                </a:solidFill>
                <a:latin typeface="Garamond" pitchFamily="1" panose="02020603050405020304"/>
              </a:rPr>
              <a:t>estudiantes extranjeros, aumentando el número de graduados que continuen </a:t>
            </a:r>
            <a:r>
              <a:rPr lang="es-ES" sz="1300" spc="0">
                <a:solidFill>
                  <a:srgbClr val="000000"/>
                </a:solidFill>
                <a:latin typeface="Garamond" pitchFamily="1" panose="02020603050405020304"/>
              </a:rPr>
              <a:t>con sus estudios de Máster, y armonizando a nivel estatal todo lo relativo a </a:t>
            </a:r>
            <a:r>
              <a:rPr lang="es-ES" sz="1300" spc="0">
                <a:solidFill>
                  <a:srgbClr val="000000"/>
                </a:solidFill>
                <a:latin typeface="Garamond" pitchFamily="1" panose="02020603050405020304"/>
              </a:rPr>
              <a:t>las enseñanzas. </a:t>
            </a:r>
          </a:p>
        </p:txBody>
      </p:sp>
      <p:sp>
        <p:nvSpPr>
          <p:cNvPr id="5" name=""/>
          <p:cNvSpPr/>
          <p:nvPr>
            <p:ph type="body" idx="10"/>
          </p:nvPr>
        </p:nvSpPr>
        <p:spPr>
          <a:xfrm>
            <a:off x="1515110" y="3213100"/>
            <a:ext cx="5029200" cy="1523365"/>
          </a:xfrm>
          <a:prstGeom prst="rect">
            <a:avLst/>
          </a:prstGeom>
          <a:noFill/>
          <a:ln w="0" cmpd="sng">
            <a:noFill/>
            <a:prstDash val="solid"/>
          </a:ln>
        </p:spPr>
        <p:txBody>
          <a:bodyPr vert="horz" lIns="0" tIns="125095" rIns="0" bIns="0" anchor="t"/>
          <a:lstStyle/>
          <a:p>
            <a:pPr marL="0" marR="45720" indent="0" algn="just">
              <a:lnSpc>
                <a:spcPts val="1400"/>
              </a:lnSpc>
              <a:spcAft>
                <a:spcPts val="0"/>
              </a:spcAft>
            </a:pPr>
            <a:r>
              <a:rPr lang="es-ES" sz="1300" spc="0">
                <a:solidFill>
                  <a:srgbClr val="000000"/>
                </a:solidFill>
                <a:latin typeface="Garamond" pitchFamily="1" panose="02020603050405020304"/>
              </a:rPr>
              <a:t>En el PDI: depurar los procesos de selección y contratación de personal, fo-</a:t>
            </a:r>
            <a:r>
              <a:rPr lang="es-ES" sz="1300" spc="0">
                <a:solidFill>
                  <a:srgbClr val="000000"/>
                </a:solidFill>
                <a:latin typeface="Garamond" pitchFamily="1" panose="02020603050405020304"/>
              </a:rPr>
              <a:t>mentar la movilidad de nuestro personal, intentar atraer talento foráneo y </a:t>
            </a:r>
            <a:r>
              <a:rPr lang="es-ES" sz="1300" spc="0">
                <a:solidFill>
                  <a:srgbClr val="000000"/>
                </a:solidFill>
                <a:latin typeface="Garamond" pitchFamily="1" panose="02020603050405020304"/>
              </a:rPr>
              <a:t>reformular el Estatuto del personal docente e investigador estable y del de </a:t>
            </a:r>
            <a:r>
              <a:rPr lang="es-ES" sz="1300" spc="0">
                <a:solidFill>
                  <a:srgbClr val="000000"/>
                </a:solidFill>
                <a:latin typeface="Garamond" pitchFamily="1" panose="02020603050405020304"/>
              </a:rPr>
              <a:t>formación. </a:t>
            </a:r>
          </a:p>
          <a:p>
            <a:pPr marL="0" marR="45720" indent="0" algn="just">
              <a:lnSpc>
                <a:spcPts val="1500"/>
              </a:lnSpc>
              <a:spcBef>
                <a:spcPts val="955"/>
              </a:spcBef>
              <a:spcAft>
                <a:spcPts val="1290"/>
              </a:spcAft>
            </a:pPr>
            <a:r>
              <a:rPr lang="es-ES" sz="1300" spc="0">
                <a:solidFill>
                  <a:srgbClr val="000000"/>
                </a:solidFill>
                <a:latin typeface="Garamond" pitchFamily="1" panose="02020603050405020304"/>
              </a:rPr>
              <a:t>En cuanto a la Transferencia: maximizar nuestra visibilidad internacional, y </a:t>
            </a:r>
            <a:r>
              <a:rPr lang="es-ES" sz="1300" spc="0">
                <a:solidFill>
                  <a:srgbClr val="000000"/>
                </a:solidFill>
                <a:latin typeface="Garamond" pitchFamily="1" panose="02020603050405020304"/>
              </a:rPr>
              <a:t>fomentar la transferencia de conocimiento para una mayor innovación. </a:t>
            </a:r>
          </a:p>
        </p:txBody>
      </p:sp>
      <p:sp>
        <p:nvSpPr>
          <p:cNvPr id="6" name=""/>
          <p:cNvSpPr/>
          <p:nvPr>
            <p:ph type="body" idx="10"/>
          </p:nvPr>
        </p:nvSpPr>
        <p:spPr>
          <a:xfrm>
            <a:off x="1057910" y="4736465"/>
            <a:ext cx="5486400" cy="4994910"/>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En lo que respecta a la Ciencia, la considero una actividad eminentemente social pues: se trabaja en equipo, se discuten las ideas, se buscan soluciones, se aprende a valorar el trabajo de otros, lo descubierto adquiere sentido cuando se comunica y su objetivo último es su retorno a la sociedad en contraprestación a los ciudadanos que son los que con sus impuestos financian nuestro trabajo. </a:t>
            </a:r>
          </a:p>
          <a:p>
            <a:pPr marL="45720" marR="45720" indent="0" algn="just">
              <a:lnSpc>
                <a:spcPts val="1400"/>
              </a:lnSpc>
              <a:spcBef>
                <a:spcPts val="530"/>
              </a:spcBef>
              <a:spcAft>
                <a:spcPts val="0"/>
              </a:spcAft>
            </a:pPr>
            <a:r>
              <a:rPr lang="es-ES" sz="1300" spc="-10">
                <a:solidFill>
                  <a:srgbClr val="000000"/>
                </a:solidFill>
                <a:latin typeface="Garamond" pitchFamily="1" panose="02020603050405020304"/>
              </a:rPr>
              <a:t>Decía Paul Ehrlich que el e´xito en investigación requiere: suerte, paciencia, habilidad y dinero para conseguir infraestructuras, equipamiento, materiales y personal. </a:t>
            </a:r>
          </a:p>
          <a:p>
            <a:pPr marL="45720" marR="45720" indent="0" algn="just">
              <a:lnSpc>
                <a:spcPts val="1400"/>
              </a:lnSpc>
              <a:spcBef>
                <a:spcPts val="515"/>
              </a:spcBef>
              <a:spcAft>
                <a:spcPts val="0"/>
              </a:spcAft>
            </a:pPr>
            <a:r>
              <a:rPr lang="es-ES" sz="1300" spc="0">
                <a:solidFill>
                  <a:srgbClr val="000000"/>
                </a:solidFill>
                <a:latin typeface="Garamond" pitchFamily="1" panose="02020603050405020304"/>
              </a:rPr>
              <a:t>Por todo esto creo que la gestión de la Investigación y la Ciencia deberían recaer en un organismo que entienda bien sus mecanismos y que pueda tomar decisiones estrate´gicas independientes del ejecutivo, aunque no del legislativo. Con esta idea se creóla Agencia Estatal de Investigación que aunque ha logrado avances, aún no ha alcanzado la situación ideal de autonomía para dirigir su financiación de manera equiparable a los países que han demostrado la validez de un modelo en donde Ciencia y Tecnología funcionan como motores de la economía.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Considero que la situación actual no puede mantenerse mucho más. No habráun buen futuro para España si no hay un buen futuro para su Universidad y la Ciencia y por ello, deben ser catalogadas como cuestión de Estado. </a:t>
            </a:r>
          </a:p>
          <a:p>
            <a:pPr marL="45720" marR="45720" indent="0" algn="just">
              <a:lnSpc>
                <a:spcPts val="1400"/>
              </a:lnSpc>
              <a:spcBef>
                <a:spcPts val="530"/>
              </a:spcBef>
              <a:spcAft>
                <a:spcPts val="1220"/>
              </a:spcAft>
            </a:pPr>
            <a:r>
              <a:rPr lang="es-ES" sz="1300" spc="-5">
                <a:solidFill>
                  <a:srgbClr val="000000"/>
                </a:solidFill>
                <a:latin typeface="Garamond" pitchFamily="1" panose="02020603050405020304"/>
              </a:rPr>
              <a:t>La Normativa Universitaria actual impide y dificulta alcanzar la solución para nues-</a:t>
            </a:r>
            <a:r>
              <a:rPr lang="es-ES" sz="1300" spc="-5">
                <a:solidFill>
                  <a:srgbClr val="000000"/>
                </a:solidFill>
                <a:latin typeface="Garamond" pitchFamily="1" panose="02020603050405020304"/>
              </a:rPr>
              <a:t>tros problemas. La necesidad de cambio normativo estámuy presente en todos los ámbitos de debate. Así, la CRUE, en septiembre pasado, propuso al Parlamento Español la necesidad de una Nueva Ley Orgánica Universitaria, avalada por la: Conferencia de Consejos Sociales, Cámaras de Comercio, Organizaciones Empresa-</a:t>
            </a:r>
            <a:r>
              <a:rPr lang="es-ES" sz="1300" spc="-5">
                <a:solidFill>
                  <a:srgbClr val="000000"/>
                </a:solidFill>
                <a:latin typeface="Garamond" pitchFamily="1" panose="02020603050405020304"/>
              </a:rPr>
              <a:t>riales, Sindicatos, y Representantes Estudiantiles, y solicitópromover y aprobar una nueva Ley, con un amplio consenso parlamentario, que délugar a un gran Pacto de Estado en el que participen todas las fuerzas políticas y colaboren activamente todas </a:t>
            </a:r>
          </a:p>
        </p:txBody>
      </p:sp>
      <p:sp>
        <p:nvSpPr>
          <p:cNvPr id="7"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3810" rIns="0" bIns="0" anchor="t"/>
          <a:lstStyle/>
          <a:p>
            <a:pPr marL="45720" marR="45720" indent="0" algn="l">
              <a:lnSpc>
                <a:spcPts val="1400"/>
              </a:lnSpc>
              <a:spcAft>
                <a:spcPts val="80"/>
              </a:spcAft>
              <a:tabLst>
                <a:tab algn="r" pos="5440680"/>
              </a:tabLst>
            </a:pPr>
            <a:r>
              <a:rPr lang="es-ES" sz="1300" spc="0">
                <a:solidFill>
                  <a:srgbClr val="000000"/>
                </a:solidFill>
                <a:latin typeface="Garamond" pitchFamily="1" panose="02020603050405020304"/>
              </a:rPr>
              <a:t>14 </a:t>
            </a:r>
            <a:r>
              <a:rPr lang="es-ES" sz="1250" b="1" spc="0">
                <a:solidFill>
                  <a:srgbClr val="000000"/>
                </a:solidFill>
                <a:latin typeface="Times New Roman" pitchFamily="1" panose="02020603050405020304"/>
              </a:rPr>
              <a:t>3.1. Antecedentes. </a:t>
            </a:r>
          </a:p>
        </p:txBody>
      </p:sp>
      <p:sp>
        <p:nvSpPr>
          <p:cNvPr id="3" name=""/>
          <p:cNvSpPr/>
          <p:nvPr>
            <p:ph type="body" idx="10"/>
          </p:nvPr>
        </p:nvSpPr>
        <p:spPr>
          <a:xfrm>
            <a:off x="1056005" y="681990"/>
            <a:ext cx="5486400" cy="6437630"/>
          </a:xfrm>
          <a:prstGeom prst="rect">
            <a:avLst/>
          </a:prstGeom>
          <a:noFill/>
          <a:ln w="0" cmpd="sng">
            <a:noFill/>
            <a:prstDash val="solid"/>
          </a:ln>
        </p:spPr>
        <p:txBody>
          <a:bodyPr vert="horz" lIns="0" tIns="229235" rIns="0" bIns="0" anchor="t"/>
          <a:lstStyle/>
          <a:p>
            <a:pPr marL="45720" marR="45720" indent="0" algn="just">
              <a:lnSpc>
                <a:spcPts val="1400"/>
              </a:lnSpc>
              <a:spcAft>
                <a:spcPts val="0"/>
              </a:spcAft>
            </a:pPr>
            <a:r>
              <a:rPr lang="es-ES" sz="1250" b="1" spc="0">
                <a:solidFill>
                  <a:srgbClr val="000000"/>
                </a:solidFill>
                <a:latin typeface="Times New Roman" pitchFamily="1" panose="02020603050405020304"/>
              </a:rPr>
              <a:t>Estudiantes Extremeños</a:t>
            </a:r>
            <a:r>
              <a:rPr lang="es-ES" sz="1300" spc="0">
                <a:solidFill>
                  <a:srgbClr val="000000"/>
                </a:solidFill>
                <a:latin typeface="Garamond" pitchFamily="1" panose="02020603050405020304"/>
              </a:rPr>
              <a:t>, constituida por universitarios pacenses y cacereños que realizaban sus estudios en Madrid, Sevilla y Salamanca, fundamentalmente. Esta Asociación tenía entre sus principales objetivos “</a:t>
            </a:r>
            <a:r>
              <a:rPr lang="es-ES" sz="1100" b="1" i="1" spc="0">
                <a:solidFill>
                  <a:srgbClr val="000000"/>
                </a:solidFill>
                <a:latin typeface="Bookman Old Style" pitchFamily="1" panose="02020603050405020304"/>
              </a:rPr>
              <a:t>difundir la cultura extremeña </a:t>
            </a:r>
            <a:r>
              <a:rPr lang="es-ES" sz="1300" spc="0">
                <a:solidFill>
                  <a:srgbClr val="000000"/>
                </a:solidFill>
                <a:latin typeface="Garamond" pitchFamily="1" panose="02020603050405020304"/>
              </a:rPr>
              <a:t>y </a:t>
            </a:r>
            <a:r>
              <a:rPr lang="es-ES" sz="1100" b="1" i="1" spc="0">
                <a:solidFill>
                  <a:srgbClr val="000000"/>
                </a:solidFill>
                <a:latin typeface="Bookman Old Style" pitchFamily="1" panose="02020603050405020304"/>
              </a:rPr>
              <a:t>promover iniciativas</a:t>
            </a:r>
            <a:r>
              <a:rPr lang="es-ES" sz="1300" spc="0">
                <a:solidFill>
                  <a:srgbClr val="000000"/>
                </a:solidFill>
                <a:latin typeface="Garamond" pitchFamily="1" panose="02020603050405020304"/>
              </a:rPr>
              <a:t>” para conseguir una universidad en Extremadura. </a:t>
            </a:r>
          </a:p>
          <a:p>
            <a:pPr marL="45720" marR="45720" indent="0" algn="just">
              <a:lnSpc>
                <a:spcPts val="1400"/>
              </a:lnSpc>
              <a:spcBef>
                <a:spcPts val="455"/>
              </a:spcBef>
              <a:spcAft>
                <a:spcPts val="0"/>
              </a:spcAft>
            </a:pPr>
            <a:r>
              <a:rPr lang="es-ES" sz="1300" spc="0">
                <a:solidFill>
                  <a:srgbClr val="000000"/>
                </a:solidFill>
                <a:latin typeface="Garamond" pitchFamily="1" panose="02020603050405020304"/>
              </a:rPr>
              <a:t>Conseguir la universidad aparece contemplado por esta “Asociación” como un hecho diferencial, capaz de </a:t>
            </a:r>
            <a:r>
              <a:rPr lang="es-ES" sz="1250" b="1" spc="0">
                <a:solidFill>
                  <a:srgbClr val="000000"/>
                </a:solidFill>
                <a:latin typeface="Times New Roman" pitchFamily="1" panose="02020603050405020304"/>
              </a:rPr>
              <a:t>promover el cambio de mentalidad y conciencia de los extremeños</a:t>
            </a:r>
            <a:r>
              <a:rPr lang="es-ES" sz="1300" spc="0">
                <a:solidFill>
                  <a:srgbClr val="000000"/>
                </a:solidFill>
                <a:latin typeface="Garamond" pitchFamily="1" panose="02020603050405020304"/>
              </a:rPr>
              <a:t>. E indirectamente, con ese cambio, la transformación profunda de la situación de estancamiento y marginación que padecía la Región en esas fechas.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La universidad aparece concebida asícomo un </a:t>
            </a:r>
            <a:r>
              <a:rPr lang="es-ES" sz="1250" b="1" spc="0">
                <a:solidFill>
                  <a:srgbClr val="000000"/>
                </a:solidFill>
                <a:latin typeface="Times New Roman" pitchFamily="1" panose="02020603050405020304"/>
              </a:rPr>
              <a:t>instrumento privilegiado</a:t>
            </a:r>
            <a:r>
              <a:rPr lang="es-ES" sz="1300" spc="0">
                <a:solidFill>
                  <a:srgbClr val="000000"/>
                </a:solidFill>
                <a:latin typeface="Garamond" pitchFamily="1" panose="02020603050405020304"/>
              </a:rPr>
              <a:t>, y su ca-</a:t>
            </a:r>
            <a:r>
              <a:rPr lang="es-ES" sz="1300" spc="0">
                <a:solidFill>
                  <a:srgbClr val="000000"/>
                </a:solidFill>
                <a:latin typeface="Garamond" pitchFamily="1" panose="02020603050405020304"/>
              </a:rPr>
              <a:t>pacidad para transformar a los hombres y mujeres se presenta a los ojos de aquellos primeros estudiantes comprometidos con su tierra como el </a:t>
            </a:r>
            <a:r>
              <a:rPr lang="es-ES" sz="1250" b="1" spc="0">
                <a:solidFill>
                  <a:srgbClr val="000000"/>
                </a:solidFill>
                <a:latin typeface="Times New Roman" pitchFamily="1" panose="02020603050405020304"/>
              </a:rPr>
              <a:t>agente básico de la necesaria mutación social de Extremadura</a:t>
            </a:r>
            <a:r>
              <a:rPr lang="es-ES" sz="1300" spc="0">
                <a:solidFill>
                  <a:srgbClr val="000000"/>
                </a:solidFill>
                <a:latin typeface="Garamond" pitchFamily="1" panose="02020603050405020304"/>
              </a:rPr>
              <a:t>. En definitiva, se confía en la </a:t>
            </a:r>
            <a:r>
              <a:rPr lang="es-ES" sz="1100" b="1" i="1" spc="0">
                <a:solidFill>
                  <a:srgbClr val="000000"/>
                </a:solidFill>
                <a:latin typeface="Bookman Old Style" pitchFamily="1" panose="02020603050405020304"/>
              </a:rPr>
              <a:t>fun-</a:t>
            </a:r>
            <a:r>
              <a:rPr lang="es-ES" sz="1100" b="1" i="1" spc="0">
                <a:solidFill>
                  <a:srgbClr val="000000"/>
                </a:solidFill>
                <a:latin typeface="Bookman Old Style" pitchFamily="1" panose="02020603050405020304"/>
              </a:rPr>
              <a:t>ción universitaria </a:t>
            </a:r>
            <a:r>
              <a:rPr lang="es-ES" sz="1300" spc="0">
                <a:solidFill>
                  <a:srgbClr val="000000"/>
                </a:solidFill>
                <a:latin typeface="Garamond" pitchFamily="1" panose="02020603050405020304"/>
              </a:rPr>
              <a:t>como la forma más activa y sólida de lograr, paulatinamente, el progreso social, cultural y económico de la comunidad extremeña.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Con estos principios y muchas ilusiones, tales ideas logran materializarse al cabo de unos años, bajo el patrocinio de la </a:t>
            </a:r>
            <a:r>
              <a:rPr lang="es-ES" sz="1300" i="1" spc="0">
                <a:solidFill>
                  <a:srgbClr val="000000"/>
                </a:solidFill>
                <a:latin typeface="Garamond" pitchFamily="1" panose="02020603050405020304"/>
              </a:rPr>
              <a:t>Asociación Católica Nacional de Propagandistas</a:t>
            </a:r>
            <a:r>
              <a:rPr lang="es-ES" sz="1300" spc="0">
                <a:solidFill>
                  <a:srgbClr val="000000"/>
                </a:solidFill>
                <a:latin typeface="Garamond" pitchFamily="1" panose="02020603050405020304"/>
              </a:rPr>
              <a:t>, en el “</a:t>
            </a:r>
            <a:r>
              <a:rPr lang="es-ES" sz="1250" b="1" spc="0">
                <a:solidFill>
                  <a:srgbClr val="000000"/>
                </a:solidFill>
                <a:latin typeface="Times New Roman" pitchFamily="1" panose="02020603050405020304"/>
              </a:rPr>
              <a:t>Centro Extremeño de Estudios Universitarios</a:t>
            </a:r>
            <a:r>
              <a:rPr lang="es-ES" sz="1300" spc="0">
                <a:solidFill>
                  <a:srgbClr val="000000"/>
                </a:solidFill>
                <a:latin typeface="Garamond" pitchFamily="1" panose="02020603050405020304"/>
              </a:rPr>
              <a:t>”,</a:t>
            </a:r>
            <a:r>
              <a:rPr lang="es-ES" sz="1300" b="1" baseline="30000" spc="0">
                <a:solidFill>
                  <a:srgbClr val="000000"/>
                </a:solidFill>
                <a:latin typeface="Courier New" pitchFamily="3" panose="02020603050405020304"/>
              </a:rPr>
              <a:t>3</a:t>
            </a:r>
            <a:r>
              <a:rPr lang="es-ES" sz="1300" spc="0">
                <a:solidFill>
                  <a:srgbClr val="000000"/>
                </a:solidFill>
                <a:latin typeface="Garamond" pitchFamily="1" panose="02020603050405020304"/>
              </a:rPr>
              <a:t> que se inicióen </a:t>
            </a:r>
            <a:r>
              <a:rPr lang="es-ES" sz="1250" b="1" spc="0">
                <a:solidFill>
                  <a:srgbClr val="000000"/>
                </a:solidFill>
                <a:latin typeface="Times New Roman" pitchFamily="1" panose="02020603050405020304"/>
              </a:rPr>
              <a:t>1953</a:t>
            </a:r>
            <a:r>
              <a:rPr lang="es-ES" sz="1300" spc="0">
                <a:solidFill>
                  <a:srgbClr val="000000"/>
                </a:solidFill>
                <a:latin typeface="Garamond" pitchFamily="1" panose="02020603050405020304"/>
              </a:rPr>
              <a:t>, en Badajoz, como centro adscrito a la Universidad de Sevilla. En él se impartieron enseñanzas de </a:t>
            </a:r>
            <a:r>
              <a:rPr lang="es-ES" sz="1300" i="1" spc="0">
                <a:solidFill>
                  <a:srgbClr val="000000"/>
                </a:solidFill>
                <a:latin typeface="Garamond" pitchFamily="1" panose="02020603050405020304"/>
              </a:rPr>
              <a:t>Derecho</a:t>
            </a:r>
            <a:r>
              <a:rPr lang="es-ES" sz="1300" spc="0">
                <a:solidFill>
                  <a:srgbClr val="000000"/>
                </a:solidFill>
                <a:latin typeface="Garamond" pitchFamily="1" panose="02020603050405020304"/>
              </a:rPr>
              <a:t>, </a:t>
            </a:r>
            <a:r>
              <a:rPr lang="es-ES" sz="1300" i="1" spc="0">
                <a:solidFill>
                  <a:srgbClr val="000000"/>
                </a:solidFill>
                <a:latin typeface="Garamond" pitchFamily="1" panose="02020603050405020304"/>
              </a:rPr>
              <a:t>Filosof</a:t>
            </a:r>
            <a:r>
              <a:rPr lang="es-ES" sz="1300" i="1" spc="0">
                <a:solidFill>
                  <a:srgbClr val="000000"/>
                </a:solidFill>
                <a:latin typeface="Garamond" pitchFamily="1" panose="02020603050405020304"/>
              </a:rPr>
              <a:t>ı´a y Letras </a:t>
            </a:r>
            <a:r>
              <a:rPr lang="es-ES" sz="1300" spc="0">
                <a:solidFill>
                  <a:srgbClr val="000000"/>
                </a:solidFill>
                <a:latin typeface="Garamond" pitchFamily="1" panose="02020603050405020304"/>
              </a:rPr>
              <a:t>y primer curso de </a:t>
            </a:r>
            <a:r>
              <a:rPr lang="es-ES" sz="1300" i="1" spc="0">
                <a:solidFill>
                  <a:srgbClr val="000000"/>
                </a:solidFill>
                <a:latin typeface="Garamond" pitchFamily="1" panose="02020603050405020304"/>
              </a:rPr>
              <a:t>Ciencias</a:t>
            </a:r>
            <a:r>
              <a:rPr lang="es-ES" sz="1300" spc="0">
                <a:solidFill>
                  <a:srgbClr val="000000"/>
                </a:solidFill>
                <a:latin typeface="Garamond" pitchFamily="1" panose="02020603050405020304"/>
              </a:rPr>
              <a:t>, y de allísa-lieron varias promociones de licenciados. La falta de apoyo ministerial y la escasez de recursos económicos terminaron por ahogar esta pionera e ilusionada iniciativa.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Posteriormente se crea el “</a:t>
            </a:r>
            <a:r>
              <a:rPr lang="es-ES" sz="1250" b="1" spc="0">
                <a:solidFill>
                  <a:srgbClr val="000000"/>
                </a:solidFill>
                <a:latin typeface="Times New Roman" pitchFamily="1" panose="02020603050405020304"/>
              </a:rPr>
              <a:t>Instituto Superior de Estudios Universitarios</a:t>
            </a:r>
            <a:r>
              <a:rPr lang="es-ES" sz="1300" spc="0">
                <a:solidFill>
                  <a:srgbClr val="000000"/>
                </a:solidFill>
                <a:latin typeface="Garamond" pitchFamily="1" panose="02020603050405020304"/>
              </a:rPr>
              <a:t>”. Su fundación contóentre otros activos profesionales con la colaboración de D. </a:t>
            </a:r>
            <a:r>
              <a:rPr lang="es-ES" sz="1250" b="1" spc="0">
                <a:solidFill>
                  <a:srgbClr val="000000"/>
                </a:solidFill>
                <a:latin typeface="Times New Roman" pitchFamily="1" panose="02020603050405020304"/>
              </a:rPr>
              <a:t>Angel Liso Prósper</a:t>
            </a:r>
            <a:r>
              <a:rPr lang="es-ES" sz="1300" spc="0">
                <a:solidFill>
                  <a:srgbClr val="000000"/>
                </a:solidFill>
                <a:latin typeface="Garamond" pitchFamily="1" panose="02020603050405020304"/>
              </a:rPr>
              <a:t>. Este Instituto, adscrito también a la Universidad de Sevilla, tuvo una vida efímera. </a:t>
            </a:r>
          </a:p>
          <a:p>
            <a:pPr marL="45720" marR="45720" indent="0" algn="just">
              <a:lnSpc>
                <a:spcPts val="1400"/>
              </a:lnSpc>
              <a:spcBef>
                <a:spcPts val="505"/>
              </a:spcBef>
              <a:spcAft>
                <a:spcPts val="0"/>
              </a:spcAft>
            </a:pPr>
            <a:r>
              <a:rPr lang="es-ES" sz="1300" spc="-5">
                <a:solidFill>
                  <a:srgbClr val="000000"/>
                </a:solidFill>
                <a:latin typeface="Garamond" pitchFamily="1" panose="02020603050405020304"/>
              </a:rPr>
              <a:t>Pero la esperanza y la disposición de muchas personas seguían intactas. A comienzos de los años </a:t>
            </a:r>
            <a:r>
              <a:rPr lang="es-ES" sz="1250" b="1" spc="-5">
                <a:solidFill>
                  <a:srgbClr val="000000"/>
                </a:solidFill>
                <a:latin typeface="Times New Roman" pitchFamily="1" panose="02020603050405020304"/>
              </a:rPr>
              <a:t>60 </a:t>
            </a:r>
            <a:r>
              <a:rPr lang="es-ES" sz="1300" spc="-5">
                <a:solidFill>
                  <a:srgbClr val="000000"/>
                </a:solidFill>
                <a:latin typeface="Garamond" pitchFamily="1" panose="02020603050405020304"/>
              </a:rPr>
              <a:t>son muy frecuentes las campañas de prensa en el periódico </a:t>
            </a:r>
            <a:r>
              <a:rPr lang="es-ES" sz="1250" b="1" spc="-5">
                <a:solidFill>
                  <a:srgbClr val="000000"/>
                </a:solidFill>
                <a:latin typeface="Times New Roman" pitchFamily="1" panose="02020603050405020304"/>
              </a:rPr>
              <a:t>HOY</a:t>
            </a:r>
            <a:r>
              <a:rPr lang="es-ES" sz="1300" spc="-5">
                <a:solidFill>
                  <a:srgbClr val="000000"/>
                </a:solidFill>
                <a:latin typeface="Garamond" pitchFamily="1" panose="02020603050405020304"/>
              </a:rPr>
              <a:t>, en favor de una universidad. </a:t>
            </a:r>
          </a:p>
          <a:p>
            <a:pPr marL="45720" marR="45720" indent="0" algn="just">
              <a:lnSpc>
                <a:spcPts val="1400"/>
              </a:lnSpc>
              <a:spcBef>
                <a:spcPts val="525"/>
              </a:spcBef>
              <a:spcAft>
                <a:spcPts val="2590"/>
              </a:spcAft>
            </a:pPr>
            <a:r>
              <a:rPr lang="es-ES" sz="1300" spc="0">
                <a:solidFill>
                  <a:srgbClr val="000000"/>
                </a:solidFill>
                <a:latin typeface="Garamond" pitchFamily="1" panose="02020603050405020304"/>
              </a:rPr>
              <a:t>Un sector representativo de profesionales pacenses aboga por su conquista, y todas las autoridades, una tras otra, algunas de ellas antiguos miembros de la “Asociación </a:t>
            </a:r>
          </a:p>
        </p:txBody>
      </p:sp>
      <p:sp>
        <p:nvSpPr>
          <p:cNvPr id="4" name=""/>
          <p:cNvSpPr/>
          <p:nvPr>
            <p:ph type="body" idx="10"/>
          </p:nvPr>
        </p:nvSpPr>
        <p:spPr>
          <a:xfrm>
            <a:off x="1056005" y="7119620"/>
            <a:ext cx="5486400" cy="2611755"/>
          </a:xfrm>
          <a:prstGeom prst="rect">
            <a:avLst/>
          </a:prstGeom>
          <a:noFill/>
          <a:ln w="0" cmpd="sng">
            <a:noFill/>
            <a:prstDash val="solid"/>
          </a:ln>
        </p:spPr>
        <p:txBody>
          <a:bodyPr vert="horz" lIns="0" tIns="24765" rIns="0" bIns="0" anchor="t"/>
          <a:lstStyle/>
          <a:p>
            <a:pPr marL="45720" marR="45720" indent="0" algn="just">
              <a:lnSpc>
                <a:spcPts val="1200"/>
              </a:lnSpc>
              <a:spcAft>
                <a:spcPts val="0"/>
              </a:spcAft>
            </a:pPr>
            <a:r>
              <a:rPr lang="es-ES" sz="650" baseline="30000" spc="25">
                <a:solidFill>
                  <a:srgbClr val="000000"/>
                </a:solidFill>
                <a:latin typeface="Arial" pitchFamily="2" panose="02020603050405020304"/>
              </a:rPr>
              <a:t>3</a:t>
            </a:r>
            <a:r>
              <a:rPr lang="es-ES" sz="1000" spc="25">
                <a:solidFill>
                  <a:srgbClr val="000000"/>
                </a:solidFill>
                <a:latin typeface="Times New Roman" pitchFamily="1" panose="02020603050405020304"/>
              </a:rPr>
              <a:t>Posiblemente el primer antecedente que conocemos sea el </a:t>
            </a:r>
            <a:r>
              <a:rPr lang="es-ES" sz="950" b="1" spc="25">
                <a:solidFill>
                  <a:srgbClr val="000000"/>
                </a:solidFill>
                <a:latin typeface="Bookman Old Style" pitchFamily="1" panose="02020603050405020304"/>
              </a:rPr>
              <a:t>Centro Extremeño de Estudios Universitarios</a:t>
            </a:r>
            <a:r>
              <a:rPr lang="es-ES" sz="1000" spc="25">
                <a:solidFill>
                  <a:srgbClr val="000000"/>
                </a:solidFill>
                <a:latin typeface="Times New Roman" pitchFamily="1" panose="02020603050405020304"/>
              </a:rPr>
              <a:t>, bajo el patrocinio de la </a:t>
            </a:r>
            <a:r>
              <a:rPr lang="es-ES" sz="950" i="1" spc="25">
                <a:solidFill>
                  <a:srgbClr val="000000"/>
                </a:solidFill>
                <a:latin typeface="Bookman Old Style" pitchFamily="1" panose="02020603050405020304"/>
              </a:rPr>
              <a:t>Asociación Católica Nacional de Propagandistas </a:t>
            </a:r>
            <a:r>
              <a:rPr lang="es-ES" sz="1000" spc="25">
                <a:solidFill>
                  <a:srgbClr val="000000"/>
                </a:solidFill>
                <a:latin typeface="Times New Roman" pitchFamily="1" panose="02020603050405020304"/>
              </a:rPr>
              <a:t>(ACdP). En una segunda etapa ve la luz el </a:t>
            </a:r>
            <a:r>
              <a:rPr lang="es-ES" sz="950" b="1" spc="25">
                <a:solidFill>
                  <a:srgbClr val="000000"/>
                </a:solidFill>
                <a:latin typeface="Bookman Old Style" pitchFamily="1" panose="02020603050405020304"/>
              </a:rPr>
              <a:t>ISEDE </a:t>
            </a:r>
            <a:r>
              <a:rPr lang="es-ES" sz="1000" spc="25">
                <a:solidFill>
                  <a:srgbClr val="000000"/>
                </a:solidFill>
                <a:latin typeface="Times New Roman" pitchFamily="1" panose="02020603050405020304"/>
              </a:rPr>
              <a:t>(Instituto Superior de Estudios Universitarios; la idea surge del mismo grupo y de la labor de aglutinación del Padre Palencia, S.J.). Las enseñanzas fueron de Fi1osofía y Letras (comunes) y Selectivo de Ciencias, con la exigencia de revalidar los estudios en la Universidad de Sevilla. </a:t>
            </a:r>
          </a:p>
          <a:p>
            <a:pPr marL="45720" marR="45720" indent="0" algn="just">
              <a:lnSpc>
                <a:spcPts val="1200"/>
              </a:lnSpc>
              <a:spcBef>
                <a:spcPts val="0"/>
              </a:spcBef>
              <a:spcAft>
                <a:spcPts val="0"/>
              </a:spcAft>
            </a:pPr>
            <a:r>
              <a:rPr lang="es-ES" sz="1000" spc="30">
                <a:solidFill>
                  <a:srgbClr val="000000"/>
                </a:solidFill>
                <a:latin typeface="Times New Roman" pitchFamily="1" panose="02020603050405020304"/>
              </a:rPr>
              <a:t>Esto surgiópor una visita que hizo a la provincia el exministro Sr. Lora Tamayo y, siguiendo su consejo, se crea en Badajoz un Centro dependiente del Consejo Superior de Investigaciones Científicas, ofreciendo la Diputación todo su apoyo moral y material, si bien su campo de acción fue limitado, ya que se circunscribía a asuntos agrícolas y ganaderos, con especial atención a los suelos, para los que se confecciona un mapa de la provincia. </a:t>
            </a:r>
          </a:p>
          <a:p>
            <a:pPr marL="45720" marR="45720" indent="0" algn="just">
              <a:lnSpc>
                <a:spcPts val="1200"/>
              </a:lnSpc>
              <a:spcBef>
                <a:spcPts val="0"/>
              </a:spcBef>
              <a:spcAft>
                <a:spcPts val="1245"/>
              </a:spcAft>
            </a:pPr>
            <a:r>
              <a:rPr lang="es-ES" sz="1000" spc="20">
                <a:solidFill>
                  <a:srgbClr val="000000"/>
                </a:solidFill>
                <a:latin typeface="Times New Roman" pitchFamily="1" panose="02020603050405020304"/>
              </a:rPr>
              <a:t>La ACdP es una asociación privada de fieles católicos españoles cuyo modo de perseguir el ideal religioso es la propagación de la fe católica y el apostolado, formando e instando a minorías selectas destinadas a dirigir la vida pública de la sociedad y la acción social y política de los católicos, entre los que ejercerían un papel aglutinante. La organización fue fundada en 1909 por el sacerdote jesuita ´Angel Ayala. </a:t>
            </a:r>
          </a:p>
        </p:txBody>
      </p:sp>
      <p:sp>
        <p:nvSpPr>
          <p:cNvPr id="5"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0"/>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38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356 </a:t>
            </a:r>
            <a:r>
              <a:rPr lang="es-ES" sz="1250" b="1" spc="0">
                <a:solidFill>
                  <a:srgbClr val="000000"/>
                </a:solidFill>
                <a:latin typeface="Times New Roman" pitchFamily="1" panose="02020603050405020304"/>
              </a:rPr>
              <a:t>15.6. Prof. Dr. Nikolay Mihaylov Ianev </a:t>
            </a:r>
          </a:p>
        </p:txBody>
      </p:sp>
      <p:sp>
        <p:nvSpPr>
          <p:cNvPr id="3" name=""/>
          <p:cNvSpPr/>
          <p:nvPr>
            <p:ph type="body" idx="10"/>
          </p:nvPr>
        </p:nvSpPr>
        <p:spPr>
          <a:xfrm>
            <a:off x="1056005"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las instituciones, organizaciones sindicales y colectivos sociales que puedan aportar experiencias e ideas. Si en la próxima legislatura somos capaces de conseguirlo, es-</a:t>
            </a:r>
            <a:r>
              <a:rPr lang="es-ES" sz="1200" spc="0">
                <a:solidFill>
                  <a:srgbClr val="000000"/>
                </a:solidFill>
                <a:latin typeface="Times New Roman" pitchFamily="1" panose="02020603050405020304"/>
              </a:rPr>
              <a:t>to todavía tiene remedio, y si no lo conseguimos, las generaciones venideras nos lo demandarán. </a:t>
            </a:r>
          </a:p>
          <a:p>
            <a:pPr marL="45720" marR="45720" indent="0" algn="just">
              <a:lnSpc>
                <a:spcPts val="1400"/>
              </a:lnSpc>
              <a:spcBef>
                <a:spcPts val="480"/>
              </a:spcBef>
              <a:spcAft>
                <a:spcPts val="0"/>
              </a:spcAft>
            </a:pPr>
            <a:r>
              <a:rPr lang="es-ES" sz="1200" spc="15">
                <a:solidFill>
                  <a:srgbClr val="000000"/>
                </a:solidFill>
                <a:latin typeface="Times New Roman" pitchFamily="1" panose="02020603050405020304"/>
              </a:rPr>
              <a:t>Sr. Rector, Claustro Universitario: una razón importante de mi propuesta como Dr.H.C., además de mi amplia colaboración con la UEx, ha sido el volumen, cali-</a:t>
            </a:r>
            <a:r>
              <a:rPr lang="es-ES" sz="1200" spc="15">
                <a:solidFill>
                  <a:srgbClr val="000000"/>
                </a:solidFill>
                <a:latin typeface="Times New Roman" pitchFamily="1" panose="02020603050405020304"/>
              </a:rPr>
              <a:t>dad y repercusiones de mis trabajos científicos. Es evidente que esto no ha sido un trabajo individual; no hubiera sido posible sin la participación de una larga lista de colaboradores brillantes, de dentro y fuera de mis laboratorios, como los Prof. Muñoz de la Peña, Mahedero, Carmen Cruces, Fdez. Sánchez, Alegría Carrasco y David Arráez. Tampoco sin mis maestros y colegas mayores que tanto influyeron en mi desarrollo científico y personal, los Prof. Capitán, Román, Schulman, Salinas y Arrebola. </a:t>
            </a:r>
          </a:p>
          <a:p>
            <a:pPr marL="45720" marR="45720" indent="0" algn="just">
              <a:lnSpc>
                <a:spcPts val="1400"/>
              </a:lnSpc>
              <a:spcBef>
                <a:spcPts val="500"/>
              </a:spcBef>
              <a:spcAft>
                <a:spcPts val="0"/>
              </a:spcAft>
            </a:pPr>
            <a:r>
              <a:rPr lang="es-ES" sz="1200" spc="15">
                <a:solidFill>
                  <a:srgbClr val="000000"/>
                </a:solidFill>
                <a:latin typeface="Times New Roman" pitchFamily="1" panose="02020603050405020304"/>
              </a:rPr>
              <a:t>Para terminar, quiero referirme con cariño a mi familia. En primer lugar a Angelines que me ha acompañado durante todo mi recorrido científico y personal, sufriendo mis ausencias, a veces en detrimento de su desarrollo profesional y familiar, y en segundo, a mis hijos los profesores y eminentes científicos Alberto e Ignacio Fdez– Nieves y a mi querida hija Ana; son lo mejor que me ha ocurrido en la vida y les agradezco su adaptación a los cambios producidos por mi trayectoria. </a:t>
            </a:r>
          </a:p>
          <a:p>
            <a:pPr marL="45720" marR="45720" indent="0" algn="l">
              <a:lnSpc>
                <a:spcPts val="1400"/>
              </a:lnSpc>
              <a:spcBef>
                <a:spcPts val="500"/>
              </a:spcBef>
              <a:spcAft>
                <a:spcPts val="0"/>
              </a:spcAft>
            </a:pPr>
            <a:r>
              <a:rPr lang="es-ES" sz="1200" spc="0">
                <a:solidFill>
                  <a:srgbClr val="000000"/>
                </a:solidFill>
                <a:latin typeface="Times New Roman" pitchFamily="1" panose="02020603050405020304"/>
              </a:rPr>
              <a:t>He dicho. </a:t>
            </a:r>
          </a:p>
          <a:p>
            <a:pPr marL="45720" marR="45720" indent="0" algn="l">
              <a:lnSpc>
                <a:spcPts val="1400"/>
              </a:lnSpc>
              <a:spcBef>
                <a:spcPts val="500"/>
              </a:spcBef>
              <a:spcAft>
                <a:spcPts val="0"/>
              </a:spcAft>
            </a:pPr>
            <a:r>
              <a:rPr lang="es-ES" sz="1200" spc="30">
                <a:solidFill>
                  <a:srgbClr val="000000"/>
                </a:solidFill>
                <a:latin typeface="Times New Roman" pitchFamily="1" panose="02020603050405020304"/>
              </a:rPr>
              <a:t>Dr. Alberto Fernandez Gutierrez </a:t>
            </a:r>
          </a:p>
          <a:p>
            <a:pPr marL="45720" marR="45720" indent="0" algn="l">
              <a:lnSpc>
                <a:spcPts val="2000"/>
              </a:lnSpc>
              <a:spcBef>
                <a:spcPts val="3260"/>
              </a:spcBef>
              <a:spcAft>
                <a:spcPts val="0"/>
              </a:spcAft>
            </a:pPr>
            <a:r>
              <a:rPr lang="es-ES" sz="1650" b="1" spc="175">
                <a:solidFill>
                  <a:srgbClr val="000000"/>
                </a:solidFill>
                <a:latin typeface="Times New Roman" pitchFamily="1" panose="02020603050405020304"/>
              </a:rPr>
              <a:t>15.6. Prof. Dr. Nikolay Mihaylov Ianev </a:t>
            </a:r>
          </a:p>
          <a:p>
            <a:pPr marL="45720" marR="45720" indent="0" algn="just">
              <a:lnSpc>
                <a:spcPts val="1400"/>
              </a:lnSpc>
              <a:spcBef>
                <a:spcPts val="1800"/>
              </a:spcBef>
              <a:spcAft>
                <a:spcPts val="0"/>
              </a:spcAft>
            </a:pPr>
            <a:r>
              <a:rPr lang="es-ES" sz="1250" b="1" spc="0">
                <a:solidFill>
                  <a:srgbClr val="000000"/>
                </a:solidFill>
                <a:latin typeface="Times New Roman" pitchFamily="1" panose="02020603050405020304"/>
              </a:rPr>
              <a:t>Laudatio de investidura del Profesor Dr. Nikolay Mihaylov Ianev como doctor “</a:t>
            </a:r>
            <a:r>
              <a:rPr lang="es-ES" sz="1150" b="1" i="1" spc="0">
                <a:solidFill>
                  <a:srgbClr val="000000"/>
                </a:solidFill>
                <a:latin typeface="Courier New" pitchFamily="3" panose="02020603050405020304"/>
              </a:rPr>
              <a:t>Honoris causa</a:t>
            </a:r>
            <a:r>
              <a:rPr lang="es-ES" sz="1250" b="1" spc="0">
                <a:solidFill>
                  <a:srgbClr val="000000"/>
                </a:solidFill>
                <a:latin typeface="Times New Roman" pitchFamily="1" panose="02020603050405020304"/>
              </a:rPr>
              <a:t>”, por la Universidad de Extremadura</a:t>
            </a:r>
            <a:r>
              <a:rPr lang="es-ES" sz="1200" spc="0">
                <a:solidFill>
                  <a:srgbClr val="000000"/>
                </a:solidFill>
                <a:latin typeface="Times New Roman" pitchFamily="1" panose="02020603050405020304"/>
              </a:rPr>
              <a:t>, a cargo del </a:t>
            </a:r>
            <a:r>
              <a:rPr lang="es-ES" sz="1250" b="1" spc="0">
                <a:solidFill>
                  <a:srgbClr val="000000"/>
                </a:solidFill>
                <a:latin typeface="Times New Roman" pitchFamily="1" panose="02020603050405020304"/>
              </a:rPr>
              <a:t>Dr. Manuel Molina Fernández</a:t>
            </a:r>
            <a:r>
              <a:rPr lang="es-ES" sz="1200" spc="0">
                <a:solidFill>
                  <a:srgbClr val="000000"/>
                </a:solidFill>
                <a:latin typeface="Times New Roman" pitchFamily="1" panose="02020603050405020304"/>
              </a:rPr>
              <a:t>: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Señor Rector Magnífico de la Universidad de Extremadura; Excelentísima Señora Consejera de Educación y Empleo de la Junta de Extremadura; Excelentísimas Au-</a:t>
            </a:r>
            <a:r>
              <a:rPr lang="es-ES" sz="1200" spc="0">
                <a:solidFill>
                  <a:srgbClr val="000000"/>
                </a:solidFill>
                <a:latin typeface="Times New Roman" pitchFamily="1" panose="02020603050405020304"/>
              </a:rPr>
              <a:t>toridades; Señora Decana de la Facultad de Ciencias; Estimados Miembros de la Comunidad Universitaria; Distinguidos Señores ´Avila de Grado, Fernández, Parisi, Sotelo y Ianev; Señoras y Señores: </a:t>
            </a:r>
          </a:p>
          <a:p>
            <a:pPr marL="45720" marR="45720" indent="0" algn="just">
              <a:lnSpc>
                <a:spcPts val="1400"/>
              </a:lnSpc>
              <a:spcBef>
                <a:spcPts val="475"/>
              </a:spcBef>
              <a:spcAft>
                <a:spcPts val="0"/>
              </a:spcAft>
            </a:pPr>
            <a:r>
              <a:rPr lang="es-ES" sz="1200" spc="15">
                <a:solidFill>
                  <a:srgbClr val="000000"/>
                </a:solidFill>
                <a:latin typeface="Times New Roman" pitchFamily="1" panose="02020603050405020304"/>
              </a:rPr>
              <a:t>Es un gran honor para míser el padrino de Nikolay Mihaylov Ianev en este solemne acto y tener la oportunidad de resumir ante ustedes su excelente trayectoria profe-</a:t>
            </a:r>
            <a:r>
              <a:rPr lang="es-ES" sz="1200" spc="15">
                <a:solidFill>
                  <a:srgbClr val="000000"/>
                </a:solidFill>
                <a:latin typeface="Times New Roman" pitchFamily="1" panose="02020603050405020304"/>
              </a:rPr>
              <a:t>sional, su relación e implicación con la Universidad de Extremadura, y sus valores humanos. Es una tarea difícil de realizar en unos pocos minutos. Trataréde ser claro y conciso. </a:t>
            </a:r>
          </a:p>
          <a:p>
            <a:pPr marL="45720" marR="45720" indent="0" algn="just">
              <a:lnSpc>
                <a:spcPts val="1400"/>
              </a:lnSpc>
              <a:spcBef>
                <a:spcPts val="500"/>
              </a:spcBef>
              <a:spcAft>
                <a:spcPts val="1190"/>
              </a:spcAft>
            </a:pPr>
            <a:r>
              <a:rPr lang="es-ES" sz="1200" spc="0">
                <a:solidFill>
                  <a:srgbClr val="000000"/>
                </a:solidFill>
                <a:latin typeface="Times New Roman" pitchFamily="1" panose="02020603050405020304"/>
              </a:rPr>
              <a:t>En cuanto a su trayectoria académica y profesional, Nikolay Mihaylov Ianev nace en noviembre de 1943 en Burgas, ciudad situada al este de Bulgaria junto al mar negro. Cursa los estudios de Matemáticas en la St. Kliment Ohridski University de Sofia, estudios que completa en dicha universidad, con la realización de un M´aster en Ciencias. Realiza sus estudios de doctorado en Rusia, en la Moscow State University, donde adquiere una sólida formación matemática en el grupo de investigación diri-</a:t>
            </a:r>
            <a:r>
              <a:rPr lang="es-ES" sz="100">
                <a:solidFill>
                  <a:srgbClr val="000000"/>
                </a:solidFill>
                <a:latin typeface="Times New Roman" pitchFamily="1" panose="02020603050405020304"/>
              </a:rPr>
              <a:t> </a:t>
            </a:r>
          </a:p>
        </p:txBody>
      </p:sp>
      <p:sp>
        <p:nvSpPr>
          <p:cNvPr id="4"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38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357 </a:t>
            </a:r>
          </a:p>
        </p:txBody>
      </p:sp>
      <p:sp>
        <p:nvSpPr>
          <p:cNvPr id="3" name=""/>
          <p:cNvSpPr/>
          <p:nvPr>
            <p:ph type="body" idx="10"/>
          </p:nvPr>
        </p:nvSpPr>
        <p:spPr>
          <a:xfrm>
            <a:off x="1057910" y="681990"/>
            <a:ext cx="5486400" cy="2308860"/>
          </a:xfrm>
          <a:prstGeom prst="rect">
            <a:avLst/>
          </a:prstGeom>
          <a:noFill/>
          <a:ln w="0" cmpd="sng">
            <a:noFill/>
            <a:prstDash val="solid"/>
          </a:ln>
        </p:spPr>
        <p:txBody>
          <a:bodyPr vert="horz" lIns="0" tIns="22479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gido por el Profesor Andrey Nikolaevich Kolmogorov (padre de la Teoría Moderna de la Probabilidad). Bajo la supervisión científica del Profesor Boris Aleksandrovich Sevastyanov, siendo el presidente del tribunal el Profesor Kolmogorov, obtiene el grado de Doctor en Probabilidad y Estadística. </a:t>
            </a:r>
          </a:p>
          <a:p>
            <a:pPr marL="0" marR="45720" indent="0" algn="just">
              <a:lnSpc>
                <a:spcPts val="1400"/>
              </a:lnSpc>
              <a:spcBef>
                <a:spcPts val="515"/>
              </a:spcBef>
              <a:spcAft>
                <a:spcPts val="0"/>
              </a:spcAft>
            </a:pPr>
            <a:r>
              <a:rPr lang="es-ES" sz="1200" spc="10">
                <a:solidFill>
                  <a:srgbClr val="000000"/>
                </a:solidFill>
                <a:latin typeface="Times New Roman" pitchFamily="1" panose="02020603050405020304"/>
              </a:rPr>
              <a:t>Se incorpora al Departamento de Probabilidad y Estadística del Instituto de Mate-</a:t>
            </a:r>
            <a:r>
              <a:rPr lang="es-ES" sz="1200" spc="10">
                <a:solidFill>
                  <a:srgbClr val="000000"/>
                </a:solidFill>
                <a:latin typeface="Times New Roman" pitchFamily="1" panose="02020603050405020304"/>
              </a:rPr>
              <a:t>máticas e Informática de la Academia Búlgara de las Ciencias, institución en la que obtiene un segundo título de Doctor en Ciencias Matemáticas. Es en esta prestigiosa institución científica en la que el Profesor Ianev ha desarrollado su intensa actividad profesional, como investigador, como profesor asociado y como catedrático. Desde 2015, continúa desarrollando en dicha institución una gran actividad como profesor eme´rito. </a:t>
            </a:r>
          </a:p>
        </p:txBody>
      </p:sp>
      <p:sp>
        <p:nvSpPr>
          <p:cNvPr id="4" name=""/>
          <p:cNvSpPr/>
          <p:nvPr>
            <p:ph type="body" idx="10"/>
          </p:nvPr>
        </p:nvSpPr>
        <p:spPr>
          <a:xfrm>
            <a:off x="4178935" y="2990850"/>
            <a:ext cx="2365375" cy="3946525"/>
          </a:xfrm>
          <a:prstGeom prst="rect">
            <a:avLst/>
          </a:prstGeom>
          <a:noFill/>
          <a:ln w="0" cmpd="sng">
            <a:noFill/>
            <a:prstDash val="solid"/>
          </a:ln>
        </p:spPr>
        <p:txBody>
          <a:bodyPr vert="horz" lIns="0" tIns="622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Su investigación en el campo de las </a:t>
            </a:r>
            <a:r>
              <a:rPr lang="es-ES" sz="1200" spc="0">
                <a:solidFill>
                  <a:srgbClr val="000000"/>
                </a:solidFill>
                <a:latin typeface="Times New Roman" pitchFamily="1" panose="02020603050405020304"/>
              </a:rPr>
              <a:t>Matemáticas se ha centrado, muy </a:t>
            </a:r>
            <a:r>
              <a:rPr lang="es-ES" sz="1200" spc="0">
                <a:solidFill>
                  <a:srgbClr val="000000"/>
                </a:solidFill>
                <a:latin typeface="Times New Roman" pitchFamily="1" panose="02020603050405020304"/>
              </a:rPr>
              <a:t>fundamentalmente, en Teoría de la </a:t>
            </a:r>
            <a:r>
              <a:rPr lang="es-ES" sz="1200" spc="0">
                <a:solidFill>
                  <a:srgbClr val="000000"/>
                </a:solidFill>
                <a:latin typeface="Times New Roman" pitchFamily="1" panose="02020603050405020304"/>
              </a:rPr>
              <a:t>Probabilidad y en Estadística Ma-</a:t>
            </a:r>
            <a:r>
              <a:rPr lang="es-ES" sz="1200" spc="0">
                <a:solidFill>
                  <a:srgbClr val="000000"/>
                </a:solidFill>
                <a:latin typeface="Times New Roman" pitchFamily="1" panose="02020603050405020304"/>
              </a:rPr>
              <a:t>temática. Ha realizado muy impor-</a:t>
            </a:r>
            <a:r>
              <a:rPr lang="es-ES" sz="1200" spc="0">
                <a:solidFill>
                  <a:srgbClr val="000000"/>
                </a:solidFill>
                <a:latin typeface="Times New Roman" pitchFamily="1" panose="02020603050405020304"/>
              </a:rPr>
              <a:t>tantes contribuciones a la Teoría so-</a:t>
            </a:r>
            <a:r>
              <a:rPr lang="es-ES" sz="1200" spc="0">
                <a:solidFill>
                  <a:srgbClr val="000000"/>
                </a:solidFill>
                <a:latin typeface="Times New Roman" pitchFamily="1" panose="02020603050405020304"/>
              </a:rPr>
              <a:t>bre Procesos Estocásticos, muy es-</a:t>
            </a:r>
            <a:r>
              <a:rPr lang="es-ES" sz="1200" spc="0">
                <a:solidFill>
                  <a:srgbClr val="000000"/>
                </a:solidFill>
                <a:latin typeface="Times New Roman" pitchFamily="1" panose="02020603050405020304"/>
              </a:rPr>
              <a:t>pecialmente, a la Teoría sobre Pro-</a:t>
            </a:r>
            <a:r>
              <a:rPr lang="es-ES" sz="100">
                <a:solidFill>
                  <a:srgbClr val="000000"/>
                </a:solidFill>
                <a:latin typeface="Bookman Old Style" pitchFamily="1" panose="02020603050405020304"/>
              </a:rPr>
              <a:t> </a:t>
            </a:r>
          </a:p>
          <a:p>
            <a:pPr marL="0" marR="45720" indent="0" algn="just">
              <a:lnSpc>
                <a:spcPts val="2300"/>
              </a:lnSpc>
              <a:spcBef>
                <a:spcPts val="280"/>
              </a:spcBef>
              <a:spcAft>
                <a:spcPts val="0"/>
              </a:spcAft>
            </a:pPr>
            <a:r>
              <a:rPr lang="es-ES" sz="1200" spc="-240">
                <a:solidFill>
                  <a:srgbClr val="000000"/>
                </a:solidFill>
                <a:latin typeface="Times New Roman" pitchFamily="1" panose="02020603050405020304"/>
              </a:rPr>
              <a:t>cesos de Ramificación, donde </a:t>
            </a:r>
            <a:r>
              <a:rPr lang="es-ES" sz="1200" baseline="30000" spc="-240">
                <a:solidFill>
                  <a:srgbClr val="000000"/>
                </a:solidFill>
                <a:latin typeface="Bookman Old Style" pitchFamily="1" panose="02020603050405020304"/>
              </a:rPr>
              <a:t>está</a:t>
            </a:r>
            <a:r>
              <a:rPr lang="es-ES" sz="1200" spc="-240">
                <a:solidFill>
                  <a:srgbClr val="000000"/>
                </a:solidFill>
                <a:latin typeface="Times New Roman" pitchFamily="1" panose="02020603050405020304"/>
              </a:rPr>
              <a:t>considerado un referente a nivel in-</a:t>
            </a:r>
            <a:r>
              <a:rPr lang="es-ES" sz="100">
                <a:solidFill>
                  <a:srgbClr val="000000"/>
                </a:solidFill>
                <a:latin typeface="Bookman Old Style" pitchFamily="1" panose="02020603050405020304"/>
              </a:rPr>
              <a:t> </a:t>
            </a:r>
          </a:p>
          <a:p>
            <a:pPr marL="0" marR="45720" indent="0" algn="just">
              <a:lnSpc>
                <a:spcPts val="1400"/>
              </a:lnSpc>
              <a:spcBef>
                <a:spcPts val="260"/>
              </a:spcBef>
              <a:spcAft>
                <a:spcPts val="0"/>
              </a:spcAft>
            </a:pPr>
            <a:r>
              <a:rPr lang="es-ES" sz="1200" spc="5">
                <a:solidFill>
                  <a:srgbClr val="000000"/>
                </a:solidFill>
                <a:latin typeface="Times New Roman" pitchFamily="1" panose="02020603050405020304"/>
              </a:rPr>
              <a:t>ternacional. En dicha teoría, se in-</a:t>
            </a:r>
            <a:r>
              <a:rPr lang="es-ES" sz="1200" spc="5">
                <a:solidFill>
                  <a:srgbClr val="000000"/>
                </a:solidFill>
                <a:latin typeface="Times New Roman" pitchFamily="1" panose="02020603050405020304"/>
              </a:rPr>
              <a:t>vestigan modelos matemáticos con </a:t>
            </a:r>
            <a:r>
              <a:rPr lang="es-ES" sz="1200" spc="5">
                <a:solidFill>
                  <a:srgbClr val="000000"/>
                </a:solidFill>
                <a:latin typeface="Times New Roman" pitchFamily="1" panose="02020603050405020304"/>
              </a:rPr>
              <a:t>la finalidad de tratar de describir la </a:t>
            </a:r>
            <a:r>
              <a:rPr lang="es-ES" sz="1200" spc="5">
                <a:solidFill>
                  <a:srgbClr val="000000"/>
                </a:solidFill>
                <a:latin typeface="Times New Roman" pitchFamily="1" panose="02020603050405020304"/>
              </a:rPr>
              <a:t>evolución a lo largo del tiempo de </a:t>
            </a:r>
            <a:r>
              <a:rPr lang="es-ES" sz="1200" spc="5">
                <a:solidFill>
                  <a:srgbClr val="000000"/>
                </a:solidFill>
                <a:latin typeface="Times New Roman" pitchFamily="1" panose="02020603050405020304"/>
              </a:rPr>
              <a:t>sistemas dinámicos. Además de su </a:t>
            </a:r>
            <a:r>
              <a:rPr lang="es-ES" sz="1200" spc="5">
                <a:solidFill>
                  <a:srgbClr val="000000"/>
                </a:solidFill>
                <a:latin typeface="Times New Roman" pitchFamily="1" panose="02020603050405020304"/>
              </a:rPr>
              <a:t>gran intere´s teórico, los modelos ma-</a:t>
            </a:r>
            <a:r>
              <a:rPr lang="es-ES" sz="1200" spc="5">
                <a:solidFill>
                  <a:srgbClr val="000000"/>
                </a:solidFill>
                <a:latin typeface="Times New Roman" pitchFamily="1" panose="02020603050405020304"/>
              </a:rPr>
              <a:t>temáticos estudiados tienen impor-</a:t>
            </a:r>
            <a:r>
              <a:rPr lang="es-ES" sz="1200" spc="5">
                <a:solidFill>
                  <a:srgbClr val="000000"/>
                </a:solidFill>
                <a:latin typeface="Times New Roman" pitchFamily="1" panose="02020603050405020304"/>
              </a:rPr>
              <a:t>tantes aplicaciones en muy diversos </a:t>
            </a:r>
            <a:r>
              <a:rPr lang="es-ES" sz="1200" spc="5">
                <a:solidFill>
                  <a:srgbClr val="000000"/>
                </a:solidFill>
                <a:latin typeface="Times New Roman" pitchFamily="1" panose="02020603050405020304"/>
              </a:rPr>
              <a:t>campos (biología, demografía, diná-</a:t>
            </a:r>
            <a:r>
              <a:rPr lang="es-ES" sz="1200" spc="5">
                <a:solidFill>
                  <a:srgbClr val="000000"/>
                </a:solidFill>
                <a:latin typeface="Times New Roman" pitchFamily="1" panose="02020603050405020304"/>
              </a:rPr>
              <a:t>mica de poblaciones, epidemiología, </a:t>
            </a:r>
            <a:r>
              <a:rPr lang="es-ES" sz="1200" spc="5">
                <a:solidFill>
                  <a:srgbClr val="000000"/>
                </a:solidFill>
                <a:latin typeface="Times New Roman" pitchFamily="1" panose="02020603050405020304"/>
              </a:rPr>
              <a:t>física, gene´tica, entre otros). El Pro-</a:t>
            </a:r>
          </a:p>
        </p:txBody>
      </p:sp>
      <p:sp>
        <p:nvSpPr>
          <p:cNvPr id="5" name=""/>
          <p:cNvSpPr/>
          <p:nvPr>
            <p:ph type="body" idx="10"/>
          </p:nvPr>
        </p:nvSpPr>
        <p:spPr>
          <a:xfrm>
            <a:off x="1057910" y="6937375"/>
            <a:ext cx="5486400" cy="279400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5">
                <a:solidFill>
                  <a:srgbClr val="000000"/>
                </a:solidFill>
                <a:latin typeface="Times New Roman" pitchFamily="1" panose="02020603050405020304"/>
              </a:rPr>
              <a:t>fesor Ianev es autor de varios libros sobre esta interesante clase de modelos mate-</a:t>
            </a:r>
            <a:r>
              <a:rPr lang="es-ES" sz="1200" spc="5">
                <a:solidFill>
                  <a:srgbClr val="000000"/>
                </a:solidFill>
                <a:latin typeface="Times New Roman" pitchFamily="1" panose="02020603050405020304"/>
              </a:rPr>
              <a:t>máticos, ha publicado más de 150 artículos científicos en revistas internacionales </a:t>
            </a:r>
            <a:r>
              <a:rPr lang="es-ES" sz="1200" spc="5">
                <a:solidFill>
                  <a:srgbClr val="000000"/>
                </a:solidFill>
                <a:latin typeface="Times New Roman" pitchFamily="1" panose="02020603050405020304"/>
              </a:rPr>
              <a:t>con importantes índices de impacto y ha pronunciado, por invitación de sus comi-</a:t>
            </a:r>
            <a:r>
              <a:rPr lang="es-ES" sz="1200" spc="5">
                <a:solidFill>
                  <a:srgbClr val="000000"/>
                </a:solidFill>
                <a:latin typeface="Times New Roman" pitchFamily="1" panose="02020603050405020304"/>
              </a:rPr>
              <a:t>te´s científicos, numerosas conferencias en las más importantes reuniones científicas </a:t>
            </a:r>
            <a:r>
              <a:rPr lang="es-ES" sz="1200" spc="5">
                <a:solidFill>
                  <a:srgbClr val="000000"/>
                </a:solidFill>
                <a:latin typeface="Times New Roman" pitchFamily="1" panose="02020603050405020304"/>
              </a:rPr>
              <a:t>internacionales en el ámbito de la Probabilidad y la Estadística. </a:t>
            </a:r>
          </a:p>
          <a:p>
            <a:pPr marL="0" marR="45720" indent="0" algn="just">
              <a:lnSpc>
                <a:spcPts val="1400"/>
              </a:lnSpc>
              <a:spcBef>
                <a:spcPts val="485"/>
              </a:spcBef>
              <a:spcAft>
                <a:spcPts val="0"/>
              </a:spcAft>
            </a:pPr>
            <a:r>
              <a:rPr lang="es-ES" sz="1200" spc="0">
                <a:solidFill>
                  <a:srgbClr val="000000"/>
                </a:solidFill>
                <a:latin typeface="Times New Roman" pitchFamily="1" panose="02020603050405020304"/>
              </a:rPr>
              <a:t>Ha desarrollado una intensa actividad docente e investigadora en prestigiosas uni-</a:t>
            </a:r>
            <a:r>
              <a:rPr lang="es-ES" sz="1200" spc="0">
                <a:solidFill>
                  <a:srgbClr val="000000"/>
                </a:solidFill>
                <a:latin typeface="Times New Roman" pitchFamily="1" panose="02020603050405020304"/>
              </a:rPr>
              <a:t>versidades americanas y europeas, y en varios Institutos y Centros de investigación </a:t>
            </a:r>
            <a:r>
              <a:rPr lang="es-ES" sz="1200" spc="0">
                <a:solidFill>
                  <a:srgbClr val="000000"/>
                </a:solidFill>
                <a:latin typeface="Times New Roman" pitchFamily="1" panose="02020603050405020304"/>
              </a:rPr>
              <a:t>internacionales en los que ha impartido conferencias, seminarios y cursos especiali-</a:t>
            </a:r>
            <a:r>
              <a:rPr lang="es-ES" sz="1200" spc="0">
                <a:solidFill>
                  <a:srgbClr val="000000"/>
                </a:solidFill>
                <a:latin typeface="Times New Roman" pitchFamily="1" panose="02020603050405020304"/>
              </a:rPr>
              <a:t>zados sobre temas muy diversos en el campo de las Matemáticas. </a:t>
            </a:r>
          </a:p>
          <a:p>
            <a:pPr marL="0" marR="45720" indent="0" algn="just">
              <a:lnSpc>
                <a:spcPts val="1400"/>
              </a:lnSpc>
              <a:spcBef>
                <a:spcPts val="515"/>
              </a:spcBef>
              <a:spcAft>
                <a:spcPts val="0"/>
              </a:spcAft>
            </a:pPr>
            <a:r>
              <a:rPr lang="es-ES" sz="1200" spc="0">
                <a:solidFill>
                  <a:srgbClr val="000000"/>
                </a:solidFill>
                <a:latin typeface="Times New Roman" pitchFamily="1" panose="02020603050405020304"/>
              </a:rPr>
              <a:t>Ha sido el organizador y el responsable científico de varios congresos internacionales </a:t>
            </a:r>
            <a:r>
              <a:rPr lang="es-ES" sz="1200" spc="0">
                <a:solidFill>
                  <a:srgbClr val="000000"/>
                </a:solidFill>
                <a:latin typeface="Times New Roman" pitchFamily="1" panose="02020603050405020304"/>
              </a:rPr>
              <a:t>de gran repercusión científica. Entre ellos, mencionaréel Primer Congreso Mundial </a:t>
            </a:r>
            <a:r>
              <a:rPr lang="es-ES" sz="1200" spc="0">
                <a:solidFill>
                  <a:srgbClr val="000000"/>
                </a:solidFill>
                <a:latin typeface="Times New Roman" pitchFamily="1" panose="02020603050405020304"/>
              </a:rPr>
              <a:t>sobre Procesos de Ramificación, celebrado en la ciudad búlgara de Varna en 1993. </a:t>
            </a:r>
          </a:p>
          <a:p>
            <a:pPr marL="0" marR="45720" indent="0" algn="just">
              <a:lnSpc>
                <a:spcPts val="1400"/>
              </a:lnSpc>
              <a:spcBef>
                <a:spcPts val="495"/>
              </a:spcBef>
              <a:spcAft>
                <a:spcPts val="1960"/>
              </a:spcAft>
            </a:pPr>
            <a:r>
              <a:rPr lang="es-ES" sz="1200" spc="20">
                <a:solidFill>
                  <a:srgbClr val="000000"/>
                </a:solidFill>
                <a:latin typeface="Times New Roman" pitchFamily="1" panose="02020603050405020304"/>
              </a:rPr>
              <a:t>A lo largo de su trayectoria profesional, ha desempeñado cargos de gran relevancia.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7910" y="6569710"/>
            <a:ext cx="2743200" cy="367665"/>
          </a:xfrm>
          <a:prstGeom prst="rect">
            <a:avLst/>
          </a:prstGeom>
          <a:noFill/>
          <a:ln w="0" cmpd="sng">
            <a:noFill/>
            <a:prstDash val="solid"/>
          </a:ln>
        </p:spPr>
        <p:txBody>
          <a:bodyPr vert="horz" lIns="0" tIns="0" rIns="0" bIns="0" anchor="t"/>
          <a:lstStyle/>
          <a:p>
            <a:pPr marL="0" marR="0" indent="0" algn="ctr">
              <a:lnSpc>
                <a:spcPts val="1400"/>
              </a:lnSpc>
              <a:spcAft>
                <a:spcPts val="1480"/>
              </a:spcAft>
            </a:pPr>
            <a:r>
              <a:rPr lang="es-ES" sz="1200" spc="20">
                <a:solidFill>
                  <a:srgbClr val="000000"/>
                </a:solidFill>
                <a:latin typeface="Times New Roman" pitchFamily="1" panose="02020603050405020304"/>
              </a:rPr>
              <a:t>Dr. Manuel Molina Fernández </a:t>
            </a:r>
          </a:p>
        </p:txBody>
      </p:sp>
    </p:spTree>
  </p:cSld>
  <p:clrMapOvr>
    <a:masterClrMapping/>
  </p:clrMapOvr>
</p:sldLayout>
</file>

<file path=ppt/slideLayouts/slideLayout38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135"/>
              </a:spcAft>
              <a:tabLst>
                <a:tab algn="r" pos="5440680"/>
              </a:tabLst>
            </a:pPr>
            <a:r>
              <a:rPr lang="es-ES" sz="1300" spc="0">
                <a:solidFill>
                  <a:srgbClr val="000000"/>
                </a:solidFill>
                <a:latin typeface="Garamond" pitchFamily="1" panose="02020603050405020304"/>
              </a:rPr>
              <a:t>358 </a:t>
            </a:r>
            <a:r>
              <a:rPr lang="es-ES" sz="1300" b="1" spc="0">
                <a:solidFill>
                  <a:srgbClr val="000000"/>
                </a:solidFill>
                <a:latin typeface="Garamond" pitchFamily="1" panose="02020603050405020304"/>
              </a:rPr>
              <a:t>15.6. Prof. Dr. Nikolay Mihaylov Ianev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241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Destacaréentre ellos, la Presidencia de la Bulgarian Statistical Society, la Dirección del Institute of Mathematics and Informatics de la Bulgarian Academy of Sciences, y la Dirección del Department of Probability and Statistics del Institute of Mat-hematics and Informatics (Bulgarian Academy of Sciences). Es miembro electo del International Statistical Institute (Bernoulli Society) desde 1993. </a:t>
            </a:r>
          </a:p>
          <a:p>
            <a:pPr marL="45720" marR="45720" indent="0" algn="just">
              <a:lnSpc>
                <a:spcPts val="1400"/>
              </a:lnSpc>
              <a:spcBef>
                <a:spcPts val="455"/>
              </a:spcBef>
              <a:spcAft>
                <a:spcPts val="0"/>
              </a:spcAft>
            </a:pPr>
            <a:r>
              <a:rPr lang="es-ES" sz="1300" spc="0">
                <a:solidFill>
                  <a:srgbClr val="000000"/>
                </a:solidFill>
                <a:latin typeface="Garamond" pitchFamily="1" panose="02020603050405020304"/>
              </a:rPr>
              <a:t>El Profesor Ianev es el padre científico de un importante grupo de matemáticos a los que ha iniciado y formado en tareas de investigación dirigiendo sus tesis doctorales. En la actualidad, varios de sus discípulos científicos están desarrollando su actividad profesional en prestigiosas universidades americanas. </a:t>
            </a:r>
          </a:p>
          <a:p>
            <a:pPr marL="45720" marR="45720" indent="0" algn="just">
              <a:lnSpc>
                <a:spcPts val="1400"/>
              </a:lnSpc>
              <a:spcBef>
                <a:spcPts val="555"/>
              </a:spcBef>
              <a:spcAft>
                <a:spcPts val="0"/>
              </a:spcAft>
            </a:pPr>
            <a:r>
              <a:rPr lang="es-ES" sz="1300" spc="0">
                <a:solidFill>
                  <a:srgbClr val="000000"/>
                </a:solidFill>
                <a:latin typeface="Garamond" pitchFamily="1" panose="02020603050405020304"/>
              </a:rPr>
              <a:t>En cuanto a su implicación con la Universidad de Extremadura, el Profesor Ianev inicia su relación con la misma en el año 2002. Así, en virtud de la “Orden de la Consejería de Educación, Ciencia y Tecnología de la Junta de Extremadura de 12 de marzo de 2002, por la que se convocaron ayudas para la incorporación temporal de científicos, humanistas y tecnólogos nacionales o extranjeros a equipos extreme-</a:t>
            </a:r>
            <a:r>
              <a:rPr lang="es-ES" sz="1300" spc="0">
                <a:solidFill>
                  <a:srgbClr val="000000"/>
                </a:solidFill>
                <a:latin typeface="Garamond" pitchFamily="1" panose="02020603050405020304"/>
              </a:rPr>
              <a:t>ños de investigación”, e invitado por el grupo de investigación sobre Procesos de Ramificación y sus Aplicaciones de la Universidad de Extremadura, se obtuvo la financiación necesaria para que el Profesor Ianev realizara una muy fructífera es-</a:t>
            </a:r>
            <a:r>
              <a:rPr lang="es-ES" sz="1300" spc="0">
                <a:solidFill>
                  <a:srgbClr val="000000"/>
                </a:solidFill>
                <a:latin typeface="Garamond" pitchFamily="1" panose="02020603050405020304"/>
              </a:rPr>
              <a:t>tancia de seis meses de duración en la Facultad de Ciencias de nuestra universidad. Desde entonces, su relación con la Universidad de Extremadura (a la que me consta tiene un gran cariño) ha sido muy intensa, participando en todas las actividades académicas y científicas para las que se le ha requerido. </a:t>
            </a:r>
          </a:p>
          <a:p>
            <a:pPr marL="45720" marR="45720" indent="0" algn="just">
              <a:lnSpc>
                <a:spcPts val="1400"/>
              </a:lnSpc>
              <a:spcBef>
                <a:spcPts val="550"/>
              </a:spcBef>
              <a:spcAft>
                <a:spcPts val="0"/>
              </a:spcAft>
            </a:pPr>
            <a:r>
              <a:rPr lang="es-ES" sz="1300" spc="-5">
                <a:solidFill>
                  <a:srgbClr val="000000"/>
                </a:solidFill>
                <a:latin typeface="Garamond" pitchFamily="1" panose="02020603050405020304"/>
              </a:rPr>
              <a:t>Entre ellas, mencionarélas siguientes: a) Ha participado muy activamente, formando parte del ComitéCientífico, en la organización de las cuatro ediciones celebradas hasta el presente momento del International Workshop on Branching Processes and their Applications, que con una periodicidad de tres años, organiza nuestro grupo de investigación en la Facultad de Ciencias de la Universidad de Extremadura; b) Ha presidido los tribunales de varias tesis doctorales leídas y defendidas en nuestra universidad, aportando en todas ellas muy interesantes sugerencias científicas; c) Ha realizado una importante labor de formación científica con varios miembros de nuestra universidad durante las estancias de investigación que han realizado en el Instituto de Matemáticas e Informática de la Academia Búlgara de las Ciencias; d) Ha propiciado nuevas líneas de investigación conjuntas entre los miembros de su grupo de investigación y el nuestro. En este sentido, tengo que significar que desde hace varios años, investigadores de ambos grupos colaboran en diversos proyectos de investigación. Como consecuencia directa de dichas colaboraciones, son varios los trabajos científicos conjuntos que se han publicado hasta el momento.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En cuanto a sus valores humanos, considero también importante resaltar en este acto las importantes cualidades humanas que el Profesor Ianev posee: es una persona muy vital, deportista, amante de la música y con un gran sentido del humor, persona con una gran capacidad de trabajo, muy generosa y sencilla en el trato. En él concurren dos grandes cualidades: su sabiduría y su humildad.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Justo es también mencionar aquía la persona que ha contribuido muy decisiva-</a:t>
            </a:r>
            <a:r>
              <a:rPr lang="es-ES" sz="1300" spc="0">
                <a:solidFill>
                  <a:srgbClr val="000000"/>
                </a:solidFill>
                <a:latin typeface="Garamond" pitchFamily="1" panose="02020603050405020304"/>
              </a:rPr>
              <a:t>mente a su personalidad, su esposa Julia, mujer de gran inteligencia y reconocida investigadora en el campo de la Biología Celular. </a:t>
            </a:r>
          </a:p>
          <a:p>
            <a:pPr marL="45720" marR="45720" indent="0" algn="just">
              <a:lnSpc>
                <a:spcPts val="1400"/>
              </a:lnSpc>
              <a:spcBef>
                <a:spcPts val="505"/>
              </a:spcBef>
              <a:spcAft>
                <a:spcPts val="1510"/>
              </a:spcAft>
            </a:pPr>
            <a:r>
              <a:rPr lang="es-ES" sz="1300" spc="0">
                <a:solidFill>
                  <a:srgbClr val="000000"/>
                </a:solidFill>
                <a:latin typeface="Garamond" pitchFamily="1" panose="02020603050405020304"/>
              </a:rPr>
              <a:t>Durante una gran parte de su vida, el Profesor Ianev ha vivido bajo un estricto régi-</a:t>
            </a:r>
            <a:r>
              <a:rPr lang="es-ES" sz="100">
                <a:solidFill>
                  <a:srgbClr val="000000"/>
                </a:solidFill>
                <a:latin typeface="Garamond" pitchFamily="1" panose="02020603050405020304"/>
              </a:rPr>
              <a:t>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38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8705" y="482600"/>
            <a:ext cx="5486400" cy="199390"/>
          </a:xfrm>
          <a:prstGeom prst="rect">
            <a:avLst/>
          </a:prstGeom>
          <a:noFill/>
          <a:ln w="0" cmpd="sng">
            <a:noFill/>
            <a:prstDash val="solid"/>
          </a:ln>
        </p:spPr>
        <p:txBody>
          <a:bodyPr vert="horz" lIns="0" tIns="12700" rIns="0" bIns="0" anchor="t"/>
          <a:lstStyle/>
          <a:p>
            <a:pPr marL="0" marR="0" indent="0" algn="l">
              <a:lnSpc>
                <a:spcPts val="1400"/>
              </a:lnSpc>
              <a:spcAft>
                <a:spcPts val="0"/>
              </a:spcAft>
              <a:tabLst>
                <a:tab algn="r" pos="5440680"/>
              </a:tabLst>
            </a:pPr>
            <a:r>
              <a:rPr lang="es-ES" sz="1250" b="1" spc="0">
                <a:solidFill>
                  <a:srgbClr val="000000"/>
                </a:solidFill>
                <a:latin typeface="Times New Roman" pitchFamily="1" panose="02020603050405020304"/>
              </a:rPr>
              <a:t>15. Doctores </a:t>
            </a:r>
            <a:r>
              <a:rPr lang="es-ES" sz="1150" b="1" i="1" spc="0">
                <a:solidFill>
                  <a:srgbClr val="000000"/>
                </a:solidFill>
                <a:latin typeface="Courier New" pitchFamily="3" panose="02020603050405020304"/>
              </a:rPr>
              <a:t>Honoris causa </a:t>
            </a:r>
            <a:r>
              <a:rPr lang="es-ES" sz="1250" b="1" spc="0">
                <a:solidFill>
                  <a:srgbClr val="000000"/>
                </a:solidFill>
                <a:latin typeface="Times New Roman" pitchFamily="1" panose="02020603050405020304"/>
              </a:rPr>
              <a:t>por la Facultad de Ciencias </a:t>
            </a:r>
            <a:r>
              <a:rPr lang="es-ES" sz="1200" spc="0">
                <a:solidFill>
                  <a:srgbClr val="000000"/>
                </a:solidFill>
                <a:latin typeface="Times New Roman" pitchFamily="1" panose="02020603050405020304"/>
              </a:rPr>
              <a:t>359 </a:t>
            </a:r>
          </a:p>
        </p:txBody>
      </p:sp>
      <p:sp>
        <p:nvSpPr>
          <p:cNvPr id="3" name=""/>
          <p:cNvSpPr/>
          <p:nvPr>
            <p:ph type="body" idx="10"/>
          </p:nvPr>
        </p:nvSpPr>
        <p:spPr>
          <a:xfrm>
            <a:off x="1068705" y="681990"/>
            <a:ext cx="5486400" cy="3665220"/>
          </a:xfrm>
          <a:prstGeom prst="rect">
            <a:avLst/>
          </a:prstGeom>
          <a:noFill/>
          <a:ln w="0" cmpd="sng">
            <a:noFill/>
            <a:prstDash val="solid"/>
          </a:ln>
        </p:spPr>
        <p:txBody>
          <a:bodyPr vert="horz" lIns="0" tIns="2273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men carente de libertades que le impedía salir de su país, régimen afortunadamente ya superado desde hace varios años. Es por ello, que entre sus valores fundamentales ocupan un lugar muy prioritario los valores de libertad, de tolerancia y de respeto por los derechos humanos. </a:t>
            </a:r>
          </a:p>
          <a:p>
            <a:pPr marL="0" marR="0" indent="0" algn="l">
              <a:lnSpc>
                <a:spcPts val="1400"/>
              </a:lnSpc>
              <a:spcBef>
                <a:spcPts val="550"/>
              </a:spcBef>
              <a:spcAft>
                <a:spcPts val="0"/>
              </a:spcAft>
            </a:pPr>
            <a:r>
              <a:rPr lang="es-ES" sz="1200" spc="20">
                <a:solidFill>
                  <a:srgbClr val="000000"/>
                </a:solidFill>
                <a:latin typeface="Times New Roman" pitchFamily="1" panose="02020603050405020304"/>
              </a:rPr>
              <a:t>Dear Professor Ianev, </a:t>
            </a:r>
          </a:p>
          <a:p>
            <a:pPr marL="0" marR="0" indent="0" algn="l">
              <a:lnSpc>
                <a:spcPts val="1400"/>
              </a:lnSpc>
              <a:spcBef>
                <a:spcPts val="545"/>
              </a:spcBef>
              <a:spcAft>
                <a:spcPts val="0"/>
              </a:spcAft>
            </a:pPr>
            <a:r>
              <a:rPr lang="es-ES" sz="1200" spc="25">
                <a:solidFill>
                  <a:srgbClr val="000000"/>
                </a:solidFill>
                <a:latin typeface="Times New Roman" pitchFamily="1" panose="02020603050405020304"/>
              </a:rPr>
              <a:t>Thank you very much for allowing me to be part of your professional circle. </a:t>
            </a:r>
          </a:p>
          <a:p>
            <a:pPr marL="0" marR="0" indent="0" algn="l">
              <a:lnSpc>
                <a:spcPts val="1400"/>
              </a:lnSpc>
              <a:spcBef>
                <a:spcPts val="550"/>
              </a:spcBef>
              <a:spcAft>
                <a:spcPts val="0"/>
              </a:spcAft>
            </a:pPr>
            <a:r>
              <a:rPr lang="es-ES" sz="1200" spc="20">
                <a:solidFill>
                  <a:srgbClr val="000000"/>
                </a:solidFill>
                <a:latin typeface="Times New Roman" pitchFamily="1" panose="02020603050405020304"/>
              </a:rPr>
              <a:t>Thank you very much for your always wise scientific and professional advice.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Thank you very much for the very important educational task you have done with several members of our university. </a:t>
            </a:r>
          </a:p>
          <a:p>
            <a:pPr marL="0" marR="0" indent="0" algn="l">
              <a:lnSpc>
                <a:spcPts val="1400"/>
              </a:lnSpc>
              <a:spcBef>
                <a:spcPts val="550"/>
              </a:spcBef>
              <a:spcAft>
                <a:spcPts val="0"/>
              </a:spcAft>
            </a:pPr>
            <a:r>
              <a:rPr lang="es-ES" sz="1200" spc="35">
                <a:solidFill>
                  <a:srgbClr val="000000"/>
                </a:solidFill>
                <a:latin typeface="Times New Roman" pitchFamily="1" panose="02020603050405020304"/>
              </a:rPr>
              <a:t>Thank you very much for your very important contributions to the Mathematics. </a:t>
            </a:r>
          </a:p>
          <a:p>
            <a:pPr marL="0" marR="45720" indent="0" algn="just">
              <a:lnSpc>
                <a:spcPts val="1400"/>
              </a:lnSpc>
              <a:spcBef>
                <a:spcPts val="485"/>
              </a:spcBef>
              <a:spcAft>
                <a:spcPts val="0"/>
              </a:spcAft>
            </a:pPr>
            <a:r>
              <a:rPr lang="es-ES" sz="1200" spc="0">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 la Excmo. Sr. D. </a:t>
            </a:r>
            <a:r>
              <a:rPr lang="es-ES" sz="1250" b="1" spc="0">
                <a:solidFill>
                  <a:srgbClr val="000000"/>
                </a:solidFill>
                <a:latin typeface="Times New Roman" pitchFamily="1" panose="02020603050405020304"/>
              </a:rPr>
              <a:t>Nikolay Mihaylov Ianev </a:t>
            </a:r>
            <a:r>
              <a:rPr lang="es-ES" sz="1200" spc="0">
                <a:solidFill>
                  <a:srgbClr val="000000"/>
                </a:solidFill>
                <a:latin typeface="Times New Roman" pitchFamily="1" panose="02020603050405020304"/>
              </a:rPr>
              <a:t>el supremo grado de doctor “Honoris causa” por la Facultad de Ciencias de la Universidad de Extremadura. </a:t>
            </a:r>
          </a:p>
          <a:p>
            <a:pPr marL="0" marR="0" indent="0" algn="l">
              <a:lnSpc>
                <a:spcPts val="1400"/>
              </a:lnSpc>
              <a:spcBef>
                <a:spcPts val="545"/>
              </a:spcBef>
              <a:spcAft>
                <a:spcPts val="0"/>
              </a:spcAft>
            </a:pPr>
            <a:r>
              <a:rPr lang="es-ES" sz="1200" spc="25">
                <a:solidFill>
                  <a:srgbClr val="000000"/>
                </a:solidFill>
                <a:latin typeface="Times New Roman" pitchFamily="1" panose="02020603050405020304"/>
              </a:rPr>
              <a:t>Gracias por su atención. </a:t>
            </a:r>
          </a:p>
          <a:p>
            <a:pPr marL="0" marR="0" indent="0" algn="l">
              <a:lnSpc>
                <a:spcPts val="1400"/>
              </a:lnSpc>
              <a:spcBef>
                <a:spcPts val="550"/>
              </a:spcBef>
              <a:spcAft>
                <a:spcPts val="0"/>
              </a:spcAft>
            </a:pPr>
            <a:r>
              <a:rPr lang="es-ES" sz="1200" spc="20">
                <a:solidFill>
                  <a:srgbClr val="000000"/>
                </a:solidFill>
                <a:latin typeface="Times New Roman" pitchFamily="1" panose="02020603050405020304"/>
              </a:rPr>
              <a:t>Dr. Manuel Molina Fernández </a:t>
            </a:r>
          </a:p>
        </p:txBody>
      </p:sp>
      <p:sp>
        <p:nvSpPr>
          <p:cNvPr id="4" name=""/>
          <p:cNvSpPr/>
          <p:nvPr>
            <p:ph type="body" idx="10"/>
          </p:nvPr>
        </p:nvSpPr>
        <p:spPr>
          <a:xfrm>
            <a:off x="4178935" y="4347210"/>
            <a:ext cx="2376170" cy="4378960"/>
          </a:xfrm>
          <a:prstGeom prst="rect">
            <a:avLst/>
          </a:prstGeom>
          <a:noFill/>
          <a:ln w="0" cmpd="sng">
            <a:noFill/>
            <a:prstDash val="solid"/>
          </a:ln>
        </p:spPr>
        <p:txBody>
          <a:bodyPr vert="horz" lIns="0" tIns="247015" rIns="0" bIns="0" anchor="t"/>
          <a:lstStyle/>
          <a:p>
            <a:pPr marL="0" marR="45720" indent="0" algn="just">
              <a:lnSpc>
                <a:spcPts val="1400"/>
              </a:lnSpc>
              <a:spcAft>
                <a:spcPts val="0"/>
              </a:spcAft>
            </a:pPr>
            <a:r>
              <a:rPr lang="es-ES" sz="1250" b="1" spc="40">
                <a:solidFill>
                  <a:srgbClr val="000000"/>
                </a:solidFill>
                <a:latin typeface="Times New Roman" pitchFamily="1" panose="02020603050405020304"/>
              </a:rPr>
              <a:t>Discurso del Dr. Nikolay Mihay-</a:t>
            </a:r>
            <a:r>
              <a:rPr lang="es-ES" sz="1250" b="1" spc="40">
                <a:solidFill>
                  <a:srgbClr val="000000"/>
                </a:solidFill>
                <a:latin typeface="Times New Roman" pitchFamily="1" panose="02020603050405020304"/>
              </a:rPr>
              <a:t>lov Ianev, para la recepción del </a:t>
            </a:r>
            <a:r>
              <a:rPr lang="es-ES" sz="1250" b="1" spc="40">
                <a:solidFill>
                  <a:srgbClr val="000000"/>
                </a:solidFill>
                <a:latin typeface="Times New Roman" pitchFamily="1" panose="02020603050405020304"/>
              </a:rPr>
              <a:t>Doctorado Honoris Causa por </a:t>
            </a:r>
            <a:r>
              <a:rPr lang="es-ES" sz="1250" b="1" spc="40">
                <a:solidFill>
                  <a:srgbClr val="000000"/>
                </a:solidFill>
                <a:latin typeface="Times New Roman" pitchFamily="1" panose="02020603050405020304"/>
              </a:rPr>
              <a:t>la Universidad de Extremadu-</a:t>
            </a:r>
            <a:r>
              <a:rPr lang="es-ES" sz="1250" b="1" spc="40">
                <a:solidFill>
                  <a:srgbClr val="000000"/>
                </a:solidFill>
                <a:latin typeface="Times New Roman" pitchFamily="1" panose="02020603050405020304"/>
              </a:rPr>
              <a:t>ra </a:t>
            </a:r>
          </a:p>
          <a:p>
            <a:pPr marL="0" marR="45720" indent="0" algn="just">
              <a:lnSpc>
                <a:spcPts val="1400"/>
              </a:lnSpc>
              <a:spcBef>
                <a:spcPts val="25"/>
              </a:spcBef>
              <a:spcAft>
                <a:spcPts val="0"/>
              </a:spcAft>
            </a:pPr>
            <a:r>
              <a:rPr lang="es-ES" sz="1200" spc="0">
                <a:solidFill>
                  <a:srgbClr val="000000"/>
                </a:solidFill>
                <a:latin typeface="Times New Roman" pitchFamily="1" panose="02020603050405020304"/>
              </a:rPr>
              <a:t>Señor Rector Magnífico de la Uni-</a:t>
            </a:r>
            <a:r>
              <a:rPr lang="es-ES" sz="1200" spc="0">
                <a:solidFill>
                  <a:srgbClr val="000000"/>
                </a:solidFill>
                <a:latin typeface="Times New Roman" pitchFamily="1" panose="02020603050405020304"/>
              </a:rPr>
              <a:t>versidad de Extremadura; Excelen-</a:t>
            </a:r>
            <a:r>
              <a:rPr lang="es-ES" sz="1200" spc="0">
                <a:solidFill>
                  <a:srgbClr val="000000"/>
                </a:solidFill>
                <a:latin typeface="Times New Roman" pitchFamily="1" panose="02020603050405020304"/>
              </a:rPr>
              <a:t>tísimas autoridades; Señora Decana </a:t>
            </a:r>
            <a:r>
              <a:rPr lang="es-ES" sz="1200" spc="0">
                <a:solidFill>
                  <a:srgbClr val="000000"/>
                </a:solidFill>
                <a:latin typeface="Times New Roman" pitchFamily="1" panose="02020603050405020304"/>
              </a:rPr>
              <a:t>de la Facultad de Ciencias; Estima-</a:t>
            </a:r>
            <a:r>
              <a:rPr lang="es-ES" sz="1200" spc="0">
                <a:solidFill>
                  <a:srgbClr val="000000"/>
                </a:solidFill>
                <a:latin typeface="Times New Roman" pitchFamily="1" panose="02020603050405020304"/>
              </a:rPr>
              <a:t>dos miembros de la comunidad uni-</a:t>
            </a:r>
            <a:r>
              <a:rPr lang="es-ES" sz="1200" spc="0">
                <a:solidFill>
                  <a:srgbClr val="000000"/>
                </a:solidFill>
                <a:latin typeface="Times New Roman" pitchFamily="1" panose="02020603050405020304"/>
              </a:rPr>
              <a:t>versitaria; Distinguidos compañeros </a:t>
            </a:r>
            <a:r>
              <a:rPr lang="es-ES" sz="1200" spc="0">
                <a:solidFill>
                  <a:srgbClr val="000000"/>
                </a:solidFill>
                <a:latin typeface="Times New Roman" pitchFamily="1" panose="02020603050405020304"/>
              </a:rPr>
              <a:t>´Avila, Fernández, Parisi y Sotelo; </a:t>
            </a:r>
            <a:r>
              <a:rPr lang="es-ES" sz="1200" spc="0">
                <a:solidFill>
                  <a:srgbClr val="000000"/>
                </a:solidFill>
                <a:latin typeface="Times New Roman" pitchFamily="1" panose="02020603050405020304"/>
              </a:rPr>
              <a:t>Señoras y Señores: </a:t>
            </a:r>
          </a:p>
          <a:p>
            <a:pPr marL="0" marR="45720" indent="0" algn="just">
              <a:lnSpc>
                <a:spcPts val="1400"/>
              </a:lnSpc>
              <a:spcBef>
                <a:spcPts val="550"/>
              </a:spcBef>
              <a:spcAft>
                <a:spcPts val="0"/>
              </a:spcAft>
            </a:pPr>
            <a:r>
              <a:rPr lang="es-ES" sz="1200" spc="30">
                <a:solidFill>
                  <a:srgbClr val="000000"/>
                </a:solidFill>
                <a:latin typeface="Times New Roman" pitchFamily="1" panose="02020603050405020304"/>
              </a:rPr>
              <a:t>Mi más sincero y profundo agrade-</a:t>
            </a:r>
            <a:r>
              <a:rPr lang="es-ES" sz="1200" spc="30">
                <a:solidFill>
                  <a:srgbClr val="000000"/>
                </a:solidFill>
                <a:latin typeface="Times New Roman" pitchFamily="1" panose="02020603050405020304"/>
              </a:rPr>
              <a:t>cimiento a la Universidad de Ex-</a:t>
            </a:r>
            <a:r>
              <a:rPr lang="es-ES" sz="1200" spc="30">
                <a:solidFill>
                  <a:srgbClr val="000000"/>
                </a:solidFill>
                <a:latin typeface="Times New Roman" pitchFamily="1" panose="02020603050405020304"/>
              </a:rPr>
              <a:t>tremadura por nombrarme Doctor </a:t>
            </a:r>
            <a:r>
              <a:rPr lang="es-ES" sz="1200" spc="30">
                <a:solidFill>
                  <a:srgbClr val="000000"/>
                </a:solidFill>
                <a:latin typeface="Times New Roman" pitchFamily="1" panose="02020603050405020304"/>
              </a:rPr>
              <a:t>Honoris Causa y permitirme formar </a:t>
            </a:r>
            <a:r>
              <a:rPr lang="es-ES" sz="1200" spc="30">
                <a:solidFill>
                  <a:srgbClr val="000000"/>
                </a:solidFill>
                <a:latin typeface="Times New Roman" pitchFamily="1" panose="02020603050405020304"/>
              </a:rPr>
              <a:t>parte de su ilustre claustro. Mu-</a:t>
            </a:r>
            <a:r>
              <a:rPr lang="es-ES" sz="1200" spc="30">
                <a:solidFill>
                  <a:srgbClr val="000000"/>
                </a:solidFill>
                <a:latin typeface="Times New Roman" pitchFamily="1" panose="02020603050405020304"/>
              </a:rPr>
              <a:t>chas gracias también al Departa-</a:t>
            </a:r>
            <a:r>
              <a:rPr lang="es-ES" sz="1200" spc="30">
                <a:solidFill>
                  <a:srgbClr val="000000"/>
                </a:solidFill>
                <a:latin typeface="Times New Roman" pitchFamily="1" panose="02020603050405020304"/>
              </a:rPr>
              <a:t>mento de Matemáticas y a la Facul-</a:t>
            </a:r>
            <a:r>
              <a:rPr lang="es-ES" sz="1200" spc="30">
                <a:solidFill>
                  <a:srgbClr val="000000"/>
                </a:solidFill>
                <a:latin typeface="Times New Roman" pitchFamily="1" panose="02020603050405020304"/>
              </a:rPr>
              <a:t>tad de Ciencias de la Universidad de </a:t>
            </a:r>
            <a:r>
              <a:rPr lang="es-ES" sz="1200" spc="30">
                <a:solidFill>
                  <a:srgbClr val="000000"/>
                </a:solidFill>
                <a:latin typeface="Times New Roman" pitchFamily="1" panose="02020603050405020304"/>
              </a:rPr>
              <a:t>Extremadura por haberme propues-</a:t>
            </a:r>
          </a:p>
        </p:txBody>
      </p:sp>
      <p:sp>
        <p:nvSpPr>
          <p:cNvPr id="5" name=""/>
          <p:cNvSpPr/>
          <p:nvPr>
            <p:ph type="body" idx="10"/>
          </p:nvPr>
        </p:nvSpPr>
        <p:spPr>
          <a:xfrm>
            <a:off x="1068705" y="8726170"/>
            <a:ext cx="5486400" cy="100520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30">
                <a:solidFill>
                  <a:srgbClr val="000000"/>
                </a:solidFill>
                <a:latin typeface="Times New Roman" pitchFamily="1" panose="02020603050405020304"/>
              </a:rPr>
              <a:t>to como candidato para esta importante distinción que me llena de orgullo y satis-</a:t>
            </a:r>
            <a:r>
              <a:rPr lang="es-ES" sz="1200" spc="30">
                <a:solidFill>
                  <a:srgbClr val="000000"/>
                </a:solidFill>
                <a:latin typeface="Times New Roman" pitchFamily="1" panose="02020603050405020304"/>
              </a:rPr>
              <a:t>facción. Es un gran honor para míser Doctor Honoris Causa por esta universidad a </a:t>
            </a:r>
            <a:r>
              <a:rPr lang="es-ES" sz="1200" spc="30">
                <a:solidFill>
                  <a:srgbClr val="000000"/>
                </a:solidFill>
                <a:latin typeface="Times New Roman" pitchFamily="1" panose="02020603050405020304"/>
              </a:rPr>
              <a:t>la que tengo un gran cariño y a la que siempre llevaréen mi corazón. </a:t>
            </a:r>
          </a:p>
          <a:p>
            <a:pPr marL="0" marR="0" indent="0" algn="just">
              <a:lnSpc>
                <a:spcPts val="1400"/>
              </a:lnSpc>
              <a:spcBef>
                <a:spcPts val="550"/>
              </a:spcBef>
              <a:spcAft>
                <a:spcPts val="1885"/>
              </a:spcAft>
            </a:pPr>
            <a:r>
              <a:rPr lang="es-ES" sz="1200" spc="15">
                <a:solidFill>
                  <a:srgbClr val="000000"/>
                </a:solidFill>
                <a:latin typeface="Times New Roman" pitchFamily="1" panose="02020603050405020304"/>
              </a:rPr>
              <a:t>Me gusta mucho el idioma Español pero no lo hablo bien. That is why I will continue </a:t>
            </a:r>
          </a:p>
        </p:txBody>
      </p:sp>
      <p:sp>
        <p:nvSpPr>
          <p:cNvPr id="6" name=""/>
          <p:cNvSpPr/>
          <p:nvPr>
            <p:ph type="body" idx="10"/>
          </p:nvPr>
        </p:nvSpPr>
        <p:spPr>
          <a:xfrm>
            <a:off x="1068705" y="9731375"/>
            <a:ext cx="5486400" cy="238125"/>
          </a:xfrm>
          <a:prstGeom prst="rect">
            <a:avLst/>
          </a:prstGeom>
          <a:noFill/>
          <a:ln w="0" cmpd="sng">
            <a:noFill/>
            <a:prstDash val="solid"/>
          </a:ln>
        </p:spPr>
        <p:txBody>
          <a:bodyPr vert="horz" lIns="0" tIns="43815" rIns="0" bIns="0" anchor="t"/>
          <a:lstStyle/>
          <a:p>
            <a:pPr marL="0" marR="0" indent="0" algn="r">
              <a:lnSpc>
                <a:spcPts val="1400"/>
              </a:lnSpc>
              <a:spcAft>
                <a:spcPts val="65"/>
              </a:spcAft>
            </a:pPr>
            <a:r>
              <a:rPr lang="es-ES" sz="1250" b="1" spc="45">
                <a:solidFill>
                  <a:srgbClr val="000000"/>
                </a:solidFill>
                <a:latin typeface="Times New Roman" pitchFamily="1" panose="02020603050405020304"/>
              </a:rPr>
              <a:t>Memoria Histórica </a:t>
            </a:r>
          </a:p>
        </p:txBody>
      </p:sp>
      <p:sp>
        <p:nvSpPr>
          <p:cNvPr id="9" name=""/>
          <p:cNvSpPr/>
          <p:nvPr>
            <p:ph type="body" idx="10"/>
          </p:nvPr>
        </p:nvSpPr>
        <p:spPr>
          <a:xfrm>
            <a:off x="1068705" y="8130540"/>
            <a:ext cx="2743200" cy="595630"/>
          </a:xfrm>
          <a:prstGeom prst="rect">
            <a:avLst/>
          </a:prstGeom>
          <a:noFill/>
          <a:ln w="0" cmpd="sng">
            <a:noFill/>
            <a:prstDash val="solid"/>
          </a:ln>
        </p:spPr>
        <p:txBody>
          <a:bodyPr vert="horz" lIns="0" tIns="0" rIns="0" bIns="0" anchor="t"/>
          <a:lstStyle/>
          <a:p>
            <a:pPr marL="0" marR="0" indent="0" algn="ctr">
              <a:lnSpc>
                <a:spcPts val="1400"/>
              </a:lnSpc>
              <a:spcAft>
                <a:spcPts val="1845"/>
              </a:spcAft>
            </a:pPr>
            <a:r>
              <a:rPr lang="es-ES" sz="1200" spc="0">
                <a:solidFill>
                  <a:srgbClr val="000000"/>
                </a:solidFill>
                <a:latin typeface="Times New Roman" pitchFamily="1" panose="02020603050405020304"/>
              </a:rPr>
              <a:t>Dr. Nikolay Mihaylov Ianev </a:t>
            </a:r>
            <a:br/>
            <a:r>
              <a:rPr lang="es-ES" sz="1200" spc="0">
                <a:solidFill>
                  <a:srgbClr val="000000"/>
                </a:solidFill>
                <a:latin typeface="Times New Roman" pitchFamily="1" panose="02020603050405020304"/>
              </a:rPr>
              <a:t>Investidura 04/04/2019 </a:t>
            </a:r>
          </a:p>
        </p:txBody>
      </p:sp>
    </p:spTree>
  </p:cSld>
  <p:clrMapOvr>
    <a:masterClrMapping/>
  </p:clrMapOvr>
</p:sldLayout>
</file>

<file path=ppt/slideLayouts/slideLayout38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635" rIns="0" bIns="0" anchor="t"/>
          <a:lstStyle/>
          <a:p>
            <a:pPr marL="45720" marR="45720" indent="0" algn="l">
              <a:lnSpc>
                <a:spcPts val="1400"/>
              </a:lnSpc>
              <a:spcAft>
                <a:spcPts val="75"/>
              </a:spcAft>
              <a:tabLst>
                <a:tab algn="r" pos="5440680"/>
              </a:tabLst>
            </a:pPr>
            <a:r>
              <a:rPr lang="es-ES" sz="1200" spc="0">
                <a:solidFill>
                  <a:srgbClr val="000000"/>
                </a:solidFill>
                <a:latin typeface="Times New Roman" pitchFamily="1" panose="02020603050405020304"/>
              </a:rPr>
              <a:t>360 </a:t>
            </a:r>
            <a:r>
              <a:rPr lang="es-ES" sz="1200" b="1" spc="0">
                <a:solidFill>
                  <a:srgbClr val="000000"/>
                </a:solidFill>
                <a:latin typeface="Times New Roman" pitchFamily="1" panose="02020603050405020304"/>
              </a:rPr>
              <a:t>15.6. Prof. Dr. Nikolay Mihaylov Ianev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7965"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in English. I would like to be excused also for my bad English but as one mathemati-cian said: “The bad English is an international mathematical language”. Fortunately for us as mathematicians, we have another common language, the most powerful and the most universal —the language of Mathematics, where we well understand each other without words. And moreover the Mathematics is also the language of the contemporary Science.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During the last fifty years the Mathematics developed very intensively with an ex-ponential growth and a lot of new areas appeared among the classical mathematical branches. Especially the Probability Theory and the Mathematical Statistics (na-med shortly as Stochastics) became a very strong and important part of Mathematics with a lot of applications in all other branches of Science.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The main role in this process belonged to A.N. Kolmogorov (1903–1987) named also a “father of a contemporary Stochastics”. Also Kolmogorov obtained a lot of fundamentally important results which determined the state of many fields of 20th century Mathematics and new directions of development. It was pointed out in memoriam that “Kolmogorov was the last encyclopaedist in Mathematics” and one of the genius in whole history of Mathematics. Kolmogorov created a number of scientific schools, many of them headed after that by his pupils.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After obtaining the diploma of MS in Sofia University I continued my education as a postgraduate student in Moscow State University. I had a chance to be accepted as a member of Kolmogorov School on Stochastics and my supervisor was B.A. Sevastyanov, former postgraduate student of Kolmogorov and his collaborator in the field of the theory of branching stochastic processes. </a:t>
            </a:r>
          </a:p>
          <a:p>
            <a:pPr marL="45720" marR="45720" indent="0" algn="just">
              <a:lnSpc>
                <a:spcPts val="1400"/>
              </a:lnSpc>
              <a:spcBef>
                <a:spcPts val="480"/>
              </a:spcBef>
              <a:spcAft>
                <a:spcPts val="0"/>
              </a:spcAft>
            </a:pPr>
            <a:r>
              <a:rPr lang="es-ES" sz="1200" spc="30">
                <a:solidFill>
                  <a:srgbClr val="000000"/>
                </a:solidFill>
                <a:latin typeface="Times New Roman" pitchFamily="1" panose="02020603050405020304"/>
              </a:rPr>
              <a:t>The terminology ”BRANCHING PROCESSES”was introduced by Kolmogorov in 1946 when he created a special seminar on that topic in Moscow State University. Note that this seminar has been worked almost 50 years and a great part of the contemporary theory of branching stochastic processes was created there. </a:t>
            </a:r>
          </a:p>
          <a:p>
            <a:pPr marL="45720" marR="45720" indent="0" algn="just">
              <a:lnSpc>
                <a:spcPts val="1400"/>
              </a:lnSpc>
              <a:spcBef>
                <a:spcPts val="510"/>
              </a:spcBef>
              <a:spcAft>
                <a:spcPts val="0"/>
              </a:spcAft>
            </a:pPr>
            <a:r>
              <a:rPr lang="es-ES" sz="1200" spc="0">
                <a:solidFill>
                  <a:srgbClr val="000000"/>
                </a:solidFill>
                <a:latin typeface="Times New Roman" pitchFamily="1" panose="02020603050405020304"/>
              </a:rPr>
              <a:t>Branching processes can be interpreted as mathematical models of the reproduction and development of different objects in Physics, Chemistry, Biology, Demography, Economics and Finances, Technologies, Computer Sciences and so on. The nature of the objects can be quite different: elementary particles (photons, electrons, posi-trons, etc.), atoms, molecules, gens, cells, viruses, bacteria, animals, plants, people, financial resources, information, etc. In fact the attention of Kolmogorov was at-tracted by possible applications of the theory of branching processes in modelling of nuclear reactions and in fact his PhD student Nikolay A. Dmitriev (1924–2000) became a creator of the soviet atomic and hydrogen bombs. </a:t>
            </a:r>
          </a:p>
          <a:p>
            <a:pPr marL="45720" marR="45720" indent="0" algn="just">
              <a:lnSpc>
                <a:spcPts val="1400"/>
              </a:lnSpc>
              <a:spcBef>
                <a:spcPts val="490"/>
              </a:spcBef>
              <a:spcAft>
                <a:spcPts val="0"/>
              </a:spcAft>
            </a:pPr>
            <a:r>
              <a:rPr lang="es-ES" sz="1200" spc="0">
                <a:solidFill>
                  <a:srgbClr val="000000"/>
                </a:solidFill>
                <a:latin typeface="Times New Roman" pitchFamily="1" panose="02020603050405020304"/>
              </a:rPr>
              <a:t>During the period 1972–1975 as a postgraduate student it was a pleasure for me to be a member of this famous seminar having the possibility to present there my first results and my PhD theses. </a:t>
            </a:r>
          </a:p>
          <a:p>
            <a:pPr marL="45720" marR="45720" indent="0" algn="just">
              <a:lnSpc>
                <a:spcPts val="1400"/>
              </a:lnSpc>
              <a:spcBef>
                <a:spcPts val="500"/>
              </a:spcBef>
              <a:spcAft>
                <a:spcPts val="2405"/>
              </a:spcAft>
            </a:pPr>
            <a:r>
              <a:rPr lang="es-ES" sz="1200" spc="0">
                <a:solidFill>
                  <a:srgbClr val="000000"/>
                </a:solidFill>
                <a:latin typeface="Times New Roman" pitchFamily="1" panose="02020603050405020304"/>
              </a:rPr>
              <a:t>After that I was invited at the Institute of Mathematics and Informatics (IMI) of the Bulgarian Academy of Sciences (BAS) in Sofia, where I have been worked all my life and where I am still a Professor Emeritus. Note that BAS is the oldest scientific organization in Bulgaria created in 1869 and it will celebrate the 150th anniversary in this year. BAS includes more than 50 research institute which cover almost all </a:t>
            </a:r>
          </a:p>
        </p:txBody>
      </p:sp>
      <p:sp>
        <p:nvSpPr>
          <p:cNvPr id="4" name=""/>
          <p:cNvSpPr/>
          <p:nvPr>
            <p:ph type="body" idx="10"/>
          </p:nvPr>
        </p:nvSpPr>
        <p:spPr>
          <a:xfrm>
            <a:off x="106108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7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8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6350" rIns="0" bIns="0" anchor="t"/>
          <a:lstStyle/>
          <a:p>
            <a:pPr marL="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361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3520" rIns="0" bIns="0" anchor="t"/>
          <a:lstStyle/>
          <a:p>
            <a:pPr marL="0" marR="45720" indent="0" algn="just">
              <a:lnSpc>
                <a:spcPts val="1400"/>
              </a:lnSpc>
              <a:spcAft>
                <a:spcPts val="0"/>
              </a:spcAft>
            </a:pPr>
            <a:r>
              <a:rPr lang="es-ES" sz="1300" spc="0">
                <a:solidFill>
                  <a:srgbClr val="000000"/>
                </a:solidFill>
                <a:latin typeface="Garamond" pitchFamily="1" panose="02020603050405020304"/>
              </a:rPr>
              <a:t>branches of the Science and Arts. BAS proposes also the best postgraduate programs in Bulgaria. </a:t>
            </a:r>
          </a:p>
          <a:p>
            <a:pPr marL="0" marR="45720" indent="0" algn="just">
              <a:lnSpc>
                <a:spcPts val="1400"/>
              </a:lnSpc>
              <a:spcBef>
                <a:spcPts val="575"/>
              </a:spcBef>
              <a:spcAft>
                <a:spcPts val="0"/>
              </a:spcAft>
            </a:pPr>
            <a:r>
              <a:rPr lang="es-ES" sz="1300" spc="0">
                <a:solidFill>
                  <a:srgbClr val="000000"/>
                </a:solidFill>
                <a:latin typeface="Garamond" pitchFamily="1" panose="02020603050405020304"/>
              </a:rPr>
              <a:t>I had also the possibility to teach students in Sofia University and to give some cour-ses in the field of Stochastics. I had many MD students and also eight postgraduate students who defended PhD theses under my supervision. The Bulgarian branching team published more than 200 papers and organized the First World Congress of Branching Processes in Varna (Bulgaria), 1993. </a:t>
            </a:r>
          </a:p>
          <a:p>
            <a:pPr marL="0" marR="45720" indent="0" algn="just">
              <a:lnSpc>
                <a:spcPts val="1400"/>
              </a:lnSpc>
              <a:spcBef>
                <a:spcPts val="465"/>
              </a:spcBef>
              <a:spcAft>
                <a:spcPts val="0"/>
              </a:spcAft>
            </a:pPr>
            <a:r>
              <a:rPr lang="es-ES" sz="1300" spc="-5">
                <a:solidFill>
                  <a:srgbClr val="000000"/>
                </a:solidFill>
                <a:latin typeface="Garamond" pitchFamily="1" panose="02020603050405020304"/>
              </a:rPr>
              <a:t>During the period of the communist regime the contacts of the Bulgarian scientists with their colleagues of West countries were very restricted and I had no possibility to accept any invitations abroad. But after that severe period I was invited in 1989 as a visiting professor at “l´Universitédu Quebec A ˜ Montreal”, Canada. Then I was also at Oregon State University, Corvallis, USA, at “l´Universitéde Versailles”, France, and at University of Rochester, USA. It was very interesting to teach different groups of students (including postgraduate ones) in French and English collaborating also in mathematical research. </a:t>
            </a:r>
          </a:p>
          <a:p>
            <a:pPr marL="0" marR="45720" indent="0" algn="just">
              <a:lnSpc>
                <a:spcPts val="1400"/>
              </a:lnSpc>
              <a:spcBef>
                <a:spcPts val="550"/>
              </a:spcBef>
              <a:spcAft>
                <a:spcPts val="0"/>
              </a:spcAft>
            </a:pPr>
            <a:r>
              <a:rPr lang="es-ES" sz="1300" spc="0">
                <a:solidFill>
                  <a:srgbClr val="000000"/>
                </a:solidFill>
                <a:latin typeface="Garamond" pitchFamily="1" panose="02020603050405020304"/>
              </a:rPr>
              <a:t>In 2002 the University of Extremadura invited me for 6 months and I was pleasantly surprized to meet in the Department of Mathematics a young (but very ambitious and hardworking) group of Professor Manuel Molina and his postgraduate students. During the years the number of the prepared theses increased and today the main members of the Extremadura Branching Team are Manuel Molina, Miguel González, Manuel Mota, Inés María del Puerto, Alfonso Ramos, Rodrigo Martínez, Cristina Gutiérrez and Carmen Minuesa who published a lot of important papers in the field of branching processes and their applications. Some papers are in collaboration with the Bulgarian branching group. In all these years both groups established successful collaboration with exchanges of visitors, joint papers and joint projects, organization of international conferences both in Bulgaria and in Extremadura, joint talks on some conferences, etc. </a:t>
            </a:r>
          </a:p>
          <a:p>
            <a:pPr marL="0" marR="45720" indent="0" algn="just">
              <a:lnSpc>
                <a:spcPts val="1400"/>
              </a:lnSpc>
              <a:spcBef>
                <a:spcPts val="545"/>
              </a:spcBef>
              <a:spcAft>
                <a:spcPts val="0"/>
              </a:spcAft>
            </a:pPr>
            <a:r>
              <a:rPr lang="es-ES" sz="1300" spc="0">
                <a:solidFill>
                  <a:srgbClr val="000000"/>
                </a:solidFill>
                <a:latin typeface="Garamond" pitchFamily="1" panose="02020603050405020304"/>
              </a:rPr>
              <a:t>In the last year an interesting joint book was published by Wiley. The title is “Con-trolled Branching Processes” with authors Miguel González, Inés del Puerto and George P. Yanev. The book presents the main results on this topic obtained by both Extremadura and Bulgarian branching teams. Note that the first two authors are former postgraduate students of Professor M. Molina and the third author is my former postgraduate student which is now professor in USA. The most important is that our collaboration is continuing in nowadays and we are working intensively on some joint projects and papers. </a:t>
            </a:r>
          </a:p>
          <a:p>
            <a:pPr marL="0" marR="45720" indent="0" algn="just">
              <a:lnSpc>
                <a:spcPts val="1400"/>
              </a:lnSpc>
              <a:spcBef>
                <a:spcPts val="515"/>
              </a:spcBef>
              <a:spcAft>
                <a:spcPts val="0"/>
              </a:spcAft>
            </a:pPr>
            <a:r>
              <a:rPr lang="es-ES" sz="1300" spc="0">
                <a:solidFill>
                  <a:srgbClr val="000000"/>
                </a:solidFill>
                <a:latin typeface="Garamond" pitchFamily="1" panose="02020603050405020304"/>
              </a:rPr>
              <a:t>In the last international workshop on branching processes organized in Badajoz in 2018 I finished my talk with a proposition to organize the Second World Congress on Branching Processes. My suggestion was that the best place for this event is Badajoz because now the Extremadura Branching Team is the most active and strong, it is like </a:t>
            </a:r>
            <a:r>
              <a:rPr lang="es-ES" sz="1250" spc="0">
                <a:solidFill>
                  <a:srgbClr val="000000"/>
                </a:solidFill>
                <a:latin typeface="Arial" pitchFamily="2" panose="02020603050405020304"/>
              </a:rPr>
              <a:t>... </a:t>
            </a:r>
            <a:r>
              <a:rPr lang="es-ES" sz="1300" spc="0">
                <a:solidFill>
                  <a:srgbClr val="000000"/>
                </a:solidFill>
                <a:latin typeface="Garamond" pitchFamily="1" panose="02020603050405020304"/>
              </a:rPr>
              <a:t>Real Madrid, the best one in the world of the football! And I hope that the Extremadura Branching Team will have also the support of the University and local authorities. </a:t>
            </a:r>
          </a:p>
          <a:p>
            <a:pPr marL="0" marR="45720" indent="0" algn="just">
              <a:lnSpc>
                <a:spcPts val="1400"/>
              </a:lnSpc>
              <a:spcBef>
                <a:spcPts val="515"/>
              </a:spcBef>
              <a:spcAft>
                <a:spcPts val="1510"/>
              </a:spcAft>
            </a:pPr>
            <a:r>
              <a:rPr lang="es-ES" sz="1300" spc="0">
                <a:solidFill>
                  <a:srgbClr val="000000"/>
                </a:solidFill>
                <a:latin typeface="Garamond" pitchFamily="1" panose="02020603050405020304"/>
              </a:rPr>
              <a:t>Finally I would like to point out once again that it is a great honor and responsi-bility for me to be a Doctor Honoris Causa of the University of Extremadura. And everywhere in all my activities I shall be as an ambassador of the University of </a:t>
            </a:r>
          </a:p>
        </p:txBody>
      </p:sp>
      <p:sp>
        <p:nvSpPr>
          <p:cNvPr id="4" name=""/>
          <p:cNvSpPr/>
          <p:nvPr>
            <p:ph type="body" idx="10"/>
          </p:nvPr>
        </p:nvSpPr>
        <p:spPr>
          <a:xfrm>
            <a:off x="1061085" y="9731375"/>
            <a:ext cx="5486400" cy="225425"/>
          </a:xfrm>
          <a:prstGeom prst="rect">
            <a:avLst/>
          </a:prstGeom>
          <a:noFill/>
          <a:ln w="0" cmpd="sng">
            <a:noFill/>
            <a:prstDash val="solid"/>
          </a:ln>
        </p:spPr>
        <p:txBody>
          <a:bodyPr vert="horz" lIns="0" tIns="48260" rIns="0" bIns="0" anchor="t"/>
          <a:lstStyle/>
          <a:p>
            <a:pPr marL="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8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70"/>
              </a:spcAft>
              <a:tabLst>
                <a:tab algn="r" pos="5440680"/>
              </a:tabLst>
            </a:pPr>
            <a:r>
              <a:rPr lang="es-ES" sz="1200" spc="0">
                <a:solidFill>
                  <a:srgbClr val="000000"/>
                </a:solidFill>
                <a:latin typeface="Times New Roman" pitchFamily="1" panose="02020603050405020304"/>
              </a:rPr>
              <a:t>362 </a:t>
            </a:r>
            <a:r>
              <a:rPr lang="es-ES" sz="1250" b="1" spc="0">
                <a:solidFill>
                  <a:srgbClr val="000000"/>
                </a:solidFill>
                <a:latin typeface="Times New Roman" pitchFamily="1" panose="02020603050405020304"/>
              </a:rPr>
              <a:t>15.7. Prof. Dr. Giorgio Parisi </a:t>
            </a:r>
          </a:p>
        </p:txBody>
      </p:sp>
      <p:sp>
        <p:nvSpPr>
          <p:cNvPr id="3" name=""/>
          <p:cNvSpPr/>
          <p:nvPr>
            <p:ph type="body" idx="10"/>
          </p:nvPr>
        </p:nvSpPr>
        <p:spPr>
          <a:xfrm>
            <a:off x="1056005" y="681990"/>
            <a:ext cx="5486400" cy="9049385"/>
          </a:xfrm>
          <a:prstGeom prst="rect">
            <a:avLst/>
          </a:prstGeom>
          <a:noFill/>
          <a:ln w="0" cmpd="sng">
            <a:noFill/>
            <a:prstDash val="solid"/>
          </a:ln>
        </p:spPr>
        <p:txBody>
          <a:bodyPr vert="horz" lIns="0" tIns="22542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Extremadura, especially on the international level and relationships. I would like to thank especially to Professor Molina and all members of the Extremadura Branching Team for the hospitality, for the collaboration and for all joint activities. </a:t>
            </a:r>
          </a:p>
          <a:p>
            <a:pPr marL="45720" marR="45720" indent="0" algn="just">
              <a:lnSpc>
                <a:spcPts val="1400"/>
              </a:lnSpc>
              <a:spcBef>
                <a:spcPts val="495"/>
              </a:spcBef>
              <a:spcAft>
                <a:spcPts val="0"/>
              </a:spcAft>
            </a:pPr>
            <a:r>
              <a:rPr lang="es-ES" sz="1200" spc="30">
                <a:solidFill>
                  <a:srgbClr val="000000"/>
                </a:solidFill>
                <a:latin typeface="Times New Roman" pitchFamily="1" panose="02020603050405020304"/>
              </a:rPr>
              <a:t>Many thanks to all my colleagues from the Department of Mathematics for the support and for the nice scientific atmosphere. I am also very thankful to the Dean and the Faculty of Sciences. Special thanks to the authorities of Extremadura and the town of Badajoz for support of the University. I would like to express all my gratitude to the Rector of the University and to all members of the University for the excellent academic atmosphere and for the high level of the University. </a:t>
            </a:r>
          </a:p>
          <a:p>
            <a:pPr marL="45720" marR="0" indent="0" algn="l">
              <a:lnSpc>
                <a:spcPts val="1400"/>
              </a:lnSpc>
              <a:spcBef>
                <a:spcPts val="500"/>
              </a:spcBef>
              <a:spcAft>
                <a:spcPts val="0"/>
              </a:spcAft>
            </a:pPr>
            <a:r>
              <a:rPr lang="es-ES" sz="1200" spc="20">
                <a:solidFill>
                  <a:srgbClr val="000000"/>
                </a:solidFill>
                <a:latin typeface="Times New Roman" pitchFamily="1" panose="02020603050405020304"/>
              </a:rPr>
              <a:t>Thank you very much! </a:t>
            </a:r>
          </a:p>
          <a:p>
            <a:pPr marL="45720" marR="0" indent="0" algn="l">
              <a:lnSpc>
                <a:spcPts val="1400"/>
              </a:lnSpc>
              <a:spcBef>
                <a:spcPts val="500"/>
              </a:spcBef>
              <a:spcAft>
                <a:spcPts val="0"/>
              </a:spcAft>
            </a:pPr>
            <a:r>
              <a:rPr lang="es-ES" sz="1200" spc="20">
                <a:solidFill>
                  <a:srgbClr val="000000"/>
                </a:solidFill>
                <a:latin typeface="Times New Roman" pitchFamily="1" panose="02020603050405020304"/>
              </a:rPr>
              <a:t>Muchas gracias! Muchas gracias por todo! </a:t>
            </a:r>
          </a:p>
          <a:p>
            <a:pPr marL="45720" marR="0" indent="0" algn="l">
              <a:lnSpc>
                <a:spcPts val="1400"/>
              </a:lnSpc>
              <a:spcBef>
                <a:spcPts val="500"/>
              </a:spcBef>
              <a:spcAft>
                <a:spcPts val="0"/>
              </a:spcAft>
            </a:pPr>
            <a:r>
              <a:rPr lang="es-ES" sz="1200" spc="10">
                <a:solidFill>
                  <a:srgbClr val="000000"/>
                </a:solidFill>
                <a:latin typeface="Times New Roman" pitchFamily="1" panose="02020603050405020304"/>
              </a:rPr>
              <a:t>Nikolay M. Ianev, </a:t>
            </a:r>
          </a:p>
          <a:p>
            <a:pPr marL="45720" marR="0" indent="0" algn="l">
              <a:lnSpc>
                <a:spcPts val="1400"/>
              </a:lnSpc>
              <a:spcBef>
                <a:spcPts val="0"/>
              </a:spcBef>
              <a:spcAft>
                <a:spcPts val="0"/>
              </a:spcAft>
            </a:pPr>
            <a:r>
              <a:rPr lang="es-ES" sz="1200" spc="40">
                <a:solidFill>
                  <a:srgbClr val="000000"/>
                </a:solidFill>
                <a:latin typeface="Times New Roman" pitchFamily="1" panose="02020603050405020304"/>
              </a:rPr>
              <a:t>Professor Emeritus, PhD, Dr. Sci. Dept. of Operations Research, Probability and </a:t>
            </a:r>
          </a:p>
          <a:p>
            <a:pPr marL="45720" marR="0" indent="0" algn="l">
              <a:lnSpc>
                <a:spcPts val="1400"/>
              </a:lnSpc>
              <a:spcBef>
                <a:spcPts val="0"/>
              </a:spcBef>
              <a:spcAft>
                <a:spcPts val="0"/>
              </a:spcAft>
            </a:pPr>
            <a:r>
              <a:rPr lang="es-ES" sz="1200" spc="20">
                <a:solidFill>
                  <a:srgbClr val="000000"/>
                </a:solidFill>
                <a:latin typeface="Times New Roman" pitchFamily="1" panose="02020603050405020304"/>
              </a:rPr>
              <a:t>Statistics, </a:t>
            </a:r>
          </a:p>
          <a:p>
            <a:pPr marL="45720" marR="0" indent="0" algn="l">
              <a:lnSpc>
                <a:spcPts val="1400"/>
              </a:lnSpc>
              <a:spcBef>
                <a:spcPts val="20"/>
              </a:spcBef>
              <a:spcAft>
                <a:spcPts val="0"/>
              </a:spcAft>
            </a:pPr>
            <a:r>
              <a:rPr lang="es-ES" sz="1200" spc="35">
                <a:solidFill>
                  <a:srgbClr val="000000"/>
                </a:solidFill>
                <a:latin typeface="Times New Roman" pitchFamily="1" panose="02020603050405020304"/>
              </a:rPr>
              <a:t>Institute of Mathematics and Informatics, </a:t>
            </a:r>
          </a:p>
          <a:p>
            <a:pPr marL="45720" marR="0" indent="0" algn="l">
              <a:lnSpc>
                <a:spcPts val="1400"/>
              </a:lnSpc>
              <a:spcBef>
                <a:spcPts val="0"/>
              </a:spcBef>
              <a:spcAft>
                <a:spcPts val="0"/>
              </a:spcAft>
            </a:pPr>
            <a:r>
              <a:rPr lang="es-ES" sz="1200" spc="10">
                <a:solidFill>
                  <a:srgbClr val="000000"/>
                </a:solidFill>
                <a:latin typeface="Times New Roman" pitchFamily="1" panose="02020603050405020304"/>
              </a:rPr>
              <a:t>Bulgarian Academy of Sciences, </a:t>
            </a:r>
          </a:p>
          <a:p>
            <a:pPr marL="45720" marR="0" indent="0" algn="l">
              <a:lnSpc>
                <a:spcPts val="1400"/>
              </a:lnSpc>
              <a:spcBef>
                <a:spcPts val="0"/>
              </a:spcBef>
              <a:spcAft>
                <a:spcPts val="0"/>
              </a:spcAft>
            </a:pPr>
            <a:r>
              <a:rPr lang="es-ES" sz="1200" spc="15">
                <a:solidFill>
                  <a:srgbClr val="000000"/>
                </a:solidFill>
                <a:latin typeface="Times New Roman" pitchFamily="1" panose="02020603050405020304"/>
              </a:rPr>
              <a:t>8, G. Bonchev, Sofia 1113, Bulgaria </a:t>
            </a:r>
          </a:p>
          <a:p>
            <a:pPr marL="45720" marR="0" indent="0" algn="l">
              <a:lnSpc>
                <a:spcPts val="2000"/>
              </a:lnSpc>
              <a:spcBef>
                <a:spcPts val="3260"/>
              </a:spcBef>
              <a:spcAft>
                <a:spcPts val="0"/>
              </a:spcAft>
            </a:pPr>
            <a:r>
              <a:rPr lang="es-ES" sz="1650" b="1" spc="175">
                <a:solidFill>
                  <a:srgbClr val="000000"/>
                </a:solidFill>
                <a:latin typeface="Times New Roman" pitchFamily="1" panose="02020603050405020304"/>
              </a:rPr>
              <a:t>15.7. Prof. Dr. Giorgio Parisi </a:t>
            </a:r>
          </a:p>
          <a:p>
            <a:pPr marL="45720" marR="45720" indent="0" algn="just">
              <a:lnSpc>
                <a:spcPts val="1400"/>
              </a:lnSpc>
              <a:spcBef>
                <a:spcPts val="1785"/>
              </a:spcBef>
              <a:spcAft>
                <a:spcPts val="0"/>
              </a:spcAft>
            </a:pPr>
            <a:r>
              <a:rPr lang="es-ES" sz="1250" b="1" spc="20">
                <a:solidFill>
                  <a:srgbClr val="000000"/>
                </a:solidFill>
                <a:latin typeface="Times New Roman" pitchFamily="1" panose="02020603050405020304"/>
              </a:rPr>
              <a:t>Laudatio de investidura del Profesor Dr. Giorgio Parisi como doctor “</a:t>
            </a:r>
            <a:r>
              <a:rPr lang="es-ES" sz="1200" b="1" spc="20">
                <a:solidFill>
                  <a:srgbClr val="000000"/>
                </a:solidFill>
                <a:latin typeface="Times New Roman" pitchFamily="1" panose="02020603050405020304"/>
              </a:rPr>
              <a:t>Ho-</a:t>
            </a:r>
            <a:r>
              <a:rPr lang="es-ES" sz="1200" b="1" spc="20">
                <a:solidFill>
                  <a:srgbClr val="000000"/>
                </a:solidFill>
                <a:latin typeface="Times New Roman" pitchFamily="1" panose="02020603050405020304"/>
              </a:rPr>
              <a:t>noris causa</a:t>
            </a:r>
            <a:r>
              <a:rPr lang="es-ES" sz="1250" b="1" spc="20">
                <a:solidFill>
                  <a:srgbClr val="000000"/>
                </a:solidFill>
                <a:latin typeface="Times New Roman" pitchFamily="1" panose="02020603050405020304"/>
              </a:rPr>
              <a:t>”, por la Universidad de Extremadura</a:t>
            </a:r>
            <a:r>
              <a:rPr lang="es-ES" sz="1200" spc="20">
                <a:solidFill>
                  <a:srgbClr val="000000"/>
                </a:solidFill>
                <a:latin typeface="Times New Roman" pitchFamily="1" panose="02020603050405020304"/>
              </a:rPr>
              <a:t>, a cargo del </a:t>
            </a:r>
            <a:r>
              <a:rPr lang="es-ES" sz="1250" b="1" spc="20">
                <a:solidFill>
                  <a:srgbClr val="000000"/>
                </a:solidFill>
                <a:latin typeface="Times New Roman" pitchFamily="1" panose="02020603050405020304"/>
              </a:rPr>
              <a:t>Dr. Juan Jesús Ruiz Lorenzo</a:t>
            </a:r>
            <a:r>
              <a:rPr lang="es-ES" sz="1200" spc="20">
                <a:solidFill>
                  <a:srgbClr val="000000"/>
                </a:solidFill>
                <a:latin typeface="Times New Roman" pitchFamily="1" panose="02020603050405020304"/>
              </a:rPr>
              <a:t>: Sr. Rector Magnífico, Excelentísima Consejera, Excelentísi-</a:t>
            </a:r>
            <a:r>
              <a:rPr lang="es-ES" sz="1200" spc="20">
                <a:solidFill>
                  <a:srgbClr val="000000"/>
                </a:solidFill>
                <a:latin typeface="Times New Roman" pitchFamily="1" panose="02020603050405020304"/>
              </a:rPr>
              <a:t>mas autoridades, autoridades acade´micas, Sra. Decana de la facultad de Ciencias, compañeros, alumnos, señoras y señores. </a:t>
            </a:r>
          </a:p>
          <a:p>
            <a:pPr marL="45720" marR="45720" indent="0" algn="just">
              <a:lnSpc>
                <a:spcPts val="1400"/>
              </a:lnSpc>
              <a:spcBef>
                <a:spcPts val="510"/>
              </a:spcBef>
              <a:spcAft>
                <a:spcPts val="0"/>
              </a:spcAft>
            </a:pPr>
            <a:r>
              <a:rPr lang="es-ES" sz="1200" spc="0">
                <a:solidFill>
                  <a:srgbClr val="000000"/>
                </a:solidFill>
                <a:latin typeface="Times New Roman" pitchFamily="1" panose="02020603050405020304"/>
              </a:rPr>
              <a:t>Es un gran placer y un enorme honor ser el padrino de Giorgio Parisi, profesor de La Sapienza Universit`a di Roma. Le conozco desde que realizaba mi Tesis doctoral y siempre ha sido uno de mis mas importantes referentes tanto en el plano científico como en el personal. </a:t>
            </a:r>
          </a:p>
          <a:p>
            <a:pPr marL="45720" marR="45720" indent="0" algn="just">
              <a:lnSpc>
                <a:spcPts val="1400"/>
              </a:lnSpc>
              <a:spcBef>
                <a:spcPts val="495"/>
              </a:spcBef>
              <a:spcAft>
                <a:spcPts val="0"/>
              </a:spcAft>
            </a:pPr>
            <a:r>
              <a:rPr lang="es-ES" sz="1200" spc="10">
                <a:solidFill>
                  <a:srgbClr val="000000"/>
                </a:solidFill>
                <a:latin typeface="Times New Roman" pitchFamily="1" panose="02020603050405020304"/>
              </a:rPr>
              <a:t>Giorgio Parisi nacióen Roma el 4 de Agosto de 1948. Se graduóen Física en la Uni-</a:t>
            </a:r>
            <a:r>
              <a:rPr lang="es-ES" sz="1200" spc="10">
                <a:solidFill>
                  <a:srgbClr val="000000"/>
                </a:solidFill>
                <a:latin typeface="Times New Roman" pitchFamily="1" panose="02020603050405020304"/>
              </a:rPr>
              <a:t>versidad de Roma en 1970 bajo la dirección del Prof. Nicola Cabibbo. Comenzósus labores investigadoras en el Laboratorio Nacional de Frascati, primero como investi-</a:t>
            </a:r>
            <a:r>
              <a:rPr lang="es-ES" sz="1200" spc="10">
                <a:solidFill>
                  <a:srgbClr val="000000"/>
                </a:solidFill>
                <a:latin typeface="Times New Roman" pitchFamily="1" panose="02020603050405020304"/>
              </a:rPr>
              <a:t>gador del Consiglio Nazionale delle Ricerche y, posteriormente, como investigador del Instituto Nacional de Física Nuclear, INFN. Durante este periodo realizóestancias de larga duración en diferentes centros y universidades fuera de Italia: Columbia Uni-versity (Nueva York), Institut des Hautes ´Etudes Scientifiques (Bures–sur–Yvettes) y ´Ecole Normale Superieure (Paris). En Febrero de 1981 obtuvo una plaza de ca-</a:t>
            </a:r>
            <a:r>
              <a:rPr lang="es-ES" sz="1200" spc="10">
                <a:solidFill>
                  <a:srgbClr val="000000"/>
                </a:solidFill>
                <a:latin typeface="Times New Roman" pitchFamily="1" panose="02020603050405020304"/>
              </a:rPr>
              <a:t>tedrático de Física Teórica en la Universidad de Roma “Tor Vergata”, plaza que mantuvo hasta 1992, cuando consiguióuna plaza de catedrático en la Universidad de Roma “La Sapienza”. </a:t>
            </a:r>
          </a:p>
          <a:p>
            <a:pPr marL="45720" marR="45720" indent="0" algn="just">
              <a:lnSpc>
                <a:spcPts val="1400"/>
              </a:lnSpc>
              <a:spcBef>
                <a:spcPts val="490"/>
              </a:spcBef>
              <a:spcAft>
                <a:spcPts val="1190"/>
              </a:spcAft>
            </a:pPr>
            <a:r>
              <a:rPr lang="es-ES" sz="1200" spc="15">
                <a:solidFill>
                  <a:srgbClr val="000000"/>
                </a:solidFill>
                <a:latin typeface="Times New Roman" pitchFamily="1" panose="02020603050405020304"/>
              </a:rPr>
              <a:t>Ha publicado más de setecientos artículos y contribuciones a conferencias científicas y ha escrito cuatro libros que han tenido una gran influencia en el área de la física teórica: </a:t>
            </a:r>
          </a:p>
        </p:txBody>
      </p:sp>
      <p:sp>
        <p:nvSpPr>
          <p:cNvPr id="4"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50"/>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38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0" marR="45720" indent="0" algn="l">
              <a:lnSpc>
                <a:spcPts val="15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363 </a:t>
            </a:r>
          </a:p>
        </p:txBody>
      </p:sp>
      <p:sp>
        <p:nvSpPr>
          <p:cNvPr id="6" name=""/>
          <p:cNvSpPr/>
          <p:nvPr>
            <p:ph type="body" idx="10"/>
          </p:nvPr>
        </p:nvSpPr>
        <p:spPr>
          <a:xfrm>
            <a:off x="4178935" y="2344420"/>
            <a:ext cx="2365375" cy="3897630"/>
          </a:xfrm>
          <a:prstGeom prst="rect">
            <a:avLst/>
          </a:prstGeom>
          <a:noFill/>
          <a:ln w="0" cmpd="sng">
            <a:noFill/>
            <a:prstDash val="solid"/>
          </a:ln>
        </p:spPr>
        <p:txBody>
          <a:bodyPr vert="horz" lIns="0" tIns="13462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Ha sido galardonado con multitud </a:t>
            </a:r>
            <a:r>
              <a:rPr lang="es-ES" sz="1200" spc="0">
                <a:solidFill>
                  <a:srgbClr val="000000"/>
                </a:solidFill>
                <a:latin typeface="Times New Roman" pitchFamily="1" panose="02020603050405020304"/>
              </a:rPr>
              <a:t>de premios, podemos citar la meda-</a:t>
            </a:r>
            <a:r>
              <a:rPr lang="es-ES" sz="1200" spc="0">
                <a:solidFill>
                  <a:srgbClr val="000000"/>
                </a:solidFill>
                <a:latin typeface="Times New Roman" pitchFamily="1" panose="02020603050405020304"/>
              </a:rPr>
              <a:t>lla Boltzmann, la medalla Dirac o la </a:t>
            </a:r>
            <a:r>
              <a:rPr lang="es-ES" sz="1200" spc="0">
                <a:solidFill>
                  <a:srgbClr val="000000"/>
                </a:solidFill>
                <a:latin typeface="Times New Roman" pitchFamily="1" panose="02020603050405020304"/>
              </a:rPr>
              <a:t>medalla Max Planck. Tambie´n per-</a:t>
            </a:r>
            <a:r>
              <a:rPr lang="es-ES" sz="1200" spc="0">
                <a:solidFill>
                  <a:srgbClr val="000000"/>
                </a:solidFill>
                <a:latin typeface="Times New Roman" pitchFamily="1" panose="02020603050405020304"/>
              </a:rPr>
              <a:t>tenece a diferentes academias cien-</a:t>
            </a:r>
            <a:r>
              <a:rPr lang="es-ES" sz="1200" spc="0">
                <a:solidFill>
                  <a:srgbClr val="000000"/>
                </a:solidFill>
                <a:latin typeface="Times New Roman" pitchFamily="1" panose="02020603050405020304"/>
              </a:rPr>
              <a:t>tíficas como la Academia Nacional </a:t>
            </a:r>
            <a:r>
              <a:rPr lang="es-ES" sz="1200" spc="0">
                <a:solidFill>
                  <a:srgbClr val="000000"/>
                </a:solidFill>
                <a:latin typeface="Times New Roman" pitchFamily="1" panose="02020603050405020304"/>
              </a:rPr>
              <a:t>de Ciencias de Estados Unidos, la </a:t>
            </a:r>
            <a:r>
              <a:rPr lang="es-ES" sz="1200" spc="0">
                <a:solidFill>
                  <a:srgbClr val="000000"/>
                </a:solidFill>
                <a:latin typeface="Times New Roman" pitchFamily="1" panose="02020603050405020304"/>
              </a:rPr>
              <a:t>Academia de Ciencias de Francia o </a:t>
            </a:r>
            <a:r>
              <a:rPr lang="es-ES" sz="1200" spc="0">
                <a:solidFill>
                  <a:srgbClr val="000000"/>
                </a:solidFill>
                <a:latin typeface="Times New Roman" pitchFamily="1" panose="02020603050405020304"/>
              </a:rPr>
              <a:t>la Accademia dei Lincei italiana, de </a:t>
            </a:r>
            <a:r>
              <a:rPr lang="es-ES" sz="1200" spc="0">
                <a:solidFill>
                  <a:srgbClr val="000000"/>
                </a:solidFill>
                <a:latin typeface="Times New Roman" pitchFamily="1" panose="02020603050405020304"/>
              </a:rPr>
              <a:t>la cuál ha sido recientemente elegido </a:t>
            </a:r>
            <a:r>
              <a:rPr lang="es-ES" sz="1200" spc="0">
                <a:solidFill>
                  <a:srgbClr val="000000"/>
                </a:solidFill>
                <a:latin typeface="Times New Roman" pitchFamily="1" panose="02020603050405020304"/>
              </a:rPr>
              <a:t>presidente. </a:t>
            </a:r>
          </a:p>
          <a:p>
            <a:pPr marL="0" marR="45720" indent="0" algn="just">
              <a:lnSpc>
                <a:spcPts val="1400"/>
              </a:lnSpc>
              <a:spcBef>
                <a:spcPts val="550"/>
              </a:spcBef>
              <a:spcAft>
                <a:spcPts val="0"/>
              </a:spcAft>
            </a:pPr>
            <a:r>
              <a:rPr lang="es-ES" sz="1200" spc="0">
                <a:solidFill>
                  <a:srgbClr val="000000"/>
                </a:solidFill>
                <a:latin typeface="Times New Roman" pitchFamily="1" panose="02020603050405020304"/>
              </a:rPr>
              <a:t>Su investigación se ha centrado fun-</a:t>
            </a:r>
            <a:r>
              <a:rPr lang="es-ES" sz="1200" spc="0">
                <a:solidFill>
                  <a:srgbClr val="000000"/>
                </a:solidFill>
                <a:latin typeface="Times New Roman" pitchFamily="1" panose="02020603050405020304"/>
              </a:rPr>
              <a:t>damentalmente en la Física Teórica, </a:t>
            </a:r>
            <a:r>
              <a:rPr lang="es-ES" sz="1200" spc="0">
                <a:solidFill>
                  <a:srgbClr val="000000"/>
                </a:solidFill>
                <a:latin typeface="Times New Roman" pitchFamily="1" panose="02020603050405020304"/>
              </a:rPr>
              <a:t>especialmente en física de altas ener-</a:t>
            </a:r>
            <a:r>
              <a:rPr lang="es-ES" sz="1200" spc="0">
                <a:solidFill>
                  <a:srgbClr val="000000"/>
                </a:solidFill>
                <a:latin typeface="Times New Roman" pitchFamily="1" panose="02020603050405020304"/>
              </a:rPr>
              <a:t>gías, mecánica estadística, dinámi-</a:t>
            </a:r>
            <a:r>
              <a:rPr lang="es-ES" sz="1200" spc="0">
                <a:solidFill>
                  <a:srgbClr val="000000"/>
                </a:solidFill>
                <a:latin typeface="Times New Roman" pitchFamily="1" panose="02020603050405020304"/>
              </a:rPr>
              <a:t>ca de fluidos y materia condensada. </a:t>
            </a:r>
            <a:r>
              <a:rPr lang="es-ES" sz="1200" spc="0">
                <a:solidFill>
                  <a:srgbClr val="000000"/>
                </a:solidFill>
                <a:latin typeface="Times New Roman" pitchFamily="1" panose="02020603050405020304"/>
              </a:rPr>
              <a:t>Tambie´n ha participado en el diseño </a:t>
            </a:r>
            <a:r>
              <a:rPr lang="es-ES" sz="1200" spc="0">
                <a:solidFill>
                  <a:srgbClr val="000000"/>
                </a:solidFill>
                <a:latin typeface="Times New Roman" pitchFamily="1" panose="02020603050405020304"/>
              </a:rPr>
              <a:t>de superordenadores dedicados. Fi-</a:t>
            </a:r>
            <a:r>
              <a:rPr lang="es-ES" sz="1200" spc="0">
                <a:solidFill>
                  <a:srgbClr val="000000"/>
                </a:solidFill>
                <a:latin typeface="Times New Roman" pitchFamily="1" panose="02020603050405020304"/>
              </a:rPr>
              <a:t>nalmente, conviene resaltar que ha </a:t>
            </a:r>
            <a:r>
              <a:rPr lang="es-ES" sz="1200" spc="0">
                <a:solidFill>
                  <a:srgbClr val="000000"/>
                </a:solidFill>
                <a:latin typeface="Times New Roman" pitchFamily="1" panose="02020603050405020304"/>
              </a:rPr>
              <a:t>realizado estudios en Biología, prin-</a:t>
            </a:r>
          </a:p>
        </p:txBody>
      </p:sp>
      <p:sp>
        <p:nvSpPr>
          <p:cNvPr id="7" name=""/>
          <p:cNvSpPr/>
          <p:nvPr>
            <p:ph type="body" idx="10"/>
          </p:nvPr>
        </p:nvSpPr>
        <p:spPr>
          <a:xfrm>
            <a:off x="1057910" y="6242050"/>
            <a:ext cx="5486400" cy="348932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cipalmente en redes neuronales, inmunología y movimiento de grupos de animales. </a:t>
            </a:r>
            <a:r>
              <a:rPr lang="es-ES" sz="1200" spc="0">
                <a:solidFill>
                  <a:srgbClr val="000000"/>
                </a:solidFill>
                <a:latin typeface="Times New Roman" pitchFamily="1" panose="02020603050405020304"/>
              </a:rPr>
              <a:t>Paso a describir brevemente algunas de sus más importantes contribuciones: </a:t>
            </a:r>
          </a:p>
          <a:p>
            <a:pPr marL="0" marR="45720" indent="0" algn="just">
              <a:lnSpc>
                <a:spcPts val="1400"/>
              </a:lnSpc>
              <a:spcBef>
                <a:spcPts val="510"/>
              </a:spcBef>
              <a:spcAft>
                <a:spcPts val="0"/>
              </a:spcAft>
            </a:pPr>
            <a:r>
              <a:rPr lang="es-ES" sz="1200" spc="30">
                <a:solidFill>
                  <a:srgbClr val="000000"/>
                </a:solidFill>
                <a:latin typeface="Times New Roman" pitchFamily="1" panose="02020603050405020304"/>
              </a:rPr>
              <a:t>En primer lugar la ecuación de Altarelli–Parisi. Trabajo realizado con su amigo </a:t>
            </a:r>
            <a:r>
              <a:rPr lang="es-ES" sz="1200" spc="30">
                <a:solidFill>
                  <a:srgbClr val="000000"/>
                </a:solidFill>
                <a:latin typeface="Times New Roman" pitchFamily="1" panose="02020603050405020304"/>
              </a:rPr>
              <a:t>Guido Altarelli. Herramienta imprescindible en el estudio de las colisiones protón-</a:t>
            </a:r>
            <a:r>
              <a:rPr lang="es-ES" sz="1200" spc="30">
                <a:solidFill>
                  <a:srgbClr val="000000"/>
                </a:solidFill>
                <a:latin typeface="Times New Roman" pitchFamily="1" panose="02020603050405020304"/>
              </a:rPr>
              <a:t>protón en aceleradores de partículas. Análisis basados en este ecuación han jugado </a:t>
            </a:r>
            <a:r>
              <a:rPr lang="es-ES" sz="1200" spc="30">
                <a:solidFill>
                  <a:srgbClr val="000000"/>
                </a:solidFill>
                <a:latin typeface="Times New Roman" pitchFamily="1" panose="02020603050405020304"/>
              </a:rPr>
              <a:t>un papel muy importante en el reciente descubrimiento del bosón de Higgs.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Posteriormente propuso el modelo de flujo tubular para el confinamiento de los </a:t>
            </a:r>
            <a:r>
              <a:rPr lang="es-ES" sz="1200" spc="0">
                <a:solidFill>
                  <a:srgbClr val="000000"/>
                </a:solidFill>
                <a:latin typeface="Times New Roman" pitchFamily="1" panose="02020603050405020304"/>
              </a:rPr>
              <a:t>quarks basado en la analogía del confinamiento de los monopolos en superconducto-</a:t>
            </a:r>
            <a:r>
              <a:rPr lang="es-ES" sz="1200" spc="0">
                <a:solidFill>
                  <a:srgbClr val="000000"/>
                </a:solidFill>
                <a:latin typeface="Times New Roman" pitchFamily="1" panose="02020603050405020304"/>
              </a:rPr>
              <a:t>res. Explicación, que en el momento actual, es la mejor descripción del confinamiento </a:t>
            </a:r>
            <a:r>
              <a:rPr lang="es-ES" sz="1200" spc="0">
                <a:solidFill>
                  <a:srgbClr val="000000"/>
                </a:solidFill>
                <a:latin typeface="Times New Roman" pitchFamily="1" panose="02020603050405020304"/>
              </a:rPr>
              <a:t>de los quarks.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Otro campo de investigación en el que trabajófue el desarrollo de me´todos y cons-</a:t>
            </a:r>
            <a:r>
              <a:rPr lang="es-ES" sz="1200" spc="0">
                <a:solidFill>
                  <a:srgbClr val="000000"/>
                </a:solidFill>
                <a:latin typeface="Times New Roman" pitchFamily="1" panose="02020603050405020304"/>
              </a:rPr>
              <a:t>trucción de superordenadores dedicados para el estudio de la Cromodinámica Cuán-</a:t>
            </a:r>
            <a:r>
              <a:rPr lang="es-ES" sz="1200" spc="0">
                <a:solidFill>
                  <a:srgbClr val="000000"/>
                </a:solidFill>
                <a:latin typeface="Times New Roman" pitchFamily="1" panose="02020603050405020304"/>
              </a:rPr>
              <a:t>tica en el retículo lo que permite estudiar propiedades de los hadrones, tales como </a:t>
            </a:r>
            <a:r>
              <a:rPr lang="es-ES" sz="1200" spc="0">
                <a:solidFill>
                  <a:srgbClr val="000000"/>
                </a:solidFill>
                <a:latin typeface="Times New Roman" pitchFamily="1" panose="02020603050405020304"/>
              </a:rPr>
              <a:t>el confinamiento y el cálculo de sus masas a partir de primeros principios. </a:t>
            </a:r>
          </a:p>
          <a:p>
            <a:pPr marL="0" marR="45720" indent="0" algn="just">
              <a:lnSpc>
                <a:spcPts val="1400"/>
              </a:lnSpc>
              <a:spcBef>
                <a:spcPts val="505"/>
              </a:spcBef>
              <a:spcAft>
                <a:spcPts val="1190"/>
              </a:spcAft>
            </a:pPr>
            <a:r>
              <a:rPr lang="es-ES" sz="1200" spc="0">
                <a:solidFill>
                  <a:srgbClr val="000000"/>
                </a:solidFill>
                <a:latin typeface="Times New Roman" pitchFamily="1" panose="02020603050405020304"/>
              </a:rPr>
              <a:t>Desarrollóla formulación del Grupo de Renormalización en dimensión fija, usando </a:t>
            </a:r>
            <a:r>
              <a:rPr lang="es-ES" sz="1200" spc="0">
                <a:solidFill>
                  <a:srgbClr val="000000"/>
                </a:solidFill>
                <a:latin typeface="Times New Roman" pitchFamily="1" panose="02020603050405020304"/>
              </a:rPr>
              <a:t>Teoría Cuántica de Campos, se ha convertido en una herramienta muy importante </a:t>
            </a:r>
            <a:r>
              <a:rPr lang="es-ES" sz="1200" spc="0">
                <a:solidFill>
                  <a:srgbClr val="000000"/>
                </a:solidFill>
                <a:latin typeface="Times New Roman" pitchFamily="1" panose="02020603050405020304"/>
              </a:rPr>
              <a:t>para el cálculo analítico de los exponentes críticos en las transiciones de fase. </a:t>
            </a:r>
          </a:p>
        </p:txBody>
      </p:sp>
      <p:sp>
        <p:nvSpPr>
          <p:cNvPr id="8"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11" name=""/>
          <p:cNvSpPr/>
          <p:nvPr>
            <p:ph type="body" idx="10"/>
          </p:nvPr>
        </p:nvSpPr>
        <p:spPr>
          <a:xfrm>
            <a:off x="1057910" y="5923280"/>
            <a:ext cx="2743200" cy="318770"/>
          </a:xfrm>
          <a:prstGeom prst="rect">
            <a:avLst/>
          </a:prstGeom>
          <a:noFill/>
          <a:ln w="0" cmpd="sng">
            <a:noFill/>
            <a:prstDash val="solid"/>
          </a:ln>
        </p:spPr>
        <p:txBody>
          <a:bodyPr vert="horz" lIns="0" tIns="0" rIns="0" bIns="0" anchor="t"/>
          <a:lstStyle/>
          <a:p>
            <a:pPr marL="0" marR="0" indent="0" algn="ctr">
              <a:lnSpc>
                <a:spcPts val="1400"/>
              </a:lnSpc>
              <a:spcAft>
                <a:spcPts val="1095"/>
              </a:spcAft>
            </a:pPr>
            <a:r>
              <a:rPr lang="es-ES" sz="1200" spc="35">
                <a:solidFill>
                  <a:srgbClr val="000000"/>
                </a:solidFill>
                <a:latin typeface="Times New Roman" pitchFamily="1" panose="02020603050405020304"/>
              </a:rPr>
              <a:t>Dr. Juan Jesús Ruiz Lorenzo </a:t>
            </a:r>
          </a:p>
        </p:txBody>
      </p:sp>
    </p:spTree>
  </p:cSld>
  <p:clrMapOvr>
    <a:masterClrMapping/>
  </p:clrMapOvr>
</p:sldLayout>
</file>

<file path=ppt/slideLayouts/slideLayout38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115"/>
              </a:spcAft>
              <a:tabLst>
                <a:tab algn="r" pos="5440680"/>
              </a:tabLst>
            </a:pPr>
            <a:r>
              <a:rPr lang="es-ES" sz="1300" spc="0">
                <a:solidFill>
                  <a:srgbClr val="000000"/>
                </a:solidFill>
                <a:latin typeface="Garamond" pitchFamily="1" panose="02020603050405020304"/>
              </a:rPr>
              <a:t>364 </a:t>
            </a:r>
            <a:r>
              <a:rPr lang="es-ES" sz="1300" b="1" spc="0">
                <a:solidFill>
                  <a:srgbClr val="000000"/>
                </a:solidFill>
                <a:latin typeface="Garamond" pitchFamily="1" panose="02020603050405020304"/>
              </a:rPr>
              <a:t>15.7. Prof. Dr. Giorgio Parisi </a:t>
            </a:r>
          </a:p>
        </p:txBody>
      </p:sp>
      <p:sp>
        <p:nvSpPr>
          <p:cNvPr id="3" name=""/>
          <p:cNvSpPr/>
          <p:nvPr>
            <p:ph type="body" idx="10"/>
          </p:nvPr>
        </p:nvSpPr>
        <p:spPr>
          <a:xfrm>
            <a:off x="1056005" y="681990"/>
            <a:ext cx="5486400" cy="9049385"/>
          </a:xfrm>
          <a:prstGeom prst="rect">
            <a:avLst/>
          </a:prstGeom>
          <a:noFill/>
          <a:ln w="0" cmpd="sng">
            <a:noFill/>
            <a:prstDash val="solid"/>
          </a:ln>
        </p:spPr>
        <p:txBody>
          <a:bodyPr vert="horz" lIns="0" tIns="21907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La supersimetría, simetría que relaciona bosones y fermiones, propuesta originaria-</a:t>
            </a:r>
            <a:r>
              <a:rPr lang="es-ES" sz="1300" spc="0">
                <a:solidFill>
                  <a:srgbClr val="000000"/>
                </a:solidFill>
                <a:latin typeface="Garamond" pitchFamily="1" panose="02020603050405020304"/>
              </a:rPr>
              <a:t>mente en el contexto de la física de altas energías, fue usado por G. Parisi para resolver diferentes problemas en física de la materia condensada. </a:t>
            </a:r>
          </a:p>
          <a:p>
            <a:pPr marL="45720" marR="45720" indent="0" algn="just">
              <a:lnSpc>
                <a:spcPts val="1400"/>
              </a:lnSpc>
              <a:spcBef>
                <a:spcPts val="495"/>
              </a:spcBef>
              <a:spcAft>
                <a:spcPts val="0"/>
              </a:spcAft>
            </a:pPr>
            <a:r>
              <a:rPr lang="es-ES" sz="1300" spc="0">
                <a:solidFill>
                  <a:srgbClr val="000000"/>
                </a:solidFill>
                <a:latin typeface="Garamond" pitchFamily="1" panose="02020603050405020304"/>
              </a:rPr>
              <a:t>Finalmente el estudio de los vidrios estructurales le llevóa introducir las transiciones de fase de primer orden aleatorias.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A continuación me extenderéen dos de sus contribuciones que han tenido un gran impacto en la Ciencia. </a:t>
            </a:r>
          </a:p>
          <a:p>
            <a:pPr marL="45720" marR="45720" indent="0" algn="just">
              <a:lnSpc>
                <a:spcPts val="1400"/>
              </a:lnSpc>
              <a:spcBef>
                <a:spcPts val="510"/>
              </a:spcBef>
              <a:spcAft>
                <a:spcPts val="0"/>
              </a:spcAft>
            </a:pPr>
            <a:r>
              <a:rPr lang="es-ES" sz="1300" spc="-10">
                <a:solidFill>
                  <a:srgbClr val="000000"/>
                </a:solidFill>
                <a:latin typeface="Garamond" pitchFamily="1" panose="02020603050405020304"/>
              </a:rPr>
              <a:t>Las interfases, frentes de reacción y superficies de crecimiento en sistemas biológicos tienen una gran relevancia científica. En 1986, Kardar, Parisi y Zhang propusieron una ecuación en derivadas parciales estocástica que describe el comportamiento de la gran mayoría de estos sistemas (ya sean físicos, químicos o biológicos), lo que se conoce como universalidad. A pesar de que los físicos hemos estado usando y resol-</a:t>
            </a:r>
            <a:r>
              <a:rPr lang="es-ES" sz="1300" spc="-10">
                <a:solidFill>
                  <a:srgbClr val="000000"/>
                </a:solidFill>
                <a:latin typeface="Garamond" pitchFamily="1" panose="02020603050405020304"/>
              </a:rPr>
              <a:t>viendo la ecuación KPZ, desde el punto de vista matemático no estábien definida. Como primera muestra de cómo los resultados de Giorgio Parisi llevan al límite el conocimiento matemático, me gustaría reseñar que en 2014, le fue concedida la me-</a:t>
            </a:r>
            <a:r>
              <a:rPr lang="es-ES" sz="100">
                <a:solidFill>
                  <a:srgbClr val="000000"/>
                </a:solidFill>
                <a:latin typeface="Garamond" pitchFamily="1" panose="02020603050405020304"/>
              </a:rPr>
              <a:t> </a:t>
            </a:r>
          </a:p>
          <a:p>
            <a:pPr marL="45720" marR="45720" indent="0" algn="just">
              <a:lnSpc>
                <a:spcPts val="2600"/>
              </a:lnSpc>
              <a:spcBef>
                <a:spcPts val="310"/>
              </a:spcBef>
              <a:spcAft>
                <a:spcPts val="0"/>
              </a:spcAft>
            </a:pPr>
            <a:r>
              <a:rPr lang="es-ES" sz="1300" spc="-175">
                <a:solidFill>
                  <a:srgbClr val="000000"/>
                </a:solidFill>
                <a:latin typeface="Garamond" pitchFamily="1" panose="02020603050405020304"/>
              </a:rPr>
              <a:t>dalla Fields al matemático austriaco Martin Hairer por sus trabajos donde consigu</a:t>
            </a:r>
            <a:r>
              <a:rPr lang="es-ES" sz="1300" baseline="30000" spc="-175">
                <a:solidFill>
                  <a:srgbClr val="000000"/>
                </a:solidFill>
                <a:latin typeface="Garamond" pitchFamily="1" panose="02020603050405020304"/>
              </a:rPr>
              <a:t>ió</a:t>
            </a:r>
            <a:r>
              <a:rPr lang="es-ES" sz="1300" spc="-175">
                <a:solidFill>
                  <a:srgbClr val="000000"/>
                </a:solidFill>
                <a:latin typeface="Garamond" pitchFamily="1" panose="02020603050405020304"/>
              </a:rPr>
              <a:t>definir de manera rigurosa la ecuación KPZ. </a:t>
            </a:r>
          </a:p>
          <a:p>
            <a:pPr marL="45720" marR="45720" indent="0" algn="just">
              <a:lnSpc>
                <a:spcPts val="2100"/>
              </a:lnSpc>
              <a:spcBef>
                <a:spcPts val="560"/>
              </a:spcBef>
              <a:spcAft>
                <a:spcPts val="0"/>
              </a:spcAft>
            </a:pPr>
            <a:r>
              <a:rPr lang="es-ES" sz="1300" spc="-170">
                <a:solidFill>
                  <a:srgbClr val="000000"/>
                </a:solidFill>
                <a:latin typeface="Garamond" pitchFamily="1" panose="02020603050405020304"/>
              </a:rPr>
              <a:t>El segundo ejemplo, quizás sea su mayor contribución científica, es la teoría de la rotura espontánea de la simetrías de las re´plicas. Originalmente G. Parisi desarrol</a:t>
            </a:r>
            <a:r>
              <a:rPr lang="es-ES" sz="1300" baseline="30000" spc="-170">
                <a:solidFill>
                  <a:srgbClr val="000000"/>
                </a:solidFill>
                <a:latin typeface="Garamond" pitchFamily="1" panose="02020603050405020304"/>
              </a:rPr>
              <a:t>ló</a:t>
            </a:r>
            <a:r>
              <a:rPr lang="es-ES" sz="1300" spc="-170">
                <a:solidFill>
                  <a:srgbClr val="000000"/>
                </a:solidFill>
                <a:latin typeface="Garamond" pitchFamily="1" panose="02020603050405020304"/>
              </a:rPr>
              <a:t>esta teoría para entender el comportamiento de los vidrios de espín en dimensión </a:t>
            </a:r>
          </a:p>
          <a:p>
            <a:pPr marL="45720" marR="45720" indent="0" algn="just">
              <a:lnSpc>
                <a:spcPts val="1400"/>
              </a:lnSpc>
              <a:spcBef>
                <a:spcPts val="10"/>
              </a:spcBef>
              <a:spcAft>
                <a:spcPts val="0"/>
              </a:spcAft>
            </a:pPr>
            <a:r>
              <a:rPr lang="es-ES" sz="1300" spc="0">
                <a:solidFill>
                  <a:srgbClr val="000000"/>
                </a:solidFill>
                <a:latin typeface="Garamond" pitchFamily="1" panose="02020603050405020304"/>
              </a:rPr>
              <a:t>infinita. Los vidrios de espín son metales con impurezas magne´ticas. Su teoría ha tenido una gran aplicabilidad en el campo de los sistemas complejos, vidrios y opti-mización. </a:t>
            </a:r>
          </a:p>
          <a:p>
            <a:pPr marL="45720" marR="45720" indent="0" algn="just">
              <a:lnSpc>
                <a:spcPts val="1400"/>
              </a:lnSpc>
              <a:spcBef>
                <a:spcPts val="515"/>
              </a:spcBef>
              <a:spcAft>
                <a:spcPts val="0"/>
              </a:spcAft>
            </a:pPr>
            <a:r>
              <a:rPr lang="es-ES" sz="1300" spc="-15">
                <a:solidFill>
                  <a:srgbClr val="000000"/>
                </a:solidFill>
                <a:latin typeface="Garamond" pitchFamily="1" panose="02020603050405020304"/>
              </a:rPr>
              <a:t>Matemáticamente uno tiene que resolver la teoría para todo número entero </a:t>
            </a:r>
            <a:r>
              <a:rPr lang="es-ES" sz="1150" i="1" spc="-15">
                <a:solidFill>
                  <a:srgbClr val="000000"/>
                </a:solidFill>
                <a:latin typeface="Arial" pitchFamily="2" panose="02020603050405020304"/>
              </a:rPr>
              <a:t>n </a:t>
            </a:r>
            <a:r>
              <a:rPr lang="es-ES" sz="1300" spc="-15">
                <a:solidFill>
                  <a:srgbClr val="000000"/>
                </a:solidFill>
                <a:latin typeface="Garamond" pitchFamily="1" panose="02020603050405020304"/>
              </a:rPr>
              <a:t>positivo (las re´plicas) para posteriormente realizar la prolongación analítica a </a:t>
            </a:r>
            <a:r>
              <a:rPr lang="es-ES" sz="1150" i="1" spc="-15">
                <a:solidFill>
                  <a:srgbClr val="000000"/>
                </a:solidFill>
                <a:latin typeface="Arial" pitchFamily="2" panose="02020603050405020304"/>
              </a:rPr>
              <a:t>n </a:t>
            </a:r>
            <a:r>
              <a:rPr lang="es-ES" sz="1300" spc="-15">
                <a:solidFill>
                  <a:srgbClr val="000000"/>
                </a:solidFill>
                <a:latin typeface="Garamond" pitchFamily="1" panose="02020603050405020304"/>
              </a:rPr>
              <a:t>= 0. Más concretamente, en la teoría aparecen matrices </a:t>
            </a:r>
            <a:r>
              <a:rPr lang="es-ES" sz="1150" i="1" spc="-15">
                <a:solidFill>
                  <a:srgbClr val="000000"/>
                </a:solidFill>
                <a:latin typeface="Arial" pitchFamily="2" panose="02020603050405020304"/>
              </a:rPr>
              <a:t>n × n </a:t>
            </a:r>
            <a:r>
              <a:rPr lang="es-ES" sz="1300" spc="-15">
                <a:solidFill>
                  <a:srgbClr val="000000"/>
                </a:solidFill>
                <a:latin typeface="Garamond" pitchFamily="1" panose="02020603050405020304"/>
              </a:rPr>
              <a:t>con ciertas simetrías, que hay que saber parametrizar cuando </a:t>
            </a:r>
            <a:r>
              <a:rPr lang="es-ES" sz="1150" i="1" spc="-15">
                <a:solidFill>
                  <a:srgbClr val="000000"/>
                </a:solidFill>
                <a:latin typeface="Arial" pitchFamily="2" panose="02020603050405020304"/>
              </a:rPr>
              <a:t>n </a:t>
            </a:r>
            <a:r>
              <a:rPr lang="es-ES" sz="1300" spc="-15">
                <a:solidFill>
                  <a:srgbClr val="000000"/>
                </a:solidFill>
                <a:latin typeface="Garamond" pitchFamily="1" panose="02020603050405020304"/>
              </a:rPr>
              <a:t>tiende a cero. Giorgio Parisi lo realizóproponiendo un esquema en el cual estas matrices se rompían en subcajas, que se volvían a romper en subcajas y asi sucesivamente, infinitamente!!. El límite </a:t>
            </a:r>
            <a:r>
              <a:rPr lang="es-ES" sz="1150" i="1" spc="-15">
                <a:solidFill>
                  <a:srgbClr val="000000"/>
                </a:solidFill>
                <a:latin typeface="Arial" pitchFamily="2" panose="02020603050405020304"/>
              </a:rPr>
              <a:t>n </a:t>
            </a:r>
            <a:r>
              <a:rPr lang="es-ES" sz="1300" spc="-15">
                <a:solidFill>
                  <a:srgbClr val="000000"/>
                </a:solidFill>
                <a:latin typeface="Garamond" pitchFamily="1" panose="02020603050405020304"/>
              </a:rPr>
              <a:t>= 0 de estas matrices lo consiguóparametrizarlo mediante una función </a:t>
            </a:r>
            <a:r>
              <a:rPr lang="es-ES" sz="1150" i="1" spc="-15">
                <a:solidFill>
                  <a:srgbClr val="000000"/>
                </a:solidFill>
                <a:latin typeface="Arial" pitchFamily="2" panose="02020603050405020304"/>
              </a:rPr>
              <a:t>q</a:t>
            </a:r>
            <a:r>
              <a:rPr lang="es-ES" sz="1300" spc="-15">
                <a:solidFill>
                  <a:srgbClr val="000000"/>
                </a:solidFill>
                <a:latin typeface="Garamond" pitchFamily="1" panose="02020603050405020304"/>
              </a:rPr>
              <a:t>(</a:t>
            </a:r>
            <a:r>
              <a:rPr lang="es-ES" sz="1150" i="1" spc="-15">
                <a:solidFill>
                  <a:srgbClr val="000000"/>
                </a:solidFill>
                <a:latin typeface="Arial" pitchFamily="2" panose="02020603050405020304"/>
              </a:rPr>
              <a:t>x</a:t>
            </a:r>
            <a:r>
              <a:rPr lang="es-ES" sz="1300" spc="-15">
                <a:solidFill>
                  <a:srgbClr val="000000"/>
                </a:solidFill>
                <a:latin typeface="Garamond" pitchFamily="1" panose="02020603050405020304"/>
              </a:rPr>
              <a:t>). Tambie´n encontróque el número de los estados puros (las fases) era infinito y que e´stas estaban organizadas de una manera ultrame´trica (de las misma manera que están organizados los órdenes, grupos y especies en Biología). De nuevo la demostración de todos estos resultados de manera rigurosa ha necesitado más de 30 años de trabajo de los mejores expertos en el tema, siendo finalmente resuelta por los matemáticos Tallagrand y Panchenko. </a:t>
            </a:r>
          </a:p>
          <a:p>
            <a:pPr marL="45720" marR="45720" indent="0" algn="just">
              <a:lnSpc>
                <a:spcPts val="1400"/>
              </a:lnSpc>
              <a:spcBef>
                <a:spcPts val="475"/>
              </a:spcBef>
              <a:spcAft>
                <a:spcPts val="0"/>
              </a:spcAft>
            </a:pPr>
            <a:r>
              <a:rPr lang="es-ES" sz="1300" spc="-15">
                <a:solidFill>
                  <a:srgbClr val="000000"/>
                </a:solidFill>
                <a:latin typeface="Garamond" pitchFamily="1" panose="02020603050405020304"/>
              </a:rPr>
              <a:t>Es muy difícil estudiar analíticamente cuales son las propiedades de la fase vidrio de espín en dimensión tres, dimensión donde vivimos. La solución de Parisi en dimensión infinita es tremendamente complicada. Para ello se ha recurrido a simular estos materiales en superordenadores. Sin embargo los superordenadores convencionales no están optimizados para este tipo de problemas por lo que tenemos que recurrir a ordenadores dedicados. </a:t>
            </a:r>
          </a:p>
          <a:p>
            <a:pPr marL="45720" marR="45720" indent="0" algn="just">
              <a:lnSpc>
                <a:spcPts val="1400"/>
              </a:lnSpc>
              <a:spcBef>
                <a:spcPts val="490"/>
              </a:spcBef>
              <a:spcAft>
                <a:spcPts val="2465"/>
              </a:spcAft>
            </a:pPr>
            <a:r>
              <a:rPr lang="es-ES" sz="1300" spc="-10">
                <a:solidFill>
                  <a:srgbClr val="000000"/>
                </a:solidFill>
                <a:latin typeface="Garamond" pitchFamily="1" panose="02020603050405020304"/>
              </a:rPr>
              <a:t>El diseño de ordenadores dedicados para resolver problemas muy difíciles en física teórica se puede remontar, entre otros, al diseño de los ordenadores APE, en los cua-</a:t>
            </a:r>
            <a:r>
              <a:rPr lang="es-ES" sz="1300" spc="-10">
                <a:solidFill>
                  <a:srgbClr val="000000"/>
                </a:solidFill>
                <a:latin typeface="Garamond" pitchFamily="1" panose="02020603050405020304"/>
              </a:rPr>
              <a:t>les la participación de G. Parisi fue fundamental tanto en el diseño, el desarrollo del </a:t>
            </a:r>
          </a:p>
        </p:txBody>
      </p:sp>
      <p:sp>
        <p:nvSpPr>
          <p:cNvPr id="4" name=""/>
          <p:cNvSpPr/>
          <p:nvPr>
            <p:ph type="body" idx="10"/>
          </p:nvPr>
        </p:nvSpPr>
        <p:spPr>
          <a:xfrm>
            <a:off x="1056005" y="9731375"/>
            <a:ext cx="5486400" cy="225425"/>
          </a:xfrm>
          <a:prstGeom prst="rect">
            <a:avLst/>
          </a:prstGeom>
          <a:noFill/>
          <a:ln w="0" cmpd="sng">
            <a:noFill/>
            <a:prstDash val="solid"/>
          </a:ln>
        </p:spPr>
        <p:txBody>
          <a:bodyPr vert="horz" lIns="0" tIns="48260" rIns="0" bIns="0" anchor="t"/>
          <a:lstStyle/>
          <a:p>
            <a:pPr marL="45720" marR="4572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38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365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62890" rIns="0" bIns="0" anchor="t"/>
          <a:lstStyle/>
          <a:p>
            <a:pPr marL="45720" marR="45720" indent="0" algn="just">
              <a:lnSpc>
                <a:spcPts val="2600"/>
              </a:lnSpc>
              <a:spcAft>
                <a:spcPts val="0"/>
              </a:spcAft>
            </a:pPr>
            <a:r>
              <a:rPr lang="es-ES" sz="1200" spc="-235">
                <a:solidFill>
                  <a:srgbClr val="000000"/>
                </a:solidFill>
                <a:latin typeface="Times New Roman" pitchFamily="1" panose="02020603050405020304"/>
              </a:rPr>
              <a:t>compilador y su uso en Cromodinámica Cuántica. Siguiendo esta senda, se establecióen 2005 la colaboración Janus, en la que físicos e ingenieros de Italia (Universida-</a:t>
            </a:r>
            <a:r>
              <a:rPr lang="es-ES" sz="100">
                <a:solidFill>
                  <a:srgbClr val="000000"/>
                </a:solidFill>
                <a:latin typeface="Bookman Old Style" pitchFamily="1" panose="02020603050405020304"/>
              </a:rPr>
              <a:t>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des de Ferrara y de Roma La Sapienza) y España (Universidades Complutense de Madrid, Zaragoza y UEx) han diseñado, construido y usado los ordenadores dedi-</a:t>
            </a:r>
            <a:r>
              <a:rPr lang="es-ES" sz="1200" spc="0">
                <a:solidFill>
                  <a:srgbClr val="000000"/>
                </a:solidFill>
                <a:latin typeface="Times New Roman" pitchFamily="1" panose="02020603050405020304"/>
              </a:rPr>
              <a:t>cados Janus I y II, basados en FPGAs y programados en lenguaje VHDL. Antonio Gordillo–Guerrero, profesor de la Escuela Polite´cnica, y yo mismo participamos en esta colaboración científica.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Estos ordenadores han permitido abordar problemas que eran inalcanzables con el uso de los superordenadores convencionales. En particular, podemos citar que se ha conseguido simular 1 segundo de un vidrio de espín en este tipo de máquinas, multiplicando en más de tres ordenes de magnitud los tiempos simulados con los superordenadores convencionales.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Finalmente reseñar que Janus, en la mitología romana, es el dios de las puertas, los comienzos, los portales, las transiciones y los finales. Enero proviene etimológica-</a:t>
            </a:r>
            <a:r>
              <a:rPr lang="es-ES" sz="1200" spc="0">
                <a:solidFill>
                  <a:srgbClr val="000000"/>
                </a:solidFill>
                <a:latin typeface="Times New Roman" pitchFamily="1" panose="02020603050405020304"/>
              </a:rPr>
              <a:t>mente de Janus. </a:t>
            </a:r>
          </a:p>
          <a:p>
            <a:pPr marL="45720" marR="45720" indent="0" algn="just">
              <a:lnSpc>
                <a:spcPts val="1400"/>
              </a:lnSpc>
              <a:spcBef>
                <a:spcPts val="505"/>
              </a:spcBef>
              <a:spcAft>
                <a:spcPts val="0"/>
              </a:spcAft>
            </a:pPr>
            <a:r>
              <a:rPr lang="es-ES" sz="1200" spc="15">
                <a:solidFill>
                  <a:srgbClr val="000000"/>
                </a:solidFill>
                <a:latin typeface="Times New Roman" pitchFamily="1" panose="02020603050405020304"/>
              </a:rPr>
              <a:t>Cuando en el 2 de diciembre de 1942 el físico romano Enrico Fermi y sus colabo-</a:t>
            </a:r>
            <a:r>
              <a:rPr lang="es-ES" sz="1200" spc="15">
                <a:solidFill>
                  <a:srgbClr val="000000"/>
                </a:solidFill>
                <a:latin typeface="Times New Roman" pitchFamily="1" panose="02020603050405020304"/>
              </a:rPr>
              <a:t>radores consiguieron la primera reacción en cadena sostenida, se envióun mensaje críptico a Washington que decía “El Navegante italiano ha llegado al Nuevo Mundo”. Los grandes científicos no tienen miedo en adentrarse en lo desconocido, navegan-</a:t>
            </a:r>
            <a:r>
              <a:rPr lang="es-ES" sz="1200" spc="15">
                <a:solidFill>
                  <a:srgbClr val="000000"/>
                </a:solidFill>
                <a:latin typeface="Times New Roman" pitchFamily="1" panose="02020603050405020304"/>
              </a:rPr>
              <a:t>do por mares ignotos y descubriendo nuevos continentes con sus extrañas y raras especies. Giorgio Parisi en su libro “La chiave, la luce e lúbriaco. Come si muove una ricerca scientifica” (“la llave, la farola y el borracho: como se desarrolla la in-</a:t>
            </a:r>
            <a:r>
              <a:rPr lang="es-ES" sz="1200" spc="15">
                <a:solidFill>
                  <a:srgbClr val="000000"/>
                </a:solidFill>
                <a:latin typeface="Times New Roman" pitchFamily="1" panose="02020603050405020304"/>
              </a:rPr>
              <a:t>vestigación científica”) plantea una visión menos heróica, pero m´as realista, de los científicos. El científico (el borracho) intenta realizar un descubrimiento (usar la lla-</a:t>
            </a:r>
            <a:r>
              <a:rPr lang="es-ES" sz="1200" spc="15">
                <a:solidFill>
                  <a:srgbClr val="000000"/>
                </a:solidFill>
                <a:latin typeface="Times New Roman" pitchFamily="1" panose="02020603050405020304"/>
              </a:rPr>
              <a:t>ve para abrir una cerradura), pero solo puede usar la cerradura que estáiluminada por la farola y no otra que estáa oscuras (¡y que proporcionaría un descubrimiento más interesante!). </a:t>
            </a:r>
          </a:p>
          <a:p>
            <a:pPr marL="45720" marR="45720" indent="0" algn="just">
              <a:lnSpc>
                <a:spcPts val="1400"/>
              </a:lnSpc>
              <a:spcBef>
                <a:spcPts val="475"/>
              </a:spcBef>
              <a:spcAft>
                <a:spcPts val="0"/>
              </a:spcAft>
            </a:pPr>
            <a:r>
              <a:rPr lang="es-ES" sz="1200" spc="20">
                <a:solidFill>
                  <a:srgbClr val="000000"/>
                </a:solidFill>
                <a:latin typeface="Times New Roman" pitchFamily="1" panose="02020603050405020304"/>
              </a:rPr>
              <a:t>Finalmente me gustaría contarles una ane´cdota personal. Giorgio Parisi es una per-</a:t>
            </a:r>
            <a:r>
              <a:rPr lang="es-ES" sz="1200" spc="20">
                <a:solidFill>
                  <a:srgbClr val="000000"/>
                </a:solidFill>
                <a:latin typeface="Times New Roman" pitchFamily="1" panose="02020603050405020304"/>
              </a:rPr>
              <a:t>sona, que además de sus grandes logros científicos, estámuy involucrada con la sociedad italiana a trave´s de su participación en movimientos sociales y políticos. Recuerdo que a finales de la de´cada de los ’90, se planteóen Italia un cambio bas-</a:t>
            </a:r>
            <a:r>
              <a:rPr lang="es-ES" sz="1200" spc="20">
                <a:solidFill>
                  <a:srgbClr val="000000"/>
                </a:solidFill>
                <a:latin typeface="Times New Roman" pitchFamily="1" panose="02020603050405020304"/>
              </a:rPr>
              <a:t>tante radical de la ley electoral y toda la política y la prensa gravitaban sobre este tema. Por más que leía la prensa no acababa de entender la nueva propuesta de la ley electoral. Un día estaban discutiendo sobre este tema en la pizarra, con tizas en la mano, Enzo Marinari y Giorgio Parisi, y yo pense´, esta es mi oportunidad para entender la nueva ley electoral y además de la mano de dos grandes físicos. Les dije, ya que estáis discutiendo sobre el tema, ¿me podríais hacer un resumen de la nueva propuesta? Se giraron los dos y al unísono me dijeron “lascia perdere, troppo difficile” (olvidate, demasiado difícil!). Ya ven que hay cosas aún m´as complicadas que los vidrios de espín o la Cromodinámica Cuántica. Como suele cerrar Giorgio Parisi los correos electrónicos cuando hay españoles involucrados, </a:t>
            </a:r>
            <a:r>
              <a:rPr lang="es-ES" sz="1100" spc="20">
                <a:solidFill>
                  <a:srgbClr val="000000"/>
                </a:solidFill>
                <a:latin typeface="Arial" pitchFamily="2" panose="02020603050405020304"/>
              </a:rPr>
              <a:t>Ai na ma</a:t>
            </a:r>
            <a:r>
              <a:rPr lang="es-ES" sz="1200" spc="20">
                <a:solidFill>
                  <a:srgbClr val="000000"/>
                </a:solidFill>
                <a:latin typeface="Times New Roman" pitchFamily="1" panose="02020603050405020304"/>
              </a:rPr>
              <a:t>!!! (salsa cubana). </a:t>
            </a:r>
          </a:p>
          <a:p>
            <a:pPr marL="45720" marR="45720" indent="0" algn="just">
              <a:lnSpc>
                <a:spcPts val="1400"/>
              </a:lnSpc>
              <a:spcBef>
                <a:spcPts val="500"/>
              </a:spcBef>
              <a:spcAft>
                <a:spcPts val="1955"/>
              </a:spcAft>
            </a:pPr>
            <a:r>
              <a:rPr lang="es-ES" sz="1200" spc="0">
                <a:solidFill>
                  <a:srgbClr val="000000"/>
                </a:solidFill>
                <a:latin typeface="Times New Roman" pitchFamily="1" panose="02020603050405020304"/>
              </a:rPr>
              <a:t>En mi opinión Giorgio Parisi es un muy digno representante de la escuela italiana de Física que se remonta al Renacimiento. Podemos citar entre otros a Galileo, Torricelli, Volta, Lagrange, Majorana, Enrico Fermi y su mentor Nicola Cabibbo.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4445" rIns="0" bIns="0" anchor="t"/>
          <a:lstStyle/>
          <a:p>
            <a:pPr marL="45720" marR="45720" indent="0" algn="l">
              <a:lnSpc>
                <a:spcPts val="1400"/>
              </a:lnSpc>
              <a:spcAft>
                <a:spcPts val="80"/>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15 </a:t>
            </a:r>
          </a:p>
        </p:txBody>
      </p:sp>
      <p:sp>
        <p:nvSpPr>
          <p:cNvPr id="3" name=""/>
          <p:cNvSpPr/>
          <p:nvPr>
            <p:ph type="body" idx="10"/>
          </p:nvPr>
        </p:nvSpPr>
        <p:spPr>
          <a:xfrm>
            <a:off x="1057910" y="681990"/>
            <a:ext cx="5486400" cy="5678170"/>
          </a:xfrm>
          <a:prstGeom prst="rect">
            <a:avLst/>
          </a:prstGeom>
          <a:noFill/>
          <a:ln w="0" cmpd="sng">
            <a:noFill/>
            <a:prstDash val="solid"/>
          </a:ln>
        </p:spPr>
        <p:txBody>
          <a:bodyPr vert="horz" lIns="0" tIns="224155"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de Estudiantes Extremen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a:t>
            </a:r>
            <a:r>
              <a:rPr lang="es-ES" sz="1200" baseline="30000" spc="0">
                <a:solidFill>
                  <a:srgbClr val="000000"/>
                </a:solidFill>
                <a:latin typeface="Courier New" pitchFamily="3" panose="02020603050405020304"/>
              </a:rPr>
              <a:t>4</a:t>
            </a:r>
            <a:r>
              <a:rPr lang="es-ES" sz="1200" spc="0">
                <a:solidFill>
                  <a:srgbClr val="000000"/>
                </a:solidFill>
                <a:latin typeface="Times New Roman" pitchFamily="1" panose="02020603050405020304"/>
              </a:rPr>
              <a:t> reflejan en el primer lugar de sus programas políticos la creación de la universidad.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Aparte de las iniciativas institucionales, la ciudadanía también se moviliza y en </a:t>
            </a:r>
            <a:r>
              <a:rPr lang="es-ES" sz="1250" b="1" spc="0">
                <a:solidFill>
                  <a:srgbClr val="000000"/>
                </a:solidFill>
                <a:latin typeface="Times New Roman" pitchFamily="1" panose="02020603050405020304"/>
              </a:rPr>
              <a:t>1967 </a:t>
            </a:r>
            <a:r>
              <a:rPr lang="es-ES" sz="1200" spc="0">
                <a:solidFill>
                  <a:srgbClr val="000000"/>
                </a:solidFill>
                <a:latin typeface="Times New Roman" pitchFamily="1" panose="02020603050405020304"/>
              </a:rPr>
              <a:t>se crea la “</a:t>
            </a:r>
            <a:r>
              <a:rPr lang="es-ES" sz="1250" b="1" spc="0">
                <a:solidFill>
                  <a:srgbClr val="000000"/>
                </a:solidFill>
                <a:latin typeface="Times New Roman" pitchFamily="1" panose="02020603050405020304"/>
              </a:rPr>
              <a:t>Asociación de Amigos de la Universidad</a:t>
            </a:r>
            <a:r>
              <a:rPr lang="es-ES" sz="1200" spc="0">
                <a:solidFill>
                  <a:srgbClr val="000000"/>
                </a:solidFill>
                <a:latin typeface="Times New Roman" pitchFamily="1" panose="02020603050405020304"/>
              </a:rPr>
              <a:t>”, que llegóa contar con más </a:t>
            </a:r>
          </a:p>
          <a:p>
            <a:pPr marL="45720" marR="45720" indent="0" algn="just">
              <a:lnSpc>
                <a:spcPts val="2600"/>
              </a:lnSpc>
              <a:spcBef>
                <a:spcPts val="275"/>
              </a:spcBef>
              <a:spcAft>
                <a:spcPts val="0"/>
              </a:spcAft>
            </a:pPr>
            <a:r>
              <a:rPr lang="es-ES" sz="1200" spc="-65">
                <a:solidFill>
                  <a:srgbClr val="000000"/>
                </a:solidFill>
                <a:latin typeface="Times New Roman" pitchFamily="1" panose="02020603050405020304"/>
              </a:rPr>
              <a:t>de </a:t>
            </a:r>
            <a:r>
              <a:rPr lang="es-ES" sz="1400" b="1" i="1" spc="-65">
                <a:solidFill>
                  <a:srgbClr val="000000"/>
                </a:solidFill>
                <a:latin typeface="Garamond" pitchFamily="1" panose="02020603050405020304"/>
              </a:rPr>
              <a:t>350 </a:t>
            </a:r>
            <a:r>
              <a:rPr lang="es-ES" sz="1200" spc="-65">
                <a:solidFill>
                  <a:srgbClr val="000000"/>
                </a:solidFill>
                <a:latin typeface="Times New Roman" pitchFamily="1" panose="02020603050405020304"/>
              </a:rPr>
              <a:t>socios, lo cual para una asociación cultural de esta naturaleza, representóuna cifra importante. </a:t>
            </a:r>
          </a:p>
          <a:p>
            <a:pPr marL="45720" marR="45720" indent="0" algn="just">
              <a:lnSpc>
                <a:spcPts val="1400"/>
              </a:lnSpc>
              <a:spcBef>
                <a:spcPts val="535"/>
              </a:spcBef>
              <a:spcAft>
                <a:spcPts val="0"/>
              </a:spcAft>
            </a:pPr>
            <a:r>
              <a:rPr lang="es-ES" sz="1200" spc="0">
                <a:solidFill>
                  <a:srgbClr val="000000"/>
                </a:solidFill>
                <a:latin typeface="Times New Roman" pitchFamily="1" panose="02020603050405020304"/>
              </a:rPr>
              <a:t>Curiosamente, durante este periodo de gestación no existe en ningún momento y en ningún punto de la geografía extremen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un proceso similar con tan clara orientación de alcanzar un centro universitario. Badajoz era y es, se entiende en condiciones no forzadas, la cabecera de mayor índice estudiantil y demográfico. </a:t>
            </a:r>
          </a:p>
          <a:p>
            <a:pPr marL="45720" marR="45720" indent="0" algn="just">
              <a:lnSpc>
                <a:spcPts val="1400"/>
              </a:lnSpc>
              <a:spcBef>
                <a:spcPts val="520"/>
              </a:spcBef>
              <a:spcAft>
                <a:spcPts val="0"/>
              </a:spcAft>
            </a:pPr>
            <a:r>
              <a:rPr lang="es-ES" sz="1200" spc="0">
                <a:solidFill>
                  <a:srgbClr val="000000"/>
                </a:solidFill>
                <a:latin typeface="Times New Roman" pitchFamily="1" panose="02020603050405020304"/>
              </a:rPr>
              <a:t>Era además la única ciudad extremen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que, en los Planes de Desarrollo tan caracte-</a:t>
            </a:r>
            <a:r>
              <a:rPr lang="es-ES" sz="1200" spc="0">
                <a:solidFill>
                  <a:srgbClr val="000000"/>
                </a:solidFill>
                <a:latin typeface="Times New Roman" pitchFamily="1" panose="02020603050405020304"/>
              </a:rPr>
              <a:t>rísticos de la tecnocracia de los 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 </a:t>
            </a:r>
            <a:r>
              <a:rPr lang="es-ES" sz="1250" b="1" spc="0">
                <a:solidFill>
                  <a:srgbClr val="000000"/>
                </a:solidFill>
                <a:latin typeface="Times New Roman" pitchFamily="1" panose="02020603050405020304"/>
              </a:rPr>
              <a:t>60</a:t>
            </a:r>
            <a:r>
              <a:rPr lang="es-ES" sz="1200" spc="0">
                <a:solidFill>
                  <a:srgbClr val="000000"/>
                </a:solidFill>
                <a:latin typeface="Times New Roman" pitchFamily="1" panose="02020603050405020304"/>
              </a:rPr>
              <a:t>, se consideraba como núcleo urbano de tipo medio, </a:t>
            </a:r>
            <a:r>
              <a:rPr lang="es-ES" sz="1250" b="1" spc="0">
                <a:solidFill>
                  <a:srgbClr val="000000"/>
                </a:solidFill>
                <a:latin typeface="Times New Roman" pitchFamily="1" panose="02020603050405020304"/>
              </a:rPr>
              <a:t>idóneo para ubicar en ella la dotación de </a:t>
            </a:r>
            <a:r>
              <a:rPr lang="es-ES" sz="1400" b="1" i="1" spc="0">
                <a:solidFill>
                  <a:srgbClr val="000000"/>
                </a:solidFill>
                <a:latin typeface="Garamond" pitchFamily="1" panose="02020603050405020304"/>
              </a:rPr>
              <a:t>equipos colectivos </a:t>
            </a:r>
            <a:r>
              <a:rPr lang="es-ES" sz="1250" b="1" spc="0">
                <a:solidFill>
                  <a:srgbClr val="000000"/>
                </a:solidFill>
                <a:latin typeface="Times New Roman" pitchFamily="1" panose="02020603050405020304"/>
              </a:rPr>
              <a:t>que ofreciese servicios a una extensa área geográfica.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En la intención de las autoridades badajocenses, al menos como justificación ante el Gobierno Central, la creación inicial de la Facultad de Ciencias y, posteriormente, de la universidad, constituía el complemento ideal para buscar la salida universitaria a parte de la juventud que estaba en la formación primaria, muchos de ellos hijos de los trabajadores acogidos al </a:t>
            </a:r>
            <a:r>
              <a:rPr lang="es-ES" sz="1250" b="1" spc="0">
                <a:solidFill>
                  <a:srgbClr val="000000"/>
                </a:solidFill>
                <a:latin typeface="Times New Roman" pitchFamily="1" panose="02020603050405020304"/>
              </a:rPr>
              <a:t>III Plan de Desarrollo Económico-Social</a:t>
            </a:r>
            <a:r>
              <a:rPr lang="es-ES" sz="1200" spc="0">
                <a:solidFill>
                  <a:srgbClr val="000000"/>
                </a:solidFill>
                <a:latin typeface="Times New Roman" pitchFamily="1" panose="02020603050405020304"/>
              </a:rPr>
              <a:t>, bien conocido como “</a:t>
            </a:r>
            <a:r>
              <a:rPr lang="es-ES" sz="1200" i="1" spc="0">
                <a:solidFill>
                  <a:srgbClr val="000000"/>
                </a:solidFill>
                <a:latin typeface="Times New Roman" pitchFamily="1" panose="02020603050405020304"/>
              </a:rPr>
              <a:t>Plan Badajoz</a:t>
            </a:r>
            <a:r>
              <a:rPr lang="es-ES" sz="1200" spc="0">
                <a:solidFill>
                  <a:srgbClr val="000000"/>
                </a:solidFill>
                <a:latin typeface="Times New Roman" pitchFamily="1" panose="02020603050405020304"/>
              </a:rPr>
              <a:t>”.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Las gestiones de la Diputación y del Ayuntamiento de Badajoz para conseguir sus primeros centros universitarios datan oficialmente de </a:t>
            </a:r>
            <a:r>
              <a:rPr lang="es-ES" sz="1250" b="1" spc="0">
                <a:solidFill>
                  <a:srgbClr val="000000"/>
                </a:solidFill>
                <a:latin typeface="Times New Roman" pitchFamily="1" panose="02020603050405020304"/>
              </a:rPr>
              <a:t>1964</a:t>
            </a:r>
            <a:r>
              <a:rPr lang="es-ES" sz="1200" spc="0">
                <a:solidFill>
                  <a:srgbClr val="000000"/>
                </a:solidFill>
                <a:latin typeface="Times New Roman" pitchFamily="1" panose="02020603050405020304"/>
              </a:rPr>
              <a:t>, con numerosos acuerdos corporativos y acciones ante el Ministerio de Educación y Ciencia (MEC), llegándose a adquirir, por ambas corporaciones, los terrenos situados entre el casco urbano y la frontera portuguesa, en la carretera Madrid–Lisboa, aquídonde estamos, en la finca denominada entonces </a:t>
            </a:r>
            <a:r>
              <a:rPr lang="es-ES" sz="1400" b="1" i="1" spc="0">
                <a:solidFill>
                  <a:srgbClr val="000000"/>
                </a:solidFill>
                <a:latin typeface="Garamond" pitchFamily="1" panose="02020603050405020304"/>
              </a:rPr>
              <a:t>Rincón de Palomas</a:t>
            </a:r>
            <a:r>
              <a:rPr lang="es-ES" sz="1200" spc="0">
                <a:solidFill>
                  <a:srgbClr val="000000"/>
                </a:solidFill>
                <a:latin typeface="Times New Roman" pitchFamily="1" panose="02020603050405020304"/>
              </a:rPr>
              <a:t>, con una superficie de 530</a:t>
            </a:r>
            <a:r>
              <a:rPr lang="es-ES" sz="1400" spc="0">
                <a:solidFill>
                  <a:srgbClr val="000000"/>
                </a:solidFill>
                <a:latin typeface="Arial" pitchFamily="2" panose="02020603050405020304"/>
              </a:rPr>
              <a:t>,</a:t>
            </a:r>
            <a:r>
              <a:rPr lang="es-ES" sz="1200" spc="0">
                <a:solidFill>
                  <a:srgbClr val="000000"/>
                </a:solidFill>
                <a:latin typeface="Times New Roman" pitchFamily="1" panose="02020603050405020304"/>
              </a:rPr>
              <a:t>000 m</a:t>
            </a:r>
            <a:r>
              <a:rPr lang="es-ES" sz="1200" baseline="30000" spc="0">
                <a:solidFill>
                  <a:srgbClr val="000000"/>
                </a:solidFill>
                <a:latin typeface="Courier New" pitchFamily="3" panose="02020603050405020304"/>
              </a:rPr>
              <a:t>2</a:t>
            </a:r>
            <a:r>
              <a:rPr lang="es-ES" sz="1200" spc="0">
                <a:solidFill>
                  <a:srgbClr val="000000"/>
                </a:solidFill>
                <a:latin typeface="Times New Roman" pitchFamily="1" panose="02020603050405020304"/>
              </a:rPr>
              <a:t>. </a:t>
            </a:r>
          </a:p>
          <a:p>
            <a:pPr marL="45720" marR="45720" indent="0" algn="just">
              <a:lnSpc>
                <a:spcPts val="1400"/>
              </a:lnSpc>
              <a:spcBef>
                <a:spcPts val="535"/>
              </a:spcBef>
              <a:spcAft>
                <a:spcPts val="910"/>
              </a:spcAft>
            </a:pPr>
            <a:r>
              <a:rPr lang="es-ES" sz="1200" spc="0">
                <a:solidFill>
                  <a:srgbClr val="000000"/>
                </a:solidFill>
                <a:latin typeface="Times New Roman" pitchFamily="1" panose="02020603050405020304"/>
              </a:rPr>
              <a:t>El acuerdo fue adoptado en firme el 24 de febrero de 1967 y, hecha la correspondiente </a:t>
            </a:r>
          </a:p>
        </p:txBody>
      </p:sp>
      <p:sp>
        <p:nvSpPr>
          <p:cNvPr id="4" name=""/>
          <p:cNvSpPr/>
          <p:nvPr>
            <p:ph type="body" idx="10"/>
          </p:nvPr>
        </p:nvSpPr>
        <p:spPr>
          <a:xfrm>
            <a:off x="1057910" y="6360160"/>
            <a:ext cx="5486400" cy="3371215"/>
          </a:xfrm>
          <a:prstGeom prst="rect">
            <a:avLst/>
          </a:prstGeom>
          <a:noFill/>
          <a:ln w="0" cmpd="sng">
            <a:noFill/>
            <a:prstDash val="solid"/>
          </a:ln>
        </p:spPr>
        <p:txBody>
          <a:bodyPr vert="horz" lIns="0" tIns="12065" rIns="0" bIns="0" anchor="t"/>
          <a:lstStyle/>
          <a:p>
            <a:pPr marL="45720" marR="45720" indent="0" algn="just">
              <a:lnSpc>
                <a:spcPts val="1200"/>
              </a:lnSpc>
              <a:spcAft>
                <a:spcPts val="1230"/>
              </a:spcAft>
            </a:pPr>
            <a:r>
              <a:rPr lang="es-ES" sz="650" baseline="30000" spc="30">
                <a:solidFill>
                  <a:srgbClr val="000000"/>
                </a:solidFill>
                <a:latin typeface="Arial" pitchFamily="2" panose="02020603050405020304"/>
              </a:rPr>
              <a:t>4</a:t>
            </a:r>
            <a:r>
              <a:rPr lang="es-ES" sz="1000" spc="30">
                <a:solidFill>
                  <a:srgbClr val="000000"/>
                </a:solidFill>
                <a:latin typeface="Times New Roman" pitchFamily="1" panose="02020603050405020304"/>
              </a:rPr>
              <a:t>En 1973, la ACdP creóen el Colegio Mayor San Pablo el grupo Tácito, el cual tuvo un papel relevante en la etapa final del franquismo y principios de la Transicio´n. Este grupo aglutinóa un selecto grupo de propagandistas crítico con el Re´gimen de Franco, muchos de los cuales terminarían por formar parte de los gobiernos de la Democracia. La presencia de propagandistas fue importante en esta etapa en la fundacio´n de Alianza Popular (con Federico Silva Muñoz jugando un papel destacado) pero, de manera especial, en la creacio´n de la Unio´n de Centro Democrático, que gano´ las elecciones de 1977. Bajo el paraguas de la figura del cardenal Taranco´n, la ACdP se convirtio´ entonces en un baluarte de la Democracia Cristiana española, pues muchos de sus miembros fueron ministros en los gobiernos de Adolfo Suárez. Marcelino Oreja en Exteriores consiguióla firma de los importantísimos acuerdos Iglesia–Estado de 1979 que siguen hoy vigentes. JoséManuel Otero Novas en Educacio´n, Landelino Lavilla en Justicia, Alfonso Osorio en Presidencia e Iñigo Cavero (futuro presidente del Consejo de Estado) tambie´n en Justicia fueron otros ministros de los gobiernos de la UCD que realizaron un destacado papel en la Transicio´n junto a Fernando ´Alvarez de Miranda, que presidióel Congreso de los Diputados entre 1977 y 1979. Con todo, la principal responsabilidad política asumida por un propagandista en estos años fue la Presidencia del Gobierno de España asumida por Leopoldo Calvo–Sotelo en 1981. Más adelante, jugaron un papel reseñable en la política española los propagandistas militantes del PP Jaime Mayor Oreja (ministro del Interior y cabeza de lista al Parlamento Europeo) y Eugenio Nasarre (diputado en el Congreso y portavoz de Educacio´n del PP). En 2006 fue nombrado por la Conferencia Episcopal Española presidente ejecutivo de la cadena COPE el expresidente de la ACdP, Alfonso Coronel de Palma.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r">
              <a:lnSpc>
                <a:spcPts val="1400"/>
              </a:lnSpc>
              <a:spcAft>
                <a:spcPts val="60"/>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39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156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75"/>
              </a:spcAft>
              <a:tabLst>
                <a:tab algn="r" pos="5440680"/>
              </a:tabLst>
            </a:pPr>
            <a:r>
              <a:rPr lang="es-ES" sz="1200" spc="0">
                <a:solidFill>
                  <a:srgbClr val="000000"/>
                </a:solidFill>
                <a:latin typeface="Times New Roman" pitchFamily="1" panose="02020603050405020304"/>
              </a:rPr>
              <a:t>366 </a:t>
            </a:r>
            <a:r>
              <a:rPr lang="es-ES" sz="1250" b="1" spc="0">
                <a:solidFill>
                  <a:srgbClr val="000000"/>
                </a:solidFill>
                <a:latin typeface="Times New Roman" pitchFamily="1" panose="02020603050405020304"/>
              </a:rPr>
              <a:t>15.7. Prof. Dr. Giorgio Parisi </a:t>
            </a:r>
          </a:p>
        </p:txBody>
      </p:sp>
      <p:sp>
        <p:nvSpPr>
          <p:cNvPr id="3" name=""/>
          <p:cNvSpPr/>
          <p:nvPr>
            <p:ph type="body" idx="10"/>
          </p:nvPr>
        </p:nvSpPr>
        <p:spPr>
          <a:xfrm>
            <a:off x="1051560" y="681990"/>
            <a:ext cx="5486400" cy="2063115"/>
          </a:xfrm>
          <a:prstGeom prst="rect">
            <a:avLst/>
          </a:prstGeom>
          <a:noFill/>
          <a:ln w="0" cmpd="sng">
            <a:noFill/>
            <a:prstDash val="solid"/>
          </a:ln>
        </p:spPr>
        <p:txBody>
          <a:bodyPr vert="horz" lIns="0" tIns="227965" rIns="0" bIns="0" anchor="t"/>
          <a:lstStyle/>
          <a:p>
            <a:pPr marL="45720" marR="0" indent="0" algn="just">
              <a:lnSpc>
                <a:spcPts val="1400"/>
              </a:lnSpc>
              <a:spcAft>
                <a:spcPts val="0"/>
              </a:spcAft>
            </a:pPr>
            <a:r>
              <a:rPr lang="es-ES" sz="1200" spc="0">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 la Excmo. Sr. D. </a:t>
            </a:r>
            <a:r>
              <a:rPr lang="es-ES" sz="1250" b="1" spc="0">
                <a:solidFill>
                  <a:srgbClr val="000000"/>
                </a:solidFill>
                <a:latin typeface="Times New Roman" pitchFamily="1" panose="02020603050405020304"/>
              </a:rPr>
              <a:t>Giorgio Parisi </a:t>
            </a:r>
            <a:r>
              <a:rPr lang="es-ES" sz="1200" spc="0">
                <a:solidFill>
                  <a:srgbClr val="000000"/>
                </a:solidFill>
                <a:latin typeface="Times New Roman" pitchFamily="1" panose="02020603050405020304"/>
              </a:rPr>
              <a:t>el supremo grado de doctor “Honoris causa” por la Facultad de Ciencias de la Universidad de Extremadura. </a:t>
            </a:r>
          </a:p>
          <a:p>
            <a:pPr marL="45720" marR="0" indent="0" algn="l">
              <a:lnSpc>
                <a:spcPts val="1400"/>
              </a:lnSpc>
              <a:spcBef>
                <a:spcPts val="505"/>
              </a:spcBef>
              <a:spcAft>
                <a:spcPts val="0"/>
              </a:spcAft>
            </a:pPr>
            <a:r>
              <a:rPr lang="es-ES" sz="1200" spc="15">
                <a:solidFill>
                  <a:srgbClr val="000000"/>
                </a:solidFill>
                <a:latin typeface="Times New Roman" pitchFamily="1" panose="02020603050405020304"/>
              </a:rPr>
              <a:t>Muchas Gracias. </a:t>
            </a:r>
          </a:p>
          <a:p>
            <a:pPr marL="45720" marR="0" indent="0" algn="l">
              <a:lnSpc>
                <a:spcPts val="1400"/>
              </a:lnSpc>
              <a:spcBef>
                <a:spcPts val="500"/>
              </a:spcBef>
              <a:spcAft>
                <a:spcPts val="0"/>
              </a:spcAft>
            </a:pPr>
            <a:r>
              <a:rPr lang="es-ES" sz="1200" spc="35">
                <a:solidFill>
                  <a:srgbClr val="000000"/>
                </a:solidFill>
                <a:latin typeface="Times New Roman" pitchFamily="1" panose="02020603050405020304"/>
              </a:rPr>
              <a:t>Dr. Juan Jesús Ruiz Lorenzo </a:t>
            </a:r>
          </a:p>
          <a:p>
            <a:pPr marL="45720" marR="0" indent="0" algn="just">
              <a:lnSpc>
                <a:spcPts val="1400"/>
              </a:lnSpc>
              <a:spcBef>
                <a:spcPts val="1925"/>
              </a:spcBef>
              <a:spcAft>
                <a:spcPts val="0"/>
              </a:spcAft>
            </a:pPr>
            <a:r>
              <a:rPr lang="es-ES" sz="1250" b="1" spc="0">
                <a:solidFill>
                  <a:srgbClr val="000000"/>
                </a:solidFill>
                <a:latin typeface="Times New Roman" pitchFamily="1" panose="02020603050405020304"/>
              </a:rPr>
              <a:t>Discurso del Dr. Giorgio Parisi, para la recepción del Doctorado Honoris Causa por la Universidad de Extremadura </a:t>
            </a:r>
          </a:p>
        </p:txBody>
      </p:sp>
      <p:sp>
        <p:nvSpPr>
          <p:cNvPr id="4" name=""/>
          <p:cNvSpPr/>
          <p:nvPr>
            <p:ph type="body" idx="10"/>
          </p:nvPr>
        </p:nvSpPr>
        <p:spPr>
          <a:xfrm>
            <a:off x="4172585" y="2745105"/>
            <a:ext cx="2365375" cy="4195445"/>
          </a:xfrm>
          <a:prstGeom prst="rect">
            <a:avLst/>
          </a:prstGeom>
          <a:noFill/>
          <a:ln w="0" cmpd="sng">
            <a:noFill/>
            <a:prstDash val="solid"/>
          </a:ln>
        </p:spPr>
        <p:txBody>
          <a:bodyPr vert="horz" lIns="0" tIns="571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Sr. Rector Magnífico, Excelentísi-</a:t>
            </a:r>
            <a:r>
              <a:rPr lang="es-ES" sz="1200" spc="0">
                <a:solidFill>
                  <a:srgbClr val="000000"/>
                </a:solidFill>
                <a:latin typeface="Times New Roman" pitchFamily="1" panose="02020603050405020304"/>
              </a:rPr>
              <a:t>ma Consejera, Excelentísimas au-</a:t>
            </a:r>
            <a:r>
              <a:rPr lang="es-ES" sz="1200" spc="0">
                <a:solidFill>
                  <a:srgbClr val="000000"/>
                </a:solidFill>
                <a:latin typeface="Times New Roman" pitchFamily="1" panose="02020603050405020304"/>
              </a:rPr>
              <a:t>toridades, autoridades académicas, </a:t>
            </a:r>
            <a:r>
              <a:rPr lang="es-ES" sz="1200" spc="0">
                <a:solidFill>
                  <a:srgbClr val="000000"/>
                </a:solidFill>
                <a:latin typeface="Times New Roman" pitchFamily="1" panose="02020603050405020304"/>
              </a:rPr>
              <a:t>Sra Decana de la facultad de Cien-</a:t>
            </a:r>
            <a:r>
              <a:rPr lang="es-ES" sz="1200" spc="0">
                <a:solidFill>
                  <a:srgbClr val="000000"/>
                </a:solidFill>
                <a:latin typeface="Times New Roman" pitchFamily="1" panose="02020603050405020304"/>
              </a:rPr>
              <a:t>cias, compañeros, alumnos, señoras </a:t>
            </a:r>
            <a:r>
              <a:rPr lang="es-ES" sz="1200" spc="0">
                <a:solidFill>
                  <a:srgbClr val="000000"/>
                </a:solidFill>
                <a:latin typeface="Times New Roman" pitchFamily="1" panose="02020603050405020304"/>
              </a:rPr>
              <a:t>y señores. </a:t>
            </a:r>
          </a:p>
          <a:p>
            <a:pPr marL="45720" marR="45720" indent="0" algn="just">
              <a:lnSpc>
                <a:spcPts val="1400"/>
              </a:lnSpc>
              <a:spcBef>
                <a:spcPts val="505"/>
              </a:spcBef>
              <a:spcAft>
                <a:spcPts val="0"/>
              </a:spcAft>
            </a:pPr>
            <a:r>
              <a:rPr lang="es-ES" sz="1200" spc="-5">
                <a:solidFill>
                  <a:srgbClr val="000000"/>
                </a:solidFill>
                <a:latin typeface="Times New Roman" pitchFamily="1" panose="02020603050405020304"/>
              </a:rPr>
              <a:t>Para mi es un grandísimo honor </a:t>
            </a:r>
            <a:r>
              <a:rPr lang="es-ES" sz="1200" spc="-5">
                <a:solidFill>
                  <a:srgbClr val="000000"/>
                </a:solidFill>
                <a:latin typeface="Times New Roman" pitchFamily="1" panose="02020603050405020304"/>
              </a:rPr>
              <a:t>recibir esta alta distinción en este </a:t>
            </a:r>
            <a:r>
              <a:rPr lang="es-ES" sz="1200" spc="-5">
                <a:solidFill>
                  <a:srgbClr val="000000"/>
                </a:solidFill>
                <a:latin typeface="Times New Roman" pitchFamily="1" panose="02020603050405020304"/>
              </a:rPr>
              <a:t>aniversario de la Universidad de Ex-</a:t>
            </a:r>
            <a:r>
              <a:rPr lang="es-ES" sz="1200" spc="-5">
                <a:solidFill>
                  <a:srgbClr val="000000"/>
                </a:solidFill>
                <a:latin typeface="Times New Roman" pitchFamily="1" panose="02020603050405020304"/>
              </a:rPr>
              <a:t>tremadura, que aunque es m´as joven </a:t>
            </a:r>
            <a:r>
              <a:rPr lang="es-ES" sz="1200" spc="-5">
                <a:solidFill>
                  <a:srgbClr val="000000"/>
                </a:solidFill>
                <a:latin typeface="Times New Roman" pitchFamily="1" panose="02020603050405020304"/>
              </a:rPr>
              <a:t>que otras universidades, ha alcanza-</a:t>
            </a:r>
            <a:r>
              <a:rPr lang="es-ES" sz="1200" spc="-5">
                <a:solidFill>
                  <a:srgbClr val="000000"/>
                </a:solidFill>
                <a:latin typeface="Times New Roman" pitchFamily="1" panose="02020603050405020304"/>
              </a:rPr>
              <a:t>do un alto nivel de excelencia en tan </a:t>
            </a:r>
            <a:r>
              <a:rPr lang="es-ES" sz="1200" spc="-5">
                <a:solidFill>
                  <a:srgbClr val="000000"/>
                </a:solidFill>
                <a:latin typeface="Times New Roman" pitchFamily="1" panose="02020603050405020304"/>
              </a:rPr>
              <a:t>corto periodo de tiempo. </a:t>
            </a:r>
          </a:p>
          <a:p>
            <a:pPr marL="45720" marR="45720" indent="0" algn="just">
              <a:lnSpc>
                <a:spcPts val="1400"/>
              </a:lnSpc>
              <a:spcBef>
                <a:spcPts val="575"/>
              </a:spcBef>
              <a:spcAft>
                <a:spcPts val="0"/>
              </a:spcAft>
            </a:pPr>
            <a:r>
              <a:rPr lang="es-ES" sz="1200" spc="20">
                <a:solidFill>
                  <a:srgbClr val="000000"/>
                </a:solidFill>
                <a:latin typeface="Times New Roman" pitchFamily="1" panose="02020603050405020304"/>
              </a:rPr>
              <a:t>I am particularly grateful for this </a:t>
            </a:r>
            <a:r>
              <a:rPr lang="es-ES" sz="1200" spc="20">
                <a:solidFill>
                  <a:srgbClr val="000000"/>
                </a:solidFill>
                <a:latin typeface="Times New Roman" pitchFamily="1" panose="02020603050405020304"/>
              </a:rPr>
              <a:t>doctorate because I had a very </a:t>
            </a:r>
            <a:r>
              <a:rPr lang="es-ES" sz="1200" spc="20">
                <a:solidFill>
                  <a:srgbClr val="000000"/>
                </a:solidFill>
                <a:latin typeface="Times New Roman" pitchFamily="1" panose="02020603050405020304"/>
              </a:rPr>
              <a:t>strong connection with Spanish </a:t>
            </a:r>
            <a:r>
              <a:rPr lang="es-ES" sz="1200" spc="20">
                <a:solidFill>
                  <a:srgbClr val="000000"/>
                </a:solidFill>
                <a:latin typeface="Times New Roman" pitchFamily="1" panose="02020603050405020304"/>
              </a:rPr>
              <a:t>science and with Spanish scientists. </a:t>
            </a:r>
            <a:r>
              <a:rPr lang="es-ES" sz="1200" spc="20">
                <a:solidFill>
                  <a:srgbClr val="000000"/>
                </a:solidFill>
                <a:latin typeface="Times New Roman" pitchFamily="1" panose="02020603050405020304"/>
              </a:rPr>
              <a:t>Many of them came to Rome and </a:t>
            </a:r>
            <a:r>
              <a:rPr lang="es-ES" sz="1200" spc="20">
                <a:solidFill>
                  <a:srgbClr val="000000"/>
                </a:solidFill>
                <a:latin typeface="Times New Roman" pitchFamily="1" panose="02020603050405020304"/>
              </a:rPr>
              <a:t>we spent there a long time working </a:t>
            </a:r>
            <a:r>
              <a:rPr lang="es-ES" sz="1200" spc="20">
                <a:solidFill>
                  <a:srgbClr val="000000"/>
                </a:solidFill>
                <a:latin typeface="Times New Roman" pitchFamily="1" panose="02020603050405020304"/>
              </a:rPr>
              <a:t>together: among them is my friend </a:t>
            </a:r>
            <a:r>
              <a:rPr lang="es-ES" sz="1200" spc="20">
                <a:solidFill>
                  <a:srgbClr val="000000"/>
                </a:solidFill>
                <a:latin typeface="Times New Roman" pitchFamily="1" panose="02020603050405020304"/>
              </a:rPr>
              <a:t>Juan Jesús Ruiz Lorenzo that has </a:t>
            </a:r>
            <a:r>
              <a:rPr lang="es-ES" sz="1200" spc="20">
                <a:solidFill>
                  <a:srgbClr val="000000"/>
                </a:solidFill>
                <a:latin typeface="Times New Roman" pitchFamily="1" panose="02020603050405020304"/>
              </a:rPr>
              <a:t>just said these very kind words on </a:t>
            </a:r>
          </a:p>
        </p:txBody>
      </p:sp>
      <p:sp>
        <p:nvSpPr>
          <p:cNvPr id="5" name=""/>
          <p:cNvSpPr/>
          <p:nvPr>
            <p:ph type="body" idx="10"/>
          </p:nvPr>
        </p:nvSpPr>
        <p:spPr>
          <a:xfrm>
            <a:off x="1051560" y="6940550"/>
            <a:ext cx="5486400" cy="2790825"/>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200" spc="20">
                <a:solidFill>
                  <a:srgbClr val="000000"/>
                </a:solidFill>
                <a:latin typeface="Times New Roman" pitchFamily="1" panose="02020603050405020304"/>
              </a:rPr>
              <a:t>me. These years spent in Rome were the starting point of a life-long friendship and </a:t>
            </a:r>
            <a:r>
              <a:rPr lang="es-ES" sz="1200" spc="20">
                <a:solidFill>
                  <a:srgbClr val="000000"/>
                </a:solidFill>
                <a:latin typeface="Times New Roman" pitchFamily="1" panose="02020603050405020304"/>
              </a:rPr>
              <a:t>scientific collaboration. I was involved in many very successful Italo-Spanish scienti-</a:t>
            </a:r>
            <a:r>
              <a:rPr lang="es-ES" sz="1200" spc="20">
                <a:solidFill>
                  <a:srgbClr val="000000"/>
                </a:solidFill>
                <a:latin typeface="Times New Roman" pitchFamily="1" panose="02020603050405020304"/>
              </a:rPr>
              <a:t>fic projects, among them the construction of the dedicated supercomputer Janus we </a:t>
            </a:r>
            <a:r>
              <a:rPr lang="es-ES" sz="1200" spc="20">
                <a:solidFill>
                  <a:srgbClr val="000000"/>
                </a:solidFill>
                <a:latin typeface="Times New Roman" pitchFamily="1" panose="02020603050405020304"/>
              </a:rPr>
              <a:t>just heard about. I am very proud of the scientific results we obtained together and </a:t>
            </a:r>
            <a:r>
              <a:rPr lang="es-ES" sz="1200" spc="20">
                <a:solidFill>
                  <a:srgbClr val="000000"/>
                </a:solidFill>
                <a:latin typeface="Times New Roman" pitchFamily="1" panose="02020603050405020304"/>
              </a:rPr>
              <a:t>of this doctorate that is a tangible proof of my ties and my gratitude with Spanish </a:t>
            </a:r>
            <a:r>
              <a:rPr lang="es-ES" sz="1200" spc="20">
                <a:solidFill>
                  <a:srgbClr val="000000"/>
                </a:solidFill>
                <a:latin typeface="Times New Roman" pitchFamily="1" panose="02020603050405020304"/>
              </a:rPr>
              <a:t>science.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I have to confess that there is also another reason that makes me particularly happy </a:t>
            </a:r>
            <a:r>
              <a:rPr lang="es-ES" sz="1200" spc="0">
                <a:solidFill>
                  <a:srgbClr val="000000"/>
                </a:solidFill>
                <a:latin typeface="Times New Roman" pitchFamily="1" panose="02020603050405020304"/>
              </a:rPr>
              <a:t>on this occasion. I do not have a doctorate at all; I do not have a Ph.D. At the time </a:t>
            </a:r>
            <a:r>
              <a:rPr lang="es-ES" sz="1200" spc="0">
                <a:solidFill>
                  <a:srgbClr val="000000"/>
                </a:solidFill>
                <a:latin typeface="Times New Roman" pitchFamily="1" panose="02020603050405020304"/>
              </a:rPr>
              <a:t>when I graduated there was no Ph.D. in Italy. When filling some form for scientific </a:t>
            </a:r>
            <a:r>
              <a:rPr lang="es-ES" sz="1200" spc="0">
                <a:solidFill>
                  <a:srgbClr val="000000"/>
                </a:solidFill>
                <a:latin typeface="Times New Roman" pitchFamily="1" panose="02020603050405020304"/>
              </a:rPr>
              <a:t>events where I have to write the date of my Ph.D. I have to confess the truth that </a:t>
            </a:r>
            <a:r>
              <a:rPr lang="es-ES" sz="1200" spc="0">
                <a:solidFill>
                  <a:srgbClr val="000000"/>
                </a:solidFill>
                <a:latin typeface="Times New Roman" pitchFamily="1" panose="02020603050405020304"/>
              </a:rPr>
              <a:t>I do not have a Ph.D. Of course now everything changes! </a:t>
            </a:r>
          </a:p>
          <a:p>
            <a:pPr marL="45720" marR="45720" indent="0" algn="just">
              <a:lnSpc>
                <a:spcPts val="1400"/>
              </a:lnSpc>
              <a:spcBef>
                <a:spcPts val="500"/>
              </a:spcBef>
              <a:spcAft>
                <a:spcPts val="2435"/>
              </a:spcAft>
            </a:pPr>
            <a:r>
              <a:rPr lang="es-ES" sz="1200" spc="0">
                <a:solidFill>
                  <a:srgbClr val="000000"/>
                </a:solidFill>
                <a:latin typeface="Times New Roman" pitchFamily="1" panose="02020603050405020304"/>
              </a:rPr>
              <a:t>Let me add that my first paper in physics was written in 1969, exactly fifty years </a:t>
            </a:r>
            <a:r>
              <a:rPr lang="es-ES" sz="1200" spc="0">
                <a:solidFill>
                  <a:srgbClr val="000000"/>
                </a:solidFill>
                <a:latin typeface="Times New Roman" pitchFamily="1" panose="02020603050405020304"/>
              </a:rPr>
              <a:t>ago. It took me fifty years of hard work to get my Ph.D., but finally, I got it and </a:t>
            </a:r>
          </a:p>
        </p:txBody>
      </p:sp>
      <p:sp>
        <p:nvSpPr>
          <p:cNvPr id="6" name=""/>
          <p:cNvSpPr/>
          <p:nvPr>
            <p:ph type="body" idx="10"/>
          </p:nvPr>
        </p:nvSpPr>
        <p:spPr>
          <a:xfrm>
            <a:off x="1051560"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55"/>
              </a:spcAft>
            </a:pPr>
            <a:r>
              <a:rPr lang="es-ES" sz="1250" b="1" spc="40">
                <a:solidFill>
                  <a:srgbClr val="000000"/>
                </a:solidFill>
                <a:latin typeface="Times New Roman" pitchFamily="1" panose="02020603050405020304"/>
              </a:rPr>
              <a:t>50 Aniversario 1968–2019 </a:t>
            </a:r>
          </a:p>
        </p:txBody>
      </p:sp>
      <p:sp>
        <p:nvSpPr>
          <p:cNvPr id="9" name=""/>
          <p:cNvSpPr/>
          <p:nvPr>
            <p:ph type="body" idx="10"/>
          </p:nvPr>
        </p:nvSpPr>
        <p:spPr>
          <a:xfrm>
            <a:off x="1051560" y="6278880"/>
            <a:ext cx="2616200" cy="661670"/>
          </a:xfrm>
          <a:prstGeom prst="rect">
            <a:avLst/>
          </a:prstGeom>
          <a:noFill/>
          <a:ln w="0" cmpd="sng">
            <a:noFill/>
            <a:prstDash val="solid"/>
          </a:ln>
        </p:spPr>
        <p:txBody>
          <a:bodyPr vert="horz" lIns="0" tIns="0" rIns="0" bIns="0" anchor="t"/>
          <a:lstStyle/>
          <a:p>
            <a:pPr marL="182880" marR="0" indent="0" algn="ctr">
              <a:lnSpc>
                <a:spcPts val="1400"/>
              </a:lnSpc>
              <a:spcAft>
                <a:spcPts val="2325"/>
              </a:spcAft>
            </a:pPr>
            <a:r>
              <a:rPr lang="es-ES" sz="1200" spc="0">
                <a:solidFill>
                  <a:srgbClr val="000000"/>
                </a:solidFill>
                <a:latin typeface="Times New Roman" pitchFamily="1" panose="02020603050405020304"/>
              </a:rPr>
              <a:t>Dr. Giorgio Parisi </a:t>
            </a:r>
            <a:br/>
            <a:r>
              <a:rPr lang="es-ES" sz="1200" spc="0">
                <a:solidFill>
                  <a:srgbClr val="000000"/>
                </a:solidFill>
                <a:latin typeface="Times New Roman" pitchFamily="1" panose="02020603050405020304"/>
              </a:rPr>
              <a:t>Investidura 04/04/2019 </a:t>
            </a:r>
          </a:p>
        </p:txBody>
      </p:sp>
    </p:spTree>
  </p:cSld>
  <p:clrMapOvr>
    <a:masterClrMapping/>
  </p:clrMapOvr>
</p:sldLayout>
</file>

<file path=ppt/slideLayouts/slideLayout39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6350"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367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I am very proud of it!!! I am sure that this is the doctorate that went on for the longest time and I am amazed that I established this record. </a:t>
            </a:r>
          </a:p>
          <a:p>
            <a:pPr marL="45720" marR="45720" indent="0" algn="just">
              <a:lnSpc>
                <a:spcPts val="1400"/>
              </a:lnSpc>
              <a:spcBef>
                <a:spcPts val="550"/>
              </a:spcBef>
              <a:spcAft>
                <a:spcPts val="0"/>
              </a:spcAft>
            </a:pPr>
            <a:r>
              <a:rPr lang="es-ES" sz="1300" spc="-10">
                <a:solidFill>
                  <a:srgbClr val="000000"/>
                </a:solidFill>
                <a:latin typeface="Garamond" pitchFamily="1" panose="02020603050405020304"/>
              </a:rPr>
              <a:t>Physics has changed a lot in these years. When I started, in many places, including Rome, particle physics, I mean the kind of physics that it is done in CERN, in Geneva, was considered to be the best of all possible physics, because it studies the fundamental, the smallest components of matter; in principle all other properties of the matter could be derived from the properties of this fundamental bricks of matter. However, in these years the future Nobel Prize P.W. Anderson wrote a paper with the title “More is different” arguing that the new frontier of physics was the study of the collective phenomena that emerge when many different particles interact one together with the others. The boiling of the water (and also the freezing) is a very familiar example of this kind of collective phenomenon. Indeed this transition from liquid to gas depends on the forces among the molecules of water, but it can happen only when a very large number of these molecules are present. We cannot speak of a phase transition in a system of three-four molecules.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Although I read the paper “More is different” many years later, I personally contri-buted to the change in physics in these years. Indeed there was an intense period of cross–fertilization between particle physics and that part of statistical physics that studies collective phenomena. Many of the works I did in these years were based on the expansion of some basic ideas or intuitions that came from one field and they were brought to the other field. Let me add that the intuition of what is right or wrong is fundamental for a good scientist. I had the possibility of looking to the sa-me problem from two different viewpoints and this was a crucial help for my works. Many of the works that have been just mentioned arouse in this perspective. </a:t>
            </a:r>
          </a:p>
          <a:p>
            <a:pPr marL="45720" marR="45720" indent="0" algn="just">
              <a:lnSpc>
                <a:spcPts val="1400"/>
              </a:lnSpc>
              <a:spcBef>
                <a:spcPts val="550"/>
              </a:spcBef>
              <a:spcAft>
                <a:spcPts val="0"/>
              </a:spcAft>
            </a:pPr>
            <a:r>
              <a:rPr lang="es-ES" sz="1300" spc="0">
                <a:solidFill>
                  <a:srgbClr val="000000"/>
                </a:solidFill>
                <a:latin typeface="Garamond" pitchFamily="1" panose="02020603050405020304"/>
              </a:rPr>
              <a:t>The use of statistical physic tools, like Monte Carlo or molecular dynamics, is one of the most fruitful approaches to the computation of the properties of those particles that are composed by quarks, like the proton and the neutron. I have also worked in the construction of the field, also by constructing a dedicated supercomputer, APE. This computer, built together with my mentor Nicola Cabibbo and a large number (about 30) physicists was at that time the fastest one in the word. I am mentioning it because my collaboration with the Spanish friends started exactly in this field; it also shows how changed the way in which theoretical physicists worked: from paper and pencil to large scale numerical computations.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In the meanwhile the scope of physics was becoming bigger and bigger: as far as old territories have been conquered, new territories were explored and there was a new frontier, more precisely there were many new frontiers.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Some of these new explorations were due to the development of researches that had been going on for decades, like neural networks, others explorations were due to serendipity, for example, complex systems in statistical mechanics, where everything started from spin glasses. </a:t>
            </a:r>
          </a:p>
          <a:p>
            <a:pPr marL="45720" marR="45720" indent="0" algn="just">
              <a:lnSpc>
                <a:spcPts val="1400"/>
              </a:lnSpc>
              <a:spcBef>
                <a:spcPts val="505"/>
              </a:spcBef>
              <a:spcAft>
                <a:spcPts val="1510"/>
              </a:spcAft>
            </a:pPr>
            <a:r>
              <a:rPr lang="es-ES" sz="1300" spc="0">
                <a:solidFill>
                  <a:srgbClr val="000000"/>
                </a:solidFill>
                <a:latin typeface="Garamond" pitchFamily="1" panose="02020603050405020304"/>
              </a:rPr>
              <a:t>Spin glasses are some kind of alloy that had strange magnetic properties. Many peo-ple started to construct a theory for these materials: there were using an esoteric mathematical tool (replicas). Unfortunately, the results were self–contradictory: so-mething that was supposed to be positive turned out to be negative. I remember that at the end of the year 1971 looking for something else, I noticed this strange </a:t>
            </a:r>
          </a:p>
        </p:txBody>
      </p:sp>
      <p:sp>
        <p:nvSpPr>
          <p:cNvPr id="4" name=""/>
          <p:cNvSpPr/>
          <p:nvPr>
            <p:ph type="body" idx="10"/>
          </p:nvPr>
        </p:nvSpPr>
        <p:spPr>
          <a:xfrm>
            <a:off x="1061085"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9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57200"/>
            <a:ext cx="5486400" cy="236855"/>
          </a:xfrm>
          <a:prstGeom prst="rect">
            <a:avLst/>
          </a:prstGeom>
          <a:noFill/>
          <a:ln w="0" cmpd="sng">
            <a:noFill/>
            <a:prstDash val="solid"/>
          </a:ln>
        </p:spPr>
        <p:txBody>
          <a:bodyPr vert="horz" lIns="0" tIns="42545" rIns="0" bIns="0" anchor="t"/>
          <a:lstStyle/>
          <a:p>
            <a:pPr marL="45720" marR="45720" indent="0" algn="l">
              <a:lnSpc>
                <a:spcPts val="1400"/>
              </a:lnSpc>
              <a:spcAft>
                <a:spcPts val="20"/>
              </a:spcAft>
              <a:tabLst>
                <a:tab algn="r" pos="5440680"/>
              </a:tabLst>
            </a:pPr>
            <a:r>
              <a:rPr lang="es-ES" sz="1200" spc="0">
                <a:solidFill>
                  <a:srgbClr val="000000"/>
                </a:solidFill>
                <a:latin typeface="Times New Roman" pitchFamily="1" panose="02020603050405020304"/>
              </a:rPr>
              <a:t>368 </a:t>
            </a:r>
            <a:r>
              <a:rPr lang="es-ES" sz="1250" b="1" spc="0">
                <a:solidFill>
                  <a:srgbClr val="000000"/>
                </a:solidFill>
                <a:latin typeface="Times New Roman" pitchFamily="1" panose="02020603050405020304"/>
              </a:rPr>
              <a:t>15.8. Prof. Dr. Jesús Ávila de Grado </a:t>
            </a:r>
          </a:p>
        </p:txBody>
      </p:sp>
      <p:sp>
        <p:nvSpPr>
          <p:cNvPr id="3" name=""/>
          <p:cNvSpPr/>
          <p:nvPr>
            <p:ph type="body" idx="10"/>
          </p:nvPr>
        </p:nvSpPr>
        <p:spPr>
          <a:xfrm>
            <a:off x="1061085" y="694055"/>
            <a:ext cx="5486400" cy="9037320"/>
          </a:xfrm>
          <a:prstGeom prst="rect">
            <a:avLst/>
          </a:prstGeom>
          <a:noFill/>
          <a:ln w="0" cmpd="sng">
            <a:noFill/>
            <a:prstDash val="solid"/>
          </a:ln>
        </p:spPr>
        <p:txBody>
          <a:bodyPr vert="horz" lIns="0" tIns="214630" rIns="0" bIns="0" anchor="t"/>
          <a:lstStyle/>
          <a:p>
            <a:pPr marL="45720" marR="45720" indent="0" algn="just">
              <a:lnSpc>
                <a:spcPts val="1400"/>
              </a:lnSpc>
              <a:spcAft>
                <a:spcPts val="0"/>
              </a:spcAft>
            </a:pPr>
            <a:r>
              <a:rPr lang="es-ES" sz="1200" spc="20">
                <a:solidFill>
                  <a:srgbClr val="000000"/>
                </a:solidFill>
                <a:latin typeface="Times New Roman" pitchFamily="1" panose="02020603050405020304"/>
              </a:rPr>
              <a:t>contradiction. I was rather curious and I started to work on it, at the beginning I was thinking that there was a trivial mistake, however, the mistake was at a much deeper level. After six months of hard work, the correct formulation was found; ho-wever, it took many years to discover that the deep meaning of the mathematical solution that I found was related to complexity: spin glasses showed up to be the physical prototype of complex systems. </a:t>
            </a:r>
          </a:p>
          <a:p>
            <a:pPr marL="45720" marR="45720" indent="0" algn="just">
              <a:lnSpc>
                <a:spcPts val="1400"/>
              </a:lnSpc>
              <a:spcBef>
                <a:spcPts val="470"/>
              </a:spcBef>
              <a:spcAft>
                <a:spcPts val="0"/>
              </a:spcAft>
            </a:pPr>
            <a:r>
              <a:rPr lang="es-ES" sz="1200" spc="15">
                <a:solidFill>
                  <a:srgbClr val="000000"/>
                </a:solidFill>
                <a:latin typeface="Times New Roman" pitchFamily="1" panose="02020603050405020304"/>
              </a:rPr>
              <a:t>Many physical ideas and tool were applied to other fields and new disciplines appea-red: a new approach to biophysics, econophysics, and many others</a:t>
            </a:r>
            <a:r>
              <a:rPr lang="es-ES" sz="1250" spc="15">
                <a:solidFill>
                  <a:srgbClr val="000000"/>
                </a:solidFill>
                <a:latin typeface="Arial" pitchFamily="2" panose="02020603050405020304"/>
              </a:rPr>
              <a:t>... </a:t>
            </a:r>
            <a:r>
              <a:rPr lang="es-ES" sz="1200" spc="15">
                <a:solidFill>
                  <a:srgbClr val="000000"/>
                </a:solidFill>
                <a:latin typeface="Times New Roman" pitchFamily="1" panose="02020603050405020304"/>
              </a:rPr>
              <a:t>An example of this new approach was the work that we did in Rome with starling (estornino in Spanish). We looked to the same flock with three synchronized cameras and we were able to reconstruct in three dimensions the simultaneous movement of thousands of these birds.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I started to do my research in one field, however, but, driven by curiosity and be the pace of events, I arrived in fields that were quite different from my starting point fifty years ago. Sometimes I ponder how will be physics fifty years from now, in the year 2069? I do not dare to make any prediction: in my life, I learned that irrespective of your effort to predict the future, the future will always surprise you. </a:t>
            </a:r>
          </a:p>
          <a:p>
            <a:pPr marL="45720" marR="45720" indent="0" algn="l">
              <a:lnSpc>
                <a:spcPts val="1400"/>
              </a:lnSpc>
              <a:spcBef>
                <a:spcPts val="500"/>
              </a:spcBef>
              <a:spcAft>
                <a:spcPts val="0"/>
              </a:spcAft>
            </a:pPr>
            <a:r>
              <a:rPr lang="es-ES" sz="1200" spc="20">
                <a:solidFill>
                  <a:srgbClr val="000000"/>
                </a:solidFill>
                <a:latin typeface="Times New Roman" pitchFamily="1" panose="02020603050405020304"/>
              </a:rPr>
              <a:t>Dr. Giorgio Parisi </a:t>
            </a:r>
          </a:p>
          <a:p>
            <a:pPr marL="45720" marR="45720" indent="0" algn="l">
              <a:lnSpc>
                <a:spcPts val="2100"/>
              </a:lnSpc>
              <a:spcBef>
                <a:spcPts val="3305"/>
              </a:spcBef>
              <a:spcAft>
                <a:spcPts val="0"/>
              </a:spcAft>
            </a:pPr>
            <a:r>
              <a:rPr lang="es-ES" sz="1650" b="1" spc="185">
                <a:solidFill>
                  <a:srgbClr val="000000"/>
                </a:solidFill>
                <a:latin typeface="Times New Roman" pitchFamily="1" panose="02020603050405020304"/>
              </a:rPr>
              <a:t>15.8. Prof. Dr. Jesús Ávila de Grado </a:t>
            </a:r>
          </a:p>
          <a:p>
            <a:pPr marL="45720" marR="45720" indent="0" algn="just">
              <a:lnSpc>
                <a:spcPts val="1400"/>
              </a:lnSpc>
              <a:spcBef>
                <a:spcPts val="2065"/>
              </a:spcBef>
              <a:spcAft>
                <a:spcPts val="0"/>
              </a:spcAft>
            </a:pPr>
            <a:r>
              <a:rPr lang="es-ES" sz="1250" b="1" spc="15">
                <a:solidFill>
                  <a:srgbClr val="000000"/>
                </a:solidFill>
                <a:latin typeface="Times New Roman" pitchFamily="1" panose="02020603050405020304"/>
              </a:rPr>
              <a:t>Laudatio de investidura del Profesor Dr. Jesús Ávila de Grado como doctor “</a:t>
            </a:r>
            <a:r>
              <a:rPr lang="es-ES" sz="1150" b="1" i="1" spc="15">
                <a:solidFill>
                  <a:srgbClr val="000000"/>
                </a:solidFill>
                <a:latin typeface="Courier New" pitchFamily="3" panose="02020603050405020304"/>
              </a:rPr>
              <a:t>Honoris causa</a:t>
            </a:r>
            <a:r>
              <a:rPr lang="es-ES" sz="1250" b="1" spc="15">
                <a:solidFill>
                  <a:srgbClr val="000000"/>
                </a:solidFill>
                <a:latin typeface="Times New Roman" pitchFamily="1" panose="02020603050405020304"/>
              </a:rPr>
              <a:t>”, por la Universidad de Extremadura</a:t>
            </a:r>
            <a:r>
              <a:rPr lang="es-ES" sz="1200" spc="15">
                <a:solidFill>
                  <a:srgbClr val="000000"/>
                </a:solidFill>
                <a:latin typeface="Times New Roman" pitchFamily="1" panose="02020603050405020304"/>
              </a:rPr>
              <a:t>, a cargo de la </a:t>
            </a:r>
            <a:r>
              <a:rPr lang="es-ES" sz="1250" b="1" spc="15">
                <a:solidFill>
                  <a:srgbClr val="000000"/>
                </a:solidFill>
                <a:latin typeface="Times New Roman" pitchFamily="1" panose="02020603050405020304"/>
              </a:rPr>
              <a:t>Dra. Ana María Mata Durán</a:t>
            </a:r>
            <a:r>
              <a:rPr lang="es-ES" sz="1200" spc="15">
                <a:solidFill>
                  <a:srgbClr val="000000"/>
                </a:solidFill>
                <a:latin typeface="Times New Roman" pitchFamily="1" panose="02020603050405020304"/>
              </a:rPr>
              <a:t>: Sr. Rector Magnífico, Excelentísimas autorida-</a:t>
            </a:r>
            <a:r>
              <a:rPr lang="es-ES" sz="1200" spc="15">
                <a:solidFill>
                  <a:srgbClr val="000000"/>
                </a:solidFill>
                <a:latin typeface="Times New Roman" pitchFamily="1" panose="02020603050405020304"/>
              </a:rPr>
              <a:t>des, queridos profesores compañeros, estudiantes y PAS, queridos amigos, señoras y señores: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Quiero antes que nada expresar mi agradecimiento por haberme dado la oportunidad de pronunciar esta Laudatio, y es un orgullo para mípoder hacerlo considerando el aprecio personal, además del profesional, que tengo al profesor Jesús ´Avila.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Es difícil reflejar toda la labor humana y científica de Jesús Ávila en el espacio de tiempo que dispongo, pero haréun resumen de su trayectoria a través del cual es fácil entender por quése ha considerado la propuesta de Doctor Honoris Causa al Profesor Jesús ´Avila una consecuencia lógica de la valoración de sus méritos. </a:t>
            </a:r>
          </a:p>
          <a:p>
            <a:pPr marL="45720" marR="45720" indent="0" algn="just">
              <a:lnSpc>
                <a:spcPts val="1400"/>
              </a:lnSpc>
              <a:spcBef>
                <a:spcPts val="500"/>
              </a:spcBef>
              <a:spcAft>
                <a:spcPts val="1175"/>
              </a:spcAft>
            </a:pPr>
            <a:r>
              <a:rPr lang="es-ES" sz="1200" spc="15">
                <a:solidFill>
                  <a:srgbClr val="000000"/>
                </a:solidFill>
                <a:latin typeface="Times New Roman" pitchFamily="1" panose="02020603050405020304"/>
              </a:rPr>
              <a:t>Jesús Ávila nacióen Madrid. Se licencióen Ciencias Químicas por la Universidad Complutense de Madrid e hizo la tesis doctoral bajo la dirección de la Profesora Margarita Salas, doctora Honoris casusa por la UEx. Posteriormente se trasladóa los Estados Unidos para realizar una estancia postdoctoral entre 1972 y 1975, en los Institutos Nacionales de la Salud en Bethesda, Maryland. A su vuelta a España reali-zóuna breve estancia en el Instituto de Biología del Desarrollo (CSIC), en Madrid y a continuación se incorporó, como investigador independiente, al Centro de Biolo-</a:t>
            </a:r>
            <a:r>
              <a:rPr lang="es-ES" sz="1200" spc="15">
                <a:solidFill>
                  <a:srgbClr val="000000"/>
                </a:solidFill>
                <a:latin typeface="Times New Roman" pitchFamily="1" panose="02020603050405020304"/>
              </a:rPr>
              <a:t>gía Molecular “Severo Ochoa” (CSIC–UAM) de Madrid, del que ha sido su Director en dos ocasiones. En la actualidad es profesor vinculado “</a:t>
            </a:r>
            <a:r>
              <a:rPr lang="es-ES" sz="1050" i="1" spc="15">
                <a:solidFill>
                  <a:srgbClr val="000000"/>
                </a:solidFill>
                <a:latin typeface="Arial" pitchFamily="2" panose="02020603050405020304"/>
              </a:rPr>
              <a:t>ad honorem</a:t>
            </a:r>
            <a:r>
              <a:rPr lang="es-ES" sz="1200" spc="15">
                <a:solidFill>
                  <a:srgbClr val="000000"/>
                </a:solidFill>
                <a:latin typeface="Times New Roman" pitchFamily="1" panose="02020603050405020304"/>
              </a:rPr>
              <a:t>” del Con-</a:t>
            </a:r>
            <a:r>
              <a:rPr lang="es-ES" sz="1200" spc="15">
                <a:solidFill>
                  <a:srgbClr val="000000"/>
                </a:solidFill>
                <a:latin typeface="Times New Roman" pitchFamily="1" panose="02020603050405020304"/>
              </a:rPr>
              <a:t>sejo Superior de Investigaciones Científicas (CSIC). También es director científico </a:t>
            </a:r>
          </a:p>
        </p:txBody>
      </p:sp>
      <p:sp>
        <p:nvSpPr>
          <p:cNvPr id="4" name=""/>
          <p:cNvSpPr/>
          <p:nvPr>
            <p:ph type="body" idx="10"/>
          </p:nvPr>
        </p:nvSpPr>
        <p:spPr>
          <a:xfrm>
            <a:off x="1061085"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35"/>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39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0" rIns="0" bIns="0" anchor="t"/>
          <a:lstStyle/>
          <a:p>
            <a:pPr marL="45720" marR="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369 </a:t>
            </a:r>
          </a:p>
        </p:txBody>
      </p:sp>
      <p:sp>
        <p:nvSpPr>
          <p:cNvPr id="3" name=""/>
          <p:cNvSpPr/>
          <p:nvPr>
            <p:ph type="body" idx="10"/>
          </p:nvPr>
        </p:nvSpPr>
        <p:spPr>
          <a:xfrm>
            <a:off x="1054735" y="681990"/>
            <a:ext cx="5486400" cy="839470"/>
          </a:xfrm>
          <a:prstGeom prst="rect">
            <a:avLst/>
          </a:prstGeom>
          <a:noFill/>
          <a:ln w="0" cmpd="sng">
            <a:noFill/>
            <a:prstDash val="solid"/>
          </a:ln>
        </p:spPr>
        <p:txBody>
          <a:bodyPr vert="horz" lIns="0" tIns="227330" rIns="0" bIns="0" anchor="t"/>
          <a:lstStyle/>
          <a:p>
            <a:pPr marL="45720" marR="45720" indent="0" algn="just">
              <a:lnSpc>
                <a:spcPts val="1400"/>
              </a:lnSpc>
              <a:spcAft>
                <a:spcPts val="455"/>
              </a:spcAft>
            </a:pPr>
            <a:r>
              <a:rPr lang="es-ES" sz="1200" spc="0">
                <a:solidFill>
                  <a:srgbClr val="000000"/>
                </a:solidFill>
                <a:latin typeface="Times New Roman" pitchFamily="1" panose="02020603050405020304"/>
              </a:rPr>
              <a:t>del Centro de Investigación Biomédica en Red sobre Enfermedades Neurodegene-rativas (CIBERNED) y de la Fundación Centro de Investigación de Enfermedades Neurológicas (CIEN). </a:t>
            </a:r>
          </a:p>
        </p:txBody>
      </p:sp>
      <p:sp>
        <p:nvSpPr>
          <p:cNvPr id="4" name=""/>
          <p:cNvSpPr/>
          <p:nvPr>
            <p:ph type="body" idx="10"/>
          </p:nvPr>
        </p:nvSpPr>
        <p:spPr>
          <a:xfrm>
            <a:off x="1100455" y="5749925"/>
            <a:ext cx="1280160" cy="175895"/>
          </a:xfrm>
          <a:prstGeom prst="rect">
            <a:avLst/>
          </a:prstGeom>
          <a:noFill/>
          <a:ln w="0" cmpd="sng">
            <a:noFill/>
            <a:prstDash val="solid"/>
          </a:ln>
        </p:spPr>
        <p:txBody>
          <a:bodyPr vert="horz" lIns="0" tIns="0" rIns="0" bIns="0" anchor="t"/>
          <a:lstStyle/>
          <a:p>
            <a:pPr marL="0" marR="0" indent="0" algn="l">
              <a:lnSpc>
                <a:spcPts val="1400"/>
              </a:lnSpc>
              <a:spcAft>
                <a:spcPts val="15"/>
              </a:spcAft>
            </a:pPr>
            <a:r>
              <a:rPr lang="es-ES" sz="1200" spc="5">
                <a:solidFill>
                  <a:srgbClr val="000000"/>
                </a:solidFill>
                <a:latin typeface="Times New Roman" pitchFamily="1" panose="02020603050405020304"/>
              </a:rPr>
              <a:t>bajo del Prof. Jesús </a:t>
            </a:r>
          </a:p>
        </p:txBody>
      </p:sp>
      <p:sp>
        <p:nvSpPr>
          <p:cNvPr id="5" name=""/>
          <p:cNvSpPr/>
          <p:nvPr>
            <p:ph type="body" idx="10"/>
          </p:nvPr>
        </p:nvSpPr>
        <p:spPr>
          <a:xfrm>
            <a:off x="4182110" y="1521460"/>
            <a:ext cx="2367915" cy="421513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La actividad científica del profesor </a:t>
            </a:r>
            <a:r>
              <a:rPr lang="es-ES" sz="1200" spc="0">
                <a:solidFill>
                  <a:srgbClr val="000000"/>
                </a:solidFill>
                <a:latin typeface="Times New Roman" pitchFamily="1" panose="02020603050405020304"/>
              </a:rPr>
              <a:t>Jesús ´Avila se ha desarrollado en el </a:t>
            </a:r>
            <a:r>
              <a:rPr lang="es-ES" sz="1200" spc="0">
                <a:solidFill>
                  <a:srgbClr val="000000"/>
                </a:solidFill>
                <a:latin typeface="Times New Roman" pitchFamily="1" panose="02020603050405020304"/>
              </a:rPr>
              <a:t>campo de la Neurociencia, investi-</a:t>
            </a:r>
            <a:r>
              <a:rPr lang="es-ES" sz="1200" spc="0">
                <a:solidFill>
                  <a:srgbClr val="000000"/>
                </a:solidFill>
                <a:latin typeface="Times New Roman" pitchFamily="1" panose="02020603050405020304"/>
              </a:rPr>
              <a:t>gando la estructura de la tubulina y </a:t>
            </a:r>
            <a:r>
              <a:rPr lang="es-ES" sz="1200" spc="0">
                <a:solidFill>
                  <a:srgbClr val="000000"/>
                </a:solidFill>
                <a:latin typeface="Times New Roman" pitchFamily="1" panose="02020603050405020304"/>
              </a:rPr>
              <a:t>proteínas asociadas al microtúbulo y </a:t>
            </a:r>
            <a:r>
              <a:rPr lang="es-ES" sz="1200" spc="0">
                <a:solidFill>
                  <a:srgbClr val="000000"/>
                </a:solidFill>
                <a:latin typeface="Times New Roman" pitchFamily="1" panose="02020603050405020304"/>
              </a:rPr>
              <a:t>su implicación en la determinación </a:t>
            </a:r>
            <a:r>
              <a:rPr lang="es-ES" sz="1200" spc="0">
                <a:solidFill>
                  <a:srgbClr val="000000"/>
                </a:solidFill>
                <a:latin typeface="Times New Roman" pitchFamily="1" panose="02020603050405020304"/>
              </a:rPr>
              <a:t>de la forma celular. Desde el año </a:t>
            </a:r>
            <a:r>
              <a:rPr lang="es-ES" sz="1200" spc="0">
                <a:solidFill>
                  <a:srgbClr val="000000"/>
                </a:solidFill>
                <a:latin typeface="Times New Roman" pitchFamily="1" panose="02020603050405020304"/>
              </a:rPr>
              <a:t>2000, investiga sobre procesos neu-</a:t>
            </a:r>
            <a:r>
              <a:rPr lang="es-ES" sz="1200" spc="0">
                <a:solidFill>
                  <a:srgbClr val="000000"/>
                </a:solidFill>
                <a:latin typeface="Times New Roman" pitchFamily="1" panose="02020603050405020304"/>
              </a:rPr>
              <a:t>rodegenerativos y regeneración axo-</a:t>
            </a:r>
            <a:r>
              <a:rPr lang="es-ES" sz="1200" spc="0">
                <a:solidFill>
                  <a:srgbClr val="000000"/>
                </a:solidFill>
                <a:latin typeface="Times New Roman" pitchFamily="1" panose="02020603050405020304"/>
              </a:rPr>
              <a:t>nal, con especial énfasis en el estu-</a:t>
            </a:r>
            <a:r>
              <a:rPr lang="es-ES" sz="1200" spc="0">
                <a:solidFill>
                  <a:srgbClr val="000000"/>
                </a:solidFill>
                <a:latin typeface="Times New Roman" pitchFamily="1" panose="02020603050405020304"/>
              </a:rPr>
              <a:t>dio funcional de la proteína tau, el </a:t>
            </a:r>
            <a:r>
              <a:rPr lang="es-ES" sz="1200" spc="0">
                <a:solidFill>
                  <a:srgbClr val="000000"/>
                </a:solidFill>
                <a:latin typeface="Times New Roman" pitchFamily="1" panose="02020603050405020304"/>
              </a:rPr>
              <a:t>componente de los ovillos neurofibri-</a:t>
            </a:r>
            <a:r>
              <a:rPr lang="es-ES" sz="1200" spc="0">
                <a:solidFill>
                  <a:srgbClr val="000000"/>
                </a:solidFill>
                <a:latin typeface="Times New Roman" pitchFamily="1" panose="02020603050405020304"/>
              </a:rPr>
              <a:t>lares, presentes en los pacientes con </a:t>
            </a:r>
            <a:r>
              <a:rPr lang="es-ES" sz="1200" spc="0">
                <a:solidFill>
                  <a:srgbClr val="000000"/>
                </a:solidFill>
                <a:latin typeface="Times New Roman" pitchFamily="1" panose="02020603050405020304"/>
              </a:rPr>
              <a:t>Alzheimer, habiendo sido financiado </a:t>
            </a:r>
            <a:r>
              <a:rPr lang="es-ES" sz="1200" spc="0">
                <a:solidFill>
                  <a:srgbClr val="000000"/>
                </a:solidFill>
                <a:latin typeface="Times New Roman" pitchFamily="1" panose="02020603050405020304"/>
              </a:rPr>
              <a:t>por 27 Ayudas a la investigación pú-</a:t>
            </a:r>
            <a:r>
              <a:rPr lang="es-ES" sz="1200" spc="0">
                <a:solidFill>
                  <a:srgbClr val="000000"/>
                </a:solidFill>
                <a:latin typeface="Times New Roman" pitchFamily="1" panose="02020603050405020304"/>
              </a:rPr>
              <a:t>blicas y 8 privadas. Ha publicado 33 </a:t>
            </a:r>
            <a:r>
              <a:rPr lang="es-ES" sz="1200" spc="0">
                <a:solidFill>
                  <a:srgbClr val="000000"/>
                </a:solidFill>
                <a:latin typeface="Times New Roman" pitchFamily="1" panose="02020603050405020304"/>
              </a:rPr>
              <a:t>capítulos de libros, 531 artículos en </a:t>
            </a:r>
            <a:r>
              <a:rPr lang="es-ES" sz="1200" spc="0">
                <a:solidFill>
                  <a:srgbClr val="000000"/>
                </a:solidFill>
                <a:latin typeface="Times New Roman" pitchFamily="1" panose="02020603050405020304"/>
              </a:rPr>
              <a:t>revistas internacionales, la mayoría </a:t>
            </a:r>
            <a:r>
              <a:rPr lang="es-ES" sz="1200" spc="0">
                <a:solidFill>
                  <a:srgbClr val="000000"/>
                </a:solidFill>
                <a:latin typeface="Times New Roman" pitchFamily="1" panose="02020603050405020304"/>
              </a:rPr>
              <a:t>de ellos relacionados con la enferme-</a:t>
            </a:r>
            <a:r>
              <a:rPr lang="es-ES" sz="1200" spc="0">
                <a:solidFill>
                  <a:srgbClr val="000000"/>
                </a:solidFill>
                <a:latin typeface="Times New Roman" pitchFamily="1" panose="02020603050405020304"/>
              </a:rPr>
              <a:t>dad de Alzheimer, con un índice </a:t>
            </a:r>
            <a:r>
              <a:rPr lang="es-ES" sz="1200" i="1" spc="0">
                <a:solidFill>
                  <a:srgbClr val="000000"/>
                </a:solidFill>
                <a:latin typeface="Times New Roman" pitchFamily="1" panose="02020603050405020304"/>
              </a:rPr>
              <a:t>h </a:t>
            </a:r>
            <a:r>
              <a:rPr lang="es-ES" sz="1200" spc="0">
                <a:solidFill>
                  <a:srgbClr val="000000"/>
                </a:solidFill>
                <a:latin typeface="Times New Roman" pitchFamily="1" panose="02020603050405020304"/>
              </a:rPr>
              <a:t>de </a:t>
            </a:r>
            <a:r>
              <a:rPr lang="es-ES" sz="1200" spc="0">
                <a:solidFill>
                  <a:srgbClr val="000000"/>
                </a:solidFill>
                <a:latin typeface="Times New Roman" pitchFamily="1" panose="02020603050405020304"/>
              </a:rPr>
              <a:t>72 y m´as de 14000 citaciones de sus </a:t>
            </a:r>
            <a:r>
              <a:rPr lang="es-ES" sz="1200" spc="0">
                <a:solidFill>
                  <a:srgbClr val="000000"/>
                </a:solidFill>
                <a:latin typeface="Times New Roman" pitchFamily="1" panose="02020603050405020304"/>
              </a:rPr>
              <a:t>publicaciones. En relación a ello, me </a:t>
            </a:r>
            <a:r>
              <a:rPr lang="es-ES" sz="1200" spc="0">
                <a:solidFill>
                  <a:srgbClr val="000000"/>
                </a:solidFill>
                <a:latin typeface="Times New Roman" pitchFamily="1" panose="02020603050405020304"/>
              </a:rPr>
              <a:t>gustaría hacer notar el último tra-</a:t>
            </a:r>
          </a:p>
        </p:txBody>
      </p:sp>
      <p:sp>
        <p:nvSpPr>
          <p:cNvPr id="6" name=""/>
          <p:cNvSpPr/>
          <p:nvPr>
            <p:ph type="body" idx="10"/>
          </p:nvPr>
        </p:nvSpPr>
        <p:spPr>
          <a:xfrm>
            <a:off x="2435225" y="5736590"/>
            <a:ext cx="4114800" cy="215900"/>
          </a:xfrm>
          <a:prstGeom prst="rect">
            <a:avLst/>
          </a:prstGeom>
          <a:noFill/>
          <a:ln w="0" cmpd="sng">
            <a:noFill/>
            <a:prstDash val="solid"/>
          </a:ln>
        </p:spPr>
        <p:txBody>
          <a:bodyPr vert="horz" lIns="0" tIns="0" rIns="0" bIns="0" anchor="t"/>
          <a:lstStyle/>
          <a:p>
            <a:pPr marL="0" marR="45720" indent="0" algn="just">
              <a:lnSpc>
                <a:spcPts val="1400"/>
              </a:lnSpc>
              <a:spcAft>
                <a:spcPts val="155"/>
              </a:spcAft>
            </a:pPr>
            <a:r>
              <a:rPr lang="es-ES" sz="1200" spc="0">
                <a:solidFill>
                  <a:srgbClr val="000000"/>
                </a:solidFill>
                <a:latin typeface="Times New Roman" pitchFamily="1" panose="02020603050405020304"/>
              </a:rPr>
              <a:t>´Avila, publicado hace unos días en la revista </a:t>
            </a:r>
            <a:r>
              <a:rPr lang="es-ES" sz="1200" i="1" spc="0">
                <a:solidFill>
                  <a:srgbClr val="000000"/>
                </a:solidFill>
                <a:latin typeface="Times New Roman" pitchFamily="1" panose="02020603050405020304"/>
              </a:rPr>
              <a:t>Nature Medicine</a:t>
            </a:r>
            <a:r>
              <a:rPr lang="es-ES" sz="1200" spc="0">
                <a:solidFill>
                  <a:srgbClr val="000000"/>
                </a:solidFill>
                <a:latin typeface="Times New Roman" pitchFamily="1" panose="02020603050405020304"/>
              </a:rPr>
              <a:t>, </a:t>
            </a:r>
          </a:p>
        </p:txBody>
      </p:sp>
      <p:sp>
        <p:nvSpPr>
          <p:cNvPr id="9" name=""/>
          <p:cNvSpPr/>
          <p:nvPr>
            <p:ph type="body" idx="10"/>
          </p:nvPr>
        </p:nvSpPr>
        <p:spPr>
          <a:xfrm>
            <a:off x="1069975" y="5490845"/>
            <a:ext cx="2743200" cy="245745"/>
          </a:xfrm>
          <a:prstGeom prst="rect">
            <a:avLst/>
          </a:prstGeom>
          <a:noFill/>
          <a:ln w="0" cmpd="sng">
            <a:noFill/>
            <a:prstDash val="solid"/>
          </a:ln>
        </p:spPr>
        <p:txBody>
          <a:bodyPr vert="horz" lIns="0" tIns="0" rIns="0" bIns="0" anchor="t"/>
          <a:lstStyle/>
          <a:p>
            <a:pPr marL="0" marR="0" indent="0" algn="ctr">
              <a:lnSpc>
                <a:spcPts val="1400"/>
              </a:lnSpc>
              <a:spcAft>
                <a:spcPts val="540"/>
              </a:spcAft>
            </a:pPr>
            <a:r>
              <a:rPr lang="es-ES" sz="1200" spc="45">
                <a:solidFill>
                  <a:srgbClr val="000000"/>
                </a:solidFill>
                <a:latin typeface="Times New Roman" pitchFamily="1" panose="02020603050405020304"/>
              </a:rPr>
              <a:t>Dra. Ana María Mata Durán </a:t>
            </a:r>
          </a:p>
        </p:txBody>
      </p:sp>
      <p:sp>
        <p:nvSpPr>
          <p:cNvPr id="10" name=""/>
          <p:cNvSpPr/>
          <p:nvPr>
            <p:ph type="body" idx="10"/>
          </p:nvPr>
        </p:nvSpPr>
        <p:spPr>
          <a:xfrm>
            <a:off x="1057910" y="5952490"/>
            <a:ext cx="5492115" cy="248158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20">
                <a:solidFill>
                  <a:srgbClr val="000000"/>
                </a:solidFill>
                <a:latin typeface="Times New Roman" pitchFamily="1" panose="02020603050405020304"/>
              </a:rPr>
              <a:t>en el que muestran claras evidencias de la presencia de neurogénesis en una región </a:t>
            </a:r>
            <a:r>
              <a:rPr lang="es-ES" sz="1200" spc="20">
                <a:solidFill>
                  <a:srgbClr val="000000"/>
                </a:solidFill>
                <a:latin typeface="Times New Roman" pitchFamily="1" panose="02020603050405020304"/>
              </a:rPr>
              <a:t>del hipocampo, en personas de 90 años y que estáteniendo una gran repercusión </a:t>
            </a:r>
            <a:r>
              <a:rPr lang="es-ES" sz="1200" spc="20">
                <a:solidFill>
                  <a:srgbClr val="000000"/>
                </a:solidFill>
                <a:latin typeface="Times New Roman" pitchFamily="1" panose="02020603050405020304"/>
              </a:rPr>
              <a:t>social. </a:t>
            </a:r>
          </a:p>
          <a:p>
            <a:pPr marL="0" marR="45720" indent="0" algn="just">
              <a:lnSpc>
                <a:spcPts val="1400"/>
              </a:lnSpc>
              <a:spcBef>
                <a:spcPts val="480"/>
              </a:spcBef>
              <a:spcAft>
                <a:spcPts val="0"/>
              </a:spcAft>
            </a:pPr>
            <a:r>
              <a:rPr lang="es-ES" sz="1200" spc="15">
                <a:solidFill>
                  <a:srgbClr val="000000"/>
                </a:solidFill>
                <a:latin typeface="Times New Roman" pitchFamily="1" panose="02020603050405020304"/>
              </a:rPr>
              <a:t>Jesús Ávila Forma parte del Comitéeditorial de 11 revistas internacionales y es </a:t>
            </a:r>
            <a:r>
              <a:rPr lang="es-ES" sz="1200" spc="15">
                <a:solidFill>
                  <a:srgbClr val="000000"/>
                </a:solidFill>
                <a:latin typeface="Times New Roman" pitchFamily="1" panose="02020603050405020304"/>
              </a:rPr>
              <a:t>evaluador de más de varias revistas internacionales, asícomo de proyectos para </a:t>
            </a:r>
            <a:r>
              <a:rPr lang="es-ES" sz="1200" spc="15">
                <a:solidFill>
                  <a:srgbClr val="000000"/>
                </a:solidFill>
                <a:latin typeface="Times New Roman" pitchFamily="1" panose="02020603050405020304"/>
              </a:rPr>
              <a:t>diversos programas y fundaciones internacionales. Ha dirigido más de 20 Tesis doc-</a:t>
            </a:r>
            <a:r>
              <a:rPr lang="es-ES" sz="1200" spc="15">
                <a:solidFill>
                  <a:srgbClr val="000000"/>
                </a:solidFill>
                <a:latin typeface="Times New Roman" pitchFamily="1" panose="02020603050405020304"/>
              </a:rPr>
              <a:t>torales, habiendo creado una relevante escuela en el campo de las neurociencias y </a:t>
            </a:r>
            <a:r>
              <a:rPr lang="es-ES" sz="1200" spc="15">
                <a:solidFill>
                  <a:srgbClr val="000000"/>
                </a:solidFill>
                <a:latin typeface="Times New Roman" pitchFamily="1" panose="02020603050405020304"/>
              </a:rPr>
              <a:t>m´as específicamente de la neurodegeneración. También ha ejercido funciones docen-</a:t>
            </a:r>
            <a:r>
              <a:rPr lang="es-ES" sz="1200" spc="15">
                <a:solidFill>
                  <a:srgbClr val="000000"/>
                </a:solidFill>
                <a:latin typeface="Times New Roman" pitchFamily="1" panose="02020603050405020304"/>
              </a:rPr>
              <a:t>tes, participando en la docencia de varias asignaturas en la Universidad Autónoma </a:t>
            </a:r>
            <a:r>
              <a:rPr lang="es-ES" sz="1200" spc="15">
                <a:solidFill>
                  <a:srgbClr val="000000"/>
                </a:solidFill>
                <a:latin typeface="Times New Roman" pitchFamily="1" panose="02020603050405020304"/>
              </a:rPr>
              <a:t>de Madrid, en diversos cursos de doctorado y Master en cursos de la UIMP, siendo </a:t>
            </a:r>
            <a:r>
              <a:rPr lang="es-ES" sz="1200" spc="15">
                <a:solidFill>
                  <a:srgbClr val="000000"/>
                </a:solidFill>
                <a:latin typeface="Times New Roman" pitchFamily="1" panose="02020603050405020304"/>
              </a:rPr>
              <a:t>Director de la Escuela de Biología Molecular “Eladio Viñuela” durante 10 años, junto </a:t>
            </a:r>
            <a:r>
              <a:rPr lang="es-ES" sz="1200" spc="15">
                <a:solidFill>
                  <a:srgbClr val="000000"/>
                </a:solidFill>
                <a:latin typeface="Times New Roman" pitchFamily="1" panose="02020603050405020304"/>
              </a:rPr>
              <a:t>a la Profesora Margarita Salas. </a:t>
            </a:r>
          </a:p>
          <a:p>
            <a:pPr marL="0" marR="0" indent="0" algn="l">
              <a:lnSpc>
                <a:spcPts val="1400"/>
              </a:lnSpc>
              <a:spcBef>
                <a:spcPts val="500"/>
              </a:spcBef>
              <a:spcAft>
                <a:spcPts val="0"/>
              </a:spcAft>
            </a:pPr>
            <a:r>
              <a:rPr lang="es-ES" sz="1200" spc="25">
                <a:solidFill>
                  <a:srgbClr val="000000"/>
                </a:solidFill>
                <a:latin typeface="Times New Roman" pitchFamily="1" panose="02020603050405020304"/>
              </a:rPr>
              <a:t>Ha desarrollado otras funciones y puestos de gran relevancia, tales como: </a:t>
            </a:r>
          </a:p>
        </p:txBody>
      </p:sp>
      <p:sp>
        <p:nvSpPr>
          <p:cNvPr id="11" name=""/>
          <p:cNvSpPr/>
          <p:nvPr>
            <p:ph type="body" idx="10"/>
          </p:nvPr>
        </p:nvSpPr>
        <p:spPr>
          <a:xfrm>
            <a:off x="1471930" y="8434070"/>
            <a:ext cx="5078095" cy="1297305"/>
          </a:xfrm>
          <a:prstGeom prst="rect">
            <a:avLst/>
          </a:prstGeom>
          <a:noFill/>
          <a:ln w="0" cmpd="sng">
            <a:noFill/>
            <a:prstDash val="solid"/>
          </a:ln>
        </p:spPr>
        <p:txBody>
          <a:bodyPr vert="horz" lIns="0" tIns="170180" rIns="0" bIns="0" anchor="t"/>
          <a:lstStyle/>
          <a:p>
            <a:pPr marL="0" marR="0" indent="0" algn="l">
              <a:lnSpc>
                <a:spcPts val="1400"/>
              </a:lnSpc>
              <a:spcAft>
                <a:spcPts val="0"/>
              </a:spcAft>
            </a:pPr>
            <a:r>
              <a:rPr lang="es-ES" sz="1200" spc="20">
                <a:solidFill>
                  <a:srgbClr val="000000"/>
                </a:solidFill>
                <a:latin typeface="Times New Roman" pitchFamily="1" panose="02020603050405020304"/>
              </a:rPr>
              <a:t>Profesor de Investigación en el CSIC. </a:t>
            </a:r>
          </a:p>
          <a:p>
            <a:pPr marL="0" marR="0" indent="0" algn="l">
              <a:lnSpc>
                <a:spcPts val="1400"/>
              </a:lnSpc>
              <a:spcBef>
                <a:spcPts val="955"/>
              </a:spcBef>
              <a:spcAft>
                <a:spcPts val="0"/>
              </a:spcAft>
            </a:pPr>
            <a:r>
              <a:rPr lang="es-ES" sz="1200" spc="25">
                <a:solidFill>
                  <a:srgbClr val="000000"/>
                </a:solidFill>
                <a:latin typeface="Times New Roman" pitchFamily="1" panose="02020603050405020304"/>
              </a:rPr>
              <a:t>Miembro por elección de la Academia Europea. </a:t>
            </a:r>
          </a:p>
          <a:p>
            <a:pPr marL="0" marR="45720" indent="0" algn="just">
              <a:lnSpc>
                <a:spcPts val="1400"/>
              </a:lnSpc>
              <a:spcBef>
                <a:spcPts val="950"/>
              </a:spcBef>
              <a:spcAft>
                <a:spcPts val="1165"/>
              </a:spcAft>
            </a:pPr>
            <a:r>
              <a:rPr lang="es-ES" sz="1200" spc="0">
                <a:solidFill>
                  <a:srgbClr val="000000"/>
                </a:solidFill>
                <a:latin typeface="Times New Roman" pitchFamily="1" panose="02020603050405020304"/>
              </a:rPr>
              <a:t>Miembro de la Real Academia de Ciencias Exactas, Físicas y Naturales, de la </a:t>
            </a:r>
            <a:r>
              <a:rPr lang="es-ES" sz="1200" spc="0">
                <a:solidFill>
                  <a:srgbClr val="000000"/>
                </a:solidFill>
                <a:latin typeface="Times New Roman" pitchFamily="1" panose="02020603050405020304"/>
              </a:rPr>
              <a:t>que es Vicepresidente desde 2016. </a:t>
            </a:r>
          </a:p>
        </p:txBody>
      </p:sp>
      <p:sp>
        <p:nvSpPr>
          <p:cNvPr id="12" name=""/>
          <p:cNvSpPr/>
          <p:nvPr>
            <p:ph type="body" idx="10"/>
          </p:nvPr>
        </p:nvSpPr>
        <p:spPr>
          <a:xfrm>
            <a:off x="1057910" y="9731375"/>
            <a:ext cx="5492115" cy="225425"/>
          </a:xfrm>
          <a:prstGeom prst="rect">
            <a:avLst/>
          </a:prstGeom>
          <a:noFill/>
          <a:ln w="0" cmpd="sng">
            <a:noFill/>
            <a:prstDash val="solid"/>
          </a:ln>
        </p:spPr>
        <p:txBody>
          <a:bodyPr vert="horz" lIns="0" tIns="57785" rIns="0" bIns="0" anchor="t"/>
          <a:lstStyle/>
          <a:p>
            <a:pPr marL="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39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640" y="457200"/>
            <a:ext cx="5492115" cy="236855"/>
          </a:xfrm>
          <a:prstGeom prst="rect">
            <a:avLst/>
          </a:prstGeom>
          <a:noFill/>
          <a:ln w="0" cmpd="sng">
            <a:noFill/>
            <a:prstDash val="solid"/>
          </a:ln>
        </p:spPr>
        <p:txBody>
          <a:bodyPr vert="horz" lIns="0" tIns="36830" rIns="0" bIns="0" anchor="t"/>
          <a:lstStyle/>
          <a:p>
            <a:pPr marL="0" marR="0" indent="0" algn="l">
              <a:lnSpc>
                <a:spcPts val="1500"/>
              </a:lnSpc>
              <a:spcAft>
                <a:spcPts val="35"/>
              </a:spcAft>
              <a:tabLst>
                <a:tab algn="r" pos="5440680"/>
              </a:tabLst>
            </a:pPr>
            <a:r>
              <a:rPr lang="es-ES" sz="1200" spc="0">
                <a:solidFill>
                  <a:srgbClr val="000000"/>
                </a:solidFill>
                <a:latin typeface="Times New Roman" pitchFamily="1" panose="02020603050405020304"/>
              </a:rPr>
              <a:t>370 </a:t>
            </a:r>
            <a:r>
              <a:rPr lang="es-ES" sz="1200" b="1" spc="0">
                <a:solidFill>
                  <a:srgbClr val="000000"/>
                </a:solidFill>
                <a:latin typeface="Times New Roman" pitchFamily="1" panose="02020603050405020304"/>
              </a:rPr>
              <a:t>15.8. Prof. Dr. Jesús ´Avila de Grado </a:t>
            </a:r>
          </a:p>
        </p:txBody>
      </p:sp>
      <p:sp>
        <p:nvSpPr>
          <p:cNvPr id="6" name=""/>
          <p:cNvSpPr/>
          <p:nvPr>
            <p:ph type="body" idx="10"/>
          </p:nvPr>
        </p:nvSpPr>
        <p:spPr>
          <a:xfrm>
            <a:off x="1056640" y="1470660"/>
            <a:ext cx="5492115" cy="173990"/>
          </a:xfrm>
          <a:prstGeom prst="rect">
            <a:avLst/>
          </a:prstGeom>
          <a:noFill/>
          <a:ln w="0" cmpd="sng">
            <a:noFill/>
            <a:prstDash val="solid"/>
          </a:ln>
        </p:spPr>
        <p:txBody>
          <a:bodyPr vert="horz" lIns="0" tIns="0" rIns="0" bIns="0" anchor="t"/>
          <a:lstStyle/>
          <a:p>
            <a:pPr marL="0" marR="0" indent="0" algn="l">
              <a:lnSpc>
                <a:spcPts val="1400"/>
              </a:lnSpc>
              <a:spcAft>
                <a:spcPts val="0"/>
              </a:spcAft>
            </a:pPr>
            <a:r>
              <a:rPr lang="es-ES" sz="1200" spc="20">
                <a:solidFill>
                  <a:srgbClr val="000000"/>
                </a:solidFill>
                <a:latin typeface="Times New Roman" pitchFamily="1" panose="02020603050405020304"/>
              </a:rPr>
              <a:t>Entre los numerosos premios recibidos, destacan: </a:t>
            </a:r>
          </a:p>
        </p:txBody>
      </p:sp>
      <p:sp>
        <p:nvSpPr>
          <p:cNvPr id="7" name=""/>
          <p:cNvSpPr/>
          <p:nvPr>
            <p:ph type="body" idx="10"/>
          </p:nvPr>
        </p:nvSpPr>
        <p:spPr>
          <a:xfrm>
            <a:off x="1517650" y="1644650"/>
            <a:ext cx="5031105" cy="1328420"/>
          </a:xfrm>
          <a:prstGeom prst="rect">
            <a:avLst/>
          </a:prstGeom>
          <a:noFill/>
          <a:ln w="0" cmpd="sng">
            <a:noFill/>
            <a:prstDash val="solid"/>
          </a:ln>
        </p:spPr>
        <p:txBody>
          <a:bodyPr vert="horz" lIns="0" tIns="227330" rIns="0" bIns="0" anchor="t"/>
          <a:lstStyle/>
          <a:p>
            <a:pPr marL="0" marR="0" indent="0" algn="l">
              <a:lnSpc>
                <a:spcPts val="1400"/>
              </a:lnSpc>
              <a:spcAft>
                <a:spcPts val="0"/>
              </a:spcAft>
            </a:pPr>
            <a:r>
              <a:rPr lang="es-ES" sz="1200" spc="25">
                <a:solidFill>
                  <a:srgbClr val="000000"/>
                </a:solidFill>
                <a:latin typeface="Times New Roman" pitchFamily="1" panose="02020603050405020304"/>
              </a:rPr>
              <a:t>Premio de la Real Academia de Ciencias Exactas, Físicas y Naturales. 1996. </a:t>
            </a:r>
          </a:p>
          <a:p>
            <a:pPr marL="0" marR="0" indent="0" algn="l">
              <a:lnSpc>
                <a:spcPts val="1400"/>
              </a:lnSpc>
              <a:spcBef>
                <a:spcPts val="1025"/>
              </a:spcBef>
              <a:spcAft>
                <a:spcPts val="0"/>
              </a:spcAft>
            </a:pPr>
            <a:r>
              <a:rPr lang="es-ES" sz="1200" spc="10">
                <a:solidFill>
                  <a:srgbClr val="000000"/>
                </a:solidFill>
                <a:latin typeface="Times New Roman" pitchFamily="1" panose="02020603050405020304"/>
              </a:rPr>
              <a:t>Medalla de la Universidad de Helsinki. 1997. </a:t>
            </a:r>
          </a:p>
          <a:p>
            <a:pPr marL="0" marR="0" indent="0" algn="l">
              <a:lnSpc>
                <a:spcPts val="1400"/>
              </a:lnSpc>
              <a:spcBef>
                <a:spcPts val="1025"/>
              </a:spcBef>
              <a:spcAft>
                <a:spcPts val="0"/>
              </a:spcAft>
            </a:pPr>
            <a:r>
              <a:rPr lang="es-ES" sz="1200" spc="20">
                <a:solidFill>
                  <a:srgbClr val="000000"/>
                </a:solidFill>
                <a:latin typeface="Times New Roman" pitchFamily="1" panose="02020603050405020304"/>
              </a:rPr>
              <a:t>Premio de la Fundación Carmen y Severo Ochoa. 1998. </a:t>
            </a:r>
          </a:p>
          <a:p>
            <a:pPr marL="0" marR="0" indent="0" algn="l">
              <a:lnSpc>
                <a:spcPts val="1400"/>
              </a:lnSpc>
              <a:spcBef>
                <a:spcPts val="1020"/>
              </a:spcBef>
              <a:spcAft>
                <a:spcPts val="0"/>
              </a:spcAft>
            </a:pPr>
            <a:r>
              <a:rPr lang="es-ES" sz="1200" spc="20">
                <a:solidFill>
                  <a:srgbClr val="000000"/>
                </a:solidFill>
                <a:latin typeface="Times New Roman" pitchFamily="1" panose="02020603050405020304"/>
              </a:rPr>
              <a:t>Medalla de la Comunidad de Madrid. 2000. </a:t>
            </a:r>
          </a:p>
        </p:txBody>
      </p:sp>
      <p:sp>
        <p:nvSpPr>
          <p:cNvPr id="8" name=""/>
          <p:cNvSpPr/>
          <p:nvPr>
            <p:ph type="body" idx="10"/>
          </p:nvPr>
        </p:nvSpPr>
        <p:spPr>
          <a:xfrm>
            <a:off x="1471930" y="2973070"/>
            <a:ext cx="5076825" cy="501650"/>
          </a:xfrm>
          <a:prstGeom prst="rect">
            <a:avLst/>
          </a:prstGeom>
          <a:noFill/>
          <a:ln w="0" cmpd="sng">
            <a:noFill/>
            <a:prstDash val="solid"/>
          </a:ln>
        </p:spPr>
        <p:txBody>
          <a:bodyPr vert="horz" lIns="0" tIns="123190" rIns="0" bIns="0" anchor="t"/>
          <a:lstStyle/>
          <a:p>
            <a:pPr marL="0" marR="45720" indent="0" algn="just">
              <a:lnSpc>
                <a:spcPts val="1500"/>
              </a:lnSpc>
              <a:spcAft>
                <a:spcPts val="0"/>
              </a:spcAft>
            </a:pPr>
            <a:r>
              <a:rPr lang="es-ES" sz="1200" spc="0">
                <a:solidFill>
                  <a:srgbClr val="000000"/>
                </a:solidFill>
                <a:latin typeface="Times New Roman" pitchFamily="1" panose="02020603050405020304"/>
              </a:rPr>
              <a:t>Subvención de la Comunidad de Madrid a Grupos de Investigación de Exce-</a:t>
            </a:r>
            <a:r>
              <a:rPr lang="es-ES" sz="1200" spc="0">
                <a:solidFill>
                  <a:srgbClr val="000000"/>
                </a:solidFill>
                <a:latin typeface="Times New Roman" pitchFamily="1" panose="02020603050405020304"/>
              </a:rPr>
              <a:t>lencia (área de Biomedicina), en colaboración con el Dr. F. Valdivieso. 2001. </a:t>
            </a:r>
          </a:p>
        </p:txBody>
      </p:sp>
      <p:sp>
        <p:nvSpPr>
          <p:cNvPr id="9" name=""/>
          <p:cNvSpPr/>
          <p:nvPr>
            <p:ph type="body" idx="10"/>
          </p:nvPr>
        </p:nvSpPr>
        <p:spPr>
          <a:xfrm>
            <a:off x="1517650" y="3474720"/>
            <a:ext cx="5031105" cy="2246630"/>
          </a:xfrm>
          <a:prstGeom prst="rect">
            <a:avLst/>
          </a:prstGeom>
          <a:noFill/>
          <a:ln w="0" cmpd="sng">
            <a:noFill/>
            <a:prstDash val="solid"/>
          </a:ln>
        </p:spPr>
        <p:txBody>
          <a:bodyPr vert="horz" lIns="0" tIns="128905" rIns="0" bIns="0" anchor="t"/>
          <a:lstStyle/>
          <a:p>
            <a:pPr marL="0" marR="0" indent="0" algn="just">
              <a:lnSpc>
                <a:spcPts val="1400"/>
              </a:lnSpc>
              <a:spcAft>
                <a:spcPts val="0"/>
              </a:spcAft>
            </a:pPr>
            <a:r>
              <a:rPr lang="es-ES" sz="1200" spc="5">
                <a:solidFill>
                  <a:srgbClr val="000000"/>
                </a:solidFill>
                <a:latin typeface="Times New Roman" pitchFamily="1" panose="02020603050405020304"/>
              </a:rPr>
              <a:t>Premio de la fundación Pfizer, Envejecimiento y Calidad de Vida. 2001 y 2002. </a:t>
            </a:r>
          </a:p>
          <a:p>
            <a:pPr marL="0" marR="0" indent="0" algn="l">
              <a:lnSpc>
                <a:spcPts val="1400"/>
              </a:lnSpc>
              <a:spcBef>
                <a:spcPts val="1025"/>
              </a:spcBef>
              <a:spcAft>
                <a:spcPts val="0"/>
              </a:spcAft>
            </a:pPr>
            <a:r>
              <a:rPr lang="es-ES" sz="1200" spc="20">
                <a:solidFill>
                  <a:srgbClr val="000000"/>
                </a:solidFill>
                <a:latin typeface="Times New Roman" pitchFamily="1" panose="02020603050405020304"/>
              </a:rPr>
              <a:t>Premio de la Comunidad de Madrid, Investigador Científico. 2001. </a:t>
            </a:r>
          </a:p>
          <a:p>
            <a:pPr marL="0" marR="0" indent="0" algn="l">
              <a:lnSpc>
                <a:spcPts val="1400"/>
              </a:lnSpc>
              <a:spcBef>
                <a:spcPts val="1020"/>
              </a:spcBef>
              <a:spcAft>
                <a:spcPts val="0"/>
              </a:spcAft>
            </a:pPr>
            <a:r>
              <a:rPr lang="es-ES" sz="1200" spc="15">
                <a:solidFill>
                  <a:srgbClr val="000000"/>
                </a:solidFill>
                <a:latin typeface="Times New Roman" pitchFamily="1" panose="02020603050405020304"/>
              </a:rPr>
              <a:t>Premio de la Fundación Lilly en Investigación Biomédica. 2002. </a:t>
            </a:r>
          </a:p>
          <a:p>
            <a:pPr marL="0" marR="0" indent="0" algn="l">
              <a:lnSpc>
                <a:spcPts val="1400"/>
              </a:lnSpc>
              <a:spcBef>
                <a:spcPts val="1025"/>
              </a:spcBef>
              <a:spcAft>
                <a:spcPts val="0"/>
              </a:spcAft>
            </a:pPr>
            <a:r>
              <a:rPr lang="es-ES" sz="1200" spc="15">
                <a:solidFill>
                  <a:srgbClr val="000000"/>
                </a:solidFill>
                <a:latin typeface="Times New Roman" pitchFamily="1" panose="02020603050405020304"/>
              </a:rPr>
              <a:t>Premio Nacional de Investigación “Santiago Ramón y Cajal”. 2004. </a:t>
            </a:r>
          </a:p>
          <a:p>
            <a:pPr marL="0" marR="0" indent="0" algn="l">
              <a:lnSpc>
                <a:spcPts val="1400"/>
              </a:lnSpc>
              <a:spcBef>
                <a:spcPts val="1050"/>
              </a:spcBef>
              <a:spcAft>
                <a:spcPts val="0"/>
              </a:spcAft>
            </a:pPr>
            <a:r>
              <a:rPr lang="es-ES" sz="1200" spc="20">
                <a:solidFill>
                  <a:srgbClr val="000000"/>
                </a:solidFill>
                <a:latin typeface="Times New Roman" pitchFamily="1" panose="02020603050405020304"/>
              </a:rPr>
              <a:t>Premio Nacional de Investigación Caja Rural “Ciudad de Zamora”. 2005. </a:t>
            </a:r>
          </a:p>
          <a:p>
            <a:pPr marL="0" marR="45720" indent="0" algn="just">
              <a:lnSpc>
                <a:spcPts val="1400"/>
              </a:lnSpc>
              <a:spcBef>
                <a:spcPts val="985"/>
              </a:spcBef>
              <a:spcAft>
                <a:spcPts val="0"/>
              </a:spcAft>
            </a:pPr>
            <a:r>
              <a:rPr lang="es-ES" sz="1200" spc="0">
                <a:solidFill>
                  <a:srgbClr val="000000"/>
                </a:solidFill>
                <a:latin typeface="Times New Roman" pitchFamily="1" panose="02020603050405020304"/>
              </a:rPr>
              <a:t>Premio “Eladio Viñuela” de Investigación en Ciencias de la Vida. Fundación </a:t>
            </a:r>
            <a:r>
              <a:rPr lang="es-ES" sz="1200" spc="0">
                <a:solidFill>
                  <a:srgbClr val="000000"/>
                </a:solidFill>
                <a:latin typeface="Times New Roman" pitchFamily="1" panose="02020603050405020304"/>
              </a:rPr>
              <a:t>Caja de Extremadura. 2016. </a:t>
            </a:r>
          </a:p>
        </p:txBody>
      </p:sp>
      <p:sp>
        <p:nvSpPr>
          <p:cNvPr id="10" name=""/>
          <p:cNvSpPr/>
          <p:nvPr>
            <p:ph type="body" idx="10"/>
          </p:nvPr>
        </p:nvSpPr>
        <p:spPr>
          <a:xfrm>
            <a:off x="1056640" y="5721350"/>
            <a:ext cx="5492115" cy="401002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5">
                <a:solidFill>
                  <a:srgbClr val="000000"/>
                </a:solidFill>
                <a:latin typeface="Times New Roman" pitchFamily="1" panose="02020603050405020304"/>
              </a:rPr>
              <a:t>El Prof. Jesús Ávila ha mantenido y mantiene una relación docente e investigadora </a:t>
            </a:r>
            <a:r>
              <a:rPr lang="es-ES" sz="1200" spc="15">
                <a:solidFill>
                  <a:srgbClr val="000000"/>
                </a:solidFill>
                <a:latin typeface="Times New Roman" pitchFamily="1" panose="02020603050405020304"/>
              </a:rPr>
              <a:t>con la Universidad de Extremadura. En el aspecto docente, ha impartido seminarios </a:t>
            </a:r>
            <a:r>
              <a:rPr lang="es-ES" sz="1200" spc="15">
                <a:solidFill>
                  <a:srgbClr val="000000"/>
                </a:solidFill>
                <a:latin typeface="Times New Roman" pitchFamily="1" panose="02020603050405020304"/>
              </a:rPr>
              <a:t>y ha participado en un Programa de Doctorado y en un curso sobre </a:t>
            </a:r>
            <a:r>
              <a:rPr lang="es-ES" sz="1200" i="1" spc="15">
                <a:solidFill>
                  <a:srgbClr val="000000"/>
                </a:solidFill>
                <a:latin typeface="Times New Roman" pitchFamily="1" panose="02020603050405020304"/>
              </a:rPr>
              <a:t>Avances en </a:t>
            </a:r>
            <a:r>
              <a:rPr lang="es-ES" sz="1200" i="1" spc="15">
                <a:solidFill>
                  <a:srgbClr val="000000"/>
                </a:solidFill>
                <a:latin typeface="Times New Roman" pitchFamily="1" panose="02020603050405020304"/>
              </a:rPr>
              <a:t>Enfermedades Neurodegenerativas</a:t>
            </a:r>
            <a:r>
              <a:rPr lang="es-ES" sz="1200" spc="15">
                <a:solidFill>
                  <a:srgbClr val="000000"/>
                </a:solidFill>
                <a:latin typeface="Times New Roman" pitchFamily="1" panose="02020603050405020304"/>
              </a:rPr>
              <a:t>. Su relación investigadora se refleja en la colabo-</a:t>
            </a:r>
            <a:r>
              <a:rPr lang="es-ES" sz="1200" spc="15">
                <a:solidFill>
                  <a:srgbClr val="000000"/>
                </a:solidFill>
                <a:latin typeface="Times New Roman" pitchFamily="1" panose="02020603050405020304"/>
              </a:rPr>
              <a:t>ración que mantenemos desde hace varios años. Mi formación en Biología Molecular </a:t>
            </a:r>
            <a:r>
              <a:rPr lang="es-ES" sz="1200" spc="15">
                <a:solidFill>
                  <a:srgbClr val="000000"/>
                </a:solidFill>
                <a:latin typeface="Times New Roman" pitchFamily="1" panose="02020603050405020304"/>
              </a:rPr>
              <a:t>la realicéen su laboratorio. Desde un principio me ofreciótoda clase de facilidades, </a:t>
            </a:r>
            <a:r>
              <a:rPr lang="es-ES" sz="1200" spc="15">
                <a:solidFill>
                  <a:srgbClr val="000000"/>
                </a:solidFill>
                <a:latin typeface="Times New Roman" pitchFamily="1" panose="02020603050405020304"/>
              </a:rPr>
              <a:t>poniendo a mi disposición y a la de varios miembros de mi grupo a personas muy </a:t>
            </a:r>
            <a:r>
              <a:rPr lang="es-ES" sz="1200" spc="15">
                <a:solidFill>
                  <a:srgbClr val="000000"/>
                </a:solidFill>
                <a:latin typeface="Times New Roman" pitchFamily="1" panose="02020603050405020304"/>
              </a:rPr>
              <a:t>cualificadas que nos enseñaron numerosas técnicas, asícomo muestras y equipos, </a:t>
            </a:r>
            <a:r>
              <a:rPr lang="es-ES" sz="1200" spc="15">
                <a:solidFill>
                  <a:srgbClr val="000000"/>
                </a:solidFill>
                <a:latin typeface="Times New Roman" pitchFamily="1" panose="02020603050405020304"/>
              </a:rPr>
              <a:t>para iniciarnos en esta área y sus aplicaciones en sistemas implicados en neurodege-</a:t>
            </a:r>
            <a:r>
              <a:rPr lang="es-ES" sz="1200" spc="15">
                <a:solidFill>
                  <a:srgbClr val="000000"/>
                </a:solidFill>
                <a:latin typeface="Times New Roman" pitchFamily="1" panose="02020603050405020304"/>
              </a:rPr>
              <a:t>neración. Gracias a él pude implantar en esta Universidad una línea de investigación </a:t>
            </a:r>
            <a:r>
              <a:rPr lang="es-ES" sz="1200" spc="15">
                <a:solidFill>
                  <a:srgbClr val="000000"/>
                </a:solidFill>
                <a:latin typeface="Times New Roman" pitchFamily="1" panose="02020603050405020304"/>
              </a:rPr>
              <a:t>centrada en el papel del calcio en el Alzheimer, y que sin duda alguna no hubiera </a:t>
            </a:r>
            <a:r>
              <a:rPr lang="es-ES" sz="1200" spc="15">
                <a:solidFill>
                  <a:srgbClr val="000000"/>
                </a:solidFill>
                <a:latin typeface="Times New Roman" pitchFamily="1" panose="02020603050405020304"/>
              </a:rPr>
              <a:t>sido posible sin su experiencia y colaboración. </a:t>
            </a:r>
          </a:p>
          <a:p>
            <a:pPr marL="0" marR="45720" indent="0" algn="just">
              <a:lnSpc>
                <a:spcPts val="1500"/>
              </a:lnSpc>
              <a:spcBef>
                <a:spcPts val="495"/>
              </a:spcBef>
              <a:spcAft>
                <a:spcPts val="0"/>
              </a:spcAft>
            </a:pPr>
            <a:r>
              <a:rPr lang="es-ES" sz="1200" spc="0">
                <a:solidFill>
                  <a:srgbClr val="000000"/>
                </a:solidFill>
                <a:latin typeface="Times New Roman" pitchFamily="1" panose="02020603050405020304"/>
              </a:rPr>
              <a:t>Por todos los méritos expuestos, la Facultad de Ciencias propuso por unanimidad y </a:t>
            </a:r>
            <a:r>
              <a:rPr lang="es-ES" sz="1200" spc="0">
                <a:solidFill>
                  <a:srgbClr val="000000"/>
                </a:solidFill>
                <a:latin typeface="Times New Roman" pitchFamily="1" panose="02020603050405020304"/>
              </a:rPr>
              <a:t>la Junta de Gobierno, con igual consenso, aprobónombrarlo Doctor Honoris Causa </a:t>
            </a:r>
            <a:r>
              <a:rPr lang="es-ES" sz="1200" spc="0">
                <a:solidFill>
                  <a:srgbClr val="000000"/>
                </a:solidFill>
                <a:latin typeface="Times New Roman" pitchFamily="1" panose="02020603050405020304"/>
              </a:rPr>
              <a:t>por la Universidad de Extremadura.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Asípues, considerados y expuestos todos estos hechos, dignísimas autoridades y </a:t>
            </a:r>
            <a:r>
              <a:rPr lang="es-ES" sz="1200" spc="0">
                <a:solidFill>
                  <a:srgbClr val="000000"/>
                </a:solidFill>
                <a:latin typeface="Times New Roman" pitchFamily="1" panose="02020603050405020304"/>
              </a:rPr>
              <a:t>claustrales, solicito con toda consideración y encarecidamente ruego: se otorgue y </a:t>
            </a:r>
            <a:r>
              <a:rPr lang="es-ES" sz="1200" spc="0">
                <a:solidFill>
                  <a:srgbClr val="000000"/>
                </a:solidFill>
                <a:latin typeface="Times New Roman" pitchFamily="1" panose="02020603050405020304"/>
              </a:rPr>
              <a:t>confiera al Excmo. Sr. D. </a:t>
            </a:r>
            <a:r>
              <a:rPr lang="es-ES" sz="1200" b="1" spc="0">
                <a:solidFill>
                  <a:srgbClr val="000000"/>
                </a:solidFill>
                <a:latin typeface="Times New Roman" pitchFamily="1" panose="02020603050405020304"/>
              </a:rPr>
              <a:t>Jesús ´Avila de Grado </a:t>
            </a:r>
            <a:r>
              <a:rPr lang="es-ES" sz="1200" spc="0">
                <a:solidFill>
                  <a:srgbClr val="000000"/>
                </a:solidFill>
                <a:latin typeface="Times New Roman" pitchFamily="1" panose="02020603050405020304"/>
              </a:rPr>
              <a:t>el supremo grado de doctor </a:t>
            </a:r>
            <a:r>
              <a:rPr lang="es-ES" sz="1200" spc="0">
                <a:solidFill>
                  <a:srgbClr val="000000"/>
                </a:solidFill>
                <a:latin typeface="Times New Roman" pitchFamily="1" panose="02020603050405020304"/>
              </a:rPr>
              <a:t>“Honoris causa” por la Facultad de Ciencias de la Universidad de Extremadura. </a:t>
            </a:r>
          </a:p>
          <a:p>
            <a:pPr marL="0" marR="0" indent="0" algn="l">
              <a:lnSpc>
                <a:spcPts val="1400"/>
              </a:lnSpc>
              <a:spcBef>
                <a:spcPts val="545"/>
              </a:spcBef>
              <a:spcAft>
                <a:spcPts val="1185"/>
              </a:spcAft>
            </a:pPr>
            <a:r>
              <a:rPr lang="es-ES" sz="1200" spc="45">
                <a:solidFill>
                  <a:srgbClr val="000000"/>
                </a:solidFill>
                <a:latin typeface="Times New Roman" pitchFamily="1" panose="02020603050405020304"/>
              </a:rPr>
              <a:t>Prof. Dra. Ana María Mata Durán </a:t>
            </a:r>
          </a:p>
        </p:txBody>
      </p:sp>
      <p:sp>
        <p:nvSpPr>
          <p:cNvPr id="11" name=""/>
          <p:cNvSpPr/>
          <p:nvPr>
            <p:ph type="body" idx="10"/>
          </p:nvPr>
        </p:nvSpPr>
        <p:spPr>
          <a:xfrm>
            <a:off x="1056640" y="9731375"/>
            <a:ext cx="5492115" cy="238125"/>
          </a:xfrm>
          <a:prstGeom prst="rect">
            <a:avLst/>
          </a:prstGeom>
          <a:noFill/>
          <a:ln w="0" cmpd="sng">
            <a:noFill/>
            <a:prstDash val="solid"/>
          </a:ln>
        </p:spPr>
        <p:txBody>
          <a:bodyPr vert="horz" lIns="0" tIns="52705" rIns="0" bIns="0" anchor="t"/>
          <a:lstStyle/>
          <a:p>
            <a:pPr marL="0" marR="0" indent="0" algn="l">
              <a:lnSpc>
                <a:spcPts val="1400"/>
              </a:lnSpc>
              <a:spcAft>
                <a:spcPts val="5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9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92115"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371 </a:t>
            </a:r>
          </a:p>
        </p:txBody>
      </p:sp>
      <p:sp>
        <p:nvSpPr>
          <p:cNvPr id="3" name=""/>
          <p:cNvSpPr/>
          <p:nvPr>
            <p:ph type="body" idx="10"/>
          </p:nvPr>
        </p:nvSpPr>
        <p:spPr>
          <a:xfrm>
            <a:off x="1054735" y="681990"/>
            <a:ext cx="5492115" cy="2369185"/>
          </a:xfrm>
          <a:prstGeom prst="rect">
            <a:avLst/>
          </a:prstGeom>
          <a:noFill/>
          <a:ln w="0" cmpd="sng">
            <a:noFill/>
            <a:prstDash val="solid"/>
          </a:ln>
        </p:spPr>
        <p:txBody>
          <a:bodyPr vert="horz" lIns="0" tIns="226695"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Catedrática de Bioquímica y Biología Molecular de la Universidad de Extremadura. </a:t>
            </a:r>
          </a:p>
          <a:p>
            <a:pPr marL="45720" marR="45720" indent="0" algn="just">
              <a:lnSpc>
                <a:spcPts val="1400"/>
              </a:lnSpc>
              <a:spcBef>
                <a:spcPts val="1910"/>
              </a:spcBef>
              <a:spcAft>
                <a:spcPts val="0"/>
              </a:spcAft>
            </a:pPr>
            <a:r>
              <a:rPr lang="es-ES" sz="1100" b="1" spc="0">
                <a:solidFill>
                  <a:srgbClr val="000000"/>
                </a:solidFill>
                <a:latin typeface="Bookman Old Style" pitchFamily="1" panose="02020603050405020304"/>
              </a:rPr>
              <a:t>Discurso del Dr. Jesús Ávila de Grado, para la recepción del Doctorado Honoris Causa por la Universidad de Extremadura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Sr. Rector Magnífico, Excelentísimas e Ilustrísimas Autoridades, queridos Profesores, Personal de Administración y Servicios, Compañeros y Amigos,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Me gustaría empezar agradeciendo a la Universidad de Extremadura por la distinción que hoy voy a recibir. Mi agradecimiento al Rector, Profesor D. Antonio Hidalgo García, a la Junta de Gobierno de la Facultad de Ciencias y a su Decana, profesora Dña. Lucía Rodríguez Gallardo, quienes hicieron la propuesta y, muy en especial a mi madrina y entrañable amiga la Profesora Dña. Ana María Mata. </a:t>
            </a:r>
          </a:p>
        </p:txBody>
      </p:sp>
      <p:sp>
        <p:nvSpPr>
          <p:cNvPr id="4" name=""/>
          <p:cNvSpPr/>
          <p:nvPr>
            <p:ph type="body" idx="10"/>
          </p:nvPr>
        </p:nvSpPr>
        <p:spPr>
          <a:xfrm>
            <a:off x="4178935" y="3051175"/>
            <a:ext cx="2367915" cy="4498975"/>
          </a:xfrm>
          <a:prstGeom prst="rect">
            <a:avLst/>
          </a:prstGeom>
          <a:noFill/>
          <a:ln w="0" cmpd="sng">
            <a:noFill/>
            <a:prstDash val="solid"/>
          </a:ln>
        </p:spPr>
        <p:txBody>
          <a:bodyPr vert="horz" lIns="0" tIns="56515" rIns="0" bIns="0" anchor="t"/>
          <a:lstStyle/>
          <a:p>
            <a:pPr marL="45720" marR="45720" indent="0" algn="just">
              <a:lnSpc>
                <a:spcPts val="1400"/>
              </a:lnSpc>
              <a:spcAft>
                <a:spcPts val="0"/>
              </a:spcAft>
            </a:pPr>
            <a:r>
              <a:rPr lang="es-ES" sz="1200" spc="10">
                <a:solidFill>
                  <a:srgbClr val="000000"/>
                </a:solidFill>
                <a:latin typeface="Times New Roman" pitchFamily="1" panose="02020603050405020304"/>
              </a:rPr>
              <a:t>Es para míun gran honor recibir el </a:t>
            </a:r>
            <a:r>
              <a:rPr lang="es-ES" sz="1200" spc="10">
                <a:solidFill>
                  <a:srgbClr val="000000"/>
                </a:solidFill>
                <a:latin typeface="Times New Roman" pitchFamily="1" panose="02020603050405020304"/>
              </a:rPr>
              <a:t>Doctorado Honoris Causa por esta </a:t>
            </a:r>
            <a:r>
              <a:rPr lang="es-ES" sz="1200" spc="10">
                <a:solidFill>
                  <a:srgbClr val="000000"/>
                </a:solidFill>
                <a:latin typeface="Times New Roman" pitchFamily="1" panose="02020603050405020304"/>
              </a:rPr>
              <a:t>Universidad, en donde ilustres cien-</a:t>
            </a:r>
            <a:r>
              <a:rPr lang="es-ES" sz="1200" spc="10">
                <a:solidFill>
                  <a:srgbClr val="000000"/>
                </a:solidFill>
                <a:latin typeface="Times New Roman" pitchFamily="1" panose="02020603050405020304"/>
              </a:rPr>
              <a:t>tíficos, como mi mentora la Prof. </a:t>
            </a:r>
            <a:r>
              <a:rPr lang="es-ES" sz="1200" spc="10">
                <a:solidFill>
                  <a:srgbClr val="000000"/>
                </a:solidFill>
                <a:latin typeface="Times New Roman" pitchFamily="1" panose="02020603050405020304"/>
              </a:rPr>
              <a:t>Margarita Salas, previamente obtu-</a:t>
            </a:r>
            <a:r>
              <a:rPr lang="es-ES" sz="1200" spc="10">
                <a:solidFill>
                  <a:srgbClr val="000000"/>
                </a:solidFill>
                <a:latin typeface="Times New Roman" pitchFamily="1" panose="02020603050405020304"/>
              </a:rPr>
              <a:t>vieron esta distinción. Una Univer-</a:t>
            </a:r>
            <a:r>
              <a:rPr lang="es-ES" sz="1200" spc="10">
                <a:solidFill>
                  <a:srgbClr val="000000"/>
                </a:solidFill>
                <a:latin typeface="Times New Roman" pitchFamily="1" panose="02020603050405020304"/>
              </a:rPr>
              <a:t>sidad, con la que he colaborado con </a:t>
            </a:r>
            <a:r>
              <a:rPr lang="es-ES" sz="1200" spc="10">
                <a:solidFill>
                  <a:srgbClr val="000000"/>
                </a:solidFill>
                <a:latin typeface="Times New Roman" pitchFamily="1" panose="02020603050405020304"/>
              </a:rPr>
              <a:t>algunos de sus profesores del cam-</a:t>
            </a:r>
            <a:r>
              <a:rPr lang="es-ES" sz="1200" spc="10">
                <a:solidFill>
                  <a:srgbClr val="000000"/>
                </a:solidFill>
                <a:latin typeface="Times New Roman" pitchFamily="1" panose="02020603050405020304"/>
              </a:rPr>
              <a:t>pus de Badajoz, como la Prof. Ma-</a:t>
            </a:r>
            <a:r>
              <a:rPr lang="es-ES" sz="1200" spc="10">
                <a:solidFill>
                  <a:srgbClr val="000000"/>
                </a:solidFill>
                <a:latin typeface="Times New Roman" pitchFamily="1" panose="02020603050405020304"/>
              </a:rPr>
              <a:t>ta, y del campus de Cáceres, como </a:t>
            </a:r>
            <a:r>
              <a:rPr lang="es-ES" sz="1200" spc="10">
                <a:solidFill>
                  <a:srgbClr val="000000"/>
                </a:solidFill>
                <a:latin typeface="Times New Roman" pitchFamily="1" panose="02020603050405020304"/>
              </a:rPr>
              <a:t>el Prof. Fuentes. También me gusta-</a:t>
            </a:r>
            <a:r>
              <a:rPr lang="es-ES" sz="1200" spc="10">
                <a:solidFill>
                  <a:srgbClr val="000000"/>
                </a:solidFill>
                <a:latin typeface="Times New Roman" pitchFamily="1" panose="02020603050405020304"/>
              </a:rPr>
              <a:t>ría recordar aquía un excelente cien-</a:t>
            </a:r>
            <a:r>
              <a:rPr lang="es-ES" sz="1200" spc="10">
                <a:solidFill>
                  <a:srgbClr val="000000"/>
                </a:solidFill>
                <a:latin typeface="Times New Roman" pitchFamily="1" panose="02020603050405020304"/>
              </a:rPr>
              <a:t>tífico extremeño, el Profesor Eladio </a:t>
            </a:r>
            <a:r>
              <a:rPr lang="es-ES" sz="1200" spc="10">
                <a:solidFill>
                  <a:srgbClr val="000000"/>
                </a:solidFill>
                <a:latin typeface="Times New Roman" pitchFamily="1" panose="02020603050405020304"/>
              </a:rPr>
              <a:t>Viñuela que fue un magnífico maes-</a:t>
            </a:r>
            <a:r>
              <a:rPr lang="es-ES" sz="1200" spc="10">
                <a:solidFill>
                  <a:srgbClr val="000000"/>
                </a:solidFill>
                <a:latin typeface="Times New Roman" pitchFamily="1" panose="02020603050405020304"/>
              </a:rPr>
              <a:t>tro, y que me orientóen el inicio de </a:t>
            </a:r>
            <a:r>
              <a:rPr lang="es-ES" sz="1200" spc="10">
                <a:solidFill>
                  <a:srgbClr val="000000"/>
                </a:solidFill>
                <a:latin typeface="Times New Roman" pitchFamily="1" panose="02020603050405020304"/>
              </a:rPr>
              <a:t>mi carrera científica. En mi humilde </a:t>
            </a:r>
            <a:r>
              <a:rPr lang="es-ES" sz="1200" spc="10">
                <a:solidFill>
                  <a:srgbClr val="000000"/>
                </a:solidFill>
                <a:latin typeface="Times New Roman" pitchFamily="1" panose="02020603050405020304"/>
              </a:rPr>
              <a:t>opinión, el Prof. Viñuela ha sido uno </a:t>
            </a:r>
            <a:r>
              <a:rPr lang="es-ES" sz="1200" spc="10">
                <a:solidFill>
                  <a:srgbClr val="000000"/>
                </a:solidFill>
                <a:latin typeface="Times New Roman" pitchFamily="1" panose="02020603050405020304"/>
              </a:rPr>
              <a:t>de los mejores científicos que ha te-</a:t>
            </a:r>
            <a:r>
              <a:rPr lang="es-ES" sz="1200" spc="10">
                <a:solidFill>
                  <a:srgbClr val="000000"/>
                </a:solidFill>
                <a:latin typeface="Times New Roman" pitchFamily="1" panose="02020603050405020304"/>
              </a:rPr>
              <a:t>nido nuestro país. Brevemente, voy a </a:t>
            </a:r>
            <a:r>
              <a:rPr lang="es-ES" sz="1200" spc="10">
                <a:solidFill>
                  <a:srgbClr val="000000"/>
                </a:solidFill>
                <a:latin typeface="Times New Roman" pitchFamily="1" panose="02020603050405020304"/>
              </a:rPr>
              <a:t>resumir mi educación y trabajo. Me </a:t>
            </a:r>
            <a:r>
              <a:rPr lang="es-ES" sz="1200" spc="10">
                <a:solidFill>
                  <a:srgbClr val="000000"/>
                </a:solidFill>
                <a:latin typeface="Times New Roman" pitchFamily="1" panose="02020603050405020304"/>
              </a:rPr>
              <a:t>licenciéen Químicas en la Univer-</a:t>
            </a:r>
            <a:r>
              <a:rPr lang="es-ES" sz="1200" spc="10">
                <a:solidFill>
                  <a:srgbClr val="000000"/>
                </a:solidFill>
                <a:latin typeface="Times New Roman" pitchFamily="1" panose="02020603050405020304"/>
              </a:rPr>
              <a:t>sidad Complutense de Madrid. Tras </a:t>
            </a:r>
            <a:r>
              <a:rPr lang="es-ES" sz="1200" spc="10">
                <a:solidFill>
                  <a:srgbClr val="000000"/>
                </a:solidFill>
                <a:latin typeface="Times New Roman" pitchFamily="1" panose="02020603050405020304"/>
              </a:rPr>
              <a:t>obtener una beca en la antigua Jun-</a:t>
            </a:r>
            <a:r>
              <a:rPr lang="es-ES" sz="1200" spc="10">
                <a:solidFill>
                  <a:srgbClr val="000000"/>
                </a:solidFill>
                <a:latin typeface="Times New Roman" pitchFamily="1" panose="02020603050405020304"/>
              </a:rPr>
              <a:t>ta de Energía Nuclear para hacer el </a:t>
            </a:r>
          </a:p>
        </p:txBody>
      </p:sp>
      <p:sp>
        <p:nvSpPr>
          <p:cNvPr id="5" name=""/>
          <p:cNvSpPr/>
          <p:nvPr>
            <p:ph type="body" idx="10"/>
          </p:nvPr>
        </p:nvSpPr>
        <p:spPr>
          <a:xfrm>
            <a:off x="1054735" y="7550150"/>
            <a:ext cx="5492115" cy="2181225"/>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200" spc="10">
                <a:solidFill>
                  <a:srgbClr val="000000"/>
                </a:solidFill>
                <a:latin typeface="Times New Roman" pitchFamily="1" panose="02020603050405020304"/>
              </a:rPr>
              <a:t>Doctorado, y cuando estaba trabajando allíasistía un curso de Biología Molecular, </a:t>
            </a:r>
            <a:r>
              <a:rPr lang="es-ES" sz="1200" spc="10">
                <a:solidFill>
                  <a:srgbClr val="000000"/>
                </a:solidFill>
                <a:latin typeface="Times New Roman" pitchFamily="1" panose="02020603050405020304"/>
              </a:rPr>
              <a:t>en donde los Profesores Salas y Viñuela daban clase. Me gustaron tanto sus clases </a:t>
            </a:r>
            <a:r>
              <a:rPr lang="es-ES" sz="1200" spc="10">
                <a:solidFill>
                  <a:srgbClr val="000000"/>
                </a:solidFill>
                <a:latin typeface="Times New Roman" pitchFamily="1" panose="02020603050405020304"/>
              </a:rPr>
              <a:t>que, tras hablar con ellos, cambiéde tema de tesis y de lugar de trabajo, pasando </a:t>
            </a:r>
            <a:r>
              <a:rPr lang="es-ES" sz="1200" spc="10">
                <a:solidFill>
                  <a:srgbClr val="000000"/>
                </a:solidFill>
                <a:latin typeface="Times New Roman" pitchFamily="1" panose="02020603050405020304"/>
              </a:rPr>
              <a:t>al CSIC. Allí, fui el primer doctorando de la Prof. Salas y tras trabajar infructuosa-</a:t>
            </a:r>
            <a:r>
              <a:rPr lang="es-ES" sz="1200" spc="10">
                <a:solidFill>
                  <a:srgbClr val="000000"/>
                </a:solidFill>
                <a:latin typeface="Times New Roman" pitchFamily="1" panose="02020603050405020304"/>
              </a:rPr>
              <a:t>mente durante casi tres años, gracias en parte a la enseñanzas y a la paciencia de los </a:t>
            </a:r>
            <a:r>
              <a:rPr lang="es-ES" sz="1200" spc="10">
                <a:solidFill>
                  <a:srgbClr val="000000"/>
                </a:solidFill>
                <a:latin typeface="Times New Roman" pitchFamily="1" panose="02020603050405020304"/>
              </a:rPr>
              <a:t>Profesores Salas y Viñuela tuve mis primeros resultados sobre la RNA polimerasa </a:t>
            </a:r>
            <a:r>
              <a:rPr lang="es-ES" sz="1200" spc="10">
                <a:solidFill>
                  <a:srgbClr val="000000"/>
                </a:solidFill>
                <a:latin typeface="Times New Roman" pitchFamily="1" panose="02020603050405020304"/>
              </a:rPr>
              <a:t>de B subtilis, huésped del fago </a:t>
            </a:r>
            <a:r>
              <a:rPr lang="es-ES" sz="1200" spc="10">
                <a:solidFill>
                  <a:srgbClr val="000000"/>
                </a:solidFill>
                <a:latin typeface="Times New Roman" pitchFamily="1" panose="02020603050405020304"/>
              </a:rPr>
              <a:t>Φ29 sobre el que se trabajaba en el laboratorio. Con </a:t>
            </a:r>
            <a:r>
              <a:rPr lang="es-ES" sz="1200" spc="10">
                <a:solidFill>
                  <a:srgbClr val="000000"/>
                </a:solidFill>
                <a:latin typeface="Times New Roman" pitchFamily="1" panose="02020603050405020304"/>
              </a:rPr>
              <a:t>estos resultados pude publicar mi primer trabajo en la revista </a:t>
            </a:r>
            <a:r>
              <a:rPr lang="es-ES" sz="1050" i="1" spc="10">
                <a:solidFill>
                  <a:srgbClr val="000000"/>
                </a:solidFill>
                <a:latin typeface="Arial" pitchFamily="2" panose="02020603050405020304"/>
              </a:rPr>
              <a:t>Nature</a:t>
            </a:r>
            <a:r>
              <a:rPr lang="es-ES" sz="1200" spc="10">
                <a:solidFill>
                  <a:srgbClr val="000000"/>
                </a:solidFill>
                <a:latin typeface="Times New Roman" pitchFamily="1" panose="02020603050405020304"/>
              </a:rPr>
              <a:t>. </a:t>
            </a:r>
          </a:p>
          <a:p>
            <a:pPr marL="45720" marR="45720" indent="0" algn="just">
              <a:lnSpc>
                <a:spcPts val="1400"/>
              </a:lnSpc>
              <a:spcBef>
                <a:spcPts val="520"/>
              </a:spcBef>
              <a:spcAft>
                <a:spcPts val="2485"/>
              </a:spcAft>
            </a:pPr>
            <a:r>
              <a:rPr lang="es-ES" sz="1200" spc="0">
                <a:solidFill>
                  <a:srgbClr val="000000"/>
                </a:solidFill>
                <a:latin typeface="Times New Roman" pitchFamily="1" panose="02020603050405020304"/>
              </a:rPr>
              <a:t>Posteriormente cambiéde trabajo hacia los virus animales, realizando mi etapa de </a:t>
            </a:r>
            <a:r>
              <a:rPr lang="es-ES" sz="1200" spc="0">
                <a:solidFill>
                  <a:srgbClr val="000000"/>
                </a:solidFill>
                <a:latin typeface="Times New Roman" pitchFamily="1" panose="02020603050405020304"/>
              </a:rPr>
              <a:t>postdoctoral en los Institutos Nacionales de la Salud en Maryland, EE.UU. Allítras </a:t>
            </a:r>
          </a:p>
        </p:txBody>
      </p:sp>
      <p:sp>
        <p:nvSpPr>
          <p:cNvPr id="6" name=""/>
          <p:cNvSpPr/>
          <p:nvPr>
            <p:ph type="body" idx="10"/>
          </p:nvPr>
        </p:nvSpPr>
        <p:spPr>
          <a:xfrm>
            <a:off x="1054735" y="9731375"/>
            <a:ext cx="5492115"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4735" y="6938645"/>
            <a:ext cx="2743200" cy="611505"/>
          </a:xfrm>
          <a:prstGeom prst="rect">
            <a:avLst/>
          </a:prstGeom>
          <a:noFill/>
          <a:ln w="0" cmpd="sng">
            <a:noFill/>
            <a:prstDash val="solid"/>
          </a:ln>
        </p:spPr>
        <p:txBody>
          <a:bodyPr vert="horz" lIns="0" tIns="0" rIns="0" bIns="0" anchor="t"/>
          <a:lstStyle/>
          <a:p>
            <a:pPr marL="0" marR="0" indent="0" algn="ctr">
              <a:lnSpc>
                <a:spcPts val="1500"/>
              </a:lnSpc>
              <a:spcAft>
                <a:spcPts val="1825"/>
              </a:spcAft>
            </a:pPr>
            <a:r>
              <a:rPr lang="es-ES" sz="1200" spc="0">
                <a:solidFill>
                  <a:srgbClr val="000000"/>
                </a:solidFill>
                <a:latin typeface="Times New Roman" pitchFamily="1" panose="02020603050405020304"/>
              </a:rPr>
              <a:t>Dr. Jesús Ávila de Grado </a:t>
            </a:r>
            <a:br/>
            <a:r>
              <a:rPr lang="es-ES" sz="1200" spc="0">
                <a:solidFill>
                  <a:srgbClr val="000000"/>
                </a:solidFill>
                <a:latin typeface="Times New Roman" pitchFamily="1" panose="02020603050405020304"/>
              </a:rPr>
              <a:t>Investidura 04/04/2019 </a:t>
            </a:r>
          </a:p>
        </p:txBody>
      </p:sp>
    </p:spTree>
  </p:cSld>
  <p:clrMapOvr>
    <a:masterClrMapping/>
  </p:clrMapOvr>
</p:sldLayout>
</file>

<file path=ppt/slideLayouts/slideLayout39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3465" y="457200"/>
            <a:ext cx="5492115" cy="236855"/>
          </a:xfrm>
          <a:prstGeom prst="rect">
            <a:avLst/>
          </a:prstGeom>
          <a:noFill/>
          <a:ln w="0" cmpd="sng">
            <a:noFill/>
            <a:prstDash val="solid"/>
          </a:ln>
        </p:spPr>
        <p:txBody>
          <a:bodyPr vert="horz" lIns="0" tIns="41275" rIns="0" bIns="0" anchor="t"/>
          <a:lstStyle/>
          <a:p>
            <a:pPr marL="45720" marR="45720" indent="0" algn="l">
              <a:lnSpc>
                <a:spcPts val="1400"/>
              </a:lnSpc>
              <a:spcAft>
                <a:spcPts val="35"/>
              </a:spcAft>
              <a:tabLst>
                <a:tab algn="r" pos="5440680"/>
              </a:tabLst>
            </a:pPr>
            <a:r>
              <a:rPr lang="es-ES" sz="1200" spc="0">
                <a:solidFill>
                  <a:srgbClr val="000000"/>
                </a:solidFill>
                <a:latin typeface="Times New Roman" pitchFamily="1" panose="02020603050405020304"/>
              </a:rPr>
              <a:t>372 </a:t>
            </a:r>
            <a:r>
              <a:rPr lang="es-ES" sz="1200" b="1" spc="0">
                <a:solidFill>
                  <a:srgbClr val="000000"/>
                </a:solidFill>
                <a:latin typeface="Times New Roman" pitchFamily="1" panose="02020603050405020304"/>
              </a:rPr>
              <a:t>15.8. Prof. Dr. Jesús ´Avila de Grado </a:t>
            </a:r>
          </a:p>
        </p:txBody>
      </p:sp>
      <p:sp>
        <p:nvSpPr>
          <p:cNvPr id="3" name=""/>
          <p:cNvSpPr/>
          <p:nvPr>
            <p:ph type="body" idx="10"/>
          </p:nvPr>
        </p:nvSpPr>
        <p:spPr>
          <a:xfrm>
            <a:off x="1053465" y="694055"/>
            <a:ext cx="5492115" cy="9037320"/>
          </a:xfrm>
          <a:prstGeom prst="rect">
            <a:avLst/>
          </a:prstGeom>
          <a:noFill/>
          <a:ln w="0" cmpd="sng">
            <a:noFill/>
            <a:prstDash val="solid"/>
          </a:ln>
        </p:spPr>
        <p:txBody>
          <a:bodyPr vert="horz" lIns="0" tIns="2146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estudiar el ácido nucleico del virus SV40, observamos que se asociaba a las histonas formando un minicromosoma. Entonces, empecéa interesarme por la segregación cromosómica, no solo del virus sino también de los cromosomas de las células hués-</a:t>
            </a:r>
            <a:r>
              <a:rPr lang="es-ES" sz="1200" spc="0">
                <a:solidFill>
                  <a:srgbClr val="000000"/>
                </a:solidFill>
                <a:latin typeface="Times New Roman" pitchFamily="1" panose="02020603050405020304"/>
              </a:rPr>
              <a:t>ped, fijándome en el huso mitótico. Eso despertómi interés por un componente del citoesqueleto, los microtúbulos. Los microtúbulos son polímeros de la proteína tubu-lina y en un extracto de cerebro el 20 % de la proteína total es tubulina. El cerebro era pues el modelo ideal para estudiar la tubulina y los microtúbulos. </a:t>
            </a:r>
          </a:p>
          <a:p>
            <a:pPr marL="45720" marR="45720" indent="0" algn="just">
              <a:lnSpc>
                <a:spcPts val="1400"/>
              </a:lnSpc>
              <a:spcBef>
                <a:spcPts val="525"/>
              </a:spcBef>
              <a:spcAft>
                <a:spcPts val="0"/>
              </a:spcAft>
            </a:pPr>
            <a:r>
              <a:rPr lang="es-ES" sz="1200" spc="25">
                <a:solidFill>
                  <a:srgbClr val="000000"/>
                </a:solidFill>
                <a:latin typeface="Times New Roman" pitchFamily="1" panose="02020603050405020304"/>
              </a:rPr>
              <a:t>Cuando regreséa Espan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a y establecími grupo independiente de investigación con la ayuda de los Prof. Salas y Vin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uela, empecéa estudiar los microtúbulos a nivel molecular. Sin embargo, a nivel personal, fue más importante para mi, en aquella época, conocer a la Dra. Nieves Villanueva, mi mujer, que estaba entonces haciendo su doctorado con la Prof. Salas y con la que tuve a mi hija Marina, que se ha doctorado recientemente. </a:t>
            </a:r>
          </a:p>
          <a:p>
            <a:pPr marL="45720" marR="45720" indent="0" algn="just">
              <a:lnSpc>
                <a:spcPts val="1400"/>
              </a:lnSpc>
              <a:spcBef>
                <a:spcPts val="530"/>
              </a:spcBef>
              <a:spcAft>
                <a:spcPts val="0"/>
              </a:spcAft>
            </a:pPr>
            <a:r>
              <a:rPr lang="es-ES" sz="1200" spc="25">
                <a:solidFill>
                  <a:srgbClr val="000000"/>
                </a:solidFill>
                <a:latin typeface="Times New Roman" pitchFamily="1" panose="02020603050405020304"/>
              </a:rPr>
              <a:t>En el estudio de los microtúbulos del cerebro, se descubrióla presencia de proteínas que se asocian a dichos microtúbulos, las MAPs, y en el laboratorio las fuimos caracterizando una a una, focalizando en la proteína tau. Analizamos la interacción tubulina–tau y la función de tau como agente estabilizador de los microtúbulos, cuya presencia previene la proliferación celular y facilita la diferenciación de los neuroblastos a neuronas. </a:t>
            </a:r>
          </a:p>
          <a:p>
            <a:pPr marL="45720" marR="45720" indent="0" algn="just">
              <a:lnSpc>
                <a:spcPts val="1400"/>
              </a:lnSpc>
              <a:spcBef>
                <a:spcPts val="550"/>
              </a:spcBef>
              <a:spcAft>
                <a:spcPts val="0"/>
              </a:spcAft>
            </a:pPr>
            <a:r>
              <a:rPr lang="es-ES" sz="1200" spc="0">
                <a:solidFill>
                  <a:srgbClr val="000000"/>
                </a:solidFill>
                <a:latin typeface="Times New Roman" pitchFamily="1" panose="02020603050405020304"/>
              </a:rPr>
              <a:t>Simultáneamente, en esos 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 se publicó, en EE.UU, que la proteína tau era un componente de la estructura conocida como ovillos neurofibrilares, estructura que se encuentra en el cerebro de los enfermos de Alzheimer y en nuestro laboratorio nos preguntamos si era un componente más o era el componente esencial de los ovillos. Utilizando tau purificado, conseguimos reproducir “</a:t>
            </a:r>
            <a:r>
              <a:rPr lang="es-ES" sz="1100" i="1" spc="0">
                <a:solidFill>
                  <a:srgbClr val="000000"/>
                </a:solidFill>
                <a:latin typeface="Arial" pitchFamily="2" panose="02020603050405020304"/>
              </a:rPr>
              <a:t>in vitro</a:t>
            </a:r>
            <a:r>
              <a:rPr lang="es-ES" sz="1200" spc="0">
                <a:solidFill>
                  <a:srgbClr val="000000"/>
                </a:solidFill>
                <a:latin typeface="Times New Roman" pitchFamily="1" panose="02020603050405020304"/>
              </a:rPr>
              <a:t>” la formación de los polímeros de tau que están presentes en los cerebros de los pacientes de Alzheimer. Adicionalmente, estudiamos modificaciones, como la fosforilación de la proteína tau, que se llevan a cabo en la enfermedad de Alzheimer. </a:t>
            </a:r>
          </a:p>
          <a:p>
            <a:pPr marL="45720" marR="45720" indent="0" algn="just">
              <a:lnSpc>
                <a:spcPts val="1400"/>
              </a:lnSpc>
              <a:spcBef>
                <a:spcPts val="530"/>
              </a:spcBef>
              <a:spcAft>
                <a:spcPts val="0"/>
              </a:spcAft>
            </a:pPr>
            <a:r>
              <a:rPr lang="es-ES" sz="1200" spc="15">
                <a:solidFill>
                  <a:srgbClr val="000000"/>
                </a:solidFill>
                <a:latin typeface="Times New Roman" pitchFamily="1" panose="02020603050405020304"/>
              </a:rPr>
              <a:t>La fosforilación de tau se produce fundamentalmente por la quinasa GSK3 (también denominada tau quinasa 1) que es, además, un nexo entre el péptido amiloide (que forma las placas seniles, en la enfermedad de Alzheimer), y la proteína tau. Por ello, desarrollamos un ratón transgénico condicional que sobreexpresaba en su cerebro GSK3. Este ratón tenía problemas de memoria, como los pacientes de Alzheimer y esto era debido a una atrofia en su giro dentado, localización en donde se lleva a cabo la neurogénesis adulta, que se relaciona con la memoria episódica. Por otra parte, observamos, en un trabajo en colaboración con la Prof. Mata, que GSK3 podía alterar el procesamiento del RNA de tau, dando lugar a diferentes formas de RNA mensajero, que tras traducirse expresaban diferentes isoformas de la proteína tau. </a:t>
            </a:r>
          </a:p>
          <a:p>
            <a:pPr marL="45720" marR="45720" indent="0" algn="just">
              <a:lnSpc>
                <a:spcPts val="1400"/>
              </a:lnSpc>
              <a:spcBef>
                <a:spcPts val="550"/>
              </a:spcBef>
              <a:spcAft>
                <a:spcPts val="1965"/>
              </a:spcAft>
            </a:pPr>
            <a:r>
              <a:rPr lang="es-ES" sz="1200" spc="0">
                <a:solidFill>
                  <a:srgbClr val="000000"/>
                </a:solidFill>
                <a:latin typeface="Times New Roman" pitchFamily="1" panose="02020603050405020304"/>
              </a:rPr>
              <a:t>Un factor de riesgo de la enfermedad de Alzheimer es el envejecimiento, y hemos observado que en el envejecimiento neuronal hay acumulación de la proteína tau in-tracelular que puede cambiar su localización subcelular desde el axón a las dendritas, incluso a las espinas dendríticas. Adicionalmente, este exceso puede dar lugar a la secreción de tau o a la muerte celular, dando lugar, en ambos casos, a la presencia de tau extracelular. Nuestro trabajo indicóque tau extracelular es tóxico para neuronas y para células de glía, y que puede afectar a la desaparición de espinas dendríticas en las neuronas, y a la activación de células de microglía. </a:t>
            </a:r>
          </a:p>
        </p:txBody>
      </p:sp>
      <p:sp>
        <p:nvSpPr>
          <p:cNvPr id="4" name=""/>
          <p:cNvSpPr/>
          <p:nvPr>
            <p:ph type="body" idx="10"/>
          </p:nvPr>
        </p:nvSpPr>
        <p:spPr>
          <a:xfrm>
            <a:off x="1053465" y="9731375"/>
            <a:ext cx="5492115" cy="238125"/>
          </a:xfrm>
          <a:prstGeom prst="rect">
            <a:avLst/>
          </a:prstGeom>
          <a:noFill/>
          <a:ln w="0" cmpd="sng">
            <a:noFill/>
            <a:prstDash val="solid"/>
          </a:ln>
        </p:spPr>
        <p:txBody>
          <a:bodyPr vert="horz" lIns="0" tIns="52705" rIns="0" bIns="0" anchor="t"/>
          <a:lstStyle/>
          <a:p>
            <a:pPr marL="45720" marR="45720" indent="0" algn="l">
              <a:lnSpc>
                <a:spcPts val="1400"/>
              </a:lnSpc>
              <a:spcAft>
                <a:spcPts val="50"/>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39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92115" cy="199390"/>
          </a:xfrm>
          <a:prstGeom prst="rect">
            <a:avLst/>
          </a:prstGeom>
          <a:noFill/>
          <a:ln w="0" cmpd="sng">
            <a:noFill/>
            <a:prstDash val="solid"/>
          </a:ln>
        </p:spPr>
        <p:txBody>
          <a:bodyPr vert="horz" lIns="0" tIns="5715" rIns="0" bIns="0" anchor="t"/>
          <a:lstStyle/>
          <a:p>
            <a:pPr marL="45720" marR="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373 </a:t>
            </a:r>
          </a:p>
        </p:txBody>
      </p:sp>
      <p:sp>
        <p:nvSpPr>
          <p:cNvPr id="3" name=""/>
          <p:cNvSpPr/>
          <p:nvPr>
            <p:ph type="body" idx="10"/>
          </p:nvPr>
        </p:nvSpPr>
        <p:spPr>
          <a:xfrm>
            <a:off x="1054735" y="681990"/>
            <a:ext cx="5492115" cy="9049385"/>
          </a:xfrm>
          <a:prstGeom prst="rect">
            <a:avLst/>
          </a:prstGeom>
          <a:noFill/>
          <a:ln w="0" cmpd="sng">
            <a:noFill/>
            <a:prstDash val="solid"/>
          </a:ln>
        </p:spPr>
        <p:txBody>
          <a:bodyPr vert="horz" lIns="0" tIns="21971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Dado que un alto nivel de proteína tau, intracelular, afecta negativamente a una neurona y que tau extracelular es tóxico, se han propuesto terapias para la enferme-</a:t>
            </a:r>
            <a:r>
              <a:rPr lang="es-ES" sz="1300" spc="0">
                <a:solidFill>
                  <a:srgbClr val="000000"/>
                </a:solidFill>
                <a:latin typeface="Garamond" pitchFamily="1" panose="02020603050405020304"/>
              </a:rPr>
              <a:t>dad de Alzheimer basadas en disminuir los niveles de la proteína tau, intracelular y extracelular. Sin embargo, una disminución excesiva de tau puede dar lugar a pro-</a:t>
            </a:r>
            <a:r>
              <a:rPr lang="es-ES" sz="1300" spc="0">
                <a:solidFill>
                  <a:srgbClr val="000000"/>
                </a:solidFill>
                <a:latin typeface="Garamond" pitchFamily="1" panose="02020603050405020304"/>
              </a:rPr>
              <a:t>blemas colaterales, pues puede afectar a funciones fisiológicas de la proteína tau, que pueden ser beneficiosas para una neurona. Por ejemplo, en el laboratorio hemos observado que una de estas funciones es la regulación de la plasticidad sináptica que tiene lugar en las nuevas neuronas que se forman durante el proceso de neurogénesis adulta. Por ello, estamos buscando posibles terapias alternativas contra la patología mediada por la proteína tau, que preserven dichas funciones. </a:t>
            </a:r>
          </a:p>
          <a:p>
            <a:pPr marL="45720" marR="45720" indent="0" algn="just">
              <a:lnSpc>
                <a:spcPts val="1400"/>
              </a:lnSpc>
              <a:spcBef>
                <a:spcPts val="465"/>
              </a:spcBef>
              <a:spcAft>
                <a:spcPts val="0"/>
              </a:spcAft>
            </a:pPr>
            <a:r>
              <a:rPr lang="es-ES" sz="1300" spc="0">
                <a:solidFill>
                  <a:srgbClr val="000000"/>
                </a:solidFill>
                <a:latin typeface="Garamond" pitchFamily="1" panose="02020603050405020304"/>
              </a:rPr>
              <a:t>Todo lo indicado no es la labor de una persona, sino el trabajo de muchos. Sin haber sido educado correctamente por mis mentores, sin haber tenido unos excelentes co-</a:t>
            </a:r>
            <a:r>
              <a:rPr lang="es-ES" sz="1300" spc="0">
                <a:solidFill>
                  <a:srgbClr val="000000"/>
                </a:solidFill>
                <a:latin typeface="Garamond" pitchFamily="1" panose="02020603050405020304"/>
              </a:rPr>
              <a:t>laboradores en el laboratorio, de los que he aprendido más que lo que les he podido enseñar. Sin haber tenido competidores en el extranjero y editores de las revistas que ponían las cosas difíciles y nos hacían trabajar duro o sin la ayuda de algunas instituciones, fundamentalmente públicas, de nuestro país (como el Centro Seve-</a:t>
            </a:r>
            <a:r>
              <a:rPr lang="es-ES" sz="1300" spc="0">
                <a:solidFill>
                  <a:srgbClr val="000000"/>
                </a:solidFill>
                <a:latin typeface="Garamond" pitchFamily="1" panose="02020603050405020304"/>
              </a:rPr>
              <a:t>ro Ochoa), no hubiera hecho prácticamente nada, por mucho empeño que hubiera dedicado. </a:t>
            </a:r>
          </a:p>
          <a:p>
            <a:pPr marL="45720" marR="45720" indent="0" algn="just">
              <a:lnSpc>
                <a:spcPts val="1400"/>
              </a:lnSpc>
              <a:spcBef>
                <a:spcPts val="510"/>
              </a:spcBef>
              <a:spcAft>
                <a:spcPts val="0"/>
              </a:spcAft>
            </a:pPr>
            <a:r>
              <a:rPr lang="es-ES" sz="1300" spc="0">
                <a:solidFill>
                  <a:srgbClr val="000000"/>
                </a:solidFill>
                <a:latin typeface="Garamond" pitchFamily="1" panose="02020603050405020304"/>
              </a:rPr>
              <a:t>Entre las Instituciones privadas quiero resaltar la ayuda de la </a:t>
            </a:r>
            <a:r>
              <a:rPr lang="es-ES" sz="1300" i="1" spc="0">
                <a:solidFill>
                  <a:srgbClr val="000000"/>
                </a:solidFill>
                <a:latin typeface="Garamond" pitchFamily="1" panose="02020603050405020304"/>
              </a:rPr>
              <a:t>Fundación Reina Sof</a:t>
            </a:r>
            <a:r>
              <a:rPr lang="es-ES" sz="1300" i="1" spc="0">
                <a:solidFill>
                  <a:srgbClr val="000000"/>
                </a:solidFill>
                <a:latin typeface="Garamond" pitchFamily="1" panose="02020603050405020304"/>
              </a:rPr>
              <a:t>ı´a</a:t>
            </a:r>
            <a:r>
              <a:rPr lang="es-ES" sz="1300" spc="0">
                <a:solidFill>
                  <a:srgbClr val="000000"/>
                </a:solidFill>
                <a:latin typeface="Garamond" pitchFamily="1" panose="02020603050405020304"/>
              </a:rPr>
              <a:t>, cuya Presidenta, SM La Reina Doña Sofía, es una de las personas m´as implicadas, a nivel internacional, en la búsqueda de recursos para la prevención de la enfermedad de Alzheimer.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Por último, si se me permite, querría indicar que es necesario que desde las diferentes Instituciones relacionadas directa o indirectamente con la ciencia se apoye a los grupos donde se trabaja bien, pero con pocos medios, grupos como los que conozco, y seguro hay más, de la Universidad de Extremadura. Para nuestro trabajo se requiere perseverancia, pasión y posibilidades. Para tener posibilidades se requiere apoyo, que es necesario, pues hay mucho por conocer y hacer. Un apoyo como el que acabo de recibir en este acto de la Universidad de Extremadura. </a:t>
            </a:r>
          </a:p>
          <a:p>
            <a:pPr marL="45720" marR="0" indent="0" algn="l">
              <a:lnSpc>
                <a:spcPts val="1400"/>
              </a:lnSpc>
              <a:spcBef>
                <a:spcPts val="525"/>
              </a:spcBef>
              <a:spcAft>
                <a:spcPts val="0"/>
              </a:spcAft>
            </a:pPr>
            <a:r>
              <a:rPr lang="es-ES" sz="1300" spc="5">
                <a:solidFill>
                  <a:srgbClr val="000000"/>
                </a:solidFill>
                <a:latin typeface="Garamond" pitchFamily="1" panose="02020603050405020304"/>
              </a:rPr>
              <a:t>Muchas gracias. </a:t>
            </a:r>
          </a:p>
          <a:p>
            <a:pPr marL="45720" marR="0" indent="0" algn="l">
              <a:lnSpc>
                <a:spcPts val="1400"/>
              </a:lnSpc>
              <a:spcBef>
                <a:spcPts val="455"/>
              </a:spcBef>
              <a:spcAft>
                <a:spcPts val="22265"/>
              </a:spcAft>
            </a:pPr>
            <a:r>
              <a:rPr lang="es-ES" sz="1300" spc="10">
                <a:solidFill>
                  <a:srgbClr val="000000"/>
                </a:solidFill>
                <a:latin typeface="Garamond" pitchFamily="1" panose="02020603050405020304"/>
              </a:rPr>
              <a:t>Dr. Jesús Ávila de Grado </a:t>
            </a:r>
          </a:p>
        </p:txBody>
      </p:sp>
      <p:sp>
        <p:nvSpPr>
          <p:cNvPr id="4" name=""/>
          <p:cNvSpPr/>
          <p:nvPr>
            <p:ph type="body" idx="10"/>
          </p:nvPr>
        </p:nvSpPr>
        <p:spPr>
          <a:xfrm>
            <a:off x="1054735" y="9731375"/>
            <a:ext cx="5492115" cy="225425"/>
          </a:xfrm>
          <a:prstGeom prst="rect">
            <a:avLst/>
          </a:prstGeom>
          <a:noFill/>
          <a:ln w="0" cmpd="sng">
            <a:noFill/>
            <a:prstDash val="solid"/>
          </a:ln>
        </p:spPr>
        <p:txBody>
          <a:bodyPr vert="horz" lIns="0" tIns="48260" rIns="0" bIns="0" anchor="t"/>
          <a:lstStyle/>
          <a:p>
            <a:pPr marL="45720" marR="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39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39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7435" y="1676400"/>
            <a:ext cx="5492115" cy="1291590"/>
          </a:xfrm>
          <a:prstGeom prst="rect">
            <a:avLst/>
          </a:prstGeom>
          <a:noFill/>
          <a:ln w="0" cmpd="sng">
            <a:noFill/>
            <a:prstDash val="solid"/>
          </a:ln>
        </p:spPr>
        <p:txBody>
          <a:bodyPr vert="horz" lIns="0" tIns="73025" rIns="0" bIns="0" anchor="t"/>
          <a:lstStyle/>
          <a:p>
            <a:pPr marL="1828800" marR="45720" indent="0" algn="l">
              <a:lnSpc>
                <a:spcPts val="2800"/>
              </a:lnSpc>
              <a:spcAft>
                <a:spcPts val="0"/>
              </a:spcAft>
            </a:pPr>
            <a:r>
              <a:rPr lang="es-ES" sz="2300" spc="10">
                <a:solidFill>
                  <a:srgbClr val="000000"/>
                </a:solidFill>
                <a:latin typeface="Bookman Old Style" pitchFamily="1" panose="02020603050405020304"/>
              </a:rPr>
              <a:t>Capítulo 16 </a:t>
            </a:r>
          </a:p>
          <a:p>
            <a:pPr marL="1828800" marR="45720" indent="0" algn="l">
              <a:lnSpc>
                <a:spcPts val="3000"/>
              </a:lnSpc>
              <a:spcBef>
                <a:spcPts val="480"/>
              </a:spcBef>
              <a:spcAft>
                <a:spcPts val="320"/>
              </a:spcAft>
            </a:pPr>
            <a:r>
              <a:rPr lang="es-ES" sz="2300" spc="0">
                <a:solidFill>
                  <a:srgbClr val="000000"/>
                </a:solidFill>
                <a:latin typeface="Bookman Old Style" pitchFamily="1" panose="02020603050405020304"/>
              </a:rPr>
              <a:t>Información bibliográfica y documental </a:t>
            </a:r>
          </a:p>
        </p:txBody>
      </p:sp>
      <p:sp>
        <p:nvSpPr>
          <p:cNvPr id="3" name=""/>
          <p:cNvSpPr/>
          <p:nvPr>
            <p:ph type="body" idx="10"/>
          </p:nvPr>
        </p:nvSpPr>
        <p:spPr>
          <a:xfrm>
            <a:off x="1067435" y="2967990"/>
            <a:ext cx="5492115" cy="6817360"/>
          </a:xfrm>
          <a:prstGeom prst="rect">
            <a:avLst/>
          </a:prstGeom>
          <a:noFill/>
          <a:ln w="0" cmpd="sng">
            <a:noFill/>
            <a:prstDash val="solid"/>
          </a:ln>
        </p:spPr>
        <p:txBody>
          <a:bodyPr vert="horz" lIns="0" tIns="543560" rIns="0" bIns="0" anchor="t"/>
          <a:lstStyle/>
          <a:p>
            <a:pPr marL="411480" marR="45720" indent="137160" algn="l">
              <a:lnSpc>
                <a:spcPts val="1400"/>
              </a:lnSpc>
              <a:spcAft>
                <a:spcPts val="0"/>
              </a:spcAft>
              <a:buFont typeface="Times New Roman"/>
              <a:buAutoNum startAt="1" type="arabicPeriod"/>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15 años de la Universidad de Extremadura. 1973–1987</a:t>
            </a:r>
            <a:r>
              <a:rPr lang="es-ES" sz="1200" spc="0">
                <a:solidFill>
                  <a:srgbClr val="000000"/>
                </a:solidFill>
                <a:latin typeface="Times New Roman" pitchFamily="1" panose="02020603050405020304"/>
              </a:rPr>
              <a:t>”, Equipo de Gobierno, Universidad de Extremadura, MAE, 1990. </a:t>
            </a:r>
          </a:p>
          <a:p>
            <a:pPr marL="411480" marR="45720" indent="137160" algn="l">
              <a:lnSpc>
                <a:spcPts val="1400"/>
              </a:lnSpc>
              <a:spcBef>
                <a:spcPts val="215"/>
              </a:spcBef>
              <a:spcAft>
                <a:spcPts val="0"/>
              </a:spcAft>
              <a:buFont typeface="Times New Roman"/>
              <a:buAutoNum type="arabicPeriod"/>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Memoria Histórica de la Facultad de Ciencias. XXV Aniversario. 1968–1993</a:t>
            </a:r>
            <a:r>
              <a:rPr lang="es-ES" sz="1200" spc="0">
                <a:solidFill>
                  <a:srgbClr val="000000"/>
                </a:solidFill>
                <a:latin typeface="Times New Roman" pitchFamily="1" panose="02020603050405020304"/>
              </a:rPr>
              <a:t>”, Facultad de Ciencias, Tecnigraf S.A., DL: BA–353/95, 1995. </a:t>
            </a:r>
          </a:p>
          <a:p>
            <a:pPr marL="411480" marR="45720" indent="137160" algn="l">
              <a:lnSpc>
                <a:spcPts val="2600"/>
              </a:lnSpc>
              <a:spcBef>
                <a:spcPts val="455"/>
              </a:spcBef>
              <a:spcAft>
                <a:spcPts val="0"/>
              </a:spcAft>
              <a:buFont typeface="Times New Roman"/>
              <a:buAutoNum type="arabicPeriod"/>
            </a:pPr>
            <a:r>
              <a:rPr lang="es-ES" sz="1200" spc="-235">
                <a:solidFill>
                  <a:srgbClr val="000000"/>
                </a:solidFill>
                <a:latin typeface="Times New Roman" pitchFamily="1" panose="02020603050405020304"/>
              </a:rPr>
              <a:t>“</a:t>
            </a:r>
            <a:r>
              <a:rPr lang="es-ES" sz="1200" i="1" spc="0">
                <a:solidFill>
                  <a:srgbClr val="000000"/>
                </a:solidFill>
                <a:latin typeface="Times New Roman" pitchFamily="1" panose="02020603050405020304"/>
              </a:rPr>
              <a:t>Crónicas donde se cuenta como nacióla Universidad de Extremadura</a:t>
            </a:r>
            <a:r>
              <a:rPr lang="es-ES" sz="1200" spc="-235">
                <a:solidFill>
                  <a:srgbClr val="000000"/>
                </a:solidFill>
                <a:latin typeface="Times New Roman" pitchFamily="1" panose="02020603050405020304"/>
              </a:rPr>
              <a:t>”, JoséMaría Montes Caraballo, Tecnigraf S.A., ISBN:84–87394–50–7, 2001. </a:t>
            </a:r>
          </a:p>
          <a:p>
            <a:pPr marL="411480" marR="45720" indent="137160" algn="l">
              <a:lnSpc>
                <a:spcPts val="1400"/>
              </a:lnSpc>
              <a:spcBef>
                <a:spcPts val="220"/>
              </a:spcBef>
              <a:spcAft>
                <a:spcPts val="0"/>
              </a:spcAft>
              <a:buFont typeface="Times New Roman"/>
              <a:buAutoNum type="arabicPeriod"/>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La contribución socio–económica de la Universidad de Extremadura</a:t>
            </a:r>
            <a:r>
              <a:rPr lang="es-ES" sz="1200" spc="0">
                <a:solidFill>
                  <a:srgbClr val="000000"/>
                </a:solidFill>
                <a:latin typeface="Times New Roman" pitchFamily="1" panose="02020603050405020304"/>
              </a:rPr>
              <a:t>”, Consejo Social, Tecnigraf S.A., 2012. </a:t>
            </a:r>
          </a:p>
          <a:p>
            <a:pPr marL="411480" marR="45720" indent="137160" algn="l">
              <a:lnSpc>
                <a:spcPts val="1400"/>
              </a:lnSpc>
              <a:spcBef>
                <a:spcPts val="240"/>
              </a:spcBef>
              <a:spcAft>
                <a:spcPts val="0"/>
              </a:spcAft>
              <a:buFont typeface="Times New Roman"/>
              <a:buAutoNum type="arabicPeriod"/>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Bolet</a:t>
            </a:r>
            <a:r>
              <a:rPr lang="es-ES" sz="1200" i="1" spc="0">
                <a:solidFill>
                  <a:srgbClr val="000000"/>
                </a:solidFill>
                <a:latin typeface="Times New Roman" pitchFamily="1" panose="02020603050405020304"/>
              </a:rPr>
              <a:t>ı´n de Información Municipal. Número extraordinario</a:t>
            </a:r>
            <a:r>
              <a:rPr lang="es-ES" sz="1200" spc="0">
                <a:solidFill>
                  <a:srgbClr val="000000"/>
                </a:solidFill>
                <a:latin typeface="Times New Roman" pitchFamily="1" panose="02020603050405020304"/>
              </a:rPr>
              <a:t>”, Ayuntamiento de Badajoz, DL: BA–19/69, 1969. </a:t>
            </a:r>
          </a:p>
          <a:p>
            <a:pPr marL="411480" marR="45720" indent="137160" algn="l">
              <a:lnSpc>
                <a:spcPts val="1500"/>
              </a:lnSpc>
              <a:spcBef>
                <a:spcPts val="150"/>
              </a:spcBef>
              <a:spcAft>
                <a:spcPts val="0"/>
              </a:spcAft>
              <a:buFont typeface="Times New Roman"/>
              <a:buAutoNum type="arabicPeriod"/>
            </a:pPr>
            <a:r>
              <a:rPr lang="es-ES" sz="1200" spc="0">
                <a:solidFill>
                  <a:srgbClr val="000000"/>
                </a:solidFill>
                <a:latin typeface="Times New Roman" pitchFamily="1" panose="02020603050405020304"/>
              </a:rPr>
              <a:t>“Bases de Datos de la UEx. Unidad Técnica de Evaluación y Calidad”, Comu-</a:t>
            </a:r>
            <a:r>
              <a:rPr lang="es-ES" sz="1200" spc="0">
                <a:solidFill>
                  <a:srgbClr val="000000"/>
                </a:solidFill>
                <a:latin typeface="Times New Roman" pitchFamily="1" panose="02020603050405020304"/>
              </a:rPr>
              <a:t>nicación institucional, 2018. </a:t>
            </a:r>
          </a:p>
          <a:p>
            <a:pPr marL="411480" marR="45720" indent="137160" algn="l">
              <a:lnSpc>
                <a:spcPts val="1400"/>
              </a:lnSpc>
              <a:spcBef>
                <a:spcPts val="245"/>
              </a:spcBef>
              <a:spcAft>
                <a:spcPts val="0"/>
              </a:spcAft>
              <a:buFont typeface="Times New Roman"/>
              <a:buAutoNum type="arabicPeriod"/>
            </a:pPr>
            <a:r>
              <a:rPr lang="es-ES" sz="1200" spc="15">
                <a:solidFill>
                  <a:srgbClr val="000000"/>
                </a:solidFill>
                <a:latin typeface="Times New Roman" pitchFamily="1" panose="02020603050405020304"/>
              </a:rPr>
              <a:t>“Memorias Académicas de la Facultad de Ciencias”, período 1993–2011. </a:t>
            </a:r>
          </a:p>
          <a:p>
            <a:pPr marL="411480" marR="45720" indent="137160" algn="l">
              <a:lnSpc>
                <a:spcPts val="1400"/>
              </a:lnSpc>
              <a:spcBef>
                <a:spcPts val="265"/>
              </a:spcBef>
              <a:spcAft>
                <a:spcPts val="0"/>
              </a:spcAft>
              <a:buFont typeface="Times New Roman"/>
              <a:buAutoNum type="arabicPeriod"/>
            </a:pPr>
            <a:r>
              <a:rPr lang="es-ES" sz="1200" spc="10">
                <a:solidFill>
                  <a:srgbClr val="000000"/>
                </a:solidFill>
                <a:latin typeface="Times New Roman" pitchFamily="1" panose="02020603050405020304"/>
              </a:rPr>
              <a:t>“Informes anuales de Calidad de la Facultad de Ciencias”, período 2012–2018. </a:t>
            </a:r>
          </a:p>
          <a:p>
            <a:pPr marL="411480" marR="45720" indent="137160" algn="l">
              <a:lnSpc>
                <a:spcPts val="1400"/>
              </a:lnSpc>
              <a:spcBef>
                <a:spcPts val="190"/>
              </a:spcBef>
              <a:spcAft>
                <a:spcPts val="0"/>
              </a:spcAft>
              <a:buFont typeface="Times New Roman"/>
              <a:buAutoNum type="arabicPeriod"/>
            </a:pPr>
            <a:r>
              <a:rPr lang="es-ES" sz="1200" spc="0">
                <a:solidFill>
                  <a:srgbClr val="000000"/>
                </a:solidFill>
                <a:latin typeface="Times New Roman" pitchFamily="1" panose="02020603050405020304"/>
              </a:rPr>
              <a:t>“Servicio de Recursos Humanos de la Universidad de Extremadura”, Comuni-</a:t>
            </a:r>
            <a:r>
              <a:rPr lang="es-ES" sz="1200" spc="0">
                <a:solidFill>
                  <a:srgbClr val="000000"/>
                </a:solidFill>
                <a:latin typeface="Times New Roman" pitchFamily="1" panose="02020603050405020304"/>
              </a:rPr>
              <a:t>cación institucional, 2018. </a:t>
            </a:r>
          </a:p>
          <a:p>
            <a:pPr marL="411480" marR="45720" indent="137160" algn="l">
              <a:lnSpc>
                <a:spcPts val="1400"/>
              </a:lnSpc>
              <a:spcBef>
                <a:spcPts val="220"/>
              </a:spcBef>
              <a:spcAft>
                <a:spcPts val="0"/>
              </a:spcAft>
              <a:buFont typeface="Times New Roman"/>
              <a:buAutoNum type="arabicPeriod"/>
            </a:pPr>
            <a:r>
              <a:rPr lang="es-ES" sz="1200" spc="0">
                <a:solidFill>
                  <a:srgbClr val="000000"/>
                </a:solidFill>
                <a:latin typeface="Times New Roman" pitchFamily="1" panose="02020603050405020304"/>
              </a:rPr>
              <a:t>“Servicio de Gestión y Transferencia de Resultados de la Investigación. Uni-</a:t>
            </a:r>
            <a:r>
              <a:rPr lang="es-ES" sz="1200" spc="0">
                <a:solidFill>
                  <a:srgbClr val="000000"/>
                </a:solidFill>
                <a:latin typeface="Times New Roman" pitchFamily="1" panose="02020603050405020304"/>
              </a:rPr>
              <a:t>versidad de Extremadura”, Comunicación institucional, 2018. </a:t>
            </a:r>
          </a:p>
          <a:p>
            <a:pPr marL="411480" marR="45720" indent="137160" algn="l">
              <a:lnSpc>
                <a:spcPts val="1500"/>
              </a:lnSpc>
              <a:spcBef>
                <a:spcPts val="165"/>
              </a:spcBef>
              <a:spcAft>
                <a:spcPts val="0"/>
              </a:spcAft>
              <a:buFont typeface="Times New Roman"/>
              <a:buAutoNum type="arabicPeriod"/>
            </a:pPr>
            <a:r>
              <a:rPr lang="es-ES" sz="1200" spc="0">
                <a:solidFill>
                  <a:srgbClr val="000000"/>
                </a:solidFill>
                <a:latin typeface="Times New Roman" pitchFamily="1" panose="02020603050405020304"/>
              </a:rPr>
              <a:t>“Gabinete de Información y Comunicación. Universidad de Extremadura”, Co-</a:t>
            </a:r>
            <a:r>
              <a:rPr lang="es-ES" sz="1200" spc="0">
                <a:solidFill>
                  <a:srgbClr val="000000"/>
                </a:solidFill>
                <a:latin typeface="Times New Roman" pitchFamily="1" panose="02020603050405020304"/>
              </a:rPr>
              <a:t>municación institucional, 2018. </a:t>
            </a:r>
          </a:p>
          <a:p>
            <a:pPr marL="411480" marR="45720" indent="137160" algn="l">
              <a:lnSpc>
                <a:spcPts val="1400"/>
              </a:lnSpc>
              <a:spcBef>
                <a:spcPts val="190"/>
              </a:spcBef>
              <a:spcAft>
                <a:spcPts val="0"/>
              </a:spcAft>
              <a:buFont typeface="Times New Roman"/>
              <a:buAutoNum type="arabicPeriod"/>
            </a:pPr>
            <a:r>
              <a:rPr lang="es-ES" sz="1200" spc="0">
                <a:solidFill>
                  <a:srgbClr val="000000"/>
                </a:solidFill>
                <a:latin typeface="Times New Roman" pitchFamily="1" panose="02020603050405020304"/>
              </a:rPr>
              <a:t>“Servicio de Bibliotecas. Universidad de Extremadura”, Comunicación institu-</a:t>
            </a:r>
            <a:r>
              <a:rPr lang="es-ES" sz="1200" spc="0">
                <a:solidFill>
                  <a:srgbClr val="000000"/>
                </a:solidFill>
                <a:latin typeface="Times New Roman" pitchFamily="1" panose="02020603050405020304"/>
              </a:rPr>
              <a:t>cional, 2018. </a:t>
            </a:r>
          </a:p>
          <a:p>
            <a:pPr marL="411480" marR="45720" indent="137160" algn="l">
              <a:lnSpc>
                <a:spcPts val="1400"/>
              </a:lnSpc>
              <a:spcBef>
                <a:spcPts val="215"/>
              </a:spcBef>
              <a:spcAft>
                <a:spcPts val="0"/>
              </a:spcAft>
              <a:buFont typeface="Times New Roman"/>
              <a:buAutoNum type="arabicPeriod"/>
            </a:pPr>
            <a:r>
              <a:rPr lang="es-ES" sz="1200" spc="0">
                <a:solidFill>
                  <a:srgbClr val="000000"/>
                </a:solidFill>
                <a:latin typeface="Times New Roman" pitchFamily="1" panose="02020603050405020304"/>
              </a:rPr>
              <a:t>“Servicio de Becas, Estudios de Posgrado y Títulos Propios. Universidad de Extremadura”, Comunicación institucional, 2018. </a:t>
            </a:r>
          </a:p>
          <a:p>
            <a:pPr marL="411480" marR="45720" indent="137160" algn="l">
              <a:lnSpc>
                <a:spcPts val="1400"/>
              </a:lnSpc>
              <a:spcBef>
                <a:spcPts val="220"/>
              </a:spcBef>
              <a:spcAft>
                <a:spcPts val="0"/>
              </a:spcAft>
              <a:buFont typeface="Times New Roman"/>
              <a:buAutoNum type="arabicPeriod"/>
            </a:pPr>
            <a:r>
              <a:rPr lang="es-ES" sz="1200" spc="0">
                <a:solidFill>
                  <a:srgbClr val="000000"/>
                </a:solidFill>
                <a:latin typeface="Times New Roman" pitchFamily="1" panose="02020603050405020304"/>
              </a:rPr>
              <a:t>“Archivo Histórico Provincial. Presidencia”, Junta de Extremadura, Comuni-</a:t>
            </a:r>
            <a:r>
              <a:rPr lang="es-ES" sz="1200" spc="0">
                <a:solidFill>
                  <a:srgbClr val="000000"/>
                </a:solidFill>
                <a:latin typeface="Times New Roman" pitchFamily="1" panose="02020603050405020304"/>
              </a:rPr>
              <a:t>cación institucional, 2018. </a:t>
            </a:r>
          </a:p>
          <a:p>
            <a:pPr marL="411480" marR="45720" indent="137160" algn="l">
              <a:lnSpc>
                <a:spcPts val="1400"/>
              </a:lnSpc>
              <a:spcBef>
                <a:spcPts val="190"/>
              </a:spcBef>
              <a:spcAft>
                <a:spcPts val="0"/>
              </a:spcAft>
              <a:buFont typeface="Times New Roman"/>
              <a:buAutoNum type="arabicPeriod"/>
            </a:pPr>
            <a:r>
              <a:rPr lang="es-ES" sz="1200" spc="0">
                <a:solidFill>
                  <a:srgbClr val="000000"/>
                </a:solidFill>
                <a:latin typeface="Times New Roman" pitchFamily="1" panose="02020603050405020304"/>
              </a:rPr>
              <a:t>“Archivo Municipal de Badajoz. Concejalía de Cultura”, Ayuntamiento de Ba-</a:t>
            </a:r>
            <a:r>
              <a:rPr lang="es-ES" sz="1200" spc="0">
                <a:solidFill>
                  <a:srgbClr val="000000"/>
                </a:solidFill>
                <a:latin typeface="Times New Roman" pitchFamily="1" panose="02020603050405020304"/>
              </a:rPr>
              <a:t>dajoz, Comunicación institucional, 2018. </a:t>
            </a:r>
          </a:p>
          <a:p>
            <a:pPr marL="411480" marR="45720" indent="137160" algn="l">
              <a:lnSpc>
                <a:spcPts val="1400"/>
              </a:lnSpc>
              <a:spcBef>
                <a:spcPts val="265"/>
              </a:spcBef>
              <a:spcAft>
                <a:spcPts val="4535"/>
              </a:spcAft>
              <a:buFont typeface="Times New Roman"/>
              <a:buAutoNum type="arabicPeriod"/>
            </a:pPr>
            <a:r>
              <a:rPr lang="es-ES" sz="1200" spc="0">
                <a:solidFill>
                  <a:srgbClr val="000000"/>
                </a:solidFill>
                <a:latin typeface="Times New Roman" pitchFamily="1" panose="02020603050405020304"/>
              </a:rPr>
              <a:t>“Archivo Provincial”, Diputación de Badajoz, Comunicación institucional, 2018. </a:t>
            </a:r>
          </a:p>
        </p:txBody>
      </p:sp>
      <p:sp>
        <p:nvSpPr>
          <p:cNvPr id="4" name=""/>
          <p:cNvSpPr/>
          <p:nvPr>
            <p:ph type="body" idx="10"/>
          </p:nvPr>
        </p:nvSpPr>
        <p:spPr>
          <a:xfrm>
            <a:off x="1052195" y="9785350"/>
            <a:ext cx="5492115" cy="184150"/>
          </a:xfrm>
          <a:prstGeom prst="rect">
            <a:avLst/>
          </a:prstGeom>
          <a:noFill/>
          <a:ln w="0" cmpd="sng">
            <a:noFill/>
            <a:prstDash val="solid"/>
          </a:ln>
        </p:spPr>
        <p:txBody>
          <a:bodyPr vert="horz" lIns="0" tIns="0" rIns="0" bIns="0" anchor="t"/>
          <a:lstStyle/>
          <a:p>
            <a:pPr marL="0" marR="0" indent="0" algn="ctr">
              <a:lnSpc>
                <a:spcPts val="1400"/>
              </a:lnSpc>
              <a:spcAft>
                <a:spcPts val="70"/>
              </a:spcAft>
            </a:pPr>
            <a:r>
              <a:rPr lang="es-ES" sz="1200" spc="125">
                <a:solidFill>
                  <a:srgbClr val="000000"/>
                </a:solidFill>
                <a:latin typeface="Times New Roman" pitchFamily="1" panose="02020603050405020304"/>
              </a:rPr>
              <a:t>375 </a:t>
            </a:r>
          </a:p>
        </p:txBody>
      </p:sp>
    </p:spTree>
  </p:cSld>
  <p:clrMapOvr>
    <a:masterClrMapping/>
  </p:clrMapOvr>
</p:sldLayout>
</file>

<file path=ppt/slideLayouts/slideLayout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4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65"/>
              </a:spcAft>
              <a:tabLst>
                <a:tab algn="r" pos="5440680"/>
              </a:tabLst>
            </a:pPr>
            <a:r>
              <a:rPr lang="es-ES" sz="1200" spc="0">
                <a:solidFill>
                  <a:srgbClr val="000000"/>
                </a:solidFill>
                <a:latin typeface="Times New Roman" pitchFamily="1" panose="02020603050405020304"/>
              </a:rPr>
              <a:t>16 </a:t>
            </a:r>
            <a:r>
              <a:rPr lang="es-ES" sz="1050" b="1" spc="0">
                <a:solidFill>
                  <a:srgbClr val="000000"/>
                </a:solidFill>
                <a:latin typeface="Bookman Old Style" pitchFamily="1" panose="02020603050405020304"/>
              </a:rPr>
              <a:t>3.1. Antecedentes. </a:t>
            </a:r>
          </a:p>
        </p:txBody>
      </p:sp>
      <p:sp>
        <p:nvSpPr>
          <p:cNvPr id="3" name=""/>
          <p:cNvSpPr/>
          <p:nvPr>
            <p:ph type="body" idx="10"/>
          </p:nvPr>
        </p:nvSpPr>
        <p:spPr>
          <a:xfrm>
            <a:off x="1059180" y="681990"/>
            <a:ext cx="5486400" cy="1351280"/>
          </a:xfrm>
          <a:prstGeom prst="rect">
            <a:avLst/>
          </a:prstGeom>
          <a:noFill/>
          <a:ln w="0" cmpd="sng">
            <a:noFill/>
            <a:prstDash val="solid"/>
          </a:ln>
        </p:spPr>
        <p:txBody>
          <a:bodyPr vert="horz" lIns="0" tIns="227330" rIns="0" bIns="0" anchor="t"/>
          <a:lstStyle/>
          <a:p>
            <a:pPr marL="45720" marR="45720" indent="0" algn="just">
              <a:lnSpc>
                <a:spcPts val="1400"/>
              </a:lnSpc>
              <a:spcAft>
                <a:spcPts val="1595"/>
              </a:spcAft>
            </a:pPr>
            <a:r>
              <a:rPr lang="es-ES" sz="1200" spc="0">
                <a:solidFill>
                  <a:srgbClr val="000000"/>
                </a:solidFill>
                <a:latin typeface="Times New Roman" pitchFamily="1" panose="02020603050405020304"/>
              </a:rPr>
              <a:t>escritura, los terrenos fueron cedidos al MEC para que se planificase la aspiración pacense de contar con una universidad extremeña, de proyección hispanoamericana. Además, el Pleno de la Diputación de Badajoz (31 de mayo de 1968) acuerda, pre-</a:t>
            </a:r>
            <a:r>
              <a:rPr lang="es-ES" sz="1200" spc="0">
                <a:solidFill>
                  <a:srgbClr val="000000"/>
                </a:solidFill>
                <a:latin typeface="Times New Roman" pitchFamily="1" panose="02020603050405020304"/>
              </a:rPr>
              <a:t>cisamente en esta misma línea, la construcción en el Campus Universitario de un Colegio Mayor Hispano–Americano. </a:t>
            </a:r>
          </a:p>
        </p:txBody>
      </p:sp>
      <p:sp>
        <p:nvSpPr>
          <p:cNvPr id="6" name=""/>
          <p:cNvSpPr/>
          <p:nvPr>
            <p:ph type="body" idx="10"/>
          </p:nvPr>
        </p:nvSpPr>
        <p:spPr>
          <a:xfrm>
            <a:off x="1059180" y="5373370"/>
            <a:ext cx="5486400" cy="3568700"/>
          </a:xfrm>
          <a:prstGeom prst="rect">
            <a:avLst/>
          </a:prstGeom>
          <a:noFill/>
          <a:ln w="0" cmpd="sng">
            <a:noFill/>
            <a:prstDash val="solid"/>
          </a:ln>
        </p:spPr>
        <p:txBody>
          <a:bodyPr vert="horz" lIns="0" tIns="36830" rIns="0" bIns="0" anchor="t"/>
          <a:lstStyle/>
          <a:p>
            <a:pPr marL="45720" marR="45720" indent="0" algn="ctr">
              <a:lnSpc>
                <a:spcPts val="1400"/>
              </a:lnSpc>
              <a:spcAft>
                <a:spcPts val="0"/>
              </a:spcAft>
            </a:pPr>
            <a:r>
              <a:rPr lang="es-ES" sz="1050" b="1" spc="35">
                <a:solidFill>
                  <a:srgbClr val="000000"/>
                </a:solidFill>
                <a:latin typeface="Bookman Old Style" pitchFamily="1" panose="02020603050405020304"/>
              </a:rPr>
              <a:t>Figura </a:t>
            </a:r>
            <a:r>
              <a:rPr lang="es-ES" sz="1250" spc="35">
                <a:solidFill>
                  <a:srgbClr val="000000"/>
                </a:solidFill>
                <a:latin typeface="Arial" pitchFamily="2" panose="02020603050405020304"/>
              </a:rPr>
              <a:t>II</a:t>
            </a:r>
            <a:r>
              <a:rPr lang="es-ES" sz="1200" spc="35">
                <a:solidFill>
                  <a:srgbClr val="000000"/>
                </a:solidFill>
                <a:latin typeface="Times New Roman" pitchFamily="1" panose="02020603050405020304"/>
              </a:rPr>
              <a:t>: Rincón de Palomas </a:t>
            </a:r>
          </a:p>
          <a:p>
            <a:pPr marL="45720" marR="45720" indent="0" algn="just">
              <a:lnSpc>
                <a:spcPts val="1400"/>
              </a:lnSpc>
              <a:spcBef>
                <a:spcPts val="3830"/>
              </a:spcBef>
              <a:spcAft>
                <a:spcPts val="0"/>
              </a:spcAft>
            </a:pPr>
            <a:r>
              <a:rPr lang="es-ES" sz="1200" spc="0">
                <a:solidFill>
                  <a:srgbClr val="000000"/>
                </a:solidFill>
                <a:latin typeface="Times New Roman" pitchFamily="1" panose="02020603050405020304"/>
              </a:rPr>
              <a:t>Lo que representaba para Badajoz la vida universitaria, queda suficientemente ex-</a:t>
            </a:r>
            <a:r>
              <a:rPr lang="es-ES" sz="1200" spc="0">
                <a:solidFill>
                  <a:srgbClr val="000000"/>
                </a:solidFill>
                <a:latin typeface="Times New Roman" pitchFamily="1" panose="02020603050405020304"/>
              </a:rPr>
              <a:t>presado en diversos Plenos municipales desde 1964 a 1968,</a:t>
            </a:r>
            <a:r>
              <a:rPr lang="es-ES" sz="1200" baseline="30000" spc="0">
                <a:solidFill>
                  <a:srgbClr val="000000"/>
                </a:solidFill>
                <a:latin typeface="Courier New" pitchFamily="3" panose="02020603050405020304"/>
              </a:rPr>
              <a:t>5</a:t>
            </a:r>
            <a:r>
              <a:rPr lang="es-ES" sz="1200" spc="0">
                <a:solidFill>
                  <a:srgbClr val="000000"/>
                </a:solidFill>
                <a:latin typeface="Times New Roman" pitchFamily="1" panose="02020603050405020304"/>
              </a:rPr>
              <a:t> todos ellos con acuerdos </a:t>
            </a:r>
          </a:p>
          <a:p>
            <a:pPr marL="45720" marR="45720" indent="0" algn="just">
              <a:lnSpc>
                <a:spcPts val="2200"/>
              </a:lnSpc>
              <a:spcBef>
                <a:spcPts val="0"/>
              </a:spcBef>
              <a:spcAft>
                <a:spcPts val="0"/>
              </a:spcAft>
            </a:pPr>
            <a:r>
              <a:rPr lang="es-ES" sz="1200" spc="-190">
                <a:solidFill>
                  <a:srgbClr val="000000"/>
                </a:solidFill>
                <a:latin typeface="Times New Roman" pitchFamily="1" panose="02020603050405020304"/>
              </a:rPr>
              <a:t>y resoluciones de apoyo a la creación de una universidad: “</a:t>
            </a:r>
            <a:r>
              <a:rPr lang="es-ES" sz="1200" i="1" spc="-190">
                <a:solidFill>
                  <a:srgbClr val="000000"/>
                </a:solidFill>
                <a:latin typeface="Times New Roman" pitchFamily="1" panose="02020603050405020304"/>
              </a:rPr>
              <a:t>El Ayuntamiento </a:t>
            </a:r>
            <a:r>
              <a:rPr lang="es-ES" sz="1200" i="1" baseline="30000" spc="-190">
                <a:solidFill>
                  <a:srgbClr val="000000"/>
                </a:solidFill>
                <a:latin typeface="Times New Roman" pitchFamily="1" panose="02020603050405020304"/>
              </a:rPr>
              <a:t>está</a:t>
            </a:r>
            <a:r>
              <a:rPr lang="es-ES" sz="1200" i="1" spc="-190">
                <a:solidFill>
                  <a:srgbClr val="000000"/>
                </a:solidFill>
                <a:latin typeface="Times New Roman" pitchFamily="1" panose="02020603050405020304"/>
              </a:rPr>
              <a:t>dispuesto a hipotecar hasta el último céntimo de su patrimonio para aportarlo a su universidad</a:t>
            </a:r>
            <a:r>
              <a:rPr lang="es-ES" sz="1200" spc="-190">
                <a:solidFill>
                  <a:srgbClr val="000000"/>
                </a:solidFill>
                <a:latin typeface="Times New Roman" pitchFamily="1" panose="02020603050405020304"/>
              </a:rPr>
              <a:t>”. Asíse dijo textualmente. </a:t>
            </a:r>
          </a:p>
          <a:p>
            <a:pPr marL="45720" marR="45720" indent="0" algn="just">
              <a:lnSpc>
                <a:spcPts val="1400"/>
              </a:lnSpc>
              <a:spcBef>
                <a:spcPts val="520"/>
              </a:spcBef>
              <a:spcAft>
                <a:spcPts val="0"/>
              </a:spcAft>
            </a:pPr>
            <a:r>
              <a:rPr lang="es-ES" sz="1200" spc="45">
                <a:solidFill>
                  <a:srgbClr val="000000"/>
                </a:solidFill>
                <a:latin typeface="Times New Roman" pitchFamily="1" panose="02020603050405020304"/>
              </a:rPr>
              <a:t>Si nos viéramos obligados a ponerle un título a todo aquel proceso previo a la creación de la Facultad lo denominaríamos, casi sin dudar: “La </a:t>
            </a:r>
            <a:r>
              <a:rPr lang="es-ES" sz="1200" b="1" i="1" spc="45">
                <a:solidFill>
                  <a:srgbClr val="000000"/>
                </a:solidFill>
                <a:latin typeface="Times New Roman" pitchFamily="1" panose="02020603050405020304"/>
              </a:rPr>
              <a:t>universidad como obsesión</a:t>
            </a:r>
            <a:r>
              <a:rPr lang="es-ES" sz="1200" spc="45">
                <a:solidFill>
                  <a:srgbClr val="000000"/>
                </a:solidFill>
                <a:latin typeface="Times New Roman" pitchFamily="1" panose="02020603050405020304"/>
              </a:rPr>
              <a:t>”. Se trataba de un </a:t>
            </a:r>
            <a:r>
              <a:rPr lang="es-ES" sz="1200" b="1" i="1" spc="45">
                <a:solidFill>
                  <a:srgbClr val="000000"/>
                </a:solidFill>
                <a:latin typeface="Times New Roman" pitchFamily="1" panose="02020603050405020304"/>
              </a:rPr>
              <a:t>imperativo social</a:t>
            </a:r>
            <a:r>
              <a:rPr lang="es-ES" sz="1200" spc="45">
                <a:solidFill>
                  <a:srgbClr val="000000"/>
                </a:solidFill>
                <a:latin typeface="Times New Roman" pitchFamily="1" panose="02020603050405020304"/>
              </a:rPr>
              <a:t>. </a:t>
            </a:r>
          </a:p>
          <a:p>
            <a:pPr marL="45720" marR="45720" indent="0" algn="just">
              <a:lnSpc>
                <a:spcPts val="1500"/>
              </a:lnSpc>
              <a:spcBef>
                <a:spcPts val="490"/>
              </a:spcBef>
              <a:spcAft>
                <a:spcPts val="0"/>
              </a:spcAft>
            </a:pPr>
            <a:r>
              <a:rPr lang="es-ES" sz="1200" spc="30">
                <a:solidFill>
                  <a:srgbClr val="000000"/>
                </a:solidFill>
                <a:latin typeface="Times New Roman" pitchFamily="1" panose="02020603050405020304"/>
              </a:rPr>
              <a:t>El primer impacto que tuvo la publicación del Decreto fundacional</a:t>
            </a:r>
            <a:r>
              <a:rPr lang="es-ES" sz="1200" baseline="30000" spc="30">
                <a:solidFill>
                  <a:srgbClr val="000000"/>
                </a:solidFill>
                <a:latin typeface="Courier New" pitchFamily="3" panose="02020603050405020304"/>
              </a:rPr>
              <a:t>6</a:t>
            </a:r>
            <a:r>
              <a:rPr lang="es-ES" sz="1200" spc="30">
                <a:solidFill>
                  <a:srgbClr val="000000"/>
                </a:solidFill>
                <a:latin typeface="Times New Roman" pitchFamily="1" panose="02020603050405020304"/>
              </a:rPr>
              <a:t> fue el de una intensa alegría y logrósatisfacer una demanda social sin precedentes en la Región. Constituyóel origen de la institucionalización de la enseñanza superior en Extrema-</a:t>
            </a:r>
            <a:r>
              <a:rPr lang="es-ES" sz="1200" spc="30">
                <a:solidFill>
                  <a:srgbClr val="000000"/>
                </a:solidFill>
                <a:latin typeface="Times New Roman" pitchFamily="1" panose="02020603050405020304"/>
              </a:rPr>
              <a:t>dura. </a:t>
            </a:r>
          </a:p>
          <a:p>
            <a:pPr marL="45720" marR="45720" indent="0" algn="just">
              <a:lnSpc>
                <a:spcPts val="1500"/>
              </a:lnSpc>
              <a:spcBef>
                <a:spcPts val="475"/>
              </a:spcBef>
              <a:spcAft>
                <a:spcPts val="830"/>
              </a:spcAft>
            </a:pPr>
            <a:r>
              <a:rPr lang="es-ES" sz="1200" spc="0">
                <a:solidFill>
                  <a:srgbClr val="000000"/>
                </a:solidFill>
                <a:latin typeface="Times New Roman" pitchFamily="1" panose="02020603050405020304"/>
              </a:rPr>
              <a:t>Habría que añadir que la masificación estudiantil en las universidades clásicas espa-</a:t>
            </a:r>
            <a:r>
              <a:rPr lang="es-ES" sz="1200" spc="0">
                <a:solidFill>
                  <a:srgbClr val="000000"/>
                </a:solidFill>
                <a:latin typeface="Times New Roman" pitchFamily="1" panose="02020603050405020304"/>
              </a:rPr>
              <a:t>ñolas y una atmósfera de efervescencia político–universitaria en aumento, aceleróque </a:t>
            </a:r>
          </a:p>
        </p:txBody>
      </p:sp>
      <p:sp>
        <p:nvSpPr>
          <p:cNvPr id="7" name=""/>
          <p:cNvSpPr/>
          <p:nvPr>
            <p:ph type="body" idx="10"/>
          </p:nvPr>
        </p:nvSpPr>
        <p:spPr>
          <a:xfrm>
            <a:off x="1059180" y="8942070"/>
            <a:ext cx="5486400" cy="789305"/>
          </a:xfrm>
          <a:prstGeom prst="rect">
            <a:avLst/>
          </a:prstGeom>
          <a:noFill/>
          <a:ln w="0" cmpd="sng">
            <a:noFill/>
            <a:prstDash val="solid"/>
          </a:ln>
        </p:spPr>
        <p:txBody>
          <a:bodyPr vert="horz" lIns="0" tIns="25400" rIns="0" bIns="0" anchor="t"/>
          <a:lstStyle/>
          <a:p>
            <a:pPr marL="45720" marR="45720" indent="0" algn="just">
              <a:lnSpc>
                <a:spcPts val="1200"/>
              </a:lnSpc>
              <a:spcAft>
                <a:spcPts val="0"/>
              </a:spcAft>
            </a:pPr>
            <a:r>
              <a:rPr lang="es-ES" sz="650" baseline="30000" spc="20">
                <a:solidFill>
                  <a:srgbClr val="000000"/>
                </a:solidFill>
                <a:latin typeface="Arial" pitchFamily="2" panose="02020603050405020304"/>
              </a:rPr>
              <a:t>5</a:t>
            </a:r>
            <a:r>
              <a:rPr lang="es-ES" sz="1000" spc="20">
                <a:solidFill>
                  <a:srgbClr val="000000"/>
                </a:solidFill>
                <a:latin typeface="Times New Roman" pitchFamily="1" panose="02020603050405020304"/>
              </a:rPr>
              <a:t>Concretamente los de 31 de marzo de 1964, 2 de julio de 1965, 10 de junio de 1966, 31 de enero y 4 de agosto de 1967, 30 de septiembre y 6 de diciembre de 1967 y, finalmente, 30 de mayo de 1968. </a:t>
            </a:r>
          </a:p>
          <a:p>
            <a:pPr marL="182880" marR="45720" indent="0" algn="just">
              <a:lnSpc>
                <a:spcPts val="1200"/>
              </a:lnSpc>
              <a:spcBef>
                <a:spcPts val="0"/>
              </a:spcBef>
              <a:spcAft>
                <a:spcPts val="1195"/>
              </a:spcAft>
            </a:pPr>
            <a:r>
              <a:rPr lang="es-ES" sz="650" baseline="30000" spc="35">
                <a:solidFill>
                  <a:srgbClr val="000000"/>
                </a:solidFill>
                <a:latin typeface="Arial" pitchFamily="2" panose="02020603050405020304"/>
              </a:rPr>
              <a:t>6</a:t>
            </a:r>
            <a:r>
              <a:rPr lang="es-ES" sz="1000" spc="35">
                <a:solidFill>
                  <a:srgbClr val="000000"/>
                </a:solidFill>
                <a:latin typeface="Times New Roman" pitchFamily="1" panose="02020603050405020304"/>
              </a:rPr>
              <a:t>Decreto 1774 de 27 de Julio de 1968, BOE 30/7/68 </a:t>
            </a:r>
          </a:p>
        </p:txBody>
      </p:sp>
      <p:sp>
        <p:nvSpPr>
          <p:cNvPr id="8" name=""/>
          <p:cNvSpPr/>
          <p:nvPr>
            <p:ph type="body" idx="10"/>
          </p:nvPr>
        </p:nvSpPr>
        <p:spPr>
          <a:xfrm>
            <a:off x="1059180" y="9731375"/>
            <a:ext cx="5486400" cy="225425"/>
          </a:xfrm>
          <a:prstGeom prst="rect">
            <a:avLst/>
          </a:prstGeom>
          <a:noFill/>
          <a:ln w="0" cmpd="sng">
            <a:noFill/>
            <a:prstDash val="solid"/>
          </a:ln>
        </p:spPr>
        <p:txBody>
          <a:bodyPr vert="horz" lIns="0" tIns="59055" rIns="0" bIns="0" anchor="t"/>
          <a:lstStyle/>
          <a:p>
            <a:pPr marL="45720" marR="4572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spTree>
  </p:cSld>
  <p:clrMapOvr>
    <a:masterClrMapping/>
  </p:clrMapOvr>
</p:sldLayout>
</file>

<file path=ppt/slideLayouts/slideLayout40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40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40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40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5" name=""/>
          <p:cNvSpPr/>
          <p:nvPr>
            <p:ph type="body" idx="10"/>
          </p:nvPr>
        </p:nvSpPr>
        <p:spPr>
          <a:xfrm>
            <a:off x="4015105" y="9010015"/>
            <a:ext cx="1613535" cy="670560"/>
          </a:xfrm>
          <a:prstGeom prst="rect">
            <a:avLst/>
          </a:prstGeom>
          <a:noFill/>
          <a:ln w="0" cmpd="sng">
            <a:noFill/>
            <a:prstDash val="solid"/>
          </a:ln>
        </p:spPr>
        <p:txBody>
          <a:bodyPr vert="horz" lIns="0" tIns="160655" rIns="0" bIns="0" anchor="t">
            <a:normAutofit fontScale="90000"/>
          </a:bodyPr>
          <a:lstStyle/>
          <a:p>
            <a:pPr marL="45720" marR="0" indent="0" algn="l">
              <a:lnSpc>
                <a:spcPts val="1900"/>
              </a:lnSpc>
              <a:spcAft>
                <a:spcPts val="215"/>
              </a:spcAft>
            </a:pPr>
            <a:r>
              <a:rPr lang="es-ES" sz="2250" b="1" spc="-30">
                <a:solidFill>
                  <a:srgbClr val="000000"/>
                </a:solidFill>
                <a:latin typeface="Arial" pitchFamily="2" panose="02020603050405020304"/>
              </a:rPr>
              <a:t>DIPUTACIÓN </a:t>
            </a:r>
            <a:r>
              <a:rPr lang="es-ES" sz="1550" b="1" spc="-30">
                <a:solidFill>
                  <a:srgbClr val="000000"/>
                </a:solidFill>
                <a:latin typeface="Arial" pitchFamily="2" panose="02020603050405020304"/>
              </a:rPr>
              <a:t>DE </a:t>
            </a:r>
            <a:r>
              <a:rPr lang="es-ES" sz="2250" b="1" spc="-30">
                <a:solidFill>
                  <a:srgbClr val="000000"/>
                </a:solidFill>
                <a:latin typeface="Arial" pitchFamily="2" panose="02020603050405020304"/>
              </a:rPr>
              <a:t>BADAJOZ </a:t>
            </a:r>
          </a:p>
        </p:txBody>
      </p:sp>
    </p:spTree>
  </p:cSld>
  <p:clrMapOvr>
    <a:masterClrMapping/>
  </p:clrMapOvr>
</p:sldLayout>
</file>

<file path=ppt/slideLayouts/slideLayout4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3940" y="482600"/>
            <a:ext cx="5486400" cy="199390"/>
          </a:xfrm>
          <a:prstGeom prst="rect">
            <a:avLst/>
          </a:prstGeom>
          <a:noFill/>
          <a:ln w="0" cmpd="sng">
            <a:noFill/>
            <a:prstDash val="solid"/>
          </a:ln>
        </p:spPr>
        <p:txBody>
          <a:bodyPr vert="horz" lIns="0" tIns="4445" rIns="0" bIns="0" anchor="t"/>
          <a:lstStyle/>
          <a:p>
            <a:pPr marL="45720" marR="0" indent="0" algn="l">
              <a:lnSpc>
                <a:spcPts val="1400"/>
              </a:lnSpc>
              <a:spcAft>
                <a:spcPts val="75"/>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17 </a:t>
            </a:r>
          </a:p>
        </p:txBody>
      </p:sp>
      <p:sp>
        <p:nvSpPr>
          <p:cNvPr id="3" name=""/>
          <p:cNvSpPr/>
          <p:nvPr>
            <p:ph type="body" idx="10"/>
          </p:nvPr>
        </p:nvSpPr>
        <p:spPr>
          <a:xfrm>
            <a:off x="1043940" y="681990"/>
            <a:ext cx="5486400" cy="2611120"/>
          </a:xfrm>
          <a:prstGeom prst="rect">
            <a:avLst/>
          </a:prstGeom>
          <a:noFill/>
          <a:ln w="0" cmpd="sng">
            <a:noFill/>
            <a:prstDash val="solid"/>
          </a:ln>
        </p:spPr>
        <p:txBody>
          <a:bodyPr vert="horz" lIns="0" tIns="226695" rIns="0" bIns="0" anchor="t"/>
          <a:lstStyle/>
          <a:p>
            <a:pPr marL="45720" marR="0" indent="0" algn="just">
              <a:lnSpc>
                <a:spcPts val="1400"/>
              </a:lnSpc>
              <a:spcAft>
                <a:spcPts val="0"/>
              </a:spcAft>
            </a:pPr>
            <a:r>
              <a:rPr lang="es-ES" sz="1200" spc="0">
                <a:solidFill>
                  <a:srgbClr val="000000"/>
                </a:solidFill>
                <a:latin typeface="Times New Roman" pitchFamily="1" panose="02020603050405020304"/>
              </a:rPr>
              <a:t>el Gobierno Central tomase la decisión de crear centros universitarios en provincias perife´ricas para descongestionar las grandes universidades. </a:t>
            </a:r>
          </a:p>
          <a:p>
            <a:pPr marL="45720" marR="0" indent="0" algn="just">
              <a:lnSpc>
                <a:spcPts val="1400"/>
              </a:lnSpc>
              <a:spcBef>
                <a:spcPts val="525"/>
              </a:spcBef>
              <a:spcAft>
                <a:spcPts val="0"/>
              </a:spcAft>
            </a:pPr>
            <a:r>
              <a:rPr lang="es-ES" sz="1200" spc="0">
                <a:solidFill>
                  <a:srgbClr val="000000"/>
                </a:solidFill>
                <a:latin typeface="Times New Roman" pitchFamily="1" panose="02020603050405020304"/>
              </a:rPr>
              <a:t>Un par de meses antes de publicarse el Decreto fundacional de la Facultad de Ciencias se había producido el estallido del movimiento estudiantil que diólugar al famoso </a:t>
            </a:r>
            <a:r>
              <a:rPr lang="es-ES" sz="1250" b="1" spc="0">
                <a:solidFill>
                  <a:srgbClr val="000000"/>
                </a:solidFill>
                <a:latin typeface="Times New Roman" pitchFamily="1" panose="02020603050405020304"/>
              </a:rPr>
              <a:t>Mayo del 68</a:t>
            </a:r>
            <a:r>
              <a:rPr lang="es-ES" sz="1200" spc="0">
                <a:solidFill>
                  <a:srgbClr val="000000"/>
                </a:solidFill>
                <a:latin typeface="Times New Roman" pitchFamily="1" panose="02020603050405020304"/>
              </a:rPr>
              <a:t>. De esta forma, ese año de animosas reivindicaciones por parte de los estudiantes universitarios en toda Europa y EEUU, fue el de la fortuna para muchas familias extremeñas. Tambie´n de preocupada excitación por el futuro, como suele ocurrir con lo que se quiere y se cuida tanto. </a:t>
            </a:r>
          </a:p>
          <a:p>
            <a:pPr marL="45720" marR="0" indent="0" algn="just">
              <a:lnSpc>
                <a:spcPts val="1400"/>
              </a:lnSpc>
              <a:spcBef>
                <a:spcPts val="505"/>
              </a:spcBef>
              <a:spcAft>
                <a:spcPts val="455"/>
              </a:spcAft>
            </a:pPr>
            <a:r>
              <a:rPr lang="es-ES" sz="1200" spc="0">
                <a:solidFill>
                  <a:srgbClr val="000000"/>
                </a:solidFill>
                <a:latin typeface="Times New Roman" pitchFamily="1" panose="02020603050405020304"/>
              </a:rPr>
              <a:t>La </a:t>
            </a:r>
            <a:r>
              <a:rPr lang="es-ES" sz="125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era como el recie´n nacido deseado despue´s de muchos años de tentativas de amor infructuosas. Para el colectivo de personalidades y entusiastas profesionales que habían apostado por este hermoso sueño de traer a Badajoz una Universidad fue como hacer realidad una quimera de juventud. </a:t>
            </a:r>
          </a:p>
        </p:txBody>
      </p:sp>
      <p:sp>
        <p:nvSpPr>
          <p:cNvPr id="7" name=""/>
          <p:cNvSpPr/>
          <p:nvPr>
            <p:ph type="body" idx="10"/>
          </p:nvPr>
        </p:nvSpPr>
        <p:spPr>
          <a:xfrm>
            <a:off x="1043940" y="7167245"/>
            <a:ext cx="5486400" cy="2076450"/>
          </a:xfrm>
          <a:prstGeom prst="rect">
            <a:avLst/>
          </a:prstGeom>
          <a:noFill/>
          <a:ln w="0" cmpd="sng">
            <a:noFill/>
            <a:prstDash val="solid"/>
          </a:ln>
        </p:spPr>
        <p:txBody>
          <a:bodyPr vert="horz" lIns="0" tIns="0" rIns="0" bIns="0" anchor="t"/>
          <a:lstStyle/>
          <a:p>
            <a:pPr marL="45720" marR="0" indent="0" algn="l">
              <a:lnSpc>
                <a:spcPts val="1400"/>
              </a:lnSpc>
              <a:spcAft>
                <a:spcPts val="0"/>
              </a:spcAft>
            </a:pPr>
            <a:r>
              <a:rPr lang="es-ES" sz="1200" spc="20">
                <a:solidFill>
                  <a:srgbClr val="000000"/>
                </a:solidFill>
                <a:latin typeface="Times New Roman" pitchFamily="1" panose="02020603050405020304"/>
              </a:rPr>
              <a:t>algo sustancial y concreto. </a:t>
            </a:r>
          </a:p>
          <a:p>
            <a:pPr marL="45720" marR="0" indent="0" algn="l">
              <a:lnSpc>
                <a:spcPts val="1900"/>
              </a:lnSpc>
              <a:spcBef>
                <a:spcPts val="2810"/>
              </a:spcBef>
              <a:spcAft>
                <a:spcPts val="0"/>
              </a:spcAft>
            </a:pPr>
            <a:r>
              <a:rPr lang="es-ES" sz="1650" b="1" spc="160">
                <a:solidFill>
                  <a:srgbClr val="000000"/>
                </a:solidFill>
                <a:latin typeface="Times New Roman" pitchFamily="1" panose="02020603050405020304"/>
              </a:rPr>
              <a:t>3.2. Nacer: el primer centro universitario </a:t>
            </a:r>
          </a:p>
          <a:p>
            <a:pPr marL="45720" marR="0" indent="0" algn="just">
              <a:lnSpc>
                <a:spcPts val="1400"/>
              </a:lnSpc>
              <a:spcBef>
                <a:spcPts val="1800"/>
              </a:spcBef>
              <a:spcAft>
                <a:spcPts val="0"/>
              </a:spcAft>
            </a:pPr>
            <a:r>
              <a:rPr lang="es-ES" sz="1200" spc="0">
                <a:solidFill>
                  <a:srgbClr val="000000"/>
                </a:solidFill>
                <a:latin typeface="Times New Roman" pitchFamily="1" panose="02020603050405020304"/>
              </a:rPr>
              <a:t>Asípues, la </a:t>
            </a:r>
            <a:r>
              <a:rPr lang="es-ES" sz="125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de Badajoz se creópor acuerdo del Consejo de Ministros</a:t>
            </a:r>
            <a:r>
              <a:rPr lang="es-ES" sz="1200" baseline="30000" spc="0">
                <a:solidFill>
                  <a:srgbClr val="000000"/>
                </a:solidFill>
                <a:latin typeface="Courier New" pitchFamily="3" panose="02020603050405020304"/>
              </a:rPr>
              <a:t>7</a:t>
            </a:r>
            <a:r>
              <a:rPr lang="es-ES" sz="1200" spc="0">
                <a:solidFill>
                  <a:srgbClr val="000000"/>
                </a:solidFill>
                <a:latin typeface="Times New Roman" pitchFamily="1" panose="02020603050405020304"/>
              </a:rPr>
              <a:t> y por Decreto</a:t>
            </a:r>
            <a:r>
              <a:rPr lang="es-ES" sz="1200" baseline="30000" spc="0">
                <a:solidFill>
                  <a:srgbClr val="000000"/>
                </a:solidFill>
                <a:latin typeface="Courier New" pitchFamily="3" panose="02020603050405020304"/>
              </a:rPr>
              <a:t>8</a:t>
            </a:r>
            <a:r>
              <a:rPr lang="es-ES" sz="1200" spc="0">
                <a:solidFill>
                  <a:srgbClr val="000000"/>
                </a:solidFill>
                <a:latin typeface="Times New Roman" pitchFamily="1" panose="02020603050405020304"/>
              </a:rPr>
              <a:t> como centro dependiente de la </a:t>
            </a:r>
            <a:r>
              <a:rPr lang="es-ES" sz="1250" b="1" spc="0">
                <a:solidFill>
                  <a:srgbClr val="000000"/>
                </a:solidFill>
                <a:latin typeface="Times New Roman" pitchFamily="1" panose="02020603050405020304"/>
              </a:rPr>
              <a:t>Universidad de Sevilla</a:t>
            </a:r>
            <a:r>
              <a:rPr lang="es-ES" sz="1200" spc="0">
                <a:solidFill>
                  <a:srgbClr val="000000"/>
                </a:solidFill>
                <a:latin typeface="Times New Roman" pitchFamily="1" panose="02020603050405020304"/>
              </a:rPr>
              <a:t>. </a:t>
            </a:r>
          </a:p>
          <a:p>
            <a:pPr marL="45720" marR="0" indent="0" algn="just">
              <a:lnSpc>
                <a:spcPts val="1400"/>
              </a:lnSpc>
              <a:spcBef>
                <a:spcPts val="470"/>
              </a:spcBef>
              <a:spcAft>
                <a:spcPts val="740"/>
              </a:spcAft>
            </a:pPr>
            <a:r>
              <a:rPr lang="es-ES" sz="1200" spc="0">
                <a:solidFill>
                  <a:srgbClr val="000000"/>
                </a:solidFill>
                <a:latin typeface="Times New Roman" pitchFamily="1" panose="02020603050405020304"/>
              </a:rPr>
              <a:t>El curso fue inaugurado en acto solemne el 4 </a:t>
            </a:r>
            <a:r>
              <a:rPr lang="es-ES" sz="1250" b="1" spc="0">
                <a:solidFill>
                  <a:srgbClr val="000000"/>
                </a:solidFill>
                <a:latin typeface="Times New Roman" pitchFamily="1" panose="02020603050405020304"/>
              </a:rPr>
              <a:t>de noviembre de </a:t>
            </a:r>
            <a:r>
              <a:rPr lang="es-ES" sz="1200" spc="0">
                <a:solidFill>
                  <a:srgbClr val="000000"/>
                </a:solidFill>
                <a:latin typeface="Times New Roman" pitchFamily="1" panose="02020603050405020304"/>
              </a:rPr>
              <a:t>1968, con asistencia del Ministro de Educación y Ciencia, Sr. </a:t>
            </a:r>
            <a:r>
              <a:rPr lang="es-ES" sz="1250" b="1" spc="0">
                <a:solidFill>
                  <a:srgbClr val="000000"/>
                </a:solidFill>
                <a:latin typeface="Times New Roman" pitchFamily="1" panose="02020603050405020304"/>
              </a:rPr>
              <a:t>Villar Palasí</a:t>
            </a:r>
            <a:r>
              <a:rPr lang="es-ES" sz="1200" spc="0">
                <a:solidFill>
                  <a:srgbClr val="000000"/>
                </a:solidFill>
                <a:latin typeface="Times New Roman" pitchFamily="1" panose="02020603050405020304"/>
              </a:rPr>
              <a:t>, quien manifestóexpresa-mente que era el primer paso para conseguir la Universidad en Extremadura. En ese </a:t>
            </a:r>
          </a:p>
        </p:txBody>
      </p:sp>
      <p:sp>
        <p:nvSpPr>
          <p:cNvPr id="8" name=""/>
          <p:cNvSpPr/>
          <p:nvPr>
            <p:ph type="body" idx="10"/>
          </p:nvPr>
        </p:nvSpPr>
        <p:spPr>
          <a:xfrm>
            <a:off x="1043940" y="9243695"/>
            <a:ext cx="5486400" cy="487680"/>
          </a:xfrm>
          <a:prstGeom prst="rect">
            <a:avLst/>
          </a:prstGeom>
          <a:noFill/>
          <a:ln w="0" cmpd="sng">
            <a:noFill/>
            <a:prstDash val="solid"/>
          </a:ln>
        </p:spPr>
        <p:txBody>
          <a:bodyPr vert="horz" lIns="0" tIns="28575" rIns="0" bIns="0" anchor="t"/>
          <a:lstStyle/>
          <a:p>
            <a:pPr marL="228600" marR="0" indent="0" algn="l">
              <a:lnSpc>
                <a:spcPts val="1200"/>
              </a:lnSpc>
              <a:spcAft>
                <a:spcPts val="0"/>
              </a:spcAft>
            </a:pPr>
            <a:r>
              <a:rPr lang="es-ES" sz="700" baseline="30000" spc="25">
                <a:solidFill>
                  <a:srgbClr val="000000"/>
                </a:solidFill>
                <a:latin typeface="Arial" pitchFamily="2" panose="02020603050405020304"/>
              </a:rPr>
              <a:t>7</a:t>
            </a:r>
            <a:r>
              <a:rPr lang="es-ES" sz="1000" spc="25">
                <a:solidFill>
                  <a:srgbClr val="000000"/>
                </a:solidFill>
                <a:latin typeface="Times New Roman" pitchFamily="1" panose="02020603050405020304"/>
              </a:rPr>
              <a:t>Con fecha 22 de marzo de 1968. </a:t>
            </a:r>
          </a:p>
          <a:p>
            <a:pPr marL="228600" marR="0" indent="0" algn="l">
              <a:lnSpc>
                <a:spcPts val="1200"/>
              </a:lnSpc>
              <a:spcBef>
                <a:spcPts val="0"/>
              </a:spcBef>
              <a:spcAft>
                <a:spcPts val="1185"/>
              </a:spcAft>
            </a:pPr>
            <a:r>
              <a:rPr lang="es-ES" sz="700" baseline="30000" spc="35">
                <a:solidFill>
                  <a:srgbClr val="000000"/>
                </a:solidFill>
                <a:latin typeface="Arial" pitchFamily="2" panose="02020603050405020304"/>
              </a:rPr>
              <a:t>8</a:t>
            </a:r>
            <a:r>
              <a:rPr lang="es-ES" sz="1000" spc="35">
                <a:solidFill>
                  <a:srgbClr val="000000"/>
                </a:solidFill>
                <a:latin typeface="Times New Roman" pitchFamily="1" panose="02020603050405020304"/>
              </a:rPr>
              <a:t>RD 1774/68 de 27 de julio de 1968, BOE del 30/07/1968. </a:t>
            </a:r>
          </a:p>
        </p:txBody>
      </p:sp>
      <p:sp>
        <p:nvSpPr>
          <p:cNvPr id="9" name=""/>
          <p:cNvSpPr/>
          <p:nvPr>
            <p:ph type="body" idx="10"/>
          </p:nvPr>
        </p:nvSpPr>
        <p:spPr>
          <a:xfrm>
            <a:off x="1043940" y="9731375"/>
            <a:ext cx="5486400" cy="238125"/>
          </a:xfrm>
          <a:prstGeom prst="rect">
            <a:avLst/>
          </a:prstGeom>
          <a:noFill/>
          <a:ln w="0" cmpd="sng">
            <a:noFill/>
            <a:prstDash val="solid"/>
          </a:ln>
        </p:spPr>
        <p:txBody>
          <a:bodyPr vert="horz" lIns="0" tIns="51435" rIns="0" bIns="0" anchor="t"/>
          <a:lstStyle/>
          <a:p>
            <a:pPr marL="45720" marR="0" indent="0" algn="r">
              <a:lnSpc>
                <a:spcPts val="1400"/>
              </a:lnSpc>
              <a:spcAft>
                <a:spcPts val="55"/>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4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2830" y="482600"/>
            <a:ext cx="5486400" cy="199390"/>
          </a:xfrm>
          <a:prstGeom prst="rect">
            <a:avLst/>
          </a:prstGeom>
          <a:noFill/>
          <a:ln w="0" cmpd="sng">
            <a:noFill/>
            <a:prstDash val="solid"/>
          </a:ln>
        </p:spPr>
        <p:txBody>
          <a:bodyPr vert="horz" lIns="0" tIns="0" rIns="0" bIns="0" anchor="t"/>
          <a:lstStyle/>
          <a:p>
            <a:pPr marL="45720" marR="45720" indent="0" algn="l">
              <a:lnSpc>
                <a:spcPts val="1500"/>
              </a:lnSpc>
              <a:spcAft>
                <a:spcPts val="75"/>
              </a:spcAft>
              <a:tabLst>
                <a:tab algn="r" pos="5440680"/>
              </a:tabLst>
            </a:pPr>
            <a:r>
              <a:rPr lang="es-ES" sz="1200" spc="0">
                <a:solidFill>
                  <a:srgbClr val="000000"/>
                </a:solidFill>
                <a:latin typeface="Times New Roman" pitchFamily="1" panose="02020603050405020304"/>
              </a:rPr>
              <a:t>18 </a:t>
            </a:r>
            <a:r>
              <a:rPr lang="es-ES" sz="1250" b="1" spc="0">
                <a:solidFill>
                  <a:srgbClr val="000000"/>
                </a:solidFill>
                <a:latin typeface="Times New Roman" pitchFamily="1" panose="02020603050405020304"/>
              </a:rPr>
              <a:t>3.2. Nacer: el primer centro universitario </a:t>
            </a:r>
          </a:p>
        </p:txBody>
      </p:sp>
      <p:sp>
        <p:nvSpPr>
          <p:cNvPr id="3" name=""/>
          <p:cNvSpPr/>
          <p:nvPr>
            <p:ph type="body" idx="10"/>
          </p:nvPr>
        </p:nvSpPr>
        <p:spPr>
          <a:xfrm>
            <a:off x="1052830" y="681990"/>
            <a:ext cx="5486400" cy="2655570"/>
          </a:xfrm>
          <a:prstGeom prst="rect">
            <a:avLst/>
          </a:prstGeom>
          <a:noFill/>
          <a:ln w="0" cmpd="sng">
            <a:noFill/>
            <a:prstDash val="solid"/>
          </a:ln>
        </p:spPr>
        <p:txBody>
          <a:bodyPr vert="horz" lIns="0" tIns="226060"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curso se comenzaron a impartir las enseñanzas de la </a:t>
            </a:r>
            <a:r>
              <a:rPr lang="es-ES" sz="1250" b="1" spc="0">
                <a:solidFill>
                  <a:srgbClr val="000000"/>
                </a:solidFill>
                <a:latin typeface="Times New Roman" pitchFamily="1" panose="02020603050405020304"/>
              </a:rPr>
              <a:t>Licenciatura en Ciencias Químicas </a:t>
            </a:r>
            <a:r>
              <a:rPr lang="es-ES" sz="1200" spc="0">
                <a:solidFill>
                  <a:srgbClr val="000000"/>
                </a:solidFill>
                <a:latin typeface="Times New Roman" pitchFamily="1" panose="02020603050405020304"/>
              </a:rPr>
              <a:t>y de </a:t>
            </a:r>
            <a:r>
              <a:rPr lang="es-ES" sz="1250" b="1" spc="0">
                <a:solidFill>
                  <a:srgbClr val="000000"/>
                </a:solidFill>
                <a:latin typeface="Times New Roman" pitchFamily="1" panose="02020603050405020304"/>
              </a:rPr>
              <a:t>primer curso de Escuelas Técnicas Superiores</a:t>
            </a:r>
            <a:r>
              <a:rPr lang="es-ES" sz="1200" spc="0">
                <a:solidFill>
                  <a:srgbClr val="000000"/>
                </a:solidFill>
                <a:latin typeface="Times New Roman" pitchFamily="1" panose="02020603050405020304"/>
              </a:rPr>
              <a:t>. </a:t>
            </a:r>
          </a:p>
          <a:p>
            <a:pPr marL="45720" marR="45720" indent="0" algn="just">
              <a:lnSpc>
                <a:spcPts val="1500"/>
              </a:lnSpc>
              <a:spcBef>
                <a:spcPts val="420"/>
              </a:spcBef>
              <a:spcAft>
                <a:spcPts val="2760"/>
              </a:spcAft>
            </a:pPr>
            <a:r>
              <a:rPr lang="es-ES" sz="1200" spc="0">
                <a:solidFill>
                  <a:srgbClr val="000000"/>
                </a:solidFill>
                <a:latin typeface="Times New Roman" pitchFamily="1" panose="02020603050405020304"/>
              </a:rPr>
              <a:t>Al acto oficial comezóa las 11</a:t>
            </a:r>
            <a:r>
              <a:rPr lang="es-ES" sz="1400" spc="0">
                <a:solidFill>
                  <a:srgbClr val="000000"/>
                </a:solidFill>
                <a:latin typeface="Arial" pitchFamily="2" panose="02020603050405020304"/>
              </a:rPr>
              <a:t>,</a:t>
            </a:r>
            <a:r>
              <a:rPr lang="es-ES" sz="1200" spc="0">
                <a:solidFill>
                  <a:srgbClr val="000000"/>
                </a:solidFill>
                <a:latin typeface="Times New Roman" pitchFamily="1" panose="02020603050405020304"/>
              </a:rPr>
              <a:t>30 h y asistieron los Rectores de las Universidades de Sevilla y Santiago, y varios decanos y representantes de Facultades; los gobernadores civiles de Badajoz, Cáceres y Salamanca, y el de Evora (Portugal); el Arzobispo de Pamplona y los Obispos de Badajoz y Coria–Cáceres; los gobernadores militares de Badajoz y Cáceres y las excelentísimas corporaciones local</a:t>
            </a:r>
            <a:r>
              <a:rPr lang="es-ES" sz="1200" baseline="30000" spc="0">
                <a:solidFill>
                  <a:srgbClr val="000000"/>
                </a:solidFill>
                <a:latin typeface="Courier New" pitchFamily="3" panose="02020603050405020304"/>
              </a:rPr>
              <a:t>9</a:t>
            </a:r>
            <a:r>
              <a:rPr lang="es-ES" sz="1200" spc="0">
                <a:solidFill>
                  <a:srgbClr val="000000"/>
                </a:solidFill>
                <a:latin typeface="Times New Roman" pitchFamily="1" panose="02020603050405020304"/>
              </a:rPr>
              <a:t> y provincial de Bada-joz,</a:t>
            </a:r>
            <a:r>
              <a:rPr lang="es-ES" sz="1200" baseline="30000" spc="0">
                <a:solidFill>
                  <a:srgbClr val="000000"/>
                </a:solidFill>
                <a:latin typeface="Courier New" pitchFamily="3" panose="02020603050405020304"/>
              </a:rPr>
              <a:t>10</a:t>
            </a:r>
            <a:r>
              <a:rPr lang="es-ES" sz="1200" spc="0">
                <a:solidFill>
                  <a:srgbClr val="000000"/>
                </a:solidFill>
                <a:latin typeface="Times New Roman" pitchFamily="1" panose="02020603050405020304"/>
              </a:rPr>
              <a:t> asícomo los presidentes de las Audiencias territorial de Cáceres y provincial de Badajoz. Y otras muchas autoridades y personalidades, como puede constatarse en el fascículo entregado. Especialmente invitadas, asistieron diversas autoridades portugesas.</a:t>
            </a:r>
            <a:r>
              <a:rPr lang="es-ES" sz="1200" baseline="30000" spc="0">
                <a:solidFill>
                  <a:srgbClr val="000000"/>
                </a:solidFill>
                <a:latin typeface="Courier New" pitchFamily="3" panose="02020603050405020304"/>
              </a:rPr>
              <a:t>11</a:t>
            </a:r>
            <a:r>
              <a:rPr lang="es-ES" sz="100" spc="0">
                <a:solidFill>
                  <a:srgbClr val="000000"/>
                </a:solidFill>
                <a:latin typeface="Courier New" pitchFamily="3" panose="02020603050405020304"/>
              </a:rPr>
              <a:t> </a:t>
            </a:r>
          </a:p>
        </p:txBody>
      </p:sp>
      <p:sp>
        <p:nvSpPr>
          <p:cNvPr id="6" name=""/>
          <p:cNvSpPr/>
          <p:nvPr>
            <p:ph type="body" idx="10"/>
          </p:nvPr>
        </p:nvSpPr>
        <p:spPr>
          <a:xfrm>
            <a:off x="1052830" y="7226935"/>
            <a:ext cx="5486400" cy="636270"/>
          </a:xfrm>
          <a:prstGeom prst="rect">
            <a:avLst/>
          </a:prstGeom>
          <a:noFill/>
          <a:ln w="0" cmpd="sng">
            <a:noFill/>
            <a:prstDash val="solid"/>
          </a:ln>
        </p:spPr>
        <p:txBody>
          <a:bodyPr vert="horz" lIns="0" tIns="6985" rIns="0" bIns="0" anchor="t"/>
          <a:lstStyle/>
          <a:p>
            <a:pPr marL="45720" marR="45720" indent="0" algn="ctr">
              <a:lnSpc>
                <a:spcPts val="1500"/>
              </a:lnSpc>
              <a:spcAft>
                <a:spcPts val="3435"/>
              </a:spcAft>
            </a:pPr>
            <a:r>
              <a:rPr lang="es-ES" sz="1250" b="1" spc="30">
                <a:solidFill>
                  <a:srgbClr val="000000"/>
                </a:solidFill>
                <a:latin typeface="Times New Roman" pitchFamily="1" panose="02020603050405020304"/>
              </a:rPr>
              <a:t>Figura </a:t>
            </a:r>
            <a:r>
              <a:rPr lang="es-ES" sz="850" b="1" spc="30">
                <a:solidFill>
                  <a:srgbClr val="000000"/>
                </a:solidFill>
                <a:latin typeface="Arial" pitchFamily="2" panose="02020603050405020304"/>
              </a:rPr>
              <a:t>III</a:t>
            </a:r>
            <a:r>
              <a:rPr lang="es-ES" sz="1200" spc="30">
                <a:solidFill>
                  <a:srgbClr val="000000"/>
                </a:solidFill>
                <a:latin typeface="Times New Roman" pitchFamily="1" panose="02020603050405020304"/>
              </a:rPr>
              <a:t>: Mesa presidencial. </a:t>
            </a:r>
          </a:p>
        </p:txBody>
      </p:sp>
      <p:sp>
        <p:nvSpPr>
          <p:cNvPr id="7" name=""/>
          <p:cNvSpPr/>
          <p:nvPr>
            <p:ph type="body" idx="10"/>
          </p:nvPr>
        </p:nvSpPr>
        <p:spPr>
          <a:xfrm>
            <a:off x="1052830" y="7863205"/>
            <a:ext cx="5486400" cy="1868170"/>
          </a:xfrm>
          <a:prstGeom prst="rect">
            <a:avLst/>
          </a:prstGeom>
          <a:noFill/>
          <a:ln w="0" cmpd="sng">
            <a:noFill/>
            <a:prstDash val="solid"/>
          </a:ln>
        </p:spPr>
        <p:txBody>
          <a:bodyPr vert="horz" lIns="0" tIns="26670" rIns="0" bIns="0" anchor="t"/>
          <a:lstStyle/>
          <a:p>
            <a:pPr marL="45720" marR="45720" indent="0" algn="just">
              <a:lnSpc>
                <a:spcPts val="1200"/>
              </a:lnSpc>
              <a:spcAft>
                <a:spcPts val="0"/>
              </a:spcAft>
            </a:pPr>
            <a:r>
              <a:rPr lang="es-ES" sz="750" baseline="30000" spc="0">
                <a:solidFill>
                  <a:srgbClr val="000000"/>
                </a:solidFill>
                <a:latin typeface="Arial" pitchFamily="2" panose="02020603050405020304"/>
              </a:rPr>
              <a:t>9</a:t>
            </a:r>
            <a:r>
              <a:rPr lang="es-ES" sz="1000" spc="0">
                <a:solidFill>
                  <a:srgbClr val="000000"/>
                </a:solidFill>
                <a:latin typeface="Times New Roman" pitchFamily="1" panose="02020603050405020304"/>
              </a:rPr>
              <a:t>D. </a:t>
            </a:r>
            <a:r>
              <a:rPr lang="es-ES" sz="1050" b="1" spc="0">
                <a:solidFill>
                  <a:srgbClr val="000000"/>
                </a:solidFill>
                <a:latin typeface="Times New Roman" pitchFamily="1" panose="02020603050405020304"/>
              </a:rPr>
              <a:t>Emilio García Martín</a:t>
            </a:r>
            <a:r>
              <a:rPr lang="es-ES" sz="1000" spc="0">
                <a:solidFill>
                  <a:srgbClr val="000000"/>
                </a:solidFill>
                <a:latin typeface="Times New Roman" pitchFamily="1" panose="02020603050405020304"/>
              </a:rPr>
              <a:t>, Alcalde de Badajoz y D. </a:t>
            </a:r>
            <a:r>
              <a:rPr lang="es-ES" sz="1050" b="1" spc="0">
                <a:solidFill>
                  <a:srgbClr val="000000"/>
                </a:solidFill>
                <a:latin typeface="Times New Roman" pitchFamily="1" panose="02020603050405020304"/>
              </a:rPr>
              <a:t>Jose María Aguado Serrano</a:t>
            </a:r>
            <a:r>
              <a:rPr lang="es-ES" sz="1000" spc="0">
                <a:solidFill>
                  <a:srgbClr val="000000"/>
                </a:solidFill>
                <a:latin typeface="Times New Roman" pitchFamily="1" panose="02020603050405020304"/>
              </a:rPr>
              <a:t>, Secre-</a:t>
            </a:r>
            <a:r>
              <a:rPr lang="es-ES" sz="1000" spc="0">
                <a:solidFill>
                  <a:srgbClr val="000000"/>
                </a:solidFill>
                <a:latin typeface="Times New Roman" pitchFamily="1" panose="02020603050405020304"/>
              </a:rPr>
              <a:t>tario del Ayuntamiento. </a:t>
            </a:r>
          </a:p>
          <a:p>
            <a:pPr marL="45720" marR="45720" indent="0" algn="just">
              <a:lnSpc>
                <a:spcPts val="1200"/>
              </a:lnSpc>
              <a:spcBef>
                <a:spcPts val="0"/>
              </a:spcBef>
              <a:spcAft>
                <a:spcPts val="0"/>
              </a:spcAft>
            </a:pPr>
            <a:r>
              <a:rPr lang="es-ES" sz="750" baseline="30000" spc="0">
                <a:solidFill>
                  <a:srgbClr val="000000"/>
                </a:solidFill>
                <a:latin typeface="Arial" pitchFamily="2" panose="02020603050405020304"/>
              </a:rPr>
              <a:t>10</a:t>
            </a:r>
            <a:r>
              <a:rPr lang="es-ES" sz="1000" spc="0">
                <a:solidFill>
                  <a:srgbClr val="000000"/>
                </a:solidFill>
                <a:latin typeface="Times New Roman" pitchFamily="1" panose="02020603050405020304"/>
              </a:rPr>
              <a:t>D. </a:t>
            </a:r>
            <a:r>
              <a:rPr lang="es-ES" sz="1050" b="1" spc="0">
                <a:solidFill>
                  <a:srgbClr val="000000"/>
                </a:solidFill>
                <a:latin typeface="Times New Roman" pitchFamily="1" panose="02020603050405020304"/>
              </a:rPr>
              <a:t>Manuel Carracedo Blázquez</a:t>
            </a:r>
            <a:r>
              <a:rPr lang="es-ES" sz="1000" spc="0">
                <a:solidFill>
                  <a:srgbClr val="000000"/>
                </a:solidFill>
                <a:latin typeface="Times New Roman" pitchFamily="1" panose="02020603050405020304"/>
              </a:rPr>
              <a:t>, Presidente de la diputación y D. </a:t>
            </a:r>
            <a:r>
              <a:rPr lang="es-ES" sz="1050" b="1" spc="0">
                <a:solidFill>
                  <a:srgbClr val="000000"/>
                </a:solidFill>
                <a:latin typeface="Times New Roman" pitchFamily="1" panose="02020603050405020304"/>
              </a:rPr>
              <a:t>Luciano Pérez de Acevedo y Ortega</a:t>
            </a:r>
            <a:r>
              <a:rPr lang="es-ES" sz="1000" spc="0">
                <a:solidFill>
                  <a:srgbClr val="000000"/>
                </a:solidFill>
                <a:latin typeface="Times New Roman" pitchFamily="1" panose="02020603050405020304"/>
              </a:rPr>
              <a:t>, Secretario. </a:t>
            </a:r>
          </a:p>
          <a:p>
            <a:pPr marL="45720" marR="45720" indent="0" algn="just">
              <a:lnSpc>
                <a:spcPts val="1200"/>
              </a:lnSpc>
              <a:spcBef>
                <a:spcPts val="70"/>
              </a:spcBef>
              <a:spcAft>
                <a:spcPts val="1225"/>
              </a:spcAft>
            </a:pPr>
            <a:r>
              <a:rPr lang="es-ES" sz="750" baseline="30000" spc="25">
                <a:solidFill>
                  <a:srgbClr val="000000"/>
                </a:solidFill>
                <a:latin typeface="Arial" pitchFamily="2" panose="02020603050405020304"/>
              </a:rPr>
              <a:t>11</a:t>
            </a:r>
            <a:r>
              <a:rPr lang="es-ES" sz="1000" spc="25">
                <a:solidFill>
                  <a:srgbClr val="000000"/>
                </a:solidFill>
                <a:latin typeface="Times New Roman" pitchFamily="1" panose="02020603050405020304"/>
              </a:rPr>
              <a:t>D. </a:t>
            </a:r>
            <a:r>
              <a:rPr lang="es-ES" sz="1050" b="1" spc="25">
                <a:solidFill>
                  <a:srgbClr val="000000"/>
                </a:solidFill>
                <a:latin typeface="Times New Roman" pitchFamily="1" panose="02020603050405020304"/>
              </a:rPr>
              <a:t>JoséCastel Branco</a:t>
            </a:r>
            <a:r>
              <a:rPr lang="es-ES" sz="1000" spc="25">
                <a:solidFill>
                  <a:srgbClr val="000000"/>
                </a:solidFill>
                <a:latin typeface="Times New Roman" pitchFamily="1" panose="02020603050405020304"/>
              </a:rPr>
              <a:t>, Gobernador civil de ´Evora; D. </a:t>
            </a:r>
            <a:r>
              <a:rPr lang="es-ES" sz="1050" b="1" spc="25">
                <a:solidFill>
                  <a:srgbClr val="000000"/>
                </a:solidFill>
                <a:latin typeface="Times New Roman" pitchFamily="1" panose="02020603050405020304"/>
              </a:rPr>
              <a:t>Antonio Tovar Faro</a:t>
            </a:r>
            <a:r>
              <a:rPr lang="es-ES" sz="1000" spc="25">
                <a:solidFill>
                  <a:srgbClr val="000000"/>
                </a:solidFill>
                <a:latin typeface="Times New Roman" pitchFamily="1" panose="02020603050405020304"/>
              </a:rPr>
              <a:t>, Gobernador civil de Portalegre; Coronel Sr. </a:t>
            </a:r>
            <a:r>
              <a:rPr lang="es-ES" sz="1050" b="1" spc="25">
                <a:solidFill>
                  <a:srgbClr val="000000"/>
                </a:solidFill>
                <a:latin typeface="Times New Roman" pitchFamily="1" panose="02020603050405020304"/>
              </a:rPr>
              <a:t>Moura Cardoso</a:t>
            </a:r>
            <a:r>
              <a:rPr lang="es-ES" sz="1000" spc="25">
                <a:solidFill>
                  <a:srgbClr val="000000"/>
                </a:solidFill>
                <a:latin typeface="Times New Roman" pitchFamily="1" panose="02020603050405020304"/>
              </a:rPr>
              <a:t>, Gobernador militar de Elvas; D. </a:t>
            </a:r>
            <a:r>
              <a:rPr lang="es-ES" sz="1050" b="1" spc="25">
                <a:solidFill>
                  <a:srgbClr val="000000"/>
                </a:solidFill>
                <a:latin typeface="Times New Roman" pitchFamily="1" panose="02020603050405020304"/>
              </a:rPr>
              <a:t>Antonio Pires Antunes</a:t>
            </a:r>
            <a:r>
              <a:rPr lang="es-ES" sz="1000" spc="25">
                <a:solidFill>
                  <a:srgbClr val="000000"/>
                </a:solidFill>
                <a:latin typeface="Times New Roman" pitchFamily="1" panose="02020603050405020304"/>
              </a:rPr>
              <a:t>, Alcalde de Elvas; D. </a:t>
            </a:r>
            <a:r>
              <a:rPr lang="es-ES" sz="1050" b="1" spc="25">
                <a:solidFill>
                  <a:srgbClr val="000000"/>
                </a:solidFill>
                <a:latin typeface="Times New Roman" pitchFamily="1" panose="02020603050405020304"/>
              </a:rPr>
              <a:t>JoséSilveira</a:t>
            </a:r>
            <a:r>
              <a:rPr lang="es-ES" sz="1000" spc="25">
                <a:solidFill>
                  <a:srgbClr val="000000"/>
                </a:solidFill>
                <a:latin typeface="Times New Roman" pitchFamily="1" panose="02020603050405020304"/>
              </a:rPr>
              <a:t>, Alcalde de ´Evora; y otras autoridades portuguesas acompañadas de D. </a:t>
            </a:r>
            <a:r>
              <a:rPr lang="es-ES" sz="1050" b="1" spc="25">
                <a:solidFill>
                  <a:srgbClr val="000000"/>
                </a:solidFill>
                <a:latin typeface="Times New Roman" pitchFamily="1" panose="02020603050405020304"/>
              </a:rPr>
              <a:t>Manuel ´Alvarez</a:t>
            </a:r>
            <a:r>
              <a:rPr lang="es-ES" sz="1000" spc="25">
                <a:solidFill>
                  <a:srgbClr val="000000"/>
                </a:solidFill>
                <a:latin typeface="Times New Roman" pitchFamily="1" panose="02020603050405020304"/>
              </a:rPr>
              <a:t>, Vicecónsul de España en Elvas. Tambie´n se hallaba pre-</a:t>
            </a:r>
            <a:r>
              <a:rPr lang="es-ES" sz="1000" spc="25">
                <a:solidFill>
                  <a:srgbClr val="000000"/>
                </a:solidFill>
                <a:latin typeface="Times New Roman" pitchFamily="1" panose="02020603050405020304"/>
              </a:rPr>
              <a:t>sente el Cónsul de Portugal en Badajoz, D. </a:t>
            </a:r>
            <a:r>
              <a:rPr lang="es-ES" sz="1050" b="1" spc="25">
                <a:solidFill>
                  <a:srgbClr val="000000"/>
                </a:solidFill>
                <a:latin typeface="Times New Roman" pitchFamily="1" panose="02020603050405020304"/>
              </a:rPr>
              <a:t>Juan Dámaso Dacosta de Morais</a:t>
            </a:r>
            <a:r>
              <a:rPr lang="es-ES" sz="1000" spc="25">
                <a:solidFill>
                  <a:srgbClr val="000000"/>
                </a:solidFill>
                <a:latin typeface="Times New Roman" pitchFamily="1" panose="02020603050405020304"/>
              </a:rPr>
              <a:t>, asícomo los procuradores en Cortes de la provincia, señores </a:t>
            </a:r>
            <a:r>
              <a:rPr lang="es-ES" sz="1050" b="1" spc="25">
                <a:solidFill>
                  <a:srgbClr val="000000"/>
                </a:solidFill>
                <a:latin typeface="Times New Roman" pitchFamily="1" panose="02020603050405020304"/>
              </a:rPr>
              <a:t>Mendoza Ruíz</a:t>
            </a:r>
            <a:r>
              <a:rPr lang="es-ES" sz="1000" spc="25">
                <a:solidFill>
                  <a:srgbClr val="000000"/>
                </a:solidFill>
                <a:latin typeface="Times New Roman" pitchFamily="1" panose="02020603050405020304"/>
              </a:rPr>
              <a:t>, </a:t>
            </a:r>
            <a:r>
              <a:rPr lang="es-ES" sz="1050" b="1" spc="25">
                <a:solidFill>
                  <a:srgbClr val="000000"/>
                </a:solidFill>
                <a:latin typeface="Times New Roman" pitchFamily="1" panose="02020603050405020304"/>
              </a:rPr>
              <a:t>Cuéllar Casalduero</a:t>
            </a:r>
            <a:r>
              <a:rPr lang="es-ES" sz="1000" spc="25">
                <a:solidFill>
                  <a:srgbClr val="000000"/>
                </a:solidFill>
                <a:latin typeface="Times New Roman" pitchFamily="1" panose="02020603050405020304"/>
              </a:rPr>
              <a:t>, marque´s de la Encomienda y </a:t>
            </a:r>
            <a:r>
              <a:rPr lang="es-ES" sz="1050" b="1" spc="25">
                <a:solidFill>
                  <a:srgbClr val="000000"/>
                </a:solidFill>
                <a:latin typeface="Times New Roman" pitchFamily="1" panose="02020603050405020304"/>
              </a:rPr>
              <a:t>Rodríguez y Rodríguez</a:t>
            </a:r>
            <a:r>
              <a:rPr lang="es-ES" sz="1000" spc="25">
                <a:solidFill>
                  <a:srgbClr val="000000"/>
                </a:solidFill>
                <a:latin typeface="Times New Roman" pitchFamily="1" panose="02020603050405020304"/>
              </a:rPr>
              <a:t>. </a:t>
            </a:r>
          </a:p>
        </p:txBody>
      </p:sp>
      <p:sp>
        <p:nvSpPr>
          <p:cNvPr id="8" name=""/>
          <p:cNvSpPr/>
          <p:nvPr>
            <p:ph type="body" idx="10"/>
          </p:nvPr>
        </p:nvSpPr>
        <p:spPr>
          <a:xfrm>
            <a:off x="105283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0"/>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4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19 </a:t>
            </a:r>
          </a:p>
        </p:txBody>
      </p:sp>
      <p:sp>
        <p:nvSpPr>
          <p:cNvPr id="3" name=""/>
          <p:cNvSpPr/>
          <p:nvPr>
            <p:ph type="body" idx="10"/>
          </p:nvPr>
        </p:nvSpPr>
        <p:spPr>
          <a:xfrm>
            <a:off x="1057910" y="681990"/>
            <a:ext cx="5486400" cy="1972945"/>
          </a:xfrm>
          <a:prstGeom prst="rect">
            <a:avLst/>
          </a:prstGeom>
          <a:noFill/>
          <a:ln w="0" cmpd="sng">
            <a:noFill/>
            <a:prstDash val="solid"/>
          </a:ln>
        </p:spPr>
        <p:txBody>
          <a:bodyPr vert="horz" lIns="0" tIns="22161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Ocupóla presidencia de la sesión el Ministro de Educación y Ciencia, quien tenía a su derecha al rector magnífico de la Universidad de Sevilla, </a:t>
            </a:r>
            <a:r>
              <a:rPr lang="es-ES" sz="1200" b="1" spc="0">
                <a:solidFill>
                  <a:srgbClr val="000000"/>
                </a:solidFill>
                <a:latin typeface="Times New Roman" pitchFamily="1" panose="02020603050405020304"/>
              </a:rPr>
              <a:t>Jose Antonio Calderón Quijano </a:t>
            </a:r>
            <a:r>
              <a:rPr lang="es-ES" sz="1200" spc="0">
                <a:solidFill>
                  <a:srgbClr val="000000"/>
                </a:solidFill>
                <a:latin typeface="Times New Roman" pitchFamily="1" panose="02020603050405020304"/>
              </a:rPr>
              <a:t>y al gobernador civil de Salamanca, señor </a:t>
            </a:r>
            <a:r>
              <a:rPr lang="es-ES" sz="1200" b="1" spc="0">
                <a:solidFill>
                  <a:srgbClr val="000000"/>
                </a:solidFill>
                <a:latin typeface="Times New Roman" pitchFamily="1" panose="02020603050405020304"/>
              </a:rPr>
              <a:t>Francisco Santolalla la Calle</a:t>
            </a:r>
            <a:r>
              <a:rPr lang="es-ES" sz="1200" spc="0">
                <a:solidFill>
                  <a:srgbClr val="000000"/>
                </a:solidFill>
                <a:latin typeface="Times New Roman" pitchFamily="1" panose="02020603050405020304"/>
              </a:rPr>
              <a:t>, y a su izquierda al gobernador civil de Badajoz, don </a:t>
            </a:r>
            <a:r>
              <a:rPr lang="es-ES" sz="1200" b="1" spc="0">
                <a:solidFill>
                  <a:srgbClr val="000000"/>
                </a:solidFill>
                <a:latin typeface="Times New Roman" pitchFamily="1" panose="02020603050405020304"/>
              </a:rPr>
              <a:t>Federico Gerona de la Figuera </a:t>
            </a:r>
            <a:r>
              <a:rPr lang="es-ES" sz="1200" spc="0">
                <a:solidFill>
                  <a:srgbClr val="000000"/>
                </a:solidFill>
                <a:latin typeface="Times New Roman" pitchFamily="1" panose="02020603050405020304"/>
              </a:rPr>
              <a:t>y al rector de la Universidad de Santiago, señor </a:t>
            </a:r>
            <a:r>
              <a:rPr lang="es-ES" sz="1200" b="1" spc="0">
                <a:solidFill>
                  <a:srgbClr val="000000"/>
                </a:solidFill>
                <a:latin typeface="Times New Roman" pitchFamily="1" panose="02020603050405020304"/>
              </a:rPr>
              <a:t>Manuel Jesús García Garrido</a:t>
            </a:r>
            <a:r>
              <a:rPr lang="es-ES" sz="1200" spc="0">
                <a:solidFill>
                  <a:srgbClr val="000000"/>
                </a:solidFill>
                <a:latin typeface="Times New Roman" pitchFamily="1" panose="02020603050405020304"/>
              </a:rPr>
              <a:t>. En otros lugares próximos se encontraban numerosas autoridades civiles</a:t>
            </a:r>
            <a:r>
              <a:rPr lang="es-ES" sz="1200" baseline="30000" spc="0">
                <a:solidFill>
                  <a:srgbClr val="000000"/>
                </a:solidFill>
                <a:latin typeface="Courier New" pitchFamily="3" panose="02020603050405020304"/>
              </a:rPr>
              <a:t>12</a:t>
            </a:r>
            <a:r>
              <a:rPr lang="es-ES" sz="1200" spc="0">
                <a:solidFill>
                  <a:srgbClr val="000000"/>
                </a:solidFill>
                <a:latin typeface="Times New Roman" pitchFamily="1" panose="02020603050405020304"/>
              </a:rPr>
              <a:t>, militares</a:t>
            </a:r>
            <a:r>
              <a:rPr lang="es-ES" sz="1200" baseline="30000" spc="0">
                <a:solidFill>
                  <a:srgbClr val="000000"/>
                </a:solidFill>
                <a:latin typeface="Courier New" pitchFamily="3" panose="02020603050405020304"/>
              </a:rPr>
              <a:t>13</a:t>
            </a:r>
            <a:r>
              <a:rPr lang="es-ES" sz="1200" spc="0">
                <a:solidFill>
                  <a:srgbClr val="000000"/>
                </a:solidFill>
                <a:latin typeface="Times New Roman" pitchFamily="1" panose="02020603050405020304"/>
              </a:rPr>
              <a:t> y académicas.</a:t>
            </a:r>
            <a:r>
              <a:rPr lang="es-ES" sz="1200" baseline="30000" spc="0">
                <a:solidFill>
                  <a:srgbClr val="000000"/>
                </a:solidFill>
                <a:latin typeface="Courier New" pitchFamily="3" panose="02020603050405020304"/>
              </a:rPr>
              <a:t>14</a:t>
            </a:r>
            <a:r>
              <a:rPr lang="es-ES" sz="100" spc="0">
                <a:solidFill>
                  <a:srgbClr val="000000"/>
                </a:solidFill>
                <a:latin typeface="Courier New" pitchFamily="3" panose="02020603050405020304"/>
              </a:rPr>
              <a:t> </a:t>
            </a:r>
          </a:p>
          <a:p>
            <a:pPr marL="45720" marR="0" indent="0" algn="l">
              <a:lnSpc>
                <a:spcPts val="1400"/>
              </a:lnSpc>
              <a:spcBef>
                <a:spcPts val="580"/>
              </a:spcBef>
              <a:spcAft>
                <a:spcPts val="1675"/>
              </a:spcAft>
            </a:pPr>
            <a:r>
              <a:rPr lang="es-ES" sz="1200" spc="20">
                <a:solidFill>
                  <a:srgbClr val="000000"/>
                </a:solidFill>
                <a:latin typeface="Times New Roman" pitchFamily="1" panose="02020603050405020304"/>
              </a:rPr>
              <a:t>Brevemente, el decurso protocolario del acto solemne, fue el siguiente. </a:t>
            </a:r>
          </a:p>
        </p:txBody>
      </p:sp>
      <p:sp>
        <p:nvSpPr>
          <p:cNvPr id="6" name=""/>
          <p:cNvSpPr/>
          <p:nvPr>
            <p:ph type="body" idx="10"/>
          </p:nvPr>
        </p:nvSpPr>
        <p:spPr>
          <a:xfrm>
            <a:off x="1057910" y="5835650"/>
            <a:ext cx="5486400" cy="524510"/>
          </a:xfrm>
          <a:prstGeom prst="rect">
            <a:avLst/>
          </a:prstGeom>
          <a:noFill/>
          <a:ln w="0" cmpd="sng">
            <a:noFill/>
            <a:prstDash val="solid"/>
          </a:ln>
        </p:spPr>
        <p:txBody>
          <a:bodyPr vert="horz" lIns="0" tIns="8255" rIns="0" bIns="0" anchor="t"/>
          <a:lstStyle/>
          <a:p>
            <a:pPr marL="45720" marR="0" indent="0" algn="ctr">
              <a:lnSpc>
                <a:spcPts val="1400"/>
              </a:lnSpc>
              <a:spcAft>
                <a:spcPts val="2580"/>
              </a:spcAft>
            </a:pPr>
            <a:r>
              <a:rPr lang="es-ES" sz="1200" b="1" spc="40">
                <a:solidFill>
                  <a:srgbClr val="000000"/>
                </a:solidFill>
                <a:latin typeface="Times New Roman" pitchFamily="1" panose="02020603050405020304"/>
              </a:rPr>
              <a:t>Figura </a:t>
            </a:r>
            <a:r>
              <a:rPr lang="es-ES" sz="950" spc="40">
                <a:solidFill>
                  <a:srgbClr val="000000"/>
                </a:solidFill>
                <a:latin typeface="Arial" pitchFamily="2" panose="02020603050405020304"/>
              </a:rPr>
              <a:t>IV</a:t>
            </a:r>
            <a:r>
              <a:rPr lang="es-ES" sz="1200" spc="40">
                <a:solidFill>
                  <a:srgbClr val="000000"/>
                </a:solidFill>
                <a:latin typeface="Times New Roman" pitchFamily="1" panose="02020603050405020304"/>
              </a:rPr>
              <a:t>: </a:t>
            </a:r>
            <a:r>
              <a:rPr lang="es-ES" sz="1100" spc="40">
                <a:solidFill>
                  <a:srgbClr val="000000"/>
                </a:solidFill>
                <a:latin typeface="Times New Roman" pitchFamily="1" panose="02020603050405020304"/>
              </a:rPr>
              <a:t>Secretario de la corporación local, D. JoséMaría Aguado Serrano. </a:t>
            </a:r>
          </a:p>
        </p:txBody>
      </p:sp>
      <p:sp>
        <p:nvSpPr>
          <p:cNvPr id="7" name=""/>
          <p:cNvSpPr/>
          <p:nvPr>
            <p:ph type="body" idx="10"/>
          </p:nvPr>
        </p:nvSpPr>
        <p:spPr>
          <a:xfrm>
            <a:off x="1057910" y="6360160"/>
            <a:ext cx="5486400" cy="3371215"/>
          </a:xfrm>
          <a:prstGeom prst="rect">
            <a:avLst/>
          </a:prstGeom>
          <a:noFill/>
          <a:ln w="0" cmpd="sng">
            <a:noFill/>
            <a:prstDash val="solid"/>
          </a:ln>
        </p:spPr>
        <p:txBody>
          <a:bodyPr vert="horz" lIns="0" tIns="24130" rIns="0" bIns="0" anchor="t"/>
          <a:lstStyle/>
          <a:p>
            <a:pPr marL="45720" marR="45720" indent="0" algn="just">
              <a:lnSpc>
                <a:spcPts val="1200"/>
              </a:lnSpc>
              <a:spcAft>
                <a:spcPts val="0"/>
              </a:spcAft>
            </a:pPr>
            <a:r>
              <a:rPr lang="es-ES" sz="700" spc="25">
                <a:solidFill>
                  <a:srgbClr val="000000"/>
                </a:solidFill>
                <a:latin typeface="Tahoma" pitchFamily="2" panose="02020603050405020304"/>
              </a:rPr>
              <a:t>'</a:t>
            </a:r>
            <a:r>
              <a:rPr lang="es-ES" sz="700" baseline="30000" spc="25">
                <a:solidFill>
                  <a:srgbClr val="000000"/>
                </a:solidFill>
                <a:latin typeface="Arial" pitchFamily="2" panose="02020603050405020304"/>
              </a:rPr>
              <a:t>2</a:t>
            </a:r>
            <a:r>
              <a:rPr lang="es-ES" sz="1000" spc="25">
                <a:solidFill>
                  <a:srgbClr val="000000"/>
                </a:solidFill>
                <a:latin typeface="Times New Roman" pitchFamily="1" panose="02020603050405020304"/>
              </a:rPr>
              <a:t>El Arzobispo dimisionario de Pamplona, D. </a:t>
            </a:r>
            <a:r>
              <a:rPr lang="es-ES" sz="1050" b="1" spc="25">
                <a:solidFill>
                  <a:srgbClr val="000000"/>
                </a:solidFill>
                <a:latin typeface="Times New Roman" pitchFamily="1" panose="02020603050405020304"/>
              </a:rPr>
              <a:t>Enrique Delgado Gómez</a:t>
            </a:r>
            <a:r>
              <a:rPr lang="es-ES" sz="1000" spc="25">
                <a:solidFill>
                  <a:srgbClr val="000000"/>
                </a:solidFill>
                <a:latin typeface="Times New Roman" pitchFamily="1" panose="02020603050405020304"/>
              </a:rPr>
              <a:t>, obispo administrador apostólico de la diócesis pacense, D. </a:t>
            </a:r>
            <a:r>
              <a:rPr lang="es-ES" sz="1050" b="1" spc="25">
                <a:solidFill>
                  <a:srgbClr val="000000"/>
                </a:solidFill>
                <a:latin typeface="Times New Roman" pitchFamily="1" panose="02020603050405020304"/>
              </a:rPr>
              <a:t>Doroteo Fernández y Fernández</a:t>
            </a:r>
            <a:r>
              <a:rPr lang="es-ES" sz="1000" spc="25">
                <a:solidFill>
                  <a:srgbClr val="000000"/>
                </a:solidFill>
                <a:latin typeface="Times New Roman" pitchFamily="1" panose="02020603050405020304"/>
              </a:rPr>
              <a:t>; obispo de Coria–Cáceres, D. </a:t>
            </a:r>
            <a:r>
              <a:rPr lang="es-ES" sz="1050" b="1" spc="25">
                <a:solidFill>
                  <a:srgbClr val="000000"/>
                </a:solidFill>
                <a:latin typeface="Times New Roman" pitchFamily="1" panose="02020603050405020304"/>
              </a:rPr>
              <a:t>Manuel Llopis Ivorra</a:t>
            </a:r>
            <a:r>
              <a:rPr lang="es-ES" sz="1000" spc="25">
                <a:solidFill>
                  <a:srgbClr val="000000"/>
                </a:solidFill>
                <a:latin typeface="Times New Roman" pitchFamily="1" panose="02020603050405020304"/>
              </a:rPr>
              <a:t>; gobernador civil de la provincia de Cáceres, D. </a:t>
            </a:r>
            <a:r>
              <a:rPr lang="es-ES" sz="1050" b="1" spc="25">
                <a:solidFill>
                  <a:srgbClr val="000000"/>
                </a:solidFill>
                <a:latin typeface="Times New Roman" pitchFamily="1" panose="02020603050405020304"/>
              </a:rPr>
              <a:t>Federico Trillo– Figueroa y Vázquez</a:t>
            </a:r>
            <a:r>
              <a:rPr lang="es-ES" sz="1000" spc="25">
                <a:solidFill>
                  <a:srgbClr val="000000"/>
                </a:solidFill>
                <a:latin typeface="Times New Roman" pitchFamily="1" panose="02020603050405020304"/>
              </a:rPr>
              <a:t>; Alcalde de Badajoz, Sr. </a:t>
            </a:r>
            <a:r>
              <a:rPr lang="es-ES" sz="1050" b="1" spc="25">
                <a:solidFill>
                  <a:srgbClr val="000000"/>
                </a:solidFill>
                <a:latin typeface="Times New Roman" pitchFamily="1" panose="02020603050405020304"/>
              </a:rPr>
              <a:t>Emilio García Martín</a:t>
            </a:r>
            <a:r>
              <a:rPr lang="es-ES" sz="1000" spc="25">
                <a:solidFill>
                  <a:srgbClr val="000000"/>
                </a:solidFill>
                <a:latin typeface="Times New Roman" pitchFamily="1" panose="02020603050405020304"/>
              </a:rPr>
              <a:t>; Alcalde de Cáceres, </a:t>
            </a:r>
            <a:r>
              <a:rPr lang="es-ES" sz="1050" b="1" spc="25">
                <a:solidFill>
                  <a:srgbClr val="000000"/>
                </a:solidFill>
                <a:latin typeface="Times New Roman" pitchFamily="1" panose="02020603050405020304"/>
              </a:rPr>
              <a:t>Alfonso Díaz de Bustamante</a:t>
            </a:r>
            <a:r>
              <a:rPr lang="es-ES" sz="1000" spc="25">
                <a:solidFill>
                  <a:srgbClr val="000000"/>
                </a:solidFill>
                <a:latin typeface="Times New Roman" pitchFamily="1" panose="02020603050405020304"/>
              </a:rPr>
              <a:t>; presidente en funciones de la Audiencia Territorial de Cáceres, Sr. </a:t>
            </a:r>
            <a:r>
              <a:rPr lang="es-ES" sz="1050" b="1" spc="25">
                <a:solidFill>
                  <a:srgbClr val="000000"/>
                </a:solidFill>
                <a:latin typeface="Times New Roman" pitchFamily="1" panose="02020603050405020304"/>
              </a:rPr>
              <a:t>Antonio JoséRueda Roldán</a:t>
            </a:r>
            <a:r>
              <a:rPr lang="es-ES" sz="1000" spc="25">
                <a:solidFill>
                  <a:srgbClr val="000000"/>
                </a:solidFill>
                <a:latin typeface="Times New Roman" pitchFamily="1" panose="02020603050405020304"/>
              </a:rPr>
              <a:t>; de la provincia de Badajoz, D. </a:t>
            </a:r>
            <a:r>
              <a:rPr lang="es-ES" sz="1050" b="1" spc="25">
                <a:solidFill>
                  <a:srgbClr val="000000"/>
                </a:solidFill>
                <a:latin typeface="Times New Roman" pitchFamily="1" panose="02020603050405020304"/>
              </a:rPr>
              <a:t>Joaquín Sánchez Valver-</a:t>
            </a:r>
            <a:r>
              <a:rPr lang="es-ES" sz="1050" b="1" spc="25">
                <a:solidFill>
                  <a:srgbClr val="000000"/>
                </a:solidFill>
                <a:latin typeface="Times New Roman" pitchFamily="1" panose="02020603050405020304"/>
              </a:rPr>
              <a:t>de</a:t>
            </a:r>
            <a:r>
              <a:rPr lang="es-ES" sz="1000" spc="25">
                <a:solidFill>
                  <a:srgbClr val="000000"/>
                </a:solidFill>
                <a:latin typeface="Times New Roman" pitchFamily="1" panose="02020603050405020304"/>
              </a:rPr>
              <a:t>; fiscal–jefe, Sr. </a:t>
            </a:r>
            <a:r>
              <a:rPr lang="es-ES" sz="1050" b="1" spc="25">
                <a:solidFill>
                  <a:srgbClr val="000000"/>
                </a:solidFill>
                <a:latin typeface="Times New Roman" pitchFamily="1" panose="02020603050405020304"/>
              </a:rPr>
              <a:t>Federico García de Pruneda</a:t>
            </a:r>
            <a:r>
              <a:rPr lang="es-ES" sz="1000" spc="25">
                <a:solidFill>
                  <a:srgbClr val="000000"/>
                </a:solidFill>
                <a:latin typeface="Times New Roman" pitchFamily="1" panose="02020603050405020304"/>
              </a:rPr>
              <a:t>; delegado de Hacienda, </a:t>
            </a:r>
            <a:r>
              <a:rPr lang="es-ES" sz="1050" b="1" spc="25">
                <a:solidFill>
                  <a:srgbClr val="000000"/>
                </a:solidFill>
                <a:latin typeface="Times New Roman" pitchFamily="1" panose="02020603050405020304"/>
              </a:rPr>
              <a:t>D. Antonio Gómez García</a:t>
            </a:r>
            <a:r>
              <a:rPr lang="es-ES" sz="1000" spc="25">
                <a:solidFill>
                  <a:srgbClr val="000000"/>
                </a:solidFill>
                <a:latin typeface="Times New Roman" pitchFamily="1" panose="02020603050405020304"/>
              </a:rPr>
              <a:t>; delegados provinciales de los diversos Ministerios; delegados de Sindicatos y Frente de Juventudes; representaciones de diversos organismos y autoridades, etc. </a:t>
            </a:r>
          </a:p>
          <a:p>
            <a:pPr marL="45720" marR="45720" indent="0" algn="just">
              <a:lnSpc>
                <a:spcPts val="1200"/>
              </a:lnSpc>
              <a:spcBef>
                <a:spcPts val="5"/>
              </a:spcBef>
              <a:spcAft>
                <a:spcPts val="0"/>
              </a:spcAft>
            </a:pPr>
            <a:r>
              <a:rPr lang="es-ES" sz="700" spc="25">
                <a:solidFill>
                  <a:srgbClr val="000000"/>
                </a:solidFill>
                <a:latin typeface="Tahoma" pitchFamily="2" panose="02020603050405020304"/>
              </a:rPr>
              <a:t>'</a:t>
            </a:r>
            <a:r>
              <a:rPr lang="es-ES" sz="700" baseline="30000" spc="25">
                <a:solidFill>
                  <a:srgbClr val="000000"/>
                </a:solidFill>
                <a:latin typeface="Arial" pitchFamily="2" panose="02020603050405020304"/>
              </a:rPr>
              <a:t>3</a:t>
            </a:r>
            <a:r>
              <a:rPr lang="es-ES" sz="1000" spc="25">
                <a:solidFill>
                  <a:srgbClr val="000000"/>
                </a:solidFill>
                <a:latin typeface="Times New Roman" pitchFamily="1" panose="02020603050405020304"/>
              </a:rPr>
              <a:t>El gobernador militar de Badajoz, general de división </a:t>
            </a:r>
            <a:r>
              <a:rPr lang="es-ES" sz="1050" b="1" spc="25">
                <a:solidFill>
                  <a:srgbClr val="000000"/>
                </a:solidFill>
                <a:latin typeface="Times New Roman" pitchFamily="1" panose="02020603050405020304"/>
              </a:rPr>
              <a:t>Alfonso de Mora Requejo </a:t>
            </a:r>
            <a:r>
              <a:rPr lang="es-ES" sz="1000" spc="25">
                <a:solidFill>
                  <a:srgbClr val="000000"/>
                </a:solidFill>
                <a:latin typeface="Times New Roman" pitchFamily="1" panose="02020603050405020304"/>
              </a:rPr>
              <a:t>y el gober-</a:t>
            </a:r>
            <a:r>
              <a:rPr lang="es-ES" sz="1000" spc="25">
                <a:solidFill>
                  <a:srgbClr val="000000"/>
                </a:solidFill>
                <a:latin typeface="Times New Roman" pitchFamily="1" panose="02020603050405020304"/>
              </a:rPr>
              <a:t>nador militar de Cáceres, general de brigada </a:t>
            </a:r>
            <a:r>
              <a:rPr lang="es-ES" sz="1050" b="1" spc="25">
                <a:solidFill>
                  <a:srgbClr val="000000"/>
                </a:solidFill>
                <a:latin typeface="Times New Roman" pitchFamily="1" panose="02020603050405020304"/>
              </a:rPr>
              <a:t>Antonio Galindo Casellas</a:t>
            </a:r>
            <a:r>
              <a:rPr lang="es-ES" sz="1000" spc="25">
                <a:solidFill>
                  <a:srgbClr val="000000"/>
                </a:solidFill>
                <a:latin typeface="Times New Roman" pitchFamily="1" panose="02020603050405020304"/>
              </a:rPr>
              <a:t>; coronel jefe del Sector Aéreo, D. </a:t>
            </a:r>
            <a:r>
              <a:rPr lang="es-ES" sz="1050" b="1" spc="25">
                <a:solidFill>
                  <a:srgbClr val="000000"/>
                </a:solidFill>
                <a:latin typeface="Times New Roman" pitchFamily="1" panose="02020603050405020304"/>
              </a:rPr>
              <a:t>Luis Azqueta Brunet</a:t>
            </a:r>
            <a:r>
              <a:rPr lang="es-ES" sz="1000" spc="25">
                <a:solidFill>
                  <a:srgbClr val="000000"/>
                </a:solidFill>
                <a:latin typeface="Times New Roman" pitchFamily="1" panose="02020603050405020304"/>
              </a:rPr>
              <a:t>; coronel jefe del Regimiento de Infantería Mecanizada “Castilla 16” y jefe accidental de la 21 Brigada Mixta, </a:t>
            </a:r>
            <a:r>
              <a:rPr lang="es-ES" sz="1050" b="1" spc="25">
                <a:solidFill>
                  <a:srgbClr val="000000"/>
                </a:solidFill>
                <a:latin typeface="Times New Roman" pitchFamily="1" panose="02020603050405020304"/>
              </a:rPr>
              <a:t>Fidel Cátedra Román</a:t>
            </a:r>
            <a:r>
              <a:rPr lang="es-ES" sz="1000" spc="25">
                <a:solidFill>
                  <a:srgbClr val="000000"/>
                </a:solidFill>
                <a:latin typeface="Times New Roman" pitchFamily="1" panose="02020603050405020304"/>
              </a:rPr>
              <a:t>; coronel de la Guardia Civil, Sr. </a:t>
            </a:r>
            <a:r>
              <a:rPr lang="es-ES" sz="1050" b="1" spc="25">
                <a:solidFill>
                  <a:srgbClr val="000000"/>
                </a:solidFill>
                <a:latin typeface="Times New Roman" pitchFamily="1" panose="02020603050405020304"/>
              </a:rPr>
              <a:t>JoséGalán Patau</a:t>
            </a:r>
            <a:r>
              <a:rPr lang="es-ES" sz="1000" spc="25">
                <a:solidFill>
                  <a:srgbClr val="000000"/>
                </a:solidFill>
                <a:latin typeface="Times New Roman" pitchFamily="1" panose="02020603050405020304"/>
              </a:rPr>
              <a:t>. </a:t>
            </a:r>
          </a:p>
          <a:p>
            <a:pPr marL="45720" marR="45720" indent="0" algn="just">
              <a:lnSpc>
                <a:spcPts val="1200"/>
              </a:lnSpc>
              <a:spcBef>
                <a:spcPts val="10"/>
              </a:spcBef>
              <a:spcAft>
                <a:spcPts val="1225"/>
              </a:spcAft>
            </a:pPr>
            <a:r>
              <a:rPr lang="es-ES" sz="700" spc="15">
                <a:solidFill>
                  <a:srgbClr val="000000"/>
                </a:solidFill>
                <a:latin typeface="Tahoma" pitchFamily="2" panose="02020603050405020304"/>
              </a:rPr>
              <a:t>'</a:t>
            </a:r>
            <a:r>
              <a:rPr lang="es-ES" sz="700" baseline="30000" spc="15">
                <a:solidFill>
                  <a:srgbClr val="000000"/>
                </a:solidFill>
                <a:latin typeface="Arial" pitchFamily="2" panose="02020603050405020304"/>
              </a:rPr>
              <a:t>4</a:t>
            </a:r>
            <a:r>
              <a:rPr lang="es-ES" sz="1000" spc="15">
                <a:solidFill>
                  <a:srgbClr val="000000"/>
                </a:solidFill>
                <a:latin typeface="Times New Roman" pitchFamily="1" panose="02020603050405020304"/>
              </a:rPr>
              <a:t>Decano de Medicina de Sevilla, Dr. </a:t>
            </a:r>
            <a:r>
              <a:rPr lang="es-ES" sz="1050" b="1" spc="15">
                <a:solidFill>
                  <a:srgbClr val="000000"/>
                </a:solidFill>
                <a:latin typeface="Times New Roman" pitchFamily="1" panose="02020603050405020304"/>
              </a:rPr>
              <a:t>Suárez Perdiguero</a:t>
            </a:r>
            <a:r>
              <a:rPr lang="es-ES" sz="1000" spc="15">
                <a:solidFill>
                  <a:srgbClr val="000000"/>
                </a:solidFill>
                <a:latin typeface="Times New Roman" pitchFamily="1" panose="02020603050405020304"/>
              </a:rPr>
              <a:t>; secretario general de la Universidad de Sevilla, Dr. </a:t>
            </a:r>
            <a:r>
              <a:rPr lang="es-ES" sz="1050" b="1" spc="15">
                <a:solidFill>
                  <a:srgbClr val="000000"/>
                </a:solidFill>
                <a:latin typeface="Times New Roman" pitchFamily="1" panose="02020603050405020304"/>
              </a:rPr>
              <a:t>J. Rodríguez de Velasco</a:t>
            </a:r>
            <a:r>
              <a:rPr lang="es-ES" sz="1000" spc="15">
                <a:solidFill>
                  <a:srgbClr val="000000"/>
                </a:solidFill>
                <a:latin typeface="Times New Roman" pitchFamily="1" panose="02020603050405020304"/>
              </a:rPr>
              <a:t>; vicedecano de la Facultad de Derecho de la Universidad de Sevilla, Dr. </a:t>
            </a:r>
            <a:r>
              <a:rPr lang="es-ES" sz="1050" b="1" spc="15">
                <a:solidFill>
                  <a:srgbClr val="000000"/>
                </a:solidFill>
                <a:latin typeface="Times New Roman" pitchFamily="1" panose="02020603050405020304"/>
              </a:rPr>
              <a:t>JoséMaría Navarrete Urieta</a:t>
            </a:r>
            <a:r>
              <a:rPr lang="es-ES" sz="1000" spc="15">
                <a:solidFill>
                  <a:srgbClr val="000000"/>
                </a:solidFill>
                <a:latin typeface="Times New Roman" pitchFamily="1" panose="02020603050405020304"/>
              </a:rPr>
              <a:t>; decano de la Facultad de Veterinaria de Córdoba, Dr. </a:t>
            </a:r>
            <a:r>
              <a:rPr lang="es-ES" sz="1050" b="1" spc="15">
                <a:solidFill>
                  <a:srgbClr val="000000"/>
                </a:solidFill>
                <a:latin typeface="Times New Roman" pitchFamily="1" panose="02020603050405020304"/>
              </a:rPr>
              <a:t>Rafael Castejón y Martínez de Arizala</a:t>
            </a:r>
            <a:r>
              <a:rPr lang="es-ES" sz="1000" spc="15">
                <a:solidFill>
                  <a:srgbClr val="000000"/>
                </a:solidFill>
                <a:latin typeface="Times New Roman" pitchFamily="1" panose="02020603050405020304"/>
              </a:rPr>
              <a:t>; secretario de la Facultad de Filosofía y Letras de Sevilla, Dr. </a:t>
            </a:r>
            <a:r>
              <a:rPr lang="es-ES" sz="1050" b="1" spc="15">
                <a:solidFill>
                  <a:srgbClr val="000000"/>
                </a:solidFill>
                <a:latin typeface="Times New Roman" pitchFamily="1" panose="02020603050405020304"/>
              </a:rPr>
              <a:t>Medina</a:t>
            </a:r>
            <a:r>
              <a:rPr lang="es-ES" sz="1000" spc="15">
                <a:solidFill>
                  <a:srgbClr val="000000"/>
                </a:solidFill>
                <a:latin typeface="Times New Roman" pitchFamily="1" panose="02020603050405020304"/>
              </a:rPr>
              <a:t>; inspectores de Segunda Enseñanza, señores </a:t>
            </a:r>
            <a:r>
              <a:rPr lang="es-ES" sz="1050" b="1" spc="15">
                <a:solidFill>
                  <a:srgbClr val="000000"/>
                </a:solidFill>
                <a:latin typeface="Times New Roman" pitchFamily="1" panose="02020603050405020304"/>
              </a:rPr>
              <a:t>JoséLópez Cañete </a:t>
            </a:r>
            <a:r>
              <a:rPr lang="es-ES" sz="1000" spc="15">
                <a:solidFill>
                  <a:srgbClr val="000000"/>
                </a:solidFill>
                <a:latin typeface="Times New Roman" pitchFamily="1" panose="02020603050405020304"/>
              </a:rPr>
              <a:t>y </a:t>
            </a:r>
            <a:r>
              <a:rPr lang="es-ES" sz="1050" b="1" spc="15">
                <a:solidFill>
                  <a:srgbClr val="000000"/>
                </a:solidFill>
                <a:latin typeface="Times New Roman" pitchFamily="1" panose="02020603050405020304"/>
              </a:rPr>
              <a:t>Martín de Balmaseda</a:t>
            </a:r>
            <a:r>
              <a:rPr lang="es-ES" sz="1000" spc="15">
                <a:solidFill>
                  <a:srgbClr val="000000"/>
                </a:solidFill>
                <a:latin typeface="Times New Roman" pitchFamily="1" panose="02020603050405020304"/>
              </a:rPr>
              <a:t>, y el profesor de la Universidad de Madrid y abogado del Estado, D. </a:t>
            </a:r>
            <a:r>
              <a:rPr lang="es-ES" sz="1050" b="1" spc="15">
                <a:solidFill>
                  <a:srgbClr val="000000"/>
                </a:solidFill>
                <a:latin typeface="Times New Roman" pitchFamily="1" panose="02020603050405020304"/>
              </a:rPr>
              <a:t>Eloy Sánchez Torres</a:t>
            </a:r>
            <a:r>
              <a:rPr lang="es-ES" sz="1000" spc="15">
                <a:solidFill>
                  <a:srgbClr val="000000"/>
                </a:solidFill>
                <a:latin typeface="Times New Roman" pitchFamily="1" panose="02020603050405020304"/>
              </a:rPr>
              <a:t>.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44450" rIns="0" bIns="0" anchor="t"/>
          <a:lstStyle/>
          <a:p>
            <a:pPr marL="45720" marR="0" indent="0" algn="r">
              <a:lnSpc>
                <a:spcPts val="1400"/>
              </a:lnSpc>
              <a:spcAft>
                <a:spcPts val="60"/>
              </a:spcAft>
            </a:pPr>
            <a:r>
              <a:rPr lang="es-ES" sz="1200" b="1" spc="70">
                <a:solidFill>
                  <a:srgbClr val="000000"/>
                </a:solidFill>
                <a:latin typeface="Times New Roman" pitchFamily="1" panose="02020603050405020304"/>
              </a:rPr>
              <a:t>Memoria Histórica </a:t>
            </a:r>
          </a:p>
        </p:txBody>
      </p:sp>
    </p:spTree>
  </p:cSld>
  <p:clrMapOvr>
    <a:masterClrMapping/>
  </p:clrMapOvr>
</p:sldLayout>
</file>

<file path=ppt/slideLayouts/slideLayout4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0" marR="45720" indent="0" algn="l">
              <a:lnSpc>
                <a:spcPts val="1400"/>
              </a:lnSpc>
              <a:spcAft>
                <a:spcPts val="80"/>
              </a:spcAft>
              <a:tabLst>
                <a:tab algn="r" pos="5440680"/>
              </a:tabLst>
            </a:pPr>
            <a:r>
              <a:rPr lang="es-ES" sz="1200" spc="0">
                <a:solidFill>
                  <a:srgbClr val="000000"/>
                </a:solidFill>
                <a:latin typeface="Times New Roman" pitchFamily="1" panose="02020603050405020304"/>
              </a:rPr>
              <a:t>20 </a:t>
            </a:r>
            <a:r>
              <a:rPr lang="es-ES" sz="1250" b="1" spc="0">
                <a:solidFill>
                  <a:srgbClr val="000000"/>
                </a:solidFill>
                <a:latin typeface="Times New Roman" pitchFamily="1" panose="02020603050405020304"/>
              </a:rPr>
              <a:t>3.2. Nacer: el primer centro universitario </a:t>
            </a:r>
          </a:p>
        </p:txBody>
      </p:sp>
      <p:sp>
        <p:nvSpPr>
          <p:cNvPr id="3" name=""/>
          <p:cNvSpPr/>
          <p:nvPr>
            <p:ph type="body" idx="10"/>
          </p:nvPr>
        </p:nvSpPr>
        <p:spPr>
          <a:xfrm>
            <a:off x="1057910" y="681990"/>
            <a:ext cx="5486400" cy="842645"/>
          </a:xfrm>
          <a:prstGeom prst="rect">
            <a:avLst/>
          </a:prstGeom>
          <a:noFill/>
          <a:ln w="0" cmpd="sng">
            <a:noFill/>
            <a:prstDash val="solid"/>
          </a:ln>
        </p:spPr>
        <p:txBody>
          <a:bodyPr vert="horz" lIns="0" tIns="243205" rIns="0" bIns="0" anchor="t"/>
          <a:lstStyle/>
          <a:p>
            <a:pPr marL="0" marR="45720" indent="0" algn="just">
              <a:lnSpc>
                <a:spcPts val="1400"/>
              </a:lnSpc>
              <a:spcAft>
                <a:spcPts val="345"/>
              </a:spcAft>
            </a:pPr>
            <a:r>
              <a:rPr lang="es-ES" sz="1200" spc="0">
                <a:solidFill>
                  <a:srgbClr val="000000"/>
                </a:solidFill>
                <a:latin typeface="Times New Roman" pitchFamily="1" panose="02020603050405020304"/>
              </a:rPr>
              <a:t>A las 11</a:t>
            </a:r>
            <a:r>
              <a:rPr lang="es-ES" sz="1350" spc="0">
                <a:solidFill>
                  <a:srgbClr val="000000"/>
                </a:solidFill>
                <a:latin typeface="Arial" pitchFamily="2" panose="02020603050405020304"/>
              </a:rPr>
              <a:t>,</a:t>
            </a:r>
            <a:r>
              <a:rPr lang="es-ES" sz="1200" spc="0">
                <a:solidFill>
                  <a:srgbClr val="000000"/>
                </a:solidFill>
                <a:latin typeface="Times New Roman" pitchFamily="1" panose="02020603050405020304"/>
              </a:rPr>
              <a:t>30 h, el obispo Doroteo Fernández y Fernández, en presencia del Ministro Villar Palasí, procedióa la bendición del nuevo Colegio “</a:t>
            </a:r>
            <a:r>
              <a:rPr lang="es-ES" sz="1200" i="1" spc="0">
                <a:solidFill>
                  <a:srgbClr val="000000"/>
                </a:solidFill>
                <a:latin typeface="Times New Roman" pitchFamily="1" panose="02020603050405020304"/>
              </a:rPr>
              <a:t>Ramón Izquierdo</a:t>
            </a:r>
            <a:r>
              <a:rPr lang="es-ES" sz="1200" spc="0">
                <a:solidFill>
                  <a:srgbClr val="000000"/>
                </a:solidFill>
                <a:latin typeface="Times New Roman" pitchFamily="1" panose="02020603050405020304"/>
              </a:rPr>
              <a:t>”, de los Padres Salesianos. Acompan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óla Tuna de la Universidad Laboral de Sevilla. </a:t>
            </a:r>
          </a:p>
        </p:txBody>
      </p:sp>
      <p:sp>
        <p:nvSpPr>
          <p:cNvPr id="4" name=""/>
          <p:cNvSpPr/>
          <p:nvPr>
            <p:ph type="body" idx="10"/>
          </p:nvPr>
        </p:nvSpPr>
        <p:spPr>
          <a:xfrm>
            <a:off x="3090545" y="1524635"/>
            <a:ext cx="3453765" cy="364172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A continuación se procedióal desfile de todas las </a:t>
            </a:r>
            <a:r>
              <a:rPr lang="es-ES" sz="1200" spc="0">
                <a:solidFill>
                  <a:srgbClr val="000000"/>
                </a:solidFill>
                <a:latin typeface="Times New Roman" pitchFamily="1" panose="02020603050405020304"/>
              </a:rPr>
              <a:t>autoridades académicas desde el vestidor de togas </a:t>
            </a:r>
            <a:r>
              <a:rPr lang="es-ES" sz="1200" spc="0">
                <a:solidFill>
                  <a:srgbClr val="000000"/>
                </a:solidFill>
                <a:latin typeface="Times New Roman" pitchFamily="1" panose="02020603050405020304"/>
              </a:rPr>
              <a:t>(primera planta) hasta el Laboratorio Central, donde </a:t>
            </a:r>
            <a:r>
              <a:rPr lang="es-ES" sz="1200" spc="0">
                <a:solidFill>
                  <a:srgbClr val="000000"/>
                </a:solidFill>
                <a:latin typeface="Times New Roman" pitchFamily="1" panose="02020603050405020304"/>
              </a:rPr>
              <a:t>tendría lugar el acto oficial de inauguración.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Se comienza el acto con la imposición de la </a:t>
            </a:r>
            <a:r>
              <a:rPr lang="es-ES" sz="1250" b="1" spc="0">
                <a:solidFill>
                  <a:srgbClr val="000000"/>
                </a:solidFill>
                <a:latin typeface="Times New Roman" pitchFamily="1" panose="02020603050405020304"/>
              </a:rPr>
              <a:t>Medalla </a:t>
            </a:r>
            <a:r>
              <a:rPr lang="es-ES" sz="1250" b="1" spc="0">
                <a:solidFill>
                  <a:srgbClr val="000000"/>
                </a:solidFill>
                <a:latin typeface="Times New Roman" pitchFamily="1" panose="02020603050405020304"/>
              </a:rPr>
              <a:t>de Alfonso X el Sabio </a:t>
            </a:r>
            <a:r>
              <a:rPr lang="es-ES" sz="1200" spc="0">
                <a:solidFill>
                  <a:srgbClr val="000000"/>
                </a:solidFill>
                <a:latin typeface="Times New Roman" pitchFamily="1" panose="02020603050405020304"/>
              </a:rPr>
              <a:t>a Don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a:t>
            </a:r>
            <a:r>
              <a:rPr lang="es-ES" sz="1200" i="1" spc="0">
                <a:solidFill>
                  <a:srgbClr val="000000"/>
                </a:solidFill>
                <a:latin typeface="Times New Roman" pitchFamily="1" panose="02020603050405020304"/>
              </a:rPr>
              <a:t>Maravillas Garrido</a:t>
            </a:r>
            <a:r>
              <a:rPr lang="es-ES" sz="1200" spc="0">
                <a:solidFill>
                  <a:srgbClr val="000000"/>
                </a:solidFill>
                <a:latin typeface="Times New Roman" pitchFamily="1" panose="02020603050405020304"/>
              </a:rPr>
              <a:t>, </a:t>
            </a:r>
            <a:r>
              <a:rPr lang="es-ES" sz="1200" spc="0">
                <a:solidFill>
                  <a:srgbClr val="000000"/>
                </a:solidFill>
                <a:latin typeface="Times New Roman" pitchFamily="1" panose="02020603050405020304"/>
              </a:rPr>
              <a:t>maestra nacional de Azuaga y madre del Rector de </a:t>
            </a:r>
            <a:r>
              <a:rPr lang="es-ES" sz="1200" spc="0">
                <a:solidFill>
                  <a:srgbClr val="000000"/>
                </a:solidFill>
                <a:latin typeface="Times New Roman" pitchFamily="1" panose="02020603050405020304"/>
              </a:rPr>
              <a:t>la Universidad de Santiago, también presente. </a:t>
            </a:r>
          </a:p>
          <a:p>
            <a:pPr marL="0" marR="45720" indent="0" algn="just">
              <a:lnSpc>
                <a:spcPts val="1400"/>
              </a:lnSpc>
              <a:spcBef>
                <a:spcPts val="555"/>
              </a:spcBef>
              <a:spcAft>
                <a:spcPts val="0"/>
              </a:spcAft>
            </a:pPr>
            <a:r>
              <a:rPr lang="es-ES" sz="1200" spc="0">
                <a:solidFill>
                  <a:srgbClr val="000000"/>
                </a:solidFill>
                <a:latin typeface="Times New Roman" pitchFamily="1" panose="02020603050405020304"/>
              </a:rPr>
              <a:t>Después de que el Secretario del Ayuntamiento, D. </a:t>
            </a:r>
            <a:r>
              <a:rPr lang="es-ES" sz="1200" spc="0">
                <a:solidFill>
                  <a:srgbClr val="000000"/>
                </a:solidFill>
                <a:latin typeface="Times New Roman" pitchFamily="1" panose="02020603050405020304"/>
              </a:rPr>
              <a:t>JoséMaría Aguado Serrano, leyera el acuerdo adop-</a:t>
            </a:r>
            <a:r>
              <a:rPr lang="es-ES" sz="1200" spc="0">
                <a:solidFill>
                  <a:srgbClr val="000000"/>
                </a:solidFill>
                <a:latin typeface="Times New Roman" pitchFamily="1" panose="02020603050405020304"/>
              </a:rPr>
              <a:t>tado por el que se concedía la medalla de oro de la </a:t>
            </a:r>
            <a:r>
              <a:rPr lang="es-ES" sz="1200" spc="0">
                <a:solidFill>
                  <a:srgbClr val="000000"/>
                </a:solidFill>
                <a:latin typeface="Times New Roman" pitchFamily="1" panose="02020603050405020304"/>
              </a:rPr>
              <a:t>ciudad al Sr. Villar Palasí, el Alcalde, Sr. </a:t>
            </a:r>
            <a:r>
              <a:rPr lang="es-ES" sz="1250" b="1" spc="0">
                <a:solidFill>
                  <a:srgbClr val="000000"/>
                </a:solidFill>
                <a:latin typeface="Times New Roman" pitchFamily="1" panose="02020603050405020304"/>
              </a:rPr>
              <a:t>García </a:t>
            </a:r>
            <a:r>
              <a:rPr lang="es-ES" sz="1250" b="1" spc="0">
                <a:solidFill>
                  <a:srgbClr val="000000"/>
                </a:solidFill>
                <a:latin typeface="Times New Roman" pitchFamily="1" panose="02020603050405020304"/>
              </a:rPr>
              <a:t>Martín</a:t>
            </a:r>
            <a:r>
              <a:rPr lang="es-ES" sz="1200" spc="0">
                <a:solidFill>
                  <a:srgbClr val="000000"/>
                </a:solidFill>
                <a:latin typeface="Times New Roman" pitchFamily="1" panose="02020603050405020304"/>
              </a:rPr>
              <a:t>, pronuncióun emotivo discurso en el que di-</a:t>
            </a:r>
            <a:r>
              <a:rPr lang="es-ES" sz="1200" spc="0">
                <a:solidFill>
                  <a:srgbClr val="000000"/>
                </a:solidFill>
                <a:latin typeface="Times New Roman" pitchFamily="1" panose="02020603050405020304"/>
              </a:rPr>
              <a:t>jo que esta fecha histórica se debería sen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alar en el </a:t>
            </a:r>
            <a:r>
              <a:rPr lang="es-ES" sz="1200" spc="0">
                <a:solidFill>
                  <a:srgbClr val="000000"/>
                </a:solidFill>
                <a:latin typeface="Times New Roman" pitchFamily="1" panose="02020603050405020304"/>
              </a:rPr>
              <a:t>lugar m´as visible. Calificóel acto de hito en la histo-</a:t>
            </a:r>
            <a:r>
              <a:rPr lang="es-ES" sz="1200" spc="0">
                <a:solidFill>
                  <a:srgbClr val="000000"/>
                </a:solidFill>
                <a:latin typeface="Times New Roman" pitchFamily="1" panose="02020603050405020304"/>
              </a:rPr>
              <a:t>ria de Badajoz y se extendióen consideraciones sobre </a:t>
            </a:r>
            <a:r>
              <a:rPr lang="es-ES" sz="1200" spc="0">
                <a:solidFill>
                  <a:srgbClr val="000000"/>
                </a:solidFill>
                <a:latin typeface="Times New Roman" pitchFamily="1" panose="02020603050405020304"/>
              </a:rPr>
              <a:t>el </a:t>
            </a:r>
            <a:r>
              <a:rPr lang="es-ES" sz="1250" b="1" spc="0">
                <a:solidFill>
                  <a:srgbClr val="000000"/>
                </a:solidFill>
                <a:latin typeface="Times New Roman" pitchFamily="1" panose="02020603050405020304"/>
              </a:rPr>
              <a:t>Plan Badajoz</a:t>
            </a:r>
            <a:r>
              <a:rPr lang="es-ES" sz="1200" spc="0">
                <a:solidFill>
                  <a:srgbClr val="000000"/>
                </a:solidFill>
                <a:latin typeface="Times New Roman" pitchFamily="1" panose="02020603050405020304"/>
              </a:rPr>
              <a:t>, testimoniando el agradecimiento a </a:t>
            </a:r>
            <a:r>
              <a:rPr lang="es-ES" sz="1200" spc="0">
                <a:solidFill>
                  <a:srgbClr val="000000"/>
                </a:solidFill>
                <a:latin typeface="Times New Roman" pitchFamily="1" panose="02020603050405020304"/>
              </a:rPr>
              <a:t>cuantos habían hecho posible la nueva realidad. Ter-</a:t>
            </a:r>
            <a:r>
              <a:rPr lang="es-ES" sz="1200" spc="0">
                <a:solidFill>
                  <a:srgbClr val="000000"/>
                </a:solidFill>
                <a:latin typeface="Times New Roman" pitchFamily="1" panose="02020603050405020304"/>
              </a:rPr>
              <a:t>minóhaciendo entrega de la Medalla de oro de la </a:t>
            </a:r>
          </a:p>
        </p:txBody>
      </p:sp>
      <p:sp>
        <p:nvSpPr>
          <p:cNvPr id="5" name=""/>
          <p:cNvSpPr/>
          <p:nvPr>
            <p:ph type="body" idx="10"/>
          </p:nvPr>
        </p:nvSpPr>
        <p:spPr>
          <a:xfrm>
            <a:off x="1057910" y="5166360"/>
            <a:ext cx="5486400" cy="728345"/>
          </a:xfrm>
          <a:prstGeom prst="rect">
            <a:avLst/>
          </a:prstGeom>
          <a:noFill/>
          <a:ln w="0" cmpd="sng">
            <a:noFill/>
            <a:prstDash val="solid"/>
          </a:ln>
        </p:spPr>
        <p:txBody>
          <a:bodyPr vert="horz" lIns="0" tIns="0" rIns="0" bIns="0" anchor="t"/>
          <a:lstStyle/>
          <a:p>
            <a:pPr marL="0" marR="45720" indent="0" algn="just">
              <a:lnSpc>
                <a:spcPts val="1400"/>
              </a:lnSpc>
              <a:spcAft>
                <a:spcPts val="3060"/>
              </a:spcAft>
            </a:pPr>
            <a:r>
              <a:rPr lang="es-ES" sz="1200" spc="0">
                <a:solidFill>
                  <a:srgbClr val="000000"/>
                </a:solidFill>
                <a:latin typeface="Times New Roman" pitchFamily="1" panose="02020603050405020304"/>
              </a:rPr>
              <a:t>ciudad al ministro y de una placa de plata que patentizaba el acuerdo municipal. A </a:t>
            </a:r>
            <a:r>
              <a:rPr lang="es-ES" sz="1200" spc="0">
                <a:solidFill>
                  <a:srgbClr val="000000"/>
                </a:solidFill>
                <a:latin typeface="Times New Roman" pitchFamily="1" panose="02020603050405020304"/>
              </a:rPr>
              <a:t>continuación, se procedióa la entrega de la Medalla de Oro de la provincia. </a:t>
            </a:r>
          </a:p>
        </p:txBody>
      </p:sp>
      <p:sp>
        <p:nvSpPr>
          <p:cNvPr id="8" name=""/>
          <p:cNvSpPr/>
          <p:nvPr>
            <p:ph type="body" idx="10"/>
          </p:nvPr>
        </p:nvSpPr>
        <p:spPr>
          <a:xfrm>
            <a:off x="1057910" y="9302750"/>
            <a:ext cx="5486400" cy="428625"/>
          </a:xfrm>
          <a:prstGeom prst="rect">
            <a:avLst/>
          </a:prstGeom>
          <a:noFill/>
          <a:ln w="0" cmpd="sng">
            <a:noFill/>
            <a:prstDash val="solid"/>
          </a:ln>
        </p:spPr>
        <p:txBody>
          <a:bodyPr vert="horz" lIns="0" tIns="40640" rIns="0" bIns="0" anchor="t"/>
          <a:lstStyle/>
          <a:p>
            <a:pPr marL="0" marR="45720" indent="0" algn="ctr">
              <a:lnSpc>
                <a:spcPts val="1400"/>
              </a:lnSpc>
              <a:spcAft>
                <a:spcPts val="1595"/>
              </a:spcAft>
            </a:pPr>
            <a:r>
              <a:rPr lang="es-ES" sz="1250" b="1" spc="30">
                <a:solidFill>
                  <a:srgbClr val="000000"/>
                </a:solidFill>
                <a:latin typeface="Times New Roman" pitchFamily="1" panose="02020603050405020304"/>
              </a:rPr>
              <a:t>Figura </a:t>
            </a:r>
            <a:r>
              <a:rPr lang="es-ES" sz="1350" spc="30">
                <a:solidFill>
                  <a:srgbClr val="000000"/>
                </a:solidFill>
                <a:latin typeface="Arial" pitchFamily="2" panose="02020603050405020304"/>
              </a:rPr>
              <a:t>v</a:t>
            </a:r>
            <a:r>
              <a:rPr lang="es-ES" sz="1200" spc="30">
                <a:solidFill>
                  <a:srgbClr val="000000"/>
                </a:solidFill>
                <a:latin typeface="Times New Roman" pitchFamily="1" panose="02020603050405020304"/>
              </a:rPr>
              <a:t>: Secretario de la Diputación, Sr. Pérez de Acevedo.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46990" rIns="0" bIns="0" anchor="t"/>
          <a:lstStyle/>
          <a:p>
            <a:pPr marL="0" marR="45720" indent="0" algn="l">
              <a:lnSpc>
                <a:spcPts val="1400"/>
              </a:lnSpc>
              <a:spcAft>
                <a:spcPts val="60"/>
              </a:spcAft>
            </a:pPr>
            <a:r>
              <a:rPr lang="es-ES" sz="1250" b="1" spc="40">
                <a:solidFill>
                  <a:srgbClr val="000000"/>
                </a:solidFill>
                <a:latin typeface="Times New Roman" pitchFamily="1" panose="02020603050405020304"/>
              </a:rPr>
              <a:t>50 Aniversario 1968–2019 </a:t>
            </a:r>
          </a:p>
        </p:txBody>
      </p:sp>
      <p:sp>
        <p:nvSpPr>
          <p:cNvPr id="12" name=""/>
          <p:cNvSpPr/>
          <p:nvPr>
            <p:ph type="body" idx="10"/>
          </p:nvPr>
        </p:nvSpPr>
        <p:spPr>
          <a:xfrm>
            <a:off x="1057910" y="4302125"/>
            <a:ext cx="1663700" cy="864235"/>
          </a:xfrm>
          <a:prstGeom prst="rect">
            <a:avLst/>
          </a:prstGeom>
          <a:noFill/>
          <a:ln w="0" cmpd="sng">
            <a:noFill/>
            <a:prstDash val="solid"/>
          </a:ln>
        </p:spPr>
        <p:txBody>
          <a:bodyPr vert="horz" lIns="0" tIns="0" rIns="0" bIns="0" anchor="t"/>
          <a:lstStyle/>
          <a:p>
            <a:pPr marL="0" marR="0" indent="0" algn="ctr">
              <a:lnSpc>
                <a:spcPts val="1400"/>
              </a:lnSpc>
              <a:spcAft>
                <a:spcPts val="4080"/>
              </a:spcAft>
            </a:pPr>
            <a:r>
              <a:rPr lang="es-ES" sz="1200" spc="0">
                <a:solidFill>
                  <a:srgbClr val="000000"/>
                </a:solidFill>
                <a:latin typeface="Times New Roman" pitchFamily="1" panose="02020603050405020304"/>
              </a:rPr>
              <a:t>Alcalde de Badajoz </a:t>
            </a:r>
            <a:br/>
            <a:r>
              <a:rPr lang="es-ES" sz="1200" spc="0">
                <a:solidFill>
                  <a:srgbClr val="000000"/>
                </a:solidFill>
                <a:latin typeface="Times New Roman" pitchFamily="1" panose="02020603050405020304"/>
              </a:rPr>
              <a:t>Sr. García Martín </a:t>
            </a:r>
          </a:p>
        </p:txBody>
      </p:sp>
    </p:spTree>
  </p:cSld>
  <p:clrMapOvr>
    <a:masterClrMapping/>
  </p:clrMapOvr>
</p:sldLayout>
</file>

<file path=ppt/slideLayouts/slideLayout4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0" marR="0" indent="0" algn="l">
              <a:lnSpc>
                <a:spcPts val="1400"/>
              </a:lnSpc>
              <a:spcAft>
                <a:spcPts val="75"/>
              </a:spcAft>
              <a:tabLst>
                <a:tab algn="r" pos="5440680"/>
              </a:tabLst>
            </a:pPr>
            <a:r>
              <a:rPr lang="es-ES" sz="120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21 </a:t>
            </a:r>
          </a:p>
        </p:txBody>
      </p:sp>
      <p:sp>
        <p:nvSpPr>
          <p:cNvPr id="5" name=""/>
          <p:cNvSpPr/>
          <p:nvPr>
            <p:ph type="body" idx="10"/>
          </p:nvPr>
        </p:nvSpPr>
        <p:spPr>
          <a:xfrm>
            <a:off x="1057910" y="4277995"/>
            <a:ext cx="5486400" cy="1494790"/>
          </a:xfrm>
          <a:prstGeom prst="rect">
            <a:avLst/>
          </a:prstGeom>
          <a:noFill/>
          <a:ln w="0" cmpd="sng">
            <a:noFill/>
            <a:prstDash val="solid"/>
          </a:ln>
        </p:spPr>
        <p:txBody>
          <a:bodyPr vert="horz" lIns="0" tIns="8890" rIns="0" bIns="0" anchor="t"/>
          <a:lstStyle/>
          <a:p>
            <a:pPr marL="0" marR="0" indent="0" algn="ctr">
              <a:lnSpc>
                <a:spcPts val="1400"/>
              </a:lnSpc>
              <a:spcAft>
                <a:spcPts val="0"/>
              </a:spcAft>
            </a:pPr>
            <a:r>
              <a:rPr lang="es-ES" sz="1200" b="1" spc="5">
                <a:solidFill>
                  <a:srgbClr val="000000"/>
                </a:solidFill>
                <a:latin typeface="Times New Roman" pitchFamily="1" panose="02020603050405020304"/>
              </a:rPr>
              <a:t>Figura </a:t>
            </a:r>
            <a:r>
              <a:rPr lang="es-ES" sz="950" spc="5">
                <a:solidFill>
                  <a:srgbClr val="000000"/>
                </a:solidFill>
                <a:latin typeface="Arial" pitchFamily="2" panose="02020603050405020304"/>
              </a:rPr>
              <a:t>VI</a:t>
            </a:r>
            <a:r>
              <a:rPr lang="es-ES" sz="1200" spc="5">
                <a:solidFill>
                  <a:srgbClr val="000000"/>
                </a:solidFill>
                <a:latin typeface="Times New Roman" pitchFamily="1" panose="02020603050405020304"/>
              </a:rPr>
              <a:t>: </a:t>
            </a:r>
            <a:r>
              <a:rPr lang="es-ES" sz="1200" spc="5">
                <a:solidFill>
                  <a:srgbClr val="000000"/>
                </a:solidFill>
                <a:latin typeface="Times New Roman" pitchFamily="1" panose="02020603050405020304"/>
              </a:rPr>
              <a:t>D. Manuel Carracedo entrega la Medalla de la provincia al ministro. </a:t>
            </a:r>
          </a:p>
          <a:p>
            <a:pPr marL="0" marR="45720" indent="0" algn="just">
              <a:lnSpc>
                <a:spcPts val="1400"/>
              </a:lnSpc>
              <a:spcBef>
                <a:spcPts val="3380"/>
              </a:spcBef>
              <a:spcAft>
                <a:spcPts val="1070"/>
              </a:spcAft>
            </a:pPr>
            <a:r>
              <a:rPr lang="es-ES" sz="1200" spc="0">
                <a:solidFill>
                  <a:srgbClr val="000000"/>
                </a:solidFill>
                <a:latin typeface="Times New Roman" pitchFamily="1" panose="02020603050405020304"/>
              </a:rPr>
              <a:t>Previamente el secretario de la Corporación provincial, Sr. Pérez de Acevedo, leyóel acta del acuerdo, y después el presidente, Sr. Carracedo, pronuncióunas palabras de bienvenida y ofrecimiento, en atención a los desvelos del ministro, que tanto habían ayudado a la implantación del centro universitario en Extremadura. </a:t>
            </a:r>
          </a:p>
        </p:txBody>
      </p:sp>
      <p:sp>
        <p:nvSpPr>
          <p:cNvPr id="8" name=""/>
          <p:cNvSpPr/>
          <p:nvPr>
            <p:ph type="body" idx="10"/>
          </p:nvPr>
        </p:nvSpPr>
        <p:spPr>
          <a:xfrm>
            <a:off x="1057910" y="9170035"/>
            <a:ext cx="5486400" cy="561340"/>
          </a:xfrm>
          <a:prstGeom prst="rect">
            <a:avLst/>
          </a:prstGeom>
          <a:noFill/>
          <a:ln w="0" cmpd="sng">
            <a:noFill/>
            <a:prstDash val="solid"/>
          </a:ln>
        </p:spPr>
        <p:txBody>
          <a:bodyPr vert="horz" lIns="0" tIns="8890" rIns="0" bIns="0" anchor="t"/>
          <a:lstStyle/>
          <a:p>
            <a:pPr marL="0" marR="0" indent="0" algn="ctr">
              <a:lnSpc>
                <a:spcPts val="1400"/>
              </a:lnSpc>
              <a:spcAft>
                <a:spcPts val="2885"/>
              </a:spcAft>
            </a:pPr>
            <a:r>
              <a:rPr lang="es-ES" sz="1200" b="1" spc="40">
                <a:solidFill>
                  <a:srgbClr val="000000"/>
                </a:solidFill>
                <a:latin typeface="Times New Roman" pitchFamily="1" panose="02020603050405020304"/>
              </a:rPr>
              <a:t>Figura </a:t>
            </a:r>
            <a:r>
              <a:rPr lang="es-ES" sz="950" spc="40">
                <a:solidFill>
                  <a:srgbClr val="000000"/>
                </a:solidFill>
                <a:latin typeface="Arial" pitchFamily="2" panose="02020603050405020304"/>
              </a:rPr>
              <a:t>VII</a:t>
            </a:r>
            <a:r>
              <a:rPr lang="es-ES" sz="1200" spc="40">
                <a:solidFill>
                  <a:srgbClr val="000000"/>
                </a:solidFill>
                <a:latin typeface="Times New Roman" pitchFamily="1" panose="02020603050405020304"/>
              </a:rPr>
              <a:t>: Palabras del Gobernador Civil, Sr. Gerona de la Figuera.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0" indent="0" algn="r">
              <a:lnSpc>
                <a:spcPts val="1400"/>
              </a:lnSpc>
              <a:spcAft>
                <a:spcPts val="55"/>
              </a:spcAft>
            </a:pPr>
            <a:r>
              <a:rPr lang="es-ES" sz="1200" b="1" spc="70">
                <a:solidFill>
                  <a:srgbClr val="000000"/>
                </a:solidFill>
                <a:latin typeface="Times New Roman" pitchFamily="1" panose="02020603050405020304"/>
              </a:rPr>
              <a:t>Memoria Histórica </a:t>
            </a:r>
          </a:p>
        </p:txBody>
      </p:sp>
    </p:spTree>
  </p:cSld>
  <p:clrMapOvr>
    <a:masterClrMapping/>
  </p:clrMapOvr>
</p:sldLayout>
</file>

<file path=ppt/slideLayouts/slideLayout4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25"/>
              </a:spcAft>
              <a:tabLst>
                <a:tab algn="r" pos="5440680"/>
              </a:tabLst>
            </a:pPr>
            <a:r>
              <a:rPr lang="es-ES" sz="1300" spc="0">
                <a:solidFill>
                  <a:srgbClr val="000000"/>
                </a:solidFill>
                <a:latin typeface="Garamond" pitchFamily="1" panose="02020603050405020304"/>
              </a:rPr>
              <a:t>22 </a:t>
            </a:r>
            <a:r>
              <a:rPr lang="es-ES" sz="1300" b="1" spc="0">
                <a:solidFill>
                  <a:srgbClr val="000000"/>
                </a:solidFill>
                <a:latin typeface="Garamond" pitchFamily="1" panose="02020603050405020304"/>
              </a:rPr>
              <a:t>3.2. Nacer: el primer centro universitario </a:t>
            </a:r>
          </a:p>
        </p:txBody>
      </p:sp>
      <p:sp>
        <p:nvSpPr>
          <p:cNvPr id="3" name=""/>
          <p:cNvSpPr/>
          <p:nvPr>
            <p:ph type="body" idx="10"/>
          </p:nvPr>
        </p:nvSpPr>
        <p:spPr>
          <a:xfrm>
            <a:off x="1057910" y="681990"/>
            <a:ext cx="5486400" cy="2021840"/>
          </a:xfrm>
          <a:prstGeom prst="rect">
            <a:avLst/>
          </a:prstGeom>
          <a:noFill/>
          <a:ln w="0" cmpd="sng">
            <a:noFill/>
            <a:prstDash val="solid"/>
          </a:ln>
        </p:spPr>
        <p:txBody>
          <a:bodyPr vert="horz" lIns="0" tIns="220345" rIns="0" bIns="0" anchor="t"/>
          <a:lstStyle/>
          <a:p>
            <a:pPr marL="45720" marR="45720" indent="0" algn="just">
              <a:lnSpc>
                <a:spcPts val="1400"/>
              </a:lnSpc>
              <a:spcAft>
                <a:spcPts val="1130"/>
              </a:spcAft>
            </a:pPr>
            <a:r>
              <a:rPr lang="es-ES" sz="1300" spc="0">
                <a:solidFill>
                  <a:srgbClr val="000000"/>
                </a:solidFill>
                <a:latin typeface="Garamond" pitchFamily="1" panose="02020603050405020304"/>
              </a:rPr>
              <a:t>Intervino a continuación el Gobernador Civil, Sr. </a:t>
            </a:r>
            <a:r>
              <a:rPr lang="es-ES" sz="1300" b="1" spc="0">
                <a:solidFill>
                  <a:srgbClr val="000000"/>
                </a:solidFill>
                <a:latin typeface="Garamond" pitchFamily="1" panose="02020603050405020304"/>
              </a:rPr>
              <a:t>Gerona de la Figuera</a:t>
            </a:r>
            <a:r>
              <a:rPr lang="es-ES" sz="1300" spc="0">
                <a:solidFill>
                  <a:srgbClr val="000000"/>
                </a:solidFill>
                <a:latin typeface="Garamond" pitchFamily="1" panose="02020603050405020304"/>
              </a:rPr>
              <a:t>, recor-</a:t>
            </a:r>
            <a:r>
              <a:rPr lang="es-ES" sz="1300" spc="0">
                <a:solidFill>
                  <a:srgbClr val="000000"/>
                </a:solidFill>
                <a:latin typeface="Garamond" pitchFamily="1" panose="02020603050405020304"/>
              </a:rPr>
              <a:t>dando a todos los que habían trabajado para hacer realidad la Facultad y, muy especialmente, agradeciendo el entusiasmo puesto por su antecesor, Sr. </a:t>
            </a:r>
            <a:r>
              <a:rPr lang="es-ES" sz="1300" b="1" spc="0">
                <a:solidFill>
                  <a:srgbClr val="000000"/>
                </a:solidFill>
                <a:latin typeface="Garamond" pitchFamily="1" panose="02020603050405020304"/>
              </a:rPr>
              <a:t>Santolalla de La Calle</a:t>
            </a:r>
            <a:r>
              <a:rPr lang="es-ES" sz="1300" spc="0">
                <a:solidFill>
                  <a:srgbClr val="000000"/>
                </a:solidFill>
                <a:latin typeface="Garamond" pitchFamily="1" panose="02020603050405020304"/>
              </a:rPr>
              <a:t>. Hizo hincapiéen que esta Universidad de Badajoz seráuna Univer-</a:t>
            </a:r>
            <a:r>
              <a:rPr lang="es-ES" sz="1300" spc="0">
                <a:solidFill>
                  <a:srgbClr val="000000"/>
                </a:solidFill>
                <a:latin typeface="Garamond" pitchFamily="1" panose="02020603050405020304"/>
              </a:rPr>
              <a:t>sidad de la Hispanidad y una galería abierta al Atlántico. También se refirióa la grata impresión del ministro al ver los terrenos adquiridos conjuntamente (Rincón de Palomas) por la Diputación y Ayuntamiento para albelgar la futura Universi-</a:t>
            </a:r>
            <a:r>
              <a:rPr lang="es-ES" sz="1300" spc="0">
                <a:solidFill>
                  <a:srgbClr val="000000"/>
                </a:solidFill>
                <a:latin typeface="Garamond" pitchFamily="1" panose="02020603050405020304"/>
              </a:rPr>
              <a:t>dad. Terminórogando al ministro que hiciera llegar a las m´as altas instancias la inquebrantable adhesión de toda la provincia de Badajoz. </a:t>
            </a:r>
          </a:p>
        </p:txBody>
      </p:sp>
      <p:sp>
        <p:nvSpPr>
          <p:cNvPr id="6" name=""/>
          <p:cNvSpPr/>
          <p:nvPr>
            <p:ph type="body" idx="10"/>
          </p:nvPr>
        </p:nvSpPr>
        <p:spPr>
          <a:xfrm>
            <a:off x="1057910" y="6361430"/>
            <a:ext cx="5486400" cy="3369945"/>
          </a:xfrm>
          <a:prstGeom prst="rect">
            <a:avLst/>
          </a:prstGeom>
          <a:noFill/>
          <a:ln w="0" cmpd="sng">
            <a:noFill/>
            <a:prstDash val="solid"/>
          </a:ln>
        </p:spPr>
        <p:txBody>
          <a:bodyPr vert="horz" lIns="0" tIns="43815" rIns="0" bIns="0" anchor="t"/>
          <a:lstStyle/>
          <a:p>
            <a:pPr marL="45720" marR="0" indent="0" algn="ctr">
              <a:lnSpc>
                <a:spcPts val="1400"/>
              </a:lnSpc>
              <a:spcAft>
                <a:spcPts val="0"/>
              </a:spcAft>
            </a:pPr>
            <a:r>
              <a:rPr lang="es-ES" sz="1300" b="1" spc="10">
                <a:solidFill>
                  <a:srgbClr val="000000"/>
                </a:solidFill>
                <a:latin typeface="Garamond" pitchFamily="1" panose="02020603050405020304"/>
              </a:rPr>
              <a:t>Figura </a:t>
            </a:r>
            <a:r>
              <a:rPr lang="es-ES" sz="1350" b="1" spc="10">
                <a:solidFill>
                  <a:srgbClr val="000000"/>
                </a:solidFill>
                <a:latin typeface="Arial" pitchFamily="2" panose="02020603050405020304"/>
              </a:rPr>
              <a:t>VIII</a:t>
            </a:r>
            <a:r>
              <a:rPr lang="es-ES" sz="1300" spc="10">
                <a:solidFill>
                  <a:srgbClr val="000000"/>
                </a:solidFill>
                <a:latin typeface="Garamond" pitchFamily="1" panose="02020603050405020304"/>
              </a:rPr>
              <a:t>: Discurso del Ministro de Educación y Ciencia, Sr. Villar Palasí. </a:t>
            </a:r>
          </a:p>
          <a:p>
            <a:pPr marL="45720" marR="45720" indent="0" algn="just">
              <a:lnSpc>
                <a:spcPts val="1400"/>
              </a:lnSpc>
              <a:spcBef>
                <a:spcPts val="2770"/>
              </a:spcBef>
              <a:spcAft>
                <a:spcPts val="0"/>
              </a:spcAft>
            </a:pPr>
            <a:r>
              <a:rPr lang="es-ES" sz="1300" spc="0">
                <a:solidFill>
                  <a:srgbClr val="000000"/>
                </a:solidFill>
                <a:latin typeface="Garamond" pitchFamily="1" panose="02020603050405020304"/>
              </a:rPr>
              <a:t>El Sr. Ministro contestóa los anteriores discursos con unas breves palabras de agra-</a:t>
            </a:r>
            <a:r>
              <a:rPr lang="es-ES" sz="1300" spc="0">
                <a:solidFill>
                  <a:srgbClr val="000000"/>
                </a:solidFill>
                <a:latin typeface="Garamond" pitchFamily="1" panose="02020603050405020304"/>
              </a:rPr>
              <a:t>decimiento y resaltando que la Facultad y futura Universidad era m´as bien una obra de los ciudadanos extremeños que suya o del propio Gobierno. Y que la consecu-</a:t>
            </a:r>
            <a:r>
              <a:rPr lang="es-ES" sz="1300" spc="0">
                <a:solidFill>
                  <a:srgbClr val="000000"/>
                </a:solidFill>
                <a:latin typeface="Garamond" pitchFamily="1" panose="02020603050405020304"/>
              </a:rPr>
              <a:t>ción de la meta, pretensión bastante inalcanzable y utópica, había sido obra del tremendo entusiasmo y constancia del pueblo llano, autoridades y prensa pacense. Hizo un llamamiento a seguir arrimando el hombro desde el primer momento para captar profesorado y tener aquíuna Facultad y, en su día, una Universidad del más alto nivel. Finalizósu intervención recomendando confianza en el futuro y perse-</a:t>
            </a:r>
            <a:r>
              <a:rPr lang="es-ES" sz="1300" spc="0">
                <a:solidFill>
                  <a:srgbClr val="000000"/>
                </a:solidFill>
                <a:latin typeface="Garamond" pitchFamily="1" panose="02020603050405020304"/>
              </a:rPr>
              <a:t>verancia. M´as que en una plenitud de obra, nos encontramos ante una plenitud de responsabilidad, de cara al futuro. </a:t>
            </a:r>
          </a:p>
          <a:p>
            <a:pPr marL="45720" marR="45720" indent="0" algn="just">
              <a:lnSpc>
                <a:spcPts val="1400"/>
              </a:lnSpc>
              <a:spcBef>
                <a:spcPts val="505"/>
              </a:spcBef>
              <a:spcAft>
                <a:spcPts val="1220"/>
              </a:spcAft>
            </a:pPr>
            <a:r>
              <a:rPr lang="es-ES" sz="1300" spc="0">
                <a:solidFill>
                  <a:srgbClr val="000000"/>
                </a:solidFill>
                <a:latin typeface="Garamond" pitchFamily="1" panose="02020603050405020304"/>
              </a:rPr>
              <a:t>Seguidamente el Decano–Comisario de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de Badajoz, doctor </a:t>
            </a:r>
            <a:r>
              <a:rPr lang="es-ES" sz="1300" b="1" spc="0">
                <a:solidFill>
                  <a:srgbClr val="000000"/>
                </a:solidFill>
                <a:latin typeface="Garamond" pitchFamily="1" panose="02020603050405020304"/>
              </a:rPr>
              <a:t>Viguera Lobo </a:t>
            </a:r>
            <a:r>
              <a:rPr lang="es-ES" sz="1300" spc="0">
                <a:solidFill>
                  <a:srgbClr val="000000"/>
                </a:solidFill>
                <a:latin typeface="Garamond" pitchFamily="1" panose="02020603050405020304"/>
              </a:rPr>
              <a:t>pronuncióel discurso inaugural de la Facultad y del Curso 1968/69. Iniciósu alocución haciendo referencia al enorme significado que tiene, para una sociedad que busca su identidad, el estudio y la cultura. </a:t>
            </a:r>
          </a:p>
        </p:txBody>
      </p:sp>
      <p:sp>
        <p:nvSpPr>
          <p:cNvPr id="7"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4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45720" marR="0" indent="0" algn="l">
              <a:lnSpc>
                <a:spcPts val="1400"/>
              </a:lnSpc>
              <a:spcAft>
                <a:spcPts val="75"/>
              </a:spcAft>
              <a:tabLst>
                <a:tab algn="r" pos="5440680"/>
              </a:tabLst>
            </a:pPr>
            <a:r>
              <a:rPr lang="es-ES" sz="120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23 </a:t>
            </a:r>
          </a:p>
        </p:txBody>
      </p:sp>
      <p:sp>
        <p:nvSpPr>
          <p:cNvPr id="3" name=""/>
          <p:cNvSpPr/>
          <p:nvPr>
            <p:ph type="body" idx="10"/>
          </p:nvPr>
        </p:nvSpPr>
        <p:spPr>
          <a:xfrm>
            <a:off x="1057910" y="681990"/>
            <a:ext cx="5486400" cy="1436370"/>
          </a:xfrm>
          <a:prstGeom prst="rect">
            <a:avLst/>
          </a:prstGeom>
          <a:noFill/>
          <a:ln w="0" cmpd="sng">
            <a:noFill/>
            <a:prstDash val="solid"/>
          </a:ln>
        </p:spPr>
        <p:txBody>
          <a:bodyPr vert="horz" lIns="0" tIns="227965" rIns="0" bIns="0" anchor="t"/>
          <a:lstStyle/>
          <a:p>
            <a:pPr marL="45720" marR="45720" indent="0" algn="just">
              <a:lnSpc>
                <a:spcPts val="1400"/>
              </a:lnSpc>
              <a:spcAft>
                <a:spcPts val="2240"/>
              </a:spcAft>
            </a:pPr>
            <a:r>
              <a:rPr lang="es-ES" sz="1200" spc="0">
                <a:solidFill>
                  <a:srgbClr val="000000"/>
                </a:solidFill>
                <a:latin typeface="Times New Roman" pitchFamily="1" panose="02020603050405020304"/>
              </a:rPr>
              <a:t>Recordóla entusiasta batalla reñida por Badajoz y sus entidades locales y provincia-</a:t>
            </a:r>
            <a:r>
              <a:rPr lang="es-ES" sz="1200" spc="0">
                <a:solidFill>
                  <a:srgbClr val="000000"/>
                </a:solidFill>
                <a:latin typeface="Times New Roman" pitchFamily="1" panose="02020603050405020304"/>
              </a:rPr>
              <a:t>les, asícomo el apoyo recibido por la Universidad de Sevilla y, muy especialmente, su Facutad de Ciencias, donde él había cursado los estudios y carrera académica. También hizo mención especial a la Universidad de Valencia, a la que había dedicado veinte y tres años. </a:t>
            </a:r>
          </a:p>
        </p:txBody>
      </p:sp>
      <p:sp>
        <p:nvSpPr>
          <p:cNvPr id="6" name=""/>
          <p:cNvSpPr/>
          <p:nvPr>
            <p:ph type="body" idx="10"/>
          </p:nvPr>
        </p:nvSpPr>
        <p:spPr>
          <a:xfrm>
            <a:off x="1057910" y="9170035"/>
            <a:ext cx="5486400" cy="561340"/>
          </a:xfrm>
          <a:prstGeom prst="rect">
            <a:avLst/>
          </a:prstGeom>
          <a:noFill/>
          <a:ln w="0" cmpd="sng">
            <a:noFill/>
            <a:prstDash val="solid"/>
          </a:ln>
        </p:spPr>
        <p:txBody>
          <a:bodyPr vert="horz" lIns="0" tIns="8890" rIns="0" bIns="0" anchor="t"/>
          <a:lstStyle/>
          <a:p>
            <a:pPr marL="0" marR="0" indent="0" algn="ctr">
              <a:lnSpc>
                <a:spcPts val="1400"/>
              </a:lnSpc>
              <a:spcAft>
                <a:spcPts val="2885"/>
              </a:spcAft>
            </a:pPr>
            <a:r>
              <a:rPr lang="es-ES" sz="1200" b="1" spc="25">
                <a:solidFill>
                  <a:srgbClr val="000000"/>
                </a:solidFill>
                <a:latin typeface="Times New Roman" pitchFamily="1" panose="02020603050405020304"/>
              </a:rPr>
              <a:t>Figura </a:t>
            </a:r>
            <a:r>
              <a:rPr lang="es-ES" sz="950" spc="25">
                <a:solidFill>
                  <a:srgbClr val="000000"/>
                </a:solidFill>
                <a:latin typeface="Arial" pitchFamily="2" panose="02020603050405020304"/>
              </a:rPr>
              <a:t>IX</a:t>
            </a:r>
            <a:r>
              <a:rPr lang="es-ES" sz="1200" spc="25">
                <a:solidFill>
                  <a:srgbClr val="000000"/>
                </a:solidFill>
                <a:latin typeface="Times New Roman" pitchFamily="1" panose="02020603050405020304"/>
              </a:rPr>
              <a:t>: Discurso del Decano–Comisario, Prof. Viguera Lobo.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0" indent="0" algn="r">
              <a:lnSpc>
                <a:spcPts val="1400"/>
              </a:lnSpc>
              <a:spcAft>
                <a:spcPts val="55"/>
              </a:spcAft>
            </a:pPr>
            <a:r>
              <a:rPr lang="es-ES" sz="1200" b="1" spc="70">
                <a:solidFill>
                  <a:srgbClr val="000000"/>
                </a:solidFill>
                <a:latin typeface="Times New Roman" pitchFamily="1" panose="02020603050405020304"/>
              </a:rPr>
              <a:t>Memoria Histórica </a:t>
            </a:r>
          </a:p>
        </p:txBody>
      </p:sp>
    </p:spTree>
  </p:cSld>
  <p:clrMapOvr>
    <a:masterClrMapping/>
  </p:clrMapOvr>
</p:sldLayout>
</file>

<file path=ppt/slideLayouts/slideLayout4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130"/>
              </a:spcAft>
              <a:tabLst>
                <a:tab algn="r" pos="5440680"/>
              </a:tabLst>
            </a:pPr>
            <a:r>
              <a:rPr lang="es-ES" sz="1300" spc="0">
                <a:solidFill>
                  <a:srgbClr val="000000"/>
                </a:solidFill>
                <a:latin typeface="Garamond" pitchFamily="1" panose="02020603050405020304"/>
              </a:rPr>
              <a:t>24 </a:t>
            </a:r>
            <a:r>
              <a:rPr lang="es-ES" sz="1300" b="1" spc="0">
                <a:solidFill>
                  <a:srgbClr val="000000"/>
                </a:solidFill>
                <a:latin typeface="Garamond" pitchFamily="1" panose="02020603050405020304"/>
              </a:rPr>
              <a:t>3.2. Nacer: el primer centro universitario </a:t>
            </a:r>
          </a:p>
        </p:txBody>
      </p:sp>
      <p:sp>
        <p:nvSpPr>
          <p:cNvPr id="3" name=""/>
          <p:cNvSpPr/>
          <p:nvPr>
            <p:ph type="body" idx="10"/>
          </p:nvPr>
        </p:nvSpPr>
        <p:spPr>
          <a:xfrm>
            <a:off x="1057910" y="681990"/>
            <a:ext cx="5486400" cy="4578985"/>
          </a:xfrm>
          <a:prstGeom prst="rect">
            <a:avLst/>
          </a:prstGeom>
          <a:noFill/>
          <a:ln w="0" cmpd="sng">
            <a:noFill/>
            <a:prstDash val="solid"/>
          </a:ln>
        </p:spPr>
        <p:txBody>
          <a:bodyPr vert="horz" lIns="0" tIns="21844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El núcleo de su discurso lo dedicóa esbozar un breve pero completo panorama de la enseñanza superior en la España del momento y de la que se había dado en llamar la crisis universitaria, motivada por el aumento exponencial del alumnado, que en los últimos treinta años había triplicado su número. </a:t>
            </a:r>
          </a:p>
          <a:p>
            <a:pPr marL="45720" marR="45720" indent="0" algn="just">
              <a:lnSpc>
                <a:spcPts val="1400"/>
              </a:lnSpc>
              <a:spcBef>
                <a:spcPts val="570"/>
              </a:spcBef>
              <a:spcAft>
                <a:spcPts val="0"/>
              </a:spcAft>
            </a:pPr>
            <a:r>
              <a:rPr lang="es-ES" sz="1300" spc="10">
                <a:solidFill>
                  <a:srgbClr val="000000"/>
                </a:solidFill>
                <a:latin typeface="Garamond" pitchFamily="1" panose="02020603050405020304"/>
              </a:rPr>
              <a:t>Finalizóel discurso con una alusión a la oportuna, justa e imprescindible creación de la </a:t>
            </a:r>
            <a:r>
              <a:rPr lang="es-ES" sz="1300" b="1" spc="10">
                <a:solidFill>
                  <a:srgbClr val="000000"/>
                </a:solidFill>
                <a:latin typeface="Garamond" pitchFamily="1" panose="02020603050405020304"/>
              </a:rPr>
              <a:t>Facultad de Ciencias </a:t>
            </a:r>
            <a:r>
              <a:rPr lang="es-ES" sz="1300" spc="10">
                <a:solidFill>
                  <a:srgbClr val="000000"/>
                </a:solidFill>
                <a:latin typeface="Garamond" pitchFamily="1" panose="02020603050405020304"/>
              </a:rPr>
              <a:t>en Extremadura, para atraer a los estudiantes extremeños desperdigados por España, desechando cualquier asomo de tibieza académica en pro de un aumento de la matrícula y prometiendo que, desde el comienzo, se buscaría, por todos los medios, dar el más elevado nivel a la enseñanza y actividad investi-</a:t>
            </a:r>
            <a:r>
              <a:rPr lang="es-ES" sz="1300" spc="10">
                <a:solidFill>
                  <a:srgbClr val="000000"/>
                </a:solidFill>
                <a:latin typeface="Garamond" pitchFamily="1" panose="02020603050405020304"/>
              </a:rPr>
              <a:t>gadora. </a:t>
            </a:r>
            <a:r>
              <a:rPr lang="es-ES" sz="1300" b="1" i="1" spc="10">
                <a:solidFill>
                  <a:srgbClr val="000000"/>
                </a:solidFill>
                <a:latin typeface="Garamond" pitchFamily="1" panose="02020603050405020304"/>
              </a:rPr>
              <a:t>La Facultad sería, pues, no solamente lo que su profesorado o el Ministerio espera, sino muy señaladamente lo que quiera Badajoz, lo que quiera Extremadura</a:t>
            </a:r>
            <a:r>
              <a:rPr lang="es-ES" sz="1300" spc="10">
                <a:solidFill>
                  <a:srgbClr val="000000"/>
                </a:solidFill>
                <a:latin typeface="Garamond" pitchFamily="1" panose="02020603050405020304"/>
              </a:rPr>
              <a:t>. Y que piensen todos que esta piedra primera ha de tener también valor de cimiento para levantar esa Universidad completa y propia que reclama la región.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Volvióa hablar el Ministro, e incidiósobre algunos de los problemas más acuciantes de la universidad española del momento. Al final, entre aplausos, declaró, en nombre del Jefe del Estado, inaugurada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Químicas de Badajoz y el curso académico 1968/69. </a:t>
            </a:r>
          </a:p>
          <a:p>
            <a:pPr marL="45720" marR="45720" indent="0" algn="just">
              <a:lnSpc>
                <a:spcPts val="1400"/>
              </a:lnSpc>
              <a:spcBef>
                <a:spcPts val="445"/>
              </a:spcBef>
              <a:spcAft>
                <a:spcPts val="2470"/>
              </a:spcAft>
            </a:pPr>
            <a:r>
              <a:rPr lang="es-ES" sz="1300" spc="0">
                <a:solidFill>
                  <a:srgbClr val="000000"/>
                </a:solidFill>
                <a:latin typeface="Garamond" pitchFamily="1" panose="02020603050405020304"/>
              </a:rPr>
              <a:t>Por último se celebróun vino de honor, entre los asistentes al acto, para posterior-</a:t>
            </a:r>
            <a:r>
              <a:rPr lang="es-ES" sz="1300" spc="0">
                <a:solidFill>
                  <a:srgbClr val="000000"/>
                </a:solidFill>
                <a:latin typeface="Garamond" pitchFamily="1" panose="02020603050405020304"/>
              </a:rPr>
              <a:t>mente concluir con un almuerzo ofrecido por el Rector de la Universidad de Sevilla y marcha del Ministro a Madrid. </a:t>
            </a:r>
          </a:p>
        </p:txBody>
      </p:sp>
      <p:sp>
        <p:nvSpPr>
          <p:cNvPr id="6" name=""/>
          <p:cNvSpPr/>
          <p:nvPr>
            <p:ph type="body" idx="10"/>
          </p:nvPr>
        </p:nvSpPr>
        <p:spPr>
          <a:xfrm>
            <a:off x="1057910" y="8984615"/>
            <a:ext cx="5486400" cy="746760"/>
          </a:xfrm>
          <a:prstGeom prst="rect">
            <a:avLst/>
          </a:prstGeom>
          <a:noFill/>
          <a:ln w="0" cmpd="sng">
            <a:noFill/>
            <a:prstDash val="solid"/>
          </a:ln>
        </p:spPr>
        <p:txBody>
          <a:bodyPr vert="horz" lIns="0" tIns="12065" rIns="0" bIns="0" anchor="t"/>
          <a:lstStyle/>
          <a:p>
            <a:pPr marL="868680" marR="45720" indent="0" algn="l">
              <a:lnSpc>
                <a:spcPts val="1400"/>
              </a:lnSpc>
              <a:spcAft>
                <a:spcPts val="2875"/>
              </a:spcAft>
            </a:pPr>
            <a:r>
              <a:rPr lang="es-ES" sz="1300" b="1" spc="0">
                <a:solidFill>
                  <a:srgbClr val="000000"/>
                </a:solidFill>
                <a:latin typeface="Garamond" pitchFamily="1" panose="02020603050405020304"/>
              </a:rPr>
              <a:t>Figura </a:t>
            </a:r>
            <a:r>
              <a:rPr lang="es-ES" sz="900" spc="0">
                <a:solidFill>
                  <a:srgbClr val="000000"/>
                </a:solidFill>
                <a:latin typeface="Arial" pitchFamily="2" panose="02020603050405020304"/>
              </a:rPr>
              <a:t>X</a:t>
            </a:r>
            <a:r>
              <a:rPr lang="es-ES" sz="1300" spc="0">
                <a:solidFill>
                  <a:srgbClr val="000000"/>
                </a:solidFill>
                <a:latin typeface="Garamond" pitchFamily="1" panose="02020603050405020304"/>
              </a:rPr>
              <a:t>: El Ministro declara inaugurada la Facultad de Ciencias de Badajoz y el Curso académico 1968/69, en nombre del Jefe del Estado. </a:t>
            </a:r>
          </a:p>
        </p:txBody>
      </p:sp>
      <p:sp>
        <p:nvSpPr>
          <p:cNvPr id="7"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4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400"/>
              </a:lnSpc>
              <a:spcAft>
                <a:spcPts val="115"/>
              </a:spcAft>
              <a:tabLst>
                <a:tab algn="r" pos="5440680"/>
              </a:tabLst>
            </a:pPr>
            <a:r>
              <a:rPr lang="es-ES" sz="1300" b="1" spc="0">
                <a:solidFill>
                  <a:srgbClr val="000000"/>
                </a:solidFill>
                <a:latin typeface="Garamond" pitchFamily="1" panose="02020603050405020304"/>
              </a:rPr>
              <a:t>3. Medio siglo de esperanzas y realidades </a:t>
            </a:r>
            <a:r>
              <a:rPr lang="es-ES" sz="1300" spc="0">
                <a:solidFill>
                  <a:srgbClr val="000000"/>
                </a:solidFill>
                <a:latin typeface="Garamond" pitchFamily="1" panose="02020603050405020304"/>
              </a:rPr>
              <a:t>25 </a:t>
            </a:r>
          </a:p>
        </p:txBody>
      </p:sp>
      <p:sp>
        <p:nvSpPr>
          <p:cNvPr id="5" name=""/>
          <p:cNvSpPr/>
          <p:nvPr>
            <p:ph type="body" idx="10"/>
          </p:nvPr>
        </p:nvSpPr>
        <p:spPr>
          <a:xfrm>
            <a:off x="1057910" y="4177665"/>
            <a:ext cx="5486400" cy="1765935"/>
          </a:xfrm>
          <a:prstGeom prst="rect">
            <a:avLst/>
          </a:prstGeom>
          <a:noFill/>
          <a:ln w="0" cmpd="sng">
            <a:noFill/>
            <a:prstDash val="solid"/>
          </a:ln>
        </p:spPr>
        <p:txBody>
          <a:bodyPr vert="horz" lIns="0" tIns="9525" rIns="0" bIns="0" anchor="t"/>
          <a:lstStyle/>
          <a:p>
            <a:pPr marL="0" marR="0" indent="0" algn="ctr">
              <a:lnSpc>
                <a:spcPts val="1400"/>
              </a:lnSpc>
              <a:spcAft>
                <a:spcPts val="0"/>
              </a:spcAft>
            </a:pPr>
            <a:r>
              <a:rPr lang="es-ES" sz="1300" b="1" spc="15">
                <a:solidFill>
                  <a:srgbClr val="000000"/>
                </a:solidFill>
                <a:latin typeface="Garamond" pitchFamily="1" panose="02020603050405020304"/>
              </a:rPr>
              <a:t>Figura </a:t>
            </a:r>
            <a:r>
              <a:rPr lang="es-ES" sz="950" spc="15">
                <a:solidFill>
                  <a:srgbClr val="000000"/>
                </a:solidFill>
                <a:latin typeface="Arial" pitchFamily="2" panose="02020603050405020304"/>
              </a:rPr>
              <a:t>XI</a:t>
            </a:r>
            <a:r>
              <a:rPr lang="es-ES" sz="1300" spc="15">
                <a:solidFill>
                  <a:srgbClr val="000000"/>
                </a:solidFill>
                <a:latin typeface="Garamond" pitchFamily="1" panose="02020603050405020304"/>
              </a:rPr>
              <a:t>: Palabras del Alcalde, en el vino de honor. </a:t>
            </a:r>
          </a:p>
          <a:p>
            <a:pPr marL="0" marR="45720" indent="0" algn="just">
              <a:lnSpc>
                <a:spcPts val="1400"/>
              </a:lnSpc>
              <a:spcBef>
                <a:spcPts val="5210"/>
              </a:spcBef>
              <a:spcAft>
                <a:spcPts val="2880"/>
              </a:spcAft>
            </a:pPr>
            <a:r>
              <a:rPr lang="es-ES" sz="1300" spc="0">
                <a:solidFill>
                  <a:srgbClr val="000000"/>
                </a:solidFill>
                <a:latin typeface="Garamond" pitchFamily="1" panose="02020603050405020304"/>
              </a:rPr>
              <a:t>Merece la pena, por su importante testimonio documental, visibilizar la disposición de los asistentes al acto académico que se estaba celebrando. Véase en las cinco fotografías siguientes. </a:t>
            </a:r>
          </a:p>
        </p:txBody>
      </p:sp>
      <p:sp>
        <p:nvSpPr>
          <p:cNvPr id="8" name=""/>
          <p:cNvSpPr/>
          <p:nvPr>
            <p:ph type="body" idx="10"/>
          </p:nvPr>
        </p:nvSpPr>
        <p:spPr>
          <a:xfrm>
            <a:off x="1057910" y="9170035"/>
            <a:ext cx="5486400" cy="561340"/>
          </a:xfrm>
          <a:prstGeom prst="rect">
            <a:avLst/>
          </a:prstGeom>
          <a:noFill/>
          <a:ln w="0" cmpd="sng">
            <a:noFill/>
            <a:prstDash val="solid"/>
          </a:ln>
        </p:spPr>
        <p:txBody>
          <a:bodyPr vert="horz" lIns="0" tIns="9525" rIns="0" bIns="0" anchor="t"/>
          <a:lstStyle/>
          <a:p>
            <a:pPr marL="0" marR="0" indent="0" algn="ctr">
              <a:lnSpc>
                <a:spcPts val="1400"/>
              </a:lnSpc>
              <a:spcAft>
                <a:spcPts val="2905"/>
              </a:spcAft>
            </a:pPr>
            <a:r>
              <a:rPr lang="es-ES" sz="1300" b="1" spc="15">
                <a:solidFill>
                  <a:srgbClr val="000000"/>
                </a:solidFill>
                <a:latin typeface="Garamond" pitchFamily="1" panose="02020603050405020304"/>
              </a:rPr>
              <a:t>Figura </a:t>
            </a:r>
            <a:r>
              <a:rPr lang="es-ES" sz="950" spc="15">
                <a:solidFill>
                  <a:srgbClr val="000000"/>
                </a:solidFill>
                <a:latin typeface="Arial" pitchFamily="2" panose="02020603050405020304"/>
              </a:rPr>
              <a:t>XII</a:t>
            </a:r>
            <a:r>
              <a:rPr lang="es-ES" sz="1300" spc="15">
                <a:solidFill>
                  <a:srgbClr val="000000"/>
                </a:solidFill>
                <a:latin typeface="Garamond" pitchFamily="1" panose="02020603050405020304"/>
              </a:rPr>
              <a:t>: Disposición de los asistentes a la derecha de la Mesa Presidencial. </a:t>
            </a:r>
          </a:p>
        </p:txBody>
      </p:sp>
      <p:sp>
        <p:nvSpPr>
          <p:cNvPr id="9"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3633470" y="2089150"/>
            <a:ext cx="2514600" cy="1160145"/>
          </a:xfrm>
          <a:prstGeom prst="rect">
            <a:avLst/>
          </a:prstGeom>
          <a:noFill/>
          <a:ln w="0" cmpd="sng">
            <a:noFill/>
            <a:prstDash val="solid"/>
          </a:ln>
        </p:spPr>
        <p:txBody>
          <a:bodyPr vert="horz" lIns="0" tIns="2540" rIns="0" bIns="0" anchor="t">
            <a:normAutofit fontScale="95000"/>
          </a:bodyPr>
          <a:lstStyle/>
          <a:p>
            <a:pPr marL="0" marR="0" indent="0" algn="ctr">
              <a:lnSpc>
                <a:spcPts val="2200"/>
              </a:lnSpc>
              <a:spcAft>
                <a:spcPts val="0"/>
              </a:spcAft>
            </a:pPr>
            <a:r>
              <a:rPr lang="es-ES" sz="1900" spc="125">
                <a:solidFill>
                  <a:srgbClr val="000000"/>
                </a:solidFill>
                <a:latin typeface="Times New Roman" pitchFamily="1" panose="02020603050405020304"/>
              </a:rPr>
              <a:t>UNIVERSIDAD </a:t>
            </a:r>
          </a:p>
          <a:p>
            <a:pPr marL="0" marR="0" indent="0" algn="l">
              <a:lnSpc>
                <a:spcPts val="2200"/>
              </a:lnSpc>
              <a:spcBef>
                <a:spcPts val="140"/>
              </a:spcBef>
              <a:spcAft>
                <a:spcPts val="4620"/>
              </a:spcAft>
            </a:pPr>
            <a:r>
              <a:rPr lang="es-ES" sz="1900" spc="160">
                <a:solidFill>
                  <a:srgbClr val="000000"/>
                </a:solidFill>
                <a:latin typeface="Times New Roman" pitchFamily="1" panose="02020603050405020304"/>
              </a:rPr>
              <a:t>DE EXTREMADURA </a:t>
            </a:r>
          </a:p>
        </p:txBody>
      </p:sp>
      <p:sp>
        <p:nvSpPr>
          <p:cNvPr id="7" name=""/>
          <p:cNvSpPr/>
          <p:nvPr>
            <p:ph type="body" idx="10"/>
          </p:nvPr>
        </p:nvSpPr>
        <p:spPr>
          <a:xfrm>
            <a:off x="6510655" y="5010785"/>
            <a:ext cx="475615" cy="268605"/>
          </a:xfrm>
          <a:prstGeom prst="rect">
            <a:avLst/>
          </a:prstGeom>
          <a:solidFill>
            <a:srgbClr val="FFFFFF"/>
          </a:solidFill>
          <a:ln w="0" cmpd="sng">
            <a:noFill/>
            <a:prstDash val="solid"/>
          </a:ln>
        </p:spPr>
        <p:txBody>
          <a:bodyPr vert="horz" lIns="0" tIns="0" rIns="0" bIns="0" anchor="t"/>
          <a:lstStyle/>
          <a:p>
            <a:pPr marL="0" marR="0" indent="0" algn="l">
              <a:lnSpc>
                <a:spcPts val="2100"/>
              </a:lnSpc>
              <a:spcAft>
                <a:spcPts val="0"/>
              </a:spcAft>
            </a:pPr>
            <a:r>
              <a:rPr lang="es-ES" sz="2000" spc="4755">
                <a:solidFill>
                  <a:srgbClr val="000000"/>
                </a:solidFill>
                <a:latin typeface="Bookman Old Style" pitchFamily="1" panose="02020603050405020304"/>
              </a:rPr>
              <a:t>Gn1 </a:t>
            </a:r>
          </a:p>
        </p:txBody>
      </p:sp>
      <p:sp>
        <p:nvSpPr>
          <p:cNvPr id="8" name=""/>
          <p:cNvSpPr/>
          <p:nvPr>
            <p:ph type="body" idx="10"/>
          </p:nvPr>
        </p:nvSpPr>
        <p:spPr>
          <a:xfrm>
            <a:off x="914400" y="3249295"/>
            <a:ext cx="2971800" cy="2809875"/>
          </a:xfrm>
          <a:prstGeom prst="rect">
            <a:avLst/>
          </a:prstGeom>
          <a:noFill/>
          <a:ln w="0" cmpd="sng">
            <a:noFill/>
            <a:prstDash val="solid"/>
          </a:ln>
        </p:spPr>
        <p:txBody>
          <a:bodyPr vert="horz" lIns="0" tIns="118745" rIns="0" bIns="0" anchor="t"/>
          <a:lstStyle/>
          <a:p>
            <a:pPr marL="0" marR="0" indent="0" algn="l">
              <a:lnSpc>
                <a:spcPts val="4900"/>
              </a:lnSpc>
              <a:spcAft>
                <a:spcPts val="11250"/>
              </a:spcAft>
            </a:pPr>
            <a:r>
              <a:rPr lang="es-ES" sz="4750" b="1" spc="-85">
                <a:solidFill>
                  <a:srgbClr val="000000"/>
                </a:solidFill>
                <a:latin typeface="Times New Roman" pitchFamily="1" panose="02020603050405020304"/>
              </a:rPr>
              <a:t>Facultad </a:t>
            </a:r>
            <a:r>
              <a:rPr lang="es-ES" sz="4750" i="1" spc="-85">
                <a:solidFill>
                  <a:srgbClr val="000000"/>
                </a:solidFill>
                <a:latin typeface="Times New Roman" pitchFamily="1" panose="02020603050405020304"/>
              </a:rPr>
              <a:t>de Ciencias </a:t>
            </a:r>
          </a:p>
        </p:txBody>
      </p:sp>
      <p:sp>
        <p:nvSpPr>
          <p:cNvPr id="9" name=""/>
          <p:cNvSpPr/>
          <p:nvPr>
            <p:ph type="body" idx="10"/>
          </p:nvPr>
        </p:nvSpPr>
        <p:spPr>
          <a:xfrm>
            <a:off x="914400" y="6059170"/>
            <a:ext cx="2971800" cy="1175385"/>
          </a:xfrm>
          <a:prstGeom prst="rect">
            <a:avLst/>
          </a:prstGeom>
          <a:noFill/>
          <a:ln w="0" cmpd="sng">
            <a:noFill/>
            <a:prstDash val="solid"/>
          </a:ln>
        </p:spPr>
        <p:txBody>
          <a:bodyPr vert="horz" lIns="0" tIns="0" rIns="0" bIns="0" anchor="t"/>
          <a:lstStyle/>
          <a:p>
            <a:pPr marL="0" marR="0" indent="0" algn="ctr">
              <a:lnSpc>
                <a:spcPts val="9200"/>
              </a:lnSpc>
              <a:spcAft>
                <a:spcPts val="0"/>
              </a:spcAft>
            </a:pPr>
            <a:r>
              <a:rPr lang="es-ES" sz="7200" spc="0">
                <a:solidFill>
                  <a:srgbClr val="000000"/>
                </a:solidFill>
                <a:latin typeface="Times New Roman" pitchFamily="1" panose="02020603050405020304"/>
              </a:rPr>
              <a:t>L </a:t>
            </a:r>
          </a:p>
        </p:txBody>
      </p:sp>
      <p:sp>
        <p:nvSpPr>
          <p:cNvPr id="10" name=""/>
          <p:cNvSpPr/>
          <p:nvPr>
            <p:ph type="body" idx="10"/>
          </p:nvPr>
        </p:nvSpPr>
        <p:spPr>
          <a:xfrm>
            <a:off x="914400" y="7234555"/>
            <a:ext cx="2971800" cy="2475230"/>
          </a:xfrm>
          <a:prstGeom prst="rect">
            <a:avLst/>
          </a:prstGeom>
          <a:noFill/>
          <a:ln w="0" cmpd="sng">
            <a:noFill/>
            <a:prstDash val="solid"/>
          </a:ln>
        </p:spPr>
        <p:txBody>
          <a:bodyPr vert="horz" lIns="0" tIns="0" rIns="0" bIns="0" anchor="t"/>
          <a:lstStyle/>
          <a:p>
            <a:pPr marL="0" marR="0" indent="0" algn="ctr">
              <a:lnSpc>
                <a:spcPts val="4000"/>
              </a:lnSpc>
              <a:spcAft>
                <a:spcPts val="15405"/>
              </a:spcAft>
            </a:pPr>
            <a:r>
              <a:rPr lang="es-ES" sz="4000" i="1" spc="-30">
                <a:solidFill>
                  <a:srgbClr val="000000"/>
                </a:solidFill>
                <a:latin typeface="Times New Roman" pitchFamily="1" panose="02020603050405020304"/>
              </a:rPr>
              <a:t>Aniversario </a:t>
            </a:r>
          </a:p>
        </p:txBody>
      </p:sp>
      <p:sp>
        <p:nvSpPr>
          <p:cNvPr id="11" name=""/>
          <p:cNvSpPr/>
          <p:nvPr>
            <p:ph type="body" idx="10"/>
          </p:nvPr>
        </p:nvSpPr>
        <p:spPr>
          <a:xfrm>
            <a:off x="914400" y="9709785"/>
            <a:ext cx="2971800" cy="704215"/>
          </a:xfrm>
          <a:prstGeom prst="rect">
            <a:avLst/>
          </a:prstGeom>
          <a:noFill/>
          <a:ln w="0" cmpd="sng">
            <a:noFill/>
            <a:prstDash val="solid"/>
          </a:ln>
        </p:spPr>
        <p:txBody>
          <a:bodyPr vert="horz" lIns="0" tIns="0" rIns="0" bIns="0" anchor="t"/>
          <a:lstStyle/>
          <a:p>
            <a:pPr marL="0" marR="0" indent="0" algn="l">
              <a:lnSpc>
                <a:spcPts val="5500"/>
              </a:lnSpc>
              <a:spcAft>
                <a:spcPts val="20"/>
              </a:spcAft>
            </a:pPr>
            <a:r>
              <a:rPr lang="es-ES" sz="4750" b="1" i="1" spc="105">
                <a:solidFill>
                  <a:srgbClr val="000000"/>
                </a:solidFill>
                <a:latin typeface="Times New Roman" pitchFamily="1" panose="02020603050405020304"/>
              </a:rPr>
              <a:t>1968-2018 </a:t>
            </a:r>
          </a:p>
        </p:txBody>
      </p:sp>
    </p:spTree>
  </p:cSld>
  <p:clrMapOvr>
    <a:masterClrMapping/>
  </p:clrMapOvr>
</p:sldLayout>
</file>

<file path=ppt/slideLayouts/slideLayout5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394970"/>
          </a:xfrm>
          <a:prstGeom prst="rect">
            <a:avLst/>
          </a:prstGeom>
          <a:noFill/>
          <a:ln w="0" cmpd="sng">
            <a:noFill/>
            <a:prstDash val="solid"/>
          </a:ln>
        </p:spPr>
        <p:txBody>
          <a:bodyPr vert="horz" lIns="0" tIns="8255" rIns="0" bIns="0" anchor="t"/>
          <a:lstStyle/>
          <a:p>
            <a:pPr marL="45720" marR="0" indent="0" algn="l">
              <a:lnSpc>
                <a:spcPts val="1400"/>
              </a:lnSpc>
              <a:spcAft>
                <a:spcPts val="1560"/>
              </a:spcAft>
              <a:tabLst>
                <a:tab algn="r" pos="5440680"/>
              </a:tabLst>
            </a:pPr>
            <a:r>
              <a:rPr lang="es-ES" sz="1200" spc="0">
                <a:solidFill>
                  <a:srgbClr val="000000"/>
                </a:solidFill>
                <a:latin typeface="Bookman Old Style" pitchFamily="1" panose="02020603050405020304"/>
              </a:rPr>
              <a:t>26 </a:t>
            </a:r>
            <a:r>
              <a:rPr lang="es-ES" sz="1200" spc="0">
                <a:solidFill>
                  <a:srgbClr val="000000"/>
                </a:solidFill>
                <a:latin typeface="Bookman Old Style" pitchFamily="1" panose="02020603050405020304"/>
              </a:rPr>
              <a:t>3.2. Nacer: el primer centro universitario </a:t>
            </a:r>
          </a:p>
        </p:txBody>
      </p:sp>
      <p:sp>
        <p:nvSpPr>
          <p:cNvPr id="5" name=""/>
          <p:cNvSpPr/>
          <p:nvPr>
            <p:ph type="body" idx="10"/>
          </p:nvPr>
        </p:nvSpPr>
        <p:spPr>
          <a:xfrm>
            <a:off x="1057910" y="4368165"/>
            <a:ext cx="5486400" cy="1124585"/>
          </a:xfrm>
          <a:prstGeom prst="rect">
            <a:avLst/>
          </a:prstGeom>
          <a:noFill/>
          <a:ln w="0" cmpd="sng">
            <a:noFill/>
            <a:prstDash val="solid"/>
          </a:ln>
        </p:spPr>
        <p:txBody>
          <a:bodyPr vert="horz" lIns="0" tIns="41275" rIns="0" bIns="0" anchor="t"/>
          <a:lstStyle/>
          <a:p>
            <a:pPr marL="0" marR="0" indent="0" algn="ctr">
              <a:lnSpc>
                <a:spcPts val="1400"/>
              </a:lnSpc>
              <a:spcAft>
                <a:spcPts val="7055"/>
              </a:spcAft>
            </a:pPr>
            <a:r>
              <a:rPr lang="es-ES" sz="1200" spc="-50">
                <a:solidFill>
                  <a:srgbClr val="000000"/>
                </a:solidFill>
                <a:latin typeface="Bookman Old Style" pitchFamily="1" panose="02020603050405020304"/>
              </a:rPr>
              <a:t>Figura </a:t>
            </a:r>
            <a:r>
              <a:rPr lang="es-ES" sz="1300" spc="-50">
                <a:solidFill>
                  <a:srgbClr val="000000"/>
                </a:solidFill>
                <a:latin typeface="Arial" pitchFamily="2" panose="02020603050405020304"/>
              </a:rPr>
              <a:t>xiii</a:t>
            </a:r>
            <a:r>
              <a:rPr lang="es-ES" sz="1200" spc="-50">
                <a:solidFill>
                  <a:srgbClr val="000000"/>
                </a:solidFill>
                <a:latin typeface="Bookman Old Style" pitchFamily="1" panose="02020603050405020304"/>
              </a:rPr>
              <a:t>: Vista completa de la Mesa Presidencial y lateral a la derecha. </a:t>
            </a:r>
          </a:p>
        </p:txBody>
      </p:sp>
      <p:sp>
        <p:nvSpPr>
          <p:cNvPr id="8" name=""/>
          <p:cNvSpPr/>
          <p:nvPr>
            <p:ph type="body" idx="10"/>
          </p:nvPr>
        </p:nvSpPr>
        <p:spPr>
          <a:xfrm>
            <a:off x="1057910" y="9140825"/>
            <a:ext cx="5486400" cy="590550"/>
          </a:xfrm>
          <a:prstGeom prst="rect">
            <a:avLst/>
          </a:prstGeom>
          <a:noFill/>
          <a:ln w="0" cmpd="sng">
            <a:noFill/>
            <a:prstDash val="solid"/>
          </a:ln>
        </p:spPr>
        <p:txBody>
          <a:bodyPr vert="horz" lIns="0" tIns="41275" rIns="0" bIns="0" anchor="t"/>
          <a:lstStyle/>
          <a:p>
            <a:pPr marL="0" marR="0" indent="0" algn="ctr">
              <a:lnSpc>
                <a:spcPts val="1400"/>
              </a:lnSpc>
              <a:spcAft>
                <a:spcPts val="2880"/>
              </a:spcAft>
            </a:pPr>
            <a:r>
              <a:rPr lang="es-ES" sz="1200" spc="-55">
                <a:solidFill>
                  <a:srgbClr val="000000"/>
                </a:solidFill>
                <a:latin typeface="Bookman Old Style" pitchFamily="1" panose="02020603050405020304"/>
              </a:rPr>
              <a:t>Figura </a:t>
            </a:r>
            <a:r>
              <a:rPr lang="es-ES" sz="1300" spc="-55">
                <a:solidFill>
                  <a:srgbClr val="000000"/>
                </a:solidFill>
                <a:latin typeface="Arial" pitchFamily="2" panose="02020603050405020304"/>
              </a:rPr>
              <a:t>xiv</a:t>
            </a:r>
            <a:r>
              <a:rPr lang="es-ES" sz="1200" spc="-55">
                <a:solidFill>
                  <a:srgbClr val="000000"/>
                </a:solidFill>
                <a:latin typeface="Bookman Old Style" pitchFamily="1" panose="02020603050405020304"/>
              </a:rPr>
              <a:t>: Autoridades eclesiásticas y Mesa Presidencial. Fondo.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61595" rIns="0" bIns="0" anchor="t"/>
          <a:lstStyle/>
          <a:p>
            <a:pPr marL="45720" marR="0" indent="0" algn="l">
              <a:lnSpc>
                <a:spcPts val="1400"/>
              </a:lnSpc>
              <a:spcAft>
                <a:spcPts val="0"/>
              </a:spcAft>
            </a:pPr>
            <a:r>
              <a:rPr lang="es-ES" sz="1200" spc="-15">
                <a:solidFill>
                  <a:srgbClr val="000000"/>
                </a:solidFill>
                <a:latin typeface="Bookman Old Style" pitchFamily="1" panose="02020603050405020304"/>
              </a:rPr>
              <a:t>50 Aniversario 1968–2019 </a:t>
            </a:r>
          </a:p>
        </p:txBody>
      </p:sp>
    </p:spTree>
  </p:cSld>
  <p:clrMapOvr>
    <a:masterClrMapping/>
  </p:clrMapOvr>
</p:sldLayout>
</file>

<file path=ppt/slideLayouts/slideLayout5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15"/>
              </a:spcAft>
              <a:tabLst>
                <a:tab algn="r" pos="5440680"/>
              </a:tabLst>
            </a:pPr>
            <a:r>
              <a:rPr lang="es-ES" sz="1300" b="1" spc="0">
                <a:solidFill>
                  <a:srgbClr val="000000"/>
                </a:solidFill>
                <a:latin typeface="Garamond" pitchFamily="1" panose="02020603050405020304"/>
              </a:rPr>
              <a:t>3. Medio siglo de esperanzas y realidades </a:t>
            </a:r>
            <a:r>
              <a:rPr lang="es-ES" sz="1300" spc="0">
                <a:solidFill>
                  <a:srgbClr val="000000"/>
                </a:solidFill>
                <a:latin typeface="Garamond" pitchFamily="1" panose="02020603050405020304"/>
              </a:rPr>
              <a:t>27 </a:t>
            </a:r>
          </a:p>
        </p:txBody>
      </p:sp>
      <p:sp>
        <p:nvSpPr>
          <p:cNvPr id="3" name=""/>
          <p:cNvSpPr/>
          <p:nvPr>
            <p:ph type="body" idx="10"/>
          </p:nvPr>
        </p:nvSpPr>
        <p:spPr>
          <a:xfrm>
            <a:off x="1057910" y="9401175"/>
            <a:ext cx="5486400" cy="330200"/>
          </a:xfrm>
          <a:prstGeom prst="rect">
            <a:avLst/>
          </a:prstGeom>
          <a:noFill/>
          <a:ln w="0" cmpd="sng">
            <a:noFill/>
            <a:prstDash val="solid"/>
          </a:ln>
        </p:spPr>
        <p:txBody>
          <a:bodyPr vert="horz" lIns="0" tIns="0" rIns="0" bIns="0" anchor="t"/>
          <a:lstStyle/>
          <a:p>
            <a:pPr marL="0" marR="0" indent="0" algn="ctr">
              <a:lnSpc>
                <a:spcPts val="1400"/>
              </a:lnSpc>
              <a:spcAft>
                <a:spcPts val="1220"/>
              </a:spcAft>
            </a:pPr>
            <a:r>
              <a:rPr lang="es-ES" sz="1300" spc="20">
                <a:solidFill>
                  <a:srgbClr val="000000"/>
                </a:solidFill>
                <a:latin typeface="Garamond" pitchFamily="1" panose="02020603050405020304"/>
              </a:rPr>
              <a:t>Y asífue como se materializóun sueño colectivo durante tanto tiempo reclamado.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0" indent="0" algn="r">
              <a:lnSpc>
                <a:spcPts val="1300"/>
              </a:lnSpc>
              <a:spcAft>
                <a:spcPts val="0"/>
              </a:spcAft>
            </a:pPr>
            <a:r>
              <a:rPr lang="es-ES" sz="1300" b="1" spc="25">
                <a:solidFill>
                  <a:srgbClr val="000000"/>
                </a:solidFill>
                <a:latin typeface="Garamond" pitchFamily="1" panose="02020603050405020304"/>
              </a:rPr>
              <a:t>Memoria Histórica </a:t>
            </a:r>
          </a:p>
        </p:txBody>
      </p:sp>
      <p:sp>
        <p:nvSpPr>
          <p:cNvPr id="7" name=""/>
          <p:cNvSpPr/>
          <p:nvPr>
            <p:ph type="body" idx="10"/>
          </p:nvPr>
        </p:nvSpPr>
        <p:spPr>
          <a:xfrm>
            <a:off x="1923415" y="4611370"/>
            <a:ext cx="3742690" cy="143510"/>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1300" b="1" spc="5">
                <a:solidFill>
                  <a:srgbClr val="000000"/>
                </a:solidFill>
                <a:latin typeface="Garamond" pitchFamily="1" panose="02020603050405020304"/>
              </a:rPr>
              <a:t>Figura </a:t>
            </a:r>
            <a:r>
              <a:rPr lang="es-ES" sz="950" spc="5">
                <a:solidFill>
                  <a:srgbClr val="000000"/>
                </a:solidFill>
                <a:latin typeface="Arial" pitchFamily="2" panose="02020603050405020304"/>
              </a:rPr>
              <a:t>XV</a:t>
            </a:r>
            <a:r>
              <a:rPr lang="es-ES" sz="1300" spc="5">
                <a:solidFill>
                  <a:srgbClr val="000000"/>
                </a:solidFill>
                <a:latin typeface="Garamond" pitchFamily="1" panose="02020603050405020304"/>
              </a:rPr>
              <a:t>: Fondo a la izquierda de la Mesa Presidencial. </a:t>
            </a:r>
          </a:p>
        </p:txBody>
      </p:sp>
      <p:sp>
        <p:nvSpPr>
          <p:cNvPr id="8" name=""/>
          <p:cNvSpPr/>
          <p:nvPr>
            <p:ph type="body" idx="10"/>
          </p:nvPr>
        </p:nvSpPr>
        <p:spPr>
          <a:xfrm>
            <a:off x="2392680" y="8820785"/>
            <a:ext cx="2800985" cy="143510"/>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1300" b="1" spc="5">
                <a:solidFill>
                  <a:srgbClr val="000000"/>
                </a:solidFill>
                <a:latin typeface="Garamond" pitchFamily="1" panose="02020603050405020304"/>
              </a:rPr>
              <a:t>Figura </a:t>
            </a:r>
            <a:r>
              <a:rPr lang="es-ES" sz="950" spc="5">
                <a:solidFill>
                  <a:srgbClr val="000000"/>
                </a:solidFill>
                <a:latin typeface="Arial" pitchFamily="2" panose="02020603050405020304"/>
              </a:rPr>
              <a:t>XVI</a:t>
            </a:r>
            <a:r>
              <a:rPr lang="es-ES" sz="1300" spc="5">
                <a:solidFill>
                  <a:srgbClr val="000000"/>
                </a:solidFill>
                <a:latin typeface="Garamond" pitchFamily="1" panose="02020603050405020304"/>
              </a:rPr>
              <a:t>: Frente a la Mesa Presidencial. </a:t>
            </a:r>
          </a:p>
        </p:txBody>
      </p:sp>
    </p:spTree>
  </p:cSld>
  <p:clrMapOvr>
    <a:masterClrMapping/>
  </p:clrMapOvr>
</p:sldLayout>
</file>

<file path=ppt/slideLayouts/slideLayout5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300" spc="0">
                <a:solidFill>
                  <a:srgbClr val="000000"/>
                </a:solidFill>
                <a:latin typeface="Garamond" pitchFamily="1" panose="02020603050405020304"/>
              </a:rPr>
              <a:t>28 </a:t>
            </a:r>
            <a:r>
              <a:rPr lang="es-ES" sz="1250" b="1" spc="0">
                <a:solidFill>
                  <a:srgbClr val="000000"/>
                </a:solidFill>
                <a:latin typeface="Times New Roman" pitchFamily="1" panose="02020603050405020304"/>
              </a:rPr>
              <a:t>3.2. Nacer: el primer centro universitario </a:t>
            </a:r>
          </a:p>
        </p:txBody>
      </p:sp>
      <p:sp>
        <p:nvSpPr>
          <p:cNvPr id="3" name=""/>
          <p:cNvSpPr/>
          <p:nvPr>
            <p:ph type="body" idx="10"/>
          </p:nvPr>
        </p:nvSpPr>
        <p:spPr>
          <a:xfrm>
            <a:off x="1057910" y="681990"/>
            <a:ext cx="5486400" cy="2997200"/>
          </a:xfrm>
          <a:prstGeom prst="rect">
            <a:avLst/>
          </a:prstGeom>
          <a:noFill/>
          <a:ln w="0" cmpd="sng">
            <a:noFill/>
            <a:prstDash val="solid"/>
          </a:ln>
        </p:spPr>
        <p:txBody>
          <a:bodyPr vert="horz" lIns="0" tIns="22542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La utopía se hizo realidad por medio de un </a:t>
            </a:r>
            <a:r>
              <a:rPr lang="es-ES" sz="1250" b="1" spc="0">
                <a:solidFill>
                  <a:srgbClr val="000000"/>
                </a:solidFill>
                <a:latin typeface="Times New Roman" pitchFamily="1" panose="02020603050405020304"/>
              </a:rPr>
              <a:t>Decreto fundacional </a:t>
            </a:r>
            <a:r>
              <a:rPr lang="es-ES" sz="1300" spc="0">
                <a:solidFill>
                  <a:srgbClr val="000000"/>
                </a:solidFill>
                <a:latin typeface="Garamond" pitchFamily="1" panose="02020603050405020304"/>
              </a:rPr>
              <a:t>y un </a:t>
            </a:r>
            <a:r>
              <a:rPr lang="es-ES" sz="1250" b="1" spc="0">
                <a:solidFill>
                  <a:srgbClr val="000000"/>
                </a:solidFill>
                <a:latin typeface="Times New Roman" pitchFamily="1" panose="02020603050405020304"/>
              </a:rPr>
              <a:t>solemne acto protocolario</a:t>
            </a:r>
            <a:r>
              <a:rPr lang="es-ES" sz="1300" spc="0">
                <a:solidFill>
                  <a:srgbClr val="000000"/>
                </a:solidFill>
                <a:latin typeface="Garamond" pitchFamily="1" panose="02020603050405020304"/>
              </a:rPr>
              <a:t>. El 4 de noviembre de 1968 la ciudadanía pacense extremeña sintióhaber llegado a la meta y, pletórica, </a:t>
            </a:r>
            <a:r>
              <a:rPr lang="es-ES" sz="1250" b="1" spc="0">
                <a:solidFill>
                  <a:srgbClr val="000000"/>
                </a:solidFill>
                <a:latin typeface="Times New Roman" pitchFamily="1" panose="02020603050405020304"/>
              </a:rPr>
              <a:t>pensóque ya estaba todo hecho y que el resto resultaría más fácil</a:t>
            </a:r>
            <a:r>
              <a:rPr lang="es-ES" sz="1300" spc="0">
                <a:solidFill>
                  <a:srgbClr val="000000"/>
                </a:solidFill>
                <a:latin typeface="Garamond" pitchFamily="1" panose="02020603050405020304"/>
              </a:rPr>
              <a:t>. </a:t>
            </a:r>
          </a:p>
          <a:p>
            <a:pPr marL="45720" marR="45720" indent="0" algn="just">
              <a:lnSpc>
                <a:spcPts val="1400"/>
              </a:lnSpc>
              <a:spcBef>
                <a:spcPts val="465"/>
              </a:spcBef>
              <a:spcAft>
                <a:spcPts val="1100"/>
              </a:spcAft>
            </a:pPr>
            <a:r>
              <a:rPr lang="es-ES" sz="1300" spc="-5">
                <a:solidFill>
                  <a:srgbClr val="000000"/>
                </a:solidFill>
                <a:latin typeface="Garamond" pitchFamily="1" panose="02020603050405020304"/>
              </a:rPr>
              <a:t>La verdad fue que en ese momento comenzaba el </a:t>
            </a:r>
            <a:r>
              <a:rPr lang="es-ES" sz="1250" b="1" spc="-5">
                <a:solidFill>
                  <a:srgbClr val="000000"/>
                </a:solidFill>
                <a:latin typeface="Times New Roman" pitchFamily="1" panose="02020603050405020304"/>
              </a:rPr>
              <a:t>camino real</a:t>
            </a:r>
            <a:r>
              <a:rPr lang="es-ES" sz="1300" spc="-5">
                <a:solidFill>
                  <a:srgbClr val="000000"/>
                </a:solidFill>
                <a:latin typeface="Garamond" pitchFamily="1" panose="02020603050405020304"/>
              </a:rPr>
              <a:t>, el que se constru-</a:t>
            </a:r>
            <a:r>
              <a:rPr lang="es-ES" sz="1300" spc="-5">
                <a:solidFill>
                  <a:srgbClr val="000000"/>
                </a:solidFill>
                <a:latin typeface="Garamond" pitchFamily="1" panose="02020603050405020304"/>
              </a:rPr>
              <a:t>ye al andar, en un trecho escarpado y abarrotado de obstáculos. Porque, </a:t>
            </a:r>
            <a:r>
              <a:rPr lang="es-ES" sz="1250" b="1" spc="-5">
                <a:solidFill>
                  <a:srgbClr val="000000"/>
                </a:solidFill>
                <a:latin typeface="Times New Roman" pitchFamily="1" panose="02020603050405020304"/>
              </a:rPr>
              <a:t>desde la nada</a:t>
            </a:r>
            <a:r>
              <a:rPr lang="es-ES" sz="1300" spc="-5">
                <a:solidFill>
                  <a:srgbClr val="000000"/>
                </a:solidFill>
                <a:latin typeface="Garamond" pitchFamily="1" panose="02020603050405020304"/>
              </a:rPr>
              <a:t>, hubo que allegar numerosos y sustanciales elementos: un cuadro de docentes capacitado y suficientemente estable, unas infraestructuras dignas (laboratorios, au-</a:t>
            </a:r>
            <a:r>
              <a:rPr lang="es-ES" sz="1300" spc="-5">
                <a:solidFill>
                  <a:srgbClr val="000000"/>
                </a:solidFill>
                <a:latin typeface="Garamond" pitchFamily="1" panose="02020603050405020304"/>
              </a:rPr>
              <a:t>las y salas de seminarios) y suficientemente dotadas, la articulación de una plantilla administrativa mínima y una adecuada orientación de los gestores académicos; una óptima selección de los estudiantes, una adecuada generación y transmisión de cono-</a:t>
            </a:r>
            <a:r>
              <a:rPr lang="es-ES" sz="1300" spc="-5">
                <a:solidFill>
                  <a:srgbClr val="000000"/>
                </a:solidFill>
                <a:latin typeface="Garamond" pitchFamily="1" panose="02020603050405020304"/>
              </a:rPr>
              <a:t>cimientos, en diversidad de materias, para un colectivo continuamente creciente que precisaba ser competitivo; unos políticos realmente conscientes de la importancia y complejidad de la institución que, desde ese momento, crecía y se desarrollaba. </a:t>
            </a:r>
          </a:p>
        </p:txBody>
      </p:sp>
      <p:sp>
        <p:nvSpPr>
          <p:cNvPr id="6" name=""/>
          <p:cNvSpPr/>
          <p:nvPr>
            <p:ph type="body" idx="10"/>
          </p:nvPr>
        </p:nvSpPr>
        <p:spPr>
          <a:xfrm>
            <a:off x="1057910" y="7838440"/>
            <a:ext cx="5486400" cy="1892935"/>
          </a:xfrm>
          <a:prstGeom prst="rect">
            <a:avLst/>
          </a:prstGeom>
          <a:noFill/>
          <a:ln w="0" cmpd="sng">
            <a:noFill/>
            <a:prstDash val="solid"/>
          </a:ln>
        </p:spPr>
        <p:txBody>
          <a:bodyPr vert="horz" lIns="0" tIns="24765" rIns="0" bIns="0" anchor="t"/>
          <a:lstStyle/>
          <a:p>
            <a:pPr marL="45720" marR="0" indent="0" algn="ctr">
              <a:lnSpc>
                <a:spcPts val="1400"/>
              </a:lnSpc>
              <a:spcAft>
                <a:spcPts val="0"/>
              </a:spcAft>
            </a:pPr>
            <a:r>
              <a:rPr lang="es-ES" sz="1250" b="1" spc="10">
                <a:solidFill>
                  <a:srgbClr val="000000"/>
                </a:solidFill>
                <a:latin typeface="Times New Roman" pitchFamily="1" panose="02020603050405020304"/>
              </a:rPr>
              <a:t>Figura </a:t>
            </a:r>
            <a:r>
              <a:rPr lang="es-ES" sz="1150" spc="10">
                <a:solidFill>
                  <a:srgbClr val="000000"/>
                </a:solidFill>
                <a:latin typeface="Arial" pitchFamily="2" panose="02020603050405020304"/>
              </a:rPr>
              <a:t>XVII</a:t>
            </a:r>
            <a:r>
              <a:rPr lang="es-ES" sz="1300" spc="10">
                <a:solidFill>
                  <a:srgbClr val="000000"/>
                </a:solidFill>
                <a:latin typeface="Garamond" pitchFamily="1" panose="02020603050405020304"/>
              </a:rPr>
              <a:t>: Primera Promoción de la Facultad de Ciencias (1968–1973) </a:t>
            </a:r>
          </a:p>
          <a:p>
            <a:pPr marL="45720" marR="45720" indent="0" algn="just">
              <a:lnSpc>
                <a:spcPts val="1400"/>
              </a:lnSpc>
              <a:spcBef>
                <a:spcPts val="3380"/>
              </a:spcBef>
              <a:spcAft>
                <a:spcPts val="1195"/>
              </a:spcAft>
            </a:pPr>
            <a:r>
              <a:rPr lang="es-ES" sz="1300" spc="-5">
                <a:solidFill>
                  <a:srgbClr val="000000"/>
                </a:solidFill>
                <a:latin typeface="Garamond" pitchFamily="1" panose="02020603050405020304"/>
              </a:rPr>
              <a:t>La </a:t>
            </a:r>
            <a:r>
              <a:rPr lang="es-ES" sz="1250" b="1" spc="-5">
                <a:solidFill>
                  <a:srgbClr val="000000"/>
                </a:solidFill>
                <a:latin typeface="Times New Roman" pitchFamily="1" panose="02020603050405020304"/>
              </a:rPr>
              <a:t>bola de nieve </a:t>
            </a:r>
            <a:r>
              <a:rPr lang="es-ES" sz="1300" spc="-5">
                <a:solidFill>
                  <a:srgbClr val="000000"/>
                </a:solidFill>
                <a:latin typeface="Garamond" pitchFamily="1" panose="02020603050405020304"/>
              </a:rPr>
              <a:t>ya había empezado a rodar: en el curso 68/69, una treintena de estudiantes; en el 69/70, dos cursos simultáneos y una centena de estudiantes; en el 70/71, tres cursos, </a:t>
            </a:r>
            <a:r>
              <a:rPr lang="es-ES" sz="1150" spc="-5">
                <a:solidFill>
                  <a:srgbClr val="000000"/>
                </a:solidFill>
                <a:latin typeface="Arial" pitchFamily="2" panose="02020603050405020304"/>
              </a:rPr>
              <a:t>. . . </a:t>
            </a:r>
            <a:r>
              <a:rPr lang="es-ES" sz="1300" spc="-5">
                <a:solidFill>
                  <a:srgbClr val="000000"/>
                </a:solidFill>
                <a:latin typeface="Garamond" pitchFamily="1" panose="02020603050405020304"/>
              </a:rPr>
              <a:t>y asísucesivamente. Ahora, lo verdaderamente importante era el día a día, la semana a semana, </a:t>
            </a:r>
            <a:r>
              <a:rPr lang="es-ES" sz="1250" b="1" spc="-5">
                <a:solidFill>
                  <a:srgbClr val="000000"/>
                </a:solidFill>
                <a:latin typeface="Times New Roman" pitchFamily="1" panose="02020603050405020304"/>
              </a:rPr>
              <a:t>el detalle</a:t>
            </a:r>
            <a:r>
              <a:rPr lang="es-ES" sz="1300" spc="-5">
                <a:solidFill>
                  <a:srgbClr val="000000"/>
                </a:solidFill>
                <a:latin typeface="Garamond" pitchFamily="1" panose="02020603050405020304"/>
              </a:rPr>
              <a:t>. Con ello, la empresa fue complicándose. La flecha en el tiempo había que orientarla y dirigirla bien. Hacia otra meta, la verdadera: conseguir una universidad óptima con buenos egresados y profesionales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44450" rIns="0" bIns="0" anchor="t"/>
          <a:lstStyle/>
          <a:p>
            <a:pPr marL="45720" marR="0" indent="0" algn="l">
              <a:lnSpc>
                <a:spcPts val="1400"/>
              </a:lnSpc>
              <a:spcAft>
                <a:spcPts val="65"/>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5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500"/>
              </a:lnSpc>
              <a:spcAft>
                <a:spcPts val="75"/>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29 </a:t>
            </a:r>
          </a:p>
        </p:txBody>
      </p:sp>
      <p:sp>
        <p:nvSpPr>
          <p:cNvPr id="3" name=""/>
          <p:cNvSpPr/>
          <p:nvPr>
            <p:ph type="body" idx="10"/>
          </p:nvPr>
        </p:nvSpPr>
        <p:spPr>
          <a:xfrm>
            <a:off x="1057910" y="681990"/>
            <a:ext cx="5486400" cy="7802880"/>
          </a:xfrm>
          <a:prstGeom prst="rect">
            <a:avLst/>
          </a:prstGeom>
          <a:noFill/>
          <a:ln w="0" cmpd="sng">
            <a:noFill/>
            <a:prstDash val="solid"/>
          </a:ln>
        </p:spPr>
        <p:txBody>
          <a:bodyPr vert="horz" lIns="0" tIns="233045" rIns="0" bIns="0" anchor="t"/>
          <a:lstStyle/>
          <a:p>
            <a:pPr marL="45720" marR="45720" indent="0" algn="l">
              <a:lnSpc>
                <a:spcPts val="1400"/>
              </a:lnSpc>
              <a:spcAft>
                <a:spcPts val="0"/>
              </a:spcAft>
            </a:pPr>
            <a:r>
              <a:rPr lang="es-ES" sz="1200" spc="20">
                <a:solidFill>
                  <a:srgbClr val="000000"/>
                </a:solidFill>
                <a:latin typeface="Times New Roman" pitchFamily="1" panose="02020603050405020304"/>
              </a:rPr>
              <a:t>de capacidad y nivel. </a:t>
            </a:r>
          </a:p>
          <a:p>
            <a:pPr marL="45720" marR="45720" indent="0" algn="just">
              <a:lnSpc>
                <a:spcPts val="1500"/>
              </a:lnSpc>
              <a:spcBef>
                <a:spcPts val="495"/>
              </a:spcBef>
              <a:spcAft>
                <a:spcPts val="0"/>
              </a:spcAft>
            </a:pPr>
            <a:r>
              <a:rPr lang="es-ES" sz="1200" spc="0">
                <a:solidFill>
                  <a:srgbClr val="000000"/>
                </a:solidFill>
                <a:latin typeface="Times New Roman" pitchFamily="1" panose="02020603050405020304"/>
              </a:rPr>
              <a:t>Pasados algunos años, por Orden Ministerial de 23 de junio de 1970 (BOE de 19 de agosto), se crea la </a:t>
            </a:r>
            <a:r>
              <a:rPr lang="es-ES" sz="1250" b="1" spc="0">
                <a:solidFill>
                  <a:srgbClr val="000000"/>
                </a:solidFill>
                <a:latin typeface="Times New Roman" pitchFamily="1" panose="02020603050405020304"/>
              </a:rPr>
              <a:t>Sección de Químicas </a:t>
            </a:r>
            <a:r>
              <a:rPr lang="es-ES" sz="1200" spc="0">
                <a:solidFill>
                  <a:srgbClr val="000000"/>
                </a:solidFill>
                <a:latin typeface="Times New Roman" pitchFamily="1" panose="02020603050405020304"/>
              </a:rPr>
              <a:t>y se aprueba su Plan de Estudios. </a:t>
            </a:r>
          </a:p>
          <a:p>
            <a:pPr marL="45720" marR="45720" indent="0" algn="just">
              <a:lnSpc>
                <a:spcPts val="1500"/>
              </a:lnSpc>
              <a:spcBef>
                <a:spcPts val="445"/>
              </a:spcBef>
              <a:spcAft>
                <a:spcPts val="0"/>
              </a:spcAft>
            </a:pPr>
            <a:r>
              <a:rPr lang="es-ES" sz="1200" spc="0">
                <a:solidFill>
                  <a:srgbClr val="000000"/>
                </a:solidFill>
                <a:latin typeface="Times New Roman" pitchFamily="1" panose="02020603050405020304"/>
              </a:rPr>
              <a:t>En el mes de junio de 1973 finalizósus estudios la </a:t>
            </a:r>
            <a:r>
              <a:rPr lang="es-ES" sz="1250" b="1" spc="0">
                <a:solidFill>
                  <a:srgbClr val="000000"/>
                </a:solidFill>
                <a:latin typeface="Times New Roman" pitchFamily="1" panose="02020603050405020304"/>
              </a:rPr>
              <a:t>primera promoción </a:t>
            </a:r>
            <a:r>
              <a:rPr lang="es-ES" sz="1200" spc="0">
                <a:solidFill>
                  <a:srgbClr val="000000"/>
                </a:solidFill>
                <a:latin typeface="Times New Roman" pitchFamily="1" panose="02020603050405020304"/>
              </a:rPr>
              <a:t>de la Facultad. Estuvo formada por un total de 30 licenciados, 3 mujeres y 27 hombres. En la orla del claustro principal de docentes había 5 profesores.</a:t>
            </a:r>
            <a:r>
              <a:rPr lang="es-ES" sz="1200" baseline="30000" spc="0">
                <a:solidFill>
                  <a:srgbClr val="000000"/>
                </a:solidFill>
                <a:latin typeface="Courier New" pitchFamily="3" panose="02020603050405020304"/>
              </a:rPr>
              <a:t>15</a:t>
            </a:r>
            <a:r>
              <a:rPr lang="es-ES" sz="100" spc="0">
                <a:solidFill>
                  <a:srgbClr val="000000"/>
                </a:solidFill>
                <a:latin typeface="Courier New" pitchFamily="3" panose="02020603050405020304"/>
              </a:rPr>
              <a:t> </a:t>
            </a:r>
          </a:p>
          <a:p>
            <a:pPr marL="640080" marR="45720" indent="0" algn="just">
              <a:lnSpc>
                <a:spcPts val="2200"/>
              </a:lnSpc>
              <a:spcBef>
                <a:spcPts val="2815"/>
              </a:spcBef>
              <a:spcAft>
                <a:spcPts val="0"/>
              </a:spcAft>
            </a:pPr>
            <a:r>
              <a:rPr lang="es-ES" sz="1650" b="1" spc="145">
                <a:solidFill>
                  <a:srgbClr val="000000"/>
                </a:solidFill>
                <a:latin typeface="Times New Roman" pitchFamily="1" panose="02020603050405020304"/>
              </a:rPr>
              <a:t>3.3. Crecer: formando una identidad y consoli-</a:t>
            </a:r>
            <a:r>
              <a:rPr lang="es-ES" sz="1650" b="1" spc="145">
                <a:solidFill>
                  <a:srgbClr val="000000"/>
                </a:solidFill>
                <a:latin typeface="Times New Roman" pitchFamily="1" panose="02020603050405020304"/>
              </a:rPr>
              <a:t>dando </a:t>
            </a:r>
          </a:p>
          <a:p>
            <a:pPr marL="45720" marR="45720" indent="0" algn="just">
              <a:lnSpc>
                <a:spcPts val="1400"/>
              </a:lnSpc>
              <a:spcBef>
                <a:spcPts val="1830"/>
              </a:spcBef>
              <a:spcAft>
                <a:spcPts val="0"/>
              </a:spcAft>
            </a:pPr>
            <a:r>
              <a:rPr lang="es-ES" sz="1200" spc="30">
                <a:solidFill>
                  <a:srgbClr val="000000"/>
                </a:solidFill>
                <a:latin typeface="Times New Roman" pitchFamily="1" panose="02020603050405020304"/>
              </a:rPr>
              <a:t>El 10 de mayo de </a:t>
            </a:r>
            <a:r>
              <a:rPr lang="es-ES" sz="1250" b="1" spc="30">
                <a:solidFill>
                  <a:srgbClr val="000000"/>
                </a:solidFill>
                <a:latin typeface="Times New Roman" pitchFamily="1" panose="02020603050405020304"/>
              </a:rPr>
              <a:t>1973</a:t>
            </a:r>
            <a:r>
              <a:rPr lang="es-ES" sz="1200" spc="30">
                <a:solidFill>
                  <a:srgbClr val="000000"/>
                </a:solidFill>
                <a:latin typeface="Times New Roman" pitchFamily="1" panose="02020603050405020304"/>
              </a:rPr>
              <a:t>, la </a:t>
            </a:r>
            <a:r>
              <a:rPr lang="es-ES" sz="1250" b="1" spc="30">
                <a:solidFill>
                  <a:srgbClr val="000000"/>
                </a:solidFill>
                <a:latin typeface="Times New Roman" pitchFamily="1" panose="02020603050405020304"/>
              </a:rPr>
              <a:t>Facultad de Ciencias </a:t>
            </a:r>
            <a:r>
              <a:rPr lang="es-ES" sz="1200" spc="30">
                <a:solidFill>
                  <a:srgbClr val="000000"/>
                </a:solidFill>
                <a:latin typeface="Times New Roman" pitchFamily="1" panose="02020603050405020304"/>
              </a:rPr>
              <a:t>se integra en la </a:t>
            </a:r>
            <a:r>
              <a:rPr lang="es-ES" sz="1250" b="1" spc="30">
                <a:solidFill>
                  <a:srgbClr val="000000"/>
                </a:solidFill>
                <a:latin typeface="Times New Roman" pitchFamily="1" panose="02020603050405020304"/>
              </a:rPr>
              <a:t>Universidad de Extremadura </a:t>
            </a:r>
            <a:r>
              <a:rPr lang="es-ES" sz="1200" spc="30">
                <a:solidFill>
                  <a:srgbClr val="000000"/>
                </a:solidFill>
                <a:latin typeface="Times New Roman" pitchFamily="1" panose="02020603050405020304"/>
              </a:rPr>
              <a:t>(UEx) al crearse ésta última, por Decreto 991/73 (BOE del 18), en virtud de la autorización concedida por el </a:t>
            </a:r>
            <a:r>
              <a:rPr lang="es-ES" sz="1250" b="1" spc="30">
                <a:solidFill>
                  <a:srgbClr val="000000"/>
                </a:solidFill>
                <a:latin typeface="Times New Roman" pitchFamily="1" panose="02020603050405020304"/>
              </a:rPr>
              <a:t>III Plan de Desarrollo Económico y Social</a:t>
            </a:r>
            <a:r>
              <a:rPr lang="es-ES" sz="1200" spc="30">
                <a:solidFill>
                  <a:srgbClr val="000000"/>
                </a:solidFill>
                <a:latin typeface="Times New Roman" pitchFamily="1" panose="02020603050405020304"/>
              </a:rPr>
              <a:t>.</a:t>
            </a:r>
            <a:r>
              <a:rPr lang="es-ES" sz="1200" baseline="30000" spc="30">
                <a:solidFill>
                  <a:srgbClr val="000000"/>
                </a:solidFill>
                <a:latin typeface="Courier New" pitchFamily="3" panose="02020603050405020304"/>
              </a:rPr>
              <a:t>16</a:t>
            </a:r>
            <a:r>
              <a:rPr lang="es-ES" sz="100" spc="30">
                <a:solidFill>
                  <a:srgbClr val="000000"/>
                </a:solidFill>
                <a:latin typeface="Courier New" pitchFamily="3" panose="02020603050405020304"/>
              </a:rPr>
              <a:t> </a:t>
            </a:r>
          </a:p>
          <a:p>
            <a:pPr marL="45720" marR="45720" indent="0" algn="just">
              <a:lnSpc>
                <a:spcPts val="1400"/>
              </a:lnSpc>
              <a:spcBef>
                <a:spcPts val="560"/>
              </a:spcBef>
              <a:spcAft>
                <a:spcPts val="0"/>
              </a:spcAft>
            </a:pPr>
            <a:r>
              <a:rPr lang="es-ES" sz="1200" spc="0">
                <a:solidFill>
                  <a:srgbClr val="000000"/>
                </a:solidFill>
                <a:latin typeface="Times New Roman" pitchFamily="1" panose="02020603050405020304"/>
              </a:rPr>
              <a:t>El Decreto fundacional regulóla estructura y organización de la UEx, introduciendo las novedades de preveer dos Vicerrectorados y dos Secretarías Generales, una en Badajoz y otra en Cáceres, y, al mismo tiempo, determinó(no se sabe bien en virtud de quéquimera o estrategia política)</a:t>
            </a:r>
            <a:r>
              <a:rPr lang="es-ES" sz="1200" baseline="30000" spc="0">
                <a:solidFill>
                  <a:srgbClr val="000000"/>
                </a:solidFill>
                <a:latin typeface="Courier New" pitchFamily="3" panose="02020603050405020304"/>
              </a:rPr>
              <a:t>17</a:t>
            </a:r>
            <a:r>
              <a:rPr lang="es-ES" sz="1200" spc="0">
                <a:solidFill>
                  <a:srgbClr val="000000"/>
                </a:solidFill>
                <a:latin typeface="Times New Roman" pitchFamily="1" panose="02020603050405020304"/>
              </a:rPr>
              <a:t> que las Facultades Científicas y Médicas se ubicarían en Badajoz y las Humanísticas y Jurídicas, en Cáceres. </a:t>
            </a:r>
          </a:p>
          <a:p>
            <a:pPr marL="45720" marR="45720" indent="0" algn="just">
              <a:lnSpc>
                <a:spcPts val="1500"/>
              </a:lnSpc>
              <a:spcBef>
                <a:spcPts val="485"/>
              </a:spcBef>
              <a:spcAft>
                <a:spcPts val="0"/>
              </a:spcAft>
            </a:pPr>
            <a:r>
              <a:rPr lang="es-ES" sz="1200" spc="0">
                <a:solidFill>
                  <a:srgbClr val="000000"/>
                </a:solidFill>
                <a:latin typeface="Times New Roman" pitchFamily="1" panose="02020603050405020304"/>
              </a:rPr>
              <a:t>Además de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se integraban en la UEx las Escuelas de Formación del Profesorado de EGB y de Ingeniería Técnica Agrícola, ambas en Badajoz y dependientes de la </a:t>
            </a:r>
            <a:r>
              <a:rPr lang="es-ES" sz="1250" b="1" spc="0">
                <a:solidFill>
                  <a:srgbClr val="000000"/>
                </a:solidFill>
                <a:latin typeface="Times New Roman" pitchFamily="1" panose="02020603050405020304"/>
              </a:rPr>
              <a:t>Universidad de Sevilla</a:t>
            </a:r>
            <a:r>
              <a:rPr lang="es-ES" sz="1200" spc="0">
                <a:solidFill>
                  <a:srgbClr val="000000"/>
                </a:solidFill>
                <a:latin typeface="Times New Roman" pitchFamily="1" panose="02020603050405020304"/>
              </a:rPr>
              <a:t>. Asíocurriótambién con la E. del Profesorado de EGB y el Colegio Universitario de Cáceres, hasta ese momento dependientes los dos centros de la </a:t>
            </a:r>
            <a:r>
              <a:rPr lang="es-ES" sz="1250" b="1" spc="0">
                <a:solidFill>
                  <a:srgbClr val="000000"/>
                </a:solidFill>
                <a:latin typeface="Times New Roman" pitchFamily="1" panose="02020603050405020304"/>
              </a:rPr>
              <a:t>Universidad de Salamanca</a:t>
            </a:r>
            <a:r>
              <a:rPr lang="es-ES" sz="1200" spc="0">
                <a:solidFill>
                  <a:srgbClr val="000000"/>
                </a:solidFill>
                <a:latin typeface="Times New Roman" pitchFamily="1" panose="02020603050405020304"/>
              </a:rPr>
              <a:t>. </a:t>
            </a:r>
          </a:p>
          <a:p>
            <a:pPr marL="45720" marR="45720" indent="0" algn="just">
              <a:lnSpc>
                <a:spcPts val="1500"/>
              </a:lnSpc>
              <a:spcBef>
                <a:spcPts val="455"/>
              </a:spcBef>
              <a:spcAft>
                <a:spcPts val="0"/>
              </a:spcAft>
            </a:pPr>
            <a:r>
              <a:rPr lang="es-ES" sz="1200" spc="0">
                <a:solidFill>
                  <a:srgbClr val="000000"/>
                </a:solidFill>
                <a:latin typeface="Times New Roman" pitchFamily="1" panose="02020603050405020304"/>
              </a:rPr>
              <a:t>Inicialmente, la UEx estuvo regida por una </a:t>
            </a:r>
            <a:r>
              <a:rPr lang="es-ES" sz="1250" b="1" spc="0">
                <a:solidFill>
                  <a:srgbClr val="000000"/>
                </a:solidFill>
                <a:latin typeface="Times New Roman" pitchFamily="1" panose="02020603050405020304"/>
              </a:rPr>
              <a:t>Comisión Gestora</a:t>
            </a:r>
            <a:r>
              <a:rPr lang="es-ES" sz="1200" spc="0">
                <a:solidFill>
                  <a:srgbClr val="000000"/>
                </a:solidFill>
                <a:latin typeface="Times New Roman" pitchFamily="1" panose="02020603050405020304"/>
              </a:rPr>
              <a:t>, presidida primero por el Prof. </a:t>
            </a:r>
            <a:r>
              <a:rPr lang="es-ES" sz="1250" b="1" spc="0">
                <a:solidFill>
                  <a:srgbClr val="000000"/>
                </a:solidFill>
                <a:latin typeface="Times New Roman" pitchFamily="1" panose="02020603050405020304"/>
              </a:rPr>
              <a:t>JoséMaría Vigera Lobo </a:t>
            </a:r>
            <a:r>
              <a:rPr lang="es-ES" sz="1200" spc="0">
                <a:solidFill>
                  <a:srgbClr val="000000"/>
                </a:solidFill>
                <a:latin typeface="Times New Roman" pitchFamily="1" panose="02020603050405020304"/>
              </a:rPr>
              <a:t>(2 de junio de 1973) y, posteriormente, por el Prof. </a:t>
            </a:r>
            <a:r>
              <a:rPr lang="es-ES" sz="1250" b="1" spc="0">
                <a:solidFill>
                  <a:srgbClr val="000000"/>
                </a:solidFill>
                <a:latin typeface="Times New Roman" pitchFamily="1" panose="02020603050405020304"/>
              </a:rPr>
              <a:t>Antón Civit Breu </a:t>
            </a:r>
            <a:r>
              <a:rPr lang="es-ES" sz="1200" spc="0">
                <a:solidFill>
                  <a:srgbClr val="000000"/>
                </a:solidFill>
                <a:latin typeface="Times New Roman" pitchFamily="1" panose="02020603050405020304"/>
              </a:rPr>
              <a:t>(4 de febrero de 1974). </a:t>
            </a:r>
          </a:p>
          <a:p>
            <a:pPr marL="45720" marR="45720" indent="0" algn="just">
              <a:lnSpc>
                <a:spcPts val="1500"/>
              </a:lnSpc>
              <a:spcBef>
                <a:spcPts val="460"/>
              </a:spcBef>
              <a:spcAft>
                <a:spcPts val="0"/>
              </a:spcAft>
            </a:pPr>
            <a:r>
              <a:rPr lang="es-ES" sz="1200" spc="0">
                <a:solidFill>
                  <a:srgbClr val="000000"/>
                </a:solidFill>
                <a:latin typeface="Times New Roman" pitchFamily="1" panose="02020603050405020304"/>
              </a:rPr>
              <a:t>Al ser aprobado, por Resolución de la Dirección General de Universidades (abril de 1977), el </a:t>
            </a:r>
            <a:r>
              <a:rPr lang="es-ES" sz="1250" b="1" spc="0">
                <a:solidFill>
                  <a:srgbClr val="000000"/>
                </a:solidFill>
                <a:latin typeface="Times New Roman" pitchFamily="1" panose="02020603050405020304"/>
              </a:rPr>
              <a:t>Reglamento de Régimen Interno</a:t>
            </a:r>
            <a:r>
              <a:rPr lang="es-ES" sz="1200" spc="0">
                <a:solidFill>
                  <a:srgbClr val="000000"/>
                </a:solidFill>
                <a:latin typeface="Times New Roman" pitchFamily="1" panose="02020603050405020304"/>
              </a:rPr>
              <a:t>, cesóla Comisión Gestora y se procedióa la elección del primer Rector, el Prof. </a:t>
            </a:r>
            <a:r>
              <a:rPr lang="es-ES" sz="1250" b="1" spc="0">
                <a:solidFill>
                  <a:srgbClr val="000000"/>
                </a:solidFill>
                <a:latin typeface="Times New Roman" pitchFamily="1" panose="02020603050405020304"/>
              </a:rPr>
              <a:t>Andrés Chordi Corvo</a:t>
            </a:r>
            <a:r>
              <a:rPr lang="es-ES" sz="1200" spc="0">
                <a:solidFill>
                  <a:srgbClr val="000000"/>
                </a:solidFill>
                <a:latin typeface="Times New Roman" pitchFamily="1" panose="02020603050405020304"/>
              </a:rPr>
              <a:t>, hasta ese momento Decano de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a:t>
            </a:r>
            <a:r>
              <a:rPr lang="es-ES" sz="1200" baseline="30000" spc="0">
                <a:solidFill>
                  <a:srgbClr val="000000"/>
                </a:solidFill>
                <a:latin typeface="Courier New" pitchFamily="3" panose="02020603050405020304"/>
              </a:rPr>
              <a:t>18</a:t>
            </a:r>
            <a:r>
              <a:rPr lang="es-ES" sz="100" spc="0">
                <a:solidFill>
                  <a:srgbClr val="000000"/>
                </a:solidFill>
                <a:latin typeface="Courier New" pitchFamily="3" panose="02020603050405020304"/>
              </a:rPr>
              <a:t> </a:t>
            </a:r>
          </a:p>
          <a:p>
            <a:pPr marL="45720" marR="45720" indent="0" algn="just">
              <a:lnSpc>
                <a:spcPts val="1500"/>
              </a:lnSpc>
              <a:spcBef>
                <a:spcPts val="495"/>
              </a:spcBef>
              <a:spcAft>
                <a:spcPts val="920"/>
              </a:spcAft>
            </a:pPr>
            <a:r>
              <a:rPr lang="es-ES" sz="1200" spc="0">
                <a:solidFill>
                  <a:srgbClr val="000000"/>
                </a:solidFill>
                <a:latin typeface="Times New Roman" pitchFamily="1" panose="02020603050405020304"/>
              </a:rPr>
              <a:t>Quisiéramos, en este momento, abrir un breve paréntesis acerca del pasado descrito, a modo de semblaza histórica. Asícomo cuando en un pequeño bote en alta mar, el navegante sólo ve agua circundante en todo lo que alcanza su vista, cuando miramos hacia atrás en este período sólo nos viene a la mente una palabra: </a:t>
            </a:r>
            <a:r>
              <a:rPr lang="es-ES" sz="1250" b="1" spc="0">
                <a:solidFill>
                  <a:srgbClr val="000000"/>
                </a:solidFill>
                <a:latin typeface="Times New Roman" pitchFamily="1" panose="02020603050405020304"/>
              </a:rPr>
              <a:t>lucha</a:t>
            </a:r>
            <a:r>
              <a:rPr lang="es-ES" sz="1200" spc="0">
                <a:solidFill>
                  <a:srgbClr val="000000"/>
                </a:solidFill>
                <a:latin typeface="Times New Roman" pitchFamily="1" panose="02020603050405020304"/>
              </a:rPr>
              <a:t>. Una lucha constante y desigual que no se reduce sólo a la batalla particular contra las limita-</a:t>
            </a:r>
            <a:r>
              <a:rPr lang="es-ES" sz="100">
                <a:solidFill>
                  <a:srgbClr val="000000"/>
                </a:solidFill>
                <a:latin typeface="Times New Roman" pitchFamily="1" panose="02020603050405020304"/>
              </a:rPr>
              <a:t> </a:t>
            </a:r>
          </a:p>
        </p:txBody>
      </p:sp>
      <p:sp>
        <p:nvSpPr>
          <p:cNvPr id="4" name=""/>
          <p:cNvSpPr/>
          <p:nvPr>
            <p:ph type="body" idx="10"/>
          </p:nvPr>
        </p:nvSpPr>
        <p:spPr>
          <a:xfrm>
            <a:off x="1057910" y="8484870"/>
            <a:ext cx="5486400" cy="1246505"/>
          </a:xfrm>
          <a:prstGeom prst="rect">
            <a:avLst/>
          </a:prstGeom>
          <a:noFill/>
          <a:ln w="0" cmpd="sng">
            <a:noFill/>
            <a:prstDash val="solid"/>
          </a:ln>
        </p:spPr>
        <p:txBody>
          <a:bodyPr vert="horz" lIns="0" tIns="25400" rIns="0" bIns="0" anchor="t"/>
          <a:lstStyle/>
          <a:p>
            <a:pPr marL="45720" marR="45720" indent="0" algn="l">
              <a:lnSpc>
                <a:spcPts val="1200"/>
              </a:lnSpc>
              <a:spcAft>
                <a:spcPts val="0"/>
              </a:spcAft>
            </a:pPr>
            <a:r>
              <a:rPr lang="es-ES" sz="700" spc="35">
                <a:solidFill>
                  <a:srgbClr val="000000"/>
                </a:solidFill>
                <a:latin typeface="Tahoma" pitchFamily="2" panose="02020603050405020304"/>
              </a:rPr>
              <a:t>'</a:t>
            </a:r>
            <a:r>
              <a:rPr lang="es-ES" sz="700" baseline="30000" spc="35">
                <a:solidFill>
                  <a:srgbClr val="000000"/>
                </a:solidFill>
                <a:latin typeface="Arial" pitchFamily="2" panose="02020603050405020304"/>
              </a:rPr>
              <a:t>5</a:t>
            </a:r>
            <a:r>
              <a:rPr lang="es-ES" sz="1000" spc="35">
                <a:solidFill>
                  <a:srgbClr val="000000"/>
                </a:solidFill>
                <a:latin typeface="Times New Roman" pitchFamily="1" panose="02020603050405020304"/>
              </a:rPr>
              <a:t>Dr. Viguera Lobo (Química Orgánica), Dr. Civit Breu (Física), Dr. Santiago Vicente Pérez (Química Analítica), Dr. Mahedero Balsera (Física) y Dr. Remón Camacho (Química General). </a:t>
            </a:r>
            <a:r>
              <a:rPr lang="es-ES" sz="700" spc="35">
                <a:solidFill>
                  <a:srgbClr val="000000"/>
                </a:solidFill>
                <a:latin typeface="Tahoma" pitchFamily="2" panose="02020603050405020304"/>
              </a:rPr>
              <a:t>'</a:t>
            </a:r>
            <a:r>
              <a:rPr lang="es-ES" sz="700" baseline="30000" spc="35">
                <a:solidFill>
                  <a:srgbClr val="000000"/>
                </a:solidFill>
                <a:latin typeface="Arial" pitchFamily="2" panose="02020603050405020304"/>
              </a:rPr>
              <a:t>6</a:t>
            </a:r>
            <a:r>
              <a:rPr lang="es-ES" sz="1000" spc="35">
                <a:solidFill>
                  <a:srgbClr val="000000"/>
                </a:solidFill>
                <a:latin typeface="Times New Roman" pitchFamily="1" panose="02020603050405020304"/>
              </a:rPr>
              <a:t>Disposición final cuarta de la Ley 22/1972. </a:t>
            </a:r>
          </a:p>
          <a:p>
            <a:pPr marL="45720" marR="45720" indent="0" algn="just">
              <a:lnSpc>
                <a:spcPts val="1200"/>
              </a:lnSpc>
              <a:spcBef>
                <a:spcPts val="0"/>
              </a:spcBef>
              <a:spcAft>
                <a:spcPts val="0"/>
              </a:spcAft>
            </a:pPr>
            <a:r>
              <a:rPr lang="es-ES" sz="700" spc="0">
                <a:solidFill>
                  <a:srgbClr val="000000"/>
                </a:solidFill>
                <a:latin typeface="Tahoma" pitchFamily="2" panose="02020603050405020304"/>
              </a:rPr>
              <a:t>'</a:t>
            </a:r>
            <a:r>
              <a:rPr lang="es-ES" sz="700" baseline="30000" spc="0">
                <a:solidFill>
                  <a:srgbClr val="000000"/>
                </a:solidFill>
                <a:latin typeface="Arial" pitchFamily="2" panose="02020603050405020304"/>
              </a:rPr>
              <a:t>7</a:t>
            </a:r>
            <a:r>
              <a:rPr lang="es-ES" sz="1000" spc="0">
                <a:solidFill>
                  <a:srgbClr val="000000"/>
                </a:solidFill>
                <a:latin typeface="Times New Roman" pitchFamily="1" panose="02020603050405020304"/>
              </a:rPr>
              <a:t>Quizás sea este otro caso más que pueda ser ejemplo de cómo las decisiones tomadas desde el poder, con mayor o menor fundamento, o mayor o menor cordura, pueden condicionar el futuro de generaciones y sociedades. </a:t>
            </a:r>
          </a:p>
          <a:p>
            <a:pPr marL="137160" marR="45720" indent="0" algn="l">
              <a:lnSpc>
                <a:spcPts val="1200"/>
              </a:lnSpc>
              <a:spcBef>
                <a:spcPts val="5"/>
              </a:spcBef>
              <a:spcAft>
                <a:spcPts val="1195"/>
              </a:spcAft>
            </a:pPr>
            <a:r>
              <a:rPr lang="es-ES" sz="700" spc="35">
                <a:solidFill>
                  <a:srgbClr val="000000"/>
                </a:solidFill>
                <a:latin typeface="Tahoma" pitchFamily="2" panose="02020603050405020304"/>
              </a:rPr>
              <a:t>'</a:t>
            </a:r>
            <a:r>
              <a:rPr lang="es-ES" sz="700" baseline="30000" spc="35">
                <a:solidFill>
                  <a:srgbClr val="000000"/>
                </a:solidFill>
                <a:latin typeface="Arial" pitchFamily="2" panose="02020603050405020304"/>
              </a:rPr>
              <a:t>8</a:t>
            </a:r>
            <a:r>
              <a:rPr lang="es-ES" sz="1000" spc="35">
                <a:solidFill>
                  <a:srgbClr val="000000"/>
                </a:solidFill>
                <a:latin typeface="Times New Roman" pitchFamily="1" panose="02020603050405020304"/>
              </a:rPr>
              <a:t>Decreto de nombramiento 2046/77 de 22 de septiembre, de 1977.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43815" rIns="0" bIns="0" anchor="t"/>
          <a:lstStyle/>
          <a:p>
            <a:pPr marL="45720" marR="45720" indent="0" algn="r">
              <a:lnSpc>
                <a:spcPts val="1500"/>
              </a:lnSpc>
              <a:spcAft>
                <a:spcPts val="60"/>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5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35"/>
              </a:spcAft>
              <a:tabLst>
                <a:tab algn="r" pos="5440680"/>
              </a:tabLst>
            </a:pPr>
            <a:r>
              <a:rPr lang="es-ES" sz="1300" spc="0">
                <a:solidFill>
                  <a:srgbClr val="000000"/>
                </a:solidFill>
                <a:latin typeface="Garamond" pitchFamily="1" panose="02020603050405020304"/>
              </a:rPr>
              <a:t>30 </a:t>
            </a:r>
            <a:r>
              <a:rPr lang="es-ES" sz="1300" b="1" spc="0">
                <a:solidFill>
                  <a:srgbClr val="000000"/>
                </a:solidFill>
                <a:latin typeface="Garamond" pitchFamily="1" panose="02020603050405020304"/>
              </a:rPr>
              <a:t>3.3. Crecer: formando una identidad y consolidando </a:t>
            </a:r>
          </a:p>
        </p:txBody>
      </p:sp>
      <p:sp>
        <p:nvSpPr>
          <p:cNvPr id="3" name=""/>
          <p:cNvSpPr/>
          <p:nvPr>
            <p:ph type="body" idx="10"/>
          </p:nvPr>
        </p:nvSpPr>
        <p:spPr>
          <a:xfrm>
            <a:off x="1057910" y="681990"/>
            <a:ext cx="5486400" cy="2899410"/>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ciones propias e individuales, sino que trasciende al entorno y a las circunstancias ambientales y sociales, dando la sensación de que nunca se va a terminar y de que no podráalcanzarse jamás la situación en calma.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Una batalla colectiva para superar el ambiente social envolvente, para intuir lo que buena y razonablemente puede ser útil a la institución, para proyectarse hacia fuera en el conjunto nacional y para ser algo más que un punto en un mapa, en el contexto internacional. Pero además está, la otra batalla, la </a:t>
            </a:r>
            <a:r>
              <a:rPr lang="es-ES" sz="1300" b="1" spc="0">
                <a:solidFill>
                  <a:srgbClr val="000000"/>
                </a:solidFill>
                <a:latin typeface="Garamond" pitchFamily="1" panose="02020603050405020304"/>
              </a:rPr>
              <a:t>batalla objetivable</a:t>
            </a:r>
            <a:r>
              <a:rPr lang="es-ES" sz="1300" spc="0">
                <a:solidFill>
                  <a:srgbClr val="000000"/>
                </a:solidFill>
                <a:latin typeface="Garamond" pitchFamily="1" panose="02020603050405020304"/>
              </a:rPr>
              <a:t>, la batalla con la Naturaleza, con el desarrollo científico y con la innovación; en definitiva, con la búsqueda de una aportación digna en la </a:t>
            </a:r>
            <a:r>
              <a:rPr lang="es-ES" sz="1300" b="1" spc="0">
                <a:solidFill>
                  <a:srgbClr val="000000"/>
                </a:solidFill>
                <a:latin typeface="Garamond" pitchFamily="1" panose="02020603050405020304"/>
              </a:rPr>
              <a:t>investigación científica</a:t>
            </a:r>
            <a:r>
              <a:rPr lang="es-ES" sz="1300" spc="0">
                <a:solidFill>
                  <a:srgbClr val="000000"/>
                </a:solidFill>
                <a:latin typeface="Garamond" pitchFamily="1" panose="02020603050405020304"/>
              </a:rPr>
              <a:t>. </a:t>
            </a:r>
          </a:p>
          <a:p>
            <a:pPr marL="45720" marR="45720" indent="0" algn="just">
              <a:lnSpc>
                <a:spcPts val="1400"/>
              </a:lnSpc>
              <a:spcBef>
                <a:spcPts val="505"/>
              </a:spcBef>
              <a:spcAft>
                <a:spcPts val="1270"/>
              </a:spcAft>
            </a:pPr>
            <a:r>
              <a:rPr lang="es-ES" sz="1300" spc="0">
                <a:solidFill>
                  <a:srgbClr val="000000"/>
                </a:solidFill>
                <a:latin typeface="Garamond" pitchFamily="1" panose="02020603050405020304"/>
              </a:rPr>
              <a:t>Como no puede ser de otro modo para una institución como la universitaria, co-</a:t>
            </a:r>
            <a:r>
              <a:rPr lang="es-ES" sz="1300" spc="0">
                <a:solidFill>
                  <a:srgbClr val="000000"/>
                </a:solidFill>
                <a:latin typeface="Garamond" pitchFamily="1" panose="02020603050405020304"/>
              </a:rPr>
              <a:t>existe otro tipo de lucha, la </a:t>
            </a:r>
            <a:r>
              <a:rPr lang="es-ES" sz="1300" b="1" spc="0">
                <a:solidFill>
                  <a:srgbClr val="000000"/>
                </a:solidFill>
                <a:latin typeface="Garamond" pitchFamily="1" panose="02020603050405020304"/>
              </a:rPr>
              <a:t>docente</a:t>
            </a:r>
            <a:r>
              <a:rPr lang="es-ES" sz="1300" spc="0">
                <a:solidFill>
                  <a:srgbClr val="000000"/>
                </a:solidFill>
                <a:latin typeface="Garamond" pitchFamily="1" panose="02020603050405020304"/>
              </a:rPr>
              <a:t>. No solo orientada a preparar profesionales socialmente útiles, sino a preparar personas vocacionalmente dispuestas a unirse a la batalla y a mantener viva la institución. </a:t>
            </a:r>
          </a:p>
        </p:txBody>
      </p:sp>
      <p:sp>
        <p:nvSpPr>
          <p:cNvPr id="6" name=""/>
          <p:cNvSpPr/>
          <p:nvPr>
            <p:ph type="body" idx="10"/>
          </p:nvPr>
        </p:nvSpPr>
        <p:spPr>
          <a:xfrm>
            <a:off x="1057910" y="8764270"/>
            <a:ext cx="5486400" cy="967105"/>
          </a:xfrm>
          <a:prstGeom prst="rect">
            <a:avLst/>
          </a:prstGeom>
          <a:noFill/>
          <a:ln w="0" cmpd="sng">
            <a:noFill/>
            <a:prstDash val="solid"/>
          </a:ln>
        </p:spPr>
        <p:txBody>
          <a:bodyPr vert="horz" lIns="0" tIns="0" rIns="0" bIns="0" anchor="t"/>
          <a:lstStyle/>
          <a:p>
            <a:pPr marL="45720" marR="0" indent="0" algn="ctr">
              <a:lnSpc>
                <a:spcPts val="1400"/>
              </a:lnSpc>
              <a:spcAft>
                <a:spcPts val="0"/>
              </a:spcAft>
            </a:pPr>
            <a:r>
              <a:rPr lang="es-ES" sz="1300" spc="5">
                <a:solidFill>
                  <a:srgbClr val="000000"/>
                </a:solidFill>
                <a:latin typeface="Garamond" pitchFamily="1" panose="02020603050405020304"/>
              </a:rPr>
              <a:t>Prof. Dr. Juan I. Remón Camacho </a:t>
            </a:r>
          </a:p>
          <a:p>
            <a:pPr marL="45720" marR="0" indent="0" algn="ctr">
              <a:lnSpc>
                <a:spcPts val="1400"/>
              </a:lnSpc>
              <a:spcBef>
                <a:spcPts val="3640"/>
              </a:spcBef>
              <a:spcAft>
                <a:spcPts val="1220"/>
              </a:spcAft>
            </a:pPr>
            <a:r>
              <a:rPr lang="es-ES" sz="1300" spc="-10">
                <a:solidFill>
                  <a:srgbClr val="000000"/>
                </a:solidFill>
                <a:latin typeface="Garamond" pitchFamily="1" panose="02020603050405020304"/>
              </a:rPr>
              <a:t>Y e´ste es el breve esbozo de la “contienda”, en el que no se dice el tipo de munición, </a:t>
            </a:r>
          </a:p>
        </p:txBody>
      </p:sp>
      <p:sp>
        <p:nvSpPr>
          <p:cNvPr id="7"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5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45720" marR="45720" indent="0" algn="l">
              <a:lnSpc>
                <a:spcPts val="1400"/>
              </a:lnSpc>
              <a:spcAft>
                <a:spcPts val="85"/>
              </a:spcAft>
              <a:tabLst>
                <a:tab algn="r" pos="5440680"/>
              </a:tabLst>
            </a:pPr>
            <a:r>
              <a:rPr lang="es-ES" sz="1400" b="1" spc="0">
                <a:solidFill>
                  <a:srgbClr val="000000"/>
                </a:solidFill>
                <a:latin typeface="Garamond" pitchFamily="1" panose="02020603050405020304"/>
              </a:rPr>
              <a:t>3. Medio siglo de esperanzas y realidades </a:t>
            </a:r>
            <a:r>
              <a:rPr lang="es-ES" sz="1200" spc="0">
                <a:solidFill>
                  <a:srgbClr val="000000"/>
                </a:solidFill>
                <a:latin typeface="Times New Roman" pitchFamily="1" panose="02020603050405020304"/>
              </a:rPr>
              <a:t>31 </a:t>
            </a:r>
          </a:p>
        </p:txBody>
      </p:sp>
      <p:sp>
        <p:nvSpPr>
          <p:cNvPr id="3" name=""/>
          <p:cNvSpPr/>
          <p:nvPr>
            <p:ph type="body" idx="10"/>
          </p:nvPr>
        </p:nvSpPr>
        <p:spPr>
          <a:xfrm>
            <a:off x="1057910" y="681990"/>
            <a:ext cx="5486400" cy="840930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avituallamiento e infraestructura con el que se contó. Ni tampoco sobre los acadé-</a:t>
            </a:r>
            <a:r>
              <a:rPr lang="es-ES" sz="1200" spc="0">
                <a:solidFill>
                  <a:srgbClr val="000000"/>
                </a:solidFill>
                <a:latin typeface="Times New Roman" pitchFamily="1" panose="02020603050405020304"/>
              </a:rPr>
              <a:t>micos foráneos interesados, llegados de otras universidades, que aportaron su oficio a la empresa colectiva y que, antes o después, marcharon a otros destinos. Eso si, la inmensa mayoría dignos de un merecido recuerdo, agradecimiento y respeto, porque se integraron de todo corazón.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La lucha comenzóya en los primeros 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a:t>
            </a:r>
            <a:r>
              <a:rPr lang="es-ES" sz="1200" baseline="30000" spc="0">
                <a:solidFill>
                  <a:srgbClr val="000000"/>
                </a:solidFill>
                <a:latin typeface="Courier New" pitchFamily="3" panose="02020603050405020304"/>
              </a:rPr>
              <a:t>19</a:t>
            </a:r>
            <a:r>
              <a:rPr lang="es-ES" sz="1200" spc="0">
                <a:solidFill>
                  <a:srgbClr val="000000"/>
                </a:solidFill>
                <a:latin typeface="Times New Roman" pitchFamily="1" panose="02020603050405020304"/>
              </a:rPr>
              <a:t> en los que, como sufridos aprendices de químico, los estudiantes se vieron sometidos al voluntarioso, pero inexperto, quehacer de unos profesores accidentales extraídos de ocupaciones dispares y, en algunos casos, nada próximos a la docencia o a la investigación. </a:t>
            </a:r>
          </a:p>
          <a:p>
            <a:pPr marL="45720" marR="45720" indent="0" algn="just">
              <a:lnSpc>
                <a:spcPts val="1400"/>
              </a:lnSpc>
              <a:spcBef>
                <a:spcPts val="480"/>
              </a:spcBef>
              <a:spcAft>
                <a:spcPts val="0"/>
              </a:spcAft>
            </a:pPr>
            <a:r>
              <a:rPr lang="es-ES" sz="1200" spc="15">
                <a:solidFill>
                  <a:srgbClr val="000000"/>
                </a:solidFill>
                <a:latin typeface="Times New Roman" pitchFamily="1" panose="02020603050405020304"/>
              </a:rPr>
              <a:t>Valgan estas líneas como homenaje sincero a todas estas personas que, en su ma-</a:t>
            </a:r>
            <a:r>
              <a:rPr lang="es-ES" sz="1200" spc="15">
                <a:solidFill>
                  <a:srgbClr val="000000"/>
                </a:solidFill>
                <a:latin typeface="Times New Roman" pitchFamily="1" panose="02020603050405020304"/>
              </a:rPr>
              <a:t>yoría, se prestaron diligentemente a conformar el núcleo de condensación de lo que más tarde sería la Facultad de Ciencias de la Universidad de Extremadura y, muy especialmente, a la persona que contribuyócon eficacia a su reunión y selección: el Dr. </a:t>
            </a:r>
            <a:r>
              <a:rPr lang="es-ES" sz="1400" b="1" spc="15">
                <a:solidFill>
                  <a:srgbClr val="000000"/>
                </a:solidFill>
                <a:latin typeface="Garamond" pitchFamily="1" panose="02020603050405020304"/>
              </a:rPr>
              <a:t>Juan I. Remón Camacho</a:t>
            </a:r>
            <a:r>
              <a:rPr lang="es-ES" sz="1200" spc="15">
                <a:solidFill>
                  <a:srgbClr val="000000"/>
                </a:solidFill>
                <a:latin typeface="Times New Roman" pitchFamily="1" panose="02020603050405020304"/>
              </a:rPr>
              <a:t>.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Este digno Profesor multivalente, de mentalidad despierta y hábil reacción, fue acom-pan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ando a las primeras promociones durante toda la licenciatura, ocupando huecos para los que no era posible encontrar un profesor (Química General, Química Inor-</a:t>
            </a:r>
            <a:r>
              <a:rPr lang="es-ES" sz="1200" spc="0">
                <a:solidFill>
                  <a:srgbClr val="000000"/>
                </a:solidFill>
                <a:latin typeface="Times New Roman" pitchFamily="1" panose="02020603050405020304"/>
              </a:rPr>
              <a:t>gánica, Química Física, Bioquímica, etc.) y, a muchos de ellos, les fue transmitiendo parte del espíritu, ilusión y sensibilidad universitaria que habia recibido de su maes-</a:t>
            </a:r>
            <a:r>
              <a:rPr lang="es-ES" sz="1200" spc="0">
                <a:solidFill>
                  <a:srgbClr val="000000"/>
                </a:solidFill>
                <a:latin typeface="Times New Roman" pitchFamily="1" panose="02020603050405020304"/>
              </a:rPr>
              <a:t>tro científico, el Profesor Lora Tamayo. </a:t>
            </a:r>
          </a:p>
          <a:p>
            <a:pPr marL="45720" marR="45720" indent="0" algn="just">
              <a:lnSpc>
                <a:spcPts val="1400"/>
              </a:lnSpc>
              <a:spcBef>
                <a:spcPts val="625"/>
              </a:spcBef>
              <a:spcAft>
                <a:spcPts val="0"/>
              </a:spcAft>
            </a:pPr>
            <a:r>
              <a:rPr lang="es-ES" sz="1200" spc="0">
                <a:solidFill>
                  <a:srgbClr val="000000"/>
                </a:solidFill>
                <a:latin typeface="Times New Roman" pitchFamily="1" panose="02020603050405020304"/>
              </a:rPr>
              <a:t>Juan Remón fue, además, una persona políticamente controvertida y luchadora en el contexto regional y puede decirse, sin miedo a errar un ápice, que su gestión con-tribuyódecisivamente (antes y después de que empezaran a graduarse estudiantes) a la creación de la Universidad de Extremadura, con sus defectos, pero también con sus beneficios para la sociedad extremen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a:t>
            </a:r>
          </a:p>
          <a:p>
            <a:pPr marL="45720" marR="45720" indent="0" algn="just">
              <a:lnSpc>
                <a:spcPts val="1400"/>
              </a:lnSpc>
              <a:spcBef>
                <a:spcPts val="370"/>
              </a:spcBef>
              <a:spcAft>
                <a:spcPts val="0"/>
              </a:spcAft>
            </a:pPr>
            <a:r>
              <a:rPr lang="es-ES" sz="1200" spc="25">
                <a:solidFill>
                  <a:srgbClr val="000000"/>
                </a:solidFill>
                <a:latin typeface="Times New Roman" pitchFamily="1" panose="02020603050405020304"/>
              </a:rPr>
              <a:t>Justa fue pues la concesión de la medalla de la Universidad a su persona, en el so-</a:t>
            </a:r>
            <a:r>
              <a:rPr lang="es-ES" sz="1200" spc="25">
                <a:solidFill>
                  <a:srgbClr val="000000"/>
                </a:solidFill>
                <a:latin typeface="Times New Roman" pitchFamily="1" panose="02020603050405020304"/>
              </a:rPr>
              <a:t>lemne acto de apertura del Curso 89/90, aunque quizás un poco tarde y en ausencia de muchos otros que hubieran podido dar m´as calor a tan entran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able acto: la Uni-</a:t>
            </a:r>
            <a:r>
              <a:rPr lang="es-ES" sz="1200" spc="25">
                <a:solidFill>
                  <a:srgbClr val="000000"/>
                </a:solidFill>
                <a:latin typeface="Times New Roman" pitchFamily="1" panose="02020603050405020304"/>
              </a:rPr>
              <a:t>versidad de Extremadura ya había crecido y se había renovado con gran rapidez, y el Dr. Remón hacía ya algunos an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os que, sigilosamente y sin esperar algún final de compromiso o emérita concesión, había abandonado su labor universitaria en la seguridad de que la obra deseada era ya una realidad irreversible.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La lucha en esta primera etapa radicaba en desbrozar la mentalidad de una región con alto índice de analfabetismo y aún con gran estancamiento social. Aislada eco-</a:t>
            </a:r>
            <a:r>
              <a:rPr lang="es-ES" sz="1200" spc="0">
                <a:solidFill>
                  <a:srgbClr val="000000"/>
                </a:solidFill>
                <a:latin typeface="Times New Roman" pitchFamily="1" panose="02020603050405020304"/>
              </a:rPr>
              <a:t>nómicamente, se le dotóde Planes de Desarrollo experimentales que, sin grandes previsiones de futuro, se orientaron más a dar una solución rápida a la pobreza (fo-</a:t>
            </a:r>
            <a:r>
              <a:rPr lang="es-ES" sz="1200" spc="0">
                <a:solidFill>
                  <a:srgbClr val="000000"/>
                </a:solidFill>
                <a:latin typeface="Times New Roman" pitchFamily="1" panose="02020603050405020304"/>
              </a:rPr>
              <a:t>mentando núcleos de población desraizada) que creando la infraestructura necesaria y acorde con el desarrollo del conjunto del país. </a:t>
            </a:r>
          </a:p>
          <a:p>
            <a:pPr marL="45720" marR="45720" indent="0" algn="just">
              <a:lnSpc>
                <a:spcPts val="1400"/>
              </a:lnSpc>
              <a:spcBef>
                <a:spcPts val="485"/>
              </a:spcBef>
              <a:spcAft>
                <a:spcPts val="1720"/>
              </a:spcAft>
            </a:pPr>
            <a:r>
              <a:rPr lang="es-ES" sz="1200" spc="0">
                <a:solidFill>
                  <a:srgbClr val="000000"/>
                </a:solidFill>
                <a:latin typeface="Times New Roman" pitchFamily="1" panose="02020603050405020304"/>
              </a:rPr>
              <a:t>En este ambiente inhóspito y atrasado empieza a gestarse el movimiento “</a:t>
            </a:r>
            <a:r>
              <a:rPr lang="es-ES" sz="1200" i="1" spc="0">
                <a:solidFill>
                  <a:srgbClr val="000000"/>
                </a:solidFill>
                <a:latin typeface="Times New Roman" pitchFamily="1" panose="02020603050405020304"/>
              </a:rPr>
              <a:t>Universi-</a:t>
            </a:r>
            <a:r>
              <a:rPr lang="es-ES" sz="1200" i="1" spc="0">
                <a:solidFill>
                  <a:srgbClr val="000000"/>
                </a:solidFill>
                <a:latin typeface="Times New Roman" pitchFamily="1" panose="02020603050405020304"/>
              </a:rPr>
              <a:t>dad de Extremadura</a:t>
            </a:r>
            <a:r>
              <a:rPr lang="es-ES" sz="1200" spc="0">
                <a:solidFill>
                  <a:srgbClr val="000000"/>
                </a:solidFill>
                <a:latin typeface="Times New Roman" pitchFamily="1" panose="02020603050405020304"/>
              </a:rPr>
              <a:t>”. Y este movimiento no solo tuvo que servirse de generosas per-</a:t>
            </a:r>
            <a:r>
              <a:rPr lang="es-ES" sz="1200" spc="0">
                <a:solidFill>
                  <a:srgbClr val="000000"/>
                </a:solidFill>
                <a:latin typeface="Times New Roman" pitchFamily="1" panose="02020603050405020304"/>
              </a:rPr>
              <a:t>sonas como las anteriormente aludidas, sino que también hubo que arbitrar medidas </a:t>
            </a:r>
          </a:p>
        </p:txBody>
      </p:sp>
      <p:sp>
        <p:nvSpPr>
          <p:cNvPr id="4" name=""/>
          <p:cNvSpPr/>
          <p:nvPr>
            <p:ph type="body" idx="10"/>
          </p:nvPr>
        </p:nvSpPr>
        <p:spPr>
          <a:xfrm>
            <a:off x="1057910" y="9091295"/>
            <a:ext cx="5486400" cy="640080"/>
          </a:xfrm>
          <a:prstGeom prst="rect">
            <a:avLst/>
          </a:prstGeom>
          <a:noFill/>
          <a:ln w="0" cmpd="sng">
            <a:noFill/>
            <a:prstDash val="solid"/>
          </a:ln>
        </p:spPr>
        <p:txBody>
          <a:bodyPr vert="horz" lIns="0" tIns="27305" rIns="0" bIns="0" anchor="t"/>
          <a:lstStyle/>
          <a:p>
            <a:pPr marL="45720" marR="45720" indent="0" algn="just">
              <a:lnSpc>
                <a:spcPts val="1200"/>
              </a:lnSpc>
              <a:spcAft>
                <a:spcPts val="1205"/>
              </a:spcAft>
            </a:pPr>
            <a:r>
              <a:rPr lang="es-ES" sz="750" baseline="30000" spc="0">
                <a:solidFill>
                  <a:srgbClr val="000000"/>
                </a:solidFill>
                <a:latin typeface="Arial" pitchFamily="2" panose="02020603050405020304"/>
              </a:rPr>
              <a:t>19</a:t>
            </a:r>
            <a:r>
              <a:rPr lang="es-ES" sz="1000" spc="0">
                <a:solidFill>
                  <a:srgbClr val="000000"/>
                </a:solidFill>
                <a:latin typeface="Times New Roman" pitchFamily="1" panose="02020603050405020304"/>
              </a:rPr>
              <a:t>Recordando con sabor agridulce las aulas salesianas y el corretear de los escolares de primaria en el “patio general”, mientras unos pocos alumnos intentaban superar las prácticas en los escuálidos laboratorios. </a:t>
            </a:r>
          </a:p>
        </p:txBody>
      </p:sp>
      <p:sp>
        <p:nvSpPr>
          <p:cNvPr id="5"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45720" marR="45720" indent="0" algn="r">
              <a:lnSpc>
                <a:spcPts val="1300"/>
              </a:lnSpc>
              <a:spcAft>
                <a:spcPts val="0"/>
              </a:spcAft>
            </a:pPr>
            <a:r>
              <a:rPr lang="es-ES" sz="1400" b="1" spc="-15">
                <a:solidFill>
                  <a:srgbClr val="000000"/>
                </a:solidFill>
                <a:latin typeface="Garamond" pitchFamily="1" panose="02020603050405020304"/>
              </a:rPr>
              <a:t>Memoria Histórica </a:t>
            </a:r>
          </a:p>
        </p:txBody>
      </p:sp>
    </p:spTree>
  </p:cSld>
  <p:clrMapOvr>
    <a:masterClrMapping/>
  </p:clrMapOvr>
</p:sldLayout>
</file>

<file path=ppt/slideLayouts/slideLayout5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32 </a:t>
            </a:r>
            <a:r>
              <a:rPr lang="es-ES" sz="1200" b="1" spc="0">
                <a:solidFill>
                  <a:srgbClr val="000000"/>
                </a:solidFill>
                <a:latin typeface="Times New Roman" pitchFamily="1" panose="02020603050405020304"/>
              </a:rPr>
              <a:t>3.3. Crecer: formando una identidad y consolidando </a:t>
            </a:r>
          </a:p>
        </p:txBody>
      </p:sp>
      <p:sp>
        <p:nvSpPr>
          <p:cNvPr id="3" name=""/>
          <p:cNvSpPr/>
          <p:nvPr>
            <p:ph type="body" idx="10"/>
          </p:nvPr>
        </p:nvSpPr>
        <p:spPr>
          <a:xfrm>
            <a:off x="1056005" y="681990"/>
            <a:ext cx="5486400" cy="1314450"/>
          </a:xfrm>
          <a:prstGeom prst="rect">
            <a:avLst/>
          </a:prstGeom>
          <a:noFill/>
          <a:ln w="0" cmpd="sng">
            <a:noFill/>
            <a:prstDash val="solid"/>
          </a:ln>
        </p:spPr>
        <p:txBody>
          <a:bodyPr vert="horz" lIns="0" tIns="226695" rIns="0" bIns="0" anchor="t"/>
          <a:lstStyle/>
          <a:p>
            <a:pPr marL="45720" marR="45720" indent="0" algn="just">
              <a:lnSpc>
                <a:spcPts val="1400"/>
              </a:lnSpc>
              <a:spcAft>
                <a:spcPts val="1315"/>
              </a:spcAft>
            </a:pPr>
            <a:r>
              <a:rPr lang="es-ES" sz="1200" spc="0">
                <a:solidFill>
                  <a:srgbClr val="000000"/>
                </a:solidFill>
                <a:latin typeface="Times New Roman" pitchFamily="1" panose="02020603050405020304"/>
              </a:rPr>
              <a:t>y promover campañas para aumentar la demanda. Así, a muchas de las personas que ocupaban puestos de mayor o menor relieve en las instituciones públicas y privadas, se les invitóa ampliar sus estudios y conocimientos haciendo una segunda carrera: fue preciso un número mínimo de alumnos matriculados para que la Universidad de Sevilla se responsabilizara de un nuevo centro, con sede en Extremadura. </a:t>
            </a:r>
          </a:p>
        </p:txBody>
      </p:sp>
      <p:sp>
        <p:nvSpPr>
          <p:cNvPr id="4" name=""/>
          <p:cNvSpPr/>
          <p:nvPr>
            <p:ph type="body" idx="10"/>
          </p:nvPr>
        </p:nvSpPr>
        <p:spPr>
          <a:xfrm>
            <a:off x="1056005" y="4474210"/>
            <a:ext cx="5486400" cy="4467860"/>
          </a:xfrm>
          <a:prstGeom prst="rect">
            <a:avLst/>
          </a:prstGeom>
          <a:noFill/>
          <a:ln w="0" cmpd="sng">
            <a:noFill/>
            <a:prstDash val="solid"/>
          </a:ln>
        </p:spPr>
        <p:txBody>
          <a:bodyPr vert="horz" lIns="0" tIns="0" rIns="0" bIns="0" anchor="t"/>
          <a:lstStyle/>
          <a:p>
            <a:pPr marL="182880" marR="45720" indent="0" algn="l">
              <a:lnSpc>
                <a:spcPts val="1100"/>
              </a:lnSpc>
              <a:spcAft>
                <a:spcPts val="0"/>
              </a:spcAft>
              <a:tabLst>
                <a:tab algn="l" pos="1097280"/>
                <a:tab algn="l" pos="1965960"/>
                <a:tab algn="l" pos="2880360"/>
                <a:tab algn="l" pos="3886200"/>
                <a:tab algn="l" pos="4754880"/>
              </a:tabLst>
            </a:pPr>
            <a:r>
              <a:rPr lang="es-ES" sz="1000" spc="5">
                <a:solidFill>
                  <a:srgbClr val="000000"/>
                </a:solidFill>
                <a:latin typeface="Times New Roman" pitchFamily="1" panose="02020603050405020304"/>
              </a:rPr>
              <a:t>R. Diaz </a:t>
            </a:r>
            <a:r>
              <a:rPr lang="es-ES" sz="1000" spc="5">
                <a:solidFill>
                  <a:srgbClr val="000000"/>
                </a:solidFill>
                <a:latin typeface="Times New Roman" pitchFamily="1" panose="02020603050405020304"/>
              </a:rPr>
              <a:t>G. Ruiz </a:t>
            </a:r>
            <a:r>
              <a:rPr lang="es-ES" sz="1000" spc="5">
                <a:solidFill>
                  <a:srgbClr val="000000"/>
                </a:solidFill>
                <a:latin typeface="Times New Roman" pitchFamily="1" panose="02020603050405020304"/>
              </a:rPr>
              <a:t>JL Doncel </a:t>
            </a:r>
            <a:r>
              <a:rPr lang="es-ES" sz="1000" spc="5">
                <a:solidFill>
                  <a:srgbClr val="000000"/>
                </a:solidFill>
                <a:latin typeface="Times New Roman" pitchFamily="1" panose="02020603050405020304"/>
              </a:rPr>
              <a:t>C Cayuela </a:t>
            </a:r>
            <a:r>
              <a:rPr lang="es-ES" sz="1000" spc="5">
                <a:solidFill>
                  <a:srgbClr val="000000"/>
                </a:solidFill>
                <a:latin typeface="Times New Roman" pitchFamily="1" panose="02020603050405020304"/>
              </a:rPr>
              <a:t>MJ Liso </a:t>
            </a:r>
            <a:r>
              <a:rPr lang="es-ES" sz="800" b="1" spc="5">
                <a:solidFill>
                  <a:srgbClr val="000000"/>
                </a:solidFill>
                <a:latin typeface="Times New Roman" pitchFamily="1" panose="02020603050405020304"/>
              </a:rPr>
              <a:t>JC Jiménez </a:t>
            </a:r>
          </a:p>
          <a:p>
            <a:pPr marL="45720" marR="45720" indent="0" algn="ctr">
              <a:lnSpc>
                <a:spcPts val="1400"/>
              </a:lnSpc>
              <a:spcBef>
                <a:spcPts val="1290"/>
              </a:spcBef>
              <a:spcAft>
                <a:spcPts val="0"/>
              </a:spcAft>
            </a:pPr>
            <a:r>
              <a:rPr lang="es-ES" sz="1200" b="1" spc="40">
                <a:solidFill>
                  <a:srgbClr val="000000"/>
                </a:solidFill>
                <a:latin typeface="Times New Roman" pitchFamily="1" panose="02020603050405020304"/>
              </a:rPr>
              <a:t>Figura </a:t>
            </a:r>
            <a:r>
              <a:rPr lang="es-ES" sz="950" spc="40">
                <a:solidFill>
                  <a:srgbClr val="000000"/>
                </a:solidFill>
                <a:latin typeface="Arial" pitchFamily="2" panose="02020603050405020304"/>
              </a:rPr>
              <a:t>XVIII</a:t>
            </a:r>
            <a:r>
              <a:rPr lang="es-ES" sz="1200" spc="40">
                <a:solidFill>
                  <a:srgbClr val="000000"/>
                </a:solidFill>
                <a:latin typeface="Times New Roman" pitchFamily="1" panose="02020603050405020304"/>
              </a:rPr>
              <a:t>: Galería de docentes pioneros de la Facultad de Ciencias </a:t>
            </a:r>
          </a:p>
          <a:p>
            <a:pPr marL="45720" marR="45720" indent="0" algn="just">
              <a:lnSpc>
                <a:spcPts val="1400"/>
              </a:lnSpc>
              <a:spcBef>
                <a:spcPts val="2190"/>
              </a:spcBef>
              <a:spcAft>
                <a:spcPts val="0"/>
              </a:spcAft>
            </a:pPr>
            <a:r>
              <a:rPr lang="es-ES" sz="1200" spc="30">
                <a:solidFill>
                  <a:srgbClr val="000000"/>
                </a:solidFill>
                <a:latin typeface="Times New Roman" pitchFamily="1" panose="02020603050405020304"/>
              </a:rPr>
              <a:t>La situación descrita, primaria y tercermundista, es la que marca esta primera eta-</a:t>
            </a:r>
            <a:r>
              <a:rPr lang="es-ES" sz="1200" spc="30">
                <a:solidFill>
                  <a:srgbClr val="000000"/>
                </a:solidFill>
                <a:latin typeface="Times New Roman" pitchFamily="1" panose="02020603050405020304"/>
              </a:rPr>
              <a:t>pa de la </a:t>
            </a:r>
            <a:r>
              <a:rPr lang="es-ES" sz="1200" b="1" spc="30">
                <a:solidFill>
                  <a:srgbClr val="000000"/>
                </a:solidFill>
                <a:latin typeface="Times New Roman" pitchFamily="1" panose="02020603050405020304"/>
              </a:rPr>
              <a:t>Facultad de Ciencias</a:t>
            </a:r>
            <a:r>
              <a:rPr lang="es-ES" sz="1200" spc="30">
                <a:solidFill>
                  <a:srgbClr val="000000"/>
                </a:solidFill>
                <a:latin typeface="Times New Roman" pitchFamily="1" panose="02020603050405020304"/>
              </a:rPr>
              <a:t>. Y en tales condiciones se desenvuelve la lucha de los pioneros: los profesores con sus limitaciones e inexperiencia y los alumnos con un medio hostil quema–vocaciones y absolutamente apartado de lo que es un am-</a:t>
            </a:r>
            <a:r>
              <a:rPr lang="es-ES" sz="1200" spc="30">
                <a:solidFill>
                  <a:srgbClr val="000000"/>
                </a:solidFill>
                <a:latin typeface="Times New Roman" pitchFamily="1" panose="02020603050405020304"/>
              </a:rPr>
              <a:t>biente universitario de estudio e investigación. La lucha fue dura pero, la batalla, honrosamente ganada.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Poco a poco, a los Francisco Melado González, JoséFranco García, Guadalupe Ruíz Macías, Carmen del Pulgar Arroyo, Blanca Morenas Aydillo, J.M. Ayala Hernández, Juan Sancho Royo, Vicente Montero de Espinosa Tena, Jose Luís Mesías Iglesias, Benito Mahedero Balsera, Eugenio Roanes Macías, Roberto Díaz Franco, Federico Suárez Caballero, JoséLuís Doncel Pascual, Carlos Cayuela Martínez, M.C. Alvarez– Arenas Ruíz, María Jesús Liso Rubio, Juan Carlos Jiménez Sánchez, etc., se les fueron uniendo otros profesores experimentados</a:t>
            </a:r>
            <a:r>
              <a:rPr lang="es-ES" sz="1200" b="1" baseline="30000" spc="0">
                <a:solidFill>
                  <a:srgbClr val="000000"/>
                </a:solidFill>
                <a:latin typeface="Times New Roman" pitchFamily="1" panose="02020603050405020304"/>
              </a:rPr>
              <a:t>20</a:t>
            </a:r>
            <a:r>
              <a:rPr lang="es-ES" sz="1200" spc="0">
                <a:solidFill>
                  <a:srgbClr val="000000"/>
                </a:solidFill>
                <a:latin typeface="Times New Roman" pitchFamily="1" panose="02020603050405020304"/>
              </a:rPr>
              <a:t> que durante su estancia, más o menos prolongada, según los casos, ayudaron generosamente a mantener viva la naciente Facultad de Ciencias. </a:t>
            </a:r>
          </a:p>
          <a:p>
            <a:pPr marL="45720" marR="45720" indent="0" algn="just">
              <a:lnSpc>
                <a:spcPts val="1400"/>
              </a:lnSpc>
              <a:spcBef>
                <a:spcPts val="485"/>
              </a:spcBef>
              <a:spcAft>
                <a:spcPts val="595"/>
              </a:spcAft>
            </a:pPr>
            <a:r>
              <a:rPr lang="es-ES" sz="1200" spc="0">
                <a:solidFill>
                  <a:srgbClr val="000000"/>
                </a:solidFill>
                <a:latin typeface="Times New Roman" pitchFamily="1" panose="02020603050405020304"/>
              </a:rPr>
              <a:t>Especial recuerdo dejóel Prof. Civit Breu, por su claridad expositiva y personalidad abrumadora. Y el Prof. Chordi, por su envidiable entusiasmo y afán de buen hacer. Persona impulsora que desde su posición de Decano de la Facultad de Ciencias primero, de Vicerrector de Extensión Universitaria y, posteriormente, como Rector, </a:t>
            </a:r>
          </a:p>
        </p:txBody>
      </p:sp>
      <p:sp>
        <p:nvSpPr>
          <p:cNvPr id="5" name=""/>
          <p:cNvSpPr/>
          <p:nvPr>
            <p:ph type="body" idx="10"/>
          </p:nvPr>
        </p:nvSpPr>
        <p:spPr>
          <a:xfrm>
            <a:off x="1056005" y="8942070"/>
            <a:ext cx="5486400" cy="789305"/>
          </a:xfrm>
          <a:prstGeom prst="rect">
            <a:avLst/>
          </a:prstGeom>
          <a:noFill/>
          <a:ln w="0" cmpd="sng">
            <a:noFill/>
            <a:prstDash val="solid"/>
          </a:ln>
        </p:spPr>
        <p:txBody>
          <a:bodyPr vert="horz" lIns="0" tIns="27305" rIns="0" bIns="0" anchor="t"/>
          <a:lstStyle/>
          <a:p>
            <a:pPr marL="45720" marR="45720" indent="0" algn="just">
              <a:lnSpc>
                <a:spcPts val="1200"/>
              </a:lnSpc>
              <a:spcAft>
                <a:spcPts val="1200"/>
              </a:spcAft>
            </a:pPr>
            <a:r>
              <a:rPr lang="es-ES" sz="650" baseline="30000" spc="35">
                <a:solidFill>
                  <a:srgbClr val="000000"/>
                </a:solidFill>
                <a:latin typeface="Arial" pitchFamily="2" panose="02020603050405020304"/>
              </a:rPr>
              <a:t>20</a:t>
            </a:r>
            <a:r>
              <a:rPr lang="es-ES" sz="1000" spc="35">
                <a:solidFill>
                  <a:srgbClr val="000000"/>
                </a:solidFill>
                <a:latin typeface="Times New Roman" pitchFamily="1" panose="02020603050405020304"/>
              </a:rPr>
              <a:t>Antón Civit Breu, Santiago Vicente Pérez, Andrés Chordi Corvo, Carlos Núñez Alvarez, Pas-</a:t>
            </a:r>
            <a:r>
              <a:rPr lang="es-ES" sz="1000" spc="35">
                <a:solidFill>
                  <a:srgbClr val="000000"/>
                </a:solidFill>
                <a:latin typeface="Times New Roman" pitchFamily="1" panose="02020603050405020304"/>
              </a:rPr>
              <a:t>cual Royo Gracia, Felicísimo Ramos Fernández, JoséMaría Cano Pavón, Francisco Márquez Ar-chilla, Juan Antonio Muñoz Leyva, Alberto Fernández Gutierrez, Lucas Salvador Hernández Her-</a:t>
            </a:r>
            <a:r>
              <a:rPr lang="es-ES" sz="1000" spc="35">
                <a:solidFill>
                  <a:srgbClr val="000000"/>
                </a:solidFill>
                <a:latin typeface="Times New Roman" pitchFamily="1" panose="02020603050405020304"/>
              </a:rPr>
              <a:t>nández,</a:t>
            </a:r>
            <a:r>
              <a:rPr lang="es-ES" sz="1150" spc="35">
                <a:solidFill>
                  <a:srgbClr val="000000"/>
                </a:solidFill>
                <a:latin typeface="Arial" pitchFamily="2" panose="02020603050405020304"/>
              </a:rPr>
              <a:t>... </a:t>
            </a:r>
          </a:p>
        </p:txBody>
      </p:sp>
      <p:sp>
        <p:nvSpPr>
          <p:cNvPr id="6" name=""/>
          <p:cNvSpPr/>
          <p:nvPr>
            <p:ph type="body" idx="10"/>
          </p:nvPr>
        </p:nvSpPr>
        <p:spPr>
          <a:xfrm>
            <a:off x="105600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
        <p:nvSpPr>
          <p:cNvPr id="9" name=""/>
          <p:cNvSpPr/>
          <p:nvPr>
            <p:ph type="body" idx="10"/>
          </p:nvPr>
        </p:nvSpPr>
        <p:spPr>
          <a:xfrm>
            <a:off x="1252855" y="3029585"/>
            <a:ext cx="5038090" cy="145415"/>
          </a:xfrm>
          <a:prstGeom prst="rect">
            <a:avLst/>
          </a:prstGeom>
          <a:noFill/>
          <a:ln w="0" cmpd="sng">
            <a:noFill/>
            <a:prstDash val="solid"/>
          </a:ln>
        </p:spPr>
        <p:txBody>
          <a:bodyPr vert="horz" lIns="0" tIns="0" rIns="0" bIns="0" anchor="t"/>
          <a:lstStyle/>
          <a:p>
            <a:pPr marL="0" marR="0" indent="0" algn="l">
              <a:lnSpc>
                <a:spcPts val="1100"/>
              </a:lnSpc>
              <a:spcAft>
                <a:spcPts val="0"/>
              </a:spcAft>
              <a:tabLst>
                <a:tab algn="l" pos="868680"/>
                <a:tab algn="l" pos="1691640"/>
                <a:tab algn="l" pos="2651760"/>
                <a:tab algn="l" pos="3566160"/>
                <a:tab algn="r" pos="5029200"/>
              </a:tabLst>
            </a:pPr>
            <a:r>
              <a:rPr lang="es-ES" sz="800" b="1" spc="0">
                <a:solidFill>
                  <a:srgbClr val="000000"/>
                </a:solidFill>
                <a:latin typeface="Times New Roman" pitchFamily="1" panose="02020603050405020304"/>
              </a:rPr>
              <a:t>B. Morenas </a:t>
            </a:r>
            <a:r>
              <a:rPr lang="es-ES" sz="800" b="1" spc="0">
                <a:solidFill>
                  <a:srgbClr val="000000"/>
                </a:solidFill>
                <a:latin typeface="Times New Roman" pitchFamily="1" panose="02020603050405020304"/>
              </a:rPr>
              <a:t>F. Melado </a:t>
            </a:r>
            <a:r>
              <a:rPr lang="es-ES" sz="1000" spc="0">
                <a:solidFill>
                  <a:srgbClr val="000000"/>
                </a:solidFill>
                <a:latin typeface="Times New Roman" pitchFamily="1" panose="02020603050405020304"/>
              </a:rPr>
              <a:t>V Montero </a:t>
            </a:r>
            <a:r>
              <a:rPr lang="es-ES" sz="1000" spc="0">
                <a:solidFill>
                  <a:srgbClr val="000000"/>
                </a:solidFill>
                <a:latin typeface="Times New Roman" pitchFamily="1" panose="02020603050405020304"/>
              </a:rPr>
              <a:t>JL Mesias </a:t>
            </a:r>
            <a:r>
              <a:rPr lang="es-ES" sz="800" b="1" spc="0">
                <a:solidFill>
                  <a:srgbClr val="000000"/>
                </a:solidFill>
                <a:latin typeface="Times New Roman" pitchFamily="1" panose="02020603050405020304"/>
              </a:rPr>
              <a:t>B Mahedero </a:t>
            </a:r>
            <a:r>
              <a:rPr lang="es-ES" sz="1000" spc="0">
                <a:solidFill>
                  <a:srgbClr val="000000"/>
                </a:solidFill>
                <a:latin typeface="Times New Roman" pitchFamily="1" panose="02020603050405020304"/>
              </a:rPr>
              <a:t>E Roanes </a:t>
            </a:r>
          </a:p>
        </p:txBody>
      </p:sp>
    </p:spTree>
  </p:cSld>
  <p:clrMapOvr>
    <a:masterClrMapping/>
  </p:clrMapOvr>
</p:sldLayout>
</file>

<file path=ppt/slideLayouts/slideLayout5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394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b="1" spc="0">
                <a:solidFill>
                  <a:srgbClr val="000000"/>
                </a:solidFill>
                <a:latin typeface="Garamond" pitchFamily="1" panose="02020603050405020304"/>
              </a:rPr>
              <a:t>3. Medio siglo de esperanzas y realidades </a:t>
            </a:r>
            <a:r>
              <a:rPr lang="es-ES" sz="1300" spc="0">
                <a:solidFill>
                  <a:srgbClr val="000000"/>
                </a:solidFill>
                <a:latin typeface="Garamond" pitchFamily="1" panose="02020603050405020304"/>
              </a:rPr>
              <a:t>33 </a:t>
            </a:r>
          </a:p>
        </p:txBody>
      </p:sp>
      <p:sp>
        <p:nvSpPr>
          <p:cNvPr id="3" name=""/>
          <p:cNvSpPr/>
          <p:nvPr>
            <p:ph type="body" idx="10"/>
          </p:nvPr>
        </p:nvSpPr>
        <p:spPr>
          <a:xfrm>
            <a:off x="1043940" y="681990"/>
            <a:ext cx="5486400" cy="3481705"/>
          </a:xfrm>
          <a:prstGeom prst="rect">
            <a:avLst/>
          </a:prstGeom>
          <a:noFill/>
          <a:ln w="0" cmpd="sng">
            <a:noFill/>
            <a:prstDash val="solid"/>
          </a:ln>
        </p:spPr>
        <p:txBody>
          <a:bodyPr vert="horz" lIns="0" tIns="222250" rIns="0" bIns="0" anchor="t"/>
          <a:lstStyle/>
          <a:p>
            <a:pPr marL="45720" marR="0" indent="0" algn="just">
              <a:lnSpc>
                <a:spcPts val="1400"/>
              </a:lnSpc>
              <a:spcAft>
                <a:spcPts val="0"/>
              </a:spcAft>
            </a:pPr>
            <a:r>
              <a:rPr lang="es-ES" sz="1300" spc="0">
                <a:solidFill>
                  <a:srgbClr val="000000"/>
                </a:solidFill>
                <a:latin typeface="Garamond" pitchFamily="1" panose="02020603050405020304"/>
              </a:rPr>
              <a:t>tuvo la habilidad de compaginar la tolerancia y la seriedad en el desarrollo de la Institución, y que luchódenodadamente contra la tacañería ministerial. </a:t>
            </a:r>
          </a:p>
          <a:p>
            <a:pPr marL="45720" marR="0" indent="0" algn="just">
              <a:lnSpc>
                <a:spcPts val="1400"/>
              </a:lnSpc>
              <a:spcBef>
                <a:spcPts val="505"/>
              </a:spcBef>
              <a:spcAft>
                <a:spcPts val="0"/>
              </a:spcAft>
            </a:pPr>
            <a:r>
              <a:rPr lang="es-ES" sz="1300" spc="0">
                <a:solidFill>
                  <a:srgbClr val="000000"/>
                </a:solidFill>
                <a:latin typeface="Garamond" pitchFamily="1" panose="02020603050405020304"/>
              </a:rPr>
              <a:t>A partir de octubre de </a:t>
            </a:r>
            <a:r>
              <a:rPr lang="es-ES" sz="1300" b="1" spc="0">
                <a:solidFill>
                  <a:srgbClr val="000000"/>
                </a:solidFill>
                <a:latin typeface="Garamond" pitchFamily="1" panose="02020603050405020304"/>
              </a:rPr>
              <a:t>1974</a:t>
            </a:r>
            <a:r>
              <a:rPr lang="es-ES" sz="1300" spc="0">
                <a:solidFill>
                  <a:srgbClr val="000000"/>
                </a:solidFill>
                <a:latin typeface="Garamond" pitchFamily="1" panose="02020603050405020304"/>
              </a:rPr>
              <a:t>, los pocos universitarios nativos pasaron de espec-</a:t>
            </a:r>
            <a:r>
              <a:rPr lang="es-ES" sz="1300" spc="0">
                <a:solidFill>
                  <a:srgbClr val="000000"/>
                </a:solidFill>
                <a:latin typeface="Garamond" pitchFamily="1" panose="02020603050405020304"/>
              </a:rPr>
              <a:t>tadores en la lucha a una nueva posición de avanzadilla. Fue un paso brusco, de recién licenciado a trancas y barrancas, a la asumción cruda de la docencia y de la investigación científica. </a:t>
            </a:r>
          </a:p>
          <a:p>
            <a:pPr marL="45720" marR="0" indent="0" algn="just">
              <a:lnSpc>
                <a:spcPts val="2200"/>
              </a:lnSpc>
              <a:spcBef>
                <a:spcPts val="475"/>
              </a:spcBef>
              <a:spcAft>
                <a:spcPts val="0"/>
              </a:spcAft>
            </a:pPr>
            <a:r>
              <a:rPr lang="es-ES" sz="1300" spc="-170">
                <a:solidFill>
                  <a:srgbClr val="000000"/>
                </a:solidFill>
                <a:latin typeface="Garamond" pitchFamily="1" panose="02020603050405020304"/>
              </a:rPr>
              <a:t>La situación académica vivida en esa época fue la propia de los precursores: novicia y precaria. </a:t>
            </a:r>
            <a:r>
              <a:rPr lang="es-ES" sz="1300" b="1" spc="-170">
                <a:solidFill>
                  <a:srgbClr val="000000"/>
                </a:solidFill>
                <a:latin typeface="Garamond" pitchFamily="1" panose="02020603050405020304"/>
              </a:rPr>
              <a:t>Novicia</a:t>
            </a:r>
            <a:r>
              <a:rPr lang="es-ES" sz="1300" spc="-170">
                <a:solidFill>
                  <a:srgbClr val="000000"/>
                </a:solidFill>
                <a:latin typeface="Garamond" pitchFamily="1" panose="02020603050405020304"/>
              </a:rPr>
              <a:t>, por cuanto que el batallón de aprendices académicos evolucionódesde la inexperiencia y la escasa dirección, siempre volátil. Y </a:t>
            </a:r>
            <a:r>
              <a:rPr lang="es-ES" sz="1300" b="1" spc="-170">
                <a:solidFill>
                  <a:srgbClr val="000000"/>
                </a:solidFill>
                <a:latin typeface="Garamond" pitchFamily="1" panose="02020603050405020304"/>
              </a:rPr>
              <a:t>precaria</a:t>
            </a:r>
            <a:r>
              <a:rPr lang="es-ES" sz="1300" spc="-170">
                <a:solidFill>
                  <a:srgbClr val="000000"/>
                </a:solidFill>
                <a:latin typeface="Garamond" pitchFamily="1" panose="02020603050405020304"/>
              </a:rPr>
              <a:t>, debido a </a:t>
            </a:r>
          </a:p>
          <a:p>
            <a:pPr marL="45720" marR="0" indent="0" algn="just">
              <a:lnSpc>
                <a:spcPts val="1400"/>
              </a:lnSpc>
              <a:spcBef>
                <a:spcPts val="0"/>
              </a:spcBef>
              <a:spcAft>
                <a:spcPts val="1535"/>
              </a:spcAft>
            </a:pPr>
            <a:r>
              <a:rPr lang="es-ES" sz="1300" spc="0">
                <a:solidFill>
                  <a:srgbClr val="000000"/>
                </a:solidFill>
                <a:latin typeface="Garamond" pitchFamily="1" panose="02020603050405020304"/>
              </a:rPr>
              <a:t>la escasez de medios y financiación.</a:t>
            </a:r>
            <a:r>
              <a:rPr lang="es-ES" sz="1300" baseline="30000" spc="0">
                <a:solidFill>
                  <a:srgbClr val="000000"/>
                </a:solidFill>
                <a:latin typeface="Garamond" pitchFamily="1" panose="02020603050405020304"/>
              </a:rPr>
              <a:t>21</a:t>
            </a:r>
            <a:r>
              <a:rPr lang="es-ES" sz="1300" spc="0">
                <a:solidFill>
                  <a:srgbClr val="000000"/>
                </a:solidFill>
                <a:latin typeface="Garamond" pitchFamily="1" panose="02020603050405020304"/>
              </a:rPr>
              <a:t> En efecto, los Departamentos existentes en los nuevos edificios del Campus recién inaugurado, contaban con cuatro grandes labo-</a:t>
            </a:r>
            <a:r>
              <a:rPr lang="es-ES" sz="1300" spc="0">
                <a:solidFill>
                  <a:srgbClr val="000000"/>
                </a:solidFill>
                <a:latin typeface="Garamond" pitchFamily="1" panose="02020603050405020304"/>
              </a:rPr>
              <a:t>ratorios (tal vez se hacían más grandes por la desnudez de sus vitrinas y paredes), tres despachos de llamativa suntuosidad (espaciosos y enmoquetados, uno de ellos con un mobiliario que podía ser envidiado por cualquier añejo catedrático de cual-</a:t>
            </a:r>
            <a:r>
              <a:rPr lang="es-ES" sz="1300" spc="0">
                <a:solidFill>
                  <a:srgbClr val="000000"/>
                </a:solidFill>
                <a:latin typeface="Garamond" pitchFamily="1" panose="02020603050405020304"/>
              </a:rPr>
              <a:t>quier añeja Universidad) y una casi escuálida estantería, con unos pocos libros de propósito general. </a:t>
            </a:r>
          </a:p>
        </p:txBody>
      </p:sp>
      <p:sp>
        <p:nvSpPr>
          <p:cNvPr id="4" name=""/>
          <p:cNvSpPr/>
          <p:nvPr>
            <p:ph type="body" idx="10"/>
          </p:nvPr>
        </p:nvSpPr>
        <p:spPr>
          <a:xfrm>
            <a:off x="1043940" y="7000240"/>
            <a:ext cx="5486400" cy="2091055"/>
          </a:xfrm>
          <a:prstGeom prst="rect">
            <a:avLst/>
          </a:prstGeom>
          <a:noFill/>
          <a:ln w="0" cmpd="sng">
            <a:noFill/>
            <a:prstDash val="solid"/>
          </a:ln>
        </p:spPr>
        <p:txBody>
          <a:bodyPr vert="horz" lIns="0" tIns="0" rIns="0" bIns="0" anchor="t"/>
          <a:lstStyle/>
          <a:p>
            <a:pPr marL="320040" marR="0" indent="0" algn="l">
              <a:lnSpc>
                <a:spcPts val="1200"/>
              </a:lnSpc>
              <a:spcAft>
                <a:spcPts val="0"/>
              </a:spcAft>
              <a:tabLst>
                <a:tab algn="l" pos="1188720"/>
                <a:tab algn="l" pos="2286000"/>
                <a:tab algn="l" pos="3383280"/>
                <a:tab algn="l" pos="4389120"/>
              </a:tabLst>
            </a:pPr>
            <a:r>
              <a:rPr lang="es-ES" sz="1000" spc="5">
                <a:solidFill>
                  <a:srgbClr val="000000"/>
                </a:solidFill>
                <a:latin typeface="Times New Roman" pitchFamily="1" panose="02020603050405020304"/>
              </a:rPr>
              <a:t>JM Cano </a:t>
            </a:r>
            <a:r>
              <a:rPr lang="es-ES" sz="1000" spc="5">
                <a:solidFill>
                  <a:srgbClr val="000000"/>
                </a:solidFill>
                <a:latin typeface="Times New Roman" pitchFamily="1" panose="02020603050405020304"/>
              </a:rPr>
              <a:t>F Márquez </a:t>
            </a:r>
            <a:r>
              <a:rPr lang="es-ES" sz="1000" spc="5">
                <a:solidFill>
                  <a:srgbClr val="000000"/>
                </a:solidFill>
                <a:latin typeface="Times New Roman" pitchFamily="1" panose="02020603050405020304"/>
              </a:rPr>
              <a:t>JA Muñoz </a:t>
            </a:r>
            <a:r>
              <a:rPr lang="es-ES" sz="900" spc="5">
                <a:solidFill>
                  <a:srgbClr val="000000"/>
                </a:solidFill>
                <a:latin typeface="Garamond" pitchFamily="1" panose="02020603050405020304"/>
              </a:rPr>
              <a:t>A Fernández </a:t>
            </a:r>
            <a:r>
              <a:rPr lang="es-ES" sz="1000" spc="5">
                <a:solidFill>
                  <a:srgbClr val="000000"/>
                </a:solidFill>
                <a:latin typeface="Times New Roman" pitchFamily="1" panose="02020603050405020304"/>
              </a:rPr>
              <a:t>L Hernández </a:t>
            </a:r>
          </a:p>
          <a:p>
            <a:pPr marL="45720" marR="0" indent="0" algn="l">
              <a:lnSpc>
                <a:spcPts val="1400"/>
              </a:lnSpc>
              <a:spcBef>
                <a:spcPts val="1280"/>
              </a:spcBef>
              <a:spcAft>
                <a:spcPts val="0"/>
              </a:spcAft>
            </a:pPr>
            <a:r>
              <a:rPr lang="es-ES" sz="1300" b="1" spc="0">
                <a:solidFill>
                  <a:srgbClr val="000000"/>
                </a:solidFill>
                <a:latin typeface="Garamond" pitchFamily="1" panose="02020603050405020304"/>
              </a:rPr>
              <a:t>Figura </a:t>
            </a:r>
            <a:r>
              <a:rPr lang="es-ES" sz="950" spc="0">
                <a:solidFill>
                  <a:srgbClr val="000000"/>
                </a:solidFill>
                <a:latin typeface="Arial" pitchFamily="2" panose="02020603050405020304"/>
              </a:rPr>
              <a:t>XIX</a:t>
            </a:r>
            <a:r>
              <a:rPr lang="es-ES" sz="1300" spc="0">
                <a:solidFill>
                  <a:srgbClr val="000000"/>
                </a:solidFill>
                <a:latin typeface="Garamond" pitchFamily="1" panose="02020603050405020304"/>
              </a:rPr>
              <a:t>: Galería de docentes pioneros de la Facultad de Ciencias (continuación) </a:t>
            </a:r>
          </a:p>
          <a:p>
            <a:pPr marL="45720" marR="0" indent="0" algn="just">
              <a:lnSpc>
                <a:spcPts val="1400"/>
              </a:lnSpc>
              <a:spcBef>
                <a:spcPts val="2445"/>
              </a:spcBef>
              <a:spcAft>
                <a:spcPts val="0"/>
              </a:spcAft>
            </a:pPr>
            <a:r>
              <a:rPr lang="es-ES" sz="1300" spc="0">
                <a:solidFill>
                  <a:srgbClr val="000000"/>
                </a:solidFill>
                <a:latin typeface="Garamond" pitchFamily="1" panose="02020603050405020304"/>
              </a:rPr>
              <a:t>En aquellas fechas los Departamentos no tenían ni facturas pendientes de pago. En Química Física, sólo había algunos aparatos casi inútiles que no funcionaron nunca procedentes de los llamados “esporádicos regalos homologados” del MEC y todo aquello que el bueno de D. Juan Remón había pedido “prestado” a la Residencia de la Seguridad Social y al Centro de Investigaciones Agrícolas.</a:t>
            </a:r>
            <a:r>
              <a:rPr lang="es-ES" sz="1300" baseline="30000" spc="0">
                <a:solidFill>
                  <a:srgbClr val="000000"/>
                </a:solidFill>
                <a:latin typeface="Garamond" pitchFamily="1" panose="02020603050405020304"/>
              </a:rPr>
              <a:t>22</a:t>
            </a:r>
            <a:r>
              <a:rPr lang="es-ES" sz="100" spc="0">
                <a:solidFill>
                  <a:srgbClr val="000000"/>
                </a:solidFill>
                <a:latin typeface="Garamond" pitchFamily="1" panose="02020603050405020304"/>
              </a:rPr>
              <a:t> </a:t>
            </a:r>
          </a:p>
          <a:p>
            <a:pPr marL="45720" marR="0" indent="0" algn="just">
              <a:lnSpc>
                <a:spcPts val="1400"/>
              </a:lnSpc>
              <a:spcBef>
                <a:spcPts val="525"/>
              </a:spcBef>
              <a:spcAft>
                <a:spcPts val="885"/>
              </a:spcAft>
            </a:pPr>
            <a:r>
              <a:rPr lang="es-ES" sz="1300" spc="5">
                <a:solidFill>
                  <a:srgbClr val="000000"/>
                </a:solidFill>
                <a:latin typeface="Garamond" pitchFamily="1" panose="02020603050405020304"/>
              </a:rPr>
              <a:t>Merece la pena resaltar mínimamente el significado de la desigual lucha que estaba </a:t>
            </a:r>
          </a:p>
        </p:txBody>
      </p:sp>
      <p:sp>
        <p:nvSpPr>
          <p:cNvPr id="5" name=""/>
          <p:cNvSpPr/>
          <p:nvPr>
            <p:ph type="body" idx="10"/>
          </p:nvPr>
        </p:nvSpPr>
        <p:spPr>
          <a:xfrm>
            <a:off x="1043940" y="9091295"/>
            <a:ext cx="5486400" cy="640080"/>
          </a:xfrm>
          <a:prstGeom prst="rect">
            <a:avLst/>
          </a:prstGeom>
          <a:noFill/>
          <a:ln w="0" cmpd="sng">
            <a:noFill/>
            <a:prstDash val="solid"/>
          </a:ln>
        </p:spPr>
        <p:txBody>
          <a:bodyPr vert="horz" lIns="0" tIns="28575" rIns="0" bIns="0" anchor="t"/>
          <a:lstStyle/>
          <a:p>
            <a:pPr marL="137160" marR="0" indent="0" algn="l">
              <a:lnSpc>
                <a:spcPts val="1200"/>
              </a:lnSpc>
              <a:spcAft>
                <a:spcPts val="0"/>
              </a:spcAft>
            </a:pPr>
            <a:r>
              <a:rPr lang="es-ES" sz="750" spc="30">
                <a:solidFill>
                  <a:srgbClr val="000000"/>
                </a:solidFill>
                <a:latin typeface="Arial" pitchFamily="2" panose="02020603050405020304"/>
              </a:rPr>
              <a:t>21 </a:t>
            </a:r>
            <a:r>
              <a:rPr lang="es-ES" sz="1000" spc="30">
                <a:solidFill>
                  <a:srgbClr val="000000"/>
                </a:solidFill>
                <a:latin typeface="Times New Roman" pitchFamily="1" panose="02020603050405020304"/>
              </a:rPr>
              <a:t>¡Esa mala costumbre extremeña de primero crear, y pasado el tiempo, dotar!. </a:t>
            </a:r>
          </a:p>
          <a:p>
            <a:pPr marL="137160" marR="0" indent="0" algn="l">
              <a:lnSpc>
                <a:spcPts val="1200"/>
              </a:lnSpc>
              <a:spcBef>
                <a:spcPts val="30"/>
              </a:spcBef>
              <a:spcAft>
                <a:spcPts val="0"/>
              </a:spcAft>
            </a:pPr>
            <a:r>
              <a:rPr lang="es-ES" sz="650" baseline="30000" spc="15">
                <a:solidFill>
                  <a:srgbClr val="000000"/>
                </a:solidFill>
                <a:latin typeface="Arial" pitchFamily="2" panose="02020603050405020304"/>
              </a:rPr>
              <a:t>22</a:t>
            </a:r>
            <a:r>
              <a:rPr lang="es-ES" sz="1000" spc="15">
                <a:solidFill>
                  <a:srgbClr val="000000"/>
                </a:solidFill>
                <a:latin typeface="Times New Roman" pitchFamily="1" panose="02020603050405020304"/>
              </a:rPr>
              <a:t>Apéndice escuálido que el Centro de Investigaciones Científicas tuvo el beneplacito de conceder </a:t>
            </a:r>
          </a:p>
          <a:p>
            <a:pPr marL="45720" marR="0" indent="0" algn="l">
              <a:lnSpc>
                <a:spcPts val="1200"/>
              </a:lnSpc>
              <a:spcBef>
                <a:spcPts val="35"/>
              </a:spcBef>
              <a:spcAft>
                <a:spcPts val="1205"/>
              </a:spcAft>
            </a:pPr>
            <a:r>
              <a:rPr lang="es-ES" sz="1000" spc="30">
                <a:solidFill>
                  <a:srgbClr val="000000"/>
                </a:solidFill>
                <a:latin typeface="Times New Roman" pitchFamily="1" panose="02020603050405020304"/>
              </a:rPr>
              <a:t>a la región extremeña gracias a sus tenaces gestiones. </a:t>
            </a:r>
          </a:p>
        </p:txBody>
      </p:sp>
      <p:sp>
        <p:nvSpPr>
          <p:cNvPr id="6" name=""/>
          <p:cNvSpPr/>
          <p:nvPr>
            <p:ph type="body" idx="10"/>
          </p:nvPr>
        </p:nvSpPr>
        <p:spPr>
          <a:xfrm>
            <a:off x="1043940" y="9731375"/>
            <a:ext cx="5486400" cy="225425"/>
          </a:xfrm>
          <a:prstGeom prst="rect">
            <a:avLst/>
          </a:prstGeom>
          <a:noFill/>
          <a:ln w="0" cmpd="sng">
            <a:noFill/>
            <a:prstDash val="solid"/>
          </a:ln>
        </p:spPr>
        <p:txBody>
          <a:bodyPr vert="horz" lIns="0" tIns="48260" rIns="0" bIns="0" anchor="t"/>
          <a:lstStyle/>
          <a:p>
            <a:pPr marL="45720" marR="0" indent="0" algn="r">
              <a:lnSpc>
                <a:spcPts val="1300"/>
              </a:lnSpc>
              <a:spcAft>
                <a:spcPts val="0"/>
              </a:spcAft>
            </a:pPr>
            <a:r>
              <a:rPr lang="es-ES" sz="1300" b="1" spc="25">
                <a:solidFill>
                  <a:srgbClr val="000000"/>
                </a:solidFill>
                <a:latin typeface="Garamond" pitchFamily="1" panose="02020603050405020304"/>
              </a:rPr>
              <a:t>Memoria Histórica </a:t>
            </a:r>
          </a:p>
        </p:txBody>
      </p:sp>
      <p:sp>
        <p:nvSpPr>
          <p:cNvPr id="9" name=""/>
          <p:cNvSpPr/>
          <p:nvPr>
            <p:ph type="body" idx="10"/>
          </p:nvPr>
        </p:nvSpPr>
        <p:spPr>
          <a:xfrm>
            <a:off x="1353185" y="5476240"/>
            <a:ext cx="4925695" cy="173355"/>
          </a:xfrm>
          <a:prstGeom prst="rect">
            <a:avLst/>
          </a:prstGeom>
          <a:noFill/>
          <a:ln w="0" cmpd="sng">
            <a:noFill/>
            <a:prstDash val="solid"/>
          </a:ln>
        </p:spPr>
        <p:txBody>
          <a:bodyPr vert="horz" lIns="0" tIns="0" rIns="0" bIns="0" anchor="t"/>
          <a:lstStyle/>
          <a:p>
            <a:pPr marL="0" marR="0" indent="0" algn="l">
              <a:lnSpc>
                <a:spcPts val="1200"/>
              </a:lnSpc>
              <a:spcAft>
                <a:spcPts val="105"/>
              </a:spcAft>
              <a:tabLst>
                <a:tab algn="l" pos="1051560"/>
                <a:tab algn="l" pos="2194560"/>
                <a:tab algn="l" pos="3337560"/>
                <a:tab algn="r" pos="4937760"/>
              </a:tabLst>
            </a:pPr>
            <a:r>
              <a:rPr lang="es-ES" sz="900" spc="0">
                <a:solidFill>
                  <a:srgbClr val="000000"/>
                </a:solidFill>
                <a:latin typeface="Garamond" pitchFamily="1" panose="02020603050405020304"/>
              </a:rPr>
              <a:t>S Vicente </a:t>
            </a:r>
            <a:r>
              <a:rPr lang="es-ES" sz="1000" spc="0">
                <a:solidFill>
                  <a:srgbClr val="000000"/>
                </a:solidFill>
                <a:latin typeface="Times New Roman" pitchFamily="1" panose="02020603050405020304"/>
              </a:rPr>
              <a:t>A Chordi </a:t>
            </a:r>
            <a:r>
              <a:rPr lang="es-ES" sz="900" spc="0">
                <a:solidFill>
                  <a:srgbClr val="000000"/>
                </a:solidFill>
                <a:latin typeface="Garamond" pitchFamily="1" panose="02020603050405020304"/>
              </a:rPr>
              <a:t>JI Remón </a:t>
            </a:r>
            <a:r>
              <a:rPr lang="es-ES" sz="1000" spc="0">
                <a:solidFill>
                  <a:srgbClr val="000000"/>
                </a:solidFill>
                <a:latin typeface="Times New Roman" pitchFamily="1" panose="02020603050405020304"/>
              </a:rPr>
              <a:t>P Royo </a:t>
            </a:r>
            <a:r>
              <a:rPr lang="es-ES" sz="1000" spc="0">
                <a:solidFill>
                  <a:srgbClr val="000000"/>
                </a:solidFill>
                <a:latin typeface="Times New Roman" pitchFamily="1" panose="02020603050405020304"/>
              </a:rPr>
              <a:t>F Ramos </a:t>
            </a:r>
          </a:p>
        </p:txBody>
      </p:sp>
    </p:spTree>
  </p:cSld>
  <p:clrMapOvr>
    <a:masterClrMapping/>
  </p:clrMapOvr>
</p:sldLayout>
</file>

<file path=ppt/slideLayouts/slideLayout5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34 </a:t>
            </a:r>
            <a:r>
              <a:rPr lang="es-ES" sz="1200" b="1" spc="0">
                <a:solidFill>
                  <a:srgbClr val="000000"/>
                </a:solidFill>
                <a:latin typeface="Times New Roman" pitchFamily="1" panose="02020603050405020304"/>
              </a:rPr>
              <a:t>3.3. Crecer: formando una identidad y consolidando </a:t>
            </a:r>
          </a:p>
        </p:txBody>
      </p:sp>
      <p:sp>
        <p:nvSpPr>
          <p:cNvPr id="3" name=""/>
          <p:cNvSpPr/>
          <p:nvPr>
            <p:ph type="body" idx="10"/>
          </p:nvPr>
        </p:nvSpPr>
        <p:spPr>
          <a:xfrm>
            <a:off x="1057910" y="681990"/>
            <a:ext cx="5486400" cy="3719195"/>
          </a:xfrm>
          <a:prstGeom prst="rect">
            <a:avLst/>
          </a:prstGeom>
          <a:noFill/>
          <a:ln w="0" cmpd="sng">
            <a:noFill/>
            <a:prstDash val="solid"/>
          </a:ln>
        </p:spPr>
        <p:txBody>
          <a:bodyPr vert="horz" lIns="0" tIns="224790" rIns="0" bIns="0" anchor="t"/>
          <a:lstStyle/>
          <a:p>
            <a:pPr marL="45720" marR="45720" indent="0" algn="just">
              <a:lnSpc>
                <a:spcPts val="1400"/>
              </a:lnSpc>
              <a:spcAft>
                <a:spcPts val="1480"/>
              </a:spcAft>
            </a:pPr>
            <a:r>
              <a:rPr lang="es-ES" sz="1200" spc="15">
                <a:solidFill>
                  <a:srgbClr val="000000"/>
                </a:solidFill>
                <a:latin typeface="Times New Roman" pitchFamily="1" panose="02020603050405020304"/>
              </a:rPr>
              <a:t>teniendo lugar. Mientras se extendía con virulencia en Estados Unidos y Europa la nueva dinámica científica y la tecnología informática y de comunicaciones, y ya empezaba a cobrar sentido la frase “nuevas tecnologías”; mientras la universidad es-pan</a:t>
            </a:r>
            <a:r>
              <a:rPr lang="es-ES" sz="1200" baseline="30000" spc="15">
                <a:solidFill>
                  <a:srgbClr val="000000"/>
                </a:solidFill>
                <a:latin typeface="Garamond" pitchFamily="1" panose="02020603050405020304"/>
              </a:rPr>
              <a:t>˜</a:t>
            </a:r>
            <a:r>
              <a:rPr lang="es-ES" sz="1200" spc="15">
                <a:solidFill>
                  <a:srgbClr val="000000"/>
                </a:solidFill>
                <a:latin typeface="Times New Roman" pitchFamily="1" panose="02020603050405020304"/>
              </a:rPr>
              <a:t>ola (aún en la transición entre la crisis final del franquismo y el comienzo de la nueva etapa) se debatía entre su inercia sen</a:t>
            </a:r>
            <a:r>
              <a:rPr lang="es-ES" sz="1200" baseline="30000" spc="15">
                <a:solidFill>
                  <a:srgbClr val="000000"/>
                </a:solidFill>
                <a:latin typeface="Garamond" pitchFamily="1" panose="02020603050405020304"/>
              </a:rPr>
              <a:t>˜</a:t>
            </a:r>
            <a:r>
              <a:rPr lang="es-ES" sz="1200" spc="15">
                <a:solidFill>
                  <a:srgbClr val="000000"/>
                </a:solidFill>
                <a:latin typeface="Times New Roman" pitchFamily="1" panose="02020603050405020304"/>
              </a:rPr>
              <a:t>orial decadente y el afán de las nuevas generaciones por encontrar un eco fuera de las fronteras (para ello, se estaba ampli-</a:t>
            </a:r>
            <a:r>
              <a:rPr lang="es-ES" sz="1200" spc="15">
                <a:solidFill>
                  <a:srgbClr val="000000"/>
                </a:solidFill>
                <a:latin typeface="Times New Roman" pitchFamily="1" panose="02020603050405020304"/>
              </a:rPr>
              <a:t>ficando en esa época el “descubrimiento” de los paises extranjeros y, el universitario que se preciara de tal, necesariamente debía salir “fuera”, “movilizarse”); mientras en el interior se consolidaban las “escuelas académicas” de similar ideología científi-</a:t>
            </a:r>
            <a:r>
              <a:rPr lang="es-ES" sz="1200" spc="15">
                <a:solidFill>
                  <a:srgbClr val="000000"/>
                </a:solidFill>
                <a:latin typeface="Times New Roman" pitchFamily="1" panose="02020603050405020304"/>
              </a:rPr>
              <a:t>ca y se convocan multitudinarias oposiciones con listas de espera “cerradas” y con intereses cruzados, y mientras el nivel científico del universitario espan</a:t>
            </a:r>
            <a:r>
              <a:rPr lang="es-ES" sz="1200" baseline="30000" spc="15">
                <a:solidFill>
                  <a:srgbClr val="000000"/>
                </a:solidFill>
                <a:latin typeface="Garamond" pitchFamily="1" panose="02020603050405020304"/>
              </a:rPr>
              <a:t>˜</a:t>
            </a:r>
            <a:r>
              <a:rPr lang="es-ES" sz="1200" spc="15">
                <a:solidFill>
                  <a:srgbClr val="000000"/>
                </a:solidFill>
                <a:latin typeface="Times New Roman" pitchFamily="1" panose="02020603050405020304"/>
              </a:rPr>
              <a:t>ol estaba en creciente aumento y la competencia era cada vez mayor, en la UEx, como quien dice, “cuatro pardillos” recién licenciados y otros tantos generosos profesores (de perma-</a:t>
            </a:r>
            <a:r>
              <a:rPr lang="es-ES" sz="1200" spc="15">
                <a:solidFill>
                  <a:srgbClr val="000000"/>
                </a:solidFill>
                <a:latin typeface="Times New Roman" pitchFamily="1" panose="02020603050405020304"/>
              </a:rPr>
              <a:t>nencia no siempre prolongada) se dedicaban a estudiar los “libros de Alhambra”, a adquirir particularmente libros, a pedir separatas por correo ordinario al </a:t>
            </a:r>
            <a:r>
              <a:rPr lang="es-ES" sz="1200" i="1" spc="15">
                <a:solidFill>
                  <a:srgbClr val="000000"/>
                </a:solidFill>
                <a:latin typeface="Times New Roman" pitchFamily="1" panose="02020603050405020304"/>
              </a:rPr>
              <a:t>Centro de Información y Documentación </a:t>
            </a:r>
            <a:r>
              <a:rPr lang="es-ES" sz="1200" spc="15">
                <a:solidFill>
                  <a:srgbClr val="000000"/>
                </a:solidFill>
                <a:latin typeface="Times New Roman" pitchFamily="1" panose="02020603050405020304"/>
              </a:rPr>
              <a:t>de Madrid o a realizar fatigosos viajes para presen-</a:t>
            </a:r>
            <a:r>
              <a:rPr lang="es-ES" sz="1200" spc="15">
                <a:solidFill>
                  <a:srgbClr val="000000"/>
                </a:solidFill>
                <a:latin typeface="Times New Roman" pitchFamily="1" panose="02020603050405020304"/>
              </a:rPr>
              <a:t>tar los resultados de su precaria investigación al director de la Tesis Doctoral, casi siempre en otras latitudes. </a:t>
            </a:r>
          </a:p>
        </p:txBody>
      </p:sp>
      <p:sp>
        <p:nvSpPr>
          <p:cNvPr id="4" name=""/>
          <p:cNvSpPr/>
          <p:nvPr>
            <p:ph type="body" idx="10"/>
          </p:nvPr>
        </p:nvSpPr>
        <p:spPr>
          <a:xfrm>
            <a:off x="1057910" y="6780530"/>
            <a:ext cx="5486400" cy="160020"/>
          </a:xfrm>
          <a:prstGeom prst="rect">
            <a:avLst/>
          </a:prstGeom>
          <a:noFill/>
          <a:ln w="0" cmpd="sng">
            <a:noFill/>
            <a:prstDash val="solid"/>
          </a:ln>
        </p:spPr>
        <p:txBody>
          <a:bodyPr vert="horz" lIns="0" tIns="1270" rIns="0" bIns="0" anchor="t"/>
          <a:lstStyle/>
          <a:p>
            <a:pPr marL="411480" marR="0" indent="0" algn="l">
              <a:lnSpc>
                <a:spcPts val="900"/>
              </a:lnSpc>
              <a:spcAft>
                <a:spcPts val="300"/>
              </a:spcAft>
              <a:tabLst>
                <a:tab algn="l" pos="1188720"/>
                <a:tab algn="l" pos="1920240"/>
                <a:tab algn="l" pos="2788920"/>
                <a:tab algn="l" pos="3657600"/>
                <a:tab algn="l" pos="4480560"/>
              </a:tabLst>
            </a:pPr>
            <a:r>
              <a:rPr lang="es-ES" sz="850" spc="5">
                <a:solidFill>
                  <a:srgbClr val="000000"/>
                </a:solidFill>
                <a:latin typeface="Times New Roman" pitchFamily="1" panose="02020603050405020304"/>
              </a:rPr>
              <a:t>M Gómez </a:t>
            </a:r>
            <a:r>
              <a:rPr lang="es-ES" sz="850" spc="5">
                <a:solidFill>
                  <a:srgbClr val="000000"/>
                </a:solidFill>
                <a:latin typeface="Times New Roman" pitchFamily="1" panose="02020603050405020304"/>
              </a:rPr>
              <a:t>M Román </a:t>
            </a:r>
            <a:r>
              <a:rPr lang="es-ES" sz="600" spc="5">
                <a:solidFill>
                  <a:srgbClr val="000000"/>
                </a:solidFill>
                <a:latin typeface="Bookman Old Style" pitchFamily="1" panose="02020603050405020304"/>
              </a:rPr>
              <a:t>J Navascues </a:t>
            </a:r>
            <a:r>
              <a:rPr lang="es-ES" sz="600" spc="5">
                <a:solidFill>
                  <a:srgbClr val="000000"/>
                </a:solidFill>
                <a:latin typeface="Bookman Old Style" pitchFamily="1" panose="02020603050405020304"/>
              </a:rPr>
              <a:t>A Arrebolas </a:t>
            </a:r>
            <a:r>
              <a:rPr lang="es-ES" sz="850" spc="5">
                <a:solidFill>
                  <a:srgbClr val="000000"/>
                </a:solidFill>
                <a:latin typeface="Times New Roman" pitchFamily="1" panose="02020603050405020304"/>
              </a:rPr>
              <a:t>A García </a:t>
            </a:r>
            <a:r>
              <a:rPr lang="es-ES" sz="850" spc="5">
                <a:solidFill>
                  <a:srgbClr val="000000"/>
                </a:solidFill>
                <a:latin typeface="Times New Roman" pitchFamily="1" panose="02020603050405020304"/>
              </a:rPr>
              <a:t>FJ Viguera </a:t>
            </a:r>
          </a:p>
        </p:txBody>
      </p:sp>
      <p:sp>
        <p:nvSpPr>
          <p:cNvPr id="7" name=""/>
          <p:cNvSpPr/>
          <p:nvPr>
            <p:ph type="body" idx="10"/>
          </p:nvPr>
        </p:nvSpPr>
        <p:spPr>
          <a:xfrm>
            <a:off x="1057910" y="8091170"/>
            <a:ext cx="5486400" cy="1640205"/>
          </a:xfrm>
          <a:prstGeom prst="rect">
            <a:avLst/>
          </a:prstGeom>
          <a:noFill/>
          <a:ln w="0" cmpd="sng">
            <a:noFill/>
            <a:prstDash val="solid"/>
          </a:ln>
        </p:spPr>
        <p:txBody>
          <a:bodyPr vert="horz" lIns="0" tIns="1270" rIns="0" bIns="0" anchor="t"/>
          <a:lstStyle/>
          <a:p>
            <a:pPr marL="822960" marR="0" indent="0" algn="l">
              <a:lnSpc>
                <a:spcPts val="900"/>
              </a:lnSpc>
              <a:spcAft>
                <a:spcPts val="0"/>
              </a:spcAft>
              <a:tabLst>
                <a:tab algn="l" pos="1783080"/>
                <a:tab algn="l" pos="2514600"/>
                <a:tab algn="l" pos="3337560"/>
                <a:tab algn="l" pos="4206240"/>
              </a:tabLst>
            </a:pPr>
            <a:r>
              <a:rPr lang="es-ES" sz="850" spc="5">
                <a:solidFill>
                  <a:srgbClr val="000000"/>
                </a:solidFill>
                <a:latin typeface="Times New Roman" pitchFamily="1" panose="02020603050405020304"/>
              </a:rPr>
              <a:t>JJ Berzas </a:t>
            </a:r>
            <a:r>
              <a:rPr lang="es-ES" sz="850" spc="5">
                <a:solidFill>
                  <a:srgbClr val="000000"/>
                </a:solidFill>
                <a:latin typeface="Times New Roman" pitchFamily="1" panose="02020603050405020304"/>
              </a:rPr>
              <a:t>E Saiz </a:t>
            </a:r>
            <a:r>
              <a:rPr lang="es-ES" sz="600" spc="5">
                <a:solidFill>
                  <a:srgbClr val="000000"/>
                </a:solidFill>
                <a:latin typeface="Bookman Old Style" pitchFamily="1" panose="02020603050405020304"/>
              </a:rPr>
              <a:t>J García </a:t>
            </a:r>
            <a:r>
              <a:rPr lang="es-ES" sz="850" spc="5">
                <a:solidFill>
                  <a:srgbClr val="000000"/>
                </a:solidFill>
                <a:latin typeface="Times New Roman" pitchFamily="1" panose="02020603050405020304"/>
              </a:rPr>
              <a:t>J Freire </a:t>
            </a:r>
            <a:r>
              <a:rPr lang="es-ES" sz="850" spc="5">
                <a:solidFill>
                  <a:srgbClr val="000000"/>
                </a:solidFill>
                <a:latin typeface="Times New Roman" pitchFamily="1" panose="02020603050405020304"/>
              </a:rPr>
              <a:t>A Linares </a:t>
            </a:r>
          </a:p>
          <a:p>
            <a:pPr marL="1691640" marR="45720" indent="0" algn="just">
              <a:lnSpc>
                <a:spcPts val="1400"/>
              </a:lnSpc>
              <a:spcBef>
                <a:spcPts val="1165"/>
              </a:spcBef>
              <a:spcAft>
                <a:spcPts val="0"/>
              </a:spcAft>
            </a:pPr>
            <a:r>
              <a:rPr lang="es-ES" sz="1200" b="1" spc="0">
                <a:solidFill>
                  <a:srgbClr val="000000"/>
                </a:solidFill>
                <a:latin typeface="Times New Roman" pitchFamily="1" panose="02020603050405020304"/>
              </a:rPr>
              <a:t>Figura </a:t>
            </a:r>
            <a:r>
              <a:rPr lang="es-ES" sz="950" spc="0">
                <a:solidFill>
                  <a:srgbClr val="000000"/>
                </a:solidFill>
                <a:latin typeface="Arial" pitchFamily="2" panose="02020603050405020304"/>
              </a:rPr>
              <a:t>XX</a:t>
            </a:r>
            <a:r>
              <a:rPr lang="es-ES" sz="1200" spc="0">
                <a:solidFill>
                  <a:srgbClr val="000000"/>
                </a:solidFill>
                <a:latin typeface="Times New Roman" pitchFamily="1" panose="02020603050405020304"/>
              </a:rPr>
              <a:t>: Galería de docentes que formaron parte de la Facultad de Ciencias en su periodo inicial de crecimiento </a:t>
            </a:r>
          </a:p>
          <a:p>
            <a:pPr marL="45720" marR="45720" indent="0" algn="just">
              <a:lnSpc>
                <a:spcPts val="1400"/>
              </a:lnSpc>
              <a:spcBef>
                <a:spcPts val="2385"/>
              </a:spcBef>
              <a:spcAft>
                <a:spcPts val="1165"/>
              </a:spcAft>
            </a:pPr>
            <a:r>
              <a:rPr lang="es-ES" sz="1200" spc="0">
                <a:solidFill>
                  <a:srgbClr val="000000"/>
                </a:solidFill>
                <a:latin typeface="Times New Roman" pitchFamily="1" panose="02020603050405020304"/>
              </a:rPr>
              <a:t>Pero todo esto, aunque lo parezca, no debemos tomarlo como lamentación, queja o disculpa. Porque en este período que nos tocóvivir en la Universidad de Extrema-</a:t>
            </a:r>
            <a:r>
              <a:rPr lang="es-ES" sz="1200" spc="0">
                <a:solidFill>
                  <a:srgbClr val="000000"/>
                </a:solidFill>
                <a:latin typeface="Times New Roman" pitchFamily="1" panose="02020603050405020304"/>
              </a:rPr>
              <a:t>dura, muchos “nativos”, no solo desarrollaron dignamente sus obligaciones docentes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
        <p:nvSpPr>
          <p:cNvPr id="11" name=""/>
          <p:cNvSpPr/>
          <p:nvPr>
            <p:ph type="body" idx="10"/>
          </p:nvPr>
        </p:nvSpPr>
        <p:spPr>
          <a:xfrm>
            <a:off x="1877695" y="5503545"/>
            <a:ext cx="3855720" cy="136525"/>
          </a:xfrm>
          <a:prstGeom prst="rect">
            <a:avLst/>
          </a:prstGeom>
          <a:noFill/>
          <a:ln w="0" cmpd="sng">
            <a:noFill/>
            <a:prstDash val="solid"/>
          </a:ln>
        </p:spPr>
        <p:txBody>
          <a:bodyPr vert="horz" lIns="0" tIns="1270" rIns="0" bIns="0" anchor="t"/>
          <a:lstStyle/>
          <a:p>
            <a:pPr marL="0" marR="0" indent="0" algn="l">
              <a:lnSpc>
                <a:spcPts val="900"/>
              </a:lnSpc>
              <a:spcAft>
                <a:spcPts val="60"/>
              </a:spcAft>
              <a:tabLst>
                <a:tab algn="l" pos="731520"/>
                <a:tab algn="l" pos="1600200"/>
                <a:tab algn="l" pos="2514600"/>
                <a:tab algn="r" pos="3840480"/>
              </a:tabLst>
            </a:pPr>
            <a:r>
              <a:rPr lang="es-ES" sz="850" spc="0">
                <a:solidFill>
                  <a:srgbClr val="000000"/>
                </a:solidFill>
                <a:latin typeface="Times New Roman" pitchFamily="1" panose="02020603050405020304"/>
              </a:rPr>
              <a:t>LJ Alía </a:t>
            </a:r>
            <a:r>
              <a:rPr lang="es-ES" sz="850" spc="0">
                <a:solidFill>
                  <a:srgbClr val="000000"/>
                </a:solidFill>
                <a:latin typeface="Times New Roman" pitchFamily="1" panose="02020603050405020304"/>
              </a:rPr>
              <a:t>A Sánchez </a:t>
            </a:r>
            <a:r>
              <a:rPr lang="es-ES" sz="600" spc="0">
                <a:solidFill>
                  <a:srgbClr val="000000"/>
                </a:solidFill>
                <a:latin typeface="Bookman Old Style" pitchFamily="1" panose="02020603050405020304"/>
              </a:rPr>
              <a:t>G Rodríguez </a:t>
            </a:r>
            <a:r>
              <a:rPr lang="es-ES" sz="850" spc="0">
                <a:solidFill>
                  <a:srgbClr val="000000"/>
                </a:solidFill>
                <a:latin typeface="Times New Roman" pitchFamily="1" panose="02020603050405020304"/>
              </a:rPr>
              <a:t>JL Sotelo </a:t>
            </a:r>
            <a:r>
              <a:rPr lang="es-ES" sz="850" spc="0">
                <a:solidFill>
                  <a:srgbClr val="000000"/>
                </a:solidFill>
                <a:latin typeface="Times New Roman" pitchFamily="1" panose="02020603050405020304"/>
              </a:rPr>
              <a:t>JA Galbis </a:t>
            </a:r>
          </a:p>
        </p:txBody>
      </p:sp>
    </p:spTree>
  </p:cSld>
  <p:clrMapOvr>
    <a:masterClrMapping/>
  </p:clrMapOvr>
</p:sldLayout>
</file>

<file path=ppt/slideLayouts/slideLayout5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115"/>
              </a:spcAft>
              <a:tabLst>
                <a:tab algn="r" pos="5440680"/>
              </a:tabLst>
            </a:pPr>
            <a:r>
              <a:rPr lang="es-ES" sz="1300" b="1" spc="0">
                <a:solidFill>
                  <a:srgbClr val="000000"/>
                </a:solidFill>
                <a:latin typeface="Garamond" pitchFamily="1" panose="02020603050405020304"/>
              </a:rPr>
              <a:t>3. Medio siglo de esperanzas y realidades </a:t>
            </a:r>
            <a:r>
              <a:rPr lang="es-ES" sz="1300" spc="0">
                <a:solidFill>
                  <a:srgbClr val="000000"/>
                </a:solidFill>
                <a:latin typeface="Garamond" pitchFamily="1" panose="02020603050405020304"/>
              </a:rPr>
              <a:t>35 </a:t>
            </a:r>
          </a:p>
        </p:txBody>
      </p:sp>
      <p:sp>
        <p:nvSpPr>
          <p:cNvPr id="3" name=""/>
          <p:cNvSpPr/>
          <p:nvPr>
            <p:ph type="body" idx="10"/>
          </p:nvPr>
        </p:nvSpPr>
        <p:spPr>
          <a:xfrm>
            <a:off x="1054735" y="681990"/>
            <a:ext cx="5486400" cy="1948180"/>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y actividad investigadora, sino que también les diótiempo a colaborar activa y efi-</a:t>
            </a:r>
            <a:r>
              <a:rPr lang="es-ES" sz="1300" spc="0">
                <a:solidFill>
                  <a:srgbClr val="000000"/>
                </a:solidFill>
                <a:latin typeface="Garamond" pitchFamily="1" panose="02020603050405020304"/>
              </a:rPr>
              <a:t>cazmente en la construcción y consolidación del entorno universitario, asumiendo con valentía y tozudez responsabilidades e iniciativas que, si no hubiera sido por la juventud e inexperiencia del colectivo, hubieran sido evitadas. </a:t>
            </a:r>
          </a:p>
          <a:p>
            <a:pPr marL="45720" marR="45720" indent="0" algn="just">
              <a:lnSpc>
                <a:spcPts val="1400"/>
              </a:lnSpc>
              <a:spcBef>
                <a:spcPts val="500"/>
              </a:spcBef>
              <a:spcAft>
                <a:spcPts val="1510"/>
              </a:spcAft>
            </a:pPr>
            <a:r>
              <a:rPr lang="es-ES" sz="1300" spc="-5">
                <a:solidFill>
                  <a:srgbClr val="000000"/>
                </a:solidFill>
                <a:latin typeface="Garamond" pitchFamily="1" panose="02020603050405020304"/>
              </a:rPr>
              <a:t>La entrega y participación fue sin condiciones y, como luego el paso del tiempo ha confirmado, en muchos casos, sin esperar un ápice de agradecimiento. Esta actitud de entrega fue casi generalizada y mantenida, y aun hoy día, en centros universitarios extremeños de m´as reciente creación, pueden encontrarse muchos ejemplos. </a:t>
            </a:r>
          </a:p>
        </p:txBody>
      </p:sp>
      <p:sp>
        <p:nvSpPr>
          <p:cNvPr id="4" name=""/>
          <p:cNvSpPr/>
          <p:nvPr>
            <p:ph type="body" idx="10"/>
          </p:nvPr>
        </p:nvSpPr>
        <p:spPr>
          <a:xfrm>
            <a:off x="1054735" y="6485255"/>
            <a:ext cx="5486400" cy="1697990"/>
          </a:xfrm>
          <a:prstGeom prst="rect">
            <a:avLst/>
          </a:prstGeom>
          <a:noFill/>
          <a:ln w="0" cmpd="sng">
            <a:noFill/>
            <a:prstDash val="solid"/>
          </a:ln>
        </p:spPr>
        <p:txBody>
          <a:bodyPr vert="horz" lIns="0" tIns="3810" rIns="0" bIns="0" anchor="t"/>
          <a:lstStyle/>
          <a:p>
            <a:pPr marL="1188720" marR="45720" indent="0" algn="just">
              <a:lnSpc>
                <a:spcPts val="1400"/>
              </a:lnSpc>
              <a:spcAft>
                <a:spcPts val="0"/>
              </a:spcAft>
            </a:pPr>
            <a:r>
              <a:rPr lang="es-ES" sz="1300" b="1" spc="0">
                <a:solidFill>
                  <a:srgbClr val="000000"/>
                </a:solidFill>
                <a:latin typeface="Garamond" pitchFamily="1" panose="02020603050405020304"/>
              </a:rPr>
              <a:t>Figura </a:t>
            </a:r>
            <a:r>
              <a:rPr lang="es-ES" sz="900" spc="0">
                <a:solidFill>
                  <a:srgbClr val="000000"/>
                </a:solidFill>
                <a:latin typeface="Arial" pitchFamily="2" panose="02020603050405020304"/>
              </a:rPr>
              <a:t>XXI</a:t>
            </a:r>
            <a:r>
              <a:rPr lang="es-ES" sz="1300" spc="0">
                <a:solidFill>
                  <a:srgbClr val="000000"/>
                </a:solidFill>
                <a:latin typeface="Garamond" pitchFamily="1" panose="02020603050405020304"/>
              </a:rPr>
              <a:t>: Galería de docentes que formaron parte de la Facultad de Ciencias en su periodo inicial de crecimiento y consolidación </a:t>
            </a:r>
          </a:p>
          <a:p>
            <a:pPr marL="45720" marR="45720" indent="0" algn="just">
              <a:lnSpc>
                <a:spcPts val="1400"/>
              </a:lnSpc>
              <a:spcBef>
                <a:spcPts val="2470"/>
              </a:spcBef>
              <a:spcAft>
                <a:spcPts val="745"/>
              </a:spcAft>
            </a:pPr>
            <a:r>
              <a:rPr lang="es-ES" sz="1300" spc="-20">
                <a:solidFill>
                  <a:srgbClr val="000000"/>
                </a:solidFill>
                <a:latin typeface="Garamond" pitchFamily="1" panose="02020603050405020304"/>
              </a:rPr>
              <a:t>Hemos de reconocer que la frenética actividad desarrollada estuvo acompañada por la dirección de inolvidables “foráneos”, que en gran mayoría pasaron por nuestra Fa-</a:t>
            </a:r>
            <a:r>
              <a:rPr lang="es-ES" sz="1300" spc="-20">
                <a:solidFill>
                  <a:srgbClr val="000000"/>
                </a:solidFill>
                <a:latin typeface="Garamond" pitchFamily="1" panose="02020603050405020304"/>
              </a:rPr>
              <a:t>cultad dejando una parte importante de sus vidas;</a:t>
            </a:r>
            <a:r>
              <a:rPr lang="es-ES" sz="1300" baseline="30000" spc="-20">
                <a:solidFill>
                  <a:srgbClr val="000000"/>
                </a:solidFill>
                <a:latin typeface="Times New Roman" pitchFamily="1" panose="02020603050405020304"/>
              </a:rPr>
              <a:t>23</a:t>
            </a:r>
            <a:r>
              <a:rPr lang="es-ES" sz="1300" spc="-20">
                <a:solidFill>
                  <a:srgbClr val="000000"/>
                </a:solidFill>
                <a:latin typeface="Garamond" pitchFamily="1" panose="02020603050405020304"/>
              </a:rPr>
              <a:t> otros, estuvieron menor tiempo pero también dejaron un grato recuerdo y constancia de su participación y buen hacer</a:t>
            </a:r>
            <a:r>
              <a:rPr lang="es-ES" sz="1300" baseline="30000" spc="-20">
                <a:solidFill>
                  <a:srgbClr val="000000"/>
                </a:solidFill>
                <a:latin typeface="Times New Roman" pitchFamily="1" panose="02020603050405020304"/>
              </a:rPr>
              <a:t>24</a:t>
            </a:r>
            <a:r>
              <a:rPr lang="es-ES" sz="1300" spc="-20">
                <a:solidFill>
                  <a:srgbClr val="000000"/>
                </a:solidFill>
                <a:latin typeface="Garamond" pitchFamily="1" panose="02020603050405020304"/>
              </a:rPr>
              <a:t> y otros m´as llegaron bisoños y con su esfuerzo y afán de superación pusieron </a:t>
            </a:r>
          </a:p>
        </p:txBody>
      </p:sp>
      <p:sp>
        <p:nvSpPr>
          <p:cNvPr id="5" name=""/>
          <p:cNvSpPr/>
          <p:nvPr>
            <p:ph type="body" idx="10"/>
          </p:nvPr>
        </p:nvSpPr>
        <p:spPr>
          <a:xfrm>
            <a:off x="1054735" y="8183245"/>
            <a:ext cx="5486400" cy="1548130"/>
          </a:xfrm>
          <a:prstGeom prst="rect">
            <a:avLst/>
          </a:prstGeom>
          <a:noFill/>
          <a:ln w="0" cmpd="sng">
            <a:noFill/>
            <a:prstDash val="solid"/>
          </a:ln>
        </p:spPr>
        <p:txBody>
          <a:bodyPr vert="horz" lIns="0" tIns="22225" rIns="0" bIns="0" anchor="t"/>
          <a:lstStyle/>
          <a:p>
            <a:pPr marL="45720" marR="45720" indent="0" algn="just">
              <a:lnSpc>
                <a:spcPts val="1200"/>
              </a:lnSpc>
              <a:spcAft>
                <a:spcPts val="0"/>
              </a:spcAft>
            </a:pPr>
            <a:r>
              <a:rPr lang="es-ES" sz="650" baseline="30000" spc="0">
                <a:solidFill>
                  <a:srgbClr val="000000"/>
                </a:solidFill>
                <a:latin typeface="Arial" pitchFamily="2" panose="02020603050405020304"/>
              </a:rPr>
              <a:t>23</a:t>
            </a:r>
            <a:r>
              <a:rPr lang="es-ES" sz="1000" spc="0">
                <a:solidFill>
                  <a:srgbClr val="000000"/>
                </a:solidFill>
                <a:latin typeface="Times New Roman" pitchFamily="1" panose="02020603050405020304"/>
              </a:rPr>
              <a:t>Luís J. Alía Pérez, Antonio Sánchez Misiego, Guillermo Rodríguez Izquierdo Gavala, Jose Luis Sotelo Sancho, Juan A. Galbis Pérez, Sebastián Muñoz Guerra, JoséMoreno Nieto, Manuel Gomez Guillén, Manuel Román Ceba, Alberto Fernández Gutiérrez, Antonio Arrebolas Ramírez, Antonio </a:t>
            </a:r>
          </a:p>
          <a:p>
            <a:pPr marL="45720" marR="45720" indent="0" algn="l">
              <a:lnSpc>
                <a:spcPts val="2100"/>
              </a:lnSpc>
              <a:spcBef>
                <a:spcPts val="200"/>
              </a:spcBef>
              <a:spcAft>
                <a:spcPts val="0"/>
              </a:spcAft>
            </a:pPr>
            <a:r>
              <a:rPr lang="es-ES" sz="1000" spc="-195">
                <a:solidFill>
                  <a:srgbClr val="000000"/>
                </a:solidFill>
                <a:latin typeface="Times New Roman" pitchFamily="1" panose="02020603050405020304"/>
              </a:rPr>
              <a:t>García Rodríguez, Francisco J. Viguera Lobo, Juan JoséBerzas Nevado, Enrique Saiz García, JoséGarcía de la Torre, Juan Freire Gómez, Carmina López Martínez, Pilar Tarazona Lafarga, Angel </a:t>
            </a:r>
          </a:p>
          <a:p>
            <a:pPr marL="45720" marR="45720" indent="0" algn="just">
              <a:lnSpc>
                <a:spcPts val="1200"/>
              </a:lnSpc>
              <a:spcBef>
                <a:spcPts val="70"/>
              </a:spcBef>
              <a:spcAft>
                <a:spcPts val="0"/>
              </a:spcAft>
            </a:pPr>
            <a:r>
              <a:rPr lang="es-ES" sz="1000" spc="25">
                <a:solidFill>
                  <a:srgbClr val="000000"/>
                </a:solidFill>
                <a:latin typeface="Times New Roman" pitchFamily="1" panose="02020603050405020304"/>
              </a:rPr>
              <a:t>Linares Solano, Jaime González de Velasco, Juan Francisco Arenas Rosado, Miguel A. Esteso Díaz, etc.</a:t>
            </a:r>
            <a:r>
              <a:rPr lang="es-ES" sz="1150" spc="25">
                <a:solidFill>
                  <a:srgbClr val="000000"/>
                </a:solidFill>
                <a:latin typeface="Arial" pitchFamily="2" panose="02020603050405020304"/>
              </a:rPr>
              <a:t>... </a:t>
            </a:r>
          </a:p>
          <a:p>
            <a:pPr marL="45720" marR="45720" indent="0" algn="just">
              <a:lnSpc>
                <a:spcPts val="1200"/>
              </a:lnSpc>
              <a:spcBef>
                <a:spcPts val="0"/>
              </a:spcBef>
              <a:spcAft>
                <a:spcPts val="1175"/>
              </a:spcAft>
            </a:pPr>
            <a:r>
              <a:rPr lang="es-ES" sz="650" baseline="30000" spc="0">
                <a:solidFill>
                  <a:srgbClr val="000000"/>
                </a:solidFill>
                <a:latin typeface="Arial" pitchFamily="2" panose="02020603050405020304"/>
              </a:rPr>
              <a:t>24</a:t>
            </a:r>
            <a:r>
              <a:rPr lang="es-ES" sz="1000" spc="0">
                <a:solidFill>
                  <a:srgbClr val="000000"/>
                </a:solidFill>
                <a:latin typeface="Times New Roman" pitchFamily="1" panose="02020603050405020304"/>
              </a:rPr>
              <a:t>Arturo Horta Zubiaga, Joaquín Plumet Ortega, Pedro Martínez de la Cuesta, Gabriel Ovejero Escudero, Antonio Fugarolas Villamarín, JoséFuentes Mota, Jose María García la Fuente, etc.</a:t>
            </a:r>
            <a:r>
              <a:rPr lang="es-ES" sz="1150" spc="0">
                <a:solidFill>
                  <a:srgbClr val="000000"/>
                </a:solidFill>
                <a:latin typeface="Arial" pitchFamily="2" panose="02020603050405020304"/>
              </a:rPr>
              <a:t>...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
        <p:nvSpPr>
          <p:cNvPr id="9" name=""/>
          <p:cNvSpPr/>
          <p:nvPr>
            <p:ph type="body" idx="10"/>
          </p:nvPr>
        </p:nvSpPr>
        <p:spPr>
          <a:xfrm>
            <a:off x="1368425" y="3639185"/>
            <a:ext cx="4892040" cy="2685415"/>
          </a:xfrm>
          <a:prstGeom prst="rect">
            <a:avLst/>
          </a:prstGeom>
          <a:noFill/>
          <a:ln w="0" cmpd="sng">
            <a:noFill/>
            <a:prstDash val="solid"/>
          </a:ln>
        </p:spPr>
        <p:txBody>
          <a:bodyPr vert="horz" lIns="0" tIns="0" rIns="0" bIns="0" anchor="t"/>
          <a:lstStyle/>
          <a:p>
            <a:pPr marL="0" marR="0" indent="0" algn="l">
              <a:lnSpc>
                <a:spcPts val="800"/>
              </a:lnSpc>
              <a:spcAft>
                <a:spcPts val="0"/>
              </a:spcAft>
              <a:tabLst>
                <a:tab algn="l" pos="777240"/>
                <a:tab algn="l" pos="1645920"/>
                <a:tab algn="l" pos="2606040"/>
                <a:tab algn="l" pos="3429000"/>
                <a:tab algn="r" pos="4892040"/>
              </a:tabLst>
            </a:pPr>
            <a:r>
              <a:rPr lang="es-ES" sz="850" spc="0">
                <a:solidFill>
                  <a:srgbClr val="000000"/>
                </a:solidFill>
                <a:latin typeface="Times New Roman" pitchFamily="1" panose="02020603050405020304"/>
              </a:rPr>
              <a:t>S Muñoz </a:t>
            </a:r>
            <a:r>
              <a:rPr lang="es-ES" sz="850" spc="0">
                <a:solidFill>
                  <a:srgbClr val="000000"/>
                </a:solidFill>
                <a:latin typeface="Times New Roman" pitchFamily="1" panose="02020603050405020304"/>
              </a:rPr>
              <a:t>J Muñoz </a:t>
            </a:r>
            <a:r>
              <a:rPr lang="es-ES" sz="850" spc="0">
                <a:solidFill>
                  <a:srgbClr val="000000"/>
                </a:solidFill>
                <a:latin typeface="Times New Roman" pitchFamily="1" panose="02020603050405020304"/>
              </a:rPr>
              <a:t>J González </a:t>
            </a:r>
            <a:r>
              <a:rPr lang="es-ES" sz="850" spc="0">
                <a:solidFill>
                  <a:srgbClr val="000000"/>
                </a:solidFill>
                <a:latin typeface="Times New Roman" pitchFamily="1" panose="02020603050405020304"/>
              </a:rPr>
              <a:t>C López </a:t>
            </a:r>
            <a:r>
              <a:rPr lang="es-ES" sz="850" spc="0">
                <a:solidFill>
                  <a:srgbClr val="000000"/>
                </a:solidFill>
                <a:latin typeface="Times New Roman" pitchFamily="1" panose="02020603050405020304"/>
              </a:rPr>
              <a:t>P Tarazona </a:t>
            </a:r>
            <a:r>
              <a:rPr lang="es-ES" sz="850" spc="0">
                <a:solidFill>
                  <a:srgbClr val="000000"/>
                </a:solidFill>
                <a:latin typeface="Times New Roman" pitchFamily="1" panose="02020603050405020304"/>
              </a:rPr>
              <a:t>F Ruíz Macias </a:t>
            </a:r>
          </a:p>
          <a:p>
            <a:pPr marL="0" marR="0" indent="0" algn="l">
              <a:lnSpc>
                <a:spcPts val="900"/>
              </a:lnSpc>
              <a:spcBef>
                <a:spcPts val="9520"/>
              </a:spcBef>
              <a:spcAft>
                <a:spcPts val="0"/>
              </a:spcAft>
              <a:tabLst>
                <a:tab algn="l" pos="914400"/>
                <a:tab algn="l" pos="1874520"/>
                <a:tab algn="l" pos="2697480"/>
                <a:tab algn="l" pos="3429000"/>
                <a:tab algn="l" pos="4251960"/>
              </a:tabLst>
            </a:pPr>
            <a:r>
              <a:rPr lang="es-ES" sz="850" spc="5">
                <a:solidFill>
                  <a:srgbClr val="000000"/>
                </a:solidFill>
                <a:latin typeface="Times New Roman" pitchFamily="1" panose="02020603050405020304"/>
              </a:rPr>
              <a:t>JF Arenas </a:t>
            </a:r>
            <a:r>
              <a:rPr lang="es-ES" sz="850" spc="5">
                <a:solidFill>
                  <a:srgbClr val="000000"/>
                </a:solidFill>
                <a:latin typeface="Times New Roman" pitchFamily="1" panose="02020603050405020304"/>
              </a:rPr>
              <a:t>MA Esteso </a:t>
            </a:r>
            <a:r>
              <a:rPr lang="es-ES" sz="850" spc="5">
                <a:solidFill>
                  <a:srgbClr val="000000"/>
                </a:solidFill>
                <a:latin typeface="Times New Roman" pitchFamily="1" panose="02020603050405020304"/>
              </a:rPr>
              <a:t>A Horta </a:t>
            </a:r>
            <a:r>
              <a:rPr lang="es-ES" sz="850" spc="5">
                <a:solidFill>
                  <a:srgbClr val="000000"/>
                </a:solidFill>
                <a:latin typeface="Times New Roman" pitchFamily="1" panose="02020603050405020304"/>
              </a:rPr>
              <a:t>J Plumet </a:t>
            </a:r>
            <a:r>
              <a:rPr lang="es-ES" sz="850" spc="5">
                <a:solidFill>
                  <a:srgbClr val="000000"/>
                </a:solidFill>
                <a:latin typeface="Times New Roman" pitchFamily="1" panose="02020603050405020304"/>
              </a:rPr>
              <a:t>JM. Peinado </a:t>
            </a:r>
            <a:r>
              <a:rPr lang="es-ES" sz="850" spc="5">
                <a:solidFill>
                  <a:srgbClr val="000000"/>
                </a:solidFill>
                <a:latin typeface="Times New Roman" pitchFamily="1" panose="02020603050405020304"/>
              </a:rPr>
              <a:t>G Giraldez </a:t>
            </a:r>
          </a:p>
          <a:p>
            <a:pPr marL="0" marR="0" indent="0" algn="l">
              <a:lnSpc>
                <a:spcPts val="900"/>
              </a:lnSpc>
              <a:spcBef>
                <a:spcPts val="8970"/>
              </a:spcBef>
              <a:spcAft>
                <a:spcPts val="0"/>
              </a:spcAft>
              <a:tabLst>
                <a:tab algn="l" pos="914400"/>
                <a:tab algn="l" pos="1737360"/>
                <a:tab algn="l" pos="2697480"/>
                <a:tab algn="l" pos="3520440"/>
                <a:tab algn="r" pos="4892040"/>
              </a:tabLst>
            </a:pPr>
            <a:r>
              <a:rPr lang="es-ES" sz="850" spc="0">
                <a:solidFill>
                  <a:srgbClr val="000000"/>
                </a:solidFill>
                <a:latin typeface="Times New Roman" pitchFamily="1" panose="02020603050405020304"/>
              </a:rPr>
              <a:t>G Ovejero </a:t>
            </a:r>
            <a:r>
              <a:rPr lang="es-ES" sz="850" spc="0">
                <a:solidFill>
                  <a:srgbClr val="000000"/>
                </a:solidFill>
                <a:latin typeface="Times New Roman" pitchFamily="1" panose="02020603050405020304"/>
              </a:rPr>
              <a:t>C Galindo </a:t>
            </a:r>
            <a:r>
              <a:rPr lang="es-ES" sz="850" spc="0">
                <a:solidFill>
                  <a:srgbClr val="000000"/>
                </a:solidFill>
                <a:latin typeface="Times New Roman" pitchFamily="1" panose="02020603050405020304"/>
              </a:rPr>
              <a:t>A Fugarolas </a:t>
            </a:r>
            <a:r>
              <a:rPr lang="es-ES" sz="850" spc="0">
                <a:solidFill>
                  <a:srgbClr val="000000"/>
                </a:solidFill>
                <a:latin typeface="Times New Roman" pitchFamily="1" panose="02020603050405020304"/>
              </a:rPr>
              <a:t>J Fuentes </a:t>
            </a:r>
            <a:r>
              <a:rPr lang="es-ES" sz="850" spc="0">
                <a:solidFill>
                  <a:srgbClr val="000000"/>
                </a:solidFill>
                <a:latin typeface="Times New Roman" pitchFamily="1" panose="02020603050405020304"/>
              </a:rPr>
              <a:t>JM García </a:t>
            </a:r>
            <a:r>
              <a:rPr lang="es-ES" sz="850" spc="0">
                <a:solidFill>
                  <a:srgbClr val="000000"/>
                </a:solidFill>
                <a:latin typeface="Times New Roman" pitchFamily="1" panose="02020603050405020304"/>
              </a:rPr>
              <a:t>C Benitez </a:t>
            </a:r>
          </a:p>
        </p:txBody>
      </p:sp>
    </p:spTree>
  </p:cSld>
  <p:clrMapOvr>
    <a:masterClrMapping/>
  </p:clrMapOvr>
</p:sldLayout>
</file>

<file path=ppt/slideLayouts/slideLayout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29970" y="7886700"/>
            <a:ext cx="2057400" cy="2209800"/>
          </a:xfrm>
          <a:prstGeom prst="rect">
            <a:avLst/>
          </a:prstGeom>
          <a:noFill/>
          <a:ln w="0" cmpd="sng">
            <a:noFill/>
            <a:prstDash val="solid"/>
          </a:ln>
        </p:spPr>
        <p:txBody>
          <a:bodyPr vert="horz" lIns="0" tIns="6350" rIns="0" bIns="0" anchor="t"/>
          <a:lstStyle/>
          <a:p>
            <a:pPr marL="0" marR="0" indent="0" algn="l">
              <a:lnSpc>
                <a:spcPts val="1100"/>
              </a:lnSpc>
              <a:spcAft>
                <a:spcPts val="0"/>
              </a:spcAft>
            </a:pPr>
            <a:r>
              <a:rPr lang="es-ES" sz="900" b="1" spc="0">
                <a:solidFill>
                  <a:srgbClr val="000000"/>
                </a:solidFill>
                <a:latin typeface="Times New Roman" pitchFamily="1" panose="02020603050405020304"/>
              </a:rPr>
              <a:t>MEMORIA HISTÓRICA </a:t>
            </a:r>
          </a:p>
          <a:p>
            <a:pPr marL="0" marR="0" indent="0" algn="l">
              <a:lnSpc>
                <a:spcPts val="1100"/>
              </a:lnSpc>
              <a:spcBef>
                <a:spcPts val="0"/>
              </a:spcBef>
              <a:spcAft>
                <a:spcPts val="0"/>
              </a:spcAft>
            </a:pPr>
            <a:r>
              <a:rPr lang="es-ES" sz="900" b="1" spc="-5">
                <a:solidFill>
                  <a:srgbClr val="000000"/>
                </a:solidFill>
                <a:latin typeface="Times New Roman" pitchFamily="1" panose="02020603050405020304"/>
              </a:rPr>
              <a:t>DE LA FACULTAD DE CIENCIAS </a:t>
            </a:r>
          </a:p>
          <a:p>
            <a:pPr marL="0" marR="0" indent="0" algn="l">
              <a:lnSpc>
                <a:spcPts val="1100"/>
              </a:lnSpc>
              <a:spcBef>
                <a:spcPts val="0"/>
              </a:spcBef>
              <a:spcAft>
                <a:spcPts val="0"/>
              </a:spcAft>
            </a:pPr>
            <a:r>
              <a:rPr lang="es-ES" sz="900" b="1" spc="0">
                <a:solidFill>
                  <a:srgbClr val="000000"/>
                </a:solidFill>
                <a:latin typeface="Times New Roman" pitchFamily="1" panose="02020603050405020304"/>
              </a:rPr>
              <a:t>L Aniversario (1968-2018) </a:t>
            </a:r>
          </a:p>
          <a:p>
            <a:pPr marL="0" marR="0" indent="0" algn="l">
              <a:lnSpc>
                <a:spcPts val="1000"/>
              </a:lnSpc>
              <a:spcBef>
                <a:spcPts val="1150"/>
              </a:spcBef>
              <a:spcAft>
                <a:spcPts val="0"/>
              </a:spcAft>
            </a:pPr>
            <a:r>
              <a:rPr lang="es-ES" sz="900" b="1" i="1" spc="0">
                <a:solidFill>
                  <a:srgbClr val="000000"/>
                </a:solidFill>
                <a:latin typeface="Times New Roman" pitchFamily="1" panose="02020603050405020304"/>
              </a:rPr>
              <a:t>Edita: </a:t>
            </a:r>
          </a:p>
          <a:p>
            <a:pPr marL="0" marR="0" indent="0" algn="l">
              <a:lnSpc>
                <a:spcPts val="1000"/>
              </a:lnSpc>
              <a:spcBef>
                <a:spcPts val="45"/>
              </a:spcBef>
              <a:spcAft>
                <a:spcPts val="0"/>
              </a:spcAft>
            </a:pPr>
            <a:r>
              <a:rPr lang="es-ES" sz="900" spc="0">
                <a:solidFill>
                  <a:srgbClr val="000000"/>
                </a:solidFill>
                <a:latin typeface="Times New Roman" pitchFamily="1" panose="02020603050405020304"/>
              </a:rPr>
              <a:t>Facultad de Ciencias </a:t>
            </a:r>
          </a:p>
          <a:p>
            <a:pPr marL="0" marR="0" indent="0" algn="l">
              <a:lnSpc>
                <a:spcPts val="1000"/>
              </a:lnSpc>
              <a:spcBef>
                <a:spcPts val="45"/>
              </a:spcBef>
              <a:spcAft>
                <a:spcPts val="0"/>
              </a:spcAft>
            </a:pPr>
            <a:r>
              <a:rPr lang="es-ES" sz="900" spc="0">
                <a:solidFill>
                  <a:srgbClr val="000000"/>
                </a:solidFill>
                <a:latin typeface="Times New Roman" pitchFamily="1" panose="02020603050405020304"/>
              </a:rPr>
              <a:t>Universidad de Extremadura </a:t>
            </a:r>
          </a:p>
          <a:p>
            <a:pPr marL="0" marR="0" indent="0" algn="l">
              <a:lnSpc>
                <a:spcPts val="1200"/>
              </a:lnSpc>
              <a:spcBef>
                <a:spcPts val="920"/>
              </a:spcBef>
              <a:spcAft>
                <a:spcPts val="0"/>
              </a:spcAft>
            </a:pPr>
            <a:r>
              <a:rPr lang="es-ES" sz="1000" b="1" i="1" spc="-10">
                <a:solidFill>
                  <a:srgbClr val="000000"/>
                </a:solidFill>
                <a:latin typeface="Arial Narrow" pitchFamily="2" panose="02020603050405020304"/>
              </a:rPr>
              <a:t>ISBN</a:t>
            </a:r>
            <a:r>
              <a:rPr lang="es-ES" sz="900" b="1" i="1" spc="-10">
                <a:solidFill>
                  <a:srgbClr val="000000"/>
                </a:solidFill>
                <a:latin typeface="Times New Roman" pitchFamily="1" panose="02020603050405020304"/>
              </a:rPr>
              <a:t>: </a:t>
            </a:r>
          </a:p>
          <a:p>
            <a:pPr marL="0" marR="0" indent="0" algn="l">
              <a:lnSpc>
                <a:spcPts val="1000"/>
              </a:lnSpc>
              <a:spcBef>
                <a:spcPts val="40"/>
              </a:spcBef>
              <a:spcAft>
                <a:spcPts val="0"/>
              </a:spcAft>
            </a:pPr>
            <a:r>
              <a:rPr lang="es-ES" sz="900" b="1" i="1" spc="0">
                <a:solidFill>
                  <a:srgbClr val="000000"/>
                </a:solidFill>
                <a:latin typeface="Arial" pitchFamily="2" panose="02020603050405020304"/>
              </a:rPr>
              <a:t>978-84-09-21775-5 </a:t>
            </a:r>
          </a:p>
          <a:p>
            <a:pPr marL="0" marR="0" indent="0" algn="l">
              <a:lnSpc>
                <a:spcPts val="1100"/>
              </a:lnSpc>
              <a:spcBef>
                <a:spcPts val="925"/>
              </a:spcBef>
              <a:spcAft>
                <a:spcPts val="0"/>
              </a:spcAft>
            </a:pPr>
            <a:r>
              <a:rPr lang="es-ES" sz="900" b="1" i="1" spc="0">
                <a:solidFill>
                  <a:srgbClr val="000000"/>
                </a:solidFill>
                <a:latin typeface="Times New Roman" pitchFamily="1" panose="02020603050405020304"/>
              </a:rPr>
              <a:t>Depósito legal: </a:t>
            </a:r>
            <a:br/>
            <a:r>
              <a:rPr lang="es-ES" sz="900" spc="0">
                <a:solidFill>
                  <a:srgbClr val="000000"/>
                </a:solidFill>
                <a:latin typeface="Times New Roman" pitchFamily="1" panose="02020603050405020304"/>
              </a:rPr>
              <a:t>BA-</a:t>
            </a:r>
            <a:r>
              <a:rPr lang="es-ES" sz="900" spc="0">
                <a:solidFill>
                  <a:srgbClr val="000000"/>
                </a:solidFill>
                <a:latin typeface="Times New Roman" pitchFamily="1" panose="02020603050405020304"/>
              </a:rPr>
              <a:t>000368</a:t>
            </a:r>
            <a:r>
              <a:rPr lang="es-ES" sz="900" spc="0">
                <a:solidFill>
                  <a:srgbClr val="000000"/>
                </a:solidFill>
                <a:latin typeface="Times New Roman" pitchFamily="1" panose="02020603050405020304"/>
              </a:rPr>
              <a:t>-2020 </a:t>
            </a:r>
          </a:p>
          <a:p>
            <a:pPr marL="0" marR="0" indent="0" algn="l">
              <a:lnSpc>
                <a:spcPts val="1000"/>
              </a:lnSpc>
              <a:spcBef>
                <a:spcPts val="1340"/>
              </a:spcBef>
              <a:spcAft>
                <a:spcPts val="0"/>
              </a:spcAft>
            </a:pPr>
            <a:r>
              <a:rPr lang="es-ES" sz="900" b="1" i="1" spc="0">
                <a:solidFill>
                  <a:srgbClr val="000000"/>
                </a:solidFill>
                <a:latin typeface="Times New Roman" pitchFamily="1" panose="02020603050405020304"/>
              </a:rPr>
              <a:t>Imprime: </a:t>
            </a:r>
          </a:p>
          <a:p>
            <a:pPr marL="0" marR="0" indent="0" algn="l">
              <a:lnSpc>
                <a:spcPts val="1000"/>
              </a:lnSpc>
              <a:spcBef>
                <a:spcPts val="45"/>
              </a:spcBef>
              <a:spcAft>
                <a:spcPts val="55"/>
              </a:spcAft>
            </a:pPr>
            <a:r>
              <a:rPr lang="es-ES" sz="900" spc="0">
                <a:solidFill>
                  <a:srgbClr val="000000"/>
                </a:solidFill>
                <a:latin typeface="Times New Roman" pitchFamily="1" panose="02020603050405020304"/>
              </a:rPr>
              <a:t>Imprenta Provincial Diputación de Badajoz </a:t>
            </a:r>
          </a:p>
        </p:txBody>
      </p:sp>
    </p:spTree>
  </p:cSld>
  <p:clrMapOvr>
    <a:masterClrMapping/>
  </p:clrMapOvr>
</p:sldLayout>
</file>

<file path=ppt/slideLayouts/slideLayout6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30"/>
              </a:spcAft>
              <a:tabLst>
                <a:tab algn="r" pos="5440680"/>
              </a:tabLst>
            </a:pPr>
            <a:r>
              <a:rPr lang="es-ES" sz="1300" spc="0">
                <a:solidFill>
                  <a:srgbClr val="000000"/>
                </a:solidFill>
                <a:latin typeface="Garamond" pitchFamily="1" panose="02020603050405020304"/>
              </a:rPr>
              <a:t>36 </a:t>
            </a:r>
            <a:r>
              <a:rPr lang="es-ES" sz="1300" b="1" spc="0">
                <a:solidFill>
                  <a:srgbClr val="000000"/>
                </a:solidFill>
                <a:latin typeface="Garamond" pitchFamily="1" panose="02020603050405020304"/>
              </a:rPr>
              <a:t>3.3. Crecer: formando una identidad y consolidando </a:t>
            </a:r>
          </a:p>
        </p:txBody>
      </p:sp>
      <p:sp>
        <p:nvSpPr>
          <p:cNvPr id="3" name=""/>
          <p:cNvSpPr/>
          <p:nvPr>
            <p:ph type="body" idx="10"/>
          </p:nvPr>
        </p:nvSpPr>
        <p:spPr>
          <a:xfrm>
            <a:off x="1057910" y="681990"/>
            <a:ext cx="5486400" cy="1143635"/>
          </a:xfrm>
          <a:prstGeom prst="rect">
            <a:avLst/>
          </a:prstGeom>
          <a:noFill/>
          <a:ln w="0" cmpd="sng">
            <a:noFill/>
            <a:prstDash val="solid"/>
          </a:ln>
        </p:spPr>
        <p:txBody>
          <a:bodyPr vert="horz" lIns="0" tIns="220980" rIns="0" bIns="0" anchor="t"/>
          <a:lstStyle/>
          <a:p>
            <a:pPr marL="45720" marR="45720" indent="0" algn="just">
              <a:lnSpc>
                <a:spcPts val="1400"/>
              </a:lnSpc>
              <a:spcAft>
                <a:spcPts val="1455"/>
              </a:spcAft>
            </a:pPr>
            <a:r>
              <a:rPr lang="es-ES" sz="1300" spc="0">
                <a:solidFill>
                  <a:srgbClr val="000000"/>
                </a:solidFill>
                <a:latin typeface="Garamond" pitchFamily="1" panose="02020603050405020304"/>
              </a:rPr>
              <a:t>picas (como primicias generosas) en otras Universidades, dando fe de que también en la UEx era posible desarrollar una labor científica seria. Finalmente, los menos, antepusieron sin disimulo sus intereses personales al bien colectivo. Pero esa es otra historia. </a:t>
            </a:r>
          </a:p>
        </p:txBody>
      </p:sp>
      <p:sp>
        <p:nvSpPr>
          <p:cNvPr id="4" name=""/>
          <p:cNvSpPr/>
          <p:nvPr>
            <p:ph type="body" idx="10"/>
          </p:nvPr>
        </p:nvSpPr>
        <p:spPr>
          <a:xfrm>
            <a:off x="1057910" y="7252970"/>
            <a:ext cx="5486400" cy="2478405"/>
          </a:xfrm>
          <a:prstGeom prst="rect">
            <a:avLst/>
          </a:prstGeom>
          <a:noFill/>
          <a:ln w="0" cmpd="sng">
            <a:noFill/>
            <a:prstDash val="solid"/>
          </a:ln>
        </p:spPr>
        <p:txBody>
          <a:bodyPr vert="horz" lIns="0" tIns="28575" rIns="0" bIns="0" anchor="t"/>
          <a:lstStyle/>
          <a:p>
            <a:pPr marL="45720" marR="0" indent="0" algn="ctr">
              <a:lnSpc>
                <a:spcPts val="1200"/>
              </a:lnSpc>
              <a:spcAft>
                <a:spcPts val="0"/>
              </a:spcAft>
            </a:pPr>
            <a:r>
              <a:rPr lang="es-ES" sz="1300" b="1" spc="0">
                <a:solidFill>
                  <a:srgbClr val="000000"/>
                </a:solidFill>
                <a:latin typeface="Garamond" pitchFamily="1" panose="02020603050405020304"/>
              </a:rPr>
              <a:t>Figura </a:t>
            </a:r>
            <a:r>
              <a:rPr lang="es-ES" sz="950" spc="0">
                <a:solidFill>
                  <a:srgbClr val="000000"/>
                </a:solidFill>
                <a:latin typeface="Arial" pitchFamily="2" panose="02020603050405020304"/>
              </a:rPr>
              <a:t>XXII</a:t>
            </a:r>
            <a:r>
              <a:rPr lang="es-ES" sz="1300" spc="0">
                <a:solidFill>
                  <a:srgbClr val="000000"/>
                </a:solidFill>
                <a:latin typeface="Garamond" pitchFamily="1" panose="02020603050405020304"/>
              </a:rPr>
              <a:t>: </a:t>
            </a:r>
            <a:r>
              <a:rPr lang="es-ES" sz="1100" spc="0">
                <a:solidFill>
                  <a:srgbClr val="000000"/>
                </a:solidFill>
                <a:latin typeface="Garamond" pitchFamily="1" panose="02020603050405020304"/>
              </a:rPr>
              <a:t>Galería de docentes que impartieron enseñanzas y realizaron investigación en la </a:t>
            </a:r>
            <a:br/>
            <a:r>
              <a:rPr lang="es-ES" sz="1100" spc="0">
                <a:solidFill>
                  <a:srgbClr val="000000"/>
                </a:solidFill>
                <a:latin typeface="Garamond" pitchFamily="1" panose="02020603050405020304"/>
              </a:rPr>
              <a:t>Facultad de Ciencias durante su periodo de asentamiento </a:t>
            </a:r>
          </a:p>
          <a:p>
            <a:pPr marL="45720" marR="45720" indent="0" algn="just">
              <a:lnSpc>
                <a:spcPts val="1400"/>
              </a:lnSpc>
              <a:spcBef>
                <a:spcPts val="2690"/>
              </a:spcBef>
              <a:spcAft>
                <a:spcPts val="1220"/>
              </a:spcAft>
            </a:pPr>
            <a:r>
              <a:rPr lang="es-ES" sz="1300" spc="-5">
                <a:solidFill>
                  <a:srgbClr val="000000"/>
                </a:solidFill>
                <a:latin typeface="Garamond" pitchFamily="1" panose="02020603050405020304"/>
              </a:rPr>
              <a:t>De </a:t>
            </a:r>
            <a:r>
              <a:rPr lang="es-ES" sz="1300" b="1" spc="-5">
                <a:solidFill>
                  <a:srgbClr val="000000"/>
                </a:solidFill>
                <a:latin typeface="Garamond" pitchFamily="1" panose="02020603050405020304"/>
              </a:rPr>
              <a:t>1980 </a:t>
            </a:r>
            <a:r>
              <a:rPr lang="es-ES" sz="1300" spc="-5">
                <a:solidFill>
                  <a:srgbClr val="000000"/>
                </a:solidFill>
                <a:latin typeface="Garamond" pitchFamily="1" panose="02020603050405020304"/>
              </a:rPr>
              <a:t>a </a:t>
            </a:r>
            <a:r>
              <a:rPr lang="es-ES" sz="1300" b="1" spc="-5">
                <a:solidFill>
                  <a:srgbClr val="000000"/>
                </a:solidFill>
                <a:latin typeface="Garamond" pitchFamily="1" panose="02020603050405020304"/>
              </a:rPr>
              <a:t>1983 </a:t>
            </a:r>
            <a:r>
              <a:rPr lang="es-ES" sz="1300" spc="-5">
                <a:solidFill>
                  <a:srgbClr val="000000"/>
                </a:solidFill>
                <a:latin typeface="Garamond" pitchFamily="1" panose="02020603050405020304"/>
              </a:rPr>
              <a:t>la situación que vivióla UEx fue tan conflictiva e inestable como la de cualquier otra universidad española: huelgas de PNN’s, conatos de leyes de regulación universitaria, acentuación de la inestabilidad del profesorado y de las espectativas de futuro (claro reflejo de la situación existente en el país) y, desde nuestro particular punto de vista, encuentro con la pura realidad universitaria (la otra, la que no debería tener cabida en un sano transcurrir de las actividades docentes e investigadoras): aparece ante nuestros ojos, por vez primera la burocracia y la política universitaria, acentuada ésta última por el talante “democrático” que va impregnando la sociedad. Empieza a producirse el cambio de fase entre la estructura </a:t>
            </a:r>
          </a:p>
        </p:txBody>
      </p:sp>
      <p:sp>
        <p:nvSpPr>
          <p:cNvPr id="5"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
        <p:nvSpPr>
          <p:cNvPr id="8" name=""/>
          <p:cNvSpPr/>
          <p:nvPr>
            <p:ph type="body" idx="10"/>
          </p:nvPr>
        </p:nvSpPr>
        <p:spPr>
          <a:xfrm>
            <a:off x="1393190" y="2886710"/>
            <a:ext cx="533400" cy="7874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50" spc="-5">
                <a:solidFill>
                  <a:srgbClr val="000000"/>
                </a:solidFill>
                <a:latin typeface="Times New Roman" pitchFamily="1" panose="02020603050405020304"/>
              </a:rPr>
              <a:t>AG. Nava-</a:t>
            </a:r>
            <a:r>
              <a:rPr lang="es-ES" sz="100">
                <a:solidFill>
                  <a:srgbClr val="000000"/>
                </a:solidFill>
                <a:latin typeface="Garamond" pitchFamily="1" panose="02020603050405020304"/>
              </a:rPr>
              <a:t> </a:t>
            </a:r>
          </a:p>
        </p:txBody>
      </p:sp>
      <p:sp>
        <p:nvSpPr>
          <p:cNvPr id="9" name=""/>
          <p:cNvSpPr/>
          <p:nvPr>
            <p:ph type="body" idx="10"/>
          </p:nvPr>
        </p:nvSpPr>
        <p:spPr>
          <a:xfrm>
            <a:off x="2142490" y="2886710"/>
            <a:ext cx="3935095" cy="97155"/>
          </a:xfrm>
          <a:prstGeom prst="rect">
            <a:avLst/>
          </a:prstGeom>
          <a:noFill/>
          <a:ln w="0" cmpd="sng">
            <a:noFill/>
            <a:prstDash val="solid"/>
          </a:ln>
        </p:spPr>
        <p:txBody>
          <a:bodyPr vert="horz" lIns="0" tIns="0" rIns="0" bIns="0" anchor="t"/>
          <a:lstStyle/>
          <a:p>
            <a:pPr marL="0" marR="0" indent="0" algn="l">
              <a:lnSpc>
                <a:spcPts val="700"/>
              </a:lnSpc>
              <a:spcAft>
                <a:spcPts val="0"/>
              </a:spcAft>
              <a:tabLst>
                <a:tab algn="l" pos="868680"/>
                <a:tab algn="l" pos="1600200"/>
                <a:tab algn="l" pos="2468880"/>
                <a:tab algn="r" pos="3931920"/>
              </a:tabLst>
            </a:pPr>
            <a:r>
              <a:rPr lang="es-ES" sz="850" spc="0">
                <a:solidFill>
                  <a:srgbClr val="000000"/>
                </a:solidFill>
                <a:latin typeface="Times New Roman" pitchFamily="1" panose="02020603050405020304"/>
              </a:rPr>
              <a:t>F Márquez </a:t>
            </a:r>
            <a:r>
              <a:rPr lang="es-ES" sz="850" spc="0">
                <a:solidFill>
                  <a:srgbClr val="000000"/>
                </a:solidFill>
                <a:latin typeface="Times New Roman" pitchFamily="1" panose="02020603050405020304"/>
              </a:rPr>
              <a:t>F Higes </a:t>
            </a:r>
            <a:r>
              <a:rPr lang="es-ES" sz="850" spc="0">
                <a:solidFill>
                  <a:srgbClr val="000000"/>
                </a:solidFill>
                <a:latin typeface="Times New Roman" pitchFamily="1" panose="02020603050405020304"/>
              </a:rPr>
              <a:t>A Ruperez </a:t>
            </a:r>
            <a:r>
              <a:rPr lang="es-ES" sz="850" spc="0">
                <a:solidFill>
                  <a:srgbClr val="000000"/>
                </a:solidFill>
                <a:latin typeface="Times New Roman" pitchFamily="1" panose="02020603050405020304"/>
              </a:rPr>
              <a:t>MD Torres </a:t>
            </a:r>
            <a:r>
              <a:rPr lang="es-ES" sz="850" spc="0">
                <a:solidFill>
                  <a:srgbClr val="000000"/>
                </a:solidFill>
                <a:latin typeface="Times New Roman" pitchFamily="1" panose="02020603050405020304"/>
              </a:rPr>
              <a:t>JE Campillo </a:t>
            </a:r>
          </a:p>
        </p:txBody>
      </p:sp>
      <p:sp>
        <p:nvSpPr>
          <p:cNvPr id="10" name=""/>
          <p:cNvSpPr/>
          <p:nvPr>
            <p:ph type="body" idx="10"/>
          </p:nvPr>
        </p:nvSpPr>
        <p:spPr>
          <a:xfrm>
            <a:off x="1330325" y="3063240"/>
            <a:ext cx="259715" cy="54610"/>
          </a:xfrm>
          <a:prstGeom prst="rect">
            <a:avLst/>
          </a:prstGeom>
          <a:noFill/>
          <a:ln w="0" cmpd="sng">
            <a:noFill/>
            <a:prstDash val="solid"/>
          </a:ln>
        </p:spPr>
        <p:txBody>
          <a:bodyPr vert="horz" lIns="0" tIns="0" rIns="0" bIns="0" anchor="t"/>
          <a:lstStyle/>
          <a:p>
            <a:pPr marL="0" marR="0" indent="0" algn="l">
              <a:lnSpc>
                <a:spcPts val="400"/>
              </a:lnSpc>
              <a:spcAft>
                <a:spcPts val="0"/>
              </a:spcAft>
            </a:pPr>
            <a:r>
              <a:rPr lang="es-ES" sz="850" spc="135">
                <a:solidFill>
                  <a:srgbClr val="000000"/>
                </a:solidFill>
                <a:latin typeface="Times New Roman" pitchFamily="1" panose="02020603050405020304"/>
              </a:rPr>
              <a:t>rro </a:t>
            </a:r>
          </a:p>
        </p:txBody>
      </p:sp>
      <p:sp>
        <p:nvSpPr>
          <p:cNvPr id="11" name=""/>
          <p:cNvSpPr/>
          <p:nvPr>
            <p:ph type="body" idx="10"/>
          </p:nvPr>
        </p:nvSpPr>
        <p:spPr>
          <a:xfrm>
            <a:off x="1410970" y="4352290"/>
            <a:ext cx="4636135" cy="2743200"/>
          </a:xfrm>
          <a:prstGeom prst="rect">
            <a:avLst/>
          </a:prstGeom>
          <a:noFill/>
          <a:ln w="0" cmpd="sng">
            <a:noFill/>
            <a:prstDash val="solid"/>
          </a:ln>
        </p:spPr>
        <p:txBody>
          <a:bodyPr vert="horz" lIns="0" tIns="0" rIns="0" bIns="0" anchor="t"/>
          <a:lstStyle/>
          <a:p>
            <a:pPr marL="137160" marR="0" indent="0" algn="l">
              <a:lnSpc>
                <a:spcPts val="800"/>
              </a:lnSpc>
              <a:spcAft>
                <a:spcPts val="0"/>
              </a:spcAft>
              <a:tabLst>
                <a:tab algn="l" pos="868680"/>
                <a:tab algn="l" pos="2377440"/>
                <a:tab algn="l" pos="3291840"/>
                <a:tab algn="r" pos="4572000"/>
              </a:tabLst>
            </a:pPr>
            <a:r>
              <a:rPr lang="es-ES" sz="850" spc="0">
                <a:solidFill>
                  <a:srgbClr val="000000"/>
                </a:solidFill>
                <a:latin typeface="Times New Roman" pitchFamily="1" panose="02020603050405020304"/>
              </a:rPr>
              <a:t>MC Pueyo </a:t>
            </a:r>
            <a:r>
              <a:rPr lang="es-ES" sz="850" spc="0">
                <a:solidFill>
                  <a:srgbClr val="000000"/>
                </a:solidFill>
                <a:latin typeface="Times New Roman" pitchFamily="1" panose="02020603050405020304"/>
              </a:rPr>
              <a:t>JL. Barea JD. Bejarano </a:t>
            </a:r>
            <a:r>
              <a:rPr lang="es-ES" sz="850" spc="0">
                <a:solidFill>
                  <a:srgbClr val="000000"/>
                </a:solidFill>
                <a:latin typeface="Times New Roman" pitchFamily="1" panose="02020603050405020304"/>
              </a:rPr>
              <a:t>JJ Morales </a:t>
            </a:r>
            <a:r>
              <a:rPr lang="es-ES" sz="850" spc="0">
                <a:solidFill>
                  <a:srgbClr val="000000"/>
                </a:solidFill>
                <a:latin typeface="Times New Roman" pitchFamily="1" panose="02020603050405020304"/>
              </a:rPr>
              <a:t>L Romero </a:t>
            </a:r>
            <a:r>
              <a:rPr lang="es-ES" sz="850" spc="0">
                <a:solidFill>
                  <a:srgbClr val="000000"/>
                </a:solidFill>
                <a:latin typeface="Times New Roman" pitchFamily="1" panose="02020603050405020304"/>
              </a:rPr>
              <a:t>M Blasco </a:t>
            </a:r>
          </a:p>
          <a:p>
            <a:pPr marL="137160" marR="0" indent="0" algn="l">
              <a:lnSpc>
                <a:spcPts val="900"/>
              </a:lnSpc>
              <a:spcBef>
                <a:spcPts val="9805"/>
              </a:spcBef>
              <a:spcAft>
                <a:spcPts val="0"/>
              </a:spcAft>
              <a:tabLst>
                <a:tab algn="l" pos="868680"/>
                <a:tab algn="l" pos="1737360"/>
                <a:tab algn="r" pos="4572000"/>
              </a:tabLst>
            </a:pPr>
            <a:r>
              <a:rPr lang="es-ES" sz="850" spc="0">
                <a:solidFill>
                  <a:srgbClr val="000000"/>
                </a:solidFill>
                <a:latin typeface="Times New Roman" pitchFamily="1" panose="02020603050405020304"/>
              </a:rPr>
              <a:t>F Cobos </a:t>
            </a:r>
            <a:r>
              <a:rPr lang="es-ES" sz="850" spc="0">
                <a:solidFill>
                  <a:srgbClr val="000000"/>
                </a:solidFill>
                <a:latin typeface="Times New Roman" pitchFamily="1" panose="02020603050405020304"/>
              </a:rPr>
              <a:t>A Jiménez </a:t>
            </a:r>
            <a:r>
              <a:rPr lang="es-ES" sz="850" spc="0">
                <a:solidFill>
                  <a:srgbClr val="000000"/>
                </a:solidFill>
                <a:latin typeface="Times New Roman" pitchFamily="1" panose="02020603050405020304"/>
              </a:rPr>
              <a:t>JA Devesa </a:t>
            </a:r>
            <a:r>
              <a:rPr lang="es-ES" sz="850" spc="0">
                <a:solidFill>
                  <a:srgbClr val="000000"/>
                </a:solidFill>
                <a:latin typeface="Times New Roman" pitchFamily="1" panose="02020603050405020304"/>
              </a:rPr>
              <a:t>MI Acevedo J López AliguéJ Cobos </a:t>
            </a:r>
          </a:p>
          <a:p>
            <a:pPr marL="0" marR="0" indent="0" algn="l">
              <a:lnSpc>
                <a:spcPts val="700"/>
              </a:lnSpc>
              <a:spcBef>
                <a:spcPts val="9280"/>
              </a:spcBef>
              <a:spcAft>
                <a:spcPts val="0"/>
              </a:spcAft>
              <a:tabLst>
                <a:tab algn="l" pos="822960"/>
                <a:tab algn="l" pos="1645920"/>
                <a:tab algn="l" pos="2468880"/>
                <a:tab algn="l" pos="3291840"/>
                <a:tab algn="r" pos="4617720"/>
              </a:tabLst>
            </a:pPr>
            <a:r>
              <a:rPr lang="es-ES" sz="850" spc="0">
                <a:solidFill>
                  <a:srgbClr val="000000"/>
                </a:solidFill>
                <a:latin typeface="Times New Roman" pitchFamily="1" panose="02020603050405020304"/>
              </a:rPr>
              <a:t>E Andaluz </a:t>
            </a:r>
            <a:r>
              <a:rPr lang="es-ES" sz="850" spc="0">
                <a:solidFill>
                  <a:srgbClr val="000000"/>
                </a:solidFill>
                <a:latin typeface="Times New Roman" pitchFamily="1" panose="02020603050405020304"/>
              </a:rPr>
              <a:t>J Morales </a:t>
            </a:r>
            <a:r>
              <a:rPr lang="es-ES" sz="850" spc="0">
                <a:solidFill>
                  <a:srgbClr val="000000"/>
                </a:solidFill>
                <a:latin typeface="Times New Roman" pitchFamily="1" panose="02020603050405020304"/>
              </a:rPr>
              <a:t>M Andrés </a:t>
            </a:r>
            <a:r>
              <a:rPr lang="es-ES" sz="850" spc="0">
                <a:solidFill>
                  <a:srgbClr val="000000"/>
                </a:solidFill>
                <a:latin typeface="Times New Roman" pitchFamily="1" panose="02020603050405020304"/>
              </a:rPr>
              <a:t>M Martínez </a:t>
            </a:r>
            <a:r>
              <a:rPr lang="es-ES" sz="850" spc="0">
                <a:solidFill>
                  <a:srgbClr val="000000"/>
                </a:solidFill>
                <a:latin typeface="Times New Roman" pitchFamily="1" panose="02020603050405020304"/>
              </a:rPr>
              <a:t>RM Garcia </a:t>
            </a:r>
            <a:r>
              <a:rPr lang="es-ES" sz="850" spc="0">
                <a:solidFill>
                  <a:srgbClr val="000000"/>
                </a:solidFill>
                <a:latin typeface="Times New Roman" pitchFamily="1" panose="02020603050405020304"/>
              </a:rPr>
              <a:t>M Tirado </a:t>
            </a:r>
          </a:p>
        </p:txBody>
      </p:sp>
    </p:spTree>
  </p:cSld>
  <p:clrMapOvr>
    <a:masterClrMapping/>
  </p:clrMapOvr>
</p:sldLayout>
</file>

<file path=ppt/slideLayouts/slideLayout6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50" b="1" spc="0">
                <a:solidFill>
                  <a:srgbClr val="000000"/>
                </a:solidFill>
                <a:latin typeface="Times New Roman" pitchFamily="1" panose="02020603050405020304"/>
              </a:rPr>
              <a:t>3. Medio siglo de esperanzas y realidades </a:t>
            </a:r>
            <a:r>
              <a:rPr lang="es-ES" sz="1300" spc="0">
                <a:solidFill>
                  <a:srgbClr val="000000"/>
                </a:solidFill>
                <a:latin typeface="Garamond" pitchFamily="1" panose="02020603050405020304"/>
              </a:rPr>
              <a:t>37 </a:t>
            </a:r>
          </a:p>
        </p:txBody>
      </p:sp>
      <p:sp>
        <p:nvSpPr>
          <p:cNvPr id="3" name=""/>
          <p:cNvSpPr/>
          <p:nvPr>
            <p:ph type="body" idx="10"/>
          </p:nvPr>
        </p:nvSpPr>
        <p:spPr>
          <a:xfrm>
            <a:off x="1056005" y="681990"/>
            <a:ext cx="5486400" cy="1924050"/>
          </a:xfrm>
          <a:prstGeom prst="rect">
            <a:avLst/>
          </a:prstGeom>
          <a:noFill/>
          <a:ln w="0" cmpd="sng">
            <a:noFill/>
            <a:prstDash val="solid"/>
          </a:ln>
        </p:spPr>
        <p:txBody>
          <a:bodyPr vert="horz" lIns="0" tIns="21907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rígida y autoritaria anteriormente existente en la universidad y el nuevo y necesario estatus “democrático”. </a:t>
            </a:r>
          </a:p>
          <a:p>
            <a:pPr marL="45720" marR="45720" indent="0" algn="just">
              <a:lnSpc>
                <a:spcPts val="1400"/>
              </a:lnSpc>
              <a:spcBef>
                <a:spcPts val="520"/>
              </a:spcBef>
              <a:spcAft>
                <a:spcPts val="1345"/>
              </a:spcAft>
            </a:pPr>
            <a:r>
              <a:rPr lang="es-ES" sz="1300" spc="0">
                <a:solidFill>
                  <a:srgbClr val="000000"/>
                </a:solidFill>
                <a:latin typeface="Garamond" pitchFamily="1" panose="02020603050405020304"/>
              </a:rPr>
              <a:t>La situación anterior se torna mas confusa a partir de 1983, incidiendo especialmen-</a:t>
            </a:r>
            <a:r>
              <a:rPr lang="es-ES" sz="1300" spc="0">
                <a:solidFill>
                  <a:srgbClr val="000000"/>
                </a:solidFill>
                <a:latin typeface="Garamond" pitchFamily="1" panose="02020603050405020304"/>
              </a:rPr>
              <a:t>te en la </a:t>
            </a:r>
            <a:r>
              <a:rPr lang="es-ES" sz="1250" b="1" spc="0">
                <a:solidFill>
                  <a:srgbClr val="000000"/>
                </a:solidFill>
                <a:latin typeface="Times New Roman" pitchFamily="1" panose="02020603050405020304"/>
              </a:rPr>
              <a:t>Facultad de Ciencias</a:t>
            </a:r>
            <a:r>
              <a:rPr lang="es-ES" sz="1300" spc="0">
                <a:solidFill>
                  <a:srgbClr val="000000"/>
                </a:solidFill>
                <a:latin typeface="Garamond" pitchFamily="1" panose="02020603050405020304"/>
              </a:rPr>
              <a:t>. Empieza a producirse la </a:t>
            </a:r>
            <a:r>
              <a:rPr lang="es-ES" sz="1250" b="1" spc="0">
                <a:solidFill>
                  <a:srgbClr val="000000"/>
                </a:solidFill>
                <a:latin typeface="Times New Roman" pitchFamily="1" panose="02020603050405020304"/>
              </a:rPr>
              <a:t>diáspora</a:t>
            </a:r>
            <a:r>
              <a:rPr lang="es-ES" sz="1300" spc="0">
                <a:solidFill>
                  <a:srgbClr val="000000"/>
                </a:solidFill>
                <a:latin typeface="Garamond" pitchFamily="1" panose="02020603050405020304"/>
              </a:rPr>
              <a:t>. Es decir, la huida hacia mejores puertos de aquellos profesores que no tenían pensado estabili-</a:t>
            </a:r>
            <a:r>
              <a:rPr lang="es-ES" sz="1300" spc="0">
                <a:solidFill>
                  <a:srgbClr val="000000"/>
                </a:solidFill>
                <a:latin typeface="Garamond" pitchFamily="1" panose="02020603050405020304"/>
              </a:rPr>
              <a:t>zar su situación en Extremadura, y que sólo se encontraban de paso. En algunos Departamentos ocurrióy, antes de que se publicara la LRU, los nativos se quedaron prácticamente solos. En algunos casos, para bien. </a:t>
            </a:r>
          </a:p>
        </p:txBody>
      </p:sp>
      <p:sp>
        <p:nvSpPr>
          <p:cNvPr id="6" name=""/>
          <p:cNvSpPr/>
          <p:nvPr>
            <p:ph type="body" idx="10"/>
          </p:nvPr>
        </p:nvSpPr>
        <p:spPr>
          <a:xfrm>
            <a:off x="1056005" y="3791585"/>
            <a:ext cx="5486400" cy="179705"/>
          </a:xfrm>
          <a:prstGeom prst="rect">
            <a:avLst/>
          </a:prstGeom>
          <a:noFill/>
          <a:ln w="0" cmpd="sng">
            <a:noFill/>
            <a:prstDash val="solid"/>
          </a:ln>
        </p:spPr>
        <p:txBody>
          <a:bodyPr vert="horz" lIns="0" tIns="0" rIns="0" bIns="0" anchor="t"/>
          <a:lstStyle/>
          <a:p>
            <a:pPr marL="228600" marR="0" indent="0" algn="l">
              <a:lnSpc>
                <a:spcPts val="1000"/>
              </a:lnSpc>
              <a:spcAft>
                <a:spcPts val="420"/>
              </a:spcAft>
              <a:tabLst>
                <a:tab algn="l" pos="914400"/>
                <a:tab algn="l" pos="1783080"/>
                <a:tab algn="l" pos="2880360"/>
                <a:tab algn="l" pos="3749040"/>
                <a:tab algn="l" pos="4617720"/>
              </a:tabLst>
            </a:pPr>
            <a:r>
              <a:rPr lang="es-ES" sz="850" spc="5">
                <a:solidFill>
                  <a:srgbClr val="000000"/>
                </a:solidFill>
                <a:latin typeface="Times New Roman" pitchFamily="1" panose="02020603050405020304"/>
              </a:rPr>
              <a:t>P Lloret </a:t>
            </a:r>
            <a:r>
              <a:rPr lang="es-ES" sz="850" spc="5">
                <a:solidFill>
                  <a:srgbClr val="000000"/>
                </a:solidFill>
                <a:latin typeface="Times New Roman" pitchFamily="1" panose="02020603050405020304"/>
              </a:rPr>
              <a:t>F Guiberteau </a:t>
            </a:r>
            <a:r>
              <a:rPr lang="es-ES" sz="850" spc="5">
                <a:solidFill>
                  <a:srgbClr val="000000"/>
                </a:solidFill>
                <a:latin typeface="Times New Roman" pitchFamily="1" panose="02020603050405020304"/>
              </a:rPr>
              <a:t>C Álvarez Tinaut </a:t>
            </a:r>
            <a:r>
              <a:rPr lang="es-ES" sz="850" spc="5">
                <a:solidFill>
                  <a:srgbClr val="000000"/>
                </a:solidFill>
                <a:latin typeface="Times New Roman" pitchFamily="1" panose="02020603050405020304"/>
              </a:rPr>
              <a:t>V Higes </a:t>
            </a:r>
            <a:r>
              <a:rPr lang="es-ES" sz="850" spc="5">
                <a:solidFill>
                  <a:srgbClr val="000000"/>
                </a:solidFill>
                <a:latin typeface="Times New Roman" pitchFamily="1" panose="02020603050405020304"/>
              </a:rPr>
              <a:t>MC Viera </a:t>
            </a:r>
            <a:r>
              <a:rPr lang="es-ES" sz="850" spc="5">
                <a:solidFill>
                  <a:srgbClr val="000000"/>
                </a:solidFill>
                <a:latin typeface="Times New Roman" pitchFamily="1" panose="02020603050405020304"/>
              </a:rPr>
              <a:t>AFdez Militino </a:t>
            </a:r>
          </a:p>
        </p:txBody>
      </p:sp>
      <p:sp>
        <p:nvSpPr>
          <p:cNvPr id="9" name=""/>
          <p:cNvSpPr/>
          <p:nvPr>
            <p:ph type="body" idx="10"/>
          </p:nvPr>
        </p:nvSpPr>
        <p:spPr>
          <a:xfrm>
            <a:off x="1056005" y="5102225"/>
            <a:ext cx="5486400" cy="3370580"/>
          </a:xfrm>
          <a:prstGeom prst="rect">
            <a:avLst/>
          </a:prstGeom>
          <a:noFill/>
          <a:ln w="0" cmpd="sng">
            <a:noFill/>
            <a:prstDash val="solid"/>
          </a:ln>
        </p:spPr>
        <p:txBody>
          <a:bodyPr vert="horz" lIns="0" tIns="0" rIns="0" bIns="0" anchor="t"/>
          <a:lstStyle/>
          <a:p>
            <a:pPr marL="457200" marR="0" indent="0" algn="l">
              <a:lnSpc>
                <a:spcPts val="800"/>
              </a:lnSpc>
              <a:spcAft>
                <a:spcPts val="0"/>
              </a:spcAft>
              <a:tabLst>
                <a:tab algn="l" pos="1188720"/>
                <a:tab algn="l" pos="2103120"/>
                <a:tab algn="r" pos="3429000"/>
                <a:tab algn="l" pos="3749040"/>
              </a:tabLst>
            </a:pPr>
            <a:r>
              <a:rPr lang="es-ES" sz="850" spc="0">
                <a:solidFill>
                  <a:srgbClr val="000000"/>
                </a:solidFill>
                <a:latin typeface="Times New Roman" pitchFamily="1" panose="02020603050405020304"/>
              </a:rPr>
              <a:t>A Pajares </a:t>
            </a:r>
            <a:r>
              <a:rPr lang="es-ES" sz="850" spc="0">
                <a:solidFill>
                  <a:srgbClr val="000000"/>
                </a:solidFill>
                <a:latin typeface="Times New Roman" pitchFamily="1" panose="02020603050405020304"/>
              </a:rPr>
              <a:t>D Rios Insua </a:t>
            </a:r>
            <a:r>
              <a:rPr lang="es-ES" sz="850" spc="0">
                <a:solidFill>
                  <a:srgbClr val="000000"/>
                </a:solidFill>
                <a:latin typeface="Times New Roman" pitchFamily="1" panose="02020603050405020304"/>
              </a:rPr>
              <a:t>F Castaño </a:t>
            </a:r>
            <a:r>
              <a:rPr lang="es-ES" sz="850" spc="0">
                <a:solidFill>
                  <a:srgbClr val="000000"/>
                </a:solidFill>
                <a:latin typeface="Times New Roman" pitchFamily="1" panose="02020603050405020304"/>
              </a:rPr>
              <a:t>F Duque </a:t>
            </a:r>
            <a:r>
              <a:rPr lang="es-ES" sz="850" spc="0">
                <a:solidFill>
                  <a:srgbClr val="000000"/>
                </a:solidFill>
                <a:latin typeface="Times New Roman" pitchFamily="1" panose="02020603050405020304"/>
              </a:rPr>
              <a:t>FL Cumbrera J Casadesus </a:t>
            </a:r>
          </a:p>
          <a:p>
            <a:pPr marL="411480" marR="0" indent="0" algn="l">
              <a:lnSpc>
                <a:spcPts val="1000"/>
              </a:lnSpc>
              <a:spcBef>
                <a:spcPts val="9445"/>
              </a:spcBef>
              <a:spcAft>
                <a:spcPts val="0"/>
              </a:spcAft>
              <a:tabLst>
                <a:tab algn="l" pos="1143000"/>
                <a:tab algn="l" pos="2057400"/>
                <a:tab algn="r" pos="3429000"/>
                <a:tab algn="l" pos="3749040"/>
                <a:tab algn="l" pos="4617720"/>
              </a:tabLst>
            </a:pPr>
            <a:r>
              <a:rPr lang="es-ES" sz="850" spc="0">
                <a:solidFill>
                  <a:srgbClr val="000000"/>
                </a:solidFill>
                <a:latin typeface="Times New Roman" pitchFamily="1" panose="02020603050405020304"/>
              </a:rPr>
              <a:t>J Garrido </a:t>
            </a:r>
            <a:r>
              <a:rPr lang="es-ES" sz="850" spc="0">
                <a:solidFill>
                  <a:srgbClr val="000000"/>
                </a:solidFill>
                <a:latin typeface="Times New Roman" pitchFamily="1" panose="02020603050405020304"/>
              </a:rPr>
              <a:t>JG. Margallo </a:t>
            </a:r>
            <a:r>
              <a:rPr lang="es-ES" sz="850" spc="0">
                <a:solidFill>
                  <a:srgbClr val="000000"/>
                </a:solidFill>
                <a:latin typeface="Times New Roman" pitchFamily="1" panose="02020603050405020304"/>
              </a:rPr>
              <a:t>L Nogales </a:t>
            </a:r>
            <a:r>
              <a:rPr lang="es-ES" sz="850" spc="0">
                <a:solidFill>
                  <a:srgbClr val="000000"/>
                </a:solidFill>
                <a:latin typeface="Times New Roman" pitchFamily="1" panose="02020603050405020304"/>
              </a:rPr>
              <a:t>MA Fajardo </a:t>
            </a:r>
            <a:r>
              <a:rPr lang="es-ES" sz="850" spc="0">
                <a:solidFill>
                  <a:srgbClr val="000000"/>
                </a:solidFill>
                <a:latin typeface="Times New Roman" pitchFamily="1" panose="02020603050405020304"/>
              </a:rPr>
              <a:t>MA Mata </a:t>
            </a:r>
            <a:r>
              <a:rPr lang="es-ES" sz="850" spc="0">
                <a:solidFill>
                  <a:srgbClr val="000000"/>
                </a:solidFill>
                <a:latin typeface="Times New Roman" pitchFamily="1" panose="02020603050405020304"/>
              </a:rPr>
              <a:t>ME Ron </a:t>
            </a:r>
          </a:p>
          <a:p>
            <a:pPr marL="914400" marR="0" indent="0" algn="l">
              <a:lnSpc>
                <a:spcPts val="1000"/>
              </a:lnSpc>
              <a:spcBef>
                <a:spcPts val="8170"/>
              </a:spcBef>
              <a:spcAft>
                <a:spcPts val="0"/>
              </a:spcAft>
              <a:tabLst>
                <a:tab algn="l" pos="1645920"/>
                <a:tab algn="l" pos="3246120"/>
                <a:tab algn="l" pos="4069080"/>
              </a:tabLst>
            </a:pPr>
            <a:r>
              <a:rPr lang="es-ES" sz="850" spc="0">
                <a:solidFill>
                  <a:srgbClr val="000000"/>
                </a:solidFill>
                <a:latin typeface="Times New Roman" pitchFamily="1" panose="02020603050405020304"/>
              </a:rPr>
              <a:t>MI Garrido </a:t>
            </a:r>
            <a:r>
              <a:rPr lang="es-ES" sz="850" spc="0">
                <a:solidFill>
                  <a:srgbClr val="000000"/>
                </a:solidFill>
                <a:latin typeface="Times New Roman" pitchFamily="1" panose="02020603050405020304"/>
              </a:rPr>
              <a:t>MJ Carmona P Sarrigurren </a:t>
            </a:r>
            <a:r>
              <a:rPr lang="es-ES" sz="850" spc="0">
                <a:solidFill>
                  <a:srgbClr val="000000"/>
                </a:solidFill>
                <a:latin typeface="Times New Roman" pitchFamily="1" panose="02020603050405020304"/>
              </a:rPr>
              <a:t>A Murciego </a:t>
            </a:r>
            <a:r>
              <a:rPr lang="es-ES" sz="850" spc="0">
                <a:solidFill>
                  <a:srgbClr val="000000"/>
                </a:solidFill>
                <a:latin typeface="Times New Roman" pitchFamily="1" panose="02020603050405020304"/>
              </a:rPr>
              <a:t>S del Valle </a:t>
            </a:r>
          </a:p>
          <a:p>
            <a:pPr marL="822960" marR="45720" indent="0" algn="l">
              <a:lnSpc>
                <a:spcPts val="1200"/>
              </a:lnSpc>
              <a:spcBef>
                <a:spcPts val="1520"/>
              </a:spcBef>
              <a:spcAft>
                <a:spcPts val="2280"/>
              </a:spcAft>
            </a:pPr>
            <a:r>
              <a:rPr lang="es-ES" sz="1250" b="1" spc="0">
                <a:solidFill>
                  <a:srgbClr val="000000"/>
                </a:solidFill>
                <a:latin typeface="Times New Roman" pitchFamily="1" panose="02020603050405020304"/>
              </a:rPr>
              <a:t>Figura </a:t>
            </a:r>
            <a:r>
              <a:rPr lang="es-ES" sz="900" b="1" spc="0">
                <a:solidFill>
                  <a:srgbClr val="000000"/>
                </a:solidFill>
                <a:latin typeface="Arial" pitchFamily="2" panose="02020603050405020304"/>
              </a:rPr>
              <a:t>XXIII</a:t>
            </a:r>
            <a:r>
              <a:rPr lang="es-ES" sz="1300" spc="0">
                <a:solidFill>
                  <a:srgbClr val="000000"/>
                </a:solidFill>
                <a:latin typeface="Garamond" pitchFamily="1" panose="02020603050405020304"/>
              </a:rPr>
              <a:t>: </a:t>
            </a:r>
            <a:r>
              <a:rPr lang="es-ES" sz="1100" spc="0">
                <a:solidFill>
                  <a:srgbClr val="000000"/>
                </a:solidFill>
                <a:latin typeface="Garamond" pitchFamily="1" panose="02020603050405020304"/>
              </a:rPr>
              <a:t>Galería de docentes que impartieron enseñanzas y realizaron investigación en la Facultad de Ciencias durante su periodo de asentamiento (continua) </a:t>
            </a:r>
          </a:p>
        </p:txBody>
      </p:sp>
      <p:sp>
        <p:nvSpPr>
          <p:cNvPr id="10" name=""/>
          <p:cNvSpPr/>
          <p:nvPr>
            <p:ph type="body" idx="10"/>
          </p:nvPr>
        </p:nvSpPr>
        <p:spPr>
          <a:xfrm>
            <a:off x="1056005" y="8472805"/>
            <a:ext cx="5486400" cy="1258570"/>
          </a:xfrm>
          <a:prstGeom prst="rect">
            <a:avLst/>
          </a:prstGeom>
          <a:noFill/>
          <a:ln w="0" cmpd="sng">
            <a:noFill/>
            <a:prstDash val="solid"/>
          </a:ln>
        </p:spPr>
        <p:txBody>
          <a:bodyPr vert="horz" lIns="0" tIns="12700" rIns="0" bIns="0" anchor="t"/>
          <a:lstStyle/>
          <a:p>
            <a:pPr marL="45720" marR="45720" indent="0" algn="just">
              <a:lnSpc>
                <a:spcPts val="1400"/>
              </a:lnSpc>
              <a:spcAft>
                <a:spcPts val="1120"/>
              </a:spcAft>
            </a:pPr>
            <a:r>
              <a:rPr lang="es-ES" sz="1300" spc="0">
                <a:solidFill>
                  <a:srgbClr val="000000"/>
                </a:solidFill>
                <a:latin typeface="Garamond" pitchFamily="1" panose="02020603050405020304"/>
              </a:rPr>
              <a:t>El período </a:t>
            </a:r>
            <a:r>
              <a:rPr lang="es-ES" sz="1250" b="1" spc="0">
                <a:solidFill>
                  <a:srgbClr val="000000"/>
                </a:solidFill>
                <a:latin typeface="Times New Roman" pitchFamily="1" panose="02020603050405020304"/>
              </a:rPr>
              <a:t>1983–1986 </a:t>
            </a:r>
            <a:r>
              <a:rPr lang="es-ES" sz="1300" spc="0">
                <a:solidFill>
                  <a:srgbClr val="000000"/>
                </a:solidFill>
                <a:latin typeface="Garamond" pitchFamily="1" panose="02020603050405020304"/>
              </a:rPr>
              <a:t>puede ser llamado “</a:t>
            </a:r>
            <a:r>
              <a:rPr lang="es-ES" sz="1300" i="1" spc="0">
                <a:solidFill>
                  <a:srgbClr val="000000"/>
                </a:solidFill>
                <a:latin typeface="Garamond" pitchFamily="1" panose="02020603050405020304"/>
              </a:rPr>
              <a:t>el de la transición</a:t>
            </a:r>
            <a:r>
              <a:rPr lang="es-ES" sz="1300" spc="0">
                <a:solidFill>
                  <a:srgbClr val="000000"/>
                </a:solidFill>
                <a:latin typeface="Garamond" pitchFamily="1" panose="02020603050405020304"/>
              </a:rPr>
              <a:t>”; en e´l se vivieron varios traumas: el de la publicación de la </a:t>
            </a:r>
            <a:r>
              <a:rPr lang="es-ES" sz="1250" b="1" spc="0">
                <a:solidFill>
                  <a:srgbClr val="000000"/>
                </a:solidFill>
                <a:latin typeface="Times New Roman" pitchFamily="1" panose="02020603050405020304"/>
              </a:rPr>
              <a:t>LRU</a:t>
            </a:r>
            <a:r>
              <a:rPr lang="es-ES" sz="1300" spc="0">
                <a:solidFill>
                  <a:srgbClr val="000000"/>
                </a:solidFill>
                <a:latin typeface="Garamond" pitchFamily="1" panose="02020603050405020304"/>
              </a:rPr>
              <a:t>, el de las pruebas de idoneidad y el de la reglamentación estatutaria de las universidades. En la nuestra, este último traumatismo se viviócon intensidad. Como en muchas otras, se pretendió“</a:t>
            </a:r>
            <a:r>
              <a:rPr lang="es-ES" sz="1300" i="1" spc="0">
                <a:solidFill>
                  <a:srgbClr val="000000"/>
                </a:solidFill>
                <a:latin typeface="Garamond" pitchFamily="1" panose="02020603050405020304"/>
              </a:rPr>
              <a:t>redescu-brir Am´erica</a:t>
            </a:r>
            <a:r>
              <a:rPr lang="es-ES" sz="1300" spc="0">
                <a:solidFill>
                  <a:srgbClr val="000000"/>
                </a:solidFill>
                <a:latin typeface="Garamond" pitchFamily="1" panose="02020603050405020304"/>
              </a:rPr>
              <a:t>” y se configuraron, casi de la nada, unos </a:t>
            </a:r>
            <a:r>
              <a:rPr lang="es-ES" sz="1250" b="1" spc="0">
                <a:solidFill>
                  <a:srgbClr val="000000"/>
                </a:solidFill>
                <a:latin typeface="Times New Roman" pitchFamily="1" panose="02020603050405020304"/>
              </a:rPr>
              <a:t>Estatutos </a:t>
            </a:r>
            <a:r>
              <a:rPr lang="es-ES" sz="1300" spc="0">
                <a:solidFill>
                  <a:srgbClr val="000000"/>
                </a:solidFill>
                <a:latin typeface="Garamond" pitchFamily="1" panose="02020603050405020304"/>
              </a:rPr>
              <a:t>casi improvisados y deficientes pero, eso si, “democráticos”, en sesiones claustrales “</a:t>
            </a:r>
            <a:r>
              <a:rPr lang="es-ES" sz="1300" i="1" spc="0">
                <a:solidFill>
                  <a:srgbClr val="000000"/>
                </a:solidFill>
                <a:latin typeface="Garamond" pitchFamily="1" panose="02020603050405020304"/>
              </a:rPr>
              <a:t>de locura</a:t>
            </a:r>
            <a:r>
              <a:rPr lang="es-ES" sz="1300" spc="0">
                <a:solidFill>
                  <a:srgbClr val="000000"/>
                </a:solidFill>
                <a:latin typeface="Garamond" pitchFamily="1" panose="02020603050405020304"/>
              </a:rPr>
              <a:t>”. </a:t>
            </a:r>
          </a:p>
        </p:txBody>
      </p:sp>
      <p:sp>
        <p:nvSpPr>
          <p:cNvPr id="11"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0" indent="0" algn="r">
              <a:lnSpc>
                <a:spcPts val="1400"/>
              </a:lnSpc>
              <a:spcAft>
                <a:spcPts val="60"/>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6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635"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38 </a:t>
            </a:r>
            <a:r>
              <a:rPr lang="es-ES" sz="1200" b="1" spc="0">
                <a:solidFill>
                  <a:srgbClr val="000000"/>
                </a:solidFill>
                <a:latin typeface="Times New Roman" pitchFamily="1" panose="02020603050405020304"/>
              </a:rPr>
              <a:t>3.3. Crecer: formando una identidad y consolidando </a:t>
            </a:r>
          </a:p>
        </p:txBody>
      </p:sp>
      <p:sp>
        <p:nvSpPr>
          <p:cNvPr id="3" name=""/>
          <p:cNvSpPr/>
          <p:nvPr>
            <p:ph type="body" idx="10"/>
          </p:nvPr>
        </p:nvSpPr>
        <p:spPr>
          <a:xfrm>
            <a:off x="1054735" y="681990"/>
            <a:ext cx="5486400" cy="1558290"/>
          </a:xfrm>
          <a:prstGeom prst="rect">
            <a:avLst/>
          </a:prstGeom>
          <a:noFill/>
          <a:ln w="0" cmpd="sng">
            <a:noFill/>
            <a:prstDash val="solid"/>
          </a:ln>
        </p:spPr>
        <p:txBody>
          <a:bodyPr vert="horz" lIns="0" tIns="230505" rIns="0" bIns="0" anchor="t"/>
          <a:lstStyle/>
          <a:p>
            <a:pPr marL="45720" marR="45720" indent="0" algn="just">
              <a:lnSpc>
                <a:spcPts val="1400"/>
              </a:lnSpc>
              <a:spcAft>
                <a:spcPts val="1815"/>
              </a:spcAft>
            </a:pPr>
            <a:r>
              <a:rPr lang="es-ES" sz="1200" spc="0">
                <a:solidFill>
                  <a:srgbClr val="000000"/>
                </a:solidFill>
                <a:latin typeface="Times New Roman" pitchFamily="1" panose="02020603050405020304"/>
              </a:rPr>
              <a:t>El resumen de toda esta actividad fue que el MEC centrifugóel lastre que tenía con el sistema universitario y lo descentralizóa las comunidades académicas, para que se “pelearan” entre sí. Nunca podría olvidarse la peregrina escena que vivimos en el Claustro Constituyente de la UEx, donde un Rector abría las sesiones de Claustro, sin tener establecidas aún las normas para hacer uso de la palabra, y en donde, eso si, sólo se sabía que “el Claustro era soberano”. Demencial. </a:t>
            </a:r>
          </a:p>
        </p:txBody>
      </p:sp>
      <p:sp>
        <p:nvSpPr>
          <p:cNvPr id="4" name=""/>
          <p:cNvSpPr/>
          <p:nvPr>
            <p:ph type="body" idx="10"/>
          </p:nvPr>
        </p:nvSpPr>
        <p:spPr>
          <a:xfrm>
            <a:off x="1054735" y="7603490"/>
            <a:ext cx="5486400" cy="2127885"/>
          </a:xfrm>
          <a:prstGeom prst="rect">
            <a:avLst/>
          </a:prstGeom>
          <a:noFill/>
          <a:ln w="0" cmpd="sng">
            <a:noFill/>
            <a:prstDash val="solid"/>
          </a:ln>
        </p:spPr>
        <p:txBody>
          <a:bodyPr vert="horz" lIns="0" tIns="36830" rIns="0" bIns="0" anchor="t"/>
          <a:lstStyle/>
          <a:p>
            <a:pPr marL="1143000" marR="45720" indent="0" algn="just">
              <a:lnSpc>
                <a:spcPts val="1200"/>
              </a:lnSpc>
              <a:spcAft>
                <a:spcPts val="0"/>
              </a:spcAft>
            </a:pPr>
            <a:r>
              <a:rPr lang="es-ES" sz="1200" b="1" spc="0">
                <a:solidFill>
                  <a:srgbClr val="000000"/>
                </a:solidFill>
                <a:latin typeface="Times New Roman" pitchFamily="1" panose="02020603050405020304"/>
              </a:rPr>
              <a:t>Figura </a:t>
            </a:r>
            <a:r>
              <a:rPr lang="es-ES" sz="950" spc="0">
                <a:solidFill>
                  <a:srgbClr val="000000"/>
                </a:solidFill>
                <a:latin typeface="Arial" pitchFamily="2" panose="02020603050405020304"/>
              </a:rPr>
              <a:t>XXIV</a:t>
            </a:r>
            <a:r>
              <a:rPr lang="es-ES" sz="1200" spc="0">
                <a:solidFill>
                  <a:srgbClr val="000000"/>
                </a:solidFill>
                <a:latin typeface="Times New Roman" pitchFamily="1" panose="02020603050405020304"/>
              </a:rPr>
              <a:t>: </a:t>
            </a:r>
            <a:r>
              <a:rPr lang="es-ES" sz="1000" spc="0">
                <a:solidFill>
                  <a:srgbClr val="000000"/>
                </a:solidFill>
                <a:latin typeface="Times New Roman" pitchFamily="1" panose="02020603050405020304"/>
              </a:rPr>
              <a:t>Galería de docentes que impartieron enseñanzas y realizaron investigación en la Facultad de Ciencias durante su periodo de asentamiento </a:t>
            </a:r>
          </a:p>
          <a:p>
            <a:pPr marL="45720" marR="45720" indent="0" algn="just">
              <a:lnSpc>
                <a:spcPts val="1400"/>
              </a:lnSpc>
              <a:spcBef>
                <a:spcPts val="2840"/>
              </a:spcBef>
              <a:spcAft>
                <a:spcPts val="1175"/>
              </a:spcAft>
            </a:pPr>
            <a:r>
              <a:rPr lang="es-ES" sz="1200" spc="25">
                <a:solidFill>
                  <a:srgbClr val="000000"/>
                </a:solidFill>
                <a:latin typeface="Times New Roman" pitchFamily="1" panose="02020603050405020304"/>
              </a:rPr>
              <a:t>El período </a:t>
            </a:r>
            <a:r>
              <a:rPr lang="es-ES" sz="1200" b="1" spc="25">
                <a:solidFill>
                  <a:srgbClr val="000000"/>
                </a:solidFill>
                <a:latin typeface="Times New Roman" pitchFamily="1" panose="02020603050405020304"/>
              </a:rPr>
              <a:t>1986-1989 </a:t>
            </a:r>
            <a:r>
              <a:rPr lang="es-ES" sz="1200" spc="25">
                <a:solidFill>
                  <a:srgbClr val="000000"/>
                </a:solidFill>
                <a:latin typeface="Times New Roman" pitchFamily="1" panose="02020603050405020304"/>
              </a:rPr>
              <a:t>fue “el de la normalizacion” y “de las Oposiciones”. La afluen-</a:t>
            </a:r>
            <a:r>
              <a:rPr lang="es-ES" sz="1200" spc="25">
                <a:solidFill>
                  <a:srgbClr val="000000"/>
                </a:solidFill>
                <a:latin typeface="Times New Roman" pitchFamily="1" panose="02020603050405020304"/>
              </a:rPr>
              <a:t>cia de recursos económicos a nuestra Universidad fue, durante este período, algo menos escasa y, en general, las peticiones de ayudas al Ministerio, la CAICYT o a la Junta de Extremadura, o para solicitar Bolsas de viaje, o Becas para estancias en el extranjero, fueron atendidas en gran número de casos. Podría llamarse también período de “oposiciones”, porque en él se saturónuestra Facultad de profesorado joven (en general, nativo) y numerario. </a:t>
            </a:r>
          </a:p>
        </p:txBody>
      </p:sp>
      <p:sp>
        <p:nvSpPr>
          <p:cNvPr id="5" name=""/>
          <p:cNvSpPr/>
          <p:nvPr>
            <p:ph type="body" idx="10"/>
          </p:nvPr>
        </p:nvSpPr>
        <p:spPr>
          <a:xfrm>
            <a:off x="105473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
        <p:nvSpPr>
          <p:cNvPr id="8" name=""/>
          <p:cNvSpPr/>
          <p:nvPr>
            <p:ph type="body" idx="10"/>
          </p:nvPr>
        </p:nvSpPr>
        <p:spPr>
          <a:xfrm>
            <a:off x="1417320" y="3404870"/>
            <a:ext cx="4645025" cy="97155"/>
          </a:xfrm>
          <a:prstGeom prst="rect">
            <a:avLst/>
          </a:prstGeom>
          <a:noFill/>
          <a:ln w="0" cmpd="sng">
            <a:noFill/>
            <a:prstDash val="solid"/>
          </a:ln>
        </p:spPr>
        <p:txBody>
          <a:bodyPr vert="horz" lIns="0" tIns="0" rIns="0" bIns="0" anchor="t"/>
          <a:lstStyle/>
          <a:p>
            <a:pPr marL="0" marR="0" indent="0" algn="l">
              <a:lnSpc>
                <a:spcPts val="700"/>
              </a:lnSpc>
              <a:spcAft>
                <a:spcPts val="0"/>
              </a:spcAft>
              <a:tabLst>
                <a:tab algn="l" pos="777240"/>
                <a:tab algn="l" pos="1645920"/>
                <a:tab algn="l" pos="2331720"/>
                <a:tab algn="l" pos="3337560"/>
                <a:tab algn="r" pos="4663440"/>
              </a:tabLst>
            </a:pPr>
            <a:r>
              <a:rPr lang="es-ES" sz="850" spc="0">
                <a:solidFill>
                  <a:srgbClr val="000000"/>
                </a:solidFill>
                <a:latin typeface="Times New Roman" pitchFamily="1" panose="02020603050405020304"/>
              </a:rPr>
              <a:t>MC Barriga </a:t>
            </a:r>
            <a:r>
              <a:rPr lang="es-ES" sz="850" spc="0">
                <a:solidFill>
                  <a:srgbClr val="000000"/>
                </a:solidFill>
                <a:latin typeface="Times New Roman" pitchFamily="1" panose="02020603050405020304"/>
              </a:rPr>
              <a:t>J Torregrosa </a:t>
            </a:r>
            <a:r>
              <a:rPr lang="es-ES" sz="850" spc="0">
                <a:solidFill>
                  <a:srgbClr val="000000"/>
                </a:solidFill>
                <a:latin typeface="Times New Roman" pitchFamily="1" panose="02020603050405020304"/>
              </a:rPr>
              <a:t>JI Maynar </a:t>
            </a:r>
            <a:r>
              <a:rPr lang="es-ES" sz="850" spc="0">
                <a:solidFill>
                  <a:srgbClr val="000000"/>
                </a:solidFill>
                <a:latin typeface="Times New Roman" pitchFamily="1" panose="02020603050405020304"/>
              </a:rPr>
              <a:t>MC Mahedero </a:t>
            </a:r>
            <a:r>
              <a:rPr lang="es-ES" sz="850" spc="0">
                <a:solidFill>
                  <a:srgbClr val="000000"/>
                </a:solidFill>
                <a:latin typeface="Times New Roman" pitchFamily="1" panose="02020603050405020304"/>
              </a:rPr>
              <a:t>P Areces </a:t>
            </a:r>
            <a:r>
              <a:rPr lang="es-ES" sz="850" spc="0">
                <a:solidFill>
                  <a:srgbClr val="000000"/>
                </a:solidFill>
                <a:latin typeface="Times New Roman" pitchFamily="1" panose="02020603050405020304"/>
              </a:rPr>
              <a:t>F Salinas </a:t>
            </a:r>
          </a:p>
        </p:txBody>
      </p:sp>
      <p:sp>
        <p:nvSpPr>
          <p:cNvPr id="9" name=""/>
          <p:cNvSpPr/>
          <p:nvPr>
            <p:ph type="body" idx="10"/>
          </p:nvPr>
        </p:nvSpPr>
        <p:spPr>
          <a:xfrm>
            <a:off x="1481455" y="4730750"/>
            <a:ext cx="4638675" cy="2712720"/>
          </a:xfrm>
          <a:prstGeom prst="rect">
            <a:avLst/>
          </a:prstGeom>
          <a:noFill/>
          <a:ln w="0" cmpd="sng">
            <a:noFill/>
            <a:prstDash val="solid"/>
          </a:ln>
        </p:spPr>
        <p:txBody>
          <a:bodyPr vert="horz" lIns="0" tIns="0" rIns="0" bIns="0" anchor="t"/>
          <a:lstStyle/>
          <a:p>
            <a:pPr marL="45720" marR="0" indent="0" algn="l">
              <a:lnSpc>
                <a:spcPts val="800"/>
              </a:lnSpc>
              <a:spcAft>
                <a:spcPts val="0"/>
              </a:spcAft>
              <a:tabLst>
                <a:tab algn="r" pos="502920"/>
                <a:tab algn="r" pos="1371600"/>
                <a:tab algn="l" pos="1645920"/>
                <a:tab algn="r" pos="2148840"/>
                <a:tab algn="l" pos="4069080"/>
              </a:tabLst>
            </a:pPr>
            <a:r>
              <a:rPr lang="es-ES" sz="100" spc="0">
                <a:solidFill>
                  <a:srgbClr val="000000"/>
                </a:solidFill>
                <a:latin typeface="Times New Roman" pitchFamily="1" panose="02020603050405020304"/>
              </a:rPr>
              <a:t> </a:t>
            </a:r>
            <a:r>
              <a:rPr lang="es-ES" sz="850" spc="0">
                <a:solidFill>
                  <a:srgbClr val="000000"/>
                </a:solidFill>
                <a:latin typeface="Times New Roman" pitchFamily="1" panose="02020603050405020304"/>
              </a:rPr>
              <a:t>F Cancho </a:t>
            </a:r>
            <a:r>
              <a:rPr lang="es-ES" sz="850" spc="0">
                <a:solidFill>
                  <a:srgbClr val="000000"/>
                </a:solidFill>
                <a:latin typeface="Times New Roman" pitchFamily="1" panose="02020603050405020304"/>
              </a:rPr>
              <a:t>M Jiménez </a:t>
            </a:r>
            <a:r>
              <a:rPr lang="es-ES" sz="850" spc="0">
                <a:solidFill>
                  <a:srgbClr val="000000"/>
                </a:solidFill>
                <a:latin typeface="Times New Roman" pitchFamily="1" panose="02020603050405020304"/>
              </a:rPr>
              <a:t>P Cáceres </a:t>
            </a:r>
            <a:r>
              <a:rPr lang="es-ES" sz="850" spc="0">
                <a:solidFill>
                  <a:srgbClr val="000000"/>
                </a:solidFill>
                <a:latin typeface="Times New Roman" pitchFamily="1" panose="02020603050405020304"/>
              </a:rPr>
              <a:t>V Hernández ML Soriano </a:t>
            </a:r>
            <a:r>
              <a:rPr lang="es-ES" sz="850" spc="0">
                <a:solidFill>
                  <a:srgbClr val="000000"/>
                </a:solidFill>
                <a:latin typeface="Times New Roman" pitchFamily="1" panose="02020603050405020304"/>
              </a:rPr>
              <a:t>R Faro </a:t>
            </a:r>
          </a:p>
          <a:p>
            <a:pPr marL="0" marR="0" indent="0" algn="l">
              <a:lnSpc>
                <a:spcPts val="900"/>
              </a:lnSpc>
              <a:spcBef>
                <a:spcPts val="9350"/>
              </a:spcBef>
              <a:spcAft>
                <a:spcPts val="0"/>
              </a:spcAft>
              <a:tabLst>
                <a:tab algn="r" pos="502920"/>
                <a:tab algn="r" pos="1371600"/>
                <a:tab algn="r" pos="2148840"/>
                <a:tab algn="l" pos="2514600"/>
                <a:tab algn="l" pos="3291840"/>
                <a:tab algn="r" pos="4617720"/>
              </a:tabLst>
            </a:pPr>
            <a:r>
              <a:rPr lang="es-ES" sz="100" spc="0">
                <a:solidFill>
                  <a:srgbClr val="000000"/>
                </a:solidFill>
                <a:latin typeface="Times New Roman" pitchFamily="1" panose="02020603050405020304"/>
              </a:rPr>
              <a:t> </a:t>
            </a:r>
            <a:r>
              <a:rPr lang="es-ES" sz="850" spc="0">
                <a:solidFill>
                  <a:srgbClr val="000000"/>
                </a:solidFill>
                <a:latin typeface="Times New Roman" pitchFamily="1" panose="02020603050405020304"/>
              </a:rPr>
              <a:t>JE Rebollo </a:t>
            </a:r>
            <a:r>
              <a:rPr lang="es-ES" sz="850" spc="0">
                <a:solidFill>
                  <a:srgbClr val="000000"/>
                </a:solidFill>
                <a:latin typeface="Times New Roman" pitchFamily="1" panose="02020603050405020304"/>
              </a:rPr>
              <a:t>F Montalvo </a:t>
            </a:r>
            <a:r>
              <a:rPr lang="es-ES" sz="850" spc="0">
                <a:solidFill>
                  <a:srgbClr val="000000"/>
                </a:solidFill>
                <a:latin typeface="Times New Roman" pitchFamily="1" panose="02020603050405020304"/>
              </a:rPr>
              <a:t>J Alonso </a:t>
            </a:r>
            <a:r>
              <a:rPr lang="es-ES" sz="850" spc="0">
                <a:solidFill>
                  <a:srgbClr val="000000"/>
                </a:solidFill>
                <a:latin typeface="Times New Roman" pitchFamily="1" panose="02020603050405020304"/>
              </a:rPr>
              <a:t>E Román </a:t>
            </a:r>
            <a:r>
              <a:rPr lang="es-ES" sz="850" spc="0">
                <a:solidFill>
                  <a:srgbClr val="000000"/>
                </a:solidFill>
                <a:latin typeface="Times New Roman" pitchFamily="1" panose="02020603050405020304"/>
              </a:rPr>
              <a:t>JA Serrano </a:t>
            </a:r>
            <a:r>
              <a:rPr lang="es-ES" sz="850" spc="0">
                <a:solidFill>
                  <a:srgbClr val="000000"/>
                </a:solidFill>
                <a:latin typeface="Times New Roman" pitchFamily="1" panose="02020603050405020304"/>
              </a:rPr>
              <a:t>G Larriba </a:t>
            </a:r>
          </a:p>
          <a:p>
            <a:pPr marL="777240" marR="0" indent="0" algn="l">
              <a:lnSpc>
                <a:spcPts val="900"/>
              </a:lnSpc>
              <a:spcBef>
                <a:spcPts val="9350"/>
              </a:spcBef>
              <a:spcAft>
                <a:spcPts val="0"/>
              </a:spcAft>
              <a:tabLst>
                <a:tab algn="r" pos="1371600"/>
                <a:tab algn="r" pos="2148840"/>
                <a:tab algn="l" pos="2423160"/>
                <a:tab algn="l" pos="3291840"/>
              </a:tabLst>
            </a:pPr>
            <a:r>
              <a:rPr lang="es-ES" sz="100" spc="0">
                <a:solidFill>
                  <a:srgbClr val="000000"/>
                </a:solidFill>
                <a:latin typeface="Times New Roman" pitchFamily="1" panose="02020603050405020304"/>
              </a:rPr>
              <a:t> </a:t>
            </a:r>
            <a:r>
              <a:rPr lang="es-ES" sz="850" spc="0">
                <a:solidFill>
                  <a:srgbClr val="000000"/>
                </a:solidFill>
                <a:latin typeface="Times New Roman" pitchFamily="1" panose="02020603050405020304"/>
              </a:rPr>
              <a:t>LM Vázquez </a:t>
            </a:r>
            <a:r>
              <a:rPr lang="es-ES" sz="850" spc="0">
                <a:solidFill>
                  <a:srgbClr val="000000"/>
                </a:solidFill>
                <a:latin typeface="Times New Roman" pitchFamily="1" panose="02020603050405020304"/>
              </a:rPr>
              <a:t>MC Marín </a:t>
            </a:r>
            <a:r>
              <a:rPr lang="es-ES" sz="850" spc="0">
                <a:solidFill>
                  <a:srgbClr val="000000"/>
                </a:solidFill>
                <a:latin typeface="Times New Roman" pitchFamily="1" panose="02020603050405020304"/>
              </a:rPr>
              <a:t>I Oliveros </a:t>
            </a:r>
            <a:r>
              <a:rPr lang="es-ES" sz="850" spc="0">
                <a:solidFill>
                  <a:srgbClr val="000000"/>
                </a:solidFill>
                <a:latin typeface="Times New Roman" pitchFamily="1" panose="02020603050405020304"/>
              </a:rPr>
              <a:t>E Guzmán </a:t>
            </a:r>
          </a:p>
        </p:txBody>
      </p:sp>
    </p:spTree>
  </p:cSld>
  <p:clrMapOvr>
    <a:masterClrMapping/>
  </p:clrMapOvr>
</p:sldLayout>
</file>

<file path=ppt/slideLayouts/slideLayout6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469900"/>
            <a:ext cx="5715000" cy="212090"/>
          </a:xfrm>
          <a:prstGeom prst="rect">
            <a:avLst/>
          </a:prstGeom>
          <a:noFill/>
          <a:ln w="0" cmpd="sng">
            <a:noFill/>
            <a:prstDash val="solid"/>
          </a:ln>
        </p:spPr>
        <p:txBody>
          <a:bodyPr vert="horz" lIns="0" tIns="15875" rIns="0" bIns="0" anchor="t"/>
          <a:lstStyle/>
          <a:p>
            <a:pPr marL="0" marR="0" indent="0" algn="l">
              <a:lnSpc>
                <a:spcPts val="1500"/>
              </a:lnSpc>
              <a:spcAft>
                <a:spcPts val="50"/>
              </a:spcAft>
              <a:tabLst>
                <a:tab algn="l" pos="5257800"/>
              </a:tabLst>
            </a:pPr>
            <a:r>
              <a:rPr lang="es-ES" sz="1300"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39 </a:t>
            </a:r>
          </a:p>
        </p:txBody>
      </p:sp>
      <p:sp>
        <p:nvSpPr>
          <p:cNvPr id="3" name=""/>
          <p:cNvSpPr/>
          <p:nvPr>
            <p:ph type="body" idx="10"/>
          </p:nvPr>
        </p:nvSpPr>
        <p:spPr>
          <a:xfrm>
            <a:off x="1097280" y="681990"/>
            <a:ext cx="5715000" cy="2654300"/>
          </a:xfrm>
          <a:prstGeom prst="rect">
            <a:avLst/>
          </a:prstGeom>
          <a:noFill/>
          <a:ln w="0" cmpd="sng">
            <a:noFill/>
            <a:prstDash val="solid"/>
          </a:ln>
        </p:spPr>
        <p:txBody>
          <a:bodyPr vert="horz" lIns="0" tIns="231140" rIns="0" bIns="0" anchor="t"/>
          <a:lstStyle/>
          <a:p>
            <a:pPr marL="0" marR="320040" indent="0" algn="l">
              <a:lnSpc>
                <a:spcPts val="1400"/>
              </a:lnSpc>
              <a:spcAft>
                <a:spcPts val="0"/>
              </a:spcAft>
            </a:pPr>
            <a:r>
              <a:rPr lang="es-ES" sz="1200" spc="0">
                <a:solidFill>
                  <a:srgbClr val="000000"/>
                </a:solidFill>
                <a:latin typeface="Times New Roman" pitchFamily="1" panose="02020603050405020304"/>
              </a:rPr>
              <a:t>No debe olvidarse que en </a:t>
            </a:r>
            <a:r>
              <a:rPr lang="es-ES" sz="1300" spc="0">
                <a:solidFill>
                  <a:srgbClr val="000000"/>
                </a:solidFill>
                <a:latin typeface="Times New Roman" pitchFamily="1" panose="02020603050405020304"/>
              </a:rPr>
              <a:t>1977 </a:t>
            </a:r>
            <a:r>
              <a:rPr lang="es-ES" sz="1200" spc="0">
                <a:solidFill>
                  <a:srgbClr val="000000"/>
                </a:solidFill>
                <a:latin typeface="Times New Roman" pitchFamily="1" panose="02020603050405020304"/>
              </a:rPr>
              <a:t>se autorizóa la </a:t>
            </a:r>
            <a:r>
              <a:rPr lang="es-ES" sz="1300"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para impartir </a:t>
            </a:r>
            <a:r>
              <a:rPr lang="es-ES" sz="1200" spc="0">
                <a:solidFill>
                  <a:srgbClr val="000000"/>
                </a:solidFill>
                <a:latin typeface="Times New Roman" pitchFamily="1" panose="02020603050405020304"/>
              </a:rPr>
              <a:t>los primeros ciclos de las Secciones de </a:t>
            </a:r>
            <a:r>
              <a:rPr lang="es-ES" sz="1300" spc="0">
                <a:solidFill>
                  <a:srgbClr val="000000"/>
                </a:solidFill>
                <a:latin typeface="Times New Roman" pitchFamily="1" panose="02020603050405020304"/>
              </a:rPr>
              <a:t>Biología, Física y Matemáticas </a:t>
            </a:r>
            <a:r>
              <a:rPr lang="es-ES" sz="1200" spc="0">
                <a:solidFill>
                  <a:srgbClr val="000000"/>
                </a:solidFill>
                <a:latin typeface="Times New Roman" pitchFamily="1" panose="02020603050405020304"/>
              </a:rPr>
              <a:t>y, en el </a:t>
            </a:r>
            <a:r>
              <a:rPr lang="es-ES" sz="1200" spc="0">
                <a:solidFill>
                  <a:srgbClr val="000000"/>
                </a:solidFill>
                <a:latin typeface="Times New Roman" pitchFamily="1" panose="02020603050405020304"/>
              </a:rPr>
              <a:t>curso 1980/81, los estudios correspondientes al segundo ciclo. </a:t>
            </a:r>
          </a:p>
          <a:p>
            <a:pPr marL="640080" marR="320040" indent="0" algn="l">
              <a:lnSpc>
                <a:spcPts val="2200"/>
              </a:lnSpc>
              <a:spcBef>
                <a:spcPts val="2400"/>
              </a:spcBef>
              <a:spcAft>
                <a:spcPts val="0"/>
              </a:spcAft>
            </a:pPr>
            <a:r>
              <a:rPr lang="es-ES" sz="1750" spc="0">
                <a:solidFill>
                  <a:srgbClr val="000000"/>
                </a:solidFill>
                <a:latin typeface="Times New Roman" pitchFamily="1" panose="02020603050405020304"/>
              </a:rPr>
              <a:t>3.4. La impronta hoy: madurez, excelencia y re-</a:t>
            </a:r>
            <a:r>
              <a:rPr lang="es-ES" sz="1750" spc="0">
                <a:solidFill>
                  <a:srgbClr val="000000"/>
                </a:solidFill>
                <a:latin typeface="Times New Roman" pitchFamily="1" panose="02020603050405020304"/>
              </a:rPr>
              <a:t>novaci´on </a:t>
            </a:r>
          </a:p>
          <a:p>
            <a:pPr marL="0" marR="320040" indent="0" algn="l">
              <a:lnSpc>
                <a:spcPts val="1400"/>
              </a:lnSpc>
              <a:spcBef>
                <a:spcPts val="1730"/>
              </a:spcBef>
              <a:spcAft>
                <a:spcPts val="0"/>
              </a:spcAft>
            </a:pPr>
            <a:r>
              <a:rPr lang="es-ES" sz="1200" spc="0">
                <a:solidFill>
                  <a:srgbClr val="000000"/>
                </a:solidFill>
                <a:latin typeface="Times New Roman" pitchFamily="1" panose="02020603050405020304"/>
              </a:rPr>
              <a:t>En la actualidad, pueden cursarse en la </a:t>
            </a:r>
            <a:r>
              <a:rPr lang="es-ES" sz="1300"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un total de </a:t>
            </a:r>
            <a:r>
              <a:rPr lang="es-ES" sz="1300" spc="0">
                <a:solidFill>
                  <a:srgbClr val="000000"/>
                </a:solidFill>
                <a:latin typeface="Times New Roman" pitchFamily="1" panose="02020603050405020304"/>
              </a:rPr>
              <a:t>14 Tí-</a:t>
            </a:r>
            <a:r>
              <a:rPr lang="es-ES" sz="1300" spc="0">
                <a:solidFill>
                  <a:srgbClr val="000000"/>
                </a:solidFill>
                <a:latin typeface="Times New Roman" pitchFamily="1" panose="02020603050405020304"/>
              </a:rPr>
              <a:t>tulos</a:t>
            </a:r>
            <a:r>
              <a:rPr lang="es-ES" sz="1200" spc="0">
                <a:solidFill>
                  <a:srgbClr val="000000"/>
                </a:solidFill>
                <a:latin typeface="Times New Roman" pitchFamily="1" panose="02020603050405020304"/>
              </a:rPr>
              <a:t>: </a:t>
            </a:r>
            <a:r>
              <a:rPr lang="es-ES" sz="1300" spc="0">
                <a:solidFill>
                  <a:srgbClr val="000000"/>
                </a:solidFill>
                <a:latin typeface="Times New Roman" pitchFamily="1" panose="02020603050405020304"/>
              </a:rPr>
              <a:t>9 </a:t>
            </a:r>
            <a:r>
              <a:rPr lang="es-ES" sz="1200" spc="0">
                <a:solidFill>
                  <a:srgbClr val="000000"/>
                </a:solidFill>
                <a:latin typeface="Times New Roman" pitchFamily="1" panose="02020603050405020304"/>
              </a:rPr>
              <a:t>Grados y </a:t>
            </a:r>
            <a:r>
              <a:rPr lang="es-ES" sz="1300" spc="0">
                <a:solidFill>
                  <a:srgbClr val="000000"/>
                </a:solidFill>
                <a:latin typeface="Times New Roman" pitchFamily="1" panose="02020603050405020304"/>
              </a:rPr>
              <a:t>5 </a:t>
            </a:r>
            <a:r>
              <a:rPr lang="es-ES" sz="1200" spc="0">
                <a:solidFill>
                  <a:srgbClr val="000000"/>
                </a:solidFill>
                <a:latin typeface="Times New Roman" pitchFamily="1" panose="02020603050405020304"/>
              </a:rPr>
              <a:t>Másters (intercentros e interuniversitarios). Las </a:t>
            </a:r>
            <a:r>
              <a:rPr lang="es-ES" sz="1300" spc="0">
                <a:solidFill>
                  <a:srgbClr val="000000"/>
                </a:solidFill>
                <a:latin typeface="Times New Roman" pitchFamily="1" panose="02020603050405020304"/>
              </a:rPr>
              <a:t>Titulaciones </a:t>
            </a:r>
            <a:r>
              <a:rPr lang="es-ES" sz="1200" spc="0">
                <a:solidFill>
                  <a:srgbClr val="000000"/>
                </a:solidFill>
                <a:latin typeface="Times New Roman" pitchFamily="1" panose="02020603050405020304"/>
              </a:rPr>
              <a:t>que actualmente se cursan en la </a:t>
            </a:r>
            <a:r>
              <a:rPr lang="es-ES" sz="1300"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son las siguientes: </a:t>
            </a:r>
          </a:p>
          <a:p>
            <a:pPr marL="0" marR="1143000" indent="0" algn="l">
              <a:lnSpc>
                <a:spcPts val="2500"/>
              </a:lnSpc>
              <a:spcBef>
                <a:spcPts val="0"/>
              </a:spcBef>
              <a:spcAft>
                <a:spcPts val="0"/>
              </a:spcAft>
            </a:pPr>
            <a:r>
              <a:rPr lang="es-ES" sz="1200" spc="0">
                <a:solidFill>
                  <a:srgbClr val="000000"/>
                </a:solidFill>
                <a:latin typeface="Times New Roman" pitchFamily="1" panose="02020603050405020304"/>
              </a:rPr>
              <a:t>A. Titulaciones adaptadas al Espacio Europeo de Educación Superior. </a:t>
            </a:r>
          </a:p>
        </p:txBody>
      </p:sp>
      <p:sp>
        <p:nvSpPr>
          <p:cNvPr id="4" name=""/>
          <p:cNvSpPr/>
          <p:nvPr>
            <p:ph type="body" idx="10"/>
          </p:nvPr>
        </p:nvSpPr>
        <p:spPr>
          <a:xfrm>
            <a:off x="1471930" y="3336290"/>
            <a:ext cx="5340350" cy="399415"/>
          </a:xfrm>
          <a:prstGeom prst="rect">
            <a:avLst/>
          </a:prstGeom>
          <a:noFill/>
          <a:ln w="0" cmpd="sng">
            <a:noFill/>
            <a:prstDash val="solid"/>
          </a:ln>
        </p:spPr>
        <p:txBody>
          <a:bodyPr vert="horz" lIns="0" tIns="0" rIns="0" bIns="0" anchor="t"/>
          <a:lstStyle/>
          <a:p>
            <a:pPr marL="0" marR="1143000" indent="0" algn="l">
              <a:lnSpc>
                <a:spcPts val="2500"/>
              </a:lnSpc>
              <a:spcAft>
                <a:spcPts val="0"/>
              </a:spcAft>
            </a:pPr>
            <a:r>
              <a:rPr lang="es-ES" sz="1200" spc="0">
                <a:solidFill>
                  <a:srgbClr val="000000"/>
                </a:solidFill>
                <a:latin typeface="Times New Roman" pitchFamily="1" panose="02020603050405020304"/>
              </a:rPr>
              <a:t>Titulaciones de Grado: </a:t>
            </a:r>
          </a:p>
        </p:txBody>
      </p:sp>
      <p:sp>
        <p:nvSpPr>
          <p:cNvPr id="5" name=""/>
          <p:cNvSpPr/>
          <p:nvPr>
            <p:ph type="body" idx="10"/>
          </p:nvPr>
        </p:nvSpPr>
        <p:spPr>
          <a:xfrm>
            <a:off x="1517650" y="3735705"/>
            <a:ext cx="5294630" cy="1744980"/>
          </a:xfrm>
          <a:prstGeom prst="rect">
            <a:avLst/>
          </a:prstGeom>
          <a:noFill/>
          <a:ln w="0" cmpd="sng">
            <a:noFill/>
            <a:prstDash val="solid"/>
          </a:ln>
        </p:spPr>
        <p:txBody>
          <a:bodyPr vert="horz" lIns="0" tIns="156845" rIns="0" bIns="0" anchor="t"/>
          <a:lstStyle/>
          <a:p>
            <a:pPr marL="137160" marR="0" indent="137160" algn="l">
              <a:lnSpc>
                <a:spcPts val="1400"/>
              </a:lnSpc>
              <a:spcAft>
                <a:spcPts val="0"/>
              </a:spcAft>
              <a:buFont typeface="Times New Roman"/>
              <a:buAutoNum startAt="1" type="arabicPeriod"/>
            </a:pPr>
            <a:r>
              <a:rPr lang="es-ES" sz="1200" spc="30">
                <a:solidFill>
                  <a:srgbClr val="000000"/>
                </a:solidFill>
                <a:latin typeface="Times New Roman" pitchFamily="1" panose="02020603050405020304"/>
              </a:rPr>
              <a:t>Biología (BOE 05/01/10), </a:t>
            </a:r>
          </a:p>
          <a:p>
            <a:pPr marL="137160" marR="0" indent="137160" algn="l">
              <a:lnSpc>
                <a:spcPts val="1400"/>
              </a:lnSpc>
              <a:spcBef>
                <a:spcPts val="0"/>
              </a:spcBef>
              <a:spcAft>
                <a:spcPts val="0"/>
              </a:spcAft>
              <a:buFont typeface="Times New Roman"/>
              <a:buAutoNum type="arabicPeriod"/>
            </a:pPr>
            <a:r>
              <a:rPr lang="es-ES" sz="1200" spc="30">
                <a:solidFill>
                  <a:srgbClr val="000000"/>
                </a:solidFill>
                <a:latin typeface="Times New Roman" pitchFamily="1" panose="02020603050405020304"/>
              </a:rPr>
              <a:t>Biotecnología (BOE 01/01/14), </a:t>
            </a:r>
          </a:p>
          <a:p>
            <a:pPr marL="137160" marR="0" indent="137160" algn="l">
              <a:lnSpc>
                <a:spcPts val="1400"/>
              </a:lnSpc>
              <a:spcBef>
                <a:spcPts val="0"/>
              </a:spcBef>
              <a:spcAft>
                <a:spcPts val="0"/>
              </a:spcAft>
              <a:buFont typeface="Times New Roman"/>
              <a:buAutoNum type="arabicPeriod"/>
            </a:pPr>
            <a:r>
              <a:rPr lang="es-ES" sz="1200" spc="30">
                <a:solidFill>
                  <a:srgbClr val="000000"/>
                </a:solidFill>
                <a:latin typeface="Times New Roman" pitchFamily="1" panose="02020603050405020304"/>
              </a:rPr>
              <a:t>Ciencias Ambientales (BOE 05/01/10), </a:t>
            </a:r>
          </a:p>
          <a:p>
            <a:pPr marL="137160" marR="0" indent="137160" algn="l">
              <a:lnSpc>
                <a:spcPts val="1400"/>
              </a:lnSpc>
              <a:spcBef>
                <a:spcPts val="0"/>
              </a:spcBef>
              <a:spcAft>
                <a:spcPts val="0"/>
              </a:spcAft>
              <a:buFont typeface="Times New Roman"/>
              <a:buAutoNum type="arabicPeriod"/>
            </a:pPr>
            <a:r>
              <a:rPr lang="es-ES" sz="1200" spc="35">
                <a:solidFill>
                  <a:srgbClr val="000000"/>
                </a:solidFill>
                <a:latin typeface="Times New Roman" pitchFamily="1" panose="02020603050405020304"/>
              </a:rPr>
              <a:t>Enología (BOE 06/01/12), </a:t>
            </a:r>
          </a:p>
          <a:p>
            <a:pPr marL="137160" marR="0" indent="137160" algn="l">
              <a:lnSpc>
                <a:spcPts val="1400"/>
              </a:lnSpc>
              <a:spcBef>
                <a:spcPts val="0"/>
              </a:spcBef>
              <a:spcAft>
                <a:spcPts val="0"/>
              </a:spcAft>
              <a:buFont typeface="Times New Roman"/>
              <a:buAutoNum type="arabicPeriod"/>
            </a:pPr>
            <a:r>
              <a:rPr lang="es-ES" sz="1200" spc="45">
                <a:solidFill>
                  <a:srgbClr val="000000"/>
                </a:solidFill>
                <a:latin typeface="Times New Roman" pitchFamily="1" panose="02020603050405020304"/>
              </a:rPr>
              <a:t>Estadística (BOE 06/01/12), </a:t>
            </a:r>
          </a:p>
          <a:p>
            <a:pPr marL="137160" marR="0" indent="137160" algn="l">
              <a:lnSpc>
                <a:spcPts val="1400"/>
              </a:lnSpc>
              <a:spcBef>
                <a:spcPts val="0"/>
              </a:spcBef>
              <a:spcAft>
                <a:spcPts val="0"/>
              </a:spcAft>
              <a:buFont typeface="Times New Roman"/>
              <a:buAutoNum type="arabicPeriod"/>
            </a:pPr>
            <a:r>
              <a:rPr lang="es-ES" sz="1200" spc="40">
                <a:solidFill>
                  <a:srgbClr val="000000"/>
                </a:solidFill>
                <a:latin typeface="Times New Roman" pitchFamily="1" panose="02020603050405020304"/>
              </a:rPr>
              <a:t>Física (BOE 05/01/10), </a:t>
            </a:r>
          </a:p>
          <a:p>
            <a:pPr marL="137160" marR="0" indent="137160" algn="l">
              <a:lnSpc>
                <a:spcPts val="1400"/>
              </a:lnSpc>
              <a:spcBef>
                <a:spcPts val="0"/>
              </a:spcBef>
              <a:spcAft>
                <a:spcPts val="0"/>
              </a:spcAft>
              <a:buFont typeface="Times New Roman"/>
              <a:buAutoNum type="arabicPeriod"/>
            </a:pPr>
            <a:r>
              <a:rPr lang="es-ES" sz="1200" spc="35">
                <a:solidFill>
                  <a:srgbClr val="000000"/>
                </a:solidFill>
                <a:latin typeface="Times New Roman" pitchFamily="1" panose="02020603050405020304"/>
              </a:rPr>
              <a:t>Ingeniería Química Industrial (BOE 08/02/13), </a:t>
            </a:r>
          </a:p>
          <a:p>
            <a:pPr marL="137160" marR="0" indent="137160" algn="l">
              <a:lnSpc>
                <a:spcPts val="1400"/>
              </a:lnSpc>
              <a:spcBef>
                <a:spcPts val="0"/>
              </a:spcBef>
              <a:spcAft>
                <a:spcPts val="0"/>
              </a:spcAft>
              <a:buFont typeface="Times New Roman"/>
              <a:buAutoNum type="arabicPeriod"/>
            </a:pPr>
            <a:r>
              <a:rPr lang="es-ES" sz="1200" spc="45">
                <a:solidFill>
                  <a:srgbClr val="000000"/>
                </a:solidFill>
                <a:latin typeface="Times New Roman" pitchFamily="1" panose="02020603050405020304"/>
              </a:rPr>
              <a:t>Matemáticas (BOE 05/01/10), </a:t>
            </a:r>
          </a:p>
          <a:p>
            <a:pPr marL="137160" marR="0" indent="137160" algn="l">
              <a:lnSpc>
                <a:spcPts val="1400"/>
              </a:lnSpc>
              <a:spcBef>
                <a:spcPts val="0"/>
              </a:spcBef>
              <a:spcAft>
                <a:spcPts val="0"/>
              </a:spcAft>
              <a:buFont typeface="Times New Roman"/>
              <a:buAutoNum type="arabicPeriod"/>
            </a:pPr>
            <a:r>
              <a:rPr lang="es-ES" sz="1200" spc="40">
                <a:solidFill>
                  <a:srgbClr val="000000"/>
                </a:solidFill>
                <a:latin typeface="Times New Roman" pitchFamily="1" panose="02020603050405020304"/>
              </a:rPr>
              <a:t>Química (BOE 05/01/10). </a:t>
            </a:r>
          </a:p>
        </p:txBody>
      </p:sp>
      <p:sp>
        <p:nvSpPr>
          <p:cNvPr id="6" name=""/>
          <p:cNvSpPr/>
          <p:nvPr>
            <p:ph type="body" idx="10"/>
          </p:nvPr>
        </p:nvSpPr>
        <p:spPr>
          <a:xfrm>
            <a:off x="1471930" y="5480685"/>
            <a:ext cx="5340350" cy="482600"/>
          </a:xfrm>
          <a:prstGeom prst="rect">
            <a:avLst/>
          </a:prstGeom>
          <a:noFill/>
          <a:ln w="0" cmpd="sng">
            <a:noFill/>
            <a:prstDash val="solid"/>
          </a:ln>
        </p:spPr>
        <p:txBody>
          <a:bodyPr vert="horz" lIns="0" tIns="121920" rIns="0" bIns="0" anchor="t"/>
          <a:lstStyle/>
          <a:p>
            <a:pPr marL="0" marR="320040" indent="0" algn="just">
              <a:lnSpc>
                <a:spcPts val="1400"/>
              </a:lnSpc>
              <a:spcAft>
                <a:spcPts val="0"/>
              </a:spcAft>
            </a:pPr>
            <a:r>
              <a:rPr lang="es-ES" sz="1200" spc="0">
                <a:solidFill>
                  <a:srgbClr val="000000"/>
                </a:solidFill>
                <a:latin typeface="Times New Roman" pitchFamily="1" panose="02020603050405020304"/>
              </a:rPr>
              <a:t>Titulaciones de M´aster Universitario de gestión centralizada en la Facultad de </a:t>
            </a:r>
            <a:r>
              <a:rPr lang="es-ES" sz="1200" spc="0">
                <a:solidFill>
                  <a:srgbClr val="000000"/>
                </a:solidFill>
                <a:latin typeface="Times New Roman" pitchFamily="1" panose="02020603050405020304"/>
              </a:rPr>
              <a:t>Ciencias: </a:t>
            </a:r>
          </a:p>
        </p:txBody>
      </p:sp>
      <p:sp>
        <p:nvSpPr>
          <p:cNvPr id="7" name=""/>
          <p:cNvSpPr/>
          <p:nvPr>
            <p:ph type="body" idx="10"/>
          </p:nvPr>
        </p:nvSpPr>
        <p:spPr>
          <a:xfrm>
            <a:off x="1517650" y="5963285"/>
            <a:ext cx="5294630" cy="520065"/>
          </a:xfrm>
          <a:prstGeom prst="rect">
            <a:avLst/>
          </a:prstGeom>
          <a:noFill/>
          <a:ln w="0" cmpd="sng">
            <a:noFill/>
            <a:prstDash val="solid"/>
          </a:ln>
        </p:spPr>
        <p:txBody>
          <a:bodyPr vert="horz" lIns="0" tIns="160655" rIns="0" bIns="0" anchor="t"/>
          <a:lstStyle/>
          <a:p>
            <a:pPr marL="137160" marR="0" indent="137160" algn="l">
              <a:lnSpc>
                <a:spcPts val="1400"/>
              </a:lnSpc>
              <a:spcAft>
                <a:spcPts val="0"/>
              </a:spcAft>
              <a:buFont typeface="Times New Roman"/>
              <a:buAutoNum startAt="1" type="arabicPeriod"/>
            </a:pPr>
            <a:r>
              <a:rPr lang="es-ES" sz="1200" spc="30">
                <a:solidFill>
                  <a:srgbClr val="000000"/>
                </a:solidFill>
                <a:latin typeface="Times New Roman" pitchFamily="1" panose="02020603050405020304"/>
              </a:rPr>
              <a:t>M.U. en Biotecnología Avanzada (BOE 28/07/14), </a:t>
            </a:r>
          </a:p>
          <a:p>
            <a:pPr marL="137160" marR="0" indent="137160" algn="l">
              <a:lnSpc>
                <a:spcPts val="1400"/>
              </a:lnSpc>
              <a:spcBef>
                <a:spcPts val="0"/>
              </a:spcBef>
              <a:spcAft>
                <a:spcPts val="0"/>
              </a:spcAft>
              <a:buFont typeface="Times New Roman"/>
              <a:buAutoNum type="arabicPeriod"/>
            </a:pPr>
            <a:r>
              <a:rPr lang="es-ES" sz="1200" spc="30">
                <a:solidFill>
                  <a:srgbClr val="000000"/>
                </a:solidFill>
                <a:latin typeface="Times New Roman" pitchFamily="1" panose="02020603050405020304"/>
              </a:rPr>
              <a:t>M.U. en Investigación en Ciencias (BOE 17/05/10). </a:t>
            </a:r>
          </a:p>
        </p:txBody>
      </p:sp>
      <p:sp>
        <p:nvSpPr>
          <p:cNvPr id="8" name=""/>
          <p:cNvSpPr/>
          <p:nvPr>
            <p:ph type="body" idx="10"/>
          </p:nvPr>
        </p:nvSpPr>
        <p:spPr>
          <a:xfrm>
            <a:off x="1471930" y="6483350"/>
            <a:ext cx="5340350" cy="300355"/>
          </a:xfrm>
          <a:prstGeom prst="rect">
            <a:avLst/>
          </a:prstGeom>
          <a:noFill/>
          <a:ln w="0" cmpd="sng">
            <a:noFill/>
            <a:prstDash val="solid"/>
          </a:ln>
        </p:spPr>
        <p:txBody>
          <a:bodyPr vert="horz" lIns="0" tIns="123825" rIns="0" bIns="0" anchor="t"/>
          <a:lstStyle/>
          <a:p>
            <a:pPr marL="0" marR="0" indent="0" algn="l">
              <a:lnSpc>
                <a:spcPts val="1400"/>
              </a:lnSpc>
              <a:spcAft>
                <a:spcPts val="0"/>
              </a:spcAft>
            </a:pPr>
            <a:r>
              <a:rPr lang="es-ES" sz="1200" spc="25">
                <a:solidFill>
                  <a:srgbClr val="000000"/>
                </a:solidFill>
                <a:latin typeface="Times New Roman" pitchFamily="1" panose="02020603050405020304"/>
              </a:rPr>
              <a:t>Titulaciones de Máster universitarios Intercentros: </a:t>
            </a:r>
          </a:p>
        </p:txBody>
      </p:sp>
      <p:sp>
        <p:nvSpPr>
          <p:cNvPr id="9" name=""/>
          <p:cNvSpPr/>
          <p:nvPr>
            <p:ph type="body" idx="10"/>
          </p:nvPr>
        </p:nvSpPr>
        <p:spPr>
          <a:xfrm>
            <a:off x="1517650" y="6783705"/>
            <a:ext cx="5294630" cy="522605"/>
          </a:xfrm>
          <a:prstGeom prst="rect">
            <a:avLst/>
          </a:prstGeom>
          <a:noFill/>
          <a:ln w="0" cmpd="sng">
            <a:noFill/>
            <a:prstDash val="solid"/>
          </a:ln>
        </p:spPr>
        <p:txBody>
          <a:bodyPr vert="horz" lIns="0" tIns="160020" rIns="0" bIns="0" anchor="t"/>
          <a:lstStyle/>
          <a:p>
            <a:pPr marL="137160" marR="0" indent="137160" algn="l">
              <a:lnSpc>
                <a:spcPts val="1400"/>
              </a:lnSpc>
              <a:spcAft>
                <a:spcPts val="0"/>
              </a:spcAft>
              <a:buFont typeface="Times New Roman"/>
              <a:buAutoNum startAt="1" type="arabicPeriod"/>
            </a:pPr>
            <a:r>
              <a:rPr lang="es-ES" sz="1200" spc="5">
                <a:solidFill>
                  <a:srgbClr val="000000"/>
                </a:solidFill>
                <a:latin typeface="Times New Roman" pitchFamily="1" panose="02020603050405020304"/>
              </a:rPr>
              <a:t>M.U. en Formación del Profesorado de Educación Secundaria (BOE 26/04/10), </a:t>
            </a:r>
          </a:p>
          <a:p>
            <a:pPr marL="137160" marR="0" indent="137160" algn="l">
              <a:lnSpc>
                <a:spcPts val="1400"/>
              </a:lnSpc>
              <a:spcBef>
                <a:spcPts val="0"/>
              </a:spcBef>
              <a:spcAft>
                <a:spcPts val="0"/>
              </a:spcAft>
              <a:buFont typeface="Times New Roman"/>
              <a:buAutoNum type="arabicPeriod"/>
            </a:pPr>
            <a:r>
              <a:rPr lang="es-ES" sz="1200" spc="20">
                <a:solidFill>
                  <a:srgbClr val="000000"/>
                </a:solidFill>
                <a:latin typeface="Times New Roman" pitchFamily="1" panose="02020603050405020304"/>
              </a:rPr>
              <a:t>M.U. en Ingeniería Biome´dica (BOE 05/08/13). </a:t>
            </a:r>
          </a:p>
        </p:txBody>
      </p:sp>
      <p:sp>
        <p:nvSpPr>
          <p:cNvPr id="10" name=""/>
          <p:cNvSpPr/>
          <p:nvPr>
            <p:ph type="body" idx="10"/>
          </p:nvPr>
        </p:nvSpPr>
        <p:spPr>
          <a:xfrm>
            <a:off x="1471930" y="7306310"/>
            <a:ext cx="5340350" cy="1924050"/>
          </a:xfrm>
          <a:prstGeom prst="rect">
            <a:avLst/>
          </a:prstGeom>
          <a:noFill/>
          <a:ln w="0" cmpd="sng">
            <a:noFill/>
            <a:prstDash val="solid"/>
          </a:ln>
        </p:spPr>
        <p:txBody>
          <a:bodyPr vert="horz" lIns="0" tIns="120650" rIns="0" bIns="0" anchor="t"/>
          <a:lstStyle/>
          <a:p>
            <a:pPr marL="0" marR="0" indent="0" algn="l">
              <a:lnSpc>
                <a:spcPts val="1400"/>
              </a:lnSpc>
              <a:spcAft>
                <a:spcPts val="0"/>
              </a:spcAft>
            </a:pPr>
            <a:r>
              <a:rPr lang="es-ES" sz="1200" spc="25">
                <a:solidFill>
                  <a:srgbClr val="000000"/>
                </a:solidFill>
                <a:latin typeface="Times New Roman" pitchFamily="1" panose="02020603050405020304"/>
              </a:rPr>
              <a:t>Titulaciones de Máster Interuniversitarios: </a:t>
            </a:r>
          </a:p>
          <a:p>
            <a:pPr marL="137160" marR="0" indent="137160" algn="l">
              <a:lnSpc>
                <a:spcPts val="1400"/>
              </a:lnSpc>
              <a:spcBef>
                <a:spcPts val="1260"/>
              </a:spcBef>
              <a:spcAft>
                <a:spcPts val="0"/>
              </a:spcAft>
              <a:buFont typeface="Times New Roman"/>
              <a:buAutoNum startAt="1" type="arabicPeriod"/>
            </a:pPr>
            <a:r>
              <a:rPr lang="es-ES" sz="1200" spc="40">
                <a:solidFill>
                  <a:srgbClr val="000000"/>
                </a:solidFill>
                <a:latin typeface="Times New Roman" pitchFamily="1" panose="02020603050405020304"/>
              </a:rPr>
              <a:t>M.U. en Química Sostenible (BOE 20/07/16) </a:t>
            </a:r>
          </a:p>
          <a:p>
            <a:pPr marL="137160" marR="0" indent="137160" algn="l">
              <a:lnSpc>
                <a:spcPts val="1400"/>
              </a:lnSpc>
              <a:spcBef>
                <a:spcPts val="0"/>
              </a:spcBef>
              <a:spcAft>
                <a:spcPts val="0"/>
              </a:spcAft>
              <a:buFont typeface="Times New Roman"/>
              <a:buAutoNum type="arabicPeriod"/>
            </a:pPr>
            <a:r>
              <a:rPr lang="es-ES" sz="1200" spc="20">
                <a:solidFill>
                  <a:srgbClr val="000000"/>
                </a:solidFill>
                <a:latin typeface="Times New Roman" pitchFamily="1" panose="02020603050405020304"/>
              </a:rPr>
              <a:t>M.U. en Química Teórica y Modelización Computacional (BOE 07/05/15). </a:t>
            </a:r>
          </a:p>
          <a:p>
            <a:pPr marL="0" marR="0" indent="0" algn="l">
              <a:lnSpc>
                <a:spcPts val="1400"/>
              </a:lnSpc>
              <a:spcBef>
                <a:spcPts val="950"/>
              </a:spcBef>
              <a:spcAft>
                <a:spcPts val="0"/>
              </a:spcAft>
            </a:pPr>
            <a:r>
              <a:rPr lang="es-ES" sz="1200" spc="30">
                <a:solidFill>
                  <a:srgbClr val="000000"/>
                </a:solidFill>
                <a:latin typeface="Times New Roman" pitchFamily="1" panose="02020603050405020304"/>
              </a:rPr>
              <a:t>Titulaciones que no se han ofertado en el curso 2016/17 </a:t>
            </a:r>
          </a:p>
          <a:p>
            <a:pPr marL="0" marR="1005840" indent="0" algn="l">
              <a:lnSpc>
                <a:spcPts val="2400"/>
              </a:lnSpc>
              <a:spcBef>
                <a:spcPts val="315"/>
              </a:spcBef>
              <a:spcAft>
                <a:spcPts val="1255"/>
              </a:spcAft>
            </a:pPr>
            <a:r>
              <a:rPr lang="es-ES" sz="1200" spc="0">
                <a:solidFill>
                  <a:srgbClr val="000000"/>
                </a:solidFill>
                <a:latin typeface="Times New Roman" pitchFamily="1" panose="02020603050405020304"/>
              </a:rPr>
              <a:t>1. Máster Universitario en Ingeniería Química (BOE 03/10/14). </a:t>
            </a:r>
            <a:r>
              <a:rPr lang="es-ES" sz="1200" spc="0">
                <a:solidFill>
                  <a:srgbClr val="000000"/>
                </a:solidFill>
                <a:latin typeface="Times New Roman" pitchFamily="1" panose="02020603050405020304"/>
              </a:rPr>
              <a:t>Titulaciones en proceso de extinción </a:t>
            </a:r>
          </a:p>
        </p:txBody>
      </p:sp>
      <p:sp>
        <p:nvSpPr>
          <p:cNvPr id="11" name=""/>
          <p:cNvSpPr/>
          <p:nvPr>
            <p:ph type="body" idx="10"/>
          </p:nvPr>
        </p:nvSpPr>
        <p:spPr>
          <a:xfrm>
            <a:off x="1097280" y="9230360"/>
            <a:ext cx="5715000" cy="501015"/>
          </a:xfrm>
          <a:prstGeom prst="rect">
            <a:avLst/>
          </a:prstGeom>
          <a:noFill/>
          <a:ln w="0" cmpd="sng">
            <a:noFill/>
            <a:prstDash val="solid"/>
          </a:ln>
        </p:spPr>
        <p:txBody>
          <a:bodyPr vert="horz" lIns="0" tIns="0" rIns="0" bIns="0" anchor="t"/>
          <a:lstStyle/>
          <a:p>
            <a:pPr marL="548640" marR="0" indent="182880" algn="l">
              <a:lnSpc>
                <a:spcPts val="1400"/>
              </a:lnSpc>
              <a:spcAft>
                <a:spcPts val="0"/>
              </a:spcAft>
              <a:buFont typeface="Times New Roman"/>
              <a:buAutoNum startAt="1" type="arabicPeriod"/>
            </a:pPr>
            <a:r>
              <a:rPr lang="es-ES" sz="1200" spc="30">
                <a:solidFill>
                  <a:srgbClr val="000000"/>
                </a:solidFill>
                <a:latin typeface="Times New Roman" pitchFamily="1" panose="02020603050405020304"/>
              </a:rPr>
              <a:t>Grado en Ingeniería Química (plan 2010, BOE 05/01/10), </a:t>
            </a:r>
          </a:p>
          <a:p>
            <a:pPr marL="548640" marR="0" indent="182880" algn="l">
              <a:lnSpc>
                <a:spcPts val="1400"/>
              </a:lnSpc>
              <a:spcBef>
                <a:spcPts val="0"/>
              </a:spcBef>
              <a:spcAft>
                <a:spcPts val="1135"/>
              </a:spcAft>
              <a:buFont typeface="Times New Roman"/>
              <a:buAutoNum type="arabicPeriod"/>
            </a:pPr>
            <a:r>
              <a:rPr lang="es-ES" sz="1200" spc="30">
                <a:solidFill>
                  <a:srgbClr val="000000"/>
                </a:solidFill>
                <a:latin typeface="Times New Roman" pitchFamily="1" panose="02020603050405020304"/>
              </a:rPr>
              <a:t>Máster Universitario en Química Sostenible (BOE 14/05/13), </a:t>
            </a:r>
          </a:p>
        </p:txBody>
      </p:sp>
      <p:sp>
        <p:nvSpPr>
          <p:cNvPr id="12" name=""/>
          <p:cNvSpPr/>
          <p:nvPr>
            <p:ph type="body" idx="10"/>
          </p:nvPr>
        </p:nvSpPr>
        <p:spPr>
          <a:xfrm>
            <a:off x="1097280" y="9731375"/>
            <a:ext cx="5715000" cy="238125"/>
          </a:xfrm>
          <a:prstGeom prst="rect">
            <a:avLst/>
          </a:prstGeom>
          <a:noFill/>
          <a:ln w="0" cmpd="sng">
            <a:noFill/>
            <a:prstDash val="solid"/>
          </a:ln>
        </p:spPr>
        <p:txBody>
          <a:bodyPr vert="horz" lIns="0" tIns="50165" rIns="0" bIns="0" anchor="t"/>
          <a:lstStyle/>
          <a:p>
            <a:pPr marL="3977640" marR="0" indent="0" algn="l">
              <a:lnSpc>
                <a:spcPts val="1400"/>
              </a:lnSpc>
              <a:spcAft>
                <a:spcPts val="60"/>
              </a:spcAft>
            </a:pPr>
            <a:r>
              <a:rPr lang="es-ES" sz="1300" spc="60">
                <a:solidFill>
                  <a:srgbClr val="000000"/>
                </a:solidFill>
                <a:latin typeface="Times New Roman" pitchFamily="1" panose="02020603050405020304"/>
              </a:rPr>
              <a:t>Memoria Histórica </a:t>
            </a:r>
          </a:p>
        </p:txBody>
      </p:sp>
    </p:spTree>
  </p:cSld>
  <p:clrMapOvr>
    <a:masterClrMapping/>
  </p:clrMapOvr>
</p:sldLayout>
</file>

<file path=ppt/slideLayouts/slideLayout6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482600"/>
            <a:ext cx="5486400" cy="199390"/>
          </a:xfrm>
          <a:prstGeom prst="rect">
            <a:avLst/>
          </a:prstGeom>
          <a:noFill/>
          <a:ln w="0" cmpd="sng">
            <a:noFill/>
            <a:prstDash val="solid"/>
          </a:ln>
        </p:spPr>
        <p:txBody>
          <a:bodyPr vert="horz" lIns="0" tIns="4445" rIns="0" bIns="0" anchor="t"/>
          <a:lstStyle/>
          <a:p>
            <a:pPr marL="0" marR="0" indent="0" algn="l">
              <a:lnSpc>
                <a:spcPts val="1400"/>
              </a:lnSpc>
              <a:spcAft>
                <a:spcPts val="75"/>
              </a:spcAft>
              <a:tabLst>
                <a:tab algn="r" pos="5394960"/>
              </a:tabLst>
            </a:pPr>
            <a:r>
              <a:rPr lang="es-ES" sz="1200" spc="0">
                <a:solidFill>
                  <a:srgbClr val="000000"/>
                </a:solidFill>
                <a:latin typeface="Times New Roman" pitchFamily="1" panose="02020603050405020304"/>
              </a:rPr>
              <a:t>40 </a:t>
            </a:r>
            <a:r>
              <a:rPr lang="es-ES" sz="1250" b="1" spc="0">
                <a:solidFill>
                  <a:srgbClr val="000000"/>
                </a:solidFill>
                <a:latin typeface="Times New Roman" pitchFamily="1" panose="02020603050405020304"/>
              </a:rPr>
              <a:t>3.4. La impronta hoy: madurez, excelencia y renovación </a:t>
            </a:r>
          </a:p>
        </p:txBody>
      </p:sp>
      <p:sp>
        <p:nvSpPr>
          <p:cNvPr id="3" name=""/>
          <p:cNvSpPr/>
          <p:nvPr>
            <p:ph type="body" idx="10"/>
          </p:nvPr>
        </p:nvSpPr>
        <p:spPr>
          <a:xfrm>
            <a:off x="1097280" y="681990"/>
            <a:ext cx="5486400" cy="9049385"/>
          </a:xfrm>
          <a:prstGeom prst="rect">
            <a:avLst/>
          </a:prstGeom>
          <a:noFill/>
          <a:ln w="0" cmpd="sng">
            <a:noFill/>
            <a:prstDash val="solid"/>
          </a:ln>
        </p:spPr>
        <p:txBody>
          <a:bodyPr vert="horz" lIns="0" tIns="229235" rIns="0" bIns="0" anchor="t"/>
          <a:lstStyle/>
          <a:p>
            <a:pPr marL="685800" marR="91440" indent="0" algn="l">
              <a:lnSpc>
                <a:spcPts val="1400"/>
              </a:lnSpc>
              <a:spcAft>
                <a:spcPts val="0"/>
              </a:spcAft>
            </a:pPr>
            <a:r>
              <a:rPr lang="es-ES" sz="1200" spc="0">
                <a:solidFill>
                  <a:srgbClr val="000000"/>
                </a:solidFill>
                <a:latin typeface="Times New Roman" pitchFamily="1" panose="02020603050405020304"/>
              </a:rPr>
              <a:t>3. M´aster Universitario en Química Teórica y Modelización Computacional (BOE 17/07/12). </a:t>
            </a:r>
          </a:p>
          <a:p>
            <a:pPr marL="0" marR="91440" indent="0" algn="just">
              <a:lnSpc>
                <a:spcPts val="1400"/>
              </a:lnSpc>
              <a:spcBef>
                <a:spcPts val="1860"/>
              </a:spcBef>
              <a:spcAft>
                <a:spcPts val="0"/>
              </a:spcAft>
            </a:pPr>
            <a:r>
              <a:rPr lang="es-ES" sz="1200" spc="0">
                <a:solidFill>
                  <a:srgbClr val="000000"/>
                </a:solidFill>
                <a:latin typeface="Times New Roman" pitchFamily="1" panose="02020603050405020304"/>
              </a:rPr>
              <a:t>B. Por otro lado, las titulaciones extinguidas en estos cincuenta años, fueron las siguientes: </a:t>
            </a:r>
          </a:p>
          <a:p>
            <a:pPr marL="411480" marR="0" indent="182880" algn="l">
              <a:lnSpc>
                <a:spcPts val="1400"/>
              </a:lnSpc>
              <a:spcBef>
                <a:spcPts val="1890"/>
              </a:spcBef>
              <a:spcAft>
                <a:spcPts val="0"/>
              </a:spcAft>
              <a:buFont typeface="Times New Roman"/>
              <a:buAutoNum startAt="1" type="arabicPeriod"/>
            </a:pPr>
            <a:r>
              <a:rPr lang="es-ES" sz="1200" spc="25">
                <a:solidFill>
                  <a:srgbClr val="000000"/>
                </a:solidFill>
                <a:latin typeface="Times New Roman" pitchFamily="1" panose="02020603050405020304"/>
              </a:rPr>
              <a:t>Licenciatura en Química (plan 1998, BOE 13/11/98), </a:t>
            </a:r>
          </a:p>
          <a:p>
            <a:pPr marL="411480" marR="0" indent="182880" algn="l">
              <a:lnSpc>
                <a:spcPts val="1400"/>
              </a:lnSpc>
              <a:spcBef>
                <a:spcPts val="270"/>
              </a:spcBef>
              <a:spcAft>
                <a:spcPts val="0"/>
              </a:spcAft>
              <a:buFont typeface="Times New Roman"/>
              <a:buAutoNum type="arabicPeriod"/>
            </a:pPr>
            <a:r>
              <a:rPr lang="es-ES" sz="1200" spc="30">
                <a:solidFill>
                  <a:srgbClr val="000000"/>
                </a:solidFill>
                <a:latin typeface="Times New Roman" pitchFamily="1" panose="02020603050405020304"/>
              </a:rPr>
              <a:t>Licenciatura en Matemáticas (plan 1998, BOE 13/11/98), </a:t>
            </a:r>
          </a:p>
          <a:p>
            <a:pPr marL="411480" marR="0" indent="182880" algn="l">
              <a:lnSpc>
                <a:spcPts val="1400"/>
              </a:lnSpc>
              <a:spcBef>
                <a:spcPts val="245"/>
              </a:spcBef>
              <a:spcAft>
                <a:spcPts val="0"/>
              </a:spcAft>
              <a:buFont typeface="Times New Roman"/>
              <a:buAutoNum type="arabicPeriod"/>
            </a:pPr>
            <a:r>
              <a:rPr lang="es-ES" sz="1200" spc="25">
                <a:solidFill>
                  <a:srgbClr val="000000"/>
                </a:solidFill>
                <a:latin typeface="Times New Roman" pitchFamily="1" panose="02020603050405020304"/>
              </a:rPr>
              <a:t>Licenciatura en Física (plan 1999, BOE 26/11/99), </a:t>
            </a:r>
          </a:p>
          <a:p>
            <a:pPr marL="411480" marR="0" indent="182880" algn="l">
              <a:lnSpc>
                <a:spcPts val="1400"/>
              </a:lnSpc>
              <a:spcBef>
                <a:spcPts val="270"/>
              </a:spcBef>
              <a:spcAft>
                <a:spcPts val="0"/>
              </a:spcAft>
              <a:buFont typeface="Times New Roman"/>
              <a:buAutoNum type="arabicPeriod"/>
            </a:pPr>
            <a:r>
              <a:rPr lang="es-ES" sz="1200" spc="25">
                <a:solidFill>
                  <a:srgbClr val="000000"/>
                </a:solidFill>
                <a:latin typeface="Times New Roman" pitchFamily="1" panose="02020603050405020304"/>
              </a:rPr>
              <a:t>Ingeniería química (BOE 12/11/98), </a:t>
            </a:r>
          </a:p>
          <a:p>
            <a:pPr marL="411480" marR="0" indent="182880" algn="l">
              <a:lnSpc>
                <a:spcPts val="1400"/>
              </a:lnSpc>
              <a:spcBef>
                <a:spcPts val="245"/>
              </a:spcBef>
              <a:spcAft>
                <a:spcPts val="0"/>
              </a:spcAft>
              <a:buFont typeface="Times New Roman"/>
              <a:buAutoNum type="arabicPeriod"/>
            </a:pPr>
            <a:r>
              <a:rPr lang="es-ES" sz="1200" spc="25">
                <a:solidFill>
                  <a:srgbClr val="000000"/>
                </a:solidFill>
                <a:latin typeface="Times New Roman" pitchFamily="1" panose="02020603050405020304"/>
              </a:rPr>
              <a:t>Grado en Ingeniería Química (plan 2010, BOE 05/01/10), </a:t>
            </a:r>
          </a:p>
          <a:p>
            <a:pPr marL="411480" marR="0" indent="182880" algn="l">
              <a:lnSpc>
                <a:spcPts val="1400"/>
              </a:lnSpc>
              <a:spcBef>
                <a:spcPts val="265"/>
              </a:spcBef>
              <a:spcAft>
                <a:spcPts val="0"/>
              </a:spcAft>
              <a:buFont typeface="Times New Roman"/>
              <a:buAutoNum type="arabicPeriod"/>
            </a:pPr>
            <a:r>
              <a:rPr lang="es-ES" sz="1200" spc="25">
                <a:solidFill>
                  <a:srgbClr val="000000"/>
                </a:solidFill>
                <a:latin typeface="Times New Roman" pitchFamily="1" panose="02020603050405020304"/>
              </a:rPr>
              <a:t>Licenciatura en Biología (plan 1999, BOE 27/11/99), </a:t>
            </a:r>
          </a:p>
          <a:p>
            <a:pPr marL="411480" marR="0" indent="182880" algn="l">
              <a:lnSpc>
                <a:spcPts val="1400"/>
              </a:lnSpc>
              <a:spcBef>
                <a:spcPts val="240"/>
              </a:spcBef>
              <a:spcAft>
                <a:spcPts val="0"/>
              </a:spcAft>
              <a:buFont typeface="Times New Roman"/>
              <a:buAutoNum type="arabicPeriod"/>
            </a:pPr>
            <a:r>
              <a:rPr lang="es-ES" sz="1200" spc="25">
                <a:solidFill>
                  <a:srgbClr val="000000"/>
                </a:solidFill>
                <a:latin typeface="Times New Roman" pitchFamily="1" panose="02020603050405020304"/>
              </a:rPr>
              <a:t>Licenciatura en Ciencias Ambientales (BOE 12/11/98), </a:t>
            </a:r>
          </a:p>
          <a:p>
            <a:pPr marL="411480" marR="0" indent="182880" algn="l">
              <a:lnSpc>
                <a:spcPts val="1400"/>
              </a:lnSpc>
              <a:spcBef>
                <a:spcPts val="265"/>
              </a:spcBef>
              <a:spcAft>
                <a:spcPts val="0"/>
              </a:spcAft>
              <a:buFont typeface="Times New Roman"/>
              <a:buAutoNum type="arabicPeriod"/>
            </a:pPr>
            <a:r>
              <a:rPr lang="es-ES" sz="1200" spc="25">
                <a:solidFill>
                  <a:srgbClr val="000000"/>
                </a:solidFill>
                <a:latin typeface="Times New Roman" pitchFamily="1" panose="02020603050405020304"/>
              </a:rPr>
              <a:t>Licenciatura en Ciencias y Te´cnicas Estadísticas (BOE 26/11/99), </a:t>
            </a:r>
          </a:p>
          <a:p>
            <a:pPr marL="411480" marR="0" indent="182880" algn="l">
              <a:lnSpc>
                <a:spcPts val="1400"/>
              </a:lnSpc>
              <a:spcBef>
                <a:spcPts val="265"/>
              </a:spcBef>
              <a:spcAft>
                <a:spcPts val="0"/>
              </a:spcAft>
              <a:buFont typeface="Times New Roman"/>
              <a:buAutoNum type="arabicPeriod"/>
            </a:pPr>
            <a:r>
              <a:rPr lang="es-ES" sz="1200" spc="25">
                <a:solidFill>
                  <a:srgbClr val="000000"/>
                </a:solidFill>
                <a:latin typeface="Times New Roman" pitchFamily="1" panose="02020603050405020304"/>
              </a:rPr>
              <a:t>Licenciatura en Enología (BOE 20/08/99), </a:t>
            </a:r>
          </a:p>
          <a:p>
            <a:pPr marL="411480" marR="91440" indent="182880" algn="l">
              <a:lnSpc>
                <a:spcPts val="1400"/>
              </a:lnSpc>
              <a:spcBef>
                <a:spcPts val="215"/>
              </a:spcBef>
              <a:spcAft>
                <a:spcPts val="0"/>
              </a:spcAft>
              <a:buFont typeface="Times New Roman"/>
              <a:buAutoNum type="arabicPeriod"/>
            </a:pPr>
            <a:r>
              <a:rPr lang="es-ES" sz="1200" spc="0">
                <a:solidFill>
                  <a:srgbClr val="000000"/>
                </a:solidFill>
                <a:latin typeface="Times New Roman" pitchFamily="1" panose="02020603050405020304"/>
              </a:rPr>
              <a:t>M´aster Universitario en Contaminación Ambiental: Prevención, Vigilancia y Corrección (BOE 26/04/10), </a:t>
            </a:r>
          </a:p>
          <a:p>
            <a:pPr marL="411480" marR="0" indent="182880" algn="l">
              <a:lnSpc>
                <a:spcPts val="1400"/>
              </a:lnSpc>
              <a:spcBef>
                <a:spcPts val="270"/>
              </a:spcBef>
              <a:spcAft>
                <a:spcPts val="0"/>
              </a:spcAft>
              <a:buFont typeface="Times New Roman"/>
              <a:buAutoNum type="arabicPeriod"/>
            </a:pPr>
            <a:r>
              <a:rPr lang="es-ES" sz="1200" spc="25">
                <a:solidFill>
                  <a:srgbClr val="000000"/>
                </a:solidFill>
                <a:latin typeface="Times New Roman" pitchFamily="1" panose="02020603050405020304"/>
              </a:rPr>
              <a:t>Máster Universitario en Química Sostenible (BOE 14/05/13), </a:t>
            </a:r>
          </a:p>
          <a:p>
            <a:pPr marL="411480" marR="91440" indent="182880" algn="l">
              <a:lnSpc>
                <a:spcPts val="1400"/>
              </a:lnSpc>
              <a:spcBef>
                <a:spcPts val="240"/>
              </a:spcBef>
              <a:spcAft>
                <a:spcPts val="0"/>
              </a:spcAft>
              <a:buFont typeface="Times New Roman"/>
              <a:buAutoNum type="arabicPeriod"/>
            </a:pPr>
            <a:r>
              <a:rPr lang="es-ES" sz="1200" spc="0">
                <a:solidFill>
                  <a:srgbClr val="000000"/>
                </a:solidFill>
                <a:latin typeface="Times New Roman" pitchFamily="1" panose="02020603050405020304"/>
              </a:rPr>
              <a:t>Máster Universitario en Química Teórica y Modelización Computacional (BOE 17/07/12). </a:t>
            </a:r>
          </a:p>
          <a:p>
            <a:pPr marL="0" marR="91440" indent="0" algn="just">
              <a:lnSpc>
                <a:spcPts val="1400"/>
              </a:lnSpc>
              <a:spcBef>
                <a:spcPts val="1850"/>
              </a:spcBef>
              <a:spcAft>
                <a:spcPts val="0"/>
              </a:spcAft>
            </a:pPr>
            <a:r>
              <a:rPr lang="es-ES" sz="1200" spc="30">
                <a:solidFill>
                  <a:srgbClr val="000000"/>
                </a:solidFill>
                <a:latin typeface="Times New Roman" pitchFamily="1" panose="02020603050405020304"/>
              </a:rPr>
              <a:t>Hasta el año </a:t>
            </a:r>
            <a:r>
              <a:rPr lang="es-ES" sz="1250" b="1" spc="30">
                <a:solidFill>
                  <a:srgbClr val="000000"/>
                </a:solidFill>
                <a:latin typeface="Times New Roman" pitchFamily="1" panose="02020603050405020304"/>
              </a:rPr>
              <a:t>1985 </a:t>
            </a:r>
            <a:r>
              <a:rPr lang="es-ES" sz="1200" spc="30">
                <a:solidFill>
                  <a:srgbClr val="000000"/>
                </a:solidFill>
                <a:latin typeface="Times New Roman" pitchFamily="1" panose="02020603050405020304"/>
              </a:rPr>
              <a:t>los departamentos universitarios se circunscribían a un solo Cen-</a:t>
            </a:r>
            <a:r>
              <a:rPr lang="es-ES" sz="1200" spc="30">
                <a:solidFill>
                  <a:srgbClr val="000000"/>
                </a:solidFill>
                <a:latin typeface="Times New Roman" pitchFamily="1" panose="02020603050405020304"/>
              </a:rPr>
              <a:t>tro, constituyendo las unidades básicas de la </a:t>
            </a:r>
            <a:r>
              <a:rPr lang="es-ES" sz="1200" i="1" spc="30">
                <a:solidFill>
                  <a:srgbClr val="000000"/>
                </a:solidFill>
                <a:latin typeface="Times New Roman" pitchFamily="1" panose="02020603050405020304"/>
              </a:rPr>
              <a:t>docencia </a:t>
            </a:r>
            <a:r>
              <a:rPr lang="es-ES" sz="1200" spc="30">
                <a:solidFill>
                  <a:srgbClr val="000000"/>
                </a:solidFill>
                <a:latin typeface="Times New Roman" pitchFamily="1" panose="02020603050405020304"/>
              </a:rPr>
              <a:t>y de la </a:t>
            </a:r>
            <a:r>
              <a:rPr lang="es-ES" sz="1200" i="1" spc="30">
                <a:solidFill>
                  <a:srgbClr val="000000"/>
                </a:solidFill>
                <a:latin typeface="Times New Roman" pitchFamily="1" panose="02020603050405020304"/>
              </a:rPr>
              <a:t>investigación</a:t>
            </a:r>
            <a:r>
              <a:rPr lang="es-ES" sz="1200" spc="30">
                <a:solidFill>
                  <a:srgbClr val="000000"/>
                </a:solidFill>
                <a:latin typeface="Times New Roman" pitchFamily="1" panose="02020603050405020304"/>
              </a:rPr>
              <a:t>, y agru-</a:t>
            </a:r>
            <a:r>
              <a:rPr lang="es-ES" sz="1200" spc="30">
                <a:solidFill>
                  <a:srgbClr val="000000"/>
                </a:solidFill>
                <a:latin typeface="Times New Roman" pitchFamily="1" panose="02020603050405020304"/>
              </a:rPr>
              <a:t>pando aquellas disciplinas con una especial afinidad. Con la publicación de la </a:t>
            </a:r>
            <a:r>
              <a:rPr lang="es-ES" sz="1250" b="1" spc="30">
                <a:solidFill>
                  <a:srgbClr val="000000"/>
                </a:solidFill>
                <a:latin typeface="Times New Roman" pitchFamily="1" panose="02020603050405020304"/>
              </a:rPr>
              <a:t>LOU </a:t>
            </a:r>
            <a:r>
              <a:rPr lang="es-ES" sz="1200" spc="30">
                <a:solidFill>
                  <a:srgbClr val="000000"/>
                </a:solidFill>
                <a:latin typeface="Times New Roman" pitchFamily="1" panose="02020603050405020304"/>
              </a:rPr>
              <a:t>y la normalización estatutaria de las universidades, la estructura departamental ad-quirióuna mayor complejidad, posibilitándose la existencia de departamentos mul-ticentro y, en el caso especial de la UEx, departamentos con profesorado en varios de los cuatro campus. </a:t>
            </a:r>
          </a:p>
          <a:p>
            <a:pPr marL="0" marR="91440" indent="0" algn="just">
              <a:lnSpc>
                <a:spcPts val="1400"/>
              </a:lnSpc>
              <a:spcBef>
                <a:spcPts val="525"/>
              </a:spcBef>
              <a:spcAft>
                <a:spcPts val="0"/>
              </a:spcAft>
            </a:pPr>
            <a:r>
              <a:rPr lang="es-ES" sz="1200" spc="25">
                <a:solidFill>
                  <a:srgbClr val="000000"/>
                </a:solidFill>
                <a:latin typeface="Times New Roman" pitchFamily="1" panose="02020603050405020304"/>
              </a:rPr>
              <a:t>En relación con esta cuestión, las características de distribución del profesorado actual de la Facultad de Ciencias puede evidenciarse en la Tabla</a:t>
            </a:r>
            <a:r>
              <a:rPr lang="es-ES" sz="1200" spc="25">
                <a:solidFill>
                  <a:srgbClr val="FF0000"/>
                </a:solidFill>
                <a:latin typeface="Times New Roman" pitchFamily="1" panose="02020603050405020304"/>
              </a:rPr>
              <a:t> 4.2,</a:t>
            </a:r>
            <a:r>
              <a:rPr lang="es-ES" sz="1200" spc="25">
                <a:solidFill>
                  <a:srgbClr val="000000"/>
                </a:solidFill>
                <a:latin typeface="Times New Roman" pitchFamily="1" panose="02020603050405020304"/>
              </a:rPr>
              <a:t> donde, para cada Departamento, se incluye el número de profesores por cuerpo docente y tipos de profesorado contratado, los becarios de investigación, el número de profesores adscritos al Departamento que imparten su docencia en otro centro diferente a la </a:t>
            </a:r>
            <a:r>
              <a:rPr lang="es-ES" sz="1250" b="1" spc="25">
                <a:solidFill>
                  <a:srgbClr val="000000"/>
                </a:solidFill>
                <a:latin typeface="Times New Roman" pitchFamily="1" panose="02020603050405020304"/>
              </a:rPr>
              <a:t>Facultad de Ciencias </a:t>
            </a:r>
            <a:r>
              <a:rPr lang="es-ES" sz="1200" spc="25">
                <a:solidFill>
                  <a:srgbClr val="000000"/>
                </a:solidFill>
                <a:latin typeface="Times New Roman" pitchFamily="1" panose="02020603050405020304"/>
              </a:rPr>
              <a:t>y, por último, el número de profesores en los Campus de Badajoz y Cáceres. </a:t>
            </a:r>
          </a:p>
          <a:p>
            <a:pPr marL="0" marR="91440" indent="0" algn="just">
              <a:lnSpc>
                <a:spcPts val="1400"/>
              </a:lnSpc>
              <a:spcBef>
                <a:spcPts val="535"/>
              </a:spcBef>
              <a:spcAft>
                <a:spcPts val="1180"/>
              </a:spcAft>
            </a:pPr>
            <a:r>
              <a:rPr lang="es-ES" sz="1200" spc="0">
                <a:solidFill>
                  <a:srgbClr val="000000"/>
                </a:solidFill>
                <a:latin typeface="Times New Roman" pitchFamily="1" panose="02020603050405020304"/>
              </a:rPr>
              <a:t>Cada Departamento estuvo integrado por personal docente e investigador, te´cni-co, auxiliar y subalterno, de plantilla o contratado, en el número apropiado, para disponer de un potencial científico adecuado. Actualmente el personal docente e in-</a:t>
            </a:r>
            <a:r>
              <a:rPr lang="es-ES" sz="1200" spc="0">
                <a:solidFill>
                  <a:srgbClr val="000000"/>
                </a:solidFill>
                <a:latin typeface="Times New Roman" pitchFamily="1" panose="02020603050405020304"/>
              </a:rPr>
              <a:t>vestigador pertenece, en cualquier caso, a una determinada área de conocimiento y, según la </a:t>
            </a:r>
            <a:r>
              <a:rPr lang="es-ES" sz="1250" b="1" spc="0">
                <a:solidFill>
                  <a:srgbClr val="000000"/>
                </a:solidFill>
                <a:latin typeface="Times New Roman" pitchFamily="1" panose="02020603050405020304"/>
              </a:rPr>
              <a:t>LOMLOU</a:t>
            </a:r>
            <a:r>
              <a:rPr lang="es-ES" sz="1200" spc="0">
                <a:solidFill>
                  <a:srgbClr val="000000"/>
                </a:solidFill>
                <a:latin typeface="Times New Roman" pitchFamily="1" panose="02020603050405020304"/>
              </a:rPr>
              <a:t>, los Departamentos se constituyen por áreas de conocimiento científico, te´cnico o artístico, agrupando a todos los docentes e investigadores cuyas especialidades se correspondan con tales áreas, al objeto de organizar y desarrollar la investigación y las enseñanzas que le son propias. Así, los Departamentos integrados en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incluyen una o varias áreas de conocimiento. </a:t>
            </a:r>
          </a:p>
        </p:txBody>
      </p:sp>
      <p:sp>
        <p:nvSpPr>
          <p:cNvPr id="4" name=""/>
          <p:cNvSpPr/>
          <p:nvPr>
            <p:ph type="body" idx="10"/>
          </p:nvPr>
        </p:nvSpPr>
        <p:spPr>
          <a:xfrm>
            <a:off x="1097280" y="9731375"/>
            <a:ext cx="5486400" cy="238125"/>
          </a:xfrm>
          <a:prstGeom prst="rect">
            <a:avLst/>
          </a:prstGeom>
          <a:noFill/>
          <a:ln w="0" cmpd="sng">
            <a:noFill/>
            <a:prstDash val="solid"/>
          </a:ln>
        </p:spPr>
        <p:txBody>
          <a:bodyPr vert="horz" lIns="0" tIns="51435" rIns="0" bIns="0" anchor="t"/>
          <a:lstStyle/>
          <a:p>
            <a:pPr marL="0" marR="0" indent="0" algn="l">
              <a:lnSpc>
                <a:spcPts val="1400"/>
              </a:lnSpc>
              <a:spcAft>
                <a:spcPts val="65"/>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6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2540" rIns="0" bIns="0" anchor="t"/>
          <a:lstStyle/>
          <a:p>
            <a:pPr marL="45720" marR="45720" indent="0" algn="l">
              <a:lnSpc>
                <a:spcPts val="1500"/>
              </a:lnSpc>
              <a:spcAft>
                <a:spcPts val="55"/>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41 </a:t>
            </a:r>
          </a:p>
        </p:txBody>
      </p:sp>
      <p:sp>
        <p:nvSpPr>
          <p:cNvPr id="3" name=""/>
          <p:cNvSpPr/>
          <p:nvPr>
            <p:ph type="body" idx="10"/>
          </p:nvPr>
        </p:nvSpPr>
        <p:spPr>
          <a:xfrm>
            <a:off x="1059180" y="681990"/>
            <a:ext cx="5486400" cy="7348855"/>
          </a:xfrm>
          <a:prstGeom prst="rect">
            <a:avLst/>
          </a:prstGeom>
          <a:noFill/>
          <a:ln w="0" cmpd="sng">
            <a:noFill/>
            <a:prstDash val="solid"/>
          </a:ln>
        </p:spPr>
        <p:txBody>
          <a:bodyPr vert="horz" lIns="0" tIns="219710" rIns="0" bIns="0" anchor="t"/>
          <a:lstStyle/>
          <a:p>
            <a:pPr marL="45720" marR="45720" indent="0" algn="just">
              <a:lnSpc>
                <a:spcPts val="1500"/>
              </a:lnSpc>
              <a:spcAft>
                <a:spcPts val="0"/>
              </a:spcAft>
            </a:pPr>
            <a:r>
              <a:rPr lang="es-ES" sz="1200" spc="20">
                <a:solidFill>
                  <a:srgbClr val="000000"/>
                </a:solidFill>
                <a:latin typeface="Times New Roman" pitchFamily="1" panose="02020603050405020304"/>
              </a:rPr>
              <a:t>El número total de profesores de la </a:t>
            </a:r>
            <a:r>
              <a:rPr lang="es-ES" sz="1250" b="1" spc="20">
                <a:solidFill>
                  <a:srgbClr val="000000"/>
                </a:solidFill>
                <a:latin typeface="Times New Roman" pitchFamily="1" panose="02020603050405020304"/>
              </a:rPr>
              <a:t>Universidad de Extremadura</a:t>
            </a:r>
            <a:r>
              <a:rPr lang="es-ES" sz="1200" spc="20">
                <a:solidFill>
                  <a:srgbClr val="000000"/>
                </a:solidFill>
                <a:latin typeface="Times New Roman" pitchFamily="1" panose="02020603050405020304"/>
              </a:rPr>
              <a:t>, para el cur-</a:t>
            </a:r>
            <a:r>
              <a:rPr lang="es-ES" sz="1200" spc="20">
                <a:solidFill>
                  <a:srgbClr val="000000"/>
                </a:solidFill>
                <a:latin typeface="Times New Roman" pitchFamily="1" panose="02020603050405020304"/>
              </a:rPr>
              <a:t>so 2016/17, fue de 1815. De ellos, </a:t>
            </a:r>
            <a:r>
              <a:rPr lang="es-ES" sz="1250" b="1" spc="20">
                <a:solidFill>
                  <a:srgbClr val="000000"/>
                </a:solidFill>
                <a:latin typeface="Times New Roman" pitchFamily="1" panose="02020603050405020304"/>
              </a:rPr>
              <a:t>245</a:t>
            </a:r>
            <a:r>
              <a:rPr lang="es-ES" sz="1200" spc="20">
                <a:solidFill>
                  <a:srgbClr val="000000"/>
                </a:solidFill>
                <a:latin typeface="Times New Roman" pitchFamily="1" panose="02020603050405020304"/>
              </a:rPr>
              <a:t>, es decir, aproximadamente el </a:t>
            </a:r>
            <a:r>
              <a:rPr lang="es-ES" sz="1200" i="1" spc="20">
                <a:solidFill>
                  <a:srgbClr val="000000"/>
                </a:solidFill>
                <a:latin typeface="Times New Roman" pitchFamily="1" panose="02020603050405020304"/>
              </a:rPr>
              <a:t>13.5 </a:t>
            </a:r>
            <a:r>
              <a:rPr lang="es-ES" sz="1200" spc="20">
                <a:solidFill>
                  <a:srgbClr val="000000"/>
                </a:solidFill>
                <a:latin typeface="Times New Roman" pitchFamily="1" panose="02020603050405020304"/>
              </a:rPr>
              <a:t>% de la UEx, desarrollaron su actividad docente e investigadora en la </a:t>
            </a:r>
            <a:r>
              <a:rPr lang="es-ES" sz="1250" b="1" spc="20">
                <a:solidFill>
                  <a:srgbClr val="000000"/>
                </a:solidFill>
                <a:latin typeface="Times New Roman" pitchFamily="1" panose="02020603050405020304"/>
              </a:rPr>
              <a:t>Facultad de Cien-</a:t>
            </a:r>
            <a:r>
              <a:rPr lang="es-ES" sz="1250" b="1" spc="20">
                <a:solidFill>
                  <a:srgbClr val="000000"/>
                </a:solidFill>
                <a:latin typeface="Times New Roman" pitchFamily="1" panose="02020603050405020304"/>
              </a:rPr>
              <a:t>cias</a:t>
            </a:r>
            <a:r>
              <a:rPr lang="es-ES" sz="1200" spc="20">
                <a:solidFill>
                  <a:srgbClr val="000000"/>
                </a:solidFill>
                <a:latin typeface="Times New Roman" pitchFamily="1" panose="02020603050405020304"/>
              </a:rPr>
              <a:t>, atendiendo a las siguientes categorías de profesorado: </a:t>
            </a:r>
            <a:r>
              <a:rPr lang="es-ES" sz="1200" i="1" spc="20">
                <a:solidFill>
                  <a:srgbClr val="000000"/>
                </a:solidFill>
                <a:latin typeface="Times New Roman" pitchFamily="1" panose="02020603050405020304"/>
              </a:rPr>
              <a:t>17.6 </a:t>
            </a:r>
            <a:r>
              <a:rPr lang="es-ES" sz="1200" spc="20">
                <a:solidFill>
                  <a:srgbClr val="000000"/>
                </a:solidFill>
                <a:latin typeface="Times New Roman" pitchFamily="1" panose="02020603050405020304"/>
              </a:rPr>
              <a:t>%, </a:t>
            </a:r>
            <a:r>
              <a:rPr lang="es-ES" sz="1250" b="1" spc="20">
                <a:solidFill>
                  <a:srgbClr val="000000"/>
                </a:solidFill>
                <a:latin typeface="Times New Roman" pitchFamily="1" panose="02020603050405020304"/>
              </a:rPr>
              <a:t>CU</a:t>
            </a:r>
            <a:r>
              <a:rPr lang="es-ES" sz="1200" spc="20">
                <a:solidFill>
                  <a:srgbClr val="000000"/>
                </a:solidFill>
                <a:latin typeface="Times New Roman" pitchFamily="1" panose="02020603050405020304"/>
              </a:rPr>
              <a:t>; </a:t>
            </a:r>
            <a:r>
              <a:rPr lang="es-ES" sz="1200" i="1" spc="20">
                <a:solidFill>
                  <a:srgbClr val="000000"/>
                </a:solidFill>
                <a:latin typeface="Times New Roman" pitchFamily="1" panose="02020603050405020304"/>
              </a:rPr>
              <a:t>49.4 </a:t>
            </a:r>
            <a:r>
              <a:rPr lang="es-ES" sz="1200" spc="20">
                <a:solidFill>
                  <a:srgbClr val="000000"/>
                </a:solidFill>
                <a:latin typeface="Times New Roman" pitchFamily="1" panose="02020603050405020304"/>
              </a:rPr>
              <a:t>%, </a:t>
            </a:r>
            <a:r>
              <a:rPr lang="es-ES" sz="1250" b="1" spc="20">
                <a:solidFill>
                  <a:srgbClr val="000000"/>
                </a:solidFill>
                <a:latin typeface="Times New Roman" pitchFamily="1" panose="02020603050405020304"/>
              </a:rPr>
              <a:t>TU</a:t>
            </a:r>
            <a:r>
              <a:rPr lang="es-ES" sz="1200" spc="20">
                <a:solidFill>
                  <a:srgbClr val="000000"/>
                </a:solidFill>
                <a:latin typeface="Times New Roman" pitchFamily="1" panose="02020603050405020304"/>
              </a:rPr>
              <a:t>; </a:t>
            </a:r>
            <a:r>
              <a:rPr lang="es-ES" sz="1200" i="1" spc="20">
                <a:solidFill>
                  <a:srgbClr val="000000"/>
                </a:solidFill>
                <a:latin typeface="Times New Roman" pitchFamily="1" panose="02020603050405020304"/>
              </a:rPr>
              <a:t>17.1 </a:t>
            </a:r>
            <a:r>
              <a:rPr lang="es-ES" sz="1200" spc="20">
                <a:solidFill>
                  <a:srgbClr val="000000"/>
                </a:solidFill>
                <a:latin typeface="Times New Roman" pitchFamily="1" panose="02020603050405020304"/>
              </a:rPr>
              <a:t>%, </a:t>
            </a:r>
            <a:r>
              <a:rPr lang="es-ES" sz="1250" b="1" spc="20">
                <a:solidFill>
                  <a:srgbClr val="000000"/>
                </a:solidFill>
                <a:latin typeface="Times New Roman" pitchFamily="1" panose="02020603050405020304"/>
              </a:rPr>
              <a:t>CD</a:t>
            </a:r>
            <a:r>
              <a:rPr lang="es-ES" sz="1200" spc="20">
                <a:solidFill>
                  <a:srgbClr val="000000"/>
                </a:solidFill>
                <a:latin typeface="Times New Roman" pitchFamily="1" panose="02020603050405020304"/>
              </a:rPr>
              <a:t>, y el </a:t>
            </a:r>
            <a:r>
              <a:rPr lang="es-ES" sz="1200" i="1" spc="20">
                <a:solidFill>
                  <a:srgbClr val="000000"/>
                </a:solidFill>
                <a:latin typeface="Times New Roman" pitchFamily="1" panose="02020603050405020304"/>
              </a:rPr>
              <a:t>15.9 </a:t>
            </a:r>
            <a:r>
              <a:rPr lang="es-ES" sz="1200" spc="20">
                <a:solidFill>
                  <a:srgbClr val="000000"/>
                </a:solidFill>
                <a:latin typeface="Times New Roman" pitchFamily="1" panose="02020603050405020304"/>
              </a:rPr>
              <a:t>% restante, contratado, de diversa tipología: Ayudantes, </a:t>
            </a:r>
            <a:r>
              <a:rPr lang="es-ES" sz="1250" b="1" spc="20">
                <a:solidFill>
                  <a:srgbClr val="000000"/>
                </a:solidFill>
                <a:latin typeface="Times New Roman" pitchFamily="1" panose="02020603050405020304"/>
              </a:rPr>
              <a:t>AU</a:t>
            </a:r>
            <a:r>
              <a:rPr lang="es-ES" sz="1200" spc="20">
                <a:solidFill>
                  <a:srgbClr val="000000"/>
                </a:solidFill>
                <a:latin typeface="Times New Roman" pitchFamily="1" panose="02020603050405020304"/>
              </a:rPr>
              <a:t>, Personal científico colaborador, Personal con contrato predoctoral, Sustituto, Titular de Universidad Interino, </a:t>
            </a:r>
            <a:r>
              <a:rPr lang="es-ES" sz="1250" b="1" spc="20">
                <a:solidFill>
                  <a:srgbClr val="000000"/>
                </a:solidFill>
                <a:latin typeface="Times New Roman" pitchFamily="1" panose="02020603050405020304"/>
              </a:rPr>
              <a:t>TUI</a:t>
            </a:r>
            <a:r>
              <a:rPr lang="es-ES" sz="1200" spc="20">
                <a:solidFill>
                  <a:srgbClr val="000000"/>
                </a:solidFill>
                <a:latin typeface="Times New Roman" pitchFamily="1" panose="02020603050405020304"/>
              </a:rPr>
              <a:t>, Personal docente investigador, </a:t>
            </a:r>
            <a:r>
              <a:rPr lang="es-ES" sz="1250" b="1" spc="20">
                <a:solidFill>
                  <a:srgbClr val="000000"/>
                </a:solidFill>
                <a:latin typeface="Times New Roman" pitchFamily="1" panose="02020603050405020304"/>
              </a:rPr>
              <a:t>PCI</a:t>
            </a:r>
            <a:r>
              <a:rPr lang="es-ES" sz="1200" spc="20">
                <a:solidFill>
                  <a:srgbClr val="000000"/>
                </a:solidFill>
                <a:latin typeface="Times New Roman" pitchFamily="1" panose="02020603050405020304"/>
              </a:rPr>
              <a:t>, o téc-</a:t>
            </a:r>
            <a:r>
              <a:rPr lang="es-ES" sz="1200" spc="20">
                <a:solidFill>
                  <a:srgbClr val="000000"/>
                </a:solidFill>
                <a:latin typeface="Times New Roman" pitchFamily="1" panose="02020603050405020304"/>
              </a:rPr>
              <a:t>nico, Asociados, </a:t>
            </a:r>
            <a:r>
              <a:rPr lang="es-ES" sz="1250" b="1" spc="20">
                <a:solidFill>
                  <a:srgbClr val="000000"/>
                </a:solidFill>
                <a:latin typeface="Times New Roman" pitchFamily="1" panose="02020603050405020304"/>
              </a:rPr>
              <a:t>AS</a:t>
            </a:r>
            <a:r>
              <a:rPr lang="es-ES" sz="1200" spc="20">
                <a:solidFill>
                  <a:srgbClr val="000000"/>
                </a:solidFill>
                <a:latin typeface="Times New Roman" pitchFamily="1" panose="02020603050405020304"/>
              </a:rPr>
              <a:t>, Ayudantes doctores, </a:t>
            </a:r>
            <a:r>
              <a:rPr lang="es-ES" sz="1250" b="1" spc="20">
                <a:solidFill>
                  <a:srgbClr val="000000"/>
                </a:solidFill>
                <a:latin typeface="Times New Roman" pitchFamily="1" panose="02020603050405020304"/>
              </a:rPr>
              <a:t>AUD</a:t>
            </a:r>
            <a:r>
              <a:rPr lang="es-ES" sz="1200" spc="20">
                <a:solidFill>
                  <a:srgbClr val="000000"/>
                </a:solidFill>
                <a:latin typeface="Times New Roman" pitchFamily="1" panose="02020603050405020304"/>
              </a:rPr>
              <a:t>, Colaboradores, </a:t>
            </a:r>
            <a:r>
              <a:rPr lang="es-ES" sz="1250" b="1" spc="20">
                <a:solidFill>
                  <a:srgbClr val="000000"/>
                </a:solidFill>
                <a:latin typeface="Times New Roman" pitchFamily="1" panose="02020603050405020304"/>
              </a:rPr>
              <a:t>PC</a:t>
            </a:r>
            <a:r>
              <a:rPr lang="es-ES" sz="1200" spc="20">
                <a:solidFill>
                  <a:srgbClr val="000000"/>
                </a:solidFill>
                <a:latin typeface="Times New Roman" pitchFamily="1" panose="02020603050405020304"/>
              </a:rPr>
              <a:t>, Eméritos y Titulares de Escuela Universitaria, </a:t>
            </a:r>
            <a:r>
              <a:rPr lang="es-ES" sz="1250" b="1" spc="20">
                <a:solidFill>
                  <a:srgbClr val="000000"/>
                </a:solidFill>
                <a:latin typeface="Times New Roman" pitchFamily="1" panose="02020603050405020304"/>
              </a:rPr>
              <a:t>TEU</a:t>
            </a:r>
            <a:r>
              <a:rPr lang="es-ES" sz="1200" spc="20">
                <a:solidFill>
                  <a:srgbClr val="000000"/>
                </a:solidFill>
                <a:latin typeface="Times New Roman" pitchFamily="1" panose="02020603050405020304"/>
              </a:rPr>
              <a:t>.</a:t>
            </a:r>
            <a:r>
              <a:rPr lang="es-ES" sz="1200" baseline="30000" spc="20">
                <a:solidFill>
                  <a:srgbClr val="000000"/>
                </a:solidFill>
                <a:latin typeface="Courier New" pitchFamily="3" panose="02020603050405020304"/>
              </a:rPr>
              <a:t>25</a:t>
            </a:r>
            <a:r>
              <a:rPr lang="es-ES" sz="100" spc="20">
                <a:solidFill>
                  <a:srgbClr val="000000"/>
                </a:solidFill>
                <a:latin typeface="Courier New" pitchFamily="3" panose="02020603050405020304"/>
              </a:rPr>
              <a:t> </a:t>
            </a:r>
          </a:p>
          <a:p>
            <a:pPr marL="45720" marR="45720" indent="0" algn="just">
              <a:lnSpc>
                <a:spcPts val="1400"/>
              </a:lnSpc>
              <a:spcBef>
                <a:spcPts val="520"/>
              </a:spcBef>
              <a:spcAft>
                <a:spcPts val="0"/>
              </a:spcAft>
            </a:pPr>
            <a:r>
              <a:rPr lang="es-ES" sz="1200" spc="0">
                <a:solidFill>
                  <a:srgbClr val="000000"/>
                </a:solidFill>
                <a:latin typeface="Times New Roman" pitchFamily="1" panose="02020603050405020304"/>
              </a:rPr>
              <a:t>Una medida de la cualificación docente e investigadora del profesorado universita-</a:t>
            </a:r>
            <a:r>
              <a:rPr lang="es-ES" sz="1200" spc="0">
                <a:solidFill>
                  <a:srgbClr val="000000"/>
                </a:solidFill>
                <a:latin typeface="Times New Roman" pitchFamily="1" panose="02020603050405020304"/>
              </a:rPr>
              <a:t>rio de la Facultad, suele vincularse hoy día al número acumulado de </a:t>
            </a:r>
            <a:r>
              <a:rPr lang="es-ES" sz="1250" b="1" spc="0">
                <a:solidFill>
                  <a:srgbClr val="000000"/>
                </a:solidFill>
                <a:latin typeface="Times New Roman" pitchFamily="1" panose="02020603050405020304"/>
              </a:rPr>
              <a:t>quinquenios </a:t>
            </a:r>
            <a:r>
              <a:rPr lang="es-ES" sz="1200" spc="0">
                <a:solidFill>
                  <a:srgbClr val="000000"/>
                </a:solidFill>
                <a:latin typeface="Times New Roman" pitchFamily="1" panose="02020603050405020304"/>
              </a:rPr>
              <a:t>y </a:t>
            </a:r>
            <a:r>
              <a:rPr lang="es-ES" sz="1250" b="1" spc="0">
                <a:solidFill>
                  <a:srgbClr val="000000"/>
                </a:solidFill>
                <a:latin typeface="Times New Roman" pitchFamily="1" panose="02020603050405020304"/>
              </a:rPr>
              <a:t>sexenios</a:t>
            </a:r>
            <a:r>
              <a:rPr lang="es-ES" sz="1200" spc="0">
                <a:solidFill>
                  <a:srgbClr val="000000"/>
                </a:solidFill>
                <a:latin typeface="Times New Roman" pitchFamily="1" panose="02020603050405020304"/>
              </a:rPr>
              <a:t>, respectivamente. Considerando el colectivo de </a:t>
            </a:r>
            <a:r>
              <a:rPr lang="es-ES" sz="1250" b="1" spc="0">
                <a:solidFill>
                  <a:srgbClr val="000000"/>
                </a:solidFill>
                <a:latin typeface="Times New Roman" pitchFamily="1" panose="02020603050405020304"/>
              </a:rPr>
              <a:t>PDI </a:t>
            </a:r>
            <a:r>
              <a:rPr lang="es-ES" sz="1200" spc="0">
                <a:solidFill>
                  <a:srgbClr val="000000"/>
                </a:solidFill>
                <a:latin typeface="Times New Roman" pitchFamily="1" panose="02020603050405020304"/>
              </a:rPr>
              <a:t>funcionario de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el promedio de quinquenios por docente fue de </a:t>
            </a:r>
            <a:r>
              <a:rPr lang="es-ES" sz="1200" i="1" spc="0">
                <a:solidFill>
                  <a:srgbClr val="000000"/>
                </a:solidFill>
                <a:latin typeface="Times New Roman" pitchFamily="1" panose="02020603050405020304"/>
              </a:rPr>
              <a:t>5.1</a:t>
            </a:r>
            <a:r>
              <a:rPr lang="es-ES" sz="1200" spc="0">
                <a:solidFill>
                  <a:srgbClr val="000000"/>
                </a:solidFill>
                <a:latin typeface="Times New Roman" pitchFamily="1" panose="02020603050405020304"/>
              </a:rPr>
              <a:t>, prácti-</a:t>
            </a:r>
            <a:r>
              <a:rPr lang="es-ES" sz="1200" spc="0">
                <a:solidFill>
                  <a:srgbClr val="000000"/>
                </a:solidFill>
                <a:latin typeface="Times New Roman" pitchFamily="1" panose="02020603050405020304"/>
              </a:rPr>
              <a:t>camente el mismo para hombres (</a:t>
            </a:r>
            <a:r>
              <a:rPr lang="es-ES" sz="1200" i="1" spc="0">
                <a:solidFill>
                  <a:srgbClr val="000000"/>
                </a:solidFill>
                <a:latin typeface="Times New Roman" pitchFamily="1" panose="02020603050405020304"/>
              </a:rPr>
              <a:t>5.2</a:t>
            </a:r>
            <a:r>
              <a:rPr lang="es-ES" sz="1200" spc="0">
                <a:solidFill>
                  <a:srgbClr val="000000"/>
                </a:solidFill>
                <a:latin typeface="Times New Roman" pitchFamily="1" panose="02020603050405020304"/>
              </a:rPr>
              <a:t>) y mujeres (</a:t>
            </a:r>
            <a:r>
              <a:rPr lang="es-ES" sz="1200" i="1" spc="0">
                <a:solidFill>
                  <a:srgbClr val="000000"/>
                </a:solidFill>
                <a:latin typeface="Times New Roman" pitchFamily="1" panose="02020603050405020304"/>
              </a:rPr>
              <a:t>5.0</a:t>
            </a:r>
            <a:r>
              <a:rPr lang="es-ES" sz="1200" spc="0">
                <a:solidFill>
                  <a:srgbClr val="000000"/>
                </a:solidFill>
                <a:latin typeface="Times New Roman" pitchFamily="1" panose="02020603050405020304"/>
              </a:rPr>
              <a:t>). Y discriminando los cuerpos de funcionarios, la distribución promedio para CU y TU fue, respectivamente, de </a:t>
            </a:r>
            <a:r>
              <a:rPr lang="es-ES" sz="1200" i="1" spc="0">
                <a:solidFill>
                  <a:srgbClr val="000000"/>
                </a:solidFill>
                <a:latin typeface="Times New Roman" pitchFamily="1" panose="02020603050405020304"/>
              </a:rPr>
              <a:t>5.9 </a:t>
            </a:r>
            <a:r>
              <a:rPr lang="es-ES" sz="1200" spc="0">
                <a:solidFill>
                  <a:srgbClr val="000000"/>
                </a:solidFill>
                <a:latin typeface="Times New Roman" pitchFamily="1" panose="02020603050405020304"/>
              </a:rPr>
              <a:t>y </a:t>
            </a:r>
            <a:r>
              <a:rPr lang="es-ES" sz="1200" i="1" spc="0">
                <a:solidFill>
                  <a:srgbClr val="000000"/>
                </a:solidFill>
                <a:latin typeface="Times New Roman" pitchFamily="1" panose="02020603050405020304"/>
              </a:rPr>
              <a:t>4.9</a:t>
            </a:r>
            <a:r>
              <a:rPr lang="es-ES" sz="1200" spc="0">
                <a:solidFill>
                  <a:srgbClr val="000000"/>
                </a:solidFill>
                <a:latin typeface="Times New Roman" pitchFamily="1" panose="02020603050405020304"/>
              </a:rPr>
              <a:t>. Aproximadamente, el </a:t>
            </a:r>
            <a:r>
              <a:rPr lang="es-ES" sz="1200" i="1" spc="0">
                <a:solidFill>
                  <a:srgbClr val="000000"/>
                </a:solidFill>
                <a:latin typeface="Times New Roman" pitchFamily="1" panose="02020603050405020304"/>
              </a:rPr>
              <a:t>92.2 </a:t>
            </a:r>
            <a:r>
              <a:rPr lang="es-ES" sz="1200" spc="0">
                <a:solidFill>
                  <a:srgbClr val="000000"/>
                </a:solidFill>
                <a:latin typeface="Times New Roman" pitchFamily="1" panose="02020603050405020304"/>
              </a:rPr>
              <a:t>% del total del profesorado son </a:t>
            </a:r>
            <a:r>
              <a:rPr lang="es-ES" sz="1250" b="1" spc="0">
                <a:solidFill>
                  <a:srgbClr val="000000"/>
                </a:solidFill>
                <a:latin typeface="Times New Roman" pitchFamily="1" panose="02020603050405020304"/>
              </a:rPr>
              <a:t>doctores </a:t>
            </a:r>
            <a:r>
              <a:rPr lang="es-ES" sz="1200" spc="0">
                <a:solidFill>
                  <a:srgbClr val="000000"/>
                </a:solidFill>
                <a:latin typeface="Times New Roman" pitchFamily="1" panose="02020603050405020304"/>
              </a:rPr>
              <a:t>(hombres el </a:t>
            </a:r>
            <a:r>
              <a:rPr lang="es-ES" sz="1200" i="1" spc="0">
                <a:solidFill>
                  <a:srgbClr val="000000"/>
                </a:solidFill>
                <a:latin typeface="Times New Roman" pitchFamily="1" panose="02020603050405020304"/>
              </a:rPr>
              <a:t>63.3 </a:t>
            </a:r>
            <a:r>
              <a:rPr lang="es-ES" sz="1200" spc="0">
                <a:solidFill>
                  <a:srgbClr val="000000"/>
                </a:solidFill>
                <a:latin typeface="Times New Roman" pitchFamily="1" panose="02020603050405020304"/>
              </a:rPr>
              <a:t>% y mujeres el </a:t>
            </a:r>
            <a:r>
              <a:rPr lang="es-ES" sz="1200" i="1" spc="0">
                <a:solidFill>
                  <a:srgbClr val="000000"/>
                </a:solidFill>
                <a:latin typeface="Times New Roman" pitchFamily="1" panose="02020603050405020304"/>
              </a:rPr>
              <a:t>36.7 </a:t>
            </a:r>
            <a:r>
              <a:rPr lang="es-ES" sz="1200" spc="0">
                <a:solidFill>
                  <a:srgbClr val="000000"/>
                </a:solidFill>
                <a:latin typeface="Times New Roman" pitchFamily="1" panose="02020603050405020304"/>
              </a:rPr>
              <a:t>%). </a:t>
            </a:r>
          </a:p>
          <a:p>
            <a:pPr marL="45720" marR="45720" indent="0" algn="just">
              <a:lnSpc>
                <a:spcPts val="1400"/>
              </a:lnSpc>
              <a:spcBef>
                <a:spcPts val="480"/>
              </a:spcBef>
              <a:spcAft>
                <a:spcPts val="0"/>
              </a:spcAft>
            </a:pPr>
            <a:r>
              <a:rPr lang="es-ES" sz="1200" spc="5">
                <a:solidFill>
                  <a:srgbClr val="000000"/>
                </a:solidFill>
                <a:latin typeface="Times New Roman" pitchFamily="1" panose="02020603050405020304"/>
              </a:rPr>
              <a:t>En cuanto al </a:t>
            </a:r>
            <a:r>
              <a:rPr lang="es-ES" sz="1200" u="sng" spc="5">
                <a:solidFill>
                  <a:srgbClr val="000000"/>
                </a:solidFill>
                <a:latin typeface="Times New Roman" pitchFamily="1" panose="02020603050405020304"/>
              </a:rPr>
              <a:t>reconocimiento investigador</a:t>
            </a:r>
            <a:r>
              <a:rPr lang="es-ES" sz="1200" spc="5">
                <a:solidFill>
                  <a:srgbClr val="000000"/>
                </a:solidFill>
                <a:latin typeface="Times New Roman" pitchFamily="1" panose="02020603050405020304"/>
              </a:rPr>
              <a:t>, el promedio de sexenios fue de </a:t>
            </a:r>
            <a:r>
              <a:rPr lang="es-ES" sz="1200" i="1" spc="5">
                <a:solidFill>
                  <a:srgbClr val="000000"/>
                </a:solidFill>
                <a:latin typeface="Times New Roman" pitchFamily="1" panose="02020603050405020304"/>
              </a:rPr>
              <a:t>3.0 </a:t>
            </a:r>
            <a:r>
              <a:rPr lang="es-ES" sz="1200" spc="5">
                <a:solidFill>
                  <a:srgbClr val="000000"/>
                </a:solidFill>
                <a:latin typeface="Times New Roman" pitchFamily="1" panose="02020603050405020304"/>
              </a:rPr>
              <a:t>por cada docente.</a:t>
            </a:r>
            <a:r>
              <a:rPr lang="es-ES" sz="1200" baseline="30000" spc="5">
                <a:solidFill>
                  <a:srgbClr val="000000"/>
                </a:solidFill>
                <a:latin typeface="Courier New" pitchFamily="3" panose="02020603050405020304"/>
              </a:rPr>
              <a:t>26</a:t>
            </a:r>
            <a:r>
              <a:rPr lang="es-ES" sz="1200" spc="5">
                <a:solidFill>
                  <a:srgbClr val="000000"/>
                </a:solidFill>
                <a:latin typeface="Times New Roman" pitchFamily="1" panose="02020603050405020304"/>
              </a:rPr>
              <a:t> El promedio m´as alto se observa en el colectivo de CU (</a:t>
            </a:r>
            <a:r>
              <a:rPr lang="es-ES" sz="1200" i="1" spc="5">
                <a:solidFill>
                  <a:srgbClr val="000000"/>
                </a:solidFill>
                <a:latin typeface="Times New Roman" pitchFamily="1" panose="02020603050405020304"/>
              </a:rPr>
              <a:t>4.6</a:t>
            </a:r>
            <a:r>
              <a:rPr lang="es-ES" sz="1200" spc="5">
                <a:solidFill>
                  <a:srgbClr val="000000"/>
                </a:solidFill>
                <a:latin typeface="Times New Roman" pitchFamily="1" panose="02020603050405020304"/>
              </a:rPr>
              <a:t>), siguién-</a:t>
            </a:r>
            <a:r>
              <a:rPr lang="es-ES" sz="1200" spc="5">
                <a:solidFill>
                  <a:srgbClr val="000000"/>
                </a:solidFill>
                <a:latin typeface="Times New Roman" pitchFamily="1" panose="02020603050405020304"/>
              </a:rPr>
              <a:t>dole el de TU (</a:t>
            </a:r>
            <a:r>
              <a:rPr lang="es-ES" sz="1200" i="1" spc="5">
                <a:solidFill>
                  <a:srgbClr val="000000"/>
                </a:solidFill>
                <a:latin typeface="Times New Roman" pitchFamily="1" panose="02020603050405020304"/>
              </a:rPr>
              <a:t>2.5</a:t>
            </a:r>
            <a:r>
              <a:rPr lang="es-ES" sz="1200" spc="5">
                <a:solidFill>
                  <a:srgbClr val="000000"/>
                </a:solidFill>
                <a:latin typeface="Times New Roman" pitchFamily="1" panose="02020603050405020304"/>
              </a:rPr>
              <a:t>). (distribuido, respectivamente, como </a:t>
            </a:r>
            <a:r>
              <a:rPr lang="es-ES" sz="1200" i="1" spc="5">
                <a:solidFill>
                  <a:srgbClr val="000000"/>
                </a:solidFill>
                <a:latin typeface="Times New Roman" pitchFamily="1" panose="02020603050405020304"/>
              </a:rPr>
              <a:t>4.6 </a:t>
            </a:r>
            <a:r>
              <a:rPr lang="es-ES" sz="1200" spc="5">
                <a:solidFill>
                  <a:srgbClr val="000000"/>
                </a:solidFill>
                <a:latin typeface="Times New Roman" pitchFamily="1" panose="02020603050405020304"/>
              </a:rPr>
              <a:t>y </a:t>
            </a:r>
            <a:r>
              <a:rPr lang="es-ES" sz="1200" i="1" spc="5">
                <a:solidFill>
                  <a:srgbClr val="000000"/>
                </a:solidFill>
                <a:latin typeface="Times New Roman" pitchFamily="1" panose="02020603050405020304"/>
              </a:rPr>
              <a:t>4.9</a:t>
            </a:r>
            <a:r>
              <a:rPr lang="es-ES" sz="1200" spc="5">
                <a:solidFill>
                  <a:srgbClr val="000000"/>
                </a:solidFill>
                <a:latin typeface="Times New Roman" pitchFamily="1" panose="02020603050405020304"/>
              </a:rPr>
              <a:t>, para hombres y mujeres). El promedio de sexenios de investigación entre los TU fue de </a:t>
            </a:r>
            <a:r>
              <a:rPr lang="es-ES" sz="1200" i="1" spc="5">
                <a:solidFill>
                  <a:srgbClr val="000000"/>
                </a:solidFill>
                <a:latin typeface="Times New Roman" pitchFamily="1" panose="02020603050405020304"/>
              </a:rPr>
              <a:t>2.5 </a:t>
            </a:r>
            <a:r>
              <a:rPr lang="es-ES" sz="1200" spc="5">
                <a:solidFill>
                  <a:srgbClr val="000000"/>
                </a:solidFill>
                <a:latin typeface="Times New Roman" pitchFamily="1" panose="02020603050405020304"/>
              </a:rPr>
              <a:t>(</a:t>
            </a:r>
            <a:r>
              <a:rPr lang="es-ES" sz="1200" i="1" spc="5">
                <a:solidFill>
                  <a:srgbClr val="000000"/>
                </a:solidFill>
                <a:latin typeface="Times New Roman" pitchFamily="1" panose="02020603050405020304"/>
              </a:rPr>
              <a:t>2.6 </a:t>
            </a:r>
            <a:r>
              <a:rPr lang="es-ES" sz="1200" spc="5">
                <a:solidFill>
                  <a:srgbClr val="000000"/>
                </a:solidFill>
                <a:latin typeface="Times New Roman" pitchFamily="1" panose="02020603050405020304"/>
              </a:rPr>
              <a:t>y </a:t>
            </a:r>
            <a:r>
              <a:rPr lang="es-ES" sz="1200" i="1" spc="5">
                <a:solidFill>
                  <a:srgbClr val="000000"/>
                </a:solidFill>
                <a:latin typeface="Times New Roman" pitchFamily="1" panose="02020603050405020304"/>
              </a:rPr>
              <a:t>2.4</a:t>
            </a:r>
            <a:r>
              <a:rPr lang="es-ES" sz="1200" spc="5">
                <a:solidFill>
                  <a:srgbClr val="000000"/>
                </a:solidFill>
                <a:latin typeface="Times New Roman" pitchFamily="1" panose="02020603050405020304"/>
              </a:rPr>
              <a:t>, para hombres y mujeres, respectivamente).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Tomando como referencia el 31/12/2017, el profesorado que ha impartido docencia en la </a:t>
            </a:r>
            <a:r>
              <a:rPr lang="es-ES" sz="125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durante el curso </a:t>
            </a:r>
            <a:r>
              <a:rPr lang="es-ES" sz="1250" b="1" spc="0">
                <a:solidFill>
                  <a:srgbClr val="000000"/>
                </a:solidFill>
                <a:latin typeface="Times New Roman" pitchFamily="1" panose="02020603050405020304"/>
              </a:rPr>
              <a:t>2016/17 </a:t>
            </a:r>
            <a:r>
              <a:rPr lang="es-ES" sz="1200" spc="0">
                <a:solidFill>
                  <a:srgbClr val="000000"/>
                </a:solidFill>
                <a:latin typeface="Times New Roman" pitchFamily="1" panose="02020603050405020304"/>
              </a:rPr>
              <a:t>ha acumulado </a:t>
            </a:r>
            <a:r>
              <a:rPr lang="es-ES" sz="1250" b="1" spc="0">
                <a:solidFill>
                  <a:srgbClr val="000000"/>
                </a:solidFill>
                <a:latin typeface="Times New Roman" pitchFamily="1" panose="02020603050405020304"/>
              </a:rPr>
              <a:t>507 sexenios de investigación </a:t>
            </a:r>
            <a:r>
              <a:rPr lang="es-ES" sz="1200" spc="0">
                <a:solidFill>
                  <a:srgbClr val="000000"/>
                </a:solidFill>
                <a:latin typeface="Times New Roman" pitchFamily="1" panose="02020603050405020304"/>
              </a:rPr>
              <a:t>del total de 1652 para toda la UEx. Ello representa, aproxima-</a:t>
            </a:r>
            <a:r>
              <a:rPr lang="es-ES" sz="1200" spc="0">
                <a:solidFill>
                  <a:srgbClr val="000000"/>
                </a:solidFill>
                <a:latin typeface="Times New Roman" pitchFamily="1" panose="02020603050405020304"/>
              </a:rPr>
              <a:t>damente, el 30,7 % del total de sexenios de investigación en la UEx. Para el caso de los quinquenios, la relación fue </a:t>
            </a:r>
            <a:r>
              <a:rPr lang="es-ES" sz="1250" b="1" spc="0">
                <a:solidFill>
                  <a:srgbClr val="000000"/>
                </a:solidFill>
                <a:latin typeface="Times New Roman" pitchFamily="1" panose="02020603050405020304"/>
              </a:rPr>
              <a:t>786</a:t>
            </a:r>
            <a:r>
              <a:rPr lang="es-ES" sz="1200" spc="0">
                <a:solidFill>
                  <a:srgbClr val="000000"/>
                </a:solidFill>
                <a:latin typeface="Times New Roman" pitchFamily="1" panose="02020603050405020304"/>
              </a:rPr>
              <a:t>/</a:t>
            </a:r>
            <a:r>
              <a:rPr lang="es-ES" sz="1250" b="1" spc="0">
                <a:solidFill>
                  <a:srgbClr val="000000"/>
                </a:solidFill>
                <a:latin typeface="Times New Roman" pitchFamily="1" panose="02020603050405020304"/>
              </a:rPr>
              <a:t>3911 </a:t>
            </a:r>
            <a:r>
              <a:rPr lang="es-ES" sz="1200" spc="0">
                <a:solidFill>
                  <a:srgbClr val="000000"/>
                </a:solidFill>
                <a:latin typeface="Times New Roman" pitchFamily="1" panose="02020603050405020304"/>
              </a:rPr>
              <a:t>(FC/UEx). </a:t>
            </a:r>
          </a:p>
          <a:p>
            <a:pPr marL="45720" marR="45720" indent="0" algn="just">
              <a:lnSpc>
                <a:spcPts val="1400"/>
              </a:lnSpc>
              <a:spcBef>
                <a:spcPts val="465"/>
              </a:spcBef>
              <a:spcAft>
                <a:spcPts val="0"/>
              </a:spcAft>
            </a:pPr>
            <a:r>
              <a:rPr lang="es-ES" sz="1200" spc="0">
                <a:solidFill>
                  <a:srgbClr val="000000"/>
                </a:solidFill>
                <a:latin typeface="Times New Roman" pitchFamily="1" panose="02020603050405020304"/>
              </a:rPr>
              <a:t>Hay que tener en cuenta que, para el mismo período, un 80 %, del profesorado de la Facultad estuvo adscrito a la Facultad de Ciencias. El 20 % restante estaba adscrito a otros centros: Facultad de Ciencias Económicas y Empresariales 5, 71 %), Facultad de Educación (4, 5 %), Escuela de Ingenierías Industriales (3, 67 %), Facultad de Medicina (2, 04 %), Escuela de Ingenierías Agrarias (2, 04 %), Escuela Politécnica (1, 22 %) y Centro Universitario de Mérida (0, 82 %). </a:t>
            </a:r>
          </a:p>
          <a:p>
            <a:pPr marL="45720" marR="45720" indent="0" algn="just">
              <a:lnSpc>
                <a:spcPts val="1400"/>
              </a:lnSpc>
              <a:spcBef>
                <a:spcPts val="525"/>
              </a:spcBef>
              <a:spcAft>
                <a:spcPts val="1545"/>
              </a:spcAft>
            </a:pPr>
            <a:r>
              <a:rPr lang="es-ES" sz="1200" spc="0">
                <a:solidFill>
                  <a:srgbClr val="000000"/>
                </a:solidFill>
                <a:latin typeface="Times New Roman" pitchFamily="1" panose="02020603050405020304"/>
              </a:rPr>
              <a:t>Considerando exclusivamente el profesorado adscrito a la Facultad de Ciencias, </a:t>
            </a:r>
            <a:r>
              <a:rPr lang="es-ES" sz="1250" b="1" spc="0">
                <a:solidFill>
                  <a:srgbClr val="000000"/>
                </a:solidFill>
                <a:latin typeface="Times New Roman" pitchFamily="1" panose="02020603050405020304"/>
              </a:rPr>
              <a:t>196 </a:t>
            </a:r>
            <a:r>
              <a:rPr lang="es-ES" sz="1200" spc="0">
                <a:solidFill>
                  <a:srgbClr val="000000"/>
                </a:solidFill>
                <a:latin typeface="Times New Roman" pitchFamily="1" panose="02020603050405020304"/>
              </a:rPr>
              <a:t>profesores impartieron docencia durante el curso 2016/17, de los cuales, el 66, 8 %, son hombres y el 33, 2 %, mujeres. El número total de doctores fue de </a:t>
            </a:r>
            <a:r>
              <a:rPr lang="es-ES" sz="1250" b="1" spc="0">
                <a:solidFill>
                  <a:srgbClr val="000000"/>
                </a:solidFill>
                <a:latin typeface="Times New Roman" pitchFamily="1" panose="02020603050405020304"/>
              </a:rPr>
              <a:t>187</a:t>
            </a:r>
            <a:r>
              <a:rPr lang="es-ES" sz="1200" spc="0">
                <a:solidFill>
                  <a:srgbClr val="000000"/>
                </a:solidFill>
                <a:latin typeface="Times New Roman" pitchFamily="1" panose="02020603050405020304"/>
              </a:rPr>
              <a:t>, es decir, </a:t>
            </a:r>
          </a:p>
        </p:txBody>
      </p:sp>
      <p:sp>
        <p:nvSpPr>
          <p:cNvPr id="4" name=""/>
          <p:cNvSpPr/>
          <p:nvPr>
            <p:ph type="body" idx="10"/>
          </p:nvPr>
        </p:nvSpPr>
        <p:spPr>
          <a:xfrm>
            <a:off x="1059180" y="8030845"/>
            <a:ext cx="5486400" cy="1700530"/>
          </a:xfrm>
          <a:prstGeom prst="rect">
            <a:avLst/>
          </a:prstGeom>
          <a:noFill/>
          <a:ln w="0" cmpd="sng">
            <a:noFill/>
            <a:prstDash val="solid"/>
          </a:ln>
        </p:spPr>
        <p:txBody>
          <a:bodyPr vert="horz" lIns="0" tIns="22860" rIns="0" bIns="0" anchor="t"/>
          <a:lstStyle/>
          <a:p>
            <a:pPr marL="45720" marR="45720" indent="0" algn="just">
              <a:lnSpc>
                <a:spcPts val="1200"/>
              </a:lnSpc>
              <a:spcAft>
                <a:spcPts val="0"/>
              </a:spcAft>
            </a:pPr>
            <a:r>
              <a:rPr lang="es-ES" sz="650" baseline="30000" spc="40">
                <a:solidFill>
                  <a:srgbClr val="000000"/>
                </a:solidFill>
                <a:latin typeface="Arial" pitchFamily="2" panose="02020603050405020304"/>
              </a:rPr>
              <a:t>25</a:t>
            </a:r>
            <a:r>
              <a:rPr lang="es-ES" sz="1000" spc="40">
                <a:solidFill>
                  <a:srgbClr val="000000"/>
                </a:solidFill>
                <a:latin typeface="Times New Roman" pitchFamily="1" panose="02020603050405020304"/>
              </a:rPr>
              <a:t>De los 245, el </a:t>
            </a:r>
            <a:r>
              <a:rPr lang="es-ES" sz="1050" i="1" spc="40">
                <a:solidFill>
                  <a:srgbClr val="000000"/>
                </a:solidFill>
                <a:latin typeface="Times New Roman" pitchFamily="1" panose="02020603050405020304"/>
              </a:rPr>
              <a:t>67.8 </a:t>
            </a:r>
            <a:r>
              <a:rPr lang="es-ES" sz="1000" spc="40">
                <a:solidFill>
                  <a:srgbClr val="000000"/>
                </a:solidFill>
                <a:latin typeface="Times New Roman" pitchFamily="1" panose="02020603050405020304"/>
              </a:rPr>
              <a:t>% son hombres y el </a:t>
            </a:r>
            <a:r>
              <a:rPr lang="es-ES" sz="1050" i="1" spc="40">
                <a:solidFill>
                  <a:srgbClr val="000000"/>
                </a:solidFill>
                <a:latin typeface="Times New Roman" pitchFamily="1" panose="02020603050405020304"/>
              </a:rPr>
              <a:t>32.2 </a:t>
            </a:r>
            <a:r>
              <a:rPr lang="es-ES" sz="1000" spc="40">
                <a:solidFill>
                  <a:srgbClr val="000000"/>
                </a:solidFill>
                <a:latin typeface="Times New Roman" pitchFamily="1" panose="02020603050405020304"/>
              </a:rPr>
              <a:t>%, mujeres, una distribución bastante similar al conjunto de la UEx: un 63 % masculino y el 37 % femenino. Por otro lado, el número total de </a:t>
            </a:r>
            <a:r>
              <a:rPr lang="es-ES" sz="1050" b="1" spc="40">
                <a:solidFill>
                  <a:srgbClr val="000000"/>
                </a:solidFill>
                <a:latin typeface="Times New Roman" pitchFamily="1" panose="02020603050405020304"/>
              </a:rPr>
              <a:t>funcionarios </a:t>
            </a:r>
            <a:r>
              <a:rPr lang="es-ES" sz="1000" spc="40">
                <a:solidFill>
                  <a:srgbClr val="000000"/>
                </a:solidFill>
                <a:latin typeface="Times New Roman" pitchFamily="1" panose="02020603050405020304"/>
              </a:rPr>
              <a:t>que impartiódocencia en el Centro representa un </a:t>
            </a:r>
            <a:r>
              <a:rPr lang="es-ES" sz="1050" i="1" spc="40">
                <a:solidFill>
                  <a:srgbClr val="000000"/>
                </a:solidFill>
                <a:latin typeface="Times New Roman" pitchFamily="1" panose="02020603050405020304"/>
              </a:rPr>
              <a:t>68.6 </a:t>
            </a:r>
            <a:r>
              <a:rPr lang="es-ES" sz="1000" spc="40">
                <a:solidFill>
                  <a:srgbClr val="000000"/>
                </a:solidFill>
                <a:latin typeface="Times New Roman" pitchFamily="1" panose="02020603050405020304"/>
              </a:rPr>
              <a:t>% del total del PDI. De los cuales, el 72 % son hombres y el 28 % mujeres. Para el profesorado contratado, los hombres representan el </a:t>
            </a:r>
            <a:r>
              <a:rPr lang="es-ES" sz="1050" i="1" spc="40">
                <a:solidFill>
                  <a:srgbClr val="000000"/>
                </a:solidFill>
                <a:latin typeface="Times New Roman" pitchFamily="1" panose="02020603050405020304"/>
              </a:rPr>
              <a:t>58.4 </a:t>
            </a:r>
            <a:r>
              <a:rPr lang="es-ES" sz="1000" spc="40">
                <a:solidFill>
                  <a:srgbClr val="000000"/>
                </a:solidFill>
                <a:latin typeface="Times New Roman" pitchFamily="1" panose="02020603050405020304"/>
              </a:rPr>
              <a:t>% y las mujeres, el </a:t>
            </a:r>
            <a:r>
              <a:rPr lang="es-ES" sz="1050" i="1" spc="40">
                <a:solidFill>
                  <a:srgbClr val="000000"/>
                </a:solidFill>
                <a:latin typeface="Times New Roman" pitchFamily="1" panose="02020603050405020304"/>
              </a:rPr>
              <a:t>41.6 </a:t>
            </a:r>
            <a:r>
              <a:rPr lang="es-ES" sz="1000" spc="40">
                <a:solidFill>
                  <a:srgbClr val="000000"/>
                </a:solidFill>
                <a:latin typeface="Times New Roman" pitchFamily="1" panose="02020603050405020304"/>
              </a:rPr>
              <a:t>%. Y para colectivos con suficiente representación, la proporción más equilibrada entre hombres y mujeres aparece entre los Profesores Contratados Doctores, </a:t>
            </a:r>
            <a:r>
              <a:rPr lang="es-ES" sz="1050" b="1" spc="40">
                <a:solidFill>
                  <a:srgbClr val="000000"/>
                </a:solidFill>
                <a:latin typeface="Times New Roman" pitchFamily="1" panose="02020603050405020304"/>
              </a:rPr>
              <a:t>PCD</a:t>
            </a:r>
            <a:r>
              <a:rPr lang="es-ES" sz="1000" spc="40">
                <a:solidFill>
                  <a:srgbClr val="000000"/>
                </a:solidFill>
                <a:latin typeface="Times New Roman" pitchFamily="1" panose="02020603050405020304"/>
              </a:rPr>
              <a:t>, y la mayor desproporción entre </a:t>
            </a:r>
            <a:r>
              <a:rPr lang="es-ES" sz="1050" b="1" spc="40">
                <a:solidFill>
                  <a:srgbClr val="000000"/>
                </a:solidFill>
                <a:latin typeface="Times New Roman" pitchFamily="1" panose="02020603050405020304"/>
              </a:rPr>
              <a:t>CU</a:t>
            </a:r>
            <a:r>
              <a:rPr lang="es-ES" sz="1000" spc="40">
                <a:solidFill>
                  <a:srgbClr val="000000"/>
                </a:solidFill>
                <a:latin typeface="Times New Roman" pitchFamily="1" panose="02020603050405020304"/>
              </a:rPr>
              <a:t>, </a:t>
            </a:r>
            <a:r>
              <a:rPr lang="es-ES" sz="1050" b="1" spc="40">
                <a:solidFill>
                  <a:srgbClr val="000000"/>
                </a:solidFill>
                <a:latin typeface="Times New Roman" pitchFamily="1" panose="02020603050405020304"/>
              </a:rPr>
              <a:t>AS </a:t>
            </a:r>
            <a:r>
              <a:rPr lang="es-ES" sz="1000" spc="40">
                <a:solidFill>
                  <a:srgbClr val="000000"/>
                </a:solidFill>
                <a:latin typeface="Times New Roman" pitchFamily="1" panose="02020603050405020304"/>
              </a:rPr>
              <a:t>y </a:t>
            </a:r>
            <a:r>
              <a:rPr lang="es-ES" sz="1050" b="1" spc="40">
                <a:solidFill>
                  <a:srgbClr val="000000"/>
                </a:solidFill>
                <a:latin typeface="Times New Roman" pitchFamily="1" panose="02020603050405020304"/>
              </a:rPr>
              <a:t>AUD</a:t>
            </a:r>
            <a:r>
              <a:rPr lang="es-ES" sz="1000" spc="40">
                <a:solidFill>
                  <a:srgbClr val="000000"/>
                </a:solidFill>
                <a:latin typeface="Times New Roman" pitchFamily="1" panose="02020603050405020304"/>
              </a:rPr>
              <a:t>. </a:t>
            </a:r>
          </a:p>
          <a:p>
            <a:pPr marL="45720" marR="45720" indent="0" algn="just">
              <a:lnSpc>
                <a:spcPts val="1200"/>
              </a:lnSpc>
              <a:spcBef>
                <a:spcPts val="0"/>
              </a:spcBef>
              <a:spcAft>
                <a:spcPts val="1205"/>
              </a:spcAft>
            </a:pPr>
            <a:r>
              <a:rPr lang="es-ES" sz="650" baseline="30000" spc="0">
                <a:solidFill>
                  <a:srgbClr val="000000"/>
                </a:solidFill>
                <a:latin typeface="Arial" pitchFamily="2" panose="02020603050405020304"/>
              </a:rPr>
              <a:t>26</a:t>
            </a:r>
            <a:r>
              <a:rPr lang="es-ES" sz="1000" spc="0">
                <a:solidFill>
                  <a:srgbClr val="000000"/>
                </a:solidFill>
                <a:latin typeface="Times New Roman" pitchFamily="1" panose="02020603050405020304"/>
              </a:rPr>
              <a:t>El criterio más objetivo del que se dispone para cuantificar la importancia de la actividad investigadora es el número de </a:t>
            </a:r>
            <a:r>
              <a:rPr lang="es-ES" sz="1050" b="1" spc="0">
                <a:solidFill>
                  <a:srgbClr val="000000"/>
                </a:solidFill>
                <a:latin typeface="Times New Roman" pitchFamily="1" panose="02020603050405020304"/>
              </a:rPr>
              <a:t>sexenios </a:t>
            </a:r>
            <a:r>
              <a:rPr lang="es-ES" sz="1000" spc="0">
                <a:solidFill>
                  <a:srgbClr val="000000"/>
                </a:solidFill>
                <a:latin typeface="Times New Roman" pitchFamily="1" panose="02020603050405020304"/>
              </a:rPr>
              <a:t>(seis años) de investigación evaluados y reconocidos por el MEC, a petición del docente. </a:t>
            </a:r>
          </a:p>
        </p:txBody>
      </p:sp>
      <p:sp>
        <p:nvSpPr>
          <p:cNvPr id="5" name=""/>
          <p:cNvSpPr/>
          <p:nvPr>
            <p:ph type="body" idx="10"/>
          </p:nvPr>
        </p:nvSpPr>
        <p:spPr>
          <a:xfrm>
            <a:off x="1059180" y="9731375"/>
            <a:ext cx="5486400" cy="238125"/>
          </a:xfrm>
          <a:prstGeom prst="rect">
            <a:avLst/>
          </a:prstGeom>
          <a:noFill/>
          <a:ln w="0" cmpd="sng">
            <a:noFill/>
            <a:prstDash val="solid"/>
          </a:ln>
        </p:spPr>
        <p:txBody>
          <a:bodyPr vert="horz" lIns="0" tIns="46990" rIns="0" bIns="0" anchor="t"/>
          <a:lstStyle/>
          <a:p>
            <a:pPr marL="45720" marR="45720" indent="0" algn="r">
              <a:lnSpc>
                <a:spcPts val="1500"/>
              </a:lnSpc>
              <a:spcAft>
                <a:spcPts val="35"/>
              </a:spcAft>
            </a:pPr>
            <a:r>
              <a:rPr lang="es-ES" sz="1250" b="1" spc="45">
                <a:solidFill>
                  <a:srgbClr val="000000"/>
                </a:solidFill>
                <a:latin typeface="Times New Roman" pitchFamily="1" panose="02020603050405020304"/>
              </a:rPr>
              <a:t>Memoria Histórica </a:t>
            </a:r>
          </a:p>
        </p:txBody>
      </p:sp>
    </p:spTree>
  </p:cSld>
  <p:clrMapOvr>
    <a:masterClrMapping/>
  </p:clrMapOvr>
</p:sldLayout>
</file>

<file path=ppt/slideLayouts/slideLayout6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3175" rIns="0" bIns="0" anchor="t"/>
          <a:lstStyle/>
          <a:p>
            <a:pPr marL="45720" marR="45720" indent="0" algn="l">
              <a:lnSpc>
                <a:spcPts val="1400"/>
              </a:lnSpc>
              <a:spcAft>
                <a:spcPts val="55"/>
              </a:spcAft>
              <a:tabLst>
                <a:tab algn="r" pos="5440680"/>
              </a:tabLst>
            </a:pPr>
            <a:r>
              <a:rPr lang="es-ES" sz="1200" spc="0">
                <a:solidFill>
                  <a:srgbClr val="000000"/>
                </a:solidFill>
                <a:latin typeface="Times New Roman" pitchFamily="1" panose="02020603050405020304"/>
              </a:rPr>
              <a:t>42 </a:t>
            </a:r>
            <a:r>
              <a:rPr lang="es-ES" sz="1250" b="1" spc="0">
                <a:solidFill>
                  <a:srgbClr val="000000"/>
                </a:solidFill>
                <a:latin typeface="Times New Roman" pitchFamily="1" panose="02020603050405020304"/>
              </a:rPr>
              <a:t>3.5. Semblanza conclusiva </a:t>
            </a:r>
          </a:p>
        </p:txBody>
      </p:sp>
      <p:sp>
        <p:nvSpPr>
          <p:cNvPr id="3" name=""/>
          <p:cNvSpPr/>
          <p:nvPr>
            <p:ph type="body" idx="10"/>
          </p:nvPr>
        </p:nvSpPr>
        <p:spPr>
          <a:xfrm>
            <a:off x="1057910" y="681990"/>
            <a:ext cx="5486400" cy="7196455"/>
          </a:xfrm>
          <a:prstGeom prst="rect">
            <a:avLst/>
          </a:prstGeom>
          <a:noFill/>
          <a:ln w="0" cmpd="sng">
            <a:noFill/>
            <a:prstDash val="solid"/>
          </a:ln>
        </p:spPr>
        <p:txBody>
          <a:bodyPr vert="horz" lIns="0" tIns="22606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el 95</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4 %, y el número de funcionarios fue de </a:t>
            </a:r>
            <a:r>
              <a:rPr lang="es-ES" sz="1250" b="1" spc="0">
                <a:solidFill>
                  <a:srgbClr val="000000"/>
                </a:solidFill>
                <a:latin typeface="Times New Roman" pitchFamily="1" panose="02020603050405020304"/>
              </a:rPr>
              <a:t>150</a:t>
            </a:r>
            <a:r>
              <a:rPr lang="es-ES" sz="1200" spc="0">
                <a:solidFill>
                  <a:srgbClr val="000000"/>
                </a:solidFill>
                <a:latin typeface="Times New Roman" pitchFamily="1" panose="02020603050405020304"/>
              </a:rPr>
              <a:t>, es decir, el 76</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5 % del total del PDI adscrito al Centro. El promedio de quinquenios y sexenios fue, respectivamente, de 5</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2 y 3</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2. </a:t>
            </a:r>
          </a:p>
          <a:p>
            <a:pPr marL="45720" marR="45720" indent="0" algn="just">
              <a:lnSpc>
                <a:spcPts val="1400"/>
              </a:lnSpc>
              <a:spcBef>
                <a:spcPts val="520"/>
              </a:spcBef>
              <a:spcAft>
                <a:spcPts val="0"/>
              </a:spcAft>
            </a:pPr>
            <a:r>
              <a:rPr lang="es-ES" sz="1200" spc="0">
                <a:solidFill>
                  <a:srgbClr val="000000"/>
                </a:solidFill>
                <a:latin typeface="Times New Roman" pitchFamily="1" panose="02020603050405020304"/>
              </a:rPr>
              <a:t>Según los datos proporcionados por la UTEC, el 95</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31 % del PDI masculino y el 98</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33 % del PDI femenino tenían una dedicación a tiempo completo, significativa-</a:t>
            </a:r>
            <a:r>
              <a:rPr lang="es-ES" sz="1200" spc="0">
                <a:solidFill>
                  <a:srgbClr val="000000"/>
                </a:solidFill>
                <a:latin typeface="Times New Roman" pitchFamily="1" panose="02020603050405020304"/>
              </a:rPr>
              <a:t>mente por encima, del valor correspondiente al conjunto de la UEx. (71</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11 % y 74</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62 %, respectivamente para hombres y mujeres). </a:t>
            </a:r>
          </a:p>
          <a:p>
            <a:pPr marL="45720" marR="45720" indent="0" algn="just">
              <a:lnSpc>
                <a:spcPts val="1400"/>
              </a:lnSpc>
              <a:spcBef>
                <a:spcPts val="460"/>
              </a:spcBef>
              <a:spcAft>
                <a:spcPts val="0"/>
              </a:spcAft>
            </a:pPr>
            <a:r>
              <a:rPr lang="es-ES" sz="1200" spc="15">
                <a:solidFill>
                  <a:srgbClr val="000000"/>
                </a:solidFill>
                <a:latin typeface="Times New Roman" pitchFamily="1" panose="02020603050405020304"/>
              </a:rPr>
              <a:t>Es importante hoy, después de los cincuenta años transcurridos desde su creación, valorar la pirámide de edad del Centro. Según la información disponible, la distribu-</a:t>
            </a:r>
            <a:r>
              <a:rPr lang="es-ES" sz="1200" spc="15">
                <a:solidFill>
                  <a:srgbClr val="000000"/>
                </a:solidFill>
                <a:latin typeface="Times New Roman" pitchFamily="1" panose="02020603050405020304"/>
              </a:rPr>
              <a:t>ción de edad del PDI adscrito a la </a:t>
            </a:r>
            <a:r>
              <a:rPr lang="es-ES" sz="1250" b="1" spc="15">
                <a:solidFill>
                  <a:srgbClr val="000000"/>
                </a:solidFill>
                <a:latin typeface="Times New Roman" pitchFamily="1" panose="02020603050405020304"/>
              </a:rPr>
              <a:t>Facultad de Ciencias </a:t>
            </a:r>
            <a:r>
              <a:rPr lang="es-ES" sz="1200" spc="15">
                <a:solidFill>
                  <a:srgbClr val="000000"/>
                </a:solidFill>
                <a:latin typeface="Times New Roman" pitchFamily="1" panose="02020603050405020304"/>
              </a:rPr>
              <a:t>(expresado a intervalos de 5 años), indica que </a:t>
            </a:r>
            <a:r>
              <a:rPr lang="es-ES" sz="1250" b="1" spc="15">
                <a:solidFill>
                  <a:srgbClr val="000000"/>
                </a:solidFill>
                <a:latin typeface="Times New Roman" pitchFamily="1" panose="02020603050405020304"/>
              </a:rPr>
              <a:t>ningún </a:t>
            </a:r>
            <a:r>
              <a:rPr lang="es-ES" sz="1200" spc="15">
                <a:solidFill>
                  <a:srgbClr val="000000"/>
                </a:solidFill>
                <a:latin typeface="Times New Roman" pitchFamily="1" panose="02020603050405020304"/>
              </a:rPr>
              <a:t>docente de la </a:t>
            </a:r>
            <a:r>
              <a:rPr lang="es-ES" sz="1250" b="1" spc="15">
                <a:solidFill>
                  <a:srgbClr val="000000"/>
                </a:solidFill>
                <a:latin typeface="Times New Roman" pitchFamily="1" panose="02020603050405020304"/>
              </a:rPr>
              <a:t>Facultad de Ciencias </a:t>
            </a:r>
            <a:r>
              <a:rPr lang="es-ES" sz="1200" spc="15">
                <a:solidFill>
                  <a:srgbClr val="000000"/>
                </a:solidFill>
                <a:latin typeface="Times New Roman" pitchFamily="1" panose="02020603050405020304"/>
              </a:rPr>
              <a:t>tiene menos de 30 años y sólo el </a:t>
            </a:r>
            <a:r>
              <a:rPr lang="es-ES" sz="1200" i="1" spc="15">
                <a:solidFill>
                  <a:srgbClr val="000000"/>
                </a:solidFill>
                <a:latin typeface="Times New Roman" pitchFamily="1" panose="02020603050405020304"/>
              </a:rPr>
              <a:t>2.7 </a:t>
            </a:r>
            <a:r>
              <a:rPr lang="es-ES" sz="1200" spc="15">
                <a:solidFill>
                  <a:srgbClr val="000000"/>
                </a:solidFill>
                <a:latin typeface="Times New Roman" pitchFamily="1" panose="02020603050405020304"/>
              </a:rPr>
              <a:t>% tiene entre 30 y 40 años. El </a:t>
            </a:r>
            <a:r>
              <a:rPr lang="es-ES" sz="1200" i="1" spc="15">
                <a:solidFill>
                  <a:srgbClr val="000000"/>
                </a:solidFill>
                <a:latin typeface="Times New Roman" pitchFamily="1" panose="02020603050405020304"/>
              </a:rPr>
              <a:t>30.3 </a:t>
            </a:r>
            <a:r>
              <a:rPr lang="es-ES" sz="1200" spc="15">
                <a:solidFill>
                  <a:srgbClr val="000000"/>
                </a:solidFill>
                <a:latin typeface="Times New Roman" pitchFamily="1" panose="02020603050405020304"/>
              </a:rPr>
              <a:t>% tiene entre 40 y 50 años y el </a:t>
            </a:r>
            <a:r>
              <a:rPr lang="es-ES" sz="1200" i="1" spc="15">
                <a:solidFill>
                  <a:srgbClr val="000000"/>
                </a:solidFill>
                <a:latin typeface="Times New Roman" pitchFamily="1" panose="02020603050405020304"/>
              </a:rPr>
              <a:t>40.4 </a:t>
            </a:r>
            <a:r>
              <a:rPr lang="es-ES" sz="1200" spc="15">
                <a:solidFill>
                  <a:srgbClr val="000000"/>
                </a:solidFill>
                <a:latin typeface="Times New Roman" pitchFamily="1" panose="02020603050405020304"/>
              </a:rPr>
              <a:t>% tiene entre 50 y 60 años; mientras que un </a:t>
            </a:r>
            <a:r>
              <a:rPr lang="es-ES" sz="1200" i="1" spc="15">
                <a:solidFill>
                  <a:srgbClr val="000000"/>
                </a:solidFill>
                <a:latin typeface="Times New Roman" pitchFamily="1" panose="02020603050405020304"/>
              </a:rPr>
              <a:t>26.6 </a:t>
            </a:r>
            <a:r>
              <a:rPr lang="es-ES" sz="1200" spc="15">
                <a:solidFill>
                  <a:srgbClr val="000000"/>
                </a:solidFill>
                <a:latin typeface="Times New Roman" pitchFamily="1" panose="02020603050405020304"/>
              </a:rPr>
              <a:t>% tiene m´as de 60 años. </a:t>
            </a:r>
          </a:p>
          <a:p>
            <a:pPr marL="45720" marR="45720" indent="0" algn="just">
              <a:lnSpc>
                <a:spcPts val="1400"/>
              </a:lnSpc>
              <a:spcBef>
                <a:spcPts val="505"/>
              </a:spcBef>
              <a:spcAft>
                <a:spcPts val="0"/>
              </a:spcAft>
            </a:pPr>
            <a:r>
              <a:rPr lang="es-ES" sz="1200" spc="10">
                <a:solidFill>
                  <a:srgbClr val="000000"/>
                </a:solidFill>
                <a:latin typeface="Times New Roman" pitchFamily="1" panose="02020603050405020304"/>
              </a:rPr>
              <a:t>Esta distribución de edad pone de manifiesto el índice de envejecimiento de la </a:t>
            </a:r>
            <a:r>
              <a:rPr lang="es-ES" sz="1250" b="1" spc="10">
                <a:solidFill>
                  <a:srgbClr val="000000"/>
                </a:solidFill>
                <a:latin typeface="Times New Roman" pitchFamily="1" panose="02020603050405020304"/>
              </a:rPr>
              <a:t>Fa-</a:t>
            </a:r>
            <a:r>
              <a:rPr lang="es-ES" sz="1250" b="1" spc="10">
                <a:solidFill>
                  <a:srgbClr val="000000"/>
                </a:solidFill>
                <a:latin typeface="Times New Roman" pitchFamily="1" panose="02020603050405020304"/>
              </a:rPr>
              <a:t>cultad de Ciencias </a:t>
            </a:r>
            <a:r>
              <a:rPr lang="es-ES" sz="1200" spc="10">
                <a:solidFill>
                  <a:srgbClr val="000000"/>
                </a:solidFill>
                <a:latin typeface="Times New Roman" pitchFamily="1" panose="02020603050405020304"/>
              </a:rPr>
              <a:t>y la necesidad de arbitrar políticas de personal que lo corrijan, dando entrada a nuevas generaciones de docentes. Para ello, una buena política de captación de becarios y contratos predotorales y postdoctorales, sería de la mayor urgencia.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Finalmente, en cuanto al Personal de Administración y Servicios (</a:t>
            </a:r>
            <a:r>
              <a:rPr lang="es-ES" sz="1250" b="1" spc="0">
                <a:solidFill>
                  <a:srgbClr val="000000"/>
                </a:solidFill>
                <a:latin typeface="Times New Roman" pitchFamily="1" panose="02020603050405020304"/>
              </a:rPr>
              <a:t>PAS</a:t>
            </a:r>
            <a:r>
              <a:rPr lang="es-ES" sz="1200" spc="0">
                <a:solidFill>
                  <a:srgbClr val="000000"/>
                </a:solidFill>
                <a:latin typeface="Times New Roman" pitchFamily="1" panose="02020603050405020304"/>
              </a:rPr>
              <a:t>) adscrito a la Facultad de Ciencias, durante el curso </a:t>
            </a:r>
            <a:r>
              <a:rPr lang="es-ES" sz="1250" b="1" spc="0">
                <a:solidFill>
                  <a:srgbClr val="000000"/>
                </a:solidFill>
                <a:latin typeface="Times New Roman" pitchFamily="1" panose="02020603050405020304"/>
              </a:rPr>
              <a:t>2016/17 </a:t>
            </a:r>
            <a:r>
              <a:rPr lang="es-ES" sz="1200" spc="0">
                <a:solidFill>
                  <a:srgbClr val="000000"/>
                </a:solidFill>
                <a:latin typeface="Times New Roman" pitchFamily="1" panose="02020603050405020304"/>
              </a:rPr>
              <a:t>hubo un total de 81, de los cuales, 7, prestaron servicio en la Secretaría del Centro y en el Decanato; 3, se en-</a:t>
            </a:r>
            <a:r>
              <a:rPr lang="es-ES" sz="1200" spc="0">
                <a:solidFill>
                  <a:srgbClr val="000000"/>
                </a:solidFill>
                <a:latin typeface="Times New Roman" pitchFamily="1" panose="02020603050405020304"/>
              </a:rPr>
              <a:t>cuentran atendiendo a la Unidad de apoyo administrativo a los Departamentos; 38, se dedican a diversos servicios generales como coordinación, reprografía, informáti-</a:t>
            </a:r>
            <a:r>
              <a:rPr lang="es-ES" sz="1200" spc="0">
                <a:solidFill>
                  <a:srgbClr val="000000"/>
                </a:solidFill>
                <a:latin typeface="Times New Roman" pitchFamily="1" panose="02020603050405020304"/>
              </a:rPr>
              <a:t>ca, mantenimiento, porterías, vigilancia, laboratorios, etc. y 33, prestan sus servicios como Técnicos de apoyo, Técnicos especialistas y Técnicos auxiliares en los labora-</a:t>
            </a:r>
            <a:r>
              <a:rPr lang="es-ES" sz="1200" spc="0">
                <a:solidFill>
                  <a:srgbClr val="000000"/>
                </a:solidFill>
                <a:latin typeface="Times New Roman" pitchFamily="1" panose="02020603050405020304"/>
              </a:rPr>
              <a:t>torios de distintos departamentos.</a:t>
            </a:r>
            <a:r>
              <a:rPr lang="es-ES" sz="1200" baseline="30000" spc="0">
                <a:solidFill>
                  <a:srgbClr val="000000"/>
                </a:solidFill>
                <a:latin typeface="Courier New" pitchFamily="3" panose="02020603050405020304"/>
              </a:rPr>
              <a:t>27</a:t>
            </a:r>
            <a:r>
              <a:rPr lang="es-ES" sz="100" spc="0">
                <a:solidFill>
                  <a:srgbClr val="000000"/>
                </a:solidFill>
                <a:latin typeface="Courier New" pitchFamily="3" panose="02020603050405020304"/>
              </a:rPr>
              <a:t> </a:t>
            </a:r>
          </a:p>
          <a:p>
            <a:pPr marL="45720" marR="45720" indent="0" algn="l">
              <a:lnSpc>
                <a:spcPts val="2000"/>
              </a:lnSpc>
              <a:spcBef>
                <a:spcPts val="3240"/>
              </a:spcBef>
              <a:spcAft>
                <a:spcPts val="0"/>
              </a:spcAft>
            </a:pPr>
            <a:r>
              <a:rPr lang="es-ES" sz="1650" b="1" spc="180">
                <a:solidFill>
                  <a:srgbClr val="000000"/>
                </a:solidFill>
                <a:latin typeface="Times New Roman" pitchFamily="1" panose="02020603050405020304"/>
              </a:rPr>
              <a:t>3.5. Semblanza conclusiva </a:t>
            </a:r>
          </a:p>
          <a:p>
            <a:pPr marL="45720" marR="45720" indent="0" algn="just">
              <a:lnSpc>
                <a:spcPts val="1400"/>
              </a:lnSpc>
              <a:spcBef>
                <a:spcPts val="1795"/>
              </a:spcBef>
              <a:spcAft>
                <a:spcPts val="1090"/>
              </a:spcAft>
            </a:pPr>
            <a:r>
              <a:rPr lang="es-ES" sz="1200" spc="0">
                <a:solidFill>
                  <a:srgbClr val="000000"/>
                </a:solidFill>
                <a:latin typeface="Times New Roman" pitchFamily="1" panose="02020603050405020304"/>
              </a:rPr>
              <a:t>Han pasado cincuenta años y la </a:t>
            </a:r>
            <a:r>
              <a:rPr lang="es-ES" sz="125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ha evolucionado bien, con-</a:t>
            </a:r>
            <a:r>
              <a:rPr lang="es-ES" sz="1200" spc="0">
                <a:solidFill>
                  <a:srgbClr val="000000"/>
                </a:solidFill>
                <a:latin typeface="Times New Roman" pitchFamily="1" panose="02020603050405020304"/>
              </a:rPr>
              <a:t>solidándose como un centro de prestigio y buen hacer; el profesorado e investigadores a él adscritos alcanzaron notables cotas de solvencia (507 sexenios y 790 quinque-nios),</a:t>
            </a:r>
            <a:r>
              <a:rPr lang="es-ES" sz="1200" baseline="30000" spc="0">
                <a:solidFill>
                  <a:srgbClr val="000000"/>
                </a:solidFill>
                <a:latin typeface="Courier New" pitchFamily="3" panose="02020603050405020304"/>
              </a:rPr>
              <a:t>28</a:t>
            </a:r>
            <a:r>
              <a:rPr lang="es-ES" sz="1200" spc="0">
                <a:solidFill>
                  <a:srgbClr val="000000"/>
                </a:solidFill>
                <a:latin typeface="Times New Roman" pitchFamily="1" panose="02020603050405020304"/>
              </a:rPr>
              <a:t> en concordancia con el contexto en el que nacióy creció, y su proyección nacional e internacional no envidia a la de cualquier otra universidad, sea españo-</a:t>
            </a:r>
            <a:r>
              <a:rPr lang="es-ES" sz="100">
                <a:solidFill>
                  <a:srgbClr val="000000"/>
                </a:solidFill>
                <a:latin typeface="Times New Roman" pitchFamily="1" panose="02020603050405020304"/>
              </a:rPr>
              <a:t> </a:t>
            </a:r>
          </a:p>
        </p:txBody>
      </p:sp>
      <p:sp>
        <p:nvSpPr>
          <p:cNvPr id="4" name=""/>
          <p:cNvSpPr/>
          <p:nvPr>
            <p:ph type="body" idx="10"/>
          </p:nvPr>
        </p:nvSpPr>
        <p:spPr>
          <a:xfrm>
            <a:off x="1057910" y="7878445"/>
            <a:ext cx="5486400" cy="1852930"/>
          </a:xfrm>
          <a:prstGeom prst="rect">
            <a:avLst/>
          </a:prstGeom>
          <a:noFill/>
          <a:ln w="0" cmpd="sng">
            <a:noFill/>
            <a:prstDash val="solid"/>
          </a:ln>
        </p:spPr>
        <p:txBody>
          <a:bodyPr vert="horz" lIns="0" tIns="27305" rIns="0" bIns="0" anchor="t"/>
          <a:lstStyle/>
          <a:p>
            <a:pPr marL="45720" marR="45720" indent="0" algn="just">
              <a:lnSpc>
                <a:spcPts val="1200"/>
              </a:lnSpc>
              <a:spcAft>
                <a:spcPts val="0"/>
              </a:spcAft>
            </a:pPr>
            <a:r>
              <a:rPr lang="es-ES" sz="650" baseline="30000" spc="20">
                <a:solidFill>
                  <a:srgbClr val="000000"/>
                </a:solidFill>
                <a:latin typeface="Arial" pitchFamily="2" panose="02020603050405020304"/>
              </a:rPr>
              <a:t>27</a:t>
            </a:r>
            <a:r>
              <a:rPr lang="es-ES" sz="1000" spc="20">
                <a:solidFill>
                  <a:srgbClr val="000000"/>
                </a:solidFill>
                <a:latin typeface="Times New Roman" pitchFamily="1" panose="02020603050405020304"/>
              </a:rPr>
              <a:t>Anatomía, Biología Celular y Zoología; Biología vegetal, Ecología y Ciencias de la Tierra; Bio-</a:t>
            </a:r>
            <a:r>
              <a:rPr lang="es-ES" sz="1000" spc="20">
                <a:solidFill>
                  <a:srgbClr val="000000"/>
                </a:solidFill>
                <a:latin typeface="Times New Roman" pitchFamily="1" panose="02020603050405020304"/>
              </a:rPr>
              <a:t>química y Biología Molecular y Genética; Ciencias Biomédicas; Física; Física Aplicada; Fisiología; Ingeniería Eléctrica, Electrónica y Automática; Ingeniería Química y Química Física; Matemáti-</a:t>
            </a:r>
            <a:r>
              <a:rPr lang="es-ES" sz="1000" spc="20">
                <a:solidFill>
                  <a:srgbClr val="000000"/>
                </a:solidFill>
                <a:latin typeface="Times New Roman" pitchFamily="1" panose="02020603050405020304"/>
              </a:rPr>
              <a:t>cas; Química Analítica y Química Orgánica e Inorgánica. La distribución entre hombres y mujeres representó, respectivamente, el </a:t>
            </a:r>
            <a:r>
              <a:rPr lang="es-ES" sz="1200" i="1" spc="20">
                <a:solidFill>
                  <a:srgbClr val="000000"/>
                </a:solidFill>
                <a:latin typeface="Times New Roman" pitchFamily="1" panose="02020603050405020304"/>
              </a:rPr>
              <a:t>40.7 </a:t>
            </a:r>
            <a:r>
              <a:rPr lang="es-ES" sz="1000" spc="20">
                <a:solidFill>
                  <a:srgbClr val="000000"/>
                </a:solidFill>
                <a:latin typeface="Times New Roman" pitchFamily="1" panose="02020603050405020304"/>
              </a:rPr>
              <a:t>y el </a:t>
            </a:r>
            <a:r>
              <a:rPr lang="es-ES" sz="1200" i="1" spc="20">
                <a:solidFill>
                  <a:srgbClr val="000000"/>
                </a:solidFill>
                <a:latin typeface="Times New Roman" pitchFamily="1" panose="02020603050405020304"/>
              </a:rPr>
              <a:t>59.3 </a:t>
            </a:r>
            <a:r>
              <a:rPr lang="es-ES" sz="1000" spc="20">
                <a:solidFill>
                  <a:srgbClr val="000000"/>
                </a:solidFill>
                <a:latin typeface="Times New Roman" pitchFamily="1" panose="02020603050405020304"/>
              </a:rPr>
              <a:t>%. El número de PAS funcionario ascendióal </a:t>
            </a:r>
            <a:r>
              <a:rPr lang="es-ES" sz="1200" i="1" spc="20">
                <a:solidFill>
                  <a:srgbClr val="000000"/>
                </a:solidFill>
                <a:latin typeface="Times New Roman" pitchFamily="1" panose="02020603050405020304"/>
              </a:rPr>
              <a:t>43.2 </a:t>
            </a:r>
            <a:r>
              <a:rPr lang="es-ES" sz="1000" spc="20">
                <a:solidFill>
                  <a:srgbClr val="000000"/>
                </a:solidFill>
                <a:latin typeface="Times New Roman" pitchFamily="1" panose="02020603050405020304"/>
              </a:rPr>
              <a:t>% del total, de los cuales, el </a:t>
            </a:r>
            <a:r>
              <a:rPr lang="es-ES" sz="1200" i="1" spc="20">
                <a:solidFill>
                  <a:srgbClr val="000000"/>
                </a:solidFill>
                <a:latin typeface="Times New Roman" pitchFamily="1" panose="02020603050405020304"/>
              </a:rPr>
              <a:t>48.6 </a:t>
            </a:r>
            <a:r>
              <a:rPr lang="es-ES" sz="1000" spc="20">
                <a:solidFill>
                  <a:srgbClr val="000000"/>
                </a:solidFill>
                <a:latin typeface="Times New Roman" pitchFamily="1" panose="02020603050405020304"/>
              </a:rPr>
              <a:t>% son hombres. El PAS laboral representóel </a:t>
            </a:r>
            <a:r>
              <a:rPr lang="es-ES" sz="1200" i="1" spc="20">
                <a:solidFill>
                  <a:srgbClr val="000000"/>
                </a:solidFill>
                <a:latin typeface="Times New Roman" pitchFamily="1" panose="02020603050405020304"/>
              </a:rPr>
              <a:t>56.8 </a:t>
            </a:r>
            <a:r>
              <a:rPr lang="es-ES" sz="1000" spc="20">
                <a:solidFill>
                  <a:srgbClr val="000000"/>
                </a:solidFill>
                <a:latin typeface="Times New Roman" pitchFamily="1" panose="02020603050405020304"/>
              </a:rPr>
              <a:t>% del total, de los cuales, el </a:t>
            </a:r>
            <a:r>
              <a:rPr lang="es-ES" sz="1200" i="1" spc="20">
                <a:solidFill>
                  <a:srgbClr val="000000"/>
                </a:solidFill>
                <a:latin typeface="Times New Roman" pitchFamily="1" panose="02020603050405020304"/>
              </a:rPr>
              <a:t>34.8 </a:t>
            </a:r>
            <a:r>
              <a:rPr lang="es-ES" sz="1000" spc="20">
                <a:solidFill>
                  <a:srgbClr val="000000"/>
                </a:solidFill>
                <a:latin typeface="Times New Roman" pitchFamily="1" panose="02020603050405020304"/>
              </a:rPr>
              <a:t>% son hombres. Aproximadamente el </a:t>
            </a:r>
            <a:r>
              <a:rPr lang="es-ES" sz="1200" i="1" spc="20">
                <a:solidFill>
                  <a:srgbClr val="000000"/>
                </a:solidFill>
                <a:latin typeface="Times New Roman" pitchFamily="1" panose="02020603050405020304"/>
              </a:rPr>
              <a:t>76.5 </a:t>
            </a:r>
            <a:r>
              <a:rPr lang="es-ES" sz="1000" spc="20">
                <a:solidFill>
                  <a:srgbClr val="000000"/>
                </a:solidFill>
                <a:latin typeface="Times New Roman" pitchFamily="1" panose="02020603050405020304"/>
              </a:rPr>
              <a:t>% del PAS tiene jornada a tiempo completo, de los cuales, las mujeres alcanzan casi el </a:t>
            </a:r>
            <a:r>
              <a:rPr lang="es-ES" sz="1200" i="1" spc="20">
                <a:solidFill>
                  <a:srgbClr val="000000"/>
                </a:solidFill>
                <a:latin typeface="Times New Roman" pitchFamily="1" panose="02020603050405020304"/>
              </a:rPr>
              <a:t>56.5 </a:t>
            </a:r>
            <a:r>
              <a:rPr lang="es-ES" sz="1000" spc="20">
                <a:solidFill>
                  <a:srgbClr val="000000"/>
                </a:solidFill>
                <a:latin typeface="Times New Roman" pitchFamily="1" panose="02020603050405020304"/>
              </a:rPr>
              <a:t>%. </a:t>
            </a:r>
          </a:p>
          <a:p>
            <a:pPr marL="45720" marR="45720" indent="0" algn="just">
              <a:lnSpc>
                <a:spcPts val="1200"/>
              </a:lnSpc>
              <a:spcBef>
                <a:spcPts val="15"/>
              </a:spcBef>
              <a:spcAft>
                <a:spcPts val="1195"/>
              </a:spcAft>
            </a:pPr>
            <a:r>
              <a:rPr lang="es-ES" sz="650" baseline="30000" spc="0">
                <a:solidFill>
                  <a:srgbClr val="000000"/>
                </a:solidFill>
                <a:latin typeface="Arial" pitchFamily="2" panose="02020603050405020304"/>
              </a:rPr>
              <a:t>28</a:t>
            </a:r>
            <a:r>
              <a:rPr lang="es-ES" sz="1000" spc="0">
                <a:solidFill>
                  <a:srgbClr val="000000"/>
                </a:solidFill>
                <a:latin typeface="Times New Roman" pitchFamily="1" panose="02020603050405020304"/>
              </a:rPr>
              <a:t>El total de sexenios reconocidos que acumula el PDI actual de la Facultad asciende a 507, el </a:t>
            </a:r>
            <a:r>
              <a:rPr lang="es-ES" sz="1200" i="1" spc="0">
                <a:solidFill>
                  <a:srgbClr val="000000"/>
                </a:solidFill>
                <a:latin typeface="Times New Roman" pitchFamily="1" panose="02020603050405020304"/>
              </a:rPr>
              <a:t>30,7 </a:t>
            </a:r>
            <a:r>
              <a:rPr lang="es-ES" sz="1000" spc="0">
                <a:solidFill>
                  <a:srgbClr val="000000"/>
                </a:solidFill>
                <a:latin typeface="Times New Roman" pitchFamily="1" panose="02020603050405020304"/>
              </a:rPr>
              <a:t>% de la UEx. En cuanto a los quinquenios, los docentes de la Facultad de Ciencias acreditan un total de 790, frente a los 3911 de la UEx (20 %).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35"/>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6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100" b="1" spc="0">
                <a:solidFill>
                  <a:srgbClr val="000000"/>
                </a:solidFill>
                <a:latin typeface="Bookman Old Style" pitchFamily="1" panose="02020603050405020304"/>
              </a:rPr>
              <a:t>3. Medio siglo de esperanzas y realidades </a:t>
            </a:r>
            <a:r>
              <a:rPr lang="es-ES" sz="1200" spc="0">
                <a:solidFill>
                  <a:srgbClr val="000000"/>
                </a:solidFill>
                <a:latin typeface="Times New Roman" pitchFamily="1" panose="02020603050405020304"/>
              </a:rPr>
              <a:t>43 </a:t>
            </a:r>
          </a:p>
        </p:txBody>
      </p:sp>
      <p:sp>
        <p:nvSpPr>
          <p:cNvPr id="3" name=""/>
          <p:cNvSpPr/>
          <p:nvPr>
            <p:ph type="body" idx="10"/>
          </p:nvPr>
        </p:nvSpPr>
        <p:spPr>
          <a:xfrm>
            <a:off x="1057910" y="681990"/>
            <a:ext cx="5486400" cy="7802880"/>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la o extranjera. Se hicieron realidad los deseos manifestados por el ministro en la inauguración de la Facultad en 1968. </a:t>
            </a:r>
          </a:p>
          <a:p>
            <a:pPr marL="45720" marR="45720" indent="0" algn="just">
              <a:lnSpc>
                <a:spcPts val="1500"/>
              </a:lnSpc>
              <a:spcBef>
                <a:spcPts val="475"/>
              </a:spcBef>
              <a:spcAft>
                <a:spcPts val="0"/>
              </a:spcAft>
            </a:pPr>
            <a:r>
              <a:rPr lang="es-ES" sz="1200" spc="0">
                <a:solidFill>
                  <a:srgbClr val="000000"/>
                </a:solidFill>
                <a:latin typeface="Times New Roman" pitchFamily="1" panose="02020603050405020304"/>
              </a:rPr>
              <a:t>La cantidad de egresados también ha sido satisfactoria (6463),</a:t>
            </a:r>
            <a:r>
              <a:rPr lang="es-ES" sz="1200" baseline="30000" spc="0">
                <a:solidFill>
                  <a:srgbClr val="000000"/>
                </a:solidFill>
                <a:latin typeface="Courier New" pitchFamily="3" panose="02020603050405020304"/>
              </a:rPr>
              <a:t>29</a:t>
            </a:r>
            <a:r>
              <a:rPr lang="es-ES" sz="1200" spc="0">
                <a:solidFill>
                  <a:srgbClr val="000000"/>
                </a:solidFill>
                <a:latin typeface="Times New Roman" pitchFamily="1" panose="02020603050405020304"/>
              </a:rPr>
              <a:t> por su cantidad y por su calidad, reconocida en múltiples instancias e instituciones. </a:t>
            </a:r>
          </a:p>
          <a:p>
            <a:pPr marL="45720" marR="45720" indent="0" algn="just">
              <a:lnSpc>
                <a:spcPts val="1500"/>
              </a:lnSpc>
              <a:spcBef>
                <a:spcPts val="455"/>
              </a:spcBef>
              <a:spcAft>
                <a:spcPts val="0"/>
              </a:spcAft>
            </a:pPr>
            <a:r>
              <a:rPr lang="es-ES" sz="1200" spc="0">
                <a:solidFill>
                  <a:srgbClr val="000000"/>
                </a:solidFill>
                <a:latin typeface="Times New Roman" pitchFamily="1" panose="02020603050405020304"/>
              </a:rPr>
              <a:t>Hoy, toda Extremadura se encuentra impregnada de eficientes profesionales, proce-</a:t>
            </a:r>
            <a:r>
              <a:rPr lang="es-ES" sz="1200" spc="0">
                <a:solidFill>
                  <a:srgbClr val="000000"/>
                </a:solidFill>
                <a:latin typeface="Times New Roman" pitchFamily="1" panose="02020603050405020304"/>
              </a:rPr>
              <a:t>dentes de este Centro y es, sin duda, revelador, que durante los cincuenta años de su existencia se haya mantenido el crecimiento, gradual y continuo. Sus egresandos, quí-</a:t>
            </a:r>
            <a:r>
              <a:rPr lang="es-ES" sz="1200" spc="0">
                <a:solidFill>
                  <a:srgbClr val="000000"/>
                </a:solidFill>
                <a:latin typeface="Times New Roman" pitchFamily="1" panose="02020603050405020304"/>
              </a:rPr>
              <a:t>micos, físicos, matemáticos, biólogos, ingenieros químicos, tecnólogos, estadísticos, ambientalistas, enólogos, etc., </a:t>
            </a:r>
            <a:r>
              <a:rPr lang="es-ES" sz="1100" b="1" spc="0">
                <a:solidFill>
                  <a:srgbClr val="000000"/>
                </a:solidFill>
                <a:latin typeface="Bookman Old Style" pitchFamily="1" panose="02020603050405020304"/>
              </a:rPr>
              <a:t>contribuyen sin duda al desarrollo económico de Extremadura y del país</a:t>
            </a:r>
            <a:r>
              <a:rPr lang="es-ES" sz="1200" spc="0">
                <a:solidFill>
                  <a:srgbClr val="000000"/>
                </a:solidFill>
                <a:latin typeface="Times New Roman" pitchFamily="1" panose="02020603050405020304"/>
              </a:rPr>
              <a:t>. en suficiente y progresiva cantidad como para colmar las necesidades de la región extremeña. </a:t>
            </a:r>
          </a:p>
          <a:p>
            <a:pPr marL="45720" marR="45720" indent="0" algn="just">
              <a:lnSpc>
                <a:spcPts val="1500"/>
              </a:lnSpc>
              <a:spcBef>
                <a:spcPts val="515"/>
              </a:spcBef>
              <a:spcAft>
                <a:spcPts val="0"/>
              </a:spcAft>
            </a:pPr>
            <a:r>
              <a:rPr lang="es-ES" sz="1200" spc="0">
                <a:solidFill>
                  <a:srgbClr val="000000"/>
                </a:solidFill>
                <a:latin typeface="Times New Roman" pitchFamily="1" panose="02020603050405020304"/>
              </a:rPr>
              <a:t>Y aún más: los investigadores de la </a:t>
            </a:r>
            <a:r>
              <a:rPr lang="es-ES" sz="1100" b="1"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han sabido allegar cuantiosos fondos económicos, públicos y privados, mediante su concurrencia a con-</a:t>
            </a:r>
            <a:r>
              <a:rPr lang="es-ES" sz="1200" spc="0">
                <a:solidFill>
                  <a:srgbClr val="000000"/>
                </a:solidFill>
                <a:latin typeface="Times New Roman" pitchFamily="1" panose="02020603050405020304"/>
              </a:rPr>
              <a:t>vocatorias competitivas, tanto nacionales como extranjeras (</a:t>
            </a:r>
            <a:r>
              <a:rPr lang="es-ES" sz="1150" i="1" spc="0">
                <a:solidFill>
                  <a:srgbClr val="000000"/>
                </a:solidFill>
                <a:latin typeface="Arial" pitchFamily="2" panose="02020603050405020304"/>
              </a:rPr>
              <a:t>43.5 </a:t>
            </a:r>
            <a:r>
              <a:rPr lang="es-ES" sz="1200" spc="0">
                <a:solidFill>
                  <a:srgbClr val="000000"/>
                </a:solidFill>
                <a:latin typeface="Times New Roman" pitchFamily="1" panose="02020603050405020304"/>
              </a:rPr>
              <a:t>MM de euros).</a:t>
            </a:r>
            <a:r>
              <a:rPr lang="es-ES" sz="1200" baseline="30000" spc="0">
                <a:solidFill>
                  <a:srgbClr val="000000"/>
                </a:solidFill>
                <a:latin typeface="Courier New" pitchFamily="3" panose="02020603050405020304"/>
              </a:rPr>
              <a:t>30</a:t>
            </a:r>
            <a:r>
              <a:rPr lang="es-ES" sz="100" spc="0">
                <a:solidFill>
                  <a:srgbClr val="000000"/>
                </a:solidFill>
                <a:latin typeface="Courier New" pitchFamily="3" panose="02020603050405020304"/>
              </a:rPr>
              <a:t>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Muchos han sido los hombres y mujeres que han participado en su génesis y desarro-</a:t>
            </a:r>
            <a:r>
              <a:rPr lang="es-ES" sz="1200" spc="0">
                <a:solidFill>
                  <a:srgbClr val="000000"/>
                </a:solidFill>
                <a:latin typeface="Times New Roman" pitchFamily="1" panose="02020603050405020304"/>
              </a:rPr>
              <a:t>llo, unos desde su papel promotor y gestor, otros muchos con su trabajo académico e investigador y otros, con su abnegado servicio administrativo o de mantenimiento, no menos trascendente. Y numerosos extremeños recibieron la pátina autóctona en su formación universitaria, científica y profesional, tal que les capacitósin duda para seguir construyendo y consolidando la Región (</a:t>
            </a:r>
            <a:r>
              <a:rPr lang="es-ES" sz="1100" b="1" i="1" spc="0">
                <a:solidFill>
                  <a:srgbClr val="000000"/>
                </a:solidFill>
                <a:latin typeface="Bookman Old Style" pitchFamily="1" panose="02020603050405020304"/>
              </a:rPr>
              <a:t>1242 </a:t>
            </a:r>
            <a:r>
              <a:rPr lang="es-ES" sz="1200" spc="0">
                <a:solidFill>
                  <a:srgbClr val="000000"/>
                </a:solidFill>
                <a:latin typeface="Times New Roman" pitchFamily="1" panose="02020603050405020304"/>
              </a:rPr>
              <a:t>Tesis leidas). </a:t>
            </a:r>
          </a:p>
          <a:p>
            <a:pPr marL="45720" marR="45720" indent="0" algn="just">
              <a:lnSpc>
                <a:spcPts val="1500"/>
              </a:lnSpc>
              <a:spcBef>
                <a:spcPts val="470"/>
              </a:spcBef>
              <a:spcAft>
                <a:spcPts val="0"/>
              </a:spcAft>
            </a:pPr>
            <a:r>
              <a:rPr lang="es-ES" sz="1200" spc="15">
                <a:solidFill>
                  <a:srgbClr val="000000"/>
                </a:solidFill>
                <a:latin typeface="Times New Roman" pitchFamily="1" panose="02020603050405020304"/>
              </a:rPr>
              <a:t>Entre todos, hicieron posible que aquella criatura que iniciósu andadura en las dependencias del </a:t>
            </a:r>
            <a:r>
              <a:rPr lang="es-ES" sz="1100" b="1" spc="15">
                <a:solidFill>
                  <a:srgbClr val="000000"/>
                </a:solidFill>
                <a:latin typeface="Bookman Old Style" pitchFamily="1" panose="02020603050405020304"/>
              </a:rPr>
              <a:t>Colegio Salesiano </a:t>
            </a:r>
            <a:r>
              <a:rPr lang="es-ES" sz="1200" spc="15">
                <a:solidFill>
                  <a:srgbClr val="000000"/>
                </a:solidFill>
                <a:latin typeface="Times New Roman" pitchFamily="1" panose="02020603050405020304"/>
              </a:rPr>
              <a:t>de Badajoz, continuara su vigoroso desarro-</a:t>
            </a:r>
            <a:r>
              <a:rPr lang="es-ES" sz="1200" spc="15">
                <a:solidFill>
                  <a:srgbClr val="000000"/>
                </a:solidFill>
                <a:latin typeface="Times New Roman" pitchFamily="1" panose="02020603050405020304"/>
              </a:rPr>
              <a:t>llo hasta adquirir una personalidad propia y una importante proyección social y académica. </a:t>
            </a:r>
          </a:p>
          <a:p>
            <a:pPr marL="45720" marR="45720" indent="0" algn="just">
              <a:lnSpc>
                <a:spcPts val="1500"/>
              </a:lnSpc>
              <a:spcBef>
                <a:spcPts val="455"/>
              </a:spcBef>
              <a:spcAft>
                <a:spcPts val="0"/>
              </a:spcAft>
            </a:pPr>
            <a:r>
              <a:rPr lang="es-ES" sz="1200" spc="15">
                <a:solidFill>
                  <a:srgbClr val="000000"/>
                </a:solidFill>
                <a:latin typeface="Times New Roman" pitchFamily="1" panose="02020603050405020304"/>
              </a:rPr>
              <a:t>Y para finalizar, diré, como embajador circunstancial de todos aquellos que hemos tenido la suerte de haber sido testigos de excepción y copartícipes activos de la génesis, crecimiento y consolidación, de esta magna obra, que es la </a:t>
            </a:r>
            <a:r>
              <a:rPr lang="es-ES" sz="1100" b="1" spc="15">
                <a:solidFill>
                  <a:srgbClr val="000000"/>
                </a:solidFill>
                <a:latin typeface="Bookman Old Style" pitchFamily="1" panose="02020603050405020304"/>
              </a:rPr>
              <a:t>Facultad de Ciencias </a:t>
            </a:r>
            <a:r>
              <a:rPr lang="es-ES" sz="1200" spc="15">
                <a:solidFill>
                  <a:srgbClr val="000000"/>
                </a:solidFill>
                <a:latin typeface="Times New Roman" pitchFamily="1" panose="02020603050405020304"/>
              </a:rPr>
              <a:t>y la </a:t>
            </a:r>
            <a:r>
              <a:rPr lang="es-ES" sz="1100" b="1" spc="15">
                <a:solidFill>
                  <a:srgbClr val="000000"/>
                </a:solidFill>
                <a:latin typeface="Bookman Old Style" pitchFamily="1" panose="02020603050405020304"/>
              </a:rPr>
              <a:t>Universidad de Extremadura</a:t>
            </a:r>
            <a:r>
              <a:rPr lang="es-ES" sz="1200" spc="15">
                <a:solidFill>
                  <a:srgbClr val="000000"/>
                </a:solidFill>
                <a:latin typeface="Times New Roman" pitchFamily="1" panose="02020603050405020304"/>
              </a:rPr>
              <a:t>, que el esfuerzo realizado, sin duda, valióla pena. </a:t>
            </a:r>
          </a:p>
          <a:p>
            <a:pPr marL="45720" marR="45720" indent="0" algn="just">
              <a:lnSpc>
                <a:spcPts val="1500"/>
              </a:lnSpc>
              <a:spcBef>
                <a:spcPts val="470"/>
              </a:spcBef>
              <a:spcAft>
                <a:spcPts val="0"/>
              </a:spcAft>
            </a:pPr>
            <a:r>
              <a:rPr lang="es-ES" sz="1200" spc="0">
                <a:solidFill>
                  <a:srgbClr val="000000"/>
                </a:solidFill>
                <a:latin typeface="Times New Roman" pitchFamily="1" panose="02020603050405020304"/>
              </a:rPr>
              <a:t>Porque, estudiado con detalle, hacia el amanecer de los comienzos, constatamos que hubo de crearse, casi todo, </a:t>
            </a:r>
            <a:r>
              <a:rPr lang="es-ES" sz="1100" b="1" spc="0">
                <a:solidFill>
                  <a:srgbClr val="000000"/>
                </a:solidFill>
                <a:latin typeface="Bookman Old Style" pitchFamily="1" panose="02020603050405020304"/>
              </a:rPr>
              <a:t>desde la nada</a:t>
            </a:r>
            <a:r>
              <a:rPr lang="es-ES" sz="1200" spc="0">
                <a:solidFill>
                  <a:srgbClr val="000000"/>
                </a:solidFill>
                <a:latin typeface="Times New Roman" pitchFamily="1" panose="02020603050405020304"/>
              </a:rPr>
              <a:t>, paso a paso, a base de imaginación, tesón y vocación. Los protagonistas estuvieron pletóricos de esperanzas, rehuyeron siempre el desánimo y la mediocridad, patologías frecuentes en toda empresa colectiva de difícil dirección; y fueron pasando el testigo del compromiso con la Ciencia, con rigor y excelencia. </a:t>
            </a:r>
          </a:p>
          <a:p>
            <a:pPr marL="45720" marR="45720" indent="0" algn="just">
              <a:lnSpc>
                <a:spcPts val="1400"/>
              </a:lnSpc>
              <a:spcBef>
                <a:spcPts val="505"/>
              </a:spcBef>
              <a:spcAft>
                <a:spcPts val="730"/>
              </a:spcAft>
            </a:pPr>
            <a:r>
              <a:rPr lang="es-ES" sz="1200" spc="0">
                <a:solidFill>
                  <a:srgbClr val="000000"/>
                </a:solidFill>
                <a:latin typeface="Times New Roman" pitchFamily="1" panose="02020603050405020304"/>
              </a:rPr>
              <a:t>¿Se nos escapa, acaso, que el crecimiento personal y profesional debe compaginarse con el crecimiento simultáneo de un colectivo contextual y de unas infraestructuras accesibles? ¿No es cierto que las </a:t>
            </a:r>
            <a:r>
              <a:rPr lang="es-ES" sz="1100" b="1" i="1" spc="0">
                <a:solidFill>
                  <a:srgbClr val="000000"/>
                </a:solidFill>
                <a:latin typeface="Bookman Old Style" pitchFamily="1" panose="02020603050405020304"/>
              </a:rPr>
              <a:t>influencias culturales y socio–políticas </a:t>
            </a:r>
            <a:r>
              <a:rPr lang="es-ES" sz="1200" spc="0">
                <a:solidFill>
                  <a:srgbClr val="000000"/>
                </a:solidFill>
                <a:latin typeface="Times New Roman" pitchFamily="1" panose="02020603050405020304"/>
              </a:rPr>
              <a:t>pue-</a:t>
            </a:r>
            <a:r>
              <a:rPr lang="es-ES" sz="100">
                <a:solidFill>
                  <a:srgbClr val="000000"/>
                </a:solidFill>
                <a:latin typeface="Bookman Old Style" pitchFamily="1" panose="02020603050405020304"/>
              </a:rPr>
              <a:t> </a:t>
            </a:r>
          </a:p>
        </p:txBody>
      </p:sp>
      <p:sp>
        <p:nvSpPr>
          <p:cNvPr id="4" name=""/>
          <p:cNvSpPr/>
          <p:nvPr>
            <p:ph type="body" idx="10"/>
          </p:nvPr>
        </p:nvSpPr>
        <p:spPr>
          <a:xfrm>
            <a:off x="1057910" y="8484870"/>
            <a:ext cx="5486400" cy="1246505"/>
          </a:xfrm>
          <a:prstGeom prst="rect">
            <a:avLst/>
          </a:prstGeom>
          <a:noFill/>
          <a:ln w="0" cmpd="sng">
            <a:noFill/>
            <a:prstDash val="solid"/>
          </a:ln>
        </p:spPr>
        <p:txBody>
          <a:bodyPr vert="horz" lIns="0" tIns="27940" rIns="0" bIns="0" anchor="t"/>
          <a:lstStyle/>
          <a:p>
            <a:pPr marL="45720" marR="45720" indent="0" algn="just">
              <a:lnSpc>
                <a:spcPts val="1200"/>
              </a:lnSpc>
              <a:spcAft>
                <a:spcPts val="0"/>
              </a:spcAft>
            </a:pPr>
            <a:r>
              <a:rPr lang="es-ES" sz="650" baseline="30000" spc="0">
                <a:solidFill>
                  <a:srgbClr val="000000"/>
                </a:solidFill>
                <a:latin typeface="Arial" pitchFamily="2" panose="02020603050405020304"/>
              </a:rPr>
              <a:t>29</a:t>
            </a:r>
            <a:r>
              <a:rPr lang="es-ES" sz="1000" spc="0">
                <a:solidFill>
                  <a:srgbClr val="000000"/>
                </a:solidFill>
                <a:latin typeface="Times New Roman" pitchFamily="1" panose="02020603050405020304"/>
              </a:rPr>
              <a:t>Durante el período considerado de cincuenta años, se han egresado por la Facultad de Ciencias un total de 6463 estudiantes, entre licendiados y graduados en los diversos títulos. El número de matriculados fue de 45411. </a:t>
            </a:r>
          </a:p>
          <a:p>
            <a:pPr marL="45720" marR="45720" indent="0" algn="just">
              <a:lnSpc>
                <a:spcPts val="1200"/>
              </a:lnSpc>
              <a:spcBef>
                <a:spcPts val="25"/>
              </a:spcBef>
              <a:spcAft>
                <a:spcPts val="1220"/>
              </a:spcAft>
            </a:pPr>
            <a:r>
              <a:rPr lang="es-ES" sz="650" baseline="30000" spc="15">
                <a:solidFill>
                  <a:srgbClr val="000000"/>
                </a:solidFill>
                <a:latin typeface="Arial" pitchFamily="2" panose="02020603050405020304"/>
              </a:rPr>
              <a:t>30</a:t>
            </a:r>
            <a:r>
              <a:rPr lang="es-ES" sz="1000" spc="15">
                <a:solidFill>
                  <a:srgbClr val="000000"/>
                </a:solidFill>
                <a:latin typeface="Times New Roman" pitchFamily="1" panose="02020603050405020304"/>
              </a:rPr>
              <a:t>Desde 1997, fecha desde la que se dispone de la información en el SGTRI y en el Vicerrectorado de Investigación, se han financiado Proyectos en la UEx (principalmente de contratos Artículo 83 de la LOU y de convocatorias del Plan Nacional, Plan Regional, Programa Propio de la UEx e Internacionales) por un valor aproximado de </a:t>
            </a:r>
            <a:r>
              <a:rPr lang="es-ES" sz="1000" i="1" spc="15">
                <a:solidFill>
                  <a:srgbClr val="000000"/>
                </a:solidFill>
                <a:latin typeface="Arial" pitchFamily="2" panose="02020603050405020304"/>
              </a:rPr>
              <a:t>43.5 </a:t>
            </a:r>
            <a:r>
              <a:rPr lang="es-ES" sz="1000" spc="15">
                <a:solidFill>
                  <a:srgbClr val="000000"/>
                </a:solidFill>
                <a:latin typeface="Times New Roman" pitchFamily="1" panose="02020603050405020304"/>
              </a:rPr>
              <a:t>millones de euros. </a:t>
            </a:r>
          </a:p>
        </p:txBody>
      </p:sp>
      <p:sp>
        <p:nvSpPr>
          <p:cNvPr id="5" name=""/>
          <p:cNvSpPr/>
          <p:nvPr>
            <p:ph type="body" idx="10"/>
          </p:nvPr>
        </p:nvSpPr>
        <p:spPr>
          <a:xfrm>
            <a:off x="1057910" y="9731375"/>
            <a:ext cx="5486400" cy="225425"/>
          </a:xfrm>
          <a:prstGeom prst="rect">
            <a:avLst/>
          </a:prstGeom>
          <a:noFill/>
          <a:ln w="0" cmpd="sng">
            <a:noFill/>
            <a:prstDash val="solid"/>
          </a:ln>
        </p:spPr>
        <p:txBody>
          <a:bodyPr vert="horz" lIns="0" tIns="41275" rIns="0" bIns="0" anchor="t"/>
          <a:lstStyle/>
          <a:p>
            <a:pPr marL="45720" marR="45720" indent="0" algn="r">
              <a:lnSpc>
                <a:spcPts val="1400"/>
              </a:lnSpc>
              <a:spcAft>
                <a:spcPts val="0"/>
              </a:spcAft>
            </a:pPr>
            <a:r>
              <a:rPr lang="es-ES" sz="1100" b="1" spc="20">
                <a:solidFill>
                  <a:srgbClr val="000000"/>
                </a:solidFill>
                <a:latin typeface="Bookman Old Style" pitchFamily="1" panose="02020603050405020304"/>
              </a:rPr>
              <a:t>Memoria Histórica </a:t>
            </a:r>
          </a:p>
        </p:txBody>
      </p:sp>
    </p:spTree>
  </p:cSld>
  <p:clrMapOvr>
    <a:masterClrMapping/>
  </p:clrMapOvr>
</p:sldLayout>
</file>

<file path=ppt/slideLayouts/slideLayout6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120"/>
              </a:spcAft>
              <a:tabLst>
                <a:tab algn="r" pos="5440680"/>
              </a:tabLst>
            </a:pPr>
            <a:r>
              <a:rPr lang="es-ES" sz="1300" spc="0">
                <a:solidFill>
                  <a:srgbClr val="000000"/>
                </a:solidFill>
                <a:latin typeface="Garamond" pitchFamily="1" panose="02020603050405020304"/>
              </a:rPr>
              <a:t>44 </a:t>
            </a:r>
            <a:r>
              <a:rPr lang="es-ES" sz="1300" b="1" spc="0">
                <a:solidFill>
                  <a:srgbClr val="000000"/>
                </a:solidFill>
                <a:latin typeface="Garamond" pitchFamily="1" panose="02020603050405020304"/>
              </a:rPr>
              <a:t>3.5. Semblanza conclusiva </a:t>
            </a:r>
          </a:p>
        </p:txBody>
      </p:sp>
      <p:sp>
        <p:nvSpPr>
          <p:cNvPr id="3" name=""/>
          <p:cNvSpPr/>
          <p:nvPr>
            <p:ph type="body" idx="10"/>
          </p:nvPr>
        </p:nvSpPr>
        <p:spPr>
          <a:xfrm>
            <a:off x="1057910" y="681990"/>
            <a:ext cx="5486400" cy="138747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den condicionar severamente el desarrollo natural de un organismo múltiple basado, sustancialmente, en el </a:t>
            </a:r>
            <a:r>
              <a:rPr lang="es-ES" sz="1450" b="1" i="1" spc="0">
                <a:solidFill>
                  <a:srgbClr val="000000"/>
                </a:solidFill>
                <a:latin typeface="Garamond" pitchFamily="1" panose="02020603050405020304"/>
              </a:rPr>
              <a:t>estudio</a:t>
            </a:r>
            <a:r>
              <a:rPr lang="es-ES" sz="1300" spc="0">
                <a:solidFill>
                  <a:srgbClr val="000000"/>
                </a:solidFill>
                <a:latin typeface="Garamond" pitchFamily="1" panose="02020603050405020304"/>
              </a:rPr>
              <a:t>, la </a:t>
            </a:r>
            <a:r>
              <a:rPr lang="es-ES" sz="1450" b="1" i="1" spc="0">
                <a:solidFill>
                  <a:srgbClr val="000000"/>
                </a:solidFill>
                <a:latin typeface="Garamond" pitchFamily="1" panose="02020603050405020304"/>
              </a:rPr>
              <a:t>generación del conocimiento </a:t>
            </a:r>
            <a:r>
              <a:rPr lang="es-ES" sz="1300" spc="0">
                <a:solidFill>
                  <a:srgbClr val="000000"/>
                </a:solidFill>
                <a:latin typeface="Garamond" pitchFamily="1" panose="02020603050405020304"/>
              </a:rPr>
              <a:t>y su </a:t>
            </a:r>
            <a:r>
              <a:rPr lang="es-ES" sz="1450" b="1" i="1" spc="0">
                <a:solidFill>
                  <a:srgbClr val="000000"/>
                </a:solidFill>
                <a:latin typeface="Garamond" pitchFamily="1" panose="02020603050405020304"/>
              </a:rPr>
              <a:t>transmi-</a:t>
            </a:r>
            <a:r>
              <a:rPr lang="es-ES" sz="1450" b="1" i="1" spc="0">
                <a:solidFill>
                  <a:srgbClr val="000000"/>
                </a:solidFill>
                <a:latin typeface="Garamond" pitchFamily="1" panose="02020603050405020304"/>
              </a:rPr>
              <a:t>sión </a:t>
            </a:r>
            <a:r>
              <a:rPr lang="es-ES" sz="1300" spc="0">
                <a:solidFill>
                  <a:srgbClr val="000000"/>
                </a:solidFill>
                <a:latin typeface="Garamond" pitchFamily="1" panose="02020603050405020304"/>
              </a:rPr>
              <a:t>a la sociedad que lo sustenta? </a:t>
            </a:r>
          </a:p>
          <a:p>
            <a:pPr marL="45720" marR="45720" indent="0" algn="just">
              <a:lnSpc>
                <a:spcPts val="1400"/>
              </a:lnSpc>
              <a:spcBef>
                <a:spcPts val="500"/>
              </a:spcBef>
              <a:spcAft>
                <a:spcPts val="1440"/>
              </a:spcAft>
            </a:pPr>
            <a:r>
              <a:rPr lang="es-ES" sz="1300" spc="0">
                <a:solidFill>
                  <a:srgbClr val="000000"/>
                </a:solidFill>
                <a:latin typeface="Garamond" pitchFamily="1" panose="02020603050405020304"/>
              </a:rPr>
              <a:t>Mirando hacia atrás desde la cumbre de esta construcción de 50 años, podríamos decir que el resultado ha sido un </a:t>
            </a:r>
            <a:r>
              <a:rPr lang="es-ES" sz="1300" b="1" spc="0">
                <a:solidFill>
                  <a:srgbClr val="000000"/>
                </a:solidFill>
                <a:latin typeface="Garamond" pitchFamily="1" panose="02020603050405020304"/>
              </a:rPr>
              <a:t>éxito</a:t>
            </a:r>
            <a:r>
              <a:rPr lang="es-ES" sz="1300" spc="0">
                <a:solidFill>
                  <a:srgbClr val="000000"/>
                </a:solidFill>
                <a:latin typeface="Garamond" pitchFamily="1" panose="02020603050405020304"/>
              </a:rPr>
              <a:t>. Con matices, sin duda. </a:t>
            </a:r>
          </a:p>
        </p:txBody>
      </p:sp>
      <p:sp>
        <p:nvSpPr>
          <p:cNvPr id="4" name=""/>
          <p:cNvSpPr/>
          <p:nvPr>
            <p:ph type="body" idx="10"/>
          </p:nvPr>
        </p:nvSpPr>
        <p:spPr>
          <a:xfrm>
            <a:off x="1057910" y="9779000"/>
            <a:ext cx="5486400" cy="177800"/>
          </a:xfrm>
          <a:prstGeom prst="rect">
            <a:avLst/>
          </a:prstGeom>
          <a:noFill/>
          <a:ln w="0" cmpd="sng">
            <a:noFill/>
            <a:prstDash val="solid"/>
          </a:ln>
        </p:spPr>
        <p:txBody>
          <a:bodyPr vert="horz" lIns="0" tIns="635"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
        <p:nvSpPr>
          <p:cNvPr id="7" name=""/>
          <p:cNvSpPr/>
          <p:nvPr>
            <p:ph type="body" idx="10"/>
          </p:nvPr>
        </p:nvSpPr>
        <p:spPr>
          <a:xfrm>
            <a:off x="2030095" y="8051800"/>
            <a:ext cx="3538855" cy="217170"/>
          </a:xfrm>
          <a:prstGeom prst="rect">
            <a:avLst/>
          </a:prstGeom>
          <a:noFill/>
          <a:ln w="0" cmpd="sng">
            <a:noFill/>
            <a:prstDash val="solid"/>
          </a:ln>
        </p:spPr>
        <p:txBody>
          <a:bodyPr vert="horz" lIns="0" tIns="9525" rIns="0" bIns="0" anchor="t"/>
          <a:lstStyle/>
          <a:p>
            <a:pPr marL="0" marR="0" indent="0" algn="ctr">
              <a:lnSpc>
                <a:spcPts val="1400"/>
              </a:lnSpc>
              <a:spcAft>
                <a:spcPts val="185"/>
              </a:spcAft>
            </a:pPr>
            <a:r>
              <a:rPr lang="es-ES" sz="1300" b="1" spc="-15">
                <a:solidFill>
                  <a:srgbClr val="000000"/>
                </a:solidFill>
                <a:latin typeface="Garamond" pitchFamily="1" panose="02020603050405020304"/>
              </a:rPr>
              <a:t>Figura </a:t>
            </a:r>
            <a:r>
              <a:rPr lang="es-ES" sz="950" spc="-15">
                <a:solidFill>
                  <a:srgbClr val="000000"/>
                </a:solidFill>
                <a:latin typeface="Arial" pitchFamily="2" panose="02020603050405020304"/>
              </a:rPr>
              <a:t>XXV</a:t>
            </a:r>
            <a:r>
              <a:rPr lang="es-ES" sz="1300" spc="-15">
                <a:solidFill>
                  <a:srgbClr val="000000"/>
                </a:solidFill>
                <a:latin typeface="Garamond" pitchFamily="1" panose="02020603050405020304"/>
              </a:rPr>
              <a:t>: </a:t>
            </a:r>
            <a:r>
              <a:rPr lang="es-ES" sz="1300" spc="-15">
                <a:solidFill>
                  <a:srgbClr val="000000"/>
                </a:solidFill>
                <a:latin typeface="Garamond" pitchFamily="1" panose="02020603050405020304"/>
              </a:rPr>
              <a:t>Campus universitario. Facultad de Ciencias </a:t>
            </a:r>
          </a:p>
        </p:txBody>
      </p:sp>
    </p:spTree>
  </p:cSld>
  <p:clrMapOvr>
    <a:masterClrMapping/>
  </p:clrMapOvr>
</p:sldLayout>
</file>

<file path=ppt/slideLayouts/slideLayout6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2194560" y="3683000"/>
            <a:ext cx="3213100" cy="697865"/>
          </a:xfrm>
          <a:prstGeom prst="rect">
            <a:avLst/>
          </a:prstGeom>
          <a:noFill/>
          <a:ln w="0" cmpd="sng">
            <a:noFill/>
            <a:prstDash val="solid"/>
          </a:ln>
        </p:spPr>
        <p:txBody>
          <a:bodyPr vert="horz" lIns="0" tIns="0" rIns="0" bIns="0" anchor="t"/>
          <a:lstStyle/>
          <a:p>
            <a:pPr marL="0" marR="0" indent="0" algn="ctr">
              <a:lnSpc>
                <a:spcPts val="2700"/>
              </a:lnSpc>
              <a:spcAft>
                <a:spcPts val="2790"/>
              </a:spcAft>
            </a:pPr>
            <a:r>
              <a:rPr lang="es-ES" sz="2300" spc="90">
                <a:solidFill>
                  <a:srgbClr val="000000"/>
                </a:solidFill>
                <a:latin typeface="Bookman Old Style" pitchFamily="1" panose="02020603050405020304"/>
              </a:rPr>
              <a:t>Parte III </a:t>
            </a:r>
          </a:p>
        </p:txBody>
      </p:sp>
      <p:sp>
        <p:nvSpPr>
          <p:cNvPr id="3" name=""/>
          <p:cNvSpPr/>
          <p:nvPr>
            <p:ph type="body" idx="10"/>
          </p:nvPr>
        </p:nvSpPr>
        <p:spPr>
          <a:xfrm>
            <a:off x="2194560" y="4380865"/>
            <a:ext cx="3213100" cy="5415280"/>
          </a:xfrm>
          <a:prstGeom prst="rect">
            <a:avLst/>
          </a:prstGeom>
          <a:noFill/>
          <a:ln w="0" cmpd="sng">
            <a:noFill/>
            <a:prstDash val="solid"/>
          </a:ln>
        </p:spPr>
        <p:txBody>
          <a:bodyPr vert="horz" lIns="0" tIns="0" rIns="0" bIns="0" anchor="t"/>
          <a:lstStyle/>
          <a:p>
            <a:pPr marL="0" marR="0" indent="0" algn="ctr">
              <a:lnSpc>
                <a:spcPts val="2700"/>
              </a:lnSpc>
              <a:spcAft>
                <a:spcPts val="39945"/>
              </a:spcAft>
            </a:pPr>
            <a:r>
              <a:rPr lang="es-ES" sz="2300" spc="-45">
                <a:solidFill>
                  <a:srgbClr val="000000"/>
                </a:solidFill>
                <a:latin typeface="Bookman Old Style" pitchFamily="1" panose="02020603050405020304"/>
              </a:rPr>
              <a:t>Aspectos académicos </a:t>
            </a:r>
          </a:p>
        </p:txBody>
      </p:sp>
      <p:sp>
        <p:nvSpPr>
          <p:cNvPr id="4" name=""/>
          <p:cNvSpPr/>
          <p:nvPr>
            <p:ph type="body" idx="10"/>
          </p:nvPr>
        </p:nvSpPr>
        <p:spPr>
          <a:xfrm>
            <a:off x="2194560" y="9796145"/>
            <a:ext cx="3213100" cy="160655"/>
          </a:xfrm>
          <a:prstGeom prst="rect">
            <a:avLst/>
          </a:prstGeom>
          <a:noFill/>
          <a:ln w="0" cmpd="sng">
            <a:noFill/>
            <a:prstDash val="solid"/>
          </a:ln>
        </p:spPr>
        <p:txBody>
          <a:bodyPr vert="horz" lIns="0" tIns="0" rIns="0" bIns="0" anchor="t"/>
          <a:lstStyle/>
          <a:p>
            <a:pPr marL="0" marR="0" indent="0" algn="ctr">
              <a:lnSpc>
                <a:spcPts val="1200"/>
              </a:lnSpc>
              <a:spcAft>
                <a:spcPts val="0"/>
              </a:spcAft>
            </a:pPr>
            <a:r>
              <a:rPr lang="es-ES" sz="1050" spc="195">
                <a:solidFill>
                  <a:srgbClr val="000000"/>
                </a:solidFill>
                <a:latin typeface="Arial" pitchFamily="2" panose="02020603050405020304"/>
              </a:rPr>
              <a:t>45 </a:t>
            </a:r>
          </a:p>
        </p:txBody>
      </p:sp>
    </p:spTree>
  </p:cSld>
  <p:clrMapOvr>
    <a:masterClrMapping/>
  </p:clrMapOvr>
</p:sldLayout>
</file>

<file path=ppt/slideLayouts/slideLayout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1828800"/>
            <a:ext cx="5486400" cy="426085"/>
          </a:xfrm>
          <a:prstGeom prst="rect">
            <a:avLst/>
          </a:prstGeom>
          <a:noFill/>
          <a:ln w="0" cmpd="sng">
            <a:noFill/>
            <a:prstDash val="solid"/>
          </a:ln>
        </p:spPr>
        <p:txBody>
          <a:bodyPr vert="horz" lIns="0" tIns="3175" rIns="0" bIns="0" anchor="t"/>
          <a:lstStyle/>
          <a:p>
            <a:pPr marL="0" marR="0" indent="0" algn="ctr">
              <a:lnSpc>
                <a:spcPts val="2900"/>
              </a:lnSpc>
              <a:spcAft>
                <a:spcPts val="375"/>
              </a:spcAft>
            </a:pPr>
            <a:r>
              <a:rPr lang="es-ES" sz="2400" spc="-5">
                <a:solidFill>
                  <a:srgbClr val="000000"/>
                </a:solidFill>
                <a:latin typeface="Times New Roman" pitchFamily="1" panose="02020603050405020304"/>
              </a:rPr>
              <a:t>I´ndice general </a:t>
            </a:r>
          </a:p>
        </p:txBody>
      </p:sp>
      <p:sp>
        <p:nvSpPr>
          <p:cNvPr id="3" name=""/>
          <p:cNvSpPr/>
          <p:nvPr>
            <p:ph type="body" idx="10"/>
          </p:nvPr>
        </p:nvSpPr>
        <p:spPr>
          <a:xfrm>
            <a:off x="1097280" y="2254885"/>
            <a:ext cx="5486400" cy="7359015"/>
          </a:xfrm>
          <a:prstGeom prst="rect">
            <a:avLst/>
          </a:prstGeom>
          <a:noFill/>
          <a:ln w="0" cmpd="sng">
            <a:noFill/>
            <a:prstDash val="solid"/>
          </a:ln>
        </p:spPr>
        <p:txBody>
          <a:bodyPr vert="horz" lIns="0" tIns="882015" rIns="0" bIns="0" anchor="t"/>
          <a:lstStyle/>
          <a:p>
            <a:pPr marL="0" marR="0" indent="0" algn="l">
              <a:lnSpc>
                <a:spcPts val="1700"/>
              </a:lnSpc>
              <a:spcAft>
                <a:spcPts val="0"/>
              </a:spcAft>
              <a:tabLst>
                <a:tab algn="r" pos="5394960"/>
              </a:tabLst>
            </a:pPr>
            <a:r>
              <a:rPr lang="es-ES" sz="1550" spc="0">
                <a:solidFill>
                  <a:srgbClr val="000000"/>
                </a:solidFill>
                <a:latin typeface="Times New Roman" pitchFamily="1" panose="02020603050405020304"/>
              </a:rPr>
              <a:t>I Presentación y Prólogo </a:t>
            </a:r>
            <a:r>
              <a:rPr lang="es-ES" sz="1050" spc="0">
                <a:solidFill>
                  <a:srgbClr val="000000"/>
                </a:solidFill>
                <a:latin typeface="Courier New" pitchFamily="3" panose="02020603050405020304"/>
              </a:rPr>
              <a:t>I </a:t>
            </a:r>
          </a:p>
          <a:p>
            <a:pPr marL="0" marR="0" indent="0" algn="l">
              <a:lnSpc>
                <a:spcPts val="1400"/>
              </a:lnSpc>
              <a:spcBef>
                <a:spcPts val="1665"/>
              </a:spcBef>
              <a:spcAft>
                <a:spcPts val="0"/>
              </a:spcAft>
              <a:tabLst>
                <a:tab algn="r" pos="5394960"/>
              </a:tabLst>
            </a:pPr>
            <a:r>
              <a:rPr lang="es-ES" sz="1300" spc="0">
                <a:solidFill>
                  <a:srgbClr val="000000"/>
                </a:solidFill>
                <a:latin typeface="Times New Roman" pitchFamily="1" panose="02020603050405020304"/>
              </a:rPr>
              <a:t>1. Presentaciones </a:t>
            </a:r>
            <a:r>
              <a:rPr lang="es-ES" sz="850" spc="0">
                <a:solidFill>
                  <a:srgbClr val="000000"/>
                </a:solidFill>
                <a:latin typeface="Courier New" pitchFamily="3" panose="02020603050405020304"/>
              </a:rPr>
              <a:t>III </a:t>
            </a:r>
          </a:p>
          <a:p>
            <a:pPr marL="0" marR="0" indent="0" algn="l">
              <a:lnSpc>
                <a:spcPts val="1700"/>
              </a:lnSpc>
              <a:spcBef>
                <a:spcPts val="2985"/>
              </a:spcBef>
              <a:spcAft>
                <a:spcPts val="0"/>
              </a:spcAft>
              <a:tabLst>
                <a:tab algn="r" pos="5394960"/>
              </a:tabLst>
            </a:pPr>
            <a:r>
              <a:rPr lang="es-ES" sz="1550" spc="0">
                <a:solidFill>
                  <a:srgbClr val="000000"/>
                </a:solidFill>
                <a:latin typeface="Times New Roman" pitchFamily="1" panose="02020603050405020304"/>
              </a:rPr>
              <a:t>II Antecedentes históricos y desarrollo </a:t>
            </a:r>
            <a:r>
              <a:rPr lang="es-ES" sz="1550" spc="0">
                <a:solidFill>
                  <a:srgbClr val="000000"/>
                </a:solidFill>
                <a:latin typeface="Times New Roman" pitchFamily="1" panose="02020603050405020304"/>
              </a:rPr>
              <a:t>1 </a:t>
            </a:r>
          </a:p>
          <a:p>
            <a:pPr marL="0" marR="0" indent="228600" algn="l">
              <a:lnSpc>
                <a:spcPts val="1400"/>
              </a:lnSpc>
              <a:spcBef>
                <a:spcPts val="1685"/>
              </a:spcBef>
              <a:spcAft>
                <a:spcPts val="0"/>
              </a:spcAft>
              <a:buFont typeface="Times New Roman"/>
              <a:buAutoNum startAt="2" type="arabicPeriod"/>
              <a:tabLst>
                <a:tab algn="r" pos="5394960"/>
              </a:tabLst>
            </a:pPr>
            <a:r>
              <a:rPr lang="es-ES" sz="1300" spc="0">
                <a:solidFill>
                  <a:srgbClr val="000000"/>
                </a:solidFill>
                <a:latin typeface="Times New Roman" pitchFamily="1" panose="02020603050405020304"/>
              </a:rPr>
              <a:t>Decretos fundacionales y otros documentos </a:t>
            </a:r>
            <a:r>
              <a:rPr lang="es-ES" sz="1300" spc="0">
                <a:solidFill>
                  <a:srgbClr val="000000"/>
                </a:solidFill>
                <a:latin typeface="Times New Roman" pitchFamily="1" panose="02020603050405020304"/>
              </a:rPr>
              <a:t>3 </a:t>
            </a:r>
          </a:p>
          <a:p>
            <a:pPr marL="0" marR="0" indent="228600" algn="l">
              <a:lnSpc>
                <a:spcPts val="1400"/>
              </a:lnSpc>
              <a:spcBef>
                <a:spcPts val="1775"/>
              </a:spcBef>
              <a:spcAft>
                <a:spcPts val="0"/>
              </a:spcAft>
              <a:buFont typeface="Times New Roman"/>
              <a:buAutoNum type="arabicPeriod"/>
              <a:tabLst>
                <a:tab algn="r" pos="5394960"/>
              </a:tabLst>
            </a:pPr>
            <a:r>
              <a:rPr lang="es-ES" sz="1300" spc="0">
                <a:solidFill>
                  <a:srgbClr val="000000"/>
                </a:solidFill>
                <a:latin typeface="Times New Roman" pitchFamily="1" panose="02020603050405020304"/>
              </a:rPr>
              <a:t>Medio siglo de esperanzas y realidades </a:t>
            </a:r>
            <a:r>
              <a:rPr lang="es-ES" sz="1300" spc="0">
                <a:solidFill>
                  <a:srgbClr val="000000"/>
                </a:solidFill>
                <a:latin typeface="Times New Roman" pitchFamily="1" panose="02020603050405020304"/>
              </a:rPr>
              <a:t>11 </a:t>
            </a:r>
          </a:p>
          <a:p>
            <a:pPr marL="228600" marR="0" indent="0" algn="l">
              <a:lnSpc>
                <a:spcPts val="1400"/>
              </a:lnSpc>
              <a:spcBef>
                <a:spcPts val="530"/>
              </a:spcBef>
              <a:spcAft>
                <a:spcPts val="0"/>
              </a:spcAft>
              <a:tabLst>
                <a:tab algn="r" pos="5394960"/>
              </a:tabLst>
            </a:pPr>
            <a:r>
              <a:rPr lang="es-ES" sz="1050" spc="0">
                <a:solidFill>
                  <a:srgbClr val="000000"/>
                </a:solidFill>
                <a:latin typeface="Bookman Old Style" pitchFamily="1" panose="02020603050405020304"/>
              </a:rPr>
              <a:t>3.1. </a:t>
            </a:r>
            <a:r>
              <a:rPr lang="es-ES" sz="1300" spc="0">
                <a:solidFill>
                  <a:srgbClr val="000000"/>
                </a:solidFill>
                <a:latin typeface="Times New Roman" pitchFamily="1" panose="02020603050405020304"/>
              </a:rPr>
              <a:t>Antecedentes </a:t>
            </a:r>
            <a:r>
              <a:rPr lang="es-ES" sz="1050" spc="0">
                <a:solidFill>
                  <a:srgbClr val="000000"/>
                </a:solidFill>
                <a:latin typeface="Bookman Old Style" pitchFamily="1" panose="02020603050405020304"/>
              </a:rPr>
              <a:t>11 </a:t>
            </a:r>
          </a:p>
          <a:p>
            <a:pPr marL="22860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3.2. </a:t>
            </a:r>
            <a:r>
              <a:rPr lang="es-ES" sz="1300" spc="0">
                <a:solidFill>
                  <a:srgbClr val="000000"/>
                </a:solidFill>
                <a:latin typeface="Times New Roman" pitchFamily="1" panose="02020603050405020304"/>
              </a:rPr>
              <a:t>Nacer: el primer centro universitario  </a:t>
            </a:r>
            <a:r>
              <a:rPr lang="es-ES" sz="1050" spc="0">
                <a:solidFill>
                  <a:srgbClr val="000000"/>
                </a:solidFill>
                <a:latin typeface="Bookman Old Style" pitchFamily="1" panose="02020603050405020304"/>
              </a:rPr>
              <a:t>17 </a:t>
            </a:r>
          </a:p>
          <a:p>
            <a:pPr marL="228600" marR="0" indent="0" algn="l">
              <a:lnSpc>
                <a:spcPts val="1400"/>
              </a:lnSpc>
              <a:spcBef>
                <a:spcPts val="520"/>
              </a:spcBef>
              <a:spcAft>
                <a:spcPts val="0"/>
              </a:spcAft>
              <a:tabLst>
                <a:tab algn="r" pos="5394960"/>
              </a:tabLst>
            </a:pPr>
            <a:r>
              <a:rPr lang="es-ES" sz="1050" spc="0">
                <a:solidFill>
                  <a:srgbClr val="000000"/>
                </a:solidFill>
                <a:latin typeface="Bookman Old Style" pitchFamily="1" panose="02020603050405020304"/>
              </a:rPr>
              <a:t>3.3. </a:t>
            </a:r>
            <a:r>
              <a:rPr lang="es-ES" sz="1300" spc="0">
                <a:solidFill>
                  <a:srgbClr val="000000"/>
                </a:solidFill>
                <a:latin typeface="Times New Roman" pitchFamily="1" panose="02020603050405020304"/>
              </a:rPr>
              <a:t>Crecer: formando una identidad y consolidando  </a:t>
            </a:r>
            <a:r>
              <a:rPr lang="es-ES" sz="1050" spc="0">
                <a:solidFill>
                  <a:srgbClr val="000000"/>
                </a:solidFill>
                <a:latin typeface="Bookman Old Style" pitchFamily="1" panose="02020603050405020304"/>
              </a:rPr>
              <a:t>29 </a:t>
            </a:r>
          </a:p>
          <a:p>
            <a:pPr marL="228600" marR="0" indent="0" algn="l">
              <a:lnSpc>
                <a:spcPts val="1400"/>
              </a:lnSpc>
              <a:spcBef>
                <a:spcPts val="550"/>
              </a:spcBef>
              <a:spcAft>
                <a:spcPts val="0"/>
              </a:spcAft>
              <a:tabLst>
                <a:tab algn="r" pos="5394960"/>
              </a:tabLst>
            </a:pPr>
            <a:r>
              <a:rPr lang="es-ES" sz="1050" spc="0">
                <a:solidFill>
                  <a:srgbClr val="000000"/>
                </a:solidFill>
                <a:latin typeface="Bookman Old Style" pitchFamily="1" panose="02020603050405020304"/>
              </a:rPr>
              <a:t>3.4. </a:t>
            </a:r>
            <a:r>
              <a:rPr lang="es-ES" sz="1300" spc="0">
                <a:solidFill>
                  <a:srgbClr val="000000"/>
                </a:solidFill>
                <a:latin typeface="Times New Roman" pitchFamily="1" panose="02020603050405020304"/>
              </a:rPr>
              <a:t>La impronta hoy: madurez, excelencia y renovación  </a:t>
            </a:r>
            <a:r>
              <a:rPr lang="es-ES" sz="1050" spc="0">
                <a:solidFill>
                  <a:srgbClr val="000000"/>
                </a:solidFill>
                <a:latin typeface="Bookman Old Style" pitchFamily="1" panose="02020603050405020304"/>
              </a:rPr>
              <a:t>39 </a:t>
            </a:r>
          </a:p>
          <a:p>
            <a:pPr marL="22860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3.5. </a:t>
            </a:r>
            <a:r>
              <a:rPr lang="es-ES" sz="1300" spc="0">
                <a:solidFill>
                  <a:srgbClr val="000000"/>
                </a:solidFill>
                <a:latin typeface="Times New Roman" pitchFamily="1" panose="02020603050405020304"/>
              </a:rPr>
              <a:t>Semblanza conclusiva  </a:t>
            </a:r>
            <a:r>
              <a:rPr lang="es-ES" sz="1050" spc="0">
                <a:solidFill>
                  <a:srgbClr val="000000"/>
                </a:solidFill>
                <a:latin typeface="Bookman Old Style" pitchFamily="1" panose="02020603050405020304"/>
              </a:rPr>
              <a:t>42 </a:t>
            </a:r>
          </a:p>
          <a:p>
            <a:pPr marL="0" marR="0" indent="0" algn="l">
              <a:lnSpc>
                <a:spcPts val="1700"/>
              </a:lnSpc>
              <a:spcBef>
                <a:spcPts val="2990"/>
              </a:spcBef>
              <a:spcAft>
                <a:spcPts val="0"/>
              </a:spcAft>
              <a:tabLst>
                <a:tab algn="r" pos="5394960"/>
              </a:tabLst>
            </a:pPr>
            <a:r>
              <a:rPr lang="es-ES" sz="1550" spc="0">
                <a:solidFill>
                  <a:srgbClr val="000000"/>
                </a:solidFill>
                <a:latin typeface="Times New Roman" pitchFamily="1" panose="02020603050405020304"/>
              </a:rPr>
              <a:t>III Aspectos académicos </a:t>
            </a:r>
            <a:r>
              <a:rPr lang="es-ES" sz="1550" spc="0">
                <a:solidFill>
                  <a:srgbClr val="000000"/>
                </a:solidFill>
                <a:latin typeface="Times New Roman" pitchFamily="1" panose="02020603050405020304"/>
              </a:rPr>
              <a:t>45 </a:t>
            </a:r>
          </a:p>
          <a:p>
            <a:pPr marL="0" marR="0" indent="0" algn="l">
              <a:lnSpc>
                <a:spcPts val="1400"/>
              </a:lnSpc>
              <a:spcBef>
                <a:spcPts val="1690"/>
              </a:spcBef>
              <a:spcAft>
                <a:spcPts val="0"/>
              </a:spcAft>
              <a:tabLst>
                <a:tab algn="r" pos="5394960"/>
              </a:tabLst>
            </a:pPr>
            <a:r>
              <a:rPr lang="es-ES" sz="1300" spc="0">
                <a:solidFill>
                  <a:srgbClr val="000000"/>
                </a:solidFill>
                <a:latin typeface="Times New Roman" pitchFamily="1" panose="02020603050405020304"/>
              </a:rPr>
              <a:t>4. Ubicación y Organización </a:t>
            </a:r>
            <a:r>
              <a:rPr lang="es-ES" sz="1300" spc="0">
                <a:solidFill>
                  <a:srgbClr val="000000"/>
                </a:solidFill>
                <a:latin typeface="Times New Roman" pitchFamily="1" panose="02020603050405020304"/>
              </a:rPr>
              <a:t>47 </a:t>
            </a:r>
          </a:p>
          <a:p>
            <a:pPr marL="228600" marR="0" indent="0" algn="l">
              <a:lnSpc>
                <a:spcPts val="1400"/>
              </a:lnSpc>
              <a:spcBef>
                <a:spcPts val="555"/>
              </a:spcBef>
              <a:spcAft>
                <a:spcPts val="0"/>
              </a:spcAft>
              <a:tabLst>
                <a:tab algn="r" pos="5394960"/>
              </a:tabLst>
            </a:pPr>
            <a:r>
              <a:rPr lang="es-ES" sz="1050" spc="0">
                <a:solidFill>
                  <a:srgbClr val="000000"/>
                </a:solidFill>
                <a:latin typeface="Bookman Old Style" pitchFamily="1" panose="02020603050405020304"/>
              </a:rPr>
              <a:t>4.1. </a:t>
            </a:r>
            <a:r>
              <a:rPr lang="es-ES" sz="1300" spc="0">
                <a:solidFill>
                  <a:srgbClr val="000000"/>
                </a:solidFill>
                <a:latin typeface="Times New Roman" pitchFamily="1" panose="02020603050405020304"/>
              </a:rPr>
              <a:t>Ubicación  </a:t>
            </a:r>
            <a:r>
              <a:rPr lang="es-ES" sz="1050" spc="0">
                <a:solidFill>
                  <a:srgbClr val="000000"/>
                </a:solidFill>
                <a:latin typeface="Bookman Old Style" pitchFamily="1" panose="02020603050405020304"/>
              </a:rPr>
              <a:t>47 </a:t>
            </a:r>
          </a:p>
          <a:p>
            <a:pPr marL="22860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4.2. </a:t>
            </a:r>
            <a:r>
              <a:rPr lang="es-ES" sz="1300" spc="0">
                <a:solidFill>
                  <a:srgbClr val="000000"/>
                </a:solidFill>
                <a:latin typeface="Times New Roman" pitchFamily="1" panose="02020603050405020304"/>
              </a:rPr>
              <a:t>Departamentos  </a:t>
            </a:r>
            <a:r>
              <a:rPr lang="es-ES" sz="1050" spc="0">
                <a:solidFill>
                  <a:srgbClr val="000000"/>
                </a:solidFill>
                <a:latin typeface="Bookman Old Style" pitchFamily="1" panose="02020603050405020304"/>
              </a:rPr>
              <a:t>49 </a:t>
            </a:r>
          </a:p>
          <a:p>
            <a:pPr marL="228600" marR="0" indent="0" algn="l">
              <a:lnSpc>
                <a:spcPts val="1400"/>
              </a:lnSpc>
              <a:spcBef>
                <a:spcPts val="520"/>
              </a:spcBef>
              <a:spcAft>
                <a:spcPts val="0"/>
              </a:spcAft>
              <a:tabLst>
                <a:tab algn="r" pos="5394960"/>
              </a:tabLst>
            </a:pPr>
            <a:r>
              <a:rPr lang="es-ES" sz="1050" spc="0">
                <a:solidFill>
                  <a:srgbClr val="000000"/>
                </a:solidFill>
                <a:latin typeface="Bookman Old Style" pitchFamily="1" panose="02020603050405020304"/>
              </a:rPr>
              <a:t>4.3. </a:t>
            </a:r>
            <a:r>
              <a:rPr lang="es-ES" sz="1300" spc="0">
                <a:solidFill>
                  <a:srgbClr val="000000"/>
                </a:solidFill>
                <a:latin typeface="Times New Roman" pitchFamily="1" panose="02020603050405020304"/>
              </a:rPr>
              <a:t>Titulaciones y Especialidades  </a:t>
            </a:r>
            <a:r>
              <a:rPr lang="es-ES" sz="1050" spc="0">
                <a:solidFill>
                  <a:srgbClr val="000000"/>
                </a:solidFill>
                <a:latin typeface="Bookman Old Style" pitchFamily="1" panose="02020603050405020304"/>
              </a:rPr>
              <a:t>54 </a:t>
            </a:r>
          </a:p>
          <a:p>
            <a:pPr marL="22860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4.4. </a:t>
            </a:r>
            <a:r>
              <a:rPr lang="es-ES" sz="1300" spc="0">
                <a:solidFill>
                  <a:srgbClr val="000000"/>
                </a:solidFill>
                <a:latin typeface="Times New Roman" pitchFamily="1" panose="02020603050405020304"/>
              </a:rPr>
              <a:t>Planes de Estudio  </a:t>
            </a:r>
            <a:r>
              <a:rPr lang="es-ES" sz="1050" spc="0">
                <a:solidFill>
                  <a:srgbClr val="000000"/>
                </a:solidFill>
                <a:latin typeface="Bookman Old Style" pitchFamily="1" panose="02020603050405020304"/>
              </a:rPr>
              <a:t>56 </a:t>
            </a:r>
          </a:p>
          <a:p>
            <a:pPr marL="548640" marR="0" indent="0" algn="l">
              <a:lnSpc>
                <a:spcPts val="1400"/>
              </a:lnSpc>
              <a:spcBef>
                <a:spcPts val="550"/>
              </a:spcBef>
              <a:spcAft>
                <a:spcPts val="0"/>
              </a:spcAft>
              <a:tabLst>
                <a:tab algn="r" pos="5394960"/>
              </a:tabLst>
            </a:pPr>
            <a:r>
              <a:rPr lang="es-ES" sz="1050" spc="0">
                <a:solidFill>
                  <a:srgbClr val="000000"/>
                </a:solidFill>
                <a:latin typeface="Bookman Old Style" pitchFamily="1" panose="02020603050405020304"/>
              </a:rPr>
              <a:t>4.4.1. </a:t>
            </a:r>
            <a:r>
              <a:rPr lang="es-ES" sz="1300" spc="0">
                <a:solidFill>
                  <a:srgbClr val="000000"/>
                </a:solidFill>
                <a:latin typeface="Times New Roman" pitchFamily="1" panose="02020603050405020304"/>
              </a:rPr>
              <a:t>Plan de Estudios de Ciencias Químicas  </a:t>
            </a:r>
            <a:r>
              <a:rPr lang="es-ES" sz="1050" spc="0">
                <a:solidFill>
                  <a:srgbClr val="000000"/>
                </a:solidFill>
                <a:latin typeface="Bookman Old Style" pitchFamily="1" panose="02020603050405020304"/>
              </a:rPr>
              <a:t>56 </a:t>
            </a:r>
          </a:p>
          <a:p>
            <a:pPr marL="54864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4.4.2. </a:t>
            </a:r>
            <a:r>
              <a:rPr lang="es-ES" sz="1300" spc="0">
                <a:solidFill>
                  <a:srgbClr val="000000"/>
                </a:solidFill>
                <a:latin typeface="Times New Roman" pitchFamily="1" panose="02020603050405020304"/>
              </a:rPr>
              <a:t>Plan de Estudios de Ciencias Físicas  </a:t>
            </a:r>
            <a:r>
              <a:rPr lang="es-ES" sz="1050" spc="0">
                <a:solidFill>
                  <a:srgbClr val="000000"/>
                </a:solidFill>
                <a:latin typeface="Bookman Old Style" pitchFamily="1" panose="02020603050405020304"/>
              </a:rPr>
              <a:t>61 </a:t>
            </a:r>
          </a:p>
          <a:p>
            <a:pPr marL="548640" marR="0" indent="0" algn="l">
              <a:lnSpc>
                <a:spcPts val="1400"/>
              </a:lnSpc>
              <a:spcBef>
                <a:spcPts val="520"/>
              </a:spcBef>
              <a:spcAft>
                <a:spcPts val="0"/>
              </a:spcAft>
              <a:tabLst>
                <a:tab algn="r" pos="5394960"/>
              </a:tabLst>
            </a:pPr>
            <a:r>
              <a:rPr lang="es-ES" sz="1050" spc="0">
                <a:solidFill>
                  <a:srgbClr val="000000"/>
                </a:solidFill>
                <a:latin typeface="Bookman Old Style" pitchFamily="1" panose="02020603050405020304"/>
              </a:rPr>
              <a:t>4.4.3. </a:t>
            </a:r>
            <a:r>
              <a:rPr lang="es-ES" sz="1300" spc="0">
                <a:solidFill>
                  <a:srgbClr val="000000"/>
                </a:solidFill>
                <a:latin typeface="Times New Roman" pitchFamily="1" panose="02020603050405020304"/>
              </a:rPr>
              <a:t>Plan de Estudios de Ciencias Matemáticas  </a:t>
            </a:r>
            <a:r>
              <a:rPr lang="es-ES" sz="1050" spc="0">
                <a:solidFill>
                  <a:srgbClr val="000000"/>
                </a:solidFill>
                <a:latin typeface="Bookman Old Style" pitchFamily="1" panose="02020603050405020304"/>
              </a:rPr>
              <a:t>65 </a:t>
            </a:r>
          </a:p>
          <a:p>
            <a:pPr marL="54864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4.4.4. </a:t>
            </a:r>
            <a:r>
              <a:rPr lang="es-ES" sz="1300" spc="0">
                <a:solidFill>
                  <a:srgbClr val="000000"/>
                </a:solidFill>
                <a:latin typeface="Times New Roman" pitchFamily="1" panose="02020603050405020304"/>
              </a:rPr>
              <a:t>Plan de Estudios de Ciencias Biológicas  </a:t>
            </a:r>
            <a:r>
              <a:rPr lang="es-ES" sz="1050" spc="0">
                <a:solidFill>
                  <a:srgbClr val="000000"/>
                </a:solidFill>
                <a:latin typeface="Bookman Old Style" pitchFamily="1" panose="02020603050405020304"/>
              </a:rPr>
              <a:t>67 </a:t>
            </a:r>
          </a:p>
          <a:p>
            <a:pPr marL="228600" marR="0" indent="0" algn="l">
              <a:lnSpc>
                <a:spcPts val="1400"/>
              </a:lnSpc>
              <a:spcBef>
                <a:spcPts val="550"/>
              </a:spcBef>
              <a:spcAft>
                <a:spcPts val="225"/>
              </a:spcAft>
              <a:tabLst>
                <a:tab algn="r" pos="5394960"/>
              </a:tabLst>
            </a:pPr>
            <a:r>
              <a:rPr lang="es-ES" sz="1050" spc="0">
                <a:solidFill>
                  <a:srgbClr val="000000"/>
                </a:solidFill>
                <a:latin typeface="Bookman Old Style" pitchFamily="1" panose="02020603050405020304"/>
              </a:rPr>
              <a:t>4.5. </a:t>
            </a:r>
            <a:r>
              <a:rPr lang="es-ES" sz="1300" spc="0">
                <a:solidFill>
                  <a:srgbClr val="000000"/>
                </a:solidFill>
                <a:latin typeface="Times New Roman" pitchFamily="1" panose="02020603050405020304"/>
              </a:rPr>
              <a:t>Grados y Masters actualmente vigentes, 2018  </a:t>
            </a:r>
            <a:r>
              <a:rPr lang="es-ES" sz="1050" spc="0">
                <a:solidFill>
                  <a:srgbClr val="000000"/>
                </a:solidFill>
                <a:latin typeface="Bookman Old Style" pitchFamily="1" panose="02020603050405020304"/>
              </a:rPr>
              <a:t>71 </a:t>
            </a:r>
          </a:p>
        </p:txBody>
      </p:sp>
    </p:spTree>
  </p:cSld>
  <p:clrMapOvr>
    <a:masterClrMapping/>
  </p:clrMapOvr>
</p:sldLayout>
</file>

<file path=ppt/slideLayouts/slideLayout7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Layout>
</file>

<file path=ppt/slideLayouts/slideLayout7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1676400"/>
            <a:ext cx="5486400" cy="913765"/>
          </a:xfrm>
          <a:prstGeom prst="rect">
            <a:avLst/>
          </a:prstGeom>
          <a:noFill/>
          <a:ln w="0" cmpd="sng">
            <a:noFill/>
            <a:prstDash val="solid"/>
          </a:ln>
        </p:spPr>
        <p:txBody>
          <a:bodyPr vert="horz" lIns="0" tIns="71755" rIns="0" bIns="0" anchor="t"/>
          <a:lstStyle/>
          <a:p>
            <a:pPr marL="0" marR="0" indent="0" algn="ctr">
              <a:lnSpc>
                <a:spcPts val="2800"/>
              </a:lnSpc>
              <a:spcAft>
                <a:spcPts val="0"/>
              </a:spcAft>
            </a:pPr>
            <a:r>
              <a:rPr lang="es-ES" sz="2350" spc="55">
                <a:solidFill>
                  <a:srgbClr val="000000"/>
                </a:solidFill>
                <a:latin typeface="Bookman Old Style" pitchFamily="1" panose="02020603050405020304"/>
              </a:rPr>
              <a:t>Capítulo 4 </a:t>
            </a:r>
          </a:p>
          <a:p>
            <a:pPr marL="0" marR="0" indent="0" algn="ctr">
              <a:lnSpc>
                <a:spcPts val="2800"/>
              </a:lnSpc>
              <a:spcBef>
                <a:spcPts val="715"/>
              </a:spcBef>
              <a:spcAft>
                <a:spcPts val="365"/>
              </a:spcAft>
            </a:pPr>
            <a:r>
              <a:rPr lang="es-ES" sz="2350" spc="75">
                <a:solidFill>
                  <a:srgbClr val="000000"/>
                </a:solidFill>
                <a:latin typeface="Bookman Old Style" pitchFamily="1" panose="02020603050405020304"/>
              </a:rPr>
              <a:t>Ubicación y Organización </a:t>
            </a:r>
          </a:p>
        </p:txBody>
      </p:sp>
      <p:sp>
        <p:nvSpPr>
          <p:cNvPr id="3" name=""/>
          <p:cNvSpPr/>
          <p:nvPr>
            <p:ph type="body" idx="10"/>
          </p:nvPr>
        </p:nvSpPr>
        <p:spPr>
          <a:xfrm>
            <a:off x="1097280" y="2590165"/>
            <a:ext cx="5486400" cy="1210945"/>
          </a:xfrm>
          <a:prstGeom prst="rect">
            <a:avLst/>
          </a:prstGeom>
          <a:noFill/>
          <a:ln w="0" cmpd="sng">
            <a:noFill/>
            <a:prstDash val="solid"/>
          </a:ln>
        </p:spPr>
        <p:txBody>
          <a:bodyPr vert="horz" lIns="0" tIns="586740" rIns="0" bIns="0" anchor="t"/>
          <a:lstStyle/>
          <a:p>
            <a:pPr marL="0" marR="0" indent="0" algn="l">
              <a:lnSpc>
                <a:spcPts val="2000"/>
              </a:lnSpc>
              <a:spcAft>
                <a:spcPts val="2880"/>
              </a:spcAft>
            </a:pPr>
            <a:r>
              <a:rPr lang="es-ES" sz="1700" spc="45">
                <a:solidFill>
                  <a:srgbClr val="000000"/>
                </a:solidFill>
                <a:latin typeface="Bookman Old Style" pitchFamily="1" panose="02020603050405020304"/>
              </a:rPr>
              <a:t>4.1. Ubicación </a:t>
            </a:r>
          </a:p>
        </p:txBody>
      </p:sp>
      <p:sp>
        <p:nvSpPr>
          <p:cNvPr id="6" name=""/>
          <p:cNvSpPr/>
          <p:nvPr>
            <p:ph type="body" idx="10"/>
          </p:nvPr>
        </p:nvSpPr>
        <p:spPr>
          <a:xfrm>
            <a:off x="1097280" y="8165465"/>
            <a:ext cx="5486400" cy="1804035"/>
          </a:xfrm>
          <a:prstGeom prst="rect">
            <a:avLst/>
          </a:prstGeom>
          <a:noFill/>
          <a:ln w="0" cmpd="sng">
            <a:noFill/>
            <a:prstDash val="solid"/>
          </a:ln>
        </p:spPr>
        <p:txBody>
          <a:bodyPr vert="horz" lIns="0" tIns="41275" rIns="0" bIns="0" anchor="t"/>
          <a:lstStyle/>
          <a:p>
            <a:pPr marL="0" marR="0" indent="0" algn="ctr">
              <a:lnSpc>
                <a:spcPts val="1400"/>
              </a:lnSpc>
              <a:spcAft>
                <a:spcPts val="0"/>
              </a:spcAft>
            </a:pPr>
            <a:r>
              <a:rPr lang="es-ES" sz="1150" spc="0">
                <a:solidFill>
                  <a:srgbClr val="000000"/>
                </a:solidFill>
                <a:latin typeface="Bookman Old Style" pitchFamily="1" panose="02020603050405020304"/>
              </a:rPr>
              <a:t>Figura </a:t>
            </a:r>
            <a:r>
              <a:rPr lang="es-ES" sz="1300" spc="0">
                <a:solidFill>
                  <a:srgbClr val="000000"/>
                </a:solidFill>
                <a:latin typeface="Arial" pitchFamily="2" panose="02020603050405020304"/>
              </a:rPr>
              <a:t>i</a:t>
            </a:r>
            <a:r>
              <a:rPr lang="es-ES" sz="1200" spc="0">
                <a:solidFill>
                  <a:srgbClr val="000000"/>
                </a:solidFill>
                <a:latin typeface="Times New Roman" pitchFamily="1" panose="02020603050405020304"/>
              </a:rPr>
              <a:t>: </a:t>
            </a:r>
            <a:r>
              <a:rPr lang="es-ES" sz="1200" spc="0">
                <a:solidFill>
                  <a:srgbClr val="000000"/>
                </a:solidFill>
                <a:latin typeface="Times New Roman" pitchFamily="1" panose="02020603050405020304"/>
              </a:rPr>
              <a:t>Edificios en el Campus de la Facultad de Ciencias, 2018. </a:t>
            </a:r>
          </a:p>
          <a:p>
            <a:pPr marL="0" marR="91440" indent="0" algn="just">
              <a:lnSpc>
                <a:spcPts val="1400"/>
              </a:lnSpc>
              <a:spcBef>
                <a:spcPts val="3645"/>
              </a:spcBef>
              <a:spcAft>
                <a:spcPts val="0"/>
              </a:spcAft>
            </a:pPr>
            <a:r>
              <a:rPr lang="es-ES" sz="1200" spc="0">
                <a:solidFill>
                  <a:srgbClr val="000000"/>
                </a:solidFill>
                <a:latin typeface="Times New Roman" pitchFamily="1" panose="02020603050405020304"/>
              </a:rPr>
              <a:t>Hoy, la </a:t>
            </a:r>
            <a:r>
              <a:rPr lang="es-ES" sz="1150"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ocupa </a:t>
            </a:r>
            <a:r>
              <a:rPr lang="es-ES" sz="1150" spc="0">
                <a:solidFill>
                  <a:srgbClr val="000000"/>
                </a:solidFill>
                <a:latin typeface="Bookman Old Style" pitchFamily="1" panose="02020603050405020304"/>
              </a:rPr>
              <a:t>ocho </a:t>
            </a:r>
            <a:r>
              <a:rPr lang="es-ES" sz="1200" spc="0">
                <a:solidFill>
                  <a:srgbClr val="000000"/>
                </a:solidFill>
                <a:latin typeface="Times New Roman" pitchFamily="1" panose="02020603050405020304"/>
              </a:rPr>
              <a:t>edificios, situados en el Campus univer-</a:t>
            </a:r>
            <a:r>
              <a:rPr lang="es-ES" sz="1200" spc="0">
                <a:solidFill>
                  <a:srgbClr val="000000"/>
                </a:solidFill>
                <a:latin typeface="Times New Roman" pitchFamily="1" panose="02020603050405020304"/>
              </a:rPr>
              <a:t>sitario de Badajoz, en la Avenida de Elvas, Km. 2, con una superficie aproximada de 30000 m</a:t>
            </a:r>
            <a:r>
              <a:rPr lang="es-ES" sz="1200" baseline="30000" spc="0">
                <a:solidFill>
                  <a:srgbClr val="000000"/>
                </a:solidFill>
                <a:latin typeface="Courier New" pitchFamily="3" panose="02020603050405020304"/>
              </a:rPr>
              <a:t>2</a:t>
            </a:r>
            <a:r>
              <a:rPr lang="es-ES" sz="1200" spc="0">
                <a:solidFill>
                  <a:srgbClr val="000000"/>
                </a:solidFill>
                <a:latin typeface="Times New Roman" pitchFamily="1" panose="02020603050405020304"/>
              </a:rPr>
              <a:t>, dos de los cuales, denominados “</a:t>
            </a:r>
            <a:r>
              <a:rPr lang="es-ES" sz="1200" i="1" spc="0">
                <a:solidFill>
                  <a:srgbClr val="000000"/>
                </a:solidFill>
                <a:latin typeface="Times New Roman" pitchFamily="1" panose="02020603050405020304"/>
              </a:rPr>
              <a:t>JoséMar</a:t>
            </a:r>
            <a:r>
              <a:rPr lang="es-ES" sz="1200" i="1" spc="0">
                <a:solidFill>
                  <a:srgbClr val="000000"/>
                </a:solidFill>
                <a:latin typeface="Times New Roman" pitchFamily="1" panose="02020603050405020304"/>
              </a:rPr>
              <a:t>ı´a Viguera Lobo</a:t>
            </a:r>
            <a:r>
              <a:rPr lang="es-ES" sz="1200" spc="0">
                <a:solidFill>
                  <a:srgbClr val="000000"/>
                </a:solidFill>
                <a:latin typeface="Times New Roman" pitchFamily="1" panose="02020603050405020304"/>
              </a:rPr>
              <a:t>” y “</a:t>
            </a:r>
            <a:r>
              <a:rPr lang="es-ES" sz="1200" i="1" spc="0">
                <a:solidFill>
                  <a:srgbClr val="000000"/>
                </a:solidFill>
                <a:latin typeface="Times New Roman" pitchFamily="1" panose="02020603050405020304"/>
              </a:rPr>
              <a:t>Juan Remón Camacho</a:t>
            </a:r>
            <a:r>
              <a:rPr lang="es-ES" sz="1200" spc="0">
                <a:solidFill>
                  <a:srgbClr val="000000"/>
                </a:solidFill>
                <a:latin typeface="Times New Roman" pitchFamily="1" panose="02020603050405020304"/>
              </a:rPr>
              <a:t>”, terminaron de construirse en el año </a:t>
            </a:r>
            <a:r>
              <a:rPr lang="es-ES" sz="1150" spc="0">
                <a:solidFill>
                  <a:srgbClr val="000000"/>
                </a:solidFill>
                <a:latin typeface="Bookman Old Style" pitchFamily="1" panose="02020603050405020304"/>
              </a:rPr>
              <a:t>1972</a:t>
            </a:r>
            <a:r>
              <a:rPr lang="es-ES" sz="1200" spc="0">
                <a:solidFill>
                  <a:srgbClr val="000000"/>
                </a:solidFill>
                <a:latin typeface="Times New Roman" pitchFamily="1" panose="02020603050405020304"/>
              </a:rPr>
              <a:t>. </a:t>
            </a:r>
          </a:p>
          <a:p>
            <a:pPr marL="0" marR="0" indent="0" algn="ctr">
              <a:lnSpc>
                <a:spcPts val="1400"/>
              </a:lnSpc>
              <a:spcBef>
                <a:spcPts val="1555"/>
              </a:spcBef>
              <a:spcAft>
                <a:spcPts val="70"/>
              </a:spcAft>
            </a:pPr>
            <a:r>
              <a:rPr lang="es-ES" sz="1200" spc="200">
                <a:solidFill>
                  <a:srgbClr val="000000"/>
                </a:solidFill>
                <a:latin typeface="Times New Roman" pitchFamily="1" panose="02020603050405020304"/>
              </a:rPr>
              <a:t>47 </a:t>
            </a:r>
          </a:p>
        </p:txBody>
      </p:sp>
    </p:spTree>
  </p:cSld>
  <p:clrMapOvr>
    <a:masterClrMapping/>
  </p:clrMapOvr>
</p:sldLayout>
</file>

<file path=ppt/slideLayouts/slideLayout7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75"/>
              </a:spcAft>
              <a:tabLst>
                <a:tab algn="r" pos="5440680"/>
              </a:tabLst>
            </a:pPr>
            <a:r>
              <a:rPr lang="es-ES" sz="1200" spc="0">
                <a:solidFill>
                  <a:srgbClr val="000000"/>
                </a:solidFill>
                <a:latin typeface="Times New Roman" pitchFamily="1" panose="02020603050405020304"/>
              </a:rPr>
              <a:t>48 </a:t>
            </a:r>
            <a:r>
              <a:rPr lang="es-ES" sz="1250" b="1" spc="0">
                <a:solidFill>
                  <a:srgbClr val="000000"/>
                </a:solidFill>
                <a:latin typeface="Times New Roman" pitchFamily="1" panose="02020603050405020304"/>
              </a:rPr>
              <a:t>4.1. Ubicación </a:t>
            </a:r>
          </a:p>
        </p:txBody>
      </p:sp>
      <p:sp>
        <p:nvSpPr>
          <p:cNvPr id="3" name=""/>
          <p:cNvSpPr/>
          <p:nvPr>
            <p:ph type="body" idx="10"/>
          </p:nvPr>
        </p:nvSpPr>
        <p:spPr>
          <a:xfrm>
            <a:off x="1063625" y="681990"/>
            <a:ext cx="5486400" cy="1899920"/>
          </a:xfrm>
          <a:prstGeom prst="rect">
            <a:avLst/>
          </a:prstGeom>
          <a:noFill/>
          <a:ln w="0" cmpd="sng">
            <a:noFill/>
            <a:prstDash val="solid"/>
          </a:ln>
        </p:spPr>
        <p:txBody>
          <a:bodyPr vert="horz" lIns="0" tIns="23114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El primero, alberga las dependencias administrativas del Centro, doce Aulas (una de ellas de Informática), Sala de Tesis, laboratorios y Departamentos universitarios encargados de impartir las titulaciones de Química. En el edificio “</a:t>
            </a:r>
            <a:r>
              <a:rPr lang="es-ES" sz="1200" i="1" spc="0">
                <a:solidFill>
                  <a:srgbClr val="000000"/>
                </a:solidFill>
                <a:latin typeface="Times New Roman" pitchFamily="1" panose="02020603050405020304"/>
              </a:rPr>
              <a:t>Juan Remón Camacho</a:t>
            </a:r>
            <a:r>
              <a:rPr lang="es-ES" sz="1200" spc="0">
                <a:solidFill>
                  <a:srgbClr val="000000"/>
                </a:solidFill>
                <a:latin typeface="Times New Roman" pitchFamily="1" panose="02020603050405020304"/>
              </a:rPr>
              <a:t>”, antigua sede del Rectorado, se encuentran el Salón de Actos, dos aulas e instalaciones departamentales que complementan al edificio de Biología, asícomo las instalaciones apropiadas para la impartición del título de Enología. En relación </a:t>
            </a:r>
          </a:p>
          <a:p>
            <a:pPr marL="45720" marR="0" indent="0" algn="just">
              <a:lnSpc>
                <a:spcPts val="2600"/>
              </a:lnSpc>
              <a:spcBef>
                <a:spcPts val="250"/>
              </a:spcBef>
              <a:spcAft>
                <a:spcPts val="1630"/>
              </a:spcAft>
            </a:pPr>
            <a:r>
              <a:rPr lang="es-ES" sz="1200" spc="-80">
                <a:solidFill>
                  <a:srgbClr val="000000"/>
                </a:solidFill>
                <a:latin typeface="Times New Roman" pitchFamily="1" panose="02020603050405020304"/>
              </a:rPr>
              <a:t>con esta titulación, y anexo al edificio, se encuentra la Bodega experimental “</a:t>
            </a:r>
            <a:r>
              <a:rPr lang="es-ES" sz="1200" i="1" spc="-80">
                <a:solidFill>
                  <a:srgbClr val="000000"/>
                </a:solidFill>
                <a:latin typeface="Times New Roman" pitchFamily="1" panose="02020603050405020304"/>
              </a:rPr>
              <a:t>Jos</a:t>
            </a:r>
            <a:r>
              <a:rPr lang="es-ES" sz="1200" i="1" baseline="30000" spc="-80">
                <a:solidFill>
                  <a:srgbClr val="000000"/>
                </a:solidFill>
                <a:latin typeface="Times New Roman" pitchFamily="1" panose="02020603050405020304"/>
              </a:rPr>
              <a:t>é</a:t>
            </a:r>
            <a:r>
              <a:rPr lang="es-ES" sz="1200" i="1" spc="-80">
                <a:solidFill>
                  <a:srgbClr val="000000"/>
                </a:solidFill>
                <a:latin typeface="Times New Roman" pitchFamily="1" panose="02020603050405020304"/>
              </a:rPr>
              <a:t>Luis Mes</a:t>
            </a:r>
            <a:r>
              <a:rPr lang="es-ES" sz="1200" i="1" spc="-80">
                <a:solidFill>
                  <a:srgbClr val="000000"/>
                </a:solidFill>
                <a:latin typeface="Times New Roman" pitchFamily="1" panose="02020603050405020304"/>
              </a:rPr>
              <a:t>ı´as Iglesias</a:t>
            </a:r>
            <a:r>
              <a:rPr lang="es-ES" sz="1200" spc="-80">
                <a:solidFill>
                  <a:srgbClr val="000000"/>
                </a:solidFill>
                <a:latin typeface="Times New Roman" pitchFamily="1" panose="02020603050405020304"/>
              </a:rPr>
              <a:t>”. </a:t>
            </a:r>
          </a:p>
        </p:txBody>
      </p:sp>
      <p:sp>
        <p:nvSpPr>
          <p:cNvPr id="6" name=""/>
          <p:cNvSpPr/>
          <p:nvPr>
            <p:ph type="body" idx="10"/>
          </p:nvPr>
        </p:nvSpPr>
        <p:spPr>
          <a:xfrm>
            <a:off x="1063625" y="5812155"/>
            <a:ext cx="5486400" cy="3919220"/>
          </a:xfrm>
          <a:prstGeom prst="rect">
            <a:avLst/>
          </a:prstGeom>
          <a:noFill/>
          <a:ln w="0" cmpd="sng">
            <a:noFill/>
            <a:prstDash val="solid"/>
          </a:ln>
        </p:spPr>
        <p:txBody>
          <a:bodyPr vert="horz" lIns="0" tIns="31750" rIns="0" bIns="0" anchor="t"/>
          <a:lstStyle/>
          <a:p>
            <a:pPr marL="0" marR="0" indent="0" algn="ctr">
              <a:lnSpc>
                <a:spcPts val="1400"/>
              </a:lnSpc>
              <a:spcAft>
                <a:spcPts val="0"/>
              </a:spcAft>
            </a:pPr>
            <a:r>
              <a:rPr lang="es-ES" sz="1250" b="1" spc="0">
                <a:solidFill>
                  <a:srgbClr val="000000"/>
                </a:solidFill>
                <a:latin typeface="Times New Roman" pitchFamily="1" panose="02020603050405020304"/>
              </a:rPr>
              <a:t>Figura </a:t>
            </a:r>
            <a:r>
              <a:rPr lang="es-ES" sz="1250" b="1" spc="0">
                <a:solidFill>
                  <a:srgbClr val="000000"/>
                </a:solidFill>
                <a:latin typeface="Arial" pitchFamily="2" panose="02020603050405020304"/>
              </a:rPr>
              <a:t>II</a:t>
            </a:r>
            <a:r>
              <a:rPr lang="es-ES" sz="1200" spc="0">
                <a:solidFill>
                  <a:srgbClr val="000000"/>
                </a:solidFill>
                <a:latin typeface="Times New Roman" pitchFamily="1" panose="02020603050405020304"/>
              </a:rPr>
              <a:t>: </a:t>
            </a:r>
            <a:r>
              <a:rPr lang="es-ES" sz="1200" spc="0">
                <a:solidFill>
                  <a:srgbClr val="000000"/>
                </a:solidFill>
                <a:latin typeface="Times New Roman" pitchFamily="1" panose="02020603050405020304"/>
              </a:rPr>
              <a:t>Ubicación de la Facultad de Ciencias en el Campus de Badajoz, 2018. </a:t>
            </a:r>
          </a:p>
          <a:p>
            <a:pPr marL="0" marR="45720" indent="0" algn="just">
              <a:lnSpc>
                <a:spcPts val="1400"/>
              </a:lnSpc>
              <a:spcBef>
                <a:spcPts val="3895"/>
              </a:spcBef>
              <a:spcAft>
                <a:spcPts val="0"/>
              </a:spcAft>
            </a:pPr>
            <a:r>
              <a:rPr lang="es-ES" sz="1200" spc="35">
                <a:solidFill>
                  <a:srgbClr val="000000"/>
                </a:solidFill>
                <a:latin typeface="Times New Roman" pitchFamily="1" panose="02020603050405020304"/>
              </a:rPr>
              <a:t>El edificio de Biología, entróen funcionamiento en </a:t>
            </a:r>
            <a:r>
              <a:rPr lang="es-ES" sz="1250" b="1" spc="35">
                <a:solidFill>
                  <a:srgbClr val="000000"/>
                </a:solidFill>
                <a:latin typeface="Times New Roman" pitchFamily="1" panose="02020603050405020304"/>
              </a:rPr>
              <a:t>1982</a:t>
            </a:r>
            <a:r>
              <a:rPr lang="es-ES" sz="1200" spc="35">
                <a:solidFill>
                  <a:srgbClr val="000000"/>
                </a:solidFill>
                <a:latin typeface="Times New Roman" pitchFamily="1" panose="02020603050405020304"/>
              </a:rPr>
              <a:t>, con una superficie útil de 3732 m</a:t>
            </a:r>
            <a:r>
              <a:rPr lang="es-ES" sz="1200" baseline="30000" spc="35">
                <a:solidFill>
                  <a:srgbClr val="000000"/>
                </a:solidFill>
                <a:latin typeface="Courier New" pitchFamily="3" panose="02020603050405020304"/>
              </a:rPr>
              <a:t>2</a:t>
            </a:r>
            <a:r>
              <a:rPr lang="es-ES" sz="1200" spc="35">
                <a:solidFill>
                  <a:srgbClr val="000000"/>
                </a:solidFill>
                <a:latin typeface="Times New Roman" pitchFamily="1" panose="02020603050405020304"/>
              </a:rPr>
              <a:t>; posteriormente (</a:t>
            </a:r>
            <a:r>
              <a:rPr lang="es-ES" sz="1250" b="1" spc="35">
                <a:solidFill>
                  <a:srgbClr val="000000"/>
                </a:solidFill>
                <a:latin typeface="Times New Roman" pitchFamily="1" panose="02020603050405020304"/>
              </a:rPr>
              <a:t>2004–2005</a:t>
            </a:r>
            <a:r>
              <a:rPr lang="es-ES" sz="1200" spc="35">
                <a:solidFill>
                  <a:srgbClr val="000000"/>
                </a:solidFill>
                <a:latin typeface="Times New Roman" pitchFamily="1" panose="02020603050405020304"/>
              </a:rPr>
              <a:t>) fue ampliado con un bloque anexo para albergar más laboratorios y dependencias docentes. El edificio integral dispone de 4 aulas, un Salón de Actos, y aulas para prácticas, laboratorios y dependencias departamentales. </a:t>
            </a:r>
          </a:p>
          <a:p>
            <a:pPr marL="0" marR="45720" indent="0" algn="just">
              <a:lnSpc>
                <a:spcPts val="1400"/>
              </a:lnSpc>
              <a:spcBef>
                <a:spcPts val="540"/>
              </a:spcBef>
              <a:spcAft>
                <a:spcPts val="0"/>
              </a:spcAft>
            </a:pPr>
            <a:r>
              <a:rPr lang="es-ES" sz="1200" spc="35">
                <a:solidFill>
                  <a:srgbClr val="000000"/>
                </a:solidFill>
                <a:latin typeface="Times New Roman" pitchFamily="1" panose="02020603050405020304"/>
              </a:rPr>
              <a:t>El cuarto edificio, construido en </a:t>
            </a:r>
            <a:r>
              <a:rPr lang="es-ES" sz="1250" b="1" spc="35">
                <a:solidFill>
                  <a:srgbClr val="000000"/>
                </a:solidFill>
                <a:latin typeface="Times New Roman" pitchFamily="1" panose="02020603050405020304"/>
              </a:rPr>
              <a:t>1985</a:t>
            </a:r>
            <a:r>
              <a:rPr lang="es-ES" sz="1200" spc="35">
                <a:solidFill>
                  <a:srgbClr val="000000"/>
                </a:solidFill>
                <a:latin typeface="Times New Roman" pitchFamily="1" panose="02020603050405020304"/>
              </a:rPr>
              <a:t>, y con una superficie de 9308 m</a:t>
            </a:r>
            <a:r>
              <a:rPr lang="es-ES" sz="1200" baseline="30000" spc="35">
                <a:solidFill>
                  <a:srgbClr val="000000"/>
                </a:solidFill>
                <a:latin typeface="Courier New" pitchFamily="3" panose="02020603050405020304"/>
              </a:rPr>
              <a:t>2</a:t>
            </a:r>
            <a:r>
              <a:rPr lang="es-ES" sz="1200" spc="35">
                <a:solidFill>
                  <a:srgbClr val="000000"/>
                </a:solidFill>
                <a:latin typeface="Times New Roman" pitchFamily="1" panose="02020603050405020304"/>
              </a:rPr>
              <a:t>, estácom-puesto por tres bloques independientes: el </a:t>
            </a:r>
            <a:r>
              <a:rPr lang="es-ES" sz="1250" b="1" spc="35">
                <a:solidFill>
                  <a:srgbClr val="000000"/>
                </a:solidFill>
                <a:latin typeface="Times New Roman" pitchFamily="1" panose="02020603050405020304"/>
              </a:rPr>
              <a:t>Aulario </a:t>
            </a:r>
            <a:r>
              <a:rPr lang="es-ES" sz="1200" spc="35">
                <a:solidFill>
                  <a:srgbClr val="000000"/>
                </a:solidFill>
                <a:latin typeface="Times New Roman" pitchFamily="1" panose="02020603050405020304"/>
              </a:rPr>
              <a:t>(con veinte aulas regulares de diferente tamaño y un aula de informática), el edificio de los </a:t>
            </a:r>
            <a:r>
              <a:rPr lang="es-ES" sz="1250" b="1" spc="35">
                <a:solidFill>
                  <a:srgbClr val="000000"/>
                </a:solidFill>
                <a:latin typeface="Times New Roman" pitchFamily="1" panose="02020603050405020304"/>
              </a:rPr>
              <a:t>Departamentos de Física y Física Aplicada </a:t>
            </a:r>
            <a:r>
              <a:rPr lang="es-ES" sz="1200" spc="35">
                <a:solidFill>
                  <a:srgbClr val="000000"/>
                </a:solidFill>
                <a:latin typeface="Times New Roman" pitchFamily="1" panose="02020603050405020304"/>
              </a:rPr>
              <a:t>y el edificio “</a:t>
            </a:r>
            <a:r>
              <a:rPr lang="es-ES" sz="1200" i="1" spc="35">
                <a:solidFill>
                  <a:srgbClr val="000000"/>
                </a:solidFill>
                <a:latin typeface="Times New Roman" pitchFamily="1" panose="02020603050405020304"/>
              </a:rPr>
              <a:t>Carlos Ben</a:t>
            </a:r>
            <a:r>
              <a:rPr lang="es-ES" sz="1200" i="1" spc="35">
                <a:solidFill>
                  <a:srgbClr val="000000"/>
                </a:solidFill>
                <a:latin typeface="Times New Roman" pitchFamily="1" panose="02020603050405020304"/>
              </a:rPr>
              <a:t>ı´tez</a:t>
            </a:r>
            <a:r>
              <a:rPr lang="es-ES" sz="1200" spc="35">
                <a:solidFill>
                  <a:srgbClr val="000000"/>
                </a:solidFill>
                <a:latin typeface="Times New Roman" pitchFamily="1" panose="02020603050405020304"/>
              </a:rPr>
              <a:t>” que alberga la sección de </a:t>
            </a:r>
            <a:r>
              <a:rPr lang="es-ES" sz="1250" b="1" spc="35">
                <a:solidFill>
                  <a:srgbClr val="000000"/>
                </a:solidFill>
                <a:latin typeface="Times New Roman" pitchFamily="1" panose="02020603050405020304"/>
              </a:rPr>
              <a:t>Matemáticas</a:t>
            </a:r>
            <a:r>
              <a:rPr lang="es-ES" sz="1200" spc="35">
                <a:solidFill>
                  <a:srgbClr val="000000"/>
                </a:solidFill>
                <a:latin typeface="Times New Roman" pitchFamily="1" panose="02020603050405020304"/>
              </a:rPr>
              <a:t>. En este último edificio se ubicaba la Biblioteca General de la </a:t>
            </a:r>
            <a:r>
              <a:rPr lang="es-ES" sz="1250" b="1" spc="35">
                <a:solidFill>
                  <a:srgbClr val="000000"/>
                </a:solidFill>
                <a:latin typeface="Times New Roman" pitchFamily="1" panose="02020603050405020304"/>
              </a:rPr>
              <a:t>Facultad de Ciencias </a:t>
            </a:r>
            <a:r>
              <a:rPr lang="es-ES" sz="1200" spc="35">
                <a:solidFill>
                  <a:srgbClr val="000000"/>
                </a:solidFill>
                <a:latin typeface="Times New Roman" pitchFamily="1" panose="02020603050405020304"/>
              </a:rPr>
              <a:t>hasta que los fondos bibliográficos fueron trasladados a la </a:t>
            </a:r>
            <a:r>
              <a:rPr lang="es-ES" sz="1250" b="1" spc="35">
                <a:solidFill>
                  <a:srgbClr val="000000"/>
                </a:solidFill>
                <a:latin typeface="Times New Roman" pitchFamily="1" panose="02020603050405020304"/>
              </a:rPr>
              <a:t>Biblioteca Central </a:t>
            </a:r>
            <a:r>
              <a:rPr lang="es-ES" sz="1200" spc="35">
                <a:solidFill>
                  <a:srgbClr val="000000"/>
                </a:solidFill>
                <a:latin typeface="Times New Roman" pitchFamily="1" panose="02020603050405020304"/>
              </a:rPr>
              <a:t>del Campus, durante el curso 1999/2000. </a:t>
            </a:r>
          </a:p>
          <a:p>
            <a:pPr marL="0" marR="45720" indent="0" algn="just">
              <a:lnSpc>
                <a:spcPts val="1400"/>
              </a:lnSpc>
              <a:spcBef>
                <a:spcPts val="500"/>
              </a:spcBef>
              <a:spcAft>
                <a:spcPts val="1175"/>
              </a:spcAft>
            </a:pPr>
            <a:r>
              <a:rPr lang="es-ES" sz="1200" spc="30">
                <a:solidFill>
                  <a:srgbClr val="000000"/>
                </a:solidFill>
                <a:latin typeface="Times New Roman" pitchFamily="1" panose="02020603050405020304"/>
              </a:rPr>
              <a:t>Posteriormente, (noviembre de </a:t>
            </a:r>
            <a:r>
              <a:rPr lang="es-ES" sz="1250" b="1" spc="30">
                <a:solidFill>
                  <a:srgbClr val="000000"/>
                </a:solidFill>
                <a:latin typeface="Times New Roman" pitchFamily="1" panose="02020603050405020304"/>
              </a:rPr>
              <a:t>2000</a:t>
            </a:r>
            <a:r>
              <a:rPr lang="es-ES" sz="1200" spc="30">
                <a:solidFill>
                  <a:srgbClr val="000000"/>
                </a:solidFill>
                <a:latin typeface="Times New Roman" pitchFamily="1" panose="02020603050405020304"/>
              </a:rPr>
              <a:t>), día de San Alberto Magno (Patrón de la Facultad de Ciencias), se inauguraron los edificios “</a:t>
            </a:r>
            <a:r>
              <a:rPr lang="es-ES" sz="1200" i="1" spc="30">
                <a:solidFill>
                  <a:srgbClr val="000000"/>
                </a:solidFill>
                <a:latin typeface="Times New Roman" pitchFamily="1" panose="02020603050405020304"/>
              </a:rPr>
              <a:t>JoséLuis Sotelo Sancho</a:t>
            </a:r>
            <a:r>
              <a:rPr lang="es-ES" sz="1200" spc="30">
                <a:solidFill>
                  <a:srgbClr val="000000"/>
                </a:solidFill>
                <a:latin typeface="Times New Roman" pitchFamily="1" panose="02020603050405020304"/>
              </a:rPr>
              <a:t>”, con los despachos y laboratorios dedicados al área de Ingeniería Química, y el pabellón “</a:t>
            </a:r>
            <a:r>
              <a:rPr lang="es-ES" sz="1200" i="1" spc="30">
                <a:solidFill>
                  <a:srgbClr val="000000"/>
                </a:solidFill>
                <a:latin typeface="Times New Roman" pitchFamily="1" panose="02020603050405020304"/>
              </a:rPr>
              <a:t>Eladio Viñuela</a:t>
            </a:r>
            <a:r>
              <a:rPr lang="es-ES" sz="1200" spc="30">
                <a:solidFill>
                  <a:srgbClr val="000000"/>
                </a:solidFill>
                <a:latin typeface="Times New Roman" pitchFamily="1" panose="02020603050405020304"/>
              </a:rPr>
              <a:t>”, con una superficie de 1200 m</a:t>
            </a:r>
            <a:r>
              <a:rPr lang="es-ES" sz="1200" baseline="30000" spc="30">
                <a:solidFill>
                  <a:srgbClr val="000000"/>
                </a:solidFill>
                <a:latin typeface="Courier New" pitchFamily="3" panose="02020603050405020304"/>
              </a:rPr>
              <a:t>2</a:t>
            </a:r>
            <a:r>
              <a:rPr lang="es-ES" sz="1200" spc="30">
                <a:solidFill>
                  <a:srgbClr val="000000"/>
                </a:solidFill>
                <a:latin typeface="Times New Roman" pitchFamily="1" panose="02020603050405020304"/>
              </a:rPr>
              <a:t>. Este nuevo edificio alberga seis </a:t>
            </a:r>
          </a:p>
        </p:txBody>
      </p:sp>
      <p:sp>
        <p:nvSpPr>
          <p:cNvPr id="7" name=""/>
          <p:cNvSpPr/>
          <p:nvPr>
            <p:ph type="body" idx="10"/>
          </p:nvPr>
        </p:nvSpPr>
        <p:spPr>
          <a:xfrm>
            <a:off x="1063625"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60"/>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7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5875" rIns="0" bIns="0" anchor="t"/>
          <a:lstStyle/>
          <a:p>
            <a:pPr marL="45720" marR="0" indent="0" algn="l">
              <a:lnSpc>
                <a:spcPts val="1400"/>
              </a:lnSpc>
              <a:spcAft>
                <a:spcPts val="75"/>
              </a:spcAft>
              <a:tabLst>
                <a:tab algn="r" pos="5440680"/>
              </a:tabLst>
            </a:pPr>
            <a:r>
              <a:rPr lang="es-ES" sz="1300" spc="0">
                <a:solidFill>
                  <a:srgbClr val="000000"/>
                </a:solidFill>
                <a:latin typeface="Times New Roman" pitchFamily="1" panose="02020603050405020304"/>
              </a:rPr>
              <a:t>4. Ubicación y Organización </a:t>
            </a:r>
            <a:r>
              <a:rPr lang="es-ES" sz="1200" spc="0">
                <a:solidFill>
                  <a:srgbClr val="000000"/>
                </a:solidFill>
                <a:latin typeface="Times New Roman" pitchFamily="1" panose="02020603050405020304"/>
              </a:rPr>
              <a:t>49 </a:t>
            </a:r>
          </a:p>
        </p:txBody>
      </p:sp>
      <p:sp>
        <p:nvSpPr>
          <p:cNvPr id="3" name=""/>
          <p:cNvSpPr/>
          <p:nvPr>
            <p:ph type="body" idx="10"/>
          </p:nvPr>
        </p:nvSpPr>
        <p:spPr>
          <a:xfrm>
            <a:off x="1057910" y="681990"/>
            <a:ext cx="5486400" cy="2633980"/>
          </a:xfrm>
          <a:prstGeom prst="rect">
            <a:avLst/>
          </a:prstGeom>
          <a:noFill/>
          <a:ln w="0" cmpd="sng">
            <a:noFill/>
            <a:prstDash val="solid"/>
          </a:ln>
        </p:spPr>
        <p:txBody>
          <a:bodyPr vert="horz" lIns="0" tIns="22669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laboratorios multidisciplinares para prácticas de alumnos y un aula de informática. Se encuentra ubicado entre los pabellones de Biológicas Químicas. </a:t>
            </a:r>
          </a:p>
          <a:p>
            <a:pPr marL="45720" marR="0" indent="0" algn="l">
              <a:lnSpc>
                <a:spcPts val="2000"/>
              </a:lnSpc>
              <a:spcBef>
                <a:spcPts val="2600"/>
              </a:spcBef>
              <a:spcAft>
                <a:spcPts val="0"/>
              </a:spcAft>
            </a:pPr>
            <a:r>
              <a:rPr lang="es-ES" sz="1750" spc="70">
                <a:solidFill>
                  <a:srgbClr val="000000"/>
                </a:solidFill>
                <a:latin typeface="Times New Roman" pitchFamily="1" panose="02020603050405020304"/>
              </a:rPr>
              <a:t>4.2. Departamentos </a:t>
            </a:r>
          </a:p>
          <a:p>
            <a:pPr marL="45720" marR="45720" indent="0" algn="just">
              <a:lnSpc>
                <a:spcPts val="1400"/>
              </a:lnSpc>
              <a:spcBef>
                <a:spcPts val="1725"/>
              </a:spcBef>
              <a:spcAft>
                <a:spcPts val="1100"/>
              </a:spcAft>
            </a:pPr>
            <a:r>
              <a:rPr lang="es-ES" sz="1200" spc="15">
                <a:solidFill>
                  <a:srgbClr val="000000"/>
                </a:solidFill>
                <a:latin typeface="Times New Roman" pitchFamily="1" panose="02020603050405020304"/>
              </a:rPr>
              <a:t>En 1993, después de haber pasado veinticinco años desde su creación, el profesorado universitario responsable de la docencia que en ese momento ofertaba la </a:t>
            </a:r>
            <a:r>
              <a:rPr lang="es-ES" sz="1300" spc="15">
                <a:solidFill>
                  <a:srgbClr val="000000"/>
                </a:solidFill>
                <a:latin typeface="Times New Roman" pitchFamily="1" panose="02020603050405020304"/>
              </a:rPr>
              <a:t>Facultad de Ciencias</a:t>
            </a:r>
            <a:r>
              <a:rPr lang="es-ES" sz="1200" spc="15">
                <a:solidFill>
                  <a:srgbClr val="000000"/>
                </a:solidFill>
                <a:latin typeface="Times New Roman" pitchFamily="1" panose="02020603050405020304"/>
              </a:rPr>
              <a:t>, aparecía distribuido entre trece Departamentos, que fueron creados al amparo de los artículos 9, 10, 18 y 25 de los Estatutos en vigor (Real Decreto 1281/1985, de 5 de junio, B.O.E. de 30 de julio) y el Real Decreto 2360/1984, de 12 de Diciembre. </a:t>
            </a:r>
          </a:p>
        </p:txBody>
      </p:sp>
      <p:sp>
        <p:nvSpPr>
          <p:cNvPr id="4" name=""/>
          <p:cNvSpPr/>
          <p:nvPr>
            <p:ph type="body" idx="10"/>
          </p:nvPr>
        </p:nvSpPr>
        <p:spPr>
          <a:xfrm>
            <a:off x="1057910" y="8585200"/>
            <a:ext cx="5486400" cy="1146175"/>
          </a:xfrm>
          <a:prstGeom prst="rect">
            <a:avLst/>
          </a:prstGeom>
          <a:noFill/>
          <a:ln w="0" cmpd="sng">
            <a:noFill/>
            <a:prstDash val="solid"/>
          </a:ln>
        </p:spPr>
        <p:txBody>
          <a:bodyPr vert="horz" lIns="0" tIns="1270" rIns="0" bIns="0" anchor="t"/>
          <a:lstStyle/>
          <a:p>
            <a:pPr marL="0" marR="0" indent="0" algn="ctr">
              <a:lnSpc>
                <a:spcPts val="1500"/>
              </a:lnSpc>
              <a:spcAft>
                <a:spcPts val="0"/>
              </a:spcAft>
            </a:pPr>
            <a:r>
              <a:rPr lang="es-ES" sz="1300"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4.1: Evolución de los Departamentos de la Facultad de Ciencias durante el </a:t>
            </a:r>
            <a:br/>
            <a:r>
              <a:rPr lang="es-ES" sz="1200" spc="0">
                <a:solidFill>
                  <a:srgbClr val="000000"/>
                </a:solidFill>
                <a:latin typeface="Times New Roman" pitchFamily="1" panose="02020603050405020304"/>
              </a:rPr>
              <a:t>período 1974–1993 </a:t>
            </a:r>
          </a:p>
          <a:p>
            <a:pPr marL="0" marR="0" indent="0" algn="ctr">
              <a:lnSpc>
                <a:spcPts val="1400"/>
              </a:lnSpc>
              <a:spcBef>
                <a:spcPts val="3505"/>
              </a:spcBef>
              <a:spcAft>
                <a:spcPts val="1170"/>
              </a:spcAft>
            </a:pPr>
            <a:r>
              <a:rPr lang="es-ES" sz="1200" spc="30">
                <a:solidFill>
                  <a:srgbClr val="000000"/>
                </a:solidFill>
                <a:latin typeface="Times New Roman" pitchFamily="1" panose="02020603050405020304"/>
              </a:rPr>
              <a:t>Estos Departamentos, se configuraron a partir de las unidades departamentales que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0" marR="0" indent="0" algn="r">
              <a:lnSpc>
                <a:spcPts val="1400"/>
              </a:lnSpc>
              <a:spcAft>
                <a:spcPts val="55"/>
              </a:spcAft>
            </a:pPr>
            <a:r>
              <a:rPr lang="es-ES" sz="1300" spc="60">
                <a:solidFill>
                  <a:srgbClr val="000000"/>
                </a:solidFill>
                <a:latin typeface="Times New Roman" pitchFamily="1" panose="02020603050405020304"/>
              </a:rPr>
              <a:t>Memoria Histórica </a:t>
            </a:r>
          </a:p>
        </p:txBody>
      </p:sp>
      <p:sp>
        <p:nvSpPr>
          <p:cNvPr id="8" name=""/>
          <p:cNvSpPr/>
          <p:nvPr>
            <p:ph type="body" idx="10"/>
          </p:nvPr>
        </p:nvSpPr>
        <p:spPr>
          <a:xfrm>
            <a:off x="1158240" y="3315970"/>
            <a:ext cx="267970" cy="109855"/>
          </a:xfrm>
          <a:prstGeom prst="rect">
            <a:avLst/>
          </a:prstGeom>
          <a:noFill/>
          <a:ln w="6350" cmpd="sng">
            <a:solidFill>
              <a:srgbClr val="000000"/>
            </a:solidFill>
            <a:prstDash val="solid"/>
          </a:ln>
        </p:spPr>
        <p:txBody>
          <a:bodyPr vert="horz" lIns="0" tIns="0" rIns="0" bIns="0" anchor="t"/>
          <a:lstStyle/>
          <a:p>
            <a:pPr marL="0" marR="0" indent="0" algn="r">
              <a:lnSpc>
                <a:spcPts val="700"/>
              </a:lnSpc>
              <a:spcAft>
                <a:spcPts val="0"/>
              </a:spcAft>
            </a:pPr>
            <a:r>
              <a:rPr lang="es-ES" sz="750" spc="140">
                <a:solidFill>
                  <a:srgbClr val="000000"/>
                </a:solidFill>
                <a:latin typeface="Times New Roman" pitchFamily="1" panose="02020603050405020304"/>
              </a:rPr>
              <a:t>CD </a:t>
            </a:r>
          </a:p>
        </p:txBody>
      </p:sp>
      <p:sp>
        <p:nvSpPr>
          <p:cNvPr id="9" name=""/>
          <p:cNvSpPr/>
          <p:nvPr>
            <p:ph type="body" idx="10"/>
          </p:nvPr>
        </p:nvSpPr>
        <p:spPr>
          <a:xfrm>
            <a:off x="1426210" y="3315970"/>
            <a:ext cx="5011420" cy="113030"/>
          </a:xfrm>
          <a:prstGeom prst="rect">
            <a:avLst/>
          </a:prstGeom>
          <a:noFill/>
          <a:ln w="6350" cmpd="sng">
            <a:solidFill>
              <a:srgbClr val="000000"/>
            </a:solidFill>
            <a:prstDash val="solid"/>
          </a:ln>
        </p:spPr>
        <p:txBody>
          <a:bodyPr vert="horz" lIns="0" tIns="0" rIns="0" bIns="0" anchor="t"/>
          <a:lstStyle/>
          <a:p>
            <a:pPr marL="45720" marR="0" indent="0" algn="l">
              <a:lnSpc>
                <a:spcPts val="700"/>
              </a:lnSpc>
              <a:spcAft>
                <a:spcPts val="30"/>
              </a:spcAft>
              <a:tabLst>
                <a:tab algn="r" pos="4937760"/>
              </a:tabLst>
            </a:pPr>
            <a:r>
              <a:rPr lang="es-ES" sz="750" spc="0">
                <a:solidFill>
                  <a:srgbClr val="000000"/>
                </a:solidFill>
                <a:latin typeface="Times New Roman" pitchFamily="1" panose="02020603050405020304"/>
              </a:rPr>
              <a:t>Nombre Departamento </a:t>
            </a:r>
            <a:r>
              <a:rPr lang="es-ES" sz="750" spc="0">
                <a:solidFill>
                  <a:srgbClr val="000000"/>
                </a:solidFill>
                <a:latin typeface="Times New Roman" pitchFamily="1" panose="02020603050405020304"/>
              </a:rPr>
              <a:t>74 75 76 77 78 79 80 81 82 83 84 85 86 87 88 89 90 91 92 93 </a:t>
            </a:r>
          </a:p>
        </p:txBody>
      </p:sp>
      <p:sp>
        <p:nvSpPr>
          <p:cNvPr id="10" name=""/>
          <p:cNvSpPr/>
          <p:nvPr>
            <p:ph type="body" idx="10"/>
          </p:nvPr>
        </p:nvSpPr>
        <p:spPr>
          <a:xfrm>
            <a:off x="1499870" y="3563620"/>
            <a:ext cx="3480435" cy="10858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r" pos="3474720"/>
              </a:tabLst>
            </a:pPr>
            <a:r>
              <a:rPr lang="es-ES" sz="750" spc="0">
                <a:solidFill>
                  <a:srgbClr val="000000"/>
                </a:solidFill>
                <a:latin typeface="Times New Roman" pitchFamily="1" panose="02020603050405020304"/>
              </a:rPr>
              <a:t>Zoología y Ecología </a:t>
            </a:r>
            <a:r>
              <a:rPr lang="es-ES" sz="750" spc="0">
                <a:solidFill>
                  <a:srgbClr val="000000"/>
                </a:solidFill>
                <a:latin typeface="Times New Roman" pitchFamily="1" panose="02020603050405020304"/>
              </a:rPr>
              <a:t>** ** </a:t>
            </a:r>
          </a:p>
        </p:txBody>
      </p:sp>
      <p:sp>
        <p:nvSpPr>
          <p:cNvPr id="11" name=""/>
          <p:cNvSpPr/>
          <p:nvPr>
            <p:ph type="body" idx="10"/>
          </p:nvPr>
        </p:nvSpPr>
        <p:spPr>
          <a:xfrm>
            <a:off x="1499870" y="3672205"/>
            <a:ext cx="3730625" cy="103505"/>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3749040"/>
              </a:tabLst>
            </a:pPr>
            <a:r>
              <a:rPr lang="es-ES" sz="750" spc="0">
                <a:solidFill>
                  <a:srgbClr val="000000"/>
                </a:solidFill>
                <a:latin typeface="Times New Roman" pitchFamily="1" panose="02020603050405020304"/>
              </a:rPr>
              <a:t>Citología e Histología </a:t>
            </a:r>
            <a:r>
              <a:rPr lang="es-ES" sz="750" spc="0">
                <a:solidFill>
                  <a:srgbClr val="000000"/>
                </a:solidFill>
                <a:latin typeface="Times New Roman" pitchFamily="1" panose="02020603050405020304"/>
              </a:rPr>
              <a:t>** ** ** ** </a:t>
            </a:r>
          </a:p>
        </p:txBody>
      </p:sp>
      <p:sp>
        <p:nvSpPr>
          <p:cNvPr id="12" name=""/>
          <p:cNvSpPr/>
          <p:nvPr>
            <p:ph type="body" idx="10"/>
          </p:nvPr>
        </p:nvSpPr>
        <p:spPr>
          <a:xfrm>
            <a:off x="1499870" y="3775710"/>
            <a:ext cx="4864100" cy="231775"/>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l" pos="3474720"/>
              </a:tabLst>
            </a:pPr>
            <a:r>
              <a:rPr lang="es-ES" sz="750" spc="10">
                <a:solidFill>
                  <a:srgbClr val="000000"/>
                </a:solidFill>
                <a:latin typeface="Times New Roman" pitchFamily="1" panose="02020603050405020304"/>
              </a:rPr>
              <a:t>Zoología </a:t>
            </a:r>
            <a:r>
              <a:rPr lang="es-ES" sz="750" spc="10">
                <a:solidFill>
                  <a:srgbClr val="000000"/>
                </a:solidFill>
                <a:latin typeface="Times New Roman" pitchFamily="1" panose="02020603050405020304"/>
              </a:rPr>
              <a:t>** ** ** </a:t>
            </a:r>
          </a:p>
          <a:p>
            <a:pPr marL="0" marR="0" indent="0" algn="l">
              <a:lnSpc>
                <a:spcPts val="800"/>
              </a:lnSpc>
              <a:spcBef>
                <a:spcPts val="5"/>
              </a:spcBef>
              <a:spcAft>
                <a:spcPts val="125"/>
              </a:spcAft>
              <a:tabLst>
                <a:tab algn="r" pos="4846320"/>
              </a:tabLst>
            </a:pPr>
            <a:r>
              <a:rPr lang="es-ES" sz="750" b="1" spc="0">
                <a:solidFill>
                  <a:srgbClr val="000000"/>
                </a:solidFill>
                <a:latin typeface="Times New Roman" pitchFamily="1" panose="02020603050405020304"/>
              </a:rPr>
              <a:t>Ciencias Morfológicas, Biología Celular y Animal </a:t>
            </a:r>
            <a:r>
              <a:rPr lang="es-ES" sz="750" spc="0">
                <a:solidFill>
                  <a:srgbClr val="000000"/>
                </a:solidFill>
                <a:latin typeface="Times New Roman" pitchFamily="1" panose="02020603050405020304"/>
              </a:rPr>
              <a:t>** ** ** ** ** ** ** ** </a:t>
            </a:r>
          </a:p>
        </p:txBody>
      </p:sp>
      <p:sp>
        <p:nvSpPr>
          <p:cNvPr id="13" name=""/>
          <p:cNvSpPr/>
          <p:nvPr>
            <p:ph type="body" idx="10"/>
          </p:nvPr>
        </p:nvSpPr>
        <p:spPr>
          <a:xfrm>
            <a:off x="1499870" y="4102735"/>
            <a:ext cx="3858260" cy="113665"/>
          </a:xfrm>
          <a:prstGeom prst="rect">
            <a:avLst/>
          </a:prstGeom>
          <a:noFill/>
          <a:ln w="0" cmpd="sng">
            <a:noFill/>
            <a:prstDash val="solid"/>
          </a:ln>
        </p:spPr>
        <p:txBody>
          <a:bodyPr vert="horz" lIns="0" tIns="2540" rIns="0" bIns="0" anchor="t"/>
          <a:lstStyle/>
          <a:p>
            <a:pPr marL="0" marR="0" indent="0" algn="l">
              <a:lnSpc>
                <a:spcPts val="800"/>
              </a:lnSpc>
              <a:spcAft>
                <a:spcPts val="20"/>
              </a:spcAft>
              <a:tabLst>
                <a:tab algn="r" pos="3840480"/>
              </a:tabLst>
            </a:pPr>
            <a:r>
              <a:rPr lang="es-ES" sz="750" spc="0">
                <a:solidFill>
                  <a:srgbClr val="000000"/>
                </a:solidFill>
                <a:latin typeface="Times New Roman" pitchFamily="1" panose="02020603050405020304"/>
              </a:rPr>
              <a:t>Física (Mecánica y Termodinámica) (O.M. 8/10/71) </a:t>
            </a:r>
            <a:r>
              <a:rPr lang="es-ES" sz="750" spc="0">
                <a:solidFill>
                  <a:srgbClr val="000000"/>
                </a:solidFill>
                <a:latin typeface="Times New Roman" pitchFamily="1" panose="02020603050405020304"/>
              </a:rPr>
              <a:t>** ** ** ** ** ** ** ** ** ** ** ** </a:t>
            </a:r>
          </a:p>
        </p:txBody>
      </p:sp>
      <p:sp>
        <p:nvSpPr>
          <p:cNvPr id="14" name=""/>
          <p:cNvSpPr/>
          <p:nvPr>
            <p:ph type="body" idx="10"/>
          </p:nvPr>
        </p:nvSpPr>
        <p:spPr>
          <a:xfrm>
            <a:off x="1499870" y="4216400"/>
            <a:ext cx="3605530" cy="10160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3611880"/>
              </a:tabLst>
            </a:pPr>
            <a:r>
              <a:rPr lang="es-ES" sz="750" spc="0">
                <a:solidFill>
                  <a:srgbClr val="000000"/>
                </a:solidFill>
                <a:latin typeface="Times New Roman" pitchFamily="1" panose="02020603050405020304"/>
              </a:rPr>
              <a:t>Física General </a:t>
            </a:r>
            <a:r>
              <a:rPr lang="es-ES" sz="750" spc="0">
                <a:solidFill>
                  <a:srgbClr val="000000"/>
                </a:solidFill>
                <a:latin typeface="Times New Roman" pitchFamily="1" panose="02020603050405020304"/>
              </a:rPr>
              <a:t>** ** ** ** ** </a:t>
            </a:r>
          </a:p>
        </p:txBody>
      </p:sp>
      <p:sp>
        <p:nvSpPr>
          <p:cNvPr id="15" name=""/>
          <p:cNvSpPr/>
          <p:nvPr>
            <p:ph type="body" idx="10"/>
          </p:nvPr>
        </p:nvSpPr>
        <p:spPr>
          <a:xfrm>
            <a:off x="1499870" y="4318000"/>
            <a:ext cx="3605530" cy="103505"/>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3611880"/>
              </a:tabLst>
            </a:pPr>
            <a:r>
              <a:rPr lang="es-ES" sz="750" spc="0">
                <a:solidFill>
                  <a:srgbClr val="000000"/>
                </a:solidFill>
                <a:latin typeface="Times New Roman" pitchFamily="1" panose="02020603050405020304"/>
              </a:rPr>
              <a:t>Optica y Estructura de la Materia </a:t>
            </a:r>
            <a:r>
              <a:rPr lang="es-ES" sz="750" spc="0">
                <a:solidFill>
                  <a:srgbClr val="000000"/>
                </a:solidFill>
                <a:latin typeface="Times New Roman" pitchFamily="1" panose="02020603050405020304"/>
              </a:rPr>
              <a:t>** </a:t>
            </a:r>
          </a:p>
        </p:txBody>
      </p:sp>
      <p:sp>
        <p:nvSpPr>
          <p:cNvPr id="16" name=""/>
          <p:cNvSpPr/>
          <p:nvPr>
            <p:ph type="body" idx="10"/>
          </p:nvPr>
        </p:nvSpPr>
        <p:spPr>
          <a:xfrm>
            <a:off x="1499870" y="4421505"/>
            <a:ext cx="3605530" cy="10668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r" pos="3611880"/>
              </a:tabLst>
            </a:pPr>
            <a:r>
              <a:rPr lang="es-ES" sz="750" spc="0">
                <a:solidFill>
                  <a:srgbClr val="000000"/>
                </a:solidFill>
                <a:latin typeface="Times New Roman" pitchFamily="1" panose="02020603050405020304"/>
              </a:rPr>
              <a:t>Física Atómica, Nuclear y Teórica </a:t>
            </a:r>
            <a:r>
              <a:rPr lang="es-ES" sz="750" spc="0">
                <a:solidFill>
                  <a:srgbClr val="000000"/>
                </a:solidFill>
                <a:latin typeface="Times New Roman" pitchFamily="1" panose="02020603050405020304"/>
              </a:rPr>
              <a:t>** </a:t>
            </a:r>
          </a:p>
        </p:txBody>
      </p:sp>
      <p:sp>
        <p:nvSpPr>
          <p:cNvPr id="17" name=""/>
          <p:cNvSpPr/>
          <p:nvPr>
            <p:ph type="body" idx="10"/>
          </p:nvPr>
        </p:nvSpPr>
        <p:spPr>
          <a:xfrm>
            <a:off x="1499870" y="4528185"/>
            <a:ext cx="4864100" cy="216535"/>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l" pos="3474720"/>
              </a:tabLst>
            </a:pPr>
            <a:r>
              <a:rPr lang="es-ES" sz="750" spc="10">
                <a:solidFill>
                  <a:srgbClr val="000000"/>
                </a:solidFill>
                <a:latin typeface="Times New Roman" pitchFamily="1" panose="02020603050405020304"/>
              </a:rPr>
              <a:t>Ecología </a:t>
            </a:r>
            <a:r>
              <a:rPr lang="es-ES" sz="750" spc="10">
                <a:solidFill>
                  <a:srgbClr val="000000"/>
                </a:solidFill>
                <a:latin typeface="Times New Roman" pitchFamily="1" panose="02020603050405020304"/>
              </a:rPr>
              <a:t>** ** ** </a:t>
            </a:r>
          </a:p>
          <a:p>
            <a:pPr marL="0" marR="0" indent="0" algn="l">
              <a:lnSpc>
                <a:spcPts val="800"/>
              </a:lnSpc>
              <a:spcBef>
                <a:spcPts val="5"/>
              </a:spcBef>
              <a:spcAft>
                <a:spcPts val="0"/>
              </a:spcAft>
              <a:tabLst>
                <a:tab algn="r" pos="4846320"/>
              </a:tabLst>
            </a:pPr>
            <a:r>
              <a:rPr lang="es-ES" sz="750" b="1" spc="0">
                <a:solidFill>
                  <a:srgbClr val="000000"/>
                </a:solidFill>
                <a:latin typeface="Times New Roman" pitchFamily="1" panose="02020603050405020304"/>
              </a:rPr>
              <a:t>Física </a:t>
            </a:r>
            <a:r>
              <a:rPr lang="es-ES" sz="750" spc="0">
                <a:solidFill>
                  <a:srgbClr val="000000"/>
                </a:solidFill>
                <a:latin typeface="Times New Roman" pitchFamily="1" panose="02020603050405020304"/>
              </a:rPr>
              <a:t>** ** ** ** ** ** ** ** </a:t>
            </a:r>
          </a:p>
        </p:txBody>
      </p:sp>
      <p:sp>
        <p:nvSpPr>
          <p:cNvPr id="18" name=""/>
          <p:cNvSpPr/>
          <p:nvPr>
            <p:ph type="body" idx="10"/>
          </p:nvPr>
        </p:nvSpPr>
        <p:spPr>
          <a:xfrm>
            <a:off x="1499870" y="4852670"/>
            <a:ext cx="4864100" cy="116205"/>
          </a:xfrm>
          <a:prstGeom prst="rect">
            <a:avLst/>
          </a:prstGeom>
          <a:noFill/>
          <a:ln w="0" cmpd="sng">
            <a:noFill/>
            <a:prstDash val="solid"/>
          </a:ln>
        </p:spPr>
        <p:txBody>
          <a:bodyPr vert="horz" lIns="0" tIns="5715" rIns="0" bIns="0" anchor="t"/>
          <a:lstStyle/>
          <a:p>
            <a:pPr marL="0" marR="0" indent="0" algn="l">
              <a:lnSpc>
                <a:spcPts val="800"/>
              </a:lnSpc>
              <a:spcAft>
                <a:spcPts val="0"/>
              </a:spcAft>
              <a:tabLst>
                <a:tab algn="r" pos="4846320"/>
              </a:tabLst>
            </a:pPr>
            <a:r>
              <a:rPr lang="es-ES" sz="750" b="1" spc="0">
                <a:solidFill>
                  <a:srgbClr val="000000"/>
                </a:solidFill>
                <a:latin typeface="Times New Roman" pitchFamily="1" panose="02020603050405020304"/>
              </a:rPr>
              <a:t>Química Analítica </a:t>
            </a:r>
            <a:r>
              <a:rPr lang="es-ES" sz="750" spc="0">
                <a:solidFill>
                  <a:srgbClr val="000000"/>
                </a:solidFill>
                <a:latin typeface="Times New Roman" pitchFamily="1" panose="02020603050405020304"/>
              </a:rPr>
              <a:t>(O.M. 8/10/71) </a:t>
            </a:r>
            <a:r>
              <a:rPr lang="es-ES" sz="750" spc="0">
                <a:solidFill>
                  <a:srgbClr val="000000"/>
                </a:solidFill>
                <a:latin typeface="Times New Roman" pitchFamily="1" panose="02020603050405020304"/>
              </a:rPr>
              <a:t>** ** ** ** ** ** ** ** ** ** ** ** ** ** ** ** ** ** ** ** </a:t>
            </a:r>
          </a:p>
        </p:txBody>
      </p:sp>
      <p:sp>
        <p:nvSpPr>
          <p:cNvPr id="19" name=""/>
          <p:cNvSpPr/>
          <p:nvPr>
            <p:ph type="body" idx="10"/>
          </p:nvPr>
        </p:nvSpPr>
        <p:spPr>
          <a:xfrm>
            <a:off x="1499870" y="5075555"/>
            <a:ext cx="4864100" cy="116205"/>
          </a:xfrm>
          <a:prstGeom prst="rect">
            <a:avLst/>
          </a:prstGeom>
          <a:noFill/>
          <a:ln w="0" cmpd="sng">
            <a:noFill/>
            <a:prstDash val="solid"/>
          </a:ln>
        </p:spPr>
        <p:txBody>
          <a:bodyPr vert="horz" lIns="0" tIns="5080" rIns="0" bIns="0" anchor="t"/>
          <a:lstStyle/>
          <a:p>
            <a:pPr marL="0" marR="0" indent="0" algn="l">
              <a:lnSpc>
                <a:spcPts val="800"/>
              </a:lnSpc>
              <a:spcAft>
                <a:spcPts val="0"/>
              </a:spcAft>
              <a:tabLst>
                <a:tab algn="r" pos="4846320"/>
              </a:tabLst>
            </a:pPr>
            <a:r>
              <a:rPr lang="es-ES" sz="750" b="1" spc="0">
                <a:solidFill>
                  <a:srgbClr val="000000"/>
                </a:solidFill>
                <a:latin typeface="Times New Roman" pitchFamily="1" panose="02020603050405020304"/>
              </a:rPr>
              <a:t>Química Orgánica </a:t>
            </a:r>
            <a:r>
              <a:rPr lang="es-ES" sz="750" spc="0">
                <a:solidFill>
                  <a:srgbClr val="000000"/>
                </a:solidFill>
                <a:latin typeface="Times New Roman" pitchFamily="1" panose="02020603050405020304"/>
              </a:rPr>
              <a:t>(O.M. 8/10/71) </a:t>
            </a:r>
            <a:r>
              <a:rPr lang="es-ES" sz="750" spc="0">
                <a:solidFill>
                  <a:srgbClr val="000000"/>
                </a:solidFill>
                <a:latin typeface="Times New Roman" pitchFamily="1" panose="02020603050405020304"/>
              </a:rPr>
              <a:t>** ** ** ** ** ** ** ** ** ** ** ** ** ** ** ** ** ** ** ** </a:t>
            </a:r>
          </a:p>
        </p:txBody>
      </p:sp>
      <p:sp>
        <p:nvSpPr>
          <p:cNvPr id="20" name=""/>
          <p:cNvSpPr/>
          <p:nvPr>
            <p:ph type="body" idx="10"/>
          </p:nvPr>
        </p:nvSpPr>
        <p:spPr>
          <a:xfrm>
            <a:off x="1499870" y="5300980"/>
            <a:ext cx="4864100" cy="23304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l" pos="2377440"/>
              </a:tabLst>
            </a:pPr>
            <a:r>
              <a:rPr lang="es-ES" sz="750" spc="5">
                <a:solidFill>
                  <a:srgbClr val="000000"/>
                </a:solidFill>
                <a:latin typeface="Times New Roman" pitchFamily="1" panose="02020603050405020304"/>
              </a:rPr>
              <a:t>Química Técnica (O.M. 8/10/71) </a:t>
            </a:r>
            <a:r>
              <a:rPr lang="es-ES" sz="750" spc="5">
                <a:solidFill>
                  <a:srgbClr val="000000"/>
                </a:solidFill>
                <a:latin typeface="Times New Roman" pitchFamily="1" panose="02020603050405020304"/>
              </a:rPr>
              <a:t>** ** ** ** ** ** ** ** ** ** ** ** </a:t>
            </a:r>
          </a:p>
          <a:p>
            <a:pPr marL="0" marR="0" indent="0" algn="l">
              <a:lnSpc>
                <a:spcPts val="800"/>
              </a:lnSpc>
              <a:spcBef>
                <a:spcPts val="0"/>
              </a:spcBef>
              <a:spcAft>
                <a:spcPts val="125"/>
              </a:spcAft>
              <a:tabLst>
                <a:tab algn="r" pos="4846320"/>
              </a:tabLst>
            </a:pPr>
            <a:r>
              <a:rPr lang="es-ES" sz="750" b="1" spc="0">
                <a:solidFill>
                  <a:srgbClr val="000000"/>
                </a:solidFill>
                <a:latin typeface="Times New Roman" pitchFamily="1" panose="02020603050405020304"/>
              </a:rPr>
              <a:t>Ingeniería Química y Energética </a:t>
            </a:r>
            <a:r>
              <a:rPr lang="es-ES" sz="750" spc="0">
                <a:solidFill>
                  <a:srgbClr val="000000"/>
                </a:solidFill>
                <a:latin typeface="Times New Roman" pitchFamily="1" panose="02020603050405020304"/>
              </a:rPr>
              <a:t>** ** ** ** ** ** ** ** </a:t>
            </a:r>
          </a:p>
        </p:txBody>
      </p:sp>
      <p:sp>
        <p:nvSpPr>
          <p:cNvPr id="21" name=""/>
          <p:cNvSpPr/>
          <p:nvPr>
            <p:ph type="body" idx="10"/>
          </p:nvPr>
        </p:nvSpPr>
        <p:spPr>
          <a:xfrm>
            <a:off x="1499870" y="5633085"/>
            <a:ext cx="3858260" cy="10858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r" pos="3840480"/>
              </a:tabLst>
            </a:pPr>
            <a:r>
              <a:rPr lang="es-ES" sz="750" spc="0">
                <a:solidFill>
                  <a:srgbClr val="000000"/>
                </a:solidFill>
                <a:latin typeface="Times New Roman" pitchFamily="1" panose="02020603050405020304"/>
              </a:rPr>
              <a:t>Bioquímica </a:t>
            </a:r>
            <a:r>
              <a:rPr lang="es-ES" sz="750" spc="0">
                <a:solidFill>
                  <a:srgbClr val="000000"/>
                </a:solidFill>
                <a:latin typeface="Times New Roman" pitchFamily="1" panose="02020603050405020304"/>
              </a:rPr>
              <a:t>** ** ** ** ** </a:t>
            </a:r>
          </a:p>
        </p:txBody>
      </p:sp>
      <p:sp>
        <p:nvSpPr>
          <p:cNvPr id="22" name=""/>
          <p:cNvSpPr/>
          <p:nvPr>
            <p:ph type="body" idx="10"/>
          </p:nvPr>
        </p:nvSpPr>
        <p:spPr>
          <a:xfrm>
            <a:off x="1499870" y="5741670"/>
            <a:ext cx="4864100" cy="22860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l" pos="3246120"/>
              </a:tabLst>
            </a:pPr>
            <a:r>
              <a:rPr lang="es-ES" sz="750" spc="10">
                <a:solidFill>
                  <a:srgbClr val="000000"/>
                </a:solidFill>
                <a:latin typeface="Times New Roman" pitchFamily="1" panose="02020603050405020304"/>
              </a:rPr>
              <a:t>Genética </a:t>
            </a:r>
            <a:r>
              <a:rPr lang="es-ES" sz="750" spc="10">
                <a:solidFill>
                  <a:srgbClr val="000000"/>
                </a:solidFill>
                <a:latin typeface="Times New Roman" pitchFamily="1" panose="02020603050405020304"/>
              </a:rPr>
              <a:t>** ** ** ** ** </a:t>
            </a:r>
          </a:p>
          <a:p>
            <a:pPr marL="0" marR="0" indent="0" algn="l">
              <a:lnSpc>
                <a:spcPts val="800"/>
              </a:lnSpc>
              <a:spcBef>
                <a:spcPts val="5"/>
              </a:spcBef>
              <a:spcAft>
                <a:spcPts val="75"/>
              </a:spcAft>
              <a:tabLst>
                <a:tab algn="r" pos="4846320"/>
              </a:tabLst>
            </a:pPr>
            <a:r>
              <a:rPr lang="es-ES" sz="750" b="1" spc="0">
                <a:solidFill>
                  <a:srgbClr val="000000"/>
                </a:solidFill>
                <a:latin typeface="Times New Roman" pitchFamily="1" panose="02020603050405020304"/>
              </a:rPr>
              <a:t>Bioquímica y Biología Molecular y Genética </a:t>
            </a:r>
            <a:r>
              <a:rPr lang="es-ES" sz="750" spc="0">
                <a:solidFill>
                  <a:srgbClr val="000000"/>
                </a:solidFill>
                <a:latin typeface="Times New Roman" pitchFamily="1" panose="02020603050405020304"/>
              </a:rPr>
              <a:t>** ** ** ** ** ** ** ** </a:t>
            </a:r>
          </a:p>
        </p:txBody>
      </p:sp>
      <p:sp>
        <p:nvSpPr>
          <p:cNvPr id="23" name=""/>
          <p:cNvSpPr/>
          <p:nvPr>
            <p:ph type="body" idx="10"/>
          </p:nvPr>
        </p:nvSpPr>
        <p:spPr>
          <a:xfrm>
            <a:off x="1499870" y="6065520"/>
            <a:ext cx="3858260" cy="10858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r" pos="3840480"/>
              </a:tabLst>
            </a:pPr>
            <a:r>
              <a:rPr lang="es-ES" sz="750" spc="0">
                <a:solidFill>
                  <a:srgbClr val="000000"/>
                </a:solidFill>
                <a:latin typeface="Times New Roman" pitchFamily="1" panose="02020603050405020304"/>
              </a:rPr>
              <a:t>Botánica </a:t>
            </a:r>
            <a:r>
              <a:rPr lang="es-ES" sz="750" spc="0">
                <a:solidFill>
                  <a:srgbClr val="000000"/>
                </a:solidFill>
                <a:latin typeface="Times New Roman" pitchFamily="1" panose="02020603050405020304"/>
              </a:rPr>
              <a:t>** ** ** ** ** ** ** </a:t>
            </a:r>
          </a:p>
        </p:txBody>
      </p:sp>
      <p:sp>
        <p:nvSpPr>
          <p:cNvPr id="24" name=""/>
          <p:cNvSpPr/>
          <p:nvPr>
            <p:ph type="body" idx="10"/>
          </p:nvPr>
        </p:nvSpPr>
        <p:spPr>
          <a:xfrm>
            <a:off x="1499870" y="6174105"/>
            <a:ext cx="3352800" cy="10668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r" pos="3337560"/>
              </a:tabLst>
            </a:pPr>
            <a:r>
              <a:rPr lang="es-ES" sz="750" spc="0">
                <a:solidFill>
                  <a:srgbClr val="000000"/>
                </a:solidFill>
                <a:latin typeface="Times New Roman" pitchFamily="1" panose="02020603050405020304"/>
              </a:rPr>
              <a:t>Geología </a:t>
            </a:r>
            <a:r>
              <a:rPr lang="es-ES" sz="750" spc="0">
                <a:solidFill>
                  <a:srgbClr val="000000"/>
                </a:solidFill>
                <a:latin typeface="Times New Roman" pitchFamily="1" panose="02020603050405020304"/>
              </a:rPr>
              <a:t>** ** ** </a:t>
            </a:r>
          </a:p>
        </p:txBody>
      </p:sp>
      <p:sp>
        <p:nvSpPr>
          <p:cNvPr id="25" name=""/>
          <p:cNvSpPr/>
          <p:nvPr>
            <p:ph type="body" idx="10"/>
          </p:nvPr>
        </p:nvSpPr>
        <p:spPr>
          <a:xfrm>
            <a:off x="1499870" y="6280785"/>
            <a:ext cx="3858260" cy="10668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r" pos="3840480"/>
              </a:tabLst>
            </a:pPr>
            <a:r>
              <a:rPr lang="es-ES" sz="750" spc="0">
                <a:solidFill>
                  <a:srgbClr val="000000"/>
                </a:solidFill>
                <a:latin typeface="Times New Roman" pitchFamily="1" panose="02020603050405020304"/>
              </a:rPr>
              <a:t>Edafología </a:t>
            </a:r>
            <a:r>
              <a:rPr lang="es-ES" sz="750" spc="0">
                <a:solidFill>
                  <a:srgbClr val="000000"/>
                </a:solidFill>
                <a:latin typeface="Times New Roman" pitchFamily="1" panose="02020603050405020304"/>
              </a:rPr>
              <a:t>** ** ** ** </a:t>
            </a:r>
          </a:p>
        </p:txBody>
      </p:sp>
      <p:sp>
        <p:nvSpPr>
          <p:cNvPr id="26" name=""/>
          <p:cNvSpPr/>
          <p:nvPr>
            <p:ph type="body" idx="10"/>
          </p:nvPr>
        </p:nvSpPr>
        <p:spPr>
          <a:xfrm>
            <a:off x="1499870" y="6387465"/>
            <a:ext cx="4864100" cy="22860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l" pos="3611880"/>
              </a:tabLst>
            </a:pPr>
            <a:r>
              <a:rPr lang="es-ES" sz="750" spc="0">
                <a:solidFill>
                  <a:srgbClr val="000000"/>
                </a:solidFill>
                <a:latin typeface="Times New Roman" pitchFamily="1" panose="02020603050405020304"/>
              </a:rPr>
              <a:t>Fisiolog</a:t>
            </a:r>
            <a:r>
              <a:rPr lang="es-ES" sz="750" spc="0">
                <a:solidFill>
                  <a:srgbClr val="000000"/>
                </a:solidFill>
                <a:latin typeface="Times New Roman" pitchFamily="1" panose="02020603050405020304"/>
              </a:rPr>
              <a:t>ı´a Vegetal </a:t>
            </a:r>
            <a:r>
              <a:rPr lang="es-ES" sz="750" spc="0">
                <a:solidFill>
                  <a:srgbClr val="000000"/>
                </a:solidFill>
                <a:latin typeface="Times New Roman" pitchFamily="1" panose="02020603050405020304"/>
              </a:rPr>
              <a:t>** ** </a:t>
            </a:r>
          </a:p>
          <a:p>
            <a:pPr marL="0" marR="0" indent="0" algn="l">
              <a:lnSpc>
                <a:spcPts val="800"/>
              </a:lnSpc>
              <a:spcBef>
                <a:spcPts val="5"/>
              </a:spcBef>
              <a:spcAft>
                <a:spcPts val="100"/>
              </a:spcAft>
              <a:tabLst>
                <a:tab algn="r" pos="4846320"/>
              </a:tabLst>
            </a:pPr>
            <a:r>
              <a:rPr lang="es-ES" sz="750" b="1" spc="0">
                <a:solidFill>
                  <a:srgbClr val="000000"/>
                </a:solidFill>
                <a:latin typeface="Times New Roman" pitchFamily="1" panose="02020603050405020304"/>
              </a:rPr>
              <a:t>Biología y Producción Vegetales </a:t>
            </a:r>
            <a:r>
              <a:rPr lang="es-ES" sz="750" spc="0">
                <a:solidFill>
                  <a:srgbClr val="000000"/>
                </a:solidFill>
                <a:latin typeface="Times New Roman" pitchFamily="1" panose="02020603050405020304"/>
              </a:rPr>
              <a:t>** ** ** ** ** ** ** ** </a:t>
            </a:r>
          </a:p>
        </p:txBody>
      </p:sp>
      <p:sp>
        <p:nvSpPr>
          <p:cNvPr id="27" name=""/>
          <p:cNvSpPr/>
          <p:nvPr>
            <p:ph type="body" idx="10"/>
          </p:nvPr>
        </p:nvSpPr>
        <p:spPr>
          <a:xfrm>
            <a:off x="1499870" y="6708775"/>
            <a:ext cx="4864100" cy="116205"/>
          </a:xfrm>
          <a:prstGeom prst="rect">
            <a:avLst/>
          </a:prstGeom>
          <a:noFill/>
          <a:ln w="0" cmpd="sng">
            <a:noFill/>
            <a:prstDash val="solid"/>
          </a:ln>
        </p:spPr>
        <p:txBody>
          <a:bodyPr vert="horz" lIns="0" tIns="5715" rIns="0" bIns="0" anchor="t"/>
          <a:lstStyle/>
          <a:p>
            <a:pPr marL="0" marR="0" indent="0" algn="l">
              <a:lnSpc>
                <a:spcPts val="800"/>
              </a:lnSpc>
              <a:spcAft>
                <a:spcPts val="0"/>
              </a:spcAft>
              <a:tabLst>
                <a:tab algn="r" pos="4846320"/>
              </a:tabLst>
            </a:pPr>
            <a:r>
              <a:rPr lang="es-ES" sz="750" b="1" spc="0">
                <a:solidFill>
                  <a:srgbClr val="000000"/>
                </a:solidFill>
                <a:latin typeface="Times New Roman" pitchFamily="1" panose="02020603050405020304"/>
              </a:rPr>
              <a:t>Microbiología </a:t>
            </a:r>
            <a:r>
              <a:rPr lang="es-ES" sz="750" spc="0">
                <a:solidFill>
                  <a:srgbClr val="000000"/>
                </a:solidFill>
                <a:latin typeface="Times New Roman" pitchFamily="1" panose="02020603050405020304"/>
              </a:rPr>
              <a:t>(O.M. 22/2/73) </a:t>
            </a:r>
            <a:r>
              <a:rPr lang="es-ES" sz="750" spc="0">
                <a:solidFill>
                  <a:srgbClr val="000000"/>
                </a:solidFill>
                <a:latin typeface="Times New Roman" pitchFamily="1" panose="02020603050405020304"/>
              </a:rPr>
              <a:t>** ** ** ** ** ** ** ** ** ** ** ** ** ** ** ** ** ** ** ** </a:t>
            </a:r>
          </a:p>
        </p:txBody>
      </p:sp>
      <p:sp>
        <p:nvSpPr>
          <p:cNvPr id="28" name=""/>
          <p:cNvSpPr/>
          <p:nvPr>
            <p:ph type="body" idx="10"/>
          </p:nvPr>
        </p:nvSpPr>
        <p:spPr>
          <a:xfrm>
            <a:off x="1499870" y="6937375"/>
            <a:ext cx="4864100" cy="233680"/>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l" pos="3246120"/>
              </a:tabLst>
            </a:pPr>
            <a:r>
              <a:rPr lang="es-ES" sz="750" spc="5">
                <a:solidFill>
                  <a:srgbClr val="000000"/>
                </a:solidFill>
                <a:latin typeface="Times New Roman" pitchFamily="1" panose="02020603050405020304"/>
              </a:rPr>
              <a:t>Química General </a:t>
            </a:r>
            <a:r>
              <a:rPr lang="es-ES" sz="750" spc="5">
                <a:solidFill>
                  <a:srgbClr val="000000"/>
                </a:solidFill>
                <a:latin typeface="Times New Roman" pitchFamily="1" panose="02020603050405020304"/>
              </a:rPr>
              <a:t>** ** ** ** ** </a:t>
            </a:r>
          </a:p>
          <a:p>
            <a:pPr marL="0" marR="0" indent="0" algn="l">
              <a:lnSpc>
                <a:spcPts val="800"/>
              </a:lnSpc>
              <a:spcBef>
                <a:spcPts val="5"/>
              </a:spcBef>
              <a:spcAft>
                <a:spcPts val="125"/>
              </a:spcAft>
              <a:tabLst>
                <a:tab algn="r" pos="4846320"/>
              </a:tabLst>
            </a:pPr>
            <a:r>
              <a:rPr lang="es-ES" sz="750" b="1" spc="0">
                <a:solidFill>
                  <a:srgbClr val="000000"/>
                </a:solidFill>
                <a:latin typeface="Times New Roman" pitchFamily="1" panose="02020603050405020304"/>
              </a:rPr>
              <a:t>Química Analítica y Electroquímica </a:t>
            </a:r>
            <a:r>
              <a:rPr lang="es-ES" sz="750" spc="0">
                <a:solidFill>
                  <a:srgbClr val="000000"/>
                </a:solidFill>
                <a:latin typeface="Times New Roman" pitchFamily="1" panose="02020603050405020304"/>
              </a:rPr>
              <a:t>** ** ** ** ** ** ** ** </a:t>
            </a:r>
          </a:p>
        </p:txBody>
      </p:sp>
      <p:sp>
        <p:nvSpPr>
          <p:cNvPr id="29" name=""/>
          <p:cNvSpPr/>
          <p:nvPr>
            <p:ph type="body" idx="10"/>
          </p:nvPr>
        </p:nvSpPr>
        <p:spPr>
          <a:xfrm>
            <a:off x="1499870" y="7263765"/>
            <a:ext cx="4864100" cy="116205"/>
          </a:xfrm>
          <a:prstGeom prst="rect">
            <a:avLst/>
          </a:prstGeom>
          <a:noFill/>
          <a:ln w="0" cmpd="sng">
            <a:noFill/>
            <a:prstDash val="solid"/>
          </a:ln>
        </p:spPr>
        <p:txBody>
          <a:bodyPr vert="horz" lIns="0" tIns="5715" rIns="0" bIns="0" anchor="t"/>
          <a:lstStyle/>
          <a:p>
            <a:pPr marL="0" marR="0" indent="0" algn="l">
              <a:lnSpc>
                <a:spcPts val="800"/>
              </a:lnSpc>
              <a:spcAft>
                <a:spcPts val="20"/>
              </a:spcAft>
              <a:tabLst>
                <a:tab algn="r" pos="4846320"/>
              </a:tabLst>
            </a:pPr>
            <a:r>
              <a:rPr lang="es-ES" sz="750" b="1" spc="0">
                <a:solidFill>
                  <a:srgbClr val="000000"/>
                </a:solidFill>
                <a:latin typeface="Times New Roman" pitchFamily="1" panose="02020603050405020304"/>
              </a:rPr>
              <a:t>Química Inorgánica </a:t>
            </a:r>
            <a:r>
              <a:rPr lang="es-ES" sz="750" spc="0">
                <a:solidFill>
                  <a:srgbClr val="000000"/>
                </a:solidFill>
                <a:latin typeface="Times New Roman" pitchFamily="1" panose="02020603050405020304"/>
              </a:rPr>
              <a:t>(O.M. 8/10/71) </a:t>
            </a:r>
            <a:r>
              <a:rPr lang="es-ES" sz="750" spc="0">
                <a:solidFill>
                  <a:srgbClr val="000000"/>
                </a:solidFill>
                <a:latin typeface="Times New Roman" pitchFamily="1" panose="02020603050405020304"/>
              </a:rPr>
              <a:t>** ** ** ** ** ** ** ** ** ** ** ** ** ** ** ** ** ** ** ** </a:t>
            </a:r>
          </a:p>
        </p:txBody>
      </p:sp>
      <p:sp>
        <p:nvSpPr>
          <p:cNvPr id="30" name=""/>
          <p:cNvSpPr/>
          <p:nvPr>
            <p:ph type="body" idx="10"/>
          </p:nvPr>
        </p:nvSpPr>
        <p:spPr>
          <a:xfrm>
            <a:off x="1499870" y="7489190"/>
            <a:ext cx="3352800" cy="10858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r" pos="3337560"/>
              </a:tabLst>
            </a:pPr>
            <a:r>
              <a:rPr lang="es-ES" sz="750" spc="0">
                <a:solidFill>
                  <a:srgbClr val="000000"/>
                </a:solidFill>
                <a:latin typeface="Times New Roman" pitchFamily="1" panose="02020603050405020304"/>
              </a:rPr>
              <a:t>Electricidad y Magnetismo </a:t>
            </a:r>
            <a:r>
              <a:rPr lang="es-ES" sz="750" spc="0">
                <a:solidFill>
                  <a:srgbClr val="000000"/>
                </a:solidFill>
                <a:latin typeface="Times New Roman" pitchFamily="1" panose="02020603050405020304"/>
              </a:rPr>
              <a:t>** ** </a:t>
            </a:r>
          </a:p>
        </p:txBody>
      </p:sp>
      <p:sp>
        <p:nvSpPr>
          <p:cNvPr id="31" name=""/>
          <p:cNvSpPr/>
          <p:nvPr>
            <p:ph type="body" idx="10"/>
          </p:nvPr>
        </p:nvSpPr>
        <p:spPr>
          <a:xfrm>
            <a:off x="1499870" y="7597775"/>
            <a:ext cx="3352800" cy="10668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r" pos="3337560"/>
              </a:tabLst>
            </a:pPr>
            <a:r>
              <a:rPr lang="es-ES" sz="750" spc="0">
                <a:solidFill>
                  <a:srgbClr val="000000"/>
                </a:solidFill>
                <a:latin typeface="Times New Roman" pitchFamily="1" panose="02020603050405020304"/>
              </a:rPr>
              <a:t>Electrónica </a:t>
            </a:r>
            <a:r>
              <a:rPr lang="es-ES" sz="750" spc="0">
                <a:solidFill>
                  <a:srgbClr val="000000"/>
                </a:solidFill>
                <a:latin typeface="Times New Roman" pitchFamily="1" panose="02020603050405020304"/>
              </a:rPr>
              <a:t>** </a:t>
            </a:r>
          </a:p>
        </p:txBody>
      </p:sp>
      <p:sp>
        <p:nvSpPr>
          <p:cNvPr id="32" name=""/>
          <p:cNvSpPr/>
          <p:nvPr>
            <p:ph type="body" idx="10"/>
          </p:nvPr>
        </p:nvSpPr>
        <p:spPr>
          <a:xfrm>
            <a:off x="1499870" y="7704455"/>
            <a:ext cx="4864100" cy="22860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l" pos="3383280"/>
              </a:tabLst>
            </a:pPr>
            <a:r>
              <a:rPr lang="es-ES" sz="750" spc="0">
                <a:solidFill>
                  <a:srgbClr val="000000"/>
                </a:solidFill>
                <a:latin typeface="Times New Roman" pitchFamily="1" panose="02020603050405020304"/>
              </a:rPr>
              <a:t>Electricidad y Electrónica </a:t>
            </a:r>
            <a:r>
              <a:rPr lang="es-ES" sz="750" spc="0">
                <a:solidFill>
                  <a:srgbClr val="000000"/>
                </a:solidFill>
                <a:latin typeface="Times New Roman" pitchFamily="1" panose="02020603050405020304"/>
              </a:rPr>
              <a:t>** ** ** ** </a:t>
            </a:r>
          </a:p>
          <a:p>
            <a:pPr marL="0" marR="0" indent="0" algn="l">
              <a:lnSpc>
                <a:spcPts val="800"/>
              </a:lnSpc>
              <a:spcBef>
                <a:spcPts val="0"/>
              </a:spcBef>
              <a:spcAft>
                <a:spcPts val="100"/>
              </a:spcAft>
              <a:tabLst>
                <a:tab algn="r" pos="4846320"/>
              </a:tabLst>
            </a:pPr>
            <a:r>
              <a:rPr lang="es-ES" sz="750" b="1" spc="0">
                <a:solidFill>
                  <a:srgbClr val="000000"/>
                </a:solidFill>
                <a:latin typeface="Times New Roman" pitchFamily="1" panose="02020603050405020304"/>
              </a:rPr>
              <a:t>Electrónica e Ingeniería Electromecánica </a:t>
            </a:r>
            <a:r>
              <a:rPr lang="es-ES" sz="750" spc="0">
                <a:solidFill>
                  <a:srgbClr val="000000"/>
                </a:solidFill>
                <a:latin typeface="Times New Roman" pitchFamily="1" panose="02020603050405020304"/>
              </a:rPr>
              <a:t>** ** ** ** ** ** ** ** </a:t>
            </a:r>
          </a:p>
        </p:txBody>
      </p:sp>
      <p:sp>
        <p:nvSpPr>
          <p:cNvPr id="33" name=""/>
          <p:cNvSpPr/>
          <p:nvPr>
            <p:ph type="body" idx="10"/>
          </p:nvPr>
        </p:nvSpPr>
        <p:spPr>
          <a:xfrm>
            <a:off x="1499870" y="8031480"/>
            <a:ext cx="4864100" cy="21526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l" pos="2377440"/>
              </a:tabLst>
            </a:pPr>
            <a:r>
              <a:rPr lang="es-ES" sz="750" spc="5">
                <a:solidFill>
                  <a:srgbClr val="000000"/>
                </a:solidFill>
                <a:latin typeface="Times New Roman" pitchFamily="1" panose="02020603050405020304"/>
              </a:rPr>
              <a:t>Teoría de Funciones (O.M. 29/5/79) </a:t>
            </a:r>
            <a:r>
              <a:rPr lang="es-ES" sz="750" spc="5">
                <a:solidFill>
                  <a:srgbClr val="000000"/>
                </a:solidFill>
                <a:latin typeface="Times New Roman" pitchFamily="1" panose="02020603050405020304"/>
              </a:rPr>
              <a:t>** ** ** ** ** ** ** ** ** ** ** ** </a:t>
            </a:r>
          </a:p>
          <a:p>
            <a:pPr marL="0" marR="0" indent="0" algn="l">
              <a:lnSpc>
                <a:spcPts val="800"/>
              </a:lnSpc>
              <a:spcBef>
                <a:spcPts val="0"/>
              </a:spcBef>
              <a:spcAft>
                <a:spcPts val="0"/>
              </a:spcAft>
              <a:tabLst>
                <a:tab algn="r" pos="4846320"/>
              </a:tabLst>
            </a:pPr>
            <a:r>
              <a:rPr lang="es-ES" sz="750" b="1" spc="0">
                <a:solidFill>
                  <a:srgbClr val="000000"/>
                </a:solidFill>
                <a:latin typeface="Times New Roman" pitchFamily="1" panose="02020603050405020304"/>
              </a:rPr>
              <a:t>Matemáticas </a:t>
            </a:r>
            <a:r>
              <a:rPr lang="es-ES" sz="750" spc="0">
                <a:solidFill>
                  <a:srgbClr val="000000"/>
                </a:solidFill>
                <a:latin typeface="Times New Roman" pitchFamily="1" panose="02020603050405020304"/>
              </a:rPr>
              <a:t>** ** ** ** ** ** ** ** </a:t>
            </a:r>
          </a:p>
        </p:txBody>
      </p:sp>
      <p:sp>
        <p:nvSpPr>
          <p:cNvPr id="34" name=""/>
          <p:cNvSpPr/>
          <p:nvPr>
            <p:ph type="body" idx="10"/>
          </p:nvPr>
        </p:nvSpPr>
        <p:spPr>
          <a:xfrm>
            <a:off x="1499870" y="8357870"/>
            <a:ext cx="4867275" cy="116205"/>
          </a:xfrm>
          <a:prstGeom prst="rect">
            <a:avLst/>
          </a:prstGeom>
          <a:noFill/>
          <a:ln w="0" cmpd="sng">
            <a:noFill/>
            <a:prstDash val="solid"/>
          </a:ln>
        </p:spPr>
        <p:txBody>
          <a:bodyPr vert="horz" lIns="0" tIns="5715" rIns="0" bIns="0" anchor="t"/>
          <a:lstStyle/>
          <a:p>
            <a:pPr marL="0" marR="0" indent="0" algn="l">
              <a:lnSpc>
                <a:spcPts val="800"/>
              </a:lnSpc>
              <a:spcAft>
                <a:spcPts val="0"/>
              </a:spcAft>
              <a:tabLst>
                <a:tab algn="r" pos="4846320"/>
              </a:tabLst>
            </a:pPr>
            <a:r>
              <a:rPr lang="es-ES" sz="750" b="1" spc="0">
                <a:solidFill>
                  <a:srgbClr val="000000"/>
                </a:solidFill>
                <a:latin typeface="Times New Roman" pitchFamily="1" panose="02020603050405020304"/>
              </a:rPr>
              <a:t>Química Física </a:t>
            </a:r>
            <a:r>
              <a:rPr lang="es-ES" sz="750" spc="0">
                <a:solidFill>
                  <a:srgbClr val="000000"/>
                </a:solidFill>
                <a:latin typeface="Times New Roman" pitchFamily="1" panose="02020603050405020304"/>
              </a:rPr>
              <a:t>(O.M. 8/10/71) </a:t>
            </a:r>
            <a:r>
              <a:rPr lang="es-ES" sz="750" spc="0">
                <a:solidFill>
                  <a:srgbClr val="000000"/>
                </a:solidFill>
                <a:latin typeface="Times New Roman" pitchFamily="1" panose="02020603050405020304"/>
              </a:rPr>
              <a:t>** ** ** ** ** ** ** ** ** ** ** ** ** ** ** ** ** ** ** ** </a:t>
            </a:r>
          </a:p>
        </p:txBody>
      </p:sp>
      <p:sp>
        <p:nvSpPr>
          <p:cNvPr id="35" name=""/>
          <p:cNvSpPr/>
          <p:nvPr>
            <p:ph type="body" idx="10"/>
          </p:nvPr>
        </p:nvSpPr>
        <p:spPr>
          <a:xfrm>
            <a:off x="1168400" y="3425825"/>
            <a:ext cx="257810" cy="246380"/>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100" spc="130">
                <a:solidFill>
                  <a:srgbClr val="000000"/>
                </a:solidFill>
                <a:latin typeface="Times New Roman" pitchFamily="1" panose="02020603050405020304"/>
              </a:rPr>
              <a:t>21 </a:t>
            </a:r>
          </a:p>
          <a:p>
            <a:pPr marL="0" marR="0" indent="0" algn="l">
              <a:lnSpc>
                <a:spcPts val="700"/>
              </a:lnSpc>
              <a:spcBef>
                <a:spcPts val="0"/>
              </a:spcBef>
              <a:spcAft>
                <a:spcPts val="0"/>
              </a:spcAft>
            </a:pPr>
            <a:r>
              <a:rPr lang="es-ES" sz="750" spc="45">
                <a:solidFill>
                  <a:srgbClr val="000000"/>
                </a:solidFill>
                <a:latin typeface="Times New Roman" pitchFamily="1" panose="02020603050405020304"/>
              </a:rPr>
              <a:t>21A </a:t>
            </a:r>
          </a:p>
        </p:txBody>
      </p:sp>
      <p:sp>
        <p:nvSpPr>
          <p:cNvPr id="36" name=""/>
          <p:cNvSpPr/>
          <p:nvPr>
            <p:ph type="body" idx="10"/>
          </p:nvPr>
        </p:nvSpPr>
        <p:spPr>
          <a:xfrm>
            <a:off x="1171575" y="3672205"/>
            <a:ext cx="281305" cy="10350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750" spc="105">
                <a:solidFill>
                  <a:srgbClr val="000000"/>
                </a:solidFill>
                <a:latin typeface="Times New Roman" pitchFamily="1" panose="02020603050405020304"/>
              </a:rPr>
              <a:t>21B </a:t>
            </a:r>
          </a:p>
        </p:txBody>
      </p:sp>
      <p:sp>
        <p:nvSpPr>
          <p:cNvPr id="37" name=""/>
          <p:cNvSpPr/>
          <p:nvPr>
            <p:ph type="body" idx="10"/>
          </p:nvPr>
        </p:nvSpPr>
        <p:spPr>
          <a:xfrm>
            <a:off x="1171575" y="3775710"/>
            <a:ext cx="278130"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95">
                <a:solidFill>
                  <a:srgbClr val="000000"/>
                </a:solidFill>
                <a:latin typeface="Times New Roman" pitchFamily="1" panose="02020603050405020304"/>
              </a:rPr>
              <a:t>21C </a:t>
            </a:r>
          </a:p>
        </p:txBody>
      </p:sp>
      <p:sp>
        <p:nvSpPr>
          <p:cNvPr id="38" name=""/>
          <p:cNvSpPr/>
          <p:nvPr>
            <p:ph type="body" idx="10"/>
          </p:nvPr>
        </p:nvSpPr>
        <p:spPr>
          <a:xfrm>
            <a:off x="1168400" y="3956685"/>
            <a:ext cx="287655" cy="25463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215">
                <a:solidFill>
                  <a:srgbClr val="000000"/>
                </a:solidFill>
                <a:latin typeface="Times New Roman" pitchFamily="1" panose="02020603050405020304"/>
              </a:rPr>
              <a:t>22 </a:t>
            </a:r>
          </a:p>
          <a:p>
            <a:pPr marL="0" marR="0" indent="0" algn="l">
              <a:lnSpc>
                <a:spcPts val="800"/>
              </a:lnSpc>
              <a:spcBef>
                <a:spcPts val="0"/>
              </a:spcBef>
              <a:spcAft>
                <a:spcPts val="0"/>
              </a:spcAft>
            </a:pPr>
            <a:r>
              <a:rPr lang="es-ES" sz="750" spc="105">
                <a:solidFill>
                  <a:srgbClr val="000000"/>
                </a:solidFill>
                <a:latin typeface="Times New Roman" pitchFamily="1" panose="02020603050405020304"/>
              </a:rPr>
              <a:t>22A </a:t>
            </a:r>
          </a:p>
        </p:txBody>
      </p:sp>
      <p:sp>
        <p:nvSpPr>
          <p:cNvPr id="39" name=""/>
          <p:cNvSpPr/>
          <p:nvPr>
            <p:ph type="body" idx="10"/>
          </p:nvPr>
        </p:nvSpPr>
        <p:spPr>
          <a:xfrm>
            <a:off x="1174750" y="4211320"/>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114">
                <a:solidFill>
                  <a:srgbClr val="000000"/>
                </a:solidFill>
                <a:latin typeface="Times New Roman" pitchFamily="1" panose="02020603050405020304"/>
              </a:rPr>
              <a:t>22E </a:t>
            </a:r>
          </a:p>
        </p:txBody>
      </p:sp>
      <p:sp>
        <p:nvSpPr>
          <p:cNvPr id="40" name=""/>
          <p:cNvSpPr/>
          <p:nvPr>
            <p:ph type="body" idx="10"/>
          </p:nvPr>
        </p:nvSpPr>
        <p:spPr>
          <a:xfrm>
            <a:off x="1171575" y="4318000"/>
            <a:ext cx="278130" cy="10350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750" spc="95">
                <a:solidFill>
                  <a:srgbClr val="000000"/>
                </a:solidFill>
                <a:latin typeface="Times New Roman" pitchFamily="1" panose="02020603050405020304"/>
              </a:rPr>
              <a:t>22C </a:t>
            </a:r>
          </a:p>
        </p:txBody>
      </p:sp>
      <p:sp>
        <p:nvSpPr>
          <p:cNvPr id="41" name=""/>
          <p:cNvSpPr/>
          <p:nvPr>
            <p:ph type="body" idx="10"/>
          </p:nvPr>
        </p:nvSpPr>
        <p:spPr>
          <a:xfrm>
            <a:off x="1168400" y="4421505"/>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95">
                <a:solidFill>
                  <a:srgbClr val="000000"/>
                </a:solidFill>
                <a:latin typeface="Times New Roman" pitchFamily="1" panose="02020603050405020304"/>
              </a:rPr>
              <a:t>22D </a:t>
            </a:r>
          </a:p>
        </p:txBody>
      </p:sp>
      <p:sp>
        <p:nvSpPr>
          <p:cNvPr id="42" name=""/>
          <p:cNvSpPr/>
          <p:nvPr>
            <p:ph type="body" idx="10"/>
          </p:nvPr>
        </p:nvSpPr>
        <p:spPr>
          <a:xfrm>
            <a:off x="1171575" y="4528185"/>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105">
                <a:solidFill>
                  <a:srgbClr val="000000"/>
                </a:solidFill>
                <a:latin typeface="Times New Roman" pitchFamily="1" panose="02020603050405020304"/>
              </a:rPr>
              <a:t>22B </a:t>
            </a:r>
          </a:p>
        </p:txBody>
      </p:sp>
      <p:sp>
        <p:nvSpPr>
          <p:cNvPr id="43" name=""/>
          <p:cNvSpPr/>
          <p:nvPr>
            <p:ph type="body" idx="10"/>
          </p:nvPr>
        </p:nvSpPr>
        <p:spPr>
          <a:xfrm>
            <a:off x="1186815" y="4647565"/>
            <a:ext cx="266065" cy="222885"/>
          </a:xfrm>
          <a:prstGeom prst="rect">
            <a:avLst/>
          </a:prstGeom>
          <a:noFill/>
          <a:ln w="0" cmpd="sng">
            <a:noFill/>
            <a:prstDash val="solid"/>
          </a:ln>
        </p:spPr>
        <p:txBody>
          <a:bodyPr vert="horz" lIns="0" tIns="64770" rIns="0" bIns="0" anchor="t"/>
          <a:lstStyle/>
          <a:p>
            <a:pPr marL="0" marR="0" indent="0" algn="l">
              <a:lnSpc>
                <a:spcPts val="1200"/>
              </a:lnSpc>
              <a:spcAft>
                <a:spcPts val="0"/>
              </a:spcAft>
            </a:pPr>
            <a:r>
              <a:rPr lang="es-ES" sz="1100" spc="150">
                <a:solidFill>
                  <a:srgbClr val="000000"/>
                </a:solidFill>
                <a:latin typeface="Times New Roman" pitchFamily="1" panose="02020603050405020304"/>
              </a:rPr>
              <a:t>23 </a:t>
            </a:r>
          </a:p>
        </p:txBody>
      </p:sp>
      <p:sp>
        <p:nvSpPr>
          <p:cNvPr id="44" name=""/>
          <p:cNvSpPr/>
          <p:nvPr>
            <p:ph type="body" idx="10"/>
          </p:nvPr>
        </p:nvSpPr>
        <p:spPr>
          <a:xfrm>
            <a:off x="1186815" y="4872990"/>
            <a:ext cx="269240" cy="222885"/>
          </a:xfrm>
          <a:prstGeom prst="rect">
            <a:avLst/>
          </a:prstGeom>
          <a:noFill/>
          <a:ln w="0" cmpd="sng">
            <a:noFill/>
            <a:prstDash val="solid"/>
          </a:ln>
        </p:spPr>
        <p:txBody>
          <a:bodyPr vert="horz" lIns="0" tIns="64770" rIns="0" bIns="0" anchor="t"/>
          <a:lstStyle/>
          <a:p>
            <a:pPr marL="0" marR="0" indent="0" algn="l">
              <a:lnSpc>
                <a:spcPts val="1200"/>
              </a:lnSpc>
              <a:spcAft>
                <a:spcPts val="0"/>
              </a:spcAft>
            </a:pPr>
            <a:r>
              <a:rPr lang="es-ES" sz="1100" spc="160">
                <a:solidFill>
                  <a:srgbClr val="000000"/>
                </a:solidFill>
                <a:latin typeface="Times New Roman" pitchFamily="1" panose="02020603050405020304"/>
              </a:rPr>
              <a:t>24 </a:t>
            </a:r>
          </a:p>
        </p:txBody>
      </p:sp>
      <p:sp>
        <p:nvSpPr>
          <p:cNvPr id="45" name=""/>
          <p:cNvSpPr/>
          <p:nvPr>
            <p:ph type="body" idx="10"/>
          </p:nvPr>
        </p:nvSpPr>
        <p:spPr>
          <a:xfrm>
            <a:off x="1168400" y="5095875"/>
            <a:ext cx="287655" cy="313690"/>
          </a:xfrm>
          <a:prstGeom prst="rect">
            <a:avLst/>
          </a:prstGeom>
          <a:noFill/>
          <a:ln w="0" cmpd="sng">
            <a:noFill/>
            <a:prstDash val="solid"/>
          </a:ln>
        </p:spPr>
        <p:txBody>
          <a:bodyPr vert="horz" lIns="0" tIns="64135" rIns="0" bIns="0" anchor="t"/>
          <a:lstStyle/>
          <a:p>
            <a:pPr marL="0" marR="0" indent="0" algn="l">
              <a:lnSpc>
                <a:spcPts val="1200"/>
              </a:lnSpc>
              <a:spcAft>
                <a:spcPts val="0"/>
              </a:spcAft>
            </a:pPr>
            <a:r>
              <a:rPr lang="es-ES" sz="1100" spc="220">
                <a:solidFill>
                  <a:srgbClr val="000000"/>
                </a:solidFill>
                <a:latin typeface="Times New Roman" pitchFamily="1" panose="02020603050405020304"/>
              </a:rPr>
              <a:t>25 </a:t>
            </a:r>
          </a:p>
          <a:p>
            <a:pPr marL="0" marR="0" indent="0" algn="l">
              <a:lnSpc>
                <a:spcPts val="700"/>
              </a:lnSpc>
              <a:spcBef>
                <a:spcPts val="0"/>
              </a:spcBef>
              <a:spcAft>
                <a:spcPts val="0"/>
              </a:spcAft>
            </a:pPr>
            <a:r>
              <a:rPr lang="es-ES" sz="750" spc="105">
                <a:solidFill>
                  <a:srgbClr val="000000"/>
                </a:solidFill>
                <a:latin typeface="Times New Roman" pitchFamily="1" panose="02020603050405020304"/>
              </a:rPr>
              <a:t>25A </a:t>
            </a:r>
          </a:p>
        </p:txBody>
      </p:sp>
      <p:sp>
        <p:nvSpPr>
          <p:cNvPr id="46" name=""/>
          <p:cNvSpPr/>
          <p:nvPr>
            <p:ph type="body" idx="10"/>
          </p:nvPr>
        </p:nvSpPr>
        <p:spPr>
          <a:xfrm>
            <a:off x="1168400" y="5487035"/>
            <a:ext cx="287655" cy="25463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220">
                <a:solidFill>
                  <a:srgbClr val="000000"/>
                </a:solidFill>
                <a:latin typeface="Times New Roman" pitchFamily="1" panose="02020603050405020304"/>
              </a:rPr>
              <a:t>26 </a:t>
            </a:r>
          </a:p>
          <a:p>
            <a:pPr marL="0" marR="0" indent="0" algn="l">
              <a:lnSpc>
                <a:spcPts val="700"/>
              </a:lnSpc>
              <a:spcBef>
                <a:spcPts val="0"/>
              </a:spcBef>
              <a:spcAft>
                <a:spcPts val="0"/>
              </a:spcAft>
            </a:pPr>
            <a:r>
              <a:rPr lang="es-ES" sz="750" spc="105">
                <a:solidFill>
                  <a:srgbClr val="000000"/>
                </a:solidFill>
                <a:latin typeface="Times New Roman" pitchFamily="1" panose="02020603050405020304"/>
              </a:rPr>
              <a:t>26A </a:t>
            </a:r>
          </a:p>
        </p:txBody>
      </p:sp>
      <p:sp>
        <p:nvSpPr>
          <p:cNvPr id="47" name=""/>
          <p:cNvSpPr/>
          <p:nvPr>
            <p:ph type="body" idx="10"/>
          </p:nvPr>
        </p:nvSpPr>
        <p:spPr>
          <a:xfrm>
            <a:off x="1171575" y="5741670"/>
            <a:ext cx="281305" cy="10350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750" spc="105">
                <a:solidFill>
                  <a:srgbClr val="000000"/>
                </a:solidFill>
                <a:latin typeface="Times New Roman" pitchFamily="1" panose="02020603050405020304"/>
              </a:rPr>
              <a:t>26B </a:t>
            </a:r>
          </a:p>
        </p:txBody>
      </p:sp>
      <p:sp>
        <p:nvSpPr>
          <p:cNvPr id="48" name=""/>
          <p:cNvSpPr/>
          <p:nvPr>
            <p:ph type="body" idx="10"/>
          </p:nvPr>
        </p:nvSpPr>
        <p:spPr>
          <a:xfrm>
            <a:off x="1168400" y="5919470"/>
            <a:ext cx="287655" cy="25463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220">
                <a:solidFill>
                  <a:srgbClr val="000000"/>
                </a:solidFill>
                <a:latin typeface="Times New Roman" pitchFamily="1" panose="02020603050405020304"/>
              </a:rPr>
              <a:t>30 </a:t>
            </a:r>
          </a:p>
          <a:p>
            <a:pPr marL="0" marR="0" indent="0" algn="l">
              <a:lnSpc>
                <a:spcPts val="800"/>
              </a:lnSpc>
              <a:spcBef>
                <a:spcPts val="0"/>
              </a:spcBef>
              <a:spcAft>
                <a:spcPts val="0"/>
              </a:spcAft>
            </a:pPr>
            <a:r>
              <a:rPr lang="es-ES" sz="750" spc="105">
                <a:solidFill>
                  <a:srgbClr val="000000"/>
                </a:solidFill>
                <a:latin typeface="Times New Roman" pitchFamily="1" panose="02020603050405020304"/>
              </a:rPr>
              <a:t>30A </a:t>
            </a:r>
          </a:p>
        </p:txBody>
      </p:sp>
      <p:sp>
        <p:nvSpPr>
          <p:cNvPr id="49" name=""/>
          <p:cNvSpPr/>
          <p:nvPr>
            <p:ph type="body" idx="10"/>
          </p:nvPr>
        </p:nvSpPr>
        <p:spPr>
          <a:xfrm>
            <a:off x="1171575" y="6174105"/>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100">
                <a:solidFill>
                  <a:srgbClr val="000000"/>
                </a:solidFill>
                <a:latin typeface="Times New Roman" pitchFamily="1" panose="02020603050405020304"/>
              </a:rPr>
              <a:t>30B </a:t>
            </a:r>
          </a:p>
        </p:txBody>
      </p:sp>
      <p:sp>
        <p:nvSpPr>
          <p:cNvPr id="50" name=""/>
          <p:cNvSpPr/>
          <p:nvPr>
            <p:ph type="body" idx="10"/>
          </p:nvPr>
        </p:nvSpPr>
        <p:spPr>
          <a:xfrm>
            <a:off x="1171575" y="6280785"/>
            <a:ext cx="278130"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95">
                <a:solidFill>
                  <a:srgbClr val="000000"/>
                </a:solidFill>
                <a:latin typeface="Times New Roman" pitchFamily="1" panose="02020603050405020304"/>
              </a:rPr>
              <a:t>30C </a:t>
            </a:r>
          </a:p>
        </p:txBody>
      </p:sp>
      <p:sp>
        <p:nvSpPr>
          <p:cNvPr id="51" name=""/>
          <p:cNvSpPr/>
          <p:nvPr>
            <p:ph type="body" idx="10"/>
          </p:nvPr>
        </p:nvSpPr>
        <p:spPr>
          <a:xfrm>
            <a:off x="1168400" y="6387465"/>
            <a:ext cx="281305" cy="104140"/>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750" spc="90">
                <a:solidFill>
                  <a:srgbClr val="000000"/>
                </a:solidFill>
                <a:latin typeface="Times New Roman" pitchFamily="1" panose="02020603050405020304"/>
              </a:rPr>
              <a:t>30D </a:t>
            </a:r>
          </a:p>
        </p:txBody>
      </p:sp>
      <p:sp>
        <p:nvSpPr>
          <p:cNvPr id="52" name=""/>
          <p:cNvSpPr/>
          <p:nvPr>
            <p:ph type="body" idx="10"/>
          </p:nvPr>
        </p:nvSpPr>
        <p:spPr>
          <a:xfrm>
            <a:off x="1186815" y="6506845"/>
            <a:ext cx="262890" cy="222885"/>
          </a:xfrm>
          <a:prstGeom prst="rect">
            <a:avLst/>
          </a:prstGeom>
          <a:noFill/>
          <a:ln w="0" cmpd="sng">
            <a:noFill/>
            <a:prstDash val="solid"/>
          </a:ln>
        </p:spPr>
        <p:txBody>
          <a:bodyPr vert="horz" lIns="0" tIns="64770" rIns="0" bIns="0" anchor="t"/>
          <a:lstStyle/>
          <a:p>
            <a:pPr marL="0" marR="0" indent="0" algn="l">
              <a:lnSpc>
                <a:spcPts val="1200"/>
              </a:lnSpc>
              <a:spcAft>
                <a:spcPts val="0"/>
              </a:spcAft>
            </a:pPr>
            <a:r>
              <a:rPr lang="es-ES" sz="1100" spc="135">
                <a:solidFill>
                  <a:srgbClr val="000000"/>
                </a:solidFill>
                <a:latin typeface="Times New Roman" pitchFamily="1" panose="02020603050405020304"/>
              </a:rPr>
              <a:t>31 </a:t>
            </a:r>
          </a:p>
        </p:txBody>
      </p:sp>
      <p:sp>
        <p:nvSpPr>
          <p:cNvPr id="53" name=""/>
          <p:cNvSpPr/>
          <p:nvPr>
            <p:ph type="body" idx="10"/>
          </p:nvPr>
        </p:nvSpPr>
        <p:spPr>
          <a:xfrm>
            <a:off x="1168400" y="6729730"/>
            <a:ext cx="287655" cy="316230"/>
          </a:xfrm>
          <a:prstGeom prst="rect">
            <a:avLst/>
          </a:prstGeom>
          <a:noFill/>
          <a:ln w="0" cmpd="sng">
            <a:noFill/>
            <a:prstDash val="solid"/>
          </a:ln>
        </p:spPr>
        <p:txBody>
          <a:bodyPr vert="horz" lIns="0" tIns="64135" rIns="0" bIns="0" anchor="t"/>
          <a:lstStyle/>
          <a:p>
            <a:pPr marL="0" marR="0" indent="0" algn="l">
              <a:lnSpc>
                <a:spcPts val="1200"/>
              </a:lnSpc>
              <a:spcAft>
                <a:spcPts val="0"/>
              </a:spcAft>
            </a:pPr>
            <a:r>
              <a:rPr lang="es-ES" sz="1100" spc="220">
                <a:solidFill>
                  <a:srgbClr val="000000"/>
                </a:solidFill>
                <a:latin typeface="Times New Roman" pitchFamily="1" panose="02020603050405020304"/>
              </a:rPr>
              <a:t>32 </a:t>
            </a:r>
          </a:p>
          <a:p>
            <a:pPr marL="0" marR="0" indent="0" algn="l">
              <a:lnSpc>
                <a:spcPts val="800"/>
              </a:lnSpc>
              <a:spcBef>
                <a:spcPts val="0"/>
              </a:spcBef>
              <a:spcAft>
                <a:spcPts val="0"/>
              </a:spcAft>
            </a:pPr>
            <a:r>
              <a:rPr lang="es-ES" sz="750" spc="105">
                <a:solidFill>
                  <a:srgbClr val="000000"/>
                </a:solidFill>
                <a:latin typeface="Times New Roman" pitchFamily="1" panose="02020603050405020304"/>
              </a:rPr>
              <a:t>32A </a:t>
            </a:r>
          </a:p>
        </p:txBody>
      </p:sp>
      <p:sp>
        <p:nvSpPr>
          <p:cNvPr id="54" name=""/>
          <p:cNvSpPr/>
          <p:nvPr>
            <p:ph type="body" idx="10"/>
          </p:nvPr>
        </p:nvSpPr>
        <p:spPr>
          <a:xfrm>
            <a:off x="1186815" y="7058660"/>
            <a:ext cx="266065" cy="222885"/>
          </a:xfrm>
          <a:prstGeom prst="rect">
            <a:avLst/>
          </a:prstGeom>
          <a:noFill/>
          <a:ln w="0" cmpd="sng">
            <a:noFill/>
            <a:prstDash val="solid"/>
          </a:ln>
        </p:spPr>
        <p:txBody>
          <a:bodyPr vert="horz" lIns="0" tIns="64770" rIns="0" bIns="0" anchor="t"/>
          <a:lstStyle/>
          <a:p>
            <a:pPr marL="0" marR="0" indent="0" algn="l">
              <a:lnSpc>
                <a:spcPts val="1200"/>
              </a:lnSpc>
              <a:spcAft>
                <a:spcPts val="0"/>
              </a:spcAft>
            </a:pPr>
            <a:r>
              <a:rPr lang="es-ES" sz="1100" spc="145">
                <a:solidFill>
                  <a:srgbClr val="000000"/>
                </a:solidFill>
                <a:latin typeface="Times New Roman" pitchFamily="1" panose="02020603050405020304"/>
              </a:rPr>
              <a:t>33 </a:t>
            </a:r>
          </a:p>
        </p:txBody>
      </p:sp>
      <p:sp>
        <p:nvSpPr>
          <p:cNvPr id="55" name=""/>
          <p:cNvSpPr/>
          <p:nvPr>
            <p:ph type="body" idx="10"/>
          </p:nvPr>
        </p:nvSpPr>
        <p:spPr>
          <a:xfrm>
            <a:off x="1168400" y="7281545"/>
            <a:ext cx="287655" cy="316230"/>
          </a:xfrm>
          <a:prstGeom prst="rect">
            <a:avLst/>
          </a:prstGeom>
          <a:noFill/>
          <a:ln w="0" cmpd="sng">
            <a:noFill/>
            <a:prstDash val="solid"/>
          </a:ln>
        </p:spPr>
        <p:txBody>
          <a:bodyPr vert="horz" lIns="0" tIns="64135" rIns="0" bIns="0" anchor="t"/>
          <a:lstStyle/>
          <a:p>
            <a:pPr marL="0" marR="0" indent="0" algn="l">
              <a:lnSpc>
                <a:spcPts val="1200"/>
              </a:lnSpc>
              <a:spcAft>
                <a:spcPts val="0"/>
              </a:spcAft>
            </a:pPr>
            <a:r>
              <a:rPr lang="es-ES" sz="1100" spc="220">
                <a:solidFill>
                  <a:srgbClr val="000000"/>
                </a:solidFill>
                <a:latin typeface="Times New Roman" pitchFamily="1" panose="02020603050405020304"/>
              </a:rPr>
              <a:t>38 </a:t>
            </a:r>
          </a:p>
          <a:p>
            <a:pPr marL="0" marR="0" indent="0" algn="l">
              <a:lnSpc>
                <a:spcPts val="700"/>
              </a:lnSpc>
              <a:spcBef>
                <a:spcPts val="0"/>
              </a:spcBef>
              <a:spcAft>
                <a:spcPts val="0"/>
              </a:spcAft>
            </a:pPr>
            <a:r>
              <a:rPr lang="es-ES" sz="750" spc="105">
                <a:solidFill>
                  <a:srgbClr val="000000"/>
                </a:solidFill>
                <a:latin typeface="Times New Roman" pitchFamily="1" panose="02020603050405020304"/>
              </a:rPr>
              <a:t>38A </a:t>
            </a:r>
          </a:p>
        </p:txBody>
      </p:sp>
      <p:sp>
        <p:nvSpPr>
          <p:cNvPr id="56" name=""/>
          <p:cNvSpPr/>
          <p:nvPr>
            <p:ph type="body" idx="10"/>
          </p:nvPr>
        </p:nvSpPr>
        <p:spPr>
          <a:xfrm>
            <a:off x="1171575" y="7597775"/>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100">
                <a:solidFill>
                  <a:srgbClr val="000000"/>
                </a:solidFill>
                <a:latin typeface="Times New Roman" pitchFamily="1" panose="02020603050405020304"/>
              </a:rPr>
              <a:t>38B </a:t>
            </a:r>
          </a:p>
        </p:txBody>
      </p:sp>
      <p:sp>
        <p:nvSpPr>
          <p:cNvPr id="57" name=""/>
          <p:cNvSpPr/>
          <p:nvPr>
            <p:ph type="body" idx="10"/>
          </p:nvPr>
        </p:nvSpPr>
        <p:spPr>
          <a:xfrm>
            <a:off x="1171575" y="7704455"/>
            <a:ext cx="278130"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95">
                <a:solidFill>
                  <a:srgbClr val="000000"/>
                </a:solidFill>
                <a:latin typeface="Times New Roman" pitchFamily="1" panose="02020603050405020304"/>
              </a:rPr>
              <a:t>38C </a:t>
            </a:r>
          </a:p>
        </p:txBody>
      </p:sp>
      <p:sp>
        <p:nvSpPr>
          <p:cNvPr id="58" name=""/>
          <p:cNvSpPr/>
          <p:nvPr>
            <p:ph type="body" idx="10"/>
          </p:nvPr>
        </p:nvSpPr>
        <p:spPr>
          <a:xfrm>
            <a:off x="1168400" y="7885430"/>
            <a:ext cx="287655" cy="25463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195">
                <a:solidFill>
                  <a:srgbClr val="000000"/>
                </a:solidFill>
                <a:latin typeface="Times New Roman" pitchFamily="1" panose="02020603050405020304"/>
              </a:rPr>
              <a:t>54 </a:t>
            </a:r>
          </a:p>
          <a:p>
            <a:pPr marL="0" marR="0" indent="0" algn="l">
              <a:lnSpc>
                <a:spcPts val="800"/>
              </a:lnSpc>
              <a:spcBef>
                <a:spcPts val="0"/>
              </a:spcBef>
              <a:spcAft>
                <a:spcPts val="0"/>
              </a:spcAft>
            </a:pPr>
            <a:r>
              <a:rPr lang="es-ES" sz="750" spc="100">
                <a:solidFill>
                  <a:srgbClr val="000000"/>
                </a:solidFill>
                <a:latin typeface="Times New Roman" pitchFamily="1" panose="02020603050405020304"/>
              </a:rPr>
              <a:t>54A </a:t>
            </a:r>
          </a:p>
        </p:txBody>
      </p:sp>
      <p:sp>
        <p:nvSpPr>
          <p:cNvPr id="59" name=""/>
          <p:cNvSpPr/>
          <p:nvPr>
            <p:ph type="body" idx="10"/>
          </p:nvPr>
        </p:nvSpPr>
        <p:spPr>
          <a:xfrm>
            <a:off x="1186815" y="8214995"/>
            <a:ext cx="266065" cy="16065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140">
                <a:solidFill>
                  <a:srgbClr val="000000"/>
                </a:solidFill>
                <a:latin typeface="Times New Roman" pitchFamily="1" panose="02020603050405020304"/>
              </a:rPr>
              <a:t>63 </a:t>
            </a:r>
          </a:p>
        </p:txBody>
      </p:sp>
    </p:spTree>
  </p:cSld>
  <p:clrMapOvr>
    <a:masterClrMapping/>
  </p:clrMapOvr>
</p:sldLayout>
</file>

<file path=ppt/slideLayouts/slideLayout7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0" marR="0" indent="0" algn="l">
              <a:lnSpc>
                <a:spcPts val="1400"/>
              </a:lnSpc>
              <a:spcAft>
                <a:spcPts val="85"/>
              </a:spcAft>
              <a:tabLst>
                <a:tab algn="r" pos="5440680"/>
              </a:tabLst>
            </a:pPr>
            <a:r>
              <a:rPr lang="es-ES" sz="1100" spc="0">
                <a:solidFill>
                  <a:srgbClr val="000000"/>
                </a:solidFill>
                <a:latin typeface="Bookman Old Style" pitchFamily="1" panose="02020603050405020304"/>
              </a:rPr>
              <a:t>50 </a:t>
            </a:r>
            <a:r>
              <a:rPr lang="es-ES" sz="1100" b="1" spc="0">
                <a:solidFill>
                  <a:srgbClr val="000000"/>
                </a:solidFill>
                <a:latin typeface="Bookman Old Style" pitchFamily="1" panose="02020603050405020304"/>
              </a:rPr>
              <a:t>4.2. Departamentos </a:t>
            </a:r>
          </a:p>
        </p:txBody>
      </p:sp>
      <p:sp>
        <p:nvSpPr>
          <p:cNvPr id="3" name=""/>
          <p:cNvSpPr/>
          <p:nvPr>
            <p:ph type="body" idx="10"/>
          </p:nvPr>
        </p:nvSpPr>
        <p:spPr>
          <a:xfrm>
            <a:off x="1056005" y="681990"/>
            <a:ext cx="5486400" cy="1734820"/>
          </a:xfrm>
          <a:prstGeom prst="rect">
            <a:avLst/>
          </a:prstGeom>
          <a:noFill/>
          <a:ln w="0" cmpd="sng">
            <a:noFill/>
            <a:prstDash val="solid"/>
          </a:ln>
        </p:spPr>
        <p:txBody>
          <a:bodyPr vert="horz" lIns="0" tIns="226060" rIns="0" bIns="0" anchor="t"/>
          <a:lstStyle/>
          <a:p>
            <a:pPr marL="0" marR="45720" indent="0" algn="just">
              <a:lnSpc>
                <a:spcPts val="1400"/>
              </a:lnSpc>
              <a:spcAft>
                <a:spcPts val="0"/>
              </a:spcAft>
            </a:pPr>
            <a:r>
              <a:rPr lang="es-ES" sz="1100" spc="-35">
                <a:solidFill>
                  <a:srgbClr val="000000"/>
                </a:solidFill>
                <a:latin typeface="Bookman Old Style" pitchFamily="1" panose="02020603050405020304"/>
              </a:rPr>
              <a:t>ya existían, en atención a la aplicación de la Ley Orgánica 11/1983, de 25 de agos-</a:t>
            </a:r>
            <a:r>
              <a:rPr lang="es-ES" sz="1100" spc="-35">
                <a:solidFill>
                  <a:srgbClr val="000000"/>
                </a:solidFill>
                <a:latin typeface="Bookman Old Style" pitchFamily="1" panose="02020603050405020304"/>
              </a:rPr>
              <a:t>to, de Reforma Universitaria, LRU, apareciendo su evolución temporal durante el período 1974–1993 en la Tabla 4.1, en la que se incluye la denominación que tuvie-</a:t>
            </a:r>
            <a:r>
              <a:rPr lang="es-ES" sz="1100" spc="-35">
                <a:solidFill>
                  <a:srgbClr val="000000"/>
                </a:solidFill>
                <a:latin typeface="Bookman Old Style" pitchFamily="1" panose="02020603050405020304"/>
              </a:rPr>
              <a:t>ron, el código administrativo asignado (a efectos de identificación) y el nombre que tenían con anterioridad a la publicación de la LRU, y que sirvióde base para su constitución.</a:t>
            </a:r>
            <a:r>
              <a:rPr lang="es-ES" sz="1100" baseline="30000" spc="-35">
                <a:solidFill>
                  <a:srgbClr val="000000"/>
                </a:solidFill>
                <a:latin typeface="Bookman Old Style" pitchFamily="1" panose="02020603050405020304"/>
              </a:rPr>
              <a:t>1</a:t>
            </a:r>
            <a:r>
              <a:rPr lang="es-ES" sz="100" spc="-35">
                <a:solidFill>
                  <a:srgbClr val="000000"/>
                </a:solidFill>
                <a:latin typeface="Bookman Old Style" pitchFamily="1" panose="02020603050405020304"/>
              </a:rPr>
              <a:t> </a:t>
            </a:r>
          </a:p>
          <a:p>
            <a:pPr marL="0" marR="0" indent="0" algn="ctr">
              <a:lnSpc>
                <a:spcPts val="1400"/>
              </a:lnSpc>
              <a:spcBef>
                <a:spcPts val="1420"/>
              </a:spcBef>
              <a:spcAft>
                <a:spcPts val="355"/>
              </a:spcAft>
            </a:pPr>
            <a:r>
              <a:rPr lang="es-ES" sz="1100" spc="-25">
                <a:solidFill>
                  <a:srgbClr val="000000"/>
                </a:solidFill>
                <a:latin typeface="Bookman Old Style" pitchFamily="1" panose="02020603050405020304"/>
              </a:rPr>
              <a:t>Distribución del profesorado de la Facultad de Ciencias (1993) </a:t>
            </a:r>
          </a:p>
        </p:txBody>
      </p:sp>
      <p:sp>
        <p:nvSpPr>
          <p:cNvPr id="4" name=""/>
          <p:cNvSpPr/>
          <p:nvPr>
            <p:ph type="body" idx="10"/>
          </p:nvPr>
        </p:nvSpPr>
        <p:spPr>
          <a:xfrm>
            <a:off x="1056005" y="4562475"/>
            <a:ext cx="5486400" cy="4528820"/>
          </a:xfrm>
          <a:prstGeom prst="rect">
            <a:avLst/>
          </a:prstGeom>
          <a:noFill/>
          <a:ln w="0" cmpd="sng">
            <a:noFill/>
            <a:prstDash val="solid"/>
          </a:ln>
        </p:spPr>
        <p:txBody>
          <a:bodyPr vert="horz" lIns="0" tIns="40005" rIns="0" bIns="0" anchor="t"/>
          <a:lstStyle/>
          <a:p>
            <a:pPr marL="45720" marR="0" indent="0" algn="ctr">
              <a:lnSpc>
                <a:spcPts val="1200"/>
              </a:lnSpc>
              <a:spcAft>
                <a:spcPts val="0"/>
              </a:spcAft>
            </a:pPr>
            <a:r>
              <a:rPr lang="es-ES" sz="1100" b="1"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4.2: </a:t>
            </a:r>
            <a:r>
              <a:rPr lang="es-ES" sz="1000" spc="0">
                <a:solidFill>
                  <a:srgbClr val="000000"/>
                </a:solidFill>
                <a:latin typeface="Times New Roman" pitchFamily="1" panose="02020603050405020304"/>
              </a:rPr>
              <a:t>Distribución del profesorado de la Facultad de Ciencias por Departamentos, </a:t>
            </a:r>
            <a:br/>
            <a:r>
              <a:rPr lang="es-ES" sz="1000" spc="0">
                <a:solidFill>
                  <a:srgbClr val="000000"/>
                </a:solidFill>
                <a:latin typeface="Times New Roman" pitchFamily="1" panose="02020603050405020304"/>
              </a:rPr>
              <a:t>Cuerpos Docentes y Semidistritos (diciembre de 1993). </a:t>
            </a:r>
            <a:r>
              <a:rPr lang="es-ES" sz="1200" b="1" spc="0">
                <a:solidFill>
                  <a:srgbClr val="000000"/>
                </a:solidFill>
                <a:latin typeface="Courier New" pitchFamily="3" panose="02020603050405020304"/>
              </a:rPr>
              <a:t>CD</a:t>
            </a:r>
            <a:r>
              <a:rPr lang="es-ES" sz="1000" spc="0">
                <a:solidFill>
                  <a:srgbClr val="000000"/>
                </a:solidFill>
                <a:latin typeface="Times New Roman" pitchFamily="1" panose="02020603050405020304"/>
              </a:rPr>
              <a:t>: Código del Departamento; </a:t>
            </a:r>
            <a:r>
              <a:rPr lang="es-ES" sz="1200" b="1" spc="0">
                <a:solidFill>
                  <a:srgbClr val="000000"/>
                </a:solidFill>
                <a:latin typeface="Courier New" pitchFamily="3" panose="02020603050405020304"/>
              </a:rPr>
              <a:t>CU</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Catedrático de Universidad; </a:t>
            </a:r>
            <a:r>
              <a:rPr lang="es-ES" sz="1200" b="1" spc="0">
                <a:solidFill>
                  <a:srgbClr val="000000"/>
                </a:solidFill>
                <a:latin typeface="Courier New" pitchFamily="3" panose="02020603050405020304"/>
              </a:rPr>
              <a:t>TU</a:t>
            </a:r>
            <a:r>
              <a:rPr lang="es-ES" sz="1000" spc="0">
                <a:solidFill>
                  <a:srgbClr val="000000"/>
                </a:solidFill>
                <a:latin typeface="Times New Roman" pitchFamily="1" panose="02020603050405020304"/>
              </a:rPr>
              <a:t>: Titular de Universidad; </a:t>
            </a:r>
            <a:r>
              <a:rPr lang="es-ES" sz="1200" b="1" spc="0">
                <a:solidFill>
                  <a:srgbClr val="000000"/>
                </a:solidFill>
                <a:latin typeface="Courier New" pitchFamily="3" panose="02020603050405020304"/>
              </a:rPr>
              <a:t>AU</a:t>
            </a:r>
            <a:r>
              <a:rPr lang="es-ES" sz="1000" spc="0">
                <a:solidFill>
                  <a:srgbClr val="000000"/>
                </a:solidFill>
                <a:latin typeface="Times New Roman" pitchFamily="1" panose="02020603050405020304"/>
              </a:rPr>
              <a:t>: Ayudante, </a:t>
            </a:r>
            <a:r>
              <a:rPr lang="es-ES" sz="1200" b="1" spc="0">
                <a:solidFill>
                  <a:srgbClr val="000000"/>
                </a:solidFill>
                <a:latin typeface="Courier New" pitchFamily="3" panose="02020603050405020304"/>
              </a:rPr>
              <a:t>AS</a:t>
            </a:r>
            <a:r>
              <a:rPr lang="es-ES" sz="1000" spc="0">
                <a:solidFill>
                  <a:srgbClr val="000000"/>
                </a:solidFill>
                <a:latin typeface="Times New Roman" pitchFamily="1" panose="02020603050405020304"/>
              </a:rPr>
              <a:t>: Profesor </a:t>
            </a:r>
            <a:br/>
            <a:r>
              <a:rPr lang="es-ES" sz="1000" spc="0">
                <a:solidFill>
                  <a:srgbClr val="000000"/>
                </a:solidFill>
                <a:latin typeface="Times New Roman" pitchFamily="1" panose="02020603050405020304"/>
              </a:rPr>
              <a:t>Asociado; </a:t>
            </a:r>
            <a:r>
              <a:rPr lang="es-ES" sz="1200" b="1" spc="0">
                <a:solidFill>
                  <a:srgbClr val="000000"/>
                </a:solidFill>
                <a:latin typeface="Courier New" pitchFamily="3" panose="02020603050405020304"/>
              </a:rPr>
              <a:t>B</a:t>
            </a:r>
            <a:r>
              <a:rPr lang="es-ES" sz="1000" spc="0">
                <a:solidFill>
                  <a:srgbClr val="000000"/>
                </a:solidFill>
                <a:latin typeface="Times New Roman" pitchFamily="1" panose="02020603050405020304"/>
              </a:rPr>
              <a:t>: Becario de Investigación; </a:t>
            </a:r>
            <a:r>
              <a:rPr lang="es-ES" sz="1200" b="1" spc="0">
                <a:solidFill>
                  <a:srgbClr val="000000"/>
                </a:solidFill>
                <a:latin typeface="Courier New" pitchFamily="3" panose="02020603050405020304"/>
              </a:rPr>
              <a:t>FC</a:t>
            </a:r>
            <a:r>
              <a:rPr lang="es-ES" sz="1000" spc="0">
                <a:solidFill>
                  <a:srgbClr val="000000"/>
                </a:solidFill>
                <a:latin typeface="Times New Roman" pitchFamily="1" panose="02020603050405020304"/>
              </a:rPr>
              <a:t>: número de profesores del Departamento que imparten </a:t>
            </a:r>
            <a:br/>
            <a:r>
              <a:rPr lang="es-ES" sz="1000" spc="0">
                <a:solidFill>
                  <a:srgbClr val="000000"/>
                </a:solidFill>
                <a:latin typeface="Times New Roman" pitchFamily="1" panose="02020603050405020304"/>
              </a:rPr>
              <a:t>docencia en la Facultad de Ciencias; </a:t>
            </a:r>
            <a:r>
              <a:rPr lang="es-ES" sz="1200" b="1" spc="0">
                <a:solidFill>
                  <a:srgbClr val="000000"/>
                </a:solidFill>
                <a:latin typeface="Courier New" pitchFamily="3" panose="02020603050405020304"/>
              </a:rPr>
              <a:t>CC</a:t>
            </a:r>
            <a:r>
              <a:rPr lang="es-ES" sz="1000" spc="0">
                <a:solidFill>
                  <a:srgbClr val="000000"/>
                </a:solidFill>
                <a:latin typeface="Times New Roman" pitchFamily="1" panose="02020603050405020304"/>
              </a:rPr>
              <a:t>: número de profesores del Departamento en el </a:t>
            </a:r>
            <a:br/>
            <a:r>
              <a:rPr lang="es-ES" sz="1000" spc="0">
                <a:solidFill>
                  <a:srgbClr val="000000"/>
                </a:solidFill>
                <a:latin typeface="Times New Roman" pitchFamily="1" panose="02020603050405020304"/>
              </a:rPr>
              <a:t>Semidistrito de Cáceres; </a:t>
            </a:r>
            <a:r>
              <a:rPr lang="es-ES" sz="1200" b="1" spc="0">
                <a:solidFill>
                  <a:srgbClr val="000000"/>
                </a:solidFill>
                <a:latin typeface="Courier New" pitchFamily="3" panose="02020603050405020304"/>
              </a:rPr>
              <a:t>OC</a:t>
            </a:r>
            <a:r>
              <a:rPr lang="es-ES" sz="1000" spc="0">
                <a:solidFill>
                  <a:srgbClr val="000000"/>
                </a:solidFill>
                <a:latin typeface="Times New Roman" pitchFamily="1" panose="02020603050405020304"/>
              </a:rPr>
              <a:t>: número de profesores del Departamento que no imparten docencia </a:t>
            </a:r>
            <a:br/>
            <a:r>
              <a:rPr lang="es-ES" sz="1000" spc="0">
                <a:solidFill>
                  <a:srgbClr val="000000"/>
                </a:solidFill>
                <a:latin typeface="Times New Roman" pitchFamily="1" panose="02020603050405020304"/>
              </a:rPr>
              <a:t>en la Facultad de Ciencias; </a:t>
            </a:r>
            <a:r>
              <a:rPr lang="es-ES" sz="1200" b="1" spc="0">
                <a:solidFill>
                  <a:srgbClr val="000000"/>
                </a:solidFill>
                <a:latin typeface="Courier New" pitchFamily="3" panose="02020603050405020304"/>
              </a:rPr>
              <a:t>BA</a:t>
            </a:r>
            <a:r>
              <a:rPr lang="es-ES" sz="1000" spc="0">
                <a:solidFill>
                  <a:srgbClr val="000000"/>
                </a:solidFill>
                <a:latin typeface="Times New Roman" pitchFamily="1" panose="02020603050405020304"/>
              </a:rPr>
              <a:t>: número de profesores del Semidistrito de Badajoz, adscritos al </a:t>
            </a:r>
            <a:br/>
            <a:r>
              <a:rPr lang="es-ES" sz="1000" spc="0">
                <a:solidFill>
                  <a:srgbClr val="000000"/>
                </a:solidFill>
                <a:latin typeface="Times New Roman" pitchFamily="1" panose="02020603050405020304"/>
              </a:rPr>
              <a:t>Departamento; </a:t>
            </a:r>
            <a:r>
              <a:rPr lang="es-ES" sz="1200" b="1" spc="0">
                <a:solidFill>
                  <a:srgbClr val="000000"/>
                </a:solidFill>
                <a:latin typeface="Courier New" pitchFamily="3" panose="02020603050405020304"/>
              </a:rPr>
              <a:t>TP</a:t>
            </a:r>
            <a:r>
              <a:rPr lang="es-ES" sz="1000" spc="0">
                <a:solidFill>
                  <a:srgbClr val="000000"/>
                </a:solidFill>
                <a:latin typeface="Times New Roman" pitchFamily="1" panose="02020603050405020304"/>
              </a:rPr>
              <a:t>: número total de profesores en el Departamento. </a:t>
            </a:r>
          </a:p>
          <a:p>
            <a:pPr marL="45720" marR="45720" indent="0" algn="just">
              <a:lnSpc>
                <a:spcPts val="1400"/>
              </a:lnSpc>
              <a:spcBef>
                <a:spcPts val="3925"/>
              </a:spcBef>
              <a:spcAft>
                <a:spcPts val="0"/>
              </a:spcAft>
            </a:pPr>
            <a:r>
              <a:rPr lang="es-ES" sz="1100" spc="-45">
                <a:solidFill>
                  <a:srgbClr val="000000"/>
                </a:solidFill>
                <a:latin typeface="Bookman Old Style" pitchFamily="1" panose="02020603050405020304"/>
              </a:rPr>
              <a:t>Hay que tener en cuenta que hasta el año 1985 los Departamentos universitarios se circunscribían a un solo centro, constituyendo las unidades básicas de la docencia y de la investigación de nivel superior, agrupando disciplinas con una especial afinidad. Con la publicación de la LRU y la normalización estatutaria de las Universidades, la estructura departamental adquirióuna mayor complejidad, posibilitándose la exis-</a:t>
            </a:r>
            <a:r>
              <a:rPr lang="es-ES" sz="1100" spc="-45">
                <a:solidFill>
                  <a:srgbClr val="000000"/>
                </a:solidFill>
                <a:latin typeface="Bookman Old Style" pitchFamily="1" panose="02020603050405020304"/>
              </a:rPr>
              <a:t>tencia de Departamentos multicentro y, en el caso especial de la UEx, Departamentos con profesorado en varios campus. </a:t>
            </a:r>
          </a:p>
          <a:p>
            <a:pPr marL="45720" marR="45720" indent="0" algn="just">
              <a:lnSpc>
                <a:spcPts val="1400"/>
              </a:lnSpc>
              <a:spcBef>
                <a:spcPts val="545"/>
              </a:spcBef>
              <a:spcAft>
                <a:spcPts val="1175"/>
              </a:spcAft>
            </a:pPr>
            <a:r>
              <a:rPr lang="es-ES" sz="1100" spc="-35">
                <a:solidFill>
                  <a:srgbClr val="000000"/>
                </a:solidFill>
                <a:latin typeface="Bookman Old Style" pitchFamily="1" panose="02020603050405020304"/>
              </a:rPr>
              <a:t>En relación con esta última cuestión, las características de distribución que poseía el profesorado de la Facultad de Ciencias queda evidenciado en la Tabla 4.2, donde, para cada Departamento, se incluye el número de profesores por Cuerpo Docente y tipos de profesorado contratado, los becarios de investigación, el número de profe-</a:t>
            </a:r>
            <a:r>
              <a:rPr lang="es-ES" sz="1100" spc="-35">
                <a:solidFill>
                  <a:srgbClr val="000000"/>
                </a:solidFill>
                <a:latin typeface="Bookman Old Style" pitchFamily="1" panose="02020603050405020304"/>
              </a:rPr>
              <a:t>sores adscritos al Departamento que impartían su docencia en otro centro diferente a la </a:t>
            </a:r>
            <a:r>
              <a:rPr lang="es-ES" sz="1100" b="1" spc="-35">
                <a:solidFill>
                  <a:srgbClr val="000000"/>
                </a:solidFill>
                <a:latin typeface="Bookman Old Style" pitchFamily="1" panose="02020603050405020304"/>
              </a:rPr>
              <a:t>Facultad de Ciencias </a:t>
            </a:r>
            <a:r>
              <a:rPr lang="es-ES" sz="1100" spc="-35">
                <a:solidFill>
                  <a:srgbClr val="000000"/>
                </a:solidFill>
                <a:latin typeface="Bookman Old Style" pitchFamily="1" panose="02020603050405020304"/>
              </a:rPr>
              <a:t>y, por último, el número de profesores en los diferentes campus existentes en la fecha mencionada (Badajoz y Cáceres). </a:t>
            </a:r>
          </a:p>
        </p:txBody>
      </p:sp>
      <p:sp>
        <p:nvSpPr>
          <p:cNvPr id="5" name=""/>
          <p:cNvSpPr/>
          <p:nvPr>
            <p:ph type="body" idx="10"/>
          </p:nvPr>
        </p:nvSpPr>
        <p:spPr>
          <a:xfrm>
            <a:off x="1056005" y="9091295"/>
            <a:ext cx="5486400" cy="640080"/>
          </a:xfrm>
          <a:prstGeom prst="rect">
            <a:avLst/>
          </a:prstGeom>
          <a:noFill/>
          <a:ln w="0" cmpd="sng">
            <a:noFill/>
            <a:prstDash val="solid"/>
          </a:ln>
        </p:spPr>
        <p:txBody>
          <a:bodyPr vert="horz" lIns="0" tIns="30480" rIns="0" bIns="0" anchor="t"/>
          <a:lstStyle/>
          <a:p>
            <a:pPr marL="45720" marR="0" indent="0" algn="just">
              <a:lnSpc>
                <a:spcPts val="1200"/>
              </a:lnSpc>
              <a:spcAft>
                <a:spcPts val="1195"/>
              </a:spcAft>
            </a:pPr>
            <a:r>
              <a:rPr lang="es-ES" sz="800" baseline="30000" spc="0">
                <a:solidFill>
                  <a:srgbClr val="000000"/>
                </a:solidFill>
                <a:latin typeface="Arial" pitchFamily="2" panose="02020603050405020304"/>
              </a:rPr>
              <a:t>1</a:t>
            </a:r>
            <a:r>
              <a:rPr lang="es-ES" sz="1000" spc="0">
                <a:solidFill>
                  <a:srgbClr val="000000"/>
                </a:solidFill>
                <a:latin typeface="Times New Roman" pitchFamily="1" panose="02020603050405020304"/>
              </a:rPr>
              <a:t>No se incluye en la Tabla 4.1 la Sección Departamental de Fisiología Animal, pues se encontraba integrada en el Departamento de Fisiología. El profesorado de este Departamento impartía su docencia también en las Facultades de Medicina (Badajoz) y Veterinaria (Cáceres). </a:t>
            </a:r>
          </a:p>
        </p:txBody>
      </p:sp>
      <p:sp>
        <p:nvSpPr>
          <p:cNvPr id="6" name=""/>
          <p:cNvSpPr/>
          <p:nvPr>
            <p:ph type="body" idx="10"/>
          </p:nvPr>
        </p:nvSpPr>
        <p:spPr>
          <a:xfrm>
            <a:off x="1056005" y="9731375"/>
            <a:ext cx="5486400" cy="225425"/>
          </a:xfrm>
          <a:prstGeom prst="rect">
            <a:avLst/>
          </a:prstGeom>
          <a:noFill/>
          <a:ln w="0" cmpd="sng">
            <a:noFill/>
            <a:prstDash val="solid"/>
          </a:ln>
        </p:spPr>
        <p:txBody>
          <a:bodyPr vert="horz" lIns="0" tIns="57785" rIns="0" bIns="0" anchor="t"/>
          <a:lstStyle/>
          <a:p>
            <a:pPr marL="4572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sp>
        <p:nvSpPr>
          <p:cNvPr id="7" name=""/>
          <p:cNvSpPr/>
          <p:nvPr>
            <p:ph type="body" idx="10"/>
          </p:nvPr>
        </p:nvSpPr>
        <p:spPr>
          <a:xfrm>
            <a:off x="1481455" y="2416810"/>
            <a:ext cx="4946650" cy="128270"/>
          </a:xfrm>
          <a:prstGeom prst="rect">
            <a:avLst/>
          </a:prstGeom>
          <a:noFill/>
          <a:ln w="0" cmpd="sng">
            <a:noFill/>
            <a:prstDash val="solid"/>
          </a:ln>
        </p:spPr>
        <p:txBody>
          <a:bodyPr vert="horz" lIns="0" tIns="0" rIns="0" bIns="0" anchor="t"/>
          <a:lstStyle/>
          <a:p>
            <a:pPr marL="91440" marR="0" indent="0" algn="l">
              <a:lnSpc>
                <a:spcPts val="900"/>
              </a:lnSpc>
              <a:spcAft>
                <a:spcPts val="0"/>
              </a:spcAft>
              <a:tabLst>
                <a:tab algn="r" pos="4846320"/>
              </a:tabLst>
            </a:pPr>
            <a:r>
              <a:rPr lang="es-ES" sz="800" spc="0">
                <a:solidFill>
                  <a:srgbClr val="000000"/>
                </a:solidFill>
                <a:latin typeface="Bookman Old Style" pitchFamily="1" panose="02020603050405020304"/>
              </a:rPr>
              <a:t>Nombre </a:t>
            </a:r>
            <a:r>
              <a:rPr lang="es-ES" sz="800" spc="0">
                <a:solidFill>
                  <a:srgbClr val="000000"/>
                </a:solidFill>
                <a:latin typeface="Bookman Old Style" pitchFamily="1" panose="02020603050405020304"/>
              </a:rPr>
              <a:t>CU TU AU AS B FC CC OC BA TP </a:t>
            </a:r>
          </a:p>
        </p:txBody>
      </p:sp>
      <p:sp>
        <p:nvSpPr>
          <p:cNvPr id="8" name=""/>
          <p:cNvSpPr/>
          <p:nvPr>
            <p:ph type="body" idx="10"/>
          </p:nvPr>
        </p:nvSpPr>
        <p:spPr>
          <a:xfrm>
            <a:off x="1167130" y="2416810"/>
            <a:ext cx="314325" cy="128270"/>
          </a:xfrm>
          <a:prstGeom prst="rect">
            <a:avLst/>
          </a:prstGeom>
          <a:noFill/>
          <a:ln w="0" cmpd="sng">
            <a:noFill/>
            <a:prstDash val="solid"/>
          </a:ln>
        </p:spPr>
        <p:txBody>
          <a:bodyPr vert="horz" lIns="0" tIns="0" rIns="0" bIns="0" anchor="t"/>
          <a:lstStyle/>
          <a:p>
            <a:pPr marL="45720" marR="0" indent="0" algn="l">
              <a:lnSpc>
                <a:spcPts val="900"/>
              </a:lnSpc>
              <a:spcAft>
                <a:spcPts val="0"/>
              </a:spcAft>
            </a:pPr>
            <a:r>
              <a:rPr lang="es-ES" sz="800" spc="75">
                <a:solidFill>
                  <a:srgbClr val="000000"/>
                </a:solidFill>
                <a:latin typeface="Bookman Old Style" pitchFamily="1" panose="02020603050405020304"/>
              </a:rPr>
              <a:t>CD </a:t>
            </a:r>
          </a:p>
        </p:txBody>
      </p:sp>
      <p:sp>
        <p:nvSpPr>
          <p:cNvPr id="11" name=""/>
          <p:cNvSpPr/>
          <p:nvPr>
            <p:ph type="body" idx="10"/>
          </p:nvPr>
        </p:nvSpPr>
        <p:spPr>
          <a:xfrm>
            <a:off x="1238885" y="2590800"/>
            <a:ext cx="226060" cy="7620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75">
                <a:solidFill>
                  <a:srgbClr val="000000"/>
                </a:solidFill>
                <a:latin typeface="Bookman Old Style" pitchFamily="1" panose="02020603050405020304"/>
              </a:rPr>
              <a:t>21 </a:t>
            </a:r>
          </a:p>
        </p:txBody>
      </p:sp>
      <p:sp>
        <p:nvSpPr>
          <p:cNvPr id="12" name=""/>
          <p:cNvSpPr/>
          <p:nvPr>
            <p:ph type="body" idx="10"/>
          </p:nvPr>
        </p:nvSpPr>
        <p:spPr>
          <a:xfrm>
            <a:off x="1238885" y="2712720"/>
            <a:ext cx="229235" cy="7620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22 </a:t>
            </a:r>
          </a:p>
        </p:txBody>
      </p:sp>
      <p:sp>
        <p:nvSpPr>
          <p:cNvPr id="13" name=""/>
          <p:cNvSpPr/>
          <p:nvPr>
            <p:ph type="body" idx="10"/>
          </p:nvPr>
        </p:nvSpPr>
        <p:spPr>
          <a:xfrm>
            <a:off x="1238885" y="2834640"/>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23 </a:t>
            </a:r>
          </a:p>
        </p:txBody>
      </p:sp>
      <p:sp>
        <p:nvSpPr>
          <p:cNvPr id="14" name=""/>
          <p:cNvSpPr/>
          <p:nvPr>
            <p:ph type="body" idx="10"/>
          </p:nvPr>
        </p:nvSpPr>
        <p:spPr>
          <a:xfrm>
            <a:off x="1238885" y="2956560"/>
            <a:ext cx="229235" cy="7620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24 </a:t>
            </a:r>
          </a:p>
        </p:txBody>
      </p:sp>
      <p:sp>
        <p:nvSpPr>
          <p:cNvPr id="15" name=""/>
          <p:cNvSpPr/>
          <p:nvPr>
            <p:ph type="body" idx="10"/>
          </p:nvPr>
        </p:nvSpPr>
        <p:spPr>
          <a:xfrm>
            <a:off x="1238885" y="3078480"/>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25 </a:t>
            </a:r>
          </a:p>
        </p:txBody>
      </p:sp>
      <p:sp>
        <p:nvSpPr>
          <p:cNvPr id="16" name=""/>
          <p:cNvSpPr/>
          <p:nvPr>
            <p:ph type="body" idx="10"/>
          </p:nvPr>
        </p:nvSpPr>
        <p:spPr>
          <a:xfrm>
            <a:off x="1238885" y="319722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26 </a:t>
            </a:r>
          </a:p>
        </p:txBody>
      </p:sp>
      <p:sp>
        <p:nvSpPr>
          <p:cNvPr id="17" name=""/>
          <p:cNvSpPr/>
          <p:nvPr>
            <p:ph type="body" idx="10"/>
          </p:nvPr>
        </p:nvSpPr>
        <p:spPr>
          <a:xfrm>
            <a:off x="1238885" y="331914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28 </a:t>
            </a:r>
          </a:p>
        </p:txBody>
      </p:sp>
      <p:sp>
        <p:nvSpPr>
          <p:cNvPr id="18" name=""/>
          <p:cNvSpPr/>
          <p:nvPr>
            <p:ph type="body" idx="10"/>
          </p:nvPr>
        </p:nvSpPr>
        <p:spPr>
          <a:xfrm>
            <a:off x="1238885" y="344106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30 </a:t>
            </a:r>
          </a:p>
        </p:txBody>
      </p:sp>
      <p:sp>
        <p:nvSpPr>
          <p:cNvPr id="19" name=""/>
          <p:cNvSpPr/>
          <p:nvPr>
            <p:ph type="body" idx="10"/>
          </p:nvPr>
        </p:nvSpPr>
        <p:spPr>
          <a:xfrm>
            <a:off x="1238885" y="3562985"/>
            <a:ext cx="226060"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75">
                <a:solidFill>
                  <a:srgbClr val="000000"/>
                </a:solidFill>
                <a:latin typeface="Bookman Old Style" pitchFamily="1" panose="02020603050405020304"/>
              </a:rPr>
              <a:t>31 </a:t>
            </a:r>
          </a:p>
        </p:txBody>
      </p:sp>
      <p:sp>
        <p:nvSpPr>
          <p:cNvPr id="20" name=""/>
          <p:cNvSpPr/>
          <p:nvPr>
            <p:ph type="body" idx="10"/>
          </p:nvPr>
        </p:nvSpPr>
        <p:spPr>
          <a:xfrm>
            <a:off x="1238885" y="368490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32 </a:t>
            </a:r>
          </a:p>
        </p:txBody>
      </p:sp>
      <p:sp>
        <p:nvSpPr>
          <p:cNvPr id="21" name=""/>
          <p:cNvSpPr/>
          <p:nvPr>
            <p:ph type="body" idx="10"/>
          </p:nvPr>
        </p:nvSpPr>
        <p:spPr>
          <a:xfrm>
            <a:off x="1238885" y="380682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33 </a:t>
            </a:r>
          </a:p>
        </p:txBody>
      </p:sp>
      <p:sp>
        <p:nvSpPr>
          <p:cNvPr id="22" name=""/>
          <p:cNvSpPr/>
          <p:nvPr>
            <p:ph type="body" idx="10"/>
          </p:nvPr>
        </p:nvSpPr>
        <p:spPr>
          <a:xfrm>
            <a:off x="1238885" y="392874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38 </a:t>
            </a:r>
          </a:p>
        </p:txBody>
      </p:sp>
      <p:sp>
        <p:nvSpPr>
          <p:cNvPr id="23" name=""/>
          <p:cNvSpPr/>
          <p:nvPr>
            <p:ph type="body" idx="10"/>
          </p:nvPr>
        </p:nvSpPr>
        <p:spPr>
          <a:xfrm>
            <a:off x="1238885" y="405066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0">
                <a:solidFill>
                  <a:srgbClr val="000000"/>
                </a:solidFill>
                <a:latin typeface="Bookman Old Style" pitchFamily="1" panose="02020603050405020304"/>
              </a:rPr>
              <a:t>54 </a:t>
            </a:r>
          </a:p>
        </p:txBody>
      </p:sp>
      <p:sp>
        <p:nvSpPr>
          <p:cNvPr id="24" name=""/>
          <p:cNvSpPr/>
          <p:nvPr>
            <p:ph type="body" idx="10"/>
          </p:nvPr>
        </p:nvSpPr>
        <p:spPr>
          <a:xfrm>
            <a:off x="1238885" y="417258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0">
                <a:solidFill>
                  <a:srgbClr val="000000"/>
                </a:solidFill>
                <a:latin typeface="Bookman Old Style" pitchFamily="1" panose="02020603050405020304"/>
              </a:rPr>
              <a:t>63 </a:t>
            </a:r>
          </a:p>
        </p:txBody>
      </p:sp>
      <p:sp>
        <p:nvSpPr>
          <p:cNvPr id="25" name=""/>
          <p:cNvSpPr/>
          <p:nvPr>
            <p:ph type="body" idx="10"/>
          </p:nvPr>
        </p:nvSpPr>
        <p:spPr>
          <a:xfrm>
            <a:off x="1566545" y="2712720"/>
            <a:ext cx="4754880" cy="79375"/>
          </a:xfrm>
          <a:prstGeom prst="rect">
            <a:avLst/>
          </a:prstGeom>
          <a:noFill/>
          <a:ln w="0" cmpd="sng">
            <a:noFill/>
            <a:prstDash val="solid"/>
          </a:ln>
        </p:spPr>
        <p:txBody>
          <a:bodyPr vert="horz" lIns="0" tIns="0" rIns="0" bIns="0" anchor="t"/>
          <a:lstStyle/>
          <a:p>
            <a:pPr marL="0" marR="0" indent="0" algn="l">
              <a:lnSpc>
                <a:spcPts val="600"/>
              </a:lnSpc>
              <a:spcAft>
                <a:spcPts val="0"/>
              </a:spcAft>
              <a:tabLst>
                <a:tab algn="r" pos="4754880"/>
              </a:tabLst>
            </a:pPr>
            <a:r>
              <a:rPr lang="es-ES" sz="900" spc="0">
                <a:solidFill>
                  <a:srgbClr val="000000"/>
                </a:solidFill>
                <a:latin typeface="Times New Roman" pitchFamily="1" panose="02020603050405020304"/>
              </a:rPr>
              <a:t>Física </a:t>
            </a:r>
            <a:r>
              <a:rPr lang="es-ES" sz="800" spc="0">
                <a:solidFill>
                  <a:srgbClr val="000000"/>
                </a:solidFill>
                <a:latin typeface="Bookman Old Style" pitchFamily="1" panose="02020603050405020304"/>
              </a:rPr>
              <a:t>4 19 4 5 3 35 7 8 36 43 </a:t>
            </a:r>
          </a:p>
        </p:txBody>
      </p:sp>
      <p:sp>
        <p:nvSpPr>
          <p:cNvPr id="26" name=""/>
          <p:cNvSpPr/>
          <p:nvPr>
            <p:ph type="body" idx="10"/>
          </p:nvPr>
        </p:nvSpPr>
        <p:spPr>
          <a:xfrm>
            <a:off x="1566545" y="3078480"/>
            <a:ext cx="4754880"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Ingeniería Química y Energética </a:t>
            </a:r>
            <a:r>
              <a:rPr lang="es-ES" sz="800" spc="0">
                <a:solidFill>
                  <a:srgbClr val="000000"/>
                </a:solidFill>
                <a:latin typeface="Bookman Old Style" pitchFamily="1" panose="02020603050405020304"/>
              </a:rPr>
              <a:t>2 4 1 0 3 10 0 5 15 15 </a:t>
            </a:r>
          </a:p>
        </p:txBody>
      </p:sp>
      <p:sp>
        <p:nvSpPr>
          <p:cNvPr id="27" name=""/>
          <p:cNvSpPr/>
          <p:nvPr>
            <p:ph type="body" idx="10"/>
          </p:nvPr>
        </p:nvSpPr>
        <p:spPr>
          <a:xfrm>
            <a:off x="1566545" y="3197225"/>
            <a:ext cx="4751705"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Bioquímica y Biología Molecular y Genética </a:t>
            </a:r>
            <a:r>
              <a:rPr lang="es-ES" sz="800" spc="0">
                <a:solidFill>
                  <a:srgbClr val="000000"/>
                </a:solidFill>
                <a:latin typeface="Bookman Old Style" pitchFamily="1" panose="02020603050405020304"/>
              </a:rPr>
              <a:t>2 6 1 1 4 14 5 11 16 21 </a:t>
            </a:r>
          </a:p>
        </p:txBody>
      </p:sp>
      <p:sp>
        <p:nvSpPr>
          <p:cNvPr id="28" name=""/>
          <p:cNvSpPr/>
          <p:nvPr>
            <p:ph type="body" idx="10"/>
          </p:nvPr>
        </p:nvSpPr>
        <p:spPr>
          <a:xfrm>
            <a:off x="1566545" y="3319145"/>
            <a:ext cx="4754880"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Fisiología </a:t>
            </a:r>
            <a:r>
              <a:rPr lang="es-ES" sz="800" spc="0">
                <a:solidFill>
                  <a:srgbClr val="000000"/>
                </a:solidFill>
                <a:latin typeface="Bookman Old Style" pitchFamily="1" panose="02020603050405020304"/>
              </a:rPr>
              <a:t>0 2 0 1 1 4 5 15 14 19 </a:t>
            </a:r>
          </a:p>
        </p:txBody>
      </p:sp>
      <p:sp>
        <p:nvSpPr>
          <p:cNvPr id="29" name=""/>
          <p:cNvSpPr/>
          <p:nvPr>
            <p:ph type="body" idx="10"/>
          </p:nvPr>
        </p:nvSpPr>
        <p:spPr>
          <a:xfrm>
            <a:off x="1566545" y="3441065"/>
            <a:ext cx="4751705" cy="9779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754880"/>
              </a:tabLst>
            </a:pPr>
            <a:r>
              <a:rPr lang="es-ES" sz="900" spc="0">
                <a:solidFill>
                  <a:srgbClr val="000000"/>
                </a:solidFill>
                <a:latin typeface="Times New Roman" pitchFamily="1" panose="02020603050405020304"/>
              </a:rPr>
              <a:t>Biología y Producción Vegetales </a:t>
            </a:r>
            <a:r>
              <a:rPr lang="es-ES" sz="800" spc="0">
                <a:solidFill>
                  <a:srgbClr val="000000"/>
                </a:solidFill>
                <a:latin typeface="Bookman Old Style" pitchFamily="1" panose="02020603050405020304"/>
              </a:rPr>
              <a:t>4 4 2 6 1 17 0 14 31 31 </a:t>
            </a:r>
          </a:p>
        </p:txBody>
      </p:sp>
      <p:sp>
        <p:nvSpPr>
          <p:cNvPr id="30" name=""/>
          <p:cNvSpPr/>
          <p:nvPr>
            <p:ph type="body" idx="10"/>
          </p:nvPr>
        </p:nvSpPr>
        <p:spPr>
          <a:xfrm>
            <a:off x="1566545" y="3562985"/>
            <a:ext cx="4754880"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Microbiología </a:t>
            </a:r>
            <a:r>
              <a:rPr lang="es-ES" sz="800" spc="0">
                <a:solidFill>
                  <a:srgbClr val="000000"/>
                </a:solidFill>
                <a:latin typeface="Bookman Old Style" pitchFamily="1" panose="02020603050405020304"/>
              </a:rPr>
              <a:t>1 5 3 0 1 10 0 6 16 16 </a:t>
            </a:r>
          </a:p>
        </p:txBody>
      </p:sp>
      <p:sp>
        <p:nvSpPr>
          <p:cNvPr id="31" name=""/>
          <p:cNvSpPr/>
          <p:nvPr>
            <p:ph type="body" idx="10"/>
          </p:nvPr>
        </p:nvSpPr>
        <p:spPr>
          <a:xfrm>
            <a:off x="1566545" y="3928745"/>
            <a:ext cx="4754880"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Electrónica e Ingeniería Electromecánica </a:t>
            </a:r>
            <a:r>
              <a:rPr lang="es-ES" sz="800" spc="0">
                <a:solidFill>
                  <a:srgbClr val="000000"/>
                </a:solidFill>
                <a:latin typeface="Bookman Old Style" pitchFamily="1" panose="02020603050405020304"/>
              </a:rPr>
              <a:t>2 1 0 1 0 4 3 21 22 25 </a:t>
            </a:r>
          </a:p>
        </p:txBody>
      </p:sp>
      <p:sp>
        <p:nvSpPr>
          <p:cNvPr id="32" name=""/>
          <p:cNvSpPr/>
          <p:nvPr>
            <p:ph type="body" idx="10"/>
          </p:nvPr>
        </p:nvSpPr>
        <p:spPr>
          <a:xfrm>
            <a:off x="1566545" y="4050665"/>
            <a:ext cx="4754880" cy="79375"/>
          </a:xfrm>
          <a:prstGeom prst="rect">
            <a:avLst/>
          </a:prstGeom>
          <a:noFill/>
          <a:ln w="0" cmpd="sng">
            <a:noFill/>
            <a:prstDash val="solid"/>
          </a:ln>
        </p:spPr>
        <p:txBody>
          <a:bodyPr vert="horz" lIns="0" tIns="0" rIns="0" bIns="0" anchor="t"/>
          <a:lstStyle/>
          <a:p>
            <a:pPr marL="0" marR="0" indent="0" algn="l">
              <a:lnSpc>
                <a:spcPts val="600"/>
              </a:lnSpc>
              <a:spcAft>
                <a:spcPts val="0"/>
              </a:spcAft>
              <a:tabLst>
                <a:tab algn="r" pos="4754880"/>
              </a:tabLst>
            </a:pPr>
            <a:r>
              <a:rPr lang="es-ES" sz="900" spc="0">
                <a:solidFill>
                  <a:srgbClr val="000000"/>
                </a:solidFill>
                <a:latin typeface="Times New Roman" pitchFamily="1" panose="02020603050405020304"/>
              </a:rPr>
              <a:t>Matemáticas </a:t>
            </a:r>
            <a:r>
              <a:rPr lang="es-ES" sz="800" spc="0">
                <a:solidFill>
                  <a:srgbClr val="000000"/>
                </a:solidFill>
                <a:latin typeface="Bookman Old Style" pitchFamily="1" panose="02020603050405020304"/>
              </a:rPr>
              <a:t>6 9 1 12 0 28 11 30 47 58 </a:t>
            </a:r>
          </a:p>
        </p:txBody>
      </p:sp>
      <p:sp>
        <p:nvSpPr>
          <p:cNvPr id="33" name=""/>
          <p:cNvSpPr/>
          <p:nvPr>
            <p:ph type="body" idx="10"/>
          </p:nvPr>
        </p:nvSpPr>
        <p:spPr>
          <a:xfrm>
            <a:off x="1566545" y="4172585"/>
            <a:ext cx="4782185" cy="231775"/>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754880"/>
              </a:tabLst>
            </a:pPr>
            <a:r>
              <a:rPr lang="es-ES" sz="900" spc="0">
                <a:solidFill>
                  <a:srgbClr val="000000"/>
                </a:solidFill>
                <a:latin typeface="Times New Roman" pitchFamily="1" panose="02020603050405020304"/>
              </a:rPr>
              <a:t>Química Física </a:t>
            </a:r>
            <a:r>
              <a:rPr lang="es-ES" sz="800" spc="0">
                <a:solidFill>
                  <a:srgbClr val="000000"/>
                </a:solidFill>
                <a:latin typeface="Bookman Old Style" pitchFamily="1" panose="02020603050405020304"/>
              </a:rPr>
              <a:t>2 5 1 2 1 11 0 0 11 11 </a:t>
            </a:r>
          </a:p>
          <a:p>
            <a:pPr marL="0" marR="0" indent="0" algn="l">
              <a:lnSpc>
                <a:spcPts val="900"/>
              </a:lnSpc>
              <a:spcBef>
                <a:spcPts val="35"/>
              </a:spcBef>
              <a:spcAft>
                <a:spcPts val="0"/>
              </a:spcAft>
              <a:tabLst>
                <a:tab algn="r" pos="4754880"/>
              </a:tabLst>
            </a:pPr>
            <a:r>
              <a:rPr lang="es-ES" sz="800" spc="0">
                <a:solidFill>
                  <a:srgbClr val="000000"/>
                </a:solidFill>
                <a:latin typeface="Bookman Old Style" pitchFamily="1" panose="02020603050405020304"/>
              </a:rPr>
              <a:t>TOTAL (1993) </a:t>
            </a:r>
            <a:r>
              <a:rPr lang="es-ES" sz="800" spc="0">
                <a:solidFill>
                  <a:srgbClr val="000000"/>
                </a:solidFill>
                <a:latin typeface="Bookman Old Style" pitchFamily="1" panose="02020603050405020304"/>
              </a:rPr>
              <a:t>28 87 16 35 17 183 36 123 266 302 </a:t>
            </a:r>
          </a:p>
        </p:txBody>
      </p:sp>
      <p:sp>
        <p:nvSpPr>
          <p:cNvPr id="34" name=""/>
          <p:cNvSpPr/>
          <p:nvPr>
            <p:ph type="body" idx="10"/>
          </p:nvPr>
        </p:nvSpPr>
        <p:spPr>
          <a:xfrm>
            <a:off x="1569720" y="2590800"/>
            <a:ext cx="4751705" cy="97790"/>
          </a:xfrm>
          <a:prstGeom prst="rect">
            <a:avLst/>
          </a:prstGeom>
          <a:noFill/>
          <a:ln w="0" cmpd="sng">
            <a:noFill/>
            <a:prstDash val="solid"/>
          </a:ln>
        </p:spPr>
        <p:txBody>
          <a:bodyPr vert="horz" lIns="0" tIns="0" rIns="0" bIns="0" anchor="t"/>
          <a:lstStyle/>
          <a:p>
            <a:pPr marL="0" marR="0" indent="0" algn="ctr">
              <a:lnSpc>
                <a:spcPts val="800"/>
              </a:lnSpc>
              <a:spcAft>
                <a:spcPts val="0"/>
              </a:spcAft>
            </a:pPr>
            <a:r>
              <a:rPr lang="es-ES" sz="900" spc="125">
                <a:solidFill>
                  <a:srgbClr val="000000"/>
                </a:solidFill>
                <a:latin typeface="Times New Roman" pitchFamily="1" panose="02020603050405020304"/>
              </a:rPr>
              <a:t>Ciencias Morfológicas, Biología Celular y Animal </a:t>
            </a:r>
            <a:r>
              <a:rPr lang="es-ES" sz="800" spc="125">
                <a:solidFill>
                  <a:srgbClr val="000000"/>
                </a:solidFill>
                <a:latin typeface="Bookman Old Style" pitchFamily="1" panose="02020603050405020304"/>
              </a:rPr>
              <a:t>1 8 2 1 2 14 0 5 19 19 </a:t>
            </a:r>
          </a:p>
        </p:txBody>
      </p:sp>
      <p:sp>
        <p:nvSpPr>
          <p:cNvPr id="35" name=""/>
          <p:cNvSpPr/>
          <p:nvPr>
            <p:ph type="body" idx="10"/>
          </p:nvPr>
        </p:nvSpPr>
        <p:spPr>
          <a:xfrm>
            <a:off x="1569720" y="2834640"/>
            <a:ext cx="4751705"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Química Analítica </a:t>
            </a:r>
            <a:r>
              <a:rPr lang="es-ES" sz="800" spc="0">
                <a:solidFill>
                  <a:srgbClr val="000000"/>
                </a:solidFill>
                <a:latin typeface="Bookman Old Style" pitchFamily="1" panose="02020603050405020304"/>
              </a:rPr>
              <a:t>2 6 0 1 1 10 0 0 10 10 </a:t>
            </a:r>
          </a:p>
        </p:txBody>
      </p:sp>
      <p:sp>
        <p:nvSpPr>
          <p:cNvPr id="36" name=""/>
          <p:cNvSpPr/>
          <p:nvPr>
            <p:ph type="body" idx="10"/>
          </p:nvPr>
        </p:nvSpPr>
        <p:spPr>
          <a:xfrm>
            <a:off x="1569720" y="2956560"/>
            <a:ext cx="4751705" cy="9779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754880"/>
              </a:tabLst>
            </a:pPr>
            <a:r>
              <a:rPr lang="es-ES" sz="900" spc="0">
                <a:solidFill>
                  <a:srgbClr val="000000"/>
                </a:solidFill>
                <a:latin typeface="Times New Roman" pitchFamily="1" panose="02020603050405020304"/>
              </a:rPr>
              <a:t>Química Orgánica </a:t>
            </a:r>
            <a:r>
              <a:rPr lang="es-ES" sz="800" spc="0">
                <a:solidFill>
                  <a:srgbClr val="000000"/>
                </a:solidFill>
                <a:latin typeface="Bookman Old Style" pitchFamily="1" panose="02020603050405020304"/>
              </a:rPr>
              <a:t>0 8 0 0 0 8 4 4 8 12 </a:t>
            </a:r>
          </a:p>
        </p:txBody>
      </p:sp>
      <p:sp>
        <p:nvSpPr>
          <p:cNvPr id="37" name=""/>
          <p:cNvSpPr/>
          <p:nvPr>
            <p:ph type="body" idx="10"/>
          </p:nvPr>
        </p:nvSpPr>
        <p:spPr>
          <a:xfrm>
            <a:off x="1569720" y="3684905"/>
            <a:ext cx="4751705"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Química Analítica y Electroquímica </a:t>
            </a:r>
            <a:r>
              <a:rPr lang="es-ES" sz="800" spc="0">
                <a:solidFill>
                  <a:srgbClr val="000000"/>
                </a:solidFill>
                <a:latin typeface="Bookman Old Style" pitchFamily="1" panose="02020603050405020304"/>
              </a:rPr>
              <a:t>1 6 1 1 0 9 0 3 12 12 </a:t>
            </a:r>
          </a:p>
        </p:txBody>
      </p:sp>
      <p:sp>
        <p:nvSpPr>
          <p:cNvPr id="38" name=""/>
          <p:cNvSpPr/>
          <p:nvPr>
            <p:ph type="body" idx="10"/>
          </p:nvPr>
        </p:nvSpPr>
        <p:spPr>
          <a:xfrm>
            <a:off x="1569720" y="3806825"/>
            <a:ext cx="4751705" cy="9779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754880"/>
              </a:tabLst>
            </a:pPr>
            <a:r>
              <a:rPr lang="es-ES" sz="900" spc="0">
                <a:solidFill>
                  <a:srgbClr val="000000"/>
                </a:solidFill>
                <a:latin typeface="Times New Roman" pitchFamily="1" panose="02020603050405020304"/>
              </a:rPr>
              <a:t>Química Inorgánica </a:t>
            </a:r>
            <a:r>
              <a:rPr lang="es-ES" sz="800" spc="0">
                <a:solidFill>
                  <a:srgbClr val="000000"/>
                </a:solidFill>
                <a:latin typeface="Bookman Old Style" pitchFamily="1" panose="02020603050405020304"/>
              </a:rPr>
              <a:t>1 4 0 4 0 9 1 0 9 10 </a:t>
            </a:r>
          </a:p>
        </p:txBody>
      </p:sp>
    </p:spTree>
  </p:cSld>
  <p:clrMapOvr>
    <a:masterClrMapping/>
  </p:clrMapOvr>
</p:sldLayout>
</file>

<file path=ppt/slideLayouts/slideLayout7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5845" y="482600"/>
            <a:ext cx="5486400" cy="486410"/>
          </a:xfrm>
          <a:prstGeom prst="rect">
            <a:avLst/>
          </a:prstGeom>
          <a:noFill/>
          <a:ln w="0" cmpd="sng">
            <a:noFill/>
            <a:prstDash val="solid"/>
          </a:ln>
        </p:spPr>
        <p:txBody>
          <a:bodyPr vert="horz" lIns="0" tIns="8255" rIns="0" bIns="0" anchor="t"/>
          <a:lstStyle/>
          <a:p>
            <a:pPr marL="0" marR="0" indent="0" algn="l">
              <a:lnSpc>
                <a:spcPts val="1400"/>
              </a:lnSpc>
              <a:spcAft>
                <a:spcPts val="2280"/>
              </a:spcAft>
              <a:tabLst>
                <a:tab algn="r" pos="5440680"/>
              </a:tabLst>
            </a:pPr>
            <a:r>
              <a:rPr lang="es-ES" sz="1200" spc="0">
                <a:solidFill>
                  <a:srgbClr val="060305"/>
                </a:solidFill>
                <a:latin typeface="Bookman Old Style" pitchFamily="1" panose="02020603050405020304"/>
              </a:rPr>
              <a:t>4. Ubicación y Organización </a:t>
            </a:r>
            <a:r>
              <a:rPr lang="es-ES" sz="1200" spc="0">
                <a:solidFill>
                  <a:srgbClr val="060305"/>
                </a:solidFill>
                <a:latin typeface="Bookman Old Style" pitchFamily="1" panose="02020603050405020304"/>
              </a:rPr>
              <a:t>51 </a:t>
            </a:r>
          </a:p>
        </p:txBody>
      </p:sp>
      <p:sp>
        <p:nvSpPr>
          <p:cNvPr id="5" name=""/>
          <p:cNvSpPr/>
          <p:nvPr>
            <p:ph type="body" idx="10"/>
          </p:nvPr>
        </p:nvSpPr>
        <p:spPr>
          <a:xfrm>
            <a:off x="1045845" y="9073515"/>
            <a:ext cx="5486400" cy="657860"/>
          </a:xfrm>
          <a:prstGeom prst="rect">
            <a:avLst/>
          </a:prstGeom>
          <a:noFill/>
          <a:ln w="0" cmpd="sng">
            <a:noFill/>
            <a:prstDash val="solid"/>
          </a:ln>
        </p:spPr>
        <p:txBody>
          <a:bodyPr vert="horz" lIns="0" tIns="36830" rIns="0" bIns="0" anchor="t"/>
          <a:lstStyle/>
          <a:p>
            <a:pPr marL="0" marR="0" indent="0" algn="ctr">
              <a:lnSpc>
                <a:spcPts val="1400"/>
              </a:lnSpc>
              <a:spcAft>
                <a:spcPts val="3455"/>
              </a:spcAft>
            </a:pPr>
            <a:r>
              <a:rPr lang="es-ES" sz="1200" spc="-45">
                <a:solidFill>
                  <a:srgbClr val="060305"/>
                </a:solidFill>
                <a:latin typeface="Bookman Old Style" pitchFamily="1" panose="02020603050405020304"/>
              </a:rPr>
              <a:t>Figura </a:t>
            </a:r>
            <a:r>
              <a:rPr lang="es-ES" sz="1250" spc="-45">
                <a:solidFill>
                  <a:srgbClr val="060305"/>
                </a:solidFill>
                <a:latin typeface="Arial" pitchFamily="2" panose="02020603050405020304"/>
              </a:rPr>
              <a:t>iii</a:t>
            </a:r>
            <a:r>
              <a:rPr lang="es-ES" sz="1200" spc="-45">
                <a:solidFill>
                  <a:srgbClr val="060305"/>
                </a:solidFill>
                <a:latin typeface="Bookman Old Style" pitchFamily="1" panose="02020603050405020304"/>
              </a:rPr>
              <a:t>: Campus Universitario. Badajoz </a:t>
            </a:r>
          </a:p>
        </p:txBody>
      </p:sp>
      <p:sp>
        <p:nvSpPr>
          <p:cNvPr id="6" name=""/>
          <p:cNvSpPr/>
          <p:nvPr>
            <p:ph type="body" idx="10"/>
          </p:nvPr>
        </p:nvSpPr>
        <p:spPr>
          <a:xfrm>
            <a:off x="1045845" y="9731375"/>
            <a:ext cx="5486400" cy="238125"/>
          </a:xfrm>
          <a:prstGeom prst="rect">
            <a:avLst/>
          </a:prstGeom>
          <a:noFill/>
          <a:ln w="0" cmpd="sng">
            <a:noFill/>
            <a:prstDash val="solid"/>
          </a:ln>
        </p:spPr>
        <p:txBody>
          <a:bodyPr vert="horz" lIns="0" tIns="61595" rIns="0" bIns="0" anchor="t"/>
          <a:lstStyle/>
          <a:p>
            <a:pPr marL="0" marR="0" indent="0" algn="r">
              <a:lnSpc>
                <a:spcPts val="1400"/>
              </a:lnSpc>
              <a:spcAft>
                <a:spcPts val="0"/>
              </a:spcAft>
            </a:pPr>
            <a:r>
              <a:rPr lang="es-ES" sz="1200" spc="15">
                <a:solidFill>
                  <a:srgbClr val="060305"/>
                </a:solidFill>
                <a:latin typeface="Bookman Old Style" pitchFamily="1" panose="02020603050405020304"/>
              </a:rPr>
              <a:t>Memoria Histórica </a:t>
            </a:r>
          </a:p>
        </p:txBody>
      </p:sp>
    </p:spTree>
  </p:cSld>
  <p:clrMapOvr>
    <a:masterClrMapping/>
  </p:clrMapOvr>
</p:sldLayout>
</file>

<file path=ppt/slideLayouts/slideLayout7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52 </a:t>
            </a:r>
            <a:r>
              <a:rPr lang="es-ES" sz="1250" b="1" spc="0">
                <a:solidFill>
                  <a:srgbClr val="000000"/>
                </a:solidFill>
                <a:latin typeface="Times New Roman" pitchFamily="1" panose="02020603050405020304"/>
              </a:rPr>
              <a:t>4.2. Departamentos </a:t>
            </a:r>
          </a:p>
        </p:txBody>
      </p:sp>
      <p:sp>
        <p:nvSpPr>
          <p:cNvPr id="5" name=""/>
          <p:cNvSpPr/>
          <p:nvPr>
            <p:ph type="body" idx="10"/>
          </p:nvPr>
        </p:nvSpPr>
        <p:spPr>
          <a:xfrm>
            <a:off x="1056005" y="681990"/>
            <a:ext cx="5486400" cy="2960370"/>
          </a:xfrm>
          <a:prstGeom prst="rect">
            <a:avLst/>
          </a:prstGeom>
          <a:noFill/>
          <a:ln w="0" cmpd="sng">
            <a:noFill/>
            <a:prstDash val="solid"/>
          </a:ln>
        </p:spPr>
        <p:txBody>
          <a:bodyPr vert="horz" lIns="0" tIns="225425" rIns="0" bIns="0" anchor="t"/>
          <a:lstStyle/>
          <a:p>
            <a:pPr marL="45720" marR="45720" indent="0" algn="just">
              <a:lnSpc>
                <a:spcPts val="1400"/>
              </a:lnSpc>
              <a:spcAft>
                <a:spcPts val="2725"/>
              </a:spcAft>
            </a:pPr>
            <a:r>
              <a:rPr lang="es-ES" sz="1200" spc="30">
                <a:solidFill>
                  <a:srgbClr val="000000"/>
                </a:solidFill>
                <a:latin typeface="Times New Roman" pitchFamily="1" panose="02020603050405020304"/>
              </a:rPr>
              <a:t>De los trece Departamentos estrechamente vinculados a la </a:t>
            </a:r>
            <a:r>
              <a:rPr lang="es-ES" sz="1250" b="1" spc="30">
                <a:solidFill>
                  <a:srgbClr val="000000"/>
                </a:solidFill>
                <a:latin typeface="Times New Roman" pitchFamily="1" panose="02020603050405020304"/>
              </a:rPr>
              <a:t>Facultad de Cien-</a:t>
            </a:r>
            <a:r>
              <a:rPr lang="es-ES" sz="1250" b="1" spc="30">
                <a:solidFill>
                  <a:srgbClr val="000000"/>
                </a:solidFill>
                <a:latin typeface="Times New Roman" pitchFamily="1" panose="02020603050405020304"/>
              </a:rPr>
              <a:t>cias</a:t>
            </a:r>
            <a:r>
              <a:rPr lang="es-ES" sz="1200" spc="30">
                <a:solidFill>
                  <a:srgbClr val="000000"/>
                </a:solidFill>
                <a:latin typeface="Times New Roman" pitchFamily="1" panose="02020603050405020304"/>
              </a:rPr>
              <a:t>, siete se encontraban constituidos con profesorado cuya actividad docente se desarrollaba en el campus de Badajoz en su totalidad y, de ellos, dos en la pro-</a:t>
            </a:r>
            <a:r>
              <a:rPr lang="es-ES" sz="1200" spc="30">
                <a:solidFill>
                  <a:srgbClr val="000000"/>
                </a:solidFill>
                <a:latin typeface="Times New Roman" pitchFamily="1" panose="02020603050405020304"/>
              </a:rPr>
              <a:t>pia </a:t>
            </a:r>
            <a:r>
              <a:rPr lang="es-ES" sz="1250" b="1" spc="30">
                <a:solidFill>
                  <a:srgbClr val="000000"/>
                </a:solidFill>
                <a:latin typeface="Times New Roman" pitchFamily="1" panose="02020603050405020304"/>
              </a:rPr>
              <a:t>Facultad de Ciencias</a:t>
            </a:r>
            <a:r>
              <a:rPr lang="es-ES" sz="1200" spc="30">
                <a:solidFill>
                  <a:srgbClr val="000000"/>
                </a:solidFill>
                <a:latin typeface="Times New Roman" pitchFamily="1" panose="02020603050405020304"/>
              </a:rPr>
              <a:t>, siendo el resto Departamentos multicentro —</a:t>
            </a:r>
            <a:r>
              <a:rPr lang="es-ES" sz="1250" b="1" spc="30">
                <a:solidFill>
                  <a:srgbClr val="000000"/>
                </a:solidFill>
                <a:latin typeface="Times New Roman" pitchFamily="1" panose="02020603050405020304"/>
              </a:rPr>
              <a:t>Ciencias Morfológicas, Biología Celular y Animal</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Ingeniería Química y Energé-</a:t>
            </a:r>
            <a:r>
              <a:rPr lang="es-ES" sz="1250" b="1" spc="30">
                <a:solidFill>
                  <a:srgbClr val="000000"/>
                </a:solidFill>
                <a:latin typeface="Times New Roman" pitchFamily="1" panose="02020603050405020304"/>
              </a:rPr>
              <a:t>tica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Biología y Producción de los Vegetales</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Microbiología </a:t>
            </a:r>
            <a:r>
              <a:rPr lang="es-ES" sz="1200" spc="30">
                <a:solidFill>
                  <a:srgbClr val="000000"/>
                </a:solidFill>
                <a:latin typeface="Times New Roman" pitchFamily="1" panose="02020603050405020304"/>
              </a:rPr>
              <a:t>y </a:t>
            </a:r>
            <a:r>
              <a:rPr lang="es-ES" sz="1250" b="1" spc="30">
                <a:solidFill>
                  <a:srgbClr val="000000"/>
                </a:solidFill>
                <a:latin typeface="Times New Roman" pitchFamily="1" panose="02020603050405020304"/>
              </a:rPr>
              <a:t>Química Analítica y Electroquímica</a:t>
            </a:r>
            <a:r>
              <a:rPr lang="es-ES" sz="1200" spc="30">
                <a:solidFill>
                  <a:srgbClr val="000000"/>
                </a:solidFill>
                <a:latin typeface="Times New Roman" pitchFamily="1" panose="02020603050405020304"/>
              </a:rPr>
              <a:t>— con docencia en la Facultad de Medicina, Escuela de Ingenierías Industriales y Escuela de Ingenierías Agrarias. Los seis Departamen-</a:t>
            </a:r>
            <a:r>
              <a:rPr lang="es-ES" sz="1200" spc="30">
                <a:solidFill>
                  <a:srgbClr val="000000"/>
                </a:solidFill>
                <a:latin typeface="Times New Roman" pitchFamily="1" panose="02020603050405020304"/>
              </a:rPr>
              <a:t>tos restantes —</a:t>
            </a:r>
            <a:r>
              <a:rPr lang="es-ES" sz="1250" b="1" spc="30">
                <a:solidFill>
                  <a:srgbClr val="000000"/>
                </a:solidFill>
                <a:latin typeface="Times New Roman" pitchFamily="1" panose="02020603050405020304"/>
              </a:rPr>
              <a:t>Física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Química Orgánica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Bioquímica y Biología Molecular y Genética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Química Inorgánica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Electrónica e Ingeniería Electromecáni-</a:t>
            </a:r>
            <a:r>
              <a:rPr lang="es-ES" sz="1250" b="1" spc="30">
                <a:solidFill>
                  <a:srgbClr val="000000"/>
                </a:solidFill>
                <a:latin typeface="Times New Roman" pitchFamily="1" panose="02020603050405020304"/>
              </a:rPr>
              <a:t>ca </a:t>
            </a:r>
            <a:r>
              <a:rPr lang="es-ES" sz="1200" spc="30">
                <a:solidFill>
                  <a:srgbClr val="000000"/>
                </a:solidFill>
                <a:latin typeface="Times New Roman" pitchFamily="1" panose="02020603050405020304"/>
              </a:rPr>
              <a:t>y </a:t>
            </a:r>
            <a:r>
              <a:rPr lang="es-ES" sz="1250" b="1" spc="30">
                <a:solidFill>
                  <a:srgbClr val="000000"/>
                </a:solidFill>
                <a:latin typeface="Times New Roman" pitchFamily="1" panose="02020603050405020304"/>
              </a:rPr>
              <a:t>Matemáticas</a:t>
            </a:r>
            <a:r>
              <a:rPr lang="es-ES" sz="1200" spc="30">
                <a:solidFill>
                  <a:srgbClr val="000000"/>
                </a:solidFill>
                <a:latin typeface="Times New Roman" pitchFamily="1" panose="02020603050405020304"/>
              </a:rPr>
              <a:t>— tenían la peculiaridad de ser Departamentos multicentro y multicampus. El Departamento con mayor diversificación en ese momento era el de </a:t>
            </a:r>
            <a:r>
              <a:rPr lang="es-ES" sz="1250" b="1" spc="30">
                <a:solidFill>
                  <a:srgbClr val="000000"/>
                </a:solidFill>
                <a:latin typeface="Times New Roman" pitchFamily="1" panose="02020603050405020304"/>
              </a:rPr>
              <a:t>Matemáticas</a:t>
            </a:r>
            <a:r>
              <a:rPr lang="es-ES" sz="1200" spc="30">
                <a:solidFill>
                  <a:srgbClr val="000000"/>
                </a:solidFill>
                <a:latin typeface="Times New Roman" pitchFamily="1" panose="02020603050405020304"/>
              </a:rPr>
              <a:t>. </a:t>
            </a:r>
          </a:p>
        </p:txBody>
      </p:sp>
      <p:sp>
        <p:nvSpPr>
          <p:cNvPr id="8" name=""/>
          <p:cNvSpPr/>
          <p:nvPr>
            <p:ph type="body" idx="10"/>
          </p:nvPr>
        </p:nvSpPr>
        <p:spPr>
          <a:xfrm>
            <a:off x="1167130" y="3642360"/>
            <a:ext cx="320040" cy="128270"/>
          </a:xfrm>
          <a:prstGeom prst="rect">
            <a:avLst/>
          </a:prstGeom>
          <a:noFill/>
          <a:ln w="6350" cmpd="sng">
            <a:solidFill>
              <a:srgbClr val="000000"/>
            </a:solidFill>
            <a:prstDash val="solid"/>
          </a:ln>
        </p:spPr>
        <p:txBody>
          <a:bodyPr vert="horz" lIns="0" tIns="0" rIns="0" bIns="0" anchor="t"/>
          <a:lstStyle/>
          <a:p>
            <a:pPr marL="45720" marR="0" indent="0" algn="l">
              <a:lnSpc>
                <a:spcPts val="800"/>
              </a:lnSpc>
              <a:spcAft>
                <a:spcPts val="15"/>
              </a:spcAft>
            </a:pPr>
            <a:r>
              <a:rPr lang="es-ES" sz="850" spc="110">
                <a:solidFill>
                  <a:srgbClr val="000000"/>
                </a:solidFill>
                <a:latin typeface="Times New Roman" pitchFamily="1" panose="02020603050405020304"/>
              </a:rPr>
              <a:t>CD </a:t>
            </a:r>
          </a:p>
        </p:txBody>
      </p:sp>
      <p:sp>
        <p:nvSpPr>
          <p:cNvPr id="9" name=""/>
          <p:cNvSpPr/>
          <p:nvPr>
            <p:ph type="body" idx="10"/>
          </p:nvPr>
        </p:nvSpPr>
        <p:spPr>
          <a:xfrm>
            <a:off x="1241425" y="3791585"/>
            <a:ext cx="226695" cy="12319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30">
                <a:solidFill>
                  <a:srgbClr val="000000"/>
                </a:solidFill>
                <a:latin typeface="Times New Roman" pitchFamily="1" panose="02020603050405020304"/>
              </a:rPr>
              <a:t>21 </a:t>
            </a:r>
          </a:p>
        </p:txBody>
      </p:sp>
      <p:sp>
        <p:nvSpPr>
          <p:cNvPr id="10" name=""/>
          <p:cNvSpPr/>
          <p:nvPr>
            <p:ph type="body" idx="10"/>
          </p:nvPr>
        </p:nvSpPr>
        <p:spPr>
          <a:xfrm>
            <a:off x="1241425" y="4162425"/>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22 </a:t>
            </a:r>
          </a:p>
        </p:txBody>
      </p:sp>
      <p:sp>
        <p:nvSpPr>
          <p:cNvPr id="11" name=""/>
          <p:cNvSpPr/>
          <p:nvPr>
            <p:ph type="body" idx="10"/>
          </p:nvPr>
        </p:nvSpPr>
        <p:spPr>
          <a:xfrm>
            <a:off x="1241425" y="5022850"/>
            <a:ext cx="229870" cy="12382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23 </a:t>
            </a:r>
          </a:p>
        </p:txBody>
      </p:sp>
      <p:sp>
        <p:nvSpPr>
          <p:cNvPr id="12" name=""/>
          <p:cNvSpPr/>
          <p:nvPr>
            <p:ph type="body" idx="10"/>
          </p:nvPr>
        </p:nvSpPr>
        <p:spPr>
          <a:xfrm>
            <a:off x="1241425" y="5146675"/>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24 </a:t>
            </a:r>
          </a:p>
        </p:txBody>
      </p:sp>
      <p:sp>
        <p:nvSpPr>
          <p:cNvPr id="13" name=""/>
          <p:cNvSpPr/>
          <p:nvPr>
            <p:ph type="body" idx="10"/>
          </p:nvPr>
        </p:nvSpPr>
        <p:spPr>
          <a:xfrm>
            <a:off x="1241425" y="5269865"/>
            <a:ext cx="22987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25 </a:t>
            </a:r>
          </a:p>
        </p:txBody>
      </p:sp>
      <p:sp>
        <p:nvSpPr>
          <p:cNvPr id="14" name=""/>
          <p:cNvSpPr/>
          <p:nvPr>
            <p:ph type="body" idx="10"/>
          </p:nvPr>
        </p:nvSpPr>
        <p:spPr>
          <a:xfrm>
            <a:off x="1241425" y="5637530"/>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26 </a:t>
            </a:r>
          </a:p>
        </p:txBody>
      </p:sp>
      <p:sp>
        <p:nvSpPr>
          <p:cNvPr id="15" name=""/>
          <p:cNvSpPr/>
          <p:nvPr>
            <p:ph type="body" idx="10"/>
          </p:nvPr>
        </p:nvSpPr>
        <p:spPr>
          <a:xfrm>
            <a:off x="1241425" y="5882640"/>
            <a:ext cx="22987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28 </a:t>
            </a:r>
          </a:p>
        </p:txBody>
      </p:sp>
      <p:sp>
        <p:nvSpPr>
          <p:cNvPr id="16" name=""/>
          <p:cNvSpPr/>
          <p:nvPr>
            <p:ph type="body" idx="10"/>
          </p:nvPr>
        </p:nvSpPr>
        <p:spPr>
          <a:xfrm>
            <a:off x="1241425" y="6007100"/>
            <a:ext cx="22987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35">
                <a:solidFill>
                  <a:srgbClr val="000000"/>
                </a:solidFill>
                <a:latin typeface="Times New Roman" pitchFamily="1" panose="02020603050405020304"/>
              </a:rPr>
              <a:t>30 </a:t>
            </a:r>
          </a:p>
        </p:txBody>
      </p:sp>
      <p:sp>
        <p:nvSpPr>
          <p:cNvPr id="17" name=""/>
          <p:cNvSpPr/>
          <p:nvPr>
            <p:ph type="body" idx="10"/>
          </p:nvPr>
        </p:nvSpPr>
        <p:spPr>
          <a:xfrm>
            <a:off x="1241425" y="6619875"/>
            <a:ext cx="22669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25">
                <a:solidFill>
                  <a:srgbClr val="000000"/>
                </a:solidFill>
                <a:latin typeface="Times New Roman" pitchFamily="1" panose="02020603050405020304"/>
              </a:rPr>
              <a:t>31 </a:t>
            </a:r>
          </a:p>
        </p:txBody>
      </p:sp>
      <p:sp>
        <p:nvSpPr>
          <p:cNvPr id="18" name=""/>
          <p:cNvSpPr/>
          <p:nvPr>
            <p:ph type="body" idx="10"/>
          </p:nvPr>
        </p:nvSpPr>
        <p:spPr>
          <a:xfrm>
            <a:off x="1241425" y="6744970"/>
            <a:ext cx="229870" cy="12382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35">
                <a:solidFill>
                  <a:srgbClr val="000000"/>
                </a:solidFill>
                <a:latin typeface="Times New Roman" pitchFamily="1" panose="02020603050405020304"/>
              </a:rPr>
              <a:t>32 </a:t>
            </a:r>
          </a:p>
        </p:txBody>
      </p:sp>
      <p:sp>
        <p:nvSpPr>
          <p:cNvPr id="19" name=""/>
          <p:cNvSpPr/>
          <p:nvPr>
            <p:ph type="body" idx="10"/>
          </p:nvPr>
        </p:nvSpPr>
        <p:spPr>
          <a:xfrm>
            <a:off x="1241425" y="6868795"/>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35">
                <a:solidFill>
                  <a:srgbClr val="000000"/>
                </a:solidFill>
                <a:latin typeface="Times New Roman" pitchFamily="1" panose="02020603050405020304"/>
              </a:rPr>
              <a:t>33 </a:t>
            </a:r>
          </a:p>
        </p:txBody>
      </p:sp>
      <p:sp>
        <p:nvSpPr>
          <p:cNvPr id="20" name=""/>
          <p:cNvSpPr/>
          <p:nvPr>
            <p:ph type="body" idx="10"/>
          </p:nvPr>
        </p:nvSpPr>
        <p:spPr>
          <a:xfrm>
            <a:off x="1241425" y="6991985"/>
            <a:ext cx="229870" cy="12319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35">
                <a:solidFill>
                  <a:srgbClr val="000000"/>
                </a:solidFill>
                <a:latin typeface="Times New Roman" pitchFamily="1" panose="02020603050405020304"/>
              </a:rPr>
              <a:t>38 </a:t>
            </a:r>
          </a:p>
        </p:txBody>
      </p:sp>
      <p:sp>
        <p:nvSpPr>
          <p:cNvPr id="21" name=""/>
          <p:cNvSpPr/>
          <p:nvPr>
            <p:ph type="body" idx="10"/>
          </p:nvPr>
        </p:nvSpPr>
        <p:spPr>
          <a:xfrm>
            <a:off x="1241425" y="8100060"/>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30">
                <a:solidFill>
                  <a:srgbClr val="000000"/>
                </a:solidFill>
                <a:latin typeface="Times New Roman" pitchFamily="1" panose="02020603050405020304"/>
              </a:rPr>
              <a:t>54 </a:t>
            </a:r>
          </a:p>
        </p:txBody>
      </p:sp>
      <p:sp>
        <p:nvSpPr>
          <p:cNvPr id="22" name=""/>
          <p:cNvSpPr/>
          <p:nvPr>
            <p:ph type="body" idx="10"/>
          </p:nvPr>
        </p:nvSpPr>
        <p:spPr>
          <a:xfrm>
            <a:off x="1241425" y="8716010"/>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30">
                <a:solidFill>
                  <a:srgbClr val="000000"/>
                </a:solidFill>
                <a:latin typeface="Times New Roman" pitchFamily="1" panose="02020603050405020304"/>
              </a:rPr>
              <a:t>63 </a:t>
            </a:r>
          </a:p>
        </p:txBody>
      </p:sp>
      <p:sp>
        <p:nvSpPr>
          <p:cNvPr id="23" name=""/>
          <p:cNvSpPr/>
          <p:nvPr>
            <p:ph type="body" idx="10"/>
          </p:nvPr>
        </p:nvSpPr>
        <p:spPr>
          <a:xfrm>
            <a:off x="1487170" y="3642360"/>
            <a:ext cx="4940935" cy="128270"/>
          </a:xfrm>
          <a:prstGeom prst="rect">
            <a:avLst/>
          </a:prstGeom>
          <a:noFill/>
          <a:ln w="6350" cmpd="sng">
            <a:solidFill>
              <a:srgbClr val="000000"/>
            </a:solidFill>
            <a:prstDash val="solid"/>
          </a:ln>
        </p:spPr>
        <p:txBody>
          <a:bodyPr vert="horz" lIns="0" tIns="0" rIns="0" bIns="0" anchor="t"/>
          <a:lstStyle/>
          <a:p>
            <a:pPr marL="45720" marR="0" indent="0" algn="l">
              <a:lnSpc>
                <a:spcPts val="800"/>
              </a:lnSpc>
              <a:spcAft>
                <a:spcPts val="15"/>
              </a:spcAft>
              <a:tabLst>
                <a:tab algn="l" pos="2880360"/>
              </a:tabLst>
            </a:pPr>
            <a:r>
              <a:rPr lang="es-ES" sz="850" spc="15">
                <a:solidFill>
                  <a:srgbClr val="000000"/>
                </a:solidFill>
                <a:latin typeface="Times New Roman" pitchFamily="1" panose="02020603050405020304"/>
              </a:rPr>
              <a:t>Nombre </a:t>
            </a:r>
            <a:r>
              <a:rPr lang="es-ES" sz="850" spc="15">
                <a:solidFill>
                  <a:srgbClr val="000000"/>
                </a:solidFill>
                <a:latin typeface="Times New Roman" pitchFamily="1" panose="02020603050405020304"/>
              </a:rPr>
              <a:t>Area de Conocimiento </a:t>
            </a:r>
          </a:p>
        </p:txBody>
      </p:sp>
      <p:sp>
        <p:nvSpPr>
          <p:cNvPr id="24" name=""/>
          <p:cNvSpPr/>
          <p:nvPr>
            <p:ph type="body" idx="10"/>
          </p:nvPr>
        </p:nvSpPr>
        <p:spPr>
          <a:xfrm>
            <a:off x="1487170" y="3801110"/>
            <a:ext cx="4940935" cy="5076825"/>
          </a:xfrm>
          <a:prstGeom prst="rect">
            <a:avLst/>
          </a:prstGeom>
          <a:noFill/>
          <a:ln w="6350" cmpd="sng">
            <a:solidFill>
              <a:srgbClr val="000000"/>
            </a:solidFill>
            <a:prstDash val="solid"/>
          </a:ln>
        </p:spPr>
        <p:txBody>
          <a:bodyPr vert="horz" lIns="0" tIns="0" rIns="0" bIns="0" anchor="t"/>
          <a:lstStyle/>
          <a:p>
            <a:pPr marL="45720" marR="0" indent="0" algn="l">
              <a:lnSpc>
                <a:spcPts val="900"/>
              </a:lnSpc>
              <a:spcAft>
                <a:spcPts val="0"/>
              </a:spcAft>
            </a:pPr>
            <a:r>
              <a:rPr lang="es-ES" sz="900" b="1" spc="50">
                <a:solidFill>
                  <a:srgbClr val="000000"/>
                </a:solidFill>
                <a:latin typeface="Times New Roman" pitchFamily="1" panose="02020603050405020304"/>
              </a:rPr>
              <a:t>Ciencias Morfológicas, Biología Celular y Animal </a:t>
            </a:r>
            <a:r>
              <a:rPr lang="es-ES" sz="850" spc="50">
                <a:solidFill>
                  <a:srgbClr val="000000"/>
                </a:solidFill>
                <a:latin typeface="Times New Roman" pitchFamily="1" panose="02020603050405020304"/>
              </a:rPr>
              <a:t>Biología Animal </a:t>
            </a:r>
          </a:p>
          <a:p>
            <a:pPr marL="2880360" marR="1005840" indent="0" algn="l">
              <a:lnSpc>
                <a:spcPts val="1000"/>
              </a:lnSpc>
              <a:spcBef>
                <a:spcPts val="0"/>
              </a:spcBef>
              <a:spcAft>
                <a:spcPts val="0"/>
              </a:spcAft>
            </a:pPr>
            <a:r>
              <a:rPr lang="es-ES" sz="850" spc="0">
                <a:solidFill>
                  <a:srgbClr val="000000"/>
                </a:solidFill>
                <a:latin typeface="Times New Roman" pitchFamily="1" panose="02020603050405020304"/>
              </a:rPr>
              <a:t>Biología Celular Ciencias Morfológicas </a:t>
            </a:r>
          </a:p>
          <a:p>
            <a:pPr marL="45720" marR="0" indent="0" algn="l">
              <a:lnSpc>
                <a:spcPts val="1000"/>
              </a:lnSpc>
              <a:spcBef>
                <a:spcPts val="0"/>
              </a:spcBef>
              <a:spcAft>
                <a:spcPts val="0"/>
              </a:spcAft>
              <a:tabLst>
                <a:tab algn="l" pos="2880360"/>
              </a:tabLst>
            </a:pPr>
            <a:r>
              <a:rPr lang="es-ES" sz="900" b="1" spc="0">
                <a:solidFill>
                  <a:srgbClr val="000000"/>
                </a:solidFill>
                <a:latin typeface="Times New Roman" pitchFamily="1" panose="02020603050405020304"/>
              </a:rPr>
              <a:t>Física </a:t>
            </a:r>
            <a:r>
              <a:rPr lang="es-ES" sz="850" spc="0">
                <a:solidFill>
                  <a:srgbClr val="000000"/>
                </a:solidFill>
                <a:latin typeface="Times New Roman" pitchFamily="1" panose="02020603050405020304"/>
              </a:rPr>
              <a:t>Ecología </a:t>
            </a:r>
          </a:p>
          <a:p>
            <a:pPr marL="2880360" marR="0" indent="0" algn="l">
              <a:lnSpc>
                <a:spcPts val="1000"/>
              </a:lnSpc>
              <a:spcBef>
                <a:spcPts val="5"/>
              </a:spcBef>
              <a:spcAft>
                <a:spcPts val="0"/>
              </a:spcAft>
            </a:pPr>
            <a:r>
              <a:rPr lang="es-ES" sz="850" spc="30">
                <a:solidFill>
                  <a:srgbClr val="000000"/>
                </a:solidFill>
                <a:latin typeface="Times New Roman" pitchFamily="1" panose="02020603050405020304"/>
              </a:rPr>
              <a:t>Física Aplicada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Física Atómica, Molecular y Nuclear </a:t>
            </a:r>
          </a:p>
          <a:p>
            <a:pPr marL="2880360" marR="0" indent="0" algn="l">
              <a:lnSpc>
                <a:spcPts val="1000"/>
              </a:lnSpc>
              <a:spcBef>
                <a:spcPts val="15"/>
              </a:spcBef>
              <a:spcAft>
                <a:spcPts val="0"/>
              </a:spcAft>
            </a:pPr>
            <a:r>
              <a:rPr lang="es-ES" sz="850" spc="40">
                <a:solidFill>
                  <a:srgbClr val="000000"/>
                </a:solidFill>
                <a:latin typeface="Times New Roman" pitchFamily="1" panose="02020603050405020304"/>
              </a:rPr>
              <a:t>Física de la Materia Condensada </a:t>
            </a:r>
          </a:p>
          <a:p>
            <a:pPr marL="2880360" marR="0" indent="0" algn="l">
              <a:lnSpc>
                <a:spcPts val="900"/>
              </a:lnSpc>
              <a:spcBef>
                <a:spcPts val="0"/>
              </a:spcBef>
              <a:spcAft>
                <a:spcPts val="0"/>
              </a:spcAft>
            </a:pPr>
            <a:r>
              <a:rPr lang="es-ES" sz="850" spc="35">
                <a:solidFill>
                  <a:srgbClr val="000000"/>
                </a:solidFill>
                <a:latin typeface="Times New Roman" pitchFamily="1" panose="02020603050405020304"/>
              </a:rPr>
              <a:t>Física de la Tierra, Astronomía y Astrof. </a:t>
            </a:r>
          </a:p>
          <a:p>
            <a:pPr marL="2880360" marR="0" indent="0" algn="l">
              <a:lnSpc>
                <a:spcPts val="1000"/>
              </a:lnSpc>
              <a:spcBef>
                <a:spcPts val="15"/>
              </a:spcBef>
              <a:spcAft>
                <a:spcPts val="0"/>
              </a:spcAft>
            </a:pPr>
            <a:r>
              <a:rPr lang="es-ES" sz="850" spc="25">
                <a:solidFill>
                  <a:srgbClr val="000000"/>
                </a:solidFill>
                <a:latin typeface="Times New Roman" pitchFamily="1" panose="02020603050405020304"/>
              </a:rPr>
              <a:t>Física Teórica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Optica </a:t>
            </a:r>
          </a:p>
          <a:p>
            <a:pPr marL="45720" marR="0" indent="0" algn="l">
              <a:lnSpc>
                <a:spcPts val="1000"/>
              </a:lnSpc>
              <a:spcBef>
                <a:spcPts val="20"/>
              </a:spcBef>
              <a:spcAft>
                <a:spcPts val="0"/>
              </a:spcAft>
              <a:tabLst>
                <a:tab algn="l" pos="2880360"/>
              </a:tabLst>
            </a:pPr>
            <a:r>
              <a:rPr lang="es-ES" sz="900" b="1" spc="10">
                <a:solidFill>
                  <a:srgbClr val="000000"/>
                </a:solidFill>
                <a:latin typeface="Times New Roman" pitchFamily="1" panose="02020603050405020304"/>
              </a:rPr>
              <a:t>Química Analítica </a:t>
            </a:r>
            <a:r>
              <a:rPr lang="es-ES" sz="850" spc="10">
                <a:solidFill>
                  <a:srgbClr val="000000"/>
                </a:solidFill>
                <a:latin typeface="Times New Roman" pitchFamily="1" panose="02020603050405020304"/>
              </a:rPr>
              <a:t>Química Analítica </a:t>
            </a:r>
          </a:p>
          <a:p>
            <a:pPr marL="45720" marR="0" indent="0" algn="l">
              <a:lnSpc>
                <a:spcPts val="1000"/>
              </a:lnSpc>
              <a:spcBef>
                <a:spcPts val="0"/>
              </a:spcBef>
              <a:spcAft>
                <a:spcPts val="0"/>
              </a:spcAft>
              <a:tabLst>
                <a:tab algn="l" pos="2880360"/>
              </a:tabLst>
            </a:pPr>
            <a:r>
              <a:rPr lang="es-ES" sz="900" b="1" spc="10">
                <a:solidFill>
                  <a:srgbClr val="000000"/>
                </a:solidFill>
                <a:latin typeface="Times New Roman" pitchFamily="1" panose="02020603050405020304"/>
              </a:rPr>
              <a:t>Química Orgánica </a:t>
            </a:r>
            <a:r>
              <a:rPr lang="es-ES" sz="850" spc="10">
                <a:solidFill>
                  <a:srgbClr val="000000"/>
                </a:solidFill>
                <a:latin typeface="Times New Roman" pitchFamily="1" panose="02020603050405020304"/>
              </a:rPr>
              <a:t>Química Orgánica </a:t>
            </a:r>
          </a:p>
          <a:p>
            <a:pPr marL="45720" marR="0" indent="0" algn="l">
              <a:lnSpc>
                <a:spcPts val="1000"/>
              </a:lnSpc>
              <a:spcBef>
                <a:spcPts val="15"/>
              </a:spcBef>
              <a:spcAft>
                <a:spcPts val="0"/>
              </a:spcAft>
              <a:tabLst>
                <a:tab algn="l" pos="2880360"/>
              </a:tabLst>
            </a:pPr>
            <a:r>
              <a:rPr lang="es-ES" sz="900" b="1" spc="5">
                <a:solidFill>
                  <a:srgbClr val="000000"/>
                </a:solidFill>
                <a:latin typeface="Times New Roman" pitchFamily="1" panose="02020603050405020304"/>
              </a:rPr>
              <a:t>Ingeniería Química y Energética </a:t>
            </a:r>
            <a:r>
              <a:rPr lang="es-ES" sz="850" spc="5">
                <a:solidFill>
                  <a:srgbClr val="000000"/>
                </a:solidFill>
                <a:latin typeface="Times New Roman" pitchFamily="1" panose="02020603050405020304"/>
              </a:rPr>
              <a:t>Ingeniería Química </a:t>
            </a:r>
          </a:p>
          <a:p>
            <a:pPr marL="2880360" marR="1097280" indent="0" algn="l">
              <a:lnSpc>
                <a:spcPts val="1000"/>
              </a:lnSpc>
              <a:spcBef>
                <a:spcPts val="0"/>
              </a:spcBef>
              <a:spcAft>
                <a:spcPts val="0"/>
              </a:spcAft>
            </a:pPr>
            <a:r>
              <a:rPr lang="es-ES" sz="850" spc="0">
                <a:solidFill>
                  <a:srgbClr val="000000"/>
                </a:solidFill>
                <a:latin typeface="Times New Roman" pitchFamily="1" panose="02020603050405020304"/>
              </a:rPr>
              <a:t>Ingeniería Eléctrica Física Aplicada </a:t>
            </a:r>
          </a:p>
          <a:p>
            <a:pPr marL="45720" marR="0" indent="0" algn="l">
              <a:lnSpc>
                <a:spcPts val="1000"/>
              </a:lnSpc>
              <a:spcBef>
                <a:spcPts val="0"/>
              </a:spcBef>
              <a:spcAft>
                <a:spcPts val="0"/>
              </a:spcAft>
              <a:tabLst>
                <a:tab algn="l" pos="2880360"/>
              </a:tabLst>
            </a:pPr>
            <a:r>
              <a:rPr lang="es-ES" sz="900" b="1" spc="5">
                <a:solidFill>
                  <a:srgbClr val="000000"/>
                </a:solidFill>
                <a:latin typeface="Times New Roman" pitchFamily="1" panose="02020603050405020304"/>
              </a:rPr>
              <a:t>Bioquímica y Biología Molecular y Genética </a:t>
            </a:r>
            <a:r>
              <a:rPr lang="es-ES" sz="850" spc="5">
                <a:solidFill>
                  <a:srgbClr val="000000"/>
                </a:solidFill>
                <a:latin typeface="Times New Roman" pitchFamily="1" panose="02020603050405020304"/>
              </a:rPr>
              <a:t>Bioquímica y Biolog</a:t>
            </a:r>
            <a:r>
              <a:rPr lang="es-ES" sz="850" spc="5">
                <a:solidFill>
                  <a:srgbClr val="000000"/>
                </a:solidFill>
                <a:latin typeface="Times New Roman" pitchFamily="1" panose="02020603050405020304"/>
              </a:rPr>
              <a:t>ı´a Molecular </a:t>
            </a:r>
          </a:p>
          <a:p>
            <a:pPr marL="2880360" marR="0" indent="0" algn="l">
              <a:lnSpc>
                <a:spcPts val="1000"/>
              </a:lnSpc>
              <a:spcBef>
                <a:spcPts val="10"/>
              </a:spcBef>
              <a:spcAft>
                <a:spcPts val="0"/>
              </a:spcAft>
            </a:pPr>
            <a:r>
              <a:rPr lang="es-ES" sz="850" spc="25">
                <a:solidFill>
                  <a:srgbClr val="000000"/>
                </a:solidFill>
                <a:latin typeface="Times New Roman" pitchFamily="1" panose="02020603050405020304"/>
              </a:rPr>
              <a:t>Genética </a:t>
            </a:r>
          </a:p>
          <a:p>
            <a:pPr marL="45720" marR="0" indent="0" algn="l">
              <a:lnSpc>
                <a:spcPts val="1000"/>
              </a:lnSpc>
              <a:spcBef>
                <a:spcPts val="0"/>
              </a:spcBef>
              <a:spcAft>
                <a:spcPts val="0"/>
              </a:spcAft>
              <a:tabLst>
                <a:tab algn="l" pos="2880360"/>
              </a:tabLst>
            </a:pPr>
            <a:r>
              <a:rPr lang="es-ES" sz="900" b="1" spc="0">
                <a:solidFill>
                  <a:srgbClr val="000000"/>
                </a:solidFill>
                <a:latin typeface="Times New Roman" pitchFamily="1" panose="02020603050405020304"/>
              </a:rPr>
              <a:t>Fisiología </a:t>
            </a:r>
            <a:r>
              <a:rPr lang="es-ES" sz="850" spc="0">
                <a:solidFill>
                  <a:srgbClr val="000000"/>
                </a:solidFill>
                <a:latin typeface="Times New Roman" pitchFamily="1" panose="02020603050405020304"/>
              </a:rPr>
              <a:t>Fisiología </a:t>
            </a:r>
          </a:p>
          <a:p>
            <a:pPr marL="45720" marR="0" indent="0" algn="l">
              <a:lnSpc>
                <a:spcPts val="1000"/>
              </a:lnSpc>
              <a:spcBef>
                <a:spcPts val="10"/>
              </a:spcBef>
              <a:spcAft>
                <a:spcPts val="0"/>
              </a:spcAft>
              <a:tabLst>
                <a:tab algn="l" pos="2880360"/>
              </a:tabLst>
            </a:pPr>
            <a:r>
              <a:rPr lang="es-ES" sz="900" b="1" spc="0">
                <a:solidFill>
                  <a:srgbClr val="000000"/>
                </a:solidFill>
                <a:latin typeface="Times New Roman" pitchFamily="1" panose="02020603050405020304"/>
              </a:rPr>
              <a:t>Biología y Producción Vegetales </a:t>
            </a:r>
            <a:r>
              <a:rPr lang="es-ES" sz="850" spc="0">
                <a:solidFill>
                  <a:srgbClr val="000000"/>
                </a:solidFill>
                <a:latin typeface="Times New Roman" pitchFamily="1" panose="02020603050405020304"/>
              </a:rPr>
              <a:t>Biolog</a:t>
            </a:r>
            <a:r>
              <a:rPr lang="es-ES" sz="850" spc="0">
                <a:solidFill>
                  <a:srgbClr val="000000"/>
                </a:solidFill>
                <a:latin typeface="Times New Roman" pitchFamily="1" panose="02020603050405020304"/>
              </a:rPr>
              <a:t>ı´a Vegetal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Edafología y Q. Agrícola </a:t>
            </a:r>
          </a:p>
          <a:p>
            <a:pPr marL="2880360" marR="0" indent="0" algn="l">
              <a:lnSpc>
                <a:spcPts val="1000"/>
              </a:lnSpc>
              <a:spcBef>
                <a:spcPts val="15"/>
              </a:spcBef>
              <a:spcAft>
                <a:spcPts val="0"/>
              </a:spcAft>
            </a:pPr>
            <a:r>
              <a:rPr lang="es-ES" sz="850" spc="25">
                <a:solidFill>
                  <a:srgbClr val="000000"/>
                </a:solidFill>
                <a:latin typeface="Times New Roman" pitchFamily="1" panose="02020603050405020304"/>
              </a:rPr>
              <a:t>Paleontología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Producción Vegetal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Crist. y Miner. </a:t>
            </a:r>
          </a:p>
          <a:p>
            <a:pPr marL="45720" marR="0" indent="0" algn="l">
              <a:lnSpc>
                <a:spcPts val="1000"/>
              </a:lnSpc>
              <a:spcBef>
                <a:spcPts val="0"/>
              </a:spcBef>
              <a:spcAft>
                <a:spcPts val="0"/>
              </a:spcAft>
              <a:tabLst>
                <a:tab algn="l" pos="2880360"/>
              </a:tabLst>
            </a:pPr>
            <a:r>
              <a:rPr lang="es-ES" sz="900" b="1" spc="0">
                <a:solidFill>
                  <a:srgbClr val="000000"/>
                </a:solidFill>
                <a:latin typeface="Times New Roman" pitchFamily="1" panose="02020603050405020304"/>
              </a:rPr>
              <a:t>Microbiología </a:t>
            </a:r>
            <a:r>
              <a:rPr lang="es-ES" sz="850" spc="0">
                <a:solidFill>
                  <a:srgbClr val="000000"/>
                </a:solidFill>
                <a:latin typeface="Times New Roman" pitchFamily="1" panose="02020603050405020304"/>
              </a:rPr>
              <a:t>Microbiología </a:t>
            </a:r>
          </a:p>
          <a:p>
            <a:pPr marL="45720" marR="0" indent="0" algn="l">
              <a:lnSpc>
                <a:spcPts val="1000"/>
              </a:lnSpc>
              <a:spcBef>
                <a:spcPts val="15"/>
              </a:spcBef>
              <a:spcAft>
                <a:spcPts val="0"/>
              </a:spcAft>
              <a:tabLst>
                <a:tab algn="l" pos="2880360"/>
              </a:tabLst>
            </a:pPr>
            <a:r>
              <a:rPr lang="es-ES" sz="900" b="1" spc="5">
                <a:solidFill>
                  <a:srgbClr val="000000"/>
                </a:solidFill>
                <a:latin typeface="Times New Roman" pitchFamily="1" panose="02020603050405020304"/>
              </a:rPr>
              <a:t>Química Analítica y Electroquímica </a:t>
            </a:r>
            <a:r>
              <a:rPr lang="es-ES" sz="850" spc="5">
                <a:solidFill>
                  <a:srgbClr val="000000"/>
                </a:solidFill>
                <a:latin typeface="Times New Roman" pitchFamily="1" panose="02020603050405020304"/>
              </a:rPr>
              <a:t>Química Analítica </a:t>
            </a:r>
          </a:p>
          <a:p>
            <a:pPr marL="45720" marR="0" indent="0" algn="l">
              <a:lnSpc>
                <a:spcPts val="1000"/>
              </a:lnSpc>
              <a:spcBef>
                <a:spcPts val="0"/>
              </a:spcBef>
              <a:spcAft>
                <a:spcPts val="0"/>
              </a:spcAft>
              <a:tabLst>
                <a:tab algn="l" pos="2880360"/>
              </a:tabLst>
            </a:pPr>
            <a:r>
              <a:rPr lang="es-ES" sz="900" b="1" spc="10">
                <a:solidFill>
                  <a:srgbClr val="000000"/>
                </a:solidFill>
                <a:latin typeface="Times New Roman" pitchFamily="1" panose="02020603050405020304"/>
              </a:rPr>
              <a:t>Química Inorgánica </a:t>
            </a:r>
            <a:r>
              <a:rPr lang="es-ES" sz="850" spc="10">
                <a:solidFill>
                  <a:srgbClr val="000000"/>
                </a:solidFill>
                <a:latin typeface="Times New Roman" pitchFamily="1" panose="02020603050405020304"/>
              </a:rPr>
              <a:t>Química Inorgánica </a:t>
            </a:r>
          </a:p>
          <a:p>
            <a:pPr marL="45720" marR="0" indent="0" algn="l">
              <a:lnSpc>
                <a:spcPts val="1000"/>
              </a:lnSpc>
              <a:spcBef>
                <a:spcPts val="15"/>
              </a:spcBef>
              <a:spcAft>
                <a:spcPts val="0"/>
              </a:spcAft>
              <a:tabLst>
                <a:tab algn="l" pos="2880360"/>
              </a:tabLst>
            </a:pPr>
            <a:r>
              <a:rPr lang="es-ES" sz="900" b="1" spc="5">
                <a:solidFill>
                  <a:srgbClr val="000000"/>
                </a:solidFill>
                <a:latin typeface="Times New Roman" pitchFamily="1" panose="02020603050405020304"/>
              </a:rPr>
              <a:t>Electrónica e Ing. Electromecánica </a:t>
            </a:r>
            <a:r>
              <a:rPr lang="es-ES" sz="850" spc="5">
                <a:solidFill>
                  <a:srgbClr val="000000"/>
                </a:solidFill>
                <a:latin typeface="Times New Roman" pitchFamily="1" panose="02020603050405020304"/>
              </a:rPr>
              <a:t>Ciencia de Materiales </a:t>
            </a:r>
          </a:p>
          <a:p>
            <a:pPr marL="2880360" marR="0" indent="0" algn="l">
              <a:lnSpc>
                <a:spcPts val="1000"/>
              </a:lnSpc>
              <a:spcBef>
                <a:spcPts val="0"/>
              </a:spcBef>
              <a:spcAft>
                <a:spcPts val="0"/>
              </a:spcAft>
            </a:pPr>
            <a:r>
              <a:rPr lang="es-ES" sz="850" spc="25">
                <a:solidFill>
                  <a:srgbClr val="000000"/>
                </a:solidFill>
                <a:latin typeface="Times New Roman" pitchFamily="1" panose="02020603050405020304"/>
              </a:rPr>
              <a:t>Electrónica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Física Aplicada </a:t>
            </a:r>
          </a:p>
          <a:p>
            <a:pPr marL="2880360" marR="0" indent="0" algn="l">
              <a:lnSpc>
                <a:spcPts val="1000"/>
              </a:lnSpc>
              <a:spcBef>
                <a:spcPts val="15"/>
              </a:spcBef>
              <a:spcAft>
                <a:spcPts val="0"/>
              </a:spcAft>
            </a:pPr>
            <a:r>
              <a:rPr lang="es-ES" sz="850" spc="25">
                <a:solidFill>
                  <a:srgbClr val="000000"/>
                </a:solidFill>
                <a:latin typeface="Times New Roman" pitchFamily="1" panose="02020603050405020304"/>
              </a:rPr>
              <a:t>Ing. Agroforestal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Ing. Procesos de Fab. </a:t>
            </a:r>
          </a:p>
          <a:p>
            <a:pPr marL="2880360" marR="0" indent="0" algn="l">
              <a:lnSpc>
                <a:spcPts val="1000"/>
              </a:lnSpc>
              <a:spcBef>
                <a:spcPts val="0"/>
              </a:spcBef>
              <a:spcAft>
                <a:spcPts val="0"/>
              </a:spcAft>
            </a:pPr>
            <a:r>
              <a:rPr lang="es-ES" sz="850" spc="35">
                <a:solidFill>
                  <a:srgbClr val="000000"/>
                </a:solidFill>
                <a:latin typeface="Times New Roman" pitchFamily="1" panose="02020603050405020304"/>
              </a:rPr>
              <a:t>Ing. Sistemas y Autom. </a:t>
            </a:r>
          </a:p>
          <a:p>
            <a:pPr marL="2880360" marR="0" indent="0" algn="l">
              <a:lnSpc>
                <a:spcPts val="1000"/>
              </a:lnSpc>
              <a:spcBef>
                <a:spcPts val="10"/>
              </a:spcBef>
              <a:spcAft>
                <a:spcPts val="0"/>
              </a:spcAft>
            </a:pPr>
            <a:r>
              <a:rPr lang="es-ES" sz="850" spc="30">
                <a:solidFill>
                  <a:srgbClr val="000000"/>
                </a:solidFill>
                <a:latin typeface="Times New Roman" pitchFamily="1" panose="02020603050405020304"/>
              </a:rPr>
              <a:t>Ing. Eléctrica </a:t>
            </a:r>
          </a:p>
          <a:p>
            <a:pPr marL="2880360" marR="0" indent="0" algn="l">
              <a:lnSpc>
                <a:spcPts val="1000"/>
              </a:lnSpc>
              <a:spcBef>
                <a:spcPts val="0"/>
              </a:spcBef>
              <a:spcAft>
                <a:spcPts val="0"/>
              </a:spcAft>
            </a:pPr>
            <a:r>
              <a:rPr lang="es-ES" sz="850" spc="25">
                <a:solidFill>
                  <a:srgbClr val="000000"/>
                </a:solidFill>
                <a:latin typeface="Times New Roman" pitchFamily="1" panose="02020603050405020304"/>
              </a:rPr>
              <a:t>Ing. Mecánica </a:t>
            </a:r>
          </a:p>
          <a:p>
            <a:pPr marL="2880360" marR="0" indent="0" algn="l">
              <a:lnSpc>
                <a:spcPts val="1000"/>
              </a:lnSpc>
              <a:spcBef>
                <a:spcPts val="0"/>
              </a:spcBef>
              <a:spcAft>
                <a:spcPts val="0"/>
              </a:spcAft>
            </a:pPr>
            <a:r>
              <a:rPr lang="es-ES" sz="850" spc="25">
                <a:solidFill>
                  <a:srgbClr val="000000"/>
                </a:solidFill>
                <a:latin typeface="Times New Roman" pitchFamily="1" panose="02020603050405020304"/>
              </a:rPr>
              <a:t>Mec. Medios Contínuos </a:t>
            </a:r>
          </a:p>
          <a:p>
            <a:pPr marL="45720" marR="0" indent="0" algn="l">
              <a:lnSpc>
                <a:spcPts val="1000"/>
              </a:lnSpc>
              <a:spcBef>
                <a:spcPts val="20"/>
              </a:spcBef>
              <a:spcAft>
                <a:spcPts val="0"/>
              </a:spcAft>
              <a:tabLst>
                <a:tab algn="l" pos="2880360"/>
              </a:tabLst>
            </a:pPr>
            <a:r>
              <a:rPr lang="es-ES" sz="900" b="1" spc="0">
                <a:solidFill>
                  <a:srgbClr val="000000"/>
                </a:solidFill>
                <a:latin typeface="Times New Roman" pitchFamily="1" panose="02020603050405020304"/>
              </a:rPr>
              <a:t>Matemáticas </a:t>
            </a:r>
            <a:r>
              <a:rPr lang="es-ES" sz="850" spc="0">
                <a:solidFill>
                  <a:srgbClr val="000000"/>
                </a:solidFill>
                <a:latin typeface="Times New Roman" pitchFamily="1" panose="02020603050405020304"/>
              </a:rPr>
              <a:t>Algebra </a:t>
            </a:r>
          </a:p>
          <a:p>
            <a:pPr marL="2880360" marR="960120" indent="0" algn="l">
              <a:lnSpc>
                <a:spcPts val="1000"/>
              </a:lnSpc>
              <a:spcBef>
                <a:spcPts val="0"/>
              </a:spcBef>
              <a:spcAft>
                <a:spcPts val="0"/>
              </a:spcAft>
            </a:pPr>
            <a:r>
              <a:rPr lang="es-ES" sz="850" spc="0">
                <a:solidFill>
                  <a:srgbClr val="000000"/>
                </a:solidFill>
                <a:latin typeface="Times New Roman" pitchFamily="1" panose="02020603050405020304"/>
              </a:rPr>
              <a:t>Análisis Matemático Estadística e Inv. Op. Geometría y Topología Matemática Aplicada </a:t>
            </a:r>
          </a:p>
          <a:p>
            <a:pPr marL="45720" marR="0" indent="0" algn="l">
              <a:lnSpc>
                <a:spcPts val="1000"/>
              </a:lnSpc>
              <a:spcBef>
                <a:spcPts val="20"/>
              </a:spcBef>
              <a:spcAft>
                <a:spcPts val="250"/>
              </a:spcAft>
              <a:tabLst>
                <a:tab algn="l" pos="2880360"/>
              </a:tabLst>
            </a:pPr>
            <a:r>
              <a:rPr lang="es-ES" sz="900" b="1" spc="5">
                <a:solidFill>
                  <a:srgbClr val="000000"/>
                </a:solidFill>
                <a:latin typeface="Times New Roman" pitchFamily="1" panose="02020603050405020304"/>
              </a:rPr>
              <a:t>Química Física </a:t>
            </a:r>
            <a:r>
              <a:rPr lang="es-ES" sz="850" spc="5">
                <a:solidFill>
                  <a:srgbClr val="000000"/>
                </a:solidFill>
                <a:latin typeface="Times New Roman" pitchFamily="1" panose="02020603050405020304"/>
              </a:rPr>
              <a:t>Química Física </a:t>
            </a:r>
          </a:p>
        </p:txBody>
      </p:sp>
      <p:sp>
        <p:nvSpPr>
          <p:cNvPr id="25" name=""/>
          <p:cNvSpPr/>
          <p:nvPr>
            <p:ph type="body" idx="10"/>
          </p:nvPr>
        </p:nvSpPr>
        <p:spPr>
          <a:xfrm>
            <a:off x="1054735" y="8877935"/>
            <a:ext cx="5486400" cy="1091565"/>
          </a:xfrm>
          <a:prstGeom prst="rect">
            <a:avLst/>
          </a:prstGeom>
          <a:noFill/>
          <a:ln w="0" cmpd="sng">
            <a:noFill/>
            <a:prstDash val="solid"/>
          </a:ln>
        </p:spPr>
        <p:txBody>
          <a:bodyPr vert="horz" lIns="0" tIns="118745" rIns="0" bIns="0" anchor="t"/>
          <a:lstStyle/>
          <a:p>
            <a:pPr marL="0" marR="0" indent="0" algn="ctr">
              <a:lnSpc>
                <a:spcPts val="1400"/>
              </a:lnSpc>
              <a:spcAft>
                <a:spcPts val="0"/>
              </a:spcAft>
            </a:pPr>
            <a:r>
              <a:rPr lang="es-ES" sz="1250" b="1"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4.3: Distribución de las áreas de conocimiento en los Departamentos </a:t>
            </a:r>
            <a:br/>
            <a:r>
              <a:rPr lang="es-ES" sz="1200" spc="0">
                <a:solidFill>
                  <a:srgbClr val="000000"/>
                </a:solidFill>
                <a:latin typeface="Times New Roman" pitchFamily="1" panose="02020603050405020304"/>
              </a:rPr>
              <a:t>integrados en la Facultad de Ciencias (1993) </a:t>
            </a:r>
          </a:p>
          <a:p>
            <a:pPr marL="45720" marR="0" indent="0" algn="l">
              <a:lnSpc>
                <a:spcPts val="1400"/>
              </a:lnSpc>
              <a:spcBef>
                <a:spcPts val="3250"/>
              </a:spcBef>
              <a:spcAft>
                <a:spcPts val="60"/>
              </a:spcAft>
            </a:pPr>
            <a:r>
              <a:rPr lang="es-ES" sz="1250" b="1" spc="40">
                <a:solidFill>
                  <a:srgbClr val="000000"/>
                </a:solidFill>
                <a:latin typeface="Times New Roman" pitchFamily="1" panose="02020603050405020304"/>
              </a:rPr>
              <a:t>50 Aniversario 1968–2019 </a:t>
            </a:r>
          </a:p>
        </p:txBody>
      </p:sp>
    </p:spTree>
  </p:cSld>
  <p:clrMapOvr>
    <a:masterClrMapping/>
  </p:clrMapOvr>
</p:sldLayout>
</file>

<file path=ppt/slideLayouts/slideLayout7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115"/>
              </a:spcAft>
              <a:tabLst>
                <a:tab algn="r" pos="5440680"/>
              </a:tabLst>
            </a:pPr>
            <a:r>
              <a:rPr lang="es-ES" sz="1300" b="1" spc="0">
                <a:solidFill>
                  <a:srgbClr val="000000"/>
                </a:solidFill>
                <a:latin typeface="Garamond" pitchFamily="1" panose="02020603050405020304"/>
              </a:rPr>
              <a:t>4. Ubicación y Organización </a:t>
            </a:r>
            <a:r>
              <a:rPr lang="es-ES" sz="1300" spc="0">
                <a:solidFill>
                  <a:srgbClr val="000000"/>
                </a:solidFill>
                <a:latin typeface="Garamond" pitchFamily="1" panose="02020603050405020304"/>
              </a:rPr>
              <a:t>53 </a:t>
            </a:r>
          </a:p>
        </p:txBody>
      </p:sp>
      <p:sp>
        <p:nvSpPr>
          <p:cNvPr id="5" name=""/>
          <p:cNvSpPr/>
          <p:nvPr>
            <p:ph type="body" idx="10"/>
          </p:nvPr>
        </p:nvSpPr>
        <p:spPr>
          <a:xfrm>
            <a:off x="1057910" y="681990"/>
            <a:ext cx="5486400" cy="2945130"/>
          </a:xfrm>
          <a:prstGeom prst="rect">
            <a:avLst/>
          </a:prstGeom>
          <a:noFill/>
          <a:ln w="0" cmpd="sng">
            <a:noFill/>
            <a:prstDash val="solid"/>
          </a:ln>
        </p:spPr>
        <p:txBody>
          <a:bodyPr vert="horz" lIns="0" tIns="22161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Cada Departamento estuvo integrado por personal docente e investigador, técnico, auxiliar y subalterno, de plantilla o contratado, en el número apropiado, para poseer un potencial científico adecuado.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En la actualidad (2018) el personal docente e investigador pertenece, en cualquier caso, a una determinada área de conocimiento y, según la LRU, los Departamentos se constituyen por áreas de conocimiento científico, técnico o artístico, agrupando a todos los docentes e investigadores cuyas especialidades se correspondan con tales áreas, al objeto de organizar y desarrollar la investigación y las enseñanzas que le son propias. </a:t>
            </a:r>
          </a:p>
          <a:p>
            <a:pPr marL="45720" marR="45720" indent="0" algn="just">
              <a:lnSpc>
                <a:spcPts val="1400"/>
              </a:lnSpc>
              <a:spcBef>
                <a:spcPts val="570"/>
              </a:spcBef>
              <a:spcAft>
                <a:spcPts val="3020"/>
              </a:spcAft>
            </a:pPr>
            <a:r>
              <a:rPr lang="es-ES" sz="1300" spc="0">
                <a:solidFill>
                  <a:srgbClr val="000000"/>
                </a:solidFill>
                <a:latin typeface="Garamond" pitchFamily="1" panose="02020603050405020304"/>
              </a:rPr>
              <a:t>Así, hoy, los Departamentos integrados en la </a:t>
            </a:r>
            <a:r>
              <a:rPr lang="es-ES" sz="1300" b="1" spc="0">
                <a:solidFill>
                  <a:srgbClr val="000000"/>
                </a:solidFill>
                <a:latin typeface="Garamond" pitchFamily="1" panose="02020603050405020304"/>
              </a:rPr>
              <a:t>Facultad de Ciencias</a:t>
            </a:r>
            <a:r>
              <a:rPr lang="es-ES" sz="1300" spc="0">
                <a:solidFill>
                  <a:srgbClr val="000000"/>
                </a:solidFill>
                <a:latin typeface="Garamond" pitchFamily="1" panose="02020603050405020304"/>
              </a:rPr>
              <a:t>, incluyen una o varias áreas de conocimiento. Estas, aparecen especificadas en la Tabla [4.3] (hasta 1993) y Tabla [4.4] (hasta 2018). </a:t>
            </a:r>
          </a:p>
        </p:txBody>
      </p:sp>
      <p:sp>
        <p:nvSpPr>
          <p:cNvPr id="8" name=""/>
          <p:cNvSpPr/>
          <p:nvPr>
            <p:ph type="body" idx="10"/>
          </p:nvPr>
        </p:nvSpPr>
        <p:spPr>
          <a:xfrm>
            <a:off x="1170305" y="3627120"/>
            <a:ext cx="329565" cy="130810"/>
          </a:xfrm>
          <a:prstGeom prst="rect">
            <a:avLst/>
          </a:prstGeom>
          <a:noFill/>
          <a:ln w="6350" cmpd="sng">
            <a:solidFill>
              <a:srgbClr val="000000"/>
            </a:solidFill>
            <a:prstDash val="solid"/>
          </a:ln>
        </p:spPr>
        <p:txBody>
          <a:bodyPr vert="horz" lIns="0" tIns="0" rIns="0" bIns="0" anchor="t"/>
          <a:lstStyle/>
          <a:p>
            <a:pPr marL="45720" marR="0" indent="0" algn="l">
              <a:lnSpc>
                <a:spcPts val="900"/>
              </a:lnSpc>
              <a:spcAft>
                <a:spcPts val="25"/>
              </a:spcAft>
            </a:pPr>
            <a:r>
              <a:rPr lang="es-ES" sz="850" spc="135">
                <a:solidFill>
                  <a:srgbClr val="000000"/>
                </a:solidFill>
                <a:latin typeface="Times New Roman" pitchFamily="1" panose="02020603050405020304"/>
              </a:rPr>
              <a:t>CD </a:t>
            </a:r>
          </a:p>
        </p:txBody>
      </p:sp>
      <p:sp>
        <p:nvSpPr>
          <p:cNvPr id="9" name=""/>
          <p:cNvSpPr/>
          <p:nvPr>
            <p:ph type="body" idx="10"/>
          </p:nvPr>
        </p:nvSpPr>
        <p:spPr>
          <a:xfrm>
            <a:off x="1247775" y="3787140"/>
            <a:ext cx="22923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21 </a:t>
            </a:r>
          </a:p>
        </p:txBody>
      </p:sp>
      <p:sp>
        <p:nvSpPr>
          <p:cNvPr id="10" name=""/>
          <p:cNvSpPr/>
          <p:nvPr>
            <p:ph type="body" idx="10"/>
          </p:nvPr>
        </p:nvSpPr>
        <p:spPr>
          <a:xfrm>
            <a:off x="1247775" y="4168140"/>
            <a:ext cx="23241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5">
                <a:solidFill>
                  <a:srgbClr val="000000"/>
                </a:solidFill>
                <a:latin typeface="Times New Roman" pitchFamily="1" panose="02020603050405020304"/>
              </a:rPr>
              <a:t>22 </a:t>
            </a:r>
          </a:p>
        </p:txBody>
      </p:sp>
      <p:sp>
        <p:nvSpPr>
          <p:cNvPr id="11" name=""/>
          <p:cNvSpPr/>
          <p:nvPr>
            <p:ph type="body" idx="10"/>
          </p:nvPr>
        </p:nvSpPr>
        <p:spPr>
          <a:xfrm>
            <a:off x="1247775" y="4808220"/>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5">
                <a:solidFill>
                  <a:srgbClr val="000000"/>
                </a:solidFill>
                <a:latin typeface="Times New Roman" pitchFamily="1" panose="02020603050405020304"/>
              </a:rPr>
              <a:t>23 </a:t>
            </a:r>
          </a:p>
        </p:txBody>
      </p:sp>
      <p:sp>
        <p:nvSpPr>
          <p:cNvPr id="12" name=""/>
          <p:cNvSpPr/>
          <p:nvPr>
            <p:ph type="body" idx="10"/>
          </p:nvPr>
        </p:nvSpPr>
        <p:spPr>
          <a:xfrm>
            <a:off x="1247775" y="4933315"/>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5">
                <a:solidFill>
                  <a:srgbClr val="000000"/>
                </a:solidFill>
                <a:latin typeface="Times New Roman" pitchFamily="1" panose="02020603050405020304"/>
              </a:rPr>
              <a:t>24 </a:t>
            </a:r>
          </a:p>
        </p:txBody>
      </p:sp>
      <p:sp>
        <p:nvSpPr>
          <p:cNvPr id="13" name=""/>
          <p:cNvSpPr/>
          <p:nvPr>
            <p:ph type="body" idx="10"/>
          </p:nvPr>
        </p:nvSpPr>
        <p:spPr>
          <a:xfrm>
            <a:off x="1247775" y="5189220"/>
            <a:ext cx="23241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5">
                <a:solidFill>
                  <a:srgbClr val="000000"/>
                </a:solidFill>
                <a:latin typeface="Times New Roman" pitchFamily="1" panose="02020603050405020304"/>
              </a:rPr>
              <a:t>25 </a:t>
            </a:r>
          </a:p>
        </p:txBody>
      </p:sp>
      <p:sp>
        <p:nvSpPr>
          <p:cNvPr id="14" name=""/>
          <p:cNvSpPr/>
          <p:nvPr>
            <p:ph type="body" idx="10"/>
          </p:nvPr>
        </p:nvSpPr>
        <p:spPr>
          <a:xfrm>
            <a:off x="1247775" y="5314315"/>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5">
                <a:solidFill>
                  <a:srgbClr val="000000"/>
                </a:solidFill>
                <a:latin typeface="Times New Roman" pitchFamily="1" panose="02020603050405020304"/>
              </a:rPr>
              <a:t>26 </a:t>
            </a:r>
          </a:p>
        </p:txBody>
      </p:sp>
      <p:sp>
        <p:nvSpPr>
          <p:cNvPr id="15" name=""/>
          <p:cNvSpPr/>
          <p:nvPr>
            <p:ph type="body" idx="10"/>
          </p:nvPr>
        </p:nvSpPr>
        <p:spPr>
          <a:xfrm>
            <a:off x="1247775" y="5698490"/>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5">
                <a:solidFill>
                  <a:srgbClr val="000000"/>
                </a:solidFill>
                <a:latin typeface="Times New Roman" pitchFamily="1" panose="02020603050405020304"/>
              </a:rPr>
              <a:t>28 </a:t>
            </a:r>
          </a:p>
        </p:txBody>
      </p:sp>
      <p:sp>
        <p:nvSpPr>
          <p:cNvPr id="16" name=""/>
          <p:cNvSpPr/>
          <p:nvPr>
            <p:ph type="body" idx="10"/>
          </p:nvPr>
        </p:nvSpPr>
        <p:spPr>
          <a:xfrm>
            <a:off x="1247775" y="5823585"/>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0">
                <a:solidFill>
                  <a:srgbClr val="000000"/>
                </a:solidFill>
                <a:latin typeface="Times New Roman" pitchFamily="1" panose="02020603050405020304"/>
              </a:rPr>
              <a:t>30 </a:t>
            </a:r>
          </a:p>
        </p:txBody>
      </p:sp>
      <p:sp>
        <p:nvSpPr>
          <p:cNvPr id="17" name=""/>
          <p:cNvSpPr/>
          <p:nvPr>
            <p:ph type="body" idx="10"/>
          </p:nvPr>
        </p:nvSpPr>
        <p:spPr>
          <a:xfrm>
            <a:off x="1247775" y="6591300"/>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0">
                <a:solidFill>
                  <a:srgbClr val="000000"/>
                </a:solidFill>
                <a:latin typeface="Times New Roman" pitchFamily="1" panose="02020603050405020304"/>
              </a:rPr>
              <a:t>38 </a:t>
            </a:r>
          </a:p>
        </p:txBody>
      </p:sp>
      <p:sp>
        <p:nvSpPr>
          <p:cNvPr id="18" name=""/>
          <p:cNvSpPr/>
          <p:nvPr>
            <p:ph type="body" idx="10"/>
          </p:nvPr>
        </p:nvSpPr>
        <p:spPr>
          <a:xfrm>
            <a:off x="1247775" y="6972300"/>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5">
                <a:solidFill>
                  <a:srgbClr val="000000"/>
                </a:solidFill>
                <a:latin typeface="Times New Roman" pitchFamily="1" panose="02020603050405020304"/>
              </a:rPr>
              <a:t>54 </a:t>
            </a:r>
          </a:p>
        </p:txBody>
      </p:sp>
      <p:sp>
        <p:nvSpPr>
          <p:cNvPr id="19" name=""/>
          <p:cNvSpPr/>
          <p:nvPr>
            <p:ph type="body" idx="10"/>
          </p:nvPr>
        </p:nvSpPr>
        <p:spPr>
          <a:xfrm>
            <a:off x="1247775" y="7609205"/>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5">
                <a:solidFill>
                  <a:srgbClr val="000000"/>
                </a:solidFill>
                <a:latin typeface="Times New Roman" pitchFamily="1" panose="02020603050405020304"/>
              </a:rPr>
              <a:t>63 </a:t>
            </a:r>
          </a:p>
        </p:txBody>
      </p:sp>
      <p:sp>
        <p:nvSpPr>
          <p:cNvPr id="20" name=""/>
          <p:cNvSpPr/>
          <p:nvPr>
            <p:ph type="body" idx="10"/>
          </p:nvPr>
        </p:nvSpPr>
        <p:spPr>
          <a:xfrm>
            <a:off x="1499870" y="3627120"/>
            <a:ext cx="4925060" cy="130810"/>
          </a:xfrm>
          <a:prstGeom prst="rect">
            <a:avLst/>
          </a:prstGeom>
          <a:noFill/>
          <a:ln w="6350" cmpd="sng">
            <a:solidFill>
              <a:srgbClr val="000000"/>
            </a:solidFill>
            <a:prstDash val="solid"/>
          </a:ln>
        </p:spPr>
        <p:txBody>
          <a:bodyPr vert="horz" lIns="0" tIns="0" rIns="0" bIns="0" anchor="t"/>
          <a:lstStyle/>
          <a:p>
            <a:pPr marL="91440" marR="0" indent="0" algn="l">
              <a:lnSpc>
                <a:spcPts val="900"/>
              </a:lnSpc>
              <a:spcAft>
                <a:spcPts val="25"/>
              </a:spcAft>
              <a:tabLst>
                <a:tab algn="l" pos="2971800"/>
              </a:tabLst>
            </a:pPr>
            <a:r>
              <a:rPr lang="es-ES" sz="850" spc="40">
                <a:solidFill>
                  <a:srgbClr val="000000"/>
                </a:solidFill>
                <a:latin typeface="Times New Roman" pitchFamily="1" panose="02020603050405020304"/>
              </a:rPr>
              <a:t>Nombre </a:t>
            </a:r>
            <a:r>
              <a:rPr lang="es-ES" sz="850" spc="40">
                <a:solidFill>
                  <a:srgbClr val="000000"/>
                </a:solidFill>
                <a:latin typeface="Times New Roman" pitchFamily="1" panose="02020603050405020304"/>
              </a:rPr>
              <a:t>Area de Conocimiento </a:t>
            </a:r>
          </a:p>
        </p:txBody>
      </p:sp>
      <p:sp>
        <p:nvSpPr>
          <p:cNvPr id="21" name=""/>
          <p:cNvSpPr/>
          <p:nvPr>
            <p:ph type="body" idx="10"/>
          </p:nvPr>
        </p:nvSpPr>
        <p:spPr>
          <a:xfrm>
            <a:off x="1499870" y="3791585"/>
            <a:ext cx="4925060" cy="4081145"/>
          </a:xfrm>
          <a:prstGeom prst="rect">
            <a:avLst/>
          </a:prstGeom>
          <a:noFill/>
          <a:ln w="6350" cmpd="sng">
            <a:solidFill>
              <a:srgbClr val="000000"/>
            </a:solidFill>
            <a:prstDash val="solid"/>
          </a:ln>
        </p:spPr>
        <p:txBody>
          <a:bodyPr vert="horz" lIns="0" tIns="0" rIns="0" bIns="0" anchor="t"/>
          <a:lstStyle/>
          <a:p>
            <a:pPr marL="91440" marR="0" indent="0" algn="l">
              <a:lnSpc>
                <a:spcPts val="900"/>
              </a:lnSpc>
              <a:spcAft>
                <a:spcPts val="0"/>
              </a:spcAft>
              <a:tabLst>
                <a:tab algn="l" pos="2971800"/>
              </a:tabLst>
            </a:pPr>
            <a:r>
              <a:rPr lang="es-ES" sz="900" b="1" spc="25">
                <a:solidFill>
                  <a:srgbClr val="000000"/>
                </a:solidFill>
                <a:latin typeface="Times New Roman" pitchFamily="1" panose="02020603050405020304"/>
              </a:rPr>
              <a:t>Anatomía, Biología Celular y Zoología </a:t>
            </a:r>
            <a:r>
              <a:rPr lang="es-ES" sz="850" spc="25">
                <a:solidFill>
                  <a:srgbClr val="000000"/>
                </a:solidFill>
                <a:latin typeface="Times New Roman" pitchFamily="1" panose="02020603050405020304"/>
              </a:rPr>
              <a:t>Anatomía y Embriología Humana </a:t>
            </a:r>
          </a:p>
          <a:p>
            <a:pPr marL="2971800" marR="0" indent="0" algn="l">
              <a:lnSpc>
                <a:spcPts val="1000"/>
              </a:lnSpc>
              <a:spcBef>
                <a:spcPts val="20"/>
              </a:spcBef>
              <a:spcAft>
                <a:spcPts val="0"/>
              </a:spcAft>
            </a:pPr>
            <a:r>
              <a:rPr lang="es-ES" sz="850" spc="35">
                <a:solidFill>
                  <a:srgbClr val="000000"/>
                </a:solidFill>
                <a:latin typeface="Times New Roman" pitchFamily="1" panose="02020603050405020304"/>
              </a:rPr>
              <a:t>Biología Celular </a:t>
            </a:r>
          </a:p>
          <a:p>
            <a:pPr marL="2971800" marR="0" indent="0" algn="l">
              <a:lnSpc>
                <a:spcPts val="1000"/>
              </a:lnSpc>
              <a:spcBef>
                <a:spcPts val="0"/>
              </a:spcBef>
              <a:spcAft>
                <a:spcPts val="0"/>
              </a:spcAft>
            </a:pPr>
            <a:r>
              <a:rPr lang="es-ES" sz="850" spc="20">
                <a:solidFill>
                  <a:srgbClr val="000000"/>
                </a:solidFill>
                <a:latin typeface="Times New Roman" pitchFamily="1" panose="02020603050405020304"/>
              </a:rPr>
              <a:t>Zoología </a:t>
            </a:r>
          </a:p>
          <a:p>
            <a:pPr marL="91440" marR="0" indent="0" algn="l">
              <a:lnSpc>
                <a:spcPts val="1000"/>
              </a:lnSpc>
              <a:spcBef>
                <a:spcPts val="10"/>
              </a:spcBef>
              <a:spcAft>
                <a:spcPts val="0"/>
              </a:spcAft>
              <a:tabLst>
                <a:tab algn="l" pos="2971800"/>
              </a:tabLst>
            </a:pPr>
            <a:r>
              <a:rPr lang="es-ES" sz="900" b="1" spc="40">
                <a:solidFill>
                  <a:srgbClr val="000000"/>
                </a:solidFill>
                <a:latin typeface="Times New Roman" pitchFamily="1" panose="02020603050405020304"/>
              </a:rPr>
              <a:t>Física </a:t>
            </a:r>
            <a:r>
              <a:rPr lang="es-ES" sz="850" spc="40">
                <a:solidFill>
                  <a:srgbClr val="000000"/>
                </a:solidFill>
                <a:latin typeface="Times New Roman" pitchFamily="1" panose="02020603050405020304"/>
              </a:rPr>
              <a:t>Física Atómica, Molecular y Nuclear </a:t>
            </a:r>
          </a:p>
          <a:p>
            <a:pPr marL="2971800" marR="0" indent="0" algn="l">
              <a:lnSpc>
                <a:spcPts val="1000"/>
              </a:lnSpc>
              <a:spcBef>
                <a:spcPts val="20"/>
              </a:spcBef>
              <a:spcAft>
                <a:spcPts val="0"/>
              </a:spcAft>
            </a:pPr>
            <a:r>
              <a:rPr lang="es-ES" sz="850" spc="55">
                <a:solidFill>
                  <a:srgbClr val="000000"/>
                </a:solidFill>
                <a:latin typeface="Times New Roman" pitchFamily="1" panose="02020603050405020304"/>
              </a:rPr>
              <a:t>Física de la Materia Condensada </a:t>
            </a:r>
          </a:p>
          <a:p>
            <a:pPr marL="2971800" marR="0" indent="0" algn="l">
              <a:lnSpc>
                <a:spcPts val="1000"/>
              </a:lnSpc>
              <a:spcBef>
                <a:spcPts val="20"/>
              </a:spcBef>
              <a:spcAft>
                <a:spcPts val="0"/>
              </a:spcAft>
            </a:pPr>
            <a:r>
              <a:rPr lang="es-ES" sz="850" spc="50">
                <a:solidFill>
                  <a:srgbClr val="000000"/>
                </a:solidFill>
                <a:latin typeface="Times New Roman" pitchFamily="1" panose="02020603050405020304"/>
              </a:rPr>
              <a:t>Física de la Tierra </a:t>
            </a:r>
          </a:p>
          <a:p>
            <a:pPr marL="2971800" marR="0" indent="0" algn="l">
              <a:lnSpc>
                <a:spcPts val="1000"/>
              </a:lnSpc>
              <a:spcBef>
                <a:spcPts val="25"/>
              </a:spcBef>
              <a:spcAft>
                <a:spcPts val="0"/>
              </a:spcAft>
            </a:pPr>
            <a:r>
              <a:rPr lang="es-ES" sz="850" spc="40">
                <a:solidFill>
                  <a:srgbClr val="000000"/>
                </a:solidFill>
                <a:latin typeface="Times New Roman" pitchFamily="1" panose="02020603050405020304"/>
              </a:rPr>
              <a:t>Física Teórica </a:t>
            </a:r>
          </a:p>
          <a:p>
            <a:pPr marL="2971800" marR="0" indent="0" algn="l">
              <a:lnSpc>
                <a:spcPts val="1000"/>
              </a:lnSpc>
              <a:spcBef>
                <a:spcPts val="25"/>
              </a:spcBef>
              <a:spcAft>
                <a:spcPts val="0"/>
              </a:spcAft>
            </a:pPr>
            <a:r>
              <a:rPr lang="es-ES" sz="850" spc="45">
                <a:solidFill>
                  <a:srgbClr val="000000"/>
                </a:solidFill>
                <a:latin typeface="Times New Roman" pitchFamily="1" panose="02020603050405020304"/>
              </a:rPr>
              <a:t>Optica </a:t>
            </a:r>
          </a:p>
          <a:p>
            <a:pPr marL="91440" marR="0" indent="0" algn="l">
              <a:lnSpc>
                <a:spcPts val="1000"/>
              </a:lnSpc>
              <a:spcBef>
                <a:spcPts val="10"/>
              </a:spcBef>
              <a:spcAft>
                <a:spcPts val="0"/>
              </a:spcAft>
              <a:tabLst>
                <a:tab algn="l" pos="2971800"/>
              </a:tabLst>
            </a:pPr>
            <a:r>
              <a:rPr lang="es-ES" sz="900" b="1" spc="25">
                <a:solidFill>
                  <a:srgbClr val="000000"/>
                </a:solidFill>
                <a:latin typeface="Times New Roman" pitchFamily="1" panose="02020603050405020304"/>
              </a:rPr>
              <a:t>Química Analítica </a:t>
            </a:r>
            <a:r>
              <a:rPr lang="es-ES" sz="850" spc="25">
                <a:solidFill>
                  <a:srgbClr val="000000"/>
                </a:solidFill>
                <a:latin typeface="Times New Roman" pitchFamily="1" panose="02020603050405020304"/>
              </a:rPr>
              <a:t>Química Analítica </a:t>
            </a:r>
          </a:p>
          <a:p>
            <a:pPr marL="91440" marR="0" indent="0" algn="l">
              <a:lnSpc>
                <a:spcPts val="1000"/>
              </a:lnSpc>
              <a:spcBef>
                <a:spcPts val="0"/>
              </a:spcBef>
              <a:spcAft>
                <a:spcPts val="0"/>
              </a:spcAft>
              <a:tabLst>
                <a:tab algn="l" pos="2971800"/>
              </a:tabLst>
            </a:pPr>
            <a:r>
              <a:rPr lang="es-ES" sz="900" b="1" spc="20">
                <a:solidFill>
                  <a:srgbClr val="000000"/>
                </a:solidFill>
                <a:latin typeface="Times New Roman" pitchFamily="1" panose="02020603050405020304"/>
              </a:rPr>
              <a:t>Química Orgánica e Inorgánica </a:t>
            </a:r>
            <a:r>
              <a:rPr lang="es-ES" sz="850" spc="20">
                <a:solidFill>
                  <a:srgbClr val="000000"/>
                </a:solidFill>
                <a:latin typeface="Times New Roman" pitchFamily="1" panose="02020603050405020304"/>
              </a:rPr>
              <a:t>Química Orgánica </a:t>
            </a:r>
          </a:p>
          <a:p>
            <a:pPr marL="2971800" marR="0" indent="0" algn="l">
              <a:lnSpc>
                <a:spcPts val="1000"/>
              </a:lnSpc>
              <a:spcBef>
                <a:spcPts val="20"/>
              </a:spcBef>
              <a:spcAft>
                <a:spcPts val="0"/>
              </a:spcAft>
            </a:pPr>
            <a:r>
              <a:rPr lang="es-ES" sz="850" spc="45">
                <a:solidFill>
                  <a:srgbClr val="000000"/>
                </a:solidFill>
                <a:latin typeface="Times New Roman" pitchFamily="1" panose="02020603050405020304"/>
              </a:rPr>
              <a:t>Química Inorgánica </a:t>
            </a:r>
          </a:p>
          <a:p>
            <a:pPr marL="91440" marR="0" indent="0" algn="l">
              <a:lnSpc>
                <a:spcPts val="1000"/>
              </a:lnSpc>
              <a:spcBef>
                <a:spcPts val="10"/>
              </a:spcBef>
              <a:spcAft>
                <a:spcPts val="0"/>
              </a:spcAft>
              <a:tabLst>
                <a:tab algn="l" pos="2971800"/>
              </a:tabLst>
            </a:pPr>
            <a:r>
              <a:rPr lang="es-ES" sz="900" b="1" spc="25">
                <a:solidFill>
                  <a:srgbClr val="000000"/>
                </a:solidFill>
                <a:latin typeface="Times New Roman" pitchFamily="1" panose="02020603050405020304"/>
              </a:rPr>
              <a:t>Física Aplicada </a:t>
            </a:r>
            <a:r>
              <a:rPr lang="es-ES" sz="850" spc="25">
                <a:solidFill>
                  <a:srgbClr val="000000"/>
                </a:solidFill>
                <a:latin typeface="Times New Roman" pitchFamily="1" panose="02020603050405020304"/>
              </a:rPr>
              <a:t>Física aplicada </a:t>
            </a:r>
          </a:p>
          <a:p>
            <a:pPr marL="91440" marR="0" indent="0" algn="l">
              <a:lnSpc>
                <a:spcPts val="1000"/>
              </a:lnSpc>
              <a:spcBef>
                <a:spcPts val="0"/>
              </a:spcBef>
              <a:spcAft>
                <a:spcPts val="0"/>
              </a:spcAft>
              <a:tabLst>
                <a:tab algn="l" pos="2971800"/>
              </a:tabLst>
            </a:pPr>
            <a:r>
              <a:rPr lang="es-ES" sz="900" b="1" spc="15">
                <a:solidFill>
                  <a:srgbClr val="000000"/>
                </a:solidFill>
                <a:latin typeface="Times New Roman" pitchFamily="1" panose="02020603050405020304"/>
              </a:rPr>
              <a:t>Bioquímica y Biología Molecular y Genética </a:t>
            </a:r>
            <a:r>
              <a:rPr lang="es-ES" sz="850" spc="15">
                <a:solidFill>
                  <a:srgbClr val="000000"/>
                </a:solidFill>
                <a:latin typeface="Times New Roman" pitchFamily="1" panose="02020603050405020304"/>
              </a:rPr>
              <a:t>Bioquímica y Biología Molecular </a:t>
            </a:r>
          </a:p>
          <a:p>
            <a:pPr marL="2971800" marR="0" indent="0" algn="l">
              <a:lnSpc>
                <a:spcPts val="1000"/>
              </a:lnSpc>
              <a:spcBef>
                <a:spcPts val="20"/>
              </a:spcBef>
              <a:spcAft>
                <a:spcPts val="0"/>
              </a:spcAft>
            </a:pPr>
            <a:r>
              <a:rPr lang="es-ES" sz="850" spc="30">
                <a:solidFill>
                  <a:srgbClr val="000000"/>
                </a:solidFill>
                <a:latin typeface="Times New Roman" pitchFamily="1" panose="02020603050405020304"/>
              </a:rPr>
              <a:t>Microbiología </a:t>
            </a:r>
          </a:p>
          <a:p>
            <a:pPr marL="2971800" marR="0" indent="0" algn="l">
              <a:lnSpc>
                <a:spcPts val="1000"/>
              </a:lnSpc>
              <a:spcBef>
                <a:spcPts val="20"/>
              </a:spcBef>
              <a:spcAft>
                <a:spcPts val="0"/>
              </a:spcAft>
            </a:pPr>
            <a:r>
              <a:rPr lang="es-ES" sz="850" spc="40">
                <a:solidFill>
                  <a:srgbClr val="000000"/>
                </a:solidFill>
                <a:latin typeface="Times New Roman" pitchFamily="1" panose="02020603050405020304"/>
              </a:rPr>
              <a:t>Genética </a:t>
            </a:r>
          </a:p>
          <a:p>
            <a:pPr marL="91440" marR="0" indent="0" algn="l">
              <a:lnSpc>
                <a:spcPts val="1000"/>
              </a:lnSpc>
              <a:spcBef>
                <a:spcPts val="15"/>
              </a:spcBef>
              <a:spcAft>
                <a:spcPts val="0"/>
              </a:spcAft>
              <a:tabLst>
                <a:tab algn="l" pos="2971800"/>
              </a:tabLst>
            </a:pPr>
            <a:r>
              <a:rPr lang="es-ES" sz="900" b="1" spc="20">
                <a:solidFill>
                  <a:srgbClr val="000000"/>
                </a:solidFill>
                <a:latin typeface="Times New Roman" pitchFamily="1" panose="02020603050405020304"/>
              </a:rPr>
              <a:t>Fisiología </a:t>
            </a:r>
            <a:r>
              <a:rPr lang="es-ES" sz="850" spc="20">
                <a:solidFill>
                  <a:srgbClr val="000000"/>
                </a:solidFill>
                <a:latin typeface="Times New Roman" pitchFamily="1" panose="02020603050405020304"/>
              </a:rPr>
              <a:t>Fisiología </a:t>
            </a:r>
          </a:p>
          <a:p>
            <a:pPr marL="91440" marR="0" indent="0" algn="l">
              <a:lnSpc>
                <a:spcPts val="1000"/>
              </a:lnSpc>
              <a:spcBef>
                <a:spcPts val="0"/>
              </a:spcBef>
              <a:spcAft>
                <a:spcPts val="0"/>
              </a:spcAft>
            </a:pPr>
            <a:r>
              <a:rPr lang="es-ES" sz="900" b="1" spc="70">
                <a:solidFill>
                  <a:srgbClr val="000000"/>
                </a:solidFill>
                <a:latin typeface="Times New Roman" pitchFamily="1" panose="02020603050405020304"/>
              </a:rPr>
              <a:t>Biología Vegetal, Ecología y Ciencias de la Tierra </a:t>
            </a:r>
            <a:r>
              <a:rPr lang="es-ES" sz="850" spc="70">
                <a:solidFill>
                  <a:srgbClr val="000000"/>
                </a:solidFill>
                <a:latin typeface="Times New Roman" pitchFamily="1" panose="02020603050405020304"/>
              </a:rPr>
              <a:t>Botánica </a:t>
            </a:r>
          </a:p>
          <a:p>
            <a:pPr marL="2971800" marR="0" indent="0" algn="l">
              <a:lnSpc>
                <a:spcPts val="1000"/>
              </a:lnSpc>
              <a:spcBef>
                <a:spcPts val="15"/>
              </a:spcBef>
              <a:spcAft>
                <a:spcPts val="0"/>
              </a:spcAft>
            </a:pPr>
            <a:r>
              <a:rPr lang="es-ES" sz="850" spc="45">
                <a:solidFill>
                  <a:srgbClr val="000000"/>
                </a:solidFill>
                <a:latin typeface="Times New Roman" pitchFamily="1" panose="02020603050405020304"/>
              </a:rPr>
              <a:t>Cristalografía y Mineralogía </a:t>
            </a:r>
          </a:p>
          <a:p>
            <a:pPr marL="2971800" marR="0" indent="0" algn="l">
              <a:lnSpc>
                <a:spcPts val="1000"/>
              </a:lnSpc>
              <a:spcBef>
                <a:spcPts val="25"/>
              </a:spcBef>
              <a:spcAft>
                <a:spcPts val="0"/>
              </a:spcAft>
            </a:pPr>
            <a:r>
              <a:rPr lang="es-ES" sz="850" spc="30">
                <a:solidFill>
                  <a:srgbClr val="000000"/>
                </a:solidFill>
                <a:latin typeface="Times New Roman" pitchFamily="1" panose="02020603050405020304"/>
              </a:rPr>
              <a:t>Ecología </a:t>
            </a:r>
          </a:p>
          <a:p>
            <a:pPr marL="2971800" marR="0" indent="0" algn="l">
              <a:lnSpc>
                <a:spcPts val="1000"/>
              </a:lnSpc>
              <a:spcBef>
                <a:spcPts val="20"/>
              </a:spcBef>
              <a:spcAft>
                <a:spcPts val="0"/>
              </a:spcAft>
            </a:pPr>
            <a:r>
              <a:rPr lang="es-ES" sz="850" spc="45">
                <a:solidFill>
                  <a:srgbClr val="000000"/>
                </a:solidFill>
                <a:latin typeface="Times New Roman" pitchFamily="1" panose="02020603050405020304"/>
              </a:rPr>
              <a:t>Edafología y Química Agrícola </a:t>
            </a:r>
          </a:p>
          <a:p>
            <a:pPr marL="2971800" marR="0" indent="0" algn="l">
              <a:lnSpc>
                <a:spcPts val="1000"/>
              </a:lnSpc>
              <a:spcBef>
                <a:spcPts val="25"/>
              </a:spcBef>
              <a:spcAft>
                <a:spcPts val="0"/>
              </a:spcAft>
            </a:pPr>
            <a:r>
              <a:rPr lang="es-ES" sz="850" spc="30">
                <a:solidFill>
                  <a:srgbClr val="000000"/>
                </a:solidFill>
                <a:latin typeface="Times New Roman" pitchFamily="1" panose="02020603050405020304"/>
              </a:rPr>
              <a:t>Fisiología Vegetal </a:t>
            </a:r>
          </a:p>
          <a:p>
            <a:pPr marL="2971800" marR="0" indent="0" algn="l">
              <a:lnSpc>
                <a:spcPts val="1000"/>
              </a:lnSpc>
              <a:spcBef>
                <a:spcPts val="25"/>
              </a:spcBef>
              <a:spcAft>
                <a:spcPts val="0"/>
              </a:spcAft>
            </a:pPr>
            <a:r>
              <a:rPr lang="es-ES" sz="850" spc="35">
                <a:solidFill>
                  <a:srgbClr val="000000"/>
                </a:solidFill>
                <a:latin typeface="Times New Roman" pitchFamily="1" panose="02020603050405020304"/>
              </a:rPr>
              <a:t>Paleontología </a:t>
            </a:r>
          </a:p>
          <a:p>
            <a:pPr marL="91440" marR="0" indent="0" algn="l">
              <a:lnSpc>
                <a:spcPts val="1000"/>
              </a:lnSpc>
              <a:spcBef>
                <a:spcPts val="10"/>
              </a:spcBef>
              <a:spcAft>
                <a:spcPts val="0"/>
              </a:spcAft>
              <a:tabLst>
                <a:tab algn="l" pos="2971800"/>
              </a:tabLst>
            </a:pPr>
            <a:r>
              <a:rPr lang="es-ES" sz="900" b="1" spc="10">
                <a:solidFill>
                  <a:srgbClr val="000000"/>
                </a:solidFill>
                <a:latin typeface="Times New Roman" pitchFamily="1" panose="02020603050405020304"/>
              </a:rPr>
              <a:t>Ingeniería Eléctrica, Electrónica y Automática </a:t>
            </a:r>
            <a:r>
              <a:rPr lang="es-ES" sz="850" spc="10">
                <a:solidFill>
                  <a:srgbClr val="000000"/>
                </a:solidFill>
                <a:latin typeface="Times New Roman" pitchFamily="1" panose="02020603050405020304"/>
              </a:rPr>
              <a:t>Electrónica </a:t>
            </a:r>
          </a:p>
          <a:p>
            <a:pPr marL="2971800" marR="0" indent="0" algn="l">
              <a:lnSpc>
                <a:spcPts val="1000"/>
              </a:lnSpc>
              <a:spcBef>
                <a:spcPts val="0"/>
              </a:spcBef>
              <a:spcAft>
                <a:spcPts val="0"/>
              </a:spcAft>
            </a:pPr>
            <a:r>
              <a:rPr lang="es-ES" sz="850" spc="50">
                <a:solidFill>
                  <a:srgbClr val="000000"/>
                </a:solidFill>
                <a:latin typeface="Times New Roman" pitchFamily="1" panose="02020603050405020304"/>
              </a:rPr>
              <a:t>Ingeniería de Sistemas y Automática </a:t>
            </a:r>
          </a:p>
          <a:p>
            <a:pPr marL="2971800" marR="0" indent="0" algn="l">
              <a:lnSpc>
                <a:spcPts val="1000"/>
              </a:lnSpc>
              <a:spcBef>
                <a:spcPts val="25"/>
              </a:spcBef>
              <a:spcAft>
                <a:spcPts val="0"/>
              </a:spcAft>
            </a:pPr>
            <a:r>
              <a:rPr lang="es-ES" sz="850" spc="45">
                <a:solidFill>
                  <a:srgbClr val="000000"/>
                </a:solidFill>
                <a:latin typeface="Times New Roman" pitchFamily="1" panose="02020603050405020304"/>
              </a:rPr>
              <a:t>Ingeniería Eléctrica </a:t>
            </a:r>
          </a:p>
          <a:p>
            <a:pPr marL="91440" marR="0" indent="0" algn="l">
              <a:lnSpc>
                <a:spcPts val="1000"/>
              </a:lnSpc>
              <a:spcBef>
                <a:spcPts val="10"/>
              </a:spcBef>
              <a:spcAft>
                <a:spcPts val="0"/>
              </a:spcAft>
              <a:tabLst>
                <a:tab algn="l" pos="2971800"/>
              </a:tabLst>
            </a:pPr>
            <a:r>
              <a:rPr lang="es-ES" sz="900" b="1" spc="20">
                <a:solidFill>
                  <a:srgbClr val="000000"/>
                </a:solidFill>
                <a:latin typeface="Times New Roman" pitchFamily="1" panose="02020603050405020304"/>
              </a:rPr>
              <a:t>Matemáticas </a:t>
            </a:r>
            <a:r>
              <a:rPr lang="es-ES" sz="850" spc="20">
                <a:solidFill>
                  <a:srgbClr val="000000"/>
                </a:solidFill>
                <a:latin typeface="Times New Roman" pitchFamily="1" panose="02020603050405020304"/>
              </a:rPr>
              <a:t>Algebra </a:t>
            </a:r>
          </a:p>
          <a:p>
            <a:pPr marL="2971800" marR="777240" indent="0" algn="l">
              <a:lnSpc>
                <a:spcPts val="1000"/>
              </a:lnSpc>
              <a:spcBef>
                <a:spcPts val="5"/>
              </a:spcBef>
              <a:spcAft>
                <a:spcPts val="0"/>
              </a:spcAft>
            </a:pPr>
            <a:r>
              <a:rPr lang="es-ES" sz="850" spc="0">
                <a:solidFill>
                  <a:srgbClr val="000000"/>
                </a:solidFill>
                <a:latin typeface="Times New Roman" pitchFamily="1" panose="02020603050405020304"/>
              </a:rPr>
              <a:t>Análisis Matemático Estadística e Inv. Op. Geometría y Topología Matemática Aplicada </a:t>
            </a:r>
          </a:p>
          <a:p>
            <a:pPr marL="91440" marR="0" indent="0" algn="l">
              <a:lnSpc>
                <a:spcPts val="1000"/>
              </a:lnSpc>
              <a:spcBef>
                <a:spcPts val="10"/>
              </a:spcBef>
              <a:spcAft>
                <a:spcPts val="0"/>
              </a:spcAft>
              <a:tabLst>
                <a:tab algn="l" pos="2971800"/>
              </a:tabLst>
            </a:pPr>
            <a:r>
              <a:rPr lang="es-ES" sz="900" b="1" spc="15">
                <a:solidFill>
                  <a:srgbClr val="000000"/>
                </a:solidFill>
                <a:latin typeface="Times New Roman" pitchFamily="1" panose="02020603050405020304"/>
              </a:rPr>
              <a:t>Ingeniería Química y Química Física </a:t>
            </a:r>
            <a:r>
              <a:rPr lang="es-ES" sz="850" spc="15">
                <a:solidFill>
                  <a:srgbClr val="000000"/>
                </a:solidFill>
                <a:latin typeface="Times New Roman" pitchFamily="1" panose="02020603050405020304"/>
              </a:rPr>
              <a:t>Ingeniería Química </a:t>
            </a:r>
          </a:p>
          <a:p>
            <a:pPr marL="2971800" marR="0" indent="0" algn="l">
              <a:lnSpc>
                <a:spcPts val="1000"/>
              </a:lnSpc>
              <a:spcBef>
                <a:spcPts val="20"/>
              </a:spcBef>
              <a:spcAft>
                <a:spcPts val="25"/>
              </a:spcAft>
            </a:pPr>
            <a:r>
              <a:rPr lang="es-ES" sz="850" spc="45">
                <a:solidFill>
                  <a:srgbClr val="000000"/>
                </a:solidFill>
                <a:latin typeface="Times New Roman" pitchFamily="1" panose="02020603050405020304"/>
              </a:rPr>
              <a:t>Química Física </a:t>
            </a:r>
          </a:p>
        </p:txBody>
      </p:sp>
      <p:sp>
        <p:nvSpPr>
          <p:cNvPr id="22" name=""/>
          <p:cNvSpPr/>
          <p:nvPr>
            <p:ph type="body" idx="10"/>
          </p:nvPr>
        </p:nvSpPr>
        <p:spPr>
          <a:xfrm>
            <a:off x="1057910" y="7872730"/>
            <a:ext cx="5486400" cy="1906270"/>
          </a:xfrm>
          <a:prstGeom prst="rect">
            <a:avLst/>
          </a:prstGeom>
          <a:noFill/>
          <a:ln w="0" cmpd="sng">
            <a:noFill/>
            <a:prstDash val="solid"/>
          </a:ln>
        </p:spPr>
        <p:txBody>
          <a:bodyPr vert="horz" lIns="0" tIns="143510" rIns="0" bIns="0" anchor="t"/>
          <a:lstStyle/>
          <a:p>
            <a:pPr marL="1280160" marR="45720" indent="0" algn="just">
              <a:lnSpc>
                <a:spcPts val="1500"/>
              </a:lnSpc>
              <a:spcAft>
                <a:spcPts val="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4.4: Distribución actual de las áreas de conocimiento en los Departamentos integrados en la Facultad de Ciencias (2018) </a:t>
            </a:r>
          </a:p>
          <a:p>
            <a:pPr marL="45720" marR="45720" indent="0" algn="just">
              <a:lnSpc>
                <a:spcPts val="1500"/>
              </a:lnSpc>
              <a:spcBef>
                <a:spcPts val="5010"/>
              </a:spcBef>
              <a:spcAft>
                <a:spcPts val="1555"/>
              </a:spcAft>
            </a:pPr>
            <a:r>
              <a:rPr lang="es-ES" sz="1300" spc="0">
                <a:solidFill>
                  <a:srgbClr val="000000"/>
                </a:solidFill>
                <a:latin typeface="Garamond" pitchFamily="1" panose="02020603050405020304"/>
              </a:rPr>
              <a:t>Por último, en la Tabla [4.5] aparece la distribución numérica del profesorado de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a 31/12/2018. A efectos comparativos, en la última fila se incluye la información ya comentada, correspondiente a 1993. </a:t>
            </a:r>
          </a:p>
        </p:txBody>
      </p:sp>
      <p:sp>
        <p:nvSpPr>
          <p:cNvPr id="23" name=""/>
          <p:cNvSpPr/>
          <p:nvPr>
            <p:ph type="body" idx="10"/>
          </p:nvPr>
        </p:nvSpPr>
        <p:spPr>
          <a:xfrm>
            <a:off x="1057910" y="9779000"/>
            <a:ext cx="5486400" cy="177800"/>
          </a:xfrm>
          <a:prstGeom prst="rect">
            <a:avLst/>
          </a:prstGeom>
          <a:noFill/>
          <a:ln w="0" cmpd="sng">
            <a:noFill/>
            <a:prstDash val="solid"/>
          </a:ln>
        </p:spPr>
        <p:txBody>
          <a:bodyPr vert="horz" lIns="0" tIns="635"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Tree>
  </p:cSld>
  <p:clrMapOvr>
    <a:masterClrMapping/>
  </p:clrMapOvr>
</p:sldLayout>
</file>

<file path=ppt/slideLayouts/slideLayout7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6" name=""/>
          <p:cNvSpPr/>
          <p:nvPr>
            <p:ph type="body" idx="10"/>
          </p:nvPr>
        </p:nvSpPr>
        <p:spPr>
          <a:xfrm>
            <a:off x="1056005" y="482600"/>
            <a:ext cx="5486400" cy="199390"/>
          </a:xfrm>
          <a:prstGeom prst="rect">
            <a:avLst/>
          </a:prstGeom>
          <a:noFill/>
          <a:ln w="0" cmpd="sng">
            <a:noFill/>
            <a:prstDash val="solid"/>
          </a:ln>
        </p:spPr>
        <p:txBody>
          <a:bodyPr vert="horz" lIns="0" tIns="2540" rIns="0" bIns="0" anchor="t"/>
          <a:lstStyle/>
          <a:p>
            <a:pPr marL="45720" marR="0" indent="0" algn="l">
              <a:lnSpc>
                <a:spcPts val="1400"/>
              </a:lnSpc>
              <a:spcAft>
                <a:spcPts val="65"/>
              </a:spcAft>
              <a:tabLst>
                <a:tab algn="r" pos="5440680"/>
              </a:tabLst>
            </a:pPr>
            <a:r>
              <a:rPr lang="es-ES" sz="1300" spc="0">
                <a:solidFill>
                  <a:srgbClr val="000000"/>
                </a:solidFill>
                <a:latin typeface="Garamond" pitchFamily="1" panose="02020603050405020304"/>
              </a:rPr>
              <a:t>54 </a:t>
            </a:r>
            <a:r>
              <a:rPr lang="es-ES" sz="1250" b="1" spc="0">
                <a:solidFill>
                  <a:srgbClr val="000000"/>
                </a:solidFill>
                <a:latin typeface="Times New Roman" pitchFamily="1" panose="02020603050405020304"/>
              </a:rPr>
              <a:t>4.3. Titulaciones y Especialidades </a:t>
            </a:r>
          </a:p>
        </p:txBody>
      </p:sp>
      <p:sp>
        <p:nvSpPr>
          <p:cNvPr id="7" name=""/>
          <p:cNvSpPr/>
          <p:nvPr>
            <p:ph type="body" idx="10"/>
          </p:nvPr>
        </p:nvSpPr>
        <p:spPr>
          <a:xfrm>
            <a:off x="1056005" y="681990"/>
            <a:ext cx="5486400" cy="375920"/>
          </a:xfrm>
          <a:prstGeom prst="rect">
            <a:avLst/>
          </a:prstGeom>
          <a:noFill/>
          <a:ln w="0" cmpd="sng">
            <a:noFill/>
            <a:prstDash val="solid"/>
          </a:ln>
        </p:spPr>
        <p:txBody>
          <a:bodyPr vert="horz" lIns="0" tIns="189865" rIns="0" bIns="0" anchor="t"/>
          <a:lstStyle/>
          <a:p>
            <a:pPr marL="0" marR="0" indent="0" algn="ctr">
              <a:lnSpc>
                <a:spcPts val="1400"/>
              </a:lnSpc>
              <a:spcAft>
                <a:spcPts val="0"/>
              </a:spcAft>
            </a:pPr>
            <a:r>
              <a:rPr lang="es-ES" sz="1300" spc="5">
                <a:solidFill>
                  <a:srgbClr val="000000"/>
                </a:solidFill>
                <a:latin typeface="Garamond" pitchFamily="1" panose="02020603050405020304"/>
              </a:rPr>
              <a:t>Distribución del profesorado de la Facultad de Ciencias (2018) </a:t>
            </a:r>
          </a:p>
        </p:txBody>
      </p:sp>
      <p:sp>
        <p:nvSpPr>
          <p:cNvPr id="10" name=""/>
          <p:cNvSpPr/>
          <p:nvPr>
            <p:ph type="body" idx="10"/>
          </p:nvPr>
        </p:nvSpPr>
        <p:spPr>
          <a:xfrm>
            <a:off x="1056005" y="3475355"/>
            <a:ext cx="5486400" cy="6256020"/>
          </a:xfrm>
          <a:prstGeom prst="rect">
            <a:avLst/>
          </a:prstGeom>
          <a:noFill/>
          <a:ln w="0" cmpd="sng">
            <a:noFill/>
            <a:prstDash val="solid"/>
          </a:ln>
        </p:spPr>
        <p:txBody>
          <a:bodyPr vert="horz" lIns="0" tIns="27305" rIns="0" bIns="0" anchor="t"/>
          <a:lstStyle/>
          <a:p>
            <a:pPr marL="45720" marR="0" indent="0" algn="ctr">
              <a:lnSpc>
                <a:spcPts val="1400"/>
              </a:lnSpc>
              <a:spcAft>
                <a:spcPts val="0"/>
              </a:spcAft>
            </a:pPr>
            <a:r>
              <a:rPr lang="es-ES" sz="1250" b="1" spc="0">
                <a:solidFill>
                  <a:srgbClr val="000000"/>
                </a:solidFill>
                <a:latin typeface="Times New Roman" pitchFamily="1" panose="02020603050405020304"/>
              </a:rPr>
              <a:t>Tabla </a:t>
            </a:r>
            <a:r>
              <a:rPr lang="es-ES" sz="1300" spc="0">
                <a:solidFill>
                  <a:srgbClr val="000000"/>
                </a:solidFill>
                <a:latin typeface="Garamond" pitchFamily="1" panose="02020603050405020304"/>
              </a:rPr>
              <a:t>4.5: </a:t>
            </a:r>
            <a:r>
              <a:rPr lang="es-ES" sz="1100" spc="0">
                <a:solidFill>
                  <a:srgbClr val="000000"/>
                </a:solidFill>
                <a:latin typeface="Times New Roman" pitchFamily="1" panose="02020603050405020304"/>
              </a:rPr>
              <a:t>Distribución actual del profesorado de la Facultad de Ciencias por </a:t>
            </a:r>
            <a:br/>
            <a:r>
              <a:rPr lang="es-ES" sz="1100" spc="0">
                <a:solidFill>
                  <a:srgbClr val="000000"/>
                </a:solidFill>
                <a:latin typeface="Times New Roman" pitchFamily="1" panose="02020603050405020304"/>
              </a:rPr>
              <a:t>Departamentos, Cuerpos Docentes y Campus (Fuente: Bases de Datos de la UEx, </a:t>
            </a:r>
            <a:br/>
            <a:r>
              <a:rPr lang="es-ES" sz="1100" spc="0">
                <a:solidFill>
                  <a:srgbClr val="000000"/>
                </a:solidFill>
                <a:latin typeface="Times New Roman" pitchFamily="1" panose="02020603050405020304"/>
              </a:rPr>
              <a:t>Elaboración: Unidad Técnica de Evaluación y Calidad, UTEC, 2019. Fecha de referencia: </a:t>
            </a:r>
            <a:br/>
            <a:r>
              <a:rPr lang="es-ES" sz="1100" spc="0">
                <a:solidFill>
                  <a:srgbClr val="000000"/>
                </a:solidFill>
                <a:latin typeface="Times New Roman" pitchFamily="1" panose="02020603050405020304"/>
              </a:rPr>
              <a:t>31/12/2018). </a:t>
            </a:r>
            <a:r>
              <a:rPr lang="es-ES" sz="1350" b="1" spc="0">
                <a:solidFill>
                  <a:srgbClr val="000000"/>
                </a:solidFill>
                <a:latin typeface="Courier New" pitchFamily="3" panose="02020603050405020304"/>
              </a:rPr>
              <a:t>CD</a:t>
            </a:r>
            <a:r>
              <a:rPr lang="es-ES" sz="1100" spc="0">
                <a:solidFill>
                  <a:srgbClr val="000000"/>
                </a:solidFill>
                <a:latin typeface="Times New Roman" pitchFamily="1" panose="02020603050405020304"/>
              </a:rPr>
              <a:t>: Código del Departamento; </a:t>
            </a:r>
            <a:r>
              <a:rPr lang="es-ES" sz="1350" b="1" spc="0">
                <a:solidFill>
                  <a:srgbClr val="000000"/>
                </a:solidFill>
                <a:latin typeface="Courier New" pitchFamily="3" panose="02020603050405020304"/>
              </a:rPr>
              <a:t>CU</a:t>
            </a:r>
            <a:r>
              <a:rPr lang="es-ES" sz="1100" spc="0">
                <a:solidFill>
                  <a:srgbClr val="000000"/>
                </a:solidFill>
                <a:latin typeface="Times New Roman" pitchFamily="1" panose="02020603050405020304"/>
              </a:rPr>
              <a:t>: Catedrático de Universidad; </a:t>
            </a:r>
            <a:r>
              <a:rPr lang="es-ES" sz="1350" b="1" spc="0">
                <a:solidFill>
                  <a:srgbClr val="000000"/>
                </a:solidFill>
                <a:latin typeface="Courier New" pitchFamily="3" panose="02020603050405020304"/>
              </a:rPr>
              <a:t>TU</a:t>
            </a:r>
            <a:r>
              <a:rPr lang="es-ES" sz="1100" spc="0">
                <a:solidFill>
                  <a:srgbClr val="000000"/>
                </a:solidFill>
                <a:latin typeface="Times New Roman" pitchFamily="1" panose="02020603050405020304"/>
              </a:rPr>
              <a:t>: </a:t>
            </a:r>
            <a:br/>
            <a:r>
              <a:rPr lang="es-ES" sz="1100" spc="0">
                <a:solidFill>
                  <a:srgbClr val="000000"/>
                </a:solidFill>
                <a:latin typeface="Times New Roman" pitchFamily="1" panose="02020603050405020304"/>
              </a:rPr>
              <a:t>Titular de Universidad; </a:t>
            </a:r>
            <a:r>
              <a:rPr lang="es-ES" sz="1350" b="1" spc="0">
                <a:solidFill>
                  <a:srgbClr val="000000"/>
                </a:solidFill>
                <a:latin typeface="Courier New" pitchFamily="3" panose="02020603050405020304"/>
              </a:rPr>
              <a:t>AU</a:t>
            </a:r>
            <a:r>
              <a:rPr lang="es-ES" sz="1100" spc="0">
                <a:solidFill>
                  <a:srgbClr val="000000"/>
                </a:solidFill>
                <a:latin typeface="Times New Roman" pitchFamily="1" panose="02020603050405020304"/>
              </a:rPr>
              <a:t>: Ayudante, </a:t>
            </a:r>
            <a:r>
              <a:rPr lang="es-ES" sz="1350" b="1" spc="0">
                <a:solidFill>
                  <a:srgbClr val="000000"/>
                </a:solidFill>
                <a:latin typeface="Courier New" pitchFamily="3" panose="02020603050405020304"/>
              </a:rPr>
              <a:t>AS</a:t>
            </a:r>
            <a:r>
              <a:rPr lang="es-ES" sz="1100" spc="0">
                <a:solidFill>
                  <a:srgbClr val="000000"/>
                </a:solidFill>
                <a:latin typeface="Times New Roman" pitchFamily="1" panose="02020603050405020304"/>
              </a:rPr>
              <a:t>: Profesor Asociado; </a:t>
            </a:r>
            <a:r>
              <a:rPr lang="es-ES" sz="1350" b="1" spc="0">
                <a:solidFill>
                  <a:srgbClr val="000000"/>
                </a:solidFill>
                <a:latin typeface="Courier New" pitchFamily="3" panose="02020603050405020304"/>
              </a:rPr>
              <a:t>B</a:t>
            </a:r>
            <a:r>
              <a:rPr lang="es-ES" sz="1100" spc="0">
                <a:solidFill>
                  <a:srgbClr val="000000"/>
                </a:solidFill>
                <a:latin typeface="Times New Roman" pitchFamily="1" panose="02020603050405020304"/>
              </a:rPr>
              <a:t>: Becario de </a:t>
            </a:r>
            <a:br/>
            <a:r>
              <a:rPr lang="es-ES" sz="1100" spc="0">
                <a:solidFill>
                  <a:srgbClr val="000000"/>
                </a:solidFill>
                <a:latin typeface="Times New Roman" pitchFamily="1" panose="02020603050405020304"/>
              </a:rPr>
              <a:t>Investigación; </a:t>
            </a:r>
            <a:r>
              <a:rPr lang="es-ES" sz="1350" b="1" spc="0">
                <a:solidFill>
                  <a:srgbClr val="000000"/>
                </a:solidFill>
                <a:latin typeface="Courier New" pitchFamily="3" panose="02020603050405020304"/>
              </a:rPr>
              <a:t>FC</a:t>
            </a:r>
            <a:r>
              <a:rPr lang="es-ES" sz="1100" spc="0">
                <a:solidFill>
                  <a:srgbClr val="000000"/>
                </a:solidFill>
                <a:latin typeface="Times New Roman" pitchFamily="1" panose="02020603050405020304"/>
              </a:rPr>
              <a:t>: número de profesores del Departamento que imparten docencia en la </a:t>
            </a:r>
            <a:br/>
            <a:r>
              <a:rPr lang="es-ES" sz="1100" spc="0">
                <a:solidFill>
                  <a:srgbClr val="000000"/>
                </a:solidFill>
                <a:latin typeface="Times New Roman" pitchFamily="1" panose="02020603050405020304"/>
              </a:rPr>
              <a:t>Facultad de Ciencias; </a:t>
            </a:r>
            <a:r>
              <a:rPr lang="es-ES" sz="1350" b="1" spc="0">
                <a:solidFill>
                  <a:srgbClr val="000000"/>
                </a:solidFill>
                <a:latin typeface="Courier New" pitchFamily="3" panose="02020603050405020304"/>
              </a:rPr>
              <a:t>CC</a:t>
            </a:r>
            <a:r>
              <a:rPr lang="es-ES" sz="1100" spc="0">
                <a:solidFill>
                  <a:srgbClr val="000000"/>
                </a:solidFill>
                <a:latin typeface="Times New Roman" pitchFamily="1" panose="02020603050405020304"/>
              </a:rPr>
              <a:t>: número de profesores del Departamento en otro Campus; </a:t>
            </a:r>
            <a:br/>
            <a:r>
              <a:rPr lang="es-ES" sz="1350" b="1" spc="0">
                <a:solidFill>
                  <a:srgbClr val="000000"/>
                </a:solidFill>
                <a:latin typeface="Courier New" pitchFamily="3" panose="02020603050405020304"/>
              </a:rPr>
              <a:t>OC</a:t>
            </a:r>
            <a:r>
              <a:rPr lang="es-ES" sz="1100" spc="0">
                <a:solidFill>
                  <a:srgbClr val="000000"/>
                </a:solidFill>
                <a:latin typeface="Times New Roman" pitchFamily="1" panose="02020603050405020304"/>
              </a:rPr>
              <a:t>: número de profesores del Departamento que no imparten docencia en la Facultad </a:t>
            </a:r>
            <a:br/>
            <a:r>
              <a:rPr lang="es-ES" sz="1100" spc="0">
                <a:solidFill>
                  <a:srgbClr val="000000"/>
                </a:solidFill>
                <a:latin typeface="Times New Roman" pitchFamily="1" panose="02020603050405020304"/>
              </a:rPr>
              <a:t>de Ciencias; </a:t>
            </a:r>
            <a:r>
              <a:rPr lang="es-ES" sz="1350" b="1" spc="0">
                <a:solidFill>
                  <a:srgbClr val="000000"/>
                </a:solidFill>
                <a:latin typeface="Courier New" pitchFamily="3" panose="02020603050405020304"/>
              </a:rPr>
              <a:t>BA</a:t>
            </a:r>
            <a:r>
              <a:rPr lang="es-ES" sz="1100" spc="0">
                <a:solidFill>
                  <a:srgbClr val="000000"/>
                </a:solidFill>
                <a:latin typeface="Times New Roman" pitchFamily="1" panose="02020603050405020304"/>
              </a:rPr>
              <a:t>: número de profesores del Campus de Badajoz, adscritos al </a:t>
            </a:r>
            <a:br/>
            <a:r>
              <a:rPr lang="es-ES" sz="1100" spc="0">
                <a:solidFill>
                  <a:srgbClr val="000000"/>
                </a:solidFill>
                <a:latin typeface="Times New Roman" pitchFamily="1" panose="02020603050405020304"/>
              </a:rPr>
              <a:t>correspondiete Departamento; </a:t>
            </a:r>
            <a:r>
              <a:rPr lang="es-ES" sz="1350" b="1" spc="0">
                <a:solidFill>
                  <a:srgbClr val="000000"/>
                </a:solidFill>
                <a:latin typeface="Courier New" pitchFamily="3" panose="02020603050405020304"/>
              </a:rPr>
              <a:t>TP</a:t>
            </a:r>
            <a:r>
              <a:rPr lang="es-ES" sz="1100" spc="0">
                <a:solidFill>
                  <a:srgbClr val="000000"/>
                </a:solidFill>
                <a:latin typeface="Times New Roman" pitchFamily="1" panose="02020603050405020304"/>
              </a:rPr>
              <a:t>: número total de profesores en el Departamento. </a:t>
            </a:r>
          </a:p>
          <a:p>
            <a:pPr marL="45720" marR="0" indent="0" algn="l">
              <a:lnSpc>
                <a:spcPts val="1900"/>
              </a:lnSpc>
              <a:spcBef>
                <a:spcPts val="5340"/>
              </a:spcBef>
              <a:spcAft>
                <a:spcPts val="0"/>
              </a:spcAft>
            </a:pPr>
            <a:r>
              <a:rPr lang="es-ES" sz="1650" b="1" spc="175">
                <a:solidFill>
                  <a:srgbClr val="000000"/>
                </a:solidFill>
                <a:latin typeface="Times New Roman" pitchFamily="1" panose="02020603050405020304"/>
              </a:rPr>
              <a:t>4.3. Titulaciones y Especialidades </a:t>
            </a:r>
          </a:p>
          <a:p>
            <a:pPr marL="45720" marR="45720" indent="0" algn="just">
              <a:lnSpc>
                <a:spcPts val="1400"/>
              </a:lnSpc>
              <a:spcBef>
                <a:spcPts val="1905"/>
              </a:spcBef>
              <a:spcAft>
                <a:spcPts val="0"/>
              </a:spcAft>
            </a:pPr>
            <a:r>
              <a:rPr lang="es-ES" sz="1300" spc="5">
                <a:solidFill>
                  <a:srgbClr val="000000"/>
                </a:solidFill>
                <a:latin typeface="Garamond" pitchFamily="1" panose="02020603050405020304"/>
              </a:rPr>
              <a:t>En 1993 podían cursarse en la </a:t>
            </a:r>
            <a:r>
              <a:rPr lang="es-ES" sz="1250" b="1" spc="5">
                <a:solidFill>
                  <a:srgbClr val="000000"/>
                </a:solidFill>
                <a:latin typeface="Times New Roman" pitchFamily="1" panose="02020603050405020304"/>
              </a:rPr>
              <a:t>Facultad de Ciencias </a:t>
            </a:r>
            <a:r>
              <a:rPr lang="es-ES" sz="1300" spc="5">
                <a:solidFill>
                  <a:srgbClr val="000000"/>
                </a:solidFill>
                <a:latin typeface="Garamond" pitchFamily="1" panose="02020603050405020304"/>
              </a:rPr>
              <a:t>cuatro Titulaciones comple-</a:t>
            </a:r>
            <a:r>
              <a:rPr lang="es-ES" sz="1300" spc="5">
                <a:solidFill>
                  <a:srgbClr val="000000"/>
                </a:solidFill>
                <a:latin typeface="Garamond" pitchFamily="1" panose="02020603050405020304"/>
              </a:rPr>
              <a:t>tas (primero y segundo ciclo): </a:t>
            </a:r>
            <a:r>
              <a:rPr lang="es-ES" sz="1250" b="1" spc="5">
                <a:solidFill>
                  <a:srgbClr val="000000"/>
                </a:solidFill>
                <a:latin typeface="Times New Roman" pitchFamily="1" panose="02020603050405020304"/>
              </a:rPr>
              <a:t>Licenciado en Ciencias Químicas </a:t>
            </a:r>
            <a:r>
              <a:rPr lang="es-ES" sz="1300" spc="5">
                <a:solidFill>
                  <a:srgbClr val="000000"/>
                </a:solidFill>
                <a:latin typeface="Garamond" pitchFamily="1" panose="02020603050405020304"/>
              </a:rPr>
              <a:t>(desde el curso 1968/1969), </a:t>
            </a:r>
            <a:r>
              <a:rPr lang="es-ES" sz="1250" b="1" spc="5">
                <a:solidFill>
                  <a:srgbClr val="000000"/>
                </a:solidFill>
                <a:latin typeface="Times New Roman" pitchFamily="1" panose="02020603050405020304"/>
              </a:rPr>
              <a:t>Licenciado en Ciencias Físicas</a:t>
            </a:r>
            <a:r>
              <a:rPr lang="es-ES" sz="1300" spc="5">
                <a:solidFill>
                  <a:srgbClr val="000000"/>
                </a:solidFill>
                <a:latin typeface="Garamond" pitchFamily="1" panose="02020603050405020304"/>
              </a:rPr>
              <a:t>, </a:t>
            </a:r>
            <a:r>
              <a:rPr lang="es-ES" sz="1250" b="1" spc="5">
                <a:solidFill>
                  <a:srgbClr val="000000"/>
                </a:solidFill>
                <a:latin typeface="Times New Roman" pitchFamily="1" panose="02020603050405020304"/>
              </a:rPr>
              <a:t>Licenciado en Ciencias Mate-</a:t>
            </a:r>
            <a:r>
              <a:rPr lang="es-ES" sz="1250" b="1" spc="5">
                <a:solidFill>
                  <a:srgbClr val="000000"/>
                </a:solidFill>
                <a:latin typeface="Times New Roman" pitchFamily="1" panose="02020603050405020304"/>
              </a:rPr>
              <a:t>máticas </a:t>
            </a:r>
            <a:r>
              <a:rPr lang="es-ES" sz="1300" spc="5">
                <a:solidFill>
                  <a:srgbClr val="000000"/>
                </a:solidFill>
                <a:latin typeface="Garamond" pitchFamily="1" panose="02020603050405020304"/>
              </a:rPr>
              <a:t>y </a:t>
            </a:r>
            <a:r>
              <a:rPr lang="es-ES" sz="1250" b="1" spc="5">
                <a:solidFill>
                  <a:srgbClr val="000000"/>
                </a:solidFill>
                <a:latin typeface="Times New Roman" pitchFamily="1" panose="02020603050405020304"/>
              </a:rPr>
              <a:t>Licenciado en Ciencias Biológicas </a:t>
            </a:r>
            <a:r>
              <a:rPr lang="es-ES" sz="1300" spc="5">
                <a:solidFill>
                  <a:srgbClr val="000000"/>
                </a:solidFill>
                <a:latin typeface="Garamond" pitchFamily="1" panose="02020603050405020304"/>
              </a:rPr>
              <a:t>(estas tres últimas desde el curso 1977/78). Las especialidades a las que podía optarse, hasta el curso 1993/94, en cada una de las Titulaciones mencionadas aparecen reflejadas en la Tabla</a:t>
            </a:r>
            <a:r>
              <a:rPr lang="es-ES" sz="1300" spc="5">
                <a:solidFill>
                  <a:srgbClr val="FF0000"/>
                </a:solidFill>
                <a:latin typeface="Garamond" pitchFamily="1" panose="02020603050405020304"/>
              </a:rPr>
              <a:t> [4.6].</a:t>
            </a:r>
            <a:r>
              <a:rPr lang="es-ES" sz="1300" spc="5">
                <a:solidFill>
                  <a:srgbClr val="000000"/>
                </a:solidFill>
                <a:latin typeface="Garamond" pitchFamily="1" panose="02020603050405020304"/>
              </a:rPr>
              <a:t> También se incluyen las especialidades aprobadas ev incluidas en los Planes de Estudio re-</a:t>
            </a:r>
            <a:r>
              <a:rPr lang="es-ES" sz="1300" spc="5">
                <a:solidFill>
                  <a:srgbClr val="000000"/>
                </a:solidFill>
                <a:latin typeface="Garamond" pitchFamily="1" panose="02020603050405020304"/>
              </a:rPr>
              <a:t>formados (a partir del curso 1994/95) asícomo el código numérico con el que se identificaron. </a:t>
            </a:r>
          </a:p>
          <a:p>
            <a:pPr marL="45720" marR="45720" indent="0" algn="just">
              <a:lnSpc>
                <a:spcPts val="1400"/>
              </a:lnSpc>
              <a:spcBef>
                <a:spcPts val="580"/>
              </a:spcBef>
              <a:spcAft>
                <a:spcPts val="1175"/>
              </a:spcAft>
            </a:pPr>
            <a:r>
              <a:rPr lang="es-ES" sz="1300" spc="0">
                <a:solidFill>
                  <a:srgbClr val="000000"/>
                </a:solidFill>
                <a:latin typeface="Garamond" pitchFamily="1" panose="02020603050405020304"/>
              </a:rPr>
              <a:t>Desde el curso 1968/69 hasta el curso 1991/92 se impartieron las enseñanzas corres-</a:t>
            </a:r>
            <a:r>
              <a:rPr lang="es-ES" sz="1300" spc="0">
                <a:solidFill>
                  <a:srgbClr val="000000"/>
                </a:solidFill>
                <a:latin typeface="Garamond" pitchFamily="1" panose="02020603050405020304"/>
              </a:rPr>
              <a:t>pondientes al primer curso de Escuelas Técnicas Superiores (asignaturas de Algebra Lineal, Cálculo Infinitesimal, Química General, Física General y Dibujo Técnico). También se impartía un Curso de Adaptación para el acceso al segundo ciclo en cada una de las Titulaciones mencionadas, dirigido a los estudiantes procedentes del Plan Experimental de las Escuelas Universitarias del Profesorado de E.G.B. En el caso de la Licenciatura de Químicas, desde el curso 1975/76 y en las Licenciaturas de Biológicas, Físicas y Matemáticas, desde el curso 1979/80. </a:t>
            </a:r>
          </a:p>
        </p:txBody>
      </p:sp>
      <p:sp>
        <p:nvSpPr>
          <p:cNvPr id="11"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60"/>
              </a:spcAft>
            </a:pPr>
            <a:r>
              <a:rPr lang="es-ES" sz="1250" b="1" spc="40">
                <a:solidFill>
                  <a:srgbClr val="000000"/>
                </a:solidFill>
                <a:latin typeface="Times New Roman" pitchFamily="1" panose="02020603050405020304"/>
              </a:rPr>
              <a:t>50 Aniversario 1968–2019 </a:t>
            </a:r>
          </a:p>
        </p:txBody>
      </p:sp>
      <p:sp>
        <p:nvSpPr>
          <p:cNvPr id="14" name=""/>
          <p:cNvSpPr/>
          <p:nvPr>
            <p:ph type="body" idx="10"/>
          </p:nvPr>
        </p:nvSpPr>
        <p:spPr>
          <a:xfrm>
            <a:off x="1557655" y="3096895"/>
            <a:ext cx="4794250" cy="231775"/>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800600"/>
              </a:tabLst>
            </a:pPr>
            <a:r>
              <a:rPr lang="es-ES" sz="750" spc="0">
                <a:solidFill>
                  <a:srgbClr val="000000"/>
                </a:solidFill>
                <a:latin typeface="Bookman Old Style" pitchFamily="1" panose="02020603050405020304"/>
              </a:rPr>
              <a:t>TOTAL (2018) </a:t>
            </a:r>
            <a:r>
              <a:rPr lang="es-ES" sz="900" spc="0">
                <a:solidFill>
                  <a:srgbClr val="000000"/>
                </a:solidFill>
                <a:latin typeface="Times New Roman" pitchFamily="1" panose="02020603050405020304"/>
              </a:rPr>
              <a:t>52 98 1 5 5 180 0 0 180 180 </a:t>
            </a:r>
          </a:p>
          <a:p>
            <a:pPr marL="0" marR="0" indent="0" algn="l">
              <a:lnSpc>
                <a:spcPts val="900"/>
              </a:lnSpc>
              <a:spcBef>
                <a:spcPts val="45"/>
              </a:spcBef>
              <a:spcAft>
                <a:spcPts val="20"/>
              </a:spcAft>
              <a:tabLst>
                <a:tab algn="r" pos="4800600"/>
              </a:tabLst>
            </a:pPr>
            <a:r>
              <a:rPr lang="es-ES" sz="750" spc="0">
                <a:solidFill>
                  <a:srgbClr val="000000"/>
                </a:solidFill>
                <a:latin typeface="Bookman Old Style" pitchFamily="1" panose="02020603050405020304"/>
              </a:rPr>
              <a:t>TOTAL (1993) </a:t>
            </a:r>
            <a:r>
              <a:rPr lang="es-ES" sz="750" spc="0">
                <a:solidFill>
                  <a:srgbClr val="000000"/>
                </a:solidFill>
                <a:latin typeface="Bookman Old Style" pitchFamily="1" panose="02020603050405020304"/>
              </a:rPr>
              <a:t>28 87 16 35 17 183 36 123 266 302 </a:t>
            </a:r>
          </a:p>
        </p:txBody>
      </p:sp>
    </p:spTree>
  </p:cSld>
  <p:clrMapOvr>
    <a:masterClrMapping/>
  </p:clrMapOvr>
</p:sldLayout>
</file>

<file path=ppt/slideLayouts/slideLayout7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6" name=""/>
          <p:cNvSpPr/>
          <p:nvPr>
            <p:ph type="body" idx="10"/>
          </p:nvPr>
        </p:nvSpPr>
        <p:spPr>
          <a:xfrm>
            <a:off x="1057910" y="469900"/>
            <a:ext cx="5486400" cy="212090"/>
          </a:xfrm>
          <a:prstGeom prst="rect">
            <a:avLst/>
          </a:prstGeom>
          <a:noFill/>
          <a:ln w="0" cmpd="sng">
            <a:noFill/>
            <a:prstDash val="solid"/>
          </a:ln>
        </p:spPr>
        <p:txBody>
          <a:bodyPr vert="horz" lIns="0" tIns="13335" rIns="0" bIns="0" anchor="t"/>
          <a:lstStyle/>
          <a:p>
            <a:pPr marL="45720" marR="0" indent="0" algn="l">
              <a:lnSpc>
                <a:spcPts val="1400"/>
              </a:lnSpc>
              <a:spcAft>
                <a:spcPts val="80"/>
              </a:spcAft>
              <a:tabLst>
                <a:tab algn="r" pos="5440680"/>
              </a:tabLst>
            </a:pPr>
            <a:r>
              <a:rPr lang="es-ES" sz="1300" spc="0">
                <a:solidFill>
                  <a:srgbClr val="000000"/>
                </a:solidFill>
                <a:latin typeface="Times New Roman" pitchFamily="1" panose="02020603050405020304"/>
              </a:rPr>
              <a:t>4. Ubicación y Organización </a:t>
            </a:r>
            <a:r>
              <a:rPr lang="es-ES" sz="1300" spc="0">
                <a:solidFill>
                  <a:srgbClr val="000000"/>
                </a:solidFill>
                <a:latin typeface="Garamond" pitchFamily="1" panose="02020603050405020304"/>
              </a:rPr>
              <a:t>55 </a:t>
            </a:r>
          </a:p>
        </p:txBody>
      </p:sp>
      <p:sp>
        <p:nvSpPr>
          <p:cNvPr id="7" name=""/>
          <p:cNvSpPr/>
          <p:nvPr>
            <p:ph type="body" idx="10"/>
          </p:nvPr>
        </p:nvSpPr>
        <p:spPr>
          <a:xfrm>
            <a:off x="1158240" y="1012190"/>
            <a:ext cx="5279390" cy="137160"/>
          </a:xfrm>
          <a:prstGeom prst="rect">
            <a:avLst/>
          </a:prstGeom>
          <a:noFill/>
          <a:ln w="0" cmpd="sng">
            <a:noFill/>
            <a:prstDash val="solid"/>
          </a:ln>
        </p:spPr>
        <p:txBody>
          <a:bodyPr vert="horz" lIns="0" tIns="0" rIns="0" bIns="0" anchor="t"/>
          <a:lstStyle/>
          <a:p>
            <a:pPr marL="45720" marR="0" indent="0" algn="l">
              <a:lnSpc>
                <a:spcPts val="1000"/>
              </a:lnSpc>
              <a:spcAft>
                <a:spcPts val="25"/>
              </a:spcAft>
              <a:tabLst>
                <a:tab algn="l" pos="1691640"/>
                <a:tab algn="r" pos="5212080"/>
              </a:tabLst>
            </a:pPr>
            <a:r>
              <a:rPr lang="es-ES" sz="900" spc="0">
                <a:solidFill>
                  <a:srgbClr val="000000"/>
                </a:solidFill>
                <a:latin typeface="Times New Roman" pitchFamily="1" panose="02020603050405020304"/>
              </a:rPr>
              <a:t>Código Licenciatura </a:t>
            </a:r>
            <a:r>
              <a:rPr lang="es-ES" sz="900" spc="0">
                <a:solidFill>
                  <a:srgbClr val="000000"/>
                </a:solidFill>
                <a:latin typeface="Times New Roman" pitchFamily="1" panose="02020603050405020304"/>
              </a:rPr>
              <a:t>Espec. (</a:t>
            </a:r>
            <a:r>
              <a:rPr lang="es-ES" sz="1050" spc="0">
                <a:solidFill>
                  <a:srgbClr val="000000"/>
                </a:solidFill>
                <a:latin typeface="Arial" pitchFamily="2" panose="02020603050405020304"/>
              </a:rPr>
              <a:t>→</a:t>
            </a:r>
            <a:r>
              <a:rPr lang="es-ES" sz="900" spc="0">
                <a:solidFill>
                  <a:srgbClr val="000000"/>
                </a:solidFill>
                <a:latin typeface="Times New Roman" pitchFamily="1" panose="02020603050405020304"/>
              </a:rPr>
              <a:t>93/94) Espec. (94/95</a:t>
            </a:r>
            <a:r>
              <a:rPr lang="es-ES" sz="1050" spc="0">
                <a:solidFill>
                  <a:srgbClr val="000000"/>
                </a:solidFill>
                <a:latin typeface="Arial" pitchFamily="2" panose="02020603050405020304"/>
              </a:rPr>
              <a:t>→</a:t>
            </a:r>
            <a:r>
              <a:rPr lang="es-ES" sz="900" spc="0">
                <a:solidFill>
                  <a:srgbClr val="000000"/>
                </a:solidFill>
                <a:latin typeface="Times New Roman" pitchFamily="1" panose="02020603050405020304"/>
              </a:rPr>
              <a:t>) </a:t>
            </a:r>
            <a:r>
              <a:rPr lang="es-ES" sz="900" spc="0">
                <a:solidFill>
                  <a:srgbClr val="000000"/>
                </a:solidFill>
                <a:latin typeface="Times New Roman" pitchFamily="1" panose="02020603050405020304"/>
              </a:rPr>
              <a:t>Código Especialidad </a:t>
            </a:r>
          </a:p>
        </p:txBody>
      </p:sp>
      <p:sp>
        <p:nvSpPr>
          <p:cNvPr id="10" name=""/>
          <p:cNvSpPr/>
          <p:nvPr>
            <p:ph type="body" idx="10"/>
          </p:nvPr>
        </p:nvSpPr>
        <p:spPr>
          <a:xfrm>
            <a:off x="1057910" y="2943860"/>
            <a:ext cx="5486400" cy="4477385"/>
          </a:xfrm>
          <a:prstGeom prst="rect">
            <a:avLst/>
          </a:prstGeom>
          <a:noFill/>
          <a:ln w="0" cmpd="sng">
            <a:noFill/>
            <a:prstDash val="solid"/>
          </a:ln>
        </p:spPr>
        <p:txBody>
          <a:bodyPr vert="horz" lIns="0" tIns="118110" rIns="0" bIns="0" anchor="t"/>
          <a:lstStyle/>
          <a:p>
            <a:pPr marL="0" marR="45720" indent="0" algn="ctr">
              <a:lnSpc>
                <a:spcPts val="1400"/>
              </a:lnSpc>
              <a:spcAft>
                <a:spcPts val="0"/>
              </a:spcAft>
            </a:pPr>
            <a:r>
              <a:rPr lang="es-ES" sz="1300" spc="15">
                <a:solidFill>
                  <a:srgbClr val="000000"/>
                </a:solidFill>
                <a:latin typeface="Times New Roman" pitchFamily="1" panose="02020603050405020304"/>
              </a:rPr>
              <a:t>Tabla </a:t>
            </a:r>
            <a:r>
              <a:rPr lang="es-ES" sz="1300" spc="15">
                <a:solidFill>
                  <a:srgbClr val="000000"/>
                </a:solidFill>
                <a:latin typeface="Garamond" pitchFamily="1" panose="02020603050405020304"/>
              </a:rPr>
              <a:t>4.6: Licenciaturas y Especialidades en la Facultad de Ciencias en los 25 </a:t>
            </a:r>
          </a:p>
          <a:p>
            <a:pPr marL="0" marR="45720" indent="0" algn="ctr">
              <a:lnSpc>
                <a:spcPts val="1400"/>
              </a:lnSpc>
              <a:spcBef>
                <a:spcPts val="0"/>
              </a:spcBef>
              <a:spcAft>
                <a:spcPts val="0"/>
              </a:spcAft>
            </a:pPr>
            <a:r>
              <a:rPr lang="es-ES" sz="1300" spc="-5">
                <a:solidFill>
                  <a:srgbClr val="000000"/>
                </a:solidFill>
                <a:latin typeface="Garamond" pitchFamily="1" panose="02020603050405020304"/>
              </a:rPr>
              <a:t>primeros años </a:t>
            </a:r>
          </a:p>
          <a:p>
            <a:pPr marL="0" marR="45720" indent="0" algn="just">
              <a:lnSpc>
                <a:spcPts val="1400"/>
              </a:lnSpc>
              <a:spcBef>
                <a:spcPts val="4215"/>
              </a:spcBef>
              <a:spcAft>
                <a:spcPts val="0"/>
              </a:spcAft>
            </a:pPr>
            <a:r>
              <a:rPr lang="es-ES" sz="1300" spc="0">
                <a:solidFill>
                  <a:srgbClr val="000000"/>
                </a:solidFill>
                <a:latin typeface="Garamond" pitchFamily="1" panose="02020603050405020304"/>
              </a:rPr>
              <a:t>En los 25 años posteriores, hasta el curso 2018/2019, la oferta académica de la </a:t>
            </a:r>
            <a:r>
              <a:rPr lang="es-ES" sz="1300"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fue evolucionando en consonancia con los cambios y regula-</a:t>
            </a:r>
            <a:r>
              <a:rPr lang="es-ES" sz="1300" spc="0">
                <a:solidFill>
                  <a:srgbClr val="000000"/>
                </a:solidFill>
                <a:latin typeface="Garamond" pitchFamily="1" panose="02020603050405020304"/>
              </a:rPr>
              <a:t>ciones del Ministerio estatal responsable de la Educación Superior, las disposiciones consecuentes de la Comunidad de Extremadura, en virtud de sus competencias auto-</a:t>
            </a:r>
            <a:r>
              <a:rPr lang="es-ES" sz="1300" spc="0">
                <a:solidFill>
                  <a:srgbClr val="000000"/>
                </a:solidFill>
                <a:latin typeface="Garamond" pitchFamily="1" panose="02020603050405020304"/>
              </a:rPr>
              <a:t>nómicas, y de las transformaciones que sufrióla enseñanza universitaria en España, después de la decisión estatal de converger hacia una </a:t>
            </a:r>
            <a:r>
              <a:rPr lang="es-ES" sz="1300" spc="0">
                <a:solidFill>
                  <a:srgbClr val="000000"/>
                </a:solidFill>
                <a:latin typeface="Times New Roman" pitchFamily="1" panose="02020603050405020304"/>
              </a:rPr>
              <a:t>Enseñanza Superior Euro-</a:t>
            </a:r>
            <a:r>
              <a:rPr lang="es-ES" sz="1300" spc="0">
                <a:solidFill>
                  <a:srgbClr val="000000"/>
                </a:solidFill>
                <a:latin typeface="Times New Roman" pitchFamily="1" panose="02020603050405020304"/>
              </a:rPr>
              <a:t>pea </a:t>
            </a:r>
            <a:r>
              <a:rPr lang="es-ES" sz="1300" spc="0">
                <a:solidFill>
                  <a:srgbClr val="000000"/>
                </a:solidFill>
                <a:latin typeface="Garamond" pitchFamily="1" panose="02020603050405020304"/>
              </a:rPr>
              <a:t>(Plan Bolonia). </a:t>
            </a:r>
          </a:p>
          <a:p>
            <a:pPr marL="0" marR="45720" indent="0" algn="just">
              <a:lnSpc>
                <a:spcPts val="1400"/>
              </a:lnSpc>
              <a:spcBef>
                <a:spcPts val="460"/>
              </a:spcBef>
              <a:spcAft>
                <a:spcPts val="0"/>
              </a:spcAft>
            </a:pPr>
            <a:r>
              <a:rPr lang="es-ES" sz="1300" spc="0">
                <a:solidFill>
                  <a:srgbClr val="000000"/>
                </a:solidFill>
                <a:latin typeface="Garamond" pitchFamily="1" panose="02020603050405020304"/>
              </a:rPr>
              <a:t>El </a:t>
            </a:r>
            <a:r>
              <a:rPr lang="es-ES" sz="1300" spc="0">
                <a:solidFill>
                  <a:srgbClr val="000000"/>
                </a:solidFill>
                <a:latin typeface="Times New Roman" pitchFamily="1" panose="02020603050405020304"/>
              </a:rPr>
              <a:t>Plan Bolonia </a:t>
            </a:r>
            <a:r>
              <a:rPr lang="es-ES" sz="1300" spc="0">
                <a:solidFill>
                  <a:srgbClr val="000000"/>
                </a:solidFill>
                <a:latin typeface="Garamond" pitchFamily="1" panose="02020603050405020304"/>
              </a:rPr>
              <a:t>recibe su nombre de la Declaración de Bolonia que firmaron 29 países europeos en 1999, que tenía como objetivo el establecimiento, para 2010, de un Espacio Europeo de Educación Superior (</a:t>
            </a:r>
            <a:r>
              <a:rPr lang="es-ES" sz="1300" spc="0">
                <a:solidFill>
                  <a:srgbClr val="000000"/>
                </a:solidFill>
                <a:latin typeface="Times New Roman" pitchFamily="1" panose="02020603050405020304"/>
              </a:rPr>
              <a:t>EEES</a:t>
            </a:r>
            <a:r>
              <a:rPr lang="es-ES" sz="1300" spc="0">
                <a:solidFill>
                  <a:srgbClr val="000000"/>
                </a:solidFill>
                <a:latin typeface="Garamond" pitchFamily="1" panose="02020603050405020304"/>
              </a:rPr>
              <a:t>) con el fin de facilitar la </a:t>
            </a:r>
            <a:r>
              <a:rPr lang="es-ES" sz="1300" i="1" spc="0">
                <a:solidFill>
                  <a:srgbClr val="000000"/>
                </a:solidFill>
                <a:latin typeface="Garamond" pitchFamily="1" panose="02020603050405020304"/>
              </a:rPr>
              <a:t>em-pleabilidad</a:t>
            </a:r>
            <a:r>
              <a:rPr lang="es-ES" sz="1300" spc="0">
                <a:solidFill>
                  <a:srgbClr val="000000"/>
                </a:solidFill>
                <a:latin typeface="Garamond" pitchFamily="1" panose="02020603050405020304"/>
              </a:rPr>
              <a:t>, la </a:t>
            </a:r>
            <a:r>
              <a:rPr lang="es-ES" sz="1300" i="1" spc="0">
                <a:solidFill>
                  <a:srgbClr val="000000"/>
                </a:solidFill>
                <a:latin typeface="Garamond" pitchFamily="1" panose="02020603050405020304"/>
              </a:rPr>
              <a:t>movilidad </a:t>
            </a:r>
            <a:r>
              <a:rPr lang="es-ES" sz="1300" spc="0">
                <a:solidFill>
                  <a:srgbClr val="000000"/>
                </a:solidFill>
                <a:latin typeface="Garamond" pitchFamily="1" panose="02020603050405020304"/>
              </a:rPr>
              <a:t>y el </a:t>
            </a:r>
            <a:r>
              <a:rPr lang="es-ES" sz="1300" i="1" spc="0">
                <a:solidFill>
                  <a:srgbClr val="000000"/>
                </a:solidFill>
                <a:latin typeface="Garamond" pitchFamily="1" panose="02020603050405020304"/>
              </a:rPr>
              <a:t>reconocimiento </a:t>
            </a:r>
            <a:r>
              <a:rPr lang="es-ES" sz="1300" spc="0">
                <a:solidFill>
                  <a:srgbClr val="000000"/>
                </a:solidFill>
                <a:latin typeface="Garamond" pitchFamily="1" panose="02020603050405020304"/>
              </a:rPr>
              <a:t>de los títulos universitarios en Europa. </a:t>
            </a:r>
          </a:p>
          <a:p>
            <a:pPr marL="0" marR="45720" indent="0" algn="just">
              <a:lnSpc>
                <a:spcPts val="1400"/>
              </a:lnSpc>
              <a:spcBef>
                <a:spcPts val="430"/>
              </a:spcBef>
              <a:spcAft>
                <a:spcPts val="1870"/>
              </a:spcAft>
            </a:pPr>
            <a:r>
              <a:rPr lang="es-ES" sz="1300" spc="5">
                <a:solidFill>
                  <a:srgbClr val="000000"/>
                </a:solidFill>
                <a:latin typeface="Garamond" pitchFamily="1" panose="02020603050405020304"/>
              </a:rPr>
              <a:t>Se pretendióun sistema comparable de estudios de </a:t>
            </a:r>
            <a:r>
              <a:rPr lang="es-ES" sz="1300" i="1" spc="5">
                <a:solidFill>
                  <a:srgbClr val="000000"/>
                </a:solidFill>
                <a:latin typeface="Garamond" pitchFamily="1" panose="02020603050405020304"/>
              </a:rPr>
              <a:t>grado</a:t>
            </a:r>
            <a:r>
              <a:rPr lang="es-ES" sz="1300" spc="5">
                <a:solidFill>
                  <a:srgbClr val="000000"/>
                </a:solidFill>
                <a:latin typeface="Garamond" pitchFamily="1" panose="02020603050405020304"/>
              </a:rPr>
              <a:t>, </a:t>
            </a:r>
            <a:r>
              <a:rPr lang="es-ES" sz="1300" i="1" spc="5">
                <a:solidFill>
                  <a:srgbClr val="000000"/>
                </a:solidFill>
                <a:latin typeface="Garamond" pitchFamily="1" panose="02020603050405020304"/>
              </a:rPr>
              <a:t>máster </a:t>
            </a:r>
            <a:r>
              <a:rPr lang="es-ES" sz="1300" spc="5">
                <a:solidFill>
                  <a:srgbClr val="000000"/>
                </a:solidFill>
                <a:latin typeface="Garamond" pitchFamily="1" panose="02020603050405020304"/>
              </a:rPr>
              <a:t>y </a:t>
            </a:r>
            <a:r>
              <a:rPr lang="es-ES" sz="1300" i="1" spc="5">
                <a:solidFill>
                  <a:srgbClr val="000000"/>
                </a:solidFill>
                <a:latin typeface="Garamond" pitchFamily="1" panose="02020603050405020304"/>
              </a:rPr>
              <a:t>doctorado</a:t>
            </a:r>
            <a:r>
              <a:rPr lang="es-ES" sz="1300" spc="5">
                <a:solidFill>
                  <a:srgbClr val="000000"/>
                </a:solidFill>
                <a:latin typeface="Garamond" pitchFamily="1" panose="02020603050405020304"/>
              </a:rPr>
              <a:t>; una medida de trabajo y estudio del estudiante fácil de medir y transferir, denominada crédito europeo (</a:t>
            </a:r>
            <a:r>
              <a:rPr lang="es-ES" sz="1300" spc="5">
                <a:solidFill>
                  <a:srgbClr val="000000"/>
                </a:solidFill>
                <a:latin typeface="Times New Roman" pitchFamily="1" panose="02020603050405020304"/>
              </a:rPr>
              <a:t>ECTS</a:t>
            </a:r>
            <a:r>
              <a:rPr lang="es-ES" sz="1300" spc="5">
                <a:solidFill>
                  <a:srgbClr val="000000"/>
                </a:solidFill>
                <a:latin typeface="Garamond" pitchFamily="1" panose="02020603050405020304"/>
              </a:rPr>
              <a:t>); la movilidad europea e internacional; la garantía de la calidad de las titulaciones e instituciones universitarias; y conseguir el acceso a la universidad de cualquier persona con independencia de sus posibilidades económi-cas.</a:t>
            </a:r>
            <a:r>
              <a:rPr lang="es-ES" sz="1300" baseline="30000" spc="5">
                <a:solidFill>
                  <a:srgbClr val="000000"/>
                </a:solidFill>
                <a:latin typeface="Courier New" pitchFamily="3" panose="02020603050405020304"/>
              </a:rPr>
              <a:t>2</a:t>
            </a:r>
            <a:r>
              <a:rPr lang="es-ES" sz="100" spc="5">
                <a:solidFill>
                  <a:srgbClr val="000000"/>
                </a:solidFill>
                <a:latin typeface="Courier New" pitchFamily="3" panose="02020603050405020304"/>
              </a:rPr>
              <a:t> </a:t>
            </a:r>
          </a:p>
        </p:txBody>
      </p:sp>
      <p:sp>
        <p:nvSpPr>
          <p:cNvPr id="11" name=""/>
          <p:cNvSpPr/>
          <p:nvPr>
            <p:ph type="body" idx="10"/>
          </p:nvPr>
        </p:nvSpPr>
        <p:spPr>
          <a:xfrm>
            <a:off x="1057910" y="7421245"/>
            <a:ext cx="5486400" cy="2310130"/>
          </a:xfrm>
          <a:prstGeom prst="rect">
            <a:avLst/>
          </a:prstGeom>
          <a:noFill/>
          <a:ln w="0" cmpd="sng">
            <a:noFill/>
            <a:prstDash val="solid"/>
          </a:ln>
        </p:spPr>
        <p:txBody>
          <a:bodyPr vert="horz" lIns="0" tIns="26670" rIns="0" bIns="0" anchor="t"/>
          <a:lstStyle/>
          <a:p>
            <a:pPr marL="0" marR="45720" indent="0" algn="just">
              <a:lnSpc>
                <a:spcPts val="1200"/>
              </a:lnSpc>
              <a:spcAft>
                <a:spcPts val="1230"/>
              </a:spcAft>
            </a:pPr>
            <a:r>
              <a:rPr lang="es-ES" sz="650" baseline="30000" spc="20">
                <a:solidFill>
                  <a:srgbClr val="000000"/>
                </a:solidFill>
                <a:latin typeface="Arial" pitchFamily="2" panose="02020603050405020304"/>
              </a:rPr>
              <a:t>2</a:t>
            </a:r>
            <a:r>
              <a:rPr lang="es-ES" sz="1000" spc="20">
                <a:solidFill>
                  <a:srgbClr val="000000"/>
                </a:solidFill>
                <a:latin typeface="Times New Roman" pitchFamily="1" panose="02020603050405020304"/>
              </a:rPr>
              <a:t>Los créditos </a:t>
            </a:r>
            <a:r>
              <a:rPr lang="es-ES" sz="1300" spc="20">
                <a:solidFill>
                  <a:srgbClr val="000000"/>
                </a:solidFill>
                <a:latin typeface="Courier New" pitchFamily="3" panose="02020603050405020304"/>
              </a:rPr>
              <a:t>ECTS </a:t>
            </a:r>
            <a:r>
              <a:rPr lang="es-ES" sz="1000" spc="20">
                <a:solidFill>
                  <a:srgbClr val="000000"/>
                </a:solidFill>
                <a:latin typeface="Times New Roman" pitchFamily="1" panose="02020603050405020304"/>
              </a:rPr>
              <a:t>representan, en forma de un valor numérico (entre 1 y 60) asignado a cada unidad de curso, el volumen de trabajo que el estudiante debe realizar para superar cada una de ellas. Traducen el volumen de trabajo que cada unidad de curso requiere en relación con el volumen total de trabajo necesario para completar un año de estudios en el centro, es decir, lecciones magistrales, trabajos prácticos, seminarios, periodos de prácticas, trabajo de campo, trabajo personal —en bibliotecas o en el domicilio— asícomo los exámenes u otros posibles métodos de evaluación. Asípues, el </a:t>
            </a:r>
            <a:r>
              <a:rPr lang="es-ES" sz="1300" spc="20">
                <a:solidFill>
                  <a:srgbClr val="000000"/>
                </a:solidFill>
                <a:latin typeface="Courier New" pitchFamily="3" panose="02020603050405020304"/>
              </a:rPr>
              <a:t>ECTS </a:t>
            </a:r>
            <a:r>
              <a:rPr lang="es-ES" sz="1000" spc="20">
                <a:solidFill>
                  <a:srgbClr val="000000"/>
                </a:solidFill>
                <a:latin typeface="Times New Roman" pitchFamily="1" panose="02020603050405020304"/>
              </a:rPr>
              <a:t>se basa en el volumen total de trabajo del estudiante y no se limita exclusivamente a las horas de asistencia. Los créditos </a:t>
            </a:r>
            <a:r>
              <a:rPr lang="es-ES" sz="1300" spc="20">
                <a:solidFill>
                  <a:srgbClr val="000000"/>
                </a:solidFill>
                <a:latin typeface="Courier New" pitchFamily="3" panose="02020603050405020304"/>
              </a:rPr>
              <a:t>ECTS </a:t>
            </a:r>
            <a:r>
              <a:rPr lang="es-ES" sz="1000" spc="20">
                <a:solidFill>
                  <a:srgbClr val="000000"/>
                </a:solidFill>
                <a:latin typeface="Times New Roman" pitchFamily="1" panose="02020603050405020304"/>
              </a:rPr>
              <a:t>representan el volumen de trabajo del estudiante de manera relativa, no absoluta. Indican solamente el volumen de trabajo requerido para superar cada unidad de curso en el centro o departamento responsable de la asignación de créditos. En el marco del </a:t>
            </a:r>
            <a:r>
              <a:rPr lang="es-ES" sz="1300" spc="20">
                <a:solidFill>
                  <a:srgbClr val="000000"/>
                </a:solidFill>
                <a:latin typeface="Courier New" pitchFamily="3" panose="02020603050405020304"/>
              </a:rPr>
              <a:t>ECTS</a:t>
            </a:r>
            <a:r>
              <a:rPr lang="es-ES" sz="1000" spc="20">
                <a:solidFill>
                  <a:srgbClr val="000000"/>
                </a:solidFill>
                <a:latin typeface="Times New Roman" pitchFamily="1" panose="02020603050405020304"/>
              </a:rPr>
              <a:t>, 60 créditos representan el volumen de trabajo de un año académico. Por regla general, 30 créditos equivalen a un semestre y 20 créditos a un trimestre de estudios. La utilización de créditos </a:t>
            </a:r>
            <a:r>
              <a:rPr lang="es-ES" sz="1300" spc="20">
                <a:solidFill>
                  <a:srgbClr val="000000"/>
                </a:solidFill>
                <a:latin typeface="Courier New" pitchFamily="3" panose="02020603050405020304"/>
              </a:rPr>
              <a:t>ECTS </a:t>
            </a:r>
            <a:r>
              <a:rPr lang="es-ES" sz="1000" spc="20">
                <a:solidFill>
                  <a:srgbClr val="000000"/>
                </a:solidFill>
                <a:latin typeface="Times New Roman" pitchFamily="1" panose="02020603050405020304"/>
              </a:rPr>
              <a:t>garantiza la organización de programas razonables en cuanto al volumen de trabajo a lo largo del período de estudios en el extranjero. </a:t>
            </a:r>
          </a:p>
        </p:txBody>
      </p:sp>
      <p:sp>
        <p:nvSpPr>
          <p:cNvPr id="12"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0" marR="45720" indent="0" algn="r">
              <a:lnSpc>
                <a:spcPts val="1400"/>
              </a:lnSpc>
              <a:spcAft>
                <a:spcPts val="65"/>
              </a:spcAft>
            </a:pPr>
            <a:r>
              <a:rPr lang="es-ES" sz="1300" spc="60">
                <a:solidFill>
                  <a:srgbClr val="000000"/>
                </a:solidFill>
                <a:latin typeface="Times New Roman" pitchFamily="1" panose="02020603050405020304"/>
              </a:rPr>
              <a:t>Memoria Histórica </a:t>
            </a:r>
          </a:p>
        </p:txBody>
      </p:sp>
    </p:spTree>
  </p:cSld>
  <p:clrMapOvr>
    <a:masterClrMapping/>
  </p:clrMapOvr>
</p:sldLayout>
</file>

<file path=ppt/slideLayouts/slideLayout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685800"/>
            <a:ext cx="5486400" cy="8940800"/>
          </a:xfrm>
          <a:prstGeom prst="rect">
            <a:avLst/>
          </a:prstGeom>
          <a:noFill/>
          <a:ln w="0" cmpd="sng">
            <a:noFill/>
            <a:prstDash val="solid"/>
          </a:ln>
        </p:spPr>
        <p:txBody>
          <a:bodyPr vert="horz" lIns="0" tIns="226695" rIns="0" bIns="0" anchor="t"/>
          <a:lstStyle/>
          <a:p>
            <a:pPr marL="274320" marR="0" indent="0" algn="l">
              <a:lnSpc>
                <a:spcPts val="1400"/>
              </a:lnSpc>
              <a:spcAft>
                <a:spcPts val="0"/>
              </a:spcAft>
              <a:tabLst>
                <a:tab algn="r" pos="5440680"/>
              </a:tabLst>
            </a:pPr>
            <a:r>
              <a:rPr lang="es-ES" sz="1200" spc="0">
                <a:solidFill>
                  <a:srgbClr val="000000"/>
                </a:solidFill>
                <a:latin typeface="Times New Roman" pitchFamily="1" panose="02020603050405020304"/>
              </a:rPr>
              <a:t>4.6. </a:t>
            </a:r>
            <a:r>
              <a:rPr lang="es-ES" sz="1300" spc="0">
                <a:solidFill>
                  <a:srgbClr val="000000"/>
                </a:solidFill>
                <a:latin typeface="Times New Roman" pitchFamily="1" panose="02020603050405020304"/>
              </a:rPr>
              <a:t>Tercer Ciclo  </a:t>
            </a:r>
            <a:r>
              <a:rPr lang="es-ES" sz="1200" spc="0">
                <a:solidFill>
                  <a:srgbClr val="000000"/>
                </a:solidFill>
                <a:latin typeface="Times New Roman" pitchFamily="1" panose="02020603050405020304"/>
              </a:rPr>
              <a:t>82 </a:t>
            </a:r>
          </a:p>
          <a:p>
            <a:pPr marL="45720" marR="0" indent="0" algn="l">
              <a:lnSpc>
                <a:spcPts val="1400"/>
              </a:lnSpc>
              <a:spcBef>
                <a:spcPts val="1705"/>
              </a:spcBef>
              <a:spcAft>
                <a:spcPts val="0"/>
              </a:spcAft>
              <a:tabLst>
                <a:tab algn="r" pos="5440680"/>
              </a:tabLst>
            </a:pPr>
            <a:r>
              <a:rPr lang="es-ES" sz="1300" spc="0">
                <a:solidFill>
                  <a:srgbClr val="000000"/>
                </a:solidFill>
                <a:latin typeface="Times New Roman" pitchFamily="1" panose="02020603050405020304"/>
              </a:rPr>
              <a:t>5. Cargos académicos </a:t>
            </a:r>
            <a:r>
              <a:rPr lang="es-ES" sz="1300" spc="0">
                <a:solidFill>
                  <a:srgbClr val="000000"/>
                </a:solidFill>
                <a:latin typeface="Times New Roman" pitchFamily="1" panose="02020603050405020304"/>
              </a:rPr>
              <a:t>85 </a:t>
            </a:r>
          </a:p>
          <a:p>
            <a:pPr marL="274320" marR="0" indent="0" algn="l">
              <a:lnSpc>
                <a:spcPts val="1400"/>
              </a:lnSpc>
              <a:spcBef>
                <a:spcPts val="525"/>
              </a:spcBef>
              <a:spcAft>
                <a:spcPts val="0"/>
              </a:spcAft>
              <a:tabLst>
                <a:tab algn="r" pos="5440680"/>
              </a:tabLst>
            </a:pPr>
            <a:r>
              <a:rPr lang="es-ES" sz="1200" spc="0">
                <a:solidFill>
                  <a:srgbClr val="000000"/>
                </a:solidFill>
                <a:latin typeface="Times New Roman" pitchFamily="1" panose="02020603050405020304"/>
              </a:rPr>
              <a:t>5.1. </a:t>
            </a:r>
            <a:r>
              <a:rPr lang="es-ES" sz="1300" spc="0">
                <a:solidFill>
                  <a:srgbClr val="000000"/>
                </a:solidFill>
                <a:latin typeface="Times New Roman" pitchFamily="1" panose="02020603050405020304"/>
              </a:rPr>
              <a:t>Decanos, Vicedecanos y Secretarios  </a:t>
            </a:r>
            <a:r>
              <a:rPr lang="es-ES" sz="1200" spc="0">
                <a:solidFill>
                  <a:srgbClr val="000000"/>
                </a:solidFill>
                <a:latin typeface="Times New Roman" pitchFamily="1" panose="02020603050405020304"/>
              </a:rPr>
              <a:t>85 </a:t>
            </a:r>
          </a:p>
          <a:p>
            <a:pPr marL="274320" marR="0" indent="0" algn="l">
              <a:lnSpc>
                <a:spcPts val="1400"/>
              </a:lnSpc>
              <a:spcBef>
                <a:spcPts val="505"/>
              </a:spcBef>
              <a:spcAft>
                <a:spcPts val="0"/>
              </a:spcAft>
              <a:tabLst>
                <a:tab algn="r" pos="5440680"/>
              </a:tabLst>
            </a:pPr>
            <a:r>
              <a:rPr lang="es-ES" sz="1200" spc="0">
                <a:solidFill>
                  <a:srgbClr val="000000"/>
                </a:solidFill>
                <a:latin typeface="Times New Roman" pitchFamily="1" panose="02020603050405020304"/>
              </a:rPr>
              <a:t>5.2. </a:t>
            </a:r>
            <a:r>
              <a:rPr lang="es-ES" sz="1300" spc="0">
                <a:solidFill>
                  <a:srgbClr val="000000"/>
                </a:solidFill>
                <a:latin typeface="Times New Roman" pitchFamily="1" panose="02020603050405020304"/>
              </a:rPr>
              <a:t>Directores de Departamento </a:t>
            </a:r>
            <a:r>
              <a:rPr lang="es-ES" sz="1200" spc="0">
                <a:solidFill>
                  <a:srgbClr val="000000"/>
                </a:solidFill>
                <a:latin typeface="Times New Roman" pitchFamily="1" panose="02020603050405020304"/>
              </a:rPr>
              <a:t>89 </a:t>
            </a:r>
          </a:p>
          <a:p>
            <a:pPr marL="45720" marR="0" indent="0" algn="l">
              <a:lnSpc>
                <a:spcPts val="1700"/>
              </a:lnSpc>
              <a:spcBef>
                <a:spcPts val="2955"/>
              </a:spcBef>
              <a:spcAft>
                <a:spcPts val="0"/>
              </a:spcAft>
            </a:pPr>
            <a:r>
              <a:rPr lang="es-ES" sz="1550" spc="130">
                <a:solidFill>
                  <a:srgbClr val="000000"/>
                </a:solidFill>
                <a:latin typeface="Times New Roman" pitchFamily="1" panose="02020603050405020304"/>
              </a:rPr>
              <a:t>IV Comunidad discente, docente y recursos humanos 93 </a:t>
            </a:r>
          </a:p>
          <a:p>
            <a:pPr marL="45720" marR="0" indent="0" algn="l">
              <a:lnSpc>
                <a:spcPts val="1400"/>
              </a:lnSpc>
              <a:spcBef>
                <a:spcPts val="1665"/>
              </a:spcBef>
              <a:spcAft>
                <a:spcPts val="0"/>
              </a:spcAft>
              <a:tabLst>
                <a:tab algn="r" pos="5440680"/>
              </a:tabLst>
            </a:pPr>
            <a:r>
              <a:rPr lang="es-ES" sz="1300" spc="0">
                <a:solidFill>
                  <a:srgbClr val="000000"/>
                </a:solidFill>
                <a:latin typeface="Times New Roman" pitchFamily="1" panose="02020603050405020304"/>
              </a:rPr>
              <a:t>6. Estudiantes </a:t>
            </a:r>
            <a:r>
              <a:rPr lang="es-ES" sz="1300" spc="0">
                <a:solidFill>
                  <a:srgbClr val="000000"/>
                </a:solidFill>
                <a:latin typeface="Times New Roman" pitchFamily="1" panose="02020603050405020304"/>
              </a:rPr>
              <a:t>95 </a:t>
            </a:r>
          </a:p>
          <a:p>
            <a:pPr marL="274320" marR="0" indent="0" algn="l">
              <a:lnSpc>
                <a:spcPts val="1400"/>
              </a:lnSpc>
              <a:spcBef>
                <a:spcPts val="525"/>
              </a:spcBef>
              <a:spcAft>
                <a:spcPts val="0"/>
              </a:spcAft>
              <a:tabLst>
                <a:tab algn="r" pos="5440680"/>
              </a:tabLst>
            </a:pPr>
            <a:r>
              <a:rPr lang="es-ES" sz="1200" spc="0">
                <a:solidFill>
                  <a:srgbClr val="000000"/>
                </a:solidFill>
                <a:latin typeface="Times New Roman" pitchFamily="1" panose="02020603050405020304"/>
              </a:rPr>
              <a:t>6.1. </a:t>
            </a:r>
            <a:r>
              <a:rPr lang="es-ES" sz="1300" spc="0">
                <a:solidFill>
                  <a:srgbClr val="000000"/>
                </a:solidFill>
                <a:latin typeface="Times New Roman" pitchFamily="1" panose="02020603050405020304"/>
              </a:rPr>
              <a:t>Evolución del número de estudiantes matriculados </a:t>
            </a:r>
            <a:r>
              <a:rPr lang="es-ES" sz="1200" spc="0">
                <a:solidFill>
                  <a:srgbClr val="000000"/>
                </a:solidFill>
                <a:latin typeface="Times New Roman" pitchFamily="1" panose="02020603050405020304"/>
              </a:rPr>
              <a:t>98 </a:t>
            </a:r>
          </a:p>
          <a:p>
            <a:pPr marL="27432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6.2. </a:t>
            </a:r>
            <a:r>
              <a:rPr lang="es-ES" sz="1300" spc="0">
                <a:solidFill>
                  <a:srgbClr val="000000"/>
                </a:solidFill>
                <a:latin typeface="Times New Roman" pitchFamily="1" panose="02020603050405020304"/>
              </a:rPr>
              <a:t>Estudiantes egresados  </a:t>
            </a:r>
            <a:r>
              <a:rPr lang="es-ES" sz="1200" spc="0">
                <a:solidFill>
                  <a:srgbClr val="000000"/>
                </a:solidFill>
                <a:latin typeface="Times New Roman" pitchFamily="1" panose="02020603050405020304"/>
              </a:rPr>
              <a:t>99 </a:t>
            </a:r>
          </a:p>
          <a:p>
            <a:pPr marL="59436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6.2.1. </a:t>
            </a:r>
            <a:r>
              <a:rPr lang="es-ES" sz="1300" spc="0">
                <a:solidFill>
                  <a:srgbClr val="000000"/>
                </a:solidFill>
                <a:latin typeface="Times New Roman" pitchFamily="1" panose="02020603050405020304"/>
              </a:rPr>
              <a:t>Licenciados  </a:t>
            </a:r>
            <a:r>
              <a:rPr lang="es-ES" sz="1200" spc="0">
                <a:solidFill>
                  <a:srgbClr val="000000"/>
                </a:solidFill>
                <a:latin typeface="Times New Roman" pitchFamily="1" panose="02020603050405020304"/>
              </a:rPr>
              <a:t>99 </a:t>
            </a:r>
          </a:p>
          <a:p>
            <a:pPr marL="594360" marR="0" indent="0" algn="l">
              <a:lnSpc>
                <a:spcPts val="1400"/>
              </a:lnSpc>
              <a:spcBef>
                <a:spcPts val="505"/>
              </a:spcBef>
              <a:spcAft>
                <a:spcPts val="0"/>
              </a:spcAft>
              <a:tabLst>
                <a:tab algn="r" pos="5440680"/>
              </a:tabLst>
            </a:pPr>
            <a:r>
              <a:rPr lang="es-ES" sz="1200" spc="0">
                <a:solidFill>
                  <a:srgbClr val="000000"/>
                </a:solidFill>
                <a:latin typeface="Times New Roman" pitchFamily="1" panose="02020603050405020304"/>
              </a:rPr>
              <a:t>6.2.2. </a:t>
            </a:r>
            <a:r>
              <a:rPr lang="es-ES" sz="1300" spc="0">
                <a:solidFill>
                  <a:srgbClr val="000000"/>
                </a:solidFill>
                <a:latin typeface="Times New Roman" pitchFamily="1" panose="02020603050405020304"/>
              </a:rPr>
              <a:t>Graduados  </a:t>
            </a:r>
            <a:r>
              <a:rPr lang="es-ES" sz="1200" spc="0">
                <a:solidFill>
                  <a:srgbClr val="000000"/>
                </a:solidFill>
                <a:latin typeface="Times New Roman" pitchFamily="1" panose="02020603050405020304"/>
              </a:rPr>
              <a:t>124 </a:t>
            </a:r>
          </a:p>
          <a:p>
            <a:pPr marL="59436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6.2.3. </a:t>
            </a:r>
            <a:r>
              <a:rPr lang="es-ES" sz="1300" spc="0">
                <a:solidFill>
                  <a:srgbClr val="000000"/>
                </a:solidFill>
                <a:latin typeface="Times New Roman" pitchFamily="1" panose="02020603050405020304"/>
              </a:rPr>
              <a:t>Licenciados con Grado  </a:t>
            </a:r>
            <a:r>
              <a:rPr lang="es-ES" sz="1200" spc="0">
                <a:solidFill>
                  <a:srgbClr val="000000"/>
                </a:solidFill>
                <a:latin typeface="Times New Roman" pitchFamily="1" panose="02020603050405020304"/>
              </a:rPr>
              <a:t>200 </a:t>
            </a:r>
          </a:p>
          <a:p>
            <a:pPr marL="59436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6.2.4. </a:t>
            </a:r>
            <a:r>
              <a:rPr lang="es-ES" sz="1300" spc="0">
                <a:solidFill>
                  <a:srgbClr val="000000"/>
                </a:solidFill>
                <a:latin typeface="Times New Roman" pitchFamily="1" panose="02020603050405020304"/>
              </a:rPr>
              <a:t>Doctores  </a:t>
            </a:r>
            <a:r>
              <a:rPr lang="es-ES" sz="1200" spc="0">
                <a:solidFill>
                  <a:srgbClr val="000000"/>
                </a:solidFill>
                <a:latin typeface="Times New Roman" pitchFamily="1" panose="02020603050405020304"/>
              </a:rPr>
              <a:t>218 </a:t>
            </a:r>
          </a:p>
          <a:p>
            <a:pPr marL="45720" marR="0" indent="0" algn="l">
              <a:lnSpc>
                <a:spcPts val="1400"/>
              </a:lnSpc>
              <a:spcBef>
                <a:spcPts val="1705"/>
              </a:spcBef>
              <a:spcAft>
                <a:spcPts val="0"/>
              </a:spcAft>
              <a:tabLst>
                <a:tab algn="r" pos="5440680"/>
              </a:tabLst>
            </a:pPr>
            <a:r>
              <a:rPr lang="es-ES" sz="1300" spc="0">
                <a:solidFill>
                  <a:srgbClr val="000000"/>
                </a:solidFill>
                <a:latin typeface="Times New Roman" pitchFamily="1" panose="02020603050405020304"/>
              </a:rPr>
              <a:t>7. Profesorado </a:t>
            </a:r>
            <a:r>
              <a:rPr lang="es-ES" sz="1300" spc="0">
                <a:solidFill>
                  <a:srgbClr val="000000"/>
                </a:solidFill>
                <a:latin typeface="Times New Roman" pitchFamily="1" panose="02020603050405020304"/>
              </a:rPr>
              <a:t>243 </a:t>
            </a:r>
          </a:p>
          <a:p>
            <a:pPr marL="274320" marR="0" indent="0" algn="l">
              <a:lnSpc>
                <a:spcPts val="1400"/>
              </a:lnSpc>
              <a:spcBef>
                <a:spcPts val="525"/>
              </a:spcBef>
              <a:spcAft>
                <a:spcPts val="0"/>
              </a:spcAft>
              <a:tabLst>
                <a:tab algn="r" pos="5440680"/>
              </a:tabLst>
            </a:pPr>
            <a:r>
              <a:rPr lang="es-ES" sz="1200" spc="0">
                <a:solidFill>
                  <a:srgbClr val="000000"/>
                </a:solidFill>
                <a:latin typeface="Times New Roman" pitchFamily="1" panose="02020603050405020304"/>
              </a:rPr>
              <a:t>7.1. </a:t>
            </a:r>
            <a:r>
              <a:rPr lang="es-ES" sz="1300" spc="0">
                <a:solidFill>
                  <a:srgbClr val="000000"/>
                </a:solidFill>
                <a:latin typeface="Times New Roman" pitchFamily="1" panose="02020603050405020304"/>
              </a:rPr>
              <a:t>Cuadro actual de Profesores  </a:t>
            </a:r>
            <a:r>
              <a:rPr lang="es-ES" sz="1200" spc="0">
                <a:solidFill>
                  <a:srgbClr val="000000"/>
                </a:solidFill>
                <a:latin typeface="Times New Roman" pitchFamily="1" panose="02020603050405020304"/>
              </a:rPr>
              <a:t>244 </a:t>
            </a:r>
          </a:p>
          <a:p>
            <a:pPr marL="27432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7.2. </a:t>
            </a:r>
            <a:r>
              <a:rPr lang="es-ES" sz="1300" spc="0">
                <a:solidFill>
                  <a:srgbClr val="000000"/>
                </a:solidFill>
                <a:latin typeface="Times New Roman" pitchFamily="1" panose="02020603050405020304"/>
              </a:rPr>
              <a:t>Cuadro histórico de Profesores  </a:t>
            </a:r>
            <a:r>
              <a:rPr lang="es-ES" sz="1200" spc="0">
                <a:solidFill>
                  <a:srgbClr val="000000"/>
                </a:solidFill>
                <a:latin typeface="Times New Roman" pitchFamily="1" panose="02020603050405020304"/>
              </a:rPr>
              <a:t>253 </a:t>
            </a:r>
          </a:p>
          <a:p>
            <a:pPr marL="45720" marR="0" indent="0" algn="l">
              <a:lnSpc>
                <a:spcPts val="1400"/>
              </a:lnSpc>
              <a:spcBef>
                <a:spcPts val="1705"/>
              </a:spcBef>
              <a:spcAft>
                <a:spcPts val="0"/>
              </a:spcAft>
              <a:tabLst>
                <a:tab algn="r" pos="5440680"/>
              </a:tabLst>
            </a:pPr>
            <a:r>
              <a:rPr lang="es-ES" sz="1300" spc="0">
                <a:solidFill>
                  <a:srgbClr val="000000"/>
                </a:solidFill>
                <a:latin typeface="Times New Roman" pitchFamily="1" panose="02020603050405020304"/>
              </a:rPr>
              <a:t>8. Becarios de Investigación y otro personal contratado </a:t>
            </a:r>
            <a:r>
              <a:rPr lang="es-ES" sz="1300" spc="0">
                <a:solidFill>
                  <a:srgbClr val="000000"/>
                </a:solidFill>
                <a:latin typeface="Times New Roman" pitchFamily="1" panose="02020603050405020304"/>
              </a:rPr>
              <a:t>267 </a:t>
            </a:r>
          </a:p>
          <a:p>
            <a:pPr marL="45720" marR="0" indent="0" algn="l">
              <a:lnSpc>
                <a:spcPts val="1400"/>
              </a:lnSpc>
              <a:spcBef>
                <a:spcPts val="1720"/>
              </a:spcBef>
              <a:spcAft>
                <a:spcPts val="0"/>
              </a:spcAft>
              <a:tabLst>
                <a:tab algn="r" pos="5440680"/>
              </a:tabLst>
            </a:pPr>
            <a:r>
              <a:rPr lang="es-ES" sz="1300" spc="0">
                <a:solidFill>
                  <a:srgbClr val="000000"/>
                </a:solidFill>
                <a:latin typeface="Times New Roman" pitchFamily="1" panose="02020603050405020304"/>
              </a:rPr>
              <a:t>9. Personal de Administración y Servicios </a:t>
            </a:r>
            <a:r>
              <a:rPr lang="es-ES" sz="1300" spc="0">
                <a:solidFill>
                  <a:srgbClr val="000000"/>
                </a:solidFill>
                <a:latin typeface="Times New Roman" pitchFamily="1" panose="02020603050405020304"/>
              </a:rPr>
              <a:t>273 </a:t>
            </a:r>
          </a:p>
          <a:p>
            <a:pPr marL="45720" marR="0" indent="0" algn="l">
              <a:lnSpc>
                <a:spcPts val="1700"/>
              </a:lnSpc>
              <a:spcBef>
                <a:spcPts val="2965"/>
              </a:spcBef>
              <a:spcAft>
                <a:spcPts val="0"/>
              </a:spcAft>
              <a:tabLst>
                <a:tab algn="r" pos="5440680"/>
              </a:tabLst>
            </a:pPr>
            <a:r>
              <a:rPr lang="es-ES" sz="1550" spc="0">
                <a:solidFill>
                  <a:srgbClr val="000000"/>
                </a:solidFill>
                <a:latin typeface="Times New Roman" pitchFamily="1" panose="02020603050405020304"/>
              </a:rPr>
              <a:t>V Distinciones y Honores </a:t>
            </a:r>
            <a:r>
              <a:rPr lang="es-ES" sz="1550" spc="0">
                <a:solidFill>
                  <a:srgbClr val="000000"/>
                </a:solidFill>
                <a:latin typeface="Times New Roman" pitchFamily="1" panose="02020603050405020304"/>
              </a:rPr>
              <a:t>281 </a:t>
            </a:r>
          </a:p>
          <a:p>
            <a:pPr marL="45720" marR="0" indent="0" algn="l">
              <a:lnSpc>
                <a:spcPts val="1400"/>
              </a:lnSpc>
              <a:spcBef>
                <a:spcPts val="1665"/>
              </a:spcBef>
              <a:spcAft>
                <a:spcPts val="0"/>
              </a:spcAft>
              <a:tabLst>
                <a:tab algn="r" pos="5440680"/>
              </a:tabLst>
            </a:pPr>
            <a:r>
              <a:rPr lang="es-ES" sz="1300" spc="0">
                <a:solidFill>
                  <a:srgbClr val="000000"/>
                </a:solidFill>
                <a:latin typeface="Times New Roman" pitchFamily="1" panose="02020603050405020304"/>
              </a:rPr>
              <a:t>10. Compañía Sevillana de Electricidad </a:t>
            </a:r>
            <a:r>
              <a:rPr lang="es-ES" sz="1300" spc="0">
                <a:solidFill>
                  <a:srgbClr val="000000"/>
                </a:solidFill>
                <a:latin typeface="Times New Roman" pitchFamily="1" panose="02020603050405020304"/>
              </a:rPr>
              <a:t>285 </a:t>
            </a:r>
          </a:p>
          <a:p>
            <a:pPr marL="45720" marR="0" indent="0" algn="l">
              <a:lnSpc>
                <a:spcPts val="1400"/>
              </a:lnSpc>
              <a:spcBef>
                <a:spcPts val="1720"/>
              </a:spcBef>
              <a:spcAft>
                <a:spcPts val="0"/>
              </a:spcAft>
              <a:tabLst>
                <a:tab algn="r" pos="5440680"/>
              </a:tabLst>
            </a:pPr>
            <a:r>
              <a:rPr lang="es-ES" sz="1300" spc="0">
                <a:solidFill>
                  <a:srgbClr val="000000"/>
                </a:solidFill>
                <a:latin typeface="Times New Roman" pitchFamily="1" panose="02020603050405020304"/>
              </a:rPr>
              <a:t>11. Caja de Extremadura </a:t>
            </a:r>
            <a:r>
              <a:rPr lang="es-ES" sz="1300" spc="0">
                <a:solidFill>
                  <a:srgbClr val="000000"/>
                </a:solidFill>
                <a:latin typeface="Times New Roman" pitchFamily="1" panose="02020603050405020304"/>
              </a:rPr>
              <a:t>287 </a:t>
            </a:r>
          </a:p>
          <a:p>
            <a:pPr marL="45720" marR="0" indent="0" algn="l">
              <a:lnSpc>
                <a:spcPts val="1400"/>
              </a:lnSpc>
              <a:spcBef>
                <a:spcPts val="1720"/>
              </a:spcBef>
              <a:spcAft>
                <a:spcPts val="0"/>
              </a:spcAft>
              <a:tabLst>
                <a:tab algn="r" pos="5440680"/>
              </a:tabLst>
            </a:pPr>
            <a:r>
              <a:rPr lang="es-ES" sz="1300" spc="0">
                <a:solidFill>
                  <a:srgbClr val="000000"/>
                </a:solidFill>
                <a:latin typeface="Times New Roman" pitchFamily="1" panose="02020603050405020304"/>
              </a:rPr>
              <a:t>12. Estudiantes distinguidos </a:t>
            </a:r>
            <a:r>
              <a:rPr lang="es-ES" sz="1300" spc="0">
                <a:solidFill>
                  <a:srgbClr val="000000"/>
                </a:solidFill>
                <a:latin typeface="Times New Roman" pitchFamily="1" panose="02020603050405020304"/>
              </a:rPr>
              <a:t>289 </a:t>
            </a:r>
          </a:p>
          <a:p>
            <a:pPr marL="45720" marR="0" indent="0" algn="l">
              <a:lnSpc>
                <a:spcPts val="1400"/>
              </a:lnSpc>
              <a:spcBef>
                <a:spcPts val="1745"/>
              </a:spcBef>
              <a:spcAft>
                <a:spcPts val="0"/>
              </a:spcAft>
              <a:tabLst>
                <a:tab algn="r" pos="5440680"/>
              </a:tabLst>
            </a:pPr>
            <a:r>
              <a:rPr lang="es-ES" sz="1300" spc="0">
                <a:solidFill>
                  <a:srgbClr val="000000"/>
                </a:solidFill>
                <a:latin typeface="Times New Roman" pitchFamily="1" panose="02020603050405020304"/>
              </a:rPr>
              <a:t>13. Premios Extraordinarios </a:t>
            </a:r>
            <a:r>
              <a:rPr lang="es-ES" sz="1300" spc="0">
                <a:solidFill>
                  <a:srgbClr val="000000"/>
                </a:solidFill>
                <a:latin typeface="Times New Roman" pitchFamily="1" panose="02020603050405020304"/>
              </a:rPr>
              <a:t>295 </a:t>
            </a:r>
          </a:p>
          <a:p>
            <a:pPr marL="274320" marR="0" indent="0" algn="l">
              <a:lnSpc>
                <a:spcPts val="1400"/>
              </a:lnSpc>
              <a:spcBef>
                <a:spcPts val="545"/>
              </a:spcBef>
              <a:spcAft>
                <a:spcPts val="0"/>
              </a:spcAft>
              <a:tabLst>
                <a:tab algn="r" pos="5440680"/>
              </a:tabLst>
            </a:pPr>
            <a:r>
              <a:rPr lang="es-ES" sz="1200" spc="0">
                <a:solidFill>
                  <a:srgbClr val="000000"/>
                </a:solidFill>
                <a:latin typeface="Times New Roman" pitchFamily="1" panose="02020603050405020304"/>
              </a:rPr>
              <a:t>13.1. Licenciatura  </a:t>
            </a:r>
            <a:r>
              <a:rPr lang="es-ES" sz="1200" spc="0">
                <a:solidFill>
                  <a:srgbClr val="000000"/>
                </a:solidFill>
                <a:latin typeface="Times New Roman" pitchFamily="1" panose="02020603050405020304"/>
              </a:rPr>
              <a:t> 295 </a:t>
            </a:r>
          </a:p>
          <a:p>
            <a:pPr marL="274320" marR="0" indent="0" algn="l">
              <a:lnSpc>
                <a:spcPts val="1400"/>
              </a:lnSpc>
              <a:spcBef>
                <a:spcPts val="535"/>
              </a:spcBef>
              <a:spcAft>
                <a:spcPts val="0"/>
              </a:spcAft>
              <a:tabLst>
                <a:tab algn="r" pos="5440680"/>
              </a:tabLst>
            </a:pPr>
            <a:r>
              <a:rPr lang="es-ES" sz="1200" spc="0">
                <a:solidFill>
                  <a:srgbClr val="000000"/>
                </a:solidFill>
                <a:latin typeface="Times New Roman" pitchFamily="1" panose="02020603050405020304"/>
              </a:rPr>
              <a:t>13.2. Doctorado  </a:t>
            </a:r>
            <a:r>
              <a:rPr lang="es-ES" sz="1200" spc="0">
                <a:solidFill>
                  <a:srgbClr val="000000"/>
                </a:solidFill>
                <a:latin typeface="Times New Roman" pitchFamily="1" panose="02020603050405020304"/>
              </a:rPr>
              <a:t> 297 </a:t>
            </a:r>
          </a:p>
          <a:p>
            <a:pPr marL="45720" marR="0" indent="0" algn="l">
              <a:lnSpc>
                <a:spcPts val="1400"/>
              </a:lnSpc>
              <a:spcBef>
                <a:spcPts val="1655"/>
              </a:spcBef>
              <a:spcAft>
                <a:spcPts val="0"/>
              </a:spcAft>
            </a:pPr>
            <a:r>
              <a:rPr lang="es-ES" sz="1300" spc="80">
                <a:solidFill>
                  <a:srgbClr val="000000"/>
                </a:solidFill>
                <a:latin typeface="Times New Roman" pitchFamily="1" panose="02020603050405020304"/>
              </a:rPr>
              <a:t>14. Premio JUAN JESÚS MORALES a la investigación científica 303 </a:t>
            </a:r>
          </a:p>
          <a:p>
            <a:pPr marL="45720" marR="0" indent="0" algn="l">
              <a:lnSpc>
                <a:spcPts val="1500"/>
              </a:lnSpc>
              <a:spcBef>
                <a:spcPts val="1730"/>
              </a:spcBef>
              <a:spcAft>
                <a:spcPts val="165"/>
              </a:spcAft>
              <a:tabLst>
                <a:tab algn="r" pos="5440680"/>
              </a:tabLst>
            </a:pPr>
            <a:r>
              <a:rPr lang="es-ES" sz="1300" spc="0">
                <a:solidFill>
                  <a:srgbClr val="000000"/>
                </a:solidFill>
                <a:latin typeface="Times New Roman" pitchFamily="1" panose="02020603050405020304"/>
              </a:rPr>
              <a:t>15. Doctores </a:t>
            </a:r>
            <a:r>
              <a:rPr lang="es-ES" sz="1250" i="1" spc="0">
                <a:solidFill>
                  <a:srgbClr val="000000"/>
                </a:solidFill>
                <a:latin typeface="Courier New" pitchFamily="3" panose="02020603050405020304"/>
              </a:rPr>
              <a:t>Honoris causa </a:t>
            </a:r>
            <a:r>
              <a:rPr lang="es-ES" sz="1300" spc="0">
                <a:solidFill>
                  <a:srgbClr val="000000"/>
                </a:solidFill>
                <a:latin typeface="Times New Roman" pitchFamily="1" panose="02020603050405020304"/>
              </a:rPr>
              <a:t>por la Facultad de Ciencias </a:t>
            </a:r>
            <a:r>
              <a:rPr lang="es-ES" sz="1300" spc="0">
                <a:solidFill>
                  <a:srgbClr val="000000"/>
                </a:solidFill>
                <a:latin typeface="Times New Roman" pitchFamily="1" panose="02020603050405020304"/>
              </a:rPr>
              <a:t>305 </a:t>
            </a:r>
          </a:p>
        </p:txBody>
      </p:sp>
    </p:spTree>
  </p:cSld>
  <p:clrMapOvr>
    <a:masterClrMapping/>
  </p:clrMapOvr>
</p:sldLayout>
</file>

<file path=ppt/slideLayouts/slideLayout8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1270" rIns="0" bIns="0" anchor="t"/>
          <a:lstStyle/>
          <a:p>
            <a:pPr marL="45720" marR="0" indent="0" algn="l">
              <a:lnSpc>
                <a:spcPts val="1500"/>
              </a:lnSpc>
              <a:spcAft>
                <a:spcPts val="60"/>
              </a:spcAft>
              <a:tabLst>
                <a:tab algn="r" pos="5440680"/>
              </a:tabLst>
            </a:pPr>
            <a:r>
              <a:rPr lang="es-ES" sz="1300" spc="0">
                <a:solidFill>
                  <a:srgbClr val="000000"/>
                </a:solidFill>
                <a:latin typeface="Garamond" pitchFamily="1" panose="02020603050405020304"/>
              </a:rPr>
              <a:t>56 </a:t>
            </a:r>
            <a:r>
              <a:rPr lang="es-ES" sz="1150" spc="0">
                <a:solidFill>
                  <a:srgbClr val="000000"/>
                </a:solidFill>
                <a:latin typeface="Bookman Old Style" pitchFamily="1" panose="02020603050405020304"/>
              </a:rPr>
              <a:t>4.4. Planes de Estudio </a:t>
            </a:r>
          </a:p>
        </p:txBody>
      </p:sp>
      <p:sp>
        <p:nvSpPr>
          <p:cNvPr id="3" name=""/>
          <p:cNvSpPr/>
          <p:nvPr>
            <p:ph type="body" idx="10"/>
          </p:nvPr>
        </p:nvSpPr>
        <p:spPr>
          <a:xfrm>
            <a:off x="1059180" y="681990"/>
            <a:ext cx="5486400" cy="2738120"/>
          </a:xfrm>
          <a:prstGeom prst="rect">
            <a:avLst/>
          </a:prstGeom>
          <a:noFill/>
          <a:ln w="0" cmpd="sng">
            <a:noFill/>
            <a:prstDash val="solid"/>
          </a:ln>
        </p:spPr>
        <p:txBody>
          <a:bodyPr vert="horz" lIns="0" tIns="219710" rIns="0" bIns="0" anchor="t"/>
          <a:lstStyle/>
          <a:p>
            <a:pPr marL="45720" marR="45720" indent="0" algn="just">
              <a:lnSpc>
                <a:spcPts val="1500"/>
              </a:lnSpc>
              <a:spcAft>
                <a:spcPts val="0"/>
              </a:spcAft>
            </a:pPr>
            <a:r>
              <a:rPr lang="es-ES" sz="1300" spc="30">
                <a:solidFill>
                  <a:srgbClr val="000000"/>
                </a:solidFill>
                <a:latin typeface="Garamond" pitchFamily="1" panose="02020603050405020304"/>
              </a:rPr>
              <a:t>Los Planes de Estudio se estructuraron en un total de </a:t>
            </a:r>
            <a:r>
              <a:rPr lang="es-ES" sz="1150" spc="30">
                <a:solidFill>
                  <a:srgbClr val="000000"/>
                </a:solidFill>
                <a:latin typeface="Bookman Old Style" pitchFamily="1" panose="02020603050405020304"/>
              </a:rPr>
              <a:t>240 ECTS</a:t>
            </a:r>
            <a:r>
              <a:rPr lang="es-ES" sz="1300" spc="30">
                <a:solidFill>
                  <a:srgbClr val="000000"/>
                </a:solidFill>
                <a:latin typeface="Garamond" pitchFamily="1" panose="02020603050405020304"/>
              </a:rPr>
              <a:t>, normalmente </a:t>
            </a:r>
            <a:r>
              <a:rPr lang="es-ES" sz="1300" spc="30">
                <a:solidFill>
                  <a:srgbClr val="000000"/>
                </a:solidFill>
                <a:latin typeface="Garamond" pitchFamily="1" panose="02020603050405020304"/>
              </a:rPr>
              <a:t>distribuidos en cuatro años. Aunque recientemente se planteóla aplicación del lla-</a:t>
            </a:r>
            <a:r>
              <a:rPr lang="es-ES" sz="1300" spc="30">
                <a:solidFill>
                  <a:srgbClr val="000000"/>
                </a:solidFill>
                <a:latin typeface="Garamond" pitchFamily="1" panose="02020603050405020304"/>
              </a:rPr>
              <a:t>mado 3 + 2. Una medida que “</a:t>
            </a:r>
            <a:r>
              <a:rPr lang="es-ES" sz="1300" i="1" spc="30">
                <a:solidFill>
                  <a:srgbClr val="000000"/>
                </a:solidFill>
                <a:latin typeface="Garamond" pitchFamily="1" panose="02020603050405020304"/>
              </a:rPr>
              <a:t>no fue aplicada desde el principio, porque en España </a:t>
            </a:r>
            <a:r>
              <a:rPr lang="es-ES" sz="1300" i="1" spc="30">
                <a:solidFill>
                  <a:srgbClr val="000000"/>
                </a:solidFill>
                <a:latin typeface="Garamond" pitchFamily="1" panose="02020603050405020304"/>
              </a:rPr>
              <a:t>ven</a:t>
            </a:r>
            <a:r>
              <a:rPr lang="es-ES" sz="1300" i="1" spc="30">
                <a:solidFill>
                  <a:srgbClr val="000000"/>
                </a:solidFill>
                <a:latin typeface="Garamond" pitchFamily="1" panose="02020603050405020304"/>
              </a:rPr>
              <a:t>ı´amos de licenciaturas de cinco años y pasar a grados de tres años hubiera sido </a:t>
            </a:r>
            <a:r>
              <a:rPr lang="es-ES" sz="1300" i="1" spc="30">
                <a:solidFill>
                  <a:srgbClr val="000000"/>
                </a:solidFill>
                <a:latin typeface="Garamond" pitchFamily="1" panose="02020603050405020304"/>
              </a:rPr>
              <a:t>un cambio muy sustancial</a:t>
            </a:r>
            <a:r>
              <a:rPr lang="es-ES" sz="1300" spc="30">
                <a:solidFill>
                  <a:srgbClr val="000000"/>
                </a:solidFill>
                <a:latin typeface="Garamond" pitchFamily="1" panose="02020603050405020304"/>
              </a:rPr>
              <a:t>”. </a:t>
            </a:r>
          </a:p>
          <a:p>
            <a:pPr marL="45720" marR="45720" indent="0" algn="just">
              <a:lnSpc>
                <a:spcPts val="1400"/>
              </a:lnSpc>
              <a:spcBef>
                <a:spcPts val="555"/>
              </a:spcBef>
              <a:spcAft>
                <a:spcPts val="0"/>
              </a:spcAft>
            </a:pPr>
            <a:r>
              <a:rPr lang="es-ES" sz="1300" spc="-15">
                <a:solidFill>
                  <a:srgbClr val="000000"/>
                </a:solidFill>
                <a:latin typeface="Garamond" pitchFamily="1" panose="02020603050405020304"/>
              </a:rPr>
              <a:t>Así, con los nuevos planes todo cuenta para construir la nota final; es decir, a la nota </a:t>
            </a:r>
            <a:r>
              <a:rPr lang="es-ES" sz="1300" spc="-15">
                <a:solidFill>
                  <a:srgbClr val="000000"/>
                </a:solidFill>
                <a:latin typeface="Garamond" pitchFamily="1" panose="02020603050405020304"/>
              </a:rPr>
              <a:t>de los exámenes se unen tambie´n las calificaciones por los trabajos fuera de clase, las </a:t>
            </a:r>
            <a:r>
              <a:rPr lang="es-ES" sz="1300" spc="-15">
                <a:solidFill>
                  <a:srgbClr val="000000"/>
                </a:solidFill>
                <a:latin typeface="Garamond" pitchFamily="1" panose="02020603050405020304"/>
              </a:rPr>
              <a:t>prácticas externas (en empresas, administraciones públicas, etce´tera). Los sistemas </a:t>
            </a:r>
            <a:r>
              <a:rPr lang="es-ES" sz="1300" spc="-15">
                <a:solidFill>
                  <a:srgbClr val="000000"/>
                </a:solidFill>
                <a:latin typeface="Garamond" pitchFamily="1" panose="02020603050405020304"/>
              </a:rPr>
              <a:t>de evaluación dependen ahora del Plan de Estudios de Grado de cada universidad. </a:t>
            </a:r>
            <a:r>
              <a:rPr lang="es-ES" sz="1300" spc="-15">
                <a:solidFill>
                  <a:srgbClr val="000000"/>
                </a:solidFill>
                <a:latin typeface="Garamond" pitchFamily="1" panose="02020603050405020304"/>
              </a:rPr>
              <a:t>Estos criterios son públicos, es decir, se pueden conocer antes del comienzo del curso. </a:t>
            </a:r>
            <a:r>
              <a:rPr lang="es-ES" sz="1300" spc="-15">
                <a:solidFill>
                  <a:srgbClr val="000000"/>
                </a:solidFill>
                <a:latin typeface="Garamond" pitchFamily="1" panose="02020603050405020304"/>
              </a:rPr>
              <a:t>Por otro lado, las prácticas externas obligatorias no llegan a superan los </a:t>
            </a:r>
            <a:r>
              <a:rPr lang="es-ES" sz="1150" spc="-15">
                <a:solidFill>
                  <a:srgbClr val="000000"/>
                </a:solidFill>
                <a:latin typeface="Bookman Old Style" pitchFamily="1" panose="02020603050405020304"/>
              </a:rPr>
              <a:t>60 ECTS</a:t>
            </a:r>
            <a:r>
              <a:rPr lang="es-ES" sz="1300" spc="-15">
                <a:solidFill>
                  <a:srgbClr val="000000"/>
                </a:solidFill>
                <a:latin typeface="Garamond" pitchFamily="1" panose="02020603050405020304"/>
              </a:rPr>
              <a:t>. </a:t>
            </a:r>
          </a:p>
          <a:p>
            <a:pPr marL="45720" marR="45720" indent="0" algn="just">
              <a:lnSpc>
                <a:spcPts val="1500"/>
              </a:lnSpc>
              <a:spcBef>
                <a:spcPts val="400"/>
              </a:spcBef>
              <a:spcAft>
                <a:spcPts val="0"/>
              </a:spcAft>
            </a:pPr>
            <a:r>
              <a:rPr lang="es-ES" sz="1300" spc="0">
                <a:solidFill>
                  <a:srgbClr val="000000"/>
                </a:solidFill>
                <a:latin typeface="Garamond" pitchFamily="1" panose="02020603050405020304"/>
              </a:rPr>
              <a:t>Actualmente, en la </a:t>
            </a:r>
            <a:r>
              <a:rPr lang="es-ES" sz="1150" spc="0">
                <a:solidFill>
                  <a:srgbClr val="000000"/>
                </a:solidFill>
                <a:latin typeface="Bookman Old Style" pitchFamily="1" panose="02020603050405020304"/>
              </a:rPr>
              <a:t>Facultad de Ciencias </a:t>
            </a:r>
            <a:r>
              <a:rPr lang="es-ES" sz="1300" spc="0">
                <a:solidFill>
                  <a:srgbClr val="000000"/>
                </a:solidFill>
                <a:latin typeface="Garamond" pitchFamily="1" panose="02020603050405020304"/>
              </a:rPr>
              <a:t>pueden cursarse los nueve Grados y </a:t>
            </a:r>
            <a:r>
              <a:rPr lang="es-ES" sz="1300" spc="0">
                <a:solidFill>
                  <a:srgbClr val="000000"/>
                </a:solidFill>
                <a:latin typeface="Garamond" pitchFamily="1" panose="02020603050405020304"/>
              </a:rPr>
              <a:t>cinco M´asteres siguientes: </a:t>
            </a:r>
          </a:p>
        </p:txBody>
      </p:sp>
      <p:sp>
        <p:nvSpPr>
          <p:cNvPr id="4" name=""/>
          <p:cNvSpPr/>
          <p:nvPr>
            <p:ph type="body" idx="10"/>
          </p:nvPr>
        </p:nvSpPr>
        <p:spPr>
          <a:xfrm>
            <a:off x="1475105" y="3420110"/>
            <a:ext cx="5070475" cy="325755"/>
          </a:xfrm>
          <a:prstGeom prst="rect">
            <a:avLst/>
          </a:prstGeom>
          <a:noFill/>
          <a:ln w="0" cmpd="sng">
            <a:noFill/>
            <a:prstDash val="solid"/>
          </a:ln>
        </p:spPr>
        <p:txBody>
          <a:bodyPr vert="horz" lIns="0" tIns="154305" rIns="0" bIns="0" anchor="t"/>
          <a:lstStyle/>
          <a:p>
            <a:pPr marL="45720" marR="0" indent="0" algn="l">
              <a:lnSpc>
                <a:spcPts val="1400"/>
              </a:lnSpc>
              <a:spcAft>
                <a:spcPts val="0"/>
              </a:spcAft>
            </a:pPr>
            <a:r>
              <a:rPr lang="es-ES" sz="1300" spc="-60">
                <a:solidFill>
                  <a:srgbClr val="000000"/>
                </a:solidFill>
                <a:latin typeface="Garamond" pitchFamily="1" panose="02020603050405020304"/>
              </a:rPr>
              <a:t>Grados: </a:t>
            </a:r>
          </a:p>
        </p:txBody>
      </p:sp>
      <p:sp>
        <p:nvSpPr>
          <p:cNvPr id="5" name=""/>
          <p:cNvSpPr/>
          <p:nvPr>
            <p:ph type="body" idx="10"/>
          </p:nvPr>
        </p:nvSpPr>
        <p:spPr>
          <a:xfrm>
            <a:off x="1520825" y="3745865"/>
            <a:ext cx="5024755" cy="1990090"/>
          </a:xfrm>
          <a:prstGeom prst="rect">
            <a:avLst/>
          </a:prstGeom>
          <a:noFill/>
          <a:ln w="0" cmpd="sng">
            <a:noFill/>
            <a:prstDash val="solid"/>
          </a:ln>
        </p:spPr>
        <p:txBody>
          <a:bodyPr vert="horz" lIns="0" tIns="115570" rIns="0" bIns="0" anchor="t"/>
          <a:lstStyle/>
          <a:p>
            <a:pPr marL="137160" marR="0" indent="137160" algn="l">
              <a:lnSpc>
                <a:spcPts val="1200"/>
              </a:lnSpc>
              <a:spcAft>
                <a:spcPts val="0"/>
              </a:spcAft>
              <a:buFont typeface="Times New Roman"/>
              <a:buAutoNum startAt="1" type="arabicPeriod"/>
            </a:pPr>
            <a:r>
              <a:rPr lang="es-ES" sz="1050" spc="15">
                <a:solidFill>
                  <a:srgbClr val="000000"/>
                </a:solidFill>
                <a:latin typeface="Times New Roman" pitchFamily="1" panose="02020603050405020304"/>
              </a:rPr>
              <a:t>GRADO EN BIOTECNOLOGI´A (BOE 01/10/14) </a:t>
            </a:r>
          </a:p>
          <a:p>
            <a:pPr marL="137160" marR="0" indent="137160" algn="l">
              <a:lnSpc>
                <a:spcPts val="1200"/>
              </a:lnSpc>
              <a:spcBef>
                <a:spcPts val="470"/>
              </a:spcBef>
              <a:spcAft>
                <a:spcPts val="0"/>
              </a:spcAft>
              <a:buFont typeface="Times New Roman"/>
              <a:buAutoNum type="arabicPeriod"/>
            </a:pPr>
            <a:r>
              <a:rPr lang="es-ES" sz="1050" spc="10">
                <a:solidFill>
                  <a:srgbClr val="000000"/>
                </a:solidFill>
                <a:latin typeface="Times New Roman" pitchFamily="1" panose="02020603050405020304"/>
              </a:rPr>
              <a:t>GRADO EN BIOLOGI´A (BOE 05/01/10) </a:t>
            </a:r>
          </a:p>
          <a:p>
            <a:pPr marL="137160" marR="0" indent="137160" algn="l">
              <a:lnSpc>
                <a:spcPts val="1200"/>
              </a:lnSpc>
              <a:spcBef>
                <a:spcPts val="380"/>
              </a:spcBef>
              <a:spcAft>
                <a:spcPts val="0"/>
              </a:spcAft>
              <a:buFont typeface="Times New Roman"/>
              <a:buAutoNum type="arabicPeriod"/>
            </a:pPr>
            <a:r>
              <a:rPr lang="es-ES" sz="1050" spc="15">
                <a:solidFill>
                  <a:srgbClr val="000000"/>
                </a:solidFill>
                <a:latin typeface="Times New Roman" pitchFamily="1" panose="02020603050405020304"/>
              </a:rPr>
              <a:t>GRADO EN CIENCIAS AMBIENTALES (BOE 05/01/10) </a:t>
            </a:r>
          </a:p>
          <a:p>
            <a:pPr marL="137160" marR="0" indent="137160" algn="l">
              <a:lnSpc>
                <a:spcPts val="1300"/>
              </a:lnSpc>
              <a:spcBef>
                <a:spcPts val="440"/>
              </a:spcBef>
              <a:spcAft>
                <a:spcPts val="0"/>
              </a:spcAft>
              <a:buFont typeface="Times New Roman"/>
              <a:buAutoNum type="arabicPeriod"/>
            </a:pPr>
            <a:r>
              <a:rPr lang="es-ES" sz="1050" spc="10">
                <a:solidFill>
                  <a:srgbClr val="000000"/>
                </a:solidFill>
                <a:latin typeface="Times New Roman" pitchFamily="1" panose="02020603050405020304"/>
              </a:rPr>
              <a:t>GRADO EN ENOLOGI´A (BOE 06/01/12) </a:t>
            </a:r>
          </a:p>
          <a:p>
            <a:pPr marL="137160" marR="0" indent="137160" algn="l">
              <a:lnSpc>
                <a:spcPts val="1200"/>
              </a:lnSpc>
              <a:spcBef>
                <a:spcPts val="445"/>
              </a:spcBef>
              <a:spcAft>
                <a:spcPts val="0"/>
              </a:spcAft>
              <a:buFont typeface="Times New Roman"/>
              <a:buAutoNum type="arabicPeriod"/>
            </a:pPr>
            <a:r>
              <a:rPr lang="es-ES" sz="1050" spc="10">
                <a:solidFill>
                  <a:srgbClr val="000000"/>
                </a:solidFill>
                <a:latin typeface="Times New Roman" pitchFamily="1" panose="02020603050405020304"/>
              </a:rPr>
              <a:t>GRADO EN ESTADI´STICA (BOE 06/01/12) </a:t>
            </a:r>
          </a:p>
          <a:p>
            <a:pPr marL="137160" marR="0" indent="137160" algn="l">
              <a:lnSpc>
                <a:spcPts val="1200"/>
              </a:lnSpc>
              <a:spcBef>
                <a:spcPts val="470"/>
              </a:spcBef>
              <a:spcAft>
                <a:spcPts val="0"/>
              </a:spcAft>
              <a:buFont typeface="Times New Roman"/>
              <a:buAutoNum type="arabicPeriod"/>
            </a:pPr>
            <a:r>
              <a:rPr lang="es-ES" sz="1050" spc="10">
                <a:solidFill>
                  <a:srgbClr val="000000"/>
                </a:solidFill>
                <a:latin typeface="Times New Roman" pitchFamily="1" panose="02020603050405020304"/>
              </a:rPr>
              <a:t>GRADO EN FI´SICA (BOE 05/01/10) </a:t>
            </a:r>
          </a:p>
          <a:p>
            <a:pPr marL="137160" marR="0" indent="137160" algn="l">
              <a:lnSpc>
                <a:spcPts val="1200"/>
              </a:lnSpc>
              <a:spcBef>
                <a:spcPts val="470"/>
              </a:spcBef>
              <a:spcAft>
                <a:spcPts val="0"/>
              </a:spcAft>
              <a:buFont typeface="Times New Roman"/>
              <a:buAutoNum type="arabicPeriod"/>
            </a:pPr>
            <a:r>
              <a:rPr lang="es-ES" sz="1050" spc="5">
                <a:solidFill>
                  <a:srgbClr val="000000"/>
                </a:solidFill>
                <a:latin typeface="Times New Roman" pitchFamily="1" panose="02020603050405020304"/>
              </a:rPr>
              <a:t>GRADO EN INGENIERI´A QUI´MICA INDUSTRIAL (BOE 08/02/13) </a:t>
            </a:r>
          </a:p>
          <a:p>
            <a:pPr marL="137160" marR="0" indent="137160" algn="l">
              <a:lnSpc>
                <a:spcPts val="1200"/>
              </a:lnSpc>
              <a:spcBef>
                <a:spcPts val="465"/>
              </a:spcBef>
              <a:spcAft>
                <a:spcPts val="0"/>
              </a:spcAft>
              <a:buFont typeface="Times New Roman"/>
              <a:buAutoNum type="arabicPeriod"/>
            </a:pPr>
            <a:r>
              <a:rPr lang="es-ES" sz="1050" spc="15">
                <a:solidFill>
                  <a:srgbClr val="000000"/>
                </a:solidFill>
                <a:latin typeface="Times New Roman" pitchFamily="1" panose="02020603050405020304"/>
              </a:rPr>
              <a:t>GRADO EN MATEMÁTICAS (BOE 05/01/10) </a:t>
            </a:r>
          </a:p>
          <a:p>
            <a:pPr marL="137160" marR="0" indent="137160" algn="l">
              <a:lnSpc>
                <a:spcPts val="1200"/>
              </a:lnSpc>
              <a:spcBef>
                <a:spcPts val="470"/>
              </a:spcBef>
              <a:spcAft>
                <a:spcPts val="0"/>
              </a:spcAft>
              <a:buFont typeface="Times New Roman"/>
              <a:buAutoNum type="arabicPeriod"/>
            </a:pPr>
            <a:r>
              <a:rPr lang="es-ES" sz="1050" spc="10">
                <a:solidFill>
                  <a:srgbClr val="000000"/>
                </a:solidFill>
                <a:latin typeface="Times New Roman" pitchFamily="1" panose="02020603050405020304"/>
              </a:rPr>
              <a:t>GRADO EN QUI´MICA (BOE 05/01/10) </a:t>
            </a:r>
          </a:p>
        </p:txBody>
      </p:sp>
      <p:sp>
        <p:nvSpPr>
          <p:cNvPr id="6" name=""/>
          <p:cNvSpPr/>
          <p:nvPr>
            <p:ph type="body" idx="10"/>
          </p:nvPr>
        </p:nvSpPr>
        <p:spPr>
          <a:xfrm>
            <a:off x="1475105" y="5735955"/>
            <a:ext cx="5070475" cy="353060"/>
          </a:xfrm>
          <a:prstGeom prst="rect">
            <a:avLst/>
          </a:prstGeom>
          <a:noFill/>
          <a:ln w="0" cmpd="sng">
            <a:noFill/>
            <a:prstDash val="solid"/>
          </a:ln>
        </p:spPr>
        <p:txBody>
          <a:bodyPr vert="horz" lIns="0" tIns="120015" rIns="0" bIns="0" anchor="t"/>
          <a:lstStyle/>
          <a:p>
            <a:pPr marL="45720" marR="0" indent="0" algn="l">
              <a:lnSpc>
                <a:spcPts val="1400"/>
              </a:lnSpc>
              <a:spcAft>
                <a:spcPts val="410"/>
              </a:spcAft>
            </a:pPr>
            <a:r>
              <a:rPr lang="es-ES" sz="1300" spc="-70">
                <a:solidFill>
                  <a:srgbClr val="000000"/>
                </a:solidFill>
                <a:latin typeface="Garamond" pitchFamily="1" panose="02020603050405020304"/>
              </a:rPr>
              <a:t>M´asteres: </a:t>
            </a:r>
          </a:p>
        </p:txBody>
      </p:sp>
      <p:sp>
        <p:nvSpPr>
          <p:cNvPr id="7" name=""/>
          <p:cNvSpPr/>
          <p:nvPr>
            <p:ph type="body" idx="10"/>
          </p:nvPr>
        </p:nvSpPr>
        <p:spPr>
          <a:xfrm>
            <a:off x="1059180" y="6089015"/>
            <a:ext cx="5486400" cy="3642360"/>
          </a:xfrm>
          <a:prstGeom prst="rect">
            <a:avLst/>
          </a:prstGeom>
          <a:noFill/>
          <a:ln w="0" cmpd="sng">
            <a:noFill/>
            <a:prstDash val="solid"/>
          </a:ln>
        </p:spPr>
        <p:txBody>
          <a:bodyPr vert="horz" lIns="0" tIns="55245" rIns="0" bIns="0" anchor="t"/>
          <a:lstStyle/>
          <a:p>
            <a:pPr marL="731520" marR="0" indent="137160" algn="l">
              <a:lnSpc>
                <a:spcPts val="1200"/>
              </a:lnSpc>
              <a:spcAft>
                <a:spcPts val="0"/>
              </a:spcAft>
              <a:buFont typeface="Times New Roman"/>
              <a:buAutoNum startAt="1" type="arabicPeriod"/>
            </a:pPr>
            <a:r>
              <a:rPr lang="es-ES" sz="1050" spc="5">
                <a:solidFill>
                  <a:srgbClr val="000000"/>
                </a:solidFill>
                <a:latin typeface="Times New Roman" pitchFamily="1" panose="02020603050405020304"/>
              </a:rPr>
              <a:t>M.U. EN BIOTECNOLOGI´A AVANZADA (BOE 28/07/14) </a:t>
            </a:r>
          </a:p>
          <a:p>
            <a:pPr marL="731520" marR="45720" indent="137160" algn="just">
              <a:lnSpc>
                <a:spcPts val="1200"/>
              </a:lnSpc>
              <a:spcBef>
                <a:spcPts val="495"/>
              </a:spcBef>
              <a:spcAft>
                <a:spcPts val="0"/>
              </a:spcAft>
              <a:buFont typeface="Times New Roman"/>
              <a:buAutoNum type="arabicPeriod"/>
            </a:pPr>
            <a:r>
              <a:rPr lang="es-ES" sz="1050" spc="0">
                <a:solidFill>
                  <a:srgbClr val="000000"/>
                </a:solidFill>
                <a:latin typeface="Times New Roman" pitchFamily="1" panose="02020603050405020304"/>
              </a:rPr>
              <a:t>M.U. EN FORMACIÓN DEL PROFESORADO EN EDUCACIÓN SECUNDARIA (BOE 26/04/10) </a:t>
            </a:r>
          </a:p>
          <a:p>
            <a:pPr marL="731520" marR="0" indent="137160" algn="just">
              <a:lnSpc>
                <a:spcPts val="1200"/>
              </a:lnSpc>
              <a:spcBef>
                <a:spcPts val="435"/>
              </a:spcBef>
              <a:spcAft>
                <a:spcPts val="0"/>
              </a:spcAft>
              <a:buFont typeface="Times New Roman"/>
              <a:buAutoNum type="arabicPeriod"/>
            </a:pPr>
            <a:r>
              <a:rPr lang="es-ES" sz="1050" spc="20">
                <a:solidFill>
                  <a:srgbClr val="000000"/>
                </a:solidFill>
                <a:latin typeface="Times New Roman" pitchFamily="1" panose="02020603050405020304"/>
              </a:rPr>
              <a:t>M.U. EN INVESTIGACIÓN EN CIENCIAS (BOE 17/05/10) </a:t>
            </a:r>
          </a:p>
          <a:p>
            <a:pPr marL="731520" marR="0" indent="137160" algn="just">
              <a:lnSpc>
                <a:spcPts val="1200"/>
              </a:lnSpc>
              <a:spcBef>
                <a:spcPts val="470"/>
              </a:spcBef>
              <a:spcAft>
                <a:spcPts val="0"/>
              </a:spcAft>
              <a:buFont typeface="Times New Roman"/>
              <a:buAutoNum type="arabicPeriod"/>
            </a:pPr>
            <a:r>
              <a:rPr lang="es-ES" sz="1050" spc="10">
                <a:solidFill>
                  <a:srgbClr val="000000"/>
                </a:solidFill>
                <a:latin typeface="Times New Roman" pitchFamily="1" panose="02020603050405020304"/>
              </a:rPr>
              <a:t>M.U. EN QUI´MICA SOSTENIBLE (BOE 20/07/16) </a:t>
            </a:r>
          </a:p>
          <a:p>
            <a:pPr marL="731520" marR="45720" indent="137160" algn="just">
              <a:lnSpc>
                <a:spcPts val="1200"/>
              </a:lnSpc>
              <a:spcBef>
                <a:spcPts val="480"/>
              </a:spcBef>
              <a:spcAft>
                <a:spcPts val="0"/>
              </a:spcAft>
              <a:buFont typeface="Times New Roman"/>
              <a:buAutoNum type="arabicPeriod"/>
            </a:pPr>
            <a:r>
              <a:rPr lang="es-ES" sz="1050" spc="0">
                <a:solidFill>
                  <a:srgbClr val="000000"/>
                </a:solidFill>
                <a:latin typeface="Times New Roman" pitchFamily="1" panose="02020603050405020304"/>
              </a:rPr>
              <a:t>M.U. EN QUI´MICA TEÓRICA Y MODELIZACIÓN COMPUTACIONAL (BOE 07/05/15) </a:t>
            </a:r>
          </a:p>
          <a:p>
            <a:pPr marL="45720" marR="45720" indent="0" algn="just">
              <a:lnSpc>
                <a:spcPts val="1400"/>
              </a:lnSpc>
              <a:spcBef>
                <a:spcPts val="1375"/>
              </a:spcBef>
              <a:spcAft>
                <a:spcPts val="0"/>
              </a:spcAft>
            </a:pPr>
            <a:r>
              <a:rPr lang="es-ES" sz="1300" spc="0">
                <a:solidFill>
                  <a:srgbClr val="000000"/>
                </a:solidFill>
                <a:latin typeface="Garamond" pitchFamily="1" panose="02020603050405020304"/>
              </a:rPr>
              <a:t>En la Tabla 4.17, que se incluye m´as adelante, aparecen reflejados los Planes de Estudio para estos Títulos. </a:t>
            </a:r>
          </a:p>
          <a:p>
            <a:pPr marL="45720" marR="0" indent="0" algn="l">
              <a:lnSpc>
                <a:spcPts val="2000"/>
              </a:lnSpc>
              <a:spcBef>
                <a:spcPts val="2730"/>
              </a:spcBef>
              <a:spcAft>
                <a:spcPts val="0"/>
              </a:spcAft>
            </a:pPr>
            <a:r>
              <a:rPr lang="es-ES" sz="1650" spc="85">
                <a:solidFill>
                  <a:srgbClr val="000000"/>
                </a:solidFill>
                <a:latin typeface="Bookman Old Style" pitchFamily="1" panose="02020603050405020304"/>
              </a:rPr>
              <a:t>4.4. Planes de Estudio </a:t>
            </a:r>
          </a:p>
          <a:p>
            <a:pPr marL="45720" marR="0" indent="0" algn="l">
              <a:lnSpc>
                <a:spcPts val="1600"/>
              </a:lnSpc>
              <a:spcBef>
                <a:spcPts val="1960"/>
              </a:spcBef>
              <a:spcAft>
                <a:spcPts val="0"/>
              </a:spcAft>
            </a:pPr>
            <a:r>
              <a:rPr lang="es-ES" sz="1400" spc="35">
                <a:solidFill>
                  <a:srgbClr val="000000"/>
                </a:solidFill>
                <a:latin typeface="Bookman Old Style" pitchFamily="1" panose="02020603050405020304"/>
              </a:rPr>
              <a:t>4.4.1. Plan de Estudios de Ciencias Químicas </a:t>
            </a:r>
          </a:p>
          <a:p>
            <a:pPr marL="45720" marR="45720" indent="0" algn="just">
              <a:lnSpc>
                <a:spcPts val="1500"/>
              </a:lnSpc>
              <a:spcBef>
                <a:spcPts val="1155"/>
              </a:spcBef>
              <a:spcAft>
                <a:spcPts val="1195"/>
              </a:spcAft>
            </a:pPr>
            <a:r>
              <a:rPr lang="es-ES" sz="1300" spc="0">
                <a:solidFill>
                  <a:srgbClr val="000000"/>
                </a:solidFill>
                <a:latin typeface="Garamond" pitchFamily="1" panose="02020603050405020304"/>
              </a:rPr>
              <a:t>La Sección de Químicas comenzóimpartiendo el mismo Plan de Estudios que su homónima de la Universidad de Sevilla, aprobado por O.M. de 7 de julio de 1954 </a:t>
            </a:r>
          </a:p>
        </p:txBody>
      </p:sp>
      <p:sp>
        <p:nvSpPr>
          <p:cNvPr id="8" name=""/>
          <p:cNvSpPr/>
          <p:nvPr>
            <p:ph type="body" idx="10"/>
          </p:nvPr>
        </p:nvSpPr>
        <p:spPr>
          <a:xfrm>
            <a:off x="1059180"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8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0" indent="0" algn="l">
              <a:lnSpc>
                <a:spcPts val="1400"/>
              </a:lnSpc>
              <a:spcAft>
                <a:spcPts val="65"/>
              </a:spcAft>
              <a:tabLst>
                <a:tab algn="r" pos="5440680"/>
              </a:tabLst>
            </a:pPr>
            <a:r>
              <a:rPr lang="es-ES" sz="1200" b="1" spc="0">
                <a:solidFill>
                  <a:srgbClr val="000000"/>
                </a:solidFill>
                <a:latin typeface="Times New Roman" pitchFamily="1" panose="02020603050405020304"/>
              </a:rPr>
              <a:t>4. Ubicación y Organización </a:t>
            </a:r>
            <a:r>
              <a:rPr lang="es-ES" sz="1200" spc="0">
                <a:solidFill>
                  <a:srgbClr val="000000"/>
                </a:solidFill>
                <a:latin typeface="Times New Roman" pitchFamily="1" panose="02020603050405020304"/>
              </a:rPr>
              <a:t>57 </a:t>
            </a:r>
          </a:p>
        </p:txBody>
      </p:sp>
      <p:sp>
        <p:nvSpPr>
          <p:cNvPr id="3" name=""/>
          <p:cNvSpPr/>
          <p:nvPr>
            <p:ph type="body" idx="10"/>
          </p:nvPr>
        </p:nvSpPr>
        <p:spPr>
          <a:xfrm>
            <a:off x="1057910" y="681990"/>
            <a:ext cx="5486400" cy="1814195"/>
          </a:xfrm>
          <a:prstGeom prst="rect">
            <a:avLst/>
          </a:prstGeom>
          <a:noFill/>
          <a:ln w="0" cmpd="sng">
            <a:noFill/>
            <a:prstDash val="solid"/>
          </a:ln>
        </p:spPr>
        <p:txBody>
          <a:bodyPr vert="horz" lIns="0" tIns="256540" rIns="0" bIns="0" anchor="t"/>
          <a:lstStyle/>
          <a:p>
            <a:pPr marL="45720" marR="0" indent="0" algn="just">
              <a:lnSpc>
                <a:spcPts val="2700"/>
              </a:lnSpc>
              <a:spcAft>
                <a:spcPts val="0"/>
              </a:spcAft>
            </a:pPr>
            <a:r>
              <a:rPr lang="es-ES" sz="1200" spc="-220">
                <a:solidFill>
                  <a:srgbClr val="000000"/>
                </a:solidFill>
                <a:latin typeface="Times New Roman" pitchFamily="1" panose="02020603050405020304"/>
              </a:rPr>
              <a:t>(B.O.E. del 30). Por O.M. de 2 de noviembre de 1973 (B.O.E. del 22) se aprobóel Plan de Estudios del Primer Ciclo (tres cursos) y por O.M. de 1 de octubre de </a:t>
            </a:r>
          </a:p>
          <a:p>
            <a:pPr marL="45720" marR="45720" indent="0" algn="just">
              <a:lnSpc>
                <a:spcPts val="1400"/>
              </a:lnSpc>
              <a:spcBef>
                <a:spcPts val="5"/>
              </a:spcBef>
              <a:spcAft>
                <a:spcPts val="2320"/>
              </a:spcAft>
            </a:pPr>
            <a:r>
              <a:rPr lang="es-ES" sz="1200" spc="15">
                <a:solidFill>
                  <a:srgbClr val="000000"/>
                </a:solidFill>
                <a:latin typeface="Times New Roman" pitchFamily="1" panose="02020603050405020304"/>
              </a:rPr>
              <a:t>1976 (B.O.E. de 14 de junio de 1977) el correspondiente al Segundo Ciclo (2 cursos). Estos Planes de Estudio estuvieron impartiéndose hasta que se publicó(O.M. de 27 de junio de 1978, B.O.E. de 14/9/78) el Plan de Estudios reformado, vigente hasta que en 1992 (véase Tabla 4.7) se establecieron las especialidades de Química Fundamental y Química Industrial. </a:t>
            </a:r>
          </a:p>
        </p:txBody>
      </p:sp>
      <p:sp>
        <p:nvSpPr>
          <p:cNvPr id="4" name=""/>
          <p:cNvSpPr/>
          <p:nvPr>
            <p:ph type="body" idx="10"/>
          </p:nvPr>
        </p:nvSpPr>
        <p:spPr>
          <a:xfrm>
            <a:off x="1057910" y="9785350"/>
            <a:ext cx="5486400" cy="184150"/>
          </a:xfrm>
          <a:prstGeom prst="rect">
            <a:avLst/>
          </a:prstGeom>
          <a:noFill/>
          <a:ln w="0" cmpd="sng">
            <a:noFill/>
            <a:prstDash val="solid"/>
          </a:ln>
        </p:spPr>
        <p:txBody>
          <a:bodyPr vert="horz" lIns="0" tIns="0" rIns="0" bIns="0" anchor="t"/>
          <a:lstStyle/>
          <a:p>
            <a:pPr marL="0" marR="0" indent="0" algn="r">
              <a:lnSpc>
                <a:spcPts val="1400"/>
              </a:lnSpc>
              <a:spcAft>
                <a:spcPts val="55"/>
              </a:spcAft>
            </a:pPr>
            <a:r>
              <a:rPr lang="es-ES" sz="1200" b="1" spc="70">
                <a:solidFill>
                  <a:srgbClr val="000000"/>
                </a:solidFill>
                <a:latin typeface="Times New Roman" pitchFamily="1" panose="02020603050405020304"/>
              </a:rPr>
              <a:t>Memoria Histórica </a:t>
            </a:r>
          </a:p>
        </p:txBody>
      </p:sp>
      <p:sp>
        <p:nvSpPr>
          <p:cNvPr id="7" name=""/>
          <p:cNvSpPr/>
          <p:nvPr>
            <p:ph type="body" idx="10"/>
          </p:nvPr>
        </p:nvSpPr>
        <p:spPr>
          <a:xfrm>
            <a:off x="2453640" y="8691880"/>
            <a:ext cx="2688590" cy="213360"/>
          </a:xfrm>
          <a:prstGeom prst="rect">
            <a:avLst/>
          </a:prstGeom>
          <a:noFill/>
          <a:ln w="0" cmpd="sng">
            <a:noFill/>
            <a:prstDash val="solid"/>
          </a:ln>
        </p:spPr>
        <p:txBody>
          <a:bodyPr vert="horz" lIns="0" tIns="13970" rIns="0" bIns="0" anchor="t"/>
          <a:lstStyle/>
          <a:p>
            <a:pPr marL="0" marR="0" indent="0" algn="ctr">
              <a:lnSpc>
                <a:spcPts val="1400"/>
              </a:lnSpc>
              <a:spcAft>
                <a:spcPts val="90"/>
              </a:spcAft>
            </a:pPr>
            <a:r>
              <a:rPr lang="es-ES" sz="1200" b="1" spc="10">
                <a:solidFill>
                  <a:srgbClr val="000000"/>
                </a:solidFill>
                <a:latin typeface="Times New Roman" pitchFamily="1" panose="02020603050405020304"/>
              </a:rPr>
              <a:t>Figura </a:t>
            </a:r>
            <a:r>
              <a:rPr lang="es-ES" sz="950" spc="10">
                <a:solidFill>
                  <a:srgbClr val="000000"/>
                </a:solidFill>
                <a:latin typeface="Arial" pitchFamily="2" panose="02020603050405020304"/>
              </a:rPr>
              <a:t>IV</a:t>
            </a:r>
            <a:r>
              <a:rPr lang="es-ES" sz="1200" spc="10">
                <a:solidFill>
                  <a:srgbClr val="000000"/>
                </a:solidFill>
                <a:latin typeface="Times New Roman" pitchFamily="1" panose="02020603050405020304"/>
              </a:rPr>
              <a:t>: Edificio de Ciencias Químicas </a:t>
            </a:r>
          </a:p>
        </p:txBody>
      </p:sp>
    </p:spTree>
  </p:cSld>
  <p:clrMapOvr>
    <a:masterClrMapping/>
  </p:clrMapOvr>
</p:sldLayout>
</file>

<file path=ppt/slideLayouts/slideLayout8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4735" y="482600"/>
            <a:ext cx="5486400" cy="199390"/>
          </a:xfrm>
          <a:prstGeom prst="rect">
            <a:avLst/>
          </a:prstGeom>
          <a:noFill/>
          <a:ln w="0" cmpd="sng">
            <a:noFill/>
            <a:prstDash val="solid"/>
          </a:ln>
        </p:spPr>
        <p:txBody>
          <a:bodyPr vert="horz" lIns="0" tIns="10160" rIns="0" bIns="0" anchor="t"/>
          <a:lstStyle/>
          <a:p>
            <a:pPr marL="45720" marR="0" indent="0" algn="l">
              <a:lnSpc>
                <a:spcPts val="1400"/>
              </a:lnSpc>
              <a:spcAft>
                <a:spcPts val="60"/>
              </a:spcAft>
              <a:tabLst>
                <a:tab algn="r" pos="5440680"/>
              </a:tabLst>
            </a:pPr>
            <a:r>
              <a:rPr lang="es-ES" sz="1150" spc="0">
                <a:solidFill>
                  <a:srgbClr val="000000"/>
                </a:solidFill>
                <a:latin typeface="Arial" pitchFamily="2" panose="02020603050405020304"/>
              </a:rPr>
              <a:t>58 </a:t>
            </a:r>
            <a:r>
              <a:rPr lang="es-ES" sz="1150" spc="0">
                <a:solidFill>
                  <a:srgbClr val="000000"/>
                </a:solidFill>
                <a:latin typeface="Bookman Old Style" pitchFamily="1" panose="02020603050405020304"/>
              </a:rPr>
              <a:t>4.4. Planes de Estudio </a:t>
            </a:r>
          </a:p>
        </p:txBody>
      </p:sp>
      <p:sp>
        <p:nvSpPr>
          <p:cNvPr id="7" name=""/>
          <p:cNvSpPr/>
          <p:nvPr>
            <p:ph type="body" idx="10"/>
          </p:nvPr>
        </p:nvSpPr>
        <p:spPr>
          <a:xfrm>
            <a:off x="1054735" y="7768590"/>
            <a:ext cx="5486400" cy="1962785"/>
          </a:xfrm>
          <a:prstGeom prst="rect">
            <a:avLst/>
          </a:prstGeom>
          <a:noFill/>
          <a:ln w="0" cmpd="sng">
            <a:noFill/>
            <a:prstDash val="solid"/>
          </a:ln>
        </p:spPr>
        <p:txBody>
          <a:bodyPr vert="horz" lIns="0" tIns="144780" rIns="0" bIns="0" anchor="t"/>
          <a:lstStyle/>
          <a:p>
            <a:pPr marL="45720" marR="0" indent="0" algn="ctr">
              <a:lnSpc>
                <a:spcPts val="1200"/>
              </a:lnSpc>
              <a:spcAft>
                <a:spcPts val="10695"/>
              </a:spcAft>
            </a:pPr>
            <a:r>
              <a:rPr lang="es-ES" sz="1150" spc="0">
                <a:solidFill>
                  <a:srgbClr val="000000"/>
                </a:solidFill>
                <a:latin typeface="Bookman Old Style" pitchFamily="1" panose="02020603050405020304"/>
              </a:rPr>
              <a:t>Tabla </a:t>
            </a:r>
            <a:r>
              <a:rPr lang="es-ES" sz="1150" spc="0">
                <a:solidFill>
                  <a:srgbClr val="000000"/>
                </a:solidFill>
                <a:latin typeface="Arial" pitchFamily="2" panose="02020603050405020304"/>
              </a:rPr>
              <a:t>4.7: </a:t>
            </a:r>
            <a:r>
              <a:rPr lang="es-ES" sz="1000" spc="0">
                <a:solidFill>
                  <a:srgbClr val="000000"/>
                </a:solidFill>
                <a:latin typeface="Times New Roman" pitchFamily="1" panose="02020603050405020304"/>
              </a:rPr>
              <a:t>Plan de Estudios vigente hasta el curso 95/96 de la Licenciatura en Ciencias </a:t>
            </a:r>
            <a:br/>
            <a:r>
              <a:rPr lang="es-ES" sz="1000" spc="0">
                <a:solidFill>
                  <a:srgbClr val="000000"/>
                </a:solidFill>
                <a:latin typeface="Times New Roman" pitchFamily="1" panose="02020603050405020304"/>
              </a:rPr>
              <a:t>Químicas (O.M. de 27 de junio de 1978). </a:t>
            </a:r>
            <a:r>
              <a:rPr lang="es-ES" sz="1150" b="1"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 obligatoria; </a:t>
            </a:r>
            <a:r>
              <a:rPr lang="es-ES" sz="1150" b="1"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br/>
            <a:r>
              <a:rPr lang="es-ES" sz="1150" b="1" spc="0">
                <a:solidFill>
                  <a:srgbClr val="000000"/>
                </a:solidFill>
                <a:latin typeface="Courier New" pitchFamily="3" panose="02020603050405020304"/>
              </a:rPr>
              <a:t>HS</a:t>
            </a:r>
            <a:r>
              <a:rPr lang="es-ES" sz="1000" spc="0">
                <a:solidFill>
                  <a:srgbClr val="000000"/>
                </a:solidFill>
                <a:latin typeface="Times New Roman" pitchFamily="1" panose="02020603050405020304"/>
              </a:rPr>
              <a:t>: horas semanales (</a:t>
            </a:r>
            <a:r>
              <a:rPr lang="es-ES" sz="1150" b="1"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150" b="1"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p:txBody>
      </p:sp>
      <p:sp>
        <p:nvSpPr>
          <p:cNvPr id="8" name=""/>
          <p:cNvSpPr/>
          <p:nvPr>
            <p:ph type="body" idx="10"/>
          </p:nvPr>
        </p:nvSpPr>
        <p:spPr>
          <a:xfrm>
            <a:off x="105473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8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828040"/>
          </a:xfrm>
          <a:prstGeom prst="rect">
            <a:avLst/>
          </a:prstGeom>
          <a:noFill/>
          <a:ln w="0" cmpd="sng">
            <a:noFill/>
            <a:prstDash val="solid"/>
          </a:ln>
        </p:spPr>
        <p:txBody>
          <a:bodyPr vert="horz" lIns="0" tIns="8255" rIns="0" bIns="0" anchor="t"/>
          <a:lstStyle/>
          <a:p>
            <a:pPr marL="45720" marR="0" indent="0" algn="l">
              <a:lnSpc>
                <a:spcPts val="1400"/>
              </a:lnSpc>
              <a:spcAft>
                <a:spcPts val="5015"/>
              </a:spcAft>
              <a:tabLst>
                <a:tab algn="r" pos="5440680"/>
              </a:tabLst>
            </a:pPr>
            <a:r>
              <a:rPr lang="es-ES" sz="1200" spc="0">
                <a:solidFill>
                  <a:srgbClr val="000000"/>
                </a:solidFill>
                <a:latin typeface="Bookman Old Style" pitchFamily="1" panose="02020603050405020304"/>
              </a:rPr>
              <a:t>4. Ubicación y Organización </a:t>
            </a:r>
            <a:r>
              <a:rPr lang="es-ES" sz="1200" spc="0">
                <a:solidFill>
                  <a:srgbClr val="000000"/>
                </a:solidFill>
                <a:latin typeface="Bookman Old Style" pitchFamily="1" panose="02020603050405020304"/>
              </a:rPr>
              <a:t>59 </a:t>
            </a:r>
          </a:p>
        </p:txBody>
      </p:sp>
      <p:sp>
        <p:nvSpPr>
          <p:cNvPr id="3" name=""/>
          <p:cNvSpPr/>
          <p:nvPr>
            <p:ph type="body" idx="10"/>
          </p:nvPr>
        </p:nvSpPr>
        <p:spPr>
          <a:xfrm>
            <a:off x="1061085" y="9787890"/>
            <a:ext cx="5486400" cy="181610"/>
          </a:xfrm>
          <a:prstGeom prst="rect">
            <a:avLst/>
          </a:prstGeom>
          <a:noFill/>
          <a:ln w="0" cmpd="sng">
            <a:noFill/>
            <a:prstDash val="solid"/>
          </a:ln>
        </p:spPr>
        <p:txBody>
          <a:bodyPr vert="horz" lIns="0" tIns="5080" rIns="0" bIns="0" anchor="t"/>
          <a:lstStyle/>
          <a:p>
            <a:pPr marL="0" marR="0" indent="0" algn="r">
              <a:lnSpc>
                <a:spcPts val="1400"/>
              </a:lnSpc>
              <a:spcAft>
                <a:spcPts val="0"/>
              </a:spcAft>
            </a:pPr>
            <a:r>
              <a:rPr lang="es-ES" sz="1200" spc="15">
                <a:solidFill>
                  <a:srgbClr val="000000"/>
                </a:solidFill>
                <a:latin typeface="Bookman Old Style" pitchFamily="1" panose="02020603050405020304"/>
              </a:rPr>
              <a:t>Memoria Histórica </a:t>
            </a:r>
          </a:p>
        </p:txBody>
      </p:sp>
      <p:sp>
        <p:nvSpPr>
          <p:cNvPr id="6" name=""/>
          <p:cNvSpPr/>
          <p:nvPr>
            <p:ph type="body" idx="10"/>
          </p:nvPr>
        </p:nvSpPr>
        <p:spPr>
          <a:xfrm>
            <a:off x="3023870" y="8708390"/>
            <a:ext cx="1554480" cy="258445"/>
          </a:xfrm>
          <a:prstGeom prst="rect">
            <a:avLst/>
          </a:prstGeom>
          <a:noFill/>
          <a:ln w="0" cmpd="sng">
            <a:noFill/>
            <a:prstDash val="solid"/>
          </a:ln>
        </p:spPr>
        <p:txBody>
          <a:bodyPr vert="horz" lIns="0" tIns="45720" rIns="0" bIns="0" anchor="t"/>
          <a:lstStyle/>
          <a:p>
            <a:pPr marL="0" marR="0" indent="0" algn="ctr">
              <a:lnSpc>
                <a:spcPts val="1400"/>
              </a:lnSpc>
              <a:spcAft>
                <a:spcPts val="185"/>
              </a:spcAft>
            </a:pPr>
            <a:r>
              <a:rPr lang="es-ES" sz="1200" spc="-60">
                <a:solidFill>
                  <a:srgbClr val="000000"/>
                </a:solidFill>
                <a:latin typeface="Bookman Old Style" pitchFamily="1" panose="02020603050405020304"/>
              </a:rPr>
              <a:t>Figura </a:t>
            </a:r>
            <a:r>
              <a:rPr lang="es-ES" sz="1350" spc="-60">
                <a:solidFill>
                  <a:srgbClr val="000000"/>
                </a:solidFill>
                <a:latin typeface="Arial" pitchFamily="2" panose="02020603050405020304"/>
              </a:rPr>
              <a:t>v</a:t>
            </a:r>
            <a:r>
              <a:rPr lang="es-ES" sz="1200" spc="-60">
                <a:solidFill>
                  <a:srgbClr val="000000"/>
                </a:solidFill>
                <a:latin typeface="Bookman Old Style" pitchFamily="1" panose="02020603050405020304"/>
              </a:rPr>
              <a:t>: Laboratorios </a:t>
            </a:r>
          </a:p>
        </p:txBody>
      </p:sp>
    </p:spTree>
  </p:cSld>
  <p:clrMapOvr>
    <a:masterClrMapping/>
  </p:clrMapOvr>
</p:sldLayout>
</file>

<file path=ppt/slideLayouts/slideLayout8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3" name=""/>
          <p:cNvSpPr/>
          <p:nvPr>
            <p:ph type="body" idx="10"/>
          </p:nvPr>
        </p:nvSpPr>
        <p:spPr>
          <a:xfrm>
            <a:off x="1054735" y="482600"/>
            <a:ext cx="54864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r" pos="5440680"/>
              </a:tabLst>
            </a:pPr>
            <a:r>
              <a:rPr lang="es-ES" sz="1100" spc="0">
                <a:solidFill>
                  <a:srgbClr val="000000"/>
                </a:solidFill>
                <a:latin typeface="Arial" pitchFamily="2" panose="02020603050405020304"/>
              </a:rPr>
              <a:t>60 </a:t>
            </a:r>
            <a:r>
              <a:rPr lang="es-ES" sz="1150" spc="0">
                <a:solidFill>
                  <a:srgbClr val="000000"/>
                </a:solidFill>
                <a:latin typeface="Bookman Old Style" pitchFamily="1" panose="02020603050405020304"/>
              </a:rPr>
              <a:t>4.4. Planes de Estudio </a:t>
            </a:r>
          </a:p>
        </p:txBody>
      </p:sp>
      <p:sp>
        <p:nvSpPr>
          <p:cNvPr id="4" name=""/>
          <p:cNvSpPr/>
          <p:nvPr>
            <p:ph type="body" idx="10"/>
          </p:nvPr>
        </p:nvSpPr>
        <p:spPr>
          <a:xfrm>
            <a:off x="1161415" y="2273935"/>
            <a:ext cx="5273040" cy="106680"/>
          </a:xfrm>
          <a:prstGeom prst="rect">
            <a:avLst/>
          </a:prstGeom>
          <a:noFill/>
          <a:ln w="0" cmpd="sng">
            <a:noFill/>
            <a:prstDash val="solid"/>
          </a:ln>
        </p:spPr>
        <p:txBody>
          <a:bodyPr vert="horz" lIns="0" tIns="0" rIns="0" bIns="0" anchor="t"/>
          <a:lstStyle/>
          <a:p>
            <a:pPr marL="45720" marR="0" indent="0" algn="l">
              <a:lnSpc>
                <a:spcPts val="700"/>
              </a:lnSpc>
              <a:spcAft>
                <a:spcPts val="0"/>
              </a:spcAft>
              <a:tabLst>
                <a:tab algn="l" pos="2331720"/>
                <a:tab algn="l" pos="4160520"/>
                <a:tab algn="l" pos="4892040"/>
              </a:tabLst>
            </a:pPr>
            <a:r>
              <a:rPr lang="es-ES" sz="750" spc="10">
                <a:solidFill>
                  <a:srgbClr val="000000"/>
                </a:solidFill>
                <a:latin typeface="Times New Roman" pitchFamily="1" panose="02020603050405020304"/>
              </a:rPr>
              <a:t>Curso AT </a:t>
            </a:r>
            <a:r>
              <a:rPr lang="es-ES" sz="750" spc="10">
                <a:solidFill>
                  <a:srgbClr val="000000"/>
                </a:solidFill>
                <a:latin typeface="Times New Roman" pitchFamily="1" panose="02020603050405020304"/>
              </a:rPr>
              <a:t>AO </a:t>
            </a:r>
            <a:r>
              <a:rPr lang="es-ES" sz="750" spc="10">
                <a:solidFill>
                  <a:srgbClr val="000000"/>
                </a:solidFill>
                <a:latin typeface="Times New Roman" pitchFamily="1" panose="02020603050405020304"/>
              </a:rPr>
              <a:t>AOP </a:t>
            </a:r>
            <a:r>
              <a:rPr lang="es-ES" sz="750" spc="10">
                <a:solidFill>
                  <a:srgbClr val="000000"/>
                </a:solidFill>
                <a:latin typeface="Times New Roman" pitchFamily="1" panose="02020603050405020304"/>
              </a:rPr>
              <a:t>CR </a:t>
            </a:r>
          </a:p>
        </p:txBody>
      </p:sp>
      <p:sp>
        <p:nvSpPr>
          <p:cNvPr id="5" name=""/>
          <p:cNvSpPr/>
          <p:nvPr>
            <p:ph type="body" idx="10"/>
          </p:nvPr>
        </p:nvSpPr>
        <p:spPr>
          <a:xfrm>
            <a:off x="1054735" y="2383790"/>
            <a:ext cx="5486400" cy="5037455"/>
          </a:xfrm>
          <a:prstGeom prst="rect">
            <a:avLst/>
          </a:prstGeom>
          <a:noFill/>
          <a:ln w="0" cmpd="sng">
            <a:noFill/>
            <a:prstDash val="solid"/>
          </a:ln>
        </p:spPr>
        <p:txBody>
          <a:bodyPr vert="horz" lIns="0" tIns="0" rIns="0" bIns="0" anchor="t"/>
          <a:lstStyle/>
          <a:p>
            <a:pPr marL="274320" marR="22860" indent="0" algn="l">
              <a:lnSpc>
                <a:spcPts val="700"/>
              </a:lnSpc>
              <a:spcAft>
                <a:spcPts val="0"/>
              </a:spcAft>
            </a:pPr>
            <a:r>
              <a:rPr lang="es-ES" sz="700" b="1" spc="25">
                <a:solidFill>
                  <a:srgbClr val="000000"/>
                </a:solidFill>
                <a:latin typeface="Bookman Old Style" pitchFamily="1" panose="02020603050405020304"/>
              </a:rPr>
              <a:t>Primer Ciclo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1 </a:t>
            </a:r>
            <a:r>
              <a:rPr lang="es-ES" sz="750" spc="0">
                <a:solidFill>
                  <a:srgbClr val="000000"/>
                </a:solidFill>
                <a:latin typeface="Times New Roman" pitchFamily="1" panose="02020603050405020304"/>
              </a:rPr>
              <a:t>Matemáticas I </a:t>
            </a:r>
            <a:r>
              <a:rPr lang="es-ES" sz="750" spc="0">
                <a:solidFill>
                  <a:srgbClr val="000000"/>
                </a:solidFill>
                <a:latin typeface="Times New Roman" pitchFamily="1" panose="02020603050405020304"/>
              </a:rPr>
              <a:t>4t+2p </a:t>
            </a:r>
          </a:p>
          <a:p>
            <a:pPr marL="274320" marR="22860" indent="0" algn="l">
              <a:lnSpc>
                <a:spcPts val="900"/>
              </a:lnSpc>
              <a:spcBef>
                <a:spcPts val="10"/>
              </a:spcBef>
              <a:spcAft>
                <a:spcPts val="0"/>
              </a:spcAft>
              <a:tabLst>
                <a:tab algn="r" pos="4937760"/>
              </a:tabLst>
            </a:pPr>
            <a:r>
              <a:rPr lang="es-ES" sz="750" spc="0">
                <a:solidFill>
                  <a:srgbClr val="000000"/>
                </a:solidFill>
                <a:latin typeface="Times New Roman" pitchFamily="1" panose="02020603050405020304"/>
              </a:rPr>
              <a:t>Mecánica y Termodinámica </a:t>
            </a:r>
            <a:r>
              <a:rPr lang="es-ES" sz="750" spc="0">
                <a:solidFill>
                  <a:srgbClr val="000000"/>
                </a:solidFill>
                <a:latin typeface="Times New Roman" pitchFamily="1" panose="02020603050405020304"/>
              </a:rPr>
              <a:t>4t+2p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Enlace Químico y Estructura de la Materia </a:t>
            </a:r>
            <a:r>
              <a:rPr lang="es-ES" sz="750" spc="0">
                <a:solidFill>
                  <a:srgbClr val="000000"/>
                </a:solidFill>
                <a:latin typeface="Times New Roman" pitchFamily="1" panose="02020603050405020304"/>
              </a:rPr>
              <a:t>3t+0.5p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Cinética y Mecanismos </a:t>
            </a:r>
            <a:r>
              <a:rPr lang="es-ES" sz="750" spc="0">
                <a:solidFill>
                  <a:srgbClr val="000000"/>
                </a:solidFill>
                <a:latin typeface="Times New Roman" pitchFamily="1" panose="02020603050405020304"/>
              </a:rPr>
              <a:t>3t+1.5p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Electricidad y Optica </a:t>
            </a:r>
            <a:r>
              <a:rPr lang="es-ES" sz="750" spc="0">
                <a:solidFill>
                  <a:srgbClr val="000000"/>
                </a:solidFill>
                <a:latin typeface="Times New Roman" pitchFamily="1" panose="02020603050405020304"/>
              </a:rPr>
              <a:t>3t+1.5p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Electrónica </a:t>
            </a:r>
            <a:r>
              <a:rPr lang="es-ES" sz="750" spc="0">
                <a:solidFill>
                  <a:srgbClr val="000000"/>
                </a:solidFill>
                <a:latin typeface="Times New Roman" pitchFamily="1" panose="02020603050405020304"/>
              </a:rPr>
              <a:t>2t+1p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Inorgánica I </a:t>
            </a:r>
            <a:r>
              <a:rPr lang="es-ES" sz="750" spc="0">
                <a:solidFill>
                  <a:srgbClr val="000000"/>
                </a:solidFill>
                <a:latin typeface="Times New Roman" pitchFamily="1" panose="02020603050405020304"/>
              </a:rPr>
              <a:t>3t+1.5p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Matemáticas II </a:t>
            </a:r>
            <a:r>
              <a:rPr lang="es-ES" sz="750" spc="0">
                <a:solidFill>
                  <a:srgbClr val="000000"/>
                </a:solidFill>
                <a:latin typeface="Times New Roman" pitchFamily="1" panose="02020603050405020304"/>
              </a:rPr>
              <a:t>2t+2.5p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Química Analítica I </a:t>
            </a:r>
            <a:r>
              <a:rPr lang="es-ES" sz="750" spc="0">
                <a:solidFill>
                  <a:srgbClr val="000000"/>
                </a:solidFill>
                <a:latin typeface="Times New Roman" pitchFamily="1" panose="02020603050405020304"/>
              </a:rPr>
              <a:t>4t+1.5p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2 </a:t>
            </a:r>
            <a:r>
              <a:rPr lang="es-ES" sz="750" spc="0">
                <a:solidFill>
                  <a:srgbClr val="000000"/>
                </a:solidFill>
                <a:latin typeface="Times New Roman" pitchFamily="1" panose="02020603050405020304"/>
              </a:rPr>
              <a:t>Estadística y Programación </a:t>
            </a:r>
            <a:r>
              <a:rPr lang="es-ES" sz="750" spc="0">
                <a:solidFill>
                  <a:srgbClr val="000000"/>
                </a:solidFill>
                <a:latin typeface="Times New Roman" pitchFamily="1" panose="02020603050405020304"/>
              </a:rPr>
              <a:t>4t+0.5p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Fundamentos de Química Física </a:t>
            </a:r>
            <a:r>
              <a:rPr lang="es-ES" sz="750" spc="0">
                <a:solidFill>
                  <a:srgbClr val="000000"/>
                </a:solidFill>
                <a:latin typeface="Times New Roman" pitchFamily="1" panose="02020603050405020304"/>
              </a:rPr>
              <a:t>3.5t+2p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Química Analítica II </a:t>
            </a:r>
            <a:r>
              <a:rPr lang="es-ES" sz="750" spc="0">
                <a:solidFill>
                  <a:srgbClr val="000000"/>
                </a:solidFill>
                <a:latin typeface="Times New Roman" pitchFamily="1" panose="02020603050405020304"/>
              </a:rPr>
              <a:t>6t+2p </a:t>
            </a:r>
          </a:p>
          <a:p>
            <a:pPr marL="274320" marR="22860" indent="0" algn="l">
              <a:lnSpc>
                <a:spcPts val="900"/>
              </a:lnSpc>
              <a:spcBef>
                <a:spcPts val="10"/>
              </a:spcBef>
              <a:spcAft>
                <a:spcPts val="0"/>
              </a:spcAft>
              <a:tabLst>
                <a:tab algn="r" pos="4937760"/>
              </a:tabLst>
            </a:pPr>
            <a:r>
              <a:rPr lang="es-ES" sz="750" spc="0">
                <a:solidFill>
                  <a:srgbClr val="000000"/>
                </a:solidFill>
                <a:latin typeface="Times New Roman" pitchFamily="1" panose="02020603050405020304"/>
              </a:rPr>
              <a:t>Bioquímica </a:t>
            </a:r>
            <a:r>
              <a:rPr lang="es-ES" sz="750" spc="0">
                <a:solidFill>
                  <a:srgbClr val="000000"/>
                </a:solidFill>
                <a:latin typeface="Times New Roman" pitchFamily="1" panose="02020603050405020304"/>
              </a:rPr>
              <a:t>5t+2p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Introducción a la Ingeniería Química </a:t>
            </a:r>
            <a:r>
              <a:rPr lang="es-ES" sz="750" spc="0">
                <a:solidFill>
                  <a:srgbClr val="000000"/>
                </a:solidFill>
                <a:latin typeface="Times New Roman" pitchFamily="1" panose="02020603050405020304"/>
              </a:rPr>
              <a:t>6t+1.5p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Inorgánica II </a:t>
            </a:r>
            <a:r>
              <a:rPr lang="es-ES" sz="750" spc="0">
                <a:solidFill>
                  <a:srgbClr val="000000"/>
                </a:solidFill>
                <a:latin typeface="Times New Roman" pitchFamily="1" panose="02020603050405020304"/>
              </a:rPr>
              <a:t>6t+2p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Intr. Exp. Química Analítica </a:t>
            </a:r>
            <a:r>
              <a:rPr lang="es-ES" sz="750" spc="0">
                <a:solidFill>
                  <a:srgbClr val="000000"/>
                </a:solidFill>
                <a:latin typeface="Times New Roman" pitchFamily="1" panose="02020603050405020304"/>
              </a:rPr>
              <a:t>0t+7.5p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Intr. Exp. Química Inorgánica </a:t>
            </a:r>
            <a:r>
              <a:rPr lang="es-ES" sz="750" spc="0">
                <a:solidFill>
                  <a:srgbClr val="000000"/>
                </a:solidFill>
                <a:latin typeface="Times New Roman" pitchFamily="1" panose="02020603050405020304"/>
              </a:rPr>
              <a:t>0t+3p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Química Orgánica I </a:t>
            </a:r>
            <a:r>
              <a:rPr lang="es-ES" sz="750" spc="0">
                <a:solidFill>
                  <a:srgbClr val="000000"/>
                </a:solidFill>
                <a:latin typeface="Times New Roman" pitchFamily="1" panose="02020603050405020304"/>
              </a:rPr>
              <a:t>5t+2p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3 </a:t>
            </a:r>
            <a:r>
              <a:rPr lang="es-ES" sz="750" spc="0">
                <a:solidFill>
                  <a:srgbClr val="000000"/>
                </a:solidFill>
                <a:latin typeface="Times New Roman" pitchFamily="1" panose="02020603050405020304"/>
              </a:rPr>
              <a:t>Química Orgánica II </a:t>
            </a:r>
            <a:r>
              <a:rPr lang="es-ES" sz="750" spc="0">
                <a:solidFill>
                  <a:srgbClr val="000000"/>
                </a:solidFill>
                <a:latin typeface="Times New Roman" pitchFamily="1" panose="02020603050405020304"/>
              </a:rPr>
              <a:t>6t+2p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Intr. Exp. Química Orgánica </a:t>
            </a:r>
            <a:r>
              <a:rPr lang="es-ES" sz="750" spc="0">
                <a:solidFill>
                  <a:srgbClr val="000000"/>
                </a:solidFill>
                <a:latin typeface="Times New Roman" pitchFamily="1" panose="02020603050405020304"/>
              </a:rPr>
              <a:t>0t+3p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Experimentación en Síntesis Inorgánica </a:t>
            </a:r>
            <a:r>
              <a:rPr lang="es-ES" sz="750" spc="0">
                <a:solidFill>
                  <a:srgbClr val="000000"/>
                </a:solidFill>
                <a:latin typeface="Times New Roman" pitchFamily="1" panose="02020603050405020304"/>
              </a:rPr>
              <a:t>0t+7.5p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Experimentación en Síntesis Orgánica </a:t>
            </a:r>
            <a:r>
              <a:rPr lang="es-ES" sz="750" spc="0">
                <a:solidFill>
                  <a:srgbClr val="000000"/>
                </a:solidFill>
                <a:latin typeface="Times New Roman" pitchFamily="1" panose="02020603050405020304"/>
              </a:rPr>
              <a:t>0t+7.5p </a:t>
            </a:r>
          </a:p>
          <a:p>
            <a:pPr marL="274320" marR="22860" indent="0" algn="l">
              <a:lnSpc>
                <a:spcPts val="900"/>
              </a:lnSpc>
              <a:spcBef>
                <a:spcPts val="10"/>
              </a:spcBef>
              <a:spcAft>
                <a:spcPts val="0"/>
              </a:spcAft>
              <a:tabLst>
                <a:tab algn="r" pos="4937760"/>
              </a:tabLst>
            </a:pPr>
            <a:r>
              <a:rPr lang="es-ES" sz="750" spc="0">
                <a:solidFill>
                  <a:srgbClr val="000000"/>
                </a:solidFill>
                <a:latin typeface="Times New Roman" pitchFamily="1" panose="02020603050405020304"/>
              </a:rPr>
              <a:t>Intr. Exp. Química Física </a:t>
            </a:r>
            <a:r>
              <a:rPr lang="es-ES" sz="750" spc="0">
                <a:solidFill>
                  <a:srgbClr val="000000"/>
                </a:solidFill>
                <a:latin typeface="Times New Roman" pitchFamily="1" panose="02020603050405020304"/>
              </a:rPr>
              <a:t>0t+3.5p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Aplicaciones Computacionales en Química </a:t>
            </a:r>
            <a:r>
              <a:rPr lang="es-ES" sz="750" spc="0">
                <a:solidFill>
                  <a:srgbClr val="000000"/>
                </a:solidFill>
                <a:latin typeface="Times New Roman" pitchFamily="1" panose="02020603050405020304"/>
              </a:rPr>
              <a:t>2.5t+1p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Física </a:t>
            </a:r>
            <a:r>
              <a:rPr lang="es-ES" sz="750" spc="0">
                <a:solidFill>
                  <a:srgbClr val="000000"/>
                </a:solidFill>
                <a:latin typeface="Times New Roman" pitchFamily="1" panose="02020603050405020304"/>
              </a:rPr>
              <a:t>5t+2.5p </a:t>
            </a:r>
          </a:p>
          <a:p>
            <a:pPr marL="2148840" marR="22860" indent="0" algn="l">
              <a:lnSpc>
                <a:spcPts val="800"/>
              </a:lnSpc>
              <a:spcBef>
                <a:spcPts val="0"/>
              </a:spcBef>
              <a:spcAft>
                <a:spcPts val="0"/>
              </a:spcAft>
              <a:tabLst>
                <a:tab algn="r" pos="5029200"/>
              </a:tabLst>
            </a:pPr>
            <a:r>
              <a:rPr lang="es-ES" sz="750" spc="0">
                <a:solidFill>
                  <a:srgbClr val="000000"/>
                </a:solidFill>
                <a:latin typeface="Times New Roman" pitchFamily="1" panose="02020603050405020304"/>
              </a:rPr>
              <a:t>Química Inorgánica III </a:t>
            </a:r>
            <a:r>
              <a:rPr lang="es-ES" sz="750" spc="0">
                <a:solidFill>
                  <a:srgbClr val="000000"/>
                </a:solidFill>
                <a:latin typeface="Times New Roman" pitchFamily="1" panose="02020603050405020304"/>
              </a:rPr>
              <a:t>4.5t+1.5p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Análisis Instrumental </a:t>
            </a:r>
            <a:r>
              <a:rPr lang="es-ES" sz="750" spc="0">
                <a:solidFill>
                  <a:srgbClr val="000000"/>
                </a:solidFill>
                <a:latin typeface="Times New Roman" pitchFamily="1" panose="02020603050405020304"/>
              </a:rPr>
              <a:t>4.5t+3p </a:t>
            </a:r>
          </a:p>
          <a:p>
            <a:pPr marL="4023360" marR="22860" indent="0" algn="l">
              <a:lnSpc>
                <a:spcPts val="900"/>
              </a:lnSpc>
              <a:spcBef>
                <a:spcPts val="30"/>
              </a:spcBef>
              <a:spcAft>
                <a:spcPts val="0"/>
              </a:spcAft>
              <a:tabLst>
                <a:tab algn="r" pos="4937760"/>
              </a:tabLst>
            </a:pPr>
            <a:r>
              <a:rPr lang="es-ES" sz="750" spc="0">
                <a:solidFill>
                  <a:srgbClr val="000000"/>
                </a:solidFill>
                <a:latin typeface="Times New Roman" pitchFamily="1" panose="02020603050405020304"/>
              </a:rPr>
              <a:t>Optativas </a:t>
            </a:r>
            <a:r>
              <a:rPr lang="es-ES" sz="750" spc="0">
                <a:solidFill>
                  <a:srgbClr val="000000"/>
                </a:solidFill>
                <a:latin typeface="Times New Roman" pitchFamily="1" panose="02020603050405020304"/>
              </a:rPr>
              <a:t>9(t+p) </a:t>
            </a:r>
          </a:p>
          <a:p>
            <a:pPr marL="0" marR="22860" indent="0" algn="r">
              <a:lnSpc>
                <a:spcPts val="800"/>
              </a:lnSpc>
              <a:spcBef>
                <a:spcPts val="0"/>
              </a:spcBef>
              <a:spcAft>
                <a:spcPts val="0"/>
              </a:spcAft>
            </a:pPr>
            <a:r>
              <a:rPr lang="es-ES" sz="750" spc="50">
                <a:solidFill>
                  <a:srgbClr val="000000"/>
                </a:solidFill>
                <a:latin typeface="Times New Roman" pitchFamily="1" panose="02020603050405020304"/>
              </a:rPr>
              <a:t>Libre Opción 24(t+p) </a:t>
            </a:r>
          </a:p>
          <a:p>
            <a:pPr marL="274320" marR="22860" indent="0" algn="l">
              <a:lnSpc>
                <a:spcPts val="800"/>
              </a:lnSpc>
              <a:spcBef>
                <a:spcPts val="50"/>
              </a:spcBef>
              <a:spcAft>
                <a:spcPts val="0"/>
              </a:spcAft>
            </a:pPr>
            <a:r>
              <a:rPr lang="es-ES" sz="700" b="1" spc="15">
                <a:solidFill>
                  <a:srgbClr val="000000"/>
                </a:solidFill>
                <a:latin typeface="Bookman Old Style" pitchFamily="1" panose="02020603050405020304"/>
              </a:rPr>
              <a:t>Segundo Ciclo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4 </a:t>
            </a:r>
            <a:r>
              <a:rPr lang="es-ES" sz="750" spc="0">
                <a:solidFill>
                  <a:srgbClr val="000000"/>
                </a:solidFill>
                <a:latin typeface="Times New Roman" pitchFamily="1" panose="02020603050405020304"/>
              </a:rPr>
              <a:t>Determinación Estructural </a:t>
            </a:r>
            <a:r>
              <a:rPr lang="es-ES" sz="750" spc="0">
                <a:solidFill>
                  <a:srgbClr val="000000"/>
                </a:solidFill>
                <a:latin typeface="Times New Roman" pitchFamily="1" panose="02020603050405020304"/>
              </a:rPr>
              <a:t>4t+2p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Inorgánica Avanzada </a:t>
            </a:r>
            <a:r>
              <a:rPr lang="es-ES" sz="750" spc="0">
                <a:solidFill>
                  <a:srgbClr val="000000"/>
                </a:solidFill>
                <a:latin typeface="Times New Roman" pitchFamily="1" panose="02020603050405020304"/>
              </a:rPr>
              <a:t>5t+2.5p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Ciencia de los Materiales </a:t>
            </a:r>
            <a:r>
              <a:rPr lang="es-ES" sz="750" spc="0">
                <a:solidFill>
                  <a:srgbClr val="000000"/>
                </a:solidFill>
                <a:latin typeface="Times New Roman" pitchFamily="1" panose="02020603050405020304"/>
              </a:rPr>
              <a:t>5t+2.5p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Química Física Avanzada </a:t>
            </a:r>
            <a:r>
              <a:rPr lang="es-ES" sz="750" spc="0">
                <a:solidFill>
                  <a:srgbClr val="000000"/>
                </a:solidFill>
                <a:latin typeface="Times New Roman" pitchFamily="1" panose="02020603050405020304"/>
              </a:rPr>
              <a:t>5t+3p </a:t>
            </a:r>
          </a:p>
          <a:p>
            <a:pPr marL="274320" marR="22860" indent="0" algn="l">
              <a:lnSpc>
                <a:spcPts val="900"/>
              </a:lnSpc>
              <a:spcBef>
                <a:spcPts val="10"/>
              </a:spcBef>
              <a:spcAft>
                <a:spcPts val="0"/>
              </a:spcAft>
              <a:tabLst>
                <a:tab algn="r" pos="4937760"/>
              </a:tabLst>
            </a:pPr>
            <a:r>
              <a:rPr lang="es-ES" sz="750" spc="0">
                <a:solidFill>
                  <a:srgbClr val="000000"/>
                </a:solidFill>
                <a:latin typeface="Times New Roman" pitchFamily="1" panose="02020603050405020304"/>
              </a:rPr>
              <a:t>Experimentación en Química Analítica </a:t>
            </a:r>
            <a:r>
              <a:rPr lang="es-ES" sz="750" spc="0">
                <a:solidFill>
                  <a:srgbClr val="000000"/>
                </a:solidFill>
                <a:latin typeface="Times New Roman" pitchFamily="1" panose="02020603050405020304"/>
              </a:rPr>
              <a:t>0t+6.5p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M. Químico Físicos Est. Estruct. Mol. </a:t>
            </a:r>
            <a:r>
              <a:rPr lang="es-ES" sz="750" spc="0">
                <a:solidFill>
                  <a:srgbClr val="000000"/>
                </a:solidFill>
                <a:latin typeface="Times New Roman" pitchFamily="1" panose="02020603050405020304"/>
              </a:rPr>
              <a:t>4.5t+3p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Técnicas Analíticas de Separación </a:t>
            </a:r>
            <a:r>
              <a:rPr lang="es-ES" sz="750" spc="0">
                <a:solidFill>
                  <a:srgbClr val="000000"/>
                </a:solidFill>
                <a:latin typeface="Times New Roman" pitchFamily="1" panose="02020603050405020304"/>
              </a:rPr>
              <a:t>4.5t+3p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Ampliación de Química Orgánica </a:t>
            </a:r>
            <a:r>
              <a:rPr lang="es-ES" sz="750" spc="0">
                <a:solidFill>
                  <a:srgbClr val="000000"/>
                </a:solidFill>
                <a:latin typeface="Times New Roman" pitchFamily="1" panose="02020603050405020304"/>
              </a:rPr>
              <a:t>4t+2p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5 </a:t>
            </a:r>
            <a:r>
              <a:rPr lang="es-ES" sz="750" spc="0">
                <a:solidFill>
                  <a:srgbClr val="000000"/>
                </a:solidFill>
                <a:latin typeface="Times New Roman" pitchFamily="1" panose="02020603050405020304"/>
              </a:rPr>
              <a:t>Química Analítica Avanzada </a:t>
            </a:r>
            <a:r>
              <a:rPr lang="es-ES" sz="750" spc="0">
                <a:solidFill>
                  <a:srgbClr val="000000"/>
                </a:solidFill>
                <a:latin typeface="Times New Roman" pitchFamily="1" panose="02020603050405020304"/>
              </a:rPr>
              <a:t>5t+2.5p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Orga´nica Avanzada </a:t>
            </a:r>
            <a:r>
              <a:rPr lang="es-ES" sz="750" spc="0">
                <a:solidFill>
                  <a:srgbClr val="000000"/>
                </a:solidFill>
                <a:latin typeface="Times New Roman" pitchFamily="1" panose="02020603050405020304"/>
              </a:rPr>
              <a:t>6t+2p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Experimentación en Química Física </a:t>
            </a:r>
            <a:r>
              <a:rPr lang="es-ES" sz="750" spc="0">
                <a:solidFill>
                  <a:srgbClr val="000000"/>
                </a:solidFill>
                <a:latin typeface="Times New Roman" pitchFamily="1" panose="02020603050405020304"/>
              </a:rPr>
              <a:t>0t+7p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Experimentación en Química Inorgánica </a:t>
            </a:r>
            <a:r>
              <a:rPr lang="es-ES" sz="750" spc="0">
                <a:solidFill>
                  <a:srgbClr val="000000"/>
                </a:solidFill>
                <a:latin typeface="Times New Roman" pitchFamily="1" panose="02020603050405020304"/>
              </a:rPr>
              <a:t>0t+6p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Experimentación en Química Orga´nica </a:t>
            </a:r>
            <a:r>
              <a:rPr lang="es-ES" sz="750" spc="0">
                <a:solidFill>
                  <a:srgbClr val="000000"/>
                </a:solidFill>
                <a:latin typeface="Times New Roman" pitchFamily="1" panose="02020603050405020304"/>
              </a:rPr>
              <a:t>0t+5.5p </a:t>
            </a:r>
          </a:p>
          <a:p>
            <a:pPr marL="4023360" marR="22860" indent="0" algn="l">
              <a:lnSpc>
                <a:spcPts val="800"/>
              </a:lnSpc>
              <a:spcBef>
                <a:spcPts val="20"/>
              </a:spcBef>
              <a:spcAft>
                <a:spcPts val="0"/>
              </a:spcAft>
              <a:tabLst>
                <a:tab algn="r" pos="5029200"/>
              </a:tabLst>
            </a:pPr>
            <a:r>
              <a:rPr lang="es-ES" sz="750" spc="0">
                <a:solidFill>
                  <a:srgbClr val="000000"/>
                </a:solidFill>
                <a:latin typeface="Times New Roman" pitchFamily="1" panose="02020603050405020304"/>
              </a:rPr>
              <a:t>Optativas </a:t>
            </a:r>
            <a:r>
              <a:rPr lang="es-ES" sz="750" spc="0">
                <a:solidFill>
                  <a:srgbClr val="000000"/>
                </a:solidFill>
                <a:latin typeface="Times New Roman" pitchFamily="1" panose="02020603050405020304"/>
              </a:rPr>
              <a:t>47.5(t+p) </a:t>
            </a:r>
            <a:br/>
            <a:r>
              <a:rPr lang="es-ES" sz="750" spc="0">
                <a:solidFill>
                  <a:srgbClr val="000000"/>
                </a:solidFill>
                <a:latin typeface="Times New Roman" pitchFamily="1" panose="02020603050405020304"/>
              </a:rPr>
              <a:t>Libre Opción 9.5(t+p) </a:t>
            </a:r>
          </a:p>
        </p:txBody>
      </p:sp>
      <p:sp>
        <p:nvSpPr>
          <p:cNvPr id="6" name=""/>
          <p:cNvSpPr/>
          <p:nvPr>
            <p:ph type="body" idx="10"/>
          </p:nvPr>
        </p:nvSpPr>
        <p:spPr>
          <a:xfrm>
            <a:off x="1054735" y="7538720"/>
            <a:ext cx="5486400" cy="2192655"/>
          </a:xfrm>
          <a:prstGeom prst="rect">
            <a:avLst/>
          </a:prstGeom>
          <a:noFill/>
          <a:ln w="0" cmpd="sng">
            <a:noFill/>
            <a:prstDash val="solid"/>
          </a:ln>
        </p:spPr>
        <p:txBody>
          <a:bodyPr vert="horz" lIns="0" tIns="17780" rIns="0" bIns="0" anchor="t"/>
          <a:lstStyle/>
          <a:p>
            <a:pPr marL="0" marR="0" indent="0" algn="ctr">
              <a:lnSpc>
                <a:spcPts val="1200"/>
              </a:lnSpc>
              <a:spcAft>
                <a:spcPts val="13535"/>
              </a:spcAft>
            </a:pPr>
            <a:r>
              <a:rPr lang="es-ES" sz="1150" spc="0">
                <a:solidFill>
                  <a:srgbClr val="000000"/>
                </a:solidFill>
                <a:latin typeface="Bookman Old Style" pitchFamily="1" panose="02020603050405020304"/>
              </a:rPr>
              <a:t>Tabla </a:t>
            </a:r>
            <a:r>
              <a:rPr lang="es-ES" sz="1100" spc="0">
                <a:solidFill>
                  <a:srgbClr val="000000"/>
                </a:solidFill>
                <a:latin typeface="Arial" pitchFamily="2" panose="02020603050405020304"/>
              </a:rPr>
              <a:t>4.8: </a:t>
            </a:r>
            <a:r>
              <a:rPr lang="es-ES" sz="1000" spc="0">
                <a:solidFill>
                  <a:srgbClr val="000000"/>
                </a:solidFill>
                <a:latin typeface="Times New Roman" pitchFamily="1" panose="02020603050405020304"/>
              </a:rPr>
              <a:t>Plan de Estudios modificado para la Licenciatura en Ciencias Químicas, curso </a:t>
            </a:r>
            <a:br/>
            <a:r>
              <a:rPr lang="es-ES" sz="1000" spc="0">
                <a:solidFill>
                  <a:srgbClr val="000000"/>
                </a:solidFill>
                <a:latin typeface="Times New Roman" pitchFamily="1" panose="02020603050405020304"/>
              </a:rPr>
              <a:t>95/96. </a:t>
            </a:r>
            <a:r>
              <a:rPr lang="es-ES" sz="1150" b="1" spc="0">
                <a:solidFill>
                  <a:srgbClr val="000000"/>
                </a:solidFill>
                <a:latin typeface="Courier New" pitchFamily="3" panose="02020603050405020304"/>
              </a:rPr>
              <a:t>AT</a:t>
            </a:r>
            <a:r>
              <a:rPr lang="es-ES" sz="1000" spc="0">
                <a:solidFill>
                  <a:srgbClr val="000000"/>
                </a:solidFill>
                <a:latin typeface="Times New Roman" pitchFamily="1" panose="02020603050405020304"/>
              </a:rPr>
              <a:t>: asignaturas troncales; </a:t>
            </a:r>
            <a:r>
              <a:rPr lang="es-ES" sz="1150" b="1"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asignaturas obligatorias; </a:t>
            </a:r>
            <a:r>
              <a:rPr lang="es-ES" sz="1150" b="1"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r>
              <a:rPr lang="es-ES" sz="1150" b="1" spc="0">
                <a:solidFill>
                  <a:srgbClr val="000000"/>
                </a:solidFill>
                <a:latin typeface="Courier New" pitchFamily="3" panose="02020603050405020304"/>
              </a:rPr>
              <a:t>CR</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Créditos; un crédito equivale a diez horas lectivas (</a:t>
            </a:r>
            <a:r>
              <a:rPr lang="es-ES" sz="1150" b="1"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150" b="1"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p:txBody>
      </p:sp>
      <p:sp>
        <p:nvSpPr>
          <p:cNvPr id="7" name=""/>
          <p:cNvSpPr/>
          <p:nvPr>
            <p:ph type="body" idx="10"/>
          </p:nvPr>
        </p:nvSpPr>
        <p:spPr>
          <a:xfrm>
            <a:off x="105473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8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7595" y="482600"/>
            <a:ext cx="5486400" cy="197485"/>
          </a:xfrm>
          <a:prstGeom prst="rect">
            <a:avLst/>
          </a:prstGeom>
          <a:noFill/>
          <a:ln w="0" cmpd="sng">
            <a:noFill/>
            <a:prstDash val="solid"/>
          </a:ln>
        </p:spPr>
        <p:txBody>
          <a:bodyPr vert="horz" lIns="0" tIns="0" rIns="0" bIns="0" anchor="t"/>
          <a:lstStyle/>
          <a:p>
            <a:pPr marL="0" marR="45720" indent="0" algn="l">
              <a:lnSpc>
                <a:spcPts val="1400"/>
              </a:lnSpc>
              <a:spcAft>
                <a:spcPts val="125"/>
              </a:spcAft>
              <a:tabLst>
                <a:tab algn="r" pos="5394960"/>
              </a:tabLst>
            </a:pPr>
            <a:r>
              <a:rPr lang="es-ES" sz="1300" spc="0">
                <a:solidFill>
                  <a:srgbClr val="000000"/>
                </a:solidFill>
                <a:latin typeface="Garamond" pitchFamily="1" panose="02020603050405020304"/>
              </a:rPr>
              <a:t>4. Ubicación y Organización </a:t>
            </a:r>
            <a:r>
              <a:rPr lang="es-ES" sz="1300" spc="0">
                <a:solidFill>
                  <a:srgbClr val="000000"/>
                </a:solidFill>
                <a:latin typeface="Garamond" pitchFamily="1" panose="02020603050405020304"/>
              </a:rPr>
              <a:t>61 </a:t>
            </a:r>
          </a:p>
        </p:txBody>
      </p:sp>
      <p:sp>
        <p:nvSpPr>
          <p:cNvPr id="3" name=""/>
          <p:cNvSpPr/>
          <p:nvPr>
            <p:ph type="body" idx="10"/>
          </p:nvPr>
        </p:nvSpPr>
        <p:spPr>
          <a:xfrm>
            <a:off x="1077595" y="680085"/>
            <a:ext cx="5486400" cy="9052560"/>
          </a:xfrm>
          <a:prstGeom prst="rect">
            <a:avLst/>
          </a:prstGeom>
          <a:noFill/>
          <a:ln w="0" cmpd="sng">
            <a:noFill/>
            <a:prstDash val="solid"/>
          </a:ln>
        </p:spPr>
        <p:txBody>
          <a:bodyPr vert="horz" lIns="0" tIns="229870" rIns="0" bIns="0" anchor="t"/>
          <a:lstStyle/>
          <a:p>
            <a:pPr marL="0" marR="45720" indent="0" algn="just">
              <a:lnSpc>
                <a:spcPts val="1400"/>
              </a:lnSpc>
              <a:spcAft>
                <a:spcPts val="0"/>
              </a:spcAft>
            </a:pPr>
            <a:r>
              <a:rPr lang="es-ES" sz="1300" spc="0">
                <a:solidFill>
                  <a:srgbClr val="000000"/>
                </a:solidFill>
                <a:latin typeface="Garamond" pitchFamily="1" panose="02020603050405020304"/>
              </a:rPr>
              <a:t>Posteriormente, el Plan de Estudios de la Licenciatura en Ciencias Químicas se volvió a modificar, a tenor de la publicación de las normas y </a:t>
            </a:r>
            <a:r>
              <a:rPr lang="es-ES" sz="1300" i="1" spc="0">
                <a:solidFill>
                  <a:srgbClr val="000000"/>
                </a:solidFill>
                <a:latin typeface="Garamond" pitchFamily="1" panose="02020603050405020304"/>
              </a:rPr>
              <a:t>directrices generales propias </a:t>
            </a:r>
            <a:r>
              <a:rPr lang="es-ES" sz="1300" spc="0">
                <a:solidFill>
                  <a:srgbClr val="000000"/>
                </a:solidFill>
                <a:latin typeface="Garamond" pitchFamily="1" panose="02020603050405020304"/>
              </a:rPr>
              <a:t>de los estudios (R.D. 436/1992, B.O.E. de 8 de mayo), en virtud del desarrollo de la LRU y el R.D. 1497 /1987 de 27 de noviembre, donde se establecieron las </a:t>
            </a:r>
            <a:r>
              <a:rPr lang="es-ES" sz="1300" i="1" spc="0">
                <a:solidFill>
                  <a:srgbClr val="000000"/>
                </a:solidFill>
                <a:latin typeface="Garamond" pitchFamily="1" panose="02020603050405020304"/>
              </a:rPr>
              <a:t>directrices generales comunes </a:t>
            </a:r>
            <a:r>
              <a:rPr lang="es-ES" sz="1300" spc="0">
                <a:solidFill>
                  <a:srgbClr val="000000"/>
                </a:solidFill>
                <a:latin typeface="Garamond" pitchFamily="1" panose="02020603050405020304"/>
              </a:rPr>
              <a:t>aplicables a cualquier título de carácter oficial. Los Planes de Estudio reformados de Química e Ingeniería Química comenzaron a impartirse el curso 1995/96. </a:t>
            </a:r>
          </a:p>
          <a:p>
            <a:pPr marL="0" marR="45720" indent="0" algn="just">
              <a:lnSpc>
                <a:spcPts val="1400"/>
              </a:lnSpc>
              <a:spcBef>
                <a:spcPts val="495"/>
              </a:spcBef>
              <a:spcAft>
                <a:spcPts val="0"/>
              </a:spcAft>
            </a:pPr>
            <a:r>
              <a:rPr lang="es-ES" sz="1300" spc="0">
                <a:solidFill>
                  <a:srgbClr val="000000"/>
                </a:solidFill>
                <a:latin typeface="Garamond" pitchFamily="1" panose="02020603050405020304"/>
              </a:rPr>
              <a:t>En la Tabla 4.8 y Tabla 4.9 aparecen estos Planes de Estudio reformados según la propuesta que realizó la Facultad de Ciencias. El Plan de Estudios para Licenciado en Química se diseñó sobre un total de 334.5 créditos, temporalizados en tres años para el Primer Ciclo (187 créditos) y dos años para el Segundo Ciclo (147.5 créditos). Por su parte, el Plan de Estudios de Ingeniero Químico se implantó con un total de 345.5 créditos, también temporalizados en tres años para el Primer Ciclo (200.5 créditos) y dos años para el Segundo Ciclo (145 créditos). </a:t>
            </a:r>
          </a:p>
          <a:p>
            <a:pPr marL="0" marR="45720" indent="0" algn="just">
              <a:lnSpc>
                <a:spcPts val="1400"/>
              </a:lnSpc>
              <a:spcBef>
                <a:spcPts val="505"/>
              </a:spcBef>
              <a:spcAft>
                <a:spcPts val="0"/>
              </a:spcAft>
            </a:pPr>
            <a:r>
              <a:rPr lang="es-ES" sz="1300" spc="0">
                <a:solidFill>
                  <a:srgbClr val="000000"/>
                </a:solidFill>
                <a:latin typeface="Garamond" pitchFamily="1" panose="02020603050405020304"/>
              </a:rPr>
              <a:t>Finalmente, en la Tabla 4.17 aparece el Plan de estudios actualmente vigente, según las directivas del proceso Bolonia, para el Grado en Química (BOE, 05/01/2010), Grado en Enología (BOE, 06/01/2012) y el Grado en Ingeniería Química Industrial (BOE, 08/02/2013). </a:t>
            </a:r>
          </a:p>
          <a:p>
            <a:pPr marL="0" marR="45720" indent="0" algn="l">
              <a:lnSpc>
                <a:spcPts val="1800"/>
              </a:lnSpc>
              <a:spcBef>
                <a:spcPts val="2605"/>
              </a:spcBef>
              <a:spcAft>
                <a:spcPts val="0"/>
              </a:spcAft>
            </a:pPr>
            <a:r>
              <a:rPr lang="es-ES" sz="1550" b="1" spc="70">
                <a:solidFill>
                  <a:srgbClr val="000000"/>
                </a:solidFill>
                <a:latin typeface="Garamond" pitchFamily="1" panose="02020603050405020304"/>
              </a:rPr>
              <a:t>4.4.2. Plan de Estudios de Ciencias Físicas </a:t>
            </a:r>
          </a:p>
          <a:p>
            <a:pPr marL="0" marR="45720" indent="0" algn="just">
              <a:lnSpc>
                <a:spcPts val="1400"/>
              </a:lnSpc>
              <a:spcBef>
                <a:spcPts val="1190"/>
              </a:spcBef>
              <a:spcAft>
                <a:spcPts val="0"/>
              </a:spcAft>
            </a:pPr>
            <a:r>
              <a:rPr lang="es-ES" sz="1300" spc="0">
                <a:solidFill>
                  <a:srgbClr val="000000"/>
                </a:solidFill>
                <a:latin typeface="Garamond" pitchFamily="1" panose="02020603050405020304"/>
              </a:rPr>
              <a:t>Para la Licenciatura en Ciencias Físicas, el Plan de Estudios que se estuvo impar-</a:t>
            </a:r>
            <a:r>
              <a:rPr lang="es-ES" sz="1300" spc="0">
                <a:solidFill>
                  <a:srgbClr val="000000"/>
                </a:solidFill>
                <a:latin typeface="Garamond" pitchFamily="1" panose="02020603050405020304"/>
              </a:rPr>
              <a:t>tiendo hasta el curso 1993/94, fué aprobado por O.M. de 30 de julio de 1977 (B.O.E. de 17 de octubre) -el primer ciclo- y por O.M. de 23 de noviembre de 1981 (B.O.E. de 4 de febrero de 1982) -el segundo ciclo-, viéndose modificado por la O.M. de 17 de marzo de 1988. En la Tabla 4.10 aparece reflejado el mencionado Plan de Es-</a:t>
            </a:r>
            <a:r>
              <a:rPr lang="es-ES" sz="1300" spc="0">
                <a:solidFill>
                  <a:srgbClr val="000000"/>
                </a:solidFill>
                <a:latin typeface="Garamond" pitchFamily="1" panose="02020603050405020304"/>
              </a:rPr>
              <a:t>tudios, por Ciclos y detallando las horas semanales ( teóricas y prácticas), así como las asignaturas optativas. </a:t>
            </a:r>
          </a:p>
          <a:p>
            <a:pPr marL="0" marR="45720" indent="0" algn="just">
              <a:lnSpc>
                <a:spcPts val="1400"/>
              </a:lnSpc>
              <a:spcBef>
                <a:spcPts val="530"/>
              </a:spcBef>
              <a:spcAft>
                <a:spcPts val="0"/>
              </a:spcAft>
            </a:pPr>
            <a:r>
              <a:rPr lang="es-ES" sz="1300" spc="0">
                <a:solidFill>
                  <a:srgbClr val="000000"/>
                </a:solidFill>
                <a:latin typeface="Garamond" pitchFamily="1" panose="02020603050405020304"/>
              </a:rPr>
              <a:t>Con posterioridad, y en virtud del desarrollo de la LRU y el R.D. 1497 /87 de 27 de noviembre, donde se establecieron las </a:t>
            </a:r>
            <a:r>
              <a:rPr lang="es-ES" sz="1300" i="1" spc="0">
                <a:solidFill>
                  <a:srgbClr val="000000"/>
                </a:solidFill>
                <a:latin typeface="Garamond" pitchFamily="1" panose="02020603050405020304"/>
              </a:rPr>
              <a:t>directrices generales comunes </a:t>
            </a:r>
            <a:r>
              <a:rPr lang="es-ES" sz="1300" spc="0">
                <a:solidFill>
                  <a:srgbClr val="000000"/>
                </a:solidFill>
                <a:latin typeface="Garamond" pitchFamily="1" panose="02020603050405020304"/>
              </a:rPr>
              <a:t>aplicables a cualquier título de carácter oficial, se reformó el Plan de Estudios para la Licencia-</a:t>
            </a:r>
            <a:r>
              <a:rPr lang="es-ES" sz="1300" spc="0">
                <a:solidFill>
                  <a:srgbClr val="000000"/>
                </a:solidFill>
                <a:latin typeface="Garamond" pitchFamily="1" panose="02020603050405020304"/>
              </a:rPr>
              <a:t>tura en Ciencias Físicas, que empezó a impartirse en el curso 94/95. </a:t>
            </a:r>
          </a:p>
          <a:p>
            <a:pPr marL="0" marR="45720" indent="0" algn="just">
              <a:lnSpc>
                <a:spcPts val="1400"/>
              </a:lnSpc>
              <a:spcBef>
                <a:spcPts val="540"/>
              </a:spcBef>
              <a:spcAft>
                <a:spcPts val="1120"/>
              </a:spcAft>
            </a:pPr>
            <a:r>
              <a:rPr lang="es-ES" sz="1300" spc="-5">
                <a:solidFill>
                  <a:srgbClr val="000000"/>
                </a:solidFill>
                <a:latin typeface="Garamond" pitchFamily="1" panose="02020603050405020304"/>
              </a:rPr>
              <a:t>Así, para obtener la Licenciatura en Físicas, según este Plan de Estudios reformado (véase Tabla 4.11), había que cursar un mínimo de 330 créditos (10 horas/crédito) en dos ciclos. En el ciclo I (3 cursos), debían superarse un mínimo de 192 créditos (103 troncales, 62 obligatorios, 12 optativos y 15 créditos de libre elección). En el ciclo 11 (2 cursos) había que cursar un mínimo de 138 créditos (48 troncales, 24 obligatorios, 48 optativos y 18 de libre elección). Para acceder al ciclo 11, el estudiante debía super un mínimo de 120 créditos de la carga troncal y obligatoria del ciclo l. Los estudiantes que cursaron Electrodinámica Clásica II y/ o Física Atómica y Molecular y el resto de créditos entre las asignaturas 1 a 25 ( ambas inclusive) de la relación de optativas que aparecen en la Tabla 4.16, obtenían la especialidad en Física Fundamental. Mientras que los estudiantes que eligieron las asignaturas Electrónica Física, Dispositivos Electrónicos, Análisis de Circuitos y el resto de los créditos entre las asignaturas 26 a 36 ( ambas inclusive), obtuvieron la especialidad en </a:t>
            </a:r>
            <a:r>
              <a:rPr lang="es-ES" sz="1300" b="1" spc="-5">
                <a:solidFill>
                  <a:srgbClr val="000000"/>
                </a:solidFill>
                <a:latin typeface="Garamond" pitchFamily="1" panose="02020603050405020304"/>
              </a:rPr>
              <a:t>Electrónica. </a:t>
            </a:r>
          </a:p>
        </p:txBody>
      </p:sp>
      <p:sp>
        <p:nvSpPr>
          <p:cNvPr id="4" name=""/>
          <p:cNvSpPr/>
          <p:nvPr>
            <p:ph type="body" idx="10"/>
          </p:nvPr>
        </p:nvSpPr>
        <p:spPr>
          <a:xfrm>
            <a:off x="1077595" y="9732645"/>
            <a:ext cx="5486400" cy="236855"/>
          </a:xfrm>
          <a:prstGeom prst="rect">
            <a:avLst/>
          </a:prstGeom>
          <a:noFill/>
          <a:ln w="0" cmpd="sng">
            <a:noFill/>
            <a:prstDash val="solid"/>
          </a:ln>
        </p:spPr>
        <p:txBody>
          <a:bodyPr vert="horz" lIns="0" tIns="40640" rIns="0" bIns="0" anchor="t"/>
          <a:lstStyle/>
          <a:p>
            <a:pPr marL="0" marR="45720" indent="0" algn="r">
              <a:lnSpc>
                <a:spcPts val="1400"/>
              </a:lnSpc>
              <a:spcAft>
                <a:spcPts val="80"/>
              </a:spcAft>
            </a:pPr>
            <a:r>
              <a:rPr lang="es-ES" sz="1300" spc="85">
                <a:solidFill>
                  <a:srgbClr val="000000"/>
                </a:solidFill>
                <a:latin typeface="Garamond" pitchFamily="1" panose="02020603050405020304"/>
              </a:rPr>
              <a:t>Memoria Histórica </a:t>
            </a:r>
          </a:p>
        </p:txBody>
      </p:sp>
    </p:spTree>
  </p:cSld>
  <p:clrMapOvr>
    <a:masterClrMapping/>
  </p:clrMapOvr>
</p:sldLayout>
</file>

<file path=ppt/slideLayouts/slideLayout8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6" name=""/>
          <p:cNvSpPr/>
          <p:nvPr>
            <p:ph type="body" idx="10"/>
          </p:nvPr>
        </p:nvSpPr>
        <p:spPr>
          <a:xfrm>
            <a:off x="1054735" y="482600"/>
            <a:ext cx="54864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r" pos="5440680"/>
              </a:tabLst>
            </a:pPr>
            <a:r>
              <a:rPr lang="es-ES" sz="1100" spc="0">
                <a:solidFill>
                  <a:srgbClr val="000000"/>
                </a:solidFill>
                <a:latin typeface="Arial" pitchFamily="2" panose="02020603050405020304"/>
              </a:rPr>
              <a:t>62 </a:t>
            </a:r>
            <a:r>
              <a:rPr lang="es-ES" sz="1150" spc="0">
                <a:solidFill>
                  <a:srgbClr val="000000"/>
                </a:solidFill>
                <a:latin typeface="Bookman Old Style" pitchFamily="1" panose="02020603050405020304"/>
              </a:rPr>
              <a:t>4.4. Planes de Estudio </a:t>
            </a:r>
          </a:p>
        </p:txBody>
      </p:sp>
      <p:sp>
        <p:nvSpPr>
          <p:cNvPr id="7" name=""/>
          <p:cNvSpPr/>
          <p:nvPr>
            <p:ph type="body" idx="10"/>
          </p:nvPr>
        </p:nvSpPr>
        <p:spPr>
          <a:xfrm>
            <a:off x="1161415" y="1508760"/>
            <a:ext cx="5269865" cy="118745"/>
          </a:xfrm>
          <a:prstGeom prst="rect">
            <a:avLst/>
          </a:prstGeom>
          <a:noFill/>
          <a:ln w="0" cmpd="sng">
            <a:noFill/>
            <a:prstDash val="solid"/>
          </a:ln>
        </p:spPr>
        <p:txBody>
          <a:bodyPr vert="horz" lIns="0" tIns="0" rIns="0" bIns="0" anchor="t"/>
          <a:lstStyle/>
          <a:p>
            <a:pPr marL="0" marR="22860" indent="0" algn="l">
              <a:lnSpc>
                <a:spcPts val="800"/>
              </a:lnSpc>
              <a:spcAft>
                <a:spcPts val="10"/>
              </a:spcAft>
              <a:tabLst>
                <a:tab algn="l" pos="2194560"/>
                <a:tab algn="l" pos="4206240"/>
                <a:tab algn="l" pos="4937760"/>
              </a:tabLst>
            </a:pPr>
            <a:r>
              <a:rPr lang="es-ES" sz="800" spc="-20">
                <a:solidFill>
                  <a:srgbClr val="000000"/>
                </a:solidFill>
                <a:latin typeface="Times New Roman" pitchFamily="1" panose="02020603050405020304"/>
              </a:rPr>
              <a:t>Curso AT </a:t>
            </a:r>
            <a:r>
              <a:rPr lang="es-ES" sz="800" spc="-20">
                <a:solidFill>
                  <a:srgbClr val="000000"/>
                </a:solidFill>
                <a:latin typeface="Times New Roman" pitchFamily="1" panose="02020603050405020304"/>
              </a:rPr>
              <a:t>AO </a:t>
            </a:r>
            <a:r>
              <a:rPr lang="es-ES" sz="800" spc="-20">
                <a:solidFill>
                  <a:srgbClr val="000000"/>
                </a:solidFill>
                <a:latin typeface="Times New Roman" pitchFamily="1" panose="02020603050405020304"/>
              </a:rPr>
              <a:t>AOP </a:t>
            </a:r>
            <a:r>
              <a:rPr lang="es-ES" sz="800" spc="-20">
                <a:solidFill>
                  <a:srgbClr val="000000"/>
                </a:solidFill>
                <a:latin typeface="Times New Roman" pitchFamily="1" panose="02020603050405020304"/>
              </a:rPr>
              <a:t>CR </a:t>
            </a:r>
          </a:p>
        </p:txBody>
      </p:sp>
      <p:sp>
        <p:nvSpPr>
          <p:cNvPr id="8" name=""/>
          <p:cNvSpPr/>
          <p:nvPr>
            <p:ph type="body" idx="10"/>
          </p:nvPr>
        </p:nvSpPr>
        <p:spPr>
          <a:xfrm>
            <a:off x="1161415" y="1657985"/>
            <a:ext cx="5269865" cy="6622415"/>
          </a:xfrm>
          <a:prstGeom prst="rect">
            <a:avLst/>
          </a:prstGeom>
          <a:noFill/>
          <a:ln w="0" cmpd="sng">
            <a:noFill/>
            <a:prstDash val="solid"/>
          </a:ln>
        </p:spPr>
        <p:txBody>
          <a:bodyPr vert="horz" lIns="0" tIns="0" rIns="0" bIns="0" anchor="t"/>
          <a:lstStyle/>
          <a:p>
            <a:pPr marL="457200" marR="22860" indent="0" algn="l">
              <a:lnSpc>
                <a:spcPts val="800"/>
              </a:lnSpc>
              <a:spcAft>
                <a:spcPts val="0"/>
              </a:spcAft>
            </a:pPr>
            <a:r>
              <a:rPr lang="es-ES" sz="750" spc="55">
                <a:solidFill>
                  <a:srgbClr val="000000"/>
                </a:solidFill>
                <a:latin typeface="Bookman Old Style" pitchFamily="1" panose="02020603050405020304"/>
              </a:rPr>
              <a:t>Primer Ciclo </a:t>
            </a:r>
          </a:p>
          <a:p>
            <a:pPr marL="182880" marR="22860" indent="0" algn="l">
              <a:lnSpc>
                <a:spcPts val="900"/>
              </a:lnSpc>
              <a:spcBef>
                <a:spcPts val="0"/>
              </a:spcBef>
              <a:spcAft>
                <a:spcPts val="0"/>
              </a:spcAft>
              <a:tabLst>
                <a:tab algn="l" pos="457200"/>
                <a:tab algn="r" pos="5166360"/>
              </a:tabLst>
            </a:pPr>
            <a:r>
              <a:rPr lang="es-ES" sz="800" spc="0">
                <a:solidFill>
                  <a:srgbClr val="000000"/>
                </a:solidFill>
                <a:latin typeface="Times New Roman" pitchFamily="1" panose="02020603050405020304"/>
              </a:rPr>
              <a:t>1 </a:t>
            </a:r>
            <a:r>
              <a:rPr lang="es-ES" sz="800" spc="0">
                <a:solidFill>
                  <a:srgbClr val="000000"/>
                </a:solidFill>
                <a:latin typeface="Times New Roman" pitchFamily="1" panose="02020603050405020304"/>
              </a:rPr>
              <a:t>Matemáticas I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Mecánica y Termodinámica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Matemáticas II </a:t>
            </a:r>
            <a:r>
              <a:rPr lang="es-ES" sz="800" spc="0">
                <a:solidFill>
                  <a:srgbClr val="000000"/>
                </a:solidFill>
                <a:latin typeface="Times New Roman" pitchFamily="1" panose="02020603050405020304"/>
              </a:rPr>
              <a:t>2t+2.5p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Electricidad y Optica </a:t>
            </a:r>
            <a:r>
              <a:rPr lang="es-ES" sz="800" spc="0">
                <a:solidFill>
                  <a:srgbClr val="000000"/>
                </a:solidFill>
                <a:latin typeface="Times New Roman" pitchFamily="1" panose="02020603050405020304"/>
              </a:rPr>
              <a:t>3t+1.5p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Dibujo Técnico I </a:t>
            </a:r>
            <a:r>
              <a:rPr lang="es-ES" sz="800" spc="0">
                <a:solidFill>
                  <a:srgbClr val="000000"/>
                </a:solidFill>
                <a:latin typeface="Times New Roman" pitchFamily="1" panose="02020603050405020304"/>
              </a:rPr>
              <a:t>1t+2p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Enlace Químico y Estructura de la Materia </a:t>
            </a:r>
            <a:r>
              <a:rPr lang="es-ES" sz="800" spc="0">
                <a:solidFill>
                  <a:srgbClr val="000000"/>
                </a:solidFill>
                <a:latin typeface="Times New Roman" pitchFamily="1" panose="02020603050405020304"/>
              </a:rPr>
              <a:t>3t+0.5p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Electrónica </a:t>
            </a:r>
            <a:r>
              <a:rPr lang="es-ES" sz="800" spc="0">
                <a:solidFill>
                  <a:srgbClr val="000000"/>
                </a:solidFill>
                <a:latin typeface="Times New Roman" pitchFamily="1" panose="02020603050405020304"/>
              </a:rPr>
              <a:t>2t+1p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General </a:t>
            </a:r>
            <a:r>
              <a:rPr lang="es-ES" sz="800" spc="0">
                <a:solidFill>
                  <a:srgbClr val="000000"/>
                </a:solidFill>
                <a:latin typeface="Times New Roman" pitchFamily="1" panose="02020603050405020304"/>
              </a:rPr>
              <a:t>6t+3p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Química Inorgánica I </a:t>
            </a:r>
            <a:r>
              <a:rPr lang="es-ES" sz="800" spc="0">
                <a:solidFill>
                  <a:srgbClr val="000000"/>
                </a:solidFill>
                <a:latin typeface="Times New Roman" pitchFamily="1" panose="02020603050405020304"/>
              </a:rPr>
              <a:t>3t+1.5p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Ampliación de Dibujo Técnico </a:t>
            </a:r>
            <a:r>
              <a:rPr lang="es-ES" sz="800" spc="0">
                <a:solidFill>
                  <a:srgbClr val="000000"/>
                </a:solidFill>
                <a:latin typeface="Times New Roman" pitchFamily="1" panose="02020603050405020304"/>
              </a:rPr>
              <a:t>1t+2p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Mineralogía Química y Ambietal </a:t>
            </a:r>
            <a:r>
              <a:rPr lang="es-ES" sz="800" spc="0">
                <a:solidFill>
                  <a:srgbClr val="000000"/>
                </a:solidFill>
                <a:latin typeface="Times New Roman" pitchFamily="1" panose="02020603050405020304"/>
              </a:rPr>
              <a:t>4t+2p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Analítica I </a:t>
            </a:r>
            <a:r>
              <a:rPr lang="es-ES" sz="800" spc="0">
                <a:solidFill>
                  <a:srgbClr val="000000"/>
                </a:solidFill>
                <a:latin typeface="Times New Roman" pitchFamily="1" panose="02020603050405020304"/>
              </a:rPr>
              <a:t>4t+1.5p </a:t>
            </a:r>
          </a:p>
          <a:p>
            <a:pPr marL="182880" marR="22860" indent="0" algn="l">
              <a:lnSpc>
                <a:spcPts val="900"/>
              </a:lnSpc>
              <a:spcBef>
                <a:spcPts val="25"/>
              </a:spcBef>
              <a:spcAft>
                <a:spcPts val="0"/>
              </a:spcAft>
              <a:tabLst>
                <a:tab algn="l" pos="457200"/>
                <a:tab algn="r" pos="5166360"/>
              </a:tabLst>
            </a:pPr>
            <a:r>
              <a:rPr lang="es-ES" sz="800" spc="0">
                <a:solidFill>
                  <a:srgbClr val="000000"/>
                </a:solidFill>
                <a:latin typeface="Times New Roman" pitchFamily="1" panose="02020603050405020304"/>
              </a:rPr>
              <a:t>2 </a:t>
            </a:r>
            <a:r>
              <a:rPr lang="es-ES" sz="800" spc="0">
                <a:solidFill>
                  <a:srgbClr val="000000"/>
                </a:solidFill>
                <a:latin typeface="Times New Roman" pitchFamily="1" panose="02020603050405020304"/>
              </a:rPr>
              <a:t>Estadística y Programación </a:t>
            </a:r>
            <a:r>
              <a:rPr lang="es-ES" sz="800" spc="0">
                <a:solidFill>
                  <a:srgbClr val="000000"/>
                </a:solidFill>
                <a:latin typeface="Times New Roman" pitchFamily="1" panose="02020603050405020304"/>
              </a:rPr>
              <a:t>4t+0.5p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Fundamentos de Química Física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Analítica II </a:t>
            </a:r>
            <a:r>
              <a:rPr lang="es-ES" sz="800" spc="0">
                <a:solidFill>
                  <a:srgbClr val="000000"/>
                </a:solidFill>
                <a:latin typeface="Times New Roman" pitchFamily="1" panose="02020603050405020304"/>
              </a:rPr>
              <a:t>4t+2p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Dibujo Técnico II </a:t>
            </a:r>
            <a:r>
              <a:rPr lang="es-ES" sz="800" spc="0">
                <a:solidFill>
                  <a:srgbClr val="000000"/>
                </a:solidFill>
                <a:latin typeface="Times New Roman" pitchFamily="1" panose="02020603050405020304"/>
              </a:rPr>
              <a:t>1t+2p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 Exp. Química Analítica </a:t>
            </a:r>
            <a:r>
              <a:rPr lang="es-ES" sz="800" spc="0">
                <a:solidFill>
                  <a:srgbClr val="000000"/>
                </a:solidFill>
                <a:latin typeface="Times New Roman" pitchFamily="1" panose="02020603050405020304"/>
              </a:rPr>
              <a:t>0t+3p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Inorgánica II </a:t>
            </a:r>
            <a:r>
              <a:rPr lang="es-ES" sz="800" spc="0">
                <a:solidFill>
                  <a:srgbClr val="000000"/>
                </a:solidFill>
                <a:latin typeface="Times New Roman" pitchFamily="1" panose="02020603050405020304"/>
              </a:rPr>
              <a:t>6t+1.5p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Introducción a la Ingeniería Química </a:t>
            </a:r>
            <a:r>
              <a:rPr lang="es-ES" sz="800" spc="0">
                <a:solidFill>
                  <a:srgbClr val="000000"/>
                </a:solidFill>
                <a:latin typeface="Times New Roman" pitchFamily="1" panose="02020603050405020304"/>
              </a:rPr>
              <a:t>6t+1.5p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Intr. Exp. Química Inorga´nica </a:t>
            </a:r>
            <a:r>
              <a:rPr lang="es-ES" sz="800" spc="0">
                <a:solidFill>
                  <a:srgbClr val="000000"/>
                </a:solidFill>
                <a:latin typeface="Times New Roman" pitchFamily="1" panose="02020603050405020304"/>
              </a:rPr>
              <a:t>0t+3p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Exp. Química Analítica </a:t>
            </a:r>
            <a:r>
              <a:rPr lang="es-ES" sz="800" spc="0">
                <a:solidFill>
                  <a:srgbClr val="000000"/>
                </a:solidFill>
                <a:latin typeface="Times New Roman" pitchFamily="1" panose="02020603050405020304"/>
              </a:rPr>
              <a:t>0t+4.5p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Ampliación de Ecuaciones Diferenciales </a:t>
            </a:r>
            <a:r>
              <a:rPr lang="es-ES" sz="800" spc="0">
                <a:solidFill>
                  <a:srgbClr val="000000"/>
                </a:solidFill>
                <a:latin typeface="Times New Roman" pitchFamily="1" panose="02020603050405020304"/>
              </a:rPr>
              <a:t>3t+3p </a:t>
            </a:r>
          </a:p>
          <a:p>
            <a:pPr marL="219456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Química Orga´nica I </a:t>
            </a:r>
            <a:r>
              <a:rPr lang="es-ES" sz="800" spc="0">
                <a:solidFill>
                  <a:srgbClr val="000000"/>
                </a:solidFill>
                <a:latin typeface="Times New Roman" pitchFamily="1" panose="02020603050405020304"/>
              </a:rPr>
              <a:t>5t+2p </a:t>
            </a:r>
          </a:p>
          <a:p>
            <a:pPr marL="182880" marR="22860" indent="0" algn="l">
              <a:lnSpc>
                <a:spcPts val="900"/>
              </a:lnSpc>
              <a:spcBef>
                <a:spcPts val="0"/>
              </a:spcBef>
              <a:spcAft>
                <a:spcPts val="0"/>
              </a:spcAft>
              <a:tabLst>
                <a:tab algn="l" pos="457200"/>
                <a:tab algn="r" pos="5166360"/>
              </a:tabLst>
            </a:pPr>
            <a:r>
              <a:rPr lang="es-ES" sz="800" spc="0">
                <a:solidFill>
                  <a:srgbClr val="000000"/>
                </a:solidFill>
                <a:latin typeface="Times New Roman" pitchFamily="1" panose="02020603050405020304"/>
              </a:rPr>
              <a:t>3 </a:t>
            </a:r>
            <a:r>
              <a:rPr lang="es-ES" sz="800" spc="0">
                <a:solidFill>
                  <a:srgbClr val="000000"/>
                </a:solidFill>
                <a:latin typeface="Times New Roman" pitchFamily="1" panose="02020603050405020304"/>
              </a:rPr>
              <a:t>Química Orga´nica II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Termodinámica Química Aplicada </a:t>
            </a:r>
            <a:r>
              <a:rPr lang="es-ES" sz="800" spc="0">
                <a:solidFill>
                  <a:srgbClr val="000000"/>
                </a:solidFill>
                <a:latin typeface="Times New Roman" pitchFamily="1" panose="02020603050405020304"/>
              </a:rPr>
              <a:t>3t+1.5p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Cinética Química Aplicada </a:t>
            </a:r>
            <a:r>
              <a:rPr lang="es-ES" sz="800" spc="0">
                <a:solidFill>
                  <a:srgbClr val="000000"/>
                </a:solidFill>
                <a:latin typeface="Times New Roman" pitchFamily="1" panose="02020603050405020304"/>
              </a:rPr>
              <a:t>3t+1.5p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Laboratorio de Ingeniería Química I </a:t>
            </a:r>
            <a:r>
              <a:rPr lang="es-ES" sz="800" spc="0">
                <a:solidFill>
                  <a:srgbClr val="000000"/>
                </a:solidFill>
                <a:latin typeface="Times New Roman" pitchFamily="1" panose="02020603050405020304"/>
              </a:rPr>
              <a:t>0t+6p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Laboratorio de Ingeniería Química II </a:t>
            </a:r>
            <a:r>
              <a:rPr lang="es-ES" sz="800" spc="0">
                <a:solidFill>
                  <a:srgbClr val="000000"/>
                </a:solidFill>
                <a:latin typeface="Times New Roman" pitchFamily="1" panose="02020603050405020304"/>
              </a:rPr>
              <a:t>0t+6p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Flujo de Fluidos </a:t>
            </a:r>
            <a:r>
              <a:rPr lang="es-ES" sz="800" spc="0">
                <a:solidFill>
                  <a:srgbClr val="000000"/>
                </a:solidFill>
                <a:latin typeface="Times New Roman" pitchFamily="1" panose="02020603050405020304"/>
              </a:rPr>
              <a:t>3t+1.5p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Transmisión de Calor </a:t>
            </a:r>
            <a:r>
              <a:rPr lang="es-ES" sz="800" spc="0">
                <a:solidFill>
                  <a:srgbClr val="000000"/>
                </a:solidFill>
                <a:latin typeface="Times New Roman" pitchFamily="1" panose="02020603050405020304"/>
              </a:rPr>
              <a:t>3t+1.5p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 Exp. Química Física </a:t>
            </a:r>
            <a:r>
              <a:rPr lang="es-ES" sz="800" spc="0">
                <a:solidFill>
                  <a:srgbClr val="000000"/>
                </a:solidFill>
                <a:latin typeface="Times New Roman" pitchFamily="1" panose="02020603050405020304"/>
              </a:rPr>
              <a:t>0t+3.5p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 Exp. Síntesis Org. e Inorg. </a:t>
            </a:r>
            <a:r>
              <a:rPr lang="es-ES" sz="800" spc="0">
                <a:solidFill>
                  <a:srgbClr val="000000"/>
                </a:solidFill>
                <a:latin typeface="Times New Roman" pitchFamily="1" panose="02020603050405020304"/>
              </a:rPr>
              <a:t>4t+4p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Ampl. Fenómenos de Transporte </a:t>
            </a:r>
            <a:r>
              <a:rPr lang="es-ES" sz="800" spc="0">
                <a:solidFill>
                  <a:srgbClr val="000000"/>
                </a:solidFill>
                <a:latin typeface="Times New Roman" pitchFamily="1" panose="02020603050405020304"/>
              </a:rPr>
              <a:t>4t+2p </a:t>
            </a:r>
          </a:p>
          <a:p>
            <a:pPr marL="219456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Ampl. Cálculo Numérico </a:t>
            </a:r>
            <a:r>
              <a:rPr lang="es-ES" sz="800" spc="0">
                <a:solidFill>
                  <a:srgbClr val="000000"/>
                </a:solidFill>
                <a:latin typeface="Times New Roman" pitchFamily="1" panose="02020603050405020304"/>
              </a:rPr>
              <a:t>3t+3p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 Exp. Química Orga´nica </a:t>
            </a:r>
            <a:r>
              <a:rPr lang="es-ES" sz="800" spc="0">
                <a:solidFill>
                  <a:srgbClr val="000000"/>
                </a:solidFill>
                <a:latin typeface="Times New Roman" pitchFamily="1" panose="02020603050405020304"/>
              </a:rPr>
              <a:t>0t+3p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Aplicaciones Computacionales en Química </a:t>
            </a:r>
            <a:r>
              <a:rPr lang="es-ES" sz="800" spc="0">
                <a:solidFill>
                  <a:srgbClr val="000000"/>
                </a:solidFill>
                <a:latin typeface="Times New Roman" pitchFamily="1" panose="02020603050405020304"/>
              </a:rPr>
              <a:t>2.5t+1p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Laboratorio de Ingeniería Química III </a:t>
            </a:r>
            <a:r>
              <a:rPr lang="es-ES" sz="800" spc="0">
                <a:solidFill>
                  <a:srgbClr val="000000"/>
                </a:solidFill>
                <a:latin typeface="Times New Roman" pitchFamily="1" panose="02020603050405020304"/>
              </a:rPr>
              <a:t>0t+4p </a:t>
            </a:r>
          </a:p>
          <a:p>
            <a:pPr marL="0" marR="22860" indent="0" algn="r">
              <a:lnSpc>
                <a:spcPts val="900"/>
              </a:lnSpc>
              <a:spcBef>
                <a:spcPts val="0"/>
              </a:spcBef>
              <a:spcAft>
                <a:spcPts val="0"/>
              </a:spcAft>
            </a:pPr>
            <a:r>
              <a:rPr lang="es-ES" sz="800" spc="30">
                <a:solidFill>
                  <a:srgbClr val="000000"/>
                </a:solidFill>
                <a:latin typeface="Times New Roman" pitchFamily="1" panose="02020603050405020304"/>
              </a:rPr>
              <a:t>Libre Opción 18(t+p) </a:t>
            </a:r>
          </a:p>
          <a:p>
            <a:pPr marL="457200" marR="22860" indent="0" algn="l">
              <a:lnSpc>
                <a:spcPts val="900"/>
              </a:lnSpc>
              <a:spcBef>
                <a:spcPts val="55"/>
              </a:spcBef>
              <a:spcAft>
                <a:spcPts val="0"/>
              </a:spcAft>
            </a:pPr>
            <a:r>
              <a:rPr lang="es-ES" sz="750" spc="35">
                <a:solidFill>
                  <a:srgbClr val="000000"/>
                </a:solidFill>
                <a:latin typeface="Bookman Old Style" pitchFamily="1" panose="02020603050405020304"/>
              </a:rPr>
              <a:t>Segundo Ciclo </a:t>
            </a:r>
          </a:p>
          <a:p>
            <a:pPr marL="182880" marR="22860" indent="0" algn="l">
              <a:lnSpc>
                <a:spcPts val="900"/>
              </a:lnSpc>
              <a:spcBef>
                <a:spcPts val="0"/>
              </a:spcBef>
              <a:spcAft>
                <a:spcPts val="0"/>
              </a:spcAft>
              <a:tabLst>
                <a:tab algn="l" pos="457200"/>
                <a:tab algn="r" pos="5166360"/>
              </a:tabLst>
            </a:pPr>
            <a:r>
              <a:rPr lang="es-ES" sz="800" spc="0">
                <a:solidFill>
                  <a:srgbClr val="000000"/>
                </a:solidFill>
                <a:latin typeface="Times New Roman" pitchFamily="1" panose="02020603050405020304"/>
              </a:rPr>
              <a:t>4 </a:t>
            </a:r>
            <a:r>
              <a:rPr lang="es-ES" sz="800" spc="0">
                <a:solidFill>
                  <a:srgbClr val="000000"/>
                </a:solidFill>
                <a:latin typeface="Times New Roman" pitchFamily="1" panose="02020603050405020304"/>
              </a:rPr>
              <a:t>Operaciones de Separación I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Reactores Químicos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Industrial I </a:t>
            </a:r>
            <a:r>
              <a:rPr lang="es-ES" sz="800" spc="0">
                <a:solidFill>
                  <a:srgbClr val="000000"/>
                </a:solidFill>
                <a:latin typeface="Times New Roman" pitchFamily="1" panose="02020603050405020304"/>
              </a:rPr>
              <a:t>3t+2p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Química Industrial II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Economía y Organización Industrial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Laboratorio de Ingeniería Química IV </a:t>
            </a:r>
            <a:r>
              <a:rPr lang="es-ES" sz="800" spc="0">
                <a:solidFill>
                  <a:srgbClr val="000000"/>
                </a:solidFill>
                <a:latin typeface="Times New Roman" pitchFamily="1" panose="02020603050405020304"/>
              </a:rPr>
              <a:t>0t+6p </a:t>
            </a:r>
          </a:p>
          <a:p>
            <a:pPr marL="45720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Laboratorio de Ingeniería Química V </a:t>
            </a:r>
            <a:r>
              <a:rPr lang="es-ES" sz="800" spc="0">
                <a:solidFill>
                  <a:srgbClr val="000000"/>
                </a:solidFill>
                <a:latin typeface="Times New Roman" pitchFamily="1" panose="02020603050405020304"/>
              </a:rPr>
              <a:t>0t+6p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Operaciones de Separación II </a:t>
            </a:r>
            <a:r>
              <a:rPr lang="es-ES" sz="800" spc="0">
                <a:solidFill>
                  <a:srgbClr val="000000"/>
                </a:solidFill>
                <a:latin typeface="Times New Roman" pitchFamily="1" panose="02020603050405020304"/>
              </a:rPr>
              <a:t>4t+2p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Ampl. Cinética Química Aplicada </a:t>
            </a:r>
            <a:r>
              <a:rPr lang="es-ES" sz="800" spc="0">
                <a:solidFill>
                  <a:srgbClr val="000000"/>
                </a:solidFill>
                <a:latin typeface="Times New Roman" pitchFamily="1" panose="02020603050405020304"/>
              </a:rPr>
              <a:t>4t+2p </a:t>
            </a:r>
          </a:p>
          <a:p>
            <a:pPr marL="182880" marR="22860" indent="0" algn="l">
              <a:lnSpc>
                <a:spcPts val="900"/>
              </a:lnSpc>
              <a:spcBef>
                <a:spcPts val="0"/>
              </a:spcBef>
              <a:spcAft>
                <a:spcPts val="0"/>
              </a:spcAft>
              <a:tabLst>
                <a:tab algn="l" pos="457200"/>
                <a:tab algn="r" pos="5166360"/>
              </a:tabLst>
            </a:pPr>
            <a:r>
              <a:rPr lang="es-ES" sz="800" spc="0">
                <a:solidFill>
                  <a:srgbClr val="000000"/>
                </a:solidFill>
                <a:latin typeface="Times New Roman" pitchFamily="1" panose="02020603050405020304"/>
              </a:rPr>
              <a:t>5 </a:t>
            </a:r>
            <a:r>
              <a:rPr lang="es-ES" sz="800" spc="0">
                <a:solidFill>
                  <a:srgbClr val="000000"/>
                </a:solidFill>
                <a:latin typeface="Times New Roman" pitchFamily="1" panose="02020603050405020304"/>
              </a:rPr>
              <a:t>Control e Instrumentación </a:t>
            </a:r>
            <a:r>
              <a:rPr lang="es-ES" sz="800" spc="0">
                <a:solidFill>
                  <a:srgbClr val="000000"/>
                </a:solidFill>
                <a:latin typeface="Times New Roman" pitchFamily="1" panose="02020603050405020304"/>
              </a:rPr>
              <a:t>3t+3p </a:t>
            </a:r>
          </a:p>
          <a:p>
            <a:pPr marL="45720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Tecnología del Medio Ambiente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Ingeniería de Procesos </a:t>
            </a:r>
            <a:r>
              <a:rPr lang="es-ES" sz="800" spc="0">
                <a:solidFill>
                  <a:srgbClr val="000000"/>
                </a:solidFill>
                <a:latin typeface="Times New Roman" pitchFamily="1" panose="02020603050405020304"/>
              </a:rPr>
              <a:t>3t+3p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Proyectos </a:t>
            </a:r>
            <a:r>
              <a:rPr lang="es-ES" sz="800" spc="0">
                <a:solidFill>
                  <a:srgbClr val="000000"/>
                </a:solidFill>
                <a:latin typeface="Times New Roman" pitchFamily="1" panose="02020603050405020304"/>
              </a:rPr>
              <a:t>3t+3p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Diseño de Equipos e Instalaciones </a:t>
            </a:r>
            <a:r>
              <a:rPr lang="es-ES" sz="800" spc="0">
                <a:solidFill>
                  <a:srgbClr val="000000"/>
                </a:solidFill>
                <a:latin typeface="Times New Roman" pitchFamily="1" panose="02020603050405020304"/>
              </a:rPr>
              <a:t>3t+3p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Oper. Básicas en Tec. de Alimentos I </a:t>
            </a:r>
            <a:r>
              <a:rPr lang="es-ES" sz="800" spc="0">
                <a:solidFill>
                  <a:srgbClr val="000000"/>
                </a:solidFill>
                <a:latin typeface="Times New Roman" pitchFamily="1" panose="02020603050405020304"/>
              </a:rPr>
              <a:t>4t+2p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Oper. Básicas en Tec. de Alimentos II </a:t>
            </a:r>
            <a:r>
              <a:rPr lang="es-ES" sz="800" spc="0">
                <a:solidFill>
                  <a:srgbClr val="000000"/>
                </a:solidFill>
                <a:latin typeface="Times New Roman" pitchFamily="1" panose="02020603050405020304"/>
              </a:rPr>
              <a:t>4t+2p </a:t>
            </a:r>
          </a:p>
          <a:p>
            <a:pPr marL="420624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Optativas </a:t>
            </a:r>
            <a:r>
              <a:rPr lang="es-ES" sz="800" spc="0">
                <a:solidFill>
                  <a:srgbClr val="000000"/>
                </a:solidFill>
                <a:latin typeface="Times New Roman" pitchFamily="1" panose="02020603050405020304"/>
              </a:rPr>
              <a:t>33(t+p) </a:t>
            </a:r>
          </a:p>
          <a:p>
            <a:pPr marL="0" marR="22860" indent="0" algn="r">
              <a:lnSpc>
                <a:spcPts val="900"/>
              </a:lnSpc>
              <a:spcBef>
                <a:spcPts val="0"/>
              </a:spcBef>
              <a:spcAft>
                <a:spcPts val="155"/>
              </a:spcAft>
            </a:pPr>
            <a:r>
              <a:rPr lang="es-ES" sz="800" spc="30">
                <a:solidFill>
                  <a:srgbClr val="000000"/>
                </a:solidFill>
                <a:latin typeface="Times New Roman" pitchFamily="1" panose="02020603050405020304"/>
              </a:rPr>
              <a:t>Libre Opción 17(t+p) </a:t>
            </a:r>
          </a:p>
        </p:txBody>
      </p:sp>
      <p:sp>
        <p:nvSpPr>
          <p:cNvPr id="9" name=""/>
          <p:cNvSpPr/>
          <p:nvPr>
            <p:ph type="body" idx="10"/>
          </p:nvPr>
        </p:nvSpPr>
        <p:spPr>
          <a:xfrm>
            <a:off x="1054735" y="8280400"/>
            <a:ext cx="5486400" cy="1450975"/>
          </a:xfrm>
          <a:prstGeom prst="rect">
            <a:avLst/>
          </a:prstGeom>
          <a:noFill/>
          <a:ln w="0" cmpd="sng">
            <a:noFill/>
            <a:prstDash val="solid"/>
          </a:ln>
        </p:spPr>
        <p:txBody>
          <a:bodyPr vert="horz" lIns="0" tIns="144145" rIns="0" bIns="0" anchor="t"/>
          <a:lstStyle/>
          <a:p>
            <a:pPr marL="0" marR="0" indent="0" algn="ctr">
              <a:lnSpc>
                <a:spcPts val="1200"/>
              </a:lnSpc>
              <a:spcAft>
                <a:spcPts val="6670"/>
              </a:spcAft>
            </a:pPr>
            <a:r>
              <a:rPr lang="es-ES" sz="1150" spc="0">
                <a:solidFill>
                  <a:srgbClr val="000000"/>
                </a:solidFill>
                <a:latin typeface="Bookman Old Style" pitchFamily="1" panose="02020603050405020304"/>
              </a:rPr>
              <a:t>Tabla </a:t>
            </a:r>
            <a:r>
              <a:rPr lang="es-ES" sz="1100" spc="0">
                <a:solidFill>
                  <a:srgbClr val="000000"/>
                </a:solidFill>
                <a:latin typeface="Arial" pitchFamily="2" panose="02020603050405020304"/>
              </a:rPr>
              <a:t>4.9: </a:t>
            </a:r>
            <a:r>
              <a:rPr lang="es-ES" sz="1000" spc="0">
                <a:solidFill>
                  <a:srgbClr val="000000"/>
                </a:solidFill>
                <a:latin typeface="Times New Roman" pitchFamily="1" panose="02020603050405020304"/>
              </a:rPr>
              <a:t>Plan de Estudios de Ingeniero Químico para el curso 95/96. </a:t>
            </a:r>
            <a:r>
              <a:rPr lang="es-ES" sz="1150" b="1" spc="0">
                <a:solidFill>
                  <a:srgbClr val="000000"/>
                </a:solidFill>
                <a:latin typeface="Courier New" pitchFamily="3" panose="02020603050405020304"/>
              </a:rPr>
              <a:t>AT</a:t>
            </a:r>
            <a:r>
              <a:rPr lang="es-ES" sz="1000" spc="0">
                <a:solidFill>
                  <a:srgbClr val="000000"/>
                </a:solidFill>
                <a:latin typeface="Times New Roman" pitchFamily="1" panose="02020603050405020304"/>
              </a:rPr>
              <a:t>: asignaturas </a:t>
            </a:r>
            <a:br/>
            <a:r>
              <a:rPr lang="es-ES" sz="1000" spc="0">
                <a:solidFill>
                  <a:srgbClr val="000000"/>
                </a:solidFill>
                <a:latin typeface="Times New Roman" pitchFamily="1" panose="02020603050405020304"/>
              </a:rPr>
              <a:t>troncales; </a:t>
            </a:r>
            <a:r>
              <a:rPr lang="es-ES" sz="1150" b="1"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asignaturas obligatorias; </a:t>
            </a:r>
            <a:r>
              <a:rPr lang="es-ES" sz="1150" b="1"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r>
              <a:rPr lang="es-ES" sz="1150" b="1" spc="0">
                <a:solidFill>
                  <a:srgbClr val="000000"/>
                </a:solidFill>
                <a:latin typeface="Courier New" pitchFamily="3" panose="02020603050405020304"/>
              </a:rPr>
              <a:t>CR</a:t>
            </a:r>
            <a:r>
              <a:rPr lang="es-ES" sz="1000" spc="0">
                <a:solidFill>
                  <a:srgbClr val="000000"/>
                </a:solidFill>
                <a:latin typeface="Times New Roman" pitchFamily="1" panose="02020603050405020304"/>
              </a:rPr>
              <a:t>: Créditos; un crédito </a:t>
            </a:r>
            <a:br/>
            <a:r>
              <a:rPr lang="es-ES" sz="1000" spc="0">
                <a:solidFill>
                  <a:srgbClr val="000000"/>
                </a:solidFill>
                <a:latin typeface="Times New Roman" pitchFamily="1" panose="02020603050405020304"/>
              </a:rPr>
              <a:t>equivale a diez horas lectivas (</a:t>
            </a:r>
            <a:r>
              <a:rPr lang="es-ES" sz="1150" b="1"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150" b="1"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p:txBody>
      </p:sp>
      <p:sp>
        <p:nvSpPr>
          <p:cNvPr id="10" name=""/>
          <p:cNvSpPr/>
          <p:nvPr>
            <p:ph type="body" idx="10"/>
          </p:nvPr>
        </p:nvSpPr>
        <p:spPr>
          <a:xfrm>
            <a:off x="105473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8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4735" y="469900"/>
            <a:ext cx="5486400" cy="2258060"/>
          </a:xfrm>
          <a:prstGeom prst="rect">
            <a:avLst/>
          </a:prstGeom>
          <a:noFill/>
          <a:ln w="0" cmpd="sng">
            <a:noFill/>
            <a:prstDash val="solid"/>
          </a:ln>
        </p:spPr>
        <p:txBody>
          <a:bodyPr vert="horz" lIns="0" tIns="12065" rIns="0" bIns="0" anchor="t"/>
          <a:lstStyle/>
          <a:p>
            <a:pPr marL="45720" marR="0" indent="0" algn="l">
              <a:lnSpc>
                <a:spcPts val="1400"/>
              </a:lnSpc>
              <a:spcAft>
                <a:spcPts val="16220"/>
              </a:spcAft>
              <a:tabLst>
                <a:tab algn="r" pos="5440680"/>
              </a:tabLst>
            </a:pPr>
            <a:r>
              <a:rPr lang="es-ES" sz="1400" spc="0">
                <a:solidFill>
                  <a:srgbClr val="000000"/>
                </a:solidFill>
                <a:latin typeface="Garamond" pitchFamily="1" panose="02020603050405020304"/>
              </a:rPr>
              <a:t>4. Ubicación y Organización </a:t>
            </a:r>
            <a:r>
              <a:rPr lang="es-ES" sz="1150" spc="0">
                <a:solidFill>
                  <a:srgbClr val="000000"/>
                </a:solidFill>
                <a:latin typeface="Arial" pitchFamily="2" panose="02020603050405020304"/>
              </a:rPr>
              <a:t>63 </a:t>
            </a:r>
          </a:p>
        </p:txBody>
      </p:sp>
      <p:sp>
        <p:nvSpPr>
          <p:cNvPr id="7" name=""/>
          <p:cNvSpPr/>
          <p:nvPr>
            <p:ph type="body" idx="10"/>
          </p:nvPr>
        </p:nvSpPr>
        <p:spPr>
          <a:xfrm>
            <a:off x="1176655" y="2727960"/>
            <a:ext cx="5242560" cy="164465"/>
          </a:xfrm>
          <a:prstGeom prst="rect">
            <a:avLst/>
          </a:prstGeom>
          <a:noFill/>
          <a:ln w="0" cmpd="sng">
            <a:noFill/>
            <a:prstDash val="solid"/>
          </a:ln>
        </p:spPr>
        <p:txBody>
          <a:bodyPr vert="horz" lIns="0" tIns="0" rIns="0" bIns="0" anchor="t"/>
          <a:lstStyle/>
          <a:p>
            <a:pPr marL="91440" marR="0" indent="0" algn="l">
              <a:lnSpc>
                <a:spcPts val="1100"/>
              </a:lnSpc>
              <a:spcAft>
                <a:spcPts val="10"/>
              </a:spcAft>
              <a:tabLst>
                <a:tab algn="l" pos="2788920"/>
                <a:tab algn="l" pos="4846320"/>
              </a:tabLst>
            </a:pPr>
            <a:r>
              <a:rPr lang="es-ES" sz="1100" spc="0">
                <a:solidFill>
                  <a:srgbClr val="000000"/>
                </a:solidFill>
                <a:latin typeface="Times New Roman" pitchFamily="1" panose="02020603050405020304"/>
              </a:rPr>
              <a:t>Curso AO </a:t>
            </a:r>
            <a:r>
              <a:rPr lang="es-ES" sz="1100" spc="0">
                <a:solidFill>
                  <a:srgbClr val="000000"/>
                </a:solidFill>
                <a:latin typeface="Times New Roman" pitchFamily="1" panose="02020603050405020304"/>
              </a:rPr>
              <a:t>AOP </a:t>
            </a:r>
            <a:r>
              <a:rPr lang="es-ES" sz="1100" spc="0">
                <a:solidFill>
                  <a:srgbClr val="000000"/>
                </a:solidFill>
                <a:latin typeface="Times New Roman" pitchFamily="1" panose="02020603050405020304"/>
              </a:rPr>
              <a:t>HS </a:t>
            </a:r>
          </a:p>
        </p:txBody>
      </p:sp>
      <p:sp>
        <p:nvSpPr>
          <p:cNvPr id="8" name=""/>
          <p:cNvSpPr/>
          <p:nvPr>
            <p:ph type="body" idx="10"/>
          </p:nvPr>
        </p:nvSpPr>
        <p:spPr>
          <a:xfrm>
            <a:off x="1176655" y="2926080"/>
            <a:ext cx="5242560" cy="3999230"/>
          </a:xfrm>
          <a:prstGeom prst="rect">
            <a:avLst/>
          </a:prstGeom>
          <a:noFill/>
          <a:ln w="0" cmpd="sng">
            <a:noFill/>
            <a:prstDash val="solid"/>
          </a:ln>
        </p:spPr>
        <p:txBody>
          <a:bodyPr vert="horz" lIns="0" tIns="0" rIns="0" bIns="0" anchor="t"/>
          <a:lstStyle/>
          <a:p>
            <a:pPr marL="594360" marR="0" indent="0" algn="l">
              <a:lnSpc>
                <a:spcPts val="1100"/>
              </a:lnSpc>
              <a:spcAft>
                <a:spcPts val="0"/>
              </a:spcAft>
            </a:pPr>
            <a:r>
              <a:rPr lang="es-ES" sz="1100" b="1" spc="65">
                <a:solidFill>
                  <a:srgbClr val="000000"/>
                </a:solidFill>
                <a:latin typeface="Garamond" pitchFamily="1" panose="02020603050405020304"/>
              </a:rPr>
              <a:t>Primer Ciclo </a:t>
            </a:r>
          </a:p>
          <a:p>
            <a:pPr marL="228600" marR="0" indent="0" algn="l">
              <a:lnSpc>
                <a:spcPts val="1300"/>
              </a:lnSpc>
              <a:spcBef>
                <a:spcPts val="80"/>
              </a:spcBef>
              <a:spcAft>
                <a:spcPts val="0"/>
              </a:spcAft>
              <a:tabLst>
                <a:tab algn="l" pos="594360"/>
                <a:tab algn="r" pos="5166360"/>
              </a:tabLst>
            </a:pPr>
            <a:r>
              <a:rPr lang="es-ES" sz="1100" spc="0">
                <a:solidFill>
                  <a:srgbClr val="000000"/>
                </a:solidFill>
                <a:latin typeface="Times New Roman" pitchFamily="1" panose="02020603050405020304"/>
              </a:rPr>
              <a:t>1 </a:t>
            </a:r>
            <a:r>
              <a:rPr lang="es-ES" sz="1100" spc="0">
                <a:solidFill>
                  <a:srgbClr val="000000"/>
                </a:solidFill>
                <a:latin typeface="Times New Roman" pitchFamily="1" panose="02020603050405020304"/>
              </a:rPr>
              <a:t>Algebra Lineal y Geometría </a:t>
            </a:r>
            <a:r>
              <a:rPr lang="es-ES" sz="1100" spc="0">
                <a:solidFill>
                  <a:srgbClr val="000000"/>
                </a:solidFill>
                <a:latin typeface="Times New Roman" pitchFamily="1" panose="02020603050405020304"/>
              </a:rPr>
              <a:t>5(t+p)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Análisis Matemático I </a:t>
            </a:r>
            <a:r>
              <a:rPr lang="es-ES" sz="1100" spc="0">
                <a:solidFill>
                  <a:srgbClr val="000000"/>
                </a:solidFill>
                <a:latin typeface="Times New Roman" pitchFamily="1" panose="02020603050405020304"/>
              </a:rPr>
              <a:t>5(t+p) </a:t>
            </a:r>
          </a:p>
          <a:p>
            <a:pPr marL="594360" marR="0" indent="0" algn="l">
              <a:lnSpc>
                <a:spcPts val="1300"/>
              </a:lnSpc>
              <a:spcBef>
                <a:spcPts val="15"/>
              </a:spcBef>
              <a:spcAft>
                <a:spcPts val="0"/>
              </a:spcAft>
              <a:tabLst>
                <a:tab algn="r" pos="5166360"/>
              </a:tabLst>
            </a:pPr>
            <a:r>
              <a:rPr lang="es-ES" sz="1100" spc="0">
                <a:solidFill>
                  <a:srgbClr val="000000"/>
                </a:solidFill>
                <a:latin typeface="Times New Roman" pitchFamily="1" panose="02020603050405020304"/>
              </a:rPr>
              <a:t>Física General </a:t>
            </a:r>
            <a:r>
              <a:rPr lang="es-ES" sz="1100" spc="0">
                <a:solidFill>
                  <a:srgbClr val="000000"/>
                </a:solidFill>
                <a:latin typeface="Times New Roman" pitchFamily="1" panose="02020603050405020304"/>
              </a:rPr>
              <a:t>6t+3p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Química General </a:t>
            </a:r>
            <a:r>
              <a:rPr lang="es-ES" sz="1100" spc="0">
                <a:solidFill>
                  <a:srgbClr val="000000"/>
                </a:solidFill>
                <a:latin typeface="Times New Roman" pitchFamily="1" panose="02020603050405020304"/>
              </a:rPr>
              <a:t>4t+2p </a:t>
            </a:r>
          </a:p>
          <a:p>
            <a:pPr marL="228600" marR="0" indent="0" algn="l">
              <a:lnSpc>
                <a:spcPts val="1300"/>
              </a:lnSpc>
              <a:spcBef>
                <a:spcPts val="15"/>
              </a:spcBef>
              <a:spcAft>
                <a:spcPts val="0"/>
              </a:spcAft>
              <a:tabLst>
                <a:tab algn="l" pos="594360"/>
                <a:tab algn="r" pos="5166360"/>
              </a:tabLst>
            </a:pPr>
            <a:r>
              <a:rPr lang="es-ES" sz="1100" spc="0">
                <a:solidFill>
                  <a:srgbClr val="000000"/>
                </a:solidFill>
                <a:latin typeface="Times New Roman" pitchFamily="1" panose="02020603050405020304"/>
              </a:rPr>
              <a:t>2 </a:t>
            </a:r>
            <a:r>
              <a:rPr lang="es-ES" sz="1100" spc="0">
                <a:solidFill>
                  <a:srgbClr val="000000"/>
                </a:solidFill>
                <a:latin typeface="Times New Roman" pitchFamily="1" panose="02020603050405020304"/>
              </a:rPr>
              <a:t>Análisis Matemático II </a:t>
            </a:r>
            <a:r>
              <a:rPr lang="es-ES" sz="1100" spc="0">
                <a:solidFill>
                  <a:srgbClr val="000000"/>
                </a:solidFill>
                <a:latin typeface="Times New Roman" pitchFamily="1" panose="02020603050405020304"/>
              </a:rPr>
              <a:t>5(t+p)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Métodos Matemáticos de la Física I </a:t>
            </a:r>
            <a:r>
              <a:rPr lang="es-ES" sz="1100" spc="0">
                <a:solidFill>
                  <a:srgbClr val="000000"/>
                </a:solidFill>
                <a:latin typeface="Times New Roman" pitchFamily="1" panose="02020603050405020304"/>
              </a:rPr>
              <a:t>5(t+p) </a:t>
            </a:r>
          </a:p>
          <a:p>
            <a:pPr marL="594360" marR="0" indent="0" algn="l">
              <a:lnSpc>
                <a:spcPts val="1300"/>
              </a:lnSpc>
              <a:spcBef>
                <a:spcPts val="15"/>
              </a:spcBef>
              <a:spcAft>
                <a:spcPts val="0"/>
              </a:spcAft>
              <a:tabLst>
                <a:tab algn="r" pos="5166360"/>
              </a:tabLst>
            </a:pPr>
            <a:r>
              <a:rPr lang="es-ES" sz="1100" spc="0">
                <a:solidFill>
                  <a:srgbClr val="000000"/>
                </a:solidFill>
                <a:latin typeface="Times New Roman" pitchFamily="1" panose="02020603050405020304"/>
              </a:rPr>
              <a:t>Mecánica y Ondas </a:t>
            </a:r>
            <a:r>
              <a:rPr lang="es-ES" sz="1100" spc="0">
                <a:solidFill>
                  <a:srgbClr val="000000"/>
                </a:solidFill>
                <a:latin typeface="Times New Roman" pitchFamily="1" panose="02020603050405020304"/>
              </a:rPr>
              <a:t>5t+3p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Termología </a:t>
            </a:r>
            <a:r>
              <a:rPr lang="es-ES" sz="1100" spc="0">
                <a:solidFill>
                  <a:srgbClr val="000000"/>
                </a:solidFill>
                <a:latin typeface="Times New Roman" pitchFamily="1" panose="02020603050405020304"/>
              </a:rPr>
              <a:t>5t+3p </a:t>
            </a:r>
          </a:p>
          <a:p>
            <a:pPr marL="228600" marR="0" indent="0" algn="l">
              <a:lnSpc>
                <a:spcPts val="1300"/>
              </a:lnSpc>
              <a:spcBef>
                <a:spcPts val="15"/>
              </a:spcBef>
              <a:spcAft>
                <a:spcPts val="0"/>
              </a:spcAft>
              <a:tabLst>
                <a:tab algn="l" pos="594360"/>
                <a:tab algn="r" pos="5166360"/>
              </a:tabLst>
            </a:pPr>
            <a:r>
              <a:rPr lang="es-ES" sz="1100" spc="0">
                <a:solidFill>
                  <a:srgbClr val="000000"/>
                </a:solidFill>
                <a:latin typeface="Times New Roman" pitchFamily="1" panose="02020603050405020304"/>
              </a:rPr>
              <a:t>3 </a:t>
            </a:r>
            <a:r>
              <a:rPr lang="es-ES" sz="1100" spc="0">
                <a:solidFill>
                  <a:srgbClr val="000000"/>
                </a:solidFill>
                <a:latin typeface="Times New Roman" pitchFamily="1" panose="02020603050405020304"/>
              </a:rPr>
              <a:t>Métodos Matemáticos de la Física II </a:t>
            </a:r>
            <a:r>
              <a:rPr lang="es-ES" sz="1100" spc="0">
                <a:solidFill>
                  <a:srgbClr val="000000"/>
                </a:solidFill>
                <a:latin typeface="Times New Roman" pitchFamily="1" panose="02020603050405020304"/>
              </a:rPr>
              <a:t>5(t+p)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Electricidad y Magnetismo </a:t>
            </a:r>
            <a:r>
              <a:rPr lang="es-ES" sz="1100" spc="0">
                <a:solidFill>
                  <a:srgbClr val="000000"/>
                </a:solidFill>
                <a:latin typeface="Times New Roman" pitchFamily="1" panose="02020603050405020304"/>
              </a:rPr>
              <a:t>5t+3p </a:t>
            </a:r>
          </a:p>
          <a:p>
            <a:pPr marL="594360" marR="0" indent="0" algn="l">
              <a:lnSpc>
                <a:spcPts val="1200"/>
              </a:lnSpc>
              <a:spcBef>
                <a:spcPts val="0"/>
              </a:spcBef>
              <a:spcAft>
                <a:spcPts val="0"/>
              </a:spcAft>
              <a:tabLst>
                <a:tab algn="r" pos="5166360"/>
              </a:tabLst>
            </a:pPr>
            <a:r>
              <a:rPr lang="es-ES" sz="1100" spc="0">
                <a:solidFill>
                  <a:srgbClr val="000000"/>
                </a:solidFill>
                <a:latin typeface="Times New Roman" pitchFamily="1" panose="02020603050405020304"/>
              </a:rPr>
              <a:t>Optica y Estructura de la Materia </a:t>
            </a:r>
            <a:r>
              <a:rPr lang="es-ES" sz="1100" spc="0">
                <a:solidFill>
                  <a:srgbClr val="000000"/>
                </a:solidFill>
                <a:latin typeface="Times New Roman" pitchFamily="1" panose="02020603050405020304"/>
              </a:rPr>
              <a:t>5t+3p </a:t>
            </a:r>
          </a:p>
          <a:p>
            <a:pPr marL="594360" marR="0" indent="0" algn="l">
              <a:lnSpc>
                <a:spcPts val="1300"/>
              </a:lnSpc>
              <a:spcBef>
                <a:spcPts val="20"/>
              </a:spcBef>
              <a:spcAft>
                <a:spcPts val="0"/>
              </a:spcAft>
              <a:tabLst>
                <a:tab algn="r" pos="5166360"/>
              </a:tabLst>
            </a:pPr>
            <a:r>
              <a:rPr lang="es-ES" sz="1100" spc="0">
                <a:solidFill>
                  <a:srgbClr val="000000"/>
                </a:solidFill>
                <a:latin typeface="Times New Roman" pitchFamily="1" panose="02020603050405020304"/>
              </a:rPr>
              <a:t>Física Cuántica </a:t>
            </a:r>
            <a:r>
              <a:rPr lang="es-ES" sz="1100" spc="0">
                <a:solidFill>
                  <a:srgbClr val="000000"/>
                </a:solidFill>
                <a:latin typeface="Times New Roman" pitchFamily="1" panose="02020603050405020304"/>
              </a:rPr>
              <a:t>5(t+p) </a:t>
            </a:r>
          </a:p>
          <a:p>
            <a:pPr marL="594360" marR="0" indent="0" algn="l">
              <a:lnSpc>
                <a:spcPts val="1200"/>
              </a:lnSpc>
              <a:spcBef>
                <a:spcPts val="0"/>
              </a:spcBef>
              <a:spcAft>
                <a:spcPts val="0"/>
              </a:spcAft>
              <a:tabLst>
                <a:tab algn="r" pos="5166360"/>
              </a:tabLst>
            </a:pPr>
            <a:r>
              <a:rPr lang="es-ES" sz="1100" spc="0">
                <a:solidFill>
                  <a:srgbClr val="000000"/>
                </a:solidFill>
                <a:latin typeface="Times New Roman" pitchFamily="1" panose="02020603050405020304"/>
              </a:rPr>
              <a:t>Mecánica Estadística </a:t>
            </a:r>
            <a:r>
              <a:rPr lang="es-ES" sz="1100" spc="0">
                <a:solidFill>
                  <a:srgbClr val="000000"/>
                </a:solidFill>
                <a:latin typeface="Times New Roman" pitchFamily="1" panose="02020603050405020304"/>
              </a:rPr>
              <a:t>5(t+p) </a:t>
            </a:r>
          </a:p>
          <a:p>
            <a:pPr marL="594360" marR="0" indent="0" algn="l">
              <a:lnSpc>
                <a:spcPts val="1200"/>
              </a:lnSpc>
              <a:spcBef>
                <a:spcPts val="40"/>
              </a:spcBef>
              <a:spcAft>
                <a:spcPts val="0"/>
              </a:spcAft>
            </a:pPr>
            <a:r>
              <a:rPr lang="es-ES" sz="1100" b="1" spc="45">
                <a:solidFill>
                  <a:srgbClr val="000000"/>
                </a:solidFill>
                <a:latin typeface="Garamond" pitchFamily="1" panose="02020603050405020304"/>
              </a:rPr>
              <a:t>Segundo Ciclo </a:t>
            </a:r>
          </a:p>
          <a:p>
            <a:pPr marL="228600" marR="0" indent="0" algn="l">
              <a:lnSpc>
                <a:spcPts val="1300"/>
              </a:lnSpc>
              <a:spcBef>
                <a:spcPts val="55"/>
              </a:spcBef>
              <a:spcAft>
                <a:spcPts val="0"/>
              </a:spcAft>
              <a:tabLst>
                <a:tab algn="l" pos="594360"/>
                <a:tab algn="r" pos="5166360"/>
              </a:tabLst>
            </a:pPr>
            <a:r>
              <a:rPr lang="es-ES" sz="1100" spc="0">
                <a:solidFill>
                  <a:srgbClr val="000000"/>
                </a:solidFill>
                <a:latin typeface="Times New Roman" pitchFamily="1" panose="02020603050405020304"/>
              </a:rPr>
              <a:t>4 </a:t>
            </a:r>
            <a:r>
              <a:rPr lang="es-ES" sz="1100" spc="0">
                <a:solidFill>
                  <a:srgbClr val="000000"/>
                </a:solidFill>
                <a:latin typeface="Times New Roman" pitchFamily="1" panose="02020603050405020304"/>
              </a:rPr>
              <a:t>Física del Estado Sólido </a:t>
            </a:r>
            <a:r>
              <a:rPr lang="es-ES" sz="1100" spc="0">
                <a:solidFill>
                  <a:srgbClr val="000000"/>
                </a:solidFill>
                <a:latin typeface="Times New Roman" pitchFamily="1" panose="02020603050405020304"/>
              </a:rPr>
              <a:t>6(t+p)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Mecánica Cuántica </a:t>
            </a:r>
            <a:r>
              <a:rPr lang="es-ES" sz="1100" spc="0">
                <a:solidFill>
                  <a:srgbClr val="000000"/>
                </a:solidFill>
                <a:latin typeface="Times New Roman" pitchFamily="1" panose="02020603050405020304"/>
              </a:rPr>
              <a:t>6(t+p) </a:t>
            </a:r>
          </a:p>
          <a:p>
            <a:pPr marL="594360" marR="0" indent="0" algn="l">
              <a:lnSpc>
                <a:spcPts val="1300"/>
              </a:lnSpc>
              <a:spcBef>
                <a:spcPts val="15"/>
              </a:spcBef>
              <a:spcAft>
                <a:spcPts val="0"/>
              </a:spcAft>
              <a:tabLst>
                <a:tab algn="r" pos="5166360"/>
              </a:tabLst>
            </a:pPr>
            <a:r>
              <a:rPr lang="es-ES" sz="1100" spc="0">
                <a:solidFill>
                  <a:srgbClr val="000000"/>
                </a:solidFill>
                <a:latin typeface="Times New Roman" pitchFamily="1" panose="02020603050405020304"/>
              </a:rPr>
              <a:t>Electrónica </a:t>
            </a:r>
            <a:r>
              <a:rPr lang="es-ES" sz="1100" spc="0">
                <a:solidFill>
                  <a:srgbClr val="000000"/>
                </a:solidFill>
                <a:latin typeface="Times New Roman" pitchFamily="1" panose="02020603050405020304"/>
              </a:rPr>
              <a:t>6(t+p) </a:t>
            </a:r>
          </a:p>
          <a:p>
            <a:pPr marL="594360" marR="0" indent="0" algn="l">
              <a:lnSpc>
                <a:spcPts val="1300"/>
              </a:lnSpc>
              <a:spcBef>
                <a:spcPts val="0"/>
              </a:spcBef>
              <a:spcAft>
                <a:spcPts val="0"/>
              </a:spcAft>
              <a:tabLst>
                <a:tab algn="l" pos="2788920"/>
                <a:tab algn="r" pos="5166360"/>
              </a:tabLst>
            </a:pPr>
            <a:r>
              <a:rPr lang="es-ES" sz="1100" spc="0">
                <a:solidFill>
                  <a:srgbClr val="000000"/>
                </a:solidFill>
                <a:latin typeface="Times New Roman" pitchFamily="1" panose="02020603050405020304"/>
              </a:rPr>
              <a:t>Una optativa a elegir: </a:t>
            </a:r>
            <a:r>
              <a:rPr lang="es-ES" sz="1100" spc="0">
                <a:solidFill>
                  <a:srgbClr val="000000"/>
                </a:solidFill>
                <a:latin typeface="Times New Roman" pitchFamily="1" panose="02020603050405020304"/>
              </a:rPr>
              <a:t>Ampl. de Mecánica </a:t>
            </a:r>
            <a:r>
              <a:rPr lang="es-ES" sz="1100" spc="0">
                <a:solidFill>
                  <a:srgbClr val="000000"/>
                </a:solidFill>
                <a:latin typeface="Times New Roman" pitchFamily="1" panose="02020603050405020304"/>
              </a:rPr>
              <a:t>6(t+p) </a:t>
            </a:r>
          </a:p>
          <a:p>
            <a:pPr marL="0" marR="45720" indent="0" algn="r">
              <a:lnSpc>
                <a:spcPts val="1300"/>
              </a:lnSpc>
              <a:spcBef>
                <a:spcPts val="15"/>
              </a:spcBef>
              <a:spcAft>
                <a:spcPts val="0"/>
              </a:spcAft>
            </a:pPr>
            <a:r>
              <a:rPr lang="es-ES" sz="1100" spc="25">
                <a:solidFill>
                  <a:srgbClr val="000000"/>
                </a:solidFill>
                <a:latin typeface="Times New Roman" pitchFamily="1" panose="02020603050405020304"/>
              </a:rPr>
              <a:t>Teor. de Circuitos y Automática 6(t+p) </a:t>
            </a:r>
          </a:p>
          <a:p>
            <a:pPr marL="228600" marR="0" indent="0" algn="l">
              <a:lnSpc>
                <a:spcPts val="1300"/>
              </a:lnSpc>
              <a:spcBef>
                <a:spcPts val="0"/>
              </a:spcBef>
              <a:spcAft>
                <a:spcPts val="0"/>
              </a:spcAft>
              <a:tabLst>
                <a:tab algn="l" pos="594360"/>
                <a:tab algn="r" pos="5166360"/>
              </a:tabLst>
            </a:pPr>
            <a:r>
              <a:rPr lang="es-ES" sz="1100" spc="0">
                <a:solidFill>
                  <a:srgbClr val="000000"/>
                </a:solidFill>
                <a:latin typeface="Times New Roman" pitchFamily="1" panose="02020603050405020304"/>
              </a:rPr>
              <a:t>5 </a:t>
            </a:r>
            <a:r>
              <a:rPr lang="es-ES" sz="1100" spc="0">
                <a:solidFill>
                  <a:srgbClr val="000000"/>
                </a:solidFill>
                <a:latin typeface="Times New Roman" pitchFamily="1" panose="02020603050405020304"/>
              </a:rPr>
              <a:t>Física Atómica y Nuclear </a:t>
            </a:r>
            <a:r>
              <a:rPr lang="es-ES" sz="1100" spc="0">
                <a:solidFill>
                  <a:srgbClr val="000000"/>
                </a:solidFill>
                <a:latin typeface="Times New Roman" pitchFamily="1" panose="02020603050405020304"/>
              </a:rPr>
              <a:t>6(t+p) </a:t>
            </a:r>
          </a:p>
          <a:p>
            <a:pPr marL="594360" marR="0" indent="0" algn="l">
              <a:lnSpc>
                <a:spcPts val="1200"/>
              </a:lnSpc>
              <a:spcBef>
                <a:spcPts val="0"/>
              </a:spcBef>
              <a:spcAft>
                <a:spcPts val="0"/>
              </a:spcAft>
              <a:tabLst>
                <a:tab algn="r" pos="5166360"/>
              </a:tabLst>
            </a:pPr>
            <a:r>
              <a:rPr lang="es-ES" sz="1100" spc="0">
                <a:solidFill>
                  <a:srgbClr val="000000"/>
                </a:solidFill>
                <a:latin typeface="Times New Roman" pitchFamily="1" panose="02020603050405020304"/>
              </a:rPr>
              <a:t>Ampliación de Termología </a:t>
            </a:r>
            <a:r>
              <a:rPr lang="es-ES" sz="1100" spc="0">
                <a:solidFill>
                  <a:srgbClr val="000000"/>
                </a:solidFill>
                <a:latin typeface="Times New Roman" pitchFamily="1" panose="02020603050405020304"/>
              </a:rPr>
              <a:t>6(t+p) </a:t>
            </a:r>
          </a:p>
          <a:p>
            <a:pPr marL="594360" marR="0" indent="0" algn="l">
              <a:lnSpc>
                <a:spcPts val="1300"/>
              </a:lnSpc>
              <a:spcBef>
                <a:spcPts val="20"/>
              </a:spcBef>
              <a:spcAft>
                <a:spcPts val="0"/>
              </a:spcAft>
              <a:tabLst>
                <a:tab algn="r" pos="5166360"/>
              </a:tabLst>
            </a:pPr>
            <a:r>
              <a:rPr lang="es-ES" sz="1100" spc="0">
                <a:solidFill>
                  <a:srgbClr val="000000"/>
                </a:solidFill>
                <a:latin typeface="Times New Roman" pitchFamily="1" panose="02020603050405020304"/>
              </a:rPr>
              <a:t>Teoría Clásica de Campos </a:t>
            </a:r>
            <a:r>
              <a:rPr lang="es-ES" sz="1100" spc="0">
                <a:solidFill>
                  <a:srgbClr val="000000"/>
                </a:solidFill>
                <a:latin typeface="Times New Roman" pitchFamily="1" panose="02020603050405020304"/>
              </a:rPr>
              <a:t>6(t+p) </a:t>
            </a:r>
          </a:p>
          <a:p>
            <a:pPr marL="594360" marR="0" indent="0" algn="l">
              <a:lnSpc>
                <a:spcPts val="1300"/>
              </a:lnSpc>
              <a:spcBef>
                <a:spcPts val="15"/>
              </a:spcBef>
              <a:spcAft>
                <a:spcPts val="0"/>
              </a:spcAft>
              <a:tabLst>
                <a:tab algn="l" pos="2788920"/>
                <a:tab algn="r" pos="5166360"/>
              </a:tabLst>
            </a:pPr>
            <a:r>
              <a:rPr lang="es-ES" sz="1100" spc="0">
                <a:solidFill>
                  <a:srgbClr val="000000"/>
                </a:solidFill>
                <a:latin typeface="Times New Roman" pitchFamily="1" panose="02020603050405020304"/>
              </a:rPr>
              <a:t>Una optativa a elegir: </a:t>
            </a:r>
            <a:r>
              <a:rPr lang="es-ES" sz="1100" spc="0">
                <a:solidFill>
                  <a:srgbClr val="000000"/>
                </a:solidFill>
                <a:latin typeface="Times New Roman" pitchFamily="1" panose="02020603050405020304"/>
              </a:rPr>
              <a:t>Física del Aire </a:t>
            </a:r>
            <a:r>
              <a:rPr lang="es-ES" sz="1100" spc="0">
                <a:solidFill>
                  <a:srgbClr val="000000"/>
                </a:solidFill>
                <a:latin typeface="Times New Roman" pitchFamily="1" panose="02020603050405020304"/>
              </a:rPr>
              <a:t>6(t+p) </a:t>
            </a:r>
          </a:p>
          <a:p>
            <a:pPr marL="2788920" marR="0" indent="0" algn="l">
              <a:lnSpc>
                <a:spcPts val="1300"/>
              </a:lnSpc>
              <a:spcBef>
                <a:spcPts val="0"/>
              </a:spcBef>
              <a:spcAft>
                <a:spcPts val="5"/>
              </a:spcAft>
              <a:tabLst>
                <a:tab algn="r" pos="5166360"/>
              </a:tabLst>
            </a:pPr>
            <a:r>
              <a:rPr lang="es-ES" sz="1100" spc="0">
                <a:solidFill>
                  <a:srgbClr val="000000"/>
                </a:solidFill>
                <a:latin typeface="Times New Roman" pitchFamily="1" panose="02020603050405020304"/>
              </a:rPr>
              <a:t>Electrónica Informática </a:t>
            </a:r>
            <a:r>
              <a:rPr lang="es-ES" sz="1100" spc="0">
                <a:solidFill>
                  <a:srgbClr val="000000"/>
                </a:solidFill>
                <a:latin typeface="Times New Roman" pitchFamily="1" panose="02020603050405020304"/>
              </a:rPr>
              <a:t>6(t+p) </a:t>
            </a:r>
          </a:p>
        </p:txBody>
      </p:sp>
      <p:sp>
        <p:nvSpPr>
          <p:cNvPr id="9" name=""/>
          <p:cNvSpPr/>
          <p:nvPr>
            <p:ph type="body" idx="10"/>
          </p:nvPr>
        </p:nvSpPr>
        <p:spPr>
          <a:xfrm>
            <a:off x="1057910" y="6954520"/>
            <a:ext cx="5486400" cy="2776855"/>
          </a:xfrm>
          <a:prstGeom prst="rect">
            <a:avLst/>
          </a:prstGeom>
          <a:noFill/>
          <a:ln w="0" cmpd="sng">
            <a:noFill/>
            <a:prstDash val="solid"/>
          </a:ln>
        </p:spPr>
        <p:txBody>
          <a:bodyPr vert="horz" lIns="0" tIns="146050" rIns="0" bIns="0" anchor="t"/>
          <a:lstStyle/>
          <a:p>
            <a:pPr marL="91440" marR="91440" indent="0" algn="just">
              <a:lnSpc>
                <a:spcPts val="1200"/>
              </a:lnSpc>
              <a:spcAft>
                <a:spcPts val="0"/>
              </a:spcAft>
            </a:pPr>
            <a:r>
              <a:rPr lang="es-ES" sz="1400" spc="0">
                <a:solidFill>
                  <a:srgbClr val="000000"/>
                </a:solidFill>
                <a:latin typeface="Garamond" pitchFamily="1" panose="02020603050405020304"/>
              </a:rPr>
              <a:t>Tabla </a:t>
            </a:r>
            <a:r>
              <a:rPr lang="es-ES" sz="1150" spc="0">
                <a:solidFill>
                  <a:srgbClr val="000000"/>
                </a:solidFill>
                <a:latin typeface="Arial" pitchFamily="2" panose="02020603050405020304"/>
              </a:rPr>
              <a:t>4.10: </a:t>
            </a:r>
            <a:r>
              <a:rPr lang="es-ES" sz="1000" spc="0">
                <a:solidFill>
                  <a:srgbClr val="000000"/>
                </a:solidFill>
                <a:latin typeface="Times New Roman" pitchFamily="1" panose="02020603050405020304"/>
              </a:rPr>
              <a:t>Plan de Estudios de la Licenciatura en Ciencias Físicas (O.M. de 17 de marzo de 1988). </a:t>
            </a:r>
            <a:r>
              <a:rPr lang="es-ES" sz="1100" b="1" spc="0">
                <a:solidFill>
                  <a:srgbClr val="000000"/>
                </a:solidFill>
                <a:latin typeface="Garamond" pitchFamily="1" panose="02020603050405020304"/>
              </a:rPr>
              <a:t>AO</a:t>
            </a:r>
            <a:r>
              <a:rPr lang="es-ES" sz="1000" spc="0">
                <a:solidFill>
                  <a:srgbClr val="000000"/>
                </a:solidFill>
                <a:latin typeface="Times New Roman" pitchFamily="1" panose="02020603050405020304"/>
              </a:rPr>
              <a:t>: asignatura obligatoria; </a:t>
            </a:r>
            <a:r>
              <a:rPr lang="es-ES" sz="1100" b="1" spc="0">
                <a:solidFill>
                  <a:srgbClr val="000000"/>
                </a:solidFill>
                <a:latin typeface="Garamond" pitchFamily="1" panose="02020603050405020304"/>
              </a:rPr>
              <a:t>AOP</a:t>
            </a:r>
            <a:r>
              <a:rPr lang="es-ES" sz="1000" spc="0">
                <a:solidFill>
                  <a:srgbClr val="000000"/>
                </a:solidFill>
                <a:latin typeface="Times New Roman" pitchFamily="1" panose="02020603050405020304"/>
              </a:rPr>
              <a:t>: asignatura optativa; </a:t>
            </a:r>
            <a:r>
              <a:rPr lang="es-ES" sz="1100" b="1" spc="0">
                <a:solidFill>
                  <a:srgbClr val="000000"/>
                </a:solidFill>
                <a:latin typeface="Garamond" pitchFamily="1" panose="02020603050405020304"/>
              </a:rPr>
              <a:t>HS</a:t>
            </a:r>
            <a:r>
              <a:rPr lang="es-ES" sz="1000" spc="0">
                <a:solidFill>
                  <a:srgbClr val="000000"/>
                </a:solidFill>
                <a:latin typeface="Times New Roman" pitchFamily="1" panose="02020603050405020304"/>
              </a:rPr>
              <a:t>: horas semanales (</a:t>
            </a:r>
            <a:r>
              <a:rPr lang="es-ES" sz="1100" b="1" spc="0">
                <a:solidFill>
                  <a:srgbClr val="000000"/>
                </a:solidFill>
                <a:latin typeface="Garamond" pitchFamily="1" panose="02020603050405020304"/>
              </a:rPr>
              <a:t>t</a:t>
            </a:r>
            <a:r>
              <a:rPr lang="es-ES" sz="1000" spc="0">
                <a:solidFill>
                  <a:srgbClr val="000000"/>
                </a:solidFill>
                <a:latin typeface="Times New Roman" pitchFamily="1" panose="02020603050405020304"/>
              </a:rPr>
              <a:t>: teóricas, </a:t>
            </a:r>
          </a:p>
          <a:p>
            <a:pPr marL="0" marR="0" indent="0" algn="ctr">
              <a:lnSpc>
                <a:spcPts val="1200"/>
              </a:lnSpc>
              <a:spcBef>
                <a:spcPts val="0"/>
              </a:spcBef>
              <a:spcAft>
                <a:spcPts val="17115"/>
              </a:spcAft>
            </a:pPr>
            <a:r>
              <a:rPr lang="es-ES" sz="1100" b="1" spc="25">
                <a:solidFill>
                  <a:srgbClr val="000000"/>
                </a:solidFill>
                <a:latin typeface="Garamond" pitchFamily="1" panose="02020603050405020304"/>
              </a:rPr>
              <a:t>p</a:t>
            </a:r>
            <a:r>
              <a:rPr lang="es-ES" sz="1000" spc="25">
                <a:solidFill>
                  <a:srgbClr val="000000"/>
                </a:solidFill>
                <a:latin typeface="Times New Roman" pitchFamily="1" panose="02020603050405020304"/>
              </a:rPr>
              <a:t>: prácticas) </a:t>
            </a:r>
          </a:p>
        </p:txBody>
      </p:sp>
      <p:sp>
        <p:nvSpPr>
          <p:cNvPr id="10"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spTree>
  </p:cSld>
  <p:clrMapOvr>
    <a:masterClrMapping/>
  </p:clrMapOvr>
</p:sldLayout>
</file>

<file path=ppt/slideLayouts/slideLayout8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6" name=""/>
          <p:cNvSpPr/>
          <p:nvPr>
            <p:ph type="body" idx="10"/>
          </p:nvPr>
        </p:nvSpPr>
        <p:spPr>
          <a:xfrm>
            <a:off x="1054735" y="469900"/>
            <a:ext cx="5486400" cy="212090"/>
          </a:xfrm>
          <a:prstGeom prst="rect">
            <a:avLst/>
          </a:prstGeom>
          <a:noFill/>
          <a:ln w="0" cmpd="sng">
            <a:noFill/>
            <a:prstDash val="solid"/>
          </a:ln>
        </p:spPr>
        <p:txBody>
          <a:bodyPr vert="horz" lIns="0" tIns="12065" rIns="0" bIns="0" anchor="t"/>
          <a:lstStyle/>
          <a:p>
            <a:pPr marL="45720" marR="0" indent="0" algn="l">
              <a:lnSpc>
                <a:spcPts val="1500"/>
              </a:lnSpc>
              <a:spcAft>
                <a:spcPts val="0"/>
              </a:spcAft>
              <a:tabLst>
                <a:tab algn="r" pos="5440680"/>
              </a:tabLst>
            </a:pPr>
            <a:r>
              <a:rPr lang="es-ES" sz="1200" spc="0">
                <a:solidFill>
                  <a:srgbClr val="000000"/>
                </a:solidFill>
                <a:latin typeface="Arial" pitchFamily="2" panose="02020603050405020304"/>
              </a:rPr>
              <a:t>64 </a:t>
            </a:r>
            <a:r>
              <a:rPr lang="es-ES" sz="1400" spc="0">
                <a:solidFill>
                  <a:srgbClr val="000000"/>
                </a:solidFill>
                <a:latin typeface="Garamond" pitchFamily="1" panose="02020603050405020304"/>
              </a:rPr>
              <a:t>4.4. Planes de Estudio </a:t>
            </a:r>
          </a:p>
        </p:txBody>
      </p:sp>
      <p:sp>
        <p:nvSpPr>
          <p:cNvPr id="7" name=""/>
          <p:cNvSpPr/>
          <p:nvPr>
            <p:ph type="body" idx="10"/>
          </p:nvPr>
        </p:nvSpPr>
        <p:spPr>
          <a:xfrm>
            <a:off x="1167130" y="2164080"/>
            <a:ext cx="5264150" cy="143510"/>
          </a:xfrm>
          <a:prstGeom prst="rect">
            <a:avLst/>
          </a:prstGeom>
          <a:noFill/>
          <a:ln w="0" cmpd="sng">
            <a:noFill/>
            <a:prstDash val="solid"/>
          </a:ln>
        </p:spPr>
        <p:txBody>
          <a:bodyPr vert="horz" lIns="0" tIns="0" rIns="0" bIns="0" anchor="t"/>
          <a:lstStyle/>
          <a:p>
            <a:pPr marL="0" marR="22860" indent="0" algn="l">
              <a:lnSpc>
                <a:spcPts val="1000"/>
              </a:lnSpc>
              <a:spcAft>
                <a:spcPts val="10"/>
              </a:spcAft>
              <a:tabLst>
                <a:tab algn="l" pos="2194560"/>
                <a:tab algn="l" pos="4069080"/>
                <a:tab algn="l" pos="4892040"/>
              </a:tabLst>
            </a:pPr>
            <a:r>
              <a:rPr lang="es-ES" sz="950" spc="-20">
                <a:solidFill>
                  <a:srgbClr val="000000"/>
                </a:solidFill>
                <a:latin typeface="Times New Roman" pitchFamily="1" panose="02020603050405020304"/>
              </a:rPr>
              <a:t>Curso AT </a:t>
            </a:r>
            <a:r>
              <a:rPr lang="es-ES" sz="950" spc="-20">
                <a:solidFill>
                  <a:srgbClr val="000000"/>
                </a:solidFill>
                <a:latin typeface="Times New Roman" pitchFamily="1" panose="02020603050405020304"/>
              </a:rPr>
              <a:t>AO </a:t>
            </a:r>
            <a:r>
              <a:rPr lang="es-ES" sz="950" spc="-20">
                <a:solidFill>
                  <a:srgbClr val="000000"/>
                </a:solidFill>
                <a:latin typeface="Times New Roman" pitchFamily="1" panose="02020603050405020304"/>
              </a:rPr>
              <a:t>AOP </a:t>
            </a:r>
            <a:r>
              <a:rPr lang="es-ES" sz="950" spc="-20">
                <a:solidFill>
                  <a:srgbClr val="000000"/>
                </a:solidFill>
                <a:latin typeface="Times New Roman" pitchFamily="1" panose="02020603050405020304"/>
              </a:rPr>
              <a:t>CR </a:t>
            </a:r>
          </a:p>
        </p:txBody>
      </p:sp>
      <p:sp>
        <p:nvSpPr>
          <p:cNvPr id="8" name=""/>
          <p:cNvSpPr/>
          <p:nvPr>
            <p:ph type="body" idx="10"/>
          </p:nvPr>
        </p:nvSpPr>
        <p:spPr>
          <a:xfrm>
            <a:off x="1167130" y="2334895"/>
            <a:ext cx="5264150" cy="5290185"/>
          </a:xfrm>
          <a:prstGeom prst="rect">
            <a:avLst/>
          </a:prstGeom>
          <a:noFill/>
          <a:ln w="0" cmpd="sng">
            <a:noFill/>
            <a:prstDash val="solid"/>
          </a:ln>
        </p:spPr>
        <p:txBody>
          <a:bodyPr vert="horz" lIns="0" tIns="0" rIns="0" bIns="0" anchor="t"/>
          <a:lstStyle/>
          <a:p>
            <a:pPr marL="502920" marR="22860" indent="0" algn="l">
              <a:lnSpc>
                <a:spcPts val="900"/>
              </a:lnSpc>
              <a:spcAft>
                <a:spcPts val="0"/>
              </a:spcAft>
            </a:pPr>
            <a:r>
              <a:rPr lang="es-ES" sz="1100" b="1" spc="0">
                <a:solidFill>
                  <a:srgbClr val="000000"/>
                </a:solidFill>
                <a:latin typeface="Garamond" pitchFamily="1" panose="02020603050405020304"/>
              </a:rPr>
              <a:t>Primer Ciclo </a:t>
            </a:r>
          </a:p>
          <a:p>
            <a:pPr marL="182880" marR="22860" indent="0" algn="l">
              <a:lnSpc>
                <a:spcPts val="1100"/>
              </a:lnSpc>
              <a:spcBef>
                <a:spcPts val="30"/>
              </a:spcBef>
              <a:spcAft>
                <a:spcPts val="0"/>
              </a:spcAft>
              <a:tabLst>
                <a:tab algn="l" pos="502920"/>
                <a:tab algn="r" pos="5166360"/>
              </a:tabLst>
            </a:pPr>
            <a:r>
              <a:rPr lang="es-ES" sz="950" spc="0">
                <a:solidFill>
                  <a:srgbClr val="000000"/>
                </a:solidFill>
                <a:latin typeface="Times New Roman" pitchFamily="1" panose="02020603050405020304"/>
              </a:rPr>
              <a:t>1 </a:t>
            </a:r>
            <a:r>
              <a:rPr lang="es-ES" sz="950" spc="0">
                <a:solidFill>
                  <a:srgbClr val="000000"/>
                </a:solidFill>
                <a:latin typeface="Times New Roman" pitchFamily="1" panose="02020603050405020304"/>
              </a:rPr>
              <a:t>Métodos Matemáticos I </a:t>
            </a:r>
            <a:r>
              <a:rPr lang="es-ES" sz="950" spc="0">
                <a:solidFill>
                  <a:srgbClr val="000000"/>
                </a:solidFill>
                <a:latin typeface="Times New Roman" pitchFamily="1" panose="02020603050405020304"/>
              </a:rPr>
              <a:t>8t+3p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Análisis Matemático </a:t>
            </a:r>
            <a:r>
              <a:rPr lang="es-ES" sz="950" spc="0">
                <a:solidFill>
                  <a:srgbClr val="000000"/>
                </a:solidFill>
                <a:latin typeface="Times New Roman" pitchFamily="1" panose="02020603050405020304"/>
              </a:rPr>
              <a:t>4t+2p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Técnicas Experimentales </a:t>
            </a:r>
            <a:r>
              <a:rPr lang="es-ES" sz="950" spc="0">
                <a:solidFill>
                  <a:srgbClr val="000000"/>
                </a:solidFill>
                <a:latin typeface="Times New Roman" pitchFamily="1" panose="02020603050405020304"/>
              </a:rPr>
              <a:t>1t+5p </a:t>
            </a:r>
          </a:p>
          <a:p>
            <a:pPr marL="219456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Fundamentos de Física I </a:t>
            </a:r>
            <a:r>
              <a:rPr lang="es-ES" sz="950" spc="0">
                <a:solidFill>
                  <a:srgbClr val="000000"/>
                </a:solidFill>
                <a:latin typeface="Times New Roman" pitchFamily="1" panose="02020603050405020304"/>
              </a:rPr>
              <a:t>5t+2.5p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Métodos Computacionales en Física </a:t>
            </a:r>
            <a:r>
              <a:rPr lang="es-ES" sz="950" spc="0">
                <a:solidFill>
                  <a:srgbClr val="000000"/>
                </a:solidFill>
                <a:latin typeface="Times New Roman" pitchFamily="1" panose="02020603050405020304"/>
              </a:rPr>
              <a:t>2t+4p </a:t>
            </a:r>
          </a:p>
          <a:p>
            <a:pPr marL="219456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Fundamentos de Física II </a:t>
            </a:r>
            <a:r>
              <a:rPr lang="es-ES" sz="950" spc="0">
                <a:solidFill>
                  <a:srgbClr val="000000"/>
                </a:solidFill>
                <a:latin typeface="Times New Roman" pitchFamily="1" panose="02020603050405020304"/>
              </a:rPr>
              <a:t>5t+2.5p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Análisis Matemático </a:t>
            </a:r>
            <a:r>
              <a:rPr lang="es-ES" sz="950" spc="0">
                <a:solidFill>
                  <a:srgbClr val="000000"/>
                </a:solidFill>
                <a:latin typeface="Times New Roman" pitchFamily="1" panose="02020603050405020304"/>
              </a:rPr>
              <a:t>4t+2p </a:t>
            </a:r>
          </a:p>
          <a:p>
            <a:pPr marL="182880" marR="22860" indent="0" algn="l">
              <a:lnSpc>
                <a:spcPts val="1100"/>
              </a:lnSpc>
              <a:spcBef>
                <a:spcPts val="0"/>
              </a:spcBef>
              <a:spcAft>
                <a:spcPts val="0"/>
              </a:spcAft>
              <a:tabLst>
                <a:tab algn="l" pos="502920"/>
                <a:tab algn="r" pos="5166360"/>
              </a:tabLst>
            </a:pPr>
            <a:r>
              <a:rPr lang="es-ES" sz="950" spc="0">
                <a:solidFill>
                  <a:srgbClr val="000000"/>
                </a:solidFill>
                <a:latin typeface="Times New Roman" pitchFamily="1" panose="02020603050405020304"/>
              </a:rPr>
              <a:t>2 </a:t>
            </a:r>
            <a:r>
              <a:rPr lang="es-ES" sz="950" spc="0">
                <a:solidFill>
                  <a:srgbClr val="000000"/>
                </a:solidFill>
                <a:latin typeface="Times New Roman" pitchFamily="1" panose="02020603050405020304"/>
              </a:rPr>
              <a:t>Mecánica y Ondas </a:t>
            </a:r>
            <a:r>
              <a:rPr lang="es-ES" sz="950" spc="0">
                <a:solidFill>
                  <a:srgbClr val="000000"/>
                </a:solidFill>
                <a:latin typeface="Times New Roman" pitchFamily="1" panose="02020603050405020304"/>
              </a:rPr>
              <a:t>8t+3p </a:t>
            </a:r>
          </a:p>
          <a:p>
            <a:pPr marL="502920" marR="22860" indent="0" algn="l">
              <a:lnSpc>
                <a:spcPts val="1100"/>
              </a:lnSpc>
              <a:spcBef>
                <a:spcPts val="15"/>
              </a:spcBef>
              <a:spcAft>
                <a:spcPts val="0"/>
              </a:spcAft>
              <a:tabLst>
                <a:tab algn="r" pos="5166360"/>
              </a:tabLst>
            </a:pPr>
            <a:r>
              <a:rPr lang="es-ES" sz="950" spc="0">
                <a:solidFill>
                  <a:srgbClr val="000000"/>
                </a:solidFill>
                <a:latin typeface="Times New Roman" pitchFamily="1" panose="02020603050405020304"/>
              </a:rPr>
              <a:t>Termodinámica </a:t>
            </a:r>
            <a:r>
              <a:rPr lang="es-ES" sz="950" spc="0">
                <a:solidFill>
                  <a:srgbClr val="000000"/>
                </a:solidFill>
                <a:latin typeface="Times New Roman" pitchFamily="1" panose="02020603050405020304"/>
              </a:rPr>
              <a:t>8t+3p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Métodos Matemáticos II </a:t>
            </a:r>
            <a:r>
              <a:rPr lang="es-ES" sz="950" spc="0">
                <a:solidFill>
                  <a:srgbClr val="000000"/>
                </a:solidFill>
                <a:latin typeface="Times New Roman" pitchFamily="1" panose="02020603050405020304"/>
              </a:rPr>
              <a:t>4t+2p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Técnicas Experimentales II </a:t>
            </a:r>
            <a:r>
              <a:rPr lang="es-ES" sz="950" spc="0">
                <a:solidFill>
                  <a:srgbClr val="000000"/>
                </a:solidFill>
                <a:latin typeface="Times New Roman" pitchFamily="1" panose="02020603050405020304"/>
              </a:rPr>
              <a:t>1t+5p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Técnicas Experimentales III </a:t>
            </a:r>
            <a:r>
              <a:rPr lang="es-ES" sz="950" spc="0">
                <a:solidFill>
                  <a:srgbClr val="000000"/>
                </a:solidFill>
                <a:latin typeface="Times New Roman" pitchFamily="1" panose="02020603050405020304"/>
              </a:rPr>
              <a:t>1t+5p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de los Materiales </a:t>
            </a:r>
            <a:r>
              <a:rPr lang="es-ES" sz="950" spc="0">
                <a:solidFill>
                  <a:srgbClr val="000000"/>
                </a:solidFill>
                <a:latin typeface="Times New Roman" pitchFamily="1" panose="02020603050405020304"/>
              </a:rPr>
              <a:t>8t+4p </a:t>
            </a:r>
          </a:p>
          <a:p>
            <a:pPr marL="219456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Métodos Matemáticos III </a:t>
            </a:r>
            <a:r>
              <a:rPr lang="es-ES" sz="950" spc="0">
                <a:solidFill>
                  <a:srgbClr val="000000"/>
                </a:solidFill>
                <a:latin typeface="Times New Roman" pitchFamily="1" panose="02020603050405020304"/>
              </a:rPr>
              <a:t>4t+2p </a:t>
            </a:r>
          </a:p>
          <a:p>
            <a:pPr marL="182880" marR="22860" indent="0" algn="l">
              <a:lnSpc>
                <a:spcPts val="1100"/>
              </a:lnSpc>
              <a:spcBef>
                <a:spcPts val="0"/>
              </a:spcBef>
              <a:spcAft>
                <a:spcPts val="0"/>
              </a:spcAft>
              <a:tabLst>
                <a:tab algn="l" pos="502920"/>
                <a:tab algn="r" pos="5166360"/>
              </a:tabLst>
            </a:pPr>
            <a:r>
              <a:rPr lang="es-ES" sz="950" spc="0">
                <a:solidFill>
                  <a:srgbClr val="000000"/>
                </a:solidFill>
                <a:latin typeface="Times New Roman" pitchFamily="1" panose="02020603050405020304"/>
              </a:rPr>
              <a:t>3 </a:t>
            </a:r>
            <a:r>
              <a:rPr lang="es-ES" sz="950" spc="0">
                <a:solidFill>
                  <a:srgbClr val="000000"/>
                </a:solidFill>
                <a:latin typeface="Times New Roman" pitchFamily="1" panose="02020603050405020304"/>
              </a:rPr>
              <a:t>Electromagnetismo </a:t>
            </a:r>
            <a:r>
              <a:rPr lang="es-ES" sz="950" spc="0">
                <a:solidFill>
                  <a:srgbClr val="000000"/>
                </a:solidFill>
                <a:latin typeface="Times New Roman" pitchFamily="1" panose="02020603050405020304"/>
              </a:rPr>
              <a:t>8t+3p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Física Cuántica </a:t>
            </a:r>
            <a:r>
              <a:rPr lang="es-ES" sz="950" spc="0">
                <a:solidFill>
                  <a:srgbClr val="000000"/>
                </a:solidFill>
                <a:latin typeface="Times New Roman" pitchFamily="1" panose="02020603050405020304"/>
              </a:rPr>
              <a:t>8t+3p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Optica </a:t>
            </a:r>
            <a:r>
              <a:rPr lang="es-ES" sz="950" spc="0">
                <a:solidFill>
                  <a:srgbClr val="000000"/>
                </a:solidFill>
                <a:latin typeface="Times New Roman" pitchFamily="1" panose="02020603050405020304"/>
              </a:rPr>
              <a:t>8t+3p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Métodos Matemáticos IV </a:t>
            </a:r>
            <a:r>
              <a:rPr lang="es-ES" sz="950" spc="0">
                <a:solidFill>
                  <a:srgbClr val="000000"/>
                </a:solidFill>
                <a:latin typeface="Times New Roman" pitchFamily="1" panose="02020603050405020304"/>
              </a:rPr>
              <a:t>4t+2p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Métodos Matemáticos V </a:t>
            </a:r>
            <a:r>
              <a:rPr lang="es-ES" sz="950" spc="0">
                <a:solidFill>
                  <a:srgbClr val="000000"/>
                </a:solidFill>
                <a:latin typeface="Times New Roman" pitchFamily="1" panose="02020603050405020304"/>
              </a:rPr>
              <a:t>4t+2p </a:t>
            </a:r>
          </a:p>
          <a:p>
            <a:pPr marL="2194560" marR="22860" indent="0" algn="l">
              <a:lnSpc>
                <a:spcPts val="1100"/>
              </a:lnSpc>
              <a:spcBef>
                <a:spcPts val="15"/>
              </a:spcBef>
              <a:spcAft>
                <a:spcPts val="0"/>
              </a:spcAft>
              <a:tabLst>
                <a:tab algn="r" pos="5166360"/>
              </a:tabLst>
            </a:pPr>
            <a:r>
              <a:rPr lang="es-ES" sz="950" spc="0">
                <a:solidFill>
                  <a:srgbClr val="000000"/>
                </a:solidFill>
                <a:latin typeface="Times New Roman" pitchFamily="1" panose="02020603050405020304"/>
              </a:rPr>
              <a:t>Técnicas Experimentales IV </a:t>
            </a:r>
            <a:r>
              <a:rPr lang="es-ES" sz="950" spc="0">
                <a:solidFill>
                  <a:srgbClr val="000000"/>
                </a:solidFill>
                <a:latin typeface="Times New Roman" pitchFamily="1" panose="02020603050405020304"/>
              </a:rPr>
              <a:t>1t+5p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Técnicas Experimentales V </a:t>
            </a:r>
            <a:r>
              <a:rPr lang="es-ES" sz="950" spc="0">
                <a:solidFill>
                  <a:srgbClr val="000000"/>
                </a:solidFill>
                <a:latin typeface="Times New Roman" pitchFamily="1" panose="02020603050405020304"/>
              </a:rPr>
              <a:t>1t+4p </a:t>
            </a:r>
          </a:p>
          <a:p>
            <a:pPr marL="4069080" marR="22860" indent="0" algn="l">
              <a:lnSpc>
                <a:spcPts val="1100"/>
              </a:lnSpc>
              <a:spcBef>
                <a:spcPts val="30"/>
              </a:spcBef>
              <a:spcAft>
                <a:spcPts val="0"/>
              </a:spcAft>
              <a:tabLst>
                <a:tab algn="r" pos="5166360"/>
              </a:tabLst>
            </a:pPr>
            <a:r>
              <a:rPr lang="es-ES" sz="950" spc="0">
                <a:solidFill>
                  <a:srgbClr val="000000"/>
                </a:solidFill>
                <a:latin typeface="Times New Roman" pitchFamily="1" panose="02020603050405020304"/>
              </a:rPr>
              <a:t>Optativas </a:t>
            </a:r>
            <a:r>
              <a:rPr lang="es-ES" sz="950" spc="0">
                <a:solidFill>
                  <a:srgbClr val="000000"/>
                </a:solidFill>
                <a:latin typeface="Times New Roman" pitchFamily="1" panose="02020603050405020304"/>
              </a:rPr>
              <a:t>12(t+p) </a:t>
            </a:r>
          </a:p>
          <a:p>
            <a:pPr marL="0" marR="22860" indent="0" algn="r">
              <a:lnSpc>
                <a:spcPts val="1100"/>
              </a:lnSpc>
              <a:spcBef>
                <a:spcPts val="0"/>
              </a:spcBef>
              <a:spcAft>
                <a:spcPts val="0"/>
              </a:spcAft>
            </a:pPr>
            <a:r>
              <a:rPr lang="es-ES" sz="950" spc="20">
                <a:solidFill>
                  <a:srgbClr val="000000"/>
                </a:solidFill>
                <a:latin typeface="Times New Roman" pitchFamily="1" panose="02020603050405020304"/>
              </a:rPr>
              <a:t>Libre Opción 15(t+p) </a:t>
            </a:r>
          </a:p>
          <a:p>
            <a:pPr marL="502920" marR="22860" indent="0" algn="l">
              <a:lnSpc>
                <a:spcPts val="1000"/>
              </a:lnSpc>
              <a:spcBef>
                <a:spcPts val="0"/>
              </a:spcBef>
              <a:spcAft>
                <a:spcPts val="0"/>
              </a:spcAft>
            </a:pPr>
            <a:r>
              <a:rPr lang="es-ES" sz="1100" b="1" spc="-20">
                <a:solidFill>
                  <a:srgbClr val="000000"/>
                </a:solidFill>
                <a:latin typeface="Garamond" pitchFamily="1" panose="02020603050405020304"/>
              </a:rPr>
              <a:t>Segundo Ciclo </a:t>
            </a:r>
          </a:p>
          <a:p>
            <a:pPr marL="182880" marR="22860" indent="0" algn="l">
              <a:lnSpc>
                <a:spcPts val="1100"/>
              </a:lnSpc>
              <a:spcBef>
                <a:spcPts val="55"/>
              </a:spcBef>
              <a:spcAft>
                <a:spcPts val="0"/>
              </a:spcAft>
              <a:tabLst>
                <a:tab algn="l" pos="502920"/>
                <a:tab algn="r" pos="5166360"/>
              </a:tabLst>
            </a:pPr>
            <a:r>
              <a:rPr lang="es-ES" sz="950" spc="0">
                <a:solidFill>
                  <a:srgbClr val="000000"/>
                </a:solidFill>
                <a:latin typeface="Times New Roman" pitchFamily="1" panose="02020603050405020304"/>
              </a:rPr>
              <a:t>4 </a:t>
            </a:r>
            <a:r>
              <a:rPr lang="es-ES" sz="950" spc="0">
                <a:solidFill>
                  <a:srgbClr val="000000"/>
                </a:solidFill>
                <a:latin typeface="Times New Roman" pitchFamily="1" panose="02020603050405020304"/>
              </a:rPr>
              <a:t>Electrónica </a:t>
            </a:r>
            <a:r>
              <a:rPr lang="es-ES" sz="950" spc="0">
                <a:solidFill>
                  <a:srgbClr val="000000"/>
                </a:solidFill>
                <a:latin typeface="Times New Roman" pitchFamily="1" panose="02020603050405020304"/>
              </a:rPr>
              <a:t>6t+6p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del Estado Sólido I </a:t>
            </a:r>
            <a:r>
              <a:rPr lang="es-ES" sz="950" spc="0">
                <a:solidFill>
                  <a:srgbClr val="000000"/>
                </a:solidFill>
                <a:latin typeface="Times New Roman" pitchFamily="1" panose="02020603050405020304"/>
              </a:rPr>
              <a:t>4t+2p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Mecánica Cuántica I </a:t>
            </a:r>
            <a:r>
              <a:rPr lang="es-ES" sz="950" spc="0">
                <a:solidFill>
                  <a:srgbClr val="000000"/>
                </a:solidFill>
                <a:latin typeface="Times New Roman" pitchFamily="1" panose="02020603050405020304"/>
              </a:rPr>
              <a:t>4t+2p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Mecánica Teórica </a:t>
            </a:r>
            <a:r>
              <a:rPr lang="es-ES" sz="950" spc="0">
                <a:solidFill>
                  <a:srgbClr val="000000"/>
                </a:solidFill>
                <a:latin typeface="Times New Roman" pitchFamily="1" panose="02020603050405020304"/>
              </a:rPr>
              <a:t>4t+2p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Estadística I </a:t>
            </a:r>
            <a:r>
              <a:rPr lang="es-ES" sz="950" spc="0">
                <a:solidFill>
                  <a:srgbClr val="000000"/>
                </a:solidFill>
                <a:latin typeface="Times New Roman" pitchFamily="1" panose="02020603050405020304"/>
              </a:rPr>
              <a:t>4t+2p </a:t>
            </a:r>
          </a:p>
          <a:p>
            <a:pPr marL="219456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Física Estadística II </a:t>
            </a:r>
            <a:r>
              <a:rPr lang="es-ES" sz="950" spc="0">
                <a:solidFill>
                  <a:srgbClr val="000000"/>
                </a:solidFill>
                <a:latin typeface="Times New Roman" pitchFamily="1" panose="02020603050405020304"/>
              </a:rPr>
              <a:t>4t+2p </a:t>
            </a:r>
          </a:p>
          <a:p>
            <a:pPr marL="2194560" marR="22860" indent="0" algn="l">
              <a:lnSpc>
                <a:spcPts val="1100"/>
              </a:lnSpc>
              <a:spcBef>
                <a:spcPts val="15"/>
              </a:spcBef>
              <a:spcAft>
                <a:spcPts val="0"/>
              </a:spcAft>
              <a:tabLst>
                <a:tab algn="r" pos="5166360"/>
              </a:tabLst>
            </a:pPr>
            <a:r>
              <a:rPr lang="es-ES" sz="950" spc="0">
                <a:solidFill>
                  <a:srgbClr val="000000"/>
                </a:solidFill>
                <a:latin typeface="Times New Roman" pitchFamily="1" panose="02020603050405020304"/>
              </a:rPr>
              <a:t>Mecánica Cuántica II </a:t>
            </a:r>
            <a:r>
              <a:rPr lang="es-ES" sz="950" spc="0">
                <a:solidFill>
                  <a:srgbClr val="000000"/>
                </a:solidFill>
                <a:latin typeface="Times New Roman" pitchFamily="1" panose="02020603050405020304"/>
              </a:rPr>
              <a:t>4t+2p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del Estado Sólido II </a:t>
            </a:r>
            <a:r>
              <a:rPr lang="es-ES" sz="950" spc="0">
                <a:solidFill>
                  <a:srgbClr val="000000"/>
                </a:solidFill>
                <a:latin typeface="Times New Roman" pitchFamily="1" panose="02020603050405020304"/>
              </a:rPr>
              <a:t>4t+2p </a:t>
            </a:r>
          </a:p>
          <a:p>
            <a:pPr marL="182880" marR="22860" indent="0" algn="l">
              <a:lnSpc>
                <a:spcPts val="1100"/>
              </a:lnSpc>
              <a:spcBef>
                <a:spcPts val="0"/>
              </a:spcBef>
              <a:spcAft>
                <a:spcPts val="0"/>
              </a:spcAft>
              <a:tabLst>
                <a:tab algn="l" pos="502920"/>
                <a:tab algn="r" pos="5166360"/>
              </a:tabLst>
            </a:pPr>
            <a:r>
              <a:rPr lang="es-ES" sz="950" spc="0">
                <a:solidFill>
                  <a:srgbClr val="000000"/>
                </a:solidFill>
                <a:latin typeface="Times New Roman" pitchFamily="1" panose="02020603050405020304"/>
              </a:rPr>
              <a:t>5 </a:t>
            </a:r>
            <a:r>
              <a:rPr lang="es-ES" sz="950" spc="0">
                <a:solidFill>
                  <a:srgbClr val="000000"/>
                </a:solidFill>
                <a:latin typeface="Times New Roman" pitchFamily="1" panose="02020603050405020304"/>
              </a:rPr>
              <a:t>Electrodinámica Clásica I </a:t>
            </a:r>
            <a:r>
              <a:rPr lang="es-ES" sz="950" spc="0">
                <a:solidFill>
                  <a:srgbClr val="000000"/>
                </a:solidFill>
                <a:latin typeface="Times New Roman" pitchFamily="1" panose="02020603050405020304"/>
              </a:rPr>
              <a:t>4t+2p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Física Nuclear y de Partículas I </a:t>
            </a:r>
            <a:r>
              <a:rPr lang="es-ES" sz="950" spc="0">
                <a:solidFill>
                  <a:srgbClr val="000000"/>
                </a:solidFill>
                <a:latin typeface="Times New Roman" pitchFamily="1" panose="02020603050405020304"/>
              </a:rPr>
              <a:t>4t+2p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Nuclear y de Partículas II </a:t>
            </a:r>
            <a:r>
              <a:rPr lang="es-ES" sz="950" spc="0">
                <a:solidFill>
                  <a:srgbClr val="000000"/>
                </a:solidFill>
                <a:latin typeface="Times New Roman" pitchFamily="1" panose="02020603050405020304"/>
              </a:rPr>
              <a:t>4t+2p </a:t>
            </a:r>
          </a:p>
          <a:p>
            <a:pPr marL="4069080" marR="22860" indent="0" algn="l">
              <a:lnSpc>
                <a:spcPts val="1100"/>
              </a:lnSpc>
              <a:spcBef>
                <a:spcPts val="30"/>
              </a:spcBef>
              <a:spcAft>
                <a:spcPts val="0"/>
              </a:spcAft>
              <a:tabLst>
                <a:tab algn="r" pos="5166360"/>
              </a:tabLst>
            </a:pPr>
            <a:r>
              <a:rPr lang="es-ES" sz="950" spc="0">
                <a:solidFill>
                  <a:srgbClr val="000000"/>
                </a:solidFill>
                <a:latin typeface="Times New Roman" pitchFamily="1" panose="02020603050405020304"/>
              </a:rPr>
              <a:t>Optativas </a:t>
            </a:r>
            <a:r>
              <a:rPr lang="es-ES" sz="950" spc="0">
                <a:solidFill>
                  <a:srgbClr val="000000"/>
                </a:solidFill>
                <a:latin typeface="Times New Roman" pitchFamily="1" panose="02020603050405020304"/>
              </a:rPr>
              <a:t>48(t+p) </a:t>
            </a:r>
          </a:p>
          <a:p>
            <a:pPr marL="0" marR="22860" indent="0" algn="r">
              <a:lnSpc>
                <a:spcPts val="1100"/>
              </a:lnSpc>
              <a:spcBef>
                <a:spcPts val="0"/>
              </a:spcBef>
              <a:spcAft>
                <a:spcPts val="215"/>
              </a:spcAft>
            </a:pPr>
            <a:r>
              <a:rPr lang="es-ES" sz="950" spc="20">
                <a:solidFill>
                  <a:srgbClr val="000000"/>
                </a:solidFill>
                <a:latin typeface="Times New Roman" pitchFamily="1" panose="02020603050405020304"/>
              </a:rPr>
              <a:t>Libre Opción 18(t+p) </a:t>
            </a:r>
          </a:p>
        </p:txBody>
      </p:sp>
      <p:sp>
        <p:nvSpPr>
          <p:cNvPr id="9" name=""/>
          <p:cNvSpPr/>
          <p:nvPr>
            <p:ph type="body" idx="10"/>
          </p:nvPr>
        </p:nvSpPr>
        <p:spPr>
          <a:xfrm>
            <a:off x="1054735" y="7625080"/>
            <a:ext cx="5486400" cy="2106295"/>
          </a:xfrm>
          <a:prstGeom prst="rect">
            <a:avLst/>
          </a:prstGeom>
          <a:noFill/>
          <a:ln w="0" cmpd="sng">
            <a:noFill/>
            <a:prstDash val="solid"/>
          </a:ln>
        </p:spPr>
        <p:txBody>
          <a:bodyPr vert="horz" lIns="0" tIns="144145" rIns="0" bIns="0" anchor="t"/>
          <a:lstStyle/>
          <a:p>
            <a:pPr marL="0" marR="0" indent="0" algn="ctr">
              <a:lnSpc>
                <a:spcPts val="1200"/>
              </a:lnSpc>
              <a:spcAft>
                <a:spcPts val="11830"/>
              </a:spcAft>
            </a:pPr>
            <a:r>
              <a:rPr lang="es-ES" sz="1400" spc="0">
                <a:solidFill>
                  <a:srgbClr val="000000"/>
                </a:solidFill>
                <a:latin typeface="Garamond" pitchFamily="1" panose="02020603050405020304"/>
              </a:rPr>
              <a:t>Tabla </a:t>
            </a:r>
            <a:r>
              <a:rPr lang="es-ES" sz="1200" spc="0">
                <a:solidFill>
                  <a:srgbClr val="000000"/>
                </a:solidFill>
                <a:latin typeface="Arial" pitchFamily="2" panose="02020603050405020304"/>
              </a:rPr>
              <a:t>4.11: </a:t>
            </a:r>
            <a:r>
              <a:rPr lang="es-ES" sz="1000" spc="0">
                <a:solidFill>
                  <a:srgbClr val="000000"/>
                </a:solidFill>
                <a:latin typeface="Times New Roman" pitchFamily="1" panose="02020603050405020304"/>
              </a:rPr>
              <a:t>Plan de Estudios de la Licenciatura en Ciencias Físicas para el curso 94/95. </a:t>
            </a:r>
            <a:r>
              <a:rPr lang="es-ES" sz="1100" b="1" spc="0">
                <a:solidFill>
                  <a:srgbClr val="000000"/>
                </a:solidFill>
                <a:latin typeface="Garamond" pitchFamily="1" panose="02020603050405020304"/>
              </a:rPr>
              <a:t>AT</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asignaturas troncales; </a:t>
            </a:r>
            <a:r>
              <a:rPr lang="es-ES" sz="1100" b="1" spc="0">
                <a:solidFill>
                  <a:srgbClr val="000000"/>
                </a:solidFill>
                <a:latin typeface="Garamond" pitchFamily="1" panose="02020603050405020304"/>
              </a:rPr>
              <a:t>AO</a:t>
            </a:r>
            <a:r>
              <a:rPr lang="es-ES" sz="1000" spc="0">
                <a:solidFill>
                  <a:srgbClr val="000000"/>
                </a:solidFill>
                <a:latin typeface="Times New Roman" pitchFamily="1" panose="02020603050405020304"/>
              </a:rPr>
              <a:t>: asignaturas obligatorias; </a:t>
            </a:r>
            <a:r>
              <a:rPr lang="es-ES" sz="1100" b="1" spc="0">
                <a:solidFill>
                  <a:srgbClr val="000000"/>
                </a:solidFill>
                <a:latin typeface="Garamond" pitchFamily="1" panose="02020603050405020304"/>
              </a:rPr>
              <a:t>AOP</a:t>
            </a:r>
            <a:r>
              <a:rPr lang="es-ES" sz="1000" spc="0">
                <a:solidFill>
                  <a:srgbClr val="000000"/>
                </a:solidFill>
                <a:latin typeface="Times New Roman" pitchFamily="1" panose="02020603050405020304"/>
              </a:rPr>
              <a:t>: asignatura optativa; </a:t>
            </a:r>
            <a:r>
              <a:rPr lang="es-ES" sz="1100" b="1" spc="0">
                <a:solidFill>
                  <a:srgbClr val="000000"/>
                </a:solidFill>
                <a:latin typeface="Garamond" pitchFamily="1" panose="02020603050405020304"/>
              </a:rPr>
              <a:t>CR</a:t>
            </a:r>
            <a:r>
              <a:rPr lang="es-ES" sz="1000" spc="0">
                <a:solidFill>
                  <a:srgbClr val="000000"/>
                </a:solidFill>
                <a:latin typeface="Times New Roman" pitchFamily="1" panose="02020603050405020304"/>
              </a:rPr>
              <a:t>: Créditos; </a:t>
            </a:r>
            <a:br/>
            <a:r>
              <a:rPr lang="es-ES" sz="1000" spc="0">
                <a:solidFill>
                  <a:srgbClr val="000000"/>
                </a:solidFill>
                <a:latin typeface="Times New Roman" pitchFamily="1" panose="02020603050405020304"/>
              </a:rPr>
              <a:t>un crédito equivale a diez horas lectivas (</a:t>
            </a:r>
            <a:r>
              <a:rPr lang="es-ES" sz="1100" b="1" spc="0">
                <a:solidFill>
                  <a:srgbClr val="000000"/>
                </a:solidFill>
                <a:latin typeface="Garamond" pitchFamily="1" panose="02020603050405020304"/>
              </a:rPr>
              <a:t>t</a:t>
            </a:r>
            <a:r>
              <a:rPr lang="es-ES" sz="1000" spc="0">
                <a:solidFill>
                  <a:srgbClr val="000000"/>
                </a:solidFill>
                <a:latin typeface="Times New Roman" pitchFamily="1" panose="02020603050405020304"/>
              </a:rPr>
              <a:t>: teóricas, </a:t>
            </a:r>
            <a:r>
              <a:rPr lang="es-ES" sz="1100" b="1" spc="0">
                <a:solidFill>
                  <a:srgbClr val="000000"/>
                </a:solidFill>
                <a:latin typeface="Garamond" pitchFamily="1" panose="02020603050405020304"/>
              </a:rPr>
              <a:t>p</a:t>
            </a:r>
            <a:r>
              <a:rPr lang="es-ES" sz="1000" spc="0">
                <a:solidFill>
                  <a:srgbClr val="000000"/>
                </a:solidFill>
                <a:latin typeface="Times New Roman" pitchFamily="1" panose="02020603050405020304"/>
              </a:rPr>
              <a:t>: prácticas) </a:t>
            </a:r>
          </a:p>
        </p:txBody>
      </p:sp>
      <p:sp>
        <p:nvSpPr>
          <p:cNvPr id="10" name=""/>
          <p:cNvSpPr/>
          <p:nvPr>
            <p:ph type="body" idx="10"/>
          </p:nvPr>
        </p:nvSpPr>
        <p:spPr>
          <a:xfrm>
            <a:off x="1054735" y="9731375"/>
            <a:ext cx="5486400" cy="238125"/>
          </a:xfrm>
          <a:prstGeom prst="rect">
            <a:avLst/>
          </a:prstGeom>
          <a:noFill/>
          <a:ln w="0" cmpd="sng">
            <a:noFill/>
            <a:prstDash val="solid"/>
          </a:ln>
        </p:spPr>
        <p:txBody>
          <a:bodyPr vert="horz" lIns="0" tIns="46355" rIns="0" bIns="0" anchor="t"/>
          <a:lstStyle/>
          <a:p>
            <a:pPr marL="45720" marR="0" indent="0" algn="l">
              <a:lnSpc>
                <a:spcPts val="1500"/>
              </a:lnSpc>
              <a:spcAft>
                <a:spcPts val="0"/>
              </a:spcAft>
            </a:pPr>
            <a:r>
              <a:rPr lang="es-ES" sz="1400" spc="25">
                <a:solidFill>
                  <a:srgbClr val="000000"/>
                </a:solidFill>
                <a:latin typeface="Garamond" pitchFamily="1" panose="02020603050405020304"/>
              </a:rPr>
              <a:t>50 Aniversario 1968–2019 </a:t>
            </a:r>
          </a:p>
        </p:txBody>
      </p:sp>
    </p:spTree>
  </p:cSld>
  <p:clrMapOvr>
    <a:masterClrMapping/>
  </p:clrMapOvr>
</p:sldLayout>
</file>

<file path=ppt/slideLayouts/slideLayout8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7485"/>
          </a:xfrm>
          <a:prstGeom prst="rect">
            <a:avLst/>
          </a:prstGeom>
          <a:noFill/>
          <a:ln w="0" cmpd="sng">
            <a:noFill/>
            <a:prstDash val="solid"/>
          </a:ln>
        </p:spPr>
        <p:txBody>
          <a:bodyPr vert="horz" lIns="0" tIns="3810" rIns="0" bIns="0" anchor="t"/>
          <a:lstStyle/>
          <a:p>
            <a:pPr marL="45720" marR="0" indent="0" algn="l">
              <a:lnSpc>
                <a:spcPts val="1400"/>
              </a:lnSpc>
              <a:spcAft>
                <a:spcPts val="75"/>
              </a:spcAft>
              <a:tabLst>
                <a:tab algn="r" pos="5440680"/>
              </a:tabLst>
            </a:pPr>
            <a:r>
              <a:rPr lang="es-ES" sz="1300" spc="0">
                <a:solidFill>
                  <a:srgbClr val="000000"/>
                </a:solidFill>
                <a:latin typeface="Garamond" pitchFamily="1" panose="02020603050405020304"/>
              </a:rPr>
              <a:t>4. Ubicación y Organización </a:t>
            </a:r>
            <a:r>
              <a:rPr lang="es-ES" sz="1150" b="1" spc="0">
                <a:solidFill>
                  <a:srgbClr val="000000"/>
                </a:solidFill>
                <a:latin typeface="Times New Roman" pitchFamily="1" panose="02020603050405020304"/>
              </a:rPr>
              <a:t>65 </a:t>
            </a:r>
          </a:p>
        </p:txBody>
      </p:sp>
      <p:sp>
        <p:nvSpPr>
          <p:cNvPr id="5" name=""/>
          <p:cNvSpPr/>
          <p:nvPr>
            <p:ph type="body" idx="10"/>
          </p:nvPr>
        </p:nvSpPr>
        <p:spPr>
          <a:xfrm>
            <a:off x="1056005" y="4493895"/>
            <a:ext cx="5486400" cy="5241925"/>
          </a:xfrm>
          <a:prstGeom prst="rect">
            <a:avLst/>
          </a:prstGeom>
          <a:noFill/>
          <a:ln w="0" cmpd="sng">
            <a:noFill/>
            <a:prstDash val="solid"/>
          </a:ln>
        </p:spPr>
        <p:txBody>
          <a:bodyPr vert="horz" lIns="0" tIns="635" rIns="0" bIns="0" anchor="t"/>
          <a:lstStyle/>
          <a:p>
            <a:pPr marL="45720" marR="0" indent="0" algn="ctr">
              <a:lnSpc>
                <a:spcPts val="1400"/>
              </a:lnSpc>
              <a:spcAft>
                <a:spcPts val="0"/>
              </a:spcAft>
            </a:pPr>
            <a:r>
              <a:rPr lang="es-ES" sz="1300" spc="15">
                <a:solidFill>
                  <a:srgbClr val="000000"/>
                </a:solidFill>
                <a:latin typeface="Garamond" pitchFamily="1" panose="02020603050405020304"/>
              </a:rPr>
              <a:t>Figura VI: Edificio de Ciencias Físicas </a:t>
            </a:r>
          </a:p>
          <a:p>
            <a:pPr marL="45720" marR="45720" indent="0" algn="just">
              <a:lnSpc>
                <a:spcPts val="1400"/>
              </a:lnSpc>
              <a:spcBef>
                <a:spcPts val="3775"/>
              </a:spcBef>
              <a:spcAft>
                <a:spcPts val="0"/>
              </a:spcAft>
            </a:pPr>
            <a:r>
              <a:rPr lang="es-ES" sz="1300" spc="0">
                <a:solidFill>
                  <a:srgbClr val="000000"/>
                </a:solidFill>
                <a:latin typeface="Garamond" pitchFamily="1" panose="02020603050405020304"/>
              </a:rPr>
              <a:t>Finalmente, en la Tabla 4.17 aparece el Plan de estudios actualmente vigente, según el proceso de Bolonia, para el Grado en Física (BOE, 05/01/2010). </a:t>
            </a:r>
          </a:p>
          <a:p>
            <a:pPr marL="45720" marR="0" indent="0" algn="l">
              <a:lnSpc>
                <a:spcPts val="1800"/>
              </a:lnSpc>
              <a:spcBef>
                <a:spcPts val="4880"/>
              </a:spcBef>
              <a:spcAft>
                <a:spcPts val="0"/>
              </a:spcAft>
            </a:pPr>
            <a:r>
              <a:rPr lang="es-ES" sz="1650" spc="65">
                <a:solidFill>
                  <a:srgbClr val="000000"/>
                </a:solidFill>
                <a:latin typeface="Times New Roman" pitchFamily="1" panose="02020603050405020304"/>
              </a:rPr>
              <a:t>4.4.3. Plan de Estudios de Ciencias Matemáticas </a:t>
            </a:r>
          </a:p>
          <a:p>
            <a:pPr marL="45720" marR="45720" indent="0" algn="just">
              <a:lnSpc>
                <a:spcPts val="1400"/>
              </a:lnSpc>
              <a:spcBef>
                <a:spcPts val="1305"/>
              </a:spcBef>
              <a:spcAft>
                <a:spcPts val="0"/>
              </a:spcAft>
            </a:pPr>
            <a:r>
              <a:rPr lang="es-ES" sz="1300" spc="0">
                <a:solidFill>
                  <a:srgbClr val="000000"/>
                </a:solidFill>
                <a:latin typeface="Garamond" pitchFamily="1" panose="02020603050405020304"/>
              </a:rPr>
              <a:t>El Plan de Estudios que se estuvo impartiendo hasta el curso 1993/94, para la Licenciatura en Ciencias Matemáticas, fué aprobado por O.M. de 30 de julio de 1977 (B.O.E. de 17 de octubre) -el primer Ciclo- y por O.M. de 23 de noviembre de 1981 (B.O.E. de 4 de febrero de 1982) -el segundo Ciclo-. En la Tabla 4.12 aparece reflejado el mencionado Plan de Estudios, por Ciclos y detallando las horas semanales (teóricas y prácticas), así como las asignaturas obligatorias. </a:t>
            </a:r>
          </a:p>
          <a:p>
            <a:pPr marL="45720" marR="45720" indent="0" algn="just">
              <a:lnSpc>
                <a:spcPts val="1400"/>
              </a:lnSpc>
              <a:spcBef>
                <a:spcPts val="505"/>
              </a:spcBef>
              <a:spcAft>
                <a:spcPts val="0"/>
              </a:spcAft>
            </a:pPr>
            <a:r>
              <a:rPr lang="es-ES" sz="1300" spc="-5">
                <a:solidFill>
                  <a:srgbClr val="000000"/>
                </a:solidFill>
                <a:latin typeface="Garamond" pitchFamily="1" panose="02020603050405020304"/>
              </a:rPr>
              <a:t>Con posterioridad, y en virtud del desarrollo de la LRU y el R.D. 1497 /1987 de 27 de noviembre, donde se establecieron las </a:t>
            </a:r>
            <a:r>
              <a:rPr lang="es-ES" sz="1300" i="1" spc="-5">
                <a:solidFill>
                  <a:srgbClr val="000000"/>
                </a:solidFill>
                <a:latin typeface="Garamond" pitchFamily="1" panose="02020603050405020304"/>
              </a:rPr>
              <a:t>directrices generales comunes </a:t>
            </a:r>
            <a:r>
              <a:rPr lang="es-ES" sz="1300" spc="-5">
                <a:solidFill>
                  <a:srgbClr val="000000"/>
                </a:solidFill>
                <a:latin typeface="Garamond" pitchFamily="1" panose="02020603050405020304"/>
              </a:rPr>
              <a:t>aplicables a cualquier título de carácter oficial, se elaboró un Plan de Estudios reformado para la Licenciatura en Ciencias Matemáticas, que empezó a impartirse en el curso 1994/95. </a:t>
            </a:r>
          </a:p>
          <a:p>
            <a:pPr marL="45720" marR="45720" indent="0" algn="just">
              <a:lnSpc>
                <a:spcPts val="1400"/>
              </a:lnSpc>
              <a:spcBef>
                <a:spcPts val="495"/>
              </a:spcBef>
              <a:spcAft>
                <a:spcPts val="1150"/>
              </a:spcAft>
            </a:pPr>
            <a:r>
              <a:rPr lang="es-ES" sz="1300" spc="-20">
                <a:solidFill>
                  <a:srgbClr val="000000"/>
                </a:solidFill>
                <a:latin typeface="Garamond" pitchFamily="1" panose="02020603050405020304"/>
              </a:rPr>
              <a:t>Para obtener la Licenciatura en Matemáticas (véase Tabla 4.13), según el Plan reformado (curso 1994/95), había que cursar un mínimo de 300 créditos en dos ciclos. En el ciclo I (3 cursos), se incluían un mínimo de 180 créditos (78.5 troncales, 89.5 obligatorios, 7.5 optativos y 4.5 créditos de libre elección), y en el ciclo II (2 cursos) había que cursar un mínimo de 120 créditos ( 49.5 troncales, 45 optativos y 25.5 de libre elección). Para matricularse en las asignaturas del ciclo II el estudiante tenía </a:t>
            </a:r>
          </a:p>
        </p:txBody>
      </p:sp>
      <p:sp>
        <p:nvSpPr>
          <p:cNvPr id="6" name=""/>
          <p:cNvSpPr/>
          <p:nvPr>
            <p:ph type="body" idx="10"/>
          </p:nvPr>
        </p:nvSpPr>
        <p:spPr>
          <a:xfrm>
            <a:off x="1056005" y="9735820"/>
            <a:ext cx="5486400" cy="233680"/>
          </a:xfrm>
          <a:prstGeom prst="rect">
            <a:avLst/>
          </a:prstGeom>
          <a:noFill/>
          <a:ln w="0" cmpd="sng">
            <a:noFill/>
            <a:prstDash val="solid"/>
          </a:ln>
        </p:spPr>
        <p:txBody>
          <a:bodyPr vert="horz" lIns="0" tIns="50165" rIns="0" bIns="0" anchor="t"/>
          <a:lstStyle/>
          <a:p>
            <a:pPr marL="45720" marR="0" indent="0" algn="r">
              <a:lnSpc>
                <a:spcPts val="1400"/>
              </a:lnSpc>
              <a:spcAft>
                <a:spcPts val="55"/>
              </a:spcAft>
            </a:pPr>
            <a:r>
              <a:rPr lang="es-ES" sz="1300" spc="85">
                <a:solidFill>
                  <a:srgbClr val="000000"/>
                </a:solidFill>
                <a:latin typeface="Garamond" pitchFamily="1" panose="02020603050405020304"/>
              </a:rPr>
              <a:t>Memoria Histórica </a:t>
            </a:r>
          </a:p>
        </p:txBody>
      </p:sp>
    </p:spTree>
  </p:cSld>
  <p:clrMapOvr>
    <a:masterClrMapping/>
  </p:clrMapOvr>
</p:sldLayout>
</file>

<file path=ppt/slideLayouts/slideLayout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332230" y="838200"/>
            <a:ext cx="5168900" cy="2202180"/>
          </a:xfrm>
          <a:prstGeom prst="rect">
            <a:avLst/>
          </a:prstGeom>
          <a:noFill/>
          <a:ln w="0" cmpd="sng">
            <a:noFill/>
            <a:prstDash val="solid"/>
          </a:ln>
        </p:spPr>
        <p:txBody>
          <a:bodyPr vert="horz" lIns="0" tIns="76835" rIns="0" bIns="0" anchor="t"/>
          <a:lstStyle/>
          <a:p>
            <a:pPr marL="0" marR="0" indent="0" algn="just">
              <a:lnSpc>
                <a:spcPts val="1400"/>
              </a:lnSpc>
              <a:spcAft>
                <a:spcPts val="0"/>
              </a:spcAft>
              <a:tabLst>
                <a:tab algn="r" pos="5166360"/>
              </a:tabLst>
            </a:pPr>
            <a:r>
              <a:rPr lang="es-ES" sz="1200" spc="0">
                <a:solidFill>
                  <a:srgbClr val="000000"/>
                </a:solidFill>
                <a:latin typeface="Times New Roman" pitchFamily="1" panose="02020603050405020304"/>
              </a:rPr>
              <a:t>15.1. Prof. Dr. Federico Mayor Zaragoza  </a:t>
            </a:r>
            <a:r>
              <a:rPr lang="es-ES" sz="1200" spc="0">
                <a:solidFill>
                  <a:srgbClr val="000000"/>
                </a:solidFill>
                <a:latin typeface="Times New Roman" pitchFamily="1" panose="02020603050405020304"/>
              </a:rPr>
              <a:t> 305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15.2. Prof. Dra. Margarita Salas Falgueras  </a:t>
            </a:r>
            <a:r>
              <a:rPr lang="es-ES" sz="1200" spc="0">
                <a:solidFill>
                  <a:srgbClr val="000000"/>
                </a:solidFill>
                <a:latin typeface="Times New Roman" pitchFamily="1" panose="02020603050405020304"/>
              </a:rPr>
              <a:t> 323 </a:t>
            </a:r>
          </a:p>
          <a:p>
            <a:pPr marL="0" marR="0" indent="0" algn="just">
              <a:lnSpc>
                <a:spcPts val="1400"/>
              </a:lnSpc>
              <a:spcBef>
                <a:spcPts val="530"/>
              </a:spcBef>
              <a:spcAft>
                <a:spcPts val="0"/>
              </a:spcAft>
              <a:tabLst>
                <a:tab algn="r" pos="5166360"/>
              </a:tabLst>
            </a:pPr>
            <a:r>
              <a:rPr lang="es-ES" sz="1200" spc="0">
                <a:solidFill>
                  <a:srgbClr val="000000"/>
                </a:solidFill>
                <a:latin typeface="Times New Roman" pitchFamily="1" panose="02020603050405020304"/>
              </a:rPr>
              <a:t>15.3. Prof. Dr. Russel J. Reiter  </a:t>
            </a:r>
            <a:r>
              <a:rPr lang="es-ES" sz="1200" spc="0">
                <a:solidFill>
                  <a:srgbClr val="000000"/>
                </a:solidFill>
                <a:latin typeface="Times New Roman" pitchFamily="1" panose="02020603050405020304"/>
              </a:rPr>
              <a:t> 334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15.4. Prof. Dr. JoséLuís Sotelo Sancho  </a:t>
            </a:r>
            <a:r>
              <a:rPr lang="es-ES" sz="1200" spc="0">
                <a:solidFill>
                  <a:srgbClr val="000000"/>
                </a:solidFill>
                <a:latin typeface="Times New Roman" pitchFamily="1" panose="02020603050405020304"/>
              </a:rPr>
              <a:t> 343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15.5. Prof. Dr. Alberto Fernández Gutiérrez  </a:t>
            </a:r>
            <a:r>
              <a:rPr lang="es-ES" sz="1200" spc="0">
                <a:solidFill>
                  <a:srgbClr val="000000"/>
                </a:solidFill>
                <a:latin typeface="Times New Roman" pitchFamily="1" panose="02020603050405020304"/>
              </a:rPr>
              <a:t> 350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15.6. Prof. Dr. Nikolay Mihaylov Ianev  </a:t>
            </a:r>
            <a:r>
              <a:rPr lang="es-ES" sz="1200" spc="0">
                <a:solidFill>
                  <a:srgbClr val="000000"/>
                </a:solidFill>
                <a:latin typeface="Times New Roman" pitchFamily="1" panose="02020603050405020304"/>
              </a:rPr>
              <a:t> 356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15.7. Prof. Dr. Giorgio Parisi  </a:t>
            </a:r>
            <a:r>
              <a:rPr lang="es-ES" sz="1200" spc="0">
                <a:solidFill>
                  <a:srgbClr val="000000"/>
                </a:solidFill>
                <a:latin typeface="Times New Roman" pitchFamily="1" panose="02020603050405020304"/>
              </a:rPr>
              <a:t> 362 </a:t>
            </a:r>
          </a:p>
          <a:p>
            <a:pPr marL="0" marR="0" indent="0" algn="just">
              <a:lnSpc>
                <a:spcPts val="1400"/>
              </a:lnSpc>
              <a:spcBef>
                <a:spcPts val="480"/>
              </a:spcBef>
              <a:spcAft>
                <a:spcPts val="1710"/>
              </a:spcAft>
              <a:tabLst>
                <a:tab algn="r" pos="5166360"/>
              </a:tabLst>
            </a:pPr>
            <a:r>
              <a:rPr lang="es-ES" sz="1200" spc="0">
                <a:solidFill>
                  <a:srgbClr val="000000"/>
                </a:solidFill>
                <a:latin typeface="Times New Roman" pitchFamily="1" panose="02020603050405020304"/>
              </a:rPr>
              <a:t>15.8. Prof. Dr. Jesús Ávila de Grado  </a:t>
            </a:r>
            <a:r>
              <a:rPr lang="es-ES" sz="1200" spc="0">
                <a:solidFill>
                  <a:srgbClr val="000000"/>
                </a:solidFill>
                <a:latin typeface="Times New Roman" pitchFamily="1" panose="02020603050405020304"/>
              </a:rPr>
              <a:t> 368 </a:t>
            </a:r>
          </a:p>
        </p:txBody>
      </p:sp>
      <p:sp>
        <p:nvSpPr>
          <p:cNvPr id="3" name=""/>
          <p:cNvSpPr/>
          <p:nvPr>
            <p:ph type="body" idx="10"/>
          </p:nvPr>
        </p:nvSpPr>
        <p:spPr>
          <a:xfrm>
            <a:off x="1057910" y="3040380"/>
            <a:ext cx="5486400" cy="185420"/>
          </a:xfrm>
          <a:prstGeom prst="rect">
            <a:avLst/>
          </a:prstGeom>
          <a:noFill/>
          <a:ln w="0" cmpd="sng">
            <a:noFill/>
            <a:prstDash val="solid"/>
          </a:ln>
        </p:spPr>
        <p:txBody>
          <a:bodyPr vert="horz" lIns="0" tIns="0" rIns="0" bIns="0" anchor="t"/>
          <a:lstStyle/>
          <a:p>
            <a:pPr marL="45720" marR="0" indent="0" algn="l">
              <a:lnSpc>
                <a:spcPts val="1400"/>
              </a:lnSpc>
              <a:spcAft>
                <a:spcPts val="30"/>
              </a:spcAft>
              <a:tabLst>
                <a:tab algn="r" pos="5440680"/>
              </a:tabLst>
            </a:pPr>
            <a:r>
              <a:rPr lang="es-ES" sz="1200" b="1" spc="0">
                <a:solidFill>
                  <a:srgbClr val="000000"/>
                </a:solidFill>
                <a:latin typeface="Times New Roman" pitchFamily="1" panose="02020603050405020304"/>
              </a:rPr>
              <a:t>16. Información bibliogr´afica y documental </a:t>
            </a:r>
            <a:r>
              <a:rPr lang="es-ES" sz="1200" b="1" spc="0">
                <a:solidFill>
                  <a:srgbClr val="000000"/>
                </a:solidFill>
                <a:latin typeface="Times New Roman" pitchFamily="1" panose="02020603050405020304"/>
              </a:rPr>
              <a:t>375 </a:t>
            </a:r>
          </a:p>
        </p:txBody>
      </p:sp>
    </p:spTree>
  </p:cSld>
  <p:clrMapOvr>
    <a:masterClrMapping/>
  </p:clrMapOvr>
</p:sldLayout>
</file>

<file path=ppt/slideLayouts/slideLayout90.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4735" y="482600"/>
            <a:ext cx="5486400" cy="199390"/>
          </a:xfrm>
          <a:prstGeom prst="rect">
            <a:avLst/>
          </a:prstGeom>
          <a:noFill/>
          <a:ln w="0" cmpd="sng">
            <a:noFill/>
            <a:prstDash val="solid"/>
          </a:ln>
        </p:spPr>
        <p:txBody>
          <a:bodyPr vert="horz" lIns="0" tIns="10795" rIns="0" bIns="0" anchor="t"/>
          <a:lstStyle/>
          <a:p>
            <a:pPr marL="45720" marR="0" indent="0" algn="l">
              <a:lnSpc>
                <a:spcPts val="1400"/>
              </a:lnSpc>
              <a:spcAft>
                <a:spcPts val="60"/>
              </a:spcAft>
              <a:tabLst>
                <a:tab algn="r" pos="5440680"/>
              </a:tabLst>
            </a:pPr>
            <a:r>
              <a:rPr lang="es-ES" sz="1100" spc="0">
                <a:solidFill>
                  <a:srgbClr val="000000"/>
                </a:solidFill>
                <a:latin typeface="Bookman Old Style" pitchFamily="1" panose="02020603050405020304"/>
              </a:rPr>
              <a:t>66 </a:t>
            </a:r>
            <a:r>
              <a:rPr lang="es-ES" sz="1100" b="1" spc="0">
                <a:solidFill>
                  <a:srgbClr val="000000"/>
                </a:solidFill>
                <a:latin typeface="Bookman Old Style" pitchFamily="1" panose="02020603050405020304"/>
              </a:rPr>
              <a:t>4.4. Planes de Estudio </a:t>
            </a:r>
          </a:p>
        </p:txBody>
      </p:sp>
      <p:sp>
        <p:nvSpPr>
          <p:cNvPr id="7" name=""/>
          <p:cNvSpPr/>
          <p:nvPr>
            <p:ph type="body" idx="10"/>
          </p:nvPr>
        </p:nvSpPr>
        <p:spPr>
          <a:xfrm>
            <a:off x="1054735" y="4509770"/>
            <a:ext cx="5486400" cy="769620"/>
          </a:xfrm>
          <a:prstGeom prst="rect">
            <a:avLst/>
          </a:prstGeom>
          <a:noFill/>
          <a:ln w="0" cmpd="sng">
            <a:noFill/>
            <a:prstDash val="solid"/>
          </a:ln>
        </p:spPr>
        <p:txBody>
          <a:bodyPr vert="horz" lIns="0" tIns="19050" rIns="0" bIns="0" anchor="t"/>
          <a:lstStyle/>
          <a:p>
            <a:pPr marL="0" marR="0" indent="0" algn="ctr">
              <a:lnSpc>
                <a:spcPts val="1400"/>
              </a:lnSpc>
              <a:spcAft>
                <a:spcPts val="4500"/>
              </a:spcAft>
            </a:pPr>
            <a:r>
              <a:rPr lang="es-ES" sz="1100" b="1" spc="0">
                <a:solidFill>
                  <a:srgbClr val="000000"/>
                </a:solidFill>
                <a:latin typeface="Bookman Old Style" pitchFamily="1" panose="02020603050405020304"/>
              </a:rPr>
              <a:t>Figura </a:t>
            </a:r>
            <a:r>
              <a:rPr lang="es-ES" sz="950" b="1" spc="0">
                <a:solidFill>
                  <a:srgbClr val="000000"/>
                </a:solidFill>
                <a:latin typeface="Arial" pitchFamily="2" panose="02020603050405020304"/>
              </a:rPr>
              <a:t>VII</a:t>
            </a:r>
            <a:r>
              <a:rPr lang="es-ES" sz="1100" spc="0">
                <a:solidFill>
                  <a:srgbClr val="000000"/>
                </a:solidFill>
                <a:latin typeface="Bookman Old Style" pitchFamily="1" panose="02020603050405020304"/>
              </a:rPr>
              <a:t>: Edificio de Matemáticas </a:t>
            </a:r>
          </a:p>
        </p:txBody>
      </p:sp>
      <p:sp>
        <p:nvSpPr>
          <p:cNvPr id="8" name=""/>
          <p:cNvSpPr/>
          <p:nvPr>
            <p:ph type="body" idx="10"/>
          </p:nvPr>
        </p:nvSpPr>
        <p:spPr>
          <a:xfrm>
            <a:off x="2026920" y="5279390"/>
            <a:ext cx="3542030" cy="158115"/>
          </a:xfrm>
          <a:prstGeom prst="rect">
            <a:avLst/>
          </a:prstGeom>
          <a:noFill/>
          <a:ln w="0" cmpd="sng">
            <a:noFill/>
            <a:prstDash val="solid"/>
          </a:ln>
        </p:spPr>
        <p:txBody>
          <a:bodyPr vert="horz" lIns="0" tIns="0" rIns="0" bIns="0" anchor="t"/>
          <a:lstStyle/>
          <a:p>
            <a:pPr marL="91440" marR="0" indent="0" algn="l">
              <a:lnSpc>
                <a:spcPts val="1100"/>
              </a:lnSpc>
              <a:spcAft>
                <a:spcPts val="0"/>
              </a:spcAft>
              <a:tabLst>
                <a:tab algn="l" pos="3154680"/>
              </a:tabLst>
            </a:pPr>
            <a:r>
              <a:rPr lang="es-ES" sz="1000" spc="5">
                <a:solidFill>
                  <a:srgbClr val="000000"/>
                </a:solidFill>
                <a:latin typeface="Times New Roman" pitchFamily="1" panose="02020603050405020304"/>
              </a:rPr>
              <a:t>Curso AO </a:t>
            </a:r>
            <a:r>
              <a:rPr lang="es-ES" sz="1000" spc="5">
                <a:solidFill>
                  <a:srgbClr val="000000"/>
                </a:solidFill>
                <a:latin typeface="Times New Roman" pitchFamily="1" panose="02020603050405020304"/>
              </a:rPr>
              <a:t>HS </a:t>
            </a:r>
          </a:p>
        </p:txBody>
      </p:sp>
      <p:sp>
        <p:nvSpPr>
          <p:cNvPr id="9" name=""/>
          <p:cNvSpPr/>
          <p:nvPr>
            <p:ph type="body" idx="10"/>
          </p:nvPr>
        </p:nvSpPr>
        <p:spPr>
          <a:xfrm>
            <a:off x="2026920" y="5437505"/>
            <a:ext cx="3542030" cy="3374390"/>
          </a:xfrm>
          <a:prstGeom prst="rect">
            <a:avLst/>
          </a:prstGeom>
          <a:noFill/>
          <a:ln w="0" cmpd="sng">
            <a:noFill/>
            <a:prstDash val="solid"/>
          </a:ln>
        </p:spPr>
        <p:txBody>
          <a:bodyPr vert="horz" lIns="0" tIns="20955" rIns="0" bIns="0" anchor="t"/>
          <a:lstStyle/>
          <a:p>
            <a:pPr marL="548640" marR="0" indent="0" algn="l">
              <a:lnSpc>
                <a:spcPts val="1100"/>
              </a:lnSpc>
              <a:spcAft>
                <a:spcPts val="0"/>
              </a:spcAft>
            </a:pPr>
            <a:r>
              <a:rPr lang="es-ES" sz="950" b="1" spc="15">
                <a:solidFill>
                  <a:srgbClr val="000000"/>
                </a:solidFill>
                <a:latin typeface="Bookman Old Style" pitchFamily="1" panose="02020603050405020304"/>
              </a:rPr>
              <a:t>Primer Ciclo </a:t>
            </a:r>
          </a:p>
          <a:p>
            <a:pPr marL="182880" marR="0" indent="0" algn="l">
              <a:lnSpc>
                <a:spcPts val="1200"/>
              </a:lnSpc>
              <a:spcBef>
                <a:spcPts val="20"/>
              </a:spcBef>
              <a:spcAft>
                <a:spcPts val="0"/>
              </a:spcAft>
              <a:tabLst>
                <a:tab algn="l" pos="548640"/>
                <a:tab algn="r" pos="3429000"/>
              </a:tabLst>
            </a:pPr>
            <a:r>
              <a:rPr lang="es-ES" sz="1000" spc="0">
                <a:solidFill>
                  <a:srgbClr val="000000"/>
                </a:solidFill>
                <a:latin typeface="Times New Roman" pitchFamily="1" panose="02020603050405020304"/>
              </a:rPr>
              <a:t>1 </a:t>
            </a:r>
            <a:r>
              <a:rPr lang="es-ES" sz="1000" spc="0">
                <a:solidFill>
                  <a:srgbClr val="000000"/>
                </a:solidFill>
                <a:latin typeface="Times New Roman" pitchFamily="1" panose="02020603050405020304"/>
              </a:rPr>
              <a:t>Análisis Matemático I </a:t>
            </a:r>
            <a:r>
              <a:rPr lang="es-ES" sz="1000" spc="0">
                <a:solidFill>
                  <a:srgbClr val="000000"/>
                </a:solidFill>
                <a:latin typeface="Times New Roman" pitchFamily="1" panose="02020603050405020304"/>
              </a:rPr>
              <a:t>6(t+p)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Geometría I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Algebra I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Topología I </a:t>
            </a:r>
            <a:r>
              <a:rPr lang="es-ES" sz="1000" spc="0">
                <a:solidFill>
                  <a:srgbClr val="000000"/>
                </a:solidFill>
                <a:latin typeface="Times New Roman" pitchFamily="1" panose="02020603050405020304"/>
              </a:rPr>
              <a:t>5(t+p) </a:t>
            </a:r>
          </a:p>
          <a:p>
            <a:pPr marL="182880" marR="0" indent="0" algn="l">
              <a:lnSpc>
                <a:spcPts val="1200"/>
              </a:lnSpc>
              <a:spcBef>
                <a:spcPts val="0"/>
              </a:spcBef>
              <a:spcAft>
                <a:spcPts val="0"/>
              </a:spcAft>
              <a:tabLst>
                <a:tab algn="l" pos="548640"/>
                <a:tab algn="r" pos="3429000"/>
              </a:tabLst>
            </a:pPr>
            <a:r>
              <a:rPr lang="es-ES" sz="1000" spc="0">
                <a:solidFill>
                  <a:srgbClr val="000000"/>
                </a:solidFill>
                <a:latin typeface="Times New Roman" pitchFamily="1" panose="02020603050405020304"/>
              </a:rPr>
              <a:t>2 </a:t>
            </a:r>
            <a:r>
              <a:rPr lang="es-ES" sz="1000" spc="0">
                <a:solidFill>
                  <a:srgbClr val="000000"/>
                </a:solidFill>
                <a:latin typeface="Times New Roman" pitchFamily="1" panose="02020603050405020304"/>
              </a:rPr>
              <a:t>Análisis Matemático II </a:t>
            </a:r>
            <a:r>
              <a:rPr lang="es-ES" sz="1000" spc="0">
                <a:solidFill>
                  <a:srgbClr val="000000"/>
                </a:solidFill>
                <a:latin typeface="Times New Roman" pitchFamily="1" panose="02020603050405020304"/>
              </a:rPr>
              <a:t>6(t+p)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Geometría II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Algebra II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Física Teórica </a:t>
            </a:r>
            <a:r>
              <a:rPr lang="es-ES" sz="1000" spc="0">
                <a:solidFill>
                  <a:srgbClr val="000000"/>
                </a:solidFill>
                <a:latin typeface="Times New Roman" pitchFamily="1" panose="02020603050405020304"/>
              </a:rPr>
              <a:t>5(t+p) </a:t>
            </a:r>
          </a:p>
          <a:p>
            <a:pPr marL="182880" marR="0" indent="0" algn="l">
              <a:lnSpc>
                <a:spcPts val="1200"/>
              </a:lnSpc>
              <a:spcBef>
                <a:spcPts val="0"/>
              </a:spcBef>
              <a:spcAft>
                <a:spcPts val="0"/>
              </a:spcAft>
              <a:tabLst>
                <a:tab algn="l" pos="548640"/>
                <a:tab algn="r" pos="3429000"/>
              </a:tabLst>
            </a:pPr>
            <a:r>
              <a:rPr lang="es-ES" sz="1000" spc="0">
                <a:solidFill>
                  <a:srgbClr val="000000"/>
                </a:solidFill>
                <a:latin typeface="Times New Roman" pitchFamily="1" panose="02020603050405020304"/>
              </a:rPr>
              <a:t>3 </a:t>
            </a:r>
            <a:r>
              <a:rPr lang="es-ES" sz="1000" spc="0">
                <a:solidFill>
                  <a:srgbClr val="000000"/>
                </a:solidFill>
                <a:latin typeface="Times New Roman" pitchFamily="1" panose="02020603050405020304"/>
              </a:rPr>
              <a:t>Análisis Matemático III </a:t>
            </a:r>
            <a:r>
              <a:rPr lang="es-ES" sz="1000" spc="0">
                <a:solidFill>
                  <a:srgbClr val="000000"/>
                </a:solidFill>
                <a:latin typeface="Times New Roman" pitchFamily="1" panose="02020603050405020304"/>
              </a:rPr>
              <a:t>6(t+p)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Geometría III </a:t>
            </a:r>
            <a:r>
              <a:rPr lang="es-ES" sz="1000" spc="0">
                <a:solidFill>
                  <a:srgbClr val="000000"/>
                </a:solidFill>
                <a:latin typeface="Times New Roman" pitchFamily="1" panose="02020603050405020304"/>
              </a:rPr>
              <a:t>5(t+p) </a:t>
            </a:r>
            <a:br/>
            <a:r>
              <a:rPr lang="es-ES" sz="1000" spc="0">
                <a:solidFill>
                  <a:srgbClr val="000000"/>
                </a:solidFill>
                <a:latin typeface="Times New Roman" pitchFamily="1" panose="02020603050405020304"/>
              </a:rPr>
              <a:t>Cálculo de Prob. y Estadística Matemática 6(t+p)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Cálculo Numérico </a:t>
            </a:r>
            <a:r>
              <a:rPr lang="es-ES" sz="1000" spc="0">
                <a:solidFill>
                  <a:srgbClr val="000000"/>
                </a:solidFill>
                <a:latin typeface="Times New Roman" pitchFamily="1" panose="02020603050405020304"/>
              </a:rPr>
              <a:t>5(t+p) </a:t>
            </a:r>
            <a:br/>
            <a:r>
              <a:rPr lang="es-ES" sz="950" b="1" spc="0">
                <a:solidFill>
                  <a:srgbClr val="000000"/>
                </a:solidFill>
                <a:latin typeface="Bookman Old Style" pitchFamily="1" panose="02020603050405020304"/>
              </a:rPr>
              <a:t>Segundo Ciclo </a:t>
            </a:r>
          </a:p>
          <a:p>
            <a:pPr marL="182880" marR="0" indent="0" algn="l">
              <a:lnSpc>
                <a:spcPts val="1200"/>
              </a:lnSpc>
              <a:spcBef>
                <a:spcPts val="20"/>
              </a:spcBef>
              <a:spcAft>
                <a:spcPts val="0"/>
              </a:spcAft>
              <a:tabLst>
                <a:tab algn="l" pos="548640"/>
                <a:tab algn="r" pos="3429000"/>
              </a:tabLst>
            </a:pPr>
            <a:r>
              <a:rPr lang="es-ES" sz="1000" spc="0">
                <a:solidFill>
                  <a:srgbClr val="000000"/>
                </a:solidFill>
                <a:latin typeface="Times New Roman" pitchFamily="1" panose="02020603050405020304"/>
              </a:rPr>
              <a:t>4 </a:t>
            </a:r>
            <a:r>
              <a:rPr lang="es-ES" sz="1000" spc="0">
                <a:solidFill>
                  <a:srgbClr val="000000"/>
                </a:solidFill>
                <a:latin typeface="Times New Roman" pitchFamily="1" panose="02020603050405020304"/>
              </a:rPr>
              <a:t>Análisis Matemático IV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Métodos Estadísticos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Cálculo Automático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Ampliación de Física Teórica </a:t>
            </a:r>
            <a:r>
              <a:rPr lang="es-ES" sz="1000" spc="0">
                <a:solidFill>
                  <a:srgbClr val="000000"/>
                </a:solidFill>
                <a:latin typeface="Times New Roman" pitchFamily="1" panose="02020603050405020304"/>
              </a:rPr>
              <a:t>5(t+p) </a:t>
            </a:r>
          </a:p>
          <a:p>
            <a:pPr marL="182880" marR="0" indent="0" algn="l">
              <a:lnSpc>
                <a:spcPts val="1200"/>
              </a:lnSpc>
              <a:spcBef>
                <a:spcPts val="0"/>
              </a:spcBef>
              <a:spcAft>
                <a:spcPts val="0"/>
              </a:spcAft>
              <a:tabLst>
                <a:tab algn="l" pos="548640"/>
                <a:tab algn="r" pos="3429000"/>
              </a:tabLst>
            </a:pPr>
            <a:r>
              <a:rPr lang="es-ES" sz="1000" spc="0">
                <a:solidFill>
                  <a:srgbClr val="000000"/>
                </a:solidFill>
                <a:latin typeface="Times New Roman" pitchFamily="1" panose="02020603050405020304"/>
              </a:rPr>
              <a:t>5 </a:t>
            </a:r>
            <a:r>
              <a:rPr lang="es-ES" sz="1000" spc="0">
                <a:solidFill>
                  <a:srgbClr val="000000"/>
                </a:solidFill>
                <a:latin typeface="Times New Roman" pitchFamily="1" panose="02020603050405020304"/>
              </a:rPr>
              <a:t>Análisis Matemático V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Investigaciones Operativas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Ecuaciones Funcionales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Análisis Numérico </a:t>
            </a:r>
            <a:r>
              <a:rPr lang="es-ES" sz="1000" spc="0">
                <a:solidFill>
                  <a:srgbClr val="000000"/>
                </a:solidFill>
                <a:latin typeface="Times New Roman" pitchFamily="1" panose="02020603050405020304"/>
              </a:rPr>
              <a:t>5(t+p) </a:t>
            </a:r>
          </a:p>
        </p:txBody>
      </p:sp>
      <p:sp>
        <p:nvSpPr>
          <p:cNvPr id="10" name=""/>
          <p:cNvSpPr/>
          <p:nvPr>
            <p:ph type="body" idx="10"/>
          </p:nvPr>
        </p:nvSpPr>
        <p:spPr>
          <a:xfrm>
            <a:off x="1054735" y="8838565"/>
            <a:ext cx="5486400" cy="892810"/>
          </a:xfrm>
          <a:prstGeom prst="rect">
            <a:avLst/>
          </a:prstGeom>
          <a:noFill/>
          <a:ln w="0" cmpd="sng">
            <a:noFill/>
            <a:prstDash val="solid"/>
          </a:ln>
        </p:spPr>
        <p:txBody>
          <a:bodyPr vert="horz" lIns="0" tIns="146685" rIns="0" bIns="0" anchor="t"/>
          <a:lstStyle/>
          <a:p>
            <a:pPr marL="0" marR="0" indent="0" algn="ctr">
              <a:lnSpc>
                <a:spcPts val="1200"/>
              </a:lnSpc>
              <a:spcAft>
                <a:spcPts val="3455"/>
              </a:spcAft>
            </a:pPr>
            <a:r>
              <a:rPr lang="es-ES" sz="1100" b="1"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4.12: </a:t>
            </a:r>
            <a:r>
              <a:rPr lang="es-ES" sz="1000" spc="0">
                <a:solidFill>
                  <a:srgbClr val="000000"/>
                </a:solidFill>
                <a:latin typeface="Times New Roman" pitchFamily="1" panose="02020603050405020304"/>
              </a:rPr>
              <a:t>Plan de Estudios de la Licenciatura en Ciencias Matemáticas (O.M. de 23 de </a:t>
            </a:r>
            <a:br/>
            <a:r>
              <a:rPr lang="es-ES" sz="1000" spc="0">
                <a:solidFill>
                  <a:srgbClr val="000000"/>
                </a:solidFill>
                <a:latin typeface="Times New Roman" pitchFamily="1" panose="02020603050405020304"/>
              </a:rPr>
              <a:t>noviembre de 1981). </a:t>
            </a:r>
            <a:r>
              <a:rPr lang="es-ES" sz="950" b="1" spc="0">
                <a:solidFill>
                  <a:srgbClr val="000000"/>
                </a:solidFill>
                <a:latin typeface="Bookman Old Style" pitchFamily="1" panose="02020603050405020304"/>
              </a:rPr>
              <a:t>AO</a:t>
            </a:r>
            <a:r>
              <a:rPr lang="es-ES" sz="1000" spc="0">
                <a:solidFill>
                  <a:srgbClr val="000000"/>
                </a:solidFill>
                <a:latin typeface="Times New Roman" pitchFamily="1" panose="02020603050405020304"/>
              </a:rPr>
              <a:t>: asignatura obligatoria; </a:t>
            </a:r>
            <a:r>
              <a:rPr lang="es-ES" sz="950" b="1" spc="0">
                <a:solidFill>
                  <a:srgbClr val="000000"/>
                </a:solidFill>
                <a:latin typeface="Bookman Old Style" pitchFamily="1" panose="02020603050405020304"/>
              </a:rPr>
              <a:t>HS</a:t>
            </a:r>
            <a:r>
              <a:rPr lang="es-ES" sz="1000" spc="0">
                <a:solidFill>
                  <a:srgbClr val="000000"/>
                </a:solidFill>
                <a:latin typeface="Times New Roman" pitchFamily="1" panose="02020603050405020304"/>
              </a:rPr>
              <a:t>: horas semanales (</a:t>
            </a:r>
            <a:r>
              <a:rPr lang="es-ES" sz="950" b="1" spc="0">
                <a:solidFill>
                  <a:srgbClr val="000000"/>
                </a:solidFill>
                <a:latin typeface="Bookman Old Style" pitchFamily="1" panose="02020603050405020304"/>
              </a:rPr>
              <a:t>t</a:t>
            </a:r>
            <a:r>
              <a:rPr lang="es-ES" sz="1000" spc="0">
                <a:solidFill>
                  <a:srgbClr val="000000"/>
                </a:solidFill>
                <a:latin typeface="Times New Roman" pitchFamily="1" panose="02020603050405020304"/>
              </a:rPr>
              <a:t>: teóricas, </a:t>
            </a:r>
            <a:r>
              <a:rPr lang="es-ES" sz="950" b="1" spc="0">
                <a:solidFill>
                  <a:srgbClr val="000000"/>
                </a:solidFill>
                <a:latin typeface="Bookman Old Style" pitchFamily="1" panose="02020603050405020304"/>
              </a:rPr>
              <a:t>p</a:t>
            </a:r>
            <a:r>
              <a:rPr lang="es-ES" sz="1000" spc="0">
                <a:solidFill>
                  <a:srgbClr val="000000"/>
                </a:solidFill>
                <a:latin typeface="Times New Roman" pitchFamily="1" panose="02020603050405020304"/>
              </a:rPr>
              <a:t>: prácticas) </a:t>
            </a:r>
          </a:p>
        </p:txBody>
      </p:sp>
      <p:sp>
        <p:nvSpPr>
          <p:cNvPr id="11" name=""/>
          <p:cNvSpPr/>
          <p:nvPr>
            <p:ph type="body" idx="10"/>
          </p:nvPr>
        </p:nvSpPr>
        <p:spPr>
          <a:xfrm>
            <a:off x="1054735" y="9731375"/>
            <a:ext cx="5486400" cy="225425"/>
          </a:xfrm>
          <a:prstGeom prst="rect">
            <a:avLst/>
          </a:prstGeom>
          <a:noFill/>
          <a:ln w="0" cmpd="sng">
            <a:noFill/>
            <a:prstDash val="solid"/>
          </a:ln>
        </p:spPr>
        <p:txBody>
          <a:bodyPr vert="horz" lIns="0" tIns="57785" rIns="0" bIns="0" anchor="t"/>
          <a:lstStyle/>
          <a:p>
            <a:pPr marL="4572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spTree>
  </p:cSld>
  <p:clrMapOvr>
    <a:masterClrMapping/>
  </p:clrMapOvr>
</p:sldLayout>
</file>

<file path=ppt/slideLayouts/slideLayout91.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6" name=""/>
          <p:cNvSpPr/>
          <p:nvPr>
            <p:ph type="body" idx="10"/>
          </p:nvPr>
        </p:nvSpPr>
        <p:spPr>
          <a:xfrm>
            <a:off x="1057910" y="469900"/>
            <a:ext cx="5486400" cy="212090"/>
          </a:xfrm>
          <a:prstGeom prst="rect">
            <a:avLst/>
          </a:prstGeom>
          <a:noFill/>
          <a:ln w="0" cmpd="sng">
            <a:noFill/>
            <a:prstDash val="solid"/>
          </a:ln>
        </p:spPr>
        <p:txBody>
          <a:bodyPr vert="horz" lIns="0" tIns="15875" rIns="0" bIns="0" anchor="t"/>
          <a:lstStyle/>
          <a:p>
            <a:pPr marL="45720" marR="0" indent="0" algn="l">
              <a:lnSpc>
                <a:spcPts val="1400"/>
              </a:lnSpc>
              <a:spcAft>
                <a:spcPts val="70"/>
              </a:spcAft>
              <a:tabLst>
                <a:tab algn="r" pos="5440680"/>
              </a:tabLst>
            </a:pPr>
            <a:r>
              <a:rPr lang="es-ES" sz="1300" spc="0">
                <a:solidFill>
                  <a:srgbClr val="000000"/>
                </a:solidFill>
                <a:latin typeface="Times New Roman" pitchFamily="1" panose="02020603050405020304"/>
              </a:rPr>
              <a:t>4. Ubicación y Organización </a:t>
            </a:r>
            <a:r>
              <a:rPr lang="es-ES" sz="1300" spc="0">
                <a:solidFill>
                  <a:srgbClr val="000000"/>
                </a:solidFill>
                <a:latin typeface="Garamond" pitchFamily="1" panose="02020603050405020304"/>
              </a:rPr>
              <a:t>67 </a:t>
            </a:r>
          </a:p>
        </p:txBody>
      </p:sp>
      <p:sp>
        <p:nvSpPr>
          <p:cNvPr id="7" name=""/>
          <p:cNvSpPr/>
          <p:nvPr>
            <p:ph type="body" idx="10"/>
          </p:nvPr>
        </p:nvSpPr>
        <p:spPr>
          <a:xfrm>
            <a:off x="1057910" y="681990"/>
            <a:ext cx="5486400" cy="2042160"/>
          </a:xfrm>
          <a:prstGeom prst="rect">
            <a:avLst/>
          </a:prstGeom>
          <a:noFill/>
          <a:ln w="0" cmpd="sng">
            <a:noFill/>
            <a:prstDash val="solid"/>
          </a:ln>
        </p:spPr>
        <p:txBody>
          <a:bodyPr vert="horz" lIns="0" tIns="228600" rIns="0" bIns="0" anchor="t"/>
          <a:lstStyle/>
          <a:p>
            <a:pPr marL="45720" marR="0" indent="0" algn="just">
              <a:lnSpc>
                <a:spcPts val="1400"/>
              </a:lnSpc>
              <a:spcAft>
                <a:spcPts val="0"/>
              </a:spcAft>
            </a:pPr>
            <a:r>
              <a:rPr lang="es-ES" sz="1300" spc="-5">
                <a:solidFill>
                  <a:srgbClr val="000000"/>
                </a:solidFill>
                <a:latin typeface="Garamond" pitchFamily="1" panose="02020603050405020304"/>
              </a:rPr>
              <a:t>que haber superado, al menos, 120 créditos entre asignaturas troncales y obligatorias. </a:t>
            </a:r>
          </a:p>
          <a:p>
            <a:pPr marL="45720" marR="0" indent="0" algn="just">
              <a:lnSpc>
                <a:spcPts val="1400"/>
              </a:lnSpc>
              <a:spcBef>
                <a:spcPts val="545"/>
              </a:spcBef>
              <a:spcAft>
                <a:spcPts val="0"/>
              </a:spcAft>
            </a:pPr>
            <a:r>
              <a:rPr lang="es-ES" sz="1300" spc="15">
                <a:solidFill>
                  <a:srgbClr val="000000"/>
                </a:solidFill>
                <a:latin typeface="Garamond" pitchFamily="1" panose="02020603050405020304"/>
              </a:rPr>
              <a:t>Los estudiantes que cursaron materias optativas comprendidas entre la número 1 </a:t>
            </a:r>
          </a:p>
          <a:p>
            <a:pPr marL="45720" marR="45720" indent="0" algn="just">
              <a:lnSpc>
                <a:spcPts val="1400"/>
              </a:lnSpc>
              <a:spcBef>
                <a:spcPts val="55"/>
              </a:spcBef>
              <a:spcAft>
                <a:spcPts val="0"/>
              </a:spcAft>
            </a:pPr>
            <a:r>
              <a:rPr lang="es-ES" sz="1300" spc="0">
                <a:solidFill>
                  <a:srgbClr val="000000"/>
                </a:solidFill>
                <a:latin typeface="Garamond" pitchFamily="1" panose="02020603050405020304"/>
              </a:rPr>
              <a:t>a 19 (ambas inclusive) de la Tabla 4.16 conseguían la especialidad en </a:t>
            </a:r>
            <a:r>
              <a:rPr lang="es-ES" sz="1300" spc="0">
                <a:solidFill>
                  <a:srgbClr val="000000"/>
                </a:solidFill>
                <a:latin typeface="Times New Roman" pitchFamily="1" panose="02020603050405020304"/>
              </a:rPr>
              <a:t>Matemáti-</a:t>
            </a:r>
            <a:r>
              <a:rPr lang="es-ES" sz="1300" spc="0">
                <a:solidFill>
                  <a:srgbClr val="000000"/>
                </a:solidFill>
                <a:latin typeface="Times New Roman" pitchFamily="1" panose="02020603050405020304"/>
              </a:rPr>
              <a:t>ca Fundamental</a:t>
            </a:r>
            <a:r>
              <a:rPr lang="es-ES" sz="1300" spc="0">
                <a:solidFill>
                  <a:srgbClr val="000000"/>
                </a:solidFill>
                <a:latin typeface="Garamond" pitchFamily="1" panose="02020603050405020304"/>
              </a:rPr>
              <a:t>, mientras que los que optaron por cursar las materias optativas comprendidas entre los números 17 a 30 (ambas inclusive) de la misma Tabla, se licenciaron con la especialidad en </a:t>
            </a:r>
            <a:r>
              <a:rPr lang="es-ES" sz="1300" spc="0">
                <a:solidFill>
                  <a:srgbClr val="000000"/>
                </a:solidFill>
                <a:latin typeface="Times New Roman" pitchFamily="1" panose="02020603050405020304"/>
              </a:rPr>
              <a:t>Estadística</a:t>
            </a:r>
            <a:r>
              <a:rPr lang="es-ES" sz="1300" spc="0">
                <a:solidFill>
                  <a:srgbClr val="000000"/>
                </a:solidFill>
                <a:latin typeface="Garamond" pitchFamily="1" panose="02020603050405020304"/>
              </a:rPr>
              <a:t>. </a:t>
            </a:r>
          </a:p>
          <a:p>
            <a:pPr marL="45720" marR="45720" indent="0" algn="just">
              <a:lnSpc>
                <a:spcPts val="1500"/>
              </a:lnSpc>
              <a:spcBef>
                <a:spcPts val="480"/>
              </a:spcBef>
              <a:spcAft>
                <a:spcPts val="210"/>
              </a:spcAft>
            </a:pPr>
            <a:r>
              <a:rPr lang="es-ES" sz="1300" spc="0">
                <a:solidFill>
                  <a:srgbClr val="000000"/>
                </a:solidFill>
                <a:latin typeface="Garamond" pitchFamily="1" panose="02020603050405020304"/>
              </a:rPr>
              <a:t>Finalmente, en la Tabla 4.17 aparece el Plan de estudios actualmente vigente, se-</a:t>
            </a:r>
            <a:r>
              <a:rPr lang="es-ES" sz="1300" spc="0">
                <a:solidFill>
                  <a:srgbClr val="000000"/>
                </a:solidFill>
                <a:latin typeface="Garamond" pitchFamily="1" panose="02020603050405020304"/>
              </a:rPr>
              <a:t>gún las directivas del proceso Bolonia, para el </a:t>
            </a:r>
            <a:r>
              <a:rPr lang="es-ES" sz="1300" spc="0">
                <a:solidFill>
                  <a:srgbClr val="000000"/>
                </a:solidFill>
                <a:latin typeface="Times New Roman" pitchFamily="1" panose="02020603050405020304"/>
              </a:rPr>
              <a:t>Grado en Matemáticas </a:t>
            </a:r>
            <a:r>
              <a:rPr lang="es-ES" sz="1300" spc="0">
                <a:solidFill>
                  <a:srgbClr val="000000"/>
                </a:solidFill>
                <a:latin typeface="Garamond" pitchFamily="1" panose="02020603050405020304"/>
              </a:rPr>
              <a:t>(BOE, 05/01/2010) y el </a:t>
            </a:r>
            <a:r>
              <a:rPr lang="es-ES" sz="1300" spc="0">
                <a:solidFill>
                  <a:srgbClr val="000000"/>
                </a:solidFill>
                <a:latin typeface="Times New Roman" pitchFamily="1" panose="02020603050405020304"/>
              </a:rPr>
              <a:t>Grado en Estadística </a:t>
            </a:r>
            <a:r>
              <a:rPr lang="es-ES" sz="1300" spc="0">
                <a:solidFill>
                  <a:srgbClr val="000000"/>
                </a:solidFill>
                <a:latin typeface="Garamond" pitchFamily="1" panose="02020603050405020304"/>
              </a:rPr>
              <a:t>(BOE, 06/01/2012). </a:t>
            </a:r>
          </a:p>
        </p:txBody>
      </p:sp>
      <p:sp>
        <p:nvSpPr>
          <p:cNvPr id="8" name=""/>
          <p:cNvSpPr/>
          <p:nvPr>
            <p:ph type="body" idx="10"/>
          </p:nvPr>
        </p:nvSpPr>
        <p:spPr>
          <a:xfrm>
            <a:off x="1170305" y="2889250"/>
            <a:ext cx="5254625" cy="134620"/>
          </a:xfrm>
          <a:prstGeom prst="rect">
            <a:avLst/>
          </a:prstGeom>
          <a:noFill/>
          <a:ln w="0" cmpd="sng">
            <a:noFill/>
            <a:prstDash val="solid"/>
          </a:ln>
        </p:spPr>
        <p:txBody>
          <a:bodyPr vert="horz" lIns="0" tIns="0" rIns="0" bIns="0" anchor="t"/>
          <a:lstStyle/>
          <a:p>
            <a:pPr marL="91440" marR="0" indent="0" algn="l">
              <a:lnSpc>
                <a:spcPts val="900"/>
              </a:lnSpc>
              <a:spcAft>
                <a:spcPts val="55"/>
              </a:spcAft>
              <a:tabLst>
                <a:tab algn="l" pos="2057400"/>
                <a:tab algn="l" pos="3931920"/>
                <a:tab algn="l" pos="4800600"/>
              </a:tabLst>
            </a:pPr>
            <a:r>
              <a:rPr lang="es-ES" sz="900" spc="10">
                <a:solidFill>
                  <a:srgbClr val="000000"/>
                </a:solidFill>
                <a:latin typeface="Times New Roman" pitchFamily="1" panose="02020603050405020304"/>
              </a:rPr>
              <a:t>Curso AT </a:t>
            </a:r>
            <a:r>
              <a:rPr lang="es-ES" sz="900" spc="10">
                <a:solidFill>
                  <a:srgbClr val="000000"/>
                </a:solidFill>
                <a:latin typeface="Times New Roman" pitchFamily="1" panose="02020603050405020304"/>
              </a:rPr>
              <a:t>AO </a:t>
            </a:r>
            <a:r>
              <a:rPr lang="es-ES" sz="900" spc="10">
                <a:solidFill>
                  <a:srgbClr val="000000"/>
                </a:solidFill>
                <a:latin typeface="Times New Roman" pitchFamily="1" panose="02020603050405020304"/>
              </a:rPr>
              <a:t>AOP </a:t>
            </a:r>
            <a:r>
              <a:rPr lang="es-ES" sz="900" spc="10">
                <a:solidFill>
                  <a:srgbClr val="000000"/>
                </a:solidFill>
                <a:latin typeface="Times New Roman" pitchFamily="1" panose="02020603050405020304"/>
              </a:rPr>
              <a:t>CR </a:t>
            </a:r>
          </a:p>
        </p:txBody>
      </p:sp>
      <p:sp>
        <p:nvSpPr>
          <p:cNvPr id="9" name=""/>
          <p:cNvSpPr/>
          <p:nvPr>
            <p:ph type="body" idx="10"/>
          </p:nvPr>
        </p:nvSpPr>
        <p:spPr>
          <a:xfrm>
            <a:off x="1170305" y="3056890"/>
            <a:ext cx="5254625" cy="4678045"/>
          </a:xfrm>
          <a:prstGeom prst="rect">
            <a:avLst/>
          </a:prstGeom>
          <a:noFill/>
          <a:ln w="0" cmpd="sng">
            <a:noFill/>
            <a:prstDash val="solid"/>
          </a:ln>
        </p:spPr>
        <p:txBody>
          <a:bodyPr vert="horz" lIns="0" tIns="0" rIns="0" bIns="0" anchor="t"/>
          <a:lstStyle/>
          <a:p>
            <a:pPr marL="502920" marR="0" indent="0" algn="l">
              <a:lnSpc>
                <a:spcPts val="900"/>
              </a:lnSpc>
              <a:spcAft>
                <a:spcPts val="0"/>
              </a:spcAft>
            </a:pPr>
            <a:r>
              <a:rPr lang="es-ES" sz="950" b="1" spc="60">
                <a:solidFill>
                  <a:srgbClr val="000000"/>
                </a:solidFill>
                <a:latin typeface="Garamond" pitchFamily="1" panose="02020603050405020304"/>
              </a:rPr>
              <a:t>Primer Ciclo </a:t>
            </a:r>
          </a:p>
          <a:p>
            <a:pPr marL="182880" marR="0" indent="0" algn="l">
              <a:lnSpc>
                <a:spcPts val="1000"/>
              </a:lnSpc>
              <a:spcBef>
                <a:spcPts val="20"/>
              </a:spcBef>
              <a:spcAft>
                <a:spcPts val="0"/>
              </a:spcAft>
              <a:tabLst>
                <a:tab algn="l" pos="502920"/>
                <a:tab algn="r" pos="5166360"/>
              </a:tabLst>
            </a:pPr>
            <a:r>
              <a:rPr lang="es-ES" sz="900" spc="0">
                <a:solidFill>
                  <a:srgbClr val="000000"/>
                </a:solidFill>
                <a:latin typeface="Times New Roman" pitchFamily="1" panose="02020603050405020304"/>
              </a:rPr>
              <a:t>1 </a:t>
            </a:r>
            <a:r>
              <a:rPr lang="es-ES" sz="900" spc="0">
                <a:solidFill>
                  <a:srgbClr val="000000"/>
                </a:solidFill>
                <a:latin typeface="Times New Roman" pitchFamily="1" panose="02020603050405020304"/>
              </a:rPr>
              <a:t>Analisis Matemático I </a:t>
            </a:r>
            <a:r>
              <a:rPr lang="es-ES" sz="900" spc="0">
                <a:solidFill>
                  <a:srgbClr val="000000"/>
                </a:solidFill>
                <a:latin typeface="Times New Roman" pitchFamily="1" panose="02020603050405020304"/>
              </a:rPr>
              <a:t>4.5t+1.5p </a:t>
            </a:r>
          </a:p>
          <a:p>
            <a:pPr marL="502920" marR="0" indent="0" algn="l">
              <a:lnSpc>
                <a:spcPts val="1000"/>
              </a:lnSpc>
              <a:spcBef>
                <a:spcPts val="0"/>
              </a:spcBef>
              <a:spcAft>
                <a:spcPts val="0"/>
              </a:spcAft>
              <a:tabLst>
                <a:tab algn="r" pos="5166360"/>
              </a:tabLst>
            </a:pPr>
            <a:r>
              <a:rPr lang="es-ES" sz="900" spc="0">
                <a:solidFill>
                  <a:srgbClr val="000000"/>
                </a:solidFill>
                <a:latin typeface="Times New Roman" pitchFamily="1" panose="02020603050405020304"/>
              </a:rPr>
              <a:t>Topología I </a:t>
            </a:r>
            <a:r>
              <a:rPr lang="es-ES" sz="900" spc="0">
                <a:solidFill>
                  <a:srgbClr val="000000"/>
                </a:solidFill>
                <a:latin typeface="Times New Roman" pitchFamily="1" panose="02020603050405020304"/>
              </a:rPr>
              <a:t>4.5t+1.5p </a:t>
            </a:r>
          </a:p>
          <a:p>
            <a:pPr marL="502920" marR="0" indent="0" algn="l">
              <a:lnSpc>
                <a:spcPts val="1000"/>
              </a:lnSpc>
              <a:spcBef>
                <a:spcPts val="25"/>
              </a:spcBef>
              <a:spcAft>
                <a:spcPts val="0"/>
              </a:spcAft>
              <a:tabLst>
                <a:tab algn="l" pos="4709160"/>
              </a:tabLst>
            </a:pPr>
            <a:r>
              <a:rPr lang="es-ES" sz="900" spc="30">
                <a:solidFill>
                  <a:srgbClr val="000000"/>
                </a:solidFill>
                <a:latin typeface="Times New Roman" pitchFamily="1" panose="02020603050405020304"/>
              </a:rPr>
              <a:t>Informática </a:t>
            </a:r>
            <a:r>
              <a:rPr lang="es-ES" sz="900" spc="30">
                <a:solidFill>
                  <a:srgbClr val="000000"/>
                </a:solidFill>
                <a:latin typeface="Times New Roman" pitchFamily="1" panose="02020603050405020304"/>
              </a:rPr>
              <a:t>6t+3p </a:t>
            </a:r>
          </a:p>
          <a:p>
            <a:pPr marL="2057400" marR="0" indent="0" algn="l">
              <a:lnSpc>
                <a:spcPts val="1000"/>
              </a:lnSpc>
              <a:spcBef>
                <a:spcPts val="0"/>
              </a:spcBef>
              <a:spcAft>
                <a:spcPts val="0"/>
              </a:spcAft>
              <a:tabLst>
                <a:tab algn="l" pos="4663440"/>
              </a:tabLst>
            </a:pPr>
            <a:r>
              <a:rPr lang="es-ES" sz="900" spc="30">
                <a:solidFill>
                  <a:srgbClr val="000000"/>
                </a:solidFill>
                <a:latin typeface="Times New Roman" pitchFamily="1" panose="02020603050405020304"/>
              </a:rPr>
              <a:t>Geometría I </a:t>
            </a:r>
            <a:r>
              <a:rPr lang="es-ES" sz="900" spc="30">
                <a:solidFill>
                  <a:srgbClr val="000000"/>
                </a:solidFill>
                <a:latin typeface="Times New Roman" pitchFamily="1" panose="02020603050405020304"/>
              </a:rPr>
              <a:t>5.5t+2p </a:t>
            </a:r>
          </a:p>
          <a:p>
            <a:pPr marL="2057400" marR="0" indent="0" algn="l">
              <a:lnSpc>
                <a:spcPts val="1000"/>
              </a:lnSpc>
              <a:spcBef>
                <a:spcPts val="0"/>
              </a:spcBef>
              <a:spcAft>
                <a:spcPts val="0"/>
              </a:spcAft>
              <a:tabLst>
                <a:tab algn="l" pos="4709160"/>
              </a:tabLst>
            </a:pPr>
            <a:r>
              <a:rPr lang="es-ES" sz="900" spc="45">
                <a:solidFill>
                  <a:srgbClr val="000000"/>
                </a:solidFill>
                <a:latin typeface="Times New Roman" pitchFamily="1" panose="02020603050405020304"/>
              </a:rPr>
              <a:t>Algebra </a:t>
            </a:r>
            <a:r>
              <a:rPr lang="es-ES" sz="900" spc="45">
                <a:solidFill>
                  <a:srgbClr val="000000"/>
                </a:solidFill>
                <a:latin typeface="Times New Roman" pitchFamily="1" panose="02020603050405020304"/>
              </a:rPr>
              <a:t>7t+2p </a:t>
            </a:r>
          </a:p>
          <a:p>
            <a:pPr marL="2057400" marR="0" indent="0" algn="l">
              <a:lnSpc>
                <a:spcPts val="1000"/>
              </a:lnSpc>
              <a:spcBef>
                <a:spcPts val="0"/>
              </a:spcBef>
              <a:spcAft>
                <a:spcPts val="0"/>
              </a:spcAft>
              <a:tabLst>
                <a:tab algn="l" pos="4663440"/>
              </a:tabLst>
            </a:pPr>
            <a:r>
              <a:rPr lang="es-ES" sz="900" spc="20">
                <a:solidFill>
                  <a:srgbClr val="000000"/>
                </a:solidFill>
                <a:latin typeface="Times New Roman" pitchFamily="1" panose="02020603050405020304"/>
              </a:rPr>
              <a:t>Ampliación Geometría I </a:t>
            </a:r>
            <a:r>
              <a:rPr lang="es-ES" sz="900" spc="20">
                <a:solidFill>
                  <a:srgbClr val="000000"/>
                </a:solidFill>
                <a:latin typeface="Times New Roman" pitchFamily="1" panose="02020603050405020304"/>
              </a:rPr>
              <a:t>5.5t+2p </a:t>
            </a:r>
          </a:p>
          <a:p>
            <a:pPr marL="2057400" marR="0" indent="0" algn="l">
              <a:lnSpc>
                <a:spcPts val="1000"/>
              </a:lnSpc>
              <a:spcBef>
                <a:spcPts val="20"/>
              </a:spcBef>
              <a:spcAft>
                <a:spcPts val="0"/>
              </a:spcAft>
              <a:tabLst>
                <a:tab algn="r" pos="5166360"/>
              </a:tabLst>
            </a:pPr>
            <a:r>
              <a:rPr lang="es-ES" sz="900" spc="0">
                <a:solidFill>
                  <a:srgbClr val="000000"/>
                </a:solidFill>
                <a:latin typeface="Times New Roman" pitchFamily="1" panose="02020603050405020304"/>
              </a:rPr>
              <a:t>Ampliación de Topología </a:t>
            </a:r>
            <a:r>
              <a:rPr lang="es-ES" sz="900" spc="0">
                <a:solidFill>
                  <a:srgbClr val="000000"/>
                </a:solidFill>
                <a:latin typeface="Times New Roman" pitchFamily="1" panose="02020603050405020304"/>
              </a:rPr>
              <a:t>4.5t+1.5p </a:t>
            </a:r>
          </a:p>
          <a:p>
            <a:pPr marL="2057400" marR="0" indent="0" algn="l">
              <a:lnSpc>
                <a:spcPts val="1000"/>
              </a:lnSpc>
              <a:spcBef>
                <a:spcPts val="0"/>
              </a:spcBef>
              <a:spcAft>
                <a:spcPts val="0"/>
              </a:spcAft>
              <a:tabLst>
                <a:tab algn="l" pos="4709160"/>
              </a:tabLst>
            </a:pPr>
            <a:r>
              <a:rPr lang="es-ES" sz="900" spc="15">
                <a:solidFill>
                  <a:srgbClr val="000000"/>
                </a:solidFill>
                <a:latin typeface="Times New Roman" pitchFamily="1" panose="02020603050405020304"/>
              </a:rPr>
              <a:t>Ampliación Análisis Matemático I </a:t>
            </a:r>
            <a:r>
              <a:rPr lang="es-ES" sz="900" spc="15">
                <a:solidFill>
                  <a:srgbClr val="000000"/>
                </a:solidFill>
                <a:latin typeface="Times New Roman" pitchFamily="1" panose="02020603050405020304"/>
              </a:rPr>
              <a:t>7t+2p </a:t>
            </a:r>
          </a:p>
          <a:p>
            <a:pPr marL="182880" marR="0" indent="0" algn="l">
              <a:lnSpc>
                <a:spcPts val="1000"/>
              </a:lnSpc>
              <a:spcBef>
                <a:spcPts val="0"/>
              </a:spcBef>
              <a:spcAft>
                <a:spcPts val="0"/>
              </a:spcAft>
              <a:tabLst>
                <a:tab algn="l" pos="502920"/>
                <a:tab algn="r" pos="5166360"/>
              </a:tabLst>
            </a:pPr>
            <a:r>
              <a:rPr lang="es-ES" sz="900" spc="0">
                <a:solidFill>
                  <a:srgbClr val="000000"/>
                </a:solidFill>
                <a:latin typeface="Times New Roman" pitchFamily="1" panose="02020603050405020304"/>
              </a:rPr>
              <a:t>2 </a:t>
            </a:r>
            <a:r>
              <a:rPr lang="es-ES" sz="900" spc="0">
                <a:solidFill>
                  <a:srgbClr val="000000"/>
                </a:solidFill>
                <a:latin typeface="Times New Roman" pitchFamily="1" panose="02020603050405020304"/>
              </a:rPr>
              <a:t>Análisis Matemático II </a:t>
            </a:r>
            <a:r>
              <a:rPr lang="es-ES" sz="900" spc="0">
                <a:solidFill>
                  <a:srgbClr val="000000"/>
                </a:solidFill>
                <a:latin typeface="Times New Roman" pitchFamily="1" panose="02020603050405020304"/>
              </a:rPr>
              <a:t>4.5t+1.5p </a:t>
            </a:r>
          </a:p>
          <a:p>
            <a:pPr marL="502920" marR="0" indent="0" algn="l">
              <a:lnSpc>
                <a:spcPts val="1000"/>
              </a:lnSpc>
              <a:spcBef>
                <a:spcPts val="25"/>
              </a:spcBef>
              <a:spcAft>
                <a:spcPts val="0"/>
              </a:spcAft>
              <a:tabLst>
                <a:tab algn="r" pos="5166360"/>
              </a:tabLst>
            </a:pPr>
            <a:r>
              <a:rPr lang="es-ES" sz="900" spc="0">
                <a:solidFill>
                  <a:srgbClr val="000000"/>
                </a:solidFill>
                <a:latin typeface="Times New Roman" pitchFamily="1" panose="02020603050405020304"/>
              </a:rPr>
              <a:t>Métodos Numéricos I </a:t>
            </a:r>
            <a:r>
              <a:rPr lang="es-ES" sz="900" spc="0">
                <a:solidFill>
                  <a:srgbClr val="000000"/>
                </a:solidFill>
                <a:latin typeface="Times New Roman" pitchFamily="1" panose="02020603050405020304"/>
              </a:rPr>
              <a:t>4.5t+1.5p </a:t>
            </a:r>
          </a:p>
          <a:p>
            <a:pPr marL="502920" marR="0" indent="0" algn="l">
              <a:lnSpc>
                <a:spcPts val="1000"/>
              </a:lnSpc>
              <a:spcBef>
                <a:spcPts val="0"/>
              </a:spcBef>
              <a:spcAft>
                <a:spcPts val="0"/>
              </a:spcAft>
              <a:tabLst>
                <a:tab algn="l" pos="4663440"/>
              </a:tabLst>
            </a:pPr>
            <a:r>
              <a:rPr lang="es-ES" sz="900" spc="25">
                <a:solidFill>
                  <a:srgbClr val="000000"/>
                </a:solidFill>
                <a:latin typeface="Times New Roman" pitchFamily="1" panose="02020603050405020304"/>
              </a:rPr>
              <a:t>Geometría II </a:t>
            </a:r>
            <a:r>
              <a:rPr lang="es-ES" sz="900" spc="25">
                <a:solidFill>
                  <a:srgbClr val="000000"/>
                </a:solidFill>
                <a:latin typeface="Times New Roman" pitchFamily="1" panose="02020603050405020304"/>
              </a:rPr>
              <a:t>5t+2.5p </a:t>
            </a:r>
          </a:p>
          <a:p>
            <a:pPr marL="502920" marR="0" indent="0" algn="l">
              <a:lnSpc>
                <a:spcPts val="1000"/>
              </a:lnSpc>
              <a:spcBef>
                <a:spcPts val="25"/>
              </a:spcBef>
              <a:spcAft>
                <a:spcPts val="0"/>
              </a:spcAft>
              <a:tabLst>
                <a:tab algn="r" pos="5166360"/>
              </a:tabLst>
            </a:pPr>
            <a:r>
              <a:rPr lang="es-ES" sz="900" spc="0">
                <a:solidFill>
                  <a:srgbClr val="000000"/>
                </a:solidFill>
                <a:latin typeface="Times New Roman" pitchFamily="1" panose="02020603050405020304"/>
              </a:rPr>
              <a:t>Métodos Numéricos II </a:t>
            </a:r>
            <a:r>
              <a:rPr lang="es-ES" sz="900" spc="0">
                <a:solidFill>
                  <a:srgbClr val="000000"/>
                </a:solidFill>
                <a:latin typeface="Times New Roman" pitchFamily="1" panose="02020603050405020304"/>
              </a:rPr>
              <a:t>4.5t+1.5p </a:t>
            </a:r>
          </a:p>
          <a:p>
            <a:pPr marL="2057400" marR="0" indent="0" algn="l">
              <a:lnSpc>
                <a:spcPts val="1000"/>
              </a:lnSpc>
              <a:spcBef>
                <a:spcPts val="0"/>
              </a:spcBef>
              <a:spcAft>
                <a:spcPts val="0"/>
              </a:spcAft>
              <a:tabLst>
                <a:tab algn="l" pos="4663440"/>
              </a:tabLst>
            </a:pPr>
            <a:r>
              <a:rPr lang="es-ES" sz="900" spc="35">
                <a:solidFill>
                  <a:srgbClr val="000000"/>
                </a:solidFill>
                <a:latin typeface="Times New Roman" pitchFamily="1" panose="02020603050405020304"/>
              </a:rPr>
              <a:t>Algebra II </a:t>
            </a:r>
            <a:r>
              <a:rPr lang="es-ES" sz="900" spc="35">
                <a:solidFill>
                  <a:srgbClr val="000000"/>
                </a:solidFill>
                <a:latin typeface="Times New Roman" pitchFamily="1" panose="02020603050405020304"/>
              </a:rPr>
              <a:t>5.5t+2p </a:t>
            </a:r>
          </a:p>
          <a:p>
            <a:pPr marL="2057400" marR="0" indent="0" algn="l">
              <a:lnSpc>
                <a:spcPts val="1000"/>
              </a:lnSpc>
              <a:spcBef>
                <a:spcPts val="0"/>
              </a:spcBef>
              <a:spcAft>
                <a:spcPts val="0"/>
              </a:spcAft>
              <a:tabLst>
                <a:tab algn="l" pos="4663440"/>
              </a:tabLst>
            </a:pPr>
            <a:r>
              <a:rPr lang="es-ES" sz="900" spc="20">
                <a:solidFill>
                  <a:srgbClr val="000000"/>
                </a:solidFill>
                <a:latin typeface="Times New Roman" pitchFamily="1" panose="02020603050405020304"/>
              </a:rPr>
              <a:t>Ampliación de Algebra II </a:t>
            </a:r>
            <a:r>
              <a:rPr lang="es-ES" sz="900" spc="20">
                <a:solidFill>
                  <a:srgbClr val="000000"/>
                </a:solidFill>
                <a:latin typeface="Times New Roman" pitchFamily="1" panose="02020603050405020304"/>
              </a:rPr>
              <a:t>5.5t+2p </a:t>
            </a:r>
          </a:p>
          <a:p>
            <a:pPr marL="2057400" marR="0" indent="0" algn="l">
              <a:lnSpc>
                <a:spcPts val="1000"/>
              </a:lnSpc>
              <a:spcBef>
                <a:spcPts val="0"/>
              </a:spcBef>
              <a:spcAft>
                <a:spcPts val="0"/>
              </a:spcAft>
              <a:tabLst>
                <a:tab algn="l" pos="4709160"/>
              </a:tabLst>
            </a:pPr>
            <a:r>
              <a:rPr lang="es-ES" sz="900" spc="15">
                <a:solidFill>
                  <a:srgbClr val="000000"/>
                </a:solidFill>
                <a:latin typeface="Times New Roman" pitchFamily="1" panose="02020603050405020304"/>
              </a:rPr>
              <a:t>Ampl. de Análisis Matemático II </a:t>
            </a:r>
            <a:r>
              <a:rPr lang="es-ES" sz="900" spc="15">
                <a:solidFill>
                  <a:srgbClr val="000000"/>
                </a:solidFill>
                <a:latin typeface="Times New Roman" pitchFamily="1" panose="02020603050405020304"/>
              </a:rPr>
              <a:t>7t+2p </a:t>
            </a:r>
          </a:p>
          <a:p>
            <a:pPr marL="2057400" marR="0" indent="0" algn="l">
              <a:lnSpc>
                <a:spcPts val="1000"/>
              </a:lnSpc>
              <a:spcBef>
                <a:spcPts val="25"/>
              </a:spcBef>
              <a:spcAft>
                <a:spcPts val="0"/>
              </a:spcAft>
              <a:tabLst>
                <a:tab algn="l" pos="4663440"/>
              </a:tabLst>
            </a:pPr>
            <a:r>
              <a:rPr lang="es-ES" sz="900" spc="20">
                <a:solidFill>
                  <a:srgbClr val="000000"/>
                </a:solidFill>
                <a:latin typeface="Times New Roman" pitchFamily="1" panose="02020603050405020304"/>
              </a:rPr>
              <a:t>Ampliación de Geometría II </a:t>
            </a:r>
            <a:r>
              <a:rPr lang="es-ES" sz="900" spc="20">
                <a:solidFill>
                  <a:srgbClr val="000000"/>
                </a:solidFill>
                <a:latin typeface="Times New Roman" pitchFamily="1" panose="02020603050405020304"/>
              </a:rPr>
              <a:t>5.5t+2p </a:t>
            </a:r>
          </a:p>
          <a:p>
            <a:pPr marL="182880" marR="0" indent="0" algn="l">
              <a:lnSpc>
                <a:spcPts val="1000"/>
              </a:lnSpc>
              <a:spcBef>
                <a:spcPts val="0"/>
              </a:spcBef>
              <a:spcAft>
                <a:spcPts val="0"/>
              </a:spcAft>
              <a:tabLst>
                <a:tab algn="l" pos="502920"/>
                <a:tab algn="r" pos="5166360"/>
              </a:tabLst>
            </a:pPr>
            <a:r>
              <a:rPr lang="es-ES" sz="900" spc="0">
                <a:solidFill>
                  <a:srgbClr val="000000"/>
                </a:solidFill>
                <a:latin typeface="Times New Roman" pitchFamily="1" panose="02020603050405020304"/>
              </a:rPr>
              <a:t>3 </a:t>
            </a:r>
            <a:r>
              <a:rPr lang="es-ES" sz="900" spc="0">
                <a:solidFill>
                  <a:srgbClr val="000000"/>
                </a:solidFill>
                <a:latin typeface="Times New Roman" pitchFamily="1" panose="02020603050405020304"/>
              </a:rPr>
              <a:t>Ecuaciones Diferenciales I </a:t>
            </a:r>
            <a:r>
              <a:rPr lang="es-ES" sz="900" spc="0">
                <a:solidFill>
                  <a:srgbClr val="000000"/>
                </a:solidFill>
                <a:latin typeface="Times New Roman" pitchFamily="1" panose="02020603050405020304"/>
              </a:rPr>
              <a:t>5.5t+1.5p </a:t>
            </a:r>
          </a:p>
          <a:p>
            <a:pPr marL="502920" marR="0" indent="0" algn="l">
              <a:lnSpc>
                <a:spcPts val="1000"/>
              </a:lnSpc>
              <a:spcBef>
                <a:spcPts val="0"/>
              </a:spcBef>
              <a:spcAft>
                <a:spcPts val="0"/>
              </a:spcAft>
              <a:tabLst>
                <a:tab algn="r" pos="5166360"/>
              </a:tabLst>
            </a:pPr>
            <a:r>
              <a:rPr lang="es-ES" sz="900" spc="0">
                <a:solidFill>
                  <a:srgbClr val="000000"/>
                </a:solidFill>
                <a:latin typeface="Times New Roman" pitchFamily="1" panose="02020603050405020304"/>
              </a:rPr>
              <a:t>Probabilidad y Estadística I </a:t>
            </a:r>
            <a:r>
              <a:rPr lang="es-ES" sz="900" spc="0">
                <a:solidFill>
                  <a:srgbClr val="000000"/>
                </a:solidFill>
                <a:latin typeface="Times New Roman" pitchFamily="1" panose="02020603050405020304"/>
              </a:rPr>
              <a:t>4.5t+1.5p </a:t>
            </a:r>
          </a:p>
          <a:p>
            <a:pPr marL="502920" marR="0" indent="0" algn="l">
              <a:lnSpc>
                <a:spcPts val="1000"/>
              </a:lnSpc>
              <a:spcBef>
                <a:spcPts val="20"/>
              </a:spcBef>
              <a:spcAft>
                <a:spcPts val="0"/>
              </a:spcAft>
              <a:tabLst>
                <a:tab algn="l" pos="4663440"/>
              </a:tabLst>
            </a:pPr>
            <a:r>
              <a:rPr lang="es-ES" sz="900" spc="15">
                <a:solidFill>
                  <a:srgbClr val="000000"/>
                </a:solidFill>
                <a:latin typeface="Times New Roman" pitchFamily="1" panose="02020603050405020304"/>
              </a:rPr>
              <a:t>Geometría Diferencial </a:t>
            </a:r>
            <a:r>
              <a:rPr lang="es-ES" sz="900" spc="15">
                <a:solidFill>
                  <a:srgbClr val="000000"/>
                </a:solidFill>
                <a:latin typeface="Times New Roman" pitchFamily="1" panose="02020603050405020304"/>
              </a:rPr>
              <a:t>5t+2.5p </a:t>
            </a:r>
          </a:p>
          <a:p>
            <a:pPr marL="502920" marR="0" indent="0" algn="l">
              <a:lnSpc>
                <a:spcPts val="1000"/>
              </a:lnSpc>
              <a:spcBef>
                <a:spcPts val="0"/>
              </a:spcBef>
              <a:spcAft>
                <a:spcPts val="0"/>
              </a:spcAft>
              <a:tabLst>
                <a:tab algn="r" pos="5166360"/>
              </a:tabLst>
            </a:pPr>
            <a:r>
              <a:rPr lang="es-ES" sz="900" spc="0">
                <a:solidFill>
                  <a:srgbClr val="000000"/>
                </a:solidFill>
                <a:latin typeface="Times New Roman" pitchFamily="1" panose="02020603050405020304"/>
              </a:rPr>
              <a:t>Variable Compleja I </a:t>
            </a:r>
            <a:r>
              <a:rPr lang="es-ES" sz="900" spc="0">
                <a:solidFill>
                  <a:srgbClr val="000000"/>
                </a:solidFill>
                <a:latin typeface="Times New Roman" pitchFamily="1" panose="02020603050405020304"/>
              </a:rPr>
              <a:t>4.5t+1.5p </a:t>
            </a:r>
          </a:p>
          <a:p>
            <a:pPr marL="502920" marR="0" indent="0" algn="l">
              <a:lnSpc>
                <a:spcPts val="1000"/>
              </a:lnSpc>
              <a:spcBef>
                <a:spcPts val="0"/>
              </a:spcBef>
              <a:spcAft>
                <a:spcPts val="0"/>
              </a:spcAft>
              <a:tabLst>
                <a:tab algn="l" pos="4663440"/>
              </a:tabLst>
            </a:pPr>
            <a:r>
              <a:rPr lang="es-ES" sz="900" spc="15">
                <a:solidFill>
                  <a:srgbClr val="000000"/>
                </a:solidFill>
                <a:latin typeface="Times New Roman" pitchFamily="1" panose="02020603050405020304"/>
              </a:rPr>
              <a:t>Probabilidad y Estadística II </a:t>
            </a:r>
            <a:r>
              <a:rPr lang="es-ES" sz="900" spc="15">
                <a:solidFill>
                  <a:srgbClr val="000000"/>
                </a:solidFill>
                <a:latin typeface="Times New Roman" pitchFamily="1" panose="02020603050405020304"/>
              </a:rPr>
              <a:t>4.5t+1p </a:t>
            </a:r>
          </a:p>
          <a:p>
            <a:pPr marL="2057400" marR="0" indent="0" algn="l">
              <a:lnSpc>
                <a:spcPts val="1000"/>
              </a:lnSpc>
              <a:spcBef>
                <a:spcPts val="0"/>
              </a:spcBef>
              <a:spcAft>
                <a:spcPts val="0"/>
              </a:spcAft>
              <a:tabLst>
                <a:tab algn="l" pos="4663440"/>
              </a:tabLst>
            </a:pPr>
            <a:r>
              <a:rPr lang="es-ES" sz="900" spc="25">
                <a:solidFill>
                  <a:srgbClr val="000000"/>
                </a:solidFill>
                <a:latin typeface="Times New Roman" pitchFamily="1" panose="02020603050405020304"/>
              </a:rPr>
              <a:t>Teoría de la Medida </a:t>
            </a:r>
            <a:r>
              <a:rPr lang="es-ES" sz="900" spc="25">
                <a:solidFill>
                  <a:srgbClr val="000000"/>
                </a:solidFill>
                <a:latin typeface="Times New Roman" pitchFamily="1" panose="02020603050405020304"/>
              </a:rPr>
              <a:t>5.5t+2p </a:t>
            </a:r>
          </a:p>
          <a:p>
            <a:pPr marL="2057400" marR="0" indent="0" algn="l">
              <a:lnSpc>
                <a:spcPts val="1000"/>
              </a:lnSpc>
              <a:spcBef>
                <a:spcPts val="25"/>
              </a:spcBef>
              <a:spcAft>
                <a:spcPts val="0"/>
              </a:spcAft>
              <a:tabLst>
                <a:tab algn="l" pos="4663440"/>
              </a:tabLst>
            </a:pPr>
            <a:r>
              <a:rPr lang="es-ES" sz="900" spc="15">
                <a:solidFill>
                  <a:srgbClr val="000000"/>
                </a:solidFill>
                <a:latin typeface="Times New Roman" pitchFamily="1" panose="02020603050405020304"/>
              </a:rPr>
              <a:t>Ampl. de Geometría Diferencial </a:t>
            </a:r>
            <a:r>
              <a:rPr lang="es-ES" sz="900" spc="15">
                <a:solidFill>
                  <a:srgbClr val="000000"/>
                </a:solidFill>
                <a:latin typeface="Times New Roman" pitchFamily="1" panose="02020603050405020304"/>
              </a:rPr>
              <a:t>5.5t+2p </a:t>
            </a:r>
          </a:p>
          <a:p>
            <a:pPr marL="2057400" marR="0" indent="0" algn="l">
              <a:lnSpc>
                <a:spcPts val="1000"/>
              </a:lnSpc>
              <a:spcBef>
                <a:spcPts val="0"/>
              </a:spcBef>
              <a:spcAft>
                <a:spcPts val="0"/>
              </a:spcAft>
              <a:tabLst>
                <a:tab algn="l" pos="4709160"/>
              </a:tabLst>
            </a:pPr>
            <a:r>
              <a:rPr lang="es-ES" sz="900" spc="15">
                <a:solidFill>
                  <a:srgbClr val="000000"/>
                </a:solidFill>
                <a:latin typeface="Times New Roman" pitchFamily="1" panose="02020603050405020304"/>
              </a:rPr>
              <a:t>Ampl. de C´alculo de Probabilidades </a:t>
            </a:r>
            <a:r>
              <a:rPr lang="es-ES" sz="900" spc="15">
                <a:solidFill>
                  <a:srgbClr val="000000"/>
                </a:solidFill>
                <a:latin typeface="Times New Roman" pitchFamily="1" panose="02020603050405020304"/>
              </a:rPr>
              <a:t>3t+1p </a:t>
            </a:r>
          </a:p>
          <a:p>
            <a:pPr marL="3977640" marR="0" indent="0" algn="l">
              <a:lnSpc>
                <a:spcPts val="1000"/>
              </a:lnSpc>
              <a:spcBef>
                <a:spcPts val="25"/>
              </a:spcBef>
              <a:spcAft>
                <a:spcPts val="0"/>
              </a:spcAft>
              <a:tabLst>
                <a:tab algn="l" pos="4663440"/>
              </a:tabLst>
            </a:pPr>
            <a:r>
              <a:rPr lang="es-ES" sz="900" spc="0">
                <a:solidFill>
                  <a:srgbClr val="000000"/>
                </a:solidFill>
                <a:latin typeface="Times New Roman" pitchFamily="1" panose="02020603050405020304"/>
              </a:rPr>
              <a:t>Optativas </a:t>
            </a:r>
            <a:r>
              <a:rPr lang="es-ES" sz="900" spc="0">
                <a:solidFill>
                  <a:srgbClr val="000000"/>
                </a:solidFill>
                <a:latin typeface="Times New Roman" pitchFamily="1" panose="02020603050405020304"/>
              </a:rPr>
              <a:t>7.5(t+p) Libre Opción 4.5(t+p) </a:t>
            </a:r>
          </a:p>
          <a:p>
            <a:pPr marL="502920" marR="0" indent="0" algn="l">
              <a:lnSpc>
                <a:spcPts val="1000"/>
              </a:lnSpc>
              <a:spcBef>
                <a:spcPts val="0"/>
              </a:spcBef>
              <a:spcAft>
                <a:spcPts val="0"/>
              </a:spcAft>
            </a:pPr>
            <a:r>
              <a:rPr lang="es-ES" sz="950" b="1" spc="45">
                <a:solidFill>
                  <a:srgbClr val="000000"/>
                </a:solidFill>
                <a:latin typeface="Garamond" pitchFamily="1" panose="02020603050405020304"/>
              </a:rPr>
              <a:t>Segundo Ciclo </a:t>
            </a:r>
          </a:p>
          <a:p>
            <a:pPr marL="182880" marR="0" indent="0" algn="l">
              <a:lnSpc>
                <a:spcPts val="1000"/>
              </a:lnSpc>
              <a:spcBef>
                <a:spcPts val="15"/>
              </a:spcBef>
              <a:spcAft>
                <a:spcPts val="0"/>
              </a:spcAft>
              <a:tabLst>
                <a:tab algn="l" pos="502920"/>
                <a:tab algn="l" pos="4709160"/>
              </a:tabLst>
            </a:pPr>
            <a:r>
              <a:rPr lang="es-ES" sz="900" spc="30">
                <a:solidFill>
                  <a:srgbClr val="000000"/>
                </a:solidFill>
                <a:latin typeface="Times New Roman" pitchFamily="1" panose="02020603050405020304"/>
              </a:rPr>
              <a:t>4 </a:t>
            </a:r>
            <a:r>
              <a:rPr lang="es-ES" sz="900" spc="30">
                <a:solidFill>
                  <a:srgbClr val="000000"/>
                </a:solidFill>
                <a:latin typeface="Times New Roman" pitchFamily="1" panose="02020603050405020304"/>
              </a:rPr>
              <a:t>Algebra III </a:t>
            </a:r>
            <a:r>
              <a:rPr lang="es-ES" sz="900" spc="30">
                <a:solidFill>
                  <a:srgbClr val="000000"/>
                </a:solidFill>
                <a:latin typeface="Times New Roman" pitchFamily="1" panose="02020603050405020304"/>
              </a:rPr>
              <a:t>6t+3p </a:t>
            </a:r>
          </a:p>
          <a:p>
            <a:pPr marL="502920" marR="0" indent="0" algn="l">
              <a:lnSpc>
                <a:spcPts val="1000"/>
              </a:lnSpc>
              <a:spcBef>
                <a:spcPts val="25"/>
              </a:spcBef>
              <a:spcAft>
                <a:spcPts val="0"/>
              </a:spcAft>
              <a:tabLst>
                <a:tab algn="l" pos="4663440"/>
              </a:tabLst>
            </a:pPr>
            <a:r>
              <a:rPr lang="es-ES" sz="900" spc="15">
                <a:solidFill>
                  <a:srgbClr val="000000"/>
                </a:solidFill>
                <a:latin typeface="Times New Roman" pitchFamily="1" panose="02020603050405020304"/>
              </a:rPr>
              <a:t>Ecuaciones Diferenciales II </a:t>
            </a:r>
            <a:r>
              <a:rPr lang="es-ES" sz="900" spc="15">
                <a:solidFill>
                  <a:srgbClr val="000000"/>
                </a:solidFill>
                <a:latin typeface="Times New Roman" pitchFamily="1" panose="02020603050405020304"/>
              </a:rPr>
              <a:t>5t+2.5p </a:t>
            </a:r>
          </a:p>
          <a:p>
            <a:pPr marL="502920" marR="0" indent="0" algn="l">
              <a:lnSpc>
                <a:spcPts val="1000"/>
              </a:lnSpc>
              <a:spcBef>
                <a:spcPts val="0"/>
              </a:spcBef>
              <a:spcAft>
                <a:spcPts val="0"/>
              </a:spcAft>
              <a:tabLst>
                <a:tab algn="l" pos="4663440"/>
              </a:tabLst>
            </a:pPr>
            <a:r>
              <a:rPr lang="es-ES" sz="900" spc="20">
                <a:solidFill>
                  <a:srgbClr val="000000"/>
                </a:solidFill>
                <a:latin typeface="Times New Roman" pitchFamily="1" panose="02020603050405020304"/>
              </a:rPr>
              <a:t>An´alisis Funcional </a:t>
            </a:r>
            <a:r>
              <a:rPr lang="es-ES" sz="900" spc="20">
                <a:solidFill>
                  <a:srgbClr val="000000"/>
                </a:solidFill>
                <a:latin typeface="Times New Roman" pitchFamily="1" panose="02020603050405020304"/>
              </a:rPr>
              <a:t>5.5t+2p </a:t>
            </a:r>
          </a:p>
          <a:p>
            <a:pPr marL="502920" marR="0" indent="0" algn="l">
              <a:lnSpc>
                <a:spcPts val="1000"/>
              </a:lnSpc>
              <a:spcBef>
                <a:spcPts val="0"/>
              </a:spcBef>
              <a:spcAft>
                <a:spcPts val="0"/>
              </a:spcAft>
              <a:tabLst>
                <a:tab algn="l" pos="4709160"/>
              </a:tabLst>
            </a:pPr>
            <a:r>
              <a:rPr lang="es-ES" sz="900" spc="25">
                <a:solidFill>
                  <a:srgbClr val="000000"/>
                </a:solidFill>
                <a:latin typeface="Times New Roman" pitchFamily="1" panose="02020603050405020304"/>
              </a:rPr>
              <a:t>Topología III </a:t>
            </a:r>
            <a:r>
              <a:rPr lang="es-ES" sz="900" spc="25">
                <a:solidFill>
                  <a:srgbClr val="000000"/>
                </a:solidFill>
                <a:latin typeface="Times New Roman" pitchFamily="1" panose="02020603050405020304"/>
              </a:rPr>
              <a:t>6t+3p </a:t>
            </a:r>
          </a:p>
          <a:p>
            <a:pPr marL="182880" marR="0" indent="0" algn="l">
              <a:lnSpc>
                <a:spcPts val="1000"/>
              </a:lnSpc>
              <a:spcBef>
                <a:spcPts val="20"/>
              </a:spcBef>
              <a:spcAft>
                <a:spcPts val="0"/>
              </a:spcAft>
              <a:tabLst>
                <a:tab algn="l" pos="502920"/>
                <a:tab algn="l" pos="4663440"/>
              </a:tabLst>
            </a:pPr>
            <a:r>
              <a:rPr lang="es-ES" sz="900" spc="20">
                <a:solidFill>
                  <a:srgbClr val="000000"/>
                </a:solidFill>
                <a:latin typeface="Times New Roman" pitchFamily="1" panose="02020603050405020304"/>
              </a:rPr>
              <a:t>5 </a:t>
            </a:r>
            <a:r>
              <a:rPr lang="es-ES" sz="900" spc="20">
                <a:solidFill>
                  <a:srgbClr val="000000"/>
                </a:solidFill>
                <a:latin typeface="Times New Roman" pitchFamily="1" panose="02020603050405020304"/>
              </a:rPr>
              <a:t>Variable Compleja II </a:t>
            </a:r>
            <a:r>
              <a:rPr lang="es-ES" sz="900" spc="20">
                <a:solidFill>
                  <a:srgbClr val="000000"/>
                </a:solidFill>
                <a:latin typeface="Times New Roman" pitchFamily="1" panose="02020603050405020304"/>
              </a:rPr>
              <a:t>5.5t+2p </a:t>
            </a:r>
          </a:p>
          <a:p>
            <a:pPr marL="502920" marR="0" indent="0" algn="l">
              <a:lnSpc>
                <a:spcPts val="1000"/>
              </a:lnSpc>
              <a:spcBef>
                <a:spcPts val="0"/>
              </a:spcBef>
              <a:spcAft>
                <a:spcPts val="0"/>
              </a:spcAft>
              <a:tabLst>
                <a:tab algn="l" pos="4709160"/>
              </a:tabLst>
            </a:pPr>
            <a:r>
              <a:rPr lang="es-ES" sz="900" spc="20">
                <a:solidFill>
                  <a:srgbClr val="000000"/>
                </a:solidFill>
                <a:latin typeface="Times New Roman" pitchFamily="1" panose="02020603050405020304"/>
              </a:rPr>
              <a:t>An´alisis numérico </a:t>
            </a:r>
            <a:r>
              <a:rPr lang="es-ES" sz="900" spc="20">
                <a:solidFill>
                  <a:srgbClr val="000000"/>
                </a:solidFill>
                <a:latin typeface="Times New Roman" pitchFamily="1" panose="02020603050405020304"/>
              </a:rPr>
              <a:t>6t+3p </a:t>
            </a:r>
          </a:p>
          <a:p>
            <a:pPr marL="3977640" marR="0" indent="0" algn="l">
              <a:lnSpc>
                <a:spcPts val="1000"/>
              </a:lnSpc>
              <a:spcBef>
                <a:spcPts val="25"/>
              </a:spcBef>
              <a:spcAft>
                <a:spcPts val="265"/>
              </a:spcAft>
              <a:tabLst>
                <a:tab algn="l" pos="4663440"/>
              </a:tabLst>
            </a:pPr>
            <a:r>
              <a:rPr lang="es-ES" sz="900" spc="0">
                <a:solidFill>
                  <a:srgbClr val="000000"/>
                </a:solidFill>
                <a:latin typeface="Times New Roman" pitchFamily="1" panose="02020603050405020304"/>
              </a:rPr>
              <a:t>Optativas </a:t>
            </a:r>
            <a:r>
              <a:rPr lang="es-ES" sz="900" spc="0">
                <a:solidFill>
                  <a:srgbClr val="000000"/>
                </a:solidFill>
                <a:latin typeface="Times New Roman" pitchFamily="1" panose="02020603050405020304"/>
              </a:rPr>
              <a:t>45(t+p) Libre Opción 25.5(t+p) </a:t>
            </a:r>
          </a:p>
        </p:txBody>
      </p:sp>
      <p:sp>
        <p:nvSpPr>
          <p:cNvPr id="10" name=""/>
          <p:cNvSpPr/>
          <p:nvPr>
            <p:ph type="body" idx="10"/>
          </p:nvPr>
        </p:nvSpPr>
        <p:spPr>
          <a:xfrm>
            <a:off x="1057910" y="7734935"/>
            <a:ext cx="5486400" cy="1996440"/>
          </a:xfrm>
          <a:prstGeom prst="rect">
            <a:avLst/>
          </a:prstGeom>
          <a:noFill/>
          <a:ln w="0" cmpd="sng">
            <a:noFill/>
            <a:prstDash val="solid"/>
          </a:ln>
        </p:spPr>
        <p:txBody>
          <a:bodyPr vert="horz" lIns="0" tIns="146685" rIns="0" bIns="0" anchor="t"/>
          <a:lstStyle/>
          <a:p>
            <a:pPr marL="0" marR="0" indent="0" algn="ctr">
              <a:lnSpc>
                <a:spcPts val="1200"/>
              </a:lnSpc>
              <a:spcAft>
                <a:spcPts val="0"/>
              </a:spcAft>
            </a:pPr>
            <a:r>
              <a:rPr lang="es-ES" sz="1300" spc="0">
                <a:solidFill>
                  <a:srgbClr val="000000"/>
                </a:solidFill>
                <a:latin typeface="Times New Roman" pitchFamily="1" panose="02020603050405020304"/>
              </a:rPr>
              <a:t>Tabla </a:t>
            </a:r>
            <a:r>
              <a:rPr lang="es-ES" sz="1300" spc="0">
                <a:solidFill>
                  <a:srgbClr val="000000"/>
                </a:solidFill>
                <a:latin typeface="Garamond" pitchFamily="1" panose="02020603050405020304"/>
              </a:rPr>
              <a:t>4.13: </a:t>
            </a:r>
            <a:r>
              <a:rPr lang="es-ES" sz="1000" spc="0">
                <a:solidFill>
                  <a:srgbClr val="000000"/>
                </a:solidFill>
                <a:latin typeface="Times New Roman" pitchFamily="1" panose="02020603050405020304"/>
              </a:rPr>
              <a:t>Plan de Estudios reformado para la Licenciatura en Ciencias Matemáticas, curso </a:t>
            </a:r>
            <a:br/>
            <a:r>
              <a:rPr lang="es-ES" sz="1000" spc="0">
                <a:solidFill>
                  <a:srgbClr val="000000"/>
                </a:solidFill>
                <a:latin typeface="Times New Roman" pitchFamily="1" panose="02020603050405020304"/>
              </a:rPr>
              <a:t>94/95. </a:t>
            </a:r>
            <a:r>
              <a:rPr lang="es-ES" sz="1150" b="1" spc="0">
                <a:solidFill>
                  <a:srgbClr val="000000"/>
                </a:solidFill>
                <a:latin typeface="Courier New" pitchFamily="3" panose="02020603050405020304"/>
              </a:rPr>
              <a:t>AT</a:t>
            </a:r>
            <a:r>
              <a:rPr lang="es-ES" sz="1000" spc="0">
                <a:solidFill>
                  <a:srgbClr val="000000"/>
                </a:solidFill>
                <a:latin typeface="Times New Roman" pitchFamily="1" panose="02020603050405020304"/>
              </a:rPr>
              <a:t>: asignaturas troncales; </a:t>
            </a:r>
            <a:r>
              <a:rPr lang="es-ES" sz="1150" b="1"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asignaturas obligatorias; </a:t>
            </a:r>
            <a:r>
              <a:rPr lang="es-ES" sz="1150" b="1"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r>
              <a:rPr lang="es-ES" sz="1150" b="1" spc="0">
                <a:solidFill>
                  <a:srgbClr val="000000"/>
                </a:solidFill>
                <a:latin typeface="Courier New" pitchFamily="3" panose="02020603050405020304"/>
              </a:rPr>
              <a:t>CR</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Créditos; un crédito equivale a diez horas lectivas (</a:t>
            </a:r>
            <a:r>
              <a:rPr lang="es-ES" sz="1150" b="1"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150" b="1"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a:p>
            <a:pPr marL="45720" marR="0" indent="0" algn="l">
              <a:lnSpc>
                <a:spcPts val="1700"/>
              </a:lnSpc>
              <a:spcBef>
                <a:spcPts val="4040"/>
              </a:spcBef>
              <a:spcAft>
                <a:spcPts val="0"/>
              </a:spcAft>
            </a:pPr>
            <a:r>
              <a:rPr lang="es-ES" sz="1550" spc="95">
                <a:solidFill>
                  <a:srgbClr val="000000"/>
                </a:solidFill>
                <a:latin typeface="Times New Roman" pitchFamily="1" panose="02020603050405020304"/>
              </a:rPr>
              <a:t>4.4.4. Plan de Estudios de Ciencias Biológicas </a:t>
            </a:r>
          </a:p>
          <a:p>
            <a:pPr marL="45720" marR="45720" indent="0" algn="just">
              <a:lnSpc>
                <a:spcPts val="1500"/>
              </a:lnSpc>
              <a:spcBef>
                <a:spcPts val="1180"/>
              </a:spcBef>
              <a:spcAft>
                <a:spcPts val="1150"/>
              </a:spcAft>
            </a:pPr>
            <a:r>
              <a:rPr lang="es-ES" sz="1300" spc="-5">
                <a:solidFill>
                  <a:srgbClr val="000000"/>
                </a:solidFill>
                <a:latin typeface="Garamond" pitchFamily="1" panose="02020603050405020304"/>
              </a:rPr>
              <a:t>El Plan de Estudios que vino impartiendose hasta el curso 1993/94 para la Licencia-</a:t>
            </a:r>
            <a:r>
              <a:rPr lang="es-ES" sz="1300" spc="-5">
                <a:solidFill>
                  <a:srgbClr val="000000"/>
                </a:solidFill>
                <a:latin typeface="Garamond" pitchFamily="1" panose="02020603050405020304"/>
              </a:rPr>
              <a:t>tura en Ciencias Biológicas fuéaprobado por O.M. de 30 de julio de 1977 (B.O.E. de </a:t>
            </a:r>
          </a:p>
        </p:txBody>
      </p:sp>
      <p:sp>
        <p:nvSpPr>
          <p:cNvPr id="11"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0" marR="0" indent="0" algn="r">
              <a:lnSpc>
                <a:spcPts val="1400"/>
              </a:lnSpc>
              <a:spcAft>
                <a:spcPts val="55"/>
              </a:spcAft>
            </a:pPr>
            <a:r>
              <a:rPr lang="es-ES" sz="1300" spc="60">
                <a:solidFill>
                  <a:srgbClr val="000000"/>
                </a:solidFill>
                <a:latin typeface="Times New Roman" pitchFamily="1" panose="02020603050405020304"/>
              </a:rPr>
              <a:t>Memoria Histórica </a:t>
            </a:r>
          </a:p>
        </p:txBody>
      </p:sp>
    </p:spTree>
  </p:cSld>
  <p:clrMapOvr>
    <a:masterClrMapping/>
  </p:clrMapOvr>
</p:sldLayout>
</file>

<file path=ppt/slideLayouts/slideLayout92.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0"/>
              </a:spcAft>
              <a:tabLst>
                <a:tab algn="r" pos="5440680"/>
              </a:tabLst>
            </a:pPr>
            <a:r>
              <a:rPr lang="es-ES" sz="1200" spc="0">
                <a:solidFill>
                  <a:srgbClr val="000000"/>
                </a:solidFill>
                <a:latin typeface="Times New Roman" pitchFamily="1" panose="02020603050405020304"/>
              </a:rPr>
              <a:t>68 </a:t>
            </a:r>
            <a:r>
              <a:rPr lang="es-ES" sz="1200" b="1" spc="0">
                <a:solidFill>
                  <a:srgbClr val="000000"/>
                </a:solidFill>
                <a:latin typeface="Times New Roman" pitchFamily="1" panose="02020603050405020304"/>
              </a:rPr>
              <a:t>4.4. Planes de Estudio </a:t>
            </a:r>
          </a:p>
        </p:txBody>
      </p:sp>
      <p:sp>
        <p:nvSpPr>
          <p:cNvPr id="3" name=""/>
          <p:cNvSpPr/>
          <p:nvPr>
            <p:ph type="body" idx="10"/>
          </p:nvPr>
        </p:nvSpPr>
        <p:spPr>
          <a:xfrm>
            <a:off x="1056005" y="681990"/>
            <a:ext cx="5486400" cy="3639820"/>
          </a:xfrm>
          <a:prstGeom prst="rect">
            <a:avLst/>
          </a:prstGeom>
          <a:noFill/>
          <a:ln w="0" cmpd="sng">
            <a:noFill/>
            <a:prstDash val="solid"/>
          </a:ln>
        </p:spPr>
        <p:txBody>
          <a:bodyPr vert="horz" lIns="0" tIns="22669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17 de octubre) —el primer Ciclo— y por O.M. de 23 de noviembre de 1981 (B.O.E. de 4 de febrero de 1982) —el segundo Ciclo—. El quinto curso se modificópor O.M. de 25 de septiembre de 1984 (B.O.E. de 29 de noviembre). En la Tabla 4.14 aparece reflejado dicho Plan de Estudios.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En virtud del desarrollo de la LRU y el R.D. 1497/1987 de 27 de noviembre, donde se establecieron las </a:t>
            </a:r>
            <a:r>
              <a:rPr lang="es-ES" sz="1200" i="1" spc="0">
                <a:solidFill>
                  <a:srgbClr val="000000"/>
                </a:solidFill>
                <a:latin typeface="Times New Roman" pitchFamily="1" panose="02020603050405020304"/>
              </a:rPr>
              <a:t>directrices generales comunes </a:t>
            </a:r>
            <a:r>
              <a:rPr lang="es-ES" sz="1200" spc="0">
                <a:solidFill>
                  <a:srgbClr val="000000"/>
                </a:solidFill>
                <a:latin typeface="Times New Roman" pitchFamily="1" panose="02020603050405020304"/>
              </a:rPr>
              <a:t>aplicables a cualquier título de carácter oficial, se elaboróun nuevo plan reformado para la Licenciatura en Ciencias Biológicas, que empezóa impartirse el curso 1994/95. </a:t>
            </a:r>
          </a:p>
          <a:p>
            <a:pPr marL="45720" marR="45720" indent="0" algn="just">
              <a:lnSpc>
                <a:spcPts val="1400"/>
              </a:lnSpc>
              <a:spcBef>
                <a:spcPts val="520"/>
              </a:spcBef>
              <a:spcAft>
                <a:spcPts val="0"/>
              </a:spcAft>
            </a:pPr>
            <a:r>
              <a:rPr lang="es-ES" sz="1200" spc="0">
                <a:solidFill>
                  <a:srgbClr val="000000"/>
                </a:solidFill>
                <a:latin typeface="Times New Roman" pitchFamily="1" panose="02020603050405020304"/>
              </a:rPr>
              <a:t>Para obtener la Licenciatura en Biología (véase Tabla 4.15), según el Plan reformado (curso 1994/95), había que cursar un mínimo de 330 créditos en dos ciclos. En el ciclo </a:t>
            </a:r>
          </a:p>
          <a:p>
            <a:pPr marL="45720" marR="45720" indent="0" algn="just">
              <a:lnSpc>
                <a:spcPts val="1400"/>
              </a:lnSpc>
              <a:spcBef>
                <a:spcPts val="0"/>
              </a:spcBef>
              <a:spcAft>
                <a:spcPts val="1270"/>
              </a:spcAft>
            </a:pPr>
            <a:r>
              <a:rPr lang="es-ES" sz="1200" spc="0">
                <a:solidFill>
                  <a:srgbClr val="000000"/>
                </a:solidFill>
                <a:latin typeface="Times New Roman" pitchFamily="1" panose="02020603050405020304"/>
              </a:rPr>
              <a:t>I (3 cursos), un mínimo de 180 créditos (112 troncales, 36 optativos y 32 créditos de libre elección), y en el ciclo II (2 cursos) un mínimo de 150 créditos (56 troncales, 63 obligatorios, 28 optativos y 3 de libre elección), otorgándose (por equivalencia) 17 créditos, computables por libre elección a: prácticas en empresas y/o instituciones públicas o privadas, trabajos académicamente dirigidos e integrados en el Plan y realizados en el marco de convenios internacionales suscritos por la Universidad y otras actividades reguladas. </a:t>
            </a:r>
          </a:p>
        </p:txBody>
      </p:sp>
      <p:sp>
        <p:nvSpPr>
          <p:cNvPr id="6" name=""/>
          <p:cNvSpPr/>
          <p:nvPr>
            <p:ph type="body" idx="10"/>
          </p:nvPr>
        </p:nvSpPr>
        <p:spPr>
          <a:xfrm>
            <a:off x="1056005" y="7809230"/>
            <a:ext cx="5486400" cy="1922145"/>
          </a:xfrm>
          <a:prstGeom prst="rect">
            <a:avLst/>
          </a:prstGeom>
          <a:noFill/>
          <a:ln w="0" cmpd="sng">
            <a:noFill/>
            <a:prstDash val="solid"/>
          </a:ln>
        </p:spPr>
        <p:txBody>
          <a:bodyPr vert="horz" lIns="0" tIns="44450" rIns="0" bIns="0" anchor="t"/>
          <a:lstStyle/>
          <a:p>
            <a:pPr marL="45720" marR="45720" indent="0" algn="ctr">
              <a:lnSpc>
                <a:spcPts val="1400"/>
              </a:lnSpc>
              <a:spcAft>
                <a:spcPts val="0"/>
              </a:spcAft>
            </a:pPr>
            <a:r>
              <a:rPr lang="es-ES" sz="1200" b="1" spc="15">
                <a:solidFill>
                  <a:srgbClr val="000000"/>
                </a:solidFill>
                <a:latin typeface="Times New Roman" pitchFamily="1" panose="02020603050405020304"/>
              </a:rPr>
              <a:t>Figura </a:t>
            </a:r>
            <a:r>
              <a:rPr lang="es-ES" sz="1350" b="1" spc="15">
                <a:solidFill>
                  <a:srgbClr val="000000"/>
                </a:solidFill>
                <a:latin typeface="Arial" pitchFamily="2" panose="02020603050405020304"/>
              </a:rPr>
              <a:t>VIII</a:t>
            </a:r>
            <a:r>
              <a:rPr lang="es-ES" sz="1200" spc="15">
                <a:solidFill>
                  <a:srgbClr val="000000"/>
                </a:solidFill>
                <a:latin typeface="Times New Roman" pitchFamily="1" panose="02020603050405020304"/>
              </a:rPr>
              <a:t>: Edificio de Ciencias Biológicas </a:t>
            </a:r>
          </a:p>
          <a:p>
            <a:pPr marL="45720" marR="45720" indent="0" algn="just">
              <a:lnSpc>
                <a:spcPts val="1400"/>
              </a:lnSpc>
              <a:spcBef>
                <a:spcPts val="3530"/>
              </a:spcBef>
              <a:spcAft>
                <a:spcPts val="0"/>
              </a:spcAft>
            </a:pPr>
            <a:r>
              <a:rPr lang="es-ES" sz="1200" spc="0">
                <a:solidFill>
                  <a:srgbClr val="000000"/>
                </a:solidFill>
                <a:latin typeface="Times New Roman" pitchFamily="1" panose="02020603050405020304"/>
              </a:rPr>
              <a:t>Para matricularse en las asignaturas del ciclo II el estudiante debía superar, al menos, 60 créditos correspondientes a asignaturas troncales. Los estudiantes que durante el </a:t>
            </a:r>
          </a:p>
          <a:p>
            <a:pPr marL="45720" marR="45720" indent="0" algn="just">
              <a:lnSpc>
                <a:spcPts val="1400"/>
              </a:lnSpc>
              <a:spcBef>
                <a:spcPts val="5"/>
              </a:spcBef>
              <a:spcAft>
                <a:spcPts val="1175"/>
              </a:spcAft>
            </a:pPr>
            <a:r>
              <a:rPr lang="es-ES" sz="1200" spc="0">
                <a:solidFill>
                  <a:srgbClr val="000000"/>
                </a:solidFill>
                <a:latin typeface="Times New Roman" pitchFamily="1" panose="02020603050405020304"/>
              </a:rPr>
              <a:t>II ciclo cursaron determinadas materias optativas (Neuroquímica, Neorobiología, Genética Bacteriana y Biología Celular y Molecular de Microorganismos Eucariotas II) obtenían la especialidad en </a:t>
            </a:r>
            <a:r>
              <a:rPr lang="es-ES" sz="1200" b="1" spc="0">
                <a:solidFill>
                  <a:srgbClr val="000000"/>
                </a:solidFill>
                <a:latin typeface="Times New Roman" pitchFamily="1" panose="02020603050405020304"/>
              </a:rPr>
              <a:t>Biología Celular y Molecular</a:t>
            </a:r>
            <a:r>
              <a:rPr lang="es-ES" sz="1200" spc="0">
                <a:solidFill>
                  <a:srgbClr val="000000"/>
                </a:solidFill>
                <a:latin typeface="Times New Roman" pitchFamily="1" panose="02020603050405020304"/>
              </a:rPr>
              <a:t>. Por otro lado, los estudiantes que durante el II ciclo cursaron ciertas materias optativas (Flora y Ve-</a:t>
            </a:r>
            <a:r>
              <a:rPr lang="es-ES" sz="100">
                <a:solidFill>
                  <a:srgbClr val="000000"/>
                </a:solidFill>
                <a:latin typeface="Times New Roman" pitchFamily="1" panose="02020603050405020304"/>
              </a:rPr>
              <a:t> </a:t>
            </a:r>
          </a:p>
        </p:txBody>
      </p:sp>
      <p:sp>
        <p:nvSpPr>
          <p:cNvPr id="7" name=""/>
          <p:cNvSpPr/>
          <p:nvPr>
            <p:ph type="body" idx="10"/>
          </p:nvPr>
        </p:nvSpPr>
        <p:spPr>
          <a:xfrm>
            <a:off x="105600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55"/>
              </a:spcAft>
            </a:pPr>
            <a:r>
              <a:rPr lang="es-ES" sz="1200" b="1" spc="65">
                <a:solidFill>
                  <a:srgbClr val="000000"/>
                </a:solidFill>
                <a:latin typeface="Times New Roman" pitchFamily="1" panose="02020603050405020304"/>
              </a:rPr>
              <a:t>50 Aniversario 1968–2019 </a:t>
            </a:r>
          </a:p>
        </p:txBody>
      </p:sp>
    </p:spTree>
  </p:cSld>
  <p:clrMapOvr>
    <a:masterClrMapping/>
  </p:clrMapOvr>
</p:sldLayout>
</file>

<file path=ppt/slideLayouts/slideLayout93.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7910"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75"/>
              </a:spcAft>
              <a:tabLst>
                <a:tab algn="r" pos="5440680"/>
              </a:tabLst>
            </a:pPr>
            <a:r>
              <a:rPr lang="es-ES" sz="1150" spc="0">
                <a:solidFill>
                  <a:srgbClr val="000000"/>
                </a:solidFill>
                <a:latin typeface="Bookman Old Style" pitchFamily="1" panose="02020603050405020304"/>
              </a:rPr>
              <a:t>4. Ubicación y Organización </a:t>
            </a:r>
            <a:r>
              <a:rPr lang="es-ES" sz="1150" spc="0">
                <a:solidFill>
                  <a:srgbClr val="000000"/>
                </a:solidFill>
                <a:latin typeface="Arial" pitchFamily="2" panose="02020603050405020304"/>
              </a:rPr>
              <a:t>69 </a:t>
            </a:r>
          </a:p>
        </p:txBody>
      </p:sp>
      <p:sp>
        <p:nvSpPr>
          <p:cNvPr id="7" name=""/>
          <p:cNvSpPr/>
          <p:nvPr>
            <p:ph type="body" idx="10"/>
          </p:nvPr>
        </p:nvSpPr>
        <p:spPr>
          <a:xfrm>
            <a:off x="1057910" y="8549640"/>
            <a:ext cx="5233035" cy="199390"/>
          </a:xfrm>
          <a:prstGeom prst="rect">
            <a:avLst/>
          </a:prstGeom>
          <a:noFill/>
          <a:ln w="0" cmpd="sng">
            <a:noFill/>
            <a:prstDash val="solid"/>
          </a:ln>
        </p:spPr>
        <p:txBody>
          <a:bodyPr vert="horz" lIns="0" tIns="0" rIns="0" bIns="0" anchor="t"/>
          <a:lstStyle/>
          <a:p>
            <a:pPr marL="0" marR="0" indent="0" algn="r">
              <a:lnSpc>
                <a:spcPts val="1100"/>
              </a:lnSpc>
              <a:spcAft>
                <a:spcPts val="375"/>
              </a:spcAft>
            </a:pPr>
            <a:r>
              <a:rPr lang="es-ES" sz="1150" spc="40">
                <a:solidFill>
                  <a:srgbClr val="000000"/>
                </a:solidFill>
                <a:latin typeface="Times New Roman" pitchFamily="1" panose="02020603050405020304"/>
              </a:rPr>
              <a:t>Ampl. Fisiología Vegetal 3t+3p </a:t>
            </a:r>
          </a:p>
        </p:txBody>
      </p:sp>
      <p:sp>
        <p:nvSpPr>
          <p:cNvPr id="8" name=""/>
          <p:cNvSpPr/>
          <p:nvPr>
            <p:ph type="body" idx="10"/>
          </p:nvPr>
        </p:nvSpPr>
        <p:spPr>
          <a:xfrm>
            <a:off x="1057910" y="8749030"/>
            <a:ext cx="5486400" cy="982345"/>
          </a:xfrm>
          <a:prstGeom prst="rect">
            <a:avLst/>
          </a:prstGeom>
          <a:noFill/>
          <a:ln w="0" cmpd="sng">
            <a:noFill/>
            <a:prstDash val="solid"/>
          </a:ln>
        </p:spPr>
        <p:txBody>
          <a:bodyPr vert="horz" lIns="0" tIns="146685" rIns="0" bIns="0" anchor="t"/>
          <a:lstStyle/>
          <a:p>
            <a:pPr marL="0" marR="0" indent="0" algn="ctr">
              <a:lnSpc>
                <a:spcPts val="1200"/>
              </a:lnSpc>
              <a:spcAft>
                <a:spcPts val="2960"/>
              </a:spcAft>
            </a:pPr>
            <a:r>
              <a:rPr lang="es-ES" sz="1150" spc="0">
                <a:solidFill>
                  <a:srgbClr val="000000"/>
                </a:solidFill>
                <a:latin typeface="Bookman Old Style" pitchFamily="1" panose="02020603050405020304"/>
              </a:rPr>
              <a:t>Tabla </a:t>
            </a:r>
            <a:r>
              <a:rPr lang="es-ES" sz="1150" spc="0">
                <a:solidFill>
                  <a:srgbClr val="000000"/>
                </a:solidFill>
                <a:latin typeface="Arial" pitchFamily="2" panose="02020603050405020304"/>
              </a:rPr>
              <a:t>4.14: </a:t>
            </a:r>
            <a:r>
              <a:rPr lang="es-ES" sz="950" spc="0">
                <a:solidFill>
                  <a:srgbClr val="000000"/>
                </a:solidFill>
                <a:latin typeface="Bookman Old Style" pitchFamily="1" panose="02020603050405020304"/>
              </a:rPr>
              <a:t>Plan de Estudios de la Licenciatura en Ciencias Biológicas (O.M. de 23 de </a:t>
            </a:r>
            <a:br/>
            <a:r>
              <a:rPr lang="es-ES" sz="950" spc="0">
                <a:solidFill>
                  <a:srgbClr val="000000"/>
                </a:solidFill>
                <a:latin typeface="Bookman Old Style" pitchFamily="1" panose="02020603050405020304"/>
              </a:rPr>
              <a:t>noviembre de 1981). </a:t>
            </a:r>
            <a:r>
              <a:rPr lang="es-ES" sz="1150" b="1" spc="0">
                <a:solidFill>
                  <a:srgbClr val="000000"/>
                </a:solidFill>
                <a:latin typeface="Courier New" pitchFamily="3" panose="02020603050405020304"/>
              </a:rPr>
              <a:t>AO</a:t>
            </a:r>
            <a:r>
              <a:rPr lang="es-ES" sz="950" spc="0">
                <a:solidFill>
                  <a:srgbClr val="000000"/>
                </a:solidFill>
                <a:latin typeface="Bookman Old Style" pitchFamily="1" panose="02020603050405020304"/>
              </a:rPr>
              <a:t>: asignatura obligatoria; </a:t>
            </a:r>
            <a:r>
              <a:rPr lang="es-ES" sz="1150" b="1" spc="0">
                <a:solidFill>
                  <a:srgbClr val="000000"/>
                </a:solidFill>
                <a:latin typeface="Courier New" pitchFamily="3" panose="02020603050405020304"/>
              </a:rPr>
              <a:t>AOP</a:t>
            </a:r>
            <a:r>
              <a:rPr lang="es-ES" sz="950" spc="0">
                <a:solidFill>
                  <a:srgbClr val="000000"/>
                </a:solidFill>
                <a:latin typeface="Bookman Old Style" pitchFamily="1" panose="02020603050405020304"/>
              </a:rPr>
              <a:t>: asignatura optativa; </a:t>
            </a:r>
            <a:r>
              <a:rPr lang="es-ES" sz="1150" b="1" spc="0">
                <a:solidFill>
                  <a:srgbClr val="000000"/>
                </a:solidFill>
                <a:latin typeface="Courier New" pitchFamily="3" panose="02020603050405020304"/>
              </a:rPr>
              <a:t>HS</a:t>
            </a:r>
            <a:r>
              <a:rPr lang="es-ES" sz="950" spc="0">
                <a:solidFill>
                  <a:srgbClr val="000000"/>
                </a:solidFill>
                <a:latin typeface="Bookman Old Style" pitchFamily="1" panose="02020603050405020304"/>
              </a:rPr>
              <a:t>: horas </a:t>
            </a:r>
            <a:br/>
            <a:r>
              <a:rPr lang="es-ES" sz="950" spc="0">
                <a:solidFill>
                  <a:srgbClr val="000000"/>
                </a:solidFill>
                <a:latin typeface="Bookman Old Style" pitchFamily="1" panose="02020603050405020304"/>
              </a:rPr>
              <a:t>semanales (</a:t>
            </a:r>
            <a:r>
              <a:rPr lang="es-ES" sz="1150" b="1" spc="0">
                <a:solidFill>
                  <a:srgbClr val="000000"/>
                </a:solidFill>
                <a:latin typeface="Courier New" pitchFamily="3" panose="02020603050405020304"/>
              </a:rPr>
              <a:t>t</a:t>
            </a:r>
            <a:r>
              <a:rPr lang="es-ES" sz="950" spc="0">
                <a:solidFill>
                  <a:srgbClr val="000000"/>
                </a:solidFill>
                <a:latin typeface="Bookman Old Style" pitchFamily="1" panose="02020603050405020304"/>
              </a:rPr>
              <a:t>: teóricas, </a:t>
            </a:r>
            <a:r>
              <a:rPr lang="es-ES" sz="1150" b="1" spc="0">
                <a:solidFill>
                  <a:srgbClr val="000000"/>
                </a:solidFill>
                <a:latin typeface="Courier New" pitchFamily="3" panose="02020603050405020304"/>
              </a:rPr>
              <a:t>p</a:t>
            </a:r>
            <a:r>
              <a:rPr lang="es-ES" sz="950" spc="0">
                <a:solidFill>
                  <a:srgbClr val="000000"/>
                </a:solidFill>
                <a:latin typeface="Bookman Old Style" pitchFamily="1" panose="02020603050405020304"/>
              </a:rPr>
              <a:t>: prácticas)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55"/>
              </a:spcAft>
            </a:pPr>
            <a:r>
              <a:rPr lang="es-ES" sz="1150" spc="40">
                <a:solidFill>
                  <a:srgbClr val="000000"/>
                </a:solidFill>
                <a:latin typeface="Bookman Old Style" pitchFamily="1" panose="02020603050405020304"/>
              </a:rPr>
              <a:t>Memoria Histórica </a:t>
            </a:r>
          </a:p>
        </p:txBody>
      </p:sp>
    </p:spTree>
  </p:cSld>
  <p:clrMapOvr>
    <a:masterClrMapping/>
  </p:clrMapOvr>
</p:sldLayout>
</file>

<file path=ppt/slideLayouts/slideLayout94.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6" name=""/>
          <p:cNvSpPr/>
          <p:nvPr>
            <p:ph type="body" idx="10"/>
          </p:nvPr>
        </p:nvSpPr>
        <p:spPr>
          <a:xfrm>
            <a:off x="1056005" y="482600"/>
            <a:ext cx="5486400" cy="199390"/>
          </a:xfrm>
          <a:prstGeom prst="rect">
            <a:avLst/>
          </a:prstGeom>
          <a:noFill/>
          <a:ln w="0" cmpd="sng">
            <a:noFill/>
            <a:prstDash val="solid"/>
          </a:ln>
        </p:spPr>
        <p:txBody>
          <a:bodyPr vert="horz" lIns="0" tIns="10160" rIns="0" bIns="0" anchor="t"/>
          <a:lstStyle/>
          <a:p>
            <a:pPr marL="45720" marR="0" indent="0" algn="l">
              <a:lnSpc>
                <a:spcPts val="1400"/>
              </a:lnSpc>
              <a:spcAft>
                <a:spcPts val="60"/>
              </a:spcAft>
              <a:tabLst>
                <a:tab algn="r" pos="5440680"/>
              </a:tabLst>
            </a:pPr>
            <a:r>
              <a:rPr lang="es-ES" sz="1150" spc="0">
                <a:solidFill>
                  <a:srgbClr val="000000"/>
                </a:solidFill>
                <a:latin typeface="Arial" pitchFamily="2" panose="02020603050405020304"/>
              </a:rPr>
              <a:t>70 </a:t>
            </a:r>
            <a:r>
              <a:rPr lang="es-ES" sz="1150" spc="0">
                <a:solidFill>
                  <a:srgbClr val="000000"/>
                </a:solidFill>
                <a:latin typeface="Bookman Old Style" pitchFamily="1" panose="02020603050405020304"/>
              </a:rPr>
              <a:t>4.4. Planes de Estudio </a:t>
            </a:r>
          </a:p>
        </p:txBody>
      </p:sp>
      <p:sp>
        <p:nvSpPr>
          <p:cNvPr id="7" name=""/>
          <p:cNvSpPr/>
          <p:nvPr>
            <p:ph type="body" idx="10"/>
          </p:nvPr>
        </p:nvSpPr>
        <p:spPr>
          <a:xfrm>
            <a:off x="1167130" y="2246630"/>
            <a:ext cx="5260975" cy="127635"/>
          </a:xfrm>
          <a:prstGeom prst="rect">
            <a:avLst/>
          </a:prstGeom>
          <a:noFill/>
          <a:ln w="0" cmpd="sng">
            <a:noFill/>
            <a:prstDash val="solid"/>
          </a:ln>
        </p:spPr>
        <p:txBody>
          <a:bodyPr vert="horz" lIns="0" tIns="0" rIns="0" bIns="0" anchor="t"/>
          <a:lstStyle/>
          <a:p>
            <a:pPr marL="91440" marR="0" indent="0" algn="l">
              <a:lnSpc>
                <a:spcPts val="800"/>
              </a:lnSpc>
              <a:spcAft>
                <a:spcPts val="0"/>
              </a:spcAft>
              <a:tabLst>
                <a:tab algn="l" pos="2286000"/>
                <a:tab algn="l" pos="4114800"/>
                <a:tab algn="l" pos="4892040"/>
              </a:tabLst>
            </a:pPr>
            <a:r>
              <a:rPr lang="es-ES" sz="850" spc="15">
                <a:solidFill>
                  <a:srgbClr val="000000"/>
                </a:solidFill>
                <a:latin typeface="Times New Roman" pitchFamily="1" panose="02020603050405020304"/>
              </a:rPr>
              <a:t>Curso AT </a:t>
            </a:r>
            <a:r>
              <a:rPr lang="es-ES" sz="850" spc="15">
                <a:solidFill>
                  <a:srgbClr val="000000"/>
                </a:solidFill>
                <a:latin typeface="Times New Roman" pitchFamily="1" panose="02020603050405020304"/>
              </a:rPr>
              <a:t>AO </a:t>
            </a:r>
            <a:r>
              <a:rPr lang="es-ES" sz="850" spc="15">
                <a:solidFill>
                  <a:srgbClr val="000000"/>
                </a:solidFill>
                <a:latin typeface="Times New Roman" pitchFamily="1" panose="02020603050405020304"/>
              </a:rPr>
              <a:t>AOP </a:t>
            </a:r>
            <a:r>
              <a:rPr lang="es-ES" sz="850" spc="15">
                <a:solidFill>
                  <a:srgbClr val="000000"/>
                </a:solidFill>
                <a:latin typeface="Times New Roman" pitchFamily="1" panose="02020603050405020304"/>
              </a:rPr>
              <a:t>CR </a:t>
            </a:r>
          </a:p>
        </p:txBody>
      </p:sp>
      <p:sp>
        <p:nvSpPr>
          <p:cNvPr id="8" name=""/>
          <p:cNvSpPr/>
          <p:nvPr>
            <p:ph type="body" idx="10"/>
          </p:nvPr>
        </p:nvSpPr>
        <p:spPr>
          <a:xfrm>
            <a:off x="1167130" y="2404745"/>
            <a:ext cx="5260975" cy="5031740"/>
          </a:xfrm>
          <a:prstGeom prst="rect">
            <a:avLst/>
          </a:prstGeom>
          <a:noFill/>
          <a:ln w="0" cmpd="sng">
            <a:noFill/>
            <a:prstDash val="solid"/>
          </a:ln>
        </p:spPr>
        <p:txBody>
          <a:bodyPr vert="horz" lIns="0" tIns="0" rIns="0" bIns="0" anchor="t"/>
          <a:lstStyle/>
          <a:p>
            <a:pPr marL="502920" marR="0" indent="0" algn="l">
              <a:lnSpc>
                <a:spcPts val="900"/>
              </a:lnSpc>
              <a:spcAft>
                <a:spcPts val="0"/>
              </a:spcAft>
            </a:pPr>
            <a:r>
              <a:rPr lang="es-ES" sz="850" spc="35">
                <a:solidFill>
                  <a:srgbClr val="000000"/>
                </a:solidFill>
                <a:latin typeface="Bookman Old Style" pitchFamily="1" panose="02020603050405020304"/>
              </a:rPr>
              <a:t>Primer Ciclo </a:t>
            </a:r>
          </a:p>
          <a:p>
            <a:pPr marL="182880" marR="0" indent="0" algn="l">
              <a:lnSpc>
                <a:spcPts val="1000"/>
              </a:lnSpc>
              <a:spcBef>
                <a:spcPts val="0"/>
              </a:spcBef>
              <a:spcAft>
                <a:spcPts val="0"/>
              </a:spcAft>
              <a:tabLst>
                <a:tab algn="l" pos="502920"/>
                <a:tab algn="r" pos="5120640"/>
              </a:tabLst>
            </a:pPr>
            <a:r>
              <a:rPr lang="es-ES" sz="850" spc="0">
                <a:solidFill>
                  <a:srgbClr val="000000"/>
                </a:solidFill>
                <a:latin typeface="Times New Roman" pitchFamily="1" panose="02020603050405020304"/>
              </a:rPr>
              <a:t>1 </a:t>
            </a:r>
            <a:r>
              <a:rPr lang="es-ES" sz="850" spc="0">
                <a:solidFill>
                  <a:srgbClr val="000000"/>
                </a:solidFill>
                <a:latin typeface="Times New Roman" pitchFamily="1" panose="02020603050405020304"/>
              </a:rPr>
              <a:t>Citología e Histología Veg. y An.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Botánica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Zoología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Matemáticas </a:t>
            </a:r>
            <a:r>
              <a:rPr lang="es-ES" sz="850" spc="0">
                <a:solidFill>
                  <a:srgbClr val="000000"/>
                </a:solidFill>
                <a:latin typeface="Times New Roman" pitchFamily="1" panose="02020603050405020304"/>
              </a:rPr>
              <a:t>3t+2p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Química </a:t>
            </a:r>
            <a:r>
              <a:rPr lang="es-ES" sz="850" spc="0">
                <a:solidFill>
                  <a:srgbClr val="000000"/>
                </a:solidFill>
                <a:latin typeface="Times New Roman" pitchFamily="1" panose="02020603050405020304"/>
              </a:rPr>
              <a:t>4t+2p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Física </a:t>
            </a:r>
            <a:r>
              <a:rPr lang="es-ES" sz="850" spc="0">
                <a:solidFill>
                  <a:srgbClr val="000000"/>
                </a:solidFill>
                <a:latin typeface="Times New Roman" pitchFamily="1" panose="02020603050405020304"/>
              </a:rPr>
              <a:t>3t+2p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Bioestadística </a:t>
            </a:r>
            <a:r>
              <a:rPr lang="es-ES" sz="850" spc="0">
                <a:solidFill>
                  <a:srgbClr val="000000"/>
                </a:solidFill>
                <a:latin typeface="Times New Roman" pitchFamily="1" panose="02020603050405020304"/>
              </a:rPr>
              <a:t>4t+2p </a:t>
            </a:r>
          </a:p>
          <a:p>
            <a:pPr marL="0" marR="68580" indent="0" algn="r">
              <a:lnSpc>
                <a:spcPts val="1000"/>
              </a:lnSpc>
              <a:spcBef>
                <a:spcPts val="15"/>
              </a:spcBef>
              <a:spcAft>
                <a:spcPts val="0"/>
              </a:spcAft>
            </a:pPr>
            <a:r>
              <a:rPr lang="es-ES" sz="850" spc="50">
                <a:solidFill>
                  <a:srgbClr val="000000"/>
                </a:solidFill>
                <a:latin typeface="Times New Roman" pitchFamily="1" panose="02020603050405020304"/>
              </a:rPr>
              <a:t>Libre Opción 8(t+p) </a:t>
            </a:r>
          </a:p>
          <a:p>
            <a:pPr marL="182880" marR="0" indent="0" algn="l">
              <a:lnSpc>
                <a:spcPts val="900"/>
              </a:lnSpc>
              <a:spcBef>
                <a:spcPts val="0"/>
              </a:spcBef>
              <a:spcAft>
                <a:spcPts val="0"/>
              </a:spcAft>
              <a:tabLst>
                <a:tab algn="l" pos="502920"/>
                <a:tab algn="r" pos="5120640"/>
              </a:tabLst>
            </a:pPr>
            <a:r>
              <a:rPr lang="es-ES" sz="850" spc="0">
                <a:solidFill>
                  <a:srgbClr val="000000"/>
                </a:solidFill>
                <a:latin typeface="Times New Roman" pitchFamily="1" panose="02020603050405020304"/>
              </a:rPr>
              <a:t>2 </a:t>
            </a:r>
            <a:r>
              <a:rPr lang="es-ES" sz="850" spc="0">
                <a:solidFill>
                  <a:srgbClr val="000000"/>
                </a:solidFill>
                <a:latin typeface="Times New Roman" pitchFamily="1" panose="02020603050405020304"/>
              </a:rPr>
              <a:t>Bioquímica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Genética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Ecología </a:t>
            </a:r>
            <a:r>
              <a:rPr lang="es-ES" sz="850" spc="0">
                <a:solidFill>
                  <a:srgbClr val="000000"/>
                </a:solidFill>
                <a:latin typeface="Times New Roman" pitchFamily="1" panose="02020603050405020304"/>
              </a:rPr>
              <a:t>7t+3p </a:t>
            </a:r>
          </a:p>
          <a:p>
            <a:pPr marL="4114800" marR="0" indent="0" algn="l">
              <a:lnSpc>
                <a:spcPts val="1000"/>
              </a:lnSpc>
              <a:spcBef>
                <a:spcPts val="15"/>
              </a:spcBef>
              <a:spcAft>
                <a:spcPts val="0"/>
              </a:spcAft>
              <a:tabLst>
                <a:tab algn="r" pos="5120640"/>
              </a:tabLst>
            </a:pPr>
            <a:r>
              <a:rPr lang="es-ES" sz="850" spc="0">
                <a:solidFill>
                  <a:srgbClr val="000000"/>
                </a:solidFill>
                <a:latin typeface="Times New Roman" pitchFamily="1" panose="02020603050405020304"/>
              </a:rPr>
              <a:t>Optativas </a:t>
            </a:r>
            <a:r>
              <a:rPr lang="es-ES" sz="850" spc="0">
                <a:solidFill>
                  <a:srgbClr val="000000"/>
                </a:solidFill>
                <a:latin typeface="Times New Roman" pitchFamily="1" panose="02020603050405020304"/>
              </a:rPr>
              <a:t>18(t+p) </a:t>
            </a:r>
          </a:p>
          <a:p>
            <a:pPr marL="0" marR="68580" indent="0" algn="r">
              <a:lnSpc>
                <a:spcPts val="1000"/>
              </a:lnSpc>
              <a:spcBef>
                <a:spcPts val="0"/>
              </a:spcBef>
              <a:spcAft>
                <a:spcPts val="0"/>
              </a:spcAft>
            </a:pPr>
            <a:r>
              <a:rPr lang="es-ES" sz="850" spc="35">
                <a:solidFill>
                  <a:srgbClr val="000000"/>
                </a:solidFill>
                <a:latin typeface="Times New Roman" pitchFamily="1" panose="02020603050405020304"/>
              </a:rPr>
              <a:t>Libre Opción 12(t+p) </a:t>
            </a:r>
          </a:p>
          <a:p>
            <a:pPr marL="182880" marR="0" indent="0" algn="l">
              <a:lnSpc>
                <a:spcPts val="900"/>
              </a:lnSpc>
              <a:spcBef>
                <a:spcPts val="0"/>
              </a:spcBef>
              <a:spcAft>
                <a:spcPts val="0"/>
              </a:spcAft>
              <a:tabLst>
                <a:tab algn="l" pos="502920"/>
                <a:tab algn="r" pos="5120640"/>
              </a:tabLst>
            </a:pPr>
            <a:r>
              <a:rPr lang="es-ES" sz="850" spc="0">
                <a:solidFill>
                  <a:srgbClr val="000000"/>
                </a:solidFill>
                <a:latin typeface="Times New Roman" pitchFamily="1" panose="02020603050405020304"/>
              </a:rPr>
              <a:t>3 </a:t>
            </a: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Animal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Vegetal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Microbiología </a:t>
            </a:r>
            <a:r>
              <a:rPr lang="es-ES" sz="850" spc="0">
                <a:solidFill>
                  <a:srgbClr val="000000"/>
                </a:solidFill>
                <a:latin typeface="Times New Roman" pitchFamily="1" panose="02020603050405020304"/>
              </a:rPr>
              <a:t>7t+3p </a:t>
            </a:r>
          </a:p>
          <a:p>
            <a:pPr marL="4114800" marR="0" indent="0" algn="l">
              <a:lnSpc>
                <a:spcPts val="1000"/>
              </a:lnSpc>
              <a:spcBef>
                <a:spcPts val="15"/>
              </a:spcBef>
              <a:spcAft>
                <a:spcPts val="0"/>
              </a:spcAft>
              <a:tabLst>
                <a:tab algn="r" pos="5120640"/>
              </a:tabLst>
            </a:pPr>
            <a:r>
              <a:rPr lang="es-ES" sz="850" spc="0">
                <a:solidFill>
                  <a:srgbClr val="000000"/>
                </a:solidFill>
                <a:latin typeface="Times New Roman" pitchFamily="1" panose="02020603050405020304"/>
              </a:rPr>
              <a:t>Optativas </a:t>
            </a:r>
            <a:r>
              <a:rPr lang="es-ES" sz="850" spc="0">
                <a:solidFill>
                  <a:srgbClr val="000000"/>
                </a:solidFill>
                <a:latin typeface="Times New Roman" pitchFamily="1" panose="02020603050405020304"/>
              </a:rPr>
              <a:t>18(t+p) </a:t>
            </a:r>
          </a:p>
          <a:p>
            <a:pPr marL="0" marR="68580" indent="0" algn="r">
              <a:lnSpc>
                <a:spcPts val="1000"/>
              </a:lnSpc>
              <a:spcBef>
                <a:spcPts val="0"/>
              </a:spcBef>
              <a:spcAft>
                <a:spcPts val="0"/>
              </a:spcAft>
            </a:pPr>
            <a:r>
              <a:rPr lang="es-ES" sz="850" spc="35">
                <a:solidFill>
                  <a:srgbClr val="000000"/>
                </a:solidFill>
                <a:latin typeface="Times New Roman" pitchFamily="1" panose="02020603050405020304"/>
              </a:rPr>
              <a:t>Libre Opción 12(t+p) </a:t>
            </a:r>
          </a:p>
          <a:p>
            <a:pPr marL="502920" marR="0" indent="0" algn="l">
              <a:lnSpc>
                <a:spcPts val="900"/>
              </a:lnSpc>
              <a:spcBef>
                <a:spcPts val="10"/>
              </a:spcBef>
              <a:spcAft>
                <a:spcPts val="0"/>
              </a:spcAft>
            </a:pPr>
            <a:r>
              <a:rPr lang="es-ES" sz="850" spc="15">
                <a:solidFill>
                  <a:srgbClr val="000000"/>
                </a:solidFill>
                <a:latin typeface="Bookman Old Style" pitchFamily="1" panose="02020603050405020304"/>
              </a:rPr>
              <a:t>Segundo Ciclo </a:t>
            </a:r>
          </a:p>
          <a:p>
            <a:pPr marL="182880" marR="0" indent="0" algn="l">
              <a:lnSpc>
                <a:spcPts val="1000"/>
              </a:lnSpc>
              <a:spcBef>
                <a:spcPts val="0"/>
              </a:spcBef>
              <a:spcAft>
                <a:spcPts val="0"/>
              </a:spcAft>
              <a:tabLst>
                <a:tab algn="l" pos="502920"/>
                <a:tab algn="r" pos="5120640"/>
              </a:tabLst>
            </a:pPr>
            <a:r>
              <a:rPr lang="es-ES" sz="850" spc="0">
                <a:solidFill>
                  <a:srgbClr val="000000"/>
                </a:solidFill>
                <a:latin typeface="Times New Roman" pitchFamily="1" panose="02020603050405020304"/>
              </a:rPr>
              <a:t>4 </a:t>
            </a:r>
            <a:r>
              <a:rPr lang="es-ES" sz="850" spc="0">
                <a:solidFill>
                  <a:srgbClr val="000000"/>
                </a:solidFill>
                <a:latin typeface="Times New Roman" pitchFamily="1" panose="02020603050405020304"/>
              </a:rPr>
              <a:t>Int. Expr. Biolog</a:t>
            </a:r>
            <a:r>
              <a:rPr lang="es-ES" sz="850" spc="0">
                <a:solidFill>
                  <a:srgbClr val="000000"/>
                </a:solidFill>
                <a:latin typeface="Times New Roman" pitchFamily="1" panose="02020603050405020304"/>
              </a:rPr>
              <a:t>ı´a Celular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Bioquímica y Biol. Molec. </a:t>
            </a:r>
            <a:r>
              <a:rPr lang="es-ES" sz="850" spc="0">
                <a:solidFill>
                  <a:srgbClr val="000000"/>
                </a:solidFill>
                <a:latin typeface="Times New Roman" pitchFamily="1" panose="02020603050405020304"/>
              </a:rPr>
              <a:t>4t+2p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Botánica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Genética </a:t>
            </a:r>
            <a:r>
              <a:rPr lang="es-ES" sz="850" spc="0">
                <a:solidFill>
                  <a:srgbClr val="000000"/>
                </a:solidFill>
                <a:latin typeface="Times New Roman" pitchFamily="1" panose="02020603050405020304"/>
              </a:rPr>
              <a:t>4t+2p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Biol. Cel. y Mol. Micro. Eucariotas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Biología Celular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Genética Molecular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Geobotánica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Zoología de Sistemas </a:t>
            </a:r>
            <a:r>
              <a:rPr lang="es-ES" sz="850" spc="0">
                <a:solidFill>
                  <a:srgbClr val="000000"/>
                </a:solidFill>
                <a:latin typeface="Times New Roman" pitchFamily="1" panose="02020603050405020304"/>
              </a:rPr>
              <a:t>4t+3p </a:t>
            </a:r>
          </a:p>
          <a:p>
            <a:pPr marL="4114800" marR="0" indent="0" algn="l">
              <a:lnSpc>
                <a:spcPts val="1000"/>
              </a:lnSpc>
              <a:spcBef>
                <a:spcPts val="15"/>
              </a:spcBef>
              <a:spcAft>
                <a:spcPts val="0"/>
              </a:spcAft>
              <a:tabLst>
                <a:tab algn="r" pos="5120640"/>
              </a:tabLst>
            </a:pPr>
            <a:r>
              <a:rPr lang="es-ES" sz="850" spc="0">
                <a:solidFill>
                  <a:srgbClr val="000000"/>
                </a:solidFill>
                <a:latin typeface="Times New Roman" pitchFamily="1" panose="02020603050405020304"/>
              </a:rPr>
              <a:t>Optativas </a:t>
            </a:r>
            <a:r>
              <a:rPr lang="es-ES" sz="850" spc="0">
                <a:solidFill>
                  <a:srgbClr val="000000"/>
                </a:solidFill>
                <a:latin typeface="Times New Roman" pitchFamily="1" panose="02020603050405020304"/>
              </a:rPr>
              <a:t>14(t+p) </a:t>
            </a:r>
          </a:p>
          <a:p>
            <a:pPr marL="0" marR="68580" indent="0" algn="r">
              <a:lnSpc>
                <a:spcPts val="1000"/>
              </a:lnSpc>
              <a:spcBef>
                <a:spcPts val="0"/>
              </a:spcBef>
              <a:spcAft>
                <a:spcPts val="0"/>
              </a:spcAft>
            </a:pPr>
            <a:r>
              <a:rPr lang="es-ES" sz="850" spc="50">
                <a:solidFill>
                  <a:srgbClr val="000000"/>
                </a:solidFill>
                <a:latin typeface="Times New Roman" pitchFamily="1" panose="02020603050405020304"/>
              </a:rPr>
              <a:t>Libre Opción 3(t+p) </a:t>
            </a:r>
          </a:p>
          <a:p>
            <a:pPr marL="182880" marR="0" indent="0" algn="l">
              <a:lnSpc>
                <a:spcPts val="900"/>
              </a:lnSpc>
              <a:spcBef>
                <a:spcPts val="0"/>
              </a:spcBef>
              <a:spcAft>
                <a:spcPts val="0"/>
              </a:spcAft>
              <a:tabLst>
                <a:tab algn="l" pos="502920"/>
                <a:tab algn="r" pos="5120640"/>
              </a:tabLst>
            </a:pPr>
            <a:r>
              <a:rPr lang="es-ES" sz="850" spc="0">
                <a:solidFill>
                  <a:srgbClr val="000000"/>
                </a:solidFill>
                <a:latin typeface="Times New Roman" pitchFamily="1" panose="02020603050405020304"/>
              </a:rPr>
              <a:t>5 </a:t>
            </a:r>
            <a:r>
              <a:rPr lang="es-ES" sz="850" spc="0">
                <a:solidFill>
                  <a:srgbClr val="000000"/>
                </a:solidFill>
                <a:latin typeface="Times New Roman" pitchFamily="1" panose="02020603050405020304"/>
              </a:rPr>
              <a:t>Int. Expr. Fisiología Animal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Fisiología Vegetal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Microbiología </a:t>
            </a:r>
            <a:r>
              <a:rPr lang="es-ES" sz="850" spc="0">
                <a:solidFill>
                  <a:srgbClr val="000000"/>
                </a:solidFill>
                <a:latin typeface="Times New Roman" pitchFamily="1" panose="02020603050405020304"/>
              </a:rPr>
              <a:t>4t+3p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Ecología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Zoolog</a:t>
            </a:r>
            <a:r>
              <a:rPr lang="es-ES" sz="850" spc="0">
                <a:solidFill>
                  <a:srgbClr val="000000"/>
                </a:solidFill>
                <a:latin typeface="Times New Roman" pitchFamily="1" panose="02020603050405020304"/>
              </a:rPr>
              <a:t>ı´a </a:t>
            </a:r>
            <a:r>
              <a:rPr lang="es-ES" sz="850" spc="0">
                <a:solidFill>
                  <a:srgbClr val="000000"/>
                </a:solidFill>
                <a:latin typeface="Times New Roman" pitchFamily="1" panose="02020603050405020304"/>
              </a:rPr>
              <a:t>2t+5p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Regulación e Integración Metabolica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Receptores Estímulos Ambientales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Sistemas de Integración Fisiológicos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Ecología de poblaciones </a:t>
            </a:r>
            <a:r>
              <a:rPr lang="es-ES" sz="850" spc="0">
                <a:solidFill>
                  <a:srgbClr val="000000"/>
                </a:solidFill>
                <a:latin typeface="Times New Roman" pitchFamily="1" panose="02020603050405020304"/>
              </a:rPr>
              <a:t>4t+3p </a:t>
            </a:r>
          </a:p>
          <a:p>
            <a:pPr marL="4114800" marR="0" indent="0" algn="l">
              <a:lnSpc>
                <a:spcPts val="1000"/>
              </a:lnSpc>
              <a:spcBef>
                <a:spcPts val="15"/>
              </a:spcBef>
              <a:spcAft>
                <a:spcPts val="210"/>
              </a:spcAft>
              <a:tabLst>
                <a:tab algn="r" pos="5120640"/>
              </a:tabLst>
            </a:pPr>
            <a:r>
              <a:rPr lang="es-ES" sz="850" spc="0">
                <a:solidFill>
                  <a:srgbClr val="000000"/>
                </a:solidFill>
                <a:latin typeface="Times New Roman" pitchFamily="1" panose="02020603050405020304"/>
              </a:rPr>
              <a:t>Optativas </a:t>
            </a:r>
            <a:r>
              <a:rPr lang="es-ES" sz="850" spc="0">
                <a:solidFill>
                  <a:srgbClr val="000000"/>
                </a:solidFill>
                <a:latin typeface="Times New Roman" pitchFamily="1" panose="02020603050405020304"/>
              </a:rPr>
              <a:t>14(t+p) </a:t>
            </a:r>
          </a:p>
        </p:txBody>
      </p:sp>
      <p:sp>
        <p:nvSpPr>
          <p:cNvPr id="9" name=""/>
          <p:cNvSpPr/>
          <p:nvPr>
            <p:ph type="body" idx="10"/>
          </p:nvPr>
        </p:nvSpPr>
        <p:spPr>
          <a:xfrm>
            <a:off x="1056005" y="7436485"/>
            <a:ext cx="5486400" cy="2294890"/>
          </a:xfrm>
          <a:prstGeom prst="rect">
            <a:avLst/>
          </a:prstGeom>
          <a:noFill/>
          <a:ln w="0" cmpd="sng">
            <a:noFill/>
            <a:prstDash val="solid"/>
          </a:ln>
        </p:spPr>
        <p:txBody>
          <a:bodyPr vert="horz" lIns="0" tIns="146685" rIns="0" bIns="0" anchor="t"/>
          <a:lstStyle/>
          <a:p>
            <a:pPr marL="0" marR="0" indent="0" algn="ctr">
              <a:lnSpc>
                <a:spcPts val="1200"/>
              </a:lnSpc>
              <a:spcAft>
                <a:spcPts val="13340"/>
              </a:spcAft>
            </a:pPr>
            <a:r>
              <a:rPr lang="es-ES" sz="1150" spc="0">
                <a:solidFill>
                  <a:srgbClr val="000000"/>
                </a:solidFill>
                <a:latin typeface="Bookman Old Style" pitchFamily="1" panose="02020603050405020304"/>
              </a:rPr>
              <a:t>Tabla </a:t>
            </a:r>
            <a:r>
              <a:rPr lang="es-ES" sz="1150" spc="0">
                <a:solidFill>
                  <a:srgbClr val="000000"/>
                </a:solidFill>
                <a:latin typeface="Arial" pitchFamily="2" panose="02020603050405020304"/>
              </a:rPr>
              <a:t>4.15: </a:t>
            </a:r>
            <a:r>
              <a:rPr lang="es-ES" sz="1000" spc="0">
                <a:solidFill>
                  <a:srgbClr val="000000"/>
                </a:solidFill>
                <a:latin typeface="Times New Roman" pitchFamily="1" panose="02020603050405020304"/>
              </a:rPr>
              <a:t>Plan de Estudios reformado de la Licenciatura en Ciencias Biológicas para el curso </a:t>
            </a:r>
            <a:br/>
            <a:r>
              <a:rPr lang="es-ES" sz="1000" spc="0">
                <a:solidFill>
                  <a:srgbClr val="000000"/>
                </a:solidFill>
                <a:latin typeface="Times New Roman" pitchFamily="1" panose="02020603050405020304"/>
              </a:rPr>
              <a:t>94/95. </a:t>
            </a:r>
            <a:r>
              <a:rPr lang="es-ES" sz="1250" spc="0">
                <a:solidFill>
                  <a:srgbClr val="000000"/>
                </a:solidFill>
                <a:latin typeface="Courier New" pitchFamily="3" panose="02020603050405020304"/>
              </a:rPr>
              <a:t>AT</a:t>
            </a:r>
            <a:r>
              <a:rPr lang="es-ES" sz="1000" spc="0">
                <a:solidFill>
                  <a:srgbClr val="000000"/>
                </a:solidFill>
                <a:latin typeface="Times New Roman" pitchFamily="1" panose="02020603050405020304"/>
              </a:rPr>
              <a:t>: asignaturas troncales; </a:t>
            </a:r>
            <a:r>
              <a:rPr lang="es-ES" sz="1250"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asignaturas obligatorias; </a:t>
            </a:r>
            <a:r>
              <a:rPr lang="es-ES" sz="1250"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r>
              <a:rPr lang="es-ES" sz="1250" spc="0">
                <a:solidFill>
                  <a:srgbClr val="000000"/>
                </a:solidFill>
                <a:latin typeface="Courier New" pitchFamily="3" panose="02020603050405020304"/>
              </a:rPr>
              <a:t>CR</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Créditos; un crédito equivale a diez horas lectivas (</a:t>
            </a:r>
            <a:r>
              <a:rPr lang="es-ES" sz="1250"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250"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p:txBody>
      </p:sp>
      <p:sp>
        <p:nvSpPr>
          <p:cNvPr id="10" name=""/>
          <p:cNvSpPr/>
          <p:nvPr>
            <p:ph type="body" idx="10"/>
          </p:nvPr>
        </p:nvSpPr>
        <p:spPr>
          <a:xfrm>
            <a:off x="105600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spTree>
  </p:cSld>
  <p:clrMapOvr>
    <a:masterClrMapping/>
  </p:clrMapOvr>
</p:sldLayout>
</file>

<file path=ppt/slideLayouts/slideLayout95.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4" name=""/>
          <p:cNvSpPr/>
          <p:nvPr>
            <p:ph type="body" idx="10"/>
          </p:nvPr>
        </p:nvSpPr>
        <p:spPr>
          <a:xfrm>
            <a:off x="1057910" y="469900"/>
            <a:ext cx="5486400" cy="212090"/>
          </a:xfrm>
          <a:prstGeom prst="rect">
            <a:avLst/>
          </a:prstGeom>
          <a:noFill/>
          <a:ln w="0" cmpd="sng">
            <a:noFill/>
            <a:prstDash val="solid"/>
          </a:ln>
        </p:spPr>
        <p:txBody>
          <a:bodyPr vert="horz" lIns="0" tIns="15875" rIns="0" bIns="0" anchor="t"/>
          <a:lstStyle/>
          <a:p>
            <a:pPr marL="0" marR="0" indent="0" algn="l">
              <a:lnSpc>
                <a:spcPts val="1400"/>
              </a:lnSpc>
              <a:spcAft>
                <a:spcPts val="75"/>
              </a:spcAft>
              <a:tabLst>
                <a:tab algn="r" pos="5440680"/>
              </a:tabLst>
            </a:pPr>
            <a:r>
              <a:rPr lang="es-ES" sz="1300" spc="0">
                <a:solidFill>
                  <a:srgbClr val="000000"/>
                </a:solidFill>
                <a:latin typeface="Times New Roman" pitchFamily="1" panose="02020603050405020304"/>
              </a:rPr>
              <a:t>4. Ubicación y Organización </a:t>
            </a:r>
            <a:r>
              <a:rPr lang="es-ES" sz="1200" spc="0">
                <a:solidFill>
                  <a:srgbClr val="000000"/>
                </a:solidFill>
                <a:latin typeface="Times New Roman" pitchFamily="1" panose="02020603050405020304"/>
              </a:rPr>
              <a:t>71 </a:t>
            </a:r>
          </a:p>
        </p:txBody>
      </p:sp>
      <p:sp>
        <p:nvSpPr>
          <p:cNvPr id="5" name=""/>
          <p:cNvSpPr/>
          <p:nvPr>
            <p:ph type="body" idx="10"/>
          </p:nvPr>
        </p:nvSpPr>
        <p:spPr>
          <a:xfrm>
            <a:off x="1057910" y="681990"/>
            <a:ext cx="5486400" cy="856615"/>
          </a:xfrm>
          <a:prstGeom prst="rect">
            <a:avLst/>
          </a:prstGeom>
          <a:noFill/>
          <a:ln w="0" cmpd="sng">
            <a:noFill/>
            <a:prstDash val="solid"/>
          </a:ln>
        </p:spPr>
        <p:txBody>
          <a:bodyPr vert="horz" lIns="0" tIns="228600" rIns="0" bIns="0" anchor="t">
            <a:normAutofit fontScale="80000"/>
          </a:bodyPr>
          <a:lstStyle/>
          <a:p>
            <a:pPr marL="0" marR="45720" indent="0" algn="just">
              <a:lnSpc>
                <a:spcPts val="1400"/>
              </a:lnSpc>
              <a:spcAft>
                <a:spcPts val="0"/>
              </a:spcAft>
            </a:pPr>
            <a:r>
              <a:rPr lang="es-ES" sz="1200" spc="0">
                <a:solidFill>
                  <a:srgbClr val="000000"/>
                </a:solidFill>
                <a:latin typeface="Times New Roman" pitchFamily="1" panose="02020603050405020304"/>
              </a:rPr>
              <a:t>getación de Espan</a:t>
            </a:r>
            <a:r>
              <a:rPr lang="es-ES" sz="1200" baseline="30000" spc="0">
                <a:solidFill>
                  <a:srgbClr val="000000"/>
                </a:solidFill>
                <a:latin typeface="Bookman Old Style" pitchFamily="1" panose="02020603050405020304"/>
              </a:rPr>
              <a:t>˜</a:t>
            </a:r>
            <a:r>
              <a:rPr lang="es-ES" sz="1200" spc="0">
                <a:solidFill>
                  <a:srgbClr val="000000"/>
                </a:solidFill>
                <a:latin typeface="Times New Roman" pitchFamily="1" panose="02020603050405020304"/>
              </a:rPr>
              <a:t>a, Geografía Física, Fauna Silvestre y Edafología o Paleontología), consegían la especialidad en </a:t>
            </a:r>
            <a:r>
              <a:rPr lang="es-ES" sz="1300" spc="0">
                <a:solidFill>
                  <a:srgbClr val="000000"/>
                </a:solidFill>
                <a:latin typeface="Times New Roman" pitchFamily="1" panose="02020603050405020304"/>
              </a:rPr>
              <a:t>Biología Ambiental y de Sistemas</a:t>
            </a:r>
            <a:r>
              <a:rPr lang="es-ES" sz="1200" spc="0">
                <a:solidFill>
                  <a:srgbClr val="000000"/>
                </a:solidFill>
                <a:latin typeface="Times New Roman" pitchFamily="1" panose="02020603050405020304"/>
              </a:rPr>
              <a:t>. </a:t>
            </a:r>
          </a:p>
          <a:p>
            <a:pPr marL="0" marR="0" indent="0" algn="ctr">
              <a:lnSpc>
                <a:spcPts val="800"/>
              </a:lnSpc>
              <a:spcBef>
                <a:spcPts val="1240"/>
              </a:spcBef>
              <a:spcAft>
                <a:spcPts val="25"/>
              </a:spcAft>
            </a:pPr>
            <a:r>
              <a:rPr lang="es-ES" sz="800" spc="50">
                <a:solidFill>
                  <a:srgbClr val="000000"/>
                </a:solidFill>
                <a:latin typeface="Times New Roman" pitchFamily="1" panose="02020603050405020304"/>
              </a:rPr>
              <a:t>ASIGNATURAS OPTATIVAS (Planes de Estudio reformados) </a:t>
            </a:r>
          </a:p>
        </p:txBody>
      </p:sp>
      <p:sp>
        <p:nvSpPr>
          <p:cNvPr id="8" name=""/>
          <p:cNvSpPr/>
          <p:nvPr>
            <p:ph type="body" idx="10"/>
          </p:nvPr>
        </p:nvSpPr>
        <p:spPr>
          <a:xfrm>
            <a:off x="1057910" y="7762240"/>
            <a:ext cx="5486400" cy="1969135"/>
          </a:xfrm>
          <a:prstGeom prst="rect">
            <a:avLst/>
          </a:prstGeom>
          <a:noFill/>
          <a:ln w="0" cmpd="sng">
            <a:noFill/>
            <a:prstDash val="solid"/>
          </a:ln>
        </p:spPr>
        <p:txBody>
          <a:bodyPr vert="horz" lIns="0" tIns="31750" rIns="0" bIns="0" anchor="t"/>
          <a:lstStyle/>
          <a:p>
            <a:pPr marL="0" marR="0" indent="0" algn="ctr">
              <a:lnSpc>
                <a:spcPts val="1200"/>
              </a:lnSpc>
              <a:spcAft>
                <a:spcPts val="0"/>
              </a:spcAft>
            </a:pPr>
            <a:r>
              <a:rPr lang="es-ES" sz="1300"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4.16: </a:t>
            </a:r>
            <a:r>
              <a:rPr lang="es-ES" sz="1000" spc="0">
                <a:solidFill>
                  <a:srgbClr val="000000"/>
                </a:solidFill>
                <a:latin typeface="Times New Roman" pitchFamily="1" panose="02020603050405020304"/>
              </a:rPr>
              <a:t>Asignaturas Optativas. Licenciaturas de Ciencias Físicas, Matemáticas y </a:t>
            </a:r>
            <a:br/>
            <a:r>
              <a:rPr lang="es-ES" sz="1000" spc="0">
                <a:solidFill>
                  <a:srgbClr val="000000"/>
                </a:solidFill>
                <a:latin typeface="Times New Roman" pitchFamily="1" panose="02020603050405020304"/>
              </a:rPr>
              <a:t>Biológicas. </a:t>
            </a:r>
            <a:r>
              <a:rPr lang="es-ES" sz="1150" spc="0">
                <a:solidFill>
                  <a:srgbClr val="000000"/>
                </a:solidFill>
                <a:latin typeface="Courier New" pitchFamily="3" panose="02020603050405020304"/>
              </a:rPr>
              <a:t>CR</a:t>
            </a:r>
            <a:r>
              <a:rPr lang="es-ES" sz="1000" spc="0">
                <a:solidFill>
                  <a:srgbClr val="000000"/>
                </a:solidFill>
                <a:latin typeface="Times New Roman" pitchFamily="1" panose="02020603050405020304"/>
              </a:rPr>
              <a:t>: créditos (</a:t>
            </a:r>
            <a:r>
              <a:rPr lang="es-ES" sz="1150"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teóricos; </a:t>
            </a:r>
            <a:r>
              <a:rPr lang="es-ES" sz="1150" spc="0">
                <a:solidFill>
                  <a:srgbClr val="000000"/>
                </a:solidFill>
                <a:latin typeface="Courier New" pitchFamily="3" panose="02020603050405020304"/>
              </a:rPr>
              <a:t>p</a:t>
            </a:r>
            <a:r>
              <a:rPr lang="es-ES" sz="1000" spc="0">
                <a:solidFill>
                  <a:srgbClr val="000000"/>
                </a:solidFill>
                <a:latin typeface="Times New Roman" pitchFamily="1" panose="02020603050405020304"/>
              </a:rPr>
              <a:t>:prácticos) </a:t>
            </a:r>
          </a:p>
          <a:p>
            <a:pPr marL="0" marR="0" indent="0" algn="l">
              <a:lnSpc>
                <a:spcPts val="2000"/>
              </a:lnSpc>
              <a:spcBef>
                <a:spcPts val="3295"/>
              </a:spcBef>
              <a:spcAft>
                <a:spcPts val="0"/>
              </a:spcAft>
            </a:pPr>
            <a:r>
              <a:rPr lang="es-ES" sz="1750" spc="5">
                <a:solidFill>
                  <a:srgbClr val="000000"/>
                </a:solidFill>
                <a:latin typeface="Times New Roman" pitchFamily="1" panose="02020603050405020304"/>
              </a:rPr>
              <a:t>4.5. Grados y Masters actualmente vigentes, 2018 </a:t>
            </a:r>
          </a:p>
          <a:p>
            <a:pPr marL="0" marR="45720" indent="0" algn="just">
              <a:lnSpc>
                <a:spcPts val="1400"/>
              </a:lnSpc>
              <a:spcBef>
                <a:spcPts val="1700"/>
              </a:spcBef>
              <a:spcAft>
                <a:spcPts val="2985"/>
              </a:spcAft>
            </a:pPr>
            <a:r>
              <a:rPr lang="es-ES" sz="1200" spc="0">
                <a:solidFill>
                  <a:srgbClr val="000000"/>
                </a:solidFill>
                <a:latin typeface="Times New Roman" pitchFamily="1" panose="02020603050405020304"/>
              </a:rPr>
              <a:t>Por último, en la Tabla 4.17 se incluyen los planes de estudios actualmente vigentes, según las directivas desarrolladas en el contexto del proceso Bolonia.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0" marR="0" indent="0" algn="r">
              <a:lnSpc>
                <a:spcPts val="1400"/>
              </a:lnSpc>
              <a:spcAft>
                <a:spcPts val="55"/>
              </a:spcAft>
            </a:pPr>
            <a:r>
              <a:rPr lang="es-ES" sz="1300" spc="60">
                <a:solidFill>
                  <a:srgbClr val="000000"/>
                </a:solidFill>
                <a:latin typeface="Times New Roman" pitchFamily="1" panose="02020603050405020304"/>
              </a:rPr>
              <a:t>Memoria Histórica </a:t>
            </a:r>
          </a:p>
        </p:txBody>
      </p:sp>
    </p:spTree>
  </p:cSld>
  <p:clrMapOvr>
    <a:masterClrMapping/>
  </p:clrMapOvr>
</p:sldLayout>
</file>

<file path=ppt/slideLayouts/slideLayout96.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95"/>
              </a:spcAft>
              <a:tabLst>
                <a:tab algn="r" pos="5440680"/>
              </a:tabLst>
            </a:pPr>
            <a:r>
              <a:rPr lang="es-ES" sz="1150" spc="0">
                <a:solidFill>
                  <a:srgbClr val="000000"/>
                </a:solidFill>
                <a:latin typeface="Arial" pitchFamily="2" panose="02020603050405020304"/>
              </a:rPr>
              <a:t>72 </a:t>
            </a:r>
            <a:r>
              <a:rPr lang="es-ES" sz="1300" b="1" spc="0">
                <a:solidFill>
                  <a:srgbClr val="000000"/>
                </a:solidFill>
                <a:latin typeface="Garamond" pitchFamily="1" panose="02020603050405020304"/>
              </a:rPr>
              <a:t>4.5. Grados y Masters actualmente vigentes, 2018 </a:t>
            </a:r>
          </a:p>
        </p:txBody>
      </p:sp>
      <p:sp>
        <p:nvSpPr>
          <p:cNvPr id="3" name=""/>
          <p:cNvSpPr/>
          <p:nvPr>
            <p:ph type="body" idx="10"/>
          </p:nvPr>
        </p:nvSpPr>
        <p:spPr>
          <a:xfrm>
            <a:off x="1054735" y="681990"/>
            <a:ext cx="5486400" cy="1373505"/>
          </a:xfrm>
          <a:prstGeom prst="rect">
            <a:avLst/>
          </a:prstGeom>
          <a:noFill/>
          <a:ln w="0" cmpd="sng">
            <a:noFill/>
            <a:prstDash val="solid"/>
          </a:ln>
        </p:spPr>
        <p:txBody>
          <a:bodyPr vert="horz" lIns="0" tIns="204470" rIns="0" bIns="0" anchor="t"/>
          <a:lstStyle/>
          <a:p>
            <a:pPr marL="0" marR="0" indent="0" algn="ctr">
              <a:lnSpc>
                <a:spcPts val="1200"/>
              </a:lnSpc>
              <a:spcAft>
                <a:spcPts val="0"/>
              </a:spcAft>
            </a:pPr>
            <a:r>
              <a:rPr lang="es-ES" sz="1300" b="1" spc="0">
                <a:solidFill>
                  <a:srgbClr val="000000"/>
                </a:solidFill>
                <a:latin typeface="Garamond" pitchFamily="1" panose="02020603050405020304"/>
              </a:rPr>
              <a:t>Tabla </a:t>
            </a:r>
            <a:r>
              <a:rPr lang="es-ES" sz="1150" spc="0">
                <a:solidFill>
                  <a:srgbClr val="000000"/>
                </a:solidFill>
                <a:latin typeface="Arial" pitchFamily="2" panose="02020603050405020304"/>
              </a:rPr>
              <a:t>4.17: </a:t>
            </a:r>
            <a:r>
              <a:rPr lang="es-ES" sz="1000" spc="0">
                <a:solidFill>
                  <a:srgbClr val="000000"/>
                </a:solidFill>
                <a:latin typeface="Times New Roman" pitchFamily="1" panose="02020603050405020304"/>
              </a:rPr>
              <a:t>Planes de Estudio actualmente vigentes en la </a:t>
            </a:r>
            <a:r>
              <a:rPr lang="es-ES" sz="1100" b="1" spc="0">
                <a:solidFill>
                  <a:srgbClr val="000000"/>
                </a:solidFill>
                <a:latin typeface="Garamond" pitchFamily="1" panose="02020603050405020304"/>
              </a:rPr>
              <a:t>Facultad de Ciencias </a:t>
            </a:r>
            <a:r>
              <a:rPr lang="es-ES" sz="1000" spc="0">
                <a:solidFill>
                  <a:srgbClr val="000000"/>
                </a:solidFill>
                <a:latin typeface="Times New Roman" pitchFamily="1" panose="02020603050405020304"/>
              </a:rPr>
              <a:t>(Grados y </a:t>
            </a:r>
            <a:br/>
            <a:r>
              <a:rPr lang="es-ES" sz="1000" spc="0">
                <a:solidFill>
                  <a:srgbClr val="000000"/>
                </a:solidFill>
                <a:latin typeface="Times New Roman" pitchFamily="1" panose="02020603050405020304"/>
              </a:rPr>
              <a:t>Másters), de acuerdo a la estructura y contenidos determinados por el Plan Bolonia. Se detallan </a:t>
            </a:r>
            <a:br/>
            <a:r>
              <a:rPr lang="es-ES" sz="1000" spc="0">
                <a:solidFill>
                  <a:srgbClr val="000000"/>
                </a:solidFill>
                <a:latin typeface="Times New Roman" pitchFamily="1" panose="02020603050405020304"/>
              </a:rPr>
              <a:t>las características propias de cada asignatura (nombre y carácter), asícomo el número de créditos </a:t>
            </a:r>
            <a:br/>
            <a:r>
              <a:rPr lang="es-ES" sz="1000" spc="0">
                <a:solidFill>
                  <a:srgbClr val="000000"/>
                </a:solidFill>
                <a:latin typeface="Times New Roman" pitchFamily="1" panose="02020603050405020304"/>
              </a:rPr>
              <a:t>europeos </a:t>
            </a:r>
            <a:r>
              <a:rPr lang="es-ES" sz="1100" b="1" spc="0">
                <a:solidFill>
                  <a:srgbClr val="000000"/>
                </a:solidFill>
                <a:latin typeface="Garamond" pitchFamily="1" panose="02020603050405020304"/>
              </a:rPr>
              <a:t>ECTS </a:t>
            </a:r>
            <a:r>
              <a:rPr lang="es-ES" sz="1000" spc="0">
                <a:solidFill>
                  <a:srgbClr val="000000"/>
                </a:solidFill>
                <a:latin typeface="Times New Roman" pitchFamily="1" panose="02020603050405020304"/>
              </a:rPr>
              <a:t>(</a:t>
            </a:r>
            <a:r>
              <a:rPr lang="es-ES" sz="1100" i="1" spc="0">
                <a:solidFill>
                  <a:srgbClr val="000000"/>
                </a:solidFill>
                <a:latin typeface="Garamond" pitchFamily="1" panose="02020603050405020304"/>
              </a:rPr>
              <a:t>European Credit Transfer and Accumulation System</a:t>
            </a:r>
            <a:r>
              <a:rPr lang="es-ES" sz="1000" spc="0">
                <a:solidFill>
                  <a:srgbClr val="000000"/>
                </a:solidFill>
                <a:latin typeface="Times New Roman" pitchFamily="1" panose="02020603050405020304"/>
              </a:rPr>
              <a:t>) que le corresponden. </a:t>
            </a:r>
            <a:r>
              <a:rPr lang="es-ES" sz="1100" b="1" spc="0">
                <a:solidFill>
                  <a:srgbClr val="000000"/>
                </a:solidFill>
                <a:latin typeface="Garamond" pitchFamily="1" panose="02020603050405020304"/>
              </a:rPr>
              <a:t>FB</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Formación Básica, </a:t>
            </a:r>
            <a:r>
              <a:rPr lang="es-ES" sz="1100" b="1" spc="0">
                <a:solidFill>
                  <a:srgbClr val="000000"/>
                </a:solidFill>
                <a:latin typeface="Garamond" pitchFamily="1" panose="02020603050405020304"/>
              </a:rPr>
              <a:t>OB</a:t>
            </a:r>
            <a:r>
              <a:rPr lang="es-ES" sz="1000" spc="0">
                <a:solidFill>
                  <a:srgbClr val="000000"/>
                </a:solidFill>
                <a:latin typeface="Times New Roman" pitchFamily="1" panose="02020603050405020304"/>
              </a:rPr>
              <a:t>: Obligatoria, </a:t>
            </a:r>
            <a:r>
              <a:rPr lang="es-ES" sz="1100" b="1" spc="0">
                <a:solidFill>
                  <a:srgbClr val="000000"/>
                </a:solidFill>
                <a:latin typeface="Garamond" pitchFamily="1" panose="02020603050405020304"/>
              </a:rPr>
              <a:t>OP</a:t>
            </a:r>
            <a:r>
              <a:rPr lang="es-ES" sz="1000" spc="0">
                <a:solidFill>
                  <a:srgbClr val="000000"/>
                </a:solidFill>
                <a:latin typeface="Times New Roman" pitchFamily="1" panose="02020603050405020304"/>
              </a:rPr>
              <a:t>: Optativa, </a:t>
            </a:r>
            <a:r>
              <a:rPr lang="es-ES" sz="1100" b="1" spc="0">
                <a:solidFill>
                  <a:srgbClr val="000000"/>
                </a:solidFill>
                <a:latin typeface="Garamond" pitchFamily="1" panose="02020603050405020304"/>
              </a:rPr>
              <a:t>CF</a:t>
            </a:r>
            <a:r>
              <a:rPr lang="es-ES" sz="1000" spc="0">
                <a:solidFill>
                  <a:srgbClr val="000000"/>
                </a:solidFill>
                <a:latin typeface="Times New Roman" pitchFamily="1" panose="02020603050405020304"/>
              </a:rPr>
              <a:t>: Complemento de Formación, </a:t>
            </a:r>
            <a:r>
              <a:rPr lang="es-ES" sz="1100" b="1" spc="0">
                <a:solidFill>
                  <a:srgbClr val="000000"/>
                </a:solidFill>
                <a:latin typeface="Garamond" pitchFamily="1" panose="02020603050405020304"/>
              </a:rPr>
              <a:t>PFC</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Proyecto Fin de Carrera, </a:t>
            </a:r>
            <a:r>
              <a:rPr lang="es-ES" sz="1100" b="1" spc="0">
                <a:solidFill>
                  <a:srgbClr val="000000"/>
                </a:solidFill>
                <a:latin typeface="Garamond" pitchFamily="1" panose="02020603050405020304"/>
              </a:rPr>
              <a:t>PEx</a:t>
            </a:r>
            <a:r>
              <a:rPr lang="es-ES" sz="1000" spc="0">
                <a:solidFill>
                  <a:srgbClr val="000000"/>
                </a:solidFill>
                <a:latin typeface="Times New Roman" pitchFamily="1" panose="02020603050405020304"/>
              </a:rPr>
              <a:t>: Prácticas Externas. </a:t>
            </a:r>
          </a:p>
          <a:p>
            <a:pPr marL="0" marR="0" indent="0" algn="ctr">
              <a:lnSpc>
                <a:spcPts val="900"/>
              </a:lnSpc>
              <a:spcBef>
                <a:spcPts val="1085"/>
              </a:spcBef>
              <a:spcAft>
                <a:spcPts val="0"/>
              </a:spcAft>
            </a:pPr>
            <a:r>
              <a:rPr lang="es-ES" sz="850" b="1" spc="8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97.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0" marR="0" indent="0" algn="l">
              <a:lnSpc>
                <a:spcPts val="1400"/>
              </a:lnSpc>
              <a:spcAft>
                <a:spcPts val="95"/>
              </a:spcAft>
              <a:tabLst>
                <a:tab algn="r" pos="5440680"/>
              </a:tabLst>
            </a:pPr>
            <a:r>
              <a:rPr lang="es-ES" sz="1400" spc="0">
                <a:solidFill>
                  <a:srgbClr val="000000"/>
                </a:solidFill>
                <a:latin typeface="Garamond" pitchFamily="1" panose="02020603050405020304"/>
              </a:rPr>
              <a:t>4. Ubicación y Organización </a:t>
            </a:r>
            <a:r>
              <a:rPr lang="es-ES" sz="1100" spc="0">
                <a:solidFill>
                  <a:srgbClr val="000000"/>
                </a:solidFill>
                <a:latin typeface="Arial" pitchFamily="2" panose="02020603050405020304"/>
              </a:rPr>
              <a:t>73 </a:t>
            </a:r>
          </a:p>
        </p:txBody>
      </p:sp>
      <p:sp>
        <p:nvSpPr>
          <p:cNvPr id="3" name=""/>
          <p:cNvSpPr/>
          <p:nvPr>
            <p:ph type="body" idx="10"/>
          </p:nvPr>
        </p:nvSpPr>
        <p:spPr>
          <a:xfrm>
            <a:off x="1057910" y="681990"/>
            <a:ext cx="5486400" cy="344170"/>
          </a:xfrm>
          <a:prstGeom prst="rect">
            <a:avLst/>
          </a:prstGeom>
          <a:noFill/>
          <a:ln w="0" cmpd="sng">
            <a:noFill/>
            <a:prstDash val="solid"/>
          </a:ln>
        </p:spPr>
        <p:txBody>
          <a:bodyPr vert="horz" lIns="0" tIns="224790" rIns="0" bIns="0" anchor="t"/>
          <a:lstStyle/>
          <a:p>
            <a:pPr marL="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spTree>
  </p:cSld>
  <p:clrMapOvr>
    <a:masterClrMapping/>
  </p:clrMapOvr>
</p:sldLayout>
</file>

<file path=ppt/slideLayouts/slideLayout98.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00"/>
              </a:spcAft>
              <a:tabLst>
                <a:tab algn="r" pos="5440680"/>
              </a:tabLst>
            </a:pPr>
            <a:r>
              <a:rPr lang="es-ES" sz="1100" spc="0">
                <a:solidFill>
                  <a:srgbClr val="000000"/>
                </a:solidFill>
                <a:latin typeface="Arial" pitchFamily="2" panose="02020603050405020304"/>
              </a:rPr>
              <a:t>74 </a:t>
            </a:r>
            <a:r>
              <a:rPr lang="es-ES" sz="1300" b="1" spc="0">
                <a:solidFill>
                  <a:srgbClr val="000000"/>
                </a:solidFill>
                <a:latin typeface="Garamond" pitchFamily="1" panose="02020603050405020304"/>
              </a:rPr>
              <a:t>4.5. Grados y Masters actualmente vigentes, 2018 </a:t>
            </a:r>
          </a:p>
        </p:txBody>
      </p:sp>
      <p:sp>
        <p:nvSpPr>
          <p:cNvPr id="3" name=""/>
          <p:cNvSpPr/>
          <p:nvPr>
            <p:ph type="body" idx="10"/>
          </p:nvPr>
        </p:nvSpPr>
        <p:spPr>
          <a:xfrm>
            <a:off x="1054735" y="681990"/>
            <a:ext cx="5486400" cy="344170"/>
          </a:xfrm>
          <a:prstGeom prst="rect">
            <a:avLst/>
          </a:prstGeom>
          <a:noFill/>
          <a:ln w="0" cmpd="sng">
            <a:noFill/>
            <a:prstDash val="solid"/>
          </a:ln>
        </p:spPr>
        <p:txBody>
          <a:bodyPr vert="horz" lIns="0" tIns="224790" rIns="0" bIns="0" anchor="t"/>
          <a:lstStyle/>
          <a:p>
            <a:pPr marL="4572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Tree>
  </p:cSld>
  <p:clrMapOvr>
    <a:masterClrMapping/>
  </p:clrMapOvr>
</p:sldLayout>
</file>

<file path=ppt/slideLayouts/slideLayout99.xml><?xml version="1.0" encoding="utf-8"?>
<p:sldLayout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0" marR="0" indent="0" algn="l">
              <a:lnSpc>
                <a:spcPts val="1400"/>
              </a:lnSpc>
              <a:spcAft>
                <a:spcPts val="95"/>
              </a:spcAft>
              <a:tabLst>
                <a:tab algn="r" pos="5440680"/>
              </a:tabLst>
            </a:pPr>
            <a:r>
              <a:rPr lang="es-ES" sz="1400" spc="0">
                <a:solidFill>
                  <a:srgbClr val="000000"/>
                </a:solidFill>
                <a:latin typeface="Garamond" pitchFamily="1" panose="02020603050405020304"/>
              </a:rPr>
              <a:t>4. Ubicación y Organización </a:t>
            </a:r>
            <a:r>
              <a:rPr lang="es-ES" sz="1100" spc="0">
                <a:solidFill>
                  <a:srgbClr val="000000"/>
                </a:solidFill>
                <a:latin typeface="Arial" pitchFamily="2" panose="02020603050405020304"/>
              </a:rPr>
              <a:t>75 </a:t>
            </a:r>
          </a:p>
        </p:txBody>
      </p:sp>
      <p:sp>
        <p:nvSpPr>
          <p:cNvPr id="3" name=""/>
          <p:cNvSpPr/>
          <p:nvPr>
            <p:ph type="body" idx="10"/>
          </p:nvPr>
        </p:nvSpPr>
        <p:spPr>
          <a:xfrm>
            <a:off x="1057910" y="681990"/>
            <a:ext cx="5486400" cy="344170"/>
          </a:xfrm>
          <a:prstGeom prst="rect">
            <a:avLst/>
          </a:prstGeom>
          <a:noFill/>
          <a:ln w="0" cmpd="sng">
            <a:noFill/>
            <a:prstDash val="solid"/>
          </a:ln>
        </p:spPr>
        <p:txBody>
          <a:bodyPr vert="horz" lIns="0" tIns="224790" rIns="0" bIns="0" anchor="t"/>
          <a:lstStyle/>
          <a:p>
            <a:pPr marL="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spTree>
  </p:cSld>
  <p:clrMapOvr>
    <a:masterClrMapping/>
  </p:clrMapOvr>
</p:sldLayout>
</file>

<file path=ppt/slideMasters/_rels/slideMaster.xml.rels><Relationships xmlns="http://schemas.openxmlformats.org/package/2006/relationships"><Relationship Id="tId" Type="http://schemas.openxmlformats.org/officeDocument/2006/relationships/theme" Target="../theme/theme.xml"/><Relationship Id="slId1" Type="http://schemas.openxmlformats.org/officeDocument/2006/relationships/slideLayout" Target="../slideLayouts/slideLayout1.xml"/><Relationship Id="slId2" Type="http://schemas.openxmlformats.org/officeDocument/2006/relationships/slideLayout" Target="../slideLayouts/slideLayout2.xml"/><Relationship Id="slId3" Type="http://schemas.openxmlformats.org/officeDocument/2006/relationships/slideLayout" Target="../slideLayouts/slideLayout3.xml"/><Relationship Id="slId4" Type="http://schemas.openxmlformats.org/officeDocument/2006/relationships/slideLayout" Target="../slideLayouts/slideLayout4.xml"/><Relationship Id="slId5" Type="http://schemas.openxmlformats.org/officeDocument/2006/relationships/slideLayout" Target="../slideLayouts/slideLayout5.xml"/><Relationship Id="slId6" Type="http://schemas.openxmlformats.org/officeDocument/2006/relationships/slideLayout" Target="../slideLayouts/slideLayout6.xml"/><Relationship Id="slId7" Type="http://schemas.openxmlformats.org/officeDocument/2006/relationships/slideLayout" Target="../slideLayouts/slideLayout7.xml"/><Relationship Id="slId8" Type="http://schemas.openxmlformats.org/officeDocument/2006/relationships/slideLayout" Target="../slideLayouts/slideLayout8.xml"/><Relationship Id="slId9" Type="http://schemas.openxmlformats.org/officeDocument/2006/relationships/slideLayout" Target="../slideLayouts/slideLayout9.xml"/><Relationship Id="slId10" Type="http://schemas.openxmlformats.org/officeDocument/2006/relationships/slideLayout" Target="../slideLayouts/slideLayout10.xml"/><Relationship Id="slId11" Type="http://schemas.openxmlformats.org/officeDocument/2006/relationships/slideLayout" Target="../slideLayouts/slideLayout11.xml"/><Relationship Id="slId12" Type="http://schemas.openxmlformats.org/officeDocument/2006/relationships/slideLayout" Target="../slideLayouts/slideLayout12.xml"/><Relationship Id="slId13" Type="http://schemas.openxmlformats.org/officeDocument/2006/relationships/slideLayout" Target="../slideLayouts/slideLayout13.xml"/><Relationship Id="slId14" Type="http://schemas.openxmlformats.org/officeDocument/2006/relationships/slideLayout" Target="../slideLayouts/slideLayout14.xml"/><Relationship Id="slId15" Type="http://schemas.openxmlformats.org/officeDocument/2006/relationships/slideLayout" Target="../slideLayouts/slideLayout15.xml"/><Relationship Id="slId16" Type="http://schemas.openxmlformats.org/officeDocument/2006/relationships/slideLayout" Target="../slideLayouts/slideLayout16.xml"/><Relationship Id="slId17" Type="http://schemas.openxmlformats.org/officeDocument/2006/relationships/slideLayout" Target="../slideLayouts/slideLayout17.xml"/><Relationship Id="slId18" Type="http://schemas.openxmlformats.org/officeDocument/2006/relationships/slideLayout" Target="../slideLayouts/slideLayout18.xml"/><Relationship Id="slId19" Type="http://schemas.openxmlformats.org/officeDocument/2006/relationships/slideLayout" Target="../slideLayouts/slideLayout19.xml"/><Relationship Id="slId20" Type="http://schemas.openxmlformats.org/officeDocument/2006/relationships/slideLayout" Target="../slideLayouts/slideLayout20.xml"/><Relationship Id="slId21" Type="http://schemas.openxmlformats.org/officeDocument/2006/relationships/slideLayout" Target="../slideLayouts/slideLayout21.xml"/><Relationship Id="slId22" Type="http://schemas.openxmlformats.org/officeDocument/2006/relationships/slideLayout" Target="../slideLayouts/slideLayout22.xml"/><Relationship Id="slId23" Type="http://schemas.openxmlformats.org/officeDocument/2006/relationships/slideLayout" Target="../slideLayouts/slideLayout23.xml"/><Relationship Id="slId24" Type="http://schemas.openxmlformats.org/officeDocument/2006/relationships/slideLayout" Target="../slideLayouts/slideLayout24.xml"/><Relationship Id="slId25" Type="http://schemas.openxmlformats.org/officeDocument/2006/relationships/slideLayout" Target="../slideLayouts/slideLayout25.xml"/><Relationship Id="slId26" Type="http://schemas.openxmlformats.org/officeDocument/2006/relationships/slideLayout" Target="../slideLayouts/slideLayout26.xml"/><Relationship Id="slId27" Type="http://schemas.openxmlformats.org/officeDocument/2006/relationships/slideLayout" Target="../slideLayouts/slideLayout27.xml"/><Relationship Id="slId28" Type="http://schemas.openxmlformats.org/officeDocument/2006/relationships/slideLayout" Target="../slideLayouts/slideLayout28.xml"/><Relationship Id="slId29" Type="http://schemas.openxmlformats.org/officeDocument/2006/relationships/slideLayout" Target="../slideLayouts/slideLayout29.xml"/><Relationship Id="slId30" Type="http://schemas.openxmlformats.org/officeDocument/2006/relationships/slideLayout" Target="../slideLayouts/slideLayout30.xml"/><Relationship Id="slId31" Type="http://schemas.openxmlformats.org/officeDocument/2006/relationships/slideLayout" Target="../slideLayouts/slideLayout31.xml"/><Relationship Id="slId32" Type="http://schemas.openxmlformats.org/officeDocument/2006/relationships/slideLayout" Target="../slideLayouts/slideLayout32.xml"/><Relationship Id="slId33" Type="http://schemas.openxmlformats.org/officeDocument/2006/relationships/slideLayout" Target="../slideLayouts/slideLayout33.xml"/><Relationship Id="slId34" Type="http://schemas.openxmlformats.org/officeDocument/2006/relationships/slideLayout" Target="../slideLayouts/slideLayout34.xml"/><Relationship Id="slId35" Type="http://schemas.openxmlformats.org/officeDocument/2006/relationships/slideLayout" Target="../slideLayouts/slideLayout35.xml"/><Relationship Id="slId36" Type="http://schemas.openxmlformats.org/officeDocument/2006/relationships/slideLayout" Target="../slideLayouts/slideLayout36.xml"/><Relationship Id="slId37" Type="http://schemas.openxmlformats.org/officeDocument/2006/relationships/slideLayout" Target="../slideLayouts/slideLayout37.xml"/><Relationship Id="slId38" Type="http://schemas.openxmlformats.org/officeDocument/2006/relationships/slideLayout" Target="../slideLayouts/slideLayout38.xml"/><Relationship Id="slId39" Type="http://schemas.openxmlformats.org/officeDocument/2006/relationships/slideLayout" Target="../slideLayouts/slideLayout39.xml"/><Relationship Id="slId40" Type="http://schemas.openxmlformats.org/officeDocument/2006/relationships/slideLayout" Target="../slideLayouts/slideLayout40.xml"/><Relationship Id="slId41" Type="http://schemas.openxmlformats.org/officeDocument/2006/relationships/slideLayout" Target="../slideLayouts/slideLayout41.xml"/><Relationship Id="slId42" Type="http://schemas.openxmlformats.org/officeDocument/2006/relationships/slideLayout" Target="../slideLayouts/slideLayout42.xml"/><Relationship Id="slId43" Type="http://schemas.openxmlformats.org/officeDocument/2006/relationships/slideLayout" Target="../slideLayouts/slideLayout43.xml"/><Relationship Id="slId44" Type="http://schemas.openxmlformats.org/officeDocument/2006/relationships/slideLayout" Target="../slideLayouts/slideLayout44.xml"/><Relationship Id="slId45" Type="http://schemas.openxmlformats.org/officeDocument/2006/relationships/slideLayout" Target="../slideLayouts/slideLayout45.xml"/><Relationship Id="slId46" Type="http://schemas.openxmlformats.org/officeDocument/2006/relationships/slideLayout" Target="../slideLayouts/slideLayout46.xml"/><Relationship Id="slId47" Type="http://schemas.openxmlformats.org/officeDocument/2006/relationships/slideLayout" Target="../slideLayouts/slideLayout47.xml"/><Relationship Id="slId48" Type="http://schemas.openxmlformats.org/officeDocument/2006/relationships/slideLayout" Target="../slideLayouts/slideLayout48.xml"/><Relationship Id="slId49" Type="http://schemas.openxmlformats.org/officeDocument/2006/relationships/slideLayout" Target="../slideLayouts/slideLayout49.xml"/><Relationship Id="slId50" Type="http://schemas.openxmlformats.org/officeDocument/2006/relationships/slideLayout" Target="../slideLayouts/slideLayout50.xml"/><Relationship Id="slId51" Type="http://schemas.openxmlformats.org/officeDocument/2006/relationships/slideLayout" Target="../slideLayouts/slideLayout51.xml"/><Relationship Id="slId52" Type="http://schemas.openxmlformats.org/officeDocument/2006/relationships/slideLayout" Target="../slideLayouts/slideLayout52.xml"/><Relationship Id="slId53" Type="http://schemas.openxmlformats.org/officeDocument/2006/relationships/slideLayout" Target="../slideLayouts/slideLayout53.xml"/><Relationship Id="slId54" Type="http://schemas.openxmlformats.org/officeDocument/2006/relationships/slideLayout" Target="../slideLayouts/slideLayout54.xml"/><Relationship Id="slId55" Type="http://schemas.openxmlformats.org/officeDocument/2006/relationships/slideLayout" Target="../slideLayouts/slideLayout55.xml"/><Relationship Id="slId56" Type="http://schemas.openxmlformats.org/officeDocument/2006/relationships/slideLayout" Target="../slideLayouts/slideLayout56.xml"/><Relationship Id="slId57" Type="http://schemas.openxmlformats.org/officeDocument/2006/relationships/slideLayout" Target="../slideLayouts/slideLayout57.xml"/><Relationship Id="slId58" Type="http://schemas.openxmlformats.org/officeDocument/2006/relationships/slideLayout" Target="../slideLayouts/slideLayout58.xml"/><Relationship Id="slId59" Type="http://schemas.openxmlformats.org/officeDocument/2006/relationships/slideLayout" Target="../slideLayouts/slideLayout59.xml"/><Relationship Id="slId60" Type="http://schemas.openxmlformats.org/officeDocument/2006/relationships/slideLayout" Target="../slideLayouts/slideLayout60.xml"/><Relationship Id="slId61" Type="http://schemas.openxmlformats.org/officeDocument/2006/relationships/slideLayout" Target="../slideLayouts/slideLayout61.xml"/><Relationship Id="slId62" Type="http://schemas.openxmlformats.org/officeDocument/2006/relationships/slideLayout" Target="../slideLayouts/slideLayout62.xml"/><Relationship Id="slId63" Type="http://schemas.openxmlformats.org/officeDocument/2006/relationships/slideLayout" Target="../slideLayouts/slideLayout63.xml"/><Relationship Id="slId64" Type="http://schemas.openxmlformats.org/officeDocument/2006/relationships/slideLayout" Target="../slideLayouts/slideLayout64.xml"/><Relationship Id="slId65" Type="http://schemas.openxmlformats.org/officeDocument/2006/relationships/slideLayout" Target="../slideLayouts/slideLayout65.xml"/><Relationship Id="slId66" Type="http://schemas.openxmlformats.org/officeDocument/2006/relationships/slideLayout" Target="../slideLayouts/slideLayout66.xml"/><Relationship Id="slId67" Type="http://schemas.openxmlformats.org/officeDocument/2006/relationships/slideLayout" Target="../slideLayouts/slideLayout67.xml"/><Relationship Id="slId68" Type="http://schemas.openxmlformats.org/officeDocument/2006/relationships/slideLayout" Target="../slideLayouts/slideLayout68.xml"/><Relationship Id="slId69" Type="http://schemas.openxmlformats.org/officeDocument/2006/relationships/slideLayout" Target="../slideLayouts/slideLayout69.xml"/><Relationship Id="slId70" Type="http://schemas.openxmlformats.org/officeDocument/2006/relationships/slideLayout" Target="../slideLayouts/slideLayout70.xml"/><Relationship Id="slId71" Type="http://schemas.openxmlformats.org/officeDocument/2006/relationships/slideLayout" Target="../slideLayouts/slideLayout71.xml"/><Relationship Id="slId72" Type="http://schemas.openxmlformats.org/officeDocument/2006/relationships/slideLayout" Target="../slideLayouts/slideLayout72.xml"/><Relationship Id="slId73" Type="http://schemas.openxmlformats.org/officeDocument/2006/relationships/slideLayout" Target="../slideLayouts/slideLayout73.xml"/><Relationship Id="slId74" Type="http://schemas.openxmlformats.org/officeDocument/2006/relationships/slideLayout" Target="../slideLayouts/slideLayout74.xml"/><Relationship Id="slId75" Type="http://schemas.openxmlformats.org/officeDocument/2006/relationships/slideLayout" Target="../slideLayouts/slideLayout75.xml"/><Relationship Id="slId76" Type="http://schemas.openxmlformats.org/officeDocument/2006/relationships/slideLayout" Target="../slideLayouts/slideLayout76.xml"/><Relationship Id="slId77" Type="http://schemas.openxmlformats.org/officeDocument/2006/relationships/slideLayout" Target="../slideLayouts/slideLayout77.xml"/><Relationship Id="slId78" Type="http://schemas.openxmlformats.org/officeDocument/2006/relationships/slideLayout" Target="../slideLayouts/slideLayout78.xml"/><Relationship Id="slId79" Type="http://schemas.openxmlformats.org/officeDocument/2006/relationships/slideLayout" Target="../slideLayouts/slideLayout79.xml"/><Relationship Id="slId80" Type="http://schemas.openxmlformats.org/officeDocument/2006/relationships/slideLayout" Target="../slideLayouts/slideLayout80.xml"/><Relationship Id="slId81" Type="http://schemas.openxmlformats.org/officeDocument/2006/relationships/slideLayout" Target="../slideLayouts/slideLayout81.xml"/><Relationship Id="slId82" Type="http://schemas.openxmlformats.org/officeDocument/2006/relationships/slideLayout" Target="../slideLayouts/slideLayout82.xml"/><Relationship Id="slId83" Type="http://schemas.openxmlformats.org/officeDocument/2006/relationships/slideLayout" Target="../slideLayouts/slideLayout83.xml"/><Relationship Id="slId84" Type="http://schemas.openxmlformats.org/officeDocument/2006/relationships/slideLayout" Target="../slideLayouts/slideLayout84.xml"/><Relationship Id="slId85" Type="http://schemas.openxmlformats.org/officeDocument/2006/relationships/slideLayout" Target="../slideLayouts/slideLayout85.xml"/><Relationship Id="slId86" Type="http://schemas.openxmlformats.org/officeDocument/2006/relationships/slideLayout" Target="../slideLayouts/slideLayout86.xml"/><Relationship Id="slId87" Type="http://schemas.openxmlformats.org/officeDocument/2006/relationships/slideLayout" Target="../slideLayouts/slideLayout87.xml"/><Relationship Id="slId88" Type="http://schemas.openxmlformats.org/officeDocument/2006/relationships/slideLayout" Target="../slideLayouts/slideLayout88.xml"/><Relationship Id="slId89" Type="http://schemas.openxmlformats.org/officeDocument/2006/relationships/slideLayout" Target="../slideLayouts/slideLayout89.xml"/><Relationship Id="slId90" Type="http://schemas.openxmlformats.org/officeDocument/2006/relationships/slideLayout" Target="../slideLayouts/slideLayout90.xml"/><Relationship Id="slId91" Type="http://schemas.openxmlformats.org/officeDocument/2006/relationships/slideLayout" Target="../slideLayouts/slideLayout91.xml"/><Relationship Id="slId92" Type="http://schemas.openxmlformats.org/officeDocument/2006/relationships/slideLayout" Target="../slideLayouts/slideLayout92.xml"/><Relationship Id="slId93" Type="http://schemas.openxmlformats.org/officeDocument/2006/relationships/slideLayout" Target="../slideLayouts/slideLayout93.xml"/><Relationship Id="slId94" Type="http://schemas.openxmlformats.org/officeDocument/2006/relationships/slideLayout" Target="../slideLayouts/slideLayout94.xml"/><Relationship Id="slId95" Type="http://schemas.openxmlformats.org/officeDocument/2006/relationships/slideLayout" Target="../slideLayouts/slideLayout95.xml"/><Relationship Id="slId96" Type="http://schemas.openxmlformats.org/officeDocument/2006/relationships/slideLayout" Target="../slideLayouts/slideLayout96.xml"/><Relationship Id="slId97" Type="http://schemas.openxmlformats.org/officeDocument/2006/relationships/slideLayout" Target="../slideLayouts/slideLayout97.xml"/><Relationship Id="slId98" Type="http://schemas.openxmlformats.org/officeDocument/2006/relationships/slideLayout" Target="../slideLayouts/slideLayout98.xml"/><Relationship Id="slId99" Type="http://schemas.openxmlformats.org/officeDocument/2006/relationships/slideLayout" Target="../slideLayouts/slideLayout99.xml"/><Relationship Id="slId100" Type="http://schemas.openxmlformats.org/officeDocument/2006/relationships/slideLayout" Target="../slideLayouts/slideLayout100.xml"/><Relationship Id="slId101" Type="http://schemas.openxmlformats.org/officeDocument/2006/relationships/slideLayout" Target="../slideLayouts/slideLayout101.xml"/><Relationship Id="slId102" Type="http://schemas.openxmlformats.org/officeDocument/2006/relationships/slideLayout" Target="../slideLayouts/slideLayout102.xml"/><Relationship Id="slId103" Type="http://schemas.openxmlformats.org/officeDocument/2006/relationships/slideLayout" Target="../slideLayouts/slideLayout103.xml"/><Relationship Id="slId104" Type="http://schemas.openxmlformats.org/officeDocument/2006/relationships/slideLayout" Target="../slideLayouts/slideLayout104.xml"/><Relationship Id="slId105" Type="http://schemas.openxmlformats.org/officeDocument/2006/relationships/slideLayout" Target="../slideLayouts/slideLayout105.xml"/><Relationship Id="slId106" Type="http://schemas.openxmlformats.org/officeDocument/2006/relationships/slideLayout" Target="../slideLayouts/slideLayout106.xml"/><Relationship Id="slId107" Type="http://schemas.openxmlformats.org/officeDocument/2006/relationships/slideLayout" Target="../slideLayouts/slideLayout107.xml"/><Relationship Id="slId108" Type="http://schemas.openxmlformats.org/officeDocument/2006/relationships/slideLayout" Target="../slideLayouts/slideLayout108.xml"/><Relationship Id="slId109" Type="http://schemas.openxmlformats.org/officeDocument/2006/relationships/slideLayout" Target="../slideLayouts/slideLayout109.xml"/><Relationship Id="slId110" Type="http://schemas.openxmlformats.org/officeDocument/2006/relationships/slideLayout" Target="../slideLayouts/slideLayout110.xml"/><Relationship Id="slId111" Type="http://schemas.openxmlformats.org/officeDocument/2006/relationships/slideLayout" Target="../slideLayouts/slideLayout111.xml"/><Relationship Id="slId112" Type="http://schemas.openxmlformats.org/officeDocument/2006/relationships/slideLayout" Target="../slideLayouts/slideLayout112.xml"/><Relationship Id="slId113" Type="http://schemas.openxmlformats.org/officeDocument/2006/relationships/slideLayout" Target="../slideLayouts/slideLayout113.xml"/><Relationship Id="slId114" Type="http://schemas.openxmlformats.org/officeDocument/2006/relationships/slideLayout" Target="../slideLayouts/slideLayout114.xml"/><Relationship Id="slId115" Type="http://schemas.openxmlformats.org/officeDocument/2006/relationships/slideLayout" Target="../slideLayouts/slideLayout115.xml"/><Relationship Id="slId116" Type="http://schemas.openxmlformats.org/officeDocument/2006/relationships/slideLayout" Target="../slideLayouts/slideLayout116.xml"/><Relationship Id="slId117" Type="http://schemas.openxmlformats.org/officeDocument/2006/relationships/slideLayout" Target="../slideLayouts/slideLayout117.xml"/><Relationship Id="slId118" Type="http://schemas.openxmlformats.org/officeDocument/2006/relationships/slideLayout" Target="../slideLayouts/slideLayout118.xml"/><Relationship Id="slId119" Type="http://schemas.openxmlformats.org/officeDocument/2006/relationships/slideLayout" Target="../slideLayouts/slideLayout119.xml"/><Relationship Id="slId120" Type="http://schemas.openxmlformats.org/officeDocument/2006/relationships/slideLayout" Target="../slideLayouts/slideLayout120.xml"/><Relationship Id="slId121" Type="http://schemas.openxmlformats.org/officeDocument/2006/relationships/slideLayout" Target="../slideLayouts/slideLayout121.xml"/><Relationship Id="slId122" Type="http://schemas.openxmlformats.org/officeDocument/2006/relationships/slideLayout" Target="../slideLayouts/slideLayout122.xml"/><Relationship Id="slId123" Type="http://schemas.openxmlformats.org/officeDocument/2006/relationships/slideLayout" Target="../slideLayouts/slideLayout123.xml"/><Relationship Id="slId124" Type="http://schemas.openxmlformats.org/officeDocument/2006/relationships/slideLayout" Target="../slideLayouts/slideLayout124.xml"/><Relationship Id="slId125" Type="http://schemas.openxmlformats.org/officeDocument/2006/relationships/slideLayout" Target="../slideLayouts/slideLayout125.xml"/><Relationship Id="slId126" Type="http://schemas.openxmlformats.org/officeDocument/2006/relationships/slideLayout" Target="../slideLayouts/slideLayout126.xml"/><Relationship Id="slId127" Type="http://schemas.openxmlformats.org/officeDocument/2006/relationships/slideLayout" Target="../slideLayouts/slideLayout127.xml"/><Relationship Id="slId128" Type="http://schemas.openxmlformats.org/officeDocument/2006/relationships/slideLayout" Target="../slideLayouts/slideLayout128.xml"/><Relationship Id="slId129" Type="http://schemas.openxmlformats.org/officeDocument/2006/relationships/slideLayout" Target="../slideLayouts/slideLayout129.xml"/><Relationship Id="slId130" Type="http://schemas.openxmlformats.org/officeDocument/2006/relationships/slideLayout" Target="../slideLayouts/slideLayout130.xml"/><Relationship Id="slId131" Type="http://schemas.openxmlformats.org/officeDocument/2006/relationships/slideLayout" Target="../slideLayouts/slideLayout131.xml"/><Relationship Id="slId132" Type="http://schemas.openxmlformats.org/officeDocument/2006/relationships/slideLayout" Target="../slideLayouts/slideLayout132.xml"/><Relationship Id="slId133" Type="http://schemas.openxmlformats.org/officeDocument/2006/relationships/slideLayout" Target="../slideLayouts/slideLayout133.xml"/><Relationship Id="slId134" Type="http://schemas.openxmlformats.org/officeDocument/2006/relationships/slideLayout" Target="../slideLayouts/slideLayout134.xml"/><Relationship Id="slId135" Type="http://schemas.openxmlformats.org/officeDocument/2006/relationships/slideLayout" Target="../slideLayouts/slideLayout135.xml"/><Relationship Id="slId136" Type="http://schemas.openxmlformats.org/officeDocument/2006/relationships/slideLayout" Target="../slideLayouts/slideLayout136.xml"/><Relationship Id="slId137" Type="http://schemas.openxmlformats.org/officeDocument/2006/relationships/slideLayout" Target="../slideLayouts/slideLayout137.xml"/><Relationship Id="slId138" Type="http://schemas.openxmlformats.org/officeDocument/2006/relationships/slideLayout" Target="../slideLayouts/slideLayout138.xml"/><Relationship Id="slId139" Type="http://schemas.openxmlformats.org/officeDocument/2006/relationships/slideLayout" Target="../slideLayouts/slideLayout139.xml"/><Relationship Id="slId140" Type="http://schemas.openxmlformats.org/officeDocument/2006/relationships/slideLayout" Target="../slideLayouts/slideLayout140.xml"/><Relationship Id="slId141" Type="http://schemas.openxmlformats.org/officeDocument/2006/relationships/slideLayout" Target="../slideLayouts/slideLayout141.xml"/><Relationship Id="slId142" Type="http://schemas.openxmlformats.org/officeDocument/2006/relationships/slideLayout" Target="../slideLayouts/slideLayout142.xml"/><Relationship Id="slId143" Type="http://schemas.openxmlformats.org/officeDocument/2006/relationships/slideLayout" Target="../slideLayouts/slideLayout143.xml"/><Relationship Id="slId144" Type="http://schemas.openxmlformats.org/officeDocument/2006/relationships/slideLayout" Target="../slideLayouts/slideLayout144.xml"/><Relationship Id="slId145" Type="http://schemas.openxmlformats.org/officeDocument/2006/relationships/slideLayout" Target="../slideLayouts/slideLayout145.xml"/><Relationship Id="slId146" Type="http://schemas.openxmlformats.org/officeDocument/2006/relationships/slideLayout" Target="../slideLayouts/slideLayout146.xml"/><Relationship Id="slId147" Type="http://schemas.openxmlformats.org/officeDocument/2006/relationships/slideLayout" Target="../slideLayouts/slideLayout147.xml"/><Relationship Id="slId148" Type="http://schemas.openxmlformats.org/officeDocument/2006/relationships/slideLayout" Target="../slideLayouts/slideLayout148.xml"/><Relationship Id="slId149" Type="http://schemas.openxmlformats.org/officeDocument/2006/relationships/slideLayout" Target="../slideLayouts/slideLayout149.xml"/><Relationship Id="slId150" Type="http://schemas.openxmlformats.org/officeDocument/2006/relationships/slideLayout" Target="../slideLayouts/slideLayout150.xml"/><Relationship Id="slId151" Type="http://schemas.openxmlformats.org/officeDocument/2006/relationships/slideLayout" Target="../slideLayouts/slideLayout151.xml"/><Relationship Id="slId152" Type="http://schemas.openxmlformats.org/officeDocument/2006/relationships/slideLayout" Target="../slideLayouts/slideLayout152.xml"/><Relationship Id="slId153" Type="http://schemas.openxmlformats.org/officeDocument/2006/relationships/slideLayout" Target="../slideLayouts/slideLayout153.xml"/><Relationship Id="slId154" Type="http://schemas.openxmlformats.org/officeDocument/2006/relationships/slideLayout" Target="../slideLayouts/slideLayout154.xml"/><Relationship Id="slId155" Type="http://schemas.openxmlformats.org/officeDocument/2006/relationships/slideLayout" Target="../slideLayouts/slideLayout155.xml"/><Relationship Id="slId156" Type="http://schemas.openxmlformats.org/officeDocument/2006/relationships/slideLayout" Target="../slideLayouts/slideLayout156.xml"/><Relationship Id="slId157" Type="http://schemas.openxmlformats.org/officeDocument/2006/relationships/slideLayout" Target="../slideLayouts/slideLayout157.xml"/><Relationship Id="slId158" Type="http://schemas.openxmlformats.org/officeDocument/2006/relationships/slideLayout" Target="../slideLayouts/slideLayout158.xml"/><Relationship Id="slId159" Type="http://schemas.openxmlformats.org/officeDocument/2006/relationships/slideLayout" Target="../slideLayouts/slideLayout159.xml"/><Relationship Id="slId160" Type="http://schemas.openxmlformats.org/officeDocument/2006/relationships/slideLayout" Target="../slideLayouts/slideLayout160.xml"/><Relationship Id="slId161" Type="http://schemas.openxmlformats.org/officeDocument/2006/relationships/slideLayout" Target="../slideLayouts/slideLayout161.xml"/><Relationship Id="slId162" Type="http://schemas.openxmlformats.org/officeDocument/2006/relationships/slideLayout" Target="../slideLayouts/slideLayout162.xml"/><Relationship Id="slId163" Type="http://schemas.openxmlformats.org/officeDocument/2006/relationships/slideLayout" Target="../slideLayouts/slideLayout163.xml"/><Relationship Id="slId164" Type="http://schemas.openxmlformats.org/officeDocument/2006/relationships/slideLayout" Target="../slideLayouts/slideLayout164.xml"/><Relationship Id="slId165" Type="http://schemas.openxmlformats.org/officeDocument/2006/relationships/slideLayout" Target="../slideLayouts/slideLayout165.xml"/><Relationship Id="slId166" Type="http://schemas.openxmlformats.org/officeDocument/2006/relationships/slideLayout" Target="../slideLayouts/slideLayout166.xml"/><Relationship Id="slId167" Type="http://schemas.openxmlformats.org/officeDocument/2006/relationships/slideLayout" Target="../slideLayouts/slideLayout167.xml"/><Relationship Id="slId168" Type="http://schemas.openxmlformats.org/officeDocument/2006/relationships/slideLayout" Target="../slideLayouts/slideLayout168.xml"/><Relationship Id="slId169" Type="http://schemas.openxmlformats.org/officeDocument/2006/relationships/slideLayout" Target="../slideLayouts/slideLayout169.xml"/><Relationship Id="slId170" Type="http://schemas.openxmlformats.org/officeDocument/2006/relationships/slideLayout" Target="../slideLayouts/slideLayout170.xml"/><Relationship Id="slId171" Type="http://schemas.openxmlformats.org/officeDocument/2006/relationships/slideLayout" Target="../slideLayouts/slideLayout171.xml"/><Relationship Id="slId172" Type="http://schemas.openxmlformats.org/officeDocument/2006/relationships/slideLayout" Target="../slideLayouts/slideLayout172.xml"/><Relationship Id="slId173" Type="http://schemas.openxmlformats.org/officeDocument/2006/relationships/slideLayout" Target="../slideLayouts/slideLayout173.xml"/><Relationship Id="slId174" Type="http://schemas.openxmlformats.org/officeDocument/2006/relationships/slideLayout" Target="../slideLayouts/slideLayout174.xml"/><Relationship Id="slId175" Type="http://schemas.openxmlformats.org/officeDocument/2006/relationships/slideLayout" Target="../slideLayouts/slideLayout175.xml"/><Relationship Id="slId176" Type="http://schemas.openxmlformats.org/officeDocument/2006/relationships/slideLayout" Target="../slideLayouts/slideLayout176.xml"/><Relationship Id="slId177" Type="http://schemas.openxmlformats.org/officeDocument/2006/relationships/slideLayout" Target="../slideLayouts/slideLayout177.xml"/><Relationship Id="slId178" Type="http://schemas.openxmlformats.org/officeDocument/2006/relationships/slideLayout" Target="../slideLayouts/slideLayout178.xml"/><Relationship Id="slId179" Type="http://schemas.openxmlformats.org/officeDocument/2006/relationships/slideLayout" Target="../slideLayouts/slideLayout179.xml"/><Relationship Id="slId180" Type="http://schemas.openxmlformats.org/officeDocument/2006/relationships/slideLayout" Target="../slideLayouts/slideLayout180.xml"/><Relationship Id="slId181" Type="http://schemas.openxmlformats.org/officeDocument/2006/relationships/slideLayout" Target="../slideLayouts/slideLayout181.xml"/><Relationship Id="slId182" Type="http://schemas.openxmlformats.org/officeDocument/2006/relationships/slideLayout" Target="../slideLayouts/slideLayout182.xml"/><Relationship Id="slId183" Type="http://schemas.openxmlformats.org/officeDocument/2006/relationships/slideLayout" Target="../slideLayouts/slideLayout183.xml"/><Relationship Id="slId184" Type="http://schemas.openxmlformats.org/officeDocument/2006/relationships/slideLayout" Target="../slideLayouts/slideLayout184.xml"/><Relationship Id="slId185" Type="http://schemas.openxmlformats.org/officeDocument/2006/relationships/slideLayout" Target="../slideLayouts/slideLayout185.xml"/><Relationship Id="slId186" Type="http://schemas.openxmlformats.org/officeDocument/2006/relationships/slideLayout" Target="../slideLayouts/slideLayout186.xml"/><Relationship Id="slId187" Type="http://schemas.openxmlformats.org/officeDocument/2006/relationships/slideLayout" Target="../slideLayouts/slideLayout187.xml"/><Relationship Id="slId188" Type="http://schemas.openxmlformats.org/officeDocument/2006/relationships/slideLayout" Target="../slideLayouts/slideLayout188.xml"/><Relationship Id="slId189" Type="http://schemas.openxmlformats.org/officeDocument/2006/relationships/slideLayout" Target="../slideLayouts/slideLayout189.xml"/><Relationship Id="slId190" Type="http://schemas.openxmlformats.org/officeDocument/2006/relationships/slideLayout" Target="../slideLayouts/slideLayout190.xml"/><Relationship Id="slId191" Type="http://schemas.openxmlformats.org/officeDocument/2006/relationships/slideLayout" Target="../slideLayouts/slideLayout191.xml"/><Relationship Id="slId192" Type="http://schemas.openxmlformats.org/officeDocument/2006/relationships/slideLayout" Target="../slideLayouts/slideLayout192.xml"/><Relationship Id="slId193" Type="http://schemas.openxmlformats.org/officeDocument/2006/relationships/slideLayout" Target="../slideLayouts/slideLayout193.xml"/><Relationship Id="slId194" Type="http://schemas.openxmlformats.org/officeDocument/2006/relationships/slideLayout" Target="../slideLayouts/slideLayout194.xml"/><Relationship Id="slId195" Type="http://schemas.openxmlformats.org/officeDocument/2006/relationships/slideLayout" Target="../slideLayouts/slideLayout195.xml"/><Relationship Id="slId196" Type="http://schemas.openxmlformats.org/officeDocument/2006/relationships/slideLayout" Target="../slideLayouts/slideLayout196.xml"/><Relationship Id="slId197" Type="http://schemas.openxmlformats.org/officeDocument/2006/relationships/slideLayout" Target="../slideLayouts/slideLayout197.xml"/><Relationship Id="slId198" Type="http://schemas.openxmlformats.org/officeDocument/2006/relationships/slideLayout" Target="../slideLayouts/slideLayout198.xml"/><Relationship Id="slId199" Type="http://schemas.openxmlformats.org/officeDocument/2006/relationships/slideLayout" Target="../slideLayouts/slideLayout199.xml"/><Relationship Id="slId200" Type="http://schemas.openxmlformats.org/officeDocument/2006/relationships/slideLayout" Target="../slideLayouts/slideLayout200.xml"/><Relationship Id="slId201" Type="http://schemas.openxmlformats.org/officeDocument/2006/relationships/slideLayout" Target="../slideLayouts/slideLayout201.xml"/><Relationship Id="slId202" Type="http://schemas.openxmlformats.org/officeDocument/2006/relationships/slideLayout" Target="../slideLayouts/slideLayout202.xml"/><Relationship Id="slId203" Type="http://schemas.openxmlformats.org/officeDocument/2006/relationships/slideLayout" Target="../slideLayouts/slideLayout203.xml"/><Relationship Id="slId204" Type="http://schemas.openxmlformats.org/officeDocument/2006/relationships/slideLayout" Target="../slideLayouts/slideLayout204.xml"/><Relationship Id="slId205" Type="http://schemas.openxmlformats.org/officeDocument/2006/relationships/slideLayout" Target="../slideLayouts/slideLayout205.xml"/><Relationship Id="slId206" Type="http://schemas.openxmlformats.org/officeDocument/2006/relationships/slideLayout" Target="../slideLayouts/slideLayout206.xml"/><Relationship Id="slId207" Type="http://schemas.openxmlformats.org/officeDocument/2006/relationships/slideLayout" Target="../slideLayouts/slideLayout207.xml"/><Relationship Id="slId208" Type="http://schemas.openxmlformats.org/officeDocument/2006/relationships/slideLayout" Target="../slideLayouts/slideLayout208.xml"/><Relationship Id="slId209" Type="http://schemas.openxmlformats.org/officeDocument/2006/relationships/slideLayout" Target="../slideLayouts/slideLayout209.xml"/><Relationship Id="slId210" Type="http://schemas.openxmlformats.org/officeDocument/2006/relationships/slideLayout" Target="../slideLayouts/slideLayout210.xml"/><Relationship Id="slId211" Type="http://schemas.openxmlformats.org/officeDocument/2006/relationships/slideLayout" Target="../slideLayouts/slideLayout211.xml"/><Relationship Id="slId212" Type="http://schemas.openxmlformats.org/officeDocument/2006/relationships/slideLayout" Target="../slideLayouts/slideLayout212.xml"/><Relationship Id="slId213" Type="http://schemas.openxmlformats.org/officeDocument/2006/relationships/slideLayout" Target="../slideLayouts/slideLayout213.xml"/><Relationship Id="slId214" Type="http://schemas.openxmlformats.org/officeDocument/2006/relationships/slideLayout" Target="../slideLayouts/slideLayout214.xml"/><Relationship Id="slId215" Type="http://schemas.openxmlformats.org/officeDocument/2006/relationships/slideLayout" Target="../slideLayouts/slideLayout215.xml"/><Relationship Id="slId216" Type="http://schemas.openxmlformats.org/officeDocument/2006/relationships/slideLayout" Target="../slideLayouts/slideLayout216.xml"/><Relationship Id="slId217" Type="http://schemas.openxmlformats.org/officeDocument/2006/relationships/slideLayout" Target="../slideLayouts/slideLayout217.xml"/><Relationship Id="slId218" Type="http://schemas.openxmlformats.org/officeDocument/2006/relationships/slideLayout" Target="../slideLayouts/slideLayout218.xml"/><Relationship Id="slId219" Type="http://schemas.openxmlformats.org/officeDocument/2006/relationships/slideLayout" Target="../slideLayouts/slideLayout219.xml"/><Relationship Id="slId220" Type="http://schemas.openxmlformats.org/officeDocument/2006/relationships/slideLayout" Target="../slideLayouts/slideLayout220.xml"/><Relationship Id="slId221" Type="http://schemas.openxmlformats.org/officeDocument/2006/relationships/slideLayout" Target="../slideLayouts/slideLayout221.xml"/><Relationship Id="slId222" Type="http://schemas.openxmlformats.org/officeDocument/2006/relationships/slideLayout" Target="../slideLayouts/slideLayout222.xml"/><Relationship Id="slId223" Type="http://schemas.openxmlformats.org/officeDocument/2006/relationships/slideLayout" Target="../slideLayouts/slideLayout223.xml"/><Relationship Id="slId224" Type="http://schemas.openxmlformats.org/officeDocument/2006/relationships/slideLayout" Target="../slideLayouts/slideLayout224.xml"/><Relationship Id="slId225" Type="http://schemas.openxmlformats.org/officeDocument/2006/relationships/slideLayout" Target="../slideLayouts/slideLayout225.xml"/><Relationship Id="slId226" Type="http://schemas.openxmlformats.org/officeDocument/2006/relationships/slideLayout" Target="../slideLayouts/slideLayout226.xml"/><Relationship Id="slId227" Type="http://schemas.openxmlformats.org/officeDocument/2006/relationships/slideLayout" Target="../slideLayouts/slideLayout227.xml"/><Relationship Id="slId228" Type="http://schemas.openxmlformats.org/officeDocument/2006/relationships/slideLayout" Target="../slideLayouts/slideLayout228.xml"/><Relationship Id="slId229" Type="http://schemas.openxmlformats.org/officeDocument/2006/relationships/slideLayout" Target="../slideLayouts/slideLayout229.xml"/><Relationship Id="slId230" Type="http://schemas.openxmlformats.org/officeDocument/2006/relationships/slideLayout" Target="../slideLayouts/slideLayout230.xml"/><Relationship Id="slId231" Type="http://schemas.openxmlformats.org/officeDocument/2006/relationships/slideLayout" Target="../slideLayouts/slideLayout231.xml"/><Relationship Id="slId232" Type="http://schemas.openxmlformats.org/officeDocument/2006/relationships/slideLayout" Target="../slideLayouts/slideLayout232.xml"/><Relationship Id="slId233" Type="http://schemas.openxmlformats.org/officeDocument/2006/relationships/slideLayout" Target="../slideLayouts/slideLayout233.xml"/><Relationship Id="slId234" Type="http://schemas.openxmlformats.org/officeDocument/2006/relationships/slideLayout" Target="../slideLayouts/slideLayout234.xml"/><Relationship Id="slId235" Type="http://schemas.openxmlformats.org/officeDocument/2006/relationships/slideLayout" Target="../slideLayouts/slideLayout235.xml"/><Relationship Id="slId236" Type="http://schemas.openxmlformats.org/officeDocument/2006/relationships/slideLayout" Target="../slideLayouts/slideLayout236.xml"/><Relationship Id="slId237" Type="http://schemas.openxmlformats.org/officeDocument/2006/relationships/slideLayout" Target="../slideLayouts/slideLayout237.xml"/><Relationship Id="slId238" Type="http://schemas.openxmlformats.org/officeDocument/2006/relationships/slideLayout" Target="../slideLayouts/slideLayout238.xml"/><Relationship Id="slId239" Type="http://schemas.openxmlformats.org/officeDocument/2006/relationships/slideLayout" Target="../slideLayouts/slideLayout239.xml"/><Relationship Id="slId240" Type="http://schemas.openxmlformats.org/officeDocument/2006/relationships/slideLayout" Target="../slideLayouts/slideLayout240.xml"/><Relationship Id="slId241" Type="http://schemas.openxmlformats.org/officeDocument/2006/relationships/slideLayout" Target="../slideLayouts/slideLayout241.xml"/><Relationship Id="slId242" Type="http://schemas.openxmlformats.org/officeDocument/2006/relationships/slideLayout" Target="../slideLayouts/slideLayout242.xml"/><Relationship Id="slId243" Type="http://schemas.openxmlformats.org/officeDocument/2006/relationships/slideLayout" Target="../slideLayouts/slideLayout243.xml"/><Relationship Id="slId244" Type="http://schemas.openxmlformats.org/officeDocument/2006/relationships/slideLayout" Target="../slideLayouts/slideLayout244.xml"/><Relationship Id="slId245" Type="http://schemas.openxmlformats.org/officeDocument/2006/relationships/slideLayout" Target="../slideLayouts/slideLayout245.xml"/><Relationship Id="slId246" Type="http://schemas.openxmlformats.org/officeDocument/2006/relationships/slideLayout" Target="../slideLayouts/slideLayout246.xml"/><Relationship Id="slId247" Type="http://schemas.openxmlformats.org/officeDocument/2006/relationships/slideLayout" Target="../slideLayouts/slideLayout247.xml"/><Relationship Id="slId248" Type="http://schemas.openxmlformats.org/officeDocument/2006/relationships/slideLayout" Target="../slideLayouts/slideLayout248.xml"/><Relationship Id="slId249" Type="http://schemas.openxmlformats.org/officeDocument/2006/relationships/slideLayout" Target="../slideLayouts/slideLayout249.xml"/><Relationship Id="slId250" Type="http://schemas.openxmlformats.org/officeDocument/2006/relationships/slideLayout" Target="../slideLayouts/slideLayout250.xml"/><Relationship Id="slId251" Type="http://schemas.openxmlformats.org/officeDocument/2006/relationships/slideLayout" Target="../slideLayouts/slideLayout251.xml"/><Relationship Id="slId252" Type="http://schemas.openxmlformats.org/officeDocument/2006/relationships/slideLayout" Target="../slideLayouts/slideLayout252.xml"/><Relationship Id="slId253" Type="http://schemas.openxmlformats.org/officeDocument/2006/relationships/slideLayout" Target="../slideLayouts/slideLayout253.xml"/><Relationship Id="slId254" Type="http://schemas.openxmlformats.org/officeDocument/2006/relationships/slideLayout" Target="../slideLayouts/slideLayout254.xml"/><Relationship Id="slId255" Type="http://schemas.openxmlformats.org/officeDocument/2006/relationships/slideLayout" Target="../slideLayouts/slideLayout255.xml"/><Relationship Id="slId256" Type="http://schemas.openxmlformats.org/officeDocument/2006/relationships/slideLayout" Target="../slideLayouts/slideLayout256.xml"/><Relationship Id="slId257" Type="http://schemas.openxmlformats.org/officeDocument/2006/relationships/slideLayout" Target="../slideLayouts/slideLayout257.xml"/><Relationship Id="slId258" Type="http://schemas.openxmlformats.org/officeDocument/2006/relationships/slideLayout" Target="../slideLayouts/slideLayout258.xml"/><Relationship Id="slId259" Type="http://schemas.openxmlformats.org/officeDocument/2006/relationships/slideLayout" Target="../slideLayouts/slideLayout259.xml"/><Relationship Id="slId260" Type="http://schemas.openxmlformats.org/officeDocument/2006/relationships/slideLayout" Target="../slideLayouts/slideLayout260.xml"/><Relationship Id="slId261" Type="http://schemas.openxmlformats.org/officeDocument/2006/relationships/slideLayout" Target="../slideLayouts/slideLayout261.xml"/><Relationship Id="slId262" Type="http://schemas.openxmlformats.org/officeDocument/2006/relationships/slideLayout" Target="../slideLayouts/slideLayout262.xml"/><Relationship Id="slId263" Type="http://schemas.openxmlformats.org/officeDocument/2006/relationships/slideLayout" Target="../slideLayouts/slideLayout263.xml"/><Relationship Id="slId264" Type="http://schemas.openxmlformats.org/officeDocument/2006/relationships/slideLayout" Target="../slideLayouts/slideLayout264.xml"/><Relationship Id="slId265" Type="http://schemas.openxmlformats.org/officeDocument/2006/relationships/slideLayout" Target="../slideLayouts/slideLayout265.xml"/><Relationship Id="slId266" Type="http://schemas.openxmlformats.org/officeDocument/2006/relationships/slideLayout" Target="../slideLayouts/slideLayout266.xml"/><Relationship Id="slId267" Type="http://schemas.openxmlformats.org/officeDocument/2006/relationships/slideLayout" Target="../slideLayouts/slideLayout267.xml"/><Relationship Id="slId268" Type="http://schemas.openxmlformats.org/officeDocument/2006/relationships/slideLayout" Target="../slideLayouts/slideLayout268.xml"/><Relationship Id="slId269" Type="http://schemas.openxmlformats.org/officeDocument/2006/relationships/slideLayout" Target="../slideLayouts/slideLayout269.xml"/><Relationship Id="slId270" Type="http://schemas.openxmlformats.org/officeDocument/2006/relationships/slideLayout" Target="../slideLayouts/slideLayout270.xml"/><Relationship Id="slId271" Type="http://schemas.openxmlformats.org/officeDocument/2006/relationships/slideLayout" Target="../slideLayouts/slideLayout271.xml"/><Relationship Id="slId272" Type="http://schemas.openxmlformats.org/officeDocument/2006/relationships/slideLayout" Target="../slideLayouts/slideLayout272.xml"/><Relationship Id="slId273" Type="http://schemas.openxmlformats.org/officeDocument/2006/relationships/slideLayout" Target="../slideLayouts/slideLayout273.xml"/><Relationship Id="slId274" Type="http://schemas.openxmlformats.org/officeDocument/2006/relationships/slideLayout" Target="../slideLayouts/slideLayout274.xml"/><Relationship Id="slId275" Type="http://schemas.openxmlformats.org/officeDocument/2006/relationships/slideLayout" Target="../slideLayouts/slideLayout275.xml"/><Relationship Id="slId276" Type="http://schemas.openxmlformats.org/officeDocument/2006/relationships/slideLayout" Target="../slideLayouts/slideLayout276.xml"/><Relationship Id="slId277" Type="http://schemas.openxmlformats.org/officeDocument/2006/relationships/slideLayout" Target="../slideLayouts/slideLayout277.xml"/><Relationship Id="slId278" Type="http://schemas.openxmlformats.org/officeDocument/2006/relationships/slideLayout" Target="../slideLayouts/slideLayout278.xml"/><Relationship Id="slId279" Type="http://schemas.openxmlformats.org/officeDocument/2006/relationships/slideLayout" Target="../slideLayouts/slideLayout279.xml"/><Relationship Id="slId280" Type="http://schemas.openxmlformats.org/officeDocument/2006/relationships/slideLayout" Target="../slideLayouts/slideLayout280.xml"/><Relationship Id="slId281" Type="http://schemas.openxmlformats.org/officeDocument/2006/relationships/slideLayout" Target="../slideLayouts/slideLayout281.xml"/><Relationship Id="slId282" Type="http://schemas.openxmlformats.org/officeDocument/2006/relationships/slideLayout" Target="../slideLayouts/slideLayout282.xml"/><Relationship Id="slId283" Type="http://schemas.openxmlformats.org/officeDocument/2006/relationships/slideLayout" Target="../slideLayouts/slideLayout283.xml"/><Relationship Id="slId284" Type="http://schemas.openxmlformats.org/officeDocument/2006/relationships/slideLayout" Target="../slideLayouts/slideLayout284.xml"/><Relationship Id="slId285" Type="http://schemas.openxmlformats.org/officeDocument/2006/relationships/slideLayout" Target="../slideLayouts/slideLayout285.xml"/><Relationship Id="slId286" Type="http://schemas.openxmlformats.org/officeDocument/2006/relationships/slideLayout" Target="../slideLayouts/slideLayout286.xml"/><Relationship Id="slId287" Type="http://schemas.openxmlformats.org/officeDocument/2006/relationships/slideLayout" Target="../slideLayouts/slideLayout287.xml"/><Relationship Id="slId288" Type="http://schemas.openxmlformats.org/officeDocument/2006/relationships/slideLayout" Target="../slideLayouts/slideLayout288.xml"/><Relationship Id="slId289" Type="http://schemas.openxmlformats.org/officeDocument/2006/relationships/slideLayout" Target="../slideLayouts/slideLayout289.xml"/><Relationship Id="slId290" Type="http://schemas.openxmlformats.org/officeDocument/2006/relationships/slideLayout" Target="../slideLayouts/slideLayout290.xml"/><Relationship Id="slId291" Type="http://schemas.openxmlformats.org/officeDocument/2006/relationships/slideLayout" Target="../slideLayouts/slideLayout291.xml"/><Relationship Id="slId292" Type="http://schemas.openxmlformats.org/officeDocument/2006/relationships/slideLayout" Target="../slideLayouts/slideLayout292.xml"/><Relationship Id="slId293" Type="http://schemas.openxmlformats.org/officeDocument/2006/relationships/slideLayout" Target="../slideLayouts/slideLayout293.xml"/><Relationship Id="slId294" Type="http://schemas.openxmlformats.org/officeDocument/2006/relationships/slideLayout" Target="../slideLayouts/slideLayout294.xml"/><Relationship Id="slId295" Type="http://schemas.openxmlformats.org/officeDocument/2006/relationships/slideLayout" Target="../slideLayouts/slideLayout295.xml"/><Relationship Id="slId296" Type="http://schemas.openxmlformats.org/officeDocument/2006/relationships/slideLayout" Target="../slideLayouts/slideLayout296.xml"/><Relationship Id="slId297" Type="http://schemas.openxmlformats.org/officeDocument/2006/relationships/slideLayout" Target="../slideLayouts/slideLayout297.xml"/><Relationship Id="slId298" Type="http://schemas.openxmlformats.org/officeDocument/2006/relationships/slideLayout" Target="../slideLayouts/slideLayout298.xml"/><Relationship Id="slId299" Type="http://schemas.openxmlformats.org/officeDocument/2006/relationships/slideLayout" Target="../slideLayouts/slideLayout299.xml"/><Relationship Id="slId300" Type="http://schemas.openxmlformats.org/officeDocument/2006/relationships/slideLayout" Target="../slideLayouts/slideLayout300.xml"/><Relationship Id="slId301" Type="http://schemas.openxmlformats.org/officeDocument/2006/relationships/slideLayout" Target="../slideLayouts/slideLayout301.xml"/><Relationship Id="slId302" Type="http://schemas.openxmlformats.org/officeDocument/2006/relationships/slideLayout" Target="../slideLayouts/slideLayout302.xml"/><Relationship Id="slId303" Type="http://schemas.openxmlformats.org/officeDocument/2006/relationships/slideLayout" Target="../slideLayouts/slideLayout303.xml"/><Relationship Id="slId304" Type="http://schemas.openxmlformats.org/officeDocument/2006/relationships/slideLayout" Target="../slideLayouts/slideLayout304.xml"/><Relationship Id="slId305" Type="http://schemas.openxmlformats.org/officeDocument/2006/relationships/slideLayout" Target="../slideLayouts/slideLayout305.xml"/><Relationship Id="slId306" Type="http://schemas.openxmlformats.org/officeDocument/2006/relationships/slideLayout" Target="../slideLayouts/slideLayout306.xml"/><Relationship Id="slId307" Type="http://schemas.openxmlformats.org/officeDocument/2006/relationships/slideLayout" Target="../slideLayouts/slideLayout307.xml"/><Relationship Id="slId308" Type="http://schemas.openxmlformats.org/officeDocument/2006/relationships/slideLayout" Target="../slideLayouts/slideLayout308.xml"/><Relationship Id="slId309" Type="http://schemas.openxmlformats.org/officeDocument/2006/relationships/slideLayout" Target="../slideLayouts/slideLayout309.xml"/><Relationship Id="slId310" Type="http://schemas.openxmlformats.org/officeDocument/2006/relationships/slideLayout" Target="../slideLayouts/slideLayout310.xml"/><Relationship Id="slId311" Type="http://schemas.openxmlformats.org/officeDocument/2006/relationships/slideLayout" Target="../slideLayouts/slideLayout311.xml"/><Relationship Id="slId312" Type="http://schemas.openxmlformats.org/officeDocument/2006/relationships/slideLayout" Target="../slideLayouts/slideLayout312.xml"/><Relationship Id="slId313" Type="http://schemas.openxmlformats.org/officeDocument/2006/relationships/slideLayout" Target="../slideLayouts/slideLayout313.xml"/><Relationship Id="slId314" Type="http://schemas.openxmlformats.org/officeDocument/2006/relationships/slideLayout" Target="../slideLayouts/slideLayout314.xml"/><Relationship Id="slId315" Type="http://schemas.openxmlformats.org/officeDocument/2006/relationships/slideLayout" Target="../slideLayouts/slideLayout315.xml"/><Relationship Id="slId316" Type="http://schemas.openxmlformats.org/officeDocument/2006/relationships/slideLayout" Target="../slideLayouts/slideLayout316.xml"/><Relationship Id="slId317" Type="http://schemas.openxmlformats.org/officeDocument/2006/relationships/slideLayout" Target="../slideLayouts/slideLayout317.xml"/><Relationship Id="slId318" Type="http://schemas.openxmlformats.org/officeDocument/2006/relationships/slideLayout" Target="../slideLayouts/slideLayout318.xml"/><Relationship Id="slId319" Type="http://schemas.openxmlformats.org/officeDocument/2006/relationships/slideLayout" Target="../slideLayouts/slideLayout319.xml"/><Relationship Id="slId320" Type="http://schemas.openxmlformats.org/officeDocument/2006/relationships/slideLayout" Target="../slideLayouts/slideLayout320.xml"/><Relationship Id="slId321" Type="http://schemas.openxmlformats.org/officeDocument/2006/relationships/slideLayout" Target="../slideLayouts/slideLayout321.xml"/><Relationship Id="slId322" Type="http://schemas.openxmlformats.org/officeDocument/2006/relationships/slideLayout" Target="../slideLayouts/slideLayout322.xml"/><Relationship Id="slId323" Type="http://schemas.openxmlformats.org/officeDocument/2006/relationships/slideLayout" Target="../slideLayouts/slideLayout323.xml"/><Relationship Id="slId324" Type="http://schemas.openxmlformats.org/officeDocument/2006/relationships/slideLayout" Target="../slideLayouts/slideLayout324.xml"/><Relationship Id="slId325" Type="http://schemas.openxmlformats.org/officeDocument/2006/relationships/slideLayout" Target="../slideLayouts/slideLayout325.xml"/><Relationship Id="slId326" Type="http://schemas.openxmlformats.org/officeDocument/2006/relationships/slideLayout" Target="../slideLayouts/slideLayout326.xml"/><Relationship Id="slId327" Type="http://schemas.openxmlformats.org/officeDocument/2006/relationships/slideLayout" Target="../slideLayouts/slideLayout327.xml"/><Relationship Id="slId328" Type="http://schemas.openxmlformats.org/officeDocument/2006/relationships/slideLayout" Target="../slideLayouts/slideLayout328.xml"/><Relationship Id="slId329" Type="http://schemas.openxmlformats.org/officeDocument/2006/relationships/slideLayout" Target="../slideLayouts/slideLayout329.xml"/><Relationship Id="slId330" Type="http://schemas.openxmlformats.org/officeDocument/2006/relationships/slideLayout" Target="../slideLayouts/slideLayout330.xml"/><Relationship Id="slId331" Type="http://schemas.openxmlformats.org/officeDocument/2006/relationships/slideLayout" Target="../slideLayouts/slideLayout331.xml"/><Relationship Id="slId332" Type="http://schemas.openxmlformats.org/officeDocument/2006/relationships/slideLayout" Target="../slideLayouts/slideLayout332.xml"/><Relationship Id="slId333" Type="http://schemas.openxmlformats.org/officeDocument/2006/relationships/slideLayout" Target="../slideLayouts/slideLayout333.xml"/><Relationship Id="slId334" Type="http://schemas.openxmlformats.org/officeDocument/2006/relationships/slideLayout" Target="../slideLayouts/slideLayout334.xml"/><Relationship Id="slId335" Type="http://schemas.openxmlformats.org/officeDocument/2006/relationships/slideLayout" Target="../slideLayouts/slideLayout335.xml"/><Relationship Id="slId336" Type="http://schemas.openxmlformats.org/officeDocument/2006/relationships/slideLayout" Target="../slideLayouts/slideLayout336.xml"/><Relationship Id="slId337" Type="http://schemas.openxmlformats.org/officeDocument/2006/relationships/slideLayout" Target="../slideLayouts/slideLayout337.xml"/><Relationship Id="slId338" Type="http://schemas.openxmlformats.org/officeDocument/2006/relationships/slideLayout" Target="../slideLayouts/slideLayout338.xml"/><Relationship Id="slId339" Type="http://schemas.openxmlformats.org/officeDocument/2006/relationships/slideLayout" Target="../slideLayouts/slideLayout339.xml"/><Relationship Id="slId340" Type="http://schemas.openxmlformats.org/officeDocument/2006/relationships/slideLayout" Target="../slideLayouts/slideLayout340.xml"/><Relationship Id="slId341" Type="http://schemas.openxmlformats.org/officeDocument/2006/relationships/slideLayout" Target="../slideLayouts/slideLayout341.xml"/><Relationship Id="slId342" Type="http://schemas.openxmlformats.org/officeDocument/2006/relationships/slideLayout" Target="../slideLayouts/slideLayout342.xml"/><Relationship Id="slId343" Type="http://schemas.openxmlformats.org/officeDocument/2006/relationships/slideLayout" Target="../slideLayouts/slideLayout343.xml"/><Relationship Id="slId344" Type="http://schemas.openxmlformats.org/officeDocument/2006/relationships/slideLayout" Target="../slideLayouts/slideLayout344.xml"/><Relationship Id="slId345" Type="http://schemas.openxmlformats.org/officeDocument/2006/relationships/slideLayout" Target="../slideLayouts/slideLayout345.xml"/><Relationship Id="slId346" Type="http://schemas.openxmlformats.org/officeDocument/2006/relationships/slideLayout" Target="../slideLayouts/slideLayout346.xml"/><Relationship Id="slId347" Type="http://schemas.openxmlformats.org/officeDocument/2006/relationships/slideLayout" Target="../slideLayouts/slideLayout347.xml"/><Relationship Id="slId348" Type="http://schemas.openxmlformats.org/officeDocument/2006/relationships/slideLayout" Target="../slideLayouts/slideLayout348.xml"/><Relationship Id="slId349" Type="http://schemas.openxmlformats.org/officeDocument/2006/relationships/slideLayout" Target="../slideLayouts/slideLayout349.xml"/><Relationship Id="slId350" Type="http://schemas.openxmlformats.org/officeDocument/2006/relationships/slideLayout" Target="../slideLayouts/slideLayout350.xml"/><Relationship Id="slId351" Type="http://schemas.openxmlformats.org/officeDocument/2006/relationships/slideLayout" Target="../slideLayouts/slideLayout351.xml"/><Relationship Id="slId352" Type="http://schemas.openxmlformats.org/officeDocument/2006/relationships/slideLayout" Target="../slideLayouts/slideLayout352.xml"/><Relationship Id="slId353" Type="http://schemas.openxmlformats.org/officeDocument/2006/relationships/slideLayout" Target="../slideLayouts/slideLayout353.xml"/><Relationship Id="slId354" Type="http://schemas.openxmlformats.org/officeDocument/2006/relationships/slideLayout" Target="../slideLayouts/slideLayout354.xml"/><Relationship Id="slId355" Type="http://schemas.openxmlformats.org/officeDocument/2006/relationships/slideLayout" Target="../slideLayouts/slideLayout355.xml"/><Relationship Id="slId356" Type="http://schemas.openxmlformats.org/officeDocument/2006/relationships/slideLayout" Target="../slideLayouts/slideLayout356.xml"/><Relationship Id="slId357" Type="http://schemas.openxmlformats.org/officeDocument/2006/relationships/slideLayout" Target="../slideLayouts/slideLayout357.xml"/><Relationship Id="slId358" Type="http://schemas.openxmlformats.org/officeDocument/2006/relationships/slideLayout" Target="../slideLayouts/slideLayout358.xml"/><Relationship Id="slId359" Type="http://schemas.openxmlformats.org/officeDocument/2006/relationships/slideLayout" Target="../slideLayouts/slideLayout359.xml"/><Relationship Id="slId360" Type="http://schemas.openxmlformats.org/officeDocument/2006/relationships/slideLayout" Target="../slideLayouts/slideLayout360.xml"/><Relationship Id="slId361" Type="http://schemas.openxmlformats.org/officeDocument/2006/relationships/slideLayout" Target="../slideLayouts/slideLayout361.xml"/><Relationship Id="slId362" Type="http://schemas.openxmlformats.org/officeDocument/2006/relationships/slideLayout" Target="../slideLayouts/slideLayout362.xml"/><Relationship Id="slId363" Type="http://schemas.openxmlformats.org/officeDocument/2006/relationships/slideLayout" Target="../slideLayouts/slideLayout363.xml"/><Relationship Id="slId364" Type="http://schemas.openxmlformats.org/officeDocument/2006/relationships/slideLayout" Target="../slideLayouts/slideLayout364.xml"/><Relationship Id="slId365" Type="http://schemas.openxmlformats.org/officeDocument/2006/relationships/slideLayout" Target="../slideLayouts/slideLayout365.xml"/><Relationship Id="slId366" Type="http://schemas.openxmlformats.org/officeDocument/2006/relationships/slideLayout" Target="../slideLayouts/slideLayout366.xml"/><Relationship Id="slId367" Type="http://schemas.openxmlformats.org/officeDocument/2006/relationships/slideLayout" Target="../slideLayouts/slideLayout367.xml"/><Relationship Id="slId368" Type="http://schemas.openxmlformats.org/officeDocument/2006/relationships/slideLayout" Target="../slideLayouts/slideLayout368.xml"/><Relationship Id="slId369" Type="http://schemas.openxmlformats.org/officeDocument/2006/relationships/slideLayout" Target="../slideLayouts/slideLayout369.xml"/><Relationship Id="slId370" Type="http://schemas.openxmlformats.org/officeDocument/2006/relationships/slideLayout" Target="../slideLayouts/slideLayout370.xml"/><Relationship Id="slId371" Type="http://schemas.openxmlformats.org/officeDocument/2006/relationships/slideLayout" Target="../slideLayouts/slideLayout371.xml"/><Relationship Id="slId372" Type="http://schemas.openxmlformats.org/officeDocument/2006/relationships/slideLayout" Target="../slideLayouts/slideLayout372.xml"/><Relationship Id="slId373" Type="http://schemas.openxmlformats.org/officeDocument/2006/relationships/slideLayout" Target="../slideLayouts/slideLayout373.xml"/><Relationship Id="slId374" Type="http://schemas.openxmlformats.org/officeDocument/2006/relationships/slideLayout" Target="../slideLayouts/slideLayout374.xml"/><Relationship Id="slId375" Type="http://schemas.openxmlformats.org/officeDocument/2006/relationships/slideLayout" Target="../slideLayouts/slideLayout375.xml"/><Relationship Id="slId376" Type="http://schemas.openxmlformats.org/officeDocument/2006/relationships/slideLayout" Target="../slideLayouts/slideLayout376.xml"/><Relationship Id="slId377" Type="http://schemas.openxmlformats.org/officeDocument/2006/relationships/slideLayout" Target="../slideLayouts/slideLayout377.xml"/><Relationship Id="slId378" Type="http://schemas.openxmlformats.org/officeDocument/2006/relationships/slideLayout" Target="../slideLayouts/slideLayout378.xml"/><Relationship Id="slId379" Type="http://schemas.openxmlformats.org/officeDocument/2006/relationships/slideLayout" Target="../slideLayouts/slideLayout379.xml"/><Relationship Id="slId380" Type="http://schemas.openxmlformats.org/officeDocument/2006/relationships/slideLayout" Target="../slideLayouts/slideLayout380.xml"/><Relationship Id="slId381" Type="http://schemas.openxmlformats.org/officeDocument/2006/relationships/slideLayout" Target="../slideLayouts/slideLayout381.xml"/><Relationship Id="slId382" Type="http://schemas.openxmlformats.org/officeDocument/2006/relationships/slideLayout" Target="../slideLayouts/slideLayout382.xml"/><Relationship Id="slId383" Type="http://schemas.openxmlformats.org/officeDocument/2006/relationships/slideLayout" Target="../slideLayouts/slideLayout383.xml"/><Relationship Id="slId384" Type="http://schemas.openxmlformats.org/officeDocument/2006/relationships/slideLayout" Target="../slideLayouts/slideLayout384.xml"/><Relationship Id="slId385" Type="http://schemas.openxmlformats.org/officeDocument/2006/relationships/slideLayout" Target="../slideLayouts/slideLayout385.xml"/><Relationship Id="slId386" Type="http://schemas.openxmlformats.org/officeDocument/2006/relationships/slideLayout" Target="../slideLayouts/slideLayout386.xml"/><Relationship Id="slId387" Type="http://schemas.openxmlformats.org/officeDocument/2006/relationships/slideLayout" Target="../slideLayouts/slideLayout387.xml"/><Relationship Id="slId388" Type="http://schemas.openxmlformats.org/officeDocument/2006/relationships/slideLayout" Target="../slideLayouts/slideLayout388.xml"/><Relationship Id="slId389" Type="http://schemas.openxmlformats.org/officeDocument/2006/relationships/slideLayout" Target="../slideLayouts/slideLayout389.xml"/><Relationship Id="slId390" Type="http://schemas.openxmlformats.org/officeDocument/2006/relationships/slideLayout" Target="../slideLayouts/slideLayout390.xml"/><Relationship Id="slId391" Type="http://schemas.openxmlformats.org/officeDocument/2006/relationships/slideLayout" Target="../slideLayouts/slideLayout391.xml"/><Relationship Id="slId392" Type="http://schemas.openxmlformats.org/officeDocument/2006/relationships/slideLayout" Target="../slideLayouts/slideLayout392.xml"/><Relationship Id="slId393" Type="http://schemas.openxmlformats.org/officeDocument/2006/relationships/slideLayout" Target="../slideLayouts/slideLayout393.xml"/><Relationship Id="slId394" Type="http://schemas.openxmlformats.org/officeDocument/2006/relationships/slideLayout" Target="../slideLayouts/slideLayout394.xml"/><Relationship Id="slId395" Type="http://schemas.openxmlformats.org/officeDocument/2006/relationships/slideLayout" Target="../slideLayouts/slideLayout395.xml"/><Relationship Id="slId396" Type="http://schemas.openxmlformats.org/officeDocument/2006/relationships/slideLayout" Target="../slideLayouts/slideLayout396.xml"/><Relationship Id="slId397" Type="http://schemas.openxmlformats.org/officeDocument/2006/relationships/slideLayout" Target="../slideLayouts/slideLayout397.xml"/><Relationship Id="slId398" Type="http://schemas.openxmlformats.org/officeDocument/2006/relationships/slideLayout" Target="../slideLayouts/slideLayout398.xml"/><Relationship Id="slId399" Type="http://schemas.openxmlformats.org/officeDocument/2006/relationships/slideLayout" Target="../slideLayouts/slideLayout399.xml"/><Relationship Id="slId400" Type="http://schemas.openxmlformats.org/officeDocument/2006/relationships/slideLayout" Target="../slideLayouts/slideLayout400.xml"/><Relationship Id="slId401" Type="http://schemas.openxmlformats.org/officeDocument/2006/relationships/slideLayout" Target="../slideLayouts/slideLayout401.xml"/><Relationship Id="slId402" Type="http://schemas.openxmlformats.org/officeDocument/2006/relationships/slideLayout" Target="../slideLayouts/slideLayout402.xml"/><Relationship Id="slId403" Type="http://schemas.openxmlformats.org/officeDocument/2006/relationships/slideLayout" Target="../slideLayouts/slideLayout403.xml"/></Relationships>
</file>

<file path=ppt/slideMasters/slideMaster.xml><?xml version="1.0" encoding="utf-8"?>
<p:sldMaster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slId1"/>
    <p:sldLayoutId id="2147483650" r:id="slId2"/>
    <p:sldLayoutId id="2147483651" r:id="slId3"/>
    <p:sldLayoutId id="2147483652" r:id="slId4"/>
    <p:sldLayoutId id="2147483653" r:id="slId5"/>
    <p:sldLayoutId id="2147483654" r:id="slId6"/>
    <p:sldLayoutId id="2147483655" r:id="slId7"/>
    <p:sldLayoutId id="2147483656" r:id="slId8"/>
    <p:sldLayoutId id="2147483657" r:id="slId9"/>
    <p:sldLayoutId id="2147483658" r:id="slId10"/>
    <p:sldLayoutId id="2147483659" r:id="slId11"/>
    <p:sldLayoutId id="2147483660" r:id="slId12"/>
    <p:sldLayoutId id="2147483661" r:id="slId13"/>
    <p:sldLayoutId id="2147483662" r:id="slId14"/>
    <p:sldLayoutId id="2147483663" r:id="slId15"/>
    <p:sldLayoutId id="2147483664" r:id="slId16"/>
    <p:sldLayoutId id="2147483665" r:id="slId17"/>
    <p:sldLayoutId id="2147483666" r:id="slId18"/>
    <p:sldLayoutId id="2147483667" r:id="slId19"/>
    <p:sldLayoutId id="2147483668" r:id="slId20"/>
    <p:sldLayoutId id="2147483669" r:id="slId21"/>
    <p:sldLayoutId id="2147483670" r:id="slId22"/>
    <p:sldLayoutId id="2147483671" r:id="slId23"/>
    <p:sldLayoutId id="2147483672" r:id="slId24"/>
    <p:sldLayoutId id="2147483673" r:id="slId25"/>
    <p:sldLayoutId id="2147483674" r:id="slId26"/>
    <p:sldLayoutId id="2147483675" r:id="slId27"/>
    <p:sldLayoutId id="2147483676" r:id="slId28"/>
    <p:sldLayoutId id="2147483677" r:id="slId29"/>
    <p:sldLayoutId id="2147483678" r:id="slId30"/>
    <p:sldLayoutId id="2147483679" r:id="slId31"/>
    <p:sldLayoutId id="2147483680" r:id="slId32"/>
    <p:sldLayoutId id="2147483681" r:id="slId33"/>
    <p:sldLayoutId id="2147483682" r:id="slId34"/>
    <p:sldLayoutId id="2147483683" r:id="slId35"/>
    <p:sldLayoutId id="2147483684" r:id="slId36"/>
    <p:sldLayoutId id="2147483685" r:id="slId37"/>
    <p:sldLayoutId id="2147483686" r:id="slId38"/>
    <p:sldLayoutId id="2147483687" r:id="slId39"/>
    <p:sldLayoutId id="2147483688" r:id="slId40"/>
    <p:sldLayoutId id="2147483689" r:id="slId41"/>
    <p:sldLayoutId id="2147483690" r:id="slId42"/>
    <p:sldLayoutId id="2147483691" r:id="slId43"/>
    <p:sldLayoutId id="2147483692" r:id="slId44"/>
    <p:sldLayoutId id="2147483693" r:id="slId45"/>
    <p:sldLayoutId id="2147483694" r:id="slId46"/>
    <p:sldLayoutId id="2147483695" r:id="slId47"/>
    <p:sldLayoutId id="2147483696" r:id="slId48"/>
    <p:sldLayoutId id="2147483697" r:id="slId49"/>
    <p:sldLayoutId id="2147483698" r:id="slId50"/>
    <p:sldLayoutId id="2147483699" r:id="slId51"/>
    <p:sldLayoutId id="2147483700" r:id="slId52"/>
    <p:sldLayoutId id="2147483701" r:id="slId53"/>
    <p:sldLayoutId id="2147483702" r:id="slId54"/>
    <p:sldLayoutId id="2147483703" r:id="slId55"/>
    <p:sldLayoutId id="2147483704" r:id="slId56"/>
    <p:sldLayoutId id="2147483705" r:id="slId57"/>
    <p:sldLayoutId id="2147483706" r:id="slId58"/>
    <p:sldLayoutId id="2147483707" r:id="slId59"/>
    <p:sldLayoutId id="2147483708" r:id="slId60"/>
    <p:sldLayoutId id="2147483709" r:id="slId61"/>
    <p:sldLayoutId id="2147483710" r:id="slId62"/>
    <p:sldLayoutId id="2147483711" r:id="slId63"/>
    <p:sldLayoutId id="2147483712" r:id="slId64"/>
    <p:sldLayoutId id="2147483713" r:id="slId65"/>
    <p:sldLayoutId id="2147483714" r:id="slId66"/>
    <p:sldLayoutId id="2147483715" r:id="slId67"/>
    <p:sldLayoutId id="2147483716" r:id="slId68"/>
    <p:sldLayoutId id="2147483717" r:id="slId69"/>
    <p:sldLayoutId id="2147483718" r:id="slId70"/>
    <p:sldLayoutId id="2147483719" r:id="slId71"/>
    <p:sldLayoutId id="2147483720" r:id="slId72"/>
    <p:sldLayoutId id="2147483721" r:id="slId73"/>
    <p:sldLayoutId id="2147483722" r:id="slId74"/>
    <p:sldLayoutId id="2147483723" r:id="slId75"/>
    <p:sldLayoutId id="2147483724" r:id="slId76"/>
    <p:sldLayoutId id="2147483725" r:id="slId77"/>
    <p:sldLayoutId id="2147483726" r:id="slId78"/>
    <p:sldLayoutId id="2147483727" r:id="slId79"/>
    <p:sldLayoutId id="2147483728" r:id="slId80"/>
    <p:sldLayoutId id="2147483729" r:id="slId81"/>
    <p:sldLayoutId id="2147483730" r:id="slId82"/>
    <p:sldLayoutId id="2147483731" r:id="slId83"/>
    <p:sldLayoutId id="2147483732" r:id="slId84"/>
    <p:sldLayoutId id="2147483733" r:id="slId85"/>
    <p:sldLayoutId id="2147483734" r:id="slId86"/>
    <p:sldLayoutId id="2147483735" r:id="slId87"/>
    <p:sldLayoutId id="2147483736" r:id="slId88"/>
    <p:sldLayoutId id="2147483737" r:id="slId89"/>
    <p:sldLayoutId id="2147483738" r:id="slId90"/>
    <p:sldLayoutId id="2147483739" r:id="slId91"/>
    <p:sldLayoutId id="2147483740" r:id="slId92"/>
    <p:sldLayoutId id="2147483741" r:id="slId93"/>
    <p:sldLayoutId id="2147483742" r:id="slId94"/>
    <p:sldLayoutId id="2147483743" r:id="slId95"/>
    <p:sldLayoutId id="2147483744" r:id="slId96"/>
    <p:sldLayoutId id="2147483745" r:id="slId97"/>
    <p:sldLayoutId id="2147483746" r:id="slId98"/>
    <p:sldLayoutId id="2147483747" r:id="slId99"/>
    <p:sldLayoutId id="2147483748" r:id="slId100"/>
    <p:sldLayoutId id="2147483749" r:id="slId101"/>
    <p:sldLayoutId id="2147483750" r:id="slId102"/>
    <p:sldLayoutId id="2147483751" r:id="slId103"/>
    <p:sldLayoutId id="2147483752" r:id="slId104"/>
    <p:sldLayoutId id="2147483753" r:id="slId105"/>
    <p:sldLayoutId id="2147483754" r:id="slId106"/>
    <p:sldLayoutId id="2147483755" r:id="slId107"/>
    <p:sldLayoutId id="2147483756" r:id="slId108"/>
    <p:sldLayoutId id="2147483757" r:id="slId109"/>
    <p:sldLayoutId id="2147483758" r:id="slId110"/>
    <p:sldLayoutId id="2147483759" r:id="slId111"/>
    <p:sldLayoutId id="2147483760" r:id="slId112"/>
    <p:sldLayoutId id="2147483761" r:id="slId113"/>
    <p:sldLayoutId id="2147483762" r:id="slId114"/>
    <p:sldLayoutId id="2147483763" r:id="slId115"/>
    <p:sldLayoutId id="2147483764" r:id="slId116"/>
    <p:sldLayoutId id="2147483765" r:id="slId117"/>
    <p:sldLayoutId id="2147483766" r:id="slId118"/>
    <p:sldLayoutId id="2147483767" r:id="slId119"/>
    <p:sldLayoutId id="2147483768" r:id="slId120"/>
    <p:sldLayoutId id="2147483769" r:id="slId121"/>
    <p:sldLayoutId id="2147483770" r:id="slId122"/>
    <p:sldLayoutId id="2147483771" r:id="slId123"/>
    <p:sldLayoutId id="2147483772" r:id="slId124"/>
    <p:sldLayoutId id="2147483773" r:id="slId125"/>
    <p:sldLayoutId id="2147483774" r:id="slId126"/>
    <p:sldLayoutId id="2147483775" r:id="slId127"/>
    <p:sldLayoutId id="2147483776" r:id="slId128"/>
    <p:sldLayoutId id="2147483777" r:id="slId129"/>
    <p:sldLayoutId id="2147483778" r:id="slId130"/>
    <p:sldLayoutId id="2147483779" r:id="slId131"/>
    <p:sldLayoutId id="2147483780" r:id="slId132"/>
    <p:sldLayoutId id="2147483781" r:id="slId133"/>
    <p:sldLayoutId id="2147483782" r:id="slId134"/>
    <p:sldLayoutId id="2147483783" r:id="slId135"/>
    <p:sldLayoutId id="2147483784" r:id="slId136"/>
    <p:sldLayoutId id="2147483785" r:id="slId137"/>
    <p:sldLayoutId id="2147483786" r:id="slId138"/>
    <p:sldLayoutId id="2147483787" r:id="slId139"/>
    <p:sldLayoutId id="2147483788" r:id="slId140"/>
    <p:sldLayoutId id="2147483789" r:id="slId141"/>
    <p:sldLayoutId id="2147483790" r:id="slId142"/>
    <p:sldLayoutId id="2147483791" r:id="slId143"/>
    <p:sldLayoutId id="2147483792" r:id="slId144"/>
    <p:sldLayoutId id="2147483793" r:id="slId145"/>
    <p:sldLayoutId id="2147483794" r:id="slId146"/>
    <p:sldLayoutId id="2147483795" r:id="slId147"/>
    <p:sldLayoutId id="2147483796" r:id="slId148"/>
    <p:sldLayoutId id="2147483797" r:id="slId149"/>
    <p:sldLayoutId id="2147483798" r:id="slId150"/>
    <p:sldLayoutId id="2147483799" r:id="slId151"/>
    <p:sldLayoutId id="2147483800" r:id="slId152"/>
    <p:sldLayoutId id="2147483801" r:id="slId153"/>
    <p:sldLayoutId id="2147483802" r:id="slId154"/>
    <p:sldLayoutId id="2147483803" r:id="slId155"/>
    <p:sldLayoutId id="2147483804" r:id="slId156"/>
    <p:sldLayoutId id="2147483805" r:id="slId157"/>
    <p:sldLayoutId id="2147483806" r:id="slId158"/>
    <p:sldLayoutId id="2147483807" r:id="slId159"/>
    <p:sldLayoutId id="2147483808" r:id="slId160"/>
    <p:sldLayoutId id="2147483809" r:id="slId161"/>
    <p:sldLayoutId id="2147483810" r:id="slId162"/>
    <p:sldLayoutId id="2147483811" r:id="slId163"/>
    <p:sldLayoutId id="2147483812" r:id="slId164"/>
    <p:sldLayoutId id="2147483813" r:id="slId165"/>
    <p:sldLayoutId id="2147483814" r:id="slId166"/>
    <p:sldLayoutId id="2147483815" r:id="slId167"/>
    <p:sldLayoutId id="2147483816" r:id="slId168"/>
    <p:sldLayoutId id="2147483817" r:id="slId169"/>
    <p:sldLayoutId id="2147483818" r:id="slId170"/>
    <p:sldLayoutId id="2147483819" r:id="slId171"/>
    <p:sldLayoutId id="2147483820" r:id="slId172"/>
    <p:sldLayoutId id="2147483821" r:id="slId173"/>
    <p:sldLayoutId id="2147483822" r:id="slId174"/>
    <p:sldLayoutId id="2147483823" r:id="slId175"/>
    <p:sldLayoutId id="2147483824" r:id="slId176"/>
    <p:sldLayoutId id="2147483825" r:id="slId177"/>
    <p:sldLayoutId id="2147483826" r:id="slId178"/>
    <p:sldLayoutId id="2147483827" r:id="slId179"/>
    <p:sldLayoutId id="2147483828" r:id="slId180"/>
    <p:sldLayoutId id="2147483829" r:id="slId181"/>
    <p:sldLayoutId id="2147483830" r:id="slId182"/>
    <p:sldLayoutId id="2147483831" r:id="slId183"/>
    <p:sldLayoutId id="2147483832" r:id="slId184"/>
    <p:sldLayoutId id="2147483833" r:id="slId185"/>
    <p:sldLayoutId id="2147483834" r:id="slId186"/>
    <p:sldLayoutId id="2147483835" r:id="slId187"/>
    <p:sldLayoutId id="2147483836" r:id="slId188"/>
    <p:sldLayoutId id="2147483837" r:id="slId189"/>
    <p:sldLayoutId id="2147483838" r:id="slId190"/>
    <p:sldLayoutId id="2147483839" r:id="slId191"/>
    <p:sldLayoutId id="2147483840" r:id="slId192"/>
    <p:sldLayoutId id="2147483841" r:id="slId193"/>
    <p:sldLayoutId id="2147483842" r:id="slId194"/>
    <p:sldLayoutId id="2147483843" r:id="slId195"/>
    <p:sldLayoutId id="2147483844" r:id="slId196"/>
    <p:sldLayoutId id="2147483845" r:id="slId197"/>
    <p:sldLayoutId id="2147483846" r:id="slId198"/>
    <p:sldLayoutId id="2147483847" r:id="slId199"/>
    <p:sldLayoutId id="2147483848" r:id="slId200"/>
    <p:sldLayoutId id="2147483849" r:id="slId201"/>
    <p:sldLayoutId id="2147483850" r:id="slId202"/>
    <p:sldLayoutId id="2147483851" r:id="slId203"/>
    <p:sldLayoutId id="2147483852" r:id="slId204"/>
    <p:sldLayoutId id="2147483853" r:id="slId205"/>
    <p:sldLayoutId id="2147483854" r:id="slId206"/>
    <p:sldLayoutId id="2147483855" r:id="slId207"/>
    <p:sldLayoutId id="2147483856" r:id="slId208"/>
    <p:sldLayoutId id="2147483857" r:id="slId209"/>
    <p:sldLayoutId id="2147483858" r:id="slId210"/>
    <p:sldLayoutId id="2147483859" r:id="slId211"/>
    <p:sldLayoutId id="2147483860" r:id="slId212"/>
    <p:sldLayoutId id="2147483861" r:id="slId213"/>
    <p:sldLayoutId id="2147483862" r:id="slId214"/>
    <p:sldLayoutId id="2147483863" r:id="slId215"/>
    <p:sldLayoutId id="2147483864" r:id="slId216"/>
    <p:sldLayoutId id="2147483865" r:id="slId217"/>
    <p:sldLayoutId id="2147483866" r:id="slId218"/>
    <p:sldLayoutId id="2147483867" r:id="slId219"/>
    <p:sldLayoutId id="2147483868" r:id="slId220"/>
    <p:sldLayoutId id="2147483869" r:id="slId221"/>
    <p:sldLayoutId id="2147483870" r:id="slId222"/>
    <p:sldLayoutId id="2147483871" r:id="slId223"/>
    <p:sldLayoutId id="2147483872" r:id="slId224"/>
    <p:sldLayoutId id="2147483873" r:id="slId225"/>
    <p:sldLayoutId id="2147483874" r:id="slId226"/>
    <p:sldLayoutId id="2147483875" r:id="slId227"/>
    <p:sldLayoutId id="2147483876" r:id="slId228"/>
    <p:sldLayoutId id="2147483877" r:id="slId229"/>
    <p:sldLayoutId id="2147483878" r:id="slId230"/>
    <p:sldLayoutId id="2147483879" r:id="slId231"/>
    <p:sldLayoutId id="2147483880" r:id="slId232"/>
    <p:sldLayoutId id="2147483881" r:id="slId233"/>
    <p:sldLayoutId id="2147483882" r:id="slId234"/>
    <p:sldLayoutId id="2147483883" r:id="slId235"/>
    <p:sldLayoutId id="2147483884" r:id="slId236"/>
    <p:sldLayoutId id="2147483885" r:id="slId237"/>
    <p:sldLayoutId id="2147483886" r:id="slId238"/>
    <p:sldLayoutId id="2147483887" r:id="slId239"/>
    <p:sldLayoutId id="2147483888" r:id="slId240"/>
    <p:sldLayoutId id="2147483889" r:id="slId241"/>
    <p:sldLayoutId id="2147483890" r:id="slId242"/>
    <p:sldLayoutId id="2147483891" r:id="slId243"/>
    <p:sldLayoutId id="2147483892" r:id="slId244"/>
    <p:sldLayoutId id="2147483893" r:id="slId245"/>
    <p:sldLayoutId id="2147483894" r:id="slId246"/>
    <p:sldLayoutId id="2147483895" r:id="slId247"/>
    <p:sldLayoutId id="2147483896" r:id="slId248"/>
    <p:sldLayoutId id="2147483897" r:id="slId249"/>
    <p:sldLayoutId id="2147483898" r:id="slId250"/>
    <p:sldLayoutId id="2147483899" r:id="slId251"/>
    <p:sldLayoutId id="2147483900" r:id="slId252"/>
    <p:sldLayoutId id="2147483901" r:id="slId253"/>
    <p:sldLayoutId id="2147483902" r:id="slId254"/>
    <p:sldLayoutId id="2147483903" r:id="slId255"/>
    <p:sldLayoutId id="2147483904" r:id="slId256"/>
    <p:sldLayoutId id="2147483905" r:id="slId257"/>
    <p:sldLayoutId id="2147483906" r:id="slId258"/>
    <p:sldLayoutId id="2147483907" r:id="slId259"/>
    <p:sldLayoutId id="2147483908" r:id="slId260"/>
    <p:sldLayoutId id="2147483909" r:id="slId261"/>
    <p:sldLayoutId id="2147483910" r:id="slId262"/>
    <p:sldLayoutId id="2147483911" r:id="slId263"/>
    <p:sldLayoutId id="2147483912" r:id="slId264"/>
    <p:sldLayoutId id="2147483913" r:id="slId265"/>
    <p:sldLayoutId id="2147483914" r:id="slId266"/>
    <p:sldLayoutId id="2147483915" r:id="slId267"/>
    <p:sldLayoutId id="2147483916" r:id="slId268"/>
    <p:sldLayoutId id="2147483917" r:id="slId269"/>
    <p:sldLayoutId id="2147483918" r:id="slId270"/>
    <p:sldLayoutId id="2147483919" r:id="slId271"/>
    <p:sldLayoutId id="2147483920" r:id="slId272"/>
    <p:sldLayoutId id="2147483921" r:id="slId273"/>
    <p:sldLayoutId id="2147483922" r:id="slId274"/>
    <p:sldLayoutId id="2147483923" r:id="slId275"/>
    <p:sldLayoutId id="2147483924" r:id="slId276"/>
    <p:sldLayoutId id="2147483925" r:id="slId277"/>
    <p:sldLayoutId id="2147483926" r:id="slId278"/>
    <p:sldLayoutId id="2147483927" r:id="slId279"/>
    <p:sldLayoutId id="2147483928" r:id="slId280"/>
    <p:sldLayoutId id="2147483929" r:id="slId281"/>
    <p:sldLayoutId id="2147483930" r:id="slId282"/>
    <p:sldLayoutId id="2147483931" r:id="slId283"/>
    <p:sldLayoutId id="2147483932" r:id="slId284"/>
    <p:sldLayoutId id="2147483933" r:id="slId285"/>
    <p:sldLayoutId id="2147483934" r:id="slId286"/>
    <p:sldLayoutId id="2147483935" r:id="slId287"/>
    <p:sldLayoutId id="2147483936" r:id="slId288"/>
    <p:sldLayoutId id="2147483937" r:id="slId289"/>
    <p:sldLayoutId id="2147483938" r:id="slId290"/>
    <p:sldLayoutId id="2147483939" r:id="slId291"/>
    <p:sldLayoutId id="2147483940" r:id="slId292"/>
    <p:sldLayoutId id="2147483941" r:id="slId293"/>
    <p:sldLayoutId id="2147483942" r:id="slId294"/>
    <p:sldLayoutId id="2147483943" r:id="slId295"/>
    <p:sldLayoutId id="2147483944" r:id="slId296"/>
    <p:sldLayoutId id="2147483945" r:id="slId297"/>
    <p:sldLayoutId id="2147483946" r:id="slId298"/>
    <p:sldLayoutId id="2147483947" r:id="slId299"/>
    <p:sldLayoutId id="2147483948" r:id="slId300"/>
    <p:sldLayoutId id="2147483949" r:id="slId301"/>
    <p:sldLayoutId id="2147483950" r:id="slId302"/>
    <p:sldLayoutId id="2147483951" r:id="slId303"/>
    <p:sldLayoutId id="2147483952" r:id="slId304"/>
    <p:sldLayoutId id="2147483953" r:id="slId305"/>
    <p:sldLayoutId id="2147483954" r:id="slId306"/>
    <p:sldLayoutId id="2147483955" r:id="slId307"/>
    <p:sldLayoutId id="2147483956" r:id="slId308"/>
    <p:sldLayoutId id="2147483957" r:id="slId309"/>
    <p:sldLayoutId id="2147483958" r:id="slId310"/>
    <p:sldLayoutId id="2147483959" r:id="slId311"/>
    <p:sldLayoutId id="2147483960" r:id="slId312"/>
    <p:sldLayoutId id="2147483961" r:id="slId313"/>
    <p:sldLayoutId id="2147483962" r:id="slId314"/>
    <p:sldLayoutId id="2147483963" r:id="slId315"/>
    <p:sldLayoutId id="2147483964" r:id="slId316"/>
    <p:sldLayoutId id="2147483965" r:id="slId317"/>
    <p:sldLayoutId id="2147483966" r:id="slId318"/>
    <p:sldLayoutId id="2147483967" r:id="slId319"/>
    <p:sldLayoutId id="2147483968" r:id="slId320"/>
    <p:sldLayoutId id="2147483969" r:id="slId321"/>
    <p:sldLayoutId id="2147483970" r:id="slId322"/>
    <p:sldLayoutId id="2147483971" r:id="slId323"/>
    <p:sldLayoutId id="2147483972" r:id="slId324"/>
    <p:sldLayoutId id="2147483973" r:id="slId325"/>
    <p:sldLayoutId id="2147483974" r:id="slId326"/>
    <p:sldLayoutId id="2147483975" r:id="slId327"/>
    <p:sldLayoutId id="2147483976" r:id="slId328"/>
    <p:sldLayoutId id="2147483977" r:id="slId329"/>
    <p:sldLayoutId id="2147483978" r:id="slId330"/>
    <p:sldLayoutId id="2147483979" r:id="slId331"/>
    <p:sldLayoutId id="2147483980" r:id="slId332"/>
    <p:sldLayoutId id="2147483981" r:id="slId333"/>
    <p:sldLayoutId id="2147483982" r:id="slId334"/>
    <p:sldLayoutId id="2147483983" r:id="slId335"/>
    <p:sldLayoutId id="2147483984" r:id="slId336"/>
    <p:sldLayoutId id="2147483985" r:id="slId337"/>
    <p:sldLayoutId id="2147483986" r:id="slId338"/>
    <p:sldLayoutId id="2147483987" r:id="slId339"/>
    <p:sldLayoutId id="2147483988" r:id="slId340"/>
    <p:sldLayoutId id="2147483989" r:id="slId341"/>
    <p:sldLayoutId id="2147483990" r:id="slId342"/>
    <p:sldLayoutId id="2147483991" r:id="slId343"/>
    <p:sldLayoutId id="2147483992" r:id="slId344"/>
    <p:sldLayoutId id="2147483993" r:id="slId345"/>
    <p:sldLayoutId id="2147483994" r:id="slId346"/>
    <p:sldLayoutId id="2147483995" r:id="slId347"/>
    <p:sldLayoutId id="2147483996" r:id="slId348"/>
    <p:sldLayoutId id="2147483997" r:id="slId349"/>
    <p:sldLayoutId id="2147483998" r:id="slId350"/>
    <p:sldLayoutId id="2147483999" r:id="slId351"/>
    <p:sldLayoutId id="2147484000" r:id="slId352"/>
    <p:sldLayoutId id="2147484001" r:id="slId353"/>
    <p:sldLayoutId id="2147484002" r:id="slId354"/>
    <p:sldLayoutId id="2147484003" r:id="slId355"/>
    <p:sldLayoutId id="2147484004" r:id="slId356"/>
    <p:sldLayoutId id="2147484005" r:id="slId357"/>
    <p:sldLayoutId id="2147484006" r:id="slId358"/>
    <p:sldLayoutId id="2147484007" r:id="slId359"/>
    <p:sldLayoutId id="2147484008" r:id="slId360"/>
    <p:sldLayoutId id="2147484009" r:id="slId361"/>
    <p:sldLayoutId id="2147484010" r:id="slId362"/>
    <p:sldLayoutId id="2147484011" r:id="slId363"/>
    <p:sldLayoutId id="2147484012" r:id="slId364"/>
    <p:sldLayoutId id="2147484013" r:id="slId365"/>
    <p:sldLayoutId id="2147484014" r:id="slId366"/>
    <p:sldLayoutId id="2147484015" r:id="slId367"/>
    <p:sldLayoutId id="2147484016" r:id="slId368"/>
    <p:sldLayoutId id="2147484017" r:id="slId369"/>
    <p:sldLayoutId id="2147484018" r:id="slId370"/>
    <p:sldLayoutId id="2147484019" r:id="slId371"/>
    <p:sldLayoutId id="2147484020" r:id="slId372"/>
    <p:sldLayoutId id="2147484021" r:id="slId373"/>
    <p:sldLayoutId id="2147484022" r:id="slId374"/>
    <p:sldLayoutId id="2147484023" r:id="slId375"/>
    <p:sldLayoutId id="2147484024" r:id="slId376"/>
    <p:sldLayoutId id="2147484025" r:id="slId377"/>
    <p:sldLayoutId id="2147484026" r:id="slId378"/>
    <p:sldLayoutId id="2147484027" r:id="slId379"/>
    <p:sldLayoutId id="2147484028" r:id="slId380"/>
    <p:sldLayoutId id="2147484029" r:id="slId381"/>
    <p:sldLayoutId id="2147484030" r:id="slId382"/>
    <p:sldLayoutId id="2147484031" r:id="slId383"/>
    <p:sldLayoutId id="2147484032" r:id="slId384"/>
    <p:sldLayoutId id="2147484033" r:id="slId385"/>
    <p:sldLayoutId id="2147484034" r:id="slId386"/>
    <p:sldLayoutId id="2147484035" r:id="slId387"/>
    <p:sldLayoutId id="2147484036" r:id="slId388"/>
    <p:sldLayoutId id="2147484037" r:id="slId389"/>
    <p:sldLayoutId id="2147484038" r:id="slId390"/>
    <p:sldLayoutId id="2147484039" r:id="slId391"/>
    <p:sldLayoutId id="2147484040" r:id="slId392"/>
    <p:sldLayoutId id="2147484041" r:id="slId393"/>
    <p:sldLayoutId id="2147484042" r:id="slId394"/>
    <p:sldLayoutId id="2147484043" r:id="slId395"/>
    <p:sldLayoutId id="2147484044" r:id="slId396"/>
    <p:sldLayoutId id="2147484045" r:id="slId397"/>
    <p:sldLayoutId id="2147484046" r:id="slId398"/>
    <p:sldLayoutId id="2147484047" r:id="slId399"/>
    <p:sldLayoutId id="2147484048" r:id="slId400"/>
    <p:sldLayoutId id="2147484049" r:id="slId401"/>
    <p:sldLayoutId id="2147484050" r:id="slId402"/>
    <p:sldLayoutId id="2147484051" r:id="slId403"/>
  </p:sldLayoutIdLst>
  <p:txStyles>
    <p:titleStyle/>
    <p:bodyStyle/>
    <p:otherStyle/>
  </p:txStyles>
</p:sldMaster>
</file>

<file path=ppt/slides/_rels/slide1.xml.rels><Relationships xmlns="http://schemas.openxmlformats.org/package/2006/relationships"><Relationship Id="prId1" Type="http://schemas.openxmlformats.org/officeDocument/2006/relationships/image" Target="../media/image1.jpg"/><Relationship Id="prId2" Type="http://schemas.openxmlformats.org/officeDocument/2006/relationships/image" Target="../media/image2.jpg"/><Relationship Id="slId1" Type="http://schemas.openxmlformats.org/officeDocument/2006/relationships/slideLayout" Target="../slideLayouts/slideLayout1.xml"/></Relationships>
</file>

<file path=ppt/slides/_rels/slide10.xml.rels><Relationships xmlns="http://schemas.openxmlformats.org/package/2006/relationships"><Relationship Id="slId10" Type="http://schemas.openxmlformats.org/officeDocument/2006/relationships/slideLayout" Target="../slideLayouts/slideLayout10.xml"/></Relationships>
</file>

<file path=ppt/slides/_rels/slide100.xml.rels><Relationships xmlns="http://schemas.openxmlformats.org/package/2006/relationships"><Relationship Id="slId100" Type="http://schemas.openxmlformats.org/officeDocument/2006/relationships/slideLayout" Target="../slideLayouts/slideLayout100.xml"/></Relationships>
</file>

<file path=ppt/slides/_rels/slide101.xml.rels><Relationships xmlns="http://schemas.openxmlformats.org/package/2006/relationships"><Relationship Id="slId101" Type="http://schemas.openxmlformats.org/officeDocument/2006/relationships/slideLayout" Target="../slideLayouts/slideLayout101.xml"/></Relationships>
</file>

<file path=ppt/slides/_rels/slide102.xml.rels><Relationships xmlns="http://schemas.openxmlformats.org/package/2006/relationships"><Relationship Id="slId102" Type="http://schemas.openxmlformats.org/officeDocument/2006/relationships/slideLayout" Target="../slideLayouts/slideLayout102.xml"/></Relationships>
</file>

<file path=ppt/slides/_rels/slide103.xml.rels><Relationships xmlns="http://schemas.openxmlformats.org/package/2006/relationships"><Relationship Id="slId103" Type="http://schemas.openxmlformats.org/officeDocument/2006/relationships/slideLayout" Target="../slideLayouts/slideLayout103.xml"/></Relationships>
</file>

<file path=ppt/slides/_rels/slide104.xml.rels><Relationships xmlns="http://schemas.openxmlformats.org/package/2006/relationships"><Relationship Id="slId104" Type="http://schemas.openxmlformats.org/officeDocument/2006/relationships/slideLayout" Target="../slideLayouts/slideLayout104.xml"/></Relationships>
</file>

<file path=ppt/slides/_rels/slide105.xml.rels><Relationships xmlns="http://schemas.openxmlformats.org/package/2006/relationships"><Relationship Id="slId105" Type="http://schemas.openxmlformats.org/officeDocument/2006/relationships/slideLayout" Target="../slideLayouts/slideLayout105.xml"/></Relationships>
</file>

<file path=ppt/slides/_rels/slide106.xml.rels><Relationships xmlns="http://schemas.openxmlformats.org/package/2006/relationships"><Relationship Id="slId106" Type="http://schemas.openxmlformats.org/officeDocument/2006/relationships/slideLayout" Target="../slideLayouts/slideLayout106.xml"/></Relationships>
</file>

<file path=ppt/slides/_rels/slide107.xml.rels><Relationships xmlns="http://schemas.openxmlformats.org/package/2006/relationships"><Relationship Id="prId70" Type="http://schemas.openxmlformats.org/officeDocument/2006/relationships/image" Target="../media/image70.jpg"/><Relationship Id="slId107" Type="http://schemas.openxmlformats.org/officeDocument/2006/relationships/slideLayout" Target="../slideLayouts/slideLayout107.xml"/></Relationships>
</file>

<file path=ppt/slides/_rels/slide108.xml.rels><Relationships xmlns="http://schemas.openxmlformats.org/package/2006/relationships"><Relationship Id="slId108" Type="http://schemas.openxmlformats.org/officeDocument/2006/relationships/slideLayout" Target="../slideLayouts/slideLayout108.xml"/></Relationships>
</file>

<file path=ppt/slides/_rels/slide109.xml.rels><Relationships xmlns="http://schemas.openxmlformats.org/package/2006/relationships"><Relationship Id="slId109" Type="http://schemas.openxmlformats.org/officeDocument/2006/relationships/slideLayout" Target="../slideLayouts/slideLayout109.xml"/></Relationships>
</file>

<file path=ppt/slides/_rels/slide11.xml.rels><Relationships xmlns="http://schemas.openxmlformats.org/package/2006/relationships"><Relationship Id="slId11" Type="http://schemas.openxmlformats.org/officeDocument/2006/relationships/slideLayout" Target="../slideLayouts/slideLayout11.xml"/></Relationships>
</file>

<file path=ppt/slides/_rels/slide110.xml.rels><Relationships xmlns="http://schemas.openxmlformats.org/package/2006/relationships"><Relationship Id="slId110" Type="http://schemas.openxmlformats.org/officeDocument/2006/relationships/slideLayout" Target="../slideLayouts/slideLayout110.xml"/></Relationships>
</file>

<file path=ppt/slides/_rels/slide111.xml.rels><Relationships xmlns="http://schemas.openxmlformats.org/package/2006/relationships"><Relationship Id="prId71" Type="http://schemas.openxmlformats.org/officeDocument/2006/relationships/image" Target="../media/image71.jpg"/><Relationship Id="slId111" Type="http://schemas.openxmlformats.org/officeDocument/2006/relationships/slideLayout" Target="../slideLayouts/slideLayout111.xml"/></Relationships>
</file>

<file path=ppt/slides/_rels/slide112.xml.rels><Relationships xmlns="http://schemas.openxmlformats.org/package/2006/relationships"><Relationship Id="prId72" Type="http://schemas.openxmlformats.org/officeDocument/2006/relationships/image" Target="../media/image72.jpg"/><Relationship Id="slId112" Type="http://schemas.openxmlformats.org/officeDocument/2006/relationships/slideLayout" Target="../slideLayouts/slideLayout112.xml"/></Relationships>
</file>

<file path=ppt/slides/_rels/slide113.xml.rels><Relationships xmlns="http://schemas.openxmlformats.org/package/2006/relationships"><Relationship Id="slId113" Type="http://schemas.openxmlformats.org/officeDocument/2006/relationships/slideLayout" Target="../slideLayouts/slideLayout113.xml"/></Relationships>
</file>

<file path=ppt/slides/_rels/slide114.xml.rels><Relationships xmlns="http://schemas.openxmlformats.org/package/2006/relationships"><Relationship Id="slId114" Type="http://schemas.openxmlformats.org/officeDocument/2006/relationships/slideLayout" Target="../slideLayouts/slideLayout114.xml"/></Relationships>
</file>

<file path=ppt/slides/_rels/slide115.xml.rels><Relationships xmlns="http://schemas.openxmlformats.org/package/2006/relationships"><Relationship Id="slId115" Type="http://schemas.openxmlformats.org/officeDocument/2006/relationships/slideLayout" Target="../slideLayouts/slideLayout115.xml"/></Relationships>
</file>

<file path=ppt/slides/_rels/slide116.xml.rels><Relationships xmlns="http://schemas.openxmlformats.org/package/2006/relationships"><Relationship Id="prId73" Type="http://schemas.openxmlformats.org/officeDocument/2006/relationships/image" Target="../media/image73.jpg"/><Relationship Id="slId116" Type="http://schemas.openxmlformats.org/officeDocument/2006/relationships/slideLayout" Target="../slideLayouts/slideLayout116.xml"/></Relationships>
</file>

<file path=ppt/slides/_rels/slide117.xml.rels><Relationships xmlns="http://schemas.openxmlformats.org/package/2006/relationships"><Relationship Id="slId117" Type="http://schemas.openxmlformats.org/officeDocument/2006/relationships/slideLayout" Target="../slideLayouts/slideLayout117.xml"/></Relationships>
</file>

<file path=ppt/slides/_rels/slide118.xml.rels><Relationships xmlns="http://schemas.openxmlformats.org/package/2006/relationships"><Relationship Id="slId118" Type="http://schemas.openxmlformats.org/officeDocument/2006/relationships/slideLayout" Target="../slideLayouts/slideLayout118.xml"/></Relationships>
</file>

<file path=ppt/slides/_rels/slide119.xml.rels><Relationships xmlns="http://schemas.openxmlformats.org/package/2006/relationships"><Relationship Id="slId119" Type="http://schemas.openxmlformats.org/officeDocument/2006/relationships/slideLayout" Target="../slideLayouts/slideLayout119.xml"/></Relationships>
</file>

<file path=ppt/slides/_rels/slide12.xml.rels><Relationships xmlns="http://schemas.openxmlformats.org/package/2006/relationships"><Relationship Id="slId12" Type="http://schemas.openxmlformats.org/officeDocument/2006/relationships/slideLayout" Target="../slideLayouts/slideLayout12.xml"/></Relationships>
</file>

<file path=ppt/slides/_rels/slide120.xml.rels><Relationships xmlns="http://schemas.openxmlformats.org/package/2006/relationships"><Relationship Id="slId120" Type="http://schemas.openxmlformats.org/officeDocument/2006/relationships/slideLayout" Target="../slideLayouts/slideLayout120.xml"/></Relationships>
</file>

<file path=ppt/slides/_rels/slide121.xml.rels><Relationships xmlns="http://schemas.openxmlformats.org/package/2006/relationships"><Relationship Id="slId121" Type="http://schemas.openxmlformats.org/officeDocument/2006/relationships/slideLayout" Target="../slideLayouts/slideLayout121.xml"/></Relationships>
</file>

<file path=ppt/slides/_rels/slide122.xml.rels><Relationships xmlns="http://schemas.openxmlformats.org/package/2006/relationships"><Relationship Id="prId74" Type="http://schemas.openxmlformats.org/officeDocument/2006/relationships/image" Target="../media/image74.png"/><Relationship Id="slId122" Type="http://schemas.openxmlformats.org/officeDocument/2006/relationships/slideLayout" Target="../slideLayouts/slideLayout122.xml"/></Relationships>
</file>

<file path=ppt/slides/_rels/slide123.xml.rels><Relationships xmlns="http://schemas.openxmlformats.org/package/2006/relationships"><Relationship Id="prId75" Type="http://schemas.openxmlformats.org/officeDocument/2006/relationships/image" Target="../media/image75.jpg"/><Relationship Id="slId123" Type="http://schemas.openxmlformats.org/officeDocument/2006/relationships/slideLayout" Target="../slideLayouts/slideLayout123.xml"/></Relationships>
</file>

<file path=ppt/slides/_rels/slide124.xml.rels><Relationships xmlns="http://schemas.openxmlformats.org/package/2006/relationships"><Relationship Id="slId124" Type="http://schemas.openxmlformats.org/officeDocument/2006/relationships/slideLayout" Target="../slideLayouts/slideLayout124.xml"/></Relationships>
</file>

<file path=ppt/slides/_rels/slide125.xml.rels><Relationships xmlns="http://schemas.openxmlformats.org/package/2006/relationships"><Relationship Id="slId125" Type="http://schemas.openxmlformats.org/officeDocument/2006/relationships/slideLayout" Target="../slideLayouts/slideLayout125.xml"/></Relationships>
</file>

<file path=ppt/slides/_rels/slide126.xml.rels><Relationships xmlns="http://schemas.openxmlformats.org/package/2006/relationships"><Relationship Id="slId126" Type="http://schemas.openxmlformats.org/officeDocument/2006/relationships/slideLayout" Target="../slideLayouts/slideLayout126.xml"/></Relationships>
</file>

<file path=ppt/slides/_rels/slide127.xml.rels><Relationships xmlns="http://schemas.openxmlformats.org/package/2006/relationships"><Relationship Id="slId127" Type="http://schemas.openxmlformats.org/officeDocument/2006/relationships/slideLayout" Target="../slideLayouts/slideLayout127.xml"/></Relationships>
</file>

<file path=ppt/slides/_rels/slide128.xml.rels><Relationships xmlns="http://schemas.openxmlformats.org/package/2006/relationships"><Relationship Id="slId128" Type="http://schemas.openxmlformats.org/officeDocument/2006/relationships/slideLayout" Target="../slideLayouts/slideLayout128.xml"/></Relationships>
</file>

<file path=ppt/slides/_rels/slide129.xml.rels><Relationships xmlns="http://schemas.openxmlformats.org/package/2006/relationships"><Relationship Id="slId129" Type="http://schemas.openxmlformats.org/officeDocument/2006/relationships/slideLayout" Target="../slideLayouts/slideLayout129.xml"/></Relationships>
</file>

<file path=ppt/slides/_rels/slide13.xml.rels><Relationships xmlns="http://schemas.openxmlformats.org/package/2006/relationships"><Relationship Id="slId13" Type="http://schemas.openxmlformats.org/officeDocument/2006/relationships/slideLayout" Target="../slideLayouts/slideLayout13.xml"/></Relationships>
</file>

<file path=ppt/slides/_rels/slide130.xml.rels><Relationships xmlns="http://schemas.openxmlformats.org/package/2006/relationships"><Relationship Id="slId130" Type="http://schemas.openxmlformats.org/officeDocument/2006/relationships/slideLayout" Target="../slideLayouts/slideLayout130.xml"/></Relationships>
</file>

<file path=ppt/slides/_rels/slide131.xml.rels><Relationships xmlns="http://schemas.openxmlformats.org/package/2006/relationships"><Relationship Id="slId131" Type="http://schemas.openxmlformats.org/officeDocument/2006/relationships/slideLayout" Target="../slideLayouts/slideLayout131.xml"/></Relationships>
</file>

<file path=ppt/slides/_rels/slide132.xml.rels><Relationships xmlns="http://schemas.openxmlformats.org/package/2006/relationships"><Relationship Id="slId132" Type="http://schemas.openxmlformats.org/officeDocument/2006/relationships/slideLayout" Target="../slideLayouts/slideLayout132.xml"/></Relationships>
</file>

<file path=ppt/slides/_rels/slide133.xml.rels><Relationships xmlns="http://schemas.openxmlformats.org/package/2006/relationships"><Relationship Id="slId133" Type="http://schemas.openxmlformats.org/officeDocument/2006/relationships/slideLayout" Target="../slideLayouts/slideLayout133.xml"/></Relationships>
</file>

<file path=ppt/slides/_rels/slide134.xml.rels><Relationships xmlns="http://schemas.openxmlformats.org/package/2006/relationships"><Relationship Id="slId134" Type="http://schemas.openxmlformats.org/officeDocument/2006/relationships/slideLayout" Target="../slideLayouts/slideLayout134.xml"/></Relationships>
</file>

<file path=ppt/slides/_rels/slide135.xml.rels><Relationships xmlns="http://schemas.openxmlformats.org/package/2006/relationships"><Relationship Id="slId135" Type="http://schemas.openxmlformats.org/officeDocument/2006/relationships/slideLayout" Target="../slideLayouts/slideLayout135.xml"/></Relationships>
</file>

<file path=ppt/slides/_rels/slide136.xml.rels><Relationships xmlns="http://schemas.openxmlformats.org/package/2006/relationships"><Relationship Id="slId136" Type="http://schemas.openxmlformats.org/officeDocument/2006/relationships/slideLayout" Target="../slideLayouts/slideLayout136.xml"/></Relationships>
</file>

<file path=ppt/slides/_rels/slide137.xml.rels><Relationships xmlns="http://schemas.openxmlformats.org/package/2006/relationships"><Relationship Id="slId137" Type="http://schemas.openxmlformats.org/officeDocument/2006/relationships/slideLayout" Target="../slideLayouts/slideLayout137.xml"/></Relationships>
</file>

<file path=ppt/slides/_rels/slide138.xml.rels><Relationships xmlns="http://schemas.openxmlformats.org/package/2006/relationships"><Relationship Id="slId138" Type="http://schemas.openxmlformats.org/officeDocument/2006/relationships/slideLayout" Target="../slideLayouts/slideLayout138.xml"/></Relationships>
</file>

<file path=ppt/slides/_rels/slide139.xml.rels><Relationships xmlns="http://schemas.openxmlformats.org/package/2006/relationships"><Relationship Id="slId139" Type="http://schemas.openxmlformats.org/officeDocument/2006/relationships/slideLayout" Target="../slideLayouts/slideLayout139.xml"/></Relationships>
</file>

<file path=ppt/slides/_rels/slide14.xml.rels><Relationships xmlns="http://schemas.openxmlformats.org/package/2006/relationships"><Relationship Id="slId14" Type="http://schemas.openxmlformats.org/officeDocument/2006/relationships/slideLayout" Target="../slideLayouts/slideLayout14.xml"/></Relationships>
</file>

<file path=ppt/slides/_rels/slide140.xml.rels><Relationships xmlns="http://schemas.openxmlformats.org/package/2006/relationships"><Relationship Id="slId140" Type="http://schemas.openxmlformats.org/officeDocument/2006/relationships/slideLayout" Target="../slideLayouts/slideLayout140.xml"/></Relationships>
</file>

<file path=ppt/slides/_rels/slide141.xml.rels><Relationships xmlns="http://schemas.openxmlformats.org/package/2006/relationships"><Relationship Id="slId141" Type="http://schemas.openxmlformats.org/officeDocument/2006/relationships/slideLayout" Target="../slideLayouts/slideLayout141.xml"/></Relationships>
</file>

<file path=ppt/slides/_rels/slide142.xml.rels><Relationships xmlns="http://schemas.openxmlformats.org/package/2006/relationships"><Relationship Id="slId142" Type="http://schemas.openxmlformats.org/officeDocument/2006/relationships/slideLayout" Target="../slideLayouts/slideLayout142.xml"/></Relationships>
</file>

<file path=ppt/slides/_rels/slide143.xml.rels><Relationships xmlns="http://schemas.openxmlformats.org/package/2006/relationships"><Relationship Id="slId143" Type="http://schemas.openxmlformats.org/officeDocument/2006/relationships/slideLayout" Target="../slideLayouts/slideLayout143.xml"/></Relationships>
</file>

<file path=ppt/slides/_rels/slide144.xml.rels><Relationships xmlns="http://schemas.openxmlformats.org/package/2006/relationships"><Relationship Id="prId76" Type="http://schemas.openxmlformats.org/officeDocument/2006/relationships/image" Target="../media/image76.jpg"/><Relationship Id="slId144" Type="http://schemas.openxmlformats.org/officeDocument/2006/relationships/slideLayout" Target="../slideLayouts/slideLayout144.xml"/></Relationships>
</file>

<file path=ppt/slides/_rels/slide145.xml.rels><Relationships xmlns="http://schemas.openxmlformats.org/package/2006/relationships"><Relationship Id="slId145" Type="http://schemas.openxmlformats.org/officeDocument/2006/relationships/slideLayout" Target="../slideLayouts/slideLayout145.xml"/></Relationships>
</file>

<file path=ppt/slides/_rels/slide146.xml.rels><Relationships xmlns="http://schemas.openxmlformats.org/package/2006/relationships"><Relationship Id="prId77" Type="http://schemas.openxmlformats.org/officeDocument/2006/relationships/image" Target="../media/image77.jpg"/><Relationship Id="slId146" Type="http://schemas.openxmlformats.org/officeDocument/2006/relationships/slideLayout" Target="../slideLayouts/slideLayout146.xml"/></Relationships>
</file>

<file path=ppt/slides/_rels/slide147.xml.rels><Relationships xmlns="http://schemas.openxmlformats.org/package/2006/relationships"><Relationship Id="prId78" Type="http://schemas.openxmlformats.org/officeDocument/2006/relationships/image" Target="../media/image78.jpg"/><Relationship Id="slId147" Type="http://schemas.openxmlformats.org/officeDocument/2006/relationships/slideLayout" Target="../slideLayouts/slideLayout147.xml"/></Relationships>
</file>

<file path=ppt/slides/_rels/slide148.xml.rels><Relationships xmlns="http://schemas.openxmlformats.org/package/2006/relationships"><Relationship Id="prId79" Type="http://schemas.openxmlformats.org/officeDocument/2006/relationships/image" Target="../media/image79.jpg"/><Relationship Id="slId148" Type="http://schemas.openxmlformats.org/officeDocument/2006/relationships/slideLayout" Target="../slideLayouts/slideLayout148.xml"/></Relationships>
</file>

<file path=ppt/slides/_rels/slide149.xml.rels><Relationships xmlns="http://schemas.openxmlformats.org/package/2006/relationships"><Relationship Id="prId80" Type="http://schemas.openxmlformats.org/officeDocument/2006/relationships/image" Target="../media/image80.jpg"/><Relationship Id="slId149" Type="http://schemas.openxmlformats.org/officeDocument/2006/relationships/slideLayout" Target="../slideLayouts/slideLayout149.xml"/></Relationships>
</file>

<file path=ppt/slides/_rels/slide15.xml.rels><Relationships xmlns="http://schemas.openxmlformats.org/package/2006/relationships"><Relationship Id="slId15" Type="http://schemas.openxmlformats.org/officeDocument/2006/relationships/slideLayout" Target="../slideLayouts/slideLayout15.xml"/></Relationships>
</file>

<file path=ppt/slides/_rels/slide150.xml.rels><Relationships xmlns="http://schemas.openxmlformats.org/package/2006/relationships"><Relationship Id="prId81" Type="http://schemas.openxmlformats.org/officeDocument/2006/relationships/image" Target="../media/image81.jpg"/><Relationship Id="slId150" Type="http://schemas.openxmlformats.org/officeDocument/2006/relationships/slideLayout" Target="../slideLayouts/slideLayout150.xml"/></Relationships>
</file>

<file path=ppt/slides/_rels/slide151.xml.rels><Relationships xmlns="http://schemas.openxmlformats.org/package/2006/relationships"><Relationship Id="prId82" Type="http://schemas.openxmlformats.org/officeDocument/2006/relationships/image" Target="../media/image82.jpg"/><Relationship Id="slId151" Type="http://schemas.openxmlformats.org/officeDocument/2006/relationships/slideLayout" Target="../slideLayouts/slideLayout151.xml"/></Relationships>
</file>

<file path=ppt/slides/_rels/slide152.xml.rels><Relationships xmlns="http://schemas.openxmlformats.org/package/2006/relationships"><Relationship Id="prId83" Type="http://schemas.openxmlformats.org/officeDocument/2006/relationships/image" Target="../media/image83.jpg"/><Relationship Id="slId152" Type="http://schemas.openxmlformats.org/officeDocument/2006/relationships/slideLayout" Target="../slideLayouts/slideLayout152.xml"/></Relationships>
</file>

<file path=ppt/slides/_rels/slide153.xml.rels><Relationships xmlns="http://schemas.openxmlformats.org/package/2006/relationships"><Relationship Id="prId84" Type="http://schemas.openxmlformats.org/officeDocument/2006/relationships/image" Target="../media/image84.jpg"/><Relationship Id="slId153" Type="http://schemas.openxmlformats.org/officeDocument/2006/relationships/slideLayout" Target="../slideLayouts/slideLayout153.xml"/></Relationships>
</file>

<file path=ppt/slides/_rels/slide154.xml.rels><Relationships xmlns="http://schemas.openxmlformats.org/package/2006/relationships"><Relationship Id="prId85" Type="http://schemas.openxmlformats.org/officeDocument/2006/relationships/image" Target="../media/image85.jpg"/><Relationship Id="slId154" Type="http://schemas.openxmlformats.org/officeDocument/2006/relationships/slideLayout" Target="../slideLayouts/slideLayout154.xml"/></Relationships>
</file>

<file path=ppt/slides/_rels/slide155.xml.rels><Relationships xmlns="http://schemas.openxmlformats.org/package/2006/relationships"><Relationship Id="prId86" Type="http://schemas.openxmlformats.org/officeDocument/2006/relationships/image" Target="../media/image86.jpg"/><Relationship Id="slId155" Type="http://schemas.openxmlformats.org/officeDocument/2006/relationships/slideLayout" Target="../slideLayouts/slideLayout155.xml"/></Relationships>
</file>

<file path=ppt/slides/_rels/slide156.xml.rels><Relationships xmlns="http://schemas.openxmlformats.org/package/2006/relationships"><Relationship Id="slId156" Type="http://schemas.openxmlformats.org/officeDocument/2006/relationships/slideLayout" Target="../slideLayouts/slideLayout156.xml"/></Relationships>
</file>

<file path=ppt/slides/_rels/slide157.xml.rels><Relationships xmlns="http://schemas.openxmlformats.org/package/2006/relationships"><Relationship Id="slId157" Type="http://schemas.openxmlformats.org/officeDocument/2006/relationships/slideLayout" Target="../slideLayouts/slideLayout157.xml"/></Relationships>
</file>

<file path=ppt/slides/_rels/slide158.xml.rels><Relationships xmlns="http://schemas.openxmlformats.org/package/2006/relationships"><Relationship Id="slId158" Type="http://schemas.openxmlformats.org/officeDocument/2006/relationships/slideLayout" Target="../slideLayouts/slideLayout158.xml"/></Relationships>
</file>

<file path=ppt/slides/_rels/slide159.xml.rels><Relationships xmlns="http://schemas.openxmlformats.org/package/2006/relationships"><Relationship Id="slId159" Type="http://schemas.openxmlformats.org/officeDocument/2006/relationships/slideLayout" Target="../slideLayouts/slideLayout159.xml"/></Relationships>
</file>

<file path=ppt/slides/_rels/slide16.xml.rels><Relationships xmlns="http://schemas.openxmlformats.org/package/2006/relationships"><Relationship Id="slId16" Type="http://schemas.openxmlformats.org/officeDocument/2006/relationships/slideLayout" Target="../slideLayouts/slideLayout16.xml"/></Relationships>
</file>

<file path=ppt/slides/_rels/slide160.xml.rels><Relationships xmlns="http://schemas.openxmlformats.org/package/2006/relationships"><Relationship Id="slId160" Type="http://schemas.openxmlformats.org/officeDocument/2006/relationships/slideLayout" Target="../slideLayouts/slideLayout160.xml"/></Relationships>
</file>

<file path=ppt/slides/_rels/slide161.xml.rels><Relationships xmlns="http://schemas.openxmlformats.org/package/2006/relationships"><Relationship Id="slId161" Type="http://schemas.openxmlformats.org/officeDocument/2006/relationships/slideLayout" Target="../slideLayouts/slideLayout161.xml"/></Relationships>
</file>

<file path=ppt/slides/_rels/slide162.xml.rels><Relationships xmlns="http://schemas.openxmlformats.org/package/2006/relationships"><Relationship Id="slId162" Type="http://schemas.openxmlformats.org/officeDocument/2006/relationships/slideLayout" Target="../slideLayouts/slideLayout162.xml"/></Relationships>
</file>

<file path=ppt/slides/_rels/slide163.xml.rels><Relationships xmlns="http://schemas.openxmlformats.org/package/2006/relationships"><Relationship Id="slId163" Type="http://schemas.openxmlformats.org/officeDocument/2006/relationships/slideLayout" Target="../slideLayouts/slideLayout163.xml"/></Relationships>
</file>

<file path=ppt/slides/_rels/slide164.xml.rels><Relationships xmlns="http://schemas.openxmlformats.org/package/2006/relationships"><Relationship Id="slId164" Type="http://schemas.openxmlformats.org/officeDocument/2006/relationships/slideLayout" Target="../slideLayouts/slideLayout164.xml"/></Relationships>
</file>

<file path=ppt/slides/_rels/slide165.xml.rels><Relationships xmlns="http://schemas.openxmlformats.org/package/2006/relationships"><Relationship Id="slId165" Type="http://schemas.openxmlformats.org/officeDocument/2006/relationships/slideLayout" Target="../slideLayouts/slideLayout165.xml"/></Relationships>
</file>

<file path=ppt/slides/_rels/slide166.xml.rels><Relationships xmlns="http://schemas.openxmlformats.org/package/2006/relationships"><Relationship Id="slId166" Type="http://schemas.openxmlformats.org/officeDocument/2006/relationships/slideLayout" Target="../slideLayouts/slideLayout166.xml"/></Relationships>
</file>

<file path=ppt/slides/_rels/slide167.xml.rels><Relationships xmlns="http://schemas.openxmlformats.org/package/2006/relationships"><Relationship Id="slId167" Type="http://schemas.openxmlformats.org/officeDocument/2006/relationships/slideLayout" Target="../slideLayouts/slideLayout167.xml"/></Relationships>
</file>

<file path=ppt/slides/_rels/slide168.xml.rels><Relationships xmlns="http://schemas.openxmlformats.org/package/2006/relationships"><Relationship Id="slId168" Type="http://schemas.openxmlformats.org/officeDocument/2006/relationships/slideLayout" Target="../slideLayouts/slideLayout168.xml"/></Relationships>
</file>

<file path=ppt/slides/_rels/slide169.xml.rels><Relationships xmlns="http://schemas.openxmlformats.org/package/2006/relationships"><Relationship Id="slId169" Type="http://schemas.openxmlformats.org/officeDocument/2006/relationships/slideLayout" Target="../slideLayouts/slideLayout169.xml"/></Relationships>
</file>

<file path=ppt/slides/_rels/slide17.xml.rels><Relationships xmlns="http://schemas.openxmlformats.org/package/2006/relationships"><Relationship Id="prId5" Type="http://schemas.openxmlformats.org/officeDocument/2006/relationships/image" Target="../media/image5.jpg"/><Relationship Id="slId17" Type="http://schemas.openxmlformats.org/officeDocument/2006/relationships/slideLayout" Target="../slideLayouts/slideLayout17.xml"/></Relationships>
</file>

<file path=ppt/slides/_rels/slide170.xml.rels><Relationships xmlns="http://schemas.openxmlformats.org/package/2006/relationships"><Relationship Id="slId170" Type="http://schemas.openxmlformats.org/officeDocument/2006/relationships/slideLayout" Target="../slideLayouts/slideLayout170.xml"/></Relationships>
</file>

<file path=ppt/slides/_rels/slide171.xml.rels><Relationships xmlns="http://schemas.openxmlformats.org/package/2006/relationships"><Relationship Id="slId171" Type="http://schemas.openxmlformats.org/officeDocument/2006/relationships/slideLayout" Target="../slideLayouts/slideLayout171.xml"/></Relationships>
</file>

<file path=ppt/slides/_rels/slide172.xml.rels><Relationships xmlns="http://schemas.openxmlformats.org/package/2006/relationships"><Relationship Id="slId172" Type="http://schemas.openxmlformats.org/officeDocument/2006/relationships/slideLayout" Target="../slideLayouts/slideLayout172.xml"/></Relationships>
</file>

<file path=ppt/slides/_rels/slide173.xml.rels><Relationships xmlns="http://schemas.openxmlformats.org/package/2006/relationships"><Relationship Id="slId173" Type="http://schemas.openxmlformats.org/officeDocument/2006/relationships/slideLayout" Target="../slideLayouts/slideLayout173.xml"/></Relationships>
</file>

<file path=ppt/slides/_rels/slide174.xml.rels><Relationships xmlns="http://schemas.openxmlformats.org/package/2006/relationships"><Relationship Id="slId174" Type="http://schemas.openxmlformats.org/officeDocument/2006/relationships/slideLayout" Target="../slideLayouts/slideLayout174.xml"/></Relationships>
</file>

<file path=ppt/slides/_rels/slide175.xml.rels><Relationships xmlns="http://schemas.openxmlformats.org/package/2006/relationships"><Relationship Id="slId175" Type="http://schemas.openxmlformats.org/officeDocument/2006/relationships/slideLayout" Target="../slideLayouts/slideLayout175.xml"/></Relationships>
</file>

<file path=ppt/slides/_rels/slide176.xml.rels><Relationships xmlns="http://schemas.openxmlformats.org/package/2006/relationships"><Relationship Id="slId176" Type="http://schemas.openxmlformats.org/officeDocument/2006/relationships/slideLayout" Target="../slideLayouts/slideLayout176.xml"/></Relationships>
</file>

<file path=ppt/slides/_rels/slide177.xml.rels><Relationships xmlns="http://schemas.openxmlformats.org/package/2006/relationships"><Relationship Id="slId177" Type="http://schemas.openxmlformats.org/officeDocument/2006/relationships/slideLayout" Target="../slideLayouts/slideLayout177.xml"/></Relationships>
</file>

<file path=ppt/slides/_rels/slide178.xml.rels><Relationships xmlns="http://schemas.openxmlformats.org/package/2006/relationships"><Relationship Id="slId178" Type="http://schemas.openxmlformats.org/officeDocument/2006/relationships/slideLayout" Target="../slideLayouts/slideLayout178.xml"/></Relationships>
</file>

<file path=ppt/slides/_rels/slide179.xml.rels><Relationships xmlns="http://schemas.openxmlformats.org/package/2006/relationships"><Relationship Id="slId179" Type="http://schemas.openxmlformats.org/officeDocument/2006/relationships/slideLayout" Target="../slideLayouts/slideLayout179.xml"/></Relationships>
</file>

<file path=ppt/slides/_rels/slide18.xml.rels><Relationships xmlns="http://schemas.openxmlformats.org/package/2006/relationships"><Relationship Id="slId18" Type="http://schemas.openxmlformats.org/officeDocument/2006/relationships/slideLayout" Target="../slideLayouts/slideLayout18.xml"/></Relationships>
</file>

<file path=ppt/slides/_rels/slide180.xml.rels><Relationships xmlns="http://schemas.openxmlformats.org/package/2006/relationships"><Relationship Id="slId180" Type="http://schemas.openxmlformats.org/officeDocument/2006/relationships/slideLayout" Target="../slideLayouts/slideLayout180.xml"/></Relationships>
</file>

<file path=ppt/slides/_rels/slide181.xml.rels><Relationships xmlns="http://schemas.openxmlformats.org/package/2006/relationships"><Relationship Id="slId181" Type="http://schemas.openxmlformats.org/officeDocument/2006/relationships/slideLayout" Target="../slideLayouts/slideLayout181.xml"/></Relationships>
</file>

<file path=ppt/slides/_rels/slide182.xml.rels><Relationships xmlns="http://schemas.openxmlformats.org/package/2006/relationships"><Relationship Id="slId182" Type="http://schemas.openxmlformats.org/officeDocument/2006/relationships/slideLayout" Target="../slideLayouts/slideLayout182.xml"/></Relationships>
</file>

<file path=ppt/slides/_rels/slide183.xml.rels><Relationships xmlns="http://schemas.openxmlformats.org/package/2006/relationships"><Relationship Id="slId183" Type="http://schemas.openxmlformats.org/officeDocument/2006/relationships/slideLayout" Target="../slideLayouts/slideLayout183.xml"/></Relationships>
</file>

<file path=ppt/slides/_rels/slide184.xml.rels><Relationships xmlns="http://schemas.openxmlformats.org/package/2006/relationships"><Relationship Id="slId184" Type="http://schemas.openxmlformats.org/officeDocument/2006/relationships/slideLayout" Target="../slideLayouts/slideLayout184.xml"/></Relationships>
</file>

<file path=ppt/slides/_rels/slide185.xml.rels><Relationships xmlns="http://schemas.openxmlformats.org/package/2006/relationships"><Relationship Id="slId185" Type="http://schemas.openxmlformats.org/officeDocument/2006/relationships/slideLayout" Target="../slideLayouts/slideLayout185.xml"/></Relationships>
</file>

<file path=ppt/slides/_rels/slide186.xml.rels><Relationships xmlns="http://schemas.openxmlformats.org/package/2006/relationships"><Relationship Id="prId87" Type="http://schemas.openxmlformats.org/officeDocument/2006/relationships/image" Target="../media/image87.png"/><Relationship Id="slId186" Type="http://schemas.openxmlformats.org/officeDocument/2006/relationships/slideLayout" Target="../slideLayouts/slideLayout186.xml"/></Relationships>
</file>

<file path=ppt/slides/_rels/slide187.xml.rels><Relationships xmlns="http://schemas.openxmlformats.org/package/2006/relationships"><Relationship Id="slId187" Type="http://schemas.openxmlformats.org/officeDocument/2006/relationships/slideLayout" Target="../slideLayouts/slideLayout187.xml"/></Relationships>
</file>

<file path=ppt/slides/_rels/slide188.xml.rels><Relationships xmlns="http://schemas.openxmlformats.org/package/2006/relationships"><Relationship Id="slId188" Type="http://schemas.openxmlformats.org/officeDocument/2006/relationships/slideLayout" Target="../slideLayouts/slideLayout188.xml"/></Relationships>
</file>

<file path=ppt/slides/_rels/slide189.xml.rels><Relationships xmlns="http://schemas.openxmlformats.org/package/2006/relationships"><Relationship Id="slId189" Type="http://schemas.openxmlformats.org/officeDocument/2006/relationships/slideLayout" Target="../slideLayouts/slideLayout189.xml"/></Relationships>
</file>

<file path=ppt/slides/_rels/slide19.xml.rels><Relationships xmlns="http://schemas.openxmlformats.org/package/2006/relationships"><Relationship Id="prId6" Type="http://schemas.openxmlformats.org/officeDocument/2006/relationships/image" Target="../media/image6.jpg"/><Relationship Id="slId19" Type="http://schemas.openxmlformats.org/officeDocument/2006/relationships/slideLayout" Target="../slideLayouts/slideLayout19.xml"/></Relationships>
</file>

<file path=ppt/slides/_rels/slide190.xml.rels><Relationships xmlns="http://schemas.openxmlformats.org/package/2006/relationships"><Relationship Id="slId190" Type="http://schemas.openxmlformats.org/officeDocument/2006/relationships/slideLayout" Target="../slideLayouts/slideLayout190.xml"/></Relationships>
</file>

<file path=ppt/slides/_rels/slide191.xml.rels><Relationships xmlns="http://schemas.openxmlformats.org/package/2006/relationships"><Relationship Id="slId191" Type="http://schemas.openxmlformats.org/officeDocument/2006/relationships/slideLayout" Target="../slideLayouts/slideLayout191.xml"/></Relationships>
</file>

<file path=ppt/slides/_rels/slide192.xml.rels><Relationships xmlns="http://schemas.openxmlformats.org/package/2006/relationships"><Relationship Id="slId192" Type="http://schemas.openxmlformats.org/officeDocument/2006/relationships/slideLayout" Target="../slideLayouts/slideLayout192.xml"/></Relationships>
</file>

<file path=ppt/slides/_rels/slide193.xml.rels><Relationships xmlns="http://schemas.openxmlformats.org/package/2006/relationships"><Relationship Id="slId193" Type="http://schemas.openxmlformats.org/officeDocument/2006/relationships/slideLayout" Target="../slideLayouts/slideLayout193.xml"/></Relationships>
</file>

<file path=ppt/slides/_rels/slide194.xml.rels><Relationships xmlns="http://schemas.openxmlformats.org/package/2006/relationships"><Relationship Id="slId194" Type="http://schemas.openxmlformats.org/officeDocument/2006/relationships/slideLayout" Target="../slideLayouts/slideLayout194.xml"/></Relationships>
</file>

<file path=ppt/slides/_rels/slide195.xml.rels><Relationships xmlns="http://schemas.openxmlformats.org/package/2006/relationships"><Relationship Id="slId195" Type="http://schemas.openxmlformats.org/officeDocument/2006/relationships/slideLayout" Target="../slideLayouts/slideLayout195.xml"/></Relationships>
</file>

<file path=ppt/slides/_rels/slide196.xml.rels><Relationships xmlns="http://schemas.openxmlformats.org/package/2006/relationships"><Relationship Id="slId196" Type="http://schemas.openxmlformats.org/officeDocument/2006/relationships/slideLayout" Target="../slideLayouts/slideLayout196.xml"/></Relationships>
</file>

<file path=ppt/slides/_rels/slide197.xml.rels><Relationships xmlns="http://schemas.openxmlformats.org/package/2006/relationships"><Relationship Id="slId197" Type="http://schemas.openxmlformats.org/officeDocument/2006/relationships/slideLayout" Target="../slideLayouts/slideLayout197.xml"/></Relationships>
</file>

<file path=ppt/slides/_rels/slide198.xml.rels><Relationships xmlns="http://schemas.openxmlformats.org/package/2006/relationships"><Relationship Id="slId198" Type="http://schemas.openxmlformats.org/officeDocument/2006/relationships/slideLayout" Target="../slideLayouts/slideLayout198.xml"/></Relationships>
</file>

<file path=ppt/slides/_rels/slide199.xml.rels><Relationships xmlns="http://schemas.openxmlformats.org/package/2006/relationships"><Relationship Id="slId199" Type="http://schemas.openxmlformats.org/officeDocument/2006/relationships/slideLayout" Target="../slideLayouts/slideLayout199.xml"/></Relationships>
</file>

<file path=ppt/slides/_rels/slide2.xml.rels><Relationships xmlns="http://schemas.openxmlformats.org/package/2006/relationships"><Relationship Id="slId2" Type="http://schemas.openxmlformats.org/officeDocument/2006/relationships/slideLayout" Target="../slideLayouts/slideLayout2.xml"/></Relationships>
</file>

<file path=ppt/slides/_rels/slide20.xml.rels><Relationships xmlns="http://schemas.openxmlformats.org/package/2006/relationships"><Relationship Id="prId7" Type="http://schemas.openxmlformats.org/officeDocument/2006/relationships/image" Target="../media/image7.jpg"/><Relationship Id="slId20" Type="http://schemas.openxmlformats.org/officeDocument/2006/relationships/slideLayout" Target="../slideLayouts/slideLayout20.xml"/></Relationships>
</file>

<file path=ppt/slides/_rels/slide200.xml.rels><Relationships xmlns="http://schemas.openxmlformats.org/package/2006/relationships"><Relationship Id="slId200" Type="http://schemas.openxmlformats.org/officeDocument/2006/relationships/slideLayout" Target="../slideLayouts/slideLayout200.xml"/></Relationships>
</file>

<file path=ppt/slides/_rels/slide201.xml.rels><Relationships xmlns="http://schemas.openxmlformats.org/package/2006/relationships"><Relationship Id="slId201" Type="http://schemas.openxmlformats.org/officeDocument/2006/relationships/slideLayout" Target="../slideLayouts/slideLayout201.xml"/></Relationships>
</file>

<file path=ppt/slides/_rels/slide202.xml.rels><Relationships xmlns="http://schemas.openxmlformats.org/package/2006/relationships"><Relationship Id="slId202" Type="http://schemas.openxmlformats.org/officeDocument/2006/relationships/slideLayout" Target="../slideLayouts/slideLayout202.xml"/></Relationships>
</file>

<file path=ppt/slides/_rels/slide203.xml.rels><Relationships xmlns="http://schemas.openxmlformats.org/package/2006/relationships"><Relationship Id="slId203" Type="http://schemas.openxmlformats.org/officeDocument/2006/relationships/slideLayout" Target="../slideLayouts/slideLayout203.xml"/></Relationships>
</file>

<file path=ppt/slides/_rels/slide204.xml.rels><Relationships xmlns="http://schemas.openxmlformats.org/package/2006/relationships"><Relationship Id="slId204" Type="http://schemas.openxmlformats.org/officeDocument/2006/relationships/slideLayout" Target="../slideLayouts/slideLayout204.xml"/></Relationships>
</file>

<file path=ppt/slides/_rels/slide205.xml.rels><Relationships xmlns="http://schemas.openxmlformats.org/package/2006/relationships"><Relationship Id="slId205" Type="http://schemas.openxmlformats.org/officeDocument/2006/relationships/slideLayout" Target="../slideLayouts/slideLayout205.xml"/></Relationships>
</file>

<file path=ppt/slides/_rels/slide206.xml.rels><Relationships xmlns="http://schemas.openxmlformats.org/package/2006/relationships"><Relationship Id="slId206" Type="http://schemas.openxmlformats.org/officeDocument/2006/relationships/slideLayout" Target="../slideLayouts/slideLayout206.xml"/></Relationships>
</file>

<file path=ppt/slides/_rels/slide207.xml.rels><Relationships xmlns="http://schemas.openxmlformats.org/package/2006/relationships"><Relationship Id="slId207" Type="http://schemas.openxmlformats.org/officeDocument/2006/relationships/slideLayout" Target="../slideLayouts/slideLayout207.xml"/></Relationships>
</file>

<file path=ppt/slides/_rels/slide208.xml.rels><Relationships xmlns="http://schemas.openxmlformats.org/package/2006/relationships"><Relationship Id="slId208" Type="http://schemas.openxmlformats.org/officeDocument/2006/relationships/slideLayout" Target="../slideLayouts/slideLayout208.xml"/></Relationships>
</file>

<file path=ppt/slides/_rels/slide209.xml.rels><Relationships xmlns="http://schemas.openxmlformats.org/package/2006/relationships"><Relationship Id="slId209" Type="http://schemas.openxmlformats.org/officeDocument/2006/relationships/slideLayout" Target="../slideLayouts/slideLayout209.xml"/></Relationships>
</file>

<file path=ppt/slides/_rels/slide21.xml.rels><Relationships xmlns="http://schemas.openxmlformats.org/package/2006/relationships"><Relationship Id="slId21" Type="http://schemas.openxmlformats.org/officeDocument/2006/relationships/slideLayout" Target="../slideLayouts/slideLayout21.xml"/></Relationships>
</file>

<file path=ppt/slides/_rels/slide210.xml.rels><Relationships xmlns="http://schemas.openxmlformats.org/package/2006/relationships"><Relationship Id="slId210" Type="http://schemas.openxmlformats.org/officeDocument/2006/relationships/slideLayout" Target="../slideLayouts/slideLayout210.xml"/></Relationships>
</file>

<file path=ppt/slides/_rels/slide211.xml.rels><Relationships xmlns="http://schemas.openxmlformats.org/package/2006/relationships"><Relationship Id="slId211" Type="http://schemas.openxmlformats.org/officeDocument/2006/relationships/slideLayout" Target="../slideLayouts/slideLayout211.xml"/></Relationships>
</file>

<file path=ppt/slides/_rels/slide212.xml.rels><Relationships xmlns="http://schemas.openxmlformats.org/package/2006/relationships"><Relationship Id="slId212" Type="http://schemas.openxmlformats.org/officeDocument/2006/relationships/slideLayout" Target="../slideLayouts/slideLayout212.xml"/></Relationships>
</file>

<file path=ppt/slides/_rels/slide213.xml.rels><Relationships xmlns="http://schemas.openxmlformats.org/package/2006/relationships"><Relationship Id="slId213" Type="http://schemas.openxmlformats.org/officeDocument/2006/relationships/slideLayout" Target="../slideLayouts/slideLayout213.xml"/></Relationships>
</file>

<file path=ppt/slides/_rels/slide214.xml.rels><Relationships xmlns="http://schemas.openxmlformats.org/package/2006/relationships"><Relationship Id="slId214" Type="http://schemas.openxmlformats.org/officeDocument/2006/relationships/slideLayout" Target="../slideLayouts/slideLayout214.xml"/></Relationships>
</file>

<file path=ppt/slides/_rels/slide215.xml.rels><Relationships xmlns="http://schemas.openxmlformats.org/package/2006/relationships"><Relationship Id="slId215" Type="http://schemas.openxmlformats.org/officeDocument/2006/relationships/slideLayout" Target="../slideLayouts/slideLayout215.xml"/></Relationships>
</file>

<file path=ppt/slides/_rels/slide216.xml.rels><Relationships xmlns="http://schemas.openxmlformats.org/package/2006/relationships"><Relationship Id="slId216" Type="http://schemas.openxmlformats.org/officeDocument/2006/relationships/slideLayout" Target="../slideLayouts/slideLayout216.xml"/></Relationships>
</file>

<file path=ppt/slides/_rels/slide217.xml.rels><Relationships xmlns="http://schemas.openxmlformats.org/package/2006/relationships"><Relationship Id="slId217" Type="http://schemas.openxmlformats.org/officeDocument/2006/relationships/slideLayout" Target="../slideLayouts/slideLayout217.xml"/></Relationships>
</file>

<file path=ppt/slides/_rels/slide218.xml.rels><Relationships xmlns="http://schemas.openxmlformats.org/package/2006/relationships"><Relationship Id="slId218" Type="http://schemas.openxmlformats.org/officeDocument/2006/relationships/slideLayout" Target="../slideLayouts/slideLayout218.xml"/></Relationships>
</file>

<file path=ppt/slides/_rels/slide219.xml.rels><Relationships xmlns="http://schemas.openxmlformats.org/package/2006/relationships"><Relationship Id="slId219" Type="http://schemas.openxmlformats.org/officeDocument/2006/relationships/slideLayout" Target="../slideLayouts/slideLayout219.xml"/></Relationships>
</file>

<file path=ppt/slides/_rels/slide22.xml.rels><Relationships xmlns="http://schemas.openxmlformats.org/package/2006/relationships"><Relationship Id="slId22" Type="http://schemas.openxmlformats.org/officeDocument/2006/relationships/slideLayout" Target="../slideLayouts/slideLayout22.xml"/></Relationships>
</file>

<file path=ppt/slides/_rels/slide220.xml.rels><Relationships xmlns="http://schemas.openxmlformats.org/package/2006/relationships"><Relationship Id="slId220" Type="http://schemas.openxmlformats.org/officeDocument/2006/relationships/slideLayout" Target="../slideLayouts/slideLayout220.xml"/></Relationships>
</file>

<file path=ppt/slides/_rels/slide221.xml.rels><Relationships xmlns="http://schemas.openxmlformats.org/package/2006/relationships"><Relationship Id="slId221" Type="http://schemas.openxmlformats.org/officeDocument/2006/relationships/slideLayout" Target="../slideLayouts/slideLayout221.xml"/></Relationships>
</file>

<file path=ppt/slides/_rels/slide222.xml.rels><Relationships xmlns="http://schemas.openxmlformats.org/package/2006/relationships"><Relationship Id="slId222" Type="http://schemas.openxmlformats.org/officeDocument/2006/relationships/slideLayout" Target="../slideLayouts/slideLayout222.xml"/></Relationships>
</file>

<file path=ppt/slides/_rels/slide223.xml.rels><Relationships xmlns="http://schemas.openxmlformats.org/package/2006/relationships"><Relationship Id="slId223" Type="http://schemas.openxmlformats.org/officeDocument/2006/relationships/slideLayout" Target="../slideLayouts/slideLayout223.xml"/></Relationships>
</file>

<file path=ppt/slides/_rels/slide224.xml.rels><Relationships xmlns="http://schemas.openxmlformats.org/package/2006/relationships"><Relationship Id="slId224" Type="http://schemas.openxmlformats.org/officeDocument/2006/relationships/slideLayout" Target="../slideLayouts/slideLayout224.xml"/></Relationships>
</file>

<file path=ppt/slides/_rels/slide225.xml.rels><Relationships xmlns="http://schemas.openxmlformats.org/package/2006/relationships"><Relationship Id="slId225" Type="http://schemas.openxmlformats.org/officeDocument/2006/relationships/slideLayout" Target="../slideLayouts/slideLayout225.xml"/></Relationships>
</file>

<file path=ppt/slides/_rels/slide226.xml.rels><Relationships xmlns="http://schemas.openxmlformats.org/package/2006/relationships"><Relationship Id="slId226" Type="http://schemas.openxmlformats.org/officeDocument/2006/relationships/slideLayout" Target="../slideLayouts/slideLayout226.xml"/></Relationships>
</file>

<file path=ppt/slides/_rels/slide227.xml.rels><Relationships xmlns="http://schemas.openxmlformats.org/package/2006/relationships"><Relationship Id="slId227" Type="http://schemas.openxmlformats.org/officeDocument/2006/relationships/slideLayout" Target="../slideLayouts/slideLayout227.xml"/></Relationships>
</file>

<file path=ppt/slides/_rels/slide228.xml.rels><Relationships xmlns="http://schemas.openxmlformats.org/package/2006/relationships"><Relationship Id="slId228" Type="http://schemas.openxmlformats.org/officeDocument/2006/relationships/slideLayout" Target="../slideLayouts/slideLayout228.xml"/></Relationships>
</file>

<file path=ppt/slides/_rels/slide229.xml.rels><Relationships xmlns="http://schemas.openxmlformats.org/package/2006/relationships"><Relationship Id="slId229" Type="http://schemas.openxmlformats.org/officeDocument/2006/relationships/slideLayout" Target="../slideLayouts/slideLayout229.xml"/></Relationships>
</file>

<file path=ppt/slides/_rels/slide23.xml.rels><Relationships xmlns="http://schemas.openxmlformats.org/package/2006/relationships"><Relationship Id="prId8" Type="http://schemas.openxmlformats.org/officeDocument/2006/relationships/image" Target="../media/image8.jpg"/><Relationship Id="slId23" Type="http://schemas.openxmlformats.org/officeDocument/2006/relationships/slideLayout" Target="../slideLayouts/slideLayout23.xml"/></Relationships>
</file>

<file path=ppt/slides/_rels/slide230.xml.rels><Relationships xmlns="http://schemas.openxmlformats.org/package/2006/relationships"><Relationship Id="slId230" Type="http://schemas.openxmlformats.org/officeDocument/2006/relationships/slideLayout" Target="../slideLayouts/slideLayout230.xml"/></Relationships>
</file>

<file path=ppt/slides/_rels/slide231.xml.rels><Relationships xmlns="http://schemas.openxmlformats.org/package/2006/relationships"><Relationship Id="slId231" Type="http://schemas.openxmlformats.org/officeDocument/2006/relationships/slideLayout" Target="../slideLayouts/slideLayout231.xml"/></Relationships>
</file>

<file path=ppt/slides/_rels/slide232.xml.rels><Relationships xmlns="http://schemas.openxmlformats.org/package/2006/relationships"><Relationship Id="slId232" Type="http://schemas.openxmlformats.org/officeDocument/2006/relationships/slideLayout" Target="../slideLayouts/slideLayout232.xml"/></Relationships>
</file>

<file path=ppt/slides/_rels/slide233.xml.rels><Relationships xmlns="http://schemas.openxmlformats.org/package/2006/relationships"><Relationship Id="slId233" Type="http://schemas.openxmlformats.org/officeDocument/2006/relationships/slideLayout" Target="../slideLayouts/slideLayout233.xml"/></Relationships>
</file>

<file path=ppt/slides/_rels/slide234.xml.rels><Relationships xmlns="http://schemas.openxmlformats.org/package/2006/relationships"><Relationship Id="slId234" Type="http://schemas.openxmlformats.org/officeDocument/2006/relationships/slideLayout" Target="../slideLayouts/slideLayout234.xml"/></Relationships>
</file>

<file path=ppt/slides/_rels/slide235.xml.rels><Relationships xmlns="http://schemas.openxmlformats.org/package/2006/relationships"><Relationship Id="slId235" Type="http://schemas.openxmlformats.org/officeDocument/2006/relationships/slideLayout" Target="../slideLayouts/slideLayout235.xml"/></Relationships>
</file>

<file path=ppt/slides/_rels/slide236.xml.rels><Relationships xmlns="http://schemas.openxmlformats.org/package/2006/relationships"><Relationship Id="prId88" Type="http://schemas.openxmlformats.org/officeDocument/2006/relationships/image" Target="../media/image88.png"/><Relationship Id="prId89" Type="http://schemas.openxmlformats.org/officeDocument/2006/relationships/image" Target="../media/image89.png"/><Relationship Id="slId236" Type="http://schemas.openxmlformats.org/officeDocument/2006/relationships/slideLayout" Target="../slideLayouts/slideLayout236.xml"/></Relationships>
</file>

<file path=ppt/slides/_rels/slide237.xml.rels><Relationships xmlns="http://schemas.openxmlformats.org/package/2006/relationships"><Relationship Id="prId90" Type="http://schemas.openxmlformats.org/officeDocument/2006/relationships/image" Target="../media/image90.png"/><Relationship Id="prId91" Type="http://schemas.openxmlformats.org/officeDocument/2006/relationships/image" Target="../media/image91.png"/><Relationship Id="slId237" Type="http://schemas.openxmlformats.org/officeDocument/2006/relationships/slideLayout" Target="../slideLayouts/slideLayout237.xml"/></Relationships>
</file>

<file path=ppt/slides/_rels/slide238.xml.rels><Relationships xmlns="http://schemas.openxmlformats.org/package/2006/relationships"><Relationship Id="slId238" Type="http://schemas.openxmlformats.org/officeDocument/2006/relationships/slideLayout" Target="../slideLayouts/slideLayout238.xml"/></Relationships>
</file>

<file path=ppt/slides/_rels/slide239.xml.rels><Relationships xmlns="http://schemas.openxmlformats.org/package/2006/relationships"><Relationship Id="prId92" Type="http://schemas.openxmlformats.org/officeDocument/2006/relationships/image" Target="../media/image92.png"/><Relationship Id="slId239" Type="http://schemas.openxmlformats.org/officeDocument/2006/relationships/slideLayout" Target="../slideLayouts/slideLayout239.xml"/></Relationships>
</file>

<file path=ppt/slides/_rels/slide24.xml.rels><Relationships xmlns="http://schemas.openxmlformats.org/package/2006/relationships"><Relationship Id="slId24" Type="http://schemas.openxmlformats.org/officeDocument/2006/relationships/slideLayout" Target="../slideLayouts/slideLayout24.xml"/></Relationships>
</file>

<file path=ppt/slides/_rels/slide240.xml.rels><Relationships xmlns="http://schemas.openxmlformats.org/package/2006/relationships"><Relationship Id="slId240" Type="http://schemas.openxmlformats.org/officeDocument/2006/relationships/slideLayout" Target="../slideLayouts/slideLayout240.xml"/></Relationships>
</file>

<file path=ppt/slides/_rels/slide241.xml.rels><Relationships xmlns="http://schemas.openxmlformats.org/package/2006/relationships"><Relationship Id="slId241" Type="http://schemas.openxmlformats.org/officeDocument/2006/relationships/slideLayout" Target="../slideLayouts/slideLayout241.xml"/></Relationships>
</file>

<file path=ppt/slides/_rels/slide242.xml.rels><Relationships xmlns="http://schemas.openxmlformats.org/package/2006/relationships"><Relationship Id="slId242" Type="http://schemas.openxmlformats.org/officeDocument/2006/relationships/slideLayout" Target="../slideLayouts/slideLayout242.xml"/></Relationships>
</file>

<file path=ppt/slides/_rels/slide243.xml.rels><Relationships xmlns="http://schemas.openxmlformats.org/package/2006/relationships"><Relationship Id="slId243" Type="http://schemas.openxmlformats.org/officeDocument/2006/relationships/slideLayout" Target="../slideLayouts/slideLayout243.xml"/></Relationships>
</file>

<file path=ppt/slides/_rels/slide244.xml.rels><Relationships xmlns="http://schemas.openxmlformats.org/package/2006/relationships"><Relationship Id="slId244" Type="http://schemas.openxmlformats.org/officeDocument/2006/relationships/slideLayout" Target="../slideLayouts/slideLayout244.xml"/></Relationships>
</file>

<file path=ppt/slides/_rels/slide245.xml.rels><Relationships xmlns="http://schemas.openxmlformats.org/package/2006/relationships"><Relationship Id="slId245" Type="http://schemas.openxmlformats.org/officeDocument/2006/relationships/slideLayout" Target="../slideLayouts/slideLayout245.xml"/></Relationships>
</file>

<file path=ppt/slides/_rels/slide246.xml.rels><Relationships xmlns="http://schemas.openxmlformats.org/package/2006/relationships"><Relationship Id="slId246" Type="http://schemas.openxmlformats.org/officeDocument/2006/relationships/slideLayout" Target="../slideLayouts/slideLayout246.xml"/></Relationships>
</file>

<file path=ppt/slides/_rels/slide247.xml.rels><Relationships xmlns="http://schemas.openxmlformats.org/package/2006/relationships"><Relationship Id="slId247" Type="http://schemas.openxmlformats.org/officeDocument/2006/relationships/slideLayout" Target="../slideLayouts/slideLayout247.xml"/></Relationships>
</file>

<file path=ppt/slides/_rels/slide248.xml.rels><Relationships xmlns="http://schemas.openxmlformats.org/package/2006/relationships"><Relationship Id="prId93" Type="http://schemas.openxmlformats.org/officeDocument/2006/relationships/image" Target="../media/image93.jpg"/><Relationship Id="prId94" Type="http://schemas.openxmlformats.org/officeDocument/2006/relationships/image" Target="../media/image94.jpg"/><Relationship Id="slId248" Type="http://schemas.openxmlformats.org/officeDocument/2006/relationships/slideLayout" Target="../slideLayouts/slideLayout248.xml"/></Relationships>
</file>

<file path=ppt/slides/_rels/slide249.xml.rels><Relationships xmlns="http://schemas.openxmlformats.org/package/2006/relationships"><Relationship Id="prId95" Type="http://schemas.openxmlformats.org/officeDocument/2006/relationships/image" Target="../media/image95.jpg"/><Relationship Id="slId249" Type="http://schemas.openxmlformats.org/officeDocument/2006/relationships/slideLayout" Target="../slideLayouts/slideLayout249.xml"/></Relationships>
</file>

<file path=ppt/slides/_rels/slide25.xml.rels><Relationships xmlns="http://schemas.openxmlformats.org/package/2006/relationships"><Relationship Id="slId25" Type="http://schemas.openxmlformats.org/officeDocument/2006/relationships/slideLayout" Target="../slideLayouts/slideLayout25.xml"/></Relationships>
</file>

<file path=ppt/slides/_rels/slide250.xml.rels><Relationships xmlns="http://schemas.openxmlformats.org/package/2006/relationships"><Relationship Id="slId250" Type="http://schemas.openxmlformats.org/officeDocument/2006/relationships/slideLayout" Target="../slideLayouts/slideLayout250.xml"/></Relationships>
</file>

<file path=ppt/slides/_rels/slide251.xml.rels><Relationships xmlns="http://schemas.openxmlformats.org/package/2006/relationships"><Relationship Id="prId96" Type="http://schemas.openxmlformats.org/officeDocument/2006/relationships/image" Target="../media/image96.png"/><Relationship Id="slId251" Type="http://schemas.openxmlformats.org/officeDocument/2006/relationships/slideLayout" Target="../slideLayouts/slideLayout251.xml"/></Relationships>
</file>

<file path=ppt/slides/_rels/slide252.xml.rels><Relationships xmlns="http://schemas.openxmlformats.org/package/2006/relationships"><Relationship Id="slId252" Type="http://schemas.openxmlformats.org/officeDocument/2006/relationships/slideLayout" Target="../slideLayouts/slideLayout252.xml"/></Relationships>
</file>

<file path=ppt/slides/_rels/slide253.xml.rels><Relationships xmlns="http://schemas.openxmlformats.org/package/2006/relationships"><Relationship Id="slId253" Type="http://schemas.openxmlformats.org/officeDocument/2006/relationships/slideLayout" Target="../slideLayouts/slideLayout253.xml"/></Relationships>
</file>

<file path=ppt/slides/_rels/slide254.xml.rels><Relationships xmlns="http://schemas.openxmlformats.org/package/2006/relationships"><Relationship Id="slId254" Type="http://schemas.openxmlformats.org/officeDocument/2006/relationships/slideLayout" Target="../slideLayouts/slideLayout254.xml"/></Relationships>
</file>

<file path=ppt/slides/_rels/slide255.xml.rels><Relationships xmlns="http://schemas.openxmlformats.org/package/2006/relationships"><Relationship Id="slId255" Type="http://schemas.openxmlformats.org/officeDocument/2006/relationships/slideLayout" Target="../slideLayouts/slideLayout255.xml"/></Relationships>
</file>

<file path=ppt/slides/_rels/slide256.xml.rels><Relationships xmlns="http://schemas.openxmlformats.org/package/2006/relationships"><Relationship Id="slId256" Type="http://schemas.openxmlformats.org/officeDocument/2006/relationships/slideLayout" Target="../slideLayouts/slideLayout256.xml"/></Relationships>
</file>

<file path=ppt/slides/_rels/slide257.xml.rels><Relationships xmlns="http://schemas.openxmlformats.org/package/2006/relationships"><Relationship Id="slId257" Type="http://schemas.openxmlformats.org/officeDocument/2006/relationships/slideLayout" Target="../slideLayouts/slideLayout257.xml"/></Relationships>
</file>

<file path=ppt/slides/_rels/slide258.xml.rels><Relationships xmlns="http://schemas.openxmlformats.org/package/2006/relationships"><Relationship Id="slId258" Type="http://schemas.openxmlformats.org/officeDocument/2006/relationships/slideLayout" Target="../slideLayouts/slideLayout258.xml"/></Relationships>
</file>

<file path=ppt/slides/_rels/slide259.xml.rels><Relationships xmlns="http://schemas.openxmlformats.org/package/2006/relationships"><Relationship Id="slId259" Type="http://schemas.openxmlformats.org/officeDocument/2006/relationships/slideLayout" Target="../slideLayouts/slideLayout259.xml"/></Relationships>
</file>

<file path=ppt/slides/_rels/slide26.xml.rels><Relationships xmlns="http://schemas.openxmlformats.org/package/2006/relationships"><Relationship Id="slId26" Type="http://schemas.openxmlformats.org/officeDocument/2006/relationships/slideLayout" Target="../slideLayouts/slideLayout26.xml"/></Relationships>
</file>

<file path=ppt/slides/_rels/slide260.xml.rels><Relationships xmlns="http://schemas.openxmlformats.org/package/2006/relationships"><Relationship Id="slId260" Type="http://schemas.openxmlformats.org/officeDocument/2006/relationships/slideLayout" Target="../slideLayouts/slideLayout260.xml"/></Relationships>
</file>

<file path=ppt/slides/_rels/slide261.xml.rels><Relationships xmlns="http://schemas.openxmlformats.org/package/2006/relationships"><Relationship Id="slId261" Type="http://schemas.openxmlformats.org/officeDocument/2006/relationships/slideLayout" Target="../slideLayouts/slideLayout261.xml"/></Relationships>
</file>

<file path=ppt/slides/_rels/slide262.xml.rels><Relationships xmlns="http://schemas.openxmlformats.org/package/2006/relationships"><Relationship Id="prId97" Type="http://schemas.openxmlformats.org/officeDocument/2006/relationships/image" Target="../media/image97.png"/><Relationship Id="slId262" Type="http://schemas.openxmlformats.org/officeDocument/2006/relationships/slideLayout" Target="../slideLayouts/slideLayout262.xml"/></Relationships>
</file>

<file path=ppt/slides/_rels/slide263.xml.rels><Relationships xmlns="http://schemas.openxmlformats.org/package/2006/relationships"><Relationship Id="prId98" Type="http://schemas.openxmlformats.org/officeDocument/2006/relationships/image" Target="../media/image98.png"/><Relationship Id="slId263" Type="http://schemas.openxmlformats.org/officeDocument/2006/relationships/slideLayout" Target="../slideLayouts/slideLayout263.xml"/></Relationships>
</file>

<file path=ppt/slides/_rels/slide264.xml.rels><Relationships xmlns="http://schemas.openxmlformats.org/package/2006/relationships"><Relationship Id="prId99" Type="http://schemas.openxmlformats.org/officeDocument/2006/relationships/image" Target="../media/image99.png"/><Relationship Id="slId264" Type="http://schemas.openxmlformats.org/officeDocument/2006/relationships/slideLayout" Target="../slideLayouts/slideLayout264.xml"/></Relationships>
</file>

<file path=ppt/slides/_rels/slide265.xml.rels><Relationships xmlns="http://schemas.openxmlformats.org/package/2006/relationships"><Relationship Id="slId265" Type="http://schemas.openxmlformats.org/officeDocument/2006/relationships/slideLayout" Target="../slideLayouts/slideLayout265.xml"/></Relationships>
</file>

<file path=ppt/slides/_rels/slide266.xml.rels><Relationships xmlns="http://schemas.openxmlformats.org/package/2006/relationships"><Relationship Id="slId266" Type="http://schemas.openxmlformats.org/officeDocument/2006/relationships/slideLayout" Target="../slideLayouts/slideLayout266.xml"/></Relationships>
</file>

<file path=ppt/slides/_rels/slide267.xml.rels><Relationships xmlns="http://schemas.openxmlformats.org/package/2006/relationships"><Relationship Id="prId100" Type="http://schemas.openxmlformats.org/officeDocument/2006/relationships/image" Target="../media/image100.png"/><Relationship Id="prId101" Type="http://schemas.openxmlformats.org/officeDocument/2006/relationships/image" Target="../media/image101.png"/><Relationship Id="slId267" Type="http://schemas.openxmlformats.org/officeDocument/2006/relationships/slideLayout" Target="../slideLayouts/slideLayout267.xml"/></Relationships>
</file>

<file path=ppt/slides/_rels/slide268.xml.rels><Relationships xmlns="http://schemas.openxmlformats.org/package/2006/relationships"><Relationship Id="slId268" Type="http://schemas.openxmlformats.org/officeDocument/2006/relationships/slideLayout" Target="../slideLayouts/slideLayout268.xml"/></Relationships>
</file>

<file path=ppt/slides/_rels/slide269.xml.rels><Relationships xmlns="http://schemas.openxmlformats.org/package/2006/relationships"><Relationship Id="slId269" Type="http://schemas.openxmlformats.org/officeDocument/2006/relationships/slideLayout" Target="../slideLayouts/slideLayout269.xml"/></Relationships>
</file>

<file path=ppt/slides/_rels/slide27.xml.rels><Relationships xmlns="http://schemas.openxmlformats.org/package/2006/relationships"><Relationship Id="slId27" Type="http://schemas.openxmlformats.org/officeDocument/2006/relationships/slideLayout" Target="../slideLayouts/slideLayout27.xml"/></Relationships>
</file>

<file path=ppt/slides/_rels/slide270.xml.rels><Relationships xmlns="http://schemas.openxmlformats.org/package/2006/relationships"><Relationship Id="slId270" Type="http://schemas.openxmlformats.org/officeDocument/2006/relationships/slideLayout" Target="../slideLayouts/slideLayout270.xml"/></Relationships>
</file>

<file path=ppt/slides/_rels/slide271.xml.rels><Relationships xmlns="http://schemas.openxmlformats.org/package/2006/relationships"><Relationship Id="slId271" Type="http://schemas.openxmlformats.org/officeDocument/2006/relationships/slideLayout" Target="../slideLayouts/slideLayout271.xml"/></Relationships>
</file>

<file path=ppt/slides/_rels/slide272.xml.rels><Relationships xmlns="http://schemas.openxmlformats.org/package/2006/relationships"><Relationship Id="slId272" Type="http://schemas.openxmlformats.org/officeDocument/2006/relationships/slideLayout" Target="../slideLayouts/slideLayout272.xml"/></Relationships>
</file>

<file path=ppt/slides/_rels/slide273.xml.rels><Relationships xmlns="http://schemas.openxmlformats.org/package/2006/relationships"><Relationship Id="slId273" Type="http://schemas.openxmlformats.org/officeDocument/2006/relationships/slideLayout" Target="../slideLayouts/slideLayout273.xml"/></Relationships>
</file>

<file path=ppt/slides/_rels/slide274.xml.rels><Relationships xmlns="http://schemas.openxmlformats.org/package/2006/relationships"><Relationship Id="slId274" Type="http://schemas.openxmlformats.org/officeDocument/2006/relationships/slideLayout" Target="../slideLayouts/slideLayout274.xml"/></Relationships>
</file>

<file path=ppt/slides/_rels/slide275.xml.rels><Relationships xmlns="http://schemas.openxmlformats.org/package/2006/relationships"><Relationship Id="slId275" Type="http://schemas.openxmlformats.org/officeDocument/2006/relationships/slideLayout" Target="../slideLayouts/slideLayout275.xml"/></Relationships>
</file>

<file path=ppt/slides/_rels/slide276.xml.rels><Relationships xmlns="http://schemas.openxmlformats.org/package/2006/relationships"><Relationship Id="prId102" Type="http://schemas.openxmlformats.org/officeDocument/2006/relationships/image" Target="../media/image102.jpg"/><Relationship Id="slId276" Type="http://schemas.openxmlformats.org/officeDocument/2006/relationships/slideLayout" Target="../slideLayouts/slideLayout276.xml"/></Relationships>
</file>

<file path=ppt/slides/_rels/slide277.xml.rels><Relationships xmlns="http://schemas.openxmlformats.org/package/2006/relationships"><Relationship Id="prId103" Type="http://schemas.openxmlformats.org/officeDocument/2006/relationships/image" Target="../media/image103.png"/><Relationship Id="prId104" Type="http://schemas.openxmlformats.org/officeDocument/2006/relationships/image" Target="../media/image104.png"/><Relationship Id="slId277" Type="http://schemas.openxmlformats.org/officeDocument/2006/relationships/slideLayout" Target="../slideLayouts/slideLayout277.xml"/></Relationships>
</file>

<file path=ppt/slides/_rels/slide278.xml.rels><Relationships xmlns="http://schemas.openxmlformats.org/package/2006/relationships"><Relationship Id="slId278" Type="http://schemas.openxmlformats.org/officeDocument/2006/relationships/slideLayout" Target="../slideLayouts/slideLayout278.xml"/></Relationships>
</file>

<file path=ppt/slides/_rels/slide279.xml.rels><Relationships xmlns="http://schemas.openxmlformats.org/package/2006/relationships"><Relationship Id="slId279" Type="http://schemas.openxmlformats.org/officeDocument/2006/relationships/slideLayout" Target="../slideLayouts/slideLayout279.xml"/></Relationships>
</file>

<file path=ppt/slides/_rels/slide28.xml.rels><Relationships xmlns="http://schemas.openxmlformats.org/package/2006/relationships"><Relationship Id="prId9" Type="http://schemas.openxmlformats.org/officeDocument/2006/relationships/image" Target="../media/image9.png"/><Relationship Id="prId10" Type="http://schemas.openxmlformats.org/officeDocument/2006/relationships/image" Target="../media/image10.png"/><Relationship Id="slId28" Type="http://schemas.openxmlformats.org/officeDocument/2006/relationships/slideLayout" Target="../slideLayouts/slideLayout28.xml"/></Relationships>
</file>

<file path=ppt/slides/_rels/slide280.xml.rels><Relationships xmlns="http://schemas.openxmlformats.org/package/2006/relationships"><Relationship Id="slId280" Type="http://schemas.openxmlformats.org/officeDocument/2006/relationships/slideLayout" Target="../slideLayouts/slideLayout280.xml"/></Relationships>
</file>

<file path=ppt/slides/_rels/slide281.xml.rels><Relationships xmlns="http://schemas.openxmlformats.org/package/2006/relationships"><Relationship Id="slId281" Type="http://schemas.openxmlformats.org/officeDocument/2006/relationships/slideLayout" Target="../slideLayouts/slideLayout281.xml"/></Relationships>
</file>

<file path=ppt/slides/_rels/slide282.xml.rels><Relationships xmlns="http://schemas.openxmlformats.org/package/2006/relationships"><Relationship Id="slId282" Type="http://schemas.openxmlformats.org/officeDocument/2006/relationships/slideLayout" Target="../slideLayouts/slideLayout282.xml"/></Relationships>
</file>

<file path=ppt/slides/_rels/slide283.xml.rels><Relationships xmlns="http://schemas.openxmlformats.org/package/2006/relationships"><Relationship Id="prId105" Type="http://schemas.openxmlformats.org/officeDocument/2006/relationships/image" Target="../media/image105.jpg"/><Relationship Id="slId283" Type="http://schemas.openxmlformats.org/officeDocument/2006/relationships/slideLayout" Target="../slideLayouts/slideLayout283.xml"/></Relationships>
</file>

<file path=ppt/slides/_rels/slide284.xml.rels><Relationships xmlns="http://schemas.openxmlformats.org/package/2006/relationships"><Relationship Id="prId106" Type="http://schemas.openxmlformats.org/officeDocument/2006/relationships/image" Target="../media/image106.png"/><Relationship Id="slId284" Type="http://schemas.openxmlformats.org/officeDocument/2006/relationships/slideLayout" Target="../slideLayouts/slideLayout284.xml"/></Relationships>
</file>

<file path=ppt/slides/_rels/slide285.xml.rels><Relationships xmlns="http://schemas.openxmlformats.org/package/2006/relationships"><Relationship Id="slId285" Type="http://schemas.openxmlformats.org/officeDocument/2006/relationships/slideLayout" Target="../slideLayouts/slideLayout285.xml"/></Relationships>
</file>

<file path=ppt/slides/_rels/slide286.xml.rels><Relationships xmlns="http://schemas.openxmlformats.org/package/2006/relationships"><Relationship Id="slId286" Type="http://schemas.openxmlformats.org/officeDocument/2006/relationships/slideLayout" Target="../slideLayouts/slideLayout286.xml"/></Relationships>
</file>

<file path=ppt/slides/_rels/slide287.xml.rels><Relationships xmlns="http://schemas.openxmlformats.org/package/2006/relationships"><Relationship Id="slId287" Type="http://schemas.openxmlformats.org/officeDocument/2006/relationships/slideLayout" Target="../slideLayouts/slideLayout287.xml"/></Relationships>
</file>

<file path=ppt/slides/_rels/slide288.xml.rels><Relationships xmlns="http://schemas.openxmlformats.org/package/2006/relationships"><Relationship Id="slId288" Type="http://schemas.openxmlformats.org/officeDocument/2006/relationships/slideLayout" Target="../slideLayouts/slideLayout288.xml"/></Relationships>
</file>

<file path=ppt/slides/_rels/slide289.xml.rels><Relationships xmlns="http://schemas.openxmlformats.org/package/2006/relationships"><Relationship Id="slId289" Type="http://schemas.openxmlformats.org/officeDocument/2006/relationships/slideLayout" Target="../slideLayouts/slideLayout289.xml"/></Relationships>
</file>

<file path=ppt/slides/_rels/slide29.xml.rels><Relationships xmlns="http://schemas.openxmlformats.org/package/2006/relationships"><Relationship Id="slId29" Type="http://schemas.openxmlformats.org/officeDocument/2006/relationships/slideLayout" Target="../slideLayouts/slideLayout29.xml"/></Relationships>
</file>

<file path=ppt/slides/_rels/slide290.xml.rels><Relationships xmlns="http://schemas.openxmlformats.org/package/2006/relationships"><Relationship Id="slId290" Type="http://schemas.openxmlformats.org/officeDocument/2006/relationships/slideLayout" Target="../slideLayouts/slideLayout290.xml"/></Relationships>
</file>

<file path=ppt/slides/_rels/slide291.xml.rels><Relationships xmlns="http://schemas.openxmlformats.org/package/2006/relationships"><Relationship Id="slId291" Type="http://schemas.openxmlformats.org/officeDocument/2006/relationships/slideLayout" Target="../slideLayouts/slideLayout291.xml"/></Relationships>
</file>

<file path=ppt/slides/_rels/slide292.xml.rels><Relationships xmlns="http://schemas.openxmlformats.org/package/2006/relationships"><Relationship Id="slId292" Type="http://schemas.openxmlformats.org/officeDocument/2006/relationships/slideLayout" Target="../slideLayouts/slideLayout292.xml"/></Relationships>
</file>

<file path=ppt/slides/_rels/slide293.xml.rels><Relationships xmlns="http://schemas.openxmlformats.org/package/2006/relationships"><Relationship Id="slId293" Type="http://schemas.openxmlformats.org/officeDocument/2006/relationships/slideLayout" Target="../slideLayouts/slideLayout293.xml"/></Relationships>
</file>

<file path=ppt/slides/_rels/slide294.xml.rels><Relationships xmlns="http://schemas.openxmlformats.org/package/2006/relationships"><Relationship Id="slId294" Type="http://schemas.openxmlformats.org/officeDocument/2006/relationships/slideLayout" Target="../slideLayouts/slideLayout294.xml"/></Relationships>
</file>

<file path=ppt/slides/_rels/slide295.xml.rels><Relationships xmlns="http://schemas.openxmlformats.org/package/2006/relationships"><Relationship Id="slId295" Type="http://schemas.openxmlformats.org/officeDocument/2006/relationships/slideLayout" Target="../slideLayouts/slideLayout295.xml"/></Relationships>
</file>

<file path=ppt/slides/_rels/slide296.xml.rels><Relationships xmlns="http://schemas.openxmlformats.org/package/2006/relationships"><Relationship Id="prId107" Type="http://schemas.openxmlformats.org/officeDocument/2006/relationships/image" Target="../media/image107.jpg"/><Relationship Id="slId296" Type="http://schemas.openxmlformats.org/officeDocument/2006/relationships/slideLayout" Target="../slideLayouts/slideLayout296.xml"/></Relationships>
</file>

<file path=ppt/slides/_rels/slide297.xml.rels><Relationships xmlns="http://schemas.openxmlformats.org/package/2006/relationships"><Relationship Id="slId297" Type="http://schemas.openxmlformats.org/officeDocument/2006/relationships/slideLayout" Target="../slideLayouts/slideLayout297.xml"/></Relationships>
</file>

<file path=ppt/slides/_rels/slide298.xml.rels><Relationships xmlns="http://schemas.openxmlformats.org/package/2006/relationships"><Relationship Id="slId298" Type="http://schemas.openxmlformats.org/officeDocument/2006/relationships/slideLayout" Target="../slideLayouts/slideLayout298.xml"/></Relationships>
</file>

<file path=ppt/slides/_rels/slide299.xml.rels><Relationships xmlns="http://schemas.openxmlformats.org/package/2006/relationships"><Relationship Id="slId299" Type="http://schemas.openxmlformats.org/officeDocument/2006/relationships/slideLayout" Target="../slideLayouts/slideLayout299.xml"/></Relationships>
</file>

<file path=ppt/slides/_rels/slide3.xml.rels><Relationships xmlns="http://schemas.openxmlformats.org/package/2006/relationships"><Relationship Id="slId3" Type="http://schemas.openxmlformats.org/officeDocument/2006/relationships/slideLayout" Target="../slideLayouts/slideLayout3.xml"/></Relationships>
</file>

<file path=ppt/slides/_rels/slide30.xml.rels><Relationships xmlns="http://schemas.openxmlformats.org/package/2006/relationships"><Relationship Id="prId11" Type="http://schemas.openxmlformats.org/officeDocument/2006/relationships/image" Target="../media/image11.jpg"/><Relationship Id="slId30" Type="http://schemas.openxmlformats.org/officeDocument/2006/relationships/slideLayout" Target="../slideLayouts/slideLayout30.xml"/></Relationships>
</file>

<file path=ppt/slides/_rels/slide300.xml.rels><Relationships xmlns="http://schemas.openxmlformats.org/package/2006/relationships"><Relationship Id="slId300" Type="http://schemas.openxmlformats.org/officeDocument/2006/relationships/slideLayout" Target="../slideLayouts/slideLayout300.xml"/></Relationships>
</file>

<file path=ppt/slides/_rels/slide301.xml.rels><Relationships xmlns="http://schemas.openxmlformats.org/package/2006/relationships"><Relationship Id="slId301" Type="http://schemas.openxmlformats.org/officeDocument/2006/relationships/slideLayout" Target="../slideLayouts/slideLayout301.xml"/></Relationships>
</file>

<file path=ppt/slides/_rels/slide302.xml.rels><Relationships xmlns="http://schemas.openxmlformats.org/package/2006/relationships"><Relationship Id="slId302" Type="http://schemas.openxmlformats.org/officeDocument/2006/relationships/slideLayout" Target="../slideLayouts/slideLayout302.xml"/></Relationships>
</file>

<file path=ppt/slides/_rels/slide303.xml.rels><Relationships xmlns="http://schemas.openxmlformats.org/package/2006/relationships"><Relationship Id="slId303" Type="http://schemas.openxmlformats.org/officeDocument/2006/relationships/slideLayout" Target="../slideLayouts/slideLayout303.xml"/></Relationships>
</file>

<file path=ppt/slides/_rels/slide304.xml.rels><Relationships xmlns="http://schemas.openxmlformats.org/package/2006/relationships"><Relationship Id="slId304" Type="http://schemas.openxmlformats.org/officeDocument/2006/relationships/slideLayout" Target="../slideLayouts/slideLayout304.xml"/></Relationships>
</file>

<file path=ppt/slides/_rels/slide305.xml.rels><Relationships xmlns="http://schemas.openxmlformats.org/package/2006/relationships"><Relationship Id="slId305" Type="http://schemas.openxmlformats.org/officeDocument/2006/relationships/slideLayout" Target="../slideLayouts/slideLayout305.xml"/></Relationships>
</file>

<file path=ppt/slides/_rels/slide306.xml.rels><Relationships xmlns="http://schemas.openxmlformats.org/package/2006/relationships"><Relationship Id="slId306" Type="http://schemas.openxmlformats.org/officeDocument/2006/relationships/slideLayout" Target="../slideLayouts/slideLayout306.xml"/></Relationships>
</file>

<file path=ppt/slides/_rels/slide307.xml.rels><Relationships xmlns="http://schemas.openxmlformats.org/package/2006/relationships"><Relationship Id="slId307" Type="http://schemas.openxmlformats.org/officeDocument/2006/relationships/slideLayout" Target="../slideLayouts/slideLayout307.xml"/></Relationships>
</file>

<file path=ppt/slides/_rels/slide308.xml.rels><Relationships xmlns="http://schemas.openxmlformats.org/package/2006/relationships"><Relationship Id="slId308" Type="http://schemas.openxmlformats.org/officeDocument/2006/relationships/slideLayout" Target="../slideLayouts/slideLayout308.xml"/></Relationships>
</file>

<file path=ppt/slides/_rels/slide309.xml.rels><Relationships xmlns="http://schemas.openxmlformats.org/package/2006/relationships"><Relationship Id="slId309" Type="http://schemas.openxmlformats.org/officeDocument/2006/relationships/slideLayout" Target="../slideLayouts/slideLayout309.xml"/></Relationships>
</file>

<file path=ppt/slides/_rels/slide31.xml.rels><Relationships xmlns="http://schemas.openxmlformats.org/package/2006/relationships"><Relationship Id="prId12" Type="http://schemas.openxmlformats.org/officeDocument/2006/relationships/image" Target="../media/image12.png"/><Relationship Id="slId31" Type="http://schemas.openxmlformats.org/officeDocument/2006/relationships/slideLayout" Target="../slideLayouts/slideLayout31.xml"/></Relationships>
</file>

<file path=ppt/slides/_rels/slide310.xml.rels><Relationships xmlns="http://schemas.openxmlformats.org/package/2006/relationships"><Relationship Id="slId310" Type="http://schemas.openxmlformats.org/officeDocument/2006/relationships/slideLayout" Target="../slideLayouts/slideLayout310.xml"/></Relationships>
</file>

<file path=ppt/slides/_rels/slide311.xml.rels><Relationships xmlns="http://schemas.openxmlformats.org/package/2006/relationships"><Relationship Id="slId311" Type="http://schemas.openxmlformats.org/officeDocument/2006/relationships/slideLayout" Target="../slideLayouts/slideLayout311.xml"/></Relationships>
</file>

<file path=ppt/slides/_rels/slide312.xml.rels><Relationships xmlns="http://schemas.openxmlformats.org/package/2006/relationships"><Relationship Id="slId312" Type="http://schemas.openxmlformats.org/officeDocument/2006/relationships/slideLayout" Target="../slideLayouts/slideLayout312.xml"/></Relationships>
</file>

<file path=ppt/slides/_rels/slide313.xml.rels><Relationships xmlns="http://schemas.openxmlformats.org/package/2006/relationships"><Relationship Id="slId313" Type="http://schemas.openxmlformats.org/officeDocument/2006/relationships/slideLayout" Target="../slideLayouts/slideLayout313.xml"/></Relationships>
</file>

<file path=ppt/slides/_rels/slide314.xml.rels><Relationships xmlns="http://schemas.openxmlformats.org/package/2006/relationships"><Relationship Id="slId314" Type="http://schemas.openxmlformats.org/officeDocument/2006/relationships/slideLayout" Target="../slideLayouts/slideLayout314.xml"/></Relationships>
</file>

<file path=ppt/slides/_rels/slide315.xml.rels><Relationships xmlns="http://schemas.openxmlformats.org/package/2006/relationships"><Relationship Id="slId315" Type="http://schemas.openxmlformats.org/officeDocument/2006/relationships/slideLayout" Target="../slideLayouts/slideLayout315.xml"/></Relationships>
</file>

<file path=ppt/slides/_rels/slide316.xml.rels><Relationships xmlns="http://schemas.openxmlformats.org/package/2006/relationships"><Relationship Id="slId316" Type="http://schemas.openxmlformats.org/officeDocument/2006/relationships/slideLayout" Target="../slideLayouts/slideLayout316.xml"/></Relationships>
</file>

<file path=ppt/slides/_rels/slide317.xml.rels><Relationships xmlns="http://schemas.openxmlformats.org/package/2006/relationships"><Relationship Id="slId317" Type="http://schemas.openxmlformats.org/officeDocument/2006/relationships/slideLayout" Target="../slideLayouts/slideLayout317.xml"/></Relationships>
</file>

<file path=ppt/slides/_rels/slide318.xml.rels><Relationships xmlns="http://schemas.openxmlformats.org/package/2006/relationships"><Relationship Id="slId318" Type="http://schemas.openxmlformats.org/officeDocument/2006/relationships/slideLayout" Target="../slideLayouts/slideLayout318.xml"/></Relationships>
</file>

<file path=ppt/slides/_rels/slide319.xml.rels><Relationships xmlns="http://schemas.openxmlformats.org/package/2006/relationships"><Relationship Id="slId319" Type="http://schemas.openxmlformats.org/officeDocument/2006/relationships/slideLayout" Target="../slideLayouts/slideLayout319.xml"/></Relationships>
</file>

<file path=ppt/slides/_rels/slide32.xml.rels><Relationships xmlns="http://schemas.openxmlformats.org/package/2006/relationships"><Relationship Id="prId13" Type="http://schemas.openxmlformats.org/officeDocument/2006/relationships/image" Target="../media/image13.jpg"/><Relationship Id="slId32" Type="http://schemas.openxmlformats.org/officeDocument/2006/relationships/slideLayout" Target="../slideLayouts/slideLayout32.xml"/></Relationships>
</file>

<file path=ppt/slides/_rels/slide320.xml.rels><Relationships xmlns="http://schemas.openxmlformats.org/package/2006/relationships"><Relationship Id="slId320" Type="http://schemas.openxmlformats.org/officeDocument/2006/relationships/slideLayout" Target="../slideLayouts/slideLayout320.xml"/></Relationships>
</file>

<file path=ppt/slides/_rels/slide321.xml.rels><Relationships xmlns="http://schemas.openxmlformats.org/package/2006/relationships"><Relationship Id="slId321" Type="http://schemas.openxmlformats.org/officeDocument/2006/relationships/slideLayout" Target="../slideLayouts/slideLayout321.xml"/></Relationships>
</file>

<file path=ppt/slides/_rels/slide322.xml.rels><Relationships xmlns="http://schemas.openxmlformats.org/package/2006/relationships"><Relationship Id="slId322" Type="http://schemas.openxmlformats.org/officeDocument/2006/relationships/slideLayout" Target="../slideLayouts/slideLayout322.xml"/></Relationships>
</file>

<file path=ppt/slides/_rels/slide323.xml.rels><Relationships xmlns="http://schemas.openxmlformats.org/package/2006/relationships"><Relationship Id="slId323" Type="http://schemas.openxmlformats.org/officeDocument/2006/relationships/slideLayout" Target="../slideLayouts/slideLayout323.xml"/></Relationships>
</file>

<file path=ppt/slides/_rels/slide324.xml.rels><Relationships xmlns="http://schemas.openxmlformats.org/package/2006/relationships"><Relationship Id="slId324" Type="http://schemas.openxmlformats.org/officeDocument/2006/relationships/slideLayout" Target="../slideLayouts/slideLayout324.xml"/></Relationships>
</file>

<file path=ppt/slides/_rels/slide325.xml.rels><Relationships xmlns="http://schemas.openxmlformats.org/package/2006/relationships"><Relationship Id="slId325" Type="http://schemas.openxmlformats.org/officeDocument/2006/relationships/slideLayout" Target="../slideLayouts/slideLayout325.xml"/></Relationships>
</file>

<file path=ppt/slides/_rels/slide326.xml.rels><Relationships xmlns="http://schemas.openxmlformats.org/package/2006/relationships"><Relationship Id="slId326" Type="http://schemas.openxmlformats.org/officeDocument/2006/relationships/slideLayout" Target="../slideLayouts/slideLayout326.xml"/></Relationships>
</file>

<file path=ppt/slides/_rels/slide327.xml.rels><Relationships xmlns="http://schemas.openxmlformats.org/package/2006/relationships"><Relationship Id="slId327" Type="http://schemas.openxmlformats.org/officeDocument/2006/relationships/slideLayout" Target="../slideLayouts/slideLayout327.xml"/></Relationships>
</file>

<file path=ppt/slides/_rels/slide328.xml.rels><Relationships xmlns="http://schemas.openxmlformats.org/package/2006/relationships"><Relationship Id="slId328" Type="http://schemas.openxmlformats.org/officeDocument/2006/relationships/slideLayout" Target="../slideLayouts/slideLayout328.xml"/></Relationships>
</file>

<file path=ppt/slides/_rels/slide329.xml.rels><Relationships xmlns="http://schemas.openxmlformats.org/package/2006/relationships"><Relationship Id="prId108" Type="http://schemas.openxmlformats.org/officeDocument/2006/relationships/image" Target="../media/image108.jpg"/><Relationship Id="slId329" Type="http://schemas.openxmlformats.org/officeDocument/2006/relationships/slideLayout" Target="../slideLayouts/slideLayout329.xml"/></Relationships>
</file>

<file path=ppt/slides/_rels/slide33.xml.rels><Relationships xmlns="http://schemas.openxmlformats.org/package/2006/relationships"><Relationship Id="prId14" Type="http://schemas.openxmlformats.org/officeDocument/2006/relationships/image" Target="../media/image14.jpg"/><Relationship Id="slId33" Type="http://schemas.openxmlformats.org/officeDocument/2006/relationships/slideLayout" Target="../slideLayouts/slideLayout33.xml"/></Relationships>
</file>

<file path=ppt/slides/_rels/slide330.xml.rels><Relationships xmlns="http://schemas.openxmlformats.org/package/2006/relationships"><Relationship Id="slId330" Type="http://schemas.openxmlformats.org/officeDocument/2006/relationships/slideLayout" Target="../slideLayouts/slideLayout330.xml"/></Relationships>
</file>

<file path=ppt/slides/_rels/slide331.xml.rels><Relationships xmlns="http://schemas.openxmlformats.org/package/2006/relationships"><Relationship Id="slId331" Type="http://schemas.openxmlformats.org/officeDocument/2006/relationships/slideLayout" Target="../slideLayouts/slideLayout331.xml"/></Relationships>
</file>

<file path=ppt/slides/_rels/slide332.xml.rels><Relationships xmlns="http://schemas.openxmlformats.org/package/2006/relationships"><Relationship Id="slId332" Type="http://schemas.openxmlformats.org/officeDocument/2006/relationships/slideLayout" Target="../slideLayouts/slideLayout332.xml"/></Relationships>
</file>

<file path=ppt/slides/_rels/slide333.xml.rels><Relationships xmlns="http://schemas.openxmlformats.org/package/2006/relationships"><Relationship Id="prId109" Type="http://schemas.openxmlformats.org/officeDocument/2006/relationships/image" Target="../media/image109.jpg"/><Relationship Id="slId333" Type="http://schemas.openxmlformats.org/officeDocument/2006/relationships/slideLayout" Target="../slideLayouts/slideLayout333.xml"/></Relationships>
</file>

<file path=ppt/slides/_rels/slide334.xml.rels><Relationships xmlns="http://schemas.openxmlformats.org/package/2006/relationships"><Relationship Id="slId334" Type="http://schemas.openxmlformats.org/officeDocument/2006/relationships/slideLayout" Target="../slideLayouts/slideLayout334.xml"/></Relationships>
</file>

<file path=ppt/slides/_rels/slide335.xml.rels><Relationships xmlns="http://schemas.openxmlformats.org/package/2006/relationships"><Relationship Id="slId335" Type="http://schemas.openxmlformats.org/officeDocument/2006/relationships/slideLayout" Target="../slideLayouts/slideLayout335.xml"/></Relationships>
</file>

<file path=ppt/slides/_rels/slide336.xml.rels><Relationships xmlns="http://schemas.openxmlformats.org/package/2006/relationships"><Relationship Id="slId336" Type="http://schemas.openxmlformats.org/officeDocument/2006/relationships/slideLayout" Target="../slideLayouts/slideLayout336.xml"/></Relationships>
</file>

<file path=ppt/slides/_rels/slide337.xml.rels><Relationships xmlns="http://schemas.openxmlformats.org/package/2006/relationships"><Relationship Id="slId337" Type="http://schemas.openxmlformats.org/officeDocument/2006/relationships/slideLayout" Target="../slideLayouts/slideLayout337.xml"/></Relationships>
</file>

<file path=ppt/slides/_rels/slide338.xml.rels><Relationships xmlns="http://schemas.openxmlformats.org/package/2006/relationships"><Relationship Id="slId338" Type="http://schemas.openxmlformats.org/officeDocument/2006/relationships/slideLayout" Target="../slideLayouts/slideLayout338.xml"/></Relationships>
</file>

<file path=ppt/slides/_rels/slide339.xml.rels><Relationships xmlns="http://schemas.openxmlformats.org/package/2006/relationships"><Relationship Id="slId339" Type="http://schemas.openxmlformats.org/officeDocument/2006/relationships/slideLayout" Target="../slideLayouts/slideLayout339.xml"/></Relationships>
</file>

<file path=ppt/slides/_rels/slide34.xml.rels><Relationships xmlns="http://schemas.openxmlformats.org/package/2006/relationships"><Relationship Id="prId15" Type="http://schemas.openxmlformats.org/officeDocument/2006/relationships/image" Target="../media/image15.jpg"/><Relationship Id="slId34" Type="http://schemas.openxmlformats.org/officeDocument/2006/relationships/slideLayout" Target="../slideLayouts/slideLayout34.xml"/></Relationships>
</file>

<file path=ppt/slides/_rels/slide340.xml.rels><Relationships xmlns="http://schemas.openxmlformats.org/package/2006/relationships"><Relationship Id="prId110" Type="http://schemas.openxmlformats.org/officeDocument/2006/relationships/image" Target="../media/image110.jpg"/><Relationship Id="slId340" Type="http://schemas.openxmlformats.org/officeDocument/2006/relationships/slideLayout" Target="../slideLayouts/slideLayout340.xml"/></Relationships>
</file>

<file path=ppt/slides/_rels/slide341.xml.rels><Relationships xmlns="http://schemas.openxmlformats.org/package/2006/relationships"><Relationship Id="slId341" Type="http://schemas.openxmlformats.org/officeDocument/2006/relationships/slideLayout" Target="../slideLayouts/slideLayout341.xml"/></Relationships>
</file>

<file path=ppt/slides/_rels/slide342.xml.rels><Relationships xmlns="http://schemas.openxmlformats.org/package/2006/relationships"><Relationship Id="slId342" Type="http://schemas.openxmlformats.org/officeDocument/2006/relationships/slideLayout" Target="../slideLayouts/slideLayout342.xml"/></Relationships>
</file>

<file path=ppt/slides/_rels/slide343.xml.rels><Relationships xmlns="http://schemas.openxmlformats.org/package/2006/relationships"><Relationship Id="slId343" Type="http://schemas.openxmlformats.org/officeDocument/2006/relationships/slideLayout" Target="../slideLayouts/slideLayout343.xml"/></Relationships>
</file>

<file path=ppt/slides/_rels/slide344.xml.rels><Relationships xmlns="http://schemas.openxmlformats.org/package/2006/relationships"><Relationship Id="slId344" Type="http://schemas.openxmlformats.org/officeDocument/2006/relationships/slideLayout" Target="../slideLayouts/slideLayout344.xml"/></Relationships>
</file>

<file path=ppt/slides/_rels/slide345.xml.rels><Relationships xmlns="http://schemas.openxmlformats.org/package/2006/relationships"><Relationship Id="prId111" Type="http://schemas.openxmlformats.org/officeDocument/2006/relationships/image" Target="../media/image111.jpg"/><Relationship Id="slId345" Type="http://schemas.openxmlformats.org/officeDocument/2006/relationships/slideLayout" Target="../slideLayouts/slideLayout345.xml"/></Relationships>
</file>

<file path=ppt/slides/_rels/slide346.xml.rels><Relationships xmlns="http://schemas.openxmlformats.org/package/2006/relationships"><Relationship Id="slId346" Type="http://schemas.openxmlformats.org/officeDocument/2006/relationships/slideLayout" Target="../slideLayouts/slideLayout346.xml"/></Relationships>
</file>

<file path=ppt/slides/_rels/slide347.xml.rels><Relationships xmlns="http://schemas.openxmlformats.org/package/2006/relationships"><Relationship Id="slId347" Type="http://schemas.openxmlformats.org/officeDocument/2006/relationships/slideLayout" Target="../slideLayouts/slideLayout347.xml"/></Relationships>
</file>

<file path=ppt/slides/_rels/slide348.xml.rels><Relationships xmlns="http://schemas.openxmlformats.org/package/2006/relationships"><Relationship Id="prId112" Type="http://schemas.openxmlformats.org/officeDocument/2006/relationships/image" Target="../media/image112.jpg"/><Relationship Id="slId348" Type="http://schemas.openxmlformats.org/officeDocument/2006/relationships/slideLayout" Target="../slideLayouts/slideLayout348.xml"/></Relationships>
</file>

<file path=ppt/slides/_rels/slide349.xml.rels><Relationships xmlns="http://schemas.openxmlformats.org/package/2006/relationships"><Relationship Id="slId349" Type="http://schemas.openxmlformats.org/officeDocument/2006/relationships/slideLayout" Target="../slideLayouts/slideLayout349.xml"/></Relationships>
</file>

<file path=ppt/slides/_rels/slide35.xml.rels><Relationships xmlns="http://schemas.openxmlformats.org/package/2006/relationships"><Relationship Id="slId35" Type="http://schemas.openxmlformats.org/officeDocument/2006/relationships/slideLayout" Target="../slideLayouts/slideLayout35.xml"/></Relationships>
</file>

<file path=ppt/slides/_rels/slide350.xml.rels><Relationships xmlns="http://schemas.openxmlformats.org/package/2006/relationships"><Relationship Id="slId350" Type="http://schemas.openxmlformats.org/officeDocument/2006/relationships/slideLayout" Target="../slideLayouts/slideLayout350.xml"/></Relationships>
</file>

<file path=ppt/slides/_rels/slide351.xml.rels><Relationships xmlns="http://schemas.openxmlformats.org/package/2006/relationships"><Relationship Id="slId351" Type="http://schemas.openxmlformats.org/officeDocument/2006/relationships/slideLayout" Target="../slideLayouts/slideLayout351.xml"/></Relationships>
</file>

<file path=ppt/slides/_rels/slide352.xml.rels><Relationships xmlns="http://schemas.openxmlformats.org/package/2006/relationships"><Relationship Id="prId113" Type="http://schemas.openxmlformats.org/officeDocument/2006/relationships/image" Target="../media/image113.jpg"/><Relationship Id="slId352" Type="http://schemas.openxmlformats.org/officeDocument/2006/relationships/slideLayout" Target="../slideLayouts/slideLayout352.xml"/></Relationships>
</file>

<file path=ppt/slides/_rels/slide353.xml.rels><Relationships xmlns="http://schemas.openxmlformats.org/package/2006/relationships"><Relationship Id="slId353" Type="http://schemas.openxmlformats.org/officeDocument/2006/relationships/slideLayout" Target="../slideLayouts/slideLayout353.xml"/></Relationships>
</file>

<file path=ppt/slides/_rels/slide354.xml.rels><Relationships xmlns="http://schemas.openxmlformats.org/package/2006/relationships"><Relationship Id="slId354" Type="http://schemas.openxmlformats.org/officeDocument/2006/relationships/slideLayout" Target="../slideLayouts/slideLayout354.xml"/></Relationships>
</file>

<file path=ppt/slides/_rels/slide355.xml.rels><Relationships xmlns="http://schemas.openxmlformats.org/package/2006/relationships"><Relationship Id="slId355" Type="http://schemas.openxmlformats.org/officeDocument/2006/relationships/slideLayout" Target="../slideLayouts/slideLayout355.xml"/></Relationships>
</file>

<file path=ppt/slides/_rels/slide356.xml.rels><Relationships xmlns="http://schemas.openxmlformats.org/package/2006/relationships"><Relationship Id="slId356" Type="http://schemas.openxmlformats.org/officeDocument/2006/relationships/slideLayout" Target="../slideLayouts/slideLayout356.xml"/></Relationships>
</file>

<file path=ppt/slides/_rels/slide357.xml.rels><Relationships xmlns="http://schemas.openxmlformats.org/package/2006/relationships"><Relationship Id="slId357" Type="http://schemas.openxmlformats.org/officeDocument/2006/relationships/slideLayout" Target="../slideLayouts/slideLayout357.xml"/></Relationships>
</file>

<file path=ppt/slides/_rels/slide358.xml.rels><Relationships xmlns="http://schemas.openxmlformats.org/package/2006/relationships"><Relationship Id="prId114" Type="http://schemas.openxmlformats.org/officeDocument/2006/relationships/image" Target="../media/image114.jpg"/><Relationship Id="slId358" Type="http://schemas.openxmlformats.org/officeDocument/2006/relationships/slideLayout" Target="../slideLayouts/slideLayout358.xml"/></Relationships>
</file>

<file path=ppt/slides/_rels/slide359.xml.rels><Relationships xmlns="http://schemas.openxmlformats.org/package/2006/relationships"><Relationship Id="slId359" Type="http://schemas.openxmlformats.org/officeDocument/2006/relationships/slideLayout" Target="../slideLayouts/slideLayout359.xml"/></Relationships>
</file>

<file path=ppt/slides/_rels/slide36.xml.rels><Relationships xmlns="http://schemas.openxmlformats.org/package/2006/relationships"><Relationship Id="prId16" Type="http://schemas.openxmlformats.org/officeDocument/2006/relationships/image" Target="../media/image16.jpg"/><Relationship Id="slId36" Type="http://schemas.openxmlformats.org/officeDocument/2006/relationships/slideLayout" Target="../slideLayouts/slideLayout36.xml"/></Relationships>
</file>

<file path=ppt/slides/_rels/slide360.xml.rels><Relationships xmlns="http://schemas.openxmlformats.org/package/2006/relationships"><Relationship Id="slId360" Type="http://schemas.openxmlformats.org/officeDocument/2006/relationships/slideLayout" Target="../slideLayouts/slideLayout360.xml"/></Relationships>
</file>

<file path=ppt/slides/_rels/slide361.xml.rels><Relationships xmlns="http://schemas.openxmlformats.org/package/2006/relationships"><Relationship Id="slId361" Type="http://schemas.openxmlformats.org/officeDocument/2006/relationships/slideLayout" Target="../slideLayouts/slideLayout361.xml"/></Relationships>
</file>

<file path=ppt/slides/_rels/slide362.xml.rels><Relationships xmlns="http://schemas.openxmlformats.org/package/2006/relationships"><Relationship Id="slId362" Type="http://schemas.openxmlformats.org/officeDocument/2006/relationships/slideLayout" Target="../slideLayouts/slideLayout362.xml"/></Relationships>
</file>

<file path=ppt/slides/_rels/slide363.xml.rels><Relationships xmlns="http://schemas.openxmlformats.org/package/2006/relationships"><Relationship Id="prId115" Type="http://schemas.openxmlformats.org/officeDocument/2006/relationships/image" Target="../media/image115.jpg"/><Relationship Id="slId363" Type="http://schemas.openxmlformats.org/officeDocument/2006/relationships/slideLayout" Target="../slideLayouts/slideLayout363.xml"/></Relationships>
</file>

<file path=ppt/slides/_rels/slide364.xml.rels><Relationships xmlns="http://schemas.openxmlformats.org/package/2006/relationships"><Relationship Id="slId364" Type="http://schemas.openxmlformats.org/officeDocument/2006/relationships/slideLayout" Target="../slideLayouts/slideLayout364.xml"/></Relationships>
</file>

<file path=ppt/slides/_rels/slide365.xml.rels><Relationships xmlns="http://schemas.openxmlformats.org/package/2006/relationships"><Relationship Id="slId365" Type="http://schemas.openxmlformats.org/officeDocument/2006/relationships/slideLayout" Target="../slideLayouts/slideLayout365.xml"/></Relationships>
</file>

<file path=ppt/slides/_rels/slide366.xml.rels><Relationships xmlns="http://schemas.openxmlformats.org/package/2006/relationships"><Relationship Id="slId366" Type="http://schemas.openxmlformats.org/officeDocument/2006/relationships/slideLayout" Target="../slideLayouts/slideLayout366.xml"/></Relationships>
</file>

<file path=ppt/slides/_rels/slide367.xml.rels><Relationships xmlns="http://schemas.openxmlformats.org/package/2006/relationships"><Relationship Id="slId367" Type="http://schemas.openxmlformats.org/officeDocument/2006/relationships/slideLayout" Target="../slideLayouts/slideLayout367.xml"/></Relationships>
</file>

<file path=ppt/slides/_rels/slide368.xml.rels><Relationships xmlns="http://schemas.openxmlformats.org/package/2006/relationships"><Relationship Id="prId116" Type="http://schemas.openxmlformats.org/officeDocument/2006/relationships/image" Target="../media/image116.jpg"/><Relationship Id="slId368" Type="http://schemas.openxmlformats.org/officeDocument/2006/relationships/slideLayout" Target="../slideLayouts/slideLayout368.xml"/></Relationships>
</file>

<file path=ppt/slides/_rels/slide369.xml.rels><Relationships xmlns="http://schemas.openxmlformats.org/package/2006/relationships"><Relationship Id="slId369" Type="http://schemas.openxmlformats.org/officeDocument/2006/relationships/slideLayout" Target="../slideLayouts/slideLayout369.xml"/></Relationships>
</file>

<file path=ppt/slides/_rels/slide37.xml.rels><Relationships xmlns="http://schemas.openxmlformats.org/package/2006/relationships"><Relationship Id="slId37" Type="http://schemas.openxmlformats.org/officeDocument/2006/relationships/slideLayout" Target="../slideLayouts/slideLayout37.xml"/></Relationships>
</file>

<file path=ppt/slides/_rels/slide370.xml.rels><Relationships xmlns="http://schemas.openxmlformats.org/package/2006/relationships"><Relationship Id="prId117" Type="http://schemas.openxmlformats.org/officeDocument/2006/relationships/image" Target="../media/image117.jpg"/><Relationship Id="slId370" Type="http://schemas.openxmlformats.org/officeDocument/2006/relationships/slideLayout" Target="../slideLayouts/slideLayout370.xml"/></Relationships>
</file>

<file path=ppt/slides/_rels/slide371.xml.rels><Relationships xmlns="http://schemas.openxmlformats.org/package/2006/relationships"><Relationship Id="slId371" Type="http://schemas.openxmlformats.org/officeDocument/2006/relationships/slideLayout" Target="../slideLayouts/slideLayout371.xml"/></Relationships>
</file>

<file path=ppt/slides/_rels/slide372.xml.rels><Relationships xmlns="http://schemas.openxmlformats.org/package/2006/relationships"><Relationship Id="slId372" Type="http://schemas.openxmlformats.org/officeDocument/2006/relationships/slideLayout" Target="../slideLayouts/slideLayout372.xml"/></Relationships>
</file>

<file path=ppt/slides/_rels/slide373.xml.rels><Relationships xmlns="http://schemas.openxmlformats.org/package/2006/relationships"><Relationship Id="slId373" Type="http://schemas.openxmlformats.org/officeDocument/2006/relationships/slideLayout" Target="../slideLayouts/slideLayout373.xml"/></Relationships>
</file>

<file path=ppt/slides/_rels/slide374.xml.rels><Relationships xmlns="http://schemas.openxmlformats.org/package/2006/relationships"><Relationship Id="prId118" Type="http://schemas.openxmlformats.org/officeDocument/2006/relationships/image" Target="../media/image118.jpg"/><Relationship Id="slId374" Type="http://schemas.openxmlformats.org/officeDocument/2006/relationships/slideLayout" Target="../slideLayouts/slideLayout374.xml"/></Relationships>
</file>

<file path=ppt/slides/_rels/slide375.xml.rels><Relationships xmlns="http://schemas.openxmlformats.org/package/2006/relationships"><Relationship Id="slId375" Type="http://schemas.openxmlformats.org/officeDocument/2006/relationships/slideLayout" Target="../slideLayouts/slideLayout375.xml"/></Relationships>
</file>

<file path=ppt/slides/_rels/slide376.xml.rels><Relationships xmlns="http://schemas.openxmlformats.org/package/2006/relationships"><Relationship Id="slId376" Type="http://schemas.openxmlformats.org/officeDocument/2006/relationships/slideLayout" Target="../slideLayouts/slideLayout376.xml"/></Relationships>
</file>

<file path=ppt/slides/_rels/slide377.xml.rels><Relationships xmlns="http://schemas.openxmlformats.org/package/2006/relationships"><Relationship Id="prId119" Type="http://schemas.openxmlformats.org/officeDocument/2006/relationships/image" Target="../media/image119.jpg"/><Relationship Id="slId377" Type="http://schemas.openxmlformats.org/officeDocument/2006/relationships/slideLayout" Target="../slideLayouts/slideLayout377.xml"/></Relationships>
</file>

<file path=ppt/slides/_rels/slide378.xml.rels><Relationships xmlns="http://schemas.openxmlformats.org/package/2006/relationships"><Relationship Id="slId378" Type="http://schemas.openxmlformats.org/officeDocument/2006/relationships/slideLayout" Target="../slideLayouts/slideLayout378.xml"/></Relationships>
</file>

<file path=ppt/slides/_rels/slide379.xml.rels><Relationships xmlns="http://schemas.openxmlformats.org/package/2006/relationships"><Relationship Id="prId120" Type="http://schemas.openxmlformats.org/officeDocument/2006/relationships/image" Target="../media/image120.png"/><Relationship Id="prId121" Type="http://schemas.openxmlformats.org/officeDocument/2006/relationships/image" Target="../media/image121.png"/><Relationship Id="prId122" Type="http://schemas.openxmlformats.org/officeDocument/2006/relationships/image" Target="../media/image122.png"/><Relationship Id="slId379" Type="http://schemas.openxmlformats.org/officeDocument/2006/relationships/slideLayout" Target="../slideLayouts/slideLayout379.xml"/></Relationships>
</file>

<file path=ppt/slides/_rels/slide38.xml.rels><Relationships xmlns="http://schemas.openxmlformats.org/package/2006/relationships"><Relationship Id="slId38" Type="http://schemas.openxmlformats.org/officeDocument/2006/relationships/slideLayout" Target="../slideLayouts/slideLayout38.xml"/></Relationships>
</file>

<file path=ppt/slides/_rels/slide380.xml.rels><Relationships xmlns="http://schemas.openxmlformats.org/package/2006/relationships"><Relationship Id="slId380" Type="http://schemas.openxmlformats.org/officeDocument/2006/relationships/slideLayout" Target="../slideLayouts/slideLayout380.xml"/></Relationships>
</file>

<file path=ppt/slides/_rels/slide381.xml.rels><Relationships xmlns="http://schemas.openxmlformats.org/package/2006/relationships"><Relationship Id="prId123" Type="http://schemas.openxmlformats.org/officeDocument/2006/relationships/image" Target="../media/image123.jpg"/><Relationship Id="slId381" Type="http://schemas.openxmlformats.org/officeDocument/2006/relationships/slideLayout" Target="../slideLayouts/slideLayout381.xml"/></Relationships>
</file>

<file path=ppt/slides/_rels/slide382.xml.rels><Relationships xmlns="http://schemas.openxmlformats.org/package/2006/relationships"><Relationship Id="slId382" Type="http://schemas.openxmlformats.org/officeDocument/2006/relationships/slideLayout" Target="../slideLayouts/slideLayout382.xml"/></Relationships>
</file>

<file path=ppt/slides/_rels/slide383.xml.rels><Relationships xmlns="http://schemas.openxmlformats.org/package/2006/relationships"><Relationship Id="prId124" Type="http://schemas.openxmlformats.org/officeDocument/2006/relationships/image" Target="../media/image124.jpg"/><Relationship Id="slId383" Type="http://schemas.openxmlformats.org/officeDocument/2006/relationships/slideLayout" Target="../slideLayouts/slideLayout383.xml"/></Relationships>
</file>

<file path=ppt/slides/_rels/slide384.xml.rels><Relationships xmlns="http://schemas.openxmlformats.org/package/2006/relationships"><Relationship Id="slId384" Type="http://schemas.openxmlformats.org/officeDocument/2006/relationships/slideLayout" Target="../slideLayouts/slideLayout384.xml"/></Relationships>
</file>

<file path=ppt/slides/_rels/slide385.xml.rels><Relationships xmlns="http://schemas.openxmlformats.org/package/2006/relationships"><Relationship Id="slId385" Type="http://schemas.openxmlformats.org/officeDocument/2006/relationships/slideLayout" Target="../slideLayouts/slideLayout385.xml"/></Relationships>
</file>

<file path=ppt/slides/_rels/slide386.xml.rels><Relationships xmlns="http://schemas.openxmlformats.org/package/2006/relationships"><Relationship Id="slId386" Type="http://schemas.openxmlformats.org/officeDocument/2006/relationships/slideLayout" Target="../slideLayouts/slideLayout386.xml"/></Relationships>
</file>

<file path=ppt/slides/_rels/slide387.xml.rels><Relationships xmlns="http://schemas.openxmlformats.org/package/2006/relationships"><Relationship Id="prId125" Type="http://schemas.openxmlformats.org/officeDocument/2006/relationships/image" Target="../media/image125.jpg"/><Relationship Id="prId126" Type="http://schemas.openxmlformats.org/officeDocument/2006/relationships/image" Target="../media/image126.jpg"/><Relationship Id="slId387" Type="http://schemas.openxmlformats.org/officeDocument/2006/relationships/slideLayout" Target="../slideLayouts/slideLayout387.xml"/></Relationships>
</file>

<file path=ppt/slides/_rels/slide388.xml.rels><Relationships xmlns="http://schemas.openxmlformats.org/package/2006/relationships"><Relationship Id="slId388" Type="http://schemas.openxmlformats.org/officeDocument/2006/relationships/slideLayout" Target="../slideLayouts/slideLayout388.xml"/></Relationships>
</file>

<file path=ppt/slides/_rels/slide389.xml.rels><Relationships xmlns="http://schemas.openxmlformats.org/package/2006/relationships"><Relationship Id="slId389" Type="http://schemas.openxmlformats.org/officeDocument/2006/relationships/slideLayout" Target="../slideLayouts/slideLayout389.xml"/></Relationships>
</file>

<file path=ppt/slides/_rels/slide39.xml.rels><Relationships xmlns="http://schemas.openxmlformats.org/package/2006/relationships"><Relationship Id="slId39" Type="http://schemas.openxmlformats.org/officeDocument/2006/relationships/slideLayout" Target="../slideLayouts/slideLayout39.xml"/></Relationships>
</file>

<file path=ppt/slides/_rels/slide390.xml.rels><Relationships xmlns="http://schemas.openxmlformats.org/package/2006/relationships"><Relationship Id="prId127" Type="http://schemas.openxmlformats.org/officeDocument/2006/relationships/image" Target="../media/image127.jpg"/><Relationship Id="slId390" Type="http://schemas.openxmlformats.org/officeDocument/2006/relationships/slideLayout" Target="../slideLayouts/slideLayout390.xml"/></Relationships>
</file>

<file path=ppt/slides/_rels/slide391.xml.rels><Relationships xmlns="http://schemas.openxmlformats.org/package/2006/relationships"><Relationship Id="slId391" Type="http://schemas.openxmlformats.org/officeDocument/2006/relationships/slideLayout" Target="../slideLayouts/slideLayout391.xml"/></Relationships>
</file>

<file path=ppt/slides/_rels/slide392.xml.rels><Relationships xmlns="http://schemas.openxmlformats.org/package/2006/relationships"><Relationship Id="slId392" Type="http://schemas.openxmlformats.org/officeDocument/2006/relationships/slideLayout" Target="../slideLayouts/slideLayout392.xml"/></Relationships>
</file>

<file path=ppt/slides/_rels/slide393.xml.rels><Relationships xmlns="http://schemas.openxmlformats.org/package/2006/relationships"><Relationship Id="prId128" Type="http://schemas.openxmlformats.org/officeDocument/2006/relationships/image" Target="../media/image128.jpg"/><Relationship Id="prId129" Type="http://schemas.openxmlformats.org/officeDocument/2006/relationships/image" Target="../media/image129.jpg"/><Relationship Id="slId393" Type="http://schemas.openxmlformats.org/officeDocument/2006/relationships/slideLayout" Target="../slideLayouts/slideLayout393.xml"/></Relationships>
</file>

<file path=ppt/slides/_rels/slide394.xml.rels><Relationships xmlns="http://schemas.openxmlformats.org/package/2006/relationships"><Relationship Id="prId130" Type="http://schemas.openxmlformats.org/officeDocument/2006/relationships/image" Target="../media/image130.png"/><Relationship Id="prId131" Type="http://schemas.openxmlformats.org/officeDocument/2006/relationships/image" Target="../media/image131.png"/><Relationship Id="slId394" Type="http://schemas.openxmlformats.org/officeDocument/2006/relationships/slideLayout" Target="../slideLayouts/slideLayout394.xml"/></Relationships>
</file>

<file path=ppt/slides/_rels/slide395.xml.rels><Relationships xmlns="http://schemas.openxmlformats.org/package/2006/relationships"><Relationship Id="prId132" Type="http://schemas.openxmlformats.org/officeDocument/2006/relationships/image" Target="../media/image132.jpg"/><Relationship Id="slId395" Type="http://schemas.openxmlformats.org/officeDocument/2006/relationships/slideLayout" Target="../slideLayouts/slideLayout395.xml"/></Relationships>
</file>

<file path=ppt/slides/_rels/slide396.xml.rels><Relationships xmlns="http://schemas.openxmlformats.org/package/2006/relationships"><Relationship Id="slId396" Type="http://schemas.openxmlformats.org/officeDocument/2006/relationships/slideLayout" Target="../slideLayouts/slideLayout396.xml"/></Relationships>
</file>

<file path=ppt/slides/_rels/slide397.xml.rels><Relationships xmlns="http://schemas.openxmlformats.org/package/2006/relationships"><Relationship Id="slId397" Type="http://schemas.openxmlformats.org/officeDocument/2006/relationships/slideLayout" Target="../slideLayouts/slideLayout397.xml"/></Relationships>
</file>

<file path=ppt/slides/_rels/slide398.xml.rels><Relationships xmlns="http://schemas.openxmlformats.org/package/2006/relationships"><Relationship Id="slId398" Type="http://schemas.openxmlformats.org/officeDocument/2006/relationships/slideLayout" Target="../slideLayouts/slideLayout398.xml"/></Relationships>
</file>

<file path=ppt/slides/_rels/slide399.xml.rels><Relationships xmlns="http://schemas.openxmlformats.org/package/2006/relationships"><Relationship Id="slId399" Type="http://schemas.openxmlformats.org/officeDocument/2006/relationships/slideLayout" Target="../slideLayouts/slideLayout399.xml"/></Relationships>
</file>

<file path=ppt/slides/_rels/slide4.xml.rels><Relationships xmlns="http://schemas.openxmlformats.org/package/2006/relationships"><Relationship Id="slId4" Type="http://schemas.openxmlformats.org/officeDocument/2006/relationships/slideLayout" Target="../slideLayouts/slideLayout4.xml"/></Relationships>
</file>

<file path=ppt/slides/_rels/slide40.xml.rels><Relationships xmlns="http://schemas.openxmlformats.org/package/2006/relationships"><Relationship Id="prId17" Type="http://schemas.openxmlformats.org/officeDocument/2006/relationships/image" Target="../media/image17.jpg"/><Relationship Id="slId40" Type="http://schemas.openxmlformats.org/officeDocument/2006/relationships/slideLayout" Target="../slideLayouts/slideLayout40.xml"/></Relationships>
</file>

<file path=ppt/slides/_rels/slide400.xml.rels><Relationships xmlns="http://schemas.openxmlformats.org/package/2006/relationships"><Relationship Id="slId400" Type="http://schemas.openxmlformats.org/officeDocument/2006/relationships/slideLayout" Target="../slideLayouts/slideLayout400.xml"/></Relationships>
</file>

<file path=ppt/slides/_rels/slide401.xml.rels><Relationships xmlns="http://schemas.openxmlformats.org/package/2006/relationships"><Relationship Id="slId401" Type="http://schemas.openxmlformats.org/officeDocument/2006/relationships/slideLayout" Target="../slideLayouts/slideLayout401.xml"/></Relationships>
</file>

<file path=ppt/slides/_rels/slide402.xml.rels><Relationships xmlns="http://schemas.openxmlformats.org/package/2006/relationships"><Relationship Id="slId402" Type="http://schemas.openxmlformats.org/officeDocument/2006/relationships/slideLayout" Target="../slideLayouts/slideLayout402.xml"/></Relationships>
</file>

<file path=ppt/slides/_rels/slide403.xml.rels><Relationships xmlns="http://schemas.openxmlformats.org/package/2006/relationships"><Relationship Id="prId133" Type="http://schemas.openxmlformats.org/officeDocument/2006/relationships/image" Target="../media/image133.jpg"/><Relationship Id="slId403" Type="http://schemas.openxmlformats.org/officeDocument/2006/relationships/slideLayout" Target="../slideLayouts/slideLayout403.xml"/></Relationships>
</file>

<file path=ppt/slides/_rels/slide41.xml.rels><Relationships xmlns="http://schemas.openxmlformats.org/package/2006/relationships"><Relationship Id="prId18" Type="http://schemas.openxmlformats.org/officeDocument/2006/relationships/image" Target="../media/image18.jpg"/><Relationship Id="slId41" Type="http://schemas.openxmlformats.org/officeDocument/2006/relationships/slideLayout" Target="../slideLayouts/slideLayout41.xml"/></Relationships>
</file>

<file path=ppt/slides/_rels/slide42.xml.rels><Relationships xmlns="http://schemas.openxmlformats.org/package/2006/relationships"><Relationship Id="prId19" Type="http://schemas.openxmlformats.org/officeDocument/2006/relationships/image" Target="../media/image19.jpg"/><Relationship Id="slId42" Type="http://schemas.openxmlformats.org/officeDocument/2006/relationships/slideLayout" Target="../slideLayouts/slideLayout42.xml"/></Relationships>
</file>

<file path=ppt/slides/_rels/slide43.xml.rels><Relationships xmlns="http://schemas.openxmlformats.org/package/2006/relationships"><Relationship Id="prId20" Type="http://schemas.openxmlformats.org/officeDocument/2006/relationships/image" Target="../media/image20.jpg"/><Relationship Id="slId43" Type="http://schemas.openxmlformats.org/officeDocument/2006/relationships/slideLayout" Target="../slideLayouts/slideLayout43.xml"/></Relationships>
</file>

<file path=ppt/slides/_rels/slide44.xml.rels><Relationships xmlns="http://schemas.openxmlformats.org/package/2006/relationships"><Relationship Id="prId21" Type="http://schemas.openxmlformats.org/officeDocument/2006/relationships/image" Target="../media/image21.jpg"/><Relationship Id="prId22" Type="http://schemas.openxmlformats.org/officeDocument/2006/relationships/image" Target="../media/image22.jpg"/><Relationship Id="slId44" Type="http://schemas.openxmlformats.org/officeDocument/2006/relationships/slideLayout" Target="../slideLayouts/slideLayout44.xml"/></Relationships>
</file>

<file path=ppt/slides/_rels/slide45.xml.rels><Relationships xmlns="http://schemas.openxmlformats.org/package/2006/relationships"><Relationship Id="prId23" Type="http://schemas.openxmlformats.org/officeDocument/2006/relationships/image" Target="../media/image23.jpg"/><Relationship Id="prId24" Type="http://schemas.openxmlformats.org/officeDocument/2006/relationships/image" Target="../media/image24.jpg"/><Relationship Id="slId45" Type="http://schemas.openxmlformats.org/officeDocument/2006/relationships/slideLayout" Target="../slideLayouts/slideLayout45.xml"/></Relationships>
</file>

<file path=ppt/slides/_rels/slide46.xml.rels><Relationships xmlns="http://schemas.openxmlformats.org/package/2006/relationships"><Relationship Id="prId25" Type="http://schemas.openxmlformats.org/officeDocument/2006/relationships/image" Target="../media/image25.jpg"/><Relationship Id="slId46" Type="http://schemas.openxmlformats.org/officeDocument/2006/relationships/slideLayout" Target="../slideLayouts/slideLayout46.xml"/></Relationships>
</file>

<file path=ppt/slides/_rels/slide47.xml.rels><Relationships xmlns="http://schemas.openxmlformats.org/package/2006/relationships"><Relationship Id="prId26" Type="http://schemas.openxmlformats.org/officeDocument/2006/relationships/image" Target="../media/image26.jpg"/><Relationship Id="slId47" Type="http://schemas.openxmlformats.org/officeDocument/2006/relationships/slideLayout" Target="../slideLayouts/slideLayout47.xml"/></Relationships>
</file>

<file path=ppt/slides/_rels/slide48.xml.rels><Relationships xmlns="http://schemas.openxmlformats.org/package/2006/relationships"><Relationship Id="prId27" Type="http://schemas.openxmlformats.org/officeDocument/2006/relationships/image" Target="../media/image27.jpg"/><Relationship Id="slId48" Type="http://schemas.openxmlformats.org/officeDocument/2006/relationships/slideLayout" Target="../slideLayouts/slideLayout48.xml"/></Relationships>
</file>

<file path=ppt/slides/_rels/slide49.xml.rels><Relationships xmlns="http://schemas.openxmlformats.org/package/2006/relationships"><Relationship Id="prId28" Type="http://schemas.openxmlformats.org/officeDocument/2006/relationships/image" Target="../media/image28.jpg"/><Relationship Id="prId29" Type="http://schemas.openxmlformats.org/officeDocument/2006/relationships/image" Target="../media/image29.jpg"/><Relationship Id="slId49" Type="http://schemas.openxmlformats.org/officeDocument/2006/relationships/slideLayout" Target="../slideLayouts/slideLayout49.xml"/></Relationships>
</file>

<file path=ppt/slides/_rels/slide5.xml.rels><Relationships xmlns="http://schemas.openxmlformats.org/package/2006/relationships"><Relationship Id="prId3" Type="http://schemas.openxmlformats.org/officeDocument/2006/relationships/image" Target="../media/image3.jpg"/><Relationship Id="prId4" Type="http://schemas.openxmlformats.org/officeDocument/2006/relationships/image" Target="../media/image4.jpg"/><Relationship Id="slId5" Type="http://schemas.openxmlformats.org/officeDocument/2006/relationships/slideLayout" Target="../slideLayouts/slideLayout5.xml"/></Relationships>
</file>

<file path=ppt/slides/_rels/slide50.xml.rels><Relationships xmlns="http://schemas.openxmlformats.org/package/2006/relationships"><Relationship Id="prId30" Type="http://schemas.openxmlformats.org/officeDocument/2006/relationships/image" Target="../media/image30.jpg"/><Relationship Id="prId31" Type="http://schemas.openxmlformats.org/officeDocument/2006/relationships/image" Target="../media/image31.jpg"/><Relationship Id="slId50" Type="http://schemas.openxmlformats.org/officeDocument/2006/relationships/slideLayout" Target="../slideLayouts/slideLayout50.xml"/></Relationships>
</file>

<file path=ppt/slides/_rels/slide51.xml.rels><Relationships xmlns="http://schemas.openxmlformats.org/package/2006/relationships"><Relationship Id="prId32" Type="http://schemas.openxmlformats.org/officeDocument/2006/relationships/image" Target="../media/image32.jpg"/><Relationship Id="slId51" Type="http://schemas.openxmlformats.org/officeDocument/2006/relationships/slideLayout" Target="../slideLayouts/slideLayout51.xml"/></Relationships>
</file>

<file path=ppt/slides/_rels/slide52.xml.rels><Relationships xmlns="http://schemas.openxmlformats.org/package/2006/relationships"><Relationship Id="prId33" Type="http://schemas.openxmlformats.org/officeDocument/2006/relationships/image" Target="../media/image33.jpg"/><Relationship Id="slId52" Type="http://schemas.openxmlformats.org/officeDocument/2006/relationships/slideLayout" Target="../slideLayouts/slideLayout52.xml"/></Relationships>
</file>

<file path=ppt/slides/_rels/slide53.xml.rels><Relationships xmlns="http://schemas.openxmlformats.org/package/2006/relationships"><Relationship Id="slId53" Type="http://schemas.openxmlformats.org/officeDocument/2006/relationships/slideLayout" Target="../slideLayouts/slideLayout53.xml"/></Relationships>
</file>

<file path=ppt/slides/_rels/slide54.xml.rels><Relationships xmlns="http://schemas.openxmlformats.org/package/2006/relationships"><Relationship Id="prId34" Type="http://schemas.openxmlformats.org/officeDocument/2006/relationships/image" Target="../media/image34.jpg"/><Relationship Id="slId54" Type="http://schemas.openxmlformats.org/officeDocument/2006/relationships/slideLayout" Target="../slideLayouts/slideLayout54.xml"/></Relationships>
</file>

<file path=ppt/slides/_rels/slide55.xml.rels><Relationships xmlns="http://schemas.openxmlformats.org/package/2006/relationships"><Relationship Id="slId55" Type="http://schemas.openxmlformats.org/officeDocument/2006/relationships/slideLayout" Target="../slideLayouts/slideLayout55.xml"/></Relationships>
</file>

<file path=ppt/slides/_rels/slide56.xml.rels><Relationships xmlns="http://schemas.openxmlformats.org/package/2006/relationships"><Relationship Id="prId35" Type="http://schemas.openxmlformats.org/officeDocument/2006/relationships/image" Target="../media/image35.jpg"/><Relationship Id="slId56" Type="http://schemas.openxmlformats.org/officeDocument/2006/relationships/slideLayout" Target="../slideLayouts/slideLayout56.xml"/></Relationships>
</file>

<file path=ppt/slides/_rels/slide57.xml.rels><Relationships xmlns="http://schemas.openxmlformats.org/package/2006/relationships"><Relationship Id="prId36" Type="http://schemas.openxmlformats.org/officeDocument/2006/relationships/image" Target="../media/image36.jpg"/><Relationship Id="slId57" Type="http://schemas.openxmlformats.org/officeDocument/2006/relationships/slideLayout" Target="../slideLayouts/slideLayout57.xml"/></Relationships>
</file>

<file path=ppt/slides/_rels/slide58.xml.rels><Relationships xmlns="http://schemas.openxmlformats.org/package/2006/relationships"><Relationship Id="prId37" Type="http://schemas.openxmlformats.org/officeDocument/2006/relationships/image" Target="../media/image37.jpg"/><Relationship Id="prId38" Type="http://schemas.openxmlformats.org/officeDocument/2006/relationships/image" Target="../media/image38.jpg"/><Relationship Id="slId58" Type="http://schemas.openxmlformats.org/officeDocument/2006/relationships/slideLayout" Target="../slideLayouts/slideLayout58.xml"/></Relationships>
</file>

<file path=ppt/slides/_rels/slide59.xml.rels><Relationships xmlns="http://schemas.openxmlformats.org/package/2006/relationships"><Relationship Id="prId39" Type="http://schemas.openxmlformats.org/officeDocument/2006/relationships/image" Target="../media/image39.jpg"/><Relationship Id="slId59" Type="http://schemas.openxmlformats.org/officeDocument/2006/relationships/slideLayout" Target="../slideLayouts/slideLayout59.xml"/></Relationships>
</file>

<file path=ppt/slides/_rels/slide6.xml.rels><Relationships xmlns="http://schemas.openxmlformats.org/package/2006/relationships"><Relationship Id="slId6" Type="http://schemas.openxmlformats.org/officeDocument/2006/relationships/slideLayout" Target="../slideLayouts/slideLayout6.xml"/></Relationships>
</file>

<file path=ppt/slides/_rels/slide60.xml.rels><Relationships xmlns="http://schemas.openxmlformats.org/package/2006/relationships"><Relationship Id="prId40" Type="http://schemas.openxmlformats.org/officeDocument/2006/relationships/image" Target="../media/image40.jpg"/><Relationship Id="slId60" Type="http://schemas.openxmlformats.org/officeDocument/2006/relationships/slideLayout" Target="../slideLayouts/slideLayout60.xml"/></Relationships>
</file>

<file path=ppt/slides/_rels/slide61.xml.rels><Relationships xmlns="http://schemas.openxmlformats.org/package/2006/relationships"><Relationship Id="prId41" Type="http://schemas.openxmlformats.org/officeDocument/2006/relationships/image" Target="../media/image41.jpg"/><Relationship Id="prId42" Type="http://schemas.openxmlformats.org/officeDocument/2006/relationships/image" Target="../media/image42.jpg"/><Relationship Id="prId43" Type="http://schemas.openxmlformats.org/officeDocument/2006/relationships/image" Target="../media/image43.jpg"/><Relationship Id="prId44" Type="http://schemas.openxmlformats.org/officeDocument/2006/relationships/image" Target="../media/image44.jpg"/><Relationship Id="prId45" Type="http://schemas.openxmlformats.org/officeDocument/2006/relationships/image" Target="../media/image45.jpg"/><Relationship Id="slId61" Type="http://schemas.openxmlformats.org/officeDocument/2006/relationships/slideLayout" Target="../slideLayouts/slideLayout61.xml"/></Relationships>
</file>

<file path=ppt/slides/_rels/slide62.xml.rels><Relationships xmlns="http://schemas.openxmlformats.org/package/2006/relationships"><Relationship Id="prId46" Type="http://schemas.openxmlformats.org/officeDocument/2006/relationships/image" Target="../media/image46.jpg"/><Relationship Id="slId62" Type="http://schemas.openxmlformats.org/officeDocument/2006/relationships/slideLayout" Target="../slideLayouts/slideLayout62.xml"/></Relationships>
</file>

<file path=ppt/slides/_rels/slide63.xml.rels><Relationships xmlns="http://schemas.openxmlformats.org/package/2006/relationships"><Relationship Id="prId47" Type="http://schemas.openxmlformats.org/officeDocument/2006/relationships/image" Target="../media/image47.png"/><Relationship Id="prId48" Type="http://schemas.openxmlformats.org/officeDocument/2006/relationships/image" Target="../media/image48.png"/><Relationship Id="prId49" Type="http://schemas.openxmlformats.org/officeDocument/2006/relationships/image" Target="../media/image49.png"/><Relationship Id="prId50" Type="http://schemas.openxmlformats.org/officeDocument/2006/relationships/image" Target="../media/image50.png"/><Relationship Id="prId51" Type="http://schemas.openxmlformats.org/officeDocument/2006/relationships/image" Target="../media/image51.png"/><Relationship Id="prId52" Type="http://schemas.openxmlformats.org/officeDocument/2006/relationships/image" Target="../media/image52.png"/><Relationship Id="slId63" Type="http://schemas.openxmlformats.org/officeDocument/2006/relationships/slideLayout" Target="../slideLayouts/slideLayout63.xml"/></Relationships>
</file>

<file path=ppt/slides/_rels/slide64.xml.rels><Relationships xmlns="http://schemas.openxmlformats.org/package/2006/relationships"><Relationship Id="slId64" Type="http://schemas.openxmlformats.org/officeDocument/2006/relationships/slideLayout" Target="../slideLayouts/slideLayout64.xml"/></Relationships>
</file>

<file path=ppt/slides/_rels/slide65.xml.rels><Relationships xmlns="http://schemas.openxmlformats.org/package/2006/relationships"><Relationship Id="slId65" Type="http://schemas.openxmlformats.org/officeDocument/2006/relationships/slideLayout" Target="../slideLayouts/slideLayout65.xml"/></Relationships>
</file>

<file path=ppt/slides/_rels/slide66.xml.rels><Relationships xmlns="http://schemas.openxmlformats.org/package/2006/relationships"><Relationship Id="slId66" Type="http://schemas.openxmlformats.org/officeDocument/2006/relationships/slideLayout" Target="../slideLayouts/slideLayout66.xml"/></Relationships>
</file>

<file path=ppt/slides/_rels/slide67.xml.rels><Relationships xmlns="http://schemas.openxmlformats.org/package/2006/relationships"><Relationship Id="slId67" Type="http://schemas.openxmlformats.org/officeDocument/2006/relationships/slideLayout" Target="../slideLayouts/slideLayout67.xml"/></Relationships>
</file>

<file path=ppt/slides/_rels/slide68.xml.rels><Relationships xmlns="http://schemas.openxmlformats.org/package/2006/relationships"><Relationship Id="prId53" Type="http://schemas.openxmlformats.org/officeDocument/2006/relationships/image" Target="../media/image53.jpg"/><Relationship Id="slId68" Type="http://schemas.openxmlformats.org/officeDocument/2006/relationships/slideLayout" Target="../slideLayouts/slideLayout68.xml"/></Relationships>
</file>

<file path=ppt/slides/_rels/slide69.xml.rels><Relationships xmlns="http://schemas.openxmlformats.org/package/2006/relationships"><Relationship Id="slId69" Type="http://schemas.openxmlformats.org/officeDocument/2006/relationships/slideLayout" Target="../slideLayouts/slideLayout69.xml"/></Relationships>
</file>

<file path=ppt/slides/_rels/slide7.xml.rels><Relationships xmlns="http://schemas.openxmlformats.org/package/2006/relationships"><Relationship Id="slId7" Type="http://schemas.openxmlformats.org/officeDocument/2006/relationships/slideLayout" Target="../slideLayouts/slideLayout7.xml"/></Relationships>
</file>

<file path=ppt/slides/_rels/slide70.xml.rels><Relationships xmlns="http://schemas.openxmlformats.org/package/2006/relationships"><Relationship Id="slId70" Type="http://schemas.openxmlformats.org/officeDocument/2006/relationships/slideLayout" Target="../slideLayouts/slideLayout70.xml"/></Relationships>
</file>

<file path=ppt/slides/_rels/slide71.xml.rels><Relationships xmlns="http://schemas.openxmlformats.org/package/2006/relationships"><Relationship Id="prId54" Type="http://schemas.openxmlformats.org/officeDocument/2006/relationships/image" Target="../media/image54.jpg"/><Relationship Id="slId71" Type="http://schemas.openxmlformats.org/officeDocument/2006/relationships/slideLayout" Target="../slideLayouts/slideLayout71.xml"/></Relationships>
</file>

<file path=ppt/slides/_rels/slide72.xml.rels><Relationships xmlns="http://schemas.openxmlformats.org/package/2006/relationships"><Relationship Id="prId55" Type="http://schemas.openxmlformats.org/officeDocument/2006/relationships/image" Target="../media/image55.jpg"/><Relationship Id="slId72" Type="http://schemas.openxmlformats.org/officeDocument/2006/relationships/slideLayout" Target="../slideLayouts/slideLayout72.xml"/></Relationships>
</file>

<file path=ppt/slides/_rels/slide73.xml.rels><Relationships xmlns="http://schemas.openxmlformats.org/package/2006/relationships"><Relationship Id="prId56" Type="http://schemas.openxmlformats.org/officeDocument/2006/relationships/image" Target="../media/image56.png"/><Relationship Id="slId73" Type="http://schemas.openxmlformats.org/officeDocument/2006/relationships/slideLayout" Target="../slideLayouts/slideLayout73.xml"/></Relationships>
</file>

<file path=ppt/slides/_rels/slide74.xml.rels><Relationships xmlns="http://schemas.openxmlformats.org/package/2006/relationships"><Relationship Id="prId57" Type="http://schemas.openxmlformats.org/officeDocument/2006/relationships/image" Target="../media/image57.png"/><Relationship Id="slId74" Type="http://schemas.openxmlformats.org/officeDocument/2006/relationships/slideLayout" Target="../slideLayouts/slideLayout74.xml"/></Relationships>
</file>

<file path=ppt/slides/_rels/slide75.xml.rels><Relationships xmlns="http://schemas.openxmlformats.org/package/2006/relationships"><Relationship Id="prId58" Type="http://schemas.openxmlformats.org/officeDocument/2006/relationships/image" Target="../media/image58.jpg"/><Relationship Id="slId75" Type="http://schemas.openxmlformats.org/officeDocument/2006/relationships/slideLayout" Target="../slideLayouts/slideLayout75.xml"/></Relationships>
</file>

<file path=ppt/slides/_rels/slide76.xml.rels><Relationships xmlns="http://schemas.openxmlformats.org/package/2006/relationships"><Relationship Id="prId59" Type="http://schemas.openxmlformats.org/officeDocument/2006/relationships/image" Target="../media/image59.png"/><Relationship Id="slId76" Type="http://schemas.openxmlformats.org/officeDocument/2006/relationships/slideLayout" Target="../slideLayouts/slideLayout76.xml"/></Relationships>
</file>

<file path=ppt/slides/_rels/slide77.xml.rels><Relationships xmlns="http://schemas.openxmlformats.org/package/2006/relationships"><Relationship Id="prId60" Type="http://schemas.openxmlformats.org/officeDocument/2006/relationships/image" Target="../media/image60.png"/><Relationship Id="slId77" Type="http://schemas.openxmlformats.org/officeDocument/2006/relationships/slideLayout" Target="../slideLayouts/slideLayout77.xml"/></Relationships>
</file>

<file path=ppt/slides/_rels/slide78.xml.rels><Relationships xmlns="http://schemas.openxmlformats.org/package/2006/relationships"><Relationship Id="prId61" Type="http://schemas.openxmlformats.org/officeDocument/2006/relationships/image" Target="../media/image61.png"/><Relationship Id="slId78" Type="http://schemas.openxmlformats.org/officeDocument/2006/relationships/slideLayout" Target="../slideLayouts/slideLayout78.xml"/></Relationships>
</file>

<file path=ppt/slides/_rels/slide79.xml.rels><Relationships xmlns="http://schemas.openxmlformats.org/package/2006/relationships"><Relationship Id="slId79" Type="http://schemas.openxmlformats.org/officeDocument/2006/relationships/slideLayout" Target="../slideLayouts/slideLayout79.xml"/></Relationships>
</file>

<file path=ppt/slides/_rels/slide8.xml.rels><Relationships xmlns="http://schemas.openxmlformats.org/package/2006/relationships"><Relationship Id="slId8" Type="http://schemas.openxmlformats.org/officeDocument/2006/relationships/slideLayout" Target="../slideLayouts/slideLayout8.xml"/></Relationships>
</file>

<file path=ppt/slides/_rels/slide80.xml.rels><Relationships xmlns="http://schemas.openxmlformats.org/package/2006/relationships"><Relationship Id="prId62" Type="http://schemas.openxmlformats.org/officeDocument/2006/relationships/image" Target="../media/image62.png"/><Relationship Id="prId63" Type="http://schemas.openxmlformats.org/officeDocument/2006/relationships/image" Target="../media/image63.png"/><Relationship Id="slId80" Type="http://schemas.openxmlformats.org/officeDocument/2006/relationships/slideLayout" Target="../slideLayouts/slideLayout80.xml"/></Relationships>
</file>

<file path=ppt/slides/_rels/slide81.xml.rels><Relationships xmlns="http://schemas.openxmlformats.org/package/2006/relationships"><Relationship Id="prId64" Type="http://schemas.openxmlformats.org/officeDocument/2006/relationships/image" Target="../media/image64.jpg"/><Relationship Id="slId81" Type="http://schemas.openxmlformats.org/officeDocument/2006/relationships/slideLayout" Target="../slideLayouts/slideLayout81.xml"/></Relationships>
</file>

<file path=ppt/slides/_rels/slide82.xml.rels><Relationships xmlns="http://schemas.openxmlformats.org/package/2006/relationships"><Relationship Id="slId82" Type="http://schemas.openxmlformats.org/officeDocument/2006/relationships/slideLayout" Target="../slideLayouts/slideLayout82.xml"/></Relationships>
</file>

<file path=ppt/slides/_rels/slide83.xml.rels><Relationships xmlns="http://schemas.openxmlformats.org/package/2006/relationships"><Relationship Id="prId65" Type="http://schemas.openxmlformats.org/officeDocument/2006/relationships/image" Target="../media/image65.jpg"/><Relationship Id="slId83" Type="http://schemas.openxmlformats.org/officeDocument/2006/relationships/slideLayout" Target="../slideLayouts/slideLayout83.xml"/></Relationships>
</file>

<file path=ppt/slides/_rels/slide84.xml.rels><Relationships xmlns="http://schemas.openxmlformats.org/package/2006/relationships"><Relationship Id="slId84" Type="http://schemas.openxmlformats.org/officeDocument/2006/relationships/slideLayout" Target="../slideLayouts/slideLayout84.xml"/></Relationships>
</file>

<file path=ppt/slides/_rels/slide85.xml.rels><Relationships xmlns="http://schemas.openxmlformats.org/package/2006/relationships"><Relationship Id="slId85" Type="http://schemas.openxmlformats.org/officeDocument/2006/relationships/slideLayout" Target="../slideLayouts/slideLayout85.xml"/></Relationships>
</file>

<file path=ppt/slides/_rels/slide86.xml.rels><Relationships xmlns="http://schemas.openxmlformats.org/package/2006/relationships"><Relationship Id="slId86" Type="http://schemas.openxmlformats.org/officeDocument/2006/relationships/slideLayout" Target="../slideLayouts/slideLayout86.xml"/></Relationships>
</file>

<file path=ppt/slides/_rels/slide87.xml.rels><Relationships xmlns="http://schemas.openxmlformats.org/package/2006/relationships"><Relationship Id="prId66" Type="http://schemas.openxmlformats.org/officeDocument/2006/relationships/image" Target="../media/image66.png"/><Relationship Id="slId87" Type="http://schemas.openxmlformats.org/officeDocument/2006/relationships/slideLayout" Target="../slideLayouts/slideLayout87.xml"/></Relationships>
</file>

<file path=ppt/slides/_rels/slide88.xml.rels><Relationships xmlns="http://schemas.openxmlformats.org/package/2006/relationships"><Relationship Id="slId88" Type="http://schemas.openxmlformats.org/officeDocument/2006/relationships/slideLayout" Target="../slideLayouts/slideLayout88.xml"/></Relationships>
</file>

<file path=ppt/slides/_rels/slide89.xml.rels><Relationships xmlns="http://schemas.openxmlformats.org/package/2006/relationships"><Relationship Id="prId67" Type="http://schemas.openxmlformats.org/officeDocument/2006/relationships/image" Target="../media/image67.jpg"/><Relationship Id="slId89" Type="http://schemas.openxmlformats.org/officeDocument/2006/relationships/slideLayout" Target="../slideLayouts/slideLayout89.xml"/></Relationships>
</file>

<file path=ppt/slides/_rels/slide9.xml.rels><Relationships xmlns="http://schemas.openxmlformats.org/package/2006/relationships"><Relationship Id="slId9" Type="http://schemas.openxmlformats.org/officeDocument/2006/relationships/slideLayout" Target="../slideLayouts/slideLayout9.xml"/></Relationships>
</file>

<file path=ppt/slides/_rels/slide90.xml.rels><Relationships xmlns="http://schemas.openxmlformats.org/package/2006/relationships"><Relationship Id="prId68" Type="http://schemas.openxmlformats.org/officeDocument/2006/relationships/image" Target="../media/image68.jpg"/><Relationship Id="slId90" Type="http://schemas.openxmlformats.org/officeDocument/2006/relationships/slideLayout" Target="../slideLayouts/slideLayout90.xml"/></Relationships>
</file>

<file path=ppt/slides/_rels/slide91.xml.rels><Relationships xmlns="http://schemas.openxmlformats.org/package/2006/relationships"><Relationship Id="slId91" Type="http://schemas.openxmlformats.org/officeDocument/2006/relationships/slideLayout" Target="../slideLayouts/slideLayout91.xml"/></Relationships>
</file>

<file path=ppt/slides/_rels/slide92.xml.rels><Relationships xmlns="http://schemas.openxmlformats.org/package/2006/relationships"><Relationship Id="prId69" Type="http://schemas.openxmlformats.org/officeDocument/2006/relationships/image" Target="../media/image69.jpg"/><Relationship Id="slId92" Type="http://schemas.openxmlformats.org/officeDocument/2006/relationships/slideLayout" Target="../slideLayouts/slideLayout92.xml"/></Relationships>
</file>

<file path=ppt/slides/_rels/slide93.xml.rels><Relationships xmlns="http://schemas.openxmlformats.org/package/2006/relationships"><Relationship Id="slId93" Type="http://schemas.openxmlformats.org/officeDocument/2006/relationships/slideLayout" Target="../slideLayouts/slideLayout93.xml"/></Relationships>
</file>

<file path=ppt/slides/_rels/slide94.xml.rels><Relationships xmlns="http://schemas.openxmlformats.org/package/2006/relationships"><Relationship Id="slId94" Type="http://schemas.openxmlformats.org/officeDocument/2006/relationships/slideLayout" Target="../slideLayouts/slideLayout94.xml"/></Relationships>
</file>

<file path=ppt/slides/_rels/slide95.xml.rels><Relationships xmlns="http://schemas.openxmlformats.org/package/2006/relationships"><Relationship Id="slId95" Type="http://schemas.openxmlformats.org/officeDocument/2006/relationships/slideLayout" Target="../slideLayouts/slideLayout95.xml"/></Relationships>
</file>

<file path=ppt/slides/_rels/slide96.xml.rels><Relationships xmlns="http://schemas.openxmlformats.org/package/2006/relationships"><Relationship Id="slId96" Type="http://schemas.openxmlformats.org/officeDocument/2006/relationships/slideLayout" Target="../slideLayouts/slideLayout96.xml"/></Relationships>
</file>

<file path=ppt/slides/_rels/slide97.xml.rels><Relationships xmlns="http://schemas.openxmlformats.org/package/2006/relationships"><Relationship Id="slId97" Type="http://schemas.openxmlformats.org/officeDocument/2006/relationships/slideLayout" Target="../slideLayouts/slideLayout97.xml"/></Relationships>
</file>

<file path=ppt/slides/_rels/slide98.xml.rels><Relationships xmlns="http://schemas.openxmlformats.org/package/2006/relationships"><Relationship Id="slId98" Type="http://schemas.openxmlformats.org/officeDocument/2006/relationships/slideLayout" Target="../slideLayouts/slideLayout98.xml"/></Relationships>
</file>

<file path=ppt/slides/_rels/slide99.xml.rels><Relationships xmlns="http://schemas.openxmlformats.org/package/2006/relationships"><Relationship Id="slId99" Type="http://schemas.openxmlformats.org/officeDocument/2006/relationships/slideLayout" Target="../slideLayouts/slideLayout99.xml"/></Relationships>
</file>

<file path=ppt/slides/slide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rgbClr val="123040"/>
        </a:solidFill>
      </p:bgPr>
    </p:bg>
    <p:spTree>
      <p:nvGrpSpPr>
        <p:cNvPr id="1" name=""/>
        <p:cNvGrpSpPr/>
        <p:nvPr/>
      </p:nvGrpSpPr>
      <p:grpSpPr>
        <a:xfrm>
          <a:off x="0" y="0"/>
          <a:ext cx="0" cy="0"/>
          <a:chOff x="0" y="0"/>
          <a:chExt cx="0" cy="0"/>
        </a:xfrm>
      </p:grpSpPr>
      <p:pic>
        <p:nvPicPr>
          <p:cNvPr id="3" name=""/>
          <p:cNvPicPr/>
          <p:nvPr/>
        </p:nvPicPr>
        <p:blipFill>
          <a:blip r:embed="prId1"/>
          <a:stretch>
            <a:fillRect/>
          </a:stretch>
        </p:blipFill>
        <p:spPr>
          <a:xfrm>
            <a:off x="3983990" y="640080"/>
            <a:ext cx="1285875" cy="1322705"/>
          </a:xfrm>
          <a:prstGeom prst="rect">
            <a:avLst/>
          </a:prstGeom>
        </p:spPr>
      </p:pic>
      <p:pic>
        <p:nvPicPr>
          <p:cNvPr id="7" name=""/>
          <p:cNvPicPr/>
          <p:nvPr/>
        </p:nvPicPr>
        <p:blipFill>
          <a:blip r:embed="prId2"/>
          <a:stretch>
            <a:fillRect/>
          </a:stretch>
        </p:blipFill>
        <p:spPr>
          <a:xfrm>
            <a:off x="5144770" y="3270250"/>
            <a:ext cx="1649095" cy="7023100"/>
          </a:xfrm>
          <a:prstGeom prst="rect">
            <a:avLst/>
          </a:prstGeom>
        </p:spPr>
      </p:pic>
      <p:sp>
        <p:nvSpPr>
          <p:cNvPr id="4" name=""/>
          <p:cNvSpPr/>
          <p:nvPr>
            <p:ph type="body" idx="10"/>
          </p:nvPr>
        </p:nvSpPr>
        <p:spPr>
          <a:xfrm>
            <a:off x="3416935" y="2087245"/>
            <a:ext cx="2451100" cy="1183005"/>
          </a:xfrm>
          <a:prstGeom prst="rect">
            <a:avLst/>
          </a:prstGeom>
          <a:noFill/>
          <a:ln w="0" cmpd="sng">
            <a:noFill/>
            <a:prstDash val="solid"/>
          </a:ln>
        </p:spPr>
        <p:txBody>
          <a:bodyPr vert="horz" lIns="0" tIns="3810" rIns="0" bIns="0" anchor="t">
            <a:normAutofit fontScale="95000"/>
          </a:bodyPr>
          <a:lstStyle/>
          <a:p>
            <a:pPr marL="0" marR="0" indent="0" algn="ctr">
              <a:lnSpc>
                <a:spcPts val="2200"/>
              </a:lnSpc>
              <a:spcAft>
                <a:spcPts val="0"/>
              </a:spcAft>
            </a:pPr>
            <a:r>
              <a:rPr lang="es-ES" sz="1950" b="1" spc="75">
                <a:solidFill>
                  <a:srgbClr val="FBF8EA"/>
                </a:solidFill>
                <a:latin typeface="Times New Roman" pitchFamily="1" panose="02020603050405020304"/>
              </a:rPr>
              <a:t>UNIVERSIDAD </a:t>
            </a:r>
          </a:p>
          <a:p>
            <a:pPr marL="0" marR="0" indent="0" algn="l">
              <a:lnSpc>
                <a:spcPts val="2200"/>
              </a:lnSpc>
              <a:spcBef>
                <a:spcPts val="180"/>
              </a:spcBef>
              <a:spcAft>
                <a:spcPts val="4625"/>
              </a:spcAft>
            </a:pPr>
            <a:r>
              <a:rPr lang="es-ES" sz="1950" b="1" spc="55">
                <a:solidFill>
                  <a:srgbClr val="FBF8EA"/>
                </a:solidFill>
                <a:latin typeface="Times New Roman" pitchFamily="1" panose="02020603050405020304"/>
              </a:rPr>
              <a:t>DE EXTREMADURA </a:t>
            </a:r>
          </a:p>
        </p:txBody>
      </p:sp>
      <p:graphicFrame>
        <p:nvGraphicFramePr>
          <p:cNvPr id="6" name=""/>
          <p:cNvGraphicFramePr>
            <a:graphicFrameLocks noGrp="1"/>
          </p:cNvGraphicFramePr>
          <p:nvPr/>
        </p:nvGraphicFramePr>
        <p:xfrm>
          <a:off x="688975" y="3270250"/>
          <a:ext cx="6108700" cy="7029450"/>
        </p:xfrm>
        <a:graphic>
          <a:graphicData uri="http://schemas.openxmlformats.org/drawingml/2006/table">
            <a:tbl>
              <a:tblGrid>
                <a:gridCol w="4455795"/>
                <a:gridCol w="1652905"/>
              </a:tblGrid>
              <a:tr h="7023100">
                <a:tc>
                  <a:txBody>
                    <a:bodyPr vert="horz" anchor="t"/>
                    <a:lstStyle/>
                    <a:p>
                      <a:pPr marL="0" marR="0" indent="0" algn="l">
                        <a:lnSpc>
                          <a:spcPts val="5500"/>
                        </a:lnSpc>
                        <a:spcBef>
                          <a:spcPts val="0"/>
                        </a:spcBef>
                        <a:spcAft>
                          <a:spcPts val="0"/>
                        </a:spcAft>
                      </a:pPr>
                      <a:r>
                        <a:rPr lang="es-ES" sz="4700" b="1" spc="0">
                          <a:solidFill>
                            <a:srgbClr val="B28B50"/>
                          </a:solidFill>
                          <a:latin typeface="Times New Roman" pitchFamily="1" panose="02020603050405020304"/>
                        </a:rPr>
                        <a:t>Facultad </a:t>
                      </a:r>
                    </a:p>
                    <a:p>
                      <a:pPr marL="0" marR="0" indent="0" algn="l">
                        <a:lnSpc>
                          <a:spcPts val="5200"/>
                        </a:lnSpc>
                        <a:spcBef>
                          <a:spcPts val="0"/>
                        </a:spcBef>
                        <a:spcAft>
                          <a:spcPts val="0"/>
                        </a:spcAft>
                      </a:pPr>
                      <a:r>
                        <a:rPr lang="es-ES" sz="4700" i="1" spc="0">
                          <a:solidFill>
                            <a:srgbClr val="B28B50"/>
                          </a:solidFill>
                          <a:latin typeface="Times New Roman" pitchFamily="1" panose="02020603050405020304"/>
                        </a:rPr>
                        <a:t>de Ciencias </a:t>
                      </a:r>
                    </a:p>
                    <a:p>
                      <a:pPr marL="0" marR="2640330" indent="0" algn="r">
                        <a:lnSpc>
                          <a:spcPts val="9800"/>
                        </a:lnSpc>
                        <a:spcBef>
                          <a:spcPts val="10630"/>
                        </a:spcBef>
                        <a:spcAft>
                          <a:spcPts val="0"/>
                        </a:spcAft>
                      </a:pPr>
                      <a:r>
                        <a:rPr lang="es-ES" sz="7350" spc="0">
                          <a:solidFill>
                            <a:srgbClr val="B28B50"/>
                          </a:solidFill>
                          <a:latin typeface="Times New Roman" pitchFamily="1" panose="02020603050405020304"/>
                        </a:rPr>
                        <a:t>L </a:t>
                      </a:r>
                    </a:p>
                    <a:p>
                      <a:pPr marL="0" marR="1725930" indent="0" algn="r">
                        <a:lnSpc>
                          <a:spcPts val="4300"/>
                        </a:lnSpc>
                        <a:spcBef>
                          <a:spcPts val="0"/>
                        </a:spcBef>
                        <a:spcAft>
                          <a:spcPts val="0"/>
                        </a:spcAft>
                      </a:pPr>
                      <a:r>
                        <a:rPr lang="es-ES" sz="4050" i="1" spc="0">
                          <a:solidFill>
                            <a:srgbClr val="B28B50"/>
                          </a:solidFill>
                          <a:latin typeface="Times New Roman" pitchFamily="1" panose="02020603050405020304"/>
                        </a:rPr>
                        <a:t>Aniversario </a:t>
                      </a:r>
                    </a:p>
                    <a:p>
                      <a:pPr marL="0" marR="0" indent="0" algn="l">
                        <a:lnSpc>
                          <a:spcPts val="4600"/>
                        </a:lnSpc>
                        <a:spcBef>
                          <a:spcPts val="15170"/>
                        </a:spcBef>
                        <a:spcAft>
                          <a:spcPts val="0"/>
                        </a:spcAft>
                      </a:pPr>
                      <a:r>
                        <a:rPr lang="es-ES" sz="4700" b="1" i="1" spc="0">
                          <a:solidFill>
                            <a:srgbClr val="B28B50"/>
                          </a:solidFill>
                          <a:latin typeface="Times New Roman" pitchFamily="1" panose="02020603050405020304"/>
                        </a:rPr>
                        <a:t>1968-2018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a:r>
                        <a:rPr lang="en-US"/>
                        <a:t/>
                      </a:r>
                    </a:p>
                  </a:txBody>
                  <a:tcPr anchor="t" marL="0" marR="0" marT="0" marB="0">
                    <a:lnL w="0" cmpd="sng">
                      <a:noFill/>
                      <a:prstDash val="solid"/>
                    </a:lnL>
                    <a:lnR w="0" cmpd="sng">
                      <a:noFill/>
                      <a:prstDash val="solid"/>
                    </a:lnR>
                    <a:lnT w="0" cmpd="sng">
                      <a:noFill/>
                      <a:prstDash val="solid"/>
                    </a:lnT>
                    <a:lnB w="0" cmpd="sng">
                      <a:noFill/>
                      <a:prstDash val="solid"/>
                    </a:lnB>
                  </a:tcPr>
                </a:tc>
              </a:tr>
            </a:tbl>
          </a:graphicData>
        </a:graphic>
      </p:graphicFrame>
    </p:spTree>
  </p:cSld>
  <p:clrMapOvr>
    <a:masterClrMapping/>
  </p:clrMapOvr>
</p:sld>
</file>

<file path=ppt/slides/slide1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10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4445" rIns="0" bIns="0" anchor="t"/>
          <a:lstStyle/>
          <a:p>
            <a:pPr marL="45720" marR="0" indent="0" algn="l">
              <a:lnSpc>
                <a:spcPts val="1400"/>
              </a:lnSpc>
              <a:spcAft>
                <a:spcPts val="80"/>
              </a:spcAft>
              <a:tabLst>
                <a:tab algn="r" pos="5440680"/>
              </a:tabLst>
            </a:pPr>
            <a:r>
              <a:rPr lang="es-ES" sz="1100" spc="0">
                <a:solidFill>
                  <a:srgbClr val="000000"/>
                </a:solidFill>
                <a:latin typeface="Arial" pitchFamily="2" panose="02020603050405020304"/>
              </a:rPr>
              <a:t>76 </a:t>
            </a:r>
            <a:r>
              <a:rPr lang="es-ES" sz="1250" b="1" spc="0">
                <a:solidFill>
                  <a:srgbClr val="000000"/>
                </a:solidFill>
                <a:latin typeface="Times New Roman" pitchFamily="1" panose="02020603050405020304"/>
              </a:rPr>
              <a:t>4.5. Grados y Masters actualmente vigentes, 2018 </a:t>
            </a:r>
          </a:p>
        </p:txBody>
      </p:sp>
      <p:sp>
        <p:nvSpPr>
          <p:cNvPr id="3" name=""/>
          <p:cNvSpPr/>
          <p:nvPr>
            <p:ph type="body" idx="10"/>
          </p:nvPr>
        </p:nvSpPr>
        <p:spPr>
          <a:xfrm>
            <a:off x="1054735" y="681990"/>
            <a:ext cx="5486400" cy="343535"/>
          </a:xfrm>
          <a:prstGeom prst="rect">
            <a:avLst/>
          </a:prstGeom>
          <a:noFill/>
          <a:ln w="0" cmpd="sng">
            <a:noFill/>
            <a:prstDash val="solid"/>
          </a:ln>
        </p:spPr>
        <p:txBody>
          <a:bodyPr vert="horz" lIns="0" tIns="226060" rIns="0" bIns="0" anchor="t"/>
          <a:lstStyle/>
          <a:p>
            <a:pPr marL="45720" marR="0" indent="0" algn="ctr">
              <a:lnSpc>
                <a:spcPts val="900"/>
              </a:lnSpc>
              <a:spcAft>
                <a:spcPts val="0"/>
              </a:spcAft>
            </a:pPr>
            <a:r>
              <a:rPr lang="es-ES" sz="850" b="1" spc="8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1033145"/>
          <a:ext cx="5486400" cy="8705850"/>
        </p:xfrm>
        <a:graphic>
          <a:graphicData uri="http://schemas.openxmlformats.org/drawingml/2006/table">
            <a:tbl>
              <a:tblGrid>
                <a:gridCol w="4017010"/>
                <a:gridCol w="661670"/>
                <a:gridCol w="548640"/>
              </a:tblGrid>
              <a:tr h="143510">
                <a:tc>
                  <a:txBody>
                    <a:bodyPr vert="horz" anchor="t"/>
                    <a:lstStyle/>
                    <a:p>
                      <a:pPr marL="115570" marR="0" indent="0" algn="l">
                        <a:lnSpc>
                          <a:spcPts val="900"/>
                        </a:lnSpc>
                        <a:spcBef>
                          <a:spcPts val="0"/>
                        </a:spcBef>
                        <a:spcAft>
                          <a:spcPts val="15"/>
                        </a:spcAft>
                      </a:pPr>
                      <a:r>
                        <a:rPr lang="es-ES" sz="85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15"/>
                        </a:spcAft>
                      </a:pPr>
                      <a:r>
                        <a:rPr lang="es-ES" sz="85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15"/>
                        </a:spcAft>
                      </a:pPr>
                      <a:r>
                        <a:rPr lang="es-ES" sz="85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MECÁNICA CUÁNTICA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AMPLIACIÓN DE FI´SICA DEL ESTADO SÓLIDO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ECUACIONES EN DERIVADAS PARCIALES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ESTUDIOS ENERGÉTICOS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FI´SICA DE FLUIDOS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FI´SICA DE LA ATMÓSFERA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GRAVITACIÓN Y COSMOLOGI´A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INFORMÁTICA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LABORATORIO AVANZADO DE FI´SICA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PRÁCTICAS DE EMPRESA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SISTEMAS DINÁMICOS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716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TRABAJO FIN DE GRADO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40"/>
                        </a:spcAft>
                      </a:pPr>
                      <a:r>
                        <a:rPr lang="es-ES" sz="850" b="1" spc="0">
                          <a:solidFill>
                            <a:srgbClr val="000000"/>
                          </a:solidFill>
                          <a:latin typeface="Times New Roman" pitchFamily="1" panose="02020603050405020304"/>
                        </a:rPr>
                        <a:t>GRADO EN ESTADÍSTICA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0810">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ÁLGEBRA LINEAL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ÁLGEBRA LINEAL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CÁLCULO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CÁLCULO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FI´SICA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FI´SICA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FUNDAMENTOS DE MATEMÁTICAS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FUNDAMENTOS DE MATEMÁTICAS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INTRODUCCIÓN A LA TOPOLOGI´A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QUI´MICA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TÉCNICAS EXPER. BÁSICAS EN FI´SICA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ANÁLISIS MATEMÁTICO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FUNDAMENTOS DE ECONOMI´A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INFORMÁTICA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INVESTIGACIÓN OPERATIVA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MÉTODOS COMPUTACIONALES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MÉTODOS COMPUTACIONALES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MÉTODOS ESTADI´STICOS APLICADOS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MÉTODOS MATEMÁTICOS PARA LA 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PROBABILIDAD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PROBABILIDAD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4460">
                <a:tc>
                  <a:txBody>
                    <a:bodyPr vert="horz" anchor="t"/>
                    <a:lstStyle/>
                    <a:p>
                      <a:pPr marL="115570" marR="0" indent="0" algn="l">
                        <a:lnSpc>
                          <a:spcPts val="800"/>
                        </a:lnSpc>
                        <a:spcBef>
                          <a:spcPts val="0"/>
                        </a:spcBef>
                        <a:spcAft>
                          <a:spcPts val="0"/>
                        </a:spcAft>
                      </a:pPr>
                      <a:r>
                        <a:rPr lang="es-ES" sz="850" b="1" spc="0">
                          <a:solidFill>
                            <a:srgbClr val="000000"/>
                          </a:solidFill>
                          <a:latin typeface="Times New Roman" pitchFamily="1" panose="02020603050405020304"/>
                        </a:rPr>
                        <a:t>Curso 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AMPLIACIÓN DE INVESTIGACIÓN OPERATIVA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ESTADI´STICA SOCIOECONÓMICA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INFERENCIA 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MODELOS LINEALES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MUESTREO ESTADI´STICO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PROCESOS ESTOC ÁSTICOS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SERIES TEMPORALES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SIMULACIÓN Y REMUESTREO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AMPLIACIÓN DE MUESTREO ESTADI´STICO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AMPLIACIÓN DE PROCESOS ESTOCÁSTICOS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BASES DE DATOS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ECONOMETRIA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ESTADI´STICA MULTIVARIANTE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INFERENCIA NO PARAMÉTRICA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TRABAJO FIN DE GRADO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0"/>
                        </a:spcAft>
                      </a:pPr>
                      <a:r>
                        <a:rPr lang="es-ES" sz="850" b="1" spc="0">
                          <a:solidFill>
                            <a:srgbClr val="000000"/>
                          </a:solidFill>
                          <a:latin typeface="Times New Roman" pitchFamily="1" panose="02020603050405020304"/>
                        </a:rPr>
                        <a:t>GRADO EN INGENIERÍA QUÍMICA INDUSTRIAL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4620">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APLICACIONES INFORMÁTICAS EN INGENIERI´A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ECONOMI´A Y EMPRESA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EXPRESIÓN GRÁFICA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FI´SICA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FI´SICA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49860">
                <a:tc gridSpan="3">
                  <a:txBody>
                    <a:bodyPr vert="horz" anchor="t"/>
                    <a:lstStyle/>
                    <a:p>
                      <a:pPr marL="0" marR="109855" indent="0" algn="r">
                        <a:lnSpc>
                          <a:spcPts val="1100"/>
                        </a:lnSpc>
                        <a:spcBef>
                          <a:spcPts val="0"/>
                        </a:spcBef>
                        <a:spcAft>
                          <a:spcPts val="25"/>
                        </a:spcAft>
                      </a:pPr>
                      <a:r>
                        <a:rPr lang="es-ES" sz="1250" i="1" spc="0">
                          <a:solidFill>
                            <a:srgbClr val="000000"/>
                          </a:solidFill>
                          <a:latin typeface="Times New Roman"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60"/>
              </a:spcAft>
            </a:pPr>
            <a:r>
              <a:rPr lang="es-ES" sz="1250" b="1" spc="40">
                <a:solidFill>
                  <a:srgbClr val="000000"/>
                </a:solidFill>
                <a:latin typeface="Times New Roman"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0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0" marR="0" indent="0" algn="l">
              <a:lnSpc>
                <a:spcPts val="1400"/>
              </a:lnSpc>
              <a:spcAft>
                <a:spcPts val="90"/>
              </a:spcAft>
              <a:tabLst>
                <a:tab algn="r" pos="5440680"/>
              </a:tabLst>
            </a:pPr>
            <a:r>
              <a:rPr lang="es-ES" sz="1400" spc="0">
                <a:solidFill>
                  <a:srgbClr val="000000"/>
                </a:solidFill>
                <a:latin typeface="Garamond" pitchFamily="1" panose="02020603050405020304"/>
              </a:rPr>
              <a:t>4. Ubicación y Organización </a:t>
            </a:r>
            <a:r>
              <a:rPr lang="es-ES" sz="1150" spc="0">
                <a:solidFill>
                  <a:srgbClr val="000000"/>
                </a:solidFill>
                <a:latin typeface="Arial" pitchFamily="2" panose="02020603050405020304"/>
              </a:rPr>
              <a:t>77 </a:t>
            </a:r>
          </a:p>
        </p:txBody>
      </p:sp>
      <p:sp>
        <p:nvSpPr>
          <p:cNvPr id="3" name=""/>
          <p:cNvSpPr/>
          <p:nvPr>
            <p:ph type="body" idx="10"/>
          </p:nvPr>
        </p:nvSpPr>
        <p:spPr>
          <a:xfrm>
            <a:off x="1057910" y="681990"/>
            <a:ext cx="5486400" cy="344805"/>
          </a:xfrm>
          <a:prstGeom prst="rect">
            <a:avLst/>
          </a:prstGeom>
          <a:noFill/>
          <a:ln w="0" cmpd="sng">
            <a:noFill/>
            <a:prstDash val="solid"/>
          </a:ln>
        </p:spPr>
        <p:txBody>
          <a:bodyPr vert="horz" lIns="0" tIns="224790" rIns="0" bIns="0" anchor="t"/>
          <a:lstStyle/>
          <a:p>
            <a:pPr marL="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1033145"/>
          <a:ext cx="5486400" cy="8704580"/>
        </p:xfrm>
        <a:graphic>
          <a:graphicData uri="http://schemas.openxmlformats.org/drawingml/2006/table">
            <a:tbl>
              <a:tblGrid>
                <a:gridCol w="4017010"/>
                <a:gridCol w="661670"/>
                <a:gridCol w="548640"/>
              </a:tblGrid>
              <a:tr h="143510">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0"/>
                        </a:spcAft>
                      </a:pPr>
                      <a:r>
                        <a:rPr lang="es-ES" sz="90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0"/>
                        </a:spcAft>
                      </a:pPr>
                      <a:r>
                        <a:rPr lang="es-ES" sz="90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INTRODUCCIÓN A LA INGENIERI´A QUI´MICA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MATEMÁTICAS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MATEMÁTICAS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20"/>
                        </a:spcAft>
                      </a:pPr>
                      <a:r>
                        <a:rPr lang="es-ES" sz="850" spc="0">
                          <a:solidFill>
                            <a:srgbClr val="000000"/>
                          </a:solidFill>
                          <a:latin typeface="Garamond" pitchFamily="1" panose="02020603050405020304"/>
                        </a:rPr>
                        <a:t>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QUI´MICA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MATEMÁTICAS III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CIENCIA E INGENIERI´A DE MATERIALES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EXPER. EN FLUJO DE FLUIDOS Y TRANSMI. DE CALOR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FLUJO DE FLUIDOS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INGENIERI´A ELÉCTRICA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INGENIERI´A ELECTRÓNICA Y AUTOMÁTICA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40"/>
                        </a:spcAft>
                      </a:pPr>
                      <a:r>
                        <a:rPr lang="es-ES" sz="850" spc="0">
                          <a:solidFill>
                            <a:srgbClr val="000000"/>
                          </a:solidFill>
                          <a:latin typeface="Garamond" pitchFamily="1" panose="02020603050405020304"/>
                        </a:rPr>
                        <a:t>QUI´MICA III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2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2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QUI´MICA IV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TERMODINÁMICA APLIC ÁDA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TRANSMISIÓN DE CALOR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Curso 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INGENIERI´A AMBIENTAL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INGENIERI´A DE PROCESOS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OPERACIONES DE TRANSFERENCIA DE MATERIA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OPERACIONES DE TRANSFERENCIA DE MATERIA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ORGANIZACIÓN INDUSTRIAL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10"/>
                        </a:spcAft>
                      </a:pPr>
                      <a:r>
                        <a:rPr lang="es-ES" sz="850" spc="0">
                          <a:solidFill>
                            <a:srgbClr val="000000"/>
                          </a:solidFill>
                          <a:latin typeface="Garamond" pitchFamily="1" panose="02020603050405020304"/>
                        </a:rPr>
                        <a:t>QUI´MICA INDUSTRIAL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REACTORES QUI´MICOS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REACTORES QUI´MICOS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RESISTENCIA DE MATERIALES, MÁQUINAS Y MECANISMOS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DE EMPRESAS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35"/>
                        </a:spcAft>
                      </a:pPr>
                      <a:r>
                        <a:rPr lang="es-ES" sz="850" spc="0">
                          <a:solidFill>
                            <a:srgbClr val="000000"/>
                          </a:solidFill>
                          <a:latin typeface="Garamond" pitchFamily="1" panose="02020603050405020304"/>
                        </a:rPr>
                        <a:t>RECURSOS ENERGÉTICOS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2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2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TRATAMIENTO DE AGUAS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Curso 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EXPER. CINÉTICA QUI´MICA APL. Y REACTORES QUI´MICOS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5"/>
                        </a:spcAft>
                      </a:pPr>
                      <a:r>
                        <a:rPr lang="es-ES" sz="850" spc="0">
                          <a:solidFill>
                            <a:srgbClr val="000000"/>
                          </a:solidFill>
                          <a:latin typeface="Garamond" pitchFamily="1" panose="02020603050405020304"/>
                        </a:rPr>
                        <a:t>EXPER. OPERACIONES DE SEPARACIÓN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INGENIERI´A DE PROCESOS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PROYECTOS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COMBUSTIBLES Y BIOCOMBUSTIBLES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DISEÑO DE PLANTAS DE PROCESO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ENERGI´AS RENOVABLES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EXPERIMENTACIÓN EN PROCESOS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GESTIÓN DE RESIDUOS Y CONTROL CONTAMINACIÓN AIRE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PETRÓLEO Y REFINO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PETROQUI´MICA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10"/>
                        </a:spcAft>
                      </a:pPr>
                      <a:r>
                        <a:rPr lang="es-ES" sz="850" spc="0">
                          <a:solidFill>
                            <a:srgbClr val="000000"/>
                          </a:solidFill>
                          <a:latin typeface="Garamond" pitchFamily="1" panose="02020603050405020304"/>
                        </a:rPr>
                        <a:t>PETROQUI´MICA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TÉCNICAS ANALI´TICAS EVALUACIÓN DE LA CONTAMINACIÓN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000"/>
                        </a:lnSpc>
                        <a:spcBef>
                          <a:spcPts val="0"/>
                        </a:spcBef>
                        <a:spcAft>
                          <a:spcPts val="95"/>
                        </a:spcAft>
                      </a:pPr>
                      <a:r>
                        <a:rPr lang="es-ES" sz="850" spc="0">
                          <a:solidFill>
                            <a:srgbClr val="000000"/>
                          </a:solidFill>
                          <a:latin typeface="Garamond" pitchFamily="1" panose="02020603050405020304"/>
                        </a:rPr>
                        <a:t>PROYECTO FIN DE GRADO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95"/>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95"/>
                        </a:spcAft>
                      </a:pPr>
                      <a:r>
                        <a:rPr lang="es-ES" sz="850" spc="0">
                          <a:solidFill>
                            <a:srgbClr val="000000"/>
                          </a:solidFill>
                          <a:latin typeface="Garamond" pitchFamily="1" panose="02020603050405020304"/>
                        </a:rPr>
                        <a:t>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90"/>
                        </a:spcAft>
                      </a:pPr>
                      <a:r>
                        <a:rPr lang="es-ES" sz="900" b="1" spc="0">
                          <a:solidFill>
                            <a:srgbClr val="000000"/>
                          </a:solidFill>
                          <a:latin typeface="Times New Roman" pitchFamily="1" panose="02020603050405020304"/>
                        </a:rPr>
                        <a:t>GRADO EN MATEMÁTICAS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0810">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ÁLGEBRA LINEAL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ÁLGEBRA LINEAL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20"/>
                        </a:spcAft>
                      </a:pPr>
                      <a:r>
                        <a:rPr lang="es-ES" sz="850" spc="0">
                          <a:solidFill>
                            <a:srgbClr val="000000"/>
                          </a:solidFill>
                          <a:latin typeface="Garamond" pitchFamily="1" panose="02020603050405020304"/>
                        </a:rPr>
                        <a:t>CÁLCULO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CÁLCULO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20"/>
                        </a:spcAft>
                      </a:pPr>
                      <a:r>
                        <a:rPr lang="es-ES" sz="850" spc="0">
                          <a:solidFill>
                            <a:srgbClr val="000000"/>
                          </a:solidFill>
                          <a:latin typeface="Garamond" pitchFamily="1" panose="02020603050405020304"/>
                        </a:rPr>
                        <a:t>FI´SICA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FI´SICA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FUNDAMENTOS DE MATEMÁTICAS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FUNDAMENTOS DE MATEMÁTICAS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INTRODUCCIÓN A LA TOPOLOGI´A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40"/>
                        </a:spcAft>
                      </a:pPr>
                      <a:r>
                        <a:rPr lang="es-ES" sz="850" spc="0">
                          <a:solidFill>
                            <a:srgbClr val="000000"/>
                          </a:solidFill>
                          <a:latin typeface="Garamond" pitchFamily="1" panose="02020603050405020304"/>
                        </a:rPr>
                        <a:t>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5"/>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20"/>
                        </a:spcAft>
                      </a:pPr>
                      <a:r>
                        <a:rPr lang="es-ES" sz="850" spc="0">
                          <a:solidFill>
                            <a:srgbClr val="000000"/>
                          </a:solidFill>
                          <a:latin typeface="Garamond" pitchFamily="1" panose="02020603050405020304"/>
                        </a:rPr>
                        <a:t>QUI´MICA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TÉCNICAS EXPERIMENTALES BÁSICAS EN FI´SICA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ÁLGEBRA CONMUTATIVA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000"/>
                        </a:lnSpc>
                        <a:spcBef>
                          <a:spcPts val="0"/>
                        </a:spcBef>
                        <a:spcAft>
                          <a:spcPts val="65"/>
                        </a:spcAft>
                      </a:pPr>
                      <a:r>
                        <a:rPr lang="es-ES" sz="850" spc="0">
                          <a:solidFill>
                            <a:srgbClr val="000000"/>
                          </a:solidFill>
                          <a:latin typeface="Garamond" pitchFamily="1" panose="02020603050405020304"/>
                        </a:rPr>
                        <a:t>ANÁLISIS MATEMÁTICO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4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4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49860">
                <a:tc gridSpan="3">
                  <a:txBody>
                    <a:bodyPr vert="horz" anchor="t"/>
                    <a:lstStyle/>
                    <a:p>
                      <a:pPr marL="0" marR="109855" indent="0" algn="r">
                        <a:lnSpc>
                          <a:spcPts val="1100"/>
                        </a:lnSpc>
                        <a:spcBef>
                          <a:spcPts val="0"/>
                        </a:spcBef>
                        <a:spcAft>
                          <a:spcPts val="50"/>
                        </a:spcAft>
                      </a:pPr>
                      <a:r>
                        <a:rPr lang="es-ES" sz="125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0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00"/>
              </a:spcAft>
              <a:tabLst>
                <a:tab algn="r" pos="5440680"/>
              </a:tabLst>
            </a:pPr>
            <a:r>
              <a:rPr lang="es-ES" sz="1100" spc="0">
                <a:solidFill>
                  <a:srgbClr val="000000"/>
                </a:solidFill>
                <a:latin typeface="Arial" pitchFamily="2" panose="02020603050405020304"/>
              </a:rPr>
              <a:t>78 </a:t>
            </a:r>
            <a:r>
              <a:rPr lang="es-ES" sz="1300" b="1" spc="0">
                <a:solidFill>
                  <a:srgbClr val="000000"/>
                </a:solidFill>
                <a:latin typeface="Garamond" pitchFamily="1" panose="02020603050405020304"/>
              </a:rPr>
              <a:t>4.5. Grados y Masters actualmente vigentes, 2018 </a:t>
            </a:r>
          </a:p>
        </p:txBody>
      </p:sp>
      <p:sp>
        <p:nvSpPr>
          <p:cNvPr id="3" name=""/>
          <p:cNvSpPr/>
          <p:nvPr>
            <p:ph type="body" idx="10"/>
          </p:nvPr>
        </p:nvSpPr>
        <p:spPr>
          <a:xfrm>
            <a:off x="1054735" y="681990"/>
            <a:ext cx="5486400" cy="344170"/>
          </a:xfrm>
          <a:prstGeom prst="rect">
            <a:avLst/>
          </a:prstGeom>
          <a:noFill/>
          <a:ln w="0" cmpd="sng">
            <a:noFill/>
            <a:prstDash val="solid"/>
          </a:ln>
        </p:spPr>
        <p:txBody>
          <a:bodyPr vert="horz" lIns="0" tIns="224790" rIns="0" bIns="0" anchor="t"/>
          <a:lstStyle/>
          <a:p>
            <a:pPr marL="4572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1033145"/>
          <a:ext cx="5486400" cy="8705215"/>
        </p:xfrm>
        <a:graphic>
          <a:graphicData uri="http://schemas.openxmlformats.org/drawingml/2006/table">
            <a:tbl>
              <a:tblGrid>
                <a:gridCol w="4017010"/>
                <a:gridCol w="661670"/>
                <a:gridCol w="548640"/>
              </a:tblGrid>
              <a:tr h="143510">
                <a:tc>
                  <a:txBody>
                    <a:bodyPr vert="horz" anchor="t"/>
                    <a:lstStyle/>
                    <a:p>
                      <a:pPr marL="113030" marR="0" indent="0" algn="l">
                        <a:lnSpc>
                          <a:spcPts val="900"/>
                        </a:lnSpc>
                        <a:spcBef>
                          <a:spcPts val="0"/>
                        </a:spcBef>
                        <a:spcAft>
                          <a:spcPts val="5"/>
                        </a:spcAft>
                      </a:pPr>
                      <a:r>
                        <a:rPr lang="es-ES" sz="90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5"/>
                        </a:spcAft>
                      </a:pPr>
                      <a:r>
                        <a:rPr lang="es-ES" sz="90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5"/>
                        </a:spcAft>
                      </a:pPr>
                      <a:r>
                        <a:rPr lang="es-ES" sz="90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ANÁLISIS MATEMÁTICO II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GEOMETRI´A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25"/>
                        </a:spcAft>
                      </a:pPr>
                      <a:r>
                        <a:rPr lang="es-ES" sz="850" spc="0">
                          <a:solidFill>
                            <a:srgbClr val="000000"/>
                          </a:solidFill>
                          <a:latin typeface="Garamond" pitchFamily="1" panose="02020603050405020304"/>
                        </a:rPr>
                        <a:t>GEOMETRI´A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5"/>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INFORMÁTICA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INVESTIGACIÓN OPERATIVA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MÉTODOS COMPUTACIONALES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MÉTODOS COMPUTACIONALES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TOPOLOGI´A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15"/>
                        </a:spcAft>
                      </a:pPr>
                      <a:r>
                        <a:rPr lang="es-ES" sz="850" spc="0">
                          <a:solidFill>
                            <a:srgbClr val="000000"/>
                          </a:solidFill>
                          <a:latin typeface="Garamond" pitchFamily="1" panose="02020603050405020304"/>
                        </a:rPr>
                        <a:t>ÁLGEBRA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ÁLGEBRA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AMPLIACIÓN DE ECUACIONES DIFERENCIALES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ECUACIONES DIFERENCIALES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GEOMETRI´A DIFERENCIAL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GEOMETRI´A DIFERENCIAL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MÉTODOS NUMÉRICOS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PROBABILIDAD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TEORI´A DE LA MEDIDA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VARIABLE COMPLEJA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AMPLIACIÓN DE TOPOLOGI´A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ANÁLISIS FUNCIONAL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ESTADI´STICA MATEMÁTICA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MÉTODOS NUMÉRICOS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AMPLIACIÓN DE ANÁLISIS FUNCIONAL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AMPLIACIÓN VARIABLE COMPLEJA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ECUACIONES EN DERIVADAS PARCIALES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EXPRESIÓN GRÁFICA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GEOMETRI´A RIEMANNIANA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GRAVITACIÓN Y COSMOLOGI´A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LAS MATEMÁTICAS EN LA ENSEÑANZA SECUNDARIA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MECÁNICA Y ONDAS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MECÁNICA Y ONDAS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MÉTODOS ESTADI´STICOS APLICADOS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MODELOS LINEALES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MUESTREO ESTADI´STICO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ÓPTICA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PRÁCTICAS EXTERNAS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PROCESOS ESTOC ÁSTICOS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SERIES TEMPORALES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SISTEMAS DINÁMICOS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TEORI´A DE NÚMEROS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000"/>
                        </a:lnSpc>
                        <a:spcBef>
                          <a:spcPts val="0"/>
                        </a:spcBef>
                        <a:spcAft>
                          <a:spcPts val="35"/>
                        </a:spcAft>
                      </a:pPr>
                      <a:r>
                        <a:rPr lang="es-ES" sz="850" spc="0">
                          <a:solidFill>
                            <a:srgbClr val="000000"/>
                          </a:solidFill>
                          <a:latin typeface="Garamond" pitchFamily="1" panose="02020603050405020304"/>
                        </a:rPr>
                        <a:t>TRABAJO FIN DE GRADO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5"/>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3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30"/>
                        </a:spcAft>
                      </a:pPr>
                      <a:r>
                        <a:rPr lang="es-ES" sz="900" b="1" spc="0">
                          <a:solidFill>
                            <a:srgbClr val="000000"/>
                          </a:solidFill>
                          <a:latin typeface="Times New Roman" pitchFamily="1" panose="02020603050405020304"/>
                        </a:rPr>
                        <a:t>GRADO EN QUÍMICA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1445">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ÁLGEBRA LINEAL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APLICACIONES INFORMÁTICAS EN CIENCIAS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CÁLCULO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CÁLCULO NUMÉRICO Y 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FI´SICA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QUI´MICA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QUI´MICA III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AMPLIACIÓN DE QUI´MICA INORGÁNICA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AMPLIACIÓN DE QUI´MICA INORGÁNICA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ESTADOS DE AGREGACIÓN Y CINÉTICA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MÉTODOS CLÁSICOS DE ANÁLISIS CUANTITATIVO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15"/>
                        </a:spcAft>
                      </a:pPr>
                      <a:r>
                        <a:rPr lang="es-ES" sz="850" spc="0">
                          <a:solidFill>
                            <a:srgbClr val="000000"/>
                          </a:solidFill>
                          <a:latin typeface="Garamond" pitchFamily="1" panose="02020603050405020304"/>
                        </a:rPr>
                        <a:t>QUI´MICA ANALI´TICA BÁSICA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7160">
                <a:tc>
                  <a:txBody>
                    <a:bodyPr vert="horz" anchor="t"/>
                    <a:lstStyle/>
                    <a:p>
                      <a:pPr marL="113030" marR="0" indent="0" algn="l">
                        <a:lnSpc>
                          <a:spcPts val="1000"/>
                        </a:lnSpc>
                        <a:spcBef>
                          <a:spcPts val="0"/>
                        </a:spcBef>
                        <a:spcAft>
                          <a:spcPts val="60"/>
                        </a:spcAft>
                      </a:pPr>
                      <a:r>
                        <a:rPr lang="es-ES" sz="850" spc="0">
                          <a:solidFill>
                            <a:srgbClr val="000000"/>
                          </a:solidFill>
                          <a:latin typeface="Garamond" pitchFamily="1" panose="02020603050405020304"/>
                        </a:rPr>
                        <a:t>QUI´MICA CUÁNTICA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3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49860">
                <a:tc gridSpan="3">
                  <a:txBody>
                    <a:bodyPr vert="horz" anchor="t"/>
                    <a:lstStyle/>
                    <a:p>
                      <a:pPr marL="0" marR="109855" indent="0" algn="r">
                        <a:lnSpc>
                          <a:spcPts val="1100"/>
                        </a:lnSpc>
                        <a:spcBef>
                          <a:spcPts val="0"/>
                        </a:spcBef>
                        <a:spcAft>
                          <a:spcPts val="5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0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0" marR="0" indent="0" algn="l">
              <a:lnSpc>
                <a:spcPts val="1400"/>
              </a:lnSpc>
              <a:spcAft>
                <a:spcPts val="95"/>
              </a:spcAft>
              <a:tabLst>
                <a:tab algn="r" pos="5440680"/>
              </a:tabLst>
            </a:pPr>
            <a:r>
              <a:rPr lang="es-ES" sz="1400" spc="0">
                <a:solidFill>
                  <a:srgbClr val="000000"/>
                </a:solidFill>
                <a:latin typeface="Garamond" pitchFamily="1" panose="02020603050405020304"/>
              </a:rPr>
              <a:t>4. Ubicación y Organización </a:t>
            </a:r>
            <a:r>
              <a:rPr lang="es-ES" sz="1100" spc="0">
                <a:solidFill>
                  <a:srgbClr val="000000"/>
                </a:solidFill>
                <a:latin typeface="Arial" pitchFamily="2" panose="02020603050405020304"/>
              </a:rPr>
              <a:t>79 </a:t>
            </a:r>
          </a:p>
        </p:txBody>
      </p:sp>
      <p:sp>
        <p:nvSpPr>
          <p:cNvPr id="3" name=""/>
          <p:cNvSpPr/>
          <p:nvPr>
            <p:ph type="body" idx="10"/>
          </p:nvPr>
        </p:nvSpPr>
        <p:spPr>
          <a:xfrm>
            <a:off x="1057910" y="681990"/>
            <a:ext cx="5486400" cy="345440"/>
          </a:xfrm>
          <a:prstGeom prst="rect">
            <a:avLst/>
          </a:prstGeom>
          <a:noFill/>
          <a:ln w="0" cmpd="sng">
            <a:noFill/>
            <a:prstDash val="solid"/>
          </a:ln>
        </p:spPr>
        <p:txBody>
          <a:bodyPr vert="horz" lIns="0" tIns="226060" rIns="0" bIns="0" anchor="t"/>
          <a:lstStyle/>
          <a:p>
            <a:pPr marL="0" marR="0" indent="0" algn="ctr">
              <a:lnSpc>
                <a:spcPts val="900"/>
              </a:lnSpc>
              <a:spcAft>
                <a:spcPts val="0"/>
              </a:spcAft>
            </a:pPr>
            <a:r>
              <a:rPr lang="es-ES" sz="850" b="1" spc="8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1033145"/>
          <a:ext cx="5486400" cy="8703945"/>
        </p:xfrm>
        <a:graphic>
          <a:graphicData uri="http://schemas.openxmlformats.org/drawingml/2006/table">
            <a:tbl>
              <a:tblGrid>
                <a:gridCol w="4017010"/>
                <a:gridCol w="661670"/>
                <a:gridCol w="548640"/>
              </a:tblGrid>
              <a:tr h="143510">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0"/>
                        </a:spcAft>
                      </a:pPr>
                      <a:r>
                        <a:rPr lang="es-ES" sz="85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0"/>
                        </a:spcAft>
                      </a:pPr>
                      <a:r>
                        <a:rPr lang="es-ES" sz="85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3985">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QUI´MICA INORGÁNICA GENERAL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QUI´MICA ORGÁNICA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40"/>
                        </a:spcAft>
                      </a:pPr>
                      <a:r>
                        <a:rPr lang="es-ES" sz="850" spc="0">
                          <a:solidFill>
                            <a:srgbClr val="000000"/>
                          </a:solidFill>
                          <a:latin typeface="Garamond" pitchFamily="1" panose="02020603050405020304"/>
                        </a:rPr>
                        <a:t>QUI´MICA ORGÁNICA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5"/>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20"/>
                        </a:spcAft>
                      </a:pPr>
                      <a:r>
                        <a:rPr lang="es-ES" sz="850" spc="0">
                          <a:solidFill>
                            <a:srgbClr val="000000"/>
                          </a:solidFill>
                          <a:latin typeface="Garamond" pitchFamily="1" panose="02020603050405020304"/>
                        </a:rPr>
                        <a:t>TERMODINÁMICA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AMPLIACIÓN DE QUI´MICA FI´SICA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AMPLIACIÓN DE QUI´MICA ORGÁNICA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ANÁLISIS INSTRUMENTAL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DETERMINACIÓN ESTRUCTURAL COMPUESTOS ORGÁNICOS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MÉTODOS ESPECTROSC ÓPICOS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QUI´MICA ANALI´TICA AVANZADA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QUI´MICA DE LA COORDINACIÓN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40"/>
                        </a:spcAft>
                      </a:pPr>
                      <a:r>
                        <a:rPr lang="es-ES" sz="850" spc="0">
                          <a:solidFill>
                            <a:srgbClr val="000000"/>
                          </a:solidFill>
                          <a:latin typeface="Garamond" pitchFamily="1" panose="02020603050405020304"/>
                        </a:rPr>
                        <a:t>QUI´MICA DEL ESTADO SÓLIDO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2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2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QUI´MICA ORGÁNICA III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TÉCNICAS SEPARATIVAS E HIBRIDACIÓN INSTRUMENTAL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CIENCIA DE MATERIALES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INGENIERI´A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REDACCIÓN Y EJECUCIÓN DE PROYEC. EN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CONTROL DE CALIDAD EN LOS LABORATORIOS ANALI´TICOS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5"/>
                        </a:spcAft>
                      </a:pPr>
                      <a:r>
                        <a:rPr lang="es-ES" sz="850" spc="0">
                          <a:solidFill>
                            <a:srgbClr val="000000"/>
                          </a:solidFill>
                          <a:latin typeface="Garamond" pitchFamily="1" panose="02020603050405020304"/>
                        </a:rPr>
                        <a:t>INGLÉS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EXTERNAS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EXTERNAS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EXTERNAS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30"/>
                        </a:spcAft>
                      </a:pPr>
                      <a:r>
                        <a:rPr lang="es-ES" sz="850" spc="0">
                          <a:solidFill>
                            <a:srgbClr val="000000"/>
                          </a:solidFill>
                          <a:latin typeface="Garamond" pitchFamily="1" panose="02020603050405020304"/>
                        </a:rPr>
                        <a:t>QUI´MICA ANALI´TICA AGROALIMENTARIA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5"/>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10"/>
                        </a:spcAft>
                      </a:pPr>
                      <a:r>
                        <a:rPr lang="es-ES" sz="850" spc="0">
                          <a:solidFill>
                            <a:srgbClr val="000000"/>
                          </a:solidFill>
                          <a:latin typeface="Garamond" pitchFamily="1" panose="02020603050405020304"/>
                        </a:rPr>
                        <a:t>QUI´MICA ANALI´TICA ALIMENTARIA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QUI´MICA FI´SICA APLICADA A LA INDUSTRIA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35"/>
                        </a:spcAft>
                      </a:pPr>
                      <a:r>
                        <a:rPr lang="es-ES" sz="850" spc="0">
                          <a:solidFill>
                            <a:srgbClr val="000000"/>
                          </a:solidFill>
                          <a:latin typeface="Garamond" pitchFamily="1" panose="02020603050405020304"/>
                        </a:rPr>
                        <a:t>QUI´MICA INORGÁNICA AGROALIMENTARIA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2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2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QUI´MICA INORGÁNICA INDUSTRIAL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QUI´MICA ORGÁNICA AGROALIMENTARIA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QUI´MICA ORGÁNICA INDUSTRIAL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QUI´MICA ORGÁNICA INDUSTRIAL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TRATAMIENTOS QUI´MICO-FI´SICOS DE LOS ALIMENTOS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000"/>
                        </a:lnSpc>
                        <a:spcBef>
                          <a:spcPts val="0"/>
                        </a:spcBef>
                        <a:spcAft>
                          <a:spcPts val="20"/>
                        </a:spcAft>
                      </a:pPr>
                      <a:r>
                        <a:rPr lang="es-ES" sz="850" spc="0">
                          <a:solidFill>
                            <a:srgbClr val="000000"/>
                          </a:solidFill>
                          <a:latin typeface="Garamond" pitchFamily="1" panose="02020603050405020304"/>
                        </a:rPr>
                        <a:t>TRABAJO FIN DE GRADO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20"/>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20"/>
                        </a:spcAft>
                      </a:pPr>
                      <a:r>
                        <a:rPr lang="es-ES" sz="850" spc="0">
                          <a:solidFill>
                            <a:srgbClr val="000000"/>
                          </a:solidFill>
                          <a:latin typeface="Garamond" pitchFamily="1" panose="02020603050405020304"/>
                        </a:rPr>
                        <a:t>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30"/>
                        </a:spcAft>
                      </a:pPr>
                      <a:r>
                        <a:rPr lang="es-ES" sz="850" b="1" spc="0">
                          <a:solidFill>
                            <a:srgbClr val="000000"/>
                          </a:solidFill>
                          <a:latin typeface="Times New Roman" pitchFamily="1" panose="02020603050405020304"/>
                        </a:rPr>
                        <a:t>M.U. EN BIOTECNOLOGI´A AVANZADA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3985">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GEN ÓMICA, PROTE ÓMICA Y BIOINFORM ÁTICA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35"/>
                        </a:spcAft>
                      </a:pPr>
                      <a:r>
                        <a:rPr lang="es-ES" sz="850" spc="0">
                          <a:solidFill>
                            <a:srgbClr val="000000"/>
                          </a:solidFill>
                          <a:latin typeface="Garamond" pitchFamily="1" panose="02020603050405020304"/>
                        </a:rPr>
                        <a:t>PROTECCIÓN Y TRANSFERENCIA BIOTENOLÓGICA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2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2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TÉCNICAS EXPERIMENTALES AVANZADAS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ACUICULTURA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APLICACIONES BIOSANITARIAS DE LA FISIOLOGI´A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BIOAEROSOLES Y BIOINDICADORES AMBIENTALES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BIOTECNOLOGI´A APLICADA A LA AGRICULTURA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BIOTECNOLOGI´A DE ENZIMAS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EXPERIMENTACIÓN ANIMAL Y BIOÉTICA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FITODERIVADOS BIOACTIVOS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FITORREMEDIACIÓN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INGENIERI´A CELULAR Y TISULAR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5"/>
                        </a:spcAft>
                      </a:pPr>
                      <a:r>
                        <a:rPr lang="es-ES" sz="850" spc="0">
                          <a:solidFill>
                            <a:srgbClr val="000000"/>
                          </a:solidFill>
                          <a:latin typeface="Garamond" pitchFamily="1" panose="02020603050405020304"/>
                        </a:rPr>
                        <a:t>MICROBIOLOGI´A INDUSTRIAL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EN LABORATORIO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EXTERNAS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PRODUCCIÓN DE FÁRMACOS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PRODUCCIÓN DE PROTEINAS DE INTERÉS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REPRODUCCIÓN ASISTIDA Y EMBRIOLOGI´A CLI´NICA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TÉCNICAS DE GESTIÓN DE FAUNA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TÉCNICAS DE PRODUCCIÓN AGRI´COLA Y DESARROLLO SOST.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TRANGÉNESIS DE MAMI´FEROS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000"/>
                        </a:lnSpc>
                        <a:spcBef>
                          <a:spcPts val="0"/>
                        </a:spcBef>
                        <a:spcAft>
                          <a:spcPts val="80"/>
                        </a:spcAft>
                      </a:pPr>
                      <a:r>
                        <a:rPr lang="es-ES" sz="850" spc="0">
                          <a:solidFill>
                            <a:srgbClr val="000000"/>
                          </a:solidFill>
                          <a:latin typeface="Garamond" pitchFamily="1" panose="02020603050405020304"/>
                        </a:rPr>
                        <a:t>TRABAJO FIN DE M ÁSTER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65"/>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65"/>
                        </a:spcAft>
                      </a:pPr>
                      <a:r>
                        <a:rPr lang="es-ES" sz="850" spc="0">
                          <a:solidFill>
                            <a:srgbClr val="000000"/>
                          </a:solidFill>
                          <a:latin typeface="Garamond" pitchFamily="1" panose="02020603050405020304"/>
                        </a:rPr>
                        <a:t>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75"/>
                        </a:spcAft>
                      </a:pPr>
                      <a:r>
                        <a:rPr lang="es-ES" sz="850" b="1" spc="0">
                          <a:solidFill>
                            <a:srgbClr val="000000"/>
                          </a:solidFill>
                          <a:latin typeface="Times New Roman" pitchFamily="1" panose="02020603050405020304"/>
                        </a:rPr>
                        <a:t>M.U. EN FORMACIÓN PROFESORADO EN EDUCACIÓN SECUNDARIA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3985">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COMPLEMENTO DE FORMACIÓN: ÁLGEBRA LINEAL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7160">
                <a:tc>
                  <a:txBody>
                    <a:bodyPr vert="horz" anchor="t"/>
                    <a:lstStyle/>
                    <a:p>
                      <a:pPr marL="115570" marR="0" indent="0" algn="l">
                        <a:lnSpc>
                          <a:spcPts val="1000"/>
                        </a:lnSpc>
                        <a:spcBef>
                          <a:spcPts val="0"/>
                        </a:spcBef>
                        <a:spcAft>
                          <a:spcPts val="10"/>
                        </a:spcAft>
                      </a:pPr>
                      <a:r>
                        <a:rPr lang="es-ES" sz="850" spc="0">
                          <a:solidFill>
                            <a:srgbClr val="000000"/>
                          </a:solidFill>
                          <a:latin typeface="Garamond" pitchFamily="1" panose="02020603050405020304"/>
                        </a:rPr>
                        <a:t>COMPLEMENTO DE FORMACIÓN: C ÁCULO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49860">
                <a:tc gridSpan="3">
                  <a:txBody>
                    <a:bodyPr vert="horz" anchor="t"/>
                    <a:lstStyle/>
                    <a:p>
                      <a:pPr marL="0" marR="109855" indent="0" algn="r">
                        <a:lnSpc>
                          <a:spcPts val="1100"/>
                        </a:lnSpc>
                        <a:spcBef>
                          <a:spcPts val="0"/>
                        </a:spcBef>
                        <a:spcAft>
                          <a:spcPts val="70"/>
                        </a:spcAft>
                      </a:pPr>
                      <a:r>
                        <a:rPr lang="es-ES" sz="125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0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00"/>
              </a:spcAft>
              <a:tabLst>
                <a:tab algn="r" pos="5440680"/>
              </a:tabLst>
            </a:pPr>
            <a:r>
              <a:rPr lang="es-ES" sz="1050" spc="0">
                <a:solidFill>
                  <a:srgbClr val="000000"/>
                </a:solidFill>
                <a:latin typeface="Arial" pitchFamily="2" panose="02020603050405020304"/>
              </a:rPr>
              <a:t>80 </a:t>
            </a:r>
            <a:r>
              <a:rPr lang="es-ES" sz="1300" b="1" spc="0">
                <a:solidFill>
                  <a:srgbClr val="000000"/>
                </a:solidFill>
                <a:latin typeface="Garamond" pitchFamily="1" panose="02020603050405020304"/>
              </a:rPr>
              <a:t>4.5. Grados y Masters actualmente vigentes, 2018 </a:t>
            </a:r>
          </a:p>
        </p:txBody>
      </p:sp>
      <p:sp>
        <p:nvSpPr>
          <p:cNvPr id="3" name=""/>
          <p:cNvSpPr/>
          <p:nvPr>
            <p:ph type="body" idx="10"/>
          </p:nvPr>
        </p:nvSpPr>
        <p:spPr>
          <a:xfrm>
            <a:off x="1054735" y="681990"/>
            <a:ext cx="5486400" cy="345440"/>
          </a:xfrm>
          <a:prstGeom prst="rect">
            <a:avLst/>
          </a:prstGeom>
          <a:noFill/>
          <a:ln w="0" cmpd="sng">
            <a:noFill/>
            <a:prstDash val="solid"/>
          </a:ln>
        </p:spPr>
        <p:txBody>
          <a:bodyPr vert="horz" lIns="0" tIns="226060" rIns="0" bIns="0" anchor="t"/>
          <a:lstStyle/>
          <a:p>
            <a:pPr marL="45720" marR="0" indent="0" algn="ctr">
              <a:lnSpc>
                <a:spcPts val="900"/>
              </a:lnSpc>
              <a:spcAft>
                <a:spcPts val="0"/>
              </a:spcAft>
            </a:pPr>
            <a:r>
              <a:rPr lang="es-ES" sz="850" b="1" spc="8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1033145"/>
          <a:ext cx="5486400" cy="8703945"/>
        </p:xfrm>
        <a:graphic>
          <a:graphicData uri="http://schemas.openxmlformats.org/drawingml/2006/table">
            <a:tbl>
              <a:tblGrid>
                <a:gridCol w="4017010"/>
                <a:gridCol w="661670"/>
                <a:gridCol w="548640"/>
              </a:tblGrid>
              <a:tr h="143510">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0"/>
                        </a:spcAft>
                      </a:pPr>
                      <a:r>
                        <a:rPr lang="es-ES" sz="85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0"/>
                        </a:spcAft>
                      </a:pPr>
                      <a:r>
                        <a:rPr lang="es-ES" sz="85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COMPLEMENTO DE FORMACIÓN: ECUACIONES DIFERENCIALES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COMPLEMENTO DE FORMACIÓN: 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COMPLEMENTO DE FORMACIÓN: VARIABLE COMPLEJA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5"/>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DIDÁCTICA DE FI´SICA Y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DIDÁCTICA DE LA BIOLOGI´A Y LA GEOLOGI´A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DIDÁCTICA DE LAS 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FUND. CIENT. CURR. DE BIOLOGI´A Y GEOLOGI´A ENSEÑ. SEC.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FUND. CIENT. CURR. DE BIOLOGI´A Y GEOLOGI´A ENSEÑ. SEC.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FUND. CIENT. CURR. DE FI´SICA Y QUI´MICA EN EDUC. SEC.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FUND. CIENT. CURR. DE FI´SICA Y QUI´MICA EN EDUC. SEC.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FUND. CIENT. CURR. DE MATEMÁTICAS EN ENSEÑ. SEC.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FUND. CIENT. CURR. DE MATEMÁTICAS EN ENSEÑ. SEC.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INNOVACIÓN DOCENTE E INVESTIGACIÓN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METOD. CIENTI´. Y APRENDIZAJE DE LA BIOLOGI´A Y LA GEOLOG.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METOD. CIENTI´. Y APRENDIZAJE DE LA FI´SICA Y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METOD. Y APRENDIZAJE DE LAS 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PROCESOS EDUCATIVOS Y REALIDAD ESCOLAR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PSICOLOGI´A Y EDUCACIÓN DEL ADOLESCENTE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DOCENTES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PEx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DOCENTES (ESP. EN BIOLOGI´A Y GEOLOGI´A)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PEx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DOCENTES (ESP. EN FI´SICA Y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PEx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DOCENTES (ESP. EN 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PEx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TRABAJO FIN DE M ÁSTER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TRABAJO FIN DE M ÁSTER (ESP. EN BIOLOGI´A Y GEOLOGI´A)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TRABAJO FIN DE M ÁSTER (ESP. EN FI´SICA Y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5"/>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7160">
                <a:tc>
                  <a:txBody>
                    <a:bodyPr vert="horz" anchor="t"/>
                    <a:lstStyle/>
                    <a:p>
                      <a:pPr marL="115570" marR="0" indent="0" algn="l">
                        <a:lnSpc>
                          <a:spcPts val="1000"/>
                        </a:lnSpc>
                        <a:spcBef>
                          <a:spcPts val="0"/>
                        </a:spcBef>
                        <a:spcAft>
                          <a:spcPts val="45"/>
                        </a:spcAft>
                      </a:pPr>
                      <a:r>
                        <a:rPr lang="es-ES" sz="850" spc="0">
                          <a:solidFill>
                            <a:srgbClr val="000000"/>
                          </a:solidFill>
                          <a:latin typeface="Garamond" pitchFamily="1" panose="02020603050405020304"/>
                        </a:rPr>
                        <a:t>TRABAJO FIN DE M ÁSTER (ESP. EN 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55"/>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5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50"/>
                        </a:spcAft>
                      </a:pPr>
                      <a:r>
                        <a:rPr lang="es-ES" sz="850" b="1" spc="0">
                          <a:solidFill>
                            <a:srgbClr val="000000"/>
                          </a:solidFill>
                          <a:latin typeface="Times New Roman" pitchFamily="1" panose="02020603050405020304"/>
                        </a:rPr>
                        <a:t>M.U. EN INVESTIGACIÓN EN CIENCIAS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3985">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COMPLEMENTOS DE FORMACIÓN: FI´SICA DEL ESTADO SÓLIDO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COMPLEMENTOS DE FORMACIÓN: FI´SICA NUCLEAR Y DE PARTIC.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COMPLEMENTOS DE FORMACIÓN: GEOMETRIA DIFERENCIA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COMPLEMENTOS DE FORMACIÓN: MECÁNICA CUÁNTICA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COMPLEMENTOS DE FORMACIÓN: PROBABILIDAD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COMPLEMENTOS DE FORMACIÓN: TOPOLOGI´A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COMPLEMENTOS DE FORMACIÓN: VARIABLE COMPLEJA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5"/>
                        </a:spcAft>
                      </a:pPr>
                      <a:r>
                        <a:rPr lang="es-ES" sz="850" spc="0">
                          <a:solidFill>
                            <a:srgbClr val="000000"/>
                          </a:solidFill>
                          <a:latin typeface="Garamond"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INIC. INVEST. EN CIENCIAS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TECNOLOGI´AS DE LA COMUNICACIÓN Y DOC. CIENT.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ÁLGEBRA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ANÁLISIS MATEMÁTICO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INIC. INVEST. EN ANÁLISIS MATEMÁTICO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BIOLOGI´A CELULAR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BIOLOGI´A CELULAR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BIOQUI´MICA, BIOLOGI´A MOLECULAR Y GENÉTIC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BOTÁNICA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ECOLOGI´A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EDAFOLOGI´A Y QUI´MICA AGRI´COLA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ESTADI´STICA E INVESTIGACIÓN OPERATIVA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FI´SICA APLICADA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FI´SICA APLICADA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FI´SICA ATÓMICA, MOLECULAR Y NUCLEAR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FI´SICA DE LA MATERIA CONDENSADA Y ÓPTICA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FI´SICA DE LA TIERRA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FI´SICA TEÓRICA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FISIOLOGI´A ANIMAL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INIC. INVEST. EN FISIOLOGI´A VEGETAL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GEOMETRI´A Y TOPOLOGI´A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MATEMÁTICA APLICADA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MICROBIOLOGI´A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QUI´MICA ANALI´TICA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QUI´MICA ANALI´TICA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INIC. INVEST. EN TECNOLOGI´A 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000"/>
                        </a:lnSpc>
                        <a:spcBef>
                          <a:spcPts val="0"/>
                        </a:spcBef>
                        <a:spcAft>
                          <a:spcPts val="45"/>
                        </a:spcAft>
                      </a:pPr>
                      <a:r>
                        <a:rPr lang="es-ES" sz="850" spc="0">
                          <a:solidFill>
                            <a:srgbClr val="000000"/>
                          </a:solidFill>
                          <a:latin typeface="Garamond" pitchFamily="1" panose="02020603050405020304"/>
                        </a:rPr>
                        <a:t>INIC. INVEST. EN TECNOLOGI´A QUI´MICA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3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49860">
                <a:tc gridSpan="3">
                  <a:txBody>
                    <a:bodyPr vert="horz" anchor="t"/>
                    <a:lstStyle/>
                    <a:p>
                      <a:pPr marL="0" marR="109855" indent="0" algn="r">
                        <a:lnSpc>
                          <a:spcPts val="1100"/>
                        </a:lnSpc>
                        <a:spcBef>
                          <a:spcPts val="0"/>
                        </a:spcBef>
                        <a:spcAft>
                          <a:spcPts val="5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0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8890" rIns="0" bIns="0" anchor="t"/>
          <a:lstStyle/>
          <a:p>
            <a:pPr marL="0" marR="0" indent="0" algn="l">
              <a:lnSpc>
                <a:spcPts val="1400"/>
              </a:lnSpc>
              <a:spcAft>
                <a:spcPts val="70"/>
              </a:spcAft>
              <a:tabLst>
                <a:tab algn="r" pos="5440680"/>
              </a:tabLst>
            </a:pPr>
            <a:r>
              <a:rPr lang="es-ES" sz="1150" spc="0">
                <a:solidFill>
                  <a:srgbClr val="000000"/>
                </a:solidFill>
                <a:latin typeface="Bookman Old Style" pitchFamily="1" panose="02020603050405020304"/>
              </a:rPr>
              <a:t>4. Ubicación y Organización </a:t>
            </a:r>
            <a:r>
              <a:rPr lang="es-ES" sz="1200" spc="0">
                <a:solidFill>
                  <a:srgbClr val="000000"/>
                </a:solidFill>
                <a:latin typeface="Arial" pitchFamily="2" panose="02020603050405020304"/>
              </a:rPr>
              <a:t>81 </a:t>
            </a:r>
          </a:p>
        </p:txBody>
      </p:sp>
      <p:sp>
        <p:nvSpPr>
          <p:cNvPr id="3" name=""/>
          <p:cNvSpPr/>
          <p:nvPr>
            <p:ph type="body" idx="10"/>
          </p:nvPr>
        </p:nvSpPr>
        <p:spPr>
          <a:xfrm>
            <a:off x="1057910" y="681990"/>
            <a:ext cx="5486400" cy="344805"/>
          </a:xfrm>
          <a:prstGeom prst="rect">
            <a:avLst/>
          </a:prstGeom>
          <a:noFill/>
          <a:ln w="0" cmpd="sng">
            <a:noFill/>
            <a:prstDash val="solid"/>
          </a:ln>
        </p:spPr>
        <p:txBody>
          <a:bodyPr vert="horz" lIns="0" tIns="224790" rIns="0" bIns="0" anchor="t"/>
          <a:lstStyle/>
          <a:p>
            <a:pPr marL="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1033145"/>
          <a:ext cx="5486400" cy="8704580"/>
        </p:xfrm>
        <a:graphic>
          <a:graphicData uri="http://schemas.openxmlformats.org/drawingml/2006/table">
            <a:tbl>
              <a:tblGrid>
                <a:gridCol w="4017010"/>
                <a:gridCol w="661670"/>
                <a:gridCol w="548640"/>
              </a:tblGrid>
              <a:tr h="143510">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0"/>
                        </a:spcAft>
                      </a:pPr>
                      <a:r>
                        <a:rPr lang="es-ES" sz="90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0"/>
                        </a:spcAft>
                      </a:pPr>
                      <a:r>
                        <a:rPr lang="es-ES" sz="90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INIC. INVEST. EN ZOOLOGI´A I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INIC. INVEST. EN ZOOLOGI´A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MÉTODOS TEÓRICOS EN QUI´MICA CUÁNTICA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PREPARACIÓN TEÓRICA PARA LA INVESTIGACIÓN EN Q. ORGÁNICA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QUI´MICA TEÓRICA Y COMPUTACIONAL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TÉCNICAS DE CARACTERIZACIÓN DE SÓLIDOS INORGÁNICOS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TÉCNICAS INSTRUMENTALES EN QUI´MICA ORGÁNICA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TÓPICOS RELEVANTES EN INVESTIGACIÓN EN Q. INORGÁNICA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TRABAJO FIN DE M ÁSTER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TRABAJO FIN DE M ÁSTER: ESPECIALIDAD EN BIOLOGI´A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TRABAJO FIN DE M ÁSTER: ESPECIALIDAD EN FI´SICA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TRABAJO FIN DE M ÁSTER: ESPECIALIDAD EN 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TRABAJO FIN DE M ÁSTER: ESPECIALIDAD EN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10"/>
                        </a:spcAft>
                      </a:pPr>
                      <a:r>
                        <a:rPr lang="es-ES" sz="900" b="1" spc="0">
                          <a:solidFill>
                            <a:srgbClr val="000000"/>
                          </a:solidFill>
                          <a:latin typeface="Times New Roman" pitchFamily="1" panose="02020603050405020304"/>
                        </a:rPr>
                        <a:t>M.U. EN QUI´MICA SOSTENIBLE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1445">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APLICACIONES INDUSTRIALES DE LA QUI´MICA SOSTENIBLE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BIOCATÁLISIS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BIOTRANSFORMACIONES INDUSTRIALES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CATÁLISIS HETEROGÉNEA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CATÁLISIS HOMOGÉNEA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CATÁLISIS INMOVILIZADA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CONCEPTOS BÁSICOS DE QUI´MICA SOSTENIBLE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DISOLVENTES BENIGNOS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ENERGI´AS SOSTENIBLES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FLUIDOS SUPERCRI´TICOS. APLICACIONES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FOTOQUI´MICA Y ELECTROQUI´MICA AMBIENTAL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MATERIAS PRIMAS RENOVABLES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PREPARACIÓN TEÓRICA PARA LA INVESTIGACIÓN EN Q. ORGÁNICA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REACCIONES ACTIVADAS POR MEDIOS NO CONVENCIONALES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TÉCNICAS AVANZADAS EN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TÉCNICAS INSTRUMENTALES EN QUI´MICA ORGÁNICA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TRABAJO FIN DE M ÁSTER (QUI´MICA SOSTENIBLE)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35"/>
                        </a:spcAft>
                      </a:pPr>
                      <a:r>
                        <a:rPr lang="es-ES" sz="900" b="1" spc="0">
                          <a:solidFill>
                            <a:srgbClr val="000000"/>
                          </a:solidFill>
                          <a:latin typeface="Times New Roman" pitchFamily="1" panose="02020603050405020304"/>
                        </a:rPr>
                        <a:t>M.U. EN QUI´MICA TEÓRICA Y MODELIZACI ÓN COMPUTACIONAL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3985">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CURSO DE NIVELACIÓN EN MATEMÁTICAS: CÁLCULO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CURSO DE NIVELACIÓN EN QUI´MICA: MÉTODOS ESPECTROSC.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CURSO DE NIVELACIÓN EN FI´SICA: ELECTROMAGNETISMO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CF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FUNDAMENTOS MATEMÁTICOS DE LA MECÁNICA CUÁNTICA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LENGUA EUROPEA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MECÁNICA ESTADI´STICA Y APLICACIONES EN SIMULACIÓN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MÉTODOS DE QUI´MICA TEÓRICA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MÉTODOS DE QUI´MICA TEÓRICA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SIMETRI´A DE ÁTOMOS, MOLÉCULAS Y SÓLIDOS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TÉCNICAS COMPUTACIONALES Y CÁLCULO NUMÉRICO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BIOQI´MICA COMPUTACIONAL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DINÁMICA DE LAS REACCIONES QUI´MICAS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ESTADOS EXCITADOS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LABORATORIO DE QUI´MICA TEÓRICA APLICADA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LÁSERES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LINUX Y LINUX DE GESTIÓN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PROFUNDIZACIÓN EN LOS MÉTODOS DE LA QUI´M. TEÓRICA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5"/>
                        </a:spcAft>
                      </a:pPr>
                      <a:r>
                        <a:rPr lang="es-ES" sz="850" spc="0">
                          <a:solidFill>
                            <a:srgbClr val="000000"/>
                          </a:solidFill>
                          <a:latin typeface="Times New Roman" pitchFamily="1" panose="02020603050405020304"/>
                        </a:rPr>
                        <a:t>SÓLIDOS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90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APLICACIONES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DINÁMICA QUI´M. Y MOLECULAR Y SIM. Y MODEL. ORDENADOR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TÉCNICAS COMPUTACIONALES AVANZADAS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TEORI´A AVANZADA ESTRUC. ELEC. Y DE LA MAT. CONDENSADA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Times New Roman" pitchFamily="1" panose="02020603050405020304"/>
                        </a:rPr>
                        <a:t>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000"/>
                        </a:lnSpc>
                        <a:spcBef>
                          <a:spcPts val="0"/>
                        </a:spcBef>
                        <a:spcAft>
                          <a:spcPts val="65"/>
                        </a:spcAft>
                      </a:pPr>
                      <a:r>
                        <a:rPr lang="es-ES" sz="850" spc="0">
                          <a:solidFill>
                            <a:srgbClr val="000000"/>
                          </a:solidFill>
                          <a:latin typeface="Times New Roman" pitchFamily="1" panose="02020603050405020304"/>
                        </a:rPr>
                        <a:t>TRABAJO FIN DE M ÁSTER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50"/>
                        </a:spcAft>
                      </a:pPr>
                      <a:r>
                        <a:rPr lang="es-ES" sz="850" spc="0">
                          <a:solidFill>
                            <a:srgbClr val="000000"/>
                          </a:solidFill>
                          <a:latin typeface="Times New Roman"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50"/>
                        </a:spcAft>
                      </a:pPr>
                      <a:r>
                        <a:rPr lang="es-ES" sz="850" spc="0">
                          <a:solidFill>
                            <a:srgbClr val="000000"/>
                          </a:solidFill>
                          <a:latin typeface="Times New Roman" pitchFamily="1" panose="02020603050405020304"/>
                        </a:rPr>
                        <a:t>30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55"/>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0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82 </a:t>
            </a:r>
            <a:r>
              <a:rPr lang="es-ES" sz="1200" b="1" spc="0">
                <a:solidFill>
                  <a:srgbClr val="000000"/>
                </a:solidFill>
                <a:latin typeface="Times New Roman" pitchFamily="1" panose="02020603050405020304"/>
              </a:rPr>
              <a:t>4.6. Tercer Ciclo </a:t>
            </a:r>
          </a:p>
        </p:txBody>
      </p:sp>
      <p:sp>
        <p:nvSpPr>
          <p:cNvPr id="3" name=""/>
          <p:cNvSpPr/>
          <p:nvPr>
            <p:ph type="body" idx="10"/>
          </p:nvPr>
        </p:nvSpPr>
        <p:spPr>
          <a:xfrm>
            <a:off x="1057910" y="681990"/>
            <a:ext cx="5486400" cy="8107680"/>
          </a:xfrm>
          <a:prstGeom prst="rect">
            <a:avLst/>
          </a:prstGeom>
          <a:noFill/>
          <a:ln w="0" cmpd="sng">
            <a:noFill/>
            <a:prstDash val="solid"/>
          </a:ln>
        </p:spPr>
        <p:txBody>
          <a:bodyPr vert="horz" lIns="0" tIns="220980" rIns="0" bIns="0" anchor="t"/>
          <a:lstStyle/>
          <a:p>
            <a:pPr marL="45720" marR="45720" indent="0" algn="l">
              <a:lnSpc>
                <a:spcPts val="2000"/>
              </a:lnSpc>
              <a:spcAft>
                <a:spcPts val="0"/>
              </a:spcAft>
            </a:pPr>
            <a:r>
              <a:rPr lang="es-ES" sz="1650" b="1" spc="190">
                <a:solidFill>
                  <a:srgbClr val="000000"/>
                </a:solidFill>
                <a:latin typeface="Times New Roman" pitchFamily="1" panose="02020603050405020304"/>
              </a:rPr>
              <a:t>4.6. Tercer Ciclo </a:t>
            </a:r>
          </a:p>
          <a:p>
            <a:pPr marL="45720" marR="45720" indent="0" algn="just">
              <a:lnSpc>
                <a:spcPts val="1400"/>
              </a:lnSpc>
              <a:spcBef>
                <a:spcPts val="2065"/>
              </a:spcBef>
              <a:spcAft>
                <a:spcPts val="0"/>
              </a:spcAft>
            </a:pPr>
            <a:r>
              <a:rPr lang="es-ES" sz="1200" spc="0">
                <a:solidFill>
                  <a:srgbClr val="000000"/>
                </a:solidFill>
                <a:latin typeface="Times New Roman" pitchFamily="1" panose="02020603050405020304"/>
              </a:rPr>
              <a:t>Desde la aprobación de la LRU, los estudios de Tercer Ciclo, perdieron su vinculación con las Facultades, pasando a depender, en su regulación y gestión, de un órgano colegiado (Comisión de Doctorado) de naturaleza estatutaria y general para toda la </a:t>
            </a:r>
            <a:r>
              <a:rPr lang="es-ES" sz="1200" b="1" spc="0">
                <a:solidFill>
                  <a:srgbClr val="000000"/>
                </a:solidFill>
                <a:latin typeface="Times New Roman" pitchFamily="1" panose="02020603050405020304"/>
              </a:rPr>
              <a:t>Universidad de Extremadura</a:t>
            </a:r>
            <a:r>
              <a:rPr lang="es-ES" sz="1200" spc="0">
                <a:solidFill>
                  <a:srgbClr val="000000"/>
                </a:solidFill>
                <a:latin typeface="Times New Roman" pitchFamily="1" panose="02020603050405020304"/>
              </a:rPr>
              <a:t>.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Las competencias docentes e investigadoras se vincularon a los Departamentos los cuales, ofertaban </a:t>
            </a:r>
            <a:r>
              <a:rPr lang="es-ES" sz="1200" b="1" spc="0">
                <a:solidFill>
                  <a:srgbClr val="000000"/>
                </a:solidFill>
                <a:latin typeface="Times New Roman" pitchFamily="1" panose="02020603050405020304"/>
              </a:rPr>
              <a:t>Programas de Doctorado</a:t>
            </a:r>
            <a:r>
              <a:rPr lang="es-ES" sz="1200" baseline="30000" spc="0">
                <a:solidFill>
                  <a:srgbClr val="000000"/>
                </a:solidFill>
                <a:latin typeface="Courier New" pitchFamily="3" panose="02020603050405020304"/>
              </a:rPr>
              <a:t>3</a:t>
            </a:r>
            <a:r>
              <a:rPr lang="es-ES" sz="1200" spc="0">
                <a:solidFill>
                  <a:srgbClr val="000000"/>
                </a:solidFill>
                <a:latin typeface="Times New Roman" pitchFamily="1" panose="02020603050405020304"/>
              </a:rPr>
              <a:t> con una duración de dos cursos académicos.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Los estudios de </a:t>
            </a:r>
            <a:r>
              <a:rPr lang="es-ES" sz="1200" b="1" spc="0">
                <a:solidFill>
                  <a:srgbClr val="000000"/>
                </a:solidFill>
                <a:latin typeface="Times New Roman" pitchFamily="1" panose="02020603050405020304"/>
              </a:rPr>
              <a:t>Tercer Ciclo </a:t>
            </a:r>
            <a:r>
              <a:rPr lang="es-ES" sz="1200" spc="0">
                <a:solidFill>
                  <a:srgbClr val="000000"/>
                </a:solidFill>
                <a:latin typeface="Times New Roman" pitchFamily="1" panose="02020603050405020304"/>
              </a:rPr>
              <a:t>estuvieron regulados por el R.D. 185/1985, de 23 de enero, modificado por los Reales Decretos 1561/85, de 28 de agosto; 537/88, de 27 de mayo; 86/87 de 16 de enero; 1397/87 de 13 de noviembre y por las normas internas de la </a:t>
            </a:r>
            <a:r>
              <a:rPr lang="es-ES" sz="1200" b="1" spc="0">
                <a:solidFill>
                  <a:srgbClr val="000000"/>
                </a:solidFill>
                <a:latin typeface="Times New Roman" pitchFamily="1" panose="02020603050405020304"/>
              </a:rPr>
              <a:t>Universidad de Extremadura </a:t>
            </a:r>
            <a:r>
              <a:rPr lang="es-ES" sz="1200" spc="0">
                <a:solidFill>
                  <a:srgbClr val="000000"/>
                </a:solidFill>
                <a:latin typeface="Times New Roman" pitchFamily="1" panose="02020603050405020304"/>
              </a:rPr>
              <a:t>aprobadas por su Junta de Gobierno el 10 de abril de 1989. </a:t>
            </a:r>
          </a:p>
          <a:p>
            <a:pPr marL="45720" marR="45720" indent="0" algn="just">
              <a:lnSpc>
                <a:spcPts val="1400"/>
              </a:lnSpc>
              <a:spcBef>
                <a:spcPts val="515"/>
              </a:spcBef>
              <a:spcAft>
                <a:spcPts val="0"/>
              </a:spcAft>
            </a:pPr>
            <a:r>
              <a:rPr lang="es-ES" sz="1200" spc="15">
                <a:solidFill>
                  <a:srgbClr val="000000"/>
                </a:solidFill>
                <a:latin typeface="Times New Roman" pitchFamily="1" panose="02020603050405020304"/>
              </a:rPr>
              <a:t>Los requisitos exigidos para optar al Grado de Doctor eran los siguientes: a) estar en posesión del Título de Licenciado, Arquitecto o Ingeniero; b) ser admitido a los Programas de Doctorado por los Departamentos responsables de su dirección; c) rea-</a:t>
            </a:r>
            <a:r>
              <a:rPr lang="es-ES" sz="1200" spc="15">
                <a:solidFill>
                  <a:srgbClr val="000000"/>
                </a:solidFill>
                <a:latin typeface="Times New Roman" pitchFamily="1" panose="02020603050405020304"/>
              </a:rPr>
              <a:t>lizar y aprobar los cursos y seminarios del Programa de Doctorado correspondiente, asícomo superar un total de 32 créditos, en el plazo de dos cursos académicos, en el Programa al que se estuviere adscrito —como mínimo doce de esos créditos debían corresponder a cursos o seminarios sobre los contenidos fundamentales de los cam-</a:t>
            </a:r>
            <a:r>
              <a:rPr lang="es-ES" sz="1200" spc="15">
                <a:solidFill>
                  <a:srgbClr val="000000"/>
                </a:solidFill>
                <a:latin typeface="Times New Roman" pitchFamily="1" panose="02020603050405020304"/>
              </a:rPr>
              <a:t>pos científico, técnico o artístico a los que perteneciera el Programa de Doctorado correspondiente, presentando el doctorando, dentro de tal plazo, un </a:t>
            </a:r>
            <a:r>
              <a:rPr lang="es-ES" sz="1200" b="1" spc="15">
                <a:solidFill>
                  <a:srgbClr val="000000"/>
                </a:solidFill>
                <a:latin typeface="Times New Roman" pitchFamily="1" panose="02020603050405020304"/>
              </a:rPr>
              <a:t>proyecto de Tesis Doctoral </a:t>
            </a:r>
            <a:r>
              <a:rPr lang="es-ES" sz="1200" spc="15">
                <a:solidFill>
                  <a:srgbClr val="000000"/>
                </a:solidFill>
                <a:latin typeface="Times New Roman" pitchFamily="1" panose="02020603050405020304"/>
              </a:rPr>
              <a:t>avalado por el director o Directores de la misma— y, finalmente, d) Presentar públicamente ante Tribunal y obtener la aprobación de la Tesis Doctoral.</a:t>
            </a:r>
            <a:r>
              <a:rPr lang="es-ES" sz="1200" baseline="30000" spc="15">
                <a:solidFill>
                  <a:srgbClr val="000000"/>
                </a:solidFill>
                <a:latin typeface="Courier New" pitchFamily="3" panose="02020603050405020304"/>
              </a:rPr>
              <a:t>4</a:t>
            </a:r>
            <a:r>
              <a:rPr lang="es-ES" sz="100" spc="15">
                <a:solidFill>
                  <a:srgbClr val="000000"/>
                </a:solidFill>
                <a:latin typeface="Courier New" pitchFamily="3" panose="02020603050405020304"/>
              </a:rPr>
              <a:t>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En la Tabla 4.18 aparecen los títulos de los Programas de Doctorado dirigidos por los Departamentos en la </a:t>
            </a:r>
            <a:r>
              <a:rPr lang="es-ES" sz="120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desde el año 1986 hasta que en el año 2011 se cambióla normativa. </a:t>
            </a:r>
          </a:p>
          <a:p>
            <a:pPr marL="45720" marR="45720" indent="0" algn="just">
              <a:lnSpc>
                <a:spcPts val="1400"/>
              </a:lnSpc>
              <a:spcBef>
                <a:spcPts val="475"/>
              </a:spcBef>
              <a:spcAft>
                <a:spcPts val="2150"/>
              </a:spcAft>
            </a:pPr>
            <a:r>
              <a:rPr lang="es-ES" sz="1200" spc="15">
                <a:solidFill>
                  <a:srgbClr val="000000"/>
                </a:solidFill>
                <a:latin typeface="Times New Roman" pitchFamily="1" panose="02020603050405020304"/>
              </a:rPr>
              <a:t>La Ley Orgánica 6/2001, de 21 de diciembre, de Universidades, en la redacción es-</a:t>
            </a:r>
            <a:r>
              <a:rPr lang="es-ES" sz="1200" spc="15">
                <a:solidFill>
                  <a:srgbClr val="000000"/>
                </a:solidFill>
                <a:latin typeface="Times New Roman" pitchFamily="1" panose="02020603050405020304"/>
              </a:rPr>
              <a:t>tablecida en la Ley Orgánica 4/2007, de 12 de abril, por la que se modificaba la mencionada Ley Orgánica 6/2001, establece que las enseñanzas universitarias oficia-</a:t>
            </a:r>
            <a:r>
              <a:rPr lang="es-ES" sz="1200" spc="15">
                <a:solidFill>
                  <a:srgbClr val="000000"/>
                </a:solidFill>
                <a:latin typeface="Times New Roman" pitchFamily="1" panose="02020603050405020304"/>
              </a:rPr>
              <a:t>les quedan estructuradas en los ciclos de grado, máster y doctorado, señalando que estos últimos tienen como finalidad la especialización del estudiante en su forma-</a:t>
            </a:r>
            <a:r>
              <a:rPr lang="es-ES" sz="1200" spc="15">
                <a:solidFill>
                  <a:srgbClr val="000000"/>
                </a:solidFill>
                <a:latin typeface="Times New Roman" pitchFamily="1" panose="02020603050405020304"/>
              </a:rPr>
              <a:t>ción investigadora dentro de un ámbito del conocimiento Científico, Humanístico, Social y Jurídico, Biomédico y Técnico. Asimismo, determinaba que estos estudios se organizarían y realizarían en la forma establecida por los estatutos de las universi-</a:t>
            </a:r>
            <a:r>
              <a:rPr lang="es-ES" sz="1200" spc="15">
                <a:solidFill>
                  <a:srgbClr val="000000"/>
                </a:solidFill>
                <a:latin typeface="Times New Roman" pitchFamily="1" panose="02020603050405020304"/>
              </a:rPr>
              <a:t>dades, de acuerdo con los criterios legales para la obtención del título de doctor, que incluirá, en todo caso, la superación de un período de formación y la elaboración, presentación y aprobación de un trabajo original de investigación. </a:t>
            </a:r>
          </a:p>
        </p:txBody>
      </p:sp>
      <p:sp>
        <p:nvSpPr>
          <p:cNvPr id="4" name=""/>
          <p:cNvSpPr/>
          <p:nvPr>
            <p:ph type="body" idx="10"/>
          </p:nvPr>
        </p:nvSpPr>
        <p:spPr>
          <a:xfrm>
            <a:off x="1057910" y="8789670"/>
            <a:ext cx="5486400" cy="941705"/>
          </a:xfrm>
          <a:prstGeom prst="rect">
            <a:avLst/>
          </a:prstGeom>
          <a:noFill/>
          <a:ln w="0" cmpd="sng">
            <a:noFill/>
            <a:prstDash val="solid"/>
          </a:ln>
        </p:spPr>
        <p:txBody>
          <a:bodyPr vert="horz" lIns="0" tIns="26670" rIns="0" bIns="0" anchor="t"/>
          <a:lstStyle/>
          <a:p>
            <a:pPr marL="45720" marR="45720" indent="0" algn="just">
              <a:lnSpc>
                <a:spcPts val="1200"/>
              </a:lnSpc>
              <a:spcAft>
                <a:spcPts val="0"/>
              </a:spcAft>
            </a:pPr>
            <a:r>
              <a:rPr lang="es-ES" sz="650" baseline="30000" spc="0">
                <a:solidFill>
                  <a:srgbClr val="000000"/>
                </a:solidFill>
                <a:latin typeface="Arial" pitchFamily="2" panose="02020603050405020304"/>
              </a:rPr>
              <a:t>3</a:t>
            </a:r>
            <a:r>
              <a:rPr lang="es-ES" sz="1000" spc="0">
                <a:solidFill>
                  <a:srgbClr val="000000"/>
                </a:solidFill>
                <a:latin typeface="Times New Roman" pitchFamily="1" panose="02020603050405020304"/>
              </a:rPr>
              <a:t>Consistentes en un conjunto de asignaturas específicas con una duración estipulada en créditos (1 crédito </a:t>
            </a:r>
            <a:r>
              <a:rPr lang="es-ES" sz="1100" spc="0">
                <a:solidFill>
                  <a:srgbClr val="000000"/>
                </a:solidFill>
                <a:latin typeface="Arial" pitchFamily="2" panose="02020603050405020304"/>
              </a:rPr>
              <a:t>≡ </a:t>
            </a:r>
            <a:r>
              <a:rPr lang="es-ES" sz="1000" spc="0">
                <a:solidFill>
                  <a:srgbClr val="000000"/>
                </a:solidFill>
                <a:latin typeface="Times New Roman" pitchFamily="1" panose="02020603050405020304"/>
              </a:rPr>
              <a:t>10 horas) </a:t>
            </a:r>
          </a:p>
          <a:p>
            <a:pPr marL="45720" marR="45720" indent="0" algn="just">
              <a:lnSpc>
                <a:spcPts val="1200"/>
              </a:lnSpc>
              <a:spcBef>
                <a:spcPts val="0"/>
              </a:spcBef>
              <a:spcAft>
                <a:spcPts val="1195"/>
              </a:spcAft>
            </a:pPr>
            <a:r>
              <a:rPr lang="es-ES" sz="650" baseline="30000" spc="0">
                <a:solidFill>
                  <a:srgbClr val="000000"/>
                </a:solidFill>
                <a:latin typeface="Arial" pitchFamily="2" panose="02020603050405020304"/>
              </a:rPr>
              <a:t>4</a:t>
            </a:r>
            <a:r>
              <a:rPr lang="es-ES" sz="1000" spc="0">
                <a:solidFill>
                  <a:srgbClr val="000000"/>
                </a:solidFill>
                <a:latin typeface="Times New Roman" pitchFamily="1" panose="02020603050405020304"/>
              </a:rPr>
              <a:t>La Tesis consiste en un trabajo original de investigación sobre una materia relacionada con el campo científico, técnico o artístico propio del Programa de Doctorado realizado por el doctorando, que se defiende públicamente y aprueba por un Tribunal nombrado al efecto.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8793480"/>
            <a:ext cx="2161540"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0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398905" y="5099050"/>
            <a:ext cx="24765" cy="3390265"/>
          </a:xfrm>
          <a:prstGeom prst="rect">
            <a:avLst/>
          </a:prstGeom>
          <a:noFill/>
          <a:ln w="3175"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175375" y="5099050"/>
            <a:ext cx="24130" cy="3390265"/>
          </a:xfrm>
          <a:prstGeom prst="rect">
            <a:avLst/>
          </a:prstGeom>
          <a:noFill/>
          <a:ln w="3175" cmpd="sng">
            <a:solidFill>
              <a:srgbClr val="000000"/>
            </a:solidFill>
            <a:prstDash val="solid"/>
          </a:ln>
        </p:spPr>
        <p:txBody>
          <a:bodyPr vert="horz" lIns="0" tIns="0" rIns="0" bIns="0" anchor="t"/>
          <a:lstStyle/>
          <a:p>
            <a:pPr/>
            <a:r>
              <a:rPr lang="en-US"/>
              <a:t/>
            </a:r>
          </a:p>
        </p:txBody>
      </p:sp>
      <p:pic>
        <p:nvPicPr>
          <p:cNvPr id="6" name=""/>
          <p:cNvPicPr/>
          <p:nvPr/>
        </p:nvPicPr>
        <p:blipFill>
          <a:blip r:embed="prId70"/>
          <a:stretch>
            <a:fillRect/>
          </a:stretch>
        </p:blipFill>
        <p:spPr>
          <a:xfrm>
            <a:off x="1362710" y="877570"/>
            <a:ext cx="4843145" cy="3359150"/>
          </a:xfrm>
          <a:prstGeom prst="rect">
            <a:avLst/>
          </a:prstGeom>
        </p:spPr>
      </p:pic>
      <p:sp>
        <p:nvSpPr>
          <p:cNvPr id="4"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0" indent="0" algn="l">
              <a:lnSpc>
                <a:spcPts val="1400"/>
              </a:lnSpc>
              <a:spcAft>
                <a:spcPts val="70"/>
              </a:spcAft>
              <a:tabLst>
                <a:tab algn="r" pos="5440680"/>
              </a:tabLst>
            </a:pPr>
            <a:r>
              <a:rPr lang="es-ES" sz="1150" spc="0">
                <a:solidFill>
                  <a:srgbClr val="000000"/>
                </a:solidFill>
                <a:latin typeface="Bookman Old Style" pitchFamily="1" panose="02020603050405020304"/>
              </a:rPr>
              <a:t>4. Ubicación y Organización </a:t>
            </a:r>
            <a:r>
              <a:rPr lang="es-ES" sz="1200" spc="0">
                <a:solidFill>
                  <a:srgbClr val="000000"/>
                </a:solidFill>
                <a:latin typeface="Times New Roman" pitchFamily="1" panose="02020603050405020304"/>
              </a:rPr>
              <a:t>83 </a:t>
            </a:r>
          </a:p>
        </p:txBody>
      </p:sp>
      <p:sp>
        <p:nvSpPr>
          <p:cNvPr id="7" name=""/>
          <p:cNvSpPr/>
          <p:nvPr>
            <p:ph type="body" idx="10"/>
          </p:nvPr>
        </p:nvSpPr>
        <p:spPr>
          <a:xfrm>
            <a:off x="1057910" y="4342130"/>
            <a:ext cx="5486400" cy="665480"/>
          </a:xfrm>
          <a:prstGeom prst="rect">
            <a:avLst/>
          </a:prstGeom>
          <a:noFill/>
          <a:ln w="0" cmpd="sng">
            <a:noFill/>
            <a:prstDash val="solid"/>
          </a:ln>
        </p:spPr>
        <p:txBody>
          <a:bodyPr vert="horz" lIns="0" tIns="13970" rIns="0" bIns="0" anchor="t"/>
          <a:lstStyle/>
          <a:p>
            <a:pPr marL="0" marR="0" indent="0" algn="ctr">
              <a:lnSpc>
                <a:spcPts val="1400"/>
              </a:lnSpc>
              <a:spcAft>
                <a:spcPts val="3665"/>
              </a:spcAft>
            </a:pPr>
            <a:r>
              <a:rPr lang="es-ES" sz="1150" spc="5">
                <a:solidFill>
                  <a:srgbClr val="000000"/>
                </a:solidFill>
                <a:latin typeface="Bookman Old Style" pitchFamily="1" panose="02020603050405020304"/>
              </a:rPr>
              <a:t>Figura </a:t>
            </a:r>
            <a:r>
              <a:rPr lang="es-ES" sz="950" spc="5">
                <a:solidFill>
                  <a:srgbClr val="000000"/>
                </a:solidFill>
                <a:latin typeface="Arial" pitchFamily="2" panose="02020603050405020304"/>
              </a:rPr>
              <a:t>IX</a:t>
            </a:r>
            <a:r>
              <a:rPr lang="es-ES" sz="1200" spc="5">
                <a:solidFill>
                  <a:srgbClr val="000000"/>
                </a:solidFill>
                <a:latin typeface="Times New Roman" pitchFamily="1" panose="02020603050405020304"/>
              </a:rPr>
              <a:t>: </a:t>
            </a:r>
            <a:r>
              <a:rPr lang="es-ES" sz="1200" spc="5">
                <a:solidFill>
                  <a:srgbClr val="000000"/>
                </a:solidFill>
                <a:latin typeface="Times New Roman" pitchFamily="1" panose="02020603050405020304"/>
              </a:rPr>
              <a:t>Investidura de nuevos doctores </a:t>
            </a:r>
          </a:p>
        </p:txBody>
      </p:sp>
      <p:sp>
        <p:nvSpPr>
          <p:cNvPr id="8" name=""/>
          <p:cNvSpPr/>
          <p:nvPr>
            <p:ph type="body" idx="10"/>
          </p:nvPr>
        </p:nvSpPr>
        <p:spPr>
          <a:xfrm>
            <a:off x="1423670" y="5007610"/>
            <a:ext cx="4751705" cy="91440"/>
          </a:xfrm>
          <a:prstGeom prst="rect">
            <a:avLst/>
          </a:prstGeom>
          <a:noFill/>
          <a:ln w="0" cmpd="sng">
            <a:noFill/>
            <a:prstDash val="solid"/>
          </a:ln>
        </p:spPr>
        <p:txBody>
          <a:bodyPr vert="horz" lIns="0" tIns="0" rIns="0" bIns="0" anchor="t"/>
          <a:lstStyle/>
          <a:p>
            <a:pPr marL="45720" marR="0" indent="0" algn="l">
              <a:lnSpc>
                <a:spcPts val="700"/>
              </a:lnSpc>
              <a:spcAft>
                <a:spcPts val="0"/>
              </a:spcAft>
              <a:tabLst>
                <a:tab algn="l" pos="2194560"/>
              </a:tabLst>
            </a:pPr>
            <a:r>
              <a:rPr lang="es-ES" sz="650" spc="15">
                <a:solidFill>
                  <a:srgbClr val="000000"/>
                </a:solidFill>
                <a:latin typeface="Times New Roman" pitchFamily="1" panose="02020603050405020304"/>
              </a:rPr>
              <a:t>Departamento </a:t>
            </a:r>
            <a:r>
              <a:rPr lang="es-ES" sz="650" spc="15">
                <a:solidFill>
                  <a:srgbClr val="000000"/>
                </a:solidFill>
                <a:latin typeface="Times New Roman" pitchFamily="1" panose="02020603050405020304"/>
              </a:rPr>
              <a:t>Programa </a:t>
            </a:r>
          </a:p>
        </p:txBody>
      </p:sp>
      <p:sp>
        <p:nvSpPr>
          <p:cNvPr id="9" name=""/>
          <p:cNvSpPr/>
          <p:nvPr>
            <p:ph type="body" idx="10"/>
          </p:nvPr>
        </p:nvSpPr>
        <p:spPr>
          <a:xfrm>
            <a:off x="1423670" y="5099050"/>
            <a:ext cx="4751705" cy="3371215"/>
          </a:xfrm>
          <a:prstGeom prst="rect">
            <a:avLst/>
          </a:prstGeom>
          <a:noFill/>
          <a:ln w="0" cmpd="sng">
            <a:noFill/>
            <a:prstDash val="solid"/>
          </a:ln>
        </p:spPr>
        <p:txBody>
          <a:bodyPr vert="horz" lIns="0" tIns="19685" rIns="0" bIns="0" anchor="t"/>
          <a:lstStyle/>
          <a:p>
            <a:pPr marL="45720" marR="0" indent="0" algn="l">
              <a:lnSpc>
                <a:spcPts val="700"/>
              </a:lnSpc>
              <a:spcAft>
                <a:spcPts val="0"/>
              </a:spcAft>
            </a:pPr>
            <a:r>
              <a:rPr lang="es-ES" sz="700" spc="50">
                <a:solidFill>
                  <a:srgbClr val="000000"/>
                </a:solidFill>
                <a:latin typeface="Times New Roman" pitchFamily="1" panose="02020603050405020304"/>
              </a:rPr>
              <a:t>Ciencias Morfológicas, Biología Celular y Animal </a:t>
            </a:r>
            <a:r>
              <a:rPr lang="es-ES" sz="650" spc="50">
                <a:solidFill>
                  <a:srgbClr val="000000"/>
                </a:solidFill>
                <a:latin typeface="Times New Roman" pitchFamily="1" panose="02020603050405020304"/>
              </a:rPr>
              <a:t>BIOLOGIA DEL DESARROLLO </a:t>
            </a:r>
          </a:p>
          <a:p>
            <a:pPr marL="45720" marR="0" indent="0" algn="l">
              <a:lnSpc>
                <a:spcPts val="700"/>
              </a:lnSpc>
              <a:spcBef>
                <a:spcPts val="0"/>
              </a:spcBef>
              <a:spcAft>
                <a:spcPts val="0"/>
              </a:spcAft>
              <a:tabLst>
                <a:tab algn="l" pos="2194560"/>
              </a:tabLst>
            </a:pPr>
            <a:r>
              <a:rPr lang="es-ES" sz="700" spc="30">
                <a:solidFill>
                  <a:srgbClr val="000000"/>
                </a:solidFill>
                <a:latin typeface="Times New Roman" pitchFamily="1" panose="02020603050405020304"/>
              </a:rPr>
              <a:t>Física </a:t>
            </a:r>
            <a:r>
              <a:rPr lang="es-ES" sz="650" spc="30">
                <a:solidFill>
                  <a:srgbClr val="000000"/>
                </a:solidFill>
                <a:latin typeface="Times New Roman" pitchFamily="1" panose="02020603050405020304"/>
              </a:rPr>
              <a:t>FISICA (FISICA DE LA ATMOSFERA)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FISICA DE LOS MATERIALES </a:t>
            </a:r>
          </a:p>
          <a:p>
            <a:pPr marL="2194560" marR="0" indent="0" algn="l">
              <a:lnSpc>
                <a:spcPts val="700"/>
              </a:lnSpc>
              <a:spcBef>
                <a:spcPts val="0"/>
              </a:spcBef>
              <a:spcAft>
                <a:spcPts val="0"/>
              </a:spcAft>
            </a:pPr>
            <a:r>
              <a:rPr lang="es-ES" sz="650" spc="40">
                <a:solidFill>
                  <a:srgbClr val="000000"/>
                </a:solidFill>
                <a:latin typeface="Times New Roman" pitchFamily="1" panose="02020603050405020304"/>
              </a:rPr>
              <a:t>FISICA ATOMICA. TEORIA Y EXPERIMENTAL </a:t>
            </a:r>
          </a:p>
          <a:p>
            <a:pPr marL="2194560" marR="0" indent="0" algn="l">
              <a:lnSpc>
                <a:spcPts val="700"/>
              </a:lnSpc>
              <a:spcBef>
                <a:spcPts val="25"/>
              </a:spcBef>
              <a:spcAft>
                <a:spcPts val="0"/>
              </a:spcAft>
            </a:pPr>
            <a:r>
              <a:rPr lang="es-ES" sz="650" spc="25">
                <a:solidFill>
                  <a:srgbClr val="000000"/>
                </a:solidFill>
                <a:latin typeface="Times New Roman" pitchFamily="1" panose="02020603050405020304"/>
              </a:rPr>
              <a:t>FISICA </a:t>
            </a:r>
          </a:p>
          <a:p>
            <a:pPr marL="2194560" marR="0" indent="0" algn="l">
              <a:lnSpc>
                <a:spcPts val="700"/>
              </a:lnSpc>
              <a:spcBef>
                <a:spcPts val="5"/>
              </a:spcBef>
              <a:spcAft>
                <a:spcPts val="0"/>
              </a:spcAft>
            </a:pPr>
            <a:r>
              <a:rPr lang="es-ES" sz="650" spc="45">
                <a:solidFill>
                  <a:srgbClr val="000000"/>
                </a:solidFill>
                <a:latin typeface="Times New Roman" pitchFamily="1" panose="02020603050405020304"/>
              </a:rPr>
              <a:t>PLANIFICACION Y GESTION DEL MEDIO AMBIENTE </a:t>
            </a:r>
          </a:p>
          <a:p>
            <a:pPr marL="2194560" marR="0" indent="0" algn="l">
              <a:lnSpc>
                <a:spcPts val="700"/>
              </a:lnSpc>
              <a:spcBef>
                <a:spcPts val="0"/>
              </a:spcBef>
              <a:spcAft>
                <a:spcPts val="0"/>
              </a:spcAft>
            </a:pPr>
            <a:r>
              <a:rPr lang="es-ES" sz="650" spc="35">
                <a:solidFill>
                  <a:srgbClr val="000000"/>
                </a:solidFill>
                <a:latin typeface="Times New Roman" pitchFamily="1" panose="02020603050405020304"/>
              </a:rPr>
              <a:t>MECANICA ESTADISTICA </a:t>
            </a:r>
          </a:p>
          <a:p>
            <a:pPr marL="2194560" marR="0" indent="0" algn="l">
              <a:lnSpc>
                <a:spcPts val="700"/>
              </a:lnSpc>
              <a:spcBef>
                <a:spcPts val="0"/>
              </a:spcBef>
              <a:spcAft>
                <a:spcPts val="0"/>
              </a:spcAft>
            </a:pPr>
            <a:r>
              <a:rPr lang="es-ES" sz="650" spc="35">
                <a:solidFill>
                  <a:srgbClr val="000000"/>
                </a:solidFill>
                <a:latin typeface="Times New Roman" pitchFamily="1" panose="02020603050405020304"/>
              </a:rPr>
              <a:t>FISICA NUCLEAR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FISICA APLICADA </a:t>
            </a:r>
          </a:p>
          <a:p>
            <a:pPr marL="2194560" marR="0" indent="0" algn="l">
              <a:lnSpc>
                <a:spcPts val="700"/>
              </a:lnSpc>
              <a:spcBef>
                <a:spcPts val="0"/>
              </a:spcBef>
              <a:spcAft>
                <a:spcPts val="0"/>
              </a:spcAft>
            </a:pPr>
            <a:r>
              <a:rPr lang="es-ES" sz="650" spc="40">
                <a:solidFill>
                  <a:srgbClr val="000000"/>
                </a:solidFill>
                <a:latin typeface="Times New Roman" pitchFamily="1" panose="02020603050405020304"/>
              </a:rPr>
              <a:t>OPTICA Y FISICA DE LA MATERIA CONDENSADA </a:t>
            </a:r>
          </a:p>
          <a:p>
            <a:pPr marL="45720" marR="0" indent="0" algn="l">
              <a:lnSpc>
                <a:spcPts val="600"/>
              </a:lnSpc>
              <a:spcBef>
                <a:spcPts val="5"/>
              </a:spcBef>
              <a:spcAft>
                <a:spcPts val="0"/>
              </a:spcAft>
              <a:tabLst>
                <a:tab algn="l" pos="2194560"/>
              </a:tabLst>
            </a:pPr>
            <a:r>
              <a:rPr lang="es-ES" sz="700" spc="25">
                <a:solidFill>
                  <a:srgbClr val="000000"/>
                </a:solidFill>
                <a:latin typeface="Times New Roman" pitchFamily="1" panose="02020603050405020304"/>
              </a:rPr>
              <a:t>Química Analítica </a:t>
            </a:r>
            <a:r>
              <a:rPr lang="es-ES" sz="650" spc="25">
                <a:solidFill>
                  <a:srgbClr val="000000"/>
                </a:solidFill>
                <a:latin typeface="Times New Roman" pitchFamily="1" panose="02020603050405020304"/>
              </a:rPr>
              <a:t>ANALISIS DE AGUAS Y ALIMENTOS NATURALES </a:t>
            </a:r>
          </a:p>
          <a:p>
            <a:pPr marL="2194560" marR="274320" indent="0" algn="l">
              <a:lnSpc>
                <a:spcPts val="700"/>
              </a:lnSpc>
              <a:spcBef>
                <a:spcPts val="0"/>
              </a:spcBef>
              <a:spcAft>
                <a:spcPts val="0"/>
              </a:spcAft>
            </a:pPr>
            <a:r>
              <a:rPr lang="es-ES" sz="650" spc="0">
                <a:solidFill>
                  <a:srgbClr val="000000"/>
                </a:solidFill>
                <a:latin typeface="Times New Roman" pitchFamily="1" panose="02020603050405020304"/>
              </a:rPr>
              <a:t>ANALISIS QUIMICO PARA EL CONTROL ALIMENTOS QUIMICA ANALITICA AVANZADA </a:t>
            </a:r>
          </a:p>
          <a:p>
            <a:pPr marL="45720" marR="0" indent="0" algn="l">
              <a:lnSpc>
                <a:spcPts val="700"/>
              </a:lnSpc>
              <a:spcBef>
                <a:spcPts val="5"/>
              </a:spcBef>
              <a:spcAft>
                <a:spcPts val="0"/>
              </a:spcAft>
              <a:tabLst>
                <a:tab algn="l" pos="2194560"/>
              </a:tabLst>
            </a:pPr>
            <a:r>
              <a:rPr lang="es-ES" sz="700" spc="30">
                <a:solidFill>
                  <a:srgbClr val="000000"/>
                </a:solidFill>
                <a:latin typeface="Times New Roman" pitchFamily="1" panose="02020603050405020304"/>
              </a:rPr>
              <a:t>Química Orgánica </a:t>
            </a:r>
            <a:r>
              <a:rPr lang="es-ES" sz="650" spc="30">
                <a:solidFill>
                  <a:srgbClr val="000000"/>
                </a:solidFill>
                <a:latin typeface="Times New Roman" pitchFamily="1" panose="02020603050405020304"/>
              </a:rPr>
              <a:t>SINTESIS Y DET. ESTR. COMPUESTOS ORGANICOS </a:t>
            </a:r>
          </a:p>
          <a:p>
            <a:pPr marL="2194560" marR="0" indent="0" algn="l">
              <a:lnSpc>
                <a:spcPts val="700"/>
              </a:lnSpc>
              <a:spcBef>
                <a:spcPts val="0"/>
              </a:spcBef>
              <a:spcAft>
                <a:spcPts val="0"/>
              </a:spcAft>
            </a:pPr>
            <a:r>
              <a:rPr lang="es-ES" sz="650" spc="40">
                <a:solidFill>
                  <a:srgbClr val="000000"/>
                </a:solidFill>
                <a:latin typeface="Times New Roman" pitchFamily="1" panose="02020603050405020304"/>
              </a:rPr>
              <a:t>QUIMICA ORGANICA DE LAS CIENCIAS DE LA VIDA </a:t>
            </a:r>
          </a:p>
          <a:p>
            <a:pPr marL="45720" marR="0" indent="0" algn="l">
              <a:lnSpc>
                <a:spcPts val="700"/>
              </a:lnSpc>
              <a:spcBef>
                <a:spcPts val="0"/>
              </a:spcBef>
              <a:spcAft>
                <a:spcPts val="0"/>
              </a:spcAft>
              <a:tabLst>
                <a:tab algn="l" pos="2194560"/>
              </a:tabLst>
            </a:pPr>
            <a:r>
              <a:rPr lang="es-ES" sz="700" spc="20">
                <a:solidFill>
                  <a:srgbClr val="000000"/>
                </a:solidFill>
                <a:latin typeface="Times New Roman" pitchFamily="1" panose="02020603050405020304"/>
              </a:rPr>
              <a:t>Ingeniería Química y Energética </a:t>
            </a:r>
            <a:r>
              <a:rPr lang="es-ES" sz="650" spc="20">
                <a:solidFill>
                  <a:srgbClr val="000000"/>
                </a:solidFill>
                <a:latin typeface="Times New Roman" pitchFamily="1" panose="02020603050405020304"/>
              </a:rPr>
              <a:t>INGENIERIA QUIMICA Y ENERGETICA </a:t>
            </a:r>
          </a:p>
          <a:p>
            <a:pPr marL="45720" marR="0" indent="0" algn="l">
              <a:lnSpc>
                <a:spcPts val="700"/>
              </a:lnSpc>
              <a:spcBef>
                <a:spcPts val="5"/>
              </a:spcBef>
              <a:spcAft>
                <a:spcPts val="0"/>
              </a:spcAft>
              <a:tabLst>
                <a:tab algn="l" pos="2194560"/>
              </a:tabLst>
            </a:pPr>
            <a:r>
              <a:rPr lang="es-ES" sz="700" spc="15">
                <a:solidFill>
                  <a:srgbClr val="000000"/>
                </a:solidFill>
                <a:latin typeface="Times New Roman" pitchFamily="1" panose="02020603050405020304"/>
              </a:rPr>
              <a:t>Bioquímica y Biología Molecular y Genética </a:t>
            </a:r>
            <a:r>
              <a:rPr lang="es-ES" sz="650" spc="15">
                <a:solidFill>
                  <a:srgbClr val="000000"/>
                </a:solidFill>
                <a:latin typeface="Times New Roman" pitchFamily="1" panose="02020603050405020304"/>
              </a:rPr>
              <a:t>BIOQUIMICA FISICA(BIOFISICA MOLECULAR) </a:t>
            </a:r>
          </a:p>
          <a:p>
            <a:pPr marL="2194560" marR="0" indent="0" algn="l">
              <a:lnSpc>
                <a:spcPts val="700"/>
              </a:lnSpc>
              <a:spcBef>
                <a:spcPts val="0"/>
              </a:spcBef>
              <a:spcAft>
                <a:spcPts val="0"/>
              </a:spcAft>
            </a:pPr>
            <a:r>
              <a:rPr lang="es-ES" sz="650" spc="40">
                <a:solidFill>
                  <a:srgbClr val="000000"/>
                </a:solidFill>
                <a:latin typeface="Times New Roman" pitchFamily="1" panose="02020603050405020304"/>
              </a:rPr>
              <a:t>INGENIERIA GENETICA </a:t>
            </a:r>
          </a:p>
          <a:p>
            <a:pPr marL="2194560" marR="0" indent="0" algn="l">
              <a:lnSpc>
                <a:spcPts val="700"/>
              </a:lnSpc>
              <a:spcBef>
                <a:spcPts val="5"/>
              </a:spcBef>
              <a:spcAft>
                <a:spcPts val="0"/>
              </a:spcAft>
            </a:pPr>
            <a:r>
              <a:rPr lang="es-ES" sz="650" spc="40">
                <a:solidFill>
                  <a:srgbClr val="000000"/>
                </a:solidFill>
                <a:latin typeface="Times New Roman" pitchFamily="1" panose="02020603050405020304"/>
              </a:rPr>
              <a:t>BIOQUIMICA Y BIOLOGIA MOLECULAR </a:t>
            </a:r>
          </a:p>
          <a:p>
            <a:pPr marL="45720" marR="0" indent="0" algn="l">
              <a:lnSpc>
                <a:spcPts val="700"/>
              </a:lnSpc>
              <a:spcBef>
                <a:spcPts val="0"/>
              </a:spcBef>
              <a:spcAft>
                <a:spcPts val="0"/>
              </a:spcAft>
              <a:tabLst>
                <a:tab algn="l" pos="2194560"/>
              </a:tabLst>
            </a:pPr>
            <a:r>
              <a:rPr lang="es-ES" sz="700" spc="15">
                <a:solidFill>
                  <a:srgbClr val="000000"/>
                </a:solidFill>
                <a:latin typeface="Times New Roman" pitchFamily="1" panose="02020603050405020304"/>
              </a:rPr>
              <a:t>Fisiología </a:t>
            </a:r>
            <a:r>
              <a:rPr lang="es-ES" sz="650" spc="15">
                <a:solidFill>
                  <a:srgbClr val="000000"/>
                </a:solidFill>
                <a:latin typeface="Times New Roman" pitchFamily="1" panose="02020603050405020304"/>
              </a:rPr>
              <a:t>FISIOLOGIA </a:t>
            </a:r>
          </a:p>
          <a:p>
            <a:pPr marL="45720" marR="0" indent="0" algn="l">
              <a:lnSpc>
                <a:spcPts val="700"/>
              </a:lnSpc>
              <a:spcBef>
                <a:spcPts val="25"/>
              </a:spcBef>
              <a:spcAft>
                <a:spcPts val="0"/>
              </a:spcAft>
              <a:tabLst>
                <a:tab algn="l" pos="2194560"/>
              </a:tabLst>
            </a:pPr>
            <a:r>
              <a:rPr lang="es-ES" sz="700" spc="15">
                <a:solidFill>
                  <a:srgbClr val="000000"/>
                </a:solidFill>
                <a:latin typeface="Times New Roman" pitchFamily="1" panose="02020603050405020304"/>
              </a:rPr>
              <a:t>Biología y Producción Vegetales </a:t>
            </a:r>
            <a:r>
              <a:rPr lang="es-ES" sz="650" spc="15">
                <a:solidFill>
                  <a:srgbClr val="000000"/>
                </a:solidFill>
                <a:latin typeface="Times New Roman" pitchFamily="1" panose="02020603050405020304"/>
              </a:rPr>
              <a:t>CIENCIAS DE LA TIERRA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BIOLOGIA VEGETAL </a:t>
            </a:r>
          </a:p>
          <a:p>
            <a:pPr marL="45720" marR="0" indent="0" algn="l">
              <a:lnSpc>
                <a:spcPts val="700"/>
              </a:lnSpc>
              <a:spcBef>
                <a:spcPts val="0"/>
              </a:spcBef>
              <a:spcAft>
                <a:spcPts val="0"/>
              </a:spcAft>
              <a:tabLst>
                <a:tab algn="l" pos="2194560"/>
              </a:tabLst>
            </a:pPr>
            <a:r>
              <a:rPr lang="es-ES" sz="700" spc="15">
                <a:solidFill>
                  <a:srgbClr val="000000"/>
                </a:solidFill>
                <a:latin typeface="Times New Roman" pitchFamily="1" panose="02020603050405020304"/>
              </a:rPr>
              <a:t>Microbiología </a:t>
            </a:r>
            <a:r>
              <a:rPr lang="es-ES" sz="650" spc="15">
                <a:solidFill>
                  <a:srgbClr val="000000"/>
                </a:solidFill>
                <a:latin typeface="Times New Roman" pitchFamily="1" panose="02020603050405020304"/>
              </a:rPr>
              <a:t>MICROBIOLOGIA </a:t>
            </a:r>
          </a:p>
          <a:p>
            <a:pPr marL="45720" marR="0" indent="0" algn="l">
              <a:lnSpc>
                <a:spcPts val="700"/>
              </a:lnSpc>
              <a:spcBef>
                <a:spcPts val="0"/>
              </a:spcBef>
              <a:spcAft>
                <a:spcPts val="0"/>
              </a:spcAft>
              <a:tabLst>
                <a:tab algn="l" pos="2194560"/>
              </a:tabLst>
            </a:pPr>
            <a:r>
              <a:rPr lang="es-ES" sz="700" spc="20">
                <a:solidFill>
                  <a:srgbClr val="000000"/>
                </a:solidFill>
                <a:latin typeface="Times New Roman" pitchFamily="1" panose="02020603050405020304"/>
              </a:rPr>
              <a:t>Química Analítica y Electroquímica </a:t>
            </a:r>
            <a:r>
              <a:rPr lang="es-ES" sz="650" spc="20">
                <a:solidFill>
                  <a:srgbClr val="000000"/>
                </a:solidFill>
                <a:latin typeface="Times New Roman" pitchFamily="1" panose="02020603050405020304"/>
              </a:rPr>
              <a:t>QUIMICA ANALITICA Y ELECTROQUIMICA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QUIMICA ANALITICA Y ELECTROANALISIS </a:t>
            </a:r>
          </a:p>
          <a:p>
            <a:pPr marL="45720" marR="0" indent="0" algn="l">
              <a:lnSpc>
                <a:spcPts val="700"/>
              </a:lnSpc>
              <a:spcBef>
                <a:spcPts val="0"/>
              </a:spcBef>
              <a:spcAft>
                <a:spcPts val="0"/>
              </a:spcAft>
              <a:tabLst>
                <a:tab algn="l" pos="2194560"/>
              </a:tabLst>
            </a:pPr>
            <a:r>
              <a:rPr lang="es-ES" sz="700" spc="20">
                <a:solidFill>
                  <a:srgbClr val="000000"/>
                </a:solidFill>
                <a:latin typeface="Times New Roman" pitchFamily="1" panose="02020603050405020304"/>
              </a:rPr>
              <a:t>Química Inorgánica </a:t>
            </a:r>
            <a:r>
              <a:rPr lang="es-ES" sz="650" spc="20">
                <a:solidFill>
                  <a:srgbClr val="000000"/>
                </a:solidFill>
                <a:latin typeface="Times New Roman" pitchFamily="1" panose="02020603050405020304"/>
              </a:rPr>
              <a:t>CIENCIA DE MATERIALES </a:t>
            </a:r>
          </a:p>
          <a:p>
            <a:pPr marL="2194560" marR="0" indent="0" algn="l">
              <a:lnSpc>
                <a:spcPts val="700"/>
              </a:lnSpc>
              <a:spcBef>
                <a:spcPts val="5"/>
              </a:spcBef>
              <a:spcAft>
                <a:spcPts val="0"/>
              </a:spcAft>
            </a:pPr>
            <a:r>
              <a:rPr lang="es-ES" sz="650" spc="35">
                <a:solidFill>
                  <a:srgbClr val="000000"/>
                </a:solidFill>
                <a:latin typeface="Times New Roman" pitchFamily="1" panose="02020603050405020304"/>
              </a:rPr>
              <a:t>QUIMICA INORGANICA </a:t>
            </a:r>
          </a:p>
          <a:p>
            <a:pPr marL="45720" marR="0" indent="0" algn="l">
              <a:lnSpc>
                <a:spcPts val="700"/>
              </a:lnSpc>
              <a:spcBef>
                <a:spcPts val="0"/>
              </a:spcBef>
              <a:spcAft>
                <a:spcPts val="0"/>
              </a:spcAft>
              <a:tabLst>
                <a:tab algn="l" pos="2194560"/>
              </a:tabLst>
            </a:pPr>
            <a:r>
              <a:rPr lang="es-ES" sz="700" spc="5">
                <a:solidFill>
                  <a:srgbClr val="000000"/>
                </a:solidFill>
                <a:latin typeface="Times New Roman" pitchFamily="1" panose="02020603050405020304"/>
              </a:rPr>
              <a:t>Electrónica e Ingeniería Electromecánica </a:t>
            </a:r>
            <a:r>
              <a:rPr lang="es-ES" sz="650" spc="5">
                <a:solidFill>
                  <a:srgbClr val="000000"/>
                </a:solidFill>
                <a:latin typeface="Times New Roman" pitchFamily="1" panose="02020603050405020304"/>
              </a:rPr>
              <a:t>ELECTRONICA </a:t>
            </a:r>
          </a:p>
          <a:p>
            <a:pPr marL="45720" marR="0" indent="0" algn="l">
              <a:lnSpc>
                <a:spcPts val="700"/>
              </a:lnSpc>
              <a:spcBef>
                <a:spcPts val="0"/>
              </a:spcBef>
              <a:spcAft>
                <a:spcPts val="0"/>
              </a:spcAft>
              <a:tabLst>
                <a:tab algn="l" pos="2194560"/>
              </a:tabLst>
            </a:pPr>
            <a:r>
              <a:rPr lang="es-ES" sz="700" spc="15">
                <a:solidFill>
                  <a:srgbClr val="000000"/>
                </a:solidFill>
                <a:latin typeface="Times New Roman" pitchFamily="1" panose="02020603050405020304"/>
              </a:rPr>
              <a:t>Matemáticas </a:t>
            </a:r>
            <a:r>
              <a:rPr lang="es-ES" sz="650" spc="15">
                <a:solidFill>
                  <a:srgbClr val="000000"/>
                </a:solidFill>
                <a:latin typeface="Times New Roman" pitchFamily="1" panose="02020603050405020304"/>
              </a:rPr>
              <a:t>MATEMATICAS </a:t>
            </a:r>
          </a:p>
          <a:p>
            <a:pPr marL="2194560" marR="0" indent="0" algn="l">
              <a:lnSpc>
                <a:spcPts val="700"/>
              </a:lnSpc>
              <a:spcBef>
                <a:spcPts val="5"/>
              </a:spcBef>
              <a:spcAft>
                <a:spcPts val="0"/>
              </a:spcAft>
            </a:pPr>
            <a:r>
              <a:rPr lang="es-ES" sz="650" spc="30">
                <a:solidFill>
                  <a:srgbClr val="000000"/>
                </a:solidFill>
                <a:latin typeface="Times New Roman" pitchFamily="1" panose="02020603050405020304"/>
              </a:rPr>
              <a:t>ANALISIS Y ESTADISTICA </a:t>
            </a:r>
          </a:p>
          <a:p>
            <a:pPr marL="2194560" marR="0" indent="0" algn="l">
              <a:lnSpc>
                <a:spcPts val="700"/>
              </a:lnSpc>
              <a:spcBef>
                <a:spcPts val="0"/>
              </a:spcBef>
              <a:spcAft>
                <a:spcPts val="0"/>
              </a:spcAft>
            </a:pPr>
            <a:r>
              <a:rPr lang="es-ES" sz="650" spc="45">
                <a:solidFill>
                  <a:srgbClr val="000000"/>
                </a:solidFill>
                <a:latin typeface="Times New Roman" pitchFamily="1" panose="02020603050405020304"/>
              </a:rPr>
              <a:t>ALGEBRA Y GEOMETRIA </a:t>
            </a:r>
          </a:p>
          <a:p>
            <a:pPr marL="2194560" marR="0" indent="0" algn="l">
              <a:lnSpc>
                <a:spcPts val="700"/>
              </a:lnSpc>
              <a:spcBef>
                <a:spcPts val="5"/>
              </a:spcBef>
              <a:spcAft>
                <a:spcPts val="0"/>
              </a:spcAft>
            </a:pPr>
            <a:r>
              <a:rPr lang="es-ES" sz="650" spc="30">
                <a:solidFill>
                  <a:srgbClr val="000000"/>
                </a:solidFill>
                <a:latin typeface="Times New Roman" pitchFamily="1" panose="02020603050405020304"/>
              </a:rPr>
              <a:t>ANALISIS MATEMATICO </a:t>
            </a:r>
          </a:p>
          <a:p>
            <a:pPr marL="2194560" marR="0" indent="0" algn="l">
              <a:lnSpc>
                <a:spcPts val="700"/>
              </a:lnSpc>
              <a:spcBef>
                <a:spcPts val="25"/>
              </a:spcBef>
              <a:spcAft>
                <a:spcPts val="0"/>
              </a:spcAft>
            </a:pPr>
            <a:r>
              <a:rPr lang="es-ES" sz="650" spc="40">
                <a:solidFill>
                  <a:srgbClr val="000000"/>
                </a:solidFill>
                <a:latin typeface="Times New Roman" pitchFamily="1" panose="02020603050405020304"/>
              </a:rPr>
              <a:t>ESTADISTICA E INVESTIGACION OPERATIVA </a:t>
            </a:r>
          </a:p>
          <a:p>
            <a:pPr marL="45720" marR="0" indent="0" algn="l">
              <a:lnSpc>
                <a:spcPts val="700"/>
              </a:lnSpc>
              <a:spcBef>
                <a:spcPts val="0"/>
              </a:spcBef>
              <a:spcAft>
                <a:spcPts val="0"/>
              </a:spcAft>
              <a:tabLst>
                <a:tab algn="l" pos="2194560"/>
              </a:tabLst>
            </a:pPr>
            <a:r>
              <a:rPr lang="es-ES" sz="700" spc="30">
                <a:solidFill>
                  <a:srgbClr val="000000"/>
                </a:solidFill>
                <a:latin typeface="Times New Roman" pitchFamily="1" panose="02020603050405020304"/>
              </a:rPr>
              <a:t>Química Física </a:t>
            </a:r>
            <a:r>
              <a:rPr lang="es-ES" sz="650" spc="30">
                <a:solidFill>
                  <a:srgbClr val="000000"/>
                </a:solidFill>
                <a:latin typeface="Times New Roman" pitchFamily="1" panose="02020603050405020304"/>
              </a:rPr>
              <a:t>QUIMICA CUANTICA E INTERACCIONES MOLECULARES </a:t>
            </a:r>
          </a:p>
          <a:p>
            <a:pPr marL="2194560" marR="0" indent="0" algn="l">
              <a:lnSpc>
                <a:spcPts val="700"/>
              </a:lnSpc>
              <a:spcBef>
                <a:spcPts val="5"/>
              </a:spcBef>
              <a:spcAft>
                <a:spcPts val="0"/>
              </a:spcAft>
            </a:pPr>
            <a:r>
              <a:rPr lang="es-ES" sz="650" spc="45">
                <a:solidFill>
                  <a:srgbClr val="000000"/>
                </a:solidFill>
                <a:latin typeface="Times New Roman" pitchFamily="1" panose="02020603050405020304"/>
              </a:rPr>
              <a:t>ESPECTROSCOPIA MOLECULAR </a:t>
            </a:r>
          </a:p>
          <a:p>
            <a:pPr marL="2194560" marR="0" indent="0" algn="l">
              <a:lnSpc>
                <a:spcPts val="700"/>
              </a:lnSpc>
              <a:spcBef>
                <a:spcPts val="0"/>
              </a:spcBef>
              <a:spcAft>
                <a:spcPts val="0"/>
              </a:spcAft>
            </a:pPr>
            <a:r>
              <a:rPr lang="es-ES" sz="650" spc="45">
                <a:solidFill>
                  <a:srgbClr val="000000"/>
                </a:solidFill>
                <a:latin typeface="Times New Roman" pitchFamily="1" panose="02020603050405020304"/>
              </a:rPr>
              <a:t>PROPIEDADES DE TRANSPORTE EN MACROMOLECULAS </a:t>
            </a:r>
          </a:p>
          <a:p>
            <a:pPr marL="2194560" marR="0" indent="0" algn="l">
              <a:lnSpc>
                <a:spcPts val="700"/>
              </a:lnSpc>
              <a:spcBef>
                <a:spcPts val="0"/>
              </a:spcBef>
              <a:spcAft>
                <a:spcPts val="0"/>
              </a:spcAft>
            </a:pPr>
            <a:r>
              <a:rPr lang="es-ES" sz="650" spc="30">
                <a:solidFill>
                  <a:srgbClr val="000000"/>
                </a:solidFill>
                <a:latin typeface="Times New Roman" pitchFamily="1" panose="02020603050405020304"/>
              </a:rPr>
              <a:t>QUIMICA FISICA </a:t>
            </a:r>
          </a:p>
          <a:p>
            <a:pPr marL="2194560" marR="0" indent="0" algn="l">
              <a:lnSpc>
                <a:spcPts val="700"/>
              </a:lnSpc>
              <a:spcBef>
                <a:spcPts val="5"/>
              </a:spcBef>
              <a:spcAft>
                <a:spcPts val="0"/>
              </a:spcAft>
            </a:pPr>
            <a:r>
              <a:rPr lang="es-ES" sz="650" spc="40">
                <a:solidFill>
                  <a:srgbClr val="000000"/>
                </a:solidFill>
                <a:latin typeface="Times New Roman" pitchFamily="1" panose="02020603050405020304"/>
              </a:rPr>
              <a:t>QUIMICA FISICA MACROMOLECULAR </a:t>
            </a:r>
          </a:p>
          <a:p>
            <a:pPr marL="2194560" marR="0" indent="0" algn="l">
              <a:lnSpc>
                <a:spcPts val="600"/>
              </a:lnSpc>
              <a:spcBef>
                <a:spcPts val="0"/>
              </a:spcBef>
              <a:spcAft>
                <a:spcPts val="0"/>
              </a:spcAft>
            </a:pPr>
            <a:r>
              <a:rPr lang="es-ES" sz="650" spc="45">
                <a:solidFill>
                  <a:srgbClr val="000000"/>
                </a:solidFill>
                <a:latin typeface="Times New Roman" pitchFamily="1" panose="02020603050405020304"/>
              </a:rPr>
              <a:t>QUIMICA CUANTICA Y ESPECTROSCOPIA </a:t>
            </a:r>
          </a:p>
        </p:txBody>
      </p:sp>
      <p:sp>
        <p:nvSpPr>
          <p:cNvPr id="10" name=""/>
          <p:cNvSpPr/>
          <p:nvPr>
            <p:ph type="body" idx="10"/>
          </p:nvPr>
        </p:nvSpPr>
        <p:spPr>
          <a:xfrm>
            <a:off x="1057910" y="8489315"/>
            <a:ext cx="5486400" cy="1242060"/>
          </a:xfrm>
          <a:prstGeom prst="rect">
            <a:avLst/>
          </a:prstGeom>
          <a:noFill/>
          <a:ln w="0" cmpd="sng">
            <a:noFill/>
            <a:prstDash val="solid"/>
          </a:ln>
        </p:spPr>
        <p:txBody>
          <a:bodyPr vert="horz" lIns="0" tIns="121920" rIns="0" bIns="0" anchor="t"/>
          <a:lstStyle/>
          <a:p>
            <a:pPr marL="0" marR="0" indent="0" algn="ctr">
              <a:lnSpc>
                <a:spcPts val="1400"/>
              </a:lnSpc>
              <a:spcAft>
                <a:spcPts val="0"/>
              </a:spcAft>
            </a:pPr>
            <a:r>
              <a:rPr lang="es-ES" sz="1150" spc="25">
                <a:solidFill>
                  <a:srgbClr val="000000"/>
                </a:solidFill>
                <a:latin typeface="Bookman Old Style" pitchFamily="1" panose="02020603050405020304"/>
              </a:rPr>
              <a:t>Tabla </a:t>
            </a:r>
            <a:r>
              <a:rPr lang="es-ES" sz="1200" spc="25">
                <a:solidFill>
                  <a:srgbClr val="000000"/>
                </a:solidFill>
                <a:latin typeface="Times New Roman" pitchFamily="1" panose="02020603050405020304"/>
              </a:rPr>
              <a:t>4.18: Programas de Doctorado impartidos desde el año 1986 </a:t>
            </a:r>
          </a:p>
          <a:p>
            <a:pPr marL="0" marR="45720" indent="0" algn="just">
              <a:lnSpc>
                <a:spcPts val="1500"/>
              </a:lnSpc>
              <a:spcBef>
                <a:spcPts val="3295"/>
              </a:spcBef>
              <a:spcAft>
                <a:spcPts val="1165"/>
              </a:spcAft>
            </a:pPr>
            <a:r>
              <a:rPr lang="es-ES" sz="1200" spc="0">
                <a:solidFill>
                  <a:srgbClr val="000000"/>
                </a:solidFill>
                <a:latin typeface="Times New Roman" pitchFamily="1" panose="02020603050405020304"/>
              </a:rPr>
              <a:t>El Real Decreto 1393/2007, de 29 de octubre, por el que se regulaba la ordenación de las enseñanzas universitarias oficiales, estableció, en su título V, la normativa básica </a:t>
            </a:r>
          </a:p>
        </p:txBody>
      </p:sp>
      <p:sp>
        <p:nvSpPr>
          <p:cNvPr id="11"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50"/>
              </a:spcAft>
            </a:pPr>
            <a:r>
              <a:rPr lang="es-ES" sz="1150" spc="40">
                <a:solidFill>
                  <a:srgbClr val="000000"/>
                </a:solidFill>
                <a:latin typeface="Bookman Old Style" pitchFamily="1" panose="02020603050405020304"/>
              </a:rPr>
              <a:t>Memoria Histórica </a:t>
            </a:r>
          </a:p>
        </p:txBody>
      </p:sp>
      <p:cxnSp>
        <p:nvCxnSpPr>
          <p:cNvPr id="12" name=""/>
          <p:cNvCxnSpPr/>
          <p:nvPr/>
        </p:nvCxnSpPr>
        <p:spPr>
          <a:xfrm>
            <a:off x="1097280" y="685800"/>
            <a:ext cx="5401945" cy="0"/>
          </a:xfrm>
          <a:prstGeom prst="line">
            <a:avLst/>
          </a:prstGeom>
          <a:ln w="6350" cmpd="sng">
            <a:solidFill>
              <a:srgbClr val="000000"/>
            </a:solidFill>
          </a:ln>
        </p:spPr>
      </p:cxnSp>
      <p:cxnSp>
        <p:nvCxnSpPr>
          <p:cNvPr id="13" name=""/>
          <p:cNvCxnSpPr/>
          <p:nvPr/>
        </p:nvCxnSpPr>
        <p:spPr>
          <a:xfrm>
            <a:off x="1395730" y="8491855"/>
            <a:ext cx="4804410" cy="0"/>
          </a:xfrm>
          <a:prstGeom prst="line">
            <a:avLst/>
          </a:prstGeom>
          <a:ln w="3175" cmpd="sng">
            <a:solidFill>
              <a:srgbClr val="000000"/>
            </a:solidFill>
          </a:ln>
        </p:spPr>
      </p:cxnSp>
      <p:cxnSp>
        <p:nvCxnSpPr>
          <p:cNvPr id="14" name=""/>
          <p:cNvCxnSpPr/>
          <p:nvPr/>
        </p:nvCxnSpPr>
        <p:spPr>
          <a:xfrm>
            <a:off x="1097280" y="9735185"/>
            <a:ext cx="5401945" cy="0"/>
          </a:xfrm>
          <a:prstGeom prst="line">
            <a:avLst/>
          </a:prstGeom>
          <a:ln w="6350" cmpd="sng">
            <a:solidFill>
              <a:srgbClr val="000000"/>
            </a:solidFill>
          </a:ln>
        </p:spPr>
      </p:cxnSp>
      <p:cxnSp>
        <p:nvCxnSpPr>
          <p:cNvPr id="15" name=""/>
          <p:cNvCxnSpPr/>
          <p:nvPr/>
        </p:nvCxnSpPr>
        <p:spPr>
          <a:xfrm>
            <a:off x="1423670" y="5007610"/>
            <a:ext cx="4751705" cy="0"/>
          </a:xfrm>
          <a:prstGeom prst="line">
            <a:avLst/>
          </a:prstGeom>
          <a:ln w="3175" cmpd="dbl">
            <a:solidFill>
              <a:srgbClr val="000000"/>
            </a:solidFill>
          </a:ln>
        </p:spPr>
      </p:cxnSp>
      <p:cxnSp>
        <p:nvCxnSpPr>
          <p:cNvPr id="16" name=""/>
          <p:cNvCxnSpPr/>
          <p:nvPr/>
        </p:nvCxnSpPr>
        <p:spPr>
          <a:xfrm>
            <a:off x="1423670" y="5099050"/>
            <a:ext cx="4751705" cy="0"/>
          </a:xfrm>
          <a:prstGeom prst="line">
            <a:avLst/>
          </a:prstGeom>
          <a:ln w="3175" cmpd="dbl">
            <a:solidFill>
              <a:srgbClr val="000000"/>
            </a:solidFill>
          </a:ln>
        </p:spPr>
      </p:cxnSp>
      <p:cxnSp>
        <p:nvCxnSpPr>
          <p:cNvPr id="17" name=""/>
          <p:cNvCxnSpPr/>
          <p:nvPr/>
        </p:nvCxnSpPr>
        <p:spPr>
          <a:xfrm>
            <a:off x="1423670" y="5007610"/>
            <a:ext cx="0" cy="91440"/>
          </a:xfrm>
          <a:prstGeom prst="line">
            <a:avLst/>
          </a:prstGeom>
          <a:ln w="3175" cmpd="sng">
            <a:solidFill>
              <a:srgbClr val="000000"/>
            </a:solidFill>
          </a:ln>
        </p:spPr>
      </p:cxnSp>
      <p:cxnSp>
        <p:nvCxnSpPr>
          <p:cNvPr id="18" name=""/>
          <p:cNvCxnSpPr/>
          <p:nvPr/>
        </p:nvCxnSpPr>
        <p:spPr>
          <a:xfrm>
            <a:off x="6175375" y="5007610"/>
            <a:ext cx="0" cy="91440"/>
          </a:xfrm>
          <a:prstGeom prst="line">
            <a:avLst/>
          </a:prstGeom>
          <a:ln w="3175" cmpd="sng">
            <a:solidFill>
              <a:srgbClr val="000000"/>
            </a:solidFill>
          </a:ln>
        </p:spPr>
      </p:cxnSp>
      <p:cxnSp>
        <p:nvCxnSpPr>
          <p:cNvPr id="19" name=""/>
          <p:cNvCxnSpPr/>
          <p:nvPr/>
        </p:nvCxnSpPr>
        <p:spPr>
          <a:xfrm>
            <a:off x="1423670" y="5099050"/>
            <a:ext cx="4751705" cy="0"/>
          </a:xfrm>
          <a:prstGeom prst="line">
            <a:avLst/>
          </a:prstGeom>
          <a:ln w="3175" cmpd="dbl">
            <a:solidFill>
              <a:srgbClr val="000000"/>
            </a:solidFill>
          </a:ln>
        </p:spPr>
      </p:cxnSp>
      <p:cxnSp>
        <p:nvCxnSpPr>
          <p:cNvPr id="20" name=""/>
          <p:cNvCxnSpPr/>
          <p:nvPr/>
        </p:nvCxnSpPr>
        <p:spPr>
          <a:xfrm>
            <a:off x="1423670" y="8470265"/>
            <a:ext cx="4751705" cy="0"/>
          </a:xfrm>
          <a:prstGeom prst="line">
            <a:avLst/>
          </a:prstGeom>
          <a:ln w="3175" cmpd="dbl">
            <a:solidFill>
              <a:srgbClr val="000000"/>
            </a:solidFill>
          </a:ln>
        </p:spPr>
      </p:cxnSp>
      <p:cxnSp>
        <p:nvCxnSpPr>
          <p:cNvPr id="21" name=""/>
          <p:cNvCxnSpPr/>
          <p:nvPr/>
        </p:nvCxnSpPr>
        <p:spPr>
          <a:xfrm>
            <a:off x="1423670" y="5099050"/>
            <a:ext cx="0" cy="3371215"/>
          </a:xfrm>
          <a:prstGeom prst="line">
            <a:avLst/>
          </a:prstGeom>
          <a:ln w="3175" cmpd="sng">
            <a:solidFill>
              <a:srgbClr val="000000"/>
            </a:solidFill>
          </a:ln>
        </p:spPr>
      </p:cxnSp>
      <p:cxnSp>
        <p:nvCxnSpPr>
          <p:cNvPr id="22" name=""/>
          <p:cNvCxnSpPr/>
          <p:nvPr/>
        </p:nvCxnSpPr>
        <p:spPr>
          <a:xfrm>
            <a:off x="6175375" y="5099050"/>
            <a:ext cx="0" cy="3371215"/>
          </a:xfrm>
          <a:prstGeom prst="line">
            <a:avLst/>
          </a:prstGeom>
          <a:ln w="3175" cmpd="sng">
            <a:solidFill>
              <a:srgbClr val="000000"/>
            </a:solidFill>
          </a:ln>
        </p:spPr>
      </p:cxnSp>
    </p:spTree>
  </p:cSld>
  <p:clrMapOvr>
    <a:masterClrMapping/>
  </p:clrMapOvr>
</p:sld>
</file>

<file path=ppt/slides/slide10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500"/>
              </a:lnSpc>
              <a:spcAft>
                <a:spcPts val="75"/>
              </a:spcAft>
              <a:tabLst>
                <a:tab algn="r" pos="5440680"/>
              </a:tabLst>
            </a:pPr>
            <a:r>
              <a:rPr lang="es-ES" sz="1200" spc="0">
                <a:solidFill>
                  <a:srgbClr val="000000"/>
                </a:solidFill>
                <a:latin typeface="Times New Roman" pitchFamily="1" panose="02020603050405020304"/>
              </a:rPr>
              <a:t>84 </a:t>
            </a:r>
            <a:r>
              <a:rPr lang="es-ES" sz="1250" b="1" spc="0">
                <a:solidFill>
                  <a:srgbClr val="000000"/>
                </a:solidFill>
                <a:latin typeface="Times New Roman" pitchFamily="1" panose="02020603050405020304"/>
              </a:rPr>
              <a:t>4.6. Tercer Ciclo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1140"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sobre las enseñanzas de doctorado y el desarrollo de la Ley Orgánica mencionada. Este Real Decreto ha sido desde entonces el marco legislativo en el que se han desarrollado los estudios de doctorado en la Universidad española. Posteriormente, se modificópor RD 861/2010 y, sobre todo, por el RD 99/2011, de 28 de enero, por el que se regulaban específicamente las enseñanzas oficiales de doctorado, lo cual exigióla revisión y actualización de la normativa propia de las universidades.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La regulación de los estudios de doctorado, recogida en este último RD, incardina el </a:t>
            </a:r>
            <a:r>
              <a:rPr lang="es-ES" sz="1250" b="1" spc="0">
                <a:solidFill>
                  <a:srgbClr val="000000"/>
                </a:solidFill>
                <a:latin typeface="Times New Roman" pitchFamily="1" panose="02020603050405020304"/>
              </a:rPr>
              <a:t>Espacio Europeo de Educación Superior </a:t>
            </a:r>
            <a:r>
              <a:rPr lang="es-ES" sz="1200" spc="0">
                <a:solidFill>
                  <a:srgbClr val="000000"/>
                </a:solidFill>
                <a:latin typeface="Times New Roman" pitchFamily="1" panose="02020603050405020304"/>
              </a:rPr>
              <a:t>(</a:t>
            </a:r>
            <a:r>
              <a:rPr lang="es-ES" sz="1250" b="1" spc="0">
                <a:solidFill>
                  <a:srgbClr val="000000"/>
                </a:solidFill>
                <a:latin typeface="Times New Roman" pitchFamily="1" panose="02020603050405020304"/>
              </a:rPr>
              <a:t>EEES</a:t>
            </a:r>
            <a:r>
              <a:rPr lang="es-ES" sz="1200" spc="0">
                <a:solidFill>
                  <a:srgbClr val="000000"/>
                </a:solidFill>
                <a:latin typeface="Times New Roman" pitchFamily="1" panose="02020603050405020304"/>
              </a:rPr>
              <a:t>) y el </a:t>
            </a:r>
            <a:r>
              <a:rPr lang="es-ES" sz="1250" b="1" spc="0">
                <a:solidFill>
                  <a:srgbClr val="000000"/>
                </a:solidFill>
                <a:latin typeface="Times New Roman" pitchFamily="1" panose="02020603050405020304"/>
              </a:rPr>
              <a:t>Espacio Europeo de Investigación </a:t>
            </a:r>
            <a:r>
              <a:rPr lang="es-ES" sz="1200" spc="0">
                <a:solidFill>
                  <a:srgbClr val="000000"/>
                </a:solidFill>
                <a:latin typeface="Times New Roman" pitchFamily="1" panose="02020603050405020304"/>
              </a:rPr>
              <a:t>(</a:t>
            </a:r>
            <a:r>
              <a:rPr lang="es-ES" sz="1250" b="1" spc="0">
                <a:solidFill>
                  <a:srgbClr val="000000"/>
                </a:solidFill>
                <a:latin typeface="Times New Roman" pitchFamily="1" panose="02020603050405020304"/>
              </a:rPr>
              <a:t>EEI</a:t>
            </a:r>
            <a:r>
              <a:rPr lang="es-ES" sz="1200" spc="0">
                <a:solidFill>
                  <a:srgbClr val="000000"/>
                </a:solidFill>
                <a:latin typeface="Times New Roman" pitchFamily="1" panose="02020603050405020304"/>
              </a:rPr>
              <a:t>), en el que a los estudiantes de doctorado se les considera como “investigadores en formación”, con un fuerte impacto en la sociedad del conocimiento y en las instituciones implicadas en la innovación y en la investigación, fomentando asímismo la cooperación con otras organizaciones e instituciones, tanto nacionales como internacionales.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El 6 de marzo de 2014 se publicóen el Diario Oficial de Extremadura (DOE) una resolución (18 de febrero de 2014) de la </a:t>
            </a:r>
            <a:r>
              <a:rPr lang="es-ES" sz="1250" b="1" spc="0">
                <a:solidFill>
                  <a:srgbClr val="000000"/>
                </a:solidFill>
                <a:latin typeface="Times New Roman" pitchFamily="1" panose="02020603050405020304"/>
              </a:rPr>
              <a:t>Universidad de Extremadura </a:t>
            </a:r>
            <a:r>
              <a:rPr lang="es-ES" sz="1200" spc="0">
                <a:solidFill>
                  <a:srgbClr val="000000"/>
                </a:solidFill>
                <a:latin typeface="Times New Roman" pitchFamily="1" panose="02020603050405020304"/>
              </a:rPr>
              <a:t>por la que se ejecutaba el acuerdo adoptado por el Consejo de Gobierno de la universidad (en sesión de 30 de enero de 2014), aprobando la modificación de la normativa de los estudios de Doctorado. Así, se trataba de adaptar la normativa propia de la Universidad de Extremadura al nuevo marco legislativo estatal, introduciendo cierto nivel de flexibilidad. </a:t>
            </a:r>
          </a:p>
          <a:p>
            <a:pPr marL="45720" marR="45720" indent="0" algn="just">
              <a:lnSpc>
                <a:spcPts val="1400"/>
              </a:lnSpc>
              <a:spcBef>
                <a:spcPts val="575"/>
              </a:spcBef>
              <a:spcAft>
                <a:spcPts val="0"/>
              </a:spcAft>
            </a:pPr>
            <a:r>
              <a:rPr lang="es-ES" sz="1200" spc="0">
                <a:solidFill>
                  <a:srgbClr val="000000"/>
                </a:solidFill>
                <a:latin typeface="Times New Roman" pitchFamily="1" panose="02020603050405020304"/>
              </a:rPr>
              <a:t>La normativa elaborada incluía, además, los aspectos de doctorado recogidos en la Ley 4/2011, de 1 de junio, de la Ciencia, la Tecnología y la Innovación; en el Real Decreto 1791/2010, de 30 de diciembre, por el que se aprobaba el Estatuto del Estudiante Universitario; en la Resolución del Consejo de Universidades de 16 de septiembre de 2008, sobre la recomendación de la Comisión Europea, de 11 de marzo de 2005, relativa a la Carta Europea del Investigador y al Código de Conducta para la contratación de investigadores; en el RD 63/2006, de 27 de enero, sobre el estatuto del personal investigador en formación; y en el Decreto 220/2012, de 2 de noviembre, del gobierno regional, por el que queda regulada la autorización de implantación, modificación, supresión de enseñanzas universitarias oficiales y renovación de su acreditación. En la nueva regulación, los Consejos de Departamento dejan de ser los órganos encargados de la gestión y de la toma de decisiones sobre la organización e impartición de los estudios de doctorado, responsabilidades que se transfieren a las Comisiones Acade´micas de los Programas de Doctorado. </a:t>
            </a:r>
          </a:p>
          <a:p>
            <a:pPr marL="45720" marR="45720" indent="0" algn="just">
              <a:lnSpc>
                <a:spcPts val="1400"/>
              </a:lnSpc>
              <a:spcBef>
                <a:spcPts val="535"/>
              </a:spcBef>
              <a:spcAft>
                <a:spcPts val="8235"/>
              </a:spcAft>
            </a:pPr>
            <a:r>
              <a:rPr lang="es-ES" sz="1200" spc="40">
                <a:solidFill>
                  <a:srgbClr val="000000"/>
                </a:solidFill>
                <a:latin typeface="Times New Roman" pitchFamily="1" panose="02020603050405020304"/>
              </a:rPr>
              <a:t>En el curso 2018/19 los Programas de Doctorado y M´asteres vigentes en la </a:t>
            </a:r>
            <a:r>
              <a:rPr lang="es-ES" sz="1250" b="1" spc="40">
                <a:solidFill>
                  <a:srgbClr val="000000"/>
                </a:solidFill>
                <a:latin typeface="Times New Roman" pitchFamily="1" panose="02020603050405020304"/>
              </a:rPr>
              <a:t>Fa-</a:t>
            </a:r>
            <a:r>
              <a:rPr lang="es-ES" sz="1250" b="1" spc="40">
                <a:solidFill>
                  <a:srgbClr val="000000"/>
                </a:solidFill>
                <a:latin typeface="Times New Roman" pitchFamily="1" panose="02020603050405020304"/>
              </a:rPr>
              <a:t>cultad de Ciencias </a:t>
            </a:r>
            <a:r>
              <a:rPr lang="es-ES" sz="1200" spc="40">
                <a:solidFill>
                  <a:srgbClr val="000000"/>
                </a:solidFill>
                <a:latin typeface="Times New Roman" pitchFamily="1" panose="02020603050405020304"/>
              </a:rPr>
              <a:t>han sido los siguientes: doctorado en </a:t>
            </a:r>
            <a:r>
              <a:rPr lang="es-ES" sz="1250" b="1" i="1" spc="40">
                <a:solidFill>
                  <a:srgbClr val="000000"/>
                </a:solidFill>
                <a:latin typeface="Times New Roman" pitchFamily="1" panose="02020603050405020304"/>
              </a:rPr>
              <a:t>Química Sostenible </a:t>
            </a:r>
            <a:r>
              <a:rPr lang="es-ES" sz="1200" spc="40">
                <a:solidFill>
                  <a:srgbClr val="000000"/>
                </a:solidFill>
                <a:latin typeface="Times New Roman" pitchFamily="1" panose="02020603050405020304"/>
              </a:rPr>
              <a:t>y doctorado en </a:t>
            </a:r>
            <a:r>
              <a:rPr lang="es-ES" sz="1250" b="1" i="1" spc="40">
                <a:solidFill>
                  <a:srgbClr val="000000"/>
                </a:solidFill>
                <a:latin typeface="Times New Roman" pitchFamily="1" panose="02020603050405020304"/>
              </a:rPr>
              <a:t>Química Teórica y Modelización Computacional</a:t>
            </a:r>
            <a:r>
              <a:rPr lang="es-ES" sz="1200" spc="40">
                <a:solidFill>
                  <a:srgbClr val="000000"/>
                </a:solidFill>
                <a:latin typeface="Times New Roman" pitchFamily="1" panose="02020603050405020304"/>
              </a:rPr>
              <a:t>; M´aster Uni-</a:t>
            </a:r>
            <a:r>
              <a:rPr lang="es-ES" sz="1200" spc="40">
                <a:solidFill>
                  <a:srgbClr val="000000"/>
                </a:solidFill>
                <a:latin typeface="Times New Roman" pitchFamily="1" panose="02020603050405020304"/>
              </a:rPr>
              <a:t>versitario en </a:t>
            </a:r>
            <a:r>
              <a:rPr lang="es-ES" sz="1250" b="1" i="1" spc="40">
                <a:solidFill>
                  <a:srgbClr val="000000"/>
                </a:solidFill>
                <a:latin typeface="Times New Roman" pitchFamily="1" panose="02020603050405020304"/>
              </a:rPr>
              <a:t>Formación del Profesorado en Educación Secundaria</a:t>
            </a:r>
            <a:r>
              <a:rPr lang="es-ES" sz="1200" spc="40">
                <a:solidFill>
                  <a:srgbClr val="000000"/>
                </a:solidFill>
                <a:latin typeface="Times New Roman" pitchFamily="1" panose="02020603050405020304"/>
              </a:rPr>
              <a:t>, Máster Universitario en </a:t>
            </a:r>
            <a:r>
              <a:rPr lang="es-ES" sz="1250" b="1" i="1" spc="40">
                <a:solidFill>
                  <a:srgbClr val="000000"/>
                </a:solidFill>
                <a:latin typeface="Times New Roman" pitchFamily="1" panose="02020603050405020304"/>
              </a:rPr>
              <a:t>Investigación (MUI) en Ciencias</a:t>
            </a:r>
            <a:r>
              <a:rPr lang="es-ES" sz="1200" spc="40">
                <a:solidFill>
                  <a:srgbClr val="000000"/>
                </a:solidFill>
                <a:latin typeface="Times New Roman" pitchFamily="1" panose="02020603050405020304"/>
              </a:rPr>
              <a:t>, M´aster Universitario en </a:t>
            </a:r>
            <a:r>
              <a:rPr lang="es-ES" sz="1250" b="1" i="1" spc="40">
                <a:solidFill>
                  <a:srgbClr val="000000"/>
                </a:solidFill>
                <a:latin typeface="Times New Roman" pitchFamily="1" panose="02020603050405020304"/>
              </a:rPr>
              <a:t>Química Teórica y Modelización Computacional</a:t>
            </a:r>
            <a:r>
              <a:rPr lang="es-ES" sz="1200" spc="40">
                <a:solidFill>
                  <a:srgbClr val="000000"/>
                </a:solidFill>
                <a:latin typeface="Times New Roman" pitchFamily="1" panose="02020603050405020304"/>
              </a:rPr>
              <a:t>, Máster Universitario en </a:t>
            </a:r>
            <a:r>
              <a:rPr lang="es-ES" sz="1250" b="1" i="1" spc="40">
                <a:solidFill>
                  <a:srgbClr val="000000"/>
                </a:solidFill>
                <a:latin typeface="Times New Roman" pitchFamily="1" panose="02020603050405020304"/>
              </a:rPr>
              <a:t>Química Sostenible </a:t>
            </a:r>
            <a:r>
              <a:rPr lang="es-ES" sz="1200" spc="40">
                <a:solidFill>
                  <a:srgbClr val="000000"/>
                </a:solidFill>
                <a:latin typeface="Times New Roman" pitchFamily="1" panose="02020603050405020304"/>
              </a:rPr>
              <a:t>y M´aster Universitario en </a:t>
            </a:r>
            <a:r>
              <a:rPr lang="es-ES" sz="1250" b="1" i="1" spc="40">
                <a:solidFill>
                  <a:srgbClr val="000000"/>
                </a:solidFill>
                <a:latin typeface="Times New Roman" pitchFamily="1" panose="02020603050405020304"/>
              </a:rPr>
              <a:t>Biotecnología Avanzada</a:t>
            </a:r>
            <a:r>
              <a:rPr lang="es-ES" sz="1200" spc="40">
                <a:solidFill>
                  <a:srgbClr val="000000"/>
                </a:solidFill>
                <a:latin typeface="Times New Roman" pitchFamily="1" panose="02020603050405020304"/>
              </a:rPr>
              <a:t>.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3815" rIns="0" bIns="0" anchor="t"/>
          <a:lstStyle/>
          <a:p>
            <a:pPr marL="45720" marR="45720" indent="0" algn="l">
              <a:lnSpc>
                <a:spcPts val="1500"/>
              </a:lnSpc>
              <a:spcAft>
                <a:spcPts val="60"/>
              </a:spcAft>
            </a:pPr>
            <a:r>
              <a:rPr lang="es-ES" sz="1250" b="1" spc="40">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0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800" y="1676400"/>
            <a:ext cx="5486400" cy="913765"/>
          </a:xfrm>
          <a:prstGeom prst="rect">
            <a:avLst/>
          </a:prstGeom>
          <a:noFill/>
          <a:ln w="0" cmpd="sng">
            <a:noFill/>
            <a:prstDash val="solid"/>
          </a:ln>
        </p:spPr>
        <p:txBody>
          <a:bodyPr vert="horz" lIns="0" tIns="54610" rIns="0" bIns="0" anchor="t"/>
          <a:lstStyle/>
          <a:p>
            <a:pPr marL="0" marR="0" indent="0" algn="ctr">
              <a:lnSpc>
                <a:spcPts val="2800"/>
              </a:lnSpc>
              <a:spcAft>
                <a:spcPts val="0"/>
              </a:spcAft>
            </a:pPr>
            <a:r>
              <a:rPr lang="es-ES" sz="2650" spc="25">
                <a:solidFill>
                  <a:srgbClr val="000000"/>
                </a:solidFill>
                <a:latin typeface="Garamond" pitchFamily="1" panose="02020603050405020304"/>
              </a:rPr>
              <a:t>Capítulo 5 </a:t>
            </a:r>
          </a:p>
          <a:p>
            <a:pPr marL="0" marR="0" indent="0" algn="ctr">
              <a:lnSpc>
                <a:spcPts val="2800"/>
              </a:lnSpc>
              <a:spcBef>
                <a:spcPts val="695"/>
              </a:spcBef>
              <a:spcAft>
                <a:spcPts val="480"/>
              </a:spcAft>
            </a:pPr>
            <a:r>
              <a:rPr lang="es-ES" sz="2650" spc="10">
                <a:solidFill>
                  <a:srgbClr val="000000"/>
                </a:solidFill>
                <a:latin typeface="Garamond" pitchFamily="1" panose="02020603050405020304"/>
              </a:rPr>
              <a:t>Cargos académicos </a:t>
            </a:r>
          </a:p>
        </p:txBody>
      </p:sp>
      <p:sp>
        <p:nvSpPr>
          <p:cNvPr id="3" name=""/>
          <p:cNvSpPr/>
          <p:nvPr>
            <p:ph type="body" idx="10"/>
          </p:nvPr>
        </p:nvSpPr>
        <p:spPr>
          <a:xfrm>
            <a:off x="1066800" y="2590165"/>
            <a:ext cx="5486400" cy="2423795"/>
          </a:xfrm>
          <a:prstGeom prst="rect">
            <a:avLst/>
          </a:prstGeom>
          <a:noFill/>
          <a:ln w="0" cmpd="sng">
            <a:noFill/>
            <a:prstDash val="solid"/>
          </a:ln>
        </p:spPr>
        <p:txBody>
          <a:bodyPr vert="horz" lIns="0" tIns="575310" rIns="0" bIns="0" anchor="t"/>
          <a:lstStyle/>
          <a:p>
            <a:pPr marL="0" marR="0" indent="0" algn="l">
              <a:lnSpc>
                <a:spcPts val="2000"/>
              </a:lnSpc>
              <a:spcAft>
                <a:spcPts val="0"/>
              </a:spcAft>
            </a:pPr>
            <a:r>
              <a:rPr lang="es-ES" sz="1900" spc="25">
                <a:solidFill>
                  <a:srgbClr val="000000"/>
                </a:solidFill>
                <a:latin typeface="Garamond" pitchFamily="1" panose="02020603050405020304"/>
              </a:rPr>
              <a:t>5.1. Decanos, Vicedecanos y Secretarios </a:t>
            </a:r>
          </a:p>
          <a:p>
            <a:pPr marL="0" marR="45720" indent="0" algn="l">
              <a:lnSpc>
                <a:spcPts val="1500"/>
              </a:lnSpc>
              <a:spcBef>
                <a:spcPts val="1685"/>
              </a:spcBef>
              <a:spcAft>
                <a:spcPts val="0"/>
              </a:spcAft>
            </a:pPr>
            <a:r>
              <a:rPr lang="es-ES" sz="1300" spc="10">
                <a:solidFill>
                  <a:srgbClr val="000000"/>
                </a:solidFill>
                <a:latin typeface="Garamond" pitchFamily="1" panose="02020603050405020304"/>
              </a:rPr>
              <a:t>En la Tabla 5.1 aparece la relación cronológica de los </a:t>
            </a:r>
            <a:r>
              <a:rPr lang="es-ES" sz="1300" spc="10">
                <a:solidFill>
                  <a:srgbClr val="000000"/>
                </a:solidFill>
                <a:latin typeface="Garamond" pitchFamily="1" panose="02020603050405020304"/>
              </a:rPr>
              <a:t>11 </a:t>
            </a:r>
            <a:r>
              <a:rPr lang="es-ES" sz="1300" spc="10">
                <a:solidFill>
                  <a:srgbClr val="000000"/>
                </a:solidFill>
                <a:latin typeface="Garamond" pitchFamily="1" panose="02020603050405020304"/>
              </a:rPr>
              <a:t>Decanos, </a:t>
            </a:r>
            <a:r>
              <a:rPr lang="es-ES" sz="1300" spc="10">
                <a:solidFill>
                  <a:srgbClr val="000000"/>
                </a:solidFill>
                <a:latin typeface="Garamond" pitchFamily="1" panose="02020603050405020304"/>
              </a:rPr>
              <a:t>41 </a:t>
            </a:r>
            <a:r>
              <a:rPr lang="es-ES" sz="1300" spc="10">
                <a:solidFill>
                  <a:srgbClr val="000000"/>
                </a:solidFill>
                <a:latin typeface="Garamond" pitchFamily="1" panose="02020603050405020304"/>
              </a:rPr>
              <a:t>Vicedecanos y </a:t>
            </a:r>
            <a:r>
              <a:rPr lang="es-ES" sz="1300" spc="10">
                <a:solidFill>
                  <a:srgbClr val="000000"/>
                </a:solidFill>
                <a:latin typeface="Garamond" pitchFamily="1" panose="02020603050405020304"/>
              </a:rPr>
              <a:t>20 </a:t>
            </a:r>
            <a:r>
              <a:rPr lang="es-ES" sz="1300" spc="10">
                <a:solidFill>
                  <a:srgbClr val="000000"/>
                </a:solidFill>
                <a:latin typeface="Garamond" pitchFamily="1" panose="02020603050405020304"/>
              </a:rPr>
              <a:t>Secretarios de la </a:t>
            </a:r>
            <a:r>
              <a:rPr lang="es-ES" sz="1300" spc="10">
                <a:solidFill>
                  <a:srgbClr val="000000"/>
                </a:solidFill>
                <a:latin typeface="Garamond" pitchFamily="1" panose="02020603050405020304"/>
              </a:rPr>
              <a:t>Facultad de Ciencias </a:t>
            </a:r>
            <a:r>
              <a:rPr lang="es-ES" sz="1300" spc="10">
                <a:solidFill>
                  <a:srgbClr val="000000"/>
                </a:solidFill>
                <a:latin typeface="Garamond" pitchFamily="1" panose="02020603050405020304"/>
              </a:rPr>
              <a:t>habidos en estos 50 años desde su creación. </a:t>
            </a:r>
          </a:p>
          <a:p>
            <a:pPr marL="0" marR="0" indent="0" algn="ctr">
              <a:lnSpc>
                <a:spcPts val="1400"/>
              </a:lnSpc>
              <a:spcBef>
                <a:spcPts val="1905"/>
              </a:spcBef>
              <a:spcAft>
                <a:spcPts val="0"/>
              </a:spcAft>
            </a:pPr>
            <a:r>
              <a:rPr lang="es-ES" sz="1300" spc="20">
                <a:solidFill>
                  <a:srgbClr val="000000"/>
                </a:solidFill>
                <a:latin typeface="Garamond" pitchFamily="1" panose="02020603050405020304"/>
              </a:rPr>
              <a:t>Tabla </a:t>
            </a:r>
            <a:r>
              <a:rPr lang="es-ES" sz="1300" spc="20">
                <a:solidFill>
                  <a:srgbClr val="000000"/>
                </a:solidFill>
                <a:latin typeface="Garamond" pitchFamily="1" panose="02020603050405020304"/>
              </a:rPr>
              <a:t>5.1: </a:t>
            </a:r>
            <a:r>
              <a:rPr lang="es-ES" sz="1100" spc="20">
                <a:solidFill>
                  <a:srgbClr val="000000"/>
                </a:solidFill>
                <a:latin typeface="Garamond" pitchFamily="1" panose="02020603050405020304"/>
              </a:rPr>
              <a:t>Cargos académicos de la </a:t>
            </a:r>
            <a:r>
              <a:rPr lang="es-ES" sz="1100" b="1" spc="20">
                <a:solidFill>
                  <a:srgbClr val="000000"/>
                </a:solidFill>
                <a:latin typeface="Garamond" pitchFamily="1" panose="02020603050405020304"/>
              </a:rPr>
              <a:t>Facultad de Ciencias </a:t>
            </a:r>
            <a:r>
              <a:rPr lang="es-ES" sz="1100" spc="20">
                <a:solidFill>
                  <a:srgbClr val="000000"/>
                </a:solidFill>
                <a:latin typeface="Garamond" pitchFamily="1" panose="02020603050405020304"/>
              </a:rPr>
              <a:t>desde su creación, período </a:t>
            </a:r>
          </a:p>
          <a:p>
            <a:pPr marL="0" marR="0" indent="0" algn="ctr">
              <a:lnSpc>
                <a:spcPts val="1100"/>
              </a:lnSpc>
              <a:spcBef>
                <a:spcPts val="0"/>
              </a:spcBef>
              <a:spcAft>
                <a:spcPts val="0"/>
              </a:spcAft>
            </a:pPr>
            <a:r>
              <a:rPr lang="es-ES" sz="1100" spc="-25">
                <a:solidFill>
                  <a:srgbClr val="000000"/>
                </a:solidFill>
                <a:latin typeface="Garamond" pitchFamily="1" panose="02020603050405020304"/>
              </a:rPr>
              <a:t>1968–2019 </a:t>
            </a:r>
          </a:p>
          <a:p>
            <a:pPr marL="0" marR="0" indent="0" algn="ctr">
              <a:lnSpc>
                <a:spcPts val="1000"/>
              </a:lnSpc>
              <a:spcBef>
                <a:spcPts val="1150"/>
              </a:spcBef>
              <a:spcAft>
                <a:spcPts val="0"/>
              </a:spcAft>
            </a:pPr>
            <a:r>
              <a:rPr lang="es-ES" sz="900" b="1" spc="50">
                <a:solidFill>
                  <a:srgbClr val="000000"/>
                </a:solidFill>
                <a:latin typeface="Times New Roman" pitchFamily="1" panose="02020603050405020304"/>
              </a:rPr>
              <a:t>CARGOS ACADÉMICOS, 1968–2019 </a:t>
            </a:r>
          </a:p>
        </p:txBody>
      </p:sp>
      <p:graphicFrame>
        <p:nvGraphicFramePr>
          <p:cNvPr id="5" name=""/>
          <p:cNvGraphicFramePr>
            <a:graphicFrameLocks noGrp="1"/>
          </p:cNvGraphicFramePr>
          <p:nvPr/>
        </p:nvGraphicFramePr>
        <p:xfrm>
          <a:off x="1097280" y="5017135"/>
          <a:ext cx="5486400" cy="4765040"/>
        </p:xfrm>
        <a:graphic>
          <a:graphicData uri="http://schemas.openxmlformats.org/drawingml/2006/table">
            <a:tbl>
              <a:tblGrid>
                <a:gridCol w="2706370"/>
                <a:gridCol w="685800"/>
                <a:gridCol w="1000125"/>
                <a:gridCol w="1033145"/>
              </a:tblGrid>
              <a:tr h="146050">
                <a:tc>
                  <a:txBody>
                    <a:bodyPr vert="horz" anchor="t"/>
                    <a:lstStyle/>
                    <a:p>
                      <a:pPr marL="115570" marR="0" indent="0" algn="l">
                        <a:lnSpc>
                          <a:spcPts val="1000"/>
                        </a:lnSpc>
                        <a:spcBef>
                          <a:spcPts val="0"/>
                        </a:spcBef>
                        <a:spcAft>
                          <a:spcPts val="10"/>
                        </a:spcAft>
                      </a:pPr>
                      <a:r>
                        <a:rPr lang="es-ES" sz="900" b="1" spc="0">
                          <a:solidFill>
                            <a:srgbClr val="000000"/>
                          </a:solidFill>
                          <a:latin typeface="Times New Roman" pitchFamily="1" panose="02020603050405020304"/>
                        </a:rPr>
                        <a:t>Profesor/ra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10"/>
                        </a:spcAft>
                      </a:pPr>
                      <a:r>
                        <a:rPr lang="es-ES" sz="900" b="1" spc="0">
                          <a:solidFill>
                            <a:srgbClr val="000000"/>
                          </a:solidFill>
                          <a:latin typeface="Times New Roman" pitchFamily="1" panose="02020603050405020304"/>
                        </a:rPr>
                        <a:t>Cargo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10"/>
                        </a:spcAft>
                      </a:pPr>
                      <a:r>
                        <a:rPr lang="es-ES" sz="900" b="1" spc="0">
                          <a:solidFill>
                            <a:srgbClr val="000000"/>
                          </a:solidFill>
                          <a:latin typeface="Times New Roman" pitchFamily="1" panose="02020603050405020304"/>
                        </a:rPr>
                        <a:t>Nombramiento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5090" marR="0" indent="0" algn="l">
                        <a:lnSpc>
                          <a:spcPts val="1000"/>
                        </a:lnSpc>
                        <a:spcBef>
                          <a:spcPts val="0"/>
                        </a:spcBef>
                        <a:spcAft>
                          <a:spcPts val="10"/>
                        </a:spcAft>
                      </a:pPr>
                      <a:r>
                        <a:rPr lang="es-ES" sz="900" b="1" spc="0">
                          <a:solidFill>
                            <a:srgbClr val="000000"/>
                          </a:solidFill>
                          <a:latin typeface="Times New Roman" pitchFamily="1" panose="02020603050405020304"/>
                        </a:rPr>
                        <a:t>Cese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447800">
                <a:tc>
                  <a:txBody>
                    <a:bodyPr vert="horz" anchor="t"/>
                    <a:lstStyle/>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JOSE MARIA VIGUERA LOBO (</a:t>
                      </a:r>
                      <a:r>
                        <a:rPr lang="es-ES" sz="750" spc="0">
                          <a:solidFill>
                            <a:srgbClr val="000000"/>
                          </a:solidFill>
                          <a:latin typeface="Arial" pitchFamily="2" panose="02020603050405020304"/>
                        </a:rPr>
                        <a:t>†</a:t>
                      </a:r>
                      <a:r>
                        <a:rPr lang="es-ES" sz="850" spc="0">
                          <a:solidFill>
                            <a:srgbClr val="000000"/>
                          </a:solidFill>
                          <a:latin typeface="Times New Roman" pitchFamily="1" panose="02020603050405020304"/>
                        </a:rPr>
                        <a:t>)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ANDRES CHORDI CORBO </a:t>
                      </a:r>
                    </a:p>
                    <a:p>
                      <a:pPr marL="137160" marR="0" indent="0" algn="l">
                        <a:lnSpc>
                          <a:spcPts val="1000"/>
                        </a:lnSpc>
                        <a:spcBef>
                          <a:spcPts val="10"/>
                        </a:spcBef>
                        <a:spcAft>
                          <a:spcPts val="0"/>
                        </a:spcAft>
                      </a:pPr>
                      <a:r>
                        <a:rPr lang="es-ES" sz="850" spc="0">
                          <a:solidFill>
                            <a:srgbClr val="000000"/>
                          </a:solidFill>
                          <a:latin typeface="Times New Roman" pitchFamily="1" panose="02020603050405020304"/>
                        </a:rPr>
                        <a:t>MANUEL ROMAN CEBA (</a:t>
                      </a:r>
                      <a:r>
                        <a:rPr lang="es-ES" sz="750" spc="0">
                          <a:solidFill>
                            <a:srgbClr val="000000"/>
                          </a:solidFill>
                          <a:latin typeface="Arial" pitchFamily="2" panose="02020603050405020304"/>
                        </a:rPr>
                        <a:t>†</a:t>
                      </a:r>
                      <a:r>
                        <a:rPr lang="es-ES" sz="850" spc="0">
                          <a:solidFill>
                            <a:srgbClr val="000000"/>
                          </a:solidFill>
                          <a:latin typeface="Times New Roman" pitchFamily="1" panose="02020603050405020304"/>
                        </a:rPr>
                        <a:t>)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MANUEL GOMEZ GUILLEN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JOSE LUIS SOTELO SANCHO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CRISTOBAL VALENZUELA CALAHORRO </a:t>
                      </a:r>
                    </a:p>
                    <a:p>
                      <a:pPr marL="137160" marR="0" indent="0" algn="l">
                        <a:lnSpc>
                          <a:spcPts val="1000"/>
                        </a:lnSpc>
                        <a:spcBef>
                          <a:spcPts val="5"/>
                        </a:spcBef>
                        <a:spcAft>
                          <a:spcPts val="0"/>
                        </a:spcAft>
                      </a:pPr>
                      <a:r>
                        <a:rPr lang="es-ES" sz="850" spc="0">
                          <a:solidFill>
                            <a:srgbClr val="000000"/>
                          </a:solidFill>
                          <a:latin typeface="Times New Roman" pitchFamily="1" panose="02020603050405020304"/>
                        </a:rPr>
                        <a:t>JUAN ANTONIO DEVESA ALCARAZ </a:t>
                      </a:r>
                    </a:p>
                    <a:p>
                      <a:pPr marL="137160" marR="0" indent="0" algn="l">
                        <a:lnSpc>
                          <a:spcPts val="1000"/>
                        </a:lnSpc>
                        <a:spcBef>
                          <a:spcPts val="5"/>
                        </a:spcBef>
                        <a:spcAft>
                          <a:spcPts val="0"/>
                        </a:spcAft>
                      </a:pPr>
                      <a:r>
                        <a:rPr lang="es-ES" sz="850" spc="0">
                          <a:solidFill>
                            <a:srgbClr val="000000"/>
                          </a:solidFill>
                          <a:latin typeface="Times New Roman" pitchFamily="1" panose="02020603050405020304"/>
                        </a:rPr>
                        <a:t>ARSENIO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DE LA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CASTRILLO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MANUEL ADOLFO GONZALEZ LENA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LUCIA RODRIGUEZ GALLARDO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PEDRO JOAQUI´N CASERO LINARES </a:t>
                      </a:r>
                    </a:p>
                  </a:txBody>
                  <a:tcPr anchor="t"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68580" marR="0" indent="0" algn="l">
                        <a:lnSpc>
                          <a:spcPts val="1000"/>
                        </a:lnSpc>
                        <a:spcBef>
                          <a:spcPts val="0"/>
                        </a:spcBef>
                        <a:spcAft>
                          <a:spcPts val="0"/>
                        </a:spcAft>
                      </a:pPr>
                      <a:r>
                        <a:rPr lang="es-ES" sz="850" spc="0">
                          <a:solidFill>
                            <a:srgbClr val="000000"/>
                          </a:solidFill>
                          <a:latin typeface="Times New Roman" pitchFamily="1" panose="02020603050405020304"/>
                        </a:rPr>
                        <a:t>Decano Decano Decano Decano Decano Decano Decano Decano Decano Decana Decano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1440" marR="91440" indent="0" algn="l">
                        <a:lnSpc>
                          <a:spcPts val="1000"/>
                        </a:lnSpc>
                        <a:spcBef>
                          <a:spcPts val="0"/>
                        </a:spcBef>
                        <a:spcAft>
                          <a:spcPts val="0"/>
                        </a:spcAft>
                      </a:pPr>
                      <a:r>
                        <a:rPr lang="es-ES" sz="850" spc="0">
                          <a:solidFill>
                            <a:srgbClr val="000000"/>
                          </a:solidFill>
                          <a:latin typeface="Times New Roman" pitchFamily="1" panose="02020603050405020304"/>
                        </a:rPr>
                        <a:t>Septiembre - 1968 Octubre - 1973 Octubre - 1974 Octubre - 1977 Noviembre - 1980 Noviembre - 1984 Marzo - 1993 Abril - 1996 </a:t>
                      </a:r>
                    </a:p>
                    <a:p>
                      <a:pPr marL="91440" marR="0" indent="0" algn="l">
                        <a:lnSpc>
                          <a:spcPts val="1000"/>
                        </a:lnSpc>
                        <a:spcBef>
                          <a:spcPts val="5"/>
                        </a:spcBef>
                        <a:spcAft>
                          <a:spcPts val="0"/>
                        </a:spcAft>
                      </a:pPr>
                      <a:r>
                        <a:rPr lang="es-ES" sz="850" spc="0">
                          <a:solidFill>
                            <a:srgbClr val="000000"/>
                          </a:solidFill>
                          <a:latin typeface="Times New Roman" pitchFamily="1" panose="02020603050405020304"/>
                        </a:rPr>
                        <a:t>Abril - 2003 </a:t>
                      </a:r>
                    </a:p>
                    <a:p>
                      <a:pPr marL="91440" marR="0" indent="0" algn="l">
                        <a:lnSpc>
                          <a:spcPts val="1000"/>
                        </a:lnSpc>
                        <a:spcBef>
                          <a:spcPts val="0"/>
                        </a:spcBef>
                        <a:spcAft>
                          <a:spcPts val="0"/>
                        </a:spcAft>
                      </a:pPr>
                      <a:r>
                        <a:rPr lang="es-ES" sz="850" spc="0">
                          <a:solidFill>
                            <a:srgbClr val="000000"/>
                          </a:solidFill>
                          <a:latin typeface="Times New Roman" pitchFamily="1" panose="02020603050405020304"/>
                        </a:rPr>
                        <a:t>Abril - 2011 </a:t>
                      </a:r>
                    </a:p>
                    <a:p>
                      <a:pPr marL="91440" marR="0" indent="0" algn="l">
                        <a:lnSpc>
                          <a:spcPts val="1000"/>
                        </a:lnSpc>
                        <a:spcBef>
                          <a:spcPts val="0"/>
                        </a:spcBef>
                        <a:spcAft>
                          <a:spcPts val="0"/>
                        </a:spcAft>
                      </a:pPr>
                      <a:r>
                        <a:rPr lang="es-ES" sz="850" spc="0">
                          <a:solidFill>
                            <a:srgbClr val="000000"/>
                          </a:solidFill>
                          <a:latin typeface="Times New Roman" pitchFamily="1" panose="02020603050405020304"/>
                        </a:rPr>
                        <a:t>Abril - 2019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68580" marR="137160" indent="0" algn="l">
                        <a:lnSpc>
                          <a:spcPts val="1000"/>
                        </a:lnSpc>
                        <a:spcBef>
                          <a:spcPts val="0"/>
                        </a:spcBef>
                        <a:spcAft>
                          <a:spcPts val="0"/>
                        </a:spcAft>
                      </a:pPr>
                      <a:r>
                        <a:rPr lang="es-ES" sz="850" spc="30">
                          <a:solidFill>
                            <a:srgbClr val="000000"/>
                          </a:solidFill>
                          <a:latin typeface="Times New Roman" pitchFamily="1" panose="02020603050405020304"/>
                        </a:rPr>
                        <a:t>Octubre - 1973 Octubre - 1974 Octubre - 1977 Noviembre - 1980 Julio - 1984 Marzo - 1993 Marzo - 1996 Marzo - 2003 Enero - 2011 Abril - 2019 Continúa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2755900">
                <a:tc>
                  <a:txBody>
                    <a:bodyPr vert="horz" anchor="t"/>
                    <a:lstStyle/>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PASCUAL ROYO GRACIA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MANUEL GOMEZ GUILL´EN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JOSE LUI´S SOTELO SANCHO </a:t>
                      </a:r>
                    </a:p>
                    <a:p>
                      <a:pPr marL="137160" marR="0" indent="0" algn="l">
                        <a:lnSpc>
                          <a:spcPts val="1000"/>
                        </a:lnSpc>
                        <a:spcBef>
                          <a:spcPts val="15"/>
                        </a:spcBef>
                        <a:spcAft>
                          <a:spcPts val="0"/>
                        </a:spcAft>
                      </a:pPr>
                      <a:r>
                        <a:rPr lang="es-ES" sz="850" spc="0">
                          <a:solidFill>
                            <a:srgbClr val="000000"/>
                          </a:solidFill>
                          <a:latin typeface="Times New Roman" pitchFamily="1" panose="02020603050405020304"/>
                        </a:rPr>
                        <a:t>ARTURO HORTA ZUBIAGA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ANTONIO FUGAROLAS VILLAMARI´N </a:t>
                      </a:r>
                    </a:p>
                    <a:p>
                      <a:pPr marL="137160" marR="0" indent="0" algn="l">
                        <a:lnSpc>
                          <a:spcPts val="1000"/>
                        </a:lnSpc>
                        <a:spcBef>
                          <a:spcPts val="5"/>
                        </a:spcBef>
                        <a:spcAft>
                          <a:spcPts val="0"/>
                        </a:spcAft>
                      </a:pPr>
                      <a:r>
                        <a:rPr lang="es-ES" sz="850" spc="0">
                          <a:solidFill>
                            <a:srgbClr val="000000"/>
                          </a:solidFill>
                          <a:latin typeface="Times New Roman" pitchFamily="1" panose="02020603050405020304"/>
                        </a:rPr>
                        <a:t>FELICI´SIMO RAMOS FERNANDEZ </a:t>
                      </a:r>
                    </a:p>
                    <a:p>
                      <a:pPr marL="137160" marR="0" indent="0" algn="l">
                        <a:lnSpc>
                          <a:spcPts val="1000"/>
                        </a:lnSpc>
                        <a:spcBef>
                          <a:spcPts val="10"/>
                        </a:spcBef>
                        <a:spcAft>
                          <a:spcPts val="0"/>
                        </a:spcAft>
                      </a:pPr>
                      <a:r>
                        <a:rPr lang="es-ES" sz="850" spc="0">
                          <a:solidFill>
                            <a:srgbClr val="000000"/>
                          </a:solidFill>
                          <a:latin typeface="Times New Roman" pitchFamily="1" panose="02020603050405020304"/>
                        </a:rPr>
                        <a:t>GUILLERMO RODRIGUEZ IZQUIERDO-GAVALA </a:t>
                      </a:r>
                    </a:p>
                    <a:p>
                      <a:pPr marL="137160" marR="0" indent="0" algn="l">
                        <a:lnSpc>
                          <a:spcPts val="1000"/>
                        </a:lnSpc>
                        <a:spcBef>
                          <a:spcPts val="10"/>
                        </a:spcBef>
                        <a:spcAft>
                          <a:spcPts val="0"/>
                        </a:spcAft>
                      </a:pPr>
                      <a:r>
                        <a:rPr lang="es-ES" sz="850" spc="0">
                          <a:solidFill>
                            <a:srgbClr val="000000"/>
                          </a:solidFill>
                          <a:latin typeface="Times New Roman" pitchFamily="1" panose="02020603050405020304"/>
                        </a:rPr>
                        <a:t>CARLOS BENITEZ RODRIGUEZ (</a:t>
                      </a:r>
                      <a:r>
                        <a:rPr lang="es-ES" sz="750" spc="0">
                          <a:solidFill>
                            <a:srgbClr val="000000"/>
                          </a:solidFill>
                          <a:latin typeface="Arial" pitchFamily="2" panose="02020603050405020304"/>
                        </a:rPr>
                        <a:t>†</a:t>
                      </a:r>
                      <a:r>
                        <a:rPr lang="es-ES" sz="850" spc="0">
                          <a:solidFill>
                            <a:srgbClr val="000000"/>
                          </a:solidFill>
                          <a:latin typeface="Times New Roman" pitchFamily="1" panose="02020603050405020304"/>
                        </a:rPr>
                        <a:t>)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JOSE ENRIQUE CAMPILLO ÁLVAREZ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JUAN ANTONIO NAVARRO GONZÁLEZ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MANUEL BLASCO RUI´Z </a:t>
                      </a:r>
                    </a:p>
                    <a:p>
                      <a:pPr marL="137160" marR="0" indent="0" algn="l">
                        <a:lnSpc>
                          <a:spcPts val="1000"/>
                        </a:lnSpc>
                        <a:spcBef>
                          <a:spcPts val="5"/>
                        </a:spcBef>
                        <a:spcAft>
                          <a:spcPts val="0"/>
                        </a:spcAft>
                      </a:pPr>
                      <a:r>
                        <a:rPr lang="es-ES" sz="850" spc="0">
                          <a:solidFill>
                            <a:srgbClr val="000000"/>
                          </a:solidFill>
                          <a:latin typeface="Times New Roman" pitchFamily="1" panose="02020603050405020304"/>
                        </a:rPr>
                        <a:t>JULIO NAVASC ´UES MARTINEZ </a:t>
                      </a:r>
                    </a:p>
                    <a:p>
                      <a:pPr marL="137160" marR="0" indent="0" algn="l">
                        <a:lnSpc>
                          <a:spcPts val="1000"/>
                        </a:lnSpc>
                        <a:spcBef>
                          <a:spcPts val="10"/>
                        </a:spcBef>
                        <a:spcAft>
                          <a:spcPts val="0"/>
                        </a:spcAft>
                      </a:pPr>
                      <a:r>
                        <a:rPr lang="es-ES" sz="850" spc="0">
                          <a:solidFill>
                            <a:srgbClr val="000000"/>
                          </a:solidFill>
                          <a:latin typeface="Times New Roman" pitchFamily="1" panose="02020603050405020304"/>
                        </a:rPr>
                        <a:t>JOSE MARI´A GARCI´A LAFUENTE (</a:t>
                      </a:r>
                      <a:r>
                        <a:rPr lang="es-ES" sz="750" spc="0">
                          <a:solidFill>
                            <a:srgbClr val="000000"/>
                          </a:solidFill>
                          <a:latin typeface="Arial" pitchFamily="2" panose="02020603050405020304"/>
                        </a:rPr>
                        <a:t>†</a:t>
                      </a:r>
                      <a:r>
                        <a:rPr lang="es-ES" sz="850" spc="0">
                          <a:solidFill>
                            <a:srgbClr val="000000"/>
                          </a:solidFill>
                          <a:latin typeface="Times New Roman" pitchFamily="1" panose="02020603050405020304"/>
                        </a:rPr>
                        <a:t>)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JOSE A. GARCI´A GARCI´A </a:t>
                      </a:r>
                    </a:p>
                    <a:p>
                      <a:pPr marL="137160" marR="0" indent="0" algn="l">
                        <a:lnSpc>
                          <a:spcPts val="1000"/>
                        </a:lnSpc>
                        <a:spcBef>
                          <a:spcPts val="30"/>
                        </a:spcBef>
                        <a:spcAft>
                          <a:spcPts val="0"/>
                        </a:spcAft>
                      </a:pPr>
                      <a:r>
                        <a:rPr lang="es-ES" sz="850" spc="0">
                          <a:solidFill>
                            <a:srgbClr val="000000"/>
                          </a:solidFill>
                          <a:latin typeface="Times New Roman" pitchFamily="1" panose="02020603050405020304"/>
                        </a:rPr>
                        <a:t>ARSENIO MU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DE LA PE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CASTRILLO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JOSE LUI´S JIMENEZ REQUEJO </a:t>
                      </a:r>
                    </a:p>
                    <a:p>
                      <a:pPr marL="137160" marR="0" indent="0" algn="l">
                        <a:lnSpc>
                          <a:spcPts val="1000"/>
                        </a:lnSpc>
                        <a:spcBef>
                          <a:spcPts val="10"/>
                        </a:spcBef>
                        <a:spcAft>
                          <a:spcPts val="0"/>
                        </a:spcAft>
                      </a:pPr>
                      <a:r>
                        <a:rPr lang="es-ES" sz="850" spc="0">
                          <a:solidFill>
                            <a:srgbClr val="000000"/>
                          </a:solidFill>
                          <a:latin typeface="Times New Roman" pitchFamily="1" panose="02020603050405020304"/>
                        </a:rPr>
                        <a:t>JUAN ANTONIO DEVESA ALCARAZ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GERM ´AN GIRALDEZ TIEBO </a:t>
                      </a:r>
                    </a:p>
                    <a:p>
                      <a:pPr marL="137160" marR="0" indent="0" algn="l">
                        <a:lnSpc>
                          <a:spcPts val="1000"/>
                        </a:lnSpc>
                        <a:spcBef>
                          <a:spcPts val="20"/>
                        </a:spcBef>
                        <a:spcAft>
                          <a:spcPts val="0"/>
                        </a:spcAft>
                      </a:pPr>
                      <a:r>
                        <a:rPr lang="es-ES" sz="850" spc="0">
                          <a:solidFill>
                            <a:srgbClr val="000000"/>
                          </a:solidFill>
                          <a:latin typeface="Times New Roman" pitchFamily="1" panose="02020603050405020304"/>
                        </a:rPr>
                        <a:t>JOSE COBOS BUENO </a:t>
                      </a:r>
                    </a:p>
                    <a:p>
                      <a:pPr marL="137160" marR="0" indent="0" algn="l">
                        <a:lnSpc>
                          <a:spcPts val="1000"/>
                        </a:lnSpc>
                        <a:spcBef>
                          <a:spcPts val="0"/>
                        </a:spcBef>
                        <a:spcAft>
                          <a:spcPts val="0"/>
                        </a:spcAft>
                      </a:pPr>
                      <a:r>
                        <a:rPr lang="es-ES" sz="850" spc="0">
                          <a:solidFill>
                            <a:srgbClr val="000000"/>
                          </a:solidFill>
                          <a:latin typeface="Times New Roman" pitchFamily="1" panose="02020603050405020304"/>
                        </a:rPr>
                        <a:t>ALFONSO JIMENEZ S ´ANCHEZ </a:t>
                      </a:r>
                    </a:p>
                    <a:p>
                      <a:pPr marL="137160" marR="0" indent="0" algn="l">
                        <a:lnSpc>
                          <a:spcPts val="1000"/>
                        </a:lnSpc>
                        <a:spcBef>
                          <a:spcPts val="5"/>
                        </a:spcBef>
                        <a:spcAft>
                          <a:spcPts val="25"/>
                        </a:spcAft>
                      </a:pPr>
                      <a:r>
                        <a:rPr lang="es-ES" sz="850" spc="0">
                          <a:solidFill>
                            <a:srgbClr val="000000"/>
                          </a:solidFill>
                          <a:latin typeface="Times New Roman" pitchFamily="1" panose="02020603050405020304"/>
                        </a:rPr>
                        <a:t>JUAN DE DIOS SOLIER GARCI´A </a:t>
                      </a:r>
                    </a:p>
                  </a:txBody>
                  <a:tcPr anchor="t"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68580" marR="0" indent="0" algn="l">
                        <a:lnSpc>
                          <a:spcPts val="1000"/>
                        </a:lnSpc>
                        <a:spcBef>
                          <a:spcPts val="0"/>
                        </a:spcBef>
                        <a:spcAft>
                          <a:spcPts val="15"/>
                        </a:spcAft>
                      </a:pPr>
                      <a:r>
                        <a:rPr lang="es-ES" sz="850" spc="0">
                          <a:solidFill>
                            <a:srgbClr val="000000"/>
                          </a:solidFill>
                          <a:latin typeface="Times New Roman" pitchFamily="1" panose="02020603050405020304"/>
                        </a:rPr>
                        <a:t>Vicedecano Vicedecano Vicedecano Vicedecano Vicedecano Vicedecano Vicedecano Vicedecano Vicedecano Vicedecano Vicedecano Vicedecano Vicedecano Vicedecano Vicedecano Vicedecano Vicedecano Vicedecano Vicedecano Vicedecano Vicedecano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68580" marR="114300" indent="0" algn="l">
                        <a:lnSpc>
                          <a:spcPts val="1000"/>
                        </a:lnSpc>
                        <a:spcBef>
                          <a:spcPts val="0"/>
                        </a:spcBef>
                        <a:spcAft>
                          <a:spcPts val="15"/>
                        </a:spcAft>
                      </a:pPr>
                      <a:r>
                        <a:rPr lang="es-ES" sz="850" spc="10">
                          <a:solidFill>
                            <a:srgbClr val="000000"/>
                          </a:solidFill>
                          <a:latin typeface="Times New Roman" pitchFamily="1" panose="02020603050405020304"/>
                        </a:rPr>
                        <a:t>Febrero - 1973 Diciembre - 1975 Noviembre - 1977 Febrero - 1978 Enero - 1979 Marzo - 1979 Diciembre - 1980 Diciembre - 1980 Noviembre - 1981 Noviembre - 1983 Abril - 1984 Noviembre - 1984 Noviembre - 1984 Julio - 1987 Julio - 1987 Noviembre - 1989 Octubre - 1990 Febrero - 1990 Octubre - 1993 Mayo - 1993 Noviembre - 1993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68580" marR="114300" indent="0" algn="l">
                        <a:lnSpc>
                          <a:spcPts val="1000"/>
                        </a:lnSpc>
                        <a:spcBef>
                          <a:spcPts val="0"/>
                        </a:spcBef>
                        <a:spcAft>
                          <a:spcPts val="15"/>
                        </a:spcAft>
                      </a:pPr>
                      <a:r>
                        <a:rPr lang="es-ES" sz="850" spc="15">
                          <a:solidFill>
                            <a:srgbClr val="000000"/>
                          </a:solidFill>
                          <a:latin typeface="Times New Roman" pitchFamily="1" panose="02020603050405020304"/>
                        </a:rPr>
                        <a:t>Mayo - 1975 Noviembre - 1977 Febrero - 1978 Septiembre - 1978 Diciembre - 1980 Diciembre - 1980 Diciembre - 1981 Noviembre - 1981 Enero - 1984 Noviembre - 1984 Noviembre - 1984 Septiembre - 1990 Enero - 1990 Octubre - 1993 Octubre - 1989 Abril - 1993 Marzo - 1993 Septiembre - 1992 Marzo - 1996 Marzo - 1996 Marzo - 1996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49225">
                <a:tc gridSpan="4">
                  <a:txBody>
                    <a:bodyPr vert="horz" anchor="t"/>
                    <a:lstStyle/>
                    <a:p>
                      <a:pPr marL="0" marR="78740" indent="0" algn="r">
                        <a:lnSpc>
                          <a:spcPts val="1100"/>
                        </a:lnSpc>
                        <a:spcBef>
                          <a:spcPts val="0"/>
                        </a:spcBef>
                        <a:spcAft>
                          <a:spcPts val="5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6005" y="9779000"/>
            <a:ext cx="5486400" cy="177800"/>
          </a:xfrm>
          <a:prstGeom prst="rect">
            <a:avLst/>
          </a:prstGeom>
          <a:noFill/>
          <a:ln w="0" cmpd="sng">
            <a:noFill/>
            <a:prstDash val="solid"/>
          </a:ln>
        </p:spPr>
        <p:txBody>
          <a:bodyPr vert="horz" lIns="0" tIns="0" rIns="0" bIns="0" anchor="t"/>
          <a:lstStyle/>
          <a:p>
            <a:pPr marL="0" marR="0" indent="0" algn="ctr">
              <a:lnSpc>
                <a:spcPts val="1300"/>
              </a:lnSpc>
              <a:spcAft>
                <a:spcPts val="0"/>
              </a:spcAft>
            </a:pPr>
            <a:r>
              <a:rPr lang="es-ES" sz="1300" spc="165">
                <a:solidFill>
                  <a:srgbClr val="000000"/>
                </a:solidFill>
                <a:latin typeface="Garamond" pitchFamily="1" panose="02020603050405020304"/>
              </a:rPr>
              <a:t>85 </a:t>
            </a:r>
          </a:p>
        </p:txBody>
      </p:sp>
      <p:cxnSp>
        <p:nvCxnSpPr>
          <p:cNvPr id="7" name=""/>
          <p:cNvCxnSpPr/>
          <p:nvPr/>
        </p:nvCxnSpPr>
        <p:spPr>
          <a:xfrm>
            <a:off x="1066800" y="1688465"/>
            <a:ext cx="5432425" cy="0"/>
          </a:xfrm>
          <a:prstGeom prst="line">
            <a:avLst/>
          </a:prstGeom>
          <a:ln w="6350" cmpd="sng">
            <a:solidFill>
              <a:srgbClr val="000000"/>
            </a:solidFill>
          </a:ln>
        </p:spPr>
      </p:cxnSp>
      <p:cxnSp>
        <p:nvCxnSpPr>
          <p:cNvPr id="8" name=""/>
          <p:cNvCxnSpPr/>
          <p:nvPr/>
        </p:nvCxnSpPr>
        <p:spPr>
          <a:xfrm>
            <a:off x="1066800" y="2597150"/>
            <a:ext cx="5432425" cy="0"/>
          </a:xfrm>
          <a:prstGeom prst="line">
            <a:avLst/>
          </a:prstGeom>
          <a:ln w="12065" cmpd="sng">
            <a:solidFill>
              <a:srgbClr val="000000"/>
            </a:solidFill>
          </a:ln>
        </p:spPr>
      </p:cxnSp>
    </p:spTree>
  </p:cSld>
  <p:clrMapOvr>
    <a:masterClrMapping/>
  </p:clrMapOvr>
</p:sld>
</file>

<file path=ppt/slides/slide1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2011680" y="3683000"/>
            <a:ext cx="3657600" cy="697865"/>
          </a:xfrm>
          <a:prstGeom prst="rect">
            <a:avLst/>
          </a:prstGeom>
          <a:noFill/>
          <a:ln w="0" cmpd="sng">
            <a:noFill/>
            <a:prstDash val="solid"/>
          </a:ln>
        </p:spPr>
        <p:txBody>
          <a:bodyPr vert="horz" lIns="0" tIns="0" rIns="0" bIns="0" anchor="t"/>
          <a:lstStyle/>
          <a:p>
            <a:pPr marL="0" marR="0" indent="0" algn="ctr">
              <a:lnSpc>
                <a:spcPts val="2700"/>
              </a:lnSpc>
              <a:spcAft>
                <a:spcPts val="2790"/>
              </a:spcAft>
            </a:pPr>
            <a:r>
              <a:rPr lang="es-ES" sz="2300" spc="50">
                <a:solidFill>
                  <a:srgbClr val="000000"/>
                </a:solidFill>
                <a:latin typeface="Bookman Old Style" pitchFamily="1" panose="02020603050405020304"/>
              </a:rPr>
              <a:t>Parte I </a:t>
            </a:r>
          </a:p>
        </p:txBody>
      </p:sp>
      <p:sp>
        <p:nvSpPr>
          <p:cNvPr id="3" name=""/>
          <p:cNvSpPr/>
          <p:nvPr>
            <p:ph type="body" idx="10"/>
          </p:nvPr>
        </p:nvSpPr>
        <p:spPr>
          <a:xfrm>
            <a:off x="2011680" y="4380865"/>
            <a:ext cx="3657600" cy="5391785"/>
          </a:xfrm>
          <a:prstGeom prst="rect">
            <a:avLst/>
          </a:prstGeom>
          <a:noFill/>
          <a:ln w="0" cmpd="sng">
            <a:noFill/>
            <a:prstDash val="solid"/>
          </a:ln>
        </p:spPr>
        <p:txBody>
          <a:bodyPr vert="horz" lIns="0" tIns="0" rIns="0" bIns="0" anchor="t"/>
          <a:lstStyle/>
          <a:p>
            <a:pPr marL="0" marR="0" indent="0" algn="ctr">
              <a:lnSpc>
                <a:spcPts val="2700"/>
              </a:lnSpc>
              <a:spcAft>
                <a:spcPts val="39730"/>
              </a:spcAft>
            </a:pPr>
            <a:r>
              <a:rPr lang="es-ES" sz="2300" spc="10">
                <a:solidFill>
                  <a:srgbClr val="000000"/>
                </a:solidFill>
                <a:latin typeface="Bookman Old Style" pitchFamily="1" panose="02020603050405020304"/>
              </a:rPr>
              <a:t>Presentación y Prólogo </a:t>
            </a:r>
          </a:p>
        </p:txBody>
      </p:sp>
      <p:sp>
        <p:nvSpPr>
          <p:cNvPr id="4" name=""/>
          <p:cNvSpPr/>
          <p:nvPr>
            <p:ph type="body" idx="10"/>
          </p:nvPr>
        </p:nvSpPr>
        <p:spPr>
          <a:xfrm>
            <a:off x="2011680" y="9772650"/>
            <a:ext cx="3657600" cy="196850"/>
          </a:xfrm>
          <a:prstGeom prst="rect">
            <a:avLst/>
          </a:prstGeom>
          <a:noFill/>
          <a:ln w="0" cmpd="sng">
            <a:noFill/>
            <a:prstDash val="solid"/>
          </a:ln>
        </p:spPr>
        <p:txBody>
          <a:bodyPr vert="horz" lIns="0" tIns="10160" rIns="0" bIns="0" anchor="t"/>
          <a:lstStyle/>
          <a:p>
            <a:pPr marL="0" marR="0" indent="0" algn="ctr">
              <a:lnSpc>
                <a:spcPts val="1400"/>
              </a:lnSpc>
              <a:spcAft>
                <a:spcPts val="40"/>
              </a:spcAft>
            </a:pPr>
            <a:r>
              <a:rPr lang="es-ES" sz="1300" spc="0">
                <a:solidFill>
                  <a:srgbClr val="000000"/>
                </a:solidFill>
                <a:latin typeface="Arial" pitchFamily="2" panose="02020603050405020304"/>
              </a:rPr>
              <a:t>i </a:t>
            </a:r>
          </a:p>
        </p:txBody>
      </p:sp>
    </p:spTree>
  </p:cSld>
  <p:clrMapOvr>
    <a:masterClrMapping/>
  </p:clrMapOvr>
</p:sld>
</file>

<file path=ppt/slides/slide11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800" y="482600"/>
            <a:ext cx="5486400" cy="199390"/>
          </a:xfrm>
          <a:prstGeom prst="rect">
            <a:avLst/>
          </a:prstGeom>
          <a:noFill/>
          <a:ln w="0" cmpd="sng">
            <a:noFill/>
            <a:prstDash val="solid"/>
          </a:ln>
        </p:spPr>
        <p:txBody>
          <a:bodyPr vert="horz" lIns="0" tIns="635" rIns="0" bIns="0" anchor="t"/>
          <a:lstStyle/>
          <a:p>
            <a:pPr marL="0" marR="0" indent="0" algn="l">
              <a:lnSpc>
                <a:spcPts val="1400"/>
              </a:lnSpc>
              <a:spcAft>
                <a:spcPts val="80"/>
              </a:spcAft>
              <a:tabLst>
                <a:tab algn="r" pos="5440680"/>
              </a:tabLst>
            </a:pPr>
            <a:r>
              <a:rPr lang="es-ES" sz="1200" spc="0">
                <a:solidFill>
                  <a:srgbClr val="000000"/>
                </a:solidFill>
                <a:latin typeface="Times New Roman" pitchFamily="1" panose="02020603050405020304"/>
              </a:rPr>
              <a:t>86 </a:t>
            </a:r>
            <a:r>
              <a:rPr lang="es-ES" sz="1200" b="1" spc="0">
                <a:solidFill>
                  <a:srgbClr val="000000"/>
                </a:solidFill>
                <a:latin typeface="Times New Roman" pitchFamily="1" panose="02020603050405020304"/>
              </a:rPr>
              <a:t>5.1. Decanos, Vicedecanos y Secretarios </a:t>
            </a:r>
          </a:p>
        </p:txBody>
      </p:sp>
      <p:sp>
        <p:nvSpPr>
          <p:cNvPr id="3" name=""/>
          <p:cNvSpPr/>
          <p:nvPr>
            <p:ph type="body" idx="10"/>
          </p:nvPr>
        </p:nvSpPr>
        <p:spPr>
          <a:xfrm>
            <a:off x="1066800" y="681990"/>
            <a:ext cx="5486400" cy="344805"/>
          </a:xfrm>
          <a:prstGeom prst="rect">
            <a:avLst/>
          </a:prstGeom>
          <a:noFill/>
          <a:ln w="0" cmpd="sng">
            <a:noFill/>
            <a:prstDash val="solid"/>
          </a:ln>
        </p:spPr>
        <p:txBody>
          <a:bodyPr vert="horz" lIns="0" tIns="220345" rIns="0" bIns="0" anchor="t"/>
          <a:lstStyle/>
          <a:p>
            <a:pPr marL="0" marR="0" indent="0" algn="ctr">
              <a:lnSpc>
                <a:spcPts val="1000"/>
              </a:lnSpc>
              <a:spcAft>
                <a:spcPts val="0"/>
              </a:spcAft>
            </a:pPr>
            <a:r>
              <a:rPr lang="es-ES" sz="900" b="1" spc="50">
                <a:solidFill>
                  <a:srgbClr val="000000"/>
                </a:solidFill>
                <a:latin typeface="Times New Roman" pitchFamily="1" panose="02020603050405020304"/>
              </a:rPr>
              <a:t>CARGOS ACADÉMICOS, 1968–2019 </a:t>
            </a:r>
          </a:p>
        </p:txBody>
      </p:sp>
      <p:graphicFrame>
        <p:nvGraphicFramePr>
          <p:cNvPr id="5" name=""/>
          <p:cNvGraphicFramePr>
            <a:graphicFrameLocks noGrp="1"/>
          </p:cNvGraphicFramePr>
          <p:nvPr/>
        </p:nvGraphicFramePr>
        <p:xfrm>
          <a:off x="1097280" y="1033145"/>
          <a:ext cx="5486400" cy="6108700"/>
        </p:xfrm>
        <a:graphic>
          <a:graphicData uri="http://schemas.openxmlformats.org/drawingml/2006/table">
            <a:tbl>
              <a:tblGrid>
                <a:gridCol w="2706370"/>
                <a:gridCol w="685800"/>
                <a:gridCol w="1000125"/>
                <a:gridCol w="1033145"/>
              </a:tblGrid>
              <a:tr h="1435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Profesor/ra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900"/>
                        </a:lnSpc>
                        <a:spcBef>
                          <a:spcPts val="0"/>
                        </a:spcBef>
                        <a:spcAft>
                          <a:spcPts val="0"/>
                        </a:spcAft>
                      </a:pPr>
                      <a:r>
                        <a:rPr lang="es-ES" sz="900" b="1" spc="0">
                          <a:solidFill>
                            <a:srgbClr val="000000"/>
                          </a:solidFill>
                          <a:latin typeface="Times New Roman" pitchFamily="1" panose="02020603050405020304"/>
                        </a:rPr>
                        <a:t>Cargo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900"/>
                        </a:lnSpc>
                        <a:spcBef>
                          <a:spcPts val="0"/>
                        </a:spcBef>
                        <a:spcAft>
                          <a:spcPts val="0"/>
                        </a:spcAft>
                      </a:pPr>
                      <a:r>
                        <a:rPr lang="es-ES" sz="900" b="1" spc="0">
                          <a:solidFill>
                            <a:srgbClr val="000000"/>
                          </a:solidFill>
                          <a:latin typeface="Times New Roman" pitchFamily="1" panose="02020603050405020304"/>
                        </a:rPr>
                        <a:t>Nombramiento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1915" marR="0" indent="0" algn="l">
                        <a:lnSpc>
                          <a:spcPts val="900"/>
                        </a:lnSpc>
                        <a:spcBef>
                          <a:spcPts val="0"/>
                        </a:spcBef>
                        <a:spcAft>
                          <a:spcPts val="0"/>
                        </a:spcAft>
                      </a:pPr>
                      <a:r>
                        <a:rPr lang="es-ES" sz="900" b="1" spc="0">
                          <a:solidFill>
                            <a:srgbClr val="000000"/>
                          </a:solidFill>
                          <a:latin typeface="Times New Roman" pitchFamily="1" panose="02020603050405020304"/>
                        </a:rPr>
                        <a:t>Cese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JOSE MARI´A ENCINAR MARTI´N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Mayo - 1993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Marzo - 1996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MANUEL ADOLFO GONZ ´ALEZ LENA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Abril - 2003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ANDRES SANTOS REYES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Abril - 1999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JOSE E. REBOLLO FERIA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Febrero - 2009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MANUEL FERN ´ANDEZ GARCI´A–HIERRO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Abril - 2003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5"/>
                        </a:spcAft>
                      </a:pPr>
                      <a:r>
                        <a:rPr lang="es-ES" sz="850" spc="0">
                          <a:solidFill>
                            <a:srgbClr val="000000"/>
                          </a:solidFill>
                          <a:latin typeface="Times New Roman" pitchFamily="1" panose="02020603050405020304"/>
                        </a:rPr>
                        <a:t>FRANCISCO LUI´S CUMBRERA HERN ´ANDEZ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Marzo - 2000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MIGUEL JURADO VARGAS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Marzo - 2000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Abril - 2003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AGUSTINA GUIBERTEAU CABANILLAS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Enero - 2011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VICENTE GARZO ´ PUERTOS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Abril - 2003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Abril - 2011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MARIANO RODRIGUEZ–ARIAS FERN ´ANDEZ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Abril - 2011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LUCI´A RODRI´GUEZ GALLARDO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Febrero - 2009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Marzo - 2011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NATIVIDAD CHAVES LOB ´ON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Abril - 2019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5"/>
                        </a:spcAft>
                      </a:pPr>
                      <a:r>
                        <a:rPr lang="es-ES" sz="850" spc="0">
                          <a:solidFill>
                            <a:srgbClr val="000000"/>
                          </a:solidFill>
                          <a:latin typeface="Times New Roman" pitchFamily="1" panose="02020603050405020304"/>
                        </a:rPr>
                        <a:t>EMILIO VIN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UELAS ZAHI´NOS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Mayo - 2015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LUIS LABAJOS BRONCANO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Mayo - 2015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Abril - 2019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JACINTO MARTI´N JIM´ENEZ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Enero - 2019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Times New Roman" pitchFamily="1" panose="02020603050405020304"/>
                        </a:rPr>
                        <a:t>JUAN FERNANDO GARCIA ARAYA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Abril - 2011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Abril - 2019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FERNANDO ÁLVAREZ FRANCO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Continúa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MARIA ÁNGELES MULERO DI´AZ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Continúa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MARIA ISABEL RODRI´GUEZ CÁCERES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Vicedecana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Continúa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000"/>
                        </a:lnSpc>
                        <a:spcBef>
                          <a:spcPts val="0"/>
                        </a:spcBef>
                        <a:spcAft>
                          <a:spcPts val="45"/>
                        </a:spcAft>
                      </a:pPr>
                      <a:r>
                        <a:rPr lang="es-ES" sz="850" spc="0">
                          <a:solidFill>
                            <a:srgbClr val="000000"/>
                          </a:solidFill>
                          <a:latin typeface="Times New Roman" pitchFamily="1" panose="02020603050405020304"/>
                        </a:rPr>
                        <a:t>OLGA GIMENO GAMERO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45"/>
                        </a:spcAft>
                      </a:pPr>
                      <a:r>
                        <a:rPr lang="es-ES" sz="850" spc="0">
                          <a:solidFill>
                            <a:srgbClr val="000000"/>
                          </a:solidFill>
                          <a:latin typeface="Times New Roman" pitchFamily="1" panose="02020603050405020304"/>
                        </a:rPr>
                        <a:t>Vicedecana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45"/>
                        </a:spcAft>
                      </a:pPr>
                      <a:r>
                        <a:rPr lang="es-ES" sz="850" spc="0">
                          <a:solidFill>
                            <a:srgbClr val="000000"/>
                          </a:solidFill>
                          <a:latin typeface="Times New Roman" pitchFamily="1" panose="02020603050405020304"/>
                        </a:rPr>
                        <a:t>Abril - 2019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1915" marR="0" indent="0" algn="l">
                        <a:lnSpc>
                          <a:spcPts val="1000"/>
                        </a:lnSpc>
                        <a:spcBef>
                          <a:spcPts val="0"/>
                        </a:spcBef>
                        <a:spcAft>
                          <a:spcPts val="45"/>
                        </a:spcAft>
                      </a:pPr>
                      <a:r>
                        <a:rPr lang="es-ES" sz="850" spc="0">
                          <a:solidFill>
                            <a:srgbClr val="000000"/>
                          </a:solidFill>
                          <a:latin typeface="Times New Roman" pitchFamily="1" panose="02020603050405020304"/>
                        </a:rPr>
                        <a:t>Continúa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r>
              <a:tr h="128270">
                <a:tc>
                  <a:txBody>
                    <a:bodyPr vert="horz" anchor="t"/>
                    <a:lstStyle/>
                    <a:p>
                      <a:pPr marL="113030" marR="0" indent="0" algn="l">
                        <a:lnSpc>
                          <a:spcPts val="1000"/>
                        </a:lnSpc>
                        <a:spcBef>
                          <a:spcPts val="0"/>
                        </a:spcBef>
                        <a:spcAft>
                          <a:spcPts val="5"/>
                        </a:spcAft>
                      </a:pPr>
                      <a:r>
                        <a:rPr lang="es-ES" sz="850" spc="0">
                          <a:solidFill>
                            <a:srgbClr val="000000"/>
                          </a:solidFill>
                          <a:latin typeface="Times New Roman" pitchFamily="1" panose="02020603050405020304"/>
                        </a:rPr>
                        <a:t>LUIS ALI´AS PÉREZ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Septiembre - 1968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Marzo - 1970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JUAN REM ´ON CAMACHO (</a:t>
                      </a:r>
                      <a:r>
                        <a:rPr lang="es-ES" sz="750" spc="0">
                          <a:solidFill>
                            <a:srgbClr val="000000"/>
                          </a:solidFill>
                          <a:latin typeface="Arial" pitchFamily="2" panose="02020603050405020304"/>
                        </a:rPr>
                        <a:t>†</a:t>
                      </a:r>
                      <a:r>
                        <a:rPr lang="es-ES" sz="850" spc="0">
                          <a:solidFill>
                            <a:srgbClr val="000000"/>
                          </a:solidFill>
                          <a:latin typeface="Times New Roman" pitchFamily="1" panose="02020603050405020304"/>
                        </a:rPr>
                        <a:t>)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Marzo - 1970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Octubre - 1977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ANTONIO GARCI´A RODRIGUEZ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Octubre - 1977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Septiembre - 1978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ANTONIO ARREBOLA RAMI´REZ (</a:t>
                      </a:r>
                      <a:r>
                        <a:rPr lang="es-ES" sz="750" spc="0">
                          <a:solidFill>
                            <a:srgbClr val="000000"/>
                          </a:solidFill>
                          <a:latin typeface="Arial" pitchFamily="2" panose="02020603050405020304"/>
                        </a:rPr>
                        <a:t>†</a:t>
                      </a:r>
                      <a:r>
                        <a:rPr lang="es-ES" sz="850" spc="0">
                          <a:solidFill>
                            <a:srgbClr val="000000"/>
                          </a:solidFill>
                          <a:latin typeface="Times New Roman" pitchFamily="1" panose="02020603050405020304"/>
                        </a:rPr>
                        <a:t>)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Septiembre - 1978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Octubre - 1981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ALBERTO FERN´ANDEZ GUTI´ERREZ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Octubre - 1981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Octubre - 1982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JOSE MARI´A GARCI´A LAFUENTE (</a:t>
                      </a:r>
                      <a:r>
                        <a:rPr lang="es-ES" sz="750" spc="0">
                          <a:solidFill>
                            <a:srgbClr val="000000"/>
                          </a:solidFill>
                          <a:latin typeface="Arial" pitchFamily="2" panose="02020603050405020304"/>
                        </a:rPr>
                        <a:t>†</a:t>
                      </a:r>
                      <a:r>
                        <a:rPr lang="es-ES" sz="850" spc="0">
                          <a:solidFill>
                            <a:srgbClr val="000000"/>
                          </a:solidFill>
                          <a:latin typeface="Times New Roman" pitchFamily="1" panose="02020603050405020304"/>
                        </a:rPr>
                        <a:t>)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Octubre - 1982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Septiembre - 1983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LUIS MILL ´AN V´AZQUEZ DE MIGUEL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Septiembre - 1983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Octubre - 1985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JOS´E LUI´S JIM´ENEZ REQUEJO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Octubre - 1985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Julio - 1987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CARMEN GALINDO FRANCISCO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Julio - 1987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Noviembre - 1987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JUAN MANUEL S ´ANCHEZ G ´UZMAN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Noviembre - 1987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Septiembre - 1990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JOS´E MARI´A ENCINAR MARTI´N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Octubre - 1990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Abril - 1993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TRINIDAD RUI´Z T´ELLEZ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Mayo - 1993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Marzo - 1996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20"/>
                        </a:spcAft>
                      </a:pPr>
                      <a:r>
                        <a:rPr lang="es-ES" sz="850" spc="0">
                          <a:solidFill>
                            <a:srgbClr val="000000"/>
                          </a:solidFill>
                          <a:latin typeface="Times New Roman" pitchFamily="1" panose="02020603050405020304"/>
                        </a:rPr>
                        <a:t>MARI´A JOSÉMARTI´N DELGADO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Junio - 1999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ANA BEATRI´Z RODRI´GUEZ MORATINOS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Junio - 1999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Abril - 2003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ANTONIO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DEL VIEJO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Octubre - 2008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20"/>
                        </a:spcAft>
                      </a:pPr>
                      <a:r>
                        <a:rPr lang="es-ES" sz="850" spc="0">
                          <a:solidFill>
                            <a:srgbClr val="000000"/>
                          </a:solidFill>
                          <a:latin typeface="Times New Roman" pitchFamily="1" panose="02020603050405020304"/>
                        </a:rPr>
                        <a:t>LUCI´A RODRI´GUEZ GALLARDO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Octubre - 2008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Febrero - 2009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Times New Roman" pitchFamily="1" panose="02020603050405020304"/>
                        </a:rPr>
                        <a:t>MANUEL MOTA MEDINA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Febrero - 2009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Abril - 2011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MARI´A CRUZ GALLEGO HERREZUELO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Secretaria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Abril - 2011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Mayo - 2015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EMILIO VIN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UELAS ZAHI´NOS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Mayo - 2015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Abril - 2019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52400">
                <a:tc>
                  <a:txBody>
                    <a:bodyPr vert="horz" anchor="t"/>
                    <a:lstStyle/>
                    <a:p>
                      <a:pPr marL="113030" marR="0" indent="0" algn="l">
                        <a:lnSpc>
                          <a:spcPts val="1000"/>
                        </a:lnSpc>
                        <a:spcBef>
                          <a:spcPts val="0"/>
                        </a:spcBef>
                        <a:spcAft>
                          <a:spcPts val="120"/>
                        </a:spcAft>
                      </a:pPr>
                      <a:r>
                        <a:rPr lang="es-ES" sz="850" spc="0">
                          <a:solidFill>
                            <a:srgbClr val="000000"/>
                          </a:solidFill>
                          <a:latin typeface="Times New Roman" pitchFamily="1" panose="02020603050405020304"/>
                        </a:rPr>
                        <a:t>FRANCISCO ESPINOSA BORREGUERO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21590" cmpd="sng">
                      <a:solidFill>
                        <a:srgbClr val="000000"/>
                      </a:solidFill>
                      <a:prstDash val="solid"/>
                    </a:lnB>
                  </a:tcPr>
                </a:tc>
                <a:tc>
                  <a:txBody>
                    <a:bodyPr vert="horz" anchor="t"/>
                    <a:lstStyle/>
                    <a:p>
                      <a:pPr marL="79375" marR="0" indent="0" algn="l">
                        <a:lnSpc>
                          <a:spcPts val="1000"/>
                        </a:lnSpc>
                        <a:spcBef>
                          <a:spcPts val="0"/>
                        </a:spcBef>
                        <a:spcAft>
                          <a:spcPts val="120"/>
                        </a:spcAft>
                      </a:pPr>
                      <a:r>
                        <a:rPr lang="es-ES" sz="850" spc="0">
                          <a:solidFill>
                            <a:srgbClr val="000000"/>
                          </a:solidFill>
                          <a:latin typeface="Times New Roman" pitchFamily="1" panose="02020603050405020304"/>
                        </a:rPr>
                        <a:t>Secretario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21590" cmpd="sng">
                      <a:solidFill>
                        <a:srgbClr val="000000"/>
                      </a:solidFill>
                      <a:prstDash val="solid"/>
                    </a:lnB>
                  </a:tcPr>
                </a:tc>
                <a:tc>
                  <a:txBody>
                    <a:bodyPr vert="horz" anchor="t"/>
                    <a:lstStyle/>
                    <a:p>
                      <a:pPr marL="79375" marR="0" indent="0" algn="l">
                        <a:lnSpc>
                          <a:spcPts val="1000"/>
                        </a:lnSpc>
                        <a:spcBef>
                          <a:spcPts val="0"/>
                        </a:spcBef>
                        <a:spcAft>
                          <a:spcPts val="120"/>
                        </a:spcAft>
                      </a:pPr>
                      <a:r>
                        <a:rPr lang="es-ES" sz="850" spc="0">
                          <a:solidFill>
                            <a:srgbClr val="000000"/>
                          </a:solidFill>
                          <a:latin typeface="Times New Roman" pitchFamily="1" panose="02020603050405020304"/>
                        </a:rPr>
                        <a:t>Abril - 2019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21590" cmpd="sng">
                      <a:solidFill>
                        <a:srgbClr val="000000"/>
                      </a:solidFill>
                      <a:prstDash val="solid"/>
                    </a:lnB>
                  </a:tcPr>
                </a:tc>
                <a:tc>
                  <a:txBody>
                    <a:bodyPr vert="horz" anchor="t"/>
                    <a:lstStyle/>
                    <a:p>
                      <a:pPr marL="81915" marR="0" indent="0" algn="l">
                        <a:lnSpc>
                          <a:spcPts val="1000"/>
                        </a:lnSpc>
                        <a:spcBef>
                          <a:spcPts val="0"/>
                        </a:spcBef>
                        <a:spcAft>
                          <a:spcPts val="120"/>
                        </a:spcAft>
                      </a:pPr>
                      <a:r>
                        <a:rPr lang="es-ES" sz="850" spc="0">
                          <a:solidFill>
                            <a:srgbClr val="000000"/>
                          </a:solidFill>
                          <a:latin typeface="Times New Roman" pitchFamily="1" panose="02020603050405020304"/>
                        </a:rPr>
                        <a:t>Continúa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21590" cmpd="sng">
                      <a:solidFill>
                        <a:srgbClr val="000000"/>
                      </a:solidFill>
                      <a:prstDash val="solid"/>
                    </a:lnB>
                  </a:tcPr>
                </a:tc>
              </a:tr>
            </a:tbl>
          </a:graphicData>
        </a:graphic>
      </p:graphicFrame>
      <p:sp>
        <p:nvSpPr>
          <p:cNvPr id="6" name=""/>
          <p:cNvSpPr/>
          <p:nvPr>
            <p:ph type="body" idx="10"/>
          </p:nvPr>
        </p:nvSpPr>
        <p:spPr>
          <a:xfrm>
            <a:off x="1066800" y="7135495"/>
            <a:ext cx="5486400" cy="2595880"/>
          </a:xfrm>
          <a:prstGeom prst="rect">
            <a:avLst/>
          </a:prstGeom>
          <a:noFill/>
          <a:ln w="0" cmpd="sng">
            <a:noFill/>
            <a:prstDash val="solid"/>
          </a:ln>
        </p:spPr>
        <p:txBody>
          <a:bodyPr vert="horz" lIns="0" tIns="3175" rIns="0" bIns="0" anchor="t"/>
          <a:lstStyle/>
          <a:p>
            <a:pPr marL="0" marR="45720" indent="0" algn="just">
              <a:lnSpc>
                <a:spcPts val="1400"/>
              </a:lnSpc>
              <a:spcAft>
                <a:spcPts val="0"/>
              </a:spcAft>
            </a:pPr>
            <a:r>
              <a:rPr lang="es-ES" sz="1200" spc="20">
                <a:solidFill>
                  <a:srgbClr val="000000"/>
                </a:solidFill>
                <a:latin typeface="Times New Roman" pitchFamily="1" panose="02020603050405020304"/>
              </a:rPr>
              <a:t>El primero de ellos, el Prof. Jose María Vigera Lobo, fuéDecano Comisario durante el período previo a la creación de la </a:t>
            </a:r>
            <a:r>
              <a:rPr lang="es-ES" sz="1200" b="1" spc="20">
                <a:solidFill>
                  <a:srgbClr val="000000"/>
                </a:solidFill>
                <a:latin typeface="Times New Roman" pitchFamily="1" panose="02020603050405020304"/>
              </a:rPr>
              <a:t>Universidad de Extremadura </a:t>
            </a:r>
            <a:r>
              <a:rPr lang="es-ES" sz="1200" spc="20">
                <a:solidFill>
                  <a:srgbClr val="000000"/>
                </a:solidFill>
                <a:latin typeface="Times New Roman" pitchFamily="1" panose="02020603050405020304"/>
              </a:rPr>
              <a:t>y, otros cuatro —Profs. Andrés Chordi Corvo, Manuel Román Ceba, Manuel Gómez Guillén y Jose Luís Sotelo Sancho— durante el período pre–LRU (1973–1980). El Prof. Cristóbal Valenzuela Calahorro estuvo como Decano de la </a:t>
            </a:r>
            <a:r>
              <a:rPr lang="es-ES" sz="1200" b="1" spc="20">
                <a:solidFill>
                  <a:srgbClr val="000000"/>
                </a:solidFill>
                <a:latin typeface="Times New Roman" pitchFamily="1" panose="02020603050405020304"/>
              </a:rPr>
              <a:t>Facultad de Ciencias </a:t>
            </a:r>
            <a:r>
              <a:rPr lang="es-ES" sz="1200" spc="20">
                <a:solidFill>
                  <a:srgbClr val="000000"/>
                </a:solidFill>
                <a:latin typeface="Times New Roman" pitchFamily="1" panose="02020603050405020304"/>
              </a:rPr>
              <a:t>durante más de ocho años (1984–1993) y durante su mandato se produjeron los reajustes pertinentes en cumplimiento de la LRU y de los Estatutos (julio de 1985). Es en este período cuando se institucionaliza el nombramiento de cuatro Vicedecanos (por lo común, uno por cada Sección o grupo de titulaciones afines de la Facultad). </a:t>
            </a:r>
          </a:p>
          <a:p>
            <a:pPr marL="0" marR="45720" indent="0" algn="just">
              <a:lnSpc>
                <a:spcPts val="1400"/>
              </a:lnSpc>
              <a:spcBef>
                <a:spcPts val="500"/>
              </a:spcBef>
              <a:spcAft>
                <a:spcPts val="1175"/>
              </a:spcAft>
            </a:pPr>
            <a:r>
              <a:rPr lang="es-ES" sz="1200" spc="30">
                <a:solidFill>
                  <a:srgbClr val="000000"/>
                </a:solidFill>
                <a:latin typeface="Times New Roman" pitchFamily="1" panose="02020603050405020304"/>
              </a:rPr>
              <a:t>En marzo de 1993 toma posesión como Decano el Prof. J.A. Devesa Alcaráz, Ca-</a:t>
            </a:r>
            <a:r>
              <a:rPr lang="es-ES" sz="1200" spc="30">
                <a:solidFill>
                  <a:srgbClr val="000000"/>
                </a:solidFill>
                <a:latin typeface="Times New Roman" pitchFamily="1" panose="02020603050405020304"/>
              </a:rPr>
              <a:t>tedrático de Universidad de Botánica, y con él se celebra el 25 Aniversario de la creación de la </a:t>
            </a:r>
            <a:r>
              <a:rPr lang="es-ES" sz="1200" b="1" spc="30">
                <a:solidFill>
                  <a:srgbClr val="000000"/>
                </a:solidFill>
                <a:latin typeface="Times New Roman" pitchFamily="1" panose="02020603050405020304"/>
              </a:rPr>
              <a:t>Facultad de Ciencias</a:t>
            </a:r>
            <a:r>
              <a:rPr lang="es-ES" sz="1200" spc="30">
                <a:solidFill>
                  <a:srgbClr val="000000"/>
                </a:solidFill>
                <a:latin typeface="Times New Roman" pitchFamily="1" panose="02020603050405020304"/>
              </a:rPr>
              <a:t>. Son años en los que se consolidan los cuatro títulos clásicos (Biología, Física, Matemáticas y Químicas). Posteriormente, accede </a:t>
            </a:r>
          </a:p>
        </p:txBody>
      </p:sp>
      <p:sp>
        <p:nvSpPr>
          <p:cNvPr id="7" name=""/>
          <p:cNvSpPr/>
          <p:nvPr>
            <p:ph type="body" idx="10"/>
          </p:nvPr>
        </p:nvSpPr>
        <p:spPr>
          <a:xfrm>
            <a:off x="1066800" y="9731375"/>
            <a:ext cx="5486400" cy="238125"/>
          </a:xfrm>
          <a:prstGeom prst="rect">
            <a:avLst/>
          </a:prstGeom>
          <a:noFill/>
          <a:ln w="0" cmpd="sng">
            <a:noFill/>
            <a:prstDash val="solid"/>
          </a:ln>
        </p:spPr>
        <p:txBody>
          <a:bodyPr vert="horz" lIns="0" tIns="52705" rIns="0" bIns="0" anchor="t"/>
          <a:lstStyle/>
          <a:p>
            <a:pPr marL="0" marR="0" indent="0" algn="l">
              <a:lnSpc>
                <a:spcPts val="1400"/>
              </a:lnSpc>
              <a:spcAft>
                <a:spcPts val="70"/>
              </a:spcAft>
            </a:pPr>
            <a:r>
              <a:rPr lang="es-ES" sz="1200" b="1" spc="65">
                <a:solidFill>
                  <a:srgbClr val="000000"/>
                </a:solidFill>
                <a:latin typeface="Times New Roman" pitchFamily="1" panose="02020603050405020304"/>
              </a:rPr>
              <a:t>50 Aniversario 1968–2019 </a:t>
            </a:r>
          </a:p>
        </p:txBody>
      </p:sp>
      <p:cxnSp>
        <p:nvCxnSpPr>
          <p:cNvPr id="8" name=""/>
          <p:cNvCxnSpPr/>
          <p:nvPr/>
        </p:nvCxnSpPr>
        <p:spPr>
          <a:xfrm>
            <a:off x="1066800" y="685800"/>
            <a:ext cx="5432425" cy="0"/>
          </a:xfrm>
          <a:prstGeom prst="line">
            <a:avLst/>
          </a:prstGeom>
          <a:ln w="6350" cmpd="sng">
            <a:solidFill>
              <a:srgbClr val="000000"/>
            </a:solidFill>
          </a:ln>
        </p:spPr>
      </p:cxnSp>
      <p:cxnSp>
        <p:nvCxnSpPr>
          <p:cNvPr id="9" name=""/>
          <p:cNvCxnSpPr/>
          <p:nvPr/>
        </p:nvCxnSpPr>
        <p:spPr>
          <a:xfrm>
            <a:off x="1066800" y="9735185"/>
            <a:ext cx="5432425" cy="0"/>
          </a:xfrm>
          <a:prstGeom prst="line">
            <a:avLst/>
          </a:prstGeom>
          <a:ln w="6350" cmpd="sng">
            <a:solidFill>
              <a:srgbClr val="000000"/>
            </a:solidFill>
          </a:ln>
        </p:spPr>
      </p:cxnSp>
    </p:spTree>
  </p:cSld>
  <p:clrMapOvr>
    <a:masterClrMapping/>
  </p:clrMapOvr>
</p:sld>
</file>

<file path=ppt/slides/slide11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71"/>
          <a:stretch>
            <a:fillRect/>
          </a:stretch>
        </p:blipFill>
        <p:spPr>
          <a:xfrm>
            <a:off x="1097280" y="2752090"/>
            <a:ext cx="5401310" cy="698690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45720" marR="0" indent="0" algn="l">
              <a:lnSpc>
                <a:spcPts val="1400"/>
              </a:lnSpc>
              <a:spcAft>
                <a:spcPts val="65"/>
              </a:spcAft>
              <a:tabLst>
                <a:tab algn="r" pos="5440680"/>
              </a:tabLst>
            </a:pPr>
            <a:r>
              <a:rPr lang="es-ES" sz="1100" b="1" spc="0">
                <a:solidFill>
                  <a:srgbClr val="000000"/>
                </a:solidFill>
                <a:latin typeface="Bookman Old Style" pitchFamily="1" panose="02020603050405020304"/>
              </a:rPr>
              <a:t>5. Cargos académicos </a:t>
            </a:r>
            <a:r>
              <a:rPr lang="es-ES" sz="1200" spc="0">
                <a:solidFill>
                  <a:srgbClr val="000000"/>
                </a:solidFill>
                <a:latin typeface="Times New Roman" pitchFamily="1" panose="02020603050405020304"/>
              </a:rPr>
              <a:t>87 </a:t>
            </a:r>
          </a:p>
        </p:txBody>
      </p:sp>
      <p:sp>
        <p:nvSpPr>
          <p:cNvPr id="3" name=""/>
          <p:cNvSpPr/>
          <p:nvPr>
            <p:ph type="body" idx="10"/>
          </p:nvPr>
        </p:nvSpPr>
        <p:spPr>
          <a:xfrm>
            <a:off x="1057910" y="681990"/>
            <a:ext cx="5486400" cy="2070100"/>
          </a:xfrm>
          <a:prstGeom prst="rect">
            <a:avLst/>
          </a:prstGeom>
          <a:noFill/>
          <a:ln w="0" cmpd="sng">
            <a:noFill/>
            <a:prstDash val="solid"/>
          </a:ln>
        </p:spPr>
        <p:txBody>
          <a:bodyPr vert="horz" lIns="0" tIns="226695" rIns="0" bIns="0" anchor="t"/>
          <a:lstStyle/>
          <a:p>
            <a:pPr marL="45720" marR="45720" indent="0" algn="just">
              <a:lnSpc>
                <a:spcPts val="1400"/>
              </a:lnSpc>
              <a:spcAft>
                <a:spcPts val="1440"/>
              </a:spcAft>
            </a:pPr>
            <a:r>
              <a:rPr lang="es-ES" sz="1200" spc="25">
                <a:solidFill>
                  <a:srgbClr val="000000"/>
                </a:solidFill>
                <a:latin typeface="Times New Roman" pitchFamily="1" panose="02020603050405020304"/>
              </a:rPr>
              <a:t>al cargo de Decano el Prof. A. Muñoz de la Peña (1996) que, durante ocho años, seráel encargado de la reforma de los Planes de Estudio y la extinción de las primi-</a:t>
            </a:r>
            <a:r>
              <a:rPr lang="es-ES" sz="1200" spc="25">
                <a:solidFill>
                  <a:srgbClr val="000000"/>
                </a:solidFill>
                <a:latin typeface="Times New Roman" pitchFamily="1" panose="02020603050405020304"/>
              </a:rPr>
              <a:t>tivas titulaciones (Plan de 1978 en Químicas y Planes de 1982 en el resto). El Prof. Manuel Adolfo González Lena (2003–2011) y la Profra. Lucía Rodríguez Gallardo (2011-2019) implementarán los nuevos estudios según las directivas del Plan Bolo-</a:t>
            </a:r>
            <a:r>
              <a:rPr lang="es-ES" sz="1200" spc="25">
                <a:solidFill>
                  <a:srgbClr val="000000"/>
                </a:solidFill>
                <a:latin typeface="Times New Roman" pitchFamily="1" panose="02020603050405020304"/>
              </a:rPr>
              <a:t>nia, la incorporación de Enología, Ciencias Ambientales, Estadística y los estudios de Máster. Los nuevos Grados empezarán a producir egresados por vez primera du-</a:t>
            </a:r>
            <a:r>
              <a:rPr lang="es-ES" sz="1200" spc="25">
                <a:solidFill>
                  <a:srgbClr val="000000"/>
                </a:solidFill>
                <a:latin typeface="Times New Roman" pitchFamily="1" panose="02020603050405020304"/>
              </a:rPr>
              <a:t>rante el gobierno de la Decana Rodríguez Gallardo. Por fín, el último Decano, Prof. Pedro Joaquín Casero Linares, tomóposesión en abril de 2019. </a:t>
            </a:r>
          </a:p>
        </p:txBody>
      </p:sp>
      <p:sp>
        <p:nvSpPr>
          <p:cNvPr id="4" name=""/>
          <p:cNvSpPr/>
          <p:nvPr>
            <p:ph type="body" idx="10"/>
          </p:nvPr>
        </p:nvSpPr>
        <p:spPr>
          <a:xfrm>
            <a:off x="1057910" y="9789795"/>
            <a:ext cx="5486400" cy="167005"/>
          </a:xfrm>
          <a:prstGeom prst="rect">
            <a:avLst/>
          </a:prstGeom>
          <a:noFill/>
          <a:ln w="0" cmpd="sng">
            <a:noFill/>
            <a:prstDash val="solid"/>
          </a:ln>
        </p:spPr>
        <p:txBody>
          <a:bodyPr vert="horz" lIns="0" tIns="0" rIns="0" bIns="0" anchor="t"/>
          <a:lstStyle/>
          <a:p>
            <a:pPr marL="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7" name=""/>
          <p:cNvSpPr/>
          <p:nvPr>
            <p:ph type="body" idx="10"/>
          </p:nvPr>
        </p:nvSpPr>
        <p:spPr>
          <a:xfrm>
            <a:off x="1889760" y="7823835"/>
            <a:ext cx="3813175" cy="240665"/>
          </a:xfrm>
          <a:prstGeom prst="rect">
            <a:avLst/>
          </a:prstGeom>
          <a:noFill/>
          <a:ln w="0" cmpd="sng">
            <a:noFill/>
            <a:prstDash val="solid"/>
          </a:ln>
        </p:spPr>
        <p:txBody>
          <a:bodyPr vert="horz" lIns="0" tIns="24765" rIns="0" bIns="0" anchor="t"/>
          <a:lstStyle/>
          <a:p>
            <a:pPr marL="0" marR="0" indent="0" algn="ctr">
              <a:lnSpc>
                <a:spcPts val="1400"/>
              </a:lnSpc>
              <a:spcAft>
                <a:spcPts val="185"/>
              </a:spcAft>
            </a:pPr>
            <a:r>
              <a:rPr lang="es-ES" sz="1100" b="1" spc="0">
                <a:solidFill>
                  <a:srgbClr val="000000"/>
                </a:solidFill>
                <a:latin typeface="Bookman Old Style" pitchFamily="1" panose="02020603050405020304"/>
              </a:rPr>
              <a:t>Figura </a:t>
            </a:r>
            <a:r>
              <a:rPr lang="es-ES" sz="1200" spc="0">
                <a:solidFill>
                  <a:srgbClr val="000000"/>
                </a:solidFill>
                <a:latin typeface="Arial" pitchFamily="2" panose="02020603050405020304"/>
              </a:rPr>
              <a:t>i</a:t>
            </a:r>
            <a:r>
              <a:rPr lang="es-ES" sz="1200" spc="0">
                <a:solidFill>
                  <a:srgbClr val="000000"/>
                </a:solidFill>
                <a:latin typeface="Times New Roman" pitchFamily="1" panose="02020603050405020304"/>
              </a:rPr>
              <a:t>: </a:t>
            </a:r>
            <a:r>
              <a:rPr lang="es-ES" sz="1200" spc="0">
                <a:solidFill>
                  <a:srgbClr val="000000"/>
                </a:solidFill>
                <a:latin typeface="Times New Roman" pitchFamily="1" panose="02020603050405020304"/>
              </a:rPr>
              <a:t>Equipo Decanal de la </a:t>
            </a:r>
            <a:r>
              <a:rPr lang="es-ES" sz="120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2019 </a:t>
            </a:r>
          </a:p>
        </p:txBody>
      </p:sp>
      <p:cxnSp>
        <p:nvCxnSpPr>
          <p:cNvPr id="8" name=""/>
          <p:cNvCxnSpPr/>
          <p:nvPr/>
        </p:nvCxnSpPr>
        <p:spPr>
          <a:xfrm>
            <a:off x="1097280" y="685800"/>
            <a:ext cx="5401945" cy="0"/>
          </a:xfrm>
          <a:prstGeom prst="line">
            <a:avLst/>
          </a:prstGeom>
          <a:ln w="6350" cmpd="sng">
            <a:solidFill>
              <a:srgbClr val="000000"/>
            </a:solidFill>
          </a:ln>
        </p:spPr>
      </p:cxnSp>
    </p:spTree>
  </p:cSld>
  <p:clrMapOvr>
    <a:masterClrMapping/>
  </p:clrMapOvr>
</p:sld>
</file>

<file path=ppt/slides/slide11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72"/>
          <a:stretch>
            <a:fillRect/>
          </a:stretch>
        </p:blipFill>
        <p:spPr>
          <a:xfrm>
            <a:off x="1097280" y="681990"/>
            <a:ext cx="5401310" cy="8135620"/>
          </a:xfrm>
          <a:prstGeom prst="rect">
            <a:avLst/>
          </a:prstGeom>
        </p:spPr>
      </p:pic>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500"/>
              </a:lnSpc>
              <a:spcAft>
                <a:spcPts val="40"/>
              </a:spcAft>
              <a:tabLst>
                <a:tab algn="r" pos="5440680"/>
              </a:tabLst>
            </a:pPr>
            <a:r>
              <a:rPr lang="es-ES" sz="1300" spc="0">
                <a:solidFill>
                  <a:srgbClr val="000000"/>
                </a:solidFill>
                <a:latin typeface="Garamond" pitchFamily="1" panose="02020603050405020304"/>
              </a:rPr>
              <a:t>88 </a:t>
            </a:r>
            <a:r>
              <a:rPr lang="es-ES" sz="1300" b="1" spc="0">
                <a:solidFill>
                  <a:srgbClr val="000000"/>
                </a:solidFill>
                <a:latin typeface="Garamond" pitchFamily="1" panose="02020603050405020304"/>
              </a:rPr>
              <a:t>5.1. Decanos, Vicedecanos y Secretarios </a:t>
            </a:r>
          </a:p>
        </p:txBody>
      </p:sp>
      <p:sp>
        <p:nvSpPr>
          <p:cNvPr id="3" name=""/>
          <p:cNvSpPr/>
          <p:nvPr>
            <p:ph type="body" idx="10"/>
          </p:nvPr>
        </p:nvSpPr>
        <p:spPr>
          <a:xfrm>
            <a:off x="1054735" y="8883650"/>
            <a:ext cx="5486400" cy="847725"/>
          </a:xfrm>
          <a:prstGeom prst="rect">
            <a:avLst/>
          </a:prstGeom>
          <a:noFill/>
          <a:ln w="0" cmpd="sng">
            <a:noFill/>
            <a:prstDash val="solid"/>
          </a:ln>
        </p:spPr>
        <p:txBody>
          <a:bodyPr vert="horz" lIns="0" tIns="3810" rIns="0" bIns="0" anchor="t"/>
          <a:lstStyle/>
          <a:p>
            <a:pPr marL="640080" marR="0" indent="0" algn="l">
              <a:lnSpc>
                <a:spcPts val="1000"/>
              </a:lnSpc>
              <a:spcAft>
                <a:spcPts val="0"/>
              </a:spcAft>
              <a:tabLst>
                <a:tab algn="l" pos="2103120"/>
                <a:tab algn="l" pos="3566160"/>
              </a:tabLst>
            </a:pPr>
            <a:r>
              <a:rPr lang="es-ES" sz="900" spc="15">
                <a:solidFill>
                  <a:srgbClr val="000000"/>
                </a:solidFill>
                <a:latin typeface="Times New Roman" pitchFamily="1" panose="02020603050405020304"/>
              </a:rPr>
              <a:t>Manuel González Lena </a:t>
            </a:r>
            <a:r>
              <a:rPr lang="es-ES" sz="900" spc="15">
                <a:solidFill>
                  <a:srgbClr val="000000"/>
                </a:solidFill>
                <a:latin typeface="Times New Roman" pitchFamily="1" panose="02020603050405020304"/>
              </a:rPr>
              <a:t>Lucía Rodríguez Gallardo </a:t>
            </a:r>
            <a:r>
              <a:rPr lang="es-ES" sz="900" spc="15">
                <a:solidFill>
                  <a:srgbClr val="000000"/>
                </a:solidFill>
                <a:latin typeface="Times New Roman" pitchFamily="1" panose="02020603050405020304"/>
              </a:rPr>
              <a:t>Pedro J. Casero Linares </a:t>
            </a:r>
          </a:p>
          <a:p>
            <a:pPr marL="640080" marR="0" indent="0" algn="l">
              <a:lnSpc>
                <a:spcPts val="1000"/>
              </a:lnSpc>
              <a:spcBef>
                <a:spcPts val="185"/>
              </a:spcBef>
              <a:spcAft>
                <a:spcPts val="0"/>
              </a:spcAft>
              <a:tabLst>
                <a:tab algn="l" pos="2103120"/>
                <a:tab algn="l" pos="3566160"/>
              </a:tabLst>
            </a:pPr>
            <a:r>
              <a:rPr lang="es-ES" sz="900" spc="0">
                <a:solidFill>
                  <a:srgbClr val="000000"/>
                </a:solidFill>
                <a:latin typeface="Times New Roman" pitchFamily="1" panose="02020603050405020304"/>
              </a:rPr>
              <a:t>(01/04/2003–12/01/2011) </a:t>
            </a:r>
            <a:r>
              <a:rPr lang="es-ES" sz="900" spc="0">
                <a:solidFill>
                  <a:srgbClr val="000000"/>
                </a:solidFill>
                <a:latin typeface="Times New Roman" pitchFamily="1" panose="02020603050405020304"/>
              </a:rPr>
              <a:t>(01/04/2011–12/04/2019) </a:t>
            </a:r>
            <a:r>
              <a:rPr lang="es-ES" sz="900" spc="0">
                <a:solidFill>
                  <a:srgbClr val="000000"/>
                </a:solidFill>
                <a:latin typeface="Times New Roman" pitchFamily="1" panose="02020603050405020304"/>
              </a:rPr>
              <a:t>(12/04/2019–) </a:t>
            </a:r>
          </a:p>
          <a:p>
            <a:pPr marL="640080" marR="0" indent="0" algn="l">
              <a:lnSpc>
                <a:spcPts val="1500"/>
              </a:lnSpc>
              <a:spcBef>
                <a:spcPts val="1345"/>
              </a:spcBef>
              <a:spcAft>
                <a:spcPts val="1575"/>
              </a:spcAft>
            </a:pPr>
            <a:r>
              <a:rPr lang="es-ES" sz="1300" b="1" spc="15">
                <a:solidFill>
                  <a:srgbClr val="000000"/>
                </a:solidFill>
                <a:latin typeface="Garamond" pitchFamily="1" panose="02020603050405020304"/>
              </a:rPr>
              <a:t>Figura </a:t>
            </a:r>
            <a:r>
              <a:rPr lang="es-ES" sz="750" b="1" spc="15">
                <a:solidFill>
                  <a:srgbClr val="000000"/>
                </a:solidFill>
                <a:latin typeface="Arial" pitchFamily="2" panose="02020603050405020304"/>
              </a:rPr>
              <a:t>II</a:t>
            </a:r>
            <a:r>
              <a:rPr lang="es-ES" sz="1300" spc="15">
                <a:solidFill>
                  <a:srgbClr val="000000"/>
                </a:solidFill>
                <a:latin typeface="Garamond" pitchFamily="1" panose="02020603050405020304"/>
              </a:rPr>
              <a:t>: Decanos de la Facultad de Ciencias desde su creación </a:t>
            </a:r>
          </a:p>
        </p:txBody>
      </p:sp>
      <p:sp>
        <p:nvSpPr>
          <p:cNvPr id="4"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
        <p:nvSpPr>
          <p:cNvPr id="7" name=""/>
          <p:cNvSpPr/>
          <p:nvPr>
            <p:ph type="body" idx="10"/>
          </p:nvPr>
        </p:nvSpPr>
        <p:spPr>
          <a:xfrm>
            <a:off x="3898265" y="4573905"/>
            <a:ext cx="1219200"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15">
                <a:solidFill>
                  <a:srgbClr val="000000"/>
                </a:solidFill>
                <a:latin typeface="Times New Roman" pitchFamily="1" panose="02020603050405020304"/>
              </a:rPr>
              <a:t>JoséLuís Sotelo Sancho </a:t>
            </a:r>
          </a:p>
          <a:p>
            <a:pPr marL="0" marR="0" indent="0" algn="l">
              <a:lnSpc>
                <a:spcPts val="1000"/>
              </a:lnSpc>
              <a:spcBef>
                <a:spcPts val="190"/>
              </a:spcBef>
              <a:spcAft>
                <a:spcPts val="0"/>
              </a:spcAft>
            </a:pPr>
            <a:r>
              <a:rPr lang="es-ES" sz="900" spc="10">
                <a:solidFill>
                  <a:srgbClr val="000000"/>
                </a:solidFill>
                <a:latin typeface="Times New Roman" pitchFamily="1" panose="02020603050405020304"/>
              </a:rPr>
              <a:t>(13/11/80–30/06/84) </a:t>
            </a:r>
          </a:p>
        </p:txBody>
      </p:sp>
      <p:sp>
        <p:nvSpPr>
          <p:cNvPr id="8" name=""/>
          <p:cNvSpPr/>
          <p:nvPr>
            <p:ph type="body" idx="10"/>
          </p:nvPr>
        </p:nvSpPr>
        <p:spPr>
          <a:xfrm>
            <a:off x="2477770" y="4573905"/>
            <a:ext cx="122237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25">
                <a:solidFill>
                  <a:srgbClr val="000000"/>
                </a:solidFill>
                <a:latin typeface="Times New Roman" pitchFamily="1" panose="02020603050405020304"/>
              </a:rPr>
              <a:t>Manuel Gómez Guillén </a:t>
            </a:r>
          </a:p>
          <a:p>
            <a:pPr marL="0" marR="0" indent="0" algn="l">
              <a:lnSpc>
                <a:spcPts val="1000"/>
              </a:lnSpc>
              <a:spcBef>
                <a:spcPts val="190"/>
              </a:spcBef>
              <a:spcAft>
                <a:spcPts val="0"/>
              </a:spcAft>
            </a:pPr>
            <a:r>
              <a:rPr lang="es-ES" sz="900" spc="10">
                <a:solidFill>
                  <a:srgbClr val="000000"/>
                </a:solidFill>
                <a:latin typeface="Times New Roman" pitchFamily="1" panose="02020603050405020304"/>
              </a:rPr>
              <a:t>(28/10/77–13/11/80) </a:t>
            </a:r>
          </a:p>
        </p:txBody>
      </p:sp>
      <p:sp>
        <p:nvSpPr>
          <p:cNvPr id="9" name=""/>
          <p:cNvSpPr/>
          <p:nvPr>
            <p:ph type="body" idx="10"/>
          </p:nvPr>
        </p:nvSpPr>
        <p:spPr>
          <a:xfrm>
            <a:off x="1731010" y="2519680"/>
            <a:ext cx="118300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40">
                <a:solidFill>
                  <a:srgbClr val="000000"/>
                </a:solidFill>
                <a:latin typeface="Times New Roman" pitchFamily="1" panose="02020603050405020304"/>
              </a:rPr>
              <a:t>JoséM. Viguera Lobo </a:t>
            </a:r>
          </a:p>
          <a:p>
            <a:pPr marL="0" marR="0" indent="0" algn="l">
              <a:lnSpc>
                <a:spcPts val="900"/>
              </a:lnSpc>
              <a:spcBef>
                <a:spcPts val="190"/>
              </a:spcBef>
              <a:spcAft>
                <a:spcPts val="0"/>
              </a:spcAft>
            </a:pPr>
            <a:r>
              <a:rPr lang="es-ES" sz="900" spc="10">
                <a:solidFill>
                  <a:srgbClr val="000000"/>
                </a:solidFill>
                <a:latin typeface="Times New Roman" pitchFamily="1" panose="02020603050405020304"/>
              </a:rPr>
              <a:t>(20/09/68–23/10/73)(</a:t>
            </a:r>
            <a:r>
              <a:rPr lang="es-ES" sz="750" spc="10">
                <a:solidFill>
                  <a:srgbClr val="000000"/>
                </a:solidFill>
                <a:latin typeface="Arial" pitchFamily="2" panose="02020603050405020304"/>
              </a:rPr>
              <a:t>†</a:t>
            </a:r>
            <a:r>
              <a:rPr lang="es-ES" sz="900" spc="10">
                <a:solidFill>
                  <a:srgbClr val="000000"/>
                </a:solidFill>
                <a:latin typeface="Times New Roman" pitchFamily="1" panose="02020603050405020304"/>
              </a:rPr>
              <a:t>) </a:t>
            </a:r>
          </a:p>
        </p:txBody>
      </p:sp>
      <p:sp>
        <p:nvSpPr>
          <p:cNvPr id="10" name=""/>
          <p:cNvSpPr/>
          <p:nvPr>
            <p:ph type="body" idx="10"/>
          </p:nvPr>
        </p:nvSpPr>
        <p:spPr>
          <a:xfrm>
            <a:off x="4611370" y="2519680"/>
            <a:ext cx="125920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90">
                <a:solidFill>
                  <a:srgbClr val="000000"/>
                </a:solidFill>
                <a:latin typeface="Times New Roman" pitchFamily="1" panose="02020603050405020304"/>
              </a:rPr>
              <a:t>Manuel Román Ceba </a:t>
            </a:r>
          </a:p>
          <a:p>
            <a:pPr marL="0" marR="0" indent="0" algn="l">
              <a:lnSpc>
                <a:spcPts val="900"/>
              </a:lnSpc>
              <a:spcBef>
                <a:spcPts val="190"/>
              </a:spcBef>
              <a:spcAft>
                <a:spcPts val="0"/>
              </a:spcAft>
            </a:pPr>
            <a:r>
              <a:rPr lang="es-ES" sz="900" spc="10">
                <a:solidFill>
                  <a:srgbClr val="000000"/>
                </a:solidFill>
                <a:latin typeface="Times New Roman" pitchFamily="1" panose="02020603050405020304"/>
              </a:rPr>
              <a:t>(24/10/74–28/10/77)(</a:t>
            </a:r>
            <a:r>
              <a:rPr lang="es-ES" sz="750" spc="10">
                <a:solidFill>
                  <a:srgbClr val="000000"/>
                </a:solidFill>
                <a:latin typeface="Arial" pitchFamily="2" panose="02020603050405020304"/>
              </a:rPr>
              <a:t>†</a:t>
            </a:r>
            <a:r>
              <a:rPr lang="es-ES" sz="900" spc="10">
                <a:solidFill>
                  <a:srgbClr val="000000"/>
                </a:solidFill>
                <a:latin typeface="Times New Roman" pitchFamily="1" panose="02020603050405020304"/>
              </a:rPr>
              <a:t>) </a:t>
            </a:r>
          </a:p>
        </p:txBody>
      </p:sp>
      <p:sp>
        <p:nvSpPr>
          <p:cNvPr id="11" name=""/>
          <p:cNvSpPr/>
          <p:nvPr>
            <p:ph type="body" idx="10"/>
          </p:nvPr>
        </p:nvSpPr>
        <p:spPr>
          <a:xfrm>
            <a:off x="3117850" y="2519680"/>
            <a:ext cx="1292860"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85">
                <a:solidFill>
                  <a:srgbClr val="000000"/>
                </a:solidFill>
                <a:latin typeface="Times New Roman" pitchFamily="1" panose="02020603050405020304"/>
              </a:rPr>
              <a:t>Andrés Chordi Corbo </a:t>
            </a:r>
          </a:p>
          <a:p>
            <a:pPr marL="0" marR="0" indent="0" algn="l">
              <a:lnSpc>
                <a:spcPts val="900"/>
              </a:lnSpc>
              <a:spcBef>
                <a:spcPts val="190"/>
              </a:spcBef>
              <a:spcAft>
                <a:spcPts val="0"/>
              </a:spcAft>
            </a:pPr>
            <a:r>
              <a:rPr lang="es-ES" sz="900" spc="10">
                <a:solidFill>
                  <a:srgbClr val="000000"/>
                </a:solidFill>
                <a:latin typeface="Times New Roman" pitchFamily="1" panose="02020603050405020304"/>
              </a:rPr>
              <a:t>(13/11/73–24/10/74) </a:t>
            </a:r>
          </a:p>
        </p:txBody>
      </p:sp>
      <p:sp>
        <p:nvSpPr>
          <p:cNvPr id="12" name=""/>
          <p:cNvSpPr/>
          <p:nvPr>
            <p:ph type="body" idx="10"/>
          </p:nvPr>
        </p:nvSpPr>
        <p:spPr>
          <a:xfrm>
            <a:off x="1731010" y="6610350"/>
            <a:ext cx="122237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0">
                <a:solidFill>
                  <a:srgbClr val="000000"/>
                </a:solidFill>
                <a:latin typeface="Times New Roman" pitchFamily="1" panose="02020603050405020304"/>
              </a:rPr>
              <a:t>C. Valenzuela Calahorro </a:t>
            </a:r>
          </a:p>
          <a:p>
            <a:pPr marL="0" marR="0" indent="0" algn="l">
              <a:lnSpc>
                <a:spcPts val="1000"/>
              </a:lnSpc>
              <a:spcBef>
                <a:spcPts val="190"/>
              </a:spcBef>
              <a:spcAft>
                <a:spcPts val="0"/>
              </a:spcAft>
            </a:pPr>
            <a:r>
              <a:rPr lang="es-ES" sz="900" spc="10">
                <a:solidFill>
                  <a:srgbClr val="000000"/>
                </a:solidFill>
                <a:latin typeface="Times New Roman" pitchFamily="1" panose="02020603050405020304"/>
              </a:rPr>
              <a:t>(07/11/84–25/03/93) </a:t>
            </a:r>
          </a:p>
        </p:txBody>
      </p:sp>
      <p:sp>
        <p:nvSpPr>
          <p:cNvPr id="13" name=""/>
          <p:cNvSpPr/>
          <p:nvPr>
            <p:ph type="body" idx="10"/>
          </p:nvPr>
        </p:nvSpPr>
        <p:spPr>
          <a:xfrm>
            <a:off x="3151505" y="6610350"/>
            <a:ext cx="125920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25">
                <a:solidFill>
                  <a:srgbClr val="000000"/>
                </a:solidFill>
                <a:latin typeface="Times New Roman" pitchFamily="1" panose="02020603050405020304"/>
              </a:rPr>
              <a:t>Juan A. Devesa Alcaráz </a:t>
            </a:r>
          </a:p>
          <a:p>
            <a:pPr marL="0" marR="0" indent="0" algn="l">
              <a:lnSpc>
                <a:spcPts val="1000"/>
              </a:lnSpc>
              <a:spcBef>
                <a:spcPts val="190"/>
              </a:spcBef>
              <a:spcAft>
                <a:spcPts val="0"/>
              </a:spcAft>
            </a:pPr>
            <a:r>
              <a:rPr lang="es-ES" sz="900" spc="10">
                <a:solidFill>
                  <a:srgbClr val="000000"/>
                </a:solidFill>
                <a:latin typeface="Times New Roman" pitchFamily="1" panose="02020603050405020304"/>
              </a:rPr>
              <a:t>(26/03/93–31/03/96) </a:t>
            </a:r>
          </a:p>
        </p:txBody>
      </p:sp>
      <p:sp>
        <p:nvSpPr>
          <p:cNvPr id="14" name=""/>
          <p:cNvSpPr/>
          <p:nvPr>
            <p:ph type="body" idx="10"/>
          </p:nvPr>
        </p:nvSpPr>
        <p:spPr>
          <a:xfrm>
            <a:off x="4611370" y="6610350"/>
            <a:ext cx="1259205" cy="286385"/>
          </a:xfrm>
          <a:prstGeom prst="rect">
            <a:avLst/>
          </a:prstGeom>
          <a:noFill/>
          <a:ln w="0" cmpd="sng">
            <a:noFill/>
            <a:prstDash val="solid"/>
          </a:ln>
        </p:spPr>
        <p:txBody>
          <a:bodyPr vert="horz" lIns="0" tIns="5715" rIns="0" bIns="0" anchor="t"/>
          <a:lstStyle/>
          <a:p>
            <a:pPr marL="0" marR="0" indent="0" algn="l">
              <a:lnSpc>
                <a:spcPts val="1000"/>
              </a:lnSpc>
              <a:spcAft>
                <a:spcPts val="0"/>
              </a:spcAft>
            </a:pPr>
            <a:r>
              <a:rPr lang="es-ES" sz="900" spc="-10">
                <a:solidFill>
                  <a:srgbClr val="000000"/>
                </a:solidFill>
                <a:latin typeface="Times New Roman" pitchFamily="1" panose="02020603050405020304"/>
              </a:rPr>
              <a:t>Arsenio Muñoz de la Peña </a:t>
            </a:r>
          </a:p>
          <a:p>
            <a:pPr marL="0" marR="0" indent="0" algn="l">
              <a:lnSpc>
                <a:spcPts val="1000"/>
              </a:lnSpc>
              <a:spcBef>
                <a:spcPts val="190"/>
              </a:spcBef>
              <a:spcAft>
                <a:spcPts val="0"/>
              </a:spcAft>
            </a:pPr>
            <a:r>
              <a:rPr lang="es-ES" sz="900" spc="5">
                <a:solidFill>
                  <a:srgbClr val="000000"/>
                </a:solidFill>
                <a:latin typeface="Times New Roman" pitchFamily="1" panose="02020603050405020304"/>
              </a:rPr>
              <a:t>(01/04/96–31/03/2003) </a:t>
            </a:r>
          </a:p>
        </p:txBody>
      </p:sp>
      <p:cxnSp>
        <p:nvCxnSpPr>
          <p:cNvPr id="15" name=""/>
          <p:cNvCxnSpPr/>
          <p:nvPr/>
        </p:nvCxnSpPr>
        <p:spPr>
          <a:xfrm>
            <a:off x="1097280" y="9735185"/>
            <a:ext cx="5401945" cy="0"/>
          </a:xfrm>
          <a:prstGeom prst="line">
            <a:avLst/>
          </a:prstGeom>
          <a:ln w="6350" cmpd="sng">
            <a:solidFill>
              <a:srgbClr val="020204"/>
            </a:solidFill>
          </a:ln>
        </p:spPr>
      </p:cxnSp>
    </p:spTree>
  </p:cSld>
  <p:clrMapOvr>
    <a:masterClrMapping/>
  </p:clrMapOvr>
</p:sld>
</file>

<file path=ppt/slides/slide11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367145" y="2018030"/>
            <a:ext cx="97790" cy="11557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440170" y="2160905"/>
            <a:ext cx="24765" cy="5955665"/>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b="1" spc="0">
                <a:solidFill>
                  <a:srgbClr val="000000"/>
                </a:solidFill>
                <a:latin typeface="Garamond" pitchFamily="1" panose="02020603050405020304"/>
              </a:rPr>
              <a:t>5. Cargos académicos </a:t>
            </a:r>
            <a:r>
              <a:rPr lang="es-ES" sz="1300" spc="0">
                <a:solidFill>
                  <a:srgbClr val="000000"/>
                </a:solidFill>
                <a:latin typeface="Garamond" pitchFamily="1" panose="02020603050405020304"/>
              </a:rPr>
              <a:t>89 </a:t>
            </a:r>
          </a:p>
        </p:txBody>
      </p:sp>
      <p:sp>
        <p:nvSpPr>
          <p:cNvPr id="5" name=""/>
          <p:cNvSpPr/>
          <p:nvPr>
            <p:ph type="body" idx="10"/>
          </p:nvPr>
        </p:nvSpPr>
        <p:spPr>
          <a:xfrm>
            <a:off x="1057910" y="681990"/>
            <a:ext cx="5486400" cy="1327785"/>
          </a:xfrm>
          <a:prstGeom prst="rect">
            <a:avLst/>
          </a:prstGeom>
          <a:noFill/>
          <a:ln w="0" cmpd="sng">
            <a:noFill/>
            <a:prstDash val="solid"/>
          </a:ln>
        </p:spPr>
        <p:txBody>
          <a:bodyPr vert="horz" lIns="0" tIns="213360" rIns="0" bIns="0" anchor="t"/>
          <a:lstStyle/>
          <a:p>
            <a:pPr marL="45720" marR="0" indent="0" algn="l">
              <a:lnSpc>
                <a:spcPts val="1900"/>
              </a:lnSpc>
              <a:spcAft>
                <a:spcPts val="0"/>
              </a:spcAft>
            </a:pPr>
            <a:r>
              <a:rPr lang="es-ES" sz="1850" b="1" spc="65">
                <a:solidFill>
                  <a:srgbClr val="000000"/>
                </a:solidFill>
                <a:latin typeface="Garamond" pitchFamily="1" panose="02020603050405020304"/>
              </a:rPr>
              <a:t>5.2. Directores de Departamento </a:t>
            </a:r>
          </a:p>
          <a:p>
            <a:pPr marL="45720" marR="45720" indent="0" algn="just">
              <a:lnSpc>
                <a:spcPts val="1400"/>
              </a:lnSpc>
              <a:spcBef>
                <a:spcPts val="1745"/>
              </a:spcBef>
              <a:spcAft>
                <a:spcPts val="0"/>
              </a:spcAft>
            </a:pPr>
            <a:r>
              <a:rPr lang="es-ES" sz="1300" spc="0">
                <a:solidFill>
                  <a:srgbClr val="000000"/>
                </a:solidFill>
                <a:latin typeface="Garamond" pitchFamily="1" panose="02020603050405020304"/>
              </a:rPr>
              <a:t>En la Tabla 5.2 aparece el cuadro histórico de todos los Directores de los Departa-</a:t>
            </a:r>
            <a:r>
              <a:rPr lang="es-ES" sz="1300" spc="0">
                <a:solidFill>
                  <a:srgbClr val="000000"/>
                </a:solidFill>
                <a:latin typeface="Garamond" pitchFamily="1" panose="02020603050405020304"/>
              </a:rPr>
              <a:t>mento pertenecientes a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durante los primeros 25 años. </a:t>
            </a:r>
          </a:p>
          <a:p>
            <a:pPr marL="45720" marR="0" indent="0" algn="ctr">
              <a:lnSpc>
                <a:spcPts val="900"/>
              </a:lnSpc>
              <a:spcBef>
                <a:spcPts val="1220"/>
              </a:spcBef>
              <a:spcAft>
                <a:spcPts val="0"/>
              </a:spcAft>
            </a:pPr>
            <a:r>
              <a:rPr lang="es-ES" sz="850" spc="30">
                <a:solidFill>
                  <a:srgbClr val="000000"/>
                </a:solidFill>
                <a:latin typeface="Times New Roman" pitchFamily="1" panose="02020603050405020304"/>
              </a:rPr>
              <a:t>CUADRO HISTORICO DE DIRECTORES DE DEPARTAMENTO (1974–1993) </a:t>
            </a:r>
          </a:p>
        </p:txBody>
      </p:sp>
      <p:graphicFrame>
        <p:nvGraphicFramePr>
          <p:cNvPr id="7" name=""/>
          <p:cNvGraphicFramePr>
            <a:graphicFrameLocks noGrp="1"/>
          </p:cNvGraphicFramePr>
          <p:nvPr/>
        </p:nvGraphicFramePr>
        <p:xfrm>
          <a:off x="1126490" y="2009775"/>
          <a:ext cx="5309235" cy="6130925"/>
        </p:xfrm>
        <a:graphic>
          <a:graphicData uri="http://schemas.openxmlformats.org/drawingml/2006/table">
            <a:tbl>
              <a:tblGrid>
                <a:gridCol w="324485"/>
                <a:gridCol w="2228215"/>
                <a:gridCol w="231775"/>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28600"/>
              </a:tblGrid>
              <a:tr h="135890">
                <a:tc>
                  <a:txBody>
                    <a:bodyPr vert="horz" anchor="t"/>
                    <a:lstStyle/>
                    <a:p>
                      <a:pPr marL="0" marR="0" indent="0" algn="r">
                        <a:lnSpc>
                          <a:spcPts val="900"/>
                        </a:lnSpc>
                        <a:spcBef>
                          <a:spcPts val="0"/>
                        </a:spcBef>
                        <a:spcAft>
                          <a:spcPts val="110"/>
                        </a:spcAft>
                      </a:pPr>
                      <a:r>
                        <a:rPr lang="es-ES" sz="750" spc="0">
                          <a:solidFill>
                            <a:srgbClr val="000000"/>
                          </a:solidFill>
                          <a:latin typeface="Times New Roman" pitchFamily="1" panose="02020603050405020304"/>
                        </a:rPr>
                        <a:t>CD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69850" marR="0" indent="0" algn="l">
                        <a:lnSpc>
                          <a:spcPts val="900"/>
                        </a:lnSpc>
                        <a:spcBef>
                          <a:spcPts val="0"/>
                        </a:spcBef>
                        <a:spcAft>
                          <a:spcPts val="110"/>
                        </a:spcAft>
                      </a:pPr>
                      <a:r>
                        <a:rPr lang="es-ES" sz="75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PD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74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75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76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77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78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79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80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81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82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83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84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85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86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87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88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89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90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10"/>
                        </a:spcAft>
                      </a:pPr>
                      <a:r>
                        <a:rPr lang="es-ES" sz="750" spc="0">
                          <a:solidFill>
                            <a:srgbClr val="000000"/>
                          </a:solidFill>
                          <a:latin typeface="Times New Roman" pitchFamily="1" panose="02020603050405020304"/>
                        </a:rPr>
                        <a:t>91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900"/>
                        </a:lnSpc>
                        <a:spcBef>
                          <a:spcPts val="0"/>
                        </a:spcBef>
                        <a:spcAft>
                          <a:spcPts val="110"/>
                        </a:spcAft>
                      </a:pPr>
                      <a:r>
                        <a:rPr lang="es-ES" sz="750" spc="0">
                          <a:solidFill>
                            <a:srgbClr val="000000"/>
                          </a:solidFill>
                          <a:latin typeface="Times New Roman" pitchFamily="1" panose="02020603050405020304"/>
                        </a:rPr>
                        <a:t>92 93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r>
              <a:tr h="116205">
                <a:tc>
                  <a:txBody>
                    <a:bodyPr vert="horz" anchor="t"/>
                    <a:lstStyle/>
                    <a:p>
                      <a:pPr marL="0" marR="0" indent="0" algn="r">
                        <a:lnSpc>
                          <a:spcPts val="700"/>
                        </a:lnSpc>
                        <a:spcBef>
                          <a:spcPts val="165"/>
                        </a:spcBef>
                        <a:spcAft>
                          <a:spcPts val="0"/>
                        </a:spcAft>
                      </a:pPr>
                      <a:r>
                        <a:rPr lang="es-ES" sz="750" b="1" spc="0">
                          <a:solidFill>
                            <a:srgbClr val="000000"/>
                          </a:solidFill>
                          <a:latin typeface="Times New Roman" pitchFamily="1" panose="02020603050405020304"/>
                        </a:rPr>
                        <a:t>21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69850" marR="0" indent="0" algn="l">
                        <a:lnSpc>
                          <a:spcPts val="700"/>
                        </a:lnSpc>
                        <a:spcBef>
                          <a:spcPts val="165"/>
                        </a:spcBef>
                        <a:spcAft>
                          <a:spcPts val="0"/>
                        </a:spcAft>
                      </a:pPr>
                      <a:r>
                        <a:rPr lang="es-ES" sz="750" b="1" spc="0">
                          <a:solidFill>
                            <a:srgbClr val="000000"/>
                          </a:solidFill>
                          <a:latin typeface="Times New Roman" pitchFamily="1" panose="02020603050405020304"/>
                        </a:rPr>
                        <a:t>Ciencias Morfológicas, Biol. Celular y Animal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21A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DE LOPE REBOLLO, FLORENTINO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TU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21B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NAVASCUES MARTINEZ, JULIO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21C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BLASCO RUIZ, MANUEL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BLASCO RUIZ, MANUEL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750" b="1" spc="0">
                          <a:solidFill>
                            <a:srgbClr val="000000"/>
                          </a:solidFill>
                          <a:latin typeface="Times New Roman" pitchFamily="1" panose="02020603050405020304"/>
                        </a:rPr>
                        <a:t>22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b="1"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22A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RAMOS FERNANDEZ, FELICISIMO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22A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DIAZ BEJARANO, JOSE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22B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ESCUDERO GARCIA, JOSE C.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TU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22C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HERNANDEZ MONTIS, VICENTE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800"/>
                        </a:lnSpc>
                        <a:spcBef>
                          <a:spcPts val="0"/>
                        </a:spcBef>
                        <a:spcAft>
                          <a:spcPts val="0"/>
                        </a:spcAft>
                      </a:pPr>
                      <a:r>
                        <a:rPr lang="es-ES" sz="750" spc="0">
                          <a:solidFill>
                            <a:srgbClr val="000000"/>
                          </a:solidFill>
                          <a:latin typeface="Times New Roman" pitchFamily="1" panose="02020603050405020304"/>
                        </a:rPr>
                        <a:t>22D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MOYA VALGAÑON, ELVIRA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22E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PERAZA HERNANDEZ, JOSE F.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AG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22E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GARCIA GARCIA, AGUSTIN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TU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22E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DIAZ BEJARANO, JOSE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DIAZ BEJARANO, JOSE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MORALES BRUQUE, JOSE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CUMBRERA HERNANDEZ, FRANCISCO 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MARTIN SANCHEZ, ALEJANDRO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TU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750" b="1" spc="0">
                          <a:solidFill>
                            <a:srgbClr val="000000"/>
                          </a:solidFill>
                          <a:latin typeface="Times New Roman" pitchFamily="1" panose="02020603050405020304"/>
                        </a:rPr>
                        <a:t>23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b="1" spc="0">
                          <a:solidFill>
                            <a:srgbClr val="000000"/>
                          </a:solidFill>
                          <a:latin typeface="Times New Roman" pitchFamily="1" panose="02020603050405020304"/>
                        </a:rPr>
                        <a:t>Química Analítica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ROMAN CEBA, MANUEL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FERNANDEZ GUTIERREZ, ALBERTO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TU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SALINAS LOPEZ, FRANCISCO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BERZAS NEVADO, JUAN JOSE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TU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3505">
                <a:tc>
                  <a:txBody>
                    <a:bodyPr vert="horz" anchor="t"/>
                    <a:lstStyle/>
                    <a:p>
                      <a:pPr marL="0" marR="0" indent="0" algn="r">
                        <a:lnSpc>
                          <a:spcPts val="700"/>
                        </a:lnSpc>
                        <a:spcBef>
                          <a:spcPts val="0"/>
                        </a:spcBef>
                        <a:spcAft>
                          <a:spcPts val="0"/>
                        </a:spcAft>
                      </a:pPr>
                      <a:r>
                        <a:rPr lang="es-ES" sz="750" b="1" spc="0">
                          <a:solidFill>
                            <a:srgbClr val="000000"/>
                          </a:solidFill>
                          <a:latin typeface="Times New Roman" pitchFamily="1" panose="02020603050405020304"/>
                        </a:rPr>
                        <a:t>24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b="1" spc="0">
                          <a:solidFill>
                            <a:srgbClr val="000000"/>
                          </a:solidFill>
                          <a:latin typeface="Times New Roman" pitchFamily="1" panose="02020603050405020304"/>
                        </a:rPr>
                        <a:t>Química Orgánica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GALBIS PEREZ, JUAN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AG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GOMEZ GUILLEN, M.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FUENTES MOTA, JOSE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SERRANO BLAZQUEZ, JOSE 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TU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PLUMET ORTEGA, JOAQUIN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AVALOS GONZALEZ, MARTIN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TU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ROMAN GALAN, EMILIO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TU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03505">
                <a:tc>
                  <a:txBody>
                    <a:bodyPr vert="horz" anchor="t"/>
                    <a:lstStyle/>
                    <a:p>
                      <a:pPr marL="0" marR="0" indent="0" algn="r">
                        <a:lnSpc>
                          <a:spcPts val="700"/>
                        </a:lnSpc>
                        <a:spcBef>
                          <a:spcPts val="0"/>
                        </a:spcBef>
                        <a:spcAft>
                          <a:spcPts val="0"/>
                        </a:spcAft>
                      </a:pPr>
                      <a:r>
                        <a:rPr lang="es-ES" sz="750" b="1" spc="0">
                          <a:solidFill>
                            <a:srgbClr val="000000"/>
                          </a:solidFill>
                          <a:latin typeface="Times New Roman" pitchFamily="1" panose="02020603050405020304"/>
                        </a:rPr>
                        <a:t>25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b="1" spc="0">
                          <a:solidFill>
                            <a:srgbClr val="000000"/>
                          </a:solidFill>
                          <a:latin typeface="Times New Roman" pitchFamily="1" panose="02020603050405020304"/>
                        </a:rPr>
                        <a:t>Ingeniería Química y Energética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25A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MONTERO DE ESPINOSA, VICENTE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TUI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25A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SOTELO SANCHO, JOSE LUIS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BENITEZ GARCIA, FRANCISCO J.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900"/>
                        </a:lnSpc>
                        <a:spcBef>
                          <a:spcPts val="0"/>
                        </a:spcBef>
                        <a:spcAft>
                          <a:spcPts val="0"/>
                        </a:spcAft>
                      </a:pPr>
                      <a:r>
                        <a:rPr lang="es-ES" sz="750" spc="0">
                          <a:solidFill>
                            <a:srgbClr val="000000"/>
                          </a:solidFill>
                          <a:latin typeface="Times New Roman" pitchFamily="1" panose="02020603050405020304"/>
                        </a:rPr>
                        <a:t>OVEJERO ESCUDERO, GABRIEL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3505">
                <a:tc>
                  <a:txBody>
                    <a:bodyPr vert="horz" anchor="t"/>
                    <a:lstStyle/>
                    <a:p>
                      <a:pPr marL="0" marR="0" indent="0" algn="r">
                        <a:lnSpc>
                          <a:spcPts val="700"/>
                        </a:lnSpc>
                        <a:spcBef>
                          <a:spcPts val="0"/>
                        </a:spcBef>
                        <a:spcAft>
                          <a:spcPts val="0"/>
                        </a:spcAft>
                      </a:pPr>
                      <a:r>
                        <a:rPr lang="es-ES" sz="750" b="1" spc="0">
                          <a:solidFill>
                            <a:srgbClr val="000000"/>
                          </a:solidFill>
                          <a:latin typeface="Times New Roman" pitchFamily="1" panose="02020603050405020304"/>
                        </a:rPr>
                        <a:t>26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b="1" spc="0">
                          <a:solidFill>
                            <a:srgbClr val="000000"/>
                          </a:solidFill>
                          <a:latin typeface="Times New Roman" pitchFamily="1" panose="02020603050405020304"/>
                        </a:rPr>
                        <a:t>Bioquímica y Biología Molecular y Genética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26A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CAMPILLO ALVAREZ, JOSE 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26B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PUEYO DE LA CUESTA, CARMEN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AGI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26B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JIMENEZ SANCHEZ, ALFONSO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SILLERO REPULLO, ANTONIO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900"/>
                        </a:lnSpc>
                        <a:spcBef>
                          <a:spcPts val="0"/>
                        </a:spcBef>
                        <a:spcAft>
                          <a:spcPts val="15"/>
                        </a:spcAft>
                      </a:pPr>
                      <a:r>
                        <a:rPr lang="es-ES" sz="750" spc="0">
                          <a:solidFill>
                            <a:srgbClr val="000000"/>
                          </a:solidFill>
                          <a:latin typeface="Times New Roman" pitchFamily="1" panose="02020603050405020304"/>
                        </a:rPr>
                        <a:t>GUTIERREZ MERINO, CARLOS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15"/>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750" b="1" spc="0">
                          <a:solidFill>
                            <a:srgbClr val="000000"/>
                          </a:solidFill>
                          <a:latin typeface="Times New Roman" pitchFamily="1" panose="02020603050405020304"/>
                        </a:rPr>
                        <a:t>30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b="1" spc="0">
                          <a:solidFill>
                            <a:srgbClr val="000000"/>
                          </a:solidFill>
                          <a:latin typeface="Times New Roman" pitchFamily="1" panose="02020603050405020304"/>
                        </a:rPr>
                        <a:t>Biología y Producción Vegetales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30A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ROMERO LAMO, ALBERTO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TUI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30A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NAVASCUES MARTINEZ, JULIO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800"/>
                        </a:lnSpc>
                        <a:spcBef>
                          <a:spcPts val="0"/>
                        </a:spcBef>
                        <a:spcAft>
                          <a:spcPts val="0"/>
                        </a:spcAft>
                      </a:pPr>
                      <a:r>
                        <a:rPr lang="es-ES" sz="750" spc="0">
                          <a:solidFill>
                            <a:srgbClr val="000000"/>
                          </a:solidFill>
                          <a:latin typeface="Times New Roman" pitchFamily="1" panose="02020603050405020304"/>
                        </a:rPr>
                        <a:t>30A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PEREZ–CIRERA LOPEZ–NIÑO, JOSE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AG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30A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ALVAREZ TINAUT, CARMEN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5570">
                <a:tc>
                  <a:txBody>
                    <a:bodyPr vert="horz" anchor="t"/>
                    <a:lstStyle/>
                    <a:p>
                      <a:pPr marL="0" marR="0" indent="0" algn="r">
                        <a:lnSpc>
                          <a:spcPts val="800"/>
                        </a:lnSpc>
                        <a:spcBef>
                          <a:spcPts val="0"/>
                        </a:spcBef>
                        <a:spcAft>
                          <a:spcPts val="0"/>
                        </a:spcAft>
                      </a:pPr>
                      <a:r>
                        <a:rPr lang="es-ES" sz="750" spc="0">
                          <a:solidFill>
                            <a:srgbClr val="000000"/>
                          </a:solidFill>
                          <a:latin typeface="Times New Roman" pitchFamily="1" panose="02020603050405020304"/>
                        </a:rPr>
                        <a:t>30B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LISO RUBIO, MARIA JESUS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30B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800"/>
                        </a:lnSpc>
                        <a:spcBef>
                          <a:spcPts val="0"/>
                        </a:spcBef>
                        <a:spcAft>
                          <a:spcPts val="0"/>
                        </a:spcAft>
                      </a:pPr>
                      <a:r>
                        <a:rPr lang="es-ES" sz="750" spc="0">
                          <a:solidFill>
                            <a:srgbClr val="000000"/>
                          </a:solidFill>
                          <a:latin typeface="Times New Roman" pitchFamily="1" panose="02020603050405020304"/>
                        </a:rPr>
                        <a:t>GARCIA CERVIGON–BELLON, ALFONSO (</a:t>
                      </a:r>
                      <a:r>
                        <a:rPr lang="es-ES" sz="650" spc="0">
                          <a:solidFill>
                            <a:srgbClr val="000000"/>
                          </a:solidFill>
                          <a:latin typeface="Arial" pitchFamily="2" panose="02020603050405020304"/>
                        </a:rPr>
                        <a:t>†</a:t>
                      </a:r>
                      <a:r>
                        <a:rPr lang="es-ES" sz="750" spc="0">
                          <a:solidFill>
                            <a:srgbClr val="000000"/>
                          </a:solidFill>
                          <a:latin typeface="Times New Roman"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AG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30C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GARCIA CERVIGON–BELLON, ALFONSO (</a:t>
                      </a:r>
                      <a:r>
                        <a:rPr lang="es-ES" sz="650" spc="0">
                          <a:solidFill>
                            <a:srgbClr val="000000"/>
                          </a:solidFill>
                          <a:latin typeface="Arial" pitchFamily="2" panose="02020603050405020304"/>
                        </a:rPr>
                        <a:t>†</a:t>
                      </a:r>
                      <a:r>
                        <a:rPr lang="es-ES" sz="750" spc="0">
                          <a:solidFill>
                            <a:srgbClr val="000000"/>
                          </a:solidFill>
                          <a:latin typeface="Times New Roman"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AG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30D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ALVAREZ TINAUT, CARMEN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700"/>
                        </a:lnSpc>
                        <a:spcBef>
                          <a:spcPts val="0"/>
                        </a:spcBef>
                        <a:spcAft>
                          <a:spcPts val="0"/>
                        </a:spcAft>
                      </a:pPr>
                      <a:r>
                        <a:rPr lang="es-ES" sz="750" spc="0">
                          <a:solidFill>
                            <a:srgbClr val="000000"/>
                          </a:solidFill>
                          <a:latin typeface="Times New Roman" pitchFamily="1" panose="02020603050405020304"/>
                        </a:rPr>
                        <a:t>ALVAREZ TINAUT, CARMEN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r>
              <a:tr h="15176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9850" marR="0" indent="0" algn="l">
                        <a:lnSpc>
                          <a:spcPts val="900"/>
                        </a:lnSpc>
                        <a:spcBef>
                          <a:spcPts val="0"/>
                        </a:spcBef>
                        <a:spcAft>
                          <a:spcPts val="235"/>
                        </a:spcAft>
                      </a:pPr>
                      <a:r>
                        <a:rPr lang="es-ES" sz="750" spc="0">
                          <a:solidFill>
                            <a:srgbClr val="000000"/>
                          </a:solidFill>
                          <a:latin typeface="Times New Roman" pitchFamily="1" panose="02020603050405020304"/>
                        </a:rPr>
                        <a:t>LISO RUBIO, MARIA JESUS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235"/>
                        </a:spcAft>
                      </a:pPr>
                      <a:r>
                        <a:rPr lang="es-ES" sz="750" spc="0">
                          <a:solidFill>
                            <a:srgbClr val="000000"/>
                          </a:solidFill>
                          <a:latin typeface="Times New Roman" pitchFamily="1" panose="02020603050405020304"/>
                        </a:rPr>
                        <a:t>CU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23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235"/>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8" name=""/>
          <p:cNvSpPr/>
          <p:nvPr>
            <p:ph type="body" idx="10"/>
          </p:nvPr>
        </p:nvSpPr>
        <p:spPr>
          <a:xfrm>
            <a:off x="1057910" y="8140700"/>
            <a:ext cx="5486400" cy="1590675"/>
          </a:xfrm>
          <a:prstGeom prst="rect">
            <a:avLst/>
          </a:prstGeom>
          <a:noFill/>
          <a:ln w="0" cmpd="sng">
            <a:noFill/>
            <a:prstDash val="solid"/>
          </a:ln>
        </p:spPr>
        <p:txBody>
          <a:bodyPr vert="horz" lIns="0" tIns="147955" rIns="0" bIns="0" anchor="t"/>
          <a:lstStyle/>
          <a:p>
            <a:pPr marL="45720" marR="0" indent="0" algn="ctr">
              <a:lnSpc>
                <a:spcPts val="1200"/>
              </a:lnSpc>
              <a:spcAft>
                <a:spcPts val="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5.2: </a:t>
            </a:r>
            <a:r>
              <a:rPr lang="es-ES" sz="1100" spc="0">
                <a:solidFill>
                  <a:srgbClr val="000000"/>
                </a:solidFill>
                <a:latin typeface="Garamond" pitchFamily="1" panose="02020603050405020304"/>
              </a:rPr>
              <a:t>Cuadro histórico de Directores de Departamento en la Facultad de Ciencias </a:t>
            </a:r>
            <a:br/>
            <a:r>
              <a:rPr lang="es-ES" sz="1100" spc="0">
                <a:solidFill>
                  <a:srgbClr val="000000"/>
                </a:solidFill>
                <a:latin typeface="Garamond" pitchFamily="1" panose="02020603050405020304"/>
              </a:rPr>
              <a:t>(1974–1993) (</a:t>
            </a:r>
            <a:r>
              <a:rPr lang="es-ES" sz="900" i="1" spc="0">
                <a:solidFill>
                  <a:srgbClr val="000000"/>
                </a:solidFill>
                <a:latin typeface="Arial" pitchFamily="2" panose="02020603050405020304"/>
              </a:rPr>
              <a:t>continúa</a:t>
            </a:r>
            <a:r>
              <a:rPr lang="es-ES" sz="1100" spc="0">
                <a:solidFill>
                  <a:srgbClr val="000000"/>
                </a:solidFill>
                <a:latin typeface="Garamond" pitchFamily="1" panose="02020603050405020304"/>
              </a:rPr>
              <a:t>) </a:t>
            </a:r>
          </a:p>
          <a:p>
            <a:pPr marL="45720" marR="45720" indent="0" algn="just">
              <a:lnSpc>
                <a:spcPts val="1400"/>
              </a:lnSpc>
              <a:spcBef>
                <a:spcPts val="3410"/>
              </a:spcBef>
              <a:spcAft>
                <a:spcPts val="1195"/>
              </a:spcAft>
            </a:pPr>
            <a:r>
              <a:rPr lang="es-ES" sz="1300" spc="0">
                <a:solidFill>
                  <a:srgbClr val="000000"/>
                </a:solidFill>
                <a:latin typeface="Garamond" pitchFamily="1" panose="02020603050405020304"/>
              </a:rPr>
              <a:t>Debe tenerse en cuenta que la constitución de Departamentos (multicentro y mul-tidistrito) según establece la LRU, el R.D. 2360/1984 y los propios Estatutos de la </a:t>
            </a:r>
            <a:r>
              <a:rPr lang="es-ES" sz="1300" b="1" spc="0">
                <a:solidFill>
                  <a:srgbClr val="000000"/>
                </a:solidFill>
                <a:latin typeface="Garamond" pitchFamily="1" panose="02020603050405020304"/>
              </a:rPr>
              <a:t>Universidad de Extremadura</a:t>
            </a:r>
            <a:r>
              <a:rPr lang="es-ES" sz="1300" spc="0">
                <a:solidFill>
                  <a:srgbClr val="000000"/>
                </a:solidFill>
                <a:latin typeface="Garamond" pitchFamily="1" panose="02020603050405020304"/>
              </a:rPr>
              <a:t>, se produce a partir del año 1986, mediante la </a:t>
            </a:r>
          </a:p>
        </p:txBody>
      </p:sp>
      <p:sp>
        <p:nvSpPr>
          <p:cNvPr id="9"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127760" y="8144510"/>
            <a:ext cx="5340985" cy="0"/>
          </a:xfrm>
          <a:prstGeom prst="line">
            <a:avLst/>
          </a:prstGeom>
          <a:ln w="6350" cmpd="sng">
            <a:solidFill>
              <a:srgbClr val="000000"/>
            </a:solidFill>
          </a:ln>
        </p:spPr>
      </p:cxnSp>
      <p:cxnSp>
        <p:nvCxnSpPr>
          <p:cNvPr id="12"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1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393190" y="7144385"/>
            <a:ext cx="20955" cy="91440"/>
          </a:xfrm>
          <a:prstGeom prst="rect">
            <a:avLst/>
          </a:prstGeom>
          <a:noFill/>
          <a:ln w="3175"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1393190" y="7254240"/>
            <a:ext cx="20955" cy="865505"/>
          </a:xfrm>
          <a:prstGeom prst="rect">
            <a:avLst/>
          </a:prstGeom>
          <a:noFill/>
          <a:ln w="3175"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6184265" y="7144385"/>
            <a:ext cx="18415" cy="91440"/>
          </a:xfrm>
          <a:prstGeom prst="rect">
            <a:avLst/>
          </a:prstGeom>
          <a:noFill/>
          <a:ln w="3175" cmpd="sng">
            <a:solidFill>
              <a:srgbClr val="000000"/>
            </a:solidFill>
            <a:prstDash val="solid"/>
          </a:ln>
        </p:spPr>
        <p:txBody>
          <a:bodyPr vert="horz" lIns="0" tIns="0" rIns="0" bIns="0" anchor="t"/>
          <a:lstStyle/>
          <a:p>
            <a:pPr/>
            <a:r>
              <a:rPr lang="en-US"/>
              <a:t/>
            </a:r>
          </a:p>
        </p:txBody>
      </p:sp>
      <p:sp>
        <p:nvSpPr>
          <p:cNvPr id="5" name=""/>
          <p:cNvSpPr/>
          <p:nvPr>
            <p:ph type="body" idx="10"/>
          </p:nvPr>
        </p:nvSpPr>
        <p:spPr>
          <a:xfrm>
            <a:off x="6184265" y="7254240"/>
            <a:ext cx="18415" cy="865505"/>
          </a:xfrm>
          <a:prstGeom prst="rect">
            <a:avLst/>
          </a:prstGeom>
          <a:noFill/>
          <a:ln w="3175" cmpd="sng">
            <a:solidFill>
              <a:srgbClr val="000000"/>
            </a:solidFill>
            <a:prstDash val="solid"/>
          </a:ln>
        </p:spPr>
        <p:txBody>
          <a:bodyPr vert="horz" lIns="0" tIns="0" rIns="0" bIns="0" anchor="t"/>
          <a:lstStyle/>
          <a:p>
            <a:pPr/>
            <a:r>
              <a:rPr lang="en-US"/>
              <a:t/>
            </a:r>
          </a:p>
        </p:txBody>
      </p:sp>
      <p:sp>
        <p:nvSpPr>
          <p:cNvPr id="6" name=""/>
          <p:cNvSpPr/>
          <p:nvPr>
            <p:ph type="body" idx="10"/>
          </p:nvPr>
        </p:nvSpPr>
        <p:spPr>
          <a:xfrm>
            <a:off x="105473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90 </a:t>
            </a:r>
            <a:r>
              <a:rPr lang="es-ES" sz="1200" b="1" spc="0">
                <a:solidFill>
                  <a:srgbClr val="000000"/>
                </a:solidFill>
                <a:latin typeface="Times New Roman" pitchFamily="1" panose="02020603050405020304"/>
              </a:rPr>
              <a:t>5.2. Directores de Departamento </a:t>
            </a:r>
          </a:p>
        </p:txBody>
      </p:sp>
      <p:graphicFrame>
        <p:nvGraphicFramePr>
          <p:cNvPr id="8" name=""/>
          <p:cNvGraphicFramePr>
            <a:graphicFrameLocks noGrp="1"/>
          </p:cNvGraphicFramePr>
          <p:nvPr/>
        </p:nvGraphicFramePr>
        <p:xfrm>
          <a:off x="1123315" y="910590"/>
          <a:ext cx="5486400" cy="3870960"/>
        </p:xfrm>
        <a:graphic>
          <a:graphicData uri="http://schemas.openxmlformats.org/drawingml/2006/table">
            <a:tbl>
              <a:tblGrid>
                <a:gridCol w="324485"/>
                <a:gridCol w="2502535"/>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34950"/>
              </a:tblGrid>
              <a:tr h="134620">
                <a:tc>
                  <a:txBody>
                    <a:bodyPr vert="horz" anchor="t"/>
                    <a:lstStyle/>
                    <a:p>
                      <a:pPr marL="0" marR="0" indent="0" algn="r">
                        <a:lnSpc>
                          <a:spcPts val="900"/>
                        </a:lnSpc>
                        <a:spcBef>
                          <a:spcPts val="0"/>
                        </a:spcBef>
                        <a:spcAft>
                          <a:spcPts val="135"/>
                        </a:spcAft>
                      </a:pPr>
                      <a:r>
                        <a:rPr lang="es-ES" sz="750" spc="0">
                          <a:solidFill>
                            <a:srgbClr val="000000"/>
                          </a:solidFill>
                          <a:latin typeface="Times New Roman" pitchFamily="1" panose="02020603050405020304"/>
                        </a:rPr>
                        <a:t>CD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67310" marR="0" indent="0" algn="l">
                        <a:lnSpc>
                          <a:spcPts val="900"/>
                        </a:lnSpc>
                        <a:spcBef>
                          <a:spcPts val="0"/>
                        </a:spcBef>
                        <a:spcAft>
                          <a:spcPts val="135"/>
                        </a:spcAft>
                        <a:tabLst>
                          <a:tab algn="r" pos="2423160"/>
                        </a:tabLst>
                      </a:pPr>
                      <a:r>
                        <a:rPr lang="es-ES" sz="750" spc="0">
                          <a:solidFill>
                            <a:srgbClr val="000000"/>
                          </a:solidFill>
                          <a:latin typeface="Times New Roman" pitchFamily="1" panose="02020603050405020304"/>
                        </a:rPr>
                        <a:t>Nombre </a:t>
                      </a:r>
                      <a:r>
                        <a:rPr lang="es-ES" sz="750" spc="0">
                          <a:solidFill>
                            <a:srgbClr val="000000"/>
                          </a:solidFill>
                          <a:latin typeface="Times New Roman" pitchFamily="1" panose="02020603050405020304"/>
                        </a:rPr>
                        <a:t>PD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74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75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76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77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78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79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80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81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82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83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84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85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86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87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88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89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90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91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135"/>
                        </a:spcAft>
                      </a:pPr>
                      <a:r>
                        <a:rPr lang="es-ES" sz="750" spc="0">
                          <a:solidFill>
                            <a:srgbClr val="000000"/>
                          </a:solidFill>
                          <a:latin typeface="Times New Roman" pitchFamily="1" panose="02020603050405020304"/>
                        </a:rPr>
                        <a:t>92 93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r>
              <a:tr h="116205">
                <a:tc>
                  <a:txBody>
                    <a:bodyPr vert="horz" anchor="t"/>
                    <a:lstStyle/>
                    <a:p>
                      <a:pPr marL="0" marR="0" indent="0" algn="r">
                        <a:lnSpc>
                          <a:spcPts val="700"/>
                        </a:lnSpc>
                        <a:spcBef>
                          <a:spcPts val="200"/>
                        </a:spcBef>
                        <a:spcAft>
                          <a:spcPts val="0"/>
                        </a:spcAft>
                      </a:pPr>
                      <a:r>
                        <a:rPr lang="es-ES" sz="650" b="1" spc="0">
                          <a:solidFill>
                            <a:srgbClr val="000000"/>
                          </a:solidFill>
                          <a:latin typeface="Bookman Old Style" pitchFamily="1" panose="02020603050405020304"/>
                        </a:rPr>
                        <a:t>31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67310" marR="0" indent="0" algn="l">
                        <a:lnSpc>
                          <a:spcPts val="700"/>
                        </a:lnSpc>
                        <a:spcBef>
                          <a:spcPts val="200"/>
                        </a:spcBef>
                        <a:spcAft>
                          <a:spcPts val="0"/>
                        </a:spcAft>
                      </a:pPr>
                      <a:r>
                        <a:rPr lang="es-ES" sz="650" b="1" spc="0">
                          <a:solidFill>
                            <a:srgbClr val="000000"/>
                          </a:solidFill>
                          <a:latin typeface="Bookman Old Style" pitchFamily="1" panose="02020603050405020304"/>
                        </a:rPr>
                        <a:t>Microbiología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CHORDI CORVO, ANDRES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800"/>
                        </a:lnSpc>
                        <a:spcBef>
                          <a:spcPts val="0"/>
                        </a:spcBef>
                        <a:spcAft>
                          <a:spcPts val="0"/>
                        </a:spcAft>
                        <a:tabLst>
                          <a:tab algn="r" pos="2423160"/>
                        </a:tabLst>
                      </a:pPr>
                      <a:r>
                        <a:rPr lang="es-ES" sz="750" spc="0">
                          <a:solidFill>
                            <a:srgbClr val="000000"/>
                          </a:solidFill>
                          <a:latin typeface="Times New Roman" pitchFamily="1" panose="02020603050405020304"/>
                        </a:rPr>
                        <a:t>LARRIBA CALLE, GERMAN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650" b="1" spc="0">
                          <a:solidFill>
                            <a:srgbClr val="000000"/>
                          </a:solidFill>
                          <a:latin typeface="Bookman Old Style" pitchFamily="1" panose="02020603050405020304"/>
                        </a:rPr>
                        <a:t>32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650" b="1" spc="0">
                          <a:solidFill>
                            <a:srgbClr val="000000"/>
                          </a:solidFill>
                          <a:latin typeface="Bookman Old Style" pitchFamily="1" panose="02020603050405020304"/>
                        </a:rPr>
                        <a:t>Química Analítica y Electroquímica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32A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SANCHEZ MISIEGO, ANTONIO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MARIN SANCHEZ, CARMEN </a:t>
                      </a:r>
                      <a:r>
                        <a:rPr lang="es-ES" sz="750" spc="0">
                          <a:solidFill>
                            <a:srgbClr val="000000"/>
                          </a:solidFill>
                          <a:latin typeface="Times New Roman" pitchFamily="1" panose="02020603050405020304"/>
                        </a:rPr>
                        <a:t>TU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VINAGRE JARA, FRANCISCO </a:t>
                      </a:r>
                      <a:r>
                        <a:rPr lang="es-ES" sz="750" spc="0">
                          <a:solidFill>
                            <a:srgbClr val="000000"/>
                          </a:solidFill>
                          <a:latin typeface="Times New Roman" pitchFamily="1" panose="02020603050405020304"/>
                        </a:rPr>
                        <a:t>TU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800"/>
                        </a:lnSpc>
                        <a:spcBef>
                          <a:spcPts val="0"/>
                        </a:spcBef>
                        <a:spcAft>
                          <a:spcPts val="0"/>
                        </a:spcAft>
                        <a:tabLst>
                          <a:tab algn="r" pos="2423160"/>
                        </a:tabLst>
                      </a:pPr>
                      <a:r>
                        <a:rPr lang="es-ES" sz="750" spc="0">
                          <a:solidFill>
                            <a:srgbClr val="000000"/>
                          </a:solidFill>
                          <a:latin typeface="Times New Roman" pitchFamily="1" panose="02020603050405020304"/>
                        </a:rPr>
                        <a:t>SANCHEZ MISIEGO, ANTONIO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650" b="1" spc="0">
                          <a:solidFill>
                            <a:srgbClr val="000000"/>
                          </a:solidFill>
                          <a:latin typeface="Bookman Old Style" pitchFamily="1" panose="02020603050405020304"/>
                        </a:rPr>
                        <a:t>33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650" b="1" spc="0">
                          <a:solidFill>
                            <a:srgbClr val="000000"/>
                          </a:solidFill>
                          <a:latin typeface="Bookman Old Style" pitchFamily="1" panose="02020603050405020304"/>
                        </a:rPr>
                        <a:t>Química Inorgánica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GARCIA RODRIGUEZ, ANTONIO </a:t>
                      </a:r>
                      <a:r>
                        <a:rPr lang="es-ES" sz="750" spc="0">
                          <a:solidFill>
                            <a:srgbClr val="000000"/>
                          </a:solidFill>
                          <a:latin typeface="Times New Roman" pitchFamily="1" panose="02020603050405020304"/>
                        </a:rPr>
                        <a:t>TU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ANDRES VERGES, MANUEL </a:t>
                      </a:r>
                      <a:r>
                        <a:rPr lang="es-ES" sz="750" spc="0">
                          <a:solidFill>
                            <a:srgbClr val="000000"/>
                          </a:solidFill>
                          <a:latin typeface="Times New Roman" pitchFamily="1" panose="02020603050405020304"/>
                        </a:rPr>
                        <a:t>TU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VALENZUELA CALAHORRO, CRISTOBAL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800"/>
                        </a:lnSpc>
                        <a:spcBef>
                          <a:spcPts val="0"/>
                        </a:spcBef>
                        <a:spcAft>
                          <a:spcPts val="0"/>
                        </a:spcAft>
                        <a:tabLst>
                          <a:tab algn="r" pos="2423160"/>
                        </a:tabLst>
                      </a:pPr>
                      <a:r>
                        <a:rPr lang="es-ES" sz="750" spc="0">
                          <a:solidFill>
                            <a:srgbClr val="000000"/>
                          </a:solidFill>
                          <a:latin typeface="Times New Roman" pitchFamily="1" panose="02020603050405020304"/>
                        </a:rPr>
                        <a:t>BERNALTE GARCIA, ALVARO </a:t>
                      </a:r>
                      <a:r>
                        <a:rPr lang="es-ES" sz="750" spc="0">
                          <a:solidFill>
                            <a:srgbClr val="000000"/>
                          </a:solidFill>
                          <a:latin typeface="Times New Roman" pitchFamily="1" panose="02020603050405020304"/>
                        </a:rPr>
                        <a:t>TU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06680">
                <a:tc>
                  <a:txBody>
                    <a:bodyPr vert="horz" anchor="t"/>
                    <a:lstStyle/>
                    <a:p>
                      <a:pPr marL="0" marR="0" indent="0" algn="r">
                        <a:lnSpc>
                          <a:spcPts val="600"/>
                        </a:lnSpc>
                        <a:spcBef>
                          <a:spcPts val="0"/>
                        </a:spcBef>
                        <a:spcAft>
                          <a:spcPts val="0"/>
                        </a:spcAft>
                      </a:pPr>
                      <a:r>
                        <a:rPr lang="es-ES" sz="650" b="1" spc="0">
                          <a:solidFill>
                            <a:srgbClr val="000000"/>
                          </a:solidFill>
                          <a:latin typeface="Bookman Old Style" pitchFamily="1" panose="02020603050405020304"/>
                        </a:rPr>
                        <a:t>38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600"/>
                        </a:lnSpc>
                        <a:spcBef>
                          <a:spcPts val="0"/>
                        </a:spcBef>
                        <a:spcAft>
                          <a:spcPts val="0"/>
                        </a:spcAft>
                      </a:pPr>
                      <a:r>
                        <a:rPr lang="es-ES" sz="650" b="1" spc="0">
                          <a:solidFill>
                            <a:srgbClr val="000000"/>
                          </a:solidFill>
                          <a:latin typeface="Bookman Old Style" pitchFamily="1" panose="02020603050405020304"/>
                        </a:rPr>
                        <a:t>Electrónica e Ingeniería Electromecánica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38A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50" spc="0">
                          <a:solidFill>
                            <a:srgbClr val="000000"/>
                          </a:solidFill>
                          <a:latin typeface="Times New Roman" pitchFamily="1" panose="02020603050405020304"/>
                        </a:rPr>
                        <a:t>RODRIGUEZ-IZQUIERDO GAVALA, GUILLERMO 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620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38A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PERAZA HERNANDEZ, JOSE F. </a:t>
                      </a:r>
                      <a:r>
                        <a:rPr lang="es-ES" sz="750" spc="0">
                          <a:solidFill>
                            <a:srgbClr val="000000"/>
                          </a:solidFill>
                          <a:latin typeface="Times New Roman" pitchFamily="1" panose="02020603050405020304"/>
                        </a:rPr>
                        <a:t>AG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38B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50" spc="0">
                          <a:solidFill>
                            <a:srgbClr val="000000"/>
                          </a:solidFill>
                          <a:latin typeface="Times New Roman" pitchFamily="1" panose="02020603050405020304"/>
                        </a:rPr>
                        <a:t>RODRIGUEZ-IZQUIERDO GAVALA, GUILLERMO 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38C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HERNANDEZ MONTIS, VICENTE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LOPEZ ALIGUE, JAVIER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650" b="1" spc="0">
                          <a:solidFill>
                            <a:srgbClr val="000000"/>
                          </a:solidFill>
                          <a:latin typeface="Bookman Old Style" pitchFamily="1" panose="02020603050405020304"/>
                        </a:rPr>
                        <a:t>54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650" b="1" spc="0">
                          <a:solidFill>
                            <a:srgbClr val="000000"/>
                          </a:solidFill>
                          <a:latin typeface="Bookman Old Style"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54A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FUGAROLAS VILLAMARIN, MANUEL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50" spc="0">
                          <a:solidFill>
                            <a:srgbClr val="000000"/>
                          </a:solidFill>
                          <a:latin typeface="Times New Roman" pitchFamily="1" panose="02020603050405020304"/>
                        </a:rPr>
                        <a:t>54A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BENITEZ RODRIGUEZ, CARLOS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BENITEZ RODRIGUEZ, CARLOS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GARCIA LAFUENTE, JOSE M. (</a:t>
                      </a:r>
                      <a:r>
                        <a:rPr lang="es-ES" sz="600" spc="0">
                          <a:solidFill>
                            <a:srgbClr val="000000"/>
                          </a:solidFill>
                          <a:latin typeface="Arial" pitchFamily="2" panose="02020603050405020304"/>
                        </a:rPr>
                        <a:t>†</a:t>
                      </a:r>
                      <a:r>
                        <a:rPr lang="es-ES" sz="750" spc="0">
                          <a:solidFill>
                            <a:srgbClr val="000000"/>
                          </a:solidFill>
                          <a:latin typeface="Times New Roman" pitchFamily="1" panose="02020603050405020304"/>
                        </a:rPr>
                        <a:t>)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900"/>
                        </a:lnSpc>
                        <a:spcBef>
                          <a:spcPts val="0"/>
                        </a:spcBef>
                        <a:spcAft>
                          <a:spcPts val="0"/>
                        </a:spcAft>
                        <a:tabLst>
                          <a:tab algn="r" pos="2423160"/>
                        </a:tabLst>
                      </a:pPr>
                      <a:r>
                        <a:rPr lang="es-ES" sz="750" spc="0">
                          <a:solidFill>
                            <a:srgbClr val="000000"/>
                          </a:solidFill>
                          <a:latin typeface="Times New Roman" pitchFamily="1" panose="02020603050405020304"/>
                        </a:rPr>
                        <a:t>GIRALDEZ TIEBO, GERMAN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r h="100330">
                <a:tc>
                  <a:txBody>
                    <a:bodyPr vert="horz" anchor="t"/>
                    <a:lstStyle/>
                    <a:p>
                      <a:pPr marL="0" marR="0" indent="0" algn="r">
                        <a:lnSpc>
                          <a:spcPts val="700"/>
                        </a:lnSpc>
                        <a:spcBef>
                          <a:spcPts val="0"/>
                        </a:spcBef>
                        <a:spcAft>
                          <a:spcPts val="0"/>
                        </a:spcAft>
                      </a:pPr>
                      <a:r>
                        <a:rPr lang="es-ES" sz="650" b="1" spc="0">
                          <a:solidFill>
                            <a:srgbClr val="000000"/>
                          </a:solidFill>
                          <a:latin typeface="Bookman Old Style" pitchFamily="1" panose="02020603050405020304"/>
                        </a:rPr>
                        <a:t>63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650" b="1" spc="0">
                          <a:solidFill>
                            <a:srgbClr val="000000"/>
                          </a:solidFill>
                          <a:latin typeface="Bookman Old Style" pitchFamily="1" panose="02020603050405020304"/>
                        </a:rPr>
                        <a:t>Química Física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800"/>
                        </a:lnSpc>
                        <a:spcBef>
                          <a:spcPts val="0"/>
                        </a:spcBef>
                        <a:spcAft>
                          <a:spcPts val="0"/>
                        </a:spcAft>
                        <a:tabLst>
                          <a:tab algn="r" pos="2468880"/>
                        </a:tabLst>
                      </a:pPr>
                      <a:r>
                        <a:rPr lang="es-ES" sz="750" spc="0">
                          <a:solidFill>
                            <a:srgbClr val="000000"/>
                          </a:solidFill>
                          <a:latin typeface="Times New Roman" pitchFamily="1" panose="02020603050405020304"/>
                        </a:rPr>
                        <a:t>REMON CAMACHO, JUAN I. </a:t>
                      </a:r>
                      <a:r>
                        <a:rPr lang="es-ES" sz="750" spc="0">
                          <a:solidFill>
                            <a:srgbClr val="000000"/>
                          </a:solidFill>
                          <a:latin typeface="Times New Roman" pitchFamily="1" panose="02020603050405020304"/>
                        </a:rPr>
                        <a:t>CUI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HORTA ZUBIAGA, ARTURO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922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GARCIA DE LA TORRE, JOSE </a:t>
                      </a:r>
                      <a:r>
                        <a:rPr lang="es-ES" sz="750" spc="0">
                          <a:solidFill>
                            <a:srgbClr val="000000"/>
                          </a:solidFill>
                          <a:latin typeface="Times New Roman" pitchFamily="1" panose="02020603050405020304"/>
                        </a:rPr>
                        <a:t>TU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tabLst>
                          <a:tab algn="r" pos="2423160"/>
                        </a:tabLst>
                      </a:pPr>
                      <a:r>
                        <a:rPr lang="es-ES" sz="750" spc="0">
                          <a:solidFill>
                            <a:srgbClr val="000000"/>
                          </a:solidFill>
                          <a:latin typeface="Times New Roman" pitchFamily="1" panose="02020603050405020304"/>
                        </a:rPr>
                        <a:t>ARENAS ROSADO, JUAN F.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4859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900"/>
                        </a:lnSpc>
                        <a:spcBef>
                          <a:spcPts val="0"/>
                        </a:spcBef>
                        <a:spcAft>
                          <a:spcPts val="155"/>
                        </a:spcAft>
                        <a:tabLst>
                          <a:tab algn="r" pos="2423160"/>
                        </a:tabLst>
                      </a:pPr>
                      <a:r>
                        <a:rPr lang="es-ES" sz="750" spc="0">
                          <a:solidFill>
                            <a:srgbClr val="000000"/>
                          </a:solidFill>
                          <a:latin typeface="Times New Roman" pitchFamily="1" panose="02020603050405020304"/>
                        </a:rPr>
                        <a:t>OLIVARES DEL VALLE, FRANCISCO J. </a:t>
                      </a:r>
                      <a:r>
                        <a:rPr lang="es-ES" sz="750" spc="0">
                          <a:solidFill>
                            <a:srgbClr val="000000"/>
                          </a:solidFill>
                          <a:latin typeface="Times New Roman" pitchFamily="1" panose="02020603050405020304"/>
                        </a:rPr>
                        <a:t>CU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5"/>
                        </a:spcAft>
                      </a:pPr>
                      <a:r>
                        <a:rPr lang="es-ES" sz="750" spc="0">
                          <a:solidFill>
                            <a:srgbClr val="000000"/>
                          </a:solidFill>
                          <a:latin typeface="Times New Roman" pitchFamily="1" panose="02020603050405020304"/>
                        </a:rPr>
                        <a:t>** ** </a:t>
                      </a:r>
                    </a:p>
                  </a:txBody>
                  <a:tcPr anchor="ctr"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9" name=""/>
          <p:cNvSpPr/>
          <p:nvPr>
            <p:ph type="body" idx="10"/>
          </p:nvPr>
        </p:nvSpPr>
        <p:spPr>
          <a:xfrm>
            <a:off x="1057910" y="4552950"/>
            <a:ext cx="5486400" cy="2414905"/>
          </a:xfrm>
          <a:prstGeom prst="rect">
            <a:avLst/>
          </a:prstGeom>
          <a:noFill/>
          <a:ln w="0" cmpd="sng">
            <a:noFill/>
            <a:prstDash val="solid"/>
          </a:ln>
        </p:spPr>
        <p:txBody>
          <a:bodyPr vert="horz" lIns="0" tIns="147320" rIns="0" bIns="0" anchor="t"/>
          <a:lstStyle/>
          <a:p>
            <a:pPr marL="45720" marR="45720" indent="0" algn="ctr">
              <a:lnSpc>
                <a:spcPts val="1200"/>
              </a:lnSpc>
              <a:spcAft>
                <a:spcPts val="0"/>
              </a:spcAft>
            </a:pPr>
            <a:r>
              <a:rPr lang="es-ES" sz="1200" b="1"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5.3: </a:t>
            </a:r>
            <a:r>
              <a:rPr lang="es-ES" sz="1000" spc="0">
                <a:solidFill>
                  <a:srgbClr val="000000"/>
                </a:solidFill>
                <a:latin typeface="Times New Roman" pitchFamily="1" panose="02020603050405020304"/>
              </a:rPr>
              <a:t>Cuadro histórico de Directores de Departamento en la Facultad de Ciencias </a:t>
            </a:r>
            <a:br/>
            <a:r>
              <a:rPr lang="es-ES" sz="1000" spc="0">
                <a:solidFill>
                  <a:srgbClr val="000000"/>
                </a:solidFill>
                <a:latin typeface="Times New Roman" pitchFamily="1" panose="02020603050405020304"/>
              </a:rPr>
              <a:t>(1974–1993) (</a:t>
            </a:r>
            <a:r>
              <a:rPr lang="es-ES" sz="1000" i="1" spc="0">
                <a:solidFill>
                  <a:srgbClr val="000000"/>
                </a:solidFill>
                <a:latin typeface="Times New Roman" pitchFamily="1" panose="02020603050405020304"/>
              </a:rPr>
              <a:t>continuación</a:t>
            </a:r>
            <a:r>
              <a:rPr lang="es-ES" sz="1000" spc="0">
                <a:solidFill>
                  <a:srgbClr val="000000"/>
                </a:solidFill>
                <a:latin typeface="Times New Roman" pitchFamily="1" panose="02020603050405020304"/>
              </a:rPr>
              <a:t>) </a:t>
            </a:r>
          </a:p>
          <a:p>
            <a:pPr marL="45720" marR="45720" indent="0" algn="just">
              <a:lnSpc>
                <a:spcPts val="1400"/>
              </a:lnSpc>
              <a:spcBef>
                <a:spcPts val="3400"/>
              </a:spcBef>
              <a:spcAft>
                <a:spcPts val="0"/>
              </a:spcAft>
            </a:pPr>
            <a:r>
              <a:rPr lang="es-ES" sz="1200" spc="0">
                <a:solidFill>
                  <a:srgbClr val="000000"/>
                </a:solidFill>
                <a:latin typeface="Times New Roman" pitchFamily="1" panose="02020603050405020304"/>
              </a:rPr>
              <a:t>fusión de Departamentos anteriormente existentes. Este hecho lo hemos reflejado en la Tabla 5.2 donde se incluyen los Directores de los Departamentos anteriores a la si-</a:t>
            </a:r>
            <a:r>
              <a:rPr lang="es-ES" sz="1200" spc="0">
                <a:solidFill>
                  <a:srgbClr val="000000"/>
                </a:solidFill>
                <a:latin typeface="Times New Roman" pitchFamily="1" panose="02020603050405020304"/>
              </a:rPr>
              <a:t>tuación en 1993, referenciados mediante la columna CD (Código de Departamento), y según la denominación ya explicitada en la Tabla 4.1. </a:t>
            </a:r>
          </a:p>
          <a:p>
            <a:pPr marL="45720" marR="45720" indent="0" algn="just">
              <a:lnSpc>
                <a:spcPts val="1400"/>
              </a:lnSpc>
              <a:spcBef>
                <a:spcPts val="495"/>
              </a:spcBef>
              <a:spcAft>
                <a:spcPts val="45"/>
              </a:spcAft>
            </a:pPr>
            <a:r>
              <a:rPr lang="es-ES" sz="1200" spc="0">
                <a:solidFill>
                  <a:srgbClr val="000000"/>
                </a:solidFill>
                <a:latin typeface="Times New Roman" pitchFamily="1" panose="02020603050405020304"/>
              </a:rPr>
              <a:t>La columna PD se refiere al título académico del Director del Departamento durante su mandato —se adoptóel criterio de reflejar el título de mayor rango académico en el período— y el resto de columnas indican simbólicamente los años que ostentóel nombramiento (titular o en funciones, según los casos). </a:t>
            </a:r>
          </a:p>
        </p:txBody>
      </p:sp>
      <p:sp>
        <p:nvSpPr>
          <p:cNvPr id="10" name=""/>
          <p:cNvSpPr/>
          <p:nvPr>
            <p:ph type="body" idx="10"/>
          </p:nvPr>
        </p:nvSpPr>
        <p:spPr>
          <a:xfrm>
            <a:off x="1414145" y="7144385"/>
            <a:ext cx="4770120" cy="91440"/>
          </a:xfrm>
          <a:prstGeom prst="rect">
            <a:avLst/>
          </a:prstGeom>
          <a:noFill/>
          <a:ln w="0" cmpd="sng">
            <a:noFill/>
            <a:prstDash val="solid"/>
          </a:ln>
        </p:spPr>
        <p:txBody>
          <a:bodyPr vert="horz" lIns="0" tIns="0" rIns="0" bIns="0" anchor="t"/>
          <a:lstStyle/>
          <a:p>
            <a:pPr marL="45720" marR="0" indent="0" algn="l">
              <a:lnSpc>
                <a:spcPts val="600"/>
              </a:lnSpc>
              <a:spcAft>
                <a:spcPts val="0"/>
              </a:spcAft>
              <a:tabLst>
                <a:tab algn="l" pos="1645920"/>
                <a:tab algn="l" pos="2834640"/>
                <a:tab algn="l" pos="4023360"/>
              </a:tabLst>
            </a:pPr>
            <a:r>
              <a:rPr lang="es-ES" sz="550" spc="5">
                <a:solidFill>
                  <a:srgbClr val="000000"/>
                </a:solidFill>
                <a:latin typeface="Times New Roman" pitchFamily="1" panose="02020603050405020304"/>
              </a:rPr>
              <a:t>DEPARTAMENTO </a:t>
            </a:r>
            <a:r>
              <a:rPr lang="es-ES" sz="550" spc="5">
                <a:solidFill>
                  <a:srgbClr val="000000"/>
                </a:solidFill>
                <a:latin typeface="Times New Roman" pitchFamily="1" panose="02020603050405020304"/>
              </a:rPr>
              <a:t>Director </a:t>
            </a:r>
            <a:r>
              <a:rPr lang="es-ES" sz="550" spc="5">
                <a:solidFill>
                  <a:srgbClr val="000000"/>
                </a:solidFill>
                <a:latin typeface="Times New Roman" pitchFamily="1" panose="02020603050405020304"/>
              </a:rPr>
              <a:t>Secretario </a:t>
            </a:r>
            <a:r>
              <a:rPr lang="es-ES" sz="550" spc="5">
                <a:solidFill>
                  <a:srgbClr val="000000"/>
                </a:solidFill>
                <a:latin typeface="Times New Roman" pitchFamily="1" panose="02020603050405020304"/>
              </a:rPr>
              <a:t>Contacto </a:t>
            </a:r>
          </a:p>
        </p:txBody>
      </p:sp>
      <p:sp>
        <p:nvSpPr>
          <p:cNvPr id="11" name=""/>
          <p:cNvSpPr/>
          <p:nvPr>
            <p:ph type="body" idx="10"/>
          </p:nvPr>
        </p:nvSpPr>
        <p:spPr>
          <a:xfrm>
            <a:off x="1414145" y="7254240"/>
            <a:ext cx="4770120" cy="880110"/>
          </a:xfrm>
          <a:prstGeom prst="rect">
            <a:avLst/>
          </a:prstGeom>
          <a:noFill/>
          <a:ln w="0" cmpd="sng">
            <a:noFill/>
            <a:prstDash val="solid"/>
          </a:ln>
        </p:spPr>
        <p:txBody>
          <a:bodyPr vert="horz" lIns="0" tIns="0" rIns="0" bIns="0" anchor="t"/>
          <a:lstStyle/>
          <a:p>
            <a:pPr marL="45720" marR="0" indent="0" algn="l">
              <a:lnSpc>
                <a:spcPts val="700"/>
              </a:lnSpc>
              <a:spcAft>
                <a:spcPts val="0"/>
              </a:spcAft>
              <a:tabLst>
                <a:tab algn="l" pos="1645920"/>
                <a:tab algn="l" pos="2834640"/>
                <a:tab algn="r" pos="4663440"/>
              </a:tabLst>
            </a:pPr>
            <a:r>
              <a:rPr lang="es-ES" sz="550" spc="0">
                <a:solidFill>
                  <a:srgbClr val="000000"/>
                </a:solidFill>
                <a:latin typeface="Times New Roman" pitchFamily="1" panose="02020603050405020304"/>
              </a:rPr>
              <a:t>Anatomía, Biología Celular y Zoología </a:t>
            </a:r>
            <a:r>
              <a:rPr lang="es-ES" sz="550" spc="0">
                <a:solidFill>
                  <a:srgbClr val="000000"/>
                </a:solidFill>
                <a:latin typeface="Times New Roman" pitchFamily="1" panose="02020603050405020304"/>
              </a:rPr>
              <a:t>Yolanda Gaña´n Presmanes </a:t>
            </a:r>
            <a:r>
              <a:rPr lang="es-ES" sz="550" spc="0">
                <a:solidFill>
                  <a:srgbClr val="000000"/>
                </a:solidFill>
                <a:latin typeface="Times New Roman" pitchFamily="1" panose="02020603050405020304"/>
              </a:rPr>
              <a:t>JoséLuis Pérez Bote </a:t>
            </a:r>
            <a:r>
              <a:rPr lang="es-ES" sz="550" u="sng" spc="0">
                <a:solidFill>
                  <a:srgbClr val="0000FF"/>
                </a:solidFill>
                <a:latin typeface="Times New Roman" pitchFamily="1" panose="02020603050405020304"/>
              </a:rPr>
              <a:t>dirdptoabcz@unex.es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r" pos="4663440"/>
              </a:tabLst>
            </a:pPr>
            <a:r>
              <a:rPr lang="es-ES" sz="550" spc="0">
                <a:solidFill>
                  <a:srgbClr val="000000"/>
                </a:solidFill>
                <a:latin typeface="Times New Roman" pitchFamily="1" panose="02020603050405020304"/>
              </a:rPr>
              <a:t>Biología Vegetal, Ecología y Ciencias de la Tierra Luis Francisco Ferna´ndez Pozo </a:t>
            </a:r>
            <a:r>
              <a:rPr lang="es-ES" sz="550" spc="0">
                <a:solidFill>
                  <a:srgbClr val="000000"/>
                </a:solidFill>
                <a:latin typeface="Times New Roman" pitchFamily="1" panose="02020603050405020304"/>
              </a:rPr>
              <a:t>María ´Angeles Rodríguez Gonza´lez </a:t>
            </a:r>
            <a:r>
              <a:rPr lang="es-ES" sz="550" u="sng" spc="0">
                <a:solidFill>
                  <a:srgbClr val="0000FF"/>
                </a:solidFill>
                <a:latin typeface="Times New Roman" pitchFamily="1" panose="02020603050405020304"/>
              </a:rPr>
              <a:t>dirdptobvet@unex.es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l" pos="1645920"/>
                <a:tab algn="l" pos="2834640"/>
                <a:tab algn="r" pos="4663440"/>
              </a:tabLst>
            </a:pPr>
            <a:r>
              <a:rPr lang="es-ES" sz="550" spc="0">
                <a:solidFill>
                  <a:srgbClr val="000000"/>
                </a:solidFill>
                <a:latin typeface="Times New Roman" pitchFamily="1" panose="02020603050405020304"/>
              </a:rPr>
              <a:t>Bioquímica y Biología Molecular y Genética </a:t>
            </a:r>
            <a:r>
              <a:rPr lang="es-ES" sz="550" spc="0">
                <a:solidFill>
                  <a:srgbClr val="000000"/>
                </a:solidFill>
                <a:latin typeface="Times New Roman" pitchFamily="1" panose="02020603050405020304"/>
              </a:rPr>
              <a:t>Jaime María Merino Ferna´ndez </a:t>
            </a:r>
            <a:r>
              <a:rPr lang="es-ES" sz="550" spc="0">
                <a:solidFill>
                  <a:srgbClr val="000000"/>
                </a:solidFill>
                <a:latin typeface="Times New Roman" pitchFamily="1" panose="02020603050405020304"/>
              </a:rPr>
              <a:t>Francisco Javier Martín Romero </a:t>
            </a:r>
            <a:r>
              <a:rPr lang="es-ES" sz="550" u="sng" spc="0">
                <a:solidFill>
                  <a:srgbClr val="0000FF"/>
                </a:solidFill>
                <a:latin typeface="Times New Roman" pitchFamily="1" panose="02020603050405020304"/>
              </a:rPr>
              <a:t>dirdptobybm@unex.es</a:t>
            </a:r>
            <a:r>
              <a:rPr lang="es-ES" sz="100" spc="0">
                <a:solidFill>
                  <a:srgbClr val="000000"/>
                </a:solidFill>
                <a:latin typeface="Times New Roman" pitchFamily="1" panose="02020603050405020304"/>
              </a:rPr>
              <a:t> </a:t>
            </a:r>
          </a:p>
          <a:p>
            <a:pPr marL="45720" marR="0" indent="0" algn="l">
              <a:lnSpc>
                <a:spcPts val="700"/>
              </a:lnSpc>
              <a:spcBef>
                <a:spcPts val="25"/>
              </a:spcBef>
              <a:spcAft>
                <a:spcPts val="0"/>
              </a:spcAft>
              <a:tabLst>
                <a:tab algn="l" pos="1645920"/>
                <a:tab algn="l" pos="2834640"/>
                <a:tab algn="r" pos="4663440"/>
              </a:tabLst>
            </a:pPr>
            <a:r>
              <a:rPr lang="es-ES" sz="550" spc="0">
                <a:solidFill>
                  <a:srgbClr val="000000"/>
                </a:solidFill>
                <a:latin typeface="Times New Roman" pitchFamily="1" panose="02020603050405020304"/>
              </a:rPr>
              <a:t>Física </a:t>
            </a:r>
            <a:r>
              <a:rPr lang="es-ES" sz="550" spc="0">
                <a:solidFill>
                  <a:srgbClr val="000000"/>
                </a:solidFill>
                <a:latin typeface="Times New Roman" pitchFamily="1" panose="02020603050405020304"/>
              </a:rPr>
              <a:t>Francisco Javier Acero Díaz </a:t>
            </a:r>
            <a:r>
              <a:rPr lang="es-ES" sz="550" spc="0">
                <a:solidFill>
                  <a:srgbClr val="000000"/>
                </a:solidFill>
                <a:latin typeface="Times New Roman" pitchFamily="1" panose="02020603050405020304"/>
              </a:rPr>
              <a:t>Manuel Anto´n Martínez </a:t>
            </a:r>
            <a:r>
              <a:rPr lang="es-ES" sz="550" u="sng" spc="0">
                <a:solidFill>
                  <a:srgbClr val="0000FF"/>
                </a:solidFill>
                <a:latin typeface="Times New Roman" pitchFamily="1" panose="02020603050405020304"/>
              </a:rPr>
              <a:t>dirdptofsca@unex.es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l" pos="1645920"/>
                <a:tab algn="l" pos="2834640"/>
                <a:tab algn="r" pos="4663440"/>
              </a:tabLst>
            </a:pPr>
            <a:r>
              <a:rPr lang="es-ES" sz="550" spc="0">
                <a:solidFill>
                  <a:srgbClr val="000000"/>
                </a:solidFill>
                <a:latin typeface="Times New Roman" pitchFamily="1" panose="02020603050405020304"/>
              </a:rPr>
              <a:t>Física Aplicada </a:t>
            </a:r>
            <a:r>
              <a:rPr lang="es-ES" sz="550" spc="0">
                <a:solidFill>
                  <a:srgbClr val="000000"/>
                </a:solidFill>
                <a:latin typeface="Times New Roman" pitchFamily="1" panose="02020603050405020304"/>
              </a:rPr>
              <a:t>Isidro Cachadin</a:t>
            </a:r>
            <a:r>
              <a:rPr lang="es-ES" sz="550" baseline="30000" spc="0">
                <a:solidFill>
                  <a:srgbClr val="000000"/>
                </a:solidFill>
                <a:latin typeface="Times New Roman" pitchFamily="1" panose="02020603050405020304"/>
              </a:rPr>
              <a:t>˜</a:t>
            </a:r>
            <a:r>
              <a:rPr lang="es-ES" sz="550" spc="0">
                <a:solidFill>
                  <a:srgbClr val="000000"/>
                </a:solidFill>
                <a:latin typeface="Times New Roman" pitchFamily="1" panose="02020603050405020304"/>
              </a:rPr>
              <a:t>a Gutiérrez </a:t>
            </a:r>
            <a:r>
              <a:rPr lang="es-ES" sz="550" spc="0">
                <a:solidFill>
                  <a:srgbClr val="000000"/>
                </a:solidFill>
                <a:latin typeface="Times New Roman" pitchFamily="1" panose="02020603050405020304"/>
              </a:rPr>
              <a:t>´Angel Anastasio Mulero Díaz </a:t>
            </a:r>
            <a:r>
              <a:rPr lang="es-ES" sz="550" u="sng" spc="0">
                <a:solidFill>
                  <a:srgbClr val="0000FF"/>
                </a:solidFill>
                <a:latin typeface="Times New Roman" pitchFamily="1" panose="02020603050405020304"/>
              </a:rPr>
              <a:t>dirdptofiap@unex.es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l" pos="1645920"/>
                <a:tab algn="l" pos="2834640"/>
                <a:tab algn="r" pos="4663440"/>
              </a:tabLst>
            </a:pPr>
            <a:r>
              <a:rPr lang="es-ES" sz="550" spc="0">
                <a:solidFill>
                  <a:srgbClr val="000000"/>
                </a:solidFill>
                <a:latin typeface="Times New Roman" pitchFamily="1" panose="02020603050405020304"/>
              </a:rPr>
              <a:t>Fisiología </a:t>
            </a:r>
            <a:r>
              <a:rPr lang="es-ES" sz="550" spc="0">
                <a:solidFill>
                  <a:srgbClr val="000000"/>
                </a:solidFill>
                <a:latin typeface="Times New Roman" pitchFamily="1" panose="02020603050405020304"/>
              </a:rPr>
              <a:t>Juan Antonio Rosado Dionisio </a:t>
            </a:r>
            <a:r>
              <a:rPr lang="es-ES" sz="550" spc="0">
                <a:solidFill>
                  <a:srgbClr val="000000"/>
                </a:solidFill>
                <a:latin typeface="Times New Roman" pitchFamily="1" panose="02020603050405020304"/>
              </a:rPr>
              <a:t>Pedro Javier Camello Almaraz </a:t>
            </a:r>
            <a:r>
              <a:rPr lang="es-ES" sz="550" u="sng" spc="0">
                <a:solidFill>
                  <a:srgbClr val="0000FF"/>
                </a:solidFill>
                <a:latin typeface="Times New Roman" pitchFamily="1" panose="02020603050405020304"/>
              </a:rPr>
              <a:t>dirdptofsio@unex.es</a:t>
            </a:r>
            <a:r>
              <a:rPr lang="es-ES" sz="100" spc="0">
                <a:solidFill>
                  <a:srgbClr val="000000"/>
                </a:solidFill>
                <a:latin typeface="Times New Roman" pitchFamily="1" panose="02020603050405020304"/>
              </a:rPr>
              <a:t> </a:t>
            </a:r>
          </a:p>
          <a:p>
            <a:pPr marL="45720" marR="0" indent="0" algn="l">
              <a:lnSpc>
                <a:spcPts val="700"/>
              </a:lnSpc>
              <a:spcBef>
                <a:spcPts val="5"/>
              </a:spcBef>
              <a:spcAft>
                <a:spcPts val="0"/>
              </a:spcAft>
              <a:tabLst>
                <a:tab algn="l" pos="1645920"/>
                <a:tab algn="l" pos="2834640"/>
                <a:tab algn="r" pos="4663440"/>
              </a:tabLst>
            </a:pPr>
            <a:r>
              <a:rPr lang="es-ES" sz="550" spc="0">
                <a:solidFill>
                  <a:srgbClr val="000000"/>
                </a:solidFill>
                <a:latin typeface="Times New Roman" pitchFamily="1" panose="02020603050405020304"/>
              </a:rPr>
              <a:t>Ingeniería Química y Química Física </a:t>
            </a:r>
            <a:r>
              <a:rPr lang="es-ES" sz="550" spc="0">
                <a:solidFill>
                  <a:srgbClr val="000000"/>
                </a:solidFill>
                <a:latin typeface="Times New Roman" pitchFamily="1" panose="02020603050405020304"/>
              </a:rPr>
              <a:t>Pedro Modesto ´Alvarez Pen</a:t>
            </a:r>
            <a:r>
              <a:rPr lang="es-ES" sz="550" baseline="30000" spc="0">
                <a:solidFill>
                  <a:srgbClr val="000000"/>
                </a:solidFill>
                <a:latin typeface="Times New Roman" pitchFamily="1" panose="02020603050405020304"/>
              </a:rPr>
              <a:t>˜</a:t>
            </a:r>
            <a:r>
              <a:rPr lang="es-ES" sz="550" spc="0">
                <a:solidFill>
                  <a:srgbClr val="000000"/>
                </a:solidFill>
                <a:latin typeface="Times New Roman" pitchFamily="1" panose="02020603050405020304"/>
              </a:rPr>
              <a:t>a </a:t>
            </a:r>
            <a:r>
              <a:rPr lang="es-ES" sz="550" spc="0">
                <a:solidFill>
                  <a:srgbClr val="000000"/>
                </a:solidFill>
                <a:latin typeface="Times New Roman" pitchFamily="1" panose="02020603050405020304"/>
              </a:rPr>
              <a:t>Juan Luis Acero Díaz </a:t>
            </a:r>
            <a:r>
              <a:rPr lang="es-ES" sz="550" u="sng" spc="0">
                <a:solidFill>
                  <a:srgbClr val="0000FF"/>
                </a:solidFill>
                <a:latin typeface="Times New Roman" pitchFamily="1" panose="02020603050405020304"/>
              </a:rPr>
              <a:t>dirdptoiqqf@unex.es</a:t>
            </a:r>
            <a:r>
              <a:rPr lang="es-ES" sz="100" spc="0">
                <a:solidFill>
                  <a:srgbClr val="000000"/>
                </a:solidFill>
                <a:latin typeface="Times New Roman" pitchFamily="1" panose="02020603050405020304"/>
              </a:rPr>
              <a:t> </a:t>
            </a:r>
          </a:p>
          <a:p>
            <a:pPr marL="45720" marR="0" indent="0" algn="l">
              <a:lnSpc>
                <a:spcPts val="700"/>
              </a:lnSpc>
              <a:spcBef>
                <a:spcPts val="15"/>
              </a:spcBef>
              <a:spcAft>
                <a:spcPts val="0"/>
              </a:spcAft>
              <a:tabLst>
                <a:tab algn="l" pos="1645920"/>
                <a:tab algn="r" pos="4663440"/>
              </a:tabLst>
            </a:pPr>
            <a:r>
              <a:rPr lang="es-ES" sz="550" spc="0">
                <a:solidFill>
                  <a:srgbClr val="000000"/>
                </a:solidFill>
                <a:latin typeface="Times New Roman" pitchFamily="1" panose="02020603050405020304"/>
              </a:rPr>
              <a:t>Matema´ticas </a:t>
            </a:r>
            <a:r>
              <a:rPr lang="es-ES" sz="550" spc="0">
                <a:solidFill>
                  <a:srgbClr val="000000"/>
                </a:solidFill>
                <a:latin typeface="Times New Roman" pitchFamily="1" panose="02020603050405020304"/>
              </a:rPr>
              <a:t>Ignacio Ojeda Martínez de Castilla Inés María del Puerto García </a:t>
            </a:r>
            <a:r>
              <a:rPr lang="es-ES" sz="550" u="sng" spc="0">
                <a:solidFill>
                  <a:srgbClr val="0000FF"/>
                </a:solidFill>
                <a:latin typeface="Times New Roman" pitchFamily="1" panose="02020603050405020304"/>
              </a:rPr>
              <a:t>dirdptomate@unex.es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0"/>
              </a:spcAft>
              <a:tabLst>
                <a:tab algn="l" pos="1645920"/>
                <a:tab algn="l" pos="2834640"/>
                <a:tab algn="r" pos="4663440"/>
              </a:tabLst>
            </a:pPr>
            <a:r>
              <a:rPr lang="es-ES" sz="550" spc="0">
                <a:solidFill>
                  <a:srgbClr val="000000"/>
                </a:solidFill>
                <a:latin typeface="Times New Roman" pitchFamily="1" panose="02020603050405020304"/>
              </a:rPr>
              <a:t>Química Analítica </a:t>
            </a:r>
            <a:r>
              <a:rPr lang="es-ES" sz="550" spc="0">
                <a:solidFill>
                  <a:srgbClr val="000000"/>
                </a:solidFill>
                <a:latin typeface="Times New Roman" pitchFamily="1" panose="02020603050405020304"/>
              </a:rPr>
              <a:t>María Teresa Galeano Díaz </a:t>
            </a:r>
            <a:r>
              <a:rPr lang="es-ES" sz="550" spc="0">
                <a:solidFill>
                  <a:srgbClr val="000000"/>
                </a:solidFill>
                <a:latin typeface="Times New Roman" pitchFamily="1" panose="02020603050405020304"/>
              </a:rPr>
              <a:t>Eduardo Consuelo Pinilla Gil </a:t>
            </a:r>
            <a:r>
              <a:rPr lang="es-ES" sz="550" u="sng" spc="0">
                <a:solidFill>
                  <a:srgbClr val="0000FF"/>
                </a:solidFill>
                <a:latin typeface="Times New Roman" pitchFamily="1" panose="02020603050405020304"/>
              </a:rPr>
              <a:t>dirdptoquan@unex.es</a:t>
            </a:r>
            <a:r>
              <a:rPr lang="es-ES" sz="100" spc="0">
                <a:solidFill>
                  <a:srgbClr val="000000"/>
                </a:solidFill>
                <a:latin typeface="Times New Roman" pitchFamily="1" panose="02020603050405020304"/>
              </a:rPr>
              <a:t> </a:t>
            </a:r>
          </a:p>
          <a:p>
            <a:pPr marL="45720" marR="0" indent="0" algn="l">
              <a:lnSpc>
                <a:spcPts val="700"/>
              </a:lnSpc>
              <a:spcBef>
                <a:spcPts val="0"/>
              </a:spcBef>
              <a:spcAft>
                <a:spcPts val="115"/>
              </a:spcAft>
              <a:tabLst>
                <a:tab algn="l" pos="1645920"/>
                <a:tab algn="l" pos="2834640"/>
                <a:tab algn="r" pos="4663440"/>
              </a:tabLst>
            </a:pPr>
            <a:r>
              <a:rPr lang="es-ES" sz="550" spc="0">
                <a:solidFill>
                  <a:srgbClr val="000000"/>
                </a:solidFill>
                <a:latin typeface="Times New Roman" pitchFamily="1" panose="02020603050405020304"/>
              </a:rPr>
              <a:t>Química Orga´nica e Inorga´nica </a:t>
            </a:r>
            <a:r>
              <a:rPr lang="es-ES" sz="550" spc="0">
                <a:solidFill>
                  <a:srgbClr val="000000"/>
                </a:solidFill>
                <a:latin typeface="Times New Roman" pitchFamily="1" panose="02020603050405020304"/>
              </a:rPr>
              <a:t>Ignacio Lo´pez–Coca Martín </a:t>
            </a:r>
            <a:r>
              <a:rPr lang="es-ES" sz="550" spc="0">
                <a:solidFill>
                  <a:srgbClr val="000000"/>
                </a:solidFill>
                <a:latin typeface="Times New Roman" pitchFamily="1" panose="02020603050405020304"/>
              </a:rPr>
              <a:t>Francisco Luna Giles </a:t>
            </a:r>
            <a:r>
              <a:rPr lang="es-ES" sz="550" u="sng" spc="0">
                <a:solidFill>
                  <a:srgbClr val="0000FF"/>
                </a:solidFill>
                <a:latin typeface="Times New Roman" pitchFamily="1" panose="02020603050405020304"/>
              </a:rPr>
              <a:t>dirdptoqoin@unex.es</a:t>
            </a:r>
            <a:r>
              <a:rPr lang="es-ES" sz="100" spc="0">
                <a:solidFill>
                  <a:srgbClr val="000000"/>
                </a:solidFill>
                <a:latin typeface="Times New Roman" pitchFamily="1" panose="02020603050405020304"/>
              </a:rPr>
              <a:t> </a:t>
            </a:r>
          </a:p>
        </p:txBody>
      </p:sp>
      <p:sp>
        <p:nvSpPr>
          <p:cNvPr id="12" name=""/>
          <p:cNvSpPr/>
          <p:nvPr>
            <p:ph type="body" idx="10"/>
          </p:nvPr>
        </p:nvSpPr>
        <p:spPr>
          <a:xfrm>
            <a:off x="1057910" y="8134350"/>
            <a:ext cx="5486400" cy="1597025"/>
          </a:xfrm>
          <a:prstGeom prst="rect">
            <a:avLst/>
          </a:prstGeom>
          <a:noFill/>
          <a:ln w="0" cmpd="sng">
            <a:noFill/>
            <a:prstDash val="solid"/>
          </a:ln>
        </p:spPr>
        <p:txBody>
          <a:bodyPr vert="horz" lIns="0" tIns="147955" rIns="0" bIns="0" anchor="t"/>
          <a:lstStyle/>
          <a:p>
            <a:pPr marL="1920240" marR="45720" indent="0" algn="just">
              <a:lnSpc>
                <a:spcPts val="1200"/>
              </a:lnSpc>
              <a:spcAft>
                <a:spcPts val="0"/>
              </a:spcAft>
            </a:pPr>
            <a:r>
              <a:rPr lang="es-ES" sz="1200" b="1"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5.4: </a:t>
            </a:r>
            <a:r>
              <a:rPr lang="es-ES" sz="1000" spc="0">
                <a:solidFill>
                  <a:srgbClr val="000000"/>
                </a:solidFill>
                <a:latin typeface="Times New Roman" pitchFamily="1" panose="02020603050405020304"/>
              </a:rPr>
              <a:t>Departamentos de la </a:t>
            </a:r>
            <a:r>
              <a:rPr lang="es-ES" sz="950" b="1" spc="0">
                <a:solidFill>
                  <a:srgbClr val="000000"/>
                </a:solidFill>
                <a:latin typeface="Bookman Old Style" pitchFamily="1" panose="02020603050405020304"/>
              </a:rPr>
              <a:t>Universidad de Extremadura </a:t>
            </a:r>
            <a:r>
              <a:rPr lang="es-ES" sz="1000" spc="0">
                <a:solidFill>
                  <a:srgbClr val="000000"/>
                </a:solidFill>
                <a:latin typeface="Times New Roman" pitchFamily="1" panose="02020603050405020304"/>
              </a:rPr>
              <a:t>con profesorado adscrito a la </a:t>
            </a:r>
            <a:r>
              <a:rPr lang="es-ES" sz="950" b="1" spc="0">
                <a:solidFill>
                  <a:srgbClr val="000000"/>
                </a:solidFill>
                <a:latin typeface="Bookman Old Style" pitchFamily="1" panose="02020603050405020304"/>
              </a:rPr>
              <a:t>Facultad de Ciencias</a:t>
            </a:r>
            <a:r>
              <a:rPr lang="es-ES" sz="1000" spc="0">
                <a:solidFill>
                  <a:srgbClr val="000000"/>
                </a:solidFill>
                <a:latin typeface="Times New Roman" pitchFamily="1" panose="02020603050405020304"/>
              </a:rPr>
              <a:t>, 2019 </a:t>
            </a:r>
          </a:p>
          <a:p>
            <a:pPr marL="45720" marR="45720" indent="0" algn="just">
              <a:lnSpc>
                <a:spcPts val="1400"/>
              </a:lnSpc>
              <a:spcBef>
                <a:spcPts val="3545"/>
              </a:spcBef>
              <a:spcAft>
                <a:spcPts val="1160"/>
              </a:spcAft>
            </a:pPr>
            <a:r>
              <a:rPr lang="es-ES" sz="1200" spc="30">
                <a:solidFill>
                  <a:srgbClr val="000000"/>
                </a:solidFill>
                <a:latin typeface="Times New Roman" pitchFamily="1" panose="02020603050405020304"/>
              </a:rPr>
              <a:t>Por último, en la Tabla 5.4 aparecen los Directores y Secretarios de los Departa-</a:t>
            </a:r>
            <a:r>
              <a:rPr lang="es-ES" sz="1200" spc="30">
                <a:solidFill>
                  <a:srgbClr val="000000"/>
                </a:solidFill>
                <a:latin typeface="Times New Roman" pitchFamily="1" panose="02020603050405020304"/>
              </a:rPr>
              <a:t>mentos de la </a:t>
            </a:r>
            <a:r>
              <a:rPr lang="es-ES" sz="1200" b="1" spc="30">
                <a:solidFill>
                  <a:srgbClr val="000000"/>
                </a:solidFill>
                <a:latin typeface="Times New Roman" pitchFamily="1" panose="02020603050405020304"/>
              </a:rPr>
              <a:t>Universidad de Extremadura </a:t>
            </a:r>
            <a:r>
              <a:rPr lang="es-ES" sz="1200" spc="30">
                <a:solidFill>
                  <a:srgbClr val="000000"/>
                </a:solidFill>
                <a:latin typeface="Times New Roman" pitchFamily="1" panose="02020603050405020304"/>
              </a:rPr>
              <a:t>cuya cabecera se encuentra en la </a:t>
            </a:r>
            <a:r>
              <a:rPr lang="es-ES" sz="1200" b="1" spc="30">
                <a:solidFill>
                  <a:srgbClr val="000000"/>
                </a:solidFill>
                <a:latin typeface="Times New Roman" pitchFamily="1" panose="02020603050405020304"/>
              </a:rPr>
              <a:t>Facultad de Ciencias</a:t>
            </a:r>
            <a:r>
              <a:rPr lang="es-ES" sz="1200" spc="30">
                <a:solidFill>
                  <a:srgbClr val="000000"/>
                </a:solidFill>
                <a:latin typeface="Times New Roman" pitchFamily="1" panose="02020603050405020304"/>
              </a:rPr>
              <a:t>, a la fecha de noviembre de 2019. En los últimos 25 años se </a:t>
            </a:r>
          </a:p>
        </p:txBody>
      </p:sp>
      <p:sp>
        <p:nvSpPr>
          <p:cNvPr id="13"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70"/>
              </a:spcAft>
            </a:pPr>
            <a:r>
              <a:rPr lang="es-ES" sz="1200" b="1" spc="65">
                <a:solidFill>
                  <a:srgbClr val="000000"/>
                </a:solidFill>
                <a:latin typeface="Times New Roman" pitchFamily="1" panose="02020603050405020304"/>
              </a:rPr>
              <a:t>50 Aniversario 1968–2019 </a:t>
            </a:r>
          </a:p>
        </p:txBody>
      </p:sp>
      <p:cxnSp>
        <p:nvCxnSpPr>
          <p:cNvPr id="14" name=""/>
          <p:cNvCxnSpPr/>
          <p:nvPr/>
        </p:nvCxnSpPr>
        <p:spPr>
          <a:xfrm>
            <a:off x="1097280" y="685800"/>
            <a:ext cx="5401945" cy="0"/>
          </a:xfrm>
          <a:prstGeom prst="line">
            <a:avLst/>
          </a:prstGeom>
          <a:ln w="6350" cmpd="sng">
            <a:solidFill>
              <a:srgbClr val="000000"/>
            </a:solidFill>
          </a:ln>
        </p:spPr>
      </p:cxnSp>
      <p:cxnSp>
        <p:nvCxnSpPr>
          <p:cNvPr id="15" name=""/>
          <p:cNvCxnSpPr/>
          <p:nvPr/>
        </p:nvCxnSpPr>
        <p:spPr>
          <a:xfrm>
            <a:off x="1127760" y="4556760"/>
            <a:ext cx="5340985" cy="0"/>
          </a:xfrm>
          <a:prstGeom prst="line">
            <a:avLst/>
          </a:prstGeom>
          <a:ln w="6350" cmpd="sng">
            <a:solidFill>
              <a:srgbClr val="000000"/>
            </a:solidFill>
          </a:ln>
        </p:spPr>
      </p:cxnSp>
      <p:cxnSp>
        <p:nvCxnSpPr>
          <p:cNvPr id="16" name=""/>
          <p:cNvCxnSpPr/>
          <p:nvPr/>
        </p:nvCxnSpPr>
        <p:spPr>
          <a:xfrm>
            <a:off x="1390015" y="8138160"/>
            <a:ext cx="4816475" cy="0"/>
          </a:xfrm>
          <a:prstGeom prst="line">
            <a:avLst/>
          </a:prstGeom>
          <a:ln w="6350" cmpd="sng">
            <a:solidFill>
              <a:srgbClr val="000000"/>
            </a:solidFill>
          </a:ln>
        </p:spPr>
      </p:cxnSp>
      <p:cxnSp>
        <p:nvCxnSpPr>
          <p:cNvPr id="17" name=""/>
          <p:cNvCxnSpPr/>
          <p:nvPr/>
        </p:nvCxnSpPr>
        <p:spPr>
          <a:xfrm>
            <a:off x="1097280" y="9735185"/>
            <a:ext cx="5401945" cy="0"/>
          </a:xfrm>
          <a:prstGeom prst="line">
            <a:avLst/>
          </a:prstGeom>
          <a:ln w="6350" cmpd="sng">
            <a:solidFill>
              <a:srgbClr val="000000"/>
            </a:solidFill>
          </a:ln>
        </p:spPr>
      </p:cxnSp>
      <p:cxnSp>
        <p:nvCxnSpPr>
          <p:cNvPr id="18" name=""/>
          <p:cNvCxnSpPr/>
          <p:nvPr/>
        </p:nvCxnSpPr>
        <p:spPr>
          <a:xfrm>
            <a:off x="1414145" y="7144385"/>
            <a:ext cx="4770120" cy="0"/>
          </a:xfrm>
          <a:prstGeom prst="line">
            <a:avLst/>
          </a:prstGeom>
          <a:ln w="3175" cmpd="dbl">
            <a:solidFill>
              <a:srgbClr val="000000"/>
            </a:solidFill>
          </a:ln>
        </p:spPr>
      </p:cxnSp>
      <p:cxnSp>
        <p:nvCxnSpPr>
          <p:cNvPr id="19" name=""/>
          <p:cNvCxnSpPr/>
          <p:nvPr/>
        </p:nvCxnSpPr>
        <p:spPr>
          <a:xfrm>
            <a:off x="1414145" y="7235825"/>
            <a:ext cx="4770120" cy="0"/>
          </a:xfrm>
          <a:prstGeom prst="line">
            <a:avLst/>
          </a:prstGeom>
          <a:ln w="3175" cmpd="dbl">
            <a:solidFill>
              <a:srgbClr val="000000"/>
            </a:solidFill>
          </a:ln>
        </p:spPr>
      </p:cxnSp>
      <p:cxnSp>
        <p:nvCxnSpPr>
          <p:cNvPr id="20" name=""/>
          <p:cNvCxnSpPr/>
          <p:nvPr/>
        </p:nvCxnSpPr>
        <p:spPr>
          <a:xfrm>
            <a:off x="1414145" y="7144385"/>
            <a:ext cx="0" cy="91440"/>
          </a:xfrm>
          <a:prstGeom prst="line">
            <a:avLst/>
          </a:prstGeom>
          <a:ln w="3175" cmpd="sng">
            <a:solidFill>
              <a:srgbClr val="000000"/>
            </a:solidFill>
          </a:ln>
        </p:spPr>
      </p:cxnSp>
      <p:cxnSp>
        <p:nvCxnSpPr>
          <p:cNvPr id="21" name=""/>
          <p:cNvCxnSpPr/>
          <p:nvPr/>
        </p:nvCxnSpPr>
        <p:spPr>
          <a:xfrm>
            <a:off x="6184265" y="7144385"/>
            <a:ext cx="0" cy="91440"/>
          </a:xfrm>
          <a:prstGeom prst="line">
            <a:avLst/>
          </a:prstGeom>
          <a:ln w="3175" cmpd="sng">
            <a:solidFill>
              <a:srgbClr val="000000"/>
            </a:solidFill>
          </a:ln>
        </p:spPr>
      </p:cxnSp>
      <p:cxnSp>
        <p:nvCxnSpPr>
          <p:cNvPr id="22" name=""/>
          <p:cNvCxnSpPr/>
          <p:nvPr/>
        </p:nvCxnSpPr>
        <p:spPr>
          <a:xfrm>
            <a:off x="1414145" y="7254240"/>
            <a:ext cx="4770120" cy="0"/>
          </a:xfrm>
          <a:prstGeom prst="line">
            <a:avLst/>
          </a:prstGeom>
          <a:ln w="3175" cmpd="dbl">
            <a:solidFill>
              <a:srgbClr val="000000"/>
            </a:solidFill>
          </a:ln>
        </p:spPr>
      </p:cxnSp>
      <p:cxnSp>
        <p:nvCxnSpPr>
          <p:cNvPr id="23" name=""/>
          <p:cNvCxnSpPr/>
          <p:nvPr/>
        </p:nvCxnSpPr>
        <p:spPr>
          <a:xfrm>
            <a:off x="1414145" y="8134350"/>
            <a:ext cx="4770120" cy="0"/>
          </a:xfrm>
          <a:prstGeom prst="line">
            <a:avLst/>
          </a:prstGeom>
          <a:ln w="3175" cmpd="dbl">
            <a:solidFill>
              <a:srgbClr val="000000"/>
            </a:solidFill>
          </a:ln>
        </p:spPr>
      </p:cxnSp>
      <p:cxnSp>
        <p:nvCxnSpPr>
          <p:cNvPr id="24" name=""/>
          <p:cNvCxnSpPr/>
          <p:nvPr/>
        </p:nvCxnSpPr>
        <p:spPr>
          <a:xfrm>
            <a:off x="1414145" y="7254240"/>
            <a:ext cx="0" cy="880110"/>
          </a:xfrm>
          <a:prstGeom prst="line">
            <a:avLst/>
          </a:prstGeom>
          <a:ln w="3175" cmpd="sng">
            <a:solidFill>
              <a:srgbClr val="000000"/>
            </a:solidFill>
          </a:ln>
        </p:spPr>
      </p:cxnSp>
      <p:cxnSp>
        <p:nvCxnSpPr>
          <p:cNvPr id="25" name=""/>
          <p:cNvCxnSpPr/>
          <p:nvPr/>
        </p:nvCxnSpPr>
        <p:spPr>
          <a:xfrm>
            <a:off x="6184265" y="7254240"/>
            <a:ext cx="0" cy="880110"/>
          </a:xfrm>
          <a:prstGeom prst="line">
            <a:avLst/>
          </a:prstGeom>
          <a:ln w="3175" cmpd="sng">
            <a:solidFill>
              <a:srgbClr val="000000"/>
            </a:solidFill>
          </a:ln>
        </p:spPr>
      </p:cxnSp>
    </p:spTree>
  </p:cSld>
  <p:clrMapOvr>
    <a:masterClrMapping/>
  </p:clrMapOvr>
</p:sld>
</file>

<file path=ppt/slides/slide11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b="1" spc="0">
                <a:solidFill>
                  <a:srgbClr val="000000"/>
                </a:solidFill>
                <a:latin typeface="Garamond" pitchFamily="1" panose="02020603050405020304"/>
              </a:rPr>
              <a:t>5. Cargos académicos </a:t>
            </a:r>
            <a:r>
              <a:rPr lang="es-ES" sz="1300" spc="0">
                <a:solidFill>
                  <a:srgbClr val="000000"/>
                </a:solidFill>
                <a:latin typeface="Garamond" pitchFamily="1" panose="02020603050405020304"/>
              </a:rPr>
              <a:t>91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2250" rIns="0" bIns="0" anchor="t"/>
          <a:lstStyle/>
          <a:p>
            <a:pPr marL="45720" marR="45720" indent="0" algn="just">
              <a:lnSpc>
                <a:spcPts val="1400"/>
              </a:lnSpc>
              <a:spcAft>
                <a:spcPts val="62260"/>
              </a:spcAft>
            </a:pPr>
            <a:r>
              <a:rPr lang="es-ES" sz="1300" spc="-5">
                <a:solidFill>
                  <a:srgbClr val="000000"/>
                </a:solidFill>
                <a:latin typeface="Garamond" pitchFamily="1" panose="02020603050405020304"/>
              </a:rPr>
              <a:t>produjeron alteraciones y transformaciones de los Departamentos (no siempre desea-</a:t>
            </a:r>
            <a:r>
              <a:rPr lang="es-ES" sz="1300" spc="-5">
                <a:solidFill>
                  <a:srgbClr val="000000"/>
                </a:solidFill>
                <a:latin typeface="Garamond" pitchFamily="1" panose="02020603050405020304"/>
              </a:rPr>
              <a:t>bles) con la finalidad de reagrupar las áreas de conocimiento. Pese a todo, y salvo algunos casos muy singulares, la estructura y composición de los Departamentos de la </a:t>
            </a:r>
            <a:r>
              <a:rPr lang="es-ES" sz="1300" b="1" spc="-5">
                <a:solidFill>
                  <a:srgbClr val="000000"/>
                </a:solidFill>
                <a:latin typeface="Garamond" pitchFamily="1" panose="02020603050405020304"/>
              </a:rPr>
              <a:t>Facultad de Ciencias </a:t>
            </a:r>
            <a:r>
              <a:rPr lang="es-ES" sz="1300" spc="-5">
                <a:solidFill>
                  <a:srgbClr val="000000"/>
                </a:solidFill>
                <a:latin typeface="Garamond" pitchFamily="1" panose="02020603050405020304"/>
              </a:rPr>
              <a:t>no han cambiado sustancialmente durante los últimos 25 años.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1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73"/>
          <a:stretch>
            <a:fillRect/>
          </a:stretch>
        </p:blipFill>
        <p:spPr>
          <a:xfrm>
            <a:off x="1066800" y="1505585"/>
            <a:ext cx="5425440" cy="6803390"/>
          </a:xfrm>
          <a:prstGeom prst="rect">
            <a:avLst/>
          </a:prstGeom>
        </p:spPr>
      </p:pic>
      <p:sp>
        <p:nvSpPr>
          <p:cNvPr id="2" name=""/>
          <p:cNvSpPr/>
          <p:nvPr>
            <p:ph type="body" idx="10"/>
          </p:nvPr>
        </p:nvSpPr>
        <p:spPr>
          <a:xfrm>
            <a:off x="1042670" y="495300"/>
            <a:ext cx="5486400" cy="1010285"/>
          </a:xfrm>
          <a:prstGeom prst="rect">
            <a:avLst/>
          </a:prstGeom>
          <a:noFill/>
          <a:ln w="0" cmpd="sng">
            <a:noFill/>
            <a:prstDash val="solid"/>
          </a:ln>
        </p:spPr>
        <p:txBody>
          <a:bodyPr vert="horz" lIns="0" tIns="0" rIns="0" bIns="0" anchor="t"/>
          <a:lstStyle/>
          <a:p>
            <a:pPr marL="45720" marR="0" indent="0" algn="l">
              <a:lnSpc>
                <a:spcPts val="1400"/>
              </a:lnSpc>
              <a:spcAft>
                <a:spcPts val="6540"/>
              </a:spcAft>
              <a:tabLst>
                <a:tab algn="r" pos="5440680"/>
              </a:tabLst>
            </a:pPr>
            <a:r>
              <a:rPr lang="es-ES" sz="1150" spc="0">
                <a:solidFill>
                  <a:srgbClr val="000000"/>
                </a:solidFill>
                <a:latin typeface="Bookman Old Style" pitchFamily="1" panose="02020603050405020304"/>
              </a:rPr>
              <a:t>92 </a:t>
            </a:r>
            <a:r>
              <a:rPr lang="es-ES" sz="1150" spc="0">
                <a:solidFill>
                  <a:srgbClr val="000000"/>
                </a:solidFill>
                <a:latin typeface="Bookman Old Style" pitchFamily="1" panose="02020603050405020304"/>
              </a:rPr>
              <a:t>5.2. Directores de Departamento </a:t>
            </a:r>
          </a:p>
        </p:txBody>
      </p:sp>
      <p:sp>
        <p:nvSpPr>
          <p:cNvPr id="5" name=""/>
          <p:cNvSpPr/>
          <p:nvPr>
            <p:ph type="body" idx="10"/>
          </p:nvPr>
        </p:nvSpPr>
        <p:spPr>
          <a:xfrm>
            <a:off x="1042670" y="8367395"/>
            <a:ext cx="5486400" cy="1363980"/>
          </a:xfrm>
          <a:prstGeom prst="rect">
            <a:avLst/>
          </a:prstGeom>
          <a:noFill/>
          <a:ln w="0" cmpd="sng">
            <a:noFill/>
            <a:prstDash val="solid"/>
          </a:ln>
        </p:spPr>
        <p:txBody>
          <a:bodyPr vert="horz" lIns="0" tIns="43180" rIns="0" bIns="0" anchor="t"/>
          <a:lstStyle/>
          <a:p>
            <a:pPr marL="45720" marR="0" indent="0" algn="ctr">
              <a:lnSpc>
                <a:spcPts val="1400"/>
              </a:lnSpc>
              <a:spcAft>
                <a:spcPts val="7500"/>
              </a:spcAft>
            </a:pPr>
            <a:r>
              <a:rPr lang="es-ES" sz="1150" spc="0">
                <a:solidFill>
                  <a:srgbClr val="000000"/>
                </a:solidFill>
                <a:latin typeface="Bookman Old Style" pitchFamily="1" panose="02020603050405020304"/>
              </a:rPr>
              <a:t>Figura </a:t>
            </a:r>
            <a:r>
              <a:rPr lang="es-ES" sz="1350" spc="0">
                <a:solidFill>
                  <a:srgbClr val="000000"/>
                </a:solidFill>
                <a:latin typeface="Arial" pitchFamily="2" panose="02020603050405020304"/>
              </a:rPr>
              <a:t>iii</a:t>
            </a:r>
            <a:r>
              <a:rPr lang="es-ES" sz="1150" spc="0">
                <a:solidFill>
                  <a:srgbClr val="000000"/>
                </a:solidFill>
                <a:latin typeface="Bookman Old Style" pitchFamily="1" panose="02020603050405020304"/>
              </a:rPr>
              <a:t>: Rector Antonio Sánchez Misiego. Catedrático de Universidad de </a:t>
            </a:r>
            <a:br/>
            <a:r>
              <a:rPr lang="es-ES" sz="1150" spc="0">
                <a:solidFill>
                  <a:srgbClr val="000000"/>
                </a:solidFill>
                <a:latin typeface="Bookman Old Style" pitchFamily="1" panose="02020603050405020304"/>
              </a:rPr>
              <a:t>Química Analítica </a:t>
            </a:r>
          </a:p>
        </p:txBody>
      </p:sp>
      <p:sp>
        <p:nvSpPr>
          <p:cNvPr id="6" name=""/>
          <p:cNvSpPr/>
          <p:nvPr>
            <p:ph type="body" idx="10"/>
          </p:nvPr>
        </p:nvSpPr>
        <p:spPr>
          <a:xfrm>
            <a:off x="1042670" y="9731375"/>
            <a:ext cx="5486400" cy="238125"/>
          </a:xfrm>
          <a:prstGeom prst="rect">
            <a:avLst/>
          </a:prstGeom>
          <a:noFill/>
          <a:ln w="0" cmpd="sng">
            <a:noFill/>
            <a:prstDash val="solid"/>
          </a:ln>
        </p:spPr>
        <p:txBody>
          <a:bodyPr vert="horz" lIns="0" tIns="62865" rIns="0" bIns="0" anchor="t"/>
          <a:lstStyle/>
          <a:p>
            <a:pPr marL="45720" marR="0" indent="0" algn="l">
              <a:lnSpc>
                <a:spcPts val="1300"/>
              </a:lnSpc>
              <a:spcAft>
                <a:spcPts val="15"/>
              </a:spcAft>
            </a:pPr>
            <a:r>
              <a:rPr lang="es-ES" sz="1150" spc="5">
                <a:solidFill>
                  <a:srgbClr val="000000"/>
                </a:solidFill>
                <a:latin typeface="Bookman Old Style" pitchFamily="1" panose="02020603050405020304"/>
              </a:rPr>
              <a:t>50 Aniversario 1968–2019 </a:t>
            </a:r>
          </a:p>
        </p:txBody>
      </p:sp>
      <p:cxnSp>
        <p:nvCxnSpPr>
          <p:cNvPr id="7" name=""/>
          <p:cNvCxnSpPr/>
          <p:nvPr/>
        </p:nvCxnSpPr>
        <p:spPr>
          <a:xfrm>
            <a:off x="1097280" y="9735185"/>
            <a:ext cx="5432425" cy="0"/>
          </a:xfrm>
          <a:prstGeom prst="line">
            <a:avLst/>
          </a:prstGeom>
          <a:ln w="6350" cmpd="sng">
            <a:solidFill>
              <a:srgbClr val="000000"/>
            </a:solidFill>
          </a:ln>
        </p:spPr>
      </p:cxnSp>
    </p:spTree>
  </p:cSld>
  <p:clrMapOvr>
    <a:masterClrMapping/>
  </p:clrMapOvr>
</p:sld>
</file>

<file path=ppt/slides/slide11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393190" y="3556000"/>
            <a:ext cx="4826000" cy="697230"/>
          </a:xfrm>
          <a:prstGeom prst="rect">
            <a:avLst/>
          </a:prstGeom>
          <a:noFill/>
          <a:ln w="0" cmpd="sng">
            <a:noFill/>
            <a:prstDash val="solid"/>
          </a:ln>
        </p:spPr>
        <p:txBody>
          <a:bodyPr vert="horz" lIns="0" tIns="0" rIns="0" bIns="0" anchor="t"/>
          <a:lstStyle/>
          <a:p>
            <a:pPr marL="0" marR="0" indent="0" algn="ctr">
              <a:lnSpc>
                <a:spcPts val="2700"/>
              </a:lnSpc>
              <a:spcAft>
                <a:spcPts val="2795"/>
              </a:spcAft>
            </a:pPr>
            <a:r>
              <a:rPr lang="es-ES" sz="2300" spc="135">
                <a:solidFill>
                  <a:srgbClr val="000000"/>
                </a:solidFill>
                <a:latin typeface="Bookman Old Style" pitchFamily="1" panose="02020603050405020304"/>
              </a:rPr>
              <a:t>Parte IV </a:t>
            </a:r>
          </a:p>
        </p:txBody>
      </p:sp>
      <p:sp>
        <p:nvSpPr>
          <p:cNvPr id="3" name=""/>
          <p:cNvSpPr/>
          <p:nvPr>
            <p:ph type="body" idx="10"/>
          </p:nvPr>
        </p:nvSpPr>
        <p:spPr>
          <a:xfrm>
            <a:off x="1393190" y="4253230"/>
            <a:ext cx="4826000" cy="5541645"/>
          </a:xfrm>
          <a:prstGeom prst="rect">
            <a:avLst/>
          </a:prstGeom>
          <a:noFill/>
          <a:ln w="0" cmpd="sng">
            <a:noFill/>
            <a:prstDash val="solid"/>
          </a:ln>
        </p:spPr>
        <p:txBody>
          <a:bodyPr vert="horz" lIns="0" tIns="0" rIns="0" bIns="0" anchor="t"/>
          <a:lstStyle/>
          <a:p>
            <a:pPr marL="1051560" marR="0" indent="0" algn="l">
              <a:lnSpc>
                <a:spcPts val="2800"/>
              </a:lnSpc>
              <a:spcAft>
                <a:spcPts val="37950"/>
              </a:spcAft>
            </a:pPr>
            <a:r>
              <a:rPr lang="es-ES" sz="2300" spc="0">
                <a:solidFill>
                  <a:srgbClr val="000000"/>
                </a:solidFill>
                <a:latin typeface="Bookman Old Style" pitchFamily="1" panose="02020603050405020304"/>
              </a:rPr>
              <a:t>Comunidad discente, docente y recursos humanos </a:t>
            </a:r>
          </a:p>
        </p:txBody>
      </p:sp>
      <p:sp>
        <p:nvSpPr>
          <p:cNvPr id="4" name=""/>
          <p:cNvSpPr/>
          <p:nvPr>
            <p:ph type="body" idx="10"/>
          </p:nvPr>
        </p:nvSpPr>
        <p:spPr>
          <a:xfrm>
            <a:off x="1393190" y="9794875"/>
            <a:ext cx="4826000" cy="161925"/>
          </a:xfrm>
          <a:prstGeom prst="rect">
            <a:avLst/>
          </a:prstGeom>
          <a:noFill/>
          <a:ln w="0" cmpd="sng">
            <a:noFill/>
            <a:prstDash val="solid"/>
          </a:ln>
        </p:spPr>
        <p:txBody>
          <a:bodyPr vert="horz" lIns="0" tIns="0" rIns="0" bIns="0" anchor="t"/>
          <a:lstStyle/>
          <a:p>
            <a:pPr marL="0" marR="0" indent="0" algn="ctr">
              <a:lnSpc>
                <a:spcPts val="1200"/>
              </a:lnSpc>
              <a:spcAft>
                <a:spcPts val="0"/>
              </a:spcAft>
            </a:pPr>
            <a:r>
              <a:rPr lang="es-ES" sz="1100" spc="175">
                <a:solidFill>
                  <a:srgbClr val="000000"/>
                </a:solidFill>
                <a:latin typeface="Arial" pitchFamily="2" panose="02020603050405020304"/>
              </a:rPr>
              <a:t>93 </a:t>
            </a:r>
          </a:p>
        </p:txBody>
      </p:sp>
    </p:spTree>
  </p:cSld>
  <p:clrMapOvr>
    <a:masterClrMapping/>
  </p:clrMapOvr>
</p:sld>
</file>

<file path=ppt/slides/slide11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11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1676400"/>
            <a:ext cx="5486400" cy="913765"/>
          </a:xfrm>
          <a:prstGeom prst="rect">
            <a:avLst/>
          </a:prstGeom>
          <a:noFill/>
          <a:ln w="0" cmpd="sng">
            <a:noFill/>
            <a:prstDash val="solid"/>
          </a:ln>
        </p:spPr>
        <p:txBody>
          <a:bodyPr vert="horz" lIns="0" tIns="0" rIns="0" bIns="0" anchor="t"/>
          <a:lstStyle/>
          <a:p>
            <a:pPr marL="0" marR="0" indent="0" algn="ctr">
              <a:lnSpc>
                <a:spcPts val="3400"/>
              </a:lnSpc>
              <a:spcAft>
                <a:spcPts val="365"/>
              </a:spcAft>
            </a:pPr>
            <a:r>
              <a:rPr lang="es-ES" sz="2350" spc="0">
                <a:solidFill>
                  <a:srgbClr val="000000"/>
                </a:solidFill>
                <a:latin typeface="Bookman Old Style" pitchFamily="1" panose="02020603050405020304"/>
              </a:rPr>
              <a:t>Capítulo 6 </a:t>
            </a:r>
            <a:br/>
            <a:r>
              <a:rPr lang="es-ES" sz="2350" spc="0">
                <a:solidFill>
                  <a:srgbClr val="000000"/>
                </a:solidFill>
                <a:latin typeface="Bookman Old Style" pitchFamily="1" panose="02020603050405020304"/>
              </a:rPr>
              <a:t>Estudiantes </a:t>
            </a:r>
          </a:p>
        </p:txBody>
      </p:sp>
      <p:sp>
        <p:nvSpPr>
          <p:cNvPr id="3" name=""/>
          <p:cNvSpPr/>
          <p:nvPr>
            <p:ph type="body" idx="10"/>
          </p:nvPr>
        </p:nvSpPr>
        <p:spPr>
          <a:xfrm>
            <a:off x="1097280" y="2590165"/>
            <a:ext cx="5486400" cy="1604010"/>
          </a:xfrm>
          <a:prstGeom prst="rect">
            <a:avLst/>
          </a:prstGeom>
          <a:noFill/>
          <a:ln w="0" cmpd="sng">
            <a:noFill/>
            <a:prstDash val="solid"/>
          </a:ln>
        </p:spPr>
        <p:txBody>
          <a:bodyPr vert="horz" lIns="0" tIns="551815" rIns="0" bIns="0" anchor="t"/>
          <a:lstStyle/>
          <a:p>
            <a:pPr marL="0" marR="91440" indent="0" algn="just">
              <a:lnSpc>
                <a:spcPts val="1400"/>
              </a:lnSpc>
              <a:spcAft>
                <a:spcPts val="0"/>
              </a:spcAft>
            </a:pPr>
            <a:r>
              <a:rPr lang="es-ES" sz="1300" spc="0">
                <a:solidFill>
                  <a:srgbClr val="000000"/>
                </a:solidFill>
                <a:latin typeface="Garamond" pitchFamily="1" panose="02020603050405020304"/>
              </a:rPr>
              <a:t>Durante los 25 primeros cursos académicos (1968/69–1992/93) de existencia de la </a:t>
            </a:r>
            <a:r>
              <a:rPr lang="es-ES" sz="1150" spc="0">
                <a:solidFill>
                  <a:srgbClr val="000000"/>
                </a:solidFill>
                <a:latin typeface="Bookman Old Style" pitchFamily="1" panose="02020603050405020304"/>
              </a:rPr>
              <a:t>Facultad de Ciencias </a:t>
            </a:r>
            <a:r>
              <a:rPr lang="es-ES" sz="1300" spc="0">
                <a:solidFill>
                  <a:srgbClr val="000000"/>
                </a:solidFill>
                <a:latin typeface="Garamond" pitchFamily="1" panose="02020603050405020304"/>
              </a:rPr>
              <a:t>formularon su matrícula en el Centro 15.503 estudiantes. </a:t>
            </a:r>
          </a:p>
          <a:p>
            <a:pPr marL="0" marR="0" indent="0" algn="ctr">
              <a:lnSpc>
                <a:spcPts val="1400"/>
              </a:lnSpc>
              <a:spcBef>
                <a:spcPts val="1560"/>
              </a:spcBef>
              <a:spcAft>
                <a:spcPts val="895"/>
              </a:spcAft>
            </a:pPr>
            <a:r>
              <a:rPr lang="es-ES" sz="1150" spc="0">
                <a:solidFill>
                  <a:srgbClr val="000000"/>
                </a:solidFill>
                <a:latin typeface="Bookman Old Style" pitchFamily="1" panose="02020603050405020304"/>
              </a:rPr>
              <a:t>Tabla </a:t>
            </a:r>
            <a:r>
              <a:rPr lang="es-ES" sz="1300" spc="0">
                <a:solidFill>
                  <a:srgbClr val="000000"/>
                </a:solidFill>
                <a:latin typeface="Garamond" pitchFamily="1" panose="02020603050405020304"/>
              </a:rPr>
              <a:t>6.1: Evolución de los estudiantes </a:t>
            </a:r>
            <a:r>
              <a:rPr lang="es-ES" sz="1300" i="1" spc="0">
                <a:solidFill>
                  <a:srgbClr val="000000"/>
                </a:solidFill>
                <a:latin typeface="Garamond" pitchFamily="1" panose="02020603050405020304"/>
              </a:rPr>
              <a:t>matriculados </a:t>
            </a:r>
            <a:r>
              <a:rPr lang="es-ES" sz="1300" spc="0">
                <a:solidFill>
                  <a:srgbClr val="000000"/>
                </a:solidFill>
                <a:latin typeface="Garamond" pitchFamily="1" panose="02020603050405020304"/>
              </a:rPr>
              <a:t>en la Facultad de Ciencias </a:t>
            </a:r>
            <a:br/>
            <a:r>
              <a:rPr lang="es-ES" sz="1300" spc="0">
                <a:solidFill>
                  <a:srgbClr val="000000"/>
                </a:solidFill>
                <a:latin typeface="Garamond" pitchFamily="1" panose="02020603050405020304"/>
              </a:rPr>
              <a:t>durante los 25 primeros años. </a:t>
            </a:r>
          </a:p>
        </p:txBody>
      </p:sp>
      <p:graphicFrame>
        <p:nvGraphicFramePr>
          <p:cNvPr id="5" name=""/>
          <p:cNvGraphicFramePr>
            <a:graphicFrameLocks noGrp="1"/>
          </p:cNvGraphicFramePr>
          <p:nvPr/>
        </p:nvGraphicFramePr>
        <p:xfrm>
          <a:off x="1920240" y="4221480"/>
          <a:ext cx="5486400" cy="4281805"/>
        </p:xfrm>
        <a:graphic>
          <a:graphicData uri="http://schemas.openxmlformats.org/drawingml/2006/table">
            <a:tbl>
              <a:tblGrid>
                <a:gridCol w="567055"/>
                <a:gridCol w="960120"/>
                <a:gridCol w="603250"/>
                <a:gridCol w="1073150"/>
                <a:gridCol w="511810"/>
              </a:tblGrid>
              <a:tr h="143510">
                <a:tc>
                  <a:txBody>
                    <a:bodyPr vert="horz" anchor="t"/>
                    <a:lstStyle/>
                    <a:p>
                      <a:pPr marL="0" marR="143510" indent="0" algn="r">
                        <a:lnSpc>
                          <a:spcPts val="1000"/>
                        </a:lnSpc>
                        <a:spcBef>
                          <a:spcPts val="0"/>
                        </a:spcBef>
                        <a:spcAft>
                          <a:spcPts val="115"/>
                        </a:spcAft>
                      </a:pPr>
                      <a:r>
                        <a:rPr lang="es-ES" sz="850" spc="0">
                          <a:solidFill>
                            <a:srgbClr val="000000"/>
                          </a:solidFill>
                          <a:latin typeface="Garamond" pitchFamily="1" panose="02020603050405020304"/>
                        </a:rPr>
                        <a:t>Curso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133985" indent="0" algn="r">
                        <a:lnSpc>
                          <a:spcPts val="1000"/>
                        </a:lnSpc>
                        <a:spcBef>
                          <a:spcPts val="0"/>
                        </a:spcBef>
                        <a:spcAft>
                          <a:spcPts val="115"/>
                        </a:spcAft>
                        <a:tabLst>
                          <a:tab algn="l" pos="457200"/>
                        </a:tabLst>
                      </a:pPr>
                      <a:r>
                        <a:rPr lang="es-ES" sz="850" spc="0">
                          <a:solidFill>
                            <a:srgbClr val="000000"/>
                          </a:solidFill>
                          <a:latin typeface="Garamond" pitchFamily="1" panose="02020603050405020304"/>
                        </a:rPr>
                        <a:t>Ciclo I </a:t>
                      </a:r>
                      <a:r>
                        <a:rPr lang="es-ES" sz="850" spc="0">
                          <a:solidFill>
                            <a:srgbClr val="000000"/>
                          </a:solidFill>
                          <a:latin typeface="Garamond" pitchFamily="1" panose="02020603050405020304"/>
                        </a:rPr>
                        <a:t>Ciclo II </a:t>
                      </a:r>
                    </a:p>
                  </a:txBody>
                  <a:tcPr anchor="ctr" marL="0" marR="0" marT="0" marB="0">
                    <a:lnL w="27305" cmpd="dbl">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146050" indent="0" algn="r">
                        <a:lnSpc>
                          <a:spcPts val="1000"/>
                        </a:lnSpc>
                        <a:spcBef>
                          <a:spcPts val="0"/>
                        </a:spcBef>
                        <a:spcAft>
                          <a:spcPts val="115"/>
                        </a:spcAft>
                      </a:pPr>
                      <a:r>
                        <a:rPr lang="es-ES" sz="850" spc="0">
                          <a:solidFill>
                            <a:srgbClr val="000000"/>
                          </a:solidFill>
                          <a:latin typeface="Garamond" pitchFamily="1" panose="02020603050405020304"/>
                        </a:rPr>
                        <a:t>SubTotal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ctr">
                        <a:lnSpc>
                          <a:spcPts val="1000"/>
                        </a:lnSpc>
                        <a:spcBef>
                          <a:spcPts val="0"/>
                        </a:spcBef>
                        <a:spcAft>
                          <a:spcPts val="115"/>
                        </a:spcAft>
                        <a:tabLst>
                          <a:tab algn="l" pos="457200"/>
                        </a:tabLst>
                      </a:pPr>
                      <a:r>
                        <a:rPr lang="es-ES" sz="850" spc="0">
                          <a:solidFill>
                            <a:srgbClr val="000000"/>
                          </a:solidFill>
                          <a:latin typeface="Garamond" pitchFamily="1" panose="02020603050405020304"/>
                        </a:rPr>
                        <a:t>Libres </a:t>
                      </a:r>
                      <a:r>
                        <a:rPr lang="es-ES" sz="850" spc="0">
                          <a:solidFill>
                            <a:srgbClr val="000000"/>
                          </a:solidFill>
                          <a:latin typeface="Garamond" pitchFamily="1" panose="02020603050405020304"/>
                        </a:rPr>
                        <a:t>Doctorado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88265" indent="0" algn="r">
                        <a:lnSpc>
                          <a:spcPts val="1000"/>
                        </a:lnSpc>
                        <a:spcBef>
                          <a:spcPts val="0"/>
                        </a:spcBef>
                        <a:spcAft>
                          <a:spcPts val="115"/>
                        </a:spcAft>
                      </a:pPr>
                      <a:r>
                        <a:rPr lang="es-ES" sz="850" spc="0">
                          <a:solidFill>
                            <a:srgbClr val="000000"/>
                          </a:solidFill>
                          <a:latin typeface="Garamond" pitchFamily="1" panose="02020603050405020304"/>
                        </a:rPr>
                        <a:t>TOTAL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r>
              <a:tr h="133985">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68/69 </a:t>
                      </a:r>
                    </a:p>
                  </a:txBody>
                  <a:tcPr anchor="ctr" marL="0" marR="0" marT="0" marB="0">
                    <a:lnL w="27305" cmpd="dbl">
                      <a:solidFill>
                        <a:srgbClr val="000000"/>
                      </a:solidFill>
                      <a:prstDash val="solid"/>
                    </a:lnL>
                    <a:lnR w="27305" cmpd="dbl">
                      <a:solidFill>
                        <a:srgbClr val="000000"/>
                      </a:solidFill>
                      <a:prstDash val="solid"/>
                    </a:lnR>
                    <a:lnT w="27305" cmpd="dbl">
                      <a:solidFill>
                        <a:srgbClr val="000000"/>
                      </a:solid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777240"/>
                        </a:tabLst>
                      </a:pPr>
                      <a:r>
                        <a:rPr lang="es-ES" sz="850" spc="0">
                          <a:solidFill>
                            <a:srgbClr val="000000"/>
                          </a:solidFill>
                          <a:latin typeface="Garamond" pitchFamily="1" panose="02020603050405020304"/>
                        </a:rPr>
                        <a:t>63 </a:t>
                      </a:r>
                      <a:r>
                        <a:rPr lang="es-ES" sz="850" spc="0">
                          <a:solidFill>
                            <a:srgbClr val="000000"/>
                          </a:solidFill>
                          <a:latin typeface="Garamond" pitchFamily="1" panose="02020603050405020304"/>
                        </a:rPr>
                        <a:t>- </a:t>
                      </a:r>
                    </a:p>
                  </a:txBody>
                  <a:tcPr anchor="ctr" marL="0" marR="0" marT="0" marB="0">
                    <a:lnL w="27305" cmpd="dbl">
                      <a:solidFill>
                        <a:srgbClr val="000000"/>
                      </a:solidFill>
                      <a:prstDash val="solid"/>
                    </a:lnL>
                    <a:lnR w="6350" cmpd="sng">
                      <a:solidFill>
                        <a:srgbClr val="000000"/>
                      </a:solidFill>
                      <a:prstDash val="solid"/>
                    </a:lnR>
                    <a:lnT w="27305" cmpd="dbl">
                      <a:solidFill>
                        <a:srgbClr val="000000"/>
                      </a:solid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63 </a:t>
                      </a:r>
                    </a:p>
                  </a:txBody>
                  <a:tcPr anchor="ctr" marL="0" marR="0" marT="0" marB="0">
                    <a:lnL w="6350" cmpd="sng">
                      <a:solidFill>
                        <a:srgbClr val="000000"/>
                      </a:solidFill>
                      <a:prstDash val="solid"/>
                    </a:lnL>
                    <a:lnR w="27305" cmpd="dbl">
                      <a:solidFill>
                        <a:srgbClr val="000000"/>
                      </a:solidFill>
                      <a:prstDash val="solid"/>
                    </a:lnR>
                    <a:lnT w="27305" cmpd="dbl">
                      <a:solidFill>
                        <a:srgbClr val="000000"/>
                      </a:solid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15 </a:t>
                      </a:r>
                      <a:r>
                        <a:rPr lang="es-ES" sz="850" spc="0">
                          <a:solidFill>
                            <a:srgbClr val="000000"/>
                          </a:solidFill>
                          <a:latin typeface="Garamond" pitchFamily="1" panose="02020603050405020304"/>
                        </a:rPr>
                        <a:t>6 </a:t>
                      </a:r>
                    </a:p>
                  </a:txBody>
                  <a:tcPr anchor="ctr" marL="0" marR="0" marT="0" marB="0">
                    <a:lnL w="27305" cmpd="dbl">
                      <a:solidFill>
                        <a:srgbClr val="000000"/>
                      </a:solidFill>
                      <a:prstDash val="solid"/>
                    </a:lnL>
                    <a:lnR w="27305" cmpd="dbl">
                      <a:solidFill>
                        <a:srgbClr val="000000"/>
                      </a:solidFill>
                      <a:prstDash val="solid"/>
                    </a:lnR>
                    <a:lnT w="27305" cmpd="dbl">
                      <a:solidFill>
                        <a:srgbClr val="000000"/>
                      </a:solid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84 </a:t>
                      </a:r>
                    </a:p>
                  </a:txBody>
                  <a:tcPr anchor="ctr" marL="0" marR="0" marT="0" marB="0">
                    <a:lnL w="27305" cmpd="dbl">
                      <a:solidFill>
                        <a:srgbClr val="000000"/>
                      </a:solidFill>
                      <a:prstDash val="solid"/>
                    </a:lnL>
                    <a:lnR w="27305" cmpd="dbl">
                      <a:solidFill>
                        <a:srgbClr val="000000"/>
                      </a:solidFill>
                      <a:prstDash val="solid"/>
                    </a:lnR>
                    <a:lnT w="27305" cmpd="dbl">
                      <a:solidFill>
                        <a:srgbClr val="000000"/>
                      </a:solidFill>
                      <a:prstDash val="solid"/>
                    </a:lnT>
                    <a:lnB w="0" cmpd="sng">
                      <a:noFill/>
                      <a:prstDash val="solid"/>
                    </a:lnB>
                  </a:tcPr>
                </a:tc>
              </a:tr>
              <a:tr h="125095">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69/70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777240"/>
                        </a:tabLst>
                      </a:pPr>
                      <a:r>
                        <a:rPr lang="es-ES" sz="850" spc="0">
                          <a:solidFill>
                            <a:srgbClr val="000000"/>
                          </a:solidFill>
                          <a:latin typeface="Garamond" pitchFamily="1" panose="02020603050405020304"/>
                        </a:rPr>
                        <a:t>134 </a:t>
                      </a:r>
                      <a:r>
                        <a:rPr lang="es-ES" sz="850" spc="0">
                          <a:solidFill>
                            <a:srgbClr val="000000"/>
                          </a:solidFill>
                          <a:latin typeface="Garamond" pitchFamily="1" panose="02020603050405020304"/>
                        </a:rPr>
                        <a:t>-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134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1 </a:t>
                      </a:r>
                      <a:r>
                        <a:rPr lang="es-ES" sz="850" spc="0">
                          <a:solidFill>
                            <a:srgbClr val="000000"/>
                          </a:solidFill>
                          <a:latin typeface="Garamond" pitchFamily="1" panose="02020603050405020304"/>
                        </a:rPr>
                        <a:t>9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144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4460">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70/71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777240"/>
                        </a:tabLst>
                      </a:pPr>
                      <a:r>
                        <a:rPr lang="es-ES" sz="850" spc="0">
                          <a:solidFill>
                            <a:srgbClr val="000000"/>
                          </a:solidFill>
                          <a:latin typeface="Garamond" pitchFamily="1" panose="02020603050405020304"/>
                        </a:rPr>
                        <a:t>174 </a:t>
                      </a:r>
                      <a:r>
                        <a:rPr lang="es-ES" sz="850" spc="0">
                          <a:solidFill>
                            <a:srgbClr val="000000"/>
                          </a:solidFill>
                          <a:latin typeface="Garamond" pitchFamily="1" panose="02020603050405020304"/>
                        </a:rPr>
                        <a:t>-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174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14 </a:t>
                      </a:r>
                      <a:r>
                        <a:rPr lang="es-ES" sz="850" spc="0">
                          <a:solidFill>
                            <a:srgbClr val="000000"/>
                          </a:solidFill>
                          <a:latin typeface="Garamond" pitchFamily="1" panose="02020603050405020304"/>
                        </a:rPr>
                        <a:t>14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202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5095">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71/72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85800"/>
                        </a:tabLst>
                      </a:pPr>
                      <a:r>
                        <a:rPr lang="es-ES" sz="850" spc="0">
                          <a:solidFill>
                            <a:srgbClr val="000000"/>
                          </a:solidFill>
                          <a:latin typeface="Garamond" pitchFamily="1" panose="02020603050405020304"/>
                        </a:rPr>
                        <a:t>123 </a:t>
                      </a:r>
                      <a:r>
                        <a:rPr lang="es-ES" sz="850" spc="0">
                          <a:solidFill>
                            <a:srgbClr val="000000"/>
                          </a:solidFill>
                          <a:latin typeface="Garamond" pitchFamily="1" panose="02020603050405020304"/>
                        </a:rPr>
                        <a:t>30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153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9 </a:t>
                      </a:r>
                      <a:r>
                        <a:rPr lang="es-ES" sz="850" spc="0">
                          <a:solidFill>
                            <a:srgbClr val="000000"/>
                          </a:solidFill>
                          <a:latin typeface="Garamond" pitchFamily="1" panose="02020603050405020304"/>
                        </a:rPr>
                        <a:t>12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174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5095">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72/73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85800"/>
                        </a:tabLst>
                      </a:pPr>
                      <a:r>
                        <a:rPr lang="es-ES" sz="850" spc="0">
                          <a:solidFill>
                            <a:srgbClr val="000000"/>
                          </a:solidFill>
                          <a:latin typeface="Garamond" pitchFamily="1" panose="02020603050405020304"/>
                        </a:rPr>
                        <a:t>152 </a:t>
                      </a:r>
                      <a:r>
                        <a:rPr lang="es-ES" sz="850" spc="0">
                          <a:solidFill>
                            <a:srgbClr val="000000"/>
                          </a:solidFill>
                          <a:latin typeface="Garamond" pitchFamily="1" panose="02020603050405020304"/>
                        </a:rPr>
                        <a:t>65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217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20 </a:t>
                      </a:r>
                      <a:r>
                        <a:rPr lang="es-ES" sz="850" spc="0">
                          <a:solidFill>
                            <a:srgbClr val="000000"/>
                          </a:solidFill>
                          <a:latin typeface="Garamond" pitchFamily="1" panose="02020603050405020304"/>
                        </a:rPr>
                        <a:t>7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244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5095">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73/74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685800"/>
                        </a:tabLst>
                      </a:pPr>
                      <a:r>
                        <a:rPr lang="es-ES" sz="850" spc="0">
                          <a:solidFill>
                            <a:srgbClr val="000000"/>
                          </a:solidFill>
                          <a:latin typeface="Garamond" pitchFamily="1" panose="02020603050405020304"/>
                        </a:rPr>
                        <a:t>116 </a:t>
                      </a:r>
                      <a:r>
                        <a:rPr lang="es-ES" sz="850" spc="0">
                          <a:solidFill>
                            <a:srgbClr val="000000"/>
                          </a:solidFill>
                          <a:latin typeface="Garamond" pitchFamily="1" panose="02020603050405020304"/>
                        </a:rPr>
                        <a:t>62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178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24 </a:t>
                      </a:r>
                      <a:r>
                        <a:rPr lang="es-ES" sz="850" spc="0">
                          <a:solidFill>
                            <a:srgbClr val="000000"/>
                          </a:solidFill>
                          <a:latin typeface="Garamond" pitchFamily="1" panose="02020603050405020304"/>
                        </a:rPr>
                        <a:t>17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219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7635">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74/75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268 </a:t>
                      </a:r>
                      <a:r>
                        <a:rPr lang="es-ES" sz="850" spc="0">
                          <a:solidFill>
                            <a:srgbClr val="000000"/>
                          </a:solidFill>
                          <a:latin typeface="Garamond" pitchFamily="1" panose="02020603050405020304"/>
                        </a:rPr>
                        <a:t>107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375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27 </a:t>
                      </a:r>
                      <a:r>
                        <a:rPr lang="es-ES" sz="850" spc="0">
                          <a:solidFill>
                            <a:srgbClr val="000000"/>
                          </a:solidFill>
                          <a:latin typeface="Garamond" pitchFamily="1" panose="02020603050405020304"/>
                        </a:rPr>
                        <a:t>17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419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1920">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75/76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85800"/>
                        </a:tabLst>
                      </a:pPr>
                      <a:r>
                        <a:rPr lang="es-ES" sz="850" spc="0">
                          <a:solidFill>
                            <a:srgbClr val="000000"/>
                          </a:solidFill>
                          <a:latin typeface="Garamond" pitchFamily="1" panose="02020603050405020304"/>
                        </a:rPr>
                        <a:t>213 </a:t>
                      </a:r>
                      <a:r>
                        <a:rPr lang="es-ES" sz="850" spc="0">
                          <a:solidFill>
                            <a:srgbClr val="000000"/>
                          </a:solidFill>
                          <a:latin typeface="Garamond" pitchFamily="1" panose="02020603050405020304"/>
                        </a:rPr>
                        <a:t>42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255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52 </a:t>
                      </a:r>
                      <a:r>
                        <a:rPr lang="es-ES" sz="850" spc="0">
                          <a:solidFill>
                            <a:srgbClr val="000000"/>
                          </a:solidFill>
                          <a:latin typeface="Garamond" pitchFamily="1" panose="02020603050405020304"/>
                        </a:rPr>
                        <a:t>23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330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34620">
                <a:tc>
                  <a:txBody>
                    <a:bodyPr vert="horz" anchor="t"/>
                    <a:lstStyle/>
                    <a:p>
                      <a:pPr marL="0" marR="143510" indent="0" algn="r">
                        <a:lnSpc>
                          <a:spcPts val="1000"/>
                        </a:lnSpc>
                        <a:spcBef>
                          <a:spcPts val="0"/>
                        </a:spcBef>
                        <a:spcAft>
                          <a:spcPts val="20"/>
                        </a:spcAft>
                      </a:pPr>
                      <a:r>
                        <a:rPr lang="es-ES" sz="850" spc="0">
                          <a:solidFill>
                            <a:srgbClr val="000000"/>
                          </a:solidFill>
                          <a:latin typeface="Garamond" pitchFamily="1" panose="02020603050405020304"/>
                        </a:rPr>
                        <a:t>76/77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133985" indent="0" algn="r">
                        <a:lnSpc>
                          <a:spcPts val="1000"/>
                        </a:lnSpc>
                        <a:spcBef>
                          <a:spcPts val="0"/>
                        </a:spcBef>
                        <a:spcAft>
                          <a:spcPts val="20"/>
                        </a:spcAft>
                        <a:tabLst>
                          <a:tab algn="l" pos="685800"/>
                        </a:tabLst>
                      </a:pPr>
                      <a:r>
                        <a:rPr lang="es-ES" sz="850" spc="0">
                          <a:solidFill>
                            <a:srgbClr val="000000"/>
                          </a:solidFill>
                          <a:latin typeface="Garamond" pitchFamily="1" panose="02020603050405020304"/>
                        </a:rPr>
                        <a:t>138 </a:t>
                      </a:r>
                      <a:r>
                        <a:rPr lang="es-ES" sz="850" spc="0">
                          <a:solidFill>
                            <a:srgbClr val="000000"/>
                          </a:solidFill>
                          <a:latin typeface="Garamond" pitchFamily="1" panose="02020603050405020304"/>
                        </a:rPr>
                        <a:t>36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0" indent="0" algn="r">
                        <a:lnSpc>
                          <a:spcPts val="1000"/>
                        </a:lnSpc>
                        <a:spcBef>
                          <a:spcPts val="0"/>
                        </a:spcBef>
                        <a:spcAft>
                          <a:spcPts val="20"/>
                        </a:spcAft>
                      </a:pPr>
                      <a:r>
                        <a:rPr lang="es-ES" sz="850" spc="0">
                          <a:solidFill>
                            <a:srgbClr val="000000"/>
                          </a:solidFill>
                          <a:latin typeface="Garamond" pitchFamily="1" panose="02020603050405020304"/>
                        </a:rPr>
                        <a:t>174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318135" indent="0" algn="r">
                        <a:lnSpc>
                          <a:spcPts val="1000"/>
                        </a:lnSpc>
                        <a:spcBef>
                          <a:spcPts val="0"/>
                        </a:spcBef>
                        <a:spcAft>
                          <a:spcPts val="20"/>
                        </a:spcAft>
                        <a:tabLst>
                          <a:tab algn="l" pos="640080"/>
                        </a:tabLst>
                      </a:pPr>
                      <a:r>
                        <a:rPr lang="es-ES" sz="850" spc="0">
                          <a:solidFill>
                            <a:srgbClr val="000000"/>
                          </a:solidFill>
                          <a:latin typeface="Garamond" pitchFamily="1" panose="02020603050405020304"/>
                        </a:rPr>
                        <a:t>49 </a:t>
                      </a:r>
                      <a:r>
                        <a:rPr lang="es-ES" sz="850" spc="0">
                          <a:solidFill>
                            <a:srgbClr val="000000"/>
                          </a:solidFill>
                          <a:latin typeface="Garamond" pitchFamily="1" panose="02020603050405020304"/>
                        </a:rPr>
                        <a:t>29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88265" indent="0" algn="r">
                        <a:lnSpc>
                          <a:spcPts val="1000"/>
                        </a:lnSpc>
                        <a:spcBef>
                          <a:spcPts val="0"/>
                        </a:spcBef>
                        <a:spcAft>
                          <a:spcPts val="20"/>
                        </a:spcAft>
                      </a:pPr>
                      <a:r>
                        <a:rPr lang="es-ES" sz="850" spc="0">
                          <a:solidFill>
                            <a:srgbClr val="000000"/>
                          </a:solidFill>
                          <a:latin typeface="Garamond" pitchFamily="1" panose="02020603050405020304"/>
                        </a:rPr>
                        <a:t>252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r>
              <a:tr h="130810">
                <a:tc>
                  <a:txBody>
                    <a:bodyPr vert="horz" anchor="t"/>
                    <a:lstStyle/>
                    <a:p>
                      <a:pPr marL="0" marR="143510" indent="0" algn="r">
                        <a:lnSpc>
                          <a:spcPts val="800"/>
                        </a:lnSpc>
                        <a:spcBef>
                          <a:spcPts val="0"/>
                        </a:spcBef>
                        <a:spcAft>
                          <a:spcPts val="5"/>
                        </a:spcAft>
                      </a:pPr>
                      <a:r>
                        <a:rPr lang="es-ES" sz="700" spc="-70">
                          <a:solidFill>
                            <a:srgbClr val="000000"/>
                          </a:solidFill>
                          <a:latin typeface="Courier New" pitchFamily="3" panose="02020603050405020304"/>
                        </a:rPr>
                        <a:t>SubTotal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3398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1381 </a:t>
                      </a:r>
                      <a:r>
                        <a:rPr lang="es-ES" sz="850" spc="0">
                          <a:solidFill>
                            <a:srgbClr val="000000"/>
                          </a:solidFill>
                          <a:latin typeface="Garamond" pitchFamily="1" panose="02020603050405020304"/>
                        </a:rPr>
                        <a:t>342 </a:t>
                      </a:r>
                    </a:p>
                  </a:txBody>
                  <a:tcPr anchor="ctr" marL="0" marR="0" marT="0" marB="0">
                    <a:lnL w="27305"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1723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260985" indent="0" algn="r">
                        <a:lnSpc>
                          <a:spcPts val="1000"/>
                        </a:lnSpc>
                        <a:spcBef>
                          <a:spcPts val="0"/>
                        </a:spcBef>
                        <a:spcAft>
                          <a:spcPts val="0"/>
                        </a:spcAft>
                        <a:tabLst>
                          <a:tab algn="l" pos="594360"/>
                        </a:tabLst>
                      </a:pPr>
                      <a:r>
                        <a:rPr lang="es-ES" sz="850" spc="0">
                          <a:solidFill>
                            <a:srgbClr val="000000"/>
                          </a:solidFill>
                          <a:latin typeface="Garamond" pitchFamily="1" panose="02020603050405020304"/>
                        </a:rPr>
                        <a:t>211 </a:t>
                      </a:r>
                      <a:r>
                        <a:rPr lang="es-ES" sz="850" spc="0">
                          <a:solidFill>
                            <a:srgbClr val="000000"/>
                          </a:solidFill>
                          <a:latin typeface="Garamond" pitchFamily="1" panose="02020603050405020304"/>
                        </a:rPr>
                        <a:t>134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2068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6350" cmpd="sng">
                      <a:solidFill>
                        <a:srgbClr val="000000"/>
                      </a:solidFill>
                      <a:prstDash val="solid"/>
                    </a:lnB>
                  </a:tcPr>
                </a:tc>
              </a:tr>
              <a:tr h="121920">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77/78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685800"/>
                        </a:tabLst>
                      </a:pPr>
                      <a:r>
                        <a:rPr lang="es-ES" sz="850" spc="0">
                          <a:solidFill>
                            <a:srgbClr val="000000"/>
                          </a:solidFill>
                          <a:latin typeface="Garamond" pitchFamily="1" panose="02020603050405020304"/>
                        </a:rPr>
                        <a:t>432 </a:t>
                      </a:r>
                      <a:r>
                        <a:rPr lang="es-ES" sz="850" spc="0">
                          <a:solidFill>
                            <a:srgbClr val="000000"/>
                          </a:solidFill>
                          <a:latin typeface="Garamond" pitchFamily="1" panose="02020603050405020304"/>
                        </a:rPr>
                        <a:t>73 </a:t>
                      </a:r>
                    </a:p>
                  </a:txBody>
                  <a:tcPr anchor="ctr" marL="0" marR="0" marT="0" marB="0">
                    <a:lnL w="27305"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505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14 </a:t>
                      </a:r>
                      <a:r>
                        <a:rPr lang="es-ES" sz="850" spc="0">
                          <a:solidFill>
                            <a:srgbClr val="000000"/>
                          </a:solidFill>
                          <a:latin typeface="Garamond" pitchFamily="1" panose="02020603050405020304"/>
                        </a:rPr>
                        <a:t>19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538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r>
              <a:tr h="125095">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78/79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85800"/>
                        </a:tabLst>
                      </a:pPr>
                      <a:r>
                        <a:rPr lang="es-ES" sz="850" spc="0">
                          <a:solidFill>
                            <a:srgbClr val="000000"/>
                          </a:solidFill>
                          <a:latin typeface="Garamond" pitchFamily="1" panose="02020603050405020304"/>
                        </a:rPr>
                        <a:t>366 </a:t>
                      </a:r>
                      <a:r>
                        <a:rPr lang="es-ES" sz="850" spc="0">
                          <a:solidFill>
                            <a:srgbClr val="000000"/>
                          </a:solidFill>
                          <a:latin typeface="Garamond" pitchFamily="1" panose="02020603050405020304"/>
                        </a:rPr>
                        <a:t>60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426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79 </a:t>
                      </a:r>
                      <a:r>
                        <a:rPr lang="es-ES" sz="850" spc="0">
                          <a:solidFill>
                            <a:srgbClr val="000000"/>
                          </a:solidFill>
                          <a:latin typeface="Garamond" pitchFamily="1" panose="02020603050405020304"/>
                        </a:rPr>
                        <a:t>50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555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5095">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79/80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685800"/>
                        </a:tabLst>
                      </a:pPr>
                      <a:r>
                        <a:rPr lang="es-ES" sz="850" spc="0">
                          <a:solidFill>
                            <a:srgbClr val="000000"/>
                          </a:solidFill>
                          <a:latin typeface="Garamond" pitchFamily="1" panose="02020603050405020304"/>
                        </a:rPr>
                        <a:t>402 </a:t>
                      </a:r>
                      <a:r>
                        <a:rPr lang="es-ES" sz="850" spc="0">
                          <a:solidFill>
                            <a:srgbClr val="000000"/>
                          </a:solidFill>
                          <a:latin typeface="Garamond" pitchFamily="1" panose="02020603050405020304"/>
                        </a:rPr>
                        <a:t>79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481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49 </a:t>
                      </a:r>
                      <a:r>
                        <a:rPr lang="es-ES" sz="850" spc="0">
                          <a:solidFill>
                            <a:srgbClr val="000000"/>
                          </a:solidFill>
                          <a:latin typeface="Garamond" pitchFamily="1" panose="02020603050405020304"/>
                        </a:rPr>
                        <a:t>49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579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4460">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80/81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499 </a:t>
                      </a:r>
                      <a:r>
                        <a:rPr lang="es-ES" sz="850" spc="0">
                          <a:solidFill>
                            <a:srgbClr val="000000"/>
                          </a:solidFill>
                          <a:latin typeface="Garamond" pitchFamily="1" panose="02020603050405020304"/>
                        </a:rPr>
                        <a:t>122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621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30 </a:t>
                      </a:r>
                      <a:r>
                        <a:rPr lang="es-ES" sz="850" spc="0">
                          <a:solidFill>
                            <a:srgbClr val="000000"/>
                          </a:solidFill>
                          <a:latin typeface="Garamond" pitchFamily="1" panose="02020603050405020304"/>
                        </a:rPr>
                        <a:t>50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701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8270">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81/82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661 </a:t>
                      </a:r>
                      <a:r>
                        <a:rPr lang="es-ES" sz="850" spc="0">
                          <a:solidFill>
                            <a:srgbClr val="000000"/>
                          </a:solidFill>
                          <a:latin typeface="Garamond" pitchFamily="1" panose="02020603050405020304"/>
                        </a:rPr>
                        <a:t>105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766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27 </a:t>
                      </a:r>
                      <a:r>
                        <a:rPr lang="es-ES" sz="850" spc="0">
                          <a:solidFill>
                            <a:srgbClr val="000000"/>
                          </a:solidFill>
                          <a:latin typeface="Garamond" pitchFamily="1" panose="02020603050405020304"/>
                        </a:rPr>
                        <a:t>51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844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5095">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82/83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620 </a:t>
                      </a:r>
                      <a:r>
                        <a:rPr lang="es-ES" sz="850" spc="0">
                          <a:solidFill>
                            <a:srgbClr val="000000"/>
                          </a:solidFill>
                          <a:latin typeface="Garamond" pitchFamily="1" panose="02020603050405020304"/>
                        </a:rPr>
                        <a:t>130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750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17 </a:t>
                      </a:r>
                      <a:r>
                        <a:rPr lang="es-ES" sz="850" spc="0">
                          <a:solidFill>
                            <a:srgbClr val="000000"/>
                          </a:solidFill>
                          <a:latin typeface="Garamond" pitchFamily="1" panose="02020603050405020304"/>
                        </a:rPr>
                        <a:t>53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820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30810">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83/84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13398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715 </a:t>
                      </a:r>
                      <a:r>
                        <a:rPr lang="es-ES" sz="850" spc="0">
                          <a:solidFill>
                            <a:srgbClr val="000000"/>
                          </a:solidFill>
                          <a:latin typeface="Garamond" pitchFamily="1" panose="02020603050405020304"/>
                        </a:rPr>
                        <a:t>191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906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6 </a:t>
                      </a:r>
                      <a:r>
                        <a:rPr lang="es-ES" sz="850" spc="0">
                          <a:solidFill>
                            <a:srgbClr val="000000"/>
                          </a:solidFill>
                          <a:latin typeface="Garamond" pitchFamily="1" panose="02020603050405020304"/>
                        </a:rPr>
                        <a:t>58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970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r>
              <a:tr h="121920">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84/85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792 </a:t>
                      </a:r>
                      <a:r>
                        <a:rPr lang="es-ES" sz="850" spc="0">
                          <a:solidFill>
                            <a:srgbClr val="000000"/>
                          </a:solidFill>
                          <a:latin typeface="Garamond" pitchFamily="1" panose="02020603050405020304"/>
                        </a:rPr>
                        <a:t>218 </a:t>
                      </a:r>
                    </a:p>
                  </a:txBody>
                  <a:tcPr anchor="ctr" marL="0" marR="0" marT="0" marB="0">
                    <a:lnL w="27305"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1010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 </a:t>
                      </a:r>
                      <a:r>
                        <a:rPr lang="es-ES" sz="850" spc="0">
                          <a:solidFill>
                            <a:srgbClr val="000000"/>
                          </a:solidFill>
                          <a:latin typeface="Garamond" pitchFamily="1" panose="02020603050405020304"/>
                        </a:rPr>
                        <a:t>60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1070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r>
              <a:tr h="131445">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85/86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13398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627 </a:t>
                      </a:r>
                      <a:r>
                        <a:rPr lang="es-ES" sz="850" spc="0">
                          <a:solidFill>
                            <a:srgbClr val="000000"/>
                          </a:solidFill>
                          <a:latin typeface="Garamond" pitchFamily="1" panose="02020603050405020304"/>
                        </a:rPr>
                        <a:t>277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904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 </a:t>
                      </a:r>
                      <a:r>
                        <a:rPr lang="es-ES" sz="850" spc="0">
                          <a:solidFill>
                            <a:srgbClr val="000000"/>
                          </a:solidFill>
                          <a:latin typeface="Garamond" pitchFamily="1" panose="02020603050405020304"/>
                        </a:rPr>
                        <a:t>62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966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r>
              <a:tr h="124460">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86/87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608 </a:t>
                      </a:r>
                      <a:r>
                        <a:rPr lang="es-ES" sz="850" spc="0">
                          <a:solidFill>
                            <a:srgbClr val="000000"/>
                          </a:solidFill>
                          <a:latin typeface="Garamond" pitchFamily="1" panose="02020603050405020304"/>
                        </a:rPr>
                        <a:t>300 </a:t>
                      </a:r>
                    </a:p>
                  </a:txBody>
                  <a:tcPr anchor="ctr" marL="0" marR="0" marT="0" marB="0">
                    <a:lnL w="27305"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908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 </a:t>
                      </a:r>
                      <a:r>
                        <a:rPr lang="es-ES" sz="850" spc="0">
                          <a:solidFill>
                            <a:srgbClr val="000000"/>
                          </a:solidFill>
                          <a:latin typeface="Garamond" pitchFamily="1" panose="02020603050405020304"/>
                        </a:rPr>
                        <a:t>43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951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0" cmpd="sng">
                      <a:noFill/>
                      <a:prstDash val="solid"/>
                    </a:lnB>
                  </a:tcPr>
                </a:tc>
              </a:tr>
              <a:tr h="125095">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87/88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591 </a:t>
                      </a:r>
                      <a:r>
                        <a:rPr lang="es-ES" sz="850" spc="0">
                          <a:solidFill>
                            <a:srgbClr val="000000"/>
                          </a:solidFill>
                          <a:latin typeface="Garamond" pitchFamily="1" panose="02020603050405020304"/>
                        </a:rPr>
                        <a:t>299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890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 </a:t>
                      </a:r>
                      <a:r>
                        <a:rPr lang="es-ES" sz="850" spc="0">
                          <a:solidFill>
                            <a:srgbClr val="000000"/>
                          </a:solidFill>
                          <a:latin typeface="Garamond" pitchFamily="1" panose="02020603050405020304"/>
                        </a:rPr>
                        <a:t>18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908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5095">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88/89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609 </a:t>
                      </a:r>
                      <a:r>
                        <a:rPr lang="es-ES" sz="850" spc="0">
                          <a:solidFill>
                            <a:srgbClr val="000000"/>
                          </a:solidFill>
                          <a:latin typeface="Garamond" pitchFamily="1" panose="02020603050405020304"/>
                        </a:rPr>
                        <a:t>271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880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 </a:t>
                      </a:r>
                      <a:r>
                        <a:rPr lang="es-ES" sz="850" spc="0">
                          <a:solidFill>
                            <a:srgbClr val="000000"/>
                          </a:solidFill>
                          <a:latin typeface="Garamond" pitchFamily="1" panose="02020603050405020304"/>
                        </a:rPr>
                        <a:t>–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880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5095">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89/90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591 </a:t>
                      </a:r>
                      <a:r>
                        <a:rPr lang="es-ES" sz="850" spc="0">
                          <a:solidFill>
                            <a:srgbClr val="000000"/>
                          </a:solidFill>
                          <a:latin typeface="Garamond" pitchFamily="1" panose="02020603050405020304"/>
                        </a:rPr>
                        <a:t>264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855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 </a:t>
                      </a:r>
                      <a:r>
                        <a:rPr lang="es-ES" sz="850" spc="0">
                          <a:solidFill>
                            <a:srgbClr val="000000"/>
                          </a:solidFill>
                          <a:latin typeface="Garamond" pitchFamily="1" panose="02020603050405020304"/>
                        </a:rPr>
                        <a:t>–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855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5095">
                <a:tc>
                  <a:txBody>
                    <a:bodyPr vert="horz" anchor="t"/>
                    <a:lstStyle/>
                    <a:p>
                      <a:pPr marL="0" marR="143510" indent="0" algn="r">
                        <a:lnSpc>
                          <a:spcPts val="1000"/>
                        </a:lnSpc>
                        <a:spcBef>
                          <a:spcPts val="0"/>
                        </a:spcBef>
                        <a:spcAft>
                          <a:spcPts val="0"/>
                        </a:spcAft>
                      </a:pPr>
                      <a:r>
                        <a:rPr lang="es-ES" sz="850" spc="0">
                          <a:solidFill>
                            <a:srgbClr val="000000"/>
                          </a:solidFill>
                          <a:latin typeface="Garamond" pitchFamily="1" panose="02020603050405020304"/>
                        </a:rPr>
                        <a:t>90/91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615 </a:t>
                      </a:r>
                      <a:r>
                        <a:rPr lang="es-ES" sz="850" spc="0">
                          <a:solidFill>
                            <a:srgbClr val="000000"/>
                          </a:solidFill>
                          <a:latin typeface="Garamond" pitchFamily="1" panose="02020603050405020304"/>
                        </a:rPr>
                        <a:t>275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1000"/>
                        </a:lnSpc>
                        <a:spcBef>
                          <a:spcPts val="0"/>
                        </a:spcBef>
                        <a:spcAft>
                          <a:spcPts val="0"/>
                        </a:spcAft>
                      </a:pPr>
                      <a:r>
                        <a:rPr lang="es-ES" sz="850" spc="0">
                          <a:solidFill>
                            <a:srgbClr val="000000"/>
                          </a:solidFill>
                          <a:latin typeface="Garamond" pitchFamily="1" panose="02020603050405020304"/>
                        </a:rPr>
                        <a:t>890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1000"/>
                        </a:lnSpc>
                        <a:spcBef>
                          <a:spcPts val="0"/>
                        </a:spcBef>
                        <a:spcAft>
                          <a:spcPts val="0"/>
                        </a:spcAft>
                        <a:tabLst>
                          <a:tab algn="l" pos="640080"/>
                        </a:tabLst>
                      </a:pPr>
                      <a:r>
                        <a:rPr lang="es-ES" sz="850" spc="0">
                          <a:solidFill>
                            <a:srgbClr val="000000"/>
                          </a:solidFill>
                          <a:latin typeface="Garamond" pitchFamily="1" panose="02020603050405020304"/>
                        </a:rPr>
                        <a:t>– </a:t>
                      </a:r>
                      <a:r>
                        <a:rPr lang="es-ES" sz="850" spc="0">
                          <a:solidFill>
                            <a:srgbClr val="000000"/>
                          </a:solidFill>
                          <a:latin typeface="Garamond" pitchFamily="1" panose="02020603050405020304"/>
                        </a:rPr>
                        <a:t>–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1000"/>
                        </a:lnSpc>
                        <a:spcBef>
                          <a:spcPts val="0"/>
                        </a:spcBef>
                        <a:spcAft>
                          <a:spcPts val="0"/>
                        </a:spcAft>
                      </a:pPr>
                      <a:r>
                        <a:rPr lang="es-ES" sz="850" spc="0">
                          <a:solidFill>
                            <a:srgbClr val="000000"/>
                          </a:solidFill>
                          <a:latin typeface="Garamond" pitchFamily="1" panose="02020603050405020304"/>
                        </a:rPr>
                        <a:t>890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21920">
                <a:tc>
                  <a:txBody>
                    <a:bodyPr vert="horz" anchor="t"/>
                    <a:lstStyle/>
                    <a:p>
                      <a:pPr marL="0" marR="143510" indent="0" algn="r">
                        <a:lnSpc>
                          <a:spcPts val="900"/>
                        </a:lnSpc>
                        <a:spcBef>
                          <a:spcPts val="0"/>
                        </a:spcBef>
                        <a:spcAft>
                          <a:spcPts val="0"/>
                        </a:spcAft>
                      </a:pPr>
                      <a:r>
                        <a:rPr lang="es-ES" sz="850" spc="0">
                          <a:solidFill>
                            <a:srgbClr val="000000"/>
                          </a:solidFill>
                          <a:latin typeface="Garamond" pitchFamily="1" panose="02020603050405020304"/>
                        </a:rPr>
                        <a:t>91/92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13398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665 </a:t>
                      </a:r>
                      <a:r>
                        <a:rPr lang="es-ES" sz="850" spc="0">
                          <a:solidFill>
                            <a:srgbClr val="000000"/>
                          </a:solidFill>
                          <a:latin typeface="Garamond" pitchFamily="1" panose="02020603050405020304"/>
                        </a:rPr>
                        <a:t>301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900"/>
                        </a:lnSpc>
                        <a:spcBef>
                          <a:spcPts val="0"/>
                        </a:spcBef>
                        <a:spcAft>
                          <a:spcPts val="0"/>
                        </a:spcAft>
                      </a:pPr>
                      <a:r>
                        <a:rPr lang="es-ES" sz="850" spc="0">
                          <a:solidFill>
                            <a:srgbClr val="000000"/>
                          </a:solidFill>
                          <a:latin typeface="Garamond" pitchFamily="1" panose="02020603050405020304"/>
                        </a:rPr>
                        <a:t>966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318135" indent="0" algn="r">
                        <a:lnSpc>
                          <a:spcPts val="900"/>
                        </a:lnSpc>
                        <a:spcBef>
                          <a:spcPts val="0"/>
                        </a:spcBef>
                        <a:spcAft>
                          <a:spcPts val="0"/>
                        </a:spcAft>
                        <a:tabLst>
                          <a:tab algn="l" pos="640080"/>
                        </a:tabLst>
                      </a:pPr>
                      <a:r>
                        <a:rPr lang="es-ES" sz="850" spc="0">
                          <a:solidFill>
                            <a:srgbClr val="000000"/>
                          </a:solidFill>
                          <a:latin typeface="Garamond" pitchFamily="1" panose="02020603050405020304"/>
                        </a:rPr>
                        <a:t>– </a:t>
                      </a:r>
                      <a:r>
                        <a:rPr lang="es-ES" sz="850" spc="0">
                          <a:solidFill>
                            <a:srgbClr val="000000"/>
                          </a:solidFill>
                          <a:latin typeface="Garamond" pitchFamily="1" panose="02020603050405020304"/>
                        </a:rPr>
                        <a:t>–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88265" indent="0" algn="r">
                        <a:lnSpc>
                          <a:spcPts val="900"/>
                        </a:lnSpc>
                        <a:spcBef>
                          <a:spcPts val="0"/>
                        </a:spcBef>
                        <a:spcAft>
                          <a:spcPts val="0"/>
                        </a:spcAft>
                      </a:pPr>
                      <a:r>
                        <a:rPr lang="es-ES" sz="850" spc="0">
                          <a:solidFill>
                            <a:srgbClr val="000000"/>
                          </a:solidFill>
                          <a:latin typeface="Garamond" pitchFamily="1" panose="02020603050405020304"/>
                        </a:rPr>
                        <a:t>966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0" cmpd="sng">
                      <a:noFill/>
                      <a:prstDash val="solid"/>
                    </a:lnB>
                  </a:tcPr>
                </a:tc>
              </a:tr>
              <a:tr h="133985">
                <a:tc>
                  <a:txBody>
                    <a:bodyPr vert="horz" anchor="t"/>
                    <a:lstStyle/>
                    <a:p>
                      <a:pPr marL="0" marR="143510" indent="0" algn="r">
                        <a:lnSpc>
                          <a:spcPts val="1000"/>
                        </a:lnSpc>
                        <a:spcBef>
                          <a:spcPts val="0"/>
                        </a:spcBef>
                        <a:spcAft>
                          <a:spcPts val="45"/>
                        </a:spcAft>
                      </a:pPr>
                      <a:r>
                        <a:rPr lang="es-ES" sz="850" spc="0">
                          <a:solidFill>
                            <a:srgbClr val="000000"/>
                          </a:solidFill>
                          <a:latin typeface="Garamond" pitchFamily="1" panose="02020603050405020304"/>
                        </a:rPr>
                        <a:t>92/93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133985" indent="0" algn="r">
                        <a:lnSpc>
                          <a:spcPts val="1000"/>
                        </a:lnSpc>
                        <a:spcBef>
                          <a:spcPts val="0"/>
                        </a:spcBef>
                        <a:spcAft>
                          <a:spcPts val="45"/>
                        </a:spcAft>
                        <a:tabLst>
                          <a:tab algn="l" pos="640080"/>
                        </a:tabLst>
                      </a:pPr>
                      <a:r>
                        <a:rPr lang="es-ES" sz="850" spc="0">
                          <a:solidFill>
                            <a:srgbClr val="000000"/>
                          </a:solidFill>
                          <a:latin typeface="Garamond" pitchFamily="1" panose="02020603050405020304"/>
                        </a:rPr>
                        <a:t>636 </a:t>
                      </a:r>
                      <a:r>
                        <a:rPr lang="es-ES" sz="850" spc="0">
                          <a:solidFill>
                            <a:srgbClr val="000000"/>
                          </a:solidFill>
                          <a:latin typeface="Garamond" pitchFamily="1" panose="02020603050405020304"/>
                        </a:rPr>
                        <a:t>306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0" indent="0" algn="r">
                        <a:lnSpc>
                          <a:spcPts val="1000"/>
                        </a:lnSpc>
                        <a:spcBef>
                          <a:spcPts val="0"/>
                        </a:spcBef>
                        <a:spcAft>
                          <a:spcPts val="45"/>
                        </a:spcAft>
                      </a:pPr>
                      <a:r>
                        <a:rPr lang="es-ES" sz="850" spc="0">
                          <a:solidFill>
                            <a:srgbClr val="000000"/>
                          </a:solidFill>
                          <a:latin typeface="Garamond" pitchFamily="1" panose="02020603050405020304"/>
                        </a:rPr>
                        <a:t>942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318135" indent="0" algn="r">
                        <a:lnSpc>
                          <a:spcPts val="1000"/>
                        </a:lnSpc>
                        <a:spcBef>
                          <a:spcPts val="0"/>
                        </a:spcBef>
                        <a:spcAft>
                          <a:spcPts val="45"/>
                        </a:spcAft>
                        <a:tabLst>
                          <a:tab algn="l" pos="640080"/>
                        </a:tabLst>
                      </a:pPr>
                      <a:r>
                        <a:rPr lang="es-ES" sz="850" spc="0">
                          <a:solidFill>
                            <a:srgbClr val="000000"/>
                          </a:solidFill>
                          <a:latin typeface="Garamond" pitchFamily="1" panose="02020603050405020304"/>
                        </a:rPr>
                        <a:t>– </a:t>
                      </a:r>
                      <a:r>
                        <a:rPr lang="es-ES" sz="850" spc="0">
                          <a:solidFill>
                            <a:srgbClr val="000000"/>
                          </a:solidFill>
                          <a:latin typeface="Garamond" pitchFamily="1" panose="02020603050405020304"/>
                        </a:rPr>
                        <a:t>–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88265" indent="0" algn="r">
                        <a:lnSpc>
                          <a:spcPts val="1000"/>
                        </a:lnSpc>
                        <a:spcBef>
                          <a:spcPts val="0"/>
                        </a:spcBef>
                        <a:spcAft>
                          <a:spcPts val="45"/>
                        </a:spcAft>
                      </a:pPr>
                      <a:r>
                        <a:rPr lang="es-ES" sz="850" spc="0">
                          <a:solidFill>
                            <a:srgbClr val="000000"/>
                          </a:solidFill>
                          <a:latin typeface="Garamond" pitchFamily="1" panose="02020603050405020304"/>
                        </a:rPr>
                        <a:t>942 </a:t>
                      </a:r>
                    </a:p>
                  </a:txBody>
                  <a:tcPr anchor="ctr" marL="0" marR="0" marT="0" marB="0">
                    <a:lnL w="27305" cmpd="dbl">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r>
              <a:tr h="140335">
                <a:tc>
                  <a:txBody>
                    <a:bodyPr vert="horz" anchor="t"/>
                    <a:lstStyle/>
                    <a:p>
                      <a:pPr marL="0" marR="143510" indent="0" algn="r">
                        <a:lnSpc>
                          <a:spcPts val="800"/>
                        </a:lnSpc>
                        <a:spcBef>
                          <a:spcPts val="0"/>
                        </a:spcBef>
                        <a:spcAft>
                          <a:spcPts val="100"/>
                        </a:spcAft>
                      </a:pPr>
                      <a:r>
                        <a:rPr lang="es-ES" sz="700" spc="-70">
                          <a:solidFill>
                            <a:srgbClr val="000000"/>
                          </a:solidFill>
                          <a:latin typeface="Courier New" pitchFamily="3" panose="02020603050405020304"/>
                        </a:rPr>
                        <a:t>SubTotal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133985" indent="0" algn="r">
                        <a:lnSpc>
                          <a:spcPts val="1000"/>
                        </a:lnSpc>
                        <a:spcBef>
                          <a:spcPts val="0"/>
                        </a:spcBef>
                        <a:spcAft>
                          <a:spcPts val="95"/>
                        </a:spcAft>
                        <a:tabLst>
                          <a:tab algn="l" pos="594360"/>
                        </a:tabLst>
                      </a:pPr>
                      <a:r>
                        <a:rPr lang="es-ES" sz="850" spc="0">
                          <a:solidFill>
                            <a:srgbClr val="000000"/>
                          </a:solidFill>
                          <a:latin typeface="Garamond" pitchFamily="1" panose="02020603050405020304"/>
                        </a:rPr>
                        <a:t>9429 </a:t>
                      </a:r>
                      <a:r>
                        <a:rPr lang="es-ES" sz="850" spc="0">
                          <a:solidFill>
                            <a:srgbClr val="000000"/>
                          </a:solidFill>
                          <a:latin typeface="Garamond" pitchFamily="1" panose="02020603050405020304"/>
                        </a:rPr>
                        <a:t>3271 </a:t>
                      </a:r>
                    </a:p>
                  </a:txBody>
                  <a:tcPr anchor="ctr" marL="0" marR="0" marT="0" marB="0">
                    <a:lnL w="27305" cmpd="dbl">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146050" indent="0" algn="r">
                        <a:lnSpc>
                          <a:spcPts val="1000"/>
                        </a:lnSpc>
                        <a:spcBef>
                          <a:spcPts val="0"/>
                        </a:spcBef>
                        <a:spcAft>
                          <a:spcPts val="95"/>
                        </a:spcAft>
                      </a:pPr>
                      <a:r>
                        <a:rPr lang="es-ES" sz="850" spc="0">
                          <a:solidFill>
                            <a:srgbClr val="000000"/>
                          </a:solidFill>
                          <a:latin typeface="Garamond" pitchFamily="1" panose="02020603050405020304"/>
                        </a:rPr>
                        <a:t>12700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260985" indent="0" algn="r">
                        <a:lnSpc>
                          <a:spcPts val="1000"/>
                        </a:lnSpc>
                        <a:spcBef>
                          <a:spcPts val="0"/>
                        </a:spcBef>
                        <a:spcAft>
                          <a:spcPts val="95"/>
                        </a:spcAft>
                        <a:tabLst>
                          <a:tab algn="l" pos="594360"/>
                        </a:tabLst>
                      </a:pPr>
                      <a:r>
                        <a:rPr lang="es-ES" sz="850" spc="0">
                          <a:solidFill>
                            <a:srgbClr val="000000"/>
                          </a:solidFill>
                          <a:latin typeface="Garamond" pitchFamily="1" panose="02020603050405020304"/>
                        </a:rPr>
                        <a:t>222 </a:t>
                      </a:r>
                      <a:r>
                        <a:rPr lang="es-ES" sz="850" spc="0">
                          <a:solidFill>
                            <a:srgbClr val="000000"/>
                          </a:solidFill>
                          <a:latin typeface="Garamond" pitchFamily="1" panose="02020603050405020304"/>
                        </a:rPr>
                        <a:t>513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88265" indent="0" algn="r">
                        <a:lnSpc>
                          <a:spcPts val="1000"/>
                        </a:lnSpc>
                        <a:spcBef>
                          <a:spcPts val="0"/>
                        </a:spcBef>
                        <a:spcAft>
                          <a:spcPts val="95"/>
                        </a:spcAft>
                      </a:pPr>
                      <a:r>
                        <a:rPr lang="es-ES" sz="850" spc="0">
                          <a:solidFill>
                            <a:srgbClr val="000000"/>
                          </a:solidFill>
                          <a:latin typeface="Garamond" pitchFamily="1" panose="02020603050405020304"/>
                        </a:rPr>
                        <a:t>13435 </a:t>
                      </a:r>
                    </a:p>
                  </a:txBody>
                  <a:tcPr anchor="ctr" marL="0" marR="0" marT="0" marB="0">
                    <a:lnL w="27305" cmpd="dbl">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r>
              <a:tr h="164465">
                <a:tc>
                  <a:txBody>
                    <a:bodyPr vert="horz" anchor="t"/>
                    <a:lstStyle/>
                    <a:p>
                      <a:pPr marL="0" marR="143510" indent="0" algn="r">
                        <a:lnSpc>
                          <a:spcPts val="800"/>
                        </a:lnSpc>
                        <a:spcBef>
                          <a:spcPts val="245"/>
                        </a:spcBef>
                        <a:spcAft>
                          <a:spcPts val="200"/>
                        </a:spcAft>
                      </a:pPr>
                      <a:r>
                        <a:rPr lang="es-ES" sz="700" spc="0">
                          <a:solidFill>
                            <a:srgbClr val="000000"/>
                          </a:solidFill>
                          <a:latin typeface="Courier New" pitchFamily="3" panose="02020603050405020304"/>
                        </a:rPr>
                        <a:t>TOTAL </a:t>
                      </a:r>
                    </a:p>
                  </a:txBody>
                  <a:tcPr anchor="ctr" marL="0" marR="0" marT="0" marB="0">
                    <a:lnL w="27305" cmpd="dbl">
                      <a:solidFill>
                        <a:srgbClr val="000000"/>
                      </a:solidFill>
                      <a:prstDash val="solid"/>
                    </a:lnL>
                    <a:lnR w="27305" cmpd="dbl">
                      <a:solidFill>
                        <a:srgbClr val="000000"/>
                      </a:solidFill>
                      <a:prstDash val="solid"/>
                    </a:lnR>
                    <a:lnT w="27305" cmpd="dbl">
                      <a:solidFill>
                        <a:srgbClr val="000000"/>
                      </a:solidFill>
                      <a:prstDash val="solid"/>
                    </a:lnT>
                    <a:lnB w="27305" cmpd="dbl">
                      <a:solidFill>
                        <a:srgbClr val="000000"/>
                      </a:solidFill>
                      <a:prstDash val="solid"/>
                    </a:lnB>
                  </a:tcPr>
                </a:tc>
                <a:tc>
                  <a:txBody>
                    <a:bodyPr vert="horz" anchor="t"/>
                    <a:lstStyle/>
                    <a:p>
                      <a:pPr marL="0" marR="133985" indent="0" algn="r">
                        <a:lnSpc>
                          <a:spcPts val="1000"/>
                        </a:lnSpc>
                        <a:spcBef>
                          <a:spcPts val="0"/>
                        </a:spcBef>
                        <a:spcAft>
                          <a:spcPts val="195"/>
                        </a:spcAft>
                        <a:tabLst>
                          <a:tab algn="l" pos="594360"/>
                        </a:tabLst>
                      </a:pPr>
                      <a:r>
                        <a:rPr lang="es-ES" sz="850" spc="0">
                          <a:solidFill>
                            <a:srgbClr val="000000"/>
                          </a:solidFill>
                          <a:latin typeface="Garamond" pitchFamily="1" panose="02020603050405020304"/>
                        </a:rPr>
                        <a:t>10810 </a:t>
                      </a:r>
                      <a:r>
                        <a:rPr lang="es-ES" sz="850" spc="0">
                          <a:solidFill>
                            <a:srgbClr val="000000"/>
                          </a:solidFill>
                          <a:latin typeface="Garamond" pitchFamily="1" panose="02020603050405020304"/>
                        </a:rPr>
                        <a:t>3613 </a:t>
                      </a:r>
                    </a:p>
                  </a:txBody>
                  <a:tcPr anchor="ctr" marL="0" marR="0" marT="0" marB="0">
                    <a:lnL w="27305" cmpd="dbl">
                      <a:solidFill>
                        <a:srgbClr val="000000"/>
                      </a:solidFill>
                      <a:prstDash val="solid"/>
                    </a:lnL>
                    <a:lnR w="6350" cmpd="sng">
                      <a:solidFill>
                        <a:srgbClr val="000000"/>
                      </a:solidFill>
                      <a:prstDash val="solid"/>
                    </a:lnR>
                    <a:lnT w="27305" cmpd="dbl">
                      <a:solidFill>
                        <a:srgbClr val="000000"/>
                      </a:solidFill>
                      <a:prstDash val="solid"/>
                    </a:lnT>
                    <a:lnB w="27305" cmpd="dbl">
                      <a:solidFill>
                        <a:srgbClr val="000000"/>
                      </a:solidFill>
                      <a:prstDash val="solid"/>
                    </a:lnB>
                  </a:tcPr>
                </a:tc>
                <a:tc>
                  <a:txBody>
                    <a:bodyPr vert="horz" anchor="t"/>
                    <a:lstStyle/>
                    <a:p>
                      <a:pPr marL="0" marR="146050" indent="0" algn="r">
                        <a:lnSpc>
                          <a:spcPts val="1000"/>
                        </a:lnSpc>
                        <a:spcBef>
                          <a:spcPts val="0"/>
                        </a:spcBef>
                        <a:spcAft>
                          <a:spcPts val="195"/>
                        </a:spcAft>
                      </a:pPr>
                      <a:r>
                        <a:rPr lang="es-ES" sz="850" spc="0">
                          <a:solidFill>
                            <a:srgbClr val="000000"/>
                          </a:solidFill>
                          <a:latin typeface="Garamond" pitchFamily="1" panose="02020603050405020304"/>
                        </a:rPr>
                        <a:t>14423 </a:t>
                      </a:r>
                    </a:p>
                  </a:txBody>
                  <a:tcPr anchor="ctr" marL="0" marR="0" marT="0" marB="0">
                    <a:lnL w="6350" cmpd="sng">
                      <a:solidFill>
                        <a:srgbClr val="000000"/>
                      </a:solidFill>
                      <a:prstDash val="solid"/>
                    </a:lnL>
                    <a:lnR w="27305" cmpd="dbl">
                      <a:solidFill>
                        <a:srgbClr val="000000"/>
                      </a:solidFill>
                      <a:prstDash val="solid"/>
                    </a:lnR>
                    <a:lnT w="27305" cmpd="dbl">
                      <a:solidFill>
                        <a:srgbClr val="000000"/>
                      </a:solidFill>
                      <a:prstDash val="solid"/>
                    </a:lnT>
                    <a:lnB w="27305" cmpd="dbl">
                      <a:solidFill>
                        <a:srgbClr val="000000"/>
                      </a:solidFill>
                      <a:prstDash val="solid"/>
                    </a:lnB>
                  </a:tcPr>
                </a:tc>
                <a:tc>
                  <a:txBody>
                    <a:bodyPr vert="horz" anchor="t"/>
                    <a:lstStyle/>
                    <a:p>
                      <a:pPr marL="0" marR="260985" indent="0" algn="r">
                        <a:lnSpc>
                          <a:spcPts val="1000"/>
                        </a:lnSpc>
                        <a:spcBef>
                          <a:spcPts val="0"/>
                        </a:spcBef>
                        <a:spcAft>
                          <a:spcPts val="195"/>
                        </a:spcAft>
                        <a:tabLst>
                          <a:tab algn="l" pos="594360"/>
                        </a:tabLst>
                      </a:pPr>
                      <a:r>
                        <a:rPr lang="es-ES" sz="850" spc="0">
                          <a:solidFill>
                            <a:srgbClr val="000000"/>
                          </a:solidFill>
                          <a:latin typeface="Garamond" pitchFamily="1" panose="02020603050405020304"/>
                        </a:rPr>
                        <a:t>433 </a:t>
                      </a:r>
                      <a:r>
                        <a:rPr lang="es-ES" sz="850" spc="0">
                          <a:solidFill>
                            <a:srgbClr val="000000"/>
                          </a:solidFill>
                          <a:latin typeface="Garamond" pitchFamily="1" panose="02020603050405020304"/>
                        </a:rPr>
                        <a:t>647 </a:t>
                      </a:r>
                    </a:p>
                  </a:txBody>
                  <a:tcPr anchor="ctr" marL="0" marR="0" marT="0" marB="0">
                    <a:lnL w="27305" cmpd="dbl">
                      <a:solidFill>
                        <a:srgbClr val="000000"/>
                      </a:solidFill>
                      <a:prstDash val="solid"/>
                    </a:lnL>
                    <a:lnR w="27305" cmpd="dbl">
                      <a:solidFill>
                        <a:srgbClr val="000000"/>
                      </a:solidFill>
                      <a:prstDash val="solid"/>
                    </a:lnR>
                    <a:lnT w="27305" cmpd="dbl">
                      <a:solidFill>
                        <a:srgbClr val="000000"/>
                      </a:solidFill>
                      <a:prstDash val="solid"/>
                    </a:lnT>
                    <a:lnB w="27305" cmpd="dbl">
                      <a:solidFill>
                        <a:srgbClr val="000000"/>
                      </a:solidFill>
                      <a:prstDash val="solid"/>
                    </a:lnB>
                  </a:tcPr>
                </a:tc>
                <a:tc>
                  <a:txBody>
                    <a:bodyPr vert="horz" anchor="t"/>
                    <a:lstStyle/>
                    <a:p>
                      <a:pPr marL="0" marR="88265" indent="0" algn="r">
                        <a:lnSpc>
                          <a:spcPts val="1000"/>
                        </a:lnSpc>
                        <a:spcBef>
                          <a:spcPts val="0"/>
                        </a:spcBef>
                        <a:spcAft>
                          <a:spcPts val="195"/>
                        </a:spcAft>
                      </a:pPr>
                      <a:r>
                        <a:rPr lang="es-ES" sz="850" spc="0">
                          <a:solidFill>
                            <a:srgbClr val="000000"/>
                          </a:solidFill>
                          <a:latin typeface="Garamond" pitchFamily="1" panose="02020603050405020304"/>
                        </a:rPr>
                        <a:t>15503 </a:t>
                      </a:r>
                    </a:p>
                  </a:txBody>
                  <a:tcPr anchor="ctr" marL="0" marR="0" marT="0" marB="0">
                    <a:lnL w="27305" cmpd="dbl">
                      <a:solidFill>
                        <a:srgbClr val="000000"/>
                      </a:solidFill>
                      <a:prstDash val="solid"/>
                    </a:lnL>
                    <a:lnR w="27305" cmpd="dbl">
                      <a:solidFill>
                        <a:srgbClr val="000000"/>
                      </a:solidFill>
                      <a:prstDash val="solid"/>
                    </a:lnR>
                    <a:lnT w="27305" cmpd="dbl">
                      <a:solidFill>
                        <a:srgbClr val="000000"/>
                      </a:solidFill>
                      <a:prstDash val="solid"/>
                    </a:lnT>
                    <a:lnB w="27305" cmpd="dbl">
                      <a:solidFill>
                        <a:srgbClr val="000000"/>
                      </a:solidFill>
                      <a:prstDash val="solid"/>
                    </a:lnB>
                  </a:tcPr>
                </a:tc>
              </a:tr>
            </a:tbl>
          </a:graphicData>
        </a:graphic>
      </p:graphicFrame>
      <p:sp>
        <p:nvSpPr>
          <p:cNvPr id="6" name=""/>
          <p:cNvSpPr/>
          <p:nvPr>
            <p:ph type="body" idx="10"/>
          </p:nvPr>
        </p:nvSpPr>
        <p:spPr>
          <a:xfrm>
            <a:off x="1097280" y="8475980"/>
            <a:ext cx="5486400" cy="1480820"/>
          </a:xfrm>
          <a:prstGeom prst="rect">
            <a:avLst/>
          </a:prstGeom>
          <a:noFill/>
          <a:ln w="0" cmpd="sng">
            <a:noFill/>
            <a:prstDash val="solid"/>
          </a:ln>
        </p:spPr>
        <p:txBody>
          <a:bodyPr vert="horz" lIns="0" tIns="5715" rIns="0" bIns="0" anchor="t"/>
          <a:lstStyle/>
          <a:p>
            <a:pPr marL="0" marR="91440" indent="0" algn="just">
              <a:lnSpc>
                <a:spcPts val="1400"/>
              </a:lnSpc>
              <a:spcAft>
                <a:spcPts val="0"/>
              </a:spcAft>
            </a:pPr>
            <a:r>
              <a:rPr lang="es-ES" sz="1300" spc="0">
                <a:solidFill>
                  <a:srgbClr val="000000"/>
                </a:solidFill>
                <a:latin typeface="Garamond" pitchFamily="1" panose="02020603050405020304"/>
              </a:rPr>
              <a:t>De ellos, 14.423 como estudiantes oficiales de I y II ciclos, 433 como estudiantes libres y 647 como estudiantes de Doctorado; estudios, estos últimos, equivalentes a los designados como Tercer Ciclo actualmente (desde el curso 1986/87). Ello no significa, realmente, que por la aulas de la </a:t>
            </a:r>
            <a:r>
              <a:rPr lang="es-ES" sz="1150" spc="0">
                <a:solidFill>
                  <a:srgbClr val="000000"/>
                </a:solidFill>
                <a:latin typeface="Bookman Old Style" pitchFamily="1" panose="02020603050405020304"/>
              </a:rPr>
              <a:t>Facultad de Ciencias </a:t>
            </a:r>
            <a:r>
              <a:rPr lang="es-ES" sz="1300" spc="0">
                <a:solidFill>
                  <a:srgbClr val="000000"/>
                </a:solidFill>
                <a:latin typeface="Garamond" pitchFamily="1" panose="02020603050405020304"/>
              </a:rPr>
              <a:t>hayan pasado tantos estudiantes, ya que cada estudiante, a lo largo de su licenciatura, ha de formular un mínimo de cinco matriculaciones (una por curso). </a:t>
            </a:r>
          </a:p>
          <a:p>
            <a:pPr marL="0" marR="0" indent="0" algn="ctr">
              <a:lnSpc>
                <a:spcPts val="1400"/>
              </a:lnSpc>
              <a:spcBef>
                <a:spcPts val="1475"/>
              </a:spcBef>
              <a:spcAft>
                <a:spcPts val="0"/>
              </a:spcAft>
            </a:pPr>
            <a:r>
              <a:rPr lang="es-ES" sz="1300" spc="165">
                <a:solidFill>
                  <a:srgbClr val="000000"/>
                </a:solidFill>
                <a:latin typeface="Garamond" pitchFamily="1" panose="02020603050405020304"/>
              </a:rPr>
              <a:t>95 </a:t>
            </a:r>
          </a:p>
        </p:txBody>
      </p:sp>
      <p:cxnSp>
        <p:nvCxnSpPr>
          <p:cNvPr id="7" name=""/>
          <p:cNvCxnSpPr/>
          <p:nvPr/>
        </p:nvCxnSpPr>
        <p:spPr>
          <a:xfrm>
            <a:off x="1097280" y="1688465"/>
            <a:ext cx="5401945" cy="0"/>
          </a:xfrm>
          <a:prstGeom prst="line">
            <a:avLst/>
          </a:prstGeom>
          <a:ln w="6350" cmpd="sng">
            <a:solidFill>
              <a:srgbClr val="000000"/>
            </a:solidFill>
          </a:ln>
        </p:spPr>
      </p:cxnSp>
      <p:cxnSp>
        <p:nvCxnSpPr>
          <p:cNvPr id="8" name=""/>
          <p:cNvCxnSpPr/>
          <p:nvPr/>
        </p:nvCxnSpPr>
        <p:spPr>
          <a:xfrm>
            <a:off x="1097280" y="2597150"/>
            <a:ext cx="5401945" cy="0"/>
          </a:xfrm>
          <a:prstGeom prst="line">
            <a:avLst/>
          </a:prstGeom>
          <a:ln w="12065" cmpd="sng">
            <a:solidFill>
              <a:srgbClr val="000000"/>
            </a:solidFill>
          </a:ln>
        </p:spPr>
      </p:cxnSp>
    </p:spTree>
  </p:cSld>
  <p:clrMapOvr>
    <a:masterClrMapping/>
  </p:clrMapOvr>
</p:sld>
</file>

<file path=ppt/slides/slide1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12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400"/>
              </a:lnSpc>
              <a:spcAft>
                <a:spcPts val="130"/>
              </a:spcAft>
            </a:pPr>
            <a:r>
              <a:rPr lang="es-ES" sz="1300" spc="180">
                <a:solidFill>
                  <a:srgbClr val="000000"/>
                </a:solidFill>
                <a:latin typeface="Garamond" pitchFamily="1" panose="02020603050405020304"/>
              </a:rPr>
              <a:t>96 </a:t>
            </a:r>
          </a:p>
        </p:txBody>
      </p:sp>
      <p:sp>
        <p:nvSpPr>
          <p:cNvPr id="3" name=""/>
          <p:cNvSpPr/>
          <p:nvPr>
            <p:ph type="body" idx="10"/>
          </p:nvPr>
        </p:nvSpPr>
        <p:spPr>
          <a:xfrm>
            <a:off x="1057910" y="681990"/>
            <a:ext cx="5486400" cy="2356485"/>
          </a:xfrm>
          <a:prstGeom prst="rect">
            <a:avLst/>
          </a:prstGeom>
          <a:noFill/>
          <a:ln w="0" cmpd="sng">
            <a:noFill/>
            <a:prstDash val="solid"/>
          </a:ln>
        </p:spPr>
        <p:txBody>
          <a:bodyPr vert="horz" lIns="0" tIns="21971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Por motivos estrechamente relacionados con la ausencia de mecanización en la ma-</a:t>
            </a:r>
            <a:r>
              <a:rPr lang="es-ES" sz="1300" spc="0">
                <a:solidFill>
                  <a:srgbClr val="000000"/>
                </a:solidFill>
                <a:latin typeface="Garamond" pitchFamily="1" panose="02020603050405020304"/>
              </a:rPr>
              <a:t>trícula durante una gran parte del primer período cubierto por esta Memoria (1969– 1993)</a:t>
            </a:r>
            <a:r>
              <a:rPr lang="es-ES" sz="1300" baseline="30000" spc="0">
                <a:solidFill>
                  <a:srgbClr val="000000"/>
                </a:solidFill>
                <a:latin typeface="Courier New" pitchFamily="3" panose="02020603050405020304"/>
              </a:rPr>
              <a:t>1</a:t>
            </a:r>
            <a:r>
              <a:rPr lang="es-ES" sz="1300" spc="0">
                <a:solidFill>
                  <a:srgbClr val="000000"/>
                </a:solidFill>
                <a:latin typeface="Garamond" pitchFamily="1" panose="02020603050405020304"/>
              </a:rPr>
              <a:t> y por la difícil y tediosa labor que supondría la inspección y cruce del material archivado (en </a:t>
            </a:r>
            <a:r>
              <a:rPr lang="es-ES" sz="1300" i="1" spc="0">
                <a:solidFill>
                  <a:srgbClr val="000000"/>
                </a:solidFill>
                <a:latin typeface="Garamond" pitchFamily="1" panose="02020603050405020304"/>
              </a:rPr>
              <a:t>soporte papel</a:t>
            </a:r>
            <a:r>
              <a:rPr lang="es-ES" sz="1300" spc="0">
                <a:solidFill>
                  <a:srgbClr val="000000"/>
                </a:solidFill>
                <a:latin typeface="Garamond" pitchFamily="1" panose="02020603050405020304"/>
              </a:rPr>
              <a:t>) relativo a los estudiantes matriculados en los diez prime-</a:t>
            </a:r>
            <a:r>
              <a:rPr lang="es-ES" sz="1300" spc="0">
                <a:solidFill>
                  <a:srgbClr val="000000"/>
                </a:solidFill>
                <a:latin typeface="Garamond" pitchFamily="1" panose="02020603050405020304"/>
              </a:rPr>
              <a:t>ros cursos académicos, aventuraremos algunas consideraciones —a título indicativo y solo en forma aproximada— relacionadas con el número de estudiantes diferentes que cursaron sus estudios y el aprovechamiento medio habido en los primeros 25 años. </a:t>
            </a:r>
          </a:p>
          <a:p>
            <a:pPr marL="0" marR="0" indent="0" algn="ctr">
              <a:lnSpc>
                <a:spcPts val="1400"/>
              </a:lnSpc>
              <a:spcBef>
                <a:spcPts val="1535"/>
              </a:spcBef>
              <a:spcAft>
                <a:spcPts val="875"/>
              </a:spcAft>
            </a:pPr>
            <a:r>
              <a:rPr lang="es-ES" sz="1150" b="1" spc="0">
                <a:solidFill>
                  <a:srgbClr val="000000"/>
                </a:solidFill>
                <a:latin typeface="Courier New" pitchFamily="3" panose="02020603050405020304"/>
              </a:rPr>
              <a:t>Tabla </a:t>
            </a:r>
            <a:r>
              <a:rPr lang="es-ES" sz="1300" spc="0">
                <a:solidFill>
                  <a:srgbClr val="000000"/>
                </a:solidFill>
                <a:latin typeface="Garamond" pitchFamily="1" panose="02020603050405020304"/>
              </a:rPr>
              <a:t>6.2: Evolución de estudiantes </a:t>
            </a:r>
            <a:r>
              <a:rPr lang="es-ES" sz="1300" i="1" spc="0">
                <a:solidFill>
                  <a:srgbClr val="000000"/>
                </a:solidFill>
                <a:latin typeface="Garamond" pitchFamily="1" panose="02020603050405020304"/>
              </a:rPr>
              <a:t>egresados </a:t>
            </a:r>
            <a:r>
              <a:rPr lang="es-ES" sz="1300" spc="0">
                <a:solidFill>
                  <a:srgbClr val="000000"/>
                </a:solidFill>
                <a:latin typeface="Garamond" pitchFamily="1" panose="02020603050405020304"/>
              </a:rPr>
              <a:t>en la Facultad de Ciencias durante </a:t>
            </a:r>
            <a:br/>
            <a:r>
              <a:rPr lang="es-ES" sz="1300" spc="0">
                <a:solidFill>
                  <a:srgbClr val="000000"/>
                </a:solidFill>
                <a:latin typeface="Garamond" pitchFamily="1" panose="02020603050405020304"/>
              </a:rPr>
              <a:t>los 25 primeros años, por Licenciaturas. </a:t>
            </a:r>
          </a:p>
        </p:txBody>
      </p:sp>
      <p:graphicFrame>
        <p:nvGraphicFramePr>
          <p:cNvPr id="5" name=""/>
          <p:cNvGraphicFramePr>
            <a:graphicFrameLocks noGrp="1"/>
          </p:cNvGraphicFramePr>
          <p:nvPr/>
        </p:nvGraphicFramePr>
        <p:xfrm>
          <a:off x="1725295" y="3075305"/>
          <a:ext cx="5486400" cy="4645025"/>
        </p:xfrm>
        <a:graphic>
          <a:graphicData uri="http://schemas.openxmlformats.org/drawingml/2006/table">
            <a:tbl>
              <a:tblGrid>
                <a:gridCol w="725170"/>
                <a:gridCol w="643255"/>
                <a:gridCol w="490855"/>
                <a:gridCol w="875030"/>
                <a:gridCol w="716280"/>
                <a:gridCol w="645795"/>
              </a:tblGrid>
              <a:tr h="182880">
                <a:tc>
                  <a:txBody>
                    <a:bodyPr vert="horz" anchor="t"/>
                    <a:lstStyle/>
                    <a:p>
                      <a:pPr marL="0" marR="179705" indent="0" algn="r">
                        <a:lnSpc>
                          <a:spcPts val="1300"/>
                        </a:lnSpc>
                        <a:spcBef>
                          <a:spcPts val="0"/>
                        </a:spcBef>
                        <a:spcAft>
                          <a:spcPts val="125"/>
                        </a:spcAft>
                      </a:pPr>
                      <a:r>
                        <a:rPr lang="es-ES" sz="1050" spc="0">
                          <a:solidFill>
                            <a:srgbClr val="000000"/>
                          </a:solidFill>
                          <a:latin typeface="Times New Roman" pitchFamily="1" panose="02020603050405020304"/>
                        </a:rPr>
                        <a:t>Curso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85090" indent="0" algn="r">
                        <a:lnSpc>
                          <a:spcPts val="1300"/>
                        </a:lnSpc>
                        <a:spcBef>
                          <a:spcPts val="0"/>
                        </a:spcBef>
                        <a:spcAft>
                          <a:spcPts val="125"/>
                        </a:spcAft>
                      </a:pPr>
                      <a:r>
                        <a:rPr lang="es-ES" sz="10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0" cmpd="sng">
                      <a:noFill/>
                      <a:prstDash val="solid"/>
                    </a:lnR>
                    <a:lnT w="6350" cmpd="sng">
                      <a:solidFill>
                        <a:srgbClr val="000000"/>
                      </a:solidFill>
                      <a:prstDash val="solid"/>
                    </a:lnT>
                    <a:lnB w="36830" cmpd="dbl">
                      <a:solidFill>
                        <a:srgbClr val="000000"/>
                      </a:solidFill>
                      <a:prstDash val="solid"/>
                    </a:lnB>
                  </a:tcPr>
                </a:tc>
                <a:tc>
                  <a:txBody>
                    <a:bodyPr vert="horz" anchor="t"/>
                    <a:lstStyle/>
                    <a:p>
                      <a:pPr marL="0" marR="82550" indent="0" algn="r">
                        <a:lnSpc>
                          <a:spcPts val="1300"/>
                        </a:lnSpc>
                        <a:spcBef>
                          <a:spcPts val="0"/>
                        </a:spcBef>
                        <a:spcAft>
                          <a:spcPts val="125"/>
                        </a:spcAft>
                      </a:pPr>
                      <a:r>
                        <a:rPr lang="es-ES" sz="1050" spc="0">
                          <a:solidFill>
                            <a:srgbClr val="000000"/>
                          </a:solidFill>
                          <a:latin typeface="Times New Roman" pitchFamily="1" panose="02020603050405020304"/>
                        </a:rPr>
                        <a:t>Física </a:t>
                      </a:r>
                    </a:p>
                  </a:txBody>
                  <a:tcPr anchor="ctr" marL="0" marR="0" marT="0" marB="0">
                    <a:lnL w="0" cmpd="sng">
                      <a:noFill/>
                      <a:prstDash val="solid"/>
                    </a:lnL>
                    <a:lnR w="0" cmpd="sng">
                      <a:noFill/>
                      <a:prstDash val="solid"/>
                    </a:lnR>
                    <a:lnT w="6350" cmpd="sng">
                      <a:solidFill>
                        <a:srgbClr val="000000"/>
                      </a:solidFill>
                      <a:prstDash val="solid"/>
                    </a:lnT>
                    <a:lnB w="36830" cmpd="dbl">
                      <a:solidFill>
                        <a:srgbClr val="000000"/>
                      </a:solidFill>
                      <a:prstDash val="solid"/>
                    </a:lnB>
                  </a:tcPr>
                </a:tc>
                <a:tc>
                  <a:txBody>
                    <a:bodyPr vert="horz" anchor="t"/>
                    <a:lstStyle/>
                    <a:p>
                      <a:pPr marL="0" marR="85725" indent="0" algn="r">
                        <a:lnSpc>
                          <a:spcPts val="1300"/>
                        </a:lnSpc>
                        <a:spcBef>
                          <a:spcPts val="0"/>
                        </a:spcBef>
                        <a:spcAft>
                          <a:spcPts val="125"/>
                        </a:spcAft>
                      </a:pPr>
                      <a:r>
                        <a:rPr lang="es-ES" sz="1050" spc="0">
                          <a:solidFill>
                            <a:srgbClr val="000000"/>
                          </a:solidFill>
                          <a:latin typeface="Times New Roman" pitchFamily="1" panose="02020603050405020304"/>
                        </a:rPr>
                        <a:t>Matemáticas </a:t>
                      </a:r>
                    </a:p>
                  </a:txBody>
                  <a:tcPr anchor="ctr" marL="0" marR="0" marT="0" marB="0">
                    <a:lnL w="0" cmpd="sng">
                      <a:noFill/>
                      <a:prstDash val="solid"/>
                    </a:lnL>
                    <a:lnR w="0" cmpd="sng">
                      <a:noFill/>
                      <a:prstDash val="solid"/>
                    </a:lnR>
                    <a:lnT w="6350" cmpd="sng">
                      <a:solidFill>
                        <a:srgbClr val="000000"/>
                      </a:solidFill>
                      <a:prstDash val="solid"/>
                    </a:lnT>
                    <a:lnB w="36830" cmpd="dbl">
                      <a:solidFill>
                        <a:srgbClr val="000000"/>
                      </a:solidFill>
                      <a:prstDash val="solid"/>
                    </a:lnB>
                  </a:tcPr>
                </a:tc>
                <a:tc>
                  <a:txBody>
                    <a:bodyPr vert="horz" anchor="t"/>
                    <a:lstStyle/>
                    <a:p>
                      <a:pPr marL="0" marR="183515" indent="0" algn="r">
                        <a:lnSpc>
                          <a:spcPts val="1300"/>
                        </a:lnSpc>
                        <a:spcBef>
                          <a:spcPts val="0"/>
                        </a:spcBef>
                        <a:spcAft>
                          <a:spcPts val="125"/>
                        </a:spcAft>
                      </a:pPr>
                      <a:r>
                        <a:rPr lang="es-ES" sz="1050" spc="0">
                          <a:solidFill>
                            <a:srgbClr val="000000"/>
                          </a:solidFill>
                          <a:latin typeface="Times New Roman" pitchFamily="1" panose="02020603050405020304"/>
                        </a:rPr>
                        <a:t>Biología </a:t>
                      </a:r>
                    </a:p>
                  </a:txBody>
                  <a:tcPr anchor="ctr" marL="0" marR="0" marT="0" marB="0">
                    <a:lnL w="0" cmpd="sng">
                      <a:no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103505" indent="0" algn="r">
                        <a:lnSpc>
                          <a:spcPts val="1300"/>
                        </a:lnSpc>
                        <a:spcBef>
                          <a:spcPts val="0"/>
                        </a:spcBef>
                        <a:spcAft>
                          <a:spcPts val="125"/>
                        </a:spcAft>
                      </a:pPr>
                      <a:r>
                        <a:rPr lang="es-ES" sz="1050" spc="0">
                          <a:solidFill>
                            <a:srgbClr val="000000"/>
                          </a:solidFill>
                          <a:latin typeface="Times New Roman" pitchFamily="1" panose="02020603050405020304"/>
                        </a:rPr>
                        <a:t>TOTAL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r>
              <a:tr h="170815">
                <a:tc>
                  <a:txBody>
                    <a:bodyPr vert="horz" anchor="t"/>
                    <a:lstStyle/>
                    <a:p>
                      <a:pPr marL="0" marR="179705" indent="0" algn="r">
                        <a:lnSpc>
                          <a:spcPts val="1300"/>
                        </a:lnSpc>
                        <a:spcBef>
                          <a:spcPts val="0"/>
                        </a:spcBef>
                        <a:spcAft>
                          <a:spcPts val="0"/>
                        </a:spcAft>
                      </a:pPr>
                      <a:r>
                        <a:rPr lang="es-ES" sz="1050" spc="0">
                          <a:solidFill>
                            <a:srgbClr val="000000"/>
                          </a:solidFill>
                          <a:latin typeface="Times New Roman" pitchFamily="1" panose="02020603050405020304"/>
                        </a:rPr>
                        <a:t>72/73 </a:t>
                      </a:r>
                    </a:p>
                  </a:txBody>
                  <a:tcPr anchor="ctr" marL="0" marR="0" marT="0" marB="0">
                    <a:lnL w="36830" cmpd="dbl">
                      <a:solidFill>
                        <a:srgbClr val="000000"/>
                      </a:solidFill>
                      <a:prstDash val="solid"/>
                    </a:lnL>
                    <a:lnR w="36830" cmpd="dbl">
                      <a:solidFill>
                        <a:srgbClr val="000000"/>
                      </a:solidFill>
                      <a:prstDash val="solid"/>
                    </a:lnR>
                    <a:lnT w="36830" cmpd="dbl">
                      <a:solidFill>
                        <a:srgbClr val="000000"/>
                      </a:solidFill>
                      <a:prstDash val="solid"/>
                    </a:lnT>
                    <a:lnB w="0" cmpd="sng">
                      <a:noFill/>
                      <a:prstDash val="solid"/>
                    </a:lnB>
                  </a:tcPr>
                </a:tc>
                <a:tc>
                  <a:txBody>
                    <a:bodyPr vert="horz" anchor="t"/>
                    <a:lstStyle/>
                    <a:p>
                      <a:pPr marL="0" marR="85090" indent="0" algn="r">
                        <a:lnSpc>
                          <a:spcPts val="1300"/>
                        </a:lnSpc>
                        <a:spcBef>
                          <a:spcPts val="0"/>
                        </a:spcBef>
                        <a:spcAft>
                          <a:spcPts val="0"/>
                        </a:spcAft>
                      </a:pPr>
                      <a:r>
                        <a:rPr lang="es-ES" sz="1050" spc="0">
                          <a:solidFill>
                            <a:srgbClr val="000000"/>
                          </a:solidFill>
                          <a:latin typeface="Times New Roman" pitchFamily="1" panose="02020603050405020304"/>
                        </a:rPr>
                        <a:t>32 </a:t>
                      </a:r>
                    </a:p>
                  </a:txBody>
                  <a:tcPr anchor="ctr" marL="0" marR="0" marT="0" marB="0">
                    <a:lnL w="36830" cmpd="dbl">
                      <a:solidFill>
                        <a:srgbClr val="000000"/>
                      </a:solidFill>
                      <a:prstDash val="solid"/>
                    </a:lnL>
                    <a:lnR w="0" cmpd="sng">
                      <a:noFill/>
                      <a:prstDash val="solid"/>
                    </a:lnR>
                    <a:lnT w="36830" cmpd="dbl">
                      <a:solidFill>
                        <a:srgbClr val="000000"/>
                      </a:solidFill>
                      <a:prstDash val="solid"/>
                    </a:lnT>
                    <a:lnB w="0" cmpd="sng">
                      <a:noFill/>
                      <a:prstDash val="solid"/>
                    </a:lnB>
                  </a:tcPr>
                </a:tc>
                <a:tc>
                  <a:txBody>
                    <a:bodyPr vert="horz" anchor="t"/>
                    <a:lstStyle/>
                    <a:p>
                      <a:pPr marL="0" marR="82550" indent="0" algn="r">
                        <a:lnSpc>
                          <a:spcPts val="13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36830" cmpd="dbl">
                      <a:solidFill>
                        <a:srgbClr val="000000"/>
                      </a:solidFill>
                      <a:prstDash val="solid"/>
                    </a:lnT>
                    <a:lnB w="0" cmpd="sng">
                      <a:noFill/>
                      <a:prstDash val="solid"/>
                    </a:lnB>
                  </a:tcPr>
                </a:tc>
                <a:tc>
                  <a:txBody>
                    <a:bodyPr vert="horz" anchor="t"/>
                    <a:lstStyle/>
                    <a:p>
                      <a:pPr marL="0" marR="85725" indent="0" algn="r">
                        <a:lnSpc>
                          <a:spcPts val="13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36830" cmpd="dbl">
                      <a:solidFill>
                        <a:srgbClr val="000000"/>
                      </a:solidFill>
                      <a:prstDash val="solid"/>
                    </a:lnT>
                    <a:lnB w="0" cmpd="sng">
                      <a:noFill/>
                      <a:prstDash val="solid"/>
                    </a:lnB>
                  </a:tcPr>
                </a:tc>
                <a:tc>
                  <a:txBody>
                    <a:bodyPr vert="horz" anchor="t"/>
                    <a:lstStyle/>
                    <a:p>
                      <a:pPr marL="0" marR="183515" indent="0" algn="r">
                        <a:lnSpc>
                          <a:spcPts val="13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36830" cmpd="dbl">
                      <a:solidFill>
                        <a:srgbClr val="000000"/>
                      </a:solidFill>
                      <a:prstDash val="solid"/>
                    </a:lnT>
                    <a:lnB w="0" cmpd="sng">
                      <a:noFill/>
                      <a:prstDash val="solid"/>
                    </a:lnB>
                  </a:tcPr>
                </a:tc>
                <a:tc>
                  <a:txBody>
                    <a:bodyPr vert="horz" anchor="t"/>
                    <a:lstStyle/>
                    <a:p>
                      <a:pPr marL="0" marR="103505" indent="0" algn="r">
                        <a:lnSpc>
                          <a:spcPts val="1300"/>
                        </a:lnSpc>
                        <a:spcBef>
                          <a:spcPts val="0"/>
                        </a:spcBef>
                        <a:spcAft>
                          <a:spcPts val="0"/>
                        </a:spcAft>
                      </a:pPr>
                      <a:r>
                        <a:rPr lang="es-ES" sz="1050" spc="0">
                          <a:solidFill>
                            <a:srgbClr val="000000"/>
                          </a:solidFill>
                          <a:latin typeface="Times New Roman" pitchFamily="1" panose="02020603050405020304"/>
                        </a:rPr>
                        <a:t>32 </a:t>
                      </a:r>
                    </a:p>
                  </a:txBody>
                  <a:tcPr anchor="ctr" marL="0" marR="0" marT="0" marB="0">
                    <a:lnL w="36830" cmpd="dbl">
                      <a:solidFill>
                        <a:srgbClr val="000000"/>
                      </a:solidFill>
                      <a:prstDash val="solid"/>
                    </a:lnL>
                    <a:lnR w="36830" cmpd="dbl">
                      <a:solidFill>
                        <a:srgbClr val="000000"/>
                      </a:solidFill>
                      <a:prstDash val="solid"/>
                    </a:lnR>
                    <a:lnT w="36830" cmpd="dbl">
                      <a:solidFill>
                        <a:srgbClr val="000000"/>
                      </a:solidFill>
                      <a:prstDash val="solid"/>
                    </a:lnT>
                    <a:lnB w="0" cmpd="sng">
                      <a:noFill/>
                      <a:prstDash val="solid"/>
                    </a:lnB>
                  </a:tcPr>
                </a:tc>
              </a:tr>
              <a:tr h="158115">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73/74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30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30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74/75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14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14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75/76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26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26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61290">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76/77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21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21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77/78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25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25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115">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78/79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26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26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79/80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41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41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73355">
                <a:tc>
                  <a:txBody>
                    <a:bodyPr vert="horz" anchor="t"/>
                    <a:lstStyle/>
                    <a:p>
                      <a:pPr marL="0" marR="179705" indent="0" algn="r">
                        <a:lnSpc>
                          <a:spcPts val="1300"/>
                        </a:lnSpc>
                        <a:spcBef>
                          <a:spcPts val="0"/>
                        </a:spcBef>
                        <a:spcAft>
                          <a:spcPts val="5"/>
                        </a:spcAft>
                      </a:pPr>
                      <a:r>
                        <a:rPr lang="es-ES" sz="1050" spc="0">
                          <a:solidFill>
                            <a:srgbClr val="000000"/>
                          </a:solidFill>
                          <a:latin typeface="Times New Roman" pitchFamily="1" panose="02020603050405020304"/>
                        </a:rPr>
                        <a:t>80/81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85090" indent="0" algn="r">
                        <a:lnSpc>
                          <a:spcPts val="1300"/>
                        </a:lnSpc>
                        <a:spcBef>
                          <a:spcPts val="0"/>
                        </a:spcBef>
                        <a:spcAft>
                          <a:spcPts val="5"/>
                        </a:spcAft>
                      </a:pPr>
                      <a:r>
                        <a:rPr lang="es-ES" sz="1050" spc="0">
                          <a:solidFill>
                            <a:srgbClr val="000000"/>
                          </a:solidFill>
                          <a:latin typeface="Times New Roman" pitchFamily="1" panose="02020603050405020304"/>
                        </a:rPr>
                        <a:t>23 </a:t>
                      </a:r>
                    </a:p>
                  </a:txBody>
                  <a:tcPr anchor="ctr" marL="0" marR="0" marT="0" marB="0">
                    <a:lnL w="36830" cmpd="dbl">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82550" indent="0" algn="r">
                        <a:lnSpc>
                          <a:spcPts val="1300"/>
                        </a:lnSpc>
                        <a:spcBef>
                          <a:spcPts val="0"/>
                        </a:spcBef>
                        <a:spcAft>
                          <a:spcPts val="5"/>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85725" indent="0" algn="r">
                        <a:lnSpc>
                          <a:spcPts val="1300"/>
                        </a:lnSpc>
                        <a:spcBef>
                          <a:spcPts val="0"/>
                        </a:spcBef>
                        <a:spcAft>
                          <a:spcPts val="5"/>
                        </a:spcAft>
                      </a:pPr>
                      <a:r>
                        <a:rPr lang="es-ES" sz="10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183515" indent="0" algn="r">
                        <a:lnSpc>
                          <a:spcPts val="1300"/>
                        </a:lnSpc>
                        <a:spcBef>
                          <a:spcPts val="0"/>
                        </a:spcBef>
                        <a:spcAft>
                          <a:spcPts val="5"/>
                        </a:spcAft>
                      </a:pPr>
                      <a:r>
                        <a:rPr lang="es-ES" sz="105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103505" indent="0" algn="r">
                        <a:lnSpc>
                          <a:spcPts val="1300"/>
                        </a:lnSpc>
                        <a:spcBef>
                          <a:spcPts val="0"/>
                        </a:spcBef>
                        <a:spcAft>
                          <a:spcPts val="5"/>
                        </a:spcAft>
                      </a:pPr>
                      <a:r>
                        <a:rPr lang="es-ES" sz="1050" spc="0">
                          <a:solidFill>
                            <a:srgbClr val="000000"/>
                          </a:solidFill>
                          <a:latin typeface="Times New Roman" pitchFamily="1" panose="02020603050405020304"/>
                        </a:rPr>
                        <a:t>23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r>
              <a:tr h="161925">
                <a:tc>
                  <a:txBody>
                    <a:bodyPr vert="horz" anchor="t"/>
                    <a:lstStyle/>
                    <a:p>
                      <a:pPr marL="0" marR="179705" indent="0" algn="r">
                        <a:lnSpc>
                          <a:spcPts val="1000"/>
                        </a:lnSpc>
                        <a:spcBef>
                          <a:spcPts val="165"/>
                        </a:spcBef>
                        <a:spcAft>
                          <a:spcPts val="40"/>
                        </a:spcAft>
                      </a:pPr>
                      <a:r>
                        <a:rPr lang="es-ES" sz="900" spc="-70">
                          <a:solidFill>
                            <a:srgbClr val="000000"/>
                          </a:solidFill>
                          <a:latin typeface="Courier New" pitchFamily="3" panose="02020603050405020304"/>
                        </a:rPr>
                        <a:t>SubTotal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85090" indent="0" algn="r">
                        <a:lnSpc>
                          <a:spcPts val="1200"/>
                        </a:lnSpc>
                        <a:spcBef>
                          <a:spcPts val="0"/>
                        </a:spcBef>
                        <a:spcAft>
                          <a:spcPts val="5"/>
                        </a:spcAft>
                      </a:pPr>
                      <a:r>
                        <a:rPr lang="es-ES" sz="1050" spc="0">
                          <a:solidFill>
                            <a:srgbClr val="000000"/>
                          </a:solidFill>
                          <a:latin typeface="Times New Roman" pitchFamily="1" panose="02020603050405020304"/>
                        </a:rPr>
                        <a:t>215 </a:t>
                      </a:r>
                    </a:p>
                  </a:txBody>
                  <a:tcPr anchor="ctr" marL="0" marR="0" marT="0" marB="0">
                    <a:lnL w="36830" cmpd="dbl">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03505" indent="0" algn="r">
                        <a:lnSpc>
                          <a:spcPts val="1200"/>
                        </a:lnSpc>
                        <a:spcBef>
                          <a:spcPts val="0"/>
                        </a:spcBef>
                        <a:spcAft>
                          <a:spcPts val="5"/>
                        </a:spcAft>
                      </a:pPr>
                      <a:r>
                        <a:rPr lang="es-ES" sz="1050" spc="0">
                          <a:solidFill>
                            <a:srgbClr val="000000"/>
                          </a:solidFill>
                          <a:latin typeface="Times New Roman" pitchFamily="1" panose="02020603050405020304"/>
                        </a:rPr>
                        <a:t>215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r>
              <a:tr h="155575">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81/82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35 </a:t>
                      </a:r>
                    </a:p>
                  </a:txBody>
                  <a:tcPr anchor="ctr" marL="0" marR="0" marT="0" marB="0">
                    <a:lnL w="36830" cmpd="dbl">
                      <a:solidFill>
                        <a:srgbClr val="000000"/>
                      </a:solid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10 </a:t>
                      </a:r>
                    </a:p>
                  </a:txBody>
                  <a:tcPr anchor="ctr" marL="0" marR="0" marT="0" marB="0">
                    <a:lnL w="0" cmpd="sng">
                      <a:no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53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r>
              <a:tr h="158115">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82/83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18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12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38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61925">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83/84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13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20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25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62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115">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84/85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26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12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16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41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61925">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85/86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19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11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17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37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4940">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86/87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25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19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53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106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87/88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26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17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29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48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120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61290">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88/89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22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20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54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104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61925">
                <a:tc>
                  <a:txBody>
                    <a:bodyPr vert="horz" anchor="t"/>
                    <a:lstStyle/>
                    <a:p>
                      <a:pPr marL="0" marR="179705" indent="0" algn="r">
                        <a:lnSpc>
                          <a:spcPts val="1300"/>
                        </a:lnSpc>
                        <a:spcBef>
                          <a:spcPts val="0"/>
                        </a:spcBef>
                        <a:spcAft>
                          <a:spcPts val="0"/>
                        </a:spcAft>
                      </a:pPr>
                      <a:r>
                        <a:rPr lang="es-ES" sz="1050" spc="0">
                          <a:solidFill>
                            <a:srgbClr val="000000"/>
                          </a:solidFill>
                          <a:latin typeface="Times New Roman" pitchFamily="1" panose="02020603050405020304"/>
                        </a:rPr>
                        <a:t>89/90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300"/>
                        </a:lnSpc>
                        <a:spcBef>
                          <a:spcPts val="0"/>
                        </a:spcBef>
                        <a:spcAft>
                          <a:spcPts val="0"/>
                        </a:spcAft>
                      </a:pPr>
                      <a:r>
                        <a:rPr lang="es-ES" sz="1050" spc="0">
                          <a:solidFill>
                            <a:srgbClr val="000000"/>
                          </a:solidFill>
                          <a:latin typeface="Times New Roman" pitchFamily="1" panose="02020603050405020304"/>
                        </a:rPr>
                        <a:t>25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300"/>
                        </a:lnSpc>
                        <a:spcBef>
                          <a:spcPts val="0"/>
                        </a:spcBef>
                        <a:spcAft>
                          <a:spcPts val="0"/>
                        </a:spcAft>
                      </a:pPr>
                      <a:r>
                        <a:rPr lang="es-ES" sz="1050" spc="0">
                          <a:solidFill>
                            <a:srgbClr val="000000"/>
                          </a:solidFill>
                          <a:latin typeface="Times New Roman"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300"/>
                        </a:lnSpc>
                        <a:spcBef>
                          <a:spcPts val="0"/>
                        </a:spcBef>
                        <a:spcAft>
                          <a:spcPts val="0"/>
                        </a:spcAft>
                      </a:pPr>
                      <a:r>
                        <a:rPr lang="es-ES" sz="1050" spc="0">
                          <a:solidFill>
                            <a:srgbClr val="000000"/>
                          </a:solidFill>
                          <a:latin typeface="Times New Roman"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300"/>
                        </a:lnSpc>
                        <a:spcBef>
                          <a:spcPts val="0"/>
                        </a:spcBef>
                        <a:spcAft>
                          <a:spcPts val="0"/>
                        </a:spcAft>
                      </a:pPr>
                      <a:r>
                        <a:rPr lang="es-ES" sz="1050" spc="0">
                          <a:solidFill>
                            <a:srgbClr val="000000"/>
                          </a:solidFill>
                          <a:latin typeface="Times New Roman" pitchFamily="1" panose="02020603050405020304"/>
                        </a:rPr>
                        <a:t>39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300"/>
                        </a:lnSpc>
                        <a:spcBef>
                          <a:spcPts val="0"/>
                        </a:spcBef>
                        <a:spcAft>
                          <a:spcPts val="0"/>
                        </a:spcAft>
                      </a:pPr>
                      <a:r>
                        <a:rPr lang="es-ES" sz="1050" spc="0">
                          <a:solidFill>
                            <a:srgbClr val="000000"/>
                          </a:solidFill>
                          <a:latin typeface="Times New Roman" pitchFamily="1" panose="02020603050405020304"/>
                        </a:rPr>
                        <a:t>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115">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90/91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22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19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28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0" marR="179705" indent="0" algn="r">
                        <a:lnSpc>
                          <a:spcPts val="1200"/>
                        </a:lnSpc>
                        <a:spcBef>
                          <a:spcPts val="0"/>
                        </a:spcBef>
                        <a:spcAft>
                          <a:spcPts val="0"/>
                        </a:spcAft>
                      </a:pPr>
                      <a:r>
                        <a:rPr lang="es-ES" sz="1050" spc="0">
                          <a:solidFill>
                            <a:srgbClr val="000000"/>
                          </a:solidFill>
                          <a:latin typeface="Times New Roman" pitchFamily="1" panose="02020603050405020304"/>
                        </a:rPr>
                        <a:t>91/92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85090" indent="0" algn="r">
                        <a:lnSpc>
                          <a:spcPts val="1200"/>
                        </a:lnSpc>
                        <a:spcBef>
                          <a:spcPts val="0"/>
                        </a:spcBef>
                        <a:spcAft>
                          <a:spcPts val="0"/>
                        </a:spcAft>
                      </a:pPr>
                      <a:r>
                        <a:rPr lang="es-ES" sz="1050" spc="0">
                          <a:solidFill>
                            <a:srgbClr val="000000"/>
                          </a:solidFill>
                          <a:latin typeface="Times New Roman" pitchFamily="1" panose="02020603050405020304"/>
                        </a:rPr>
                        <a:t>25 </a:t>
                      </a:r>
                    </a:p>
                  </a:txBody>
                  <a:tcPr anchor="ctr" marL="0" marR="0" marT="0" marB="0">
                    <a:lnL w="368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82550" indent="0" algn="r">
                        <a:lnSpc>
                          <a:spcPts val="1200"/>
                        </a:lnSpc>
                        <a:spcBef>
                          <a:spcPts val="0"/>
                        </a:spcBef>
                        <a:spcAft>
                          <a:spcPts val="0"/>
                        </a:spcAft>
                      </a:pPr>
                      <a:r>
                        <a:rPr lang="es-ES" sz="1050" spc="0">
                          <a:solidFill>
                            <a:srgbClr val="000000"/>
                          </a:solidFill>
                          <a:latin typeface="Times New Roman"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5725" indent="0" algn="r">
                        <a:lnSpc>
                          <a:spcPts val="1200"/>
                        </a:lnSpc>
                        <a:spcBef>
                          <a:spcPts val="0"/>
                        </a:spcBef>
                        <a:spcAft>
                          <a:spcPts val="0"/>
                        </a:spcAft>
                      </a:pPr>
                      <a:r>
                        <a:rPr lang="es-ES" sz="1050" spc="0">
                          <a:solidFill>
                            <a:srgbClr val="000000"/>
                          </a:solidFill>
                          <a:latin typeface="Times New Roman" pitchFamily="1" panose="02020603050405020304"/>
                        </a:rPr>
                        <a:t>17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3515" indent="0" algn="r">
                        <a:lnSpc>
                          <a:spcPts val="1200"/>
                        </a:lnSpc>
                        <a:spcBef>
                          <a:spcPts val="0"/>
                        </a:spcBef>
                        <a:spcAft>
                          <a:spcPts val="0"/>
                        </a:spcAft>
                      </a:pPr>
                      <a:r>
                        <a:rPr lang="es-ES" sz="1050" spc="0">
                          <a:solidFill>
                            <a:srgbClr val="000000"/>
                          </a:solidFill>
                          <a:latin typeface="Times New Roman" pitchFamily="1" panose="02020603050405020304"/>
                        </a:rPr>
                        <a:t>24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03505" indent="0" algn="r">
                        <a:lnSpc>
                          <a:spcPts val="1200"/>
                        </a:lnSpc>
                        <a:spcBef>
                          <a:spcPts val="0"/>
                        </a:spcBef>
                        <a:spcAft>
                          <a:spcPts val="0"/>
                        </a:spcAft>
                      </a:pPr>
                      <a:r>
                        <a:rPr lang="es-ES" sz="1050" spc="0">
                          <a:solidFill>
                            <a:srgbClr val="000000"/>
                          </a:solidFill>
                          <a:latin typeface="Times New Roman" pitchFamily="1" panose="02020603050405020304"/>
                        </a:rPr>
                        <a:t>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70815">
                <a:tc>
                  <a:txBody>
                    <a:bodyPr vert="horz" anchor="t"/>
                    <a:lstStyle/>
                    <a:p>
                      <a:pPr marL="0" marR="179705" indent="0" algn="r">
                        <a:lnSpc>
                          <a:spcPts val="1300"/>
                        </a:lnSpc>
                        <a:spcBef>
                          <a:spcPts val="0"/>
                        </a:spcBef>
                        <a:spcAft>
                          <a:spcPts val="5"/>
                        </a:spcAft>
                      </a:pPr>
                      <a:r>
                        <a:rPr lang="es-ES" sz="1050" spc="0">
                          <a:solidFill>
                            <a:srgbClr val="000000"/>
                          </a:solidFill>
                          <a:latin typeface="Times New Roman" pitchFamily="1" panose="02020603050405020304"/>
                        </a:rPr>
                        <a:t>92/93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85090" indent="0" algn="r">
                        <a:lnSpc>
                          <a:spcPts val="1300"/>
                        </a:lnSpc>
                        <a:spcBef>
                          <a:spcPts val="0"/>
                        </a:spcBef>
                        <a:spcAft>
                          <a:spcPts val="5"/>
                        </a:spcAft>
                      </a:pPr>
                      <a:r>
                        <a:rPr lang="es-ES" sz="1050" spc="0">
                          <a:solidFill>
                            <a:srgbClr val="000000"/>
                          </a:solidFill>
                          <a:latin typeface="Times New Roman" pitchFamily="1" panose="02020603050405020304"/>
                        </a:rPr>
                        <a:t>23 </a:t>
                      </a:r>
                    </a:p>
                  </a:txBody>
                  <a:tcPr anchor="ctr" marL="0" marR="0" marT="0" marB="0">
                    <a:lnL w="36830" cmpd="dbl">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82550" indent="0" algn="r">
                        <a:lnSpc>
                          <a:spcPts val="1300"/>
                        </a:lnSpc>
                        <a:spcBef>
                          <a:spcPts val="0"/>
                        </a:spcBef>
                        <a:spcAft>
                          <a:spcPts val="5"/>
                        </a:spcAft>
                      </a:pPr>
                      <a:r>
                        <a:rPr lang="es-ES" sz="1050" spc="0">
                          <a:solidFill>
                            <a:srgbClr val="000000"/>
                          </a:solidFill>
                          <a:latin typeface="Times New Roman" pitchFamily="1" panose="02020603050405020304"/>
                        </a:rPr>
                        <a:t>11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85725" indent="0" algn="r">
                        <a:lnSpc>
                          <a:spcPts val="1300"/>
                        </a:lnSpc>
                        <a:spcBef>
                          <a:spcPts val="0"/>
                        </a:spcBef>
                        <a:spcAft>
                          <a:spcPts val="5"/>
                        </a:spcAft>
                      </a:pPr>
                      <a:r>
                        <a:rPr lang="es-ES" sz="1050" spc="0">
                          <a:solidFill>
                            <a:srgbClr val="000000"/>
                          </a:solidFill>
                          <a:latin typeface="Times New Roman" pitchFamily="1" panose="02020603050405020304"/>
                        </a:rPr>
                        <a:t>18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183515" indent="0" algn="r">
                        <a:lnSpc>
                          <a:spcPts val="1300"/>
                        </a:lnSpc>
                        <a:spcBef>
                          <a:spcPts val="0"/>
                        </a:spcBef>
                        <a:spcAft>
                          <a:spcPts val="5"/>
                        </a:spcAft>
                      </a:pPr>
                      <a:r>
                        <a:rPr lang="es-ES" sz="1050" spc="0">
                          <a:solidFill>
                            <a:srgbClr val="000000"/>
                          </a:solidFill>
                          <a:latin typeface="Times New Roman" pitchFamily="1" panose="02020603050405020304"/>
                        </a:rPr>
                        <a:t>23 </a:t>
                      </a:r>
                    </a:p>
                  </a:txBody>
                  <a:tcPr anchor="ctr" marL="0" marR="0" marT="0" marB="0">
                    <a:lnL w="0" cmpd="sng">
                      <a:no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103505" indent="0" algn="r">
                        <a:lnSpc>
                          <a:spcPts val="1300"/>
                        </a:lnSpc>
                        <a:spcBef>
                          <a:spcPts val="0"/>
                        </a:spcBef>
                        <a:spcAft>
                          <a:spcPts val="5"/>
                        </a:spcAft>
                      </a:pPr>
                      <a:r>
                        <a:rPr lang="es-ES" sz="1050" spc="0">
                          <a:solidFill>
                            <a:srgbClr val="000000"/>
                          </a:solidFill>
                          <a:latin typeface="Times New Roman" pitchFamily="1" panose="02020603050405020304"/>
                        </a:rPr>
                        <a:t>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r>
              <a:tr h="179705">
                <a:tc>
                  <a:txBody>
                    <a:bodyPr vert="horz" anchor="t"/>
                    <a:lstStyle/>
                    <a:p>
                      <a:pPr marL="0" marR="179705" indent="0" algn="r">
                        <a:lnSpc>
                          <a:spcPts val="1000"/>
                        </a:lnSpc>
                        <a:spcBef>
                          <a:spcPts val="185"/>
                        </a:spcBef>
                        <a:spcAft>
                          <a:spcPts val="110"/>
                        </a:spcAft>
                      </a:pPr>
                      <a:r>
                        <a:rPr lang="es-ES" sz="900" spc="-70">
                          <a:solidFill>
                            <a:srgbClr val="000000"/>
                          </a:solidFill>
                          <a:latin typeface="Courier New" pitchFamily="3" panose="02020603050405020304"/>
                        </a:rPr>
                        <a:t>SubTotal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85090" indent="0" algn="r">
                        <a:lnSpc>
                          <a:spcPts val="1300"/>
                        </a:lnSpc>
                        <a:spcBef>
                          <a:spcPts val="0"/>
                        </a:spcBef>
                        <a:spcAft>
                          <a:spcPts val="75"/>
                        </a:spcAft>
                      </a:pPr>
                      <a:r>
                        <a:rPr lang="es-ES" sz="1050" spc="0">
                          <a:solidFill>
                            <a:srgbClr val="000000"/>
                          </a:solidFill>
                          <a:latin typeface="Times New Roman" pitchFamily="1" panose="02020603050405020304"/>
                        </a:rPr>
                        <a:t>302 </a:t>
                      </a:r>
                    </a:p>
                  </a:txBody>
                  <a:tcPr anchor="ctr" marL="0" marR="0" marT="0" marB="0">
                    <a:lnL w="36830" cmpd="dbl">
                      <a:solidFill>
                        <a:srgbClr val="000000"/>
                      </a:solidFill>
                      <a:prstDash val="solid"/>
                    </a:lnL>
                    <a:lnR w="0" cmpd="sng">
                      <a:noFill/>
                      <a:prstDash val="solid"/>
                    </a:lnR>
                    <a:lnT w="6350" cmpd="sng">
                      <a:solidFill>
                        <a:srgbClr val="000000"/>
                      </a:solidFill>
                      <a:prstDash val="solid"/>
                    </a:lnT>
                    <a:lnB w="36830" cmpd="dbl">
                      <a:solidFill>
                        <a:srgbClr val="000000"/>
                      </a:solidFill>
                      <a:prstDash val="solid"/>
                    </a:lnB>
                  </a:tcPr>
                </a:tc>
                <a:tc>
                  <a:txBody>
                    <a:bodyPr vert="horz" anchor="t"/>
                    <a:lstStyle/>
                    <a:p>
                      <a:pPr marL="0" marR="82550" indent="0" algn="r">
                        <a:lnSpc>
                          <a:spcPts val="1300"/>
                        </a:lnSpc>
                        <a:spcBef>
                          <a:spcPts val="0"/>
                        </a:spcBef>
                        <a:spcAft>
                          <a:spcPts val="75"/>
                        </a:spcAft>
                      </a:pPr>
                      <a:r>
                        <a:rPr lang="es-ES" sz="1050" spc="0">
                          <a:solidFill>
                            <a:srgbClr val="000000"/>
                          </a:solidFill>
                          <a:latin typeface="Times New Roman" pitchFamily="1" panose="02020603050405020304"/>
                        </a:rPr>
                        <a:t>104 </a:t>
                      </a:r>
                    </a:p>
                  </a:txBody>
                  <a:tcPr anchor="ctr" marL="0" marR="0" marT="0" marB="0">
                    <a:lnL w="0" cmpd="sng">
                      <a:noFill/>
                      <a:prstDash val="solid"/>
                    </a:lnL>
                    <a:lnR w="0" cmpd="sng">
                      <a:noFill/>
                      <a:prstDash val="solid"/>
                    </a:lnR>
                    <a:lnT w="6350" cmpd="sng">
                      <a:solidFill>
                        <a:srgbClr val="000000"/>
                      </a:solidFill>
                      <a:prstDash val="solid"/>
                    </a:lnT>
                    <a:lnB w="36830" cmpd="dbl">
                      <a:solidFill>
                        <a:srgbClr val="000000"/>
                      </a:solidFill>
                      <a:prstDash val="solid"/>
                    </a:lnB>
                  </a:tcPr>
                </a:tc>
                <a:tc>
                  <a:txBody>
                    <a:bodyPr vert="horz" anchor="t"/>
                    <a:lstStyle/>
                    <a:p>
                      <a:pPr marL="0" marR="85725" indent="0" algn="r">
                        <a:lnSpc>
                          <a:spcPts val="1300"/>
                        </a:lnSpc>
                        <a:spcBef>
                          <a:spcPts val="0"/>
                        </a:spcBef>
                        <a:spcAft>
                          <a:spcPts val="75"/>
                        </a:spcAft>
                      </a:pPr>
                      <a:r>
                        <a:rPr lang="es-ES" sz="1050" spc="0">
                          <a:solidFill>
                            <a:srgbClr val="000000"/>
                          </a:solidFill>
                          <a:latin typeface="Times New Roman" pitchFamily="1" panose="02020603050405020304"/>
                        </a:rPr>
                        <a:t>192 </a:t>
                      </a:r>
                    </a:p>
                  </a:txBody>
                  <a:tcPr anchor="ctr" marL="0" marR="0" marT="0" marB="0">
                    <a:lnL w="0" cmpd="sng">
                      <a:noFill/>
                      <a:prstDash val="solid"/>
                    </a:lnL>
                    <a:lnR w="0" cmpd="sng">
                      <a:noFill/>
                      <a:prstDash val="solid"/>
                    </a:lnR>
                    <a:lnT w="6350" cmpd="sng">
                      <a:solidFill>
                        <a:srgbClr val="000000"/>
                      </a:solidFill>
                      <a:prstDash val="solid"/>
                    </a:lnT>
                    <a:lnB w="36830" cmpd="dbl">
                      <a:solidFill>
                        <a:srgbClr val="000000"/>
                      </a:solidFill>
                      <a:prstDash val="solid"/>
                    </a:lnB>
                  </a:tcPr>
                </a:tc>
                <a:tc>
                  <a:txBody>
                    <a:bodyPr vert="horz" anchor="t"/>
                    <a:lstStyle/>
                    <a:p>
                      <a:pPr marL="0" marR="183515" indent="0" algn="r">
                        <a:lnSpc>
                          <a:spcPts val="1300"/>
                        </a:lnSpc>
                        <a:spcBef>
                          <a:spcPts val="0"/>
                        </a:spcBef>
                        <a:spcAft>
                          <a:spcPts val="75"/>
                        </a:spcAft>
                      </a:pPr>
                      <a:r>
                        <a:rPr lang="es-ES" sz="1050" spc="0">
                          <a:solidFill>
                            <a:srgbClr val="000000"/>
                          </a:solidFill>
                          <a:latin typeface="Times New Roman" pitchFamily="1" panose="02020603050405020304"/>
                        </a:rPr>
                        <a:t>394 </a:t>
                      </a:r>
                    </a:p>
                  </a:txBody>
                  <a:tcPr anchor="ctr" marL="0" marR="0" marT="0" marB="0">
                    <a:lnL w="0" cmpd="sng">
                      <a:no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103505" indent="0" algn="r">
                        <a:lnSpc>
                          <a:spcPts val="1300"/>
                        </a:lnSpc>
                        <a:spcBef>
                          <a:spcPts val="0"/>
                        </a:spcBef>
                        <a:spcAft>
                          <a:spcPts val="75"/>
                        </a:spcAft>
                      </a:pPr>
                      <a:r>
                        <a:rPr lang="es-ES" sz="1050" spc="0">
                          <a:solidFill>
                            <a:srgbClr val="000000"/>
                          </a:solidFill>
                          <a:latin typeface="Times New Roman" pitchFamily="1" panose="02020603050405020304"/>
                        </a:rPr>
                        <a:t>992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r>
              <a:tr h="182880">
                <a:tc>
                  <a:txBody>
                    <a:bodyPr vert="horz" anchor="t"/>
                    <a:lstStyle/>
                    <a:p>
                      <a:pPr marL="0" marR="179705" indent="0" algn="r">
                        <a:lnSpc>
                          <a:spcPts val="1000"/>
                        </a:lnSpc>
                        <a:spcBef>
                          <a:spcPts val="305"/>
                        </a:spcBef>
                        <a:spcAft>
                          <a:spcPts val="15"/>
                        </a:spcAft>
                      </a:pPr>
                      <a:r>
                        <a:rPr lang="es-ES" sz="900" spc="0">
                          <a:solidFill>
                            <a:srgbClr val="000000"/>
                          </a:solidFill>
                          <a:latin typeface="Courier New" pitchFamily="3" panose="02020603050405020304"/>
                        </a:rPr>
                        <a:t>TOTAL </a:t>
                      </a:r>
                    </a:p>
                  </a:txBody>
                  <a:tcPr anchor="ctr" marL="0" marR="0" marT="0" marB="0">
                    <a:lnL w="36830" cmpd="dbl">
                      <a:solidFill>
                        <a:srgbClr val="000000"/>
                      </a:solidFill>
                      <a:prstDash val="solid"/>
                    </a:lnL>
                    <a:lnR w="36830" cmpd="dbl">
                      <a:solidFill>
                        <a:srgbClr val="000000"/>
                      </a:solidFill>
                      <a:prstDash val="solid"/>
                    </a:lnR>
                    <a:lnT w="36830" cmpd="dbl">
                      <a:solidFill>
                        <a:srgbClr val="000000"/>
                      </a:solidFill>
                      <a:prstDash val="solid"/>
                    </a:lnT>
                    <a:lnB w="36830" cmpd="dbl">
                      <a:solidFill>
                        <a:srgbClr val="000000"/>
                      </a:solidFill>
                      <a:prstDash val="solid"/>
                    </a:lnB>
                  </a:tcPr>
                </a:tc>
                <a:tc>
                  <a:txBody>
                    <a:bodyPr vert="horz" anchor="t"/>
                    <a:lstStyle/>
                    <a:p>
                      <a:pPr marL="0" marR="85090" indent="0" algn="r">
                        <a:lnSpc>
                          <a:spcPts val="1200"/>
                        </a:lnSpc>
                        <a:spcBef>
                          <a:spcPts val="0"/>
                        </a:spcBef>
                        <a:spcAft>
                          <a:spcPts val="0"/>
                        </a:spcAft>
                      </a:pPr>
                      <a:r>
                        <a:rPr lang="es-ES" sz="1100" b="1" spc="0">
                          <a:solidFill>
                            <a:srgbClr val="000000"/>
                          </a:solidFill>
                          <a:latin typeface="Garamond" pitchFamily="1" panose="02020603050405020304"/>
                        </a:rPr>
                        <a:t>517 </a:t>
                      </a:r>
                    </a:p>
                  </a:txBody>
                  <a:tcPr anchor="ctr" marL="0" marR="0" marT="0" marB="0">
                    <a:lnL w="36830" cmpd="dbl">
                      <a:solidFill>
                        <a:srgbClr val="000000"/>
                      </a:solidFill>
                      <a:prstDash val="solid"/>
                    </a:lnL>
                    <a:lnR w="0" cmpd="sng">
                      <a:noFill/>
                      <a:prstDash val="solid"/>
                    </a:lnR>
                    <a:lnT w="36830" cmpd="dbl">
                      <a:solidFill>
                        <a:srgbClr val="000000"/>
                      </a:solidFill>
                      <a:prstDash val="solid"/>
                    </a:lnT>
                    <a:lnB w="36830" cmpd="dbl">
                      <a:solidFill>
                        <a:srgbClr val="000000"/>
                      </a:solidFill>
                      <a:prstDash val="solid"/>
                    </a:lnB>
                  </a:tcPr>
                </a:tc>
                <a:tc>
                  <a:txBody>
                    <a:bodyPr vert="horz" anchor="t"/>
                    <a:lstStyle/>
                    <a:p>
                      <a:pPr marL="0" marR="82550" indent="0" algn="r">
                        <a:lnSpc>
                          <a:spcPts val="1200"/>
                        </a:lnSpc>
                        <a:spcBef>
                          <a:spcPts val="0"/>
                        </a:spcBef>
                        <a:spcAft>
                          <a:spcPts val="0"/>
                        </a:spcAft>
                      </a:pPr>
                      <a:r>
                        <a:rPr lang="es-ES" sz="1100" b="1" spc="0">
                          <a:solidFill>
                            <a:srgbClr val="000000"/>
                          </a:solidFill>
                          <a:latin typeface="Garamond" pitchFamily="1" panose="02020603050405020304"/>
                        </a:rPr>
                        <a:t>104 </a:t>
                      </a:r>
                    </a:p>
                  </a:txBody>
                  <a:tcPr anchor="ctr" marL="0" marR="0" marT="0" marB="0">
                    <a:lnL w="0" cmpd="sng">
                      <a:noFill/>
                      <a:prstDash val="solid"/>
                    </a:lnL>
                    <a:lnR w="0" cmpd="sng">
                      <a:noFill/>
                      <a:prstDash val="solid"/>
                    </a:lnR>
                    <a:lnT w="36830" cmpd="dbl">
                      <a:solidFill>
                        <a:srgbClr val="000000"/>
                      </a:solidFill>
                      <a:prstDash val="solid"/>
                    </a:lnT>
                    <a:lnB w="36830" cmpd="dbl">
                      <a:solidFill>
                        <a:srgbClr val="000000"/>
                      </a:solidFill>
                      <a:prstDash val="solid"/>
                    </a:lnB>
                  </a:tcPr>
                </a:tc>
                <a:tc>
                  <a:txBody>
                    <a:bodyPr vert="horz" anchor="t"/>
                    <a:lstStyle/>
                    <a:p>
                      <a:pPr marL="0" marR="85725" indent="0" algn="r">
                        <a:lnSpc>
                          <a:spcPts val="1200"/>
                        </a:lnSpc>
                        <a:spcBef>
                          <a:spcPts val="0"/>
                        </a:spcBef>
                        <a:spcAft>
                          <a:spcPts val="0"/>
                        </a:spcAft>
                      </a:pPr>
                      <a:r>
                        <a:rPr lang="es-ES" sz="1100" b="1" spc="0">
                          <a:solidFill>
                            <a:srgbClr val="000000"/>
                          </a:solidFill>
                          <a:latin typeface="Garamond" pitchFamily="1" panose="02020603050405020304"/>
                        </a:rPr>
                        <a:t>192 </a:t>
                      </a:r>
                    </a:p>
                  </a:txBody>
                  <a:tcPr anchor="ctr" marL="0" marR="0" marT="0" marB="0">
                    <a:lnL w="0" cmpd="sng">
                      <a:noFill/>
                      <a:prstDash val="solid"/>
                    </a:lnL>
                    <a:lnR w="0" cmpd="sng">
                      <a:noFill/>
                      <a:prstDash val="solid"/>
                    </a:lnR>
                    <a:lnT w="36830" cmpd="dbl">
                      <a:solidFill>
                        <a:srgbClr val="000000"/>
                      </a:solidFill>
                      <a:prstDash val="solid"/>
                    </a:lnT>
                    <a:lnB w="36830" cmpd="dbl">
                      <a:solidFill>
                        <a:srgbClr val="000000"/>
                      </a:solidFill>
                      <a:prstDash val="solid"/>
                    </a:lnB>
                  </a:tcPr>
                </a:tc>
                <a:tc>
                  <a:txBody>
                    <a:bodyPr vert="horz" anchor="t"/>
                    <a:lstStyle/>
                    <a:p>
                      <a:pPr marL="0" marR="183515" indent="0" algn="r">
                        <a:lnSpc>
                          <a:spcPts val="1200"/>
                        </a:lnSpc>
                        <a:spcBef>
                          <a:spcPts val="0"/>
                        </a:spcBef>
                        <a:spcAft>
                          <a:spcPts val="0"/>
                        </a:spcAft>
                      </a:pPr>
                      <a:r>
                        <a:rPr lang="es-ES" sz="1100" b="1" spc="0">
                          <a:solidFill>
                            <a:srgbClr val="000000"/>
                          </a:solidFill>
                          <a:latin typeface="Garamond" pitchFamily="1" panose="02020603050405020304"/>
                        </a:rPr>
                        <a:t>394 </a:t>
                      </a:r>
                    </a:p>
                  </a:txBody>
                  <a:tcPr anchor="ctr" marL="0" marR="0" marT="0" marB="0">
                    <a:lnL w="0" cmpd="sng">
                      <a:noFill/>
                      <a:prstDash val="solid"/>
                    </a:lnL>
                    <a:lnR w="36830" cmpd="dbl">
                      <a:solidFill>
                        <a:srgbClr val="000000"/>
                      </a:solidFill>
                      <a:prstDash val="solid"/>
                    </a:lnR>
                    <a:lnT w="36830" cmpd="dbl">
                      <a:solidFill>
                        <a:srgbClr val="000000"/>
                      </a:solidFill>
                      <a:prstDash val="solid"/>
                    </a:lnT>
                    <a:lnB w="36830" cmpd="dbl">
                      <a:solidFill>
                        <a:srgbClr val="000000"/>
                      </a:solidFill>
                      <a:prstDash val="solid"/>
                    </a:lnB>
                  </a:tcPr>
                </a:tc>
                <a:tc>
                  <a:txBody>
                    <a:bodyPr vert="horz" anchor="t"/>
                    <a:lstStyle/>
                    <a:p>
                      <a:pPr marL="0" marR="103505" indent="0" algn="r">
                        <a:lnSpc>
                          <a:spcPts val="1200"/>
                        </a:lnSpc>
                        <a:spcBef>
                          <a:spcPts val="0"/>
                        </a:spcBef>
                        <a:spcAft>
                          <a:spcPts val="0"/>
                        </a:spcAft>
                      </a:pPr>
                      <a:r>
                        <a:rPr lang="es-ES" sz="1100" b="1" spc="0">
                          <a:solidFill>
                            <a:srgbClr val="000000"/>
                          </a:solidFill>
                          <a:latin typeface="Garamond" pitchFamily="1" panose="02020603050405020304"/>
                        </a:rPr>
                        <a:t>1207 </a:t>
                      </a:r>
                    </a:p>
                  </a:txBody>
                  <a:tcPr anchor="ctr" marL="0" marR="0" marT="0" marB="0">
                    <a:lnL w="36830" cmpd="dbl">
                      <a:solidFill>
                        <a:srgbClr val="000000"/>
                      </a:solidFill>
                      <a:prstDash val="solid"/>
                    </a:lnL>
                    <a:lnR w="36830" cmpd="dbl">
                      <a:solidFill>
                        <a:srgbClr val="000000"/>
                      </a:solidFill>
                      <a:prstDash val="solid"/>
                    </a:lnR>
                    <a:lnT w="36830" cmpd="dbl">
                      <a:solidFill>
                        <a:srgbClr val="000000"/>
                      </a:solidFill>
                      <a:prstDash val="solid"/>
                    </a:lnT>
                    <a:lnB w="36830" cmpd="dbl">
                      <a:solidFill>
                        <a:srgbClr val="000000"/>
                      </a:solidFill>
                      <a:prstDash val="solid"/>
                    </a:lnB>
                  </a:tcPr>
                </a:tc>
              </a:tr>
            </a:tbl>
          </a:graphicData>
        </a:graphic>
      </p:graphicFrame>
      <p:sp>
        <p:nvSpPr>
          <p:cNvPr id="6" name=""/>
          <p:cNvSpPr/>
          <p:nvPr>
            <p:ph type="body" idx="10"/>
          </p:nvPr>
        </p:nvSpPr>
        <p:spPr>
          <a:xfrm>
            <a:off x="1057910" y="7683500"/>
            <a:ext cx="5486400" cy="1258570"/>
          </a:xfrm>
          <a:prstGeom prst="rect">
            <a:avLst/>
          </a:prstGeom>
          <a:noFill/>
          <a:ln w="0" cmpd="sng">
            <a:noFill/>
            <a:prstDash val="solid"/>
          </a:ln>
        </p:spPr>
        <p:txBody>
          <a:bodyPr vert="horz" lIns="0" tIns="5715" rIns="0" bIns="0" anchor="t"/>
          <a:lstStyle/>
          <a:p>
            <a:pPr marL="45720" marR="45720" indent="0" algn="just">
              <a:lnSpc>
                <a:spcPts val="1400"/>
              </a:lnSpc>
              <a:spcAft>
                <a:spcPts val="1125"/>
              </a:spcAft>
            </a:pPr>
            <a:r>
              <a:rPr lang="es-ES" sz="1300" spc="0">
                <a:solidFill>
                  <a:srgbClr val="000000"/>
                </a:solidFill>
                <a:latin typeface="Garamond" pitchFamily="1" panose="02020603050405020304"/>
              </a:rPr>
              <a:t>Hemos de subrayar que en el estamento discente, durante el período de cinco cursos que dura una Licenciatura, las promociones no son estancas ni constantes en número, por lo que tanto en el ciclo I como en el II pueden producirse cambios por traslados (de uno u otro signo: emigración o inmigración) y abandonos. También puede haber estudiantes que repitan cursos (parcial o casi totalmente) una o m´as veces y otros que convaliden asignaturas y/o cursos completos. </a:t>
            </a:r>
          </a:p>
        </p:txBody>
      </p:sp>
      <p:sp>
        <p:nvSpPr>
          <p:cNvPr id="7" name=""/>
          <p:cNvSpPr/>
          <p:nvPr>
            <p:ph type="body" idx="10"/>
          </p:nvPr>
        </p:nvSpPr>
        <p:spPr>
          <a:xfrm>
            <a:off x="1057910" y="8942070"/>
            <a:ext cx="5486400" cy="789305"/>
          </a:xfrm>
          <a:prstGeom prst="rect">
            <a:avLst/>
          </a:prstGeom>
          <a:noFill/>
          <a:ln w="0" cmpd="sng">
            <a:noFill/>
            <a:prstDash val="solid"/>
          </a:ln>
        </p:spPr>
        <p:txBody>
          <a:bodyPr vert="horz" lIns="0" tIns="32385" rIns="0" bIns="0" anchor="t"/>
          <a:lstStyle/>
          <a:p>
            <a:pPr marL="0" marR="45720" indent="0" algn="just">
              <a:lnSpc>
                <a:spcPts val="1200"/>
              </a:lnSpc>
              <a:spcAft>
                <a:spcPts val="1180"/>
              </a:spcAft>
            </a:pPr>
            <a:r>
              <a:rPr lang="es-ES" sz="800" baseline="30000" spc="0">
                <a:solidFill>
                  <a:srgbClr val="000000"/>
                </a:solidFill>
                <a:latin typeface="Arial" pitchFamily="2" panose="02020603050405020304"/>
              </a:rPr>
              <a:t>1</a:t>
            </a:r>
            <a:r>
              <a:rPr lang="es-ES" sz="1050" spc="0">
                <a:solidFill>
                  <a:srgbClr val="000000"/>
                </a:solidFill>
                <a:latin typeface="Times New Roman" pitchFamily="1" panose="02020603050405020304"/>
              </a:rPr>
              <a:t>Considérese que, en la </a:t>
            </a:r>
            <a:r>
              <a:rPr lang="es-ES" sz="1100" b="1" spc="0">
                <a:solidFill>
                  <a:srgbClr val="000000"/>
                </a:solidFill>
                <a:latin typeface="Garamond" pitchFamily="1" panose="02020603050405020304"/>
              </a:rPr>
              <a:t>Universidad de Extremadura</a:t>
            </a:r>
            <a:r>
              <a:rPr lang="es-ES" sz="1050" spc="0">
                <a:solidFill>
                  <a:srgbClr val="000000"/>
                </a:solidFill>
                <a:latin typeface="Times New Roman" pitchFamily="1" panose="02020603050405020304"/>
              </a:rPr>
              <a:t>, la informatización de la matrícula no empezóa ponerse en marcha efectiva hasta el curso 1977/78; se normalizóla aplicación durante los cursos 1980 a 1982 y se dotóa los Centros de los medios informáticos oportunos, durante el período 1984/1987.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8945880"/>
            <a:ext cx="2161540"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2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40"/>
              </a:spcAft>
              <a:tabLst>
                <a:tab algn="r" pos="5440680"/>
              </a:tabLst>
            </a:pPr>
            <a:r>
              <a:rPr lang="es-ES" sz="1300" b="1" spc="0">
                <a:solidFill>
                  <a:srgbClr val="000000"/>
                </a:solidFill>
                <a:latin typeface="Garamond" pitchFamily="1" panose="02020603050405020304"/>
              </a:rPr>
              <a:t>6. Estudiantes </a:t>
            </a:r>
            <a:r>
              <a:rPr lang="es-ES" sz="1300" spc="0">
                <a:solidFill>
                  <a:srgbClr val="000000"/>
                </a:solidFill>
                <a:latin typeface="Garamond" pitchFamily="1" panose="02020603050405020304"/>
              </a:rPr>
              <a:t>97 </a:t>
            </a:r>
          </a:p>
        </p:txBody>
      </p:sp>
      <p:sp>
        <p:nvSpPr>
          <p:cNvPr id="3" name=""/>
          <p:cNvSpPr/>
          <p:nvPr>
            <p:ph type="body" idx="10"/>
          </p:nvPr>
        </p:nvSpPr>
        <p:spPr>
          <a:xfrm>
            <a:off x="1057910" y="681990"/>
            <a:ext cx="5486400" cy="689610"/>
          </a:xfrm>
          <a:prstGeom prst="rect">
            <a:avLst/>
          </a:prstGeom>
          <a:noFill/>
          <a:ln w="0" cmpd="sng">
            <a:noFill/>
            <a:prstDash val="solid"/>
          </a:ln>
        </p:spPr>
        <p:txBody>
          <a:bodyPr vert="horz" lIns="0" tIns="196850" rIns="0" bIns="0" anchor="t"/>
          <a:lstStyle/>
          <a:p>
            <a:pPr marL="1417320" marR="45720" indent="0" algn="l">
              <a:lnSpc>
                <a:spcPts val="1400"/>
              </a:lnSpc>
              <a:spcAft>
                <a:spcPts val="100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6.3: Evolución de estudiantes </a:t>
            </a:r>
            <a:r>
              <a:rPr lang="es-ES" sz="1300" i="1" spc="0">
                <a:solidFill>
                  <a:srgbClr val="000000"/>
                </a:solidFill>
                <a:latin typeface="Garamond" pitchFamily="1" panose="02020603050405020304"/>
              </a:rPr>
              <a:t>licenciados </a:t>
            </a:r>
            <a:r>
              <a:rPr lang="es-ES" sz="1300" spc="0">
                <a:solidFill>
                  <a:srgbClr val="000000"/>
                </a:solidFill>
                <a:latin typeface="Garamond" pitchFamily="1" panose="02020603050405020304"/>
              </a:rPr>
              <a:t>en la Facultad de Ciencias durante los 25 primeros años, por Especialidades. </a:t>
            </a:r>
          </a:p>
        </p:txBody>
      </p:sp>
      <p:graphicFrame>
        <p:nvGraphicFramePr>
          <p:cNvPr id="5" name=""/>
          <p:cNvGraphicFramePr>
            <a:graphicFrameLocks noGrp="1"/>
          </p:cNvGraphicFramePr>
          <p:nvPr/>
        </p:nvGraphicFramePr>
        <p:xfrm>
          <a:off x="1139825" y="1408430"/>
          <a:ext cx="5486400" cy="4838700"/>
        </p:xfrm>
        <a:graphic>
          <a:graphicData uri="http://schemas.openxmlformats.org/drawingml/2006/table">
            <a:tbl>
              <a:tblGrid>
                <a:gridCol w="743585"/>
                <a:gridCol w="996950"/>
                <a:gridCol w="579120"/>
                <a:gridCol w="895985"/>
                <a:gridCol w="1432560"/>
                <a:gridCol w="664845"/>
              </a:tblGrid>
              <a:tr h="170815">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233680" indent="0" algn="r">
                        <a:lnSpc>
                          <a:spcPts val="1200"/>
                        </a:lnSpc>
                        <a:spcBef>
                          <a:spcPts val="0"/>
                        </a:spcBef>
                        <a:spcAft>
                          <a:spcPts val="50"/>
                        </a:spcAft>
                      </a:pPr>
                      <a:r>
                        <a:rPr lang="es-ES" sz="1150" spc="0">
                          <a:solidFill>
                            <a:srgbClr val="000000"/>
                          </a:solidFill>
                          <a:latin typeface="Garamond"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88265" indent="0" algn="r">
                        <a:lnSpc>
                          <a:spcPts val="1200"/>
                        </a:lnSpc>
                        <a:spcBef>
                          <a:spcPts val="0"/>
                        </a:spcBef>
                        <a:spcAft>
                          <a:spcPts val="50"/>
                        </a:spcAft>
                      </a:pPr>
                      <a:r>
                        <a:rPr lang="es-ES" sz="1150" spc="0">
                          <a:solidFill>
                            <a:srgbClr val="000000"/>
                          </a:solidFill>
                          <a:latin typeface="Garamond"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200"/>
                        </a:lnSpc>
                        <a:spcBef>
                          <a:spcPts val="0"/>
                        </a:spcBef>
                        <a:spcAft>
                          <a:spcPts val="50"/>
                        </a:spcAft>
                      </a:pPr>
                      <a:r>
                        <a:rPr lang="es-ES" sz="1150" spc="0">
                          <a:solidFill>
                            <a:srgbClr val="000000"/>
                          </a:solidFill>
                          <a:latin typeface="Garamond"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477520" indent="0" algn="r">
                        <a:lnSpc>
                          <a:spcPts val="1200"/>
                        </a:lnSpc>
                        <a:spcBef>
                          <a:spcPts val="0"/>
                        </a:spcBef>
                        <a:spcAft>
                          <a:spcPts val="50"/>
                        </a:spcAft>
                      </a:pPr>
                      <a:r>
                        <a:rPr lang="es-ES" sz="1150" spc="0">
                          <a:solidFill>
                            <a:srgbClr val="000000"/>
                          </a:solidFill>
                          <a:latin typeface="Garamond"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r>
              <a:tr h="182880">
                <a:tc>
                  <a:txBody>
                    <a:bodyPr vert="horz" anchor="t"/>
                    <a:lstStyle/>
                    <a:p>
                      <a:pPr marL="0" marR="188595" indent="0" algn="r">
                        <a:lnSpc>
                          <a:spcPts val="1200"/>
                        </a:lnSpc>
                        <a:spcBef>
                          <a:spcPts val="0"/>
                        </a:spcBef>
                        <a:spcAft>
                          <a:spcPts val="145"/>
                        </a:spcAft>
                      </a:pPr>
                      <a:r>
                        <a:rPr lang="es-ES" sz="1150" spc="0">
                          <a:solidFill>
                            <a:srgbClr val="000000"/>
                          </a:solidFill>
                          <a:latin typeface="Garamond" pitchFamily="1" panose="02020603050405020304"/>
                        </a:rPr>
                        <a:t>Curso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176530" indent="0" algn="r">
                        <a:lnSpc>
                          <a:spcPts val="1200"/>
                        </a:lnSpc>
                        <a:spcBef>
                          <a:spcPts val="0"/>
                        </a:spcBef>
                        <a:spcAft>
                          <a:spcPts val="145"/>
                        </a:spcAft>
                        <a:tabLst>
                          <a:tab algn="l" pos="594360"/>
                        </a:tabLst>
                      </a:pPr>
                      <a:r>
                        <a:rPr lang="es-ES" sz="1150" spc="-60">
                          <a:solidFill>
                            <a:srgbClr val="000000"/>
                          </a:solidFill>
                          <a:latin typeface="Garamond" pitchFamily="1" panose="02020603050405020304"/>
                        </a:rPr>
                        <a:t>Fund. </a:t>
                      </a:r>
                      <a:r>
                        <a:rPr lang="es-ES" sz="1150" spc="-60">
                          <a:solidFill>
                            <a:srgbClr val="000000"/>
                          </a:solidFill>
                          <a:latin typeface="Garamond" pitchFamily="1" panose="02020603050405020304"/>
                        </a:rPr>
                        <a:t>Ind.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145415" indent="0" algn="r">
                        <a:lnSpc>
                          <a:spcPts val="1200"/>
                        </a:lnSpc>
                        <a:spcBef>
                          <a:spcPts val="0"/>
                        </a:spcBef>
                        <a:spcAft>
                          <a:spcPts val="145"/>
                        </a:spcAft>
                      </a:pPr>
                      <a:r>
                        <a:rPr lang="es-ES" sz="1150" spc="0">
                          <a:solidFill>
                            <a:srgbClr val="000000"/>
                          </a:solidFill>
                          <a:latin typeface="Garamond" pitchFamily="1" panose="02020603050405020304"/>
                        </a:rPr>
                        <a:t>Fund.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316865" indent="0" algn="r">
                        <a:lnSpc>
                          <a:spcPts val="1200"/>
                        </a:lnSpc>
                        <a:spcBef>
                          <a:spcPts val="0"/>
                        </a:spcBef>
                        <a:spcAft>
                          <a:spcPts val="145"/>
                        </a:spcAft>
                      </a:pPr>
                      <a:r>
                        <a:rPr lang="es-ES" sz="1150" spc="0">
                          <a:solidFill>
                            <a:srgbClr val="000000"/>
                          </a:solidFill>
                          <a:latin typeface="Garamond" pitchFamily="1" panose="02020603050405020304"/>
                        </a:rPr>
                        <a:t>Fund.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191770" indent="0" algn="r">
                        <a:lnSpc>
                          <a:spcPts val="1200"/>
                        </a:lnSpc>
                        <a:spcBef>
                          <a:spcPts val="0"/>
                        </a:spcBef>
                        <a:spcAft>
                          <a:spcPts val="145"/>
                        </a:spcAft>
                        <a:tabLst>
                          <a:tab algn="l" pos="548640"/>
                          <a:tab algn="l" pos="960120"/>
                        </a:tabLst>
                      </a:pPr>
                      <a:r>
                        <a:rPr lang="es-ES" sz="1150" spc="0">
                          <a:solidFill>
                            <a:srgbClr val="000000"/>
                          </a:solidFill>
                          <a:latin typeface="Garamond" pitchFamily="1" panose="02020603050405020304"/>
                        </a:rPr>
                        <a:t>Fund. </a:t>
                      </a:r>
                      <a:r>
                        <a:rPr lang="es-ES" sz="1150" spc="0">
                          <a:solidFill>
                            <a:srgbClr val="000000"/>
                          </a:solidFill>
                          <a:latin typeface="Garamond" pitchFamily="1" panose="02020603050405020304"/>
                        </a:rPr>
                        <a:t>Zoo. </a:t>
                      </a:r>
                      <a:r>
                        <a:rPr lang="es-ES" sz="1150" spc="0">
                          <a:solidFill>
                            <a:srgbClr val="000000"/>
                          </a:solidFill>
                          <a:latin typeface="Garamond" pitchFamily="1" panose="02020603050405020304"/>
                        </a:rPr>
                        <a:t>Bot.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0" indent="0" algn="ctr">
                        <a:lnSpc>
                          <a:spcPts val="1200"/>
                        </a:lnSpc>
                        <a:spcBef>
                          <a:spcPts val="0"/>
                        </a:spcBef>
                        <a:spcAft>
                          <a:spcPts val="145"/>
                        </a:spcAft>
                      </a:pPr>
                      <a:r>
                        <a:rPr lang="es-ES" sz="1150" spc="0">
                          <a:solidFill>
                            <a:srgbClr val="000000"/>
                          </a:solidFill>
                          <a:latin typeface="Garamond" pitchFamily="1" panose="02020603050405020304"/>
                        </a:rPr>
                        <a:t>TOTAL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r>
              <a:tr h="176530">
                <a:tc>
                  <a:txBody>
                    <a:bodyPr vert="horz" anchor="t"/>
                    <a:lstStyle/>
                    <a:p>
                      <a:pPr marL="0" marR="188595" indent="0" algn="r">
                        <a:lnSpc>
                          <a:spcPts val="1300"/>
                        </a:lnSpc>
                        <a:spcBef>
                          <a:spcPts val="0"/>
                        </a:spcBef>
                        <a:spcAft>
                          <a:spcPts val="20"/>
                        </a:spcAft>
                      </a:pPr>
                      <a:r>
                        <a:rPr lang="es-ES" sz="1150" spc="0">
                          <a:solidFill>
                            <a:srgbClr val="000000"/>
                          </a:solidFill>
                          <a:latin typeface="Garamond" pitchFamily="1" panose="02020603050405020304"/>
                        </a:rPr>
                        <a:t>72/73 </a:t>
                      </a:r>
                    </a:p>
                  </a:txBody>
                  <a:tcPr anchor="ctr" marL="0" marR="0" marT="0" marB="0">
                    <a:lnL w="36830" cmpd="dbl">
                      <a:solidFill>
                        <a:srgbClr val="000000"/>
                      </a:solidFill>
                      <a:prstDash val="solid"/>
                    </a:lnL>
                    <a:lnR w="36830" cmpd="dbl">
                      <a:solidFill>
                        <a:srgbClr val="000000"/>
                      </a:solidFill>
                      <a:prstDash val="solid"/>
                    </a:lnR>
                    <a:lnT w="36830" cmpd="dbl">
                      <a:solidFill>
                        <a:srgbClr val="000000"/>
                      </a:solidFill>
                      <a:prstDash val="solid"/>
                    </a:lnT>
                    <a:lnB w="0" cmpd="sng">
                      <a:noFill/>
                      <a:prstDash val="solid"/>
                    </a:lnB>
                  </a:tcPr>
                </a:tc>
                <a:tc>
                  <a:txBody>
                    <a:bodyPr vert="horz" anchor="t"/>
                    <a:lstStyle/>
                    <a:p>
                      <a:pPr marL="0" marR="176530" indent="0" algn="r">
                        <a:lnSpc>
                          <a:spcPts val="1300"/>
                        </a:lnSpc>
                        <a:spcBef>
                          <a:spcPts val="0"/>
                        </a:spcBef>
                        <a:spcAft>
                          <a:spcPts val="25"/>
                        </a:spcAft>
                        <a:tabLst>
                          <a:tab algn="l" pos="731520"/>
                        </a:tabLst>
                      </a:pPr>
                      <a:r>
                        <a:rPr lang="es-ES" sz="1150" spc="-120">
                          <a:solidFill>
                            <a:srgbClr val="000000"/>
                          </a:solidFill>
                          <a:latin typeface="Garamond" pitchFamily="1" panose="02020603050405020304"/>
                        </a:rPr>
                        <a:t>32 </a:t>
                      </a:r>
                      <a:r>
                        <a:rPr lang="es-ES" sz="1150" spc="-120">
                          <a:solidFill>
                            <a:srgbClr val="000000"/>
                          </a:solidFill>
                          <a:latin typeface="Garamond" pitchFamily="1" panose="02020603050405020304"/>
                        </a:rPr>
                        <a:t>0 </a:t>
                      </a:r>
                    </a:p>
                  </a:txBody>
                  <a:tcPr anchor="ctr" marL="0" marR="0" marT="0" marB="0">
                    <a:lnL w="36830" cmpd="dbl">
                      <a:solidFill>
                        <a:srgbClr val="000000"/>
                      </a:solidFill>
                      <a:prstDash val="solid"/>
                    </a:lnL>
                    <a:lnR w="6350" cmpd="sng">
                      <a:solidFill>
                        <a:srgbClr val="000000"/>
                      </a:solidFill>
                      <a:prstDash val="solid"/>
                    </a:lnR>
                    <a:lnT w="36830" cmpd="dbl">
                      <a:solidFill>
                        <a:srgbClr val="000000"/>
                      </a:solidFill>
                      <a:prstDash val="solid"/>
                    </a:lnT>
                    <a:lnB w="0" cmpd="sng">
                      <a:noFill/>
                      <a:prstDash val="solid"/>
                    </a:lnB>
                  </a:tcPr>
                </a:tc>
                <a:tc>
                  <a:txBody>
                    <a:bodyPr vert="horz" anchor="t"/>
                    <a:lstStyle/>
                    <a:p>
                      <a:pPr marL="0" marR="145415" indent="0" algn="r">
                        <a:lnSpc>
                          <a:spcPts val="1300"/>
                        </a:lnSpc>
                        <a:spcBef>
                          <a:spcPts val="0"/>
                        </a:spcBef>
                        <a:spcAft>
                          <a:spcPts val="25"/>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36830" cmpd="dbl">
                      <a:solidFill>
                        <a:srgbClr val="000000"/>
                      </a:solidFill>
                      <a:prstDash val="solid"/>
                    </a:lnT>
                    <a:lnB w="0" cmpd="sng">
                      <a:noFill/>
                      <a:prstDash val="solid"/>
                    </a:lnB>
                  </a:tcPr>
                </a:tc>
                <a:tc>
                  <a:txBody>
                    <a:bodyPr vert="horz" anchor="t"/>
                    <a:lstStyle/>
                    <a:p>
                      <a:pPr marL="0" marR="431165" indent="0" algn="r">
                        <a:lnSpc>
                          <a:spcPts val="1300"/>
                        </a:lnSpc>
                        <a:spcBef>
                          <a:spcPts val="0"/>
                        </a:spcBef>
                        <a:spcAft>
                          <a:spcPts val="25"/>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36830" cmpd="dbl">
                      <a:solidFill>
                        <a:srgbClr val="000000"/>
                      </a:solidFill>
                      <a:prstDash val="solid"/>
                    </a:lnT>
                    <a:lnB w="0" cmpd="sng">
                      <a:noFill/>
                      <a:prstDash val="solid"/>
                    </a:lnB>
                  </a:tcPr>
                </a:tc>
                <a:tc>
                  <a:txBody>
                    <a:bodyPr vert="horz" anchor="t"/>
                    <a:lstStyle/>
                    <a:p>
                      <a:pPr marL="0" marR="191770" indent="0" algn="r">
                        <a:lnSpc>
                          <a:spcPts val="1300"/>
                        </a:lnSpc>
                        <a:spcBef>
                          <a:spcPts val="0"/>
                        </a:spcBef>
                        <a:spcAft>
                          <a:spcPts val="25"/>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36830" cmpd="dbl">
                      <a:solidFill>
                        <a:srgbClr val="000000"/>
                      </a:solidFill>
                      <a:prstDash val="solid"/>
                    </a:lnT>
                    <a:lnB w="0" cmpd="sng">
                      <a:noFill/>
                      <a:prstDash val="solid"/>
                    </a:lnB>
                  </a:tcPr>
                </a:tc>
                <a:tc>
                  <a:txBody>
                    <a:bodyPr vert="horz" anchor="t"/>
                    <a:lstStyle/>
                    <a:p>
                      <a:pPr marL="0" marR="0" indent="0" algn="ctr">
                        <a:lnSpc>
                          <a:spcPts val="1300"/>
                        </a:lnSpc>
                        <a:spcBef>
                          <a:spcPts val="0"/>
                        </a:spcBef>
                        <a:spcAft>
                          <a:spcPts val="25"/>
                        </a:spcAft>
                      </a:pPr>
                      <a:r>
                        <a:rPr lang="es-ES" sz="1150" spc="0">
                          <a:solidFill>
                            <a:srgbClr val="000000"/>
                          </a:solidFill>
                          <a:latin typeface="Garamond" pitchFamily="1" panose="02020603050405020304"/>
                        </a:rPr>
                        <a:t>32 </a:t>
                      </a:r>
                    </a:p>
                  </a:txBody>
                  <a:tcPr anchor="ctr" marL="0" marR="0" marT="0" marB="0">
                    <a:lnL w="6350" cmpd="sng">
                      <a:solidFill>
                        <a:srgbClr val="000000"/>
                      </a:solidFill>
                      <a:prstDash val="solid"/>
                    </a:lnL>
                    <a:lnR w="36830" cmpd="dbl">
                      <a:solidFill>
                        <a:srgbClr val="000000"/>
                      </a:solidFill>
                      <a:prstDash val="solid"/>
                    </a:lnR>
                    <a:lnT w="36830" cmpd="dbl">
                      <a:solidFill>
                        <a:srgbClr val="000000"/>
                      </a:solidFill>
                      <a:prstDash val="solid"/>
                    </a:lnT>
                    <a:lnB w="0" cmpd="sng">
                      <a:noFill/>
                      <a:prstDash val="solid"/>
                    </a:lnB>
                  </a:tcPr>
                </a:tc>
              </a:tr>
              <a:tr h="161925">
                <a:tc>
                  <a:txBody>
                    <a:bodyPr vert="horz" anchor="t"/>
                    <a:lstStyle/>
                    <a:p>
                      <a:pPr marL="0" marR="188595" indent="0" algn="r">
                        <a:lnSpc>
                          <a:spcPts val="1200"/>
                        </a:lnSpc>
                        <a:spcBef>
                          <a:spcPts val="0"/>
                        </a:spcBef>
                        <a:spcAft>
                          <a:spcPts val="0"/>
                        </a:spcAft>
                      </a:pPr>
                      <a:r>
                        <a:rPr lang="es-ES" sz="1150" spc="0">
                          <a:solidFill>
                            <a:srgbClr val="000000"/>
                          </a:solidFill>
                          <a:latin typeface="Garamond" pitchFamily="1" panose="02020603050405020304"/>
                        </a:rPr>
                        <a:t>73/74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200"/>
                        </a:lnSpc>
                        <a:spcBef>
                          <a:spcPts val="0"/>
                        </a:spcBef>
                        <a:spcAft>
                          <a:spcPts val="0"/>
                        </a:spcAft>
                        <a:tabLst>
                          <a:tab algn="l" pos="731520"/>
                        </a:tabLst>
                      </a:pPr>
                      <a:r>
                        <a:rPr lang="es-ES" sz="1150" spc="-120">
                          <a:solidFill>
                            <a:srgbClr val="000000"/>
                          </a:solidFill>
                          <a:latin typeface="Garamond" pitchFamily="1" panose="02020603050405020304"/>
                        </a:rPr>
                        <a:t>30 </a:t>
                      </a:r>
                      <a:r>
                        <a:rPr lang="es-ES" sz="1150" spc="-120">
                          <a:solidFill>
                            <a:srgbClr val="000000"/>
                          </a:solidFill>
                          <a:latin typeface="Garamond" pitchFamily="1" panose="02020603050405020304"/>
                        </a:rPr>
                        <a:t>0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2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2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200"/>
                        </a:lnSpc>
                        <a:spcBef>
                          <a:spcPts val="0"/>
                        </a:spcBef>
                        <a:spcAft>
                          <a:spcPts val="0"/>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0"/>
                        </a:spcAft>
                      </a:pPr>
                      <a:r>
                        <a:rPr lang="es-ES" sz="1150" spc="0">
                          <a:solidFill>
                            <a:srgbClr val="000000"/>
                          </a:solidFill>
                          <a:latin typeface="Garamond" pitchFamily="1" panose="02020603050405020304"/>
                        </a:rPr>
                        <a:t>30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1290">
                <a:tc>
                  <a:txBody>
                    <a:bodyPr vert="horz" anchor="t"/>
                    <a:lstStyle/>
                    <a:p>
                      <a:pPr marL="0" marR="188595" indent="0" algn="r">
                        <a:lnSpc>
                          <a:spcPts val="1200"/>
                        </a:lnSpc>
                        <a:spcBef>
                          <a:spcPts val="0"/>
                        </a:spcBef>
                        <a:spcAft>
                          <a:spcPts val="0"/>
                        </a:spcAft>
                      </a:pPr>
                      <a:r>
                        <a:rPr lang="es-ES" sz="1150" spc="0">
                          <a:solidFill>
                            <a:srgbClr val="000000"/>
                          </a:solidFill>
                          <a:latin typeface="Garamond" pitchFamily="1" panose="02020603050405020304"/>
                        </a:rPr>
                        <a:t>74/75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200"/>
                        </a:lnSpc>
                        <a:spcBef>
                          <a:spcPts val="0"/>
                        </a:spcBef>
                        <a:spcAft>
                          <a:spcPts val="0"/>
                        </a:spcAft>
                        <a:tabLst>
                          <a:tab algn="l" pos="731520"/>
                        </a:tabLst>
                      </a:pPr>
                      <a:r>
                        <a:rPr lang="es-ES" sz="1150" spc="-125">
                          <a:solidFill>
                            <a:srgbClr val="000000"/>
                          </a:solidFill>
                          <a:latin typeface="Garamond" pitchFamily="1" panose="02020603050405020304"/>
                        </a:rPr>
                        <a:t>14 </a:t>
                      </a:r>
                      <a:r>
                        <a:rPr lang="es-ES" sz="1150" spc="-125">
                          <a:solidFill>
                            <a:srgbClr val="000000"/>
                          </a:solidFill>
                          <a:latin typeface="Garamond" pitchFamily="1" panose="02020603050405020304"/>
                        </a:rPr>
                        <a:t>0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2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2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200"/>
                        </a:lnSpc>
                        <a:spcBef>
                          <a:spcPts val="0"/>
                        </a:spcBef>
                        <a:spcAft>
                          <a:spcPts val="0"/>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0"/>
                        </a:spcAft>
                      </a:pPr>
                      <a:r>
                        <a:rPr lang="es-ES" sz="1150" spc="0">
                          <a:solidFill>
                            <a:srgbClr val="000000"/>
                          </a:solidFill>
                          <a:latin typeface="Garamond" pitchFamily="1" panose="02020603050405020304"/>
                        </a:rPr>
                        <a:t>14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4465">
                <a:tc>
                  <a:txBody>
                    <a:bodyPr vert="horz" anchor="t"/>
                    <a:lstStyle/>
                    <a:p>
                      <a:pPr marL="0" marR="188595" indent="0" algn="r">
                        <a:lnSpc>
                          <a:spcPts val="1300"/>
                        </a:lnSpc>
                        <a:spcBef>
                          <a:spcPts val="0"/>
                        </a:spcBef>
                        <a:spcAft>
                          <a:spcPts val="0"/>
                        </a:spcAft>
                      </a:pPr>
                      <a:r>
                        <a:rPr lang="es-ES" sz="1150" spc="0">
                          <a:solidFill>
                            <a:srgbClr val="000000"/>
                          </a:solidFill>
                          <a:latin typeface="Garamond" pitchFamily="1" panose="02020603050405020304"/>
                        </a:rPr>
                        <a:t>75/76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300"/>
                        </a:lnSpc>
                        <a:spcBef>
                          <a:spcPts val="0"/>
                        </a:spcBef>
                        <a:spcAft>
                          <a:spcPts val="0"/>
                        </a:spcAft>
                        <a:tabLst>
                          <a:tab algn="l" pos="731520"/>
                        </a:tabLst>
                      </a:pPr>
                      <a:r>
                        <a:rPr lang="es-ES" sz="1150" spc="-120">
                          <a:solidFill>
                            <a:srgbClr val="000000"/>
                          </a:solidFill>
                          <a:latin typeface="Garamond" pitchFamily="1" panose="02020603050405020304"/>
                        </a:rPr>
                        <a:t>26 </a:t>
                      </a:r>
                      <a:r>
                        <a:rPr lang="es-ES" sz="1150" spc="-120">
                          <a:solidFill>
                            <a:srgbClr val="000000"/>
                          </a:solidFill>
                          <a:latin typeface="Garamond" pitchFamily="1" panose="02020603050405020304"/>
                        </a:rPr>
                        <a:t>0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3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3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300"/>
                        </a:lnSpc>
                        <a:spcBef>
                          <a:spcPts val="0"/>
                        </a:spcBef>
                        <a:spcAft>
                          <a:spcPts val="0"/>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150" spc="0">
                          <a:solidFill>
                            <a:srgbClr val="000000"/>
                          </a:solidFill>
                          <a:latin typeface="Garamond" pitchFamily="1" panose="02020603050405020304"/>
                        </a:rPr>
                        <a:t>26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4465">
                <a:tc>
                  <a:txBody>
                    <a:bodyPr vert="horz" anchor="t"/>
                    <a:lstStyle/>
                    <a:p>
                      <a:pPr marL="0" marR="188595" indent="0" algn="r">
                        <a:lnSpc>
                          <a:spcPts val="1300"/>
                        </a:lnSpc>
                        <a:spcBef>
                          <a:spcPts val="0"/>
                        </a:spcBef>
                        <a:spcAft>
                          <a:spcPts val="0"/>
                        </a:spcAft>
                      </a:pPr>
                      <a:r>
                        <a:rPr lang="es-ES" sz="1150" spc="0">
                          <a:solidFill>
                            <a:srgbClr val="000000"/>
                          </a:solidFill>
                          <a:latin typeface="Garamond" pitchFamily="1" panose="02020603050405020304"/>
                        </a:rPr>
                        <a:t>76/77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300"/>
                        </a:lnSpc>
                        <a:spcBef>
                          <a:spcPts val="0"/>
                        </a:spcBef>
                        <a:spcAft>
                          <a:spcPts val="0"/>
                        </a:spcAft>
                        <a:tabLst>
                          <a:tab algn="l" pos="685800"/>
                        </a:tabLst>
                      </a:pPr>
                      <a:r>
                        <a:rPr lang="es-ES" sz="1150" spc="-125">
                          <a:solidFill>
                            <a:srgbClr val="000000"/>
                          </a:solidFill>
                          <a:latin typeface="Garamond" pitchFamily="1" panose="02020603050405020304"/>
                        </a:rPr>
                        <a:t>11 </a:t>
                      </a:r>
                      <a:r>
                        <a:rPr lang="es-ES" sz="1150" spc="-125">
                          <a:solidFill>
                            <a:srgbClr val="000000"/>
                          </a:solidFill>
                          <a:latin typeface="Garamond" pitchFamily="1" panose="02020603050405020304"/>
                        </a:rPr>
                        <a:t>10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3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3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300"/>
                        </a:lnSpc>
                        <a:spcBef>
                          <a:spcPts val="0"/>
                        </a:spcBef>
                        <a:spcAft>
                          <a:spcPts val="0"/>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150" spc="0">
                          <a:solidFill>
                            <a:srgbClr val="000000"/>
                          </a:solidFill>
                          <a:latin typeface="Garamond" pitchFamily="1" panose="02020603050405020304"/>
                        </a:rPr>
                        <a:t>21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1925">
                <a:tc>
                  <a:txBody>
                    <a:bodyPr vert="horz" anchor="t"/>
                    <a:lstStyle/>
                    <a:p>
                      <a:pPr marL="0" marR="188595" indent="0" algn="r">
                        <a:lnSpc>
                          <a:spcPts val="1300"/>
                        </a:lnSpc>
                        <a:spcBef>
                          <a:spcPts val="0"/>
                        </a:spcBef>
                        <a:spcAft>
                          <a:spcPts val="0"/>
                        </a:spcAft>
                      </a:pPr>
                      <a:r>
                        <a:rPr lang="es-ES" sz="1150" spc="0">
                          <a:solidFill>
                            <a:srgbClr val="000000"/>
                          </a:solidFill>
                          <a:latin typeface="Garamond" pitchFamily="1" panose="02020603050405020304"/>
                        </a:rPr>
                        <a:t>77/78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300"/>
                        </a:lnSpc>
                        <a:spcBef>
                          <a:spcPts val="0"/>
                        </a:spcBef>
                        <a:spcAft>
                          <a:spcPts val="0"/>
                        </a:spcAft>
                        <a:tabLst>
                          <a:tab algn="l" pos="731520"/>
                        </a:tabLst>
                      </a:pPr>
                      <a:r>
                        <a:rPr lang="es-ES" sz="1150" spc="-135">
                          <a:solidFill>
                            <a:srgbClr val="000000"/>
                          </a:solidFill>
                          <a:latin typeface="Garamond" pitchFamily="1" panose="02020603050405020304"/>
                        </a:rPr>
                        <a:t>21 </a:t>
                      </a:r>
                      <a:r>
                        <a:rPr lang="es-ES" sz="1150" spc="-135">
                          <a:solidFill>
                            <a:srgbClr val="000000"/>
                          </a:solidFill>
                          <a:latin typeface="Garamond" pitchFamily="1" panose="02020603050405020304"/>
                        </a:rPr>
                        <a:t>4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3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3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300"/>
                        </a:lnSpc>
                        <a:spcBef>
                          <a:spcPts val="0"/>
                        </a:spcBef>
                        <a:spcAft>
                          <a:spcPts val="0"/>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150" spc="0">
                          <a:solidFill>
                            <a:srgbClr val="000000"/>
                          </a:solidFill>
                          <a:latin typeface="Garamond" pitchFamily="1" panose="02020603050405020304"/>
                        </a:rPr>
                        <a:t>25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4465">
                <a:tc>
                  <a:txBody>
                    <a:bodyPr vert="horz" anchor="t"/>
                    <a:lstStyle/>
                    <a:p>
                      <a:pPr marL="0" marR="188595" indent="0" algn="r">
                        <a:lnSpc>
                          <a:spcPts val="1300"/>
                        </a:lnSpc>
                        <a:spcBef>
                          <a:spcPts val="0"/>
                        </a:spcBef>
                        <a:spcAft>
                          <a:spcPts val="0"/>
                        </a:spcAft>
                      </a:pPr>
                      <a:r>
                        <a:rPr lang="es-ES" sz="1150" spc="0">
                          <a:solidFill>
                            <a:srgbClr val="000000"/>
                          </a:solidFill>
                          <a:latin typeface="Garamond" pitchFamily="1" panose="02020603050405020304"/>
                        </a:rPr>
                        <a:t>78/79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300"/>
                        </a:lnSpc>
                        <a:spcBef>
                          <a:spcPts val="0"/>
                        </a:spcBef>
                        <a:spcAft>
                          <a:spcPts val="0"/>
                        </a:spcAft>
                        <a:tabLst>
                          <a:tab algn="l" pos="731520"/>
                        </a:tabLst>
                      </a:pPr>
                      <a:r>
                        <a:rPr lang="es-ES" sz="1150" spc="-135">
                          <a:solidFill>
                            <a:srgbClr val="000000"/>
                          </a:solidFill>
                          <a:latin typeface="Garamond" pitchFamily="1" panose="02020603050405020304"/>
                        </a:rPr>
                        <a:t>21 </a:t>
                      </a:r>
                      <a:r>
                        <a:rPr lang="es-ES" sz="1150" spc="-135">
                          <a:solidFill>
                            <a:srgbClr val="000000"/>
                          </a:solidFill>
                          <a:latin typeface="Garamond" pitchFamily="1" panose="02020603050405020304"/>
                        </a:rPr>
                        <a:t>5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3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3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300"/>
                        </a:lnSpc>
                        <a:spcBef>
                          <a:spcPts val="0"/>
                        </a:spcBef>
                        <a:spcAft>
                          <a:spcPts val="0"/>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150" spc="0">
                          <a:solidFill>
                            <a:srgbClr val="000000"/>
                          </a:solidFill>
                          <a:latin typeface="Garamond" pitchFamily="1" panose="02020603050405020304"/>
                        </a:rPr>
                        <a:t>26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1290">
                <a:tc>
                  <a:txBody>
                    <a:bodyPr vert="horz" anchor="t"/>
                    <a:lstStyle/>
                    <a:p>
                      <a:pPr marL="0" marR="188595" indent="0" algn="r">
                        <a:lnSpc>
                          <a:spcPts val="1200"/>
                        </a:lnSpc>
                        <a:spcBef>
                          <a:spcPts val="0"/>
                        </a:spcBef>
                        <a:spcAft>
                          <a:spcPts val="0"/>
                        </a:spcAft>
                      </a:pPr>
                      <a:r>
                        <a:rPr lang="es-ES" sz="1150" spc="0">
                          <a:solidFill>
                            <a:srgbClr val="000000"/>
                          </a:solidFill>
                          <a:latin typeface="Garamond" pitchFamily="1" panose="02020603050405020304"/>
                        </a:rPr>
                        <a:t>79/80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200"/>
                        </a:lnSpc>
                        <a:spcBef>
                          <a:spcPts val="0"/>
                        </a:spcBef>
                        <a:spcAft>
                          <a:spcPts val="0"/>
                        </a:spcAft>
                        <a:tabLst>
                          <a:tab algn="l" pos="685800"/>
                        </a:tabLst>
                      </a:pPr>
                      <a:r>
                        <a:rPr lang="es-ES" sz="1150" spc="-114">
                          <a:solidFill>
                            <a:srgbClr val="000000"/>
                          </a:solidFill>
                          <a:latin typeface="Garamond" pitchFamily="1" panose="02020603050405020304"/>
                        </a:rPr>
                        <a:t>31 </a:t>
                      </a:r>
                      <a:r>
                        <a:rPr lang="es-ES" sz="1150" spc="-114">
                          <a:solidFill>
                            <a:srgbClr val="000000"/>
                          </a:solidFill>
                          <a:latin typeface="Garamond" pitchFamily="1" panose="02020603050405020304"/>
                        </a:rPr>
                        <a:t>10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2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200"/>
                        </a:lnSpc>
                        <a:spcBef>
                          <a:spcPts val="0"/>
                        </a:spcBef>
                        <a:spcAft>
                          <a:spcPts val="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200"/>
                        </a:lnSpc>
                        <a:spcBef>
                          <a:spcPts val="0"/>
                        </a:spcBef>
                        <a:spcAft>
                          <a:spcPts val="0"/>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0"/>
                        </a:spcAft>
                      </a:pPr>
                      <a:r>
                        <a:rPr lang="es-ES" sz="1150" spc="0">
                          <a:solidFill>
                            <a:srgbClr val="000000"/>
                          </a:solidFill>
                          <a:latin typeface="Garamond" pitchFamily="1" panose="02020603050405020304"/>
                        </a:rPr>
                        <a:t>41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77165">
                <a:tc>
                  <a:txBody>
                    <a:bodyPr vert="horz" anchor="t"/>
                    <a:lstStyle/>
                    <a:p>
                      <a:pPr marL="0" marR="188595" indent="0" algn="r">
                        <a:lnSpc>
                          <a:spcPts val="1300"/>
                        </a:lnSpc>
                        <a:spcBef>
                          <a:spcPts val="0"/>
                        </a:spcBef>
                        <a:spcAft>
                          <a:spcPts val="95"/>
                        </a:spcAft>
                      </a:pPr>
                      <a:r>
                        <a:rPr lang="es-ES" sz="1150" spc="0">
                          <a:solidFill>
                            <a:srgbClr val="000000"/>
                          </a:solidFill>
                          <a:latin typeface="Garamond" pitchFamily="1" panose="02020603050405020304"/>
                        </a:rPr>
                        <a:t>80/81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176530" indent="0" algn="r">
                        <a:lnSpc>
                          <a:spcPts val="1300"/>
                        </a:lnSpc>
                        <a:spcBef>
                          <a:spcPts val="0"/>
                        </a:spcBef>
                        <a:spcAft>
                          <a:spcPts val="100"/>
                        </a:spcAft>
                        <a:tabLst>
                          <a:tab algn="l" pos="731520"/>
                        </a:tabLst>
                      </a:pPr>
                      <a:r>
                        <a:rPr lang="es-ES" sz="1150" spc="-114">
                          <a:solidFill>
                            <a:srgbClr val="000000"/>
                          </a:solidFill>
                          <a:latin typeface="Garamond" pitchFamily="1" panose="02020603050405020304"/>
                        </a:rPr>
                        <a:t>20 </a:t>
                      </a:r>
                      <a:r>
                        <a:rPr lang="es-ES" sz="1150" spc="-114">
                          <a:solidFill>
                            <a:srgbClr val="000000"/>
                          </a:solidFill>
                          <a:latin typeface="Garamond" pitchFamily="1" panose="02020603050405020304"/>
                        </a:rPr>
                        <a:t>3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5415" indent="0" algn="r">
                        <a:lnSpc>
                          <a:spcPts val="1300"/>
                        </a:lnSpc>
                        <a:spcBef>
                          <a:spcPts val="0"/>
                        </a:spcBef>
                        <a:spcAft>
                          <a:spcPts val="10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431165" indent="0" algn="r">
                        <a:lnSpc>
                          <a:spcPts val="1300"/>
                        </a:lnSpc>
                        <a:spcBef>
                          <a:spcPts val="0"/>
                        </a:spcBef>
                        <a:spcAft>
                          <a:spcPts val="10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91770" indent="0" algn="r">
                        <a:lnSpc>
                          <a:spcPts val="1300"/>
                        </a:lnSpc>
                        <a:spcBef>
                          <a:spcPts val="0"/>
                        </a:spcBef>
                        <a:spcAft>
                          <a:spcPts val="100"/>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300"/>
                        </a:lnSpc>
                        <a:spcBef>
                          <a:spcPts val="0"/>
                        </a:spcBef>
                        <a:spcAft>
                          <a:spcPts val="100"/>
                        </a:spcAft>
                      </a:pPr>
                      <a:r>
                        <a:rPr lang="es-ES" sz="1150" spc="0">
                          <a:solidFill>
                            <a:srgbClr val="000000"/>
                          </a:solidFill>
                          <a:latin typeface="Garamond" pitchFamily="1" panose="02020603050405020304"/>
                        </a:rPr>
                        <a:t>23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r>
              <a:tr h="167640">
                <a:tc>
                  <a:txBody>
                    <a:bodyPr vert="horz" anchor="t"/>
                    <a:lstStyle/>
                    <a:p>
                      <a:pPr marL="0" marR="188595" indent="0" algn="r">
                        <a:lnSpc>
                          <a:spcPts val="1000"/>
                        </a:lnSpc>
                        <a:spcBef>
                          <a:spcPts val="205"/>
                        </a:spcBef>
                        <a:spcAft>
                          <a:spcPts val="40"/>
                        </a:spcAft>
                      </a:pPr>
                      <a:r>
                        <a:rPr lang="es-ES" sz="900" spc="0">
                          <a:solidFill>
                            <a:srgbClr val="000000"/>
                          </a:solidFill>
                          <a:latin typeface="Courier New" pitchFamily="3" panose="02020603050405020304"/>
                        </a:rPr>
                        <a:t>SubTotal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6530" indent="0" algn="r">
                        <a:lnSpc>
                          <a:spcPts val="1200"/>
                        </a:lnSpc>
                        <a:spcBef>
                          <a:spcPts val="0"/>
                        </a:spcBef>
                        <a:spcAft>
                          <a:spcPts val="50"/>
                        </a:spcAft>
                        <a:tabLst>
                          <a:tab algn="l" pos="685800"/>
                        </a:tabLst>
                      </a:pPr>
                      <a:r>
                        <a:rPr lang="es-ES" sz="1150" spc="-95">
                          <a:solidFill>
                            <a:srgbClr val="000000"/>
                          </a:solidFill>
                          <a:latin typeface="Garamond" pitchFamily="1" panose="02020603050405020304"/>
                        </a:rPr>
                        <a:t>183 </a:t>
                      </a:r>
                      <a:r>
                        <a:rPr lang="es-ES" sz="1150" spc="-95">
                          <a:solidFill>
                            <a:srgbClr val="000000"/>
                          </a:solidFill>
                          <a:latin typeface="Garamond" pitchFamily="1" panose="02020603050405020304"/>
                        </a:rPr>
                        <a:t>32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5415" indent="0" algn="r">
                        <a:lnSpc>
                          <a:spcPts val="1200"/>
                        </a:lnSpc>
                        <a:spcBef>
                          <a:spcPts val="0"/>
                        </a:spcBef>
                        <a:spcAft>
                          <a:spcPts val="5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431165" indent="0" algn="r">
                        <a:lnSpc>
                          <a:spcPts val="1200"/>
                        </a:lnSpc>
                        <a:spcBef>
                          <a:spcPts val="0"/>
                        </a:spcBef>
                        <a:spcAft>
                          <a:spcPts val="50"/>
                        </a:spcAft>
                      </a:pP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91770" indent="0" algn="r">
                        <a:lnSpc>
                          <a:spcPts val="1200"/>
                        </a:lnSpc>
                        <a:spcBef>
                          <a:spcPts val="0"/>
                        </a:spcBef>
                        <a:spcAft>
                          <a:spcPts val="50"/>
                        </a:spcAft>
                        <a:tabLst>
                          <a:tab algn="l" pos="777240"/>
                          <a:tab algn="l" pos="1188720"/>
                        </a:tabLst>
                      </a:pP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200"/>
                        </a:lnSpc>
                        <a:spcBef>
                          <a:spcPts val="0"/>
                        </a:spcBef>
                        <a:spcAft>
                          <a:spcPts val="50"/>
                        </a:spcAft>
                      </a:pPr>
                      <a:r>
                        <a:rPr lang="es-ES" sz="1150" spc="0">
                          <a:solidFill>
                            <a:srgbClr val="000000"/>
                          </a:solidFill>
                          <a:latin typeface="Garamond" pitchFamily="1" panose="02020603050405020304"/>
                        </a:rPr>
                        <a:t>215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r>
              <a:tr h="158115">
                <a:tc>
                  <a:txBody>
                    <a:bodyPr vert="horz" anchor="t"/>
                    <a:lstStyle/>
                    <a:p>
                      <a:pPr marL="0" marR="188595" indent="0" algn="r">
                        <a:lnSpc>
                          <a:spcPts val="1200"/>
                        </a:lnSpc>
                        <a:spcBef>
                          <a:spcPts val="0"/>
                        </a:spcBef>
                        <a:spcAft>
                          <a:spcPts val="0"/>
                        </a:spcAft>
                      </a:pPr>
                      <a:r>
                        <a:rPr lang="es-ES" sz="1150" spc="0">
                          <a:solidFill>
                            <a:srgbClr val="000000"/>
                          </a:solidFill>
                          <a:latin typeface="Garamond" pitchFamily="1" panose="02020603050405020304"/>
                        </a:rPr>
                        <a:t>81/82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176530" indent="0" algn="r">
                        <a:lnSpc>
                          <a:spcPts val="1200"/>
                        </a:lnSpc>
                        <a:spcBef>
                          <a:spcPts val="0"/>
                        </a:spcBef>
                        <a:spcAft>
                          <a:spcPts val="0"/>
                        </a:spcAft>
                        <a:tabLst>
                          <a:tab algn="l" pos="731520"/>
                        </a:tabLst>
                      </a:pPr>
                      <a:r>
                        <a:rPr lang="es-ES" sz="1150" spc="-140">
                          <a:solidFill>
                            <a:srgbClr val="000000"/>
                          </a:solidFill>
                          <a:latin typeface="Garamond" pitchFamily="1" panose="02020603050405020304"/>
                        </a:rPr>
                        <a:t>31 </a:t>
                      </a:r>
                      <a:r>
                        <a:rPr lang="es-ES" sz="1150" spc="-140">
                          <a:solidFill>
                            <a:srgbClr val="000000"/>
                          </a:solidFill>
                          <a:latin typeface="Garamond" pitchFamily="1" panose="02020603050405020304"/>
                        </a:rPr>
                        <a:t>4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5415" indent="0" algn="r">
                        <a:lnSpc>
                          <a:spcPts val="1200"/>
                        </a:lnSpc>
                        <a:spcBef>
                          <a:spcPts val="0"/>
                        </a:spcBef>
                        <a:spcAft>
                          <a:spcPts val="0"/>
                        </a:spcAft>
                      </a:pPr>
                      <a:r>
                        <a:rPr lang="es-ES" sz="1150" spc="0">
                          <a:solidFill>
                            <a:srgbClr val="000000"/>
                          </a:solidFill>
                          <a:latin typeface="Garamond" pitchFamily="1" panose="02020603050405020304"/>
                        </a:rPr>
                        <a:t>5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431165" indent="0" algn="r">
                        <a:lnSpc>
                          <a:spcPts val="1200"/>
                        </a:lnSpc>
                        <a:spcBef>
                          <a:spcPts val="0"/>
                        </a:spcBef>
                        <a:spcAft>
                          <a:spcPts val="0"/>
                        </a:spcAft>
                      </a:pPr>
                      <a:r>
                        <a:rPr lang="es-ES" sz="1150" spc="0">
                          <a:solidFill>
                            <a:srgbClr val="000000"/>
                          </a:solidFill>
                          <a:latin typeface="Garamond"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91770" indent="0" algn="r">
                        <a:lnSpc>
                          <a:spcPts val="1200"/>
                        </a:lnSpc>
                        <a:spcBef>
                          <a:spcPts val="0"/>
                        </a:spcBef>
                        <a:spcAft>
                          <a:spcPts val="0"/>
                        </a:spcAft>
                        <a:tabLst>
                          <a:tab algn="l" pos="777240"/>
                          <a:tab algn="l" pos="1188720"/>
                        </a:tabLst>
                      </a:pPr>
                      <a:r>
                        <a:rPr lang="es-ES" sz="1150" spc="0">
                          <a:solidFill>
                            <a:srgbClr val="000000"/>
                          </a:solidFill>
                          <a:latin typeface="Garamond" pitchFamily="1" panose="02020603050405020304"/>
                        </a:rPr>
                        <a:t>10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200"/>
                        </a:lnSpc>
                        <a:spcBef>
                          <a:spcPts val="0"/>
                        </a:spcBef>
                        <a:spcAft>
                          <a:spcPts val="0"/>
                        </a:spcAft>
                      </a:pPr>
                      <a:r>
                        <a:rPr lang="es-ES" sz="1150" spc="0">
                          <a:solidFill>
                            <a:srgbClr val="000000"/>
                          </a:solidFill>
                          <a:latin typeface="Garamond" pitchFamily="1" panose="02020603050405020304"/>
                        </a:rPr>
                        <a:t>53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r>
              <a:tr h="161925">
                <a:tc>
                  <a:txBody>
                    <a:bodyPr vert="horz" anchor="t"/>
                    <a:lstStyle/>
                    <a:p>
                      <a:pPr marL="0" marR="188595" indent="0" algn="r">
                        <a:lnSpc>
                          <a:spcPts val="1200"/>
                        </a:lnSpc>
                        <a:spcBef>
                          <a:spcPts val="0"/>
                        </a:spcBef>
                        <a:spcAft>
                          <a:spcPts val="0"/>
                        </a:spcAft>
                      </a:pPr>
                      <a:r>
                        <a:rPr lang="es-ES" sz="1150" spc="0">
                          <a:solidFill>
                            <a:srgbClr val="000000"/>
                          </a:solidFill>
                          <a:latin typeface="Garamond" pitchFamily="1" panose="02020603050405020304"/>
                        </a:rPr>
                        <a:t>82/83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200"/>
                        </a:lnSpc>
                        <a:spcBef>
                          <a:spcPts val="0"/>
                        </a:spcBef>
                        <a:spcAft>
                          <a:spcPts val="0"/>
                        </a:spcAft>
                        <a:tabLst>
                          <a:tab algn="l" pos="731520"/>
                        </a:tabLst>
                      </a:pPr>
                      <a:r>
                        <a:rPr lang="es-ES" sz="1150" spc="-155">
                          <a:solidFill>
                            <a:srgbClr val="000000"/>
                          </a:solidFill>
                          <a:latin typeface="Garamond" pitchFamily="1" panose="02020603050405020304"/>
                        </a:rPr>
                        <a:t>9 </a:t>
                      </a:r>
                      <a:r>
                        <a:rPr lang="es-ES" sz="1150" spc="-155">
                          <a:solidFill>
                            <a:srgbClr val="000000"/>
                          </a:solidFill>
                          <a:latin typeface="Garamond" pitchFamily="1" panose="02020603050405020304"/>
                        </a:rPr>
                        <a:t>9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200"/>
                        </a:lnSpc>
                        <a:spcBef>
                          <a:spcPts val="0"/>
                        </a:spcBef>
                        <a:spcAft>
                          <a:spcPts val="0"/>
                        </a:spcAft>
                      </a:pPr>
                      <a:r>
                        <a:rPr lang="es-ES" sz="1150" spc="0">
                          <a:solidFill>
                            <a:srgbClr val="000000"/>
                          </a:solidFill>
                          <a:latin typeface="Garamond"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200"/>
                        </a:lnSpc>
                        <a:spcBef>
                          <a:spcPts val="0"/>
                        </a:spcBef>
                        <a:spcAft>
                          <a:spcPts val="0"/>
                        </a:spcAft>
                      </a:pPr>
                      <a:r>
                        <a:rPr lang="es-ES" sz="1150" spc="0">
                          <a:solidFill>
                            <a:srgbClr val="000000"/>
                          </a:solidFill>
                          <a:latin typeface="Garamond" pitchFamily="1" panose="02020603050405020304"/>
                        </a:rPr>
                        <a:t>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200"/>
                        </a:lnSpc>
                        <a:spcBef>
                          <a:spcPts val="0"/>
                        </a:spcBef>
                        <a:spcAft>
                          <a:spcPts val="0"/>
                        </a:spcAft>
                        <a:tabLst>
                          <a:tab algn="l" pos="777240"/>
                          <a:tab algn="l" pos="1188720"/>
                        </a:tabLst>
                      </a:pPr>
                      <a:r>
                        <a:rPr lang="es-ES" sz="1150" spc="0">
                          <a:solidFill>
                            <a:srgbClr val="000000"/>
                          </a:solidFill>
                          <a:latin typeface="Garamond" pitchFamily="1" panose="02020603050405020304"/>
                        </a:rPr>
                        <a:t>12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0"/>
                        </a:spcAft>
                      </a:pPr>
                      <a:r>
                        <a:rPr lang="es-ES" sz="1150" spc="0">
                          <a:solidFill>
                            <a:srgbClr val="000000"/>
                          </a:solidFill>
                          <a:latin typeface="Garamond" pitchFamily="1" panose="02020603050405020304"/>
                        </a:rPr>
                        <a:t>38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7640">
                <a:tc>
                  <a:txBody>
                    <a:bodyPr vert="horz" anchor="t"/>
                    <a:lstStyle/>
                    <a:p>
                      <a:pPr marL="0" marR="188595" indent="0" algn="r">
                        <a:lnSpc>
                          <a:spcPts val="1300"/>
                        </a:lnSpc>
                        <a:spcBef>
                          <a:spcPts val="0"/>
                        </a:spcBef>
                        <a:spcAft>
                          <a:spcPts val="0"/>
                        </a:spcAft>
                      </a:pPr>
                      <a:r>
                        <a:rPr lang="es-ES" sz="1150" spc="0">
                          <a:solidFill>
                            <a:srgbClr val="000000"/>
                          </a:solidFill>
                          <a:latin typeface="Garamond" pitchFamily="1" panose="02020603050405020304"/>
                        </a:rPr>
                        <a:t>83/84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300"/>
                        </a:lnSpc>
                        <a:spcBef>
                          <a:spcPts val="0"/>
                        </a:spcBef>
                        <a:spcAft>
                          <a:spcPts val="0"/>
                        </a:spcAft>
                        <a:tabLst>
                          <a:tab algn="l" pos="731520"/>
                        </a:tabLst>
                      </a:pPr>
                      <a:r>
                        <a:rPr lang="es-ES" sz="1150" spc="-160">
                          <a:solidFill>
                            <a:srgbClr val="000000"/>
                          </a:solidFill>
                          <a:latin typeface="Garamond" pitchFamily="1" panose="02020603050405020304"/>
                        </a:rPr>
                        <a:t>5 </a:t>
                      </a:r>
                      <a:r>
                        <a:rPr lang="es-ES" sz="1150" spc="-160">
                          <a:solidFill>
                            <a:srgbClr val="000000"/>
                          </a:solidFill>
                          <a:latin typeface="Garamond" pitchFamily="1" panose="02020603050405020304"/>
                        </a:rPr>
                        <a:t>8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300"/>
                        </a:lnSpc>
                        <a:spcBef>
                          <a:spcPts val="0"/>
                        </a:spcBef>
                        <a:spcAft>
                          <a:spcPts val="0"/>
                        </a:spcAft>
                      </a:pPr>
                      <a:r>
                        <a:rPr lang="es-ES" sz="1150" spc="0">
                          <a:solidFill>
                            <a:srgbClr val="000000"/>
                          </a:solidFill>
                          <a:latin typeface="Garamond"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300"/>
                        </a:lnSpc>
                        <a:spcBef>
                          <a:spcPts val="0"/>
                        </a:spcBef>
                        <a:spcAft>
                          <a:spcPts val="0"/>
                        </a:spcAft>
                      </a:pPr>
                      <a:r>
                        <a:rPr lang="es-ES" sz="1150" spc="0">
                          <a:solidFill>
                            <a:srgbClr val="000000"/>
                          </a:solidFill>
                          <a:latin typeface="Garamond" pitchFamily="1" panose="02020603050405020304"/>
                        </a:rPr>
                        <a:t>20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300"/>
                        </a:lnSpc>
                        <a:spcBef>
                          <a:spcPts val="0"/>
                        </a:spcBef>
                        <a:spcAft>
                          <a:spcPts val="0"/>
                        </a:spcAft>
                        <a:tabLst>
                          <a:tab algn="l" pos="777240"/>
                          <a:tab algn="l" pos="1188720"/>
                        </a:tabLst>
                      </a:pPr>
                      <a:r>
                        <a:rPr lang="es-ES" sz="1150" spc="0">
                          <a:solidFill>
                            <a:srgbClr val="000000"/>
                          </a:solidFill>
                          <a:latin typeface="Garamond" pitchFamily="1" panose="02020603050405020304"/>
                        </a:rPr>
                        <a:t>25 </a:t>
                      </a:r>
                      <a:r>
                        <a:rPr lang="es-ES" sz="1150" spc="0">
                          <a:solidFill>
                            <a:srgbClr val="000000"/>
                          </a:solidFill>
                          <a:latin typeface="Garamond" pitchFamily="1" panose="02020603050405020304"/>
                        </a:rPr>
                        <a:t>-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150" spc="0">
                          <a:solidFill>
                            <a:srgbClr val="000000"/>
                          </a:solidFill>
                          <a:latin typeface="Garamond" pitchFamily="1" panose="02020603050405020304"/>
                        </a:rPr>
                        <a:t>62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1290">
                <a:tc>
                  <a:txBody>
                    <a:bodyPr vert="horz" anchor="t"/>
                    <a:lstStyle/>
                    <a:p>
                      <a:pPr marL="0" marR="188595" indent="0" algn="r">
                        <a:lnSpc>
                          <a:spcPts val="1200"/>
                        </a:lnSpc>
                        <a:spcBef>
                          <a:spcPts val="0"/>
                        </a:spcBef>
                        <a:spcAft>
                          <a:spcPts val="0"/>
                        </a:spcAft>
                      </a:pPr>
                      <a:r>
                        <a:rPr lang="es-ES" sz="1150" spc="0">
                          <a:solidFill>
                            <a:srgbClr val="000000"/>
                          </a:solidFill>
                          <a:latin typeface="Garamond" pitchFamily="1" panose="02020603050405020304"/>
                        </a:rPr>
                        <a:t>84/85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200"/>
                        </a:lnSpc>
                        <a:spcBef>
                          <a:spcPts val="0"/>
                        </a:spcBef>
                        <a:spcAft>
                          <a:spcPts val="0"/>
                        </a:spcAft>
                        <a:tabLst>
                          <a:tab algn="l" pos="685800"/>
                        </a:tabLst>
                      </a:pPr>
                      <a:r>
                        <a:rPr lang="es-ES" sz="1150" spc="-110">
                          <a:solidFill>
                            <a:srgbClr val="000000"/>
                          </a:solidFill>
                          <a:latin typeface="Garamond" pitchFamily="1" panose="02020603050405020304"/>
                        </a:rPr>
                        <a:t>13 </a:t>
                      </a:r>
                      <a:r>
                        <a:rPr lang="es-ES" sz="1150" spc="-110">
                          <a:solidFill>
                            <a:srgbClr val="000000"/>
                          </a:solidFill>
                          <a:latin typeface="Garamond" pitchFamily="1" panose="02020603050405020304"/>
                        </a:rPr>
                        <a:t>13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200"/>
                        </a:lnSpc>
                        <a:spcBef>
                          <a:spcPts val="0"/>
                        </a:spcBef>
                        <a:spcAft>
                          <a:spcPts val="0"/>
                        </a:spcAft>
                      </a:pPr>
                      <a:r>
                        <a:rPr lang="es-ES" sz="1150" spc="0">
                          <a:solidFill>
                            <a:srgbClr val="000000"/>
                          </a:solidFill>
                          <a:latin typeface="Garamond" pitchFamily="1" panose="02020603050405020304"/>
                        </a:rPr>
                        <a:t>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200"/>
                        </a:lnSpc>
                        <a:spcBef>
                          <a:spcPts val="0"/>
                        </a:spcBef>
                        <a:spcAft>
                          <a:spcPts val="0"/>
                        </a:spcAft>
                      </a:pPr>
                      <a:r>
                        <a:rPr lang="es-ES" sz="1150" spc="0">
                          <a:solidFill>
                            <a:srgbClr val="000000"/>
                          </a:solidFill>
                          <a:latin typeface="Garamond" pitchFamily="1" panose="02020603050405020304"/>
                        </a:rPr>
                        <a:t>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200"/>
                        </a:lnSpc>
                        <a:spcBef>
                          <a:spcPts val="0"/>
                        </a:spcBef>
                        <a:spcAft>
                          <a:spcPts val="0"/>
                        </a:spcAft>
                        <a:tabLst>
                          <a:tab algn="l" pos="731520"/>
                          <a:tab algn="l" pos="1188720"/>
                        </a:tabLst>
                      </a:pPr>
                      <a:r>
                        <a:rPr lang="es-ES" sz="1150" spc="0">
                          <a:solidFill>
                            <a:srgbClr val="000000"/>
                          </a:solidFill>
                          <a:latin typeface="Garamond" pitchFamily="1" panose="02020603050405020304"/>
                        </a:rPr>
                        <a:t>40 </a:t>
                      </a:r>
                      <a:r>
                        <a:rPr lang="es-ES" sz="1150" spc="0">
                          <a:solidFill>
                            <a:srgbClr val="000000"/>
                          </a:solidFill>
                          <a:latin typeface="Garamond" pitchFamily="1" panose="02020603050405020304"/>
                        </a:rPr>
                        <a:t>1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0"/>
                        </a:spcAft>
                      </a:pPr>
                      <a:r>
                        <a:rPr lang="es-ES" sz="1150" spc="0">
                          <a:solidFill>
                            <a:srgbClr val="000000"/>
                          </a:solidFill>
                          <a:latin typeface="Garamond" pitchFamily="1" panose="02020603050405020304"/>
                        </a:rPr>
                        <a:t>95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4465">
                <a:tc>
                  <a:txBody>
                    <a:bodyPr vert="horz" anchor="t"/>
                    <a:lstStyle/>
                    <a:p>
                      <a:pPr marL="0" marR="188595" indent="0" algn="r">
                        <a:lnSpc>
                          <a:spcPts val="1300"/>
                        </a:lnSpc>
                        <a:spcBef>
                          <a:spcPts val="0"/>
                        </a:spcBef>
                        <a:spcAft>
                          <a:spcPts val="0"/>
                        </a:spcAft>
                      </a:pPr>
                      <a:r>
                        <a:rPr lang="es-ES" sz="1150" spc="0">
                          <a:solidFill>
                            <a:srgbClr val="000000"/>
                          </a:solidFill>
                          <a:latin typeface="Garamond" pitchFamily="1" panose="02020603050405020304"/>
                        </a:rPr>
                        <a:t>85/86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300"/>
                        </a:lnSpc>
                        <a:spcBef>
                          <a:spcPts val="0"/>
                        </a:spcBef>
                        <a:spcAft>
                          <a:spcPts val="5"/>
                        </a:spcAft>
                        <a:tabLst>
                          <a:tab algn="l" pos="731520"/>
                        </a:tabLst>
                      </a:pPr>
                      <a:r>
                        <a:rPr lang="es-ES" sz="1150" spc="-130">
                          <a:solidFill>
                            <a:srgbClr val="000000"/>
                          </a:solidFill>
                          <a:latin typeface="Garamond" pitchFamily="1" panose="02020603050405020304"/>
                        </a:rPr>
                        <a:t>12 </a:t>
                      </a:r>
                      <a:r>
                        <a:rPr lang="es-ES" sz="1150" spc="-130">
                          <a:solidFill>
                            <a:srgbClr val="000000"/>
                          </a:solidFill>
                          <a:latin typeface="Garamond" pitchFamily="1" panose="02020603050405020304"/>
                        </a:rPr>
                        <a:t>7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300"/>
                        </a:lnSpc>
                        <a:spcBef>
                          <a:spcPts val="0"/>
                        </a:spcBef>
                        <a:spcAft>
                          <a:spcPts val="5"/>
                        </a:spcAft>
                      </a:pPr>
                      <a:r>
                        <a:rPr lang="es-ES" sz="1150" spc="0">
                          <a:solidFill>
                            <a:srgbClr val="000000"/>
                          </a:solidFill>
                          <a:latin typeface="Garamond" pitchFamily="1" panose="02020603050405020304"/>
                        </a:rPr>
                        <a:t>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300"/>
                        </a:lnSpc>
                        <a:spcBef>
                          <a:spcPts val="0"/>
                        </a:spcBef>
                        <a:spcAft>
                          <a:spcPts val="5"/>
                        </a:spcAft>
                      </a:pPr>
                      <a:r>
                        <a:rPr lang="es-ES" sz="1150" spc="0">
                          <a:solidFill>
                            <a:srgbClr val="000000"/>
                          </a:solidFill>
                          <a:latin typeface="Garamond" pitchFamily="1" panose="02020603050405020304"/>
                        </a:rPr>
                        <a:t>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300"/>
                        </a:lnSpc>
                        <a:spcBef>
                          <a:spcPts val="0"/>
                        </a:spcBef>
                        <a:spcAft>
                          <a:spcPts val="5"/>
                        </a:spcAft>
                        <a:tabLst>
                          <a:tab algn="l" pos="731520"/>
                          <a:tab algn="l" pos="1188720"/>
                        </a:tabLst>
                      </a:pPr>
                      <a:r>
                        <a:rPr lang="es-ES" sz="1150" spc="0">
                          <a:solidFill>
                            <a:srgbClr val="000000"/>
                          </a:solidFill>
                          <a:latin typeface="Garamond" pitchFamily="1" panose="02020603050405020304"/>
                        </a:rPr>
                        <a:t>36 </a:t>
                      </a:r>
                      <a:r>
                        <a:rPr lang="es-ES" sz="1150" spc="0">
                          <a:solidFill>
                            <a:srgbClr val="000000"/>
                          </a:solidFill>
                          <a:latin typeface="Garamond" pitchFamily="1" panose="02020603050405020304"/>
                        </a:rPr>
                        <a:t>1 </a:t>
                      </a:r>
                      <a:r>
                        <a:rPr lang="es-ES" sz="1150" spc="0">
                          <a:solidFill>
                            <a:srgbClr val="000000"/>
                          </a:solidFill>
                          <a:latin typeface="Garamond"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5"/>
                        </a:spcAft>
                      </a:pPr>
                      <a:r>
                        <a:rPr lang="es-ES" sz="1150" spc="0">
                          <a:solidFill>
                            <a:srgbClr val="000000"/>
                          </a:solidFill>
                          <a:latin typeface="Garamond" pitchFamily="1" panose="02020603050405020304"/>
                        </a:rPr>
                        <a:t>84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1925">
                <a:tc>
                  <a:txBody>
                    <a:bodyPr vert="horz" anchor="t"/>
                    <a:lstStyle/>
                    <a:p>
                      <a:pPr marL="0" marR="188595" indent="0" algn="r">
                        <a:lnSpc>
                          <a:spcPts val="1300"/>
                        </a:lnSpc>
                        <a:spcBef>
                          <a:spcPts val="0"/>
                        </a:spcBef>
                        <a:spcAft>
                          <a:spcPts val="0"/>
                        </a:spcAft>
                      </a:pPr>
                      <a:r>
                        <a:rPr lang="es-ES" sz="1150" spc="0">
                          <a:solidFill>
                            <a:srgbClr val="000000"/>
                          </a:solidFill>
                          <a:latin typeface="Garamond" pitchFamily="1" panose="02020603050405020304"/>
                        </a:rPr>
                        <a:t>86/87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300"/>
                        </a:lnSpc>
                        <a:spcBef>
                          <a:spcPts val="0"/>
                        </a:spcBef>
                        <a:spcAft>
                          <a:spcPts val="0"/>
                        </a:spcAft>
                        <a:tabLst>
                          <a:tab algn="l" pos="685800"/>
                        </a:tabLst>
                      </a:pPr>
                      <a:r>
                        <a:rPr lang="es-ES" sz="1150" spc="-125">
                          <a:solidFill>
                            <a:srgbClr val="000000"/>
                          </a:solidFill>
                          <a:latin typeface="Garamond" pitchFamily="1" panose="02020603050405020304"/>
                        </a:rPr>
                        <a:t>7 </a:t>
                      </a:r>
                      <a:r>
                        <a:rPr lang="es-ES" sz="1150" spc="-125">
                          <a:solidFill>
                            <a:srgbClr val="000000"/>
                          </a:solidFill>
                          <a:latin typeface="Garamond" pitchFamily="1" panose="02020603050405020304"/>
                        </a:rPr>
                        <a:t>18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300"/>
                        </a:lnSpc>
                        <a:spcBef>
                          <a:spcPts val="0"/>
                        </a:spcBef>
                        <a:spcAft>
                          <a:spcPts val="0"/>
                        </a:spcAft>
                      </a:pPr>
                      <a:r>
                        <a:rPr lang="es-ES" sz="1150" spc="0">
                          <a:solidFill>
                            <a:srgbClr val="000000"/>
                          </a:solidFill>
                          <a:latin typeface="Garamond" pitchFamily="1" panose="02020603050405020304"/>
                        </a:rPr>
                        <a:t>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300"/>
                        </a:lnSpc>
                        <a:spcBef>
                          <a:spcPts val="0"/>
                        </a:spcBef>
                        <a:spcAft>
                          <a:spcPts val="0"/>
                        </a:spcAft>
                      </a:pPr>
                      <a:r>
                        <a:rPr lang="es-ES" sz="1150" spc="0">
                          <a:solidFill>
                            <a:srgbClr val="000000"/>
                          </a:solidFill>
                          <a:latin typeface="Garamond" pitchFamily="1" panose="02020603050405020304"/>
                        </a:rPr>
                        <a:t>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300"/>
                        </a:lnSpc>
                        <a:spcBef>
                          <a:spcPts val="0"/>
                        </a:spcBef>
                        <a:spcAft>
                          <a:spcPts val="0"/>
                        </a:spcAft>
                        <a:tabLst>
                          <a:tab algn="l" pos="685800"/>
                          <a:tab algn="l" pos="1143000"/>
                        </a:tabLst>
                      </a:pPr>
                      <a:r>
                        <a:rPr lang="es-ES" sz="1150" spc="0">
                          <a:solidFill>
                            <a:srgbClr val="000000"/>
                          </a:solidFill>
                          <a:latin typeface="Garamond" pitchFamily="1" panose="02020603050405020304"/>
                        </a:rPr>
                        <a:t>36 </a:t>
                      </a:r>
                      <a:r>
                        <a:rPr lang="es-ES" sz="1150" spc="0">
                          <a:solidFill>
                            <a:srgbClr val="000000"/>
                          </a:solidFill>
                          <a:latin typeface="Garamond" pitchFamily="1" panose="02020603050405020304"/>
                        </a:rPr>
                        <a:t>16 </a:t>
                      </a:r>
                      <a:r>
                        <a:rPr lang="es-ES" sz="1150" spc="0">
                          <a:solidFill>
                            <a:srgbClr val="000000"/>
                          </a:solidFill>
                          <a:latin typeface="Garamond"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150" spc="0">
                          <a:solidFill>
                            <a:srgbClr val="000000"/>
                          </a:solidFill>
                          <a:latin typeface="Garamond" pitchFamily="1" panose="02020603050405020304"/>
                        </a:rPr>
                        <a:t>106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4465">
                <a:tc>
                  <a:txBody>
                    <a:bodyPr vert="horz" anchor="t"/>
                    <a:lstStyle/>
                    <a:p>
                      <a:pPr marL="0" marR="188595" indent="0" algn="r">
                        <a:lnSpc>
                          <a:spcPts val="1300"/>
                        </a:lnSpc>
                        <a:spcBef>
                          <a:spcPts val="0"/>
                        </a:spcBef>
                        <a:spcAft>
                          <a:spcPts val="0"/>
                        </a:spcAft>
                      </a:pPr>
                      <a:r>
                        <a:rPr lang="es-ES" sz="1150" spc="0">
                          <a:solidFill>
                            <a:srgbClr val="000000"/>
                          </a:solidFill>
                          <a:latin typeface="Garamond" pitchFamily="1" panose="02020603050405020304"/>
                        </a:rPr>
                        <a:t>87/88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300"/>
                        </a:lnSpc>
                        <a:spcBef>
                          <a:spcPts val="0"/>
                        </a:spcBef>
                        <a:spcAft>
                          <a:spcPts val="0"/>
                        </a:spcAft>
                        <a:tabLst>
                          <a:tab algn="l" pos="685800"/>
                        </a:tabLst>
                      </a:pPr>
                      <a:r>
                        <a:rPr lang="es-ES" sz="1150" spc="-125">
                          <a:solidFill>
                            <a:srgbClr val="000000"/>
                          </a:solidFill>
                          <a:latin typeface="Garamond" pitchFamily="1" panose="02020603050405020304"/>
                        </a:rPr>
                        <a:t>6 </a:t>
                      </a:r>
                      <a:r>
                        <a:rPr lang="es-ES" sz="1150" spc="-125">
                          <a:solidFill>
                            <a:srgbClr val="000000"/>
                          </a:solidFill>
                          <a:latin typeface="Garamond" pitchFamily="1" panose="02020603050405020304"/>
                        </a:rPr>
                        <a:t>20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300"/>
                        </a:lnSpc>
                        <a:spcBef>
                          <a:spcPts val="0"/>
                        </a:spcBef>
                        <a:spcAft>
                          <a:spcPts val="0"/>
                        </a:spcAft>
                      </a:pPr>
                      <a:r>
                        <a:rPr lang="es-ES" sz="1150" spc="0">
                          <a:solidFill>
                            <a:srgbClr val="000000"/>
                          </a:solidFill>
                          <a:latin typeface="Garamond" pitchFamily="1" panose="02020603050405020304"/>
                        </a:rPr>
                        <a:t>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300"/>
                        </a:lnSpc>
                        <a:spcBef>
                          <a:spcPts val="0"/>
                        </a:spcBef>
                        <a:spcAft>
                          <a:spcPts val="0"/>
                        </a:spcAft>
                      </a:pPr>
                      <a:r>
                        <a:rPr lang="es-ES" sz="1150" spc="0">
                          <a:solidFill>
                            <a:srgbClr val="000000"/>
                          </a:solidFill>
                          <a:latin typeface="Garamond" pitchFamily="1" panose="02020603050405020304"/>
                        </a:rPr>
                        <a:t>29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300"/>
                        </a:lnSpc>
                        <a:spcBef>
                          <a:spcPts val="0"/>
                        </a:spcBef>
                        <a:spcAft>
                          <a:spcPts val="0"/>
                        </a:spcAft>
                        <a:tabLst>
                          <a:tab algn="l" pos="685800"/>
                          <a:tab algn="l" pos="1143000"/>
                        </a:tabLst>
                      </a:pPr>
                      <a:r>
                        <a:rPr lang="es-ES" sz="1150" spc="0">
                          <a:solidFill>
                            <a:srgbClr val="000000"/>
                          </a:solidFill>
                          <a:latin typeface="Garamond" pitchFamily="1" panose="02020603050405020304"/>
                        </a:rPr>
                        <a:t>29 </a:t>
                      </a:r>
                      <a:r>
                        <a:rPr lang="es-ES" sz="1150" spc="0">
                          <a:solidFill>
                            <a:srgbClr val="000000"/>
                          </a:solidFill>
                          <a:latin typeface="Garamond" pitchFamily="1" panose="02020603050405020304"/>
                        </a:rPr>
                        <a:t>15 </a:t>
                      </a:r>
                      <a:r>
                        <a:rPr lang="es-ES" sz="1150" spc="0">
                          <a:solidFill>
                            <a:srgbClr val="000000"/>
                          </a:solidFill>
                          <a:latin typeface="Garamond"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150" spc="0">
                          <a:solidFill>
                            <a:srgbClr val="000000"/>
                          </a:solidFill>
                          <a:latin typeface="Garamond" pitchFamily="1" panose="02020603050405020304"/>
                        </a:rPr>
                        <a:t>120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4465">
                <a:tc>
                  <a:txBody>
                    <a:bodyPr vert="horz" anchor="t"/>
                    <a:lstStyle/>
                    <a:p>
                      <a:pPr marL="0" marR="188595" indent="0" algn="r">
                        <a:lnSpc>
                          <a:spcPts val="1300"/>
                        </a:lnSpc>
                        <a:spcBef>
                          <a:spcPts val="0"/>
                        </a:spcBef>
                        <a:spcAft>
                          <a:spcPts val="20"/>
                        </a:spcAft>
                      </a:pPr>
                      <a:r>
                        <a:rPr lang="es-ES" sz="1150" spc="0">
                          <a:solidFill>
                            <a:srgbClr val="000000"/>
                          </a:solidFill>
                          <a:latin typeface="Garamond" pitchFamily="1" panose="02020603050405020304"/>
                        </a:rPr>
                        <a:t>88/89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300"/>
                        </a:lnSpc>
                        <a:spcBef>
                          <a:spcPts val="0"/>
                        </a:spcBef>
                        <a:spcAft>
                          <a:spcPts val="25"/>
                        </a:spcAft>
                        <a:tabLst>
                          <a:tab algn="l" pos="685800"/>
                        </a:tabLst>
                      </a:pPr>
                      <a:r>
                        <a:rPr lang="es-ES" sz="1150" spc="-125">
                          <a:solidFill>
                            <a:srgbClr val="000000"/>
                          </a:solidFill>
                          <a:latin typeface="Garamond" pitchFamily="1" panose="02020603050405020304"/>
                        </a:rPr>
                        <a:t>11 </a:t>
                      </a:r>
                      <a:r>
                        <a:rPr lang="es-ES" sz="1150" spc="-125">
                          <a:solidFill>
                            <a:srgbClr val="000000"/>
                          </a:solidFill>
                          <a:latin typeface="Garamond" pitchFamily="1" panose="02020603050405020304"/>
                        </a:rPr>
                        <a:t>11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300"/>
                        </a:lnSpc>
                        <a:spcBef>
                          <a:spcPts val="0"/>
                        </a:spcBef>
                        <a:spcAft>
                          <a:spcPts val="25"/>
                        </a:spcAft>
                      </a:pPr>
                      <a:r>
                        <a:rPr lang="es-ES" sz="1150" spc="0">
                          <a:solidFill>
                            <a:srgbClr val="000000"/>
                          </a:solidFill>
                          <a:latin typeface="Garamond" pitchFamily="1" panose="02020603050405020304"/>
                        </a:rPr>
                        <a:t>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300"/>
                        </a:lnSpc>
                        <a:spcBef>
                          <a:spcPts val="0"/>
                        </a:spcBef>
                        <a:spcAft>
                          <a:spcPts val="25"/>
                        </a:spcAft>
                      </a:pPr>
                      <a:r>
                        <a:rPr lang="es-ES" sz="1150" spc="0">
                          <a:solidFill>
                            <a:srgbClr val="000000"/>
                          </a:solidFill>
                          <a:latin typeface="Garamond" pitchFamily="1" panose="02020603050405020304"/>
                        </a:rPr>
                        <a:t>20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300"/>
                        </a:lnSpc>
                        <a:spcBef>
                          <a:spcPts val="0"/>
                        </a:spcBef>
                        <a:spcAft>
                          <a:spcPts val="25"/>
                        </a:spcAft>
                        <a:tabLst>
                          <a:tab algn="l" pos="685800"/>
                          <a:tab algn="l" pos="1097280"/>
                        </a:tabLst>
                      </a:pPr>
                      <a:r>
                        <a:rPr lang="es-ES" sz="1150" spc="-75">
                          <a:solidFill>
                            <a:srgbClr val="000000"/>
                          </a:solidFill>
                          <a:latin typeface="Garamond" pitchFamily="1" panose="02020603050405020304"/>
                        </a:rPr>
                        <a:t>23 </a:t>
                      </a:r>
                      <a:r>
                        <a:rPr lang="es-ES" sz="1150" spc="-75">
                          <a:solidFill>
                            <a:srgbClr val="000000"/>
                          </a:solidFill>
                          <a:latin typeface="Garamond" pitchFamily="1" panose="02020603050405020304"/>
                        </a:rPr>
                        <a:t>20 </a:t>
                      </a:r>
                      <a:r>
                        <a:rPr lang="es-ES" sz="1150" spc="-75">
                          <a:solidFill>
                            <a:srgbClr val="000000"/>
                          </a:solidFill>
                          <a:latin typeface="Garamond" pitchFamily="1" panose="02020603050405020304"/>
                        </a:rPr>
                        <a:t>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25"/>
                        </a:spcAft>
                      </a:pPr>
                      <a:r>
                        <a:rPr lang="es-ES" sz="1150" spc="0">
                          <a:solidFill>
                            <a:srgbClr val="000000"/>
                          </a:solidFill>
                          <a:latin typeface="Garamond" pitchFamily="1" panose="02020603050405020304"/>
                        </a:rPr>
                        <a:t>104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1925">
                <a:tc>
                  <a:txBody>
                    <a:bodyPr vert="horz" anchor="t"/>
                    <a:lstStyle/>
                    <a:p>
                      <a:pPr marL="0" marR="188595" indent="0" algn="r">
                        <a:lnSpc>
                          <a:spcPts val="1200"/>
                        </a:lnSpc>
                        <a:spcBef>
                          <a:spcPts val="0"/>
                        </a:spcBef>
                        <a:spcAft>
                          <a:spcPts val="0"/>
                        </a:spcAft>
                      </a:pPr>
                      <a:r>
                        <a:rPr lang="es-ES" sz="1150" spc="0">
                          <a:solidFill>
                            <a:srgbClr val="000000"/>
                          </a:solidFill>
                          <a:latin typeface="Garamond" pitchFamily="1" panose="02020603050405020304"/>
                        </a:rPr>
                        <a:t>89/90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200"/>
                        </a:lnSpc>
                        <a:spcBef>
                          <a:spcPts val="0"/>
                        </a:spcBef>
                        <a:spcAft>
                          <a:spcPts val="0"/>
                        </a:spcAft>
                        <a:tabLst>
                          <a:tab algn="l" pos="731520"/>
                        </a:tabLst>
                      </a:pPr>
                      <a:r>
                        <a:rPr lang="es-ES" sz="1150" spc="-130">
                          <a:solidFill>
                            <a:srgbClr val="000000"/>
                          </a:solidFill>
                          <a:latin typeface="Garamond" pitchFamily="1" panose="02020603050405020304"/>
                        </a:rPr>
                        <a:t>16 </a:t>
                      </a:r>
                      <a:r>
                        <a:rPr lang="es-ES" sz="1150" spc="-130">
                          <a:solidFill>
                            <a:srgbClr val="000000"/>
                          </a:solidFill>
                          <a:latin typeface="Garamond" pitchFamily="1" panose="02020603050405020304"/>
                        </a:rPr>
                        <a:t>9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200"/>
                        </a:lnSpc>
                        <a:spcBef>
                          <a:spcPts val="0"/>
                        </a:spcBef>
                        <a:spcAft>
                          <a:spcPts val="0"/>
                        </a:spcAft>
                      </a:pPr>
                      <a:r>
                        <a:rPr lang="es-ES" sz="1150" spc="0">
                          <a:solidFill>
                            <a:srgbClr val="000000"/>
                          </a:solidFill>
                          <a:latin typeface="Garamond" pitchFamily="1" panose="02020603050405020304"/>
                        </a:rPr>
                        <a:t>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200"/>
                        </a:lnSpc>
                        <a:spcBef>
                          <a:spcPts val="0"/>
                        </a:spcBef>
                        <a:spcAft>
                          <a:spcPts val="0"/>
                        </a:spcAft>
                      </a:pPr>
                      <a:r>
                        <a:rPr lang="es-ES" sz="1150" spc="0">
                          <a:solidFill>
                            <a:srgbClr val="000000"/>
                          </a:solidFill>
                          <a:latin typeface="Garamond" pitchFamily="1" panose="02020603050405020304"/>
                        </a:rPr>
                        <a:t>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200"/>
                        </a:lnSpc>
                        <a:spcBef>
                          <a:spcPts val="0"/>
                        </a:spcBef>
                        <a:spcAft>
                          <a:spcPts val="0"/>
                        </a:spcAft>
                        <a:tabLst>
                          <a:tab algn="l" pos="685800"/>
                          <a:tab algn="l" pos="1143000"/>
                        </a:tabLst>
                      </a:pPr>
                      <a:r>
                        <a:rPr lang="es-ES" sz="1150" spc="0">
                          <a:solidFill>
                            <a:srgbClr val="000000"/>
                          </a:solidFill>
                          <a:latin typeface="Garamond" pitchFamily="1" panose="02020603050405020304"/>
                        </a:rPr>
                        <a:t>23 </a:t>
                      </a:r>
                      <a:r>
                        <a:rPr lang="es-ES" sz="1150" spc="0">
                          <a:solidFill>
                            <a:srgbClr val="000000"/>
                          </a:solidFill>
                          <a:latin typeface="Garamond" pitchFamily="1" panose="02020603050405020304"/>
                        </a:rPr>
                        <a:t>11 </a:t>
                      </a:r>
                      <a:r>
                        <a:rPr lang="es-ES" sz="1150" spc="0">
                          <a:solidFill>
                            <a:srgbClr val="000000"/>
                          </a:solidFill>
                          <a:latin typeface="Garamond" pitchFamily="1" panose="02020603050405020304"/>
                        </a:rPr>
                        <a:t>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0"/>
                        </a:spcAft>
                      </a:pPr>
                      <a:r>
                        <a:rPr lang="es-ES" sz="1150" spc="0">
                          <a:solidFill>
                            <a:srgbClr val="000000"/>
                          </a:solidFill>
                          <a:latin typeface="Garamond" pitchFamily="1" panose="02020603050405020304"/>
                        </a:rPr>
                        <a:t>80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4465">
                <a:tc>
                  <a:txBody>
                    <a:bodyPr vert="horz" anchor="t"/>
                    <a:lstStyle/>
                    <a:p>
                      <a:pPr marL="0" marR="188595" indent="0" algn="r">
                        <a:lnSpc>
                          <a:spcPts val="1200"/>
                        </a:lnSpc>
                        <a:spcBef>
                          <a:spcPts val="0"/>
                        </a:spcBef>
                        <a:spcAft>
                          <a:spcPts val="0"/>
                        </a:spcAft>
                      </a:pPr>
                      <a:r>
                        <a:rPr lang="es-ES" sz="1150" spc="0">
                          <a:solidFill>
                            <a:srgbClr val="000000"/>
                          </a:solidFill>
                          <a:latin typeface="Garamond" pitchFamily="1" panose="02020603050405020304"/>
                        </a:rPr>
                        <a:t>90/91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200"/>
                        </a:lnSpc>
                        <a:spcBef>
                          <a:spcPts val="0"/>
                        </a:spcBef>
                        <a:spcAft>
                          <a:spcPts val="0"/>
                        </a:spcAft>
                        <a:tabLst>
                          <a:tab algn="l" pos="685800"/>
                        </a:tabLst>
                      </a:pPr>
                      <a:r>
                        <a:rPr lang="es-ES" sz="1150" spc="-125">
                          <a:solidFill>
                            <a:srgbClr val="000000"/>
                          </a:solidFill>
                          <a:latin typeface="Garamond" pitchFamily="1" panose="02020603050405020304"/>
                        </a:rPr>
                        <a:t>7 </a:t>
                      </a:r>
                      <a:r>
                        <a:rPr lang="es-ES" sz="1150" spc="-125">
                          <a:solidFill>
                            <a:srgbClr val="000000"/>
                          </a:solidFill>
                          <a:latin typeface="Garamond" pitchFamily="1" panose="02020603050405020304"/>
                        </a:rPr>
                        <a:t>15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200"/>
                        </a:lnSpc>
                        <a:spcBef>
                          <a:spcPts val="0"/>
                        </a:spcBef>
                        <a:spcAft>
                          <a:spcPts val="0"/>
                        </a:spcAft>
                      </a:pPr>
                      <a:r>
                        <a:rPr lang="es-ES" sz="1150" spc="0">
                          <a:solidFill>
                            <a:srgbClr val="000000"/>
                          </a:solidFill>
                          <a:latin typeface="Garamond" pitchFamily="1" panose="02020603050405020304"/>
                        </a:rPr>
                        <a:t>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200"/>
                        </a:lnSpc>
                        <a:spcBef>
                          <a:spcPts val="0"/>
                        </a:spcBef>
                        <a:spcAft>
                          <a:spcPts val="0"/>
                        </a:spcAft>
                      </a:pPr>
                      <a:r>
                        <a:rPr lang="es-ES" sz="1150" spc="0">
                          <a:solidFill>
                            <a:srgbClr val="000000"/>
                          </a:solidFill>
                          <a:latin typeface="Garamond" pitchFamily="1" panose="02020603050405020304"/>
                        </a:rPr>
                        <a:t>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200"/>
                        </a:lnSpc>
                        <a:spcBef>
                          <a:spcPts val="0"/>
                        </a:spcBef>
                        <a:spcAft>
                          <a:spcPts val="0"/>
                        </a:spcAft>
                        <a:tabLst>
                          <a:tab algn="l" pos="685800"/>
                          <a:tab algn="l" pos="1143000"/>
                        </a:tabLst>
                      </a:pPr>
                      <a:r>
                        <a:rPr lang="es-ES" sz="1150" spc="0">
                          <a:solidFill>
                            <a:srgbClr val="000000"/>
                          </a:solidFill>
                          <a:latin typeface="Garamond" pitchFamily="1" panose="02020603050405020304"/>
                        </a:rPr>
                        <a:t>15 </a:t>
                      </a:r>
                      <a:r>
                        <a:rPr lang="es-ES" sz="1150" spc="0">
                          <a:solidFill>
                            <a:srgbClr val="000000"/>
                          </a:solidFill>
                          <a:latin typeface="Garamond" pitchFamily="1" panose="02020603050405020304"/>
                        </a:rPr>
                        <a:t>10 </a:t>
                      </a:r>
                      <a:r>
                        <a:rPr lang="es-ES" sz="1150" spc="0">
                          <a:solidFill>
                            <a:srgbClr val="000000"/>
                          </a:solidFill>
                          <a:latin typeface="Garamond"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0"/>
                        </a:spcAft>
                      </a:pPr>
                      <a:r>
                        <a:rPr lang="es-ES" sz="1150" spc="0">
                          <a:solidFill>
                            <a:srgbClr val="000000"/>
                          </a:solidFill>
                          <a:latin typeface="Garamond" pitchFamily="1" panose="02020603050405020304"/>
                        </a:rPr>
                        <a:t>77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64465">
                <a:tc>
                  <a:txBody>
                    <a:bodyPr vert="horz" anchor="t"/>
                    <a:lstStyle/>
                    <a:p>
                      <a:pPr marL="0" marR="188595" indent="0" algn="r">
                        <a:lnSpc>
                          <a:spcPts val="1200"/>
                        </a:lnSpc>
                        <a:spcBef>
                          <a:spcPts val="0"/>
                        </a:spcBef>
                        <a:spcAft>
                          <a:spcPts val="0"/>
                        </a:spcAft>
                      </a:pPr>
                      <a:r>
                        <a:rPr lang="es-ES" sz="1150" spc="0">
                          <a:solidFill>
                            <a:srgbClr val="000000"/>
                          </a:solidFill>
                          <a:latin typeface="Garamond" pitchFamily="1" panose="02020603050405020304"/>
                        </a:rPr>
                        <a:t>91/92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176530" indent="0" algn="r">
                        <a:lnSpc>
                          <a:spcPts val="1200"/>
                        </a:lnSpc>
                        <a:spcBef>
                          <a:spcPts val="0"/>
                        </a:spcBef>
                        <a:spcAft>
                          <a:spcPts val="0"/>
                        </a:spcAft>
                        <a:tabLst>
                          <a:tab algn="l" pos="685800"/>
                        </a:tabLst>
                      </a:pPr>
                      <a:r>
                        <a:rPr lang="es-ES" sz="1150" spc="-105">
                          <a:solidFill>
                            <a:srgbClr val="000000"/>
                          </a:solidFill>
                          <a:latin typeface="Garamond" pitchFamily="1" panose="02020603050405020304"/>
                        </a:rPr>
                        <a:t>14 </a:t>
                      </a:r>
                      <a:r>
                        <a:rPr lang="es-ES" sz="1150" spc="-105">
                          <a:solidFill>
                            <a:srgbClr val="000000"/>
                          </a:solidFill>
                          <a:latin typeface="Garamond" pitchFamily="1" panose="02020603050405020304"/>
                        </a:rPr>
                        <a:t>11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5415" indent="0" algn="r">
                        <a:lnSpc>
                          <a:spcPts val="1200"/>
                        </a:lnSpc>
                        <a:spcBef>
                          <a:spcPts val="0"/>
                        </a:spcBef>
                        <a:spcAft>
                          <a:spcPts val="0"/>
                        </a:spcAft>
                      </a:pPr>
                      <a:r>
                        <a:rPr lang="es-ES" sz="1150" spc="0">
                          <a:solidFill>
                            <a:srgbClr val="000000"/>
                          </a:solidFill>
                          <a:latin typeface="Garamond" pitchFamily="1" panose="02020603050405020304"/>
                        </a:rPr>
                        <a:t>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431165" indent="0" algn="r">
                        <a:lnSpc>
                          <a:spcPts val="1200"/>
                        </a:lnSpc>
                        <a:spcBef>
                          <a:spcPts val="0"/>
                        </a:spcBef>
                        <a:spcAft>
                          <a:spcPts val="0"/>
                        </a:spcAft>
                      </a:pPr>
                      <a:r>
                        <a:rPr lang="es-ES" sz="1150" spc="0">
                          <a:solidFill>
                            <a:srgbClr val="000000"/>
                          </a:solidFill>
                          <a:latin typeface="Garamond" pitchFamily="1" panose="02020603050405020304"/>
                        </a:rPr>
                        <a:t>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91770" indent="0" algn="r">
                        <a:lnSpc>
                          <a:spcPts val="1200"/>
                        </a:lnSpc>
                        <a:spcBef>
                          <a:spcPts val="0"/>
                        </a:spcBef>
                        <a:spcAft>
                          <a:spcPts val="0"/>
                        </a:spcAft>
                        <a:tabLst>
                          <a:tab algn="l" pos="731520"/>
                          <a:tab algn="l" pos="1143000"/>
                        </a:tabLst>
                      </a:pPr>
                      <a:r>
                        <a:rPr lang="es-ES" sz="1150" spc="0">
                          <a:solidFill>
                            <a:srgbClr val="000000"/>
                          </a:solidFill>
                          <a:latin typeface="Garamond" pitchFamily="1" panose="02020603050405020304"/>
                        </a:rPr>
                        <a:t>16 </a:t>
                      </a:r>
                      <a:r>
                        <a:rPr lang="es-ES" sz="1150" spc="0">
                          <a:solidFill>
                            <a:srgbClr val="000000"/>
                          </a:solidFill>
                          <a:latin typeface="Garamond" pitchFamily="1" panose="02020603050405020304"/>
                        </a:rPr>
                        <a:t>7 </a:t>
                      </a:r>
                      <a:r>
                        <a:rPr lang="es-ES" sz="1150" spc="0">
                          <a:solidFill>
                            <a:srgbClr val="000000"/>
                          </a:solidFill>
                          <a:latin typeface="Garamond"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0"/>
                        </a:spcAft>
                      </a:pPr>
                      <a:r>
                        <a:rPr lang="es-ES" sz="1150" spc="0">
                          <a:solidFill>
                            <a:srgbClr val="000000"/>
                          </a:solidFill>
                          <a:latin typeface="Garamond" pitchFamily="1" panose="02020603050405020304"/>
                        </a:rPr>
                        <a:t>75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r>
              <a:tr h="170815">
                <a:tc>
                  <a:txBody>
                    <a:bodyPr vert="horz" anchor="t"/>
                    <a:lstStyle/>
                    <a:p>
                      <a:pPr marL="0" marR="188595" indent="0" algn="r">
                        <a:lnSpc>
                          <a:spcPts val="1300"/>
                        </a:lnSpc>
                        <a:spcBef>
                          <a:spcPts val="0"/>
                        </a:spcBef>
                        <a:spcAft>
                          <a:spcPts val="45"/>
                        </a:spcAft>
                      </a:pPr>
                      <a:r>
                        <a:rPr lang="es-ES" sz="1150" spc="0">
                          <a:solidFill>
                            <a:srgbClr val="000000"/>
                          </a:solidFill>
                          <a:latin typeface="Garamond" pitchFamily="1" panose="02020603050405020304"/>
                        </a:rPr>
                        <a:t>92/93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176530" indent="0" algn="r">
                        <a:lnSpc>
                          <a:spcPts val="1300"/>
                        </a:lnSpc>
                        <a:spcBef>
                          <a:spcPts val="0"/>
                        </a:spcBef>
                        <a:spcAft>
                          <a:spcPts val="50"/>
                        </a:spcAft>
                        <a:tabLst>
                          <a:tab algn="l" pos="685800"/>
                        </a:tabLst>
                      </a:pPr>
                      <a:r>
                        <a:rPr lang="es-ES" sz="1150" spc="-110">
                          <a:solidFill>
                            <a:srgbClr val="000000"/>
                          </a:solidFill>
                          <a:latin typeface="Garamond" pitchFamily="1" panose="02020603050405020304"/>
                        </a:rPr>
                        <a:t>10 </a:t>
                      </a:r>
                      <a:r>
                        <a:rPr lang="es-ES" sz="1150" spc="-110">
                          <a:solidFill>
                            <a:srgbClr val="000000"/>
                          </a:solidFill>
                          <a:latin typeface="Garamond" pitchFamily="1" panose="02020603050405020304"/>
                        </a:rPr>
                        <a:t>13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5415" indent="0" algn="r">
                        <a:lnSpc>
                          <a:spcPts val="1300"/>
                        </a:lnSpc>
                        <a:spcBef>
                          <a:spcPts val="0"/>
                        </a:spcBef>
                        <a:spcAft>
                          <a:spcPts val="50"/>
                        </a:spcAft>
                      </a:pPr>
                      <a:r>
                        <a:rPr lang="es-ES" sz="1150" spc="0">
                          <a:solidFill>
                            <a:srgbClr val="000000"/>
                          </a:solidFill>
                          <a:latin typeface="Garamond" pitchFamily="1" panose="02020603050405020304"/>
                        </a:rPr>
                        <a:t>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431165" indent="0" algn="r">
                        <a:lnSpc>
                          <a:spcPts val="1300"/>
                        </a:lnSpc>
                        <a:spcBef>
                          <a:spcPts val="0"/>
                        </a:spcBef>
                        <a:spcAft>
                          <a:spcPts val="50"/>
                        </a:spcAft>
                      </a:pPr>
                      <a:r>
                        <a:rPr lang="es-ES" sz="1150" spc="0">
                          <a:solidFill>
                            <a:srgbClr val="000000"/>
                          </a:solidFill>
                          <a:latin typeface="Garamond" pitchFamily="1" panose="02020603050405020304"/>
                        </a:rPr>
                        <a:t>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91770" indent="0" algn="r">
                        <a:lnSpc>
                          <a:spcPts val="1300"/>
                        </a:lnSpc>
                        <a:spcBef>
                          <a:spcPts val="0"/>
                        </a:spcBef>
                        <a:spcAft>
                          <a:spcPts val="50"/>
                        </a:spcAft>
                        <a:tabLst>
                          <a:tab algn="l" pos="731520"/>
                          <a:tab algn="l" pos="1143000"/>
                        </a:tabLst>
                      </a:pPr>
                      <a:r>
                        <a:rPr lang="es-ES" sz="1150" spc="0">
                          <a:solidFill>
                            <a:srgbClr val="000000"/>
                          </a:solidFill>
                          <a:latin typeface="Garamond" pitchFamily="1" panose="02020603050405020304"/>
                        </a:rPr>
                        <a:t>13 </a:t>
                      </a:r>
                      <a:r>
                        <a:rPr lang="es-ES" sz="1150" spc="0">
                          <a:solidFill>
                            <a:srgbClr val="000000"/>
                          </a:solidFill>
                          <a:latin typeface="Garamond" pitchFamily="1" panose="02020603050405020304"/>
                        </a:rPr>
                        <a:t>7 </a:t>
                      </a:r>
                      <a:r>
                        <a:rPr lang="es-ES" sz="1150" spc="0">
                          <a:solidFill>
                            <a:srgbClr val="000000"/>
                          </a:solidFill>
                          <a:latin typeface="Garamond"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300"/>
                        </a:lnSpc>
                        <a:spcBef>
                          <a:spcPts val="0"/>
                        </a:spcBef>
                        <a:spcAft>
                          <a:spcPts val="50"/>
                        </a:spcAft>
                      </a:pPr>
                      <a:r>
                        <a:rPr lang="es-ES" sz="1150" spc="0">
                          <a:solidFill>
                            <a:srgbClr val="000000"/>
                          </a:solidFill>
                          <a:latin typeface="Garamond" pitchFamily="1" panose="02020603050405020304"/>
                        </a:rPr>
                        <a:t>75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r>
              <a:tr h="186055">
                <a:tc>
                  <a:txBody>
                    <a:bodyPr vert="horz" anchor="t"/>
                    <a:lstStyle/>
                    <a:p>
                      <a:pPr marL="0" marR="188595" indent="0" algn="r">
                        <a:lnSpc>
                          <a:spcPts val="1000"/>
                        </a:lnSpc>
                        <a:spcBef>
                          <a:spcPts val="205"/>
                        </a:spcBef>
                        <a:spcAft>
                          <a:spcPts val="160"/>
                        </a:spcAft>
                      </a:pPr>
                      <a:r>
                        <a:rPr lang="es-ES" sz="900" spc="0">
                          <a:solidFill>
                            <a:srgbClr val="000000"/>
                          </a:solidFill>
                          <a:latin typeface="Courier New" pitchFamily="3" panose="02020603050405020304"/>
                        </a:rPr>
                        <a:t>SubTotal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176530" indent="0" algn="r">
                        <a:lnSpc>
                          <a:spcPts val="1200"/>
                        </a:lnSpc>
                        <a:spcBef>
                          <a:spcPts val="0"/>
                        </a:spcBef>
                        <a:spcAft>
                          <a:spcPts val="170"/>
                        </a:spcAft>
                        <a:tabLst>
                          <a:tab algn="l" pos="594360"/>
                        </a:tabLst>
                      </a:pPr>
                      <a:r>
                        <a:rPr lang="es-ES" sz="1150" spc="-80">
                          <a:solidFill>
                            <a:srgbClr val="000000"/>
                          </a:solidFill>
                          <a:latin typeface="Garamond" pitchFamily="1" panose="02020603050405020304"/>
                        </a:rPr>
                        <a:t>164 </a:t>
                      </a:r>
                      <a:r>
                        <a:rPr lang="es-ES" sz="1150" spc="-80">
                          <a:solidFill>
                            <a:srgbClr val="000000"/>
                          </a:solidFill>
                          <a:latin typeface="Garamond" pitchFamily="1" panose="02020603050405020304"/>
                        </a:rPr>
                        <a:t>138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145415" indent="0" algn="r">
                        <a:lnSpc>
                          <a:spcPts val="1200"/>
                        </a:lnSpc>
                        <a:spcBef>
                          <a:spcPts val="0"/>
                        </a:spcBef>
                        <a:spcAft>
                          <a:spcPts val="170"/>
                        </a:spcAft>
                      </a:pPr>
                      <a:r>
                        <a:rPr lang="es-ES" sz="1150" spc="0">
                          <a:solidFill>
                            <a:srgbClr val="000000"/>
                          </a:solidFill>
                          <a:latin typeface="Garamond" pitchFamily="1" panose="02020603050405020304"/>
                        </a:rPr>
                        <a:t>104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374015" indent="0" algn="r">
                        <a:lnSpc>
                          <a:spcPts val="1200"/>
                        </a:lnSpc>
                        <a:spcBef>
                          <a:spcPts val="0"/>
                        </a:spcBef>
                        <a:spcAft>
                          <a:spcPts val="170"/>
                        </a:spcAft>
                      </a:pPr>
                      <a:r>
                        <a:rPr lang="es-ES" sz="1150" spc="0">
                          <a:solidFill>
                            <a:srgbClr val="000000"/>
                          </a:solidFill>
                          <a:latin typeface="Garamond" pitchFamily="1" panose="02020603050405020304"/>
                        </a:rPr>
                        <a:t>192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191770" indent="0" algn="r">
                        <a:lnSpc>
                          <a:spcPts val="1200"/>
                        </a:lnSpc>
                        <a:spcBef>
                          <a:spcPts val="0"/>
                        </a:spcBef>
                        <a:spcAft>
                          <a:spcPts val="170"/>
                        </a:spcAft>
                        <a:tabLst>
                          <a:tab algn="l" pos="685800"/>
                          <a:tab algn="l" pos="1097280"/>
                        </a:tabLst>
                      </a:pPr>
                      <a:r>
                        <a:rPr lang="es-ES" sz="1150" spc="0">
                          <a:solidFill>
                            <a:srgbClr val="000000"/>
                          </a:solidFill>
                          <a:latin typeface="Garamond" pitchFamily="1" panose="02020603050405020304"/>
                        </a:rPr>
                        <a:t>278 </a:t>
                      </a:r>
                      <a:r>
                        <a:rPr lang="es-ES" sz="1150" spc="0">
                          <a:solidFill>
                            <a:srgbClr val="000000"/>
                          </a:solidFill>
                          <a:latin typeface="Garamond" pitchFamily="1" panose="02020603050405020304"/>
                        </a:rPr>
                        <a:t>88 </a:t>
                      </a:r>
                      <a:r>
                        <a:rPr lang="es-ES" sz="1150" spc="0">
                          <a:solidFill>
                            <a:srgbClr val="000000"/>
                          </a:solidFill>
                          <a:latin typeface="Garamond" pitchFamily="1" panose="02020603050405020304"/>
                        </a:rPr>
                        <a:t>28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36830" cmpd="dbl">
                      <a:solidFill>
                        <a:srgbClr val="000000"/>
                      </a:solidFill>
                      <a:prstDash val="solid"/>
                    </a:lnB>
                  </a:tcPr>
                </a:tc>
                <a:tc>
                  <a:txBody>
                    <a:bodyPr vert="horz" anchor="t"/>
                    <a:lstStyle/>
                    <a:p>
                      <a:pPr marL="0" marR="0" indent="0" algn="ctr">
                        <a:lnSpc>
                          <a:spcPts val="1200"/>
                        </a:lnSpc>
                        <a:spcBef>
                          <a:spcPts val="0"/>
                        </a:spcBef>
                        <a:spcAft>
                          <a:spcPts val="170"/>
                        </a:spcAft>
                      </a:pPr>
                      <a:r>
                        <a:rPr lang="es-ES" sz="1150" spc="0">
                          <a:solidFill>
                            <a:srgbClr val="000000"/>
                          </a:solidFill>
                          <a:latin typeface="Garamond" pitchFamily="1" panose="02020603050405020304"/>
                        </a:rPr>
                        <a:t>992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36830" cmpd="dbl">
                      <a:solidFill>
                        <a:srgbClr val="000000"/>
                      </a:solidFill>
                      <a:prstDash val="solid"/>
                    </a:lnB>
                  </a:tcPr>
                </a:tc>
              </a:tr>
              <a:tr h="185420">
                <a:tc>
                  <a:txBody>
                    <a:bodyPr vert="horz" anchor="t"/>
                    <a:lstStyle/>
                    <a:p>
                      <a:pPr marL="0" marR="188595" indent="0" algn="r">
                        <a:lnSpc>
                          <a:spcPts val="1000"/>
                        </a:lnSpc>
                        <a:spcBef>
                          <a:spcPts val="300"/>
                        </a:spcBef>
                        <a:spcAft>
                          <a:spcPts val="115"/>
                        </a:spcAft>
                      </a:pPr>
                      <a:r>
                        <a:rPr lang="es-ES" sz="900" spc="0">
                          <a:solidFill>
                            <a:srgbClr val="000000"/>
                          </a:solidFill>
                          <a:latin typeface="Courier New" pitchFamily="3" panose="02020603050405020304"/>
                        </a:rPr>
                        <a:t>TOTAL </a:t>
                      </a:r>
                    </a:p>
                  </a:txBody>
                  <a:tcPr anchor="ctr" marL="0" marR="0" marT="0" marB="0">
                    <a:lnL w="36830" cmpd="dbl">
                      <a:solidFill>
                        <a:srgbClr val="000000"/>
                      </a:solidFill>
                      <a:prstDash val="solid"/>
                    </a:lnL>
                    <a:lnR w="36830" cmpd="dbl">
                      <a:solidFill>
                        <a:srgbClr val="000000"/>
                      </a:solidFill>
                      <a:prstDash val="solid"/>
                    </a:lnR>
                    <a:lnT w="36830" cmpd="dbl">
                      <a:solidFill>
                        <a:srgbClr val="000000"/>
                      </a:solidFill>
                      <a:prstDash val="solid"/>
                    </a:lnT>
                    <a:lnB w="36830" cmpd="dbl">
                      <a:solidFill>
                        <a:srgbClr val="000000"/>
                      </a:solidFill>
                      <a:prstDash val="solid"/>
                    </a:lnB>
                  </a:tcPr>
                </a:tc>
                <a:tc>
                  <a:txBody>
                    <a:bodyPr vert="horz" anchor="t"/>
                    <a:lstStyle/>
                    <a:p>
                      <a:pPr marL="0" marR="176530" indent="0" algn="r">
                        <a:lnSpc>
                          <a:spcPts val="1300"/>
                        </a:lnSpc>
                        <a:spcBef>
                          <a:spcPts val="0"/>
                        </a:spcBef>
                        <a:spcAft>
                          <a:spcPts val="70"/>
                        </a:spcAft>
                        <a:tabLst>
                          <a:tab algn="l" pos="594360"/>
                        </a:tabLst>
                      </a:pPr>
                      <a:r>
                        <a:rPr lang="es-ES" sz="1050" b="1" spc="-100">
                          <a:solidFill>
                            <a:srgbClr val="000000"/>
                          </a:solidFill>
                          <a:latin typeface="Courier New" pitchFamily="0" panose="02020603050405020304"/>
                        </a:rPr>
                        <a:t>347 </a:t>
                      </a:r>
                      <a:r>
                        <a:rPr lang="es-ES" sz="1050" b="1" spc="-100">
                          <a:solidFill>
                            <a:srgbClr val="000000"/>
                          </a:solidFill>
                          <a:latin typeface="Courier New" pitchFamily="0" panose="02020603050405020304"/>
                        </a:rPr>
                        <a:t>170 </a:t>
                      </a:r>
                    </a:p>
                  </a:txBody>
                  <a:tcPr anchor="ctr" marL="0" marR="0" marT="0" marB="0">
                    <a:lnL w="36830" cmpd="dbl">
                      <a:solidFill>
                        <a:srgbClr val="000000"/>
                      </a:solidFill>
                      <a:prstDash val="solid"/>
                    </a:lnL>
                    <a:lnR w="6350" cmpd="sng">
                      <a:solidFill>
                        <a:srgbClr val="000000"/>
                      </a:solidFill>
                      <a:prstDash val="solid"/>
                    </a:lnR>
                    <a:lnT w="36830" cmpd="dbl">
                      <a:solidFill>
                        <a:srgbClr val="000000"/>
                      </a:solidFill>
                      <a:prstDash val="solid"/>
                    </a:lnT>
                    <a:lnB w="36830" cmpd="dbl">
                      <a:solidFill>
                        <a:srgbClr val="000000"/>
                      </a:solidFill>
                      <a:prstDash val="solid"/>
                    </a:lnB>
                  </a:tcPr>
                </a:tc>
                <a:tc>
                  <a:txBody>
                    <a:bodyPr vert="horz" anchor="t"/>
                    <a:lstStyle/>
                    <a:p>
                      <a:pPr marL="0" marR="145415" indent="0" algn="r">
                        <a:lnSpc>
                          <a:spcPts val="1300"/>
                        </a:lnSpc>
                        <a:spcBef>
                          <a:spcPts val="0"/>
                        </a:spcBef>
                        <a:spcAft>
                          <a:spcPts val="70"/>
                        </a:spcAft>
                      </a:pPr>
                      <a:r>
                        <a:rPr lang="es-ES" sz="1050" b="1" spc="0">
                          <a:solidFill>
                            <a:srgbClr val="000000"/>
                          </a:solidFill>
                          <a:latin typeface="Courier New" pitchFamily="0" panose="02020603050405020304"/>
                        </a:rPr>
                        <a:t>104 </a:t>
                      </a:r>
                    </a:p>
                  </a:txBody>
                  <a:tcPr anchor="ctr" marL="0" marR="0" marT="0" marB="0">
                    <a:lnL w="6350" cmpd="sng">
                      <a:solidFill>
                        <a:srgbClr val="000000"/>
                      </a:solidFill>
                      <a:prstDash val="solid"/>
                    </a:lnL>
                    <a:lnR w="6350" cmpd="sng">
                      <a:solidFill>
                        <a:srgbClr val="000000"/>
                      </a:solidFill>
                      <a:prstDash val="solid"/>
                    </a:lnR>
                    <a:lnT w="36830" cmpd="dbl">
                      <a:solidFill>
                        <a:srgbClr val="000000"/>
                      </a:solidFill>
                      <a:prstDash val="solid"/>
                    </a:lnT>
                    <a:lnB w="36830" cmpd="dbl">
                      <a:solidFill>
                        <a:srgbClr val="000000"/>
                      </a:solidFill>
                      <a:prstDash val="solid"/>
                    </a:lnB>
                  </a:tcPr>
                </a:tc>
                <a:tc>
                  <a:txBody>
                    <a:bodyPr vert="horz" anchor="t"/>
                    <a:lstStyle/>
                    <a:p>
                      <a:pPr marL="0" marR="374015" indent="0" algn="r">
                        <a:lnSpc>
                          <a:spcPts val="1300"/>
                        </a:lnSpc>
                        <a:spcBef>
                          <a:spcPts val="0"/>
                        </a:spcBef>
                        <a:spcAft>
                          <a:spcPts val="70"/>
                        </a:spcAft>
                      </a:pPr>
                      <a:r>
                        <a:rPr lang="es-ES" sz="1050" b="1" spc="0">
                          <a:solidFill>
                            <a:srgbClr val="000000"/>
                          </a:solidFill>
                          <a:latin typeface="Courier New" pitchFamily="0" panose="02020603050405020304"/>
                        </a:rPr>
                        <a:t>192 </a:t>
                      </a:r>
                    </a:p>
                  </a:txBody>
                  <a:tcPr anchor="ctr" marL="0" marR="0" marT="0" marB="0">
                    <a:lnL w="6350" cmpd="sng">
                      <a:solidFill>
                        <a:srgbClr val="000000"/>
                      </a:solidFill>
                      <a:prstDash val="solid"/>
                    </a:lnL>
                    <a:lnR w="6350" cmpd="sng">
                      <a:solidFill>
                        <a:srgbClr val="000000"/>
                      </a:solidFill>
                      <a:prstDash val="solid"/>
                    </a:lnR>
                    <a:lnT w="36830" cmpd="dbl">
                      <a:solidFill>
                        <a:srgbClr val="000000"/>
                      </a:solidFill>
                      <a:prstDash val="solid"/>
                    </a:lnT>
                    <a:lnB w="36830" cmpd="dbl">
                      <a:solidFill>
                        <a:srgbClr val="000000"/>
                      </a:solidFill>
                      <a:prstDash val="solid"/>
                    </a:lnB>
                  </a:tcPr>
                </a:tc>
                <a:tc>
                  <a:txBody>
                    <a:bodyPr vert="horz" anchor="t"/>
                    <a:lstStyle/>
                    <a:p>
                      <a:pPr marL="0" marR="191770" indent="0" algn="r">
                        <a:lnSpc>
                          <a:spcPts val="1300"/>
                        </a:lnSpc>
                        <a:spcBef>
                          <a:spcPts val="0"/>
                        </a:spcBef>
                        <a:spcAft>
                          <a:spcPts val="70"/>
                        </a:spcAft>
                        <a:tabLst>
                          <a:tab algn="l" pos="640080"/>
                          <a:tab algn="l" pos="1097280"/>
                        </a:tabLst>
                      </a:pPr>
                      <a:r>
                        <a:rPr lang="es-ES" sz="1050" b="1" spc="-70">
                          <a:solidFill>
                            <a:srgbClr val="000000"/>
                          </a:solidFill>
                          <a:latin typeface="Courier New" pitchFamily="0" panose="02020603050405020304"/>
                        </a:rPr>
                        <a:t>278 </a:t>
                      </a:r>
                      <a:r>
                        <a:rPr lang="es-ES" sz="1050" b="1" spc="-70">
                          <a:solidFill>
                            <a:srgbClr val="000000"/>
                          </a:solidFill>
                          <a:latin typeface="Courier New" pitchFamily="0" panose="02020603050405020304"/>
                        </a:rPr>
                        <a:t>88 </a:t>
                      </a:r>
                      <a:r>
                        <a:rPr lang="es-ES" sz="1050" b="1" spc="-70">
                          <a:solidFill>
                            <a:srgbClr val="000000"/>
                          </a:solidFill>
                          <a:latin typeface="Courier New" pitchFamily="0" panose="02020603050405020304"/>
                        </a:rPr>
                        <a:t>28 </a:t>
                      </a:r>
                    </a:p>
                  </a:txBody>
                  <a:tcPr anchor="ctr" marL="0" marR="0" marT="0" marB="0">
                    <a:lnL w="6350" cmpd="sng">
                      <a:solidFill>
                        <a:srgbClr val="000000"/>
                      </a:solidFill>
                      <a:prstDash val="solid"/>
                    </a:lnL>
                    <a:lnR w="6350" cmpd="sng">
                      <a:solidFill>
                        <a:srgbClr val="000000"/>
                      </a:solidFill>
                      <a:prstDash val="solid"/>
                    </a:lnR>
                    <a:lnT w="36830" cmpd="dbl">
                      <a:solidFill>
                        <a:srgbClr val="000000"/>
                      </a:solidFill>
                      <a:prstDash val="solid"/>
                    </a:lnT>
                    <a:lnB w="36830" cmpd="dbl">
                      <a:solidFill>
                        <a:srgbClr val="000000"/>
                      </a:solidFill>
                      <a:prstDash val="solid"/>
                    </a:lnB>
                  </a:tcPr>
                </a:tc>
                <a:tc>
                  <a:txBody>
                    <a:bodyPr vert="horz" anchor="t"/>
                    <a:lstStyle/>
                    <a:p>
                      <a:pPr marL="0" marR="0" indent="0" algn="ctr">
                        <a:lnSpc>
                          <a:spcPts val="1300"/>
                        </a:lnSpc>
                        <a:spcBef>
                          <a:spcPts val="0"/>
                        </a:spcBef>
                        <a:spcAft>
                          <a:spcPts val="70"/>
                        </a:spcAft>
                      </a:pPr>
                      <a:r>
                        <a:rPr lang="es-ES" sz="1050" b="1" spc="0">
                          <a:solidFill>
                            <a:srgbClr val="000000"/>
                          </a:solidFill>
                          <a:latin typeface="Courier New" pitchFamily="0" panose="02020603050405020304"/>
                        </a:rPr>
                        <a:t>1207 </a:t>
                      </a:r>
                    </a:p>
                  </a:txBody>
                  <a:tcPr anchor="ctr" marL="0" marR="0" marT="0" marB="0">
                    <a:lnL w="6350" cmpd="sng">
                      <a:solidFill>
                        <a:srgbClr val="000000"/>
                      </a:solidFill>
                      <a:prstDash val="solid"/>
                    </a:lnL>
                    <a:lnR w="36830" cmpd="dbl">
                      <a:solidFill>
                        <a:srgbClr val="000000"/>
                      </a:solidFill>
                      <a:prstDash val="solid"/>
                    </a:lnR>
                    <a:lnT w="36830" cmpd="dbl">
                      <a:solidFill>
                        <a:srgbClr val="000000"/>
                      </a:solidFill>
                      <a:prstDash val="solid"/>
                    </a:lnT>
                    <a:lnB w="36830" cmpd="dbl">
                      <a:solidFill>
                        <a:srgbClr val="000000"/>
                      </a:solidFill>
                      <a:prstDash val="solid"/>
                    </a:lnB>
                  </a:tcPr>
                </a:tc>
              </a:tr>
            </a:tbl>
          </a:graphicData>
        </a:graphic>
      </p:graphicFrame>
      <p:sp>
        <p:nvSpPr>
          <p:cNvPr id="6" name=""/>
          <p:cNvSpPr/>
          <p:nvPr>
            <p:ph type="body" idx="10"/>
          </p:nvPr>
        </p:nvSpPr>
        <p:spPr>
          <a:xfrm>
            <a:off x="1057910" y="6210300"/>
            <a:ext cx="5486400" cy="3521075"/>
          </a:xfrm>
          <a:prstGeom prst="rect">
            <a:avLst/>
          </a:prstGeom>
          <a:noFill/>
          <a:ln w="0" cmpd="sng">
            <a:noFill/>
            <a:prstDash val="solid"/>
          </a:ln>
        </p:spPr>
        <p:txBody>
          <a:bodyPr vert="horz" lIns="0" tIns="4445" rIns="0" bIns="0" anchor="t"/>
          <a:lstStyle/>
          <a:p>
            <a:pPr marL="45720" marR="45720" indent="0" algn="just">
              <a:lnSpc>
                <a:spcPts val="1400"/>
              </a:lnSpc>
              <a:spcAft>
                <a:spcPts val="0"/>
              </a:spcAft>
            </a:pPr>
            <a:r>
              <a:rPr lang="es-ES" sz="1300" spc="-5">
                <a:solidFill>
                  <a:srgbClr val="000000"/>
                </a:solidFill>
                <a:latin typeface="Garamond" pitchFamily="1" panose="02020603050405020304"/>
              </a:rPr>
              <a:t>Dicho esto, en promedio, el número de estudiantes oficiales que cursaron estudios de ciclo I en la Facultad rondólos 3.600 —teniendo en cuenta que se matricularon en este ciclo un total de 10.810 estudiantes y suponiendo que cada estudiante lo hizo tres veces, una por cada curso— y que 1.810 cumplimentaron los dos cursos del ciclo II. Estos números nos permiten afirmar que unos 2.100 estudiantes (58 %), aproximadamente, no llegaron a superar el ciclo I (entre las cuatro Licenciaturas) por abandono o por traslado a otras universidades (buscando otras especialidades o diferentes estudios). Por otra parte, teniendo en cuenta el número total de estu-</a:t>
            </a:r>
            <a:r>
              <a:rPr lang="es-ES" sz="1300" spc="-5">
                <a:solidFill>
                  <a:srgbClr val="000000"/>
                </a:solidFill>
                <a:latin typeface="Garamond" pitchFamily="1" panose="02020603050405020304"/>
              </a:rPr>
              <a:t>diantes que se licenciaron en este primer período de veinticinco años (1.207) y que trataremos más adelante (véase Sección 6.2.1 y Tabla 6.2), puede deducirse que el rendimiento académico promedio obtenido por la </a:t>
            </a:r>
            <a:r>
              <a:rPr lang="es-ES" sz="1300" b="1" spc="-5">
                <a:solidFill>
                  <a:srgbClr val="000000"/>
                </a:solidFill>
                <a:latin typeface="Garamond" pitchFamily="1" panose="02020603050405020304"/>
              </a:rPr>
              <a:t>Facultad de Ciencias </a:t>
            </a:r>
            <a:r>
              <a:rPr lang="es-ES" sz="1300" spc="-5">
                <a:solidFill>
                  <a:srgbClr val="000000"/>
                </a:solidFill>
                <a:latin typeface="Garamond" pitchFamily="1" panose="02020603050405020304"/>
              </a:rPr>
              <a:t>en esos 25 años fuédel 67 % para los estudiantes de ciclo II y del 34 % para los del ciclo I. </a:t>
            </a:r>
          </a:p>
          <a:p>
            <a:pPr marL="45720" marR="45720" indent="0" algn="just">
              <a:lnSpc>
                <a:spcPts val="1400"/>
              </a:lnSpc>
              <a:spcBef>
                <a:spcPts val="575"/>
              </a:spcBef>
              <a:spcAft>
                <a:spcPts val="1175"/>
              </a:spcAft>
            </a:pPr>
            <a:r>
              <a:rPr lang="es-ES" sz="1300" spc="-20">
                <a:solidFill>
                  <a:srgbClr val="000000"/>
                </a:solidFill>
                <a:latin typeface="Garamond" pitchFamily="1" panose="02020603050405020304"/>
              </a:rPr>
              <a:t>Otra circunstancia que merece ser mencionada es que hasta el curso 1977/78 no em-</a:t>
            </a:r>
            <a:r>
              <a:rPr lang="es-ES" sz="1300" spc="-20">
                <a:solidFill>
                  <a:srgbClr val="000000"/>
                </a:solidFill>
                <a:latin typeface="Garamond" pitchFamily="1" panose="02020603050405020304"/>
              </a:rPr>
              <a:t>pezaron a impartirse las enseñanzas correspondientes a las Licenciaturas de Físicas, Matemáticas y Biológicas, por lo que hasta ese momento, desde el curso 1968/69, solo se licenciaron químicos (once promociones, en total). Esto puede apreciarse cla-</a:t>
            </a:r>
            <a:r>
              <a:rPr lang="es-ES" sz="1300" spc="-20">
                <a:solidFill>
                  <a:srgbClr val="000000"/>
                </a:solidFill>
                <a:latin typeface="Garamond" pitchFamily="1" panose="02020603050405020304"/>
              </a:rPr>
              <a:t>ramente en la Tabla 6.1, donde también se vécomo los estudiantes del ciclo II en los cursos 1977/78, 1978/79 y 1979/1980 proceden todos de la Licenciatura de Químicas.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45720" marR="4572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2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74"/>
          <a:stretch>
            <a:fillRect/>
          </a:stretch>
        </p:blipFill>
        <p:spPr>
          <a:xfrm>
            <a:off x="1837690" y="4572000"/>
            <a:ext cx="3910965" cy="2926080"/>
          </a:xfrm>
          <a:prstGeom prst="rect">
            <a:avLst/>
          </a:prstGeom>
        </p:spPr>
      </p:pic>
      <p:sp>
        <p:nvSpPr>
          <p:cNvPr id="2" name=""/>
          <p:cNvSpPr/>
          <p:nvPr>
            <p:ph type="body" idx="10"/>
          </p:nvPr>
        </p:nvSpPr>
        <p:spPr>
          <a:xfrm>
            <a:off x="1056005" y="482600"/>
            <a:ext cx="5486400" cy="199390"/>
          </a:xfrm>
          <a:prstGeom prst="rect">
            <a:avLst/>
          </a:prstGeom>
          <a:noFill/>
          <a:ln w="0" cmpd="sng">
            <a:noFill/>
            <a:prstDash val="solid"/>
          </a:ln>
        </p:spPr>
        <p:txBody>
          <a:bodyPr vert="horz" lIns="0" tIns="3175" rIns="0" bIns="0" anchor="t"/>
          <a:lstStyle/>
          <a:p>
            <a:pPr marL="45720" marR="0" indent="0" algn="l">
              <a:lnSpc>
                <a:spcPts val="1400"/>
              </a:lnSpc>
              <a:spcAft>
                <a:spcPts val="60"/>
              </a:spcAft>
              <a:tabLst>
                <a:tab algn="r" pos="5440680"/>
              </a:tabLst>
            </a:pPr>
            <a:r>
              <a:rPr lang="es-ES" sz="1200" spc="0">
                <a:solidFill>
                  <a:srgbClr val="000000"/>
                </a:solidFill>
                <a:latin typeface="Times New Roman" pitchFamily="1" panose="02020603050405020304"/>
              </a:rPr>
              <a:t>98 </a:t>
            </a:r>
            <a:r>
              <a:rPr lang="es-ES" sz="1150" spc="0">
                <a:solidFill>
                  <a:srgbClr val="000000"/>
                </a:solidFill>
                <a:latin typeface="Bookman Old Style" pitchFamily="1" panose="02020603050405020304"/>
              </a:rPr>
              <a:t>6.1. Evolución del número de estudiantes matriculados </a:t>
            </a:r>
          </a:p>
        </p:txBody>
      </p:sp>
      <p:sp>
        <p:nvSpPr>
          <p:cNvPr id="3" name=""/>
          <p:cNvSpPr/>
          <p:nvPr>
            <p:ph type="body" idx="10"/>
          </p:nvPr>
        </p:nvSpPr>
        <p:spPr>
          <a:xfrm>
            <a:off x="1056005" y="681990"/>
            <a:ext cx="5486400" cy="3890010"/>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Por otro lado, vemos también que a partir del curso 1984/85 deja de haber estu-</a:t>
            </a:r>
            <a:r>
              <a:rPr lang="es-ES" sz="1200" spc="25">
                <a:solidFill>
                  <a:srgbClr val="000000"/>
                </a:solidFill>
                <a:latin typeface="Times New Roman" pitchFamily="1" panose="02020603050405020304"/>
              </a:rPr>
              <a:t>diantes libres y que la extinción de los estudiantes de Doctorado se produce a partir del curso 1988/89, como consecuencia de la entrada en vigor del R.D. 185/1985, de 23 de enero (B.O.E. de 16 de febrero) —para la regulación del Tercer Ciclo de los estudios universitarios, la nueva normativa para la expedición del título de Doc-</a:t>
            </a:r>
            <a:r>
              <a:rPr lang="es-ES" sz="1200" spc="25">
                <a:solidFill>
                  <a:srgbClr val="000000"/>
                </a:solidFill>
                <a:latin typeface="Times New Roman" pitchFamily="1" panose="02020603050405020304"/>
              </a:rPr>
              <a:t>tor y otros estudios de postgrado— que empezóa aplicarse en la </a:t>
            </a:r>
            <a:r>
              <a:rPr lang="es-ES" sz="1150" spc="25">
                <a:solidFill>
                  <a:srgbClr val="000000"/>
                </a:solidFill>
                <a:latin typeface="Bookman Old Style" pitchFamily="1" panose="02020603050405020304"/>
              </a:rPr>
              <a:t>Universidad de Extremadura </a:t>
            </a:r>
            <a:r>
              <a:rPr lang="es-ES" sz="1200" spc="25">
                <a:solidFill>
                  <a:srgbClr val="000000"/>
                </a:solidFill>
                <a:latin typeface="Times New Roman" pitchFamily="1" panose="02020603050405020304"/>
              </a:rPr>
              <a:t>durante el curso 1986/87. </a:t>
            </a:r>
          </a:p>
          <a:p>
            <a:pPr marL="685800" marR="45720" indent="0" algn="just">
              <a:lnSpc>
                <a:spcPts val="2200"/>
              </a:lnSpc>
              <a:spcBef>
                <a:spcPts val="5295"/>
              </a:spcBef>
              <a:spcAft>
                <a:spcPts val="9020"/>
              </a:spcAft>
            </a:pPr>
            <a:r>
              <a:rPr lang="es-ES" sz="1650" spc="0">
                <a:solidFill>
                  <a:srgbClr val="000000"/>
                </a:solidFill>
                <a:latin typeface="Bookman Old Style" pitchFamily="1" panose="02020603050405020304"/>
              </a:rPr>
              <a:t>6.1. Evolución del número de estudiantes matri-</a:t>
            </a:r>
            <a:r>
              <a:rPr lang="es-ES" sz="1650" spc="0">
                <a:solidFill>
                  <a:srgbClr val="000000"/>
                </a:solidFill>
                <a:latin typeface="Bookman Old Style" pitchFamily="1" panose="02020603050405020304"/>
              </a:rPr>
              <a:t>culados </a:t>
            </a:r>
          </a:p>
        </p:txBody>
      </p:sp>
      <p:sp>
        <p:nvSpPr>
          <p:cNvPr id="6" name=""/>
          <p:cNvSpPr/>
          <p:nvPr>
            <p:ph type="body" idx="10"/>
          </p:nvPr>
        </p:nvSpPr>
        <p:spPr>
          <a:xfrm>
            <a:off x="1056005" y="7650480"/>
            <a:ext cx="5486400" cy="2080895"/>
          </a:xfrm>
          <a:prstGeom prst="rect">
            <a:avLst/>
          </a:prstGeom>
          <a:noFill/>
          <a:ln w="0" cmpd="sng">
            <a:noFill/>
            <a:prstDash val="solid"/>
          </a:ln>
        </p:spPr>
        <p:txBody>
          <a:bodyPr vert="horz" lIns="0" tIns="102870" rIns="0" bIns="0" anchor="t"/>
          <a:lstStyle/>
          <a:p>
            <a:pPr marL="45720" marR="0" indent="0" algn="ctr">
              <a:lnSpc>
                <a:spcPts val="1400"/>
              </a:lnSpc>
              <a:spcAft>
                <a:spcPts val="0"/>
              </a:spcAft>
            </a:pPr>
            <a:r>
              <a:rPr lang="es-ES" sz="1150" spc="30">
                <a:solidFill>
                  <a:srgbClr val="000000"/>
                </a:solidFill>
                <a:latin typeface="Bookman Old Style" pitchFamily="1" panose="02020603050405020304"/>
              </a:rPr>
              <a:t>Figura </a:t>
            </a:r>
            <a:r>
              <a:rPr lang="es-ES" sz="1750" spc="30">
                <a:solidFill>
                  <a:srgbClr val="000000"/>
                </a:solidFill>
                <a:latin typeface="Arial" pitchFamily="2" panose="02020603050405020304"/>
              </a:rPr>
              <a:t>i</a:t>
            </a:r>
            <a:r>
              <a:rPr lang="es-ES" sz="1200" spc="30">
                <a:solidFill>
                  <a:srgbClr val="000000"/>
                </a:solidFill>
                <a:latin typeface="Times New Roman" pitchFamily="1" panose="02020603050405020304"/>
              </a:rPr>
              <a:t>: Evolución del número de estudiantes matriculados durante el período </a:t>
            </a:r>
          </a:p>
          <a:p>
            <a:pPr marL="45720" marR="0" indent="0" algn="ctr">
              <a:lnSpc>
                <a:spcPts val="1300"/>
              </a:lnSpc>
              <a:spcBef>
                <a:spcPts val="0"/>
              </a:spcBef>
              <a:spcAft>
                <a:spcPts val="0"/>
              </a:spcAft>
            </a:pPr>
            <a:r>
              <a:rPr lang="es-ES" sz="1200" spc="0">
                <a:solidFill>
                  <a:srgbClr val="000000"/>
                </a:solidFill>
                <a:latin typeface="Times New Roman" pitchFamily="1" panose="02020603050405020304"/>
              </a:rPr>
              <a:t>1977/1993 </a:t>
            </a:r>
          </a:p>
          <a:p>
            <a:pPr marL="45720" marR="45720" indent="0" algn="just">
              <a:lnSpc>
                <a:spcPts val="1400"/>
              </a:lnSpc>
              <a:spcBef>
                <a:spcPts val="5880"/>
              </a:spcBef>
              <a:spcAft>
                <a:spcPts val="1150"/>
              </a:spcAft>
            </a:pPr>
            <a:r>
              <a:rPr lang="es-ES" sz="1200" spc="0">
                <a:solidFill>
                  <a:srgbClr val="000000"/>
                </a:solidFill>
                <a:latin typeface="Times New Roman" pitchFamily="1" panose="02020603050405020304"/>
              </a:rPr>
              <a:t>La evolución del número de estudiantes puede apreciarse mejor en la Figura </a:t>
            </a:r>
            <a:r>
              <a:rPr lang="es-ES" sz="1750" spc="0">
                <a:solidFill>
                  <a:srgbClr val="000000"/>
                </a:solidFill>
                <a:latin typeface="Arial" pitchFamily="2" panose="02020603050405020304"/>
              </a:rPr>
              <a:t>i</a:t>
            </a:r>
            <a:r>
              <a:rPr lang="es-ES" sz="1200" spc="0">
                <a:solidFill>
                  <a:srgbClr val="000000"/>
                </a:solidFill>
                <a:latin typeface="Times New Roman" pitchFamily="1" panose="02020603050405020304"/>
              </a:rPr>
              <a:t>. Se ve claramente que a partir del curso 1985/86 se produce una estabilización (con cierta tendencia a crecer, lo cual se ha puesto de manifiesto en los últimos cursos 1993/94 y 1994/95) tanto en el ciclo I como en el II. </a:t>
            </a:r>
          </a:p>
        </p:txBody>
      </p:sp>
      <p:sp>
        <p:nvSpPr>
          <p:cNvPr id="7" name=""/>
          <p:cNvSpPr/>
          <p:nvPr>
            <p:ph type="body" idx="10"/>
          </p:nvPr>
        </p:nvSpPr>
        <p:spPr>
          <a:xfrm>
            <a:off x="105600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2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75"/>
          <a:stretch>
            <a:fillRect/>
          </a:stretch>
        </p:blipFill>
        <p:spPr>
          <a:xfrm>
            <a:off x="1581785" y="2995930"/>
            <a:ext cx="4343400" cy="297180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spc="0">
                <a:solidFill>
                  <a:srgbClr val="000000"/>
                </a:solidFill>
                <a:latin typeface="Garamond" pitchFamily="1" panose="02020603050405020304"/>
              </a:rPr>
              <a:t>6. Estudiantes </a:t>
            </a:r>
            <a:r>
              <a:rPr lang="es-ES" sz="1300" spc="0">
                <a:solidFill>
                  <a:srgbClr val="000000"/>
                </a:solidFill>
                <a:latin typeface="Garamond" pitchFamily="1" panose="02020603050405020304"/>
              </a:rPr>
              <a:t>99 </a:t>
            </a:r>
          </a:p>
        </p:txBody>
      </p:sp>
      <p:sp>
        <p:nvSpPr>
          <p:cNvPr id="3" name=""/>
          <p:cNvSpPr/>
          <p:nvPr>
            <p:ph type="body" idx="10"/>
          </p:nvPr>
        </p:nvSpPr>
        <p:spPr>
          <a:xfrm>
            <a:off x="1057910" y="681990"/>
            <a:ext cx="5486400" cy="2313940"/>
          </a:xfrm>
          <a:prstGeom prst="rect">
            <a:avLst/>
          </a:prstGeom>
          <a:noFill/>
          <a:ln w="0" cmpd="sng">
            <a:noFill/>
            <a:prstDash val="solid"/>
          </a:ln>
        </p:spPr>
        <p:txBody>
          <a:bodyPr vert="horz" lIns="0" tIns="225425" rIns="0" bIns="0" anchor="t"/>
          <a:lstStyle/>
          <a:p>
            <a:pPr marL="45720" marR="0" indent="0" algn="l">
              <a:lnSpc>
                <a:spcPts val="1900"/>
              </a:lnSpc>
              <a:spcAft>
                <a:spcPts val="0"/>
              </a:spcAft>
            </a:pPr>
            <a:r>
              <a:rPr lang="es-ES" sz="1650" spc="60">
                <a:solidFill>
                  <a:srgbClr val="000000"/>
                </a:solidFill>
                <a:latin typeface="Bookman Old Style" pitchFamily="1" panose="02020603050405020304"/>
              </a:rPr>
              <a:t>6.2. Estudiantes egresados </a:t>
            </a:r>
          </a:p>
          <a:p>
            <a:pPr marL="45720" marR="45720" indent="0" algn="just">
              <a:lnSpc>
                <a:spcPts val="1400"/>
              </a:lnSpc>
              <a:spcBef>
                <a:spcPts val="1730"/>
              </a:spcBef>
              <a:spcAft>
                <a:spcPts val="1210"/>
              </a:spcAft>
            </a:pPr>
            <a:r>
              <a:rPr lang="es-ES" sz="1300" spc="0">
                <a:solidFill>
                  <a:srgbClr val="000000"/>
                </a:solidFill>
                <a:latin typeface="Garamond" pitchFamily="1" panose="02020603050405020304"/>
              </a:rPr>
              <a:t>En el período 1993–2018 el perfil de los estudiantes egresados por la </a:t>
            </a:r>
            <a:r>
              <a:rPr lang="es-ES" sz="1300"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aparece en la Figura </a:t>
            </a:r>
            <a:r>
              <a:rPr lang="es-ES" sz="1300" spc="0">
                <a:solidFill>
                  <a:srgbClr val="000000"/>
                </a:solidFill>
                <a:latin typeface="Arial" pitchFamily="2" panose="02020603050405020304"/>
              </a:rPr>
              <a:t>ii</a:t>
            </a:r>
            <a:r>
              <a:rPr lang="es-ES" sz="1300" spc="0">
                <a:solidFill>
                  <a:srgbClr val="000000"/>
                </a:solidFill>
                <a:latin typeface="Garamond" pitchFamily="1" panose="02020603050405020304"/>
              </a:rPr>
              <a:t>. Puede apreciarse el fuerte incremento en el intervalo temporal de 2001 a 2008 debido, en parte, a la coincidencia de gran número de títulos, unos en fase de extinción y otros, en período de crecimiento, reforma o nueva implantación. La aparición de egresados en M´aster empieza en el curso 2009/2010 y la de graduados según el diseño del Plan Bolonia, a partir del curso 2012/2013. El curso 2015/2016 es el último en el que egresan estudiantes licenciados de cinco años. Esta situación puede verse claramente en la Tabla </a:t>
            </a:r>
            <a:r>
              <a:rPr lang="es-ES" sz="1300" spc="0">
                <a:solidFill>
                  <a:srgbClr val="000000"/>
                </a:solidFill>
                <a:latin typeface="Arial" pitchFamily="2" panose="02020603050405020304"/>
              </a:rPr>
              <a:t>v</a:t>
            </a:r>
            <a:r>
              <a:rPr lang="es-ES" sz="1300" spc="0">
                <a:solidFill>
                  <a:srgbClr val="000000"/>
                </a:solidFill>
                <a:latin typeface="Garamond" pitchFamily="1" panose="02020603050405020304"/>
              </a:rPr>
              <a:t>. </a:t>
            </a:r>
          </a:p>
        </p:txBody>
      </p:sp>
      <p:sp>
        <p:nvSpPr>
          <p:cNvPr id="6" name=""/>
          <p:cNvSpPr/>
          <p:nvPr>
            <p:ph type="body" idx="10"/>
          </p:nvPr>
        </p:nvSpPr>
        <p:spPr>
          <a:xfrm>
            <a:off x="1057910" y="6038850"/>
            <a:ext cx="5486400" cy="3021965"/>
          </a:xfrm>
          <a:prstGeom prst="rect">
            <a:avLst/>
          </a:prstGeom>
          <a:noFill/>
          <a:ln w="0" cmpd="sng">
            <a:noFill/>
            <a:prstDash val="solid"/>
          </a:ln>
        </p:spPr>
        <p:txBody>
          <a:bodyPr vert="horz" lIns="0" tIns="35560" rIns="0" bIns="0" anchor="t"/>
          <a:lstStyle/>
          <a:p>
            <a:pPr marL="45720" marR="0" indent="0" algn="ctr">
              <a:lnSpc>
                <a:spcPts val="1400"/>
              </a:lnSpc>
              <a:spcAft>
                <a:spcPts val="0"/>
              </a:spcAft>
            </a:pPr>
            <a:r>
              <a:rPr lang="es-ES" sz="1300" spc="0">
                <a:solidFill>
                  <a:srgbClr val="000000"/>
                </a:solidFill>
                <a:latin typeface="Garamond" pitchFamily="1" panose="02020603050405020304"/>
              </a:rPr>
              <a:t>Figura </a:t>
            </a:r>
            <a:r>
              <a:rPr lang="es-ES" sz="1300" spc="0">
                <a:solidFill>
                  <a:srgbClr val="000000"/>
                </a:solidFill>
                <a:latin typeface="Arial" pitchFamily="2" panose="02020603050405020304"/>
              </a:rPr>
              <a:t>ii</a:t>
            </a:r>
            <a:r>
              <a:rPr lang="es-ES" sz="1300" spc="0">
                <a:solidFill>
                  <a:srgbClr val="000000"/>
                </a:solidFill>
                <a:latin typeface="Garamond" pitchFamily="1" panose="02020603050405020304"/>
              </a:rPr>
              <a:t>: Perfil de evolución del número de estudiantes egresados por la </a:t>
            </a:r>
            <a:br/>
            <a:r>
              <a:rPr lang="es-ES" sz="1300"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durante el período 1993/2018 </a:t>
            </a:r>
          </a:p>
          <a:p>
            <a:pPr marL="45720" marR="0" indent="0" algn="l">
              <a:lnSpc>
                <a:spcPts val="1700"/>
              </a:lnSpc>
              <a:spcBef>
                <a:spcPts val="4115"/>
              </a:spcBef>
              <a:spcAft>
                <a:spcPts val="0"/>
              </a:spcAft>
            </a:pPr>
            <a:r>
              <a:rPr lang="es-ES" sz="1450" spc="30">
                <a:solidFill>
                  <a:srgbClr val="000000"/>
                </a:solidFill>
                <a:latin typeface="Bookman Old Style" pitchFamily="1" panose="02020603050405020304"/>
              </a:rPr>
              <a:t>6.2.1. Licenciados </a:t>
            </a:r>
          </a:p>
          <a:p>
            <a:pPr marL="45720" marR="45720" indent="0" algn="just">
              <a:lnSpc>
                <a:spcPts val="1400"/>
              </a:lnSpc>
              <a:spcBef>
                <a:spcPts val="1200"/>
              </a:spcBef>
              <a:spcAft>
                <a:spcPts val="0"/>
              </a:spcAft>
            </a:pPr>
            <a:r>
              <a:rPr lang="es-ES" sz="1300" spc="0">
                <a:solidFill>
                  <a:srgbClr val="000000"/>
                </a:solidFill>
                <a:latin typeface="Garamond" pitchFamily="1" panose="02020603050405020304"/>
              </a:rPr>
              <a:t>En la Tabla 6.3 se detalla el número de estudiantes </a:t>
            </a:r>
            <a:r>
              <a:rPr lang="es-ES" sz="1300" i="1" spc="0">
                <a:solidFill>
                  <a:srgbClr val="000000"/>
                </a:solidFill>
                <a:latin typeface="Garamond" pitchFamily="1" panose="02020603050405020304"/>
              </a:rPr>
              <a:t>licenciados </a:t>
            </a:r>
            <a:r>
              <a:rPr lang="es-ES" sz="1300" spc="0">
                <a:solidFill>
                  <a:srgbClr val="000000"/>
                </a:solidFill>
                <a:latin typeface="Garamond" pitchFamily="1" panose="02020603050405020304"/>
              </a:rPr>
              <a:t>en la </a:t>
            </a:r>
            <a:r>
              <a:rPr lang="es-ES" sz="1300" spc="0">
                <a:solidFill>
                  <a:srgbClr val="000000"/>
                </a:solidFill>
                <a:latin typeface="Garamond" pitchFamily="1" panose="02020603050405020304"/>
              </a:rPr>
              <a:t>Facultad de Ciencias</a:t>
            </a:r>
            <a:r>
              <a:rPr lang="es-ES" sz="1300" spc="0">
                <a:solidFill>
                  <a:srgbClr val="000000"/>
                </a:solidFill>
                <a:latin typeface="Garamond" pitchFamily="1" panose="02020603050405020304"/>
              </a:rPr>
              <a:t>, por curso académico y distribuidos por especialidades, dentro de cada licenciatura, y en la Tabla 6.4 aparece una relación nominal, especificando el curso en el que iniciaron los estudios y el de su finalización. La tercera y cuarta columnas hacen referencia a la licenciatura y a la especialidad según los códigos empleados en la Tabla 4.6. Finalmente, en la Tabla 6.5 se relacionan los estudiantes de las promociones </a:t>
            </a:r>
            <a:r>
              <a:rPr lang="es-ES" sz="1300" spc="0">
                <a:solidFill>
                  <a:srgbClr val="000000"/>
                </a:solidFill>
                <a:latin typeface="Garamond" pitchFamily="1" panose="02020603050405020304"/>
              </a:rPr>
              <a:t>XXV Aniversario </a:t>
            </a:r>
            <a:r>
              <a:rPr lang="es-ES" sz="1300" spc="0">
                <a:solidFill>
                  <a:srgbClr val="000000"/>
                </a:solidFill>
                <a:latin typeface="Garamond" pitchFamily="1" panose="02020603050405020304"/>
              </a:rPr>
              <a:t>(1988/93) para las cuatro licenciaturas en vigor. </a:t>
            </a:r>
          </a:p>
          <a:p>
            <a:pPr marL="45720" marR="0" indent="0" algn="ctr">
              <a:lnSpc>
                <a:spcPts val="1100"/>
              </a:lnSpc>
              <a:spcBef>
                <a:spcPts val="2370"/>
              </a:spcBef>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8" name=""/>
          <p:cNvGraphicFramePr>
            <a:graphicFrameLocks noGrp="1"/>
          </p:cNvGraphicFramePr>
          <p:nvPr/>
        </p:nvGraphicFramePr>
        <p:xfrm>
          <a:off x="1158240" y="9064625"/>
          <a:ext cx="5486400" cy="670560"/>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200"/>
                        </a:lnSpc>
                        <a:spcBef>
                          <a:spcPts val="0"/>
                        </a:spcBef>
                        <a:spcAft>
                          <a:spcPts val="30"/>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2550" marR="0" indent="0" algn="l">
                        <a:lnSpc>
                          <a:spcPts val="1200"/>
                        </a:lnSpc>
                        <a:spcBef>
                          <a:spcPts val="0"/>
                        </a:spcBef>
                        <a:spcAft>
                          <a:spcPts val="30"/>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200"/>
                        </a:lnSpc>
                        <a:spcBef>
                          <a:spcPts val="0"/>
                        </a:spcBef>
                        <a:spcAft>
                          <a:spcPts val="30"/>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200"/>
                        </a:lnSpc>
                        <a:spcBef>
                          <a:spcPts val="0"/>
                        </a:spcBef>
                        <a:spcAft>
                          <a:spcPts val="30"/>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200"/>
                        </a:lnSpc>
                        <a:spcBef>
                          <a:spcPts val="0"/>
                        </a:spcBef>
                        <a:spcAft>
                          <a:spcPts val="30"/>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200"/>
                        </a:lnSpc>
                        <a:spcBef>
                          <a:spcPts val="0"/>
                        </a:spcBef>
                        <a:spcAft>
                          <a:spcPts val="30"/>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ABELA VELARDA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5575">
                <a:tc gridSpan="6">
                  <a:txBody>
                    <a:bodyPr vert="horz" anchor="t"/>
                    <a:lstStyle/>
                    <a:p>
                      <a:pPr marL="0" marR="76200" indent="0" algn="r">
                        <a:lnSpc>
                          <a:spcPts val="1100"/>
                        </a:lnSpc>
                        <a:spcBef>
                          <a:spcPts val="0"/>
                        </a:spcBef>
                        <a:spcAft>
                          <a:spcPts val="70"/>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9" name=""/>
          <p:cNvSpPr/>
          <p:nvPr>
            <p:ph type="body" idx="10"/>
          </p:nvPr>
        </p:nvSpPr>
        <p:spPr>
          <a:xfrm>
            <a:off x="1057910" y="9731375"/>
            <a:ext cx="5486400" cy="225425"/>
          </a:xfrm>
          <a:prstGeom prst="rect">
            <a:avLst/>
          </a:prstGeom>
          <a:noFill/>
          <a:ln w="0" cmpd="sng">
            <a:noFill/>
            <a:prstDash val="solid"/>
          </a:ln>
        </p:spPr>
        <p:txBody>
          <a:bodyPr vert="horz" lIns="0" tIns="40640" rIns="0" bIns="0" anchor="t"/>
          <a:lstStyle/>
          <a:p>
            <a:pPr marL="45720" marR="0" indent="0" algn="r">
              <a:lnSpc>
                <a:spcPts val="1400"/>
              </a:lnSpc>
              <a:spcAft>
                <a:spcPts val="0"/>
              </a:spcAft>
            </a:pPr>
            <a:r>
              <a:rPr lang="es-ES" sz="1300" spc="85">
                <a:solidFill>
                  <a:srgbClr val="000000"/>
                </a:solidFill>
                <a:latin typeface="Garamond" pitchFamily="1" panose="02020603050405020304"/>
              </a:rPr>
              <a:t>Memoria Histórica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2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100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ACEDO HIDALGO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BENITO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ACEDO RAMOS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ACEDO VALENZUELA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ACEITUNO MOGOLLON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ACERO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AGUILAR ESPINOSA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AGUNDEZ CASTELA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ALDANA ESPINAL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ALDANA ESPINAL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ALE RUIZ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RAFAEL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ALFARO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ALFARO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ALFONSO SANZ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V.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ALFONSO VARGAS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ALISEDA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ALMENA VIGARA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ALMENDRO TRIGUEROS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ALONSO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ALONSO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ALONSO LUENGO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ALONSO MORCUENDE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ALONSO Y DEL PINO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ALVARADO RAMIREZ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BEJARANO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EUSEBIO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CORDOBA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BENILDE C.T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DE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IGNACIO SANTIAG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FRANCO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LUZ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GALLEGO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MILAGROSA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M.SANDRA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LOZANO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CRISTINA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ALVAREZ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AMADO SANTANA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AMADOR MONTAÑO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FABIAN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AMARILLA CABELLO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LUCAS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ANEGA MORALES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ALFREDO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ANTEQUERA ROJAS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ANTUNEZ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APARICIO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APARICIO MANSILLA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ESTEBAN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ARANCE MALDONADO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BERNARDINO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ARAUJO CERON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ARAYA IGLESIAS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ARBUES GABARRE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ARCE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ARCOS NIETO-GUERRERO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RAMON 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ARECES BRAVO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ARENAS ARGUELLES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AREVALO AREVALO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ARIAS CARRASCO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FLORINDA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ARNAL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ARROBA AGUDO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ARROYO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JACINTO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ASENSIO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JULIAN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AVALOS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30"/>
                        </a:spcAft>
                      </a:pPr>
                      <a:r>
                        <a:rPr lang="es-ES" sz="1000" spc="0">
                          <a:solidFill>
                            <a:srgbClr val="000000"/>
                          </a:solidFill>
                          <a:latin typeface="Times New Roman" pitchFamily="1" panose="02020603050405020304"/>
                        </a:rPr>
                        <a:t>AVALOS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30"/>
                        </a:spcAft>
                      </a:pPr>
                      <a:r>
                        <a:rPr lang="es-ES" sz="1000" spc="0">
                          <a:solidFill>
                            <a:srgbClr val="000000"/>
                          </a:solidFill>
                          <a:latin typeface="Times New Roman" pitchFamily="1" panose="02020603050405020304"/>
                        </a:rPr>
                        <a:t>M. FERNANDA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3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3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3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3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1765">
                <a:tc gridSpan="6">
                  <a:txBody>
                    <a:bodyPr vert="horz" anchor="t"/>
                    <a:lstStyle/>
                    <a:p>
                      <a:pPr marL="0" marR="76200" indent="0" algn="r">
                        <a:lnSpc>
                          <a:spcPts val="1100"/>
                        </a:lnSpc>
                        <a:spcBef>
                          <a:spcPts val="0"/>
                        </a:spcBef>
                        <a:spcAft>
                          <a:spcPts val="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2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200" spc="0">
                <a:solidFill>
                  <a:srgbClr val="000000"/>
                </a:solidFill>
                <a:latin typeface="Arial" pitchFamily="2" panose="02020603050405020304"/>
              </a:rPr>
              <a:t>101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2550"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716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AVILA NAVIA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AYAGO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FAUSTINO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AYLLON LOMA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AÑEZ BARTOLOME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AÑON GRANIZO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BABIANO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REYES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BAEZ ARADILLA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BAEZ ARADILLA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GABRIEL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BAEZ CALVO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BALAS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NURIA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BALLESTEROS OLIVERA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ROBERTO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BALLESTEROS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FERNANDA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BALSERA VELEZ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BARBADO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CASIMIRO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BARRENA CALDERON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BARRENA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BARRIGON MORILLAS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BARRINGO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BARROSO BERMEJO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NARCISO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BARTOLOME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PALOMA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BASCO Y LOPEZ DE LERMA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RICARDO 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BASILIO PANCHO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BAUTISTA PECERO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INOCENTE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BAÑOS CARDOSO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BECERRA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FELIPE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BEJARANO BUENO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GRACIA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BEL BRAVO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BELTRAN DE HEREDIA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BELTRAN NOVILLO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FERNANDO 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BENITEZ ALVAREZ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BENITEZ BENITEZ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BENITEZ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BERNALTE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BERNALTE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ALVARO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BERNET PRIETO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DIEGO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BLANCH GALLEGO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TEODORO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BLANCO ALONSO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BLANCO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MIGUEL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BLANCO CASADO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BLANCO FRANCO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BLANCO GUERRERO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BLANCO LOPO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AGUSTIN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BLANCO SUAREZ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BLAZQUEZ PANIAGUA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BOMBARELI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ALICIA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BORQUE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BORRACHERO ZOIDO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AGUSTIN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BORREGO CAMPOS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BORREGO PIZARRO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BORREGUERO BARQUILLA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PURIFICACION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BOTE LORRAL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BOTE MONJE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BOTELLO CAMBERO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EMILIA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BRAJONES LANZA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YOLANDA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BRAVO BRAVO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BRAVO MORA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CANDIDO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BRAVO PACHECO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4940">
                <a:tc gridSpan="6">
                  <a:txBody>
                    <a:bodyPr vert="horz" anchor="t"/>
                    <a:lstStyle/>
                    <a:p>
                      <a:pPr marL="0" marR="76200" indent="0" algn="r">
                        <a:lnSpc>
                          <a:spcPts val="1100"/>
                        </a:lnSpc>
                        <a:spcBef>
                          <a:spcPts val="0"/>
                        </a:spcBef>
                        <a:spcAft>
                          <a:spcPts val="70"/>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2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102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2550"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BRAVO YUSTE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1000" spc="0">
                          <a:solidFill>
                            <a:srgbClr val="000000"/>
                          </a:solidFill>
                          <a:latin typeface="Times New Roman" pitchFamily="1" panose="02020603050405020304"/>
                        </a:rPr>
                        <a:t>SANTOS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BUENO ALVAREZ-ARENAS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ENRIQUETA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BUENO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716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BUSNADIEGO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1000" spc="0">
                          <a:solidFill>
                            <a:srgbClr val="000000"/>
                          </a:solidFill>
                          <a:latin typeface="Times New Roman" pitchFamily="1" panose="02020603050405020304"/>
                        </a:rPr>
                        <a:t>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BUYOLO TRIGUERO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CABALGANTE PERERA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VICENTA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CABALLERO CARRETERO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CABALLERO DONOSO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LOURDES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CABALLERO ENRIQUE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ANGELA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CABALLERO GALLARDO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CABALLERO GRILLO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CABALLERO HURTADO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AGUSTIN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CABALLERO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NATIVIDAD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CABALLO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FCO.JAVIER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CABANILLAS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PAZ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CABANILLAS PORTALO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ANDRES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CABELLO CAMACHO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ANGELA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CABEZAS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CABEZAS LABRADOR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CABEZON HURTADO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CABRERA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CABRERA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CABRERA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CACERES DE LA CRUZ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CONCEPCION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CACERES MARZAL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CACERES PAVON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LUIS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CACHADIÑA GUTIERREZ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ISIDRO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CAEIRO PORRAS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CAJARAVILLE BONILLA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CONCEPCION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CALDERON AGUDO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ANGELA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CALDERON MORALES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ESTHER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CALDERON REY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CALDERON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MAGDALENA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CALDERON VEGA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CALVO AGUILAR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CALVO BLAZQUEZ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LORENZO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CALVO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CALVO MENDOZA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ANGELA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CAMACHO OSORIO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FELIPE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CANAS DELGADO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ALFONSA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CANCHO ALFONSO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CAPDEVILLA CAPDEVILLA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JORGE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CAPOTE VIERA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CARABALLO ORELLANA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FCO.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CARBONERO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CARDADOR CASTAÑEDO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CARDENAS SORIANO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CARDENAS VISEDA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CARMONA CARMONA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CARMONA DEL BARCO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FCO.JESUS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CARMONA GUTIERREZ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CATALINA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CARO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CONCEPCION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CARO ROSELL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CARRANZA GUILLERMO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ADELA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CARRANZA LAPIE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EZEQUIEL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CARRASCO BARDON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5570" marR="0" indent="0" algn="l">
                        <a:lnSpc>
                          <a:spcPts val="1100"/>
                        </a:lnSpc>
                        <a:spcBef>
                          <a:spcPts val="0"/>
                        </a:spcBef>
                        <a:spcAft>
                          <a:spcPts val="10"/>
                        </a:spcAft>
                      </a:pPr>
                      <a:r>
                        <a:rPr lang="es-ES" sz="1000" spc="0">
                          <a:solidFill>
                            <a:srgbClr val="000000"/>
                          </a:solidFill>
                          <a:latin typeface="Times New Roman" pitchFamily="1" panose="02020603050405020304"/>
                        </a:rPr>
                        <a:t>CARRASCO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2550" marR="0" indent="0" algn="l">
                        <a:lnSpc>
                          <a:spcPts val="1100"/>
                        </a:lnSpc>
                        <a:spcBef>
                          <a:spcPts val="0"/>
                        </a:spcBef>
                        <a:spcAft>
                          <a:spcPts val="1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1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1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1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1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9225">
                <a:tc gridSpan="6">
                  <a:txBody>
                    <a:bodyPr vert="horz" anchor="t"/>
                    <a:lstStyle/>
                    <a:p>
                      <a:pPr marL="0" marR="76200" indent="0" algn="r">
                        <a:lnSpc>
                          <a:spcPts val="1100"/>
                        </a:lnSpc>
                        <a:spcBef>
                          <a:spcPts val="0"/>
                        </a:spcBef>
                        <a:spcAft>
                          <a:spcPts val="5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2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103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CARRASCO GUTIERREZ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FELIPE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CARRETERO ACOSTA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CARRETERO RAMIREZ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BEATRIZ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CARRILLO BELLOSO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CARRION AGUILERA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CASALLO CALDERON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CASCON BARRERO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CASIMIRO FELICIO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ILDA DE 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CASO CRIADO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MARGARITA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CASTAÑO MONTAÑO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CASTAÑO VINAGRE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CASTELA MOGOLLON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CASTILLO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CASTILLO ZAMORA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DOMINGO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CASTRO HERRAEZ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CASTRO REDONDO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ELISA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CASTRO REDONDO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CAÑADA GALLARDO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MONICO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CAÑADA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V.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CENTENO VELAZQUEZ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CHACON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CASIMIRA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CHACON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RICARDO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CHAMIZO BLAZQUEZ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CHAVERO BLANCO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CHAVERO BLANCO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CHAVERO QUINTERO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MAGDALENA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CHAVES 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CHAVES GALLARDO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CHAVES LOBON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NATIVIDAD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CHAVEZ GORDITO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CHAVIANO MAESTRE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ANDRES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CHIMENEA FERRERA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CHISCANO ESPEJO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CINTAS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CINTERO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ANDRES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COLLADO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FERNANDA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COLLAZOS CERRO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EUGENIA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COLON PALACIOS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CONCEPCION SERRANO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CONTADOR BALADON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CORBACHO AMADO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CASIMIRO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CORBACHO CONEJO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CORBACHO CORTES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EDUARDO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CORBACHO ORTIZ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JOSEFINA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CORCHADO MARTIN-ROMO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CORCHERO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CORCHETE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ABILIO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CORCHO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PAULA 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CORCOBADO CARRASCO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CORDERO CID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VICTORIANO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CORDERO GAGO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CORNESA GARCERAN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ANDRES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CORRALES CALVO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VALENTIN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CORRALIZA GENERELO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INES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CORTES CAMPOS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ANDRES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CORTES RUIZ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COSTILLO BORREGO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4940">
                <a:tc gridSpan="6">
                  <a:txBody>
                    <a:bodyPr vert="horz" anchor="t"/>
                    <a:lstStyle/>
                    <a:p>
                      <a:pPr marL="0" marR="76200" indent="0" algn="r">
                        <a:lnSpc>
                          <a:spcPts val="1100"/>
                        </a:lnSpc>
                        <a:spcBef>
                          <a:spcPts val="0"/>
                        </a:spcBef>
                        <a:spcAft>
                          <a:spcPts val="70"/>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2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104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COSTILLO PEREDA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LEANDRA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CRUZ SOLIS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CARLOS DE 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CRUZ VILLALON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GREGORIO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CUADRADO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CUADRADO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PETRONILA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CUBILLANO CALVO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CUELLAR MONTES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CUELLAR ORTIZ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ESTRELLA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CUELLAR SANZ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CUENDA MENDEZ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CUERVO PINNA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CUEVAS COLLADO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VICTORIANO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DA SILVA RUBIO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CONSUELO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DA SILVA RUBIO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EDUARDO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DAVILA CARMONA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DOROTEA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DE LA TORRE CARRERAS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DELGADO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DELGADO SALGADO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DELGADO VALIENTE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CRESPO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LEANDRO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DIEZ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DIEZ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GALLEGO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MENDEZ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FELISA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DOROTEA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TABOADA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ROCIO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DIAZ VAZQUEZ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DIEZ GATA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DIEZ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AMALIA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DIEZ MORONTA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DOMINGUEZ CASARES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DOMINGUEZ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JAIME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DOMINGUEZ SANTAMARIA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DONOSO BRAVO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DONOSO VARGAS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DUEL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DURAN CORCHADO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FELIX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DURAN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DURAN MARTIN-MERAS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DURAN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SOLEDAD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DURAN SEGOVIA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DURAN VALLE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CARLOS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ENCINAR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ENCINAS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RAMON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ESCOBAR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ESCOBAR MACIAS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ESCOBAR PARRA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MARCO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ESCRIBANO ROMAN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ESCUDERO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BEATRIZ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ESCUDERO MAYORAL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ARGEME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ESLAVA SUAREZ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MILAGROS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ESPARRAGO CARANDE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CLARA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ESPARRAGO HOLGUERA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ESPEJO RAPOSO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AGUSTIN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5570" marR="0" indent="0" algn="l">
                        <a:lnSpc>
                          <a:spcPts val="1100"/>
                        </a:lnSpc>
                        <a:spcBef>
                          <a:spcPts val="0"/>
                        </a:spcBef>
                        <a:spcAft>
                          <a:spcPts val="10"/>
                        </a:spcAft>
                      </a:pPr>
                      <a:r>
                        <a:rPr lang="es-ES" sz="1000" spc="0">
                          <a:solidFill>
                            <a:srgbClr val="000000"/>
                          </a:solidFill>
                          <a:latin typeface="Times New Roman" pitchFamily="1" panose="02020603050405020304"/>
                        </a:rPr>
                        <a:t>ESPERILLA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10"/>
                        </a:spcAft>
                      </a:pPr>
                      <a:r>
                        <a:rPr lang="es-ES" sz="1000" spc="0">
                          <a:solidFill>
                            <a:srgbClr val="000000"/>
                          </a:solidFill>
                          <a:latin typeface="Times New Roman" pitchFamily="1" panose="02020603050405020304"/>
                        </a:rPr>
                        <a:t>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1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1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1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1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5575">
                <a:tc gridSpan="6">
                  <a:txBody>
                    <a:bodyPr vert="horz" anchor="t"/>
                    <a:lstStyle/>
                    <a:p>
                      <a:pPr marL="0" marR="76200" indent="0" algn="r">
                        <a:lnSpc>
                          <a:spcPts val="1100"/>
                        </a:lnSpc>
                        <a:spcBef>
                          <a:spcPts val="0"/>
                        </a:spcBef>
                        <a:spcAft>
                          <a:spcPts val="50"/>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2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105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ESPINOLA PIZARRO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ASCENSION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ESPINOSA BORREGUERO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ESPINOSA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JOAQUIN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ESPINOSA MANSILLA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ANUNCIACION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EXPOSITO COLLADO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EXTREMERA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NIEVES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FABIAN LLORENTE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MARISOL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FAJARDO MONTALBAN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FALLOLA SANCHEZ-HERRERA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CESAR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BECERRA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M.FRANCISCA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BULNES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CABRERA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JACINTA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CHAVERO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M.VIRTUDES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CHAVERO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FIDELA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CRUCES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ANDRES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CRUCES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DE SOTO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FELICIANO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FALERO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FLORES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CONSUELO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GALLARDO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CONCEPCION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GARCIA-HIERRO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GUADALUPE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LAZARO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LENO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IGNACIA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MUÑOZ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SALUD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MUÑOZ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ALEJANDRO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PIRFANO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POZO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FCO.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ROBLES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JUANA 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SALGUERO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FELISA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TENA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UTRERO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VALHONDO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RAFAEL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VAZ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ANDRES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 VICIOSO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FERNANDEZ-SALGUERO SUAREZ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FERRERO CANTISAN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716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FORNER ESTEVEZ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FRADES PAYO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JESUS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FRANCIA VERDE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RAFAEL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FUENTES BARRIENTOS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FUENTES FRIAS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GUADALUPE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FUENTES PEREZ DE COBOS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RAFAEL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FUENTES ZAMORA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GALAN MIRON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MONTAÑA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GALAN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ALFONSO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GALEA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FELIPA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GALEANO CALZADO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5570" marR="0" indent="0" algn="l">
                        <a:lnSpc>
                          <a:spcPts val="1100"/>
                        </a:lnSpc>
                        <a:spcBef>
                          <a:spcPts val="0"/>
                        </a:spcBef>
                        <a:spcAft>
                          <a:spcPts val="10"/>
                        </a:spcAft>
                      </a:pPr>
                      <a:r>
                        <a:rPr lang="es-ES" sz="1000" spc="0">
                          <a:solidFill>
                            <a:srgbClr val="000000"/>
                          </a:solidFill>
                          <a:latin typeface="Times New Roman" pitchFamily="1" panose="02020603050405020304"/>
                        </a:rPr>
                        <a:t>GALEANO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1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1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1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1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1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9225">
                <a:tc gridSpan="6">
                  <a:txBody>
                    <a:bodyPr vert="horz" anchor="t"/>
                    <a:lstStyle/>
                    <a:p>
                      <a:pPr marL="0" marR="76200" indent="0" algn="r">
                        <a:lnSpc>
                          <a:spcPts val="1100"/>
                        </a:lnSpc>
                        <a:spcBef>
                          <a:spcPts val="0"/>
                        </a:spcBef>
                        <a:spcAft>
                          <a:spcPts val="9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1676400"/>
            <a:ext cx="5486400" cy="913765"/>
          </a:xfrm>
          <a:prstGeom prst="rect">
            <a:avLst/>
          </a:prstGeom>
          <a:noFill/>
          <a:ln w="0" cmpd="sng">
            <a:noFill/>
            <a:prstDash val="solid"/>
          </a:ln>
        </p:spPr>
        <p:txBody>
          <a:bodyPr vert="horz" lIns="0" tIns="53340" rIns="0" bIns="0" anchor="t">
            <a:normAutofit fontScale="95000"/>
          </a:bodyPr>
          <a:lstStyle/>
          <a:p>
            <a:pPr marL="0" marR="0" indent="0" algn="ctr">
              <a:lnSpc>
                <a:spcPts val="2800"/>
              </a:lnSpc>
              <a:spcAft>
                <a:spcPts val="0"/>
              </a:spcAft>
            </a:pPr>
            <a:r>
              <a:rPr lang="es-ES" sz="2550" spc="-190">
                <a:solidFill>
                  <a:srgbClr val="000000"/>
                </a:solidFill>
                <a:latin typeface="Courier New" pitchFamily="3" panose="02020603050405020304"/>
              </a:rPr>
              <a:t>Capítulo 1 </a:t>
            </a:r>
          </a:p>
          <a:p>
            <a:pPr marL="0" marR="0" indent="0" algn="ctr">
              <a:lnSpc>
                <a:spcPts val="2800"/>
              </a:lnSpc>
              <a:spcBef>
                <a:spcPts val="685"/>
              </a:spcBef>
              <a:spcAft>
                <a:spcPts val="480"/>
              </a:spcAft>
            </a:pPr>
            <a:r>
              <a:rPr lang="es-ES" sz="2550" spc="-170">
                <a:solidFill>
                  <a:srgbClr val="000000"/>
                </a:solidFill>
                <a:latin typeface="Courier New" pitchFamily="3" panose="02020603050405020304"/>
              </a:rPr>
              <a:t>Presentaciones </a:t>
            </a:r>
          </a:p>
        </p:txBody>
      </p:sp>
      <p:sp>
        <p:nvSpPr>
          <p:cNvPr id="3" name=""/>
          <p:cNvSpPr/>
          <p:nvPr>
            <p:ph type="body" idx="10"/>
          </p:nvPr>
        </p:nvSpPr>
        <p:spPr>
          <a:xfrm>
            <a:off x="1097280" y="2590165"/>
            <a:ext cx="5486400" cy="7193280"/>
          </a:xfrm>
          <a:prstGeom prst="rect">
            <a:avLst/>
          </a:prstGeom>
          <a:noFill/>
          <a:ln w="0" cmpd="sng">
            <a:noFill/>
            <a:prstDash val="solid"/>
          </a:ln>
        </p:spPr>
        <p:txBody>
          <a:bodyPr vert="horz" lIns="0" tIns="574675" rIns="0" bIns="0" anchor="t">
            <a:normAutofit fontScale="95000"/>
          </a:bodyPr>
          <a:lstStyle/>
          <a:p>
            <a:pPr marL="0" marR="0" indent="0" algn="l">
              <a:lnSpc>
                <a:spcPts val="2100"/>
              </a:lnSpc>
              <a:spcAft>
                <a:spcPts val="0"/>
              </a:spcAft>
            </a:pPr>
            <a:r>
              <a:rPr lang="es-ES" sz="1800" spc="-114">
                <a:solidFill>
                  <a:srgbClr val="000000"/>
                </a:solidFill>
                <a:latin typeface="Courier New" pitchFamily="3" panose="02020603050405020304"/>
              </a:rPr>
              <a:t>Palabras del Decano </a:t>
            </a:r>
          </a:p>
          <a:p>
            <a:pPr marL="0" marR="91440" indent="0" algn="just">
              <a:lnSpc>
                <a:spcPts val="1400"/>
              </a:lnSpc>
              <a:spcBef>
                <a:spcPts val="2545"/>
              </a:spcBef>
              <a:spcAft>
                <a:spcPts val="0"/>
              </a:spcAft>
            </a:pPr>
            <a:r>
              <a:rPr lang="es-ES" sz="1300" spc="-10">
                <a:solidFill>
                  <a:srgbClr val="000000"/>
                </a:solidFill>
                <a:latin typeface="Garamond" pitchFamily="1" panose="02020603050405020304"/>
              </a:rPr>
              <a:t>La cotidianidad puede inducir la falsa percepción de que los sucesos importantes son indelebles y los que conforman la actividad ordinaría carecen de valor, subyugados por la rutina de los procedimientos. Ello conduce inevitablemente a la perdida de la memoria colectiva que es fundamental para comprender el pasado y proyectar una línea de actuación consecuente hacia el futuro. Conscientes de ello, el anterior equipo de dirección de la Facultad de Ciencias de la Universidad de Extremadura (UEx), encabezado por su decana, profesora Lucía Rodríguez Gallardo, decidióque la edición de una nueva memoria histórica de la Facultad de Ciencias debía ser un objetivo prioritario en relación con la conmemoración del quincuagésimo aniversario del Centro y que debería hacerse el encargo al profesor Francisco J. Olivares del Valle, autor de la memoria histórica del Centro que se elaborócon motivo del vigésimo quinto aniversario de la Facultad de Ciencias, en 1993. </a:t>
            </a:r>
          </a:p>
          <a:p>
            <a:pPr marL="0" marR="91440" indent="0" algn="just">
              <a:lnSpc>
                <a:spcPts val="1400"/>
              </a:lnSpc>
              <a:spcBef>
                <a:spcPts val="465"/>
              </a:spcBef>
              <a:spcAft>
                <a:spcPts val="0"/>
              </a:spcAft>
            </a:pPr>
            <a:r>
              <a:rPr lang="es-ES" sz="1300" spc="-5">
                <a:solidFill>
                  <a:srgbClr val="000000"/>
                </a:solidFill>
                <a:latin typeface="Garamond" pitchFamily="1" panose="02020603050405020304"/>
              </a:rPr>
              <a:t>En aquella ocasión, el profesor Olivares del Valle llamaba la atención sobre el es-</a:t>
            </a:r>
            <a:r>
              <a:rPr lang="es-ES" sz="1300" spc="-5">
                <a:solidFill>
                  <a:srgbClr val="000000"/>
                </a:solidFill>
                <a:latin typeface="Garamond" pitchFamily="1" panose="02020603050405020304"/>
              </a:rPr>
              <a:t>fuerzo, dedicación, espíritu creativo y participación de los pioneros universitarios de Extremadura, profesorado y personal de administración y servicios, que desde las condiciones más desfavorables tuvieron que ingeniárselas para recabar medios y servicios y progresar en su conocimiento y carrera académica compitiendo con un entorno nacional e internacional altamente evolucionado y competitivo. También se refería a los abnegados estudiantes que, en sus carnes, sufrieron la inexperiencia de voluntariosos —pero inmaduros— profesores o el desconcertante ir y venir de forá-</a:t>
            </a:r>
            <a:r>
              <a:rPr lang="es-ES" sz="1300" spc="-5">
                <a:solidFill>
                  <a:srgbClr val="000000"/>
                </a:solidFill>
                <a:latin typeface="Garamond" pitchFamily="1" panose="02020603050405020304"/>
              </a:rPr>
              <a:t>neos ilustres que les privaron de una deseable estabilidad de las enseñanzas recibidas. Todo ello para acentuar el énfasis en los magníficos resultados obtenidos atendiendo a la evolución de su estructura académica, plantilla de profesorado y personal de administración y servicios, infraestructuras, planes de estudios, productividad in-</a:t>
            </a:r>
            <a:r>
              <a:rPr lang="es-ES" sz="1300" spc="-5">
                <a:solidFill>
                  <a:srgbClr val="000000"/>
                </a:solidFill>
                <a:latin typeface="Garamond" pitchFamily="1" panose="02020603050405020304"/>
              </a:rPr>
              <a:t>vestigadora y número de estudiantes. Podemos afirmar, sin temor a equivocarnos, que a lo largo de estos primeros 25 años, la Facultad de Ciencias se consolidócomo uno de los principales centros de referencia de la UEx y que el profesor Olivares del Valle lo documentófielmente en la Memoria Histórica de la Facultad de Ciencias de la Universidad de Extremadura 1968–1993 que presentóal efecto. </a:t>
            </a:r>
          </a:p>
          <a:p>
            <a:pPr marL="0" marR="91440" indent="0" algn="just">
              <a:lnSpc>
                <a:spcPts val="1400"/>
              </a:lnSpc>
              <a:spcBef>
                <a:spcPts val="495"/>
              </a:spcBef>
              <a:spcAft>
                <a:spcPts val="1605"/>
              </a:spcAft>
            </a:pPr>
            <a:r>
              <a:rPr lang="es-ES" sz="1300" spc="0">
                <a:solidFill>
                  <a:srgbClr val="000000"/>
                </a:solidFill>
                <a:latin typeface="Garamond" pitchFamily="1" panose="02020603050405020304"/>
              </a:rPr>
              <a:t>Ahora, 25 años más tarde, debemos reflexionar desde una perspectiva temporal más dilatada sobre el desarrollo histórico del Centro teniendo en cuenta que en este </a:t>
            </a:r>
          </a:p>
        </p:txBody>
      </p:sp>
      <p:sp>
        <p:nvSpPr>
          <p:cNvPr id="4" name=""/>
          <p:cNvSpPr/>
          <p:nvPr>
            <p:ph type="body" idx="10"/>
          </p:nvPr>
        </p:nvSpPr>
        <p:spPr>
          <a:xfrm>
            <a:off x="1969135" y="9783445"/>
            <a:ext cx="3657600" cy="186055"/>
          </a:xfrm>
          <a:prstGeom prst="rect">
            <a:avLst/>
          </a:prstGeom>
          <a:noFill/>
          <a:ln w="0" cmpd="sng">
            <a:noFill/>
            <a:prstDash val="solid"/>
          </a:ln>
        </p:spPr>
        <p:txBody>
          <a:bodyPr vert="horz" lIns="0" tIns="1270" rIns="0" bIns="0" anchor="t"/>
          <a:lstStyle/>
          <a:p>
            <a:pPr marL="0" marR="0" indent="0" algn="ctr">
              <a:lnSpc>
                <a:spcPts val="1400"/>
              </a:lnSpc>
              <a:spcAft>
                <a:spcPts val="65"/>
              </a:spcAft>
            </a:pPr>
            <a:r>
              <a:rPr lang="es-ES" sz="1200" b="1" spc="185">
                <a:solidFill>
                  <a:srgbClr val="000000"/>
                </a:solidFill>
                <a:latin typeface="Arial" pitchFamily="2" panose="02020603050405020304"/>
              </a:rPr>
              <a:t>III </a:t>
            </a:r>
          </a:p>
        </p:txBody>
      </p:sp>
      <p:cxnSp>
        <p:nvCxnSpPr>
          <p:cNvPr id="5" name=""/>
          <p:cNvCxnSpPr/>
          <p:nvPr/>
        </p:nvCxnSpPr>
        <p:spPr>
          <a:xfrm>
            <a:off x="1097280" y="1688465"/>
            <a:ext cx="5401945" cy="0"/>
          </a:xfrm>
          <a:prstGeom prst="line">
            <a:avLst/>
          </a:prstGeom>
          <a:ln w="6350" cmpd="sng">
            <a:solidFill>
              <a:srgbClr val="000000"/>
            </a:solidFill>
          </a:ln>
        </p:spPr>
      </p:cxnSp>
      <p:cxnSp>
        <p:nvCxnSpPr>
          <p:cNvPr id="6" name=""/>
          <p:cNvCxnSpPr/>
          <p:nvPr/>
        </p:nvCxnSpPr>
        <p:spPr>
          <a:xfrm>
            <a:off x="1097280" y="2597150"/>
            <a:ext cx="5401945" cy="0"/>
          </a:xfrm>
          <a:prstGeom prst="line">
            <a:avLst/>
          </a:prstGeom>
          <a:ln w="12065" cmpd="sng">
            <a:solidFill>
              <a:srgbClr val="000000"/>
            </a:solidFill>
          </a:ln>
        </p:spPr>
      </p:cxnSp>
    </p:spTree>
  </p:cSld>
  <p:clrMapOvr>
    <a:masterClrMapping/>
  </p:clrMapOvr>
</p:sld>
</file>

<file path=ppt/slides/slide13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106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GALINDO GRANDE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MIGUEL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GALLARDO ALOR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GALLARDO BLANCO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GALLARDO ESCUDERO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RODRIGO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GALLARDO MACIAS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ALEJANDRA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GALLARDO PARRA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GALLARDO TABERO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GALLEGO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GALVAN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ASCENSION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GALVAN TORRES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GAMITO CABRAL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VALERIANO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GAMITO CABRAL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MONSERRAT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GANCEDO GORDILLO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ESTRELLA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ALONSO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PUERTO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APARICIO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ARAYA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FDO.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BARROS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FERNANDO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BAÑOS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BERNAL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BERNALDEZ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DE LA CRUZ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BLANCO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ADORACION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BURGUILLOS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ESPERANZA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CALERO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ALVARO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CALVO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CEBALLOS-ZUÑIGA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ENCARNA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CRUZ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CURTO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JESUS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DE LOMAS MIER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FLORES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GAMBA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ERNESTO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ENRIQUE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GUILLEN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GREGORIO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EULALIA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CLAUDIA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MORAN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MUÑOZ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NOGALES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AGUSTIN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NOGALES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BRIGIDA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OJEDA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PAREJO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CAROLINA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SANTIAGO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RAFAEL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 TORRES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SUSANA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GARCIA-CUEVAS SIMANCAS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GARCIA-RUBIO MENDEZ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GARCIA-VERDUGO CASO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GARRIDO REQUENA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MICAELA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GARRIDO ARECES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GARRIDO CARBALLO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GARRIDO CARBALLO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10"/>
                        </a:spcAft>
                      </a:pPr>
                      <a:r>
                        <a:rPr lang="es-ES" sz="1000" spc="0">
                          <a:solidFill>
                            <a:srgbClr val="000000"/>
                          </a:solidFill>
                          <a:latin typeface="Times New Roman" pitchFamily="1" panose="02020603050405020304"/>
                        </a:rPr>
                        <a:t>GARRIDO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10"/>
                        </a:spcAft>
                      </a:pPr>
                      <a:r>
                        <a:rPr lang="es-ES" sz="1000" spc="0">
                          <a:solidFill>
                            <a:srgbClr val="000000"/>
                          </a:solidFill>
                          <a:latin typeface="Times New Roman" pitchFamily="1" panose="02020603050405020304"/>
                        </a:rPr>
                        <a:t>M.SATURNINA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1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1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1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1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9225">
                <a:tc gridSpan="6">
                  <a:txBody>
                    <a:bodyPr vert="horz" anchor="t"/>
                    <a:lstStyle/>
                    <a:p>
                      <a:pPr marL="0" marR="76200" indent="0" algn="r">
                        <a:lnSpc>
                          <a:spcPts val="1100"/>
                        </a:lnSpc>
                        <a:spcBef>
                          <a:spcPts val="0"/>
                        </a:spcBef>
                        <a:spcAft>
                          <a:spcPts val="5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107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GARRIDO GARCIA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GARRIDO MONTAÑO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GARRIDO RANGEL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GARROSA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BEATRIZ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GARROTE GARRON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GARZON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ORLANDO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GATA MENA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GATA PIZARRO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GENTIL CABRILLA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GIL GALVAN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REMEDIOS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GIL LLINAS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GIL LOZANO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GIL PERERA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GIL PEÑA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INES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ALBARRAN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CONCEPCION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CORZO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DE LOS SANTOS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CATALINA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ESCOBAR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VALENTIN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FLORES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ENCARNACION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MONSERRAT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SANTIAGO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GOMEZ-VALADES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PRUDENCIA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MINGORANCE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MINGORANCE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EDUARDO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MONTERREY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ISABEL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ONIVENIS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FELISA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PIRLICH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EDUARDO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PUGA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 VALENZUELA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GOMEZ-CORONADO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PURIFICACION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GOMEZ-TEJEDOR ALONSO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SILVIA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GOMEZ-TEJEDOR ALONSO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HUGO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GONGORA NIETO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EUGENIO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BEJARANO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BERMEJO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ALFONSO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BLANCO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SARA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CABANILLAS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SOLEDAD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CHAPARRO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JUSTO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FATIMA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FELIX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GUIJARRO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GUILLEN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NATIVIDAD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GUTIERREZ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MANCHON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MANCHON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MANSO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SOLEDAD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5570" marR="0" indent="0" algn="l">
                        <a:lnSpc>
                          <a:spcPts val="1100"/>
                        </a:lnSpc>
                        <a:spcBef>
                          <a:spcPts val="0"/>
                        </a:spcBef>
                        <a:spcAft>
                          <a:spcPts val="30"/>
                        </a:spcAft>
                      </a:pPr>
                      <a:r>
                        <a:rPr lang="es-ES" sz="1000" spc="0">
                          <a:solidFill>
                            <a:srgbClr val="000000"/>
                          </a:solidFill>
                          <a:latin typeface="Times New Roman" pitchFamily="1" panose="02020603050405020304"/>
                        </a:rPr>
                        <a:t>GONZALEZ MATA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30"/>
                        </a:spcAft>
                      </a:pPr>
                      <a:r>
                        <a:rPr lang="es-ES" sz="1000" spc="0">
                          <a:solidFill>
                            <a:srgbClr val="000000"/>
                          </a:solidFill>
                          <a:latin typeface="Times New Roman" pitchFamily="1" panose="02020603050405020304"/>
                        </a:rPr>
                        <a:t>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3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3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3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3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4940">
                <a:tc gridSpan="6">
                  <a:txBody>
                    <a:bodyPr vert="horz" anchor="t"/>
                    <a:lstStyle/>
                    <a:p>
                      <a:pPr marL="0" marR="76200" indent="0" algn="r">
                        <a:lnSpc>
                          <a:spcPts val="1100"/>
                        </a:lnSpc>
                        <a:spcBef>
                          <a:spcPts val="0"/>
                        </a:spcBef>
                        <a:spcAft>
                          <a:spcPts val="9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150" spc="0">
                <a:solidFill>
                  <a:srgbClr val="000000"/>
                </a:solidFill>
                <a:latin typeface="Arial" pitchFamily="2" panose="02020603050405020304"/>
              </a:rPr>
              <a:t>108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3985">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GONZALEZ MONTERO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TERESA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MORILLO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TEODORO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PACHON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JACINTO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RAMOS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RUANO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SANZ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VALLE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VELASCO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GONZALEZ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AMADOR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GONZALO JALVO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EUGENIO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GORDILLO BARDON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GORDILLO BARDON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GORDO CUEVAS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GRAGERA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GRAO IRANZO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ESPERANZA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GRAU FERRANDO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EUGENIO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GUADIX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GUERRERO BARRAGAN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GUIBERTEAU CABANILLAS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GUIBERTEAU CABANILLAS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AGUSTINA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GUIJO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GUISADO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GUTIERREZ CALDERON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FRANCISCA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GUTIERREZ LEVA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GUTIERREZ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CONSUELO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GUTIERREZ PIÑERO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HABA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LORENZO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HENAO DAVILA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HERANCE MORA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HERNANDEZ CACHO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HERNANDEZ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HERNANDEZ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HERNANDEZ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EDMUNDO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HERNANDEZ SERRANO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HERRERO FUENTES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ILDEFONSO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HERRERO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HERREROS RODRIGUEZ DE 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RAMON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HIDALGO BARQUERO S.DE V.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HIDALGO LOBATO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HIDALGO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MATIAS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HIGES ROLANDO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HONTORIA SUAREZ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HUERTAS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HUERTAS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IGLESIAS CAMPO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M.NIEVES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IGLESIAS SALAS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ISAAC PALO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ISIDORO CASADO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86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IZQUIERDO MUÑOZ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MARGARITA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JARA MILLAN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GREGORIO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JARAMILLO MORAN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JIMENENZ BLANCO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JIMENEZ BACHILLER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LUZ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JIMENEZ BARCO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JIMENEZ CHAMIZO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JIMENEZ LABRADOR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AGUSTIN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4940">
                <a:tc gridSpan="6">
                  <a:txBody>
                    <a:bodyPr vert="horz" anchor="t"/>
                    <a:lstStyle/>
                    <a:p>
                      <a:pPr marL="0" marR="76200" indent="0" algn="r">
                        <a:lnSpc>
                          <a:spcPts val="1100"/>
                        </a:lnSpc>
                        <a:spcBef>
                          <a:spcPts val="0"/>
                        </a:spcBef>
                        <a:spcAft>
                          <a:spcPts val="30"/>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109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JIMENEZ REQUEJO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JIMENEZ RIOS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JOCILES CALLEJA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AGUSTIN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JUAN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ELVIRA 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JURADO MALAGA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JURADO VARGAS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LABRADOR AZAGRA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LABRADOR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LABRADOR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LAJA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LANGOYO DURAN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LARA FORNELINO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LARA FORNELINO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LARA FORNELINO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M.ESPERANZA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LARA FORNELINO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LARA JAEN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LAVADO CONTADOR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JOAQUIN FCO.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LAVADO PAREJO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ENRIQUE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LAVADO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LEAL CIDONCHA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ESTEBAN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LEAL MORCILLO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LEAL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M.VEGA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LEDESMA ALCAZAR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LEMUS GALLEGO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LENA SANCHEZ-MORA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M.REYES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LENO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LEON ARDILA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ANDRES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LEON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LEON SOLIS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LEONES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CONSUELO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LIAÑO GUILLEN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LIMPO DE LA IGLESIA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ASUNCION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LLANOS CORTES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LLERA FERRERA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JOAQUIN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LLERENA LLERENA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PIO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LOBATO ASTORGA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LOBATO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EULALIA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LOBATO LOZANO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VALENTIN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ALVAREZ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BUENO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CACERES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EUGENIA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CALVO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RAFAEL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DE HARO ANTUNEZ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DE 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YOLANDA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DE LERMA ENTONADO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DE LERMA MANGAS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JULIAN FCO.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MAXIMO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ELVIRA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GALLEGO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ARTURO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HORCAJUELO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MAO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MOLERO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64465">
                <a:tc>
                  <a:txBody>
                    <a:bodyPr vert="horz" anchor="t"/>
                    <a:lstStyle/>
                    <a:p>
                      <a:pPr marL="115570" marR="0" indent="0" algn="l">
                        <a:lnSpc>
                          <a:spcPts val="1100"/>
                        </a:lnSpc>
                        <a:spcBef>
                          <a:spcPts val="0"/>
                        </a:spcBef>
                        <a:spcAft>
                          <a:spcPts val="30"/>
                        </a:spcAft>
                      </a:pPr>
                      <a:r>
                        <a:rPr lang="es-ES" sz="1000" spc="0">
                          <a:solidFill>
                            <a:srgbClr val="000000"/>
                          </a:solidFill>
                          <a:latin typeface="Times New Roman" pitchFamily="1" panose="02020603050405020304"/>
                        </a:rPr>
                        <a:t>LOPEZ MUÑOZ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30"/>
                        </a:spcAft>
                      </a:pPr>
                      <a:r>
                        <a:rPr lang="es-ES" sz="1000" spc="0">
                          <a:solidFill>
                            <a:srgbClr val="000000"/>
                          </a:solidFill>
                          <a:latin typeface="Times New Roman" pitchFamily="1" panose="02020603050405020304"/>
                        </a:rPr>
                        <a:t>M.MERCEDES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3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3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3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3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4940">
                <a:tc gridSpan="6">
                  <a:txBody>
                    <a:bodyPr vert="horz" anchor="t"/>
                    <a:lstStyle/>
                    <a:p>
                      <a:pPr marL="0" marR="76200" indent="0" algn="r">
                        <a:lnSpc>
                          <a:spcPts val="1100"/>
                        </a:lnSpc>
                        <a:spcBef>
                          <a:spcPts val="0"/>
                        </a:spcBef>
                        <a:spcAft>
                          <a:spcPts val="9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110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LOPEZ NAVARRETE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JUAN 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ORTIZ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PARRA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PIÑEIRO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PIÑEIRO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RIVERA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ROSAS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SOSA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VICENTA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 VAZQUEZ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LOPEZ-ARZA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LORENZO TORVISCO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MAR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LOZANO NOGALES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M.ESTHER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LOZANO RUIZ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LOZANO SANABRIA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LUENGO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PURIFICACION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LUNA VILLALOBOS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MACEDO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MACIAS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MACIAS LASO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MACIAS LAVADO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MATILDE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MAHEDERO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MANGAS DURAN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M.CRISTINA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MANGAS ROJAS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MIGEL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MAQUEDA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ELADIO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MARA OLIVERA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RAQUEL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MARAVER GUERRERO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MARCOS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JULIAN SERGIO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MARCOS MATEOS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MARFIL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ALBERTO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MARIN EXPOSITO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M.JULIA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MARIN MARQUEZ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MARIN PORQUERES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MARIN ROBLES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MARIN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MARQUEZ ARROYO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MONSERRAT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MARQUEZ CID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FATIMA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MARQUEZ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ESTRELLA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MARQUEZ VELAZQUEZ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SALVADOR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ALFONSO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ANTEQUERA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DELGADO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GALLARDO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JACINTO 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SOLEDAD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MAMO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MANGAS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LOURDES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MONTERO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86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MURRAY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DIEGO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 OJEDA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5570" marR="0" indent="0" algn="l">
                        <a:lnSpc>
                          <a:spcPts val="1100"/>
                        </a:lnSpc>
                        <a:spcBef>
                          <a:spcPts val="0"/>
                        </a:spcBef>
                        <a:spcAft>
                          <a:spcPts val="10"/>
                        </a:spcAft>
                      </a:pPr>
                      <a:r>
                        <a:rPr lang="es-ES" sz="1000" spc="0">
                          <a:solidFill>
                            <a:srgbClr val="000000"/>
                          </a:solidFill>
                          <a:latin typeface="Times New Roman" pitchFamily="1" panose="02020603050405020304"/>
                        </a:rPr>
                        <a:t>MARTIN PARTIDO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10"/>
                        </a:spcAft>
                      </a:pPr>
                      <a:r>
                        <a:rPr lang="es-ES" sz="1000" spc="0">
                          <a:solidFill>
                            <a:srgbClr val="000000"/>
                          </a:solidFill>
                          <a:latin typeface="Times New Roman" pitchFamily="1" panose="02020603050405020304"/>
                        </a:rPr>
                        <a:t>GERVASIO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1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1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1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1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9225">
                <a:tc gridSpan="6">
                  <a:txBody>
                    <a:bodyPr vert="horz" anchor="t"/>
                    <a:lstStyle/>
                    <a:p>
                      <a:pPr marL="0" marR="76200" indent="0" algn="r">
                        <a:lnSpc>
                          <a:spcPts val="1100"/>
                        </a:lnSpc>
                        <a:spcBef>
                          <a:spcPts val="0"/>
                        </a:spcBef>
                        <a:spcAft>
                          <a:spcPts val="5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3970" rIns="0" bIns="0" anchor="t"/>
          <a:lstStyle/>
          <a:p>
            <a:pPr marL="0" marR="0" indent="0" algn="l">
              <a:lnSpc>
                <a:spcPts val="1500"/>
              </a:lnSpc>
              <a:spcAft>
                <a:spcPts val="40"/>
              </a:spcAft>
              <a:tabLst>
                <a:tab algn="r" pos="5486400"/>
              </a:tabLst>
            </a:pPr>
            <a:r>
              <a:rPr lang="es-ES" sz="1300" b="1" spc="0">
                <a:solidFill>
                  <a:srgbClr val="000000"/>
                </a:solidFill>
                <a:latin typeface="Garamond" pitchFamily="1" panose="02020603050405020304"/>
              </a:rPr>
              <a:t>6. Estudiantes </a:t>
            </a:r>
            <a:r>
              <a:rPr lang="es-ES" sz="1300" spc="0">
                <a:solidFill>
                  <a:srgbClr val="000000"/>
                </a:solidFill>
                <a:latin typeface="Arial" pitchFamily="2" panose="02020603050405020304"/>
              </a:rPr>
              <a:t>111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MARTIN VIZUETE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JOSEFA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CABEZAS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CARAMIÑANA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DE LAS HERAS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ENRIQUE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CATALINA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CONSUELO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MATO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GERVASIO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PERPIÑAN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MARTINEZ PULGARIN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MATA DURAN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MATADOR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JUSTO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MATAS CARRASCAL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MATEOS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ALFONSO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MATEOS CORCHERO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MATEOS MASA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CRUZ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MATEOS MASA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VIDAL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MATO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HERMINIA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MAYNAR MARIÑO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MAYO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MAYORDOMO ACEVEDO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SARA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MAYORDOMO ACEVEDO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RAQUEL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MAÑAS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PAULA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MEDINA REYES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SOLEDAD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MEGIAS AMBRONA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DANIEL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MEGIAS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MELENDEZ ROCHA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YOLANDA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MELLADO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MELLADO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PELAYO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MENA ARIAS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PRIMITIVO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MENA CARRASCO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MENA SEBASTIAN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MENACHO AGUZA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GENOVEVA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MENDES MOREIRA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MENDEZ ALOR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MAR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MENDEZ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ESTRELLA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MENDEZ RODILLA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MENDEZ SIERRA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MENDEZ VALLE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MENDICUTI MADRID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MENDOZA COTANO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PURIFICACION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MERA ALVAREZ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MERCHAN BARROSO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MERINO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JAIME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MERINO MARQUEZ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MERINO MURIANA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MESA DAZA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CONCEPCION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MIGUEL CRISOSTOMO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REGINO 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MIGUEL SEBASTIAN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AURORA 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MIRANDA GALLARDO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MIRANDA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JOAQUINA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MIRANDA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MIRON FRAILE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MOLINA BOLA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MONTANERO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4940">
                <a:tc gridSpan="6">
                  <a:txBody>
                    <a:bodyPr vert="horz" anchor="t"/>
                    <a:lstStyle/>
                    <a:p>
                      <a:pPr marL="0" marR="76200" indent="0" algn="r">
                        <a:lnSpc>
                          <a:spcPts val="1100"/>
                        </a:lnSpc>
                        <a:spcBef>
                          <a:spcPts val="0"/>
                        </a:spcBef>
                        <a:spcAft>
                          <a:spcPts val="70"/>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112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653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MONTAÑO BENITEZ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MONTERO BLANCO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MONTERO ESPINAL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MAR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MONTERO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MONTERO MUÑOZ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MONTES SALAS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MORA-GIL CASTAÑO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JACOBA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MORAGA GUTIERREZ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MORALES COLLADO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GENOVEVA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MORALES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MORALES GOMEZ-TEJEDOR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CRISTINA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MORALES LOZANO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VICTORIANO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MORAN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MORAN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RICARDO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MORCILLO ALVAREZ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BALCONERO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LOURDES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BAYORT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DEL POZO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FIGUEROA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EMMA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CHILLA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GUTIERREZ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ISIDORO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JAVIER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MORENO PIZARRO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MORERA BAÑAS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MORERA BAÑAS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MORERA MAYNAR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JORGE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MORGADO GALEANO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MORILLO NIETO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MORON HERNANDEZ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MOSA PINTADO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MOTA MEDINA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MOTLAGH ARANI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PARISA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MULERO CARRASCAL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MULERO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MULERO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MURGA TABALES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AMALIA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MURIEL BERNAL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LUZ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MURIEL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JOAQUIN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MURIEL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ESTHER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MURIEL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RAQUEL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MURILLO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MURILLO PULGARIN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MURILLO TORRES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GONZALO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MURILLO TOVAR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CASTRO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DE LA PEÑA CASTRILL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DE LA PEÑA CASTRILL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ARSENIO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DEL VIEJO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ENAMORADO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PURIFICACION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GODOY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GODOY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LEON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LUISA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5570" marR="0" indent="0" algn="l">
                        <a:lnSpc>
                          <a:spcPts val="1100"/>
                        </a:lnSpc>
                        <a:spcBef>
                          <a:spcPts val="0"/>
                        </a:spcBef>
                        <a:spcAft>
                          <a:spcPts val="5"/>
                        </a:spcAft>
                      </a:pPr>
                      <a:r>
                        <a:rPr lang="es-ES" sz="1000" spc="0">
                          <a:solidFill>
                            <a:srgbClr val="000000"/>
                          </a:solidFill>
                          <a:latin typeface="Times New Roman" pitchFamily="1" panose="02020603050405020304"/>
                        </a:rPr>
                        <a:t>MUÑOZ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
                        </a:spcAft>
                      </a:pPr>
                      <a:r>
                        <a:rPr lang="es-ES" sz="1000" spc="0">
                          <a:solidFill>
                            <a:srgbClr val="000000"/>
                          </a:solidFill>
                          <a:latin typeface="Times New Roman" pitchFamily="1" panose="02020603050405020304"/>
                        </a:rPr>
                        <a:t>ISABEL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1765">
                <a:tc gridSpan="6">
                  <a:txBody>
                    <a:bodyPr vert="horz" anchor="t"/>
                    <a:lstStyle/>
                    <a:p>
                      <a:pPr marL="0" marR="76200" indent="0" algn="r">
                        <a:lnSpc>
                          <a:spcPts val="11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200" spc="0">
                <a:solidFill>
                  <a:srgbClr val="000000"/>
                </a:solidFill>
                <a:latin typeface="Arial" pitchFamily="2" panose="02020603050405020304"/>
              </a:rPr>
              <a:t>113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653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2550"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MENDOZA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MIGUEL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MONTERREZY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GRACIA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PARRA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LUCIANO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ELOISA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MUÑOZ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NAHARRO MONGE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NEVADO CARRERO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NIETO CLEMENTE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NIETO FRUCTUOSO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NIETO RAMON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LUIS ELIAS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NIETO VELAZQUEZ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VICTORIA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NIETO-SANDOVAL VERDU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DESAMPARADOS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NIETO-SANDOVAL VERDU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NOGUES CHAVES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NOGUES CHAVEZ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ROCIO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NUEVO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NUÑEZ CALLEJA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NUÑEZ CORCHERO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NUÑEZ CORCHERO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MARCELINO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NUÑEZ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NUÑEZ OLIVERA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NUÑEZ OLIVERA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ENCARNACION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NUÑEZ PANIAGUA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NUÑEZ VAZQUEZ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OBREGON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OBREGON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LOURDES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OJALVO CORCHADO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OJALVO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EVARISTO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OLIBARES BEOBIDES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JOSEBA ANDONI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OLIVARES DEL VALLE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OLIVERA TIRADO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ORANTOS QUINTANA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ORTEGA LAFITTE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ORTEGA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ORTEGA RINCON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EDUARDO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ORTIZ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ESPERANZA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OSA GALAPERO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 DE 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OTERO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OTERO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OYOLA VELASCO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PACHECO BOYERO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PACHECO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PADILLA VAZQUEZ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PAJARES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PAJUELO DE LA MAYA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LUIS 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PAJUELO GALLARDO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SEBASTIAN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PALACIOS ALBARRAN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PALACIOS BOTE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ENCARNACION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PALACIOS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PALACIOS RUBIO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ISIDORO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PALACIOS SANTIAGO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BALBINA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PALAZON VIGO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PALOMEQUE PEINADO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ANTONIO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PALOMO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ASUNCION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PANIAGUA BERROCAL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5570" marR="0" indent="0" algn="l">
                        <a:lnSpc>
                          <a:spcPts val="1100"/>
                        </a:lnSpc>
                        <a:spcBef>
                          <a:spcPts val="0"/>
                        </a:spcBef>
                        <a:spcAft>
                          <a:spcPts val="35"/>
                        </a:spcAft>
                      </a:pPr>
                      <a:r>
                        <a:rPr lang="es-ES" sz="1000" spc="0">
                          <a:solidFill>
                            <a:srgbClr val="000000"/>
                          </a:solidFill>
                          <a:latin typeface="Times New Roman" pitchFamily="1" panose="02020603050405020304"/>
                        </a:rPr>
                        <a:t>PANIAGUA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2550" marR="0" indent="0" algn="l">
                        <a:lnSpc>
                          <a:spcPts val="1100"/>
                        </a:lnSpc>
                        <a:spcBef>
                          <a:spcPts val="0"/>
                        </a:spcBef>
                        <a:spcAft>
                          <a:spcPts val="35"/>
                        </a:spcAft>
                      </a:pPr>
                      <a:r>
                        <a:rPr lang="es-ES" sz="1000" spc="0">
                          <a:solidFill>
                            <a:srgbClr val="000000"/>
                          </a:solidFill>
                          <a:latin typeface="Times New Roman" pitchFamily="1" panose="02020603050405020304"/>
                        </a:rPr>
                        <a:t>JESUS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35"/>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35"/>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35"/>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35"/>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9225">
                <a:tc gridSpan="6">
                  <a:txBody>
                    <a:bodyPr vert="horz" anchor="t"/>
                    <a:lstStyle/>
                    <a:p>
                      <a:pPr marL="0" marR="76200" indent="0" algn="r">
                        <a:lnSpc>
                          <a:spcPts val="1100"/>
                        </a:lnSpc>
                        <a:spcBef>
                          <a:spcPts val="0"/>
                        </a:spcBef>
                        <a:spcAft>
                          <a:spcPts val="4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114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716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PAREDES GOMEZ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PAREDES MAÑA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PAREJO ANDRADA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PAREJO SOSA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ANDRES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PAREJO SOSA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PARIENTE LLANOS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PARRA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PARRA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PASCASIO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LORENZO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PASCUAL MANCHA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PASTOR VILLEGAS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PAVON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PEDRERA PALLERO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PEGUERO CHAMIZO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PERERA CENDAL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FIDEL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ALOE VALVERDE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RAQUEL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ALVAREZ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BOTE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CORCHO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JOSEFA 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PALOMA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MATIAS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RICARDO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HORNERO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HURTADO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MARIN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MORALES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PATRON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GUILLERMO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ROCHA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FRANCISCA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MACARENA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PEREZ UTRERO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PEROMINGO TEJERO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AMELIA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PILO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PINEDA VALLE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RAMON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PINILLA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EDUARDO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PINO BARQUERO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ASCENSION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PINTO CORRALIZA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PINTO CORRALIZA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PURIFICACION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PINTO CORRALIZA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PINTO ROSADO ROCHA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ROSARIA DE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PINTOR GEMIO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LUCIANA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PIZARRO CAÑAMERO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PIZARRO GALAN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PIZARRO GALAN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PIZARRO LECHON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PLATA CEBALLOS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PLATA CEBALLOS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PLATA PEDRAZO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ISABEL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POBLADOR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POLO CORRALES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FLORENTINO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POLO MARQUEZ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PORRO BARCO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PETRA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PORTERO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ROSARIO RAMON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10"/>
                        </a:spcAft>
                      </a:pPr>
                      <a:r>
                        <a:rPr lang="es-ES" sz="1000" spc="0">
                          <a:solidFill>
                            <a:srgbClr val="000000"/>
                          </a:solidFill>
                          <a:latin typeface="Times New Roman" pitchFamily="1" panose="02020603050405020304"/>
                        </a:rPr>
                        <a:t>POULLET NAVARRO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10"/>
                        </a:spcAft>
                      </a:pPr>
                      <a:r>
                        <a:rPr lang="es-ES" sz="1000" spc="0">
                          <a:solidFill>
                            <a:srgbClr val="000000"/>
                          </a:solidFill>
                          <a:latin typeface="Times New Roman" pitchFamily="1" panose="02020603050405020304"/>
                        </a:rPr>
                        <a:t>BLANCA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1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1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1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1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9225">
                <a:tc gridSpan="6">
                  <a:txBody>
                    <a:bodyPr vert="horz" anchor="t"/>
                    <a:lstStyle/>
                    <a:p>
                      <a:pPr marL="0" marR="76200" indent="0" algn="r">
                        <a:lnSpc>
                          <a:spcPts val="1100"/>
                        </a:lnSpc>
                        <a:spcBef>
                          <a:spcPts val="0"/>
                        </a:spcBef>
                        <a:spcAft>
                          <a:spcPts val="5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3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200" spc="0">
                <a:solidFill>
                  <a:srgbClr val="000000"/>
                </a:solidFill>
                <a:latin typeface="Arial" pitchFamily="2" panose="02020603050405020304"/>
              </a:rPr>
              <a:t>115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POYATO SANCHEZ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POZO CARRERO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CRUZ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POZO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MAR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POZO FRIAS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POZO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POZO SANZ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ENRIQUE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PRADA ZAPATA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FELISA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PRIETO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MATILDE VIOLETA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PUENTE RUIZ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PUERTAS MONTERO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ELISEO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PUERTO MOLANO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ASUNCION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PULGARIN GUERRERO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PULIDO BERMEJO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PABLO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PULIDO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QUESADA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QUIJADA HERNANDEZ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ESTRELLA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QUINTANA CERRATO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LORENZO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86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QUIROS HERRUZO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QUIÑONES MANZANO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 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RAMAJO HERNANDEZ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RAMIREZ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RAMIREZ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RAMIREZ MANCHON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LORENZO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RAMIREZ MUÑOZ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RAMIREZ ORELLANA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RAMIREZ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RAMIRO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FELIX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RAMIRO IZQUIERDO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RAMOS DEL FORCALLO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RAMOS MONTERO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RAMOS MOYA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LORENZO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RAMOS PALANCO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RAMOS REYES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RAMON MATEOS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RAMOS VACAS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RANGEL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RAYO RUBIO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ESPERANZA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REAL MOÑINO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JULIO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REBOLLEDO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REBOLLO GRANADOS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PABLO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REDONDO ESCOBAR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REDONDO MANZANO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REGODON MATEOS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REGODON REGODON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REMON ALVAREZ-ARENAS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REQUEJO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BATILDO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REY MAYORALA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RIDRUEJO CORRAL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RIERA SANS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RIERA SANS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RICARDO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RIGOTE MENDOZA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ARMANDO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RIOS AMO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JUSTA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RIQUERO CERRATO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RITORE CORTES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RIVAS TOLEDO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RIVERA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RIVERO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10"/>
                        </a:spcAft>
                      </a:pPr>
                      <a:r>
                        <a:rPr lang="es-ES" sz="1000" spc="0">
                          <a:solidFill>
                            <a:srgbClr val="000000"/>
                          </a:solidFill>
                          <a:latin typeface="Times New Roman" pitchFamily="1" panose="02020603050405020304"/>
                        </a:rPr>
                        <a:t>ROA OJALVO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10"/>
                        </a:spcAft>
                      </a:pPr>
                      <a:r>
                        <a:rPr lang="es-ES" sz="1000" spc="0">
                          <a:solidFill>
                            <a:srgbClr val="000000"/>
                          </a:solidFill>
                          <a:latin typeface="Times New Roman" pitchFamily="1" panose="02020603050405020304"/>
                        </a:rPr>
                        <a:t>ISIDRO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1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1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1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1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9225">
                <a:tc gridSpan="6">
                  <a:txBody>
                    <a:bodyPr vert="horz" anchor="t"/>
                    <a:lstStyle/>
                    <a:p>
                      <a:pPr marL="0" marR="76200" indent="0" algn="r">
                        <a:lnSpc>
                          <a:spcPts val="1100"/>
                        </a:lnSpc>
                        <a:spcBef>
                          <a:spcPts val="0"/>
                        </a:spcBef>
                        <a:spcAft>
                          <a:spcPts val="9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9685" rIns="0" bIns="0" anchor="t"/>
          <a:lstStyle/>
          <a:p>
            <a:pPr marL="45720" marR="45720" indent="0" algn="l">
              <a:lnSpc>
                <a:spcPts val="1400"/>
              </a:lnSpc>
              <a:spcAft>
                <a:spcPts val="60"/>
              </a:spcAft>
            </a:pPr>
            <a:r>
              <a:rPr lang="es-ES" sz="1300" spc="140">
                <a:solidFill>
                  <a:srgbClr val="000000"/>
                </a:solidFill>
                <a:latin typeface="Arial" pitchFamily="2" panose="02020603050405020304"/>
              </a:rPr>
              <a:t>iv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segundo periodo, la Facultad de Ciencias ha tenido que adaptarse a importantes cambios en su estructura y en la evolución de sus planes de estudio en medio de la crisis económica global de 2008, cuyos efectos, en gran medida, aún padecemos. Afortunadamente, el Centro ha contado con una plantilla de profesionales, profeso-</a:t>
            </a:r>
            <a:r>
              <a:rPr lang="es-ES" sz="1300" spc="0">
                <a:solidFill>
                  <a:srgbClr val="000000"/>
                </a:solidFill>
                <a:latin typeface="Garamond" pitchFamily="1" panose="02020603050405020304"/>
              </a:rPr>
              <a:t>rado y personal de administración y servicios, experimentada y consolidada durante el periodo anterior. </a:t>
            </a:r>
          </a:p>
          <a:p>
            <a:pPr marL="45720" marR="45720" indent="0" algn="just">
              <a:lnSpc>
                <a:spcPts val="1400"/>
              </a:lnSpc>
              <a:spcBef>
                <a:spcPts val="645"/>
              </a:spcBef>
              <a:spcAft>
                <a:spcPts val="0"/>
              </a:spcAft>
            </a:pPr>
            <a:r>
              <a:rPr lang="es-ES" sz="1300" spc="-10">
                <a:solidFill>
                  <a:srgbClr val="000000"/>
                </a:solidFill>
                <a:latin typeface="Garamond" pitchFamily="1" panose="02020603050405020304"/>
              </a:rPr>
              <a:t>La adaptación al Espacio Europeo de Educación Superior (EEES), desde la decla-</a:t>
            </a:r>
            <a:r>
              <a:rPr lang="es-ES" sz="1300" spc="-10">
                <a:solidFill>
                  <a:srgbClr val="000000"/>
                </a:solidFill>
                <a:latin typeface="Garamond" pitchFamily="1" panose="02020603050405020304"/>
              </a:rPr>
              <a:t>ración de Bolonia, en 1999, ha dirigido la evolución de los planes de estudios que finalmente se implantaron en 2010. Ello supuso la extinción de las licenciaturas y su sustitución por titulaciones de grado y de máster. En las Facultades de Cien-</a:t>
            </a:r>
            <a:r>
              <a:rPr lang="es-ES" sz="1300" spc="-10">
                <a:solidFill>
                  <a:srgbClr val="000000"/>
                </a:solidFill>
                <a:latin typeface="Garamond" pitchFamily="1" panose="02020603050405020304"/>
              </a:rPr>
              <a:t>cias, licenciaturas de 5 años que conferían un nivel MECES 3 fueron sustituidas por titulaciones de Grado de 4 años que confieren un nivel MECES 2, por lo que los estudiantes deben superar, al menos, un m´aster de 1 año, para alcanzar el nivel académico MECES 3 que conferían las anteriores licenciaturas. Este proceso, debido a la falta de planificación a nivel nacional, tuvo que superar una gran cantidad de obstáculos y requirióuna extraordinaria inversión de tiempo por parte de la comu-</a:t>
            </a:r>
            <a:r>
              <a:rPr lang="es-ES" sz="1300" spc="-10">
                <a:solidFill>
                  <a:srgbClr val="000000"/>
                </a:solidFill>
                <a:latin typeface="Garamond" pitchFamily="1" panose="02020603050405020304"/>
              </a:rPr>
              <a:t>nidad universitaria en detrimento del normal desarrollo de sus fines fundamentales, la docencia y la investigación. Por otra parte, la implantación de los nuevos grados y másteres universitarios se llevóa cabo en plena crisis económica y por lo tanto sobre la premisa general de “coste 0”. Ello impidióel desarrollo en plenitud de los aspectos más innovadores de la adaptación al EEES, que requería y requiere, indudablemen-</a:t>
            </a:r>
            <a:r>
              <a:rPr lang="es-ES" sz="1300" spc="-10">
                <a:solidFill>
                  <a:srgbClr val="000000"/>
                </a:solidFill>
                <a:latin typeface="Garamond" pitchFamily="1" panose="02020603050405020304"/>
              </a:rPr>
              <a:t>te, una mayor inversión en infraestructura y recursos humanos. Además, un factor muy importante a tener en cuenta como resultado de la adaptación al EEES es la implantación de las titulaciones de máster, que confieren especialización y profesio-</a:t>
            </a:r>
            <a:r>
              <a:rPr lang="es-ES" sz="1300" spc="-10">
                <a:solidFill>
                  <a:srgbClr val="000000"/>
                </a:solidFill>
                <a:latin typeface="Garamond" pitchFamily="1" panose="02020603050405020304"/>
              </a:rPr>
              <a:t>nalidad y cuyo éxito estámuy supeditado a la estructura económica y de capacidad de desarrollo de la región en la que se ubique la Universidad. Si las titulaciones de grado se concibieron como titulaciones generalistas y por lo tanto su calidad podía asemejarse en las distintas universidades, las titulaciones de m´aster son mucho m´as especializadas y su posibilidad de implantación estámuy condicionada por el desa-</a:t>
            </a:r>
            <a:r>
              <a:rPr lang="es-ES" sz="1300" spc="-10">
                <a:solidFill>
                  <a:srgbClr val="000000"/>
                </a:solidFill>
                <a:latin typeface="Garamond" pitchFamily="1" panose="02020603050405020304"/>
              </a:rPr>
              <a:t>rrollo económico del entorno y la riqueza de su tejido productivo. En este sentido, podemos afirmar que la competitividad de las universidades se definirá, sobre todo, por la oferta de titulaciones de m´aster y la medida en que los mismos faciliten el acceso a mejores oportunidades de empleo. Este condicionante puede ser decisivo en el desarrollo de las universidades en regiones secularmente peor equipadas como Extremadura. Por ello, estas universidades necesitan urgentemente un plan de fi-</a:t>
            </a:r>
            <a:r>
              <a:rPr lang="es-ES" sz="1300" spc="-10">
                <a:solidFill>
                  <a:srgbClr val="000000"/>
                </a:solidFill>
                <a:latin typeface="Garamond" pitchFamily="1" panose="02020603050405020304"/>
              </a:rPr>
              <a:t>nanciación de acuerdo a su dimensión y a sus objetivos que les permitan planificar, al menos, su futuro inmediato y de medio plazo. Necesitan contar con la confianza y el apoyo financiero de la sociedad a la que sirven para garantizar el desarrollo económico y social de la propia comunidad. </a:t>
            </a:r>
          </a:p>
          <a:p>
            <a:pPr marL="45720" marR="45720" indent="0" algn="just">
              <a:lnSpc>
                <a:spcPts val="1400"/>
              </a:lnSpc>
              <a:spcBef>
                <a:spcPts val="530"/>
              </a:spcBef>
              <a:spcAft>
                <a:spcPts val="2060"/>
              </a:spcAft>
            </a:pPr>
            <a:r>
              <a:rPr lang="es-ES" sz="1300" spc="0">
                <a:solidFill>
                  <a:srgbClr val="000000"/>
                </a:solidFill>
                <a:latin typeface="Garamond" pitchFamily="1" panose="02020603050405020304"/>
              </a:rPr>
              <a:t>Otro factor a tener muy en cuenta es el cambio paulatino de la estructura univer-</a:t>
            </a:r>
            <a:r>
              <a:rPr lang="es-ES" sz="1300" spc="0">
                <a:solidFill>
                  <a:srgbClr val="000000"/>
                </a:solidFill>
                <a:latin typeface="Garamond" pitchFamily="1" panose="02020603050405020304"/>
              </a:rPr>
              <a:t>sitaria que conmueve la organización de centros y departamentos. De entre estos cambios quiero referirme, por un lado, a la separación efectiva de la docencia y la investigación y por otro lado, a la separación de los estudios de grado y postgra-do. Ambos procesos, que afectan profundamente al ordenamiento institucional están ocurriendo de forma solapada, superponiéndose sutilmente a una estructura anterior que no ha sido, sin embargo, adecuadamente redefinida.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0800" rIns="0" bIns="0" anchor="t"/>
          <a:lstStyle/>
          <a:p>
            <a:pPr marL="45720" marR="45720" indent="0" algn="l">
              <a:lnSpc>
                <a:spcPts val="1400"/>
              </a:lnSpc>
              <a:spcAft>
                <a:spcPts val="15"/>
              </a:spcAft>
            </a:pPr>
            <a:r>
              <a:rPr lang="es-ES" sz="1150" b="1" spc="-65">
                <a:solidFill>
                  <a:srgbClr val="000000"/>
                </a:solidFill>
                <a:latin typeface="Courier New" pitchFamily="3" panose="02020603050405020304"/>
              </a:rPr>
              <a:t>50 Aniversario 1968–2018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4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116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3985">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ROBLES DIAZ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CLARA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ALONSO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CACERES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CANCHO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CARO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CORRALES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FLORES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FCO.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CONCEPCION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GUTIERREZ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MARQUEZ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SOLEDAD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MORATINOS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BEATRIZ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MORLESIN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PINILLA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POZO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JOAQUIN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RASERO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CRISTINA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RIAÑO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RODRIGUEZ-ARIAS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RODRIGUEZ-ESTECHA ALVAREZ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MONTAÑA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ROJO MEDINA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ROMAN CORRALES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ROMAN GALAN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ROMAN GALAN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ROMERO CASABLANCA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ROMERO CORDERO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VALERICO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ROMERO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ROMERO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ROMERO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ISIDORO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ROMERO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ALMUDENA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ROMERO PORRO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ROMERO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68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ROSADO GARCIA-MARTIN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ROSAS MUÑOZ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BRAVO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LADISLAO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GOMEZ CAMINERO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SILVINA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LEAL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AMPARO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MARRON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MERINO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LEONISIA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MUZGUIZ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MUZGUIZ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RUBIO OLIVERA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DEL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RUFINO RIVAS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TOMAS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RUFO BAZAGA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ENRIQUE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RUFO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MONTAÑA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RUIZ AREVALO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RUIZ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RUIZ 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RUIZ DE GAUNA BURGUILLO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IGNACIA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RUIZ DE LA CONCHA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RUIZ ESTEBAN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4940">
                <a:tc gridSpan="6">
                  <a:txBody>
                    <a:bodyPr vert="horz" anchor="t"/>
                    <a:lstStyle/>
                    <a:p>
                      <a:pPr marL="0" marR="76200" indent="0" algn="r">
                        <a:lnSpc>
                          <a:spcPts val="1100"/>
                        </a:lnSpc>
                        <a:spcBef>
                          <a:spcPts val="0"/>
                        </a:spcBef>
                        <a:spcAft>
                          <a:spcPts val="30"/>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4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2540" rIns="0" bIns="0" anchor="t"/>
          <a:lstStyle/>
          <a:p>
            <a:pPr marL="0" marR="0" indent="0" algn="l">
              <a:lnSpc>
                <a:spcPts val="1500"/>
              </a:lnSpc>
              <a:spcAft>
                <a:spcPts val="45"/>
              </a:spcAft>
              <a:tabLst>
                <a:tab algn="r" pos="5486400"/>
              </a:tabLst>
            </a:pPr>
            <a:r>
              <a:rPr lang="es-ES" sz="1300" b="1" spc="0">
                <a:solidFill>
                  <a:srgbClr val="000000"/>
                </a:solidFill>
                <a:latin typeface="Garamond" pitchFamily="1" panose="02020603050405020304"/>
              </a:rPr>
              <a:t>6. Estudiantes </a:t>
            </a:r>
            <a:r>
              <a:rPr lang="es-ES" sz="1250" spc="0">
                <a:solidFill>
                  <a:srgbClr val="000000"/>
                </a:solidFill>
                <a:latin typeface="Arial" pitchFamily="2" panose="02020603050405020304"/>
              </a:rPr>
              <a:t>117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557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2550"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081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RUIZ FERNANDEZ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RUIZ MONTES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INES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RUIZ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7160">
                <a:tc>
                  <a:txBody>
                    <a:bodyPr vert="horz" anchor="t"/>
                    <a:lstStyle/>
                    <a:p>
                      <a:pPr marL="115570" marR="0" indent="0" algn="l">
                        <a:lnSpc>
                          <a:spcPts val="1000"/>
                        </a:lnSpc>
                        <a:spcBef>
                          <a:spcPts val="0"/>
                        </a:spcBef>
                        <a:spcAft>
                          <a:spcPts val="0"/>
                        </a:spcAft>
                      </a:pPr>
                      <a:r>
                        <a:rPr lang="es-ES" sz="1000" spc="0">
                          <a:solidFill>
                            <a:srgbClr val="000000"/>
                          </a:solidFill>
                          <a:latin typeface="Times New Roman" pitchFamily="1" panose="02020603050405020304"/>
                        </a:rPr>
                        <a:t>RUIZ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1000" spc="0">
                          <a:solidFill>
                            <a:srgbClr val="000000"/>
                          </a:solidFill>
                          <a:latin typeface="Times New Roman" pitchFamily="1" panose="02020603050405020304"/>
                        </a:rPr>
                        <a:t>M. GRANADA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SABIO FRANCO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SABIO REY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EDUARDO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SALAMANCA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SALAS BELTRAN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SALAS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VICTORIA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SALGUERO HERNANDEZ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SALGUERO ROJAS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ELVIRA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SALGUERO ROJAS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BEATRIZ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 PEDRO LEDESMA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AMADO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BAÑEZA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RAQUEL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BRAVO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ASCENSION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CASAS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JACINTO 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LUIS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ESCOBAR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MODESTO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GREGORIO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GUILLEN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22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IÑIGUEZ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MENDOZA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DE LA LUZ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CONSUELO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24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PEÑA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MONSERRAT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PEÑA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PIRIZ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PORRAS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POZO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REY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ROSA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RUBIO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IGNACIO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RUIZ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ALFONSO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B.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GEMA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GABRIEL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SERRANO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MAURICIO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SIERRA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ANICETO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TRENADO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CONCEPCION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ZAMBRANO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SANCHEZ ZAPATA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DE DIOS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SANDOVAL ROMAN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SANGUINO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SANSON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JORGE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SANTANA TRIANO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SANTOS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SANTOS NEVADO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MIGUEL FCO.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SANTOS VEGA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SANZ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SAYAGO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DOMINGO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5570" marR="0" indent="0" algn="l">
                        <a:lnSpc>
                          <a:spcPts val="1100"/>
                        </a:lnSpc>
                        <a:spcBef>
                          <a:spcPts val="0"/>
                        </a:spcBef>
                        <a:spcAft>
                          <a:spcPts val="0"/>
                        </a:spcAft>
                      </a:pPr>
                      <a:r>
                        <a:rPr lang="es-ES" sz="1000" spc="0">
                          <a:solidFill>
                            <a:srgbClr val="000000"/>
                          </a:solidFill>
                          <a:latin typeface="Times New Roman" pitchFamily="1" panose="02020603050405020304"/>
                        </a:rPr>
                        <a:t>SAYAGO GORDILLO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4940">
                <a:tc gridSpan="6">
                  <a:txBody>
                    <a:bodyPr vert="horz" anchor="t"/>
                    <a:lstStyle/>
                    <a:p>
                      <a:pPr marL="0" marR="76200" indent="0" algn="r">
                        <a:lnSpc>
                          <a:spcPts val="1100"/>
                        </a:lnSpc>
                        <a:spcBef>
                          <a:spcPts val="0"/>
                        </a:spcBef>
                        <a:spcAft>
                          <a:spcPts val="70"/>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4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080" rIns="0" bIns="0" anchor="t"/>
          <a:lstStyle/>
          <a:p>
            <a:pPr marL="0" marR="0" indent="0" algn="l">
              <a:lnSpc>
                <a:spcPts val="1400"/>
              </a:lnSpc>
              <a:spcAft>
                <a:spcPts val="105"/>
              </a:spcAft>
              <a:tabLst>
                <a:tab algn="r" pos="5440680"/>
              </a:tabLst>
            </a:pPr>
            <a:r>
              <a:rPr lang="es-ES" sz="1200" spc="0">
                <a:solidFill>
                  <a:srgbClr val="000000"/>
                </a:solidFill>
                <a:latin typeface="Arial" pitchFamily="2" panose="02020603050405020304"/>
              </a:rPr>
              <a:t>118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868997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303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3985">
                <a:tc>
                  <a:txBody>
                    <a:bodyPr vert="horz" anchor="t"/>
                    <a:lstStyle/>
                    <a:p>
                      <a:pPr marL="113030" marR="0" indent="0" algn="l">
                        <a:lnSpc>
                          <a:spcPts val="1000"/>
                        </a:lnSpc>
                        <a:spcBef>
                          <a:spcPts val="0"/>
                        </a:spcBef>
                        <a:spcAft>
                          <a:spcPts val="0"/>
                        </a:spcAft>
                      </a:pPr>
                      <a:r>
                        <a:rPr lang="es-ES" sz="1000" spc="0">
                          <a:solidFill>
                            <a:srgbClr val="000000"/>
                          </a:solidFill>
                          <a:latin typeface="Times New Roman" pitchFamily="1" panose="02020603050405020304"/>
                        </a:rPr>
                        <a:t>SENSO MEDINA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1000" spc="0">
                          <a:solidFill>
                            <a:srgbClr val="000000"/>
                          </a:solidFill>
                          <a:latin typeface="Times New Roman" pitchFamily="1" panose="02020603050405020304"/>
                        </a:rPr>
                        <a:t>JUAN DIEGO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BLAZQUEZ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ALONSO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FLORES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FUENTES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ROCHE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RICARDO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RUIPEREZ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CLARA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SERRANO SERRANO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SICILIA VAZQUEZ DE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605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SIERRA CARMONA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986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SIERRA MUÑOZ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SILVA PALACIOS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SILVA PALACIOS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OLIVIA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SIMANCAS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SOLANO MACIAS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SOLIS QUIJADA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SORIANO CAMINO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LUISA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SOTO GUTIERRO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SUAREZ ARAUJO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CARMEN PAZ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SUAREZ MARCELO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SUAREZ MONTERO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SOLEDAD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716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SUDON AGUILAR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SOLEDAD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SUERO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TABARES VIONDI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TARIFA POLO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SOFIA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TENA MORALES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TERRON SOLIS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TIMON ESTEBAN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TIRADO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TISNER MADRID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BLAS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TOLEDO MATEOS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TOLERO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TOLOSA ARROYO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SANTIAGO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TOMILLO ATIENZA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TORIBIO ORTEGA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TORO GORDILLO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M.CORONADA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TORRALBA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SEBASTIAN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TORREJON SEGADOR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TORRES MANCHA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TORRES SEVILLANO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TORRESCUSA MALDONADO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MATILDE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TORVISCO FUENTES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TREJO MENAYO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TREJO SANSON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GABRIEL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TRUJILLO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RICARDO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TRUJILLO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JESUS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TUREGANO ALBARRAN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BERNANDO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URIA BLAZQUEZ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VICTORIA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UTRERA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 GUADALUPE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UTRERA TORRES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YOLANDA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VACA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VACA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ANGELA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VALDES DE ELIZALBE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100"/>
                        </a:lnSpc>
                        <a:spcBef>
                          <a:spcPts val="0"/>
                        </a:spcBef>
                        <a:spcAft>
                          <a:spcPts val="30"/>
                        </a:spcAft>
                      </a:pPr>
                      <a:r>
                        <a:rPr lang="es-ES" sz="1000" spc="0">
                          <a:solidFill>
                            <a:srgbClr val="000000"/>
                          </a:solidFill>
                          <a:latin typeface="Times New Roman" pitchFamily="1" panose="02020603050405020304"/>
                        </a:rPr>
                        <a:t>VALDES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100"/>
                        </a:lnSpc>
                        <a:spcBef>
                          <a:spcPts val="0"/>
                        </a:spcBef>
                        <a:spcAft>
                          <a:spcPts val="30"/>
                        </a:spcAft>
                      </a:pPr>
                      <a:r>
                        <a:rPr lang="es-ES" sz="1000" spc="0">
                          <a:solidFill>
                            <a:srgbClr val="000000"/>
                          </a:solidFill>
                          <a:latin typeface="Times New Roman" pitchFamily="1" panose="02020603050405020304"/>
                        </a:rPr>
                        <a:t>M.ESPERANZA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100"/>
                        </a:lnSpc>
                        <a:spcBef>
                          <a:spcPts val="0"/>
                        </a:spcBef>
                        <a:spcAft>
                          <a:spcPts val="3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4605" indent="0" algn="r">
                        <a:lnSpc>
                          <a:spcPts val="1100"/>
                        </a:lnSpc>
                        <a:spcBef>
                          <a:spcPts val="0"/>
                        </a:spcBef>
                        <a:spcAft>
                          <a:spcPts val="30"/>
                        </a:spcAft>
                      </a:pPr>
                      <a:r>
                        <a:rPr lang="es-ES" sz="1000" spc="0">
                          <a:solidFill>
                            <a:srgbClr val="000000"/>
                          </a:solidFill>
                          <a:latin typeface="Times New Roman" pitchFamily="1" panose="02020603050405020304"/>
                        </a:rPr>
                        <a:t>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100"/>
                        </a:lnSpc>
                        <a:spcBef>
                          <a:spcPts val="0"/>
                        </a:spcBef>
                        <a:spcAft>
                          <a:spcPts val="30"/>
                        </a:spcAft>
                      </a:pPr>
                      <a:r>
                        <a:rPr lang="es-ES" sz="1000" spc="0">
                          <a:solidFill>
                            <a:srgbClr val="000000"/>
                          </a:solidFill>
                          <a:latin typeface="Times New Roman" pitchFamily="1" panose="02020603050405020304"/>
                        </a:rPr>
                        <a:t>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79070" indent="0" algn="r">
                        <a:lnSpc>
                          <a:spcPts val="1100"/>
                        </a:lnSpc>
                        <a:spcBef>
                          <a:spcPts val="0"/>
                        </a:spcBef>
                        <a:spcAft>
                          <a:spcPts val="30"/>
                        </a:spcAft>
                      </a:pPr>
                      <a:r>
                        <a:rPr lang="es-ES" sz="1000" spc="0">
                          <a:solidFill>
                            <a:srgbClr val="000000"/>
                          </a:solidFill>
                          <a:latin typeface="Times New Roman" pitchFamily="1" panose="02020603050405020304"/>
                        </a:rPr>
                        <a:t>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51765">
                <a:tc gridSpan="6">
                  <a:txBody>
                    <a:bodyPr vert="horz" anchor="t"/>
                    <a:lstStyle/>
                    <a:p>
                      <a:pPr marL="0" marR="76200" indent="0" algn="r">
                        <a:lnSpc>
                          <a:spcPts val="1100"/>
                        </a:lnSpc>
                        <a:spcBef>
                          <a:spcPts val="0"/>
                        </a:spcBef>
                        <a:spcAft>
                          <a:spcPts val="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4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400"/>
              </a:lnSpc>
              <a:spcAft>
                <a:spcPts val="115"/>
              </a:spcAft>
              <a:tabLst>
                <a:tab algn="r" pos="5486400"/>
              </a:tabLst>
            </a:pPr>
            <a:r>
              <a:rPr lang="es-ES" sz="1200" b="1" spc="0">
                <a:solidFill>
                  <a:srgbClr val="000000"/>
                </a:solidFill>
                <a:latin typeface="Times New Roman" pitchFamily="1" panose="02020603050405020304"/>
              </a:rPr>
              <a:t>6. Estudiantes </a:t>
            </a:r>
            <a:r>
              <a:rPr lang="es-ES" sz="1200" spc="0">
                <a:solidFill>
                  <a:srgbClr val="000000"/>
                </a:solidFill>
                <a:latin typeface="Times New Roman" pitchFamily="1" panose="02020603050405020304"/>
              </a:rPr>
              <a:t>119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35">
                <a:solidFill>
                  <a:srgbClr val="000000"/>
                </a:solidFill>
                <a:latin typeface="Times New Roman" pitchFamily="1" panose="02020603050405020304"/>
              </a:rPr>
              <a:t>ESTUDIANTES LICENCIADOS POR LA FACULTAD DE CIENCIAS. Periodo 1968–1992 </a:t>
            </a:r>
          </a:p>
        </p:txBody>
      </p:sp>
      <p:graphicFrame>
        <p:nvGraphicFramePr>
          <p:cNvPr id="5" name=""/>
          <p:cNvGraphicFramePr>
            <a:graphicFrameLocks noGrp="1"/>
          </p:cNvGraphicFramePr>
          <p:nvPr/>
        </p:nvGraphicFramePr>
        <p:xfrm>
          <a:off x="1158240" y="1042670"/>
          <a:ext cx="5486400" cy="6980555"/>
        </p:xfrm>
        <a:graphic>
          <a:graphicData uri="http://schemas.openxmlformats.org/drawingml/2006/table">
            <a:tbl>
              <a:tblGrid>
                <a:gridCol w="2310130"/>
                <a:gridCol w="1438910"/>
                <a:gridCol w="326390"/>
                <a:gridCol w="362585"/>
                <a:gridCol w="307975"/>
                <a:gridCol w="527050"/>
              </a:tblGrid>
              <a:tr h="155575">
                <a:tc>
                  <a:txBody>
                    <a:bodyPr vert="horz" anchor="t"/>
                    <a:lstStyle/>
                    <a:p>
                      <a:pPr marL="11303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r">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605" indent="0" algn="r">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In.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79070" indent="0" algn="r">
                        <a:lnSpc>
                          <a:spcPts val="1100"/>
                        </a:lnSpc>
                        <a:spcBef>
                          <a:spcPts val="0"/>
                        </a:spcBef>
                        <a:spcAft>
                          <a:spcPts val="55"/>
                        </a:spcAft>
                      </a:pPr>
                      <a:r>
                        <a:rPr lang="es-ES" sz="1000" spc="0">
                          <a:solidFill>
                            <a:srgbClr val="000000"/>
                          </a:solidFill>
                          <a:latin typeface="Times New Roman" pitchFamily="1" panose="02020603050405020304"/>
                        </a:rPr>
                        <a:t>Fin.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0810">
                <a:tc>
                  <a:txBody>
                    <a:bodyPr vert="horz" anchor="t"/>
                    <a:lstStyle/>
                    <a:p>
                      <a:pPr marL="113030" marR="0" indent="0" algn="l">
                        <a:lnSpc>
                          <a:spcPts val="1000"/>
                        </a:lnSpc>
                        <a:spcBef>
                          <a:spcPts val="0"/>
                        </a:spcBef>
                        <a:spcAft>
                          <a:spcPts val="0"/>
                        </a:spcAft>
                      </a:pPr>
                      <a:r>
                        <a:rPr lang="es-ES" sz="1000" spc="0">
                          <a:solidFill>
                            <a:srgbClr val="000000"/>
                          </a:solidFill>
                          <a:latin typeface="Times New Roman" pitchFamily="1" panose="02020603050405020304"/>
                        </a:rPr>
                        <a:t>VALENCIA BARRAGAN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1000" spc="0">
                          <a:solidFill>
                            <a:srgbClr val="000000"/>
                          </a:solidFill>
                          <a:latin typeface="Times New Roman" pitchFamily="1" panose="02020603050405020304"/>
                        </a:rPr>
                        <a:t>CONCEPCION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605" indent="0" algn="r">
                        <a:lnSpc>
                          <a:spcPts val="10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79070" indent="0" algn="r">
                        <a:lnSpc>
                          <a:spcPts val="10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VALIENTE GONZALEZ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PABLO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VALLEJO VILLALOBOS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VALVERDE CASTILLO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PILAR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VARGAS GIRALDO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ISABEL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VAZ CARRASPISO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VAZQUEZ DE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LUIS MILLAN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VAZQUEZ DE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AMELIO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VAZQUEZ GUTIERREZ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ALFONSO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VAZQUEZ HERNANDEZ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VAZQUEZ MENDOZA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GABRIEL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VAZQUEZ PARDO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VEGA DIAZ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MIRIAN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VEGA ECHEVARRIA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M.CARMEN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VEGA FERNANDEZ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SILVERIO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VEGA FERNANDEZ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ISABEL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VEGA FERNANDEZ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VEGA FERNANDEZ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M.JESUS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VEGA FERNANDEZ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DE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VELARDE DIAZ-PACHE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VELASCO GEMIO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RAMON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VELAZQUEZ JIMENEZ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VERA TOME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FELICIANO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VICENTE CALLE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CANDIDO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VICENTE PUERTO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DIEGO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VIGARA MORENO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JOSE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VIGARA RUIZ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DIONISIO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VILA DONCEL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SANTIAGO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VILAPLANA GUERRERO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BELEN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VILLA PONS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CONCEPCION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VILLA PONS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ROSA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VILLAFAINA MORICHE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MARGARITA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VILLALOBOS FERNANDEZ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M.ANGELES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VILLALOBOS MACIAS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VILLANUEVA IRURITA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IGNACIO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VILLANUEVA REBOLLO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ANGELES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VILLARES MORALES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VINAGRE ARIAS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VINAGRE JARA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VINAGRE MATA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WERE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FELIPE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91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ZABALA ALONSO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ZAMBRANO GONZALEZ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ASCENSION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69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ZAMBRANO GONZALEZ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SANTOS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ZAMORA CABANILAS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74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ZAMORA CORCHERO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ROSARIO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ZAMORA DE ALBA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EMILIANO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605" indent="0" algn="r">
                        <a:lnSpc>
                          <a:spcPts val="1100"/>
                        </a:lnSpc>
                        <a:spcBef>
                          <a:spcPts val="0"/>
                        </a:spcBef>
                        <a:spcAft>
                          <a:spcPts val="0"/>
                        </a:spcAft>
                      </a:pPr>
                      <a:r>
                        <a:rPr lang="es-ES" sz="1000" spc="0">
                          <a:solidFill>
                            <a:srgbClr val="000000"/>
                          </a:solidFill>
                          <a:latin typeface="Times New Roman" pitchFamily="1" panose="02020603050405020304"/>
                        </a:rPr>
                        <a:t>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79070" indent="0" algn="r">
                        <a:lnSpc>
                          <a:spcPts val="1100"/>
                        </a:lnSpc>
                        <a:spcBef>
                          <a:spcPts val="0"/>
                        </a:spcBef>
                        <a:spcAft>
                          <a:spcPts val="0"/>
                        </a:spcAft>
                      </a:pPr>
                      <a:r>
                        <a:rPr lang="es-ES" sz="1000" spc="0">
                          <a:solidFill>
                            <a:srgbClr val="000000"/>
                          </a:solidFill>
                          <a:latin typeface="Times New Roman" pitchFamily="1" panose="02020603050405020304"/>
                        </a:rPr>
                        <a:t>82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67005">
                <a:tc>
                  <a:txBody>
                    <a:bodyPr vert="horz" anchor="t"/>
                    <a:lstStyle/>
                    <a:p>
                      <a:pPr marL="113030" marR="0" indent="0" algn="l">
                        <a:lnSpc>
                          <a:spcPts val="1100"/>
                        </a:lnSpc>
                        <a:spcBef>
                          <a:spcPts val="0"/>
                        </a:spcBef>
                        <a:spcAft>
                          <a:spcPts val="80"/>
                        </a:spcAft>
                      </a:pPr>
                      <a:r>
                        <a:rPr lang="es-ES" sz="1000" spc="0">
                          <a:solidFill>
                            <a:srgbClr val="000000"/>
                          </a:solidFill>
                          <a:latin typeface="Times New Roman" pitchFamily="1" panose="02020603050405020304"/>
                        </a:rPr>
                        <a:t>ZARALLO MORENO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1100"/>
                        </a:lnSpc>
                        <a:spcBef>
                          <a:spcPts val="0"/>
                        </a:spcBef>
                        <a:spcAft>
                          <a:spcPts val="80"/>
                        </a:spcAft>
                      </a:pPr>
                      <a:r>
                        <a:rPr lang="es-ES" sz="1000" spc="0">
                          <a:solidFill>
                            <a:srgbClr val="000000"/>
                          </a:solidFill>
                          <a:latin typeface="Times New Roman" pitchFamily="1" panose="02020603050405020304"/>
                        </a:rPr>
                        <a:t>JOSE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r">
                        <a:lnSpc>
                          <a:spcPts val="1100"/>
                        </a:lnSpc>
                        <a:spcBef>
                          <a:spcPts val="0"/>
                        </a:spcBef>
                        <a:spcAft>
                          <a:spcPts val="8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605" indent="0" algn="r">
                        <a:lnSpc>
                          <a:spcPts val="1100"/>
                        </a:lnSpc>
                        <a:spcBef>
                          <a:spcPts val="0"/>
                        </a:spcBef>
                        <a:spcAft>
                          <a:spcPts val="80"/>
                        </a:spcAft>
                      </a:pPr>
                      <a:r>
                        <a:rPr lang="es-ES" sz="1000" spc="0">
                          <a:solidFill>
                            <a:srgbClr val="000000"/>
                          </a:solidFill>
                          <a:latin typeface="Times New Roman" pitchFamily="1" panose="02020603050405020304"/>
                        </a:rPr>
                        <a:t>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100"/>
                        </a:lnSpc>
                        <a:spcBef>
                          <a:spcPts val="0"/>
                        </a:spcBef>
                        <a:spcAft>
                          <a:spcPts val="80"/>
                        </a:spcAft>
                      </a:pPr>
                      <a:r>
                        <a:rPr lang="es-ES" sz="1000" spc="0">
                          <a:solidFill>
                            <a:srgbClr val="000000"/>
                          </a:solidFill>
                          <a:latin typeface="Times New Roman" pitchFamily="1" panose="02020603050405020304"/>
                        </a:rPr>
                        <a:t>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79070" indent="0" algn="r">
                        <a:lnSpc>
                          <a:spcPts val="1100"/>
                        </a:lnSpc>
                        <a:spcBef>
                          <a:spcPts val="0"/>
                        </a:spcBef>
                        <a:spcAft>
                          <a:spcPts val="80"/>
                        </a:spcAft>
                      </a:pPr>
                      <a:r>
                        <a:rPr lang="es-ES" sz="1000" spc="0">
                          <a:solidFill>
                            <a:srgbClr val="000000"/>
                          </a:solidFill>
                          <a:latin typeface="Times New Roman" pitchFamily="1" panose="02020603050405020304"/>
                        </a:rPr>
                        <a:t>85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57910" y="8021955"/>
            <a:ext cx="5486400" cy="1709420"/>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1200" b="1" spc="15">
                <a:solidFill>
                  <a:srgbClr val="000000"/>
                </a:solidFill>
                <a:latin typeface="Times New Roman" pitchFamily="1" panose="02020603050405020304"/>
              </a:rPr>
              <a:t>abla </a:t>
            </a:r>
            <a:r>
              <a:rPr lang="es-ES" sz="1200" spc="15">
                <a:solidFill>
                  <a:srgbClr val="000000"/>
                </a:solidFill>
                <a:latin typeface="Times New Roman" pitchFamily="1" panose="02020603050405020304"/>
              </a:rPr>
              <a:t>6.4: </a:t>
            </a:r>
          </a:p>
          <a:p>
            <a:pPr marL="0" marR="0" indent="0" algn="ctr">
              <a:lnSpc>
                <a:spcPts val="1400"/>
              </a:lnSpc>
              <a:spcBef>
                <a:spcPts val="55"/>
              </a:spcBef>
              <a:spcAft>
                <a:spcPts val="10940"/>
              </a:spcAft>
            </a:pPr>
            <a:r>
              <a:rPr lang="es-ES" sz="1200" spc="20">
                <a:solidFill>
                  <a:srgbClr val="000000"/>
                </a:solidFill>
                <a:latin typeface="Times New Roman" pitchFamily="1" panose="02020603050405020304"/>
              </a:rPr>
              <a:t>Relación de estudiantes licenciados en los primeros 25 años: 1968–1992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0" indent="0" algn="r">
              <a:lnSpc>
                <a:spcPts val="1400"/>
              </a:lnSpc>
              <a:spcAft>
                <a:spcPts val="50"/>
              </a:spcAft>
            </a:pPr>
            <a:r>
              <a:rPr lang="es-ES" sz="1200" b="1" spc="70">
                <a:solidFill>
                  <a:srgbClr val="000000"/>
                </a:solidFill>
                <a:latin typeface="Times New Roman" pitchFamily="1" panose="02020603050405020304"/>
              </a:rPr>
              <a:t>Memoria Histórica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4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76"/>
          <a:stretch>
            <a:fillRect/>
          </a:stretch>
        </p:blipFill>
        <p:spPr>
          <a:xfrm>
            <a:off x="1362710" y="902335"/>
            <a:ext cx="4848860" cy="3358515"/>
          </a:xfrm>
          <a:prstGeom prst="rect">
            <a:avLst/>
          </a:prstGeom>
        </p:spPr>
      </p:pic>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80"/>
              </a:spcAft>
              <a:tabLst>
                <a:tab algn="r" pos="5440680"/>
              </a:tabLst>
            </a:pPr>
            <a:r>
              <a:rPr lang="es-ES" sz="1150" spc="0">
                <a:solidFill>
                  <a:srgbClr val="000000"/>
                </a:solidFill>
                <a:latin typeface="Arial" pitchFamily="2" panose="02020603050405020304"/>
              </a:rPr>
              <a:t>120 </a:t>
            </a:r>
            <a:r>
              <a:rPr lang="es-ES" sz="1300" b="1" spc="0">
                <a:solidFill>
                  <a:srgbClr val="000000"/>
                </a:solidFill>
                <a:latin typeface="Garamond" pitchFamily="1" panose="02020603050405020304"/>
              </a:rPr>
              <a:t>6.2. Estudiantes egresados </a:t>
            </a:r>
          </a:p>
        </p:txBody>
      </p:sp>
      <p:sp>
        <p:nvSpPr>
          <p:cNvPr id="5" name=""/>
          <p:cNvSpPr/>
          <p:nvPr>
            <p:ph type="body" idx="10"/>
          </p:nvPr>
        </p:nvSpPr>
        <p:spPr>
          <a:xfrm>
            <a:off x="1054735" y="4343400"/>
            <a:ext cx="5486400" cy="1017905"/>
          </a:xfrm>
          <a:prstGeom prst="rect">
            <a:avLst/>
          </a:prstGeom>
          <a:noFill/>
          <a:ln w="0" cmpd="sng">
            <a:noFill/>
            <a:prstDash val="solid"/>
          </a:ln>
        </p:spPr>
        <p:txBody>
          <a:bodyPr vert="horz" lIns="0" tIns="52705" rIns="0" bIns="0" anchor="t"/>
          <a:lstStyle/>
          <a:p>
            <a:pPr marL="0" marR="0" indent="0" algn="ctr">
              <a:lnSpc>
                <a:spcPts val="1300"/>
              </a:lnSpc>
              <a:spcAft>
                <a:spcPts val="0"/>
              </a:spcAft>
            </a:pPr>
            <a:r>
              <a:rPr lang="es-ES" sz="1300" b="1" spc="0">
                <a:solidFill>
                  <a:srgbClr val="000000"/>
                </a:solidFill>
                <a:latin typeface="Garamond" pitchFamily="1" panose="02020603050405020304"/>
              </a:rPr>
              <a:t>Figura </a:t>
            </a:r>
            <a:r>
              <a:rPr lang="es-ES" sz="1250" b="1" spc="0">
                <a:solidFill>
                  <a:srgbClr val="000000"/>
                </a:solidFill>
                <a:latin typeface="Arial" pitchFamily="2" panose="02020603050405020304"/>
              </a:rPr>
              <a:t>III</a:t>
            </a:r>
            <a:r>
              <a:rPr lang="es-ES" sz="1150" spc="0">
                <a:solidFill>
                  <a:srgbClr val="000000"/>
                </a:solidFill>
                <a:latin typeface="Arial" pitchFamily="2" panose="02020603050405020304"/>
              </a:rPr>
              <a:t>: </a:t>
            </a:r>
            <a:r>
              <a:rPr lang="es-ES" sz="1100" spc="0">
                <a:solidFill>
                  <a:srgbClr val="000000"/>
                </a:solidFill>
                <a:latin typeface="Times New Roman" pitchFamily="1" panose="02020603050405020304"/>
              </a:rPr>
              <a:t>Primera promoción de la </a:t>
            </a:r>
            <a:r>
              <a:rPr lang="es-ES" sz="1300" b="1" spc="0">
                <a:solidFill>
                  <a:srgbClr val="000000"/>
                </a:solidFill>
                <a:latin typeface="Garamond" pitchFamily="1" panose="02020603050405020304"/>
              </a:rPr>
              <a:t>Universidad de Extremadura </a:t>
            </a:r>
            <a:r>
              <a:rPr lang="es-ES" sz="1100" spc="0">
                <a:solidFill>
                  <a:srgbClr val="000000"/>
                </a:solidFill>
                <a:latin typeface="Times New Roman" pitchFamily="1" panose="02020603050405020304"/>
              </a:rPr>
              <a:t>(segunda de la </a:t>
            </a:r>
            <a:br/>
            <a:r>
              <a:rPr lang="es-ES" sz="1300" b="1" spc="0">
                <a:solidFill>
                  <a:srgbClr val="000000"/>
                </a:solidFill>
                <a:latin typeface="Garamond" pitchFamily="1" panose="02020603050405020304"/>
              </a:rPr>
              <a:t>Facultad de Ciencias</a:t>
            </a:r>
            <a:r>
              <a:rPr lang="es-ES" sz="1100" spc="0">
                <a:solidFill>
                  <a:srgbClr val="000000"/>
                </a:solidFill>
                <a:latin typeface="Times New Roman" pitchFamily="1" panose="02020603050405020304"/>
              </a:rPr>
              <a:t>). Investidura </a:t>
            </a:r>
          </a:p>
          <a:p>
            <a:pPr marL="0" marR="0" indent="0" algn="ctr">
              <a:lnSpc>
                <a:spcPts val="1100"/>
              </a:lnSpc>
              <a:spcBef>
                <a:spcPts val="3780"/>
              </a:spcBef>
              <a:spcAft>
                <a:spcPts val="0"/>
              </a:spcAft>
            </a:pPr>
            <a:r>
              <a:rPr lang="es-ES" sz="1000" spc="40">
                <a:solidFill>
                  <a:srgbClr val="000000"/>
                </a:solidFill>
                <a:latin typeface="Times New Roman" pitchFamily="1" panose="02020603050405020304"/>
              </a:rPr>
              <a:t>PROMOCION XXV ANIVERSARIO. CURSO 92/93 </a:t>
            </a:r>
          </a:p>
        </p:txBody>
      </p:sp>
      <p:graphicFrame>
        <p:nvGraphicFramePr>
          <p:cNvPr id="7" name=""/>
          <p:cNvGraphicFramePr>
            <a:graphicFrameLocks noGrp="1"/>
          </p:cNvGraphicFramePr>
          <p:nvPr/>
        </p:nvGraphicFramePr>
        <p:xfrm>
          <a:off x="1471930" y="5361305"/>
          <a:ext cx="5486400" cy="4370070"/>
        </p:xfrm>
        <a:graphic>
          <a:graphicData uri="http://schemas.openxmlformats.org/drawingml/2006/table">
            <a:tbl>
              <a:tblGrid>
                <a:gridCol w="1578610"/>
                <a:gridCol w="1158240"/>
                <a:gridCol w="944880"/>
                <a:gridCol w="966470"/>
              </a:tblGrid>
              <a:tr h="155575">
                <a:tc>
                  <a:txBody>
                    <a:bodyPr vert="horz" anchor="t"/>
                    <a:lstStyle/>
                    <a:p>
                      <a:pPr marL="109855" marR="0" indent="0" algn="l">
                        <a:lnSpc>
                          <a:spcPts val="1100"/>
                        </a:lnSpc>
                        <a:spcBef>
                          <a:spcPts val="0"/>
                        </a:spcBef>
                        <a:spcAft>
                          <a:spcPts val="30"/>
                        </a:spcAft>
                      </a:pPr>
                      <a:r>
                        <a:rPr lang="es-ES" sz="1000" spc="0">
                          <a:solidFill>
                            <a:srgbClr val="000000"/>
                          </a:solidFill>
                          <a:latin typeface="Times New Roman" pitchFamily="1" panose="02020603050405020304"/>
                        </a:rPr>
                        <a:t>APELLIDOS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5250" marR="0" indent="0" algn="l">
                        <a:lnSpc>
                          <a:spcPts val="1100"/>
                        </a:lnSpc>
                        <a:spcBef>
                          <a:spcPts val="0"/>
                        </a:spcBef>
                        <a:spcAft>
                          <a:spcPts val="30"/>
                        </a:spcAft>
                      </a:pPr>
                      <a:r>
                        <a:rPr lang="es-ES" sz="10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100"/>
                        </a:lnSpc>
                        <a:spcBef>
                          <a:spcPts val="0"/>
                        </a:spcBef>
                        <a:spcAft>
                          <a:spcPts val="30"/>
                        </a:spcAft>
                      </a:pPr>
                      <a:r>
                        <a:rPr lang="es-ES" sz="1000" spc="0">
                          <a:solidFill>
                            <a:srgbClr val="000000"/>
                          </a:solidFill>
                          <a:latin typeface="Times New Roman" pitchFamily="1" panose="02020603050405020304"/>
                        </a:rPr>
                        <a:t>Lic.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100"/>
                        </a:lnSpc>
                        <a:spcBef>
                          <a:spcPts val="0"/>
                        </a:spcBef>
                        <a:spcAft>
                          <a:spcPts val="30"/>
                        </a:spcAft>
                      </a:pPr>
                      <a:r>
                        <a:rPr lang="es-ES" sz="1000" spc="0">
                          <a:solidFill>
                            <a:srgbClr val="000000"/>
                          </a:solidFill>
                          <a:latin typeface="Times New Roman" pitchFamily="1" panose="02020603050405020304"/>
                        </a:rPr>
                        <a:t>Esp.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3985">
                <a:tc>
                  <a:txBody>
                    <a:bodyPr vert="horz" anchor="t"/>
                    <a:lstStyle/>
                    <a:p>
                      <a:pPr marL="109855" marR="0" indent="0" algn="l">
                        <a:lnSpc>
                          <a:spcPts val="1000"/>
                        </a:lnSpc>
                        <a:spcBef>
                          <a:spcPts val="0"/>
                        </a:spcBef>
                        <a:spcAft>
                          <a:spcPts val="0"/>
                        </a:spcAft>
                      </a:pPr>
                      <a:r>
                        <a:rPr lang="es-ES" sz="1000" spc="0">
                          <a:solidFill>
                            <a:srgbClr val="000000"/>
                          </a:solidFill>
                          <a:latin typeface="Times New Roman" pitchFamily="1" panose="02020603050405020304"/>
                        </a:rPr>
                        <a:t>Alvez López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5250" marR="0" indent="0" algn="l">
                        <a:lnSpc>
                          <a:spcPts val="1000"/>
                        </a:lnSpc>
                        <a:spcBef>
                          <a:spcPts val="0"/>
                        </a:spcBef>
                        <a:spcAft>
                          <a:spcPts val="0"/>
                        </a:spcAft>
                      </a:pPr>
                      <a:r>
                        <a:rPr lang="es-ES" sz="1000" spc="0">
                          <a:solidFill>
                            <a:srgbClr val="000000"/>
                          </a:solidFill>
                          <a:latin typeface="Times New Roman" pitchFamily="1" panose="02020603050405020304"/>
                        </a:rPr>
                        <a:t>Antonia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0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0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43510">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Aviles Macías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Santiago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09855" marR="0" indent="0" algn="l">
                        <a:lnSpc>
                          <a:spcPts val="1000"/>
                        </a:lnSpc>
                        <a:spcBef>
                          <a:spcPts val="0"/>
                        </a:spcBef>
                        <a:spcAft>
                          <a:spcPts val="0"/>
                        </a:spcAft>
                      </a:pPr>
                      <a:r>
                        <a:rPr lang="es-ES" sz="1000" spc="0">
                          <a:solidFill>
                            <a:srgbClr val="000000"/>
                          </a:solidFill>
                          <a:latin typeface="Times New Roman" pitchFamily="1" panose="02020603050405020304"/>
                        </a:rPr>
                        <a:t>Vera Becerra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0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0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0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Moreno Lara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Maria JoséQuímicas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Burgueño Macarro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Jose Maria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9700">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Cancho Rubio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Emilio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Jociles Casquero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Pablo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Esperalta Pastor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Valentina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Rodríguez Domínguez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Yolanda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Rodríguez Saez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Begoña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000"/>
                        </a:lnSpc>
                        <a:spcBef>
                          <a:spcPts val="0"/>
                        </a:spcBef>
                        <a:spcAft>
                          <a:spcPts val="0"/>
                        </a:spcAft>
                      </a:pPr>
                      <a:r>
                        <a:rPr lang="es-ES" sz="1000" spc="0">
                          <a:solidFill>
                            <a:srgbClr val="000000"/>
                          </a:solidFill>
                          <a:latin typeface="Times New Roman" pitchFamily="1" panose="02020603050405020304"/>
                        </a:rPr>
                        <a:t>Bote Barco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0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0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0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Luna Giles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Francisco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Real Moñino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Francisco Javier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Ladero Pascual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Blanca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García Delgado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Maria Elena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Bermejo Moreno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Raquel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López Martín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Ignacio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Jaramillo Romero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Josefa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Gallardo Moreno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Rosa Maria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Escola Saez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Jose Maria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Baños Cardoso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Eduvigis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Cobos Tomillo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Maria Isabel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Martín García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Aurora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Industriales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Rodríguez Bachiller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Jose Manuel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Santiago Sánchez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Felix Maria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2875">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Giraldo Perez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Manuel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43510">
                <a:tc>
                  <a:txBody>
                    <a:bodyPr vert="horz" anchor="t"/>
                    <a:lstStyle/>
                    <a:p>
                      <a:pPr marL="109855" marR="0" indent="0" algn="l">
                        <a:lnSpc>
                          <a:spcPts val="1100"/>
                        </a:lnSpc>
                        <a:spcBef>
                          <a:spcPts val="0"/>
                        </a:spcBef>
                        <a:spcAft>
                          <a:spcPts val="0"/>
                        </a:spcAft>
                      </a:pPr>
                      <a:r>
                        <a:rPr lang="es-ES" sz="1000" spc="0">
                          <a:solidFill>
                            <a:srgbClr val="000000"/>
                          </a:solidFill>
                          <a:latin typeface="Times New Roman" pitchFamily="1" panose="02020603050405020304"/>
                        </a:rPr>
                        <a:t>Redondo Gómez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Maria Gemma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09855" marR="0" indent="0" algn="l">
                        <a:lnSpc>
                          <a:spcPts val="1100"/>
                        </a:lnSpc>
                        <a:spcBef>
                          <a:spcPts val="0"/>
                        </a:spcBef>
                        <a:spcAft>
                          <a:spcPts val="30"/>
                        </a:spcAft>
                      </a:pPr>
                      <a:r>
                        <a:rPr lang="es-ES" sz="1000" spc="0">
                          <a:solidFill>
                            <a:srgbClr val="000000"/>
                          </a:solidFill>
                          <a:latin typeface="Times New Roman" pitchFamily="1" panose="02020603050405020304"/>
                        </a:rPr>
                        <a:t>Gómez Caballero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5250" marR="0" indent="0" algn="l">
                        <a:lnSpc>
                          <a:spcPts val="1100"/>
                        </a:lnSpc>
                        <a:spcBef>
                          <a:spcPts val="0"/>
                        </a:spcBef>
                        <a:spcAft>
                          <a:spcPts val="30"/>
                        </a:spcAft>
                      </a:pPr>
                      <a:r>
                        <a:rPr lang="es-ES" sz="1000" spc="0">
                          <a:solidFill>
                            <a:srgbClr val="000000"/>
                          </a:solidFill>
                          <a:latin typeface="Times New Roman" pitchFamily="1" panose="02020603050405020304"/>
                        </a:rPr>
                        <a:t>Idelfonso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100"/>
                        </a:lnSpc>
                        <a:spcBef>
                          <a:spcPts val="0"/>
                        </a:spcBef>
                        <a:spcAft>
                          <a:spcPts val="30"/>
                        </a:spcAft>
                      </a:pPr>
                      <a:r>
                        <a:rPr lang="es-ES" sz="100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9225">
                <a:tc gridSpan="4">
                  <a:txBody>
                    <a:bodyPr vert="horz" anchor="t"/>
                    <a:lstStyle/>
                    <a:p>
                      <a:pPr marL="0" marR="76200" indent="0" algn="r">
                        <a:lnSpc>
                          <a:spcPts val="1100"/>
                        </a:lnSpc>
                        <a:spcBef>
                          <a:spcPts val="0"/>
                        </a:spcBef>
                        <a:spcAft>
                          <a:spcPts val="4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8"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4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40"/>
              </a:spcAft>
              <a:tabLst>
                <a:tab algn="r" pos="5440680"/>
              </a:tabLst>
            </a:pPr>
            <a:r>
              <a:rPr lang="es-ES" sz="1300" b="1" spc="0">
                <a:solidFill>
                  <a:srgbClr val="000000"/>
                </a:solidFill>
                <a:latin typeface="Garamond" pitchFamily="1" panose="02020603050405020304"/>
              </a:rPr>
              <a:t>6. Estudiantes </a:t>
            </a:r>
            <a:r>
              <a:rPr lang="es-ES" sz="1300" spc="0">
                <a:solidFill>
                  <a:srgbClr val="000000"/>
                </a:solidFill>
                <a:latin typeface="Garamond" pitchFamily="1" panose="02020603050405020304"/>
              </a:rPr>
              <a:t>121 </a:t>
            </a:r>
          </a:p>
        </p:txBody>
      </p:sp>
      <p:sp>
        <p:nvSpPr>
          <p:cNvPr id="3" name=""/>
          <p:cNvSpPr/>
          <p:nvPr>
            <p:ph type="body" idx="10"/>
          </p:nvPr>
        </p:nvSpPr>
        <p:spPr>
          <a:xfrm>
            <a:off x="1057910" y="681990"/>
            <a:ext cx="5486400" cy="359410"/>
          </a:xfrm>
          <a:prstGeom prst="rect">
            <a:avLst/>
          </a:prstGeom>
          <a:noFill/>
          <a:ln w="0" cmpd="sng">
            <a:noFill/>
            <a:prstDash val="solid"/>
          </a:ln>
        </p:spPr>
        <p:txBody>
          <a:bodyPr vert="horz" lIns="0" tIns="217805" rIns="0" bIns="0" anchor="t"/>
          <a:lstStyle/>
          <a:p>
            <a:pPr marL="0" marR="0" indent="0" algn="ctr">
              <a:lnSpc>
                <a:spcPts val="1100"/>
              </a:lnSpc>
              <a:spcAft>
                <a:spcPts val="0"/>
              </a:spcAft>
            </a:pPr>
            <a:r>
              <a:rPr lang="es-ES" sz="1000" spc="40">
                <a:solidFill>
                  <a:srgbClr val="000000"/>
                </a:solidFill>
                <a:latin typeface="Times New Roman" pitchFamily="1" panose="02020603050405020304"/>
              </a:rPr>
              <a:t>PROMOCION XXV ANIVERSARIO. CURSO 92/93 </a:t>
            </a:r>
          </a:p>
        </p:txBody>
      </p:sp>
      <p:graphicFrame>
        <p:nvGraphicFramePr>
          <p:cNvPr id="5" name=""/>
          <p:cNvGraphicFramePr>
            <a:graphicFrameLocks noGrp="1"/>
          </p:cNvGraphicFramePr>
          <p:nvPr/>
        </p:nvGraphicFramePr>
        <p:xfrm>
          <a:off x="1471930" y="1042670"/>
          <a:ext cx="5486400" cy="6978650"/>
        </p:xfrm>
        <a:graphic>
          <a:graphicData uri="http://schemas.openxmlformats.org/drawingml/2006/table">
            <a:tbl>
              <a:tblGrid>
                <a:gridCol w="1578610"/>
                <a:gridCol w="1158240"/>
                <a:gridCol w="944880"/>
                <a:gridCol w="966470"/>
              </a:tblGrid>
              <a:tr h="155575">
                <a:tc>
                  <a:txBody>
                    <a:bodyPr vert="horz" anchor="t"/>
                    <a:lstStyle/>
                    <a:p>
                      <a:pPr marL="113030" marR="0" indent="0" algn="l">
                        <a:lnSpc>
                          <a:spcPts val="1100"/>
                        </a:lnSpc>
                        <a:spcBef>
                          <a:spcPts val="0"/>
                        </a:spcBef>
                        <a:spcAft>
                          <a:spcPts val="55"/>
                        </a:spcAft>
                      </a:pPr>
                      <a:r>
                        <a:rPr lang="es-ES" sz="1000" spc="0">
                          <a:solidFill>
                            <a:srgbClr val="000000"/>
                          </a:solidFill>
                          <a:latin typeface="Times New Roman" pitchFamily="1" panose="02020603050405020304"/>
                        </a:rPr>
                        <a:t>APELLIDOS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7790" marR="0" indent="0" algn="l">
                        <a:lnSpc>
                          <a:spcPts val="1100"/>
                        </a:lnSpc>
                        <a:spcBef>
                          <a:spcPts val="0"/>
                        </a:spcBef>
                        <a:spcAft>
                          <a:spcPts val="55"/>
                        </a:spcAft>
                      </a:pPr>
                      <a:r>
                        <a:rPr lang="es-ES" sz="10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7790" marR="0" indent="0" algn="l">
                        <a:lnSpc>
                          <a:spcPts val="1100"/>
                        </a:lnSpc>
                        <a:spcBef>
                          <a:spcPts val="0"/>
                        </a:spcBef>
                        <a:spcAft>
                          <a:spcPts val="55"/>
                        </a:spcAft>
                      </a:pPr>
                      <a:r>
                        <a:rPr lang="es-ES" sz="1000" spc="0">
                          <a:solidFill>
                            <a:srgbClr val="000000"/>
                          </a:solidFill>
                          <a:latin typeface="Times New Roman" pitchFamily="1" panose="02020603050405020304"/>
                        </a:rPr>
                        <a:t>Lic.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5250" marR="0" indent="0" algn="l">
                        <a:lnSpc>
                          <a:spcPts val="1100"/>
                        </a:lnSpc>
                        <a:spcBef>
                          <a:spcPts val="0"/>
                        </a:spcBef>
                        <a:spcAft>
                          <a:spcPts val="55"/>
                        </a:spcAft>
                      </a:pPr>
                      <a:r>
                        <a:rPr lang="es-ES" sz="1000" spc="0">
                          <a:solidFill>
                            <a:srgbClr val="000000"/>
                          </a:solidFill>
                          <a:latin typeface="Times New Roman" pitchFamily="1" panose="02020603050405020304"/>
                        </a:rPr>
                        <a:t>Esp.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716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Rubio Montero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del Pilar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Roberto Domínguez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Macías Macías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Acedo Rodríguez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Monje Ventura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Manuel J.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Tobaja Márquez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Luis 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Pérez García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Miguel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Pizarro Galán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Juan Luís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Iglesis Sánchez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Encinar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Sánchez Cantero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Toledo Pulido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75">
                          <a:solidFill>
                            <a:srgbClr val="000000"/>
                          </a:solidFill>
                          <a:latin typeface="Times New Roman" pitchFamily="1" panose="02020603050405020304"/>
                        </a:rPr>
                        <a:t>Maria JoséMatemáticas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Guiberteau Maya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Visitación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Benitez Martín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Gutiérrez Díaz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Ramos Fernández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Amalia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Bachiller Burgos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Montaña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García López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Quintero Durán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3970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Grajera Hernández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Ana Milagros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Leilón Palo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Martín Jimenez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Montanero Fernández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Cabello Sánchez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Felix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Anes del Amo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Pombero Lima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Zoología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Pizarro Galán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Rabazo Flores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Botánica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García Plaza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Fuentes Sedin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Zoología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Sánchez Gómez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Naharro Murga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Gemma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Galán Sánchez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Eulalia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Peguero Alvarez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Botello Martínez–Lagoa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Zoología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Acedo Rodríguez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More Sánchez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Mateos Quesada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Patricio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Zoología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Rodríguez Mesa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Botánica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Martín Ledo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Zoología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Rodríguez Clemente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40">
                          <a:solidFill>
                            <a:srgbClr val="000000"/>
                          </a:solidFill>
                          <a:latin typeface="Times New Roman" pitchFamily="1" panose="02020603050405020304"/>
                        </a:rPr>
                        <a:t>Maria JoséBiológicas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Zoología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Salvador Sánchez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Jesus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Ramos Rodríguez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Sara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Buzo Sánchez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Gema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Botánica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Latas Petisco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Ana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Zoología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Martín Romero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113030" marR="0" indent="0" algn="l">
                        <a:lnSpc>
                          <a:spcPts val="1100"/>
                        </a:lnSpc>
                        <a:spcBef>
                          <a:spcPts val="0"/>
                        </a:spcBef>
                        <a:spcAft>
                          <a:spcPts val="0"/>
                        </a:spcAft>
                      </a:pPr>
                      <a:r>
                        <a:rPr lang="es-ES" sz="1000" spc="0">
                          <a:solidFill>
                            <a:srgbClr val="000000"/>
                          </a:solidFill>
                          <a:latin typeface="Times New Roman" pitchFamily="1" panose="02020603050405020304"/>
                        </a:rPr>
                        <a:t>Herrera López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5250" marR="0" indent="0" algn="l">
                        <a:lnSpc>
                          <a:spcPts val="1100"/>
                        </a:lnSpc>
                        <a:spcBef>
                          <a:spcPts val="0"/>
                        </a:spcBef>
                        <a:spcAft>
                          <a:spcPts val="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64465">
                <a:tc>
                  <a:txBody>
                    <a:bodyPr vert="horz" anchor="t"/>
                    <a:lstStyle/>
                    <a:p>
                      <a:pPr marL="113030" marR="0" indent="0" algn="l">
                        <a:lnSpc>
                          <a:spcPts val="1100"/>
                        </a:lnSpc>
                        <a:spcBef>
                          <a:spcPts val="0"/>
                        </a:spcBef>
                        <a:spcAft>
                          <a:spcPts val="80"/>
                        </a:spcAft>
                      </a:pPr>
                      <a:r>
                        <a:rPr lang="es-ES" sz="1000" spc="0">
                          <a:solidFill>
                            <a:srgbClr val="000000"/>
                          </a:solidFill>
                          <a:latin typeface="Times New Roman" pitchFamily="1" panose="02020603050405020304"/>
                        </a:rPr>
                        <a:t>Cotano Olivera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7790" marR="0" indent="0" algn="l">
                        <a:lnSpc>
                          <a:spcPts val="1100"/>
                        </a:lnSpc>
                        <a:spcBef>
                          <a:spcPts val="0"/>
                        </a:spcBef>
                        <a:spcAft>
                          <a:spcPts val="80"/>
                        </a:spcAft>
                      </a:pPr>
                      <a:r>
                        <a:rPr lang="es-ES" sz="1000" spc="0">
                          <a:solidFill>
                            <a:srgbClr val="000000"/>
                          </a:solidFill>
                          <a:latin typeface="Times New Roman" pitchFamily="1" panose="02020603050405020304"/>
                        </a:rPr>
                        <a:t>Cecilio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97790" marR="0" indent="0" algn="l">
                        <a:lnSpc>
                          <a:spcPts val="1100"/>
                        </a:lnSpc>
                        <a:spcBef>
                          <a:spcPts val="0"/>
                        </a:spcBef>
                        <a:spcAft>
                          <a:spcPts val="8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5250" marR="0" indent="0" algn="l">
                        <a:lnSpc>
                          <a:spcPts val="1100"/>
                        </a:lnSpc>
                        <a:spcBef>
                          <a:spcPts val="0"/>
                        </a:spcBef>
                        <a:spcAft>
                          <a:spcPts val="80"/>
                        </a:spcAft>
                      </a:pPr>
                      <a:r>
                        <a:rPr lang="es-ES" sz="1000" spc="0">
                          <a:solidFill>
                            <a:srgbClr val="000000"/>
                          </a:solidFill>
                          <a:latin typeface="Times New Roman" pitchFamily="1" panose="02020603050405020304"/>
                        </a:rPr>
                        <a:t>Fundamental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57910" y="8020050"/>
            <a:ext cx="5486400" cy="1711325"/>
          </a:xfrm>
          <a:prstGeom prst="rect">
            <a:avLst/>
          </a:prstGeom>
          <a:noFill/>
          <a:ln w="0" cmpd="sng">
            <a:noFill/>
            <a:prstDash val="solid"/>
          </a:ln>
        </p:spPr>
        <p:txBody>
          <a:bodyPr vert="horz" lIns="0" tIns="1270" rIns="0" bIns="0" anchor="t"/>
          <a:lstStyle/>
          <a:p>
            <a:pPr marL="0" marR="0" indent="0" algn="ctr">
              <a:lnSpc>
                <a:spcPts val="1500"/>
              </a:lnSpc>
              <a:spcAft>
                <a:spcPts val="11970"/>
              </a:spcAft>
            </a:pPr>
            <a:r>
              <a:rPr lang="es-ES" sz="1300" b="1" spc="5">
                <a:solidFill>
                  <a:srgbClr val="000000"/>
                </a:solidFill>
                <a:latin typeface="Garamond" pitchFamily="1" panose="02020603050405020304"/>
              </a:rPr>
              <a:t>Tabla 5</a:t>
            </a:r>
            <a:r>
              <a:rPr lang="es-ES" sz="1300" spc="5">
                <a:solidFill>
                  <a:srgbClr val="000000"/>
                </a:solidFill>
                <a:latin typeface="Garamond" pitchFamily="1" panose="02020603050405020304"/>
              </a:rPr>
              <a:t>. Estudiantes de la promoción 1988–1993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4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77"/>
          <a:stretch>
            <a:fillRect/>
          </a:stretch>
        </p:blipFill>
        <p:spPr>
          <a:xfrm>
            <a:off x="1069975" y="902335"/>
            <a:ext cx="5428615" cy="7726680"/>
          </a:xfrm>
          <a:prstGeom prst="rect">
            <a:avLst/>
          </a:prstGeom>
        </p:spPr>
      </p:pic>
      <p:sp>
        <p:nvSpPr>
          <p:cNvPr id="2" name=""/>
          <p:cNvSpPr/>
          <p:nvPr>
            <p:ph type="body" idx="10"/>
          </p:nvPr>
        </p:nvSpPr>
        <p:spPr>
          <a:xfrm>
            <a:off x="104140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15"/>
              </a:spcAft>
              <a:tabLst>
                <a:tab algn="r" pos="5440680"/>
              </a:tabLst>
            </a:pPr>
            <a:r>
              <a:rPr lang="es-ES" sz="1300" spc="0">
                <a:solidFill>
                  <a:srgbClr val="000000"/>
                </a:solidFill>
                <a:latin typeface="Garamond" pitchFamily="1" panose="02020603050405020304"/>
              </a:rPr>
              <a:t>122 </a:t>
            </a:r>
            <a:r>
              <a:rPr lang="es-ES" sz="1300" b="1" spc="0">
                <a:solidFill>
                  <a:srgbClr val="000000"/>
                </a:solidFill>
                <a:latin typeface="Garamond" pitchFamily="1" panose="02020603050405020304"/>
              </a:rPr>
              <a:t>6.2. Estudiantes egresados </a:t>
            </a:r>
          </a:p>
        </p:txBody>
      </p:sp>
      <p:sp>
        <p:nvSpPr>
          <p:cNvPr id="3" name=""/>
          <p:cNvSpPr/>
          <p:nvPr>
            <p:ph type="body" idx="10"/>
          </p:nvPr>
        </p:nvSpPr>
        <p:spPr>
          <a:xfrm>
            <a:off x="1041400" y="8688070"/>
            <a:ext cx="5486400" cy="1043305"/>
          </a:xfrm>
          <a:prstGeom prst="rect">
            <a:avLst/>
          </a:prstGeom>
          <a:noFill/>
          <a:ln w="0" cmpd="sng">
            <a:noFill/>
            <a:prstDash val="solid"/>
          </a:ln>
        </p:spPr>
        <p:txBody>
          <a:bodyPr vert="horz" lIns="0" tIns="6985" rIns="0" bIns="0" anchor="t"/>
          <a:lstStyle/>
          <a:p>
            <a:pPr marL="0" marR="0" indent="0" algn="ctr">
              <a:lnSpc>
                <a:spcPts val="1300"/>
              </a:lnSpc>
              <a:spcAft>
                <a:spcPts val="0"/>
              </a:spcAft>
            </a:pPr>
            <a:r>
              <a:rPr lang="es-ES" sz="1300" spc="-30">
                <a:solidFill>
                  <a:srgbClr val="000000"/>
                </a:solidFill>
                <a:latin typeface="Garamond" pitchFamily="1" panose="02020603050405020304"/>
              </a:rPr>
              <a:t>Acto académico de Apertura del Curso 1973–1974 </a:t>
            </a:r>
          </a:p>
          <a:p>
            <a:pPr marL="0" marR="0" indent="0" algn="ctr">
              <a:lnSpc>
                <a:spcPts val="1400"/>
              </a:lnSpc>
              <a:spcBef>
                <a:spcPts val="1360"/>
              </a:spcBef>
              <a:spcAft>
                <a:spcPts val="4070"/>
              </a:spcAft>
            </a:pPr>
            <a:r>
              <a:rPr lang="es-ES" sz="1300" b="1" spc="15">
                <a:solidFill>
                  <a:srgbClr val="000000"/>
                </a:solidFill>
                <a:latin typeface="Garamond" pitchFamily="1" panose="02020603050405020304"/>
              </a:rPr>
              <a:t>Figura </a:t>
            </a:r>
            <a:r>
              <a:rPr lang="es-ES" sz="950" spc="15">
                <a:solidFill>
                  <a:srgbClr val="000000"/>
                </a:solidFill>
                <a:latin typeface="Arial" pitchFamily="2" panose="02020603050405020304"/>
              </a:rPr>
              <a:t>IV</a:t>
            </a:r>
            <a:r>
              <a:rPr lang="es-ES" sz="1300" spc="15">
                <a:solidFill>
                  <a:srgbClr val="000000"/>
                </a:solidFill>
                <a:latin typeface="Garamond" pitchFamily="1" panose="02020603050405020304"/>
              </a:rPr>
              <a:t>: Primera promoción de la Universidad de Extremadura </a:t>
            </a:r>
          </a:p>
        </p:txBody>
      </p:sp>
      <p:sp>
        <p:nvSpPr>
          <p:cNvPr id="4" name=""/>
          <p:cNvSpPr/>
          <p:nvPr>
            <p:ph type="body" idx="10"/>
          </p:nvPr>
        </p:nvSpPr>
        <p:spPr>
          <a:xfrm>
            <a:off x="1041400" y="9731375"/>
            <a:ext cx="5486400" cy="225425"/>
          </a:xfrm>
          <a:prstGeom prst="rect">
            <a:avLst/>
          </a:prstGeom>
          <a:noFill/>
          <a:ln w="0" cmpd="sng">
            <a:noFill/>
            <a:prstDash val="solid"/>
          </a:ln>
        </p:spPr>
        <p:txBody>
          <a:bodyPr vert="horz" lIns="0" tIns="48260" rIns="0" bIns="0" anchor="t"/>
          <a:lstStyle/>
          <a:p>
            <a:pPr marL="0" marR="0" indent="0" algn="l">
              <a:lnSpc>
                <a:spcPts val="1300"/>
              </a:lnSpc>
              <a:spcAft>
                <a:spcPts val="0"/>
              </a:spcAft>
            </a:pPr>
            <a:r>
              <a:rPr lang="es-ES" sz="1300" b="1" spc="60">
                <a:solidFill>
                  <a:srgbClr val="000000"/>
                </a:solidFill>
                <a:latin typeface="Garamond" pitchFamily="1" panose="02020603050405020304"/>
              </a:rPr>
              <a:t>50 Aniversario 1968–2019 </a:t>
            </a:r>
          </a:p>
        </p:txBody>
      </p:sp>
      <p:sp>
        <p:nvSpPr>
          <p:cNvPr id="7" name=""/>
          <p:cNvSpPr/>
          <p:nvPr>
            <p:ph type="body" idx="10"/>
          </p:nvPr>
        </p:nvSpPr>
        <p:spPr>
          <a:xfrm>
            <a:off x="1618615" y="4591050"/>
            <a:ext cx="4367530" cy="172720"/>
          </a:xfrm>
          <a:prstGeom prst="rect">
            <a:avLst/>
          </a:prstGeom>
          <a:noFill/>
          <a:ln w="0" cmpd="sng">
            <a:noFill/>
            <a:prstDash val="solid"/>
          </a:ln>
        </p:spPr>
        <p:txBody>
          <a:bodyPr vert="horz" lIns="0" tIns="6985" rIns="0" bIns="0" anchor="t"/>
          <a:lstStyle/>
          <a:p>
            <a:pPr marL="0" marR="0" indent="0" algn="ctr">
              <a:lnSpc>
                <a:spcPts val="1200"/>
              </a:lnSpc>
              <a:spcAft>
                <a:spcPts val="0"/>
              </a:spcAft>
            </a:pPr>
            <a:r>
              <a:rPr lang="es-ES" sz="1300" spc="-35">
                <a:solidFill>
                  <a:srgbClr val="000000"/>
                </a:solidFill>
                <a:latin typeface="Garamond" pitchFamily="1" panose="02020603050405020304"/>
              </a:rPr>
              <a:t>Investidura de la Primera promoción de la Universidad de Extremadura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31155" cy="0"/>
          </a:xfrm>
          <a:prstGeom prst="line">
            <a:avLst/>
          </a:prstGeom>
          <a:ln w="6350" cmpd="sng">
            <a:solidFill>
              <a:srgbClr val="000000"/>
            </a:solidFill>
          </a:ln>
        </p:spPr>
      </p:cxnSp>
    </p:spTree>
  </p:cSld>
  <p:clrMapOvr>
    <a:masterClrMapping/>
  </p:clrMapOvr>
</p:sld>
</file>

<file path=ppt/slides/slide14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78"/>
          <a:stretch>
            <a:fillRect/>
          </a:stretch>
        </p:blipFill>
        <p:spPr>
          <a:xfrm>
            <a:off x="1602105" y="1551305"/>
            <a:ext cx="4787900" cy="7005955"/>
          </a:xfrm>
          <a:prstGeom prst="rect">
            <a:avLst/>
          </a:prstGeom>
        </p:spPr>
      </p:pic>
      <p:sp>
        <p:nvSpPr>
          <p:cNvPr id="2" name=""/>
          <p:cNvSpPr/>
          <p:nvPr>
            <p:ph type="body" idx="10"/>
          </p:nvPr>
        </p:nvSpPr>
        <p:spPr>
          <a:xfrm>
            <a:off x="1056640" y="469900"/>
            <a:ext cx="5486400" cy="209550"/>
          </a:xfrm>
          <a:prstGeom prst="rect">
            <a:avLst/>
          </a:prstGeom>
          <a:noFill/>
          <a:ln w="0" cmpd="sng">
            <a:noFill/>
            <a:prstDash val="solid"/>
          </a:ln>
        </p:spPr>
        <p:txBody>
          <a:bodyPr vert="horz" lIns="0" tIns="12065" rIns="0" bIns="0" anchor="t"/>
          <a:lstStyle/>
          <a:p>
            <a:pPr marL="0" marR="0" indent="0" algn="l">
              <a:lnSpc>
                <a:spcPts val="1400"/>
              </a:lnSpc>
              <a:spcAft>
                <a:spcPts val="140"/>
              </a:spcAft>
              <a:tabLst>
                <a:tab algn="r" pos="5440680"/>
              </a:tabLst>
            </a:pPr>
            <a:r>
              <a:rPr lang="es-ES" sz="1350" b="1" spc="0">
                <a:solidFill>
                  <a:srgbClr val="030303"/>
                </a:solidFill>
                <a:latin typeface="Garamond" pitchFamily="1" panose="02020603050405020304"/>
              </a:rPr>
              <a:t>6. Estudiantes </a:t>
            </a:r>
            <a:r>
              <a:rPr lang="es-ES" sz="1350" spc="0">
                <a:solidFill>
                  <a:srgbClr val="030303"/>
                </a:solidFill>
                <a:latin typeface="Garamond" pitchFamily="1" panose="02020603050405020304"/>
              </a:rPr>
              <a:t>123 </a:t>
            </a:r>
          </a:p>
        </p:txBody>
      </p:sp>
      <p:sp>
        <p:nvSpPr>
          <p:cNvPr id="5" name=""/>
          <p:cNvSpPr/>
          <p:nvPr>
            <p:ph type="body" idx="10"/>
          </p:nvPr>
        </p:nvSpPr>
        <p:spPr>
          <a:xfrm>
            <a:off x="1056640" y="9391015"/>
            <a:ext cx="5486400" cy="339090"/>
          </a:xfrm>
          <a:prstGeom prst="rect">
            <a:avLst/>
          </a:prstGeom>
          <a:noFill/>
          <a:ln w="0" cmpd="sng">
            <a:noFill/>
            <a:prstDash val="solid"/>
          </a:ln>
        </p:spPr>
        <p:txBody>
          <a:bodyPr vert="horz" lIns="0" tIns="40640" rIns="0" bIns="0" anchor="t"/>
          <a:lstStyle/>
          <a:p>
            <a:pPr marL="0" marR="0" indent="0" algn="ctr">
              <a:lnSpc>
                <a:spcPts val="1400"/>
              </a:lnSpc>
              <a:spcAft>
                <a:spcPts val="940"/>
              </a:spcAft>
            </a:pPr>
            <a:r>
              <a:rPr lang="es-ES" sz="1350" b="1" spc="-10">
                <a:solidFill>
                  <a:srgbClr val="030303"/>
                </a:solidFill>
                <a:latin typeface="Garamond" pitchFamily="1" panose="02020603050405020304"/>
              </a:rPr>
              <a:t>Figura </a:t>
            </a:r>
            <a:r>
              <a:rPr lang="es-ES" sz="1300" spc="-10">
                <a:solidFill>
                  <a:srgbClr val="030303"/>
                </a:solidFill>
                <a:latin typeface="Arial" pitchFamily="2" panose="02020603050405020304"/>
              </a:rPr>
              <a:t>v</a:t>
            </a:r>
            <a:r>
              <a:rPr lang="es-ES" sz="1350" spc="-10">
                <a:solidFill>
                  <a:srgbClr val="030303"/>
                </a:solidFill>
                <a:latin typeface="Garamond" pitchFamily="1" panose="02020603050405020304"/>
              </a:rPr>
              <a:t>: Distribución de graduados en el período 1993–2018 </a:t>
            </a:r>
          </a:p>
        </p:txBody>
      </p:sp>
      <p:sp>
        <p:nvSpPr>
          <p:cNvPr id="6" name=""/>
          <p:cNvSpPr/>
          <p:nvPr>
            <p:ph type="body" idx="10"/>
          </p:nvPr>
        </p:nvSpPr>
        <p:spPr>
          <a:xfrm>
            <a:off x="1056640" y="9730105"/>
            <a:ext cx="5486400" cy="226695"/>
          </a:xfrm>
          <a:prstGeom prst="rect">
            <a:avLst/>
          </a:prstGeom>
          <a:noFill/>
          <a:ln w="0" cmpd="sng">
            <a:noFill/>
            <a:prstDash val="solid"/>
          </a:ln>
        </p:spPr>
        <p:txBody>
          <a:bodyPr vert="horz" lIns="0" tIns="47625" rIns="0" bIns="0" anchor="t"/>
          <a:lstStyle/>
          <a:p>
            <a:pPr marL="0" marR="0" indent="0" algn="r">
              <a:lnSpc>
                <a:spcPts val="1300"/>
              </a:lnSpc>
              <a:spcAft>
                <a:spcPts val="0"/>
              </a:spcAft>
            </a:pPr>
            <a:r>
              <a:rPr lang="es-ES" sz="1350" b="1" spc="5">
                <a:solidFill>
                  <a:srgbClr val="030303"/>
                </a:solidFill>
                <a:latin typeface="Garamond" pitchFamily="1" panose="02020603050405020304"/>
              </a:rPr>
              <a:t>Memoria Histórica </a:t>
            </a:r>
          </a:p>
        </p:txBody>
      </p:sp>
      <p:cxnSp>
        <p:nvCxnSpPr>
          <p:cNvPr id="7" name=""/>
          <p:cNvCxnSpPr/>
          <p:nvPr/>
        </p:nvCxnSpPr>
        <p:spPr>
          <a:xfrm>
            <a:off x="1097915" y="683895"/>
            <a:ext cx="5400675" cy="0"/>
          </a:xfrm>
          <a:prstGeom prst="line">
            <a:avLst/>
          </a:prstGeom>
          <a:ln w="6985" cmpd="sng">
            <a:solidFill>
              <a:srgbClr val="030303"/>
            </a:solidFill>
          </a:ln>
        </p:spPr>
      </p:cxnSp>
      <p:cxnSp>
        <p:nvCxnSpPr>
          <p:cNvPr id="8" name=""/>
          <p:cNvCxnSpPr/>
          <p:nvPr/>
        </p:nvCxnSpPr>
        <p:spPr>
          <a:xfrm>
            <a:off x="1097915" y="9734550"/>
            <a:ext cx="5400675" cy="0"/>
          </a:xfrm>
          <a:prstGeom prst="line">
            <a:avLst/>
          </a:prstGeom>
          <a:ln w="6985" cmpd="sng">
            <a:solidFill>
              <a:srgbClr val="030303"/>
            </a:solidFill>
          </a:ln>
        </p:spPr>
      </p:cxnSp>
    </p:spTree>
  </p:cSld>
  <p:clrMapOvr>
    <a:masterClrMapping/>
  </p:clrMapOvr>
</p:sld>
</file>

<file path=ppt/slides/slide14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79"/>
          <a:stretch>
            <a:fillRect/>
          </a:stretch>
        </p:blipFill>
        <p:spPr>
          <a:xfrm>
            <a:off x="1100455" y="2883535"/>
            <a:ext cx="5388610" cy="359664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45720" marR="0" indent="0" algn="l">
              <a:lnSpc>
                <a:spcPts val="1400"/>
              </a:lnSpc>
              <a:spcAft>
                <a:spcPts val="75"/>
              </a:spcAft>
              <a:tabLst>
                <a:tab algn="r" pos="5440680"/>
              </a:tabLst>
            </a:pPr>
            <a:r>
              <a:rPr lang="es-ES" sz="1200" spc="0">
                <a:solidFill>
                  <a:srgbClr val="000000"/>
                </a:solidFill>
                <a:latin typeface="Times New Roman" pitchFamily="1" panose="02020603050405020304"/>
              </a:rPr>
              <a:t>124 </a:t>
            </a:r>
            <a:r>
              <a:rPr lang="es-ES" sz="1200" b="1" spc="0">
                <a:solidFill>
                  <a:srgbClr val="000000"/>
                </a:solidFill>
                <a:latin typeface="Times New Roman" pitchFamily="1" panose="02020603050405020304"/>
              </a:rPr>
              <a:t>6.2. Estudiantes egresados </a:t>
            </a:r>
          </a:p>
        </p:txBody>
      </p:sp>
      <p:sp>
        <p:nvSpPr>
          <p:cNvPr id="3" name=""/>
          <p:cNvSpPr/>
          <p:nvPr>
            <p:ph type="body" idx="10"/>
          </p:nvPr>
        </p:nvSpPr>
        <p:spPr>
          <a:xfrm>
            <a:off x="1057910" y="681990"/>
            <a:ext cx="5486400" cy="2201545"/>
          </a:xfrm>
          <a:prstGeom prst="rect">
            <a:avLst/>
          </a:prstGeom>
          <a:noFill/>
          <a:ln w="0" cmpd="sng">
            <a:noFill/>
            <a:prstDash val="solid"/>
          </a:ln>
        </p:spPr>
        <p:txBody>
          <a:bodyPr vert="horz" lIns="0" tIns="214630" rIns="0" bIns="0" anchor="t"/>
          <a:lstStyle/>
          <a:p>
            <a:pPr marL="45720" marR="0" indent="0" algn="l">
              <a:lnSpc>
                <a:spcPts val="1700"/>
              </a:lnSpc>
              <a:spcAft>
                <a:spcPts val="0"/>
              </a:spcAft>
            </a:pPr>
            <a:r>
              <a:rPr lang="es-ES" sz="1450" b="1" spc="135">
                <a:solidFill>
                  <a:srgbClr val="000000"/>
                </a:solidFill>
                <a:latin typeface="Times New Roman" pitchFamily="1" panose="02020603050405020304"/>
              </a:rPr>
              <a:t>6.2.2. Graduados </a:t>
            </a:r>
          </a:p>
          <a:p>
            <a:pPr marL="45720" marR="45720" indent="0" algn="just">
              <a:lnSpc>
                <a:spcPts val="1400"/>
              </a:lnSpc>
              <a:spcBef>
                <a:spcPts val="1735"/>
              </a:spcBef>
              <a:spcAft>
                <a:spcPts val="3550"/>
              </a:spcAft>
            </a:pPr>
            <a:r>
              <a:rPr lang="es-ES" sz="1200" spc="0">
                <a:solidFill>
                  <a:srgbClr val="000000"/>
                </a:solidFill>
                <a:latin typeface="Times New Roman" pitchFamily="1" panose="02020603050405020304"/>
              </a:rPr>
              <a:t>En la Tabla </a:t>
            </a:r>
            <a:r>
              <a:rPr lang="es-ES" sz="950" spc="0">
                <a:solidFill>
                  <a:srgbClr val="000000"/>
                </a:solidFill>
                <a:latin typeface="Arial" pitchFamily="2" panose="02020603050405020304"/>
              </a:rPr>
              <a:t>V </a:t>
            </a:r>
            <a:r>
              <a:rPr lang="es-ES" sz="1200" spc="0">
                <a:solidFill>
                  <a:srgbClr val="000000"/>
                </a:solidFill>
                <a:latin typeface="Times New Roman" pitchFamily="1" panose="02020603050405020304"/>
              </a:rPr>
              <a:t>se refleja el número de egresados durante el período 1993–2018, por titulaciones de Grado, Licenciaturas y M´asters. Esta información, proporcionada por la UTEC, es bastante ilustrativa, pues provee un perfil cuantitativo interesante acerca del desarrollo que ha tenido la </a:t>
            </a:r>
            <a:r>
              <a:rPr lang="es-ES" sz="120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en los últimos 25 años. El total de estudiantes egresados fue de 5613 (586 graduados, 3891 licenciados, 998 con Máster y 138 procedentes de intercambio y movilidad). </a:t>
            </a:r>
          </a:p>
        </p:txBody>
      </p:sp>
      <p:sp>
        <p:nvSpPr>
          <p:cNvPr id="6" name=""/>
          <p:cNvSpPr/>
          <p:nvPr>
            <p:ph type="body" idx="10"/>
          </p:nvPr>
        </p:nvSpPr>
        <p:spPr>
          <a:xfrm>
            <a:off x="1057910" y="6634480"/>
            <a:ext cx="5486400" cy="3096895"/>
          </a:xfrm>
          <a:prstGeom prst="rect">
            <a:avLst/>
          </a:prstGeom>
          <a:noFill/>
          <a:ln w="0" cmpd="sng">
            <a:noFill/>
            <a:prstDash val="solid"/>
          </a:ln>
        </p:spPr>
        <p:txBody>
          <a:bodyPr vert="horz" lIns="0" tIns="8890" rIns="0" bIns="0" anchor="t"/>
          <a:lstStyle/>
          <a:p>
            <a:pPr marL="2331720" marR="0" indent="0" algn="just">
              <a:lnSpc>
                <a:spcPts val="1400"/>
              </a:lnSpc>
              <a:spcAft>
                <a:spcPts val="0"/>
              </a:spcAft>
            </a:pPr>
            <a:r>
              <a:rPr lang="es-ES" sz="1200" b="1" spc="50">
                <a:solidFill>
                  <a:srgbClr val="000000"/>
                </a:solidFill>
                <a:latin typeface="Times New Roman" pitchFamily="1" panose="02020603050405020304"/>
              </a:rPr>
              <a:t>Figura </a:t>
            </a:r>
            <a:r>
              <a:rPr lang="es-ES" sz="950" spc="50">
                <a:solidFill>
                  <a:srgbClr val="000000"/>
                </a:solidFill>
                <a:latin typeface="Arial" pitchFamily="2" panose="02020603050405020304"/>
              </a:rPr>
              <a:t>VI</a:t>
            </a:r>
            <a:r>
              <a:rPr lang="es-ES" sz="1200" spc="50">
                <a:solidFill>
                  <a:srgbClr val="000000"/>
                </a:solidFill>
                <a:latin typeface="Times New Roman" pitchFamily="1" panose="02020603050405020304"/>
              </a:rPr>
              <a:t>: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Consejo de Estudiantes. De izquierda a derecha, en pie: Belén Robustillo Carmona, Patricia Bratos Donaire, Alberto Collado Arévalo, Laura Cuéllar Martínez, Daniel Francisco Merino Delgado; sentados, Mercedes Borrasca Mateos, Nuria Rodríguez Pollán, Irene Corchero Almena y Francisco JoséClemente García. Curso 2017–2018 </a:t>
            </a:r>
          </a:p>
          <a:p>
            <a:pPr marL="45720" marR="45720" indent="0" algn="just">
              <a:lnSpc>
                <a:spcPts val="1400"/>
              </a:lnSpc>
              <a:spcBef>
                <a:spcPts val="4350"/>
              </a:spcBef>
              <a:spcAft>
                <a:spcPts val="1185"/>
              </a:spcAft>
            </a:pPr>
            <a:r>
              <a:rPr lang="es-ES" sz="1200" spc="15">
                <a:solidFill>
                  <a:srgbClr val="000000"/>
                </a:solidFill>
                <a:latin typeface="Times New Roman" pitchFamily="1" panose="02020603050405020304"/>
              </a:rPr>
              <a:t>A continuación, hemos incluido, a modo de testimonio gráfico, las fotografías de los estudiantes que actualmente (2018) cursan sus estudios en la </a:t>
            </a:r>
            <a:r>
              <a:rPr lang="es-ES" sz="1200" b="1" spc="15">
                <a:solidFill>
                  <a:srgbClr val="000000"/>
                </a:solidFill>
                <a:latin typeface="Times New Roman" pitchFamily="1" panose="02020603050405020304"/>
              </a:rPr>
              <a:t>Facultad de Cien-</a:t>
            </a:r>
            <a:r>
              <a:rPr lang="es-ES" sz="1200" b="1" spc="15">
                <a:solidFill>
                  <a:srgbClr val="000000"/>
                </a:solidFill>
                <a:latin typeface="Times New Roman" pitchFamily="1" panose="02020603050405020304"/>
              </a:rPr>
              <a:t>cias</a:t>
            </a:r>
            <a:r>
              <a:rPr lang="es-ES" sz="1200" spc="15">
                <a:solidFill>
                  <a:srgbClr val="000000"/>
                </a:solidFill>
                <a:latin typeface="Times New Roman" pitchFamily="1" panose="02020603050405020304"/>
              </a:rPr>
              <a:t>, por titulaciones de Grado. También en la Figura [</a:t>
            </a:r>
            <a:r>
              <a:rPr lang="es-ES" sz="950" spc="15">
                <a:solidFill>
                  <a:srgbClr val="000000"/>
                </a:solidFill>
                <a:latin typeface="Arial" pitchFamily="2" panose="02020603050405020304"/>
              </a:rPr>
              <a:t>VI</a:t>
            </a:r>
            <a:r>
              <a:rPr lang="es-ES" sz="1200" spc="15">
                <a:solidFill>
                  <a:srgbClr val="000000"/>
                </a:solidFill>
                <a:latin typeface="Times New Roman" pitchFamily="1" panose="02020603050405020304"/>
              </a:rPr>
              <a:t>] aparecen los miembros componentes del último </a:t>
            </a:r>
            <a:r>
              <a:rPr lang="es-ES" sz="1200" b="1" spc="15">
                <a:solidFill>
                  <a:srgbClr val="000000"/>
                </a:solidFill>
                <a:latin typeface="Times New Roman" pitchFamily="1" panose="02020603050405020304"/>
              </a:rPr>
              <a:t>Consejo de Estudiantes </a:t>
            </a:r>
            <a:r>
              <a:rPr lang="es-ES" sz="1200" spc="15">
                <a:solidFill>
                  <a:srgbClr val="000000"/>
                </a:solidFill>
                <a:latin typeface="Times New Roman" pitchFamily="1" panose="02020603050405020304"/>
              </a:rPr>
              <a:t>(curso 2017/18). ´Este es un órgano colegiado perteneciente a la </a:t>
            </a:r>
            <a:r>
              <a:rPr lang="es-ES" sz="1200" b="1" spc="15">
                <a:solidFill>
                  <a:srgbClr val="000000"/>
                </a:solidFill>
                <a:latin typeface="Times New Roman" pitchFamily="1" panose="02020603050405020304"/>
              </a:rPr>
              <a:t>Facultad de Ciencias </a:t>
            </a:r>
            <a:r>
              <a:rPr lang="es-ES" sz="1200" spc="15">
                <a:solidFill>
                  <a:srgbClr val="000000"/>
                </a:solidFill>
                <a:latin typeface="Times New Roman" pitchFamily="1" panose="02020603050405020304"/>
              </a:rPr>
              <a:t>de la </a:t>
            </a:r>
            <a:r>
              <a:rPr lang="es-ES" sz="1200" b="1" spc="15">
                <a:solidFill>
                  <a:srgbClr val="000000"/>
                </a:solidFill>
                <a:latin typeface="Times New Roman" pitchFamily="1" panose="02020603050405020304"/>
              </a:rPr>
              <a:t>Universidad de Extremadura </a:t>
            </a:r>
            <a:r>
              <a:rPr lang="es-ES" sz="1200" spc="15">
                <a:solidFill>
                  <a:srgbClr val="000000"/>
                </a:solidFill>
                <a:latin typeface="Times New Roman" pitchFamily="1" panose="02020603050405020304"/>
              </a:rPr>
              <a:t>cuya función esencial es ayudar al estudiante y proporcionarle una vía de comunicación y representación, asícomo realizar actividades complementarias en el ámbito universitario.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47625" rIns="0" bIns="0" anchor="t"/>
          <a:lstStyle/>
          <a:p>
            <a:pPr marL="45720" marR="0" indent="0" algn="l">
              <a:lnSpc>
                <a:spcPts val="1400"/>
              </a:lnSpc>
              <a:spcAft>
                <a:spcPts val="55"/>
              </a:spcAft>
            </a:pPr>
            <a:r>
              <a:rPr lang="es-ES" sz="1200" b="1" spc="65">
                <a:solidFill>
                  <a:srgbClr val="000000"/>
                </a:solidFill>
                <a:latin typeface="Times New Roman" pitchFamily="1" panose="02020603050405020304"/>
              </a:rPr>
              <a:t>50 Aniversario 1968–2019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4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80"/>
          <a:stretch>
            <a:fillRect/>
          </a:stretch>
        </p:blipFill>
        <p:spPr>
          <a:xfrm>
            <a:off x="1075690" y="903605"/>
            <a:ext cx="5421630" cy="8116570"/>
          </a:xfrm>
          <a:prstGeom prst="rect">
            <a:avLst/>
          </a:prstGeom>
        </p:spPr>
      </p:pic>
      <p:sp>
        <p:nvSpPr>
          <p:cNvPr id="2" name=""/>
          <p:cNvSpPr/>
          <p:nvPr>
            <p:ph type="body" idx="10"/>
          </p:nvPr>
        </p:nvSpPr>
        <p:spPr>
          <a:xfrm>
            <a:off x="1049020" y="495300"/>
            <a:ext cx="5486400" cy="184785"/>
          </a:xfrm>
          <a:prstGeom prst="rect">
            <a:avLst/>
          </a:prstGeom>
          <a:noFill/>
          <a:ln w="0" cmpd="sng">
            <a:noFill/>
            <a:prstDash val="solid"/>
          </a:ln>
        </p:spPr>
        <p:txBody>
          <a:bodyPr vert="horz" lIns="0" tIns="0" rIns="0" bIns="0" anchor="t"/>
          <a:lstStyle/>
          <a:p>
            <a:pPr marL="0" marR="0" indent="0" algn="l">
              <a:lnSpc>
                <a:spcPts val="1400"/>
              </a:lnSpc>
              <a:spcAft>
                <a:spcPts val="60"/>
              </a:spcAft>
              <a:tabLst>
                <a:tab algn="r" pos="5440680"/>
              </a:tabLst>
            </a:pPr>
            <a:r>
              <a:rPr lang="es-ES" sz="1150" spc="0">
                <a:solidFill>
                  <a:srgbClr val="000000"/>
                </a:solidFill>
                <a:latin typeface="Bookman Old Style" pitchFamily="1" panose="02020603050405020304"/>
              </a:rPr>
              <a:t>6. Estudiantes </a:t>
            </a:r>
            <a:r>
              <a:rPr lang="es-ES" sz="1150" spc="0">
                <a:solidFill>
                  <a:srgbClr val="000000"/>
                </a:solidFill>
                <a:latin typeface="Bookman Old Style" pitchFamily="1" panose="02020603050405020304"/>
              </a:rPr>
              <a:t>125 </a:t>
            </a:r>
          </a:p>
        </p:txBody>
      </p:sp>
      <p:sp>
        <p:nvSpPr>
          <p:cNvPr id="5" name=""/>
          <p:cNvSpPr/>
          <p:nvPr>
            <p:ph type="body" idx="10"/>
          </p:nvPr>
        </p:nvSpPr>
        <p:spPr>
          <a:xfrm>
            <a:off x="1049020" y="9095105"/>
            <a:ext cx="5486400" cy="637540"/>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950" spc="-25">
                <a:solidFill>
                  <a:srgbClr val="000000"/>
                </a:solidFill>
                <a:latin typeface="Bookman Old Style" pitchFamily="1" panose="02020603050405020304"/>
              </a:rPr>
              <a:t>Grado en Ciencias Ambientales </a:t>
            </a:r>
          </a:p>
          <a:p>
            <a:pPr marL="0" marR="0" indent="0" algn="ctr">
              <a:lnSpc>
                <a:spcPts val="1400"/>
              </a:lnSpc>
              <a:spcBef>
                <a:spcPts val="1150"/>
              </a:spcBef>
              <a:spcAft>
                <a:spcPts val="1300"/>
              </a:spcAft>
            </a:pPr>
            <a:r>
              <a:rPr lang="es-ES" sz="1150" spc="-40">
                <a:solidFill>
                  <a:srgbClr val="000000"/>
                </a:solidFill>
                <a:latin typeface="Bookman Old Style" pitchFamily="1" panose="02020603050405020304"/>
              </a:rPr>
              <a:t>Figura </a:t>
            </a:r>
            <a:r>
              <a:rPr lang="es-ES" sz="1350" spc="-40">
                <a:solidFill>
                  <a:srgbClr val="000000"/>
                </a:solidFill>
                <a:latin typeface="Arial" pitchFamily="2" panose="02020603050405020304"/>
              </a:rPr>
              <a:t>vii</a:t>
            </a:r>
            <a:r>
              <a:rPr lang="es-ES" sz="1150" spc="-40">
                <a:solidFill>
                  <a:srgbClr val="000000"/>
                </a:solidFill>
                <a:latin typeface="Bookman Old Style" pitchFamily="1" panose="02020603050405020304"/>
              </a:rPr>
              <a:t>: Fotos Estudiantes de Ciencias. Curso 2018–2019 </a:t>
            </a:r>
          </a:p>
        </p:txBody>
      </p:sp>
      <p:sp>
        <p:nvSpPr>
          <p:cNvPr id="6" name=""/>
          <p:cNvSpPr/>
          <p:nvPr>
            <p:ph type="body" idx="10"/>
          </p:nvPr>
        </p:nvSpPr>
        <p:spPr>
          <a:xfrm>
            <a:off x="1049020" y="9732645"/>
            <a:ext cx="5486400" cy="236855"/>
          </a:xfrm>
          <a:prstGeom prst="rect">
            <a:avLst/>
          </a:prstGeom>
          <a:noFill/>
          <a:ln w="0" cmpd="sng">
            <a:noFill/>
            <a:prstDash val="solid"/>
          </a:ln>
        </p:spPr>
        <p:txBody>
          <a:bodyPr vert="horz" lIns="0" tIns="57150" rIns="0" bIns="0" anchor="t"/>
          <a:lstStyle/>
          <a:p>
            <a:pPr marL="0" marR="0" indent="0" algn="r">
              <a:lnSpc>
                <a:spcPts val="1400"/>
              </a:lnSpc>
              <a:spcAft>
                <a:spcPts val="30"/>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97280" y="683260"/>
            <a:ext cx="5400675" cy="0"/>
          </a:xfrm>
          <a:prstGeom prst="line">
            <a:avLst/>
          </a:prstGeom>
          <a:ln w="5080" cmpd="sng">
            <a:solidFill>
              <a:srgbClr val="000000"/>
            </a:solidFill>
          </a:ln>
        </p:spPr>
      </p:cxnSp>
      <p:cxnSp>
        <p:nvCxnSpPr>
          <p:cNvPr id="8" name=""/>
          <p:cNvCxnSpPr/>
          <p:nvPr/>
        </p:nvCxnSpPr>
        <p:spPr>
          <a:xfrm>
            <a:off x="1097280" y="9735820"/>
            <a:ext cx="5400675" cy="0"/>
          </a:xfrm>
          <a:prstGeom prst="line">
            <a:avLst/>
          </a:prstGeom>
          <a:ln w="5080" cmpd="sng">
            <a:solidFill>
              <a:srgbClr val="000000"/>
            </a:solidFill>
          </a:ln>
        </p:spPr>
      </p:cxnSp>
    </p:spTree>
  </p:cSld>
  <p:clrMapOvr>
    <a:masterClrMapping/>
  </p:clrMapOvr>
</p:sld>
</file>

<file path=ppt/slides/slide1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500"/>
              </a:lnSpc>
              <a:spcAft>
                <a:spcPts val="10"/>
              </a:spcAft>
              <a:tabLst>
                <a:tab algn="r" pos="5440680"/>
              </a:tabLst>
            </a:pPr>
            <a:r>
              <a:rPr lang="es-ES" sz="1300" b="1" spc="0">
                <a:solidFill>
                  <a:srgbClr val="000000"/>
                </a:solidFill>
                <a:latin typeface="Garamond" pitchFamily="1" panose="02020603050405020304"/>
              </a:rPr>
              <a:t>1. Presentaciones </a:t>
            </a:r>
            <a:r>
              <a:rPr lang="es-ES" sz="950" spc="0">
                <a:solidFill>
                  <a:srgbClr val="000000"/>
                </a:solidFill>
                <a:latin typeface="Arial" pitchFamily="2" panose="02020603050405020304"/>
              </a:rPr>
              <a:t>V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6060" rIns="0" bIns="0" anchor="t"/>
          <a:lstStyle/>
          <a:p>
            <a:pPr marL="45720" marR="45720" indent="0" algn="just">
              <a:lnSpc>
                <a:spcPts val="1400"/>
              </a:lnSpc>
              <a:spcAft>
                <a:spcPts val="0"/>
              </a:spcAft>
            </a:pPr>
            <a:r>
              <a:rPr lang="es-ES" sz="1300" spc="-5">
                <a:solidFill>
                  <a:srgbClr val="000000"/>
                </a:solidFill>
                <a:latin typeface="Garamond" pitchFamily="1" panose="02020603050405020304"/>
              </a:rPr>
              <a:t>Los departamentos universitarios encargados estatutariamente de promover y apo-</a:t>
            </a:r>
            <a:r>
              <a:rPr lang="es-ES" sz="1300" spc="-5">
                <a:solidFill>
                  <a:srgbClr val="000000"/>
                </a:solidFill>
                <a:latin typeface="Garamond" pitchFamily="1" panose="02020603050405020304"/>
              </a:rPr>
              <a:t>yar las actividades e iniciativas docentes e investigadoras del profesorado han ido perdiendo poco a poco su capacidad de influencia sobre las actividades e iniciativas investigadoras en beneficio del desarrollo de los grupos de investigación y de los ins-</a:t>
            </a:r>
            <a:r>
              <a:rPr lang="es-ES" sz="1300" spc="-5">
                <a:solidFill>
                  <a:srgbClr val="000000"/>
                </a:solidFill>
                <a:latin typeface="Garamond" pitchFamily="1" panose="02020603050405020304"/>
              </a:rPr>
              <a:t>titutos universitarios, cada vez m´as autónomos en cuanto a la captación y gestión de los fondos para la financiación de la investigación. La creación de nuevos labora-</a:t>
            </a:r>
            <a:r>
              <a:rPr lang="es-ES" sz="1300" spc="-5">
                <a:solidFill>
                  <a:srgbClr val="000000"/>
                </a:solidFill>
                <a:latin typeface="Garamond" pitchFamily="1" panose="02020603050405020304"/>
              </a:rPr>
              <a:t>torios dedicados a la investigación y el desplazamiento de investigadores, personal de administración y servicios y equipos, antes ubicados en los departamentos, es-tácreando espacios indefinidos en estos que deberán ser nuevamente determinados. Además, la separación, cada vez más efectiva, de la docencia y la investigación en el marco competencial de los departamentos, puede incidir de forma cada vez más evidente y restrictiva en los recursos que estos dedican a la docencia. </a:t>
            </a:r>
          </a:p>
          <a:p>
            <a:pPr marL="45720" marR="45720" indent="0" algn="just">
              <a:lnSpc>
                <a:spcPts val="1400"/>
              </a:lnSpc>
              <a:spcBef>
                <a:spcPts val="555"/>
              </a:spcBef>
              <a:spcAft>
                <a:spcPts val="0"/>
              </a:spcAft>
            </a:pPr>
            <a:r>
              <a:rPr lang="es-ES" sz="1300" spc="-15">
                <a:solidFill>
                  <a:srgbClr val="000000"/>
                </a:solidFill>
                <a:latin typeface="Garamond" pitchFamily="1" panose="02020603050405020304"/>
              </a:rPr>
              <a:t>Por otra parte, la gestión más compleja de los programas de doctorado en el contexto de la adaptación al EEES ha determinado la necesidad de la creación de centros como la Escuela Internacional de Postgrado de la Universidad de Extremadura (EIP–UEx) que actualmente se define como centro encargado de la planificación académica de postgrado, conformada por los estudios de máster, doctorado y formación perma-</a:t>
            </a:r>
            <a:r>
              <a:rPr lang="es-ES" sz="1300" spc="-15">
                <a:solidFill>
                  <a:srgbClr val="000000"/>
                </a:solidFill>
                <a:latin typeface="Garamond" pitchFamily="1" panose="02020603050405020304"/>
              </a:rPr>
              <a:t>nente y títulos propios. La lógica ha impuesto el desarrollo de una estructura de gestión académica que se solapa con la atribuida a las facultades y escuelas sin que se haya determinado aún la necesaria delimitación, si la hay, entre ambos tipos de centros en cuanto a la gestión académica de los m´asteres universitarios. </a:t>
            </a:r>
          </a:p>
          <a:p>
            <a:pPr marL="45720" marR="45720" indent="0" algn="just">
              <a:lnSpc>
                <a:spcPts val="1400"/>
              </a:lnSpc>
              <a:spcBef>
                <a:spcPts val="525"/>
              </a:spcBef>
              <a:spcAft>
                <a:spcPts val="0"/>
              </a:spcAft>
            </a:pPr>
            <a:r>
              <a:rPr lang="es-ES" sz="1300" spc="-10">
                <a:solidFill>
                  <a:srgbClr val="000000"/>
                </a:solidFill>
                <a:latin typeface="Garamond" pitchFamily="1" panose="02020603050405020304"/>
              </a:rPr>
              <a:t>Por lo tanto, estamos viviendo una etapa de profundos cambios estructurales en el ámbito universitario, en cuanto a la gestión de los recursos humanos, de infraestruc-</a:t>
            </a:r>
            <a:r>
              <a:rPr lang="es-ES" sz="1300" spc="-10">
                <a:solidFill>
                  <a:srgbClr val="000000"/>
                </a:solidFill>
                <a:latin typeface="Garamond" pitchFamily="1" panose="02020603050405020304"/>
              </a:rPr>
              <a:t>turas y financieros, relacionados con la docencia y la investigación, que competen de forma solapada a departamentos, grupos e institutos de investigación, facultades y escuelas, que más se parecen a un proceso de adaptación a los aconteceres inmediatos de futuro impreciso que de planificación a medio y largo plazo. </a:t>
            </a:r>
          </a:p>
          <a:p>
            <a:pPr marL="45720" marR="45720" indent="0" algn="just">
              <a:lnSpc>
                <a:spcPts val="1400"/>
              </a:lnSpc>
              <a:spcBef>
                <a:spcPts val="535"/>
              </a:spcBef>
              <a:spcAft>
                <a:spcPts val="0"/>
              </a:spcAft>
            </a:pPr>
            <a:r>
              <a:rPr lang="es-ES" sz="1300" spc="-10">
                <a:solidFill>
                  <a:srgbClr val="000000"/>
                </a:solidFill>
                <a:latin typeface="Garamond" pitchFamily="1" panose="02020603050405020304"/>
              </a:rPr>
              <a:t>Todo ello, además, en un escenario económico y político que podríamos calificar, cuanto menos, de complejo. La crisis económica del 2008, acontecimientos inmedia-</a:t>
            </a:r>
            <a:r>
              <a:rPr lang="es-ES" sz="1300" spc="-10">
                <a:solidFill>
                  <a:srgbClr val="000000"/>
                </a:solidFill>
                <a:latin typeface="Garamond" pitchFamily="1" panose="02020603050405020304"/>
              </a:rPr>
              <a:t>tamente posteriores devenidos e indeseados que han consumido importantes recursos y la inestabilidad política de los últimos tiempos están influyendo negativamente, no solo en el crecimiento, sino en el simple mantenimiento de las infraestructuras docentes y han reducido dramáticamente la financiación debida a la investigación induciendo una importante desmotivación. Investigación y docencia, en el ámbito universitario, sobre todo de la Facultad de Ciencias, están necesariamente imbrica-</a:t>
            </a:r>
            <a:r>
              <a:rPr lang="es-ES" sz="1300" spc="-10">
                <a:solidFill>
                  <a:srgbClr val="000000"/>
                </a:solidFill>
                <a:latin typeface="Garamond" pitchFamily="1" panose="02020603050405020304"/>
              </a:rPr>
              <a:t>dos y una enseñanza universitaria de calidad con proyección profesional, sobre todo científica y técnica, se sustenta en la investigación y la innovación y por lo tanto es especialmente sensible a la falta de recursos económicos. </a:t>
            </a:r>
          </a:p>
          <a:p>
            <a:pPr marL="45720" marR="45720" indent="0" algn="just">
              <a:lnSpc>
                <a:spcPts val="1400"/>
              </a:lnSpc>
              <a:spcBef>
                <a:spcPts val="545"/>
              </a:spcBef>
              <a:spcAft>
                <a:spcPts val="2495"/>
              </a:spcAft>
            </a:pPr>
            <a:r>
              <a:rPr lang="es-ES" sz="1300" spc="0">
                <a:solidFill>
                  <a:srgbClr val="000000"/>
                </a:solidFill>
                <a:latin typeface="Garamond" pitchFamily="1" panose="02020603050405020304"/>
              </a:rPr>
              <a:t>Por otra parte, como ya hemos referido con anterioridad, afortunadamente todas estas circunstancias han sido afrontadas, hasta ahora, con una plantilla de profesio-</a:t>
            </a:r>
            <a:r>
              <a:rPr lang="es-ES" sz="1300" spc="0">
                <a:solidFill>
                  <a:srgbClr val="000000"/>
                </a:solidFill>
                <a:latin typeface="Garamond" pitchFamily="1" panose="02020603050405020304"/>
              </a:rPr>
              <a:t>nales suficiente y sobre todo muy experimentada, pero el tiempo no pasa en balde y no se ha podido o no se han sabido desarrollar los necesarios planes de renovación de las plantillas del profesorado y del personal de administración y servicios, por lo que en este momento la UEx se enfrenta a un reto más, no menos importante, la inminente jubilación de una gran cantidad de profesionales de alta cualificación sin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45720" marR="4572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5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81"/>
          <a:stretch>
            <a:fillRect/>
          </a:stretch>
        </p:blipFill>
        <p:spPr>
          <a:xfrm>
            <a:off x="1075690" y="903605"/>
            <a:ext cx="5421630" cy="8116570"/>
          </a:xfrm>
          <a:prstGeom prst="rect">
            <a:avLst/>
          </a:prstGeom>
        </p:spPr>
      </p:pic>
      <p:sp>
        <p:nvSpPr>
          <p:cNvPr id="2" name=""/>
          <p:cNvSpPr/>
          <p:nvPr>
            <p:ph type="body" idx="10"/>
          </p:nvPr>
        </p:nvSpPr>
        <p:spPr>
          <a:xfrm>
            <a:off x="1043305" y="495300"/>
            <a:ext cx="5486400" cy="408305"/>
          </a:xfrm>
          <a:prstGeom prst="rect">
            <a:avLst/>
          </a:prstGeom>
          <a:noFill/>
          <a:ln w="0" cmpd="sng">
            <a:noFill/>
            <a:prstDash val="solid"/>
          </a:ln>
        </p:spPr>
        <p:txBody>
          <a:bodyPr vert="horz" lIns="0" tIns="0" rIns="0" bIns="0" anchor="t"/>
          <a:lstStyle/>
          <a:p>
            <a:pPr marL="45720" marR="0" indent="0" algn="l">
              <a:lnSpc>
                <a:spcPts val="1400"/>
              </a:lnSpc>
              <a:spcAft>
                <a:spcPts val="1790"/>
              </a:spcAft>
              <a:tabLst>
                <a:tab algn="r" pos="5440680"/>
              </a:tabLst>
            </a:pPr>
            <a:r>
              <a:rPr lang="es-ES" sz="1150" spc="0">
                <a:solidFill>
                  <a:srgbClr val="000000"/>
                </a:solidFill>
                <a:latin typeface="Bookman Old Style" pitchFamily="1" panose="02020603050405020304"/>
              </a:rPr>
              <a:t>126 </a:t>
            </a:r>
            <a:r>
              <a:rPr lang="es-ES" sz="1150" spc="0">
                <a:solidFill>
                  <a:srgbClr val="000000"/>
                </a:solidFill>
                <a:latin typeface="Bookman Old Style" pitchFamily="1" panose="02020603050405020304"/>
              </a:rPr>
              <a:t>6.2. Estudiantes egresados </a:t>
            </a:r>
          </a:p>
        </p:txBody>
      </p:sp>
      <p:sp>
        <p:nvSpPr>
          <p:cNvPr id="5" name=""/>
          <p:cNvSpPr/>
          <p:nvPr>
            <p:ph type="body" idx="10"/>
          </p:nvPr>
        </p:nvSpPr>
        <p:spPr>
          <a:xfrm>
            <a:off x="1043305" y="9190990"/>
            <a:ext cx="5486400" cy="541655"/>
          </a:xfrm>
          <a:prstGeom prst="rect">
            <a:avLst/>
          </a:prstGeom>
          <a:noFill/>
          <a:ln w="0" cmpd="sng">
            <a:noFill/>
            <a:prstDash val="solid"/>
          </a:ln>
        </p:spPr>
        <p:txBody>
          <a:bodyPr vert="horz" lIns="0" tIns="12700" rIns="0" bIns="0" anchor="t"/>
          <a:lstStyle/>
          <a:p>
            <a:pPr marL="45720" marR="0" indent="0" algn="ctr">
              <a:lnSpc>
                <a:spcPts val="1400"/>
              </a:lnSpc>
              <a:spcAft>
                <a:spcPts val="2770"/>
              </a:spcAft>
            </a:pPr>
            <a:r>
              <a:rPr lang="es-ES" sz="1150" spc="-30">
                <a:solidFill>
                  <a:srgbClr val="000000"/>
                </a:solidFill>
                <a:latin typeface="Bookman Old Style" pitchFamily="1" panose="02020603050405020304"/>
              </a:rPr>
              <a:t>Figura </a:t>
            </a:r>
            <a:r>
              <a:rPr lang="es-ES" sz="850" spc="-30">
                <a:solidFill>
                  <a:srgbClr val="000000"/>
                </a:solidFill>
                <a:latin typeface="Arial" pitchFamily="2" panose="02020603050405020304"/>
              </a:rPr>
              <a:t>VIII</a:t>
            </a:r>
            <a:r>
              <a:rPr lang="es-ES" sz="1150" spc="-30">
                <a:solidFill>
                  <a:srgbClr val="000000"/>
                </a:solidFill>
                <a:latin typeface="Bookman Old Style" pitchFamily="1" panose="02020603050405020304"/>
              </a:rPr>
              <a:t>: Grado en Biotecnología. Curso 2018–2019 </a:t>
            </a:r>
          </a:p>
        </p:txBody>
      </p:sp>
      <p:sp>
        <p:nvSpPr>
          <p:cNvPr id="6" name=""/>
          <p:cNvSpPr/>
          <p:nvPr>
            <p:ph type="body" idx="10"/>
          </p:nvPr>
        </p:nvSpPr>
        <p:spPr>
          <a:xfrm>
            <a:off x="1043305" y="9732645"/>
            <a:ext cx="5486400" cy="236855"/>
          </a:xfrm>
          <a:prstGeom prst="rect">
            <a:avLst/>
          </a:prstGeom>
          <a:noFill/>
          <a:ln w="0" cmpd="sng">
            <a:noFill/>
            <a:prstDash val="solid"/>
          </a:ln>
        </p:spPr>
        <p:txBody>
          <a:bodyPr vert="horz" lIns="0" tIns="57150" rIns="0" bIns="0" anchor="t"/>
          <a:lstStyle/>
          <a:p>
            <a:pPr marL="45720" marR="0" indent="0" algn="l">
              <a:lnSpc>
                <a:spcPts val="1400"/>
              </a:lnSpc>
              <a:spcAft>
                <a:spcPts val="30"/>
              </a:spcAft>
            </a:pPr>
            <a:r>
              <a:rPr lang="es-ES" sz="1150" spc="5">
                <a:solidFill>
                  <a:srgbClr val="000000"/>
                </a:solidFill>
                <a:latin typeface="Bookman Old Style" pitchFamily="1" panose="02020603050405020304"/>
              </a:rPr>
              <a:t>50 Aniversario 1968–2019 </a:t>
            </a:r>
          </a:p>
        </p:txBody>
      </p:sp>
      <p:cxnSp>
        <p:nvCxnSpPr>
          <p:cNvPr id="7" name=""/>
          <p:cNvCxnSpPr/>
          <p:nvPr/>
        </p:nvCxnSpPr>
        <p:spPr>
          <a:xfrm>
            <a:off x="1097280" y="9735820"/>
            <a:ext cx="5433060" cy="0"/>
          </a:xfrm>
          <a:prstGeom prst="line">
            <a:avLst/>
          </a:prstGeom>
          <a:ln w="5080" cmpd="sng">
            <a:solidFill>
              <a:srgbClr val="000000"/>
            </a:solidFill>
          </a:ln>
        </p:spPr>
      </p:cxnSp>
    </p:spTree>
  </p:cSld>
  <p:clrMapOvr>
    <a:masterClrMapping/>
  </p:clrMapOvr>
</p:sld>
</file>

<file path=ppt/slides/slide15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82"/>
          <a:stretch>
            <a:fillRect/>
          </a:stretch>
        </p:blipFill>
        <p:spPr>
          <a:xfrm>
            <a:off x="1069975" y="902335"/>
            <a:ext cx="5425440" cy="7476490"/>
          </a:xfrm>
          <a:prstGeom prst="rect">
            <a:avLst/>
          </a:prstGeom>
        </p:spPr>
      </p:pic>
      <p:sp>
        <p:nvSpPr>
          <p:cNvPr id="2" name=""/>
          <p:cNvSpPr/>
          <p:nvPr>
            <p:ph type="body" idx="10"/>
          </p:nvPr>
        </p:nvSpPr>
        <p:spPr>
          <a:xfrm>
            <a:off x="1043940" y="482600"/>
            <a:ext cx="5486400" cy="199390"/>
          </a:xfrm>
          <a:prstGeom prst="rect">
            <a:avLst/>
          </a:prstGeom>
          <a:noFill/>
          <a:ln w="0" cmpd="sng">
            <a:noFill/>
            <a:prstDash val="solid"/>
          </a:ln>
        </p:spPr>
        <p:txBody>
          <a:bodyPr vert="horz" lIns="0" tIns="10795" rIns="0" bIns="0" anchor="t"/>
          <a:lstStyle/>
          <a:p>
            <a:pPr marL="45720" marR="0" indent="0" algn="l">
              <a:lnSpc>
                <a:spcPts val="1400"/>
              </a:lnSpc>
              <a:spcAft>
                <a:spcPts val="60"/>
              </a:spcAft>
              <a:tabLst>
                <a:tab algn="r" pos="5440680"/>
              </a:tabLst>
            </a:pPr>
            <a:r>
              <a:rPr lang="es-ES" sz="1100" b="1" spc="0">
                <a:solidFill>
                  <a:srgbClr val="08050A"/>
                </a:solidFill>
                <a:latin typeface="Bookman Old Style" pitchFamily="1" panose="02020603050405020304"/>
              </a:rPr>
              <a:t>6. Estudiantes </a:t>
            </a:r>
            <a:r>
              <a:rPr lang="es-ES" sz="1100" spc="0">
                <a:solidFill>
                  <a:srgbClr val="08050A"/>
                </a:solidFill>
                <a:latin typeface="Bookman Old Style" pitchFamily="1" panose="02020603050405020304"/>
              </a:rPr>
              <a:t>127 </a:t>
            </a:r>
          </a:p>
        </p:txBody>
      </p:sp>
      <p:sp>
        <p:nvSpPr>
          <p:cNvPr id="3" name=""/>
          <p:cNvSpPr/>
          <p:nvPr>
            <p:ph type="body" idx="10"/>
          </p:nvPr>
        </p:nvSpPr>
        <p:spPr>
          <a:xfrm>
            <a:off x="1043940" y="8446770"/>
            <a:ext cx="5486400" cy="1284605"/>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900" spc="-5">
                <a:solidFill>
                  <a:srgbClr val="08050A"/>
                </a:solidFill>
                <a:latin typeface="Bookman Old Style" pitchFamily="1" panose="02020603050405020304"/>
              </a:rPr>
              <a:t>Estadística </a:t>
            </a:r>
          </a:p>
          <a:p>
            <a:pPr marL="0" marR="0" indent="0" algn="ctr">
              <a:lnSpc>
                <a:spcPts val="1400"/>
              </a:lnSpc>
              <a:spcBef>
                <a:spcPts val="1175"/>
              </a:spcBef>
              <a:spcAft>
                <a:spcPts val="6445"/>
              </a:spcAft>
            </a:pPr>
            <a:r>
              <a:rPr lang="es-ES" sz="1100" b="1" spc="-20">
                <a:solidFill>
                  <a:srgbClr val="08050A"/>
                </a:solidFill>
                <a:latin typeface="Bookman Old Style" pitchFamily="1" panose="02020603050405020304"/>
              </a:rPr>
              <a:t>Figura </a:t>
            </a:r>
            <a:r>
              <a:rPr lang="es-ES" sz="950" spc="-20">
                <a:solidFill>
                  <a:srgbClr val="08050A"/>
                </a:solidFill>
                <a:latin typeface="Arial" pitchFamily="2" panose="02020603050405020304"/>
              </a:rPr>
              <a:t>IX</a:t>
            </a:r>
            <a:r>
              <a:rPr lang="es-ES" sz="1100" spc="-20">
                <a:solidFill>
                  <a:srgbClr val="08050A"/>
                </a:solidFill>
                <a:latin typeface="Bookman Old Style" pitchFamily="1" panose="02020603050405020304"/>
              </a:rPr>
              <a:t>: Estudiantes de Ciencias en Grado. Curso 2018–2019 </a:t>
            </a:r>
          </a:p>
        </p:txBody>
      </p:sp>
      <p:sp>
        <p:nvSpPr>
          <p:cNvPr id="4" name=""/>
          <p:cNvSpPr/>
          <p:nvPr>
            <p:ph type="body" idx="10"/>
          </p:nvPr>
        </p:nvSpPr>
        <p:spPr>
          <a:xfrm>
            <a:off x="1043940" y="9731375"/>
            <a:ext cx="5486400" cy="225425"/>
          </a:xfrm>
          <a:prstGeom prst="rect">
            <a:avLst/>
          </a:prstGeom>
          <a:noFill/>
          <a:ln w="0" cmpd="sng">
            <a:noFill/>
            <a:prstDash val="solid"/>
          </a:ln>
        </p:spPr>
        <p:txBody>
          <a:bodyPr vert="horz" lIns="0" tIns="57785" rIns="0" bIns="0" anchor="t"/>
          <a:lstStyle/>
          <a:p>
            <a:pPr marL="0" marR="0" indent="0" algn="r">
              <a:lnSpc>
                <a:spcPts val="1300"/>
              </a:lnSpc>
              <a:spcAft>
                <a:spcPts val="0"/>
              </a:spcAft>
            </a:pPr>
            <a:r>
              <a:rPr lang="es-ES" sz="1100" b="1" spc="20">
                <a:solidFill>
                  <a:srgbClr val="08050A"/>
                </a:solidFill>
                <a:latin typeface="Bookman Old Style" pitchFamily="1" panose="02020603050405020304"/>
              </a:rPr>
              <a:t>Memoria Histórica </a:t>
            </a:r>
          </a:p>
        </p:txBody>
      </p:sp>
      <p:sp>
        <p:nvSpPr>
          <p:cNvPr id="7" name=""/>
          <p:cNvSpPr/>
          <p:nvPr>
            <p:ph type="body" idx="10"/>
          </p:nvPr>
        </p:nvSpPr>
        <p:spPr>
          <a:xfrm>
            <a:off x="3285490" y="4572635"/>
            <a:ext cx="1036320" cy="139065"/>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900" spc="-30">
                <a:solidFill>
                  <a:srgbClr val="08050A"/>
                </a:solidFill>
                <a:latin typeface="Bookman Old Style" pitchFamily="1" panose="02020603050405020304"/>
              </a:rPr>
              <a:t>Grado en Enología </a:t>
            </a:r>
          </a:p>
        </p:txBody>
      </p:sp>
      <p:cxnSp>
        <p:nvCxnSpPr>
          <p:cNvPr id="8" name=""/>
          <p:cNvCxnSpPr/>
          <p:nvPr/>
        </p:nvCxnSpPr>
        <p:spPr>
          <a:xfrm>
            <a:off x="1097280" y="685800"/>
            <a:ext cx="5401945" cy="0"/>
          </a:xfrm>
          <a:prstGeom prst="line">
            <a:avLst/>
          </a:prstGeom>
          <a:ln w="6350" cmpd="sng">
            <a:solidFill>
              <a:srgbClr val="08050A"/>
            </a:solidFill>
          </a:ln>
        </p:spPr>
      </p:cxnSp>
      <p:cxnSp>
        <p:nvCxnSpPr>
          <p:cNvPr id="9" name=""/>
          <p:cNvCxnSpPr/>
          <p:nvPr/>
        </p:nvCxnSpPr>
        <p:spPr>
          <a:xfrm>
            <a:off x="1097280" y="9735185"/>
            <a:ext cx="5433695" cy="0"/>
          </a:xfrm>
          <a:prstGeom prst="line">
            <a:avLst/>
          </a:prstGeom>
          <a:ln w="6350" cmpd="sng">
            <a:solidFill>
              <a:srgbClr val="08050A"/>
            </a:solidFill>
          </a:ln>
        </p:spPr>
      </p:cxnSp>
    </p:spTree>
  </p:cSld>
  <p:clrMapOvr>
    <a:masterClrMapping/>
  </p:clrMapOvr>
</p:sld>
</file>

<file path=ppt/slides/slide15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83"/>
          <a:stretch>
            <a:fillRect/>
          </a:stretch>
        </p:blipFill>
        <p:spPr>
          <a:xfrm>
            <a:off x="1075690" y="903605"/>
            <a:ext cx="5421630" cy="8116570"/>
          </a:xfrm>
          <a:prstGeom prst="rect">
            <a:avLst/>
          </a:prstGeom>
        </p:spPr>
      </p:pic>
      <p:sp>
        <p:nvSpPr>
          <p:cNvPr id="2" name=""/>
          <p:cNvSpPr/>
          <p:nvPr>
            <p:ph type="body" idx="10"/>
          </p:nvPr>
        </p:nvSpPr>
        <p:spPr>
          <a:xfrm>
            <a:off x="1043305" y="482600"/>
            <a:ext cx="5486400" cy="421005"/>
          </a:xfrm>
          <a:prstGeom prst="rect">
            <a:avLst/>
          </a:prstGeom>
          <a:noFill/>
          <a:ln w="0" cmpd="sng">
            <a:noFill/>
            <a:prstDash val="solid"/>
          </a:ln>
        </p:spPr>
        <p:txBody>
          <a:bodyPr vert="horz" lIns="0" tIns="3175" rIns="0" bIns="0" anchor="t"/>
          <a:lstStyle/>
          <a:p>
            <a:pPr marL="45720" marR="0" indent="0" algn="l">
              <a:lnSpc>
                <a:spcPts val="1500"/>
              </a:lnSpc>
              <a:spcAft>
                <a:spcPts val="1740"/>
              </a:spcAft>
              <a:tabLst>
                <a:tab algn="r" pos="5440680"/>
              </a:tabLst>
            </a:pPr>
            <a:r>
              <a:rPr lang="es-ES" sz="1200" spc="0">
                <a:solidFill>
                  <a:srgbClr val="050307"/>
                </a:solidFill>
                <a:latin typeface="Courier New" pitchFamily="3" panose="02020603050405020304"/>
              </a:rPr>
              <a:t>128 </a:t>
            </a:r>
            <a:r>
              <a:rPr lang="es-ES" sz="1300" spc="0">
                <a:solidFill>
                  <a:srgbClr val="050307"/>
                </a:solidFill>
                <a:latin typeface="Courier New" pitchFamily="3" panose="02020603050405020304"/>
              </a:rPr>
              <a:t>6.2. Estudiantes egresados </a:t>
            </a:r>
          </a:p>
        </p:txBody>
      </p:sp>
      <p:sp>
        <p:nvSpPr>
          <p:cNvPr id="5" name=""/>
          <p:cNvSpPr/>
          <p:nvPr>
            <p:ph type="body" idx="10"/>
          </p:nvPr>
        </p:nvSpPr>
        <p:spPr>
          <a:xfrm>
            <a:off x="1043305" y="9102090"/>
            <a:ext cx="5486400" cy="630555"/>
          </a:xfrm>
          <a:prstGeom prst="rect">
            <a:avLst/>
          </a:prstGeom>
          <a:noFill/>
          <a:ln w="0" cmpd="sng">
            <a:noFill/>
            <a:prstDash val="solid"/>
          </a:ln>
        </p:spPr>
        <p:txBody>
          <a:bodyPr vert="horz" lIns="0" tIns="40005" rIns="0" bIns="0" anchor="t"/>
          <a:lstStyle/>
          <a:p>
            <a:pPr marL="45720" marR="0" indent="0" algn="ctr">
              <a:lnSpc>
                <a:spcPts val="1500"/>
              </a:lnSpc>
              <a:spcAft>
                <a:spcPts val="3140"/>
              </a:spcAft>
            </a:pPr>
            <a:r>
              <a:rPr lang="es-ES" sz="1300" spc="-175">
                <a:solidFill>
                  <a:srgbClr val="050307"/>
                </a:solidFill>
                <a:latin typeface="Courier New" pitchFamily="3" panose="02020603050405020304"/>
              </a:rPr>
              <a:t>Figura </a:t>
            </a:r>
            <a:r>
              <a:rPr lang="es-ES" sz="1300" spc="-175">
                <a:solidFill>
                  <a:srgbClr val="050307"/>
                </a:solidFill>
                <a:latin typeface="Arial" pitchFamily="2" panose="02020603050405020304"/>
              </a:rPr>
              <a:t>x</a:t>
            </a:r>
            <a:r>
              <a:rPr lang="es-ES" sz="1200" spc="-175">
                <a:solidFill>
                  <a:srgbClr val="050307"/>
                </a:solidFill>
                <a:latin typeface="Courier New" pitchFamily="3" panose="02020603050405020304"/>
              </a:rPr>
              <a:t>: Grado en Física. Curso 2018–2019 </a:t>
            </a:r>
          </a:p>
        </p:txBody>
      </p:sp>
      <p:sp>
        <p:nvSpPr>
          <p:cNvPr id="6" name=""/>
          <p:cNvSpPr/>
          <p:nvPr>
            <p:ph type="body" idx="10"/>
          </p:nvPr>
        </p:nvSpPr>
        <p:spPr>
          <a:xfrm>
            <a:off x="1043305" y="9732645"/>
            <a:ext cx="5486400" cy="224155"/>
          </a:xfrm>
          <a:prstGeom prst="rect">
            <a:avLst/>
          </a:prstGeom>
          <a:noFill/>
          <a:ln w="0" cmpd="sng">
            <a:noFill/>
            <a:prstDash val="solid"/>
          </a:ln>
        </p:spPr>
        <p:txBody>
          <a:bodyPr vert="horz" lIns="0" tIns="47625" rIns="0" bIns="0" anchor="t"/>
          <a:lstStyle/>
          <a:p>
            <a:pPr marL="45720" marR="0" indent="0" algn="l">
              <a:lnSpc>
                <a:spcPts val="1300"/>
              </a:lnSpc>
              <a:spcAft>
                <a:spcPts val="0"/>
              </a:spcAft>
            </a:pPr>
            <a:r>
              <a:rPr lang="es-ES" sz="1300" spc="-150">
                <a:solidFill>
                  <a:srgbClr val="050307"/>
                </a:solidFill>
                <a:latin typeface="Courier New" pitchFamily="3" panose="02020603050405020304"/>
              </a:rPr>
              <a:t>50 Aniversario 1968–2019 </a:t>
            </a:r>
          </a:p>
        </p:txBody>
      </p:sp>
      <p:cxnSp>
        <p:nvCxnSpPr>
          <p:cNvPr id="7" name=""/>
          <p:cNvCxnSpPr/>
          <p:nvPr/>
        </p:nvCxnSpPr>
        <p:spPr>
          <a:xfrm>
            <a:off x="1097280" y="9735820"/>
            <a:ext cx="5433060" cy="0"/>
          </a:xfrm>
          <a:prstGeom prst="line">
            <a:avLst/>
          </a:prstGeom>
          <a:ln w="5080" cmpd="sng">
            <a:solidFill>
              <a:srgbClr val="050307"/>
            </a:solidFill>
          </a:ln>
        </p:spPr>
      </p:cxnSp>
    </p:spTree>
  </p:cSld>
  <p:clrMapOvr>
    <a:masterClrMapping/>
  </p:clrMapOvr>
</p:sld>
</file>

<file path=ppt/slides/slide15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84"/>
          <a:stretch>
            <a:fillRect/>
          </a:stretch>
        </p:blipFill>
        <p:spPr>
          <a:xfrm>
            <a:off x="1069975" y="902335"/>
            <a:ext cx="5964555" cy="7842250"/>
          </a:xfrm>
          <a:prstGeom prst="rect">
            <a:avLst/>
          </a:prstGeom>
        </p:spPr>
      </p:pic>
      <p:sp>
        <p:nvSpPr>
          <p:cNvPr id="2" name=""/>
          <p:cNvSpPr/>
          <p:nvPr>
            <p:ph type="body" idx="10"/>
          </p:nvPr>
        </p:nvSpPr>
        <p:spPr>
          <a:xfrm>
            <a:off x="1069975" y="482600"/>
            <a:ext cx="5969000" cy="199390"/>
          </a:xfrm>
          <a:prstGeom prst="rect">
            <a:avLst/>
          </a:prstGeom>
          <a:noFill/>
          <a:ln w="0" cmpd="sng">
            <a:noFill/>
            <a:prstDash val="solid"/>
          </a:ln>
        </p:spPr>
        <p:txBody>
          <a:bodyPr vert="horz" lIns="0" tIns="10795" rIns="0" bIns="0" anchor="t"/>
          <a:lstStyle/>
          <a:p>
            <a:pPr marL="0" marR="0" indent="0" algn="l">
              <a:lnSpc>
                <a:spcPts val="1400"/>
              </a:lnSpc>
              <a:spcAft>
                <a:spcPts val="60"/>
              </a:spcAft>
              <a:tabLst>
                <a:tab algn="l" pos="5212080"/>
              </a:tabLst>
            </a:pPr>
            <a:r>
              <a:rPr lang="es-ES" sz="1100" b="1" spc="-30">
                <a:solidFill>
                  <a:srgbClr val="000000"/>
                </a:solidFill>
                <a:latin typeface="Bookman Old Style" pitchFamily="1" panose="02020603050405020304"/>
              </a:rPr>
              <a:t>6. Estudiantes </a:t>
            </a:r>
            <a:r>
              <a:rPr lang="es-ES" sz="1100" spc="-30">
                <a:solidFill>
                  <a:srgbClr val="000000"/>
                </a:solidFill>
                <a:latin typeface="Bookman Old Style" pitchFamily="1" panose="02020603050405020304"/>
              </a:rPr>
              <a:t>129 </a:t>
            </a:r>
          </a:p>
        </p:txBody>
      </p:sp>
      <p:sp>
        <p:nvSpPr>
          <p:cNvPr id="3" name=""/>
          <p:cNvSpPr/>
          <p:nvPr>
            <p:ph type="body" idx="10"/>
          </p:nvPr>
        </p:nvSpPr>
        <p:spPr>
          <a:xfrm>
            <a:off x="1069975" y="8821420"/>
            <a:ext cx="5969000" cy="909955"/>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900" spc="0">
                <a:solidFill>
                  <a:srgbClr val="000000"/>
                </a:solidFill>
                <a:latin typeface="Bookman Old Style" pitchFamily="1" panose="02020603050405020304"/>
              </a:rPr>
              <a:t>Grado en Química </a:t>
            </a:r>
          </a:p>
          <a:p>
            <a:pPr marL="0" marR="0" indent="0" algn="ctr">
              <a:lnSpc>
                <a:spcPts val="1400"/>
              </a:lnSpc>
              <a:spcBef>
                <a:spcPts val="1370"/>
              </a:spcBef>
              <a:spcAft>
                <a:spcPts val="3300"/>
              </a:spcAft>
            </a:pPr>
            <a:r>
              <a:rPr lang="es-ES" sz="1100" b="1" spc="-20">
                <a:solidFill>
                  <a:srgbClr val="000000"/>
                </a:solidFill>
                <a:latin typeface="Bookman Old Style" pitchFamily="1" panose="02020603050405020304"/>
              </a:rPr>
              <a:t>Figura </a:t>
            </a:r>
            <a:r>
              <a:rPr lang="es-ES" sz="950" spc="-20">
                <a:solidFill>
                  <a:srgbClr val="000000"/>
                </a:solidFill>
                <a:latin typeface="Arial" pitchFamily="2" panose="02020603050405020304"/>
              </a:rPr>
              <a:t>XI</a:t>
            </a:r>
            <a:r>
              <a:rPr lang="es-ES" sz="1100" spc="-20">
                <a:solidFill>
                  <a:srgbClr val="000000"/>
                </a:solidFill>
                <a:latin typeface="Bookman Old Style" pitchFamily="1" panose="02020603050405020304"/>
              </a:rPr>
              <a:t>: Estudiantes de Ciencias en Grado. Curso 2018–2019 </a:t>
            </a:r>
          </a:p>
        </p:txBody>
      </p:sp>
      <p:sp>
        <p:nvSpPr>
          <p:cNvPr id="4" name=""/>
          <p:cNvSpPr/>
          <p:nvPr>
            <p:ph type="body" idx="10"/>
          </p:nvPr>
        </p:nvSpPr>
        <p:spPr>
          <a:xfrm>
            <a:off x="1069975" y="9731375"/>
            <a:ext cx="5969000"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7" name=""/>
          <p:cNvSpPr/>
          <p:nvPr>
            <p:ph type="body" idx="10"/>
          </p:nvPr>
        </p:nvSpPr>
        <p:spPr>
          <a:xfrm>
            <a:off x="3270250" y="5215890"/>
            <a:ext cx="1603375" cy="139065"/>
          </a:xfrm>
          <a:prstGeom prst="rect">
            <a:avLst/>
          </a:prstGeom>
          <a:noFill/>
          <a:ln w="0" cmpd="sng">
            <a:noFill/>
            <a:prstDash val="solid"/>
          </a:ln>
        </p:spPr>
        <p:txBody>
          <a:bodyPr vert="horz" lIns="0" tIns="0" rIns="0" bIns="0" anchor="t"/>
          <a:lstStyle/>
          <a:p>
            <a:pPr marL="0" marR="0" indent="0" algn="l">
              <a:lnSpc>
                <a:spcPts val="1100"/>
              </a:lnSpc>
              <a:spcAft>
                <a:spcPts val="0"/>
              </a:spcAft>
            </a:pPr>
            <a:r>
              <a:rPr lang="es-ES" sz="900" spc="-25">
                <a:solidFill>
                  <a:srgbClr val="000000"/>
                </a:solidFill>
                <a:latin typeface="Bookman Old Style" pitchFamily="1" panose="02020603050405020304"/>
              </a:rPr>
              <a:t>Grado en Ingeniería Química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69975" y="9735185"/>
            <a:ext cx="5429250" cy="0"/>
          </a:xfrm>
          <a:prstGeom prst="line">
            <a:avLst/>
          </a:prstGeom>
          <a:ln w="6350" cmpd="sng">
            <a:solidFill>
              <a:srgbClr val="000000"/>
            </a:solidFill>
          </a:ln>
        </p:spPr>
      </p:cxnSp>
    </p:spTree>
  </p:cSld>
  <p:clrMapOvr>
    <a:masterClrMapping/>
  </p:clrMapOvr>
</p:sld>
</file>

<file path=ppt/slides/slide15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85"/>
          <a:stretch>
            <a:fillRect/>
          </a:stretch>
        </p:blipFill>
        <p:spPr>
          <a:xfrm>
            <a:off x="1075690" y="903605"/>
            <a:ext cx="5421630" cy="8116570"/>
          </a:xfrm>
          <a:prstGeom prst="rect">
            <a:avLst/>
          </a:prstGeom>
        </p:spPr>
      </p:pic>
      <p:sp>
        <p:nvSpPr>
          <p:cNvPr id="2" name=""/>
          <p:cNvSpPr/>
          <p:nvPr>
            <p:ph type="body" idx="10"/>
          </p:nvPr>
        </p:nvSpPr>
        <p:spPr>
          <a:xfrm>
            <a:off x="1043305" y="495300"/>
            <a:ext cx="5486400" cy="408305"/>
          </a:xfrm>
          <a:prstGeom prst="rect">
            <a:avLst/>
          </a:prstGeom>
          <a:noFill/>
          <a:ln w="0" cmpd="sng">
            <a:noFill/>
            <a:prstDash val="solid"/>
          </a:ln>
        </p:spPr>
        <p:txBody>
          <a:bodyPr vert="horz" lIns="0" tIns="0" rIns="0" bIns="0" anchor="t"/>
          <a:lstStyle/>
          <a:p>
            <a:pPr marL="45720" marR="0" indent="0" algn="l">
              <a:lnSpc>
                <a:spcPts val="1400"/>
              </a:lnSpc>
              <a:spcAft>
                <a:spcPts val="1790"/>
              </a:spcAft>
              <a:tabLst>
                <a:tab algn="r" pos="5440680"/>
              </a:tabLst>
            </a:pPr>
            <a:r>
              <a:rPr lang="es-ES" sz="1150" spc="0">
                <a:solidFill>
                  <a:srgbClr val="000000"/>
                </a:solidFill>
                <a:latin typeface="Bookman Old Style" pitchFamily="1" panose="02020603050405020304"/>
              </a:rPr>
              <a:t>130 </a:t>
            </a:r>
            <a:r>
              <a:rPr lang="es-ES" sz="1150" spc="0">
                <a:solidFill>
                  <a:srgbClr val="000000"/>
                </a:solidFill>
                <a:latin typeface="Bookman Old Style" pitchFamily="1" panose="02020603050405020304"/>
              </a:rPr>
              <a:t>6.2. Estudiantes egresados </a:t>
            </a:r>
          </a:p>
        </p:txBody>
      </p:sp>
      <p:sp>
        <p:nvSpPr>
          <p:cNvPr id="5" name=""/>
          <p:cNvSpPr/>
          <p:nvPr>
            <p:ph type="body" idx="10"/>
          </p:nvPr>
        </p:nvSpPr>
        <p:spPr>
          <a:xfrm>
            <a:off x="1043305" y="9130030"/>
            <a:ext cx="5486400" cy="602615"/>
          </a:xfrm>
          <a:prstGeom prst="rect">
            <a:avLst/>
          </a:prstGeom>
          <a:noFill/>
          <a:ln w="0" cmpd="sng">
            <a:noFill/>
            <a:prstDash val="solid"/>
          </a:ln>
        </p:spPr>
        <p:txBody>
          <a:bodyPr vert="horz" lIns="0" tIns="14605" rIns="0" bIns="0" anchor="t"/>
          <a:lstStyle/>
          <a:p>
            <a:pPr marL="45720" marR="0" indent="0" algn="ctr">
              <a:lnSpc>
                <a:spcPts val="1400"/>
              </a:lnSpc>
              <a:spcAft>
                <a:spcPts val="3235"/>
              </a:spcAft>
            </a:pPr>
            <a:r>
              <a:rPr lang="es-ES" sz="1150" spc="-35">
                <a:solidFill>
                  <a:srgbClr val="000000"/>
                </a:solidFill>
                <a:latin typeface="Bookman Old Style" pitchFamily="1" panose="02020603050405020304"/>
              </a:rPr>
              <a:t>Figura </a:t>
            </a:r>
            <a:r>
              <a:rPr lang="es-ES" sz="950" spc="-35">
                <a:solidFill>
                  <a:srgbClr val="000000"/>
                </a:solidFill>
                <a:latin typeface="Arial" pitchFamily="2" panose="02020603050405020304"/>
              </a:rPr>
              <a:t>XII</a:t>
            </a:r>
            <a:r>
              <a:rPr lang="es-ES" sz="1150" spc="-35">
                <a:solidFill>
                  <a:srgbClr val="000000"/>
                </a:solidFill>
                <a:latin typeface="Bookman Old Style" pitchFamily="1" panose="02020603050405020304"/>
              </a:rPr>
              <a:t>: Grado en Matemáticas. Curso 2018–2019 </a:t>
            </a:r>
          </a:p>
        </p:txBody>
      </p:sp>
      <p:sp>
        <p:nvSpPr>
          <p:cNvPr id="6" name=""/>
          <p:cNvSpPr/>
          <p:nvPr>
            <p:ph type="body" idx="10"/>
          </p:nvPr>
        </p:nvSpPr>
        <p:spPr>
          <a:xfrm>
            <a:off x="1043305" y="9732645"/>
            <a:ext cx="5486400" cy="236855"/>
          </a:xfrm>
          <a:prstGeom prst="rect">
            <a:avLst/>
          </a:prstGeom>
          <a:noFill/>
          <a:ln w="0" cmpd="sng">
            <a:noFill/>
            <a:prstDash val="solid"/>
          </a:ln>
        </p:spPr>
        <p:txBody>
          <a:bodyPr vert="horz" lIns="0" tIns="57150" rIns="0" bIns="0" anchor="t"/>
          <a:lstStyle/>
          <a:p>
            <a:pPr marL="45720" marR="0" indent="0" algn="l">
              <a:lnSpc>
                <a:spcPts val="1400"/>
              </a:lnSpc>
              <a:spcAft>
                <a:spcPts val="30"/>
              </a:spcAft>
            </a:pPr>
            <a:r>
              <a:rPr lang="es-ES" sz="1150" spc="5">
                <a:solidFill>
                  <a:srgbClr val="000000"/>
                </a:solidFill>
                <a:latin typeface="Bookman Old Style" pitchFamily="1" panose="02020603050405020304"/>
              </a:rPr>
              <a:t>50 Aniversario 1968–2019 </a:t>
            </a:r>
          </a:p>
        </p:txBody>
      </p:sp>
      <p:cxnSp>
        <p:nvCxnSpPr>
          <p:cNvPr id="7" name=""/>
          <p:cNvCxnSpPr/>
          <p:nvPr/>
        </p:nvCxnSpPr>
        <p:spPr>
          <a:xfrm>
            <a:off x="1097280" y="9735820"/>
            <a:ext cx="5433060" cy="0"/>
          </a:xfrm>
          <a:prstGeom prst="line">
            <a:avLst/>
          </a:prstGeom>
          <a:ln w="5080" cmpd="sng">
            <a:solidFill>
              <a:srgbClr val="000000"/>
            </a:solidFill>
          </a:ln>
        </p:spPr>
      </p:cxnSp>
    </p:spTree>
  </p:cSld>
  <p:clrMapOvr>
    <a:masterClrMapping/>
  </p:clrMapOvr>
</p:sld>
</file>

<file path=ppt/slides/slide15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86"/>
          <a:stretch>
            <a:fillRect/>
          </a:stretch>
        </p:blipFill>
        <p:spPr>
          <a:xfrm>
            <a:off x="1492885" y="881380"/>
            <a:ext cx="4621530" cy="8180070"/>
          </a:xfrm>
          <a:prstGeom prst="rect">
            <a:avLst/>
          </a:prstGeom>
        </p:spPr>
      </p:pic>
      <p:sp>
        <p:nvSpPr>
          <p:cNvPr id="2" name=""/>
          <p:cNvSpPr/>
          <p:nvPr>
            <p:ph type="body" idx="10"/>
          </p:nvPr>
        </p:nvSpPr>
        <p:spPr>
          <a:xfrm>
            <a:off x="1060450" y="482600"/>
            <a:ext cx="5486400" cy="196850"/>
          </a:xfrm>
          <a:prstGeom prst="rect">
            <a:avLst/>
          </a:prstGeom>
          <a:noFill/>
          <a:ln w="0" cmpd="sng">
            <a:noFill/>
            <a:prstDash val="solid"/>
          </a:ln>
        </p:spPr>
        <p:txBody>
          <a:bodyPr vert="horz" lIns="0" tIns="7620" rIns="0" bIns="0" anchor="t"/>
          <a:lstStyle/>
          <a:p>
            <a:pPr marL="0" marR="0" indent="0" algn="l">
              <a:lnSpc>
                <a:spcPts val="1400"/>
              </a:lnSpc>
              <a:spcAft>
                <a:spcPts val="60"/>
              </a:spcAft>
              <a:tabLst>
                <a:tab algn="r" pos="5440680"/>
              </a:tabLst>
            </a:pPr>
            <a:r>
              <a:rPr lang="es-ES" sz="1200" spc="0">
                <a:solidFill>
                  <a:srgbClr val="040407"/>
                </a:solidFill>
                <a:latin typeface="Bookman Old Style" pitchFamily="1" panose="02020603050405020304"/>
              </a:rPr>
              <a:t>6. Estudiantes </a:t>
            </a:r>
            <a:r>
              <a:rPr lang="es-ES" sz="1200" spc="0">
                <a:solidFill>
                  <a:srgbClr val="040407"/>
                </a:solidFill>
                <a:latin typeface="Bookman Old Style" pitchFamily="1" panose="02020603050405020304"/>
              </a:rPr>
              <a:t>131 </a:t>
            </a:r>
          </a:p>
        </p:txBody>
      </p:sp>
      <p:sp>
        <p:nvSpPr>
          <p:cNvPr id="5" name=""/>
          <p:cNvSpPr/>
          <p:nvPr>
            <p:ph type="body" idx="10"/>
          </p:nvPr>
        </p:nvSpPr>
        <p:spPr>
          <a:xfrm>
            <a:off x="1060450" y="9141460"/>
            <a:ext cx="5486400" cy="588010"/>
          </a:xfrm>
          <a:prstGeom prst="rect">
            <a:avLst/>
          </a:prstGeom>
          <a:noFill/>
          <a:ln w="0" cmpd="sng">
            <a:noFill/>
            <a:prstDash val="solid"/>
          </a:ln>
        </p:spPr>
        <p:txBody>
          <a:bodyPr vert="horz" lIns="0" tIns="13335" rIns="0" bIns="0" anchor="t"/>
          <a:lstStyle/>
          <a:p>
            <a:pPr marL="0" marR="0" indent="0" algn="ctr">
              <a:lnSpc>
                <a:spcPts val="1400"/>
              </a:lnSpc>
              <a:spcAft>
                <a:spcPts val="3115"/>
              </a:spcAft>
            </a:pPr>
            <a:r>
              <a:rPr lang="es-ES" sz="1200" spc="-45">
                <a:solidFill>
                  <a:srgbClr val="040407"/>
                </a:solidFill>
                <a:latin typeface="Bookman Old Style" pitchFamily="1" panose="02020603050405020304"/>
              </a:rPr>
              <a:t>Figura </a:t>
            </a:r>
            <a:r>
              <a:rPr lang="es-ES" sz="950" spc="-45">
                <a:solidFill>
                  <a:srgbClr val="040407"/>
                </a:solidFill>
                <a:latin typeface="Arial" pitchFamily="2" panose="02020603050405020304"/>
              </a:rPr>
              <a:t>xiii</a:t>
            </a:r>
            <a:r>
              <a:rPr lang="es-ES" sz="1200" spc="-45">
                <a:solidFill>
                  <a:srgbClr val="040407"/>
                </a:solidFill>
                <a:latin typeface="Bookman Old Style" pitchFamily="1" panose="02020603050405020304"/>
              </a:rPr>
              <a:t>: Grado en Biología. Curso 2018–2019 </a:t>
            </a:r>
          </a:p>
        </p:txBody>
      </p:sp>
      <p:sp>
        <p:nvSpPr>
          <p:cNvPr id="6" name=""/>
          <p:cNvSpPr/>
          <p:nvPr>
            <p:ph type="body" idx="10"/>
          </p:nvPr>
        </p:nvSpPr>
        <p:spPr>
          <a:xfrm>
            <a:off x="1060450" y="9729470"/>
            <a:ext cx="5486400" cy="240030"/>
          </a:xfrm>
          <a:prstGeom prst="rect">
            <a:avLst/>
          </a:prstGeom>
          <a:noFill/>
          <a:ln w="0" cmpd="sng">
            <a:noFill/>
            <a:prstDash val="solid"/>
          </a:ln>
        </p:spPr>
        <p:txBody>
          <a:bodyPr vert="horz" lIns="0" tIns="59055" rIns="0" bIns="0" anchor="t"/>
          <a:lstStyle/>
          <a:p>
            <a:pPr marL="0" marR="0" indent="0" algn="r">
              <a:lnSpc>
                <a:spcPts val="1400"/>
              </a:lnSpc>
              <a:spcAft>
                <a:spcPts val="45"/>
              </a:spcAft>
            </a:pPr>
            <a:r>
              <a:rPr lang="es-ES" sz="1200" spc="15">
                <a:solidFill>
                  <a:srgbClr val="040407"/>
                </a:solidFill>
                <a:latin typeface="Bookman Old Style" pitchFamily="1" panose="02020603050405020304"/>
              </a:rPr>
              <a:t>Memoria Histórica </a:t>
            </a:r>
          </a:p>
        </p:txBody>
      </p:sp>
      <p:cxnSp>
        <p:nvCxnSpPr>
          <p:cNvPr id="7" name=""/>
          <p:cNvCxnSpPr/>
          <p:nvPr/>
        </p:nvCxnSpPr>
        <p:spPr>
          <a:xfrm>
            <a:off x="1060450" y="683260"/>
            <a:ext cx="5440045" cy="0"/>
          </a:xfrm>
          <a:prstGeom prst="line">
            <a:avLst/>
          </a:prstGeom>
          <a:ln w="5715" cmpd="sng">
            <a:solidFill>
              <a:srgbClr val="040407"/>
            </a:solidFill>
          </a:ln>
        </p:spPr>
      </p:cxnSp>
      <p:cxnSp>
        <p:nvCxnSpPr>
          <p:cNvPr id="8" name=""/>
          <p:cNvCxnSpPr/>
          <p:nvPr/>
        </p:nvCxnSpPr>
        <p:spPr>
          <a:xfrm>
            <a:off x="1060450" y="9733280"/>
            <a:ext cx="5440045" cy="0"/>
          </a:xfrm>
          <a:prstGeom prst="line">
            <a:avLst/>
          </a:prstGeom>
          <a:ln w="5715" cmpd="sng">
            <a:solidFill>
              <a:srgbClr val="040407"/>
            </a:solidFill>
          </a:ln>
        </p:spPr>
      </p:cxnSp>
    </p:spTree>
  </p:cSld>
  <p:clrMapOvr>
    <a:masterClrMapping/>
  </p:clrMapOvr>
</p:sld>
</file>

<file path=ppt/slides/slide15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8390" y="482600"/>
            <a:ext cx="5818505" cy="199390"/>
          </a:xfrm>
          <a:prstGeom prst="rect">
            <a:avLst/>
          </a:prstGeom>
          <a:noFill/>
          <a:ln w="0" cmpd="sng">
            <a:noFill/>
            <a:prstDash val="solid"/>
          </a:ln>
        </p:spPr>
        <p:txBody>
          <a:bodyPr vert="horz" lIns="0" tIns="10795" rIns="0" bIns="0" anchor="t"/>
          <a:lstStyle/>
          <a:p>
            <a:pPr marL="0" marR="0" indent="0" algn="l">
              <a:lnSpc>
                <a:spcPts val="1400"/>
              </a:lnSpc>
              <a:spcAft>
                <a:spcPts val="60"/>
              </a:spcAft>
              <a:tabLst>
                <a:tab algn="l" pos="3429000"/>
              </a:tabLst>
            </a:pPr>
            <a:r>
              <a:rPr lang="es-ES" sz="1100" spc="0">
                <a:solidFill>
                  <a:srgbClr val="000000"/>
                </a:solidFill>
                <a:latin typeface="Bookman Old Style" pitchFamily="1" panose="02020603050405020304"/>
              </a:rPr>
              <a:t>132 </a:t>
            </a:r>
            <a:r>
              <a:rPr lang="es-ES" sz="1100" b="1" spc="0">
                <a:solidFill>
                  <a:srgbClr val="000000"/>
                </a:solidFill>
                <a:latin typeface="Bookman Old Style" pitchFamily="1" panose="02020603050405020304"/>
              </a:rPr>
              <a:t>6.2. Estudiantes egresados </a:t>
            </a:r>
          </a:p>
        </p:txBody>
      </p:sp>
      <p:sp>
        <p:nvSpPr>
          <p:cNvPr id="3" name=""/>
          <p:cNvSpPr/>
          <p:nvPr>
            <p:ph type="body" idx="10"/>
          </p:nvPr>
        </p:nvSpPr>
        <p:spPr>
          <a:xfrm>
            <a:off x="1088390" y="681990"/>
            <a:ext cx="5818505" cy="1460500"/>
          </a:xfrm>
          <a:prstGeom prst="rect">
            <a:avLst/>
          </a:prstGeom>
          <a:noFill/>
          <a:ln w="0" cmpd="sng">
            <a:noFill/>
            <a:prstDash val="solid"/>
          </a:ln>
        </p:spPr>
        <p:txBody>
          <a:bodyPr vert="horz" lIns="0" tIns="227330" rIns="0" bIns="0" anchor="t"/>
          <a:lstStyle/>
          <a:p>
            <a:pPr marL="0" marR="411480" indent="0" algn="just">
              <a:lnSpc>
                <a:spcPts val="1400"/>
              </a:lnSpc>
              <a:spcAft>
                <a:spcPts val="0"/>
              </a:spcAft>
            </a:pPr>
            <a:r>
              <a:rPr lang="es-ES" sz="1100" spc="0">
                <a:solidFill>
                  <a:srgbClr val="000000"/>
                </a:solidFill>
                <a:latin typeface="Bookman Old Style" pitchFamily="1" panose="02020603050405020304"/>
              </a:rPr>
              <a:t>A continuación se incluye el listado, ordenado alfabéticamente, de todos los estudian-</a:t>
            </a:r>
            <a:r>
              <a:rPr lang="es-ES" sz="1100" spc="0">
                <a:solidFill>
                  <a:srgbClr val="000000"/>
                </a:solidFill>
                <a:latin typeface="Bookman Old Style" pitchFamily="1" panose="02020603050405020304"/>
              </a:rPr>
              <a:t>tes graduados, licenciados y con M´aster que ha egresado la </a:t>
            </a:r>
            <a:r>
              <a:rPr lang="es-ES" sz="1100" b="1" spc="0">
                <a:solidFill>
                  <a:srgbClr val="000000"/>
                </a:solidFill>
                <a:latin typeface="Bookman Old Style" pitchFamily="1" panose="02020603050405020304"/>
              </a:rPr>
              <a:t>Facultad de Ciencias </a:t>
            </a:r>
            <a:r>
              <a:rPr lang="es-ES" sz="1100" spc="0">
                <a:solidFill>
                  <a:srgbClr val="000000"/>
                </a:solidFill>
                <a:latin typeface="Bookman Old Style" pitchFamily="1" panose="02020603050405020304"/>
              </a:rPr>
              <a:t>durante el período 1993–2018. </a:t>
            </a:r>
          </a:p>
          <a:p>
            <a:pPr marL="0" marR="0" indent="0" algn="ctr">
              <a:lnSpc>
                <a:spcPts val="1400"/>
              </a:lnSpc>
              <a:spcBef>
                <a:spcPts val="1980"/>
              </a:spcBef>
              <a:spcAft>
                <a:spcPts val="0"/>
              </a:spcAft>
            </a:pPr>
            <a:r>
              <a:rPr lang="es-ES" sz="1100" b="1" spc="-10">
                <a:solidFill>
                  <a:srgbClr val="000000"/>
                </a:solidFill>
                <a:latin typeface="Bookman Old Style" pitchFamily="1" panose="02020603050405020304"/>
              </a:rPr>
              <a:t>Tabla </a:t>
            </a:r>
            <a:r>
              <a:rPr lang="es-ES" sz="1100" spc="-10">
                <a:solidFill>
                  <a:srgbClr val="000000"/>
                </a:solidFill>
                <a:latin typeface="Bookman Old Style" pitchFamily="1" panose="02020603050405020304"/>
              </a:rPr>
              <a:t>6.6: Graduados por la </a:t>
            </a:r>
            <a:r>
              <a:rPr lang="es-ES" sz="1100" b="1" spc="-10">
                <a:solidFill>
                  <a:srgbClr val="000000"/>
                </a:solidFill>
                <a:latin typeface="Bookman Old Style" pitchFamily="1" panose="02020603050405020304"/>
              </a:rPr>
              <a:t>Facultad de Ciencias </a:t>
            </a:r>
            <a:r>
              <a:rPr lang="es-ES" sz="1100" spc="-10">
                <a:solidFill>
                  <a:srgbClr val="000000"/>
                </a:solidFill>
                <a:latin typeface="Bookman Old Style" pitchFamily="1" panose="02020603050405020304"/>
              </a:rPr>
              <a:t>en el período 1993–2018 </a:t>
            </a:r>
          </a:p>
          <a:p>
            <a:pPr marL="0" marR="0" indent="0" algn="ctr">
              <a:lnSpc>
                <a:spcPts val="1200"/>
              </a:lnSpc>
              <a:spcBef>
                <a:spcPts val="855"/>
              </a:spcBef>
              <a:spcAft>
                <a:spcPts val="0"/>
              </a:spcAft>
            </a:pPr>
            <a:r>
              <a:rPr lang="es-ES" sz="1100" spc="25">
                <a:solidFill>
                  <a:srgbClr val="000000"/>
                </a:solidFill>
                <a:latin typeface="Times New Roman" pitchFamily="1" panose="02020603050405020304"/>
              </a:rPr>
              <a:t>GRADUADOS DE LA FACULTAD DE CIENCIAS 1993–2018 </a:t>
            </a:r>
          </a:p>
        </p:txBody>
      </p:sp>
      <p:graphicFrame>
        <p:nvGraphicFramePr>
          <p:cNvPr id="5" name=""/>
          <p:cNvGraphicFramePr>
            <a:graphicFrameLocks noGrp="1"/>
          </p:cNvGraphicFramePr>
          <p:nvPr/>
        </p:nvGraphicFramePr>
        <p:xfrm>
          <a:off x="1097280" y="2142490"/>
          <a:ext cx="5818505" cy="7588885"/>
        </p:xfrm>
        <a:graphic>
          <a:graphicData uri="http://schemas.openxmlformats.org/drawingml/2006/table">
            <a:tbl>
              <a:tblGrid>
                <a:gridCol w="2618105"/>
                <a:gridCol w="2587625"/>
                <a:gridCol w="567055"/>
              </a:tblGrid>
              <a:tr h="133985">
                <a:tc>
                  <a:txBody>
                    <a:bodyPr vert="horz" anchor="t"/>
                    <a:lstStyle/>
                    <a:p>
                      <a:pPr marL="11303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ABRIL RUBIO, MARI´A GUADALUPE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ACEDO BALSERA,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ACEDO CASADO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ACEDO ESPACIO,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ACEDO 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ATO,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ACEDO VARELA, JULIO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ACEDO VARELA, JULIO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ACERO CARRETERO, ANTONIO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ACERO DI´AZ,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ACERO SEVILLA,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ACEVEDO CONCEPCIÓN,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ACEVEDO SERRANO,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ACOSA PLUMA, ALBERTO ALONSO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ACOSA PLUMA, ALBERTO ALONSO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ACOSA PLUMA,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ACOSTA BECERRO,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5"/>
                        </a:spcAft>
                      </a:pPr>
                      <a:r>
                        <a:rPr lang="es-ES" sz="650" spc="0">
                          <a:solidFill>
                            <a:srgbClr val="000000"/>
                          </a:solidFill>
                          <a:latin typeface="Bookman Old Style" pitchFamily="1" panose="02020603050405020304"/>
                        </a:rPr>
                        <a:t>ACOSTA DOMI´NGUEZ, MARCELINO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ACOSTA FERIA, ÁNGELA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ACOSTA VENTURA,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MURILLO ,GLORIA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20"/>
                        </a:spcAft>
                      </a:pPr>
                      <a:r>
                        <a:rPr lang="es-ES" sz="650" spc="0">
                          <a:solidFill>
                            <a:srgbClr val="000000"/>
                          </a:solidFill>
                          <a:latin typeface="Bookman Old Style" pitchFamily="1" panose="02020603050405020304"/>
                        </a:rPr>
                        <a:t>ADAME ÁLVARO, NURIA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ADAME GARCI´A, ROSALI´A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ADAME PEREIRA,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ADAME PÉREZ,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ADAME RUBIO,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ADAME RUBIO,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ADAME SÁNCHEZ,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ADRIÁN PAREJO,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AFYONCU, AHSEN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AGENJO PACHECO, MARI´A EUGENIA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AGUDO VELLERINO,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AGUDO CORBACHO, MARI´AESTHER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AGUDO CORBACHO, FRANCISCO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AGUDO MEDINA,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AGUDO NARANJO,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AGUDO RODRI´GUEZ, CELSA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AGÜERO TEJADO, EMILIANO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ÁGUILA JIMÉNEZ,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ÁGUILA PINAR, JOSÉGERMÁN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AGUILAR BLANCO,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AGUILAR BLANCO,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AGUILAR ESTALLES, MARIA CECILIA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AGUILAR JIMÉNEZ, JUAN FÉLIX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AGUILAR SÁNCHEZ,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AGUILAR SARDIN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5"/>
                        </a:spcAft>
                      </a:pPr>
                      <a:r>
                        <a:rPr lang="es-ES" sz="650" spc="0">
                          <a:solidFill>
                            <a:srgbClr val="000000"/>
                          </a:solidFill>
                          <a:latin typeface="Bookman Old Style" pitchFamily="1" panose="02020603050405020304"/>
                        </a:rPr>
                        <a:t>AGUILAR SARDIN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AGUILERA BENI´TEZ, TEODORO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AGUILERA BENI´TEZ, TEODORO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AGUILERA BENI´TEZ, TEODORO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15"/>
                        </a:spcAft>
                      </a:pPr>
                      <a:r>
                        <a:rPr lang="es-ES" sz="650" spc="0">
                          <a:solidFill>
                            <a:srgbClr val="000000"/>
                          </a:solidFill>
                          <a:latin typeface="Bookman Old Style" pitchFamily="1" panose="02020603050405020304"/>
                        </a:rPr>
                        <a:t>AGUINACO MARTI´N,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 ÚNDEZ MANZANO,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AG ÚNDEZ MURIEL,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AG ÚNDEZ MURIEL,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AIRADO RODRI´GUEZ,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ALAM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ORBAN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ANOS, FRANCISCO DE ASI´S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ALARCÓN SÁNCHEZ,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ALARCOS MERINO, JESÚS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ALARCOS MERINO,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ÁLAVA NÚN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IGNACIO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ÁLAVA NÚN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ALBA LÓPEZ,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ALBA 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ALBALAT MONTERO, LUIS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ALBANDOR DOMI´NGUEZ, MARI´A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ALBANDOR DOMI´NGUEZ, MARI´A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ALBANO PÉREZ,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ALBANO PÉREZ,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ALBARRÁN VELO,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ALBARRÁN VELO,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ALB ÚJAR GIRALDO, MANUEL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1445">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88390" y="9731375"/>
            <a:ext cx="5818505" cy="225425"/>
          </a:xfrm>
          <a:prstGeom prst="rect">
            <a:avLst/>
          </a:prstGeom>
          <a:noFill/>
          <a:ln w="0" cmpd="sng">
            <a:noFill/>
            <a:prstDash val="solid"/>
          </a:ln>
        </p:spPr>
        <p:txBody>
          <a:bodyPr vert="horz" lIns="0" tIns="57785" rIns="0" bIns="0" anchor="t"/>
          <a:lstStyle/>
          <a:p>
            <a:pPr marL="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cxnSp>
        <p:nvCxnSpPr>
          <p:cNvPr id="7" name=""/>
          <p:cNvCxnSpPr/>
          <p:nvPr/>
        </p:nvCxnSpPr>
        <p:spPr>
          <a:xfrm>
            <a:off x="1088390" y="685800"/>
            <a:ext cx="5410835" cy="0"/>
          </a:xfrm>
          <a:prstGeom prst="line">
            <a:avLst/>
          </a:prstGeom>
          <a:ln w="6350" cmpd="sng">
            <a:solidFill>
              <a:srgbClr val="000000"/>
            </a:solidFill>
          </a:ln>
        </p:spPr>
      </p:cxnSp>
      <p:cxnSp>
        <p:nvCxnSpPr>
          <p:cNvPr id="8" name=""/>
          <p:cNvCxnSpPr/>
          <p:nvPr/>
        </p:nvCxnSpPr>
        <p:spPr>
          <a:xfrm>
            <a:off x="1088390" y="9735185"/>
            <a:ext cx="5410835" cy="0"/>
          </a:xfrm>
          <a:prstGeom prst="line">
            <a:avLst/>
          </a:prstGeom>
          <a:ln w="6350" cmpd="sng">
            <a:solidFill>
              <a:srgbClr val="000000"/>
            </a:solidFill>
          </a:ln>
        </p:spPr>
      </p:cxnSp>
    </p:spTree>
  </p:cSld>
  <p:clrMapOvr>
    <a:masterClrMapping/>
  </p:clrMapOvr>
</p:sld>
</file>

<file path=ppt/slides/slide15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10160" rIns="0" bIns="0" anchor="t"/>
          <a:lstStyle/>
          <a:p>
            <a:pPr marL="0" marR="0" indent="0" algn="l">
              <a:lnSpc>
                <a:spcPts val="1400"/>
              </a:lnSpc>
              <a:spcAft>
                <a:spcPts val="70"/>
              </a:spcAft>
              <a:tabLst>
                <a:tab algn="l" pos="5166360"/>
              </a:tabLst>
            </a:pPr>
            <a:r>
              <a:rPr lang="es-ES" sz="1100" b="1" spc="-15">
                <a:solidFill>
                  <a:srgbClr val="000000"/>
                </a:solidFill>
                <a:latin typeface="Bookman Old Style" pitchFamily="1" panose="02020603050405020304"/>
              </a:rPr>
              <a:t>6. Estudiantes </a:t>
            </a:r>
            <a:r>
              <a:rPr lang="es-ES" sz="1150" spc="-15">
                <a:solidFill>
                  <a:srgbClr val="000000"/>
                </a:solidFill>
                <a:latin typeface="Arial" pitchFamily="2" panose="02020603050405020304"/>
              </a:rPr>
              <a:t>133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303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ALCAIDE SOPEÑA, CRISTINA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ALCÁNTARA AVIS,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ALCÁNTARA ORTIZ,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ALCÁNTARA ORTI´Z,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ALCARAZ BOMBARELI,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ALCOBENDAS CAMACHO, MARIADEL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ALC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BARRADO,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ALC ÓN GONZÁLEZ, EVA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ALC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HERNÁNDEZ,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ALC ÓN LOBO, CRISTIAN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ALDANA SÁNCHEZ,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ALDANA SÁNCHEZ,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ALEGRE BARRIGA, MARIA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ALEJANDREZ FUENTES,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ALEJANDRO BEJAR, JOSÉRAÚL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ALEJANDRO BEJAR, JOSÉRAÚL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ALEJANDRO PRIETO,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ALEJO GONZÁLEZ,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 ´ES TIRADO,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ALEXANDRE FRANCO, MARI´A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ALFONSO MARTI´N,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ALFONSO MIRANDA,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ALFONSO NARANJO,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ALGABA GIL,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ALÍLAGOA,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ALI´AS GALLEGO,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ALIAS MARTI´N,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ALISEDA GARCI´A,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ALISEDA MARTI´NEZ, MARI´A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ALMEIDA FORTALEZAS, SOFIA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ALMEIDA REBOLLO, RICARDO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ALMENDRO CORBACHO, MARI´A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ALMENDRO SÁNCHEZ,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ALMODOVAR GALLARDO, CÁNDIDO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ALMODOVAR GALLARDO, CÁNDIDO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ALONSO BOMBA,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ALONSO GARCI´A,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ALONSO GARCI´A, FRANCISCO DE BORJA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ALONSO GARCI´A,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ALONSO GONZÁLEZ,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ALONSO MORENO, JOSÉJAVIER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ALONSO PÉREZ,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ALONSO PINTO, GONZALO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ALONSO PINTO, GONZALO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ALONSO RUFO,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ALTAMIRANO MERINO,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ALVARADO ARIAS,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ALVARADO DI´AZ, INMACULADA ELVIRA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ALVARADO NORIEGA,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5"/>
                        </a:spcAft>
                      </a:pPr>
                      <a:r>
                        <a:rPr lang="es-ES" sz="650" spc="0">
                          <a:solidFill>
                            <a:srgbClr val="000000"/>
                          </a:solidFill>
                          <a:latin typeface="Bookman Old Style" pitchFamily="1" panose="02020603050405020304"/>
                        </a:rPr>
                        <a:t>ALVARADO RODRI´GUEZ, LAURA JULIANA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ALVAREZ CORTES, MARIA PIEDAD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PEÑA,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PEÑA, PEDRO MODESTO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ADAME, MARI´A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AMARO,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AMARO,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ASTILLERO, MARI´AJOSÉ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CARMONA,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CORDERO,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DOPIDO,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ESTEBAN,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ESTEBAN,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FÉLIX, FRANCISCO BORJA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FERNÁNDEZ,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ALVAREZ FUERTE, EDUARDOILDEFONSO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GARCI´A, ALFREDO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GÓMEZ,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GONZÁLEZ,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GONZÁLEZ, CARLOS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GONZÁLEZ, CELIA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GONZÁLEZ,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GONZÁLEZ,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GONZÁLEZ,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HERNÁN,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HERNÁN,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JALÓN,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MARI´N,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MARI´N,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5"/>
                        </a:spcAft>
                      </a:pPr>
                      <a:r>
                        <a:rPr lang="es-ES" sz="650" spc="0">
                          <a:solidFill>
                            <a:srgbClr val="000000"/>
                          </a:solidFill>
                          <a:latin typeface="Bookman Old Style" pitchFamily="1" panose="02020603050405020304"/>
                        </a:rPr>
                        <a:t>ÁLVAREZ MEDINA,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NIETO, MARI´A DELOS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5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400"/>
              </a:lnSpc>
              <a:spcAft>
                <a:spcPts val="65"/>
              </a:spcAft>
              <a:tabLst>
                <a:tab algn="l" pos="3429000"/>
              </a:tabLst>
            </a:pPr>
            <a:r>
              <a:rPr lang="es-ES" sz="1150" spc="20">
                <a:solidFill>
                  <a:srgbClr val="000000"/>
                </a:solidFill>
                <a:latin typeface="Arial" pitchFamily="2" panose="02020603050405020304"/>
              </a:rPr>
              <a:t>134 </a:t>
            </a:r>
            <a:r>
              <a:rPr lang="es-ES" sz="1050" b="1" spc="20">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303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NIETO, MARI´A DELOS ÁNGELES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NU´N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PELÁEZ, FERNANDO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PIEDEHIERRO,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RANGEL,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RANGEL,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ÁLVAREZ REGALADO,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RODRI´GUEZ,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RODRI´GUEZ,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RODRI´GUEZ,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ROMERO,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ROMERO,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SÁNCHEZ, AMELIA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ALVAREZ SANCHEZ,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SERRAT,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TRONCOSO,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5"/>
                        </a:spcAft>
                      </a:pPr>
                      <a:r>
                        <a:rPr lang="es-ES" sz="650" spc="0">
                          <a:solidFill>
                            <a:srgbClr val="000000"/>
                          </a:solidFill>
                          <a:latin typeface="Bookman Old Style" pitchFamily="1" panose="02020603050405020304"/>
                        </a:rPr>
                        <a:t>ÁLVAREZ TRONCOSO,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VAQUERO,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ÁLVAREZ ZAMBRANO,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ÁLVARO FORERO,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ÁLVARO SANZ, ANTOLI´N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ALVERO ZAMBRANO,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ALVES SÁNCHEZ,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ALZ ÁS DELA FUENTE,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AMADO CANCHO,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AMADO REY, ANABEL ´EN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AMADO SÁNCHEZ, MARI´A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AMADOR CHAMORRO,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AMADOR GONZÁLEZ, CLAUDIO LUCAS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AMADOR LÓPEZ, ESTRELLA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AMADOR VICENTE, FABI 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AMARILLA GUDIN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 ARTURO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AMARILLA GUDIN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 ARTURO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AMARO BLANCO, GONZALO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AMARO BLANCO,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AMARO BRAVO,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AMARO PARRADO,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AMARO PARRADO,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AMAYA AMAYA,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AMAYA LOZANO, VICENTE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AMAYA RECIO,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AMAYA TORRES,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AMBEL CARRACEDO,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AMBRONA CORDERO, JES ÚSENRIQUE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AMBRONA CORDERO, JES ÚSENRIQUE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5"/>
                        </a:spcAft>
                      </a:pPr>
                      <a:r>
                        <a:rPr lang="es-ES" sz="650" spc="0">
                          <a:solidFill>
                            <a:srgbClr val="000000"/>
                          </a:solidFill>
                          <a:latin typeface="Bookman Old Style" pitchFamily="1" panose="02020603050405020304"/>
                        </a:rPr>
                        <a:t>AMO ENRIQUE, SAÚL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AMOR RODRI´GUEZ,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AMORES CARMONA,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AMORES CARMONA,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5"/>
                        </a:spcAft>
                      </a:pPr>
                      <a:r>
                        <a:rPr lang="es-ES" sz="650" spc="0">
                          <a:solidFill>
                            <a:srgbClr val="000000"/>
                          </a:solidFill>
                          <a:latin typeface="Bookman Old Style" pitchFamily="1" panose="02020603050405020304"/>
                        </a:rPr>
                        <a:t>ANDRADA HURTADO,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ANDRADES PÉREZ,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ANDREZ MARTINS, ANA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ANDÚJAR ROMERO, SERGIO BERNARDO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ANEGAS RAMOS,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ANÉS GALLEGO,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ANGUITA MORENO,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ANSELMO DI´AZ,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ANTA MIGUEL,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ANTEQUERA BARROSO,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ANTEQUERA RECIO,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ANTIVERO LUENGO, LAURA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ANTÓN MARTI´NEZ,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ANTÓN SUÁREZ,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ANTÚNEZ GÓMEZ, BERTA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ANTÚNEZ HORCAJO, RICARDO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ANTÚNEZ HORCAJO, RICARDO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ANTÚNEZ PI´RIZ,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APARICIO ÁLVAREZ,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APARICIO CALVO,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APARICIO MARTI´N–MORA, GENMA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APARICIO PEDROSA, MARI´A DE LAS CRUCES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APARICIO SOSA,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APOLO FERNÁNDEZ,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APOLO FERNÁNDEZ,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APONTE PANIAGUA,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ARANDA GARCI´A,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ARANDA MEDINA,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ARAÚJO BAZ ÁN, LIDIA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5"/>
                        </a:spcAft>
                      </a:pPr>
                      <a:r>
                        <a:rPr lang="es-ES" sz="650" spc="0">
                          <a:solidFill>
                            <a:srgbClr val="000000"/>
                          </a:solidFill>
                          <a:latin typeface="Bookman Old Style" pitchFamily="1" panose="02020603050405020304"/>
                        </a:rPr>
                        <a:t>ARAUJO BAZ ÁN,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ARCE MONTES, ERICK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5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135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303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ARCE SEVILLA, LOURDES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ARCOS MURILLO, OLGA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15"/>
                        </a:spcAft>
                      </a:pPr>
                      <a:r>
                        <a:rPr lang="es-ES" sz="700" spc="0">
                          <a:solidFill>
                            <a:srgbClr val="000000"/>
                          </a:solidFill>
                          <a:latin typeface="Garamond" pitchFamily="1" panose="02020603050405020304"/>
                        </a:rPr>
                        <a:t>ARDILA HIERRO,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10"/>
                        </a:spcAft>
                      </a:pPr>
                      <a:r>
                        <a:rPr lang="es-ES" sz="700" spc="0">
                          <a:solidFill>
                            <a:srgbClr val="000000"/>
                          </a:solidFill>
                          <a:latin typeface="Garamond" pitchFamily="1" panose="02020603050405020304"/>
                        </a:rPr>
                        <a:t>ARES GARCI´A,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AR´EVALO CABALLERO,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ARÉVALO MEDINA, LAURA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40"/>
                        </a:spcAft>
                      </a:pPr>
                      <a:r>
                        <a:rPr lang="es-ES" sz="700" spc="0">
                          <a:solidFill>
                            <a:srgbClr val="000000"/>
                          </a:solidFill>
                          <a:latin typeface="Garamond" pitchFamily="1" panose="02020603050405020304"/>
                        </a:rPr>
                        <a:t>ARGUETA RODRI´GUEZ,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15"/>
                        </a:spcAft>
                      </a:pPr>
                      <a:r>
                        <a:rPr lang="es-ES" sz="700" spc="0">
                          <a:solidFill>
                            <a:srgbClr val="000000"/>
                          </a:solidFill>
                          <a:latin typeface="Garamond" pitchFamily="1" panose="02020603050405020304"/>
                        </a:rPr>
                        <a:t>ARIAS GARCI´A,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20"/>
                        </a:spcAft>
                      </a:pPr>
                      <a:r>
                        <a:rPr lang="es-ES" sz="700" spc="0">
                          <a:solidFill>
                            <a:srgbClr val="000000"/>
                          </a:solidFill>
                          <a:latin typeface="Garamond" pitchFamily="1" panose="02020603050405020304"/>
                        </a:rPr>
                        <a:t>ARIAS GARCI´A, AARÓN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700" spc="0">
                          <a:solidFill>
                            <a:srgbClr val="000000"/>
                          </a:solidFill>
                          <a:latin typeface="Garamond" pitchFamily="1" panose="02020603050405020304"/>
                        </a:rPr>
                        <a:t>ARIAS GONZÁLEZ, JULIO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40"/>
                        </a:spcAft>
                      </a:pPr>
                      <a:r>
                        <a:rPr lang="es-ES" sz="700" spc="0">
                          <a:solidFill>
                            <a:srgbClr val="000000"/>
                          </a:solidFill>
                          <a:latin typeface="Garamond" pitchFamily="1" panose="02020603050405020304"/>
                        </a:rPr>
                        <a:t>ARIAS NICOLÁS,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ARIAS RIVERA,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ARIAS RIVERA,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20"/>
                        </a:spcAft>
                      </a:pPr>
                      <a:r>
                        <a:rPr lang="es-ES" sz="700" spc="0">
                          <a:solidFill>
                            <a:srgbClr val="000000"/>
                          </a:solidFill>
                          <a:latin typeface="Garamond" pitchFamily="1" panose="02020603050405020304"/>
                        </a:rPr>
                        <a:t>ARIAS RODRI´GUEZ,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700"/>
                        </a:lnSpc>
                        <a:spcBef>
                          <a:spcPts val="0"/>
                        </a:spcBef>
                        <a:spcAft>
                          <a:spcPts val="60"/>
                        </a:spcAft>
                      </a:pPr>
                      <a:r>
                        <a:rPr lang="es-ES" sz="700" spc="0">
                          <a:solidFill>
                            <a:srgbClr val="000000"/>
                          </a:solidFill>
                          <a:latin typeface="Garamond" pitchFamily="1" panose="02020603050405020304"/>
                        </a:rPr>
                        <a:t>ARIAS TASC ÓN,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ARJONA POLO,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25"/>
                        </a:spcAft>
                      </a:pPr>
                      <a:r>
                        <a:rPr lang="es-ES" sz="700" spc="0">
                          <a:solidFill>
                            <a:srgbClr val="000000"/>
                          </a:solidFill>
                          <a:latin typeface="Garamond" pitchFamily="1" panose="02020603050405020304"/>
                        </a:rPr>
                        <a:t>ARNELAS SECO, ITZIAR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5"/>
                        </a:spcAft>
                      </a:pPr>
                      <a:r>
                        <a:rPr lang="es-ES" sz="700" spc="0">
                          <a:solidFill>
                            <a:srgbClr val="000000"/>
                          </a:solidFill>
                          <a:latin typeface="Garamond" pitchFamily="1" panose="02020603050405020304"/>
                        </a:rPr>
                        <a:t>ARRABAL BAZAGA,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700" spc="0">
                          <a:solidFill>
                            <a:srgbClr val="000000"/>
                          </a:solidFill>
                          <a:latin typeface="Garamond" pitchFamily="1" panose="02020603050405020304"/>
                        </a:rPr>
                        <a:t>ARRABAL LEÓN, NAZARET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ARRANZ MUÑOZ,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25"/>
                        </a:spcAft>
                      </a:pPr>
                      <a:r>
                        <a:rPr lang="es-ES" sz="700" spc="0">
                          <a:solidFill>
                            <a:srgbClr val="000000"/>
                          </a:solidFill>
                          <a:latin typeface="Garamond" pitchFamily="1" panose="02020603050405020304"/>
                        </a:rPr>
                        <a:t>ARRANZ BARRIGA,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ARRANZ PERERO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700"/>
                        </a:lnSpc>
                        <a:spcBef>
                          <a:spcPts val="0"/>
                        </a:spcBef>
                        <a:spcAft>
                          <a:spcPts val="15"/>
                        </a:spcAft>
                      </a:pPr>
                      <a:r>
                        <a:rPr lang="es-ES" sz="700" spc="0">
                          <a:solidFill>
                            <a:srgbClr val="000000"/>
                          </a:solidFill>
                          <a:latin typeface="Garamond" pitchFamily="1" panose="02020603050405020304"/>
                        </a:rPr>
                        <a:t>ARRANZ PERERO,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ARRIBAS SÁNCHEZ,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ARRIBAS SÁNCHEZ,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ARROBA CALDERÓN,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700" spc="0">
                          <a:solidFill>
                            <a:srgbClr val="000000"/>
                          </a:solidFill>
                          <a:latin typeface="Garamond" pitchFamily="1" panose="02020603050405020304"/>
                        </a:rPr>
                        <a:t>ARROBA CALDERÓN,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15"/>
                        </a:spcAft>
                      </a:pPr>
                      <a:r>
                        <a:rPr lang="es-ES" sz="700" spc="0">
                          <a:solidFill>
                            <a:srgbClr val="000000"/>
                          </a:solidFill>
                          <a:latin typeface="Garamond" pitchFamily="1" panose="02020603050405020304"/>
                        </a:rPr>
                        <a:t>ARROBA PASTOR,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700" spc="0">
                          <a:solidFill>
                            <a:srgbClr val="000000"/>
                          </a:solidFill>
                          <a:latin typeface="Garamond" pitchFamily="1" panose="02020603050405020304"/>
                        </a:rPr>
                        <a:t>ARROBA PASTOR,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ARROBA ROMERO, PAULA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ARROYO FERNÁNDEZ,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25"/>
                        </a:spcAft>
                      </a:pPr>
                      <a:r>
                        <a:rPr lang="es-ES" sz="700" spc="0">
                          <a:solidFill>
                            <a:srgbClr val="000000"/>
                          </a:solidFill>
                          <a:latin typeface="Garamond" pitchFamily="1" panose="02020603050405020304"/>
                        </a:rPr>
                        <a:t>ARROYO FERNÁNDEZ,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10"/>
                        </a:spcAft>
                      </a:pPr>
                      <a:r>
                        <a:rPr lang="es-ES" sz="700" spc="0">
                          <a:solidFill>
                            <a:srgbClr val="000000"/>
                          </a:solidFill>
                          <a:latin typeface="Garamond" pitchFamily="1" panose="02020603050405020304"/>
                        </a:rPr>
                        <a:t>ARROYO GÓMEZ,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700" spc="0">
                          <a:solidFill>
                            <a:srgbClr val="000000"/>
                          </a:solidFill>
                          <a:latin typeface="Garamond" pitchFamily="1" panose="02020603050405020304"/>
                        </a:rPr>
                        <a:t>ARROYO GÓMEZ,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ARROYO GÓMEZ,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40"/>
                        </a:spcAft>
                      </a:pPr>
                      <a:r>
                        <a:rPr lang="es-ES" sz="700" spc="0">
                          <a:solidFill>
                            <a:srgbClr val="000000"/>
                          </a:solidFill>
                          <a:latin typeface="Garamond" pitchFamily="1" panose="02020603050405020304"/>
                        </a:rPr>
                        <a:t>ARROYO MASA,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10"/>
                        </a:spcAft>
                      </a:pPr>
                      <a:r>
                        <a:rPr lang="es-ES" sz="700" spc="0">
                          <a:solidFill>
                            <a:srgbClr val="000000"/>
                          </a:solidFill>
                          <a:latin typeface="Garamond" pitchFamily="1" panose="02020603050405020304"/>
                        </a:rPr>
                        <a:t>ARROYO SÁNCHEZ, EMILIANO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ARROYO VARGAS, PAOLA ANDREA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ARTACHO ROCHA, AMADEO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40"/>
                        </a:spcAft>
                      </a:pPr>
                      <a:r>
                        <a:rPr lang="es-ES" sz="700" spc="0">
                          <a:solidFill>
                            <a:srgbClr val="000000"/>
                          </a:solidFill>
                          <a:latin typeface="Garamond" pitchFamily="1" panose="02020603050405020304"/>
                        </a:rPr>
                        <a:t>ARTEAGA RUBIALES, JOSE´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ASENSIO DI´AZ,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700" spc="0">
                          <a:solidFill>
                            <a:srgbClr val="000000"/>
                          </a:solidFill>
                          <a:latin typeface="Garamond" pitchFamily="1" panose="02020603050405020304"/>
                        </a:rPr>
                        <a:t>ASENSIO MORENO,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ASENSIO ROMERO, ANTONIASONIA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ASENSIO ROMERO, ANTONIASONIA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ASTILLERO VIVAS,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40"/>
                        </a:spcAft>
                      </a:pPr>
                      <a:r>
                        <a:rPr lang="es-ES" sz="700" spc="0">
                          <a:solidFill>
                            <a:srgbClr val="000000"/>
                          </a:solidFill>
                          <a:latin typeface="Garamond" pitchFamily="1" panose="02020603050405020304"/>
                        </a:rPr>
                        <a:t>ASTILLERO VIVAS,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5"/>
                        </a:spcAft>
                      </a:pPr>
                      <a:r>
                        <a:rPr lang="es-ES" sz="700" spc="0">
                          <a:solidFill>
                            <a:srgbClr val="000000"/>
                          </a:solidFill>
                          <a:latin typeface="Garamond" pitchFamily="1" panose="02020603050405020304"/>
                        </a:rPr>
                        <a:t>ATALAYA TENORIO, LAUREANO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700" spc="0">
                          <a:solidFill>
                            <a:srgbClr val="000000"/>
                          </a:solidFill>
                          <a:latin typeface="Garamond" pitchFamily="1" panose="02020603050405020304"/>
                        </a:rPr>
                        <a:t>AUNI ÓN FRANCO,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ÁVALOS AGUDO, JUAN MARTI´N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40"/>
                        </a:spcAft>
                      </a:pPr>
                      <a:r>
                        <a:rPr lang="es-ES" sz="700" spc="0">
                          <a:solidFill>
                            <a:srgbClr val="000000"/>
                          </a:solidFill>
                          <a:latin typeface="Garamond" pitchFamily="1" panose="02020603050405020304"/>
                        </a:rPr>
                        <a:t>ÁVALOS AGUDO, JUAN MARTI´N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35"/>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ÁVILA GUERRERO,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10"/>
                        </a:spcAft>
                      </a:pPr>
                      <a:r>
                        <a:rPr lang="es-ES" sz="700" spc="0">
                          <a:solidFill>
                            <a:srgbClr val="000000"/>
                          </a:solidFill>
                          <a:latin typeface="Garamond" pitchFamily="1" panose="02020603050405020304"/>
                        </a:rPr>
                        <a:t>ÁVILA LABRADOR,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ÁVILA LOZANO,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ÁVILA MACI´AS,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ÁVILA NAVIA,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AVILÉS REGOD ÓN, JESÚS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25"/>
                        </a:spcAft>
                      </a:pPr>
                      <a:r>
                        <a:rPr lang="es-ES" sz="700" spc="0">
                          <a:solidFill>
                            <a:srgbClr val="000000"/>
                          </a:solidFill>
                          <a:latin typeface="Garamond" pitchFamily="1" panose="02020603050405020304"/>
                        </a:rPr>
                        <a:t>AVI´S PÉREZ, JUDITH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AYAGO CALDERÓN, BLANCA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AYAGO CALDERÓN, BLANCA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AYAGO GUIBERTEAU,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20"/>
                        </a:spcAft>
                      </a:pPr>
                      <a:r>
                        <a:rPr lang="es-ES" sz="700" spc="0">
                          <a:solidFill>
                            <a:srgbClr val="000000"/>
                          </a:solidFill>
                          <a:latin typeface="Garamond" pitchFamily="1" panose="02020603050405020304"/>
                        </a:rPr>
                        <a:t>AYLL ÓN FERNÁNDEZ,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10"/>
                        </a:spcAft>
                      </a:pPr>
                      <a:r>
                        <a:rPr lang="es-ES" sz="700" spc="0">
                          <a:solidFill>
                            <a:srgbClr val="000000"/>
                          </a:solidFill>
                          <a:latin typeface="Garamond" pitchFamily="1" panose="02020603050405020304"/>
                        </a:rPr>
                        <a:t>AYUSO GARCI´A,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AYUSO HOLGADO, YOLANDAPIEDRAESCRITA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AYUSO MARI´A,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30"/>
                        </a:spcAft>
                      </a:pPr>
                      <a:r>
                        <a:rPr lang="es-ES" sz="700" spc="0">
                          <a:solidFill>
                            <a:srgbClr val="000000"/>
                          </a:solidFill>
                          <a:latin typeface="Garamond" pitchFamily="1" panose="02020603050405020304"/>
                        </a:rPr>
                        <a:t>AYUSO PAREJO,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BAENA DE LA CALLE,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BAENA QUIÑONES, LEONOR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BÁEZ ARADILLA, MANUEL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45"/>
                        </a:spcAft>
                      </a:pPr>
                      <a:r>
                        <a:rPr lang="es-ES" sz="700" spc="0">
                          <a:solidFill>
                            <a:srgbClr val="000000"/>
                          </a:solidFill>
                          <a:latin typeface="Garamond" pitchFamily="1" panose="02020603050405020304"/>
                        </a:rPr>
                        <a:t>BÁEZ REBOLLO,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BÁEZ SUÁREZ, JULIÁN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BALAS TORRES, FRANCISCO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700" spc="0">
                          <a:solidFill>
                            <a:srgbClr val="000000"/>
                          </a:solidFill>
                          <a:latin typeface="Garamond" pitchFamily="1" panose="02020603050405020304"/>
                        </a:rPr>
                        <a:t>BALCONERO ROMERO,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BALSERA CRUZ,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BALSERA CRUZ,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700" spc="0">
                          <a:solidFill>
                            <a:srgbClr val="000000"/>
                          </a:solidFill>
                          <a:latin typeface="Garamond" pitchFamily="1" panose="02020603050405020304"/>
                        </a:rPr>
                        <a:t>BALSERA NU´ÑEZ,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5"/>
                        </a:spcAft>
                      </a:pPr>
                      <a:r>
                        <a:rPr lang="es-ES" sz="700" spc="0">
                          <a:solidFill>
                            <a:srgbClr val="000000"/>
                          </a:solidFill>
                          <a:latin typeface="Garamond" pitchFamily="1" panose="02020603050405020304"/>
                        </a:rPr>
                        <a:t>BAÑOS MATEOS,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700" spc="0">
                          <a:solidFill>
                            <a:srgbClr val="000000"/>
                          </a:solidFill>
                          <a:latin typeface="Garamond" pitchFamily="1" panose="02020603050405020304"/>
                        </a:rPr>
                        <a:t>BARATA MORGADO, RUTE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BARATA MORGADO, RUTE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25"/>
                        </a:spcAft>
                      </a:pPr>
                      <a:r>
                        <a:rPr lang="es-ES" sz="700" spc="0">
                          <a:solidFill>
                            <a:srgbClr val="000000"/>
                          </a:solidFill>
                          <a:latin typeface="Garamond" pitchFamily="1" panose="02020603050405020304"/>
                        </a:rPr>
                        <a:t>BARATA PARTIDO,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800"/>
                        </a:lnSpc>
                        <a:spcBef>
                          <a:spcPts val="0"/>
                        </a:spcBef>
                        <a:spcAft>
                          <a:spcPts val="15"/>
                        </a:spcAft>
                      </a:pPr>
                      <a:r>
                        <a:rPr lang="es-ES" sz="700" spc="0">
                          <a:solidFill>
                            <a:srgbClr val="000000"/>
                          </a:solidFill>
                          <a:latin typeface="Garamond" pitchFamily="1" panose="02020603050405020304"/>
                        </a:rPr>
                        <a:t>BARBA PIZARROSO, ANTONIO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95300"/>
            <a:ext cx="5486400" cy="186690"/>
          </a:xfrm>
          <a:prstGeom prst="rect">
            <a:avLst/>
          </a:prstGeom>
          <a:noFill/>
          <a:ln w="0" cmpd="sng">
            <a:noFill/>
            <a:prstDash val="solid"/>
          </a:ln>
        </p:spPr>
        <p:txBody>
          <a:bodyPr vert="horz" lIns="0" tIns="1905" rIns="0" bIns="0" anchor="t"/>
          <a:lstStyle/>
          <a:p>
            <a:pPr marL="45720" marR="0" indent="0" algn="l">
              <a:lnSpc>
                <a:spcPts val="1300"/>
              </a:lnSpc>
              <a:spcAft>
                <a:spcPts val="150"/>
              </a:spcAft>
            </a:pPr>
            <a:r>
              <a:rPr lang="es-ES" sz="950" spc="145">
                <a:solidFill>
                  <a:srgbClr val="000000"/>
                </a:solidFill>
                <a:latin typeface="Arial" pitchFamily="2" panose="02020603050405020304"/>
              </a:rPr>
              <a:t>VI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0" indent="0" algn="l">
              <a:lnSpc>
                <a:spcPts val="1400"/>
              </a:lnSpc>
              <a:spcAft>
                <a:spcPts val="0"/>
              </a:spcAft>
            </a:pPr>
            <a:r>
              <a:rPr lang="es-ES" sz="1300" spc="10">
                <a:solidFill>
                  <a:srgbClr val="000000"/>
                </a:solidFill>
                <a:latin typeface="Garamond" pitchFamily="1" panose="02020603050405020304"/>
              </a:rPr>
              <a:t>una perspectiva de relevo con las garantías de calidad que serían deseables.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En contraste, la sociedad demanda científicos cualificados y estáplenamente con-cienciada de la importancia de la Ciencia comprometida con retos tales como la gestión de los recursos en un contexto de desarrollo global sostenible. La Ciencia debe afrontar los problemas planteados, tales como el cambio climático, aportando soluciones. Desde la Facultad de Ciencias de la UEx debemos procurar que nuestros estudiantes adquieran la mejor formación posible y consoliden un firme compromiso con la Sociedad y sus objetivos como futuros profesionales. </a:t>
            </a:r>
          </a:p>
          <a:p>
            <a:pPr marL="45720" marR="45720" indent="0" algn="just">
              <a:lnSpc>
                <a:spcPts val="1400"/>
              </a:lnSpc>
              <a:spcBef>
                <a:spcPts val="555"/>
              </a:spcBef>
              <a:spcAft>
                <a:spcPts val="0"/>
              </a:spcAft>
            </a:pPr>
            <a:r>
              <a:rPr lang="es-ES" sz="1300" spc="10">
                <a:solidFill>
                  <a:srgbClr val="000000"/>
                </a:solidFill>
                <a:latin typeface="Garamond" pitchFamily="1" panose="02020603050405020304"/>
              </a:rPr>
              <a:t>Al cabo de estos primeros 50 años, el desarrollo de la Facultad de Ciencias de la UEx, como refleja la Memoria Histórica, ha cumplido sobradamente los compromi-</a:t>
            </a:r>
            <a:r>
              <a:rPr lang="es-ES" sz="1300" spc="10">
                <a:solidFill>
                  <a:srgbClr val="000000"/>
                </a:solidFill>
                <a:latin typeface="Garamond" pitchFamily="1" panose="02020603050405020304"/>
              </a:rPr>
              <a:t>sos asumidos en su fundación. Su plantilla, PDI y PAS, ha alcanzado unos niveles muy altos de cualificación profesional según se deduce de los indicadores universi-</a:t>
            </a:r>
            <a:r>
              <a:rPr lang="es-ES" sz="1300" spc="10">
                <a:solidFill>
                  <a:srgbClr val="000000"/>
                </a:solidFill>
                <a:latin typeface="Garamond" pitchFamily="1" panose="02020603050405020304"/>
              </a:rPr>
              <a:t>tarios. Por otra parte, el número de estudiantes que ingresan anualmente en sus titulaciones ha ido aumentado en contraste con la tendencia a decrecer mostrada por las universidades, en general. La calidad de estos estudiantes estácontrastada por la información recibida de empresas e instituciones en las que desempeñan su trabajo.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Esperemos que se lleve a efecto la estrategia Universidad 2015 que pretende, me-</a:t>
            </a:r>
            <a:r>
              <a:rPr lang="es-ES" sz="1300" spc="0">
                <a:solidFill>
                  <a:srgbClr val="000000"/>
                </a:solidFill>
                <a:latin typeface="Garamond" pitchFamily="1" panose="02020603050405020304"/>
              </a:rPr>
              <a:t>diante la coordinación de los distintos sistemas universitarios autonómicos por el Ministerio de Educación y Ciencia, tener universidades académicamente más prepa-</a:t>
            </a:r>
            <a:r>
              <a:rPr lang="es-ES" sz="1300" spc="0">
                <a:solidFill>
                  <a:srgbClr val="000000"/>
                </a:solidFill>
                <a:latin typeface="Garamond" pitchFamily="1" panose="02020603050405020304"/>
              </a:rPr>
              <a:t>radas, eficientes e internacionalizadas para afrontar los retos futuros y llevar a cabo los cambios estructurales necesarios para adecuarlas a la nueva situación socioeconó-</a:t>
            </a:r>
            <a:r>
              <a:rPr lang="es-ES" sz="1300" spc="0">
                <a:solidFill>
                  <a:srgbClr val="000000"/>
                </a:solidFill>
                <a:latin typeface="Garamond" pitchFamily="1" panose="02020603050405020304"/>
              </a:rPr>
              <a:t>mica de España y para afrontar los retos de la globalización. Esperemos que, en este marco de desarrollo, la UEx y su Facultad de Ciencias, a pesar de las dificultades, sepan conciliar esfuerzos y proponer y desarrollar estrategias que permitan su propio desarrollo y el de la región a la que deben servir. </a:t>
            </a:r>
          </a:p>
          <a:p>
            <a:pPr marL="45720" marR="0" indent="0" algn="l">
              <a:lnSpc>
                <a:spcPts val="1400"/>
              </a:lnSpc>
              <a:spcBef>
                <a:spcPts val="1060"/>
              </a:spcBef>
              <a:spcAft>
                <a:spcPts val="0"/>
              </a:spcAft>
            </a:pPr>
            <a:r>
              <a:rPr lang="es-ES" sz="1300" spc="-20">
                <a:solidFill>
                  <a:srgbClr val="000000"/>
                </a:solidFill>
                <a:latin typeface="Garamond" pitchFamily="1" panose="02020603050405020304"/>
              </a:rPr>
              <a:t>Noviembre, 2019 </a:t>
            </a:r>
          </a:p>
          <a:p>
            <a:pPr marL="45720" marR="0" indent="0" algn="l">
              <a:lnSpc>
                <a:spcPts val="1400"/>
              </a:lnSpc>
              <a:spcBef>
                <a:spcPts val="0"/>
              </a:spcBef>
              <a:spcAft>
                <a:spcPts val="0"/>
              </a:spcAft>
            </a:pPr>
            <a:r>
              <a:rPr lang="es-ES" sz="1300" spc="5">
                <a:solidFill>
                  <a:srgbClr val="000000"/>
                </a:solidFill>
                <a:latin typeface="Garamond" pitchFamily="1" panose="02020603050405020304"/>
              </a:rPr>
              <a:t>Prof. Dr. Pedro Joaquín Casero Linares </a:t>
            </a:r>
          </a:p>
          <a:p>
            <a:pPr marL="45720" marR="0" indent="0" algn="l">
              <a:lnSpc>
                <a:spcPts val="1400"/>
              </a:lnSpc>
              <a:spcBef>
                <a:spcPts val="0"/>
              </a:spcBef>
              <a:spcAft>
                <a:spcPts val="25075"/>
              </a:spcAft>
            </a:pPr>
            <a:r>
              <a:rPr lang="es-ES" sz="1300" spc="5">
                <a:solidFill>
                  <a:srgbClr val="000000"/>
                </a:solidFill>
                <a:latin typeface="Garamond" pitchFamily="1" panose="02020603050405020304"/>
              </a:rPr>
              <a:t>Decano de la Facultad de Ciencias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1968–2018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6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136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BARBERO CALZADO, JANA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BARBOSA FERNÁNDEZ,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BARBOSA FERNÁNDEZ,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BARISON, UMBERTO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BARNETO LOZANO,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BARQUERO SÁNCHEZ,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BARRADAS MUÑOZ,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BARRADO GARCI´A,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BARRADO MORENO,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BARRADO MORENO,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BARRADO MORENO,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BARRAGÁN CRUZ,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BARRAGÁN DOMI´NGUEZ,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BARRAGÁN LÓPEZ,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BARRAGÁN MINERO, ROCI´O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ESTADI´STICA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BARRAGÁN ORTIZ, ANTONIO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BARRAGÁN SÁNCHEZ,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BARRANTES NEVADO, GERARDO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BARRANTES NIETO,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BARRANTES RUIZ,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BARRANTES SÁNCHEZ, NICOLÁS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BARRAS GALÁN,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BARRAS GALÁN,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BARRENA COLLADO,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BARRENA DI´AZ, JULIÁN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BARRENA GRAGERA, MARI´A INÉS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BARRENECHEA GUIJARRO,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BARRERA ARROYO,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BARRERA ARROYO,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BARRERA LAVADO,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BARRERA LÓPEZ,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BARRERA MACI´AS,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BARRERO CUEVAS,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BARREROP´EREZ,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BARREROROMERO,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BARRIENTOS VICENTE,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BARRIGA BARRIGA, VALENTI´N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BARRIGA FALCÓN,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BARRIGA GALEANO, JESSICA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BARRIGA GALEANO, JESSICA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BARRIGA MARTI´N,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BARRIL CASTILLO,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BARRIO CORTÉS, ALEXANDRE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BARRIO VÉLEZ,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BARRIO V´ELEZ,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BARRIOS MARTI´N, ESTRELLA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BARRIOS ORDAZ,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BARRO GALÁN,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BARROS GATA,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BARROSO BOGEAT,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BARROSO BOGEAT,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BARROSO CORCHADO, JUANFRANCISCO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BARROSO CORCHADO, JUANFRANCISCO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BARROSO CORTÉS, JOAQUI´N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BARROSO DELGADO,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BARROSO FERNÁNDEZ,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BARROSO HERNÁNDEZ,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BARROSO LEDESMA,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BARROSO LLERENA,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BARROSO LUCAS, SATURNINO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BARROSO MURILLO, MARI´A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BARROSO PRATS,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BARROSO VERA, ANAI´D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BARROSO ZAMBRANO, MARI´AELISA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BARROSOHERN ÁNDEZ,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BARROSOPRATS,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BASAGO GONZÁLEZ,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BASAGO GONZÁLEZ,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BASC ÓN ARROYO, FRANCISCO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BAUTISTA B ÁRCENA, MARI´A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BAUTISTA B ÁRCENA, MARI´A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BAUTISTA VÁZQUEZ, CRISTÓBAL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BAUTISTA VÁZQUEZ, CRISTÓBAL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BAUTISTAS ÁNCHEZ,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BAZ HORMIGOS, JUAN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BÉCARES DE PAZ, TANIA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BECERRA GARRIDO,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BECERRA GONZÁLEZ,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BECERRA GONZÁLEZ,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BECERRA LEÓN,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137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BECERRA QUESADA, ALEXANDRA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BECERRA QUIRÓS,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BÉJAR LÓPEZ, LUIS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BEJARANO BORREGA,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BEJARANO BUENO,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BEJARANO ESCOBAR, RUTH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BEJARANO HERNANDO,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BEJARANO MACI´AS,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BEJARANO MATITO,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BEJARANO SALGADO,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BELLIDO DI´AZ,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BELLO SALCEDO, SARA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B´ELMEZ MACI´AS,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BELTRÁN DE HEREDIA RODRI´GUEZ,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BELTRÁN GONZÁLEZ, 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BELTRÁN GONZÁLEZ,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BELZUNCES RODRI´GUEZ, JOSE GABRIEL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BENAIN ÁVILA,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BENAIN ÁVILA,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BENAVENTE CEBALLOS,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BENAVENTE MARI´N,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BENEGAS PÉREZ,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BENI´TEZ MAYA, ANTONIA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BENI´TEZ BENI´TEZ,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BENI´TEZ BERROCAL,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BENI´TEZ CARRASCO, ROSALIA OBDONELA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BENI´TEZ CARROZA,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BENI´TEZ LÓPEZ,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BENI´TEZ LOZANO,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BENI´TEZ RAYO,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BENI´TEZ RAYO,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BENI´TEZ–CANO BUZO, FERMI´N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BENI´TEZ–DONOSO GONZÁLEZ,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BENITO CARAPETO,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BENITO DE VALLEPRIETO,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BENITO DE VALLEPRIETO,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BENITO FERNÁNDEZ, CRISTOFER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BENITO ROM ÁN,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BENITO ROM ÁN,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BERCERO ANTILLER,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BERCIANO AGUDO,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BERCIANO RAMI´REZ, ELENA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BERMEJO BARRAGAN, PAULA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BERMEJO CARAMELO, JOSE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BERMEJO GARCI´A,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BERMEJO IZQUIERDO, GUILLERMO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BERMEJO MIRÓN,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BERMEJO PINAR, JUAN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BERMEJO PULIDO,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BERMEJOBARRAG ÁN,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BERMEJOPULIDO,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BERNAB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BLANCO,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BERNAL BUENO, ANDREA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BERNAL LÓPEZ,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BERNALTE MORGADO, ELENA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BERNALTE MORGADO, ELENA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BERNALTE MORGADO, ELENA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BERNARDO MARTI´N, ISMAEL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BERN ÁTH, ENIKO ILONA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BERNET CHAVES,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BERROCAL CARRILLO,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BERROCAL GAMERO,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BERTOLI, FEDERICO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BERTRAND MURILLO, IGNACIO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BIGERIEGO ALC ÓN,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BIGERIEGO ROMERO,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BIGERIEGO ROMERO,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BILRO PEREIRA, TIAGO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BLANCO ARROYO,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ARROYO,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CALLE, JULIO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BLANCO DI´AZ, MARI´A DELA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BLANCO GASCÓN, MARI´A ALEYDIS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GONZÁLEZ,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BLANCO HIGUERO,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MATEOS,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MATEOS,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NOTARIO,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BLANCO NÚÑEZ, JOSE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OTANO,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138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OTANO, BEATRIZ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BLANCO OTANO,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PRIETO, BORJA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BLANCO RODRI´GUEZ,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BLANCO ROQUE,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BLANCO SALAS,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BLANCO SÁNCHEZ,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BLANCO SÁNCHEZ,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BLASCO PAREDES, AZAHARA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BLASCO PAREDES, AZAHARA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 ÁZQUEZ PAZ, MARIA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 ÁZQUEZ RESMELLA, MIGUEL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 ÁZQUEZ CANTERO, MARIA DESEADA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BLAZQUEZ CASTIÑEIRA, BLAS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 ÁZQUEZ GARCI´A,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BL ÁZQUEZ GONZÁLEZ,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BL ÁZQUEZ MORCILLO, MARI´A DE LA LUZ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BL ÁZQUEZ PALMA, NOEMI´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BOGEAT SÁNCHEZ–PIQUERAS,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BOGEAT SÁNCHEZ–PIQUERAS,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BOGEAT SÁNCHEZ–PIQUERAS,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BÓHNKE, KATJA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BOHOYO GALLEGO,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BOHOYO GIL,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BOHOYO VÁZQUEZ,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BOLAÑOS ORTEGA ,MARI´A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BOLI´VAR PIMIENTA, HEIDI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BONECAS JALECA, PEDRO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BORAITA BERCIANO,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BORAITA BERCIANO, MARI´AVICTORIA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BORDA ROMERO,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BORDEL LAMAS,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BORNADIEGO SUÁREZ,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BORNADIEGO SUÁREZ,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BORNADIEGO SUÁREZ,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BORODI , DIANA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BORRACHERO CONEJO,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BORRACHERO EGIDO,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BORRACHERO TORVISCO,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BORRACHERO TORVISCO,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BORRACHERO TORVISCO,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ESTADI´STICA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BORRALLO FERNÁNDEZ,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BORRALLO GONZÁLEZ, GEMMA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BORRALLO PAJUELO,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BORRALLO RENTERO,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BORRALLO ROMERO, ARÁNZAZU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BORREGO DI´EZ BALDEÓN,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BORREGO DI´EZ BALDEÓN,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BORREGO GONZÁLEZ,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BORREGO HIDALGO,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BORREGO MARI´N,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BORREGO MARI´N,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BORREGO MOLANO,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5"/>
                        </a:spcAft>
                      </a:pPr>
                      <a:r>
                        <a:rPr lang="es-ES" sz="650" spc="0">
                          <a:solidFill>
                            <a:srgbClr val="000000"/>
                          </a:solidFill>
                          <a:latin typeface="Bookman Old Style" pitchFamily="1" panose="02020603050405020304"/>
                        </a:rPr>
                        <a:t>BORREGUERO BARQUILLA, MARI´A PAZ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BORREGUERO GÓMEZ,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BORRERO GONZÁLEZ, GREGORIO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BORRERO LÓPEZ, ÓSCAR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BOTANA DEL ARCO,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BOTE SERRANO,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BOTELLO MARTI´NEZ–LAGOA,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BOTHE, HEMANT SANTOSH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BOUDRIOT, VALENTINE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BRAVO ABUJETA, MARI´A CONCEPCIÓN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BRAVO CALDERÓN, MARIA ANGELES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BRAVO GALÁN,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BRAVO GARCI´A–CUEVAS,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BRAVO GARCI´A–CUEVAS,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BRAVO PAREDES,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BRAVO PAREDES,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BRAVO SAN PEDRO,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BRAVO SÁNCHEZ, MARIA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BRAVO SANTOS,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BRAVO SANTOS,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BRAVO SORIA, VICTORIO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BRAVO TRINIDAD,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BRAVO VÁZQUEZ, FRANCISCA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BREÑA BARCO,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BRIEGAS CARRASCO,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BRIEGAS CARRASCO,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BRILLO ESCRIBANO,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139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BRIZ BL ÁZQUEZ, MARI´A DEL ROSARIO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BRIZ MONAGO,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BRONCANO ANTONIO, JULIO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BRONCANO HERNÁNDEZ,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BRONCANO SERVAN,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BRULL CALBET, JOAN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BRULL CALBET, JOSE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BUENA POSADA HERNÁNDEZ,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BUENO CALLE,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BUENO CORCOBADO,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BUENO CORCOBADO,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BUENO MUÑOZ, AURORA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BUENO PLAZA,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BUENO SALGADO, ELENA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BUFFA, VALENTINA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BUIZA JIMÉNEZ,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BURGOS CASTELA,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BURGOS GARCI´A,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BURGOS GASPAR,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BURGOS SEVILLANO,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BUSSACA, BRENDA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BUXEDA CARBALLO,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CABALGANTE PERERA, MARI´A VICENTA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CABALLERO ANDRADA, JOSÉ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CABALLERO ANDRADA, JOSÉ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CABALLERO BARRERO, ELOI´SA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CABALLERO BARRERO, TOMÁS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CABALLERO BARRERO, TOMÁS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CABALLERO CARRASCO,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CABALLERO CASTELLANO,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CABALLERO DÁVILA,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CABALLERO DI´AZ, JESÚS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CABALLERO GIL,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CABALLERO HIDALGO, GABRIELA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CABALLERO HURTADO,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CABALLERO LIMA,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CABALLERO SANCHEZ–TOLEDO, ESTHER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CABALLERO TREJO,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CABANILLAS FERNÁNDEZ,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CABANILLAS RISCO,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CABANILLAS RODRI´GUEZ,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CABANILLAS TREJO, SOFI´A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CABAÑA GARCI´A,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CABAÑAS MACI´AS,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CABAÑEZ MARTI´NEZ,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CABECERA SÁNCHEZ,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CABELLO MENA,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CABELLO SÁNCHEZ,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CABELLO SÁNCHEZ, ESTHER NOEMI´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CABELLO SÁNCHEZ,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CABELLO VERGEL, JULIÁN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CABELLO VERGEL, JULIÁN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CABEZA ARROYO,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CABEZA DE VACA MOLINA, MARI´A AMPARO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CABEZAS BERMEJO,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CABEZAS AYALA, IVÁN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CABEZAS TALAVERANO,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CABO DOMI´NGUEZ, CARLOS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CABO DOMI´NGUEZ, CARLOS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CABRERA BAÑEGIL,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CABRERA BAÑEGIL,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CABRERA FERNÁNDEZ, ELENA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CABRERA GÓMEZ, AMPARO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CABRERA GÓMEZ, DÁMASO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CABRERA JIMÉNEZ,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CABRERA SÁNCHEZ,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CACEREÑO REBOLLEDO, ALBA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CÁCERES APONTE,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CÁCERES BALSERA,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CÁCERES GÓMEZ, ÁNGEL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CÁCERES GONZÁLEZ, MARI´A MAGDALENA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CÁCERES MARTI´N DE LA VEGA, ALMA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35"/>
                        </a:spcAft>
                      </a:pPr>
                      <a:r>
                        <a:rPr lang="es-ES" sz="650" spc="0">
                          <a:solidFill>
                            <a:srgbClr val="000000"/>
                          </a:solidFill>
                          <a:latin typeface="Bookman Old Style" pitchFamily="1" panose="02020603050405020304"/>
                        </a:rPr>
                        <a:t>CÁCERES MARTI´N DE LA VEGA, ALMA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CÁCERES MERCH ÁN, EULALIA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CÁCERES SALGUERO,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CÁCERES SALGUERO,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 ÁCERESACEDO,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 ÁCERESROJO,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CACHADIYA GUTIÉRREZ,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CACHO CORREA, CLARA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97155"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CACHO SANTOS, MARI´A VANESSA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CADENAS DURÁN,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CADENAS VERGARA, ÁNGELA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CAEIRO FERNANDES,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CAIXADO ORTIZ, ANA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CALACO MULERO,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CALAMA TORO,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CALATRAVA GUTIERREZ DE TENA,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CALDERA MORALES,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CALDERÓN ACEITÓN,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CALDERÓN BENITO, MARI´A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CALDERÓN CASTRO,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CALDERÓN GALLEGO,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CALDERÓN LÓPEZ,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CALDERÓN MARTI´N, LAURA ENGRACIA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CALDERÓN MARTI´N,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CALDERÓN PÉREZ, LUIS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CALDERÓN PÉREZ, LUIS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CALDERÓN TRENADO,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CALDERÓN TRENADO,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CALERO FERNÁNDEZ–CORTÉS, MARI´A DEL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CALERO FERNÁNDEZ–CORTÉS, MARI´A DEL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CALERO MARTI´NEZ,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CALERO MARTI´NEZ,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CALERO TORRES,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CALEYA ROSA,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CALLE ALONSO,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CALLE CIBORRO,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CALLE DOMI´NGUEZ, LAURA DELA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CALLE ESCOBAR,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CALLE GONZÁLEZ,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CALLE GUISADO, VIOLETA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CALLE GUISADO, VIOLETA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CALLE GUISADO, VIOLETA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CALLEJAS MARI´N, ANTUCA DE LOS ANGELES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CALLEJO CALVO,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CALLEJO CALVO,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ALAMILLO,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ARIAS,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CASTRO,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GONZÁLEZ,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LAVADO, LUIS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CALVO LÓPEZ,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MAGRO,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PÉREZ,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CALVO SOTOCA, MARI´A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SOTOCA,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TRENADO, JONATHAN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CALVO, ATHOS GABRIELE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CALZADILLA LÓPEZ,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CALZADO MONTERO,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CALZAS PARIENTE,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CAMACHO RODRI´GUEZ,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CÁMARA ACEDO,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CÁMARA ACEDO,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CAMARERO GARCI´A,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CAMARERO GARCI´A,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CAMBERO FLORES, BELÉN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CAMBERO IGLESIAS, MELISA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CAMBERO IGLESIAS, MELISA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CAMBEROS GARRIDO,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CAMELLO LÁZARO, ÁLVARO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CAMELLO LÁZARO, ÁLVARO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CAMELLO MUÑOZ,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CAMIÑA FUENTES,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CAMPILLEJO BÁEZ,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CAMP ÓN BORRELLA,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CAMPOS DURÁN,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CAMPOS GARCI´A,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CAMPOS GONZÁLEZ,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CAMPOS GUARNIZO,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CAMPOS HERNÁNDEZ,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CAMPOS MARTI´N, NAZARET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CAMPOS RODRI´GUEZ, ISIDRO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CAMPOS SÁNCHEZ,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CANAL PÉREZ, GEMA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CANCHO ARIAS, CONCEPCIÓN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CANCHO MAÑA,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CANCHO ALFONSO, MARIANO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CANCHO MATEOS, GEMMA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5">
                <a:solidFill>
                  <a:srgbClr val="000000"/>
                </a:solidFill>
                <a:latin typeface="Bookman Old Style" pitchFamily="1" panose="02020603050405020304"/>
              </a:rPr>
              <a:t>6. Estudiantes </a:t>
            </a:r>
            <a:r>
              <a:rPr lang="es-ES" sz="1200" spc="-5">
                <a:solidFill>
                  <a:srgbClr val="000000"/>
                </a:solidFill>
                <a:latin typeface="Arial" pitchFamily="2" panose="02020603050405020304"/>
              </a:rPr>
              <a:t>141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CANDELARIO LEAL, VI´CTOR MANUEL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CANDELARIO TRASMONTE, JOSÉ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CÁNDIDO ALVES,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CÁNDIDO ALVES,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CANELO HERNÁNDEZ, TARA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CANGAS PEYATO,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CANO ÁLVAREZ,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CANO ARROYO,MANUEL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CANO CARRANZA, MARI´A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CANO FERNÁNDEZ, JULIOCESAR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CANO PLASENCIA,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CANO PLASENCIA,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CANO SÁNCHEZ,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CANO SÁNCHEZ,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CANSECO CARMONA, DESIDERIA CONSUELO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CANTERO TARDI´O,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CANTILLO NIEVES,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ADA CAN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ADA, FLORENTINA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ADA MARTI´N–ROMO,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ADA MASA,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CAPILLA ALBA,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CAPILLA ALBA,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CAPILLA GARCI´A DE PAREDES,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CAPILLA GARCI´A DE PAREDES,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CAPILLA LASIERRA,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CARABALLO GARCI´A, MARI´A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CARABALLO SÁNCHEZ,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CARABALLO SÁNCHEZ,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CARAVACA FONTÁN, CARLOS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CARBAJO SÁNCHEZ,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CARBALLAR ÁLVAREZ, JESÚS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CARBALLAR GÓMEZ, MARIA ANGELES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CARBALLAR LAVADO,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CARBALLO BOZA, CARMEN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CARBALLO MORCILLO,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CARBALLO VELA, MARIA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CARBONELL CUÉLLAR,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CARBONERO MURILLO,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CÁRCELES MONTALB ÁN, ESPERANZA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5"/>
                        </a:spcAft>
                      </a:pPr>
                      <a:r>
                        <a:rPr lang="es-ES" sz="650" spc="0">
                          <a:solidFill>
                            <a:srgbClr val="000000"/>
                          </a:solidFill>
                          <a:latin typeface="Bookman Old Style" pitchFamily="1" panose="02020603050405020304"/>
                        </a:rPr>
                        <a:t>CÁRDENAS GONZÁLEZ, ISABELMARI´A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CARDENAS LIZARAZO, JANETH AMPARO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CÁRDENAS SILVA,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CARDEN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NU´N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SHEILA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CARDEN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RUIZ,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CARDEN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ANU´N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SHEILA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CARDOSO RODRI´GUEZ, VANESSA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DEL BARCO,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BARQUERO,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CARMONA,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CARMONA, JUAN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COLLADO, OLALLA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DE PIRES, CARLOS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FRANCO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CARMONA FUERTES, FRANCISCO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FUERTES, FRANCISCO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CARMONA FUERTES, FRANCISCO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CARMONA GALLARDO,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5"/>
                        </a:spcAft>
                      </a:pPr>
                      <a:r>
                        <a:rPr lang="es-ES" sz="650" spc="0">
                          <a:solidFill>
                            <a:srgbClr val="000000"/>
                          </a:solidFill>
                          <a:latin typeface="Bookman Old Style" pitchFamily="1" panose="02020603050405020304"/>
                        </a:rPr>
                        <a:t>CARMONA GALLARDO,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CARMONA GALLARDO, MARIANO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GARCI´A,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CARMONA HUERTAS, ÁNGEL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CARMONA MÉNDEZ,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MORENO,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CARMONA MURILLO,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CARMONA MURILLO, LAURA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MURILLO, CRISITNA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MURILLO, CRISITNA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CARMONA RAMOS, MARI´A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CARMONA RUBIO,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CARO BÁEZ,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CARO DE VERA,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CARO GÓMEZ, MARI´A CINTIA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CARO GUERRERO,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CARO MARROYO,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CARO MARROYO,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CARPINTERO ORDO´N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CARPINTERO ORDO´N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CARRACEDO MARI´N,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CARRANCO BENI´TEZ,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CARRANCO SANTOS, KAREN LILEAN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142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CARRANZA JIMÉNEZ, MARI´A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CARRANZA LORENZO, MARI´A DEL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CARRANZA LORENZO, MARI´A DEL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CARRASCAL RASERO, MIGUEL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CARRASCO CAPILLA,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 PECINO, JOSE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CARRASCO BÁEZ, ISABEL LIBRADA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CARRASCO CÁCERES, AGUSTI´N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 CÁCERES, AGUSTI´N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 CARNERERO,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CARRASCO CORCHADO,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 CUADRADO, ELISA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CARRASCO GARRIDO,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CARRASCO GUTIÉRREZ,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 HIDALGO,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CARRASCO HIDALGO–BARQUERO,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CARRASCO LOURTAU, ADELAIDA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CARRASCO MÁRQUEZ, JOSE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 PARRA,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 PARRA,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ESTADI´STICA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 ROMERO,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 ROMERO,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CARRASCOSA PAREDES, AMALIO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CARRASCOSA PAREDES,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CARRERA GARLITO,MARI´A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CARRERA JIMENEZ, ERIKA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CARRERA PANIAGUA,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CARRETAS RUBIO,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CARRETAS RUBIO,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CARRETERO GONZÁLEZ,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CARRETERO GUTIÉRREZ, ÁNGEL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CARRETERO PAREDES, MARIA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CARRETERO 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CARRETERO 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SELENA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CARRETERO 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SELENA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CARRETERO RASERO, JUDIT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CARRETERO TORRADO, FERNANDA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CARRETERO VAL,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CARRILLO BERMEJO, EVELYN ARLETTE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CARRILLO CALLEJA,JUAN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CARRILLO PÉREZ, VALENTI´N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CARRIZOSA GUERRERO,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CARRIZOSA PÉREZ,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CARRÓN 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CARVAJAL CRESPO,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CARVAJAL CRESPO,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CARVAJAL GONZÁLEZ,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CARVAJAL HERNÁNDEZ,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CARVALHO, REGINA CELIA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CASABLANCA DEL BARCO,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CASABLANCA GARCI´A, ANTONIO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CASABLANCA MARTIN DE LA SIERRA, JOSE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CASADO ASENSIO,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CASADO BELLA,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CASADO DE LA MARTA, JESÚS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CASADO GALLEGO,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CASADO GÓMEZ,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45"/>
                        </a:spcAft>
                      </a:pPr>
                      <a:r>
                        <a:rPr lang="es-ES" sz="650" spc="0">
                          <a:solidFill>
                            <a:srgbClr val="000000"/>
                          </a:solidFill>
                          <a:latin typeface="Bookman Old Style" pitchFamily="1" panose="02020603050405020304"/>
                        </a:rPr>
                        <a:t>CASADO GONZÁLEZ,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CASANOVA, GISELA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CASAS CALERO, CLARA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CASAS MÉNDEZ,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CASAS MÉNDEZ,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CASAS MÉNDEZ,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CASAS ORTIZ,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CASAS PULIDO, MIREYA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CASAS RUA, VANESSA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CASAS RUA, VANESSA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CASASOLA LUNA, NATALIA ARACELI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CASCO GALLARDO,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CASCO GALLARDO,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CASCO GALLARDO,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CASCOS CHAVES,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CASERO DELGADO,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CASILLAS MORILLO,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CASILLAS MORILLO,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CASIMIRO MANZANO,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CASIMIRO MANZANO,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CASIMIRO MANZANO,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CASIMIRO MANZANO,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CASQUETE NAJARRO, EDUARDORODRIGO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8509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143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CASTAÑONÚÑEZ, ÁNGEL LUIS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CASTAÑARES ALMODOVAR,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CASTAÑARES ALMODOVAR,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CASTAÑO AZUELA,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CASTAÑO GONZÁLEZ,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CASTAÑO GONZÁLEZ,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CASTAÑO POBLADOR,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CASTAÑOCASTAÑO,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CASTAÑOTIERNO,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CASTELA MATEOS,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CASTELAO CALDERA,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CASTILLA VENEGAS, BENITO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CASTILLO GALVÁN, ÁNGEL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CASTILLO PELÁEZ,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35"/>
                        </a:spcAft>
                      </a:pPr>
                      <a:r>
                        <a:rPr lang="es-ES" sz="650" spc="0">
                          <a:solidFill>
                            <a:srgbClr val="000000"/>
                          </a:solidFill>
                          <a:latin typeface="Bookman Old Style" pitchFamily="1" panose="02020603050405020304"/>
                        </a:rPr>
                        <a:t>CASTILLO SÁNCHEZ,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CASTILLO VAQUERO, ÁNGEL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CASTRO GARCI´A, OCTAVIO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CASTRO VAQUERO, JUDIT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CAVACASILLAS RODRI´GUEZ,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CAYERO VENERO, DALIA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CAYETANO RODRI´GUEZ,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CAYETANO RODRI´GUEZ,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CEBALLOS–ZÚÑIGAULLA,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CEBRI ÁN MARTI´N,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CEBRI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ARCE,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CEBRI ÁN ARCE,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CEBRI ÁN VÁZQUEZ,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CEBRO MÁRQUEZ,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CELLI, PIERANTONIO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CERCAS GIL, VALENTI´N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CERCAS RODRI´GUEZ,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CEREZO DE LA FUENTE,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CEREZO DE LA FUENTE,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CEREZO DOMI´NGUEZ,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CEREZO GRAGERA,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ESTADI´STICA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CERRATO ÁLVAREZ,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CERRATO ÁLVAREZ,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CERRATO CARMONA,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CERRATO CARMONA,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CERRATO CASABLANCA,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CERRATO DI´AZ,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CERRATO FERNÁNDEZ,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CERRATO GONZÁLEZ, JESÚS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35"/>
                        </a:spcAft>
                      </a:pPr>
                      <a:r>
                        <a:rPr lang="es-ES" sz="650" spc="0">
                          <a:solidFill>
                            <a:srgbClr val="000000"/>
                          </a:solidFill>
                          <a:latin typeface="Bookman Old Style" pitchFamily="1" panose="02020603050405020304"/>
                        </a:rPr>
                        <a:t>CERRATOFERN ÁNDEZ,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CERRILLO CUENCA, JORGE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CERRILLO CUENCA, JORGE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CERRO GONZÁLEZ,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CERRO REY,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CERRO SÁNCHEZ,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CESTERO CARRILLO,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CESTERO CARRILLO,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CETERONI, ILARIA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CHAC ÓN CAMARASALTAS,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CHAC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DURÁN, JOSÉENRIQUE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CHAC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DURÁN, JOSÉENRIQUE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CHAC ÓN JEREZ,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CHAMERO MIGUEL,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CHAMIZO CALERO, 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CHAMIZO DE CASTRO,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CHAMIZO GONZÁLEZ,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CHAMIZO GONZÁLEZ,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CHAMORRO FERNÁNDEZ,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CHAMORRO MANZANO, JOSÉ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CHAMORRO MORENO, MARI´A VALLE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CHAMORRO SALAS,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CHANCL ÓN GARCI´A,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CHANO GONZÁLEZ,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CHAPARRO ADAME, MATI´AS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CHAPARRO FERNÁNDEZ, PATROCINIO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CHAPARRO FERNÁNDEZ, PATROCINIO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CHAPARRO MORÁN, JESICA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CHAVERO HERNÁNDEZ,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CHAVES GALEANO, JUAN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CHAVES GALEANO, JUAN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CHAVES GALLARDO, MARI´ADE LOS REMEDIOS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CHAVES GUTIÉRREZ,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CHAVES SANGUINO, PURIFICACIÓN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 ÁVEZ ÁGUEDO,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CH ÁVEZ ÁGUEDO,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CH ÁVEZ ÁGUEDO,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 ÁVEZ MORENO, JUAN MANUEL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 ÁVEZ RIVERA, MARTA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CHICO DOMI´NGUEZ, LIDIA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CHINI MARTI´N, AMÉRICO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CHINI MARTI´N, AMÉRICO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CHISCANO ESPEJO,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CHOFRE GARCIA,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CID CODOSERO, JOS´ERAM 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CID GONZÁLEZ, 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CID POLO, MARI´A VANESSA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CIDONCHA GAL ÁN,PABLO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CIDONCHA MUÑOZ,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CIDONCHA RANGEL, CONSUELO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CIENFUEGOS CALDERA, BENIGNO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CIFUENTES MARTI´N, MARI´A MAGDALENA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CINTAS LEAL,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CINTAS LEAL,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CINTAS LEAL,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CINTAS MÁRQUEZ,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CINTERO CERRILLO,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CIPRIANO, AGNESE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CIRCUJANO DI´EZ,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CIRIERO GARCI´A,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CIUDAD BRONCANO,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CIUDAD CABANILLAS,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CIUDAD HIDALGO,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CIUDAD HIDALGO,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CIUDAD MANSO, ESPERANZA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CIUDAD SÁNCHEZ,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CLARO GONZÁLEZ,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CLAROS HERRERO,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CLAVEL OLIVERA, JENNIFER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CLAVER SÁNCHEZ, MANUEL BRUNO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CLEMENTE BLANCO,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CLEMENTE CASTRO,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CLEMENTE GORDILLO, MARIAJOSEFA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CLEMENTE SERRANO, FERNANDO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CLEMENTE TAPIA,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COBALEDA VELASCO, MARCOS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COBOS ESTEBAN,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COBOS TOMILLO,ANTONIO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COCO RIVERO,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COLIN MATAMOROS,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35"/>
                        </a:spcAft>
                      </a:pPr>
                      <a:r>
                        <a:rPr lang="es-ES" sz="650" spc="0">
                          <a:solidFill>
                            <a:srgbClr val="000000"/>
                          </a:solidFill>
                          <a:latin typeface="Bookman Old Style" pitchFamily="1" panose="02020603050405020304"/>
                        </a:rPr>
                        <a:t>COLIN MATAMOROS,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3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COLLADO BAUTISTA, MANUEL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COLLADO BENI´TEZ,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COLLADO BRAVO,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COLLADO CABALLERO,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COLLADO FERNÁNDEZ,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COLLADO HINOJAL,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COLLADO RETAMAR, M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COLLADOCABALLERO, MARI´A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COLOMER UTRERA,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COLORADO BONILLA, MARI´A REGINA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CONDE CAMBERO, FRANCISCO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CONDE LUQUE,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CONEJO BOTANA, EDITH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CONEJO RODRI´GUEZ,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CONTADOR PALACIOS,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CONTADOR TROCA,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CONTADOR TROCA,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CONTADOR TROCA,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CONTADOR TROCA,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CONTADOR TROCA,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CONTRERAS FALCÓN,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CONTRERAS GÓMEZ,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CONTRERAS MACI´AS,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COPI´N NAVIA,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COPI´N SADKI,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CORBACHO CARRASCO,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CORBACHO CUELLO, ISAAC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CORBACHO GAÑÁN, FRANCISCO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CORBACHO HIDALGO,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CORBACHO HIDALGO,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CORBACHO HIDALGO,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CORBACHO MERINO, JOSÉÁNGEL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CORBACHO SÁNCHEZ,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CORBACHO VIDIGAL,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CORCHADO SÁNCHEZ,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CORCHERO ALMENA,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6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145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CORCHO SÁNCHEZ, PEDRO ANTONIO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CORCHO CORRAL, MARI´A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CORCOBADO MÁRQUEZ,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CORCOBADO SÁNCHEZ, TAMARA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CORDA NUNES, SUSANA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CORDERO CID,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CORDERO GONZÁLEZ,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CORDERO LÓPEZ, EMILIA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CORDERO MARTI´N,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CORDERO PÉREZ, JOSE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CORDERO SÁNCHEZ,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CORDERO VÉLEZ,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CORDÓN ARROYO,SONIA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CORDÓN GARCI´A RUBIO,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CORDÓN TORO, ANTONIO DAMIÁN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CORDOVILLA DUARTE,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CORONA FORERO, OLGA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CORONADO GARROTE,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CORONADO VÁZQUEZ,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CORONADO VÁZQUEZ,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CORRAL APARICIO, MARI´A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 MARI´N,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CORRALES GUISADO,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CORRALES AGUDO, RUTH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CORRALES BARRERO,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CORRALES GÓMEZ, ISRAEL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CORRALES HERRERA,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CORRALES HERRERA,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CORRALES HERRERA,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CORRALES HIGUERO,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CORRALES HIGUERO,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CORRALES NAVARRETE, JAVIER BENITO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CORRALES REDONDO,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CORRALES RUBIO,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CORRALES SERRANO,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CORREA GORDILLO,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CORREIA ALONSO, SERGIO ENMANUEL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ANTÚNEZ, MARI´A ESMERALDA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CORTÉS BRAVO,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CORTÉS BRAVO, SERGIO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CORTÉS CARDOSO,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FERNÁNDEZ, CATALINA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FLORES, FRANCISCO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5"/>
                        </a:spcAft>
                      </a:pPr>
                      <a:r>
                        <a:rPr lang="es-ES" sz="650" spc="0">
                          <a:solidFill>
                            <a:srgbClr val="000000"/>
                          </a:solidFill>
                          <a:latin typeface="Bookman Old Style" pitchFamily="1" panose="02020603050405020304"/>
                        </a:rPr>
                        <a:t>CORTÉS GAMERO, FRANCISCO DE PAULA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CORTÉS GAN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ÁN,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CORTÉS GONZÁLEZ,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HERMOSEL,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HORMIGO,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CORTÉS HORMIGO,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ESTADI´STICA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CORTÉS MARGALLO,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MATAMOROS,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MATAMOROS,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PASTOR, CLARA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5"/>
                        </a:spcAft>
                      </a:pPr>
                      <a:r>
                        <a:rPr lang="es-ES" sz="650" spc="0">
                          <a:solidFill>
                            <a:srgbClr val="000000"/>
                          </a:solidFill>
                          <a:latin typeface="Bookman Old Style" pitchFamily="1" panose="02020603050405020304"/>
                        </a:rPr>
                        <a:t>CORTÉS PÉREZ,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CORTÉS PRECIADO,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REY, TERESA EUGENIA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CORTÉS VIGARA,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35"/>
                        </a:spcAft>
                      </a:pPr>
                      <a:r>
                        <a:rPr lang="es-ES" sz="650" spc="0">
                          <a:solidFill>
                            <a:srgbClr val="000000"/>
                          </a:solidFill>
                          <a:latin typeface="Bookman Old Style" pitchFamily="1" panose="02020603050405020304"/>
                        </a:rPr>
                        <a:t>CORTIJO ANDRÉS, MARI´A SORAYA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CORTIJO SÁNCHEZ,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CORZO AYUSO,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COSME MON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INO,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COSTA HOYAS,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COTANO FRANCO, MARI´A DE LAS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COTILLA DEL HOYO, PEDRO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COTILLA MARCO,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COTILLA MÁRQUEZ, EVA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COTOLÍCÁCERES,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COUREL DI´EZ,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CREPALDI, MARTINA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CRESPO CABEZAS,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CRESPO COTRINA, LORENA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CRESPO GINÉS,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CRESPO GUILLÉN,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CRESPO GUILLÉN,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CRESPO RISCO,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CRESPO TORAL,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CREUS FERNÁNDEZ, ESTELA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CRISOSTOMO MIRANDA,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CRUCES MÁRQUEZ,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CRUCES MURO, MARI´A ELOISA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5"/>
          <a:stretch>
            <a:fillRect/>
          </a:stretch>
        </p:blipFill>
        <p:spPr>
          <a:xfrm>
            <a:off x="1096010" y="890905"/>
            <a:ext cx="5392420" cy="7643495"/>
          </a:xfrm>
          <a:prstGeom prst="rect">
            <a:avLst/>
          </a:prstGeom>
        </p:spPr>
      </p:pic>
      <p:sp>
        <p:nvSpPr>
          <p:cNvPr id="2" name=""/>
          <p:cNvSpPr/>
          <p:nvPr>
            <p:ph type="body" idx="10"/>
          </p:nvPr>
        </p:nvSpPr>
        <p:spPr>
          <a:xfrm>
            <a:off x="1061085" y="495300"/>
            <a:ext cx="5486400" cy="180975"/>
          </a:xfrm>
          <a:prstGeom prst="rect">
            <a:avLst/>
          </a:prstGeom>
          <a:noFill/>
          <a:ln w="0" cmpd="sng">
            <a:noFill/>
            <a:prstDash val="solid"/>
          </a:ln>
        </p:spPr>
        <p:txBody>
          <a:bodyPr vert="horz" lIns="0" tIns="0" rIns="0" bIns="0" anchor="t"/>
          <a:lstStyle/>
          <a:p>
            <a:pPr marL="0" marR="0" indent="0" algn="l">
              <a:lnSpc>
                <a:spcPts val="1400"/>
              </a:lnSpc>
              <a:spcAft>
                <a:spcPts val="0"/>
              </a:spcAft>
              <a:tabLst>
                <a:tab algn="r" pos="5440680"/>
              </a:tabLst>
            </a:pPr>
            <a:r>
              <a:rPr lang="es-ES" sz="1150" spc="0">
                <a:solidFill>
                  <a:srgbClr val="000000"/>
                </a:solidFill>
                <a:latin typeface="Bookman Old Style" pitchFamily="1" panose="02020603050405020304"/>
              </a:rPr>
              <a:t>1. Presentaciones </a:t>
            </a:r>
            <a:r>
              <a:rPr lang="es-ES" sz="1000" spc="0">
                <a:solidFill>
                  <a:srgbClr val="000000"/>
                </a:solidFill>
                <a:latin typeface="Arial" pitchFamily="2" panose="02020603050405020304"/>
              </a:rPr>
              <a:t>VII </a:t>
            </a:r>
          </a:p>
        </p:txBody>
      </p:sp>
      <p:sp>
        <p:nvSpPr>
          <p:cNvPr id="5" name=""/>
          <p:cNvSpPr/>
          <p:nvPr>
            <p:ph type="body" idx="10"/>
          </p:nvPr>
        </p:nvSpPr>
        <p:spPr>
          <a:xfrm>
            <a:off x="1061085" y="8819515"/>
            <a:ext cx="5486400" cy="906780"/>
          </a:xfrm>
          <a:prstGeom prst="rect">
            <a:avLst/>
          </a:prstGeom>
          <a:noFill/>
          <a:ln w="0" cmpd="sng">
            <a:noFill/>
            <a:prstDash val="solid"/>
          </a:ln>
        </p:spPr>
        <p:txBody>
          <a:bodyPr vert="horz" lIns="0" tIns="0" rIns="0" bIns="0" anchor="t"/>
          <a:lstStyle/>
          <a:p>
            <a:pPr marL="0" marR="0" indent="0" algn="ctr">
              <a:lnSpc>
                <a:spcPts val="1400"/>
              </a:lnSpc>
              <a:spcAft>
                <a:spcPts val="0"/>
              </a:spcAft>
            </a:pPr>
            <a:r>
              <a:rPr lang="es-ES" sz="1150" spc="-50">
                <a:solidFill>
                  <a:srgbClr val="000000"/>
                </a:solidFill>
                <a:latin typeface="Bookman Old Style" pitchFamily="1" panose="02020603050405020304"/>
              </a:rPr>
              <a:t>Prof. Dr. Pedro Joaqu</a:t>
            </a:r>
            <a:r>
              <a:rPr lang="es-ES" sz="1150" spc="-50">
                <a:solidFill>
                  <a:srgbClr val="000000"/>
                </a:solidFill>
                <a:latin typeface="Bookman Old Style" pitchFamily="1" panose="02020603050405020304"/>
              </a:rPr>
              <a:t>ı´n Casero Linares, Decano de la Facultad de Ciencias. </a:t>
            </a:r>
          </a:p>
          <a:p>
            <a:pPr marL="0" marR="0" indent="0" algn="ctr">
              <a:lnSpc>
                <a:spcPts val="1400"/>
              </a:lnSpc>
              <a:spcBef>
                <a:spcPts val="75"/>
              </a:spcBef>
              <a:spcAft>
                <a:spcPts val="4305"/>
              </a:spcAft>
            </a:pPr>
            <a:r>
              <a:rPr lang="es-ES" sz="1150" spc="-110">
                <a:solidFill>
                  <a:srgbClr val="000000"/>
                </a:solidFill>
                <a:latin typeface="Bookman Old Style" pitchFamily="1" panose="02020603050405020304"/>
              </a:rPr>
              <a:t>2018/19 </a:t>
            </a:r>
          </a:p>
        </p:txBody>
      </p:sp>
      <p:sp>
        <p:nvSpPr>
          <p:cNvPr id="6" name=""/>
          <p:cNvSpPr/>
          <p:nvPr>
            <p:ph type="body" idx="10"/>
          </p:nvPr>
        </p:nvSpPr>
        <p:spPr>
          <a:xfrm>
            <a:off x="1061085" y="9726295"/>
            <a:ext cx="5486400" cy="243205"/>
          </a:xfrm>
          <a:prstGeom prst="rect">
            <a:avLst/>
          </a:prstGeom>
          <a:noFill/>
          <a:ln w="0" cmpd="sng">
            <a:noFill/>
            <a:prstDash val="solid"/>
          </a:ln>
        </p:spPr>
        <p:txBody>
          <a:bodyPr vert="horz" lIns="0" tIns="59055" rIns="0" bIns="0" anchor="t"/>
          <a:lstStyle/>
          <a:p>
            <a:pPr marL="0" marR="0" indent="0" algn="r">
              <a:lnSpc>
                <a:spcPts val="1400"/>
              </a:lnSpc>
              <a:spcAft>
                <a:spcPts val="70"/>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61085" y="680085"/>
            <a:ext cx="5440045" cy="0"/>
          </a:xfrm>
          <a:prstGeom prst="line">
            <a:avLst/>
          </a:prstGeom>
          <a:ln w="5715" cmpd="sng">
            <a:solidFill>
              <a:srgbClr val="040407"/>
            </a:solidFill>
          </a:ln>
        </p:spPr>
      </p:cxnSp>
      <p:cxnSp>
        <p:nvCxnSpPr>
          <p:cNvPr id="8" name=""/>
          <p:cNvCxnSpPr/>
          <p:nvPr/>
        </p:nvCxnSpPr>
        <p:spPr>
          <a:xfrm>
            <a:off x="1061085" y="9730105"/>
            <a:ext cx="5440045" cy="0"/>
          </a:xfrm>
          <a:prstGeom prst="line">
            <a:avLst/>
          </a:prstGeom>
          <a:ln w="5715" cmpd="sng">
            <a:solidFill>
              <a:srgbClr val="040407"/>
            </a:solidFill>
          </a:ln>
        </p:spPr>
      </p:cxnSp>
    </p:spTree>
  </p:cSld>
  <p:clrMapOvr>
    <a:masterClrMapping/>
  </p:clrMapOvr>
</p:sld>
</file>

<file path=ppt/slides/slide17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146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985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CRUCES MURO, MARI´A ELOISA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CRUCES SOTO,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CRUZ APARICIO, MARI´A LUZ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CRUZ ARRANZ, CIARA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CRUZ CABALLERO, ANA MARI´A DELA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CRUZ FERNÁNDEZ, OBDULIA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CRUZ GARCI´A, MARI´A FERNANDA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CRUZ GARCI´A, DOLORESDE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CRUZ GUERRERO,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CRUZ HIDALGO,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CRUZ MARTI´NEZ, FELIPE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CRUZ MARTI´NEZ, FELIPEDE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CRUZ MARTI´NEZ, FELIPEDE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CRUZ MORENO, BERNARDO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CRUZ MURILLO,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CRUZ ROMERO,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CUADRADO CASTRO, PEDRO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CUADRADO CUADRADO, AVELINA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CUADRADO PARRAS, M REYES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CUADRADO SALGUERO,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CUADROS SALCEDO, LEILEN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CUBERA GONZÁLEZ,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CUBERO JU ÁNEZ,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CUBERO RODRI´GUEZ,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CUE PEREZ OLLEROS,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CUÉLLAR ÁLVAREZ, ELISABET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CUÉLLAR ÁLVAREZ, ELISABET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CUÉLLAR GUERRERO,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CUELLAS DI´AZ,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CUELLAS DI´AZ,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CUELLO RODRI´GUEZ,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CUENCA BERTOL,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CUENCA TORRES,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CUENCA TORRES,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CUERO JIMÉNEZ,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CUERPO MACI´AS,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CUEVAS CUADRADO, MARI´ADEL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CUEVAS HIDALGO,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CUMPLIDO LASO,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CUMPLIDO LASO,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CUMPLIDO PORTILLO,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CUMPLIDO UCEDA, ESPERANZA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CUPIDO CAMPAL,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CURADO MENACHO,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DALGIC, TUGBA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DAVID ANTONIO, CARLOS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DÁVILA ACEDO,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DÁVILA ACEDO,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DÁVILA ACEDO,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DÁVILA DI´AZ,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DÁVILA GARCI´A, GABINO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DÁVILA SÁNCHEZ, MAIKA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DE AGUIRRE MÁRQUEZ DE PRADO,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AGUIRRE MÁRQUEZ DE PRADO,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ARCOS ZAPATA,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JUAN LÓPEZ–LAGO,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DE LA CALLE GALLARDO, CARLOS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LA CALLE GALLARDO,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DE LA CRUZ ARRANZ, SEILA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DE LA CRUZ FUENTES, LORENZO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LA CRUZ LARA,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LA CRUZ LARA,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LA CRUZ ORTIZ,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LA CRUZ ORTIZ,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DE LA CRUZ ORTIZ,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LA CRUZ PECERO, JOSE ANDRES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LA CRUZ PECERO, JOSE ANDRES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LA MONTAÑA CORBACHO, HELENA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MIGUEL GONZÁLEZ,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MONTIANO REDONDO, MARI´A DE GARABANDAL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DE SILVA RUIZ DE AUSTRI, NICOLÁS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 SOUSA RIBEIRO, RICARDO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DEL ARCO MARTI´N,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DEL CASTILLO PEÑA, VICTORIA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DEL HOYO GONZÁLEZ, SAMUEL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DEL PINO LUNA, BIENVENIDO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DEL POZO MORENO,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DEL RI´O LORENZO, PAOLA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DEL RI´O MOLINA,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DELFA DE LA 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7620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147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DELGADO ADÁMEZ, JONATHAN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DELGADO ADÁMEZ, JONATHAN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DELGADO CASADO,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DELGADO GONZÁLEZ, JULIA MACARENA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DELGADO GONZÁLEZ, JULIA MACARENA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DELGADO IGLESIAS,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DELGADO MARI´N,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DELGADO MARTI´NEZ, FRANCISCO JOSÉLic.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112520" indent="0" algn="r">
                        <a:lnSpc>
                          <a:spcPts val="800"/>
                        </a:lnSpc>
                        <a:spcBef>
                          <a:spcPts val="0"/>
                        </a:spcBef>
                        <a:spcAft>
                          <a:spcPts val="0"/>
                        </a:spcAft>
                      </a:pPr>
                      <a:r>
                        <a:rPr lang="es-ES" sz="700" spc="0">
                          <a:solidFill>
                            <a:srgbClr val="000000"/>
                          </a:solidFill>
                          <a:latin typeface="Garamond" pitchFamily="1" panose="02020603050405020304"/>
                        </a:rPr>
                        <a:t>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DELGADO PÉREZ,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DELGADO PÉREZ,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DELGADO PLAZA, SERAFI´N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DELGADO RASTROLLO,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DELGADO RASTROLLO,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DELGADO REGALADO, ÁUREA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DELGADO REGALADO, ÁUREA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DELGADO REGAÑA, ÁNGELA DE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DELGADO RODRI´GUEZ,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DELGADO ROMERO, FLORENCIO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DELGADO SANTOLALLA, MARI´A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DELGADO VÉLEZ,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5"/>
                        </a:spcAft>
                      </a:pPr>
                      <a:r>
                        <a:rPr lang="es-ES" sz="700" spc="0">
                          <a:solidFill>
                            <a:srgbClr val="000000"/>
                          </a:solidFill>
                          <a:latin typeface="Garamond" pitchFamily="1" panose="02020603050405020304"/>
                        </a:rPr>
                        <a:t>DELGADO ZANCADA,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DELGADOGARCI´A,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DEOGRACIAS ALGABA,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DEOGRACIAS ALGABA,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ALMEIDA ,MARI´A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ÁLVAREZ,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ÁLVAREZ,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5"/>
                        </a:spcAft>
                      </a:pPr>
                      <a:r>
                        <a:rPr lang="es-ES" sz="700" spc="0">
                          <a:solidFill>
                            <a:srgbClr val="000000"/>
                          </a:solidFill>
                          <a:latin typeface="Garamond" pitchFamily="1" panose="02020603050405020304"/>
                        </a:rPr>
                        <a:t>DI´AZ ÁLVAREZ,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AVI´S,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BORREGUERO,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CABALLERO, JOSEANTONIO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DI´AZ CABELLO, LUIS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DI´AZ CALDERÓN,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CARRERA,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CHAMORRO, SELENE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DI´AZ CHAMORRO, SELENE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CHAMORRO, SELENE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DI´AZ CORREAS,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CORREIA, JORGE CHRISTIAN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DÁVILA,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DÁVILA,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DI´AZ DÁVILA,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DELGADO,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DELGADO,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DI´AZ, ANTONIO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DI´AZ DI´AZ,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DI´AZ DIESTRO,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DOMI´NGUEZ, JULIANA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DOMI´NGUEZ, JULIANA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DI´AZ ESC ÁMEZ,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DI´AZ ESPINO,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DI´AZ ESPINOSA, MANUEL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FERNÁNDEZ,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FERRERA, MIGUEL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FERRERA, MIGUEL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DI´AZ GARCI´A, LUIS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DI´AZ GARCI´A,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GARCI´A, MARI´A ENCARNACIÓN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GÓMEZ,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GÓMEZ,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DI´AZ GONZÁLEZ, MARI´A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DI´AZ GONZÁLEZ,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GONZÁLEZ,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GORDILLO,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DI´AZ GUTIÉRREZ,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DI´AZ HERNÁNDEZ,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HERRERA, ANSELMO NATALIO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HERRERA, ANSELMONATALIO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DI´AZ HERRERA, MARIA ANGELES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LAVADO,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DI´AZ MARTI´N,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MASA,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MÉNDEZ, AMELIA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MENDOZA,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DI´AZ MERCADO, ASIER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DI´AZ MONTERO,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MORGADO,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PÉREZ, GERARDO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DI´AZ PÉREZ, CLARA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5"/>
                        </a:spcAft>
                      </a:pPr>
                      <a:r>
                        <a:rPr lang="es-ES" sz="700" spc="0">
                          <a:solidFill>
                            <a:srgbClr val="000000"/>
                          </a:solidFill>
                          <a:latin typeface="Garamond" pitchFamily="1" panose="02020603050405020304"/>
                        </a:rPr>
                        <a:t>DI´AZ PÉREZ,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5715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148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RAMOS, ESPERANZA MACARENA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REGALADO,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DI´AZ RIVERO, JESÚS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DI´AZ RIVERO, JESÚS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RODRI´GUEZ,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RODRI´GUEZ,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DI´AZ RODRI´GUEZ,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5"/>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DIAZ ROSA,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DI´AZ ROSA,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RUIZ,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SÁEZ, SONIA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SÁNCHEZ,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DI´AZ SÁNCHEZ,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DI´AZ SANTOS,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SIMÓN,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SIMÓN,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DI´AZ SOTO, MARI´A MILAGROSA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DI´AZ VADILLO,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 VALVERDE,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VALVERDE,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VALVERDE,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VELASCO GARCI´A, MARI´A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DI´AZ–AMBRONA CANCHO,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DI´AZ–VELASCO CASTELA,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DI´EZ ÁVILA,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DI´EZ GARCI´A,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DI´EZ REY,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DIOS BLANCO, MARI´A EUGENIA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DOMI´NGUEZ VINAGRE,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APARICIO, TERESA DE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ARADILLAS, MARI´A OLIVIA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DOMI´NGUEZ CUADRADO, AROA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DOMI´NGUEZ CUADRADO, AROA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DE DIOS,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DI´AZ, PEDRO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DOMI´NGUEZ FLORES, TANIA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DOMI´NGUEZ GARRIGA,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DOMI´NGUEZ GONZÁLEZ,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GONZÁLEZ, MARI´A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HEREDIA, SAMUEL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JARIEGO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DOMI´NGUEZ LARIOS, MARI´A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LEÓN, GLORIA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LLERA,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MANZANO,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DOMI´NGUEZ MANZANO,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DOMI´NGUEZ MUN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OZ,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DOMI´NGUEZ PINILLA,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PI´RIZ,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DOMI´NGUEZ ROBLES,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DOMI´NGUEZ RUIZ, GUADALUPE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DOMI´NGUEZ TOD ÓN,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VADILLO,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VALHONDO, DIANA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VARGAS, JOAQUI´N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DOMI´NGUEZ YAGUE,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DOMI´NGUEZ YAGUE,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DOMI´NGUEZ YAGÜE, FELICIANO BENITO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DONADO LEPPE, JULIUS ESTUARDO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DONAIRE ÁVILA, MARI´A VANESSA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DONCEL FERNÁNDEZ,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DONCEL PINA,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DONOSO FERNÁNDEZ, MARI´A CARIDAD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DONOSO FRUTOS,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DONOSO GALÁN,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DONOSO GUISADO,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DONOSO HERMOSO,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DONOSO HERMOSO, MARI´AJES 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DONOSO MARTI´N, MARI´A DELOS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DONOSO MARTI´N, TEODORO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DONOSO MORCILLO, JOAQUINA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DONOSO MORCILLO, MARI´AGUADALUPE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DONOSO MUN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OZ,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DONOSO PINEDA, NAZARET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DONOSO SÁNCHEZ,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DONOSO SÁNCHEZ,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ORO CHAVES, CLARA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DORADO FERNÁNDEZ,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DORADO GUAREN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DORADO HERNÁNDEZ,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149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DORADO HORRILLO, VICENTE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DORADO HORRILLO,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DORADO RICO,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DORADO SÁNCHEZ, LIDIA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DORADO TORRES, EUGENIO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DORREY TORRES,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DOS REIS FERREIRA, VANESSA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DOS SANTOS MARTINS, FLAVIO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DOS SANTOS RITA DE ALCANTARA, M.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DUARTE CORDOVILLA,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DUARTE DELGADO, MIRIAN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DUARTE DELGADO, MIRIAN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DUBLINO ORTIZ,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DUBLINO ORTIZ,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DUEÑAS ORTEGA, AITOR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DUQUE CANTÓN, MARI´A DEL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DUQUE CANTÓN, MARI´A DEL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DUQUE GRUART, ANA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DUQUE MACIAS, ANTONIO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DUQUE MACI´AS,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DURÁN ARROYO,GLORIA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DURÁN BARNETO,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DURÁN BARNETO,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DURÁN BASAGO,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DURÁN BATALLA,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DURÁN BLANCO,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DURÁN COLLADO,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DURÁN CRISTÓBAL, ANTONIO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DURÁN CRISTÓBAL, ANTONIO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DURÁN GÓMEZ,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DURÁN GÓMEZ,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DURÁN GRANADO,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DURÁN GUTIÉRREZ,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DURÁN GUTIÉRREZ,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DURÁN GUTIÉRREZ,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30"/>
                        </a:spcAft>
                      </a:pPr>
                      <a:r>
                        <a:rPr lang="es-ES" sz="650" spc="0">
                          <a:solidFill>
                            <a:srgbClr val="000000"/>
                          </a:solidFill>
                          <a:latin typeface="Bookman Old Style" pitchFamily="1" panose="02020603050405020304"/>
                        </a:rPr>
                        <a:t>DURÁN JIMÉNEZ,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DURÁN MORÁN, MARI´A ANGELES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DURÁN MORÁN,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DURÁN PANIAGUA,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DURÁN RODRI´GUEZ,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DURÁN RODRI´GUEZ,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ECHEGARAY,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EGUIZABAL GARCI´A, MARVIN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ELKOROARISTIZABAL PELETEIRO, ANDER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ELSANO , MICHELE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EMILIO HERNÁNDEZ,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ENCINAS BOGEAT,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ENCINAS RIVERA,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ENCINAS SÁNCHEZ,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ENGELMO MUÑOZ, JORGE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ENRIQUE JIMÉNEZ,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ESCALERA ROTA,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ESCALONA FERNÁNDEZ,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ESCAMILLA MEJI´A,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ESCARABAJAL BL ÁZQUEZ,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ESCASO GARCIA–RUBIO,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ESCOBAR ACEDO,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ESCOBAR ARROYO,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ESCOBAR ASUNCIÓN,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ESCOBAR GARCI´A,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ESCOBAR GARCI´A, PEDRO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ESCOBAR MARTI´NEZ,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ESCOBAR PARRA, SARA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ESCOBEDO ÁLVAREZ,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ESCUDERO CASQUERO,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ESCUDERO ESCRIBANO,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ESCUDERO HINOJOSA, 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ESCUDERO OBRERO,JUAN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ESPAÑA SANTAMARI´A, JULIAN OCTAVIO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ESPÁRRAGO LLORCA,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ESPARZA HERNÁNDEZ, ADRIANA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ESPEJO AG ÚNDEZ, MATI´AS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ESPEJO GUTIERREZ DE TENA,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ESPEJO MORÁN,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ESPEJO MORÁN, MARI´A AZAHARA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ESPERILLA ÁLVAREZ,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ESPERILLA DI´AZ,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ESPERILLA HIERRO, JUANA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ESPERILLA MUÑOZ,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ESPINACE GARCIAS, MIGUEL ANGEL GONZALO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81915"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150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ESPINO CORCHERO, CECILIO JOSE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ESPINO ESTEBAN,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ESPINO PALMA,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ESPINO ROLDÁN,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ESPINOSA BERMEJO,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ESPINOSA BERMEJO,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ESPINOSA GARCI´A, JESÚS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ESPINOSA GARCI´A, JESÚS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ESPINOSA GARCI´A, JUAN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ESPINOSA MORGADO,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ESPINOSA SÁNCHEZ,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ESPINOSA SÁNCHEZ,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ESPINOSA SIMÓN, SIXTO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ESPINOSA VELLARINO, FRANCISCO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ESPINOSA VERA,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ESQUIVEL ALEJANDRE, JUANJOSE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ESQUIVEL MONTERRUBIO,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ESQUIVEL SANTOS, MARIA TRINIDAD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ESTEBAN GÓMEZ, RICARDO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ESTEBAN HERNÁNDEZ, JUAN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ESTEBAN ORTIZ, ALICIA ELOI´SA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ESTEBAN PERDIGÓN,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ESTEBAN PÉREZ,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ESTEBAN PÉREZ,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ESTÉVEZ AMADO,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ESTÉVEZ RINCÓN,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ESTRADA CABEZAS,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ESTRADA CABEZAS,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EXOJO PEGUERO,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EXPÓSITO EXPÓSITO,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EXPÓSITO GRANADOS,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FAGUNDO PICADO,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FAJARDO RAMIRO, MARI´A DELOS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FALCÓN SOLANA, MIGUEL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FALE´ MEDINAS, JOSE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FALERO GARCI´A, BERNARDO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FANDO ESPINO, 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FANDO ESPINO, 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FAÑAN </a:t>
                      </a:r>
                      <a:r>
                        <a:rPr lang="es-ES" sz="650" baseline="30000" spc="0">
                          <a:solidFill>
                            <a:srgbClr val="000000"/>
                          </a:solidFill>
                          <a:latin typeface="Bookman Old Style" pitchFamily="1" panose="02020603050405020304"/>
                        </a:rPr>
                        <a:t>ÁS</a:t>
                      </a:r>
                      <a:r>
                        <a:rPr lang="es-ES" sz="650" spc="0">
                          <a:solidFill>
                            <a:srgbClr val="000000"/>
                          </a:solidFill>
                          <a:latin typeface="Bookman Old Style" pitchFamily="1" panose="02020603050405020304"/>
                        </a:rPr>
                        <a:t> RODRI´GUEZ,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FARIAS HERRERA,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FARIAS NOVELO,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FARIÑA LÓPEZ,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FARRONA CORTES,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FATUARTE ALBARRÁN,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FEDRA CALLE, LEANDRO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FEIJ </a:t>
                      </a:r>
                      <a:r>
                        <a:rPr lang="es-ES" sz="650" baseline="30000" spc="0">
                          <a:solidFill>
                            <a:srgbClr val="000000"/>
                          </a:solidFill>
                          <a:latin typeface="Bookman Old Style" pitchFamily="1" panose="02020603050405020304"/>
                        </a:rPr>
                        <a:t>ÓO</a:t>
                      </a:r>
                      <a:r>
                        <a:rPr lang="es-ES" sz="650" spc="0">
                          <a:solidFill>
                            <a:srgbClr val="000000"/>
                          </a:solidFill>
                          <a:latin typeface="Bookman Old Style" pitchFamily="1" panose="02020603050405020304"/>
                        </a:rPr>
                        <a:t> LASTRA, HUGO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FEIJ </a:t>
                      </a:r>
                      <a:r>
                        <a:rPr lang="es-ES" sz="650" baseline="30000" spc="0">
                          <a:solidFill>
                            <a:srgbClr val="000000"/>
                          </a:solidFill>
                          <a:latin typeface="Bookman Old Style" pitchFamily="1" panose="02020603050405020304"/>
                        </a:rPr>
                        <a:t>ÓO</a:t>
                      </a:r>
                      <a:r>
                        <a:rPr lang="es-ES" sz="650" spc="0">
                          <a:solidFill>
                            <a:srgbClr val="000000"/>
                          </a:solidFill>
                          <a:latin typeface="Bookman Old Style" pitchFamily="1" panose="02020603050405020304"/>
                        </a:rPr>
                        <a:t> LASTRA, HUGO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BECERRA, ISABEL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FLORES, PAULA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FERNÁNDEZ GAZAPO,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ABRIL,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ABRIL,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ALONSO,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ALONSO, JOSÉFERNANDO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ALONSO,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ALZ ÁS,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ANDALUZ,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BABIANO,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BALDERA,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BALDERA,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BALDERA, JOSE´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BECERRA, ISABEL 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BORAITA, JULIA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BUENO,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FERNÁNDEZ CABALLERO,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FERNANDEZ CABRALES, MARISOL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CALDERÓN, MARI´A CORONADA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CAMACHO, BEL ÉNALTAGRACIA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FERNÁNDEZ CAMACHO, BELÉN ALTAGRACIA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CANELO, LUZ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CANO,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CORDERO,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CORDERO,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CRISTÓBAL, MANUEL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CRUZ,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CURIEL, JOSÉDAVID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CURIEL, JOSÉDAVID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DE AREVALO DIAZ AMBRONA,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FERNÁNDEZ DE CARA,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DE MIGUEL,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5">
                <a:solidFill>
                  <a:srgbClr val="000000"/>
                </a:solidFill>
                <a:latin typeface="Bookman Old Style" pitchFamily="1" panose="02020603050405020304"/>
              </a:rPr>
              <a:t>6. Estudiantes </a:t>
            </a:r>
            <a:r>
              <a:rPr lang="es-ES" sz="1200" spc="-5">
                <a:solidFill>
                  <a:srgbClr val="000000"/>
                </a:solidFill>
                <a:latin typeface="Arial" pitchFamily="2" panose="02020603050405020304"/>
              </a:rPr>
              <a:t>151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DEL POZO, LEOCADIA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DELGADO,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DELGADO,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DELGADO,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DI´AZ, MARIA HERMINIA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DONCEL,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FERNÁNDEZ DURÁN,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FERNÁNDEZ,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FERNÁNDEZ, ANTONIO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FERNÁNDEZ, FLORENCIA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5"/>
                        </a:spcAft>
                      </a:pPr>
                      <a:r>
                        <a:rPr lang="es-ES" sz="650" spc="0">
                          <a:solidFill>
                            <a:srgbClr val="000000"/>
                          </a:solidFill>
                          <a:latin typeface="Bookman Old Style" pitchFamily="1" panose="02020603050405020304"/>
                        </a:rPr>
                        <a:t>FERNÁNDEZ FERNÁNDEZ, MARI´A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FERNÁNDEZ,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FERNÁNDEZ,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GALVÁN,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GARCI´A,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GARCI´A,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FERNÁNDEZ GARCI´A,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GARCI´A,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GARCI´A–PRIETO,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GARCI´A–PRIETO,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FERNÁNDEZ GARCI´A–PRIETO,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GARCI´A–PRIETO,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GIL,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GÓMEZ,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GÓMEZ,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GÓMEZ,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GÓMEZ,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GONZÁLEZ,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GONZÁLEZ,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GUERRA, TANIA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GUTIÉRREZ, 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HOLGUI´N,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IGLESIAS,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IZQUIERDO,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JIMÉNEZ,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FERNÁNDEZ LEDESMA, ESTRELLA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LEDESMA, ESTRELLA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LEÓN, MARI´A FERNANDA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LOFASO, RAQUEL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FERNÁNDEZ LOZANO,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MANZANO,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MASA,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MASA,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MATEO, ANDREA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MATEOS,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FERNÁNDEZ MÉNDEZ, FLERIDA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MÉNDEZ, FLERIDA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MÉNDEZ, MARI´A PAZ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MONGE, PEDRO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FERNÁNDEZ MONTERO, MARIAINMACULADA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MORENO,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MUÑOZ, CHRISTIAN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FERNANDEZ MUÑOZ, JUANA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MUÑOZ, MARTA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MURILLO,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NEIRA,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PACHECO,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PAREJO,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PAREJO,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PAREJO,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PÁRRAGA,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PIEDEHIERRO, MARI´A GEMMA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RAMOS,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RAYO,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FERNÁNDEZ REBOLLO, MARIA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REJA,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REPILADO,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REPILADO,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RIVERA,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ROBLES,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ROBLES,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ROBLES,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RODRI´GUEZ,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RODRI´GUEZ, MARI´A ENCARNACIÓN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RODRI´GUEZ, PEDRO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RODRI´GUEZ,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RODRI´GUEZ,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ROMERO,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FERNÁNDEZ ROMO, JOSÉFRANCISCO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ROMO, MARI´A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00" spc="25">
                <a:solidFill>
                  <a:srgbClr val="000000"/>
                </a:solidFill>
                <a:latin typeface="Arial" pitchFamily="2" panose="02020603050405020304"/>
              </a:rPr>
              <a:t>152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ROMO, MARI´A SOLEDAD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RUIZ DE MOLINA,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SALAZAR,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SÁNCHEZ,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SÁNCHEZ,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SÁNCHEZ, JULIAN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FERNÁNDEZ SÁNCHEZ,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SÁNCHEZ,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SERRANO,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TIMÓN,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TORRADO, ELADIO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TORRADO, ELADIO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TORRES,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TORVISCO,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TORVISCO,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 VEGA,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FERNÁNDEZ VEGA, 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ZACARI´AS,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FERNÁNDEZ ZAMORA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FERNÁNDEZ–CORTÉS RODRI´GUEZ,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FERNÁNDEZ–ESPADA RUIZ,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FERRARI , CRISTIAN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FERREIRA DÁVILA, TAMARA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FERRER DE LA CRUZ,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FERRER REYES, IVANA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FERRERA ALBANO, MANUEL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FERRERA LLERA, CONRADO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FERRERA VALLE,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FERRI YAÑEZ,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FIGUEREDO BORREGO, OLIVIA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FIGUEREDO BORREGO, OLIVIA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FIGUEREDO DIEGO, ALEJANDRO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FIGUEREDO FERNÁNDEZ,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FIGUEREDO SÁNCHEZ,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FIGUEREDO SILVA,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FIZ VIERA, MARI´A DEL VALLE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FLORES CID DE RIVERA,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FLORES BARRERO,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FLORES BEJARANO, CARLOS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FLORES DE MERA, MARI´A DE LA LUZ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FLORES GUISADO,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FLORES GUISADO,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FLORES GUISADO,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FLORES LEDESMA,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FLORES LUIS,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FLORES PORTERO,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FLORES REALES,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FONSECA AROCA,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FONSECA GONZÁLEZ,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FONSECAGONZ ÁLEZ,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FORERO CHAVES, INMACULADA CAMINO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FORMAGLIO, GRETA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FRADES GONZÁLEZ,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FRAGOSO MARTI´NEZ,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FRAIRE DURAN,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FRAIRE GONZÁLEZ, JUAN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FRANCISCO MORCILLO, JAVIER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FRANCISCO ROSA, AMAYA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FRANCO BALTASAR, MARI´A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FRANCO CHAC ÓN, CONCEPCIÓN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FRANCO HERNÁNDEZ,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FRANCO HERNÁNDEZ,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FRANCO PAJUELO,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FRANCO PRIETO,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FRANCO RODRI´GUEZ,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FRANGANILLO DI´AZ,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FRANGANILLO LLANOS,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FREIXINET ASENSIO,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FREJO HERRERA,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FRESNEDA HISADO, LIDIA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FRI´AS CARRANCO, HÉCTOR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FRIGOLET BOTICARIO,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FRUTOS BLANCO,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FRUTOS BLANCO,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FRUTOS MANCHADO,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FRUTOS PUERTO, SAMUEL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FRUTOS PUERTO, SAMUEL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FUENTES DE LA CONCEPCIÓN, CARLOS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FUENTES LEDO, MARI´A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FUENTES MORILLAS, JOSEFINA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153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FUENTES PALACIOS, DUNIA MARI´A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FUENTES PÉREZ,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FUENTES PÉREZ,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FUENTES PÉREZ,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FUENTES VERGARA,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FUERTE HORTIG ÓN,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GAGO ÁLVAREZ,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GAITAN MATEO,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GAJARDO SILVA,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GAJ ÓN CARRETERO, AMALIA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GALA FERNÁNDEZ, JUAN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GALA MÁRQUEZ,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GALA MORALES, MARI´A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GALA MORALES, MARI´A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GALA MORALES, MARI´A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GALÁN GONZÁLEZ, CARLOS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GALÁN BONILLA,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DE ISLA,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DE ISLA,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DORADO, HELENA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GALÁN FUENTES,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GALÁN GARCI´A,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GONZÁLEZ, PEDROLUIS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GUERRERO,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GALÁN LAVADO,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GALÁN LÓPEZ CANO, NATALIA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GALÁN LÓPEZ CANO, NATALIA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MARRÓN,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MARTI´N, ÁNGEL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GALÁN NÚN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GALÁN PASCUAL, SANTOS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PRIETO,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SERRANO,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GALÁN VAQUERIZO,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GALAVI´S MELARA,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GALEA FLORES,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GALEA GALLARDO,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GALEA GRAGERA, FRANCISCO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GALEA GRAGERA,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GALEANO ALVARADO, JUANAROSA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GALEANO SOLI´S,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GALEANO SOLI´S,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GALICIA PASCUAL,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GALINDO ALVARADO, MARI´AISABEL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GALINDO BAYÓN,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GALINDO GUTIÉRREZ,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GALINDO RUIZ, TERESA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 MONICA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GALLARDO DURÁN, CLARA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GALLARDO ALOR,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GALLARDO CABALLERO,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GALLARDO DI´AZ,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GALLARDO LÓPEZ, DELFINA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GALLARDO LÓPEZ, DELFINA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GALLARDO LÓPEZ,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GALLARDO LÓPEZ,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GALLARDO LÓPEZ,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GALLARDO MORENO, AMPARO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GALLARDO MORENO,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GALLARDO RIVERA,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GALLARDO RODRI´GUEZ, MARI´A DEL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GALLARDO SÁNCHEZ,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GALLARDO VOZMEDIANO, FRANCISCO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GALLARDO ZAMORA, HÉCTOR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GALLEGO ABELL ÁN,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GALLEGO AGUILERA,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GALLEGO BOZA,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GALLEGO CALDERA, ELVIRA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GALLEGO CASADO,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GALLEGO DI´AZ DE LOPE DI´AZ,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GALLEGO FERNÁNDEZ,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GALLEGO FLORES, MARI´A TATIANA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GALLEGO GARCI´A, ÁNGEL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GALLEGO HERREZUELO,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GALLEGO HERREZUELO, MARI´A CRUZ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GALLEGO PAREJO,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GALLEGO PIN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ERO,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GALLEGO RODRI´GUEZ,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GALLEGO RODRI´GUEZ,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GALLEGOCASADO,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154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GALLEGOCASADO, PILAR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GALLEGOPARRA, SAMUEL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GALVÁN BAYOLL,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GALVÁN CHAC ÓN, VICTOR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GALVÁN CIRIA,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GALVÁN MACI´AS, ISMAEL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GÁLVEZ GALÁN,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GAMERO ACOSTA, MANUEL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GAMERO GATA,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GAMERO MUN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IZ,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GAMERO RIVERO, JUAN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GAMERO RUBIO, CRISTIAN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GAMERO SAMINO,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GAMITO BOLAN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OS,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GANADO VEGA,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GANADO VEGA,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ÁN BOSC </a:t>
                      </a:r>
                      <a:r>
                        <a:rPr lang="es-ES" sz="700" baseline="30000" spc="0">
                          <a:solidFill>
                            <a:srgbClr val="000000"/>
                          </a:solidFill>
                          <a:latin typeface="Bookman Old Style" pitchFamily="1" panose="02020603050405020304"/>
                        </a:rPr>
                        <a:t>Á,</a:t>
                      </a:r>
                      <a:r>
                        <a:rPr lang="es-ES" sz="700" spc="0">
                          <a:solidFill>
                            <a:srgbClr val="000000"/>
                          </a:solidFill>
                          <a:latin typeface="Garamond" pitchFamily="1" panose="02020603050405020304"/>
                        </a:rPr>
                        <a:t>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ÁN GATA,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ÁN GONZÁLEZ,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ÁN GONZÁLEZ,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ÁN PARRA,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ÁN PIMIENTA,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AN SERRANO, ALVARO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AN SERRANO, ALVARO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ÁN SERRANO, CARLOS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ÁN SERRANO, CARLOS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GARAY SERRANO,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 ESCUDERO,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GARCI´A,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GONZÁLEZ, RICARDO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GARCI´A LÓPEZ, LUIS MARCELO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GARCI´A LÓPEZ, ALFONSO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GARCI´A ORELLANA, CARLOS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 ÁLVAREZ, AARÓN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ARA, AMELIA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GARCI´A ARANDA,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GARCI´A ARTECHE,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 BALLESTEROS,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BALSERA,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GARCI´A BAQUERO MERINO,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BARJOLLO,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GARCI´A BARREALES,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BAYÓN,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BEJARANO,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BEREGUIAI´N,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GARCI´A BLANCO, PABLO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 BLANCO, PABLO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 BRAVO,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CALLE,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GARCI´A CALVO,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GARCIA CANO,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GARCI´A CARRASCO, ANTONIO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CASTRO,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CASTRO,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GARCI´A CELA,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GARCI´A CERRADA, MONTSERRAT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CERRATO,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65"/>
                        </a:spcAft>
                      </a:pPr>
                      <a:r>
                        <a:rPr lang="es-ES" sz="700" spc="0">
                          <a:solidFill>
                            <a:srgbClr val="000000"/>
                          </a:solidFill>
                          <a:latin typeface="Garamond" pitchFamily="1" panose="02020603050405020304"/>
                        </a:rPr>
                        <a:t>GARCI´A CERRATO,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CHAMORRO, MOISÉS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CHAMORRO, MOISÉS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GARCI´A COLLADO,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GARCI´A COLLADO,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CONDE,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CORCHERO,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GARCI´A CORDERO, CECILIA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GARCI´A CRESPO,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 CRESPO,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CRIADO, MARIANA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GARCIA CUESTA, MARI´A DEL CONSUELO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GARCI´A DE GUADIANA POLO, JAVIER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 DE GUADIANA POLO,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DE LA CALLE, RUTH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DE LA CONCEPCIÓN,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DE LA CONCEPCIÓN,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GARCI´A DE LA CONCEPCIÓN,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GARCI´A DE LA CONCEPCIÓN,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DE LA MARTA, MARI´A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DE LA MARTA, 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GARCI´A DEL PUERTO,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GARCI´A DELGADO, OLGA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7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155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985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DI´AZ, MARI´A ISABEL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DI´AZ,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GARCI´A DI´EGUEZ,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DIESTRO,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DIESTRO,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DIESTRO,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GARCI´A DIESTRO,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5"/>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DI´EZ,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DI´EZ,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DOMI´NGUEZ,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5"/>
                        </a:spcAft>
                      </a:pPr>
                      <a:r>
                        <a:rPr lang="es-ES" sz="700" spc="0">
                          <a:solidFill>
                            <a:srgbClr val="000000"/>
                          </a:solidFill>
                          <a:latin typeface="Garamond" pitchFamily="1" panose="02020603050405020304"/>
                        </a:rPr>
                        <a:t>GARCI´A DORADO,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45"/>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GARCI´A FAUSTINO, MARTA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FERNÁNDEZ,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GARCI´A FUENTES,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GALÁN, MARI´A DANIELA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GALÁN, MARI´A DANIELA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GALLARDO, ÁNGELA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GARCI´A GALLEGO,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GALLEGO,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GALLEGO, ÁNGELA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GALLEGO, ÁNGELA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4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GALLEGO,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GALVÁN,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GARCI´A,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70"/>
                        </a:spcAft>
                      </a:pPr>
                      <a:r>
                        <a:rPr lang="es-ES" sz="700" spc="0">
                          <a:solidFill>
                            <a:srgbClr val="000000"/>
                          </a:solidFill>
                          <a:latin typeface="Garamond" pitchFamily="1" panose="02020603050405020304"/>
                        </a:rPr>
                        <a:t>GARCI´A GARCI´A,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GARCI´A,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GARCI´A,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GARCI´A GARCI´A,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 GARRIDO, JUAN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GÓMEZ,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GÓMEZ,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GARCI´A GONZÁLEZ, CELIA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GONZÁLEZ, CELIA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GUISADO,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GUTIÉRREZ, PELAYO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HERAS RODRI´GUEZ,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GARCI´A HERMOSELL,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HERNÁNDEZ,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HERRERA, RUTH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5"/>
                        </a:spcAft>
                      </a:pPr>
                      <a:r>
                        <a:rPr lang="es-ES" sz="700" spc="0">
                          <a:solidFill>
                            <a:srgbClr val="000000"/>
                          </a:solidFill>
                          <a:latin typeface="Garamond" pitchFamily="1" panose="02020603050405020304"/>
                        </a:rPr>
                        <a:t>GARCI´A IGLESIAS,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JIMÉNEZ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JIMÉNEZ, CARLOS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JIMÉNEZ, CARLOS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JUZGADO, PEDRO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LA ORDEN, CELIA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GARCI´A LAGAR,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LAJA, MARIA CONCEPCION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LÓPEZ,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MACI´AS,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GARCI´A MALMIERCA, HECTOR MOISES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GARCI´A MANSO,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MANSO,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MARTI´N, BELEN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MARTI´N,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MARTIN, JOSE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GARCI´A MARTI´N, ROSALI´A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MASA, NATIVIDAD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 MATA,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MELCHOR, MARI´A DE LA PAZ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MELCHOR, MARI´A DE LA PAZ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GARCI´A MÉNDEZ,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MERINO,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MERINO,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MERINO,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GARCI´A MILL ÁN,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5"/>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GARCI´A MOLINA,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 MONTES,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MORALES, MIGUEL GERMÁN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GARCI´A MORENO, MARI´A DESIR´EE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MORENO,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 MUÑOZ,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 MURIEL, ALFONSOCHRISTIAN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MURILLO,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OLIVERA, GREGORIO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OLMO, ANTONIO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OTERO, SABAS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 OTERO, SABAS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PACHECO,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PALACINO,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5"/>
                        </a:spcAft>
                      </a:pPr>
                      <a:r>
                        <a:rPr lang="es-ES" sz="700" spc="0">
                          <a:solidFill>
                            <a:srgbClr val="000000"/>
                          </a:solidFill>
                          <a:latin typeface="Garamond" pitchFamily="1" panose="02020603050405020304"/>
                        </a:rPr>
                        <a:t>GARCI´A PALLAR´ES, BÁRBARA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18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156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985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PALOMO, MIGUEL ÁNGEL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GARCI´A PANIAGUA,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GARCI´A PARRA, JESÚS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PEÑATO,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PÉREZ,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PÉREZ, JOSÉRAMÓN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GARCI´A PINO, MARI´A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GARCI´A PONCE, CATALINA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PONCE,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PRIETO,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5"/>
                        </a:spcAft>
                      </a:pPr>
                      <a:r>
                        <a:rPr lang="es-ES" sz="700" spc="0">
                          <a:solidFill>
                            <a:srgbClr val="000000"/>
                          </a:solidFill>
                          <a:latin typeface="Garamond" pitchFamily="1" panose="02020603050405020304"/>
                        </a:rPr>
                        <a:t>GARCI´A PULIDO,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PULIDO,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GARCI´A PULIDO,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RAMOS,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RAMOS, REYES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REBOLLO, MARI´A DEL SAGRARIO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GARCI´A REBOLLO,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GARCI´A RECIO,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REMEDIO,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RODRI´GUEZ, MARI´A AMPARO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RODRI´GUEZ,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RODRI´GUEZ, MARI´A AMPARO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 ROMERO, JULIO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ROMERO,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70"/>
                        </a:spcAft>
                      </a:pPr>
                      <a:r>
                        <a:rPr lang="es-ES" sz="700" spc="0">
                          <a:solidFill>
                            <a:srgbClr val="000000"/>
                          </a:solidFill>
                          <a:latin typeface="Garamond" pitchFamily="1" panose="02020603050405020304"/>
                        </a:rPr>
                        <a:t>GARCI´A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SÁNCHEZ, ANA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SÁNCHEZ, EMILIA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GARCI´A SÁNCHEZ,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SÁNCHEZ,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SÁNCHEZ,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SANSÓN,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GARCI´A SANSÓN,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 SANTOS,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SECO DE HERRERA, EUGENIO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TARDI´O,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GARCI´A TEJADA, ALMA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 THURING, AGUSTI´N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 TRINIDAD,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TRINIDAD,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GARCI´A VALDÉS,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VARGAS,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GARCI´A VAS,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 VIDAL,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70"/>
                        </a:spcAft>
                      </a:pPr>
                      <a:r>
                        <a:rPr lang="es-ES" sz="700" spc="0">
                          <a:solidFill>
                            <a:srgbClr val="000000"/>
                          </a:solidFill>
                          <a:latin typeface="Garamond" pitchFamily="1" panose="02020603050405020304"/>
                        </a:rPr>
                        <a:t>GARCI´A VIDAL, JESÚS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VIDAL, MARI´A DE LA ADORACIÓN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GARCI´A VIÑUELA, JOSÉROM 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 VIVAS,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 ZAPATA, JOSÉFÉLIX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GARCIA–BERMEJOGIL, ANA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GARCI´A–HIERRO MUÑOZ,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GARCI´A–LONGORIA BATANETE, LUZ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GARCI´A–LONGORIA BATANETE, LUZ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GARCI´A–LONGORIA BATANETE, LUZ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70"/>
                        </a:spcAft>
                      </a:pPr>
                      <a:r>
                        <a:rPr lang="es-ES" sz="700" spc="0">
                          <a:solidFill>
                            <a:srgbClr val="000000"/>
                          </a:solidFill>
                          <a:latin typeface="Garamond" pitchFamily="1" panose="02020603050405020304"/>
                        </a:rPr>
                        <a:t>GARCI´A–MORATO GÓMEZ,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GARCI´A–MORENO NISA,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GARCI´A–MORENO TALAVERANO, FRANCISCO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GARCI´A–ORTEGA DONOSO,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65"/>
                        </a:spcAft>
                      </a:pPr>
                      <a:r>
                        <a:rPr lang="es-ES" sz="700" spc="0">
                          <a:solidFill>
                            <a:srgbClr val="000000"/>
                          </a:solidFill>
                          <a:latin typeface="Garamond" pitchFamily="1" panose="02020603050405020304"/>
                        </a:rPr>
                        <a:t>GARCI´A–RISCO NAHARROS, VICTORIA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GARCI´A–SALMONES GONZÁLEZ,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GARETTI , ENRICO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GARLITO BATALLA,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GARLITO ROMO,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GARRIDO ÁLVAREZ,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GARRIDO GALLARDO, MARI´A CONSUELO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GARRIDO GALLARDO, MARI´ACONSUELO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GARRIDO GUTIÉRREZ, MARI´A DELA CINTA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GARRIDO JIMÉNEZ,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GARRIDO JIMÉNEZ,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GARRIDO MARTI´NEZ,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GARRIDO MARTI´NEZ,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GARRIDO MENOR, ADELA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GARRIDO PÉREZ,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5"/>
                        </a:spcAft>
                      </a:pPr>
                      <a:r>
                        <a:rPr lang="es-ES" sz="700" spc="0">
                          <a:solidFill>
                            <a:srgbClr val="000000"/>
                          </a:solidFill>
                          <a:latin typeface="Garamond" pitchFamily="1" panose="02020603050405020304"/>
                        </a:rPr>
                        <a:t>GARRIDO PONCE,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GARRIDO SÁNCHEZ,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GARRIDO ZOIDO,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GARROTE SÁNCHEZ,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GARVI´N FLORES,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GARZÓN SIMÓN,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GASPAR HERNÁNDEZ,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GATA JARAMILLO,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8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157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GAVAGNI, ALESSIA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GAYTÁN MANZANO,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GAYTÁN MANZANO,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GAZAPO PLASENCIA, LUIS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GENERELO MIRANDA,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GERONA PL </a:t>
                      </a:r>
                      <a:r>
                        <a:rPr lang="es-ES" sz="650" baseline="30000" spc="0">
                          <a:solidFill>
                            <a:srgbClr val="000000"/>
                          </a:solidFill>
                          <a:latin typeface="Bookman Old Style" pitchFamily="1" panose="02020603050405020304"/>
                        </a:rPr>
                        <a:t>Á,</a:t>
                      </a:r>
                      <a:r>
                        <a:rPr lang="es-ES" sz="650" spc="0">
                          <a:solidFill>
                            <a:srgbClr val="000000"/>
                          </a:solidFill>
                          <a:latin typeface="Bookman Old Style" pitchFamily="1" panose="02020603050405020304"/>
                        </a:rPr>
                        <a:t> FEDERICO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GHENT, DANIEL FLORIN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GIBELLO PÉREZ,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GIJ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GUERRA,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GIJ ÓN MANGUT, FRANCISCO TOMÁS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ÁLVAREZ,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ÁLVAREZ,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GIL AMADO, JOSÉÁNGEL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GIL AMADO, MARI´A DELAS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GIL AMADO, JOSÉÁNGEL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AMADO, MARI´A DELAS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GIL BARBA, MARI´A DELOS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BECERRA, EUSTAQUIO GABRIEL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GIL BURDALLO,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CABEZAS,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CORTÉS, MONTSERRAT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EXOJO,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FLORES,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FLORES,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GIL GONZÁLEZ,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GONZÁLEZ,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GUERRA,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IGLESIAS, 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GIL IGLESIAS, JOSÉDOMINGO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MORGADO, FERNANDO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GIL PEREIRA ARAGONEZ MARQUES,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REDONDO,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GIL ROSADO,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GIMÉNEZ ZABALA, MARI´A ARÁNZAZU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GIMENO GAMERO,OLGA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GINÉS CLEMENTE, M.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GINÉS GARRIDO,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GIRÁLDEZ ÁLVAREZ,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GIRÁLDEZ LORENZO, INÉS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GIRALDO GUERRERO,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GIRALDO RAMOS,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GIRALDO REBOLOSO,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GIRALDO TORO,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GODOY ACEDO,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GODOY CABALLERO,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GODOY CABALLERO,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GODOY CABALLERO,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GODOY CABALLERO,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GODOY CANCHO, CARMEN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GODOY CANCHO, CARMEN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GODOY CANCHO, CARMEN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GODOY CHAVES, MARI´A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GODOY GARCI´A,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GODOY GARCI´A,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GODOY GODOY,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GODOY MARTI´N, CARLOS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GODOY MURILLO,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GODOY ROMERO,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GODOY ROMERO,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CRIS ÓSTOMO, CRISTINA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SALGUERO,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ÁLVAREZ,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ANTONIO,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BELOKI,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GÓMEZ CARDOSO BERNET,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CARRETERO,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CARRETERO,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CASANOVA,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GÓMEZ CRIS ÓSTOMO, CRISTINA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DE BERRAZUETA,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DE LA PEÑA VILLAL ÓN,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DESCALZO,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DESCALZO,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DI´AZ,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DIAZ–TRIAS,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GÓMEZ DURÁN, ÁUREA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FERNÁNDEZ,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FERNÁNDEZ, SORAYA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GÓMEZ FORERO,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FORERO,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8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158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985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GARCI´A, MERCEDES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GARCI´A–CARPINTERO,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GILES, FÉLIX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GONZÁLEZ, AMALIA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GONZÁLEZ,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HABA,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GÓMEZ JA´ÑEZ, JOSE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JIMÉNEZ,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JIMÉNEZ, PEDRO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MANCHÓN,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GÓMEZ MARI´N, GERARDO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MÁRQUEZ,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MÁRQUEZ,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MUÑOZ, JORGE RUBEN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MUÑOZ,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NAVIA,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NIETO,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NIETO,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PINILLA, PEDRO JULIÁN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POBLACIÓN,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GÓMEZ POZO,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GÓMEZ PRIETO, BELÉN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QUINTANA,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QUINTANA,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RAJA, JONATHAN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RIVAS, SARAI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RODRI´GUEZ, MARI´A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ROMERO,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ROMERO, JESÚS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SAÑUDO, MARI´A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TABALES,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TABALES,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TORO,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TORO,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TORO,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GÓMEZ TREJO,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URIARTE,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 VALENZUELA, JOSE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GÓMEZ VAQUERO, SAMUEL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GÓMEZ VERA,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 ÓMEZ–CARDOSO ÁLVAREZ, FÉLIX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GÓMEZ–CORONADO ROMERO,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 ÇALVES BLANCO,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BORNAY, GUILLERMO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JIMÉNEZ,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MENAYA, MARIA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VELASCO, HORACIO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ACOSTA,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ALONSO, LUIS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GONZÁLEZ ÁLVAREZ,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ANTONIO, ISMAEL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BARROSO,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BERMEJO,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BL ÁZQUEZ,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BONILLA,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BONILLA,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CAMARERO,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CANTILLO, MARI´A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CANTILLO, MARI´A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CARBALLO,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CARBALLO, JUAN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CARDOSO, GEMMA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CARDOSO, ALEJANDRA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CARO, JON ÁS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CARRASCO, ASCENSIÓN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CARRASCO, CONCEPCIÓN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CARRASCO,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CASTELLANO,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CASTRILLO,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CEBRINO,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CHAVEZ,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CITA, FELICI´SIMA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CORDÓN,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CORTÉS,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DE VALLEJO CHAVES,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DEL PUERTO,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DELGADO,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DOMI´NGUEZ, JOSÉMIGUEL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DORADO,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ESTRECHA, EVA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8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159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FABERO, MARI´A JOSE´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FERNÁNDEZ,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FERNÁNDEZ,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FERNÁNDEZ,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FLORENCIO, SACRAMENTO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FLORES,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FRANCO, CARLOS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FRANCO, CARLOS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GALLEGO,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GARCI´A, VALME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GONZÁLEZ GARCI´A,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GARCI´A,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GARCI´A,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GARCI´A, LUZ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GARCI´A,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GARCI´A,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GIMÉNEZ,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GÓMEZ,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GÓMEZ, JOSÉJUAN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GONZÁLEZ, MARIANO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GONZÁLEZ,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GONZÁLEZ,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GONZÁLEZ, ÁNGELLUIS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GONZÁLEZ,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GONZÁLEZ GONZÁLEZ,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GONZÁLEZ, FRANCISCO JOSÉLic.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624965" indent="0" algn="r">
                        <a:lnSpc>
                          <a:spcPts val="700"/>
                        </a:lnSpc>
                        <a:spcBef>
                          <a:spcPts val="0"/>
                        </a:spcBef>
                        <a:spcAft>
                          <a:spcPts val="0"/>
                        </a:spcAft>
                      </a:pPr>
                      <a:r>
                        <a:rPr lang="es-ES" sz="650" spc="0">
                          <a:solidFill>
                            <a:srgbClr val="000000"/>
                          </a:solidFill>
                          <a:latin typeface="Bookman Old Style" pitchFamily="1" panose="02020603050405020304"/>
                        </a:rPr>
                        <a:t>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GONZÁLEZ,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GONZALEZ GUAJARDO,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GUERRERO,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GUTIÉRREZ,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HERNÁNDEZ,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HORMIGO,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HOYAS,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IGLESIAS,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JARIEGO,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GONZÁLEZ JIMÉNEZ,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LAVADO, ELOI´SA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LAVADO, ELOI´SA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QUI´MICA TEÓRICA Y MOD. COMPUT.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LEAL, CLARA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LEAL, CLARA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LEDESMA, HERMINIA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LINAZA,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LOBATO,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LÓPEZ,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LÓPEZ,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LÓPEZ, GEMA CARMELA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LÓPEZ,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LOZANO,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LUIS, ARMANDO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MAESTRE,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MAESTRE,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MANCEBO,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MANGAS,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5"/>
                        </a:spcAft>
                      </a:pPr>
                      <a:r>
                        <a:rPr lang="es-ES" sz="650" spc="0">
                          <a:solidFill>
                            <a:srgbClr val="000000"/>
                          </a:solidFill>
                          <a:latin typeface="Bookman Old Style" pitchFamily="1" panose="02020603050405020304"/>
                        </a:rPr>
                        <a:t>GONZÁLEZ MANGAS,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MAQUEDA, ANTONIO CAMILO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MARGALLO,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MARISCAL, GRACIA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35"/>
                        </a:spcAft>
                      </a:pPr>
                      <a:r>
                        <a:rPr lang="es-ES" sz="650" spc="0">
                          <a:solidFill>
                            <a:srgbClr val="000000"/>
                          </a:solidFill>
                          <a:latin typeface="Bookman Old Style" pitchFamily="1" panose="02020603050405020304"/>
                        </a:rPr>
                        <a:t>GONZÁLEZ MÁRQUEZ, 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MARTI´N, MARCOS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MARTI´N,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MARTI´N,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MARTI´NEZ,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MARTI´NEZ,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MARTI´NEZ, MIGUEL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GONZÁLEZ MARTOS,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MATEOS,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MELADO, FERMIN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MELÉNDEZ,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GONZÁLEZ MELÉNDEZ,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MIMOSO, TAMARA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MIRANDA, M.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MORALES,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MORATO,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MORENO,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MORENO,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MORENO,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MORENO,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NAHARRO,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NICOLÁS,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NICOLÁS,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5715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8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160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NOGALES, ALBA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NOLASCO, NORA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NOLASCO, NORA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NU´N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SUSANA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ORTI´Z,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PARRA, PEDRO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GONZÁLEZ PARRA, PEDRO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ROBERTOCARLOS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PÉREZ, SAMANTA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PI´RIZ, JUAN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GONZÁLEZ PIZARRO,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REVUELTA, GUILLERMO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RICO,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RODRI´GUEZ,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RODRI´GUEZ, MARI´A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RODRI´GUEZ, MIGUEL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ROMERO,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SAAVEDRA,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SAAVEDRA,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SÁNCHEZ,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GONZÁLEZ SÁNCHEZ,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SANTIAGO, ANTONIO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SANTIAGO, ANTONIO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SERRANO,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SERRANO,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GONZALEZ SILVA,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SOLTERO,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SOPEN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SUÁREZ,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TORO, ANA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GONZÁLEZ TORO, ANA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TORRADO,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TORRADO,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TORRADO, FRANCISCO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TORRADO,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GONZÁLEZ TORRADO,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TREJO,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UMBERT, JUDITH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UMBERT, JUDITH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GONZÁLEZ VALERO,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VIATO,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GONZÁLEZ VILLA,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 VILLALBA,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GONZÁLEZ VIZCANO, AIDA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GONZÁLEZ–CARPIO SERRANO,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GORDILLO ÁLVAREZ,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GORDILLO CASTILLO, FERNANDA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GORDILLO GALVÁN, ANTONIA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GORDILLO GUERRERO,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GORDILLO GUERRERO,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GORDILLO GUERRERO,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GORDILLO GUERRERO, MARI´AVICTORIA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GORDILLO MERINO,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GORDILLO ORREGO, RUTH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GORDILLO ORREGO, JUDIT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GORDILLO ORTIZ,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GORDILLO ROMERO, ANTONIO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GORDO GORDO, ISRAEL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GORD ÓN BELLA,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GORD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GONZÁLEZ,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GORD ÓN GONZÁLEZ,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GORD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GONZÁLEZ,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GORD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VÁZQUEZ, FAUSTINO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GOZALO TAPIA, GLORIA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GRAGERA CABEZUDO, MARCOS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GRAGERA CARRASCO,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GRAGERA CARVAJAL,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GRAGERA MORENO, MARI´A FERNANDA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GRAGERA VALENZUELA,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GRAGERA VARGAS,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GRAGERANU´N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GRANADO GALVÁN,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GRANADO RICO,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GRANADO SERRANO,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GRANADO VÁZQUEZ, ESTRELLA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GRANADOS GAMIR,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GRANADOS GARCI´A,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GRANDE MIRÓN, MARIA TRINIDAD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GRANERO MARAN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ISMAEL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GRANERO MARTI´NEZ,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8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5">
                <a:solidFill>
                  <a:srgbClr val="000000"/>
                </a:solidFill>
                <a:latin typeface="Bookman Old Style" pitchFamily="1" panose="02020603050405020304"/>
              </a:rPr>
              <a:t>6. Estudiantes </a:t>
            </a:r>
            <a:r>
              <a:rPr lang="es-ES" sz="1200" spc="-5">
                <a:solidFill>
                  <a:srgbClr val="000000"/>
                </a:solidFill>
                <a:latin typeface="Arial" pitchFamily="2" panose="02020603050405020304"/>
              </a:rPr>
              <a:t>161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GRANJO VIZCAI´NO, JESSICA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668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GRANJO VIZCAI´NO, JESSICA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GRAU SERRA, KIARA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GREGORIO DI´AZ, FEDRA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GREGORIO, ALICE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GRUESO GONZÁLEZ,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GUARDADO GARCI´A,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GUAREÑO ÁLVAREZ, MARI´A MAGDALENA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GUARINO ALMEIDA, ESTRELLA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GUEDES NÚÑEZ,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GUERRA CARRILLO,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GUERRA GARCIA–MORA,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GUERRA GIL,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GUERRA LOPEZ–CANO,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GUERRA MARTI´NEZ, AROA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GUERRA MARTI´NEZ, SARA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GUERRA MORALES, RAÚL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GUERRA MUÑOZ, ARCADIO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GUERRA VELO, MARI´A ENGRACIA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GUERRERO CHAVES,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GUERRERO DI´EZ,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GUERRERO GIMENEZ, MARTI´N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GUERRERO GONZALEZ–PIÑERO, SEBASTIAN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GUERRERO GUILLÉN,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GUERRERO MARTI´NEZ,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GUERRERO RODRI´GUEZ,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GUERRERO RODRI´GUEZ,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GUERRERO VACAS,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GUIBERTEAU GARCIA,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GUIJARRO CEBALLOS, MARCO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GUIJARRO PORTILLO,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GUILLÉN BUESO,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GUILLÉN CARO, JOSÉFRANCISCO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GUILLÉN CARRASCO, CELIA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GUILLÉN GORDILLO, ENCARNACIÓN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GUILLÉN JIMÉNEZ, JESÚS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GUILLÉN PALENZUELA,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GUILLO MANSILLA,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GUILLO MANSILLA,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GUILLO MONTALB ÁN, ALEJANDRA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GUISADO ARIAS,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GUISADO BECERRA, MARI´A DEL SEÑOR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GUISADO CABEZAS,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GUISADO JIMÉNEZ,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GUISADO LÓPEZ, SHEYLA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GUISADO MAYORAL,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GUISADO SÁNCHEZ,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GUTIÉRREZ CALURANO,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GUTIÉRREZ CANTILLO,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GUTIÉRREZ CHAMORRO, ÁFRICA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GUTIÉRREZ CRESPO,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GUTIÉRREZ CRESPO,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GUTIÉRREZ DE TENA FERNÁNDEZ,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GUTIERREZ ELIZONDO, ALEJANDRA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GUTIÉRREZ ESCRIBANO,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GUTIÉRREZ ESTEBAN,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GUTIÉRREZ FLORES, ASCENSIÓN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35"/>
                        </a:spcAft>
                      </a:pPr>
                      <a:r>
                        <a:rPr lang="es-ES" sz="650" spc="0">
                          <a:solidFill>
                            <a:srgbClr val="000000"/>
                          </a:solidFill>
                          <a:latin typeface="Bookman Old Style" pitchFamily="1" panose="02020603050405020304"/>
                        </a:rPr>
                        <a:t>GUTIÉRREZ GARCI´A,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GUTIÉRREZ GONZÁLEZ, ANA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GUTIÉRREZ LÓPEZ,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GUTIÉRREZ MARTI´N, MARI´A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GUTIÉRREZ PALACIOS,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GUTIÉRREZ PÉREZ,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GUTIÉRREZ PÉREZ,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GUTIÉRREZ ROCHA,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GUTIÉRREZ SÁNCHEZ, JUAN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GUTIÉRREZ TARRIÑO,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GUTIÉRREZ TARRIÑO,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GUY, VIRGINIE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GUZMÁN BECERRA,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GUZMÁN GUZMÁN,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HABAS DI´AZ,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HABELA MARTI´NEZ–ESTÉLLEZ, FEDERICO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HABELA SANZ, FEDERICO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HAGER, AMELIE MARA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HAMADA G ÓMEZ–LANDERO, IGNACIO BAYREM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HARO RAMIRO,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HARTO PADILLA, MARI´A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HAUT SÁNCHEZ,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HAZA LOZANO, FERNANDO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8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3" name=""/>
          <p:cNvPicPr/>
          <p:nvPr/>
        </p:nvPicPr>
        <p:blipFill>
          <a:blip r:embed="prId87"/>
          <a:stretch>
            <a:fillRect/>
          </a:stretch>
        </p:blipFill>
        <p:spPr>
          <a:xfrm>
            <a:off x="1097280" y="521335"/>
            <a:ext cx="5772785" cy="9406255"/>
          </a:xfrm>
          <a:prstGeom prst="rect">
            <a:avLst/>
          </a:prstGeom>
        </p:spPr>
      </p:pic>
      <p:sp>
        <p:nvSpPr>
          <p:cNvPr id="4" name=""/>
          <p:cNvSpPr/>
          <p:nvPr>
            <p:ph type="body" idx="10"/>
          </p:nvPr>
        </p:nvSpPr>
        <p:spPr>
          <a:xfrm>
            <a:off x="1046480" y="495935"/>
            <a:ext cx="330200" cy="168275"/>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10">
                <a:solidFill>
                  <a:srgbClr val="000000"/>
                </a:solidFill>
                <a:latin typeface="Arial" pitchFamily="2" panose="02020603050405020304"/>
              </a:rPr>
              <a:t>162 </a:t>
            </a:r>
          </a:p>
        </p:txBody>
      </p:sp>
      <p:sp>
        <p:nvSpPr>
          <p:cNvPr id="5" name=""/>
          <p:cNvSpPr/>
          <p:nvPr>
            <p:ph type="body" idx="10"/>
          </p:nvPr>
        </p:nvSpPr>
        <p:spPr>
          <a:xfrm>
            <a:off x="4547870" y="498475"/>
            <a:ext cx="1316355" cy="160655"/>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050" b="1" spc="-5">
                <a:solidFill>
                  <a:srgbClr val="000000"/>
                </a:solidFill>
                <a:latin typeface="Bookman Old Style" pitchFamily="1" panose="02020603050405020304"/>
              </a:rPr>
              <a:t>6.2. Estudiantes e </a:t>
            </a:r>
          </a:p>
        </p:txBody>
      </p:sp>
      <p:sp>
        <p:nvSpPr>
          <p:cNvPr id="6" name=""/>
          <p:cNvSpPr/>
          <p:nvPr>
            <p:ph type="body" idx="10"/>
          </p:nvPr>
        </p:nvSpPr>
        <p:spPr>
          <a:xfrm>
            <a:off x="5955665" y="498475"/>
            <a:ext cx="539750" cy="160655"/>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050" b="1" spc="-50">
                <a:solidFill>
                  <a:srgbClr val="000000"/>
                </a:solidFill>
                <a:latin typeface="Bookman Old Style" pitchFamily="1" panose="02020603050405020304"/>
              </a:rPr>
              <a:t>resados </a:t>
            </a:r>
          </a:p>
        </p:txBody>
      </p:sp>
      <p:sp>
        <p:nvSpPr>
          <p:cNvPr id="7" name=""/>
          <p:cNvSpPr/>
          <p:nvPr>
            <p:ph type="body" idx="10"/>
          </p:nvPr>
        </p:nvSpPr>
        <p:spPr>
          <a:xfrm>
            <a:off x="2069465" y="872490"/>
            <a:ext cx="1396365" cy="151765"/>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100" spc="0">
                <a:solidFill>
                  <a:srgbClr val="000000"/>
                </a:solidFill>
                <a:latin typeface="Times New Roman" pitchFamily="1" panose="02020603050405020304"/>
              </a:rPr>
              <a:t>GRADUADOS DE LA </a:t>
            </a:r>
          </a:p>
        </p:txBody>
      </p:sp>
      <p:sp>
        <p:nvSpPr>
          <p:cNvPr id="8" name=""/>
          <p:cNvSpPr/>
          <p:nvPr>
            <p:ph type="body" idx="10"/>
          </p:nvPr>
        </p:nvSpPr>
        <p:spPr>
          <a:xfrm>
            <a:off x="3514090" y="872490"/>
            <a:ext cx="2039620" cy="151765"/>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100" spc="0">
                <a:solidFill>
                  <a:srgbClr val="000000"/>
                </a:solidFill>
                <a:latin typeface="Times New Roman" pitchFamily="1" panose="02020603050405020304"/>
              </a:rPr>
              <a:t>FACULTAD DE CIENCIAS 1993 </a:t>
            </a:r>
          </a:p>
        </p:txBody>
      </p:sp>
      <p:sp>
        <p:nvSpPr>
          <p:cNvPr id="9" name=""/>
          <p:cNvSpPr/>
          <p:nvPr>
            <p:ph type="body" idx="10"/>
          </p:nvPr>
        </p:nvSpPr>
        <p:spPr>
          <a:xfrm>
            <a:off x="5567045" y="872490"/>
            <a:ext cx="390525" cy="151765"/>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100" spc="65">
                <a:solidFill>
                  <a:srgbClr val="000000"/>
                </a:solidFill>
                <a:latin typeface="Times New Roman" pitchFamily="1" panose="02020603050405020304"/>
              </a:rPr>
              <a:t>2018 </a:t>
            </a:r>
          </a:p>
        </p:txBody>
      </p:sp>
      <p:sp>
        <p:nvSpPr>
          <p:cNvPr id="10" name=""/>
          <p:cNvSpPr/>
          <p:nvPr>
            <p:ph type="body" idx="10"/>
          </p:nvPr>
        </p:nvSpPr>
        <p:spPr>
          <a:xfrm>
            <a:off x="1212850" y="2892425"/>
            <a:ext cx="1222375" cy="1949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CIÓN </a:t>
            </a:r>
          </a:p>
          <a:p>
            <a:pPr marL="0" marR="0" indent="0" algn="l">
              <a:lnSpc>
                <a:spcPts val="700"/>
              </a:lnSpc>
              <a:spcBef>
                <a:spcPts val="110"/>
              </a:spcBef>
              <a:spcAft>
                <a:spcPts val="0"/>
              </a:spcAft>
            </a:pPr>
            <a:r>
              <a:rPr lang="es-ES" sz="650" spc="5">
                <a:solidFill>
                  <a:srgbClr val="000000"/>
                </a:solidFill>
                <a:latin typeface="Bookman Old Style" pitchFamily="1" panose="02020603050405020304"/>
              </a:rPr>
              <a:t>HERNÁNDEZ CUBA, OLMO </a:t>
            </a:r>
          </a:p>
        </p:txBody>
      </p:sp>
      <p:sp>
        <p:nvSpPr>
          <p:cNvPr id="11" name=""/>
          <p:cNvSpPr/>
          <p:nvPr>
            <p:ph type="body" idx="10"/>
          </p:nvPr>
        </p:nvSpPr>
        <p:spPr>
          <a:xfrm>
            <a:off x="1212850" y="2804160"/>
            <a:ext cx="2423160" cy="9144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50">
                <a:solidFill>
                  <a:srgbClr val="000000"/>
                </a:solidFill>
                <a:latin typeface="Bookman Old Style" pitchFamily="1" panose="02020603050405020304"/>
              </a:rPr>
              <a:t>HERNÁNDEZ CARRASCO, INMACULADA CONCEP-</a:t>
            </a:r>
            <a:r>
              <a:rPr lang="es-ES" sz="100">
                <a:solidFill>
                  <a:srgbClr val="000000"/>
                </a:solidFill>
                <a:latin typeface="Arial" pitchFamily="2" panose="02020603050405020304"/>
              </a:rPr>
              <a:t> </a:t>
            </a:r>
          </a:p>
        </p:txBody>
      </p:sp>
      <p:sp>
        <p:nvSpPr>
          <p:cNvPr id="12" name=""/>
          <p:cNvSpPr/>
          <p:nvPr>
            <p:ph type="body" idx="10"/>
          </p:nvPr>
        </p:nvSpPr>
        <p:spPr>
          <a:xfrm>
            <a:off x="1130935" y="1024255"/>
            <a:ext cx="2584450" cy="130810"/>
          </a:xfrm>
          <a:prstGeom prst="rect">
            <a:avLst/>
          </a:prstGeom>
          <a:noFill/>
          <a:ln w="8890" cmpd="sng">
            <a:solidFill>
              <a:srgbClr val="000000"/>
            </a:solidFill>
            <a:prstDash val="solid"/>
          </a:ln>
        </p:spPr>
        <p:txBody>
          <a:bodyPr vert="horz" lIns="0" tIns="0" rIns="0" bIns="0" anchor="t"/>
          <a:lstStyle/>
          <a:p>
            <a:pPr marL="91440" marR="0" indent="0" algn="l">
              <a:lnSpc>
                <a:spcPts val="900"/>
              </a:lnSpc>
              <a:spcAft>
                <a:spcPts val="0"/>
              </a:spcAft>
            </a:pPr>
            <a:r>
              <a:rPr lang="es-ES" sz="1100" spc="0">
                <a:solidFill>
                  <a:srgbClr val="000000"/>
                </a:solidFill>
                <a:latin typeface="Times New Roman" pitchFamily="1" panose="02020603050405020304"/>
              </a:rPr>
              <a:t>Nombre </a:t>
            </a:r>
          </a:p>
        </p:txBody>
      </p:sp>
      <p:sp>
        <p:nvSpPr>
          <p:cNvPr id="13" name=""/>
          <p:cNvSpPr/>
          <p:nvPr>
            <p:ph type="body" idx="10"/>
          </p:nvPr>
        </p:nvSpPr>
        <p:spPr>
          <a:xfrm>
            <a:off x="3715385" y="1024255"/>
            <a:ext cx="2587625" cy="130810"/>
          </a:xfrm>
          <a:prstGeom prst="rect">
            <a:avLst/>
          </a:prstGeom>
          <a:noFill/>
          <a:ln w="8890" cmpd="sng">
            <a:solidFill>
              <a:srgbClr val="000000"/>
            </a:solidFill>
            <a:prstDash val="solid"/>
          </a:ln>
        </p:spPr>
        <p:txBody>
          <a:bodyPr vert="horz" lIns="0" tIns="0" rIns="0" bIns="0" anchor="t"/>
          <a:lstStyle/>
          <a:p>
            <a:pPr marL="91440" marR="0" indent="0" algn="l">
              <a:lnSpc>
                <a:spcPts val="900"/>
              </a:lnSpc>
              <a:spcAft>
                <a:spcPts val="0"/>
              </a:spcAft>
            </a:pPr>
            <a:r>
              <a:rPr lang="es-ES" sz="1100" spc="15">
                <a:solidFill>
                  <a:srgbClr val="000000"/>
                </a:solidFill>
                <a:latin typeface="Times New Roman" pitchFamily="1" panose="02020603050405020304"/>
              </a:rPr>
              <a:t>Titulación </a:t>
            </a:r>
          </a:p>
        </p:txBody>
      </p:sp>
      <p:sp>
        <p:nvSpPr>
          <p:cNvPr id="14" name=""/>
          <p:cNvSpPr/>
          <p:nvPr>
            <p:ph type="body" idx="10"/>
          </p:nvPr>
        </p:nvSpPr>
        <p:spPr>
          <a:xfrm>
            <a:off x="1130935" y="9348470"/>
            <a:ext cx="5708650" cy="130810"/>
          </a:xfrm>
          <a:prstGeom prst="rect">
            <a:avLst/>
          </a:prstGeom>
          <a:noFill/>
          <a:ln w="6350" cmpd="sng">
            <a:solidFill>
              <a:srgbClr val="000000"/>
            </a:solidFill>
            <a:prstDash val="solid"/>
          </a:ln>
        </p:spPr>
        <p:txBody>
          <a:bodyPr vert="horz" lIns="0" tIns="0" rIns="0" bIns="0" anchor="t"/>
          <a:lstStyle/>
          <a:p>
            <a:pPr marL="0" marR="22860" indent="0" algn="r">
              <a:lnSpc>
                <a:spcPts val="900"/>
              </a:lnSpc>
              <a:spcAft>
                <a:spcPts val="0"/>
              </a:spcAft>
            </a:pPr>
            <a:r>
              <a:rPr lang="es-ES" sz="1050" i="1" u="sng" spc="-30">
                <a:solidFill>
                  <a:srgbClr val="000000"/>
                </a:solidFill>
                <a:latin typeface="Bookman Old Style" pitchFamily="1" panose="02020603050405020304"/>
              </a:rPr>
              <a:t>continúa en la página siguiente </a:t>
            </a:r>
          </a:p>
        </p:txBody>
      </p:sp>
      <p:sp>
        <p:nvSpPr>
          <p:cNvPr id="15" name=""/>
          <p:cNvSpPr/>
          <p:nvPr>
            <p:ph type="body" idx="10"/>
          </p:nvPr>
        </p:nvSpPr>
        <p:spPr>
          <a:xfrm>
            <a:off x="1103630" y="9791700"/>
            <a:ext cx="1898650" cy="160655"/>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050" b="1" spc="0">
                <a:solidFill>
                  <a:srgbClr val="000000"/>
                </a:solidFill>
                <a:latin typeface="Bookman Old Style" pitchFamily="1" panose="02020603050405020304"/>
              </a:rPr>
              <a:t>50 Aniversario 1968–2019 </a:t>
            </a:r>
          </a:p>
        </p:txBody>
      </p:sp>
      <p:sp>
        <p:nvSpPr>
          <p:cNvPr id="16" name=""/>
          <p:cNvSpPr/>
          <p:nvPr>
            <p:ph type="body" idx="10"/>
          </p:nvPr>
        </p:nvSpPr>
        <p:spPr>
          <a:xfrm>
            <a:off x="6303010" y="1024255"/>
            <a:ext cx="536575" cy="130810"/>
          </a:xfrm>
          <a:prstGeom prst="rect">
            <a:avLst/>
          </a:prstGeom>
          <a:noFill/>
          <a:ln w="8890" cmpd="sng">
            <a:solidFill>
              <a:srgbClr val="000000"/>
            </a:solidFill>
            <a:prstDash val="solid"/>
          </a:ln>
        </p:spPr>
        <p:txBody>
          <a:bodyPr vert="horz" lIns="0" tIns="0" rIns="0" bIns="0" anchor="t"/>
          <a:lstStyle/>
          <a:p>
            <a:pPr marL="45720" marR="0" indent="0" algn="l">
              <a:lnSpc>
                <a:spcPts val="900"/>
              </a:lnSpc>
              <a:spcAft>
                <a:spcPts val="0"/>
              </a:spcAft>
            </a:pPr>
            <a:r>
              <a:rPr lang="es-ES" sz="1100" spc="85">
                <a:solidFill>
                  <a:srgbClr val="000000"/>
                </a:solidFill>
                <a:latin typeface="Times New Roman" pitchFamily="1" panose="02020603050405020304"/>
              </a:rPr>
              <a:t>Curso </a:t>
            </a:r>
          </a:p>
        </p:txBody>
      </p:sp>
      <p:sp>
        <p:nvSpPr>
          <p:cNvPr id="17" name=""/>
          <p:cNvSpPr/>
          <p:nvPr>
            <p:ph type="body" idx="10"/>
          </p:nvPr>
        </p:nvSpPr>
        <p:spPr>
          <a:xfrm>
            <a:off x="1212850" y="1156335"/>
            <a:ext cx="174688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5">
                <a:solidFill>
                  <a:srgbClr val="000000"/>
                </a:solidFill>
                <a:latin typeface="Bookman Old Style" pitchFamily="1" panose="02020603050405020304"/>
              </a:rPr>
              <a:t>HAZA LOZANO, FERNANDO ANTONIO </a:t>
            </a:r>
          </a:p>
        </p:txBody>
      </p:sp>
      <p:sp>
        <p:nvSpPr>
          <p:cNvPr id="18" name=""/>
          <p:cNvSpPr/>
          <p:nvPr>
            <p:ph type="body" idx="10"/>
          </p:nvPr>
        </p:nvSpPr>
        <p:spPr>
          <a:xfrm>
            <a:off x="1212850" y="1259840"/>
            <a:ext cx="188404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5">
                <a:solidFill>
                  <a:srgbClr val="000000"/>
                </a:solidFill>
                <a:latin typeface="Bookman Old Style" pitchFamily="1" panose="02020603050405020304"/>
              </a:rPr>
              <a:t>HELLI N GALLARDO, FRANCISCO JAVIER </a:t>
            </a:r>
          </a:p>
        </p:txBody>
      </p:sp>
      <p:sp>
        <p:nvSpPr>
          <p:cNvPr id="19" name=""/>
          <p:cNvSpPr/>
          <p:nvPr>
            <p:ph type="body" idx="10"/>
          </p:nvPr>
        </p:nvSpPr>
        <p:spPr>
          <a:xfrm>
            <a:off x="1212850" y="1363345"/>
            <a:ext cx="144780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HEREDERO OLMEDILLA, HUGO </a:t>
            </a:r>
          </a:p>
        </p:txBody>
      </p:sp>
      <p:sp>
        <p:nvSpPr>
          <p:cNvPr id="20" name=""/>
          <p:cNvSpPr/>
          <p:nvPr>
            <p:ph type="body" idx="10"/>
          </p:nvPr>
        </p:nvSpPr>
        <p:spPr>
          <a:xfrm>
            <a:off x="1212850" y="1465580"/>
            <a:ext cx="205486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HEREDIA YAN EZ, MONTSERRAT ESTEFANIA </a:t>
            </a:r>
          </a:p>
        </p:txBody>
      </p:sp>
      <p:sp>
        <p:nvSpPr>
          <p:cNvPr id="21" name=""/>
          <p:cNvSpPr/>
          <p:nvPr>
            <p:ph type="body" idx="10"/>
          </p:nvPr>
        </p:nvSpPr>
        <p:spPr>
          <a:xfrm>
            <a:off x="1212850" y="1567815"/>
            <a:ext cx="1706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HERMOSA GONZ ALEZ, JOSE CARLOS </a:t>
            </a:r>
          </a:p>
        </p:txBody>
      </p:sp>
      <p:sp>
        <p:nvSpPr>
          <p:cNvPr id="22" name=""/>
          <p:cNvSpPr/>
          <p:nvPr>
            <p:ph type="body" idx="10"/>
          </p:nvPr>
        </p:nvSpPr>
        <p:spPr>
          <a:xfrm>
            <a:off x="1212850" y="1670050"/>
            <a:ext cx="192024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HERMOSO DE MENDOZA GARCI A, MARI A </a:t>
            </a:r>
          </a:p>
        </p:txBody>
      </p:sp>
      <p:sp>
        <p:nvSpPr>
          <p:cNvPr id="23" name=""/>
          <p:cNvSpPr/>
          <p:nvPr>
            <p:ph type="body" idx="10"/>
          </p:nvPr>
        </p:nvSpPr>
        <p:spPr>
          <a:xfrm>
            <a:off x="1212850" y="1771650"/>
            <a:ext cx="176530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5">
                <a:solidFill>
                  <a:srgbClr val="000000"/>
                </a:solidFill>
                <a:latin typeface="Bookman Old Style" pitchFamily="1" panose="02020603050405020304"/>
              </a:rPr>
              <a:t>HERMOSO ROBLAS, MARI A DOLORES </a:t>
            </a:r>
          </a:p>
        </p:txBody>
      </p:sp>
      <p:sp>
        <p:nvSpPr>
          <p:cNvPr id="24" name=""/>
          <p:cNvSpPr/>
          <p:nvPr>
            <p:ph type="body" idx="10"/>
          </p:nvPr>
        </p:nvSpPr>
        <p:spPr>
          <a:xfrm>
            <a:off x="1212850" y="1875790"/>
            <a:ext cx="176530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HERMOSO ROBLAS, MARI A DOLORES </a:t>
            </a:r>
          </a:p>
        </p:txBody>
      </p:sp>
      <p:sp>
        <p:nvSpPr>
          <p:cNvPr id="25" name=""/>
          <p:cNvSpPr/>
          <p:nvPr>
            <p:ph type="body" idx="10"/>
          </p:nvPr>
        </p:nvSpPr>
        <p:spPr>
          <a:xfrm>
            <a:off x="1212850" y="1978025"/>
            <a:ext cx="186245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LORENZO, MIGUEL ÁNGEL </a:t>
            </a:r>
          </a:p>
        </p:txBody>
      </p:sp>
      <p:sp>
        <p:nvSpPr>
          <p:cNvPr id="26" name=""/>
          <p:cNvSpPr/>
          <p:nvPr>
            <p:ph type="body" idx="10"/>
          </p:nvPr>
        </p:nvSpPr>
        <p:spPr>
          <a:xfrm>
            <a:off x="1212850" y="2079625"/>
            <a:ext cx="200279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 ANDEZ MARTIN, MARI A MONSERRAT </a:t>
            </a:r>
          </a:p>
        </p:txBody>
      </p:sp>
      <p:sp>
        <p:nvSpPr>
          <p:cNvPr id="27" name=""/>
          <p:cNvSpPr/>
          <p:nvPr>
            <p:ph type="body" idx="10"/>
          </p:nvPr>
        </p:nvSpPr>
        <p:spPr>
          <a:xfrm>
            <a:off x="1212850" y="2183130"/>
            <a:ext cx="179260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HERN ANDEZ MARTI N, MARI A PUERTO </a:t>
            </a:r>
          </a:p>
        </p:txBody>
      </p:sp>
      <p:sp>
        <p:nvSpPr>
          <p:cNvPr id="28" name=""/>
          <p:cNvSpPr/>
          <p:nvPr>
            <p:ph type="body" idx="10"/>
          </p:nvPr>
        </p:nvSpPr>
        <p:spPr>
          <a:xfrm>
            <a:off x="1212850" y="2285365"/>
            <a:ext cx="1396365" cy="99060"/>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ÁLVAREZ, DAVID </a:t>
            </a:r>
          </a:p>
        </p:txBody>
      </p:sp>
      <p:sp>
        <p:nvSpPr>
          <p:cNvPr id="29" name=""/>
          <p:cNvSpPr/>
          <p:nvPr>
            <p:ph type="body" idx="10"/>
          </p:nvPr>
        </p:nvSpPr>
        <p:spPr>
          <a:xfrm>
            <a:off x="1212850" y="2387600"/>
            <a:ext cx="152717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ARANGUEZ, LAURA </a:t>
            </a:r>
          </a:p>
        </p:txBody>
      </p:sp>
      <p:sp>
        <p:nvSpPr>
          <p:cNvPr id="30" name=""/>
          <p:cNvSpPr/>
          <p:nvPr>
            <p:ph type="body" idx="10"/>
          </p:nvPr>
        </p:nvSpPr>
        <p:spPr>
          <a:xfrm>
            <a:off x="1212850" y="2489835"/>
            <a:ext cx="133540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AYUSO, JAVIER </a:t>
            </a:r>
          </a:p>
        </p:txBody>
      </p:sp>
      <p:sp>
        <p:nvSpPr>
          <p:cNvPr id="31" name=""/>
          <p:cNvSpPr/>
          <p:nvPr>
            <p:ph type="body" idx="10"/>
          </p:nvPr>
        </p:nvSpPr>
        <p:spPr>
          <a:xfrm>
            <a:off x="1212850" y="2590800"/>
            <a:ext cx="1335405"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0">
                <a:solidFill>
                  <a:srgbClr val="000000"/>
                </a:solidFill>
                <a:latin typeface="Bookman Old Style" pitchFamily="1" panose="02020603050405020304"/>
              </a:rPr>
              <a:t>HERNÁNDEZ AYUSO, JAVIER </a:t>
            </a:r>
          </a:p>
        </p:txBody>
      </p:sp>
      <p:sp>
        <p:nvSpPr>
          <p:cNvPr id="32" name=""/>
          <p:cNvSpPr/>
          <p:nvPr>
            <p:ph type="body" idx="10"/>
          </p:nvPr>
        </p:nvSpPr>
        <p:spPr>
          <a:xfrm>
            <a:off x="1212850" y="2695575"/>
            <a:ext cx="170116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5">
                <a:solidFill>
                  <a:srgbClr val="000000"/>
                </a:solidFill>
                <a:latin typeface="Bookman Old Style" pitchFamily="1" panose="02020603050405020304"/>
              </a:rPr>
              <a:t>HERN ANDEZ CALETRIO, FERNANDO </a:t>
            </a:r>
          </a:p>
        </p:txBody>
      </p:sp>
      <p:sp>
        <p:nvSpPr>
          <p:cNvPr id="33" name=""/>
          <p:cNvSpPr/>
          <p:nvPr>
            <p:ph type="body" idx="10"/>
          </p:nvPr>
        </p:nvSpPr>
        <p:spPr>
          <a:xfrm>
            <a:off x="1212850" y="3091815"/>
            <a:ext cx="123190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HERN ANDEZ CUBA, ZAIDA </a:t>
            </a:r>
          </a:p>
        </p:txBody>
      </p:sp>
      <p:sp>
        <p:nvSpPr>
          <p:cNvPr id="34" name=""/>
          <p:cNvSpPr/>
          <p:nvPr>
            <p:ph type="body" idx="10"/>
          </p:nvPr>
        </p:nvSpPr>
        <p:spPr>
          <a:xfrm>
            <a:off x="1212850" y="3194050"/>
            <a:ext cx="2030095" cy="9969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5">
                <a:solidFill>
                  <a:srgbClr val="000000"/>
                </a:solidFill>
                <a:latin typeface="Bookman Old Style" pitchFamily="1" panose="02020603050405020304"/>
              </a:rPr>
              <a:t>HERNÁNDEZ DEL BARCO, MIRIAM ANDREA </a:t>
            </a:r>
          </a:p>
        </p:txBody>
      </p:sp>
      <p:sp>
        <p:nvSpPr>
          <p:cNvPr id="35" name=""/>
          <p:cNvSpPr/>
          <p:nvPr>
            <p:ph type="body" idx="10"/>
          </p:nvPr>
        </p:nvSpPr>
        <p:spPr>
          <a:xfrm>
            <a:off x="1212850" y="3295650"/>
            <a:ext cx="20300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 ANDEZ DEL BARCO, MIRIAM ANDREA </a:t>
            </a:r>
          </a:p>
        </p:txBody>
      </p:sp>
      <p:sp>
        <p:nvSpPr>
          <p:cNvPr id="36" name=""/>
          <p:cNvSpPr/>
          <p:nvPr>
            <p:ph type="body" idx="10"/>
          </p:nvPr>
        </p:nvSpPr>
        <p:spPr>
          <a:xfrm>
            <a:off x="1212850" y="3399790"/>
            <a:ext cx="188087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0">
                <a:solidFill>
                  <a:srgbClr val="000000"/>
                </a:solidFill>
                <a:latin typeface="Bookman Old Style" pitchFamily="1" panose="02020603050405020304"/>
              </a:rPr>
              <a:t>HERN ANDEZ ESCOBAR, JULIO ALBERTO </a:t>
            </a:r>
          </a:p>
        </p:txBody>
      </p:sp>
      <p:sp>
        <p:nvSpPr>
          <p:cNvPr id="37" name=""/>
          <p:cNvSpPr/>
          <p:nvPr>
            <p:ph type="body" idx="10"/>
          </p:nvPr>
        </p:nvSpPr>
        <p:spPr>
          <a:xfrm>
            <a:off x="1212850" y="3502025"/>
            <a:ext cx="1960245" cy="98425"/>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30">
                <a:solidFill>
                  <a:srgbClr val="000000"/>
                </a:solidFill>
                <a:latin typeface="Bookman Old Style" pitchFamily="1" panose="02020603050405020304"/>
              </a:rPr>
              <a:t>HERNÁNDEZ FERNÁNDEZ, JOSÉIGNACIO </a:t>
            </a:r>
          </a:p>
        </p:txBody>
      </p:sp>
      <p:sp>
        <p:nvSpPr>
          <p:cNvPr id="38" name=""/>
          <p:cNvSpPr/>
          <p:nvPr>
            <p:ph type="body" idx="10"/>
          </p:nvPr>
        </p:nvSpPr>
        <p:spPr>
          <a:xfrm>
            <a:off x="1212850" y="3603625"/>
            <a:ext cx="227076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FERN ANDEZ, MARI A CONCEPCI ON </a:t>
            </a:r>
          </a:p>
        </p:txBody>
      </p:sp>
      <p:sp>
        <p:nvSpPr>
          <p:cNvPr id="39" name=""/>
          <p:cNvSpPr/>
          <p:nvPr>
            <p:ph type="body" idx="10"/>
          </p:nvPr>
        </p:nvSpPr>
        <p:spPr>
          <a:xfrm>
            <a:off x="1212850" y="3705860"/>
            <a:ext cx="224028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FERNÁNDEZ, MARI´A CONCEPCIÓN </a:t>
            </a:r>
          </a:p>
        </p:txBody>
      </p:sp>
      <p:sp>
        <p:nvSpPr>
          <p:cNvPr id="40" name=""/>
          <p:cNvSpPr/>
          <p:nvPr>
            <p:ph type="body" idx="10"/>
          </p:nvPr>
        </p:nvSpPr>
        <p:spPr>
          <a:xfrm>
            <a:off x="1212850" y="3806825"/>
            <a:ext cx="1831975" cy="10223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FLORES, ANDRÉS THALES </a:t>
            </a:r>
          </a:p>
        </p:txBody>
      </p:sp>
      <p:sp>
        <p:nvSpPr>
          <p:cNvPr id="41" name=""/>
          <p:cNvSpPr/>
          <p:nvPr>
            <p:ph type="body" idx="10"/>
          </p:nvPr>
        </p:nvSpPr>
        <p:spPr>
          <a:xfrm>
            <a:off x="1212850" y="3911600"/>
            <a:ext cx="138430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HERN ANDEZ FUENTES, ELISA </a:t>
            </a:r>
          </a:p>
        </p:txBody>
      </p:sp>
      <p:sp>
        <p:nvSpPr>
          <p:cNvPr id="42" name=""/>
          <p:cNvSpPr/>
          <p:nvPr>
            <p:ph type="body" idx="10"/>
          </p:nvPr>
        </p:nvSpPr>
        <p:spPr>
          <a:xfrm>
            <a:off x="1212850" y="4013835"/>
            <a:ext cx="1710055" cy="99695"/>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GALLEGO, ALEJANDRO </a:t>
            </a:r>
          </a:p>
        </p:txBody>
      </p:sp>
      <p:sp>
        <p:nvSpPr>
          <p:cNvPr id="43" name=""/>
          <p:cNvSpPr/>
          <p:nvPr>
            <p:ph type="body" idx="10"/>
          </p:nvPr>
        </p:nvSpPr>
        <p:spPr>
          <a:xfrm>
            <a:off x="1212850" y="4116070"/>
            <a:ext cx="13506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GASPAR, TANIA </a:t>
            </a:r>
          </a:p>
        </p:txBody>
      </p:sp>
      <p:sp>
        <p:nvSpPr>
          <p:cNvPr id="44" name=""/>
          <p:cNvSpPr/>
          <p:nvPr>
            <p:ph type="body" idx="10"/>
          </p:nvPr>
        </p:nvSpPr>
        <p:spPr>
          <a:xfrm>
            <a:off x="1212850" y="4219575"/>
            <a:ext cx="140843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G OMEZ, SAMUEL </a:t>
            </a:r>
          </a:p>
        </p:txBody>
      </p:sp>
      <p:sp>
        <p:nvSpPr>
          <p:cNvPr id="45" name=""/>
          <p:cNvSpPr/>
          <p:nvPr>
            <p:ph type="body" idx="10"/>
          </p:nvPr>
        </p:nvSpPr>
        <p:spPr>
          <a:xfrm>
            <a:off x="1212850" y="4321810"/>
            <a:ext cx="1539240" cy="98425"/>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GONZÁLEZ, ISIDRO </a:t>
            </a:r>
          </a:p>
        </p:txBody>
      </p:sp>
      <p:sp>
        <p:nvSpPr>
          <p:cNvPr id="46" name=""/>
          <p:cNvSpPr/>
          <p:nvPr>
            <p:ph type="body" idx="10"/>
          </p:nvPr>
        </p:nvSpPr>
        <p:spPr>
          <a:xfrm>
            <a:off x="1212850" y="4423410"/>
            <a:ext cx="150876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HERN ANDEZ GONZ ALEZ, LAURA </a:t>
            </a:r>
          </a:p>
        </p:txBody>
      </p:sp>
      <p:sp>
        <p:nvSpPr>
          <p:cNvPr id="47" name=""/>
          <p:cNvSpPr/>
          <p:nvPr>
            <p:ph type="body" idx="10"/>
          </p:nvPr>
        </p:nvSpPr>
        <p:spPr>
          <a:xfrm>
            <a:off x="1212850" y="4525645"/>
            <a:ext cx="1637030" cy="99695"/>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GRAGERA, FEDERICO </a:t>
            </a:r>
          </a:p>
        </p:txBody>
      </p:sp>
      <p:sp>
        <p:nvSpPr>
          <p:cNvPr id="48" name=""/>
          <p:cNvSpPr/>
          <p:nvPr>
            <p:ph type="body" idx="10"/>
          </p:nvPr>
        </p:nvSpPr>
        <p:spPr>
          <a:xfrm>
            <a:off x="1212850" y="4626610"/>
            <a:ext cx="1722120" cy="10223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GUERRERO, JOSÉJUAN </a:t>
            </a:r>
          </a:p>
        </p:txBody>
      </p:sp>
      <p:sp>
        <p:nvSpPr>
          <p:cNvPr id="49" name=""/>
          <p:cNvSpPr/>
          <p:nvPr>
            <p:ph type="body" idx="10"/>
          </p:nvPr>
        </p:nvSpPr>
        <p:spPr>
          <a:xfrm>
            <a:off x="1212850" y="4731385"/>
            <a:ext cx="206692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GUERRERO, VI CTOR ALFREDO </a:t>
            </a:r>
          </a:p>
        </p:txBody>
      </p:sp>
      <p:sp>
        <p:nvSpPr>
          <p:cNvPr id="50" name=""/>
          <p:cNvSpPr/>
          <p:nvPr>
            <p:ph type="body" idx="10"/>
          </p:nvPr>
        </p:nvSpPr>
        <p:spPr>
          <a:xfrm>
            <a:off x="1212850" y="4833620"/>
            <a:ext cx="2066925" cy="996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GUERRERO, VI´CTOR ALFREDO </a:t>
            </a:r>
          </a:p>
        </p:txBody>
      </p:sp>
      <p:sp>
        <p:nvSpPr>
          <p:cNvPr id="51" name=""/>
          <p:cNvSpPr/>
          <p:nvPr>
            <p:ph type="body" idx="10"/>
          </p:nvPr>
        </p:nvSpPr>
        <p:spPr>
          <a:xfrm>
            <a:off x="1212850" y="4935855"/>
            <a:ext cx="153352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HERN ANDEZ GUISADO, VICENTE </a:t>
            </a:r>
          </a:p>
        </p:txBody>
      </p:sp>
      <p:sp>
        <p:nvSpPr>
          <p:cNvPr id="52" name=""/>
          <p:cNvSpPr/>
          <p:nvPr>
            <p:ph type="body" idx="10"/>
          </p:nvPr>
        </p:nvSpPr>
        <p:spPr>
          <a:xfrm>
            <a:off x="1212850" y="5038090"/>
            <a:ext cx="153352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GUISADO, VICENTE </a:t>
            </a:r>
          </a:p>
        </p:txBody>
      </p:sp>
      <p:sp>
        <p:nvSpPr>
          <p:cNvPr id="53" name=""/>
          <p:cNvSpPr/>
          <p:nvPr>
            <p:ph type="body" idx="10"/>
          </p:nvPr>
        </p:nvSpPr>
        <p:spPr>
          <a:xfrm>
            <a:off x="1212850" y="5138420"/>
            <a:ext cx="1463040" cy="10223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HURTADO, LAURA </a:t>
            </a:r>
          </a:p>
        </p:txBody>
      </p:sp>
      <p:sp>
        <p:nvSpPr>
          <p:cNvPr id="54" name=""/>
          <p:cNvSpPr/>
          <p:nvPr>
            <p:ph type="body" idx="10"/>
          </p:nvPr>
        </p:nvSpPr>
        <p:spPr>
          <a:xfrm>
            <a:off x="1212850" y="5243830"/>
            <a:ext cx="168592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LEMUS, JUAN MANUEL </a:t>
            </a:r>
          </a:p>
        </p:txBody>
      </p:sp>
      <p:sp>
        <p:nvSpPr>
          <p:cNvPr id="55" name=""/>
          <p:cNvSpPr/>
          <p:nvPr>
            <p:ph type="body" idx="10"/>
          </p:nvPr>
        </p:nvSpPr>
        <p:spPr>
          <a:xfrm>
            <a:off x="1212850" y="5346065"/>
            <a:ext cx="1685925" cy="99695"/>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LEMUS, JUAN MANUEL </a:t>
            </a:r>
          </a:p>
        </p:txBody>
      </p:sp>
      <p:sp>
        <p:nvSpPr>
          <p:cNvPr id="56" name=""/>
          <p:cNvSpPr/>
          <p:nvPr>
            <p:ph type="body" idx="10"/>
          </p:nvPr>
        </p:nvSpPr>
        <p:spPr>
          <a:xfrm>
            <a:off x="1212850" y="5447665"/>
            <a:ext cx="168910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HERN ANDEZ LEMUS, PURIFICACI ON </a:t>
            </a:r>
          </a:p>
        </p:txBody>
      </p:sp>
      <p:sp>
        <p:nvSpPr>
          <p:cNvPr id="57" name=""/>
          <p:cNvSpPr/>
          <p:nvPr>
            <p:ph type="body" idx="10"/>
          </p:nvPr>
        </p:nvSpPr>
        <p:spPr>
          <a:xfrm>
            <a:off x="1212850" y="5551170"/>
            <a:ext cx="159448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HERN ANDEZ LOZANO, ESTEFANI A </a:t>
            </a:r>
          </a:p>
        </p:txBody>
      </p:sp>
      <p:sp>
        <p:nvSpPr>
          <p:cNvPr id="58" name=""/>
          <p:cNvSpPr/>
          <p:nvPr>
            <p:ph type="body" idx="10"/>
          </p:nvPr>
        </p:nvSpPr>
        <p:spPr>
          <a:xfrm>
            <a:off x="1212850" y="5653405"/>
            <a:ext cx="1442085" cy="99060"/>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HERNÁNDEZ MARTI´N, REBECA </a:t>
            </a:r>
          </a:p>
        </p:txBody>
      </p:sp>
      <p:sp>
        <p:nvSpPr>
          <p:cNvPr id="59" name=""/>
          <p:cNvSpPr/>
          <p:nvPr>
            <p:ph type="body" idx="10"/>
          </p:nvPr>
        </p:nvSpPr>
        <p:spPr>
          <a:xfrm>
            <a:off x="1212850" y="5755640"/>
            <a:ext cx="138430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MIRA, MARIANO </a:t>
            </a:r>
          </a:p>
        </p:txBody>
      </p:sp>
      <p:sp>
        <p:nvSpPr>
          <p:cNvPr id="60" name=""/>
          <p:cNvSpPr/>
          <p:nvPr>
            <p:ph type="body" idx="10"/>
          </p:nvPr>
        </p:nvSpPr>
        <p:spPr>
          <a:xfrm>
            <a:off x="1212850" y="5857875"/>
            <a:ext cx="148463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MORENO, REBECA </a:t>
            </a:r>
          </a:p>
        </p:txBody>
      </p:sp>
      <p:sp>
        <p:nvSpPr>
          <p:cNvPr id="61" name=""/>
          <p:cNvSpPr/>
          <p:nvPr>
            <p:ph type="body" idx="10"/>
          </p:nvPr>
        </p:nvSpPr>
        <p:spPr>
          <a:xfrm>
            <a:off x="1212850" y="5958840"/>
            <a:ext cx="1484630" cy="1022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MORENO, REBECA </a:t>
            </a:r>
          </a:p>
        </p:txBody>
      </p:sp>
      <p:sp>
        <p:nvSpPr>
          <p:cNvPr id="62" name=""/>
          <p:cNvSpPr/>
          <p:nvPr>
            <p:ph type="body" idx="10"/>
          </p:nvPr>
        </p:nvSpPr>
        <p:spPr>
          <a:xfrm>
            <a:off x="1212850" y="6063615"/>
            <a:ext cx="178943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MUN OZ, PEDRO MIGUEL </a:t>
            </a:r>
          </a:p>
        </p:txBody>
      </p:sp>
      <p:sp>
        <p:nvSpPr>
          <p:cNvPr id="63" name=""/>
          <p:cNvSpPr/>
          <p:nvPr>
            <p:ph type="body" idx="10"/>
          </p:nvPr>
        </p:nvSpPr>
        <p:spPr>
          <a:xfrm>
            <a:off x="1212850" y="6165850"/>
            <a:ext cx="135382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HERNÁNDEZ NÚÑEZ, ISMAEL </a:t>
            </a:r>
          </a:p>
        </p:txBody>
      </p:sp>
      <p:sp>
        <p:nvSpPr>
          <p:cNvPr id="64" name=""/>
          <p:cNvSpPr/>
          <p:nvPr>
            <p:ph type="body" idx="10"/>
          </p:nvPr>
        </p:nvSpPr>
        <p:spPr>
          <a:xfrm>
            <a:off x="1212850" y="6267450"/>
            <a:ext cx="197548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HERN ANDEZ PACHECO, MARI A DE LA PAZ </a:t>
            </a:r>
          </a:p>
        </p:txBody>
      </p:sp>
      <p:sp>
        <p:nvSpPr>
          <p:cNvPr id="65" name=""/>
          <p:cNvSpPr/>
          <p:nvPr>
            <p:ph type="body" idx="10"/>
          </p:nvPr>
        </p:nvSpPr>
        <p:spPr>
          <a:xfrm>
            <a:off x="1212850" y="6371590"/>
            <a:ext cx="12776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HERN ANDEZ PEREZ, LUCIA </a:t>
            </a:r>
          </a:p>
        </p:txBody>
      </p:sp>
      <p:sp>
        <p:nvSpPr>
          <p:cNvPr id="66" name=""/>
          <p:cNvSpPr/>
          <p:nvPr>
            <p:ph type="body" idx="10"/>
          </p:nvPr>
        </p:nvSpPr>
        <p:spPr>
          <a:xfrm>
            <a:off x="1212850" y="6473825"/>
            <a:ext cx="134112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RAMOS, LAURA </a:t>
            </a:r>
          </a:p>
        </p:txBody>
      </p:sp>
      <p:sp>
        <p:nvSpPr>
          <p:cNvPr id="67" name=""/>
          <p:cNvSpPr/>
          <p:nvPr>
            <p:ph type="body" idx="10"/>
          </p:nvPr>
        </p:nvSpPr>
        <p:spPr>
          <a:xfrm>
            <a:off x="1212850" y="6575425"/>
            <a:ext cx="168275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HERN ANDEZ RODRI GUEZ, ANTONIO </a:t>
            </a:r>
          </a:p>
        </p:txBody>
      </p:sp>
      <p:sp>
        <p:nvSpPr>
          <p:cNvPr id="68" name=""/>
          <p:cNvSpPr/>
          <p:nvPr>
            <p:ph type="body" idx="10"/>
          </p:nvPr>
        </p:nvSpPr>
        <p:spPr>
          <a:xfrm>
            <a:off x="1212850" y="6677660"/>
            <a:ext cx="174688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ROLL ÁN, NURIA MARI´A </a:t>
            </a:r>
          </a:p>
        </p:txBody>
      </p:sp>
      <p:sp>
        <p:nvSpPr>
          <p:cNvPr id="69" name=""/>
          <p:cNvSpPr/>
          <p:nvPr>
            <p:ph type="body" idx="10"/>
          </p:nvPr>
        </p:nvSpPr>
        <p:spPr>
          <a:xfrm>
            <a:off x="1212850" y="6778625"/>
            <a:ext cx="2265045" cy="10223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ROMERO, MARI´A DE LOS DOLORES </a:t>
            </a:r>
          </a:p>
        </p:txBody>
      </p:sp>
      <p:sp>
        <p:nvSpPr>
          <p:cNvPr id="70" name=""/>
          <p:cNvSpPr/>
          <p:nvPr>
            <p:ph type="body" idx="10"/>
          </p:nvPr>
        </p:nvSpPr>
        <p:spPr>
          <a:xfrm>
            <a:off x="1212850" y="6883400"/>
            <a:ext cx="125285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0">
                <a:solidFill>
                  <a:srgbClr val="000000"/>
                </a:solidFill>
                <a:latin typeface="Bookman Old Style" pitchFamily="1" panose="02020603050405020304"/>
              </a:rPr>
              <a:t>HERN ANDEZ S AEZ, JAVIER </a:t>
            </a:r>
          </a:p>
        </p:txBody>
      </p:sp>
      <p:sp>
        <p:nvSpPr>
          <p:cNvPr id="71" name=""/>
          <p:cNvSpPr/>
          <p:nvPr>
            <p:ph type="body" idx="10"/>
          </p:nvPr>
        </p:nvSpPr>
        <p:spPr>
          <a:xfrm>
            <a:off x="1212850" y="6985635"/>
            <a:ext cx="1868805"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HERNÁNDEZ SANTIAGO, ÁNGEL JAVIER </a:t>
            </a:r>
          </a:p>
        </p:txBody>
      </p:sp>
      <p:sp>
        <p:nvSpPr>
          <p:cNvPr id="72" name=""/>
          <p:cNvSpPr/>
          <p:nvPr>
            <p:ph type="body" idx="10"/>
          </p:nvPr>
        </p:nvSpPr>
        <p:spPr>
          <a:xfrm>
            <a:off x="1212850" y="7087870"/>
            <a:ext cx="150876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SERRANO, CARLOS </a:t>
            </a:r>
          </a:p>
        </p:txBody>
      </p:sp>
      <p:sp>
        <p:nvSpPr>
          <p:cNvPr id="73" name=""/>
          <p:cNvSpPr/>
          <p:nvPr>
            <p:ph type="body" idx="10"/>
          </p:nvPr>
        </p:nvSpPr>
        <p:spPr>
          <a:xfrm>
            <a:off x="1212850" y="7191375"/>
            <a:ext cx="1325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HERN ANDEZ TENA, HELENA </a:t>
            </a:r>
          </a:p>
        </p:txBody>
      </p:sp>
      <p:sp>
        <p:nvSpPr>
          <p:cNvPr id="74" name=""/>
          <p:cNvSpPr/>
          <p:nvPr>
            <p:ph type="body" idx="10"/>
          </p:nvPr>
        </p:nvSpPr>
        <p:spPr>
          <a:xfrm>
            <a:off x="1212850" y="7293610"/>
            <a:ext cx="1325880" cy="9906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TENA, HELENA </a:t>
            </a:r>
          </a:p>
        </p:txBody>
      </p:sp>
      <p:sp>
        <p:nvSpPr>
          <p:cNvPr id="75" name=""/>
          <p:cNvSpPr/>
          <p:nvPr>
            <p:ph type="body" idx="10"/>
          </p:nvPr>
        </p:nvSpPr>
        <p:spPr>
          <a:xfrm>
            <a:off x="1212850" y="7395210"/>
            <a:ext cx="152146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HERN ANDEZ TREJO, FERNANDO </a:t>
            </a:r>
          </a:p>
        </p:txBody>
      </p:sp>
      <p:sp>
        <p:nvSpPr>
          <p:cNvPr id="76" name=""/>
          <p:cNvSpPr/>
          <p:nvPr>
            <p:ph type="body" idx="10"/>
          </p:nvPr>
        </p:nvSpPr>
        <p:spPr>
          <a:xfrm>
            <a:off x="1212850" y="7497445"/>
            <a:ext cx="1731645" cy="99060"/>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HERNÁNDEZ VALIENTE, JOSÉMARI´A </a:t>
            </a:r>
          </a:p>
        </p:txBody>
      </p:sp>
      <p:sp>
        <p:nvSpPr>
          <p:cNvPr id="77" name=""/>
          <p:cNvSpPr/>
          <p:nvPr>
            <p:ph type="body" idx="10"/>
          </p:nvPr>
        </p:nvSpPr>
        <p:spPr>
          <a:xfrm>
            <a:off x="1212850" y="7599045"/>
            <a:ext cx="2426335"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5">
                <a:solidFill>
                  <a:srgbClr val="000000"/>
                </a:solidFill>
                <a:latin typeface="Bookman Old Style" pitchFamily="1" panose="02020603050405020304"/>
              </a:rPr>
              <a:t>HERNÁNDEZ XOCHITIOTZIN, NATIVIDAD ILHUICATL </a:t>
            </a:r>
          </a:p>
        </p:txBody>
      </p:sp>
      <p:sp>
        <p:nvSpPr>
          <p:cNvPr id="78" name=""/>
          <p:cNvSpPr/>
          <p:nvPr>
            <p:ph type="body" idx="10"/>
          </p:nvPr>
        </p:nvSpPr>
        <p:spPr>
          <a:xfrm>
            <a:off x="1212850" y="7703185"/>
            <a:ext cx="120396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HERRADOR LOPEZ, OLGA </a:t>
            </a:r>
          </a:p>
        </p:txBody>
      </p:sp>
      <p:sp>
        <p:nvSpPr>
          <p:cNvPr id="79" name=""/>
          <p:cNvSpPr/>
          <p:nvPr>
            <p:ph type="body" idx="10"/>
          </p:nvPr>
        </p:nvSpPr>
        <p:spPr>
          <a:xfrm>
            <a:off x="1212850" y="7805420"/>
            <a:ext cx="1329055"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HERRERA BARRERO, MARI A </a:t>
            </a:r>
          </a:p>
        </p:txBody>
      </p:sp>
      <p:sp>
        <p:nvSpPr>
          <p:cNvPr id="80" name=""/>
          <p:cNvSpPr/>
          <p:nvPr>
            <p:ph type="body" idx="10"/>
          </p:nvPr>
        </p:nvSpPr>
        <p:spPr>
          <a:xfrm>
            <a:off x="1212850" y="7907655"/>
            <a:ext cx="140208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0">
                <a:solidFill>
                  <a:srgbClr val="000000"/>
                </a:solidFill>
                <a:latin typeface="Bookman Old Style" pitchFamily="1" panose="02020603050405020304"/>
              </a:rPr>
              <a:t>HERRERA DE MIGUEL, ELENA </a:t>
            </a:r>
          </a:p>
        </p:txBody>
      </p:sp>
      <p:sp>
        <p:nvSpPr>
          <p:cNvPr id="81" name=""/>
          <p:cNvSpPr/>
          <p:nvPr>
            <p:ph type="body" idx="10"/>
          </p:nvPr>
        </p:nvSpPr>
        <p:spPr>
          <a:xfrm>
            <a:off x="1212850" y="8011160"/>
            <a:ext cx="13411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HERRERA DELGADO, LAURA </a:t>
            </a:r>
          </a:p>
        </p:txBody>
      </p:sp>
      <p:sp>
        <p:nvSpPr>
          <p:cNvPr id="82" name=""/>
          <p:cNvSpPr/>
          <p:nvPr>
            <p:ph type="body" idx="10"/>
          </p:nvPr>
        </p:nvSpPr>
        <p:spPr>
          <a:xfrm>
            <a:off x="1212850" y="8113395"/>
            <a:ext cx="178625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HERRERA ELENA, FRANCISCO JAVIER </a:t>
            </a:r>
          </a:p>
        </p:txBody>
      </p:sp>
      <p:sp>
        <p:nvSpPr>
          <p:cNvPr id="83" name=""/>
          <p:cNvSpPr/>
          <p:nvPr>
            <p:ph type="body" idx="10"/>
          </p:nvPr>
        </p:nvSpPr>
        <p:spPr>
          <a:xfrm>
            <a:off x="1212850" y="8215630"/>
            <a:ext cx="17316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HERRERA ELENA, MARI A FELICIDAD </a:t>
            </a:r>
          </a:p>
        </p:txBody>
      </p:sp>
      <p:sp>
        <p:nvSpPr>
          <p:cNvPr id="84" name=""/>
          <p:cNvSpPr/>
          <p:nvPr>
            <p:ph type="body" idx="10"/>
          </p:nvPr>
        </p:nvSpPr>
        <p:spPr>
          <a:xfrm>
            <a:off x="1212850" y="8317865"/>
            <a:ext cx="135953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HERRERA FERRERA, NOELIA </a:t>
            </a:r>
          </a:p>
        </p:txBody>
      </p:sp>
      <p:sp>
        <p:nvSpPr>
          <p:cNvPr id="85" name=""/>
          <p:cNvSpPr/>
          <p:nvPr>
            <p:ph type="body" idx="10"/>
          </p:nvPr>
        </p:nvSpPr>
        <p:spPr>
          <a:xfrm>
            <a:off x="1212850" y="8418830"/>
            <a:ext cx="1868805" cy="102235"/>
          </a:xfrm>
          <a:prstGeom prst="rect">
            <a:avLst/>
          </a:prstGeom>
          <a:noFill/>
          <a:ln w="0" cmpd="sng">
            <a:noFill/>
            <a:prstDash val="solid"/>
          </a:ln>
        </p:spPr>
        <p:txBody>
          <a:bodyPr vert="horz" lIns="0" tIns="8890" rIns="0" bIns="0" anchor="t"/>
          <a:lstStyle/>
          <a:p>
            <a:pPr marL="0" marR="0" indent="0" algn="l">
              <a:lnSpc>
                <a:spcPts val="700"/>
              </a:lnSpc>
              <a:spcAft>
                <a:spcPts val="0"/>
              </a:spcAft>
            </a:pPr>
            <a:r>
              <a:rPr lang="es-ES" sz="650" spc="20">
                <a:solidFill>
                  <a:srgbClr val="000000"/>
                </a:solidFill>
                <a:latin typeface="Bookman Old Style" pitchFamily="1" panose="02020603050405020304"/>
              </a:rPr>
              <a:t>HERRERA MEDINA, FRANCISCO RAMÓN </a:t>
            </a:r>
          </a:p>
        </p:txBody>
      </p:sp>
      <p:sp>
        <p:nvSpPr>
          <p:cNvPr id="86" name=""/>
          <p:cNvSpPr/>
          <p:nvPr>
            <p:ph type="body" idx="10"/>
          </p:nvPr>
        </p:nvSpPr>
        <p:spPr>
          <a:xfrm>
            <a:off x="1212850" y="8522970"/>
            <a:ext cx="150876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HERRERA S ANCHEZ, LEOPOLDO </a:t>
            </a:r>
          </a:p>
        </p:txBody>
      </p:sp>
      <p:sp>
        <p:nvSpPr>
          <p:cNvPr id="87" name=""/>
          <p:cNvSpPr/>
          <p:nvPr>
            <p:ph type="body" idx="10"/>
          </p:nvPr>
        </p:nvSpPr>
        <p:spPr>
          <a:xfrm>
            <a:off x="1212850" y="8625205"/>
            <a:ext cx="1478280" cy="99695"/>
          </a:xfrm>
          <a:prstGeom prst="rect">
            <a:avLst/>
          </a:prstGeom>
          <a:noFill/>
          <a:ln w="0" cmpd="sng">
            <a:noFill/>
            <a:prstDash val="solid"/>
          </a:ln>
        </p:spPr>
        <p:txBody>
          <a:bodyPr vert="horz" lIns="0" tIns="6985" rIns="0" bIns="0" anchor="t"/>
          <a:lstStyle/>
          <a:p>
            <a:pPr marL="0" marR="0" indent="0" algn="l">
              <a:lnSpc>
                <a:spcPts val="700"/>
              </a:lnSpc>
              <a:spcAft>
                <a:spcPts val="0"/>
              </a:spcAft>
            </a:pPr>
            <a:r>
              <a:rPr lang="es-ES" sz="650" spc="5">
                <a:solidFill>
                  <a:srgbClr val="000000"/>
                </a:solidFill>
                <a:latin typeface="Bookman Old Style" pitchFamily="1" panose="02020603050405020304"/>
              </a:rPr>
              <a:t>HERRERAS ÁNCHEZ, LEOPOLDO </a:t>
            </a:r>
          </a:p>
        </p:txBody>
      </p:sp>
      <p:sp>
        <p:nvSpPr>
          <p:cNvPr id="88" name=""/>
          <p:cNvSpPr/>
          <p:nvPr>
            <p:ph type="body" idx="10"/>
          </p:nvPr>
        </p:nvSpPr>
        <p:spPr>
          <a:xfrm>
            <a:off x="1212850" y="8727440"/>
            <a:ext cx="12744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HERREROARIAS, JOSE LUIS </a:t>
            </a:r>
          </a:p>
        </p:txBody>
      </p:sp>
      <p:sp>
        <p:nvSpPr>
          <p:cNvPr id="89" name=""/>
          <p:cNvSpPr/>
          <p:nvPr>
            <p:ph type="body" idx="10"/>
          </p:nvPr>
        </p:nvSpPr>
        <p:spPr>
          <a:xfrm>
            <a:off x="1212850" y="8830945"/>
            <a:ext cx="185928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HERREZUELO SABIDO, EVARISTO JOSE </a:t>
            </a:r>
          </a:p>
        </p:txBody>
      </p:sp>
      <p:sp>
        <p:nvSpPr>
          <p:cNvPr id="90" name=""/>
          <p:cNvSpPr/>
          <p:nvPr>
            <p:ph type="body" idx="10"/>
          </p:nvPr>
        </p:nvSpPr>
        <p:spPr>
          <a:xfrm>
            <a:off x="1212850" y="8933180"/>
            <a:ext cx="1902460" cy="996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15">
                <a:solidFill>
                  <a:srgbClr val="000000"/>
                </a:solidFill>
                <a:latin typeface="Bookman Old Style" pitchFamily="1" panose="02020603050405020304"/>
              </a:rPr>
              <a:t>HERREZUELO SÁNCHEZ, MIGUEL ÁNGEL </a:t>
            </a:r>
          </a:p>
        </p:txBody>
      </p:sp>
      <p:sp>
        <p:nvSpPr>
          <p:cNvPr id="91" name=""/>
          <p:cNvSpPr/>
          <p:nvPr>
            <p:ph type="body" idx="10"/>
          </p:nvPr>
        </p:nvSpPr>
        <p:spPr>
          <a:xfrm>
            <a:off x="1212850" y="9035415"/>
            <a:ext cx="145415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5">
                <a:solidFill>
                  <a:srgbClr val="000000"/>
                </a:solidFill>
                <a:latin typeface="Bookman Old Style" pitchFamily="1" panose="02020603050405020304"/>
              </a:rPr>
              <a:t>HIDALGO CARMONA, ANTONIA </a:t>
            </a:r>
          </a:p>
        </p:txBody>
      </p:sp>
      <p:sp>
        <p:nvSpPr>
          <p:cNvPr id="92" name=""/>
          <p:cNvSpPr/>
          <p:nvPr>
            <p:ph type="body" idx="10"/>
          </p:nvPr>
        </p:nvSpPr>
        <p:spPr>
          <a:xfrm>
            <a:off x="1212850" y="9137650"/>
            <a:ext cx="152146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10">
                <a:solidFill>
                  <a:srgbClr val="000000"/>
                </a:solidFill>
                <a:latin typeface="Bookman Old Style" pitchFamily="1" panose="02020603050405020304"/>
              </a:rPr>
              <a:t>HIDALGO ESPINAR, MARI A JOSE </a:t>
            </a:r>
          </a:p>
        </p:txBody>
      </p:sp>
      <p:sp>
        <p:nvSpPr>
          <p:cNvPr id="93" name=""/>
          <p:cNvSpPr/>
          <p:nvPr>
            <p:ph type="body" idx="10"/>
          </p:nvPr>
        </p:nvSpPr>
        <p:spPr>
          <a:xfrm>
            <a:off x="1212850" y="9239250"/>
            <a:ext cx="158813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HIDALGO GUISADO, MARI A GEMA </a:t>
            </a:r>
          </a:p>
        </p:txBody>
      </p:sp>
      <p:sp>
        <p:nvSpPr>
          <p:cNvPr id="94" name=""/>
          <p:cNvSpPr/>
          <p:nvPr>
            <p:ph type="body" idx="10"/>
          </p:nvPr>
        </p:nvSpPr>
        <p:spPr>
          <a:xfrm>
            <a:off x="3797935" y="1155700"/>
            <a:ext cx="2072640"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95" name=""/>
          <p:cNvSpPr/>
          <p:nvPr>
            <p:ph type="body" idx="10"/>
          </p:nvPr>
        </p:nvSpPr>
        <p:spPr>
          <a:xfrm>
            <a:off x="3797935" y="1264285"/>
            <a:ext cx="13804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96" name=""/>
          <p:cNvSpPr/>
          <p:nvPr>
            <p:ph type="body" idx="10"/>
          </p:nvPr>
        </p:nvSpPr>
        <p:spPr>
          <a:xfrm>
            <a:off x="3797935" y="1367790"/>
            <a:ext cx="13804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97" name=""/>
          <p:cNvSpPr/>
          <p:nvPr>
            <p:ph type="body" idx="10"/>
          </p:nvPr>
        </p:nvSpPr>
        <p:spPr>
          <a:xfrm>
            <a:off x="3797935" y="1470025"/>
            <a:ext cx="2136775"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5">
                <a:solidFill>
                  <a:srgbClr val="000000"/>
                </a:solidFill>
                <a:latin typeface="Bookman Old Style" pitchFamily="1" panose="02020603050405020304"/>
              </a:rPr>
              <a:t>ALUMNOS DE PROGRAMAS DE INTERCAMBIO </a:t>
            </a:r>
          </a:p>
        </p:txBody>
      </p:sp>
      <p:sp>
        <p:nvSpPr>
          <p:cNvPr id="98" name=""/>
          <p:cNvSpPr/>
          <p:nvPr>
            <p:ph type="body" idx="10"/>
          </p:nvPr>
        </p:nvSpPr>
        <p:spPr>
          <a:xfrm>
            <a:off x="3797935" y="1571625"/>
            <a:ext cx="1380490" cy="102235"/>
          </a:xfrm>
          <a:prstGeom prst="rect">
            <a:avLst/>
          </a:prstGeom>
          <a:noFill/>
          <a:ln w="0" cmpd="sng">
            <a:noFill/>
            <a:prstDash val="solid"/>
          </a:ln>
        </p:spPr>
        <p:txBody>
          <a:bodyPr vert="horz" lIns="0" tIns="8255" rIns="0" bIns="0" anchor="t"/>
          <a:lstStyle/>
          <a:p>
            <a:pPr marL="0" marR="0" indent="0" algn="l">
              <a:lnSpc>
                <a:spcPts val="700"/>
              </a:lnSpc>
              <a:spcAft>
                <a:spcPts val="25"/>
              </a:spcAft>
            </a:pPr>
            <a:r>
              <a:rPr lang="es-ES" sz="650" spc="10">
                <a:solidFill>
                  <a:srgbClr val="000000"/>
                </a:solidFill>
                <a:latin typeface="Bookman Old Style" pitchFamily="1" panose="02020603050405020304"/>
              </a:rPr>
              <a:t>Lic. EN BIOLOGIA (PLAN 1999) </a:t>
            </a:r>
          </a:p>
        </p:txBody>
      </p:sp>
      <p:sp>
        <p:nvSpPr>
          <p:cNvPr id="99" name=""/>
          <p:cNvSpPr/>
          <p:nvPr>
            <p:ph type="body" idx="10"/>
          </p:nvPr>
        </p:nvSpPr>
        <p:spPr>
          <a:xfrm>
            <a:off x="3797935" y="1673860"/>
            <a:ext cx="1496695"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00" name=""/>
          <p:cNvSpPr/>
          <p:nvPr>
            <p:ph type="body" idx="10"/>
          </p:nvPr>
        </p:nvSpPr>
        <p:spPr>
          <a:xfrm>
            <a:off x="3797935" y="1772285"/>
            <a:ext cx="1410970" cy="10604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0">
                <a:solidFill>
                  <a:srgbClr val="000000"/>
                </a:solidFill>
                <a:latin typeface="Bookman Old Style" pitchFamily="1" panose="02020603050405020304"/>
              </a:rPr>
              <a:t>Lic. EN BIOLOGI´A (PLAN 1994) </a:t>
            </a:r>
          </a:p>
        </p:txBody>
      </p:sp>
      <p:sp>
        <p:nvSpPr>
          <p:cNvPr id="101" name=""/>
          <p:cNvSpPr/>
          <p:nvPr>
            <p:ph type="body" idx="10"/>
          </p:nvPr>
        </p:nvSpPr>
        <p:spPr>
          <a:xfrm>
            <a:off x="3797935" y="1878330"/>
            <a:ext cx="847090" cy="100330"/>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0">
                <a:solidFill>
                  <a:srgbClr val="000000"/>
                </a:solidFill>
                <a:latin typeface="Bookman Old Style" pitchFamily="1" panose="02020603050405020304"/>
              </a:rPr>
              <a:t>Lic. EN ENOLOGIA </a:t>
            </a:r>
          </a:p>
        </p:txBody>
      </p:sp>
      <p:sp>
        <p:nvSpPr>
          <p:cNvPr id="102" name=""/>
          <p:cNvSpPr/>
          <p:nvPr>
            <p:ph type="body" idx="10"/>
          </p:nvPr>
        </p:nvSpPr>
        <p:spPr>
          <a:xfrm>
            <a:off x="3797935" y="1978660"/>
            <a:ext cx="2310130" cy="104140"/>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5">
                <a:solidFill>
                  <a:srgbClr val="000000"/>
                </a:solidFill>
                <a:latin typeface="Bookman Old Style" pitchFamily="1" panose="02020603050405020304"/>
              </a:rPr>
              <a:t>Lic. EN CIENCIAS: Sec. MATEMÁTICAS (PLAN 1982) </a:t>
            </a:r>
          </a:p>
        </p:txBody>
      </p:sp>
      <p:sp>
        <p:nvSpPr>
          <p:cNvPr id="103" name=""/>
          <p:cNvSpPr/>
          <p:nvPr>
            <p:ph type="body" idx="10"/>
          </p:nvPr>
        </p:nvSpPr>
        <p:spPr>
          <a:xfrm>
            <a:off x="3797935" y="2084070"/>
            <a:ext cx="2084705" cy="102235"/>
          </a:xfrm>
          <a:prstGeom prst="rect">
            <a:avLst/>
          </a:prstGeom>
          <a:noFill/>
          <a:ln w="0" cmpd="sng">
            <a:noFill/>
            <a:prstDash val="solid"/>
          </a:ln>
        </p:spPr>
        <p:txBody>
          <a:bodyPr vert="horz" lIns="0" tIns="7620" rIns="0" bIns="0" anchor="t"/>
          <a:lstStyle/>
          <a:p>
            <a:pPr marL="0" marR="0" indent="0" algn="l">
              <a:lnSpc>
                <a:spcPts val="700"/>
              </a:lnSpc>
              <a:spcAft>
                <a:spcPts val="20"/>
              </a:spcAft>
            </a:pPr>
            <a:r>
              <a:rPr lang="es-ES" sz="650" spc="5">
                <a:solidFill>
                  <a:srgbClr val="000000"/>
                </a:solidFill>
                <a:latin typeface="Bookman Old Style" pitchFamily="1" panose="02020603050405020304"/>
              </a:rPr>
              <a:t>Lic. EN CIENCIAS: Sec. QUI MICAS (PLAN 1978) </a:t>
            </a:r>
          </a:p>
        </p:txBody>
      </p:sp>
      <p:sp>
        <p:nvSpPr>
          <p:cNvPr id="104" name=""/>
          <p:cNvSpPr/>
          <p:nvPr>
            <p:ph type="body" idx="10"/>
          </p:nvPr>
        </p:nvSpPr>
        <p:spPr>
          <a:xfrm>
            <a:off x="3797935" y="2187575"/>
            <a:ext cx="219773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CIENCIAS: Sec. BIOL OGICAS (PLAN 1982) </a:t>
            </a:r>
          </a:p>
        </p:txBody>
      </p:sp>
      <p:sp>
        <p:nvSpPr>
          <p:cNvPr id="105" name=""/>
          <p:cNvSpPr/>
          <p:nvPr>
            <p:ph type="body" idx="10"/>
          </p:nvPr>
        </p:nvSpPr>
        <p:spPr>
          <a:xfrm>
            <a:off x="3797935" y="2289810"/>
            <a:ext cx="1021080" cy="96520"/>
          </a:xfrm>
          <a:prstGeom prst="rect">
            <a:avLst/>
          </a:prstGeom>
          <a:noFill/>
          <a:ln w="0" cmpd="sng">
            <a:noFill/>
            <a:prstDash val="solid"/>
          </a:ln>
        </p:spPr>
        <p:txBody>
          <a:bodyPr vert="horz" lIns="0" tIns="6350" rIns="0" bIns="0" anchor="t"/>
          <a:lstStyle/>
          <a:p>
            <a:pPr marL="0" marR="0" indent="0" algn="l">
              <a:lnSpc>
                <a:spcPts val="600"/>
              </a:lnSpc>
              <a:spcAft>
                <a:spcPts val="0"/>
              </a:spcAft>
            </a:pPr>
            <a:r>
              <a:rPr lang="es-ES" sz="650" spc="10">
                <a:solidFill>
                  <a:srgbClr val="000000"/>
                </a:solidFill>
                <a:latin typeface="Bookman Old Style" pitchFamily="1" panose="02020603050405020304"/>
              </a:rPr>
              <a:t>INGENIERIA QUIMICA </a:t>
            </a:r>
          </a:p>
        </p:txBody>
      </p:sp>
      <p:sp>
        <p:nvSpPr>
          <p:cNvPr id="106" name=""/>
          <p:cNvSpPr/>
          <p:nvPr>
            <p:ph type="body" idx="10"/>
          </p:nvPr>
        </p:nvSpPr>
        <p:spPr>
          <a:xfrm>
            <a:off x="3797935" y="2387600"/>
            <a:ext cx="14966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07" name=""/>
          <p:cNvSpPr/>
          <p:nvPr>
            <p:ph type="body" idx="10"/>
          </p:nvPr>
        </p:nvSpPr>
        <p:spPr>
          <a:xfrm>
            <a:off x="3797935" y="2492375"/>
            <a:ext cx="1609090" cy="99060"/>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1998) </a:t>
            </a:r>
          </a:p>
        </p:txBody>
      </p:sp>
      <p:sp>
        <p:nvSpPr>
          <p:cNvPr id="108" name=""/>
          <p:cNvSpPr/>
          <p:nvPr>
            <p:ph type="body" idx="10"/>
          </p:nvPr>
        </p:nvSpPr>
        <p:spPr>
          <a:xfrm>
            <a:off x="3797935" y="2591435"/>
            <a:ext cx="2072640"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109" name=""/>
          <p:cNvSpPr/>
          <p:nvPr>
            <p:ph type="body" idx="10"/>
          </p:nvPr>
        </p:nvSpPr>
        <p:spPr>
          <a:xfrm>
            <a:off x="3797935" y="2699385"/>
            <a:ext cx="1222375" cy="10223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FISICA (PLAN 1994) </a:t>
            </a:r>
          </a:p>
        </p:txBody>
      </p:sp>
      <p:sp>
        <p:nvSpPr>
          <p:cNvPr id="110" name=""/>
          <p:cNvSpPr/>
          <p:nvPr>
            <p:ph type="body" idx="10"/>
          </p:nvPr>
        </p:nvSpPr>
        <p:spPr>
          <a:xfrm>
            <a:off x="3797935" y="2801620"/>
            <a:ext cx="1496695" cy="96520"/>
          </a:xfrm>
          <a:prstGeom prst="rect">
            <a:avLst/>
          </a:prstGeom>
          <a:noFill/>
          <a:ln w="0" cmpd="sng">
            <a:noFill/>
            <a:prstDash val="solid"/>
          </a:ln>
        </p:spPr>
        <p:txBody>
          <a:bodyPr vert="horz" lIns="0" tIns="6350" rIns="0" bIns="0" anchor="t"/>
          <a:lstStyle/>
          <a:p>
            <a:pPr marL="0" marR="0" indent="0" algn="l">
              <a:lnSpc>
                <a:spcPts val="600"/>
              </a:lnSpc>
              <a:spcAft>
                <a:spcPts val="0"/>
              </a:spcAft>
            </a:pPr>
            <a:r>
              <a:rPr lang="es-ES" sz="650" spc="10">
                <a:solidFill>
                  <a:srgbClr val="000000"/>
                </a:solidFill>
                <a:latin typeface="Bookman Old Style" pitchFamily="1" panose="02020603050405020304"/>
              </a:rPr>
              <a:t>Lic. EN CIENCIAS AMBIENTALES </a:t>
            </a:r>
          </a:p>
        </p:txBody>
      </p:sp>
      <p:sp>
        <p:nvSpPr>
          <p:cNvPr id="111" name=""/>
          <p:cNvSpPr/>
          <p:nvPr>
            <p:ph type="body" idx="10"/>
          </p:nvPr>
        </p:nvSpPr>
        <p:spPr>
          <a:xfrm>
            <a:off x="3797935" y="2992120"/>
            <a:ext cx="1380490" cy="10223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12" name=""/>
          <p:cNvSpPr/>
          <p:nvPr>
            <p:ph type="body" idx="10"/>
          </p:nvPr>
        </p:nvSpPr>
        <p:spPr>
          <a:xfrm>
            <a:off x="3797935" y="3094355"/>
            <a:ext cx="1021080" cy="9969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0">
                <a:solidFill>
                  <a:srgbClr val="000000"/>
                </a:solidFill>
                <a:latin typeface="Bookman Old Style" pitchFamily="1" panose="02020603050405020304"/>
              </a:rPr>
              <a:t>INGENIERIA QUIMICA </a:t>
            </a:r>
          </a:p>
        </p:txBody>
      </p:sp>
      <p:sp>
        <p:nvSpPr>
          <p:cNvPr id="113" name=""/>
          <p:cNvSpPr/>
          <p:nvPr>
            <p:ph type="body" idx="10"/>
          </p:nvPr>
        </p:nvSpPr>
        <p:spPr>
          <a:xfrm>
            <a:off x="3797935" y="3194050"/>
            <a:ext cx="169164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GRADO EN CIENCIAS AMBIENTALES </a:t>
            </a:r>
          </a:p>
        </p:txBody>
      </p:sp>
      <p:sp>
        <p:nvSpPr>
          <p:cNvPr id="114" name=""/>
          <p:cNvSpPr/>
          <p:nvPr>
            <p:ph type="body" idx="10"/>
          </p:nvPr>
        </p:nvSpPr>
        <p:spPr>
          <a:xfrm>
            <a:off x="3797935" y="3295650"/>
            <a:ext cx="207264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M.U. For. Prof. EN EDUCACI ON SECUNDARIA </a:t>
            </a:r>
          </a:p>
        </p:txBody>
      </p:sp>
      <p:sp>
        <p:nvSpPr>
          <p:cNvPr id="115" name=""/>
          <p:cNvSpPr/>
          <p:nvPr>
            <p:ph type="body" idx="10"/>
          </p:nvPr>
        </p:nvSpPr>
        <p:spPr>
          <a:xfrm>
            <a:off x="3797935" y="3399790"/>
            <a:ext cx="85026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GRADO EN FI SICA </a:t>
            </a:r>
          </a:p>
        </p:txBody>
      </p:sp>
      <p:sp>
        <p:nvSpPr>
          <p:cNvPr id="116" name=""/>
          <p:cNvSpPr/>
          <p:nvPr>
            <p:ph type="body" idx="10"/>
          </p:nvPr>
        </p:nvSpPr>
        <p:spPr>
          <a:xfrm>
            <a:off x="3797935" y="3502025"/>
            <a:ext cx="1496695"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10">
                <a:solidFill>
                  <a:srgbClr val="000000"/>
                </a:solidFill>
                <a:latin typeface="Bookman Old Style" pitchFamily="1" panose="02020603050405020304"/>
              </a:rPr>
              <a:t>Lic. EN CIENCIAS AMBIENTALES </a:t>
            </a:r>
          </a:p>
        </p:txBody>
      </p:sp>
      <p:sp>
        <p:nvSpPr>
          <p:cNvPr id="117" name=""/>
          <p:cNvSpPr/>
          <p:nvPr>
            <p:ph type="body" idx="10"/>
          </p:nvPr>
        </p:nvSpPr>
        <p:spPr>
          <a:xfrm>
            <a:off x="3797935" y="3608070"/>
            <a:ext cx="1380490" cy="9842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18" name=""/>
          <p:cNvSpPr/>
          <p:nvPr>
            <p:ph type="body" idx="10"/>
          </p:nvPr>
        </p:nvSpPr>
        <p:spPr>
          <a:xfrm>
            <a:off x="3797935" y="3706495"/>
            <a:ext cx="2072640" cy="9969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119" name=""/>
          <p:cNvSpPr/>
          <p:nvPr>
            <p:ph type="body" idx="10"/>
          </p:nvPr>
        </p:nvSpPr>
        <p:spPr>
          <a:xfrm>
            <a:off x="3797935" y="3808095"/>
            <a:ext cx="1410970" cy="106045"/>
          </a:xfrm>
          <a:prstGeom prst="rect">
            <a:avLst/>
          </a:prstGeom>
          <a:noFill/>
          <a:ln w="0" cmpd="sng">
            <a:noFill/>
            <a:prstDash val="solid"/>
          </a:ln>
        </p:spPr>
        <p:txBody>
          <a:bodyPr vert="horz" lIns="0" tIns="0" rIns="0" bIns="0" anchor="t"/>
          <a:lstStyle/>
          <a:p>
            <a:pPr marL="0" marR="0" indent="0" algn="l">
              <a:lnSpc>
                <a:spcPts val="800"/>
              </a:lnSpc>
              <a:spcAft>
                <a:spcPts val="25"/>
              </a:spcAft>
            </a:pPr>
            <a:r>
              <a:rPr lang="es-ES" sz="650" spc="10">
                <a:solidFill>
                  <a:srgbClr val="000000"/>
                </a:solidFill>
                <a:latin typeface="Bookman Old Style" pitchFamily="1" panose="02020603050405020304"/>
              </a:rPr>
              <a:t>Lic. EN BIOLOGI´A (PLAN 1994) </a:t>
            </a:r>
          </a:p>
        </p:txBody>
      </p:sp>
      <p:sp>
        <p:nvSpPr>
          <p:cNvPr id="120" name=""/>
          <p:cNvSpPr/>
          <p:nvPr>
            <p:ph type="body" idx="10"/>
          </p:nvPr>
        </p:nvSpPr>
        <p:spPr>
          <a:xfrm>
            <a:off x="3797935" y="3916045"/>
            <a:ext cx="13804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21" name=""/>
          <p:cNvSpPr/>
          <p:nvPr>
            <p:ph type="body" idx="10"/>
          </p:nvPr>
        </p:nvSpPr>
        <p:spPr>
          <a:xfrm>
            <a:off x="3797935" y="4018280"/>
            <a:ext cx="1380490" cy="100330"/>
          </a:xfrm>
          <a:prstGeom prst="rect">
            <a:avLst/>
          </a:prstGeom>
          <a:noFill/>
          <a:ln w="0" cmpd="sng">
            <a:noFill/>
            <a:prstDash val="solid"/>
          </a:ln>
        </p:spPr>
        <p:txBody>
          <a:bodyPr vert="horz" lIns="0" tIns="571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22" name=""/>
          <p:cNvSpPr/>
          <p:nvPr>
            <p:ph type="body" idx="10"/>
          </p:nvPr>
        </p:nvSpPr>
        <p:spPr>
          <a:xfrm>
            <a:off x="3797935" y="4118610"/>
            <a:ext cx="847090" cy="9969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0">
                <a:solidFill>
                  <a:srgbClr val="000000"/>
                </a:solidFill>
                <a:latin typeface="Bookman Old Style" pitchFamily="1" panose="02020603050405020304"/>
              </a:rPr>
              <a:t>Lic. EN ENOLOGIA </a:t>
            </a:r>
          </a:p>
        </p:txBody>
      </p:sp>
      <p:sp>
        <p:nvSpPr>
          <p:cNvPr id="123" name=""/>
          <p:cNvSpPr/>
          <p:nvPr>
            <p:ph type="body" idx="10"/>
          </p:nvPr>
        </p:nvSpPr>
        <p:spPr>
          <a:xfrm>
            <a:off x="3797935" y="4219575"/>
            <a:ext cx="207264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M.U. For. Prof. EN EDUCACI ON SECUNDARIA </a:t>
            </a:r>
          </a:p>
        </p:txBody>
      </p:sp>
      <p:sp>
        <p:nvSpPr>
          <p:cNvPr id="124" name=""/>
          <p:cNvSpPr/>
          <p:nvPr>
            <p:ph type="body" idx="10"/>
          </p:nvPr>
        </p:nvSpPr>
        <p:spPr>
          <a:xfrm>
            <a:off x="3797935" y="4324350"/>
            <a:ext cx="1380490" cy="102235"/>
          </a:xfrm>
          <a:prstGeom prst="rect">
            <a:avLst/>
          </a:prstGeom>
          <a:noFill/>
          <a:ln w="0" cmpd="sng">
            <a:noFill/>
            <a:prstDash val="solid"/>
          </a:ln>
        </p:spPr>
        <p:txBody>
          <a:bodyPr vert="horz" lIns="0" tIns="7620" rIns="0" bIns="0" anchor="t"/>
          <a:lstStyle/>
          <a:p>
            <a:pPr marL="0" marR="0" indent="0" algn="l">
              <a:lnSpc>
                <a:spcPts val="700"/>
              </a:lnSpc>
              <a:spcAft>
                <a:spcPts val="20"/>
              </a:spcAft>
            </a:pPr>
            <a:r>
              <a:rPr lang="es-ES" sz="650" spc="10">
                <a:solidFill>
                  <a:srgbClr val="000000"/>
                </a:solidFill>
                <a:latin typeface="Bookman Old Style" pitchFamily="1" panose="02020603050405020304"/>
              </a:rPr>
              <a:t>Lic. EN BIOLOGIA (PLAN 1999) </a:t>
            </a:r>
          </a:p>
        </p:txBody>
      </p:sp>
      <p:sp>
        <p:nvSpPr>
          <p:cNvPr id="125" name=""/>
          <p:cNvSpPr/>
          <p:nvPr>
            <p:ph type="body" idx="10"/>
          </p:nvPr>
        </p:nvSpPr>
        <p:spPr>
          <a:xfrm>
            <a:off x="3797935" y="4426585"/>
            <a:ext cx="1009015" cy="99695"/>
          </a:xfrm>
          <a:prstGeom prst="rect">
            <a:avLst/>
          </a:prstGeom>
          <a:noFill/>
          <a:ln w="0" cmpd="sng">
            <a:noFill/>
            <a:prstDash val="solid"/>
          </a:ln>
        </p:spPr>
        <p:txBody>
          <a:bodyPr vert="horz" lIns="0" tIns="8890" rIns="0" bIns="0" anchor="t"/>
          <a:lstStyle/>
          <a:p>
            <a:pPr marL="0" marR="0" indent="0" algn="l">
              <a:lnSpc>
                <a:spcPts val="700"/>
              </a:lnSpc>
              <a:spcAft>
                <a:spcPts val="5"/>
              </a:spcAft>
            </a:pPr>
            <a:r>
              <a:rPr lang="es-ES" sz="650" spc="0">
                <a:solidFill>
                  <a:srgbClr val="000000"/>
                </a:solidFill>
                <a:latin typeface="Bookman Old Style" pitchFamily="1" panose="02020603050405020304"/>
              </a:rPr>
              <a:t>GRADO EN BIOLOGI A </a:t>
            </a:r>
          </a:p>
        </p:txBody>
      </p:sp>
      <p:sp>
        <p:nvSpPr>
          <p:cNvPr id="126" name=""/>
          <p:cNvSpPr/>
          <p:nvPr>
            <p:ph type="body" idx="10"/>
          </p:nvPr>
        </p:nvSpPr>
        <p:spPr>
          <a:xfrm>
            <a:off x="3797935" y="4526280"/>
            <a:ext cx="2197735"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0">
                <a:solidFill>
                  <a:srgbClr val="000000"/>
                </a:solidFill>
                <a:latin typeface="Bookman Old Style" pitchFamily="1" panose="02020603050405020304"/>
              </a:rPr>
              <a:t>Lic. EN CIENCIAS: Sec. BIOLÓGICAS (PLAN 1982) </a:t>
            </a:r>
          </a:p>
        </p:txBody>
      </p:sp>
      <p:sp>
        <p:nvSpPr>
          <p:cNvPr id="127" name=""/>
          <p:cNvSpPr/>
          <p:nvPr>
            <p:ph type="body" idx="10"/>
          </p:nvPr>
        </p:nvSpPr>
        <p:spPr>
          <a:xfrm>
            <a:off x="3797935" y="4628515"/>
            <a:ext cx="2310130" cy="10604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15">
                <a:solidFill>
                  <a:srgbClr val="000000"/>
                </a:solidFill>
                <a:latin typeface="Bookman Old Style" pitchFamily="1" panose="02020603050405020304"/>
              </a:rPr>
              <a:t>Lic. EN CIENCIAS: Sec. MATEMÁTICAS (PLAN 1982) </a:t>
            </a:r>
          </a:p>
        </p:txBody>
      </p:sp>
      <p:sp>
        <p:nvSpPr>
          <p:cNvPr id="128" name=""/>
          <p:cNvSpPr/>
          <p:nvPr>
            <p:ph type="body" idx="10"/>
          </p:nvPr>
        </p:nvSpPr>
        <p:spPr>
          <a:xfrm>
            <a:off x="3797935" y="4734560"/>
            <a:ext cx="1009015" cy="99060"/>
          </a:xfrm>
          <a:prstGeom prst="rect">
            <a:avLst/>
          </a:prstGeom>
          <a:noFill/>
          <a:ln w="0" cmpd="sng">
            <a:noFill/>
            <a:prstDash val="solid"/>
          </a:ln>
        </p:spPr>
        <p:txBody>
          <a:bodyPr vert="horz" lIns="0" tIns="8890" rIns="0" bIns="0" anchor="t"/>
          <a:lstStyle/>
          <a:p>
            <a:pPr marL="0" marR="0" indent="0" algn="l">
              <a:lnSpc>
                <a:spcPts val="700"/>
              </a:lnSpc>
              <a:spcAft>
                <a:spcPts val="0"/>
              </a:spcAft>
            </a:pPr>
            <a:r>
              <a:rPr lang="es-ES" sz="650" spc="0">
                <a:solidFill>
                  <a:srgbClr val="000000"/>
                </a:solidFill>
                <a:latin typeface="Bookman Old Style" pitchFamily="1" panose="02020603050405020304"/>
              </a:rPr>
              <a:t>GRADO EN BIOLOGI A </a:t>
            </a:r>
          </a:p>
        </p:txBody>
      </p:sp>
      <p:sp>
        <p:nvSpPr>
          <p:cNvPr id="129" name=""/>
          <p:cNvSpPr/>
          <p:nvPr>
            <p:ph type="body" idx="10"/>
          </p:nvPr>
        </p:nvSpPr>
        <p:spPr>
          <a:xfrm>
            <a:off x="3797935" y="4833620"/>
            <a:ext cx="2072640" cy="1003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M.U. For. Prof. EN EDUCACIÓN SECUNDARIA </a:t>
            </a:r>
          </a:p>
        </p:txBody>
      </p:sp>
      <p:sp>
        <p:nvSpPr>
          <p:cNvPr id="130" name=""/>
          <p:cNvSpPr/>
          <p:nvPr>
            <p:ph type="body" idx="10"/>
          </p:nvPr>
        </p:nvSpPr>
        <p:spPr>
          <a:xfrm>
            <a:off x="3797935" y="4935855"/>
            <a:ext cx="100901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GRADO EN BIOLOGI A </a:t>
            </a:r>
          </a:p>
        </p:txBody>
      </p:sp>
      <p:sp>
        <p:nvSpPr>
          <p:cNvPr id="131" name=""/>
          <p:cNvSpPr/>
          <p:nvPr>
            <p:ph type="body" idx="10"/>
          </p:nvPr>
        </p:nvSpPr>
        <p:spPr>
          <a:xfrm>
            <a:off x="3797935" y="5038090"/>
            <a:ext cx="2072640" cy="996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M.U. For. Prof. EN EDUCACIÓN SECUNDARIA </a:t>
            </a:r>
          </a:p>
        </p:txBody>
      </p:sp>
      <p:sp>
        <p:nvSpPr>
          <p:cNvPr id="132" name=""/>
          <p:cNvSpPr/>
          <p:nvPr>
            <p:ph type="body" idx="10"/>
          </p:nvPr>
        </p:nvSpPr>
        <p:spPr>
          <a:xfrm>
            <a:off x="3797935" y="5139055"/>
            <a:ext cx="2072640" cy="10223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133" name=""/>
          <p:cNvSpPr/>
          <p:nvPr>
            <p:ph type="body" idx="10"/>
          </p:nvPr>
        </p:nvSpPr>
        <p:spPr>
          <a:xfrm>
            <a:off x="3797935" y="5247640"/>
            <a:ext cx="1609090" cy="102235"/>
          </a:xfrm>
          <a:prstGeom prst="rect">
            <a:avLst/>
          </a:prstGeom>
          <a:noFill/>
          <a:ln w="0" cmpd="sng">
            <a:noFill/>
            <a:prstDash val="solid"/>
          </a:ln>
        </p:spPr>
        <p:txBody>
          <a:bodyPr vert="horz" lIns="0" tIns="8255" rIns="0" bIns="0" anchor="t"/>
          <a:lstStyle/>
          <a:p>
            <a:pPr marL="0" marR="0" indent="0" algn="l">
              <a:lnSpc>
                <a:spcPts val="700"/>
              </a:lnSpc>
              <a:spcAft>
                <a:spcPts val="25"/>
              </a:spcAft>
            </a:pPr>
            <a:r>
              <a:rPr lang="es-ES" sz="650" spc="15">
                <a:solidFill>
                  <a:srgbClr val="000000"/>
                </a:solidFill>
                <a:latin typeface="Bookman Old Style" pitchFamily="1" panose="02020603050405020304"/>
              </a:rPr>
              <a:t>Lic. EN MATEMATICAS (PLAN 1994) </a:t>
            </a:r>
          </a:p>
        </p:txBody>
      </p:sp>
      <p:sp>
        <p:nvSpPr>
          <p:cNvPr id="134" name=""/>
          <p:cNvSpPr/>
          <p:nvPr>
            <p:ph type="body" idx="10"/>
          </p:nvPr>
        </p:nvSpPr>
        <p:spPr>
          <a:xfrm>
            <a:off x="3797935" y="5349875"/>
            <a:ext cx="2112010"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20">
                <a:solidFill>
                  <a:srgbClr val="000000"/>
                </a:solidFill>
                <a:latin typeface="Bookman Old Style" pitchFamily="1" panose="02020603050405020304"/>
              </a:rPr>
              <a:t>Lic. EN CIENCIAS Y TECNICAS ESTADISTICAS </a:t>
            </a:r>
          </a:p>
        </p:txBody>
      </p:sp>
      <p:sp>
        <p:nvSpPr>
          <p:cNvPr id="135" name=""/>
          <p:cNvSpPr/>
          <p:nvPr>
            <p:ph type="body" idx="10"/>
          </p:nvPr>
        </p:nvSpPr>
        <p:spPr>
          <a:xfrm>
            <a:off x="3797935" y="5452110"/>
            <a:ext cx="122237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FISICA (PLAN 1994) </a:t>
            </a:r>
          </a:p>
        </p:txBody>
      </p:sp>
      <p:sp>
        <p:nvSpPr>
          <p:cNvPr id="136" name=""/>
          <p:cNvSpPr/>
          <p:nvPr>
            <p:ph type="body" idx="10"/>
          </p:nvPr>
        </p:nvSpPr>
        <p:spPr>
          <a:xfrm>
            <a:off x="3797935" y="5555615"/>
            <a:ext cx="122237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FISICA (PLAN 1994) </a:t>
            </a:r>
          </a:p>
        </p:txBody>
      </p:sp>
      <p:sp>
        <p:nvSpPr>
          <p:cNvPr id="137" name=""/>
          <p:cNvSpPr/>
          <p:nvPr>
            <p:ph type="body" idx="10"/>
          </p:nvPr>
        </p:nvSpPr>
        <p:spPr>
          <a:xfrm>
            <a:off x="3797935" y="5657850"/>
            <a:ext cx="1021080"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INGENIERIA QUIMICA </a:t>
            </a:r>
          </a:p>
        </p:txBody>
      </p:sp>
      <p:sp>
        <p:nvSpPr>
          <p:cNvPr id="138" name=""/>
          <p:cNvSpPr/>
          <p:nvPr>
            <p:ph type="body" idx="10"/>
          </p:nvPr>
        </p:nvSpPr>
        <p:spPr>
          <a:xfrm>
            <a:off x="3797935" y="5760085"/>
            <a:ext cx="1920240" cy="102235"/>
          </a:xfrm>
          <a:prstGeom prst="rect">
            <a:avLst/>
          </a:prstGeom>
          <a:noFill/>
          <a:ln w="0" cmpd="sng">
            <a:noFill/>
            <a:prstDash val="solid"/>
          </a:ln>
        </p:spPr>
        <p:txBody>
          <a:bodyPr vert="horz" lIns="0" tIns="7620" rIns="0" bIns="0" anchor="t"/>
          <a:lstStyle/>
          <a:p>
            <a:pPr marL="0" marR="0" indent="0" algn="l">
              <a:lnSpc>
                <a:spcPts val="700"/>
              </a:lnSpc>
              <a:spcAft>
                <a:spcPts val="20"/>
              </a:spcAft>
            </a:pPr>
            <a:r>
              <a:rPr lang="es-ES" sz="650" spc="5">
                <a:solidFill>
                  <a:srgbClr val="000000"/>
                </a:solidFill>
                <a:latin typeface="Bookman Old Style" pitchFamily="1" panose="02020603050405020304"/>
              </a:rPr>
              <a:t>Lic. EN CIENCIAS: Sec. FI SICA (PLAN 1982) </a:t>
            </a:r>
          </a:p>
        </p:txBody>
      </p:sp>
      <p:sp>
        <p:nvSpPr>
          <p:cNvPr id="139" name=""/>
          <p:cNvSpPr/>
          <p:nvPr>
            <p:ph type="body" idx="10"/>
          </p:nvPr>
        </p:nvSpPr>
        <p:spPr>
          <a:xfrm>
            <a:off x="3797935" y="5862320"/>
            <a:ext cx="960120" cy="95885"/>
          </a:xfrm>
          <a:prstGeom prst="rect">
            <a:avLst/>
          </a:prstGeom>
          <a:noFill/>
          <a:ln w="0" cmpd="sng">
            <a:noFill/>
            <a:prstDash val="solid"/>
          </a:ln>
        </p:spPr>
        <p:txBody>
          <a:bodyPr vert="horz" lIns="0" tIns="5715" rIns="0" bIns="0" anchor="t"/>
          <a:lstStyle/>
          <a:p>
            <a:pPr marL="0" marR="0" indent="0" algn="l">
              <a:lnSpc>
                <a:spcPts val="700"/>
              </a:lnSpc>
              <a:spcAft>
                <a:spcPts val="0"/>
              </a:spcAft>
            </a:pPr>
            <a:r>
              <a:rPr lang="es-ES" sz="650" spc="0">
                <a:solidFill>
                  <a:srgbClr val="000000"/>
                </a:solidFill>
                <a:latin typeface="Bookman Old Style" pitchFamily="1" panose="02020603050405020304"/>
              </a:rPr>
              <a:t>GRADO EN QUI MICA </a:t>
            </a:r>
          </a:p>
        </p:txBody>
      </p:sp>
      <p:sp>
        <p:nvSpPr>
          <p:cNvPr id="140" name=""/>
          <p:cNvSpPr/>
          <p:nvPr>
            <p:ph type="body" idx="10"/>
          </p:nvPr>
        </p:nvSpPr>
        <p:spPr>
          <a:xfrm>
            <a:off x="3797935" y="5959475"/>
            <a:ext cx="2072640" cy="1022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M.U. For. Prof. EN EDUCACIÓN SECUNDARIA </a:t>
            </a:r>
          </a:p>
        </p:txBody>
      </p:sp>
      <p:sp>
        <p:nvSpPr>
          <p:cNvPr id="141" name=""/>
          <p:cNvSpPr/>
          <p:nvPr>
            <p:ph type="body" idx="10"/>
          </p:nvPr>
        </p:nvSpPr>
        <p:spPr>
          <a:xfrm>
            <a:off x="3797935" y="6063615"/>
            <a:ext cx="10210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INGENIERIA QUIMICA </a:t>
            </a:r>
          </a:p>
        </p:txBody>
      </p:sp>
      <p:sp>
        <p:nvSpPr>
          <p:cNvPr id="142" name=""/>
          <p:cNvSpPr/>
          <p:nvPr>
            <p:ph type="body" idx="10"/>
          </p:nvPr>
        </p:nvSpPr>
        <p:spPr>
          <a:xfrm>
            <a:off x="3797935" y="6165850"/>
            <a:ext cx="100901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0">
                <a:solidFill>
                  <a:srgbClr val="000000"/>
                </a:solidFill>
                <a:latin typeface="Bookman Old Style" pitchFamily="1" panose="02020603050405020304"/>
              </a:rPr>
              <a:t>GRADO EN BIOLOGI A </a:t>
            </a:r>
          </a:p>
        </p:txBody>
      </p:sp>
      <p:sp>
        <p:nvSpPr>
          <p:cNvPr id="143" name=""/>
          <p:cNvSpPr/>
          <p:nvPr>
            <p:ph type="body" idx="10"/>
          </p:nvPr>
        </p:nvSpPr>
        <p:spPr>
          <a:xfrm>
            <a:off x="3797935" y="6267450"/>
            <a:ext cx="14966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44" name=""/>
          <p:cNvSpPr/>
          <p:nvPr>
            <p:ph type="body" idx="10"/>
          </p:nvPr>
        </p:nvSpPr>
        <p:spPr>
          <a:xfrm>
            <a:off x="3797935" y="6371590"/>
            <a:ext cx="123444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GRADO EN MATEM ATICAS </a:t>
            </a:r>
          </a:p>
        </p:txBody>
      </p:sp>
      <p:sp>
        <p:nvSpPr>
          <p:cNvPr id="145" name=""/>
          <p:cNvSpPr/>
          <p:nvPr>
            <p:ph type="body" idx="10"/>
          </p:nvPr>
        </p:nvSpPr>
        <p:spPr>
          <a:xfrm>
            <a:off x="3797935" y="6476365"/>
            <a:ext cx="133159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QUIMICA (PLAN 1998) </a:t>
            </a:r>
          </a:p>
        </p:txBody>
      </p:sp>
      <p:sp>
        <p:nvSpPr>
          <p:cNvPr id="146" name=""/>
          <p:cNvSpPr/>
          <p:nvPr>
            <p:ph type="body" idx="10"/>
          </p:nvPr>
        </p:nvSpPr>
        <p:spPr>
          <a:xfrm>
            <a:off x="3797935" y="6578600"/>
            <a:ext cx="1496695" cy="99060"/>
          </a:xfrm>
          <a:prstGeom prst="rect">
            <a:avLst/>
          </a:prstGeom>
          <a:noFill/>
          <a:ln w="0" cmpd="sng">
            <a:noFill/>
            <a:prstDash val="solid"/>
          </a:ln>
        </p:spPr>
        <p:txBody>
          <a:bodyPr vert="horz" lIns="0" tIns="889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47" name=""/>
          <p:cNvSpPr/>
          <p:nvPr>
            <p:ph type="body" idx="10"/>
          </p:nvPr>
        </p:nvSpPr>
        <p:spPr>
          <a:xfrm>
            <a:off x="3797935" y="6680200"/>
            <a:ext cx="1380490" cy="9969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48" name=""/>
          <p:cNvSpPr/>
          <p:nvPr>
            <p:ph type="body" idx="10"/>
          </p:nvPr>
        </p:nvSpPr>
        <p:spPr>
          <a:xfrm>
            <a:off x="3797935" y="6779895"/>
            <a:ext cx="2310130" cy="106045"/>
          </a:xfrm>
          <a:prstGeom prst="rect">
            <a:avLst/>
          </a:prstGeom>
          <a:noFill/>
          <a:ln w="0" cmpd="sng">
            <a:noFill/>
            <a:prstDash val="solid"/>
          </a:ln>
        </p:spPr>
        <p:txBody>
          <a:bodyPr vert="horz" lIns="0" tIns="0" rIns="0" bIns="0" anchor="t"/>
          <a:lstStyle/>
          <a:p>
            <a:pPr marL="0" marR="0" indent="0" algn="l">
              <a:lnSpc>
                <a:spcPts val="800"/>
              </a:lnSpc>
              <a:spcAft>
                <a:spcPts val="25"/>
              </a:spcAft>
            </a:pPr>
            <a:r>
              <a:rPr lang="es-ES" sz="650" spc="15">
                <a:solidFill>
                  <a:srgbClr val="000000"/>
                </a:solidFill>
                <a:latin typeface="Bookman Old Style" pitchFamily="1" panose="02020603050405020304"/>
              </a:rPr>
              <a:t>Lic. EN CIENCIAS: Sec. MATEMÁTICAS (PLAN 1982) </a:t>
            </a:r>
          </a:p>
        </p:txBody>
      </p:sp>
      <p:sp>
        <p:nvSpPr>
          <p:cNvPr id="149" name=""/>
          <p:cNvSpPr/>
          <p:nvPr>
            <p:ph type="body" idx="10"/>
          </p:nvPr>
        </p:nvSpPr>
        <p:spPr>
          <a:xfrm>
            <a:off x="3797935" y="6885940"/>
            <a:ext cx="1021080" cy="99695"/>
          </a:xfrm>
          <a:prstGeom prst="rect">
            <a:avLst/>
          </a:prstGeom>
          <a:noFill/>
          <a:ln w="0" cmpd="sng">
            <a:noFill/>
            <a:prstDash val="solid"/>
          </a:ln>
        </p:spPr>
        <p:txBody>
          <a:bodyPr vert="horz" lIns="0" tIns="9525" rIns="0" bIns="0" anchor="t"/>
          <a:lstStyle/>
          <a:p>
            <a:pPr marL="0" marR="0" indent="0" algn="l">
              <a:lnSpc>
                <a:spcPts val="600"/>
              </a:lnSpc>
              <a:spcAft>
                <a:spcPts val="0"/>
              </a:spcAft>
            </a:pPr>
            <a:r>
              <a:rPr lang="es-ES" sz="650" spc="10">
                <a:solidFill>
                  <a:srgbClr val="000000"/>
                </a:solidFill>
                <a:latin typeface="Bookman Old Style" pitchFamily="1" panose="02020603050405020304"/>
              </a:rPr>
              <a:t>INGENIERIA QUIMICA </a:t>
            </a:r>
          </a:p>
        </p:txBody>
      </p:sp>
      <p:sp>
        <p:nvSpPr>
          <p:cNvPr id="150" name=""/>
          <p:cNvSpPr/>
          <p:nvPr>
            <p:ph type="body" idx="10"/>
          </p:nvPr>
        </p:nvSpPr>
        <p:spPr>
          <a:xfrm>
            <a:off x="3797935" y="6988175"/>
            <a:ext cx="16090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1994) </a:t>
            </a:r>
          </a:p>
        </p:txBody>
      </p:sp>
      <p:sp>
        <p:nvSpPr>
          <p:cNvPr id="151" name=""/>
          <p:cNvSpPr/>
          <p:nvPr>
            <p:ph type="body" idx="10"/>
          </p:nvPr>
        </p:nvSpPr>
        <p:spPr>
          <a:xfrm>
            <a:off x="3797935" y="7090410"/>
            <a:ext cx="1496695" cy="9969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52" name=""/>
          <p:cNvSpPr/>
          <p:nvPr>
            <p:ph type="body" idx="10"/>
          </p:nvPr>
        </p:nvSpPr>
        <p:spPr>
          <a:xfrm>
            <a:off x="3797935" y="7195185"/>
            <a:ext cx="1331595" cy="9842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QUIMICA (PLAN 1998) </a:t>
            </a:r>
          </a:p>
        </p:txBody>
      </p:sp>
      <p:sp>
        <p:nvSpPr>
          <p:cNvPr id="153" name=""/>
          <p:cNvSpPr/>
          <p:nvPr>
            <p:ph type="body" idx="10"/>
          </p:nvPr>
        </p:nvSpPr>
        <p:spPr>
          <a:xfrm>
            <a:off x="3797935" y="7293610"/>
            <a:ext cx="2072640" cy="996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50" spc="20">
                <a:solidFill>
                  <a:srgbClr val="000000"/>
                </a:solidFill>
                <a:latin typeface="Bookman Old Style" pitchFamily="1" panose="02020603050405020304"/>
              </a:rPr>
              <a:t>M.U. For. Prof. EN EDUCACIÓN SECUNDARIA </a:t>
            </a:r>
          </a:p>
        </p:txBody>
      </p:sp>
      <p:sp>
        <p:nvSpPr>
          <p:cNvPr id="154" name=""/>
          <p:cNvSpPr/>
          <p:nvPr>
            <p:ph type="body" idx="10"/>
          </p:nvPr>
        </p:nvSpPr>
        <p:spPr>
          <a:xfrm>
            <a:off x="3797935" y="7399655"/>
            <a:ext cx="2197735"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CIENCIAS: Sec. BIOL OGICAS (PLAN 1982) </a:t>
            </a:r>
          </a:p>
        </p:txBody>
      </p:sp>
      <p:sp>
        <p:nvSpPr>
          <p:cNvPr id="155" name=""/>
          <p:cNvSpPr/>
          <p:nvPr>
            <p:ph type="body" idx="10"/>
          </p:nvPr>
        </p:nvSpPr>
        <p:spPr>
          <a:xfrm>
            <a:off x="3797935" y="7501890"/>
            <a:ext cx="1496695" cy="96520"/>
          </a:xfrm>
          <a:prstGeom prst="rect">
            <a:avLst/>
          </a:prstGeom>
          <a:noFill/>
          <a:ln w="0" cmpd="sng">
            <a:noFill/>
            <a:prstDash val="solid"/>
          </a:ln>
        </p:spPr>
        <p:txBody>
          <a:bodyPr vert="horz" lIns="0" tIns="6350" rIns="0" bIns="0" anchor="t"/>
          <a:lstStyle/>
          <a:p>
            <a:pPr marL="0" marR="0" indent="0" algn="l">
              <a:lnSpc>
                <a:spcPts val="600"/>
              </a:lnSpc>
              <a:spcAft>
                <a:spcPts val="0"/>
              </a:spcAft>
            </a:pPr>
            <a:r>
              <a:rPr lang="es-ES" sz="650" spc="10">
                <a:solidFill>
                  <a:srgbClr val="000000"/>
                </a:solidFill>
                <a:latin typeface="Bookman Old Style" pitchFamily="1" panose="02020603050405020304"/>
              </a:rPr>
              <a:t>Lic. EN CIENCIAS AMBIENTALES </a:t>
            </a:r>
          </a:p>
        </p:txBody>
      </p:sp>
      <p:sp>
        <p:nvSpPr>
          <p:cNvPr id="156" name=""/>
          <p:cNvSpPr/>
          <p:nvPr>
            <p:ph type="body" idx="10"/>
          </p:nvPr>
        </p:nvSpPr>
        <p:spPr>
          <a:xfrm>
            <a:off x="3797935" y="7604125"/>
            <a:ext cx="208153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25">
                <a:solidFill>
                  <a:srgbClr val="000000"/>
                </a:solidFill>
                <a:latin typeface="Bookman Old Style" pitchFamily="1" panose="02020603050405020304"/>
              </a:rPr>
              <a:t>PROGRAMAS DE MOVILIDAD (Ent.) – GRADO </a:t>
            </a:r>
          </a:p>
        </p:txBody>
      </p:sp>
      <p:sp>
        <p:nvSpPr>
          <p:cNvPr id="157" name=""/>
          <p:cNvSpPr/>
          <p:nvPr>
            <p:ph type="body" idx="10"/>
          </p:nvPr>
        </p:nvSpPr>
        <p:spPr>
          <a:xfrm>
            <a:off x="3797935" y="7707630"/>
            <a:ext cx="1331595" cy="102235"/>
          </a:xfrm>
          <a:prstGeom prst="rect">
            <a:avLst/>
          </a:prstGeom>
          <a:noFill/>
          <a:ln w="0" cmpd="sng">
            <a:noFill/>
            <a:prstDash val="solid"/>
          </a:ln>
        </p:spPr>
        <p:txBody>
          <a:bodyPr vert="horz" lIns="0" tIns="7620" rIns="0" bIns="0" anchor="t"/>
          <a:lstStyle/>
          <a:p>
            <a:pPr marL="0" marR="0" indent="0" algn="l">
              <a:lnSpc>
                <a:spcPts val="700"/>
              </a:lnSpc>
              <a:spcAft>
                <a:spcPts val="20"/>
              </a:spcAft>
            </a:pPr>
            <a:r>
              <a:rPr lang="es-ES" sz="650" spc="5">
                <a:solidFill>
                  <a:srgbClr val="000000"/>
                </a:solidFill>
                <a:latin typeface="Bookman Old Style" pitchFamily="1" panose="02020603050405020304"/>
              </a:rPr>
              <a:t>Lic. EN QUIMICA (PLAN 1998) </a:t>
            </a:r>
          </a:p>
        </p:txBody>
      </p:sp>
      <p:sp>
        <p:nvSpPr>
          <p:cNvPr id="158" name=""/>
          <p:cNvSpPr/>
          <p:nvPr>
            <p:ph type="body" idx="10"/>
          </p:nvPr>
        </p:nvSpPr>
        <p:spPr>
          <a:xfrm>
            <a:off x="3797935" y="7809865"/>
            <a:ext cx="1496695" cy="96520"/>
          </a:xfrm>
          <a:prstGeom prst="rect">
            <a:avLst/>
          </a:prstGeom>
          <a:noFill/>
          <a:ln w="0" cmpd="sng">
            <a:noFill/>
            <a:prstDash val="solid"/>
          </a:ln>
        </p:spPr>
        <p:txBody>
          <a:bodyPr vert="horz" lIns="0" tIns="6350"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59" name=""/>
          <p:cNvSpPr/>
          <p:nvPr>
            <p:ph type="body" idx="10"/>
          </p:nvPr>
        </p:nvSpPr>
        <p:spPr>
          <a:xfrm>
            <a:off x="3797935" y="7911465"/>
            <a:ext cx="1380490" cy="10223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BIOLOGIA (PLAN 1999) </a:t>
            </a:r>
          </a:p>
        </p:txBody>
      </p:sp>
      <p:sp>
        <p:nvSpPr>
          <p:cNvPr id="160" name=""/>
          <p:cNvSpPr/>
          <p:nvPr>
            <p:ph type="body" idx="10"/>
          </p:nvPr>
        </p:nvSpPr>
        <p:spPr>
          <a:xfrm>
            <a:off x="3797935" y="8013700"/>
            <a:ext cx="1496695" cy="99695"/>
          </a:xfrm>
          <a:prstGeom prst="rect">
            <a:avLst/>
          </a:prstGeom>
          <a:noFill/>
          <a:ln w="0" cmpd="sng">
            <a:noFill/>
            <a:prstDash val="solid"/>
          </a:ln>
        </p:spPr>
        <p:txBody>
          <a:bodyPr vert="horz" lIns="0" tIns="952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AMBIENTALES </a:t>
            </a:r>
          </a:p>
        </p:txBody>
      </p:sp>
      <p:sp>
        <p:nvSpPr>
          <p:cNvPr id="161" name=""/>
          <p:cNvSpPr/>
          <p:nvPr>
            <p:ph type="body" idx="10"/>
          </p:nvPr>
        </p:nvSpPr>
        <p:spPr>
          <a:xfrm>
            <a:off x="3797935" y="8115935"/>
            <a:ext cx="16090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1994) </a:t>
            </a:r>
          </a:p>
        </p:txBody>
      </p:sp>
      <p:sp>
        <p:nvSpPr>
          <p:cNvPr id="162" name=""/>
          <p:cNvSpPr/>
          <p:nvPr>
            <p:ph type="body" idx="10"/>
          </p:nvPr>
        </p:nvSpPr>
        <p:spPr>
          <a:xfrm>
            <a:off x="3797935" y="8219440"/>
            <a:ext cx="2084705" cy="99060"/>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5">
                <a:solidFill>
                  <a:srgbClr val="000000"/>
                </a:solidFill>
                <a:latin typeface="Bookman Old Style" pitchFamily="1" panose="02020603050405020304"/>
              </a:rPr>
              <a:t>Lic. EN CIENCIAS: Sec. QUI MICAS (PLAN 1978) </a:t>
            </a:r>
          </a:p>
        </p:txBody>
      </p:sp>
      <p:sp>
        <p:nvSpPr>
          <p:cNvPr id="163" name=""/>
          <p:cNvSpPr/>
          <p:nvPr>
            <p:ph type="body" idx="10"/>
          </p:nvPr>
        </p:nvSpPr>
        <p:spPr>
          <a:xfrm>
            <a:off x="3797935" y="8318500"/>
            <a:ext cx="1410970" cy="104140"/>
          </a:xfrm>
          <a:prstGeom prst="rect">
            <a:avLst/>
          </a:prstGeom>
          <a:noFill/>
          <a:ln w="0" cmpd="sng">
            <a:noFill/>
            <a:prstDash val="solid"/>
          </a:ln>
        </p:spPr>
        <p:txBody>
          <a:bodyPr vert="horz" lIns="0" tIns="0" rIns="0" bIns="0" anchor="t"/>
          <a:lstStyle/>
          <a:p>
            <a:pPr marL="0" marR="0" indent="0" algn="l">
              <a:lnSpc>
                <a:spcPts val="800"/>
              </a:lnSpc>
              <a:spcAft>
                <a:spcPts val="20"/>
              </a:spcAft>
            </a:pPr>
            <a:r>
              <a:rPr lang="es-ES" sz="650" spc="10">
                <a:solidFill>
                  <a:srgbClr val="000000"/>
                </a:solidFill>
                <a:latin typeface="Bookman Old Style" pitchFamily="1" panose="02020603050405020304"/>
              </a:rPr>
              <a:t>Lic. EN BIOLOGI´A (PLAN 1994) </a:t>
            </a:r>
          </a:p>
        </p:txBody>
      </p:sp>
      <p:sp>
        <p:nvSpPr>
          <p:cNvPr id="164" name=""/>
          <p:cNvSpPr/>
          <p:nvPr>
            <p:ph type="body" idx="10"/>
          </p:nvPr>
        </p:nvSpPr>
        <p:spPr>
          <a:xfrm>
            <a:off x="3797935" y="8422640"/>
            <a:ext cx="1496695" cy="99060"/>
          </a:xfrm>
          <a:prstGeom prst="rect">
            <a:avLst/>
          </a:prstGeom>
          <a:noFill/>
          <a:ln w="0" cmpd="sng">
            <a:noFill/>
            <a:prstDash val="solid"/>
          </a:ln>
        </p:spPr>
        <p:txBody>
          <a:bodyPr vert="horz" lIns="0" tIns="8890" rIns="0" bIns="0" anchor="t"/>
          <a:lstStyle/>
          <a:p>
            <a:pPr marL="0" marR="0" indent="0" algn="l">
              <a:lnSpc>
                <a:spcPts val="600"/>
              </a:lnSpc>
              <a:spcAft>
                <a:spcPts val="0"/>
              </a:spcAft>
            </a:pPr>
            <a:r>
              <a:rPr lang="es-ES" sz="650" spc="10">
                <a:solidFill>
                  <a:srgbClr val="000000"/>
                </a:solidFill>
                <a:latin typeface="Bookman Old Style" pitchFamily="1" panose="02020603050405020304"/>
              </a:rPr>
              <a:t>Lic. EN CIENCIAS AMBIENTALES </a:t>
            </a:r>
          </a:p>
        </p:txBody>
      </p:sp>
      <p:sp>
        <p:nvSpPr>
          <p:cNvPr id="165" name=""/>
          <p:cNvSpPr/>
          <p:nvPr>
            <p:ph type="body" idx="10"/>
          </p:nvPr>
        </p:nvSpPr>
        <p:spPr>
          <a:xfrm>
            <a:off x="3797935" y="8527415"/>
            <a:ext cx="1609090" cy="9842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1998) </a:t>
            </a:r>
          </a:p>
        </p:txBody>
      </p:sp>
      <p:sp>
        <p:nvSpPr>
          <p:cNvPr id="166" name=""/>
          <p:cNvSpPr/>
          <p:nvPr>
            <p:ph type="body" idx="10"/>
          </p:nvPr>
        </p:nvSpPr>
        <p:spPr>
          <a:xfrm>
            <a:off x="3797935" y="8625840"/>
            <a:ext cx="1822450" cy="9969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5">
                <a:solidFill>
                  <a:srgbClr val="000000"/>
                </a:solidFill>
                <a:latin typeface="Bookman Old Style" pitchFamily="1" panose="02020603050405020304"/>
              </a:rPr>
              <a:t>M.U. EN INVESTIGACIÓN EN CIENCIAS </a:t>
            </a:r>
          </a:p>
        </p:txBody>
      </p:sp>
      <p:sp>
        <p:nvSpPr>
          <p:cNvPr id="167" name=""/>
          <p:cNvSpPr/>
          <p:nvPr>
            <p:ph type="body" idx="10"/>
          </p:nvPr>
        </p:nvSpPr>
        <p:spPr>
          <a:xfrm>
            <a:off x="3797935" y="8727440"/>
            <a:ext cx="207264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M.U. For. Prof. EN EDUCACI ON SECUNDARIA </a:t>
            </a:r>
          </a:p>
        </p:txBody>
      </p:sp>
      <p:sp>
        <p:nvSpPr>
          <p:cNvPr id="168" name=""/>
          <p:cNvSpPr/>
          <p:nvPr>
            <p:ph type="body" idx="10"/>
          </p:nvPr>
        </p:nvSpPr>
        <p:spPr>
          <a:xfrm>
            <a:off x="3797935" y="8835390"/>
            <a:ext cx="1609090" cy="102235"/>
          </a:xfrm>
          <a:prstGeom prst="rect">
            <a:avLst/>
          </a:prstGeom>
          <a:noFill/>
          <a:ln w="0" cmpd="sng">
            <a:noFill/>
            <a:prstDash val="solid"/>
          </a:ln>
        </p:spPr>
        <p:txBody>
          <a:bodyPr vert="horz" lIns="0" tIns="7620" rIns="0" bIns="0" anchor="t"/>
          <a:lstStyle/>
          <a:p>
            <a:pPr marL="0" marR="0" indent="0" algn="l">
              <a:lnSpc>
                <a:spcPts val="700"/>
              </a:lnSpc>
              <a:spcAft>
                <a:spcPts val="0"/>
              </a:spcAft>
            </a:pPr>
            <a:r>
              <a:rPr lang="es-ES" sz="650" spc="15">
                <a:solidFill>
                  <a:srgbClr val="000000"/>
                </a:solidFill>
                <a:latin typeface="Bookman Old Style" pitchFamily="1" panose="02020603050405020304"/>
              </a:rPr>
              <a:t>Lic. EN MATEMATICAS (PLAN 1994) </a:t>
            </a:r>
          </a:p>
        </p:txBody>
      </p:sp>
      <p:sp>
        <p:nvSpPr>
          <p:cNvPr id="169" name=""/>
          <p:cNvSpPr/>
          <p:nvPr>
            <p:ph type="body" idx="10"/>
          </p:nvPr>
        </p:nvSpPr>
        <p:spPr>
          <a:xfrm>
            <a:off x="3797935" y="8937625"/>
            <a:ext cx="1009015" cy="96520"/>
          </a:xfrm>
          <a:prstGeom prst="rect">
            <a:avLst/>
          </a:prstGeom>
          <a:noFill/>
          <a:ln w="0" cmpd="sng">
            <a:noFill/>
            <a:prstDash val="solid"/>
          </a:ln>
        </p:spPr>
        <p:txBody>
          <a:bodyPr vert="horz" lIns="0" tIns="6350" rIns="0" bIns="0" anchor="t"/>
          <a:lstStyle/>
          <a:p>
            <a:pPr marL="0" marR="0" indent="0" algn="l">
              <a:lnSpc>
                <a:spcPts val="600"/>
              </a:lnSpc>
              <a:spcAft>
                <a:spcPts val="0"/>
              </a:spcAft>
            </a:pPr>
            <a:r>
              <a:rPr lang="es-ES" sz="650" spc="0">
                <a:solidFill>
                  <a:srgbClr val="000000"/>
                </a:solidFill>
                <a:latin typeface="Bookman Old Style" pitchFamily="1" panose="02020603050405020304"/>
              </a:rPr>
              <a:t>GRADO EN BIOLOGI A </a:t>
            </a:r>
          </a:p>
        </p:txBody>
      </p:sp>
      <p:sp>
        <p:nvSpPr>
          <p:cNvPr id="170" name=""/>
          <p:cNvSpPr/>
          <p:nvPr>
            <p:ph type="body" idx="10"/>
          </p:nvPr>
        </p:nvSpPr>
        <p:spPr>
          <a:xfrm>
            <a:off x="3797935" y="9039225"/>
            <a:ext cx="2310130" cy="98425"/>
          </a:xfrm>
          <a:prstGeom prst="rect">
            <a:avLst/>
          </a:prstGeom>
          <a:noFill/>
          <a:ln w="0" cmpd="sng">
            <a:noFill/>
            <a:prstDash val="solid"/>
          </a:ln>
        </p:spPr>
        <p:txBody>
          <a:bodyPr vert="horz" lIns="0" tIns="8255" rIns="0" bIns="0" anchor="t"/>
          <a:lstStyle/>
          <a:p>
            <a:pPr marL="0" marR="0" indent="0" algn="l">
              <a:lnSpc>
                <a:spcPts val="700"/>
              </a:lnSpc>
              <a:spcAft>
                <a:spcPts val="0"/>
              </a:spcAft>
            </a:pPr>
            <a:r>
              <a:rPr lang="es-ES" sz="650" spc="10">
                <a:solidFill>
                  <a:srgbClr val="000000"/>
                </a:solidFill>
                <a:latin typeface="Bookman Old Style" pitchFamily="1" panose="02020603050405020304"/>
              </a:rPr>
              <a:t>Lic. EN CIENCIAS: Sec. MATEM ATICAS (PLAN 1982) </a:t>
            </a:r>
          </a:p>
        </p:txBody>
      </p:sp>
      <p:sp>
        <p:nvSpPr>
          <p:cNvPr id="171" name=""/>
          <p:cNvSpPr/>
          <p:nvPr>
            <p:ph type="body" idx="10"/>
          </p:nvPr>
        </p:nvSpPr>
        <p:spPr>
          <a:xfrm>
            <a:off x="3797935" y="9137650"/>
            <a:ext cx="2072640" cy="9969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650" spc="20">
                <a:solidFill>
                  <a:srgbClr val="000000"/>
                </a:solidFill>
                <a:latin typeface="Bookman Old Style" pitchFamily="1" panose="02020603050405020304"/>
              </a:rPr>
              <a:t>M.U. For. Prof. EN EDUCACIÓN SECUNDARIA </a:t>
            </a:r>
          </a:p>
        </p:txBody>
      </p:sp>
      <p:sp>
        <p:nvSpPr>
          <p:cNvPr id="172" name=""/>
          <p:cNvSpPr/>
          <p:nvPr>
            <p:ph type="body" idx="10"/>
          </p:nvPr>
        </p:nvSpPr>
        <p:spPr>
          <a:xfrm>
            <a:off x="3797935" y="9239250"/>
            <a:ext cx="10210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0">
                <a:solidFill>
                  <a:srgbClr val="000000"/>
                </a:solidFill>
                <a:latin typeface="Bookman Old Style" pitchFamily="1" panose="02020603050405020304"/>
              </a:rPr>
              <a:t>INGENIERIA QUIMICA </a:t>
            </a:r>
          </a:p>
        </p:txBody>
      </p:sp>
      <p:sp>
        <p:nvSpPr>
          <p:cNvPr id="173" name=""/>
          <p:cNvSpPr/>
          <p:nvPr>
            <p:ph type="body" idx="10"/>
          </p:nvPr>
        </p:nvSpPr>
        <p:spPr>
          <a:xfrm>
            <a:off x="6322695" y="115633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2012–13 </a:t>
            </a:r>
          </a:p>
        </p:txBody>
      </p:sp>
      <p:sp>
        <p:nvSpPr>
          <p:cNvPr id="174" name=""/>
          <p:cNvSpPr/>
          <p:nvPr>
            <p:ph type="body" idx="10"/>
          </p:nvPr>
        </p:nvSpPr>
        <p:spPr>
          <a:xfrm>
            <a:off x="6322695" y="1259840"/>
            <a:ext cx="44259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2003–04 </a:t>
            </a:r>
          </a:p>
        </p:txBody>
      </p:sp>
      <p:sp>
        <p:nvSpPr>
          <p:cNvPr id="175" name=""/>
          <p:cNvSpPr/>
          <p:nvPr>
            <p:ph type="body" idx="10"/>
          </p:nvPr>
        </p:nvSpPr>
        <p:spPr>
          <a:xfrm>
            <a:off x="6322695" y="136334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2008–09 </a:t>
            </a:r>
          </a:p>
        </p:txBody>
      </p:sp>
      <p:sp>
        <p:nvSpPr>
          <p:cNvPr id="176" name=""/>
          <p:cNvSpPr/>
          <p:nvPr>
            <p:ph type="body" idx="10"/>
          </p:nvPr>
        </p:nvSpPr>
        <p:spPr>
          <a:xfrm>
            <a:off x="6322695" y="1465580"/>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2014–15 </a:t>
            </a:r>
          </a:p>
        </p:txBody>
      </p:sp>
      <p:sp>
        <p:nvSpPr>
          <p:cNvPr id="177" name=""/>
          <p:cNvSpPr/>
          <p:nvPr>
            <p:ph type="body" idx="10"/>
          </p:nvPr>
        </p:nvSpPr>
        <p:spPr>
          <a:xfrm>
            <a:off x="6322695" y="156781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2005–06 </a:t>
            </a:r>
          </a:p>
        </p:txBody>
      </p:sp>
      <p:sp>
        <p:nvSpPr>
          <p:cNvPr id="178" name=""/>
          <p:cNvSpPr/>
          <p:nvPr>
            <p:ph type="body" idx="10"/>
          </p:nvPr>
        </p:nvSpPr>
        <p:spPr>
          <a:xfrm>
            <a:off x="6322695" y="1670050"/>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179" name=""/>
          <p:cNvSpPr/>
          <p:nvPr>
            <p:ph type="body" idx="10"/>
          </p:nvPr>
        </p:nvSpPr>
        <p:spPr>
          <a:xfrm>
            <a:off x="6322695" y="177165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2001–02 </a:t>
            </a:r>
          </a:p>
        </p:txBody>
      </p:sp>
      <p:sp>
        <p:nvSpPr>
          <p:cNvPr id="180" name=""/>
          <p:cNvSpPr/>
          <p:nvPr>
            <p:ph type="body" idx="10"/>
          </p:nvPr>
        </p:nvSpPr>
        <p:spPr>
          <a:xfrm>
            <a:off x="6322695" y="187579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2006–07 </a:t>
            </a:r>
          </a:p>
        </p:txBody>
      </p:sp>
      <p:sp>
        <p:nvSpPr>
          <p:cNvPr id="181" name=""/>
          <p:cNvSpPr/>
          <p:nvPr>
            <p:ph type="body" idx="10"/>
          </p:nvPr>
        </p:nvSpPr>
        <p:spPr>
          <a:xfrm>
            <a:off x="6329045" y="1978025"/>
            <a:ext cx="43624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5">
                <a:solidFill>
                  <a:srgbClr val="000000"/>
                </a:solidFill>
                <a:latin typeface="Bookman Old Style" pitchFamily="1" panose="02020603050405020304"/>
              </a:rPr>
              <a:t>1993–94 </a:t>
            </a:r>
          </a:p>
        </p:txBody>
      </p:sp>
      <p:sp>
        <p:nvSpPr>
          <p:cNvPr id="182" name=""/>
          <p:cNvSpPr/>
          <p:nvPr>
            <p:ph type="body" idx="10"/>
          </p:nvPr>
        </p:nvSpPr>
        <p:spPr>
          <a:xfrm>
            <a:off x="6329045" y="2079625"/>
            <a:ext cx="4362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1993–94 </a:t>
            </a:r>
          </a:p>
        </p:txBody>
      </p:sp>
      <p:sp>
        <p:nvSpPr>
          <p:cNvPr id="183" name=""/>
          <p:cNvSpPr/>
          <p:nvPr>
            <p:ph type="body" idx="10"/>
          </p:nvPr>
        </p:nvSpPr>
        <p:spPr>
          <a:xfrm>
            <a:off x="6329045" y="2183130"/>
            <a:ext cx="43624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5">
                <a:solidFill>
                  <a:srgbClr val="000000"/>
                </a:solidFill>
                <a:latin typeface="Bookman Old Style" pitchFamily="1" panose="02020603050405020304"/>
              </a:rPr>
              <a:t>1993–94 </a:t>
            </a:r>
          </a:p>
        </p:txBody>
      </p:sp>
      <p:sp>
        <p:nvSpPr>
          <p:cNvPr id="184" name=""/>
          <p:cNvSpPr/>
          <p:nvPr>
            <p:ph type="body" idx="10"/>
          </p:nvPr>
        </p:nvSpPr>
        <p:spPr>
          <a:xfrm>
            <a:off x="6322695" y="2285365"/>
            <a:ext cx="442595" cy="100965"/>
          </a:xfrm>
          <a:prstGeom prst="rect">
            <a:avLst/>
          </a:prstGeom>
          <a:noFill/>
          <a:ln w="0" cmpd="sng">
            <a:noFill/>
            <a:prstDash val="solid"/>
          </a:ln>
        </p:spPr>
        <p:txBody>
          <a:bodyPr vert="horz" lIns="0" tIns="1079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2003–04 </a:t>
            </a:r>
          </a:p>
        </p:txBody>
      </p:sp>
      <p:sp>
        <p:nvSpPr>
          <p:cNvPr id="185" name=""/>
          <p:cNvSpPr/>
          <p:nvPr>
            <p:ph type="body" idx="10"/>
          </p:nvPr>
        </p:nvSpPr>
        <p:spPr>
          <a:xfrm>
            <a:off x="6322695" y="238760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186" name=""/>
          <p:cNvSpPr/>
          <p:nvPr>
            <p:ph type="body" idx="10"/>
          </p:nvPr>
        </p:nvSpPr>
        <p:spPr>
          <a:xfrm>
            <a:off x="6322695" y="2489835"/>
            <a:ext cx="43688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2010–11 </a:t>
            </a:r>
          </a:p>
        </p:txBody>
      </p:sp>
      <p:sp>
        <p:nvSpPr>
          <p:cNvPr id="187" name=""/>
          <p:cNvSpPr/>
          <p:nvPr>
            <p:ph type="body" idx="10"/>
          </p:nvPr>
        </p:nvSpPr>
        <p:spPr>
          <a:xfrm>
            <a:off x="6322695" y="259207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2011–12 </a:t>
            </a:r>
          </a:p>
        </p:txBody>
      </p:sp>
      <p:sp>
        <p:nvSpPr>
          <p:cNvPr id="188" name=""/>
          <p:cNvSpPr/>
          <p:nvPr>
            <p:ph type="body" idx="10"/>
          </p:nvPr>
        </p:nvSpPr>
        <p:spPr>
          <a:xfrm>
            <a:off x="6322695" y="2695575"/>
            <a:ext cx="43688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15">
                <a:solidFill>
                  <a:srgbClr val="000000"/>
                </a:solidFill>
                <a:latin typeface="Bookman Old Style" pitchFamily="1" panose="02020603050405020304"/>
              </a:rPr>
              <a:t>2000–01 </a:t>
            </a:r>
          </a:p>
        </p:txBody>
      </p:sp>
      <p:sp>
        <p:nvSpPr>
          <p:cNvPr id="189" name=""/>
          <p:cNvSpPr/>
          <p:nvPr>
            <p:ph type="body" idx="10"/>
          </p:nvPr>
        </p:nvSpPr>
        <p:spPr>
          <a:xfrm>
            <a:off x="6322695" y="2797810"/>
            <a:ext cx="439420"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2014–15 </a:t>
            </a:r>
          </a:p>
        </p:txBody>
      </p:sp>
      <p:sp>
        <p:nvSpPr>
          <p:cNvPr id="190" name=""/>
          <p:cNvSpPr/>
          <p:nvPr>
            <p:ph type="body" idx="10"/>
          </p:nvPr>
        </p:nvSpPr>
        <p:spPr>
          <a:xfrm>
            <a:off x="6322695" y="2988310"/>
            <a:ext cx="44259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2003–04 </a:t>
            </a:r>
          </a:p>
        </p:txBody>
      </p:sp>
      <p:sp>
        <p:nvSpPr>
          <p:cNvPr id="191" name=""/>
          <p:cNvSpPr/>
          <p:nvPr>
            <p:ph type="body" idx="10"/>
          </p:nvPr>
        </p:nvSpPr>
        <p:spPr>
          <a:xfrm>
            <a:off x="6322695" y="309181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2012–13 </a:t>
            </a:r>
          </a:p>
        </p:txBody>
      </p:sp>
      <p:sp>
        <p:nvSpPr>
          <p:cNvPr id="192" name=""/>
          <p:cNvSpPr/>
          <p:nvPr>
            <p:ph type="body" idx="10"/>
          </p:nvPr>
        </p:nvSpPr>
        <p:spPr>
          <a:xfrm>
            <a:off x="6322695" y="3194050"/>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2016–17 </a:t>
            </a:r>
          </a:p>
        </p:txBody>
      </p:sp>
      <p:sp>
        <p:nvSpPr>
          <p:cNvPr id="193" name=""/>
          <p:cNvSpPr/>
          <p:nvPr>
            <p:ph type="body" idx="10"/>
          </p:nvPr>
        </p:nvSpPr>
        <p:spPr>
          <a:xfrm>
            <a:off x="6322695" y="329565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2017–18 </a:t>
            </a:r>
          </a:p>
        </p:txBody>
      </p:sp>
      <p:sp>
        <p:nvSpPr>
          <p:cNvPr id="194" name=""/>
          <p:cNvSpPr/>
          <p:nvPr>
            <p:ph type="body" idx="10"/>
          </p:nvPr>
        </p:nvSpPr>
        <p:spPr>
          <a:xfrm>
            <a:off x="6322695" y="3399790"/>
            <a:ext cx="44259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2016–17 </a:t>
            </a:r>
          </a:p>
        </p:txBody>
      </p:sp>
      <p:sp>
        <p:nvSpPr>
          <p:cNvPr id="195" name=""/>
          <p:cNvSpPr/>
          <p:nvPr>
            <p:ph type="body" idx="10"/>
          </p:nvPr>
        </p:nvSpPr>
        <p:spPr>
          <a:xfrm>
            <a:off x="6322695" y="3502025"/>
            <a:ext cx="442595"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2006–07 </a:t>
            </a:r>
          </a:p>
        </p:txBody>
      </p:sp>
      <p:sp>
        <p:nvSpPr>
          <p:cNvPr id="196" name=""/>
          <p:cNvSpPr/>
          <p:nvPr>
            <p:ph type="body" idx="10"/>
          </p:nvPr>
        </p:nvSpPr>
        <p:spPr>
          <a:xfrm>
            <a:off x="6322695" y="360362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2009–10 </a:t>
            </a:r>
          </a:p>
        </p:txBody>
      </p:sp>
      <p:sp>
        <p:nvSpPr>
          <p:cNvPr id="197" name=""/>
          <p:cNvSpPr/>
          <p:nvPr>
            <p:ph type="body" idx="10"/>
          </p:nvPr>
        </p:nvSpPr>
        <p:spPr>
          <a:xfrm>
            <a:off x="6322695" y="3705860"/>
            <a:ext cx="43688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2010–11 </a:t>
            </a:r>
          </a:p>
        </p:txBody>
      </p:sp>
      <p:sp>
        <p:nvSpPr>
          <p:cNvPr id="198" name=""/>
          <p:cNvSpPr/>
          <p:nvPr>
            <p:ph type="body" idx="10"/>
          </p:nvPr>
        </p:nvSpPr>
        <p:spPr>
          <a:xfrm>
            <a:off x="6322695" y="3808095"/>
            <a:ext cx="436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2000–01 </a:t>
            </a:r>
          </a:p>
        </p:txBody>
      </p:sp>
      <p:sp>
        <p:nvSpPr>
          <p:cNvPr id="199" name=""/>
          <p:cNvSpPr/>
          <p:nvPr>
            <p:ph type="body" idx="10"/>
          </p:nvPr>
        </p:nvSpPr>
        <p:spPr>
          <a:xfrm>
            <a:off x="6322695" y="391160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2007–08 </a:t>
            </a:r>
          </a:p>
        </p:txBody>
      </p:sp>
      <p:sp>
        <p:nvSpPr>
          <p:cNvPr id="200" name=""/>
          <p:cNvSpPr/>
          <p:nvPr>
            <p:ph type="body" idx="10"/>
          </p:nvPr>
        </p:nvSpPr>
        <p:spPr>
          <a:xfrm>
            <a:off x="6322695" y="4013835"/>
            <a:ext cx="442595"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2003–04 </a:t>
            </a:r>
          </a:p>
        </p:txBody>
      </p:sp>
      <p:sp>
        <p:nvSpPr>
          <p:cNvPr id="201" name=""/>
          <p:cNvSpPr/>
          <p:nvPr>
            <p:ph type="body" idx="10"/>
          </p:nvPr>
        </p:nvSpPr>
        <p:spPr>
          <a:xfrm>
            <a:off x="6322695" y="411607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2013–14 </a:t>
            </a:r>
          </a:p>
        </p:txBody>
      </p:sp>
      <p:sp>
        <p:nvSpPr>
          <p:cNvPr id="202" name=""/>
          <p:cNvSpPr/>
          <p:nvPr>
            <p:ph type="body" idx="10"/>
          </p:nvPr>
        </p:nvSpPr>
        <p:spPr>
          <a:xfrm>
            <a:off x="6322695" y="421957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2011–12 </a:t>
            </a:r>
          </a:p>
        </p:txBody>
      </p:sp>
      <p:sp>
        <p:nvSpPr>
          <p:cNvPr id="203" name=""/>
          <p:cNvSpPr/>
          <p:nvPr>
            <p:ph type="body" idx="10"/>
          </p:nvPr>
        </p:nvSpPr>
        <p:spPr>
          <a:xfrm>
            <a:off x="6322695" y="4321810"/>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2006–07 </a:t>
            </a:r>
          </a:p>
        </p:txBody>
      </p:sp>
      <p:sp>
        <p:nvSpPr>
          <p:cNvPr id="204" name=""/>
          <p:cNvSpPr/>
          <p:nvPr>
            <p:ph type="body" idx="10"/>
          </p:nvPr>
        </p:nvSpPr>
        <p:spPr>
          <a:xfrm>
            <a:off x="6322695" y="442341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2015–16 </a:t>
            </a:r>
          </a:p>
        </p:txBody>
      </p:sp>
      <p:sp>
        <p:nvSpPr>
          <p:cNvPr id="205" name=""/>
          <p:cNvSpPr/>
          <p:nvPr>
            <p:ph type="body" idx="10"/>
          </p:nvPr>
        </p:nvSpPr>
        <p:spPr>
          <a:xfrm>
            <a:off x="6329045" y="4525645"/>
            <a:ext cx="433070" cy="100965"/>
          </a:xfrm>
          <a:prstGeom prst="rect">
            <a:avLst/>
          </a:prstGeom>
          <a:noFill/>
          <a:ln w="0" cmpd="sng">
            <a:noFill/>
            <a:prstDash val="solid"/>
          </a:ln>
        </p:spPr>
        <p:txBody>
          <a:bodyPr vert="horz" lIns="0" tIns="10795" rIns="0" bIns="0" anchor="t"/>
          <a:lstStyle/>
          <a:p>
            <a:pPr marL="0" marR="0" indent="0" algn="l">
              <a:lnSpc>
                <a:spcPts val="600"/>
              </a:lnSpc>
              <a:spcAft>
                <a:spcPts val="0"/>
              </a:spcAft>
            </a:pPr>
            <a:r>
              <a:rPr lang="es-ES" sz="650" spc="0">
                <a:solidFill>
                  <a:srgbClr val="000000"/>
                </a:solidFill>
                <a:latin typeface="Bookman Old Style" pitchFamily="1" panose="02020603050405020304"/>
              </a:rPr>
              <a:t>1995–96 </a:t>
            </a:r>
          </a:p>
        </p:txBody>
      </p:sp>
      <p:sp>
        <p:nvSpPr>
          <p:cNvPr id="206" name=""/>
          <p:cNvSpPr/>
          <p:nvPr>
            <p:ph type="body" idx="10"/>
          </p:nvPr>
        </p:nvSpPr>
        <p:spPr>
          <a:xfrm>
            <a:off x="6329045" y="4627880"/>
            <a:ext cx="4362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1996–97 </a:t>
            </a:r>
          </a:p>
        </p:txBody>
      </p:sp>
      <p:sp>
        <p:nvSpPr>
          <p:cNvPr id="207" name=""/>
          <p:cNvSpPr/>
          <p:nvPr>
            <p:ph type="body" idx="10"/>
          </p:nvPr>
        </p:nvSpPr>
        <p:spPr>
          <a:xfrm>
            <a:off x="6322695" y="473138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2015–16 </a:t>
            </a:r>
          </a:p>
        </p:txBody>
      </p:sp>
      <p:sp>
        <p:nvSpPr>
          <p:cNvPr id="208" name=""/>
          <p:cNvSpPr/>
          <p:nvPr>
            <p:ph type="body" idx="10"/>
          </p:nvPr>
        </p:nvSpPr>
        <p:spPr>
          <a:xfrm>
            <a:off x="6322695" y="4833620"/>
            <a:ext cx="442595"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2016–17 </a:t>
            </a:r>
          </a:p>
        </p:txBody>
      </p:sp>
      <p:sp>
        <p:nvSpPr>
          <p:cNvPr id="209" name=""/>
          <p:cNvSpPr/>
          <p:nvPr>
            <p:ph type="body" idx="10"/>
          </p:nvPr>
        </p:nvSpPr>
        <p:spPr>
          <a:xfrm>
            <a:off x="6322695" y="493585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2015–16 </a:t>
            </a:r>
          </a:p>
        </p:txBody>
      </p:sp>
      <p:sp>
        <p:nvSpPr>
          <p:cNvPr id="210" name=""/>
          <p:cNvSpPr/>
          <p:nvPr>
            <p:ph type="body" idx="10"/>
          </p:nvPr>
        </p:nvSpPr>
        <p:spPr>
          <a:xfrm>
            <a:off x="6322695" y="5038090"/>
            <a:ext cx="439420"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2017–18 </a:t>
            </a:r>
          </a:p>
        </p:txBody>
      </p:sp>
      <p:sp>
        <p:nvSpPr>
          <p:cNvPr id="211" name=""/>
          <p:cNvSpPr/>
          <p:nvPr>
            <p:ph type="body" idx="10"/>
          </p:nvPr>
        </p:nvSpPr>
        <p:spPr>
          <a:xfrm>
            <a:off x="6322695" y="513969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2017–18 </a:t>
            </a:r>
          </a:p>
        </p:txBody>
      </p:sp>
      <p:sp>
        <p:nvSpPr>
          <p:cNvPr id="212" name=""/>
          <p:cNvSpPr/>
          <p:nvPr>
            <p:ph type="body" idx="10"/>
          </p:nvPr>
        </p:nvSpPr>
        <p:spPr>
          <a:xfrm>
            <a:off x="6322695" y="5243830"/>
            <a:ext cx="436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2000–01 </a:t>
            </a:r>
          </a:p>
        </p:txBody>
      </p:sp>
      <p:sp>
        <p:nvSpPr>
          <p:cNvPr id="213" name=""/>
          <p:cNvSpPr/>
          <p:nvPr>
            <p:ph type="body" idx="10"/>
          </p:nvPr>
        </p:nvSpPr>
        <p:spPr>
          <a:xfrm>
            <a:off x="6322695" y="5346065"/>
            <a:ext cx="43942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2001–02 </a:t>
            </a:r>
          </a:p>
        </p:txBody>
      </p:sp>
      <p:sp>
        <p:nvSpPr>
          <p:cNvPr id="214" name=""/>
          <p:cNvSpPr/>
          <p:nvPr>
            <p:ph type="body" idx="10"/>
          </p:nvPr>
        </p:nvSpPr>
        <p:spPr>
          <a:xfrm>
            <a:off x="6322695" y="544766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2001–02 </a:t>
            </a:r>
          </a:p>
        </p:txBody>
      </p:sp>
      <p:sp>
        <p:nvSpPr>
          <p:cNvPr id="215" name=""/>
          <p:cNvSpPr/>
          <p:nvPr>
            <p:ph type="body" idx="10"/>
          </p:nvPr>
        </p:nvSpPr>
        <p:spPr>
          <a:xfrm>
            <a:off x="6322695" y="555117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216" name=""/>
          <p:cNvSpPr/>
          <p:nvPr>
            <p:ph type="body" idx="10"/>
          </p:nvPr>
        </p:nvSpPr>
        <p:spPr>
          <a:xfrm>
            <a:off x="6322695" y="5653405"/>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2008–09 </a:t>
            </a:r>
          </a:p>
        </p:txBody>
      </p:sp>
      <p:sp>
        <p:nvSpPr>
          <p:cNvPr id="217" name=""/>
          <p:cNvSpPr/>
          <p:nvPr>
            <p:ph type="body" idx="10"/>
          </p:nvPr>
        </p:nvSpPr>
        <p:spPr>
          <a:xfrm>
            <a:off x="6329045" y="5755640"/>
            <a:ext cx="43307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1994–95 </a:t>
            </a:r>
          </a:p>
        </p:txBody>
      </p:sp>
      <p:sp>
        <p:nvSpPr>
          <p:cNvPr id="218" name=""/>
          <p:cNvSpPr/>
          <p:nvPr>
            <p:ph type="body" idx="10"/>
          </p:nvPr>
        </p:nvSpPr>
        <p:spPr>
          <a:xfrm>
            <a:off x="6322695" y="5857875"/>
            <a:ext cx="43942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2014–15 </a:t>
            </a:r>
          </a:p>
        </p:txBody>
      </p:sp>
      <p:sp>
        <p:nvSpPr>
          <p:cNvPr id="219" name=""/>
          <p:cNvSpPr/>
          <p:nvPr>
            <p:ph type="body" idx="10"/>
          </p:nvPr>
        </p:nvSpPr>
        <p:spPr>
          <a:xfrm>
            <a:off x="6322695" y="5960110"/>
            <a:ext cx="442595"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2016–17 </a:t>
            </a:r>
          </a:p>
        </p:txBody>
      </p:sp>
      <p:sp>
        <p:nvSpPr>
          <p:cNvPr id="220" name=""/>
          <p:cNvSpPr/>
          <p:nvPr>
            <p:ph type="body" idx="10"/>
          </p:nvPr>
        </p:nvSpPr>
        <p:spPr>
          <a:xfrm>
            <a:off x="6322695" y="606361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2001–02 </a:t>
            </a:r>
          </a:p>
        </p:txBody>
      </p:sp>
      <p:sp>
        <p:nvSpPr>
          <p:cNvPr id="221" name=""/>
          <p:cNvSpPr/>
          <p:nvPr>
            <p:ph type="body" idx="10"/>
          </p:nvPr>
        </p:nvSpPr>
        <p:spPr>
          <a:xfrm>
            <a:off x="6322695" y="6165850"/>
            <a:ext cx="43942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2015–16 </a:t>
            </a:r>
          </a:p>
        </p:txBody>
      </p:sp>
      <p:sp>
        <p:nvSpPr>
          <p:cNvPr id="222" name=""/>
          <p:cNvSpPr/>
          <p:nvPr>
            <p:ph type="body" idx="10"/>
          </p:nvPr>
        </p:nvSpPr>
        <p:spPr>
          <a:xfrm>
            <a:off x="6322695" y="626745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223" name=""/>
          <p:cNvSpPr/>
          <p:nvPr>
            <p:ph type="body" idx="10"/>
          </p:nvPr>
        </p:nvSpPr>
        <p:spPr>
          <a:xfrm>
            <a:off x="6322695" y="637159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2017–18 </a:t>
            </a:r>
          </a:p>
        </p:txBody>
      </p:sp>
      <p:sp>
        <p:nvSpPr>
          <p:cNvPr id="224" name=""/>
          <p:cNvSpPr/>
          <p:nvPr>
            <p:ph type="body" idx="10"/>
          </p:nvPr>
        </p:nvSpPr>
        <p:spPr>
          <a:xfrm>
            <a:off x="6322695" y="6473825"/>
            <a:ext cx="439420"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2007–08 </a:t>
            </a:r>
          </a:p>
        </p:txBody>
      </p:sp>
      <p:sp>
        <p:nvSpPr>
          <p:cNvPr id="225" name=""/>
          <p:cNvSpPr/>
          <p:nvPr>
            <p:ph type="body" idx="10"/>
          </p:nvPr>
        </p:nvSpPr>
        <p:spPr>
          <a:xfrm>
            <a:off x="6322695" y="657542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2012–13 </a:t>
            </a:r>
          </a:p>
        </p:txBody>
      </p:sp>
      <p:sp>
        <p:nvSpPr>
          <p:cNvPr id="226" name=""/>
          <p:cNvSpPr/>
          <p:nvPr>
            <p:ph type="body" idx="10"/>
          </p:nvPr>
        </p:nvSpPr>
        <p:spPr>
          <a:xfrm>
            <a:off x="6322695" y="6677660"/>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2009–10 </a:t>
            </a:r>
          </a:p>
        </p:txBody>
      </p:sp>
      <p:sp>
        <p:nvSpPr>
          <p:cNvPr id="227" name=""/>
          <p:cNvSpPr/>
          <p:nvPr>
            <p:ph type="body" idx="10"/>
          </p:nvPr>
        </p:nvSpPr>
        <p:spPr>
          <a:xfrm>
            <a:off x="6329045" y="6779895"/>
            <a:ext cx="43307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1994–95 </a:t>
            </a:r>
          </a:p>
        </p:txBody>
      </p:sp>
      <p:sp>
        <p:nvSpPr>
          <p:cNvPr id="228" name=""/>
          <p:cNvSpPr/>
          <p:nvPr>
            <p:ph type="body" idx="10"/>
          </p:nvPr>
        </p:nvSpPr>
        <p:spPr>
          <a:xfrm>
            <a:off x="6322695" y="6883400"/>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2005–06 </a:t>
            </a:r>
          </a:p>
        </p:txBody>
      </p:sp>
      <p:sp>
        <p:nvSpPr>
          <p:cNvPr id="229" name=""/>
          <p:cNvSpPr/>
          <p:nvPr>
            <p:ph type="body" idx="10"/>
          </p:nvPr>
        </p:nvSpPr>
        <p:spPr>
          <a:xfrm>
            <a:off x="6322695" y="6985635"/>
            <a:ext cx="436880" cy="100330"/>
          </a:xfrm>
          <a:prstGeom prst="rect">
            <a:avLst/>
          </a:prstGeom>
          <a:noFill/>
          <a:ln w="0" cmpd="sng">
            <a:noFill/>
            <a:prstDash val="solid"/>
          </a:ln>
        </p:spPr>
        <p:txBody>
          <a:bodyPr vert="horz" lIns="0" tIns="10160" rIns="0" bIns="0" anchor="t"/>
          <a:lstStyle/>
          <a:p>
            <a:pPr marL="0" marR="0" indent="0" algn="l">
              <a:lnSpc>
                <a:spcPts val="600"/>
              </a:lnSpc>
              <a:spcAft>
                <a:spcPts val="0"/>
              </a:spcAft>
            </a:pPr>
            <a:r>
              <a:rPr lang="es-ES" sz="650" spc="15">
                <a:solidFill>
                  <a:srgbClr val="000000"/>
                </a:solidFill>
                <a:latin typeface="Bookman Old Style" pitchFamily="1" panose="02020603050405020304"/>
              </a:rPr>
              <a:t>2000–01 </a:t>
            </a:r>
          </a:p>
        </p:txBody>
      </p:sp>
      <p:sp>
        <p:nvSpPr>
          <p:cNvPr id="230" name=""/>
          <p:cNvSpPr/>
          <p:nvPr>
            <p:ph type="body" idx="10"/>
          </p:nvPr>
        </p:nvSpPr>
        <p:spPr>
          <a:xfrm>
            <a:off x="6322695" y="708787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2009–10 </a:t>
            </a:r>
          </a:p>
        </p:txBody>
      </p:sp>
      <p:sp>
        <p:nvSpPr>
          <p:cNvPr id="231" name=""/>
          <p:cNvSpPr/>
          <p:nvPr>
            <p:ph type="body" idx="10"/>
          </p:nvPr>
        </p:nvSpPr>
        <p:spPr>
          <a:xfrm>
            <a:off x="6322695" y="7191375"/>
            <a:ext cx="43688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2010–11 </a:t>
            </a:r>
          </a:p>
        </p:txBody>
      </p:sp>
      <p:sp>
        <p:nvSpPr>
          <p:cNvPr id="232" name=""/>
          <p:cNvSpPr/>
          <p:nvPr>
            <p:ph type="body" idx="10"/>
          </p:nvPr>
        </p:nvSpPr>
        <p:spPr>
          <a:xfrm>
            <a:off x="6322695" y="7293610"/>
            <a:ext cx="43942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2011–12 </a:t>
            </a:r>
          </a:p>
        </p:txBody>
      </p:sp>
      <p:sp>
        <p:nvSpPr>
          <p:cNvPr id="233" name=""/>
          <p:cNvSpPr/>
          <p:nvPr>
            <p:ph type="body" idx="10"/>
          </p:nvPr>
        </p:nvSpPr>
        <p:spPr>
          <a:xfrm>
            <a:off x="6329045" y="7395210"/>
            <a:ext cx="43307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0">
                <a:solidFill>
                  <a:srgbClr val="000000"/>
                </a:solidFill>
                <a:latin typeface="Bookman Old Style" pitchFamily="1" panose="02020603050405020304"/>
              </a:rPr>
              <a:t>1995–96 </a:t>
            </a:r>
          </a:p>
        </p:txBody>
      </p:sp>
      <p:sp>
        <p:nvSpPr>
          <p:cNvPr id="234" name=""/>
          <p:cNvSpPr/>
          <p:nvPr>
            <p:ph type="body" idx="10"/>
          </p:nvPr>
        </p:nvSpPr>
        <p:spPr>
          <a:xfrm>
            <a:off x="6322695" y="7497445"/>
            <a:ext cx="442595" cy="100965"/>
          </a:xfrm>
          <a:prstGeom prst="rect">
            <a:avLst/>
          </a:prstGeom>
          <a:noFill/>
          <a:ln w="0" cmpd="sng">
            <a:noFill/>
            <a:prstDash val="solid"/>
          </a:ln>
        </p:spPr>
        <p:txBody>
          <a:bodyPr vert="horz" lIns="0" tIns="1079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2013–14 </a:t>
            </a:r>
          </a:p>
        </p:txBody>
      </p:sp>
      <p:sp>
        <p:nvSpPr>
          <p:cNvPr id="235" name=""/>
          <p:cNvSpPr/>
          <p:nvPr>
            <p:ph type="body" idx="10"/>
          </p:nvPr>
        </p:nvSpPr>
        <p:spPr>
          <a:xfrm>
            <a:off x="6322695" y="759968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2016–17 </a:t>
            </a:r>
          </a:p>
        </p:txBody>
      </p:sp>
      <p:sp>
        <p:nvSpPr>
          <p:cNvPr id="236" name=""/>
          <p:cNvSpPr/>
          <p:nvPr>
            <p:ph type="body" idx="10"/>
          </p:nvPr>
        </p:nvSpPr>
        <p:spPr>
          <a:xfrm>
            <a:off x="6322695" y="7703185"/>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2004–05 </a:t>
            </a:r>
          </a:p>
        </p:txBody>
      </p:sp>
      <p:sp>
        <p:nvSpPr>
          <p:cNvPr id="237" name=""/>
          <p:cNvSpPr/>
          <p:nvPr>
            <p:ph type="body" idx="10"/>
          </p:nvPr>
        </p:nvSpPr>
        <p:spPr>
          <a:xfrm>
            <a:off x="6322695" y="7805420"/>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2011–12 </a:t>
            </a:r>
          </a:p>
        </p:txBody>
      </p:sp>
      <p:sp>
        <p:nvSpPr>
          <p:cNvPr id="238" name=""/>
          <p:cNvSpPr/>
          <p:nvPr>
            <p:ph type="body" idx="10"/>
          </p:nvPr>
        </p:nvSpPr>
        <p:spPr>
          <a:xfrm>
            <a:off x="6322695" y="790765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2004–05 </a:t>
            </a:r>
          </a:p>
        </p:txBody>
      </p:sp>
      <p:sp>
        <p:nvSpPr>
          <p:cNvPr id="239" name=""/>
          <p:cNvSpPr/>
          <p:nvPr>
            <p:ph type="body" idx="10"/>
          </p:nvPr>
        </p:nvSpPr>
        <p:spPr>
          <a:xfrm>
            <a:off x="6322695" y="801116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2009–10 </a:t>
            </a:r>
          </a:p>
        </p:txBody>
      </p:sp>
      <p:sp>
        <p:nvSpPr>
          <p:cNvPr id="240" name=""/>
          <p:cNvSpPr/>
          <p:nvPr>
            <p:ph type="body" idx="10"/>
          </p:nvPr>
        </p:nvSpPr>
        <p:spPr>
          <a:xfrm>
            <a:off x="6329045" y="8113395"/>
            <a:ext cx="433070"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0">
                <a:solidFill>
                  <a:srgbClr val="000000"/>
                </a:solidFill>
                <a:latin typeface="Bookman Old Style" pitchFamily="1" panose="02020603050405020304"/>
              </a:rPr>
              <a:t>1998–99 </a:t>
            </a:r>
          </a:p>
        </p:txBody>
      </p:sp>
      <p:sp>
        <p:nvSpPr>
          <p:cNvPr id="241" name=""/>
          <p:cNvSpPr/>
          <p:nvPr>
            <p:ph type="body" idx="10"/>
          </p:nvPr>
        </p:nvSpPr>
        <p:spPr>
          <a:xfrm>
            <a:off x="6329045" y="8215630"/>
            <a:ext cx="43624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5">
                <a:solidFill>
                  <a:srgbClr val="000000"/>
                </a:solidFill>
                <a:latin typeface="Bookman Old Style" pitchFamily="1" panose="02020603050405020304"/>
              </a:rPr>
              <a:t>1996–97 </a:t>
            </a:r>
          </a:p>
        </p:txBody>
      </p:sp>
      <p:sp>
        <p:nvSpPr>
          <p:cNvPr id="242" name=""/>
          <p:cNvSpPr/>
          <p:nvPr>
            <p:ph type="body" idx="10"/>
          </p:nvPr>
        </p:nvSpPr>
        <p:spPr>
          <a:xfrm>
            <a:off x="6322695" y="8317865"/>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2003–04 </a:t>
            </a:r>
          </a:p>
        </p:txBody>
      </p:sp>
      <p:sp>
        <p:nvSpPr>
          <p:cNvPr id="243" name=""/>
          <p:cNvSpPr/>
          <p:nvPr>
            <p:ph type="body" idx="10"/>
          </p:nvPr>
        </p:nvSpPr>
        <p:spPr>
          <a:xfrm>
            <a:off x="6322695" y="841946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2011–12 </a:t>
            </a:r>
          </a:p>
        </p:txBody>
      </p:sp>
      <p:sp>
        <p:nvSpPr>
          <p:cNvPr id="244" name=""/>
          <p:cNvSpPr/>
          <p:nvPr>
            <p:ph type="body" idx="10"/>
          </p:nvPr>
        </p:nvSpPr>
        <p:spPr>
          <a:xfrm>
            <a:off x="6322695" y="852297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2006–07 </a:t>
            </a:r>
          </a:p>
        </p:txBody>
      </p:sp>
      <p:sp>
        <p:nvSpPr>
          <p:cNvPr id="245" name=""/>
          <p:cNvSpPr/>
          <p:nvPr>
            <p:ph type="body" idx="10"/>
          </p:nvPr>
        </p:nvSpPr>
        <p:spPr>
          <a:xfrm>
            <a:off x="6322695" y="8625205"/>
            <a:ext cx="439420" cy="100965"/>
          </a:xfrm>
          <a:prstGeom prst="rect">
            <a:avLst/>
          </a:prstGeom>
          <a:noFill/>
          <a:ln w="0" cmpd="sng">
            <a:noFill/>
            <a:prstDash val="solid"/>
          </a:ln>
        </p:spPr>
        <p:txBody>
          <a:bodyPr vert="horz" lIns="0" tIns="10795" rIns="0" bIns="0" anchor="t"/>
          <a:lstStyle/>
          <a:p>
            <a:pPr marL="0" marR="0" indent="0" algn="l">
              <a:lnSpc>
                <a:spcPts val="700"/>
              </a:lnSpc>
              <a:spcAft>
                <a:spcPts val="0"/>
              </a:spcAft>
            </a:pPr>
            <a:r>
              <a:rPr lang="es-ES" sz="650" spc="15">
                <a:solidFill>
                  <a:srgbClr val="000000"/>
                </a:solidFill>
                <a:latin typeface="Bookman Old Style" pitchFamily="1" panose="02020603050405020304"/>
              </a:rPr>
              <a:t>2012–13 </a:t>
            </a:r>
          </a:p>
        </p:txBody>
      </p:sp>
      <p:sp>
        <p:nvSpPr>
          <p:cNvPr id="246" name=""/>
          <p:cNvSpPr/>
          <p:nvPr>
            <p:ph type="body" idx="10"/>
          </p:nvPr>
        </p:nvSpPr>
        <p:spPr>
          <a:xfrm>
            <a:off x="6322695" y="8727440"/>
            <a:ext cx="442595"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2013–14 </a:t>
            </a:r>
          </a:p>
        </p:txBody>
      </p:sp>
      <p:sp>
        <p:nvSpPr>
          <p:cNvPr id="247" name=""/>
          <p:cNvSpPr/>
          <p:nvPr>
            <p:ph type="body" idx="10"/>
          </p:nvPr>
        </p:nvSpPr>
        <p:spPr>
          <a:xfrm>
            <a:off x="6322695" y="8830945"/>
            <a:ext cx="439420" cy="102235"/>
          </a:xfrm>
          <a:prstGeom prst="rect">
            <a:avLst/>
          </a:prstGeom>
          <a:noFill/>
          <a:ln w="0" cmpd="sng">
            <a:noFill/>
            <a:prstDash val="solid"/>
          </a:ln>
        </p:spPr>
        <p:txBody>
          <a:bodyPr vert="horz" lIns="0" tIns="1206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2001–02 </a:t>
            </a:r>
          </a:p>
        </p:txBody>
      </p:sp>
      <p:sp>
        <p:nvSpPr>
          <p:cNvPr id="248" name=""/>
          <p:cNvSpPr/>
          <p:nvPr>
            <p:ph type="body" idx="10"/>
          </p:nvPr>
        </p:nvSpPr>
        <p:spPr>
          <a:xfrm>
            <a:off x="6322695" y="8933180"/>
            <a:ext cx="442595" cy="100965"/>
          </a:xfrm>
          <a:prstGeom prst="rect">
            <a:avLst/>
          </a:prstGeom>
          <a:noFill/>
          <a:ln w="0" cmpd="sng">
            <a:noFill/>
            <a:prstDash val="solid"/>
          </a:ln>
        </p:spPr>
        <p:txBody>
          <a:bodyPr vert="horz" lIns="0" tIns="10795" rIns="0" bIns="0" anchor="t"/>
          <a:lstStyle/>
          <a:p>
            <a:pPr marL="0" marR="0" indent="0" algn="l">
              <a:lnSpc>
                <a:spcPts val="600"/>
              </a:lnSpc>
              <a:spcAft>
                <a:spcPts val="0"/>
              </a:spcAft>
            </a:pPr>
            <a:r>
              <a:rPr lang="es-ES" sz="650" spc="20">
                <a:solidFill>
                  <a:srgbClr val="000000"/>
                </a:solidFill>
                <a:latin typeface="Bookman Old Style" pitchFamily="1" panose="02020603050405020304"/>
              </a:rPr>
              <a:t>2016–17 </a:t>
            </a:r>
          </a:p>
        </p:txBody>
      </p:sp>
      <p:sp>
        <p:nvSpPr>
          <p:cNvPr id="249" name=""/>
          <p:cNvSpPr/>
          <p:nvPr>
            <p:ph type="body" idx="10"/>
          </p:nvPr>
        </p:nvSpPr>
        <p:spPr>
          <a:xfrm>
            <a:off x="6329045" y="9035415"/>
            <a:ext cx="43307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0">
                <a:solidFill>
                  <a:srgbClr val="000000"/>
                </a:solidFill>
                <a:latin typeface="Bookman Old Style" pitchFamily="1" panose="02020603050405020304"/>
              </a:rPr>
              <a:t>1998–99 </a:t>
            </a:r>
          </a:p>
        </p:txBody>
      </p:sp>
      <p:sp>
        <p:nvSpPr>
          <p:cNvPr id="250" name=""/>
          <p:cNvSpPr/>
          <p:nvPr>
            <p:ph type="body" idx="10"/>
          </p:nvPr>
        </p:nvSpPr>
        <p:spPr>
          <a:xfrm>
            <a:off x="6322695" y="9137650"/>
            <a:ext cx="442595" cy="100330"/>
          </a:xfrm>
          <a:prstGeom prst="rect">
            <a:avLst/>
          </a:prstGeom>
          <a:noFill/>
          <a:ln w="0" cmpd="sng">
            <a:noFill/>
            <a:prstDash val="solid"/>
          </a:ln>
        </p:spPr>
        <p:txBody>
          <a:bodyPr vert="horz" lIns="0" tIns="10160"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2013–14 </a:t>
            </a:r>
          </a:p>
        </p:txBody>
      </p:sp>
      <p:sp>
        <p:nvSpPr>
          <p:cNvPr id="251" name=""/>
          <p:cNvSpPr/>
          <p:nvPr>
            <p:ph type="body" idx="10"/>
          </p:nvPr>
        </p:nvSpPr>
        <p:spPr>
          <a:xfrm>
            <a:off x="6322695" y="9239250"/>
            <a:ext cx="439420" cy="102235"/>
          </a:xfrm>
          <a:prstGeom prst="rect">
            <a:avLst/>
          </a:prstGeom>
          <a:noFill/>
          <a:ln w="0" cmpd="sng">
            <a:noFill/>
            <a:prstDash val="solid"/>
          </a:ln>
        </p:spPr>
        <p:txBody>
          <a:bodyPr vert="horz" lIns="0" tIns="12065" rIns="0" bIns="0" anchor="t"/>
          <a:lstStyle/>
          <a:p>
            <a:pPr marL="0" marR="0" indent="0" algn="l">
              <a:lnSpc>
                <a:spcPts val="700"/>
              </a:lnSpc>
              <a:spcAft>
                <a:spcPts val="0"/>
              </a:spcAft>
            </a:pPr>
            <a:r>
              <a:rPr lang="es-ES" sz="650" spc="20">
                <a:solidFill>
                  <a:srgbClr val="000000"/>
                </a:solidFill>
                <a:latin typeface="Bookman Old Style" pitchFamily="1" panose="02020603050405020304"/>
              </a:rPr>
              <a:t>2005–06 </a:t>
            </a:r>
          </a:p>
        </p:txBody>
      </p:sp>
    </p:spTree>
  </p:cSld>
  <p:clrMapOvr>
    <a:masterClrMapping/>
  </p:clrMapOvr>
</p:sld>
</file>

<file path=ppt/slides/slide18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163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HIDALGO MAESTRE, DAVID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HIDALGO MURILLO,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HIDALGO RODRIGO,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HIDALGO SÁNCHEZ,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HIDALGO SÁNCHEZ,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HIDALGO–BARQUERO PIZARRO, MARI´A REYES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HIERRO GARDETA,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HIERRO GARDETA,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HIERRO OLIVA,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HIERRO OLIVA,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HIGUERAS NAVARRO,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HIGUERO FERNÁNDEZ,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HIGUERO FERNÁNDEZ,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HINCHADO SÁNCHEZ–MORO,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HINOJAL CAMPOS,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HINOJAL SÁNCHEZ,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HINOJOSA PULGARI´N, FRANCISCO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HOLGUERA LÓPEZ,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HOLGUI´N CORTÉS,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HOLGUI´N FERNÁNDEZ,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HOLGUI´N GALLEGO,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HOLGUI´N JIMÉNEZ, MARI´A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HOLGUI´N JIMÉNEZ, MARI´A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HOLGUI´N SÁNCHEZ,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HONORIO GUISADO, FULGENCIO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HORCAJO LUIS, GUILLERMO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HORMIGO GUERRERO,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HORRILLO DORADO,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HORRILLO FERNÁNDEZ, MARI´A CONSUELO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HORRILLO OCAMPO,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HORTIG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GUILLÉN,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HORTIG ÓN VINAGRE, MARI´A PURA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HOYAS MALDONADO,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HOYO SÁNCHEZ, MARI´A FERMINA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HU WU, YU TING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HUERTA JUAN, MARI´A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HUERTAS CASTILLO, MANUEL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HUERTAS CASTILLO, MANUEL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HUERTAS COBOS, ÁNGEL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HUERTAS GÓMEZ, MARI´A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HUERTAS SÁNCHEZ, ANA VICENTA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HUERTAS SÁNCHEZ, ANA VICENTA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HUERTAS SÁNCHEZ, ANA VICENTA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HUESO FERNÁNDEZ, FRANCISCO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HUESO PABLOS, TANIA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HURTADO BARROSO,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HURTADO BEJARANO,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HURTADO BEJARANO,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HURTADO DE MENDOZA MEDINA, FRANCISCO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HURTADO MARTI´NEZ,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HURTADO MORALES,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HURTADO SABIDO,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HURTADO SÁNCHEZ,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HURTADO SÁNCHEZ,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HURTADO SÁNCHEZ,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HURTADOROMERO, ANTONIO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IBA´N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CALOTO,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IBARRA SUÁREZ, BERNARDO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IGLESIAS GARCI´A, JOSÉIVÁN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IGLESIAS GASPAR,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IGLESIAS GONZÁLEZ,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IGLESIAS MORENO,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IGLESIAS PARDAVILA, GEMMA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IGLESIAS VICENTE, JULIO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INDIAS PRIETO,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INFANTE ROLDÁN,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ESTA VAQUERA, FRANCISCO DE ASI´S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ISIDRO VÁZQUEZ,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IZAGUIRRE ARROYO,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IZQUIERDO BÉJAR, VI´CTOR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IZQUIERDO DONOSO,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IZQUIERDO DONOSO,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IZQUIERDO DONOSO,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IZQUIERDO DONOSO,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IZQUIERDO DONOSO,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IZQUIERDO GARCI´A, MARI´A ADELAIDA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IZQUIERDO GARCI´A,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IZQUIERDO NIETO,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IZQUIERDO NIETO,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IZQUIERDO VALERIO,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81915"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8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164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JABOIS RAMI´REZ, ROCI´O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JACINTO JAREÑO,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JAÉN MARTI´N,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JAÉN OLIVERA,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JAÉN TAPIA,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JARAMILLO ESCOBAR, MANUEL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JARAMILLO RODRI´GUEZ,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JARAMILLO ROMERO, ANA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JARAMILLO SAYAGO,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JARAMILLO VÁZQUEZ,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JARAQUEMADA PELÁEZ,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JARDI´N POLO, ISAAC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JARIEGO AGUILAR, ANTONIO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JARONES NOGALES, MARI´A CRUZ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GALLARDO,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BARRADO,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JIMENEZ BONILLA, ELIEL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CANO,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CANO,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CANO,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CARRASCAL,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CARRASCAL,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CARRASCAL,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CASARES,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CASCARRON, MARIA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CRESPO,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CRESPO,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CRESPO,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DI´AZ, EMILIO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DOMI´NGUEZ,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DONAIRE,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GALLEGO, OLGA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GARCI´A, ÁLVARO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GARCI´A–CERVIG ÓN,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GILES,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JIMÉNEZ GIRÓN,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GIRÓN,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JIMÉNEZ, ÁFRICA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LISO, MARI´A RUT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LÓPEZ,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LUJÁN, MARI´A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MARTI´N, ANA SULAIKA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MORENO,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PRIETO,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RAYO,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JIMÉNEZ SALAS,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SÁNCHEZ,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JIMÉNEZ SÁNCHEZ, VANESSA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JIMÉNEZ VAQUERO,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JIMÉNEZ ZABALA, NEREA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JORGE SÁNCHEZ,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JULIÁN CALDERITA,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JULIÁN FUENTES, ÁLVARO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JULIÁN VÁZQUEZ, MARI´A DE LA PAZ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JURADO CABEZAS,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JURADO BUSTOS,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JURADO BUSTOS,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KARAKUZU, ESRA PERVIN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KIM PÉREZ, MIRI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KOKKO, MILLA IRINA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KUBICKI FRAN, ALEKSANDER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KYDONIATIS, KONSTANTINOS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LABAJOS BRONCANO,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LABASTIDA JAIMES, DIANA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LABRADOR JAIME,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LABRADOR NAVARRO,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LABRADOR NAVARRO,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LADERA FERNÁNDEZ,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LADERA FERNÁNDEZ,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LADERA FERNÁNDEZ,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LADERA GALLARDO,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LADERA LÓPEZ,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LAGAR CARVAJAL,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LAGAR CARVAJAL,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LAGARDE, FRAN ÇOIS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LAGOA SERRANO,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LAGOA VILLAS ÁN, AMOR DE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LAIRADO RUBIO,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LAJA FRANCO, NATIVIDAD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LAMA CORTÉS,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8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165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LANCHAZO GONZÁLEZ, GLORIA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LANCHO MOGOLLÓN,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LANCHO NOVILLO, JOSE´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LARA GALLEGO,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LARA LARANJEIRA,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LARA PÉREZ,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LARA ROBUSTILLO, ESPERANZA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LARA VEGA,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LARIOS GONZÁLEZ,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LARIOS LARIOS, JUAN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LARRAZ ÁBAL PAREJA–OBREG ÓN,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LARREY AMARO,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LASERNA SANZ,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LAURENT, MAUD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LAVADO FLORENCIO,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LAVADO FLORENCIO,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LAVADO PIRIS,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LAVADO RODAS,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LAVADO RODAS,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LAVADO RODAS,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LAVADO RODRI´GUEZ, MARI´A DEL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LAVADO RODRI´GUEZ, MARI´A 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LAVADO SANTOS, ESTER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LÁZARO MADERA, FRANCISCO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LÁZARO MARTI´NEZ,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LÁZARO MASERO,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LÁZARO MASERO,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LÁZARO MASERO,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LÁZARO RICO, PATROCINIO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LÁZARO RICO, PATROCINIO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LE VOT GRANADO,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 VOT GRANADO,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LEAL CIDONCHA,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LEAL CIDONCHA,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LEAL FERNÁNDEZ,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LEAL GARCI´A,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LEAL GARCI´A,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LEAL PRIETO, CÁNDIDO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LEAL PRIETO,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LEBRATO HERNÁNDEZ,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LEBRATO MEJI´AS,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LECEGUI PAREDES,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LEDES MARAYO,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LEDESMA CANO,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LEDESMA CARPI,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LEDESMA CHAMORRO,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LEDESMA RAYO,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LEDO CARMONA, FRANCISCO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LEDO GÓMEZ,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LEI´VA VERA, FINDIA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LEMUS GONZÁLEZ,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LEMUS GONZÁLEZ,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LEMUS GONZÁLEZ,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LENA SÁNCHEZ,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LENO SÁNCHEZ, ANGÉLICA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LEO MACI´AS, ALEJANDRA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LEO TESORO,ISABEL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LEÓN BORAITA,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LEÓN BORAITA,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LEÓN BUENO,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LEÓN BUENO,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LEON CARREÑO, MAURICIO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LEÓN GUISADO, MIGUELA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LEÓN GUISADO,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LEÓN MUJICA, ELENA ALEJANDRA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LEÓN NARANJO,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LEÓN NARANJO,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LEÓN NOGALES,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LEÓN PINTOR,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LEÓN PRIETO, MANUEL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LEÓN TORRES,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LERMA BUZO, MARI´A ENCARNACIÓN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LERMA BUZO, AURORA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LEVA DE LA BARRERA,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LEYGUARDA DOMI´NGUEZ,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LEYTON MORERA,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LIAÑO GUILLÉN,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LIBERAL GONZÁLEZ,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LIBERAL VELÁZQUEZ,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LIBRADA FLORES,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6"/>
          <a:stretch>
            <a:fillRect/>
          </a:stretch>
        </p:blipFill>
        <p:spPr>
          <a:xfrm>
            <a:off x="1167130" y="6358255"/>
            <a:ext cx="1466215" cy="194754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0"/>
              </a:spcAft>
              <a:tabLst>
                <a:tab algn="r" pos="5440680"/>
              </a:tabLst>
            </a:pPr>
            <a:r>
              <a:rPr lang="es-ES" sz="1300" b="1" spc="0">
                <a:solidFill>
                  <a:srgbClr val="000000"/>
                </a:solidFill>
                <a:latin typeface="Garamond" pitchFamily="1" panose="02020603050405020304"/>
              </a:rPr>
              <a:t>1. Presentaciones </a:t>
            </a:r>
            <a:r>
              <a:rPr lang="es-ES" sz="950" spc="0">
                <a:solidFill>
                  <a:srgbClr val="000000"/>
                </a:solidFill>
                <a:latin typeface="Arial" pitchFamily="2" panose="02020603050405020304"/>
              </a:rPr>
              <a:t>IX </a:t>
            </a:r>
          </a:p>
        </p:txBody>
      </p:sp>
      <p:sp>
        <p:nvSpPr>
          <p:cNvPr id="3" name=""/>
          <p:cNvSpPr/>
          <p:nvPr>
            <p:ph type="body" idx="10"/>
          </p:nvPr>
        </p:nvSpPr>
        <p:spPr>
          <a:xfrm>
            <a:off x="1057910" y="681990"/>
            <a:ext cx="5486400" cy="5466080"/>
          </a:xfrm>
          <a:prstGeom prst="rect">
            <a:avLst/>
          </a:prstGeom>
          <a:noFill/>
          <a:ln w="0" cmpd="sng">
            <a:noFill/>
            <a:prstDash val="solid"/>
          </a:ln>
        </p:spPr>
        <p:txBody>
          <a:bodyPr vert="horz" lIns="0" tIns="213360" rIns="0" bIns="0" anchor="t"/>
          <a:lstStyle/>
          <a:p>
            <a:pPr marL="45720" marR="0" indent="0" algn="l">
              <a:lnSpc>
                <a:spcPts val="2000"/>
              </a:lnSpc>
              <a:spcAft>
                <a:spcPts val="0"/>
              </a:spcAft>
            </a:pPr>
            <a:r>
              <a:rPr lang="es-ES" sz="1850" b="1" spc="35">
                <a:solidFill>
                  <a:srgbClr val="000000"/>
                </a:solidFill>
                <a:latin typeface="Garamond" pitchFamily="1" panose="02020603050405020304"/>
              </a:rPr>
              <a:t>Prólogo del autor de la Memoria </a:t>
            </a:r>
          </a:p>
          <a:p>
            <a:pPr marL="2697480" marR="0" indent="0" algn="r">
              <a:lnSpc>
                <a:spcPts val="1400"/>
              </a:lnSpc>
              <a:spcBef>
                <a:spcPts val="1945"/>
              </a:spcBef>
              <a:spcAft>
                <a:spcPts val="0"/>
              </a:spcAft>
            </a:pPr>
            <a:r>
              <a:rPr lang="es-ES" sz="1300" b="1" spc="0">
                <a:solidFill>
                  <a:srgbClr val="000000"/>
                </a:solidFill>
                <a:latin typeface="Garamond" pitchFamily="1" panose="02020603050405020304"/>
              </a:rPr>
              <a:t>La contribución personal y colectiva, como lo que se ama, no debe permanecer sólo en el recuerdo. </a:t>
            </a:r>
          </a:p>
          <a:p>
            <a:pPr marL="45720" marR="45720" indent="0" algn="just">
              <a:lnSpc>
                <a:spcPts val="1400"/>
              </a:lnSpc>
              <a:spcBef>
                <a:spcPts val="4655"/>
              </a:spcBef>
              <a:spcAft>
                <a:spcPts val="0"/>
              </a:spcAft>
            </a:pPr>
            <a:r>
              <a:rPr lang="es-ES" sz="1300" spc="0">
                <a:solidFill>
                  <a:srgbClr val="000000"/>
                </a:solidFill>
                <a:latin typeface="Garamond" pitchFamily="1" panose="02020603050405020304"/>
              </a:rPr>
              <a:t>Esta obra pretende ser un digno y cálido homenaje a los pioneros universitarios de Extremadura. A todos aquellos que con su esfuerzo, dedicación, espíritu creativo y participación contribuyeron a formar la primera generación universitaria extremeña, gentes innovadoras en una Región olvidada de muchos que, como nadie, sabe lo que significa construir desde cero en las condiciones m´as adversas y difíciles. </a:t>
            </a:r>
          </a:p>
          <a:p>
            <a:pPr marL="45720" marR="45720" indent="0" algn="just">
              <a:lnSpc>
                <a:spcPts val="1400"/>
              </a:lnSpc>
              <a:spcBef>
                <a:spcPts val="1105"/>
              </a:spcBef>
              <a:spcAft>
                <a:spcPts val="0"/>
              </a:spcAft>
            </a:pPr>
            <a:r>
              <a:rPr lang="es-ES" sz="1300" spc="-15">
                <a:solidFill>
                  <a:srgbClr val="000000"/>
                </a:solidFill>
                <a:latin typeface="Garamond" pitchFamily="1" panose="02020603050405020304"/>
              </a:rPr>
              <a:t>Un homenaje sincero a los entrañables prohombres que encendieron la llama vin-</a:t>
            </a:r>
            <a:r>
              <a:rPr lang="es-ES" sz="1300" spc="-15">
                <a:solidFill>
                  <a:srgbClr val="000000"/>
                </a:solidFill>
                <a:latin typeface="Garamond" pitchFamily="1" panose="02020603050405020304"/>
              </a:rPr>
              <a:t>dicando una Universidad para Extremadura, allápor 1926; a los que recogieron el testigo en los años cuarenta y sesenta, y promovieron la creación de la Facultad de Ciencias; a los abnegados alumnos que, en sus carnes, sufrieron la inexperiencia de voluntariosos profesores o el desconcertante ir y venir de foráneos ilustres que les pri-</a:t>
            </a:r>
            <a:r>
              <a:rPr lang="es-ES" sz="1300" spc="-15">
                <a:solidFill>
                  <a:srgbClr val="000000"/>
                </a:solidFill>
                <a:latin typeface="Garamond" pitchFamily="1" panose="02020603050405020304"/>
              </a:rPr>
              <a:t>varon de una deseable estabilidad en las enseñanzas recibidas; a todos aquellos profe-</a:t>
            </a:r>
            <a:r>
              <a:rPr lang="es-ES" sz="1300" spc="-15">
                <a:solidFill>
                  <a:srgbClr val="000000"/>
                </a:solidFill>
                <a:latin typeface="Garamond" pitchFamily="1" panose="02020603050405020304"/>
              </a:rPr>
              <a:t>sores que dejaron importantes jirones de su vida en la gesta de la Facultad abriendo camino y formando discípulos; también a todos aquellos profesores que, desde las condiciones más desfavorables, tuvieron que ingeniárselas, sin guía ni maestro, para recabar medios y servicios, libros, revistas, asícomo progresar en su conocimiento y carrera académica, compitiendo con un entorno nacional e internacional altamente evolucionado y competitivo. En fín, también un homenaje al paciente, voluntarioso y sufrido personal de administración y servicios, que ha compartido con ilusión y esperanza los avatares y el desarrollo de la Facultad de Ciencias. </a:t>
            </a:r>
          </a:p>
        </p:txBody>
      </p:sp>
      <p:sp>
        <p:nvSpPr>
          <p:cNvPr id="4" name=""/>
          <p:cNvSpPr/>
          <p:nvPr>
            <p:ph type="body" idx="10"/>
          </p:nvPr>
        </p:nvSpPr>
        <p:spPr>
          <a:xfrm>
            <a:off x="2843530" y="6148070"/>
            <a:ext cx="3700780" cy="2730500"/>
          </a:xfrm>
          <a:prstGeom prst="rect">
            <a:avLst/>
          </a:prstGeom>
          <a:noFill/>
          <a:ln w="0" cmpd="sng">
            <a:noFill/>
            <a:prstDash val="solid"/>
          </a:ln>
        </p:spPr>
        <p:txBody>
          <a:bodyPr vert="horz" lIns="0" tIns="67310" rIns="0" bIns="0" anchor="t"/>
          <a:lstStyle/>
          <a:p>
            <a:pPr marL="45720" marR="45720" indent="0" algn="just">
              <a:lnSpc>
                <a:spcPts val="1400"/>
              </a:lnSpc>
              <a:spcAft>
                <a:spcPts val="0"/>
              </a:spcAft>
            </a:pPr>
            <a:r>
              <a:rPr lang="es-ES" sz="1300" spc="-5">
                <a:solidFill>
                  <a:srgbClr val="000000"/>
                </a:solidFill>
                <a:latin typeface="Garamond" pitchFamily="1" panose="02020603050405020304"/>
              </a:rPr>
              <a:t>Porque es cierto que cuando se inicia un proceso fun-</a:t>
            </a:r>
            <a:r>
              <a:rPr lang="es-ES" sz="1300" spc="-5">
                <a:solidFill>
                  <a:srgbClr val="000000"/>
                </a:solidFill>
                <a:latin typeface="Garamond" pitchFamily="1" panose="02020603050405020304"/>
              </a:rPr>
              <a:t>dacional de incuestionable valor social y cultural, cuyas </a:t>
            </a:r>
            <a:r>
              <a:rPr lang="es-ES" sz="1300" spc="-5">
                <a:solidFill>
                  <a:srgbClr val="000000"/>
                </a:solidFill>
                <a:latin typeface="Garamond" pitchFamily="1" panose="02020603050405020304"/>
              </a:rPr>
              <a:t>repercusiones trascienden las generaciones presentes y se </a:t>
            </a:r>
            <a:r>
              <a:rPr lang="es-ES" sz="1300" spc="-5">
                <a:solidFill>
                  <a:srgbClr val="000000"/>
                </a:solidFill>
                <a:latin typeface="Garamond" pitchFamily="1" panose="02020603050405020304"/>
              </a:rPr>
              <a:t>proyectan hacia un esperanzador futuro, como puede ser </a:t>
            </a:r>
            <a:r>
              <a:rPr lang="es-ES" sz="1300" spc="-5">
                <a:solidFill>
                  <a:srgbClr val="000000"/>
                </a:solidFill>
                <a:latin typeface="Garamond" pitchFamily="1" panose="02020603050405020304"/>
              </a:rPr>
              <a:t>la gestación, desarrollo y establecimiento firme de una </a:t>
            </a:r>
            <a:r>
              <a:rPr lang="es-ES" sz="1300" spc="-5">
                <a:solidFill>
                  <a:srgbClr val="000000"/>
                </a:solidFill>
                <a:latin typeface="Garamond" pitchFamily="1" panose="02020603050405020304"/>
              </a:rPr>
              <a:t>universidad, cualquier detalle, iniciativa o idea motríz que </a:t>
            </a:r>
            <a:r>
              <a:rPr lang="es-ES" sz="1300" spc="-5">
                <a:solidFill>
                  <a:srgbClr val="000000"/>
                </a:solidFill>
                <a:latin typeface="Garamond" pitchFamily="1" panose="02020603050405020304"/>
              </a:rPr>
              <a:t>dieran los que tuvieron la ocasión y ventura de participar, </a:t>
            </a:r>
            <a:r>
              <a:rPr lang="es-ES" sz="1300" spc="-5">
                <a:solidFill>
                  <a:srgbClr val="000000"/>
                </a:solidFill>
                <a:latin typeface="Garamond" pitchFamily="1" panose="02020603050405020304"/>
              </a:rPr>
              <a:t>debe prevalecer viva con exquisita consideración y respe-</a:t>
            </a:r>
            <a:r>
              <a:rPr lang="es-ES" sz="1300" spc="-5">
                <a:solidFill>
                  <a:srgbClr val="000000"/>
                </a:solidFill>
                <a:latin typeface="Garamond" pitchFamily="1" panose="02020603050405020304"/>
              </a:rPr>
              <a:t>to. Además, hay veces que hasta que no se conocen los </a:t>
            </a:r>
            <a:r>
              <a:rPr lang="es-ES" sz="1300" spc="-5">
                <a:solidFill>
                  <a:srgbClr val="000000"/>
                </a:solidFill>
                <a:latin typeface="Garamond" pitchFamily="1" panose="02020603050405020304"/>
              </a:rPr>
              <a:t>detalles previos y las circunstancias primeras que tuvie-</a:t>
            </a:r>
            <a:r>
              <a:rPr lang="es-ES" sz="1300" spc="-5">
                <a:solidFill>
                  <a:srgbClr val="000000"/>
                </a:solidFill>
                <a:latin typeface="Garamond" pitchFamily="1" panose="02020603050405020304"/>
              </a:rPr>
              <a:t>ron lugar antes de cuajar la iniciativa, no se comprenden </a:t>
            </a:r>
            <a:r>
              <a:rPr lang="es-ES" sz="1300" spc="-5">
                <a:solidFill>
                  <a:srgbClr val="000000"/>
                </a:solidFill>
                <a:latin typeface="Garamond" pitchFamily="1" panose="02020603050405020304"/>
              </a:rPr>
              <a:t>bien los derroteros que toma en su desarrollo y la pro-</a:t>
            </a:r>
            <a:r>
              <a:rPr lang="es-ES" sz="1300" spc="-5">
                <a:solidFill>
                  <a:srgbClr val="000000"/>
                </a:solidFill>
                <a:latin typeface="Garamond" pitchFamily="1" panose="02020603050405020304"/>
              </a:rPr>
              <a:t>blemática y expectativas que subyacen en todo momento </a:t>
            </a:r>
            <a:r>
              <a:rPr lang="es-ES" sz="1300" spc="-5">
                <a:solidFill>
                  <a:srgbClr val="000000"/>
                </a:solidFill>
                <a:latin typeface="Garamond" pitchFamily="1" panose="02020603050405020304"/>
              </a:rPr>
              <a:t>posterior. </a:t>
            </a:r>
          </a:p>
        </p:txBody>
      </p:sp>
      <p:sp>
        <p:nvSpPr>
          <p:cNvPr id="5" name=""/>
          <p:cNvSpPr/>
          <p:nvPr>
            <p:ph type="body" idx="10"/>
          </p:nvPr>
        </p:nvSpPr>
        <p:spPr>
          <a:xfrm>
            <a:off x="1057910" y="8878570"/>
            <a:ext cx="5486400" cy="852805"/>
          </a:xfrm>
          <a:prstGeom prst="rect">
            <a:avLst/>
          </a:prstGeom>
          <a:noFill/>
          <a:ln w="0" cmpd="sng">
            <a:noFill/>
            <a:prstDash val="solid"/>
          </a:ln>
        </p:spPr>
        <p:txBody>
          <a:bodyPr vert="horz" lIns="0" tIns="3175" rIns="0" bIns="0" anchor="t"/>
          <a:lstStyle/>
          <a:p>
            <a:pPr marL="45720" marR="45720" indent="0" algn="just">
              <a:lnSpc>
                <a:spcPts val="1400"/>
              </a:lnSpc>
              <a:spcAft>
                <a:spcPts val="1240"/>
              </a:spcAft>
            </a:pPr>
            <a:r>
              <a:rPr lang="es-ES" sz="1300" spc="0">
                <a:solidFill>
                  <a:srgbClr val="000000"/>
                </a:solidFill>
                <a:latin typeface="Garamond" pitchFamily="1" panose="02020603050405020304"/>
              </a:rPr>
              <a:t>Asíha ocurrido —y, de hecho, sigue ocurriendo— con la </a:t>
            </a:r>
            <a:r>
              <a:rPr lang="es-ES" sz="1300" b="1" spc="0">
                <a:solidFill>
                  <a:srgbClr val="000000"/>
                </a:solidFill>
                <a:latin typeface="Garamond" pitchFamily="1" panose="02020603050405020304"/>
              </a:rPr>
              <a:t>Universidad de Ex-</a:t>
            </a:r>
            <a:r>
              <a:rPr lang="es-ES" sz="1300" b="1" spc="0">
                <a:solidFill>
                  <a:srgbClr val="000000"/>
                </a:solidFill>
                <a:latin typeface="Garamond" pitchFamily="1" panose="02020603050405020304"/>
              </a:rPr>
              <a:t>tremadura</a:t>
            </a:r>
            <a:r>
              <a:rPr lang="es-ES" sz="1300" spc="0">
                <a:solidFill>
                  <a:srgbClr val="000000"/>
                </a:solidFill>
                <a:latin typeface="Garamond" pitchFamily="1" panose="02020603050405020304"/>
              </a:rPr>
              <a:t>, cuyos inicios fueron complejos e ilusionantes, valerosos y precarios, </a:t>
            </a:r>
            <a:r>
              <a:rPr lang="es-ES" sz="1300" spc="0">
                <a:solidFill>
                  <a:srgbClr val="000000"/>
                </a:solidFill>
                <a:latin typeface="Garamond" pitchFamily="1" panose="02020603050405020304"/>
              </a:rPr>
              <a:t>por obligación consensuados y no menos polémicos, y, por justicia, inexorables e </a:t>
            </a:r>
            <a:r>
              <a:rPr lang="es-ES" sz="1300" spc="0">
                <a:solidFill>
                  <a:srgbClr val="000000"/>
                </a:solidFill>
                <a:latin typeface="Garamond" pitchFamily="1" panose="02020603050405020304"/>
              </a:rPr>
              <a:t>imparables.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37465" rIns="0" bIns="0" anchor="t"/>
          <a:lstStyle/>
          <a:p>
            <a:pPr marL="45720" marR="0" indent="0" algn="r">
              <a:lnSpc>
                <a:spcPts val="1400"/>
              </a:lnSpc>
              <a:spcAft>
                <a:spcPts val="0"/>
              </a:spcAft>
            </a:pPr>
            <a:r>
              <a:rPr lang="es-ES" sz="1300" b="1" spc="25">
                <a:solidFill>
                  <a:srgbClr val="000000"/>
                </a:solidFill>
                <a:latin typeface="Garamond" pitchFamily="1" panose="02020603050405020304"/>
              </a:rPr>
              <a:t>Memoria Histórica </a:t>
            </a:r>
          </a:p>
        </p:txBody>
      </p:sp>
      <p:sp>
        <p:nvSpPr>
          <p:cNvPr id="9" name=""/>
          <p:cNvSpPr/>
          <p:nvPr>
            <p:ph type="body" idx="10"/>
          </p:nvPr>
        </p:nvSpPr>
        <p:spPr>
          <a:xfrm>
            <a:off x="1057910" y="8512175"/>
            <a:ext cx="1785620" cy="366395"/>
          </a:xfrm>
          <a:prstGeom prst="rect">
            <a:avLst/>
          </a:prstGeom>
          <a:noFill/>
          <a:ln w="0" cmpd="sng">
            <a:noFill/>
            <a:prstDash val="solid"/>
          </a:ln>
        </p:spPr>
        <p:txBody>
          <a:bodyPr vert="horz" lIns="0" tIns="0" rIns="0" bIns="0" anchor="t"/>
          <a:lstStyle/>
          <a:p>
            <a:pPr marL="0" marR="0" indent="0" algn="ctr">
              <a:lnSpc>
                <a:spcPts val="1200"/>
              </a:lnSpc>
              <a:spcAft>
                <a:spcPts val="1585"/>
              </a:spcAft>
            </a:pPr>
            <a:r>
              <a:rPr lang="es-ES" sz="1150" spc="25">
                <a:solidFill>
                  <a:srgbClr val="000000"/>
                </a:solidFill>
                <a:latin typeface="Garamond" pitchFamily="1" panose="02020603050405020304"/>
              </a:rPr>
              <a:t>Angel Liso Prósper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19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166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LIGERO LASERNA, JOSÉCARLOS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LIMA OSORIO,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LINARES HERNÁNDEZ, MARI´A PURIFICACIÓN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LINARES SAYAGO,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LINEROS DOMI´NGUEZ,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LIVIANO CARMONA,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LLANES HURTADO,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LLANES MARTI´N ROMO, JOSÉRODRIGO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LLANO PICÓN,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LLANOS GONZÁLEZ, EMILIO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LLANOS MERA,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LLERA GÓMEZ,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LLERA OYOLA,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LLERENA FERNÁNDEZ,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LLERENA FERNÁNDEZ,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LLERENA GALLARDO,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LLERENA GONZÁLEZ,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LLERENA MANCHA,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LLERENA PASTOR, CRISTIAN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LLORENTE GARCI´A,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LLORENTE GÓMEZ,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LLORENTE NEILA,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LLORET SALAMANCA,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LLORET SALAMANCA,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LLORET SALAMANCA,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LOBATO JANITA,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LOBATO TERCERO,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LOBO BARROS, ELISA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LOBO BARROS, ELISA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LOBO CARTAGENA,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LOBO PASCUA, JACOBO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LOBO REBOLLO, MARI´A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LOBO REBOLLO, MARI´A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LOBO REBOLLO, MARI´A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LOBO RODRI´GUEZ, MARI´A REDENCIÓN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LONGO, GIAN DOMENICO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SÁNCHEZ,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ACEDO,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ALONSO,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LÓPEZ ARANDA, JULIAN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BAÑAS,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BAÑAS,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LOPEZ BELLO, ESTHEISY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BLANCO, MARI´A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CABALLERO, LEONOR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LÓPEZ CALDERÓN, COSME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CALDERÓN, MARI´A DE LOS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CARMONA,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CARROZA,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LÓPEZ CASTAÑO,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CASTAÑO,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COLLADO,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DURÁN,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DURÁN, AZAHARA DE LOS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FLORES,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GALINDO, FEDERICO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GALLEGO,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GALLEGO,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GALVÁN,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GÁLVEZ,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GARCI´A,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GIL,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GÓMEZ,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GÓMEZ, JOSÉJOAQUI´N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LÓPEZ GÓMEZ,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GÓMEZ, YAIZA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GRANADOS,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GUERRA,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LÓPEZ GUERRA,MARI´A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GUERRERO, AIDA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GUERRERO, AIDA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HERMOSO, FLORENCIO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HERNÁNDEZ, CAROLINA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LÓPEZ HERRERA,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HURTADO,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JIMÉNEZ,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LEÓN,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LÓPEZ, MARCO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LÓPEZ LÓPEZ–SEPÚLVEDA,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LÓPEZ LÓPEZ–SEPÚLVEDA,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167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303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LOZANO, BERNARDO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LUENGO,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LUENGO,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MAESTRE, JOSÉÁNGEL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MÁRQUEZ, PURIFICACIÓN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MARTI´N, LUISA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20"/>
                        </a:spcAft>
                      </a:pPr>
                      <a:r>
                        <a:rPr lang="es-ES" sz="650" spc="0">
                          <a:solidFill>
                            <a:srgbClr val="000000"/>
                          </a:solidFill>
                          <a:latin typeface="Bookman Old Style" pitchFamily="1" panose="02020603050405020304"/>
                        </a:rPr>
                        <a:t>LÓPEZ MARTI´N,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MONTENEGRO FERNÁNDEZ SORIA, 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5"/>
                        </a:spcAft>
                      </a:pPr>
                      <a:r>
                        <a:rPr lang="es-ES" sz="650" spc="0">
                          <a:solidFill>
                            <a:srgbClr val="000000"/>
                          </a:solidFill>
                          <a:latin typeface="Bookman Old Style" pitchFamily="1" panose="02020603050405020304"/>
                        </a:rPr>
                        <a:t>LÓPEZ NAVARRO, FEDERICO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NIETO, EUSEBIO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OROZCO,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PAJUELO, ELIZABETH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PAREDES,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PÉREZ, DAMARIS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PIN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ERO,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PIN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ERO,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POLI, NAZARET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POLI, NAZARET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POSTIGO, PAULA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PUERTO,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QUINTALES,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QUINTALES, SEILA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RICO, JUAN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RISCO,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RISCO, LUIS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RODRI´GUEZ, RAQUEL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RODRI´GUEZ, MAYRA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15"/>
                        </a:spcAft>
                      </a:pPr>
                      <a:r>
                        <a:rPr lang="es-ES" sz="650" spc="0">
                          <a:solidFill>
                            <a:srgbClr val="000000"/>
                          </a:solidFill>
                          <a:latin typeface="Bookman Old Style" pitchFamily="1" panose="02020603050405020304"/>
                        </a:rPr>
                        <a:t>LÓPEZ ROJAS,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ROURICH,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RUIZ, MARI´A SUNIBA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SANJUAN, EVA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SANJUAN, EVA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SANZ, ANDRÉS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SILVA, JULIO CÉSAR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VALDIVIA,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VÁZQUEZ,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YUSTE,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5"/>
                        </a:spcAft>
                      </a:pPr>
                      <a:r>
                        <a:rPr lang="es-ES" sz="650" spc="0">
                          <a:solidFill>
                            <a:srgbClr val="000000"/>
                          </a:solidFill>
                          <a:latin typeface="Bookman Old Style" pitchFamily="1" panose="02020603050405020304"/>
                        </a:rPr>
                        <a:t>LÓPEZ YUSTE,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 YUSTE,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LÓPEZ–SANTAMARI´A CASTRO,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LÓPEZ–SANTAMARI´A DONOSO,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LORENTE ARNAIZ,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LORENZO DE LA HOZ,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LORENZO GALLARDO,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LORENZO GRANADO, MARI´A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LORENZO GRANDE, JORGE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LORENZO HERNÁNDEZ,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LORENZO JAÉN,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LOSADA GONZÁLEZ,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JARAMILLO,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LOZANO CARDENAL, NATIVIDAD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LOZANO CERRATO,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LOZANO CHICO,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LOZANO CHICO,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CORDERO, GRACIELA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CORTÉS,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CRUZ,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LOZANO DUARTE,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FRUTOS,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GALLEGO,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LOZANO GALLEGO,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LOZANO GARRIDO,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LOZANO GONZÁLEZ,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LOZANO GONZÁLEZ, CANDELARIA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JARAMILLO,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MARTI´N,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LOZANO PI´RIZ, NOEMI´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RUIZ,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LOZANO VILA,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LUBI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BORREGO, MARI´ADEL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LUBI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HERRERA, ANA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LUBI ÁN HERRERA, DIEGO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LUCAS GRANADO, MARI´AYOLANDA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LUCAS HONORATO, MARI´A CASTILLO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LUCAS HONORATO, MARI´A CASTILLO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LUCAS LÓPEZ,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LUCAS NOGALES,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LUCAS PALACIOS, FÁTIMA DE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800"/>
                        </a:lnSpc>
                        <a:spcBef>
                          <a:spcPts val="0"/>
                        </a:spcBef>
                        <a:spcAft>
                          <a:spcPts val="25"/>
                        </a:spcAft>
                      </a:pPr>
                      <a:r>
                        <a:rPr lang="es-ES" sz="650" spc="0">
                          <a:solidFill>
                            <a:srgbClr val="000000"/>
                          </a:solidFill>
                          <a:latin typeface="Bookman Old Style" pitchFamily="1" panose="02020603050405020304"/>
                        </a:rPr>
                        <a:t>LUCAS PALACIOS, LUZ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2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5"/>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1445">
                <a:tc gridSpan="3">
                  <a:txBody>
                    <a:bodyPr vert="horz" anchor="t"/>
                    <a:lstStyle/>
                    <a:p>
                      <a:pPr marL="0" marR="81915"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168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LUCAS PIMIENTA, ANA BELÉN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6680">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LUCAS SÁNCHEZ,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40"/>
                        </a:spcAft>
                      </a:pPr>
                      <a:r>
                        <a:rPr lang="es-ES" sz="700" spc="0">
                          <a:solidFill>
                            <a:srgbClr val="000000"/>
                          </a:solidFill>
                          <a:latin typeface="Garamond"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LUCENA GÓMEZ, ARACELI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LUENGO MENDOZA,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LUENGO MENDOZA,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LUIS ALONSO, EMMANUEL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LUJÁN LEÓN,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LUQUE AGUDO,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LUQUE AGUDO,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LUQUE URI´A, ÁLVARO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LUQUE URI´A, ÁLVARO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45"/>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MACARRILLA DURÁN,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MACARRO CABALLERO,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MACARRO CARMONA,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MACHI´N GARCI´A,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MACHI´O DI´AZ, MANUEL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MACHUCA CANO,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MACHUCA GARCI´A,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MACHUCA GARCI´A,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MACHUCA GARCI´A,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MACI´AS BERMEJO, ALEJANDRA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CASTILLO,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MACI´AS DI´AZ, JONATAN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DI´AZ, JONATAN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FRANCO,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GRANADOS,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MACI´AS HERNÁNDEZ, MARI´A DELOS REMEDIOS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MACI´AS LABRADOR,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MACI´AS,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MANUEL,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MONTAÑO,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MACI´AS SANTOS, GEMA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MACI´AS SUÁREZ, ANTONIA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MACI´AS TORRES,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VALVERDE, CARMEN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MACI´AS VALVERDE, CARMEN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VALVERDE, CARMEN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MACI´AS VAQUERO,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MACI´AS VAQUERO,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5"/>
                        </a:spcAft>
                      </a:pPr>
                      <a:r>
                        <a:rPr lang="es-ES" sz="700" spc="0">
                          <a:solidFill>
                            <a:srgbClr val="000000"/>
                          </a:solidFill>
                          <a:latin typeface="Garamond" pitchFamily="1" panose="02020603050405020304"/>
                        </a:rPr>
                        <a:t>MADERA CUADRADO, MARI´ATERESA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MADRIGAL MARTI´NEZ, JUAN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MADRIGAL MARTI´NEZ, JUAN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MADRIGAL MARTI´NEZ, JUAN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MADRIGAL MARTI´NEZ,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MADRUGA SÁNCHEZ, MARI´A DE LAS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MADRUGA VICENTE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MAESO SUERO, CONRADO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MAESO SUERO, CONRADO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MAESTRE GÓMEZ, EDUARDOJAVIER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MAESTRE GÓMEZ, JOSE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MAGALLANES ARGANY,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MAGALLANES ARGANY,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MAGALLANES ARGANY,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MAGARIÑO MORGADO,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MAJADO TORRE, MARI´A EUGENIA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MALDONADO ROGADO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MALDONADO ROGADO, MARI´A AMPARO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MALDONADO VIZUETE, MARI´A NATIVIDAD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MALDONADO VIZUETE, MARI´A NATIVIDAD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MALPARTIDA IGLESIAS,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MALPARTIDA VADILLO ,LUIS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MALPARTIDA VADILLO, LUIS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MALPICA ALMORIL, MARI´A INÉS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MALPICA ALMORIL, ANTONIO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MANCEBO MARTI´N, JUAN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MANCERA GARCI´A,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MANCERA GORDILLO,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MANCERA GORDILLO,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MANCHA DE BLAS ,ESTER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MANCHA DE LLANOS,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MANCHA ESPINO,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MANCHA MATEOS, PEDRO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MANCHA MOLINA,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MANCHA RUIZ DE LOPERA,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MANCHA SÁNCHEZ,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MANCHA SÁNCHEZ,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MANCHADO LOZANO, PEDRO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MANGAS MURILLO,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MANGAS PÉREZ, AURORA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MANGAS SÁNCHEZ,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169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MANRIQUE MORALES, JORGE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MANSO GARCI´A,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MANSO IGLESIAS,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MANSO IGLESIAS, ALBERTO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MANTAS RODRI´GUEZ, PRISCILA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MANZANEDO GUZMÁN, FERMI´N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MANZANO DURÁN,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MANZANO GIL, FRANCISCO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MANZANO GONZÁLEZ,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MANZANO ORTIZ,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MANZANO SÁNCHEZ OCAÑA,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MANZANO S ÁNCHEZOCAÑA,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MANZANO VENTURA,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MANZANO VENTURA,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MANZANO VENTURA,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MAQUEDA GIL, MATILDE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MAQUEDA GIL, MATILDE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MARCHENA CORTIJO,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MARCHENA LEÓN,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MARCHENA LÓPEZ,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MARCHENA LÓPEZ,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MARCHESI, BRUNO, JEAN PIERRE, MARIE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MARCO BAUTISTA,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MARCOS CASILLAS, TAMARA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MARCOS CORCHADO,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MARCOS MERINO, JAVIER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MARCOS MERINO, JAVIER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MARCOS MERINO, JAVIER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MARCOS MERINO, JESÚS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MARCOS MERINO,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MARCOS MERINO,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MARCOS MONTERO, AZUCENA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MARCOS MONTERO, AZUCENA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MARCOS MORENO,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MARCOS PACHECO, GREGORIO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MARCOS VALLE, DAMIÁN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MARGALLO BALSERA, ARÁNZAZU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MARI´A BERNARDO,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MARI´A FAG ÚNDEZ,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5"/>
                        </a:spcAft>
                      </a:pPr>
                      <a:r>
                        <a:rPr lang="es-ES" sz="700" spc="0">
                          <a:solidFill>
                            <a:srgbClr val="000000"/>
                          </a:solidFill>
                          <a:latin typeface="Garamond" pitchFamily="1" panose="02020603050405020304"/>
                        </a:rPr>
                        <a:t>MARI´N BERNAL, MONSERRAT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MARI´N FARRONA,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MARI´N FARRONA,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MARI´N FARRONA,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MARI´N GARCI´A,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MARI´N GONZÁLEZ,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MARI´N GONZÁLEZ,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MARI´N MARCOS, FERNANDO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MARI´N MORENO,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MARI´N NU´ÑEZ, ISMAEL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45"/>
                        </a:spcAft>
                      </a:pPr>
                      <a:r>
                        <a:rPr lang="es-ES" sz="700" spc="0">
                          <a:solidFill>
                            <a:srgbClr val="000000"/>
                          </a:solidFill>
                          <a:latin typeface="Garamond" pitchFamily="1" panose="02020603050405020304"/>
                        </a:rPr>
                        <a:t>MARI´N RODRI´GUEZ, ÁNGELA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5"/>
                        </a:spcAft>
                      </a:pPr>
                      <a:r>
                        <a:rPr lang="es-ES" sz="700" spc="0">
                          <a:solidFill>
                            <a:srgbClr val="000000"/>
                          </a:solidFill>
                          <a:latin typeface="Garamond" pitchFamily="1" panose="02020603050405020304"/>
                        </a:rPr>
                        <a:t>MARI´N RUI´Z,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MARIN VIDAURRI, LAURA THALIA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MÁRQUEZ GALLARDO,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 GALLEGO, JOSÉRAMÓN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 GALLEGO,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MÁRQUEZ GARCI´A,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MÁRQUEZ GONZÁLEZ,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 GORD ÓN, MARI´A DEL PRADO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MARQUEZ HERNÁNDEZ,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 LEÓN,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MÁRQUEZ LIANES,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MÁRQUEZ MARTI´N,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 MATAMOROS,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 PÉREZ,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MÁRQUEZ PÉREZ,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MÁRQUEZ POCOSTALES,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 RIDRUEJO, MARI´ADEL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 ROMERO DE TEJADA,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 ZAMORA,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MÁRQUEZGARCI´A,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MÁRQUEZGARCI´A,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MARROQUÍCASADO,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MARTILLANES COSTUMERO,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MARTILLANES COSTUMERO,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MARTI´N HABERN ÁU,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5"/>
                        </a:spcAft>
                      </a:pPr>
                      <a:r>
                        <a:rPr lang="es-ES" sz="700" spc="0">
                          <a:solidFill>
                            <a:srgbClr val="000000"/>
                          </a:solidFill>
                          <a:latin typeface="Garamond" pitchFamily="1" panose="02020603050405020304"/>
                        </a:rPr>
                        <a:t>MARTI´N ALC ÓN,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 AMOR,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BARRANQUERO,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MARTI´N BARRANQUERO,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MARTI´N BATUECAS,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170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CABELLO, GUADALUPE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CANCHO,ANTONIO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MARTI´N CERCAS,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MARTI´N CERRO,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 CORCHERO,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CORCHERO,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MARTI´N CORDERO,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MARTI´N CORDERO,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MARTI´N COSTA, BEGOÑA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 COSTA, BEGOÑA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DE RODRIGOL ÓPEZ, ELSA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EXPÓSITO, JOSÉIGNACIO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 EXPÓSITO, MARI´A LEOCADIA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MARTI´N FERNÁNDEZ, JOSE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FOLLECO,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GALÁN,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MARTI´N GARCI´A, MARIA ANGELES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MARTI´N GARCI´A, MINERVA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GARCI´A,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GARCI´A, JUAN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GARCI´A,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GARCI´A,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 GONZÁLEZ,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 GORDO, ESPERANZA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GRANADOS, CONRADO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GUTIÉRREZ,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GUTIÉRREZ,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MARTI´N JERÓNIMO,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 LEDO,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LLANOS, MARIA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LÓPEZ, HERMINIADEL AMOR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MARTI´N LORENZO, JOSÉPEDRO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MARTI´N MANGAS, ISIDORO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 MARTI´N, DARI´O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MARTI´N,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MARTI´N MARTI´N,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MATEOS,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MARTI´N MEDEL,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MEDEL,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MESA,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MESA,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MARTI´N MESA,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 MORGADO,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MORIENTES,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NAVARRO, JUAN BAUTISTA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MARTI´N NAVARRO,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 NAVARRO, MIGUEL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 NEVADO,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OLIVERA,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MARTI´N ORTES,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MARTI´N PALACIOS,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 PARRAGA, MANUEL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POLO,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PORRAS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RI´OS,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 RODRI´GUEZ, JUAN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MARTI´N RODRI´GUEZ,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RODRI´GUEZ,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SÁNCHEZ,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SÁNCHEZ,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MARTI´N SÁNCHEZ,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 SÁNCHEZ,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SÁNCHEZ,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SÁNCHEZ, RICARDO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MARTI´N SIMÓN, JORDI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MARTI´N SOTO,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 TENA, ANABEL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TORNERO, ELI´SABET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5"/>
                        </a:spcAft>
                      </a:pPr>
                      <a:r>
                        <a:rPr lang="es-ES" sz="700" spc="0">
                          <a:solidFill>
                            <a:srgbClr val="000000"/>
                          </a:solidFill>
                          <a:latin typeface="Garamond" pitchFamily="1" panose="02020603050405020304"/>
                        </a:rPr>
                        <a:t>MARTI´N VEGAS,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VERTEDOR,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MARTI´NEZ GONZÁLEZ,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BARRAGÁN, MARTINA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BARRIGA, FRANCISCO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BOH ÓRQUEZ,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MARTI´NEZ BOH ÓRQUEZ,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MARTI´NEZ BORREGUERO,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BRI´GIDO,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BRI´GIDO,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MARTI´NEZ BRI´GIDO,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MARTI´NEZ CABEZAS,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2540" rIns="0" bIns="0" anchor="t"/>
          <a:lstStyle/>
          <a:p>
            <a:pPr marL="0" marR="0" indent="0" algn="l">
              <a:lnSpc>
                <a:spcPts val="1500"/>
              </a:lnSpc>
              <a:spcAft>
                <a:spcPts val="45"/>
              </a:spcAft>
              <a:tabLst>
                <a:tab algn="l" pos="5166360"/>
              </a:tabLst>
            </a:pPr>
            <a:r>
              <a:rPr lang="es-ES" sz="1300" b="1" spc="-10">
                <a:solidFill>
                  <a:srgbClr val="000000"/>
                </a:solidFill>
                <a:latin typeface="Garamond" pitchFamily="1" panose="02020603050405020304"/>
              </a:rPr>
              <a:t>6. Estudiantes </a:t>
            </a:r>
            <a:r>
              <a:rPr lang="es-ES" sz="1250" spc="-10">
                <a:solidFill>
                  <a:srgbClr val="000000"/>
                </a:solidFill>
                <a:latin typeface="Arial" pitchFamily="2" panose="02020603050405020304"/>
              </a:rPr>
              <a:t>171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CALVO, RAQUEL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CAÑAS, MANUEL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MARTI´NEZ CAÑAS, MANUEL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MARTI´NEZ CASTELEIRO,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MARTI´NEZ CASTELEIRO, LUIS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CHAC ÓN,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MARTI´NEZ CORRAL,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DE LA MONTAÑA, ANA NEREA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MARTI´NEZ DELGADO, JOSÉJUAN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DELGADO, JOSÉJUAN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MARTI´NEZ DOMI´NGUEZ, JUAN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DONCEL,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MARTI´NEZ DONCEL,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MARTI´NEZ FERNÁNDEZ,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FLORES,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GALLEGO,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MARTI´NEZ GALLEGO,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MARTI´NEZ GARCI´A, ESTI´BALIZ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GARCI´A,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GARCI´A,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MARTI´NEZ GASPAR, MANUEL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GONZÁLEZ,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MARTI´NEZ GONZÁLEZ,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GONZÁLEZ,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GONZÁLEZ,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GONZÁLEZ,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GUTIÉRREZ,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MARTI´NEZ JORGE,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MARTI´NEZ,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MARTI´NEZ,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MASERO,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5"/>
                        </a:spcAft>
                      </a:pPr>
                      <a:r>
                        <a:rPr lang="es-ES" sz="700" spc="0">
                          <a:solidFill>
                            <a:srgbClr val="000000"/>
                          </a:solidFill>
                          <a:latin typeface="Garamond" pitchFamily="1" panose="02020603050405020304"/>
                        </a:rPr>
                        <a:t>MARTI´NEZ MÉNDEZ,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MARTI´NEZ MÉNDEZ,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MARTI´NEZ MÉNDEZ,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MÉNDEZ,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ESTADI´STICA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MARTI´NEZ MOLINA,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MARTI´NEZ MORENO, MARI´A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MARTI´NEZ MORIANO,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NÚÑEZ,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PARDO,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PIZARRO,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MARTI´NEZ PIZARRO,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MARTI´NEZ PIZARRO,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ESTADI´STICA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PRECIADO, MARI´ADEL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QUEVEDO,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MARTI´NEZ QUINTANA, RODRIGO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MARTI´NEZ QUINTANA, RODRIGO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SÁNCHEZ,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SÁNCHEZ–CORTÉS,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MARTI´NEZ SERRANO, GREGORIO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MARTI´NEZ TORRES,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MARTI´NEZ UDAONDO,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VÁZQUEZ, CLARA EUGENIA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VÁZQUEZ, RAFAEL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VICENTE,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MARTI´NEZ ZAMBRANO,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MARTORÁN MONTERO, MARI´AJOSÉ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MARTORÁN MONTERO,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MARTORÁN MONTERO,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MARTOS MARTI´N, SONIA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MARZAL REYNOLDS,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MASA BLANCO,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MASA CINTERO,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MASA CUADRADO,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MASA DONAIRE, GONZALO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MASA MACI´AS,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MASA MACI´AS,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MASA PIZARRO,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MASA RECIO,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MASEGOSA DURÁN,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MASERO VISIGA,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MATA MARTI´N,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MATA MURILLO,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MATA OLIVEROS,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MATA OLIVEROS,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MATAMOROS ÁLVAREZ, PEDRO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MATAMOROS ÁLVAREZ, PEDRO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MATAMOROS CASTELLANO,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MATAMOROS CASTELLANO,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MATAMOROS VALLE,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172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MATEOS MATEOS, DONATO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MATEOS BLANCO,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MATEOS FERNÁNDEZ,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MATEOS GARCI´A, GERMÁN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MATEOS GONZÁLEZ,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MATEOS MARTIN ROMO,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MATEOS MARTI´N, MARI´A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MATEOS MARTI´N, GONZALO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MATEOS MARTI´NEZ, CRISTIAN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MATEOS MATEOS, DONATO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MATEOS QUIRÓS, CLARA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MATEOS RODRI´GUEZ,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MATEOS ROMERO,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MATI´AS MARCOS,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MATOS BORRACHERO,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MAYA GUERRERO, FEDERICO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MAYA MANZANO,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MAYA MANZANO,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MAYA ROLDÁN,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MAYA SALGUERO, MARI´ACECILIA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MAYA SÁNCHEZ,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MAYNAR MUÑOZ,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MAYO MERINO,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MAYO ROMERO,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MAYO ROMERO,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MAYORAL MARTI´N–ROMO,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MAYORAL MUÑOZ, ADÁN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MAYORAL MUÑOZ, MARCOS ALEXIS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MAYORAL MUÑOZ, MARCOS ALEXIS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MAYORALMUÑOZ, ADÁN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MEDIAVILLA LÓPEZ, JUDITH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MEDIERO MUÑOZ, MATI´AS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MEDINA CERRUDO, FRANCISCO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MEDINA FARIÑAS,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MEDINA MEDINA, JOSE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MEDINA VAQUERO,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MEGI´AS FERNÁNDEZ,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MEGI´AS MARTI´NEZ,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MEGI´AS MESA,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MEGI´AS MESA,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MEJIA DEL CASTILLO, ANAID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MEJI´AS CABALLERO, DOMINGO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MEJIAS CORBACHO,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MEJI´AS FLORES,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MEJI´AS FLORES,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MEJI´AS GIL, JOSE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MEJI´AS GONZÁLEZ, MARI´A DE LOS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MEJI´AS MURILLO,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MELITÓN BARBANCHO,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MELITÓN TREJO, GERM ÁN–GUNTHER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MELLADO VELASCO,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MELO LEIVA,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MELO NIÑO, LINA VIVIANA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MENA VENEGAS, JOSÉMIGUEL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MENA RUBIO,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MENA RUBIO,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MENA RUBIO,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MENA SÁNCHEZ, JAIRO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MENA SÁNCHEZ, JAIRO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MÉNDEZ CONTRERAS, JOSÉÁNGEL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MÉNDEZ ANDRADES,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MÉNDEZ BAZAGA,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MÉNDEZ CASTAÑO,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MÉNDEZ GONZÁLEZ,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MÉNDEZ IGLESIAS,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MÉNDEZ MÉNDEZ,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MÉNDEZ MÉNDEZ, ELISABET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MÉNDEZ MENDO,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MÉNDEZ MICHALIK, MARCOS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MÉNDEZ MORA,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MÉNDEZ MUÑOZ, ADELA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MÉNDEZ PAVÓN,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MÉNDEZ PÉREZ,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MÉNDEZ PÉREZ,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MÉNDEZ SUERO, CRISTINA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MÉNDEZ ZAMORA,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MENDIOLA SANTIAGO, MARI´AJES 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MENDOZA CARRASCO,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MENDOZA CARRASCO,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MENDOZA CHAMIZO,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173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MENDOZA DOMI´NGUEZ, SONIA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MENDOZA DURÁN,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MENDOZA DURÁN,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MENDOZA GARCI´A DE PAREDES,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MENDOZA PÉREZ, PAULINA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MENESES ARROYO, ANGÉLICA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MENESES RODRI´GUEZ, JUAN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MENGUIANO VÁZQUEZ, TAMARA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MERA RODRI´GUEZ, JOSÉANTONIO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MERCH ÁN GALÁN,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MERCH ÁN GARCI´A,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MERCH </a:t>
                      </a:r>
                      <a:r>
                        <a:rPr lang="es-ES" sz="700" baseline="30000" spc="0">
                          <a:solidFill>
                            <a:srgbClr val="000000"/>
                          </a:solidFill>
                          <a:latin typeface="Garamond" pitchFamily="1" panose="02020603050405020304"/>
                        </a:rPr>
                        <a:t>ÁN</a:t>
                      </a:r>
                      <a:r>
                        <a:rPr lang="es-ES" sz="700" spc="0">
                          <a:solidFill>
                            <a:srgbClr val="000000"/>
                          </a:solidFill>
                          <a:latin typeface="Garamond" pitchFamily="1" panose="02020603050405020304"/>
                        </a:rPr>
                        <a:t> MOLANO,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MERCH ÁN ROMERO, ESTEBAN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MERCH </a:t>
                      </a:r>
                      <a:r>
                        <a:rPr lang="es-ES" sz="700" baseline="30000" spc="0">
                          <a:solidFill>
                            <a:srgbClr val="000000"/>
                          </a:solidFill>
                          <a:latin typeface="Garamond" pitchFamily="1" panose="02020603050405020304"/>
                        </a:rPr>
                        <a:t>ÁN</a:t>
                      </a:r>
                      <a:r>
                        <a:rPr lang="es-ES" sz="700" spc="0">
                          <a:solidFill>
                            <a:srgbClr val="000000"/>
                          </a:solidFill>
                          <a:latin typeface="Garamond" pitchFamily="1" panose="02020603050405020304"/>
                        </a:rPr>
                        <a:t> SALAS,JUAN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MERCH </a:t>
                      </a:r>
                      <a:r>
                        <a:rPr lang="es-ES" sz="700" baseline="30000" spc="0">
                          <a:solidFill>
                            <a:srgbClr val="000000"/>
                          </a:solidFill>
                          <a:latin typeface="Garamond" pitchFamily="1" panose="02020603050405020304"/>
                        </a:rPr>
                        <a:t>ÁN</a:t>
                      </a:r>
                      <a:r>
                        <a:rPr lang="es-ES" sz="700" spc="0">
                          <a:solidFill>
                            <a:srgbClr val="000000"/>
                          </a:solidFill>
                          <a:latin typeface="Garamond" pitchFamily="1" panose="02020603050405020304"/>
                        </a:rPr>
                        <a:t> VACAS, ANTONIO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MERINO BARQUERO, ELOY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MERINO CRESPO,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MERINO CRESPO,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MERINO DONCEL,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MERINO LABRADOR, FRANCISCO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MERINO MANZANO,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MERINO MARTI´NEZ,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MERINO MARTI´NEZ,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MERINO PELÁEZ,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MERINO PELÁEZ,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MERINO PUERTO,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MERINO REBOLLO,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MERINO RIVERA,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METIDIERI B´ELMEZ,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MICHALAK, ANNA MAGDALENA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MICULA, CLAUDIU GEORGIAN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MIGUEL LASOBRAS,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MIGUEL VÉLEZ, CRISTINA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MIGUEL V´ELEZ, MARI´A DOLORESDE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MIGUEZ LÓPEZ,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MIJARES GORD ÚN,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MIJARES GORD ÚN,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MILBURN RODRI´GUEZ, JOHNCARLOS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MILL </a:t>
                      </a:r>
                      <a:r>
                        <a:rPr lang="es-ES" sz="700" baseline="30000" spc="0">
                          <a:solidFill>
                            <a:srgbClr val="000000"/>
                          </a:solidFill>
                          <a:latin typeface="Garamond" pitchFamily="1" panose="02020603050405020304"/>
                        </a:rPr>
                        <a:t>ÁN</a:t>
                      </a:r>
                      <a:r>
                        <a:rPr lang="es-ES" sz="700" spc="0">
                          <a:solidFill>
                            <a:srgbClr val="000000"/>
                          </a:solidFill>
                          <a:latin typeface="Garamond" pitchFamily="1" panose="02020603050405020304"/>
                        </a:rPr>
                        <a:t> MILL ÁN,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MILL ÁN MILL ÁN,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MILLAN MILLAN,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MIMBRERO CÁCERES,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MI´NGUEZ SÁNCHEZ,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MINUESA ABRIL,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MINUESA ABRIL,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MINUESA ABRIL,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MINUESA ABRIL,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 ANZOLA,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 ANZOLA,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MIRAFLORES CAMPOS, LUIS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MIRALLES RODRI´GUEZ,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MIRANDA ARIAS,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MIRANDA BAÑOS,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MIRANDA DIESTRO, MARI´A DEL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MIRANDA DIESTRO, MARI´A DEL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MIRANDA DIESTRO, MARI´A DEL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MIRANDA GONZÁLEZ,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MIRANDA HERNÁNDEZ, CLOTILDE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MIRANDA MARTI´NEZ,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MIRANDA MARTI´NEZ,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MIRANDA MARTI´NEZ,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MIRANDA MIRANDA,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MIRANDA RIVERA, JUAN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MIRÓ MORIANO, SILVIA ADELA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MIRÓN CABALLERO,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MIRÓN ROMERO,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MIRONES CAYÓN, MARCO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MIRONES CAYÓN, MARCO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MOCHALES TEWES, ROBERTO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MOGEDANO DOMI´NGUEZ, MARI´A DELA CRUZ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MOGOLLÓN NARANJO,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MOLANO GÓMEZ,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MOLANO LÁZARO,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MOLERO DE ÁVILA CALDERÓN, MARI´A EUGENIA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MOLINA RODRI´GUEZ, FELIPE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MOLINA BAYÓN,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MOLINA BL ÁZQUEZ, MARIA DE LOS ANGELES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MOLINA CH ÁVEZ, FERNANDO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MOLINA DEL CASTILLO, SIMÓN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MOLINA GÓMEZ,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174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MOLINA GÓMEZ, ANA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MOLINA GONZÁLEZ, GLORIA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MOLINA JIMÉNEZ,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MOLINA JIMÉNEZ,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MOLINA MANZANO,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MOLINA MERINO,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MOLINA MOYA,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MOLINA PINILLA,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MOLINA SÁNCHEZ, PEDRO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MONAGO CORCHADO,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MONAGO LEÓN,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MONAGO MARAÑA, OLGA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MONFORT VINUESA,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MONFORT VINUESA,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MONFORT VINUESA,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MONGE BERMÚDEZ, ANTONIO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MONGE CARRASCO,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MONGE PALACIOS,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MONGE PALACIOS,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MONGE PAREDES,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MONJE VENTURA, ANTONIO FELIX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MONJO JIMÉNEZ,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MONJO JIMÉNEZ,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MONLLOR NACHER, FABI ÁN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MONROY COLI´N,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MONROY PÉREZ,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MONROY PÉREZ,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MONSERRAT DE MIGUEL, JOAQUI´N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MONTALVO MIMBRERO,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MONTAÑO CASTAÑO,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MONTAÑO GARCI´A, ALFONSO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MONTAÑO LAGAR,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MONTEJO HERNÁNDEZ, MARI´A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MONTENEGRO PATIÑO,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CARRERO,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MONTERO DE ESPINOSA DI´EZ DETEJADA,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DE ESPINOSA PÉREZ,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DELGADO,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MONTERO FERNÁNDEZ, ISMAEL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MONTERO GARCI´A, ELENA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GONZÁLEZ, MARCO AURELIO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MARCOS,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MONTERO MARTI´N,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MONTERO MARTI´NEZ,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MUÑOZ,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MURILLO,ALONSO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MONTERO NÚÑEZ,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PALOMARES,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MONTERO PÉREZ ,LUZ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PLUMED,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RUIZ,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MONTERO SÁNCHEZ, MARI´A DE LAS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MONTERO SÁNCHEZ–PORRO,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MONTERO SANGUINO,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MONTERO SIERRA, DESAMPARADOS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MONTERO SIMÓN,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MONTERO TENA,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MONTERRUBIO MORILLO,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MONTES BOTE,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MONTES RUIZ–CABELLO,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MONTESINOS MORCILLO,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MONZU GARCI´A,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MORA GONZÁLEZ,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MORA PIMENTEL,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MORA RUBIO,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MORAGA BABIANO,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MORAL MARTI´NEZ, JERÓNIMO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AG ÚNDEZ,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MORALES DE LA PUERTA,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MORALES EGUINO,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EGUINO,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EGUINO,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ESPERT,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GONZÁLEZ,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MORALES GONZÁLEZ,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GORDILLO, FRANCISCA SOFIA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MORALES HERNÁNDEZ,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HERNÁNDEZ,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MORALES HERNÁNDEZ,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MORALES LÓPEZ, GUILLERMO DEMETRIO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19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175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985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MENAYO, VICENTE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MORICHE,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MORALES RAMA,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 RAMALLETE,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MORALESG ÓMEZ,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MORALESHERN ÁNDEZ,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MORALO FERNANDEZ,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MORÁN CORRAL, ANTONIO ÁLVARO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MORÁN GAMITO, ISMAEL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MORÁN MARTI´NEZ,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MORÁN PLATA,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MORÁN PLATA,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MORÁN PLATA,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MORÁN RODRI´GUEZ, PEDRO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MORATO LOBATO,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MORCILLO MÁRQUEZ,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MORCILLO ROMERO,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MORCILLO VALLEJO, ARACELI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MORCILLO VAQUERO, EUGENIA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MORCILLO VAQUERO,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MORDILLO MATEOS,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MORENAS MARTI´N, JOSÉANTONIO FEDERICO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MORENAS MARTI´N, JOSÉANTONIO FEDERICO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ALONSO,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CALLE, JUAN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MORENO REDONDO,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SALGUERO,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ALVERO,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ALVERO,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ALVERO,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ARIAS,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ARROYO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ÁVILA, CARLOS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ÁVILA, CARLOS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BARAMBONES,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MORENO BARAMBONES,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BARAMBONES,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BARRENA,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BARRENA,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MORENO BORRALLO,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MORENO BORREGO, MARIAMERCEDES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BRITOS, JOSÉELADIO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CAMACHO,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CARDONA, DANIEL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MORENO CASARES, PABLO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CHAMORRO,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CORCHERO, ALFONSA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CORDERO,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DEL CAMINO, GERMÁN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MORENO DOMI´NGUEZ,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FERNÁNDEZ,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GALEANO,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GALINDO,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GALLEGO,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MORENO GARCI´A,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GARCI´A,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GODOY,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GÓMEZ,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GONZÁLEZ, HERMINIA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MORENO GORDO,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GUTIÉRREZ,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HORRILLO,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HORRILLO,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JIMÉNEZ,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MORENO MARI´N,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MARI´N,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MATOS,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MATOS,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MONTERO,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MORENO NAVARRETE,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PAREDES, ELOI´SA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PECERO,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PÉREZ,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PÉREZ,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PIÑAS,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PONCE,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POZO, MARTI´N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RENDÓN,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MORENO ROMERO, VALENTI´N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ROMERO,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rgbClr val="002636"/>
        </a:solidFill>
      </p:bgPr>
    </p:bg>
    <p:spTree>
      <p:nvGrpSpPr>
        <p:cNvPr id="1" name=""/>
        <p:cNvGrpSpPr/>
        <p:nvPr/>
      </p:nvGrpSpPr>
      <p:grpSpPr>
        <a:xfrm>
          <a:off x="0" y="0"/>
          <a:ext cx="0" cy="0"/>
          <a:chOff x="0" y="0"/>
          <a:chExt cx="0" cy="0"/>
        </a:xfrm>
      </p:grpSpPr>
      <p:sp>
        <p:nvSpPr>
          <p:cNvPr id="2" name=""/>
          <p:cNvSpPr/>
          <p:nvPr>
            <p:ph type="body" idx="10"/>
          </p:nvPr>
        </p:nvSpPr>
        <p:spPr>
          <a:xfrm>
            <a:off x="753110" y="596900"/>
            <a:ext cx="9601200" cy="406400"/>
          </a:xfrm>
          <a:prstGeom prst="rect">
            <a:avLst/>
          </a:prstGeom>
          <a:noFill/>
          <a:ln w="0" cmpd="sng">
            <a:noFill/>
            <a:prstDash val="solid"/>
          </a:ln>
        </p:spPr>
        <p:txBody>
          <a:bodyPr vert="horz" lIns="0" tIns="55245" rIns="0" bIns="0" anchor="t">
            <a:normAutofit fontScale="95000"/>
          </a:bodyPr>
          <a:lstStyle/>
          <a:p>
            <a:pPr marL="0" marR="0" indent="0" algn="l">
              <a:lnSpc>
                <a:spcPts val="2700"/>
              </a:lnSpc>
              <a:spcAft>
                <a:spcPts val="55"/>
              </a:spcAft>
            </a:pPr>
            <a:r>
              <a:rPr lang="es-ES" sz="2200" b="1" spc="240">
                <a:solidFill>
                  <a:srgbClr val="B1904D"/>
                </a:solidFill>
                <a:latin typeface="Times New Roman" pitchFamily="1" panose="02020603050405020304"/>
              </a:rPr>
              <a:t>FACULTAD DE CIENCIAS L </a:t>
            </a:r>
            <a:r>
              <a:rPr lang="es-ES" sz="2200" i="1" spc="240">
                <a:solidFill>
                  <a:srgbClr val="B1904D"/>
                </a:solidFill>
                <a:latin typeface="Times New Roman" pitchFamily="1" panose="02020603050405020304"/>
              </a:rPr>
              <a:t>Aniversario</a:t>
            </a:r>
            <a:r>
              <a:rPr lang="es-ES" sz="2200" b="1" spc="240">
                <a:solidFill>
                  <a:srgbClr val="7DAAB0"/>
                </a:solidFill>
                <a:latin typeface="Times New Roman" pitchFamily="1" panose="02020603050405020304"/>
              </a:rPr>
              <a:t> MEMORIA HISTÓRICA </a:t>
            </a:r>
          </a:p>
        </p:txBody>
      </p:sp>
    </p:spTree>
  </p:cSld>
  <p:clrMapOvr>
    <a:masterClrMapping/>
  </p:clrMapOvr>
</p:sld>
</file>

<file path=ppt/slides/slide2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9" name=""/>
          <p:cNvPicPr/>
          <p:nvPr/>
        </p:nvPicPr>
        <p:blipFill>
          <a:blip r:embed="prId7"/>
          <a:stretch>
            <a:fillRect/>
          </a:stretch>
        </p:blipFill>
        <p:spPr>
          <a:xfrm>
            <a:off x="1069975" y="2584450"/>
            <a:ext cx="1642745" cy="1871980"/>
          </a:xfrm>
          <a:prstGeom prst="rect">
            <a:avLst/>
          </a:prstGeom>
        </p:spPr>
      </p:pic>
      <p:sp>
        <p:nvSpPr>
          <p:cNvPr id="2" name=""/>
          <p:cNvSpPr/>
          <p:nvPr>
            <p:ph type="body" idx="10"/>
          </p:nvPr>
        </p:nvSpPr>
        <p:spPr>
          <a:xfrm>
            <a:off x="1059180" y="482600"/>
            <a:ext cx="5486400" cy="199390"/>
          </a:xfrm>
          <a:prstGeom prst="rect">
            <a:avLst/>
          </a:prstGeom>
          <a:noFill/>
          <a:ln w="0" cmpd="sng">
            <a:noFill/>
            <a:prstDash val="solid"/>
          </a:ln>
        </p:spPr>
        <p:txBody>
          <a:bodyPr vert="horz" lIns="0" tIns="8255" rIns="0" bIns="0" anchor="t"/>
          <a:lstStyle/>
          <a:p>
            <a:pPr marL="0" marR="45720" indent="0" algn="l">
              <a:lnSpc>
                <a:spcPts val="1400"/>
              </a:lnSpc>
              <a:spcAft>
                <a:spcPts val="75"/>
              </a:spcAft>
            </a:pPr>
            <a:r>
              <a:rPr lang="es-ES" sz="1250" spc="0">
                <a:solidFill>
                  <a:srgbClr val="000000"/>
                </a:solidFill>
                <a:latin typeface="Arial" pitchFamily="2" panose="02020603050405020304"/>
              </a:rPr>
              <a:t>x </a:t>
            </a:r>
          </a:p>
        </p:txBody>
      </p:sp>
      <p:sp>
        <p:nvSpPr>
          <p:cNvPr id="3" name=""/>
          <p:cNvSpPr/>
          <p:nvPr>
            <p:ph type="body" idx="10"/>
          </p:nvPr>
        </p:nvSpPr>
        <p:spPr>
          <a:xfrm>
            <a:off x="1059180" y="681990"/>
            <a:ext cx="5486400" cy="1725295"/>
          </a:xfrm>
          <a:prstGeom prst="rect">
            <a:avLst/>
          </a:prstGeom>
          <a:noFill/>
          <a:ln w="0" cmpd="sng">
            <a:noFill/>
            <a:prstDash val="solid"/>
          </a:ln>
        </p:spPr>
        <p:txBody>
          <a:bodyPr vert="horz" lIns="0" tIns="227330" rIns="0" bIns="0" anchor="t"/>
          <a:lstStyle/>
          <a:p>
            <a:pPr marL="0" marR="45720" indent="0" algn="just">
              <a:lnSpc>
                <a:spcPts val="1400"/>
              </a:lnSpc>
              <a:spcAft>
                <a:spcPts val="215"/>
              </a:spcAft>
            </a:pPr>
            <a:r>
              <a:rPr lang="es-ES" sz="1200" spc="20">
                <a:solidFill>
                  <a:srgbClr val="000000"/>
                </a:solidFill>
                <a:latin typeface="Times New Roman" pitchFamily="1" panose="02020603050405020304"/>
              </a:rPr>
              <a:t>Una amplia gama de hechos y datos ya fueron publicados en forma de libro,</a:t>
            </a:r>
            <a:r>
              <a:rPr lang="es-ES" sz="1200" baseline="30000" spc="20">
                <a:solidFill>
                  <a:srgbClr val="000000"/>
                </a:solidFill>
                <a:latin typeface="Courier New" pitchFamily="3" panose="02020603050405020304"/>
              </a:rPr>
              <a:t>1</a:t>
            </a:r>
            <a:r>
              <a:rPr lang="es-ES" sz="1200" spc="20">
                <a:solidFill>
                  <a:srgbClr val="000000"/>
                </a:solidFill>
                <a:latin typeface="Times New Roman" pitchFamily="1" panose="02020603050405020304"/>
              </a:rPr>
              <a:t> donde autorizados y entrañables protagonistas expusieron sus puntos de vista y vivencias en los primeros años de la creación de la </a:t>
            </a:r>
            <a:r>
              <a:rPr lang="es-ES" sz="1300" b="1" spc="20">
                <a:solidFill>
                  <a:srgbClr val="000000"/>
                </a:solidFill>
                <a:latin typeface="Garamond" pitchFamily="1" panose="02020603050405020304"/>
              </a:rPr>
              <a:t>Facultad de Ciencias </a:t>
            </a:r>
            <a:r>
              <a:rPr lang="es-ES" sz="1200" spc="20">
                <a:solidFill>
                  <a:srgbClr val="000000"/>
                </a:solidFill>
                <a:latin typeface="Times New Roman" pitchFamily="1" panose="02020603050405020304"/>
              </a:rPr>
              <a:t>y de la </a:t>
            </a:r>
            <a:r>
              <a:rPr lang="es-ES" sz="1300" b="1" spc="20">
                <a:solidFill>
                  <a:srgbClr val="000000"/>
                </a:solidFill>
                <a:latin typeface="Garamond" pitchFamily="1" panose="02020603050405020304"/>
              </a:rPr>
              <a:t>Uni-</a:t>
            </a:r>
            <a:r>
              <a:rPr lang="es-ES" sz="1300" b="1" spc="20">
                <a:solidFill>
                  <a:srgbClr val="000000"/>
                </a:solidFill>
                <a:latin typeface="Garamond" pitchFamily="1" panose="02020603050405020304"/>
              </a:rPr>
              <a:t>versidad de Extremadura</a:t>
            </a:r>
            <a:r>
              <a:rPr lang="es-ES" sz="1200" spc="20">
                <a:solidFill>
                  <a:srgbClr val="000000"/>
                </a:solidFill>
                <a:latin typeface="Times New Roman" pitchFamily="1" panose="02020603050405020304"/>
              </a:rPr>
              <a:t>. Estáausente, no obstante, el testimonio de algunas personalidades cuya participación fuérelevante.</a:t>
            </a:r>
            <a:r>
              <a:rPr lang="es-ES" sz="1200" baseline="30000" spc="20">
                <a:solidFill>
                  <a:srgbClr val="000000"/>
                </a:solidFill>
                <a:latin typeface="Courier New" pitchFamily="3" panose="02020603050405020304"/>
              </a:rPr>
              <a:t>2</a:t>
            </a:r>
            <a:r>
              <a:rPr lang="es-ES" sz="1200" spc="20">
                <a:solidFill>
                  <a:srgbClr val="000000"/>
                </a:solidFill>
                <a:latin typeface="Times New Roman" pitchFamily="1" panose="02020603050405020304"/>
              </a:rPr>
              <a:t> También hubo otras personas e ins-</a:t>
            </a:r>
            <a:r>
              <a:rPr lang="es-ES" sz="1200" spc="20">
                <a:solidFill>
                  <a:srgbClr val="000000"/>
                </a:solidFill>
                <a:latin typeface="Times New Roman" pitchFamily="1" panose="02020603050405020304"/>
              </a:rPr>
              <a:t>tituciones que, desde la sociedad extra–muros, contribuyeron y posibilitaron el éxito de la iniciativa (D. </a:t>
            </a:r>
            <a:r>
              <a:rPr lang="es-ES" sz="1300" i="1" spc="20">
                <a:solidFill>
                  <a:srgbClr val="000000"/>
                </a:solidFill>
                <a:latin typeface="Garamond" pitchFamily="1" panose="02020603050405020304"/>
              </a:rPr>
              <a:t>Angel Liso Prósper</a:t>
            </a:r>
            <a:r>
              <a:rPr lang="es-ES" sz="1200" spc="20">
                <a:solidFill>
                  <a:srgbClr val="000000"/>
                </a:solidFill>
                <a:latin typeface="Times New Roman" pitchFamily="1" panose="02020603050405020304"/>
              </a:rPr>
              <a:t>, D. </a:t>
            </a:r>
            <a:r>
              <a:rPr lang="es-ES" sz="1300" i="1" spc="20">
                <a:solidFill>
                  <a:srgbClr val="000000"/>
                </a:solidFill>
                <a:latin typeface="Garamond" pitchFamily="1" panose="02020603050405020304"/>
              </a:rPr>
              <a:t>Francisco Rodr</a:t>
            </a:r>
            <a:r>
              <a:rPr lang="es-ES" sz="1300" i="1" spc="20">
                <a:solidFill>
                  <a:srgbClr val="000000"/>
                </a:solidFill>
                <a:latin typeface="Garamond" pitchFamily="1" panose="02020603050405020304"/>
              </a:rPr>
              <a:t>ı´guez Arias</a:t>
            </a:r>
            <a:r>
              <a:rPr lang="es-ES" sz="1200" spc="20">
                <a:solidFill>
                  <a:srgbClr val="000000"/>
                </a:solidFill>
                <a:latin typeface="Times New Roman" pitchFamily="1" panose="02020603050405020304"/>
              </a:rPr>
              <a:t>, la “</a:t>
            </a:r>
            <a:r>
              <a:rPr lang="es-ES" sz="1300" i="1" spc="20">
                <a:solidFill>
                  <a:srgbClr val="000000"/>
                </a:solidFill>
                <a:latin typeface="Garamond" pitchFamily="1" panose="02020603050405020304"/>
              </a:rPr>
              <a:t>Asociación de Estudiantes Extremeños</a:t>
            </a:r>
            <a:r>
              <a:rPr lang="es-ES" sz="1200" spc="20">
                <a:solidFill>
                  <a:srgbClr val="000000"/>
                </a:solidFill>
                <a:latin typeface="Times New Roman" pitchFamily="1" panose="02020603050405020304"/>
              </a:rPr>
              <a:t>”, la ”</a:t>
            </a:r>
            <a:r>
              <a:rPr lang="es-ES" sz="1300" i="1" spc="20">
                <a:solidFill>
                  <a:srgbClr val="000000"/>
                </a:solidFill>
                <a:latin typeface="Garamond" pitchFamily="1" panose="02020603050405020304"/>
              </a:rPr>
              <a:t>Asociación de Amigos de la Universidad</a:t>
            </a:r>
            <a:r>
              <a:rPr lang="es-ES" sz="1200" spc="20">
                <a:solidFill>
                  <a:srgbClr val="000000"/>
                </a:solidFill>
                <a:latin typeface="Times New Roman" pitchFamily="1" panose="02020603050405020304"/>
              </a:rPr>
              <a:t>”, etc.). </a:t>
            </a:r>
          </a:p>
        </p:txBody>
      </p:sp>
      <p:sp>
        <p:nvSpPr>
          <p:cNvPr id="4" name=""/>
          <p:cNvSpPr/>
          <p:nvPr>
            <p:ph type="body" idx="10"/>
          </p:nvPr>
        </p:nvSpPr>
        <p:spPr>
          <a:xfrm>
            <a:off x="2846705" y="2407285"/>
            <a:ext cx="3698875" cy="2694940"/>
          </a:xfrm>
          <a:prstGeom prst="rect">
            <a:avLst/>
          </a:prstGeom>
          <a:noFill/>
          <a:ln w="0" cmpd="sng">
            <a:noFill/>
            <a:prstDash val="solid"/>
          </a:ln>
        </p:spPr>
        <p:txBody>
          <a:bodyPr vert="horz" lIns="0" tIns="34290" rIns="0" bIns="0" anchor="t"/>
          <a:lstStyle/>
          <a:p>
            <a:pPr marL="0" marR="45720" indent="0" algn="just">
              <a:lnSpc>
                <a:spcPts val="1400"/>
              </a:lnSpc>
              <a:spcAft>
                <a:spcPts val="0"/>
              </a:spcAft>
            </a:pPr>
            <a:r>
              <a:rPr lang="es-ES" sz="1200" spc="15">
                <a:solidFill>
                  <a:srgbClr val="000000"/>
                </a:solidFill>
                <a:latin typeface="Times New Roman" pitchFamily="1" panose="02020603050405020304"/>
              </a:rPr>
              <a:t>Es por ello que, al iniciar esta semblanza histórica, </a:t>
            </a:r>
            <a:r>
              <a:rPr lang="es-ES" sz="1200" spc="15">
                <a:solidFill>
                  <a:srgbClr val="000000"/>
                </a:solidFill>
                <a:latin typeface="Times New Roman" pitchFamily="1" panose="02020603050405020304"/>
              </a:rPr>
              <a:t>ocasión propicia encuadrada en la celebración del </a:t>
            </a:r>
            <a:r>
              <a:rPr lang="es-ES" sz="1300" b="1" spc="15">
                <a:solidFill>
                  <a:srgbClr val="000000"/>
                </a:solidFill>
                <a:latin typeface="Garamond" pitchFamily="1" panose="02020603050405020304"/>
              </a:rPr>
              <a:t>50 </a:t>
            </a:r>
            <a:r>
              <a:rPr lang="es-ES" sz="1300" b="1" spc="15">
                <a:solidFill>
                  <a:srgbClr val="000000"/>
                </a:solidFill>
                <a:latin typeface="Garamond" pitchFamily="1" panose="02020603050405020304"/>
              </a:rPr>
              <a:t>Aniversario de la Creación de la Facultad de Cien-</a:t>
            </a:r>
            <a:r>
              <a:rPr lang="es-ES" sz="1300" b="1" spc="15">
                <a:solidFill>
                  <a:srgbClr val="000000"/>
                </a:solidFill>
                <a:latin typeface="Garamond" pitchFamily="1" panose="02020603050405020304"/>
              </a:rPr>
              <a:t>cias</a:t>
            </a:r>
            <a:r>
              <a:rPr lang="es-ES" sz="1200" spc="15">
                <a:solidFill>
                  <a:srgbClr val="000000"/>
                </a:solidFill>
                <a:latin typeface="Times New Roman" pitchFamily="1" panose="02020603050405020304"/>
              </a:rPr>
              <a:t>, hemos considerado, a modo de exordio, incluir unas </a:t>
            </a:r>
            <a:r>
              <a:rPr lang="es-ES" sz="1200" spc="15">
                <a:solidFill>
                  <a:srgbClr val="000000"/>
                </a:solidFill>
                <a:latin typeface="Times New Roman" pitchFamily="1" panose="02020603050405020304"/>
              </a:rPr>
              <a:t>palabras con objeto de rendir un cálido homenaje a los </a:t>
            </a:r>
            <a:r>
              <a:rPr lang="es-ES" sz="1200" spc="15">
                <a:solidFill>
                  <a:srgbClr val="000000"/>
                </a:solidFill>
                <a:latin typeface="Times New Roman" pitchFamily="1" panose="02020603050405020304"/>
              </a:rPr>
              <a:t>partícipes silenciosos que, por lejanía en el tiempo o en </a:t>
            </a:r>
            <a:r>
              <a:rPr lang="es-ES" sz="1200" spc="15">
                <a:solidFill>
                  <a:srgbClr val="000000"/>
                </a:solidFill>
                <a:latin typeface="Times New Roman" pitchFamily="1" panose="02020603050405020304"/>
              </a:rPr>
              <a:t>el espacio, pudieran ser injustamente olvidados. </a:t>
            </a:r>
          </a:p>
          <a:p>
            <a:pPr marL="0" marR="45720" indent="0" algn="just">
              <a:lnSpc>
                <a:spcPts val="1400"/>
              </a:lnSpc>
              <a:spcBef>
                <a:spcPts val="480"/>
              </a:spcBef>
              <a:spcAft>
                <a:spcPts val="0"/>
              </a:spcAft>
            </a:pPr>
            <a:r>
              <a:rPr lang="es-ES" sz="1200" spc="0">
                <a:solidFill>
                  <a:srgbClr val="000000"/>
                </a:solidFill>
                <a:latin typeface="Times New Roman" pitchFamily="1" panose="02020603050405020304"/>
              </a:rPr>
              <a:t>Pero este enorme esfuerzo, como no podía ser menos por </a:t>
            </a:r>
            <a:r>
              <a:rPr lang="es-ES" sz="1200" spc="0">
                <a:solidFill>
                  <a:srgbClr val="000000"/>
                </a:solidFill>
                <a:latin typeface="Times New Roman" pitchFamily="1" panose="02020603050405020304"/>
              </a:rPr>
              <a:t>el buen hacer y la generosidad que siempre otorgan los </a:t>
            </a:r>
            <a:r>
              <a:rPr lang="es-ES" sz="1200" spc="0">
                <a:solidFill>
                  <a:srgbClr val="000000"/>
                </a:solidFill>
                <a:latin typeface="Times New Roman" pitchFamily="1" panose="02020603050405020304"/>
              </a:rPr>
              <a:t>pioneros, ha sido fértil y ha rendido magníficos frutos. </a:t>
            </a:r>
            <a:r>
              <a:rPr lang="es-ES" sz="1200" spc="0">
                <a:solidFill>
                  <a:srgbClr val="000000"/>
                </a:solidFill>
                <a:latin typeface="Times New Roman" pitchFamily="1" panose="02020603050405020304"/>
              </a:rPr>
              <a:t>La obra que se presenta, a modo de Memoria Histórica </a:t>
            </a:r>
            <a:r>
              <a:rPr lang="es-ES" sz="1200" spc="0">
                <a:solidFill>
                  <a:srgbClr val="000000"/>
                </a:solidFill>
                <a:latin typeface="Times New Roman" pitchFamily="1" panose="02020603050405020304"/>
              </a:rPr>
              <a:t>de estos últimos e inolvidables cincuenta años, contiene la </a:t>
            </a:r>
          </a:p>
          <a:p>
            <a:pPr marL="0" marR="45720" indent="0" algn="just">
              <a:lnSpc>
                <a:spcPts val="2500"/>
              </a:lnSpc>
              <a:spcBef>
                <a:spcPts val="310"/>
              </a:spcBef>
              <a:spcAft>
                <a:spcPts val="0"/>
              </a:spcAft>
            </a:pPr>
            <a:r>
              <a:rPr lang="es-ES" sz="1200" spc="-229">
                <a:solidFill>
                  <a:srgbClr val="000000"/>
                </a:solidFill>
                <a:latin typeface="Times New Roman" pitchFamily="1" panose="02020603050405020304"/>
              </a:rPr>
              <a:t>prueba irrefutable de la bondad del trabajo hecho. ¡Ojal</a:t>
            </a:r>
            <a:r>
              <a:rPr lang="es-ES" sz="1200" baseline="30000" spc="-229">
                <a:solidFill>
                  <a:srgbClr val="000000"/>
                </a:solidFill>
                <a:latin typeface="Times New Roman" pitchFamily="1" panose="02020603050405020304"/>
              </a:rPr>
              <a:t>á</a:t>
            </a:r>
            <a:r>
              <a:rPr lang="es-ES" sz="1200" spc="-229">
                <a:solidFill>
                  <a:srgbClr val="000000"/>
                </a:solidFill>
                <a:latin typeface="Times New Roman" pitchFamily="1" panose="02020603050405020304"/>
              </a:rPr>
              <a:t>nadie permita, nunca, que la inercia adquirida por la </a:t>
            </a:r>
            <a:r>
              <a:rPr lang="es-ES" sz="1300" b="1" spc="-229">
                <a:solidFill>
                  <a:srgbClr val="000000"/>
                </a:solidFill>
                <a:latin typeface="Garamond" pitchFamily="1" panose="02020603050405020304"/>
              </a:rPr>
              <a:t>Fa-</a:t>
            </a:r>
            <a:r>
              <a:rPr lang="es-ES" sz="100">
                <a:solidFill>
                  <a:srgbClr val="000000"/>
                </a:solidFill>
                <a:latin typeface="Arial" pitchFamily="2" panose="02020603050405020304"/>
              </a:rPr>
              <a:t> </a:t>
            </a:r>
          </a:p>
        </p:txBody>
      </p:sp>
      <p:sp>
        <p:nvSpPr>
          <p:cNvPr id="5" name=""/>
          <p:cNvSpPr/>
          <p:nvPr>
            <p:ph type="body" idx="10"/>
          </p:nvPr>
        </p:nvSpPr>
        <p:spPr>
          <a:xfrm>
            <a:off x="1059180" y="5102225"/>
            <a:ext cx="5486400" cy="3081020"/>
          </a:xfrm>
          <a:prstGeom prst="rect">
            <a:avLst/>
          </a:prstGeom>
          <a:noFill/>
          <a:ln w="0" cmpd="sng">
            <a:noFill/>
            <a:prstDash val="solid"/>
          </a:ln>
        </p:spPr>
        <p:txBody>
          <a:bodyPr vert="horz" lIns="0" tIns="3175" rIns="0" bIns="0" anchor="t"/>
          <a:lstStyle/>
          <a:p>
            <a:pPr marL="0" marR="45720" indent="0" algn="just">
              <a:lnSpc>
                <a:spcPts val="1400"/>
              </a:lnSpc>
              <a:spcAft>
                <a:spcPts val="0"/>
              </a:spcAft>
            </a:pPr>
            <a:r>
              <a:rPr lang="es-ES" sz="1300" b="1" spc="0">
                <a:solidFill>
                  <a:srgbClr val="000000"/>
                </a:solidFill>
                <a:latin typeface="Garamond" pitchFamily="1" panose="02020603050405020304"/>
              </a:rPr>
              <a:t>cultad de Ciencias</a:t>
            </a:r>
            <a:r>
              <a:rPr lang="es-ES" sz="1200" spc="0">
                <a:solidFill>
                  <a:srgbClr val="000000"/>
                </a:solidFill>
                <a:latin typeface="Times New Roman" pitchFamily="1" panose="02020603050405020304"/>
              </a:rPr>
              <a:t>, vital para la Universidad de Extremadura, se disipe! ¡Sería un </a:t>
            </a:r>
            <a:r>
              <a:rPr lang="es-ES" sz="1200" spc="0">
                <a:solidFill>
                  <a:srgbClr val="000000"/>
                </a:solidFill>
                <a:latin typeface="Times New Roman" pitchFamily="1" panose="02020603050405020304"/>
              </a:rPr>
              <a:t>error histórico irreparable! </a:t>
            </a:r>
          </a:p>
          <a:p>
            <a:pPr marL="0" marR="45720" indent="0" algn="just">
              <a:lnSpc>
                <a:spcPts val="1400"/>
              </a:lnSpc>
              <a:spcBef>
                <a:spcPts val="590"/>
              </a:spcBef>
              <a:spcAft>
                <a:spcPts val="0"/>
              </a:spcAft>
            </a:pPr>
            <a:r>
              <a:rPr lang="es-ES" sz="1200" spc="0">
                <a:solidFill>
                  <a:srgbClr val="000000"/>
                </a:solidFill>
                <a:latin typeface="Times New Roman" pitchFamily="1" panose="02020603050405020304"/>
              </a:rPr>
              <a:t>La Memoria se ha estructurado en cinco partes esenciales. La primera, que incluye la </a:t>
            </a:r>
            <a:r>
              <a:rPr lang="es-ES" sz="1200" spc="0">
                <a:solidFill>
                  <a:srgbClr val="000000"/>
                </a:solidFill>
                <a:latin typeface="Times New Roman" pitchFamily="1" panose="02020603050405020304"/>
              </a:rPr>
              <a:t>presentación del Sr. Decano actual y este prólogo, viene seguida de una pormenori-</a:t>
            </a:r>
            <a:r>
              <a:rPr lang="es-ES" sz="1200" spc="0">
                <a:solidFill>
                  <a:srgbClr val="000000"/>
                </a:solidFill>
                <a:latin typeface="Times New Roman" pitchFamily="1" panose="02020603050405020304"/>
              </a:rPr>
              <a:t>zada exposición de los antecedentes históricos, decretos fundacionales y documentos </a:t>
            </a:r>
            <a:r>
              <a:rPr lang="es-ES" sz="1200" spc="0">
                <a:solidFill>
                  <a:srgbClr val="000000"/>
                </a:solidFill>
                <a:latin typeface="Times New Roman" pitchFamily="1" panose="02020603050405020304"/>
              </a:rPr>
              <a:t>gráficos relativos al momento de la creación de la </a:t>
            </a:r>
            <a:r>
              <a:rPr lang="es-ES" sz="1300" b="1" spc="0">
                <a:solidFill>
                  <a:srgbClr val="000000"/>
                </a:solidFill>
                <a:latin typeface="Garamond" pitchFamily="1" panose="02020603050405020304"/>
              </a:rPr>
              <a:t>Facultad de Ciencias</a:t>
            </a:r>
            <a:r>
              <a:rPr lang="es-ES" sz="1200" spc="0">
                <a:solidFill>
                  <a:srgbClr val="000000"/>
                </a:solidFill>
                <a:latin typeface="Times New Roman" pitchFamily="1" panose="02020603050405020304"/>
              </a:rPr>
              <a:t>, abundan-</a:t>
            </a:r>
            <a:r>
              <a:rPr lang="es-ES" sz="1200" spc="0">
                <a:solidFill>
                  <a:srgbClr val="000000"/>
                </a:solidFill>
                <a:latin typeface="Times New Roman" pitchFamily="1" panose="02020603050405020304"/>
              </a:rPr>
              <a:t>do sobre su organización estatutaria y administrativa, las instalaciones disponibles, </a:t>
            </a:r>
            <a:r>
              <a:rPr lang="es-ES" sz="1200" spc="0">
                <a:solidFill>
                  <a:srgbClr val="000000"/>
                </a:solidFill>
                <a:latin typeface="Times New Roman" pitchFamily="1" panose="02020603050405020304"/>
              </a:rPr>
              <a:t>la evolución histórica en estos cincuenta años, asícomo de su dependencia con la </a:t>
            </a:r>
            <a:r>
              <a:rPr lang="es-ES" sz="1300" b="1" spc="0">
                <a:solidFill>
                  <a:srgbClr val="000000"/>
                </a:solidFill>
                <a:latin typeface="Garamond" pitchFamily="1" panose="02020603050405020304"/>
              </a:rPr>
              <a:t>Comunidad Autónoma de Extremadura</a:t>
            </a:r>
            <a:r>
              <a:rPr lang="es-ES" sz="1200" spc="0">
                <a:solidFill>
                  <a:srgbClr val="000000"/>
                </a:solidFill>
                <a:latin typeface="Times New Roman" pitchFamily="1" panose="02020603050405020304"/>
              </a:rPr>
              <a:t>. </a:t>
            </a:r>
          </a:p>
          <a:p>
            <a:pPr marL="0" marR="45720" indent="0" algn="just">
              <a:lnSpc>
                <a:spcPts val="1400"/>
              </a:lnSpc>
              <a:spcBef>
                <a:spcPts val="420"/>
              </a:spcBef>
              <a:spcAft>
                <a:spcPts val="1775"/>
              </a:spcAft>
            </a:pPr>
            <a:r>
              <a:rPr lang="es-ES" sz="1200" spc="0">
                <a:solidFill>
                  <a:srgbClr val="000000"/>
                </a:solidFill>
                <a:latin typeface="Times New Roman" pitchFamily="1" panose="02020603050405020304"/>
              </a:rPr>
              <a:t>A continuación se describen todos los aspectos académicos más importantes de la </a:t>
            </a:r>
            <a:r>
              <a:rPr lang="es-ES" sz="1300" b="1" spc="0">
                <a:solidFill>
                  <a:srgbClr val="000000"/>
                </a:solidFill>
                <a:latin typeface="Garamond" pitchFamily="1" panose="02020603050405020304"/>
              </a:rPr>
              <a:t>Fa-</a:t>
            </a:r>
            <a:r>
              <a:rPr lang="es-ES" sz="1300" b="1" spc="0">
                <a:solidFill>
                  <a:srgbClr val="000000"/>
                </a:solidFill>
                <a:latin typeface="Garamond" pitchFamily="1" panose="02020603050405020304"/>
              </a:rPr>
              <a:t>cultad de Ciencias</a:t>
            </a:r>
            <a:r>
              <a:rPr lang="es-ES" sz="1200" spc="0">
                <a:solidFill>
                  <a:srgbClr val="000000"/>
                </a:solidFill>
                <a:latin typeface="Times New Roman" pitchFamily="1" panose="02020603050405020304"/>
              </a:rPr>
              <a:t>, desde su fundación: la ubicación y edificios que la componen, </a:t>
            </a:r>
            <a:r>
              <a:rPr lang="es-ES" sz="1200" spc="0">
                <a:solidFill>
                  <a:srgbClr val="000000"/>
                </a:solidFill>
                <a:latin typeface="Times New Roman" pitchFamily="1" panose="02020603050405020304"/>
              </a:rPr>
              <a:t>los Departamentos, titulaciones (Licenciaturas, Grados y Masters) que actualmente </a:t>
            </a:r>
            <a:r>
              <a:rPr lang="es-ES" sz="1200" spc="0">
                <a:solidFill>
                  <a:srgbClr val="000000"/>
                </a:solidFill>
                <a:latin typeface="Times New Roman" pitchFamily="1" panose="02020603050405020304"/>
              </a:rPr>
              <a:t>se encuentran vigentes y el proceso y evolución que tuvo lugar desde que cambióla </a:t>
            </a:r>
            <a:r>
              <a:rPr lang="es-ES" sz="1200" spc="0">
                <a:solidFill>
                  <a:srgbClr val="000000"/>
                </a:solidFill>
                <a:latin typeface="Times New Roman" pitchFamily="1" panose="02020603050405020304"/>
              </a:rPr>
              <a:t>regulación docente universitaria con la implantación plena del </a:t>
            </a:r>
            <a:r>
              <a:rPr lang="es-ES" sz="1300" b="1" spc="0">
                <a:solidFill>
                  <a:srgbClr val="000000"/>
                </a:solidFill>
                <a:latin typeface="Garamond" pitchFamily="1" panose="02020603050405020304"/>
              </a:rPr>
              <a:t>Plan Bolonia </a:t>
            </a:r>
            <a:r>
              <a:rPr lang="es-ES" sz="1200" spc="0">
                <a:solidFill>
                  <a:srgbClr val="000000"/>
                </a:solidFill>
                <a:latin typeface="Times New Roman" pitchFamily="1" panose="02020603050405020304"/>
              </a:rPr>
              <a:t>(nuevo </a:t>
            </a:r>
            <a:r>
              <a:rPr lang="es-ES" sz="1200" spc="0">
                <a:solidFill>
                  <a:srgbClr val="000000"/>
                </a:solidFill>
                <a:latin typeface="Times New Roman" pitchFamily="1" panose="02020603050405020304"/>
              </a:rPr>
              <a:t>marco europeo de educación superior) en las universidades españolas.</a:t>
            </a:r>
            <a:r>
              <a:rPr lang="es-ES" sz="1200" baseline="30000" spc="0">
                <a:solidFill>
                  <a:srgbClr val="000000"/>
                </a:solidFill>
                <a:latin typeface="Courier New" pitchFamily="3" panose="02020603050405020304"/>
              </a:rPr>
              <a:t>3</a:t>
            </a:r>
            <a:r>
              <a:rPr lang="es-ES" sz="1200" spc="0">
                <a:solidFill>
                  <a:srgbClr val="000000"/>
                </a:solidFill>
                <a:latin typeface="Times New Roman" pitchFamily="1" panose="02020603050405020304"/>
              </a:rPr>
              <a:t> Esta tercera </a:t>
            </a:r>
          </a:p>
        </p:txBody>
      </p:sp>
      <p:sp>
        <p:nvSpPr>
          <p:cNvPr id="6" name=""/>
          <p:cNvSpPr/>
          <p:nvPr>
            <p:ph type="body" idx="10"/>
          </p:nvPr>
        </p:nvSpPr>
        <p:spPr>
          <a:xfrm>
            <a:off x="1059180" y="8183245"/>
            <a:ext cx="5486400" cy="1548130"/>
          </a:xfrm>
          <a:prstGeom prst="rect">
            <a:avLst/>
          </a:prstGeom>
          <a:noFill/>
          <a:ln w="0" cmpd="sng">
            <a:noFill/>
            <a:prstDash val="solid"/>
          </a:ln>
        </p:spPr>
        <p:txBody>
          <a:bodyPr vert="horz" lIns="0" tIns="38735" rIns="0" bIns="0" anchor="t"/>
          <a:lstStyle/>
          <a:p>
            <a:pPr marL="182880" marR="45720" indent="0" algn="just">
              <a:lnSpc>
                <a:spcPts val="1200"/>
              </a:lnSpc>
              <a:spcAft>
                <a:spcPts val="0"/>
              </a:spcAft>
            </a:pPr>
            <a:r>
              <a:rPr lang="es-ES" sz="700" baseline="30000" spc="15">
                <a:solidFill>
                  <a:srgbClr val="000000"/>
                </a:solidFill>
                <a:latin typeface="Arial" pitchFamily="2" panose="02020603050405020304"/>
              </a:rPr>
              <a:t>1</a:t>
            </a:r>
            <a:r>
              <a:rPr lang="es-ES" sz="1100" b="1" spc="15">
                <a:solidFill>
                  <a:srgbClr val="000000"/>
                </a:solidFill>
                <a:latin typeface="Garamond" pitchFamily="1" panose="02020603050405020304"/>
              </a:rPr>
              <a:t>“15 </a:t>
            </a:r>
            <a:r>
              <a:rPr lang="es-ES" sz="1300" b="1" i="1" spc="15">
                <a:solidFill>
                  <a:srgbClr val="000000"/>
                </a:solidFill>
                <a:latin typeface="Garamond" pitchFamily="1" panose="02020603050405020304"/>
              </a:rPr>
              <a:t>Años de la Universidad de Extremadura</a:t>
            </a:r>
            <a:r>
              <a:rPr lang="es-ES" sz="1100" b="1" spc="15">
                <a:solidFill>
                  <a:srgbClr val="000000"/>
                </a:solidFill>
                <a:latin typeface="Garamond" pitchFamily="1" panose="02020603050405020304"/>
              </a:rPr>
              <a:t>. 1973–1987”</a:t>
            </a:r>
            <a:r>
              <a:rPr lang="es-ES" sz="1000" spc="15">
                <a:solidFill>
                  <a:srgbClr val="000000"/>
                </a:solidFill>
                <a:latin typeface="Times New Roman" pitchFamily="1" panose="02020603050405020304"/>
              </a:rPr>
              <a:t>, MAE 1990. </a:t>
            </a:r>
          </a:p>
          <a:p>
            <a:pPr marL="0" marR="45720" indent="0" algn="just">
              <a:lnSpc>
                <a:spcPts val="1200"/>
              </a:lnSpc>
              <a:spcBef>
                <a:spcPts val="0"/>
              </a:spcBef>
              <a:spcAft>
                <a:spcPts val="0"/>
              </a:spcAft>
            </a:pPr>
            <a:r>
              <a:rPr lang="es-ES" sz="700" baseline="30000" spc="0">
                <a:solidFill>
                  <a:srgbClr val="000000"/>
                </a:solidFill>
                <a:latin typeface="Arial" pitchFamily="2" panose="02020603050405020304"/>
              </a:rPr>
              <a:t>2</a:t>
            </a:r>
            <a:r>
              <a:rPr lang="es-ES" sz="1000" spc="0">
                <a:solidFill>
                  <a:srgbClr val="000000"/>
                </a:solidFill>
                <a:latin typeface="Times New Roman" pitchFamily="1" panose="02020603050405020304"/>
              </a:rPr>
              <a:t>Como por ejemplo, el Prof. </a:t>
            </a:r>
            <a:r>
              <a:rPr lang="es-ES" sz="1100" i="1" spc="0">
                <a:solidFill>
                  <a:srgbClr val="000000"/>
                </a:solidFill>
                <a:latin typeface="Garamond" pitchFamily="1" panose="02020603050405020304"/>
              </a:rPr>
              <a:t>J.M. Viguera Lobo</a:t>
            </a:r>
            <a:r>
              <a:rPr lang="es-ES" sz="1000" spc="0">
                <a:solidFill>
                  <a:srgbClr val="000000"/>
                </a:solidFill>
                <a:latin typeface="Times New Roman" pitchFamily="1" panose="02020603050405020304"/>
              </a:rPr>
              <a:t>, primer Decano Comisario de la </a:t>
            </a:r>
            <a:r>
              <a:rPr lang="es-ES" sz="1100" b="1" spc="0">
                <a:solidFill>
                  <a:srgbClr val="000000"/>
                </a:solidFill>
                <a:latin typeface="Garamond" pitchFamily="1" panose="02020603050405020304"/>
              </a:rPr>
              <a:t>Facultad de Ciencias </a:t>
            </a:r>
            <a:r>
              <a:rPr lang="es-ES" sz="1000" spc="0">
                <a:solidFill>
                  <a:srgbClr val="000000"/>
                </a:solidFill>
                <a:latin typeface="Times New Roman" pitchFamily="1" panose="02020603050405020304"/>
              </a:rPr>
              <a:t>y Primer Presidente de la Comisión Gestora de la </a:t>
            </a:r>
            <a:r>
              <a:rPr lang="es-ES" sz="1100" b="1" spc="0">
                <a:solidFill>
                  <a:srgbClr val="000000"/>
                </a:solidFill>
                <a:latin typeface="Garamond" pitchFamily="1" panose="02020603050405020304"/>
              </a:rPr>
              <a:t>Universidad de Extremadura</a:t>
            </a:r>
            <a:r>
              <a:rPr lang="es-ES" sz="1000" spc="0">
                <a:solidFill>
                  <a:srgbClr val="000000"/>
                </a:solidFill>
                <a:latin typeface="Times New Roman" pitchFamily="1" panose="02020603050405020304"/>
              </a:rPr>
              <a:t>, o el Prof. </a:t>
            </a:r>
            <a:r>
              <a:rPr lang="es-ES" sz="1100" i="1" spc="0">
                <a:solidFill>
                  <a:srgbClr val="000000"/>
                </a:solidFill>
                <a:latin typeface="Garamond" pitchFamily="1" panose="02020603050405020304"/>
              </a:rPr>
              <a:t>A. Civit Breu</a:t>
            </a:r>
            <a:r>
              <a:rPr lang="es-ES" sz="1000" spc="0">
                <a:solidFill>
                  <a:srgbClr val="000000"/>
                </a:solidFill>
                <a:latin typeface="Times New Roman" pitchFamily="1" panose="02020603050405020304"/>
              </a:rPr>
              <a:t>, Presidente de la Comisión Gestora hasta septiembre de 1977. </a:t>
            </a:r>
          </a:p>
          <a:p>
            <a:pPr marL="0" marR="45720" indent="0" algn="just">
              <a:lnSpc>
                <a:spcPts val="1200"/>
              </a:lnSpc>
              <a:spcBef>
                <a:spcPts val="0"/>
              </a:spcBef>
              <a:spcAft>
                <a:spcPts val="1230"/>
              </a:spcAft>
            </a:pPr>
            <a:r>
              <a:rPr lang="es-ES" sz="700" baseline="30000" spc="35">
                <a:solidFill>
                  <a:srgbClr val="000000"/>
                </a:solidFill>
                <a:latin typeface="Arial" pitchFamily="2" panose="02020603050405020304"/>
              </a:rPr>
              <a:t>3</a:t>
            </a:r>
            <a:r>
              <a:rPr lang="es-ES" sz="1000" spc="35">
                <a:solidFill>
                  <a:srgbClr val="000000"/>
                </a:solidFill>
                <a:latin typeface="Times New Roman" pitchFamily="1" panose="02020603050405020304"/>
              </a:rPr>
              <a:t>El </a:t>
            </a:r>
            <a:r>
              <a:rPr lang="es-ES" sz="1100" i="1" spc="35">
                <a:solidFill>
                  <a:srgbClr val="000000"/>
                </a:solidFill>
                <a:latin typeface="Garamond" pitchFamily="1" panose="02020603050405020304"/>
              </a:rPr>
              <a:t>Plan Bolonia </a:t>
            </a:r>
            <a:r>
              <a:rPr lang="es-ES" sz="1000" spc="35">
                <a:solidFill>
                  <a:srgbClr val="000000"/>
                </a:solidFill>
                <a:latin typeface="Times New Roman" pitchFamily="1" panose="02020603050405020304"/>
              </a:rPr>
              <a:t>divide la enseñanza superior en tres niveles. El </a:t>
            </a:r>
            <a:r>
              <a:rPr lang="es-ES" sz="1100" b="1" spc="35">
                <a:solidFill>
                  <a:srgbClr val="000000"/>
                </a:solidFill>
                <a:latin typeface="Garamond" pitchFamily="1" panose="02020603050405020304"/>
              </a:rPr>
              <a:t>grado </a:t>
            </a:r>
            <a:r>
              <a:rPr lang="es-ES" sz="1000" spc="35">
                <a:solidFill>
                  <a:srgbClr val="000000"/>
                </a:solidFill>
                <a:latin typeface="Times New Roman" pitchFamily="1" panose="02020603050405020304"/>
              </a:rPr>
              <a:t>tiene una duración de cuatro años, 240 créditos, y sustituye a las diplomaturas y licenciaturas. El </a:t>
            </a:r>
            <a:r>
              <a:rPr lang="es-ES" sz="1100" b="1" spc="35">
                <a:solidFill>
                  <a:srgbClr val="000000"/>
                </a:solidFill>
                <a:latin typeface="Garamond" pitchFamily="1" panose="02020603050405020304"/>
              </a:rPr>
              <a:t>máster </a:t>
            </a:r>
            <a:r>
              <a:rPr lang="es-ES" sz="1000" spc="35">
                <a:solidFill>
                  <a:srgbClr val="000000"/>
                </a:solidFill>
                <a:latin typeface="Times New Roman" pitchFamily="1" panose="02020603050405020304"/>
              </a:rPr>
              <a:t>supone una especialización en un ámbito concreto o multidisciplinar y puede tener una duración de un año (60 créditos) o dos (120). Al </a:t>
            </a:r>
            <a:r>
              <a:rPr lang="es-ES" sz="1100" b="1" spc="35">
                <a:solidFill>
                  <a:srgbClr val="000000"/>
                </a:solidFill>
                <a:latin typeface="Garamond" pitchFamily="1" panose="02020603050405020304"/>
              </a:rPr>
              <a:t>doctorado </a:t>
            </a:r>
            <a:r>
              <a:rPr lang="es-ES" sz="1000" spc="35">
                <a:solidFill>
                  <a:srgbClr val="000000"/>
                </a:solidFill>
                <a:latin typeface="Times New Roman" pitchFamily="1" panose="02020603050405020304"/>
              </a:rPr>
              <a:t>se accede a través de un máster específico y, por término medio, los estudios se prolongan durante cuatro años. </a:t>
            </a:r>
          </a:p>
        </p:txBody>
      </p:sp>
      <p:sp>
        <p:nvSpPr>
          <p:cNvPr id="7" name=""/>
          <p:cNvSpPr/>
          <p:nvPr>
            <p:ph type="body" idx="10"/>
          </p:nvPr>
        </p:nvSpPr>
        <p:spPr>
          <a:xfrm>
            <a:off x="1059180" y="9731375"/>
            <a:ext cx="5486400" cy="238125"/>
          </a:xfrm>
          <a:prstGeom prst="rect">
            <a:avLst/>
          </a:prstGeom>
          <a:noFill/>
          <a:ln w="0" cmpd="sng">
            <a:noFill/>
            <a:prstDash val="solid"/>
          </a:ln>
        </p:spPr>
        <p:txBody>
          <a:bodyPr vert="horz" lIns="0" tIns="50165" rIns="0" bIns="0" anchor="t"/>
          <a:lstStyle/>
          <a:p>
            <a:pPr marL="0" marR="45720" indent="0" algn="l">
              <a:lnSpc>
                <a:spcPts val="1400"/>
              </a:lnSpc>
              <a:spcAft>
                <a:spcPts val="20"/>
              </a:spcAft>
            </a:pPr>
            <a:r>
              <a:rPr lang="es-ES" sz="1300" b="1" spc="60">
                <a:solidFill>
                  <a:srgbClr val="000000"/>
                </a:solidFill>
                <a:latin typeface="Garamond" pitchFamily="1" panose="02020603050405020304"/>
              </a:rPr>
              <a:t>50 Aniversario 1968–2018 </a:t>
            </a:r>
          </a:p>
        </p:txBody>
      </p:sp>
      <p:sp>
        <p:nvSpPr>
          <p:cNvPr id="10" name=""/>
          <p:cNvSpPr/>
          <p:nvPr>
            <p:ph type="body" idx="10"/>
          </p:nvPr>
        </p:nvSpPr>
        <p:spPr>
          <a:xfrm>
            <a:off x="1059180" y="4657725"/>
            <a:ext cx="1787525" cy="444500"/>
          </a:xfrm>
          <a:prstGeom prst="rect">
            <a:avLst/>
          </a:prstGeom>
          <a:noFill/>
          <a:ln w="0" cmpd="sng">
            <a:noFill/>
            <a:prstDash val="solid"/>
          </a:ln>
        </p:spPr>
        <p:txBody>
          <a:bodyPr vert="horz" lIns="0" tIns="0" rIns="0" bIns="0" anchor="t"/>
          <a:lstStyle/>
          <a:p>
            <a:pPr marL="45720" marR="0" indent="0" algn="l">
              <a:lnSpc>
                <a:spcPts val="1300"/>
              </a:lnSpc>
              <a:spcAft>
                <a:spcPts val="2160"/>
              </a:spcAft>
            </a:pPr>
            <a:r>
              <a:rPr lang="es-ES" sz="1100" spc="25">
                <a:solidFill>
                  <a:srgbClr val="000000"/>
                </a:solidFill>
                <a:latin typeface="Times New Roman" pitchFamily="1" panose="02020603050405020304"/>
              </a:rPr>
              <a:t>Francisco Rodríguez Arias </a:t>
            </a:r>
          </a:p>
        </p:txBody>
      </p:sp>
      <p:cxnSp>
        <p:nvCxnSpPr>
          <p:cNvPr id="11" name=""/>
          <p:cNvCxnSpPr/>
          <p:nvPr/>
        </p:nvCxnSpPr>
        <p:spPr>
          <a:xfrm>
            <a:off x="1097280" y="685800"/>
            <a:ext cx="5401945" cy="0"/>
          </a:xfrm>
          <a:prstGeom prst="line">
            <a:avLst/>
          </a:prstGeom>
          <a:ln w="6350" cmpd="sng">
            <a:solidFill>
              <a:srgbClr val="000000"/>
            </a:solidFill>
          </a:ln>
        </p:spPr>
      </p:cxnSp>
      <p:cxnSp>
        <p:nvCxnSpPr>
          <p:cNvPr id="12" name=""/>
          <p:cNvCxnSpPr/>
          <p:nvPr/>
        </p:nvCxnSpPr>
        <p:spPr>
          <a:xfrm>
            <a:off x="1097280" y="8187055"/>
            <a:ext cx="2161540" cy="0"/>
          </a:xfrm>
          <a:prstGeom prst="line">
            <a:avLst/>
          </a:prstGeom>
          <a:ln w="6350" cmpd="sng">
            <a:solidFill>
              <a:srgbClr val="000000"/>
            </a:solidFill>
          </a:ln>
        </p:spPr>
      </p:cxnSp>
      <p:cxnSp>
        <p:nvCxnSpPr>
          <p:cNvPr id="13"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0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400"/>
              </a:lnSpc>
              <a:spcAft>
                <a:spcPts val="65"/>
              </a:spcAft>
              <a:tabLst>
                <a:tab algn="l" pos="3429000"/>
              </a:tabLst>
            </a:pPr>
            <a:r>
              <a:rPr lang="es-ES" sz="1150" spc="20">
                <a:solidFill>
                  <a:srgbClr val="000000"/>
                </a:solidFill>
                <a:latin typeface="Arial" pitchFamily="2" panose="02020603050405020304"/>
              </a:rPr>
              <a:t>176 </a:t>
            </a:r>
            <a:r>
              <a:rPr lang="es-ES" sz="1050" b="1" spc="20">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985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MORENO SÁNCHEZ, MARINA DEL CARMEN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SÁNCHEZ, PAULINA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SERRANO, MARIA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TAMUREJO,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TEJEDA,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MORENO VALLE,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MORERA BAN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AS,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MORERA SÁNCHEZ,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MORGADO BRAJONES,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MORGADO GARCI´A,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MORGADO GÓMEZ,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MORGADO GONZÁLEZ,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MORGADO GONZÁLEZ,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MORGADO MANZANEDO, ANTONIO CÁNDIDO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MORGADO MANZANEDO, ANTONIO CÁNDIDO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MORGADO MASA,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0"/>
                        </a:spcAft>
                      </a:pPr>
                      <a:r>
                        <a:rPr lang="es-ES" sz="650" spc="0">
                          <a:solidFill>
                            <a:srgbClr val="000000"/>
                          </a:solidFill>
                          <a:latin typeface="Bookman Old Style" pitchFamily="1" panose="02020603050405020304"/>
                        </a:rPr>
                        <a:t>MORGADO PASCUAL,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MORGADO SÁNCHEZ, MARI´A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MORIANO GÓMEZ, MARIA DELAS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MORICHE CAMPA, VICENTE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MORILLO DEL POZO,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MORILLO SÁNCHEZ,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MORO CORDOBÉS,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MORO PAG´ES,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MORUNO HIGUERO, JUAN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MORUNO NARANJO,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MOSTAZO CARO, MAGDALENA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MOTA MEDINA, MARI´A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MOTA MEDINA, MARI´A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MOTA NOGALES,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MOYANO BRAVO DE MEDINA,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MOYANO LÓPEZ,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MOZO LÓPEZ, FRANCISCO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MULERO NAVARRO, SONIA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IZ HERNÁN,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MATEO, MARIA DE LAS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ÁLVAREZ,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BERMEJO,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BERMÚDEZ, LUIS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BERNAL, NARCISO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BOZA, LEONOR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BOZA, LEONOR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CANO, CESAR PONCIANO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CERRATO, NEFTALI´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CRUZ,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DOMINGO,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EXPÓSITO,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EXPÓSITO, JOSE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FLORES, MACARENA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FLORES, MACARENA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FLORES, MACARENA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FRUTOS,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GONZÁLEZ,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GRACIA, MARIA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LOSA, AURORA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LUENGO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MOYANO, ALBA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PARIENTE, HUGO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PARIENTE, HUGO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REGALADO,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REYES, BENITO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RODRI´GUEZ, FELICIDAD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SÁNCHEZ,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SÁNCHEZ,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SANJUAN, JUAN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SANJUAN, JUAN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SERRANO,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SERRANO,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TENA,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TRIVIN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TRIVIN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VARA,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OZO CONDE,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OZ–REJA GALLARDO,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OZ–REJA GALLARDO,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OZ–REJA GUILLÉN,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OZ–REJA ORTIZ,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OZ–REJA ORTIZ,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0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0">
                <a:solidFill>
                  <a:srgbClr val="000000"/>
                </a:solidFill>
                <a:latin typeface="Bookman Old Style" pitchFamily="1" panose="02020603050405020304"/>
              </a:rPr>
              <a:t>6. Estudiantes </a:t>
            </a:r>
            <a:r>
              <a:rPr lang="es-ES" sz="1200" spc="0">
                <a:solidFill>
                  <a:srgbClr val="000000"/>
                </a:solidFill>
                <a:latin typeface="Arial" pitchFamily="2" panose="02020603050405020304"/>
              </a:rPr>
              <a:t>177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MURCIA LINARES, ANGIE NATALIA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MURCIA VILLEGAS, PATRICIO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MURGA TABALES,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MURIEL CRIADO,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ALBERCA, DIEGO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ALBERCA, DIEGO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MURILLO CARRILLO,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CARRILLO,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MURILLO CASTELL </a:t>
                      </a:r>
                      <a:r>
                        <a:rPr lang="es-ES" sz="650" baseline="30000" spc="0">
                          <a:solidFill>
                            <a:srgbClr val="000000"/>
                          </a:solidFill>
                          <a:latin typeface="Bookman Old Style" pitchFamily="1" panose="02020603050405020304"/>
                        </a:rPr>
                        <a:t>Ó,</a:t>
                      </a:r>
                      <a:r>
                        <a:rPr lang="es-ES" sz="650" spc="0">
                          <a:solidFill>
                            <a:srgbClr val="000000"/>
                          </a:solidFill>
                          <a:latin typeface="Bookman Old Style" pitchFamily="1" panose="02020603050405020304"/>
                        </a:rPr>
                        <a:t> FRANCISCO JOSÉINGENIERIA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55420" indent="0" algn="r">
                        <a:lnSpc>
                          <a:spcPts val="700"/>
                        </a:lnSpc>
                        <a:spcBef>
                          <a:spcPts val="0"/>
                        </a:spcBef>
                        <a:spcAft>
                          <a:spcPts val="0"/>
                        </a:spcAft>
                      </a:pPr>
                      <a:r>
                        <a:rPr lang="es-ES" sz="650" spc="0">
                          <a:solidFill>
                            <a:srgbClr val="000000"/>
                          </a:solidFill>
                          <a:latin typeface="Bookman Old Style" pitchFamily="1" panose="02020603050405020304"/>
                        </a:rPr>
                        <a:t>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CORCHADO, FRANCISCO DE PAULA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MURILLO CORRALIZA,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MURILLO CORRALIZA,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MURILLO DOPICO,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MURILLO GARCI´A, MARI´A FLORENTINA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MURILLO GONZÁLEZ, ADRIANA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MERCH ÁN,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MURILLO,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MURILLO QUINTANA,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QUINTANA,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RODRIGO,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MURILLO RODRI´GUEZ, CLAUDIO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MURILLO RODRI´GUEZ, CLAUDIO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RODRIGUEZ,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MURILLO ROMERO,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ROMERO,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MURILLO SAEZ DE TEJADA,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MURILLO SÁNCHEZ,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MURUAIS ÁNGEL,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NACARINO PALMA,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NAHARRO HERNÁNDEZ,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NAHARRO PIEDEHIERRO,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NAJARRO APOLO,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NAJARRO GÓMEZ, REMEDIOS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NAJARROAPOLO,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NARANJO CAMPOS,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NARANJO CARRASCO,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NARANJO CORREA, FRANCISCO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NARANJO DI´AZ,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NARANJO MEGI´A, CRISTINA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NARANJO MOLINA,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NARANJO MOLINA, FERNANDO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NARANJO PÉREZ, FERNANDO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NARCISO REPILADO,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NARCISO REPILADO, ULISES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NARVÁEZ GARCI´A, JAVIER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NAVAREÑO GARCI´A,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NAVAREÑO GARCI´A, MARI´A VIRTUDES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NAVARRETE LLIN ÁS,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NAVARRETE LLIN ÁS,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NAVARRO FRAILE, JESÚS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NAVARRO GARMENDIA,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NAVARRO PÉREZ,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NAVARRO PÉREZ,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NAVARRO RODRI´GUEZ,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NAVARRO SIMARRO, MARIA BEGOÑA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NAVARROPUIG,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NAVAS CORISCO,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NAVIA GARCI´A,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NAVI´O CORBACHO,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NAVI´O CORBACHO, MARI´ADEL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NEBREDA ALONSO,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NEMET, BRIGITTA TIMEA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NEVADO ÁLVAREZ,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NEVADO VENTURA,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NICOLÁS BEJARANO,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NIETO ARIAS, MARIA MONTSERRAT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NIETO BRAVO, ANTONIO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NIETO CHAPARRO,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NIETO DOMI´NGUEZ, MARIA FLOR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NIETO GARCI´A,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NIETO GARCIA,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NIETO GUERRERO RUBIO,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NIETO MAASBERG,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NIETO MOLINA,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NIETO NAVARRO, MARI´A DE LOS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NIETO RODRI´GUEZ, MARI´A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NIETO SÁNCHEZ, ALBERTO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NIETO SÁNCHEZ, ALBERTO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NIETO SÁNCHEZ,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NIETO SOTO,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5715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0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178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NIEVES BORREGA, SERGIO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NISA FI´SICO, MARIA DEGRACIA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NISO GIBELLO,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NISO HURTADO,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NOGALES BUENO,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NOGALES CUMPLIDO, MARI´A CONCEPCIÓN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NOGALES DELGADO,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NOGALES DI´EZ,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NOGALES ENRIQUE,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NOGALES ORTIZ, LEONOR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NOGALES PARDO,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NOGALES PORRAS,GABRIEL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NOGALES RAMALLO,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NOGUES CHAVERO, SERGIO GABINO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60"/>
                        </a:spcAft>
                      </a:pPr>
                      <a:r>
                        <a:rPr lang="es-ES" sz="700" spc="0">
                          <a:solidFill>
                            <a:srgbClr val="000000"/>
                          </a:solidFill>
                          <a:latin typeface="Garamond" pitchFamily="1" panose="02020603050405020304"/>
                        </a:rPr>
                        <a:t>NORIEGA PORTERO, MARCOS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6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NORIEGA PORTERO, MILAGROS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NORIEGA PORTERO, MILAGROS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NORIEGO HERMOSO, MARI´A MINERVA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NOVAKOVA,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NUEVO VIAL ÁS,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MENA,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ARROYO,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ARROYO,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ARROYO, RAIMUNDO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CONTADOR,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CONTADOR,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CORDERO, CELIA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CORDERO, CELIA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CUMPLIDO, EDUARDO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GARCI´A,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GARCI´A,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GONZÁLEZ,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GONZÁLEZ, JOSÉANTOLI´N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GONZÁLEZ,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MANCHA,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MANZANO,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MANZANO,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MARTI´N, IRENE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MULERO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PARDO,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PARDO,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PÉREZ, MARI´A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QUESADA,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RODRI´GUEZ–ARIAS,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SANTIAGO,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TOLEDO, JACINTO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VÁZQUEZ,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NÚN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VINIEGRA,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OBREG </a:t>
                      </a:r>
                      <a:r>
                        <a:rPr lang="es-ES" sz="700" baseline="30000" spc="0">
                          <a:solidFill>
                            <a:srgbClr val="000000"/>
                          </a:solidFill>
                          <a:latin typeface="Bookman Old Style" pitchFamily="1" panose="02020603050405020304"/>
                        </a:rPr>
                        <a:t>ÓN</a:t>
                      </a:r>
                      <a:r>
                        <a:rPr lang="es-ES" sz="700" spc="0">
                          <a:solidFill>
                            <a:srgbClr val="000000"/>
                          </a:solidFill>
                          <a:latin typeface="Garamond" pitchFamily="1" panose="02020603050405020304"/>
                        </a:rPr>
                        <a:t> CRESPO,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OBREG ÓN MUN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OBREG ÓN MUN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OERT LIN,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OJALVO PERIA´N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OLAYA CASTEBLABCO, PABLO ERNESTO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OLAYA SANCHEZ, ANGEL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OLIVA ENCINAS,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OLIVA MENESES, JÉSSICA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OLIVA SÁNCHEZ, FERMI´N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OLIVARES MARI´N,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OLIVARES MARI´N,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OLIVARES RUBIO,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OLIVERA COTANO, CECILIO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OLIVERA ESTURRICA, JOAQUI´N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OLIVERA ESTURRICA, LUIS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OLIVEROS VINAGRE,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OLLERO ÁLVAREZ, JUANA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OLLERO ÁLVAREZ, JUANA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OMENAT MORÁN, DELIA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ONCI´NS CARO,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IVENIS LORIDO, MARI´A DELOS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ORANTES AREANO, ANA LIZ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ORANTOS AGUILERA,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ORANTOS SOSA, ISRAEL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ORDIALES ARROYO,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5"/>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ORDIALES REY,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ORDIALES REY,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ORDO´N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GONZÁLEZ,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ORDO´N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 MATA,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ORD O´N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EZGONZ ÁLEZ,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OREJA PIRIS,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0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179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OREJA PIRIS, FRANCISCO DAVID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ORELLANA ARROBA,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ORELLANA ARROBA,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ORELLANA MUÑOZ,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ORELLANA MUÑOZ,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ORELLANA MUÑOZ,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ORELLANA MUÑOZ,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ORELLANA PEREIRA, MAITE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ORENES CHAVES,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OROZCO LECHÓN,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ORREGO MERINO,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ORREGO MERINO,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ORTEGA SÁNCHEZ,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ORTEGA GALLEGO,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ORTEGA GARCI´A,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ORTEGA GARRIDO,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ORTEGA GARRIDO,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ORTEGA LORITE,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ORTEGA PÉREZ,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ORTEGA SÁNCHEZ,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ORTIZ GÓMEZ,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ORTIZ BARRAGÁN,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ORTIZ BENI´TEZ ,MARI´A REMEDIOS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ORTIZ BENI´TEZ,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0"/>
                        </a:spcAft>
                      </a:pPr>
                      <a:r>
                        <a:rPr lang="es-ES" sz="650" spc="0">
                          <a:solidFill>
                            <a:srgbClr val="000000"/>
                          </a:solidFill>
                          <a:latin typeface="Bookman Old Style" pitchFamily="1" panose="02020603050405020304"/>
                        </a:rPr>
                        <a:t>ORTIZ BENI´TEZ,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ORTIZ CALDERÓN,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ORTIZ CUÉLLAR, PURIFICACIÓN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ORTIZ GALÁN,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ORTIZ GARCI´A,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ORTIZ GARCI´A,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ORTIZ GONZÁLEZ,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ORTIZ GUTIÉRREZ,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ORTIZ GUTIÉRREZ,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ORTIZ HERRERA, CONCEPCIÓN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ORTIZ LLERENA, FRANCISCO TOMÁS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ORTI´Z ORTI´Z,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ORTIZ SECO, ÁNGEL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OSORIO CERRO,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OSORIO CERRO,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OSORIO GORD ÓN,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OSSORIO CALDERÓN,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OTERO ALDANA,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OTERO BAZAGO,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OVEJERO MARTI´N,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PABLO SÁNCHEZ,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PACHA GUISADO,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PACHA GUISADO,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PACHA OLIVENZA,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PACHE SANTANO,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PACHECO BARBOSA,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PACHECO BÉJAR,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PACHECO FUENTES,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PACHECO GARCI´A,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PACHECO JAÉN,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PACHECO MÁRQUEZ, PEDRO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PACHECO MERINO,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PACHECO PASTOR,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PACHECO RODRI´GUEZ,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PACIENCIA GUTIÉRREZ,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PACO FERREIRA, JOSÉIGNACIO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PADERO VEGA, INDIRA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PADILLA SANTANA, ANGELA LILIAN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PADILLA TORRICO, ÁLVARO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PADIN ASENSIO, ISABEL </a:t>
                      </a:r>
                      <a:r>
                        <a:rPr lang="es-ES" sz="650" baseline="-25000" spc="0">
                          <a:solidFill>
                            <a:srgbClr val="000000"/>
                          </a:solidFill>
                          <a:latin typeface="Bookman Old Style" pitchFamily="1" panose="02020603050405020304"/>
                        </a:rPr>
                        <a:t>M</a:t>
                      </a:r>
                      <a:r>
                        <a:rPr lang="es-ES" sz="550" spc="0">
                          <a:solidFill>
                            <a:srgbClr val="000000"/>
                          </a:solidFill>
                          <a:latin typeface="Arial" pitchFamily="2" panose="02020603050405020304"/>
                        </a:rPr>
                        <a: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PADI´N GONZÁLEZ, ESPERANZA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PÁEZ AVIS,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PÁEZ AVI´S, JUAN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PAFCA, ALEXANDRA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PAJARES GALEANO, PEDRO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PAJARES HOLGUI´N, MARIA DE FATIMA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PAJARO SÁNCHEZ, ADELA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PAJERO SALGADO, LIDIA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PAJUELO CABEZAS,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PAJUELO DONOSO, ABRAHAM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PAJUELO MARTI´N,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PALACINO GONZÁLEZ, 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PALACINO GONZÁLEZ,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PALACIOS LÓPEZ, AURORA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PALACIOS MELCHOR,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PALACIOS MELCHOR,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0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180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PALACIOS MÉNDEZ, EVA ROCI´O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PALACIOS SOSA,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PALLERO BAENA,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PALLERO BAENA,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PALMA GÓMEZ,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PALMA GÓMEZ,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PALMA SAINZ,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PALO GIL,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PALO OSORIO,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PALO OSORIO, NATALIA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PALOMINO VASCO,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PALOMO MARI´N, MARI´A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PALOMO MARI´N,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PALOMO MARI´N, MARI´A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PALOMO TORRES, ALBERTINA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PALOMO TORRES, GERARDO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PALOS SILVA,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PANIAGUA MARTI´N, LUIS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PANTOJA CORTÉS,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PANTOJA GONZÁLEZ,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PANTRIGO FERNÁNDEZ,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PARDI, BOGIA’RKA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PARDO AMADO, MARI´A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PARDO BOTELLO, MARI´A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PARDO FERNÁNDEZ, PEDRO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PARDO MORENO,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PARDO RUIZ,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PARDO VALERO,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PARDO VALERO,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PAREDES BARQUERO,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PAREDES BARQUERO,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PAREDES BRAVO,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PAREDES DE LA SAL, ANTONIO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PAREDES GÓMEZ,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PAREDES LLANES,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PAREDES MORENO,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PAREDES PRIETO,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PAREDES ROYANO, SERGIO DAMIÁN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PAREDESMORENO,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PAREJO MORA, MARI´A DESEADA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PAREJO ANDRADA,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PAREJO CASADO,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PAREJO CASADO,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PAREJO CUÉLLAR, RAMÓN JULIÁN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PAREJO DOBLADO,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PAREJO GARRIDO,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PAREJO MORCILLO, MARI´ADE LAS CRUCES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PAREJO MORUNO, PEDRO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PAREJO NIETO,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PAREJO NIETO,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PAREJO PACHECO,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PAREJO PULIDO,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PAREJO SUÁREZ, JESÚS V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PARIENTE RODRI´GUEZ,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PARIENTE RODRI´GUEZ,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PARIS GONZÁLEZ,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PARIS GONZÁLEZ,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PARRA CANCHO, CELIA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PARRA CORBACHO,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PARRA ESPEJO,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PARRA ESPEJO,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PARRA GÓMEZ,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PARRA LOBATO,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PARRA MORENO,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PARRA NU´ÑEZ, MARI´A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PARRA RODRI´GUEZ, FEDERICO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PARRA SEVILLA, ANTONIO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PARRA TEJERO, MANUEL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PARRA TEJERO, MANUEL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PARRAL GONZÁLEZ,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PARRALEJO ALCOBENDAS,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PARRALEJO ALCOBENDAS,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PARRALEJO CAÑADA,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PARRALEJO MASA,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PARRALEJO MORENO, VI´CTOR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PARRAS NIETO,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PARRILLORIVERO,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PARRONDO MANRIQUE,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PARTIDO GODOY,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PASCUA SERDA, JAVIER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0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8890" rIns="0" bIns="0" anchor="t"/>
          <a:lstStyle/>
          <a:p>
            <a:pPr marL="0" marR="0" indent="0" algn="l">
              <a:lnSpc>
                <a:spcPts val="1400"/>
              </a:lnSpc>
              <a:spcAft>
                <a:spcPts val="70"/>
              </a:spcAft>
              <a:tabLst>
                <a:tab algn="l" pos="5166360"/>
              </a:tabLst>
            </a:pPr>
            <a:r>
              <a:rPr lang="es-ES" sz="1100" b="1" spc="-20">
                <a:solidFill>
                  <a:srgbClr val="000000"/>
                </a:solidFill>
                <a:latin typeface="Bookman Old Style" pitchFamily="1" panose="02020603050405020304"/>
              </a:rPr>
              <a:t>6. Estudiantes </a:t>
            </a:r>
            <a:r>
              <a:rPr lang="es-ES" sz="1200" spc="-20">
                <a:solidFill>
                  <a:srgbClr val="000000"/>
                </a:solidFill>
                <a:latin typeface="Arial" pitchFamily="2" panose="02020603050405020304"/>
              </a:rPr>
              <a:t>181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PASCUAL CARO, CARLOS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PASCUAL CARO,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PASCUAL TUDANCA, MARI´A PAULA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PASTOR DELGADO,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PASTOR LUACES,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PASTOR SÁNCHEZ,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PASTOR TEJEDA,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PASTRANO LEÓN,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PAULINO GARCI´A, MARI´A DEL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PAVÓN CLAROS,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PAVÓN FERNÁNDEZ,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PAVÓN GONZÁLEZ,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PAVÓN 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PAVÓN 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PAVÓN 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PAZ RODRI´GUEZ,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PAZ RODRI´GUEZ, M. DEL SOL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PAZOS GARCI´A,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PEAGUDA RODRI´GUEZ, 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PECERO CASIMIRO,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PECERO CASIMIRO,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PECERO SAYAGO,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PECO ROSSEL,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PEDRERO MARI´N,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PEDRERO MARI´N,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PEDROSA TRUJILLO, MARIA ENCARNACIÓN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PEGADO 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IDO,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PELOCHE HERNÁNDEZ,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PENIS BEJARANO, ANTONIO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PENIS BEJARANO,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ABADES,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CANO,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CANTONERO,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CANTONERO,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GARCI´A,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GÓMEZ, FÁTIMA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GÓMEZ, FÁTIMA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LUCAS, ELIA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MORALES, EMILIO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PAREDES,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SÁNCHEZ, ALBA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AS DI´AZ,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AS DI´AZ,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AS DI´AZ,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ASCO MORALES,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ATO HURTADO,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ATO HURTADO,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ATO HURTADO,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PERAL ALONSO, JOSE´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PERALTA ALONSO, FEDERICO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PERALTA JIMÉNEZ,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PEREDA ROMERO,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PEREIRA FLORES,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PEREIRA FLORES,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PEREIRA GULL ÓN, AGUSTI´N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PEREIRA JIMÉNEZ,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PEREIRA 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PERERA COSTA,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PERERA COSTA,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PERERA MARTI´NEZ, FIDEL HUGO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PERERA NÚN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JULIA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PERERA PI´RIZ,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PERERA POMBERO,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PERERA VACA,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PÉREZ PAREDES, LORENZA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ALMENDRO,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ALONSO,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ÁLVAREZ, ALBA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PÉREZ ANDÚJAR,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APARICIO, ALEJANDRO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APARICIO, ALEJANDRO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ARDILA,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BARRIL,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BLANCO,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BLANCO,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BL ÁZQUEZ,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CARBALLO, JOSE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CARRASCO, OSCAR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PÉREZ CARRO,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CASADO, MARI´A CELINA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0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182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CASADO, MARI´A CELINA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CERRO, MARCOS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COLLADO,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CORCHO, JOSEFA TOMASA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CORRALIZA,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DOMI´NGUEZ,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PÉREZ DOMI´NGUEZ,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FERNÁNDEZ, MARI´A CATALINA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FRI´AS, ESTEB 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FUENTES,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FUENTES,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GARCI´A, ISABEL PURIFICACIÓN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GÓMEZ,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GONZÁLEZ, MOISÉS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GONZÁLEZ, 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GONZÁLEZ, 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PÉREZ GONZÁLEZ,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GONZÁLEZ, JOSE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GORDILLO,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GORDILLO, DAVID CRUZ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GUIBERTEAU, ANANEREA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HERNÁNDEZ, MATILDE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HINOJOSA, LUIS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JARAMILLO,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JARAMILLO,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JIMÉNEZ, ASUNCIÓN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LEAL,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LEAL, PEDRO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LEDESMA, JUAN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LINARES ,JOSÉFÉLIX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LINARES ,JOSÉFÉLIX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LÓPEZ,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MAHEDERO, LUIS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MAHEDERO, LUIS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MANCERA, PEDRO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PÉREZ MARCELO, MARI´A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MARCO, ÁLVARO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MARTI´N,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MATEOS,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PÉREZ MAYO,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MERCH ÁN,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MORALES,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MORENO,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MORENO, JUAN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NEVADO,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NEVADO, MIGUEL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NORIEGA,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PEREIRA,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PEREIRA,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PEREIRA,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PÉREZ,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PÉREZ, JOSÉVALENTI´N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PÉREZ, AGUSTI´N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POBLADOR,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POBLADOR,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PUERTAS, LUZ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RAMOS, ESTEFANIA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REY,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RODRI´GUEZ, MARI´A DE LOS MILAGROS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RODRI´GUEZ,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RODRI´GUEZ,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RODRI´GUEZ, RICARDO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ROM ÁN,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ROMERO,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PÉREZ ROSA, ESTHER MARI´A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SALGUERO,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SALGUERO,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SÁNCHEZ,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SÁNCHEZ,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SANGUINO,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SERRANO,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SERRANO,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SERRANO,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VALERO, MARI´A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VALERO, MARI´A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PÉREZ VÁZQUEZ,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 ZARCERO,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PÉREZ–ALOE ESPINO, ÁNGEL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PERIANES CARRASCO, MARIOJAVIER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PEROGIL DUQUE,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8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0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183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PEROGIL SAB ÁN, ALICIA BEATRIZ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PEROGIL SAB ÁN, ALICIA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PESADO RUBIO,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PICADO LOIRO, JOSE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PICÓN JARAMILLO,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PICÓN MARTI´NEZ, JOSÉCARLOS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PICÓN MURILLO,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PICÓN MURILLO,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PICÓN SALAS,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PICÓN TORO,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PICÓN TORO,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PIEDEHIERRO CORONADO, JUAN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PIEDRAHITA MÁRQUEZ, DAVID GUILLERMO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PIJIERRO SA,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PILO RAMAJO,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PINILLA GARCI´A,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PINILLA CARVAJAL,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PINILLA CARVAJAL,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PINILLA CIENFUEGOS, MARI´A PAZ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PINILLA CIENFUEGOS, MARI´A PAZ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PINIZZOTTO, MARICA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PINO GUTIÉRREZ,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PINO VILLAR,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PINO VILLAR,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PINTADO HERRERO,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PINTADO MARTI´N,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PINTADO NIETO, ANTONIO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PINTO CEREZO, SANTOS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ERO DELGADO, MARCO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ERO GRAGERA,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ERO TREJO,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PIQUER CARAPETO,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PI´RIZ ALMEIDA,FERNANDO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PI´RIZ CABALLERO, PURIFICACIÓN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PI´RIZ DELGADO,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PI´RIZ DELGADO,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PI´RIZ MAYA, YOLANDACARMEN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PI´RIZ MORA, MARCO AURELIO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PI´RIZ MOTA,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PIZARRO CIDONCHA,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PIZARRO GALLARDO,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PIZARRO GALLARDO,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PIZARRO GÓMEZ,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PIZARRO GRAJERA, MARIA EUGENIA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PIZARRO MARTI´NEZ,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PIZARRO PIZARRO, 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PIZARRO REBOLLO, AMANDA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PIZARRO ROMERO, MARI´A CELESTE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PIZARRO ROMERO, MARI´A CELESTE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PIZARRO SÁNCHEZ,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PIZARRO TIZÓN, AMPARO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PIZARRO TRIGO,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PIZARROSO MORALO,ISIDRA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PLATA CEBALLOS,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PLATERO MONTERO,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PLAZA AGUAYO,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PLAZA MARTINEZ, ANDRES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PLAZA NÚN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PLAZA TERÁN, BLASA INÉS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PLAZA TERÁN, BLASA INÉS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PLUMED MIMOSO,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POCOSTALES BUENAVIDA, JUANPABLO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POLO ÁLVEZ, JOSE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POLO DE ALVARADO, PALOMA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POLO FERNÁNDEZ,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POLO FERNÁNDEZ,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POLO ROJAS, PEDRO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POMBERO LIMA,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POMBERO LIMA,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POMBERO LIMA,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POME, JUSTINE CLAIRE MATHILDE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PONCE ALC ÓN, DIANA PURIFICACIÓN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PONS ORTIZ, ELENA DELA CRUZ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PONZETTO, CHIARA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POP CHOC, EDGAR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PORRAS MASERO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PORRO CHAC ÓN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PORRO DOMI´NGUEZ,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PORRO NÚN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PORRO REBOLLO,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0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184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PORRÓN SÁNCHEZ, MARI´A LETICIA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PORTALES SÁNCHEZ,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PORTERO SERRANO,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PORTERO SERRANO,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PORTILLO LEÓN,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PORTILLO MÁRQUEZ,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PORTILLO OJEDA, MONSSERRAT LIZBETH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PORTILLO SALADO, ANA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POZO FERNÁNDEZ, RUBÉN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POZO FERNÁNDEZ, RUBÉN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POZO GALLARDO,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POZO GUISADO, EULALIA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POZO PÉREZ, ASIER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POZO ROMERO,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POZO SALGUERO,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POZO SÁNCHEZ, ELVIRA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POZO SÁNCHEZ, MANUEL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POZO TAMAYO, AGUSTI´N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PRADO MORENO, FRANCISCO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PRADO MOVILLA, ÁNGEL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PRATS DI´AZ, MARI´A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PRECIADO BRAVO, ASCENSIÓN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PRECIADO BRAVO, ASCENSIÓN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PRECIADO FERMOSELLE,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PRIETO HONORATO,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PRIETO MENESES,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PRIETO MORENO,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PRIETO ORTEGA, MANUEL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PRIETO ROMERO,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PRIETO ROMERO,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PRIETO TENA, JOSÉGABINO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PRIETO VALVERDE,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PRIETO ZAZO,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PRIETO ZAZO,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PRIOR CABALLERO DE LEÓN, JAIME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PRIOR GÓMEZ,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PRIOR SANTANA, ESTRELLA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PRIOR SANTANA, ESTRELLA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PRIOR SANTANA, ESTRELLA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PROCINO, ELISABETTA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PRUDENCIO ÁLVAREZ,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PRUDENCIO ÁLVAREZ,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PRUDENCIO CORDERO,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PRUDENCIO CORDERO,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3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PUCHOL MARTI´N,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PUCHOL MARTI´N,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PUENTE MACI´AS,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PUENTE MACI´AS,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PUERTAS MONTERO,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PUERTO BARRIO, LUIS </a:t>
                      </a:r>
                      <a:r>
                        <a:rPr lang="es-ES" sz="650" baseline="-25000" spc="0">
                          <a:solidFill>
                            <a:srgbClr val="000000"/>
                          </a:solidFill>
                          <a:latin typeface="Bookman Old Style" pitchFamily="1" panose="02020603050405020304"/>
                        </a:rPr>
                        <a:t>M</a:t>
                      </a:r>
                      <a:r>
                        <a:rPr lang="es-ES" sz="550" spc="0">
                          <a:solidFill>
                            <a:srgbClr val="000000"/>
                          </a:solidFill>
                          <a:latin typeface="Arial" pitchFamily="2" panose="02020603050405020304"/>
                        </a:rPr>
                        <a: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PUERTO GARCI´A, INÉS MARI´A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PUERTO MUÑOZO,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PULA MORENO, H´ECTORJULI 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PULA MORENO, HÉCTORJULI 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PULGARI´N GARCI´A, ANTONIO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PULIDO CARRASCO, LUIS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PULIDO FRUTOS, ESTRELLA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PULIDO GRANADO,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PULIDO MARTI´NEZ,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PULIDO MARTI´NEZ,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PULIDO MERO, MARIA DELA CRUZ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PULIDO PÉREZ, BENITO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QUIJADA MIRANDA,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QUILES CASAS,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QUINTANA QUINTANA, OLALLA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QUINTANILLA LOZANO, JUAN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QUIÑONES GARCI´A,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QUIRÓS GARCI´A,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5"/>
                        </a:spcAft>
                      </a:pPr>
                      <a:r>
                        <a:rPr lang="es-ES" sz="650" spc="0">
                          <a:solidFill>
                            <a:srgbClr val="000000"/>
                          </a:solidFill>
                          <a:latin typeface="Bookman Old Style" pitchFamily="1" panose="02020603050405020304"/>
                        </a:rPr>
                        <a:t>QUIRÓS GARCI´A,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QUIRÓS MORERA, LIDIA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QUIRÓS PLAZA, GABRIEL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RABAZO BARBADO,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RABAZO BARROSO, AFRA GEMMA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RABAZO FLORES,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RAKO, NATALIA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RAMA CANDELARIO,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RAMAS GÓMEZ, ANA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RAMI´REZ ÁLVAREZ DE LARA,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RAMI´REZ BERNABÉ,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RAMI´REZ BRAVO,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0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185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RAMI´REZ BRAVO, JAVIER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RAMI´REZ CALERO,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RÁMIREZ CAMACHO, JOSE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RAMIREZ DE ARELLANO LOPEZ, JOHANAN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RAMI´REZ DI´AZ,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RAMI´REZ GONZÁLEZ, MARI´A VANESSA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RAMI´REZ HURTADO,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RAMI´REZ LÓPEZ,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RAMI´REZ MUÑOZ, JUAN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RAMI´REZ NIETO, MARI´A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RAMI´REZ PÉREZ,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RAMI´REZ ROSARIO,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RAMI´REZ SÁNCHEZ,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RAMIRO BARROSO,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RAMIRO RODRI´GUEZ,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RAMIRO RODRI´GUEZ, AITOR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RAMON HIDALGO, FAUSTO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RAMOS CANTARIÑO,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MAQUEDA,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ALGUIJO,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ARENAS,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ARENAS,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CABALLERO, LORETO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RAMOS CHARBONNIER,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RAMOS CHARBONNIER,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RAMOS COSTA, MARIA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RAMOS CREGO, VICTORIANO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CREGO, VICTORIANO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DURO,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GÁLVEZ,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GÁLVEZ,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RAMOS GARCI´A,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GREGORIO,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RAMOS MORÓN, ELOI´SA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MUÑOZ,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RAMOS NAVA,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NAVA,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PEDREGOSA, MARIA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RAMOS RONCERO,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RAMOS SANANDR´ES,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SÁNCHEZ,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RAMOS SÁNCHEZ,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RAMOS VISEAS,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RANGEL CANTERO,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RANGEL DELGADO, CIPRIANO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RANGEL GÓMEZ, JUAN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RANGEL PARRA,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RAPALINO, VALENTINA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RASCÓN GUTIÉRREZ, FROYL 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RASTROJO LUCAS,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RASTROJO LUCAS,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RASTROJO MORENO, VICENTA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RASTROJO SAGUNDO,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RASTROJO SAGUNDO,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RASTROJO SAGUNDO,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RASTROLLO ROMERO,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RASTROLLO ROMERO,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RAYEGO MORENO, MARI´A DE LA PAZ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RAYEGO MORENO, MARI´A DE LA PAZ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REAL UGENA,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REAL UGENA,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REBELLA VASCO,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REBOLLO MIRA, MARIA DE LOS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REBOLLO DI´AZ,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REBOLLO DI´AZ,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REBOLLO MENESES, YERAY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REBOLLO MIRA, ANDRÉS SALVADOR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REBOLLO MORO, NEREA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REBOSA SÁNCHEZ,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RECIO AGUADO, DELFINA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RECIO BERMEJO,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RECIO BERMEJO,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RECIO GONZÁLEZ, JUAN FERMIN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RECIO HOYAS,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RECIO SÁNCHEZ,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RECIO SÁNCHEZ,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RECIO VICENTE, MARI´A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REDONDO ÁVILA,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REDONDO ÁVILA,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REDONDO BELLO,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9525" rIns="0" bIns="0" anchor="t"/>
          <a:lstStyle/>
          <a:p>
            <a:pPr marL="45720" marR="45720" indent="0" algn="l">
              <a:lnSpc>
                <a:spcPts val="1400"/>
              </a:lnSpc>
              <a:spcAft>
                <a:spcPts val="10"/>
              </a:spcAft>
              <a:tabLst>
                <a:tab algn="r" pos="5440680"/>
              </a:tabLst>
            </a:pPr>
            <a:r>
              <a:rPr lang="es-ES" sz="1300" b="1" spc="0">
                <a:solidFill>
                  <a:srgbClr val="000000"/>
                </a:solidFill>
                <a:latin typeface="Garamond" pitchFamily="1" panose="02020603050405020304"/>
              </a:rPr>
              <a:t>1. Presentaciones </a:t>
            </a:r>
            <a:r>
              <a:rPr lang="es-ES" sz="950" spc="0">
                <a:solidFill>
                  <a:srgbClr val="000000"/>
                </a:solidFill>
                <a:latin typeface="Arial" pitchFamily="2" panose="02020603050405020304"/>
              </a:rPr>
              <a:t>XI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parte finaliza con una sección dedicada a lo que fueron los estudios de </a:t>
            </a:r>
            <a:r>
              <a:rPr lang="es-ES" sz="1300" b="1" spc="15">
                <a:solidFill>
                  <a:srgbClr val="000000"/>
                </a:solidFill>
                <a:latin typeface="Garamond" pitchFamily="1" panose="02020603050405020304"/>
              </a:rPr>
              <a:t>Tercer Ciclo</a:t>
            </a:r>
            <a:r>
              <a:rPr lang="es-ES" sz="1200" spc="15">
                <a:solidFill>
                  <a:srgbClr val="000000"/>
                </a:solidFill>
                <a:latin typeface="Times New Roman" pitchFamily="1" panose="02020603050405020304"/>
              </a:rPr>
              <a:t>, hoy </a:t>
            </a:r>
            <a:r>
              <a:rPr lang="es-ES" sz="1300" b="1" spc="15">
                <a:solidFill>
                  <a:srgbClr val="000000"/>
                </a:solidFill>
                <a:latin typeface="Garamond" pitchFamily="1" panose="02020603050405020304"/>
              </a:rPr>
              <a:t>Doctorado</a:t>
            </a:r>
            <a:r>
              <a:rPr lang="es-ES" sz="1200" spc="15">
                <a:solidFill>
                  <a:srgbClr val="000000"/>
                </a:solidFill>
                <a:latin typeface="Times New Roman" pitchFamily="1" panose="02020603050405020304"/>
              </a:rPr>
              <a:t>, en la </a:t>
            </a:r>
            <a:r>
              <a:rPr lang="es-ES" sz="1300" b="1" spc="15">
                <a:solidFill>
                  <a:srgbClr val="000000"/>
                </a:solidFill>
                <a:latin typeface="Garamond" pitchFamily="1" panose="02020603050405020304"/>
              </a:rPr>
              <a:t>Facultad de Ciencias </a:t>
            </a:r>
            <a:r>
              <a:rPr lang="es-ES" sz="1200" spc="15">
                <a:solidFill>
                  <a:srgbClr val="000000"/>
                </a:solidFill>
                <a:latin typeface="Times New Roman" pitchFamily="1" panose="02020603050405020304"/>
              </a:rPr>
              <a:t>y otra a recordar a los profesores que, a lo largo de estos cincuenta años, han ocupado un puesto de responsabili-</a:t>
            </a:r>
            <a:r>
              <a:rPr lang="es-ES" sz="1200" spc="15">
                <a:solidFill>
                  <a:srgbClr val="000000"/>
                </a:solidFill>
                <a:latin typeface="Times New Roman" pitchFamily="1" panose="02020603050405020304"/>
              </a:rPr>
              <a:t>dad en el centro —Decanos, Vicedecanos y Secretarios— o en los Departamentos mayoritariamente vinculados. </a:t>
            </a:r>
          </a:p>
          <a:p>
            <a:pPr marL="45720" marR="45720" indent="0" algn="just">
              <a:lnSpc>
                <a:spcPts val="1400"/>
              </a:lnSpc>
              <a:spcBef>
                <a:spcPts val="1120"/>
              </a:spcBef>
              <a:spcAft>
                <a:spcPts val="0"/>
              </a:spcAft>
            </a:pPr>
            <a:r>
              <a:rPr lang="es-ES" sz="1200" spc="15">
                <a:solidFill>
                  <a:srgbClr val="000000"/>
                </a:solidFill>
                <a:latin typeface="Times New Roman" pitchFamily="1" panose="02020603050405020304"/>
              </a:rPr>
              <a:t>Lo que constituyóy, actualmente, conforma la Comunidad Académica se recoge en la cuarta parte. De ella, una primera sección estádedicada al estudiantado y a su evolución numérica en estos cincuenta años (por ciclos, licenciaturas y especialida-</a:t>
            </a:r>
            <a:r>
              <a:rPr lang="es-ES" sz="1200" spc="15">
                <a:solidFill>
                  <a:srgbClr val="000000"/>
                </a:solidFill>
                <a:latin typeface="Times New Roman" pitchFamily="1" panose="02020603050405020304"/>
              </a:rPr>
              <a:t>des, grados y másters). Se incluye, asimismo, la relación completa y estadística de los alumnos que terminaron su licenciatura en la </a:t>
            </a:r>
            <a:r>
              <a:rPr lang="es-ES" sz="1300" b="1" spc="15">
                <a:solidFill>
                  <a:srgbClr val="000000"/>
                </a:solidFill>
                <a:latin typeface="Garamond" pitchFamily="1" panose="02020603050405020304"/>
              </a:rPr>
              <a:t>Facultad de Ciencias </a:t>
            </a:r>
            <a:r>
              <a:rPr lang="es-ES" sz="1200" spc="15">
                <a:solidFill>
                  <a:srgbClr val="000000"/>
                </a:solidFill>
                <a:latin typeface="Times New Roman" pitchFamily="1" panose="02020603050405020304"/>
              </a:rPr>
              <a:t>y los que han formado parte de las promociones 25 y 50 aniversario. Esta sección se comple-</a:t>
            </a:r>
            <a:r>
              <a:rPr lang="es-ES" sz="1200" spc="15">
                <a:solidFill>
                  <a:srgbClr val="000000"/>
                </a:solidFill>
                <a:latin typeface="Times New Roman" pitchFamily="1" panose="02020603050405020304"/>
              </a:rPr>
              <a:t>ta con la relación de alumnos que se graduaron como Licenciados (por medio de la presentación de la Tesis de Licenciatura), Doctores (indicando si forman parte, actualmente, del profesorado de la Universidad de Extremadura, en general, o de la Facultad de Ciencias, en particular) y que recibieron algún premio, en atención a sus méritos académicos (alumnos distinguidos, premios extraordinarios de licenciatura </a:t>
            </a:r>
          </a:p>
          <a:p>
            <a:pPr marL="45720" marR="45720" indent="137160" algn="just">
              <a:lnSpc>
                <a:spcPts val="1400"/>
              </a:lnSpc>
              <a:spcBef>
                <a:spcPts val="25"/>
              </a:spcBef>
              <a:spcAft>
                <a:spcPts val="0"/>
              </a:spcAft>
              <a:buFont typeface="Courier New"/>
              <a:buChar char="o"/>
            </a:pPr>
            <a:r>
              <a:rPr lang="es-ES" sz="1200" spc="25">
                <a:solidFill>
                  <a:srgbClr val="000000"/>
                </a:solidFill>
                <a:latin typeface="Times New Roman" pitchFamily="1" panose="02020603050405020304"/>
              </a:rPr>
              <a:t>de doctorado, etc.). La segunda sección del capítulo estádedicada al profesorado. En este caso, se ha incluido una tabla con la distribución del profesorado actual por Departamentos, especificando el cuerpo al que pertenecen, la titulación y otra serie de características de interés. También aparece una tabla cronológica en donde se detalla, por Departamentos, el periodo de tiempo que cada profesor lleva desem-</a:t>
            </a:r>
            <a:r>
              <a:rPr lang="es-ES" sz="1200" spc="25">
                <a:solidFill>
                  <a:srgbClr val="000000"/>
                </a:solidFill>
                <a:latin typeface="Times New Roman" pitchFamily="1" panose="02020603050405020304"/>
              </a:rPr>
              <a:t>peñando sus servicios en la </a:t>
            </a:r>
            <a:r>
              <a:rPr lang="es-ES" sz="1300" b="1" spc="25">
                <a:solidFill>
                  <a:srgbClr val="000000"/>
                </a:solidFill>
                <a:latin typeface="Garamond" pitchFamily="1" panose="02020603050405020304"/>
              </a:rPr>
              <a:t>Facultad de Ciencias</a:t>
            </a:r>
            <a:r>
              <a:rPr lang="es-ES" sz="1200" spc="25">
                <a:solidFill>
                  <a:srgbClr val="000000"/>
                </a:solidFill>
                <a:latin typeface="Times New Roman" pitchFamily="1" panose="02020603050405020304"/>
              </a:rPr>
              <a:t>. Por último, aparece una tabla histórica de todo el profesorado que ha impartido sus enseñanzas en la </a:t>
            </a:r>
            <a:r>
              <a:rPr lang="es-ES" sz="1300" b="1" spc="25">
                <a:solidFill>
                  <a:srgbClr val="000000"/>
                </a:solidFill>
                <a:latin typeface="Garamond" pitchFamily="1" panose="02020603050405020304"/>
              </a:rPr>
              <a:t>Facultad de Ciencias </a:t>
            </a:r>
            <a:r>
              <a:rPr lang="es-ES" sz="1200" spc="25">
                <a:solidFill>
                  <a:srgbClr val="000000"/>
                </a:solidFill>
                <a:latin typeface="Times New Roman" pitchFamily="1" panose="02020603050405020304"/>
              </a:rPr>
              <a:t>desde su creación, indicando el nombre, el Departamento, el cuerpo al que pertenece (o con el que dejóde pertenecer cuando marchóde la Facultad), </a:t>
            </a:r>
          </a:p>
          <a:p>
            <a:pPr marL="45720" marR="45720" indent="0" algn="just">
              <a:lnSpc>
                <a:spcPts val="2400"/>
              </a:lnSpc>
              <a:spcBef>
                <a:spcPts val="260"/>
              </a:spcBef>
              <a:spcAft>
                <a:spcPts val="0"/>
              </a:spcAft>
            </a:pPr>
            <a:r>
              <a:rPr lang="es-ES" sz="1200" spc="-225">
                <a:solidFill>
                  <a:srgbClr val="000000"/>
                </a:solidFill>
                <a:latin typeface="Times New Roman" pitchFamily="1" panose="02020603050405020304"/>
              </a:rPr>
              <a:t>si cursósus estudios en la misma y, también, el periodo durante el cual desempeñósus servicios docentes. Finaliza la sección con la relación de Profesores Visitantes </a:t>
            </a:r>
          </a:p>
          <a:p>
            <a:pPr marL="45720" marR="45720" indent="0" algn="just">
              <a:lnSpc>
                <a:spcPts val="1400"/>
              </a:lnSpc>
              <a:spcBef>
                <a:spcPts val="365"/>
              </a:spcBef>
              <a:spcAft>
                <a:spcPts val="0"/>
              </a:spcAft>
            </a:pPr>
            <a:r>
              <a:rPr lang="es-ES" sz="1200" spc="0">
                <a:solidFill>
                  <a:srgbClr val="000000"/>
                </a:solidFill>
                <a:latin typeface="Times New Roman" pitchFamily="1" panose="02020603050405020304"/>
              </a:rPr>
              <a:t>que impartieron sus enseñanzas en la </a:t>
            </a:r>
            <a:r>
              <a:rPr lang="es-ES" sz="1300" b="1" spc="0">
                <a:solidFill>
                  <a:srgbClr val="000000"/>
                </a:solidFill>
                <a:latin typeface="Garamond" pitchFamily="1" panose="02020603050405020304"/>
              </a:rPr>
              <a:t>Facultad de Ciencias</a:t>
            </a:r>
            <a:r>
              <a:rPr lang="es-ES" sz="1200" spc="0">
                <a:solidFill>
                  <a:srgbClr val="000000"/>
                </a:solidFill>
                <a:latin typeface="Times New Roman" pitchFamily="1" panose="02020603050405020304"/>
              </a:rPr>
              <a:t>, indicando su proce-</a:t>
            </a:r>
            <a:r>
              <a:rPr lang="es-ES" sz="1200" spc="0">
                <a:solidFill>
                  <a:srgbClr val="000000"/>
                </a:solidFill>
                <a:latin typeface="Times New Roman" pitchFamily="1" panose="02020603050405020304"/>
              </a:rPr>
              <a:t>dencia, el Departamento que lo acogióy el periódo de tiempo en el que realizósu estancia. Esta segunda parte se completa con la relación nominal y cronológica de los becarios de Formación del Personal Investigador y Docente (FPI y FPU) que realizaron actividades de investigación en los diferentes Departamentos de la </a:t>
            </a:r>
            <a:r>
              <a:rPr lang="es-ES" sz="1300" b="1" spc="0">
                <a:solidFill>
                  <a:srgbClr val="000000"/>
                </a:solidFill>
                <a:latin typeface="Garamond" pitchFamily="1" panose="02020603050405020304"/>
              </a:rPr>
              <a:t>Facul-</a:t>
            </a:r>
            <a:r>
              <a:rPr lang="es-ES" sz="1300" b="1" spc="0">
                <a:solidFill>
                  <a:srgbClr val="000000"/>
                </a:solidFill>
                <a:latin typeface="Garamond" pitchFamily="1" panose="02020603050405020304"/>
              </a:rPr>
              <a:t>tad de Ciencias </a:t>
            </a:r>
            <a:r>
              <a:rPr lang="es-ES" sz="1200" spc="0">
                <a:solidFill>
                  <a:srgbClr val="000000"/>
                </a:solidFill>
                <a:latin typeface="Times New Roman" pitchFamily="1" panose="02020603050405020304"/>
              </a:rPr>
              <a:t>y de todo el Personal de Administración y Servicios (en activo </a:t>
            </a:r>
          </a:p>
          <a:p>
            <a:pPr marL="45720" marR="45720" indent="137160" algn="just">
              <a:lnSpc>
                <a:spcPts val="1400"/>
              </a:lnSpc>
              <a:spcBef>
                <a:spcPts val="0"/>
              </a:spcBef>
              <a:spcAft>
                <a:spcPts val="0"/>
              </a:spcAft>
              <a:buFont typeface="Courier New"/>
              <a:buChar char="o"/>
            </a:pPr>
            <a:r>
              <a:rPr lang="es-ES" sz="1200" spc="0">
                <a:solidFill>
                  <a:srgbClr val="000000"/>
                </a:solidFill>
                <a:latin typeface="Times New Roman" pitchFamily="1" panose="02020603050405020304"/>
              </a:rPr>
              <a:t>que estuvieron en algún momento en la Facultad) destinado en cualquiera de las dependencias (secretarías o Departamentos) de la </a:t>
            </a:r>
            <a:r>
              <a:rPr lang="es-ES" sz="1300" b="1" spc="0">
                <a:solidFill>
                  <a:srgbClr val="000000"/>
                </a:solidFill>
                <a:latin typeface="Garamond" pitchFamily="1" panose="02020603050405020304"/>
              </a:rPr>
              <a:t>Facultad de Ciencias</a:t>
            </a:r>
            <a:r>
              <a:rPr lang="es-ES" sz="1200" spc="0">
                <a:solidFill>
                  <a:srgbClr val="000000"/>
                </a:solidFill>
                <a:latin typeface="Times New Roman" pitchFamily="1" panose="02020603050405020304"/>
              </a:rPr>
              <a:t>. Se espe-</a:t>
            </a:r>
            <a:r>
              <a:rPr lang="es-ES" sz="1200" spc="0">
                <a:solidFill>
                  <a:srgbClr val="000000"/>
                </a:solidFill>
                <a:latin typeface="Times New Roman" pitchFamily="1" panose="02020603050405020304"/>
              </a:rPr>
              <a:t>cifica su situación laboral o de funcionario, asícomo la fecha de incorporación o, en su caso, de cese. </a:t>
            </a:r>
          </a:p>
          <a:p>
            <a:pPr marL="45720" marR="45720" indent="0" algn="just">
              <a:lnSpc>
                <a:spcPts val="1400"/>
              </a:lnSpc>
              <a:spcBef>
                <a:spcPts val="1365"/>
              </a:spcBef>
              <a:spcAft>
                <a:spcPts val="2055"/>
              </a:spcAft>
            </a:pPr>
            <a:r>
              <a:rPr lang="es-ES" sz="1200" spc="10">
                <a:solidFill>
                  <a:srgbClr val="000000"/>
                </a:solidFill>
                <a:latin typeface="Times New Roman" pitchFamily="1" panose="02020603050405020304"/>
              </a:rPr>
              <a:t>Quiero, para finalizar, agradecer su colaboración a todos aquellos que, desde el ano-</a:t>
            </a:r>
            <a:r>
              <a:rPr lang="es-ES" sz="1200" spc="10">
                <a:solidFill>
                  <a:srgbClr val="000000"/>
                </a:solidFill>
                <a:latin typeface="Times New Roman" pitchFamily="1" panose="02020603050405020304"/>
              </a:rPr>
              <a:t>nimato voluntarioso, me hicieron llegar la información, a veces dispersa, que figura en la Memoria, especialmente a D. Ignacio López Guillamón de la Unidad Técnica de Biblioteca Digital de la Universidad de Extremadura, en Badajoz, por su colabo-</a:t>
            </a:r>
            <a:r>
              <a:rPr lang="es-ES" sz="1200" spc="10">
                <a:solidFill>
                  <a:srgbClr val="000000"/>
                </a:solidFill>
                <a:latin typeface="Times New Roman" pitchFamily="1" panose="02020603050405020304"/>
              </a:rPr>
              <a:t>ración en la búsqueda documental en los archivos históricos locales y provinciales; a todos los Departamentos de la Facultad de Ciencias que eficazmente han facilitado la finalización de la obra y, también, al Prof. Casero Linares, actual Decano de la Facul-</a:t>
            </a:r>
            <a:r>
              <a:rPr lang="es-ES" sz="1200" spc="10">
                <a:solidFill>
                  <a:srgbClr val="000000"/>
                </a:solidFill>
                <a:latin typeface="Times New Roman" pitchFamily="1" panose="02020603050405020304"/>
              </a:rPr>
              <a:t>tad de Ciencias y a la profesora Lucía Rodríguez Gallardo, Ex–Decana de la misma,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45720" marR="45720" indent="0" algn="r">
              <a:lnSpc>
                <a:spcPts val="1400"/>
              </a:lnSpc>
              <a:spcAft>
                <a:spcPts val="2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1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186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REDONDO CUADRADO, MARI´AJES ÚS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REDONDO GARCI´A,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REDONDO HERNÁNDEZ,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REDONDO LIBERAL, PEDRO COSME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REDONDO LÓPEZ,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REDONDO LÓPEZ,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REDONDO LUENGO, ERICA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REDONDO RUANO,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REDREJO RODRI´GUEZ, MODESTO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REINA MÁRQUEZ,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REIXACH GARCI´A,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REJANO GORDILLO, CLAUDIA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RELINQUE ROM ÁN, CARMEN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RELINQUE ROM ÁN, CARMENGLORIA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RENTEROSALGADO,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REPILADO QUINTERO,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REPILADO QUINTERO, MARI´ADEL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REPILADO REGOD ÓN,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REPILADO REGOD ÓN,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RESENDIZ JIMENEZ,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RETAMAL HERMOSEL, MONTSERRAT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RETAMAR MUÑOZ, CÁNDIDA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RETAMAR MUÑOZ, CÁNDIDA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RETAMOSA PABLOS,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REVIRIEGO MARTI´N,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REY BARROSO,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REY BARROSO,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REY BARROSO,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REY GOZALO, GUILLERMO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REYES BENI´TEZ,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REYES FERNÁNDEZ,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REYES FERNÁNDEZ,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REYES GARCI´A, ANTONIO MARI´A DELOS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REYES GARCI´A, JUANA DE 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REYES MOLINA,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REYES MOLINA,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REYES SAYAVEDRA, FERNANDO DE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REYES YÁÑEZ,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RIBALLO RUIZ–ROSO,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5"/>
                        </a:spcAft>
                      </a:pPr>
                      <a:r>
                        <a:rPr lang="es-ES" sz="700" spc="0">
                          <a:solidFill>
                            <a:srgbClr val="000000"/>
                          </a:solidFill>
                          <a:latin typeface="Garamond" pitchFamily="1" panose="02020603050405020304"/>
                        </a:rPr>
                        <a:t>RIBALLO RUIZ–ROSO,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RIBALLO RUIZ–ROSO,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RICO JUÁREZ,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RICO LEO,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RICO PACHECO,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RIDRUEJO SAYAVERA,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RIDRUEJO SAYAVERA,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GRADO EN ESTADI´STICA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RIELANDER,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RIGOTE ´ECIJA,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RINCONES RODRI´GUEZ, ERNESTO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RIOLA MACI´AS,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RIOLA MACI´AS, JUANA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RI´OS ALFONSO, LAURA DE 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RI´OS ARANCIBIA, NATALIA ANDREA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RI´OS BENITO, LUI´S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RI´OS BENITO, LUI´S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RI´OS CADENAS, FRANCISCO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RI´OS CADENAS, FRANCISCO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RI´OS RODRI´GUEZ, MARI´A BARBAÑO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RISCO ARIAS,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RISCO ARIAS,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RIVAS DOMI´NGUEZ,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RIVAS GARCI´A, ALBA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RIVERA CORREA, MARI´A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RIVERA HERNÁNDEZ,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RIVERA RODRI´GUEZ, JESÚS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RIVERA SÁNCHEZ,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RIVERO GONZÁLEZ,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RIVERO LÓPEZ,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RIVERO MARAB´E,JOS´E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RIVERO MURILLO,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RIVERO RODRI´GUEZ,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RIVIELLO VELÁZQUEZ,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5"/>
                        </a:spcAft>
                      </a:pPr>
                      <a:r>
                        <a:rPr lang="es-ES" sz="700" spc="0">
                          <a:solidFill>
                            <a:srgbClr val="000000"/>
                          </a:solidFill>
                          <a:latin typeface="Garamond" pitchFamily="1" panose="02020603050405020304"/>
                        </a:rPr>
                        <a:t>ROBLEDANO REY,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ROBLEDANO REY,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ROBLEDO RODRI´GUEZ, MARI´A MILAGROS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ROBLES EXPÓSITO,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ROBLES GÓMEZ,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ROBUSTILLO CARMONA,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ESTADI´STICA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ROBUSTILLO CARMONA,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ROCHA FLORENCIO, SOFI´A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45"/>
              </a:spcAft>
              <a:tabLst>
                <a:tab algn="l" pos="516636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187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ROCHA PIMIENTA, JAVIER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668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ROCHA PIMIENTA,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35"/>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RODAS LLANOS,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RODAS LLANOS,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RODERO ORTIZ,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RODERO ORTIZ,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RODILLA NARCISO, CÉSAR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RODRIGO RIVERO, LUIS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RODRI´GUEZ CAMPOS,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RODRI´GUEZ PULGAR,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RODRI´GUEZ SAAVEDRA, M CONCEPCION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ACEVEDO, LETICIA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ALCÁNTARA, ÁLVARO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RODRI´GUEZ ARROYO,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60"/>
                        </a:spcAft>
                      </a:pPr>
                      <a:r>
                        <a:rPr lang="es-ES" sz="700" spc="0">
                          <a:solidFill>
                            <a:srgbClr val="000000"/>
                          </a:solidFill>
                          <a:latin typeface="Garamond" pitchFamily="1" panose="02020603050405020304"/>
                        </a:rPr>
                        <a:t>RODRI´GUEZ BAÑOS, LAURA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BARTOLOMÉ, AINARA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RODRI´GUEZ BENI´TEZ,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RODRI´GUEZ BLANCO, ALBA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RODRI´GUEZ BORRACHERO, CARLOS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BRIOA, OSCAR RICARDO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35"/>
                        </a:spcAft>
                      </a:pPr>
                      <a:r>
                        <a:rPr lang="es-ES" sz="700" spc="0">
                          <a:solidFill>
                            <a:srgbClr val="000000"/>
                          </a:solidFill>
                          <a:latin typeface="Garamond" pitchFamily="1" panose="02020603050405020304"/>
                        </a:rPr>
                        <a:t>RODRI´GUEZ BUENO,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RODRI´GUEZ CABAÑAS, MARIA MILAGROS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RODRI´GUEZ CALDERÓN,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CALERO,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60"/>
                        </a:spcAft>
                      </a:pPr>
                      <a:r>
                        <a:rPr lang="es-ES" sz="700" spc="0">
                          <a:solidFill>
                            <a:srgbClr val="000000"/>
                          </a:solidFill>
                          <a:latin typeface="Garamond" pitchFamily="1" panose="02020603050405020304"/>
                        </a:rPr>
                        <a:t>RODRI´GUEZ CAMACHO, MARI´ACARMEN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CANO, ABRAHAM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RODRI´GUEZ CANO, ABRAHAM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RODRI´GUEZ CANO, ABRAHAM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CAPOTE, ANGEL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CASCOS, MARI´A DEGUADALUPE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RODRI´GUEZ CHAPARRO, MARIAPILAR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RODRI´GUEZ CLAVERO, NATALIA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RODRI´GUEZ CONDE, MARI´A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CONTRERAS, PAULA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CORCHADO,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RODRI´GUEZ CORRALES,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RODRI´GUEZ CORRALES, AMALIA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RODRI´GUEZ CUBERO, AURORA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DE LA FLOR, SORAYA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RODRI´GUEZ DE LA FLOR, SORAYA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RODRI´GUEZ DIESTRE,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DOMI´NGUEZ, FERN ÁNDO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ECHEVERRI´A,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ESTEBAN,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FARIAS, HECTOR ALEXIS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FERNANDEZ,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FRANCO,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GALÁN, ISABEL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GALLARDO, MILAGROS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35"/>
                        </a:spcAft>
                      </a:pPr>
                      <a:r>
                        <a:rPr lang="es-ES" sz="700" spc="0">
                          <a:solidFill>
                            <a:srgbClr val="000000"/>
                          </a:solidFill>
                          <a:latin typeface="Garamond" pitchFamily="1" panose="02020603050405020304"/>
                        </a:rPr>
                        <a:t>RODRI´GUEZ GALLEGO,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RODRI´GUEZ GARCI´A, MARIA ALTAGRACIA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RODRI´GUEZ GARCI´A, MARIA ESTER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GARLITO,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60"/>
                        </a:spcAft>
                      </a:pPr>
                      <a:r>
                        <a:rPr lang="es-ES" sz="700" spc="0">
                          <a:solidFill>
                            <a:srgbClr val="000000"/>
                          </a:solidFill>
                          <a:latin typeface="Garamond" pitchFamily="1" panose="02020603050405020304"/>
                        </a:rPr>
                        <a:t>RODRI´GUEZ GIL, MIGUEL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GIL, ISIDRA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GIL,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GIL,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65"/>
                        </a:spcAft>
                      </a:pPr>
                      <a:r>
                        <a:rPr lang="es-ES" sz="700" spc="0">
                          <a:solidFill>
                            <a:srgbClr val="000000"/>
                          </a:solidFill>
                          <a:latin typeface="Garamond" pitchFamily="1" panose="02020603050405020304"/>
                        </a:rPr>
                        <a:t>RODRI´GUEZ GIL,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GODOY,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GÓMEZ,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GÓMEZ, CRISTÓBAL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RODRI´GUEZ GÓMEZ, CRISTÓBAL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GÓMEZ,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GÓMEZ,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RODRI´GUEZ GÓMEZ,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GÓMEZ, MAURO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RODRI´GUEZ GÓMEZ, TONANT ZIN ITZEL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GONZÁLEZ,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RODRI´GUEZ GONZÁLEZ,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3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GONZÁLEZ,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RODRI´GUEZ GONZÁLEZ,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RODRI´GUEZ GONZÁLEZ, JESÚS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GONZÁLEZ,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GUTIÉRREZ,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RODRI´GUEZ HAUT,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RODRI´GUEZ HERMINDA, NOA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RODRI´GUEZ HERMINDA, NOA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HERNÁNDEZ, ALBERTO JOSÉLic.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112520" indent="0" algn="r">
                        <a:lnSpc>
                          <a:spcPts val="700"/>
                        </a:lnSpc>
                        <a:spcBef>
                          <a:spcPts val="0"/>
                        </a:spcBef>
                        <a:spcAft>
                          <a:spcPts val="0"/>
                        </a:spcAft>
                      </a:pPr>
                      <a:r>
                        <a:rPr lang="es-ES" sz="700" spc="0">
                          <a:solidFill>
                            <a:srgbClr val="000000"/>
                          </a:solidFill>
                          <a:latin typeface="Garamond" pitchFamily="1" panose="02020603050405020304"/>
                        </a:rPr>
                        <a:t>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RODRI´GUEZ JIMÉNEZ,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LE ÓN,JOAQUI´N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5715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188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LOZANO, MARI´A ASUNCIÓN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6680">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RODRI´GUEZ MACHUCA,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MACHUCA,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MACI´AS,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MARI´N, VALENTI´N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MARTINEZ, HER LIZETH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RODRI´GUEZ MARTI´NEZ,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MEJI´AS, INGRID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MEJI´AS, INGRID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MENDOZA, ANA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RODRI´GUEZ MERINO,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MERINO,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MONTERO, SERGIO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MORENO,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MUÑOZ, JOSE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NÚÑEZ,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RODRI´GUEZ OLIVA,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OÑA, MARI´A HENAR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ORANTOS,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PACHECO,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RODRI´GUEZ PAGADOR, INMACULADA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PANIAGUA,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PANIAGUA,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PANIAGUA,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70"/>
                        </a:spcAft>
                      </a:pPr>
                      <a:r>
                        <a:rPr lang="es-ES" sz="700" spc="0">
                          <a:solidFill>
                            <a:srgbClr val="000000"/>
                          </a:solidFill>
                          <a:latin typeface="Garamond" pitchFamily="1" panose="02020603050405020304"/>
                        </a:rPr>
                        <a:t>RODRI´GUEZ PARRA, JAIRO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6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RODRI´GUEZ PÉREZ,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PÉREZ, MARIA BEGOÑA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PÉREZ,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PÉREZ, SERENA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PERULERO,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PINILLA,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PINILLA,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PINILLA,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PIZARRO,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RAMIRO, ILDEFONSO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RODRI´GUEZ REBOLLO, FÁTIMA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REGAÑA, ROGELIO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RODRI´GUEZ, BEGOÑA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RODRI´GUEZ, JOSÉLÁZARO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0"/>
                        </a:spcAft>
                      </a:pPr>
                      <a:r>
                        <a:rPr lang="es-ES" sz="700" spc="0">
                          <a:solidFill>
                            <a:srgbClr val="000000"/>
                          </a:solidFill>
                          <a:latin typeface="Garamond" pitchFamily="1" panose="02020603050405020304"/>
                        </a:rPr>
                        <a:t>RODRI´GUEZ RODRI´GUEZ, JOSÉLÁZARO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4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RODRI´GUEZ RODRI´GUEZ,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RODRI´GUEZ,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RODRI´GUEZ,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RODRI´GUEZ,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RODRI´GUEZ,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RODRI´GUEZ ROJAS,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ROLDÁN,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ROSA,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ROSADO, MARI´A FLOR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RODRI´GUEZ RUBIO,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RODRIGUEZ SALAS, OLIVER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RODRIGUEZ SALAS, OLIVER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SALGUERO,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SÁNCHEZ,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SÁNCHEZ, RUFINO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SANTIZO,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SERRANO,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SOLIS,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SOLIS,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SOLIS,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RODRI´GUEZ SOLI´S,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TESTAL,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TEST ÓN,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TORRADO, ROSARIO DE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RODRI´GUEZ TORRADO, ROSARIO DE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TORRADO, ROSARIO DE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TORRES,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TORRES, JUAN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RODRI´GUEZ TORRESCUSA,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4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TRUJILLO, ALONSO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UTRERO,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VAZ,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VIDIGAL,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ZAMBRANO, ARANCHA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RODRI´GUEZ ZAPATERO, JOSÉFRANCISCO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ROJAS ALBARRÁN,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ROJAS BUZO,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ROJAS BUZO,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ROJAS BUZO,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ROJAS MENAYA, LOLA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5"/>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189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ROJAS MUÑOZ, JACINTO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668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ROJAS PASTOR,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ROJAS VILLARROYA, MARI´A DELOS ANGELES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ROJO DOMI´NGUEZ, ELVIRA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ROJO DOMI´NGUEZ, ELVIRA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ROJO HERNÁNDEZ,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ROJO ROBLEDO,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ROL DI´AZ, ELOI´SA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ROL GARCI´A,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ROL GARCI´A,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5"/>
                        </a:spcAft>
                      </a:pPr>
                      <a:r>
                        <a:rPr lang="es-ES" sz="650" spc="0">
                          <a:solidFill>
                            <a:srgbClr val="000000"/>
                          </a:solidFill>
                          <a:latin typeface="Bookman Old Style" pitchFamily="1" panose="02020603050405020304"/>
                        </a:rPr>
                        <a:t>ROLDÁN CASADO, NICOLÁS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ROLDÁN CORDERO,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ROLDÁN FELICES, VANESSA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ROLDÁN GALLARDO,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ROLDÁN MURILLO,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ROLDÁN MURILLO,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ROLDÁN PÉREZ,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ROLDÁN PÉREZ,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ROLDÁN RUIZ,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ROLL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ÁVILA,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ROLO ADRIÁN,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ROLO ROMERO,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ROM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FERNÁNDEZ, FERNANDO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ROM ÁN GAVIRO,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GÓMEZ,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5"/>
                        </a:spcAft>
                      </a:pPr>
                      <a:r>
                        <a:rPr lang="es-ES" sz="650" spc="0">
                          <a:solidFill>
                            <a:srgbClr val="000000"/>
                          </a:solidFill>
                          <a:latin typeface="Bookman Old Style" pitchFamily="1" panose="02020603050405020304"/>
                        </a:rPr>
                        <a:t>ROM ÁN RODRI´GUEZ,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ROM ÁN ROM ÁN, AGUSTI´N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ROM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SUERO,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ROMANILLOS SÁNCHEZ, JAVIER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ROMANO GARCI´A,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ROMANO RUBIO, PETRA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ROMERA OSSORIO,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ROMERA SERRANO,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ÁLVAREZ,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ROMERO ARAUZ,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ROMERO BARRERO, LORENZO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BENEGAS, ANTONIO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BORRALLO, EUGENIO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ROMERO CANTERO,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ROMERO CANTERO,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CARMONA,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ROMERO DÁVILA, MARI´A TRINIDAD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DI´AZ,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DI´EZ, IRIS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ESCOLAR, SONIA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ROMERO FERNÁNDEZ,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FERNÁNDEZ,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ROMERO GONZÁLEZ,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GONZÁLEZ,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ROMERO GUZMÁN,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ROMERO GUZMÁN,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HURTADO,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HURTADO,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MACARRILLA, LUIS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ROMERO MARTI´N, MARCOS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REDONDO,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REFOYO,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ROMERO RENCO,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ROMERO,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SERRANO, LAURA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TORRALBA, ZORAIDA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VASCO,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ROMERO ZARALLO,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ROMO GUERRA,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ROMO HORDEN,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ROMO VICENTE, FRANCISCO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ROSA GONZÁLEZ, PEDROJOSE´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ROSADO BERN ÁLDEZ,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ROSADO FEITO,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ROSADO SANTISTEBAN,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ROSADO VILLA,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ROSARIO PINILLA, ARMANDO JUAN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ROSAS BURGUEÑO, JONATHAN NATIVIDAD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ROSAS SÁNCHEZ,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ROSCO BERNABÉ, MARIA DE LA MONTAÑA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ROSCO BERNABÉ, MARIA DE LA MONTAÑA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ROSCO NIEVES,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ROSETE GOMEZ, VICTORIA MARIANA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ROSO ROMERO, RAFAEL BENITO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ROSTRO PAREDES, JUANA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190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ROSU, ROXANDRA–BIANCA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ROTILI RUIZ,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ROUBINEAU, JUSTINE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ROZAS ESPADAS, JOSE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RUANO DURÁN,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RUANO SÁNCHEZ,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RUBIA MORA, SARA MARI´A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RUBIA MORA, SARA MARI´A DELA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RUBIALES BRAVO,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RUBIALESBRAVO,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RUBIO ALFONSO, JOSÉJAVIER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ALFONSO, JOSÉJAVIER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AUGUSTO,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CHAVES, BONIFACIA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DEC ÁCERES, CARMEN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RUBIO DEL SOLAR, CLARA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RUBIO DELGADO,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RUBIO DOMI´NGUEZ,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DORADO,FRANCISCO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FIGUEROLA,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FLORES,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RUBIO GALLARDO,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RUBIO MORALES,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MORCILLO, ANTONIO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MUÑOZ, MANUEL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MUÑOZ, MANUEL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OSUNA, LUIS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RUBIO,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SÁNCHEZ, ARANZAZU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RUBIO SÁNCHEZ,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RUEDA GARCI´A,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RUEDA HOLGADO,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RUEDA HOLGADO,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RUEDA HOLGADO,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RUEDA LUQUE,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RUEDA MONAGO,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RUEDA MONAGO,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RUFO BAZAGA,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AFÁN, INÉS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RUIZ AVIS,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BENITO, JONATHAN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RUIZ CHAC ÓN,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RUIZ CORTÉS,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FERNÁNDEZ,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FERNÁNDEZ,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RUIZ FERNÁNDEZ,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FERNÁNDEZ,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GONZÁLEZ,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GORDILLO, ALBA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HERRERO, ALBA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RUIZ MARTI´N, JUAN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RUIZ MESA, LUZ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MONTERO, JULIO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MUÑOZ, RICARDO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RUIZ PÉREZ,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RUIZ PÉREZ,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PÉREZ,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QUINTERO,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RINCÓN, ANSELMO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RUIZ RODRI´GUEZ,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RUBIO,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SÁNCHEZ, BÁRBARA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SÁNCHEZ, BÁRBARA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SORIANO,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RUIZ SORIANO,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ZORITA,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 ZORITA,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RUIZ–CALERO PRADA, JONATAN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SAAVEDRA CONCHUDO, ANTONIO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SAAVEDRA CONCHUDO, ANTONIO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SAAVEDRA CONCHUDO, ANTONIO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SAAVEDRA ROBLES, JAVIER BERNARDO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SAAVEDRA SÁNCHEZ,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SAAVEDRA SÁNCHEZ,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SABIDO MARTI´N,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SABORIT BADANO, JUAN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SACHEZ CUADRADO,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SÁENZ GARCI´A,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650" spc="0">
                          <a:solidFill>
                            <a:srgbClr val="000000"/>
                          </a:solidFill>
                          <a:latin typeface="Bookman Old Style" pitchFamily="1" panose="02020603050405020304"/>
                        </a:rPr>
                        <a:t>SÁENZ GARCI´A,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SÁENZ GARCI´A,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3175" rIns="0" bIns="0" anchor="t"/>
          <a:lstStyle/>
          <a:p>
            <a:pPr marL="0" marR="0" indent="0" algn="l">
              <a:lnSpc>
                <a:spcPts val="1400"/>
              </a:lnSpc>
              <a:spcAft>
                <a:spcPts val="115"/>
              </a:spcAft>
              <a:tabLst>
                <a:tab algn="l" pos="5166360"/>
              </a:tabLst>
            </a:pPr>
            <a:r>
              <a:rPr lang="es-ES" sz="1100" b="1" spc="-5">
                <a:solidFill>
                  <a:srgbClr val="000000"/>
                </a:solidFill>
                <a:latin typeface="Bookman Old Style" pitchFamily="1" panose="02020603050405020304"/>
              </a:rPr>
              <a:t>6. Estudiantes </a:t>
            </a:r>
            <a:r>
              <a:rPr lang="es-ES" sz="1200" spc="-5">
                <a:solidFill>
                  <a:srgbClr val="000000"/>
                </a:solidFill>
                <a:latin typeface="Arial" pitchFamily="2" panose="02020603050405020304"/>
              </a:rPr>
              <a:t>191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 ÁEZ ASENSIO, CRISTINA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SÁEZ MATEOS, JOSÉMIGUEL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SAEZ SANCHEZ,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SÁEZ SÁNCHEZ, MARI´A TRINIDAD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SAGRADO IGLESIAS, JOSE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SAGÜILLO GONZÁLEZ,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SAINZ DOMI´NGUEZ,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SALADO PÉREZ,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SALADO PÉREZ, BLANCA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SALAMANCA SÁNCHEZ,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SALAS GARCI´A,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SALAZAR CASCO, JAIRO BENITO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SALCEDOMARGALLO, JOSÉALBERTO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SALGADO GARCI´A, RAQUEL JUDIT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SALGADO MUÑOZ, ANA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SALGADO PENIS,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SALGADO SÁNCHEZ,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SALGADO VAQUERIZO,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SALGADOMUÑOZ, ANA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SALGUERO ALARCÓN,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SALGUERO ALARCÓN,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SALGUERO BURGUEÑO,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SALGUERO CARVAJAL, MANUEL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SALGUERO CORBACHO, ISRAEL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SALGUERO CORDERO, PATROCINIO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SALGUERO DI´AZ,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SALGUERO FERNÁNDEZ,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SALGUERO FERNÁNDEZ, OLGA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SALGUERO GÓMEZ, JUAN BALDOMERO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SALGUERO MERINO,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SALGUERO MORENO, FELIPE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SALINERO BACHILLER,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SALOM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MORCILLO,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SALVADO BARRERO, 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SALVADOR RODRI´GUEZ,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SAMAYOA ORTIZ, ANA GISSELLE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SAMHAN ARIAS, ALEJANDRO KHALIL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SAMHAN ARIAS,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SAMPAIO DA SILVA, AMÉLIA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SAN EMETERIO RODRI´GUEZ,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 SEGUNDO DURÁN,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SANABRIA GALLARDO,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SANABRIA LAGAR, NADIA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SANABRIA LAGAR, NADIA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SANABRIA SÁNCHEZ, VICTORIANO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SANABRIA SÁNCHEZ, VICTORIANO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SANABRIA SÁNCHEZ, VICTORIANO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ACEVEDO, MARI´A DEL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APONTE, MA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SÁNCHEZ ARRONES, LUISA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BALTASAR, RAMIRO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BALTASAR, RAMIRO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BARCIA, MARI´A DEL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BARRENA, ALICIA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BARRENA,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BARRENO,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BARRIGA, JOSÉ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BARRIGA, JOSÉ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BEJARANO, JUAN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BEJARANO,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BRAVO, VICTORIA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CALDERÓN, HORTENSIA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CALVO,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SANCHEZ CAMPILLEJO,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SÁNCHEZ CARQUÉS,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CARQU´ES,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CARRASCO, MARI´AISABEL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CARRASCO,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CARRASCO, VI´CTOR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CARROZA,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CASABLANCA, MARIA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CIDONCHA, ÁNGELLUIS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CORDERO, LETICIA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CORRALES, ISABEL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CORRALES, PEDRO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CORREDERA, 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CRUCES,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CRUCES,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SÁNCHEZ CUADRADO,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CUENDA,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0" rIns="0" bIns="0" anchor="t"/>
          <a:lstStyle/>
          <a:p>
            <a:pPr marL="0" marR="0" indent="0" algn="l">
              <a:lnSpc>
                <a:spcPts val="1500"/>
              </a:lnSpc>
              <a:spcAft>
                <a:spcPts val="30"/>
              </a:spcAft>
              <a:tabLst>
                <a:tab algn="l" pos="3429000"/>
              </a:tabLst>
            </a:pPr>
            <a:r>
              <a:rPr lang="es-ES" sz="1150" spc="30">
                <a:solidFill>
                  <a:srgbClr val="000000"/>
                </a:solidFill>
                <a:latin typeface="Arial" pitchFamily="2" panose="02020603050405020304"/>
              </a:rPr>
              <a:t>192 </a:t>
            </a:r>
            <a:r>
              <a:rPr lang="es-ES" sz="1300" b="1" spc="30">
                <a:solidFill>
                  <a:srgbClr val="000000"/>
                </a:solidFill>
                <a:latin typeface="Garamond"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CUENDA, MANUELA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CURIEL,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DELGADO,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700" spc="0">
                          <a:solidFill>
                            <a:srgbClr val="000000"/>
                          </a:solidFill>
                          <a:latin typeface="Garamond" pitchFamily="1" panose="02020603050405020304"/>
                        </a:rPr>
                        <a:t>SÁNCHEZ ESTRADA,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FERNÁNDEZ, LUIS FCO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FERNÁNDEZ, MARI´A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35"/>
                        </a:spcAft>
                      </a:pPr>
                      <a:r>
                        <a:rPr lang="es-ES" sz="700" spc="0">
                          <a:solidFill>
                            <a:srgbClr val="000000"/>
                          </a:solidFill>
                          <a:latin typeface="Garamond" pitchFamily="1" panose="02020603050405020304"/>
                        </a:rPr>
                        <a:t>SÁNCHEZ FERNÁNDEZ, MARIA TRINIDAD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25"/>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FLORES,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FLORES,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GAJARDO,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GALÁN, JUAN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GALLARDO, TAMARA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700" spc="0">
                          <a:solidFill>
                            <a:srgbClr val="000000"/>
                          </a:solidFill>
                          <a:latin typeface="Garamond" pitchFamily="1" panose="02020603050405020304"/>
                        </a:rPr>
                        <a:t>SÁNCHEZ GARCI´A, VI´CTOR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5"/>
                        </a:spcAft>
                      </a:pPr>
                      <a:r>
                        <a:rPr lang="es-ES" sz="700" spc="0">
                          <a:solidFill>
                            <a:srgbClr val="000000"/>
                          </a:solidFill>
                          <a:latin typeface="Garamond" pitchFamily="1" panose="02020603050405020304"/>
                        </a:rPr>
                        <a:t>SÁNCHEZ GARCI´A,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SANCHEZ GARCI´A,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GARCI´A, SUSANA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SÁNCHEZ GARCI´A, VI´CTOR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2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SÁNCHEZ GONZÁLEZ, MARI´A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GONZALO,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GUARDADO, LUIS ÓSCAR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SÁNCHEZ GUILLÉN,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2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GUTIÉRREZ, MARIA EUGENIA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HERNÁNDEZ,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HERNÁNDEZ, OCTAVIO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INDIANO,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LAVADO,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LAVADO,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LAVADO,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LEÓN,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LEÓN,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LEÓN,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SÁNCHEZ LÓPEZ, ALICIA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LÓPEZ, CRISTINA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LÓPEZ,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LÓPEZ,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5"/>
                        </a:spcAft>
                      </a:pPr>
                      <a:r>
                        <a:rPr lang="es-ES" sz="700" spc="0">
                          <a:solidFill>
                            <a:srgbClr val="000000"/>
                          </a:solidFill>
                          <a:latin typeface="Garamond" pitchFamily="1" panose="02020603050405020304"/>
                        </a:rPr>
                        <a:t>SÁNCHEZ MACARRO, MARI´AJOSE´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25"/>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700" spc="0">
                          <a:solidFill>
                            <a:srgbClr val="000000"/>
                          </a:solidFill>
                          <a:latin typeface="Garamond" pitchFamily="1" panose="02020603050405020304"/>
                        </a:rPr>
                        <a:t>SÁNCHEZ MACARRO, DOMINGA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MANILLAS,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MAQUEDA,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MAQUEDA,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MARI´N,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MÁRQUEZ,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MÁRQUEZ,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MARTI´N,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MARTI´N,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5"/>
                        </a:spcAft>
                      </a:pPr>
                      <a:r>
                        <a:rPr lang="es-ES" sz="700" spc="0">
                          <a:solidFill>
                            <a:srgbClr val="000000"/>
                          </a:solidFill>
                          <a:latin typeface="Garamond" pitchFamily="1" panose="02020603050405020304"/>
                        </a:rPr>
                        <a:t>SÁNCHEZ MARTI´N,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2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MARTI´N,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MARTI´N,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MARTI´N,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SÁNCHEZ MARTI´NEZ, ROSALI´A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2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MARTIN–MORA,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700" spc="0">
                          <a:solidFill>
                            <a:srgbClr val="000000"/>
                          </a:solidFill>
                          <a:latin typeface="Garamond" pitchFamily="1" panose="02020603050405020304"/>
                        </a:rPr>
                        <a:t>SÁNCHEZ MATEOS,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MERA, CONCEPCIÓN ARACELY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MERINO,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MONTAÑO, MARIAEVANGELINA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MORALES, ANA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20"/>
                        </a:spcAft>
                      </a:pPr>
                      <a:r>
                        <a:rPr lang="es-ES" sz="700" spc="0">
                          <a:solidFill>
                            <a:srgbClr val="000000"/>
                          </a:solidFill>
                          <a:latin typeface="Garamond" pitchFamily="1" panose="02020603050405020304"/>
                        </a:rPr>
                        <a:t>SÁNCHEZ MORALES, JESÚS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MORENO,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MORENO,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MUÑOZ,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ORTIZ, JUAN DE DIOS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PALACI´N, MACARENA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PARRALEJO,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PÉREZ, JULIO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40"/>
                        </a:spcAft>
                      </a:pPr>
                      <a:r>
                        <a:rPr lang="es-ES" sz="700" spc="0">
                          <a:solidFill>
                            <a:srgbClr val="000000"/>
                          </a:solidFill>
                          <a:latin typeface="Garamond" pitchFamily="1" panose="02020603050405020304"/>
                        </a:rPr>
                        <a:t>SÁNCHEZ PÉREZ,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2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PORTILLO, BÁRBARA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PRIETO,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PRIETO, 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PRIETO,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PUENTE,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5"/>
                        </a:spcAft>
                      </a:pPr>
                      <a:r>
                        <a:rPr lang="es-ES" sz="700" spc="0">
                          <a:solidFill>
                            <a:srgbClr val="000000"/>
                          </a:solidFill>
                          <a:latin typeface="Garamond" pitchFamily="1" panose="02020603050405020304"/>
                        </a:rPr>
                        <a:t>SÁNCHEZ PULIDO,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PULIDO,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RAYO,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REDONDO, ALBA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REGALADO, MARI´AVICTORIA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700" spc="0">
                          <a:solidFill>
                            <a:srgbClr val="000000"/>
                          </a:solidFill>
                          <a:latin typeface="Garamond" pitchFamily="1" panose="02020603050405020304"/>
                        </a:rPr>
                        <a:t>SÁNCHEZ RESINO,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SÁNCHEZ ROCHA, JOSE´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RODICIO, RODRIGO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35"/>
                        </a:spcAft>
                      </a:pPr>
                      <a:r>
                        <a:rPr lang="es-ES" sz="700" spc="0">
                          <a:solidFill>
                            <a:srgbClr val="000000"/>
                          </a:solidFill>
                          <a:latin typeface="Garamond" pitchFamily="1" panose="02020603050405020304"/>
                        </a:rPr>
                        <a:t>SÁNCHEZ RODRI´GUEZ,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800"/>
                        </a:lnSpc>
                        <a:spcBef>
                          <a:spcPts val="0"/>
                        </a:spcBef>
                        <a:spcAft>
                          <a:spcPts val="2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5"/>
                        </a:spcAft>
                      </a:pPr>
                      <a:r>
                        <a:rPr lang="es-ES" sz="700" spc="0">
                          <a:solidFill>
                            <a:srgbClr val="000000"/>
                          </a:solidFill>
                          <a:latin typeface="Garamond" pitchFamily="1" panose="02020603050405020304"/>
                        </a:rPr>
                        <a:t>SÁNCHEZ RODRI´GUEZ,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8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193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ROLDÁN, MATEO CARLOS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ROMERO, MIGUEL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ROMERO,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ROMERO,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ROMERO,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RUBIO,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SANCHEZ SANCHEZ, MARINA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SÁNCHEZ, CONSOLACIÓN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SÁNCHEZ,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SÁNCHEZ,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20"/>
                        </a:spcAft>
                      </a:pPr>
                      <a:r>
                        <a:rPr lang="es-ES" sz="650" spc="0">
                          <a:solidFill>
                            <a:srgbClr val="000000"/>
                          </a:solidFill>
                          <a:latin typeface="Bookman Old Style" pitchFamily="1" panose="02020603050405020304"/>
                        </a:rPr>
                        <a:t>SÁNCHEZ SÁNCHEZ,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SÁNCHEZ,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SOLANO,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TENA,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TENA,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TORRADO, ÁNGELA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SÁNCHEZ VEGA,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VEGA,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 V´ELEZ, ROM 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VICENTE, VIRGINIA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VICENTE, VIRGINIA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SÁNCHEZ VILLALOBOS, ALEJANDRA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 ÁNCHEZCARRASCO, MARI´AISABEL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SÁNCHEZ–CORTÉS GARCI´A, JESÚS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 ÁNCHEZCUENDA,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 ÁNCHEZDE MATI´AS,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 ÁNCHEZFERN ÁNDEZ, MARI´A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 ÁNCHEZFRI´AS,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 ÁNCHEZGONZ ÁLEZ, JULIÁN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 ÁNCHEZGUTIÉRREZ,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 ÁNCHEZGUTIÉRREZ, JOSÉDOMINGO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SÁNCHEZ–JARA DURÁN,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 ÁNCHEZLE ÓN, CARLOS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 ÁNCHEZLUCAS,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SANCHEZ–MARIN RODRI´GUEZ,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S ÁNCHEZMARTI´N,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 ÁNCHEZMARTI´N,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SÁNCHEZ–MIRANDA PAJUELO, LUIS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SÁNCHEZ–MIRANDA SÁNCHEZ,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S ÁNCHEZ–MIRANDAAYUSO, AMPARO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 ÁNCHEZMURILLO, JUAN DIEGO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SÁNCHEZ–PAJARES CASTILLA, H ÉCTOR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 ÁNCHEZREIGOSA,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 ÁNCHEZRODRI´GUEZ,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 ÁNCHEZSEQUEDO,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SANCHO NU´ÑEZ,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SANDI´A MANCHADO, JOS ÉALBERTO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SANGUINO CRUZ, ANA EULALIA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SANGUINO PEDRAZO, H ÉCTOR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SANGUINO POVEDA, ISAAC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SANJU ÁN MARTI´N,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SANJU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NAVARRETE,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SANJU ÁN NAVARRETE,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SANJUAN RODRI´GUEZ,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SANSINENA GARCI´A, MARI´A DESIRE´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SANTA CATTERINA DE SOUZA,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SANTANA BARRIOS,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SANTANA BARRIOS,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SANTANO MOGENA, ESPERANZA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SANTANOGAL ÁN, MARCOS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SANTIAGO SANTIAGO, JUAN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SANTIAGO JOSEFAT, MARI´A BELÉN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SANTIAGO PRIETO,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SANTIAGO QUESADA,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SANTIAGO ROJAS,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SANTILL ÁN MARI´N,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SANTOS ALMEIDA,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SANTOS BARRAGÁN,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SANTOS BARRAGÁN, JOAQUI´N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SANTOS DI´AZ,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SANTOS DI´AZ, 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SANTOS GONZÁLEZ,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SANTOS HISADO,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SANTOS LÓPEZ, MANUELA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SANTOS MEGI´AS,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SANTOS MORENO,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SANTOS MORENO,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SANTOS NOGALES, MARI´A ROSA DE 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SANTOS NOGALES, MARI´A ROSA DE 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SANTOS PÉREZ, MARIA DELA LUZ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194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SANTOS ROSELL, SERGIO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SANTOS VEIGA,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SANZ CABRERA,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SANZ CALZADO, MARIA DE LOS ANGELES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SANZ CASAS,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SANZ GÓMEZ, MARI´A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SANZ MON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INO,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SANZ MON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INO,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SANZ MON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INO,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SANZ MORALES,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SANZ SANZ,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SANZ SOLO DE ZALDIVAR, MARIA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SANZ VÁZQUEZ, FRANCISCO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SAUCEDAL ÓPEZ, 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70"/>
                        </a:spcAft>
                      </a:pPr>
                      <a:r>
                        <a:rPr lang="es-ES" sz="700" spc="0">
                          <a:solidFill>
                            <a:srgbClr val="000000"/>
                          </a:solidFill>
                          <a:latin typeface="Garamond" pitchFamily="1" panose="02020603050405020304"/>
                        </a:rPr>
                        <a:t>SAUCEDAL ÓPEZ, MARI´A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5"/>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SAURA GONZALEZ DE LARA,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45"/>
                        </a:spcAft>
                      </a:pPr>
                      <a:r>
                        <a:rPr lang="es-ES" sz="700" spc="0">
                          <a:solidFill>
                            <a:srgbClr val="000000"/>
                          </a:solidFill>
                          <a:latin typeface="Garamond" pitchFamily="1" panose="02020603050405020304"/>
                        </a:rPr>
                        <a:t>SAYAGO CALDERÓN, MARI´A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SAYED ÁVILA, 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SEDAS DE LA CRUZ, RAQUEL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SEGURO REQUEJO,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SEIJO RAMOS, MARI´A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SELLER ÁLVAREZ,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SELLER CORONA,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SELLER CORONA, IVÁN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SENDI´N GARCI´A,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SENERO PÉREZ, MARI´A ENCARNACIÓN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SENERO PÉREZ, MARI´A ENCARNACIÓN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SENGÜL , SELIN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SEN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ORON PERERA,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SEPÚLVEDA JUSTO, MARI´A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SEPÚLVEDA CAMBERO,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SEQUEDO GARCI´A, MIGUEL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SERENA BARRADA,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SERENO CONDE,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SERRA, GUILLAUME JOSÉROBERT DOMINIQUE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SERRANO AGUILERA,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SERRANO BERTOL, LUIS AUGUSTO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SERRANO CARABALLO, ADOLFO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700" spc="0">
                          <a:solidFill>
                            <a:srgbClr val="000000"/>
                          </a:solidFill>
                          <a:latin typeface="Garamond"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SERRANO GONZÁLEZ, LUIS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SERRANO LOSA, NEKANE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SERRANO MORDILLO,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SERRANO MORDILLO,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SERRANO PARRALEJO, CARIDAD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65"/>
                        </a:spcAft>
                      </a:pPr>
                      <a:r>
                        <a:rPr lang="es-ES" sz="700" spc="0">
                          <a:solidFill>
                            <a:srgbClr val="000000"/>
                          </a:solidFill>
                          <a:latin typeface="Garamond" pitchFamily="1" panose="02020603050405020304"/>
                        </a:rPr>
                        <a:t>SERRANO PÉREZ, SARA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SERRANO PÉREZ, BÁRBARA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SERRANO PIZARRO,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SERRANO REBOLLO,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SERRANO REYES, ÁLVARO EUGENIO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SERRANO RUIZ,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SERRANO SÁENZ,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SERRANO SALGUERO, MARI´AJOSE´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15"/>
                        </a:spcAft>
                      </a:pPr>
                      <a:r>
                        <a:rPr lang="es-ES" sz="700" spc="0">
                          <a:solidFill>
                            <a:srgbClr val="000000"/>
                          </a:solidFill>
                          <a:latin typeface="Garamond" pitchFamily="1" panose="02020603050405020304"/>
                        </a:rPr>
                        <a:t>SERRANO SÁNCHEZ,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SERRANO SUÁREZ,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SERRANO TRIGO, FÁTIMA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30"/>
                        </a:spcAft>
                      </a:pPr>
                      <a:r>
                        <a:rPr lang="es-ES" sz="700" spc="0">
                          <a:solidFill>
                            <a:srgbClr val="000000"/>
                          </a:solidFill>
                          <a:latin typeface="Garamond" pitchFamily="1" panose="02020603050405020304"/>
                        </a:rPr>
                        <a:t>SERRAT ALVARADO,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SEVILLA CECILIA, GONZALO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0"/>
                        </a:spcAft>
                      </a:pPr>
                      <a:r>
                        <a:rPr lang="es-ES" sz="700" spc="0">
                          <a:solidFill>
                            <a:srgbClr val="000000"/>
                          </a:solidFill>
                          <a:latin typeface="Garamond" pitchFamily="1" panose="02020603050405020304"/>
                        </a:rPr>
                        <a:t>SEVILLA SILVA, BERNARDINO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SIERRA AYAGO,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SIERRA DE LA ROSA,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SIERRA GARCI´A, PAULINO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SIERRA MARTI´NEZ, CONCEPCIÓN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SIERRA PAJUELO,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SIERRA RODRI´GUEZ, MARIA 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SIERRA RODRI´GUEZ, ISRAEL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0"/>
                        </a:spcAft>
                      </a:pPr>
                      <a:r>
                        <a:rPr lang="es-ES" sz="700" spc="0">
                          <a:solidFill>
                            <a:srgbClr val="000000"/>
                          </a:solidFill>
                          <a:latin typeface="Garamond" pitchFamily="1" panose="02020603050405020304"/>
                        </a:rPr>
                        <a:t>SIERRA SANTANA,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4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SIERRA SERRANO, ANDRES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SIERRA SILVA, MARI´A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SIERRA TADEO, FÉLIX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SIGUENZA SALGADO, SAMANTHA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SILVA MARTI´NEZ,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700" spc="0">
                          <a:solidFill>
                            <a:srgbClr val="000000"/>
                          </a:solidFill>
                          <a:latin typeface="Garamond" pitchFamily="1" panose="02020603050405020304"/>
                        </a:rPr>
                        <a:t>SILVA CARBALLO, LUIS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SILVA GALLARDO,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SILVA GONZÁLEZ,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SILVA LÓPEZ, LAURA ANDREA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700" spc="0">
                          <a:solidFill>
                            <a:srgbClr val="000000"/>
                          </a:solidFill>
                          <a:latin typeface="Garamond" pitchFamily="1" panose="02020603050405020304"/>
                        </a:rPr>
                        <a:t>SILVA PEN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A, ÁNGEL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0"/>
                        </a:spcAft>
                      </a:pPr>
                      <a:r>
                        <a:rPr lang="es-ES" sz="700" spc="0">
                          <a:solidFill>
                            <a:srgbClr val="000000"/>
                          </a:solidFill>
                          <a:latin typeface="Garamond" pitchFamily="1" panose="02020603050405020304"/>
                        </a:rPr>
                        <a:t>SILVA RODRI´GUEZ,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SILVA RUIZ,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SILVERIO PALACINO,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40"/>
                        </a:spcAft>
                      </a:pPr>
                      <a:r>
                        <a:rPr lang="es-ES" sz="700" spc="0">
                          <a:solidFill>
                            <a:srgbClr val="000000"/>
                          </a:solidFill>
                          <a:latin typeface="Garamond" pitchFamily="1" panose="02020603050405020304"/>
                        </a:rPr>
                        <a:t>SILVERO DURÁN, DAVID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25"/>
                        </a:spcAft>
                      </a:pPr>
                      <a:r>
                        <a:rPr lang="es-ES" sz="700" spc="0">
                          <a:solidFill>
                            <a:srgbClr val="000000"/>
                          </a:solidFill>
                          <a:latin typeface="Garamond" pitchFamily="1" panose="02020603050405020304"/>
                        </a:rPr>
                        <a:t>SILVERO ENRI´QUEZ, MARI´A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1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195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SIMANCAS RODRI´GUEZ, ESTEBAN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SIMANCAS SÁNCHEZ, ALFREDO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SIMANCAS SÁNCHEZ, ALFREDO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SIMANCAS SÁNCHEZ, ALFREDO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SIMÓN MARTI´N, JESÚS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SIMÓN SÁNCHEZ, AURORA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SOJO CEBRI ÁN,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SOJO LIVIANO, AURELIA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SOJO LÓPEZ,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SOLANAS MENA,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SOLANAS MENA,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SOLANO ARROYO,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SOLANO BARRERO, MARIA ANGELICA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SOLERA HERNÁNDEZ,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SOLETO AVILA,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SOLETO PALOMO,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SOLI´S BL ÁZQUEZ, JUAN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SOLI´S ESPEJO, JUAN EUSEBIO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SOLI´S FABI ÁN,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SOLI´S GARCI´A,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SOLI´S GIL,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SOLIS PALOMARES,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SOLI´S PRECIADO,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SORDO AGUDO,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SORDO VICENTE, REBECA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SORIA FIGUERÓA, JENIFER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SORIA PASCUAL, J´ESICA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SORIANO CORDERO, IRIS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SORIANO MARTI´N, ESTHER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SORIANO MATI´AS, PEDRO ISIDORO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SORIANO MORUNO,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SOSA GONZÁLEZ,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SOSA DI´AZ,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SOSA GIL, CONCEPCIÓN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SOSA SILVERO,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SOTO CORTÉS,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SOTO CORTÉS,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SOTO DOMINGUEZ,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SOTO MAYORDOMO,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SOTO MIRANDA, MAGDALENA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SOTO MORCILLO, ANGELA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SOUSA CODER,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SOUSA ESCOBAR,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25"/>
                        </a:spcAft>
                      </a:pPr>
                      <a:r>
                        <a:rPr lang="es-ES" sz="650" spc="0">
                          <a:solidFill>
                            <a:srgbClr val="000000"/>
                          </a:solidFill>
                          <a:latin typeface="Bookman Old Style" pitchFamily="1" panose="02020603050405020304"/>
                        </a:rPr>
                        <a:t>STOIE, ANDREI OCTAVIAN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SUÁREZ B ÁRCENA DONOSO,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15"/>
                        </a:spcAft>
                      </a:pPr>
                      <a:r>
                        <a:rPr lang="es-ES" sz="650" spc="0">
                          <a:solidFill>
                            <a:srgbClr val="000000"/>
                          </a:solidFill>
                          <a:latin typeface="Bookman Old Style" pitchFamily="1" panose="02020603050405020304"/>
                        </a:rPr>
                        <a:t>SUÁREZ DE LA FUENTE,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SUÁREZ MEJI´AS,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SUÁREZ MEJI´AS,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QUI´MICA SOSTENIBLE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SUAREZ PALOMO,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25"/>
                        </a:spcAft>
                      </a:pPr>
                      <a:r>
                        <a:rPr lang="es-ES" sz="650" spc="0">
                          <a:solidFill>
                            <a:srgbClr val="000000"/>
                          </a:solidFill>
                          <a:latin typeface="Bookman Old Style" pitchFamily="1" panose="02020603050405020304"/>
                        </a:rPr>
                        <a:t>SUÁREZ RAMI´REZ,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SUÁREZ RAMOS,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SUÁREZ SANTISTEBAN, ELISA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SUBIÑAS SECO DE HERRERA,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SUD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ALOR,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SUERO RODRIGO, MIGUEL ANGEL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SUERO VILLANUEVA,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SUERO VILLANUEVA,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TABARES PÉREZ, ANGEL JESUS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TABARES VINIEGRA,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TABLA SEVILLANO,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TABLA SEVILLANO,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TABOADA MARI´N, MARIA GABRIELA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TABORDA CARPINTERO,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TACHER HERNANDEZ, BARBRA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5"/>
                        </a:spcAft>
                      </a:pPr>
                      <a:r>
                        <a:rPr lang="es-ES" sz="650" spc="0">
                          <a:solidFill>
                            <a:srgbClr val="000000"/>
                          </a:solidFill>
                          <a:latin typeface="Bookman Old Style" pitchFamily="1" panose="02020603050405020304"/>
                        </a:rPr>
                        <a:t>TAFOYA CORTES, ROGELIO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TALAVAN GARCI´A, SILVIA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TALAVERANO ARROBA,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TALAVERANO ARROBA, MARI´A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TAMAYO JUEZ,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TAMAYO RODRI´GUEZ, LUIS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TAMUREJO LEÓN,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TANCO NAVARRO,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TAPIA DELGADO,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TAPIA PAREJO,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TAPIA PINEDA,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TEIXID Ó BASURTO,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TEIXID Ó BASURTO,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TEJADA GIL,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10"/>
                        </a:spcAft>
                      </a:pPr>
                      <a:r>
                        <a:rPr lang="es-ES" sz="650" spc="0">
                          <a:solidFill>
                            <a:srgbClr val="000000"/>
                          </a:solidFill>
                          <a:latin typeface="Bookman Old Style" pitchFamily="1" panose="02020603050405020304"/>
                        </a:rPr>
                        <a:t>TEJADA GIL,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TEJADA SÁNCHEZ,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3175" rIns="0" bIns="0" anchor="t"/>
          <a:lstStyle/>
          <a:p>
            <a:pPr marL="45720" marR="0" indent="0" algn="l">
              <a:lnSpc>
                <a:spcPts val="1200"/>
              </a:lnSpc>
              <a:spcAft>
                <a:spcPts val="160"/>
              </a:spcAft>
            </a:pPr>
            <a:r>
              <a:rPr lang="es-ES" sz="900" b="1" spc="160">
                <a:solidFill>
                  <a:srgbClr val="000000"/>
                </a:solidFill>
                <a:latin typeface="Arial" pitchFamily="2" panose="02020603050405020304"/>
              </a:rPr>
              <a:t>XII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20">
                <a:solidFill>
                  <a:srgbClr val="000000"/>
                </a:solidFill>
                <a:latin typeface="Times New Roman" pitchFamily="1" panose="02020603050405020304"/>
              </a:rPr>
              <a:t>por haber depositado en míen todo momento su amistad, confianza y estímulo, con-</a:t>
            </a:r>
            <a:r>
              <a:rPr lang="es-ES" sz="1200" spc="20">
                <a:solidFill>
                  <a:srgbClr val="000000"/>
                </a:solidFill>
                <a:latin typeface="Times New Roman" pitchFamily="1" panose="02020603050405020304"/>
              </a:rPr>
              <a:t>fiándome la ejecución de la Memoria. Encarezco, asimismo, a todos aquellos lectores que deseen realizar alguna crítica o comentario, o bien que encuentren algún error, que me los hagan llegar, al objeto de que sean incluidos o subsanados en futuras ediciones. </a:t>
            </a:r>
          </a:p>
          <a:p>
            <a:pPr marL="45720" marR="0" indent="0" algn="l">
              <a:lnSpc>
                <a:spcPts val="1400"/>
              </a:lnSpc>
              <a:spcBef>
                <a:spcPts val="1335"/>
              </a:spcBef>
              <a:spcAft>
                <a:spcPts val="0"/>
              </a:spcAft>
            </a:pPr>
            <a:r>
              <a:rPr lang="es-ES" sz="1200" spc="0">
                <a:solidFill>
                  <a:srgbClr val="000000"/>
                </a:solidFill>
                <a:latin typeface="Times New Roman" pitchFamily="1" panose="02020603050405020304"/>
              </a:rPr>
              <a:t>Noviembre, 2019 </a:t>
            </a:r>
          </a:p>
          <a:p>
            <a:pPr marL="45720" marR="0" indent="0" algn="l">
              <a:lnSpc>
                <a:spcPts val="1400"/>
              </a:lnSpc>
              <a:spcBef>
                <a:spcPts val="0"/>
              </a:spcBef>
              <a:spcAft>
                <a:spcPts val="58000"/>
              </a:spcAft>
            </a:pPr>
            <a:r>
              <a:rPr lang="es-ES" sz="1200" spc="20">
                <a:solidFill>
                  <a:srgbClr val="000000"/>
                </a:solidFill>
                <a:latin typeface="Times New Roman" pitchFamily="1" panose="02020603050405020304"/>
              </a:rPr>
              <a:t>Prof. Dr. Francisco Javier Olivares del Valle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1968–2018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2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196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557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TEJADO CABALLERO, TRINIDAD ENCARNACIÓN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TEJADO CARMONA,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TEJADO HIDALGO, INÉS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TEJEDA BUENO,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TEJEDA CANO,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TEJEDA MORUNO, RUBÉN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15"/>
                        </a:spcAft>
                      </a:pPr>
                      <a:r>
                        <a:rPr lang="es-ES" sz="650" spc="0">
                          <a:solidFill>
                            <a:srgbClr val="000000"/>
                          </a:solidFill>
                          <a:latin typeface="Bookman Old Style" pitchFamily="1" panose="02020603050405020304"/>
                        </a:rPr>
                        <a:t>TEJEDA SERENO, JESÚS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TEJERO HURTADO, ISMAEL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TEJERO MONTES, ISRAEL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TEJERO 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CLARA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TELIZ QUECHOLAC, MONTSERRAT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TELLO PIN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AS, EVA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AGUIRADO,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TENA BENITEZ,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CABANILLAS, ROSA MARINA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COLLADO,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TENA COLLADO,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TENA COLLADO,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TENA COLLADO,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CUSTODIO, GEMA MATILDE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5"/>
                        </a:spcAft>
                      </a:pPr>
                      <a:r>
                        <a:rPr lang="es-ES" sz="650" spc="0">
                          <a:solidFill>
                            <a:srgbClr val="000000"/>
                          </a:solidFill>
                          <a:latin typeface="Bookman Old Style" pitchFamily="1" panose="02020603050405020304"/>
                        </a:rPr>
                        <a:t>TENA GARCI´A, MARIA ELENA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TENA MERINO,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MOLINA, ANDREA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PASCUAL, DIEGO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PASCUAL, DIEGO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SÁNCHEZ,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TENA VILLARES,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VILLARES,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TENA VILLARES,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TEODORO ESPÁRRAGO, MI´RIAM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INGENIERI´A QUI´MICA INDUSTRIAL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TERRÓN SÁNCHEZ, MARI´A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TERRÓN TORRADO, RAMIRO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TERRÓN TORRADO, RAMIRO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TERRÓN VILLALBA, MARIANO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TERRONES GUERRERO, ISIDRO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TERRONES GUERRERO, ISIDRO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TESO GARCI´A, CARLOS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TEVA GARCI´A,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TEVA GARCI´A,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THOVAR BERMEJO,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TIBURCIO ADAME, JULIA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TIERNO NICOLÁS,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TIERNO DE DIOS,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TIERNO NICOLÁS,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TIJERI´N TRIVIN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 JULIÁN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TIMON SALINERO,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TIMÓN CEPEDA, OMAR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TIMÓN PEREIRA, ELENA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TIZÓN ÁLVAREZ, JULIO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TOBOSO CASTAN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ERA, AMALIA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TOLEDO RIERA, NIEVES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TOMÁS MARTI´N,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TOMÁS MARTI´N,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TOMÁS MARTI´N,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TOMÁS RODRI´GUEZ, AMELIA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TOMEY POCOSTALES, IVONNE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TOMEY POCOSTALES, DIANA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TOMMASIN,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TORIBIO DELGADO, ANTONIO FERMI´N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TORIBIO DELGADO, ANTONIO FERMI´N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TORO CABALLERO, ANA </a:t>
                      </a:r>
                      <a:r>
                        <a:rPr lang="es-ES" sz="650" baseline="-25000" spc="0">
                          <a:solidFill>
                            <a:srgbClr val="000000"/>
                          </a:solidFill>
                          <a:latin typeface="Bookman Old Style" pitchFamily="1" panose="02020603050405020304"/>
                        </a:rPr>
                        <a:t>M</a:t>
                      </a:r>
                      <a:r>
                        <a:rPr lang="es-ES" sz="550" spc="0">
                          <a:solidFill>
                            <a:srgbClr val="000000"/>
                          </a:solidFill>
                          <a:latin typeface="Arial" pitchFamily="2" panose="02020603050405020304"/>
                        </a:rPr>
                        <a: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TORO FERNÁNDEZ,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TORO ORTIZ,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TORO ORTIZ,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TORO TRUJILLO, JOSE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TORRADO GONZÁLEZ, MANUEL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TORRADO LÓPEZ,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TORRADO NÚN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CLARA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TORRADO NÚN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TORIBIO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5"/>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50" spc="0">
                          <a:solidFill>
                            <a:srgbClr val="000000"/>
                          </a:solidFill>
                          <a:latin typeface="Bookman Old Style" pitchFamily="1" panose="02020603050405020304"/>
                        </a:rPr>
                        <a:t>TORRADOCUENDA,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TORRADOSILVA,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TORRALBO BARRIENTOS,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TORRE PÉREZ, JULIÁN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TORREJ ÓN SANROM ÁN, JOS´EMARI´A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TORRES ANTÚNEZ, JESÚS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TORRES ANTÚNEZ, JESÚS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800"/>
                        </a:lnSpc>
                        <a:spcBef>
                          <a:spcPts val="0"/>
                        </a:spcBef>
                        <a:spcAft>
                          <a:spcPts val="0"/>
                        </a:spcAft>
                      </a:pPr>
                      <a:r>
                        <a:rPr lang="es-ES" sz="650" spc="0">
                          <a:solidFill>
                            <a:srgbClr val="000000"/>
                          </a:solidFill>
                          <a:latin typeface="Bookman Old Style" pitchFamily="1" panose="02020603050405020304"/>
                        </a:rPr>
                        <a:t>TORRES BANDA, MARI´A MONTSERRAT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TORRES CANALO, LEANDRA MARTINA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TORRES CANALO, LEANDRA MARTINA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5570" marR="0" indent="0" algn="l">
                        <a:lnSpc>
                          <a:spcPts val="700"/>
                        </a:lnSpc>
                        <a:spcBef>
                          <a:spcPts val="0"/>
                        </a:spcBef>
                        <a:spcAft>
                          <a:spcPts val="0"/>
                        </a:spcAft>
                      </a:pPr>
                      <a:r>
                        <a:rPr lang="es-ES" sz="650" spc="0">
                          <a:solidFill>
                            <a:srgbClr val="000000"/>
                          </a:solidFill>
                          <a:latin typeface="Bookman Old Style" pitchFamily="1" panose="02020603050405020304"/>
                        </a:rPr>
                        <a:t>TORRES CONDE,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2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197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303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TORRES CUERPO ,RUBÉN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TORRES ESTÉVEZ,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TORRES GARCI´A, ESTEFANI´A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TORRES GARCI´A,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TORRES GÓMEZ,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TORRES PÉREZ, ELISA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5"/>
                        </a:spcAft>
                      </a:pPr>
                      <a:r>
                        <a:rPr lang="es-ES" sz="650" spc="0">
                          <a:solidFill>
                            <a:srgbClr val="000000"/>
                          </a:solidFill>
                          <a:latin typeface="Bookman Old Style" pitchFamily="1" panose="02020603050405020304"/>
                        </a:rPr>
                        <a:t>TORRES SOLTERO, INES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TORRES SOLTERO, MARIA LORENA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TORRES VALENCIA,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TORRES VALLE,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5"/>
                        </a:spcAft>
                      </a:pPr>
                      <a:r>
                        <a:rPr lang="es-ES" sz="650" spc="0">
                          <a:solidFill>
                            <a:srgbClr val="000000"/>
                          </a:solidFill>
                          <a:latin typeface="Bookman Old Style" pitchFamily="1" panose="02020603050405020304"/>
                        </a:rPr>
                        <a:t>TORRES VALLE, IRENE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TORRESCUSA PARDO,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TORTONDA CARRASCO, MARI´ADEL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TORTONDA CARRASCO, MARI´ADEL MAR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TORTONDA FLORES,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TORVISCO SUERO,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TOVAR BERMÚDEZ,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TOVAR GUERRERO, ALONSO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TRABADELA MOLINA,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TRABADELA ROBLES,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TRAVADOBUIZA, ANTONIO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TREJO ÁLVAREZ, ANTONIAMARIA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TREJO DELFA,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TREJO MÉNDEZ,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TREJO NAVARRETE, GALIA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TREJO NÚN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EZ, CLARISA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TREJO PÉREZ,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TREJO ZAHI´NOS, JESÚS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TRICON, VICTORIA MARIE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TRIGO GALVÁN, MARIA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TRIGO MATEOS, JOAQUI´N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TRINIDAD BARRERO, PATRICIA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TRINIDAD FERNÁNDEZ, MARI´A JOSÉ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TRINIDAD RUIZ, GERMÁN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TRINIDAD RUIZ, GERMÁN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5"/>
                        </a:spcAft>
                      </a:pPr>
                      <a:r>
                        <a:rPr lang="es-ES" sz="650" spc="0">
                          <a:solidFill>
                            <a:srgbClr val="000000"/>
                          </a:solidFill>
                          <a:latin typeface="Bookman Old Style" pitchFamily="1" panose="02020603050405020304"/>
                        </a:rPr>
                        <a:t>TRINIDAD RUIZ,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TRINIDAD RUIZ, MARIA DE LA ENCARNACIÓN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TRIVIN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 PALOMO ,JOSÉVICENTE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TROCA MARI´N,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15"/>
                        </a:spcAft>
                      </a:pPr>
                      <a:r>
                        <a:rPr lang="es-ES" sz="650" spc="0">
                          <a:solidFill>
                            <a:srgbClr val="000000"/>
                          </a:solidFill>
                          <a:latin typeface="Bookman Old Style" pitchFamily="1" panose="02020603050405020304"/>
                        </a:rPr>
                        <a:t>TROCA TORRADO, CÉSAR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TROCA TORRADO, CÉSAR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TROCA TORRADO, CÉSAR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TROYA GARCI´A,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25"/>
                        </a:spcAft>
                      </a:pPr>
                      <a:r>
                        <a:rPr lang="es-ES" sz="650" spc="0">
                          <a:solidFill>
                            <a:srgbClr val="000000"/>
                          </a:solidFill>
                          <a:latin typeface="Bookman Old Style" pitchFamily="1" panose="02020603050405020304"/>
                        </a:rPr>
                        <a:t>TRUJILLO BOTE, MARIA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TÜRSCHMANN, ILONA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TURZA VILLALOBOS, ANTONIO ALI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UBIETO GONZÁLEZ, LUIS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UGARTEMENDIA UGALDE, LIERNI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UGARTEMENDIA UGALDE, LIERNI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20"/>
                        </a:spcAft>
                      </a:pPr>
                      <a:r>
                        <a:rPr lang="es-ES" sz="650" spc="0">
                          <a:solidFill>
                            <a:srgbClr val="000000"/>
                          </a:solidFill>
                          <a:latin typeface="Bookman Old Style" pitchFamily="1" panose="02020603050405020304"/>
                        </a:rPr>
                        <a:t>ULLÁN GONZÁLEZ,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URETA CIFUENTES, SILVIA XIMENA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URIARTE GUERRA,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URQUIJO PRESA, SONIA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UTRERO METIDIERI, MARI´A CORONADA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VACA MÁRQUEZ, LUIS MARCIAL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VACAS COLLADO,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VACAS RAMOS, TRINIDAD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VACAS SANTIAGO, MARIAVISITACION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VACAS ZAMBRANO,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VACAS ZAMBRANO,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VADILLO RODRI´GUEZ,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VAGACE RANGEL, RAMÓN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VALADÉS NIETO, RICARDO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VALARES MASA,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15"/>
                        </a:spcAft>
                      </a:pPr>
                      <a:r>
                        <a:rPr lang="es-ES" sz="650" spc="0">
                          <a:solidFill>
                            <a:srgbClr val="000000"/>
                          </a:solidFill>
                          <a:latin typeface="Bookman Old Style" pitchFamily="1" panose="02020603050405020304"/>
                        </a:rPr>
                        <a:t>VALC ÁRCEL MAQUEDA, HORACIO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VALDÉS SÁNCHEZ, MARI´A DE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VALDÉS SÁNCHEZ, RUTH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VALDEZ GONZÁLEZ, ARANZA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VALDIVIA NAVARRO,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VALDIVIELSO LÓPEZ, FÁTIMA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VALDIVIELSO PABLO, ÁNGEL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VALENCIA DOMI´NGUEZ, ISMAEL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VALENCIA PARRA, LOURDES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VALENCIA VILLEJO,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VALENCIAALFONSO, AGUSTI´NJAVIER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VALENCIANO PAUMARD, FÁTIMA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VALENCIANO PAUMARD, FÁTIMA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VALENCIARUIZ, JULIANA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VALENZUELA CLAROS, MARIA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VALERA MARTI´N, ELVIRA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2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3429000"/>
              </a:tabLst>
            </a:pPr>
            <a:r>
              <a:rPr lang="es-ES" sz="1150" spc="25">
                <a:solidFill>
                  <a:srgbClr val="000000"/>
                </a:solidFill>
                <a:latin typeface="Arial" pitchFamily="2" panose="02020603050405020304"/>
              </a:rPr>
              <a:t>198 </a:t>
            </a:r>
            <a:r>
              <a:rPr lang="es-ES" sz="1050" b="1" spc="25">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303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668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VALERO CH ÁVEZ, FRANCISCO JAVIER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VALERO SANABRIA, DOMINGO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VALERO SEQUEDO,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VALHONDO GARCI´A,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VALIENTE PALOP, LIDIA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VALIENTEPALOP,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VALLE CERRATO, LUCI´A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VALLE CRUZ,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VALLE DEL PINO, NURIA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VALLE LEÓN,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VALLE MARCOS, CARMEN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VALLEJO MUÑANA, MARI´A MONTAÑA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VALLEJO MUÑANA, MARI´A MONTAÑA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VALMORISCO RODRI´GUEZ, CELIA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VALTUEÑA SÁNCHEZ,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VALVERDE ÁLVAREZ,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VALVERDE CASTILLA, GABRIELANTONIO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VALVERDE CASTILLA, GABRIELANTONIO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VALVERDE CASTILLO, M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VALVERDE GIL,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VALVERDE MIRÓ, LUCI´A DEL VALLE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VAQUERIZO BENI´TEZ,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VAQUERO DOMI´NGUEZ,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VAQUERO MARTI´NEZ,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VAQUERO MARTI´NEZ,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800"/>
                        </a:lnSpc>
                        <a:spcBef>
                          <a:spcPts val="0"/>
                        </a:spcBef>
                        <a:spcAft>
                          <a:spcPts val="5"/>
                        </a:spcAft>
                      </a:pPr>
                      <a:r>
                        <a:rPr lang="es-ES" sz="650" spc="0">
                          <a:solidFill>
                            <a:srgbClr val="000000"/>
                          </a:solidFill>
                          <a:latin typeface="Bookman Old Style" pitchFamily="1" panose="02020603050405020304"/>
                        </a:rPr>
                        <a:t>VAQUERO MARTI´NEZ,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VAQUERO MARTI´NEZ, JOSÉMANUEL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VARA GANUZA, ELENA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VASCO TORRADO,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VASCO TORRADO,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VAZQUEZ BRAVO, JOSE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VÁZQUEZ CASTELA,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VÁZQUEZ CONEJERO,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VÁZQUEZ DE CASTRO,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VÁZQUEZ FERRERA, ISRAEL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VÁZQUEZ FERRERA, ISRAEL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VÁZQUEZ GONZÁLEZ,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VÁZQUEZ GONZÁLEZ,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VÁZQUEZ HERNÁNDEZ,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VÁZQUEZ HERNÁNDEZ,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EN 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VÁZQUEZ LÓPEZ,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VÁZQUEZ LÓPEZ,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CONTAMINACIÓN AMBIENTAL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VÁZQUEZ MARTI´N,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VÁZQUEZ MAYA, MARI´A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VÁZQUEZ PERÓN, JUAN BLAS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VÁZQUEZ RODRI´GUEZ, DAVID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VÁZQUEZ SÁNCHEZ,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VEGA BERMÚDEZ, DAVID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VEGA DE LLERA,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VEGA DE LLERA,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VEGA EGEA,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VEGA MEDINA, FRANCISCO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VEGA MONTES, ENRIQUE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VEGA REINA,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VELARDE MOYA, MARI´A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VELARDE MOYA, MARI´A ROSA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VELARDIEZ SALAS,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VELARDO MICHARET,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VELASCO GALLARDO,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VELASCO GALLARDO,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VELASCO PERERA, ARACELI REMEDIOS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VELASCO TRASMONTE,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VELASCO TRASMONTE, FÁTIMA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VELAZQUEZ JUAREZ, NORI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VELÁZQUEZ MOLINERO, MARIAROCI´O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VELÁZQUEZ MOLINERO,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V´ELEZ FERREIRA,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FI´SICA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VÉLEZ GÓMEZ–LOBO,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VELILLA ROMERO,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VENEGAS GONZÁLEZ,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VENEGAS GONZÁLEZ, FRANCISCA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VENEGAS MANSO, JESÚS ARTURO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VENEGAS MANSO, JESÚS ARTURO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VENEGAS M´ENDEZ,JOSE LEANDRO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VENEGAS NEBREDA, MARIA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VENEGAS PAREJO, FRANCISCO 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VENEGAS RAMOS, MARGARITA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VENTURA BARQUERO, ANDRES AVELINO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VERA CABELLO,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VERA CASTAÑO, ISABEL 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9055" rIns="0" bIns="0" anchor="t"/>
          <a:lstStyle/>
          <a:p>
            <a:pPr marL="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2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95300"/>
            <a:ext cx="5818505"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0">
                <a:solidFill>
                  <a:srgbClr val="000000"/>
                </a:solidFill>
                <a:latin typeface="Bookman Old Style" pitchFamily="1" panose="02020603050405020304"/>
              </a:rPr>
              <a:t>6. Estudiantes </a:t>
            </a:r>
            <a:r>
              <a:rPr lang="es-ES" sz="1150" spc="0">
                <a:solidFill>
                  <a:srgbClr val="000000"/>
                </a:solidFill>
                <a:latin typeface="Arial" pitchFamily="2" panose="02020603050405020304"/>
              </a:rPr>
              <a:t>199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40">
                <a:solidFill>
                  <a:srgbClr val="000000"/>
                </a:solidFill>
                <a:latin typeface="Times New Roman" pitchFamily="1" panose="02020603050405020304"/>
              </a:rPr>
              <a:t>GRADUADOS DE LA FACULTAD DE CIENCIAS 1993 2018 </a:t>
            </a:r>
          </a:p>
        </p:txBody>
      </p:sp>
      <p:graphicFrame>
        <p:nvGraphicFramePr>
          <p:cNvPr id="5" name=""/>
          <p:cNvGraphicFramePr>
            <a:graphicFrameLocks noGrp="1"/>
          </p:cNvGraphicFramePr>
          <p:nvPr/>
        </p:nvGraphicFramePr>
        <p:xfrm>
          <a:off x="1097280" y="1017905"/>
          <a:ext cx="5818505" cy="8713470"/>
        </p:xfrm>
        <a:graphic>
          <a:graphicData uri="http://schemas.openxmlformats.org/drawingml/2006/table">
            <a:tbl>
              <a:tblGrid>
                <a:gridCol w="2618105"/>
                <a:gridCol w="2587625"/>
                <a:gridCol w="567055"/>
              </a:tblGrid>
              <a:tr h="133985">
                <a:tc>
                  <a:txBody>
                    <a:bodyPr vert="horz" anchor="t"/>
                    <a:lstStyle/>
                    <a:p>
                      <a:pPr marL="11303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985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VERA CASTAÑO, ISABEL DE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3505">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VERA GONZÁLEZ,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VERA MARI´N,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VERA PURIFICACION,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VERA TRUJILLO, VANESA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VERDASCO BLANCO,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5"/>
                        </a:spcAft>
                      </a:pPr>
                      <a:r>
                        <a:rPr lang="es-ES" sz="650" spc="0">
                          <a:solidFill>
                            <a:srgbClr val="000000"/>
                          </a:solidFill>
                          <a:latin typeface="Bookman Old Style" pitchFamily="1" panose="02020603050405020304"/>
                        </a:rPr>
                        <a:t>VERNA, ALESSIO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VIAL ÁS FERNÁNDEZ, VITAL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VICENTE CESTERO, ELOY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VICENTE CESTERO, ELOY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5"/>
                        </a:spcAft>
                      </a:pPr>
                      <a:r>
                        <a:rPr lang="es-ES" sz="650" spc="0">
                          <a:solidFill>
                            <a:srgbClr val="000000"/>
                          </a:solidFill>
                          <a:latin typeface="Bookman Old Style" pitchFamily="1" panose="02020603050405020304"/>
                        </a:rPr>
                        <a:t>VICENTE CIUDAD,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VICENTE GÓMEZ,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VICENTE LEAL,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VICENTE MARTI´N, VICTORIA ESTER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25"/>
                        </a:spcAft>
                      </a:pPr>
                      <a:r>
                        <a:rPr lang="es-ES" sz="650" spc="0">
                          <a:solidFill>
                            <a:srgbClr val="000000"/>
                          </a:solidFill>
                          <a:latin typeface="Bookman Old Style" pitchFamily="1" panose="02020603050405020304"/>
                        </a:rPr>
                        <a:t>VICENTE MUÑOZ, SARA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25"/>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VICENTE PARRA,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VICENTE PORRAS,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VICENTE QUINTERO,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VICENTE RIVERA, VICENTE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VICENTE ROJAS,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VICENTINI, FLORENCIA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EN BIOTECNOLOGI´A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VICHO TARRIÑO, HIGINIO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VIDIGAL GAMERO, CONCEPCIÓN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VIEJO GONZÁLEZ, RAFAEL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VIELBA QUINTANA,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VIERA RODRI´GUEZ,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VIGARA VILAPLANA, JUAN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VIGARIO TRENADO,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VILA RODRIGUEZ, AURORA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VILLA BRAVO, ESTHER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VILLA CARBALLAR,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VILLA MORALES, JUAN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VILLA PÉREZ,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VILLA PODEROSO, LAURA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VILLAFAINA GUERRERO,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5"/>
                        </a:spcAft>
                      </a:pPr>
                      <a:r>
                        <a:rPr lang="es-ES" sz="650" spc="0">
                          <a:solidFill>
                            <a:srgbClr val="000000"/>
                          </a:solidFill>
                          <a:latin typeface="Bookman Old Style" pitchFamily="1" panose="02020603050405020304"/>
                        </a:rPr>
                        <a:t>VILLAFANES BERNET,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VILLALOBOS MURILLO,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MATEMATICAS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VILLALOBOS MURILLO,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VILLALOBOS RIVERA,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2007–08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5"/>
                        </a:spcAft>
                      </a:pPr>
                      <a:r>
                        <a:rPr lang="es-ES" sz="650" spc="0">
                          <a:solidFill>
                            <a:srgbClr val="000000"/>
                          </a:solidFill>
                          <a:latin typeface="Bookman Old Style" pitchFamily="1" panose="02020603050405020304"/>
                        </a:rPr>
                        <a:t>VILLALOBOS SALGUERO,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VILLANUEVA CARMONA,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GRADO EN BIOTECNOLOGI´A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VILLAR BENI´TEZ,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VILLAR LOZANO,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VILLAR LOZANO,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VILLARES GÓMEZ, GEMA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VILLARROEL SOLI´S, MARIO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2000–01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VILLAS </a:t>
                      </a:r>
                      <a:r>
                        <a:rPr lang="es-ES" sz="650" baseline="30000" spc="0">
                          <a:solidFill>
                            <a:srgbClr val="000000"/>
                          </a:solidFill>
                          <a:latin typeface="Bookman Old Style" pitchFamily="1" panose="02020603050405020304"/>
                        </a:rPr>
                        <a:t>ÁN</a:t>
                      </a:r>
                      <a:r>
                        <a:rPr lang="es-ES" sz="650" spc="0">
                          <a:solidFill>
                            <a:srgbClr val="000000"/>
                          </a:solidFill>
                          <a:latin typeface="Bookman Old Style" pitchFamily="1" panose="02020603050405020304"/>
                        </a:rPr>
                        <a:t> BARROSO,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VILLEGA SALVAREZ, EULISES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VILLEGAS SÁNCHEZ, MARI´A AUXILIADORA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1997–98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VILLOSLADA BENEGASI, MARIA LUISA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VINAGRE ARIAS,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VINAGRE GARCI´A, JUANA VICTORIA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VINAGRE IZQUIERDO, CELIA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VIÑUELA ROSA,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VIÑUELAS ZAHINOS, EMILIO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VIRTANEN, TANJASUSANNA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ALUMNOS DE PROGRAMAS DE INTERCAMBIO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VIVAS MARTI´N,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700"/>
                        </a:lnSpc>
                        <a:spcBef>
                          <a:spcPts val="0"/>
                        </a:spcBef>
                        <a:spcAft>
                          <a:spcPts val="25"/>
                        </a:spcAft>
                      </a:pPr>
                      <a:r>
                        <a:rPr lang="es-ES" sz="650" spc="0">
                          <a:solidFill>
                            <a:srgbClr val="000000"/>
                          </a:solidFill>
                          <a:latin typeface="Bookman Old Style" pitchFamily="1" panose="02020603050405020304"/>
                        </a:rPr>
                        <a:t>VIVAS MATEOS,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50" spc="0">
                          <a:solidFill>
                            <a:srgbClr val="000000"/>
                          </a:solidFill>
                          <a:latin typeface="Bookman Old Style" pitchFamily="1" panose="02020603050405020304"/>
                        </a:rPr>
                        <a:t>Lic. EN FISICA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25"/>
                        </a:spcAft>
                      </a:pPr>
                      <a:r>
                        <a:rPr lang="es-ES" sz="650" spc="0">
                          <a:solidFill>
                            <a:srgbClr val="000000"/>
                          </a:solidFill>
                          <a:latin typeface="Bookman Old Style"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VIVAS PARIENTE,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VIVAS RUIZ,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VIVIENS MARTI´N,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VIZCAI´NO ENCINA,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VIZCAI´NO HERNÁNDEZ,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VIZCAI´NO QUINTANA, MARI´A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15"/>
                        </a:spcAft>
                      </a:pPr>
                      <a:r>
                        <a:rPr lang="es-ES" sz="650" spc="0">
                          <a:solidFill>
                            <a:srgbClr val="000000"/>
                          </a:solidFill>
                          <a:latin typeface="Bookman Old Style" pitchFamily="1" panose="02020603050405020304"/>
                        </a:rPr>
                        <a:t>VIZCAI´NO QUINTANA, MARI´A SOLEDAD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1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650" spc="0">
                          <a:solidFill>
                            <a:srgbClr val="000000"/>
                          </a:solidFill>
                          <a:latin typeface="Bookman Old Style" pitchFamily="1" panose="02020603050405020304"/>
                        </a:rPr>
                        <a:t>2014–15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VIZUETE CASTILLO, JOSEFA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VIZUETE ALEJANDRE,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VIZUETE MUÑOZ, JOSE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MATEMATICAS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VIZUETE MURO,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2001–02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700"/>
                        </a:lnSpc>
                        <a:spcBef>
                          <a:spcPts val="0"/>
                        </a:spcBef>
                        <a:spcAft>
                          <a:spcPts val="15"/>
                        </a:spcAft>
                      </a:pPr>
                      <a:r>
                        <a:rPr lang="es-ES" sz="650" spc="0">
                          <a:solidFill>
                            <a:srgbClr val="000000"/>
                          </a:solidFill>
                          <a:latin typeface="Bookman Old Style" pitchFamily="1" panose="02020603050405020304"/>
                        </a:rPr>
                        <a:t>VOZMEDIANO LEÓN, FÉLIX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WERE EDUARDO, ANA MARGARIDA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YÁÑEZ MURILLO,DIEGO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1996–97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YÁÑEZ SÁNCHEZ,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2010–11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YATE MESA, ANGEI DANNIELA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6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YBARRA , NELSON FABIAN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Bookman Old Style"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YEDRO RIVERA,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YEPES BARRERA,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1993–94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650" spc="0">
                          <a:solidFill>
                            <a:srgbClr val="000000"/>
                          </a:solidFill>
                          <a:latin typeface="Bookman Old Style" pitchFamily="1" panose="02020603050405020304"/>
                        </a:rPr>
                        <a:t>YLLANA PRIETO, FÉLIX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GRADO EN BIOLOGI´A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10"/>
                        </a:spcAft>
                      </a:pPr>
                      <a:r>
                        <a:rPr lang="es-ES" sz="650" spc="0">
                          <a:solidFill>
                            <a:srgbClr val="000000"/>
                          </a:solidFill>
                          <a:latin typeface="Bookman Old Style" pitchFamily="1" panose="02020603050405020304"/>
                        </a:rPr>
                        <a:t>YLLANA PRIETO, FÉLIX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5"/>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YORK, RUSSELL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0"/>
                        </a:spcAft>
                      </a:pPr>
                      <a:r>
                        <a:rPr lang="es-ES" sz="650" spc="0">
                          <a:solidFill>
                            <a:srgbClr val="000000"/>
                          </a:solidFill>
                          <a:latin typeface="Bookman Old Style"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0"/>
                        </a:spcAft>
                      </a:pPr>
                      <a:r>
                        <a:rPr lang="es-ES" sz="650" spc="0">
                          <a:solidFill>
                            <a:srgbClr val="000000"/>
                          </a:solidFill>
                          <a:latin typeface="Bookman Old Style"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10668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74420" y="9731375"/>
            <a:ext cx="581850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74420" y="685800"/>
            <a:ext cx="5424805" cy="0"/>
          </a:xfrm>
          <a:prstGeom prst="line">
            <a:avLst/>
          </a:prstGeom>
          <a:ln w="6350" cmpd="sng">
            <a:solidFill>
              <a:srgbClr val="000000"/>
            </a:solidFill>
          </a:ln>
        </p:spPr>
      </p:cxnSp>
      <p:cxnSp>
        <p:nvCxnSpPr>
          <p:cNvPr id="8"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2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4420" y="482600"/>
            <a:ext cx="5818505" cy="199390"/>
          </a:xfrm>
          <a:prstGeom prst="rect">
            <a:avLst/>
          </a:prstGeom>
          <a:noFill/>
          <a:ln w="0" cmpd="sng">
            <a:noFill/>
            <a:prstDash val="solid"/>
          </a:ln>
        </p:spPr>
        <p:txBody>
          <a:bodyPr vert="horz" lIns="0" tIns="5080" rIns="0" bIns="0" anchor="t"/>
          <a:lstStyle/>
          <a:p>
            <a:pPr marL="0" marR="0" indent="0" algn="l">
              <a:lnSpc>
                <a:spcPts val="1400"/>
              </a:lnSpc>
              <a:spcAft>
                <a:spcPts val="60"/>
              </a:spcAft>
              <a:tabLst>
                <a:tab algn="l" pos="3429000"/>
              </a:tabLst>
            </a:pPr>
            <a:r>
              <a:rPr lang="es-ES" sz="1300" spc="0">
                <a:solidFill>
                  <a:srgbClr val="000000"/>
                </a:solidFill>
                <a:latin typeface="Garamond" pitchFamily="1" panose="02020603050405020304"/>
              </a:rPr>
              <a:t>200 </a:t>
            </a:r>
            <a:r>
              <a:rPr lang="es-ES" sz="1150" spc="0">
                <a:solidFill>
                  <a:srgbClr val="000000"/>
                </a:solidFill>
                <a:latin typeface="Bookman Old Style" pitchFamily="1" panose="02020603050405020304"/>
              </a:rPr>
              <a:t>6.2. Estudiantes egresados </a:t>
            </a:r>
          </a:p>
        </p:txBody>
      </p:sp>
      <p:sp>
        <p:nvSpPr>
          <p:cNvPr id="3" name=""/>
          <p:cNvSpPr/>
          <p:nvPr>
            <p:ph type="body" idx="10"/>
          </p:nvPr>
        </p:nvSpPr>
        <p:spPr>
          <a:xfrm>
            <a:off x="1074420" y="681990"/>
            <a:ext cx="5818505" cy="335915"/>
          </a:xfrm>
          <a:prstGeom prst="rect">
            <a:avLst/>
          </a:prstGeom>
          <a:noFill/>
          <a:ln w="0" cmpd="sng">
            <a:noFill/>
            <a:prstDash val="solid"/>
          </a:ln>
        </p:spPr>
        <p:txBody>
          <a:bodyPr vert="horz" lIns="0" tIns="186690" rIns="0" bIns="0" anchor="t"/>
          <a:lstStyle/>
          <a:p>
            <a:pPr marL="0" marR="0" indent="0" algn="ctr">
              <a:lnSpc>
                <a:spcPts val="1200"/>
              </a:lnSpc>
              <a:spcAft>
                <a:spcPts val="0"/>
              </a:spcAft>
            </a:pPr>
            <a:r>
              <a:rPr lang="es-ES" sz="1100" spc="25">
                <a:solidFill>
                  <a:srgbClr val="000000"/>
                </a:solidFill>
                <a:latin typeface="Times New Roman" pitchFamily="1" panose="02020603050405020304"/>
              </a:rPr>
              <a:t>GRADUADOS DE LA FACULTAD DE CIENCIAS 1993–2018 </a:t>
            </a:r>
          </a:p>
        </p:txBody>
      </p:sp>
      <p:graphicFrame>
        <p:nvGraphicFramePr>
          <p:cNvPr id="5" name=""/>
          <p:cNvGraphicFramePr>
            <a:graphicFrameLocks noGrp="1"/>
          </p:cNvGraphicFramePr>
          <p:nvPr/>
        </p:nvGraphicFramePr>
        <p:xfrm>
          <a:off x="1097280" y="1017905"/>
          <a:ext cx="5818505" cy="3983355"/>
        </p:xfrm>
        <a:graphic>
          <a:graphicData uri="http://schemas.openxmlformats.org/drawingml/2006/table">
            <a:tbl>
              <a:tblGrid>
                <a:gridCol w="2618105"/>
                <a:gridCol w="2587625"/>
                <a:gridCol w="567055"/>
              </a:tblGrid>
              <a:tr h="133985">
                <a:tc>
                  <a:txBody>
                    <a:bodyPr vert="horz" anchor="t"/>
                    <a:lstStyle/>
                    <a:p>
                      <a:pPr marL="113030" marR="0" indent="0" algn="l">
                        <a:lnSpc>
                          <a:spcPts val="1000"/>
                        </a:lnSpc>
                        <a:spcBef>
                          <a:spcPts val="0"/>
                        </a:spcBef>
                        <a:spcAft>
                          <a:spcPts val="0"/>
                        </a:spcAft>
                      </a:pPr>
                      <a:r>
                        <a:rPr lang="es-ES" sz="110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1100" spc="0">
                          <a:solidFill>
                            <a:srgbClr val="000000"/>
                          </a:solidFill>
                          <a:latin typeface="Times New Roman" pitchFamily="1" panose="02020603050405020304"/>
                        </a:rPr>
                        <a:t>Titulación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30810" indent="0" algn="r">
                        <a:lnSpc>
                          <a:spcPts val="1000"/>
                        </a:lnSpc>
                        <a:spcBef>
                          <a:spcPts val="0"/>
                        </a:spcBef>
                        <a:spcAft>
                          <a:spcPts val="0"/>
                        </a:spcAft>
                      </a:pPr>
                      <a:r>
                        <a:rPr lang="es-ES" sz="11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0985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YUSTE CÓRDOBA, ADA VICTORIA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YUSTE RUIZ,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800"/>
                        </a:lnSpc>
                        <a:spcBef>
                          <a:spcPts val="0"/>
                        </a:spcBef>
                        <a:spcAft>
                          <a:spcPts val="20"/>
                        </a:spcAft>
                      </a:pPr>
                      <a:r>
                        <a:rPr lang="es-ES" sz="700" spc="0">
                          <a:solidFill>
                            <a:srgbClr val="000000"/>
                          </a:solidFill>
                          <a:latin typeface="Garamond" pitchFamily="1" panose="02020603050405020304"/>
                        </a:rPr>
                        <a:t>ZABALA SANTURINO,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15"/>
                        </a:spcAft>
                      </a:pPr>
                      <a:r>
                        <a:rPr lang="es-ES" sz="700" spc="0">
                          <a:solidFill>
                            <a:srgbClr val="000000"/>
                          </a:solidFill>
                          <a:latin typeface="Garamond" pitchFamily="1" panose="02020603050405020304"/>
                        </a:rPr>
                        <a:t>ZABALA SANTURINO,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2013–14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ZACARI´AS DI´EZ,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2009–10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ZACARI´AS DI´EZ, MARI´A DOLORES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35"/>
                        </a:spcAft>
                      </a:pPr>
                      <a:r>
                        <a:rPr lang="es-ES" sz="700" spc="0">
                          <a:solidFill>
                            <a:srgbClr val="000000"/>
                          </a:solidFill>
                          <a:latin typeface="Garamond" pitchFamily="1" panose="02020603050405020304"/>
                        </a:rPr>
                        <a:t>ZAHINO CARVAJAL,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QUIMICAS (PLAN DE 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20"/>
                        </a:spcAft>
                      </a:pPr>
                      <a:r>
                        <a:rPr lang="es-ES" sz="700" spc="0">
                          <a:solidFill>
                            <a:srgbClr val="000000"/>
                          </a:solidFill>
                          <a:latin typeface="Garamond" pitchFamily="1" panose="02020603050405020304"/>
                        </a:rPr>
                        <a:t>ZAHI´NO CURADO,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15"/>
                        </a:spcAft>
                      </a:pPr>
                      <a:r>
                        <a:rPr lang="es-ES" sz="700" spc="0">
                          <a:solidFill>
                            <a:srgbClr val="000000"/>
                          </a:solidFill>
                          <a:latin typeface="Garamond" pitchFamily="1" panose="02020603050405020304"/>
                        </a:rPr>
                        <a:t>ZAHINOS LÓPEZ,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QUIMICA (PLAN 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2005–06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ZAHÍN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 CHAC ÓN, LAURA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1998–99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700" spc="0">
                          <a:solidFill>
                            <a:srgbClr val="000000"/>
                          </a:solidFill>
                          <a:latin typeface="Garamond" pitchFamily="1" panose="02020603050405020304"/>
                        </a:rPr>
                        <a:t>ZAHÍN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OS CHAC ÓN, ROSA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BIOLÓGICAS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5"/>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ZAJARA GONZÁLEZ, AGUSTI´N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1994–95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20"/>
                        </a:spcAft>
                      </a:pPr>
                      <a:r>
                        <a:rPr lang="es-ES" sz="700" spc="0">
                          <a:solidFill>
                            <a:srgbClr val="000000"/>
                          </a:solidFill>
                          <a:latin typeface="Garamond" pitchFamily="1" panose="02020603050405020304"/>
                        </a:rPr>
                        <a:t>ZAJARA GONZÁLEZ, AGUSTI´N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Y TECNICAS ESTADISTICAS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2004–05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10"/>
                        </a:spcAft>
                      </a:pPr>
                      <a:r>
                        <a:rPr lang="es-ES" sz="700" spc="0">
                          <a:solidFill>
                            <a:srgbClr val="000000"/>
                          </a:solidFill>
                          <a:latin typeface="Garamond" pitchFamily="1" panose="02020603050405020304"/>
                        </a:rPr>
                        <a:t>ZAMARRIPA SEGOVIA, GEORGINA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ZAMBRANO CASIMIRO,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M.U. For. Prof. EN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2015–16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ZAMBRANO COLLADO,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30"/>
                        </a:spcAft>
                      </a:pPr>
                      <a:r>
                        <a:rPr lang="es-ES" sz="700" spc="0">
                          <a:solidFill>
                            <a:srgbClr val="000000"/>
                          </a:solidFill>
                          <a:latin typeface="Garamond" pitchFamily="1" panose="02020603050405020304"/>
                        </a:rPr>
                        <a:t>ZAMBRANO MEDINA,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CIENCIAS: Sec. QUI´MICAS (PLAN 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20"/>
                        </a:spcAft>
                      </a:pPr>
                      <a:r>
                        <a:rPr lang="es-ES" sz="700" spc="0">
                          <a:solidFill>
                            <a:srgbClr val="000000"/>
                          </a:solidFill>
                          <a:latin typeface="Garamond" pitchFamily="1" panose="02020603050405020304"/>
                        </a:rPr>
                        <a:t>ZAMBRANO RÁMIREZ,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00" spc="0">
                          <a:solidFill>
                            <a:srgbClr val="000000"/>
                          </a:solidFill>
                          <a:latin typeface="Garamond" pitchFamily="1" panose="02020603050405020304"/>
                        </a:rPr>
                        <a:t>Lic. EN FISICA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1999–00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ZAMORA CABANILLAS, JUAN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ZAMORA DOMI´NGUEZ,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ENOLOGIA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800"/>
                        </a:lnSpc>
                        <a:spcBef>
                          <a:spcPts val="0"/>
                        </a:spcBef>
                        <a:spcAft>
                          <a:spcPts val="40"/>
                        </a:spcAft>
                      </a:pPr>
                      <a:r>
                        <a:rPr lang="es-ES" sz="700" spc="0">
                          <a:solidFill>
                            <a:srgbClr val="000000"/>
                          </a:solidFill>
                          <a:latin typeface="Garamond" pitchFamily="1" panose="02020603050405020304"/>
                        </a:rPr>
                        <a:t>ZAMORA GONZÁLEZ, SANDRA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30"/>
                        </a:spcAft>
                      </a:pPr>
                      <a:r>
                        <a:rPr lang="es-ES" sz="700" spc="0">
                          <a:solidFill>
                            <a:srgbClr val="000000"/>
                          </a:solidFill>
                          <a:latin typeface="Garamond" pitchFamily="1" panose="02020603050405020304"/>
                        </a:rPr>
                        <a:t>2002–03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ZAMORA RODRI´GUEZ, VI´CTOR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2006–07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15"/>
                        </a:spcAft>
                      </a:pPr>
                      <a:r>
                        <a:rPr lang="es-ES" sz="700" spc="0">
                          <a:solidFill>
                            <a:srgbClr val="000000"/>
                          </a:solidFill>
                          <a:latin typeface="Garamond" pitchFamily="1" panose="02020603050405020304"/>
                        </a:rPr>
                        <a:t>ZAMORA RODRI´GUEZ,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5"/>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ZAMORA RODRI´GUEZ, MARI´A MACARENA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2012–13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ZAPATA MÁRQUEZ,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BIOLOGI´A (PLAN 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2003–04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ZAPATA MENA, RAFAEL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Sec. MATEMÁTICAS (PLAN 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1995–96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ZARONIKA KARAGIANNI, IOANNA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2016–17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113030" marR="0" indent="0" algn="l">
                        <a:lnSpc>
                          <a:spcPts val="700"/>
                        </a:lnSpc>
                        <a:spcBef>
                          <a:spcPts val="0"/>
                        </a:spcBef>
                        <a:spcAft>
                          <a:spcPts val="20"/>
                        </a:spcAft>
                      </a:pPr>
                      <a:r>
                        <a:rPr lang="es-ES" sz="700" spc="0">
                          <a:solidFill>
                            <a:srgbClr val="000000"/>
                          </a:solidFill>
                          <a:latin typeface="Garamond" pitchFamily="1" panose="02020603050405020304"/>
                        </a:rPr>
                        <a:t>ZARZA BELMONTE,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5"/>
                        </a:spcAft>
                      </a:pPr>
                      <a:r>
                        <a:rPr lang="es-ES" sz="700" spc="0">
                          <a:solidFill>
                            <a:srgbClr val="000000"/>
                          </a:solidFill>
                          <a:latin typeface="Garamond" pitchFamily="1" panose="02020603050405020304"/>
                        </a:rPr>
                        <a:t>GRADO EN FI´SICA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10"/>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800"/>
                        </a:lnSpc>
                        <a:spcBef>
                          <a:spcPts val="0"/>
                        </a:spcBef>
                        <a:spcAft>
                          <a:spcPts val="0"/>
                        </a:spcAft>
                      </a:pPr>
                      <a:r>
                        <a:rPr lang="es-ES" sz="700" spc="0">
                          <a:solidFill>
                            <a:srgbClr val="000000"/>
                          </a:solidFill>
                          <a:latin typeface="Garamond" pitchFamily="1" panose="02020603050405020304"/>
                        </a:rPr>
                        <a:t>ZARZA REY, TERESA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2008–09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700" spc="0">
                          <a:solidFill>
                            <a:srgbClr val="000000"/>
                          </a:solidFill>
                          <a:latin typeface="Garamond" pitchFamily="1" panose="02020603050405020304"/>
                        </a:rPr>
                        <a:t>ZAZO HIDALGO, EVERILDA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Garamond" pitchFamily="1" panose="02020603050405020304"/>
                        </a:rPr>
                        <a:t>Lic. EN 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30810" indent="0" algn="r">
                        <a:lnSpc>
                          <a:spcPts val="700"/>
                        </a:lnSpc>
                        <a:spcBef>
                          <a:spcPts val="0"/>
                        </a:spcBef>
                        <a:spcAft>
                          <a:spcPts val="0"/>
                        </a:spcAft>
                      </a:pPr>
                      <a:r>
                        <a:rPr lang="es-ES" sz="700" spc="0">
                          <a:solidFill>
                            <a:srgbClr val="000000"/>
                          </a:solidFill>
                          <a:latin typeface="Garamond" pitchFamily="1" panose="02020603050405020304"/>
                        </a:rPr>
                        <a:t>2011–12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113030" marR="0" indent="0" algn="l">
                        <a:lnSpc>
                          <a:spcPts val="800"/>
                        </a:lnSpc>
                        <a:spcBef>
                          <a:spcPts val="0"/>
                        </a:spcBef>
                        <a:spcAft>
                          <a:spcPts val="35"/>
                        </a:spcAft>
                      </a:pPr>
                      <a:r>
                        <a:rPr lang="es-ES" sz="700" spc="0">
                          <a:solidFill>
                            <a:srgbClr val="000000"/>
                          </a:solidFill>
                          <a:latin typeface="Garamond" pitchFamily="1" panose="02020603050405020304"/>
                        </a:rPr>
                        <a:t>ZUN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IGA PÉREZ, FRIDA KAREN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800"/>
                        </a:lnSpc>
                        <a:spcBef>
                          <a:spcPts val="0"/>
                        </a:spcBef>
                        <a:spcAft>
                          <a:spcPts val="70"/>
                        </a:spcAft>
                      </a:pPr>
                      <a:r>
                        <a:rPr lang="es-ES" sz="700" spc="0">
                          <a:solidFill>
                            <a:srgbClr val="000000"/>
                          </a:solidFill>
                          <a:latin typeface="Garamond" pitchFamily="1" panose="02020603050405020304"/>
                        </a:rPr>
                        <a:t>PROGRAMAS DE MOVILIDAD (Ent.) – GRADO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30810" indent="0" algn="r">
                        <a:lnSpc>
                          <a:spcPts val="700"/>
                        </a:lnSpc>
                        <a:spcBef>
                          <a:spcPts val="0"/>
                        </a:spcBef>
                        <a:spcAft>
                          <a:spcPts val="105"/>
                        </a:spcAft>
                      </a:pPr>
                      <a:r>
                        <a:rPr lang="es-ES" sz="700" spc="0">
                          <a:solidFill>
                            <a:srgbClr val="000000"/>
                          </a:solidFill>
                          <a:latin typeface="Garamond" pitchFamily="1" panose="02020603050405020304"/>
                        </a:rPr>
                        <a:t>2017–18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74420" y="5001260"/>
            <a:ext cx="5818505" cy="4730115"/>
          </a:xfrm>
          <a:prstGeom prst="rect">
            <a:avLst/>
          </a:prstGeom>
          <a:noFill/>
          <a:ln w="0" cmpd="sng">
            <a:noFill/>
            <a:prstDash val="solid"/>
          </a:ln>
        </p:spPr>
        <p:txBody>
          <a:bodyPr vert="horz" lIns="0" tIns="0" rIns="0" bIns="0" anchor="t"/>
          <a:lstStyle/>
          <a:p>
            <a:pPr marL="0" marR="0" indent="0" algn="l">
              <a:lnSpc>
                <a:spcPts val="1600"/>
              </a:lnSpc>
              <a:spcAft>
                <a:spcPts val="0"/>
              </a:spcAft>
            </a:pPr>
            <a:r>
              <a:rPr lang="es-ES" sz="1400" spc="45">
                <a:solidFill>
                  <a:srgbClr val="000000"/>
                </a:solidFill>
                <a:latin typeface="Bookman Old Style" pitchFamily="1" panose="02020603050405020304"/>
              </a:rPr>
              <a:t>6.2.3. Licenciados con Grado </a:t>
            </a:r>
          </a:p>
          <a:p>
            <a:pPr marL="0" marR="365760" indent="0" algn="just">
              <a:lnSpc>
                <a:spcPts val="1400"/>
              </a:lnSpc>
              <a:spcBef>
                <a:spcPts val="1190"/>
              </a:spcBef>
              <a:spcAft>
                <a:spcPts val="0"/>
              </a:spcAft>
            </a:pPr>
            <a:r>
              <a:rPr lang="es-ES" sz="1300" spc="0">
                <a:solidFill>
                  <a:srgbClr val="000000"/>
                </a:solidFill>
                <a:latin typeface="Garamond" pitchFamily="1" panose="02020603050405020304"/>
              </a:rPr>
              <a:t>Por resolución ministerial de 23 de septiembre de 1976 (B.O.E. de 8 de noviembre) modificada por la O.M. de 25 de abril de 1984 (B.O.E. de 18 de agosto), se aprobaron las siguientes normas para la obtención del Grado de Licenciado: </a:t>
            </a:r>
          </a:p>
          <a:p>
            <a:pPr marL="0" marR="365760" indent="0" algn="just">
              <a:lnSpc>
                <a:spcPts val="1200"/>
              </a:lnSpc>
              <a:spcBef>
                <a:spcPts val="530"/>
              </a:spcBef>
              <a:spcAft>
                <a:spcPts val="0"/>
              </a:spcAft>
            </a:pPr>
            <a:r>
              <a:rPr lang="es-ES" sz="1050" i="1" spc="0">
                <a:solidFill>
                  <a:srgbClr val="000000"/>
                </a:solidFill>
                <a:latin typeface="Times New Roman" pitchFamily="1" panose="02020603050405020304"/>
              </a:rPr>
              <a:t>Las pruebas para la obtención del Grado de Licenciado en la Facultad de Ciencias de Badajoz, de la Universidad de Extremadura, podrán realizarse con arreglo a las modalidades que se describen seguidamente, quedando facultados los estudiantes para elegir una u otra. </a:t>
            </a:r>
          </a:p>
          <a:p>
            <a:pPr marL="274320" marR="0" indent="91440" algn="l">
              <a:lnSpc>
                <a:spcPts val="1100"/>
              </a:lnSpc>
              <a:spcBef>
                <a:spcPts val="1180"/>
              </a:spcBef>
              <a:spcAft>
                <a:spcPts val="0"/>
              </a:spcAft>
              <a:buFont typeface="Bookman Old Style"/>
              <a:buAutoNum startAt="1" type="arabicPeriod"/>
            </a:pPr>
            <a:r>
              <a:rPr lang="es-ES" sz="900" b="1" spc="30">
                <a:solidFill>
                  <a:srgbClr val="000000"/>
                </a:solidFill>
                <a:latin typeface="Bookman Old Style" pitchFamily="1" panose="02020603050405020304"/>
              </a:rPr>
              <a:t>Realización de la Tesina de Licenciatura. </a:t>
            </a:r>
          </a:p>
          <a:p>
            <a:pPr marL="365760" marR="365760" indent="0" algn="just">
              <a:lnSpc>
                <a:spcPts val="1200"/>
              </a:lnSpc>
              <a:spcBef>
                <a:spcPts val="335"/>
              </a:spcBef>
              <a:spcAft>
                <a:spcPts val="0"/>
              </a:spcAft>
            </a:pPr>
            <a:r>
              <a:rPr lang="es-ES" sz="1050" i="1" spc="0">
                <a:solidFill>
                  <a:srgbClr val="000000"/>
                </a:solidFill>
                <a:latin typeface="Times New Roman" pitchFamily="1" panose="02020603050405020304"/>
              </a:rPr>
              <a:t>La colación del Grado de Licenciado por el procedimiento de Tesina deberásolicitarse en Secretaría de la Facultad, en instancia dirigida al Ilmo. Sr. Decano, con indicación del tema de la Tesina, el conforme del Director de la misma y el visto bueno del Director del Departamento en el que va a realizarse. </a:t>
            </a:r>
          </a:p>
          <a:p>
            <a:pPr marL="365760" marR="365760" indent="0" algn="just">
              <a:lnSpc>
                <a:spcPts val="1200"/>
              </a:lnSpc>
              <a:spcBef>
                <a:spcPts val="330"/>
              </a:spcBef>
              <a:spcAft>
                <a:spcPts val="0"/>
              </a:spcAft>
            </a:pPr>
            <a:r>
              <a:rPr lang="es-ES" sz="1050" i="1" spc="0">
                <a:solidFill>
                  <a:srgbClr val="000000"/>
                </a:solidFill>
                <a:latin typeface="Times New Roman" pitchFamily="1" panose="02020603050405020304"/>
              </a:rPr>
              <a:t>Una vez terminado el trabajo, el estudiante presentaráuna Memoria, con informe del director de la misma y el visto bueno del director del Departamento correspondiente. La presentación de la Tesina se verificaráen cualquier momento durante el período lectivo, debiendo entregar cinco ejemplares en la Secretaría de la Facultad. </a:t>
            </a:r>
          </a:p>
          <a:p>
            <a:pPr marL="365760" marR="365760" indent="0" algn="just">
              <a:lnSpc>
                <a:spcPts val="1200"/>
              </a:lnSpc>
              <a:spcBef>
                <a:spcPts val="330"/>
              </a:spcBef>
              <a:spcAft>
                <a:spcPts val="0"/>
              </a:spcAft>
            </a:pPr>
            <a:r>
              <a:rPr lang="es-ES" sz="1050" i="1" spc="0">
                <a:solidFill>
                  <a:srgbClr val="000000"/>
                </a:solidFill>
                <a:latin typeface="Times New Roman" pitchFamily="1" panose="02020603050405020304"/>
              </a:rPr>
              <a:t>El Tribunal, aprobado en Junta de Facultad, estaráconstituido por tres Profesores Doctores de la Facultad, uno de los cuales, al menos, seráCatedrático Numerario de Universidad y actuarácomo Presidente. El director de la Tesina formaráparte del Tribunal. </a:t>
            </a:r>
          </a:p>
          <a:p>
            <a:pPr marL="274320" marR="0" indent="91440" algn="l">
              <a:lnSpc>
                <a:spcPts val="1100"/>
              </a:lnSpc>
              <a:spcBef>
                <a:spcPts val="705"/>
              </a:spcBef>
              <a:spcAft>
                <a:spcPts val="0"/>
              </a:spcAft>
              <a:buFont typeface="Bookman Old Style"/>
              <a:buAutoNum type="arabicPeriod"/>
            </a:pPr>
            <a:r>
              <a:rPr lang="es-ES" sz="900" b="1" spc="40">
                <a:solidFill>
                  <a:srgbClr val="000000"/>
                </a:solidFill>
                <a:latin typeface="Bookman Old Style" pitchFamily="1" panose="02020603050405020304"/>
              </a:rPr>
              <a:t>Exámen de Licenciatura. </a:t>
            </a:r>
          </a:p>
          <a:p>
            <a:pPr marL="365760" marR="365760" indent="0" algn="just">
              <a:lnSpc>
                <a:spcPts val="1800"/>
              </a:lnSpc>
              <a:spcBef>
                <a:spcPts val="255"/>
              </a:spcBef>
              <a:spcAft>
                <a:spcPts val="0"/>
              </a:spcAft>
            </a:pPr>
            <a:r>
              <a:rPr lang="es-ES" sz="1050" i="1" spc="-180">
                <a:solidFill>
                  <a:srgbClr val="000000"/>
                </a:solidFill>
                <a:latin typeface="Times New Roman" pitchFamily="1" panose="02020603050405020304"/>
              </a:rPr>
              <a:t>Consistiráen la realización de dos ejercicios, uno teórico y otro práctico. el Tribunal estaráformado por tres Profesores Doctores de la Facultad, uno de los cuales seráCatedrático Numerario de Universidad. </a:t>
            </a:r>
          </a:p>
          <a:p>
            <a:pPr marL="365760" marR="365760" indent="0" algn="just">
              <a:lnSpc>
                <a:spcPts val="1200"/>
              </a:lnSpc>
              <a:spcBef>
                <a:spcPts val="290"/>
              </a:spcBef>
              <a:spcAft>
                <a:spcPts val="1225"/>
              </a:spcAft>
            </a:pPr>
            <a:r>
              <a:rPr lang="es-ES" sz="1050" i="1" spc="-5">
                <a:solidFill>
                  <a:srgbClr val="000000"/>
                </a:solidFill>
                <a:latin typeface="Times New Roman" pitchFamily="1" panose="02020603050405020304"/>
              </a:rPr>
              <a:t>La base del ejercicio teórico seráun temario (30 temas) propuesto por los directores de De-</a:t>
            </a:r>
            <a:r>
              <a:rPr lang="es-ES" sz="1050" i="1" spc="-5">
                <a:solidFill>
                  <a:srgbClr val="000000"/>
                </a:solidFill>
                <a:latin typeface="Times New Roman" pitchFamily="1" panose="02020603050405020304"/>
              </a:rPr>
              <a:t>partamento, y que deberáobrar en la Secretaría de la Facultad un mes antes de la celebración </a:t>
            </a:r>
          </a:p>
        </p:txBody>
      </p:sp>
      <p:sp>
        <p:nvSpPr>
          <p:cNvPr id="7" name=""/>
          <p:cNvSpPr/>
          <p:nvPr>
            <p:ph type="body" idx="10"/>
          </p:nvPr>
        </p:nvSpPr>
        <p:spPr>
          <a:xfrm>
            <a:off x="1074420" y="9731375"/>
            <a:ext cx="5818505" cy="238125"/>
          </a:xfrm>
          <a:prstGeom prst="rect">
            <a:avLst/>
          </a:prstGeom>
          <a:noFill/>
          <a:ln w="0" cmpd="sng">
            <a:noFill/>
            <a:prstDash val="solid"/>
          </a:ln>
        </p:spPr>
        <p:txBody>
          <a:bodyPr vert="horz" lIns="0" tIns="56515" rIns="0" bIns="0" anchor="t"/>
          <a:lstStyle/>
          <a:p>
            <a:pPr marL="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8" name=""/>
          <p:cNvCxnSpPr/>
          <p:nvPr/>
        </p:nvCxnSpPr>
        <p:spPr>
          <a:xfrm>
            <a:off x="1074420" y="685800"/>
            <a:ext cx="5424805" cy="0"/>
          </a:xfrm>
          <a:prstGeom prst="line">
            <a:avLst/>
          </a:prstGeom>
          <a:ln w="6350" cmpd="sng">
            <a:solidFill>
              <a:srgbClr val="000000"/>
            </a:solidFill>
          </a:ln>
        </p:spPr>
      </p:cxnSp>
      <p:cxnSp>
        <p:nvCxnSpPr>
          <p:cNvPr id="9" name=""/>
          <p:cNvCxnSpPr/>
          <p:nvPr/>
        </p:nvCxnSpPr>
        <p:spPr>
          <a:xfrm>
            <a:off x="1074420" y="9735185"/>
            <a:ext cx="5424805" cy="0"/>
          </a:xfrm>
          <a:prstGeom prst="line">
            <a:avLst/>
          </a:prstGeom>
          <a:ln w="6350" cmpd="sng">
            <a:solidFill>
              <a:srgbClr val="000000"/>
            </a:solidFill>
          </a:ln>
        </p:spPr>
      </p:cxnSp>
    </p:spTree>
  </p:cSld>
  <p:clrMapOvr>
    <a:masterClrMapping/>
  </p:clrMapOvr>
</p:sld>
</file>

<file path=ppt/slides/slide22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5"/>
              </a:spcAft>
              <a:tabLst>
                <a:tab algn="r" pos="5394960"/>
              </a:tabLst>
            </a:pPr>
            <a:r>
              <a:rPr lang="es-ES" sz="1300" b="1" spc="0">
                <a:solidFill>
                  <a:srgbClr val="000000"/>
                </a:solidFill>
                <a:latin typeface="Garamond" pitchFamily="1" panose="02020603050405020304"/>
              </a:rPr>
              <a:t>6. Estudiantes </a:t>
            </a:r>
            <a:r>
              <a:rPr lang="es-ES" sz="1050" i="1" spc="0">
                <a:solidFill>
                  <a:srgbClr val="000000"/>
                </a:solidFill>
                <a:latin typeface="Arial" pitchFamily="2" panose="02020603050405020304"/>
              </a:rPr>
              <a:t>201 </a:t>
            </a:r>
          </a:p>
        </p:txBody>
      </p:sp>
      <p:sp>
        <p:nvSpPr>
          <p:cNvPr id="3" name=""/>
          <p:cNvSpPr/>
          <p:nvPr>
            <p:ph type="body" idx="10"/>
          </p:nvPr>
        </p:nvSpPr>
        <p:spPr>
          <a:xfrm>
            <a:off x="1097280" y="681990"/>
            <a:ext cx="5486400" cy="2265680"/>
          </a:xfrm>
          <a:prstGeom prst="rect">
            <a:avLst/>
          </a:prstGeom>
          <a:noFill/>
          <a:ln w="0" cmpd="sng">
            <a:noFill/>
            <a:prstDash val="solid"/>
          </a:ln>
        </p:spPr>
        <p:txBody>
          <a:bodyPr vert="horz" lIns="0" tIns="258445" rIns="0" bIns="0" anchor="t"/>
          <a:lstStyle/>
          <a:p>
            <a:pPr marL="365760" marR="91440" indent="0" algn="just">
              <a:lnSpc>
                <a:spcPts val="1700"/>
              </a:lnSpc>
              <a:spcAft>
                <a:spcPts val="0"/>
              </a:spcAft>
            </a:pPr>
            <a:r>
              <a:rPr lang="es-ES" sz="1050" i="1" spc="-145">
                <a:solidFill>
                  <a:srgbClr val="000000"/>
                </a:solidFill>
                <a:latin typeface="Times New Roman" pitchFamily="1" panose="02020603050405020304"/>
              </a:rPr>
              <a:t>de los exámenes en cada convocatoria. Dicho temario versarásobre materias contenidas en los programas oficiales de asignaturas cursadas en la Licenciatura. Este ejercicio consistiráen la explicación oral de un tema, escogido por el Tribunal de entre tres sacados por el </a:t>
            </a:r>
          </a:p>
          <a:p>
            <a:pPr marL="365760" marR="91440" indent="0" algn="just">
              <a:lnSpc>
                <a:spcPts val="1200"/>
              </a:lnSpc>
              <a:spcBef>
                <a:spcPts val="60"/>
              </a:spcBef>
              <a:spcAft>
                <a:spcPts val="0"/>
              </a:spcAft>
            </a:pPr>
            <a:r>
              <a:rPr lang="es-ES" sz="1050" i="1" spc="0">
                <a:solidFill>
                  <a:srgbClr val="000000"/>
                </a:solidFill>
                <a:latin typeface="Times New Roman" pitchFamily="1" panose="02020603050405020304"/>
              </a:rPr>
              <a:t>estudiante en el plazo máximo de una hora, pudiendo confeccionar previamente, y utilizar durante aquella, un guión, que entregaráal Tribunal al finalizar el ejercicio. El Tribunal concederáal estudiante un tiempo máximo de una hora para la preparación del tema con toda la bibliograf´</a:t>
            </a:r>
            <a:r>
              <a:rPr lang="es-ES" sz="1050" i="1" spc="0">
                <a:solidFill>
                  <a:srgbClr val="000000"/>
                </a:solidFill>
                <a:latin typeface="Times New Roman" pitchFamily="1" panose="02020603050405020304"/>
              </a:rPr>
              <a:t>ıa necesaria. </a:t>
            </a:r>
          </a:p>
          <a:p>
            <a:pPr marL="365760" marR="0" indent="0" algn="l">
              <a:lnSpc>
                <a:spcPts val="1100"/>
              </a:lnSpc>
              <a:spcBef>
                <a:spcPts val="710"/>
              </a:spcBef>
              <a:spcAft>
                <a:spcPts val="0"/>
              </a:spcAft>
            </a:pPr>
            <a:r>
              <a:rPr lang="es-ES" sz="1050" i="1" spc="10">
                <a:solidFill>
                  <a:srgbClr val="000000"/>
                </a:solidFill>
                <a:latin typeface="Times New Roman" pitchFamily="1" panose="02020603050405020304"/>
              </a:rPr>
              <a:t>Para esta segunda modalidad, de exámen, habrádos convocatorias cada año. </a:t>
            </a:r>
          </a:p>
          <a:p>
            <a:pPr marL="0" marR="91440" indent="0" algn="just">
              <a:lnSpc>
                <a:spcPts val="1200"/>
              </a:lnSpc>
              <a:spcBef>
                <a:spcPts val="1440"/>
              </a:spcBef>
              <a:spcAft>
                <a:spcPts val="1775"/>
              </a:spcAft>
            </a:pPr>
            <a:r>
              <a:rPr lang="es-ES" sz="1050" i="1" spc="0">
                <a:solidFill>
                  <a:srgbClr val="000000"/>
                </a:solidFill>
                <a:latin typeface="Times New Roman" pitchFamily="1" panose="02020603050405020304"/>
              </a:rPr>
              <a:t>Para otorgar la calificación final del Grado de Licenciado, por cualquiera de ambas modalidades, el Tribunal tendráen cuenta el expediente académico del estudiante. </a:t>
            </a:r>
          </a:p>
        </p:txBody>
      </p:sp>
      <p:graphicFrame>
        <p:nvGraphicFramePr>
          <p:cNvPr id="5" name=""/>
          <p:cNvGraphicFramePr>
            <a:graphicFrameLocks noGrp="1"/>
          </p:cNvGraphicFramePr>
          <p:nvPr/>
        </p:nvGraphicFramePr>
        <p:xfrm>
          <a:off x="1548130" y="2987040"/>
          <a:ext cx="5486400" cy="6060440"/>
        </p:xfrm>
        <a:graphic>
          <a:graphicData uri="http://schemas.openxmlformats.org/drawingml/2006/table">
            <a:tbl>
              <a:tblGrid>
                <a:gridCol w="792480"/>
                <a:gridCol w="707390"/>
                <a:gridCol w="539115"/>
                <a:gridCol w="960120"/>
                <a:gridCol w="783590"/>
                <a:gridCol w="713105"/>
              </a:tblGrid>
              <a:tr h="198120">
                <a:tc>
                  <a:txBody>
                    <a:bodyPr vert="horz" anchor="t"/>
                    <a:lstStyle/>
                    <a:p>
                      <a:pPr marL="0" marR="198120" indent="0" algn="r">
                        <a:lnSpc>
                          <a:spcPts val="1400"/>
                        </a:lnSpc>
                        <a:spcBef>
                          <a:spcPts val="0"/>
                        </a:spcBef>
                        <a:spcAft>
                          <a:spcPts val="170"/>
                        </a:spcAft>
                      </a:pPr>
                      <a:r>
                        <a:rPr lang="es-ES" sz="1000" spc="0">
                          <a:solidFill>
                            <a:srgbClr val="000000"/>
                          </a:solidFill>
                          <a:latin typeface="Tahoma" pitchFamily="2" panose="02020603050405020304"/>
                        </a:rPr>
                        <a:t>Curso </a:t>
                      </a:r>
                    </a:p>
                  </a:txBody>
                  <a:tcPr anchor="ctr" marL="0" marR="0" marT="0" marB="0">
                    <a:lnL w="39370" cmpd="dbl">
                      <a:solidFill>
                        <a:srgbClr val="000000"/>
                      </a:solidFill>
                      <a:prstDash val="solid"/>
                    </a:lnL>
                    <a:lnR w="39370" cmpd="dbl">
                      <a:solidFill>
                        <a:srgbClr val="000000"/>
                      </a:solidFill>
                      <a:prstDash val="solid"/>
                    </a:lnR>
                    <a:lnT w="6350" cmpd="sng">
                      <a:solidFill>
                        <a:srgbClr val="000000"/>
                      </a:solidFill>
                      <a:prstDash val="solid"/>
                    </a:lnT>
                    <a:lnB w="39370" cmpd="dbl">
                      <a:solidFill>
                        <a:srgbClr val="000000"/>
                      </a:solidFill>
                      <a:prstDash val="solid"/>
                    </a:lnB>
                  </a:tcPr>
                </a:tc>
                <a:tc>
                  <a:txBody>
                    <a:bodyPr vert="horz" anchor="t"/>
                    <a:lstStyle/>
                    <a:p>
                      <a:pPr marL="0" marR="91440" indent="0" algn="r">
                        <a:lnSpc>
                          <a:spcPts val="1400"/>
                        </a:lnSpc>
                        <a:spcBef>
                          <a:spcPts val="0"/>
                        </a:spcBef>
                        <a:spcAft>
                          <a:spcPts val="170"/>
                        </a:spcAft>
                      </a:pPr>
                      <a:r>
                        <a:rPr lang="es-ES" sz="1000" spc="0">
                          <a:solidFill>
                            <a:srgbClr val="000000"/>
                          </a:solidFill>
                          <a:latin typeface="Tahoma" pitchFamily="2" panose="02020603050405020304"/>
                        </a:rPr>
                        <a:t>Química </a:t>
                      </a:r>
                    </a:p>
                  </a:txBody>
                  <a:tcPr anchor="ctr" marL="0" marR="0" marT="0" marB="0">
                    <a:lnL w="39370" cmpd="dbl">
                      <a:solidFill>
                        <a:srgbClr val="000000"/>
                      </a:solidFill>
                      <a:prstDash val="solid"/>
                    </a:lnL>
                    <a:lnR w="0" cmpd="sng">
                      <a:noFill/>
                      <a:prstDash val="solid"/>
                    </a:lnR>
                    <a:lnT w="6350" cmpd="sng">
                      <a:solidFill>
                        <a:srgbClr val="000000"/>
                      </a:solidFill>
                      <a:prstDash val="solid"/>
                    </a:lnT>
                    <a:lnB w="39370" cmpd="dbl">
                      <a:solidFill>
                        <a:srgbClr val="000000"/>
                      </a:solidFill>
                      <a:prstDash val="solid"/>
                    </a:lnB>
                  </a:tcPr>
                </a:tc>
                <a:tc>
                  <a:txBody>
                    <a:bodyPr vert="horz" anchor="t"/>
                    <a:lstStyle/>
                    <a:p>
                      <a:pPr marL="0" marR="93980" indent="0" algn="r">
                        <a:lnSpc>
                          <a:spcPts val="1400"/>
                        </a:lnSpc>
                        <a:spcBef>
                          <a:spcPts val="0"/>
                        </a:spcBef>
                        <a:spcAft>
                          <a:spcPts val="170"/>
                        </a:spcAft>
                      </a:pPr>
                      <a:r>
                        <a:rPr lang="es-ES" sz="1000" spc="0">
                          <a:solidFill>
                            <a:srgbClr val="000000"/>
                          </a:solidFill>
                          <a:latin typeface="Tahoma" pitchFamily="2" panose="02020603050405020304"/>
                        </a:rPr>
                        <a:t>Física </a:t>
                      </a:r>
                    </a:p>
                  </a:txBody>
                  <a:tcPr anchor="ctr" marL="0" marR="0" marT="0" marB="0">
                    <a:lnL w="0" cmpd="sng">
                      <a:noFill/>
                      <a:prstDash val="solid"/>
                    </a:lnL>
                    <a:lnR w="0" cmpd="sng">
                      <a:noFill/>
                      <a:prstDash val="solid"/>
                    </a:lnR>
                    <a:lnT w="6350" cmpd="sng">
                      <a:solidFill>
                        <a:srgbClr val="000000"/>
                      </a:solidFill>
                      <a:prstDash val="solid"/>
                    </a:lnT>
                    <a:lnB w="39370" cmpd="dbl">
                      <a:solidFill>
                        <a:srgbClr val="000000"/>
                      </a:solidFill>
                      <a:prstDash val="solid"/>
                    </a:lnB>
                  </a:tcPr>
                </a:tc>
                <a:tc>
                  <a:txBody>
                    <a:bodyPr vert="horz" anchor="t"/>
                    <a:lstStyle/>
                    <a:p>
                      <a:pPr marL="0" marR="0" indent="0" algn="ctr">
                        <a:lnSpc>
                          <a:spcPts val="1400"/>
                        </a:lnSpc>
                        <a:spcBef>
                          <a:spcPts val="0"/>
                        </a:spcBef>
                        <a:spcAft>
                          <a:spcPts val="170"/>
                        </a:spcAft>
                      </a:pPr>
                      <a:r>
                        <a:rPr lang="es-ES" sz="1000" spc="0">
                          <a:solidFill>
                            <a:srgbClr val="000000"/>
                          </a:solidFill>
                          <a:latin typeface="Tahoma" pitchFamily="2" panose="02020603050405020304"/>
                        </a:rPr>
                        <a:t>Matemáticas </a:t>
                      </a:r>
                    </a:p>
                  </a:txBody>
                  <a:tcPr anchor="ctr" marL="0" marR="0" marT="0" marB="0">
                    <a:lnL w="0" cmpd="sng">
                      <a:noFill/>
                      <a:prstDash val="solid"/>
                    </a:lnL>
                    <a:lnR w="0" cmpd="sng">
                      <a:noFill/>
                      <a:prstDash val="solid"/>
                    </a:lnR>
                    <a:lnT w="6350" cmpd="sng">
                      <a:solidFill>
                        <a:srgbClr val="000000"/>
                      </a:solidFill>
                      <a:prstDash val="solid"/>
                    </a:lnT>
                    <a:lnB w="39370" cmpd="dbl">
                      <a:solidFill>
                        <a:srgbClr val="000000"/>
                      </a:solidFill>
                      <a:prstDash val="solid"/>
                    </a:lnB>
                  </a:tcPr>
                </a:tc>
                <a:tc>
                  <a:txBody>
                    <a:bodyPr vert="horz" anchor="t"/>
                    <a:lstStyle/>
                    <a:p>
                      <a:pPr marL="0" marR="198120" indent="0" algn="r">
                        <a:lnSpc>
                          <a:spcPts val="1400"/>
                        </a:lnSpc>
                        <a:spcBef>
                          <a:spcPts val="0"/>
                        </a:spcBef>
                        <a:spcAft>
                          <a:spcPts val="170"/>
                        </a:spcAft>
                      </a:pPr>
                      <a:r>
                        <a:rPr lang="es-ES" sz="1000" spc="0">
                          <a:solidFill>
                            <a:srgbClr val="000000"/>
                          </a:solidFill>
                          <a:latin typeface="Tahoma" pitchFamily="2" panose="02020603050405020304"/>
                        </a:rPr>
                        <a:t>Biología </a:t>
                      </a:r>
                    </a:p>
                  </a:txBody>
                  <a:tcPr anchor="ctr" marL="0" marR="0" marT="0" marB="0">
                    <a:lnL w="0" cmpd="sng">
                      <a:noFill/>
                      <a:prstDash val="solid"/>
                    </a:lnL>
                    <a:lnR w="39370" cmpd="dbl">
                      <a:solidFill>
                        <a:srgbClr val="000000"/>
                      </a:solidFill>
                      <a:prstDash val="solid"/>
                    </a:lnR>
                    <a:lnT w="6350" cmpd="sng">
                      <a:solidFill>
                        <a:srgbClr val="000000"/>
                      </a:solidFill>
                      <a:prstDash val="solid"/>
                    </a:lnT>
                    <a:lnB w="39370" cmpd="dbl">
                      <a:solidFill>
                        <a:srgbClr val="000000"/>
                      </a:solidFill>
                      <a:prstDash val="solid"/>
                    </a:lnB>
                  </a:tcPr>
                </a:tc>
                <a:tc>
                  <a:txBody>
                    <a:bodyPr vert="horz" anchor="t"/>
                    <a:lstStyle/>
                    <a:p>
                      <a:pPr marL="0" marR="0" indent="0" algn="ctr">
                        <a:lnSpc>
                          <a:spcPts val="1400"/>
                        </a:lnSpc>
                        <a:spcBef>
                          <a:spcPts val="0"/>
                        </a:spcBef>
                        <a:spcAft>
                          <a:spcPts val="170"/>
                        </a:spcAft>
                      </a:pPr>
                      <a:r>
                        <a:rPr lang="es-ES" sz="1000" spc="0">
                          <a:solidFill>
                            <a:srgbClr val="000000"/>
                          </a:solidFill>
                          <a:latin typeface="Tahoma" pitchFamily="2" panose="02020603050405020304"/>
                        </a:rPr>
                        <a:t>TOTAL </a:t>
                      </a:r>
                    </a:p>
                  </a:txBody>
                  <a:tcPr anchor="ctr" marL="0" marR="0" marT="0" marB="0">
                    <a:lnL w="39370" cmpd="dbl">
                      <a:solidFill>
                        <a:srgbClr val="000000"/>
                      </a:solidFill>
                      <a:prstDash val="solid"/>
                    </a:lnL>
                    <a:lnR w="39370" cmpd="dbl">
                      <a:solidFill>
                        <a:srgbClr val="000000"/>
                      </a:solidFill>
                      <a:prstDash val="solid"/>
                    </a:lnR>
                    <a:lnT w="6350" cmpd="sng">
                      <a:solidFill>
                        <a:srgbClr val="000000"/>
                      </a:solidFill>
                      <a:prstDash val="solid"/>
                    </a:lnT>
                    <a:lnB w="39370" cmpd="dbl">
                      <a:solidFill>
                        <a:srgbClr val="000000"/>
                      </a:solidFill>
                      <a:prstDash val="solid"/>
                    </a:lnB>
                  </a:tcPr>
                </a:tc>
              </a:tr>
              <a:tr h="189230">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72/73 </a:t>
                      </a:r>
                    </a:p>
                  </a:txBody>
                  <a:tcPr anchor="ctr" marL="0" marR="0" marT="0" marB="0">
                    <a:lnL w="39370" cmpd="dbl">
                      <a:solidFill>
                        <a:srgbClr val="000000"/>
                      </a:solidFill>
                      <a:prstDash val="solid"/>
                    </a:lnL>
                    <a:lnR w="39370" cmpd="dbl">
                      <a:solidFill>
                        <a:srgbClr val="000000"/>
                      </a:solidFill>
                      <a:prstDash val="solid"/>
                    </a:lnR>
                    <a:lnT w="39370" cmpd="dbl">
                      <a:solidFill>
                        <a:srgbClr val="000000"/>
                      </a:solidFill>
                      <a:prstDash val="solid"/>
                    </a:lnT>
                    <a:lnB w="0" cmpd="sng">
                      <a:noFill/>
                      <a:prstDash val="solid"/>
                    </a:lnB>
                  </a:tcPr>
                </a:tc>
                <a:tc>
                  <a:txBody>
                    <a:bodyPr vert="horz" anchor="t"/>
                    <a:lstStyle/>
                    <a:p>
                      <a:pPr marL="0" marR="91440" indent="0" algn="r">
                        <a:lnSpc>
                          <a:spcPts val="1400"/>
                        </a:lnSpc>
                        <a:spcBef>
                          <a:spcPts val="0"/>
                        </a:spcBef>
                        <a:spcAft>
                          <a:spcPts val="0"/>
                        </a:spcAft>
                      </a:pPr>
                      <a:r>
                        <a:rPr lang="es-ES" sz="1000" spc="0">
                          <a:solidFill>
                            <a:srgbClr val="000000"/>
                          </a:solidFill>
                          <a:latin typeface="Tahoma" pitchFamily="2" panose="02020603050405020304"/>
                        </a:rPr>
                        <a:t>4 </a:t>
                      </a:r>
                    </a:p>
                  </a:txBody>
                  <a:tcPr anchor="ctr" marL="0" marR="0" marT="0" marB="0">
                    <a:lnL w="39370" cmpd="dbl">
                      <a:solidFill>
                        <a:srgbClr val="000000"/>
                      </a:solidFill>
                      <a:prstDash val="solid"/>
                    </a:lnL>
                    <a:lnR w="0" cmpd="sng">
                      <a:noFill/>
                      <a:prstDash val="solid"/>
                    </a:lnR>
                    <a:lnT w="39370" cmpd="dbl">
                      <a:solidFill>
                        <a:srgbClr val="000000"/>
                      </a:solidFill>
                      <a:prstDash val="solid"/>
                    </a:lnT>
                    <a:lnB w="0" cmpd="sng">
                      <a:noFill/>
                      <a:prstDash val="solid"/>
                    </a:lnB>
                  </a:tcPr>
                </a:tc>
                <a:tc>
                  <a:txBody>
                    <a:bodyPr vert="horz" anchor="t"/>
                    <a:lstStyle/>
                    <a:p>
                      <a:pPr marL="0" marR="93980" indent="0" algn="r">
                        <a:lnSpc>
                          <a:spcPts val="14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39370" cmpd="dbl">
                      <a:solidFill>
                        <a:srgbClr val="000000"/>
                      </a:solidFill>
                      <a:prstDash val="solid"/>
                    </a:lnT>
                    <a:lnB w="0" cmpd="sng">
                      <a:no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39370" cmpd="dbl">
                      <a:solidFill>
                        <a:srgbClr val="000000"/>
                      </a:solidFill>
                      <a:prstDash val="solid"/>
                    </a:lnT>
                    <a:lnB w="0" cmpd="sng">
                      <a:noFill/>
                      <a:prstDash val="solid"/>
                    </a:lnB>
                  </a:tcPr>
                </a:tc>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39370" cmpd="dbl">
                      <a:solidFill>
                        <a:srgbClr val="000000"/>
                      </a:solidFill>
                      <a:prstDash val="solid"/>
                    </a:lnT>
                    <a:lnB w="0" cmpd="sng">
                      <a:no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4 </a:t>
                      </a:r>
                    </a:p>
                  </a:txBody>
                  <a:tcPr anchor="ctr" marL="0" marR="0" marT="0" marB="0">
                    <a:lnL w="39370" cmpd="dbl">
                      <a:solidFill>
                        <a:srgbClr val="000000"/>
                      </a:solidFill>
                      <a:prstDash val="solid"/>
                    </a:lnL>
                    <a:lnR w="39370" cmpd="dbl">
                      <a:solidFill>
                        <a:srgbClr val="000000"/>
                      </a:solidFill>
                      <a:prstDash val="solid"/>
                    </a:lnR>
                    <a:lnT w="39370" cmpd="dbl">
                      <a:solidFill>
                        <a:srgbClr val="000000"/>
                      </a:solidFill>
                      <a:prstDash val="solid"/>
                    </a:lnT>
                    <a:lnB w="0" cmpd="sng">
                      <a:noFill/>
                      <a:prstDash val="solid"/>
                    </a:lnB>
                  </a:tcPr>
                </a:tc>
              </a:tr>
              <a:tr h="173355">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73/74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4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4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7165">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74/75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400"/>
                        </a:lnSpc>
                        <a:spcBef>
                          <a:spcPts val="0"/>
                        </a:spcBef>
                        <a:spcAft>
                          <a:spcPts val="0"/>
                        </a:spcAft>
                      </a:pPr>
                      <a:r>
                        <a:rPr lang="es-ES" sz="1000" spc="0">
                          <a:solidFill>
                            <a:srgbClr val="000000"/>
                          </a:solidFill>
                          <a:latin typeface="Tahoma" pitchFamily="2" panose="02020603050405020304"/>
                        </a:rPr>
                        <a:t>6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4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6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355">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75/76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8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8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7165">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76/77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9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9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355">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77/78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9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9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99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78/79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10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10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653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79/80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14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14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82880">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80/81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91440" indent="0" algn="r">
                        <a:lnSpc>
                          <a:spcPts val="1400"/>
                        </a:lnSpc>
                        <a:spcBef>
                          <a:spcPts val="0"/>
                        </a:spcBef>
                        <a:spcAft>
                          <a:spcPts val="0"/>
                        </a:spcAft>
                      </a:pPr>
                      <a:r>
                        <a:rPr lang="es-ES" sz="1000" spc="0">
                          <a:solidFill>
                            <a:srgbClr val="000000"/>
                          </a:solidFill>
                          <a:latin typeface="Tahoma" pitchFamily="2" panose="02020603050405020304"/>
                        </a:rPr>
                        <a:t>6 </a:t>
                      </a:r>
                    </a:p>
                  </a:txBody>
                  <a:tcPr anchor="ctr" marL="0" marR="0" marT="0" marB="0">
                    <a:lnL w="39370" cmpd="dbl">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93980" indent="0" algn="r">
                        <a:lnSpc>
                          <a:spcPts val="14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6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6350" cmpd="sng">
                      <a:solidFill>
                        <a:srgbClr val="000000"/>
                      </a:solidFill>
                      <a:prstDash val="solid"/>
                    </a:lnB>
                  </a:tcPr>
                </a:tc>
              </a:tr>
              <a:tr h="182880">
                <a:tc>
                  <a:txBody>
                    <a:bodyPr vert="horz" anchor="t"/>
                    <a:lstStyle/>
                    <a:p>
                      <a:pPr marL="0" marR="198120" indent="0" algn="r">
                        <a:lnSpc>
                          <a:spcPts val="1100"/>
                        </a:lnSpc>
                        <a:spcBef>
                          <a:spcPts val="225"/>
                        </a:spcBef>
                        <a:spcAft>
                          <a:spcPts val="25"/>
                        </a:spcAft>
                      </a:pPr>
                      <a:r>
                        <a:rPr lang="es-ES" sz="950" i="1" spc="0">
                          <a:solidFill>
                            <a:srgbClr val="000000"/>
                          </a:solidFill>
                          <a:latin typeface="Courier New" pitchFamily="3" panose="02020603050405020304"/>
                        </a:rPr>
                        <a:t>SubTotal </a:t>
                      </a:r>
                    </a:p>
                  </a:txBody>
                  <a:tcPr anchor="ctr" marL="0" marR="0" marT="0" marB="0">
                    <a:lnL w="39370" cmpd="dbl">
                      <a:solidFill>
                        <a:srgbClr val="000000"/>
                      </a:solidFill>
                      <a:prstDash val="solid"/>
                    </a:lnL>
                    <a:lnR w="3937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91440" indent="0" algn="r">
                        <a:lnSpc>
                          <a:spcPts val="1300"/>
                        </a:lnSpc>
                        <a:spcBef>
                          <a:spcPts val="0"/>
                        </a:spcBef>
                        <a:spcAft>
                          <a:spcPts val="25"/>
                        </a:spcAft>
                      </a:pPr>
                      <a:r>
                        <a:rPr lang="es-ES" sz="1000" spc="0">
                          <a:solidFill>
                            <a:srgbClr val="000000"/>
                          </a:solidFill>
                          <a:latin typeface="Tahoma" pitchFamily="2" panose="02020603050405020304"/>
                        </a:rPr>
                        <a:t>70 </a:t>
                      </a:r>
                    </a:p>
                  </a:txBody>
                  <a:tcPr anchor="ctr" marL="0" marR="0" marT="0" marB="0">
                    <a:lnL w="39370" cmpd="dbl">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300"/>
                        </a:lnSpc>
                        <a:spcBef>
                          <a:spcPts val="0"/>
                        </a:spcBef>
                        <a:spcAft>
                          <a:spcPts val="25"/>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3937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300"/>
                        </a:lnSpc>
                        <a:spcBef>
                          <a:spcPts val="0"/>
                        </a:spcBef>
                        <a:spcAft>
                          <a:spcPts val="25"/>
                        </a:spcAft>
                      </a:pPr>
                      <a:r>
                        <a:rPr lang="es-ES" sz="1000" spc="0">
                          <a:solidFill>
                            <a:srgbClr val="000000"/>
                          </a:solidFill>
                          <a:latin typeface="Tahoma" pitchFamily="2" panose="02020603050405020304"/>
                        </a:rPr>
                        <a:t>71 </a:t>
                      </a:r>
                    </a:p>
                  </a:txBody>
                  <a:tcPr anchor="ctr" marL="0" marR="0" marT="0" marB="0">
                    <a:lnL w="39370" cmpd="dbl">
                      <a:solidFill>
                        <a:srgbClr val="000000"/>
                      </a:solidFill>
                      <a:prstDash val="solid"/>
                    </a:lnL>
                    <a:lnR w="39370" cmpd="dbl">
                      <a:solidFill>
                        <a:srgbClr val="000000"/>
                      </a:solidFill>
                      <a:prstDash val="solid"/>
                    </a:lnR>
                    <a:lnT w="6350" cmpd="sng">
                      <a:solidFill>
                        <a:srgbClr val="000000"/>
                      </a:solidFill>
                      <a:prstDash val="solid"/>
                    </a:lnT>
                    <a:lnB w="6350" cmpd="sng">
                      <a:solidFill>
                        <a:srgbClr val="000000"/>
                      </a:solidFill>
                      <a:prstDash val="solid"/>
                    </a:lnB>
                  </a:tcPr>
                </a:tc>
              </a:tr>
              <a:tr h="170815">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81/82 </a:t>
                      </a:r>
                    </a:p>
                  </a:txBody>
                  <a:tcPr anchor="ctr" marL="0" marR="0" marT="0" marB="0">
                    <a:lnL w="39370" cmpd="dbl">
                      <a:solidFill>
                        <a:srgbClr val="000000"/>
                      </a:solidFill>
                      <a:prstDash val="solid"/>
                    </a:lnL>
                    <a:lnR w="39370"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17 </a:t>
                      </a:r>
                    </a:p>
                  </a:txBody>
                  <a:tcPr anchor="ctr" marL="0" marR="0" marT="0" marB="0">
                    <a:lnL w="39370" cmpd="dbl">
                      <a:solidFill>
                        <a:srgbClr val="000000"/>
                      </a:solid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2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1 </a:t>
                      </a:r>
                    </a:p>
                  </a:txBody>
                  <a:tcPr anchor="ctr" marL="0" marR="0" marT="0" marB="0">
                    <a:lnL w="0" cmpd="sng">
                      <a:noFill/>
                      <a:prstDash val="solid"/>
                    </a:lnL>
                    <a:lnR w="39370" cmpd="dbl">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20 </a:t>
                      </a:r>
                    </a:p>
                  </a:txBody>
                  <a:tcPr anchor="ctr" marL="0" marR="0" marT="0" marB="0">
                    <a:lnL w="39370" cmpd="dbl">
                      <a:solidFill>
                        <a:srgbClr val="000000"/>
                      </a:solidFill>
                      <a:prstDash val="solid"/>
                    </a:lnL>
                    <a:lnR w="39370" cmpd="dbl">
                      <a:solidFill>
                        <a:srgbClr val="000000"/>
                      </a:solidFill>
                      <a:prstDash val="solid"/>
                    </a:lnR>
                    <a:lnT w="6350" cmpd="sng">
                      <a:solidFill>
                        <a:srgbClr val="000000"/>
                      </a:solidFill>
                      <a:prstDash val="solid"/>
                    </a:lnT>
                    <a:lnB w="0" cmpd="sng">
                      <a:noFill/>
                      <a:prstDash val="solid"/>
                    </a:lnB>
                  </a:tcPr>
                </a:tc>
              </a:tr>
              <a:tr h="17399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82/83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8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8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18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355">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83/84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10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5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19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7165">
                <a:tc>
                  <a:txBody>
                    <a:bodyPr vert="horz" anchor="t"/>
                    <a:lstStyle/>
                    <a:p>
                      <a:pPr marL="0" marR="198120" indent="0" algn="r">
                        <a:lnSpc>
                          <a:spcPts val="1400"/>
                        </a:lnSpc>
                        <a:spcBef>
                          <a:spcPts val="0"/>
                        </a:spcBef>
                        <a:spcAft>
                          <a:spcPts val="20"/>
                        </a:spcAft>
                      </a:pPr>
                      <a:r>
                        <a:rPr lang="es-ES" sz="1000" spc="0">
                          <a:solidFill>
                            <a:srgbClr val="000000"/>
                          </a:solidFill>
                          <a:latin typeface="Tahoma" pitchFamily="2" panose="02020603050405020304"/>
                        </a:rPr>
                        <a:t>84/85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400"/>
                        </a:lnSpc>
                        <a:spcBef>
                          <a:spcPts val="0"/>
                        </a:spcBef>
                        <a:spcAft>
                          <a:spcPts val="25"/>
                        </a:spcAft>
                      </a:pPr>
                      <a:r>
                        <a:rPr lang="es-ES" sz="1000" spc="0">
                          <a:solidFill>
                            <a:srgbClr val="000000"/>
                          </a:solidFill>
                          <a:latin typeface="Tahoma" pitchFamily="2" panose="02020603050405020304"/>
                        </a:rPr>
                        <a:t>20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400"/>
                        </a:lnSpc>
                        <a:spcBef>
                          <a:spcPts val="0"/>
                        </a:spcBef>
                        <a:spcAft>
                          <a:spcPts val="25"/>
                        </a:spcAft>
                      </a:pPr>
                      <a:r>
                        <a:rPr lang="es-ES" sz="1000" spc="0">
                          <a:solidFill>
                            <a:srgbClr val="000000"/>
                          </a:solidFill>
                          <a:latin typeface="Tahoma" pitchFamily="2"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25"/>
                        </a:spcAft>
                      </a:pPr>
                      <a:r>
                        <a:rPr lang="es-ES" sz="1000" spc="0">
                          <a:solidFill>
                            <a:srgbClr val="000000"/>
                          </a:solidFill>
                          <a:latin typeface="Tahoma" pitchFamily="2"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400"/>
                        </a:lnSpc>
                        <a:spcBef>
                          <a:spcPts val="0"/>
                        </a:spcBef>
                        <a:spcAft>
                          <a:spcPts val="25"/>
                        </a:spcAft>
                      </a:pPr>
                      <a:r>
                        <a:rPr lang="es-ES" sz="1000" spc="0">
                          <a:solidFill>
                            <a:srgbClr val="000000"/>
                          </a:solidFill>
                          <a:latin typeface="Tahoma" pitchFamily="2" panose="02020603050405020304"/>
                        </a:rPr>
                        <a:t>10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25"/>
                        </a:spcAft>
                      </a:pPr>
                      <a:r>
                        <a:rPr lang="es-ES" sz="1000" spc="0">
                          <a:solidFill>
                            <a:srgbClr val="000000"/>
                          </a:solidFill>
                          <a:latin typeface="Tahoma" pitchFamily="2" panose="02020603050405020304"/>
                        </a:rPr>
                        <a:t>41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355">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85/86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10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14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31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990">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86/87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400"/>
                        </a:lnSpc>
                        <a:spcBef>
                          <a:spcPts val="0"/>
                        </a:spcBef>
                        <a:spcAft>
                          <a:spcPts val="0"/>
                        </a:spcAft>
                      </a:pPr>
                      <a:r>
                        <a:rPr lang="es-ES" sz="1000" spc="0">
                          <a:solidFill>
                            <a:srgbClr val="000000"/>
                          </a:solidFill>
                          <a:latin typeface="Tahoma" pitchFamily="2" panose="02020603050405020304"/>
                        </a:rPr>
                        <a:t>10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400"/>
                        </a:lnSpc>
                        <a:spcBef>
                          <a:spcPts val="0"/>
                        </a:spcBef>
                        <a:spcAft>
                          <a:spcPts val="0"/>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14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28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6530">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87/88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400"/>
                        </a:lnSpc>
                        <a:spcBef>
                          <a:spcPts val="0"/>
                        </a:spcBef>
                        <a:spcAft>
                          <a:spcPts val="0"/>
                        </a:spcAft>
                      </a:pPr>
                      <a:r>
                        <a:rPr lang="es-ES" sz="1000" spc="0">
                          <a:solidFill>
                            <a:srgbClr val="000000"/>
                          </a:solidFill>
                          <a:latin typeface="Tahoma" pitchFamily="2" panose="02020603050405020304"/>
                        </a:rPr>
                        <a:t>8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400"/>
                        </a:lnSpc>
                        <a:spcBef>
                          <a:spcPts val="0"/>
                        </a:spcBef>
                        <a:spcAft>
                          <a:spcPts val="0"/>
                        </a:spcAft>
                      </a:pPr>
                      <a:r>
                        <a:rPr lang="es-ES" sz="1000" spc="0">
                          <a:solidFill>
                            <a:srgbClr val="000000"/>
                          </a:solidFill>
                          <a:latin typeface="Tahoma" pitchFamily="2"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11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0"/>
                        </a:spcAft>
                      </a:pPr>
                      <a:r>
                        <a:rPr lang="es-ES" sz="1000" spc="0">
                          <a:solidFill>
                            <a:srgbClr val="000000"/>
                          </a:solidFill>
                          <a:latin typeface="Tahoma" pitchFamily="2" panose="02020603050405020304"/>
                        </a:rPr>
                        <a:t>24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99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88/89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11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18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33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653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89/90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12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25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99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90/91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12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12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27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653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91/92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10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12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25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990">
                <a:tc>
                  <a:txBody>
                    <a:bodyPr vert="horz" anchor="t"/>
                    <a:lstStyle/>
                    <a:p>
                      <a:pPr marL="0" marR="198120" indent="0" algn="r">
                        <a:lnSpc>
                          <a:spcPts val="1300"/>
                        </a:lnSpc>
                        <a:spcBef>
                          <a:spcPts val="0"/>
                        </a:spcBef>
                        <a:spcAft>
                          <a:spcPts val="20"/>
                        </a:spcAft>
                      </a:pPr>
                      <a:r>
                        <a:rPr lang="es-ES" sz="1000" spc="0">
                          <a:solidFill>
                            <a:srgbClr val="000000"/>
                          </a:solidFill>
                          <a:latin typeface="Tahoma" pitchFamily="2" panose="02020603050405020304"/>
                        </a:rPr>
                        <a:t>92/93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25"/>
                        </a:spcAft>
                      </a:pPr>
                      <a:r>
                        <a:rPr lang="es-ES" sz="1000" spc="0">
                          <a:solidFill>
                            <a:srgbClr val="000000"/>
                          </a:solidFill>
                          <a:latin typeface="Tahoma" pitchFamily="2" panose="02020603050405020304"/>
                        </a:rPr>
                        <a:t>5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25"/>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25"/>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25"/>
                        </a:spcAft>
                      </a:pPr>
                      <a:r>
                        <a:rPr lang="es-ES" sz="1000" spc="0">
                          <a:solidFill>
                            <a:srgbClr val="000000"/>
                          </a:solidFill>
                          <a:latin typeface="Tahoma" pitchFamily="2" panose="02020603050405020304"/>
                        </a:rPr>
                        <a:t>3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25"/>
                        </a:spcAft>
                      </a:pPr>
                      <a:r>
                        <a:rPr lang="es-ES" sz="1000" spc="0">
                          <a:solidFill>
                            <a:srgbClr val="000000"/>
                          </a:solidFill>
                          <a:latin typeface="Tahoma" pitchFamily="2" panose="02020603050405020304"/>
                        </a:rPr>
                        <a:t>9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355">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93/94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6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7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14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7165">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94/95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400"/>
                        </a:lnSpc>
                        <a:spcBef>
                          <a:spcPts val="0"/>
                        </a:spcBef>
                        <a:spcAft>
                          <a:spcPts val="5"/>
                        </a:spcAft>
                      </a:pPr>
                      <a:r>
                        <a:rPr lang="es-ES" sz="1000" spc="0">
                          <a:solidFill>
                            <a:srgbClr val="000000"/>
                          </a:solidFill>
                          <a:latin typeface="Tahoma" pitchFamily="2" panose="02020603050405020304"/>
                        </a:rPr>
                        <a:t>5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400"/>
                        </a:lnSpc>
                        <a:spcBef>
                          <a:spcPts val="0"/>
                        </a:spcBef>
                        <a:spcAft>
                          <a:spcPts val="5"/>
                        </a:spcAft>
                      </a:pPr>
                      <a:r>
                        <a:rPr lang="es-ES" sz="1000" spc="0">
                          <a:solidFill>
                            <a:srgbClr val="000000"/>
                          </a:solidFill>
                          <a:latin typeface="Tahoma" pitchFamily="2"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5"/>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400"/>
                        </a:lnSpc>
                        <a:spcBef>
                          <a:spcPts val="0"/>
                        </a:spcBef>
                        <a:spcAft>
                          <a:spcPts val="5"/>
                        </a:spcAft>
                      </a:pPr>
                      <a:r>
                        <a:rPr lang="es-ES" sz="1000" spc="0">
                          <a:solidFill>
                            <a:srgbClr val="000000"/>
                          </a:solidFill>
                          <a:latin typeface="Tahoma" pitchFamily="2" panose="02020603050405020304"/>
                        </a:rPr>
                        <a:t>4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400"/>
                        </a:lnSpc>
                        <a:spcBef>
                          <a:spcPts val="0"/>
                        </a:spcBef>
                        <a:spcAft>
                          <a:spcPts val="5"/>
                        </a:spcAft>
                      </a:pPr>
                      <a:r>
                        <a:rPr lang="es-ES" sz="1000" spc="0">
                          <a:solidFill>
                            <a:srgbClr val="000000"/>
                          </a:solidFill>
                          <a:latin typeface="Tahoma" pitchFamily="2" panose="02020603050405020304"/>
                        </a:rPr>
                        <a:t>11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355">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95/96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9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3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16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99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96/97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12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8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25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653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97/98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11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6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22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399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98/99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5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17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76530">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99/00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91440" indent="0" algn="r">
                        <a:lnSpc>
                          <a:spcPts val="1300"/>
                        </a:lnSpc>
                        <a:spcBef>
                          <a:spcPts val="0"/>
                        </a:spcBef>
                        <a:spcAft>
                          <a:spcPts val="0"/>
                        </a:spcAft>
                      </a:pPr>
                      <a:r>
                        <a:rPr lang="es-ES" sz="1000" spc="0">
                          <a:solidFill>
                            <a:srgbClr val="000000"/>
                          </a:solidFill>
                          <a:latin typeface="Tahoma" pitchFamily="2" panose="02020603050405020304"/>
                        </a:rPr>
                        <a:t>5 </a:t>
                      </a:r>
                    </a:p>
                  </a:txBody>
                  <a:tcPr anchor="ctr" marL="0" marR="0" marT="0" marB="0">
                    <a:lnL w="3937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93980" indent="0" algn="r">
                        <a:lnSpc>
                          <a:spcPts val="1300"/>
                        </a:lnSpc>
                        <a:spcBef>
                          <a:spcPts val="0"/>
                        </a:spcBef>
                        <a:spcAft>
                          <a:spcPts val="0"/>
                        </a:spcAft>
                      </a:pPr>
                      <a:r>
                        <a:rPr lang="es-ES" sz="1000" spc="0">
                          <a:solidFill>
                            <a:srgbClr val="000000"/>
                          </a:solidFill>
                          <a:latin typeface="Tahoma" pitchFamily="2" panose="02020603050405020304"/>
                        </a:rPr>
                        <a:t>10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98120" indent="0" algn="r">
                        <a:lnSpc>
                          <a:spcPts val="1300"/>
                        </a:lnSpc>
                        <a:spcBef>
                          <a:spcPts val="0"/>
                        </a:spcBef>
                        <a:spcAft>
                          <a:spcPts val="0"/>
                        </a:spcAft>
                      </a:pPr>
                      <a:r>
                        <a:rPr lang="es-ES" sz="1000" spc="0">
                          <a:solidFill>
                            <a:srgbClr val="000000"/>
                          </a:solidFill>
                          <a:latin typeface="Tahoma" pitchFamily="2" panose="02020603050405020304"/>
                        </a:rPr>
                        <a:t>7 </a:t>
                      </a:r>
                    </a:p>
                  </a:txBody>
                  <a:tcPr anchor="ctr" marL="0" marR="0" marT="0" marB="0">
                    <a:lnL w="0" cmpd="sng">
                      <a:noFill/>
                      <a:prstDash val="solid"/>
                    </a:lnL>
                    <a:lnR w="3937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300"/>
                        </a:lnSpc>
                        <a:spcBef>
                          <a:spcPts val="0"/>
                        </a:spcBef>
                        <a:spcAft>
                          <a:spcPts val="0"/>
                        </a:spcAft>
                      </a:pPr>
                      <a:r>
                        <a:rPr lang="es-ES" sz="1000" spc="0">
                          <a:solidFill>
                            <a:srgbClr val="000000"/>
                          </a:solidFill>
                          <a:latin typeface="Tahoma" pitchFamily="2" panose="02020603050405020304"/>
                        </a:rPr>
                        <a:t>26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0" cmpd="sng">
                      <a:noFill/>
                      <a:prstDash val="solid"/>
                    </a:lnB>
                  </a:tcPr>
                </a:tc>
              </a:tr>
              <a:tr h="182880">
                <a:tc>
                  <a:txBody>
                    <a:bodyPr vert="horz" anchor="t"/>
                    <a:lstStyle/>
                    <a:p>
                      <a:pPr marL="0" marR="198120" indent="0" algn="r">
                        <a:lnSpc>
                          <a:spcPts val="1400"/>
                        </a:lnSpc>
                        <a:spcBef>
                          <a:spcPts val="0"/>
                        </a:spcBef>
                        <a:spcAft>
                          <a:spcPts val="0"/>
                        </a:spcAft>
                      </a:pPr>
                      <a:r>
                        <a:rPr lang="es-ES" sz="1000" spc="0">
                          <a:solidFill>
                            <a:srgbClr val="000000"/>
                          </a:solidFill>
                          <a:latin typeface="Tahoma" pitchFamily="2" panose="02020603050405020304"/>
                        </a:rPr>
                        <a:t>00/01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91440" indent="0" algn="r">
                        <a:lnSpc>
                          <a:spcPts val="1400"/>
                        </a:lnSpc>
                        <a:spcBef>
                          <a:spcPts val="0"/>
                        </a:spcBef>
                        <a:spcAft>
                          <a:spcPts val="5"/>
                        </a:spcAft>
                      </a:pPr>
                      <a:r>
                        <a:rPr lang="es-ES" sz="1000" spc="0">
                          <a:solidFill>
                            <a:srgbClr val="000000"/>
                          </a:solidFill>
                          <a:latin typeface="Tahoma" pitchFamily="2" panose="02020603050405020304"/>
                        </a:rPr>
                        <a:t>0 </a:t>
                      </a:r>
                    </a:p>
                  </a:txBody>
                  <a:tcPr anchor="ctr" marL="0" marR="0" marT="0" marB="0">
                    <a:lnL w="39370" cmpd="dbl">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93980" indent="0" algn="r">
                        <a:lnSpc>
                          <a:spcPts val="1400"/>
                        </a:lnSpc>
                        <a:spcBef>
                          <a:spcPts val="0"/>
                        </a:spcBef>
                        <a:spcAft>
                          <a:spcPts val="5"/>
                        </a:spcAft>
                      </a:pPr>
                      <a:r>
                        <a:rPr lang="es-ES" sz="1000" spc="0">
                          <a:solidFill>
                            <a:srgbClr val="000000"/>
                          </a:solidFill>
                          <a:latin typeface="Tahoma" pitchFamily="2" panose="02020603050405020304"/>
                        </a:rPr>
                        <a:t>1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1400"/>
                        </a:lnSpc>
                        <a:spcBef>
                          <a:spcPts val="0"/>
                        </a:spcBef>
                        <a:spcAft>
                          <a:spcPts val="5"/>
                        </a:spcAft>
                      </a:pPr>
                      <a:r>
                        <a:rPr lang="es-ES" sz="1000" spc="0">
                          <a:solidFill>
                            <a:srgbClr val="000000"/>
                          </a:solidFill>
                          <a:latin typeface="Tahoma" pitchFamily="2" panose="02020603050405020304"/>
                        </a:rPr>
                        <a:t>3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198120" indent="0" algn="r">
                        <a:lnSpc>
                          <a:spcPts val="1400"/>
                        </a:lnSpc>
                        <a:spcBef>
                          <a:spcPts val="0"/>
                        </a:spcBef>
                        <a:spcAft>
                          <a:spcPts val="5"/>
                        </a:spcAft>
                      </a:pPr>
                      <a:r>
                        <a:rPr lang="es-ES" sz="1000" spc="0">
                          <a:solidFill>
                            <a:srgbClr val="000000"/>
                          </a:solidFill>
                          <a:latin typeface="Tahoma" pitchFamily="2" panose="02020603050405020304"/>
                        </a:rPr>
                        <a:t>- </a:t>
                      </a:r>
                    </a:p>
                  </a:txBody>
                  <a:tcPr anchor="ctr" marL="0" marR="0" marT="0" marB="0">
                    <a:lnL w="0" cmpd="sng">
                      <a:noFill/>
                      <a:prstDash val="solid"/>
                    </a:lnL>
                    <a:lnR w="3937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400"/>
                        </a:lnSpc>
                        <a:spcBef>
                          <a:spcPts val="0"/>
                        </a:spcBef>
                        <a:spcAft>
                          <a:spcPts val="5"/>
                        </a:spcAft>
                      </a:pPr>
                      <a:r>
                        <a:rPr lang="es-ES" sz="1000" spc="0">
                          <a:solidFill>
                            <a:srgbClr val="000000"/>
                          </a:solidFill>
                          <a:latin typeface="Tahoma" pitchFamily="2" panose="02020603050405020304"/>
                        </a:rPr>
                        <a:t>4 </a:t>
                      </a:r>
                    </a:p>
                  </a:txBody>
                  <a:tcPr anchor="ctr" marL="0" marR="0" marT="0" marB="0">
                    <a:lnL w="39370" cmpd="dbl">
                      <a:solidFill>
                        <a:srgbClr val="000000"/>
                      </a:solidFill>
                      <a:prstDash val="solid"/>
                    </a:lnL>
                    <a:lnR w="39370" cmpd="dbl">
                      <a:solidFill>
                        <a:srgbClr val="000000"/>
                      </a:solidFill>
                      <a:prstDash val="solid"/>
                    </a:lnR>
                    <a:lnT w="0" cmpd="sng">
                      <a:noFill/>
                      <a:prstDash val="solid"/>
                    </a:lnT>
                    <a:lnB w="6350" cmpd="sng">
                      <a:solidFill>
                        <a:srgbClr val="000000"/>
                      </a:solidFill>
                      <a:prstDash val="solid"/>
                    </a:lnB>
                  </a:tcPr>
                </a:tc>
              </a:tr>
              <a:tr h="195580">
                <a:tc>
                  <a:txBody>
                    <a:bodyPr vert="horz" anchor="t"/>
                    <a:lstStyle/>
                    <a:p>
                      <a:pPr marL="0" marR="198120" indent="0" algn="r">
                        <a:lnSpc>
                          <a:spcPts val="1100"/>
                        </a:lnSpc>
                        <a:spcBef>
                          <a:spcPts val="230"/>
                        </a:spcBef>
                        <a:spcAft>
                          <a:spcPts val="165"/>
                        </a:spcAft>
                      </a:pPr>
                      <a:r>
                        <a:rPr lang="es-ES" sz="950" i="1" spc="0">
                          <a:solidFill>
                            <a:srgbClr val="000000"/>
                          </a:solidFill>
                          <a:latin typeface="Courier New" pitchFamily="3" panose="02020603050405020304"/>
                        </a:rPr>
                        <a:t>SubTotal </a:t>
                      </a:r>
                    </a:p>
                  </a:txBody>
                  <a:tcPr anchor="ctr" marL="0" marR="0" marT="0" marB="0">
                    <a:lnL w="39370" cmpd="dbl">
                      <a:solidFill>
                        <a:srgbClr val="000000"/>
                      </a:solidFill>
                      <a:prstDash val="solid"/>
                    </a:lnL>
                    <a:lnR w="39370" cmpd="dbl">
                      <a:solidFill>
                        <a:srgbClr val="000000"/>
                      </a:solidFill>
                      <a:prstDash val="solid"/>
                    </a:lnR>
                    <a:lnT w="6350" cmpd="sng">
                      <a:solidFill>
                        <a:srgbClr val="000000"/>
                      </a:solidFill>
                      <a:prstDash val="solid"/>
                    </a:lnT>
                    <a:lnB w="39370" cmpd="dbl">
                      <a:solidFill>
                        <a:srgbClr val="000000"/>
                      </a:solidFill>
                      <a:prstDash val="solid"/>
                    </a:lnB>
                  </a:tcPr>
                </a:tc>
                <a:tc>
                  <a:txBody>
                    <a:bodyPr vert="horz" anchor="t"/>
                    <a:lstStyle/>
                    <a:p>
                      <a:pPr marL="0" marR="91440" indent="0" algn="r">
                        <a:lnSpc>
                          <a:spcPts val="1300"/>
                        </a:lnSpc>
                        <a:spcBef>
                          <a:spcPts val="0"/>
                        </a:spcBef>
                        <a:spcAft>
                          <a:spcPts val="165"/>
                        </a:spcAft>
                      </a:pPr>
                      <a:r>
                        <a:rPr lang="es-ES" sz="1000" spc="0">
                          <a:solidFill>
                            <a:srgbClr val="000000"/>
                          </a:solidFill>
                          <a:latin typeface="Tahoma" pitchFamily="2" panose="02020603050405020304"/>
                        </a:rPr>
                        <a:t>186 </a:t>
                      </a:r>
                    </a:p>
                  </a:txBody>
                  <a:tcPr anchor="ctr" marL="0" marR="0" marT="0" marB="0">
                    <a:lnL w="39370" cmpd="dbl">
                      <a:solidFill>
                        <a:srgbClr val="000000"/>
                      </a:solidFill>
                      <a:prstDash val="solid"/>
                    </a:lnL>
                    <a:lnR w="0" cmpd="sng">
                      <a:noFill/>
                      <a:prstDash val="solid"/>
                    </a:lnR>
                    <a:lnT w="6350" cmpd="sng">
                      <a:solidFill>
                        <a:srgbClr val="000000"/>
                      </a:solidFill>
                      <a:prstDash val="solid"/>
                    </a:lnT>
                    <a:lnB w="39370" cmpd="dbl">
                      <a:solidFill>
                        <a:srgbClr val="000000"/>
                      </a:solidFill>
                      <a:prstDash val="solid"/>
                    </a:lnB>
                  </a:tcPr>
                </a:tc>
                <a:tc>
                  <a:txBody>
                    <a:bodyPr vert="horz" anchor="t"/>
                    <a:lstStyle/>
                    <a:p>
                      <a:pPr marL="0" marR="93980" indent="0" algn="r">
                        <a:lnSpc>
                          <a:spcPts val="1300"/>
                        </a:lnSpc>
                        <a:spcBef>
                          <a:spcPts val="0"/>
                        </a:spcBef>
                        <a:spcAft>
                          <a:spcPts val="165"/>
                        </a:spcAft>
                      </a:pPr>
                      <a:r>
                        <a:rPr lang="es-ES" sz="1000" spc="0">
                          <a:solidFill>
                            <a:srgbClr val="000000"/>
                          </a:solidFill>
                          <a:latin typeface="Tahoma" pitchFamily="2" panose="02020603050405020304"/>
                        </a:rPr>
                        <a:t>57 </a:t>
                      </a:r>
                    </a:p>
                  </a:txBody>
                  <a:tcPr anchor="ctr" marL="0" marR="0" marT="0" marB="0">
                    <a:lnL w="0" cmpd="sng">
                      <a:noFill/>
                      <a:prstDash val="solid"/>
                    </a:lnL>
                    <a:lnR w="0" cmpd="sng">
                      <a:noFill/>
                      <a:prstDash val="solid"/>
                    </a:lnR>
                    <a:lnT w="6350" cmpd="sng">
                      <a:solidFill>
                        <a:srgbClr val="000000"/>
                      </a:solidFill>
                      <a:prstDash val="solid"/>
                    </a:lnT>
                    <a:lnB w="39370" cmpd="dbl">
                      <a:solidFill>
                        <a:srgbClr val="000000"/>
                      </a:solidFill>
                      <a:prstDash val="solid"/>
                    </a:lnB>
                  </a:tcPr>
                </a:tc>
                <a:tc>
                  <a:txBody>
                    <a:bodyPr vert="horz" anchor="t"/>
                    <a:lstStyle/>
                    <a:p>
                      <a:pPr marL="0" marR="0" indent="0" algn="ctr">
                        <a:lnSpc>
                          <a:spcPts val="1300"/>
                        </a:lnSpc>
                        <a:spcBef>
                          <a:spcPts val="0"/>
                        </a:spcBef>
                        <a:spcAft>
                          <a:spcPts val="165"/>
                        </a:spcAft>
                      </a:pPr>
                      <a:r>
                        <a:rPr lang="es-ES" sz="1000" spc="0">
                          <a:solidFill>
                            <a:srgbClr val="000000"/>
                          </a:solidFill>
                          <a:latin typeface="Tahoma" pitchFamily="2" panose="02020603050405020304"/>
                        </a:rPr>
                        <a:t>31 </a:t>
                      </a:r>
                    </a:p>
                  </a:txBody>
                  <a:tcPr anchor="ctr" marL="0" marR="0" marT="0" marB="0">
                    <a:lnL w="0" cmpd="sng">
                      <a:noFill/>
                      <a:prstDash val="solid"/>
                    </a:lnL>
                    <a:lnR w="0" cmpd="sng">
                      <a:noFill/>
                      <a:prstDash val="solid"/>
                    </a:lnR>
                    <a:lnT w="6350" cmpd="sng">
                      <a:solidFill>
                        <a:srgbClr val="000000"/>
                      </a:solidFill>
                      <a:prstDash val="solid"/>
                    </a:lnT>
                    <a:lnB w="39370" cmpd="dbl">
                      <a:solidFill>
                        <a:srgbClr val="000000"/>
                      </a:solidFill>
                      <a:prstDash val="solid"/>
                    </a:lnB>
                  </a:tcPr>
                </a:tc>
                <a:tc>
                  <a:txBody>
                    <a:bodyPr vert="horz" anchor="t"/>
                    <a:lstStyle/>
                    <a:p>
                      <a:pPr marL="0" marR="198120" indent="0" algn="r">
                        <a:lnSpc>
                          <a:spcPts val="1300"/>
                        </a:lnSpc>
                        <a:spcBef>
                          <a:spcPts val="0"/>
                        </a:spcBef>
                        <a:spcAft>
                          <a:spcPts val="165"/>
                        </a:spcAft>
                      </a:pPr>
                      <a:r>
                        <a:rPr lang="es-ES" sz="1000" spc="0">
                          <a:solidFill>
                            <a:srgbClr val="000000"/>
                          </a:solidFill>
                          <a:latin typeface="Tahoma" pitchFamily="2" panose="02020603050405020304"/>
                        </a:rPr>
                        <a:t>161 </a:t>
                      </a:r>
                    </a:p>
                  </a:txBody>
                  <a:tcPr anchor="ctr" marL="0" marR="0" marT="0" marB="0">
                    <a:lnL w="0" cmpd="sng">
                      <a:noFill/>
                      <a:prstDash val="solid"/>
                    </a:lnL>
                    <a:lnR w="39370" cmpd="dbl">
                      <a:solidFill>
                        <a:srgbClr val="000000"/>
                      </a:solidFill>
                      <a:prstDash val="solid"/>
                    </a:lnR>
                    <a:lnT w="6350" cmpd="sng">
                      <a:solidFill>
                        <a:srgbClr val="000000"/>
                      </a:solidFill>
                      <a:prstDash val="solid"/>
                    </a:lnT>
                    <a:lnB w="39370" cmpd="dbl">
                      <a:solidFill>
                        <a:srgbClr val="000000"/>
                      </a:solidFill>
                      <a:prstDash val="solid"/>
                    </a:lnB>
                  </a:tcPr>
                </a:tc>
                <a:tc>
                  <a:txBody>
                    <a:bodyPr vert="horz" anchor="t"/>
                    <a:lstStyle/>
                    <a:p>
                      <a:pPr marL="0" marR="0" indent="0" algn="ctr">
                        <a:lnSpc>
                          <a:spcPts val="1300"/>
                        </a:lnSpc>
                        <a:spcBef>
                          <a:spcPts val="0"/>
                        </a:spcBef>
                        <a:spcAft>
                          <a:spcPts val="165"/>
                        </a:spcAft>
                      </a:pPr>
                      <a:r>
                        <a:rPr lang="es-ES" sz="1000" spc="0">
                          <a:solidFill>
                            <a:srgbClr val="000000"/>
                          </a:solidFill>
                          <a:latin typeface="Tahoma" pitchFamily="2" panose="02020603050405020304"/>
                        </a:rPr>
                        <a:t>435 </a:t>
                      </a:r>
                    </a:p>
                  </a:txBody>
                  <a:tcPr anchor="ctr" marL="0" marR="0" marT="0" marB="0">
                    <a:lnL w="39370" cmpd="dbl">
                      <a:solidFill>
                        <a:srgbClr val="000000"/>
                      </a:solidFill>
                      <a:prstDash val="solid"/>
                    </a:lnL>
                    <a:lnR w="39370" cmpd="dbl">
                      <a:solidFill>
                        <a:srgbClr val="000000"/>
                      </a:solidFill>
                      <a:prstDash val="solid"/>
                    </a:lnR>
                    <a:lnT w="6350" cmpd="sng">
                      <a:solidFill>
                        <a:srgbClr val="000000"/>
                      </a:solidFill>
                      <a:prstDash val="solid"/>
                    </a:lnT>
                    <a:lnB w="39370" cmpd="dbl">
                      <a:solidFill>
                        <a:srgbClr val="000000"/>
                      </a:solidFill>
                      <a:prstDash val="solid"/>
                    </a:lnB>
                  </a:tcPr>
                </a:tc>
              </a:tr>
              <a:tr h="234315">
                <a:tc>
                  <a:txBody>
                    <a:bodyPr vert="horz" anchor="t"/>
                    <a:lstStyle/>
                    <a:p>
                      <a:pPr marL="0" marR="198120" indent="0" algn="r">
                        <a:lnSpc>
                          <a:spcPts val="1100"/>
                        </a:lnSpc>
                        <a:spcBef>
                          <a:spcPts val="370"/>
                        </a:spcBef>
                        <a:spcAft>
                          <a:spcPts val="285"/>
                        </a:spcAft>
                      </a:pPr>
                      <a:r>
                        <a:rPr lang="es-ES" sz="950" i="1" spc="0">
                          <a:solidFill>
                            <a:srgbClr val="000000"/>
                          </a:solidFill>
                          <a:latin typeface="Courier New" pitchFamily="3" panose="02020603050405020304"/>
                        </a:rPr>
                        <a:t>TOTAL </a:t>
                      </a:r>
                    </a:p>
                  </a:txBody>
                  <a:tcPr anchor="ctr" marL="0" marR="0" marT="0" marB="0">
                    <a:lnL w="39370" cmpd="dbl">
                      <a:solidFill>
                        <a:srgbClr val="000000"/>
                      </a:solidFill>
                      <a:prstDash val="solid"/>
                    </a:lnL>
                    <a:lnR w="39370" cmpd="dbl">
                      <a:solidFill>
                        <a:srgbClr val="000000"/>
                      </a:solidFill>
                      <a:prstDash val="solid"/>
                    </a:lnR>
                    <a:lnT w="39370" cmpd="dbl">
                      <a:solidFill>
                        <a:srgbClr val="000000"/>
                      </a:solidFill>
                      <a:prstDash val="solid"/>
                    </a:lnT>
                    <a:lnB w="39370" cmpd="dbl">
                      <a:solidFill>
                        <a:srgbClr val="000000"/>
                      </a:solidFill>
                      <a:prstDash val="solid"/>
                    </a:lnB>
                  </a:tcPr>
                </a:tc>
                <a:tc>
                  <a:txBody>
                    <a:bodyPr vert="horz" anchor="t"/>
                    <a:lstStyle/>
                    <a:p>
                      <a:pPr marL="0" marR="91440" indent="0" algn="r">
                        <a:lnSpc>
                          <a:spcPts val="1300"/>
                        </a:lnSpc>
                        <a:spcBef>
                          <a:spcPts val="200"/>
                        </a:spcBef>
                        <a:spcAft>
                          <a:spcPts val="255"/>
                        </a:spcAft>
                      </a:pPr>
                      <a:r>
                        <a:rPr lang="es-ES" sz="1050" b="1" i="1" spc="0">
                          <a:solidFill>
                            <a:srgbClr val="000000"/>
                          </a:solidFill>
                          <a:latin typeface="Courier New" pitchFamily="0" panose="02020603050405020304"/>
                        </a:rPr>
                        <a:t>256 </a:t>
                      </a:r>
                    </a:p>
                  </a:txBody>
                  <a:tcPr anchor="ctr" marL="0" marR="0" marT="0" marB="0">
                    <a:lnL w="39370" cmpd="dbl">
                      <a:solidFill>
                        <a:srgbClr val="000000"/>
                      </a:solidFill>
                      <a:prstDash val="solid"/>
                    </a:lnL>
                    <a:lnR w="0" cmpd="sng">
                      <a:noFill/>
                      <a:prstDash val="solid"/>
                    </a:lnR>
                    <a:lnT w="39370" cmpd="dbl">
                      <a:solidFill>
                        <a:srgbClr val="000000"/>
                      </a:solidFill>
                      <a:prstDash val="solid"/>
                    </a:lnT>
                    <a:lnB w="39370" cmpd="dbl">
                      <a:solidFill>
                        <a:srgbClr val="000000"/>
                      </a:solidFill>
                      <a:prstDash val="solid"/>
                    </a:lnB>
                  </a:tcPr>
                </a:tc>
                <a:tc>
                  <a:txBody>
                    <a:bodyPr vert="horz" anchor="t"/>
                    <a:lstStyle/>
                    <a:p>
                      <a:pPr marL="0" marR="93980" indent="0" algn="r">
                        <a:lnSpc>
                          <a:spcPts val="1300"/>
                        </a:lnSpc>
                        <a:spcBef>
                          <a:spcPts val="200"/>
                        </a:spcBef>
                        <a:spcAft>
                          <a:spcPts val="255"/>
                        </a:spcAft>
                      </a:pPr>
                      <a:r>
                        <a:rPr lang="es-ES" sz="1050" b="1" i="1" spc="0">
                          <a:solidFill>
                            <a:srgbClr val="000000"/>
                          </a:solidFill>
                          <a:latin typeface="Courier New" pitchFamily="0" panose="02020603050405020304"/>
                        </a:rPr>
                        <a:t>57 </a:t>
                      </a:r>
                    </a:p>
                  </a:txBody>
                  <a:tcPr anchor="ctr" marL="0" marR="0" marT="0" marB="0">
                    <a:lnL w="0" cmpd="sng">
                      <a:noFill/>
                      <a:prstDash val="solid"/>
                    </a:lnL>
                    <a:lnR w="0" cmpd="sng">
                      <a:noFill/>
                      <a:prstDash val="solid"/>
                    </a:lnR>
                    <a:lnT w="39370" cmpd="dbl">
                      <a:solidFill>
                        <a:srgbClr val="000000"/>
                      </a:solidFill>
                      <a:prstDash val="solid"/>
                    </a:lnT>
                    <a:lnB w="39370" cmpd="dbl">
                      <a:solidFill>
                        <a:srgbClr val="000000"/>
                      </a:solidFill>
                      <a:prstDash val="solid"/>
                    </a:lnB>
                  </a:tcPr>
                </a:tc>
                <a:tc>
                  <a:txBody>
                    <a:bodyPr vert="horz" anchor="t"/>
                    <a:lstStyle/>
                    <a:p>
                      <a:pPr marL="0" marR="0" indent="0" algn="ctr">
                        <a:lnSpc>
                          <a:spcPts val="1300"/>
                        </a:lnSpc>
                        <a:spcBef>
                          <a:spcPts val="200"/>
                        </a:spcBef>
                        <a:spcAft>
                          <a:spcPts val="255"/>
                        </a:spcAft>
                      </a:pPr>
                      <a:r>
                        <a:rPr lang="es-ES" sz="1050" b="1" i="1" spc="0">
                          <a:solidFill>
                            <a:srgbClr val="000000"/>
                          </a:solidFill>
                          <a:latin typeface="Courier New" pitchFamily="0" panose="02020603050405020304"/>
                        </a:rPr>
                        <a:t>32 </a:t>
                      </a:r>
                    </a:p>
                  </a:txBody>
                  <a:tcPr anchor="ctr" marL="0" marR="0" marT="0" marB="0">
                    <a:lnL w="0" cmpd="sng">
                      <a:noFill/>
                      <a:prstDash val="solid"/>
                    </a:lnL>
                    <a:lnR w="0" cmpd="sng">
                      <a:noFill/>
                      <a:prstDash val="solid"/>
                    </a:lnR>
                    <a:lnT w="39370" cmpd="dbl">
                      <a:solidFill>
                        <a:srgbClr val="000000"/>
                      </a:solidFill>
                      <a:prstDash val="solid"/>
                    </a:lnT>
                    <a:lnB w="39370" cmpd="dbl">
                      <a:solidFill>
                        <a:srgbClr val="000000"/>
                      </a:solidFill>
                      <a:prstDash val="solid"/>
                    </a:lnB>
                  </a:tcPr>
                </a:tc>
                <a:tc>
                  <a:txBody>
                    <a:bodyPr vert="horz" anchor="t"/>
                    <a:lstStyle/>
                    <a:p>
                      <a:pPr marL="0" marR="198120" indent="0" algn="r">
                        <a:lnSpc>
                          <a:spcPts val="1300"/>
                        </a:lnSpc>
                        <a:spcBef>
                          <a:spcPts val="200"/>
                        </a:spcBef>
                        <a:spcAft>
                          <a:spcPts val="255"/>
                        </a:spcAft>
                      </a:pPr>
                      <a:r>
                        <a:rPr lang="es-ES" sz="1050" b="1" i="1" spc="0">
                          <a:solidFill>
                            <a:srgbClr val="000000"/>
                          </a:solidFill>
                          <a:latin typeface="Courier New" pitchFamily="0" panose="02020603050405020304"/>
                        </a:rPr>
                        <a:t>161 </a:t>
                      </a:r>
                    </a:p>
                  </a:txBody>
                  <a:tcPr anchor="ctr" marL="0" marR="0" marT="0" marB="0">
                    <a:lnL w="0" cmpd="sng">
                      <a:noFill/>
                      <a:prstDash val="solid"/>
                    </a:lnL>
                    <a:lnR w="39370" cmpd="dbl">
                      <a:solidFill>
                        <a:srgbClr val="000000"/>
                      </a:solidFill>
                      <a:prstDash val="solid"/>
                    </a:lnR>
                    <a:lnT w="39370" cmpd="dbl">
                      <a:solidFill>
                        <a:srgbClr val="000000"/>
                      </a:solidFill>
                      <a:prstDash val="solid"/>
                    </a:lnT>
                    <a:lnB w="39370" cmpd="dbl">
                      <a:solidFill>
                        <a:srgbClr val="000000"/>
                      </a:solidFill>
                      <a:prstDash val="solid"/>
                    </a:lnB>
                  </a:tcPr>
                </a:tc>
                <a:tc>
                  <a:txBody>
                    <a:bodyPr vert="horz" anchor="t"/>
                    <a:lstStyle/>
                    <a:p>
                      <a:pPr marL="0" marR="0" indent="0" algn="ctr">
                        <a:lnSpc>
                          <a:spcPts val="1300"/>
                        </a:lnSpc>
                        <a:spcBef>
                          <a:spcPts val="200"/>
                        </a:spcBef>
                        <a:spcAft>
                          <a:spcPts val="255"/>
                        </a:spcAft>
                      </a:pPr>
                      <a:r>
                        <a:rPr lang="es-ES" sz="1050" b="1" i="1" spc="0">
                          <a:solidFill>
                            <a:srgbClr val="000000"/>
                          </a:solidFill>
                          <a:latin typeface="Courier New" pitchFamily="0" panose="02020603050405020304"/>
                        </a:rPr>
                        <a:t>506 </a:t>
                      </a:r>
                    </a:p>
                  </a:txBody>
                  <a:tcPr anchor="ctr" marL="0" marR="0" marT="0" marB="0">
                    <a:lnL w="39370" cmpd="dbl">
                      <a:solidFill>
                        <a:srgbClr val="000000"/>
                      </a:solidFill>
                      <a:prstDash val="solid"/>
                    </a:lnL>
                    <a:lnR w="39370" cmpd="dbl">
                      <a:solidFill>
                        <a:srgbClr val="000000"/>
                      </a:solidFill>
                      <a:prstDash val="solid"/>
                    </a:lnR>
                    <a:lnT w="39370" cmpd="dbl">
                      <a:solidFill>
                        <a:srgbClr val="000000"/>
                      </a:solidFill>
                      <a:prstDash val="solid"/>
                    </a:lnT>
                    <a:lnB w="39370" cmpd="dbl">
                      <a:solidFill>
                        <a:srgbClr val="000000"/>
                      </a:solidFill>
                      <a:prstDash val="solid"/>
                    </a:lnB>
                  </a:tcPr>
                </a:tc>
              </a:tr>
            </a:tbl>
          </a:graphicData>
        </a:graphic>
      </p:graphicFrame>
      <p:sp>
        <p:nvSpPr>
          <p:cNvPr id="6" name=""/>
          <p:cNvSpPr/>
          <p:nvPr>
            <p:ph type="body" idx="10"/>
          </p:nvPr>
        </p:nvSpPr>
        <p:spPr>
          <a:xfrm>
            <a:off x="1097280" y="9008110"/>
            <a:ext cx="5486400" cy="723265"/>
          </a:xfrm>
          <a:prstGeom prst="rect">
            <a:avLst/>
          </a:prstGeom>
          <a:noFill/>
          <a:ln w="0" cmpd="sng">
            <a:noFill/>
            <a:prstDash val="solid"/>
          </a:ln>
        </p:spPr>
        <p:txBody>
          <a:bodyPr vert="horz" lIns="0" tIns="5715" rIns="0" bIns="0" anchor="t"/>
          <a:lstStyle/>
          <a:p>
            <a:pPr marL="1280160" marR="91440" indent="0" algn="l">
              <a:lnSpc>
                <a:spcPts val="1400"/>
              </a:lnSpc>
              <a:spcAft>
                <a:spcPts val="2880"/>
              </a:spcAft>
            </a:pPr>
            <a:r>
              <a:rPr lang="es-ES" sz="1300" b="1" spc="0">
                <a:solidFill>
                  <a:srgbClr val="000000"/>
                </a:solidFill>
                <a:latin typeface="Garamond" pitchFamily="1" panose="02020603050405020304"/>
              </a:rPr>
              <a:t>Tabla </a:t>
            </a:r>
            <a:r>
              <a:rPr lang="es-ES" sz="1050" i="1" spc="0">
                <a:solidFill>
                  <a:srgbClr val="000000"/>
                </a:solidFill>
                <a:latin typeface="Arial" pitchFamily="2" panose="02020603050405020304"/>
              </a:rPr>
              <a:t>6.7: </a:t>
            </a:r>
            <a:r>
              <a:rPr lang="es-ES" sz="1000" spc="0">
                <a:solidFill>
                  <a:srgbClr val="000000"/>
                </a:solidFill>
                <a:latin typeface="Tahoma" pitchFamily="2" panose="02020603050405020304"/>
              </a:rPr>
              <a:t>Evolución de estudiantes Licenciados con Grado (Tesina) en la Facultad de Ciencias, por Licenciaturas. Príodo 1968–2000 </a:t>
            </a:r>
          </a:p>
        </p:txBody>
      </p:sp>
      <p:sp>
        <p:nvSpPr>
          <p:cNvPr id="7" name=""/>
          <p:cNvSpPr/>
          <p:nvPr>
            <p:ph type="body" idx="10"/>
          </p:nvPr>
        </p:nvSpPr>
        <p:spPr>
          <a:xfrm>
            <a:off x="1097280" y="9731375"/>
            <a:ext cx="5486400" cy="238125"/>
          </a:xfrm>
          <a:prstGeom prst="rect">
            <a:avLst/>
          </a:prstGeom>
          <a:noFill/>
          <a:ln w="0" cmpd="sng">
            <a:noFill/>
            <a:prstDash val="solid"/>
          </a:ln>
        </p:spPr>
        <p:txBody>
          <a:bodyPr vert="horz" lIns="0" tIns="48260" rIns="0" bIns="0" anchor="t"/>
          <a:lstStyle/>
          <a:p>
            <a:pPr marL="0" marR="9144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2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2540" rIns="0" bIns="0" anchor="t"/>
          <a:lstStyle/>
          <a:p>
            <a:pPr marL="45720" marR="0" indent="0" algn="l">
              <a:lnSpc>
                <a:spcPts val="1400"/>
              </a:lnSpc>
              <a:spcAft>
                <a:spcPts val="65"/>
              </a:spcAft>
              <a:tabLst>
                <a:tab algn="r" pos="5440680"/>
              </a:tabLst>
            </a:pPr>
            <a:r>
              <a:rPr lang="es-ES" sz="1200" spc="0">
                <a:solidFill>
                  <a:srgbClr val="000000"/>
                </a:solidFill>
                <a:latin typeface="Times New Roman" pitchFamily="1" panose="02020603050405020304"/>
              </a:rPr>
              <a:t>202 </a:t>
            </a:r>
            <a:r>
              <a:rPr lang="es-ES" sz="1200" b="1" spc="0">
                <a:solidFill>
                  <a:srgbClr val="000000"/>
                </a:solidFill>
                <a:latin typeface="Times New Roman" pitchFamily="1" panose="02020603050405020304"/>
              </a:rPr>
              <a:t>6.2. Estudiantes egresados </a:t>
            </a:r>
          </a:p>
        </p:txBody>
      </p:sp>
      <p:sp>
        <p:nvSpPr>
          <p:cNvPr id="3" name=""/>
          <p:cNvSpPr/>
          <p:nvPr>
            <p:ph type="body" idx="10"/>
          </p:nvPr>
        </p:nvSpPr>
        <p:spPr>
          <a:xfrm>
            <a:off x="1054735" y="681990"/>
            <a:ext cx="5486400" cy="1715770"/>
          </a:xfrm>
          <a:prstGeom prst="rect">
            <a:avLst/>
          </a:prstGeom>
          <a:noFill/>
          <a:ln w="0" cmpd="sng">
            <a:noFill/>
            <a:prstDash val="solid"/>
          </a:ln>
        </p:spPr>
        <p:txBody>
          <a:bodyPr vert="horz" lIns="0" tIns="22796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En la Tabla 6.7 se refleja el número de </a:t>
            </a:r>
            <a:r>
              <a:rPr lang="es-ES" sz="1200" b="1" spc="0">
                <a:solidFill>
                  <a:srgbClr val="000000"/>
                </a:solidFill>
                <a:latin typeface="Times New Roman" pitchFamily="1" panose="02020603050405020304"/>
              </a:rPr>
              <a:t>Tesis de Licenciatura </a:t>
            </a:r>
            <a:r>
              <a:rPr lang="es-ES" sz="1200" spc="0">
                <a:solidFill>
                  <a:srgbClr val="000000"/>
                </a:solidFill>
                <a:latin typeface="Times New Roman" pitchFamily="1" panose="02020603050405020304"/>
              </a:rPr>
              <a:t>leidas en la </a:t>
            </a:r>
            <a:r>
              <a:rPr lang="es-ES" sz="120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desde su creación, por curso académico en el que fueron defendidas y por Licenciaturas, y en la Tabla 6.8 la relación nominal de los estudiantes graduados como Licenciados, en la modalidad de Tesis de Licenciatura. </a:t>
            </a:r>
          </a:p>
          <a:p>
            <a:pPr marL="45720" marR="0" indent="0" algn="ctr">
              <a:lnSpc>
                <a:spcPts val="2300"/>
              </a:lnSpc>
              <a:spcBef>
                <a:spcPts val="1285"/>
              </a:spcBef>
              <a:spcAft>
                <a:spcPts val="0"/>
              </a:spcAft>
            </a:pPr>
            <a:r>
              <a:rPr lang="es-ES" sz="1200" b="1"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6.8: </a:t>
            </a:r>
            <a:r>
              <a:rPr lang="es-ES" sz="1100" spc="0">
                <a:solidFill>
                  <a:srgbClr val="000000"/>
                </a:solidFill>
                <a:latin typeface="Times New Roman" pitchFamily="1" panose="02020603050405020304"/>
              </a:rPr>
              <a:t>Licenciados con Grado (Tesina) en el período 1968–2000 </a:t>
            </a:r>
            <a:br/>
            <a:r>
              <a:rPr lang="es-ES" sz="1000" spc="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2404745"/>
          <a:ext cx="5486400" cy="7333615"/>
        </p:xfrm>
        <a:graphic>
          <a:graphicData uri="http://schemas.openxmlformats.org/drawingml/2006/table">
            <a:tbl>
              <a:tblGrid>
                <a:gridCol w="3197225"/>
                <a:gridCol w="1274445"/>
                <a:gridCol w="875030"/>
              </a:tblGrid>
              <a:tr h="173990">
                <a:tc>
                  <a:txBody>
                    <a:bodyPr vert="horz" anchor="t"/>
                    <a:lstStyle/>
                    <a:p>
                      <a:pPr marL="116205" marR="0" indent="0" algn="l">
                        <a:lnSpc>
                          <a:spcPts val="1300"/>
                        </a:lnSpc>
                        <a:spcBef>
                          <a:spcPts val="0"/>
                        </a:spcBef>
                        <a:spcAft>
                          <a:spcPts val="75"/>
                        </a:spcAft>
                      </a:pPr>
                      <a:r>
                        <a:rPr lang="es-ES" sz="1000" spc="0">
                          <a:solidFill>
                            <a:srgbClr val="000000"/>
                          </a:solidFill>
                          <a:latin typeface="Times New Roman" pitchFamily="1" panose="02020603050405020304"/>
                        </a:rPr>
                        <a:t>Licenciado con Grado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4615" marR="0" indent="0" algn="l">
                        <a:lnSpc>
                          <a:spcPts val="1300"/>
                        </a:lnSpc>
                        <a:spcBef>
                          <a:spcPts val="0"/>
                        </a:spcBef>
                        <a:spcAft>
                          <a:spcPts val="75"/>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7790" marR="0" indent="0" algn="l">
                        <a:lnSpc>
                          <a:spcPts val="1300"/>
                        </a:lnSpc>
                        <a:spcBef>
                          <a:spcPts val="0"/>
                        </a:spcBef>
                        <a:spcAft>
                          <a:spcPts val="75"/>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MARIA PINILLA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(?)–(?)–1972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61925">
                <a:tc>
                  <a:txBody>
                    <a:bodyPr vert="horz" anchor="t"/>
                    <a:lstStyle/>
                    <a:p>
                      <a:pPr marL="116205" marR="0" indent="0" algn="l">
                        <a:lnSpc>
                          <a:spcPts val="1200"/>
                        </a:lnSpc>
                        <a:spcBef>
                          <a:spcPts val="0"/>
                        </a:spcBef>
                        <a:spcAft>
                          <a:spcPts val="25"/>
                        </a:spcAft>
                      </a:pPr>
                      <a:r>
                        <a:rPr lang="es-ES" sz="1000" spc="0">
                          <a:solidFill>
                            <a:srgbClr val="000000"/>
                          </a:solidFill>
                          <a:latin typeface="Times New Roman" pitchFamily="1" panose="02020603050405020304"/>
                        </a:rPr>
                        <a:t>ELOISA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PEREZ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(?)–(?)–1973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5"/>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JULIA ROSAS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(?)–(?)–1973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LUIS MESIAS IGLESIAS (</a:t>
                      </a:r>
                      <a:r>
                        <a:rPr lang="es-ES" sz="900" spc="0">
                          <a:solidFill>
                            <a:srgbClr val="000000"/>
                          </a:solidFill>
                          <a:latin typeface="Arial" pitchFamily="2" panose="02020603050405020304"/>
                        </a:rPr>
                        <a:t>†</a:t>
                      </a:r>
                      <a:r>
                        <a:rPr lang="es-ES" sz="1000" spc="0">
                          <a:solidFill>
                            <a:srgbClr val="000000"/>
                          </a:solidFill>
                          <a:latin typeface="Times New Roman" pitchFamily="1" panose="02020603050405020304"/>
                        </a:rPr>
                        <a:t>)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01–Junio–1973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L. SABIO REY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(?)–(?)–1973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CABALLERO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(?)–(?)–1974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RICARDO SERRANO ROCHE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(?)–(?)–1974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EMILIO ROMAN GALAN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01–Octubre–1974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I. FERNANDEZ GARCIA–HIERRO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01–Diciembre–1974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FERNANDO CARDENAS VISEDA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10–Julio–1975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PEDRO GARCIA MARTIN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10–Julio–1975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JAVIER OLIVARES DEL VALLE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10–Julio–1975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M.C. MAHEDERO GARCIA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10–Julio–1975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I. REMON ALVAREZ–ARENAS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10–Julio–1975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A. SERRANO BLAZQUEZ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10–Julio–1975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VINAGRE JARA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10–Julio–1975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IGNACIO MAYNAR MARIN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05–Septiembre–1975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PILAR ARECES BRAVO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01–Diciembre–1975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LUIS-MILLAN VAZQUEZ DE MIGUEL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01–Diciembre–1975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JESUS VEGA FERNANDEZ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06–Julio–1976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ALVARO BERNALTE GARCIA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06–Julio–1976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MARTIN AVALOS GONZALEZ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19–Noviembre–1976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LUIS JIMENEZ REQUEJO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19–Noviembre–1976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CARLOS PALACIOS ALBARRAN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19–Noviembre–1976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ANGEL LUIS PEREZ RODRIGUEZ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19–Noviembre–1976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300"/>
                        </a:lnSpc>
                        <a:spcBef>
                          <a:spcPts val="0"/>
                        </a:spcBef>
                        <a:spcAft>
                          <a:spcPts val="0"/>
                        </a:spcAft>
                      </a:pPr>
                      <a:r>
                        <a:rPr lang="es-ES" sz="1000" spc="0">
                          <a:solidFill>
                            <a:srgbClr val="000000"/>
                          </a:solidFill>
                          <a:latin typeface="Times New Roman" pitchFamily="1" panose="02020603050405020304"/>
                        </a:rPr>
                        <a:t>SILVERIO VEGA FERNANDEZ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19–Noviembre–1976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ANGELA PALOMERA DIAZ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19–Noviembre–1976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300"/>
                        </a:lnSpc>
                        <a:spcBef>
                          <a:spcPts val="0"/>
                        </a:spcBef>
                        <a:spcAft>
                          <a:spcPts val="10"/>
                        </a:spcAft>
                      </a:pPr>
                      <a:r>
                        <a:rPr lang="es-ES" sz="1000" spc="0">
                          <a:solidFill>
                            <a:srgbClr val="000000"/>
                          </a:solidFill>
                          <a:latin typeface="Times New Roman" pitchFamily="1" panose="02020603050405020304"/>
                        </a:rPr>
                        <a:t>BERNARDINO ARANCE MALDONADO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24–Enero–1977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ROSA MARIA PINTO CORRALIZA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MANUEL RAMIREZ FERNANDEZ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ANGELES ROSELL BUENO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MARIA VEGA FERNANDEZ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JAVIER BENITEZ GARCIA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17–Noviembre–1977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FIDEL PERERA CENDAL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17–Noviembre–1977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ANGEL LOPEZ PIN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EIRO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17–Noviembre–1977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NICOLAS MORENO DIAZ DE LA RIVA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23–Noviembre–1977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300"/>
                        </a:lnSpc>
                        <a:spcBef>
                          <a:spcPts val="0"/>
                        </a:spcBef>
                        <a:spcAft>
                          <a:spcPts val="5"/>
                        </a:spcAft>
                      </a:pPr>
                      <a:r>
                        <a:rPr lang="es-ES" sz="1000" spc="0">
                          <a:solidFill>
                            <a:srgbClr val="000000"/>
                          </a:solidFill>
                          <a:latin typeface="Times New Roman" pitchFamily="1" panose="02020603050405020304"/>
                        </a:rPr>
                        <a:t>FERNANDO JUAN BELTRAN NOVILLO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5"/>
                        </a:spcAft>
                      </a:pPr>
                      <a:r>
                        <a:rPr lang="es-ES" sz="1000" spc="0">
                          <a:solidFill>
                            <a:srgbClr val="000000"/>
                          </a:solidFill>
                          <a:latin typeface="Times New Roman" pitchFamily="1" panose="02020603050405020304"/>
                        </a:rPr>
                        <a:t>07–Julio–1978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5"/>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LUIS GARCIA MORAN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07–Julio–1978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ARSENIO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DE LA PEN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 CASTRILLO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07–Julio–1978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ISABEL SUERO LOPEZ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07–Julio–1978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JOAQUIN ESPINOSA GARCIA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10–Noviembre–1978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AGUSTINA GUIBERTEAU CABANILLAS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10–Noviembre–1978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70815">
                <a:tc>
                  <a:txBody>
                    <a:bodyPr vert="horz" anchor="t"/>
                    <a:lstStyle/>
                    <a:p>
                      <a:pPr marL="116205" marR="0" indent="0" algn="l">
                        <a:lnSpc>
                          <a:spcPts val="1300"/>
                        </a:lnSpc>
                        <a:spcBef>
                          <a:spcPts val="0"/>
                        </a:spcBef>
                        <a:spcAft>
                          <a:spcPts val="30"/>
                        </a:spcAft>
                      </a:pPr>
                      <a:r>
                        <a:rPr lang="es-ES" sz="1000" spc="0">
                          <a:solidFill>
                            <a:srgbClr val="000000"/>
                          </a:solidFill>
                          <a:latin typeface="Times New Roman" pitchFamily="1" panose="02020603050405020304"/>
                        </a:rPr>
                        <a:t>EVARISTO ANTONIO OJALVO SANCHEZ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10–Noviembre–1978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73990">
                <a:tc gridSpan="3">
                  <a:txBody>
                    <a:bodyPr vert="horz" anchor="t"/>
                    <a:lstStyle/>
                    <a:p>
                      <a:pPr marL="0" marR="76200" indent="0" algn="r">
                        <a:lnSpc>
                          <a:spcPts val="1200"/>
                        </a:lnSpc>
                        <a:spcBef>
                          <a:spcPts val="0"/>
                        </a:spcBef>
                        <a:spcAft>
                          <a:spcPts val="80"/>
                        </a:spcAft>
                      </a:pPr>
                      <a:r>
                        <a:rPr lang="es-ES" sz="1200" i="1" spc="0">
                          <a:solidFill>
                            <a:srgbClr val="000000"/>
                          </a:solidFill>
                          <a:latin typeface="Times New Roman"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38125"/>
          </a:xfrm>
          <a:prstGeom prst="rect">
            <a:avLst/>
          </a:prstGeom>
          <a:noFill/>
          <a:ln w="0" cmpd="sng">
            <a:noFill/>
            <a:prstDash val="solid"/>
          </a:ln>
        </p:spPr>
        <p:txBody>
          <a:bodyPr vert="horz" lIns="0" tIns="52705" rIns="0" bIns="0" anchor="t"/>
          <a:lstStyle/>
          <a:p>
            <a:pPr marL="45720" marR="0" indent="0" algn="l">
              <a:lnSpc>
                <a:spcPts val="1400"/>
              </a:lnSpc>
              <a:spcAft>
                <a:spcPts val="45"/>
              </a:spcAft>
            </a:pPr>
            <a:r>
              <a:rPr lang="es-ES" sz="1200" b="1" spc="65">
                <a:solidFill>
                  <a:srgbClr val="000000"/>
                </a:solidFill>
                <a:latin typeface="Times New Roman"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2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5"/>
              </a:spcAft>
              <a:tabLst>
                <a:tab algn="r" pos="5440680"/>
              </a:tabLst>
            </a:pPr>
            <a:r>
              <a:rPr lang="es-ES" sz="1300" b="1" spc="0">
                <a:solidFill>
                  <a:srgbClr val="000000"/>
                </a:solidFill>
                <a:latin typeface="Garamond" pitchFamily="1" panose="02020603050405020304"/>
              </a:rPr>
              <a:t>6. Estudiantes </a:t>
            </a:r>
            <a:r>
              <a:rPr lang="es-ES" sz="1050" spc="0">
                <a:solidFill>
                  <a:srgbClr val="000000"/>
                </a:solidFill>
                <a:latin typeface="Arial" pitchFamily="2" panose="02020603050405020304"/>
              </a:rPr>
              <a:t>203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8677275"/>
        </p:xfrm>
        <a:graphic>
          <a:graphicData uri="http://schemas.openxmlformats.org/drawingml/2006/table">
            <a:tbl>
              <a:tblGrid>
                <a:gridCol w="3197225"/>
                <a:gridCol w="1274445"/>
                <a:gridCol w="875030"/>
              </a:tblGrid>
              <a:tr h="173990">
                <a:tc>
                  <a:txBody>
                    <a:bodyPr vert="horz" anchor="t"/>
                    <a:lstStyle/>
                    <a:p>
                      <a:pPr marL="116205"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240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TOMAS ROMAN GALAN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10–Noviembre–1978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JAVIER HIGES ROLANDO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19–Diciembre–1978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MERCEDES TIRADO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08–Febrero–1979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REYES BABIANO CABALLERO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21–Marzo–1979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CARMEN DORADO CALASANZ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21–Marzo–1979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ANUNCIACION ESPINOSA MANSILLA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21–Marzo–1979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FERNANDO JOSE GARCIA BARROS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30–Mayo–1979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PEDRO POYATO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30–Mayo–1979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MANUEL GARCIA BERNAL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05–Octubre–1979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MENDICUTI MADRID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05–Octubre–1979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GENOVEVA MENACHO AGUZA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08–Noviembre–1979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TERESA GALEANO DIAZ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03–Diciembre–1979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ANTONIO FERNANDEZ BULNES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21–Enero–1980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MARTINEZ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21–Enero–1980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MARIA ENCINAR MARTIN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03–Marzo–1980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PABLO ALMENDRO TRIGUEROS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21–Abril–1980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GUILLERMO ROWE FERNANDEZ-GAO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21–Abril–1980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MANUEL BUENO MARTINEZ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14–Mayo–1980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FLORENTINO POLO CORRALES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14–Mayo–1980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SANTIAGO TOLOSA ARROYO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14–Mayo–1980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VELAZQUEZ JIMENEZ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14–Mayo–1980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CARMEN PINTO CORRALIZA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12–Junio–1980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300"/>
                        </a:lnSpc>
                        <a:spcBef>
                          <a:spcPts val="0"/>
                        </a:spcBef>
                        <a:spcAft>
                          <a:spcPts val="0"/>
                        </a:spcAft>
                      </a:pPr>
                      <a:r>
                        <a:rPr lang="es-ES" sz="1000" spc="0">
                          <a:solidFill>
                            <a:srgbClr val="000000"/>
                          </a:solidFill>
                          <a:latin typeface="Times New Roman" pitchFamily="1" panose="02020603050405020304"/>
                        </a:rPr>
                        <a:t>FERNANDO HENAO DAVILA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12–Junio–1980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PEDRO MACIAS LASO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12–junio–1980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PELAYO MELLADO JIMENEZ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31–Octubre–1980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AGUSTIN JIMENEZ LABRADOR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11–Diciembre–1980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300"/>
                        </a:lnSpc>
                        <a:spcBef>
                          <a:spcPts val="0"/>
                        </a:spcBef>
                        <a:spcAft>
                          <a:spcPts val="10"/>
                        </a:spcAft>
                      </a:pPr>
                      <a:r>
                        <a:rPr lang="es-ES" sz="1000" spc="0">
                          <a:solidFill>
                            <a:srgbClr val="000000"/>
                          </a:solidFill>
                          <a:latin typeface="Times New Roman" pitchFamily="1" panose="02020603050405020304"/>
                        </a:rPr>
                        <a:t>EMILIO OSORIO BUENO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12–Marzo–1981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ANA MARIA MATA DURAN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08–Mayo–1981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10"/>
                        </a:spcAft>
                      </a:pPr>
                      <a:r>
                        <a:rPr lang="es-ES" sz="1000" spc="0">
                          <a:solidFill>
                            <a:srgbClr val="000000"/>
                          </a:solidFill>
                          <a:latin typeface="Times New Roman" pitchFamily="1" panose="02020603050405020304"/>
                        </a:rPr>
                        <a:t>JUAN DE LA CRUZ GARCIA BERNALDEZ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10"/>
                        </a:spcAft>
                      </a:pPr>
                      <a:r>
                        <a:rPr lang="es-ES" sz="1000" spc="0">
                          <a:solidFill>
                            <a:srgbClr val="000000"/>
                          </a:solidFill>
                          <a:latin typeface="Times New Roman" pitchFamily="1" panose="02020603050405020304"/>
                        </a:rPr>
                        <a:t>13–Mayo–1981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1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DE DIOS SANCHEZ ZAPATA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01–Octubre–1981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300"/>
                        </a:lnSpc>
                        <a:spcBef>
                          <a:spcPts val="0"/>
                        </a:spcBef>
                        <a:spcAft>
                          <a:spcPts val="10"/>
                        </a:spcAft>
                      </a:pPr>
                      <a:r>
                        <a:rPr lang="es-ES" sz="1000" spc="0">
                          <a:solidFill>
                            <a:srgbClr val="000000"/>
                          </a:solidFill>
                          <a:latin typeface="Times New Roman" pitchFamily="1" panose="02020603050405020304"/>
                        </a:rPr>
                        <a:t>ANA MARIA PIZARRO GALAN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05–Octubre–1981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C. OTERO FERNANDEZ DE MOLINA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17–Noviembre–1981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DANIEL GONZALEZ DIAZ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09–Junio–1982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ANGELES AREVALO AREVALO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18–Junio–1982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FRANCISCA REBOLLEDO VICENTE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18–Junio–1982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JAVIER VIGUERA RUBIO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18–Junio–1982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JESUS CABALLERO LOSCOS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18–Junio–1982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JOSE ESPERILLA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22–Junio–1982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PABLO VALIENTE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30–Junio–1982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ROSARIO ZAMORA CORCHERO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20–Septiembre–1982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ANTONIO MURILLO PULGARIN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22–Septiembre–1982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JUANA RODRIGUEZ FLORES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25–Octubre–1982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MARIA LEMUS GALLEGO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25–Octubre–1982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MARIA SAZ DIAZ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08–Octubre–1982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TEODOMIRO LOPEZ NAVARRETE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12–Noviembre–1982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LUIS CARCIA CALVO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12–Noviembre–1982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CARLOS GONZALEZ JIMENEZ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30–Noviembre–1982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JESUS BELTRAN DE HEREDIA ALONSO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01–Diciembre–1982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MANUEL PEREZ HORNERO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07–Diciembre–1982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CARMEN PUENTE RUIZ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05–Abril–1983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70815">
                <a:tc>
                  <a:txBody>
                    <a:bodyPr vert="horz" anchor="t"/>
                    <a:lstStyle/>
                    <a:p>
                      <a:pPr marL="116205" marR="0" indent="0" algn="l">
                        <a:lnSpc>
                          <a:spcPts val="1300"/>
                        </a:lnSpc>
                        <a:spcBef>
                          <a:spcPts val="0"/>
                        </a:spcBef>
                        <a:spcAft>
                          <a:spcPts val="30"/>
                        </a:spcAft>
                      </a:pPr>
                      <a:r>
                        <a:rPr lang="es-ES" sz="1000" spc="0">
                          <a:solidFill>
                            <a:srgbClr val="000000"/>
                          </a:solidFill>
                          <a:latin typeface="Times New Roman" pitchFamily="1" panose="02020603050405020304"/>
                        </a:rPr>
                        <a:t>JOSE MORENO DEL POZO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27–Abril–1983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67640">
                <a:tc gridSpan="3">
                  <a:txBody>
                    <a:bodyPr vert="horz" anchor="t"/>
                    <a:lstStyle/>
                    <a:p>
                      <a:pPr marL="0" marR="76200" indent="0" algn="r">
                        <a:lnSpc>
                          <a:spcPts val="1200"/>
                        </a:lnSpc>
                        <a:spcBef>
                          <a:spcPts val="0"/>
                        </a:spcBef>
                        <a:spcAft>
                          <a:spcPts val="4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2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050" spc="0">
                <a:solidFill>
                  <a:srgbClr val="000000"/>
                </a:solidFill>
                <a:latin typeface="Arial" pitchFamily="2" panose="02020603050405020304"/>
              </a:rPr>
              <a:t>204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72110"/>
          </a:xfrm>
          <a:prstGeom prst="rect">
            <a:avLst/>
          </a:prstGeom>
          <a:noFill/>
          <a:ln w="0" cmpd="sng">
            <a:noFill/>
            <a:prstDash val="solid"/>
          </a:ln>
        </p:spPr>
        <p:txBody>
          <a:bodyPr vert="horz" lIns="0" tIns="212725"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8677275"/>
        </p:xfrm>
        <a:graphic>
          <a:graphicData uri="http://schemas.openxmlformats.org/drawingml/2006/table">
            <a:tbl>
              <a:tblGrid>
                <a:gridCol w="3197225"/>
                <a:gridCol w="1274445"/>
                <a:gridCol w="875030"/>
              </a:tblGrid>
              <a:tr h="173990">
                <a:tc>
                  <a:txBody>
                    <a:bodyPr vert="horz" anchor="t"/>
                    <a:lstStyle/>
                    <a:p>
                      <a:pPr marL="113030"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240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ISABEL DURAN MARTIN-MERAS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23–Junio–1983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JOSE MARTIN DELGADO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01–Julio–1983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LORENZO CALVO BLAZQUEZ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06–Julio–1983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DEL CARMEN FERNANDEZ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28–Septiembre–1983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ISABEL MARIA GOMEZ MONTERREY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20–Diciembre–1983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ALBERTO MARFIL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20–Diciembre–1983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ISABEL ACEDO VALENZUELA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19–Enero–1984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LUIS CABRERA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09–Marzo–1984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PILAR ALONSO MORCUENDE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09–Marzo–1984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ISABEL SANCHEZ ZAMBRANO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09–Marzo–1984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PEDRO M. CASTELA MOGOLLON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06–Abril–1984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J. MARTIN ALFONSO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11–Abril–1984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TOMAS CHAVES CANO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23–Mayo–1984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ANGEL GENTIL CABRILLA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GREGORIO CRUZ VILLALON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MANUEL GONZALEZ LENA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14–Noviembre–1984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VICENTE LOPEZ-ARZA MORENO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19–Enero–1985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JACINTO JESUS SANCHEZ CASAS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19–Enero–1985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JOSEFINA RUBIO MONTERO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11–Abril–1985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LUIS GALLARDO ALOR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11–Abril–1985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CONCEPCION RODRIGUEZ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30–Mayo–1985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INMACULADA SANCHEZ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07–Junio–1985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300"/>
                        </a:lnSpc>
                        <a:spcBef>
                          <a:spcPts val="0"/>
                        </a:spcBef>
                        <a:spcAft>
                          <a:spcPts val="0"/>
                        </a:spcAft>
                      </a:pPr>
                      <a:r>
                        <a:rPr lang="es-ES" sz="1000" spc="0">
                          <a:solidFill>
                            <a:srgbClr val="000000"/>
                          </a:solidFill>
                          <a:latin typeface="Times New Roman" pitchFamily="1" panose="02020603050405020304"/>
                        </a:rPr>
                        <a:t>MARIA IGNACIA RUIZ DE GAUNA BURGUILLOS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04–Julio–1985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ENRIQUETA BUENO ALVAREZ-ARENAS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20–Septiembre–1985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5"/>
                        </a:spcAft>
                      </a:pPr>
                      <a:r>
                        <a:rPr lang="es-ES" sz="1000" spc="0">
                          <a:solidFill>
                            <a:srgbClr val="000000"/>
                          </a:solidFill>
                          <a:latin typeface="Times New Roman" pitchFamily="1" panose="02020603050405020304"/>
                        </a:rPr>
                        <a:t>FRANCISCO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DE LA PEN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 CASTRILLO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23–Septiembre–1985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CANCHO ALFONSO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300"/>
                        </a:lnSpc>
                        <a:spcBef>
                          <a:spcPts val="0"/>
                        </a:spcBef>
                        <a:spcAft>
                          <a:spcPts val="10"/>
                        </a:spcAft>
                      </a:pPr>
                      <a:r>
                        <a:rPr lang="es-ES" sz="1000" spc="0">
                          <a:solidFill>
                            <a:srgbClr val="000000"/>
                          </a:solidFill>
                          <a:latin typeface="Times New Roman" pitchFamily="1" panose="02020603050405020304"/>
                        </a:rPr>
                        <a:t>MARIA FIDELA FERNANDEZ CHAVERO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28–Octubre–1985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MERCEDES LOZANO RUIZ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300"/>
                        </a:lnSpc>
                        <a:spcBef>
                          <a:spcPts val="0"/>
                        </a:spcBef>
                        <a:spcAft>
                          <a:spcPts val="10"/>
                        </a:spcAft>
                      </a:pPr>
                      <a:r>
                        <a:rPr lang="es-ES" sz="1000" spc="0">
                          <a:solidFill>
                            <a:srgbClr val="000000"/>
                          </a:solidFill>
                          <a:latin typeface="Times New Roman" pitchFamily="1" panose="02020603050405020304"/>
                        </a:rPr>
                        <a:t>PEDRO CINTAS MORENO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07–Noviembre–1985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M. TREJO MENAYO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08–Noviembre–1985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EDUARDO SABIO REY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12–Noviembre–1985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JOSEFA BERNALTE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12–Noviembre–1985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CARMEN GUIBERTEAU CABANILLAS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18–Diciembre–1985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CONCEPCION CARO GOMEZ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20–Diciembre–1985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PILAR GARCIA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20–Diciembre–1985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AGUSTIN FRANCISCO BORRACHERO ZOIDO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20–Diciembre–1985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TOMAS MORERA BAN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24–Abril–1986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RAMON ENCINAS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24–Abril–1986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FELIX GONZALEZ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09–Mayo–1986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TERESA ANTEQUERA ROJAS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28–Mayo–1986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ISABEL GOMEZ FLORES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07–Octubre–1986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MIGUEL ANGEL MARTIN ANTEQUERA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22–Octubre–1986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VIERA BENITEZ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07–Noviembre–1986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MANUEL A. AGUILAR ESPINOSA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13–Noviembre–1986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AGUSTIN CABALLERO HURTADO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19–Diciembre–1986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ISABEL MARIA PLATA PEDRAZO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19–Diciembre–1986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VINAGRE ARIAS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13–Enero–1987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SOLEDAD DURAN PEREZ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13–Enero–1987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MARINA MARIA MARTIN GOMEZ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27–Marzo–1987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ELENA SANCHEZ DIAZ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28–Marzo–1987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70815">
                <a:tc>
                  <a:txBody>
                    <a:bodyPr vert="horz" anchor="t"/>
                    <a:lstStyle/>
                    <a:p>
                      <a:pPr marL="113030" marR="0" indent="0" algn="l">
                        <a:lnSpc>
                          <a:spcPts val="1300"/>
                        </a:lnSpc>
                        <a:spcBef>
                          <a:spcPts val="0"/>
                        </a:spcBef>
                        <a:spcAft>
                          <a:spcPts val="30"/>
                        </a:spcAft>
                      </a:pPr>
                      <a:r>
                        <a:rPr lang="es-ES" sz="1000" spc="0">
                          <a:solidFill>
                            <a:srgbClr val="000000"/>
                          </a:solidFill>
                          <a:latin typeface="Times New Roman" pitchFamily="1" panose="02020603050405020304"/>
                        </a:rPr>
                        <a:t>ANTONIO MACIAS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02–Julio–1987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67640">
                <a:tc gridSpan="3">
                  <a:txBody>
                    <a:bodyPr vert="horz" anchor="t"/>
                    <a:lstStyle/>
                    <a:p>
                      <a:pPr marL="0" marR="63500" indent="0" algn="r">
                        <a:lnSpc>
                          <a:spcPts val="1200"/>
                        </a:lnSpc>
                        <a:spcBef>
                          <a:spcPts val="0"/>
                        </a:spcBef>
                        <a:spcAft>
                          <a:spcPts val="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2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5"/>
              </a:spcAft>
              <a:tabLst>
                <a:tab algn="r" pos="5440680"/>
              </a:tabLst>
            </a:pPr>
            <a:r>
              <a:rPr lang="es-ES" sz="1300" b="1" spc="0">
                <a:solidFill>
                  <a:srgbClr val="000000"/>
                </a:solidFill>
                <a:latin typeface="Garamond" pitchFamily="1" panose="02020603050405020304"/>
              </a:rPr>
              <a:t>6. Estudiantes </a:t>
            </a:r>
            <a:r>
              <a:rPr lang="es-ES" sz="1050" spc="0">
                <a:solidFill>
                  <a:srgbClr val="000000"/>
                </a:solidFill>
                <a:latin typeface="Arial" pitchFamily="2" panose="02020603050405020304"/>
              </a:rPr>
              <a:t>205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8677275"/>
        </p:xfrm>
        <a:graphic>
          <a:graphicData uri="http://schemas.openxmlformats.org/drawingml/2006/table">
            <a:tbl>
              <a:tblGrid>
                <a:gridCol w="3197225"/>
                <a:gridCol w="1274445"/>
                <a:gridCol w="875030"/>
              </a:tblGrid>
              <a:tr h="173990">
                <a:tc>
                  <a:txBody>
                    <a:bodyPr vert="horz" anchor="t"/>
                    <a:lstStyle/>
                    <a:p>
                      <a:pPr marL="116205"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240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CRISTINA MORALES GOMEZ-TEJEDOR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08–Julio–1987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JAIME DOMINGUEZ MARTINEZ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30–Septiembre–1987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ISABEL JIMENEZ BLANCO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18–Diciembre–1987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JESUS MARIA FRADES PAYO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18–Diciembre–1987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SANCHEZ INIGUEZ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25–Diciembre–1987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EDUARDO PINILLA GIL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21–Abril–1988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 LOS ANGELES JIMENEZ RIOS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14–Junio–1988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INOCENTE BAUTISTA PECERO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28–Junio–1988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DEL MAR MONTERO ESPINAL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TERESA GONZALEZ MONTERO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13–Octubre–1988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 LOS ANGELES DIAZ DIEZ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19–Octubre–1988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JOSEBA ANDONI OLIBARES BEOBIDE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09–Noviembre–1988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CARLOS JAVIER DURAN VALLE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25–Noviembre–1988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LUIS GONZALEZ BEJARANO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07–Marzo–1989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SOLEDAD GONZALEZ MANSO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15–Marzo–1989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FERNANDO GARCIA ARAYA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04–Abril–1989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CHILLA MORENO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26–Abril–1989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MANUEL ACEDO RAMOS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23–Junio–1989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FERNANDO MERINO MURIANA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07–Julio–1989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SANDRA ALVAREZ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07–Septiembre–1989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JOSEFA MACEDO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21–Septiembre–1989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LUIS CABRERA RODRIGUEZ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28–Septiembre–1989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300"/>
                        </a:lnSpc>
                        <a:spcBef>
                          <a:spcPts val="0"/>
                        </a:spcBef>
                        <a:spcAft>
                          <a:spcPts val="0"/>
                        </a:spcAft>
                      </a:pPr>
                      <a:r>
                        <a:rPr lang="es-ES" sz="1000" spc="0">
                          <a:solidFill>
                            <a:srgbClr val="000000"/>
                          </a:solidFill>
                          <a:latin typeface="Times New Roman" pitchFamily="1" panose="02020603050405020304"/>
                        </a:rPr>
                        <a:t>MIGUEL ANGEL ALONSO Y DEL PINO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29–Septiembre–1989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GRACIA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MONTERREY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03–Noviembre–1989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300"/>
                        </a:lnSpc>
                        <a:spcBef>
                          <a:spcPts val="0"/>
                        </a:spcBef>
                        <a:spcAft>
                          <a:spcPts val="0"/>
                        </a:spcAft>
                      </a:pPr>
                      <a:r>
                        <a:rPr lang="es-ES" sz="1000" spc="0">
                          <a:solidFill>
                            <a:srgbClr val="000000"/>
                          </a:solidFill>
                          <a:latin typeface="Times New Roman" pitchFamily="1" panose="02020603050405020304"/>
                        </a:rPr>
                        <a:t>JOSE CASTAN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 VINAGRE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16–Marzo–1990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CONSUELO LEONES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04–Abril–1990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300"/>
                        </a:lnSpc>
                        <a:spcBef>
                          <a:spcPts val="0"/>
                        </a:spcBef>
                        <a:spcAft>
                          <a:spcPts val="10"/>
                        </a:spcAft>
                      </a:pPr>
                      <a:r>
                        <a:rPr lang="es-ES" sz="1000" spc="0">
                          <a:solidFill>
                            <a:srgbClr val="000000"/>
                          </a:solidFill>
                          <a:latin typeface="Times New Roman" pitchFamily="1" panose="02020603050405020304"/>
                        </a:rPr>
                        <a:t>MARIA ESTRELLA CUELLAR ORTIZ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05–Junio–1990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ANTONIO DURAN SEGOVIA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15–Junio–1990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MIGUEL ANGEL LOPEZ ROSAS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25–Junio–1990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DOLORES PILO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05–Julio–1990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CARLOS GARCIA-VERDUGO CASO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06–Julio–1990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EULALIA GARCIA JIMENEZ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06–Julio–1990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 LOS A. RODRIGUEZ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10–Julio–1990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CARLOS CONTADOR BALADON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22–Octubre–1990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TERESA MONTERO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18–Diciembre–1990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CONCEPCION VALENCIA BARRAGAN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20–Diciembre–1990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MANUEL GOMEZ CORZO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30–Enero–1991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CANDIDO JULIAN BRAVO MORA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07–Marzo–1991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 LOS A. ALMERIA ARENCIBIA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08–Abril–1991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 LA LUZ SANCHEZ MENDOZA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23–Abril–1991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JAVIER CABALLO MORENO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28–Mayo–1991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LUIS ELADIO CACERES PAVON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25–Junio–1991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DEL MAR MENDEZ ALOR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04–Julio–1991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DEL PILAR LARA FORNELINO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02–Octubre–1991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ANGELA PASCUAL MANCHA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02–Octubre–1991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JIMENEZ CHAMIZO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17–Octubre–1991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JOSE CABEZON HURTADO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18–Octubre–1991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JAVIER RIVAS TOLEDO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31–Octubre–1991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NUN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EZ OLIVERA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20–Enero–1992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ANDRES CABANILLAS PORTALO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04–Febrero–1992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70815">
                <a:tc>
                  <a:txBody>
                    <a:bodyPr vert="horz" anchor="t"/>
                    <a:lstStyle/>
                    <a:p>
                      <a:pPr marL="116205" marR="0" indent="0" algn="l">
                        <a:lnSpc>
                          <a:spcPts val="1300"/>
                        </a:lnSpc>
                        <a:spcBef>
                          <a:spcPts val="0"/>
                        </a:spcBef>
                        <a:spcAft>
                          <a:spcPts val="30"/>
                        </a:spcAft>
                      </a:pPr>
                      <a:r>
                        <a:rPr lang="es-ES" sz="1000" spc="0">
                          <a:solidFill>
                            <a:srgbClr val="000000"/>
                          </a:solidFill>
                          <a:latin typeface="Times New Roman" pitchFamily="1" panose="02020603050405020304"/>
                        </a:rPr>
                        <a:t>MANUEL MARIN ROBLES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18–Marzo–1992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67640">
                <a:tc gridSpan="3">
                  <a:txBody>
                    <a:bodyPr vert="horz" anchor="t"/>
                    <a:lstStyle/>
                    <a:p>
                      <a:pPr marL="0" marR="76200" indent="0" algn="r">
                        <a:lnSpc>
                          <a:spcPts val="1200"/>
                        </a:lnSpc>
                        <a:spcBef>
                          <a:spcPts val="0"/>
                        </a:spcBef>
                        <a:spcAft>
                          <a:spcPts val="4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8"/>
          <a:stretch>
            <a:fillRect/>
          </a:stretch>
        </p:blipFill>
        <p:spPr>
          <a:xfrm>
            <a:off x="1097280" y="908050"/>
            <a:ext cx="5388610" cy="7546975"/>
          </a:xfrm>
          <a:prstGeom prst="rect">
            <a:avLst/>
          </a:prstGeom>
        </p:spPr>
      </p:pic>
      <p:sp>
        <p:nvSpPr>
          <p:cNvPr id="2" name=""/>
          <p:cNvSpPr/>
          <p:nvPr>
            <p:ph type="body" idx="10"/>
          </p:nvPr>
        </p:nvSpPr>
        <p:spPr>
          <a:xfrm>
            <a:off x="1061085" y="482600"/>
            <a:ext cx="5486400" cy="196215"/>
          </a:xfrm>
          <a:prstGeom prst="rect">
            <a:avLst/>
          </a:prstGeom>
          <a:noFill/>
          <a:ln w="0" cmpd="sng">
            <a:noFill/>
            <a:prstDash val="solid"/>
          </a:ln>
        </p:spPr>
        <p:txBody>
          <a:bodyPr vert="horz" lIns="0" tIns="7620" rIns="0" bIns="0" anchor="t"/>
          <a:lstStyle/>
          <a:p>
            <a:pPr marL="0" marR="0" indent="0" algn="l">
              <a:lnSpc>
                <a:spcPts val="1400"/>
              </a:lnSpc>
              <a:spcAft>
                <a:spcPts val="30"/>
              </a:spcAft>
              <a:tabLst>
                <a:tab algn="r" pos="5440680"/>
              </a:tabLst>
            </a:pPr>
            <a:r>
              <a:rPr lang="es-ES" sz="1250" spc="0">
                <a:solidFill>
                  <a:srgbClr val="000000"/>
                </a:solidFill>
                <a:latin typeface="Bookman Old Style" pitchFamily="1" panose="02020603050405020304"/>
              </a:rPr>
              <a:t>1. Presentaciones </a:t>
            </a:r>
            <a:r>
              <a:rPr lang="es-ES" sz="850" spc="0">
                <a:solidFill>
                  <a:srgbClr val="000000"/>
                </a:solidFill>
                <a:latin typeface="Arial" pitchFamily="2" panose="02020603050405020304"/>
              </a:rPr>
              <a:t>XIII </a:t>
            </a:r>
          </a:p>
        </p:txBody>
      </p:sp>
      <p:sp>
        <p:nvSpPr>
          <p:cNvPr id="5" name=""/>
          <p:cNvSpPr/>
          <p:nvPr>
            <p:ph type="body" idx="10"/>
          </p:nvPr>
        </p:nvSpPr>
        <p:spPr>
          <a:xfrm>
            <a:off x="1061085" y="8751570"/>
            <a:ext cx="5486400" cy="979805"/>
          </a:xfrm>
          <a:prstGeom prst="rect">
            <a:avLst/>
          </a:prstGeom>
          <a:noFill/>
          <a:ln w="0" cmpd="sng">
            <a:noFill/>
            <a:prstDash val="solid"/>
          </a:ln>
        </p:spPr>
        <p:txBody>
          <a:bodyPr vert="horz" lIns="0" tIns="4445" rIns="0" bIns="0" anchor="t"/>
          <a:lstStyle/>
          <a:p>
            <a:pPr marL="0" marR="0" indent="0" algn="ctr">
              <a:lnSpc>
                <a:spcPts val="1400"/>
              </a:lnSpc>
              <a:spcAft>
                <a:spcPts val="6225"/>
              </a:spcAft>
            </a:pPr>
            <a:r>
              <a:rPr lang="es-ES" sz="1250" spc="-85">
                <a:solidFill>
                  <a:srgbClr val="000000"/>
                </a:solidFill>
                <a:latin typeface="Bookman Old Style" pitchFamily="1" panose="02020603050405020304"/>
              </a:rPr>
              <a:t>Dr. Francisco J. Olivares del Valle. Autor de la Memoria </a:t>
            </a:r>
          </a:p>
        </p:txBody>
      </p:sp>
      <p:sp>
        <p:nvSpPr>
          <p:cNvPr id="6" name=""/>
          <p:cNvSpPr/>
          <p:nvPr>
            <p:ph type="body" idx="10"/>
          </p:nvPr>
        </p:nvSpPr>
        <p:spPr>
          <a:xfrm>
            <a:off x="1061085" y="9731375"/>
            <a:ext cx="5486400" cy="238125"/>
          </a:xfrm>
          <a:prstGeom prst="rect">
            <a:avLst/>
          </a:prstGeom>
          <a:noFill/>
          <a:ln w="0" cmpd="sng">
            <a:noFill/>
            <a:prstDash val="solid"/>
          </a:ln>
        </p:spPr>
        <p:txBody>
          <a:bodyPr vert="horz" lIns="0" tIns="60960" rIns="0" bIns="0" anchor="t"/>
          <a:lstStyle/>
          <a:p>
            <a:pPr marL="0" marR="0" indent="0" algn="r">
              <a:lnSpc>
                <a:spcPts val="1400"/>
              </a:lnSpc>
              <a:spcAft>
                <a:spcPts val="0"/>
              </a:spcAft>
            </a:pPr>
            <a:r>
              <a:rPr lang="es-ES" sz="1250" spc="-5">
                <a:solidFill>
                  <a:srgbClr val="000000"/>
                </a:solidFill>
                <a:latin typeface="Bookman Old Style" pitchFamily="1" panose="02020603050405020304"/>
              </a:rPr>
              <a:t>Memoria Histórica </a:t>
            </a:r>
          </a:p>
        </p:txBody>
      </p:sp>
      <p:cxnSp>
        <p:nvCxnSpPr>
          <p:cNvPr id="7" name=""/>
          <p:cNvCxnSpPr/>
          <p:nvPr/>
        </p:nvCxnSpPr>
        <p:spPr>
          <a:xfrm>
            <a:off x="1061085" y="682625"/>
            <a:ext cx="5438140" cy="0"/>
          </a:xfrm>
          <a:prstGeom prst="line">
            <a:avLst/>
          </a:prstGeom>
          <a:ln w="6350" cmpd="sng">
            <a:solidFill>
              <a:srgbClr val="000000"/>
            </a:solidFill>
          </a:ln>
        </p:spPr>
      </p:cxnSp>
      <p:cxnSp>
        <p:nvCxnSpPr>
          <p:cNvPr id="8" name=""/>
          <p:cNvCxnSpPr/>
          <p:nvPr/>
        </p:nvCxnSpPr>
        <p:spPr>
          <a:xfrm>
            <a:off x="1061085" y="9735185"/>
            <a:ext cx="5438140" cy="0"/>
          </a:xfrm>
          <a:prstGeom prst="line">
            <a:avLst/>
          </a:prstGeom>
          <a:ln w="6350" cmpd="sng">
            <a:solidFill>
              <a:srgbClr val="000000"/>
            </a:solidFill>
          </a:ln>
        </p:spPr>
      </p:cxnSp>
    </p:spTree>
  </p:cSld>
  <p:clrMapOvr>
    <a:masterClrMapping/>
  </p:clrMapOvr>
</p:sld>
</file>

<file path=ppt/slides/slide23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050" spc="0">
                <a:solidFill>
                  <a:srgbClr val="000000"/>
                </a:solidFill>
                <a:latin typeface="Arial" pitchFamily="2" panose="02020603050405020304"/>
              </a:rPr>
              <a:t>206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72110"/>
          </a:xfrm>
          <a:prstGeom prst="rect">
            <a:avLst/>
          </a:prstGeom>
          <a:noFill/>
          <a:ln w="0" cmpd="sng">
            <a:noFill/>
            <a:prstDash val="solid"/>
          </a:ln>
        </p:spPr>
        <p:txBody>
          <a:bodyPr vert="horz" lIns="0" tIns="212725"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8677275"/>
        </p:xfrm>
        <a:graphic>
          <a:graphicData uri="http://schemas.openxmlformats.org/drawingml/2006/table">
            <a:tbl>
              <a:tblGrid>
                <a:gridCol w="3197225"/>
                <a:gridCol w="1274445"/>
                <a:gridCol w="875030"/>
              </a:tblGrid>
              <a:tr h="173990">
                <a:tc>
                  <a:txBody>
                    <a:bodyPr vert="horz" anchor="t"/>
                    <a:lstStyle/>
                    <a:p>
                      <a:pPr marL="113030"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240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JOSE GOMEZ DIAZ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04–Abril–1992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MONTSERRAT SANCHEZ PEN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04–Abril–1992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ASCENSION ESPINOLA PIZARRO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21–Abril–1992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LUIS ACERO DIAZ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30–Junio–1992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BENITO ACEDO HIDALGO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17–Septiembre–1992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I. GUTIERREZ PIN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18–Septiembre–1992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CARLOS CORCHADO MARTIN–ROMO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29–Septiembre–1992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JORGE ANTONIO SANSON MARTIN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31–Marzo–1993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JACOBA MORA-GIL CASTAN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16–Abril–1993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ISABEL RODRIGUEZ CACERES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27–Abril–1993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ROSARIO FERNANDEZ FALERO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28–Junio–1993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MANUEL ANGEL BAN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OS CARDOSO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24–Septiembre–1993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MARIA ESCOLA SAEZ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24–Enero–1994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VALENTIN GOMEZ ESCOBAR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14–Marzo–1994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CRUZ POZO CARRERO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28–Junio-1994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JOSE MORENO FIGUEROA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21–Octubre–1994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JOSE RODRIGUEZ ALONSO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21–Octubre–1994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PEDRO MODESTO ALVAREZ PEN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28–Octubre–1994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IGNACIO LOPEZ MARTIN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27–Abril–1995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JAVIER REAL MON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INO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16–Mayo–1995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RAMON GONZALEZ LOMBA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15–Junio–1995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YOLANDA RODRIGUEZ DOMINGUEZ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28–Junio–1995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300"/>
                        </a:lnSpc>
                        <a:spcBef>
                          <a:spcPts val="0"/>
                        </a:spcBef>
                        <a:spcAft>
                          <a:spcPts val="0"/>
                        </a:spcAft>
                      </a:pPr>
                      <a:r>
                        <a:rPr lang="es-ES" sz="1000" spc="0">
                          <a:solidFill>
                            <a:srgbClr val="000000"/>
                          </a:solidFill>
                          <a:latin typeface="Times New Roman" pitchFamily="1" panose="02020603050405020304"/>
                        </a:rPr>
                        <a:t>FELICIANO FERANDEZ DE SOTO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25–Septiembre–1995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DE LOS ANGELES SILVA MARTINEZ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10–Octubre–1995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300"/>
                        </a:lnSpc>
                        <a:spcBef>
                          <a:spcPts val="0"/>
                        </a:spcBef>
                        <a:spcAft>
                          <a:spcPts val="0"/>
                        </a:spcAft>
                      </a:pPr>
                      <a:r>
                        <a:rPr lang="es-ES" sz="1000" spc="0">
                          <a:solidFill>
                            <a:srgbClr val="000000"/>
                          </a:solidFill>
                          <a:latin typeface="Times New Roman" pitchFamily="1" panose="02020603050405020304"/>
                        </a:rPr>
                        <a:t>MARIA LUISA PINILLA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10–Octubre–1995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ELENA GARCIA DELGADO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30–Octubre–1995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300"/>
                        </a:lnSpc>
                        <a:spcBef>
                          <a:spcPts val="0"/>
                        </a:spcBef>
                        <a:spcAft>
                          <a:spcPts val="10"/>
                        </a:spcAft>
                      </a:pPr>
                      <a:r>
                        <a:rPr lang="es-ES" sz="1000" spc="0">
                          <a:solidFill>
                            <a:srgbClr val="000000"/>
                          </a:solidFill>
                          <a:latin typeface="Times New Roman" pitchFamily="1" panose="02020603050405020304"/>
                        </a:rPr>
                        <a:t>MARIA MAGDALENA CHAVERO QUINTERO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03–Noviembre–1995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JOSEFA JARAMILLO ROMERO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27–Noviembre–1995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VALENTIN CERCAS GIL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18–Diciembre–1995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ADELA CARRANZA GUILLERMO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18–Diciembre–1995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300"/>
                        </a:lnSpc>
                        <a:spcBef>
                          <a:spcPts val="0"/>
                        </a:spcBef>
                        <a:spcAft>
                          <a:spcPts val="10"/>
                        </a:spcAft>
                      </a:pPr>
                      <a:r>
                        <a:rPr lang="es-ES" sz="1000" spc="0">
                          <a:solidFill>
                            <a:srgbClr val="000000"/>
                          </a:solidFill>
                          <a:latin typeface="Times New Roman" pitchFamily="1" panose="02020603050405020304"/>
                        </a:rPr>
                        <a:t>MERCEDES TIERNO NICOLAS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14–Junio–1996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CRISTINA GOMEZ CRISOSTOMO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21–Junio–1996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GUADALUPE SILVERO ENRIQUE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12–Diciembre–1996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JESUS CARRETERO PAREDES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18–Diciembre–1996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ELENA MARTIN NAVARRO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20–Marzo–1997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VICTORIA GIL ALVAREZ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20–Marzo–1997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MANUEL CEBRIAN MARTIN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11–Abril–1997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OLGA GIMENO GAMERO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23–Abril–1997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ANTONIA BAUTISTA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24–Abril–1997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ROSA MARIA MARTINEZ CABEZAS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09–Mayo–1997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GARCIA RODRIGUEZ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16–Mayo–1997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PILAR RAMOS VISEAS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26–Junio–1997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CATMEN MARIA GONZALEZ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26–Junio–1997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FLORENTINA CAN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ADA CAN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ADA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05–Septiembre–1997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DEL MAR LOPEZ GIL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20–Noviembre–1997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JOAQUIN RAMON DOMINGUEZ VARGAS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10–Diciembre–1997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RUT JIMENEZ LISO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13–Febrero–1998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LUIS BRAVO GALAN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13–Febrero–1998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FRANCISCA ALEXANDRE FRANCO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20–Febrero–1998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EVA MARIA RODRIGUEZ FRANCO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18–Marzo–1998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70815">
                <a:tc>
                  <a:txBody>
                    <a:bodyPr vert="horz" anchor="t"/>
                    <a:lstStyle/>
                    <a:p>
                      <a:pPr marL="113030" marR="0" indent="0" algn="l">
                        <a:lnSpc>
                          <a:spcPts val="1300"/>
                        </a:lnSpc>
                        <a:spcBef>
                          <a:spcPts val="0"/>
                        </a:spcBef>
                        <a:spcAft>
                          <a:spcPts val="30"/>
                        </a:spcAft>
                      </a:pPr>
                      <a:r>
                        <a:rPr lang="es-ES" sz="1000" spc="0">
                          <a:solidFill>
                            <a:srgbClr val="000000"/>
                          </a:solidFill>
                          <a:latin typeface="Times New Roman" pitchFamily="1" panose="02020603050405020304"/>
                        </a:rPr>
                        <a:t>FRANCISCO JAVIER RUBIO DORADO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03–Abril–1998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67640">
                <a:tc gridSpan="3">
                  <a:txBody>
                    <a:bodyPr vert="horz" anchor="t"/>
                    <a:lstStyle/>
                    <a:p>
                      <a:pPr marL="0" marR="76200" indent="0" algn="r">
                        <a:lnSpc>
                          <a:spcPts val="1200"/>
                        </a:lnSpc>
                        <a:spcBef>
                          <a:spcPts val="0"/>
                        </a:spcBef>
                        <a:spcAft>
                          <a:spcPts val="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r" pos="5440680"/>
              </a:tabLst>
            </a:pPr>
            <a:r>
              <a:rPr lang="es-ES" sz="1150" spc="0">
                <a:solidFill>
                  <a:srgbClr val="000000"/>
                </a:solidFill>
                <a:latin typeface="Bookman Old Style" pitchFamily="1" panose="02020603050405020304"/>
              </a:rPr>
              <a:t>6. Estudiantes </a:t>
            </a:r>
            <a:r>
              <a:rPr lang="es-ES" sz="1100" spc="0">
                <a:solidFill>
                  <a:srgbClr val="000000"/>
                </a:solidFill>
                <a:latin typeface="Arial" pitchFamily="2" panose="02020603050405020304"/>
              </a:rPr>
              <a:t>207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8677275"/>
        </p:xfrm>
        <a:graphic>
          <a:graphicData uri="http://schemas.openxmlformats.org/drawingml/2006/table">
            <a:tbl>
              <a:tblGrid>
                <a:gridCol w="3197225"/>
                <a:gridCol w="1274445"/>
                <a:gridCol w="875030"/>
              </a:tblGrid>
              <a:tr h="173990">
                <a:tc>
                  <a:txBody>
                    <a:bodyPr vert="horz" anchor="t"/>
                    <a:lstStyle/>
                    <a:p>
                      <a:pPr marL="113030"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240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JESUS RAMIRO BARROSO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03–Abril–1998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DEL CARMEN SANCHEZ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08–Mayo–1998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RUTH GORDILLO ORREGO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18–Septiembre–1998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FERNANDO R. CLEMENTE SERRANO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18–Septiembre–1998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SUSANA BARRIGA FALCON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01–Diciembre–1998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LUNA GILES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04–Diciembre–1998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FERNANDO PIRIZ ALMEIDA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07–Mayo–1999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VICTOR NAVARRETE LLINAS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13–Septiembre–1999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JOSE AREVALO CABALLERO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24–Septiembre–1999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JOSE RODRIGUEZ GOMEZ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27–Enero–2000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ANA ISABEL LEAL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06–Abril–2000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ROSARIO PEDRERO MARIN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26–Abril–2000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CARLOS TIERNO DE DIOS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02–Mayo–2000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BUXEDA CARBALLO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05–Junio–2000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MIGUEL ANGEL FAJARDO CALDERA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17–Junio–1981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LUISA SORIANO COMINO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27–Noviembre–1983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ISABEL GARRIDO CARBALLO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27–Noviembre–1983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JESUS CARRO ROSSELL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AGUSTIN GARCIA NOGALES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ELVIRA SALGUERO ROJAS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JOSEFA RAMIREZ RODRIGUEZ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03–Junio–1985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MANUEL BARRANTES LOPEZ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18–Septiembre–1985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300"/>
                        </a:lnSpc>
                        <a:spcBef>
                          <a:spcPts val="0"/>
                        </a:spcBef>
                        <a:spcAft>
                          <a:spcPts val="0"/>
                        </a:spcAft>
                      </a:pPr>
                      <a:r>
                        <a:rPr lang="es-ES" sz="1000" spc="0">
                          <a:solidFill>
                            <a:srgbClr val="000000"/>
                          </a:solidFill>
                          <a:latin typeface="Times New Roman" pitchFamily="1" panose="02020603050405020304"/>
                        </a:rPr>
                        <a:t>MARIA ANGELES MULERO DIAZ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03–Octubre–1985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BATILDO REQUEJO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300"/>
                        </a:lnSpc>
                        <a:spcBef>
                          <a:spcPts val="0"/>
                        </a:spcBef>
                        <a:spcAft>
                          <a:spcPts val="0"/>
                        </a:spcAft>
                      </a:pPr>
                      <a:r>
                        <a:rPr lang="es-ES" sz="1000" spc="0">
                          <a:solidFill>
                            <a:srgbClr val="000000"/>
                          </a:solidFill>
                          <a:latin typeface="Times New Roman" pitchFamily="1" panose="02020603050405020304"/>
                        </a:rPr>
                        <a:t>FERNANDO SANCHEZ FERNANEZ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03–Octubre–1985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GABRIEL SANCHEZ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300"/>
                        </a:lnSpc>
                        <a:spcBef>
                          <a:spcPts val="0"/>
                        </a:spcBef>
                        <a:spcAft>
                          <a:spcPts val="10"/>
                        </a:spcAft>
                      </a:pPr>
                      <a:r>
                        <a:rPr lang="es-ES" sz="1000" spc="0">
                          <a:solidFill>
                            <a:srgbClr val="000000"/>
                          </a:solidFill>
                          <a:latin typeface="Times New Roman" pitchFamily="1" panose="02020603050405020304"/>
                        </a:rPr>
                        <a:t>YOLANDA MELENDEZ ROCHA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04–Julio–1986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MIGUEL PINO SORIANO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09–Octubre–1986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ANTONIO OYOLA VELASCO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09–Octubre–1986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MIGUEL BLANCO ALONSO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09–Octubre–1986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300"/>
                        </a:lnSpc>
                        <a:spcBef>
                          <a:spcPts val="0"/>
                        </a:spcBef>
                        <a:spcAft>
                          <a:spcPts val="10"/>
                        </a:spcAft>
                      </a:pPr>
                      <a:r>
                        <a:rPr lang="es-ES" sz="1000" spc="0">
                          <a:solidFill>
                            <a:srgbClr val="000000"/>
                          </a:solidFill>
                          <a:latin typeface="Times New Roman" pitchFamily="1" panose="02020603050405020304"/>
                        </a:rPr>
                        <a:t>JACINTO GONZALEZ PACHON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30–Octubre–1987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JULIAN RAMAJO HERNANDEZ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29–Noviembre–1988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MANUEL BENITEZ BENITEZ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29–Noviembre–1988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MIGUEL GONZALEZ VELASCO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07–Septiembre–1989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MANUEL RITORE CORTES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07–Septiembre–1989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FELIX CABELLO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06–Octubre–1993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LUIS GARCIA ZAPATA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10–Octubre–1994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ADRIAN GORDILLO MERINO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17–Octubre–1996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JESUS MONTANERO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14–Enero–1998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ISABEL PARRA AREVALO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23–Julio-1999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MARIA BARRAS GALAN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19–Octubre–1999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RODRIGO MARTINEZ QUINTANA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19–Octubre–1999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INES MARIA DEL PUERTO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19–Octubre-1999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EVA TERESA LOPEZ SANJUAN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05–Julio-2000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AMAELIA ALVAREZ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18–Octubre–2000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ALBERTO CABELLO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18–Octubre–2000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ENRIQUE CHACON DURAN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18–Octubre–2000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CASTAÑO CASASECA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09–Junio–1982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CONRADO MIRO RODRIGUEZ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09–Junio–1982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FELICIANO VERA TOME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22–Junio–1983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70815">
                <a:tc>
                  <a:txBody>
                    <a:bodyPr vert="horz" anchor="t"/>
                    <a:lstStyle/>
                    <a:p>
                      <a:pPr marL="113030" marR="0" indent="0" algn="l">
                        <a:lnSpc>
                          <a:spcPts val="1300"/>
                        </a:lnSpc>
                        <a:spcBef>
                          <a:spcPts val="0"/>
                        </a:spcBef>
                        <a:spcAft>
                          <a:spcPts val="30"/>
                        </a:spcAft>
                      </a:pPr>
                      <a:r>
                        <a:rPr lang="es-ES" sz="1000" spc="0">
                          <a:solidFill>
                            <a:srgbClr val="000000"/>
                          </a:solidFill>
                          <a:latin typeface="Times New Roman" pitchFamily="1" panose="02020603050405020304"/>
                        </a:rPr>
                        <a:t>MARIA LUISA CANCILLO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28–Septiembre–1983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67640">
                <a:tc gridSpan="3">
                  <a:txBody>
                    <a:bodyPr vert="horz" anchor="t"/>
                    <a:lstStyle/>
                    <a:p>
                      <a:pPr marL="0" marR="76200" indent="0" algn="r">
                        <a:lnSpc>
                          <a:spcPts val="1200"/>
                        </a:lnSpc>
                        <a:spcBef>
                          <a:spcPts val="0"/>
                        </a:spcBef>
                        <a:spcAft>
                          <a:spcPts val="5"/>
                        </a:spcAft>
                      </a:pPr>
                      <a:r>
                        <a:rPr lang="es-ES" sz="100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40"/>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050" spc="0">
                <a:solidFill>
                  <a:srgbClr val="000000"/>
                </a:solidFill>
                <a:latin typeface="Arial" pitchFamily="2" panose="02020603050405020304"/>
              </a:rPr>
              <a:t>208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72110"/>
          </a:xfrm>
          <a:prstGeom prst="rect">
            <a:avLst/>
          </a:prstGeom>
          <a:noFill/>
          <a:ln w="0" cmpd="sng">
            <a:noFill/>
            <a:prstDash val="solid"/>
          </a:ln>
        </p:spPr>
        <p:txBody>
          <a:bodyPr vert="horz" lIns="0" tIns="212725"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8677275"/>
        </p:xfrm>
        <a:graphic>
          <a:graphicData uri="http://schemas.openxmlformats.org/drawingml/2006/table">
            <a:tbl>
              <a:tblGrid>
                <a:gridCol w="3197225"/>
                <a:gridCol w="1274445"/>
                <a:gridCol w="875030"/>
              </a:tblGrid>
              <a:tr h="173990">
                <a:tc>
                  <a:txBody>
                    <a:bodyPr vert="horz" anchor="t"/>
                    <a:lstStyle/>
                    <a:p>
                      <a:pPr marL="113030"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240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GARRIDO ACERO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13–Junio–1984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JORGE MORERA MAYNAR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08–Noviembre–1984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MIGUEL BARRIGON MORILLAS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20–Junio–1985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JESUS MANUEL PANIAGUA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SANTOS BRAYO YUSTE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ANTONIO CABALLERO CARRETERO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13–Noviembre–1985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TERESA CORCOBADO CARTES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28–Noviembre–1985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VICTORIA URIA BLAZQUEZ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18–Diciembre–1985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VIDAL LUIS MATEOS MASA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19–Noviembre–1986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JOSE NUEVO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04–Diciembre–1986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ANTONIA PAJARES VICENTE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27–Abril–1987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RAQUEL PEREZ-ALOE VALVERDE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03–Marzo–1988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CRISTINA DORADO CALASANZ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08–Marzo–1988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DOLORES CACERES MARZAL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03–Octubre–1988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CRUZ MATEOS MASA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23–Noviembre–1988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BARINGO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12–Marzo–1990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ANGEL MULERO DIAZ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08–Junio–1990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ANGELA GARCIA APARICIO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08–Junio–1990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CARLOS CHAVERO BLANCO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17–Diciembre–1990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CLAUDIA GARCIA MARTINEZ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07–Junio–1991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MIGUEL JURADO VARGAS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27–Junio–1991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ANGELES DIEZ MORONTA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11–Octubre–1991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300"/>
                        </a:lnSpc>
                        <a:spcBef>
                          <a:spcPts val="0"/>
                        </a:spcBef>
                        <a:spcAft>
                          <a:spcPts val="0"/>
                        </a:spcAft>
                      </a:pPr>
                      <a:r>
                        <a:rPr lang="es-ES" sz="1000" spc="0">
                          <a:solidFill>
                            <a:srgbClr val="000000"/>
                          </a:solidFill>
                          <a:latin typeface="Times New Roman" pitchFamily="1" panose="02020603050405020304"/>
                        </a:rPr>
                        <a:t>FLORENTINO SANCHEZ BAJO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27–Marzo–1992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SILVINA RUBIO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30–Marzo–1992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300"/>
                        </a:lnSpc>
                        <a:spcBef>
                          <a:spcPts val="0"/>
                        </a:spcBef>
                        <a:spcAft>
                          <a:spcPts val="0"/>
                        </a:spcAft>
                      </a:pPr>
                      <a:r>
                        <a:rPr lang="es-ES" sz="1000" spc="0">
                          <a:solidFill>
                            <a:srgbClr val="000000"/>
                          </a:solidFill>
                          <a:latin typeface="Times New Roman" pitchFamily="1" panose="02020603050405020304"/>
                        </a:rPr>
                        <a:t>JUAN ANTONIO MENDEZ SIERRA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15–Diciembre–1992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ANTONIO MORILLO NIETO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08–Enero–1993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10"/>
                        </a:spcAft>
                      </a:pPr>
                      <a:r>
                        <a:rPr lang="es-ES" sz="1000" spc="0">
                          <a:solidFill>
                            <a:srgbClr val="000000"/>
                          </a:solidFill>
                          <a:latin typeface="Times New Roman" pitchFamily="1" panose="02020603050405020304"/>
                        </a:rPr>
                        <a:t>ROSA MARIA ORANTOS QUINTANA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10"/>
                        </a:spcAft>
                      </a:pPr>
                      <a:r>
                        <a:rPr lang="es-ES" sz="1000" spc="0">
                          <a:solidFill>
                            <a:srgbClr val="000000"/>
                          </a:solidFill>
                          <a:latin typeface="Times New Roman" pitchFamily="1" panose="02020603050405020304"/>
                        </a:rPr>
                        <a:t>09–Marzo–1995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1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DEL PILAR RUBIO MONTERO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09–Mayo–1995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300"/>
                        </a:lnSpc>
                        <a:spcBef>
                          <a:spcPts val="0"/>
                        </a:spcBef>
                        <a:spcAft>
                          <a:spcPts val="10"/>
                        </a:spcAft>
                      </a:pPr>
                      <a:r>
                        <a:rPr lang="es-ES" sz="1000" spc="0">
                          <a:solidFill>
                            <a:srgbClr val="000000"/>
                          </a:solidFill>
                          <a:latin typeface="Times New Roman" pitchFamily="1" panose="02020603050405020304"/>
                        </a:rPr>
                        <a:t>LUIS ACEDO RODRIGUEZ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31–Mayo–1995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VICENTE TIMON SALINERO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03–Noviembre–1995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CARLOS JAVIER GARCIA ORELLANA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27–Marzo–1996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ANTONIO SERRANO PEREZ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01–Julio–1996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DEL PILAR BLANCO RODRIGUEZ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04–Julio–1996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HORACIO MANUEL GONZALEZ VELASCO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19–Diciembre–1996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SANTIAGO SALAMANCA NIÑO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16–Julio–1997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LUIS MORENO LUCAS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18–Septiembre–1997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ANTONIO MESA DE LA PEÑA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25–Septiembre–1997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MANUEL VAQUERO MARTINEZ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26–Febrero–1998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AMPARO MARIA GALLARDO MORENO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03–Abril–1998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ANGEL LUIS ORTIZ SECO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29–Julio –1999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DE LA CRUZ GALLEGO HERREZUELO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09–Septiembre–1999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PEDRO MIRANDA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25–Noviembre–1999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JULIA GIL LLINAS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17–Diciembre–1999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FRANCISCA DIAZ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17–Diciembre–1999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SOLANO MACIAS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17–Febrero–2000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PEDRO JOSE PARDO FEMANDEZ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17–Febrero–2000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MANUEL CARRILLO CALLEJA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30–Marzo–2000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PEDRO MERCHAN BENITEZ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03–Mayo–2000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LUIS MANUEL TOBAJA MARQUEZ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17–Mayo–2000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RAMON GALLARDO CABALLERO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12–Julio–2000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70815">
                <a:tc>
                  <a:txBody>
                    <a:bodyPr vert="horz" anchor="t"/>
                    <a:lstStyle/>
                    <a:p>
                      <a:pPr marL="113030" marR="0" indent="0" algn="l">
                        <a:lnSpc>
                          <a:spcPts val="1300"/>
                        </a:lnSpc>
                        <a:spcBef>
                          <a:spcPts val="0"/>
                        </a:spcBef>
                        <a:spcAft>
                          <a:spcPts val="30"/>
                        </a:spcAft>
                      </a:pPr>
                      <a:r>
                        <a:rPr lang="es-ES" sz="1000" spc="0">
                          <a:solidFill>
                            <a:srgbClr val="000000"/>
                          </a:solidFill>
                          <a:latin typeface="Times New Roman" pitchFamily="1" panose="02020603050405020304"/>
                        </a:rPr>
                        <a:t>JOSE ANGEL CORBACHO MERINO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12–Julio-2000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67640">
                <a:tc gridSpan="3">
                  <a:txBody>
                    <a:bodyPr vert="horz" anchor="t"/>
                    <a:lstStyle/>
                    <a:p>
                      <a:pPr marL="0" marR="76200" indent="0" algn="r">
                        <a:lnSpc>
                          <a:spcPts val="1200"/>
                        </a:lnSpc>
                        <a:spcBef>
                          <a:spcPts val="0"/>
                        </a:spcBef>
                        <a:spcAft>
                          <a:spcPts val="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5"/>
              </a:spcAft>
              <a:tabLst>
                <a:tab algn="r" pos="5440680"/>
              </a:tabLst>
            </a:pPr>
            <a:r>
              <a:rPr lang="es-ES" sz="1300" b="1" spc="0">
                <a:solidFill>
                  <a:srgbClr val="000000"/>
                </a:solidFill>
                <a:latin typeface="Garamond" pitchFamily="1" panose="02020603050405020304"/>
              </a:rPr>
              <a:t>6. Estudiantes </a:t>
            </a:r>
            <a:r>
              <a:rPr lang="es-ES" sz="1050" spc="0">
                <a:solidFill>
                  <a:srgbClr val="000000"/>
                </a:solidFill>
                <a:latin typeface="Arial" pitchFamily="2" panose="02020603050405020304"/>
              </a:rPr>
              <a:t>209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8677275"/>
        </p:xfrm>
        <a:graphic>
          <a:graphicData uri="http://schemas.openxmlformats.org/drawingml/2006/table">
            <a:tbl>
              <a:tblGrid>
                <a:gridCol w="3197225"/>
                <a:gridCol w="1274445"/>
                <a:gridCol w="875030"/>
              </a:tblGrid>
              <a:tr h="173990">
                <a:tc>
                  <a:txBody>
                    <a:bodyPr vert="horz" anchor="t"/>
                    <a:lstStyle/>
                    <a:p>
                      <a:pPr marL="116205"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240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ALFONSO FERNANDEZ TIZON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20–Octubre–2000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LUIS MIGUEL HERNANDEZ MARTIN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MANUEL RAMIREZ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09–Noviembre–1982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MIGUEL ANGEL PAREDES MAN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09–Noviembre–1982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GERVASIO MARTIN PARTIDO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09–Noviembre–1982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CASIMIRO JESUS BARBADO LOPEZ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09–Noviembre–1982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IGNACIO SANTIAGO ALVAREZ MIGUEL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28–Abril–1983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MIGUEL ANGEL BLANCO CABALLERO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28–Abril–1983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AGUSTIN JOCILES CALLEJA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28–Abril–1983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CARLOS DE LA CRUZ SOLIS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18–Mayo–1983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ISABEL ANTUNEZ RODRIGUEZ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07–Octubre–1983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ROBERTO BALLESTEROS OLIVERA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07–Octubre–1983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EUGENIO GONZALO JALVO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07–Octubre–1983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ENCARNACION NUN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EZ OLIVERA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07–Octubre–1983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PRIMITIVO MENA ARIAS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11–Noviembre–1983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CARLOS RIDRUEJO CORRAL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INES ISABEL GIL PEN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ANTONIO PIZARRO LECHON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JULIO SALGUERO HERNANDEZ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ANTONIO TOMILLO ATIENZA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26–Octubre–1984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CRISTINA ALVAREZ LOZANO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14–Noviembre–1984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BEATRIZ ESCUDERO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14–Noviembre–1984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300"/>
                        </a:lnSpc>
                        <a:spcBef>
                          <a:spcPts val="0"/>
                        </a:spcBef>
                        <a:spcAft>
                          <a:spcPts val="0"/>
                        </a:spcAft>
                      </a:pPr>
                      <a:r>
                        <a:rPr lang="es-ES" sz="1000" spc="0">
                          <a:solidFill>
                            <a:srgbClr val="000000"/>
                          </a:solidFill>
                          <a:latin typeface="Times New Roman" pitchFamily="1" panose="02020603050405020304"/>
                        </a:rPr>
                        <a:t>ISIDRO ROA OJALVO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14–Noviembre–1984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JESUS MORAN DOMINGUEZ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19–Diciembre–1984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300"/>
                        </a:lnSpc>
                        <a:spcBef>
                          <a:spcPts val="0"/>
                        </a:spcBef>
                        <a:spcAft>
                          <a:spcPts val="0"/>
                        </a:spcAft>
                      </a:pPr>
                      <a:r>
                        <a:rPr lang="es-ES" sz="1000" spc="0">
                          <a:solidFill>
                            <a:srgbClr val="000000"/>
                          </a:solidFill>
                          <a:latin typeface="Times New Roman" pitchFamily="1" panose="02020603050405020304"/>
                        </a:rPr>
                        <a:t>ANGELA CABALLERO ENRIQUE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19–Diciembre–1984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ESPINOSA BORREGUERO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300"/>
                        </a:lnSpc>
                        <a:spcBef>
                          <a:spcPts val="0"/>
                        </a:spcBef>
                        <a:spcAft>
                          <a:spcPts val="10"/>
                        </a:spcAft>
                      </a:pPr>
                      <a:r>
                        <a:rPr lang="es-ES" sz="1000" spc="0">
                          <a:solidFill>
                            <a:srgbClr val="000000"/>
                          </a:solidFill>
                          <a:latin typeface="Times New Roman" pitchFamily="1" panose="02020603050405020304"/>
                        </a:rPr>
                        <a:t>ANTONIA SIMANCAS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16–Octubre–1985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SOLEDAD FABIAN LLORENTE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300"/>
                        </a:lnSpc>
                        <a:spcBef>
                          <a:spcPts val="0"/>
                        </a:spcBef>
                        <a:spcAft>
                          <a:spcPts val="10"/>
                        </a:spcAft>
                      </a:pPr>
                      <a:r>
                        <a:rPr lang="es-ES" sz="1000" spc="0">
                          <a:solidFill>
                            <a:srgbClr val="000000"/>
                          </a:solidFill>
                          <a:latin typeface="Times New Roman" pitchFamily="1" panose="02020603050405020304"/>
                        </a:rPr>
                        <a:t>MARIA TERESA DIAZ DIEZ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16–Octubre–1985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ANTONIO PARIENTE LLANOS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300"/>
                        </a:lnSpc>
                        <a:spcBef>
                          <a:spcPts val="0"/>
                        </a:spcBef>
                        <a:spcAft>
                          <a:spcPts val="10"/>
                        </a:spcAft>
                      </a:pPr>
                      <a:r>
                        <a:rPr lang="es-ES" sz="1000" spc="0">
                          <a:solidFill>
                            <a:srgbClr val="000000"/>
                          </a:solidFill>
                          <a:latin typeface="Times New Roman" pitchFamily="1" panose="02020603050405020304"/>
                        </a:rPr>
                        <a:t>JULIA TIMON ESTEBAN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16–Octubre–1985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CABEZAS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28–Octubre–1985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AMALIA DIEZ MARTIN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08–Noviembre–1985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SOLEDAD GONZALEZ CABANILLAS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08–Noviembre–1985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LUIS LOZANO SANABRIA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08–Noviembre–1985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MARIA CORRALES VAZQUEZ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19–Diciembre–1985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ANTONIO PULGARIN GUERRERO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20–Diciembre–1985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ANA BEATRIZ RODRIGUEZ MORATINOS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14–Febrero–1986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CARLOS NUN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EZ VERGARA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30–Abril–1986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JOSE CARRILLO BELLOSO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23–Octubre–1986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DOLORES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CASTRO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12–Octubre–1986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 LOS REYES LENA SANCHEZ-MORA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13–Noviembre–1986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VICENTE ALFONSO SANZ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13–Noviembre–1986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PEDRO MARIA FERNANDEZ SALGUERO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13–Noviembre–1986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CENTENO VELAZQUEZ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13–Noviembre–1986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EDUARDO DA SILVA RUBIO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27–Noviembre–1986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DIONISIO VIGARA RUIZ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28–Abril–1987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PILAR VAQUERO PEREZ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30–Abril–1987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LUIS JESUS PAJUELO DE LA MAYA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29–Mayo–1987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BLAZQUEZ PANIAGUA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29–Mayo–1987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70815">
                <a:tc>
                  <a:txBody>
                    <a:bodyPr vert="horz" anchor="t"/>
                    <a:lstStyle/>
                    <a:p>
                      <a:pPr marL="116205" marR="0" indent="0" algn="l">
                        <a:lnSpc>
                          <a:spcPts val="1300"/>
                        </a:lnSpc>
                        <a:spcBef>
                          <a:spcPts val="0"/>
                        </a:spcBef>
                        <a:spcAft>
                          <a:spcPts val="30"/>
                        </a:spcAft>
                      </a:pPr>
                      <a:r>
                        <a:rPr lang="es-ES" sz="1000" spc="0">
                          <a:solidFill>
                            <a:srgbClr val="000000"/>
                          </a:solidFill>
                          <a:latin typeface="Times New Roman" pitchFamily="1" panose="02020603050405020304"/>
                        </a:rPr>
                        <a:t>EUGENIO GRAU FERRANDO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17–Junio–1987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67640">
                <a:tc gridSpan="3">
                  <a:txBody>
                    <a:bodyPr vert="horz" anchor="t"/>
                    <a:lstStyle/>
                    <a:p>
                      <a:pPr marL="0" marR="76200" indent="0" algn="r">
                        <a:lnSpc>
                          <a:spcPts val="1200"/>
                        </a:lnSpc>
                        <a:spcBef>
                          <a:spcPts val="0"/>
                        </a:spcBef>
                        <a:spcAft>
                          <a:spcPts val="4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150" spc="0">
                <a:solidFill>
                  <a:srgbClr val="000000"/>
                </a:solidFill>
                <a:latin typeface="Arial" pitchFamily="2" panose="02020603050405020304"/>
              </a:rPr>
              <a:t>210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72110"/>
          </a:xfrm>
          <a:prstGeom prst="rect">
            <a:avLst/>
          </a:prstGeom>
          <a:noFill/>
          <a:ln w="0" cmpd="sng">
            <a:noFill/>
            <a:prstDash val="solid"/>
          </a:ln>
        </p:spPr>
        <p:txBody>
          <a:bodyPr vert="horz" lIns="0" tIns="212725"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8677275"/>
        </p:xfrm>
        <a:graphic>
          <a:graphicData uri="http://schemas.openxmlformats.org/drawingml/2006/table">
            <a:tbl>
              <a:tblGrid>
                <a:gridCol w="3197225"/>
                <a:gridCol w="1274445"/>
                <a:gridCol w="875030"/>
              </a:tblGrid>
              <a:tr h="173990">
                <a:tc>
                  <a:txBody>
                    <a:bodyPr vert="horz" anchor="t"/>
                    <a:lstStyle/>
                    <a:p>
                      <a:pPr marL="113030"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240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GREGORIO SANCHEZ GONZALEZ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17–Junio–1987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IGNACIO RUIZ DE LA CONCHA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23–Noviembre–1987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LUIS FRANCISCO FERNANDEZ POZO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01–Julio–1987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RICARDO DAMIAN BASCO Y LOPEZ DE LERMA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23–Noviembre–1987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PEDRO FERNANDEZ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23–Noviembre–1987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PEDRO ANGEL RODRIGUEZ CORRALES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30–Noviembre–1987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ANTONIO MUÑOZ DEL VIEJO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01–Marzo–1988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ROSA NUÑEZ NUÑEZ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21–Abril–1988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ESPERANZA ORTIZ MARTINEZ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05–Mayo–1988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CARLOS SOLIS QUIJADA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12–Mayo–1988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ANTONIO LOPEZ PIÑEIRO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05–Julio–1988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FRANCISCO MARIA VAZQUEZ PARDO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15–Septiembre–1988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ISABEL MARTIN OJEDA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28–Septiembre–1988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ISABEL GUIJO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14–Octubre–1988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EMILIA DEL CARMEN BOTELLO CAMBERO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14–Octubre–1988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ESTHER MURIEL RODRIGUEZ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14–Octubre–1988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EDUARDO ORTEGA RINCON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14–Octubre–1988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ANA ISABEL CUENDA MENDEZ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18–Octubre–1988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MANUEL NOGUES CHAVES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18–Octubre–1988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INES MARIA CORRALIZA GENERELO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18–Noviembre–1988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VIRTUDES FERNANDEZ CHAVERO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23–Noviembre–1988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PALOMA BARTOLOME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23–Noviembre–1988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GUADALUPE FERNANDEZ JIMENEZ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10–Febrero–1989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EMILIO FERNANDEZ VICIOSO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13–Marzo–1989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300"/>
                        </a:lnSpc>
                        <a:spcBef>
                          <a:spcPts val="0"/>
                        </a:spcBef>
                        <a:spcAft>
                          <a:spcPts val="0"/>
                        </a:spcAft>
                      </a:pPr>
                      <a:r>
                        <a:rPr lang="es-ES" sz="1000" spc="0">
                          <a:solidFill>
                            <a:srgbClr val="000000"/>
                          </a:solidFill>
                          <a:latin typeface="Times New Roman" pitchFamily="1" panose="02020603050405020304"/>
                        </a:rPr>
                        <a:t>SUSANA GARCIA TORRES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15–Marzo–1989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EUGENIA COLLAZOS CERRO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19–Abril–1989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300"/>
                        </a:lnSpc>
                        <a:spcBef>
                          <a:spcPts val="0"/>
                        </a:spcBef>
                        <a:spcAft>
                          <a:spcPts val="10"/>
                        </a:spcAft>
                      </a:pPr>
                      <a:r>
                        <a:rPr lang="es-ES" sz="1000" spc="0">
                          <a:solidFill>
                            <a:srgbClr val="000000"/>
                          </a:solidFill>
                          <a:latin typeface="Times New Roman" pitchFamily="1" panose="02020603050405020304"/>
                        </a:rPr>
                        <a:t>YOLANDA LOPEZ DE JESUS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08–Mayo–1989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MONTSERRAT MARQUEZ ARROYO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10–Mayo–1989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MANUELA LAVADO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11–Mayo–1989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FELISA PRADA ZAPATA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12–Mayo–1989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300"/>
                        </a:lnSpc>
                        <a:spcBef>
                          <a:spcPts val="0"/>
                        </a:spcBef>
                        <a:spcAft>
                          <a:spcPts val="10"/>
                        </a:spcAft>
                      </a:pPr>
                      <a:r>
                        <a:rPr lang="es-ES" sz="1000" spc="0">
                          <a:solidFill>
                            <a:srgbClr val="000000"/>
                          </a:solidFill>
                          <a:latin typeface="Times New Roman" pitchFamily="1" panose="02020603050405020304"/>
                        </a:rPr>
                        <a:t>MARIA JULIA MARIN EXPOSITO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03–Julio–1989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CAROLINA GARCIA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17–Octubre–1989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JOSEFA LOPEZ MARTINEZ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19–Octubre–1989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MARIA GOMEZ VALENZUELA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10–Noviembre–1989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JESUS PALACIOS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10–Noviembre–1989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SATURNINA GARRIDO DIAZ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30–Noviembre–1989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ESPERANZA LARA FORNELINO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30–Marzo–1990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NIEVES IGLESIAS CAMPO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10–Mayo–1990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DIEGO BERNET PRIETO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05–Septiembre–1990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JUANA LABRADOR MORENO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19–Septiembre–1990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JOAQUIN MANUEL MURIEL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28–Noviembre–1990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ENRIQUE RUFO BAZAGA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05–Diciembre–1990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JOSE LUIS PEREZ BOTE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13–Diciembre–1990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JAIME MARIA MERINO FERNANDEZ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20–Diciembre–1990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JUAN ARBUES GABARRE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23–Enero–1991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JESUS RAMIREZ MUÑOZ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11–Febrero–1991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ISABEL PEDRERA PALLERO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15–Mayo–1991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ROSA SANCHEZ REY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22–Marzo–1991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NATIVIDAD CHAVES LOBON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12–Abril–1991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3030" marR="0" indent="0" algn="l">
                        <a:lnSpc>
                          <a:spcPts val="1200"/>
                        </a:lnSpc>
                        <a:spcBef>
                          <a:spcPts val="0"/>
                        </a:spcBef>
                        <a:spcAft>
                          <a:spcPts val="0"/>
                        </a:spcAft>
                      </a:pPr>
                      <a:r>
                        <a:rPr lang="es-ES" sz="1000" spc="0">
                          <a:solidFill>
                            <a:srgbClr val="000000"/>
                          </a:solidFill>
                          <a:latin typeface="Times New Roman" pitchFamily="1" panose="02020603050405020304"/>
                        </a:rPr>
                        <a:t>MARIA PILAR PARRA PEREZ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03–Mayo–1991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70815">
                <a:tc>
                  <a:txBody>
                    <a:bodyPr vert="horz" anchor="t"/>
                    <a:lstStyle/>
                    <a:p>
                      <a:pPr marL="113030" marR="0" indent="0" algn="l">
                        <a:lnSpc>
                          <a:spcPts val="1300"/>
                        </a:lnSpc>
                        <a:spcBef>
                          <a:spcPts val="0"/>
                        </a:spcBef>
                        <a:spcAft>
                          <a:spcPts val="30"/>
                        </a:spcAft>
                      </a:pPr>
                      <a:r>
                        <a:rPr lang="es-ES" sz="1000" spc="0">
                          <a:solidFill>
                            <a:srgbClr val="000000"/>
                          </a:solidFill>
                          <a:latin typeface="Times New Roman" pitchFamily="1" panose="02020603050405020304"/>
                        </a:rPr>
                        <a:t>MERCEDES DURAN DOMINGUEZ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05–Julio–1991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67640">
                <a:tc gridSpan="3">
                  <a:txBody>
                    <a:bodyPr vert="horz" anchor="t"/>
                    <a:lstStyle/>
                    <a:p>
                      <a:pPr marL="0" marR="63500" indent="0" algn="r">
                        <a:lnSpc>
                          <a:spcPts val="1200"/>
                        </a:lnSpc>
                        <a:spcBef>
                          <a:spcPts val="0"/>
                        </a:spcBef>
                        <a:spcAft>
                          <a:spcPts val="5"/>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4445" rIns="0" bIns="0" anchor="t"/>
          <a:lstStyle/>
          <a:p>
            <a:pPr marL="0" marR="0" indent="0" algn="l">
              <a:lnSpc>
                <a:spcPts val="1500"/>
              </a:lnSpc>
              <a:spcAft>
                <a:spcPts val="0"/>
              </a:spcAft>
              <a:tabLst>
                <a:tab algn="r" pos="5440680"/>
              </a:tabLst>
            </a:pPr>
            <a:r>
              <a:rPr lang="es-ES" sz="1300" b="1" spc="0">
                <a:solidFill>
                  <a:srgbClr val="000000"/>
                </a:solidFill>
                <a:latin typeface="Garamond" pitchFamily="1" panose="02020603050405020304"/>
              </a:rPr>
              <a:t>6. Estudiantes </a:t>
            </a:r>
            <a:r>
              <a:rPr lang="es-ES" sz="1200" spc="0">
                <a:solidFill>
                  <a:srgbClr val="000000"/>
                </a:solidFill>
                <a:latin typeface="Arial" pitchFamily="2" panose="02020603050405020304"/>
              </a:rPr>
              <a:t>211 </a:t>
            </a:r>
          </a:p>
        </p:txBody>
      </p:sp>
      <p:sp>
        <p:nvSpPr>
          <p:cNvPr id="3" name=""/>
          <p:cNvSpPr/>
          <p:nvPr>
            <p:ph type="body" idx="10"/>
          </p:nvPr>
        </p:nvSpPr>
        <p:spPr>
          <a:xfrm>
            <a:off x="1057910" y="681990"/>
            <a:ext cx="5486400" cy="372110"/>
          </a:xfrm>
          <a:prstGeom prst="rect">
            <a:avLst/>
          </a:prstGeom>
          <a:noFill/>
          <a:ln w="0" cmpd="sng">
            <a:noFill/>
            <a:prstDash val="solid"/>
          </a:ln>
        </p:spPr>
        <p:txBody>
          <a:bodyPr vert="horz" lIns="0" tIns="212725" rIns="0" bIns="0" anchor="t"/>
          <a:lstStyle/>
          <a:p>
            <a:pPr marL="0" marR="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8677275"/>
        </p:xfrm>
        <a:graphic>
          <a:graphicData uri="http://schemas.openxmlformats.org/drawingml/2006/table">
            <a:tbl>
              <a:tblGrid>
                <a:gridCol w="3197225"/>
                <a:gridCol w="1274445"/>
                <a:gridCol w="875030"/>
              </a:tblGrid>
              <a:tr h="173990">
                <a:tc>
                  <a:txBody>
                    <a:bodyPr vert="horz" anchor="t"/>
                    <a:lstStyle/>
                    <a:p>
                      <a:pPr marL="116205"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5240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A. MENDIOLA RODRIGUEZ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08–Julio–1991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CASIMIRO CORBACHO AMADO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16–Octubre–1991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ELISA BALTANAS JORGE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13–Noviembre–1991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ANGELES FORNER ESTEVEZ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22–Noviembre–1991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CONSUELO SANCHEZ MORENO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17–Febrero–1992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ISABEL ROJO MEDINA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20–Febrero–1992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CANDIDO RAFAEL VICENTE CALLE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31–Marzo–1992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HUGO J. GOMEZ-TEJEDOR ALONSO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30–Abril–1992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MONTANA GALAN MIRON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11–Mayo–1992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DEL CARMEN RUBIO OLIVERA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29–Junio–1992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REMEDIOS MARIA GIL GALVAN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29–Junio–1992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ILDA DE JESUS CASIMIRIO FELICIO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10–Julio–1992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JOAQUIN FRANCISCO LAVADO CONTADOR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11–Septiembre–1992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ASUNCION LIMPO DE LA IGLESIA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18–Diciembre–1992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DOMINGO CASTILLO ZAMORA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08–Marzo–1993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ENCARNACION GARCIA CEBALLOS-ZUN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IGA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09–Marzo–1993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RAFAEL LOPEZ CALVO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30–Abril–1993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 LOS ANGELES ROZAS ESPADAS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01–Junio–1993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MANUEL LOPEZ CABALLERO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21–Junio-1993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PEIG NEVADO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23–Junio–1993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MATIAS HIDALGO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30–Septiembre–1993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JAVIER MARTIN ROMERO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01–Diciembre–1993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JESUS MARIA SALVADOR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22–Diciembre–1993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ANA ISABEL LAJAS PETISCO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25–Febrero–1994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300"/>
                        </a:lnSpc>
                        <a:spcBef>
                          <a:spcPts val="0"/>
                        </a:spcBef>
                        <a:spcAft>
                          <a:spcPts val="0"/>
                        </a:spcAft>
                      </a:pPr>
                      <a:r>
                        <a:rPr lang="es-ES" sz="1000" spc="0">
                          <a:solidFill>
                            <a:srgbClr val="000000"/>
                          </a:solidFill>
                          <a:latin typeface="Times New Roman" pitchFamily="1" panose="02020603050405020304"/>
                        </a:rPr>
                        <a:t>MARIA ISABEL POMBERO LIMA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0"/>
                        </a:spcAft>
                      </a:pPr>
                      <a:r>
                        <a:rPr lang="es-ES" sz="1000" spc="0">
                          <a:solidFill>
                            <a:srgbClr val="000000"/>
                          </a:solidFill>
                          <a:latin typeface="Times New Roman" pitchFamily="1" panose="02020603050405020304"/>
                        </a:rPr>
                        <a:t>28–Abril-1994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DIEGO HERRERA LOPEZ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28–Abril-1994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10"/>
                        </a:spcAft>
                      </a:pPr>
                      <a:r>
                        <a:rPr lang="es-ES" sz="1000" spc="0">
                          <a:solidFill>
                            <a:srgbClr val="000000"/>
                          </a:solidFill>
                          <a:latin typeface="Times New Roman" pitchFamily="1" panose="02020603050405020304"/>
                        </a:rPr>
                        <a:t>RAQUEL MAYORDOMO ACEVEDO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10"/>
                        </a:spcAft>
                      </a:pPr>
                      <a:r>
                        <a:rPr lang="es-ES" sz="1000" spc="0">
                          <a:solidFill>
                            <a:srgbClr val="000000"/>
                          </a:solidFill>
                          <a:latin typeface="Times New Roman" pitchFamily="1" panose="02020603050405020304"/>
                        </a:rPr>
                        <a:t>15–Junio-1994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1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JOSE RODRIGUEZ CLEMENTE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25–Junio-1994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ATANASIO FERNANDEZ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02–Noviembre–1994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10"/>
                        </a:spcAft>
                      </a:pPr>
                      <a:r>
                        <a:rPr lang="es-ES" sz="1000" spc="0">
                          <a:solidFill>
                            <a:srgbClr val="000000"/>
                          </a:solidFill>
                          <a:latin typeface="Times New Roman" pitchFamily="1" panose="02020603050405020304"/>
                        </a:rPr>
                        <a:t>PAULA MAN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AS NUN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03–Marzo–1995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300"/>
                        </a:lnSpc>
                        <a:spcBef>
                          <a:spcPts val="0"/>
                        </a:spcBef>
                        <a:spcAft>
                          <a:spcPts val="10"/>
                        </a:spcAft>
                      </a:pPr>
                      <a:r>
                        <a:rPr lang="es-ES" sz="1000" spc="0">
                          <a:solidFill>
                            <a:srgbClr val="000000"/>
                          </a:solidFill>
                          <a:latin typeface="Times New Roman" pitchFamily="1" panose="02020603050405020304"/>
                        </a:rPr>
                        <a:t>FATIMA FENANDEZ GAZAPO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300"/>
                        </a:lnSpc>
                        <a:spcBef>
                          <a:spcPts val="0"/>
                        </a:spcBef>
                        <a:spcAft>
                          <a:spcPts val="10"/>
                        </a:spcAft>
                      </a:pPr>
                      <a:r>
                        <a:rPr lang="es-ES" sz="1000" spc="0">
                          <a:solidFill>
                            <a:srgbClr val="000000"/>
                          </a:solidFill>
                          <a:latin typeface="Times New Roman" pitchFamily="1" panose="02020603050405020304"/>
                        </a:rPr>
                        <a:t>14–Septiembre–1995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300"/>
                        </a:lnSpc>
                        <a:spcBef>
                          <a:spcPts val="0"/>
                        </a:spcBef>
                        <a:spcAft>
                          <a:spcPts val="1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494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CECILIO COTANO OLIVERA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18–Septiembre–1995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ANA BOTELLO MARTINEZ–LAGOA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04–Diciembre–1995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JOSE GARCIA GARCIA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13–Diciembre–1995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PABLO PULIDO BERMEJO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30–Septiembre–1996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MERCEDES PIZAITO GALAN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04–Octubre–1996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ISABEL MARTINEZ GONZALEZ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02–Diciembre–1996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TERESA LOPEZ GUERRA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01–Abril–1997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TERESA BUYOLO TRIGUERO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01–Abril–1997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ANA BELEN SANTIAGO JOSEFAT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28–Abril–1994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JOAQUIN RODRIGUEZ LEON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11–Julio–1997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RICARDO MORAN LOPEZ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26–Septiembre–1997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FRANCISCO ANTONIO HUESO FEMANDEZ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29–Septiembre–1997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JESUS MIGUEL AVILES REGODON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07–Octubre–1997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DESEADA PAREJO MORA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22–Enero–1998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MARIA MARCHENA CORTIJO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06–Febrero–1998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JUAN ANTONIO MONTERO SIMON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26–Marzo–1998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92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DEL CARMEN SAEZ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24–Abril–1998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5557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CARMEN LOPEZ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13–Julio–1998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GABRIEL NOGALES PORRAS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30–Noviembre–1998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70815">
                <a:tc>
                  <a:txBody>
                    <a:bodyPr vert="horz" anchor="t"/>
                    <a:lstStyle/>
                    <a:p>
                      <a:pPr marL="116205" marR="0" indent="0" algn="l">
                        <a:lnSpc>
                          <a:spcPts val="1300"/>
                        </a:lnSpc>
                        <a:spcBef>
                          <a:spcPts val="0"/>
                        </a:spcBef>
                        <a:spcAft>
                          <a:spcPts val="30"/>
                        </a:spcAft>
                      </a:pPr>
                      <a:r>
                        <a:rPr lang="es-ES" sz="1000" spc="0">
                          <a:solidFill>
                            <a:srgbClr val="000000"/>
                          </a:solidFill>
                          <a:latin typeface="Times New Roman" pitchFamily="1" panose="02020603050405020304"/>
                        </a:rPr>
                        <a:t>MARIA AUXILIADORA VILLEGAS SANCHEZ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1300"/>
                        </a:lnSpc>
                        <a:spcBef>
                          <a:spcPts val="0"/>
                        </a:spcBef>
                        <a:spcAft>
                          <a:spcPts val="30"/>
                        </a:spcAft>
                      </a:pPr>
                      <a:r>
                        <a:rPr lang="es-ES" sz="1000" spc="0">
                          <a:solidFill>
                            <a:srgbClr val="000000"/>
                          </a:solidFill>
                          <a:latin typeface="Times New Roman" pitchFamily="1" panose="02020603050405020304"/>
                        </a:rPr>
                        <a:t>20–Abril–1999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1300"/>
                        </a:lnSpc>
                        <a:spcBef>
                          <a:spcPts val="0"/>
                        </a:spcBef>
                        <a:spcAft>
                          <a:spcPts val="3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67640">
                <a:tc gridSpan="3">
                  <a:txBody>
                    <a:bodyPr vert="horz" anchor="t"/>
                    <a:lstStyle/>
                    <a:p>
                      <a:pPr marL="0" marR="76200" indent="0" algn="r">
                        <a:lnSpc>
                          <a:spcPts val="1200"/>
                        </a:lnSpc>
                        <a:spcBef>
                          <a:spcPts val="0"/>
                        </a:spcBef>
                        <a:spcAft>
                          <a:spcPts val="45"/>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10" name=""/>
          <p:cNvPicPr/>
          <p:nvPr/>
        </p:nvPicPr>
        <p:blipFill>
          <a:blip r:embed="prId88"/>
          <a:stretch>
            <a:fillRect/>
          </a:stretch>
        </p:blipFill>
        <p:spPr>
          <a:xfrm>
            <a:off x="1371600" y="8083550"/>
            <a:ext cx="45720" cy="45720"/>
          </a:xfrm>
          <a:prstGeom prst="rect">
            <a:avLst/>
          </a:prstGeom>
        </p:spPr>
      </p:pic>
      <p:pic>
        <p:nvPicPr>
          <p:cNvPr id="12" name=""/>
          <p:cNvPicPr/>
          <p:nvPr/>
        </p:nvPicPr>
        <p:blipFill>
          <a:blip r:embed="prId89"/>
          <a:stretch>
            <a:fillRect/>
          </a:stretch>
        </p:blipFill>
        <p:spPr>
          <a:xfrm>
            <a:off x="1371600" y="9116695"/>
            <a:ext cx="45720" cy="4572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0" marR="45720" indent="0" algn="l">
              <a:lnSpc>
                <a:spcPts val="1400"/>
              </a:lnSpc>
              <a:spcAft>
                <a:spcPts val="65"/>
              </a:spcAft>
              <a:tabLst>
                <a:tab algn="r" pos="5440680"/>
              </a:tabLst>
            </a:pPr>
            <a:r>
              <a:rPr lang="es-ES" sz="1200" spc="0">
                <a:solidFill>
                  <a:srgbClr val="000000"/>
                </a:solidFill>
                <a:latin typeface="Times New Roman" pitchFamily="1" panose="02020603050405020304"/>
              </a:rPr>
              <a:t>212 </a:t>
            </a:r>
            <a:r>
              <a:rPr lang="es-ES" sz="1200" b="1" spc="0">
                <a:solidFill>
                  <a:srgbClr val="000000"/>
                </a:solidFill>
                <a:latin typeface="Times New Roman" pitchFamily="1" panose="02020603050405020304"/>
              </a:rPr>
              <a:t>6.2. Estudiantes egresados </a:t>
            </a:r>
          </a:p>
        </p:txBody>
      </p:sp>
      <p:sp>
        <p:nvSpPr>
          <p:cNvPr id="3" name=""/>
          <p:cNvSpPr/>
          <p:nvPr>
            <p:ph type="body" idx="10"/>
          </p:nvPr>
        </p:nvSpPr>
        <p:spPr>
          <a:xfrm>
            <a:off x="1057910" y="681990"/>
            <a:ext cx="5486400" cy="371475"/>
          </a:xfrm>
          <a:prstGeom prst="rect">
            <a:avLst/>
          </a:prstGeom>
          <a:noFill/>
          <a:ln w="0" cmpd="sng">
            <a:noFill/>
            <a:prstDash val="solid"/>
          </a:ln>
        </p:spPr>
        <p:txBody>
          <a:bodyPr vert="horz" lIns="0" tIns="212090" rIns="0" bIns="0" anchor="t"/>
          <a:lstStyle/>
          <a:p>
            <a:pPr marL="0" marR="45720" indent="0" algn="ctr">
              <a:lnSpc>
                <a:spcPts val="1200"/>
              </a:lnSpc>
              <a:spcAft>
                <a:spcPts val="0"/>
              </a:spcAft>
            </a:pPr>
            <a:r>
              <a:rPr lang="es-ES" sz="1000" spc="30">
                <a:solidFill>
                  <a:srgbClr val="000000"/>
                </a:solidFill>
                <a:latin typeface="Times New Roman" pitchFamily="1" panose="02020603050405020304"/>
              </a:rPr>
              <a:t>LICENCIADOS CON GRADO EN LA FACULTAD DE CIENCIAS. 1968–2000 </a:t>
            </a:r>
          </a:p>
        </p:txBody>
      </p:sp>
      <p:graphicFrame>
        <p:nvGraphicFramePr>
          <p:cNvPr id="5" name=""/>
          <p:cNvGraphicFramePr>
            <a:graphicFrameLocks noGrp="1"/>
          </p:cNvGraphicFramePr>
          <p:nvPr/>
        </p:nvGraphicFramePr>
        <p:xfrm>
          <a:off x="1121410" y="1060450"/>
          <a:ext cx="5486400" cy="2999740"/>
        </p:xfrm>
        <a:graphic>
          <a:graphicData uri="http://schemas.openxmlformats.org/drawingml/2006/table">
            <a:tbl>
              <a:tblGrid>
                <a:gridCol w="3197225"/>
                <a:gridCol w="1274445"/>
                <a:gridCol w="875030"/>
              </a:tblGrid>
              <a:tr h="173990">
                <a:tc>
                  <a:txBody>
                    <a:bodyPr vert="horz" anchor="t"/>
                    <a:lstStyle/>
                    <a:p>
                      <a:pPr marL="116205" marR="0" indent="0" algn="l">
                        <a:lnSpc>
                          <a:spcPts val="1300"/>
                        </a:lnSpc>
                        <a:spcBef>
                          <a:spcPts val="0"/>
                        </a:spcBef>
                        <a:spcAft>
                          <a:spcPts val="80"/>
                        </a:spcAft>
                      </a:pPr>
                      <a:r>
                        <a:rPr lang="es-ES" sz="1000" spc="0">
                          <a:solidFill>
                            <a:srgbClr val="000000"/>
                          </a:solidFill>
                          <a:latin typeface="Times New Roman" pitchFamily="1" panose="02020603050405020304"/>
                        </a:rPr>
                        <a:t>Licenciado con Grado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4615" marR="0" indent="0" algn="l">
                        <a:lnSpc>
                          <a:spcPts val="1300"/>
                        </a:lnSpc>
                        <a:spcBef>
                          <a:spcPts val="0"/>
                        </a:spcBef>
                        <a:spcAft>
                          <a:spcPts val="80"/>
                        </a:spcAft>
                      </a:pPr>
                      <a:r>
                        <a:rPr lang="es-ES" sz="100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7790" marR="0" indent="0" algn="l">
                        <a:lnSpc>
                          <a:spcPts val="1300"/>
                        </a:lnSpc>
                        <a:spcBef>
                          <a:spcPts val="0"/>
                        </a:spcBef>
                        <a:spcAft>
                          <a:spcPts val="80"/>
                        </a:spcAft>
                      </a:pPr>
                      <a:r>
                        <a:rPr lang="es-ES" sz="100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5240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JAVIER DE FRANCISCO MORCILLO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28–Abril–1999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RAFAEL TABLAS SEVILLANO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29–Abril–1999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SUSANA RODRIGUEZ ECHEVERRIA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18–Junio–1999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JOSE MATIIN GALLARDO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02–Julio–1999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LUISA CABELLO MENA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23–Julio–1999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ANTONIA CIUDAD SANCHEZ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16–Septiembre–1999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GUADALUPE PABLO SANCHEZ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22–Septiembre–1999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DOLORES FERNANDEZ ALZAS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06–Octubre–1999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PILAR TERRON SANCHEZ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15–Octubre–1999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6129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DEL CARMEN LINEROS DOMINGUEZ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05–Noviembre–1999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INES MALPICA ALMORIL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16–Diciembre–1999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750">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INMACULADA GIL EXOJO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14–Abril-2000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58115">
                <a:tc>
                  <a:txBody>
                    <a:bodyPr vert="horz" anchor="t"/>
                    <a:lstStyle/>
                    <a:p>
                      <a:pPr marL="116205" marR="0" indent="0" algn="l">
                        <a:lnSpc>
                          <a:spcPts val="1200"/>
                        </a:lnSpc>
                        <a:spcBef>
                          <a:spcPts val="0"/>
                        </a:spcBef>
                        <a:spcAft>
                          <a:spcPts val="0"/>
                        </a:spcAft>
                      </a:pPr>
                      <a:r>
                        <a:rPr lang="es-ES" sz="1000" spc="0">
                          <a:solidFill>
                            <a:srgbClr val="000000"/>
                          </a:solidFill>
                          <a:latin typeface="Times New Roman" pitchFamily="1" panose="02020603050405020304"/>
                        </a:rPr>
                        <a:t>MARIA CRISTINA SANCHEZ PRIETO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1200"/>
                        </a:lnSpc>
                        <a:spcBef>
                          <a:spcPts val="0"/>
                        </a:spcBef>
                        <a:spcAft>
                          <a:spcPts val="0"/>
                        </a:spcAft>
                      </a:pPr>
                      <a:r>
                        <a:rPr lang="es-ES" sz="1000" spc="0">
                          <a:solidFill>
                            <a:srgbClr val="000000"/>
                          </a:solidFill>
                          <a:latin typeface="Times New Roman" pitchFamily="1" panose="02020603050405020304"/>
                        </a:rPr>
                        <a:t>28–Abril–2000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r>
              <a:tr h="177165">
                <a:tc>
                  <a:txBody>
                    <a:bodyPr vert="horz" anchor="t"/>
                    <a:lstStyle/>
                    <a:p>
                      <a:pPr marL="116205" marR="0" indent="0" algn="l">
                        <a:lnSpc>
                          <a:spcPts val="1300"/>
                        </a:lnSpc>
                        <a:spcBef>
                          <a:spcPts val="0"/>
                        </a:spcBef>
                        <a:spcAft>
                          <a:spcPts val="130"/>
                        </a:spcAft>
                      </a:pPr>
                      <a:r>
                        <a:rPr lang="es-ES" sz="1000" spc="0">
                          <a:solidFill>
                            <a:srgbClr val="000000"/>
                          </a:solidFill>
                          <a:latin typeface="Times New Roman" pitchFamily="1" panose="02020603050405020304"/>
                        </a:rPr>
                        <a:t>LUIS BURGOS CASTELA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4615" marR="0" indent="0" algn="l">
                        <a:lnSpc>
                          <a:spcPts val="1300"/>
                        </a:lnSpc>
                        <a:spcBef>
                          <a:spcPts val="0"/>
                        </a:spcBef>
                        <a:spcAft>
                          <a:spcPts val="130"/>
                        </a:spcAft>
                      </a:pPr>
                      <a:r>
                        <a:rPr lang="es-ES" sz="1000" spc="0">
                          <a:solidFill>
                            <a:srgbClr val="000000"/>
                          </a:solidFill>
                          <a:latin typeface="Times New Roman" pitchFamily="1" panose="02020603050405020304"/>
                        </a:rPr>
                        <a:t>12–Junio–2000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7790" marR="0" indent="0" algn="l">
                        <a:lnSpc>
                          <a:spcPts val="1300"/>
                        </a:lnSpc>
                        <a:spcBef>
                          <a:spcPts val="0"/>
                        </a:spcBef>
                        <a:spcAft>
                          <a:spcPts val="130"/>
                        </a:spcAft>
                      </a:pPr>
                      <a:r>
                        <a:rPr lang="es-ES" sz="100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57910" y="4053205"/>
            <a:ext cx="5486400" cy="378460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Hasta la publicación de la Ley Orgánica 11/1983, de 25 de agosto, de Reforma </a:t>
            </a:r>
            <a:r>
              <a:rPr lang="es-ES" sz="1200" spc="0">
                <a:solidFill>
                  <a:srgbClr val="000000"/>
                </a:solidFill>
                <a:latin typeface="Times New Roman" pitchFamily="1" panose="02020603050405020304"/>
              </a:rPr>
              <a:t>Universitaria (BOE n. 209, de 1 de septiembre), el inicio de la carrera acade´mica </a:t>
            </a:r>
            <a:r>
              <a:rPr lang="es-ES" sz="1200" spc="0">
                <a:solidFill>
                  <a:srgbClr val="000000"/>
                </a:solidFill>
                <a:latin typeface="Times New Roman" pitchFamily="1" panose="02020603050405020304"/>
              </a:rPr>
              <a:t>universitaria precisaba, a modo de requisito previo, la colación del </a:t>
            </a:r>
            <a:r>
              <a:rPr lang="es-ES" sz="1200" b="1" spc="0">
                <a:solidFill>
                  <a:srgbClr val="000000"/>
                </a:solidFill>
                <a:latin typeface="Times New Roman" pitchFamily="1" panose="02020603050405020304"/>
              </a:rPr>
              <a:t>Grado de Licen-</a:t>
            </a:r>
            <a:r>
              <a:rPr lang="es-ES" sz="1200" b="1" spc="0">
                <a:solidFill>
                  <a:srgbClr val="000000"/>
                </a:solidFill>
                <a:latin typeface="Times New Roman" pitchFamily="1" panose="02020603050405020304"/>
              </a:rPr>
              <a:t>ciado</a:t>
            </a:r>
            <a:r>
              <a:rPr lang="es-ES" sz="1200" spc="0">
                <a:solidFill>
                  <a:srgbClr val="000000"/>
                </a:solidFill>
                <a:latin typeface="Times New Roman" pitchFamily="1" panose="02020603050405020304"/>
              </a:rPr>
              <a:t>, obtenido tradicionalmente mediante la realización de un trabajo preliminar </a:t>
            </a:r>
            <a:r>
              <a:rPr lang="es-ES" sz="1200" spc="0">
                <a:solidFill>
                  <a:srgbClr val="000000"/>
                </a:solidFill>
                <a:latin typeface="Times New Roman" pitchFamily="1" panose="02020603050405020304"/>
              </a:rPr>
              <a:t>(experimental o teórico) de investigación o un examen de Licenciatura. Este requisi-</a:t>
            </a:r>
            <a:r>
              <a:rPr lang="es-ES" sz="1200" spc="0">
                <a:solidFill>
                  <a:srgbClr val="000000"/>
                </a:solidFill>
                <a:latin typeface="Times New Roman" pitchFamily="1" panose="02020603050405020304"/>
              </a:rPr>
              <a:t>to dejóde ser necesario tras la publicación de la LRU. Además, tampoco se exigía el </a:t>
            </a:r>
            <a:r>
              <a:rPr lang="es-ES" sz="1200" spc="0">
                <a:solidFill>
                  <a:srgbClr val="000000"/>
                </a:solidFill>
                <a:latin typeface="Times New Roman" pitchFamily="1" panose="02020603050405020304"/>
              </a:rPr>
              <a:t>Grado de Licenciado para iniciar el Tercer ciclo, ya que ni el antiguo R.D. 185/1985 </a:t>
            </a:r>
            <a:r>
              <a:rPr lang="es-ES" sz="1200" spc="0">
                <a:solidFill>
                  <a:srgbClr val="000000"/>
                </a:solidFill>
                <a:latin typeface="Times New Roman" pitchFamily="1" panose="02020603050405020304"/>
              </a:rPr>
              <a:t>de 23 de enero, ni el posterior R.D. 778/1998 de 30 de abril, lo contemplaban. Por </a:t>
            </a:r>
          </a:p>
          <a:p>
            <a:pPr marL="0" marR="45720" indent="0" algn="just">
              <a:lnSpc>
                <a:spcPts val="2100"/>
              </a:lnSpc>
              <a:spcBef>
                <a:spcPts val="40"/>
              </a:spcBef>
              <a:spcAft>
                <a:spcPts val="0"/>
              </a:spcAft>
            </a:pPr>
            <a:r>
              <a:rPr lang="es-ES" sz="1200" spc="-180">
                <a:solidFill>
                  <a:srgbClr val="000000"/>
                </a:solidFill>
                <a:latin typeface="Times New Roman" pitchFamily="1" panose="02020603050405020304"/>
              </a:rPr>
              <a:t>todo ello, en mayo de 2000, la </a:t>
            </a:r>
            <a:r>
              <a:rPr lang="es-ES" sz="1200" b="1" spc="-180">
                <a:solidFill>
                  <a:srgbClr val="000000"/>
                </a:solidFill>
                <a:latin typeface="Times New Roman" pitchFamily="1" panose="02020603050405020304"/>
              </a:rPr>
              <a:t>Universidad de Extremadura </a:t>
            </a:r>
            <a:r>
              <a:rPr lang="es-ES" sz="1200" spc="-180">
                <a:solidFill>
                  <a:srgbClr val="000000"/>
                </a:solidFill>
                <a:latin typeface="Times New Roman" pitchFamily="1" panose="02020603050405020304"/>
              </a:rPr>
              <a:t>aprobóy publicóuna normativa específica para la obtención del </a:t>
            </a:r>
            <a:r>
              <a:rPr lang="es-ES" sz="1200" b="1" spc="-180">
                <a:solidFill>
                  <a:srgbClr val="000000"/>
                </a:solidFill>
                <a:latin typeface="Times New Roman" pitchFamily="1" panose="02020603050405020304"/>
              </a:rPr>
              <a:t>Grado de Licenciado</a:t>
            </a:r>
            <a:r>
              <a:rPr lang="es-ES" sz="1200" spc="-180">
                <a:solidFill>
                  <a:srgbClr val="000000"/>
                </a:solidFill>
                <a:latin typeface="Times New Roman" pitchFamily="1" panose="02020603050405020304"/>
              </a:rPr>
              <a:t>, acorde con </a:t>
            </a:r>
            <a:r>
              <a:rPr lang="es-ES" sz="1200" spc="-180">
                <a:solidFill>
                  <a:srgbClr val="000000"/>
                </a:solidFill>
                <a:latin typeface="Times New Roman" pitchFamily="1" panose="02020603050405020304"/>
              </a:rPr>
              <a:t>las regulaciones en vigor en ese momento. </a:t>
            </a:r>
          </a:p>
          <a:p>
            <a:pPr marL="0" marR="45720" indent="0" algn="just">
              <a:lnSpc>
                <a:spcPts val="1400"/>
              </a:lnSpc>
              <a:spcBef>
                <a:spcPts val="520"/>
              </a:spcBef>
              <a:spcAft>
                <a:spcPts val="0"/>
              </a:spcAft>
            </a:pPr>
            <a:r>
              <a:rPr lang="es-ES" sz="1200" spc="0">
                <a:solidFill>
                  <a:srgbClr val="000000"/>
                </a:solidFill>
                <a:latin typeface="Times New Roman" pitchFamily="1" panose="02020603050405020304"/>
              </a:rPr>
              <a:t>La colación del mencionado Grado acade´mico había venido figurando en las normati-</a:t>
            </a:r>
            <a:r>
              <a:rPr lang="es-ES" sz="1200" spc="0">
                <a:solidFill>
                  <a:srgbClr val="000000"/>
                </a:solidFill>
                <a:latin typeface="Times New Roman" pitchFamily="1" panose="02020603050405020304"/>
              </a:rPr>
              <a:t>vas universitarias relativas a las diversas titulaciones cuyos planes fueron elaborados </a:t>
            </a:r>
            <a:r>
              <a:rPr lang="es-ES" sz="1200" spc="0">
                <a:solidFill>
                  <a:srgbClr val="000000"/>
                </a:solidFill>
                <a:latin typeface="Times New Roman" pitchFamily="1" panose="02020603050405020304"/>
              </a:rPr>
              <a:t>con anterioridad al Real Decreto 1497/87, de 27 de noviembre (B.O.E. de 14 de di-</a:t>
            </a:r>
            <a:r>
              <a:rPr lang="es-ES" sz="1200" spc="0">
                <a:solidFill>
                  <a:srgbClr val="000000"/>
                </a:solidFill>
                <a:latin typeface="Times New Roman" pitchFamily="1" panose="02020603050405020304"/>
              </a:rPr>
              <a:t>ciembre), en el que quedaron fijadas las directrices generales comunes para los planes </a:t>
            </a:r>
          </a:p>
          <a:p>
            <a:pPr marL="0" marR="45720" indent="0" algn="just">
              <a:lnSpc>
                <a:spcPts val="2200"/>
              </a:lnSpc>
              <a:spcBef>
                <a:spcPts val="0"/>
              </a:spcBef>
              <a:spcAft>
                <a:spcPts val="0"/>
              </a:spcAft>
            </a:pPr>
            <a:r>
              <a:rPr lang="es-ES" sz="1200" spc="-210">
                <a:solidFill>
                  <a:srgbClr val="000000"/>
                </a:solidFill>
                <a:latin typeface="Times New Roman" pitchFamily="1" panose="02020603050405020304"/>
              </a:rPr>
              <a:t>de estudio de los títulos de carácter oficial y validez en todo el territorio nacional, </a:t>
            </a:r>
            <a:r>
              <a:rPr lang="es-ES" sz="1200" baseline="30000" spc="-210">
                <a:solidFill>
                  <a:srgbClr val="000000"/>
                </a:solidFill>
                <a:latin typeface="Times New Roman" pitchFamily="1" panose="02020603050405020304"/>
              </a:rPr>
              <a:t>así</a:t>
            </a:r>
            <a:r>
              <a:rPr lang="es-ES" sz="1200" spc="-210">
                <a:solidFill>
                  <a:srgbClr val="000000"/>
                </a:solidFill>
                <a:latin typeface="Times New Roman" pitchFamily="1" panose="02020603050405020304"/>
              </a:rPr>
              <a:t>como las modificaciones introducidas por los Reales Decretos 1267/1994, 2347/1996, </a:t>
            </a:r>
            <a:r>
              <a:rPr lang="es-ES" sz="1200" spc="-210">
                <a:solidFill>
                  <a:srgbClr val="000000"/>
                </a:solidFill>
                <a:latin typeface="Times New Roman" pitchFamily="1" panose="02020603050405020304"/>
              </a:rPr>
              <a:t>614/1997 y 779/1998. </a:t>
            </a:r>
          </a:p>
          <a:p>
            <a:pPr marL="0" marR="45720" indent="0" algn="just">
              <a:lnSpc>
                <a:spcPts val="1400"/>
              </a:lnSpc>
              <a:spcBef>
                <a:spcPts val="480"/>
              </a:spcBef>
              <a:spcAft>
                <a:spcPts val="0"/>
              </a:spcAft>
            </a:pPr>
            <a:r>
              <a:rPr lang="es-ES" sz="1200" spc="0">
                <a:solidFill>
                  <a:srgbClr val="000000"/>
                </a:solidFill>
                <a:latin typeface="Times New Roman" pitchFamily="1" panose="02020603050405020304"/>
              </a:rPr>
              <a:t>En el ámbito de la </a:t>
            </a:r>
            <a:r>
              <a:rPr lang="es-ES" sz="1200" b="1" spc="0">
                <a:solidFill>
                  <a:srgbClr val="000000"/>
                </a:solidFill>
                <a:latin typeface="Times New Roman" pitchFamily="1" panose="02020603050405020304"/>
              </a:rPr>
              <a:t>Universidad de Extremadura </a:t>
            </a:r>
            <a:r>
              <a:rPr lang="es-ES" sz="1200" spc="0">
                <a:solidFill>
                  <a:srgbClr val="000000"/>
                </a:solidFill>
                <a:latin typeface="Times New Roman" pitchFamily="1" panose="02020603050405020304"/>
              </a:rPr>
              <a:t>nos encontrábamos con diversos </a:t>
            </a:r>
            <a:r>
              <a:rPr lang="es-ES" sz="1200" spc="0">
                <a:solidFill>
                  <a:srgbClr val="000000"/>
                </a:solidFill>
                <a:latin typeface="Times New Roman" pitchFamily="1" panose="02020603050405020304"/>
              </a:rPr>
              <a:t>antecedentes relativos a esta cuestión: </a:t>
            </a:r>
          </a:p>
        </p:txBody>
      </p:sp>
      <p:sp>
        <p:nvSpPr>
          <p:cNvPr id="7" name=""/>
          <p:cNvSpPr/>
          <p:nvPr>
            <p:ph type="body" idx="10"/>
          </p:nvPr>
        </p:nvSpPr>
        <p:spPr>
          <a:xfrm>
            <a:off x="1469390" y="7837805"/>
            <a:ext cx="5074920" cy="1893570"/>
          </a:xfrm>
          <a:prstGeom prst="rect">
            <a:avLst/>
          </a:prstGeom>
          <a:noFill/>
          <a:ln w="0" cmpd="sng">
            <a:noFill/>
            <a:prstDash val="solid"/>
          </a:ln>
        </p:spPr>
        <p:txBody>
          <a:bodyPr vert="horz" lIns="0" tIns="158750" rIns="0" bIns="0" anchor="t"/>
          <a:lstStyle/>
          <a:p>
            <a:pPr marL="0" marR="45720" indent="0" algn="just">
              <a:lnSpc>
                <a:spcPts val="1400"/>
              </a:lnSpc>
              <a:spcAft>
                <a:spcPts val="0"/>
              </a:spcAft>
            </a:pPr>
            <a:r>
              <a:rPr lang="es-ES" sz="1200" spc="20">
                <a:solidFill>
                  <a:srgbClr val="000000"/>
                </a:solidFill>
                <a:latin typeface="Times New Roman" pitchFamily="1" panose="02020603050405020304"/>
              </a:rPr>
              <a:t>Las normas para la obtención del Grado de Licenciado en la Facultad de Cien-</a:t>
            </a:r>
            <a:r>
              <a:rPr lang="es-ES" sz="1200" spc="20">
                <a:solidFill>
                  <a:srgbClr val="000000"/>
                </a:solidFill>
                <a:latin typeface="Times New Roman" pitchFamily="1" panose="02020603050405020304"/>
              </a:rPr>
              <a:t>cias, al amparo de una Resolución ministerial de 23 de septiembre de 1976, </a:t>
            </a:r>
            <a:r>
              <a:rPr lang="es-ES" sz="1200" spc="20">
                <a:solidFill>
                  <a:srgbClr val="000000"/>
                </a:solidFill>
                <a:latin typeface="Times New Roman" pitchFamily="1" panose="02020603050405020304"/>
              </a:rPr>
              <a:t>modificada por O.M. de 25 de abril de 1984, asícomo las actualizaciones rea-</a:t>
            </a:r>
            <a:r>
              <a:rPr lang="es-ES" sz="1200" spc="20">
                <a:solidFill>
                  <a:srgbClr val="000000"/>
                </a:solidFill>
                <a:latin typeface="Times New Roman" pitchFamily="1" panose="02020603050405020304"/>
              </a:rPr>
              <a:t>lizadas por su Junta de Facultad, en las sesiones de 19 de septiembre de 1996 </a:t>
            </a:r>
            <a:r>
              <a:rPr lang="es-ES" sz="1200" spc="20">
                <a:solidFill>
                  <a:srgbClr val="000000"/>
                </a:solidFill>
                <a:latin typeface="Times New Roman" pitchFamily="1" panose="02020603050405020304"/>
              </a:rPr>
              <a:t>y de 27 de junio de 1997; </a:t>
            </a:r>
          </a:p>
          <a:p>
            <a:pPr marL="0" marR="45720" indent="0" algn="just">
              <a:lnSpc>
                <a:spcPts val="1400"/>
              </a:lnSpc>
              <a:spcBef>
                <a:spcPts val="930"/>
              </a:spcBef>
              <a:spcAft>
                <a:spcPts val="1150"/>
              </a:spcAft>
            </a:pPr>
            <a:r>
              <a:rPr lang="es-ES" sz="1200" spc="10">
                <a:solidFill>
                  <a:srgbClr val="000000"/>
                </a:solidFill>
                <a:latin typeface="Times New Roman" pitchFamily="1" panose="02020603050405020304"/>
              </a:rPr>
              <a:t>Las normas para la obtención del Grado de Licenciado en la Facultad de Fi-</a:t>
            </a:r>
            <a:r>
              <a:rPr lang="es-ES" sz="1200" spc="10">
                <a:solidFill>
                  <a:srgbClr val="000000"/>
                </a:solidFill>
                <a:latin typeface="Times New Roman" pitchFamily="1" panose="02020603050405020304"/>
              </a:rPr>
              <a:t>losofía y Letras, conforme a la Orden de 10 de abril de 1978 (B.O.E. de 12 de </a:t>
            </a:r>
            <a:r>
              <a:rPr lang="es-ES" sz="1200" spc="10">
                <a:solidFill>
                  <a:srgbClr val="000000"/>
                </a:solidFill>
                <a:latin typeface="Times New Roman" pitchFamily="1" panose="02020603050405020304"/>
              </a:rPr>
              <a:t>mayo);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cxnSp>
        <p:nvCxnSpPr>
          <p:cNvPr id="13" name=""/>
          <p:cNvCxnSpPr/>
          <p:nvPr/>
        </p:nvCxnSpPr>
        <p:spPr>
          <a:xfrm>
            <a:off x="1097280" y="685800"/>
            <a:ext cx="5401945" cy="0"/>
          </a:xfrm>
          <a:prstGeom prst="line">
            <a:avLst/>
          </a:prstGeom>
          <a:ln w="6350" cmpd="sng">
            <a:solidFill>
              <a:srgbClr val="000000"/>
            </a:solidFill>
          </a:ln>
        </p:spPr>
      </p:cxnSp>
      <p:cxnSp>
        <p:nvCxnSpPr>
          <p:cNvPr id="14"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10" name=""/>
          <p:cNvPicPr/>
          <p:nvPr/>
        </p:nvPicPr>
        <p:blipFill>
          <a:blip r:embed="prId90"/>
          <a:stretch>
            <a:fillRect/>
          </a:stretch>
        </p:blipFill>
        <p:spPr>
          <a:xfrm>
            <a:off x="1371600" y="993775"/>
            <a:ext cx="45720" cy="45720"/>
          </a:xfrm>
          <a:prstGeom prst="rect">
            <a:avLst/>
          </a:prstGeom>
        </p:spPr>
      </p:pic>
      <p:pic>
        <p:nvPicPr>
          <p:cNvPr id="12" name=""/>
          <p:cNvPicPr/>
          <p:nvPr/>
        </p:nvPicPr>
        <p:blipFill>
          <a:blip r:embed="prId91"/>
          <a:stretch>
            <a:fillRect/>
          </a:stretch>
        </p:blipFill>
        <p:spPr>
          <a:xfrm>
            <a:off x="1371600" y="1850390"/>
            <a:ext cx="45720" cy="4572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5080" rIns="0" bIns="0" anchor="t"/>
          <a:lstStyle/>
          <a:p>
            <a:pPr marL="0" marR="45720" indent="0" algn="l">
              <a:lnSpc>
                <a:spcPts val="1400"/>
              </a:lnSpc>
              <a:spcAft>
                <a:spcPts val="40"/>
              </a:spcAft>
              <a:tabLst>
                <a:tab algn="r" pos="5440680"/>
              </a:tabLst>
            </a:pPr>
            <a:r>
              <a:rPr lang="es-ES" sz="1300" b="1" spc="0">
                <a:solidFill>
                  <a:srgbClr val="000000"/>
                </a:solidFill>
                <a:latin typeface="Garamond" pitchFamily="1" panose="02020603050405020304"/>
              </a:rPr>
              <a:t>6. Estudiantes </a:t>
            </a:r>
            <a:r>
              <a:rPr lang="es-ES" sz="1300" spc="0">
                <a:solidFill>
                  <a:srgbClr val="000000"/>
                </a:solidFill>
                <a:latin typeface="Garamond" pitchFamily="1" panose="02020603050405020304"/>
              </a:rPr>
              <a:t>213 </a:t>
            </a:r>
          </a:p>
        </p:txBody>
      </p:sp>
      <p:sp>
        <p:nvSpPr>
          <p:cNvPr id="3" name=""/>
          <p:cNvSpPr/>
          <p:nvPr>
            <p:ph type="body" idx="10"/>
          </p:nvPr>
        </p:nvSpPr>
        <p:spPr>
          <a:xfrm>
            <a:off x="1471930" y="681990"/>
            <a:ext cx="5072380" cy="1801495"/>
          </a:xfrm>
          <a:prstGeom prst="rect">
            <a:avLst/>
          </a:prstGeom>
          <a:noFill/>
          <a:ln w="0" cmpd="sng">
            <a:noFill/>
            <a:prstDash val="solid"/>
          </a:ln>
        </p:spPr>
        <p:txBody>
          <a:bodyPr vert="horz" lIns="0" tIns="220980" rIns="0" bIns="0" anchor="t"/>
          <a:lstStyle/>
          <a:p>
            <a:pPr marL="0" marR="45720" indent="0" algn="just">
              <a:lnSpc>
                <a:spcPts val="1400"/>
              </a:lnSpc>
              <a:spcAft>
                <a:spcPts val="0"/>
              </a:spcAft>
            </a:pPr>
            <a:r>
              <a:rPr lang="es-ES" sz="1300" spc="0">
                <a:solidFill>
                  <a:srgbClr val="000000"/>
                </a:solidFill>
                <a:latin typeface="Garamond" pitchFamily="1" panose="02020603050405020304"/>
              </a:rPr>
              <a:t>Las normas para la obtención del Grado de Licenciado en la Facultad de Me-</a:t>
            </a:r>
            <a:r>
              <a:rPr lang="es-ES" sz="1300" spc="0">
                <a:solidFill>
                  <a:srgbClr val="000000"/>
                </a:solidFill>
                <a:latin typeface="Garamond" pitchFamily="1" panose="02020603050405020304"/>
              </a:rPr>
              <a:t>dicina, aplicables también para la obtención del mismo grado en la Facultad </a:t>
            </a:r>
            <a:r>
              <a:rPr lang="es-ES" sz="1300" spc="0">
                <a:solidFill>
                  <a:srgbClr val="000000"/>
                </a:solidFill>
                <a:latin typeface="Garamond" pitchFamily="1" panose="02020603050405020304"/>
              </a:rPr>
              <a:t>de Ciencias Económicas y Empresariales conforme al acuerdo de Junta de Go-</a:t>
            </a:r>
            <a:r>
              <a:rPr lang="es-ES" sz="1300" spc="0">
                <a:solidFill>
                  <a:srgbClr val="000000"/>
                </a:solidFill>
                <a:latin typeface="Garamond" pitchFamily="1" panose="02020603050405020304"/>
              </a:rPr>
              <a:t>bierno de 20 de febrero de 1985 y, finalmente, </a:t>
            </a:r>
          </a:p>
          <a:p>
            <a:pPr marL="0" marR="45720" indent="0" algn="just">
              <a:lnSpc>
                <a:spcPts val="1400"/>
              </a:lnSpc>
              <a:spcBef>
                <a:spcPts val="950"/>
              </a:spcBef>
              <a:spcAft>
                <a:spcPts val="0"/>
              </a:spcAft>
            </a:pPr>
            <a:r>
              <a:rPr lang="es-ES" sz="1300" spc="0">
                <a:solidFill>
                  <a:srgbClr val="000000"/>
                </a:solidFill>
                <a:latin typeface="Garamond" pitchFamily="1" panose="02020603050405020304"/>
              </a:rPr>
              <a:t>Las normas aplicables, según la modalidad de Tesina de Licenciatura, en la </a:t>
            </a:r>
            <a:r>
              <a:rPr lang="es-ES" sz="1300" spc="0">
                <a:solidFill>
                  <a:srgbClr val="000000"/>
                </a:solidFill>
                <a:latin typeface="Garamond" pitchFamily="1" panose="02020603050405020304"/>
              </a:rPr>
              <a:t>Facultad de Veterinaria, conforme al acuerdo de su Junta de Facultad, en la </a:t>
            </a:r>
            <a:r>
              <a:rPr lang="es-ES" sz="1300" spc="0">
                <a:solidFill>
                  <a:srgbClr val="000000"/>
                </a:solidFill>
                <a:latin typeface="Garamond" pitchFamily="1" panose="02020603050405020304"/>
              </a:rPr>
              <a:t>sesión de 11 de diciembre de 1987. </a:t>
            </a:r>
          </a:p>
        </p:txBody>
      </p:sp>
      <p:sp>
        <p:nvSpPr>
          <p:cNvPr id="4" name=""/>
          <p:cNvSpPr/>
          <p:nvPr>
            <p:ph type="body" idx="10"/>
          </p:nvPr>
        </p:nvSpPr>
        <p:spPr>
          <a:xfrm>
            <a:off x="1057910" y="2483485"/>
            <a:ext cx="5486400" cy="1438910"/>
          </a:xfrm>
          <a:prstGeom prst="rect">
            <a:avLst/>
          </a:prstGeom>
          <a:noFill/>
          <a:ln w="0" cmpd="sng">
            <a:noFill/>
            <a:prstDash val="solid"/>
          </a:ln>
        </p:spPr>
        <p:txBody>
          <a:bodyPr vert="horz" lIns="0" tIns="6985" rIns="0" bIns="0" anchor="t"/>
          <a:lstStyle/>
          <a:p>
            <a:pPr marL="0" marR="45720" indent="0" algn="just">
              <a:lnSpc>
                <a:spcPts val="1400"/>
              </a:lnSpc>
              <a:spcAft>
                <a:spcPts val="1145"/>
              </a:spcAft>
            </a:pPr>
            <a:r>
              <a:rPr lang="es-ES" sz="1300" spc="0">
                <a:solidFill>
                  <a:srgbClr val="000000"/>
                </a:solidFill>
                <a:latin typeface="Garamond" pitchFamily="1" panose="02020603050405020304"/>
              </a:rPr>
              <a:t>Por otro lado, las Órdenes Ministeriales por las que se aprobóla normativa para </a:t>
            </a:r>
            <a:r>
              <a:rPr lang="es-ES" sz="1300" spc="0">
                <a:solidFill>
                  <a:srgbClr val="000000"/>
                </a:solidFill>
                <a:latin typeface="Garamond" pitchFamily="1" panose="02020603050405020304"/>
              </a:rPr>
              <a:t>la colación del Grado de Licenciado, </a:t>
            </a:r>
            <a:r>
              <a:rPr lang="es-ES" sz="1300" i="1" spc="0">
                <a:solidFill>
                  <a:srgbClr val="000000"/>
                </a:solidFill>
                <a:latin typeface="Garamond" pitchFamily="1" panose="02020603050405020304"/>
              </a:rPr>
              <a:t>no hab</a:t>
            </a:r>
            <a:r>
              <a:rPr lang="es-ES" sz="1300" i="1" spc="0">
                <a:solidFill>
                  <a:srgbClr val="000000"/>
                </a:solidFill>
                <a:latin typeface="Garamond" pitchFamily="1" panose="02020603050405020304"/>
              </a:rPr>
              <a:t>ı´an sido expresamente derogadas </a:t>
            </a:r>
            <a:r>
              <a:rPr lang="es-ES" sz="1300" spc="0">
                <a:solidFill>
                  <a:srgbClr val="000000"/>
                </a:solidFill>
                <a:latin typeface="Garamond" pitchFamily="1" panose="02020603050405020304"/>
              </a:rPr>
              <a:t>y su </a:t>
            </a:r>
            <a:r>
              <a:rPr lang="es-ES" sz="1300" spc="0">
                <a:solidFill>
                  <a:srgbClr val="000000"/>
                </a:solidFill>
                <a:latin typeface="Garamond" pitchFamily="1" panose="02020603050405020304"/>
              </a:rPr>
              <a:t>contenido, salvo en aquellos apartados en los que se hacía referencia al carácter obli-</a:t>
            </a:r>
            <a:r>
              <a:rPr lang="es-ES" sz="1300" spc="0">
                <a:solidFill>
                  <a:srgbClr val="000000"/>
                </a:solidFill>
                <a:latin typeface="Garamond" pitchFamily="1" panose="02020603050405020304"/>
              </a:rPr>
              <a:t>gatorio del Grado de Licenciado para la docencia universitaria y para el Doctorado, </a:t>
            </a:r>
            <a:r>
              <a:rPr lang="es-ES" sz="1300" spc="0">
                <a:solidFill>
                  <a:srgbClr val="000000"/>
                </a:solidFill>
                <a:latin typeface="Garamond" pitchFamily="1" panose="02020603050405020304"/>
              </a:rPr>
              <a:t>no contradecía directamente, en principio, a la LRU, por lo cual resultaba cuestio-</a:t>
            </a:r>
            <a:r>
              <a:rPr lang="es-ES" sz="1300" spc="0">
                <a:solidFill>
                  <a:srgbClr val="000000"/>
                </a:solidFill>
                <a:latin typeface="Garamond" pitchFamily="1" panose="02020603050405020304"/>
              </a:rPr>
              <a:t>nable entenderlas derogadas al amparo del número 1 de la Disposición Derogatoria </a:t>
            </a:r>
            <a:r>
              <a:rPr lang="es-ES" sz="1300" spc="0">
                <a:solidFill>
                  <a:srgbClr val="000000"/>
                </a:solidFill>
                <a:latin typeface="Garamond" pitchFamily="1" panose="02020603050405020304"/>
              </a:rPr>
              <a:t>de la LRU. </a:t>
            </a:r>
          </a:p>
        </p:txBody>
      </p:sp>
      <p:graphicFrame>
        <p:nvGraphicFramePr>
          <p:cNvPr id="6" name=""/>
          <p:cNvGraphicFramePr>
            <a:graphicFrameLocks noGrp="1"/>
          </p:cNvGraphicFramePr>
          <p:nvPr/>
        </p:nvGraphicFramePr>
        <p:xfrm>
          <a:off x="1130935" y="3928745"/>
          <a:ext cx="5486400" cy="2863215"/>
        </p:xfrm>
        <a:graphic>
          <a:graphicData uri="http://schemas.openxmlformats.org/drawingml/2006/table">
            <a:tbl>
              <a:tblGrid>
                <a:gridCol w="411480"/>
                <a:gridCol w="441960"/>
                <a:gridCol w="448310"/>
                <a:gridCol w="459740"/>
                <a:gridCol w="567055"/>
                <a:gridCol w="494030"/>
                <a:gridCol w="682625"/>
                <a:gridCol w="734695"/>
                <a:gridCol w="594360"/>
                <a:gridCol w="499745"/>
              </a:tblGrid>
              <a:tr h="143510">
                <a:tc>
                  <a:txBody>
                    <a:bodyPr vert="horz" anchor="t"/>
                    <a:lstStyle/>
                    <a:p>
                      <a:pPr marL="0" marR="0" indent="0" algn="ctr">
                        <a:lnSpc>
                          <a:spcPts val="1000"/>
                        </a:lnSpc>
                        <a:spcBef>
                          <a:spcPts val="0"/>
                        </a:spcBef>
                        <a:spcAft>
                          <a:spcPts val="60"/>
                        </a:spcAft>
                      </a:pPr>
                      <a:r>
                        <a:rPr lang="es-ES" sz="850" spc="0">
                          <a:solidFill>
                            <a:srgbClr val="000000"/>
                          </a:solidFill>
                          <a:latin typeface="Times New Roman" pitchFamily="1" panose="02020603050405020304"/>
                        </a:rPr>
                        <a:t>Curso </a:t>
                      </a:r>
                    </a:p>
                  </a:txBody>
                  <a:tcPr anchor="ctr" marL="0" marR="0" marT="0" marB="0">
                    <a:lnL w="21590" cmpd="dbl">
                      <a:solidFill>
                        <a:srgbClr val="000000"/>
                      </a:solidFill>
                      <a:prstDash val="solid"/>
                    </a:lnL>
                    <a:lnR w="21590" cmpd="dbl">
                      <a:solidFill>
                        <a:srgbClr val="000000"/>
                      </a:solidFill>
                      <a:prstDash val="solid"/>
                    </a:lnR>
                    <a:lnT w="6350" cmpd="sng">
                      <a:solidFill>
                        <a:srgbClr val="000000"/>
                      </a:solidFill>
                      <a:prstDash val="solid"/>
                    </a:lnT>
                    <a:lnB w="21590" cmpd="dbl">
                      <a:solidFill>
                        <a:srgbClr val="000000"/>
                      </a:solidFill>
                      <a:prstDash val="solid"/>
                    </a:lnB>
                  </a:tcPr>
                </a:tc>
                <a:tc gridSpan="8">
                  <a:txBody>
                    <a:bodyPr vert="horz" anchor="t"/>
                    <a:lstStyle/>
                    <a:p>
                      <a:pPr marL="0" marR="76200" indent="0" algn="r">
                        <a:lnSpc>
                          <a:spcPts val="1000"/>
                        </a:lnSpc>
                        <a:spcBef>
                          <a:spcPts val="0"/>
                        </a:spcBef>
                        <a:spcAft>
                          <a:spcPts val="60"/>
                        </a:spcAft>
                      </a:pPr>
                      <a:r>
                        <a:rPr lang="es-ES" sz="850" spc="0">
                          <a:solidFill>
                            <a:srgbClr val="000000"/>
                          </a:solidFill>
                          <a:latin typeface="Times New Roman" pitchFamily="1" panose="02020603050405020304"/>
                        </a:rPr>
                        <a:t>Química Física Matema´ticas Biología Estadística Ambientales Ingeniería Química Enología </a:t>
                      </a:r>
                    </a:p>
                  </a:txBody>
                  <a:tcPr anchor="ctr" marL="0" marR="0" marT="0" marB="0">
                    <a:lnL w="21590" cmpd="dbl">
                      <a:solidFill>
                        <a:srgbClr val="000000"/>
                      </a:solidFill>
                      <a:prstDash val="solid"/>
                    </a:lnL>
                    <a:lnR w="21590" cmpd="dbl">
                      <a:solidFill>
                        <a:srgbClr val="000000"/>
                      </a:solidFill>
                      <a:prstDash val="solid"/>
                    </a:lnR>
                    <a:lnT w="6350" cmpd="sng">
                      <a:solidFill>
                        <a:srgbClr val="000000"/>
                      </a:solidFill>
                      <a:prstDash val="solid"/>
                    </a:lnT>
                    <a:lnB w="21590" cmpd="dbl">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marL="0" marR="0" indent="0" algn="ctr">
                        <a:lnSpc>
                          <a:spcPts val="1000"/>
                        </a:lnSpc>
                        <a:spcBef>
                          <a:spcPts val="0"/>
                        </a:spcBef>
                        <a:spcAft>
                          <a:spcPts val="60"/>
                        </a:spcAft>
                      </a:pPr>
                      <a:r>
                        <a:rPr lang="es-ES" sz="850" spc="0">
                          <a:solidFill>
                            <a:srgbClr val="000000"/>
                          </a:solidFill>
                          <a:latin typeface="Times New Roman" pitchFamily="1" panose="02020603050405020304"/>
                        </a:rPr>
                        <a:t>TOTAL </a:t>
                      </a:r>
                    </a:p>
                  </a:txBody>
                  <a:tcPr anchor="ctr" marL="0" marR="0" marT="0" marB="0">
                    <a:lnL w="21590" cmpd="dbl">
                      <a:solidFill>
                        <a:srgbClr val="000000"/>
                      </a:solidFill>
                      <a:prstDash val="solid"/>
                    </a:lnL>
                    <a:lnR w="21590" cmpd="dbl">
                      <a:solidFill>
                        <a:srgbClr val="000000"/>
                      </a:solidFill>
                      <a:prstDash val="solid"/>
                    </a:lnR>
                    <a:lnT w="6350" cmpd="sng">
                      <a:solidFill>
                        <a:srgbClr val="000000"/>
                      </a:solidFill>
                      <a:prstDash val="solid"/>
                    </a:lnT>
                    <a:lnB w="21590" cmpd="dbl">
                      <a:solidFill>
                        <a:srgbClr val="000000"/>
                      </a:solidFill>
                      <a:prstDash val="solid"/>
                    </a:lnB>
                  </a:tcPr>
                </a:tc>
              </a:tr>
              <a:tr h="130810">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99/00 </a:t>
                      </a:r>
                    </a:p>
                  </a:txBody>
                  <a:tcPr anchor="ctr" marL="0" marR="0" marT="0" marB="0">
                    <a:lnL w="21590" cmpd="dbl">
                      <a:solidFill>
                        <a:srgbClr val="000000"/>
                      </a:solidFill>
                      <a:prstDash val="solid"/>
                    </a:lnL>
                    <a:lnR w="21590" cmpd="dbl">
                      <a:solidFill>
                        <a:srgbClr val="000000"/>
                      </a:solidFill>
                      <a:prstDash val="solid"/>
                    </a:lnR>
                    <a:lnT w="21590" cmpd="dbl">
                      <a:solidFill>
                        <a:srgbClr val="000000"/>
                      </a:solidFill>
                      <a:prstDash val="solid"/>
                    </a:lnT>
                    <a:lnB w="0" cmpd="sng">
                      <a:noFill/>
                      <a:prstDash val="solid"/>
                    </a:lnB>
                  </a:tcPr>
                </a:tc>
                <a:tc>
                  <a:txBody>
                    <a:bodyPr vert="horz" anchor="t"/>
                    <a:lstStyle/>
                    <a:p>
                      <a:pPr marL="0" marR="76200" indent="0" algn="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21590" cmpd="dbl">
                      <a:solidFill>
                        <a:srgbClr val="000000"/>
                      </a:solidFill>
                      <a:prstDash val="solid"/>
                    </a:lnL>
                    <a:lnR w="0" cmpd="sng">
                      <a:noFill/>
                      <a:prstDash val="solid"/>
                    </a:lnR>
                    <a:lnT w="21590" cmpd="dbl">
                      <a:solidFill>
                        <a:srgbClr val="000000"/>
                      </a:solidFill>
                      <a:prstDash val="solid"/>
                    </a:lnT>
                    <a:lnB w="0" cmpd="sng">
                      <a:noFill/>
                      <a:prstDash val="solid"/>
                    </a:lnB>
                  </a:tcPr>
                </a:tc>
                <a:tc>
                  <a:txBody>
                    <a:bodyPr vert="horz" anchor="t"/>
                    <a:lstStyle/>
                    <a:p>
                      <a:pPr marL="0" marR="100330" indent="0" algn="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21590" cmpd="dbl">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21590" cmpd="dbl">
                      <a:solidFill>
                        <a:srgbClr val="000000"/>
                      </a:solidFill>
                      <a:prstDash val="solid"/>
                    </a:lnT>
                    <a:lnB w="0" cmpd="sng">
                      <a:noFill/>
                      <a:prstDash val="solid"/>
                    </a:lnB>
                  </a:tcPr>
                </a:tc>
                <a:tc>
                  <a:txBody>
                    <a:bodyPr vert="horz" anchor="t"/>
                    <a:lstStyle/>
                    <a:p>
                      <a:pPr marL="0" marR="189230" indent="0" algn="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21590" cmpd="dbl">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21590" cmpd="dbl">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21590" cmpd="dbl">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21590" cmpd="dbl">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21590" cmpd="dbl">
                      <a:solidFill>
                        <a:srgbClr val="000000"/>
                      </a:solidFill>
                      <a:prstDash val="solid"/>
                    </a:lnT>
                    <a:lnB w="0" cmpd="sng">
                      <a:noFill/>
                      <a:prstDash val="solid"/>
                    </a:lnB>
                  </a:tcPr>
                </a:tc>
                <a:tc>
                  <a:txBody>
                    <a:bodyPr vert="horz" anchor="t"/>
                    <a:lstStyle/>
                    <a:p>
                      <a:pPr marL="0" marR="136525" indent="0" algn="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21590" cmpd="dbl">
                      <a:solidFill>
                        <a:srgbClr val="000000"/>
                      </a:solidFill>
                      <a:prstDash val="solid"/>
                    </a:lnL>
                    <a:lnR w="21590" cmpd="dbl">
                      <a:solidFill>
                        <a:srgbClr val="000000"/>
                      </a:solidFill>
                      <a:prstDash val="solid"/>
                    </a:lnR>
                    <a:lnT w="21590" cmpd="dbl">
                      <a:solidFill>
                        <a:srgbClr val="000000"/>
                      </a:solidFill>
                      <a:prstDash val="solid"/>
                    </a:lnT>
                    <a:lnB w="0" cmpd="sng">
                      <a:noFill/>
                      <a:prstDash val="solid"/>
                    </a:lnB>
                  </a:tcPr>
                </a:tc>
              </a:tr>
              <a:tr h="130810">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00/01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14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25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01/02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11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20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02/03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1000"/>
                        </a:lnSpc>
                        <a:spcBef>
                          <a:spcPts val="0"/>
                        </a:spcBef>
                        <a:spcAft>
                          <a:spcPts val="0"/>
                        </a:spcAft>
                      </a:pPr>
                      <a:r>
                        <a:rPr lang="es-ES" sz="850" spc="0">
                          <a:solidFill>
                            <a:srgbClr val="000000"/>
                          </a:solidFill>
                          <a:latin typeface="Times New Roman" pitchFamily="1" panose="02020603050405020304"/>
                        </a:rPr>
                        <a:t>10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1000"/>
                        </a:lnSpc>
                        <a:spcBef>
                          <a:spcPts val="0"/>
                        </a:spcBef>
                        <a:spcAft>
                          <a:spcPts val="0"/>
                        </a:spcAft>
                      </a:pPr>
                      <a:r>
                        <a:rPr lang="es-ES" sz="850" spc="0">
                          <a:solidFill>
                            <a:srgbClr val="000000"/>
                          </a:solidFill>
                          <a:latin typeface="Times New Roman" pitchFamily="1" panose="02020603050405020304"/>
                        </a:rPr>
                        <a:t>10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1000"/>
                        </a:lnSpc>
                        <a:spcBef>
                          <a:spcPts val="0"/>
                        </a:spcBef>
                        <a:spcAft>
                          <a:spcPts val="0"/>
                        </a:spcAft>
                      </a:pPr>
                      <a:r>
                        <a:rPr lang="es-ES" sz="850" spc="0">
                          <a:solidFill>
                            <a:srgbClr val="000000"/>
                          </a:solidFill>
                          <a:latin typeface="Times New Roman" pitchFamily="1" panose="02020603050405020304"/>
                        </a:rPr>
                        <a:t>25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7635">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03/04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7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18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04/05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1000"/>
                        </a:lnSpc>
                        <a:spcBef>
                          <a:spcPts val="0"/>
                        </a:spcBef>
                        <a:spcAft>
                          <a:spcPts val="0"/>
                        </a:spcAft>
                      </a:pPr>
                      <a:r>
                        <a:rPr lang="es-ES" sz="85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1000"/>
                        </a:lnSpc>
                        <a:spcBef>
                          <a:spcPts val="0"/>
                        </a:spcBef>
                        <a:spcAft>
                          <a:spcPts val="0"/>
                        </a:spcAft>
                      </a:pPr>
                      <a:r>
                        <a:rPr lang="es-ES" sz="850" spc="0">
                          <a:solidFill>
                            <a:srgbClr val="000000"/>
                          </a:solidFill>
                          <a:latin typeface="Times New Roman" pitchFamily="1" panose="02020603050405020304"/>
                        </a:rPr>
                        <a:t>15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7635">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05/06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13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06/07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9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07/08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1000"/>
                        </a:lnSpc>
                        <a:spcBef>
                          <a:spcPts val="0"/>
                        </a:spcBef>
                        <a:spcAft>
                          <a:spcPts val="0"/>
                        </a:spcAft>
                      </a:pPr>
                      <a:r>
                        <a:rPr lang="es-ES" sz="850" spc="0">
                          <a:solidFill>
                            <a:srgbClr val="000000"/>
                          </a:solidFill>
                          <a:latin typeface="Times New Roman"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1000"/>
                        </a:lnSpc>
                        <a:spcBef>
                          <a:spcPts val="0"/>
                        </a:spcBef>
                        <a:spcAft>
                          <a:spcPts val="0"/>
                        </a:spcAft>
                      </a:pPr>
                      <a:r>
                        <a:rPr lang="es-ES" sz="850" spc="0">
                          <a:solidFill>
                            <a:srgbClr val="000000"/>
                          </a:solidFill>
                          <a:latin typeface="Times New Roman" pitchFamily="1" panose="02020603050405020304"/>
                        </a:rPr>
                        <a:t>23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7635">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08/09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8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09/10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10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1000"/>
                        </a:lnSpc>
                        <a:spcBef>
                          <a:spcPts val="0"/>
                        </a:spcBef>
                        <a:spcAft>
                          <a:spcPts val="0"/>
                        </a:spcAft>
                      </a:pPr>
                      <a:r>
                        <a:rPr lang="es-ES" sz="850" spc="0">
                          <a:solidFill>
                            <a:srgbClr val="000000"/>
                          </a:solidFill>
                          <a:latin typeface="Times New Roman"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1000"/>
                        </a:lnSpc>
                        <a:spcBef>
                          <a:spcPts val="0"/>
                        </a:spcBef>
                        <a:spcAft>
                          <a:spcPts val="0"/>
                        </a:spcAft>
                      </a:pPr>
                      <a:r>
                        <a:rPr lang="es-ES" sz="850" spc="0">
                          <a:solidFill>
                            <a:srgbClr val="000000"/>
                          </a:solidFill>
                          <a:latin typeface="Times New Roman" pitchFamily="1" panose="02020603050405020304"/>
                        </a:rPr>
                        <a:t>18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7635">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10/11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4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17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11/12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8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13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12/13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10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1000"/>
                        </a:lnSpc>
                        <a:spcBef>
                          <a:spcPts val="0"/>
                        </a:spcBef>
                        <a:spcAft>
                          <a:spcPts val="0"/>
                        </a:spcAft>
                      </a:pPr>
                      <a:r>
                        <a:rPr lang="es-ES" sz="85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1000"/>
                        </a:lnSpc>
                        <a:spcBef>
                          <a:spcPts val="0"/>
                        </a:spcBef>
                        <a:spcAft>
                          <a:spcPts val="0"/>
                        </a:spcAft>
                      </a:pPr>
                      <a:r>
                        <a:rPr lang="es-ES" sz="850" spc="0">
                          <a:solidFill>
                            <a:srgbClr val="000000"/>
                          </a:solidFill>
                          <a:latin typeface="Times New Roman" pitchFamily="1" panose="02020603050405020304"/>
                        </a:rPr>
                        <a:t>15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7635">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13/14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13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14/15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10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10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1000"/>
                        </a:lnSpc>
                        <a:spcBef>
                          <a:spcPts val="0"/>
                        </a:spcBef>
                        <a:spcAft>
                          <a:spcPts val="0"/>
                        </a:spcAft>
                      </a:pPr>
                      <a:r>
                        <a:rPr lang="es-ES" sz="850" spc="0">
                          <a:solidFill>
                            <a:srgbClr val="000000"/>
                          </a:solidFill>
                          <a:latin typeface="Times New Roman" pitchFamily="1" panose="02020603050405020304"/>
                        </a:rPr>
                        <a:t>6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7635">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15/16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28270">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16/17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2159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0" cmpd="sng">
                      <a:no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2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0" cmpd="sng">
                      <a:noFill/>
                      <a:prstDash val="solid"/>
                    </a:lnB>
                  </a:tcPr>
                </a:tc>
              </a:tr>
              <a:tr h="137160">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18/19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76200" indent="0" algn="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21590" cmpd="dbl">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100330" indent="0" algn="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189230" indent="0" algn="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 </a:t>
                      </a:r>
                    </a:p>
                  </a:txBody>
                  <a:tcPr anchor="ctr" marL="0" marR="0" marT="0" marB="0">
                    <a:lnL w="0" cmpd="sng">
                      <a:noFill/>
                      <a:prstDash val="solid"/>
                    </a:lnL>
                    <a:lnR w="21590"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136525" indent="0" algn="r">
                        <a:lnSpc>
                          <a:spcPts val="900"/>
                        </a:lnSpc>
                        <a:spcBef>
                          <a:spcPts val="0"/>
                        </a:spcBef>
                        <a:spcAft>
                          <a:spcPts val="0"/>
                        </a:spcAft>
                      </a:pPr>
                      <a:r>
                        <a:rPr lang="es-ES" sz="850" spc="0">
                          <a:solidFill>
                            <a:srgbClr val="000000"/>
                          </a:solidFill>
                          <a:latin typeface="Times New Roman" pitchFamily="1" panose="02020603050405020304"/>
                        </a:rPr>
                        <a:t>3 </a:t>
                      </a:r>
                    </a:p>
                  </a:txBody>
                  <a:tcPr anchor="ctr" marL="0" marR="0" marT="0" marB="0">
                    <a:lnL w="21590" cmpd="dbl">
                      <a:solidFill>
                        <a:srgbClr val="000000"/>
                      </a:solidFill>
                      <a:prstDash val="solid"/>
                    </a:lnL>
                    <a:lnR w="21590" cmpd="dbl">
                      <a:solidFill>
                        <a:srgbClr val="000000"/>
                      </a:solidFill>
                      <a:prstDash val="solid"/>
                    </a:lnR>
                    <a:lnT w="0" cmpd="sng">
                      <a:noFill/>
                      <a:prstDash val="solid"/>
                    </a:lnT>
                    <a:lnB w="6350" cmpd="sng">
                      <a:solidFill>
                        <a:srgbClr val="000000"/>
                      </a:solidFill>
                      <a:prstDash val="solid"/>
                    </a:lnB>
                  </a:tcPr>
                </a:tc>
              </a:tr>
              <a:tr h="133985">
                <a:tc>
                  <a:txBody>
                    <a:bodyPr vert="horz" anchor="t"/>
                    <a:lstStyle/>
                    <a:p>
                      <a:pPr marL="0" marR="0" indent="0" algn="ctr">
                        <a:lnSpc>
                          <a:spcPts val="800"/>
                        </a:lnSpc>
                        <a:spcBef>
                          <a:spcPts val="230"/>
                        </a:spcBef>
                        <a:spcAft>
                          <a:spcPts val="25"/>
                        </a:spcAft>
                      </a:pPr>
                      <a:r>
                        <a:rPr lang="es-ES" sz="700" spc="0">
                          <a:solidFill>
                            <a:srgbClr val="000000"/>
                          </a:solidFill>
                          <a:latin typeface="Courier New" pitchFamily="3" panose="02020603050405020304"/>
                        </a:rPr>
                        <a:t>TOTAL </a:t>
                      </a:r>
                    </a:p>
                  </a:txBody>
                  <a:tcPr anchor="ctr" marL="0" marR="0" marT="0" marB="0">
                    <a:lnL w="21590" cmpd="dbl">
                      <a:solidFill>
                        <a:srgbClr val="000000"/>
                      </a:solidFill>
                      <a:prstDash val="solid"/>
                    </a:lnL>
                    <a:lnR w="21590" cmpd="dbl">
                      <a:solidFill>
                        <a:srgbClr val="000000"/>
                      </a:solidFill>
                      <a:prstDash val="solid"/>
                    </a:lnR>
                    <a:lnT w="6350" cmpd="sng">
                      <a:solidFill>
                        <a:srgbClr val="000000"/>
                      </a:solidFill>
                      <a:prstDash val="solid"/>
                    </a:lnT>
                    <a:lnB w="21590" cmpd="dbl">
                      <a:solidFill>
                        <a:srgbClr val="000000"/>
                      </a:solidFill>
                      <a:prstDash val="solid"/>
                    </a:lnB>
                  </a:tcPr>
                </a:tc>
                <a:tc>
                  <a:txBody>
                    <a:bodyPr vert="horz" anchor="t"/>
                    <a:lstStyle/>
                    <a:p>
                      <a:pPr marL="0" marR="76200" indent="0" algn="r">
                        <a:lnSpc>
                          <a:spcPts val="1000"/>
                        </a:lnSpc>
                        <a:spcBef>
                          <a:spcPts val="0"/>
                        </a:spcBef>
                        <a:spcAft>
                          <a:spcPts val="15"/>
                        </a:spcAft>
                      </a:pPr>
                      <a:r>
                        <a:rPr lang="es-ES" sz="850" b="1" spc="0">
                          <a:solidFill>
                            <a:srgbClr val="000000"/>
                          </a:solidFill>
                          <a:latin typeface="Times New Roman" pitchFamily="1" panose="02020603050405020304"/>
                        </a:rPr>
                        <a:t>71 </a:t>
                      </a:r>
                    </a:p>
                  </a:txBody>
                  <a:tcPr anchor="ctr" marL="0" marR="0" marT="0" marB="0">
                    <a:lnL w="21590" cmpd="dbl">
                      <a:solidFill>
                        <a:srgbClr val="000000"/>
                      </a:solidFill>
                      <a:prstDash val="solid"/>
                    </a:lnL>
                    <a:lnR w="0" cmpd="sng">
                      <a:noFill/>
                      <a:prstDash val="solid"/>
                    </a:lnR>
                    <a:lnT w="6350" cmpd="sng">
                      <a:solidFill>
                        <a:srgbClr val="000000"/>
                      </a:solidFill>
                      <a:prstDash val="solid"/>
                    </a:lnT>
                    <a:lnB w="21590" cmpd="dbl">
                      <a:solidFill>
                        <a:srgbClr val="000000"/>
                      </a:solidFill>
                      <a:prstDash val="solid"/>
                    </a:lnB>
                  </a:tcPr>
                </a:tc>
                <a:tc>
                  <a:txBody>
                    <a:bodyPr vert="horz" anchor="t"/>
                    <a:lstStyle/>
                    <a:p>
                      <a:pPr marL="0" marR="100330" indent="0" algn="r">
                        <a:lnSpc>
                          <a:spcPts val="1000"/>
                        </a:lnSpc>
                        <a:spcBef>
                          <a:spcPts val="0"/>
                        </a:spcBef>
                        <a:spcAft>
                          <a:spcPts val="15"/>
                        </a:spcAft>
                      </a:pPr>
                      <a:r>
                        <a:rPr lang="es-ES" sz="850" b="1" spc="0">
                          <a:solidFill>
                            <a:srgbClr val="000000"/>
                          </a:solidFill>
                          <a:latin typeface="Times New Roman" pitchFamily="1" panose="02020603050405020304"/>
                        </a:rPr>
                        <a:t>25 </a:t>
                      </a:r>
                    </a:p>
                  </a:txBody>
                  <a:tcPr anchor="ctr" marL="0" marR="0" marT="0" marB="0">
                    <a:lnL w="0" cmpd="sng">
                      <a:noFill/>
                      <a:prstDash val="solid"/>
                    </a:lnL>
                    <a:lnR w="0" cmpd="sng">
                      <a:noFill/>
                      <a:prstDash val="solid"/>
                    </a:lnR>
                    <a:lnT w="6350" cmpd="sng">
                      <a:solidFill>
                        <a:srgbClr val="000000"/>
                      </a:solidFill>
                      <a:prstDash val="solid"/>
                    </a:lnT>
                    <a:lnB w="21590" cmpd="dbl">
                      <a:solidFill>
                        <a:srgbClr val="000000"/>
                      </a:solidFill>
                      <a:prstDash val="solid"/>
                    </a:lnB>
                  </a:tcPr>
                </a:tc>
                <a:tc>
                  <a:txBody>
                    <a:bodyPr vert="horz" anchor="t"/>
                    <a:lstStyle/>
                    <a:p>
                      <a:pPr marL="0" marR="0" indent="0" algn="ctr">
                        <a:lnSpc>
                          <a:spcPts val="1000"/>
                        </a:lnSpc>
                        <a:spcBef>
                          <a:spcPts val="0"/>
                        </a:spcBef>
                        <a:spcAft>
                          <a:spcPts val="15"/>
                        </a:spcAft>
                      </a:pPr>
                      <a:r>
                        <a:rPr lang="es-ES" sz="850" b="1" spc="0">
                          <a:solidFill>
                            <a:srgbClr val="000000"/>
                          </a:solidFill>
                          <a:latin typeface="Times New Roman" pitchFamily="1" panose="02020603050405020304"/>
                        </a:rPr>
                        <a:t>7 </a:t>
                      </a:r>
                    </a:p>
                  </a:txBody>
                  <a:tcPr anchor="ctr" marL="0" marR="0" marT="0" marB="0">
                    <a:lnL w="0" cmpd="sng">
                      <a:noFill/>
                      <a:prstDash val="solid"/>
                    </a:lnL>
                    <a:lnR w="0" cmpd="sng">
                      <a:noFill/>
                      <a:prstDash val="solid"/>
                    </a:lnR>
                    <a:lnT w="6350" cmpd="sng">
                      <a:solidFill>
                        <a:srgbClr val="000000"/>
                      </a:solidFill>
                      <a:prstDash val="solid"/>
                    </a:lnT>
                    <a:lnB w="21590" cmpd="dbl">
                      <a:solidFill>
                        <a:srgbClr val="000000"/>
                      </a:solidFill>
                      <a:prstDash val="solid"/>
                    </a:lnB>
                  </a:tcPr>
                </a:tc>
                <a:tc>
                  <a:txBody>
                    <a:bodyPr vert="horz" anchor="t"/>
                    <a:lstStyle/>
                    <a:p>
                      <a:pPr marL="0" marR="189230" indent="0" algn="r">
                        <a:lnSpc>
                          <a:spcPts val="1000"/>
                        </a:lnSpc>
                        <a:spcBef>
                          <a:spcPts val="0"/>
                        </a:spcBef>
                        <a:spcAft>
                          <a:spcPts val="15"/>
                        </a:spcAft>
                      </a:pPr>
                      <a:r>
                        <a:rPr lang="es-ES" sz="850" b="1" spc="0">
                          <a:solidFill>
                            <a:srgbClr val="000000"/>
                          </a:solidFill>
                          <a:latin typeface="Times New Roman" pitchFamily="1" panose="02020603050405020304"/>
                        </a:rPr>
                        <a:t>100 </a:t>
                      </a:r>
                    </a:p>
                  </a:txBody>
                  <a:tcPr anchor="ctr" marL="0" marR="0" marT="0" marB="0">
                    <a:lnL w="0" cmpd="sng">
                      <a:noFill/>
                      <a:prstDash val="solid"/>
                    </a:lnL>
                    <a:lnR w="0" cmpd="sng">
                      <a:noFill/>
                      <a:prstDash val="solid"/>
                    </a:lnR>
                    <a:lnT w="6350" cmpd="sng">
                      <a:solidFill>
                        <a:srgbClr val="000000"/>
                      </a:solidFill>
                      <a:prstDash val="solid"/>
                    </a:lnT>
                    <a:lnB w="21590" cmpd="dbl">
                      <a:solidFill>
                        <a:srgbClr val="000000"/>
                      </a:solidFill>
                      <a:prstDash val="solid"/>
                    </a:lnB>
                  </a:tcPr>
                </a:tc>
                <a:tc>
                  <a:txBody>
                    <a:bodyPr vert="horz" anchor="t"/>
                    <a:lstStyle/>
                    <a:p>
                      <a:pPr marL="0" marR="0" indent="0" algn="ctr">
                        <a:lnSpc>
                          <a:spcPts val="1000"/>
                        </a:lnSpc>
                        <a:spcBef>
                          <a:spcPts val="0"/>
                        </a:spcBef>
                        <a:spcAft>
                          <a:spcPts val="15"/>
                        </a:spcAft>
                      </a:pPr>
                      <a:r>
                        <a:rPr lang="es-ES" sz="850" b="1" spc="0">
                          <a:solidFill>
                            <a:srgbClr val="000000"/>
                          </a:solidFill>
                          <a:latin typeface="Times New Roman" pitchFamily="1" panose="02020603050405020304"/>
                        </a:rPr>
                        <a:t>8 </a:t>
                      </a:r>
                    </a:p>
                  </a:txBody>
                  <a:tcPr anchor="ctr" marL="0" marR="0" marT="0" marB="0">
                    <a:lnL w="0" cmpd="sng">
                      <a:noFill/>
                      <a:prstDash val="solid"/>
                    </a:lnL>
                    <a:lnR w="0" cmpd="sng">
                      <a:noFill/>
                      <a:prstDash val="solid"/>
                    </a:lnR>
                    <a:lnT w="6350" cmpd="sng">
                      <a:solidFill>
                        <a:srgbClr val="000000"/>
                      </a:solidFill>
                      <a:prstDash val="solid"/>
                    </a:lnT>
                    <a:lnB w="21590" cmpd="dbl">
                      <a:solidFill>
                        <a:srgbClr val="000000"/>
                      </a:solidFill>
                      <a:prstDash val="solid"/>
                    </a:lnB>
                  </a:tcPr>
                </a:tc>
                <a:tc>
                  <a:txBody>
                    <a:bodyPr vert="horz" anchor="t"/>
                    <a:lstStyle/>
                    <a:p>
                      <a:pPr marL="0" marR="0" indent="0" algn="ctr">
                        <a:lnSpc>
                          <a:spcPts val="1000"/>
                        </a:lnSpc>
                        <a:spcBef>
                          <a:spcPts val="0"/>
                        </a:spcBef>
                        <a:spcAft>
                          <a:spcPts val="15"/>
                        </a:spcAft>
                      </a:pPr>
                      <a:r>
                        <a:rPr lang="es-ES" sz="850" b="1" spc="0">
                          <a:solidFill>
                            <a:srgbClr val="000000"/>
                          </a:solidFill>
                          <a:latin typeface="Times New Roman" pitchFamily="1" panose="02020603050405020304"/>
                        </a:rPr>
                        <a:t>14 </a:t>
                      </a:r>
                    </a:p>
                  </a:txBody>
                  <a:tcPr anchor="ctr" marL="0" marR="0" marT="0" marB="0">
                    <a:lnL w="0" cmpd="sng">
                      <a:noFill/>
                      <a:prstDash val="solid"/>
                    </a:lnL>
                    <a:lnR w="0" cmpd="sng">
                      <a:noFill/>
                      <a:prstDash val="solid"/>
                    </a:lnR>
                    <a:lnT w="6350" cmpd="sng">
                      <a:solidFill>
                        <a:srgbClr val="000000"/>
                      </a:solidFill>
                      <a:prstDash val="solid"/>
                    </a:lnT>
                    <a:lnB w="21590" cmpd="dbl">
                      <a:solidFill>
                        <a:srgbClr val="000000"/>
                      </a:solidFill>
                      <a:prstDash val="solid"/>
                    </a:lnB>
                  </a:tcPr>
                </a:tc>
                <a:tc>
                  <a:txBody>
                    <a:bodyPr vert="horz" anchor="t"/>
                    <a:lstStyle/>
                    <a:p>
                      <a:pPr marL="0" marR="0" indent="0" algn="ctr">
                        <a:lnSpc>
                          <a:spcPts val="1000"/>
                        </a:lnSpc>
                        <a:spcBef>
                          <a:spcPts val="0"/>
                        </a:spcBef>
                        <a:spcAft>
                          <a:spcPts val="15"/>
                        </a:spcAft>
                      </a:pPr>
                      <a:r>
                        <a:rPr lang="es-ES" sz="850" b="1" spc="0">
                          <a:solidFill>
                            <a:srgbClr val="000000"/>
                          </a:solidFill>
                          <a:latin typeface="Times New Roman" pitchFamily="1" panose="02020603050405020304"/>
                        </a:rPr>
                        <a:t>25 </a:t>
                      </a:r>
                    </a:p>
                  </a:txBody>
                  <a:tcPr anchor="ctr" marL="0" marR="0" marT="0" marB="0">
                    <a:lnL w="0" cmpd="sng">
                      <a:noFill/>
                      <a:prstDash val="solid"/>
                    </a:lnL>
                    <a:lnR w="0" cmpd="sng">
                      <a:noFill/>
                      <a:prstDash val="solid"/>
                    </a:lnR>
                    <a:lnT w="6350" cmpd="sng">
                      <a:solidFill>
                        <a:srgbClr val="000000"/>
                      </a:solidFill>
                      <a:prstDash val="solid"/>
                    </a:lnT>
                    <a:lnB w="21590" cmpd="dbl">
                      <a:solidFill>
                        <a:srgbClr val="000000"/>
                      </a:solidFill>
                      <a:prstDash val="solid"/>
                    </a:lnB>
                  </a:tcPr>
                </a:tc>
                <a:tc>
                  <a:txBody>
                    <a:bodyPr vert="horz" anchor="t"/>
                    <a:lstStyle/>
                    <a:p>
                      <a:pPr marL="0" marR="0" indent="0" algn="ctr">
                        <a:lnSpc>
                          <a:spcPts val="1000"/>
                        </a:lnSpc>
                        <a:spcBef>
                          <a:spcPts val="0"/>
                        </a:spcBef>
                        <a:spcAft>
                          <a:spcPts val="15"/>
                        </a:spcAft>
                      </a:pPr>
                      <a:r>
                        <a:rPr lang="es-ES" sz="850" b="1" spc="0">
                          <a:solidFill>
                            <a:srgbClr val="000000"/>
                          </a:solidFill>
                          <a:latin typeface="Times New Roman" pitchFamily="1" panose="02020603050405020304"/>
                        </a:rPr>
                        <a:t>2 </a:t>
                      </a:r>
                    </a:p>
                  </a:txBody>
                  <a:tcPr anchor="ctr" marL="0" marR="0" marT="0" marB="0">
                    <a:lnL w="0" cmpd="sng">
                      <a:noFill/>
                      <a:prstDash val="solid"/>
                    </a:lnL>
                    <a:lnR w="21590" cmpd="dbl">
                      <a:solidFill>
                        <a:srgbClr val="000000"/>
                      </a:solidFill>
                      <a:prstDash val="solid"/>
                    </a:lnR>
                    <a:lnT w="6350" cmpd="sng">
                      <a:solidFill>
                        <a:srgbClr val="000000"/>
                      </a:solidFill>
                      <a:prstDash val="solid"/>
                    </a:lnT>
                    <a:lnB w="21590" cmpd="dbl">
                      <a:solidFill>
                        <a:srgbClr val="000000"/>
                      </a:solidFill>
                      <a:prstDash val="solid"/>
                    </a:lnB>
                  </a:tcPr>
                </a:tc>
                <a:tc>
                  <a:txBody>
                    <a:bodyPr vert="horz" anchor="t"/>
                    <a:lstStyle/>
                    <a:p>
                      <a:pPr marL="0" marR="136525" indent="0" algn="r">
                        <a:lnSpc>
                          <a:spcPts val="1000"/>
                        </a:lnSpc>
                        <a:spcBef>
                          <a:spcPts val="0"/>
                        </a:spcBef>
                        <a:spcAft>
                          <a:spcPts val="15"/>
                        </a:spcAft>
                      </a:pPr>
                      <a:r>
                        <a:rPr lang="es-ES" sz="850" b="1" spc="0">
                          <a:solidFill>
                            <a:srgbClr val="000000"/>
                          </a:solidFill>
                          <a:latin typeface="Times New Roman" pitchFamily="1" panose="02020603050405020304"/>
                        </a:rPr>
                        <a:t>247 </a:t>
                      </a:r>
                    </a:p>
                  </a:txBody>
                  <a:tcPr anchor="ctr" marL="0" marR="0" marT="0" marB="0">
                    <a:lnL w="21590" cmpd="dbl">
                      <a:solidFill>
                        <a:srgbClr val="000000"/>
                      </a:solidFill>
                      <a:prstDash val="solid"/>
                    </a:lnL>
                    <a:lnR w="21590" cmpd="dbl">
                      <a:solidFill>
                        <a:srgbClr val="000000"/>
                      </a:solidFill>
                      <a:prstDash val="solid"/>
                    </a:lnR>
                    <a:lnT w="6350" cmpd="sng">
                      <a:solidFill>
                        <a:srgbClr val="000000"/>
                      </a:solidFill>
                      <a:prstDash val="solid"/>
                    </a:lnT>
                    <a:lnB w="21590" cmpd="dbl">
                      <a:solidFill>
                        <a:srgbClr val="000000"/>
                      </a:solidFill>
                      <a:prstDash val="solid"/>
                    </a:lnB>
                  </a:tcPr>
                </a:tc>
              </a:tr>
            </a:tbl>
          </a:graphicData>
        </a:graphic>
      </p:graphicFrame>
      <p:sp>
        <p:nvSpPr>
          <p:cNvPr id="7" name=""/>
          <p:cNvSpPr/>
          <p:nvPr>
            <p:ph type="body" idx="10"/>
          </p:nvPr>
        </p:nvSpPr>
        <p:spPr>
          <a:xfrm>
            <a:off x="1057910" y="6785610"/>
            <a:ext cx="5486400" cy="2945765"/>
          </a:xfrm>
          <a:prstGeom prst="rect">
            <a:avLst/>
          </a:prstGeom>
          <a:noFill/>
          <a:ln w="0" cmpd="sng">
            <a:noFill/>
            <a:prstDash val="solid"/>
          </a:ln>
        </p:spPr>
        <p:txBody>
          <a:bodyPr vert="horz" lIns="0" tIns="25400" rIns="0" bIns="0" anchor="t"/>
          <a:lstStyle/>
          <a:p>
            <a:pPr marL="0" marR="45720" indent="0" algn="ctr">
              <a:lnSpc>
                <a:spcPts val="1200"/>
              </a:lnSpc>
              <a:spcAft>
                <a:spcPts val="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6.9: </a:t>
            </a:r>
            <a:r>
              <a:rPr lang="es-ES" sz="1000" spc="0">
                <a:solidFill>
                  <a:srgbClr val="000000"/>
                </a:solidFill>
                <a:latin typeface="Times New Roman" pitchFamily="1" panose="02020603050405020304"/>
              </a:rPr>
              <a:t>Evolución de los estudiantes egresados con el Trabajo de Grado en la Facultad de </a:t>
            </a:r>
            <a:br/>
            <a:r>
              <a:rPr lang="es-ES" sz="1000" spc="0">
                <a:solidFill>
                  <a:srgbClr val="000000"/>
                </a:solidFill>
                <a:latin typeface="Times New Roman" pitchFamily="1" panose="02020603050405020304"/>
              </a:rPr>
              <a:t>Ciencias, por Licenciaturas y curso académico. </a:t>
            </a:r>
          </a:p>
          <a:p>
            <a:pPr marL="0" marR="45720" indent="0" algn="just">
              <a:lnSpc>
                <a:spcPts val="1400"/>
              </a:lnSpc>
              <a:spcBef>
                <a:spcPts val="3460"/>
              </a:spcBef>
              <a:spcAft>
                <a:spcPts val="1220"/>
              </a:spcAft>
            </a:pPr>
            <a:r>
              <a:rPr lang="es-ES" sz="1300" spc="-15">
                <a:solidFill>
                  <a:srgbClr val="000000"/>
                </a:solidFill>
                <a:latin typeface="Garamond" pitchFamily="1" panose="02020603050405020304"/>
              </a:rPr>
              <a:t>Considerando que aún cuando la obtención del Grado de Licenciado era una mera opción, innecesaria para el desarrollo de la carrera académica universitaria, pero que sin embargo su colación aparecía con innegable valor no sólo por su mérito, puntuable en los concursos competitivos y Premio Extraordinario de Licenciatura, sino también por su utilidad como estímulo y efecto dinamizador de la vocación investigadora en los estudiantes de segundo ciclo, y dado que las disposiciones citadas más arriba eran anteriores a la publicación del Real Decreto 1497/87, asícomo también a la LRU y a la norma estatutaria por la que se regía la Universidad de Extremadura (R.D. 173/1996, de 11 de diciembre, DOE n. 147, de 19 de diciembre de 1996), en donde quedaban establecidas las competencias de los Departamentos universitarios y de los Centros en materia de investigación, se redactóy aprobóuna normativa general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4572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13" name=""/>
          <p:cNvCxnSpPr/>
          <p:nvPr/>
        </p:nvCxnSpPr>
        <p:spPr>
          <a:xfrm>
            <a:off x="1097280" y="685800"/>
            <a:ext cx="5401945" cy="0"/>
          </a:xfrm>
          <a:prstGeom prst="line">
            <a:avLst/>
          </a:prstGeom>
          <a:ln w="6350" cmpd="sng">
            <a:solidFill>
              <a:srgbClr val="000000"/>
            </a:solidFill>
          </a:ln>
        </p:spPr>
      </p:cxnSp>
      <p:cxnSp>
        <p:nvCxnSpPr>
          <p:cNvPr id="14"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300" spc="0">
                <a:solidFill>
                  <a:srgbClr val="000000"/>
                </a:solidFill>
                <a:latin typeface="Garamond" pitchFamily="1" panose="02020603050405020304"/>
              </a:rPr>
              <a:t>214 </a:t>
            </a:r>
            <a:r>
              <a:rPr lang="es-ES" sz="1250" b="1" spc="0">
                <a:solidFill>
                  <a:srgbClr val="000000"/>
                </a:solidFill>
                <a:latin typeface="Times New Roman" pitchFamily="1" panose="02020603050405020304"/>
              </a:rPr>
              <a:t>6.2. Estudiantes egresados </a:t>
            </a:r>
          </a:p>
        </p:txBody>
      </p:sp>
      <p:sp>
        <p:nvSpPr>
          <p:cNvPr id="3" name=""/>
          <p:cNvSpPr/>
          <p:nvPr>
            <p:ph type="body" idx="10"/>
          </p:nvPr>
        </p:nvSpPr>
        <p:spPr>
          <a:xfrm>
            <a:off x="1057910" y="681990"/>
            <a:ext cx="5486400" cy="488632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actualizada para la obtención del </a:t>
            </a:r>
            <a:r>
              <a:rPr lang="es-ES" sz="1250" b="1" spc="0">
                <a:solidFill>
                  <a:srgbClr val="000000"/>
                </a:solidFill>
                <a:latin typeface="Times New Roman" pitchFamily="1" panose="02020603050405020304"/>
              </a:rPr>
              <a:t>Grado de Licenciado </a:t>
            </a:r>
            <a:r>
              <a:rPr lang="es-ES" sz="1300" spc="0">
                <a:solidFill>
                  <a:srgbClr val="000000"/>
                </a:solidFill>
                <a:latin typeface="Garamond" pitchFamily="1" panose="02020603050405020304"/>
              </a:rPr>
              <a:t>por la Universidad de Extremadura, en su modalidad de </a:t>
            </a:r>
            <a:r>
              <a:rPr lang="es-ES" sz="1250" b="1" spc="0">
                <a:solidFill>
                  <a:srgbClr val="000000"/>
                </a:solidFill>
                <a:latin typeface="Times New Roman" pitchFamily="1" panose="02020603050405020304"/>
              </a:rPr>
              <a:t>Memoria </a:t>
            </a:r>
            <a:r>
              <a:rPr lang="es-ES" sz="1300" spc="0">
                <a:solidFill>
                  <a:srgbClr val="000000"/>
                </a:solidFill>
                <a:latin typeface="Garamond" pitchFamily="1" panose="02020603050405020304"/>
              </a:rPr>
              <a:t>o </a:t>
            </a:r>
            <a:r>
              <a:rPr lang="es-ES" sz="1250" b="1" spc="0">
                <a:solidFill>
                  <a:srgbClr val="000000"/>
                </a:solidFill>
                <a:latin typeface="Times New Roman" pitchFamily="1" panose="02020603050405020304"/>
              </a:rPr>
              <a:t>Tesis de Licenciatura </a:t>
            </a:r>
            <a:r>
              <a:rPr lang="es-ES" sz="1300" spc="0">
                <a:solidFill>
                  <a:srgbClr val="000000"/>
                </a:solidFill>
                <a:latin typeface="Garamond" pitchFamily="1" panose="02020603050405020304"/>
              </a:rPr>
              <a:t>(a partir de entonces llamada </a:t>
            </a:r>
            <a:r>
              <a:rPr lang="es-ES" sz="1250" b="1" spc="0">
                <a:solidFill>
                  <a:srgbClr val="000000"/>
                </a:solidFill>
                <a:latin typeface="Times New Roman" pitchFamily="1" panose="02020603050405020304"/>
              </a:rPr>
              <a:t>Trabajo de Grado</a:t>
            </a:r>
            <a:r>
              <a:rPr lang="es-ES" sz="1300" spc="0">
                <a:solidFill>
                  <a:srgbClr val="000000"/>
                </a:solidFill>
                <a:latin typeface="Garamond" pitchFamily="1" panose="02020603050405020304"/>
              </a:rPr>
              <a:t>), que permitiera homogeneizar la práctica acade´mica que perduraba en algunas de las Facultades más antiguas con el resto de Centros que ya gestionaban Títulos de segundo ciclo y, por consiguiente, incentivar el acceso de sus estudiantes a los estudios de Tercer ciclo, para la obtención del </a:t>
            </a:r>
            <a:r>
              <a:rPr lang="es-ES" sz="1250" b="1" spc="0">
                <a:solidFill>
                  <a:srgbClr val="000000"/>
                </a:solidFill>
                <a:latin typeface="Times New Roman" pitchFamily="1" panose="02020603050405020304"/>
              </a:rPr>
              <a:t>Certificado de Estudios Avanzados</a:t>
            </a:r>
            <a:r>
              <a:rPr lang="es-ES" sz="1300" spc="0">
                <a:solidFill>
                  <a:srgbClr val="000000"/>
                </a:solidFill>
                <a:latin typeface="Garamond" pitchFamily="1" panose="02020603050405020304"/>
              </a:rPr>
              <a:t>. </a:t>
            </a:r>
          </a:p>
          <a:p>
            <a:pPr marL="45720" marR="45720" indent="0" algn="just">
              <a:lnSpc>
                <a:spcPts val="1400"/>
              </a:lnSpc>
              <a:spcBef>
                <a:spcPts val="470"/>
              </a:spcBef>
              <a:spcAft>
                <a:spcPts val="0"/>
              </a:spcAft>
            </a:pPr>
            <a:r>
              <a:rPr lang="es-ES" sz="1300" spc="-10">
                <a:solidFill>
                  <a:srgbClr val="000000"/>
                </a:solidFill>
                <a:latin typeface="Garamond" pitchFamily="1" panose="02020603050405020304"/>
              </a:rPr>
              <a:t>El </a:t>
            </a:r>
            <a:r>
              <a:rPr lang="es-ES" sz="1250" b="1" spc="-10">
                <a:solidFill>
                  <a:srgbClr val="000000"/>
                </a:solidFill>
                <a:latin typeface="Times New Roman" pitchFamily="1" panose="02020603050405020304"/>
              </a:rPr>
              <a:t>Título de Licenciado con Grado </a:t>
            </a:r>
            <a:r>
              <a:rPr lang="es-ES" sz="1300" spc="-10">
                <a:solidFill>
                  <a:srgbClr val="000000"/>
                </a:solidFill>
                <a:latin typeface="Garamond" pitchFamily="1" panose="02020603050405020304"/>
              </a:rPr>
              <a:t>por la Universidad de Extremadura era una forma opcional y cualificada de conclusión de estudios, que consistía en la superación de un examen escrito u oral sobre un temario hecho público previamente o en la presentación de un trabajo de </a:t>
            </a:r>
            <a:r>
              <a:rPr lang="es-ES" sz="1300" i="1" spc="-10">
                <a:solidFill>
                  <a:srgbClr val="000000"/>
                </a:solidFill>
                <a:latin typeface="Garamond" pitchFamily="1" panose="02020603050405020304"/>
              </a:rPr>
              <a:t>prospección </a:t>
            </a:r>
            <a:r>
              <a:rPr lang="es-ES" sz="1300" spc="-10">
                <a:solidFill>
                  <a:srgbClr val="000000"/>
                </a:solidFill>
                <a:latin typeface="Garamond" pitchFamily="1" panose="02020603050405020304"/>
              </a:rPr>
              <a:t>o </a:t>
            </a:r>
            <a:r>
              <a:rPr lang="es-ES" sz="1300" i="1" spc="-10">
                <a:solidFill>
                  <a:srgbClr val="000000"/>
                </a:solidFill>
                <a:latin typeface="Garamond" pitchFamily="1" panose="02020603050405020304"/>
              </a:rPr>
              <a:t>investigación </a:t>
            </a:r>
            <a:r>
              <a:rPr lang="es-ES" sz="1300" spc="-10">
                <a:solidFill>
                  <a:srgbClr val="000000"/>
                </a:solidFill>
                <a:latin typeface="Garamond" pitchFamily="1" panose="02020603050405020304"/>
              </a:rPr>
              <a:t>(experimental o teórico) sobre un tema relacionado con el campo científico, te´cnico o artístico propios de la Licenciatura, que sustituía a la antigua Memoria o </a:t>
            </a:r>
            <a:r>
              <a:rPr lang="es-ES" sz="1250" b="1" spc="-10">
                <a:solidFill>
                  <a:srgbClr val="000000"/>
                </a:solidFill>
                <a:latin typeface="Times New Roman" pitchFamily="1" panose="02020603050405020304"/>
              </a:rPr>
              <a:t>Tesis de Licenciatura</a:t>
            </a:r>
            <a:r>
              <a:rPr lang="es-ES" sz="1300" spc="-10">
                <a:solidFill>
                  <a:srgbClr val="000000"/>
                </a:solidFill>
                <a:latin typeface="Garamond" pitchFamily="1" panose="02020603050405020304"/>
              </a:rPr>
              <a:t>. Así, la realización del Trabajo de Grado tenía como finalidad principal el fomento de la vocación investigadora y la iniciación en los conocimientos, me´todos de investigación y procedimientos específicos de la materia tratada.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En la Tabla 6.9 se refleja el número de </a:t>
            </a:r>
            <a:r>
              <a:rPr lang="es-ES" sz="1250" b="1" spc="0">
                <a:solidFill>
                  <a:srgbClr val="000000"/>
                </a:solidFill>
                <a:latin typeface="Times New Roman" pitchFamily="1" panose="02020603050405020304"/>
              </a:rPr>
              <a:t>Trabajos de Grado </a:t>
            </a:r>
            <a:r>
              <a:rPr lang="es-ES" sz="1300" spc="0">
                <a:solidFill>
                  <a:srgbClr val="000000"/>
                </a:solidFill>
                <a:latin typeface="Garamond" pitchFamily="1" panose="02020603050405020304"/>
              </a:rPr>
              <a:t>leidos en la </a:t>
            </a:r>
            <a:r>
              <a:rPr lang="es-ES" sz="1250" b="1"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desde su puesta en vigor en 2000 hasta la actualidad, por curso acade´mico en el que fueron defendidos y por Licenciaturas, y en la Tabla 6.10 la relación nominal de los graduados en estos diez y nueve últimos años, en la modalidad de Trabajo de Grado. </a:t>
            </a:r>
          </a:p>
          <a:p>
            <a:pPr marL="45720" marR="0" indent="0" algn="ctr">
              <a:lnSpc>
                <a:spcPts val="1400"/>
              </a:lnSpc>
              <a:spcBef>
                <a:spcPts val="1875"/>
              </a:spcBef>
              <a:spcAft>
                <a:spcPts val="0"/>
              </a:spcAft>
            </a:pPr>
            <a:r>
              <a:rPr lang="es-ES" sz="1250" b="1" spc="20">
                <a:solidFill>
                  <a:srgbClr val="000000"/>
                </a:solidFill>
                <a:latin typeface="Times New Roman" pitchFamily="1" panose="02020603050405020304"/>
              </a:rPr>
              <a:t>Tabla </a:t>
            </a:r>
            <a:r>
              <a:rPr lang="es-ES" sz="1300" spc="20">
                <a:solidFill>
                  <a:srgbClr val="000000"/>
                </a:solidFill>
                <a:latin typeface="Garamond" pitchFamily="1" panose="02020603050405020304"/>
              </a:rPr>
              <a:t>6.10: </a:t>
            </a:r>
            <a:r>
              <a:rPr lang="es-ES" sz="1150" spc="20">
                <a:solidFill>
                  <a:srgbClr val="000000"/>
                </a:solidFill>
                <a:latin typeface="Garamond" pitchFamily="1" panose="02020603050405020304"/>
              </a:rPr>
              <a:t>Licenciados con Trabajo de Grado en el período 2000–2019 </a:t>
            </a:r>
          </a:p>
          <a:p>
            <a:pPr marL="45720" marR="0" indent="0" algn="ctr">
              <a:lnSpc>
                <a:spcPts val="1000"/>
              </a:lnSpc>
              <a:spcBef>
                <a:spcPts val="1065"/>
              </a:spcBef>
              <a:spcAft>
                <a:spcPts val="0"/>
              </a:spcAft>
            </a:pPr>
            <a:r>
              <a:rPr lang="es-ES" sz="850" spc="30">
                <a:solidFill>
                  <a:srgbClr val="000000"/>
                </a:solidFill>
                <a:latin typeface="Times New Roman" pitchFamily="1" panose="02020603050405020304"/>
              </a:rPr>
              <a:t>LICENCIADOS CON TRABAJO DE GRADO EN LA FACULTAD DE CIENCIAS. 2000–2019 </a:t>
            </a:r>
          </a:p>
        </p:txBody>
      </p:sp>
      <p:graphicFrame>
        <p:nvGraphicFramePr>
          <p:cNvPr id="5" name=""/>
          <p:cNvGraphicFramePr>
            <a:graphicFrameLocks noGrp="1"/>
          </p:cNvGraphicFramePr>
          <p:nvPr/>
        </p:nvGraphicFramePr>
        <p:xfrm>
          <a:off x="1454150" y="5571490"/>
          <a:ext cx="5486400" cy="4163060"/>
        </p:xfrm>
        <a:graphic>
          <a:graphicData uri="http://schemas.openxmlformats.org/drawingml/2006/table">
            <a:tbl>
              <a:tblGrid>
                <a:gridCol w="2749550"/>
                <a:gridCol w="685800"/>
                <a:gridCol w="1249045"/>
              </a:tblGrid>
              <a:tr h="146050">
                <a:tc>
                  <a:txBody>
                    <a:bodyPr vert="horz" anchor="t"/>
                    <a:lstStyle/>
                    <a:p>
                      <a:pPr marL="112395" marR="0" indent="0" algn="l">
                        <a:lnSpc>
                          <a:spcPts val="1000"/>
                        </a:lnSpc>
                        <a:spcBef>
                          <a:spcPts val="0"/>
                        </a:spcBef>
                        <a:spcAft>
                          <a:spcPts val="50"/>
                        </a:spcAft>
                      </a:pPr>
                      <a:r>
                        <a:rPr lang="es-ES" sz="850" spc="0">
                          <a:solidFill>
                            <a:srgbClr val="000000"/>
                          </a:solidFill>
                          <a:latin typeface="Times New Roman" pitchFamily="1" panose="02020603050405020304"/>
                        </a:rPr>
                        <a:t>Licenciado con Grado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7155" marR="0" indent="0" algn="l">
                        <a:lnSpc>
                          <a:spcPts val="1000"/>
                        </a:lnSpc>
                        <a:spcBef>
                          <a:spcPts val="0"/>
                        </a:spcBef>
                        <a:spcAft>
                          <a:spcPts val="50"/>
                        </a:spcAft>
                      </a:pPr>
                      <a:r>
                        <a:rPr lang="es-ES" sz="85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7155" marR="0" indent="0" algn="l">
                        <a:lnSpc>
                          <a:spcPts val="1000"/>
                        </a:lnSpc>
                        <a:spcBef>
                          <a:spcPts val="0"/>
                        </a:spcBef>
                        <a:spcAft>
                          <a:spcPts val="50"/>
                        </a:spcAft>
                      </a:pPr>
                      <a:r>
                        <a:rPr lang="es-ES" sz="85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3462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LOPEZ SANJUAN, EVA TERESA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04/07/2000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SOSA DIAZ, TERESA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23/10/2000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112395" marR="0" indent="0" algn="l">
                        <a:lnSpc>
                          <a:spcPts val="900"/>
                        </a:lnSpc>
                        <a:spcBef>
                          <a:spcPts val="0"/>
                        </a:spcBef>
                        <a:spcAft>
                          <a:spcPts val="0"/>
                        </a:spcAft>
                      </a:pPr>
                      <a:r>
                        <a:rPr lang="es-ES" sz="850" spc="0">
                          <a:solidFill>
                            <a:srgbClr val="000000"/>
                          </a:solidFill>
                          <a:latin typeface="Times New Roman" pitchFamily="1" panose="02020603050405020304"/>
                        </a:rPr>
                        <a:t>FERNANDEZ GARCIA, GLORIA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900"/>
                        </a:lnSpc>
                        <a:spcBef>
                          <a:spcPts val="0"/>
                        </a:spcBef>
                        <a:spcAft>
                          <a:spcPts val="0"/>
                        </a:spcAft>
                      </a:pPr>
                      <a:r>
                        <a:rPr lang="es-ES" sz="850" spc="0">
                          <a:solidFill>
                            <a:srgbClr val="000000"/>
                          </a:solidFill>
                          <a:latin typeface="Times New Roman" pitchFamily="1" panose="02020603050405020304"/>
                        </a:rPr>
                        <a:t>10/11/2000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BARNETO LOZANO, JOSE LUIS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20/11/2000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SANCHEZ CALDERON, HORTENSIA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23/11/2000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SIERRA SILVA, VIRGINIA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14/12/2000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GALAN PASCUAL, SANTOS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18/12/2000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LOPEZ SOTO, MARIA DOLORES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18/12/2000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SANTANO MOGENA, ESPERANZA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21/12/2000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SOLIS BLAZQUEZ, JUAN IGNACIO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21/12/2000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SANCHEZ MAQUEDA, RAFAEL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08/02/2001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PEGUERO CHAMIZO, JUAN CARLOS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20/02/2001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CALVO SOTOCA, VANESA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04/04/2001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MARZAL REYNOLDS, ALFONSO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20/04/2001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ALVAREZ RODRIGUEZ, MARIA LUISA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29/04/2001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ACERO DIAZ, FRANCISCO 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07/05/2001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GUTIERREZ MARTIN, YOLANDA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01/06/2001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VALENCIA RUIZ, JULIANA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12/06/2001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DURAN MORAN, MARIA DE LOS ANGELES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20/06/2001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CLEMENTE BLANCO, ANDRES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27/06/2001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BRAVO TRINIDAD, JOSE LUIS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28/06/2001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CRESPO GILLEN. JUAN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05/07/2001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MORENO SALGUERO, YOLANDA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06/07/2001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BENITEZ CARRASCO, ROSALIA 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27/07/2001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RIOLE MACIAS, JOSE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12/09/2001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CUBERO JUAREZ, 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24/09/2001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ROLDAN MURILLO, BELEN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05/10/2001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7160">
                <a:tc>
                  <a:txBody>
                    <a:bodyPr vert="horz" anchor="t"/>
                    <a:lstStyle/>
                    <a:p>
                      <a:pPr marL="112395" marR="0" indent="0" algn="l">
                        <a:lnSpc>
                          <a:spcPts val="1000"/>
                        </a:lnSpc>
                        <a:spcBef>
                          <a:spcPts val="0"/>
                        </a:spcBef>
                        <a:spcAft>
                          <a:spcPts val="20"/>
                        </a:spcAft>
                      </a:pPr>
                      <a:r>
                        <a:rPr lang="es-ES" sz="850" spc="0">
                          <a:solidFill>
                            <a:srgbClr val="000000"/>
                          </a:solidFill>
                          <a:latin typeface="Times New Roman" pitchFamily="1" panose="02020603050405020304"/>
                        </a:rPr>
                        <a:t>GALLEGO DIAZ DE LOPE DIAZ, M. VICTORIA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7155" marR="0" indent="0" algn="l">
                        <a:lnSpc>
                          <a:spcPts val="1000"/>
                        </a:lnSpc>
                        <a:spcBef>
                          <a:spcPts val="0"/>
                        </a:spcBef>
                        <a:spcAft>
                          <a:spcPts val="20"/>
                        </a:spcAft>
                      </a:pPr>
                      <a:r>
                        <a:rPr lang="es-ES" sz="850" spc="0">
                          <a:solidFill>
                            <a:srgbClr val="000000"/>
                          </a:solidFill>
                          <a:latin typeface="Times New Roman" pitchFamily="1" panose="02020603050405020304"/>
                        </a:rPr>
                        <a:t>08/11/2001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7155" marR="0" indent="0" algn="l">
                        <a:lnSpc>
                          <a:spcPts val="1000"/>
                        </a:lnSpc>
                        <a:spcBef>
                          <a:spcPts val="0"/>
                        </a:spcBef>
                        <a:spcAft>
                          <a:spcPts val="2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40335">
                <a:tc gridSpan="3">
                  <a:txBody>
                    <a:bodyPr vert="horz" anchor="t"/>
                    <a:lstStyle/>
                    <a:p>
                      <a:pPr marL="2684145" marR="0" indent="0" algn="l">
                        <a:lnSpc>
                          <a:spcPts val="1000"/>
                        </a:lnSpc>
                        <a:spcBef>
                          <a:spcPts val="0"/>
                        </a:spcBef>
                        <a:spcAft>
                          <a:spcPts val="20"/>
                        </a:spcAft>
                      </a:pPr>
                      <a:r>
                        <a:rPr lang="es-ES" sz="1300" i="1" spc="0">
                          <a:solidFill>
                            <a:srgbClr val="000000"/>
                          </a:solidFill>
                          <a:latin typeface="Garamond"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60"/>
              </a:spcAft>
            </a:pPr>
            <a:r>
              <a:rPr lang="es-ES" sz="1250" b="1" spc="40">
                <a:solidFill>
                  <a:srgbClr val="000000"/>
                </a:solidFill>
                <a:latin typeface="Times New Roman"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3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3" name=""/>
          <p:cNvPicPr/>
          <p:nvPr/>
        </p:nvPicPr>
        <p:blipFill>
          <a:blip r:embed="prId92"/>
          <a:stretch>
            <a:fillRect/>
          </a:stretch>
        </p:blipFill>
        <p:spPr>
          <a:xfrm>
            <a:off x="1097280" y="518160"/>
            <a:ext cx="5407025" cy="9409430"/>
          </a:xfrm>
          <a:prstGeom prst="rect">
            <a:avLst/>
          </a:prstGeom>
        </p:spPr>
      </p:pic>
      <p:sp>
        <p:nvSpPr>
          <p:cNvPr id="4" name=""/>
          <p:cNvSpPr/>
          <p:nvPr>
            <p:ph type="body" idx="10"/>
          </p:nvPr>
        </p:nvSpPr>
        <p:spPr>
          <a:xfrm>
            <a:off x="3999230" y="903605"/>
            <a:ext cx="206311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0">
                <a:solidFill>
                  <a:srgbClr val="000000"/>
                </a:solidFill>
                <a:latin typeface="Times New Roman" pitchFamily="1" panose="02020603050405020304"/>
              </a:rPr>
              <a:t>LA FACULTAD DE CIENCIAS. 2000–2019 </a:t>
            </a:r>
          </a:p>
        </p:txBody>
      </p:sp>
      <p:sp>
        <p:nvSpPr>
          <p:cNvPr id="5" name=""/>
          <p:cNvSpPr/>
          <p:nvPr>
            <p:ph type="body" idx="10"/>
          </p:nvPr>
        </p:nvSpPr>
        <p:spPr>
          <a:xfrm>
            <a:off x="1532890" y="903605"/>
            <a:ext cx="242633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20">
                <a:solidFill>
                  <a:srgbClr val="000000"/>
                </a:solidFill>
                <a:latin typeface="Times New Roman" pitchFamily="1" panose="02020603050405020304"/>
              </a:rPr>
              <a:t>LICENCIADOS CON TRABAJO DE GRADO EN </a:t>
            </a:r>
          </a:p>
        </p:txBody>
      </p:sp>
      <p:sp>
        <p:nvSpPr>
          <p:cNvPr id="6" name=""/>
          <p:cNvSpPr/>
          <p:nvPr>
            <p:ph type="body" idx="10"/>
          </p:nvPr>
        </p:nvSpPr>
        <p:spPr>
          <a:xfrm>
            <a:off x="4218305" y="1039495"/>
            <a:ext cx="655320" cy="137160"/>
          </a:xfrm>
          <a:prstGeom prst="rect">
            <a:avLst/>
          </a:prstGeom>
          <a:noFill/>
          <a:ln w="6350" cmpd="sng">
            <a:solidFill>
              <a:srgbClr val="000000"/>
            </a:solidFill>
            <a:prstDash val="solid"/>
          </a:ln>
        </p:spPr>
        <p:txBody>
          <a:bodyPr vert="horz" lIns="0" tIns="0" rIns="0" bIns="0" anchor="t"/>
          <a:lstStyle/>
          <a:p>
            <a:pPr marL="45720" marR="0" indent="0" algn="l">
              <a:lnSpc>
                <a:spcPts val="1000"/>
              </a:lnSpc>
              <a:spcAft>
                <a:spcPts val="0"/>
              </a:spcAft>
            </a:pPr>
            <a:r>
              <a:rPr lang="es-ES" sz="850" spc="100">
                <a:solidFill>
                  <a:srgbClr val="000000"/>
                </a:solidFill>
                <a:latin typeface="Times New Roman" pitchFamily="1" panose="02020603050405020304"/>
              </a:rPr>
              <a:t>Fecha </a:t>
            </a:r>
          </a:p>
        </p:txBody>
      </p:sp>
      <p:sp>
        <p:nvSpPr>
          <p:cNvPr id="7" name=""/>
          <p:cNvSpPr/>
          <p:nvPr>
            <p:ph type="body" idx="10"/>
          </p:nvPr>
        </p:nvSpPr>
        <p:spPr>
          <a:xfrm>
            <a:off x="4904105" y="1039495"/>
            <a:ext cx="1203960" cy="137160"/>
          </a:xfrm>
          <a:prstGeom prst="rect">
            <a:avLst/>
          </a:prstGeom>
          <a:noFill/>
          <a:ln w="6350" cmpd="sng">
            <a:solidFill>
              <a:srgbClr val="000000"/>
            </a:solidFill>
            <a:prstDash val="solid"/>
          </a:ln>
        </p:spPr>
        <p:txBody>
          <a:bodyPr vert="horz" lIns="0" tIns="0" rIns="0" bIns="0" anchor="t"/>
          <a:lstStyle/>
          <a:p>
            <a:pPr marL="91440" marR="0" indent="0" algn="l">
              <a:lnSpc>
                <a:spcPts val="1000"/>
              </a:lnSpc>
              <a:spcAft>
                <a:spcPts val="0"/>
              </a:spcAft>
            </a:pPr>
            <a:r>
              <a:rPr lang="es-ES" sz="850" spc="10">
                <a:solidFill>
                  <a:srgbClr val="000000"/>
                </a:solidFill>
                <a:latin typeface="Times New Roman" pitchFamily="1" panose="02020603050405020304"/>
              </a:rPr>
              <a:t>Licenciatura </a:t>
            </a:r>
          </a:p>
        </p:txBody>
      </p:sp>
      <p:sp>
        <p:nvSpPr>
          <p:cNvPr id="8" name=""/>
          <p:cNvSpPr/>
          <p:nvPr>
            <p:ph type="body" idx="10"/>
          </p:nvPr>
        </p:nvSpPr>
        <p:spPr>
          <a:xfrm>
            <a:off x="1487170" y="1039495"/>
            <a:ext cx="2700655" cy="137160"/>
          </a:xfrm>
          <a:prstGeom prst="rect">
            <a:avLst/>
          </a:prstGeom>
          <a:noFill/>
          <a:ln w="6350" cmpd="sng">
            <a:solidFill>
              <a:srgbClr val="000000"/>
            </a:solidFill>
            <a:prstDash val="solid"/>
          </a:ln>
        </p:spPr>
        <p:txBody>
          <a:bodyPr vert="horz" lIns="0" tIns="0" rIns="0" bIns="0" anchor="t"/>
          <a:lstStyle/>
          <a:p>
            <a:pPr marL="91440" marR="0" indent="0" algn="l">
              <a:lnSpc>
                <a:spcPts val="1000"/>
              </a:lnSpc>
              <a:spcAft>
                <a:spcPts val="0"/>
              </a:spcAft>
            </a:pPr>
            <a:r>
              <a:rPr lang="es-ES" sz="850" spc="15">
                <a:solidFill>
                  <a:srgbClr val="000000"/>
                </a:solidFill>
                <a:latin typeface="Times New Roman" pitchFamily="1" panose="02020603050405020304"/>
              </a:rPr>
              <a:t>Licenciado con Grado </a:t>
            </a:r>
          </a:p>
        </p:txBody>
      </p:sp>
      <p:sp>
        <p:nvSpPr>
          <p:cNvPr id="9" name=""/>
          <p:cNvSpPr/>
          <p:nvPr>
            <p:ph type="body" idx="10"/>
          </p:nvPr>
        </p:nvSpPr>
        <p:spPr>
          <a:xfrm>
            <a:off x="1103630" y="482600"/>
            <a:ext cx="5391785" cy="191135"/>
          </a:xfrm>
          <a:prstGeom prst="rect">
            <a:avLst/>
          </a:prstGeom>
          <a:noFill/>
          <a:ln w="0" cmpd="sng">
            <a:noFill/>
            <a:prstDash val="solid"/>
          </a:ln>
        </p:spPr>
        <p:txBody>
          <a:bodyPr vert="horz" lIns="0" tIns="1270" rIns="0" bIns="0" anchor="t"/>
          <a:lstStyle/>
          <a:p>
            <a:pPr marL="0" marR="0" indent="0" algn="l">
              <a:lnSpc>
                <a:spcPts val="1400"/>
              </a:lnSpc>
              <a:spcAft>
                <a:spcPts val="0"/>
              </a:spcAft>
              <a:tabLst>
                <a:tab algn="r" pos="5394960"/>
              </a:tabLst>
            </a:pPr>
            <a:r>
              <a:rPr lang="es-ES" sz="1300" b="1" spc="0">
                <a:solidFill>
                  <a:srgbClr val="000000"/>
                </a:solidFill>
                <a:latin typeface="Garamond" pitchFamily="1" panose="02020603050405020304"/>
              </a:rPr>
              <a:t>6. Estudiantes </a:t>
            </a:r>
            <a:r>
              <a:rPr lang="es-ES" sz="1100" spc="0">
                <a:solidFill>
                  <a:srgbClr val="000000"/>
                </a:solidFill>
                <a:latin typeface="Arial" pitchFamily="2" panose="02020603050405020304"/>
              </a:rPr>
              <a:t>215 </a:t>
            </a:r>
          </a:p>
        </p:txBody>
      </p:sp>
      <p:sp>
        <p:nvSpPr>
          <p:cNvPr id="10" name=""/>
          <p:cNvSpPr/>
          <p:nvPr>
            <p:ph type="body" idx="10"/>
          </p:nvPr>
        </p:nvSpPr>
        <p:spPr>
          <a:xfrm>
            <a:off x="1456690" y="9299575"/>
            <a:ext cx="4681855" cy="140335"/>
          </a:xfrm>
          <a:prstGeom prst="rect">
            <a:avLst/>
          </a:prstGeom>
          <a:noFill/>
          <a:ln w="6350" cmpd="sng">
            <a:solidFill>
              <a:srgbClr val="000000"/>
            </a:solidFill>
            <a:prstDash val="solid"/>
          </a:ln>
        </p:spPr>
        <p:txBody>
          <a:bodyPr vert="horz" lIns="0" tIns="0" rIns="0" bIns="0" anchor="t"/>
          <a:lstStyle/>
          <a:p>
            <a:pPr marL="0" marR="22860" indent="0" algn="r">
              <a:lnSpc>
                <a:spcPts val="1000"/>
              </a:lnSpc>
              <a:spcAft>
                <a:spcPts val="0"/>
              </a:spcAft>
            </a:pPr>
            <a:r>
              <a:rPr lang="es-ES" sz="1300" i="1" u="sng" spc="50">
                <a:solidFill>
                  <a:srgbClr val="000000"/>
                </a:solidFill>
                <a:latin typeface="Garamond" pitchFamily="1" panose="02020603050405020304"/>
              </a:rPr>
              <a:t>continúa en la página siguiente </a:t>
            </a:r>
          </a:p>
        </p:txBody>
      </p:sp>
      <p:sp>
        <p:nvSpPr>
          <p:cNvPr id="11" name=""/>
          <p:cNvSpPr/>
          <p:nvPr>
            <p:ph type="body" idx="10"/>
          </p:nvPr>
        </p:nvSpPr>
        <p:spPr>
          <a:xfrm>
            <a:off x="5102225" y="9779000"/>
            <a:ext cx="1402080" cy="185420"/>
          </a:xfrm>
          <a:prstGeom prst="rect">
            <a:avLst/>
          </a:prstGeom>
          <a:noFill/>
          <a:ln w="0" cmpd="sng">
            <a:noFill/>
            <a:prstDash val="solid"/>
          </a:ln>
        </p:spPr>
        <p:txBody>
          <a:bodyPr vert="horz" lIns="0" tIns="635" rIns="0" bIns="0" anchor="t"/>
          <a:lstStyle/>
          <a:p>
            <a:pPr marL="0" marR="0" indent="0" algn="l">
              <a:lnSpc>
                <a:spcPts val="1400"/>
              </a:lnSpc>
              <a:spcAft>
                <a:spcPts val="0"/>
              </a:spcAft>
            </a:pPr>
            <a:r>
              <a:rPr lang="es-ES" sz="1300" b="1" spc="0">
                <a:solidFill>
                  <a:srgbClr val="000000"/>
                </a:solidFill>
                <a:latin typeface="Garamond" pitchFamily="1" panose="02020603050405020304"/>
              </a:rPr>
              <a:t>Memoria Histórica </a:t>
            </a:r>
          </a:p>
        </p:txBody>
      </p:sp>
      <p:sp>
        <p:nvSpPr>
          <p:cNvPr id="12" name=""/>
          <p:cNvSpPr/>
          <p:nvPr>
            <p:ph type="body" idx="10"/>
          </p:nvPr>
        </p:nvSpPr>
        <p:spPr>
          <a:xfrm>
            <a:off x="1569720" y="1176655"/>
            <a:ext cx="1886585" cy="12763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MAJADA TORRE, MARIA EUGENIA </a:t>
            </a:r>
          </a:p>
        </p:txBody>
      </p:sp>
      <p:sp>
        <p:nvSpPr>
          <p:cNvPr id="13" name=""/>
          <p:cNvSpPr/>
          <p:nvPr>
            <p:ph type="body" idx="10"/>
          </p:nvPr>
        </p:nvSpPr>
        <p:spPr>
          <a:xfrm>
            <a:off x="1566545" y="1304925"/>
            <a:ext cx="19843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VALDES SANCHEZ, MARIA LOURDES </a:t>
            </a:r>
          </a:p>
        </p:txBody>
      </p:sp>
      <p:sp>
        <p:nvSpPr>
          <p:cNvPr id="14" name=""/>
          <p:cNvSpPr/>
          <p:nvPr>
            <p:ph type="body" idx="10"/>
          </p:nvPr>
        </p:nvSpPr>
        <p:spPr>
          <a:xfrm>
            <a:off x="1569720" y="1435735"/>
            <a:ext cx="169164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LOZANO CORDERO, GRACIELA </a:t>
            </a:r>
          </a:p>
        </p:txBody>
      </p:sp>
      <p:sp>
        <p:nvSpPr>
          <p:cNvPr id="15" name=""/>
          <p:cNvSpPr/>
          <p:nvPr>
            <p:ph type="body" idx="10"/>
          </p:nvPr>
        </p:nvSpPr>
        <p:spPr>
          <a:xfrm>
            <a:off x="1569720" y="1566545"/>
            <a:ext cx="218567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PARDO BOTELLO, MARIA DEL ROSARIO </a:t>
            </a:r>
          </a:p>
        </p:txBody>
      </p:sp>
      <p:sp>
        <p:nvSpPr>
          <p:cNvPr id="16" name=""/>
          <p:cNvSpPr/>
          <p:nvPr>
            <p:ph type="body" idx="10"/>
          </p:nvPr>
        </p:nvSpPr>
        <p:spPr>
          <a:xfrm>
            <a:off x="1566545" y="1697990"/>
            <a:ext cx="140208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VALERA MARTIN, ELVIRA </a:t>
            </a:r>
          </a:p>
        </p:txBody>
      </p:sp>
      <p:sp>
        <p:nvSpPr>
          <p:cNvPr id="17" name=""/>
          <p:cNvSpPr/>
          <p:nvPr>
            <p:ph type="body" idx="10"/>
          </p:nvPr>
        </p:nvSpPr>
        <p:spPr>
          <a:xfrm>
            <a:off x="1569720" y="1828800"/>
            <a:ext cx="21761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BERROCAL GAMERO, MARIA VICTORIA </a:t>
            </a:r>
          </a:p>
        </p:txBody>
      </p:sp>
      <p:sp>
        <p:nvSpPr>
          <p:cNvPr id="18" name=""/>
          <p:cNvSpPr/>
          <p:nvPr>
            <p:ph type="body" idx="10"/>
          </p:nvPr>
        </p:nvSpPr>
        <p:spPr>
          <a:xfrm>
            <a:off x="1569720" y="1960245"/>
            <a:ext cx="21247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PEREZ FERNANDEZ, MARIA CATALINA </a:t>
            </a:r>
          </a:p>
        </p:txBody>
      </p:sp>
      <p:sp>
        <p:nvSpPr>
          <p:cNvPr id="19" name=""/>
          <p:cNvSpPr/>
          <p:nvPr>
            <p:ph type="body" idx="10"/>
          </p:nvPr>
        </p:nvSpPr>
        <p:spPr>
          <a:xfrm>
            <a:off x="1569720" y="2091055"/>
            <a:ext cx="19596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MASA BLANCO, FRANCISCO JAVIER </a:t>
            </a:r>
          </a:p>
        </p:txBody>
      </p:sp>
      <p:sp>
        <p:nvSpPr>
          <p:cNvPr id="20" name=""/>
          <p:cNvSpPr/>
          <p:nvPr>
            <p:ph type="body" idx="10"/>
          </p:nvPr>
        </p:nvSpPr>
        <p:spPr>
          <a:xfrm>
            <a:off x="1569720" y="2221865"/>
            <a:ext cx="17614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MIGUEL LASOBRAS, EVA MARIA </a:t>
            </a:r>
          </a:p>
        </p:txBody>
      </p:sp>
      <p:sp>
        <p:nvSpPr>
          <p:cNvPr id="21" name=""/>
          <p:cNvSpPr/>
          <p:nvPr>
            <p:ph type="body" idx="10"/>
          </p:nvPr>
        </p:nvSpPr>
        <p:spPr>
          <a:xfrm>
            <a:off x="1569720" y="2353310"/>
            <a:ext cx="154241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RAMOS SANCHEZ, ALBERTO </a:t>
            </a:r>
          </a:p>
        </p:txBody>
      </p:sp>
      <p:sp>
        <p:nvSpPr>
          <p:cNvPr id="22" name=""/>
          <p:cNvSpPr/>
          <p:nvPr>
            <p:ph type="body" idx="10"/>
          </p:nvPr>
        </p:nvSpPr>
        <p:spPr>
          <a:xfrm>
            <a:off x="1566545" y="2484120"/>
            <a:ext cx="15455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VIÑUELAS ZAHINOS, EMILIO </a:t>
            </a:r>
          </a:p>
        </p:txBody>
      </p:sp>
      <p:sp>
        <p:nvSpPr>
          <p:cNvPr id="23" name=""/>
          <p:cNvSpPr/>
          <p:nvPr>
            <p:ph type="body" idx="10"/>
          </p:nvPr>
        </p:nvSpPr>
        <p:spPr>
          <a:xfrm>
            <a:off x="1569720" y="2615565"/>
            <a:ext cx="227965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SEPULVEDA JUSTO, MARIA DEL ROSARIO </a:t>
            </a:r>
          </a:p>
        </p:txBody>
      </p:sp>
      <p:sp>
        <p:nvSpPr>
          <p:cNvPr id="24" name=""/>
          <p:cNvSpPr/>
          <p:nvPr>
            <p:ph type="body" idx="10"/>
          </p:nvPr>
        </p:nvSpPr>
        <p:spPr>
          <a:xfrm>
            <a:off x="1569720" y="2746375"/>
            <a:ext cx="141097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SOLETO AVILA, CRISTINA </a:t>
            </a:r>
          </a:p>
        </p:txBody>
      </p:sp>
      <p:sp>
        <p:nvSpPr>
          <p:cNvPr id="25" name=""/>
          <p:cNvSpPr/>
          <p:nvPr>
            <p:ph type="body" idx="10"/>
          </p:nvPr>
        </p:nvSpPr>
        <p:spPr>
          <a:xfrm>
            <a:off x="1569720" y="2877185"/>
            <a:ext cx="22555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MARTINEZ CAÑAS, MANUEL ALEJANDRO </a:t>
            </a:r>
          </a:p>
        </p:txBody>
      </p:sp>
      <p:sp>
        <p:nvSpPr>
          <p:cNvPr id="26" name=""/>
          <p:cNvSpPr/>
          <p:nvPr>
            <p:ph type="body" idx="10"/>
          </p:nvPr>
        </p:nvSpPr>
        <p:spPr>
          <a:xfrm>
            <a:off x="1569720" y="3008630"/>
            <a:ext cx="174053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ALIAS GALLEGO, JUAN CARLOS </a:t>
            </a:r>
          </a:p>
        </p:txBody>
      </p:sp>
      <p:sp>
        <p:nvSpPr>
          <p:cNvPr id="27" name=""/>
          <p:cNvSpPr/>
          <p:nvPr>
            <p:ph type="body" idx="10"/>
          </p:nvPr>
        </p:nvSpPr>
        <p:spPr>
          <a:xfrm>
            <a:off x="1569720" y="3139440"/>
            <a:ext cx="131381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GALAN LOPEZ, MONICA </a:t>
            </a:r>
          </a:p>
        </p:txBody>
      </p:sp>
      <p:sp>
        <p:nvSpPr>
          <p:cNvPr id="28" name=""/>
          <p:cNvSpPr/>
          <p:nvPr>
            <p:ph type="body" idx="10"/>
          </p:nvPr>
        </p:nvSpPr>
        <p:spPr>
          <a:xfrm>
            <a:off x="1569720" y="3270885"/>
            <a:ext cx="21761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PEREZ ROSA, ESTHER MARIA SOLEDAD </a:t>
            </a:r>
          </a:p>
        </p:txBody>
      </p:sp>
      <p:sp>
        <p:nvSpPr>
          <p:cNvPr id="29" name=""/>
          <p:cNvSpPr/>
          <p:nvPr>
            <p:ph type="body" idx="10"/>
          </p:nvPr>
        </p:nvSpPr>
        <p:spPr>
          <a:xfrm>
            <a:off x="1569720" y="3401695"/>
            <a:ext cx="14478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GONZALEZ GOMEZ, DAVID </a:t>
            </a:r>
          </a:p>
        </p:txBody>
      </p:sp>
      <p:sp>
        <p:nvSpPr>
          <p:cNvPr id="30" name=""/>
          <p:cNvSpPr/>
          <p:nvPr>
            <p:ph type="body" idx="10"/>
          </p:nvPr>
        </p:nvSpPr>
        <p:spPr>
          <a:xfrm>
            <a:off x="1569720" y="3532505"/>
            <a:ext cx="19596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REDONDO LIBERAL, PEDRO COSME </a:t>
            </a:r>
          </a:p>
        </p:txBody>
      </p:sp>
      <p:sp>
        <p:nvSpPr>
          <p:cNvPr id="31" name=""/>
          <p:cNvSpPr/>
          <p:nvPr>
            <p:ph type="body" idx="10"/>
          </p:nvPr>
        </p:nvSpPr>
        <p:spPr>
          <a:xfrm>
            <a:off x="1569720" y="3663950"/>
            <a:ext cx="1609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COSTILLO BORREGO, EMILIO </a:t>
            </a:r>
          </a:p>
        </p:txBody>
      </p:sp>
      <p:sp>
        <p:nvSpPr>
          <p:cNvPr id="32" name=""/>
          <p:cNvSpPr/>
          <p:nvPr>
            <p:ph type="body" idx="10"/>
          </p:nvPr>
        </p:nvSpPr>
        <p:spPr>
          <a:xfrm>
            <a:off x="1569720" y="3794760"/>
            <a:ext cx="22186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MALDONADO ROGADO, MARIA AMPARO </a:t>
            </a:r>
          </a:p>
        </p:txBody>
      </p:sp>
      <p:sp>
        <p:nvSpPr>
          <p:cNvPr id="33" name=""/>
          <p:cNvSpPr/>
          <p:nvPr>
            <p:ph type="body" idx="10"/>
          </p:nvPr>
        </p:nvSpPr>
        <p:spPr>
          <a:xfrm>
            <a:off x="1569720" y="3925570"/>
            <a:ext cx="2130425"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BARROSO FERNANDEZ, ISABEL MARIA </a:t>
            </a:r>
          </a:p>
        </p:txBody>
      </p:sp>
      <p:sp>
        <p:nvSpPr>
          <p:cNvPr id="34" name=""/>
          <p:cNvSpPr/>
          <p:nvPr>
            <p:ph type="body" idx="10"/>
          </p:nvPr>
        </p:nvSpPr>
        <p:spPr>
          <a:xfrm>
            <a:off x="1569720" y="4053840"/>
            <a:ext cx="119189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DIAZ ALVAREZ, JESUS </a:t>
            </a:r>
          </a:p>
        </p:txBody>
      </p:sp>
      <p:sp>
        <p:nvSpPr>
          <p:cNvPr id="35" name=""/>
          <p:cNvSpPr/>
          <p:nvPr>
            <p:ph type="body" idx="10"/>
          </p:nvPr>
        </p:nvSpPr>
        <p:spPr>
          <a:xfrm>
            <a:off x="1569720" y="4185285"/>
            <a:ext cx="163068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LERMA BUZO, ENCARNACION </a:t>
            </a:r>
          </a:p>
        </p:txBody>
      </p:sp>
      <p:sp>
        <p:nvSpPr>
          <p:cNvPr id="36" name=""/>
          <p:cNvSpPr/>
          <p:nvPr>
            <p:ph type="body" idx="10"/>
          </p:nvPr>
        </p:nvSpPr>
        <p:spPr>
          <a:xfrm>
            <a:off x="1569720" y="4316095"/>
            <a:ext cx="113093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BOHOYO GIL, DIEGO </a:t>
            </a:r>
          </a:p>
        </p:txBody>
      </p:sp>
      <p:sp>
        <p:nvSpPr>
          <p:cNvPr id="37" name=""/>
          <p:cNvSpPr/>
          <p:nvPr>
            <p:ph type="body" idx="10"/>
          </p:nvPr>
        </p:nvSpPr>
        <p:spPr>
          <a:xfrm>
            <a:off x="1569720" y="4446905"/>
            <a:ext cx="18865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SANCHEZ ARRONES, LUISA MARIA </a:t>
            </a:r>
          </a:p>
        </p:txBody>
      </p:sp>
      <p:sp>
        <p:nvSpPr>
          <p:cNvPr id="38" name=""/>
          <p:cNvSpPr/>
          <p:nvPr>
            <p:ph type="body" idx="10"/>
          </p:nvPr>
        </p:nvSpPr>
        <p:spPr>
          <a:xfrm>
            <a:off x="1569720" y="4578350"/>
            <a:ext cx="168846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KHALIL SAMHAM, ALEJANDRO </a:t>
            </a:r>
          </a:p>
        </p:txBody>
      </p:sp>
      <p:sp>
        <p:nvSpPr>
          <p:cNvPr id="39" name=""/>
          <p:cNvSpPr/>
          <p:nvPr>
            <p:ph type="body" idx="10"/>
          </p:nvPr>
        </p:nvSpPr>
        <p:spPr>
          <a:xfrm>
            <a:off x="1569720" y="4709160"/>
            <a:ext cx="184404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REDREJO RODRIGUEZ, MODESTO </a:t>
            </a:r>
          </a:p>
        </p:txBody>
      </p:sp>
      <p:sp>
        <p:nvSpPr>
          <p:cNvPr id="40" name=""/>
          <p:cNvSpPr/>
          <p:nvPr>
            <p:ph type="body" idx="10"/>
          </p:nvPr>
        </p:nvSpPr>
        <p:spPr>
          <a:xfrm>
            <a:off x="1569720" y="4840605"/>
            <a:ext cx="14814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LOZANO VILA, ANA MARIA </a:t>
            </a:r>
          </a:p>
        </p:txBody>
      </p:sp>
      <p:sp>
        <p:nvSpPr>
          <p:cNvPr id="41" name=""/>
          <p:cNvSpPr/>
          <p:nvPr>
            <p:ph type="body" idx="10"/>
          </p:nvPr>
        </p:nvSpPr>
        <p:spPr>
          <a:xfrm>
            <a:off x="1569720" y="4971415"/>
            <a:ext cx="1990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PAREDES ROYANO, SERGIO DAMIAN </a:t>
            </a:r>
          </a:p>
        </p:txBody>
      </p:sp>
      <p:sp>
        <p:nvSpPr>
          <p:cNvPr id="42" name=""/>
          <p:cNvSpPr/>
          <p:nvPr>
            <p:ph type="body" idx="10"/>
          </p:nvPr>
        </p:nvSpPr>
        <p:spPr>
          <a:xfrm>
            <a:off x="1569720" y="5102225"/>
            <a:ext cx="23196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PACHECO RODRIGUEZ, MARIA MERCEDES </a:t>
            </a:r>
          </a:p>
        </p:txBody>
      </p:sp>
      <p:sp>
        <p:nvSpPr>
          <p:cNvPr id="43" name=""/>
          <p:cNvSpPr/>
          <p:nvPr>
            <p:ph type="body" idx="10"/>
          </p:nvPr>
        </p:nvSpPr>
        <p:spPr>
          <a:xfrm>
            <a:off x="1569720" y="5233670"/>
            <a:ext cx="15849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SILVA RODRIGUEZ, ANTONIO </a:t>
            </a:r>
          </a:p>
        </p:txBody>
      </p:sp>
      <p:sp>
        <p:nvSpPr>
          <p:cNvPr id="44" name=""/>
          <p:cNvSpPr/>
          <p:nvPr>
            <p:ph type="body" idx="10"/>
          </p:nvPr>
        </p:nvSpPr>
        <p:spPr>
          <a:xfrm>
            <a:off x="1569720" y="5364480"/>
            <a:ext cx="12985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GOMEZ DURAN, AUREA </a:t>
            </a:r>
          </a:p>
        </p:txBody>
      </p:sp>
      <p:sp>
        <p:nvSpPr>
          <p:cNvPr id="45" name=""/>
          <p:cNvSpPr/>
          <p:nvPr>
            <p:ph type="body" idx="10"/>
          </p:nvPr>
        </p:nvSpPr>
        <p:spPr>
          <a:xfrm>
            <a:off x="1569720" y="5495925"/>
            <a:ext cx="13042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TEJADA CANO, ADRIAN </a:t>
            </a:r>
          </a:p>
        </p:txBody>
      </p:sp>
      <p:sp>
        <p:nvSpPr>
          <p:cNvPr id="46" name=""/>
          <p:cNvSpPr/>
          <p:nvPr>
            <p:ph type="body" idx="10"/>
          </p:nvPr>
        </p:nvSpPr>
        <p:spPr>
          <a:xfrm>
            <a:off x="1569720" y="5626735"/>
            <a:ext cx="17741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CAYETANO RODRIGUEZ, JAVIER </a:t>
            </a:r>
          </a:p>
        </p:txBody>
      </p:sp>
      <p:sp>
        <p:nvSpPr>
          <p:cNvPr id="47" name=""/>
          <p:cNvSpPr/>
          <p:nvPr>
            <p:ph type="body" idx="10"/>
          </p:nvPr>
        </p:nvSpPr>
        <p:spPr>
          <a:xfrm>
            <a:off x="1569720" y="5757545"/>
            <a:ext cx="13169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PINO VILLAR, CRISTINA </a:t>
            </a:r>
          </a:p>
        </p:txBody>
      </p:sp>
      <p:sp>
        <p:nvSpPr>
          <p:cNvPr id="48" name=""/>
          <p:cNvSpPr/>
          <p:nvPr>
            <p:ph type="body" idx="10"/>
          </p:nvPr>
        </p:nvSpPr>
        <p:spPr>
          <a:xfrm>
            <a:off x="1569720" y="5888990"/>
            <a:ext cx="14509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GIRALDEZ LORENZO, INES </a:t>
            </a:r>
          </a:p>
        </p:txBody>
      </p:sp>
      <p:sp>
        <p:nvSpPr>
          <p:cNvPr id="49" name=""/>
          <p:cNvSpPr/>
          <p:nvPr>
            <p:ph type="body" idx="10"/>
          </p:nvPr>
        </p:nvSpPr>
        <p:spPr>
          <a:xfrm>
            <a:off x="1569720" y="6019800"/>
            <a:ext cx="17100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SANCHEZ LAVADO, FRANCISCO </a:t>
            </a:r>
          </a:p>
        </p:txBody>
      </p:sp>
      <p:sp>
        <p:nvSpPr>
          <p:cNvPr id="50" name=""/>
          <p:cNvSpPr/>
          <p:nvPr>
            <p:ph type="body" idx="10"/>
          </p:nvPr>
        </p:nvSpPr>
        <p:spPr>
          <a:xfrm>
            <a:off x="1569720" y="6151245"/>
            <a:ext cx="15240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CARBAJO SANCHEZ, MARIA </a:t>
            </a:r>
          </a:p>
        </p:txBody>
      </p:sp>
      <p:sp>
        <p:nvSpPr>
          <p:cNvPr id="51" name=""/>
          <p:cNvSpPr/>
          <p:nvPr>
            <p:ph type="body" idx="10"/>
          </p:nvPr>
        </p:nvSpPr>
        <p:spPr>
          <a:xfrm>
            <a:off x="1569720" y="6282055"/>
            <a:ext cx="16002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BERMEJO BARRAGAN, LUISA </a:t>
            </a:r>
          </a:p>
        </p:txBody>
      </p:sp>
      <p:sp>
        <p:nvSpPr>
          <p:cNvPr id="52" name=""/>
          <p:cNvSpPr/>
          <p:nvPr>
            <p:ph type="body" idx="10"/>
          </p:nvPr>
        </p:nvSpPr>
        <p:spPr>
          <a:xfrm>
            <a:off x="1569720" y="6412865"/>
            <a:ext cx="14509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ESCOBAR GARCIA, PEDRO </a:t>
            </a:r>
          </a:p>
        </p:txBody>
      </p:sp>
      <p:sp>
        <p:nvSpPr>
          <p:cNvPr id="53" name=""/>
          <p:cNvSpPr/>
          <p:nvPr>
            <p:ph type="body" idx="10"/>
          </p:nvPr>
        </p:nvSpPr>
        <p:spPr>
          <a:xfrm>
            <a:off x="1569720" y="6544310"/>
            <a:ext cx="179197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CHACON DURAN, JOSE ENRIQUE </a:t>
            </a:r>
          </a:p>
        </p:txBody>
      </p:sp>
      <p:sp>
        <p:nvSpPr>
          <p:cNvPr id="54" name=""/>
          <p:cNvSpPr/>
          <p:nvPr>
            <p:ph type="body" idx="10"/>
          </p:nvPr>
        </p:nvSpPr>
        <p:spPr>
          <a:xfrm>
            <a:off x="1569720" y="6675120"/>
            <a:ext cx="22009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ANTEQUERA BARROSO, JUAN ANTONIO </a:t>
            </a:r>
          </a:p>
        </p:txBody>
      </p:sp>
      <p:sp>
        <p:nvSpPr>
          <p:cNvPr id="55" name=""/>
          <p:cNvSpPr/>
          <p:nvPr>
            <p:ph type="body" idx="10"/>
          </p:nvPr>
        </p:nvSpPr>
        <p:spPr>
          <a:xfrm>
            <a:off x="1569720" y="6806565"/>
            <a:ext cx="22434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CARRASCO LOURTAN, ADELAIDA MARIA </a:t>
            </a:r>
          </a:p>
        </p:txBody>
      </p:sp>
      <p:sp>
        <p:nvSpPr>
          <p:cNvPr id="56" name=""/>
          <p:cNvSpPr/>
          <p:nvPr>
            <p:ph type="body" idx="10"/>
          </p:nvPr>
        </p:nvSpPr>
        <p:spPr>
          <a:xfrm>
            <a:off x="1569720" y="6937375"/>
            <a:ext cx="16002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SANCHEZ MATEOS, SOLEDAD </a:t>
            </a:r>
          </a:p>
        </p:txBody>
      </p:sp>
      <p:sp>
        <p:nvSpPr>
          <p:cNvPr id="57" name=""/>
          <p:cNvSpPr/>
          <p:nvPr>
            <p:ph type="body" idx="10"/>
          </p:nvPr>
        </p:nvSpPr>
        <p:spPr>
          <a:xfrm>
            <a:off x="1569720" y="7068185"/>
            <a:ext cx="212153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PEREZ RODRIGUEZ, MARIA MILAGROS </a:t>
            </a:r>
          </a:p>
        </p:txBody>
      </p:sp>
      <p:sp>
        <p:nvSpPr>
          <p:cNvPr id="58" name=""/>
          <p:cNvSpPr/>
          <p:nvPr>
            <p:ph type="body" idx="10"/>
          </p:nvPr>
        </p:nvSpPr>
        <p:spPr>
          <a:xfrm>
            <a:off x="1569720" y="7199630"/>
            <a:ext cx="166433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RANGEL DELGADO, CIPRIANO </a:t>
            </a:r>
          </a:p>
        </p:txBody>
      </p:sp>
      <p:sp>
        <p:nvSpPr>
          <p:cNvPr id="59" name=""/>
          <p:cNvSpPr/>
          <p:nvPr>
            <p:ph type="body" idx="10"/>
          </p:nvPr>
        </p:nvSpPr>
        <p:spPr>
          <a:xfrm>
            <a:off x="1569720" y="7330440"/>
            <a:ext cx="17189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TENA MERINO, MARIA TERESA </a:t>
            </a:r>
          </a:p>
        </p:txBody>
      </p:sp>
      <p:sp>
        <p:nvSpPr>
          <p:cNvPr id="60" name=""/>
          <p:cNvSpPr/>
          <p:nvPr>
            <p:ph type="body" idx="10"/>
          </p:nvPr>
        </p:nvSpPr>
        <p:spPr>
          <a:xfrm>
            <a:off x="1569720" y="7461250"/>
            <a:ext cx="165227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CARRASCO ROMERO, ESTHER </a:t>
            </a:r>
          </a:p>
        </p:txBody>
      </p:sp>
      <p:sp>
        <p:nvSpPr>
          <p:cNvPr id="61" name=""/>
          <p:cNvSpPr/>
          <p:nvPr>
            <p:ph type="body" idx="10"/>
          </p:nvPr>
        </p:nvSpPr>
        <p:spPr>
          <a:xfrm>
            <a:off x="1569720" y="7589520"/>
            <a:ext cx="21336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RODRIGUEZ PEREZ, SERENA PATRICIA </a:t>
            </a:r>
          </a:p>
        </p:txBody>
      </p:sp>
      <p:sp>
        <p:nvSpPr>
          <p:cNvPr id="62" name=""/>
          <p:cNvSpPr/>
          <p:nvPr>
            <p:ph type="body" idx="10"/>
          </p:nvPr>
        </p:nvSpPr>
        <p:spPr>
          <a:xfrm>
            <a:off x="1569720" y="7720965"/>
            <a:ext cx="12738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MUÑOZ LOSA, AURORA </a:t>
            </a:r>
          </a:p>
        </p:txBody>
      </p:sp>
      <p:sp>
        <p:nvSpPr>
          <p:cNvPr id="63" name=""/>
          <p:cNvSpPr/>
          <p:nvPr>
            <p:ph type="body" idx="10"/>
          </p:nvPr>
        </p:nvSpPr>
        <p:spPr>
          <a:xfrm>
            <a:off x="1569720" y="7851775"/>
            <a:ext cx="20999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PARRA LOBATO, MARIA DEL CARMEN </a:t>
            </a:r>
          </a:p>
        </p:txBody>
      </p:sp>
      <p:sp>
        <p:nvSpPr>
          <p:cNvPr id="64" name=""/>
          <p:cNvSpPr/>
          <p:nvPr>
            <p:ph type="body" idx="10"/>
          </p:nvPr>
        </p:nvSpPr>
        <p:spPr>
          <a:xfrm>
            <a:off x="1746250" y="7982585"/>
            <a:ext cx="15849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ÑOZ GONZALEZ, ANA MARIA </a:t>
            </a:r>
          </a:p>
        </p:txBody>
      </p:sp>
      <p:sp>
        <p:nvSpPr>
          <p:cNvPr id="65" name=""/>
          <p:cNvSpPr/>
          <p:nvPr>
            <p:ph type="body" idx="10"/>
          </p:nvPr>
        </p:nvSpPr>
        <p:spPr>
          <a:xfrm>
            <a:off x="1569720" y="8114030"/>
            <a:ext cx="126809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CALVO MAGRO, ELENA </a:t>
            </a:r>
          </a:p>
        </p:txBody>
      </p:sp>
      <p:sp>
        <p:nvSpPr>
          <p:cNvPr id="66" name=""/>
          <p:cNvSpPr/>
          <p:nvPr>
            <p:ph type="body" idx="10"/>
          </p:nvPr>
        </p:nvSpPr>
        <p:spPr>
          <a:xfrm>
            <a:off x="1569720" y="8244840"/>
            <a:ext cx="21882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INIESTA VAQUERA, FRANCISCO DE ASIS </a:t>
            </a:r>
          </a:p>
        </p:txBody>
      </p:sp>
      <p:sp>
        <p:nvSpPr>
          <p:cNvPr id="67" name=""/>
          <p:cNvSpPr/>
          <p:nvPr>
            <p:ph type="body" idx="10"/>
          </p:nvPr>
        </p:nvSpPr>
        <p:spPr>
          <a:xfrm>
            <a:off x="1569720" y="8376285"/>
            <a:ext cx="15697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NAVARRETE LLINAS, MARTA </a:t>
            </a:r>
          </a:p>
        </p:txBody>
      </p:sp>
      <p:sp>
        <p:nvSpPr>
          <p:cNvPr id="68" name=""/>
          <p:cNvSpPr/>
          <p:nvPr>
            <p:ph type="body" idx="10"/>
          </p:nvPr>
        </p:nvSpPr>
        <p:spPr>
          <a:xfrm>
            <a:off x="1569720" y="8507095"/>
            <a:ext cx="16002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0">
                <a:solidFill>
                  <a:srgbClr val="000000"/>
                </a:solidFill>
                <a:latin typeface="Times New Roman" pitchFamily="1" panose="02020603050405020304"/>
              </a:rPr>
              <a:t>JIMENEZ GIRON, ANA MARIA </a:t>
            </a:r>
          </a:p>
        </p:txBody>
      </p:sp>
      <p:sp>
        <p:nvSpPr>
          <p:cNvPr id="69" name=""/>
          <p:cNvSpPr/>
          <p:nvPr>
            <p:ph type="body" idx="10"/>
          </p:nvPr>
        </p:nvSpPr>
        <p:spPr>
          <a:xfrm>
            <a:off x="1569720" y="8637905"/>
            <a:ext cx="171005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CABO DOMINGUEZ, CARLOS M. </a:t>
            </a:r>
          </a:p>
        </p:txBody>
      </p:sp>
      <p:sp>
        <p:nvSpPr>
          <p:cNvPr id="70" name=""/>
          <p:cNvSpPr/>
          <p:nvPr>
            <p:ph type="body" idx="10"/>
          </p:nvPr>
        </p:nvSpPr>
        <p:spPr>
          <a:xfrm>
            <a:off x="1569720" y="8769350"/>
            <a:ext cx="156654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CALZADO MONTERO, ROCIO </a:t>
            </a:r>
          </a:p>
        </p:txBody>
      </p:sp>
      <p:sp>
        <p:nvSpPr>
          <p:cNvPr id="71" name=""/>
          <p:cNvSpPr/>
          <p:nvPr>
            <p:ph type="body" idx="10"/>
          </p:nvPr>
        </p:nvSpPr>
        <p:spPr>
          <a:xfrm>
            <a:off x="1569720" y="8900160"/>
            <a:ext cx="13627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ARAUJO BAZAN, NOELIA </a:t>
            </a:r>
          </a:p>
        </p:txBody>
      </p:sp>
      <p:sp>
        <p:nvSpPr>
          <p:cNvPr id="72" name=""/>
          <p:cNvSpPr/>
          <p:nvPr>
            <p:ph type="body" idx="10"/>
          </p:nvPr>
        </p:nvSpPr>
        <p:spPr>
          <a:xfrm>
            <a:off x="1569720" y="9031605"/>
            <a:ext cx="192024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CARMONA GARCIA, MARIA ISABEL </a:t>
            </a:r>
          </a:p>
        </p:txBody>
      </p:sp>
      <p:sp>
        <p:nvSpPr>
          <p:cNvPr id="73" name=""/>
          <p:cNvSpPr/>
          <p:nvPr>
            <p:ph type="body" idx="10"/>
          </p:nvPr>
        </p:nvSpPr>
        <p:spPr>
          <a:xfrm>
            <a:off x="1569720" y="9162415"/>
            <a:ext cx="138684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0">
                <a:solidFill>
                  <a:srgbClr val="000000"/>
                </a:solidFill>
                <a:latin typeface="Times New Roman" pitchFamily="1" panose="02020603050405020304"/>
              </a:rPr>
              <a:t>SANCHEZ MARTIN, JESUS </a:t>
            </a:r>
          </a:p>
        </p:txBody>
      </p:sp>
      <p:sp>
        <p:nvSpPr>
          <p:cNvPr id="74" name=""/>
          <p:cNvSpPr/>
          <p:nvPr>
            <p:ph type="body" idx="10"/>
          </p:nvPr>
        </p:nvSpPr>
        <p:spPr>
          <a:xfrm>
            <a:off x="1506855" y="7982585"/>
            <a:ext cx="239395" cy="130810"/>
          </a:xfrm>
          <a:prstGeom prst="rect">
            <a:avLst/>
          </a:prstGeom>
          <a:noFill/>
          <a:ln w="0" cmpd="sng">
            <a:noFill/>
            <a:prstDash val="solid"/>
          </a:ln>
        </p:spPr>
        <p:txBody>
          <a:bodyPr vert="horz" lIns="0" tIns="0" rIns="0" bIns="0" anchor="t"/>
          <a:lstStyle/>
          <a:p>
            <a:pPr marL="0" marR="0" indent="0" algn="r">
              <a:lnSpc>
                <a:spcPts val="1000"/>
              </a:lnSpc>
              <a:spcAft>
                <a:spcPts val="0"/>
              </a:spcAft>
            </a:pPr>
            <a:r>
              <a:rPr lang="es-ES" sz="850" spc="0">
                <a:solidFill>
                  <a:srgbClr val="000000"/>
                </a:solidFill>
                <a:latin typeface="Times New Roman" pitchFamily="1" panose="02020603050405020304"/>
              </a:rPr>
              <a:t>MU </a:t>
            </a:r>
          </a:p>
        </p:txBody>
      </p:sp>
      <p:sp>
        <p:nvSpPr>
          <p:cNvPr id="75" name=""/>
          <p:cNvSpPr/>
          <p:nvPr>
            <p:ph type="body" idx="10"/>
          </p:nvPr>
        </p:nvSpPr>
        <p:spPr>
          <a:xfrm>
            <a:off x="4923790" y="1176655"/>
            <a:ext cx="515620" cy="12763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76" name=""/>
          <p:cNvSpPr/>
          <p:nvPr>
            <p:ph type="body" idx="10"/>
          </p:nvPr>
        </p:nvSpPr>
        <p:spPr>
          <a:xfrm>
            <a:off x="4986655" y="130492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77" name=""/>
          <p:cNvSpPr/>
          <p:nvPr>
            <p:ph type="body" idx="10"/>
          </p:nvPr>
        </p:nvSpPr>
        <p:spPr>
          <a:xfrm>
            <a:off x="4986655" y="143573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78" name=""/>
          <p:cNvSpPr/>
          <p:nvPr>
            <p:ph type="body" idx="10"/>
          </p:nvPr>
        </p:nvSpPr>
        <p:spPr>
          <a:xfrm>
            <a:off x="4923790" y="156654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79" name=""/>
          <p:cNvSpPr/>
          <p:nvPr>
            <p:ph type="body" idx="10"/>
          </p:nvPr>
        </p:nvSpPr>
        <p:spPr>
          <a:xfrm>
            <a:off x="4986655" y="169799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80" name=""/>
          <p:cNvSpPr/>
          <p:nvPr>
            <p:ph type="body" idx="10"/>
          </p:nvPr>
        </p:nvSpPr>
        <p:spPr>
          <a:xfrm>
            <a:off x="4923790" y="182880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1" name=""/>
          <p:cNvSpPr/>
          <p:nvPr>
            <p:ph type="body" idx="10"/>
          </p:nvPr>
        </p:nvSpPr>
        <p:spPr>
          <a:xfrm>
            <a:off x="4923790" y="1960245"/>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82" name=""/>
          <p:cNvSpPr/>
          <p:nvPr>
            <p:ph type="body" idx="10"/>
          </p:nvPr>
        </p:nvSpPr>
        <p:spPr>
          <a:xfrm>
            <a:off x="4923790" y="209105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3" name=""/>
          <p:cNvSpPr/>
          <p:nvPr>
            <p:ph type="body" idx="10"/>
          </p:nvPr>
        </p:nvSpPr>
        <p:spPr>
          <a:xfrm>
            <a:off x="4986655" y="222186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84" name=""/>
          <p:cNvSpPr/>
          <p:nvPr>
            <p:ph type="body" idx="10"/>
          </p:nvPr>
        </p:nvSpPr>
        <p:spPr>
          <a:xfrm>
            <a:off x="4923790" y="235331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5" name=""/>
          <p:cNvSpPr/>
          <p:nvPr>
            <p:ph type="body" idx="10"/>
          </p:nvPr>
        </p:nvSpPr>
        <p:spPr>
          <a:xfrm>
            <a:off x="4923790" y="248412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6" name=""/>
          <p:cNvSpPr/>
          <p:nvPr>
            <p:ph type="body" idx="10"/>
          </p:nvPr>
        </p:nvSpPr>
        <p:spPr>
          <a:xfrm>
            <a:off x="4986655" y="261556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87" name=""/>
          <p:cNvSpPr/>
          <p:nvPr>
            <p:ph type="body" idx="10"/>
          </p:nvPr>
        </p:nvSpPr>
        <p:spPr>
          <a:xfrm>
            <a:off x="4923790" y="274637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8" name=""/>
          <p:cNvSpPr/>
          <p:nvPr>
            <p:ph type="body" idx="10"/>
          </p:nvPr>
        </p:nvSpPr>
        <p:spPr>
          <a:xfrm>
            <a:off x="4923790" y="28771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89" name=""/>
          <p:cNvSpPr/>
          <p:nvPr>
            <p:ph type="body" idx="10"/>
          </p:nvPr>
        </p:nvSpPr>
        <p:spPr>
          <a:xfrm>
            <a:off x="4986655" y="300863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90" name=""/>
          <p:cNvSpPr/>
          <p:nvPr>
            <p:ph type="body" idx="10"/>
          </p:nvPr>
        </p:nvSpPr>
        <p:spPr>
          <a:xfrm>
            <a:off x="4923790" y="3139440"/>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91" name=""/>
          <p:cNvSpPr/>
          <p:nvPr>
            <p:ph type="body" idx="10"/>
          </p:nvPr>
        </p:nvSpPr>
        <p:spPr>
          <a:xfrm>
            <a:off x="4923790" y="32708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2" name=""/>
          <p:cNvSpPr/>
          <p:nvPr>
            <p:ph type="body" idx="10"/>
          </p:nvPr>
        </p:nvSpPr>
        <p:spPr>
          <a:xfrm>
            <a:off x="4923790" y="340169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3" name=""/>
          <p:cNvSpPr/>
          <p:nvPr>
            <p:ph type="body" idx="10"/>
          </p:nvPr>
        </p:nvSpPr>
        <p:spPr>
          <a:xfrm>
            <a:off x="4986655" y="353250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94" name=""/>
          <p:cNvSpPr/>
          <p:nvPr>
            <p:ph type="body" idx="10"/>
          </p:nvPr>
        </p:nvSpPr>
        <p:spPr>
          <a:xfrm>
            <a:off x="4986655" y="366395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95" name=""/>
          <p:cNvSpPr/>
          <p:nvPr>
            <p:ph type="body" idx="10"/>
          </p:nvPr>
        </p:nvSpPr>
        <p:spPr>
          <a:xfrm>
            <a:off x="4923790" y="379476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6" name=""/>
          <p:cNvSpPr/>
          <p:nvPr>
            <p:ph type="body" idx="10"/>
          </p:nvPr>
        </p:nvSpPr>
        <p:spPr>
          <a:xfrm>
            <a:off x="4986655" y="3925570"/>
            <a:ext cx="46609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97" name=""/>
          <p:cNvSpPr/>
          <p:nvPr>
            <p:ph type="body" idx="10"/>
          </p:nvPr>
        </p:nvSpPr>
        <p:spPr>
          <a:xfrm>
            <a:off x="4923790" y="405384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8" name=""/>
          <p:cNvSpPr/>
          <p:nvPr>
            <p:ph type="body" idx="10"/>
          </p:nvPr>
        </p:nvSpPr>
        <p:spPr>
          <a:xfrm>
            <a:off x="4923790" y="41852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99" name=""/>
          <p:cNvSpPr/>
          <p:nvPr>
            <p:ph type="body" idx="10"/>
          </p:nvPr>
        </p:nvSpPr>
        <p:spPr>
          <a:xfrm>
            <a:off x="4923790" y="431609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00" name=""/>
          <p:cNvSpPr/>
          <p:nvPr>
            <p:ph type="body" idx="10"/>
          </p:nvPr>
        </p:nvSpPr>
        <p:spPr>
          <a:xfrm>
            <a:off x="4986655" y="444690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1" name=""/>
          <p:cNvSpPr/>
          <p:nvPr>
            <p:ph type="body" idx="10"/>
          </p:nvPr>
        </p:nvSpPr>
        <p:spPr>
          <a:xfrm>
            <a:off x="4986655" y="457835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2" name=""/>
          <p:cNvSpPr/>
          <p:nvPr>
            <p:ph type="body" idx="10"/>
          </p:nvPr>
        </p:nvSpPr>
        <p:spPr>
          <a:xfrm>
            <a:off x="4986655" y="470916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3" name=""/>
          <p:cNvSpPr/>
          <p:nvPr>
            <p:ph type="body" idx="10"/>
          </p:nvPr>
        </p:nvSpPr>
        <p:spPr>
          <a:xfrm>
            <a:off x="4923790" y="484060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04" name=""/>
          <p:cNvSpPr/>
          <p:nvPr>
            <p:ph type="body" idx="10"/>
          </p:nvPr>
        </p:nvSpPr>
        <p:spPr>
          <a:xfrm>
            <a:off x="4983480" y="4971415"/>
            <a:ext cx="46926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5" name=""/>
          <p:cNvSpPr/>
          <p:nvPr>
            <p:ph type="body" idx="10"/>
          </p:nvPr>
        </p:nvSpPr>
        <p:spPr>
          <a:xfrm>
            <a:off x="4923790" y="510222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06" name=""/>
          <p:cNvSpPr/>
          <p:nvPr>
            <p:ph type="body" idx="10"/>
          </p:nvPr>
        </p:nvSpPr>
        <p:spPr>
          <a:xfrm>
            <a:off x="4923790" y="523367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07" name=""/>
          <p:cNvSpPr/>
          <p:nvPr>
            <p:ph type="body" idx="10"/>
          </p:nvPr>
        </p:nvSpPr>
        <p:spPr>
          <a:xfrm>
            <a:off x="4986655" y="536448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8" name=""/>
          <p:cNvSpPr/>
          <p:nvPr>
            <p:ph type="body" idx="10"/>
          </p:nvPr>
        </p:nvSpPr>
        <p:spPr>
          <a:xfrm>
            <a:off x="4986655" y="549592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09" name=""/>
          <p:cNvSpPr/>
          <p:nvPr>
            <p:ph type="body" idx="10"/>
          </p:nvPr>
        </p:nvSpPr>
        <p:spPr>
          <a:xfrm>
            <a:off x="4986655" y="5626735"/>
            <a:ext cx="5943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Matemáticas </a:t>
            </a:r>
          </a:p>
        </p:txBody>
      </p:sp>
      <p:sp>
        <p:nvSpPr>
          <p:cNvPr id="110" name=""/>
          <p:cNvSpPr/>
          <p:nvPr>
            <p:ph type="body" idx="10"/>
          </p:nvPr>
        </p:nvSpPr>
        <p:spPr>
          <a:xfrm>
            <a:off x="4923790" y="5757545"/>
            <a:ext cx="5308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60">
                <a:solidFill>
                  <a:srgbClr val="000000"/>
                </a:solidFill>
                <a:latin typeface="Times New Roman" pitchFamily="1" panose="02020603050405020304"/>
              </a:rPr>
              <a:t>Enología </a:t>
            </a:r>
          </a:p>
        </p:txBody>
      </p:sp>
      <p:sp>
        <p:nvSpPr>
          <p:cNvPr id="111" name=""/>
          <p:cNvSpPr/>
          <p:nvPr>
            <p:ph type="body" idx="10"/>
          </p:nvPr>
        </p:nvSpPr>
        <p:spPr>
          <a:xfrm>
            <a:off x="4923790" y="588899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12" name=""/>
          <p:cNvSpPr/>
          <p:nvPr>
            <p:ph type="body" idx="10"/>
          </p:nvPr>
        </p:nvSpPr>
        <p:spPr>
          <a:xfrm>
            <a:off x="4923790" y="601980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13" name=""/>
          <p:cNvSpPr/>
          <p:nvPr>
            <p:ph type="body" idx="10"/>
          </p:nvPr>
        </p:nvSpPr>
        <p:spPr>
          <a:xfrm>
            <a:off x="4986655" y="6151245"/>
            <a:ext cx="8928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Ingeniería Química </a:t>
            </a:r>
          </a:p>
        </p:txBody>
      </p:sp>
      <p:sp>
        <p:nvSpPr>
          <p:cNvPr id="114" name=""/>
          <p:cNvSpPr/>
          <p:nvPr>
            <p:ph type="body" idx="10"/>
          </p:nvPr>
        </p:nvSpPr>
        <p:spPr>
          <a:xfrm>
            <a:off x="4923790" y="628205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15" name=""/>
          <p:cNvSpPr/>
          <p:nvPr>
            <p:ph type="body" idx="10"/>
          </p:nvPr>
        </p:nvSpPr>
        <p:spPr>
          <a:xfrm>
            <a:off x="4986655" y="641286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16" name=""/>
          <p:cNvSpPr/>
          <p:nvPr>
            <p:ph type="body" idx="10"/>
          </p:nvPr>
        </p:nvSpPr>
        <p:spPr>
          <a:xfrm>
            <a:off x="4986655" y="6544310"/>
            <a:ext cx="5149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Estadística </a:t>
            </a:r>
          </a:p>
        </p:txBody>
      </p:sp>
      <p:sp>
        <p:nvSpPr>
          <p:cNvPr id="117" name=""/>
          <p:cNvSpPr/>
          <p:nvPr>
            <p:ph type="body" idx="10"/>
          </p:nvPr>
        </p:nvSpPr>
        <p:spPr>
          <a:xfrm>
            <a:off x="4923790" y="6675120"/>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118" name=""/>
          <p:cNvSpPr/>
          <p:nvPr>
            <p:ph type="body" idx="10"/>
          </p:nvPr>
        </p:nvSpPr>
        <p:spPr>
          <a:xfrm>
            <a:off x="4923790" y="6806565"/>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119" name=""/>
          <p:cNvSpPr/>
          <p:nvPr>
            <p:ph type="body" idx="10"/>
          </p:nvPr>
        </p:nvSpPr>
        <p:spPr>
          <a:xfrm>
            <a:off x="4986655" y="693737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0" name=""/>
          <p:cNvSpPr/>
          <p:nvPr>
            <p:ph type="body" idx="10"/>
          </p:nvPr>
        </p:nvSpPr>
        <p:spPr>
          <a:xfrm>
            <a:off x="4923790" y="70681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21" name=""/>
          <p:cNvSpPr/>
          <p:nvPr>
            <p:ph type="body" idx="10"/>
          </p:nvPr>
        </p:nvSpPr>
        <p:spPr>
          <a:xfrm>
            <a:off x="4923790" y="719963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22" name=""/>
          <p:cNvSpPr/>
          <p:nvPr>
            <p:ph type="body" idx="10"/>
          </p:nvPr>
        </p:nvSpPr>
        <p:spPr>
          <a:xfrm>
            <a:off x="4986655" y="733044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3" name=""/>
          <p:cNvSpPr/>
          <p:nvPr>
            <p:ph type="body" idx="10"/>
          </p:nvPr>
        </p:nvSpPr>
        <p:spPr>
          <a:xfrm>
            <a:off x="4923790" y="7461250"/>
            <a:ext cx="51562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24" name=""/>
          <p:cNvSpPr/>
          <p:nvPr>
            <p:ph type="body" idx="10"/>
          </p:nvPr>
        </p:nvSpPr>
        <p:spPr>
          <a:xfrm>
            <a:off x="4986655" y="758952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5" name=""/>
          <p:cNvSpPr/>
          <p:nvPr>
            <p:ph type="body" idx="10"/>
          </p:nvPr>
        </p:nvSpPr>
        <p:spPr>
          <a:xfrm>
            <a:off x="4923790" y="772096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26" name=""/>
          <p:cNvSpPr/>
          <p:nvPr>
            <p:ph type="body" idx="10"/>
          </p:nvPr>
        </p:nvSpPr>
        <p:spPr>
          <a:xfrm>
            <a:off x="4986655" y="785177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7" name=""/>
          <p:cNvSpPr/>
          <p:nvPr>
            <p:ph type="body" idx="10"/>
          </p:nvPr>
        </p:nvSpPr>
        <p:spPr>
          <a:xfrm>
            <a:off x="4986655" y="7982585"/>
            <a:ext cx="5149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5">
                <a:solidFill>
                  <a:srgbClr val="000000"/>
                </a:solidFill>
                <a:latin typeface="Times New Roman" pitchFamily="1" panose="02020603050405020304"/>
              </a:rPr>
              <a:t>Estadística </a:t>
            </a:r>
          </a:p>
        </p:txBody>
      </p:sp>
      <p:sp>
        <p:nvSpPr>
          <p:cNvPr id="128" name=""/>
          <p:cNvSpPr/>
          <p:nvPr>
            <p:ph type="body" idx="10"/>
          </p:nvPr>
        </p:nvSpPr>
        <p:spPr>
          <a:xfrm>
            <a:off x="4986655" y="811403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29" name=""/>
          <p:cNvSpPr/>
          <p:nvPr>
            <p:ph type="body" idx="10"/>
          </p:nvPr>
        </p:nvSpPr>
        <p:spPr>
          <a:xfrm>
            <a:off x="4986655" y="8244840"/>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30" name=""/>
          <p:cNvSpPr/>
          <p:nvPr>
            <p:ph type="body" idx="10"/>
          </p:nvPr>
        </p:nvSpPr>
        <p:spPr>
          <a:xfrm>
            <a:off x="4923790" y="837628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31" name=""/>
          <p:cNvSpPr/>
          <p:nvPr>
            <p:ph type="body" idx="10"/>
          </p:nvPr>
        </p:nvSpPr>
        <p:spPr>
          <a:xfrm>
            <a:off x="4923790" y="8507095"/>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32" name=""/>
          <p:cNvSpPr/>
          <p:nvPr>
            <p:ph type="body" idx="10"/>
          </p:nvPr>
        </p:nvSpPr>
        <p:spPr>
          <a:xfrm>
            <a:off x="4923790" y="8637905"/>
            <a:ext cx="53086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60">
                <a:solidFill>
                  <a:srgbClr val="000000"/>
                </a:solidFill>
                <a:latin typeface="Times New Roman" pitchFamily="1" panose="02020603050405020304"/>
              </a:rPr>
              <a:t>Enología </a:t>
            </a:r>
          </a:p>
        </p:txBody>
      </p:sp>
      <p:sp>
        <p:nvSpPr>
          <p:cNvPr id="133" name=""/>
          <p:cNvSpPr/>
          <p:nvPr>
            <p:ph type="body" idx="10"/>
          </p:nvPr>
        </p:nvSpPr>
        <p:spPr>
          <a:xfrm>
            <a:off x="4923790" y="8769350"/>
            <a:ext cx="39687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5">
                <a:solidFill>
                  <a:srgbClr val="000000"/>
                </a:solidFill>
                <a:latin typeface="Times New Roman" pitchFamily="1" panose="02020603050405020304"/>
              </a:rPr>
              <a:t>Física </a:t>
            </a:r>
          </a:p>
        </p:txBody>
      </p:sp>
      <p:sp>
        <p:nvSpPr>
          <p:cNvPr id="134" name=""/>
          <p:cNvSpPr/>
          <p:nvPr>
            <p:ph type="body" idx="10"/>
          </p:nvPr>
        </p:nvSpPr>
        <p:spPr>
          <a:xfrm>
            <a:off x="4923790" y="8900160"/>
            <a:ext cx="51562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70">
                <a:solidFill>
                  <a:srgbClr val="000000"/>
                </a:solidFill>
                <a:latin typeface="Times New Roman" pitchFamily="1" panose="02020603050405020304"/>
              </a:rPr>
              <a:t>Química </a:t>
            </a:r>
          </a:p>
        </p:txBody>
      </p:sp>
      <p:sp>
        <p:nvSpPr>
          <p:cNvPr id="135" name=""/>
          <p:cNvSpPr/>
          <p:nvPr>
            <p:ph type="body" idx="10"/>
          </p:nvPr>
        </p:nvSpPr>
        <p:spPr>
          <a:xfrm>
            <a:off x="4986655" y="9031605"/>
            <a:ext cx="46609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45">
                <a:solidFill>
                  <a:srgbClr val="000000"/>
                </a:solidFill>
                <a:latin typeface="Times New Roman" pitchFamily="1" panose="02020603050405020304"/>
              </a:rPr>
              <a:t>Biológicas </a:t>
            </a:r>
          </a:p>
        </p:txBody>
      </p:sp>
      <p:sp>
        <p:nvSpPr>
          <p:cNvPr id="136" name=""/>
          <p:cNvSpPr/>
          <p:nvPr>
            <p:ph type="body" idx="10"/>
          </p:nvPr>
        </p:nvSpPr>
        <p:spPr>
          <a:xfrm>
            <a:off x="4986655" y="9162415"/>
            <a:ext cx="8928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5">
                <a:solidFill>
                  <a:srgbClr val="000000"/>
                </a:solidFill>
                <a:latin typeface="Times New Roman" pitchFamily="1" panose="02020603050405020304"/>
              </a:rPr>
              <a:t>Ingeniería Química </a:t>
            </a:r>
          </a:p>
        </p:txBody>
      </p:sp>
      <p:sp>
        <p:nvSpPr>
          <p:cNvPr id="137" name=""/>
          <p:cNvSpPr/>
          <p:nvPr>
            <p:ph type="body" idx="10"/>
          </p:nvPr>
        </p:nvSpPr>
        <p:spPr>
          <a:xfrm>
            <a:off x="4300855" y="1177925"/>
            <a:ext cx="527050" cy="12700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25">
                <a:solidFill>
                  <a:srgbClr val="000000"/>
                </a:solidFill>
                <a:latin typeface="Times New Roman" pitchFamily="1" panose="02020603050405020304"/>
              </a:rPr>
              <a:t>03/12/2001 </a:t>
            </a:r>
          </a:p>
        </p:txBody>
      </p:sp>
      <p:sp>
        <p:nvSpPr>
          <p:cNvPr id="138" name=""/>
          <p:cNvSpPr/>
          <p:nvPr>
            <p:ph type="body" idx="10"/>
          </p:nvPr>
        </p:nvSpPr>
        <p:spPr>
          <a:xfrm>
            <a:off x="4300855" y="1304925"/>
            <a:ext cx="52705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21/12/2001 </a:t>
            </a:r>
          </a:p>
        </p:txBody>
      </p:sp>
      <p:sp>
        <p:nvSpPr>
          <p:cNvPr id="139" name=""/>
          <p:cNvSpPr/>
          <p:nvPr>
            <p:ph type="body" idx="10"/>
          </p:nvPr>
        </p:nvSpPr>
        <p:spPr>
          <a:xfrm>
            <a:off x="4300855" y="1435735"/>
            <a:ext cx="52705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21/12/2001 </a:t>
            </a:r>
          </a:p>
        </p:txBody>
      </p:sp>
      <p:sp>
        <p:nvSpPr>
          <p:cNvPr id="140" name=""/>
          <p:cNvSpPr/>
          <p:nvPr>
            <p:ph type="body" idx="10"/>
          </p:nvPr>
        </p:nvSpPr>
        <p:spPr>
          <a:xfrm>
            <a:off x="4300855" y="1567180"/>
            <a:ext cx="52705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21/12/2001 </a:t>
            </a:r>
          </a:p>
        </p:txBody>
      </p:sp>
      <p:sp>
        <p:nvSpPr>
          <p:cNvPr id="141" name=""/>
          <p:cNvSpPr/>
          <p:nvPr>
            <p:ph type="body" idx="10"/>
          </p:nvPr>
        </p:nvSpPr>
        <p:spPr>
          <a:xfrm>
            <a:off x="4300855" y="169799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05/02/2002 </a:t>
            </a:r>
          </a:p>
        </p:txBody>
      </p:sp>
      <p:sp>
        <p:nvSpPr>
          <p:cNvPr id="142" name=""/>
          <p:cNvSpPr/>
          <p:nvPr>
            <p:ph type="body" idx="10"/>
          </p:nvPr>
        </p:nvSpPr>
        <p:spPr>
          <a:xfrm>
            <a:off x="4300855" y="1828800"/>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08/02/2002 </a:t>
            </a:r>
          </a:p>
        </p:txBody>
      </p:sp>
      <p:sp>
        <p:nvSpPr>
          <p:cNvPr id="143" name=""/>
          <p:cNvSpPr/>
          <p:nvPr>
            <p:ph type="body" idx="10"/>
          </p:nvPr>
        </p:nvSpPr>
        <p:spPr>
          <a:xfrm>
            <a:off x="4300855" y="1960245"/>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21/02/2002 </a:t>
            </a:r>
          </a:p>
        </p:txBody>
      </p:sp>
      <p:sp>
        <p:nvSpPr>
          <p:cNvPr id="144" name=""/>
          <p:cNvSpPr/>
          <p:nvPr>
            <p:ph type="body" idx="10"/>
          </p:nvPr>
        </p:nvSpPr>
        <p:spPr>
          <a:xfrm>
            <a:off x="4300855" y="2091055"/>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04/03/2002 </a:t>
            </a:r>
          </a:p>
        </p:txBody>
      </p:sp>
      <p:sp>
        <p:nvSpPr>
          <p:cNvPr id="145" name=""/>
          <p:cNvSpPr/>
          <p:nvPr>
            <p:ph type="body" idx="10"/>
          </p:nvPr>
        </p:nvSpPr>
        <p:spPr>
          <a:xfrm>
            <a:off x="4300855" y="222250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22/03/2002 </a:t>
            </a:r>
          </a:p>
        </p:txBody>
      </p:sp>
      <p:sp>
        <p:nvSpPr>
          <p:cNvPr id="146" name=""/>
          <p:cNvSpPr/>
          <p:nvPr>
            <p:ph type="body" idx="10"/>
          </p:nvPr>
        </p:nvSpPr>
        <p:spPr>
          <a:xfrm>
            <a:off x="4300855" y="235331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04/04/2002 </a:t>
            </a:r>
          </a:p>
        </p:txBody>
      </p:sp>
      <p:sp>
        <p:nvSpPr>
          <p:cNvPr id="147" name=""/>
          <p:cNvSpPr/>
          <p:nvPr>
            <p:ph type="body" idx="10"/>
          </p:nvPr>
        </p:nvSpPr>
        <p:spPr>
          <a:xfrm>
            <a:off x="4300855" y="2484120"/>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05/04/2002 </a:t>
            </a:r>
          </a:p>
        </p:txBody>
      </p:sp>
      <p:sp>
        <p:nvSpPr>
          <p:cNvPr id="148" name=""/>
          <p:cNvSpPr/>
          <p:nvPr>
            <p:ph type="body" idx="10"/>
          </p:nvPr>
        </p:nvSpPr>
        <p:spPr>
          <a:xfrm>
            <a:off x="4300855" y="2615565"/>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07/05/2002 </a:t>
            </a:r>
          </a:p>
        </p:txBody>
      </p:sp>
      <p:sp>
        <p:nvSpPr>
          <p:cNvPr id="149" name=""/>
          <p:cNvSpPr/>
          <p:nvPr>
            <p:ph type="body" idx="10"/>
          </p:nvPr>
        </p:nvSpPr>
        <p:spPr>
          <a:xfrm>
            <a:off x="4300855" y="2746375"/>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06/06/2002 </a:t>
            </a:r>
          </a:p>
        </p:txBody>
      </p:sp>
      <p:sp>
        <p:nvSpPr>
          <p:cNvPr id="150" name=""/>
          <p:cNvSpPr/>
          <p:nvPr>
            <p:ph type="body" idx="10"/>
          </p:nvPr>
        </p:nvSpPr>
        <p:spPr>
          <a:xfrm>
            <a:off x="4306570" y="2877820"/>
            <a:ext cx="5245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10/06/2002 </a:t>
            </a:r>
          </a:p>
        </p:txBody>
      </p:sp>
      <p:sp>
        <p:nvSpPr>
          <p:cNvPr id="151" name=""/>
          <p:cNvSpPr/>
          <p:nvPr>
            <p:ph type="body" idx="10"/>
          </p:nvPr>
        </p:nvSpPr>
        <p:spPr>
          <a:xfrm>
            <a:off x="4300855" y="300863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01/07/2002 </a:t>
            </a:r>
          </a:p>
        </p:txBody>
      </p:sp>
      <p:sp>
        <p:nvSpPr>
          <p:cNvPr id="152" name=""/>
          <p:cNvSpPr/>
          <p:nvPr>
            <p:ph type="body" idx="10"/>
          </p:nvPr>
        </p:nvSpPr>
        <p:spPr>
          <a:xfrm>
            <a:off x="4300855" y="3139440"/>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08/07/2002 </a:t>
            </a:r>
          </a:p>
        </p:txBody>
      </p:sp>
      <p:sp>
        <p:nvSpPr>
          <p:cNvPr id="153" name=""/>
          <p:cNvSpPr/>
          <p:nvPr>
            <p:ph type="body" idx="10"/>
          </p:nvPr>
        </p:nvSpPr>
        <p:spPr>
          <a:xfrm>
            <a:off x="4306570" y="3270885"/>
            <a:ext cx="5245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18/07/2002 </a:t>
            </a:r>
          </a:p>
        </p:txBody>
      </p:sp>
      <p:sp>
        <p:nvSpPr>
          <p:cNvPr id="154" name=""/>
          <p:cNvSpPr/>
          <p:nvPr>
            <p:ph type="body" idx="10"/>
          </p:nvPr>
        </p:nvSpPr>
        <p:spPr>
          <a:xfrm>
            <a:off x="4300855" y="3401695"/>
            <a:ext cx="53022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20/09/2002 </a:t>
            </a:r>
          </a:p>
        </p:txBody>
      </p:sp>
      <p:sp>
        <p:nvSpPr>
          <p:cNvPr id="155" name=""/>
          <p:cNvSpPr/>
          <p:nvPr>
            <p:ph type="body" idx="10"/>
          </p:nvPr>
        </p:nvSpPr>
        <p:spPr>
          <a:xfrm>
            <a:off x="4306570" y="3533140"/>
            <a:ext cx="5245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14/10/2002 </a:t>
            </a:r>
          </a:p>
        </p:txBody>
      </p:sp>
      <p:sp>
        <p:nvSpPr>
          <p:cNvPr id="156" name=""/>
          <p:cNvSpPr/>
          <p:nvPr>
            <p:ph type="body" idx="10"/>
          </p:nvPr>
        </p:nvSpPr>
        <p:spPr>
          <a:xfrm>
            <a:off x="4300855" y="366395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25/10/2002 </a:t>
            </a:r>
          </a:p>
        </p:txBody>
      </p:sp>
      <p:sp>
        <p:nvSpPr>
          <p:cNvPr id="157" name=""/>
          <p:cNvSpPr/>
          <p:nvPr>
            <p:ph type="body" idx="10"/>
          </p:nvPr>
        </p:nvSpPr>
        <p:spPr>
          <a:xfrm>
            <a:off x="4300855" y="3794760"/>
            <a:ext cx="53022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5">
                <a:solidFill>
                  <a:srgbClr val="000000"/>
                </a:solidFill>
                <a:latin typeface="Times New Roman" pitchFamily="1" panose="02020603050405020304"/>
              </a:rPr>
              <a:t>08/11/2002 </a:t>
            </a:r>
          </a:p>
        </p:txBody>
      </p:sp>
      <p:sp>
        <p:nvSpPr>
          <p:cNvPr id="158" name=""/>
          <p:cNvSpPr/>
          <p:nvPr>
            <p:ph type="body" idx="10"/>
          </p:nvPr>
        </p:nvSpPr>
        <p:spPr>
          <a:xfrm>
            <a:off x="4306570" y="3925570"/>
            <a:ext cx="52451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14/11/2002 </a:t>
            </a:r>
          </a:p>
        </p:txBody>
      </p:sp>
      <p:sp>
        <p:nvSpPr>
          <p:cNvPr id="159" name=""/>
          <p:cNvSpPr/>
          <p:nvPr>
            <p:ph type="body" idx="10"/>
          </p:nvPr>
        </p:nvSpPr>
        <p:spPr>
          <a:xfrm>
            <a:off x="4306570" y="4053840"/>
            <a:ext cx="52451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17/12/2002 </a:t>
            </a:r>
          </a:p>
        </p:txBody>
      </p:sp>
      <p:sp>
        <p:nvSpPr>
          <p:cNvPr id="160" name=""/>
          <p:cNvSpPr/>
          <p:nvPr>
            <p:ph type="body" idx="10"/>
          </p:nvPr>
        </p:nvSpPr>
        <p:spPr>
          <a:xfrm>
            <a:off x="4306570" y="4185285"/>
            <a:ext cx="52451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18/12/2002 </a:t>
            </a:r>
          </a:p>
        </p:txBody>
      </p:sp>
      <p:sp>
        <p:nvSpPr>
          <p:cNvPr id="161" name=""/>
          <p:cNvSpPr/>
          <p:nvPr>
            <p:ph type="body" idx="10"/>
          </p:nvPr>
        </p:nvSpPr>
        <p:spPr>
          <a:xfrm>
            <a:off x="4306570" y="4316095"/>
            <a:ext cx="52451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5">
                <a:solidFill>
                  <a:srgbClr val="000000"/>
                </a:solidFill>
                <a:latin typeface="Times New Roman" pitchFamily="1" panose="02020603050405020304"/>
              </a:rPr>
              <a:t>18/12/2002 </a:t>
            </a:r>
          </a:p>
        </p:txBody>
      </p:sp>
      <p:sp>
        <p:nvSpPr>
          <p:cNvPr id="162" name=""/>
          <p:cNvSpPr/>
          <p:nvPr>
            <p:ph type="body" idx="10"/>
          </p:nvPr>
        </p:nvSpPr>
        <p:spPr>
          <a:xfrm>
            <a:off x="4306570" y="444754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13/03/2003 </a:t>
            </a:r>
          </a:p>
        </p:txBody>
      </p:sp>
      <p:sp>
        <p:nvSpPr>
          <p:cNvPr id="163" name=""/>
          <p:cNvSpPr/>
          <p:nvPr>
            <p:ph type="body" idx="10"/>
          </p:nvPr>
        </p:nvSpPr>
        <p:spPr>
          <a:xfrm>
            <a:off x="4300855" y="457835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07/04/2003 </a:t>
            </a:r>
          </a:p>
        </p:txBody>
      </p:sp>
      <p:sp>
        <p:nvSpPr>
          <p:cNvPr id="164" name=""/>
          <p:cNvSpPr/>
          <p:nvPr>
            <p:ph type="body" idx="10"/>
          </p:nvPr>
        </p:nvSpPr>
        <p:spPr>
          <a:xfrm>
            <a:off x="4300855" y="470916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07/04/2003 </a:t>
            </a:r>
          </a:p>
        </p:txBody>
      </p:sp>
      <p:sp>
        <p:nvSpPr>
          <p:cNvPr id="165" name=""/>
          <p:cNvSpPr/>
          <p:nvPr>
            <p:ph type="body" idx="10"/>
          </p:nvPr>
        </p:nvSpPr>
        <p:spPr>
          <a:xfrm>
            <a:off x="4300855" y="484060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25/04/2003 </a:t>
            </a:r>
          </a:p>
        </p:txBody>
      </p:sp>
      <p:sp>
        <p:nvSpPr>
          <p:cNvPr id="166" name=""/>
          <p:cNvSpPr/>
          <p:nvPr>
            <p:ph type="body" idx="10"/>
          </p:nvPr>
        </p:nvSpPr>
        <p:spPr>
          <a:xfrm>
            <a:off x="4306570" y="4971415"/>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13/05/2003 </a:t>
            </a:r>
          </a:p>
        </p:txBody>
      </p:sp>
      <p:sp>
        <p:nvSpPr>
          <p:cNvPr id="167" name=""/>
          <p:cNvSpPr/>
          <p:nvPr>
            <p:ph type="body" idx="10"/>
          </p:nvPr>
        </p:nvSpPr>
        <p:spPr>
          <a:xfrm>
            <a:off x="4300855" y="510286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21/05/2003 </a:t>
            </a:r>
          </a:p>
        </p:txBody>
      </p:sp>
      <p:sp>
        <p:nvSpPr>
          <p:cNvPr id="168" name=""/>
          <p:cNvSpPr/>
          <p:nvPr>
            <p:ph type="body" idx="10"/>
          </p:nvPr>
        </p:nvSpPr>
        <p:spPr>
          <a:xfrm>
            <a:off x="4300855" y="523367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23/05/2003 </a:t>
            </a:r>
          </a:p>
        </p:txBody>
      </p:sp>
      <p:sp>
        <p:nvSpPr>
          <p:cNvPr id="169" name=""/>
          <p:cNvSpPr/>
          <p:nvPr>
            <p:ph type="body" idx="10"/>
          </p:nvPr>
        </p:nvSpPr>
        <p:spPr>
          <a:xfrm>
            <a:off x="4300855" y="536448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27/05/2003 </a:t>
            </a:r>
          </a:p>
        </p:txBody>
      </p:sp>
      <p:sp>
        <p:nvSpPr>
          <p:cNvPr id="170" name=""/>
          <p:cNvSpPr/>
          <p:nvPr>
            <p:ph type="body" idx="10"/>
          </p:nvPr>
        </p:nvSpPr>
        <p:spPr>
          <a:xfrm>
            <a:off x="4300855" y="549592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29/05/2003 </a:t>
            </a:r>
          </a:p>
        </p:txBody>
      </p:sp>
      <p:sp>
        <p:nvSpPr>
          <p:cNvPr id="171" name=""/>
          <p:cNvSpPr/>
          <p:nvPr>
            <p:ph type="body" idx="10"/>
          </p:nvPr>
        </p:nvSpPr>
        <p:spPr>
          <a:xfrm>
            <a:off x="4306570" y="5626735"/>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19/06/2003 </a:t>
            </a:r>
          </a:p>
        </p:txBody>
      </p:sp>
      <p:sp>
        <p:nvSpPr>
          <p:cNvPr id="172" name=""/>
          <p:cNvSpPr/>
          <p:nvPr>
            <p:ph type="body" idx="10"/>
          </p:nvPr>
        </p:nvSpPr>
        <p:spPr>
          <a:xfrm>
            <a:off x="4306570" y="575818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11/07/2003 </a:t>
            </a:r>
          </a:p>
        </p:txBody>
      </p:sp>
      <p:sp>
        <p:nvSpPr>
          <p:cNvPr id="173" name=""/>
          <p:cNvSpPr/>
          <p:nvPr>
            <p:ph type="body" idx="10"/>
          </p:nvPr>
        </p:nvSpPr>
        <p:spPr>
          <a:xfrm>
            <a:off x="4306570" y="588899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14/07/2003 </a:t>
            </a:r>
          </a:p>
        </p:txBody>
      </p:sp>
      <p:sp>
        <p:nvSpPr>
          <p:cNvPr id="174" name=""/>
          <p:cNvSpPr/>
          <p:nvPr>
            <p:ph type="body" idx="10"/>
          </p:nvPr>
        </p:nvSpPr>
        <p:spPr>
          <a:xfrm>
            <a:off x="4300855" y="601980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23/07/2003 </a:t>
            </a:r>
          </a:p>
        </p:txBody>
      </p:sp>
      <p:sp>
        <p:nvSpPr>
          <p:cNvPr id="175" name=""/>
          <p:cNvSpPr/>
          <p:nvPr>
            <p:ph type="body" idx="10"/>
          </p:nvPr>
        </p:nvSpPr>
        <p:spPr>
          <a:xfrm>
            <a:off x="4300855" y="615124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04/09/2003 </a:t>
            </a:r>
          </a:p>
        </p:txBody>
      </p:sp>
      <p:sp>
        <p:nvSpPr>
          <p:cNvPr id="176" name=""/>
          <p:cNvSpPr/>
          <p:nvPr>
            <p:ph type="body" idx="10"/>
          </p:nvPr>
        </p:nvSpPr>
        <p:spPr>
          <a:xfrm>
            <a:off x="4306570" y="6282055"/>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11/09/2003 </a:t>
            </a:r>
          </a:p>
        </p:txBody>
      </p:sp>
      <p:sp>
        <p:nvSpPr>
          <p:cNvPr id="177" name=""/>
          <p:cNvSpPr/>
          <p:nvPr>
            <p:ph type="body" idx="10"/>
          </p:nvPr>
        </p:nvSpPr>
        <p:spPr>
          <a:xfrm>
            <a:off x="4306570" y="641350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16/09/2003 </a:t>
            </a:r>
          </a:p>
        </p:txBody>
      </p:sp>
      <p:sp>
        <p:nvSpPr>
          <p:cNvPr id="178" name=""/>
          <p:cNvSpPr/>
          <p:nvPr>
            <p:ph type="body" idx="10"/>
          </p:nvPr>
        </p:nvSpPr>
        <p:spPr>
          <a:xfrm>
            <a:off x="4300855" y="654431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24/09/2003 </a:t>
            </a:r>
          </a:p>
        </p:txBody>
      </p:sp>
      <p:sp>
        <p:nvSpPr>
          <p:cNvPr id="179" name=""/>
          <p:cNvSpPr/>
          <p:nvPr>
            <p:ph type="body" idx="10"/>
          </p:nvPr>
        </p:nvSpPr>
        <p:spPr>
          <a:xfrm>
            <a:off x="4300855" y="667512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30/09/2003 </a:t>
            </a:r>
          </a:p>
        </p:txBody>
      </p:sp>
      <p:sp>
        <p:nvSpPr>
          <p:cNvPr id="180" name=""/>
          <p:cNvSpPr/>
          <p:nvPr>
            <p:ph type="body" idx="10"/>
          </p:nvPr>
        </p:nvSpPr>
        <p:spPr>
          <a:xfrm>
            <a:off x="4306570" y="6806565"/>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10/10/2003 </a:t>
            </a:r>
          </a:p>
        </p:txBody>
      </p:sp>
      <p:sp>
        <p:nvSpPr>
          <p:cNvPr id="181" name=""/>
          <p:cNvSpPr/>
          <p:nvPr>
            <p:ph type="body" idx="10"/>
          </p:nvPr>
        </p:nvSpPr>
        <p:spPr>
          <a:xfrm>
            <a:off x="4300855" y="6937375"/>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20/10/2003 </a:t>
            </a:r>
          </a:p>
        </p:txBody>
      </p:sp>
      <p:sp>
        <p:nvSpPr>
          <p:cNvPr id="182" name=""/>
          <p:cNvSpPr/>
          <p:nvPr>
            <p:ph type="body" idx="10"/>
          </p:nvPr>
        </p:nvSpPr>
        <p:spPr>
          <a:xfrm>
            <a:off x="4300855" y="706882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05/12/2003 </a:t>
            </a:r>
          </a:p>
        </p:txBody>
      </p:sp>
      <p:sp>
        <p:nvSpPr>
          <p:cNvPr id="183" name=""/>
          <p:cNvSpPr/>
          <p:nvPr>
            <p:ph type="body" idx="10"/>
          </p:nvPr>
        </p:nvSpPr>
        <p:spPr>
          <a:xfrm>
            <a:off x="4306570" y="719963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19/12/2003 </a:t>
            </a:r>
          </a:p>
        </p:txBody>
      </p:sp>
      <p:sp>
        <p:nvSpPr>
          <p:cNvPr id="184" name=""/>
          <p:cNvSpPr/>
          <p:nvPr>
            <p:ph type="body" idx="10"/>
          </p:nvPr>
        </p:nvSpPr>
        <p:spPr>
          <a:xfrm>
            <a:off x="4300855" y="733044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24/01/2004 </a:t>
            </a:r>
          </a:p>
        </p:txBody>
      </p:sp>
      <p:sp>
        <p:nvSpPr>
          <p:cNvPr id="185" name=""/>
          <p:cNvSpPr/>
          <p:nvPr>
            <p:ph type="body" idx="10"/>
          </p:nvPr>
        </p:nvSpPr>
        <p:spPr>
          <a:xfrm>
            <a:off x="4300855" y="7461250"/>
            <a:ext cx="533400" cy="12827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05/02/2004 </a:t>
            </a:r>
          </a:p>
        </p:txBody>
      </p:sp>
      <p:sp>
        <p:nvSpPr>
          <p:cNvPr id="186" name=""/>
          <p:cNvSpPr/>
          <p:nvPr>
            <p:ph type="body" idx="10"/>
          </p:nvPr>
        </p:nvSpPr>
        <p:spPr>
          <a:xfrm>
            <a:off x="4306570" y="7589520"/>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12/02/2004 </a:t>
            </a:r>
          </a:p>
        </p:txBody>
      </p:sp>
      <p:sp>
        <p:nvSpPr>
          <p:cNvPr id="187" name=""/>
          <p:cNvSpPr/>
          <p:nvPr>
            <p:ph type="body" idx="10"/>
          </p:nvPr>
        </p:nvSpPr>
        <p:spPr>
          <a:xfrm>
            <a:off x="4300855" y="772096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03/03/2004 </a:t>
            </a:r>
          </a:p>
        </p:txBody>
      </p:sp>
      <p:sp>
        <p:nvSpPr>
          <p:cNvPr id="188" name=""/>
          <p:cNvSpPr/>
          <p:nvPr>
            <p:ph type="body" idx="10"/>
          </p:nvPr>
        </p:nvSpPr>
        <p:spPr>
          <a:xfrm>
            <a:off x="4300855" y="7851775"/>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05/03/2004 </a:t>
            </a:r>
          </a:p>
        </p:txBody>
      </p:sp>
      <p:sp>
        <p:nvSpPr>
          <p:cNvPr id="189" name=""/>
          <p:cNvSpPr/>
          <p:nvPr>
            <p:ph type="body" idx="10"/>
          </p:nvPr>
        </p:nvSpPr>
        <p:spPr>
          <a:xfrm>
            <a:off x="4306570" y="798322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17/03/2004 </a:t>
            </a:r>
          </a:p>
        </p:txBody>
      </p:sp>
      <p:sp>
        <p:nvSpPr>
          <p:cNvPr id="190" name=""/>
          <p:cNvSpPr/>
          <p:nvPr>
            <p:ph type="body" idx="10"/>
          </p:nvPr>
        </p:nvSpPr>
        <p:spPr>
          <a:xfrm>
            <a:off x="4300855" y="8114030"/>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30/03/2004 </a:t>
            </a:r>
          </a:p>
        </p:txBody>
      </p:sp>
      <p:sp>
        <p:nvSpPr>
          <p:cNvPr id="191" name=""/>
          <p:cNvSpPr/>
          <p:nvPr>
            <p:ph type="body" idx="10"/>
          </p:nvPr>
        </p:nvSpPr>
        <p:spPr>
          <a:xfrm>
            <a:off x="4300855" y="824484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21/05/2004 </a:t>
            </a:r>
          </a:p>
        </p:txBody>
      </p:sp>
      <p:sp>
        <p:nvSpPr>
          <p:cNvPr id="192" name=""/>
          <p:cNvSpPr/>
          <p:nvPr>
            <p:ph type="body" idx="10"/>
          </p:nvPr>
        </p:nvSpPr>
        <p:spPr>
          <a:xfrm>
            <a:off x="4300855" y="837628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29/06/2004 </a:t>
            </a:r>
          </a:p>
        </p:txBody>
      </p:sp>
      <p:sp>
        <p:nvSpPr>
          <p:cNvPr id="193" name=""/>
          <p:cNvSpPr/>
          <p:nvPr>
            <p:ph type="body" idx="10"/>
          </p:nvPr>
        </p:nvSpPr>
        <p:spPr>
          <a:xfrm>
            <a:off x="4306570" y="8507095"/>
            <a:ext cx="527685"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13/07/2004 </a:t>
            </a:r>
          </a:p>
        </p:txBody>
      </p:sp>
      <p:sp>
        <p:nvSpPr>
          <p:cNvPr id="194" name=""/>
          <p:cNvSpPr/>
          <p:nvPr>
            <p:ph type="body" idx="10"/>
          </p:nvPr>
        </p:nvSpPr>
        <p:spPr>
          <a:xfrm>
            <a:off x="4306570" y="863854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14/07/2004 </a:t>
            </a:r>
          </a:p>
        </p:txBody>
      </p:sp>
      <p:sp>
        <p:nvSpPr>
          <p:cNvPr id="195" name=""/>
          <p:cNvSpPr/>
          <p:nvPr>
            <p:ph type="body" idx="10"/>
          </p:nvPr>
        </p:nvSpPr>
        <p:spPr>
          <a:xfrm>
            <a:off x="4306570" y="8769350"/>
            <a:ext cx="527685"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15/07/2004 </a:t>
            </a:r>
          </a:p>
        </p:txBody>
      </p:sp>
      <p:sp>
        <p:nvSpPr>
          <p:cNvPr id="196" name=""/>
          <p:cNvSpPr/>
          <p:nvPr>
            <p:ph type="body" idx="10"/>
          </p:nvPr>
        </p:nvSpPr>
        <p:spPr>
          <a:xfrm>
            <a:off x="4300855" y="8900160"/>
            <a:ext cx="533400" cy="13144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21/07/2004 </a:t>
            </a:r>
          </a:p>
        </p:txBody>
      </p:sp>
      <p:sp>
        <p:nvSpPr>
          <p:cNvPr id="197" name=""/>
          <p:cNvSpPr/>
          <p:nvPr>
            <p:ph type="body" idx="10"/>
          </p:nvPr>
        </p:nvSpPr>
        <p:spPr>
          <a:xfrm>
            <a:off x="4300855" y="9031605"/>
            <a:ext cx="533400" cy="13081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20">
                <a:solidFill>
                  <a:srgbClr val="000000"/>
                </a:solidFill>
                <a:latin typeface="Times New Roman" pitchFamily="1" panose="02020603050405020304"/>
              </a:rPr>
              <a:t>23/09/2004 </a:t>
            </a:r>
          </a:p>
        </p:txBody>
      </p:sp>
      <p:sp>
        <p:nvSpPr>
          <p:cNvPr id="198" name=""/>
          <p:cNvSpPr/>
          <p:nvPr>
            <p:ph type="body" idx="10"/>
          </p:nvPr>
        </p:nvSpPr>
        <p:spPr>
          <a:xfrm>
            <a:off x="4306570" y="9162415"/>
            <a:ext cx="527685" cy="13525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30">
                <a:solidFill>
                  <a:srgbClr val="000000"/>
                </a:solidFill>
                <a:latin typeface="Times New Roman" pitchFamily="1" panose="02020603050405020304"/>
              </a:rPr>
              <a:t>13/10/2004 </a:t>
            </a:r>
          </a:p>
        </p:txBody>
      </p:sp>
    </p:spTree>
  </p:cSld>
  <p:clrMapOvr>
    <a:masterClrMapping/>
  </p:clrMapOvr>
</p:sld>
</file>

<file path=ppt/slides/slide2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24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65"/>
              </a:spcAft>
              <a:tabLst>
                <a:tab algn="r" pos="5440680"/>
              </a:tabLst>
            </a:pPr>
            <a:r>
              <a:rPr lang="es-ES" sz="1150" spc="0">
                <a:solidFill>
                  <a:srgbClr val="000000"/>
                </a:solidFill>
                <a:latin typeface="Arial" pitchFamily="2" panose="02020603050405020304"/>
              </a:rPr>
              <a:t>216 </a:t>
            </a:r>
            <a:r>
              <a:rPr lang="es-ES" sz="1050" b="1" spc="0">
                <a:solidFill>
                  <a:srgbClr val="000000"/>
                </a:solidFill>
                <a:latin typeface="Bookman Old Style" pitchFamily="1" panose="02020603050405020304"/>
              </a:rPr>
              <a:t>6.2. Estudiantes egresados </a:t>
            </a:r>
          </a:p>
        </p:txBody>
      </p:sp>
      <p:sp>
        <p:nvSpPr>
          <p:cNvPr id="3" name=""/>
          <p:cNvSpPr/>
          <p:nvPr>
            <p:ph type="body" idx="10"/>
          </p:nvPr>
        </p:nvSpPr>
        <p:spPr>
          <a:xfrm>
            <a:off x="1054735" y="681990"/>
            <a:ext cx="5486400" cy="344805"/>
          </a:xfrm>
          <a:prstGeom prst="rect">
            <a:avLst/>
          </a:prstGeom>
          <a:noFill/>
          <a:ln w="0" cmpd="sng">
            <a:noFill/>
            <a:prstDash val="solid"/>
          </a:ln>
        </p:spPr>
        <p:txBody>
          <a:bodyPr vert="horz" lIns="0" tIns="213995" rIns="0" bIns="0" anchor="t"/>
          <a:lstStyle/>
          <a:p>
            <a:pPr marL="45720" marR="0" indent="0" algn="ctr">
              <a:lnSpc>
                <a:spcPts val="1000"/>
              </a:lnSpc>
              <a:spcAft>
                <a:spcPts val="0"/>
              </a:spcAft>
            </a:pPr>
            <a:r>
              <a:rPr lang="es-ES" sz="850" spc="30">
                <a:solidFill>
                  <a:srgbClr val="000000"/>
                </a:solidFill>
                <a:latin typeface="Times New Roman" pitchFamily="1" panose="02020603050405020304"/>
              </a:rPr>
              <a:t>LICENCIADOS CON TRABAJO DE GRADO EN LA FACULTAD DE CIENCIAS. 2000–2019 </a:t>
            </a:r>
          </a:p>
        </p:txBody>
      </p:sp>
      <p:graphicFrame>
        <p:nvGraphicFramePr>
          <p:cNvPr id="5" name=""/>
          <p:cNvGraphicFramePr>
            <a:graphicFrameLocks noGrp="1"/>
          </p:cNvGraphicFramePr>
          <p:nvPr/>
        </p:nvGraphicFramePr>
        <p:xfrm>
          <a:off x="1454150" y="1033145"/>
          <a:ext cx="5486400" cy="8704580"/>
        </p:xfrm>
        <a:graphic>
          <a:graphicData uri="http://schemas.openxmlformats.org/drawingml/2006/table">
            <a:tbl>
              <a:tblGrid>
                <a:gridCol w="2749550"/>
                <a:gridCol w="685800"/>
                <a:gridCol w="1249045"/>
              </a:tblGrid>
              <a:tr h="1435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POCOSTALES BUENAVIDA, JUAN PABLO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20/10/2004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DONOSO MORCILLO, MARIA GUADALUPE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20/12/2004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GARCIA BERENGUIAIN, MIGUEL ANGEL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23/12/2004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FERNANDEZ RODRIGUEZ, JUANA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21/02/2005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DEL PINO LUNA, BIENVENIDO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04/03/2005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PERIANES CARRASCO, MARIO JAVIER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14/06/2005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SANCHEZ ROMERO, MARIA ANTONIA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30/06/2005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GUERRA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ARCADIO LUIS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12/07/2005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ANTON MARTINEZ, MANUEL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15/07/2005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GOMEZ FERNANDEZ, CAROLINA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16/07/2005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BORRERO LOPEZ, OSCAR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25/07/2005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CORCOBADO MARQUEZ, MARIA GUADALUPE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12/09/2005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JARDIN POLO, ISAAC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23/09/2005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AIRADO RODRIGUEZ, DIEGO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27/09/2005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GIRALDO REBOLOSO, ESTHER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18/11/2005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MANCHA DE LLANOS, ALICIA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19/12/2005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SALGUERO CORBACHO, ISRAEL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23/02/2006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GONZALEZ SOLTERO, MARIA DEL ROCIO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23/02/2006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NARCISO REPILADO, DAVID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10/03/2006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RODRIGUEZ DOMINGUEZ, FERNANDO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31/03/2006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TAPIA PINEDA, MARIA DOLORES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900"/>
                        </a:lnSpc>
                        <a:spcBef>
                          <a:spcPts val="0"/>
                        </a:spcBef>
                        <a:spcAft>
                          <a:spcPts val="0"/>
                        </a:spcAft>
                      </a:pPr>
                      <a:r>
                        <a:rPr lang="es-ES" sz="850" spc="0">
                          <a:solidFill>
                            <a:srgbClr val="000000"/>
                          </a:solidFill>
                          <a:latin typeface="Times New Roman" pitchFamily="1" panose="02020603050405020304"/>
                        </a:rPr>
                        <a:t>11/05/2006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HINCHADO SANCHEZ–MERO, MARIA DOLORES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22/05/2006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LORENZO GRANADO, GLORIA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29/05/2006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HERMOSO DE MENDOZA GARCIA, MARIA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22/06/2006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ASTILLERO VIVAS, ANTONIO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17/07/2006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MARQUEZ GORDON, MARIA DEL PRADO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21/09/2006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DELGADO MARTINEZ, FRANCISCO JOSE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26/09/2006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GOMEZ CARRETERO, ANTONIO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19/12/2006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BEJARANO HERNANDO, IGNACIO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29/03/2007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FERRERA LLERA, CONRADO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29/05/2007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TORRES GARCIA, PABLO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31/05/2007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HORTIGON VINAGRE, MARIA PURA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20/07/2007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NAVARRO GARMENDIA, JOSE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17/09/2007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SANCHEZ LOPEZ, CRISTINA LUCIA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27/09/2007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GUTIERREZ ESCRIBANO, PILAR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27/09/2007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AQUINOCO MARTIN, ALMUDENA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28/09/2007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CABRERA GOMEZ, DAMASO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09/10/2007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FERNANDEZ LO FASO, RAQUEL PATRICIA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11/10/2007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SANCHEZ GUARDADO, LUIS OSCAR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24/10/2007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MARTIN CORDERO, LETICIA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12/11/2007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RAMIREZ ROSARIO, BEATRIZ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08/01/2008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CHANELON GARCIA, BELEN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28/02/2008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ESPINO PALMA, JAVIER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29/02/2008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LOPEZ BAN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AS, RAQUEL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13/03/2008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PIZARRO REBOLLO, AMANDA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14/03/2008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ROMAN SUERO, SILVIA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02/04/2008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GARCIA MATA, CAROLINA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04/04/2008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MONTAN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 GARCIA, ALFONSO MANUEL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900"/>
                        </a:lnSpc>
                        <a:spcBef>
                          <a:spcPts val="0"/>
                        </a:spcBef>
                        <a:spcAft>
                          <a:spcPts val="0"/>
                        </a:spcAft>
                      </a:pPr>
                      <a:r>
                        <a:rPr lang="es-ES" sz="850" spc="0">
                          <a:solidFill>
                            <a:srgbClr val="000000"/>
                          </a:solidFill>
                          <a:latin typeface="Times New Roman" pitchFamily="1" panose="02020603050405020304"/>
                        </a:rPr>
                        <a:t>14/04/2008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CANTILLO NIEVES, DAVID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15/05/2008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GONZALEZ RICO, FRANCISCO JAVIER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23/05/2008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GARCIA GALLEGO, ANGELA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17/06/2008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AN PARRA, MIGUEL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19/06/2008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FERNANDEZ GARCIA, GUADALUPE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04/07/2008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TORIBIO DELGADO, ANTONIO FERMIN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07/07/2008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MARTINEZ VAZQUEZ, RAFAEL FERNANDO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11/07/2008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GARRIDO ALVAREZ, MARIA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11/07/2008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SANCHEZ PORTILLO, BARBARA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15/09/2008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GORDILLO GUERRERO, ANTONIO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26/09/2008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LOPEZ PIN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ERO, FRANCISCO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26/09/2008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DURAN RODRIGUEZ, MARIA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01/12/2008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GONZALEZ DOMINGUEZ, JOSE MIGUEL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17/12/2008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7160">
                <a:tc>
                  <a:txBody>
                    <a:bodyPr vert="horz" anchor="t"/>
                    <a:lstStyle/>
                    <a:p>
                      <a:pPr marL="115570" marR="0" indent="0" algn="l">
                        <a:lnSpc>
                          <a:spcPts val="1000"/>
                        </a:lnSpc>
                        <a:spcBef>
                          <a:spcPts val="0"/>
                        </a:spcBef>
                        <a:spcAft>
                          <a:spcPts val="45"/>
                        </a:spcAft>
                      </a:pPr>
                      <a:r>
                        <a:rPr lang="es-ES" sz="850" spc="0">
                          <a:solidFill>
                            <a:srgbClr val="000000"/>
                          </a:solidFill>
                          <a:latin typeface="Times New Roman" pitchFamily="1" panose="02020603050405020304"/>
                        </a:rPr>
                        <a:t>MORGADO GARCIA, SARA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155" marR="0" indent="0" algn="l">
                        <a:lnSpc>
                          <a:spcPts val="1000"/>
                        </a:lnSpc>
                        <a:spcBef>
                          <a:spcPts val="0"/>
                        </a:spcBef>
                        <a:spcAft>
                          <a:spcPts val="45"/>
                        </a:spcAft>
                      </a:pPr>
                      <a:r>
                        <a:rPr lang="es-ES" sz="850" spc="0">
                          <a:solidFill>
                            <a:srgbClr val="000000"/>
                          </a:solidFill>
                          <a:latin typeface="Times New Roman" pitchFamily="1" panose="02020603050405020304"/>
                        </a:rPr>
                        <a:t>26/02/2009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155" marR="0" indent="0" algn="l">
                        <a:lnSpc>
                          <a:spcPts val="1000"/>
                        </a:lnSpc>
                        <a:spcBef>
                          <a:spcPts val="0"/>
                        </a:spcBef>
                        <a:spcAft>
                          <a:spcPts val="45"/>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0335">
                <a:tc gridSpan="3">
                  <a:txBody>
                    <a:bodyPr vert="horz" anchor="t"/>
                    <a:lstStyle/>
                    <a:p>
                      <a:pPr marL="2687320" marR="0" indent="0" algn="l">
                        <a:lnSpc>
                          <a:spcPts val="1100"/>
                        </a:lnSpc>
                        <a:spcBef>
                          <a:spcPts val="0"/>
                        </a:spcBef>
                        <a:spcAft>
                          <a:spcPts val="0"/>
                        </a:spcAft>
                      </a:pPr>
                      <a:r>
                        <a:rPr lang="es-ES" sz="105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4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500"/>
              </a:lnSpc>
              <a:spcAft>
                <a:spcPts val="0"/>
              </a:spcAft>
              <a:tabLst>
                <a:tab algn="r" pos="5440680"/>
              </a:tabLst>
            </a:pPr>
            <a:r>
              <a:rPr lang="es-ES" sz="1300" b="1" spc="0">
                <a:solidFill>
                  <a:srgbClr val="000000"/>
                </a:solidFill>
                <a:latin typeface="Garamond" pitchFamily="1" panose="02020603050405020304"/>
              </a:rPr>
              <a:t>6. Estudiantes </a:t>
            </a:r>
            <a:r>
              <a:rPr lang="es-ES" sz="1150" spc="0">
                <a:solidFill>
                  <a:srgbClr val="000000"/>
                </a:solidFill>
                <a:latin typeface="Arial" pitchFamily="2" panose="02020603050405020304"/>
              </a:rPr>
              <a:t>217 </a:t>
            </a:r>
          </a:p>
        </p:txBody>
      </p:sp>
      <p:sp>
        <p:nvSpPr>
          <p:cNvPr id="3" name=""/>
          <p:cNvSpPr/>
          <p:nvPr>
            <p:ph type="body" idx="10"/>
          </p:nvPr>
        </p:nvSpPr>
        <p:spPr>
          <a:xfrm>
            <a:off x="1057910" y="681990"/>
            <a:ext cx="5486400" cy="344805"/>
          </a:xfrm>
          <a:prstGeom prst="rect">
            <a:avLst/>
          </a:prstGeom>
          <a:noFill/>
          <a:ln w="0" cmpd="sng">
            <a:noFill/>
            <a:prstDash val="solid"/>
          </a:ln>
        </p:spPr>
        <p:txBody>
          <a:bodyPr vert="horz" lIns="0" tIns="213995" rIns="0" bIns="0" anchor="t"/>
          <a:lstStyle/>
          <a:p>
            <a:pPr marL="0" marR="0" indent="0" algn="ctr">
              <a:lnSpc>
                <a:spcPts val="1000"/>
              </a:lnSpc>
              <a:spcAft>
                <a:spcPts val="0"/>
              </a:spcAft>
            </a:pPr>
            <a:r>
              <a:rPr lang="es-ES" sz="850" spc="30">
                <a:solidFill>
                  <a:srgbClr val="000000"/>
                </a:solidFill>
                <a:latin typeface="Times New Roman" pitchFamily="1" panose="02020603050405020304"/>
              </a:rPr>
              <a:t>LICENCIADOS CON TRABAJO DE GRADO EN LA FACULTAD DE CIENCIAS. 2000–2019 </a:t>
            </a:r>
          </a:p>
        </p:txBody>
      </p:sp>
      <p:graphicFrame>
        <p:nvGraphicFramePr>
          <p:cNvPr id="5" name=""/>
          <p:cNvGraphicFramePr>
            <a:graphicFrameLocks noGrp="1"/>
          </p:cNvGraphicFramePr>
          <p:nvPr/>
        </p:nvGraphicFramePr>
        <p:xfrm>
          <a:off x="1454150" y="1033145"/>
          <a:ext cx="5486400" cy="8704580"/>
        </p:xfrm>
        <a:graphic>
          <a:graphicData uri="http://schemas.openxmlformats.org/drawingml/2006/table">
            <a:tbl>
              <a:tblGrid>
                <a:gridCol w="2749550"/>
                <a:gridCol w="685800"/>
                <a:gridCol w="1249045"/>
              </a:tblGrid>
              <a:tr h="1435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Licenciado con Grado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2763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GONZALEZ FLORES, DAVID </a:t>
                      </a:r>
                    </a:p>
                  </a:txBody>
                  <a:tcPr anchor="ctr" marL="0" marR="0" marT="0" marB="0">
                    <a:lnL w="6350" cmpd="sng">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17/03/2009 </a:t>
                      </a:r>
                    </a:p>
                  </a:txBody>
                  <a:tcPr anchor="ctr" marL="0" marR="0" marT="0" marB="0">
                    <a:lnL w="36830" cmpd="dbl">
                      <a:solidFill>
                        <a:srgbClr val="000000"/>
                      </a:solidFill>
                      <a:prstDash val="solid"/>
                    </a:lnL>
                    <a:lnR w="36830" cmpd="dbl">
                      <a:solidFill>
                        <a:srgbClr val="000000"/>
                      </a:solidFill>
                      <a:prstDash val="solid"/>
                    </a:lnR>
                    <a:lnT w="6350" cmpd="sng">
                      <a:solidFill>
                        <a:srgbClr val="000000"/>
                      </a:solid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BELLIDO DIAZ, ALBERTO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17/06/2009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ABADES, DAVID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10/07/2009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GARCIA CUESTA, MARIA DEL CONSUELO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13/07/2009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MARTINEZ BORREGUERO, MARIA GUADALUPE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28/07/2009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MONGE PALACIOS, MANUEL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26/11/2009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GODOY CABALLERO, MARIA DEL PILAR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15/12/2009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DELGADO ADAMEZ, JONATHAN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17/12/2009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BECERRA LEON, GRACIA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15/01/2010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HURTADO SANCHEZ, MARIA DEL CARMEN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15/01/2010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RODRIGUEZ RAMIRO, IDELFONSO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26/01/2010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BERNALTE MORGADO, ELENA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27/01/2010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MATA MARTIN, MARIA DEL CARMEN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29/01/2010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VALARES MASA, CRISTINA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01/02/2010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AGUILERA BENITEZ, TEODORO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03/02/2010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BOTE SERRANO, MARIA ELENA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15/03/2010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FERNANDEZ RODRIGUEZ, SANTIAGO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26/03/2010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PALOMEQUE PEINADO, ANTONIO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12/05/2010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RODRIGUEZ CANO, ABRAHAM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21/05/2010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CARABALLO SANCHEZ, ANA MARIA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03/06/2010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CUENCA TORRES, JAVIER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21/06/2010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2827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RUANO SANCHEZ, ANA BELEN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28/06/2010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BEJARANO ESCOBAR, RUTH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13/07/2010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OBREGON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MARIA DE LOS ANGELES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29/10/2010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VAZQUEZ HERNANDEZ, MARIA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26/11/2010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ROLDAN PEREZ, GLORIA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29/11/2010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DOMINGUEZ VALHONDO, DIANA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02/12/2010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GIL AMADO, JOSE ANGEL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03/12/2010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GALDO SANCHEZ, MARIA SOL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10/12/2010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GARCIA PRIETO, FATIMA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31/01/2011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BLANCO ARROYO, MARIA DEL PILAR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09/03/2011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GARCIA MANSO, ANTONIO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11/03/2011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RUEDA HOLGADO, FERNANDO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11/03/2011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OTERO BAZAGO, EVA MARIA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10/06/2011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MORALES HERNANDEZ, ANTONIO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21/06/2011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BARROSO BOGEAT, ADRIAN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28/06/2011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PERERA NUN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EZ, JULIA MARIA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01/07/2011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LEDESMA CANO, BEATRIZ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08/07/2011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TOMAS MARTIN, PATRICIA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21/07/2011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SENERO PEREZ, MARIA ENCARNACION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30/09/2011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GONZALEZ MARTINEZ, CARMEN MARIA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29/11/2011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CESTERO CARRILLO, JUAN JOSE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01/12/2011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DIAZ GARCIA, JUAN JOSE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12/12/2011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HUERTAS SANCHEZ, ANA VICENTA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17/12/2011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MARQUEZ MATAMOROS, GRACIA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16/01/2012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CARO MARROYO, BELEN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23/01/2012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FERNANDEZ GARCIA–PRIETO, FRANCISCO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27/02/2012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FRUTOS PUERTO, SAMUEL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12/03/2012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2827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GARCIA–LONGORIA BATANETE, LUZ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20/04/2012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SANCHEZ HERNANDEZ, GUADALUPE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07/05/2012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PAREJO NIETO, MANUEL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16/05/2012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ZAMORA RODRIGUEZ, VICTOR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16/05/2012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MARTIN TORNERO, ELISABET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17/05/2012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NUN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EZ GONZALEZ, BEATRIZ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21/06/2012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ROMERO FERNANDEZ, MARIA DEL PILAR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27/06/2012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DE LA TORRE PEREZ, JULIAN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28/06/2012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GONZALEZ CASTELLANO, MARIA TERESA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12/07/2012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MATAMOROS CASTELLANO, ESTHER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18/07/2012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GARRIDO ZOIDO, JUAN MANUEL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17/09/2012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SOSA GIL, CONCEPCION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18/09/2012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50" spc="0">
                          <a:solidFill>
                            <a:srgbClr val="000000"/>
                          </a:solidFill>
                          <a:latin typeface="Times New Roman" pitchFamily="1" panose="02020603050405020304"/>
                        </a:rPr>
                        <a:t>FRANCO HERNANDEZ, LOURDES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155" marR="0" indent="0" algn="l">
                        <a:lnSpc>
                          <a:spcPts val="1000"/>
                        </a:lnSpc>
                        <a:spcBef>
                          <a:spcPts val="0"/>
                        </a:spcBef>
                        <a:spcAft>
                          <a:spcPts val="0"/>
                        </a:spcAft>
                      </a:pPr>
                      <a:r>
                        <a:rPr lang="es-ES" sz="850" spc="0">
                          <a:solidFill>
                            <a:srgbClr val="000000"/>
                          </a:solidFill>
                          <a:latin typeface="Times New Roman" pitchFamily="1" panose="02020603050405020304"/>
                        </a:rPr>
                        <a:t>05/11/2012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0" cmpd="sng">
                      <a:noFill/>
                      <a:prstDash val="solid"/>
                    </a:lnB>
                  </a:tcPr>
                </a:tc>
              </a:tr>
              <a:tr h="137160">
                <a:tc>
                  <a:txBody>
                    <a:bodyPr vert="horz" anchor="t"/>
                    <a:lstStyle/>
                    <a:p>
                      <a:pPr marL="112395" marR="0" indent="0" algn="l">
                        <a:lnSpc>
                          <a:spcPts val="1000"/>
                        </a:lnSpc>
                        <a:spcBef>
                          <a:spcPts val="0"/>
                        </a:spcBef>
                        <a:spcAft>
                          <a:spcPts val="45"/>
                        </a:spcAft>
                      </a:pPr>
                      <a:r>
                        <a:rPr lang="es-ES" sz="850" spc="0">
                          <a:solidFill>
                            <a:srgbClr val="000000"/>
                          </a:solidFill>
                          <a:latin typeface="Times New Roman" pitchFamily="1" panose="02020603050405020304"/>
                        </a:rPr>
                        <a:t>CASAS MENDEZ, FRANCISCO </a:t>
                      </a:r>
                    </a:p>
                  </a:txBody>
                  <a:tcPr anchor="ctr" marL="0" marR="0" marT="0" marB="0">
                    <a:lnL w="6350" cmpd="sng">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7155" marR="0" indent="0" algn="l">
                        <a:lnSpc>
                          <a:spcPts val="1000"/>
                        </a:lnSpc>
                        <a:spcBef>
                          <a:spcPts val="0"/>
                        </a:spcBef>
                        <a:spcAft>
                          <a:spcPts val="45"/>
                        </a:spcAft>
                      </a:pPr>
                      <a:r>
                        <a:rPr lang="es-ES" sz="850" spc="0">
                          <a:solidFill>
                            <a:srgbClr val="000000"/>
                          </a:solidFill>
                          <a:latin typeface="Times New Roman" pitchFamily="1" panose="02020603050405020304"/>
                        </a:rPr>
                        <a:t>30/11/2012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6350" cmpd="sng">
                      <a:solidFill>
                        <a:srgbClr val="000000"/>
                      </a:solidFill>
                      <a:prstDash val="solid"/>
                    </a:lnB>
                  </a:tcPr>
                </a:tc>
                <a:tc>
                  <a:txBody>
                    <a:bodyPr vert="horz" anchor="t"/>
                    <a:lstStyle/>
                    <a:p>
                      <a:pPr marL="93980" marR="0" indent="0" algn="l">
                        <a:lnSpc>
                          <a:spcPts val="1000"/>
                        </a:lnSpc>
                        <a:spcBef>
                          <a:spcPts val="0"/>
                        </a:spcBef>
                        <a:spcAft>
                          <a:spcPts val="45"/>
                        </a:spcAft>
                      </a:pPr>
                      <a:r>
                        <a:rPr lang="es-ES" sz="850" spc="0">
                          <a:solidFill>
                            <a:srgbClr val="000000"/>
                          </a:solidFill>
                          <a:latin typeface="Times New Roman" pitchFamily="1" panose="02020603050405020304"/>
                        </a:rPr>
                        <a:t>Ingeniería Química </a:t>
                      </a:r>
                    </a:p>
                  </a:txBody>
                  <a:tcPr anchor="ctr" marL="0" marR="0" marT="0" marB="0">
                    <a:lnL w="36830"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0335">
                <a:tc gridSpan="3">
                  <a:txBody>
                    <a:bodyPr vert="horz" anchor="t"/>
                    <a:lstStyle/>
                    <a:p>
                      <a:pPr marL="2684145" marR="0" indent="0" algn="l">
                        <a:lnSpc>
                          <a:spcPts val="1100"/>
                        </a:lnSpc>
                        <a:spcBef>
                          <a:spcPts val="0"/>
                        </a:spcBef>
                        <a:spcAft>
                          <a:spcPts val="20"/>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4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95300"/>
            <a:ext cx="5486400" cy="184785"/>
          </a:xfrm>
          <a:prstGeom prst="rect">
            <a:avLst/>
          </a:prstGeom>
          <a:noFill/>
          <a:ln w="0" cmpd="sng">
            <a:noFill/>
            <a:prstDash val="solid"/>
          </a:ln>
        </p:spPr>
        <p:txBody>
          <a:bodyPr vert="horz" lIns="0" tIns="0" rIns="0" bIns="0" anchor="t"/>
          <a:lstStyle/>
          <a:p>
            <a:pPr marL="45720" marR="0" indent="0" algn="l">
              <a:lnSpc>
                <a:spcPts val="1400"/>
              </a:lnSpc>
              <a:spcAft>
                <a:spcPts val="75"/>
              </a:spcAft>
              <a:tabLst>
                <a:tab algn="r" pos="5440680"/>
              </a:tabLst>
            </a:pPr>
            <a:r>
              <a:rPr lang="es-ES" sz="1150" spc="0">
                <a:solidFill>
                  <a:srgbClr val="000000"/>
                </a:solidFill>
                <a:latin typeface="Bookman Old Style" pitchFamily="1" panose="02020603050405020304"/>
              </a:rPr>
              <a:t>218 </a:t>
            </a:r>
            <a:r>
              <a:rPr lang="es-ES" sz="1150" spc="0">
                <a:solidFill>
                  <a:srgbClr val="000000"/>
                </a:solidFill>
                <a:latin typeface="Bookman Old Style" pitchFamily="1" panose="02020603050405020304"/>
              </a:rPr>
              <a:t>6.2. Estudiantes egresados </a:t>
            </a:r>
          </a:p>
        </p:txBody>
      </p:sp>
      <p:sp>
        <p:nvSpPr>
          <p:cNvPr id="3" name=""/>
          <p:cNvSpPr/>
          <p:nvPr>
            <p:ph type="body" idx="10"/>
          </p:nvPr>
        </p:nvSpPr>
        <p:spPr>
          <a:xfrm>
            <a:off x="1056005" y="680085"/>
            <a:ext cx="5486400" cy="347345"/>
          </a:xfrm>
          <a:prstGeom prst="rect">
            <a:avLst/>
          </a:prstGeom>
          <a:noFill/>
          <a:ln w="0" cmpd="sng">
            <a:noFill/>
            <a:prstDash val="solid"/>
          </a:ln>
        </p:spPr>
        <p:txBody>
          <a:bodyPr vert="horz" lIns="0" tIns="216535" rIns="0" bIns="0" anchor="t"/>
          <a:lstStyle/>
          <a:p>
            <a:pPr marL="45720" marR="0" indent="0" algn="ctr">
              <a:lnSpc>
                <a:spcPts val="1000"/>
              </a:lnSpc>
              <a:spcAft>
                <a:spcPts val="0"/>
              </a:spcAft>
            </a:pPr>
            <a:r>
              <a:rPr lang="es-ES" sz="800" spc="15">
                <a:solidFill>
                  <a:srgbClr val="000000"/>
                </a:solidFill>
                <a:latin typeface="Bookman Old Style" pitchFamily="1" panose="02020603050405020304"/>
              </a:rPr>
              <a:t>LICENCIADOS CON TRABAJO DE GRADO EN LA FACULTAD DE CIENCIAS. 2000-2019 </a:t>
            </a:r>
          </a:p>
        </p:txBody>
      </p:sp>
      <p:graphicFrame>
        <p:nvGraphicFramePr>
          <p:cNvPr id="5" name=""/>
          <p:cNvGraphicFramePr>
            <a:graphicFrameLocks noGrp="1"/>
          </p:cNvGraphicFramePr>
          <p:nvPr/>
        </p:nvGraphicFramePr>
        <p:xfrm>
          <a:off x="1450975" y="1029970"/>
          <a:ext cx="5486400" cy="5962650"/>
        </p:xfrm>
        <a:graphic>
          <a:graphicData uri="http://schemas.openxmlformats.org/drawingml/2006/table">
            <a:tbl>
              <a:tblGrid>
                <a:gridCol w="2755265"/>
                <a:gridCol w="682625"/>
                <a:gridCol w="1243965"/>
              </a:tblGrid>
              <a:tr h="143510">
                <a:tc gridSpan="2">
                  <a:txBody>
                    <a:bodyPr vert="horz" anchor="t"/>
                    <a:lstStyle/>
                    <a:p>
                      <a:pPr marL="112395" marR="0" indent="0" algn="l">
                        <a:lnSpc>
                          <a:spcPts val="1000"/>
                        </a:lnSpc>
                        <a:spcBef>
                          <a:spcPts val="0"/>
                        </a:spcBef>
                        <a:spcAft>
                          <a:spcPts val="0"/>
                        </a:spcAft>
                        <a:tabLst>
                          <a:tab algn="l" pos="2834640"/>
                        </a:tabLst>
                      </a:pPr>
                      <a:r>
                        <a:rPr lang="es-ES" sz="800" spc="0">
                          <a:solidFill>
                            <a:srgbClr val="000000"/>
                          </a:solidFill>
                          <a:latin typeface="Bookman Old Style" pitchFamily="1" panose="02020603050405020304"/>
                        </a:rPr>
                        <a:t>Licenciado con Grado </a:t>
                      </a:r>
                      <a:r>
                        <a:rPr lang="es-ES" sz="800" spc="0">
                          <a:solidFill>
                            <a:srgbClr val="000000"/>
                          </a:solidFill>
                          <a:latin typeface="Bookman Old Style" pitchFamily="1" panose="02020603050405020304"/>
                        </a:rPr>
                        <a:t>Fecha </a:t>
                      </a:r>
                    </a:p>
                  </a:txBody>
                  <a:tcPr anchor="ctr" marL="0" marR="0" marT="0" marB="0">
                    <a:lnL w="33655" cmpd="dbl">
                      <a:solidFill>
                        <a:srgbClr val="000000"/>
                      </a:solidFill>
                      <a:prstDash val="solid"/>
                    </a:lnL>
                    <a:lnR w="33655"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marL="94615" marR="0" indent="0" algn="l">
                        <a:lnSpc>
                          <a:spcPts val="1000"/>
                        </a:lnSpc>
                        <a:spcBef>
                          <a:spcPts val="0"/>
                        </a:spcBef>
                        <a:spcAft>
                          <a:spcPts val="0"/>
                        </a:spcAft>
                      </a:pPr>
                      <a:r>
                        <a:rPr lang="es-ES" sz="800" spc="0">
                          <a:solidFill>
                            <a:srgbClr val="000000"/>
                          </a:solidFill>
                          <a:latin typeface="Bookman Old Style" pitchFamily="1" panose="02020603050405020304"/>
                        </a:rPr>
                        <a:t>Licenciatura </a:t>
                      </a:r>
                    </a:p>
                  </a:txBody>
                  <a:tcPr anchor="ctr" marL="0" marR="0" marT="0" marB="0">
                    <a:lnL w="33655" cmpd="dbl">
                      <a:solidFill>
                        <a:srgbClr val="000000"/>
                      </a:solidFill>
                      <a:prstDash val="solid"/>
                    </a:lnL>
                    <a:lnR w="42545" cmpd="dbl">
                      <a:solidFill>
                        <a:srgbClr val="000000"/>
                      </a:solidFill>
                      <a:prstDash val="solid"/>
                    </a:lnR>
                    <a:lnT w="8890" cmpd="sng">
                      <a:solidFill>
                        <a:srgbClr val="000000"/>
                      </a:solidFill>
                      <a:prstDash val="solid"/>
                    </a:lnT>
                    <a:lnB w="8890" cmpd="sng">
                      <a:solidFill>
                        <a:srgbClr val="000000"/>
                      </a:solidFill>
                      <a:prstDash val="solid"/>
                    </a:lnB>
                  </a:tcPr>
                </a:tc>
              </a:tr>
              <a:tr h="12763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PASTRANO LEON, JUAN MANUEL </a:t>
                      </a:r>
                    </a:p>
                  </a:txBody>
                  <a:tcPr anchor="ctr" marL="0" marR="0" marT="0" marB="0">
                    <a:lnL w="33655" cmpd="dbl">
                      <a:solidFill>
                        <a:srgbClr val="000000"/>
                      </a:solidFill>
                      <a:prstDash val="solid"/>
                    </a:lnL>
                    <a:lnR w="33655" cmpd="dbl">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03/12/2012 </a:t>
                      </a:r>
                    </a:p>
                  </a:txBody>
                  <a:tcPr anchor="ctr" marL="0" marR="0" marT="0" marB="0">
                    <a:lnL w="33655" cmpd="dbl">
                      <a:solidFill>
                        <a:srgbClr val="000000"/>
                      </a:solidFill>
                      <a:prstDash val="solid"/>
                    </a:lnL>
                    <a:lnR w="33655" cmpd="dbl">
                      <a:solidFill>
                        <a:srgbClr val="000000"/>
                      </a:solidFill>
                      <a:prstDash val="solid"/>
                    </a:lnR>
                    <a:lnT w="8890" cmpd="sng">
                      <a:solidFill>
                        <a:srgbClr val="000000"/>
                      </a:solid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Ciencias Ambientales </a:t>
                      </a:r>
                    </a:p>
                  </a:txBody>
                  <a:tcPr anchor="ctr" marL="0" marR="0" marT="0" marB="0">
                    <a:lnL w="33655" cmpd="dbl">
                      <a:solidFill>
                        <a:srgbClr val="000000"/>
                      </a:solidFill>
                      <a:prstDash val="solid"/>
                    </a:lnL>
                    <a:lnR w="42545" cmpd="dbl">
                      <a:solidFill>
                        <a:srgbClr val="000000"/>
                      </a:solidFill>
                      <a:prstDash val="solid"/>
                    </a:lnR>
                    <a:lnT w="8890" cmpd="sng">
                      <a:solidFill>
                        <a:srgbClr val="000000"/>
                      </a:solid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00" spc="0">
                          <a:solidFill>
                            <a:srgbClr val="000000"/>
                          </a:solidFill>
                          <a:latin typeface="Bookman Old Style" pitchFamily="1" panose="02020603050405020304"/>
                        </a:rPr>
                        <a:t>GALAÁ FERNANDEZ,Á JUANÁ ALBERTO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17/12/2012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Ciencias Ambientales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800"/>
                        </a:lnSpc>
                        <a:spcBef>
                          <a:spcPts val="0"/>
                        </a:spcBef>
                        <a:spcAft>
                          <a:spcPts val="0"/>
                        </a:spcAft>
                      </a:pPr>
                      <a:r>
                        <a:rPr lang="es-ES" sz="800" spc="0">
                          <a:solidFill>
                            <a:srgbClr val="000000"/>
                          </a:solidFill>
                          <a:latin typeface="Bookman Old Style" pitchFamily="1" panose="02020603050405020304"/>
                        </a:rPr>
                        <a:t>JIMENEZ CASARES, BLANCA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Bookman Old Style" pitchFamily="1" panose="02020603050405020304"/>
                        </a:rPr>
                        <a:t>20/12/2012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800"/>
                        </a:lnSpc>
                        <a:spcBef>
                          <a:spcPts val="0"/>
                        </a:spcBef>
                        <a:spcAft>
                          <a:spcPts val="0"/>
                        </a:spcAft>
                      </a:pPr>
                      <a:r>
                        <a:rPr lang="es-ES" sz="800" spc="0">
                          <a:solidFill>
                            <a:srgbClr val="000000"/>
                          </a:solidFill>
                          <a:latin typeface="Bookman Old Style" pitchFamily="1" panose="02020603050405020304"/>
                        </a:rPr>
                        <a:t>Ciencias Ambientales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398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MACHUCA GARCIA, ALEJANDRO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05/02/2013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CIUDAD HIDALGO, ESTHER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01/03/2013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Ingeniería 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BORNADIEGO SUAREZ, ANA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08/03/2013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Ingeniería 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SANCHEZ LEON, ANA MARIA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12/04/2013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00" spc="0">
                          <a:solidFill>
                            <a:srgbClr val="000000"/>
                          </a:solidFill>
                          <a:latin typeface="Bookman Old Style" pitchFamily="1" panose="02020603050405020304"/>
                        </a:rPr>
                        <a:t>BRAVO SANTOS, RAFAEL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23/05/2013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NEVADO VENTURA, SUSANA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08/06/2013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Ingeniería 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00" spc="0">
                          <a:solidFill>
                            <a:srgbClr val="000000"/>
                          </a:solidFill>
                          <a:latin typeface="Bookman Old Style" pitchFamily="1" panose="02020603050405020304"/>
                        </a:rPr>
                        <a:t>MORALES EGUINO,Á Á ANA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19/06/2013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RODRIGUEZ RODRIGUEZ, LAURA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01/07/2013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00" spc="0">
                          <a:solidFill>
                            <a:srgbClr val="000000"/>
                          </a:solidFill>
                          <a:latin typeface="Bookman Old Style" pitchFamily="1" panose="02020603050405020304"/>
                        </a:rPr>
                        <a:t>MINUESAÁ ABRIL,Á CARMEN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23/09/2013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Matemáticas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DE LA GALA MORALES, MARIA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02/10/2013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CALLEJAS MARIN, ANTUCA DE LOS ANGELES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04/10/2013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0"/>
                        </a:spcAft>
                      </a:pPr>
                      <a:r>
                        <a:rPr lang="es-ES" sz="800" spc="0">
                          <a:solidFill>
                            <a:srgbClr val="000000"/>
                          </a:solidFill>
                          <a:latin typeface="Bookman Old Style" pitchFamily="1" panose="02020603050405020304"/>
                        </a:rPr>
                        <a:t>CARDEÑA NUÑEZ, SHEILA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29/11/2013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LUQUE AGUDO, VERONICA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10/12/2013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MARTINEZ CHACON, GUADALUPE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14/03/2014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HURTADO BARROSO, SARA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24/03/2014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GONZALEZ LAVADO, ELOISA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28/04/2014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1000"/>
                        </a:lnSpc>
                        <a:spcBef>
                          <a:spcPts val="0"/>
                        </a:spcBef>
                        <a:spcAft>
                          <a:spcPts val="20"/>
                        </a:spcAft>
                      </a:pPr>
                      <a:r>
                        <a:rPr lang="es-ES" sz="800" spc="0">
                          <a:solidFill>
                            <a:srgbClr val="000000"/>
                          </a:solidFill>
                          <a:latin typeface="Bookman Old Style" pitchFamily="1" panose="02020603050405020304"/>
                        </a:rPr>
                        <a:t>CINTAS LEAL, JESUS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17/06/2014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Física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00" spc="0">
                          <a:solidFill>
                            <a:srgbClr val="000000"/>
                          </a:solidFill>
                          <a:latin typeface="Bookman Old Style" pitchFamily="1" panose="02020603050405020304"/>
                        </a:rPr>
                        <a:t>ALVAREZ PIEDEHIERRO, ANA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02/07/2014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Física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2827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RODRIGUEZ PANIAGUA, ELENA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10/07/2014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Ingeniería 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00" spc="0">
                          <a:solidFill>
                            <a:srgbClr val="000000"/>
                          </a:solidFill>
                          <a:latin typeface="Bookman Old Style" pitchFamily="1" panose="02020603050405020304"/>
                        </a:rPr>
                        <a:t>MUÑOZ PEÑA, MARIA JESUS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25/07/2014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Ingeniería 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PIRIZ DELGADO, DANIEL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26/07/2014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Ciencias Ambientales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ALVAREZ HERNAN, GUADALUPE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29/09/2014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PRIOR SANTANA, ESTRELLA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28/11/2014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GALAN DE ISLA, CARMEN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04/12/2014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MANGAS MURILLO, JOSE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15/12/2014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Ingeniería 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DE LA CRUZ MARTINEZ, FELIPE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18/12/2014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BENITO DE VALLEPRIETO, MARIA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19/12/2014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MENA RUBIO, ESTEFANIA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28/07/2015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Ingeniería 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RODRIGUEZ SOLIS, RAFAEL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27/11/2015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Ingeniería 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HIGUERO FERNANDEZ, NIEVES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22/04/2016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1000"/>
                        </a:lnSpc>
                        <a:spcBef>
                          <a:spcPts val="0"/>
                        </a:spcBef>
                        <a:spcAft>
                          <a:spcPts val="0"/>
                        </a:spcAft>
                      </a:pPr>
                      <a:r>
                        <a:rPr lang="es-ES" sz="800" spc="0">
                          <a:solidFill>
                            <a:srgbClr val="000000"/>
                          </a:solidFill>
                          <a:latin typeface="Bookman Old Style" pitchFamily="1" panose="02020603050405020304"/>
                        </a:rPr>
                        <a:t>PAVON MUÑOZ, TERESA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22/07/2016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ORTEGA GARRIDO, ALFONSO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11/10/2016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Biológicas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CHAVES GALEANO, JUAN JAVIER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20/07/2017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Ciencias Ambientales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1445">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TENA COLLADO, ANGEL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17/12/2018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30810">
                <a:tc>
                  <a:txBody>
                    <a:bodyPr vert="horz" anchor="t"/>
                    <a:lstStyle/>
                    <a:p>
                      <a:pPr marL="112395" marR="0" indent="0" algn="l">
                        <a:lnSpc>
                          <a:spcPts val="900"/>
                        </a:lnSpc>
                        <a:spcBef>
                          <a:spcPts val="0"/>
                        </a:spcBef>
                        <a:spcAft>
                          <a:spcPts val="0"/>
                        </a:spcAft>
                      </a:pPr>
                      <a:r>
                        <a:rPr lang="es-ES" sz="800" spc="0">
                          <a:solidFill>
                            <a:srgbClr val="000000"/>
                          </a:solidFill>
                          <a:latin typeface="Bookman Old Style" pitchFamily="1" panose="02020603050405020304"/>
                        </a:rPr>
                        <a:t>PALMA BORREGUERO, ESTHER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00" spc="0">
                          <a:solidFill>
                            <a:srgbClr val="000000"/>
                          </a:solidFill>
                          <a:latin typeface="Bookman Old Style" pitchFamily="1" panose="02020603050405020304"/>
                        </a:rPr>
                        <a:t>26/04/2019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0"/>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0" cmpd="sng">
                      <a:noFill/>
                      <a:prstDash val="solid"/>
                    </a:lnB>
                  </a:tcPr>
                </a:tc>
              </a:tr>
              <a:tr h="143510">
                <a:tc>
                  <a:txBody>
                    <a:bodyPr vert="horz" anchor="t"/>
                    <a:lstStyle/>
                    <a:p>
                      <a:pPr marL="112395" marR="0" indent="0" algn="l">
                        <a:lnSpc>
                          <a:spcPts val="1000"/>
                        </a:lnSpc>
                        <a:spcBef>
                          <a:spcPts val="0"/>
                        </a:spcBef>
                        <a:spcAft>
                          <a:spcPts val="65"/>
                        </a:spcAft>
                      </a:pPr>
                      <a:r>
                        <a:rPr lang="es-ES" sz="800" spc="0">
                          <a:solidFill>
                            <a:srgbClr val="000000"/>
                          </a:solidFill>
                          <a:latin typeface="Bookman Old Style" pitchFamily="1" panose="02020603050405020304"/>
                        </a:rPr>
                        <a:t>GARCIA JIMENEZ, CARLOS JAVIER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65"/>
                        </a:spcAft>
                      </a:pPr>
                      <a:r>
                        <a:rPr lang="es-ES" sz="800" spc="0">
                          <a:solidFill>
                            <a:srgbClr val="000000"/>
                          </a:solidFill>
                          <a:latin typeface="Bookman Old Style" pitchFamily="1" panose="02020603050405020304"/>
                        </a:rPr>
                        <a:t>25/07/2019 </a:t>
                      </a:r>
                    </a:p>
                  </a:txBody>
                  <a:tcPr anchor="ctr" marL="0" marR="0" marT="0" marB="0">
                    <a:lnL w="33655" cmpd="dbl">
                      <a:solidFill>
                        <a:srgbClr val="000000"/>
                      </a:solidFill>
                      <a:prstDash val="solid"/>
                    </a:lnL>
                    <a:lnR w="33655" cmpd="dbl">
                      <a:solidFill>
                        <a:srgbClr val="000000"/>
                      </a:solidFill>
                      <a:prstDash val="solid"/>
                    </a:lnR>
                    <a:lnT w="0" cmpd="sng">
                      <a:noFill/>
                      <a:prstDash val="solid"/>
                    </a:lnT>
                    <a:lnB w="8890" cmpd="sng">
                      <a:solidFill>
                        <a:srgbClr val="000000"/>
                      </a:solidFill>
                      <a:prstDash val="solid"/>
                    </a:lnB>
                  </a:tcPr>
                </a:tc>
                <a:tc>
                  <a:txBody>
                    <a:bodyPr vert="horz" anchor="t"/>
                    <a:lstStyle/>
                    <a:p>
                      <a:pPr marL="94615" marR="0" indent="0" algn="l">
                        <a:lnSpc>
                          <a:spcPts val="1000"/>
                        </a:lnSpc>
                        <a:spcBef>
                          <a:spcPts val="0"/>
                        </a:spcBef>
                        <a:spcAft>
                          <a:spcPts val="65"/>
                        </a:spcAft>
                      </a:pPr>
                      <a:r>
                        <a:rPr lang="es-ES" sz="800" spc="0">
                          <a:solidFill>
                            <a:srgbClr val="000000"/>
                          </a:solidFill>
                          <a:latin typeface="Bookman Old Style" pitchFamily="1" panose="02020603050405020304"/>
                        </a:rPr>
                        <a:t>Química </a:t>
                      </a:r>
                    </a:p>
                  </a:txBody>
                  <a:tcPr anchor="ctr" marL="0" marR="0" marT="0" marB="0">
                    <a:lnL w="33655" cmpd="dbl">
                      <a:solidFill>
                        <a:srgbClr val="000000"/>
                      </a:solidFill>
                      <a:prstDash val="solid"/>
                    </a:lnL>
                    <a:lnR w="42545"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56005" y="6990080"/>
            <a:ext cx="5486400" cy="2742565"/>
          </a:xfrm>
          <a:prstGeom prst="rect">
            <a:avLst/>
          </a:prstGeom>
          <a:noFill/>
          <a:ln w="0" cmpd="sng">
            <a:noFill/>
            <a:prstDash val="solid"/>
          </a:ln>
        </p:spPr>
        <p:txBody>
          <a:bodyPr vert="horz" lIns="0" tIns="7620" rIns="0" bIns="0" anchor="t"/>
          <a:lstStyle/>
          <a:p>
            <a:pPr marL="45720" marR="0" indent="0" algn="l">
              <a:lnSpc>
                <a:spcPts val="1700"/>
              </a:lnSpc>
              <a:spcAft>
                <a:spcPts val="0"/>
              </a:spcAft>
            </a:pPr>
            <a:r>
              <a:rPr lang="es-ES" sz="1500" b="1" spc="130">
                <a:solidFill>
                  <a:srgbClr val="000000"/>
                </a:solidFill>
                <a:latin typeface="Times New Roman" pitchFamily="1" panose="02020603050405020304"/>
              </a:rPr>
              <a:t>6.2.4. Doctores </a:t>
            </a:r>
          </a:p>
          <a:p>
            <a:pPr marL="45720" marR="45720" indent="0" algn="just">
              <a:lnSpc>
                <a:spcPts val="1500"/>
              </a:lnSpc>
              <a:spcBef>
                <a:spcPts val="2550"/>
              </a:spcBef>
              <a:spcAft>
                <a:spcPts val="12940"/>
              </a:spcAft>
            </a:pPr>
            <a:r>
              <a:rPr lang="es-ES" sz="1150" spc="-40">
                <a:solidFill>
                  <a:srgbClr val="000000"/>
                </a:solidFill>
                <a:latin typeface="Bookman Old Style" pitchFamily="1" panose="02020603050405020304"/>
              </a:rPr>
              <a:t>En el primer período de 25 años (1968-1993), un total de 209 estudiantes de la Facultad de Ciencias defendieron su Memoria Doctoral y alcanzaron el Grado de Doctor -en el curso académico (1993/94) lo consiguieron otros 16- en Ciencias. </a:t>
            </a:r>
          </a:p>
        </p:txBody>
      </p:sp>
      <p:sp>
        <p:nvSpPr>
          <p:cNvPr id="7" name=""/>
          <p:cNvSpPr/>
          <p:nvPr>
            <p:ph type="body" idx="10"/>
          </p:nvPr>
        </p:nvSpPr>
        <p:spPr>
          <a:xfrm>
            <a:off x="1056005" y="9732645"/>
            <a:ext cx="5486400" cy="236855"/>
          </a:xfrm>
          <a:prstGeom prst="rect">
            <a:avLst/>
          </a:prstGeom>
          <a:noFill/>
          <a:ln w="0" cmpd="sng">
            <a:noFill/>
            <a:prstDash val="solid"/>
          </a:ln>
        </p:spPr>
        <p:txBody>
          <a:bodyPr vert="horz" lIns="0" tIns="55880" rIns="0" bIns="0" anchor="t"/>
          <a:lstStyle/>
          <a:p>
            <a:pPr marL="45720" marR="0" indent="0" algn="l">
              <a:lnSpc>
                <a:spcPts val="1400"/>
              </a:lnSpc>
              <a:spcAft>
                <a:spcPts val="30"/>
              </a:spcAft>
            </a:pPr>
            <a:r>
              <a:rPr lang="es-ES" sz="1150" spc="10">
                <a:solidFill>
                  <a:srgbClr val="000000"/>
                </a:solidFill>
                <a:latin typeface="Bookman Old Style" pitchFamily="1" panose="02020603050405020304"/>
              </a:rPr>
              <a:t>50 Aniversario 1968-2019 </a:t>
            </a:r>
          </a:p>
        </p:txBody>
      </p:sp>
      <p:cxnSp>
        <p:nvCxnSpPr>
          <p:cNvPr id="8" name=""/>
          <p:cNvCxnSpPr/>
          <p:nvPr/>
        </p:nvCxnSpPr>
        <p:spPr>
          <a:xfrm>
            <a:off x="1094105" y="682625"/>
            <a:ext cx="5407660" cy="0"/>
          </a:xfrm>
          <a:prstGeom prst="line">
            <a:avLst/>
          </a:prstGeom>
          <a:ln w="3175" cmpd="sng">
            <a:solidFill>
              <a:srgbClr val="000000"/>
            </a:solidFill>
          </a:ln>
        </p:spPr>
      </p:cxnSp>
      <p:cxnSp>
        <p:nvCxnSpPr>
          <p:cNvPr id="9" name=""/>
          <p:cNvCxnSpPr/>
          <p:nvPr/>
        </p:nvCxnSpPr>
        <p:spPr>
          <a:xfrm>
            <a:off x="1094105" y="9735185"/>
            <a:ext cx="5407660" cy="0"/>
          </a:xfrm>
          <a:prstGeom prst="line">
            <a:avLst/>
          </a:prstGeom>
          <a:ln w="3175" cmpd="sng">
            <a:solidFill>
              <a:srgbClr val="000000"/>
            </a:solidFill>
          </a:ln>
        </p:spPr>
      </p:cxnSp>
    </p:spTree>
  </p:cSld>
  <p:clrMapOvr>
    <a:masterClrMapping/>
  </p:clrMapOvr>
</p:sld>
</file>

<file path=ppt/slides/slide24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0290" y="482600"/>
            <a:ext cx="5486400" cy="199390"/>
          </a:xfrm>
          <a:prstGeom prst="rect">
            <a:avLst/>
          </a:prstGeom>
          <a:noFill/>
          <a:ln w="0" cmpd="sng">
            <a:noFill/>
            <a:prstDash val="solid"/>
          </a:ln>
        </p:spPr>
        <p:txBody>
          <a:bodyPr vert="horz" lIns="0" tIns="2540" rIns="0" bIns="0" anchor="t"/>
          <a:lstStyle/>
          <a:p>
            <a:pPr marL="0" marR="0" indent="0" algn="l">
              <a:lnSpc>
                <a:spcPts val="1500"/>
              </a:lnSpc>
              <a:spcAft>
                <a:spcPts val="55"/>
              </a:spcAft>
              <a:tabLst>
                <a:tab algn="r" pos="5440680"/>
              </a:tabLst>
            </a:pPr>
            <a:r>
              <a:rPr lang="es-ES" sz="1250" b="1" spc="0">
                <a:solidFill>
                  <a:srgbClr val="000000"/>
                </a:solidFill>
                <a:latin typeface="Times New Roman" pitchFamily="1" panose="02020603050405020304"/>
              </a:rPr>
              <a:t>6. Estudiantes </a:t>
            </a:r>
            <a:r>
              <a:rPr lang="es-ES" sz="1300" spc="0">
                <a:solidFill>
                  <a:srgbClr val="000000"/>
                </a:solidFill>
                <a:latin typeface="Garamond" pitchFamily="1" panose="02020603050405020304"/>
              </a:rPr>
              <a:t>219 </a:t>
            </a:r>
          </a:p>
        </p:txBody>
      </p:sp>
      <p:graphicFrame>
        <p:nvGraphicFramePr>
          <p:cNvPr id="4" name=""/>
          <p:cNvGraphicFramePr>
            <a:graphicFrameLocks noGrp="1"/>
          </p:cNvGraphicFramePr>
          <p:nvPr/>
        </p:nvGraphicFramePr>
        <p:xfrm>
          <a:off x="2078990" y="902335"/>
          <a:ext cx="5486400" cy="3885565"/>
        </p:xfrm>
        <a:graphic>
          <a:graphicData uri="http://schemas.openxmlformats.org/drawingml/2006/table">
            <a:tbl>
              <a:tblGrid>
                <a:gridCol w="554990"/>
                <a:gridCol w="545465"/>
                <a:gridCol w="423545"/>
                <a:gridCol w="755650"/>
                <a:gridCol w="619125"/>
                <a:gridCol w="535940"/>
              </a:tblGrid>
              <a:tr h="152400">
                <a:tc>
                  <a:txBody>
                    <a:bodyPr vert="horz" anchor="t"/>
                    <a:lstStyle/>
                    <a:p>
                      <a:pPr marL="0" marR="156210" indent="0" algn="r">
                        <a:lnSpc>
                          <a:spcPts val="1100"/>
                        </a:lnSpc>
                        <a:spcBef>
                          <a:spcPts val="0"/>
                        </a:spcBef>
                        <a:spcAft>
                          <a:spcPts val="120"/>
                        </a:spcAft>
                      </a:pPr>
                      <a:r>
                        <a:rPr lang="es-ES" sz="1000" spc="0">
                          <a:solidFill>
                            <a:srgbClr val="000000"/>
                          </a:solidFill>
                          <a:latin typeface="Garamond" pitchFamily="1" panose="02020603050405020304"/>
                        </a:rPr>
                        <a:t>Curso </a:t>
                      </a:r>
                    </a:p>
                  </a:txBody>
                  <a:tcPr anchor="ctr" marL="0" marR="0" marT="0" marB="0">
                    <a:lnL w="24130" cmpd="dbl">
                      <a:solidFill>
                        <a:srgbClr val="000000"/>
                      </a:solidFill>
                      <a:prstDash val="solid"/>
                    </a:lnL>
                    <a:lnR w="24130" cmpd="dbl">
                      <a:solidFill>
                        <a:srgbClr val="000000"/>
                      </a:solidFill>
                      <a:prstDash val="solid"/>
                    </a:lnR>
                    <a:lnT w="3175" cmpd="sng">
                      <a:solidFill>
                        <a:srgbClr val="000000"/>
                      </a:solidFill>
                      <a:prstDash val="solid"/>
                    </a:lnT>
                    <a:lnB w="24130" cmpd="dbl">
                      <a:solidFill>
                        <a:srgbClr val="000000"/>
                      </a:solidFill>
                      <a:prstDash val="solid"/>
                    </a:lnB>
                  </a:tcPr>
                </a:tc>
                <a:tc>
                  <a:txBody>
                    <a:bodyPr vert="horz" anchor="t"/>
                    <a:lstStyle/>
                    <a:p>
                      <a:pPr marL="0" marR="73660" indent="0" algn="r">
                        <a:lnSpc>
                          <a:spcPts val="1100"/>
                        </a:lnSpc>
                        <a:spcBef>
                          <a:spcPts val="0"/>
                        </a:spcBef>
                        <a:spcAft>
                          <a:spcPts val="120"/>
                        </a:spcAft>
                      </a:pPr>
                      <a:r>
                        <a:rPr lang="es-ES" sz="1000" spc="0">
                          <a:solidFill>
                            <a:srgbClr val="000000"/>
                          </a:solidFill>
                          <a:latin typeface="Garamond" pitchFamily="1" panose="02020603050405020304"/>
                        </a:rPr>
                        <a:t>Química </a:t>
                      </a:r>
                    </a:p>
                  </a:txBody>
                  <a:tcPr anchor="ctr" marL="0" marR="0" marT="0" marB="0">
                    <a:lnL w="24130" cmpd="dbl">
                      <a:solidFill>
                        <a:srgbClr val="000000"/>
                      </a:solidFill>
                      <a:prstDash val="solid"/>
                    </a:lnL>
                    <a:lnR w="0" cmpd="sng">
                      <a:noFill/>
                      <a:prstDash val="solid"/>
                    </a:lnR>
                    <a:lnT w="3175" cmpd="sng">
                      <a:solidFill>
                        <a:srgbClr val="000000"/>
                      </a:solidFill>
                      <a:prstDash val="solid"/>
                    </a:lnT>
                    <a:lnB w="24130" cmpd="dbl">
                      <a:solidFill>
                        <a:srgbClr val="000000"/>
                      </a:solidFill>
                      <a:prstDash val="solid"/>
                    </a:lnB>
                  </a:tcPr>
                </a:tc>
                <a:tc>
                  <a:txBody>
                    <a:bodyPr vert="horz" anchor="t"/>
                    <a:lstStyle/>
                    <a:p>
                      <a:pPr marL="0" marR="73660" indent="0" algn="r">
                        <a:lnSpc>
                          <a:spcPts val="1100"/>
                        </a:lnSpc>
                        <a:spcBef>
                          <a:spcPts val="0"/>
                        </a:spcBef>
                        <a:spcAft>
                          <a:spcPts val="120"/>
                        </a:spcAft>
                      </a:pPr>
                      <a:r>
                        <a:rPr lang="es-ES" sz="1000" spc="0">
                          <a:solidFill>
                            <a:srgbClr val="000000"/>
                          </a:solidFill>
                          <a:latin typeface="Garamond" pitchFamily="1" panose="02020603050405020304"/>
                        </a:rPr>
                        <a:t>Física </a:t>
                      </a:r>
                    </a:p>
                  </a:txBody>
                  <a:tcPr anchor="ctr" marL="0" marR="0" marT="0" marB="0">
                    <a:lnL w="0" cmpd="sng">
                      <a:noFill/>
                      <a:prstDash val="solid"/>
                    </a:lnL>
                    <a:lnR w="0" cmpd="sng">
                      <a:noFill/>
                      <a:prstDash val="solid"/>
                    </a:lnR>
                    <a:lnT w="3175" cmpd="sng">
                      <a:solidFill>
                        <a:srgbClr val="000000"/>
                      </a:solidFill>
                      <a:prstDash val="solid"/>
                    </a:lnT>
                    <a:lnB w="24130" cmpd="dbl">
                      <a:solidFill>
                        <a:srgbClr val="000000"/>
                      </a:solidFill>
                      <a:prstDash val="solid"/>
                    </a:lnB>
                  </a:tcPr>
                </a:tc>
                <a:tc>
                  <a:txBody>
                    <a:bodyPr vert="horz" anchor="t"/>
                    <a:lstStyle/>
                    <a:p>
                      <a:pPr marL="0" marR="0" indent="0" algn="ctr">
                        <a:lnSpc>
                          <a:spcPts val="1100"/>
                        </a:lnSpc>
                        <a:spcBef>
                          <a:spcPts val="0"/>
                        </a:spcBef>
                        <a:spcAft>
                          <a:spcPts val="120"/>
                        </a:spcAft>
                      </a:pPr>
                      <a:r>
                        <a:rPr lang="es-ES" sz="1000" spc="0">
                          <a:solidFill>
                            <a:srgbClr val="000000"/>
                          </a:solidFill>
                          <a:latin typeface="Garamond" pitchFamily="1" panose="02020603050405020304"/>
                        </a:rPr>
                        <a:t>Matemáticas </a:t>
                      </a:r>
                    </a:p>
                  </a:txBody>
                  <a:tcPr anchor="ctr" marL="0" marR="0" marT="0" marB="0">
                    <a:lnL w="0" cmpd="sng">
                      <a:noFill/>
                      <a:prstDash val="solid"/>
                    </a:lnL>
                    <a:lnR w="0" cmpd="sng">
                      <a:noFill/>
                      <a:prstDash val="solid"/>
                    </a:lnR>
                    <a:lnT w="3175" cmpd="sng">
                      <a:solidFill>
                        <a:srgbClr val="000000"/>
                      </a:solidFill>
                      <a:prstDash val="solid"/>
                    </a:lnT>
                    <a:lnB w="24130" cmpd="dbl">
                      <a:solidFill>
                        <a:srgbClr val="000000"/>
                      </a:solidFill>
                      <a:prstDash val="solid"/>
                    </a:lnB>
                  </a:tcPr>
                </a:tc>
                <a:tc>
                  <a:txBody>
                    <a:bodyPr vert="horz" anchor="t"/>
                    <a:lstStyle/>
                    <a:p>
                      <a:pPr marL="0" marR="155575" indent="0" algn="r">
                        <a:lnSpc>
                          <a:spcPts val="1100"/>
                        </a:lnSpc>
                        <a:spcBef>
                          <a:spcPts val="0"/>
                        </a:spcBef>
                        <a:spcAft>
                          <a:spcPts val="120"/>
                        </a:spcAft>
                      </a:pPr>
                      <a:r>
                        <a:rPr lang="es-ES" sz="1000" spc="0">
                          <a:solidFill>
                            <a:srgbClr val="000000"/>
                          </a:solidFill>
                          <a:latin typeface="Garamond" pitchFamily="1" panose="02020603050405020304"/>
                        </a:rPr>
                        <a:t>Biología </a:t>
                      </a:r>
                    </a:p>
                  </a:txBody>
                  <a:tcPr anchor="ctr" marL="0" marR="0" marT="0" marB="0">
                    <a:lnL w="0" cmpd="sng">
                      <a:noFill/>
                      <a:prstDash val="solid"/>
                    </a:lnL>
                    <a:lnR w="24130" cmpd="dbl">
                      <a:solidFill>
                        <a:srgbClr val="000000"/>
                      </a:solidFill>
                      <a:prstDash val="solid"/>
                    </a:lnR>
                    <a:lnT w="3175" cmpd="sng">
                      <a:solidFill>
                        <a:srgbClr val="000000"/>
                      </a:solidFill>
                      <a:prstDash val="solid"/>
                    </a:lnT>
                    <a:lnB w="24130" cmpd="dbl">
                      <a:solidFill>
                        <a:srgbClr val="000000"/>
                      </a:solidFill>
                      <a:prstDash val="solid"/>
                    </a:lnB>
                  </a:tcPr>
                </a:tc>
                <a:tc>
                  <a:txBody>
                    <a:bodyPr vert="horz" anchor="t"/>
                    <a:lstStyle/>
                    <a:p>
                      <a:pPr marL="0" marR="0" indent="0" algn="ctr">
                        <a:lnSpc>
                          <a:spcPts val="1100"/>
                        </a:lnSpc>
                        <a:spcBef>
                          <a:spcPts val="0"/>
                        </a:spcBef>
                        <a:spcAft>
                          <a:spcPts val="120"/>
                        </a:spcAft>
                      </a:pPr>
                      <a:r>
                        <a:rPr lang="es-ES" sz="1000" spc="0">
                          <a:solidFill>
                            <a:srgbClr val="000000"/>
                          </a:solidFill>
                          <a:latin typeface="Garamond" pitchFamily="1" panose="02020603050405020304"/>
                        </a:rPr>
                        <a:t>TOTAL </a:t>
                      </a:r>
                    </a:p>
                  </a:txBody>
                  <a:tcPr anchor="ctr" marL="0" marR="0" marT="0" marB="0">
                    <a:lnL w="24130" cmpd="dbl">
                      <a:solidFill>
                        <a:srgbClr val="000000"/>
                      </a:solidFill>
                      <a:prstDash val="solid"/>
                    </a:lnL>
                    <a:lnR w="3175" cmpd="sng">
                      <a:solidFill>
                        <a:srgbClr val="000000"/>
                      </a:solidFill>
                      <a:prstDash val="solid"/>
                    </a:lnR>
                    <a:lnT w="3175" cmpd="sng">
                      <a:solidFill>
                        <a:srgbClr val="000000"/>
                      </a:solidFill>
                      <a:prstDash val="solid"/>
                    </a:lnT>
                    <a:lnB w="24130" cmpd="dbl">
                      <a:solidFill>
                        <a:srgbClr val="000000"/>
                      </a:solidFill>
                      <a:prstDash val="solid"/>
                    </a:lnB>
                  </a:tcPr>
                </a:tc>
              </a:tr>
              <a:tr h="146050">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72/73 </a:t>
                      </a:r>
                    </a:p>
                  </a:txBody>
                  <a:tcPr anchor="ctr" marL="0" marR="0" marT="0" marB="0">
                    <a:lnL w="24130" cmpd="dbl">
                      <a:solidFill>
                        <a:srgbClr val="000000"/>
                      </a:solidFill>
                      <a:prstDash val="solid"/>
                    </a:lnL>
                    <a:lnR w="24130" cmpd="dbl">
                      <a:solidFill>
                        <a:srgbClr val="000000"/>
                      </a:solidFill>
                      <a:prstDash val="solid"/>
                    </a:lnR>
                    <a:lnT w="24130" cmpd="dbl">
                      <a:solidFill>
                        <a:srgbClr val="000000"/>
                      </a:solid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1 </a:t>
                      </a:r>
                    </a:p>
                  </a:txBody>
                  <a:tcPr anchor="ctr" marL="0" marR="0" marT="0" marB="0">
                    <a:lnL w="24130" cmpd="dbl">
                      <a:solidFill>
                        <a:srgbClr val="000000"/>
                      </a:solidFill>
                      <a:prstDash val="solid"/>
                    </a:lnL>
                    <a:lnR w="0" cmpd="sng">
                      <a:noFill/>
                      <a:prstDash val="solid"/>
                    </a:lnR>
                    <a:lnT w="24130" cmpd="dbl">
                      <a:solidFill>
                        <a:srgbClr val="000000"/>
                      </a:solid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24130" cmpd="dbl">
                      <a:solidFill>
                        <a:srgbClr val="000000"/>
                      </a:solid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24130" cmpd="dbl">
                      <a:solidFill>
                        <a:srgbClr val="000000"/>
                      </a:solid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24130" cmpd="dbl">
                      <a:solidFill>
                        <a:srgbClr val="000000"/>
                      </a:solidFill>
                      <a:prstDash val="solid"/>
                    </a:lnR>
                    <a:lnT w="24130" cmpd="dbl">
                      <a:solidFill>
                        <a:srgbClr val="000000"/>
                      </a:solid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1 </a:t>
                      </a:r>
                    </a:p>
                  </a:txBody>
                  <a:tcPr anchor="ctr" marL="0" marR="0" marT="0" marB="0">
                    <a:lnL w="24130" cmpd="dbl">
                      <a:solidFill>
                        <a:srgbClr val="000000"/>
                      </a:solidFill>
                      <a:prstDash val="solid"/>
                    </a:lnL>
                    <a:lnR w="3175" cmpd="sng">
                      <a:solidFill>
                        <a:srgbClr val="000000"/>
                      </a:solidFill>
                      <a:prstDash val="solid"/>
                    </a:lnR>
                    <a:lnT w="24130" cmpd="dbl">
                      <a:solidFill>
                        <a:srgbClr val="000000"/>
                      </a:solidFill>
                      <a:prstDash val="solid"/>
                    </a:lnT>
                    <a:lnB w="0" cmpd="sng">
                      <a:noFill/>
                      <a:prstDash val="solid"/>
                    </a:lnB>
                  </a:tcPr>
                </a:tc>
              </a:tr>
              <a:tr h="137160">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73/74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1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1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37160">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74/75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0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0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40335">
                <a:tc>
                  <a:txBody>
                    <a:bodyPr vert="horz" anchor="t"/>
                    <a:lstStyle/>
                    <a:p>
                      <a:pPr marL="0" marR="156210" indent="0" algn="r">
                        <a:lnSpc>
                          <a:spcPts val="1000"/>
                        </a:lnSpc>
                        <a:spcBef>
                          <a:spcPts val="0"/>
                        </a:spcBef>
                        <a:spcAft>
                          <a:spcPts val="0"/>
                        </a:spcAft>
                      </a:pPr>
                      <a:r>
                        <a:rPr lang="es-ES" sz="1000" spc="0">
                          <a:solidFill>
                            <a:srgbClr val="000000"/>
                          </a:solidFill>
                          <a:latin typeface="Garamond" pitchFamily="1" panose="02020603050405020304"/>
                        </a:rPr>
                        <a:t>75/76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0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37160">
                <a:tc>
                  <a:txBody>
                    <a:bodyPr vert="horz" anchor="t"/>
                    <a:lstStyle/>
                    <a:p>
                      <a:pPr marL="0" marR="156210" indent="0" algn="r">
                        <a:lnSpc>
                          <a:spcPts val="1000"/>
                        </a:lnSpc>
                        <a:spcBef>
                          <a:spcPts val="0"/>
                        </a:spcBef>
                        <a:spcAft>
                          <a:spcPts val="0"/>
                        </a:spcAft>
                      </a:pPr>
                      <a:r>
                        <a:rPr lang="es-ES" sz="1000" spc="0">
                          <a:solidFill>
                            <a:srgbClr val="000000"/>
                          </a:solidFill>
                          <a:latin typeface="Garamond" pitchFamily="1" panose="02020603050405020304"/>
                        </a:rPr>
                        <a:t>76/77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3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0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000"/>
                        </a:lnSpc>
                        <a:spcBef>
                          <a:spcPts val="0"/>
                        </a:spcBef>
                        <a:spcAft>
                          <a:spcPts val="0"/>
                        </a:spcAft>
                      </a:pPr>
                      <a:r>
                        <a:rPr lang="es-ES" sz="1000" spc="0">
                          <a:solidFill>
                            <a:srgbClr val="000000"/>
                          </a:solidFill>
                          <a:latin typeface="Garamond" pitchFamily="1" panose="02020603050405020304"/>
                        </a:rPr>
                        <a:t>3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40335">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77/78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8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8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37160">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78/79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2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2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40335">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79/80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4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5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46050">
                <a:tc>
                  <a:txBody>
                    <a:bodyPr vert="horz" anchor="t"/>
                    <a:lstStyle/>
                    <a:p>
                      <a:pPr marL="0" marR="156210" indent="0" algn="r">
                        <a:lnSpc>
                          <a:spcPts val="1100"/>
                        </a:lnSpc>
                        <a:spcBef>
                          <a:spcPts val="0"/>
                        </a:spcBef>
                        <a:spcAft>
                          <a:spcPts val="25"/>
                        </a:spcAft>
                      </a:pPr>
                      <a:r>
                        <a:rPr lang="es-ES" sz="1000" spc="0">
                          <a:solidFill>
                            <a:srgbClr val="000000"/>
                          </a:solidFill>
                          <a:latin typeface="Garamond" pitchFamily="1" panose="02020603050405020304"/>
                        </a:rPr>
                        <a:t>80/81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3175" cmpd="sng">
                      <a:solidFill>
                        <a:srgbClr val="000000"/>
                      </a:solidFill>
                      <a:prstDash val="solid"/>
                    </a:lnB>
                  </a:tcPr>
                </a:tc>
                <a:tc>
                  <a:txBody>
                    <a:bodyPr vert="horz" anchor="t"/>
                    <a:lstStyle/>
                    <a:p>
                      <a:pPr marL="0" marR="73660" indent="0" algn="r">
                        <a:lnSpc>
                          <a:spcPts val="1100"/>
                        </a:lnSpc>
                        <a:spcBef>
                          <a:spcPts val="0"/>
                        </a:spcBef>
                        <a:spcAft>
                          <a:spcPts val="25"/>
                        </a:spcAft>
                      </a:pPr>
                      <a:r>
                        <a:rPr lang="es-ES" sz="1000" spc="0">
                          <a:solidFill>
                            <a:srgbClr val="000000"/>
                          </a:solidFill>
                          <a:latin typeface="Garamond" pitchFamily="1" panose="02020603050405020304"/>
                        </a:rPr>
                        <a:t>13 </a:t>
                      </a:r>
                    </a:p>
                  </a:txBody>
                  <a:tcPr anchor="ctr" marL="0" marR="0" marT="0" marB="0">
                    <a:lnL w="24130" cmpd="dbl">
                      <a:solidFill>
                        <a:srgbClr val="000000"/>
                      </a:solidFill>
                      <a:prstDash val="solid"/>
                    </a:lnL>
                    <a:lnR w="0" cmpd="sng">
                      <a:noFill/>
                      <a:prstDash val="solid"/>
                    </a:lnR>
                    <a:lnT w="0" cmpd="sng">
                      <a:noFill/>
                      <a:prstDash val="solid"/>
                    </a:lnT>
                    <a:lnB w="3175" cmpd="sng">
                      <a:solidFill>
                        <a:srgbClr val="000000"/>
                      </a:solidFill>
                      <a:prstDash val="solid"/>
                    </a:lnB>
                  </a:tcPr>
                </a:tc>
                <a:tc>
                  <a:txBody>
                    <a:bodyPr vert="horz" anchor="t"/>
                    <a:lstStyle/>
                    <a:p>
                      <a:pPr marL="0" marR="73660" indent="0" algn="r">
                        <a:lnSpc>
                          <a:spcPts val="1100"/>
                        </a:lnSpc>
                        <a:spcBef>
                          <a:spcPts val="0"/>
                        </a:spcBef>
                        <a:spcAft>
                          <a:spcPts val="25"/>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3175" cmpd="sng">
                      <a:solidFill>
                        <a:srgbClr val="000000"/>
                      </a:solidFill>
                      <a:prstDash val="solid"/>
                    </a:lnB>
                  </a:tcPr>
                </a:tc>
                <a:tc>
                  <a:txBody>
                    <a:bodyPr vert="horz" anchor="t"/>
                    <a:lstStyle/>
                    <a:p>
                      <a:pPr marL="0" marR="0" indent="0" algn="ctr">
                        <a:lnSpc>
                          <a:spcPts val="1100"/>
                        </a:lnSpc>
                        <a:spcBef>
                          <a:spcPts val="0"/>
                        </a:spcBef>
                        <a:spcAft>
                          <a:spcPts val="25"/>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3175" cmpd="sng">
                      <a:solidFill>
                        <a:srgbClr val="000000"/>
                      </a:solidFill>
                      <a:prstDash val="solid"/>
                    </a:lnB>
                  </a:tcPr>
                </a:tc>
                <a:tc>
                  <a:txBody>
                    <a:bodyPr vert="horz" anchor="t"/>
                    <a:lstStyle/>
                    <a:p>
                      <a:pPr marL="0" marR="155575" indent="0" algn="r">
                        <a:lnSpc>
                          <a:spcPts val="1100"/>
                        </a:lnSpc>
                        <a:spcBef>
                          <a:spcPts val="0"/>
                        </a:spcBef>
                        <a:spcAft>
                          <a:spcPts val="25"/>
                        </a:spcAft>
                      </a:pPr>
                      <a:r>
                        <a:rPr lang="es-ES" sz="1000" spc="0">
                          <a:solidFill>
                            <a:srgbClr val="000000"/>
                          </a:solidFill>
                          <a:latin typeface="Garamond" pitchFamily="1" panose="02020603050405020304"/>
                        </a:rPr>
                        <a:t>1 </a:t>
                      </a:r>
                    </a:p>
                  </a:txBody>
                  <a:tcPr anchor="ctr" marL="0" marR="0" marT="0" marB="0">
                    <a:lnL w="0" cmpd="sng">
                      <a:noFill/>
                      <a:prstDash val="solid"/>
                    </a:lnL>
                    <a:lnR w="24130" cmpd="dbl">
                      <a:solidFill>
                        <a:srgbClr val="000000"/>
                      </a:solidFill>
                      <a:prstDash val="solid"/>
                    </a:lnR>
                    <a:lnT w="0" cmpd="sng">
                      <a:noFill/>
                      <a:prstDash val="solid"/>
                    </a:lnT>
                    <a:lnB w="3175" cmpd="sng">
                      <a:solidFill>
                        <a:srgbClr val="000000"/>
                      </a:solidFill>
                      <a:prstDash val="solid"/>
                    </a:lnB>
                  </a:tcPr>
                </a:tc>
                <a:tc>
                  <a:txBody>
                    <a:bodyPr vert="horz" anchor="t"/>
                    <a:lstStyle/>
                    <a:p>
                      <a:pPr marL="0" marR="142240" indent="0" algn="r">
                        <a:lnSpc>
                          <a:spcPts val="1100"/>
                        </a:lnSpc>
                        <a:spcBef>
                          <a:spcPts val="0"/>
                        </a:spcBef>
                        <a:spcAft>
                          <a:spcPts val="25"/>
                        </a:spcAft>
                      </a:pPr>
                      <a:r>
                        <a:rPr lang="es-ES" sz="1000" spc="0">
                          <a:solidFill>
                            <a:srgbClr val="000000"/>
                          </a:solidFill>
                          <a:latin typeface="Garamond" pitchFamily="1" panose="02020603050405020304"/>
                        </a:rPr>
                        <a:t>15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3175" cmpd="sng">
                      <a:solidFill>
                        <a:srgbClr val="000000"/>
                      </a:solidFill>
                      <a:prstDash val="solid"/>
                    </a:lnB>
                  </a:tcPr>
                </a:tc>
              </a:tr>
              <a:tr h="143510">
                <a:tc>
                  <a:txBody>
                    <a:bodyPr vert="horz" anchor="t"/>
                    <a:lstStyle/>
                    <a:p>
                      <a:pPr marL="0" marR="156210" indent="0" algn="r">
                        <a:lnSpc>
                          <a:spcPts val="700"/>
                        </a:lnSpc>
                        <a:spcBef>
                          <a:spcPts val="305"/>
                        </a:spcBef>
                        <a:spcAft>
                          <a:spcPts val="115"/>
                        </a:spcAft>
                      </a:pPr>
                      <a:r>
                        <a:rPr lang="es-ES" sz="650" spc="0">
                          <a:solidFill>
                            <a:srgbClr val="000000"/>
                          </a:solidFill>
                          <a:latin typeface="Times New Roman" pitchFamily="1" panose="02020603050405020304"/>
                        </a:rPr>
                        <a:t>SubTotal </a:t>
                      </a:r>
                    </a:p>
                  </a:txBody>
                  <a:tcPr anchor="ctr" marL="0" marR="0" marT="0" marB="0">
                    <a:lnL w="24130" cmpd="dbl">
                      <a:solidFill>
                        <a:srgbClr val="000000"/>
                      </a:solidFill>
                      <a:prstDash val="solid"/>
                    </a:lnL>
                    <a:lnR w="24130" cmpd="dbl">
                      <a:solidFill>
                        <a:srgbClr val="000000"/>
                      </a:solidFill>
                      <a:prstDash val="solid"/>
                    </a:lnR>
                    <a:lnT w="3175" cmpd="sng">
                      <a:solidFill>
                        <a:srgbClr val="000000"/>
                      </a:solidFill>
                      <a:prstDash val="solid"/>
                    </a:lnT>
                    <a:lnB w="3175" cmpd="sng">
                      <a:solidFill>
                        <a:srgbClr val="000000"/>
                      </a:solidFill>
                      <a:prstDash val="solid"/>
                    </a:lnB>
                  </a:tcPr>
                </a:tc>
                <a:tc>
                  <a:txBody>
                    <a:bodyPr vert="horz" anchor="t"/>
                    <a:lstStyle/>
                    <a:p>
                      <a:pPr marL="0" marR="73660" indent="0" algn="r">
                        <a:lnSpc>
                          <a:spcPts val="1100"/>
                        </a:lnSpc>
                        <a:spcBef>
                          <a:spcPts val="0"/>
                        </a:spcBef>
                        <a:spcAft>
                          <a:spcPts val="45"/>
                        </a:spcAft>
                      </a:pPr>
                      <a:r>
                        <a:rPr lang="es-ES" sz="1000" spc="0">
                          <a:solidFill>
                            <a:srgbClr val="000000"/>
                          </a:solidFill>
                          <a:latin typeface="Garamond" pitchFamily="1" panose="02020603050405020304"/>
                        </a:rPr>
                        <a:t>33 </a:t>
                      </a:r>
                    </a:p>
                  </a:txBody>
                  <a:tcPr anchor="ctr" marL="0" marR="0" marT="0" marB="0">
                    <a:lnL w="24130" cmpd="dbl">
                      <a:solidFill>
                        <a:srgbClr val="000000"/>
                      </a:solidFill>
                      <a:prstDash val="solid"/>
                    </a:lnL>
                    <a:lnR w="0" cmpd="sng">
                      <a:noFill/>
                      <a:prstDash val="solid"/>
                    </a:lnR>
                    <a:lnT w="3175" cmpd="sng">
                      <a:solidFill>
                        <a:srgbClr val="000000"/>
                      </a:solidFill>
                      <a:prstDash val="solid"/>
                    </a:lnT>
                    <a:lnB w="3175" cmpd="sng">
                      <a:solidFill>
                        <a:srgbClr val="000000"/>
                      </a:solidFill>
                      <a:prstDash val="solid"/>
                    </a:lnB>
                  </a:tcPr>
                </a:tc>
                <a:tc>
                  <a:txBody>
                    <a:bodyPr vert="horz" anchor="t"/>
                    <a:lstStyle/>
                    <a:p>
                      <a:pPr marL="0" marR="73660" indent="0" algn="r">
                        <a:lnSpc>
                          <a:spcPts val="1100"/>
                        </a:lnSpc>
                        <a:spcBef>
                          <a:spcPts val="0"/>
                        </a:spcBef>
                        <a:spcAft>
                          <a:spcPts val="45"/>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3175" cmpd="sng">
                      <a:solidFill>
                        <a:srgbClr val="000000"/>
                      </a:solidFill>
                      <a:prstDash val="solid"/>
                    </a:lnT>
                    <a:lnB w="3175" cmpd="sng">
                      <a:solidFill>
                        <a:srgbClr val="000000"/>
                      </a:solidFill>
                      <a:prstDash val="solid"/>
                    </a:lnB>
                  </a:tcPr>
                </a:tc>
                <a:tc>
                  <a:txBody>
                    <a:bodyPr vert="horz" anchor="t"/>
                    <a:lstStyle/>
                    <a:p>
                      <a:pPr marL="0" marR="0" indent="0" algn="ctr">
                        <a:lnSpc>
                          <a:spcPts val="1100"/>
                        </a:lnSpc>
                        <a:spcBef>
                          <a:spcPts val="0"/>
                        </a:spcBef>
                        <a:spcAft>
                          <a:spcPts val="45"/>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3175" cmpd="sng">
                      <a:solidFill>
                        <a:srgbClr val="000000"/>
                      </a:solidFill>
                      <a:prstDash val="solid"/>
                    </a:lnT>
                    <a:lnB w="3175" cmpd="sng">
                      <a:solidFill>
                        <a:srgbClr val="000000"/>
                      </a:solidFill>
                      <a:prstDash val="solid"/>
                    </a:lnB>
                  </a:tcPr>
                </a:tc>
                <a:tc>
                  <a:txBody>
                    <a:bodyPr vert="horz" anchor="t"/>
                    <a:lstStyle/>
                    <a:p>
                      <a:pPr marL="0" marR="155575" indent="0" algn="r">
                        <a:lnSpc>
                          <a:spcPts val="1100"/>
                        </a:lnSpc>
                        <a:spcBef>
                          <a:spcPts val="0"/>
                        </a:spcBef>
                        <a:spcAft>
                          <a:spcPts val="45"/>
                        </a:spcAft>
                      </a:pPr>
                      <a:r>
                        <a:rPr lang="es-ES" sz="1000" spc="0">
                          <a:solidFill>
                            <a:srgbClr val="000000"/>
                          </a:solidFill>
                          <a:latin typeface="Garamond" pitchFamily="1" panose="02020603050405020304"/>
                        </a:rPr>
                        <a:t>2 </a:t>
                      </a:r>
                    </a:p>
                  </a:txBody>
                  <a:tcPr anchor="ctr" marL="0" marR="0" marT="0" marB="0">
                    <a:lnL w="0" cmpd="sng">
                      <a:noFill/>
                      <a:prstDash val="solid"/>
                    </a:lnL>
                    <a:lnR w="24130" cmpd="dbl">
                      <a:solidFill>
                        <a:srgbClr val="000000"/>
                      </a:solidFill>
                      <a:prstDash val="solid"/>
                    </a:lnR>
                    <a:lnT w="3175" cmpd="sng">
                      <a:solidFill>
                        <a:srgbClr val="000000"/>
                      </a:solidFill>
                      <a:prstDash val="solid"/>
                    </a:lnT>
                    <a:lnB w="3175" cmpd="sng">
                      <a:solidFill>
                        <a:srgbClr val="000000"/>
                      </a:solidFill>
                      <a:prstDash val="solid"/>
                    </a:lnB>
                  </a:tcPr>
                </a:tc>
                <a:tc>
                  <a:txBody>
                    <a:bodyPr vert="horz" anchor="t"/>
                    <a:lstStyle/>
                    <a:p>
                      <a:pPr marL="0" marR="142240" indent="0" algn="r">
                        <a:lnSpc>
                          <a:spcPts val="1100"/>
                        </a:lnSpc>
                        <a:spcBef>
                          <a:spcPts val="0"/>
                        </a:spcBef>
                        <a:spcAft>
                          <a:spcPts val="45"/>
                        </a:spcAft>
                      </a:pPr>
                      <a:r>
                        <a:rPr lang="es-ES" sz="1000" spc="0">
                          <a:solidFill>
                            <a:srgbClr val="000000"/>
                          </a:solidFill>
                          <a:latin typeface="Garamond" pitchFamily="1" panose="02020603050405020304"/>
                        </a:rPr>
                        <a:t>36 </a:t>
                      </a:r>
                    </a:p>
                  </a:txBody>
                  <a:tcPr anchor="ctr" marL="0" marR="0" marT="0" marB="0">
                    <a:lnL w="24130" cmpd="dbl">
                      <a:solidFill>
                        <a:srgbClr val="000000"/>
                      </a:solidFill>
                      <a:prstDash val="solid"/>
                    </a:lnL>
                    <a:lnR w="3175" cmpd="sng">
                      <a:solidFill>
                        <a:srgbClr val="000000"/>
                      </a:solidFill>
                      <a:prstDash val="solid"/>
                    </a:lnR>
                    <a:lnT w="3175" cmpd="sng">
                      <a:solidFill>
                        <a:srgbClr val="000000"/>
                      </a:solidFill>
                      <a:prstDash val="solid"/>
                    </a:lnT>
                    <a:lnB w="3175" cmpd="sng">
                      <a:solidFill>
                        <a:srgbClr val="000000"/>
                      </a:solidFill>
                      <a:prstDash val="solid"/>
                    </a:lnB>
                  </a:tcPr>
                </a:tc>
              </a:tr>
              <a:tr h="130810">
                <a:tc>
                  <a:txBody>
                    <a:bodyPr vert="horz" anchor="t"/>
                    <a:lstStyle/>
                    <a:p>
                      <a:pPr marL="0" marR="156210" indent="0" algn="r">
                        <a:lnSpc>
                          <a:spcPts val="1000"/>
                        </a:lnSpc>
                        <a:spcBef>
                          <a:spcPts val="0"/>
                        </a:spcBef>
                        <a:spcAft>
                          <a:spcPts val="0"/>
                        </a:spcAft>
                      </a:pPr>
                      <a:r>
                        <a:rPr lang="es-ES" sz="1000" spc="0">
                          <a:solidFill>
                            <a:srgbClr val="000000"/>
                          </a:solidFill>
                          <a:latin typeface="Garamond" pitchFamily="1" panose="02020603050405020304"/>
                        </a:rPr>
                        <a:t>81/82 </a:t>
                      </a:r>
                    </a:p>
                  </a:txBody>
                  <a:tcPr anchor="ctr" marL="0" marR="0" marT="0" marB="0">
                    <a:lnL w="24130" cmpd="dbl">
                      <a:solidFill>
                        <a:srgbClr val="000000"/>
                      </a:solidFill>
                      <a:prstDash val="solid"/>
                    </a:lnL>
                    <a:lnR w="24130" cmpd="dbl">
                      <a:solidFill>
                        <a:srgbClr val="000000"/>
                      </a:solidFill>
                      <a:prstDash val="solid"/>
                    </a:lnR>
                    <a:lnT w="3175" cmpd="sng">
                      <a:solidFill>
                        <a:srgbClr val="000000"/>
                      </a:solid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5 </a:t>
                      </a:r>
                    </a:p>
                  </a:txBody>
                  <a:tcPr anchor="ctr" marL="0" marR="0" marT="0" marB="0">
                    <a:lnL w="24130" cmpd="dbl">
                      <a:solidFill>
                        <a:srgbClr val="000000"/>
                      </a:solidFill>
                      <a:prstDash val="solid"/>
                    </a:lnL>
                    <a:lnR w="0" cmpd="sng">
                      <a:noFill/>
                      <a:prstDash val="solid"/>
                    </a:lnR>
                    <a:lnT w="3175" cmpd="sng">
                      <a:solidFill>
                        <a:srgbClr val="000000"/>
                      </a:solid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3175"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3175" cmpd="sng">
                      <a:solidFill>
                        <a:srgbClr val="000000"/>
                      </a:solidFill>
                      <a:prstDash val="solid"/>
                    </a:lnT>
                    <a:lnB w="0" cmpd="sng">
                      <a:noFill/>
                      <a:prstDash val="solid"/>
                    </a:lnB>
                  </a:tcPr>
                </a:tc>
                <a:tc>
                  <a:txBody>
                    <a:bodyPr vert="horz" anchor="t"/>
                    <a:lstStyle/>
                    <a:p>
                      <a:pPr marL="0" marR="155575" indent="0" algn="r">
                        <a:lnSpc>
                          <a:spcPts val="10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24130" cmpd="dbl">
                      <a:solidFill>
                        <a:srgbClr val="000000"/>
                      </a:solidFill>
                      <a:prstDash val="solid"/>
                    </a:lnR>
                    <a:lnT w="3175" cmpd="sng">
                      <a:solidFill>
                        <a:srgbClr val="000000"/>
                      </a:solidFill>
                      <a:prstDash val="solid"/>
                    </a:lnT>
                    <a:lnB w="0" cmpd="sng">
                      <a:noFill/>
                      <a:prstDash val="solid"/>
                    </a:lnB>
                  </a:tcPr>
                </a:tc>
                <a:tc>
                  <a:txBody>
                    <a:bodyPr vert="horz" anchor="t"/>
                    <a:lstStyle/>
                    <a:p>
                      <a:pPr marL="0" marR="142240" indent="0" algn="r">
                        <a:lnSpc>
                          <a:spcPts val="1000"/>
                        </a:lnSpc>
                        <a:spcBef>
                          <a:spcPts val="0"/>
                        </a:spcBef>
                        <a:spcAft>
                          <a:spcPts val="0"/>
                        </a:spcAft>
                      </a:pPr>
                      <a:r>
                        <a:rPr lang="es-ES" sz="1000" spc="0">
                          <a:solidFill>
                            <a:srgbClr val="000000"/>
                          </a:solidFill>
                          <a:latin typeface="Garamond" pitchFamily="1" panose="02020603050405020304"/>
                        </a:rPr>
                        <a:t>7 </a:t>
                      </a:r>
                    </a:p>
                  </a:txBody>
                  <a:tcPr anchor="ctr" marL="0" marR="0" marT="0" marB="0">
                    <a:lnL w="24130" cmpd="dbl">
                      <a:solidFill>
                        <a:srgbClr val="000000"/>
                      </a:solidFill>
                      <a:prstDash val="solid"/>
                    </a:lnL>
                    <a:lnR w="3175" cmpd="sng">
                      <a:solidFill>
                        <a:srgbClr val="000000"/>
                      </a:solidFill>
                      <a:prstDash val="solid"/>
                    </a:lnR>
                    <a:lnT w="3175" cmpd="sng">
                      <a:solidFill>
                        <a:srgbClr val="000000"/>
                      </a:solidFill>
                      <a:prstDash val="solid"/>
                    </a:lnT>
                    <a:lnB w="0" cmpd="sng">
                      <a:noFill/>
                      <a:prstDash val="solid"/>
                    </a:lnB>
                  </a:tcPr>
                </a:tc>
              </a:tr>
              <a:tr h="140335">
                <a:tc>
                  <a:txBody>
                    <a:bodyPr vert="horz" anchor="t"/>
                    <a:lstStyle/>
                    <a:p>
                      <a:pPr marL="0" marR="156210" indent="0" algn="r">
                        <a:lnSpc>
                          <a:spcPts val="1000"/>
                        </a:lnSpc>
                        <a:spcBef>
                          <a:spcPts val="0"/>
                        </a:spcBef>
                        <a:spcAft>
                          <a:spcPts val="0"/>
                        </a:spcAft>
                      </a:pPr>
                      <a:r>
                        <a:rPr lang="es-ES" sz="1000" spc="0">
                          <a:solidFill>
                            <a:srgbClr val="000000"/>
                          </a:solidFill>
                          <a:latin typeface="Garamond" pitchFamily="1" panose="02020603050405020304"/>
                        </a:rPr>
                        <a:t>82/83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9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000"/>
                        </a:lnSpc>
                        <a:spcBef>
                          <a:spcPts val="0"/>
                        </a:spcBef>
                        <a:spcAft>
                          <a:spcPts val="0"/>
                        </a:spcAft>
                      </a:pPr>
                      <a:r>
                        <a:rPr lang="es-ES" sz="1000" spc="0">
                          <a:solidFill>
                            <a:srgbClr val="000000"/>
                          </a:solidFill>
                          <a:latin typeface="Garamond" pitchFamily="1" panose="02020603050405020304"/>
                        </a:rPr>
                        <a:t>2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000"/>
                        </a:lnSpc>
                        <a:spcBef>
                          <a:spcPts val="0"/>
                        </a:spcBef>
                        <a:spcAft>
                          <a:spcPts val="0"/>
                        </a:spcAft>
                      </a:pPr>
                      <a:r>
                        <a:rPr lang="es-ES" sz="1000" spc="0">
                          <a:solidFill>
                            <a:srgbClr val="000000"/>
                          </a:solidFill>
                          <a:latin typeface="Garamond" pitchFamily="1" panose="02020603050405020304"/>
                        </a:rPr>
                        <a:t>14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37160">
                <a:tc>
                  <a:txBody>
                    <a:bodyPr vert="horz" anchor="t"/>
                    <a:lstStyle/>
                    <a:p>
                      <a:pPr marL="0" marR="156210" indent="0" algn="r">
                        <a:lnSpc>
                          <a:spcPts val="1000"/>
                        </a:lnSpc>
                        <a:spcBef>
                          <a:spcPts val="0"/>
                        </a:spcBef>
                        <a:spcAft>
                          <a:spcPts val="0"/>
                        </a:spcAft>
                      </a:pPr>
                      <a:r>
                        <a:rPr lang="es-ES" sz="1000" spc="0">
                          <a:solidFill>
                            <a:srgbClr val="000000"/>
                          </a:solidFill>
                          <a:latin typeface="Garamond" pitchFamily="1" panose="02020603050405020304"/>
                        </a:rPr>
                        <a:t>83/84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5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000"/>
                        </a:lnSpc>
                        <a:spcBef>
                          <a:spcPts val="0"/>
                        </a:spcBef>
                        <a:spcAft>
                          <a:spcPts val="0"/>
                        </a:spcAft>
                      </a:pPr>
                      <a:r>
                        <a:rPr lang="es-ES" sz="1000" spc="0">
                          <a:solidFill>
                            <a:srgbClr val="000000"/>
                          </a:solidFill>
                          <a:latin typeface="Garamond" pitchFamily="1" panose="02020603050405020304"/>
                        </a:rPr>
                        <a:t>8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40335">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84/85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13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3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28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37160">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85/86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5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2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8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40335">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86/87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7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6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15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37160">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87/88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8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6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17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37160">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88/89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8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6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20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39700">
                <a:tc>
                  <a:txBody>
                    <a:bodyPr vert="horz" anchor="t"/>
                    <a:lstStyle/>
                    <a:p>
                      <a:pPr marL="0" marR="156210" indent="0" algn="r">
                        <a:lnSpc>
                          <a:spcPts val="1000"/>
                        </a:lnSpc>
                        <a:spcBef>
                          <a:spcPts val="0"/>
                        </a:spcBef>
                        <a:spcAft>
                          <a:spcPts val="0"/>
                        </a:spcAft>
                      </a:pPr>
                      <a:r>
                        <a:rPr lang="es-ES" sz="1000" spc="0">
                          <a:solidFill>
                            <a:srgbClr val="000000"/>
                          </a:solidFill>
                          <a:latin typeface="Garamond" pitchFamily="1" panose="02020603050405020304"/>
                        </a:rPr>
                        <a:t>89/90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3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000"/>
                        </a:lnSpc>
                        <a:spcBef>
                          <a:spcPts val="0"/>
                        </a:spcBef>
                        <a:spcAft>
                          <a:spcPts val="0"/>
                        </a:spcAft>
                      </a:pPr>
                      <a:r>
                        <a:rPr lang="es-ES" sz="1000" spc="0">
                          <a:solidFill>
                            <a:srgbClr val="000000"/>
                          </a:solidFill>
                          <a:latin typeface="Garamond" pitchFamily="1" panose="02020603050405020304"/>
                        </a:rPr>
                        <a:t>7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000"/>
                        </a:lnSpc>
                        <a:spcBef>
                          <a:spcPts val="0"/>
                        </a:spcBef>
                        <a:spcAft>
                          <a:spcPts val="0"/>
                        </a:spcAft>
                      </a:pPr>
                      <a:r>
                        <a:rPr lang="es-ES" sz="1000" spc="0">
                          <a:solidFill>
                            <a:srgbClr val="000000"/>
                          </a:solidFill>
                          <a:latin typeface="Garamond" pitchFamily="1" panose="02020603050405020304"/>
                        </a:rPr>
                        <a:t>13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37160">
                <a:tc>
                  <a:txBody>
                    <a:bodyPr vert="horz" anchor="t"/>
                    <a:lstStyle/>
                    <a:p>
                      <a:pPr marL="0" marR="156210" indent="0" algn="r">
                        <a:lnSpc>
                          <a:spcPts val="1000"/>
                        </a:lnSpc>
                        <a:spcBef>
                          <a:spcPts val="0"/>
                        </a:spcBef>
                        <a:spcAft>
                          <a:spcPts val="0"/>
                        </a:spcAft>
                      </a:pPr>
                      <a:r>
                        <a:rPr lang="es-ES" sz="1000" spc="0">
                          <a:solidFill>
                            <a:srgbClr val="000000"/>
                          </a:solidFill>
                          <a:latin typeface="Garamond" pitchFamily="1" panose="02020603050405020304"/>
                        </a:rPr>
                        <a:t>90/91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2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000"/>
                        </a:lnSpc>
                        <a:spcBef>
                          <a:spcPts val="0"/>
                        </a:spcBef>
                        <a:spcAft>
                          <a:spcPts val="0"/>
                        </a:spcAft>
                      </a:pPr>
                      <a:r>
                        <a:rPr lang="es-ES" sz="1000" spc="0">
                          <a:solidFill>
                            <a:srgbClr val="000000"/>
                          </a:solidFill>
                          <a:latin typeface="Garamond" pitchFamily="1" panose="02020603050405020304"/>
                        </a:rPr>
                        <a:t>12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000"/>
                        </a:lnSpc>
                        <a:spcBef>
                          <a:spcPts val="0"/>
                        </a:spcBef>
                        <a:spcAft>
                          <a:spcPts val="0"/>
                        </a:spcAft>
                      </a:pPr>
                      <a:r>
                        <a:rPr lang="es-ES" sz="1000" spc="0">
                          <a:solidFill>
                            <a:srgbClr val="000000"/>
                          </a:solidFill>
                          <a:latin typeface="Garamond" pitchFamily="1" panose="02020603050405020304"/>
                        </a:rPr>
                        <a:t>16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40335">
                <a:tc>
                  <a:txBody>
                    <a:bodyPr vert="horz" anchor="t"/>
                    <a:lstStyle/>
                    <a:p>
                      <a:pPr marL="0" marR="156210" indent="0" algn="r">
                        <a:lnSpc>
                          <a:spcPts val="1100"/>
                        </a:lnSpc>
                        <a:spcBef>
                          <a:spcPts val="0"/>
                        </a:spcBef>
                        <a:spcAft>
                          <a:spcPts val="0"/>
                        </a:spcAft>
                      </a:pPr>
                      <a:r>
                        <a:rPr lang="es-ES" sz="1000" spc="0">
                          <a:solidFill>
                            <a:srgbClr val="000000"/>
                          </a:solidFill>
                          <a:latin typeface="Garamond" pitchFamily="1" panose="02020603050405020304"/>
                        </a:rPr>
                        <a:t>91/92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7 </a:t>
                      </a:r>
                    </a:p>
                  </a:txBody>
                  <a:tcPr anchor="ctr" marL="0" marR="0" marT="0" marB="0">
                    <a:lnL w="24130"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73660" indent="0" algn="r">
                        <a:lnSpc>
                          <a:spcPts val="1100"/>
                        </a:lnSpc>
                        <a:spcBef>
                          <a:spcPts val="0"/>
                        </a:spcBef>
                        <a:spcAft>
                          <a:spcPts val="0"/>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Garamond"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55575" indent="0" algn="r">
                        <a:lnSpc>
                          <a:spcPts val="1100"/>
                        </a:lnSpc>
                        <a:spcBef>
                          <a:spcPts val="0"/>
                        </a:spcBef>
                        <a:spcAft>
                          <a:spcPts val="0"/>
                        </a:spcAft>
                      </a:pPr>
                      <a:r>
                        <a:rPr lang="es-ES" sz="1000" spc="0">
                          <a:solidFill>
                            <a:srgbClr val="000000"/>
                          </a:solidFill>
                          <a:latin typeface="Garamond" pitchFamily="1" panose="02020603050405020304"/>
                        </a:rPr>
                        <a:t>4 </a:t>
                      </a:r>
                    </a:p>
                  </a:txBody>
                  <a:tcPr anchor="ctr" marL="0" marR="0" marT="0" marB="0">
                    <a:lnL w="0" cmpd="sng">
                      <a:noFill/>
                      <a:prstDash val="solid"/>
                    </a:lnL>
                    <a:lnR w="24130" cmpd="dbl">
                      <a:solidFill>
                        <a:srgbClr val="000000"/>
                      </a:solidFill>
                      <a:prstDash val="solid"/>
                    </a:lnR>
                    <a:lnT w="0" cmpd="sng">
                      <a:noFill/>
                      <a:prstDash val="solid"/>
                    </a:lnT>
                    <a:lnB w="0" cmpd="sng">
                      <a:noFill/>
                      <a:prstDash val="solid"/>
                    </a:lnB>
                  </a:tcPr>
                </a:tc>
                <a:tc>
                  <a:txBody>
                    <a:bodyPr vert="horz" anchor="t"/>
                    <a:lstStyle/>
                    <a:p>
                      <a:pPr marL="0" marR="142240" indent="0" algn="r">
                        <a:lnSpc>
                          <a:spcPts val="1100"/>
                        </a:lnSpc>
                        <a:spcBef>
                          <a:spcPts val="0"/>
                        </a:spcBef>
                        <a:spcAft>
                          <a:spcPts val="0"/>
                        </a:spcAft>
                      </a:pPr>
                      <a:r>
                        <a:rPr lang="es-ES" sz="1000" spc="0">
                          <a:solidFill>
                            <a:srgbClr val="000000"/>
                          </a:solidFill>
                          <a:latin typeface="Garamond" pitchFamily="1" panose="02020603050405020304"/>
                        </a:rPr>
                        <a:t>15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0" cmpd="sng">
                      <a:noFill/>
                      <a:prstDash val="solid"/>
                    </a:lnB>
                  </a:tcPr>
                </a:tc>
              </a:tr>
              <a:tr h="146685">
                <a:tc>
                  <a:txBody>
                    <a:bodyPr vert="horz" anchor="t"/>
                    <a:lstStyle/>
                    <a:p>
                      <a:pPr marL="0" marR="156210" indent="0" algn="r">
                        <a:lnSpc>
                          <a:spcPts val="1100"/>
                        </a:lnSpc>
                        <a:spcBef>
                          <a:spcPts val="0"/>
                        </a:spcBef>
                        <a:spcAft>
                          <a:spcPts val="45"/>
                        </a:spcAft>
                      </a:pPr>
                      <a:r>
                        <a:rPr lang="es-ES" sz="1000" spc="0">
                          <a:solidFill>
                            <a:srgbClr val="000000"/>
                          </a:solidFill>
                          <a:latin typeface="Garamond" pitchFamily="1" panose="02020603050405020304"/>
                        </a:rPr>
                        <a:t>92/93 </a:t>
                      </a:r>
                    </a:p>
                  </a:txBody>
                  <a:tcPr anchor="ctr" marL="0" marR="0" marT="0" marB="0">
                    <a:lnL w="24130" cmpd="dbl">
                      <a:solidFill>
                        <a:srgbClr val="000000"/>
                      </a:solidFill>
                      <a:prstDash val="solid"/>
                    </a:lnL>
                    <a:lnR w="24130" cmpd="dbl">
                      <a:solidFill>
                        <a:srgbClr val="000000"/>
                      </a:solidFill>
                      <a:prstDash val="solid"/>
                    </a:lnR>
                    <a:lnT w="0" cmpd="sng">
                      <a:noFill/>
                      <a:prstDash val="solid"/>
                    </a:lnT>
                    <a:lnB w="3175" cmpd="sng">
                      <a:solidFill>
                        <a:srgbClr val="000000"/>
                      </a:solidFill>
                      <a:prstDash val="solid"/>
                    </a:lnB>
                  </a:tcPr>
                </a:tc>
                <a:tc>
                  <a:txBody>
                    <a:bodyPr vert="horz" anchor="t"/>
                    <a:lstStyle/>
                    <a:p>
                      <a:pPr marL="0" marR="73660" indent="0" algn="r">
                        <a:lnSpc>
                          <a:spcPts val="1100"/>
                        </a:lnSpc>
                        <a:spcBef>
                          <a:spcPts val="0"/>
                        </a:spcBef>
                        <a:spcAft>
                          <a:spcPts val="45"/>
                        </a:spcAft>
                      </a:pPr>
                      <a:r>
                        <a:rPr lang="es-ES" sz="1000" spc="0">
                          <a:solidFill>
                            <a:srgbClr val="000000"/>
                          </a:solidFill>
                          <a:latin typeface="Garamond" pitchFamily="1" panose="02020603050405020304"/>
                        </a:rPr>
                        <a:t>5 </a:t>
                      </a:r>
                    </a:p>
                  </a:txBody>
                  <a:tcPr anchor="ctr" marL="0" marR="0" marT="0" marB="0">
                    <a:lnL w="24130" cmpd="dbl">
                      <a:solidFill>
                        <a:srgbClr val="000000"/>
                      </a:solidFill>
                      <a:prstDash val="solid"/>
                    </a:lnL>
                    <a:lnR w="0" cmpd="sng">
                      <a:noFill/>
                      <a:prstDash val="solid"/>
                    </a:lnR>
                    <a:lnT w="0" cmpd="sng">
                      <a:noFill/>
                      <a:prstDash val="solid"/>
                    </a:lnT>
                    <a:lnB w="3175" cmpd="sng">
                      <a:solidFill>
                        <a:srgbClr val="000000"/>
                      </a:solidFill>
                      <a:prstDash val="solid"/>
                    </a:lnB>
                  </a:tcPr>
                </a:tc>
                <a:tc>
                  <a:txBody>
                    <a:bodyPr vert="horz" anchor="t"/>
                    <a:lstStyle/>
                    <a:p>
                      <a:pPr marL="0" marR="73660" indent="0" algn="r">
                        <a:lnSpc>
                          <a:spcPts val="1100"/>
                        </a:lnSpc>
                        <a:spcBef>
                          <a:spcPts val="0"/>
                        </a:spcBef>
                        <a:spcAft>
                          <a:spcPts val="45"/>
                        </a:spcAft>
                      </a:pPr>
                      <a:r>
                        <a:rPr lang="es-ES" sz="1000" spc="0">
                          <a:solidFill>
                            <a:srgbClr val="000000"/>
                          </a:solidFill>
                          <a:latin typeface="Garamond" pitchFamily="1" panose="02020603050405020304"/>
                        </a:rPr>
                        <a:t>3 </a:t>
                      </a:r>
                    </a:p>
                  </a:txBody>
                  <a:tcPr anchor="ctr" marL="0" marR="0" marT="0" marB="0">
                    <a:lnL w="0" cmpd="sng">
                      <a:noFill/>
                      <a:prstDash val="solid"/>
                    </a:lnL>
                    <a:lnR w="0" cmpd="sng">
                      <a:noFill/>
                      <a:prstDash val="solid"/>
                    </a:lnR>
                    <a:lnT w="0" cmpd="sng">
                      <a:noFill/>
                      <a:prstDash val="solid"/>
                    </a:lnT>
                    <a:lnB w="3175" cmpd="sng">
                      <a:solidFill>
                        <a:srgbClr val="000000"/>
                      </a:solidFill>
                      <a:prstDash val="solid"/>
                    </a:lnB>
                  </a:tcPr>
                </a:tc>
                <a:tc>
                  <a:txBody>
                    <a:bodyPr vert="horz" anchor="t"/>
                    <a:lstStyle/>
                    <a:p>
                      <a:pPr marL="0" marR="0" indent="0" algn="ctr">
                        <a:lnSpc>
                          <a:spcPts val="1100"/>
                        </a:lnSpc>
                        <a:spcBef>
                          <a:spcPts val="0"/>
                        </a:spcBef>
                        <a:spcAft>
                          <a:spcPts val="45"/>
                        </a:spcAft>
                      </a:pPr>
                      <a:r>
                        <a:rPr lang="es-ES" sz="10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3175" cmpd="sng">
                      <a:solidFill>
                        <a:srgbClr val="000000"/>
                      </a:solidFill>
                      <a:prstDash val="solid"/>
                    </a:lnB>
                  </a:tcPr>
                </a:tc>
                <a:tc>
                  <a:txBody>
                    <a:bodyPr vert="horz" anchor="t"/>
                    <a:lstStyle/>
                    <a:p>
                      <a:pPr marL="0" marR="155575" indent="0" algn="r">
                        <a:lnSpc>
                          <a:spcPts val="1100"/>
                        </a:lnSpc>
                        <a:spcBef>
                          <a:spcPts val="0"/>
                        </a:spcBef>
                        <a:spcAft>
                          <a:spcPts val="45"/>
                        </a:spcAft>
                      </a:pPr>
                      <a:r>
                        <a:rPr lang="es-ES" sz="1000" spc="0">
                          <a:solidFill>
                            <a:srgbClr val="000000"/>
                          </a:solidFill>
                          <a:latin typeface="Garamond" pitchFamily="1" panose="02020603050405020304"/>
                        </a:rPr>
                        <a:t>3 </a:t>
                      </a:r>
                    </a:p>
                  </a:txBody>
                  <a:tcPr anchor="ctr" marL="0" marR="0" marT="0" marB="0">
                    <a:lnL w="0" cmpd="sng">
                      <a:noFill/>
                      <a:prstDash val="solid"/>
                    </a:lnL>
                    <a:lnR w="24130" cmpd="dbl">
                      <a:solidFill>
                        <a:srgbClr val="000000"/>
                      </a:solidFill>
                      <a:prstDash val="solid"/>
                    </a:lnR>
                    <a:lnT w="0" cmpd="sng">
                      <a:noFill/>
                      <a:prstDash val="solid"/>
                    </a:lnT>
                    <a:lnB w="3175" cmpd="sng">
                      <a:solidFill>
                        <a:srgbClr val="000000"/>
                      </a:solidFill>
                      <a:prstDash val="solid"/>
                    </a:lnB>
                  </a:tcPr>
                </a:tc>
                <a:tc>
                  <a:txBody>
                    <a:bodyPr vert="horz" anchor="t"/>
                    <a:lstStyle/>
                    <a:p>
                      <a:pPr marL="0" marR="142240" indent="0" algn="r">
                        <a:lnSpc>
                          <a:spcPts val="1100"/>
                        </a:lnSpc>
                        <a:spcBef>
                          <a:spcPts val="0"/>
                        </a:spcBef>
                        <a:spcAft>
                          <a:spcPts val="45"/>
                        </a:spcAft>
                      </a:pPr>
                      <a:r>
                        <a:rPr lang="es-ES" sz="1000" spc="0">
                          <a:solidFill>
                            <a:srgbClr val="000000"/>
                          </a:solidFill>
                          <a:latin typeface="Garamond" pitchFamily="1" panose="02020603050405020304"/>
                        </a:rPr>
                        <a:t>12 </a:t>
                      </a:r>
                    </a:p>
                  </a:txBody>
                  <a:tcPr anchor="ctr" marL="0" marR="0" marT="0" marB="0">
                    <a:lnL w="24130" cmpd="dbl">
                      <a:solidFill>
                        <a:srgbClr val="000000"/>
                      </a:solidFill>
                      <a:prstDash val="solid"/>
                    </a:lnL>
                    <a:lnR w="3175" cmpd="sng">
                      <a:solidFill>
                        <a:srgbClr val="000000"/>
                      </a:solidFill>
                      <a:prstDash val="solid"/>
                    </a:lnR>
                    <a:lnT w="0" cmpd="sng">
                      <a:noFill/>
                      <a:prstDash val="solid"/>
                    </a:lnT>
                    <a:lnB w="3175" cmpd="sng">
                      <a:solidFill>
                        <a:srgbClr val="000000"/>
                      </a:solidFill>
                      <a:prstDash val="solid"/>
                    </a:lnB>
                  </a:tcPr>
                </a:tc>
              </a:tr>
              <a:tr h="154940">
                <a:tc>
                  <a:txBody>
                    <a:bodyPr vert="horz" anchor="t"/>
                    <a:lstStyle/>
                    <a:p>
                      <a:pPr marL="0" marR="156210" indent="0" algn="r">
                        <a:lnSpc>
                          <a:spcPts val="700"/>
                        </a:lnSpc>
                        <a:spcBef>
                          <a:spcPts val="300"/>
                        </a:spcBef>
                        <a:spcAft>
                          <a:spcPts val="140"/>
                        </a:spcAft>
                      </a:pPr>
                      <a:r>
                        <a:rPr lang="es-ES" sz="650" spc="0">
                          <a:solidFill>
                            <a:srgbClr val="000000"/>
                          </a:solidFill>
                          <a:latin typeface="Times New Roman" pitchFamily="1" panose="02020603050405020304"/>
                        </a:rPr>
                        <a:t>SubTotal </a:t>
                      </a:r>
                    </a:p>
                  </a:txBody>
                  <a:tcPr anchor="ctr" marL="0" marR="0" marT="0" marB="0">
                    <a:lnL w="24130" cmpd="dbl">
                      <a:solidFill>
                        <a:srgbClr val="000000"/>
                      </a:solidFill>
                      <a:prstDash val="solid"/>
                    </a:lnL>
                    <a:lnR w="24130" cmpd="dbl">
                      <a:solidFill>
                        <a:srgbClr val="000000"/>
                      </a:solidFill>
                      <a:prstDash val="solid"/>
                    </a:lnR>
                    <a:lnT w="3175" cmpd="sng">
                      <a:solidFill>
                        <a:srgbClr val="000000"/>
                      </a:solidFill>
                      <a:prstDash val="solid"/>
                    </a:lnT>
                    <a:lnB w="24130" cmpd="dbl">
                      <a:solidFill>
                        <a:srgbClr val="000000"/>
                      </a:solidFill>
                      <a:prstDash val="solid"/>
                    </a:lnB>
                  </a:tcPr>
                </a:tc>
                <a:tc>
                  <a:txBody>
                    <a:bodyPr vert="horz" anchor="t"/>
                    <a:lstStyle/>
                    <a:p>
                      <a:pPr marL="0" marR="73660" indent="0" algn="r">
                        <a:lnSpc>
                          <a:spcPts val="1100"/>
                        </a:lnSpc>
                        <a:spcBef>
                          <a:spcPts val="0"/>
                        </a:spcBef>
                        <a:spcAft>
                          <a:spcPts val="70"/>
                        </a:spcAft>
                      </a:pPr>
                      <a:r>
                        <a:rPr lang="es-ES" sz="1000" spc="0">
                          <a:solidFill>
                            <a:srgbClr val="000000"/>
                          </a:solidFill>
                          <a:latin typeface="Garamond" pitchFamily="1" panose="02020603050405020304"/>
                        </a:rPr>
                        <a:t>77 </a:t>
                      </a:r>
                    </a:p>
                  </a:txBody>
                  <a:tcPr anchor="ctr" marL="0" marR="0" marT="0" marB="0">
                    <a:lnL w="24130" cmpd="dbl">
                      <a:solidFill>
                        <a:srgbClr val="000000"/>
                      </a:solidFill>
                      <a:prstDash val="solid"/>
                    </a:lnL>
                    <a:lnR w="0" cmpd="sng">
                      <a:noFill/>
                      <a:prstDash val="solid"/>
                    </a:lnR>
                    <a:lnT w="3175" cmpd="sng">
                      <a:solidFill>
                        <a:srgbClr val="000000"/>
                      </a:solidFill>
                      <a:prstDash val="solid"/>
                    </a:lnT>
                    <a:lnB w="24130" cmpd="dbl">
                      <a:solidFill>
                        <a:srgbClr val="000000"/>
                      </a:solidFill>
                      <a:prstDash val="solid"/>
                    </a:lnB>
                  </a:tcPr>
                </a:tc>
                <a:tc>
                  <a:txBody>
                    <a:bodyPr vert="horz" anchor="t"/>
                    <a:lstStyle/>
                    <a:p>
                      <a:pPr marL="0" marR="73660" indent="0" algn="r">
                        <a:lnSpc>
                          <a:spcPts val="1100"/>
                        </a:lnSpc>
                        <a:spcBef>
                          <a:spcPts val="0"/>
                        </a:spcBef>
                        <a:spcAft>
                          <a:spcPts val="70"/>
                        </a:spcAft>
                      </a:pPr>
                      <a:r>
                        <a:rPr lang="es-ES" sz="1000" spc="0">
                          <a:solidFill>
                            <a:srgbClr val="000000"/>
                          </a:solidFill>
                          <a:latin typeface="Garamond" pitchFamily="1" panose="02020603050405020304"/>
                        </a:rPr>
                        <a:t>26 </a:t>
                      </a:r>
                    </a:p>
                  </a:txBody>
                  <a:tcPr anchor="ctr" marL="0" marR="0" marT="0" marB="0">
                    <a:lnL w="0" cmpd="sng">
                      <a:noFill/>
                      <a:prstDash val="solid"/>
                    </a:lnL>
                    <a:lnR w="0" cmpd="sng">
                      <a:noFill/>
                      <a:prstDash val="solid"/>
                    </a:lnR>
                    <a:lnT w="3175" cmpd="sng">
                      <a:solidFill>
                        <a:srgbClr val="000000"/>
                      </a:solidFill>
                      <a:prstDash val="solid"/>
                    </a:lnT>
                    <a:lnB w="24130" cmpd="dbl">
                      <a:solidFill>
                        <a:srgbClr val="000000"/>
                      </a:solidFill>
                      <a:prstDash val="solid"/>
                    </a:lnB>
                  </a:tcPr>
                </a:tc>
                <a:tc>
                  <a:txBody>
                    <a:bodyPr vert="horz" anchor="t"/>
                    <a:lstStyle/>
                    <a:p>
                      <a:pPr marL="0" marR="0" indent="0" algn="ctr">
                        <a:lnSpc>
                          <a:spcPts val="1100"/>
                        </a:lnSpc>
                        <a:spcBef>
                          <a:spcPts val="0"/>
                        </a:spcBef>
                        <a:spcAft>
                          <a:spcPts val="70"/>
                        </a:spcAft>
                      </a:pPr>
                      <a:r>
                        <a:rPr lang="es-ES" sz="1000" spc="0">
                          <a:solidFill>
                            <a:srgbClr val="000000"/>
                          </a:solidFill>
                          <a:latin typeface="Garamond" pitchFamily="1" panose="02020603050405020304"/>
                        </a:rPr>
                        <a:t>18 </a:t>
                      </a:r>
                    </a:p>
                  </a:txBody>
                  <a:tcPr anchor="ctr" marL="0" marR="0" marT="0" marB="0">
                    <a:lnL w="0" cmpd="sng">
                      <a:noFill/>
                      <a:prstDash val="solid"/>
                    </a:lnL>
                    <a:lnR w="0" cmpd="sng">
                      <a:noFill/>
                      <a:prstDash val="solid"/>
                    </a:lnR>
                    <a:lnT w="3175" cmpd="sng">
                      <a:solidFill>
                        <a:srgbClr val="000000"/>
                      </a:solidFill>
                      <a:prstDash val="solid"/>
                    </a:lnT>
                    <a:lnB w="24130" cmpd="dbl">
                      <a:solidFill>
                        <a:srgbClr val="000000"/>
                      </a:solidFill>
                      <a:prstDash val="solid"/>
                    </a:lnB>
                  </a:tcPr>
                </a:tc>
                <a:tc>
                  <a:txBody>
                    <a:bodyPr vert="horz" anchor="t"/>
                    <a:lstStyle/>
                    <a:p>
                      <a:pPr marL="0" marR="155575" indent="0" algn="r">
                        <a:lnSpc>
                          <a:spcPts val="1100"/>
                        </a:lnSpc>
                        <a:spcBef>
                          <a:spcPts val="0"/>
                        </a:spcBef>
                        <a:spcAft>
                          <a:spcPts val="70"/>
                        </a:spcAft>
                      </a:pPr>
                      <a:r>
                        <a:rPr lang="es-ES" sz="1000" spc="0">
                          <a:solidFill>
                            <a:srgbClr val="000000"/>
                          </a:solidFill>
                          <a:latin typeface="Garamond" pitchFamily="1" panose="02020603050405020304"/>
                        </a:rPr>
                        <a:t>52 </a:t>
                      </a:r>
                    </a:p>
                  </a:txBody>
                  <a:tcPr anchor="ctr" marL="0" marR="0" marT="0" marB="0">
                    <a:lnL w="0" cmpd="sng">
                      <a:noFill/>
                      <a:prstDash val="solid"/>
                    </a:lnL>
                    <a:lnR w="24130" cmpd="dbl">
                      <a:solidFill>
                        <a:srgbClr val="000000"/>
                      </a:solidFill>
                      <a:prstDash val="solid"/>
                    </a:lnR>
                    <a:lnT w="3175" cmpd="sng">
                      <a:solidFill>
                        <a:srgbClr val="000000"/>
                      </a:solidFill>
                      <a:prstDash val="solid"/>
                    </a:lnT>
                    <a:lnB w="24130" cmpd="dbl">
                      <a:solidFill>
                        <a:srgbClr val="000000"/>
                      </a:solidFill>
                      <a:prstDash val="solid"/>
                    </a:lnB>
                  </a:tcPr>
                </a:tc>
                <a:tc>
                  <a:txBody>
                    <a:bodyPr vert="horz" anchor="t"/>
                    <a:lstStyle/>
                    <a:p>
                      <a:pPr marL="0" marR="142240" indent="0" algn="r">
                        <a:lnSpc>
                          <a:spcPts val="1100"/>
                        </a:lnSpc>
                        <a:spcBef>
                          <a:spcPts val="0"/>
                        </a:spcBef>
                        <a:spcAft>
                          <a:spcPts val="70"/>
                        </a:spcAft>
                      </a:pPr>
                      <a:r>
                        <a:rPr lang="es-ES" sz="1000" spc="0">
                          <a:solidFill>
                            <a:srgbClr val="000000"/>
                          </a:solidFill>
                          <a:latin typeface="Garamond" pitchFamily="1" panose="02020603050405020304"/>
                        </a:rPr>
                        <a:t>173 </a:t>
                      </a:r>
                    </a:p>
                  </a:txBody>
                  <a:tcPr anchor="ctr" marL="0" marR="0" marT="0" marB="0">
                    <a:lnL w="24130" cmpd="dbl">
                      <a:solidFill>
                        <a:srgbClr val="000000"/>
                      </a:solidFill>
                      <a:prstDash val="solid"/>
                    </a:lnL>
                    <a:lnR w="3175" cmpd="sng">
                      <a:solidFill>
                        <a:srgbClr val="000000"/>
                      </a:solidFill>
                      <a:prstDash val="solid"/>
                    </a:lnR>
                    <a:lnT w="3175" cmpd="sng">
                      <a:solidFill>
                        <a:srgbClr val="000000"/>
                      </a:solidFill>
                      <a:prstDash val="solid"/>
                    </a:lnT>
                    <a:lnB w="24130" cmpd="dbl">
                      <a:solidFill>
                        <a:srgbClr val="000000"/>
                      </a:solidFill>
                      <a:prstDash val="solid"/>
                    </a:lnB>
                  </a:tcPr>
                </a:tc>
              </a:tr>
              <a:tr h="155575">
                <a:tc>
                  <a:txBody>
                    <a:bodyPr vert="horz" anchor="t"/>
                    <a:lstStyle/>
                    <a:p>
                      <a:pPr marL="0" marR="156210" indent="0" algn="r">
                        <a:lnSpc>
                          <a:spcPts val="700"/>
                        </a:lnSpc>
                        <a:spcBef>
                          <a:spcPts val="380"/>
                        </a:spcBef>
                        <a:spcAft>
                          <a:spcPts val="140"/>
                        </a:spcAft>
                      </a:pPr>
                      <a:r>
                        <a:rPr lang="es-ES" sz="650" spc="0">
                          <a:solidFill>
                            <a:srgbClr val="000000"/>
                          </a:solidFill>
                          <a:latin typeface="Times New Roman" pitchFamily="1" panose="02020603050405020304"/>
                        </a:rPr>
                        <a:t>TOTAL </a:t>
                      </a:r>
                    </a:p>
                  </a:txBody>
                  <a:tcPr anchor="ctr" marL="0" marR="0" marT="0" marB="0">
                    <a:lnL w="24130" cmpd="dbl">
                      <a:solidFill>
                        <a:srgbClr val="000000"/>
                      </a:solidFill>
                      <a:prstDash val="solid"/>
                    </a:lnL>
                    <a:lnR w="24130" cmpd="dbl">
                      <a:solidFill>
                        <a:srgbClr val="000000"/>
                      </a:solidFill>
                      <a:prstDash val="solid"/>
                    </a:lnR>
                    <a:lnT w="24130" cmpd="dbl">
                      <a:solidFill>
                        <a:srgbClr val="000000"/>
                      </a:solidFill>
                      <a:prstDash val="solid"/>
                    </a:lnT>
                    <a:lnB w="24130" cmpd="dbl">
                      <a:solidFill>
                        <a:srgbClr val="000000"/>
                      </a:solidFill>
                      <a:prstDash val="solid"/>
                    </a:lnB>
                  </a:tcPr>
                </a:tc>
                <a:tc>
                  <a:txBody>
                    <a:bodyPr vert="horz" anchor="t"/>
                    <a:lstStyle/>
                    <a:p>
                      <a:pPr marL="0" marR="73660" indent="0" algn="r">
                        <a:lnSpc>
                          <a:spcPts val="1000"/>
                        </a:lnSpc>
                        <a:spcBef>
                          <a:spcPts val="0"/>
                        </a:spcBef>
                        <a:spcAft>
                          <a:spcPts val="75"/>
                        </a:spcAft>
                      </a:pPr>
                      <a:r>
                        <a:rPr lang="es-ES" sz="900" b="1" spc="0">
                          <a:solidFill>
                            <a:srgbClr val="000000"/>
                          </a:solidFill>
                          <a:latin typeface="Times New Roman" pitchFamily="1" panose="02020603050405020304"/>
                        </a:rPr>
                        <a:t>110 </a:t>
                      </a:r>
                    </a:p>
                  </a:txBody>
                  <a:tcPr anchor="ctr" marL="0" marR="0" marT="0" marB="0">
                    <a:lnL w="24130" cmpd="dbl">
                      <a:solidFill>
                        <a:srgbClr val="000000"/>
                      </a:solidFill>
                      <a:prstDash val="solid"/>
                    </a:lnL>
                    <a:lnR w="0" cmpd="sng">
                      <a:noFill/>
                      <a:prstDash val="solid"/>
                    </a:lnR>
                    <a:lnT w="24130" cmpd="dbl">
                      <a:solidFill>
                        <a:srgbClr val="000000"/>
                      </a:solidFill>
                      <a:prstDash val="solid"/>
                    </a:lnT>
                    <a:lnB w="24130" cmpd="dbl">
                      <a:solidFill>
                        <a:srgbClr val="000000"/>
                      </a:solidFill>
                      <a:prstDash val="solid"/>
                    </a:lnB>
                  </a:tcPr>
                </a:tc>
                <a:tc>
                  <a:txBody>
                    <a:bodyPr vert="horz" anchor="t"/>
                    <a:lstStyle/>
                    <a:p>
                      <a:pPr marL="0" marR="73660" indent="0" algn="r">
                        <a:lnSpc>
                          <a:spcPts val="1000"/>
                        </a:lnSpc>
                        <a:spcBef>
                          <a:spcPts val="0"/>
                        </a:spcBef>
                        <a:spcAft>
                          <a:spcPts val="75"/>
                        </a:spcAft>
                      </a:pPr>
                      <a:r>
                        <a:rPr lang="es-ES" sz="900" b="1" spc="0">
                          <a:solidFill>
                            <a:srgbClr val="000000"/>
                          </a:solidFill>
                          <a:latin typeface="Times New Roman" pitchFamily="1" panose="02020603050405020304"/>
                        </a:rPr>
                        <a:t>27 </a:t>
                      </a:r>
                    </a:p>
                  </a:txBody>
                  <a:tcPr anchor="ctr" marL="0" marR="0" marT="0" marB="0">
                    <a:lnL w="0" cmpd="sng">
                      <a:noFill/>
                      <a:prstDash val="solid"/>
                    </a:lnL>
                    <a:lnR w="0" cmpd="sng">
                      <a:noFill/>
                      <a:prstDash val="solid"/>
                    </a:lnR>
                    <a:lnT w="24130" cmpd="dbl">
                      <a:solidFill>
                        <a:srgbClr val="000000"/>
                      </a:solidFill>
                      <a:prstDash val="solid"/>
                    </a:lnT>
                    <a:lnB w="24130" cmpd="dbl">
                      <a:solidFill>
                        <a:srgbClr val="000000"/>
                      </a:solidFill>
                      <a:prstDash val="solid"/>
                    </a:lnB>
                  </a:tcPr>
                </a:tc>
                <a:tc>
                  <a:txBody>
                    <a:bodyPr vert="horz" anchor="t"/>
                    <a:lstStyle/>
                    <a:p>
                      <a:pPr marL="0" marR="0" indent="0" algn="ctr">
                        <a:lnSpc>
                          <a:spcPts val="1000"/>
                        </a:lnSpc>
                        <a:spcBef>
                          <a:spcPts val="0"/>
                        </a:spcBef>
                        <a:spcAft>
                          <a:spcPts val="75"/>
                        </a:spcAft>
                      </a:pPr>
                      <a:r>
                        <a:rPr lang="es-ES" sz="900" b="1" spc="0">
                          <a:solidFill>
                            <a:srgbClr val="000000"/>
                          </a:solidFill>
                          <a:latin typeface="Times New Roman" pitchFamily="1" panose="02020603050405020304"/>
                        </a:rPr>
                        <a:t>18 </a:t>
                      </a:r>
                    </a:p>
                  </a:txBody>
                  <a:tcPr anchor="ctr" marL="0" marR="0" marT="0" marB="0">
                    <a:lnL w="0" cmpd="sng">
                      <a:noFill/>
                      <a:prstDash val="solid"/>
                    </a:lnL>
                    <a:lnR w="0" cmpd="sng">
                      <a:noFill/>
                      <a:prstDash val="solid"/>
                    </a:lnR>
                    <a:lnT w="24130" cmpd="dbl">
                      <a:solidFill>
                        <a:srgbClr val="000000"/>
                      </a:solidFill>
                      <a:prstDash val="solid"/>
                    </a:lnT>
                    <a:lnB w="24130" cmpd="dbl">
                      <a:solidFill>
                        <a:srgbClr val="000000"/>
                      </a:solidFill>
                      <a:prstDash val="solid"/>
                    </a:lnB>
                  </a:tcPr>
                </a:tc>
                <a:tc>
                  <a:txBody>
                    <a:bodyPr vert="horz" anchor="t"/>
                    <a:lstStyle/>
                    <a:p>
                      <a:pPr marL="0" marR="155575" indent="0" algn="r">
                        <a:lnSpc>
                          <a:spcPts val="1000"/>
                        </a:lnSpc>
                        <a:spcBef>
                          <a:spcPts val="0"/>
                        </a:spcBef>
                        <a:spcAft>
                          <a:spcPts val="75"/>
                        </a:spcAft>
                      </a:pPr>
                      <a:r>
                        <a:rPr lang="es-ES" sz="900" b="1" spc="0">
                          <a:solidFill>
                            <a:srgbClr val="000000"/>
                          </a:solidFill>
                          <a:latin typeface="Times New Roman" pitchFamily="1" panose="02020603050405020304"/>
                        </a:rPr>
                        <a:t>54 </a:t>
                      </a:r>
                    </a:p>
                  </a:txBody>
                  <a:tcPr anchor="ctr" marL="0" marR="0" marT="0" marB="0">
                    <a:lnL w="0" cmpd="sng">
                      <a:noFill/>
                      <a:prstDash val="solid"/>
                    </a:lnL>
                    <a:lnR w="24130" cmpd="dbl">
                      <a:solidFill>
                        <a:srgbClr val="000000"/>
                      </a:solidFill>
                      <a:prstDash val="solid"/>
                    </a:lnR>
                    <a:lnT w="24130" cmpd="dbl">
                      <a:solidFill>
                        <a:srgbClr val="000000"/>
                      </a:solidFill>
                      <a:prstDash val="solid"/>
                    </a:lnT>
                    <a:lnB w="24130" cmpd="dbl">
                      <a:solidFill>
                        <a:srgbClr val="000000"/>
                      </a:solidFill>
                      <a:prstDash val="solid"/>
                    </a:lnB>
                  </a:tcPr>
                </a:tc>
                <a:tc>
                  <a:txBody>
                    <a:bodyPr vert="horz" anchor="t"/>
                    <a:lstStyle/>
                    <a:p>
                      <a:pPr marL="0" marR="142240" indent="0" algn="r">
                        <a:lnSpc>
                          <a:spcPts val="1000"/>
                        </a:lnSpc>
                        <a:spcBef>
                          <a:spcPts val="0"/>
                        </a:spcBef>
                        <a:spcAft>
                          <a:spcPts val="75"/>
                        </a:spcAft>
                      </a:pPr>
                      <a:r>
                        <a:rPr lang="es-ES" sz="900" b="1" spc="0">
                          <a:solidFill>
                            <a:srgbClr val="000000"/>
                          </a:solidFill>
                          <a:latin typeface="Times New Roman" pitchFamily="1" panose="02020603050405020304"/>
                        </a:rPr>
                        <a:t>209 </a:t>
                      </a:r>
                    </a:p>
                  </a:txBody>
                  <a:tcPr anchor="ctr" marL="0" marR="0" marT="0" marB="0">
                    <a:lnL w="24130" cmpd="dbl">
                      <a:solidFill>
                        <a:srgbClr val="000000"/>
                      </a:solidFill>
                      <a:prstDash val="solid"/>
                    </a:lnL>
                    <a:lnR w="3175" cmpd="sng">
                      <a:solidFill>
                        <a:srgbClr val="000000"/>
                      </a:solidFill>
                      <a:prstDash val="solid"/>
                    </a:lnR>
                    <a:lnT w="24130" cmpd="dbl">
                      <a:solidFill>
                        <a:srgbClr val="000000"/>
                      </a:solidFill>
                      <a:prstDash val="solid"/>
                    </a:lnT>
                    <a:lnB w="24130" cmpd="dbl">
                      <a:solidFill>
                        <a:srgbClr val="000000"/>
                      </a:solidFill>
                      <a:prstDash val="solid"/>
                    </a:lnB>
                  </a:tcPr>
                </a:tc>
              </a:tr>
            </a:tbl>
          </a:graphicData>
        </a:graphic>
      </p:graphicFrame>
      <p:sp>
        <p:nvSpPr>
          <p:cNvPr id="5" name=""/>
          <p:cNvSpPr/>
          <p:nvPr>
            <p:ph type="body" idx="10"/>
          </p:nvPr>
        </p:nvSpPr>
        <p:spPr>
          <a:xfrm>
            <a:off x="1050290" y="4567555"/>
            <a:ext cx="5486400" cy="3107055"/>
          </a:xfrm>
          <a:prstGeom prst="rect">
            <a:avLst/>
          </a:prstGeom>
          <a:noFill/>
          <a:ln w="0" cmpd="sng">
            <a:noFill/>
            <a:prstDash val="solid"/>
          </a:ln>
        </p:spPr>
        <p:txBody>
          <a:bodyPr vert="horz" lIns="0" tIns="27305" rIns="0" bIns="0" anchor="t"/>
          <a:lstStyle/>
          <a:p>
            <a:pPr marL="1737360" marR="91440" indent="0" algn="just">
              <a:lnSpc>
                <a:spcPts val="1200"/>
              </a:lnSpc>
              <a:spcAft>
                <a:spcPts val="0"/>
              </a:spcAft>
            </a:pPr>
            <a:r>
              <a:rPr lang="es-ES" sz="1250" b="1" spc="0">
                <a:solidFill>
                  <a:srgbClr val="000000"/>
                </a:solidFill>
                <a:latin typeface="Times New Roman" pitchFamily="1" panose="02020603050405020304"/>
              </a:rPr>
              <a:t>Tabla </a:t>
            </a:r>
            <a:r>
              <a:rPr lang="es-ES" sz="1300" spc="0">
                <a:solidFill>
                  <a:srgbClr val="000000"/>
                </a:solidFill>
                <a:latin typeface="Garamond" pitchFamily="1" panose="02020603050405020304"/>
              </a:rPr>
              <a:t>6.11: </a:t>
            </a:r>
            <a:r>
              <a:rPr lang="es-ES" sz="1000" spc="0">
                <a:solidFill>
                  <a:srgbClr val="000000"/>
                </a:solidFill>
                <a:latin typeface="Times New Roman" pitchFamily="1" panose="02020603050405020304"/>
              </a:rPr>
              <a:t>Evolución de estudiantes Graduados como Doctores en la Facultad de Ciencias, por Licenciaturas y curso académico. </a:t>
            </a:r>
          </a:p>
          <a:p>
            <a:pPr marL="0" marR="45720" indent="0" algn="just">
              <a:lnSpc>
                <a:spcPts val="1500"/>
              </a:lnSpc>
              <a:spcBef>
                <a:spcPts val="3565"/>
              </a:spcBef>
              <a:spcAft>
                <a:spcPts val="0"/>
              </a:spcAft>
            </a:pPr>
            <a:r>
              <a:rPr lang="es-ES" sz="1300" spc="-5">
                <a:solidFill>
                  <a:srgbClr val="000000"/>
                </a:solidFill>
                <a:latin typeface="Garamond" pitchFamily="1" panose="02020603050405020304"/>
              </a:rPr>
              <a:t>En la Tabla 6.11 se refleja el número de ellos por Licenciatura y en la Tabla 6.12 aparece su relación nominal, indicando aquellos que pertenecían a la plantilla docente de la propia </a:t>
            </a:r>
            <a:r>
              <a:rPr lang="es-ES" sz="1250" b="1" spc="-5">
                <a:solidFill>
                  <a:srgbClr val="000000"/>
                </a:solidFill>
                <a:latin typeface="Times New Roman" pitchFamily="1" panose="02020603050405020304"/>
              </a:rPr>
              <a:t>Facultad de Ciencias</a:t>
            </a:r>
            <a:r>
              <a:rPr lang="es-ES" sz="1300" spc="-5">
                <a:solidFill>
                  <a:srgbClr val="000000"/>
                </a:solidFill>
                <a:latin typeface="Garamond" pitchFamily="1" panose="02020603050405020304"/>
              </a:rPr>
              <a:t>, los que pertenecieron en algún momento o, finalmente, aquellos que habiendo pertenecido en alguna ocasión a la plantilla de la </a:t>
            </a:r>
            <a:r>
              <a:rPr lang="es-ES" sz="1250" b="1" spc="-5">
                <a:solidFill>
                  <a:srgbClr val="000000"/>
                </a:solidFill>
                <a:latin typeface="Times New Roman" pitchFamily="1" panose="02020603050405020304"/>
              </a:rPr>
              <a:t>Facultad de Ciencias</a:t>
            </a:r>
            <a:r>
              <a:rPr lang="es-ES" sz="1300" spc="-5">
                <a:solidFill>
                  <a:srgbClr val="000000"/>
                </a:solidFill>
                <a:latin typeface="Garamond" pitchFamily="1" panose="02020603050405020304"/>
              </a:rPr>
              <a:t>, en la fecha límite del primer período (1993) desarrollaban su docencia y/o investigación en otro Centro de la </a:t>
            </a:r>
            <a:r>
              <a:rPr lang="es-ES" sz="1250" b="1" spc="-5">
                <a:solidFill>
                  <a:srgbClr val="000000"/>
                </a:solidFill>
                <a:latin typeface="Times New Roman" pitchFamily="1" panose="02020603050405020304"/>
              </a:rPr>
              <a:t>Universidad de Extremadura</a:t>
            </a:r>
            <a:r>
              <a:rPr lang="es-ES" sz="1300" spc="-5">
                <a:solidFill>
                  <a:srgbClr val="000000"/>
                </a:solidFill>
                <a:latin typeface="Garamond" pitchFamily="1" panose="02020603050405020304"/>
              </a:rPr>
              <a:t>. </a:t>
            </a:r>
          </a:p>
          <a:p>
            <a:pPr marL="0" marR="0" indent="0" algn="ctr">
              <a:lnSpc>
                <a:spcPts val="1200"/>
              </a:lnSpc>
              <a:spcBef>
                <a:spcPts val="2515"/>
              </a:spcBef>
              <a:spcAft>
                <a:spcPts val="0"/>
              </a:spcAft>
            </a:pPr>
            <a:r>
              <a:rPr lang="es-ES" sz="1250" b="1" spc="0">
                <a:solidFill>
                  <a:srgbClr val="000000"/>
                </a:solidFill>
                <a:latin typeface="Times New Roman" pitchFamily="1" panose="02020603050405020304"/>
              </a:rPr>
              <a:t>Tabla </a:t>
            </a:r>
            <a:r>
              <a:rPr lang="es-ES" sz="1300" spc="0">
                <a:solidFill>
                  <a:srgbClr val="000000"/>
                </a:solidFill>
                <a:latin typeface="Garamond" pitchFamily="1" panose="02020603050405020304"/>
              </a:rPr>
              <a:t>6.12: </a:t>
            </a:r>
            <a:r>
              <a:rPr lang="es-ES" sz="1000" spc="0">
                <a:solidFill>
                  <a:srgbClr val="000000"/>
                </a:solidFill>
                <a:latin typeface="Times New Roman" pitchFamily="1" panose="02020603050405020304"/>
              </a:rPr>
              <a:t>Relación de Doctores graduados en la Facultad de Ciencias (1968–1994). En la </a:t>
            </a:r>
            <a:br/>
            <a:r>
              <a:rPr lang="es-ES" sz="1000" spc="0">
                <a:solidFill>
                  <a:srgbClr val="000000"/>
                </a:solidFill>
                <a:latin typeface="Times New Roman" pitchFamily="1" panose="02020603050405020304"/>
              </a:rPr>
              <a:t>primera columna se indica si en 1994 ejercían como docentes en la </a:t>
            </a:r>
            <a:r>
              <a:rPr lang="es-ES" sz="1000" b="1" spc="0">
                <a:solidFill>
                  <a:srgbClr val="000000"/>
                </a:solidFill>
                <a:latin typeface="Garamond" pitchFamily="1" panose="02020603050405020304"/>
              </a:rPr>
              <a:t>Facultad de Ciencias </a:t>
            </a:r>
            <a:r>
              <a:rPr lang="es-ES" sz="1000" spc="0">
                <a:solidFill>
                  <a:srgbClr val="000000"/>
                </a:solidFill>
                <a:latin typeface="Times New Roman" pitchFamily="1" panose="02020603050405020304"/>
              </a:rPr>
              <a:t>(</a:t>
            </a:r>
            <a:r>
              <a:rPr lang="es-ES" sz="1400" spc="0">
                <a:solidFill>
                  <a:srgbClr val="000000"/>
                </a:solidFill>
                <a:latin typeface="Arial" pitchFamily="2" panose="02020603050405020304"/>
              </a:rPr>
              <a:t>♠</a:t>
            </a:r>
            <a:r>
              <a:rPr lang="es-ES" sz="1000" spc="0">
                <a:solidFill>
                  <a:srgbClr val="000000"/>
                </a:solidFill>
                <a:latin typeface="Times New Roman" pitchFamily="1" panose="02020603050405020304"/>
              </a:rPr>
              <a:t>), si </a:t>
            </a:r>
            <a:br/>
            <a:r>
              <a:rPr lang="es-ES" sz="1000" spc="0">
                <a:solidFill>
                  <a:srgbClr val="000000"/>
                </a:solidFill>
                <a:latin typeface="Times New Roman" pitchFamily="1" panose="02020603050405020304"/>
              </a:rPr>
              <a:t>habían perdido tal condición (</a:t>
            </a:r>
            <a:r>
              <a:rPr lang="es-ES" sz="1400" spc="0">
                <a:solidFill>
                  <a:srgbClr val="000000"/>
                </a:solidFill>
                <a:latin typeface="Arial" pitchFamily="2" panose="02020603050405020304"/>
              </a:rPr>
              <a:t>⊙</a:t>
            </a:r>
            <a:r>
              <a:rPr lang="es-ES" sz="1000" spc="0">
                <a:solidFill>
                  <a:srgbClr val="000000"/>
                </a:solidFill>
                <a:latin typeface="Times New Roman" pitchFamily="1" panose="02020603050405020304"/>
              </a:rPr>
              <a:t>) o, finalmente, si desarrollaban su docencia en otros Centros de </a:t>
            </a:r>
            <a:br/>
            <a:r>
              <a:rPr lang="es-ES" sz="1000" spc="0">
                <a:solidFill>
                  <a:srgbClr val="000000"/>
                </a:solidFill>
                <a:latin typeface="Times New Roman" pitchFamily="1" panose="02020603050405020304"/>
              </a:rPr>
              <a:t>la Universidad de Extremadura (</a:t>
            </a:r>
            <a:r>
              <a:rPr lang="es-ES" sz="1400" spc="0">
                <a:solidFill>
                  <a:srgbClr val="000000"/>
                </a:solidFill>
                <a:latin typeface="Arial" pitchFamily="2" panose="02020603050405020304"/>
              </a:rPr>
              <a:t>∗</a:t>
            </a:r>
            <a:r>
              <a:rPr lang="es-ES" sz="1000" spc="0">
                <a:solidFill>
                  <a:srgbClr val="000000"/>
                </a:solidFill>
                <a:latin typeface="Times New Roman" pitchFamily="1" panose="02020603050405020304"/>
              </a:rPr>
              <a:t>). </a:t>
            </a:r>
          </a:p>
          <a:p>
            <a:pPr marL="0" marR="0" indent="0" algn="ctr">
              <a:lnSpc>
                <a:spcPts val="1300"/>
              </a:lnSpc>
              <a:spcBef>
                <a:spcPts val="1030"/>
              </a:spcBef>
              <a:spcAft>
                <a:spcPts val="0"/>
              </a:spcAft>
            </a:pPr>
            <a:r>
              <a:rPr lang="es-ES" sz="1150" spc="15">
                <a:solidFill>
                  <a:srgbClr val="000000"/>
                </a:solidFill>
                <a:latin typeface="Times New Roman" pitchFamily="1" panose="02020603050405020304"/>
              </a:rPr>
              <a:t>DOCTORES EN CIENCIAS HASTA EL CURSO 93/94 </a:t>
            </a:r>
          </a:p>
        </p:txBody>
      </p:sp>
      <p:graphicFrame>
        <p:nvGraphicFramePr>
          <p:cNvPr id="7" name=""/>
          <p:cNvGraphicFramePr>
            <a:graphicFrameLocks noGrp="1"/>
          </p:cNvGraphicFramePr>
          <p:nvPr/>
        </p:nvGraphicFramePr>
        <p:xfrm>
          <a:off x="1374775" y="7674610"/>
          <a:ext cx="5486400" cy="2056765"/>
        </p:xfrm>
        <a:graphic>
          <a:graphicData uri="http://schemas.openxmlformats.org/drawingml/2006/table">
            <a:tbl>
              <a:tblGrid>
                <a:gridCol w="320040"/>
                <a:gridCol w="2553970"/>
                <a:gridCol w="1170940"/>
                <a:gridCol w="798195"/>
              </a:tblGrid>
              <a:tr h="167640">
                <a:tc>
                  <a:txBody>
                    <a:bodyPr vert="horz" anchor="t"/>
                    <a:lstStyle/>
                    <a:p>
                      <a:pPr marL="0" marR="0" indent="0" algn="r">
                        <a:lnSpc>
                          <a:spcPts val="900"/>
                        </a:lnSpc>
                        <a:spcBef>
                          <a:spcPts val="290"/>
                        </a:spcBef>
                        <a:spcAft>
                          <a:spcPts val="35"/>
                        </a:spcAft>
                      </a:pPr>
                      <a:r>
                        <a:rPr lang="es-ES" sz="850" spc="0">
                          <a:solidFill>
                            <a:srgbClr val="000000"/>
                          </a:solidFill>
                          <a:latin typeface="Times New Roman" pitchFamily="1" panose="02020603050405020304"/>
                        </a:rPr>
                        <a: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4615" marR="0" indent="0" algn="l">
                        <a:lnSpc>
                          <a:spcPts val="900"/>
                        </a:lnSpc>
                        <a:spcBef>
                          <a:spcPts val="290"/>
                        </a:spcBef>
                        <a:spcAft>
                          <a:spcPts val="35"/>
                        </a:spcAft>
                      </a:pPr>
                      <a:r>
                        <a:rPr lang="es-ES" sz="850" spc="0">
                          <a:solidFill>
                            <a:srgbClr val="000000"/>
                          </a:solidFill>
                          <a:latin typeface="Times New Roman" pitchFamily="1" panose="02020603050405020304"/>
                        </a:rPr>
                        <a:t>Graduado Doctor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100965" marR="0" indent="0" algn="l">
                        <a:lnSpc>
                          <a:spcPts val="900"/>
                        </a:lnSpc>
                        <a:spcBef>
                          <a:spcPts val="290"/>
                        </a:spcBef>
                        <a:spcAft>
                          <a:spcPts val="35"/>
                        </a:spcAft>
                      </a:pPr>
                      <a:r>
                        <a:rPr lang="es-ES" sz="85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3980" marR="0" indent="0" algn="l">
                        <a:lnSpc>
                          <a:spcPts val="900"/>
                        </a:lnSpc>
                        <a:spcBef>
                          <a:spcPts val="290"/>
                        </a:spcBef>
                        <a:spcAft>
                          <a:spcPts val="35"/>
                        </a:spcAft>
                      </a:pPr>
                      <a:r>
                        <a:rPr lang="es-ES" sz="85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64465">
                <a:tc>
                  <a:txBody>
                    <a:bodyPr vert="horz" anchor="t"/>
                    <a:lstStyle/>
                    <a:p>
                      <a:pPr marL="0" marR="0" indent="0" algn="r">
                        <a:lnSpc>
                          <a:spcPts val="900"/>
                        </a:lnSpc>
                        <a:spcBef>
                          <a:spcPts val="215"/>
                        </a:spcBef>
                        <a:spcAft>
                          <a:spcPts val="120"/>
                        </a:spcAft>
                      </a:pPr>
                      <a:r>
                        <a:rPr lang="es-ES" sz="900" spc="0">
                          <a:solidFill>
                            <a:srgbClr val="000000"/>
                          </a:solidFill>
                          <a:latin typeface="Verdana" pitchFamily="2" panose="02020603050405020304"/>
                        </a:rPr>
                        <a:t>0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4615" marR="0" indent="0" algn="l">
                        <a:lnSpc>
                          <a:spcPts val="900"/>
                        </a:lnSpc>
                        <a:spcBef>
                          <a:spcPts val="265"/>
                        </a:spcBef>
                        <a:spcAft>
                          <a:spcPts val="40"/>
                        </a:spcAft>
                      </a:pPr>
                      <a:r>
                        <a:rPr lang="es-ES" sz="850" spc="0">
                          <a:solidFill>
                            <a:srgbClr val="000000"/>
                          </a:solidFill>
                          <a:latin typeface="Times New Roman" pitchFamily="1" panose="02020603050405020304"/>
                        </a:rPr>
                        <a:t>LUCAS S. HERNANDEZ HERNANDEZ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100965" marR="0" indent="0" algn="l">
                        <a:lnSpc>
                          <a:spcPts val="900"/>
                        </a:lnSpc>
                        <a:spcBef>
                          <a:spcPts val="265"/>
                        </a:spcBef>
                        <a:spcAft>
                          <a:spcPts val="40"/>
                        </a:spcAft>
                      </a:pPr>
                      <a:r>
                        <a:rPr lang="es-ES" sz="850" spc="0">
                          <a:solidFill>
                            <a:srgbClr val="000000"/>
                          </a:solidFill>
                          <a:latin typeface="Times New Roman" pitchFamily="1" panose="02020603050405020304"/>
                        </a:rPr>
                        <a:t>2–Agosto–1972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3980" marR="0" indent="0" algn="l">
                        <a:lnSpc>
                          <a:spcPts val="900"/>
                        </a:lnSpc>
                        <a:spcBef>
                          <a:spcPts val="265"/>
                        </a:spcBef>
                        <a:spcAft>
                          <a:spcPts val="40"/>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55575">
                <a:tc>
                  <a:txBody>
                    <a:bodyPr vert="horz" anchor="t"/>
                    <a:lstStyle/>
                    <a:p>
                      <a:pPr marL="0" marR="0" indent="0" algn="r">
                        <a:lnSpc>
                          <a:spcPts val="900"/>
                        </a:lnSpc>
                        <a:spcBef>
                          <a:spcPts val="0"/>
                        </a:spcBef>
                        <a:spcAft>
                          <a:spcPts val="140"/>
                        </a:spcAft>
                      </a:pPr>
                      <a:r>
                        <a:rPr lang="es-ES" sz="900" spc="0">
                          <a:solidFill>
                            <a:srgbClr val="000000"/>
                          </a:solidFill>
                          <a:latin typeface="Verdana" pitchFamily="2" panose="02020603050405020304"/>
                        </a:rPr>
                        <a:t>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70"/>
                        </a:spcBef>
                        <a:spcAft>
                          <a:spcPts val="60"/>
                        </a:spcAft>
                      </a:pPr>
                      <a:r>
                        <a:rPr lang="es-ES" sz="850" spc="0">
                          <a:solidFill>
                            <a:srgbClr val="000000"/>
                          </a:solidFill>
                          <a:latin typeface="Times New Roman" pitchFamily="1" panose="02020603050405020304"/>
                        </a:rPr>
                        <a:t>FELISA TERREROS CEBALLOS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100965" marR="0" indent="0" algn="l">
                        <a:lnSpc>
                          <a:spcPts val="900"/>
                        </a:lnSpc>
                        <a:spcBef>
                          <a:spcPts val="170"/>
                        </a:spcBef>
                        <a:spcAft>
                          <a:spcPts val="60"/>
                        </a:spcAft>
                      </a:pPr>
                      <a:r>
                        <a:rPr lang="es-ES" sz="850" spc="0">
                          <a:solidFill>
                            <a:srgbClr val="000000"/>
                          </a:solidFill>
                          <a:latin typeface="Times New Roman" pitchFamily="1" panose="02020603050405020304"/>
                        </a:rPr>
                        <a:t>26–Febrero–1974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70"/>
                        </a:spcBef>
                        <a:spcAft>
                          <a:spcPts val="60"/>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0" marR="0" indent="0" algn="r">
                        <a:lnSpc>
                          <a:spcPts val="900"/>
                        </a:lnSpc>
                        <a:spcBef>
                          <a:spcPts val="0"/>
                        </a:spcBef>
                        <a:spcAft>
                          <a:spcPts val="140"/>
                        </a:spcAft>
                      </a:pPr>
                      <a:r>
                        <a:rPr lang="es-ES" sz="900" spc="0">
                          <a:solidFill>
                            <a:srgbClr val="000000"/>
                          </a:solidFill>
                          <a:latin typeface="Verdana" pitchFamily="2" panose="02020603050405020304"/>
                        </a:rPr>
                        <a:t>*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70"/>
                        </a:spcBef>
                        <a:spcAft>
                          <a:spcPts val="60"/>
                        </a:spcAft>
                      </a:pPr>
                      <a:r>
                        <a:rPr lang="es-ES" sz="850" spc="0">
                          <a:solidFill>
                            <a:srgbClr val="000000"/>
                          </a:solidFill>
                          <a:latin typeface="Times New Roman" pitchFamily="1" panose="02020603050405020304"/>
                        </a:rPr>
                        <a:t>GUADALUPE RUIZ MACIAS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100965" marR="0" indent="0" algn="l">
                        <a:lnSpc>
                          <a:spcPts val="900"/>
                        </a:lnSpc>
                        <a:spcBef>
                          <a:spcPts val="170"/>
                        </a:spcBef>
                        <a:spcAft>
                          <a:spcPts val="60"/>
                        </a:spcAft>
                      </a:pPr>
                      <a:r>
                        <a:rPr lang="es-ES" sz="850" spc="0">
                          <a:solidFill>
                            <a:srgbClr val="000000"/>
                          </a:solidFill>
                          <a:latin typeface="Times New Roman" pitchFamily="1" panose="02020603050405020304"/>
                        </a:rPr>
                        <a:t>11–Junio–1976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70"/>
                        </a:spcBef>
                        <a:spcAft>
                          <a:spcPts val="60"/>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2400">
                <a:tc>
                  <a:txBody>
                    <a:bodyPr vert="horz" anchor="t"/>
                    <a:lstStyle/>
                    <a:p>
                      <a:pPr marL="0" marR="0" indent="0" algn="r">
                        <a:lnSpc>
                          <a:spcPts val="900"/>
                        </a:lnSpc>
                        <a:spcBef>
                          <a:spcPts val="0"/>
                        </a:spcBef>
                        <a:spcAft>
                          <a:spcPts val="165"/>
                        </a:spcAft>
                      </a:pPr>
                      <a:r>
                        <a:rPr lang="es-ES" sz="900" spc="0">
                          <a:solidFill>
                            <a:srgbClr val="000000"/>
                          </a:solidFill>
                          <a:latin typeface="Verdana" pitchFamily="2" panose="02020603050405020304"/>
                        </a:rPr>
                        <a:t>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JUAN JOSE BERZAS NEVADO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100965" marR="0" indent="0" algn="l">
                        <a:lnSpc>
                          <a:spcPts val="900"/>
                        </a:lnSpc>
                        <a:spcBef>
                          <a:spcPts val="0"/>
                        </a:spcBef>
                        <a:spcAft>
                          <a:spcPts val="85"/>
                        </a:spcAft>
                      </a:pPr>
                      <a:r>
                        <a:rPr lang="es-ES" sz="850" spc="0">
                          <a:solidFill>
                            <a:srgbClr val="000000"/>
                          </a:solidFill>
                          <a:latin typeface="Times New Roman" pitchFamily="1" panose="02020603050405020304"/>
                        </a:rPr>
                        <a:t>27–Mayo–1977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0" marR="0" indent="0" algn="r">
                        <a:lnSpc>
                          <a:spcPts val="900"/>
                        </a:lnSpc>
                        <a:spcBef>
                          <a:spcPts val="0"/>
                        </a:spcBef>
                        <a:spcAft>
                          <a:spcPts val="165"/>
                        </a:spcAft>
                      </a:pPr>
                      <a:r>
                        <a:rPr lang="es-ES" sz="900" spc="0">
                          <a:solidFill>
                            <a:srgbClr val="000000"/>
                          </a:solidFill>
                          <a:latin typeface="Verdana" pitchFamily="2" panose="02020603050405020304"/>
                        </a:rPr>
                        <a:t>*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70"/>
                        </a:spcBef>
                        <a:spcAft>
                          <a:spcPts val="85"/>
                        </a:spcAft>
                      </a:pPr>
                      <a:r>
                        <a:rPr lang="es-ES" sz="850" spc="0">
                          <a:solidFill>
                            <a:srgbClr val="000000"/>
                          </a:solidFill>
                          <a:latin typeface="Times New Roman" pitchFamily="1" panose="02020603050405020304"/>
                        </a:rPr>
                        <a:t>JOSE LUIS CALVO AGUILAR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100965" marR="0" indent="0" algn="l">
                        <a:lnSpc>
                          <a:spcPts val="900"/>
                        </a:lnSpc>
                        <a:spcBef>
                          <a:spcPts val="170"/>
                        </a:spcBef>
                        <a:spcAft>
                          <a:spcPts val="85"/>
                        </a:spcAft>
                      </a:pPr>
                      <a:r>
                        <a:rPr lang="es-ES" sz="850" spc="0">
                          <a:solidFill>
                            <a:srgbClr val="000000"/>
                          </a:solidFill>
                          <a:latin typeface="Times New Roman" pitchFamily="1" panose="02020603050405020304"/>
                        </a:rPr>
                        <a:t>14–Octubre–1977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70"/>
                        </a:spcBef>
                        <a:spcAft>
                          <a:spcPts val="85"/>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2400">
                <a:tc>
                  <a:txBody>
                    <a:bodyPr vert="horz" anchor="t"/>
                    <a:lstStyle/>
                    <a:p>
                      <a:pPr marL="0" marR="0" indent="0" algn="r">
                        <a:lnSpc>
                          <a:spcPts val="900"/>
                        </a:lnSpc>
                        <a:spcBef>
                          <a:spcPts val="0"/>
                        </a:spcBef>
                        <a:spcAft>
                          <a:spcPts val="190"/>
                        </a:spcAft>
                      </a:pPr>
                      <a:r>
                        <a:rPr lang="es-ES" sz="900" spc="0">
                          <a:solidFill>
                            <a:srgbClr val="000000"/>
                          </a:solidFill>
                          <a:latin typeface="Verdana" pitchFamily="2" panose="02020603050405020304"/>
                        </a:rPr>
                        <a:t>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JUAN CARLOS JIMENEZ SANCHEZ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100965" marR="0" indent="0" algn="l">
                        <a:lnSpc>
                          <a:spcPts val="900"/>
                        </a:lnSpc>
                        <a:spcBef>
                          <a:spcPts val="0"/>
                        </a:spcBef>
                        <a:spcAft>
                          <a:spcPts val="110"/>
                        </a:spcAft>
                      </a:pPr>
                      <a:r>
                        <a:rPr lang="es-ES" sz="850" spc="0">
                          <a:solidFill>
                            <a:srgbClr val="000000"/>
                          </a:solidFill>
                          <a:latin typeface="Times New Roman" pitchFamily="1" panose="02020603050405020304"/>
                        </a:rPr>
                        <a:t>16–Noviembre–1977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2400">
                <a:tc>
                  <a:txBody>
                    <a:bodyPr vert="horz" anchor="t"/>
                    <a:lstStyle/>
                    <a:p>
                      <a:pPr marL="0" marR="0" indent="0" algn="r">
                        <a:lnSpc>
                          <a:spcPts val="900"/>
                        </a:lnSpc>
                        <a:spcBef>
                          <a:spcPts val="0"/>
                        </a:spcBef>
                        <a:spcAft>
                          <a:spcPts val="120"/>
                        </a:spcAft>
                      </a:pPr>
                      <a:r>
                        <a:rPr lang="es-ES" sz="900" spc="0">
                          <a:solidFill>
                            <a:srgbClr val="000000"/>
                          </a:solidFill>
                          <a:latin typeface="Verdana" pitchFamily="2" panose="02020603050405020304"/>
                        </a:rPr>
                        <a:t>*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40"/>
                        </a:spcAft>
                      </a:pPr>
                      <a:r>
                        <a:rPr lang="es-ES" sz="850" spc="0">
                          <a:solidFill>
                            <a:srgbClr val="000000"/>
                          </a:solidFill>
                          <a:latin typeface="Times New Roman" pitchFamily="1" panose="02020603050405020304"/>
                        </a:rPr>
                        <a:t>ANTONIO RAMIRO GONZALEZ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100965" marR="0" indent="0" algn="l">
                        <a:lnSpc>
                          <a:spcPts val="900"/>
                        </a:lnSpc>
                        <a:spcBef>
                          <a:spcPts val="165"/>
                        </a:spcBef>
                        <a:spcAft>
                          <a:spcPts val="40"/>
                        </a:spcAft>
                      </a:pPr>
                      <a:r>
                        <a:rPr lang="es-ES" sz="850" spc="0">
                          <a:solidFill>
                            <a:srgbClr val="000000"/>
                          </a:solidFill>
                          <a:latin typeface="Times New Roman" pitchFamily="1" panose="02020603050405020304"/>
                        </a:rPr>
                        <a:t>18–Mayo–1978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40"/>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2400">
                <a:tc>
                  <a:txBody>
                    <a:bodyPr vert="horz" anchor="t"/>
                    <a:lstStyle/>
                    <a:p>
                      <a:pPr marL="0" marR="0" indent="0" algn="r">
                        <a:lnSpc>
                          <a:spcPts val="900"/>
                        </a:lnSpc>
                        <a:spcBef>
                          <a:spcPts val="0"/>
                        </a:spcBef>
                        <a:spcAft>
                          <a:spcPts val="145"/>
                        </a:spcAft>
                      </a:pPr>
                      <a:r>
                        <a:rPr lang="es-ES" sz="900" spc="0">
                          <a:solidFill>
                            <a:srgbClr val="000000"/>
                          </a:solidFill>
                          <a:latin typeface="Verdana" pitchFamily="2"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5"/>
                        </a:spcAft>
                      </a:pPr>
                      <a:r>
                        <a:rPr lang="es-ES" sz="850" spc="0">
                          <a:solidFill>
                            <a:srgbClr val="000000"/>
                          </a:solidFill>
                          <a:latin typeface="Times New Roman" pitchFamily="1" panose="02020603050405020304"/>
                        </a:rPr>
                        <a:t>EMILIO ROMAN GALAN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100965" marR="0" indent="0" algn="l">
                        <a:lnSpc>
                          <a:spcPts val="900"/>
                        </a:lnSpc>
                        <a:spcBef>
                          <a:spcPts val="165"/>
                        </a:spcBef>
                        <a:spcAft>
                          <a:spcPts val="65"/>
                        </a:spcAft>
                      </a:pPr>
                      <a:r>
                        <a:rPr lang="es-ES" sz="850" spc="0">
                          <a:solidFill>
                            <a:srgbClr val="000000"/>
                          </a:solidFill>
                          <a:latin typeface="Times New Roman" pitchFamily="1" panose="02020603050405020304"/>
                        </a:rPr>
                        <a:t>23–Junio–1978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65"/>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4940">
                <a:tc>
                  <a:txBody>
                    <a:bodyPr vert="horz" anchor="t"/>
                    <a:lstStyle/>
                    <a:p>
                      <a:pPr marL="0" marR="0" indent="0" algn="r">
                        <a:lnSpc>
                          <a:spcPts val="900"/>
                        </a:lnSpc>
                        <a:spcBef>
                          <a:spcPts val="0"/>
                        </a:spcBef>
                        <a:spcAft>
                          <a:spcPts val="170"/>
                        </a:spcAft>
                      </a:pPr>
                      <a:r>
                        <a:rPr lang="es-ES" sz="900" spc="0">
                          <a:solidFill>
                            <a:srgbClr val="000000"/>
                          </a:solidFill>
                          <a:latin typeface="Verdana" pitchFamily="2" panose="02020603050405020304"/>
                        </a:rPr>
                        <a:t>0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90"/>
                        </a:spcAft>
                      </a:pPr>
                      <a:r>
                        <a:rPr lang="es-ES" sz="850" spc="0">
                          <a:solidFill>
                            <a:srgbClr val="000000"/>
                          </a:solidFill>
                          <a:latin typeface="Times New Roman" pitchFamily="1" panose="02020603050405020304"/>
                        </a:rPr>
                        <a:t>DOLORES V. GONZALEZ GARCIA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100965" marR="0" indent="0" algn="l">
                        <a:lnSpc>
                          <a:spcPts val="900"/>
                        </a:lnSpc>
                        <a:spcBef>
                          <a:spcPts val="165"/>
                        </a:spcBef>
                        <a:spcAft>
                          <a:spcPts val="90"/>
                        </a:spcAft>
                      </a:pPr>
                      <a:r>
                        <a:rPr lang="es-ES" sz="850" spc="0">
                          <a:solidFill>
                            <a:srgbClr val="000000"/>
                          </a:solidFill>
                          <a:latin typeface="Times New Roman" pitchFamily="1" panose="02020603050405020304"/>
                        </a:rPr>
                        <a:t>30–Junio–1978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90"/>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4986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4615" marR="0" indent="0" algn="l">
                        <a:lnSpc>
                          <a:spcPts val="900"/>
                        </a:lnSpc>
                        <a:spcBef>
                          <a:spcPts val="170"/>
                        </a:spcBef>
                        <a:spcAft>
                          <a:spcPts val="15"/>
                        </a:spcAft>
                      </a:pPr>
                      <a:r>
                        <a:rPr lang="es-ES" sz="850" spc="0">
                          <a:solidFill>
                            <a:srgbClr val="000000"/>
                          </a:solidFill>
                          <a:latin typeface="Times New Roman" pitchFamily="1" panose="02020603050405020304"/>
                        </a:rPr>
                        <a:t>FERNANDO CARDENAS VISEDA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100965" marR="0" indent="0" algn="l">
                        <a:lnSpc>
                          <a:spcPts val="900"/>
                        </a:lnSpc>
                        <a:spcBef>
                          <a:spcPts val="170"/>
                        </a:spcBef>
                        <a:spcAft>
                          <a:spcPts val="15"/>
                        </a:spcAft>
                      </a:pPr>
                      <a:r>
                        <a:rPr lang="es-ES" sz="850" spc="0">
                          <a:solidFill>
                            <a:srgbClr val="000000"/>
                          </a:solidFill>
                          <a:latin typeface="Times New Roman" pitchFamily="1" panose="02020603050405020304"/>
                        </a:rPr>
                        <a:t>29–Septiembre–1978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3980" marR="0" indent="0" algn="l">
                        <a:lnSpc>
                          <a:spcPts val="900"/>
                        </a:lnSpc>
                        <a:spcBef>
                          <a:spcPts val="170"/>
                        </a:spcBef>
                        <a:spcAft>
                          <a:spcPts val="15"/>
                        </a:spcAft>
                      </a:pPr>
                      <a:r>
                        <a:rPr lang="es-ES" sz="850" spc="0">
                          <a:solidFill>
                            <a:srgbClr val="000000"/>
                          </a:solidFill>
                          <a:latin typeface="Times New Roman" pitchFamily="1" panose="02020603050405020304"/>
                        </a:rPr>
                        <a:t>Químicas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67640">
                <a:tc gridSpan="4">
                  <a:txBody>
                    <a:bodyPr vert="horz" anchor="t"/>
                    <a:lstStyle/>
                    <a:p>
                      <a:pPr marL="0" marR="57150" indent="0" algn="r">
                        <a:lnSpc>
                          <a:spcPts val="1200"/>
                        </a:lnSpc>
                        <a:spcBef>
                          <a:spcPts val="0"/>
                        </a:spcBef>
                        <a:spcAft>
                          <a:spcPts val="95"/>
                        </a:spcAft>
                      </a:pPr>
                      <a:r>
                        <a:rPr lang="es-ES" sz="1300" i="1" spc="0">
                          <a:solidFill>
                            <a:srgbClr val="000000"/>
                          </a:solidFill>
                          <a:latin typeface="Garamond"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8" name=""/>
          <p:cNvSpPr/>
          <p:nvPr>
            <p:ph type="body" idx="10"/>
          </p:nvPr>
        </p:nvSpPr>
        <p:spPr>
          <a:xfrm>
            <a:off x="1050290" y="9731375"/>
            <a:ext cx="5486400" cy="238125"/>
          </a:xfrm>
          <a:prstGeom prst="rect">
            <a:avLst/>
          </a:prstGeom>
          <a:noFill/>
          <a:ln w="0" cmpd="sng">
            <a:noFill/>
            <a:prstDash val="solid"/>
          </a:ln>
        </p:spPr>
        <p:txBody>
          <a:bodyPr vert="horz" lIns="0" tIns="51435" rIns="0" bIns="0" anchor="t"/>
          <a:lstStyle/>
          <a:p>
            <a:pPr marL="0" marR="0" indent="0" algn="r">
              <a:lnSpc>
                <a:spcPts val="1400"/>
              </a:lnSpc>
              <a:spcAft>
                <a:spcPts val="35"/>
              </a:spcAft>
            </a:pPr>
            <a:r>
              <a:rPr lang="es-ES" sz="1250" b="1" spc="45">
                <a:solidFill>
                  <a:srgbClr val="000000"/>
                </a:solidFill>
                <a:latin typeface="Times New Roman" pitchFamily="1" panose="02020603050405020304"/>
              </a:rPr>
              <a:t>Memoria Histórica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4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377950" y="1063625"/>
            <a:ext cx="30480" cy="164465"/>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1377950" y="1228090"/>
            <a:ext cx="30480" cy="8153400"/>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050" spc="0">
                <a:solidFill>
                  <a:srgbClr val="000000"/>
                </a:solidFill>
                <a:latin typeface="Arial" pitchFamily="2" panose="02020603050405020304"/>
              </a:rPr>
              <a:t>220 </a:t>
            </a:r>
            <a:r>
              <a:rPr lang="es-ES" sz="1050" b="1" spc="0">
                <a:solidFill>
                  <a:srgbClr val="000000"/>
                </a:solidFill>
                <a:latin typeface="Bookman Old Style" pitchFamily="1" panose="02020603050405020304"/>
              </a:rPr>
              <a:t>6.2. Estudiantes egresados </a:t>
            </a:r>
          </a:p>
        </p:txBody>
      </p:sp>
      <p:sp>
        <p:nvSpPr>
          <p:cNvPr id="5" name=""/>
          <p:cNvSpPr/>
          <p:nvPr>
            <p:ph type="body" idx="10"/>
          </p:nvPr>
        </p:nvSpPr>
        <p:spPr>
          <a:xfrm>
            <a:off x="1532890" y="681990"/>
            <a:ext cx="5008245" cy="382270"/>
          </a:xfrm>
          <a:prstGeom prst="rect">
            <a:avLst/>
          </a:prstGeom>
          <a:noFill/>
          <a:ln w="0" cmpd="sng">
            <a:noFill/>
            <a:prstDash val="solid"/>
          </a:ln>
        </p:spPr>
        <p:txBody>
          <a:bodyPr vert="horz" lIns="0" tIns="217805" rIns="0" bIns="0" anchor="t"/>
          <a:lstStyle/>
          <a:p>
            <a:pPr marL="0" marR="0" indent="0" algn="ctr">
              <a:lnSpc>
                <a:spcPts val="1300"/>
              </a:lnSpc>
              <a:spcAft>
                <a:spcPts val="0"/>
              </a:spcAft>
            </a:pPr>
            <a:r>
              <a:rPr lang="es-ES" sz="1050" u="sng" spc="0">
                <a:solidFill>
                  <a:srgbClr val="000000"/>
                </a:solidFill>
                <a:latin typeface="Bookman Old Style" pitchFamily="1" panose="02020603050405020304"/>
              </a:rPr>
              <a:t>DOCTORES EN CIENCIAS HASTA EL CURSO 93/94 </a:t>
            </a:r>
          </a:p>
        </p:txBody>
      </p:sp>
      <p:graphicFrame>
        <p:nvGraphicFramePr>
          <p:cNvPr id="7" name=""/>
          <p:cNvGraphicFramePr>
            <a:graphicFrameLocks noGrp="1"/>
          </p:cNvGraphicFramePr>
          <p:nvPr/>
        </p:nvGraphicFramePr>
        <p:xfrm>
          <a:off x="1487170" y="1064260"/>
          <a:ext cx="5053965" cy="8317230"/>
        </p:xfrm>
        <a:graphic>
          <a:graphicData uri="http://schemas.openxmlformats.org/drawingml/2006/table">
            <a:tbl>
              <a:tblGrid>
                <a:gridCol w="208280"/>
                <a:gridCol w="2554605"/>
                <a:gridCol w="1170305"/>
                <a:gridCol w="802005"/>
              </a:tblGrid>
              <a:tr h="161290">
                <a:tc>
                  <a:txBody>
                    <a:bodyPr vert="horz" anchor="t"/>
                    <a:lstStyle/>
                    <a:p>
                      <a:pPr marL="0" marR="0" indent="0" algn="ctr">
                        <a:lnSpc>
                          <a:spcPts val="900"/>
                        </a:lnSpc>
                        <a:spcBef>
                          <a:spcPts val="235"/>
                        </a:spcBef>
                        <a:spcAft>
                          <a:spcPts val="85"/>
                        </a:spcAft>
                      </a:pPr>
                      <a:r>
                        <a:rPr lang="es-ES" sz="850" spc="0">
                          <a:solidFill>
                            <a:srgbClr val="000000"/>
                          </a:solidFill>
                          <a:latin typeface="Times New Roman" pitchFamily="1" panose="02020603050405020304"/>
                        </a:rPr>
                        <a:t>S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2075" marR="0" indent="0" algn="l">
                        <a:lnSpc>
                          <a:spcPts val="900"/>
                        </a:lnSpc>
                        <a:spcBef>
                          <a:spcPts val="235"/>
                        </a:spcBef>
                        <a:spcAft>
                          <a:spcPts val="85"/>
                        </a:spcAft>
                      </a:pPr>
                      <a:r>
                        <a:rPr lang="es-ES" sz="850" spc="0">
                          <a:solidFill>
                            <a:srgbClr val="000000"/>
                          </a:solidFill>
                          <a:latin typeface="Times New Roman" pitchFamily="1" panose="02020603050405020304"/>
                        </a:rPr>
                        <a:t>Graduado Doctor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900"/>
                        </a:lnSpc>
                        <a:spcBef>
                          <a:spcPts val="235"/>
                        </a:spcBef>
                        <a:spcAft>
                          <a:spcPts val="85"/>
                        </a:spcAft>
                      </a:pPr>
                      <a:r>
                        <a:rPr lang="es-ES" sz="850" spc="0">
                          <a:solidFill>
                            <a:srgbClr val="000000"/>
                          </a:solidFill>
                          <a:latin typeface="Times New Roman" pitchFamily="1" panose="02020603050405020304"/>
                        </a:rPr>
                        <a:t>Fecha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900"/>
                        </a:lnSpc>
                        <a:spcBef>
                          <a:spcPts val="235"/>
                        </a:spcBef>
                        <a:spcAft>
                          <a:spcPts val="85"/>
                        </a:spcAft>
                      </a:pPr>
                      <a:r>
                        <a:rPr lang="es-ES" sz="850" spc="0">
                          <a:solidFill>
                            <a:srgbClr val="000000"/>
                          </a:solidFill>
                          <a:latin typeface="Times New Roman" pitchFamily="1" panose="02020603050405020304"/>
                        </a:rPr>
                        <a:t>Licenciatura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2075" marR="0" indent="0" algn="l">
                        <a:lnSpc>
                          <a:spcPts val="900"/>
                        </a:lnSpc>
                        <a:spcBef>
                          <a:spcPts val="260"/>
                        </a:spcBef>
                        <a:spcAft>
                          <a:spcPts val="85"/>
                        </a:spcAft>
                      </a:pPr>
                      <a:r>
                        <a:rPr lang="es-ES" sz="850" spc="0">
                          <a:solidFill>
                            <a:srgbClr val="000000"/>
                          </a:solidFill>
                          <a:latin typeface="Times New Roman" pitchFamily="1" panose="02020603050405020304"/>
                        </a:rPr>
                        <a:t>SILVERIO VEGA FERNANDEZ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900"/>
                        </a:lnSpc>
                        <a:spcBef>
                          <a:spcPts val="260"/>
                        </a:spcBef>
                        <a:spcAft>
                          <a:spcPts val="85"/>
                        </a:spcAft>
                      </a:pPr>
                      <a:r>
                        <a:rPr lang="es-ES" sz="850" spc="0">
                          <a:solidFill>
                            <a:srgbClr val="000000"/>
                          </a:solidFill>
                          <a:latin typeface="Times New Roman" pitchFamily="1" panose="02020603050405020304"/>
                        </a:rPr>
                        <a:t>30–Septiembre–1978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900"/>
                        </a:lnSpc>
                        <a:spcBef>
                          <a:spcPts val="26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r>
              <a:tr h="161925">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FRANCISCO VINAGRE JARA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11–Octubre–1978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VICENTE MONTERO DE ESPINOSA TENA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16–Noviembre—1978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60"/>
                        </a:spcAft>
                      </a:pPr>
                      <a:r>
                        <a:rPr lang="es-ES" sz="850" spc="0">
                          <a:solidFill>
                            <a:srgbClr val="000000"/>
                          </a:solidFill>
                          <a:latin typeface="Times New Roman" pitchFamily="1" panose="02020603050405020304"/>
                        </a:rPr>
                        <a:t>JOSE MANUEL FERNANDEZ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60"/>
                        </a:spcAft>
                      </a:pPr>
                      <a:r>
                        <a:rPr lang="es-ES" sz="850" spc="0">
                          <a:solidFill>
                            <a:srgbClr val="000000"/>
                          </a:solidFill>
                          <a:latin typeface="Times New Roman" pitchFamily="1" panose="02020603050405020304"/>
                        </a:rPr>
                        <a:t>19–Diciembre–1978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35"/>
                        </a:spcAft>
                      </a:pPr>
                      <a:r>
                        <a:rPr lang="es-ES" sz="850" spc="0">
                          <a:solidFill>
                            <a:srgbClr val="000000"/>
                          </a:solidFill>
                          <a:latin typeface="Times New Roman" pitchFamily="1" panose="02020603050405020304"/>
                        </a:rPr>
                        <a:t>PILAR ARECES BRAVO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35"/>
                        </a:spcAft>
                      </a:pPr>
                      <a:r>
                        <a:rPr lang="es-ES" sz="850" spc="0">
                          <a:solidFill>
                            <a:srgbClr val="000000"/>
                          </a:solidFill>
                          <a:latin typeface="Times New Roman" pitchFamily="1" panose="02020603050405020304"/>
                        </a:rPr>
                        <a:t>2–Mayo–1979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3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55"/>
                        </a:spcAft>
                      </a:pPr>
                      <a:r>
                        <a:rPr lang="es-ES" sz="850" spc="0">
                          <a:solidFill>
                            <a:srgbClr val="000000"/>
                          </a:solidFill>
                          <a:latin typeface="Times New Roman" pitchFamily="1" panose="02020603050405020304"/>
                        </a:rPr>
                        <a:t>LUIS MILLAN VAZQUEZ DE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55"/>
                        </a:spcAft>
                      </a:pPr>
                      <a:r>
                        <a:rPr lang="es-ES" sz="850" spc="0">
                          <a:solidFill>
                            <a:srgbClr val="000000"/>
                          </a:solidFill>
                          <a:latin typeface="Times New Roman" pitchFamily="1" panose="02020603050405020304"/>
                        </a:rPr>
                        <a:t>2–Mayo–1979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5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MARINA MARTINEZ GALLEGO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12–Enero–1980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FRANCISCO JAVIER OLIVARES DEL VALLE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22–Febrero–1980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ctr">
                        <a:lnSpc>
                          <a:spcPts val="900"/>
                        </a:lnSpc>
                        <a:spcBef>
                          <a:spcPts val="0"/>
                        </a:spcBef>
                        <a:spcAft>
                          <a:spcPts val="120"/>
                        </a:spcAft>
                      </a:pPr>
                      <a:r>
                        <a:rPr lang="es-ES" sz="950" spc="0">
                          <a:solidFill>
                            <a:srgbClr val="000000"/>
                          </a:solidFill>
                          <a:latin typeface="Verdana" pitchFamily="2"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40"/>
                        </a:spcAft>
                      </a:pPr>
                      <a:r>
                        <a:rPr lang="es-ES" sz="850" spc="0">
                          <a:solidFill>
                            <a:srgbClr val="000000"/>
                          </a:solidFill>
                          <a:latin typeface="Times New Roman" pitchFamily="1" panose="02020603050405020304"/>
                        </a:rPr>
                        <a:t>CARLOS CARDENAS SORIANO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40"/>
                        </a:spcAft>
                      </a:pPr>
                      <a:r>
                        <a:rPr lang="es-ES" sz="850" spc="0">
                          <a:solidFill>
                            <a:srgbClr val="000000"/>
                          </a:solidFill>
                          <a:latin typeface="Times New Roman" pitchFamily="1" panose="02020603050405020304"/>
                        </a:rPr>
                        <a:t>4—Julio–1980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4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75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35"/>
                        </a:spcAft>
                      </a:pPr>
                      <a:r>
                        <a:rPr lang="es-ES" sz="850" spc="0">
                          <a:solidFill>
                            <a:srgbClr val="000000"/>
                          </a:solidFill>
                          <a:latin typeface="Times New Roman" pitchFamily="1" panose="02020603050405020304"/>
                        </a:rPr>
                        <a:t>JOSE ANTONIO SERRANO BLAZQUEZ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35"/>
                        </a:spcAft>
                      </a:pPr>
                      <a:r>
                        <a:rPr lang="es-ES" sz="850" spc="0">
                          <a:solidFill>
                            <a:srgbClr val="000000"/>
                          </a:solidFill>
                          <a:latin typeface="Times New Roman" pitchFamily="1" panose="02020603050405020304"/>
                        </a:rPr>
                        <a:t>6–Julio–1980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4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60"/>
                        </a:spcAft>
                      </a:pPr>
                      <a:r>
                        <a:rPr lang="es-ES" sz="850" spc="0">
                          <a:solidFill>
                            <a:srgbClr val="000000"/>
                          </a:solidFill>
                          <a:latin typeface="Times New Roman" pitchFamily="1" panose="02020603050405020304"/>
                        </a:rPr>
                        <a:t>ANGEL LUIS PEREZ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60"/>
                        </a:spcAft>
                      </a:pPr>
                      <a:r>
                        <a:rPr lang="es-ES" sz="850" spc="0">
                          <a:solidFill>
                            <a:srgbClr val="000000"/>
                          </a:solidFill>
                          <a:latin typeface="Times New Roman" pitchFamily="1" panose="02020603050405020304"/>
                        </a:rPr>
                        <a:t>31–Enero–1981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00"/>
                        </a:spcAft>
                      </a:pPr>
                      <a:r>
                        <a:rPr lang="es-ES" sz="850" spc="0">
                          <a:solidFill>
                            <a:srgbClr val="000000"/>
                          </a:solidFill>
                          <a:latin typeface="Times New Roman" pitchFamily="1" panose="02020603050405020304"/>
                        </a:rPr>
                        <a:t>M</a:t>
                      </a:r>
                      <a:r>
                        <a:rPr lang="es-ES" sz="850" baseline="30000" spc="0">
                          <a:solidFill>
                            <a:srgbClr val="000000"/>
                          </a:solidFill>
                          <a:latin typeface="Arial" pitchFamily="2" panose="02020603050405020304"/>
                        </a:rPr>
                        <a:t>a</a:t>
                      </a:r>
                      <a:r>
                        <a:rPr lang="es-ES" sz="850" spc="0">
                          <a:solidFill>
                            <a:srgbClr val="000000"/>
                          </a:solidFill>
                          <a:latin typeface="Times New Roman" pitchFamily="1" panose="02020603050405020304"/>
                        </a:rPr>
                        <a:t>. DEL CARMEN MAHEDERO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5–Febrero–1981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FRANCISCO JAVIER BENITEZ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22–Mayo–1981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ALVARO BERNALTE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15–Junio–1981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494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ANGEL LOPEZ PINEIRO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19–Junio–1981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CARMEN MARIN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3–Julio–1981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750">
                <a:tc>
                  <a:txBody>
                    <a:bodyPr vert="horz" anchor="t"/>
                    <a:lstStyle/>
                    <a:p>
                      <a:pPr marL="0" marR="0" indent="0" algn="ctr">
                        <a:lnSpc>
                          <a:spcPts val="900"/>
                        </a:lnSpc>
                        <a:spcBef>
                          <a:spcPts val="0"/>
                        </a:spcBef>
                        <a:spcAft>
                          <a:spcPts val="235"/>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1000"/>
                        </a:lnSpc>
                        <a:spcBef>
                          <a:spcPts val="0"/>
                        </a:spcBef>
                        <a:spcAft>
                          <a:spcPts val="140"/>
                        </a:spcAft>
                      </a:pPr>
                      <a:r>
                        <a:rPr lang="es-ES" sz="850" spc="0">
                          <a:solidFill>
                            <a:srgbClr val="000000"/>
                          </a:solidFill>
                          <a:latin typeface="Times New Roman" pitchFamily="1" panose="02020603050405020304"/>
                        </a:rPr>
                        <a:t>JOSE LUIS MESIAS IGLESIAS (</a:t>
                      </a:r>
                      <a:r>
                        <a:rPr lang="es-ES" sz="950" spc="0">
                          <a:solidFill>
                            <a:srgbClr val="000000"/>
                          </a:solidFill>
                          <a:latin typeface="Verdana" pitchFamily="2" panose="02020603050405020304"/>
                        </a:rPr>
                        <a:t>f</a:t>
                      </a:r>
                      <a:r>
                        <a:rPr lang="es-ES" sz="850" spc="0">
                          <a:solidFill>
                            <a:srgbClr val="000000"/>
                          </a:solidFill>
                          <a:latin typeface="Times New Roman"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55"/>
                        </a:spcAft>
                      </a:pPr>
                      <a:r>
                        <a:rPr lang="es-ES" sz="850" spc="0">
                          <a:solidFill>
                            <a:srgbClr val="000000"/>
                          </a:solidFill>
                          <a:latin typeface="Times New Roman" pitchFamily="1" panose="02020603050405020304"/>
                        </a:rPr>
                        <a:t>16–Julio–1981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5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1000"/>
                        </a:lnSpc>
                        <a:spcBef>
                          <a:spcPts val="0"/>
                        </a:spcBef>
                        <a:spcAft>
                          <a:spcPts val="80"/>
                        </a:spcAft>
                      </a:pPr>
                      <a:r>
                        <a:rPr lang="es-ES" sz="850" spc="0">
                          <a:solidFill>
                            <a:srgbClr val="000000"/>
                          </a:solidFill>
                          <a:latin typeface="Times New Roman" pitchFamily="1" panose="02020603050405020304"/>
                        </a:rPr>
                        <a:t>JUAN IGNACIO MAYNAR MARI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16–Julio–1981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1000"/>
                        </a:lnSpc>
                        <a:spcBef>
                          <a:spcPts val="0"/>
                        </a:spcBef>
                        <a:spcAft>
                          <a:spcPts val="80"/>
                        </a:spcAft>
                      </a:pPr>
                      <a:r>
                        <a:rPr lang="es-ES" sz="850" spc="0">
                          <a:solidFill>
                            <a:srgbClr val="000000"/>
                          </a:solidFill>
                          <a:latin typeface="Times New Roman" pitchFamily="1" panose="02020603050405020304"/>
                        </a:rPr>
                        <a:t>ARSENIO MUNOZ DE LA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CASTRILLO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18–Septiembre–1981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1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0"/>
                        </a:spcAft>
                      </a:pPr>
                      <a:r>
                        <a:rPr lang="es-ES" sz="850" spc="0">
                          <a:solidFill>
                            <a:srgbClr val="000000"/>
                          </a:solidFill>
                          <a:latin typeface="Times New Roman" pitchFamily="1" panose="02020603050405020304"/>
                        </a:rPr>
                        <a:t>ANUNCIACION ESPINOSA MANSILLA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0"/>
                        </a:spcAft>
                      </a:pPr>
                      <a:r>
                        <a:rPr lang="es-ES" sz="850" spc="0">
                          <a:solidFill>
                            <a:srgbClr val="000000"/>
                          </a:solidFill>
                          <a:latin typeface="Times New Roman" pitchFamily="1" panose="02020603050405020304"/>
                        </a:rPr>
                        <a:t>18–Septiembre–1981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FERNANDO MARQUEZ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11–Diciembre–1981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90"/>
                        </a:spcAft>
                      </a:pPr>
                      <a:r>
                        <a:rPr lang="es-ES" sz="850" spc="0">
                          <a:solidFill>
                            <a:srgbClr val="000000"/>
                          </a:solidFill>
                          <a:latin typeface="Times New Roman" pitchFamily="1" panose="02020603050405020304"/>
                        </a:rPr>
                        <a:t>TOMAS ROMAN GALAN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90"/>
                        </a:spcAft>
                      </a:pPr>
                      <a:r>
                        <a:rPr lang="es-ES" sz="850" spc="0">
                          <a:solidFill>
                            <a:srgbClr val="000000"/>
                          </a:solidFill>
                          <a:latin typeface="Times New Roman" pitchFamily="1" panose="02020603050405020304"/>
                        </a:rPr>
                        <a:t>17–Diciembre–1981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9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75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85"/>
                        </a:spcAft>
                      </a:pPr>
                      <a:r>
                        <a:rPr lang="es-ES" sz="850" spc="0">
                          <a:solidFill>
                            <a:srgbClr val="000000"/>
                          </a:solidFill>
                          <a:latin typeface="Times New Roman" pitchFamily="1" panose="02020603050405020304"/>
                        </a:rPr>
                        <a:t>MARTIN AVALOS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17–Diciembre–1981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JOSE LUIS JIMENEZ REQUEJO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17–Diciembre–1981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MARIA MERCEDES TIRADO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12–Febrero–1982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60"/>
                        </a:spcAft>
                      </a:pPr>
                      <a:r>
                        <a:rPr lang="es-ES" sz="850" spc="0">
                          <a:solidFill>
                            <a:srgbClr val="000000"/>
                          </a:solidFill>
                          <a:latin typeface="Times New Roman" pitchFamily="1" panose="02020603050405020304"/>
                        </a:rPr>
                        <a:t>JOSE NICOLAS MORENO DIAZ DE LA RIVA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60"/>
                        </a:spcAft>
                      </a:pPr>
                      <a:r>
                        <a:rPr lang="es-ES" sz="850" spc="0">
                          <a:solidFill>
                            <a:srgbClr val="000000"/>
                          </a:solidFill>
                          <a:latin typeface="Times New Roman" pitchFamily="1" panose="02020603050405020304"/>
                        </a:rPr>
                        <a:t>25–Febrero–1982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61290">
                <a:tc>
                  <a:txBody>
                    <a:bodyPr vert="horz" anchor="t"/>
                    <a:lstStyle/>
                    <a:p>
                      <a:pPr marL="0" marR="0" indent="0" algn="ctr">
                        <a:lnSpc>
                          <a:spcPts val="900"/>
                        </a:lnSpc>
                        <a:spcBef>
                          <a:spcPts val="0"/>
                        </a:spcBef>
                        <a:spcAft>
                          <a:spcPts val="24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60"/>
                        </a:spcAft>
                      </a:pPr>
                      <a:r>
                        <a:rPr lang="es-ES" sz="850" spc="0">
                          <a:solidFill>
                            <a:srgbClr val="000000"/>
                          </a:solidFill>
                          <a:latin typeface="Times New Roman" pitchFamily="1" panose="02020603050405020304"/>
                        </a:rPr>
                        <a:t>FERNANDO JUAN BELTRAN NOVILLO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60"/>
                        </a:spcAft>
                      </a:pPr>
                      <a:r>
                        <a:rPr lang="es-ES" sz="850" spc="0">
                          <a:solidFill>
                            <a:srgbClr val="000000"/>
                          </a:solidFill>
                          <a:latin typeface="Times New Roman" pitchFamily="1" panose="02020603050405020304"/>
                        </a:rPr>
                        <a:t>27–Marzo–1982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TERESA GALEANO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21–Septiembre–1982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86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ROSA MARIA PINTO CORRALIZA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7–Octubre–1982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0"/>
                        </a:spcBef>
                        <a:spcAft>
                          <a:spcPts val="130"/>
                        </a:spcAft>
                      </a:pPr>
                      <a:r>
                        <a:rPr lang="es-ES" sz="850" spc="0">
                          <a:solidFill>
                            <a:srgbClr val="000000"/>
                          </a:solidFill>
                          <a:latin typeface="Times New Roman" pitchFamily="1" panose="02020603050405020304"/>
                        </a:rPr>
                        <a:t>M</a:t>
                      </a:r>
                      <a:r>
                        <a:rPr lang="es-ES" sz="850" baseline="30000" spc="0">
                          <a:solidFill>
                            <a:srgbClr val="000000"/>
                          </a:solidFill>
                          <a:latin typeface="Arial" pitchFamily="2" panose="02020603050405020304"/>
                        </a:rPr>
                        <a:t>a</a:t>
                      </a:r>
                      <a:r>
                        <a:rPr lang="es-ES" sz="850" spc="0">
                          <a:solidFill>
                            <a:srgbClr val="000000"/>
                          </a:solidFill>
                          <a:latin typeface="Times New Roman" pitchFamily="1" panose="02020603050405020304"/>
                        </a:rPr>
                        <a:t>. ISABEL SUERO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7–Diciembre–1982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1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45"/>
                        </a:spcAft>
                      </a:pPr>
                      <a:r>
                        <a:rPr lang="es-ES" sz="850" spc="0">
                          <a:solidFill>
                            <a:srgbClr val="000000"/>
                          </a:solidFill>
                          <a:latin typeface="Times New Roman" pitchFamily="1" panose="02020603050405020304"/>
                        </a:rPr>
                        <a:t>M</a:t>
                      </a:r>
                      <a:r>
                        <a:rPr lang="es-ES" sz="850" baseline="30000" spc="0">
                          <a:solidFill>
                            <a:srgbClr val="000000"/>
                          </a:solidFill>
                          <a:latin typeface="Arial" pitchFamily="2" panose="02020603050405020304"/>
                        </a:rPr>
                        <a:t>a</a:t>
                      </a:r>
                      <a:r>
                        <a:rPr lang="es-ES" sz="850" spc="0">
                          <a:solidFill>
                            <a:srgbClr val="000000"/>
                          </a:solidFill>
                          <a:latin typeface="Times New Roman" pitchFamily="1" panose="02020603050405020304"/>
                        </a:rPr>
                        <a:t>. DEL CARMEN PINTO CORRALIZA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0"/>
                        </a:spcAft>
                      </a:pPr>
                      <a:r>
                        <a:rPr lang="es-ES" sz="850" spc="0">
                          <a:solidFill>
                            <a:srgbClr val="000000"/>
                          </a:solidFill>
                          <a:latin typeface="Times New Roman" pitchFamily="1" panose="02020603050405020304"/>
                        </a:rPr>
                        <a:t>6–Mayo–1983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FERNANDO HENAO DAVILA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8–Julio–1983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7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90"/>
                        </a:spcAft>
                      </a:pPr>
                      <a:r>
                        <a:rPr lang="es-ES" sz="850" spc="0">
                          <a:solidFill>
                            <a:srgbClr val="000000"/>
                          </a:solidFill>
                          <a:latin typeface="Times New Roman" pitchFamily="1" panose="02020603050405020304"/>
                        </a:rPr>
                        <a:t>JUAN CARLOS PALACIOS ALBARRAN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90"/>
                        </a:spcAft>
                      </a:pPr>
                      <a:r>
                        <a:rPr lang="es-ES" sz="850" spc="0">
                          <a:solidFill>
                            <a:srgbClr val="000000"/>
                          </a:solidFill>
                          <a:latin typeface="Times New Roman" pitchFamily="1" panose="02020603050405020304"/>
                        </a:rPr>
                        <a:t>8–Julio–1983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9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JOSE FRANCISCO CANALES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18–Julio–1983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75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ANA MARIA MATA DURAN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23–Septiembre–1983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ROSA MARIA GARCIA-MONCO CARRA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4–Noviembre–1983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AGUSTINA GUIBERTEAU CABANILLAS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4–Noviembre–1983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FLORENTINO POLO CORRALES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8–Noviembre–1983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85"/>
                        </a:spcAft>
                      </a:pPr>
                      <a:r>
                        <a:rPr lang="es-ES" sz="850" spc="0">
                          <a:solidFill>
                            <a:srgbClr val="000000"/>
                          </a:solidFill>
                          <a:latin typeface="Times New Roman" pitchFamily="1" panose="02020603050405020304"/>
                        </a:rPr>
                        <a:t>REYES BABIANO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20–Diciembre–1983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SANTIAGO TOLOSA ARROYO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30–Enero–1984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86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75"/>
                        </a:spcAft>
                      </a:pPr>
                      <a:r>
                        <a:rPr lang="es-ES" sz="850" spc="0">
                          <a:solidFill>
                            <a:srgbClr val="000000"/>
                          </a:solidFill>
                          <a:latin typeface="Times New Roman" pitchFamily="1" panose="02020603050405020304"/>
                        </a:rPr>
                        <a:t>M</a:t>
                      </a:r>
                      <a:r>
                        <a:rPr lang="es-ES" sz="850" baseline="30000" spc="0">
                          <a:solidFill>
                            <a:srgbClr val="000000"/>
                          </a:solidFill>
                          <a:latin typeface="Arial" pitchFamily="2" panose="02020603050405020304"/>
                        </a:rPr>
                        <a:t>a</a:t>
                      </a:r>
                      <a:r>
                        <a:rPr lang="es-ES" sz="850" spc="0">
                          <a:solidFill>
                            <a:srgbClr val="000000"/>
                          </a:solidFill>
                          <a:latin typeface="Times New Roman" pitchFamily="1" panose="02020603050405020304"/>
                        </a:rPr>
                        <a:t>. JESUS CABALLERO LOSCOS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60"/>
                        </a:spcAft>
                      </a:pPr>
                      <a:r>
                        <a:rPr lang="es-ES" sz="850" spc="0">
                          <a:solidFill>
                            <a:srgbClr val="000000"/>
                          </a:solidFill>
                          <a:latin typeface="Times New Roman" pitchFamily="1" panose="02020603050405020304"/>
                        </a:rPr>
                        <a:t>20–Junio–1984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0"/>
                        </a:spcBef>
                        <a:spcAft>
                          <a:spcPts val="21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30"/>
                        </a:spcAft>
                      </a:pPr>
                      <a:r>
                        <a:rPr lang="es-ES" sz="850" spc="0">
                          <a:solidFill>
                            <a:srgbClr val="000000"/>
                          </a:solidFill>
                          <a:latin typeface="Times New Roman" pitchFamily="1" panose="02020603050405020304"/>
                        </a:rPr>
                        <a:t>EVARISTO A. OJALVO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30"/>
                        </a:spcAft>
                      </a:pPr>
                      <a:r>
                        <a:rPr lang="es-ES" sz="850" spc="0">
                          <a:solidFill>
                            <a:srgbClr val="000000"/>
                          </a:solidFill>
                          <a:latin typeface="Times New Roman" pitchFamily="1" panose="02020603050405020304"/>
                        </a:rPr>
                        <a:t>22–Septiembre–1984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3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95"/>
                        </a:spcAft>
                      </a:pPr>
                      <a:r>
                        <a:rPr lang="es-ES" sz="850" spc="0">
                          <a:solidFill>
                            <a:srgbClr val="000000"/>
                          </a:solidFill>
                          <a:latin typeface="Times New Roman" pitchFamily="1" panose="02020603050405020304"/>
                        </a:rPr>
                        <a:t>M</a:t>
                      </a:r>
                      <a:r>
                        <a:rPr lang="es-ES" sz="850" baseline="30000" spc="0">
                          <a:solidFill>
                            <a:srgbClr val="000000"/>
                          </a:solidFill>
                          <a:latin typeface="Arial" pitchFamily="2" panose="02020603050405020304"/>
                        </a:rPr>
                        <a:t>a</a:t>
                      </a:r>
                      <a:r>
                        <a:rPr lang="es-ES" sz="850" spc="0">
                          <a:solidFill>
                            <a:srgbClr val="000000"/>
                          </a:solidFill>
                          <a:latin typeface="Times New Roman" pitchFamily="1" panose="02020603050405020304"/>
                        </a:rPr>
                        <a:t>. DEL CARMEN FERNANDEZ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8–Octubre–1984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90"/>
                        </a:spcAft>
                      </a:pPr>
                      <a:r>
                        <a:rPr lang="es-ES" sz="850" spc="0">
                          <a:solidFill>
                            <a:srgbClr val="000000"/>
                          </a:solidFill>
                          <a:latin typeface="Times New Roman" pitchFamily="1" panose="02020603050405020304"/>
                        </a:rPr>
                        <a:t>JUAN FRANCISCO ZAMORA CABANILLAS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90"/>
                        </a:spcAft>
                      </a:pPr>
                      <a:r>
                        <a:rPr lang="es-ES" sz="850" spc="0">
                          <a:solidFill>
                            <a:srgbClr val="000000"/>
                          </a:solidFill>
                          <a:latin typeface="Times New Roman" pitchFamily="1" panose="02020603050405020304"/>
                        </a:rPr>
                        <a:t>8–Octubre–1984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9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61925">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JOSE MARIA ENCINAR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11–Marzo–1985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PEDRO MACIAS LASO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13–Mayo–1985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JOAQUIN ESPINOSA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26–Junio–1985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JOSE PEDRO GARCIA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9–Julio–1985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JOSE MARIA LEMUS GALLEGO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9–Julio–1985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494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ISABEL DURAN MARTIN-MERAS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10–Julio–1985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JOSE ANTONIO MURILLO PULGARIN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10–Julio–1985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JOSE VELAZQUEZ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17–Septiembre–1985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2075" marR="0" indent="0" algn="l">
                        <a:lnSpc>
                          <a:spcPts val="900"/>
                        </a:lnSpc>
                        <a:spcBef>
                          <a:spcPts val="0"/>
                        </a:spcBef>
                        <a:spcAft>
                          <a:spcPts val="0"/>
                        </a:spcAft>
                      </a:pPr>
                      <a:r>
                        <a:rPr lang="es-ES" sz="850" spc="0">
                          <a:solidFill>
                            <a:srgbClr val="000000"/>
                          </a:solidFill>
                          <a:latin typeface="Times New Roman" pitchFamily="1" panose="02020603050405020304"/>
                        </a:rPr>
                        <a:t>ROSARIO ZAMORA CORCHERO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900"/>
                        </a:lnSpc>
                        <a:spcBef>
                          <a:spcPts val="0"/>
                        </a:spcBef>
                        <a:spcAft>
                          <a:spcPts val="0"/>
                        </a:spcAft>
                      </a:pPr>
                      <a:r>
                        <a:rPr lang="es-ES" sz="850" spc="0">
                          <a:solidFill>
                            <a:srgbClr val="000000"/>
                          </a:solidFill>
                          <a:latin typeface="Times New Roman" pitchFamily="1" panose="02020603050405020304"/>
                        </a:rPr>
                        <a:t>27–Septiembre–1985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bl>
          </a:graphicData>
        </a:graphic>
      </p:graphicFrame>
      <p:sp>
        <p:nvSpPr>
          <p:cNvPr id="8" name=""/>
          <p:cNvSpPr/>
          <p:nvPr>
            <p:ph type="body" idx="10"/>
          </p:nvPr>
        </p:nvSpPr>
        <p:spPr>
          <a:xfrm>
            <a:off x="1377950" y="9381490"/>
            <a:ext cx="4839970" cy="161925"/>
          </a:xfrm>
          <a:prstGeom prst="rect">
            <a:avLst/>
          </a:prstGeom>
          <a:noFill/>
          <a:ln w="6350" cmpd="sng">
            <a:solidFill>
              <a:srgbClr val="000000"/>
            </a:solidFill>
            <a:prstDash val="solid"/>
          </a:ln>
        </p:spPr>
        <p:txBody>
          <a:bodyPr vert="horz" lIns="0" tIns="635" rIns="0" bIns="0" anchor="t"/>
          <a:lstStyle/>
          <a:p>
            <a:pPr marL="0" marR="22860" indent="0" algn="r">
              <a:lnSpc>
                <a:spcPts val="1100"/>
              </a:lnSpc>
              <a:spcAft>
                <a:spcPts val="0"/>
              </a:spcAft>
            </a:pPr>
            <a:r>
              <a:rPr lang="es-ES" sz="1050" i="1" spc="-30">
                <a:solidFill>
                  <a:srgbClr val="000000"/>
                </a:solidFill>
                <a:latin typeface="Bookman Old Style" pitchFamily="1" panose="02020603050405020304"/>
              </a:rPr>
              <a:t>continúa en la página siguiente </a:t>
            </a:r>
          </a:p>
        </p:txBody>
      </p:sp>
      <p:sp>
        <p:nvSpPr>
          <p:cNvPr id="9"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4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377950" y="1063625"/>
            <a:ext cx="30480" cy="164465"/>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1377950" y="1228090"/>
            <a:ext cx="30480" cy="8153400"/>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7910" y="495300"/>
            <a:ext cx="5486400" cy="186690"/>
          </a:xfrm>
          <a:prstGeom prst="rect">
            <a:avLst/>
          </a:prstGeom>
          <a:noFill/>
          <a:ln w="0" cmpd="sng">
            <a:noFill/>
            <a:prstDash val="solid"/>
          </a:ln>
        </p:spPr>
        <p:txBody>
          <a:bodyPr vert="horz" lIns="0" tIns="0" rIns="0" bIns="0" anchor="t"/>
          <a:lstStyle/>
          <a:p>
            <a:pPr marL="45720" marR="0" indent="0" algn="l">
              <a:lnSpc>
                <a:spcPts val="1300"/>
              </a:lnSpc>
              <a:spcAft>
                <a:spcPts val="140"/>
              </a:spcAft>
              <a:tabLst>
                <a:tab algn="r" pos="5486400"/>
              </a:tabLst>
            </a:pPr>
            <a:r>
              <a:rPr lang="es-ES" sz="1000" b="1" spc="0">
                <a:solidFill>
                  <a:srgbClr val="000000"/>
                </a:solidFill>
                <a:latin typeface="Bookman Old Style" pitchFamily="1" panose="02020603050405020304"/>
              </a:rPr>
              <a:t>6. Estudiantes </a:t>
            </a:r>
            <a:r>
              <a:rPr lang="es-ES" sz="1100" spc="0">
                <a:solidFill>
                  <a:srgbClr val="000000"/>
                </a:solidFill>
                <a:latin typeface="Arial" pitchFamily="2" panose="02020603050405020304"/>
              </a:rPr>
              <a:t>221 </a:t>
            </a:r>
          </a:p>
        </p:txBody>
      </p:sp>
      <p:sp>
        <p:nvSpPr>
          <p:cNvPr id="5" name=""/>
          <p:cNvSpPr/>
          <p:nvPr>
            <p:ph type="body" idx="10"/>
          </p:nvPr>
        </p:nvSpPr>
        <p:spPr>
          <a:xfrm>
            <a:off x="1532890" y="681990"/>
            <a:ext cx="5011420" cy="382270"/>
          </a:xfrm>
          <a:prstGeom prst="rect">
            <a:avLst/>
          </a:prstGeom>
          <a:noFill/>
          <a:ln w="0" cmpd="sng">
            <a:noFill/>
            <a:prstDash val="solid"/>
          </a:ln>
        </p:spPr>
        <p:txBody>
          <a:bodyPr vert="horz" lIns="0" tIns="219075" rIns="0" bIns="0" anchor="t"/>
          <a:lstStyle/>
          <a:p>
            <a:pPr marL="0" marR="0" indent="0" algn="ctr">
              <a:lnSpc>
                <a:spcPts val="1300"/>
              </a:lnSpc>
              <a:spcAft>
                <a:spcPts val="0"/>
              </a:spcAft>
            </a:pPr>
            <a:r>
              <a:rPr lang="es-ES" sz="1000" u="sng" spc="30">
                <a:solidFill>
                  <a:srgbClr val="000000"/>
                </a:solidFill>
                <a:latin typeface="Bookman Old Style" pitchFamily="1" panose="02020603050405020304"/>
              </a:rPr>
              <a:t>DOCTORES EN CIENCIAS HASTA EL CURSO 93/94 </a:t>
            </a:r>
          </a:p>
        </p:txBody>
      </p:sp>
      <p:graphicFrame>
        <p:nvGraphicFramePr>
          <p:cNvPr id="7" name=""/>
          <p:cNvGraphicFramePr>
            <a:graphicFrameLocks noGrp="1"/>
          </p:cNvGraphicFramePr>
          <p:nvPr/>
        </p:nvGraphicFramePr>
        <p:xfrm>
          <a:off x="1487170" y="1064260"/>
          <a:ext cx="5057140" cy="8317230"/>
        </p:xfrm>
        <a:graphic>
          <a:graphicData uri="http://schemas.openxmlformats.org/drawingml/2006/table">
            <a:tbl>
              <a:tblGrid>
                <a:gridCol w="208280"/>
                <a:gridCol w="2554605"/>
                <a:gridCol w="1170305"/>
                <a:gridCol w="805180"/>
              </a:tblGrid>
              <a:tr h="161290">
                <a:tc>
                  <a:txBody>
                    <a:bodyPr vert="horz" anchor="t"/>
                    <a:lstStyle/>
                    <a:p>
                      <a:pPr marL="0" marR="0" indent="0" algn="ctr">
                        <a:lnSpc>
                          <a:spcPts val="900"/>
                        </a:lnSpc>
                        <a:spcBef>
                          <a:spcPts val="235"/>
                        </a:spcBef>
                        <a:spcAft>
                          <a:spcPts val="85"/>
                        </a:spcAft>
                      </a:pPr>
                      <a:r>
                        <a:rPr lang="es-ES" sz="850" spc="0">
                          <a:solidFill>
                            <a:srgbClr val="000000"/>
                          </a:solidFill>
                          <a:latin typeface="Times New Roman" pitchFamily="1" panose="02020603050405020304"/>
                        </a:rPr>
                        <a:t>S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2075" marR="0" indent="0" algn="l">
                        <a:lnSpc>
                          <a:spcPts val="900"/>
                        </a:lnSpc>
                        <a:spcBef>
                          <a:spcPts val="235"/>
                        </a:spcBef>
                        <a:spcAft>
                          <a:spcPts val="85"/>
                        </a:spcAft>
                      </a:pPr>
                      <a:r>
                        <a:rPr lang="es-ES" sz="850" spc="0">
                          <a:solidFill>
                            <a:srgbClr val="000000"/>
                          </a:solidFill>
                          <a:latin typeface="Times New Roman" pitchFamily="1" panose="02020603050405020304"/>
                        </a:rPr>
                        <a:t>Graduado Doctor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900"/>
                        </a:lnSpc>
                        <a:spcBef>
                          <a:spcPts val="235"/>
                        </a:spcBef>
                        <a:spcAft>
                          <a:spcPts val="85"/>
                        </a:spcAft>
                      </a:pPr>
                      <a:r>
                        <a:rPr lang="es-ES" sz="850" spc="0">
                          <a:solidFill>
                            <a:srgbClr val="000000"/>
                          </a:solidFill>
                          <a:latin typeface="Times New Roman" pitchFamily="1" panose="02020603050405020304"/>
                        </a:rPr>
                        <a:t>Fecha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900"/>
                        </a:lnSpc>
                        <a:spcBef>
                          <a:spcPts val="235"/>
                        </a:spcBef>
                        <a:spcAft>
                          <a:spcPts val="85"/>
                        </a:spcAft>
                      </a:pPr>
                      <a:r>
                        <a:rPr lang="es-ES" sz="850" spc="0">
                          <a:solidFill>
                            <a:srgbClr val="000000"/>
                          </a:solidFill>
                          <a:latin typeface="Times New Roman" pitchFamily="1" panose="02020603050405020304"/>
                        </a:rPr>
                        <a:t>Licenciatura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r h="170815">
                <a:tc>
                  <a:txBody>
                    <a:bodyPr vert="horz" anchor="t"/>
                    <a:lstStyle/>
                    <a:p>
                      <a:pPr marL="0" marR="0" indent="0" algn="ctr">
                        <a:lnSpc>
                          <a:spcPts val="900"/>
                        </a:lnSpc>
                        <a:spcBef>
                          <a:spcPts val="250"/>
                        </a:spcBef>
                        <a:spcAft>
                          <a:spcPts val="115"/>
                        </a:spcAft>
                      </a:pPr>
                      <a:r>
                        <a:rPr lang="es-ES" sz="10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2075" marR="0" indent="0" algn="l">
                        <a:lnSpc>
                          <a:spcPts val="900"/>
                        </a:lnSpc>
                        <a:spcBef>
                          <a:spcPts val="260"/>
                        </a:spcBef>
                        <a:spcAft>
                          <a:spcPts val="85"/>
                        </a:spcAft>
                      </a:pPr>
                      <a:r>
                        <a:rPr lang="es-ES" sz="850" spc="0">
                          <a:solidFill>
                            <a:srgbClr val="000000"/>
                          </a:solidFill>
                          <a:latin typeface="Times New Roman" pitchFamily="1" panose="02020603050405020304"/>
                        </a:rPr>
                        <a:t>MANUEL BUENO MARTINEZ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900"/>
                        </a:lnSpc>
                        <a:spcBef>
                          <a:spcPts val="260"/>
                        </a:spcBef>
                        <a:spcAft>
                          <a:spcPts val="85"/>
                        </a:spcAft>
                      </a:pPr>
                      <a:r>
                        <a:rPr lang="es-ES" sz="850" spc="0">
                          <a:solidFill>
                            <a:srgbClr val="000000"/>
                          </a:solidFill>
                          <a:latin typeface="Times New Roman" pitchFamily="1" panose="02020603050405020304"/>
                        </a:rPr>
                        <a:t>4–Octubre–1985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900"/>
                        </a:lnSpc>
                        <a:spcBef>
                          <a:spcPts val="26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r>
              <a:tr h="152400">
                <a:tc>
                  <a:txBody>
                    <a:bodyPr vert="horz" anchor="t"/>
                    <a:lstStyle/>
                    <a:p>
                      <a:pPr marL="0" marR="0" indent="0" algn="ctr">
                        <a:lnSpc>
                          <a:spcPts val="900"/>
                        </a:lnSpc>
                        <a:spcBef>
                          <a:spcPts val="0"/>
                        </a:spcBef>
                        <a:spcAft>
                          <a:spcPts val="14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FRANCISCO JAVIER HIGES ROLANDO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14–Diciembre–1985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ctr">
                        <a:lnSpc>
                          <a:spcPts val="900"/>
                        </a:lnSpc>
                        <a:spcBef>
                          <a:spcPts val="0"/>
                        </a:spcBef>
                        <a:spcAft>
                          <a:spcPts val="70"/>
                        </a:spcAft>
                      </a:pPr>
                      <a:r>
                        <a:rPr lang="es-ES" sz="10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40"/>
                        </a:spcAft>
                      </a:pPr>
                      <a:r>
                        <a:rPr lang="es-ES" sz="850" spc="0">
                          <a:solidFill>
                            <a:srgbClr val="000000"/>
                          </a:solidFill>
                          <a:latin typeface="Times New Roman" pitchFamily="1" panose="02020603050405020304"/>
                        </a:rPr>
                        <a:t>PABLO VALIENTE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40"/>
                        </a:spcAft>
                      </a:pPr>
                      <a:r>
                        <a:rPr lang="es-ES" sz="850" spc="0">
                          <a:solidFill>
                            <a:srgbClr val="000000"/>
                          </a:solidFill>
                          <a:latin typeface="Times New Roman" pitchFamily="1" panose="02020603050405020304"/>
                        </a:rPr>
                        <a:t>19–Diciembre–1985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4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750">
                <a:tc>
                  <a:txBody>
                    <a:bodyPr vert="horz" anchor="t"/>
                    <a:lstStyle/>
                    <a:p>
                      <a:pPr marL="0" marR="0" indent="0" algn="ctr">
                        <a:lnSpc>
                          <a:spcPts val="900"/>
                        </a:lnSpc>
                        <a:spcBef>
                          <a:spcPts val="155"/>
                        </a:spcBef>
                        <a:spcAft>
                          <a:spcPts val="165"/>
                        </a:spcAft>
                      </a:pPr>
                      <a:r>
                        <a:rPr lang="es-ES" sz="10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35"/>
                        </a:spcAft>
                      </a:pPr>
                      <a:r>
                        <a:rPr lang="es-ES" sz="850" spc="0">
                          <a:solidFill>
                            <a:srgbClr val="000000"/>
                          </a:solidFill>
                          <a:latin typeface="Times New Roman" pitchFamily="1" panose="02020603050405020304"/>
                        </a:rPr>
                        <a:t>FRANCISCA REBOLLEDO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35"/>
                        </a:spcAft>
                      </a:pPr>
                      <a:r>
                        <a:rPr lang="es-ES" sz="850" spc="0">
                          <a:solidFill>
                            <a:srgbClr val="000000"/>
                          </a:solidFill>
                          <a:latin typeface="Times New Roman" pitchFamily="1" panose="02020603050405020304"/>
                        </a:rPr>
                        <a:t>20–Diciembre–1985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4940">
                <a:tc>
                  <a:txBody>
                    <a:bodyPr vert="horz" anchor="t"/>
                    <a:lstStyle/>
                    <a:p>
                      <a:pPr marL="0" marR="0" indent="0" algn="ctr">
                        <a:lnSpc>
                          <a:spcPts val="900"/>
                        </a:lnSpc>
                        <a:spcBef>
                          <a:spcPts val="0"/>
                        </a:spcBef>
                        <a:spcAft>
                          <a:spcPts val="165"/>
                        </a:spcAft>
                      </a:pPr>
                      <a:r>
                        <a:rPr lang="es-ES" sz="10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JUAN I. FERNANDEZ GARCIA-HIERRO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5–Marzo–1986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15"/>
                        </a:spcAft>
                      </a:pPr>
                      <a:r>
                        <a:rPr lang="es-ES" sz="10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JUANA RODRIGUEZ FLORES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8–Julio–1986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115"/>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LORENZO CALVO BLAZQUEZ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8–Julio–1986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ISABEL MARIA GOMEZ MONTERREY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20–Septiembre–1986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750">
                <a:tc>
                  <a:txBody>
                    <a:bodyPr vert="horz" anchor="t"/>
                    <a:lstStyle/>
                    <a:p>
                      <a:pPr marL="0" marR="0" indent="0" algn="ctr">
                        <a:lnSpc>
                          <a:spcPts val="900"/>
                        </a:lnSpc>
                        <a:spcBef>
                          <a:spcPts val="155"/>
                        </a:spcBef>
                        <a:spcAft>
                          <a:spcPts val="140"/>
                        </a:spcAft>
                      </a:pPr>
                      <a:r>
                        <a:rPr lang="es-ES" sz="10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JUAN JOSE ESPERILLA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17–Octubre–1986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65"/>
                        </a:spcAft>
                      </a:pPr>
                      <a:r>
                        <a:rPr lang="es-ES" sz="850" spc="0">
                          <a:solidFill>
                            <a:srgbClr val="000000"/>
                          </a:solidFill>
                          <a:latin typeface="Times New Roman" pitchFamily="1" panose="02020603050405020304"/>
                        </a:rPr>
                        <a:t>EUSTAQUIO SANCHEZ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65"/>
                        </a:spcAft>
                      </a:pPr>
                      <a:r>
                        <a:rPr lang="es-ES" sz="850" spc="0">
                          <a:solidFill>
                            <a:srgbClr val="000000"/>
                          </a:solidFill>
                          <a:latin typeface="Times New Roman" pitchFamily="1" panose="02020603050405020304"/>
                        </a:rPr>
                        <a:t>15–Mayo–1987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6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61925">
                <a:tc>
                  <a:txBody>
                    <a:bodyPr vert="horz" anchor="t"/>
                    <a:lstStyle/>
                    <a:p>
                      <a:pPr marL="0" marR="0" indent="0" algn="ctr">
                        <a:lnSpc>
                          <a:spcPts val="900"/>
                        </a:lnSpc>
                        <a:spcBef>
                          <a:spcPts val="155"/>
                        </a:spcBef>
                        <a:spcAft>
                          <a:spcPts val="19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75"/>
                        </a:spcAft>
                      </a:pPr>
                      <a:r>
                        <a:rPr lang="es-ES" sz="850" spc="0">
                          <a:solidFill>
                            <a:srgbClr val="000000"/>
                          </a:solidFill>
                          <a:latin typeface="Times New Roman" pitchFamily="1" panose="02020603050405020304"/>
                        </a:rPr>
                        <a:t>M</a:t>
                      </a:r>
                      <a:r>
                        <a:rPr lang="es-ES" sz="850" baseline="30000" spc="0">
                          <a:solidFill>
                            <a:srgbClr val="000000"/>
                          </a:solidFill>
                          <a:latin typeface="Arial" pitchFamily="2" panose="02020603050405020304"/>
                        </a:rPr>
                        <a:t>a</a:t>
                      </a:r>
                      <a:r>
                        <a:rPr lang="es-ES" sz="850" spc="0">
                          <a:solidFill>
                            <a:srgbClr val="000000"/>
                          </a:solidFill>
                          <a:latin typeface="Times New Roman" pitchFamily="1" panose="02020603050405020304"/>
                        </a:rPr>
                        <a:t>. JOSE MARTIN DELGADO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60"/>
                        </a:spcAft>
                      </a:pPr>
                      <a:r>
                        <a:rPr lang="es-ES" sz="850" spc="0">
                          <a:solidFill>
                            <a:srgbClr val="000000"/>
                          </a:solidFill>
                          <a:latin typeface="Times New Roman" pitchFamily="1" panose="02020603050405020304"/>
                        </a:rPr>
                        <a:t>5–Junio–1987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15"/>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JESUS BELTRAN DE HEREDIA ALONSO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16–Junio–1987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050">
                <a:tc>
                  <a:txBody>
                    <a:bodyPr vert="horz" anchor="t"/>
                    <a:lstStyle/>
                    <a:p>
                      <a:pPr marL="0" marR="0" indent="0" algn="ctr">
                        <a:lnSpc>
                          <a:spcPts val="900"/>
                        </a:lnSpc>
                        <a:spcBef>
                          <a:spcPts val="0"/>
                        </a:spcBef>
                        <a:spcAft>
                          <a:spcPts val="70"/>
                        </a:spcAft>
                      </a:pPr>
                      <a:r>
                        <a:rPr lang="es-ES" sz="10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40"/>
                        </a:spcAft>
                      </a:pPr>
                      <a:r>
                        <a:rPr lang="es-ES" sz="850" spc="0">
                          <a:solidFill>
                            <a:srgbClr val="000000"/>
                          </a:solidFill>
                          <a:latin typeface="Times New Roman" pitchFamily="1" panose="02020603050405020304"/>
                        </a:rPr>
                        <a:t>VICENTE RAMOS ESTRADA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40"/>
                        </a:spcAft>
                      </a:pPr>
                      <a:r>
                        <a:rPr lang="es-ES" sz="850" spc="0">
                          <a:solidFill>
                            <a:srgbClr val="000000"/>
                          </a:solidFill>
                          <a:latin typeface="Times New Roman" pitchFamily="1" panose="02020603050405020304"/>
                        </a:rPr>
                        <a:t>7–Septiembre–1987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4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180"/>
                        </a:spcBef>
                        <a:spcAft>
                          <a:spcPts val="70"/>
                        </a:spcAft>
                      </a:pPr>
                      <a:r>
                        <a:rPr lang="es-ES" sz="10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90"/>
                        </a:spcBef>
                        <a:spcAft>
                          <a:spcPts val="40"/>
                        </a:spcAft>
                      </a:pPr>
                      <a:r>
                        <a:rPr lang="es-ES" sz="850" spc="0">
                          <a:solidFill>
                            <a:srgbClr val="000000"/>
                          </a:solidFill>
                          <a:latin typeface="Times New Roman" pitchFamily="1" panose="02020603050405020304"/>
                        </a:rPr>
                        <a:t>CECILIA POLO POLO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90"/>
                        </a:spcBef>
                        <a:spcAft>
                          <a:spcPts val="40"/>
                        </a:spcAft>
                      </a:pPr>
                      <a:r>
                        <a:rPr lang="es-ES" sz="850" spc="0">
                          <a:solidFill>
                            <a:srgbClr val="000000"/>
                          </a:solidFill>
                          <a:latin typeface="Times New Roman" pitchFamily="1" panose="02020603050405020304"/>
                        </a:rPr>
                        <a:t>7–Septiembre–1987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90"/>
                        </a:spcBef>
                        <a:spcAft>
                          <a:spcPts val="4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60"/>
                        </a:spcAft>
                      </a:pPr>
                      <a:r>
                        <a:rPr lang="es-ES" sz="850" spc="0">
                          <a:solidFill>
                            <a:srgbClr val="000000"/>
                          </a:solidFill>
                          <a:latin typeface="Times New Roman" pitchFamily="1" panose="02020603050405020304"/>
                        </a:rPr>
                        <a:t>TOMAS CHAVES 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0"/>
                        </a:spcAft>
                      </a:pPr>
                      <a:r>
                        <a:rPr lang="es-ES" sz="850" spc="0">
                          <a:solidFill>
                            <a:srgbClr val="000000"/>
                          </a:solidFill>
                          <a:latin typeface="Times New Roman" pitchFamily="1" panose="02020603050405020304"/>
                        </a:rPr>
                        <a:t>26–Septiembre–1987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155"/>
                        </a:spcBef>
                        <a:spcAft>
                          <a:spcPts val="165"/>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35"/>
                        </a:spcAft>
                      </a:pPr>
                      <a:r>
                        <a:rPr lang="es-ES" sz="850" spc="0">
                          <a:solidFill>
                            <a:srgbClr val="000000"/>
                          </a:solidFill>
                          <a:latin typeface="Times New Roman" pitchFamily="1" panose="02020603050405020304"/>
                        </a:rPr>
                        <a:t>PEDRO CINTAS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35"/>
                        </a:spcAft>
                      </a:pPr>
                      <a:r>
                        <a:rPr lang="es-ES" sz="850" spc="0">
                          <a:solidFill>
                            <a:srgbClr val="000000"/>
                          </a:solidFill>
                          <a:latin typeface="Times New Roman" pitchFamily="1" panose="02020603050405020304"/>
                        </a:rPr>
                        <a:t>20–Noviembre–1987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68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GUILLERMO ROWE FERNADEZ-GAO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1–Julio–1988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61290">
                <a:tc>
                  <a:txBody>
                    <a:bodyPr vert="horz" anchor="t"/>
                    <a:lstStyle/>
                    <a:p>
                      <a:pPr marL="0" marR="0" indent="0" algn="ctr">
                        <a:lnSpc>
                          <a:spcPts val="900"/>
                        </a:lnSpc>
                        <a:spcBef>
                          <a:spcPts val="155"/>
                        </a:spcBef>
                        <a:spcAft>
                          <a:spcPts val="14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25"/>
                        </a:spcAft>
                      </a:pPr>
                      <a:r>
                        <a:rPr lang="es-ES" sz="850" spc="0">
                          <a:solidFill>
                            <a:srgbClr val="000000"/>
                          </a:solidFill>
                          <a:latin typeface="Times New Roman" pitchFamily="1" panose="02020603050405020304"/>
                        </a:rPr>
                        <a:t>M</a:t>
                      </a:r>
                      <a:r>
                        <a:rPr lang="es-ES" sz="850" baseline="30000" spc="0">
                          <a:solidFill>
                            <a:srgbClr val="000000"/>
                          </a:solidFill>
                          <a:latin typeface="Arial" pitchFamily="2" panose="02020603050405020304"/>
                        </a:rPr>
                        <a:t>a</a:t>
                      </a:r>
                      <a:r>
                        <a:rPr lang="es-ES" sz="850" spc="0">
                          <a:solidFill>
                            <a:srgbClr val="000000"/>
                          </a:solidFill>
                          <a:latin typeface="Times New Roman" pitchFamily="1" panose="02020603050405020304"/>
                        </a:rPr>
                        <a:t>. ISABEL ACEDO VALENZUELA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8–Julio–1988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4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ANTONIO RUFINO PEREZ FLORINDO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18–Octubre–1988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0"/>
                        </a:spcAft>
                      </a:pPr>
                      <a:r>
                        <a:rPr lang="es-ES" sz="10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0"/>
                        </a:spcAft>
                      </a:pPr>
                      <a:r>
                        <a:rPr lang="es-ES" sz="850" spc="0">
                          <a:solidFill>
                            <a:srgbClr val="000000"/>
                          </a:solidFill>
                          <a:latin typeface="Times New Roman" pitchFamily="1" panose="02020603050405020304"/>
                        </a:rPr>
                        <a:t>CLARA TASIS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0"/>
                        </a:spcAft>
                      </a:pPr>
                      <a:r>
                        <a:rPr lang="es-ES" sz="850" spc="0">
                          <a:solidFill>
                            <a:srgbClr val="000000"/>
                          </a:solidFill>
                          <a:latin typeface="Times New Roman" pitchFamily="1" panose="02020603050405020304"/>
                        </a:rPr>
                        <a:t>31–Octubre–1988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165"/>
                        </a:spcAft>
                      </a:pPr>
                      <a:r>
                        <a:rPr lang="es-ES" sz="10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MARIA JOSEFA BERNALTE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10–Marzo–1989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19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60"/>
                        </a:spcAft>
                      </a:pPr>
                      <a:r>
                        <a:rPr lang="es-ES" sz="850" spc="0">
                          <a:solidFill>
                            <a:srgbClr val="000000"/>
                          </a:solidFill>
                          <a:latin typeface="Times New Roman" pitchFamily="1" panose="02020603050405020304"/>
                        </a:rPr>
                        <a:t>FERNANDO JOSE GARCIA BARROS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60"/>
                        </a:spcAft>
                      </a:pPr>
                      <a:r>
                        <a:rPr lang="es-ES" sz="850" spc="0">
                          <a:solidFill>
                            <a:srgbClr val="000000"/>
                          </a:solidFill>
                          <a:latin typeface="Times New Roman" pitchFamily="1" panose="02020603050405020304"/>
                        </a:rPr>
                        <a:t>30–Junio–1989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15"/>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MANUEL GONZALEZ 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15–Septiembre–1989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4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BENITO MORENO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22–Septiembre–1989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165"/>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CONCEPCION MIGUEL GORDILLO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27–Septiembre–1989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60"/>
                        </a:spcAft>
                      </a:pPr>
                      <a:r>
                        <a:rPr lang="es-ES" sz="850" spc="0">
                          <a:solidFill>
                            <a:srgbClr val="000000"/>
                          </a:solidFill>
                          <a:latin typeface="Times New Roman" pitchFamily="1" panose="02020603050405020304"/>
                        </a:rPr>
                        <a:t>JOSE MANUEL GARCIA BERNAL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60"/>
                        </a:spcAft>
                      </a:pPr>
                      <a:r>
                        <a:rPr lang="es-ES" sz="850" spc="0">
                          <a:solidFill>
                            <a:srgbClr val="000000"/>
                          </a:solidFill>
                          <a:latin typeface="Times New Roman" pitchFamily="1" panose="02020603050405020304"/>
                        </a:rPr>
                        <a:t>13–Octubre–1989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155"/>
                        </a:spcBef>
                        <a:spcAft>
                          <a:spcPts val="115"/>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85"/>
                        </a:spcAft>
                      </a:pPr>
                      <a:r>
                        <a:rPr lang="es-ES" sz="850" spc="0">
                          <a:solidFill>
                            <a:srgbClr val="000000"/>
                          </a:solidFill>
                          <a:latin typeface="Times New Roman" pitchFamily="1" panose="02020603050405020304"/>
                        </a:rPr>
                        <a:t>MANUEL A. AGULIAR ESPINOSA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6–Octubre–1989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1000"/>
                        </a:lnSpc>
                        <a:spcBef>
                          <a:spcPts val="155"/>
                        </a:spcBef>
                        <a:spcAft>
                          <a:spcPts val="85"/>
                        </a:spcAft>
                      </a:pPr>
                      <a:r>
                        <a:rPr lang="es-ES" sz="800" baseline="-25000" spc="0">
                          <a:solidFill>
                            <a:srgbClr val="000000"/>
                          </a:solidFill>
                          <a:latin typeface="Times New Roman" pitchFamily="1" panose="02020603050405020304"/>
                        </a:rPr>
                        <a:t>M</a:t>
                      </a:r>
                      <a:r>
                        <a:rPr lang="es-ES" sz="600" spc="0">
                          <a:solidFill>
                            <a:srgbClr val="000000"/>
                          </a:solidFill>
                          <a:latin typeface="Arial" pitchFamily="2" panose="02020603050405020304"/>
                        </a:rPr>
                        <a:t>a </a:t>
                      </a:r>
                      <a:r>
                        <a:rPr lang="es-ES" sz="850" spc="0">
                          <a:solidFill>
                            <a:srgbClr val="000000"/>
                          </a:solidFill>
                          <a:latin typeface="Times New Roman" pitchFamily="1" panose="02020603050405020304"/>
                        </a:rPr>
                        <a:t>CONCEPCION RODRIGUEZ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24–Noviembre–1989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155"/>
                        </a:spcBef>
                        <a:spcAft>
                          <a:spcPts val="140"/>
                        </a:spcAft>
                      </a:pPr>
                      <a:r>
                        <a:rPr lang="es-ES" sz="10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CARMEN GUIBERTEAU CABANILLAS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19–Diciembre–1989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86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35"/>
                        </a:spcAft>
                      </a:pPr>
                      <a:r>
                        <a:rPr lang="es-ES" sz="850" spc="0">
                          <a:solidFill>
                            <a:srgbClr val="000000"/>
                          </a:solidFill>
                          <a:latin typeface="Times New Roman" pitchFamily="1" panose="02020603050405020304"/>
                        </a:rPr>
                        <a:t>MARIA SOLEDAD DURAN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35"/>
                        </a:spcAft>
                      </a:pPr>
                      <a:r>
                        <a:rPr lang="es-ES" sz="850" spc="0">
                          <a:solidFill>
                            <a:srgbClr val="000000"/>
                          </a:solidFill>
                          <a:latin typeface="Times New Roman" pitchFamily="1" panose="02020603050405020304"/>
                        </a:rPr>
                        <a:t>13–Marzo–1990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4940">
                <a:tc>
                  <a:txBody>
                    <a:bodyPr vert="horz" anchor="t"/>
                    <a:lstStyle/>
                    <a:p>
                      <a:pPr marL="0" marR="0" indent="0" algn="ctr">
                        <a:lnSpc>
                          <a:spcPts val="900"/>
                        </a:lnSpc>
                        <a:spcBef>
                          <a:spcPts val="155"/>
                        </a:spcBef>
                        <a:spcAft>
                          <a:spcPts val="90"/>
                        </a:spcAft>
                      </a:pPr>
                      <a:r>
                        <a:rPr lang="es-ES" sz="10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60"/>
                        </a:spcAft>
                      </a:pPr>
                      <a:r>
                        <a:rPr lang="es-ES" sz="850" spc="0">
                          <a:solidFill>
                            <a:srgbClr val="000000"/>
                          </a:solidFill>
                          <a:latin typeface="Times New Roman" pitchFamily="1" panose="02020603050405020304"/>
                        </a:rPr>
                        <a:t>JOSE PASTOR VILLEGAS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0"/>
                        </a:spcAft>
                      </a:pPr>
                      <a:r>
                        <a:rPr lang="es-ES" sz="850" spc="0">
                          <a:solidFill>
                            <a:srgbClr val="000000"/>
                          </a:solidFill>
                          <a:latin typeface="Times New Roman" pitchFamily="1" panose="02020603050405020304"/>
                        </a:rPr>
                        <a:t>8–Junio–1990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65"/>
                        </a:spcAft>
                      </a:pPr>
                      <a:r>
                        <a:rPr lang="es-ES" sz="850" spc="0">
                          <a:solidFill>
                            <a:srgbClr val="000000"/>
                          </a:solidFill>
                          <a:latin typeface="Times New Roman" pitchFamily="1" panose="02020603050405020304"/>
                        </a:rPr>
                        <a:t>VICENTE LOPEZ-ARZA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5"/>
                        </a:spcAft>
                      </a:pPr>
                      <a:r>
                        <a:rPr lang="es-ES" sz="850" spc="0">
                          <a:solidFill>
                            <a:srgbClr val="000000"/>
                          </a:solidFill>
                          <a:latin typeface="Times New Roman" pitchFamily="1" panose="02020603050405020304"/>
                        </a:rPr>
                        <a:t>23–Noviembre–1990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750">
                <a:tc>
                  <a:txBody>
                    <a:bodyPr vert="horz" anchor="t"/>
                    <a:lstStyle/>
                    <a:p>
                      <a:pPr marL="0" marR="0" indent="0" algn="ctr">
                        <a:lnSpc>
                          <a:spcPts val="900"/>
                        </a:lnSpc>
                        <a:spcBef>
                          <a:spcPts val="155"/>
                        </a:spcBef>
                        <a:spcAft>
                          <a:spcPts val="12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90"/>
                        </a:spcAft>
                      </a:pPr>
                      <a:r>
                        <a:rPr lang="es-ES" sz="850" spc="0">
                          <a:solidFill>
                            <a:srgbClr val="000000"/>
                          </a:solidFill>
                          <a:latin typeface="Times New Roman" pitchFamily="1" panose="02020603050405020304"/>
                        </a:rPr>
                        <a:t>EDUARDO PINILLA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90"/>
                        </a:spcAft>
                      </a:pPr>
                      <a:r>
                        <a:rPr lang="es-ES" sz="850" spc="0">
                          <a:solidFill>
                            <a:srgbClr val="000000"/>
                          </a:solidFill>
                          <a:latin typeface="Times New Roman" pitchFamily="1" panose="02020603050405020304"/>
                        </a:rPr>
                        <a:t>1–Febrero–1991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9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ctr">
                        <a:lnSpc>
                          <a:spcPts val="900"/>
                        </a:lnSpc>
                        <a:spcBef>
                          <a:spcPts val="0"/>
                        </a:spcBef>
                        <a:spcAft>
                          <a:spcPts val="140"/>
                        </a:spcAft>
                      </a:pPr>
                      <a:r>
                        <a:rPr lang="es-ES" sz="10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PILAR GARCIA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5–Julio–1991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40"/>
                        </a:spcAft>
                      </a:pPr>
                      <a:r>
                        <a:rPr lang="es-ES" sz="850" spc="0">
                          <a:solidFill>
                            <a:srgbClr val="000000"/>
                          </a:solidFill>
                          <a:latin typeface="Times New Roman" pitchFamily="1" panose="02020603050405020304"/>
                        </a:rPr>
                        <a:t>AGUSTIN F. BORRACHERO ZOIDO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40"/>
                        </a:spcAft>
                      </a:pPr>
                      <a:r>
                        <a:rPr lang="es-ES" sz="850" spc="0">
                          <a:solidFill>
                            <a:srgbClr val="000000"/>
                          </a:solidFill>
                          <a:latin typeface="Times New Roman" pitchFamily="1" panose="02020603050405020304"/>
                        </a:rPr>
                        <a:t>5–Julio–1991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4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65"/>
                        </a:spcAft>
                      </a:pPr>
                      <a:r>
                        <a:rPr lang="es-ES" sz="850" spc="0">
                          <a:solidFill>
                            <a:srgbClr val="000000"/>
                          </a:solidFill>
                          <a:latin typeface="Times New Roman" pitchFamily="1" panose="02020603050405020304"/>
                        </a:rPr>
                        <a:t>LETICIA LOPEZ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5"/>
                        </a:spcAft>
                      </a:pPr>
                      <a:r>
                        <a:rPr lang="es-ES" sz="850" spc="0">
                          <a:solidFill>
                            <a:srgbClr val="000000"/>
                          </a:solidFill>
                          <a:latin typeface="Times New Roman" pitchFamily="1" panose="02020603050405020304"/>
                        </a:rPr>
                        <a:t>22–Mayo–1992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60"/>
                        </a:spcAft>
                      </a:pPr>
                      <a:r>
                        <a:rPr lang="es-ES" sz="850" spc="0">
                          <a:solidFill>
                            <a:srgbClr val="000000"/>
                          </a:solidFill>
                          <a:latin typeface="Times New Roman" pitchFamily="1" panose="02020603050405020304"/>
                        </a:rPr>
                        <a:t>PEDRO LUIS LOPEZ DE ALBA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0"/>
                        </a:spcAft>
                      </a:pPr>
                      <a:r>
                        <a:rPr lang="es-ES" sz="850" spc="0">
                          <a:solidFill>
                            <a:srgbClr val="000000"/>
                          </a:solidFill>
                          <a:latin typeface="Times New Roman" pitchFamily="1" panose="02020603050405020304"/>
                        </a:rPr>
                        <a:t>22–Mayo–1992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155"/>
                        </a:spcBef>
                        <a:spcAft>
                          <a:spcPts val="115"/>
                        </a:spcAft>
                      </a:pPr>
                      <a:r>
                        <a:rPr lang="es-ES" sz="10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85"/>
                        </a:spcAft>
                      </a:pPr>
                      <a:r>
                        <a:rPr lang="es-ES" sz="850" spc="0">
                          <a:solidFill>
                            <a:srgbClr val="000000"/>
                          </a:solidFill>
                          <a:latin typeface="Times New Roman" pitchFamily="1" panose="02020603050405020304"/>
                        </a:rPr>
                        <a:t>CONCEPCION CARO GAMEZ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19–Junio–1992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1000"/>
                        </a:lnSpc>
                        <a:spcBef>
                          <a:spcPts val="0"/>
                        </a:spcBef>
                        <a:spcAft>
                          <a:spcPts val="65"/>
                        </a:spcAft>
                      </a:pPr>
                      <a:r>
                        <a:rPr lang="es-ES" sz="850" spc="0">
                          <a:solidFill>
                            <a:srgbClr val="000000"/>
                          </a:solidFill>
                          <a:latin typeface="Times New Roman" pitchFamily="1" panose="02020603050405020304"/>
                        </a:rPr>
                        <a:t>FRANCISCO SANCHEZ IN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IGEZ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4–Julio–1992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155"/>
                        </a:spcBef>
                        <a:spcAft>
                          <a:spcPts val="14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MARIA ANGELES DIAZ DIEZ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4–Julio–1992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86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60"/>
                        </a:spcAft>
                      </a:pPr>
                      <a:r>
                        <a:rPr lang="es-ES" sz="850" spc="0">
                          <a:solidFill>
                            <a:srgbClr val="000000"/>
                          </a:solidFill>
                          <a:latin typeface="Times New Roman" pitchFamily="1" panose="02020603050405020304"/>
                        </a:rPr>
                        <a:t>FRANCISCO MANZANO CORVO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60"/>
                        </a:spcAft>
                      </a:pPr>
                      <a:r>
                        <a:rPr lang="es-ES" sz="850" spc="0">
                          <a:solidFill>
                            <a:srgbClr val="000000"/>
                          </a:solidFill>
                          <a:latin typeface="Times New Roman" pitchFamily="1" panose="02020603050405020304"/>
                        </a:rPr>
                        <a:t>10–Julio–1992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60"/>
                        </a:spcAft>
                      </a:pPr>
                      <a:r>
                        <a:rPr lang="es-ES" sz="850" spc="0">
                          <a:solidFill>
                            <a:srgbClr val="000000"/>
                          </a:solidFill>
                          <a:latin typeface="Times New Roman" pitchFamily="1" panose="02020603050405020304"/>
                        </a:rPr>
                        <a:t>LUIS GONZALEZ BEJARANO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0"/>
                        </a:spcAft>
                      </a:pPr>
                      <a:r>
                        <a:rPr lang="es-ES" sz="850" spc="0">
                          <a:solidFill>
                            <a:srgbClr val="000000"/>
                          </a:solidFill>
                          <a:latin typeface="Times New Roman" pitchFamily="1" panose="02020603050405020304"/>
                        </a:rPr>
                        <a:t>29–Septiembre–1992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85"/>
                        </a:spcAft>
                      </a:pPr>
                      <a:r>
                        <a:rPr lang="es-ES" sz="850" spc="0">
                          <a:solidFill>
                            <a:srgbClr val="000000"/>
                          </a:solidFill>
                          <a:latin typeface="Times New Roman" pitchFamily="1" panose="02020603050405020304"/>
                        </a:rPr>
                        <a:t>TERESA GONZALEZ MONTERO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23–Abril–1993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4940">
                <a:tc>
                  <a:txBody>
                    <a:bodyPr vert="horz" anchor="t"/>
                    <a:lstStyle/>
                    <a:p>
                      <a:pPr marL="0" marR="0" indent="0" algn="ctr">
                        <a:lnSpc>
                          <a:spcPts val="900"/>
                        </a:lnSpc>
                        <a:spcBef>
                          <a:spcPts val="175"/>
                        </a:spcBef>
                        <a:spcAft>
                          <a:spcPts val="120"/>
                        </a:spcAft>
                      </a:pPr>
                      <a:r>
                        <a:rPr lang="es-ES" sz="10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85"/>
                        </a:spcBef>
                        <a:spcAft>
                          <a:spcPts val="90"/>
                        </a:spcAft>
                      </a:pPr>
                      <a:r>
                        <a:rPr lang="es-ES" sz="850" spc="0">
                          <a:solidFill>
                            <a:srgbClr val="000000"/>
                          </a:solidFill>
                          <a:latin typeface="Times New Roman" pitchFamily="1" panose="02020603050405020304"/>
                        </a:rPr>
                        <a:t>JUAN F. GONZALEZ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85"/>
                        </a:spcBef>
                        <a:spcAft>
                          <a:spcPts val="90"/>
                        </a:spcAft>
                      </a:pPr>
                      <a:r>
                        <a:rPr lang="es-ES" sz="850" spc="0">
                          <a:solidFill>
                            <a:srgbClr val="000000"/>
                          </a:solidFill>
                          <a:latin typeface="Times New Roman" pitchFamily="1" panose="02020603050405020304"/>
                        </a:rPr>
                        <a:t>29–Junio–1993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85"/>
                        </a:spcBef>
                        <a:spcAft>
                          <a:spcPts val="9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61925">
                <a:tc>
                  <a:txBody>
                    <a:bodyPr vert="horz" anchor="t"/>
                    <a:lstStyle/>
                    <a:p>
                      <a:pPr marL="0" marR="0" indent="0" algn="ctr">
                        <a:lnSpc>
                          <a:spcPts val="900"/>
                        </a:lnSpc>
                        <a:spcBef>
                          <a:spcPts val="155"/>
                        </a:spcBef>
                        <a:spcAft>
                          <a:spcPts val="14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ANTONIO MACIAS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9–Julio–1993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4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JUAN FERNANDO GARCIA ARAYA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10–Septiembre–1993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65"/>
                        </a:spcAft>
                      </a:pPr>
                      <a:r>
                        <a:rPr lang="es-ES" sz="850" spc="0">
                          <a:solidFill>
                            <a:srgbClr val="000000"/>
                          </a:solidFill>
                          <a:latin typeface="Times New Roman" pitchFamily="1" panose="02020603050405020304"/>
                        </a:rPr>
                        <a:t>MANUEL ACEDO RAMOS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65"/>
                        </a:spcAft>
                      </a:pPr>
                      <a:r>
                        <a:rPr lang="es-ES" sz="850" spc="0">
                          <a:solidFill>
                            <a:srgbClr val="000000"/>
                          </a:solidFill>
                          <a:latin typeface="Times New Roman" pitchFamily="1" panose="02020603050405020304"/>
                        </a:rPr>
                        <a:t>20–Septiembre–1993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6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750">
                <a:tc>
                  <a:txBody>
                    <a:bodyPr vert="horz" anchor="t"/>
                    <a:lstStyle/>
                    <a:p>
                      <a:pPr marL="0" marR="0" indent="0" algn="ctr">
                        <a:lnSpc>
                          <a:spcPts val="900"/>
                        </a:lnSpc>
                        <a:spcBef>
                          <a:spcPts val="155"/>
                        </a:spcBef>
                        <a:spcAft>
                          <a:spcPts val="165"/>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35"/>
                        </a:spcAft>
                      </a:pPr>
                      <a:r>
                        <a:rPr lang="es-ES" sz="850" spc="0">
                          <a:solidFill>
                            <a:srgbClr val="000000"/>
                          </a:solidFill>
                          <a:latin typeface="Times New Roman" pitchFamily="1" panose="02020603050405020304"/>
                        </a:rPr>
                        <a:t>ANGEL ZAMORO MADERA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35"/>
                        </a:spcAft>
                      </a:pPr>
                      <a:r>
                        <a:rPr lang="es-ES" sz="850" spc="0">
                          <a:solidFill>
                            <a:srgbClr val="000000"/>
                          </a:solidFill>
                          <a:latin typeface="Times New Roman" pitchFamily="1" panose="02020603050405020304"/>
                        </a:rPr>
                        <a:t>4–Octubre–1993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3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LUIS ELADIO CACERES PAVON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29–Octubre–1993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SUSANA STEGEN IGLESIAS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2–Marzo–1994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155"/>
                        </a:spcBef>
                        <a:spcAft>
                          <a:spcPts val="14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1000"/>
                        </a:lnSpc>
                        <a:spcBef>
                          <a:spcPts val="0"/>
                        </a:spcBef>
                        <a:spcAft>
                          <a:spcPts val="90"/>
                        </a:spcAft>
                      </a:pPr>
                      <a:r>
                        <a:rPr lang="es-ES" sz="850" spc="0">
                          <a:solidFill>
                            <a:srgbClr val="000000"/>
                          </a:solidFill>
                          <a:latin typeface="Times New Roman" pitchFamily="1" panose="02020603050405020304"/>
                        </a:rPr>
                        <a:t>MONTSERRAT SANCHEZ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17–Junio–1994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86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60"/>
                        </a:spcAft>
                      </a:pPr>
                      <a:r>
                        <a:rPr lang="es-ES" sz="850" spc="0">
                          <a:solidFill>
                            <a:srgbClr val="000000"/>
                          </a:solidFill>
                          <a:latin typeface="Times New Roman" pitchFamily="1" panose="02020603050405020304"/>
                        </a:rPr>
                        <a:t>CONCEPCION VALENCIA BARRAGAN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60"/>
                        </a:spcAft>
                      </a:pPr>
                      <a:r>
                        <a:rPr lang="es-ES" sz="850" spc="0">
                          <a:solidFill>
                            <a:srgbClr val="000000"/>
                          </a:solidFill>
                          <a:latin typeface="Times New Roman" pitchFamily="1" panose="02020603050405020304"/>
                        </a:rPr>
                        <a:t>12–Julio–1994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6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8590">
                <a:tc>
                  <a:txBody>
                    <a:bodyPr vert="horz" anchor="t"/>
                    <a:lstStyle/>
                    <a:p>
                      <a:pPr marL="0" marR="0" indent="0" algn="ctr">
                        <a:lnSpc>
                          <a:spcPts val="900"/>
                        </a:lnSpc>
                        <a:spcBef>
                          <a:spcPts val="155"/>
                        </a:spcBef>
                        <a:spcAft>
                          <a:spcPts val="20"/>
                        </a:spcAft>
                      </a:pPr>
                      <a:r>
                        <a:rPr lang="es-ES" sz="10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2075" marR="0" indent="0" algn="l">
                        <a:lnSpc>
                          <a:spcPts val="900"/>
                        </a:lnSpc>
                        <a:spcBef>
                          <a:spcPts val="165"/>
                        </a:spcBef>
                        <a:spcAft>
                          <a:spcPts val="0"/>
                        </a:spcAft>
                      </a:pPr>
                      <a:r>
                        <a:rPr lang="es-ES" sz="850" spc="0">
                          <a:solidFill>
                            <a:srgbClr val="000000"/>
                          </a:solidFill>
                          <a:latin typeface="Times New Roman" pitchFamily="1" panose="02020603050405020304"/>
                        </a:rPr>
                        <a:t>CARLOS JAVIER DURAN VALLE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900"/>
                        </a:lnSpc>
                        <a:spcBef>
                          <a:spcPts val="165"/>
                        </a:spcBef>
                        <a:spcAft>
                          <a:spcPts val="0"/>
                        </a:spcAft>
                      </a:pPr>
                      <a:r>
                        <a:rPr lang="es-ES" sz="850" spc="0">
                          <a:solidFill>
                            <a:srgbClr val="000000"/>
                          </a:solidFill>
                          <a:latin typeface="Times New Roman" pitchFamily="1" panose="02020603050405020304"/>
                        </a:rPr>
                        <a:t>14–Julio–1994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900"/>
                        </a:lnSpc>
                        <a:spcBef>
                          <a:spcPts val="165"/>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bl>
          </a:graphicData>
        </a:graphic>
      </p:graphicFrame>
      <p:sp>
        <p:nvSpPr>
          <p:cNvPr id="8" name=""/>
          <p:cNvSpPr/>
          <p:nvPr>
            <p:ph type="body" idx="10"/>
          </p:nvPr>
        </p:nvSpPr>
        <p:spPr>
          <a:xfrm>
            <a:off x="1377950" y="9381490"/>
            <a:ext cx="4839970" cy="161925"/>
          </a:xfrm>
          <a:prstGeom prst="rect">
            <a:avLst/>
          </a:prstGeom>
          <a:noFill/>
          <a:ln w="6350" cmpd="sng">
            <a:solidFill>
              <a:srgbClr val="000000"/>
            </a:solidFill>
            <a:prstDash val="solid"/>
          </a:ln>
        </p:spPr>
        <p:txBody>
          <a:bodyPr vert="horz" lIns="0" tIns="1905" rIns="0" bIns="0" anchor="t"/>
          <a:lstStyle/>
          <a:p>
            <a:pPr marL="0" marR="22860" indent="0" algn="r">
              <a:lnSpc>
                <a:spcPts val="1100"/>
              </a:lnSpc>
              <a:spcAft>
                <a:spcPts val="0"/>
              </a:spcAft>
            </a:pPr>
            <a:r>
              <a:rPr lang="es-ES" sz="1000" i="1" spc="-5">
                <a:solidFill>
                  <a:srgbClr val="000000"/>
                </a:solidFill>
                <a:latin typeface="Bookman Old Style" pitchFamily="1" panose="02020603050405020304"/>
              </a:rPr>
              <a:t>continúa en la página siguiente </a:t>
            </a:r>
          </a:p>
        </p:txBody>
      </p:sp>
      <p:sp>
        <p:nvSpPr>
          <p:cNvPr id="9" name=""/>
          <p:cNvSpPr/>
          <p:nvPr>
            <p:ph type="body" idx="10"/>
          </p:nvPr>
        </p:nvSpPr>
        <p:spPr>
          <a:xfrm>
            <a:off x="1057910" y="9731375"/>
            <a:ext cx="5486400" cy="225425"/>
          </a:xfrm>
          <a:prstGeom prst="rect">
            <a:avLst/>
          </a:prstGeom>
          <a:noFill/>
          <a:ln w="0" cmpd="sng">
            <a:noFill/>
            <a:prstDash val="solid"/>
          </a:ln>
        </p:spPr>
        <p:txBody>
          <a:bodyPr vert="horz" lIns="0" tIns="60325" rIns="0" bIns="0" anchor="t"/>
          <a:lstStyle/>
          <a:p>
            <a:pPr marL="0" marR="0" indent="0" algn="r">
              <a:lnSpc>
                <a:spcPts val="1200"/>
              </a:lnSpc>
              <a:spcAft>
                <a:spcPts val="0"/>
              </a:spcAft>
            </a:pPr>
            <a:r>
              <a:rPr lang="es-ES" sz="1000" b="1" spc="75">
                <a:solidFill>
                  <a:srgbClr val="000000"/>
                </a:solidFill>
                <a:latin typeface="Bookman Old Style" pitchFamily="1" panose="02020603050405020304"/>
              </a:rPr>
              <a:t>Memoria Histórica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4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377950" y="1063625"/>
            <a:ext cx="30480" cy="164465"/>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1377950" y="1228090"/>
            <a:ext cx="30480" cy="8153400"/>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r" pos="5440680"/>
              </a:tabLst>
            </a:pPr>
            <a:r>
              <a:rPr lang="es-ES" sz="1050" spc="0">
                <a:solidFill>
                  <a:srgbClr val="000000"/>
                </a:solidFill>
                <a:latin typeface="Arial" pitchFamily="2" panose="02020603050405020304"/>
              </a:rPr>
              <a:t>222 </a:t>
            </a:r>
            <a:r>
              <a:rPr lang="es-ES" sz="1050" b="1" spc="0">
                <a:solidFill>
                  <a:srgbClr val="000000"/>
                </a:solidFill>
                <a:latin typeface="Bookman Old Style" pitchFamily="1" panose="02020603050405020304"/>
              </a:rPr>
              <a:t>6.2. Estudiantes egresados </a:t>
            </a:r>
          </a:p>
        </p:txBody>
      </p:sp>
      <p:sp>
        <p:nvSpPr>
          <p:cNvPr id="5" name=""/>
          <p:cNvSpPr/>
          <p:nvPr>
            <p:ph type="body" idx="10"/>
          </p:nvPr>
        </p:nvSpPr>
        <p:spPr>
          <a:xfrm>
            <a:off x="1532890" y="681990"/>
            <a:ext cx="5008245" cy="382270"/>
          </a:xfrm>
          <a:prstGeom prst="rect">
            <a:avLst/>
          </a:prstGeom>
          <a:noFill/>
          <a:ln w="0" cmpd="sng">
            <a:noFill/>
            <a:prstDash val="solid"/>
          </a:ln>
        </p:spPr>
        <p:txBody>
          <a:bodyPr vert="horz" lIns="0" tIns="217805" rIns="0" bIns="0" anchor="t"/>
          <a:lstStyle/>
          <a:p>
            <a:pPr marL="0" marR="0" indent="0" algn="ctr">
              <a:lnSpc>
                <a:spcPts val="1300"/>
              </a:lnSpc>
              <a:spcAft>
                <a:spcPts val="0"/>
              </a:spcAft>
            </a:pPr>
            <a:r>
              <a:rPr lang="es-ES" sz="1050" u="sng" spc="0">
                <a:solidFill>
                  <a:srgbClr val="000000"/>
                </a:solidFill>
                <a:latin typeface="Bookman Old Style" pitchFamily="1" panose="02020603050405020304"/>
              </a:rPr>
              <a:t>DOCTORES EN CIENCIAS HASTA EL CURSO 93/94 </a:t>
            </a:r>
          </a:p>
        </p:txBody>
      </p:sp>
      <p:graphicFrame>
        <p:nvGraphicFramePr>
          <p:cNvPr id="7" name=""/>
          <p:cNvGraphicFramePr>
            <a:graphicFrameLocks noGrp="1"/>
          </p:cNvGraphicFramePr>
          <p:nvPr/>
        </p:nvGraphicFramePr>
        <p:xfrm>
          <a:off x="1487170" y="1064260"/>
          <a:ext cx="5053965" cy="8317230"/>
        </p:xfrm>
        <a:graphic>
          <a:graphicData uri="http://schemas.openxmlformats.org/drawingml/2006/table">
            <a:tbl>
              <a:tblGrid>
                <a:gridCol w="208280"/>
                <a:gridCol w="2554605"/>
                <a:gridCol w="1170305"/>
                <a:gridCol w="802005"/>
              </a:tblGrid>
              <a:tr h="161290">
                <a:tc>
                  <a:txBody>
                    <a:bodyPr vert="horz" anchor="t"/>
                    <a:lstStyle/>
                    <a:p>
                      <a:pPr marL="0" marR="0" indent="0" algn="ctr">
                        <a:lnSpc>
                          <a:spcPts val="900"/>
                        </a:lnSpc>
                        <a:spcBef>
                          <a:spcPts val="235"/>
                        </a:spcBef>
                        <a:spcAft>
                          <a:spcPts val="85"/>
                        </a:spcAft>
                      </a:pPr>
                      <a:r>
                        <a:rPr lang="es-ES" sz="850" spc="0">
                          <a:solidFill>
                            <a:srgbClr val="000000"/>
                          </a:solidFill>
                          <a:latin typeface="Times New Roman" pitchFamily="1" panose="02020603050405020304"/>
                        </a:rPr>
                        <a:t>S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2075" marR="0" indent="0" algn="l">
                        <a:lnSpc>
                          <a:spcPts val="900"/>
                        </a:lnSpc>
                        <a:spcBef>
                          <a:spcPts val="235"/>
                        </a:spcBef>
                        <a:spcAft>
                          <a:spcPts val="85"/>
                        </a:spcAft>
                      </a:pPr>
                      <a:r>
                        <a:rPr lang="es-ES" sz="850" spc="0">
                          <a:solidFill>
                            <a:srgbClr val="000000"/>
                          </a:solidFill>
                          <a:latin typeface="Times New Roman" pitchFamily="1" panose="02020603050405020304"/>
                        </a:rPr>
                        <a:t>Graduado Doctor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900"/>
                        </a:lnSpc>
                        <a:spcBef>
                          <a:spcPts val="235"/>
                        </a:spcBef>
                        <a:spcAft>
                          <a:spcPts val="85"/>
                        </a:spcAft>
                      </a:pPr>
                      <a:r>
                        <a:rPr lang="es-ES" sz="850" spc="0">
                          <a:solidFill>
                            <a:srgbClr val="000000"/>
                          </a:solidFill>
                          <a:latin typeface="Times New Roman" pitchFamily="1" panose="02020603050405020304"/>
                        </a:rPr>
                        <a:t>Fecha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900"/>
                        </a:lnSpc>
                        <a:spcBef>
                          <a:spcPts val="235"/>
                        </a:spcBef>
                        <a:spcAft>
                          <a:spcPts val="85"/>
                        </a:spcAft>
                      </a:pPr>
                      <a:r>
                        <a:rPr lang="es-ES" sz="850" spc="0">
                          <a:solidFill>
                            <a:srgbClr val="000000"/>
                          </a:solidFill>
                          <a:latin typeface="Times New Roman" pitchFamily="1" panose="02020603050405020304"/>
                        </a:rPr>
                        <a:t>Licenciatura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r h="170815">
                <a:tc>
                  <a:txBody>
                    <a:bodyPr vert="horz" anchor="t"/>
                    <a:lstStyle/>
                    <a:p>
                      <a:pPr marL="0" marR="0" indent="0" algn="ctr">
                        <a:lnSpc>
                          <a:spcPts val="900"/>
                        </a:lnSpc>
                        <a:spcBef>
                          <a:spcPts val="20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2075" marR="0" indent="0" algn="l">
                        <a:lnSpc>
                          <a:spcPts val="900"/>
                        </a:lnSpc>
                        <a:spcBef>
                          <a:spcPts val="260"/>
                        </a:spcBef>
                        <a:spcAft>
                          <a:spcPts val="85"/>
                        </a:spcAft>
                      </a:pPr>
                      <a:r>
                        <a:rPr lang="es-ES" sz="850" spc="0">
                          <a:solidFill>
                            <a:srgbClr val="000000"/>
                          </a:solidFill>
                          <a:latin typeface="Times New Roman" pitchFamily="1" panose="02020603050405020304"/>
                        </a:rPr>
                        <a:t>FRANCISCO MONTALVO DURAN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7790" marR="0" indent="0" algn="l">
                        <a:lnSpc>
                          <a:spcPts val="900"/>
                        </a:lnSpc>
                        <a:spcBef>
                          <a:spcPts val="260"/>
                        </a:spcBef>
                        <a:spcAft>
                          <a:spcPts val="85"/>
                        </a:spcAft>
                      </a:pPr>
                      <a:r>
                        <a:rPr lang="es-ES" sz="850" spc="0">
                          <a:solidFill>
                            <a:srgbClr val="000000"/>
                          </a:solidFill>
                          <a:latin typeface="Times New Roman" pitchFamily="1" panose="02020603050405020304"/>
                        </a:rPr>
                        <a:t>15–Septiembre–1982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94615" marR="0" indent="0" algn="l">
                        <a:lnSpc>
                          <a:spcPts val="900"/>
                        </a:lnSpc>
                        <a:spcBef>
                          <a:spcPts val="260"/>
                        </a:spcBef>
                        <a:spcAft>
                          <a:spcPts val="8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r>
              <a:tr h="155575">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JAVIER ALONSO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25–Mayo–1984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ANA FERNANDEZ MILITINO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9–Noviembre–1984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494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MIGUEL ANGEL FAJARDO CALDERA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2–Febrero–1985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LUIS ROMERO MARZAL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25-Junio-1985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86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ANDRES EMILIO HOMBRIA MATE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25–Junio–1985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85"/>
                        </a:spcAft>
                      </a:pPr>
                      <a:r>
                        <a:rPr lang="es-ES" sz="850" spc="0">
                          <a:solidFill>
                            <a:srgbClr val="000000"/>
                          </a:solidFill>
                          <a:latin typeface="Times New Roman" pitchFamily="1" panose="02020603050405020304"/>
                        </a:rPr>
                        <a:t>RICARDO FARO RIVAS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5–Junio–1985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MANUEL FERNANDEZ GARCIA-HIERRO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5–Julio–1985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JESUS MARIA FERNANDEZ CASTILLO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24–Noviembre–1987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AGUSTIN GARCIA NOGALES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24–Noviembre–1987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4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60"/>
                        </a:spcAft>
                      </a:pPr>
                      <a:r>
                        <a:rPr lang="es-ES" sz="850" spc="0">
                          <a:solidFill>
                            <a:srgbClr val="000000"/>
                          </a:solidFill>
                          <a:latin typeface="Times New Roman" pitchFamily="1" panose="02020603050405020304"/>
                        </a:rPr>
                        <a:t>MARIA ISABEL GARRIDO CARBALLO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60"/>
                        </a:spcAft>
                      </a:pPr>
                      <a:r>
                        <a:rPr lang="es-ES" sz="850" spc="0">
                          <a:solidFill>
                            <a:srgbClr val="000000"/>
                          </a:solidFill>
                          <a:latin typeface="Times New Roman" pitchFamily="1" panose="02020603050405020304"/>
                        </a:rPr>
                        <a:t>21–Septiembre–1989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6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MARIA LUISA SORIANO COMINO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21–Septiembre–1989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ANTONIO ULLAN DE CELIS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25–Septiembre–1990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FERNANDO SANCHEZ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19–Abril–1991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494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BATILDO REQUEJO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3–Febrero–1992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MARIA ANGELES MULERO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26–Junio–1992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1000"/>
                        </a:lnSpc>
                        <a:spcBef>
                          <a:spcPts val="0"/>
                        </a:spcBef>
                        <a:spcAft>
                          <a:spcPts val="55"/>
                        </a:spcAft>
                      </a:pPr>
                      <a:r>
                        <a:rPr lang="es-ES" sz="850" spc="0">
                          <a:solidFill>
                            <a:srgbClr val="000000"/>
                          </a:solidFill>
                          <a:latin typeface="Times New Roman" pitchFamily="1" panose="02020603050405020304"/>
                        </a:rPr>
                        <a:t>LUIS DIAZ GARCIA-TUN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28–Mayo–1993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685">
                <a:tc>
                  <a:txBody>
                    <a:bodyPr vert="horz" anchor="t"/>
                    <a:lstStyle/>
                    <a:p>
                      <a:pPr marL="0" marR="0" indent="0" algn="ctr">
                        <a:lnSpc>
                          <a:spcPts val="900"/>
                        </a:lnSpc>
                        <a:spcBef>
                          <a:spcPts val="0"/>
                        </a:spcBef>
                        <a:spcAft>
                          <a:spcPts val="115"/>
                        </a:spcAft>
                      </a:pPr>
                      <a:r>
                        <a:rPr lang="es-ES" sz="950" spc="0">
                          <a:solidFill>
                            <a:srgbClr val="000000"/>
                          </a:solidFill>
                          <a:latin typeface="Verdana" pitchFamily="2"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35"/>
                        </a:spcAft>
                      </a:pPr>
                      <a:r>
                        <a:rPr lang="es-ES" sz="850" spc="0">
                          <a:solidFill>
                            <a:srgbClr val="000000"/>
                          </a:solidFill>
                          <a:latin typeface="Times New Roman" pitchFamily="1" panose="02020603050405020304"/>
                        </a:rPr>
                        <a:t>PEDRO ALVAREZ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35"/>
                        </a:spcAft>
                      </a:pPr>
                      <a:r>
                        <a:rPr lang="es-ES" sz="850" spc="0">
                          <a:solidFill>
                            <a:srgbClr val="000000"/>
                          </a:solidFill>
                          <a:latin typeface="Times New Roman" pitchFamily="1" panose="02020603050405020304"/>
                        </a:rPr>
                        <a:t>2–Noviembre–1991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35"/>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115"/>
                        </a:spcAft>
                      </a:pPr>
                      <a:r>
                        <a:rPr lang="es-ES" sz="950" spc="0">
                          <a:solidFill>
                            <a:srgbClr val="000000"/>
                          </a:solidFill>
                          <a:latin typeface="Verdana" pitchFamily="2"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90"/>
                        </a:spcBef>
                        <a:spcAft>
                          <a:spcPts val="35"/>
                        </a:spcAft>
                      </a:pPr>
                      <a:r>
                        <a:rPr lang="es-ES" sz="850" spc="0">
                          <a:solidFill>
                            <a:srgbClr val="000000"/>
                          </a:solidFill>
                          <a:latin typeface="Times New Roman" pitchFamily="1" panose="02020603050405020304"/>
                        </a:rPr>
                        <a:t>JOSE MARIA VEGA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90"/>
                        </a:spcBef>
                        <a:spcAft>
                          <a:spcPts val="35"/>
                        </a:spcAft>
                      </a:pPr>
                      <a:r>
                        <a:rPr lang="es-ES" sz="850" spc="0">
                          <a:solidFill>
                            <a:srgbClr val="000000"/>
                          </a:solidFill>
                          <a:latin typeface="Times New Roman" pitchFamily="1" panose="02020603050405020304"/>
                        </a:rPr>
                        <a:t>26–Febrero–1982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90"/>
                        </a:spcBef>
                        <a:spcAft>
                          <a:spcPts val="3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61290">
                <a:tc>
                  <a:txBody>
                    <a:bodyPr vert="horz" anchor="t"/>
                    <a:lstStyle/>
                    <a:p>
                      <a:pPr marL="0" marR="0" indent="0" algn="ctr">
                        <a:lnSpc>
                          <a:spcPts val="900"/>
                        </a:lnSpc>
                        <a:spcBef>
                          <a:spcPts val="0"/>
                        </a:spcBef>
                        <a:spcAft>
                          <a:spcPts val="21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30"/>
                        </a:spcAft>
                      </a:pPr>
                      <a:r>
                        <a:rPr lang="es-ES" sz="850" spc="0">
                          <a:solidFill>
                            <a:srgbClr val="000000"/>
                          </a:solidFill>
                          <a:latin typeface="Times New Roman" pitchFamily="1" panose="02020603050405020304"/>
                        </a:rPr>
                        <a:t>JUAN DE DIOS SOLIER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30"/>
                        </a:spcAft>
                      </a:pPr>
                      <a:r>
                        <a:rPr lang="es-ES" sz="850" spc="0">
                          <a:solidFill>
                            <a:srgbClr val="000000"/>
                          </a:solidFill>
                          <a:latin typeface="Times New Roman" pitchFamily="1" panose="02020603050405020304"/>
                        </a:rPr>
                        <a:t>17–Mayo–1983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3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ALEJANDRO MARTIN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23–Junio–1983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4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60"/>
                        </a:spcAft>
                      </a:pPr>
                      <a:r>
                        <a:rPr lang="es-ES" sz="850" spc="0">
                          <a:solidFill>
                            <a:srgbClr val="000000"/>
                          </a:solidFill>
                          <a:latin typeface="Times New Roman" pitchFamily="1" panose="02020603050405020304"/>
                        </a:rPr>
                        <a:t>JOSE GARCIA-MARGALLO GUILLEN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60"/>
                        </a:spcAft>
                      </a:pPr>
                      <a:r>
                        <a:rPr lang="es-ES" sz="850" spc="0">
                          <a:solidFill>
                            <a:srgbClr val="000000"/>
                          </a:solidFill>
                          <a:latin typeface="Times New Roman" pitchFamily="1" panose="02020603050405020304"/>
                        </a:rPr>
                        <a:t>10–Julio–1984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6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MIGUEL RAMOS SAINZ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4–Octubre–1984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JUAN JESUS MORALES ALCALA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7–Noviembre–1984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FRANCISCO CUADROS BLAZQUEZ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7–Noviembre–1984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MARIA DE LOS ANGELES ROSSELL BUENO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21–Diciembre–1984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JUAN FRANCISCO DUQUE CARRILLO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21–Diciembre–1984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CONRADO MIRO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22–Junio–1985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6129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1000"/>
                        </a:lnSpc>
                        <a:spcBef>
                          <a:spcPts val="155"/>
                        </a:spcBef>
                        <a:spcAft>
                          <a:spcPts val="80"/>
                        </a:spcAft>
                      </a:pPr>
                      <a:r>
                        <a:rPr lang="es-ES" sz="850" spc="0">
                          <a:solidFill>
                            <a:srgbClr val="000000"/>
                          </a:solidFill>
                          <a:latin typeface="Times New Roman" pitchFamily="1" panose="02020603050405020304"/>
                        </a:rPr>
                        <a:t>FRANCISCO CASTA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 CASASECA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28–Febrero–1986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FERNANDO GUIBERTEAU CABANILLAS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10–Octubre–1986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0"/>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0"/>
                        </a:spcAft>
                      </a:pPr>
                      <a:r>
                        <a:rPr lang="es-ES" sz="850" spc="0">
                          <a:solidFill>
                            <a:srgbClr val="000000"/>
                          </a:solidFill>
                          <a:latin typeface="Times New Roman" pitchFamily="1" panose="02020603050405020304"/>
                        </a:rPr>
                        <a:t>PEDRO SARRIGUREN SUQUILBIDE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0"/>
                        </a:spcAft>
                      </a:pPr>
                      <a:r>
                        <a:rPr lang="es-ES" sz="850" spc="0">
                          <a:solidFill>
                            <a:srgbClr val="000000"/>
                          </a:solidFill>
                          <a:latin typeface="Times New Roman" pitchFamily="1" panose="02020603050405020304"/>
                        </a:rPr>
                        <a:t>4–Mayo–1987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1000"/>
                        </a:lnSpc>
                        <a:spcBef>
                          <a:spcPts val="0"/>
                        </a:spcBef>
                        <a:spcAft>
                          <a:spcPts val="105"/>
                        </a:spcAft>
                      </a:pPr>
                      <a:r>
                        <a:rPr lang="es-ES" sz="850" spc="0">
                          <a:solidFill>
                            <a:srgbClr val="000000"/>
                          </a:solidFill>
                          <a:latin typeface="Times New Roman" pitchFamily="1" panose="02020603050405020304"/>
                        </a:rPr>
                        <a:t>ADOLFO MARROQUIN SANTO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26–Febrero–1988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7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90"/>
                        </a:spcAft>
                      </a:pPr>
                      <a:r>
                        <a:rPr lang="es-ES" sz="850" spc="0">
                          <a:solidFill>
                            <a:srgbClr val="000000"/>
                          </a:solidFill>
                          <a:latin typeface="Times New Roman" pitchFamily="1" panose="02020603050405020304"/>
                        </a:rPr>
                        <a:t>MARIA LUISA GONZALEZ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90"/>
                        </a:spcAft>
                      </a:pPr>
                      <a:r>
                        <a:rPr lang="es-ES" sz="850" spc="0">
                          <a:solidFill>
                            <a:srgbClr val="000000"/>
                          </a:solidFill>
                          <a:latin typeface="Times New Roman" pitchFamily="1" panose="02020603050405020304"/>
                        </a:rPr>
                        <a:t>1–Marzo–1989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9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LUIS MARIANO DEL RIO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3–Marzo–1989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75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FELICIANO VERA TOME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4–Marzo–1989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JUAN GARRIDO ACERO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9–Junio–1989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MARIA LUISA CANCILLO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30–Septiembre–1991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JUAN MIGUEL BARRIGON MORILLAS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2–Diciembre–1991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85"/>
                        </a:spcAft>
                      </a:pPr>
                      <a:r>
                        <a:rPr lang="es-ES" sz="850" spc="0">
                          <a:solidFill>
                            <a:srgbClr val="000000"/>
                          </a:solidFill>
                          <a:latin typeface="Times New Roman" pitchFamily="1" panose="02020603050405020304"/>
                        </a:rPr>
                        <a:t>SANTOS BRAVO YUSTE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9–Febrero–1990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MARIA JOSE NUEVO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4–Julio–1990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9860">
                <a:tc>
                  <a:txBody>
                    <a:bodyPr vert="horz" anchor="t"/>
                    <a:lstStyle/>
                    <a:p>
                      <a:pPr marL="0" marR="0" indent="0" algn="ctr">
                        <a:lnSpc>
                          <a:spcPts val="900"/>
                        </a:lnSpc>
                        <a:spcBef>
                          <a:spcPts val="0"/>
                        </a:spcBef>
                        <a:spcAft>
                          <a:spcPts val="140"/>
                        </a:spcAft>
                      </a:pPr>
                      <a:r>
                        <a:rPr lang="es-ES" sz="950" spc="0">
                          <a:solidFill>
                            <a:srgbClr val="000000"/>
                          </a:solidFill>
                          <a:latin typeface="Verdana" pitchFamily="2"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60"/>
                        </a:spcAft>
                      </a:pPr>
                      <a:r>
                        <a:rPr lang="es-ES" sz="850" spc="0">
                          <a:solidFill>
                            <a:srgbClr val="000000"/>
                          </a:solidFill>
                          <a:latin typeface="Times New Roman" pitchFamily="1" panose="02020603050405020304"/>
                        </a:rPr>
                        <a:t>MIGUEL A. JARAMILLO MORAN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60"/>
                        </a:spcAft>
                      </a:pPr>
                      <a:r>
                        <a:rPr lang="es-ES" sz="850" spc="0">
                          <a:solidFill>
                            <a:srgbClr val="000000"/>
                          </a:solidFill>
                          <a:latin typeface="Times New Roman" pitchFamily="1" panose="02020603050405020304"/>
                        </a:rPr>
                        <a:t>16–Noviembre–1992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6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8115">
                <a:tc>
                  <a:txBody>
                    <a:bodyPr vert="horz" anchor="t"/>
                    <a:lstStyle/>
                    <a:p>
                      <a:pPr marL="0" marR="0" indent="0" algn="ctr">
                        <a:lnSpc>
                          <a:spcPts val="900"/>
                        </a:lnSpc>
                        <a:spcBef>
                          <a:spcPts val="0"/>
                        </a:spcBef>
                        <a:spcAft>
                          <a:spcPts val="21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30"/>
                        </a:spcAft>
                      </a:pPr>
                      <a:r>
                        <a:rPr lang="es-ES" sz="850" spc="0">
                          <a:solidFill>
                            <a:srgbClr val="000000"/>
                          </a:solidFill>
                          <a:latin typeface="Times New Roman" pitchFamily="1" panose="02020603050405020304"/>
                        </a:rPr>
                        <a:t>VIDAL LUIS MATEOS MASA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30"/>
                        </a:spcAft>
                      </a:pPr>
                      <a:r>
                        <a:rPr lang="es-ES" sz="850" spc="0">
                          <a:solidFill>
                            <a:srgbClr val="000000"/>
                          </a:solidFill>
                          <a:latin typeface="Times New Roman" pitchFamily="1" panose="02020603050405020304"/>
                        </a:rPr>
                        <a:t>13–Septiembre–1993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3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5575">
                <a:tc>
                  <a:txBody>
                    <a:bodyPr vert="horz" anchor="t"/>
                    <a:lstStyle/>
                    <a:p>
                      <a:pPr marL="0" marR="0" indent="0" algn="ctr">
                        <a:lnSpc>
                          <a:spcPts val="900"/>
                        </a:lnSpc>
                        <a:spcBef>
                          <a:spcPts val="0"/>
                        </a:spcBef>
                        <a:spcAft>
                          <a:spcPts val="23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55"/>
                        </a:spcAft>
                      </a:pPr>
                      <a:r>
                        <a:rPr lang="es-ES" sz="850" spc="0">
                          <a:solidFill>
                            <a:srgbClr val="000000"/>
                          </a:solidFill>
                          <a:latin typeface="Times New Roman" pitchFamily="1" panose="02020603050405020304"/>
                        </a:rPr>
                        <a:t>ANTONIA PAJARES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55"/>
                        </a:spcAft>
                      </a:pPr>
                      <a:r>
                        <a:rPr lang="es-ES" sz="850" spc="0">
                          <a:solidFill>
                            <a:srgbClr val="000000"/>
                          </a:solidFill>
                          <a:latin typeface="Times New Roman" pitchFamily="1" panose="02020603050405020304"/>
                        </a:rPr>
                        <a:t>20–Septiembre–1993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5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90"/>
                        </a:spcAft>
                      </a:pPr>
                      <a:r>
                        <a:rPr lang="es-ES" sz="850" spc="0">
                          <a:solidFill>
                            <a:srgbClr val="000000"/>
                          </a:solidFill>
                          <a:latin typeface="Times New Roman" pitchFamily="1" panose="02020603050405020304"/>
                        </a:rPr>
                        <a:t>FLORENTINO SANCHEZ BAJO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90"/>
                        </a:spcAft>
                      </a:pPr>
                      <a:r>
                        <a:rPr lang="es-ES" sz="850" spc="0">
                          <a:solidFill>
                            <a:srgbClr val="000000"/>
                          </a:solidFill>
                          <a:latin typeface="Times New Roman" pitchFamily="1" panose="02020603050405020304"/>
                        </a:rPr>
                        <a:t>4–Octubre–1993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9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61925">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10"/>
                        </a:spcAft>
                      </a:pPr>
                      <a:r>
                        <a:rPr lang="es-ES" sz="850" spc="0">
                          <a:solidFill>
                            <a:srgbClr val="000000"/>
                          </a:solidFill>
                          <a:latin typeface="Times New Roman" pitchFamily="1" panose="02020603050405020304"/>
                        </a:rPr>
                        <a:t>PILAR SUAREZ MARCELO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15–Diciembre–1993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40"/>
                        </a:spcAft>
                      </a:pPr>
                      <a:r>
                        <a:rPr lang="es-ES" sz="850" spc="0">
                          <a:solidFill>
                            <a:srgbClr val="000000"/>
                          </a:solidFill>
                          <a:latin typeface="Times New Roman" pitchFamily="1" panose="02020603050405020304"/>
                        </a:rPr>
                        <a:t>MANUEL MONTANERO DURAN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40"/>
                        </a:spcAft>
                      </a:pPr>
                      <a:r>
                        <a:rPr lang="es-ES" sz="850" spc="0">
                          <a:solidFill>
                            <a:srgbClr val="000000"/>
                          </a:solidFill>
                          <a:latin typeface="Times New Roman" pitchFamily="1" panose="02020603050405020304"/>
                        </a:rPr>
                        <a:t>14–Abril–1994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4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61925">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135"/>
                        </a:spcAft>
                      </a:pPr>
                      <a:r>
                        <a:rPr lang="es-ES" sz="850" spc="0">
                          <a:solidFill>
                            <a:srgbClr val="000000"/>
                          </a:solidFill>
                          <a:latin typeface="Times New Roman" pitchFamily="1" panose="02020603050405020304"/>
                        </a:rPr>
                        <a:t>MIGUEL JURADO VARGAS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35"/>
                        </a:spcAft>
                      </a:pPr>
                      <a:r>
                        <a:rPr lang="es-ES" sz="850" spc="0">
                          <a:solidFill>
                            <a:srgbClr val="000000"/>
                          </a:solidFill>
                          <a:latin typeface="Times New Roman" pitchFamily="1" panose="02020603050405020304"/>
                        </a:rPr>
                        <a:t>25–Mayo–1994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3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21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35"/>
                        </a:spcAft>
                      </a:pPr>
                      <a:r>
                        <a:rPr lang="es-ES" sz="850" spc="0">
                          <a:solidFill>
                            <a:srgbClr val="000000"/>
                          </a:solidFill>
                          <a:latin typeface="Times New Roman" pitchFamily="1" panose="02020603050405020304"/>
                        </a:rPr>
                        <a:t>ANGEL MULERO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35"/>
                        </a:spcAft>
                      </a:pPr>
                      <a:r>
                        <a:rPr lang="es-ES" sz="850" spc="0">
                          <a:solidFill>
                            <a:srgbClr val="000000"/>
                          </a:solidFill>
                          <a:latin typeface="Times New Roman" pitchFamily="1" panose="02020603050405020304"/>
                        </a:rPr>
                        <a:t>27–Junio–1994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35"/>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ctr">
                        <a:lnSpc>
                          <a:spcPts val="900"/>
                        </a:lnSpc>
                        <a:spcBef>
                          <a:spcPts val="0"/>
                        </a:spcBef>
                        <a:spcAft>
                          <a:spcPts val="165"/>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85"/>
                        </a:spcAft>
                      </a:pPr>
                      <a:r>
                        <a:rPr lang="es-ES" sz="850" spc="0">
                          <a:solidFill>
                            <a:srgbClr val="000000"/>
                          </a:solidFill>
                          <a:latin typeface="Times New Roman" pitchFamily="1" panose="02020603050405020304"/>
                        </a:rPr>
                        <a:t>CARMEN BARRIGA IBARS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85"/>
                        </a:spcAft>
                      </a:pPr>
                      <a:r>
                        <a:rPr lang="es-ES" sz="850" spc="0">
                          <a:solidFill>
                            <a:srgbClr val="000000"/>
                          </a:solidFill>
                          <a:latin typeface="Times New Roman" pitchFamily="1" panose="02020603050405020304"/>
                        </a:rPr>
                        <a:t>19–Diciembre–1979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85"/>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4940">
                <a:tc>
                  <a:txBody>
                    <a:bodyPr vert="horz" anchor="t"/>
                    <a:lstStyle/>
                    <a:p>
                      <a:pPr marL="0" marR="0" indent="0" algn="ctr">
                        <a:lnSpc>
                          <a:spcPts val="900"/>
                        </a:lnSpc>
                        <a:spcBef>
                          <a:spcPts val="0"/>
                        </a:spcBef>
                        <a:spcAft>
                          <a:spcPts val="190"/>
                        </a:spcAft>
                      </a:pPr>
                      <a:r>
                        <a:rPr lang="es-ES" sz="950" spc="0">
                          <a:solidFill>
                            <a:srgbClr val="000000"/>
                          </a:solidFill>
                          <a:latin typeface="Verdana" pitchFamily="2"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110"/>
                        </a:spcAft>
                      </a:pPr>
                      <a:r>
                        <a:rPr lang="es-ES" sz="850" spc="0">
                          <a:solidFill>
                            <a:srgbClr val="000000"/>
                          </a:solidFill>
                          <a:latin typeface="Times New Roman" pitchFamily="1" panose="02020603050405020304"/>
                        </a:rPr>
                        <a:t>ISABEL OLIVEROS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22–Septiembre–1981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668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0"/>
                        </a:spcBef>
                        <a:spcAft>
                          <a:spcPts val="35"/>
                        </a:spcAft>
                      </a:pPr>
                      <a:r>
                        <a:rPr lang="es-ES" sz="850" spc="0">
                          <a:solidFill>
                            <a:srgbClr val="000000"/>
                          </a:solidFill>
                          <a:latin typeface="Times New Roman" pitchFamily="1" panose="02020603050405020304"/>
                        </a:rPr>
                        <a:t>ASCENSION FERNANDEZ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35"/>
                        </a:spcAft>
                      </a:pPr>
                      <a:r>
                        <a:rPr lang="es-ES" sz="850" spc="0">
                          <a:solidFill>
                            <a:srgbClr val="000000"/>
                          </a:solidFill>
                          <a:latin typeface="Times New Roman" pitchFamily="1" panose="02020603050405020304"/>
                        </a:rPr>
                        <a:t>10–Marzo–1983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35"/>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240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2075" marR="0" indent="0" algn="l">
                        <a:lnSpc>
                          <a:spcPts val="900"/>
                        </a:lnSpc>
                        <a:spcBef>
                          <a:spcPts val="165"/>
                        </a:spcBef>
                        <a:spcAft>
                          <a:spcPts val="60"/>
                        </a:spcAft>
                      </a:pPr>
                      <a:r>
                        <a:rPr lang="es-ES" sz="850" spc="0">
                          <a:solidFill>
                            <a:srgbClr val="000000"/>
                          </a:solidFill>
                          <a:latin typeface="Times New Roman" pitchFamily="1" panose="02020603050405020304"/>
                        </a:rPr>
                        <a:t>MANUEL RUIZ RUBIO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0"/>
                        </a:spcAft>
                      </a:pPr>
                      <a:r>
                        <a:rPr lang="es-ES" sz="850" spc="0">
                          <a:solidFill>
                            <a:srgbClr val="000000"/>
                          </a:solidFill>
                          <a:latin typeface="Times New Roman" pitchFamily="1" panose="02020603050405020304"/>
                        </a:rPr>
                        <a:t>20–Junio–1983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1765">
                <a:tc>
                  <a:txBody>
                    <a:bodyPr vert="horz" anchor="t"/>
                    <a:lstStyle/>
                    <a:p>
                      <a:pPr marL="0" marR="0" indent="0" algn="ctr">
                        <a:lnSpc>
                          <a:spcPts val="900"/>
                        </a:lnSpc>
                        <a:spcBef>
                          <a:spcPts val="0"/>
                        </a:spcBef>
                        <a:spcAft>
                          <a:spcPts val="70"/>
                        </a:spcAft>
                      </a:pPr>
                      <a:r>
                        <a:rPr lang="es-ES" sz="950" spc="0">
                          <a:solidFill>
                            <a:srgbClr val="000000"/>
                          </a:solidFill>
                          <a:latin typeface="Verdana" pitchFamily="2" panose="02020603050405020304"/>
                        </a:rPr>
                        <a:t>*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2075" marR="0" indent="0" algn="l">
                        <a:lnSpc>
                          <a:spcPts val="900"/>
                        </a:lnSpc>
                        <a:spcBef>
                          <a:spcPts val="190"/>
                        </a:spcBef>
                        <a:spcAft>
                          <a:spcPts val="0"/>
                        </a:spcAft>
                      </a:pPr>
                      <a:r>
                        <a:rPr lang="es-ES" sz="850" spc="0">
                          <a:solidFill>
                            <a:srgbClr val="000000"/>
                          </a:solidFill>
                          <a:latin typeface="Times New Roman" pitchFamily="1" panose="02020603050405020304"/>
                        </a:rPr>
                        <a:t>CONSTANTINO RUIZ MACIAS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7790" marR="0" indent="0" algn="l">
                        <a:lnSpc>
                          <a:spcPts val="900"/>
                        </a:lnSpc>
                        <a:spcBef>
                          <a:spcPts val="190"/>
                        </a:spcBef>
                        <a:spcAft>
                          <a:spcPts val="0"/>
                        </a:spcAft>
                      </a:pPr>
                      <a:r>
                        <a:rPr lang="es-ES" sz="850" spc="0">
                          <a:solidFill>
                            <a:srgbClr val="000000"/>
                          </a:solidFill>
                          <a:latin typeface="Times New Roman" pitchFamily="1" panose="02020603050405020304"/>
                        </a:rPr>
                        <a:t>8–Mayo–1984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94615" marR="0" indent="0" algn="l">
                        <a:lnSpc>
                          <a:spcPts val="900"/>
                        </a:lnSpc>
                        <a:spcBef>
                          <a:spcPts val="19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bl>
          </a:graphicData>
        </a:graphic>
      </p:graphicFrame>
      <p:sp>
        <p:nvSpPr>
          <p:cNvPr id="8" name=""/>
          <p:cNvSpPr/>
          <p:nvPr>
            <p:ph type="body" idx="10"/>
          </p:nvPr>
        </p:nvSpPr>
        <p:spPr>
          <a:xfrm>
            <a:off x="1377950" y="9381490"/>
            <a:ext cx="4839970" cy="161925"/>
          </a:xfrm>
          <a:prstGeom prst="rect">
            <a:avLst/>
          </a:prstGeom>
          <a:noFill/>
          <a:ln w="6350" cmpd="sng">
            <a:solidFill>
              <a:srgbClr val="000000"/>
            </a:solidFill>
            <a:prstDash val="solid"/>
          </a:ln>
        </p:spPr>
        <p:txBody>
          <a:bodyPr vert="horz" lIns="0" tIns="635" rIns="0" bIns="0" anchor="t"/>
          <a:lstStyle/>
          <a:p>
            <a:pPr marL="0" marR="22860" indent="0" algn="r">
              <a:lnSpc>
                <a:spcPts val="1100"/>
              </a:lnSpc>
              <a:spcAft>
                <a:spcPts val="0"/>
              </a:spcAft>
            </a:pPr>
            <a:r>
              <a:rPr lang="es-ES" sz="1050" i="1" spc="-30">
                <a:solidFill>
                  <a:srgbClr val="000000"/>
                </a:solidFill>
                <a:latin typeface="Bookman Old Style" pitchFamily="1" panose="02020603050405020304"/>
              </a:rPr>
              <a:t>continúa en la página siguiente </a:t>
            </a:r>
          </a:p>
        </p:txBody>
      </p:sp>
      <p:sp>
        <p:nvSpPr>
          <p:cNvPr id="9"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4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85"/>
              </a:spcAft>
              <a:tabLst>
                <a:tab algn="r" pos="5440680"/>
              </a:tabLst>
            </a:pPr>
            <a:r>
              <a:rPr lang="es-ES" sz="1050" b="1" spc="0">
                <a:solidFill>
                  <a:srgbClr val="000000"/>
                </a:solidFill>
                <a:latin typeface="Bookman Old Style" pitchFamily="1" panose="02020603050405020304"/>
              </a:rPr>
              <a:t>6. Estudiantes </a:t>
            </a:r>
            <a:r>
              <a:rPr lang="es-ES" sz="1050" spc="0">
                <a:solidFill>
                  <a:srgbClr val="000000"/>
                </a:solidFill>
                <a:latin typeface="Arial" pitchFamily="2" panose="02020603050405020304"/>
              </a:rPr>
              <a:t>223 </a:t>
            </a:r>
          </a:p>
        </p:txBody>
      </p:sp>
      <p:sp>
        <p:nvSpPr>
          <p:cNvPr id="3" name=""/>
          <p:cNvSpPr/>
          <p:nvPr>
            <p:ph type="body" idx="10"/>
          </p:nvPr>
        </p:nvSpPr>
        <p:spPr>
          <a:xfrm>
            <a:off x="1057910" y="681990"/>
            <a:ext cx="5486400" cy="375920"/>
          </a:xfrm>
          <a:prstGeom prst="rect">
            <a:avLst/>
          </a:prstGeom>
          <a:noFill/>
          <a:ln w="0" cmpd="sng">
            <a:noFill/>
            <a:prstDash val="solid"/>
          </a:ln>
        </p:spPr>
        <p:txBody>
          <a:bodyPr vert="horz" lIns="0" tIns="217805" rIns="0" bIns="0" anchor="t"/>
          <a:lstStyle/>
          <a:p>
            <a:pPr marL="0" marR="0" indent="0" algn="ctr">
              <a:lnSpc>
                <a:spcPts val="1200"/>
              </a:lnSpc>
              <a:spcAft>
                <a:spcPts val="0"/>
              </a:spcAft>
            </a:pPr>
            <a:r>
              <a:rPr lang="es-ES" sz="1050" spc="0">
                <a:solidFill>
                  <a:srgbClr val="000000"/>
                </a:solidFill>
                <a:latin typeface="Bookman Old Style" pitchFamily="1" panose="02020603050405020304"/>
              </a:rPr>
              <a:t>DOCTORES EN CIENCIAS HASTA EL CURSO 93/94 </a:t>
            </a:r>
          </a:p>
        </p:txBody>
      </p:sp>
      <p:graphicFrame>
        <p:nvGraphicFramePr>
          <p:cNvPr id="5" name=""/>
          <p:cNvGraphicFramePr>
            <a:graphicFrameLocks noGrp="1"/>
          </p:cNvGraphicFramePr>
          <p:nvPr/>
        </p:nvGraphicFramePr>
        <p:xfrm>
          <a:off x="1374775" y="1057910"/>
          <a:ext cx="5486400" cy="8673465"/>
        </p:xfrm>
        <a:graphic>
          <a:graphicData uri="http://schemas.openxmlformats.org/drawingml/2006/table">
            <a:tbl>
              <a:tblGrid>
                <a:gridCol w="320040"/>
                <a:gridCol w="2553970"/>
                <a:gridCol w="1170940"/>
                <a:gridCol w="798195"/>
              </a:tblGrid>
              <a:tr h="167640">
                <a:tc>
                  <a:txBody>
                    <a:bodyPr vert="horz" anchor="t"/>
                    <a:lstStyle/>
                    <a:p>
                      <a:pPr marL="0" marR="0" indent="0" algn="r">
                        <a:lnSpc>
                          <a:spcPts val="900"/>
                        </a:lnSpc>
                        <a:spcBef>
                          <a:spcPts val="285"/>
                        </a:spcBef>
                        <a:spcAft>
                          <a:spcPts val="85"/>
                        </a:spcAft>
                      </a:pPr>
                      <a:r>
                        <a:rPr lang="es-ES" sz="850" spc="0">
                          <a:solidFill>
                            <a:srgbClr val="000000"/>
                          </a:solidFill>
                          <a:latin typeface="Times New Roman" pitchFamily="1" panose="02020603050405020304"/>
                        </a:rPr>
                        <a: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4615" marR="0" indent="0" algn="l">
                        <a:lnSpc>
                          <a:spcPts val="900"/>
                        </a:lnSpc>
                        <a:spcBef>
                          <a:spcPts val="285"/>
                        </a:spcBef>
                        <a:spcAft>
                          <a:spcPts val="85"/>
                        </a:spcAft>
                      </a:pPr>
                      <a:r>
                        <a:rPr lang="es-ES" sz="850" spc="0">
                          <a:solidFill>
                            <a:srgbClr val="000000"/>
                          </a:solidFill>
                          <a:latin typeface="Times New Roman" pitchFamily="1" panose="02020603050405020304"/>
                        </a:rPr>
                        <a:t>Graduado Doctor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7790" marR="0" indent="0" algn="l">
                        <a:lnSpc>
                          <a:spcPts val="900"/>
                        </a:lnSpc>
                        <a:spcBef>
                          <a:spcPts val="285"/>
                        </a:spcBef>
                        <a:spcAft>
                          <a:spcPts val="85"/>
                        </a:spcAft>
                      </a:pPr>
                      <a:r>
                        <a:rPr lang="es-ES" sz="850" spc="0">
                          <a:solidFill>
                            <a:srgbClr val="000000"/>
                          </a:solidFill>
                          <a:latin typeface="Times New Roman" pitchFamily="1" panose="02020603050405020304"/>
                        </a:rPr>
                        <a:t>Fecha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3980" marR="0" indent="0" algn="l">
                        <a:lnSpc>
                          <a:spcPts val="900"/>
                        </a:lnSpc>
                        <a:spcBef>
                          <a:spcPts val="285"/>
                        </a:spcBef>
                        <a:spcAft>
                          <a:spcPts val="85"/>
                        </a:spcAft>
                      </a:pPr>
                      <a:r>
                        <a:rPr lang="es-ES" sz="850" spc="0">
                          <a:solidFill>
                            <a:srgbClr val="000000"/>
                          </a:solidFill>
                          <a:latin typeface="Times New Roman" pitchFamily="1" panose="02020603050405020304"/>
                        </a:rPr>
                        <a:t>Licenciatura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64465">
                <a:tc>
                  <a:txBody>
                    <a:bodyPr vert="horz" anchor="t"/>
                    <a:lstStyle/>
                    <a:p>
                      <a:pPr marL="0" marR="0" indent="0" algn="r">
                        <a:lnSpc>
                          <a:spcPts val="900"/>
                        </a:lnSpc>
                        <a:spcBef>
                          <a:spcPts val="240"/>
                        </a:spcBef>
                        <a:spcAft>
                          <a:spcPts val="115"/>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4615" marR="0" indent="0" algn="l">
                        <a:lnSpc>
                          <a:spcPts val="900"/>
                        </a:lnSpc>
                        <a:spcBef>
                          <a:spcPts val="260"/>
                        </a:spcBef>
                        <a:spcAft>
                          <a:spcPts val="85"/>
                        </a:spcAft>
                      </a:pPr>
                      <a:r>
                        <a:rPr lang="es-ES" sz="850" spc="0">
                          <a:solidFill>
                            <a:srgbClr val="000000"/>
                          </a:solidFill>
                          <a:latin typeface="Times New Roman" pitchFamily="1" panose="02020603050405020304"/>
                        </a:rPr>
                        <a:t>JUAN CARRANZA ALMANSA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7790" marR="0" indent="0" algn="l">
                        <a:lnSpc>
                          <a:spcPts val="900"/>
                        </a:lnSpc>
                        <a:spcBef>
                          <a:spcPts val="260"/>
                        </a:spcBef>
                        <a:spcAft>
                          <a:spcPts val="85"/>
                        </a:spcAft>
                      </a:pPr>
                      <a:r>
                        <a:rPr lang="es-ES" sz="850" spc="0">
                          <a:solidFill>
                            <a:srgbClr val="000000"/>
                          </a:solidFill>
                          <a:latin typeface="Times New Roman" pitchFamily="1" panose="02020603050405020304"/>
                        </a:rPr>
                        <a:t>17–Octubre–1984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c>
                  <a:txBody>
                    <a:bodyPr vert="horz" anchor="t"/>
                    <a:lstStyle/>
                    <a:p>
                      <a:pPr marL="93980" marR="0" indent="0" algn="l">
                        <a:lnSpc>
                          <a:spcPts val="900"/>
                        </a:lnSpc>
                        <a:spcBef>
                          <a:spcPts val="260"/>
                        </a:spcBef>
                        <a:spcAft>
                          <a:spcPts val="85"/>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55575">
                <a:tc>
                  <a:txBody>
                    <a:bodyPr vert="horz" anchor="t"/>
                    <a:lstStyle/>
                    <a:p>
                      <a:pPr marL="0" marR="0" indent="0" algn="r">
                        <a:lnSpc>
                          <a:spcPts val="900"/>
                        </a:lnSpc>
                        <a:spcBef>
                          <a:spcPts val="0"/>
                        </a:spcBef>
                        <a:spcAft>
                          <a:spcPts val="140"/>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ELENA GUZMAN CABAÑAS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21–Junio–1985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11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307975">
                <a:tc>
                  <a:txBody>
                    <a:bodyPr vert="horz" anchor="t"/>
                    <a:lstStyle/>
                    <a:p>
                      <a:pPr marL="0" marR="0" indent="0" algn="r">
                        <a:lnSpc>
                          <a:spcPts val="900"/>
                        </a:lnSpc>
                        <a:spcBef>
                          <a:spcPts val="0"/>
                        </a:spcBef>
                        <a:spcAft>
                          <a:spcPts val="1290"/>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900"/>
                        </a:lnSpc>
                        <a:spcBef>
                          <a:spcPts val="165"/>
                        </a:spcBef>
                        <a:spcAft>
                          <a:spcPts val="0"/>
                        </a:spcAft>
                      </a:pPr>
                      <a:r>
                        <a:rPr lang="es-ES" sz="850" spc="0">
                          <a:solidFill>
                            <a:srgbClr val="000000"/>
                          </a:solidFill>
                          <a:latin typeface="Times New Roman" pitchFamily="1" panose="02020603050405020304"/>
                        </a:rPr>
                        <a:t>LUIS MIGUEL HERNANDEZ MARTIN </a:t>
                      </a:r>
                    </a:p>
                    <a:p>
                      <a:pPr marL="91440" marR="0" indent="0" algn="l">
                        <a:lnSpc>
                          <a:spcPts val="900"/>
                        </a:lnSpc>
                        <a:spcBef>
                          <a:spcPts val="255"/>
                        </a:spcBef>
                        <a:spcAft>
                          <a:spcPts val="60"/>
                        </a:spcAft>
                      </a:pPr>
                      <a:r>
                        <a:rPr lang="es-ES" sz="850" spc="0">
                          <a:solidFill>
                            <a:srgbClr val="000000"/>
                          </a:solidFill>
                          <a:latin typeface="Times New Roman" pitchFamily="1" panose="02020603050405020304"/>
                        </a:rPr>
                        <a:t>JOSE M. MONTERO DE ESPINOSA SANCHEZ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60"/>
                        </a:spcAft>
                      </a:pPr>
                      <a:r>
                        <a:rPr lang="es-ES" sz="850" spc="0">
                          <a:solidFill>
                            <a:srgbClr val="000000"/>
                          </a:solidFill>
                          <a:latin typeface="Times New Roman" pitchFamily="1" panose="02020603050405020304"/>
                        </a:rPr>
                        <a:t>21–Septiembre–1985 4–Abril–1986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60"/>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307975">
                <a:tc>
                  <a:txBody>
                    <a:bodyPr vert="horz" anchor="t"/>
                    <a:lstStyle/>
                    <a:p>
                      <a:pPr marL="0" marR="0" indent="0" algn="r">
                        <a:lnSpc>
                          <a:spcPts val="900"/>
                        </a:lnSpc>
                        <a:spcBef>
                          <a:spcPts val="0"/>
                        </a:spcBef>
                        <a:spcAft>
                          <a:spcPts val="1315"/>
                        </a:spcAft>
                      </a:pPr>
                      <a:r>
                        <a:rPr lang="es-ES" sz="1050" spc="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900"/>
                        </a:lnSpc>
                        <a:spcBef>
                          <a:spcPts val="165"/>
                        </a:spcBef>
                        <a:spcAft>
                          <a:spcPts val="0"/>
                        </a:spcAft>
                      </a:pPr>
                      <a:r>
                        <a:rPr lang="es-ES" sz="850" spc="0">
                          <a:solidFill>
                            <a:srgbClr val="000000"/>
                          </a:solidFill>
                          <a:latin typeface="Times New Roman" pitchFamily="1" panose="02020603050405020304"/>
                        </a:rPr>
                        <a:t>PRIMITIVO MENA ARIAS </a:t>
                      </a:r>
                    </a:p>
                    <a:p>
                      <a:pPr marL="91440" marR="0" indent="0" algn="l">
                        <a:lnSpc>
                          <a:spcPts val="900"/>
                        </a:lnSpc>
                        <a:spcBef>
                          <a:spcPts val="255"/>
                        </a:spcBef>
                        <a:spcAft>
                          <a:spcPts val="85"/>
                        </a:spcAft>
                      </a:pPr>
                      <a:r>
                        <a:rPr lang="es-ES" sz="850" spc="0">
                          <a:solidFill>
                            <a:srgbClr val="000000"/>
                          </a:solidFill>
                          <a:latin typeface="Times New Roman" pitchFamily="1" panose="02020603050405020304"/>
                        </a:rPr>
                        <a:t>JOSE LUIS CABALLERO REPULLO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85"/>
                        </a:spcAft>
                      </a:pPr>
                      <a:r>
                        <a:rPr lang="es-ES" sz="850" spc="0">
                          <a:solidFill>
                            <a:srgbClr val="000000"/>
                          </a:solidFill>
                          <a:latin typeface="Times New Roman" pitchFamily="1" panose="02020603050405020304"/>
                        </a:rPr>
                        <a:t>7–Septiembre–1986 </a:t>
                      </a:r>
                      <a:br/>
                      <a:r>
                        <a:rPr lang="es-ES" sz="850" spc="0">
                          <a:solidFill>
                            <a:srgbClr val="000000"/>
                          </a:solidFill>
                          <a:latin typeface="Times New Roman" pitchFamily="1" panose="02020603050405020304"/>
                        </a:rPr>
                        <a:t>2–Diciembre–1986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85"/>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4940">
                <a:tc>
                  <a:txBody>
                    <a:bodyPr vert="horz" anchor="t"/>
                    <a:lstStyle/>
                    <a:p>
                      <a:pPr marL="0" marR="0" indent="0" algn="r">
                        <a:lnSpc>
                          <a:spcPts val="900"/>
                        </a:lnSpc>
                        <a:spcBef>
                          <a:spcPts val="0"/>
                        </a:spcBef>
                        <a:spcAft>
                          <a:spcPts val="115"/>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MANUEL RAMIREZ FERNANDEZ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19–Diciembre–1986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85"/>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2400">
                <a:tc>
                  <a:txBody>
                    <a:bodyPr vert="horz" anchor="t"/>
                    <a:lstStyle/>
                    <a:p>
                      <a:pPr marL="0" marR="0" indent="0" algn="r">
                        <a:lnSpc>
                          <a:spcPts val="900"/>
                        </a:lnSpc>
                        <a:spcBef>
                          <a:spcPts val="0"/>
                        </a:spcBef>
                        <a:spcAft>
                          <a:spcPts val="140"/>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0"/>
                        </a:spcBef>
                        <a:spcAft>
                          <a:spcPts val="110"/>
                        </a:spcAft>
                      </a:pPr>
                      <a:r>
                        <a:rPr lang="es-ES" sz="850" spc="0">
                          <a:solidFill>
                            <a:srgbClr val="000000"/>
                          </a:solidFill>
                          <a:latin typeface="Times New Roman" pitchFamily="1" panose="02020603050405020304"/>
                        </a:rPr>
                        <a:t>GERVASIO MARTIN PARTIDO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0"/>
                        </a:spcBef>
                        <a:spcAft>
                          <a:spcPts val="110"/>
                        </a:spcAft>
                      </a:pPr>
                      <a:r>
                        <a:rPr lang="es-ES" sz="850" spc="0">
                          <a:solidFill>
                            <a:srgbClr val="000000"/>
                          </a:solidFill>
                          <a:latin typeface="Times New Roman" pitchFamily="1" panose="02020603050405020304"/>
                        </a:rPr>
                        <a:t>30–Enero–1987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0"/>
                        </a:spcBef>
                        <a:spcAft>
                          <a:spcPts val="11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2400">
                <a:tc>
                  <a:txBody>
                    <a:bodyPr vert="horz" anchor="t"/>
                    <a:lstStyle/>
                    <a:p>
                      <a:pPr marL="0" marR="0" indent="0" algn="r">
                        <a:lnSpc>
                          <a:spcPts val="900"/>
                        </a:lnSpc>
                        <a:spcBef>
                          <a:spcPts val="0"/>
                        </a:spcBef>
                        <a:spcAft>
                          <a:spcPts val="70"/>
                        </a:spcAft>
                      </a:pPr>
                      <a:r>
                        <a:rPr lang="es-ES" sz="1050" spc="0">
                          <a:solidFill>
                            <a:srgbClr val="000000"/>
                          </a:solidFill>
                          <a:latin typeface="Bookman Old Style" pitchFamily="1" panose="02020603050405020304"/>
                        </a:rPr>
                        <a:t>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40"/>
                        </a:spcAft>
                      </a:pPr>
                      <a:r>
                        <a:rPr lang="es-ES" sz="850" spc="0">
                          <a:solidFill>
                            <a:srgbClr val="000000"/>
                          </a:solidFill>
                          <a:latin typeface="Times New Roman" pitchFamily="1" panose="02020603050405020304"/>
                        </a:rPr>
                        <a:t>MARIA DEL CARMEN VIERA BENITEZ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40"/>
                        </a:spcAft>
                      </a:pPr>
                      <a:r>
                        <a:rPr lang="es-ES" sz="850" spc="0">
                          <a:solidFill>
                            <a:srgbClr val="000000"/>
                          </a:solidFill>
                          <a:latin typeface="Times New Roman" pitchFamily="1" panose="02020603050405020304"/>
                        </a:rPr>
                        <a:t>9–Abril–1987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4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307975">
                <a:tc>
                  <a:txBody>
                    <a:bodyPr vert="horz" anchor="t"/>
                    <a:lstStyle/>
                    <a:p>
                      <a:pPr marL="0" marR="0" indent="0" algn="r">
                        <a:lnSpc>
                          <a:spcPts val="900"/>
                        </a:lnSpc>
                        <a:spcBef>
                          <a:spcPts val="0"/>
                        </a:spcBef>
                        <a:spcAft>
                          <a:spcPts val="1320"/>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90"/>
                        </a:spcAft>
                      </a:pPr>
                      <a:r>
                        <a:rPr lang="es-ES" sz="850" spc="0">
                          <a:solidFill>
                            <a:srgbClr val="000000"/>
                          </a:solidFill>
                          <a:latin typeface="Times New Roman" pitchFamily="1" panose="02020603050405020304"/>
                        </a:rPr>
                        <a:t>ANTONIO GUILLEN CUMPLIDO </a:t>
                      </a:r>
                      <a:br/>
                      <a:r>
                        <a:rPr lang="es-ES" sz="850" spc="0">
                          <a:solidFill>
                            <a:srgbClr val="000000"/>
                          </a:solidFill>
                          <a:latin typeface="Times New Roman" pitchFamily="1" panose="02020603050405020304"/>
                        </a:rPr>
                        <a:t>MANUEL MATILLA CABALLERO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90"/>
                        </a:spcAft>
                      </a:pPr>
                      <a:r>
                        <a:rPr lang="es-ES" sz="850" spc="0">
                          <a:solidFill>
                            <a:srgbClr val="000000"/>
                          </a:solidFill>
                          <a:latin typeface="Times New Roman" pitchFamily="1" panose="02020603050405020304"/>
                        </a:rPr>
                        <a:t>11–Junio–1987 </a:t>
                      </a:r>
                      <a:br/>
                      <a:r>
                        <a:rPr lang="es-ES" sz="850" spc="0">
                          <a:solidFill>
                            <a:srgbClr val="000000"/>
                          </a:solidFill>
                          <a:latin typeface="Times New Roman" pitchFamily="1" panose="02020603050405020304"/>
                        </a:rPr>
                        <a:t>10–Julio–1987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90"/>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0" marR="0" indent="0" algn="r">
                        <a:lnSpc>
                          <a:spcPts val="900"/>
                        </a:lnSpc>
                        <a:spcBef>
                          <a:spcPts val="0"/>
                        </a:spcBef>
                        <a:spcAft>
                          <a:spcPts val="115"/>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LUCIA RODRIGUEZ GALLARDO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19–Octubre–1987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85"/>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460375">
                <a:tc>
                  <a:txBody>
                    <a:bodyPr vert="horz" anchor="t"/>
                    <a:lstStyle/>
                    <a:p>
                      <a:pPr marL="0" marR="0" indent="0" algn="r">
                        <a:lnSpc>
                          <a:spcPts val="900"/>
                        </a:lnSpc>
                        <a:spcBef>
                          <a:spcPts val="0"/>
                        </a:spcBef>
                        <a:spcAft>
                          <a:spcPts val="2515"/>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900"/>
                        </a:lnSpc>
                        <a:spcBef>
                          <a:spcPts val="0"/>
                        </a:spcBef>
                        <a:spcAft>
                          <a:spcPts val="0"/>
                        </a:spcAft>
                      </a:pPr>
                      <a:r>
                        <a:rPr lang="es-ES" sz="850" spc="0">
                          <a:solidFill>
                            <a:srgbClr val="000000"/>
                          </a:solidFill>
                          <a:latin typeface="Times New Roman" pitchFamily="1" panose="02020603050405020304"/>
                        </a:rPr>
                        <a:t>FRANCISCO JESUS MORAN DOMINGUEZ </a:t>
                      </a:r>
                    </a:p>
                    <a:p>
                      <a:pPr marL="91440" marR="0" indent="0" algn="l">
                        <a:lnSpc>
                          <a:spcPts val="900"/>
                        </a:lnSpc>
                        <a:spcBef>
                          <a:spcPts val="280"/>
                        </a:spcBef>
                        <a:spcAft>
                          <a:spcPts val="0"/>
                        </a:spcAft>
                      </a:pPr>
                      <a:r>
                        <a:rPr lang="es-ES" sz="850" spc="0">
                          <a:solidFill>
                            <a:srgbClr val="000000"/>
                          </a:solidFill>
                          <a:latin typeface="Times New Roman" pitchFamily="1" panose="02020603050405020304"/>
                        </a:rPr>
                        <a:t>BEATRIZ ESCUDERO GARCIA </a:t>
                      </a:r>
                    </a:p>
                    <a:p>
                      <a:pPr marL="91440" marR="0" indent="0" algn="l">
                        <a:lnSpc>
                          <a:spcPts val="900"/>
                        </a:lnSpc>
                        <a:spcBef>
                          <a:spcPts val="255"/>
                        </a:spcBef>
                        <a:spcAft>
                          <a:spcPts val="60"/>
                        </a:spcAft>
                      </a:pPr>
                      <a:r>
                        <a:rPr lang="es-ES" sz="850" spc="0">
                          <a:solidFill>
                            <a:srgbClr val="000000"/>
                          </a:solidFill>
                          <a:latin typeface="Times New Roman" pitchFamily="1" panose="02020603050405020304"/>
                        </a:rPr>
                        <a:t>ESTHER CRESPILLO DIAZ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60"/>
                        </a:spcAft>
                      </a:pPr>
                      <a:r>
                        <a:rPr lang="es-ES" sz="850" spc="0">
                          <a:solidFill>
                            <a:srgbClr val="000000"/>
                          </a:solidFill>
                          <a:latin typeface="Times New Roman" pitchFamily="1" panose="02020603050405020304"/>
                        </a:rPr>
                        <a:t>26–Octubre–1987 10–Noviembre–1987 5–Febrero–1988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60"/>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2400">
                <a:tc>
                  <a:txBody>
                    <a:bodyPr vert="horz" anchor="t"/>
                    <a:lstStyle/>
                    <a:p>
                      <a:pPr marL="0" marR="0" indent="0" algn="r">
                        <a:lnSpc>
                          <a:spcPts val="900"/>
                        </a:lnSpc>
                        <a:spcBef>
                          <a:spcPts val="0"/>
                        </a:spcBef>
                        <a:spcAft>
                          <a:spcPts val="90"/>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0"/>
                        </a:spcAft>
                      </a:pPr>
                      <a:r>
                        <a:rPr lang="es-ES" sz="850" spc="0">
                          <a:solidFill>
                            <a:srgbClr val="000000"/>
                          </a:solidFill>
                          <a:latin typeface="Times New Roman" pitchFamily="1" panose="02020603050405020304"/>
                        </a:rPr>
                        <a:t>CARLOS DE LA CRUZ SOLIS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0"/>
                        </a:spcAft>
                      </a:pPr>
                      <a:r>
                        <a:rPr lang="es-ES" sz="850" spc="0">
                          <a:solidFill>
                            <a:srgbClr val="000000"/>
                          </a:solidFill>
                          <a:latin typeface="Times New Roman" pitchFamily="1" panose="02020603050405020304"/>
                        </a:rPr>
                        <a:t>30–Junio–1988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6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307975">
                <a:tc>
                  <a:txBody>
                    <a:bodyPr vert="horz" anchor="t"/>
                    <a:lstStyle/>
                    <a:p>
                      <a:pPr marL="0" marR="0" indent="0" algn="r">
                        <a:lnSpc>
                          <a:spcPts val="900"/>
                        </a:lnSpc>
                        <a:spcBef>
                          <a:spcPts val="0"/>
                        </a:spcBef>
                        <a:spcAft>
                          <a:spcPts val="1340"/>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228600" indent="0" algn="l">
                        <a:lnSpc>
                          <a:spcPts val="1200"/>
                        </a:lnSpc>
                        <a:spcBef>
                          <a:spcPts val="0"/>
                        </a:spcBef>
                        <a:spcAft>
                          <a:spcPts val="110"/>
                        </a:spcAft>
                      </a:pPr>
                      <a:r>
                        <a:rPr lang="es-ES" sz="850" spc="0">
                          <a:solidFill>
                            <a:srgbClr val="000000"/>
                          </a:solidFill>
                          <a:latin typeface="Times New Roman" pitchFamily="1" panose="02020603050405020304"/>
                        </a:rPr>
                        <a:t>IGNACIO SANTIAGO ALVAREZ MIGUEL JOSE MANUEL JESUS CABO HERNANDEZ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110"/>
                        </a:spcAft>
                      </a:pPr>
                      <a:r>
                        <a:rPr lang="es-ES" sz="850" spc="0">
                          <a:solidFill>
                            <a:srgbClr val="000000"/>
                          </a:solidFill>
                          <a:latin typeface="Times New Roman" pitchFamily="1" panose="02020603050405020304"/>
                        </a:rPr>
                        <a:t>7–Julio–1988 9–Febrero–1989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110"/>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307340">
                <a:tc>
                  <a:txBody>
                    <a:bodyPr vert="horz" anchor="t"/>
                    <a:lstStyle/>
                    <a:p>
                      <a:pPr marL="0" marR="0" indent="0" algn="r">
                        <a:lnSpc>
                          <a:spcPts val="900"/>
                        </a:lnSpc>
                        <a:spcBef>
                          <a:spcPts val="0"/>
                        </a:spcBef>
                        <a:spcAft>
                          <a:spcPts val="1290"/>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571500" indent="0" algn="l">
                        <a:lnSpc>
                          <a:spcPts val="1200"/>
                        </a:lnSpc>
                        <a:spcBef>
                          <a:spcPts val="0"/>
                        </a:spcBef>
                        <a:spcAft>
                          <a:spcPts val="60"/>
                        </a:spcAft>
                      </a:pPr>
                      <a:r>
                        <a:rPr lang="es-ES" sz="850" spc="0">
                          <a:solidFill>
                            <a:srgbClr val="000000"/>
                          </a:solidFill>
                          <a:latin typeface="Times New Roman" pitchFamily="1" panose="02020603050405020304"/>
                        </a:rPr>
                        <a:t>ENCARNACION NUNEZ OLIVERA JUAN CARLOS RIDRUEJO CORRAL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60"/>
                        </a:spcAft>
                      </a:pPr>
                      <a:r>
                        <a:rPr lang="es-ES" sz="850" spc="0">
                          <a:solidFill>
                            <a:srgbClr val="000000"/>
                          </a:solidFill>
                          <a:latin typeface="Times New Roman" pitchFamily="1" panose="02020603050405020304"/>
                        </a:rPr>
                        <a:t>2–Junio–1989 9–Junio–1989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60"/>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460375">
                <a:tc>
                  <a:txBody>
                    <a:bodyPr vert="horz" anchor="t"/>
                    <a:lstStyle/>
                    <a:p>
                      <a:pPr marL="0" marR="0" indent="0" algn="r">
                        <a:lnSpc>
                          <a:spcPts val="900"/>
                        </a:lnSpc>
                        <a:spcBef>
                          <a:spcPts val="0"/>
                        </a:spcBef>
                        <a:spcAft>
                          <a:spcPts val="2540"/>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85"/>
                        </a:spcAft>
                      </a:pPr>
                      <a:r>
                        <a:rPr lang="es-ES" sz="850" spc="35">
                          <a:solidFill>
                            <a:srgbClr val="000000"/>
                          </a:solidFill>
                          <a:latin typeface="Times New Roman" pitchFamily="1" panose="02020603050405020304"/>
                        </a:rPr>
                        <a:t>ANA BEATRIZ RODRIGUEZ MORATINOS SEBASTIAN HIDALGO DE TRUCIOS ASUNCION MIRO ARIAS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85"/>
                        </a:spcAft>
                      </a:pPr>
                      <a:r>
                        <a:rPr lang="es-ES" sz="850" spc="0">
                          <a:solidFill>
                            <a:srgbClr val="000000"/>
                          </a:solidFill>
                          <a:latin typeface="Times New Roman" pitchFamily="1" panose="02020603050405020304"/>
                        </a:rPr>
                        <a:t>7–Julio–1989 18–Septiembre–1989 25–Septiembre–1989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85"/>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307975">
                <a:tc>
                  <a:txBody>
                    <a:bodyPr vert="horz" anchor="t"/>
                    <a:lstStyle/>
                    <a:p>
                      <a:pPr marL="0" marR="0" indent="0" algn="r">
                        <a:lnSpc>
                          <a:spcPts val="900"/>
                        </a:lnSpc>
                        <a:spcBef>
                          <a:spcPts val="0"/>
                        </a:spcBef>
                        <a:spcAft>
                          <a:spcPts val="1295"/>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548640" indent="0" algn="l">
                        <a:lnSpc>
                          <a:spcPts val="1200"/>
                        </a:lnSpc>
                        <a:spcBef>
                          <a:spcPts val="0"/>
                        </a:spcBef>
                        <a:spcAft>
                          <a:spcPts val="65"/>
                        </a:spcAft>
                      </a:pPr>
                      <a:r>
                        <a:rPr lang="es-ES" sz="850" spc="0">
                          <a:solidFill>
                            <a:srgbClr val="000000"/>
                          </a:solidFill>
                          <a:latin typeface="Times New Roman" pitchFamily="1" panose="02020603050405020304"/>
                        </a:rPr>
                        <a:t>MIGUEL ANGEL PAREDES MAÑA JOSE ANTONIO PARIENTE LLANOS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65"/>
                        </a:spcAft>
                      </a:pPr>
                      <a:r>
                        <a:rPr lang="es-ES" sz="850" spc="0">
                          <a:solidFill>
                            <a:srgbClr val="000000"/>
                          </a:solidFill>
                          <a:latin typeface="Times New Roman" pitchFamily="1" panose="02020603050405020304"/>
                        </a:rPr>
                        <a:t>16–Noviembre–1989 </a:t>
                      </a:r>
                      <a:br/>
                      <a:r>
                        <a:rPr lang="es-ES" sz="850" spc="0">
                          <a:solidFill>
                            <a:srgbClr val="000000"/>
                          </a:solidFill>
                          <a:latin typeface="Times New Roman" pitchFamily="1" panose="02020603050405020304"/>
                        </a:rPr>
                        <a:t>4–Diciembre–1989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65"/>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2400">
                <a:tc>
                  <a:txBody>
                    <a:bodyPr vert="horz" anchor="t"/>
                    <a:lstStyle/>
                    <a:p>
                      <a:pPr marL="0" marR="0" indent="0" algn="r">
                        <a:lnSpc>
                          <a:spcPts val="900"/>
                        </a:lnSpc>
                        <a:spcBef>
                          <a:spcPts val="0"/>
                        </a:spcBef>
                        <a:spcAft>
                          <a:spcPts val="90"/>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0"/>
                        </a:spcAft>
                      </a:pPr>
                      <a:r>
                        <a:rPr lang="es-ES" sz="850" spc="0">
                          <a:solidFill>
                            <a:srgbClr val="000000"/>
                          </a:solidFill>
                          <a:latin typeface="Times New Roman" pitchFamily="1" panose="02020603050405020304"/>
                        </a:rPr>
                        <a:t>ANA ORTEGA OLIVENCIA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0"/>
                        </a:spcAft>
                      </a:pPr>
                      <a:r>
                        <a:rPr lang="es-ES" sz="850" spc="0">
                          <a:solidFill>
                            <a:srgbClr val="000000"/>
                          </a:solidFill>
                          <a:latin typeface="Times New Roman" pitchFamily="1" panose="02020603050405020304"/>
                        </a:rPr>
                        <a:t>15–Diciembre–1989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6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0" marR="0" indent="0" algn="r">
                        <a:lnSpc>
                          <a:spcPts val="900"/>
                        </a:lnSpc>
                        <a:spcBef>
                          <a:spcPts val="0"/>
                        </a:spcBef>
                        <a:spcAft>
                          <a:spcPts val="115"/>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ISIDRO ROA OJALVO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14–Septiembre–1990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85"/>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0" marR="0" indent="0" algn="r">
                        <a:lnSpc>
                          <a:spcPts val="900"/>
                        </a:lnSpc>
                        <a:spcBef>
                          <a:spcPts val="0"/>
                        </a:spcBef>
                        <a:spcAft>
                          <a:spcPts val="115"/>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85"/>
                        </a:spcAft>
                      </a:pPr>
                      <a:r>
                        <a:rPr lang="es-ES" sz="850" spc="0">
                          <a:solidFill>
                            <a:srgbClr val="000000"/>
                          </a:solidFill>
                          <a:latin typeface="Times New Roman" pitchFamily="1" panose="02020603050405020304"/>
                        </a:rPr>
                        <a:t>ANTONIO LOPEZ PINEIRO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85"/>
                        </a:spcAft>
                      </a:pPr>
                      <a:r>
                        <a:rPr lang="es-ES" sz="850" spc="0">
                          <a:solidFill>
                            <a:srgbClr val="000000"/>
                          </a:solidFill>
                          <a:latin typeface="Times New Roman" pitchFamily="1" panose="02020603050405020304"/>
                        </a:rPr>
                        <a:t>22–Septiembre–1990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85"/>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307340">
                <a:tc>
                  <a:txBody>
                    <a:bodyPr vert="horz" anchor="t"/>
                    <a:lstStyle/>
                    <a:p>
                      <a:pPr marL="0" marR="0" indent="0" algn="r">
                        <a:lnSpc>
                          <a:spcPts val="900"/>
                        </a:lnSpc>
                        <a:spcBef>
                          <a:spcPts val="0"/>
                        </a:spcBef>
                        <a:spcAft>
                          <a:spcPts val="1365"/>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480060" indent="0" algn="l">
                        <a:lnSpc>
                          <a:spcPts val="1200"/>
                        </a:lnSpc>
                        <a:spcBef>
                          <a:spcPts val="0"/>
                        </a:spcBef>
                        <a:spcAft>
                          <a:spcPts val="110"/>
                        </a:spcAft>
                      </a:pPr>
                      <a:r>
                        <a:rPr lang="es-ES" sz="850" spc="0">
                          <a:solidFill>
                            <a:srgbClr val="000000"/>
                          </a:solidFill>
                          <a:latin typeface="Times New Roman" pitchFamily="1" panose="02020603050405020304"/>
                        </a:rPr>
                        <a:t>LUIS FRANCISCO FERNANDEZ POZO AMALIA DIEZ MARTIN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110"/>
                        </a:spcAft>
                      </a:pPr>
                      <a:r>
                        <a:rPr lang="es-ES" sz="850" spc="0">
                          <a:solidFill>
                            <a:srgbClr val="000000"/>
                          </a:solidFill>
                          <a:latin typeface="Times New Roman" pitchFamily="1" panose="02020603050405020304"/>
                        </a:rPr>
                        <a:t>24–Septiembre–1990 </a:t>
                      </a:r>
                      <a:br/>
                      <a:r>
                        <a:rPr lang="es-ES" sz="850" spc="0">
                          <a:solidFill>
                            <a:srgbClr val="000000"/>
                          </a:solidFill>
                          <a:latin typeface="Times New Roman" pitchFamily="1" panose="02020603050405020304"/>
                        </a:rPr>
                        <a:t>20–Diciembre–1990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110"/>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304800">
                <a:tc>
                  <a:txBody>
                    <a:bodyPr vert="horz" anchor="t"/>
                    <a:lstStyle/>
                    <a:p>
                      <a:pPr marL="0" marR="0" indent="0" algn="r">
                        <a:lnSpc>
                          <a:spcPts val="900"/>
                        </a:lnSpc>
                        <a:spcBef>
                          <a:spcPts val="0"/>
                        </a:spcBef>
                        <a:spcAft>
                          <a:spcPts val="1315"/>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65"/>
                        </a:spcAft>
                      </a:pPr>
                      <a:r>
                        <a:rPr lang="es-ES" sz="850" spc="0">
                          <a:solidFill>
                            <a:srgbClr val="000000"/>
                          </a:solidFill>
                          <a:latin typeface="Times New Roman" pitchFamily="1" panose="02020603050405020304"/>
                        </a:rPr>
                        <a:t>JOSE CABEZAS FERNANDEZ </a:t>
                      </a:r>
                      <a:br/>
                      <a:r>
                        <a:rPr lang="es-ES" sz="850" spc="0">
                          <a:solidFill>
                            <a:srgbClr val="000000"/>
                          </a:solidFill>
                          <a:latin typeface="Times New Roman" pitchFamily="1" panose="02020603050405020304"/>
                        </a:rPr>
                        <a:t>ANTONIO PULGARIN GUERRERO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65"/>
                        </a:spcAft>
                      </a:pPr>
                      <a:r>
                        <a:rPr lang="es-ES" sz="850" spc="0">
                          <a:solidFill>
                            <a:srgbClr val="000000"/>
                          </a:solidFill>
                          <a:latin typeface="Times New Roman" pitchFamily="1" panose="02020603050405020304"/>
                        </a:rPr>
                        <a:t>18–Marzo–1991 </a:t>
                      </a:r>
                      <a:br/>
                      <a:r>
                        <a:rPr lang="es-ES" sz="850" spc="0">
                          <a:solidFill>
                            <a:srgbClr val="000000"/>
                          </a:solidFill>
                          <a:latin typeface="Times New Roman" pitchFamily="1" panose="02020603050405020304"/>
                        </a:rPr>
                        <a:t>10–Julio–1991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65"/>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2400">
                <a:tc>
                  <a:txBody>
                    <a:bodyPr vert="horz" anchor="t"/>
                    <a:lstStyle/>
                    <a:p>
                      <a:pPr marL="0" marR="0" indent="0" algn="r">
                        <a:lnSpc>
                          <a:spcPts val="900"/>
                        </a:lnSpc>
                        <a:spcBef>
                          <a:spcPts val="0"/>
                        </a:spcBef>
                        <a:spcAft>
                          <a:spcPts val="120"/>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90"/>
                        </a:spcAft>
                      </a:pPr>
                      <a:r>
                        <a:rPr lang="es-ES" sz="850" spc="0">
                          <a:solidFill>
                            <a:srgbClr val="000000"/>
                          </a:solidFill>
                          <a:latin typeface="Times New Roman" pitchFamily="1" panose="02020603050405020304"/>
                        </a:rPr>
                        <a:t>FRANCISCO ESPINOSA BORREGUERO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90"/>
                        </a:spcAft>
                      </a:pPr>
                      <a:r>
                        <a:rPr lang="es-ES" sz="850" spc="0">
                          <a:solidFill>
                            <a:srgbClr val="000000"/>
                          </a:solidFill>
                          <a:latin typeface="Times New Roman" pitchFamily="1" panose="02020603050405020304"/>
                        </a:rPr>
                        <a:t>12–Septiembre–1991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9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0" marR="0" indent="0" algn="r">
                        <a:lnSpc>
                          <a:spcPts val="900"/>
                        </a:lnSpc>
                        <a:spcBef>
                          <a:spcPts val="0"/>
                        </a:spcBef>
                        <a:spcAft>
                          <a:spcPts val="140"/>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110"/>
                        </a:spcAft>
                      </a:pPr>
                      <a:r>
                        <a:rPr lang="es-ES" sz="850" spc="0">
                          <a:solidFill>
                            <a:srgbClr val="000000"/>
                          </a:solidFill>
                          <a:latin typeface="Times New Roman" pitchFamily="1" panose="02020603050405020304"/>
                        </a:rPr>
                        <a:t>EDUARDO DA SILVA RUBIO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110"/>
                        </a:spcAft>
                      </a:pPr>
                      <a:r>
                        <a:rPr lang="es-ES" sz="850" spc="0">
                          <a:solidFill>
                            <a:srgbClr val="000000"/>
                          </a:solidFill>
                          <a:latin typeface="Times New Roman" pitchFamily="1" panose="02020603050405020304"/>
                        </a:rPr>
                        <a:t>22–Septiembre–1990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11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463550">
                <a:tc>
                  <a:txBody>
                    <a:bodyPr vert="horz" anchor="t"/>
                    <a:lstStyle/>
                    <a:p>
                      <a:pPr marL="0" marR="0" indent="0" algn="r">
                        <a:lnSpc>
                          <a:spcPts val="900"/>
                        </a:lnSpc>
                        <a:spcBef>
                          <a:spcPts val="0"/>
                        </a:spcBef>
                        <a:spcAft>
                          <a:spcPts val="2515"/>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60"/>
                        </a:spcAft>
                      </a:pPr>
                      <a:r>
                        <a:rPr lang="es-ES" sz="850" spc="0">
                          <a:solidFill>
                            <a:srgbClr val="000000"/>
                          </a:solidFill>
                          <a:latin typeface="Times New Roman" pitchFamily="1" panose="02020603050405020304"/>
                        </a:rPr>
                        <a:t>ANTONIO MUÑOZ DEL VIEJO </a:t>
                      </a:r>
                      <a:br/>
                      <a:r>
                        <a:rPr lang="es-ES" sz="850" spc="0">
                          <a:solidFill>
                            <a:srgbClr val="000000"/>
                          </a:solidFill>
                          <a:latin typeface="Times New Roman" pitchFamily="1" panose="02020603050405020304"/>
                        </a:rPr>
                        <a:t>PALOMA BARTOLOME GARCIA </a:t>
                      </a:r>
                      <a:br/>
                      <a:r>
                        <a:rPr lang="es-ES" sz="850" spc="0">
                          <a:solidFill>
                            <a:srgbClr val="000000"/>
                          </a:solidFill>
                          <a:latin typeface="Times New Roman" pitchFamily="1" panose="02020603050405020304"/>
                        </a:rPr>
                        <a:t>BLANCA POULLET NAVARRO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60"/>
                        </a:spcAft>
                      </a:pPr>
                      <a:r>
                        <a:rPr lang="es-ES" sz="850" spc="0">
                          <a:solidFill>
                            <a:srgbClr val="000000"/>
                          </a:solidFill>
                          <a:latin typeface="Times New Roman" pitchFamily="1" panose="02020603050405020304"/>
                        </a:rPr>
                        <a:t>11–Marzo–1991 </a:t>
                      </a:r>
                      <a:br/>
                      <a:r>
                        <a:rPr lang="es-ES" sz="850" spc="0">
                          <a:solidFill>
                            <a:srgbClr val="000000"/>
                          </a:solidFill>
                          <a:latin typeface="Times New Roman" pitchFamily="1" panose="02020603050405020304"/>
                        </a:rPr>
                        <a:t>13–Marzo–1991 </a:t>
                      </a:r>
                      <a:br/>
                      <a:r>
                        <a:rPr lang="es-ES" sz="850" spc="0">
                          <a:solidFill>
                            <a:srgbClr val="000000"/>
                          </a:solidFill>
                          <a:latin typeface="Times New Roman" pitchFamily="1" panose="02020603050405020304"/>
                        </a:rPr>
                        <a:t>14–Junio–1991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0" marR="0" indent="0" algn="ctr">
                        <a:lnSpc>
                          <a:spcPts val="1200"/>
                        </a:lnSpc>
                        <a:spcBef>
                          <a:spcPts val="0"/>
                        </a:spcBef>
                        <a:spcAft>
                          <a:spcPts val="60"/>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612775">
                <a:tc>
                  <a:txBody>
                    <a:bodyPr vert="horz" anchor="t"/>
                    <a:lstStyle/>
                    <a:p>
                      <a:pPr marL="0" marR="0" indent="0" algn="r">
                        <a:lnSpc>
                          <a:spcPts val="900"/>
                        </a:lnSpc>
                        <a:spcBef>
                          <a:spcPts val="0"/>
                        </a:spcBef>
                        <a:spcAft>
                          <a:spcPts val="3715"/>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388620" indent="0" algn="l">
                        <a:lnSpc>
                          <a:spcPts val="1200"/>
                        </a:lnSpc>
                        <a:spcBef>
                          <a:spcPts val="0"/>
                        </a:spcBef>
                        <a:spcAft>
                          <a:spcPts val="60"/>
                        </a:spcAft>
                      </a:pPr>
                      <a:r>
                        <a:rPr lang="es-ES" sz="850" spc="35">
                          <a:solidFill>
                            <a:srgbClr val="000000"/>
                          </a:solidFill>
                          <a:latin typeface="Times New Roman" pitchFamily="1" panose="02020603050405020304"/>
                        </a:rPr>
                        <a:t>RICARDO BASCO Y LOPEZ DE LERMA PEDRO FERNANDEZ SALGUERO CAROLINA GARCIA SANCHEZ MARIA DOLORES MUÑOZ CASTRO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60"/>
                        </a:spcAft>
                      </a:pPr>
                      <a:r>
                        <a:rPr lang="es-ES" sz="850" spc="0">
                          <a:solidFill>
                            <a:srgbClr val="000000"/>
                          </a:solidFill>
                          <a:latin typeface="Times New Roman" pitchFamily="1" panose="02020603050405020304"/>
                        </a:rPr>
                        <a:t>28–Junio–1991 2–Julio–1991 9–Julio–1991 12–Julio–1991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60"/>
                        </a:spcAft>
                      </a:pPr>
                      <a:r>
                        <a:rPr lang="es-ES" sz="850" spc="0">
                          <a:solidFill>
                            <a:srgbClr val="000000"/>
                          </a:solidFill>
                          <a:latin typeface="Times New Roman" pitchFamily="1" panose="02020603050405020304"/>
                        </a:rPr>
                        <a:t>Biológicas Biológicas Biológicas 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54940">
                <a:tc>
                  <a:txBody>
                    <a:bodyPr vert="horz" anchor="t"/>
                    <a:lstStyle/>
                    <a:p>
                      <a:pPr marL="0" marR="0" indent="0" algn="r">
                        <a:lnSpc>
                          <a:spcPts val="900"/>
                        </a:lnSpc>
                        <a:spcBef>
                          <a:spcPts val="0"/>
                        </a:spcBef>
                        <a:spcAft>
                          <a:spcPts val="90"/>
                        </a:spcAft>
                      </a:pPr>
                      <a:r>
                        <a:rPr lang="es-ES" sz="1050" spc="0">
                          <a:solidFill>
                            <a:srgbClr val="000000"/>
                          </a:solidFill>
                          <a:latin typeface="Bookman Old Style" pitchFamily="1" panose="02020603050405020304"/>
                        </a:rPr>
                        <a:t>4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4615" marR="0" indent="0" algn="l">
                        <a:lnSpc>
                          <a:spcPts val="900"/>
                        </a:lnSpc>
                        <a:spcBef>
                          <a:spcPts val="165"/>
                        </a:spcBef>
                        <a:spcAft>
                          <a:spcPts val="60"/>
                        </a:spcAft>
                      </a:pPr>
                      <a:r>
                        <a:rPr lang="es-ES" sz="850" spc="0">
                          <a:solidFill>
                            <a:srgbClr val="000000"/>
                          </a:solidFill>
                          <a:latin typeface="Times New Roman" pitchFamily="1" panose="02020603050405020304"/>
                        </a:rPr>
                        <a:t>FRANCISCO CENTENO VELAZQUEZ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7790" marR="0" indent="0" algn="l">
                        <a:lnSpc>
                          <a:spcPts val="900"/>
                        </a:lnSpc>
                        <a:spcBef>
                          <a:spcPts val="165"/>
                        </a:spcBef>
                        <a:spcAft>
                          <a:spcPts val="60"/>
                        </a:spcAft>
                      </a:pPr>
                      <a:r>
                        <a:rPr lang="es-ES" sz="850" spc="0">
                          <a:solidFill>
                            <a:srgbClr val="000000"/>
                          </a:solidFill>
                          <a:latin typeface="Times New Roman" pitchFamily="1" panose="02020603050405020304"/>
                        </a:rPr>
                        <a:t>3–Septiembre–1991 </a:t>
                      </a:r>
                    </a:p>
                  </a:txBody>
                  <a:tcPr anchor="ctr"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3980" marR="0" indent="0" algn="l">
                        <a:lnSpc>
                          <a:spcPts val="900"/>
                        </a:lnSpc>
                        <a:spcBef>
                          <a:spcPts val="165"/>
                        </a:spcBef>
                        <a:spcAft>
                          <a:spcPts val="60"/>
                        </a:spcAft>
                      </a:pPr>
                      <a:r>
                        <a:rPr lang="es-ES" sz="850" spc="0">
                          <a:solidFill>
                            <a:srgbClr val="000000"/>
                          </a:solidFill>
                          <a:latin typeface="Times New Roman" pitchFamily="1" panose="02020603050405020304"/>
                        </a:rPr>
                        <a:t>Biológicas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1381125">
                <a:tc>
                  <a:txBody>
                    <a:bodyPr vert="horz" anchor="t"/>
                    <a:lstStyle/>
                    <a:p>
                      <a:pPr marL="0" marR="0" indent="0" algn="r">
                        <a:lnSpc>
                          <a:spcPts val="900"/>
                        </a:lnSpc>
                        <a:spcBef>
                          <a:spcPts val="0"/>
                        </a:spcBef>
                        <a:spcAft>
                          <a:spcPts val="9760"/>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502920" indent="0" algn="l">
                        <a:lnSpc>
                          <a:spcPts val="1200"/>
                        </a:lnSpc>
                        <a:spcBef>
                          <a:spcPts val="0"/>
                        </a:spcBef>
                        <a:spcAft>
                          <a:spcPts val="0"/>
                        </a:spcAft>
                      </a:pPr>
                      <a:r>
                        <a:rPr lang="es-ES" sz="850" spc="45">
                          <a:solidFill>
                            <a:srgbClr val="000000"/>
                          </a:solidFill>
                          <a:latin typeface="Times New Roman" pitchFamily="1" panose="02020603050405020304"/>
                        </a:rPr>
                        <a:t>JOSE LUIS PEREZ BOTE FRANCISCO M. VAZQUEZ PARDO JOSE I. RODRIGUEZ DE LA CONCHA JUAN C. PULIDO GOMEZ </a:t>
                      </a:r>
                    </a:p>
                    <a:p>
                      <a:pPr marL="91440" marR="0" indent="0" algn="l">
                        <a:lnSpc>
                          <a:spcPts val="1200"/>
                        </a:lnSpc>
                        <a:spcBef>
                          <a:spcPts val="15"/>
                        </a:spcBef>
                        <a:spcAft>
                          <a:spcPts val="0"/>
                        </a:spcAft>
                      </a:pPr>
                      <a:r>
                        <a:rPr lang="es-ES" sz="850" spc="0">
                          <a:solidFill>
                            <a:srgbClr val="000000"/>
                          </a:solidFill>
                          <a:latin typeface="Times New Roman" pitchFamily="1" panose="02020603050405020304"/>
                        </a:rPr>
                        <a:t>ANA ISABEL CUENDA MENDEZ </a:t>
                      </a:r>
                      <a:br/>
                      <a:r>
                        <a:rPr lang="es-ES" sz="850" spc="0">
                          <a:solidFill>
                            <a:srgbClr val="000000"/>
                          </a:solidFill>
                          <a:latin typeface="Times New Roman" pitchFamily="1" panose="02020603050405020304"/>
                        </a:rPr>
                        <a:t>PILAR PARRA PEREZ </a:t>
                      </a:r>
                    </a:p>
                    <a:p>
                      <a:pPr marL="91440" marR="0" indent="0" algn="l">
                        <a:lnSpc>
                          <a:spcPts val="1200"/>
                        </a:lnSpc>
                        <a:spcBef>
                          <a:spcPts val="10"/>
                        </a:spcBef>
                        <a:spcAft>
                          <a:spcPts val="35"/>
                        </a:spcAft>
                      </a:pPr>
                      <a:r>
                        <a:rPr lang="es-ES" sz="850" spc="0">
                          <a:solidFill>
                            <a:srgbClr val="000000"/>
                          </a:solidFill>
                          <a:latin typeface="Times New Roman" pitchFamily="1" panose="02020603050405020304"/>
                        </a:rPr>
                        <a:t>JUAN JOSE ARBUES GABARRE </a:t>
                      </a:r>
                      <a:br/>
                      <a:r>
                        <a:rPr lang="es-ES" sz="850" spc="0">
                          <a:solidFill>
                            <a:srgbClr val="000000"/>
                          </a:solidFill>
                          <a:latin typeface="Times New Roman" pitchFamily="1" panose="02020603050405020304"/>
                        </a:rPr>
                        <a:t>MARIA E. COLLAZOS CERRO </a:t>
                      </a:r>
                      <a:br/>
                      <a:r>
                        <a:rPr lang="es-ES" sz="850" spc="0">
                          <a:solidFill>
                            <a:srgbClr val="000000"/>
                          </a:solidFill>
                          <a:latin typeface="Times New Roman" pitchFamily="1" panose="02020603050405020304"/>
                        </a:rPr>
                        <a:t>JUAN PEDRO LUNA ARIAS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35"/>
                        </a:spcAft>
                      </a:pPr>
                      <a:r>
                        <a:rPr lang="es-ES" sz="850" spc="0">
                          <a:solidFill>
                            <a:srgbClr val="000000"/>
                          </a:solidFill>
                          <a:latin typeface="Times New Roman" pitchFamily="1" panose="02020603050405020304"/>
                        </a:rPr>
                        <a:t>3–Diciembre–1991 9–Abril–1992 6–Julio–1992 7–Julio–1992 22–Noviembre–1992 5–Mayo–1993 25–Septiembre–1993 1–Octubre–1993 22–Octubre–1993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0" cmpd="sng">
                      <a:noFill/>
                      <a:prstDash val="solid"/>
                    </a:lnB>
                  </a:tcPr>
                </a:tc>
                <a:tc>
                  <a:txBody>
                    <a:bodyPr vert="horz" anchor="t"/>
                    <a:lstStyle/>
                    <a:p>
                      <a:pPr marL="91440" marR="0" indent="0" algn="l">
                        <a:lnSpc>
                          <a:spcPts val="1200"/>
                        </a:lnSpc>
                        <a:spcBef>
                          <a:spcPts val="0"/>
                        </a:spcBef>
                        <a:spcAft>
                          <a:spcPts val="35"/>
                        </a:spcAft>
                      </a:pPr>
                      <a:r>
                        <a:rPr lang="es-ES" sz="850" spc="0">
                          <a:solidFill>
                            <a:srgbClr val="000000"/>
                          </a:solidFill>
                          <a:latin typeface="Times New Roman" pitchFamily="1" panose="02020603050405020304"/>
                        </a:rPr>
                        <a:t>Biológicas Biológicas Biológicas Biológicas Biológicas Biológicas Biológicas Biológicas 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r>
              <a:tr h="304800">
                <a:tc>
                  <a:txBody>
                    <a:bodyPr vert="horz" anchor="t"/>
                    <a:lstStyle/>
                    <a:p>
                      <a:pPr marL="0" marR="0" indent="0" algn="r">
                        <a:lnSpc>
                          <a:spcPts val="900"/>
                        </a:lnSpc>
                        <a:spcBef>
                          <a:spcPts val="0"/>
                        </a:spcBef>
                        <a:spcAft>
                          <a:spcPts val="1315"/>
                        </a:spcAft>
                      </a:pPr>
                      <a:r>
                        <a:rPr lang="es-ES" sz="1050" spc="0">
                          <a:solidFill>
                            <a:srgbClr val="000000"/>
                          </a:solidFill>
                          <a:latin typeface="Bookman Old Style" pitchFamily="1" panose="02020603050405020304"/>
                        </a:rPr>
                        <a:t>4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91440" marR="0" indent="0" algn="l">
                        <a:lnSpc>
                          <a:spcPts val="1200"/>
                        </a:lnSpc>
                        <a:spcBef>
                          <a:spcPts val="0"/>
                        </a:spcBef>
                        <a:spcAft>
                          <a:spcPts val="60"/>
                        </a:spcAft>
                      </a:pPr>
                      <a:r>
                        <a:rPr lang="es-ES" sz="850" spc="0">
                          <a:solidFill>
                            <a:srgbClr val="000000"/>
                          </a:solidFill>
                          <a:latin typeface="Times New Roman" pitchFamily="1" panose="02020603050405020304"/>
                        </a:rPr>
                        <a:t>EMILIA BOTELLO CAMBERO </a:t>
                      </a:r>
                      <a:br/>
                      <a:r>
                        <a:rPr lang="es-ES" sz="850" spc="0">
                          <a:solidFill>
                            <a:srgbClr val="000000"/>
                          </a:solidFill>
                          <a:latin typeface="Times New Roman" pitchFamily="1" panose="02020603050405020304"/>
                        </a:rPr>
                        <a:t>MARIA I. PEDRERA PALLERO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200"/>
                        </a:lnSpc>
                        <a:spcBef>
                          <a:spcPts val="0"/>
                        </a:spcBef>
                        <a:spcAft>
                          <a:spcPts val="60"/>
                        </a:spcAft>
                      </a:pPr>
                      <a:r>
                        <a:rPr lang="es-ES" sz="850" spc="0">
                          <a:solidFill>
                            <a:srgbClr val="000000"/>
                          </a:solidFill>
                          <a:latin typeface="Times New Roman" pitchFamily="1" panose="02020603050405020304"/>
                        </a:rPr>
                        <a:t>14–Marzo–1994 </a:t>
                      </a:r>
                      <a:br/>
                      <a:r>
                        <a:rPr lang="es-ES" sz="850" spc="0">
                          <a:solidFill>
                            <a:srgbClr val="000000"/>
                          </a:solidFill>
                          <a:latin typeface="Times New Roman" pitchFamily="1" panose="02020603050405020304"/>
                        </a:rPr>
                        <a:t>23–Junio–1994 </a:t>
                      </a:r>
                    </a:p>
                  </a:txBody>
                  <a:tcPr anchor="t" marL="0" marR="0" marT="0" marB="0">
                    <a:lnL w="36830" cmpd="dbl">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200"/>
                        </a:lnSpc>
                        <a:spcBef>
                          <a:spcPts val="0"/>
                        </a:spcBef>
                        <a:spcAft>
                          <a:spcPts val="60"/>
                        </a:spcAft>
                      </a:pPr>
                      <a:r>
                        <a:rPr lang="es-ES" sz="850" spc="0">
                          <a:solidFill>
                            <a:srgbClr val="000000"/>
                          </a:solidFill>
                          <a:latin typeface="Times New Roman" pitchFamily="1" panose="02020603050405020304"/>
                        </a:rPr>
                        <a:t>Biológicas </a:t>
                      </a:r>
                      <a:br/>
                      <a:r>
                        <a:rPr lang="es-ES" sz="850" spc="0">
                          <a:solidFill>
                            <a:srgbClr val="000000"/>
                          </a:solidFill>
                          <a:latin typeface="Times New Roman" pitchFamily="1" panose="02020603050405020304"/>
                        </a:rPr>
                        <a:t>Biológicas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67005">
                <a:tc gridSpan="4">
                  <a:txBody>
                    <a:bodyPr vert="horz" anchor="t"/>
                    <a:lstStyle/>
                    <a:p>
                      <a:pPr marL="0" marR="57150" indent="0" algn="r">
                        <a:lnSpc>
                          <a:spcPts val="1200"/>
                        </a:lnSpc>
                        <a:spcBef>
                          <a:spcPts val="0"/>
                        </a:spcBef>
                        <a:spcAft>
                          <a:spcPts val="30"/>
                        </a:spcAft>
                      </a:pPr>
                      <a:r>
                        <a:rPr lang="es-ES" sz="1050" i="1" spc="0">
                          <a:solidFill>
                            <a:srgbClr val="000000"/>
                          </a:solidFill>
                          <a:latin typeface="Bookman Old Style"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25425"/>
          </a:xfrm>
          <a:prstGeom prst="rect">
            <a:avLst/>
          </a:prstGeom>
          <a:noFill/>
          <a:ln w="0" cmpd="sng">
            <a:noFill/>
            <a:prstDash val="solid"/>
          </a:ln>
        </p:spPr>
        <p:txBody>
          <a:bodyPr vert="horz" lIns="0" tIns="59055" rIns="0" bIns="0" anchor="t"/>
          <a:lstStyle/>
          <a:p>
            <a:pPr marL="0" marR="0" indent="0" algn="r">
              <a:lnSpc>
                <a:spcPts val="1200"/>
              </a:lnSpc>
              <a:spcAft>
                <a:spcPts val="0"/>
              </a:spcAft>
            </a:pPr>
            <a:r>
              <a:rPr lang="es-ES" sz="1050" b="1" spc="5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4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rgbClr val="FEFEFE"/>
        </a:solidFill>
      </p:bgPr>
    </p:bg>
    <p:spTree>
      <p:nvGrpSpPr>
        <p:cNvPr id="1" name=""/>
        <p:cNvGrpSpPr/>
        <p:nvPr/>
      </p:nvGrpSpPr>
      <p:grpSpPr>
        <a:xfrm>
          <a:off x="0" y="0"/>
          <a:ext cx="0" cy="0"/>
          <a:chOff x="0" y="0"/>
          <a:chExt cx="0" cy="0"/>
        </a:xfrm>
      </p:grpSpPr>
      <p:sp>
        <p:nvSpPr>
          <p:cNvPr id="2" name=""/>
          <p:cNvSpPr/>
          <p:nvPr>
            <p:ph type="body" idx="10"/>
          </p:nvPr>
        </p:nvSpPr>
        <p:spPr>
          <a:xfrm>
            <a:off x="1047115" y="680085"/>
            <a:ext cx="5486400" cy="1560195"/>
          </a:xfrm>
          <a:prstGeom prst="rect">
            <a:avLst/>
          </a:prstGeom>
          <a:solidFill>
            <a:srgbClr val="FEFEFE"/>
          </a:solidFill>
          <a:ln w="0" cmpd="sng">
            <a:noFill/>
            <a:prstDash val="solid"/>
          </a:ln>
        </p:spPr>
        <p:txBody>
          <a:bodyPr vert="horz" lIns="0" tIns="0" rIns="0" bIns="0" anchor="t"/>
          <a:lstStyle/>
          <a:p>
            <a:pPr/>
            <a:r>
              <a:rPr lang="en-US"/>
              <a:t/>
            </a:r>
          </a:p>
        </p:txBody>
      </p:sp>
      <p:pic>
        <p:nvPicPr>
          <p:cNvPr id="5" name=""/>
          <p:cNvPicPr/>
          <p:nvPr/>
        </p:nvPicPr>
        <p:blipFill>
          <a:blip r:embed="prId93"/>
          <a:stretch>
            <a:fillRect/>
          </a:stretch>
        </p:blipFill>
        <p:spPr>
          <a:xfrm>
            <a:off x="1069975" y="2240280"/>
            <a:ext cx="5440680" cy="3657600"/>
          </a:xfrm>
          <a:prstGeom prst="rect">
            <a:avLst/>
          </a:prstGeom>
        </p:spPr>
      </p:pic>
      <p:pic>
        <p:nvPicPr>
          <p:cNvPr id="8" name=""/>
          <p:cNvPicPr/>
          <p:nvPr/>
        </p:nvPicPr>
        <p:blipFill>
          <a:blip r:embed="prId94"/>
          <a:stretch>
            <a:fillRect/>
          </a:stretch>
        </p:blipFill>
        <p:spPr>
          <a:xfrm>
            <a:off x="1094105" y="680085"/>
            <a:ext cx="5407025" cy="755650"/>
          </a:xfrm>
          <a:prstGeom prst="rect">
            <a:avLst/>
          </a:prstGeom>
        </p:spPr>
      </p:pic>
      <p:sp>
        <p:nvSpPr>
          <p:cNvPr id="3" name=""/>
          <p:cNvSpPr/>
          <p:nvPr>
            <p:ph type="body" idx="10"/>
          </p:nvPr>
        </p:nvSpPr>
        <p:spPr>
          <a:xfrm>
            <a:off x="1047115" y="482600"/>
            <a:ext cx="5486400" cy="197485"/>
          </a:xfrm>
          <a:prstGeom prst="rect">
            <a:avLst/>
          </a:prstGeom>
          <a:noFill/>
          <a:ln w="0" cmpd="sng">
            <a:noFill/>
            <a:prstDash val="solid"/>
          </a:ln>
        </p:spPr>
        <p:txBody>
          <a:bodyPr vert="horz" lIns="0" tIns="635" rIns="0" bIns="0" anchor="t"/>
          <a:lstStyle/>
          <a:p>
            <a:pPr marL="45720" marR="0" indent="0" algn="l">
              <a:lnSpc>
                <a:spcPts val="1400"/>
              </a:lnSpc>
              <a:spcAft>
                <a:spcPts val="80"/>
              </a:spcAft>
              <a:tabLst>
                <a:tab algn="r" pos="5440680"/>
              </a:tabLst>
            </a:pPr>
            <a:r>
              <a:rPr lang="es-ES" sz="1150" spc="0">
                <a:solidFill>
                  <a:srgbClr val="000000"/>
                </a:solidFill>
                <a:latin typeface="Times New Roman" pitchFamily="1" panose="02020603050405020304"/>
              </a:rPr>
              <a:t>224 </a:t>
            </a:r>
            <a:r>
              <a:rPr lang="es-ES" sz="1250" b="1" spc="0">
                <a:solidFill>
                  <a:srgbClr val="000000"/>
                </a:solidFill>
                <a:latin typeface="Times New Roman" pitchFamily="1" panose="02020603050405020304"/>
              </a:rPr>
              <a:t>6.2. Estudiantes egresados </a:t>
            </a:r>
          </a:p>
        </p:txBody>
      </p:sp>
      <p:sp>
        <p:nvSpPr>
          <p:cNvPr id="6" name=""/>
          <p:cNvSpPr/>
          <p:nvPr>
            <p:ph type="body" idx="10"/>
          </p:nvPr>
        </p:nvSpPr>
        <p:spPr>
          <a:xfrm>
            <a:off x="1047115" y="6158865"/>
            <a:ext cx="5486400" cy="3573780"/>
          </a:xfrm>
          <a:prstGeom prst="rect">
            <a:avLst/>
          </a:prstGeom>
          <a:noFill/>
          <a:ln w="0" cmpd="sng">
            <a:noFill/>
            <a:prstDash val="solid"/>
          </a:ln>
        </p:spPr>
        <p:txBody>
          <a:bodyPr vert="horz" lIns="0" tIns="0" rIns="0" bIns="0" anchor="t"/>
          <a:lstStyle/>
          <a:p>
            <a:pPr marL="0" marR="0" indent="0" algn="ctr">
              <a:lnSpc>
                <a:spcPts val="1400"/>
              </a:lnSpc>
              <a:spcAft>
                <a:spcPts val="26700"/>
              </a:spcAft>
            </a:pPr>
            <a:r>
              <a:rPr lang="es-ES" sz="1250" b="1" spc="-15">
                <a:solidFill>
                  <a:srgbClr val="000000"/>
                </a:solidFill>
                <a:latin typeface="Times New Roman" pitchFamily="1" panose="02020603050405020304"/>
              </a:rPr>
              <a:t>Figura XIV: Acto de apertura de curso </a:t>
            </a:r>
          </a:p>
        </p:txBody>
      </p:sp>
      <p:sp>
        <p:nvSpPr>
          <p:cNvPr id="9" name=""/>
          <p:cNvSpPr/>
          <p:nvPr>
            <p:ph type="body" idx="10"/>
          </p:nvPr>
        </p:nvSpPr>
        <p:spPr>
          <a:xfrm>
            <a:off x="2078990" y="885190"/>
            <a:ext cx="3437890" cy="183515"/>
          </a:xfrm>
          <a:prstGeom prst="rect">
            <a:avLst/>
          </a:prstGeom>
          <a:noFill/>
          <a:ln w="0" cmpd="sng">
            <a:noFill/>
            <a:prstDash val="solid"/>
          </a:ln>
        </p:spPr>
        <p:txBody>
          <a:bodyPr vert="horz" lIns="0" tIns="9525" rIns="0" bIns="0" anchor="t"/>
          <a:lstStyle/>
          <a:p>
            <a:pPr marL="0" marR="0" indent="0" algn="ctr">
              <a:lnSpc>
                <a:spcPts val="1300"/>
              </a:lnSpc>
              <a:spcAft>
                <a:spcPts val="0"/>
              </a:spcAft>
            </a:pPr>
            <a:r>
              <a:rPr lang="es-ES" sz="1150" u="sng" spc="0">
                <a:solidFill>
                  <a:srgbClr val="000000"/>
                </a:solidFill>
                <a:latin typeface="Times New Roman" pitchFamily="1" panose="02020603050405020304"/>
              </a:rPr>
              <a:t>DOCTORES EN CIENCIAS HAS</a:t>
            </a:r>
            <a:r>
              <a:rPr lang="es-ES" sz="1150" spc="0">
                <a:solidFill>
                  <a:srgbClr val="000000"/>
                </a:solidFill>
                <a:latin typeface="Times New Roman" pitchFamily="1" panose="02020603050405020304"/>
              </a:rPr>
              <a:t>T</a:t>
            </a:r>
            <a:r>
              <a:rPr lang="es-ES" sz="1150" u="sng" spc="0">
                <a:solidFill>
                  <a:srgbClr val="000000"/>
                </a:solidFill>
                <a:latin typeface="Times New Roman" pitchFamily="1" panose="02020603050405020304"/>
              </a:rPr>
              <a:t>A EL CURSO 93</a:t>
            </a:r>
            <a:r>
              <a:rPr lang="es-ES" sz="1150" spc="0">
                <a:solidFill>
                  <a:srgbClr val="000000"/>
                </a:solidFill>
                <a:latin typeface="Times New Roman" pitchFamily="1" panose="02020603050405020304"/>
              </a:rPr>
              <a:t> 9</a:t>
            </a:r>
            <a:r>
              <a:rPr lang="es-ES" sz="1150" u="sng" spc="0">
                <a:solidFill>
                  <a:srgbClr val="000000"/>
                </a:solidFill>
                <a:latin typeface="Times New Roman" pitchFamily="1" panose="02020603050405020304"/>
              </a:rPr>
              <a:t>4</a:t>
            </a:r>
            <a:r>
              <a:rPr lang="es-ES" sz="100" spc="0">
                <a:solidFill>
                  <a:srgbClr val="000000"/>
                </a:solidFill>
                <a:latin typeface="Times New Roman" pitchFamily="1" panose="02020603050405020304"/>
              </a:rPr>
              <a:t> </a:t>
            </a:r>
          </a:p>
        </p:txBody>
      </p:sp>
      <p:sp>
        <p:nvSpPr>
          <p:cNvPr id="10" name=""/>
          <p:cNvSpPr/>
          <p:nvPr>
            <p:ph type="body" idx="10"/>
          </p:nvPr>
        </p:nvSpPr>
        <p:spPr>
          <a:xfrm>
            <a:off x="1755775" y="1073150"/>
            <a:ext cx="2401570" cy="146050"/>
          </a:xfrm>
          <a:prstGeom prst="rect">
            <a:avLst/>
          </a:prstGeom>
          <a:noFill/>
          <a:ln w="0" cmpd="sng">
            <a:noFill/>
            <a:prstDash val="solid"/>
          </a:ln>
        </p:spPr>
        <p:txBody>
          <a:bodyPr vert="horz" lIns="0" tIns="12065" rIns="0" bIns="0" anchor="t"/>
          <a:lstStyle/>
          <a:p>
            <a:pPr marL="45720" marR="0" indent="0" algn="l">
              <a:lnSpc>
                <a:spcPts val="900"/>
              </a:lnSpc>
              <a:spcAft>
                <a:spcPts val="0"/>
              </a:spcAft>
            </a:pPr>
            <a:r>
              <a:rPr lang="es-ES" sz="800" spc="-20">
                <a:solidFill>
                  <a:srgbClr val="000000"/>
                </a:solidFill>
                <a:latin typeface="Bookman Old Style" pitchFamily="1" panose="02020603050405020304"/>
              </a:rPr>
              <a:t>Graduado Doctor </a:t>
            </a:r>
          </a:p>
        </p:txBody>
      </p:sp>
      <p:sp>
        <p:nvSpPr>
          <p:cNvPr id="11" name=""/>
          <p:cNvSpPr/>
          <p:nvPr>
            <p:ph type="body" idx="10"/>
          </p:nvPr>
        </p:nvSpPr>
        <p:spPr>
          <a:xfrm>
            <a:off x="1755775" y="1268095"/>
            <a:ext cx="2401570" cy="97155"/>
          </a:xfrm>
          <a:prstGeom prst="rect">
            <a:avLst/>
          </a:prstGeom>
          <a:noFill/>
          <a:ln w="0" cmpd="sng">
            <a:noFill/>
            <a:prstDash val="solid"/>
          </a:ln>
        </p:spPr>
        <p:txBody>
          <a:bodyPr vert="horz" lIns="0" tIns="0" rIns="0" bIns="0" anchor="t"/>
          <a:lstStyle/>
          <a:p>
            <a:pPr marL="45720" marR="0" indent="0" algn="l">
              <a:lnSpc>
                <a:spcPts val="500"/>
              </a:lnSpc>
              <a:spcAft>
                <a:spcPts val="0"/>
              </a:spcAft>
            </a:pPr>
            <a:r>
              <a:rPr lang="es-ES" sz="800" spc="20">
                <a:solidFill>
                  <a:srgbClr val="000000"/>
                </a:solidFill>
                <a:latin typeface="Bookman Old Style" pitchFamily="1" panose="02020603050405020304"/>
              </a:rPr>
              <a:t>MARIA l. GUIJO SANCHEZ </a:t>
            </a:r>
          </a:p>
        </p:txBody>
      </p:sp>
      <p:sp>
        <p:nvSpPr>
          <p:cNvPr id="12" name=""/>
          <p:cNvSpPr/>
          <p:nvPr>
            <p:ph type="body" idx="10"/>
          </p:nvPr>
        </p:nvSpPr>
        <p:spPr>
          <a:xfrm>
            <a:off x="4291330" y="1073150"/>
            <a:ext cx="984885" cy="146050"/>
          </a:xfrm>
          <a:prstGeom prst="rect">
            <a:avLst/>
          </a:prstGeom>
          <a:noFill/>
          <a:ln w="0" cmpd="sng">
            <a:noFill/>
            <a:prstDash val="solid"/>
          </a:ln>
        </p:spPr>
        <p:txBody>
          <a:bodyPr vert="horz" lIns="0" tIns="12065" rIns="0" bIns="0" anchor="t"/>
          <a:lstStyle/>
          <a:p>
            <a:pPr marL="0" marR="0" indent="0" algn="l">
              <a:lnSpc>
                <a:spcPts val="900"/>
              </a:lnSpc>
              <a:spcAft>
                <a:spcPts val="0"/>
              </a:spcAft>
            </a:pPr>
            <a:r>
              <a:rPr lang="es-ES" sz="800" spc="60">
                <a:solidFill>
                  <a:srgbClr val="000000"/>
                </a:solidFill>
                <a:latin typeface="Bookman Old Style" pitchFamily="1" panose="02020603050405020304"/>
              </a:rPr>
              <a:t>Fecha </a:t>
            </a:r>
          </a:p>
        </p:txBody>
      </p:sp>
      <p:sp>
        <p:nvSpPr>
          <p:cNvPr id="13" name=""/>
          <p:cNvSpPr/>
          <p:nvPr>
            <p:ph type="body" idx="10"/>
          </p:nvPr>
        </p:nvSpPr>
        <p:spPr>
          <a:xfrm>
            <a:off x="4291330" y="1268095"/>
            <a:ext cx="1033780" cy="97155"/>
          </a:xfrm>
          <a:prstGeom prst="rect">
            <a:avLst/>
          </a:prstGeom>
          <a:noFill/>
          <a:ln w="0" cmpd="sng">
            <a:noFill/>
            <a:prstDash val="solid"/>
          </a:ln>
        </p:spPr>
        <p:txBody>
          <a:bodyPr vert="horz" lIns="0" tIns="0" rIns="0" bIns="0" anchor="t"/>
          <a:lstStyle/>
          <a:p>
            <a:pPr marL="45720" marR="0" indent="0" algn="l">
              <a:lnSpc>
                <a:spcPts val="500"/>
              </a:lnSpc>
              <a:spcAft>
                <a:spcPts val="0"/>
              </a:spcAft>
            </a:pPr>
            <a:r>
              <a:rPr lang="es-ES" sz="800" spc="-25">
                <a:solidFill>
                  <a:srgbClr val="000000"/>
                </a:solidFill>
                <a:latin typeface="Bookman Old Style" pitchFamily="1" panose="02020603050405020304"/>
              </a:rPr>
              <a:t>6-Julio-1994 </a:t>
            </a:r>
          </a:p>
        </p:txBody>
      </p:sp>
      <p:sp>
        <p:nvSpPr>
          <p:cNvPr id="14" name=""/>
          <p:cNvSpPr/>
          <p:nvPr>
            <p:ph type="body" idx="10"/>
          </p:nvPr>
        </p:nvSpPr>
        <p:spPr>
          <a:xfrm>
            <a:off x="5462270" y="1073150"/>
            <a:ext cx="640080" cy="146050"/>
          </a:xfrm>
          <a:prstGeom prst="rect">
            <a:avLst/>
          </a:prstGeom>
          <a:noFill/>
          <a:ln w="0" cmpd="sng">
            <a:noFill/>
            <a:prstDash val="solid"/>
          </a:ln>
        </p:spPr>
        <p:txBody>
          <a:bodyPr vert="horz" lIns="0" tIns="12065" rIns="0" bIns="0" anchor="t"/>
          <a:lstStyle/>
          <a:p>
            <a:pPr marL="0" marR="0" indent="0" algn="r">
              <a:lnSpc>
                <a:spcPts val="900"/>
              </a:lnSpc>
              <a:spcAft>
                <a:spcPts val="0"/>
              </a:spcAft>
            </a:pPr>
            <a:r>
              <a:rPr lang="es-ES" sz="800" spc="-30">
                <a:solidFill>
                  <a:srgbClr val="000000"/>
                </a:solidFill>
                <a:latin typeface="Bookman Old Style" pitchFamily="1" panose="02020603050405020304"/>
              </a:rPr>
              <a:t>Licenciatura </a:t>
            </a:r>
          </a:p>
        </p:txBody>
      </p:sp>
      <p:sp>
        <p:nvSpPr>
          <p:cNvPr id="15" name=""/>
          <p:cNvSpPr/>
          <p:nvPr>
            <p:ph type="body" idx="10"/>
          </p:nvPr>
        </p:nvSpPr>
        <p:spPr>
          <a:xfrm>
            <a:off x="5462270" y="1268095"/>
            <a:ext cx="664210" cy="109855"/>
          </a:xfrm>
          <a:prstGeom prst="rect">
            <a:avLst/>
          </a:prstGeom>
          <a:noFill/>
          <a:ln w="0" cmpd="sng">
            <a:noFill/>
            <a:prstDash val="solid"/>
          </a:ln>
        </p:spPr>
        <p:txBody>
          <a:bodyPr vert="horz" lIns="0" tIns="0" rIns="0" bIns="0" anchor="t"/>
          <a:lstStyle/>
          <a:p>
            <a:pPr marL="45720" marR="0" indent="0" algn="l">
              <a:lnSpc>
                <a:spcPts val="600"/>
              </a:lnSpc>
              <a:spcAft>
                <a:spcPts val="0"/>
              </a:spcAft>
            </a:pPr>
            <a:r>
              <a:rPr lang="es-ES" sz="800" u="sng" spc="-20">
                <a:solidFill>
                  <a:srgbClr val="000000"/>
                </a:solidFill>
                <a:latin typeface="Bookman Old Style" pitchFamily="1" panose="02020603050405020304"/>
              </a:rPr>
              <a:t>Biológicas</a:t>
            </a:r>
            <a:r>
              <a:rPr lang="es-ES" sz="100" spc="-20">
                <a:solidFill>
                  <a:srgbClr val="000000"/>
                </a:solidFill>
                <a:latin typeface="Bookman Old Style" pitchFamily="1" panose="02020603050405020304"/>
              </a:rPr>
              <a:t> </a:t>
            </a:r>
          </a:p>
        </p:txBody>
      </p:sp>
      <p:sp>
        <p:nvSpPr>
          <p:cNvPr id="16" name=""/>
          <p:cNvSpPr/>
          <p:nvPr>
            <p:ph type="body" idx="10"/>
          </p:nvPr>
        </p:nvSpPr>
        <p:spPr>
          <a:xfrm>
            <a:off x="1054735" y="9732645"/>
            <a:ext cx="5486400" cy="236855"/>
          </a:xfrm>
          <a:prstGeom prst="rect">
            <a:avLst/>
          </a:prstGeom>
          <a:noFill/>
          <a:ln w="0" cmpd="sng">
            <a:noFill/>
            <a:prstDash val="solid"/>
          </a:ln>
        </p:spPr>
        <p:txBody>
          <a:bodyPr vert="horz" lIns="0" tIns="47625" rIns="0" bIns="0" anchor="t"/>
          <a:lstStyle/>
          <a:p>
            <a:pPr marL="45720" marR="0" indent="0" algn="l">
              <a:lnSpc>
                <a:spcPts val="1400"/>
              </a:lnSpc>
              <a:spcAft>
                <a:spcPts val="40"/>
              </a:spcAft>
            </a:pPr>
            <a:r>
              <a:rPr lang="es-ES" sz="1250" b="1" spc="50">
                <a:solidFill>
                  <a:srgbClr val="000000"/>
                </a:solidFill>
                <a:latin typeface="Times New Roman" pitchFamily="1" panose="02020603050405020304"/>
              </a:rPr>
              <a:t>50 Aniversario 1968-2019 </a:t>
            </a:r>
          </a:p>
        </p:txBody>
      </p:sp>
      <p:cxnSp>
        <p:nvCxnSpPr>
          <p:cNvPr id="17" name=""/>
          <p:cNvCxnSpPr/>
          <p:nvPr/>
        </p:nvCxnSpPr>
        <p:spPr>
          <a:xfrm>
            <a:off x="1094105" y="9735185"/>
            <a:ext cx="5407660" cy="0"/>
          </a:xfrm>
          <a:prstGeom prst="line">
            <a:avLst/>
          </a:prstGeom>
          <a:ln w="3175" cmpd="sng">
            <a:solidFill>
              <a:srgbClr val="000000"/>
            </a:solidFill>
          </a:ln>
        </p:spPr>
      </p:cxnSp>
      <p:cxnSp>
        <p:nvCxnSpPr>
          <p:cNvPr id="18" name=""/>
          <p:cNvCxnSpPr/>
          <p:nvPr/>
        </p:nvCxnSpPr>
        <p:spPr>
          <a:xfrm>
            <a:off x="1755775" y="1073150"/>
            <a:ext cx="2401570" cy="0"/>
          </a:xfrm>
          <a:prstGeom prst="line">
            <a:avLst/>
          </a:prstGeom>
          <a:ln w="12065" cmpd="dbl">
            <a:solidFill>
              <a:srgbClr val="FFFFFF"/>
            </a:solidFill>
          </a:ln>
        </p:spPr>
      </p:cxnSp>
      <p:cxnSp>
        <p:nvCxnSpPr>
          <p:cNvPr id="19" name=""/>
          <p:cNvCxnSpPr/>
          <p:nvPr/>
        </p:nvCxnSpPr>
        <p:spPr>
          <a:xfrm>
            <a:off x="1755775" y="1219200"/>
            <a:ext cx="2401570" cy="0"/>
          </a:xfrm>
          <a:prstGeom prst="line">
            <a:avLst/>
          </a:prstGeom>
          <a:ln w="12065" cmpd="dbl">
            <a:solidFill>
              <a:srgbClr val="FDFDFD"/>
            </a:solidFill>
          </a:ln>
        </p:spPr>
      </p:cxnSp>
      <p:cxnSp>
        <p:nvCxnSpPr>
          <p:cNvPr id="20" name=""/>
          <p:cNvCxnSpPr/>
          <p:nvPr/>
        </p:nvCxnSpPr>
        <p:spPr>
          <a:xfrm>
            <a:off x="1755775" y="1268095"/>
            <a:ext cx="2401570" cy="0"/>
          </a:xfrm>
          <a:prstGeom prst="line">
            <a:avLst/>
          </a:prstGeom>
          <a:ln w="12065" cmpd="dbl">
            <a:solidFill>
              <a:srgbClr val="FDFDFD"/>
            </a:solidFill>
          </a:ln>
        </p:spPr>
      </p:cxnSp>
      <p:cxnSp>
        <p:nvCxnSpPr>
          <p:cNvPr id="21" name=""/>
          <p:cNvCxnSpPr/>
          <p:nvPr/>
        </p:nvCxnSpPr>
        <p:spPr>
          <a:xfrm>
            <a:off x="1755775" y="1365250"/>
            <a:ext cx="2401570" cy="0"/>
          </a:xfrm>
          <a:prstGeom prst="line">
            <a:avLst/>
          </a:prstGeom>
          <a:ln w="12065" cmpd="dbl">
            <a:solidFill>
              <a:srgbClr val="FFFFFF"/>
            </a:solidFill>
          </a:ln>
        </p:spPr>
      </p:cxnSp>
      <p:cxnSp>
        <p:nvCxnSpPr>
          <p:cNvPr id="22" name=""/>
          <p:cNvCxnSpPr/>
          <p:nvPr/>
        </p:nvCxnSpPr>
        <p:spPr>
          <a:xfrm>
            <a:off x="4291330" y="1073150"/>
            <a:ext cx="984885" cy="0"/>
          </a:xfrm>
          <a:prstGeom prst="line">
            <a:avLst/>
          </a:prstGeom>
          <a:ln w="12065" cmpd="dbl">
            <a:solidFill>
              <a:srgbClr val="FFFFFF"/>
            </a:solidFill>
          </a:ln>
        </p:spPr>
      </p:cxnSp>
      <p:cxnSp>
        <p:nvCxnSpPr>
          <p:cNvPr id="23" name=""/>
          <p:cNvCxnSpPr/>
          <p:nvPr/>
        </p:nvCxnSpPr>
        <p:spPr>
          <a:xfrm>
            <a:off x="4291330" y="1219200"/>
            <a:ext cx="984885" cy="0"/>
          </a:xfrm>
          <a:prstGeom prst="line">
            <a:avLst/>
          </a:prstGeom>
          <a:ln w="12065" cmpd="dbl">
            <a:solidFill>
              <a:srgbClr val="FDFDFD"/>
            </a:solidFill>
          </a:ln>
        </p:spPr>
      </p:cxnSp>
      <p:cxnSp>
        <p:nvCxnSpPr>
          <p:cNvPr id="24" name=""/>
          <p:cNvCxnSpPr/>
          <p:nvPr/>
        </p:nvCxnSpPr>
        <p:spPr>
          <a:xfrm>
            <a:off x="4291330" y="1268095"/>
            <a:ext cx="1033780" cy="0"/>
          </a:xfrm>
          <a:prstGeom prst="line">
            <a:avLst/>
          </a:prstGeom>
          <a:ln w="12065" cmpd="dbl">
            <a:solidFill>
              <a:srgbClr val="FDFDFD"/>
            </a:solidFill>
          </a:ln>
        </p:spPr>
      </p:cxnSp>
      <p:cxnSp>
        <p:nvCxnSpPr>
          <p:cNvPr id="25" name=""/>
          <p:cNvCxnSpPr/>
          <p:nvPr/>
        </p:nvCxnSpPr>
        <p:spPr>
          <a:xfrm>
            <a:off x="4291330" y="1365250"/>
            <a:ext cx="1033780" cy="0"/>
          </a:xfrm>
          <a:prstGeom prst="line">
            <a:avLst/>
          </a:prstGeom>
          <a:ln w="12065" cmpd="dbl">
            <a:solidFill>
              <a:srgbClr val="FFFFFF"/>
            </a:solidFill>
          </a:ln>
        </p:spPr>
      </p:cxnSp>
      <p:cxnSp>
        <p:nvCxnSpPr>
          <p:cNvPr id="26" name=""/>
          <p:cNvCxnSpPr/>
          <p:nvPr/>
        </p:nvCxnSpPr>
        <p:spPr>
          <a:xfrm>
            <a:off x="5462270" y="1073150"/>
            <a:ext cx="640080" cy="0"/>
          </a:xfrm>
          <a:prstGeom prst="line">
            <a:avLst/>
          </a:prstGeom>
          <a:ln w="12065" cmpd="dbl">
            <a:solidFill>
              <a:srgbClr val="FFFFFF"/>
            </a:solidFill>
          </a:ln>
        </p:spPr>
      </p:cxnSp>
      <p:cxnSp>
        <p:nvCxnSpPr>
          <p:cNvPr id="27" name=""/>
          <p:cNvCxnSpPr/>
          <p:nvPr/>
        </p:nvCxnSpPr>
        <p:spPr>
          <a:xfrm>
            <a:off x="5462270" y="1219200"/>
            <a:ext cx="640080" cy="0"/>
          </a:xfrm>
          <a:prstGeom prst="line">
            <a:avLst/>
          </a:prstGeom>
          <a:ln w="12065" cmpd="dbl">
            <a:solidFill>
              <a:srgbClr val="FDFDFD"/>
            </a:solidFill>
          </a:ln>
        </p:spPr>
      </p:cxnSp>
      <p:cxnSp>
        <p:nvCxnSpPr>
          <p:cNvPr id="28" name=""/>
          <p:cNvCxnSpPr/>
          <p:nvPr/>
        </p:nvCxnSpPr>
        <p:spPr>
          <a:xfrm>
            <a:off x="5462270" y="1268095"/>
            <a:ext cx="664210" cy="0"/>
          </a:xfrm>
          <a:prstGeom prst="line">
            <a:avLst/>
          </a:prstGeom>
          <a:ln w="12065" cmpd="dbl">
            <a:solidFill>
              <a:srgbClr val="FDFDFD"/>
            </a:solidFill>
          </a:ln>
        </p:spPr>
      </p:cxnSp>
      <p:cxnSp>
        <p:nvCxnSpPr>
          <p:cNvPr id="29" name=""/>
          <p:cNvCxnSpPr/>
          <p:nvPr/>
        </p:nvCxnSpPr>
        <p:spPr>
          <a:xfrm>
            <a:off x="5462270" y="1377950"/>
            <a:ext cx="664210" cy="0"/>
          </a:xfrm>
          <a:prstGeom prst="line">
            <a:avLst/>
          </a:prstGeom>
          <a:ln w="12065" cmpd="dbl">
            <a:solidFill>
              <a:srgbClr val="FFFFFF"/>
            </a:solidFill>
          </a:ln>
        </p:spPr>
      </p:cxnSp>
    </p:spTree>
  </p:cSld>
  <p:clrMapOvr>
    <a:masterClrMapping/>
  </p:clrMapOvr>
</p:sld>
</file>

<file path=ppt/slides/slide24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95"/>
          <a:stretch>
            <a:fillRect/>
          </a:stretch>
        </p:blipFill>
        <p:spPr>
          <a:xfrm>
            <a:off x="1069975" y="877570"/>
            <a:ext cx="5428615" cy="3773805"/>
          </a:xfrm>
          <a:prstGeom prst="rect">
            <a:avLst/>
          </a:prstGeom>
        </p:spPr>
      </p:pic>
      <p:sp>
        <p:nvSpPr>
          <p:cNvPr id="2" name=""/>
          <p:cNvSpPr/>
          <p:nvPr>
            <p:ph type="body" idx="10"/>
          </p:nvPr>
        </p:nvSpPr>
        <p:spPr>
          <a:xfrm>
            <a:off x="1069975" y="482600"/>
            <a:ext cx="5562600" cy="199390"/>
          </a:xfrm>
          <a:prstGeom prst="rect">
            <a:avLst/>
          </a:prstGeom>
          <a:noFill/>
          <a:ln w="0" cmpd="sng">
            <a:noFill/>
            <a:prstDash val="solid"/>
          </a:ln>
        </p:spPr>
        <p:txBody>
          <a:bodyPr vert="horz" lIns="0" tIns="1270" rIns="0" bIns="0" anchor="t"/>
          <a:lstStyle/>
          <a:p>
            <a:pPr marL="0" marR="0" indent="0" algn="l">
              <a:lnSpc>
                <a:spcPts val="1400"/>
              </a:lnSpc>
              <a:spcAft>
                <a:spcPts val="75"/>
              </a:spcAft>
              <a:tabLst>
                <a:tab algn="l" pos="5166360"/>
              </a:tabLst>
            </a:pPr>
            <a:r>
              <a:rPr lang="es-ES" sz="1100" b="1" spc="-20">
                <a:solidFill>
                  <a:srgbClr val="000000"/>
                </a:solidFill>
                <a:latin typeface="Bookman Old Style" pitchFamily="1" panose="02020603050405020304"/>
              </a:rPr>
              <a:t>6. Estudiantes </a:t>
            </a:r>
            <a:r>
              <a:rPr lang="es-ES" sz="1100" spc="-20">
                <a:solidFill>
                  <a:srgbClr val="000000"/>
                </a:solidFill>
                <a:latin typeface="Bookman Old Style" pitchFamily="1" panose="02020603050405020304"/>
              </a:rPr>
              <a:t>225 </a:t>
            </a:r>
          </a:p>
        </p:txBody>
      </p:sp>
      <p:sp>
        <p:nvSpPr>
          <p:cNvPr id="5" name=""/>
          <p:cNvSpPr/>
          <p:nvPr>
            <p:ph type="body" idx="10"/>
          </p:nvPr>
        </p:nvSpPr>
        <p:spPr>
          <a:xfrm>
            <a:off x="1069975" y="4753610"/>
            <a:ext cx="5562600" cy="3817620"/>
          </a:xfrm>
          <a:prstGeom prst="rect">
            <a:avLst/>
          </a:prstGeom>
          <a:noFill/>
          <a:ln w="0" cmpd="sng">
            <a:noFill/>
            <a:prstDash val="solid"/>
          </a:ln>
        </p:spPr>
        <p:txBody>
          <a:bodyPr vert="horz" lIns="0" tIns="9525" rIns="0" bIns="0" anchor="t"/>
          <a:lstStyle/>
          <a:p>
            <a:pPr marL="0" marR="0" indent="0" algn="ctr">
              <a:lnSpc>
                <a:spcPts val="1400"/>
              </a:lnSpc>
              <a:spcAft>
                <a:spcPts val="0"/>
              </a:spcAft>
            </a:pPr>
            <a:r>
              <a:rPr lang="es-ES" sz="1100" b="1" spc="0">
                <a:solidFill>
                  <a:srgbClr val="000000"/>
                </a:solidFill>
                <a:latin typeface="Bookman Old Style" pitchFamily="1" panose="02020603050405020304"/>
              </a:rPr>
              <a:t>Figura </a:t>
            </a:r>
            <a:r>
              <a:rPr lang="es-ES" sz="950" spc="0">
                <a:solidFill>
                  <a:srgbClr val="000000"/>
                </a:solidFill>
                <a:latin typeface="Arial" pitchFamily="2" panose="02020603050405020304"/>
              </a:rPr>
              <a:t>XV</a:t>
            </a:r>
            <a:r>
              <a:rPr lang="es-ES" sz="1100" spc="0">
                <a:solidFill>
                  <a:srgbClr val="000000"/>
                </a:solidFill>
                <a:latin typeface="Bookman Old Style" pitchFamily="1" panose="02020603050405020304"/>
              </a:rPr>
              <a:t>: Acto de apertura de curso </a:t>
            </a:r>
          </a:p>
          <a:p>
            <a:pPr marL="0" marR="137160" indent="0" algn="just">
              <a:lnSpc>
                <a:spcPts val="1400"/>
              </a:lnSpc>
              <a:spcBef>
                <a:spcPts val="3655"/>
              </a:spcBef>
              <a:spcAft>
                <a:spcPts val="0"/>
              </a:spcAft>
            </a:pPr>
            <a:r>
              <a:rPr lang="es-ES" sz="1100" spc="-35">
                <a:solidFill>
                  <a:srgbClr val="000000"/>
                </a:solidFill>
                <a:latin typeface="Bookman Old Style" pitchFamily="1" panose="02020603050405020304"/>
              </a:rPr>
              <a:t>Por último, en la Tabla 6.13 se incluye un listado de las Tesis doctorales leídas en el segundo período considerado (1993–2019). Aparecen todos aquellos doctores que están o han estado vinculados a la </a:t>
            </a:r>
            <a:r>
              <a:rPr lang="es-ES" sz="1100" b="1" spc="-35">
                <a:solidFill>
                  <a:srgbClr val="000000"/>
                </a:solidFill>
                <a:latin typeface="Bookman Old Style" pitchFamily="1" panose="02020603050405020304"/>
              </a:rPr>
              <a:t>Facultad de Ciencias </a:t>
            </a:r>
            <a:r>
              <a:rPr lang="es-ES" sz="1100" spc="-35">
                <a:solidFill>
                  <a:srgbClr val="000000"/>
                </a:solidFill>
                <a:latin typeface="Bookman Old Style" pitchFamily="1" panose="02020603050405020304"/>
              </a:rPr>
              <a:t>durante el desarrollo de su investigación doctoral o bien aquellos para los que el Director o Directores de la Tesis desarrollaron o desarrollan actualmente (2019) su actividad académica en la </a:t>
            </a:r>
            <a:r>
              <a:rPr lang="es-ES" sz="1100" b="1" spc="-35">
                <a:solidFill>
                  <a:srgbClr val="000000"/>
                </a:solidFill>
                <a:latin typeface="Bookman Old Style" pitchFamily="1" panose="02020603050405020304"/>
              </a:rPr>
              <a:t>Facultad de Ciencias</a:t>
            </a:r>
            <a:r>
              <a:rPr lang="es-ES" sz="1100" spc="-35">
                <a:solidFill>
                  <a:srgbClr val="000000"/>
                </a:solidFill>
                <a:latin typeface="Bookman Old Style" pitchFamily="1" panose="02020603050405020304"/>
              </a:rPr>
              <a:t>. En la primera columna se da el nombre del doctor o doctora y en la segunda aparece el título de la Tesis doctoral; en la tercera columna, la fecha de lectura ante el Tribunal y, finalmente, en la cuarta columna, aparece el director o directores del proyecto de Tesis. En total, se defendieron ante Tribunal </a:t>
            </a:r>
            <a:r>
              <a:rPr lang="es-ES" sz="1100" b="1" spc="-35">
                <a:solidFill>
                  <a:srgbClr val="000000"/>
                </a:solidFill>
                <a:latin typeface="Bookman Old Style" pitchFamily="1" panose="02020603050405020304"/>
              </a:rPr>
              <a:t>411 </a:t>
            </a:r>
            <a:r>
              <a:rPr lang="es-ES" sz="1100" spc="-35">
                <a:solidFill>
                  <a:srgbClr val="000000"/>
                </a:solidFill>
                <a:latin typeface="Bookman Old Style" pitchFamily="1" panose="02020603050405020304"/>
              </a:rPr>
              <a:t>tesis, de las cuales el 90 % recibieron la máxima calificación (</a:t>
            </a:r>
            <a:r>
              <a:rPr lang="es-ES" sz="1100" b="1" spc="-35">
                <a:solidFill>
                  <a:srgbClr val="000000"/>
                </a:solidFill>
                <a:latin typeface="Bookman Old Style" pitchFamily="1" panose="02020603050405020304"/>
              </a:rPr>
              <a:t>Sobresaliente </a:t>
            </a:r>
            <a:r>
              <a:rPr lang="es-ES" sz="1100" spc="-35">
                <a:solidFill>
                  <a:srgbClr val="000000"/>
                </a:solidFill>
                <a:latin typeface="Bookman Old Style" pitchFamily="1" panose="02020603050405020304"/>
              </a:rPr>
              <a:t>o </a:t>
            </a:r>
            <a:r>
              <a:rPr lang="es-ES" sz="1100" b="1" spc="-35">
                <a:solidFill>
                  <a:srgbClr val="000000"/>
                </a:solidFill>
                <a:latin typeface="Bookman Old Style" pitchFamily="1" panose="02020603050405020304"/>
              </a:rPr>
              <a:t>Apto </a:t>
            </a:r>
            <a:r>
              <a:rPr lang="es-ES" sz="1000" i="1" spc="-35">
                <a:solidFill>
                  <a:srgbClr val="000000"/>
                </a:solidFill>
                <a:latin typeface="Arial" pitchFamily="2" panose="02020603050405020304"/>
              </a:rPr>
              <a:t>cum laude</a:t>
            </a:r>
            <a:r>
              <a:rPr lang="es-ES" sz="1100" spc="-35">
                <a:solidFill>
                  <a:srgbClr val="000000"/>
                </a:solidFill>
                <a:latin typeface="Bookman Old Style" pitchFamily="1" panose="02020603050405020304"/>
              </a:rPr>
              <a:t>), un 9 % se calificaron con </a:t>
            </a:r>
            <a:r>
              <a:rPr lang="es-ES" sz="1100" b="1" spc="-35">
                <a:solidFill>
                  <a:srgbClr val="000000"/>
                </a:solidFill>
                <a:latin typeface="Bookman Old Style" pitchFamily="1" panose="02020603050405020304"/>
              </a:rPr>
              <a:t>Sobresaliente</a:t>
            </a:r>
            <a:r>
              <a:rPr lang="es-ES" sz="1100" spc="-35">
                <a:solidFill>
                  <a:srgbClr val="000000"/>
                </a:solidFill>
                <a:latin typeface="Bookman Old Style" pitchFamily="1" panose="02020603050405020304"/>
              </a:rPr>
              <a:t>, y un 1 % con </a:t>
            </a:r>
            <a:r>
              <a:rPr lang="es-ES" sz="1100" b="1" spc="-35">
                <a:solidFill>
                  <a:srgbClr val="000000"/>
                </a:solidFill>
                <a:latin typeface="Bookman Old Style" pitchFamily="1" panose="02020603050405020304"/>
              </a:rPr>
              <a:t>Notable</a:t>
            </a:r>
            <a:r>
              <a:rPr lang="es-ES" sz="1100" spc="-35">
                <a:solidFill>
                  <a:srgbClr val="000000"/>
                </a:solidFill>
                <a:latin typeface="Bookman Old Style" pitchFamily="1" panose="02020603050405020304"/>
              </a:rPr>
              <a:t>. </a:t>
            </a:r>
          </a:p>
          <a:p>
            <a:pPr marL="0" marR="0" indent="0" algn="ctr">
              <a:lnSpc>
                <a:spcPts val="1400"/>
              </a:lnSpc>
              <a:spcBef>
                <a:spcPts val="2075"/>
              </a:spcBef>
              <a:spcAft>
                <a:spcPts val="0"/>
              </a:spcAft>
            </a:pPr>
            <a:r>
              <a:rPr lang="es-ES" sz="1100" b="1" spc="20">
                <a:solidFill>
                  <a:srgbClr val="000000"/>
                </a:solidFill>
                <a:latin typeface="Bookman Old Style" pitchFamily="1" panose="02020603050405020304"/>
              </a:rPr>
              <a:t>Tabla </a:t>
            </a:r>
            <a:r>
              <a:rPr lang="es-ES" sz="1100" spc="20">
                <a:solidFill>
                  <a:srgbClr val="000000"/>
                </a:solidFill>
                <a:latin typeface="Bookman Old Style" pitchFamily="1" panose="02020603050405020304"/>
              </a:rPr>
              <a:t>6.13: </a:t>
            </a:r>
            <a:r>
              <a:rPr lang="es-ES" sz="1000" spc="20">
                <a:solidFill>
                  <a:srgbClr val="000000"/>
                </a:solidFill>
                <a:latin typeface="Times New Roman" pitchFamily="1" panose="02020603050405020304"/>
              </a:rPr>
              <a:t>Doctores post-LRU. Período 1993–2019. Se incluyen todos aquellos doctores que </a:t>
            </a:r>
          </a:p>
          <a:p>
            <a:pPr marL="0" marR="0" indent="0" algn="ctr">
              <a:lnSpc>
                <a:spcPts val="1200"/>
              </a:lnSpc>
              <a:spcBef>
                <a:spcPts val="0"/>
              </a:spcBef>
              <a:spcAft>
                <a:spcPts val="0"/>
              </a:spcAft>
            </a:pPr>
            <a:r>
              <a:rPr lang="es-ES" sz="1000" spc="35">
                <a:solidFill>
                  <a:srgbClr val="000000"/>
                </a:solidFill>
                <a:latin typeface="Times New Roman" pitchFamily="1" panose="02020603050405020304"/>
              </a:rPr>
              <a:t>están o han estado vinculados a la </a:t>
            </a:r>
            <a:r>
              <a:rPr lang="es-ES" sz="900" b="1" spc="35">
                <a:solidFill>
                  <a:srgbClr val="000000"/>
                </a:solidFill>
                <a:latin typeface="Bookman Old Style" pitchFamily="1" panose="02020603050405020304"/>
              </a:rPr>
              <a:t>Facultad de Ciencias </a:t>
            </a:r>
            <a:r>
              <a:rPr lang="es-ES" sz="1000" spc="35">
                <a:solidFill>
                  <a:srgbClr val="000000"/>
                </a:solidFill>
                <a:latin typeface="Times New Roman" pitchFamily="1" panose="02020603050405020304"/>
              </a:rPr>
              <a:t>durante el desarrollo de su </a:t>
            </a:r>
          </a:p>
          <a:p>
            <a:pPr marL="0" marR="0" indent="0" algn="ctr">
              <a:lnSpc>
                <a:spcPts val="1200"/>
              </a:lnSpc>
              <a:spcBef>
                <a:spcPts val="0"/>
              </a:spcBef>
              <a:spcAft>
                <a:spcPts val="0"/>
              </a:spcAft>
            </a:pPr>
            <a:r>
              <a:rPr lang="es-ES" sz="1000" spc="0">
                <a:solidFill>
                  <a:srgbClr val="000000"/>
                </a:solidFill>
                <a:latin typeface="Times New Roman" pitchFamily="1" panose="02020603050405020304"/>
              </a:rPr>
              <a:t>investigación doctoral o bien aquellos para los que el Director o Directores de la Tesis </a:t>
            </a:r>
            <a:br/>
            <a:r>
              <a:rPr lang="es-ES" sz="1000" spc="0">
                <a:solidFill>
                  <a:srgbClr val="000000"/>
                </a:solidFill>
                <a:latin typeface="Times New Roman" pitchFamily="1" panose="02020603050405020304"/>
              </a:rPr>
              <a:t>desarrollaron o desarrollan actualmente su actividad académica en la </a:t>
            </a:r>
            <a:r>
              <a:rPr lang="es-ES" sz="900" b="1" spc="0">
                <a:solidFill>
                  <a:srgbClr val="000000"/>
                </a:solidFill>
                <a:latin typeface="Bookman Old Style" pitchFamily="1" panose="02020603050405020304"/>
              </a:rPr>
              <a:t>Facultad de Ciencias</a:t>
            </a:r>
            <a:r>
              <a:rPr lang="es-ES" sz="1000" spc="0">
                <a:solidFill>
                  <a:srgbClr val="000000"/>
                </a:solidFill>
                <a:latin typeface="Times New Roman" pitchFamily="1" panose="02020603050405020304"/>
              </a:rPr>
              <a:t>. </a:t>
            </a:r>
          </a:p>
          <a:p>
            <a:pPr marL="0" marR="0" indent="0" algn="ctr">
              <a:lnSpc>
                <a:spcPts val="900"/>
              </a:lnSpc>
              <a:spcBef>
                <a:spcPts val="1060"/>
              </a:spcBef>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7" name=""/>
          <p:cNvGraphicFramePr>
            <a:graphicFrameLocks noGrp="1"/>
          </p:cNvGraphicFramePr>
          <p:nvPr/>
        </p:nvGraphicFramePr>
        <p:xfrm>
          <a:off x="1097280" y="8571230"/>
          <a:ext cx="5562600" cy="1160145"/>
        </p:xfrm>
        <a:graphic>
          <a:graphicData uri="http://schemas.openxmlformats.org/drawingml/2006/table">
            <a:tbl>
              <a:tblGrid>
                <a:gridCol w="1593850"/>
                <a:gridCol w="2045335"/>
                <a:gridCol w="591185"/>
                <a:gridCol w="1264920"/>
              </a:tblGrid>
              <a:tr h="12827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6200" marR="0" indent="0" algn="l">
                        <a:lnSpc>
                          <a:spcPts val="9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880745">
                <a:tc>
                  <a:txBody>
                    <a:bodyPr vert="horz" anchor="t"/>
                    <a:lstStyle/>
                    <a:p>
                      <a:pPr marL="137160" marR="0" indent="0" algn="l">
                        <a:lnSpc>
                          <a:spcPts val="700"/>
                        </a:lnSpc>
                        <a:spcBef>
                          <a:spcPts val="225"/>
                        </a:spcBef>
                        <a:spcAft>
                          <a:spcPts val="0"/>
                        </a:spcAft>
                      </a:pPr>
                      <a:r>
                        <a:rPr lang="es-ES" sz="600" spc="0">
                          <a:solidFill>
                            <a:srgbClr val="000000"/>
                          </a:solidFill>
                          <a:latin typeface="Bookman Old Style" pitchFamily="1" panose="02020603050405020304"/>
                        </a:rPr>
                        <a:t>Cuenda Méndez, Ana Isabel </a:t>
                      </a:r>
                    </a:p>
                    <a:p>
                      <a:pPr marL="137160" marR="0" indent="0" algn="l">
                        <a:lnSpc>
                          <a:spcPts val="700"/>
                        </a:lnSpc>
                        <a:spcBef>
                          <a:spcPts val="1575"/>
                        </a:spcBef>
                        <a:spcAft>
                          <a:spcPts val="0"/>
                        </a:spcAft>
                      </a:pPr>
                      <a:r>
                        <a:rPr lang="es-ES" sz="600" spc="0">
                          <a:solidFill>
                            <a:srgbClr val="000000"/>
                          </a:solidFill>
                          <a:latin typeface="Bookman Old Style" pitchFamily="1" panose="02020603050405020304"/>
                        </a:rPr>
                        <a:t>García Araya, Juan Fernando </a:t>
                      </a:r>
                    </a:p>
                    <a:p>
                      <a:pPr marL="137160" marR="0" indent="0" algn="l">
                        <a:lnSpc>
                          <a:spcPts val="700"/>
                        </a:lnSpc>
                        <a:spcBef>
                          <a:spcPts val="1575"/>
                        </a:spcBef>
                        <a:spcAft>
                          <a:spcPts val="1390"/>
                        </a:spcAft>
                      </a:pPr>
                      <a:r>
                        <a:rPr lang="es-ES" sz="600" spc="0">
                          <a:solidFill>
                            <a:srgbClr val="000000"/>
                          </a:solidFill>
                          <a:latin typeface="Bookman Old Style" pitchFamily="1" panose="02020603050405020304"/>
                        </a:rPr>
                        <a:t>Collados Cerro, María Eugenia </a:t>
                      </a:r>
                    </a:p>
                  </a:txBody>
                  <a:tcPr anchor="t"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1440" marR="68580" indent="0" algn="just">
                        <a:lnSpc>
                          <a:spcPts val="700"/>
                        </a:lnSpc>
                        <a:spcBef>
                          <a:spcPts val="235"/>
                        </a:spcBef>
                        <a:spcAft>
                          <a:spcPts val="0"/>
                        </a:spcAft>
                      </a:pPr>
                      <a:r>
                        <a:rPr lang="es-ES" sz="600" spc="0">
                          <a:solidFill>
                            <a:srgbClr val="000000"/>
                          </a:solidFill>
                          <a:latin typeface="Bookman Old Style" pitchFamily="1" panose="02020603050405020304"/>
                        </a:rPr>
                        <a:t>Estudio de la interacción de la fosforilasa de glucógeno y retículo sarcoplásmico. Implicacio- nes estructurales y reguladoras </a:t>
                      </a:r>
                    </a:p>
                    <a:p>
                      <a:pPr marL="91440" marR="68580" indent="0" algn="just">
                        <a:lnSpc>
                          <a:spcPts val="700"/>
                        </a:lnSpc>
                        <a:spcBef>
                          <a:spcPts val="195"/>
                        </a:spcBef>
                        <a:spcAft>
                          <a:spcPts val="0"/>
                        </a:spcAft>
                      </a:pPr>
                      <a:r>
                        <a:rPr lang="es-ES" sz="600" spc="15">
                          <a:solidFill>
                            <a:srgbClr val="000000"/>
                          </a:solidFill>
                          <a:latin typeface="Bookman Old Style" pitchFamily="1" panose="02020603050405020304"/>
                        </a:rPr>
                        <a:t>Caracterización y tratamiento de contaminan- tes industriales en aguas naturales de Extrema- dura </a:t>
                      </a:r>
                    </a:p>
                    <a:p>
                      <a:pPr marL="91440" marR="68580" indent="0" algn="just">
                        <a:lnSpc>
                          <a:spcPts val="700"/>
                        </a:lnSpc>
                        <a:spcBef>
                          <a:spcPts val="190"/>
                        </a:spcBef>
                        <a:spcAft>
                          <a:spcPts val="0"/>
                        </a:spcAft>
                      </a:pPr>
                      <a:r>
                        <a:rPr lang="es-ES" sz="600" spc="0">
                          <a:solidFill>
                            <a:srgbClr val="000000"/>
                          </a:solidFill>
                          <a:latin typeface="Bookman Old Style" pitchFamily="1" panose="02020603050405020304"/>
                        </a:rPr>
                        <a:t>Estudio del sistema inmune de la tenca (tinca tinca, l.). Influencia de la temperatura y varia- ciones estacionales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1440" marR="0" indent="0" algn="l">
                        <a:lnSpc>
                          <a:spcPts val="700"/>
                        </a:lnSpc>
                        <a:spcBef>
                          <a:spcPts val="225"/>
                        </a:spcBef>
                        <a:spcAft>
                          <a:spcPts val="0"/>
                        </a:spcAft>
                      </a:pPr>
                      <a:r>
                        <a:rPr lang="es-ES" sz="600" spc="0">
                          <a:solidFill>
                            <a:srgbClr val="000000"/>
                          </a:solidFill>
                          <a:latin typeface="Bookman Old Style" pitchFamily="1" panose="02020603050405020304"/>
                        </a:rPr>
                        <a:t>22/10/1992 </a:t>
                      </a:r>
                    </a:p>
                    <a:p>
                      <a:pPr marL="91440" marR="0" indent="0" algn="l">
                        <a:lnSpc>
                          <a:spcPts val="700"/>
                        </a:lnSpc>
                        <a:spcBef>
                          <a:spcPts val="1575"/>
                        </a:spcBef>
                        <a:spcAft>
                          <a:spcPts val="0"/>
                        </a:spcAft>
                      </a:pPr>
                      <a:r>
                        <a:rPr lang="es-ES" sz="600" spc="0">
                          <a:solidFill>
                            <a:srgbClr val="000000"/>
                          </a:solidFill>
                          <a:latin typeface="Bookman Old Style" pitchFamily="1" panose="02020603050405020304"/>
                        </a:rPr>
                        <a:t>10/09/1993 </a:t>
                      </a:r>
                    </a:p>
                    <a:p>
                      <a:pPr marL="91440" marR="0" indent="0" algn="l">
                        <a:lnSpc>
                          <a:spcPts val="700"/>
                        </a:lnSpc>
                        <a:spcBef>
                          <a:spcPts val="1575"/>
                        </a:spcBef>
                        <a:spcAft>
                          <a:spcPts val="1390"/>
                        </a:spcAft>
                      </a:pPr>
                      <a:r>
                        <a:rPr lang="es-ES" sz="600" spc="0">
                          <a:solidFill>
                            <a:srgbClr val="000000"/>
                          </a:solidFill>
                          <a:latin typeface="Bookman Old Style" pitchFamily="1" panose="02020603050405020304"/>
                        </a:rPr>
                        <a:t>01/10/1993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1440" marR="0" indent="0" algn="l">
                        <a:lnSpc>
                          <a:spcPts val="700"/>
                        </a:lnSpc>
                        <a:spcBef>
                          <a:spcPts val="235"/>
                        </a:spcBef>
                        <a:spcAft>
                          <a:spcPts val="0"/>
                        </a:spcAft>
                      </a:pPr>
                      <a:r>
                        <a:rPr lang="es-ES" sz="600" spc="0">
                          <a:solidFill>
                            <a:srgbClr val="000000"/>
                          </a:solidFill>
                          <a:latin typeface="Bookman Old Style" pitchFamily="1" panose="02020603050405020304"/>
                        </a:rPr>
                        <a:t>Henao Dávila, Fernando; Gutiérrez Merino, Carlos </a:t>
                      </a:r>
                    </a:p>
                    <a:p>
                      <a:pPr marL="91440" marR="0" indent="0" algn="l">
                        <a:lnSpc>
                          <a:spcPts val="700"/>
                        </a:lnSpc>
                        <a:spcBef>
                          <a:spcPts val="890"/>
                        </a:spcBef>
                        <a:spcAft>
                          <a:spcPts val="0"/>
                        </a:spcAft>
                      </a:pPr>
                      <a:r>
                        <a:rPr lang="es-ES" sz="600" spc="55">
                          <a:solidFill>
                            <a:srgbClr val="000000"/>
                          </a:solidFill>
                          <a:latin typeface="Bookman Old Style" pitchFamily="1" panose="02020603050405020304"/>
                        </a:rPr>
                        <a:t>Beltrán Novillo, Fernando Juan; Encinar Martín, Jo-séMaría </a:t>
                      </a:r>
                    </a:p>
                    <a:p>
                      <a:pPr marL="91440" marR="0" indent="0" algn="l">
                        <a:lnSpc>
                          <a:spcPts val="700"/>
                        </a:lnSpc>
                        <a:spcBef>
                          <a:spcPts val="185"/>
                        </a:spcBef>
                        <a:spcAft>
                          <a:spcPts val="0"/>
                        </a:spcAft>
                        <a:tabLst>
                          <a:tab algn="l" pos="502920"/>
                          <a:tab algn="r" pos="1143000"/>
                        </a:tabLst>
                      </a:pPr>
                      <a:r>
                        <a:rPr lang="es-ES" sz="600" spc="0">
                          <a:solidFill>
                            <a:srgbClr val="000000"/>
                          </a:solidFill>
                          <a:latin typeface="Bookman Old Style" pitchFamily="1" panose="02020603050405020304"/>
                        </a:rPr>
                        <a:t>Barriga </a:t>
                      </a:r>
                      <a:r>
                        <a:rPr lang="es-ES" sz="600" spc="0">
                          <a:solidFill>
                            <a:srgbClr val="000000"/>
                          </a:solidFill>
                          <a:latin typeface="Bookman Old Style" pitchFamily="1" panose="02020603050405020304"/>
                        </a:rPr>
                        <a:t>Ibars, </a:t>
                      </a:r>
                      <a:r>
                        <a:rPr lang="es-ES" sz="600" spc="0">
                          <a:solidFill>
                            <a:srgbClr val="000000"/>
                          </a:solidFill>
                          <a:latin typeface="Bookman Old Style" pitchFamily="1" panose="02020603050405020304"/>
                        </a:rPr>
                        <a:t>María </a:t>
                      </a:r>
                    </a:p>
                    <a:p>
                      <a:pPr marL="91440" marR="0" indent="0" algn="l">
                        <a:lnSpc>
                          <a:spcPts val="700"/>
                        </a:lnSpc>
                        <a:spcBef>
                          <a:spcPts val="25"/>
                        </a:spcBef>
                        <a:spcAft>
                          <a:spcPts val="0"/>
                        </a:spcAft>
                        <a:tabLst>
                          <a:tab algn="l" pos="502920"/>
                        </a:tabLst>
                      </a:pPr>
                      <a:r>
                        <a:rPr lang="es-ES" sz="600" spc="0">
                          <a:solidFill>
                            <a:srgbClr val="000000"/>
                          </a:solidFill>
                          <a:latin typeface="Bookman Old Style" pitchFamily="1" panose="02020603050405020304"/>
                        </a:rPr>
                        <a:t>Carmen; </a:t>
                      </a:r>
                      <a:r>
                        <a:rPr lang="es-ES" sz="600" spc="0">
                          <a:solidFill>
                            <a:srgbClr val="000000"/>
                          </a:solidFill>
                          <a:latin typeface="Bookman Old Style" pitchFamily="1" panose="02020603050405020304"/>
                        </a:rPr>
                        <a:t>Ortega Rincón, Eduardo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27635">
                <a:tc gridSpan="4">
                  <a:txBody>
                    <a:bodyPr vert="horz" anchor="t"/>
                    <a:lstStyle/>
                    <a:p>
                      <a:pPr marL="3887470" marR="0" indent="0" algn="l">
                        <a:lnSpc>
                          <a:spcPts val="900"/>
                        </a:lnSpc>
                        <a:spcBef>
                          <a:spcPts val="0"/>
                        </a:spcBef>
                        <a:spcAft>
                          <a:spcPts val="1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8" name=""/>
          <p:cNvSpPr/>
          <p:nvPr>
            <p:ph type="body" idx="10"/>
          </p:nvPr>
        </p:nvSpPr>
        <p:spPr>
          <a:xfrm>
            <a:off x="1069975" y="9731375"/>
            <a:ext cx="5562600" cy="225425"/>
          </a:xfrm>
          <a:prstGeom prst="rect">
            <a:avLst/>
          </a:prstGeom>
          <a:noFill/>
          <a:ln w="0" cmpd="sng">
            <a:noFill/>
            <a:prstDash val="solid"/>
          </a:ln>
        </p:spPr>
        <p:txBody>
          <a:bodyPr vert="horz" lIns="0" tIns="57785" rIns="0" bIns="0" anchor="t"/>
          <a:lstStyle/>
          <a:p>
            <a:pPr marL="0" marR="9144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9" name=""/>
          <p:cNvCxnSpPr/>
          <p:nvPr/>
        </p:nvCxnSpPr>
        <p:spPr>
          <a:xfrm>
            <a:off x="1069975" y="685800"/>
            <a:ext cx="5429250" cy="0"/>
          </a:xfrm>
          <a:prstGeom prst="line">
            <a:avLst/>
          </a:prstGeom>
          <a:ln w="6350" cmpd="sng">
            <a:solidFill>
              <a:srgbClr val="000000"/>
            </a:solidFill>
          </a:ln>
        </p:spPr>
      </p:cxnSp>
      <p:cxnSp>
        <p:nvCxnSpPr>
          <p:cNvPr id="10" name=""/>
          <p:cNvCxnSpPr/>
          <p:nvPr/>
        </p:nvCxnSpPr>
        <p:spPr>
          <a:xfrm>
            <a:off x="1069975" y="9735185"/>
            <a:ext cx="5429250" cy="0"/>
          </a:xfrm>
          <a:prstGeom prst="line">
            <a:avLst/>
          </a:prstGeom>
          <a:ln w="6350" cmpd="sng">
            <a:solidFill>
              <a:srgbClr val="000000"/>
            </a:solidFill>
          </a:ln>
        </p:spPr>
      </p:cxnSp>
    </p:spTree>
  </p:cSld>
  <p:clrMapOvr>
    <a:masterClrMapping/>
  </p:clrMapOvr>
</p:sld>
</file>

<file path=ppt/slides/slide2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837690" y="3556000"/>
            <a:ext cx="3937000" cy="697230"/>
          </a:xfrm>
          <a:prstGeom prst="rect">
            <a:avLst/>
          </a:prstGeom>
          <a:noFill/>
          <a:ln w="0" cmpd="sng">
            <a:noFill/>
            <a:prstDash val="solid"/>
          </a:ln>
        </p:spPr>
        <p:txBody>
          <a:bodyPr vert="horz" lIns="0" tIns="0" rIns="0" bIns="0" anchor="t"/>
          <a:lstStyle/>
          <a:p>
            <a:pPr marL="0" marR="0" indent="0" algn="ctr">
              <a:lnSpc>
                <a:spcPts val="2700"/>
              </a:lnSpc>
              <a:spcAft>
                <a:spcPts val="2795"/>
              </a:spcAft>
            </a:pPr>
            <a:r>
              <a:rPr lang="es-ES" sz="2300" spc="120">
                <a:solidFill>
                  <a:srgbClr val="000000"/>
                </a:solidFill>
                <a:latin typeface="Bookman Old Style" pitchFamily="1" panose="02020603050405020304"/>
              </a:rPr>
              <a:t>Parte II </a:t>
            </a:r>
          </a:p>
        </p:txBody>
      </p:sp>
      <p:sp>
        <p:nvSpPr>
          <p:cNvPr id="3" name=""/>
          <p:cNvSpPr/>
          <p:nvPr>
            <p:ph type="body" idx="10"/>
          </p:nvPr>
        </p:nvSpPr>
        <p:spPr>
          <a:xfrm>
            <a:off x="1837690" y="4253230"/>
            <a:ext cx="3937000" cy="5518785"/>
          </a:xfrm>
          <a:prstGeom prst="rect">
            <a:avLst/>
          </a:prstGeom>
          <a:noFill/>
          <a:ln w="0" cmpd="sng">
            <a:noFill/>
            <a:prstDash val="solid"/>
          </a:ln>
        </p:spPr>
        <p:txBody>
          <a:bodyPr vert="horz" lIns="0" tIns="0" rIns="0" bIns="0" anchor="t"/>
          <a:lstStyle/>
          <a:p>
            <a:pPr marL="1188720" marR="0" indent="0" algn="l">
              <a:lnSpc>
                <a:spcPts val="2800"/>
              </a:lnSpc>
              <a:spcAft>
                <a:spcPts val="37735"/>
              </a:spcAft>
            </a:pPr>
            <a:r>
              <a:rPr lang="es-ES" sz="2300" spc="0">
                <a:solidFill>
                  <a:srgbClr val="000000"/>
                </a:solidFill>
                <a:latin typeface="Bookman Old Style" pitchFamily="1" panose="02020603050405020304"/>
              </a:rPr>
              <a:t>Antecedentes históricos y desarrollo </a:t>
            </a:r>
          </a:p>
        </p:txBody>
      </p:sp>
      <p:sp>
        <p:nvSpPr>
          <p:cNvPr id="4" name=""/>
          <p:cNvSpPr/>
          <p:nvPr>
            <p:ph type="body" idx="10"/>
          </p:nvPr>
        </p:nvSpPr>
        <p:spPr>
          <a:xfrm>
            <a:off x="1837690" y="9772015"/>
            <a:ext cx="3937000" cy="197485"/>
          </a:xfrm>
          <a:prstGeom prst="rect">
            <a:avLst/>
          </a:prstGeom>
          <a:noFill/>
          <a:ln w="0" cmpd="sng">
            <a:noFill/>
            <a:prstDash val="solid"/>
          </a:ln>
        </p:spPr>
        <p:txBody>
          <a:bodyPr vert="horz" lIns="0" tIns="10795" rIns="0" bIns="0" anchor="t"/>
          <a:lstStyle/>
          <a:p>
            <a:pPr marL="0" marR="0" indent="0" algn="ctr">
              <a:lnSpc>
                <a:spcPts val="1400"/>
              </a:lnSpc>
              <a:spcAft>
                <a:spcPts val="40"/>
              </a:spcAft>
            </a:pPr>
            <a:r>
              <a:rPr lang="es-ES" sz="1300" spc="0">
                <a:solidFill>
                  <a:srgbClr val="000000"/>
                </a:solidFill>
                <a:latin typeface="Arial" pitchFamily="2" panose="02020603050405020304"/>
              </a:rPr>
              <a:t>1 </a:t>
            </a:r>
          </a:p>
        </p:txBody>
      </p:sp>
    </p:spTree>
  </p:cSld>
  <p:clrMapOvr>
    <a:masterClrMapping/>
  </p:clrMapOvr>
</p:sld>
</file>

<file path=ppt/slides/slide25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226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396240">
                <a:tc>
                  <a:txBody>
                    <a:bodyPr vert="horz" anchor="t"/>
                    <a:lstStyle/>
                    <a:p>
                      <a:pPr marL="113030" marR="0" indent="0" algn="l">
                        <a:lnSpc>
                          <a:spcPts val="700"/>
                        </a:lnSpc>
                        <a:spcBef>
                          <a:spcPts val="225"/>
                        </a:spcBef>
                        <a:spcAft>
                          <a:spcPts val="2110"/>
                        </a:spcAft>
                      </a:pPr>
                      <a:r>
                        <a:rPr lang="es-ES" sz="600" spc="0">
                          <a:solidFill>
                            <a:srgbClr val="000000"/>
                          </a:solidFill>
                          <a:latin typeface="Bookman Old Style" pitchFamily="1" panose="02020603050405020304"/>
                        </a:rPr>
                        <a:t>Zamoro Madera, Ángel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68580" indent="0" algn="just">
                        <a:lnSpc>
                          <a:spcPts val="700"/>
                        </a:lnSpc>
                        <a:spcBef>
                          <a:spcPts val="260"/>
                        </a:spcBef>
                        <a:spcAft>
                          <a:spcPts val="10"/>
                        </a:spcAft>
                      </a:pPr>
                      <a:r>
                        <a:rPr lang="es-ES" sz="600" spc="0">
                          <a:solidFill>
                            <a:srgbClr val="000000"/>
                          </a:solidFill>
                          <a:latin typeface="Bookman Old Style" pitchFamily="1" panose="02020603050405020304"/>
                        </a:rPr>
                        <a:t>Estudio y determinación de clorpirifos y otros pesticidas presentes en sus formulaciones. Apli- caciones de métodos semiautomáticos y qui- miométricos de análisis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50"/>
                        </a:spcBef>
                        <a:spcAft>
                          <a:spcPts val="2085"/>
                        </a:spcAft>
                      </a:pPr>
                      <a:r>
                        <a:rPr lang="es-ES" sz="600" spc="0">
                          <a:solidFill>
                            <a:srgbClr val="000000"/>
                          </a:solidFill>
                          <a:latin typeface="Bookman Old Style" pitchFamily="1" panose="02020603050405020304"/>
                        </a:rPr>
                        <a:t>04/10/1993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0" indent="0" algn="l">
                        <a:lnSpc>
                          <a:spcPts val="700"/>
                        </a:lnSpc>
                        <a:spcBef>
                          <a:spcPts val="255"/>
                        </a:spcBef>
                        <a:spcAft>
                          <a:spcPts val="710"/>
                        </a:spcAft>
                      </a:pPr>
                      <a:r>
                        <a:rPr lang="es-ES" sz="600" spc="0">
                          <a:solidFill>
                            <a:srgbClr val="000000"/>
                          </a:solidFill>
                          <a:latin typeface="Bookman Old Style" pitchFamily="1" panose="02020603050405020304"/>
                        </a:rPr>
                        <a:t>Salinas López, Francisco; Espinosa Mansilla, Anun-ciación </a:t>
                      </a:r>
                    </a:p>
                  </a:txBody>
                  <a:tcPr anchor="t"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28956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Cáceres Pavón, Luis Eladio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
                        </a:spcAft>
                      </a:pPr>
                      <a:r>
                        <a:rPr lang="es-ES" sz="600" spc="20">
                          <a:solidFill>
                            <a:srgbClr val="000000"/>
                          </a:solidFill>
                          <a:latin typeface="Bookman Old Style" pitchFamily="1" panose="02020603050405020304"/>
                        </a:rPr>
                        <a:t>Reacciones diels-alder con nitroolefinas deri- vadas de azúcares. Síntesis y reactividad de ciclohexenil-derivados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29/10/1993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5"/>
                        </a:spcAft>
                      </a:pPr>
                      <a:r>
                        <a:rPr lang="es-ES" sz="600" spc="35">
                          <a:solidFill>
                            <a:srgbClr val="000000"/>
                          </a:solidFill>
                          <a:latin typeface="Bookman Old Style" pitchFamily="1" panose="02020603050405020304"/>
                        </a:rPr>
                        <a:t>Román Galán, Emilio; Se-rrano Blázquez, JoséAnto-nio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705"/>
                        </a:spcAft>
                      </a:pPr>
                      <a:r>
                        <a:rPr lang="es-ES" sz="600" spc="0">
                          <a:solidFill>
                            <a:srgbClr val="000000"/>
                          </a:solidFill>
                          <a:latin typeface="Bookman Old Style" pitchFamily="1" panose="02020603050405020304"/>
                        </a:rPr>
                        <a:t>Botello Cambero, Emilia Carmen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10"/>
                        </a:spcAft>
                      </a:pPr>
                      <a:r>
                        <a:rPr lang="es-ES" sz="600" spc="0">
                          <a:solidFill>
                            <a:srgbClr val="000000"/>
                          </a:solidFill>
                          <a:latin typeface="Bookman Old Style" pitchFamily="1" panose="02020603050405020304"/>
                        </a:rPr>
                        <a:t>Análisis de la replicación de choque térmico mediante la clonación del gen rpoh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90"/>
                        </a:spcAft>
                      </a:pPr>
                      <a:r>
                        <a:rPr lang="es-ES" sz="600" spc="0">
                          <a:solidFill>
                            <a:srgbClr val="000000"/>
                          </a:solidFill>
                          <a:latin typeface="Bookman Old Style" pitchFamily="1" panose="02020603050405020304"/>
                        </a:rPr>
                        <a:t>14/03/1994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705"/>
                        </a:spcAft>
                      </a:pPr>
                      <a:r>
                        <a:rPr lang="es-ES" sz="600" spc="0">
                          <a:solidFill>
                            <a:srgbClr val="000000"/>
                          </a:solidFill>
                          <a:latin typeface="Bookman Old Style" pitchFamily="1" panose="02020603050405020304"/>
                        </a:rPr>
                        <a:t>Jiménez Sánchez, Alfonso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00"/>
                        </a:spcAft>
                      </a:pPr>
                      <a:r>
                        <a:rPr lang="es-ES" sz="600" spc="0">
                          <a:solidFill>
                            <a:srgbClr val="000000"/>
                          </a:solidFill>
                          <a:latin typeface="Bookman Old Style" pitchFamily="1" panose="02020603050405020304"/>
                        </a:rPr>
                        <a:t>Montanero Moran, Manuel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965960"/>
                        </a:tabLst>
                      </a:pPr>
                      <a:r>
                        <a:rPr lang="es-ES" sz="600" spc="0">
                          <a:solidFill>
                            <a:srgbClr val="000000"/>
                          </a:solidFill>
                          <a:latin typeface="Bookman Old Style" pitchFamily="1" panose="02020603050405020304"/>
                        </a:rPr>
                        <a:t>Aportación de nuevos elementos </a:t>
                      </a:r>
                      <a:r>
                        <a:rPr lang="es-ES" sz="600" spc="0">
                          <a:solidFill>
                            <a:srgbClr val="000000"/>
                          </a:solidFill>
                          <a:latin typeface="Bookman Old Style" pitchFamily="1" panose="02020603050405020304"/>
                        </a:rPr>
                        <a:t>al mode- </a:t>
                      </a:r>
                    </a:p>
                    <a:p>
                      <a:pPr marL="91440" marR="68580" indent="0" algn="just">
                        <a:lnSpc>
                          <a:spcPts val="700"/>
                        </a:lnSpc>
                        <a:spcBef>
                          <a:spcPts val="0"/>
                        </a:spcBef>
                        <a:spcAft>
                          <a:spcPts val="10"/>
                        </a:spcAft>
                      </a:pPr>
                      <a:r>
                        <a:rPr lang="es-ES" sz="600" spc="0">
                          <a:solidFill>
                            <a:srgbClr val="000000"/>
                          </a:solidFill>
                          <a:latin typeface="Bookman Old Style" pitchFamily="1" panose="02020603050405020304"/>
                        </a:rPr>
                        <a:t>lo constructivista de enseñanza/aprendizaje. Aplicaciones a la enseñanza de la física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14/04/1994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Suero López, María Isa-</a:t>
                      </a:r>
                      <a:r>
                        <a:rPr lang="es-ES" sz="100">
                          <a:solidFill>
                            <a:srgbClr val="000000"/>
                          </a:solidFill>
                          <a:latin typeface="Arial" pitchFamily="2" panose="02020603050405020304"/>
                        </a:rPr>
                        <a:t> </a:t>
                      </a:r>
                    </a:p>
                    <a:p>
                      <a:pPr marL="91440" marR="0" indent="0" algn="l">
                        <a:lnSpc>
                          <a:spcPts val="700"/>
                        </a:lnSpc>
                        <a:spcBef>
                          <a:spcPts val="0"/>
                        </a:spcBef>
                        <a:spcAft>
                          <a:spcPts val="10"/>
                        </a:spcAft>
                        <a:tabLst>
                          <a:tab algn="r" pos="1143000"/>
                        </a:tabLst>
                      </a:pPr>
                      <a:r>
                        <a:rPr lang="es-ES" sz="600" spc="0">
                          <a:solidFill>
                            <a:srgbClr val="000000"/>
                          </a:solidFill>
                          <a:latin typeface="Bookman Old Style" pitchFamily="1" panose="02020603050405020304"/>
                        </a:rPr>
                        <a:t>bel; Pérez Rodríguez, </a:t>
                      </a:r>
                      <a:r>
                        <a:rPr lang="es-ES" sz="600" spc="0">
                          <a:solidFill>
                            <a:srgbClr val="000000"/>
                          </a:solidFill>
                          <a:latin typeface="Bookman Old Style" pitchFamily="1" panose="02020603050405020304"/>
                        </a:rPr>
                        <a:t>´An-</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gel Luis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Jurado Vargas, Miguel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Medida y análisis de uranio, torio y radio por espectrometría de partículas alfa. Aplicación a muestras líquidas medioambientales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25/05/1994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Sánchez, </a:t>
                      </a:r>
                      <a:r>
                        <a:rPr lang="es-ES" sz="600" spc="0">
                          <a:solidFill>
                            <a:srgbClr val="000000"/>
                          </a:solidFill>
                          <a:latin typeface="Bookman Old Style" pitchFamily="1" panose="02020603050405020304"/>
                        </a:rPr>
                        <a:t>Alejan-</a:t>
                      </a:r>
                      <a:r>
                        <a:rPr lang="es-ES" sz="100">
                          <a:solidFill>
                            <a:srgbClr val="000000"/>
                          </a:solidFill>
                          <a:latin typeface="Arial" pitchFamily="2" panose="02020603050405020304"/>
                        </a:rPr>
                        <a:t> </a:t>
                      </a:r>
                    </a:p>
                    <a:p>
                      <a:pPr marL="91440" marR="0" indent="0" algn="l">
                        <a:lnSpc>
                          <a:spcPts val="700"/>
                        </a:lnSpc>
                        <a:spcBef>
                          <a:spcPts val="0"/>
                        </a:spcBef>
                        <a:spcAft>
                          <a:spcPts val="730"/>
                        </a:spcAft>
                      </a:pPr>
                      <a:r>
                        <a:rPr lang="es-ES" sz="600" spc="0">
                          <a:solidFill>
                            <a:srgbClr val="000000"/>
                          </a:solidFill>
                          <a:latin typeface="Bookman Old Style" pitchFamily="1" panose="02020603050405020304"/>
                        </a:rPr>
                        <a:t>dro; Vera Tomé, Feliciano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30"/>
                        </a:spcAft>
                      </a:pPr>
                      <a:r>
                        <a:rPr lang="es-ES" sz="600" spc="0">
                          <a:solidFill>
                            <a:srgbClr val="000000"/>
                          </a:solidFill>
                          <a:latin typeface="Bookman Old Style" pitchFamily="1" panose="02020603050405020304"/>
                        </a:rPr>
                        <a:t>S´achez Peña, Montserrat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30"/>
                        </a:spcAft>
                      </a:pPr>
                      <a:r>
                        <a:rPr lang="es-ES" sz="600" spc="0">
                          <a:solidFill>
                            <a:srgbClr val="000000"/>
                          </a:solidFill>
                          <a:latin typeface="Bookman Old Style" pitchFamily="1" panose="02020603050405020304"/>
                        </a:rPr>
                        <a:t>Determinación de pesticidas derivados de naf- taleno y de sulfamidas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18/06/1994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Acedo Valenzuela, María </a:t>
                      </a:r>
                    </a:p>
                    <a:p>
                      <a:pPr marL="91440" marR="0" indent="0" algn="l">
                        <a:lnSpc>
                          <a:spcPts val="700"/>
                        </a:lnSpc>
                        <a:spcBef>
                          <a:spcPts val="5"/>
                        </a:spcBef>
                        <a:spcAft>
                          <a:spcPts val="35"/>
                        </a:spcAft>
                        <a:tabLst>
                          <a:tab algn="l" pos="457200"/>
                          <a:tab algn="r" pos="1143000"/>
                        </a:tabLst>
                      </a:pPr>
                      <a:r>
                        <a:rPr lang="es-ES" sz="600" spc="0">
                          <a:solidFill>
                            <a:srgbClr val="000000"/>
                          </a:solidFill>
                          <a:latin typeface="Bookman Old Style" pitchFamily="1" panose="02020603050405020304"/>
                        </a:rPr>
                        <a:t>Isabel; </a:t>
                      </a:r>
                      <a:r>
                        <a:rPr lang="es-ES" sz="600" spc="0">
                          <a:solidFill>
                            <a:srgbClr val="000000"/>
                          </a:solidFill>
                          <a:latin typeface="Bookman Old Style" pitchFamily="1" panose="02020603050405020304"/>
                        </a:rPr>
                        <a:t>Salinas </a:t>
                      </a:r>
                      <a:r>
                        <a:rPr lang="es-ES" sz="600" spc="0">
                          <a:solidFill>
                            <a:srgbClr val="000000"/>
                          </a:solidFill>
                          <a:latin typeface="Bookman Old Style" pitchFamily="1" panose="02020603050405020304"/>
                        </a:rPr>
                        <a:t>López, </a:t>
                      </a:r>
                      <a:br/>
                      <a:r>
                        <a:rPr lang="es-ES" sz="600" spc="0">
                          <a:solidFill>
                            <a:srgbClr val="000000"/>
                          </a:solidFill>
                          <a:latin typeface="Bookman Old Style" pitchFamily="1" panose="02020603050405020304"/>
                        </a:rPr>
                        <a:t>Francisco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55"/>
                        </a:spcAft>
                      </a:pPr>
                      <a:r>
                        <a:rPr lang="es-ES" sz="600" spc="0">
                          <a:solidFill>
                            <a:srgbClr val="000000"/>
                          </a:solidFill>
                          <a:latin typeface="Bookman Old Style" pitchFamily="1" panose="02020603050405020304"/>
                        </a:rPr>
                        <a:t>Pedrera Pallero, María Isabel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0"/>
                        </a:spcAft>
                      </a:pPr>
                      <a:r>
                        <a:rPr lang="es-ES" sz="600" spc="0">
                          <a:solidFill>
                            <a:srgbClr val="000000"/>
                          </a:solidFill>
                          <a:latin typeface="Bookman Old Style" pitchFamily="1" panose="02020603050405020304"/>
                        </a:rPr>
                        <a:t>Estudio in vivo e in vitro de teicoplanina so- bre la respuesta inmune, en comparación con vancomicina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40"/>
                        </a:spcAft>
                      </a:pPr>
                      <a:r>
                        <a:rPr lang="es-ES" sz="600" spc="0">
                          <a:solidFill>
                            <a:srgbClr val="000000"/>
                          </a:solidFill>
                          <a:latin typeface="Bookman Old Style" pitchFamily="1" panose="02020603050405020304"/>
                        </a:rPr>
                        <a:t>23/06/1994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Barriga Ibars, María Car-</a:t>
                      </a:r>
                      <a:r>
                        <a:rPr lang="es-ES" sz="100">
                          <a:solidFill>
                            <a:srgbClr val="000000"/>
                          </a:solidFill>
                          <a:latin typeface="Arial" pitchFamily="2" panose="02020603050405020304"/>
                        </a:rPr>
                        <a:t> </a:t>
                      </a:r>
                    </a:p>
                    <a:p>
                      <a:pPr marL="91440" marR="0" indent="0" algn="l">
                        <a:lnSpc>
                          <a:spcPts val="700"/>
                        </a:lnSpc>
                        <a:spcBef>
                          <a:spcPts val="5"/>
                        </a:spcBef>
                        <a:spcAft>
                          <a:spcPts val="60"/>
                        </a:spcAft>
                        <a:tabLst>
                          <a:tab algn="l" pos="320040"/>
                          <a:tab algn="r" pos="1143000"/>
                        </a:tabLst>
                      </a:pPr>
                      <a:r>
                        <a:rPr lang="es-ES" sz="600" spc="0">
                          <a:solidFill>
                            <a:srgbClr val="000000"/>
                          </a:solidFill>
                          <a:latin typeface="Bookman Old Style" pitchFamily="1" panose="02020603050405020304"/>
                        </a:rPr>
                        <a:t>men; </a:t>
                      </a: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Morati-</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13690">
                <a:tc>
                  <a:txBody>
                    <a:bodyPr vert="horz" anchor="t"/>
                    <a:lstStyle/>
                    <a:p>
                      <a:pPr marL="113030" marR="0" indent="0" algn="l">
                        <a:lnSpc>
                          <a:spcPts val="700"/>
                        </a:lnSpc>
                        <a:spcBef>
                          <a:spcPts val="0"/>
                        </a:spcBef>
                        <a:spcAft>
                          <a:spcPts val="1595"/>
                        </a:spcAft>
                      </a:pPr>
                      <a:r>
                        <a:rPr lang="es-ES" sz="600" spc="0">
                          <a:solidFill>
                            <a:srgbClr val="000000"/>
                          </a:solidFill>
                          <a:latin typeface="Bookman Old Style" pitchFamily="1" panose="02020603050405020304"/>
                        </a:rPr>
                        <a:t>Guijo Sánchez, María Isabel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200"/>
                        </a:spcAft>
                      </a:pPr>
                      <a:r>
                        <a:rPr lang="es-ES" sz="600" spc="0">
                          <a:solidFill>
                            <a:srgbClr val="000000"/>
                          </a:solidFill>
                          <a:latin typeface="Bookman Old Style" pitchFamily="1" panose="02020603050405020304"/>
                        </a:rPr>
                        <a:t>Estudio de la estructura del nucleoide de </a:t>
                      </a:r>
                      <a:r>
                        <a:rPr lang="es-ES" sz="600" i="1" spc="0">
                          <a:solidFill>
                            <a:srgbClr val="000000"/>
                          </a:solidFill>
                          <a:latin typeface="Bookman Old Style" pitchFamily="1" panose="02020603050405020304"/>
                        </a:rPr>
                        <a:t>es- chericia coli </a:t>
                      </a:r>
                      <a:r>
                        <a:rPr lang="es-ES" sz="600" spc="0">
                          <a:solidFill>
                            <a:srgbClr val="000000"/>
                          </a:solidFill>
                          <a:latin typeface="Bookman Old Style" pitchFamily="1" panose="02020603050405020304"/>
                        </a:rPr>
                        <a:t>por reordenaciones cromosómicas dirigidas mediante transposones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80"/>
                        </a:spcAft>
                      </a:pPr>
                      <a:r>
                        <a:rPr lang="es-ES" sz="600" spc="0">
                          <a:solidFill>
                            <a:srgbClr val="000000"/>
                          </a:solidFill>
                          <a:latin typeface="Bookman Old Style" pitchFamily="1" panose="02020603050405020304"/>
                        </a:rPr>
                        <a:t>06/07/1994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595"/>
                        </a:spcAft>
                      </a:pPr>
                      <a:r>
                        <a:rPr lang="es-ES" sz="600" spc="0">
                          <a:solidFill>
                            <a:srgbClr val="000000"/>
                          </a:solidFill>
                          <a:latin typeface="Bookman Old Style" pitchFamily="1" panose="02020603050405020304"/>
                        </a:rPr>
                        <a:t>Rebollo Feria, JoséEmilio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550"/>
                        </a:spcAft>
                      </a:pPr>
                      <a:r>
                        <a:rPr lang="es-ES" sz="600" spc="0">
                          <a:solidFill>
                            <a:srgbClr val="000000"/>
                          </a:solidFill>
                          <a:latin typeface="Bookman Old Style" pitchFamily="1" panose="02020603050405020304"/>
                        </a:rPr>
                        <a:t>Dur´an Valle, Carlos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274320" marR="68580" indent="0" algn="l">
                        <a:lnSpc>
                          <a:spcPts val="400"/>
                        </a:lnSpc>
                        <a:spcBef>
                          <a:spcPts val="0"/>
                        </a:spcBef>
                        <a:spcAft>
                          <a:spcPts val="0"/>
                        </a:spcAft>
                      </a:pPr>
                      <a:r>
                        <a:rPr lang="es-ES" sz="600" spc="45">
                          <a:solidFill>
                            <a:srgbClr val="000000"/>
                          </a:solidFill>
                          <a:latin typeface="Bookman Old Style" pitchFamily="1" panose="02020603050405020304"/>
                        </a:rPr>
                        <a:t>Síntesis y estudios estructurales de amidas, y amidinas derivadas de carbohidra- tos. </a:t>
                      </a:r>
                    </a:p>
                    <a:p>
                      <a:pPr marL="91440" marR="0" indent="0" algn="l">
                        <a:lnSpc>
                          <a:spcPts val="200"/>
                        </a:lnSpc>
                        <a:spcBef>
                          <a:spcPts val="0"/>
                        </a:spcBef>
                        <a:spcAft>
                          <a:spcPts val="985"/>
                        </a:spcAft>
                        <a:tabLst>
                          <a:tab algn="l" pos="3154680"/>
                          <a:tab algn="r" pos="3794760"/>
                        </a:tabLst>
                      </a:pPr>
                      <a:r>
                        <a:rPr lang="es-ES" sz="600" spc="-515">
                          <a:solidFill>
                            <a:srgbClr val="000000"/>
                          </a:solidFill>
                          <a:latin typeface="Bookman Old Style" pitchFamily="1" panose="02020603050405020304"/>
                        </a:rPr>
                        <a:t>Jiménez </a:t>
                      </a:r>
                      <a:r>
                        <a:rPr lang="es-ES" sz="600" spc="-515">
                          <a:solidFill>
                            <a:srgbClr val="000000"/>
                          </a:solidFill>
                          <a:latin typeface="Bookman Old Style" pitchFamily="1" panose="02020603050405020304"/>
                        </a:rPr>
                        <a:t>Requejo, </a:t>
                      </a:r>
                      <a:r>
                        <a:rPr lang="es-ES" sz="600" baseline="30000" spc="-515">
                          <a:solidFill>
                            <a:srgbClr val="000000"/>
                          </a:solidFill>
                          <a:latin typeface="Bookman Old Style" pitchFamily="1" panose="02020603050405020304"/>
                        </a:rPr>
                        <a:t>José</a:t>
                      </a:r>
                      <a:r>
                        <a:rPr lang="es-ES" sz="600" spc="-515">
                          <a:solidFill>
                            <a:srgbClr val="000000"/>
                          </a:solidFill>
                          <a:latin typeface="Bookman Old Style" pitchFamily="1" panose="02020603050405020304"/>
                        </a:rPr>
                        <a:t>tioamidas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35"/>
                        </a:spcAft>
                      </a:pPr>
                      <a:r>
                        <a:rPr lang="es-ES" sz="600" spc="0">
                          <a:solidFill>
                            <a:srgbClr val="000000"/>
                          </a:solidFill>
                          <a:latin typeface="Bookman Old Style" pitchFamily="1" panose="02020603050405020304"/>
                        </a:rPr>
                        <a:t>14/07/1994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640"/>
                        </a:spcBef>
                        <a:spcAft>
                          <a:spcPts val="0"/>
                        </a:spcAft>
                        <a:tabLst>
                          <a:tab algn="l" pos="320040"/>
                          <a:tab algn="r" pos="1143000"/>
                        </a:tabLst>
                      </a:pPr>
                      <a:r>
                        <a:rPr lang="es-ES" sz="600" spc="0">
                          <a:solidFill>
                            <a:srgbClr val="000000"/>
                          </a:solidFill>
                          <a:latin typeface="Bookman Old Style" pitchFamily="1" panose="02020603050405020304"/>
                        </a:rPr>
                        <a:t>Luis; </a:t>
                      </a:r>
                      <a:r>
                        <a:rPr lang="es-ES" sz="600" spc="0">
                          <a:solidFill>
                            <a:srgbClr val="000000"/>
                          </a:solidFill>
                          <a:latin typeface="Bookman Old Style" pitchFamily="1" panose="02020603050405020304"/>
                        </a:rPr>
                        <a:t>Babiano </a:t>
                      </a:r>
                      <a:r>
                        <a:rPr lang="es-ES" sz="600" spc="0">
                          <a:solidFill>
                            <a:srgbClr val="000000"/>
                          </a:solidFill>
                          <a:latin typeface="Bookman Old Style" pitchFamily="1" panose="02020603050405020304"/>
                        </a:rPr>
                        <a:t>Caballero, </a:t>
                      </a:r>
                    </a:p>
                    <a:p>
                      <a:pPr marL="91440" marR="0" indent="0" algn="l">
                        <a:lnSpc>
                          <a:spcPts val="700"/>
                        </a:lnSpc>
                        <a:spcBef>
                          <a:spcPts val="0"/>
                        </a:spcBef>
                        <a:spcAft>
                          <a:spcPts val="155"/>
                        </a:spcAft>
                      </a:pPr>
                      <a:r>
                        <a:rPr lang="es-ES" sz="600" spc="0">
                          <a:solidFill>
                            <a:srgbClr val="000000"/>
                          </a:solidFill>
                          <a:latin typeface="Bookman Old Style" pitchFamily="1" panose="02020603050405020304"/>
                        </a:rPr>
                        <a:t>Reyes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71145">
                <a:tc>
                  <a:txBody>
                    <a:bodyPr vert="horz" anchor="t"/>
                    <a:lstStyle/>
                    <a:p>
                      <a:pPr marL="113030" marR="0" indent="0" algn="l">
                        <a:lnSpc>
                          <a:spcPts val="700"/>
                        </a:lnSpc>
                        <a:spcBef>
                          <a:spcPts val="0"/>
                        </a:spcBef>
                        <a:spcAft>
                          <a:spcPts val="1430"/>
                        </a:spcAft>
                      </a:pPr>
                      <a:r>
                        <a:rPr lang="es-ES" sz="600" spc="0">
                          <a:solidFill>
                            <a:srgbClr val="000000"/>
                          </a:solidFill>
                          <a:latin typeface="Bookman Old Style" pitchFamily="1" panose="02020603050405020304"/>
                        </a:rPr>
                        <a:t>Moreno del Pozo, JoséEstudio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320040" marR="68580" indent="0" algn="l">
                        <a:lnSpc>
                          <a:spcPts val="400"/>
                        </a:lnSpc>
                        <a:spcBef>
                          <a:spcPts val="0"/>
                        </a:spcBef>
                        <a:spcAft>
                          <a:spcPts val="0"/>
                        </a:spcAft>
                      </a:pPr>
                      <a:r>
                        <a:rPr lang="es-ES" sz="600" spc="40">
                          <a:solidFill>
                            <a:srgbClr val="000000"/>
                          </a:solidFill>
                          <a:latin typeface="Bookman Old Style" pitchFamily="1" panose="02020603050405020304"/>
                        </a:rPr>
                        <a:t>de una nueva metodología para la de- de los parámetros de la ecuación de young </a:t>
                      </a:r>
                    </a:p>
                    <a:p>
                      <a:pPr marL="91440" marR="0" indent="0" algn="l">
                        <a:lnSpc>
                          <a:spcPts val="200"/>
                        </a:lnSpc>
                        <a:spcBef>
                          <a:spcPts val="0"/>
                        </a:spcBef>
                        <a:spcAft>
                          <a:spcPts val="840"/>
                        </a:spcAft>
                      </a:pPr>
                      <a:r>
                        <a:rPr lang="es-ES" sz="600" spc="0">
                          <a:solidFill>
                            <a:srgbClr val="000000"/>
                          </a:solidFill>
                          <a:latin typeface="Bookman Old Style" pitchFamily="1" panose="02020603050405020304"/>
                        </a:rPr>
                        <a:t>Morales Bruque, </a:t>
                      </a:r>
                      <a:r>
                        <a:rPr lang="es-ES" sz="600" baseline="30000" spc="0">
                          <a:solidFill>
                            <a:srgbClr val="000000"/>
                          </a:solidFill>
                          <a:latin typeface="Bookman Old Style" pitchFamily="1" panose="02020603050405020304"/>
                        </a:rPr>
                        <a:t>José</a:t>
                      </a:r>
                      <a:r>
                        <a:rPr lang="es-ES" sz="600" spc="0">
                          <a:solidFill>
                            <a:srgbClr val="000000"/>
                          </a:solidFill>
                          <a:latin typeface="Bookman Old Style" pitchFamily="1" panose="02020603050405020304"/>
                        </a:rPr>
                        <a:t>terminación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15/09/1994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45"/>
                        </a:spcAft>
                      </a:pPr>
                      <a:r>
                        <a:rPr lang="es-ES" sz="600" spc="0">
                          <a:solidFill>
                            <a:srgbClr val="000000"/>
                          </a:solidFill>
                          <a:latin typeface="Bookman Old Style" pitchFamily="1" panose="02020603050405020304"/>
                        </a:rPr>
                        <a:t>Nogués Chaves, Manuel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55"/>
                        </a:spcAft>
                      </a:pPr>
                      <a:r>
                        <a:rPr lang="es-ES" sz="600" spc="25">
                          <a:solidFill>
                            <a:srgbClr val="000000"/>
                          </a:solidFill>
                          <a:latin typeface="Bookman Old Style" pitchFamily="1" panose="02020603050405020304"/>
                        </a:rPr>
                        <a:t>Estudio sobre la influencia del envejecimiento en las propiedades funcionales y estructurales del complejo glucogenolítico-retículo sarcoplás- mico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30"/>
                        </a:spcAft>
                      </a:pPr>
                      <a:r>
                        <a:rPr lang="es-ES" sz="600" spc="0">
                          <a:solidFill>
                            <a:srgbClr val="000000"/>
                          </a:solidFill>
                          <a:latin typeface="Bookman Old Style" pitchFamily="1" panose="02020603050405020304"/>
                        </a:rPr>
                        <a:t>19/09/1994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755"/>
                        </a:spcAft>
                      </a:pPr>
                      <a:r>
                        <a:rPr lang="es-ES" sz="600" spc="20">
                          <a:solidFill>
                            <a:srgbClr val="000000"/>
                          </a:solidFill>
                          <a:latin typeface="Bookman Old Style" pitchFamily="1" panose="02020603050405020304"/>
                        </a:rPr>
                        <a:t>Gutiérrez Merino, Carlos; García Martín, María Ele-na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730"/>
                        </a:spcAft>
                      </a:pPr>
                      <a:r>
                        <a:rPr lang="es-ES" sz="600" spc="0">
                          <a:solidFill>
                            <a:srgbClr val="000000"/>
                          </a:solidFill>
                          <a:latin typeface="Bookman Old Style" pitchFamily="1" panose="02020603050405020304"/>
                        </a:rPr>
                        <a:t>González Velasco, Miguel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Inferencias en procesos de ramificación modifi- cada. Aplicaciones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715"/>
                        </a:spcAft>
                      </a:pPr>
                      <a:r>
                        <a:rPr lang="es-ES" sz="600" spc="0">
                          <a:solidFill>
                            <a:srgbClr val="000000"/>
                          </a:solidFill>
                          <a:latin typeface="Bookman Old Style" pitchFamily="1" panose="02020603050405020304"/>
                        </a:rPr>
                        <a:t>14/10/1994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730"/>
                        </a:spcAft>
                      </a:pPr>
                      <a:r>
                        <a:rPr lang="es-ES" sz="600" spc="0">
                          <a:solidFill>
                            <a:srgbClr val="000000"/>
                          </a:solidFill>
                          <a:latin typeface="Bookman Old Style" pitchFamily="1" panose="02020603050405020304"/>
                        </a:rPr>
                        <a:t>Molina Fernández,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90"/>
                        </a:spcAft>
                      </a:pPr>
                      <a:r>
                        <a:rPr lang="es-ES" sz="600" spc="0">
                          <a:solidFill>
                            <a:srgbClr val="000000"/>
                          </a:solidFill>
                          <a:latin typeface="Bookman Old Style" pitchFamily="1" panose="02020603050405020304"/>
                        </a:rPr>
                        <a:t>Forner Estévez, María Ángeles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Influencia de las variaciones neuroendocrinas inducidas por el stress por actividad física so- bre el proceso fagocítico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70"/>
                        </a:spcAft>
                      </a:pPr>
                      <a:r>
                        <a:rPr lang="es-ES" sz="600" spc="0">
                          <a:solidFill>
                            <a:srgbClr val="000000"/>
                          </a:solidFill>
                          <a:latin typeface="Bookman Old Style" pitchFamily="1" panose="02020603050405020304"/>
                        </a:rPr>
                        <a:t>17/11/1994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35">
                          <a:solidFill>
                            <a:srgbClr val="000000"/>
                          </a:solidFill>
                          <a:latin typeface="Bookman Old Style" pitchFamily="1" panose="02020603050405020304"/>
                        </a:rPr>
                        <a:t>Ortega Rincón, Eduardo; Barriga Ibars, María Car-men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0670">
                <a:tc>
                  <a:txBody>
                    <a:bodyPr vert="horz" anchor="t"/>
                    <a:lstStyle/>
                    <a:p>
                      <a:pPr marL="113030" marR="0" indent="0" algn="l">
                        <a:lnSpc>
                          <a:spcPts val="700"/>
                        </a:lnSpc>
                        <a:spcBef>
                          <a:spcPts val="0"/>
                        </a:spcBef>
                        <a:spcAft>
                          <a:spcPts val="1330"/>
                        </a:spcAft>
                      </a:pPr>
                      <a:r>
                        <a:rPr lang="es-ES" sz="600" spc="0">
                          <a:solidFill>
                            <a:srgbClr val="000000"/>
                          </a:solidFill>
                          <a:latin typeface="Bookman Old Style" pitchFamily="1" panose="02020603050405020304"/>
                        </a:rPr>
                        <a:t>Valenzuela Claros, Juan Cristobal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Estudio in vitro de la formación de complejos de coordinación de iones dispositivos con el re- gulador de glucolisis y gluconeogénesis fructosa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20"/>
                        </a:spcAft>
                      </a:pPr>
                      <a:r>
                        <a:rPr lang="es-ES" sz="600" spc="0">
                          <a:solidFill>
                            <a:srgbClr val="000000"/>
                          </a:solidFill>
                          <a:latin typeface="Bookman Old Style" pitchFamily="1" panose="02020603050405020304"/>
                        </a:rPr>
                        <a:t>25/11/1994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l">
                        <a:lnSpc>
                          <a:spcPts val="700"/>
                        </a:lnSpc>
                        <a:spcBef>
                          <a:spcPts val="0"/>
                        </a:spcBef>
                        <a:spcAft>
                          <a:spcPts val="0"/>
                        </a:spcAft>
                      </a:pPr>
                      <a:r>
                        <a:rPr lang="es-ES" sz="600" spc="20">
                          <a:solidFill>
                            <a:srgbClr val="000000"/>
                          </a:solidFill>
                          <a:latin typeface="Bookman Old Style" pitchFamily="1" panose="02020603050405020304"/>
                        </a:rPr>
                        <a:t>Cameselle Viña, JoséCar-los; Bernalte García, Álva-ro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10"/>
                        </a:spcAft>
                      </a:pPr>
                      <a:r>
                        <a:rPr lang="es-ES" sz="600" spc="0">
                          <a:solidFill>
                            <a:srgbClr val="000000"/>
                          </a:solidFill>
                          <a:latin typeface="Bookman Old Style" pitchFamily="1" panose="02020603050405020304"/>
                        </a:rPr>
                        <a:t>2,6-bisfosfato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Chaves Lobón, Natividad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68580" indent="0" algn="l">
                        <a:lnSpc>
                          <a:spcPts val="500"/>
                        </a:lnSpc>
                        <a:spcBef>
                          <a:spcPts val="0"/>
                        </a:spcBef>
                        <a:spcAft>
                          <a:spcPts val="0"/>
                        </a:spcAft>
                      </a:pPr>
                      <a:r>
                        <a:rPr lang="es-ES" sz="600" spc="0">
                          <a:solidFill>
                            <a:srgbClr val="000000"/>
                          </a:solidFill>
                          <a:latin typeface="Bookman Old Style" pitchFamily="1" panose="02020603050405020304"/>
                        </a:rPr>
                        <a:t>Variación cuantitativa y cualitativa de los fla- vonoides del exudado de </a:t>
                      </a:r>
                      <a:r>
                        <a:rPr lang="es-ES" sz="600" i="1" spc="0">
                          <a:solidFill>
                            <a:srgbClr val="000000"/>
                          </a:solidFill>
                          <a:latin typeface="Bookman Old Style" pitchFamily="1" panose="02020603050405020304"/>
                        </a:rPr>
                        <a:t>cistus ladanifer </a:t>
                      </a:r>
                      <a:r>
                        <a:rPr lang="es-ES" sz="600" spc="0">
                          <a:solidFill>
                            <a:srgbClr val="000000"/>
                          </a:solidFill>
                          <a:latin typeface="Bookman Old Style" pitchFamily="1" panose="02020603050405020304"/>
                        </a:rPr>
                        <a:t>l. Co- respuesta a diferentes factores ecológicos </a:t>
                      </a:r>
                    </a:p>
                    <a:p>
                      <a:pPr marL="91440" marR="0" indent="0" algn="l">
                        <a:lnSpc>
                          <a:spcPts val="500"/>
                        </a:lnSpc>
                        <a:spcBef>
                          <a:spcPts val="0"/>
                        </a:spcBef>
                        <a:spcAft>
                          <a:spcPts val="165"/>
                        </a:spcAft>
                        <a:tabLst>
                          <a:tab algn="l" pos="3200400"/>
                          <a:tab algn="r" pos="3794760"/>
                        </a:tabLst>
                      </a:pPr>
                      <a:r>
                        <a:rPr lang="es-ES" sz="600" spc="-585">
                          <a:solidFill>
                            <a:srgbClr val="000000"/>
                          </a:solidFill>
                          <a:latin typeface="Bookman Old Style" pitchFamily="1" panose="02020603050405020304"/>
                        </a:rPr>
                        <a:t>Escudero </a:t>
                      </a:r>
                      <a:r>
                        <a:rPr lang="es-ES" sz="600" spc="-585">
                          <a:solidFill>
                            <a:srgbClr val="000000"/>
                          </a:solidFill>
                          <a:latin typeface="Bookman Old Style" pitchFamily="1" panose="02020603050405020304"/>
                        </a:rPr>
                        <a:t>García, </a:t>
                      </a:r>
                      <a:r>
                        <a:rPr lang="es-ES" sz="600" spc="-585">
                          <a:solidFill>
                            <a:srgbClr val="000000"/>
                          </a:solidFill>
                          <a:latin typeface="Bookman Old Style" pitchFamily="1" panose="02020603050405020304"/>
                        </a:rPr>
                        <a:t>Josémo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21/12/1994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1100"/>
                        </a:lnSpc>
                        <a:spcBef>
                          <a:spcPts val="0"/>
                        </a:spcBef>
                        <a:spcAft>
                          <a:spcPts val="35"/>
                        </a:spcAft>
                      </a:pPr>
                      <a:r>
                        <a:rPr lang="es-ES" sz="600" spc="20">
                          <a:solidFill>
                            <a:srgbClr val="000000"/>
                          </a:solidFill>
                          <a:latin typeface="Bookman Old Style" pitchFamily="1" panose="02020603050405020304"/>
                        </a:rPr>
                        <a:t>Gutiérrez Merino, Carlos; 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730"/>
                        </a:spcAft>
                      </a:pPr>
                      <a:r>
                        <a:rPr lang="es-ES" sz="600" spc="0">
                          <a:solidFill>
                            <a:srgbClr val="000000"/>
                          </a:solidFill>
                          <a:latin typeface="Bookman Old Style" pitchFamily="1" panose="02020603050405020304"/>
                        </a:rPr>
                        <a:t>Rodriguez Arias, Mariano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Un nuevo tipo de ecuaciones integrales de abel no lineales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720"/>
                        </a:spcAft>
                      </a:pPr>
                      <a:r>
                        <a:rPr lang="es-ES" sz="600" spc="0">
                          <a:solidFill>
                            <a:srgbClr val="000000"/>
                          </a:solidFill>
                          <a:latin typeface="Bookman Old Style" pitchFamily="1" panose="02020603050405020304"/>
                        </a:rPr>
                        <a:t>06/02/1995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30">
                          <a:solidFill>
                            <a:srgbClr val="000000"/>
                          </a:solidFill>
                          <a:latin typeface="Bookman Old Style" pitchFamily="1" panose="02020603050405020304"/>
                        </a:rPr>
                        <a:t>Fernández Castillo, Jesús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55"/>
                        </a:spcAft>
                      </a:pPr>
                      <a:r>
                        <a:rPr lang="es-ES" sz="600" spc="0">
                          <a:solidFill>
                            <a:srgbClr val="000000"/>
                          </a:solidFill>
                          <a:latin typeface="Bookman Old Style" pitchFamily="1" panose="02020603050405020304"/>
                        </a:rPr>
                        <a:t>Fernández Vicioso, Emilio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0"/>
                        </a:spcAft>
                      </a:pPr>
                      <a:r>
                        <a:rPr lang="es-ES" sz="600" spc="0">
                          <a:solidFill>
                            <a:srgbClr val="000000"/>
                          </a:solidFill>
                          <a:latin typeface="Bookman Old Style" pitchFamily="1" panose="02020603050405020304"/>
                        </a:rPr>
                        <a:t>Graniometría y dinámica del crecimiento en los carnívoros: martes foina, mustela putorius y fe- lis silvestris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40"/>
                        </a:spcAft>
                      </a:pPr>
                      <a:r>
                        <a:rPr lang="es-ES" sz="600" spc="0">
                          <a:solidFill>
                            <a:srgbClr val="000000"/>
                          </a:solidFill>
                          <a:latin typeface="Bookman Old Style" pitchFamily="1" panose="02020603050405020304"/>
                        </a:rPr>
                        <a:t>16/05/1995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655"/>
                        </a:spcAft>
                      </a:pPr>
                      <a:r>
                        <a:rPr lang="es-ES" sz="600" spc="30">
                          <a:solidFill>
                            <a:srgbClr val="000000"/>
                          </a:solidFill>
                          <a:latin typeface="Bookman Old Style" pitchFamily="1" panose="02020603050405020304"/>
                        </a:rPr>
                        <a:t>Lope Rebollo, Florentino De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00" spc="0">
                          <a:solidFill>
                            <a:srgbClr val="000000"/>
                          </a:solidFill>
                          <a:latin typeface="Bookman Old Style" pitchFamily="1" panose="02020603050405020304"/>
                        </a:rPr>
                        <a:t>Solis Quijada,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600" spc="0">
                          <a:solidFill>
                            <a:srgbClr val="000000"/>
                          </a:solidFill>
                          <a:latin typeface="Bookman Old Style" pitchFamily="1" panose="02020603050405020304"/>
                        </a:rPr>
                        <a:t>Éxito y estrategia reproductiva del alcaravan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16/05/1995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00" spc="0">
                          <a:solidFill>
                            <a:srgbClr val="000000"/>
                          </a:solidFill>
                          <a:latin typeface="Bookman Old Style" pitchFamily="1" panose="02020603050405020304"/>
                        </a:rPr>
                        <a:t>Lope Rebollo, Florentino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35"/>
                        </a:spcAft>
                      </a:pPr>
                      <a:r>
                        <a:rPr lang="es-ES" sz="600" spc="0">
                          <a:solidFill>
                            <a:srgbClr val="000000"/>
                          </a:solidFill>
                          <a:latin typeface="Bookman Old Style" pitchFamily="1" panose="02020603050405020304"/>
                        </a:rPr>
                        <a:t>De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Merino Fernández, Jaime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35"/>
                        </a:spcAft>
                      </a:pPr>
                      <a:r>
                        <a:rPr lang="es-ES" sz="600" spc="30">
                          <a:solidFill>
                            <a:srgbClr val="000000"/>
                          </a:solidFill>
                          <a:latin typeface="Bookman Old Style" pitchFamily="1" panose="02020603050405020304"/>
                        </a:rPr>
                        <a:t>Estudio sobre la relación estructura-función en el complejo glucogenolítico-rs de músculo es-</a:t>
                      </a:r>
                      <a:r>
                        <a:rPr lang="es-ES" sz="600" spc="30">
                          <a:solidFill>
                            <a:srgbClr val="000000"/>
                          </a:solidFill>
                          <a:latin typeface="Bookman Old Style" pitchFamily="1" panose="02020603050405020304"/>
                        </a:rPr>
                        <a:t>quelético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55"/>
                        </a:spcBef>
                        <a:spcAft>
                          <a:spcPts val="1410"/>
                        </a:spcAft>
                      </a:pPr>
                      <a:r>
                        <a:rPr lang="es-ES" sz="600" spc="0">
                          <a:solidFill>
                            <a:srgbClr val="000000"/>
                          </a:solidFill>
                          <a:latin typeface="Bookman Old Style" pitchFamily="1" panose="02020603050405020304"/>
                        </a:rPr>
                        <a:t>18/05/1995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425"/>
                        </a:spcAft>
                      </a:pPr>
                      <a:r>
                        <a:rPr lang="es-ES" sz="600" spc="0">
                          <a:solidFill>
                            <a:srgbClr val="000000"/>
                          </a:solidFill>
                          <a:latin typeface="Bookman Old Style" pitchFamily="1" panose="02020603050405020304"/>
                        </a:rPr>
                        <a:t>Gutiérrez Merino, 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6055">
                <a:tc>
                  <a:txBody>
                    <a:bodyPr vert="horz" anchor="t"/>
                    <a:lstStyle/>
                    <a:p>
                      <a:pPr marL="113030" marR="0" indent="0" algn="l">
                        <a:lnSpc>
                          <a:spcPts val="700"/>
                        </a:lnSpc>
                        <a:spcBef>
                          <a:spcPts val="0"/>
                        </a:spcBef>
                        <a:spcAft>
                          <a:spcPts val="585"/>
                        </a:spcAft>
                      </a:pPr>
                      <a:r>
                        <a:rPr lang="es-ES" sz="600" spc="0">
                          <a:solidFill>
                            <a:srgbClr val="000000"/>
                          </a:solidFill>
                          <a:latin typeface="Bookman Old Style" pitchFamily="1" panose="02020603050405020304"/>
                        </a:rPr>
                        <a:t>López Caballero, JoséManuel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El coste de la obtención de alimento según los ornamentos sexuales de la golondrina común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70"/>
                        </a:spcAft>
                      </a:pPr>
                      <a:r>
                        <a:rPr lang="es-ES" sz="600" spc="0">
                          <a:solidFill>
                            <a:srgbClr val="000000"/>
                          </a:solidFill>
                          <a:latin typeface="Bookman Old Style" pitchFamily="1" panose="02020603050405020304"/>
                        </a:rPr>
                        <a:t>30/05/1995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0"/>
                        </a:spcAft>
                      </a:pPr>
                      <a:r>
                        <a:rPr lang="es-ES" sz="600" spc="30">
                          <a:solidFill>
                            <a:srgbClr val="000000"/>
                          </a:solidFill>
                          <a:latin typeface="Bookman Old Style" pitchFamily="1" panose="02020603050405020304"/>
                        </a:rPr>
                        <a:t>Lope Rebollo, Florentino De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66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45"/>
                        </a:spcAft>
                      </a:pPr>
                      <a:r>
                        <a:rPr lang="es-ES" sz="600" spc="0">
                          <a:solidFill>
                            <a:srgbClr val="000000"/>
                          </a:solidFill>
                          <a:latin typeface="Bookman Old Style" pitchFamily="1" panose="02020603050405020304"/>
                        </a:rPr>
                        <a:t>(hirundo rústica)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730"/>
                        </a:spcAft>
                      </a:pPr>
                      <a:r>
                        <a:rPr lang="es-ES" sz="600" spc="0">
                          <a:solidFill>
                            <a:srgbClr val="000000"/>
                          </a:solidFill>
                          <a:latin typeface="Bookman Old Style" pitchFamily="1" panose="02020603050405020304"/>
                        </a:rPr>
                        <a:t>Ortiz Burguillo, Juan Manuel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Estudio analítico y determinación de pesticidas carbónicos en alimentos y en formulaciones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720"/>
                        </a:spcAft>
                      </a:pPr>
                      <a:r>
                        <a:rPr lang="es-ES" sz="600" spc="0">
                          <a:solidFill>
                            <a:srgbClr val="000000"/>
                          </a:solidFill>
                          <a:latin typeface="Bookman Old Style" pitchFamily="1" panose="02020603050405020304"/>
                        </a:rPr>
                        <a:t>19/10/1995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Guiberteau </a:t>
                      </a:r>
                      <a:r>
                        <a:rPr lang="es-ES" sz="600" spc="0">
                          <a:solidFill>
                            <a:srgbClr val="000000"/>
                          </a:solidFill>
                          <a:latin typeface="Bookman Old Style" pitchFamily="1" panose="02020603050405020304"/>
                        </a:rPr>
                        <a:t>Cabanillas, </a:t>
                      </a:r>
                    </a:p>
                    <a:p>
                      <a:pPr marL="91440" marR="0" indent="0" algn="l">
                        <a:lnSpc>
                          <a:spcPts val="700"/>
                        </a:lnSpc>
                        <a:spcBef>
                          <a:spcPts val="0"/>
                        </a:spcBef>
                        <a:spcAft>
                          <a:spcPts val="35"/>
                        </a:spcAft>
                      </a:pPr>
                      <a:r>
                        <a:rPr lang="es-ES" sz="600" spc="0">
                          <a:solidFill>
                            <a:srgbClr val="000000"/>
                          </a:solidFill>
                          <a:latin typeface="Bookman Old Style" pitchFamily="1" panose="02020603050405020304"/>
                        </a:rPr>
                        <a:t>Agustina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8595">
                <a:tc>
                  <a:txBody>
                    <a:bodyPr vert="horz" anchor="t"/>
                    <a:lstStyle/>
                    <a:p>
                      <a:pPr marL="113030" marR="0" indent="0" algn="l">
                        <a:lnSpc>
                          <a:spcPts val="700"/>
                        </a:lnSpc>
                        <a:spcBef>
                          <a:spcPts val="0"/>
                        </a:spcBef>
                        <a:spcAft>
                          <a:spcPts val="585"/>
                        </a:spcAft>
                      </a:pPr>
                      <a:r>
                        <a:rPr lang="es-ES" sz="600" spc="0">
                          <a:solidFill>
                            <a:srgbClr val="000000"/>
                          </a:solidFill>
                          <a:latin typeface="Bookman Old Style" pitchFamily="1" panose="02020603050405020304"/>
                        </a:rPr>
                        <a:t>Atienza Mantero, María Dolores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20">
                          <a:solidFill>
                            <a:srgbClr val="000000"/>
                          </a:solidFill>
                          <a:latin typeface="Bookman Old Style" pitchFamily="1" panose="02020603050405020304"/>
                        </a:rPr>
                        <a:t>Morfología comparada y dinámica del creci- miento en la dorada común, sparus auratus (l.)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75"/>
                        </a:spcAft>
                      </a:pPr>
                      <a:r>
                        <a:rPr lang="es-ES" sz="600" spc="0">
                          <a:solidFill>
                            <a:srgbClr val="000000"/>
                          </a:solidFill>
                          <a:latin typeface="Bookman Old Style" pitchFamily="1" panose="02020603050405020304"/>
                        </a:rPr>
                        <a:t>09/11/1995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0"/>
                        </a:spcAft>
                      </a:pPr>
                      <a:r>
                        <a:rPr lang="es-ES" sz="600" spc="40">
                          <a:solidFill>
                            <a:srgbClr val="000000"/>
                          </a:solidFill>
                          <a:latin typeface="Bookman Old Style" pitchFamily="1" panose="02020603050405020304"/>
                        </a:rPr>
                        <a:t>Blasco Ruiz, Manuel; Pé-rez Bote, JoséLuis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60"/>
                        </a:spcAft>
                      </a:pPr>
                      <a:r>
                        <a:rPr lang="es-ES" sz="600" spc="0">
                          <a:solidFill>
                            <a:srgbClr val="000000"/>
                          </a:solidFill>
                          <a:latin typeface="Bookman Old Style" pitchFamily="1" panose="02020603050405020304"/>
                        </a:rPr>
                        <a:t>Silvestre y de cultivo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0660">
                <a:tc>
                  <a:txBody>
                    <a:bodyPr vert="horz" anchor="t"/>
                    <a:lstStyle/>
                    <a:p>
                      <a:pPr marL="113030" marR="0" indent="0" algn="l">
                        <a:lnSpc>
                          <a:spcPts val="700"/>
                        </a:lnSpc>
                        <a:spcBef>
                          <a:spcPts val="0"/>
                        </a:spcBef>
                        <a:spcAft>
                          <a:spcPts val="735"/>
                        </a:spcAft>
                      </a:pPr>
                      <a:r>
                        <a:rPr lang="es-ES" sz="600" spc="0">
                          <a:solidFill>
                            <a:srgbClr val="000000"/>
                          </a:solidFill>
                          <a:latin typeface="Bookman Old Style" pitchFamily="1" panose="02020603050405020304"/>
                        </a:rPr>
                        <a:t>Rivas Toledo, Francisco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Utilización de procesos de oxidación avanzada en la eliminación de hidrocarburos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720"/>
                        </a:spcAft>
                      </a:pPr>
                      <a:r>
                        <a:rPr lang="es-ES" sz="600" spc="0">
                          <a:solidFill>
                            <a:srgbClr val="000000"/>
                          </a:solidFill>
                          <a:latin typeface="Bookman Old Style" pitchFamily="1" panose="02020603050405020304"/>
                        </a:rPr>
                        <a:t>17/11/1995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15">
                          <a:solidFill>
                            <a:srgbClr val="000000"/>
                          </a:solidFill>
                          <a:latin typeface="Bookman Old Style" pitchFamily="1" panose="02020603050405020304"/>
                        </a:rPr>
                        <a:t>Beltrán Novillo, Fernando Juan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730"/>
                        </a:spcAft>
                      </a:pPr>
                      <a:r>
                        <a:rPr lang="es-ES" sz="600" spc="0">
                          <a:solidFill>
                            <a:srgbClr val="000000"/>
                          </a:solidFill>
                          <a:latin typeface="Bookman Old Style" pitchFamily="1" panose="02020603050405020304"/>
                        </a:rPr>
                        <a:t>Cabanillas Portalo, Andrés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35"/>
                        </a:spcAft>
                      </a:pPr>
                      <a:r>
                        <a:rPr lang="es-ES" sz="600" spc="0">
                          <a:solidFill>
                            <a:srgbClr val="000000"/>
                          </a:solidFill>
                          <a:latin typeface="Bookman Old Style" pitchFamily="1" panose="02020603050405020304"/>
                        </a:rPr>
                        <a:t>Estudio de la reaccion de 1,3–tiazolio-4-olatos y 1,3 oxazolio-5-olatos con nitroolefinas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715"/>
                        </a:spcAft>
                      </a:pPr>
                      <a:r>
                        <a:rPr lang="es-ES" sz="600" spc="0">
                          <a:solidFill>
                            <a:srgbClr val="000000"/>
                          </a:solidFill>
                          <a:latin typeface="Bookman Old Style" pitchFamily="1" panose="02020603050405020304"/>
                        </a:rPr>
                        <a:t>24/11/1995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0">
                          <a:solidFill>
                            <a:srgbClr val="000000"/>
                          </a:solidFill>
                          <a:latin typeface="Bookman Old Style" pitchFamily="1" panose="02020603050405020304"/>
                        </a:rPr>
                        <a:t>Ávalos González, Martín; Babiano Caballero, Reyes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113030" marR="0" indent="0" algn="l">
                        <a:lnSpc>
                          <a:spcPts val="700"/>
                        </a:lnSpc>
                        <a:spcBef>
                          <a:spcPts val="0"/>
                        </a:spcBef>
                        <a:spcAft>
                          <a:spcPts val="10"/>
                        </a:spcAft>
                      </a:pPr>
                      <a:r>
                        <a:rPr lang="es-ES" sz="600" spc="0">
                          <a:solidFill>
                            <a:srgbClr val="000000"/>
                          </a:solidFill>
                          <a:latin typeface="Bookman Old Style" pitchFamily="1" panose="02020603050405020304"/>
                        </a:rPr>
                        <a:t>Oyola Velasco,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10"/>
                        </a:spcAft>
                      </a:pPr>
                      <a:r>
                        <a:rPr lang="es-ES" sz="600" spc="0">
                          <a:solidFill>
                            <a:srgbClr val="000000"/>
                          </a:solidFill>
                          <a:latin typeface="Bookman Old Style" pitchFamily="1" panose="02020603050405020304"/>
                        </a:rPr>
                        <a:t>Suficiencia e invarianza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01/12/1995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0"/>
                        </a:spcAft>
                      </a:pPr>
                      <a:r>
                        <a:rPr lang="es-ES" sz="600" spc="0">
                          <a:solidFill>
                            <a:srgbClr val="000000"/>
                          </a:solidFill>
                          <a:latin typeface="Bookman Old Style" pitchFamily="1" panose="02020603050405020304"/>
                        </a:rPr>
                        <a:t>García Nogales, Agustín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3835">
                <a:tc>
                  <a:txBody>
                    <a:bodyPr vert="horz" anchor="t"/>
                    <a:lstStyle/>
                    <a:p>
                      <a:pPr marL="113030" marR="0" indent="0" algn="l">
                        <a:lnSpc>
                          <a:spcPts val="700"/>
                        </a:lnSpc>
                        <a:spcBef>
                          <a:spcPts val="0"/>
                        </a:spcBef>
                        <a:spcAft>
                          <a:spcPts val="685"/>
                        </a:spcAft>
                      </a:pPr>
                      <a:r>
                        <a:rPr lang="es-ES" sz="600" spc="0">
                          <a:solidFill>
                            <a:srgbClr val="000000"/>
                          </a:solidFill>
                          <a:latin typeface="Bookman Old Style" pitchFamily="1" panose="02020603050405020304"/>
                        </a:rPr>
                        <a:t>Palacios Rubio, Isidro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Convexidad uniforme relativa en espacio de sustitución y de kóthe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70"/>
                        </a:spcAft>
                      </a:pPr>
                      <a:r>
                        <a:rPr lang="es-ES" sz="600" spc="0">
                          <a:solidFill>
                            <a:srgbClr val="000000"/>
                          </a:solidFill>
                          <a:latin typeface="Bookman Old Style" pitchFamily="1" panose="02020603050405020304"/>
                        </a:rPr>
                        <a:t>01/12/1995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0">
                          <a:solidFill>
                            <a:srgbClr val="000000"/>
                          </a:solidFill>
                          <a:latin typeface="Bookman Old Style" pitchFamily="1" panose="02020603050405020304"/>
                        </a:rPr>
                        <a:t>Fernández García–Hierro,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14325">
                <a:tc>
                  <a:txBody>
                    <a:bodyPr vert="horz" anchor="t"/>
                    <a:lstStyle/>
                    <a:p>
                      <a:pPr marL="113030" marR="0" indent="0" algn="l">
                        <a:lnSpc>
                          <a:spcPts val="700"/>
                        </a:lnSpc>
                        <a:spcBef>
                          <a:spcPts val="0"/>
                        </a:spcBef>
                        <a:spcAft>
                          <a:spcPts val="1620"/>
                        </a:spcAft>
                      </a:pPr>
                      <a:r>
                        <a:rPr lang="es-ES" sz="600" spc="0">
                          <a:solidFill>
                            <a:srgbClr val="000000"/>
                          </a:solidFill>
                          <a:latin typeface="Bookman Old Style" pitchFamily="1" panose="02020603050405020304"/>
                        </a:rPr>
                        <a:t>Frades Payo, Jesús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925"/>
                        </a:spcAft>
                      </a:pPr>
                      <a:r>
                        <a:rPr lang="es-ES" sz="600" spc="0">
                          <a:solidFill>
                            <a:srgbClr val="000000"/>
                          </a:solidFill>
                          <a:latin typeface="Bookman Old Style" pitchFamily="1" panose="02020603050405020304"/>
                        </a:rPr>
                        <a:t>Oxidación catalizada de alpha-pineno en fase líquida iniciada por ozono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605"/>
                        </a:spcAft>
                      </a:pPr>
                      <a:r>
                        <a:rPr lang="es-ES" sz="600" spc="0">
                          <a:solidFill>
                            <a:srgbClr val="000000"/>
                          </a:solidFill>
                          <a:latin typeface="Bookman Old Style" pitchFamily="1" panose="02020603050405020304"/>
                        </a:rPr>
                        <a:t>20/12/1995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225"/>
                        </a:spcAft>
                      </a:pPr>
                      <a:r>
                        <a:rPr lang="es-ES" sz="600" spc="45">
                          <a:solidFill>
                            <a:srgbClr val="000000"/>
                          </a:solidFill>
                          <a:latin typeface="Bookman Old Style" pitchFamily="1" panose="02020603050405020304"/>
                        </a:rPr>
                        <a:t>Encinar Martín, JoséMa-ría; Beltrán Novillo, Fer-</a:t>
                      </a:r>
                      <a:r>
                        <a:rPr lang="es-ES" sz="600" spc="45">
                          <a:solidFill>
                            <a:srgbClr val="000000"/>
                          </a:solidFill>
                          <a:latin typeface="Bookman Old Style" pitchFamily="1" panose="02020603050405020304"/>
                        </a:rPr>
                        <a:t>nando Juan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6797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García Ceballos–Zuñiga, Encarna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228600" marR="68580" indent="0" algn="l">
                        <a:lnSpc>
                          <a:spcPts val="400"/>
                        </a:lnSpc>
                        <a:spcBef>
                          <a:spcPts val="0"/>
                        </a:spcBef>
                        <a:spcAft>
                          <a:spcPts val="0"/>
                        </a:spcAft>
                      </a:pPr>
                      <a:r>
                        <a:rPr lang="es-ES" sz="600" spc="0">
                          <a:solidFill>
                            <a:srgbClr val="000000"/>
                          </a:solidFill>
                          <a:latin typeface="Bookman Old Style" pitchFamily="1" panose="02020603050405020304"/>
                        </a:rPr>
                        <a:t>Determinación de los finales preferenda de dis- factores del nicho físico de la especie </a:t>
                      </a:r>
                      <a:r>
                        <a:rPr lang="es-ES" sz="600" i="1" spc="0">
                          <a:solidFill>
                            <a:srgbClr val="000000"/>
                          </a:solidFill>
                          <a:latin typeface="Bookman Old Style" pitchFamily="1" panose="02020603050405020304"/>
                        </a:rPr>
                        <a:t>cy- prinus carpio </a:t>
                      </a:r>
                      <a:r>
                        <a:rPr lang="es-ES" sz="600" spc="0">
                          <a:solidFill>
                            <a:srgbClr val="000000"/>
                          </a:solidFill>
                          <a:latin typeface="Bookman Old Style" pitchFamily="1" panose="02020603050405020304"/>
                        </a:rPr>
                        <a:t>l. </a:t>
                      </a:r>
                    </a:p>
                    <a:p>
                      <a:pPr marL="91440" marR="0" indent="0" algn="l">
                        <a:lnSpc>
                          <a:spcPts val="200"/>
                        </a:lnSpc>
                        <a:spcBef>
                          <a:spcPts val="0"/>
                        </a:spcBef>
                        <a:spcAft>
                          <a:spcPts val="840"/>
                        </a:spcAft>
                        <a:tabLst>
                          <a:tab algn="l" pos="3200400"/>
                          <a:tab algn="r" pos="3794760"/>
                        </a:tabLst>
                      </a:pPr>
                      <a:r>
                        <a:rPr lang="es-ES" sz="600" spc="-530">
                          <a:solidFill>
                            <a:srgbClr val="000000"/>
                          </a:solidFill>
                          <a:latin typeface="Bookman Old Style" pitchFamily="1" panose="02020603050405020304"/>
                        </a:rPr>
                        <a:t>Escudero </a:t>
                      </a:r>
                      <a:r>
                        <a:rPr lang="es-ES" sz="600" spc="-530">
                          <a:solidFill>
                            <a:srgbClr val="000000"/>
                          </a:solidFill>
                          <a:latin typeface="Bookman Old Style" pitchFamily="1" panose="02020603050405020304"/>
                        </a:rPr>
                        <a:t>García, </a:t>
                      </a:r>
                      <a:r>
                        <a:rPr lang="es-ES" sz="600" spc="-530">
                          <a:solidFill>
                            <a:srgbClr val="000000"/>
                          </a:solidFill>
                          <a:latin typeface="Bookman Old Style" pitchFamily="1" panose="02020603050405020304"/>
                        </a:rPr>
                        <a:t>Josétintos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19/01/1996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640"/>
                        </a:spcBef>
                        <a:spcAft>
                          <a:spcPts val="710"/>
                        </a:spcAft>
                      </a:pPr>
                      <a:r>
                        <a:rPr lang="es-ES" sz="600" spc="0">
                          <a:solidFill>
                            <a:srgbClr val="000000"/>
                          </a:solidFill>
                          <a:latin typeface="Bookman Old Style" pitchFamily="1" panose="02020603050405020304"/>
                        </a:rPr>
                        <a:t>Carlos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Corchado Martín-Romo, JoséC.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20">
                          <a:solidFill>
                            <a:srgbClr val="000000"/>
                          </a:solidFill>
                          <a:latin typeface="Bookman Old Style" pitchFamily="1" panose="02020603050405020304"/>
                        </a:rPr>
                        <a:t>Contribución al estudio teórico de los efectos variacionales en la teoria del estado de transi-</a:t>
                      </a:r>
                      <a:r>
                        <a:rPr lang="es-ES" sz="600" spc="20">
                          <a:solidFill>
                            <a:srgbClr val="000000"/>
                          </a:solidFill>
                          <a:latin typeface="Bookman Old Style" pitchFamily="1" panose="02020603050405020304"/>
                        </a:rPr>
                        <a:t>ción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0"/>
                        </a:spcAft>
                      </a:pPr>
                      <a:r>
                        <a:rPr lang="es-ES" sz="600" spc="0">
                          <a:solidFill>
                            <a:srgbClr val="000000"/>
                          </a:solidFill>
                          <a:latin typeface="Bookman Old Style" pitchFamily="1" panose="02020603050405020304"/>
                        </a:rPr>
                        <a:t>26/01/1996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425"/>
                        </a:spcAft>
                      </a:pPr>
                      <a:r>
                        <a:rPr lang="es-ES" sz="600" spc="0">
                          <a:solidFill>
                            <a:srgbClr val="000000"/>
                          </a:solidFill>
                          <a:latin typeface="Bookman Old Style" pitchFamily="1" panose="02020603050405020304"/>
                        </a:rPr>
                        <a:t>Espinosa García, Joaquín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55"/>
                        </a:spcAft>
                      </a:pPr>
                      <a:r>
                        <a:rPr lang="es-ES" sz="600" spc="0">
                          <a:solidFill>
                            <a:srgbClr val="000000"/>
                          </a:solidFill>
                          <a:latin typeface="Bookman Old Style" pitchFamily="1" panose="02020603050405020304"/>
                        </a:rPr>
                        <a:t>Sanabria del Prado, Luis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160"/>
                        </a:spcBef>
                        <a:spcAft>
                          <a:spcPts val="0"/>
                        </a:spcAft>
                      </a:pPr>
                      <a:r>
                        <a:rPr lang="es-ES" sz="600" spc="35">
                          <a:solidFill>
                            <a:srgbClr val="000000"/>
                          </a:solidFill>
                          <a:latin typeface="Bookman Old Style" pitchFamily="1" panose="02020603050405020304"/>
                        </a:rPr>
                        <a:t>Dinámica estacional de las comunidades de aves (no passeriformes) en biotipos represen- tativos de Extremadura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1345"/>
                        </a:spcAft>
                      </a:pPr>
                      <a:r>
                        <a:rPr lang="es-ES" sz="600" spc="0">
                          <a:solidFill>
                            <a:srgbClr val="000000"/>
                          </a:solidFill>
                          <a:latin typeface="Bookman Old Style" pitchFamily="1" panose="02020603050405020304"/>
                        </a:rPr>
                        <a:t>02/02/1996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114300" indent="0" algn="l">
                        <a:lnSpc>
                          <a:spcPts val="700"/>
                        </a:lnSpc>
                        <a:spcBef>
                          <a:spcPts val="160"/>
                        </a:spcBef>
                        <a:spcAft>
                          <a:spcPts val="660"/>
                        </a:spcAft>
                      </a:pPr>
                      <a:r>
                        <a:rPr lang="es-ES" sz="600" spc="30">
                          <a:solidFill>
                            <a:srgbClr val="000000"/>
                          </a:solidFill>
                          <a:latin typeface="Bookman Old Style" pitchFamily="1" panose="02020603050405020304"/>
                        </a:rPr>
                        <a:t>Lope Rebollo, Florentino De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8270">
                <a:tc gridSpan="4">
                  <a:txBody>
                    <a:bodyPr vert="horz" anchor="t"/>
                    <a:lstStyle/>
                    <a:p>
                      <a:pPr marL="3884930" marR="0" indent="0" algn="l">
                        <a:lnSpc>
                          <a:spcPts val="900"/>
                        </a:lnSpc>
                        <a:spcBef>
                          <a:spcPts val="0"/>
                        </a:spcBef>
                        <a:spcAft>
                          <a:spcPts val="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5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3" name=""/>
          <p:cNvPicPr/>
          <p:nvPr/>
        </p:nvPicPr>
        <p:blipFill>
          <a:blip r:embed="prId96"/>
          <a:stretch>
            <a:fillRect/>
          </a:stretch>
        </p:blipFill>
        <p:spPr>
          <a:xfrm>
            <a:off x="1096645" y="518160"/>
            <a:ext cx="5499100" cy="9409430"/>
          </a:xfrm>
          <a:prstGeom prst="rect">
            <a:avLst/>
          </a:prstGeom>
        </p:spPr>
      </p:pic>
      <p:sp>
        <p:nvSpPr>
          <p:cNvPr id="4" name=""/>
          <p:cNvSpPr/>
          <p:nvPr>
            <p:ph type="body" idx="10"/>
          </p:nvPr>
        </p:nvSpPr>
        <p:spPr>
          <a:xfrm>
            <a:off x="4736465" y="1021080"/>
            <a:ext cx="59118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90">
                <a:solidFill>
                  <a:srgbClr val="000000"/>
                </a:solidFill>
                <a:latin typeface="Times New Roman" pitchFamily="1" panose="02020603050405020304"/>
              </a:rPr>
              <a:t>Lectura </a:t>
            </a:r>
          </a:p>
        </p:txBody>
      </p:sp>
      <p:sp>
        <p:nvSpPr>
          <p:cNvPr id="5" name=""/>
          <p:cNvSpPr/>
          <p:nvPr>
            <p:ph type="body" idx="10"/>
          </p:nvPr>
        </p:nvSpPr>
        <p:spPr>
          <a:xfrm>
            <a:off x="5327650" y="1021080"/>
            <a:ext cx="1234440" cy="128270"/>
          </a:xfrm>
          <a:prstGeom prst="rect">
            <a:avLst/>
          </a:prstGeom>
          <a:noFill/>
          <a:ln w="12065" cmpd="sng">
            <a:solidFill>
              <a:srgbClr val="000000"/>
            </a:solidFill>
            <a:prstDash val="solid"/>
          </a:ln>
        </p:spPr>
        <p:txBody>
          <a:bodyPr vert="horz" lIns="0" tIns="0" rIns="0" bIns="0" anchor="t"/>
          <a:lstStyle/>
          <a:p>
            <a:pPr marL="91440" marR="0" indent="0" algn="l">
              <a:lnSpc>
                <a:spcPts val="800"/>
              </a:lnSpc>
              <a:spcAft>
                <a:spcPts val="0"/>
              </a:spcAft>
            </a:pPr>
            <a:r>
              <a:rPr lang="es-ES" sz="850" spc="0">
                <a:solidFill>
                  <a:srgbClr val="000000"/>
                </a:solidFill>
                <a:latin typeface="Times New Roman" pitchFamily="1" panose="02020603050405020304"/>
              </a:rPr>
              <a:t>Directores </a:t>
            </a:r>
          </a:p>
        </p:txBody>
      </p:sp>
      <p:sp>
        <p:nvSpPr>
          <p:cNvPr id="6" name=""/>
          <p:cNvSpPr/>
          <p:nvPr>
            <p:ph type="body" idx="10"/>
          </p:nvPr>
        </p:nvSpPr>
        <p:spPr>
          <a:xfrm>
            <a:off x="1130935" y="1021080"/>
            <a:ext cx="156019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85">
                <a:solidFill>
                  <a:srgbClr val="000000"/>
                </a:solidFill>
                <a:latin typeface="Times New Roman" pitchFamily="1" panose="02020603050405020304"/>
              </a:rPr>
              <a:t>Nombre </a:t>
            </a:r>
          </a:p>
        </p:txBody>
      </p:sp>
      <p:sp>
        <p:nvSpPr>
          <p:cNvPr id="7" name=""/>
          <p:cNvSpPr/>
          <p:nvPr>
            <p:ph type="body" idx="10"/>
          </p:nvPr>
        </p:nvSpPr>
        <p:spPr>
          <a:xfrm>
            <a:off x="2691130" y="1021080"/>
            <a:ext cx="204533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100">
                <a:solidFill>
                  <a:srgbClr val="000000"/>
                </a:solidFill>
                <a:latin typeface="Times New Roman" pitchFamily="1" panose="02020603050405020304"/>
              </a:rPr>
              <a:t>Título </a:t>
            </a:r>
          </a:p>
        </p:txBody>
      </p:sp>
      <p:sp>
        <p:nvSpPr>
          <p:cNvPr id="8" name=""/>
          <p:cNvSpPr/>
          <p:nvPr>
            <p:ph type="body" idx="10"/>
          </p:nvPr>
        </p:nvSpPr>
        <p:spPr>
          <a:xfrm>
            <a:off x="1103630" y="494030"/>
            <a:ext cx="5397500" cy="177165"/>
          </a:xfrm>
          <a:prstGeom prst="rect">
            <a:avLst/>
          </a:prstGeom>
          <a:noFill/>
          <a:ln w="0" cmpd="sng">
            <a:noFill/>
            <a:prstDash val="solid"/>
          </a:ln>
        </p:spPr>
        <p:txBody>
          <a:bodyPr vert="horz" lIns="0" tIns="0" rIns="0" bIns="0" anchor="t"/>
          <a:lstStyle/>
          <a:p>
            <a:pPr marL="0" marR="0" indent="0" algn="l">
              <a:lnSpc>
                <a:spcPts val="1400"/>
              </a:lnSpc>
              <a:spcAft>
                <a:spcPts val="0"/>
              </a:spcAft>
              <a:tabLst>
                <a:tab algn="r" pos="5394960"/>
              </a:tabLst>
            </a:pPr>
            <a:r>
              <a:rPr lang="es-ES" sz="1150" spc="0">
                <a:solidFill>
                  <a:srgbClr val="000000"/>
                </a:solidFill>
                <a:latin typeface="Bookman Old Style" pitchFamily="1" panose="02020603050405020304"/>
              </a:rPr>
              <a:t>6. Estudiantes </a:t>
            </a:r>
            <a:r>
              <a:rPr lang="es-ES" sz="1050" spc="0">
                <a:solidFill>
                  <a:srgbClr val="000000"/>
                </a:solidFill>
                <a:latin typeface="Arial" pitchFamily="2" panose="02020603050405020304"/>
              </a:rPr>
              <a:t>227 </a:t>
            </a:r>
          </a:p>
        </p:txBody>
      </p:sp>
      <p:sp>
        <p:nvSpPr>
          <p:cNvPr id="9" name=""/>
          <p:cNvSpPr/>
          <p:nvPr>
            <p:ph type="body" idx="10"/>
          </p:nvPr>
        </p:nvSpPr>
        <p:spPr>
          <a:xfrm>
            <a:off x="2075815" y="897890"/>
            <a:ext cx="3544570" cy="123190"/>
          </a:xfrm>
          <a:prstGeom prst="rect">
            <a:avLst/>
          </a:prstGeom>
          <a:noFill/>
          <a:ln w="0" cmpd="sng">
            <a:noFill/>
            <a:prstDash val="solid"/>
          </a:ln>
        </p:spPr>
        <p:txBody>
          <a:bodyPr vert="horz" lIns="0" tIns="1270" rIns="0" bIns="0" anchor="t"/>
          <a:lstStyle/>
          <a:p>
            <a:pPr marL="0" marR="0" indent="0" algn="ctr">
              <a:lnSpc>
                <a:spcPts val="900"/>
              </a:lnSpc>
              <a:spcAft>
                <a:spcPts val="0"/>
              </a:spcAft>
            </a:pPr>
            <a:r>
              <a:rPr lang="es-ES" sz="850" spc="15">
                <a:solidFill>
                  <a:srgbClr val="000000"/>
                </a:solidFill>
                <a:latin typeface="Times New Roman" pitchFamily="1" panose="02020603050405020304"/>
              </a:rPr>
              <a:t>DOCTORES POST-LRU. FACULTAD DE CIENCIAS. Periodo 1993–2019 </a:t>
            </a:r>
          </a:p>
        </p:txBody>
      </p:sp>
      <p:sp>
        <p:nvSpPr>
          <p:cNvPr id="10" name=""/>
          <p:cNvSpPr/>
          <p:nvPr>
            <p:ph type="body" idx="10"/>
          </p:nvPr>
        </p:nvSpPr>
        <p:spPr>
          <a:xfrm>
            <a:off x="2770505" y="1181735"/>
            <a:ext cx="1889760" cy="269875"/>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Estructuras, ritmos y sucesiones de las pobla-</a:t>
            </a:r>
            <a:r>
              <a:rPr lang="es-ES" sz="600" spc="0">
                <a:solidFill>
                  <a:srgbClr val="000000"/>
                </a:solidFill>
                <a:latin typeface="Bookman Old Style" pitchFamily="1" panose="02020603050405020304"/>
              </a:rPr>
              <a:t>ciones de aves acuáticas del embalse de arro-campo (Almaraz, Cáceres) </a:t>
            </a:r>
          </a:p>
        </p:txBody>
      </p:sp>
      <p:sp>
        <p:nvSpPr>
          <p:cNvPr id="11" name=""/>
          <p:cNvSpPr/>
          <p:nvPr>
            <p:ph type="body" idx="10"/>
          </p:nvPr>
        </p:nvSpPr>
        <p:spPr>
          <a:xfrm>
            <a:off x="2770505" y="1474470"/>
            <a:ext cx="159448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10">
                <a:solidFill>
                  <a:srgbClr val="000000"/>
                </a:solidFill>
                <a:latin typeface="Bookman Old Style" pitchFamily="1" panose="02020603050405020304"/>
              </a:rPr>
              <a:t>Fisiología metabólica de la menopausia </a:t>
            </a:r>
          </a:p>
        </p:txBody>
      </p:sp>
      <p:sp>
        <p:nvSpPr>
          <p:cNvPr id="12" name=""/>
          <p:cNvSpPr/>
          <p:nvPr>
            <p:ph type="body" idx="10"/>
          </p:nvPr>
        </p:nvSpPr>
        <p:spPr>
          <a:xfrm>
            <a:off x="2770505" y="1764030"/>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Modelo de proliferación de las ce´lulas del peri-ciclo durante la iniciación de las raices laterales en raices adventiciias de allium cepa l. </a:t>
            </a:r>
          </a:p>
        </p:txBody>
      </p:sp>
      <p:sp>
        <p:nvSpPr>
          <p:cNvPr id="13" name=""/>
          <p:cNvSpPr/>
          <p:nvPr>
            <p:ph type="body" idx="10"/>
          </p:nvPr>
        </p:nvSpPr>
        <p:spPr>
          <a:xfrm>
            <a:off x="2773680" y="2056130"/>
            <a:ext cx="188341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Estudio teórico de asociaciones moleculares lo-</a:t>
            </a:r>
            <a:r>
              <a:rPr lang="es-ES" sz="600" spc="15">
                <a:solidFill>
                  <a:srgbClr val="000000"/>
                </a:solidFill>
                <a:latin typeface="Bookman Old Style" pitchFamily="1" panose="02020603050405020304"/>
              </a:rPr>
              <a:t>cales en fase condensada. Modelos y aplicacio-</a:t>
            </a:r>
            <a:r>
              <a:rPr lang="es-ES" sz="600" spc="15">
                <a:solidFill>
                  <a:srgbClr val="000000"/>
                </a:solidFill>
                <a:latin typeface="Bookman Old Style" pitchFamily="1" panose="02020603050405020304"/>
              </a:rPr>
              <a:t>nes </a:t>
            </a:r>
          </a:p>
        </p:txBody>
      </p:sp>
      <p:sp>
        <p:nvSpPr>
          <p:cNvPr id="14" name=""/>
          <p:cNvSpPr/>
          <p:nvPr>
            <p:ph type="body" idx="10"/>
          </p:nvPr>
        </p:nvSpPr>
        <p:spPr>
          <a:xfrm>
            <a:off x="2773680" y="2344420"/>
            <a:ext cx="1886585" cy="266065"/>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e inhibidores naturales de uvas </a:t>
            </a:r>
            <a:r>
              <a:rPr lang="es-ES" sz="600" i="1" spc="0">
                <a:solidFill>
                  <a:srgbClr val="000000"/>
                </a:solidFill>
                <a:latin typeface="Bookman Old Style" pitchFamily="1" panose="02020603050405020304"/>
              </a:rPr>
              <a:t>vitis vi-n</a:t>
            </a:r>
            <a:r>
              <a:rPr lang="es-ES" sz="600" i="1" spc="0">
                <a:solidFill>
                  <a:srgbClr val="000000"/>
                </a:solidFill>
                <a:latin typeface="Bookman Old Style" pitchFamily="1" panose="02020603050405020304"/>
              </a:rPr>
              <a:t>ı´fera </a:t>
            </a:r>
            <a:r>
              <a:rPr lang="es-ES" sz="600" spc="0">
                <a:solidFill>
                  <a:srgbClr val="000000"/>
                </a:solidFill>
                <a:latin typeface="Bookman Old Style" pitchFamily="1" panose="02020603050405020304"/>
              </a:rPr>
              <a:t>l. Relación con metabolitos del proceso proteolítico en la senescencia de las uvas </a:t>
            </a:r>
          </a:p>
        </p:txBody>
      </p:sp>
      <p:sp>
        <p:nvSpPr>
          <p:cNvPr id="15" name=""/>
          <p:cNvSpPr/>
          <p:nvPr>
            <p:ph type="body" idx="10"/>
          </p:nvPr>
        </p:nvSpPr>
        <p:spPr>
          <a:xfrm>
            <a:off x="2770505" y="2637155"/>
            <a:ext cx="1892935" cy="1778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0">
                <a:solidFill>
                  <a:srgbClr val="000000"/>
                </a:solidFill>
                <a:latin typeface="Bookman Old Style" pitchFamily="1" panose="02020603050405020304"/>
              </a:rPr>
              <a:t>Mecanismos de acoplamiento histamina– secreción pancreática </a:t>
            </a:r>
          </a:p>
        </p:txBody>
      </p:sp>
      <p:sp>
        <p:nvSpPr>
          <p:cNvPr id="16" name=""/>
          <p:cNvSpPr/>
          <p:nvPr>
            <p:ph type="body" idx="10"/>
          </p:nvPr>
        </p:nvSpPr>
        <p:spPr>
          <a:xfrm>
            <a:off x="2776855" y="2927985"/>
            <a:ext cx="157861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10 variaciones sobre un tema de mazur </a:t>
            </a:r>
          </a:p>
        </p:txBody>
      </p:sp>
      <p:sp>
        <p:nvSpPr>
          <p:cNvPr id="17" name=""/>
          <p:cNvSpPr/>
          <p:nvPr>
            <p:ph type="body" idx="10"/>
          </p:nvPr>
        </p:nvSpPr>
        <p:spPr>
          <a:xfrm>
            <a:off x="2770505" y="3129280"/>
            <a:ext cx="1889760" cy="2673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del sistema visual del galápago leproso, mauremys leprosa: mecanismos de desarrollo y caracteres de la etapa adulta </a:t>
            </a:r>
          </a:p>
        </p:txBody>
      </p:sp>
      <p:sp>
        <p:nvSpPr>
          <p:cNvPr id="18" name=""/>
          <p:cNvSpPr/>
          <p:nvPr>
            <p:ph type="body" idx="10"/>
          </p:nvPr>
        </p:nvSpPr>
        <p:spPr>
          <a:xfrm>
            <a:off x="2770505" y="3421380"/>
            <a:ext cx="188658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Oxidación avanzada de compuestos orgánicos en agua </a:t>
            </a:r>
          </a:p>
        </p:txBody>
      </p:sp>
      <p:sp>
        <p:nvSpPr>
          <p:cNvPr id="19" name=""/>
          <p:cNvSpPr/>
          <p:nvPr>
            <p:ph type="body" idx="10"/>
          </p:nvPr>
        </p:nvSpPr>
        <p:spPr>
          <a:xfrm>
            <a:off x="2770505" y="3711575"/>
            <a:ext cx="1886585"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Estudio de los procesos de migración e inerva-ción y su relación con la expresión de los facto-</a:t>
            </a:r>
            <a:r>
              <a:rPr lang="es-ES" sz="600" spc="15">
                <a:solidFill>
                  <a:srgbClr val="000000"/>
                </a:solidFill>
                <a:latin typeface="Bookman Old Style" pitchFamily="1" panose="02020603050405020304"/>
              </a:rPr>
              <a:t>res de crecimiento y sus receptores en el desa-</a:t>
            </a:r>
            <a:r>
              <a:rPr lang="es-ES" sz="600" spc="15">
                <a:solidFill>
                  <a:srgbClr val="000000"/>
                </a:solidFill>
                <a:latin typeface="Bookman Old Style" pitchFamily="1" panose="02020603050405020304"/>
              </a:rPr>
              <a:t>rrollo del esbozo </a:t>
            </a:r>
          </a:p>
        </p:txBody>
      </p:sp>
      <p:sp>
        <p:nvSpPr>
          <p:cNvPr id="20" name=""/>
          <p:cNvSpPr/>
          <p:nvPr>
            <p:ph type="body" idx="10"/>
          </p:nvPr>
        </p:nvSpPr>
        <p:spPr>
          <a:xfrm>
            <a:off x="2767330" y="4091940"/>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Contribución al estudio de la respuesta de de-</a:t>
            </a:r>
            <a:r>
              <a:rPr lang="es-ES" sz="600" spc="0">
                <a:solidFill>
                  <a:srgbClr val="000000"/>
                </a:solidFill>
                <a:latin typeface="Bookman Old Style" pitchFamily="1" panose="02020603050405020304"/>
              </a:rPr>
              <a:t>tectores de semiconductor en la detección de partículas alfa </a:t>
            </a:r>
          </a:p>
        </p:txBody>
      </p:sp>
      <p:sp>
        <p:nvSpPr>
          <p:cNvPr id="21" name=""/>
          <p:cNvSpPr/>
          <p:nvPr>
            <p:ph type="body" idx="10"/>
          </p:nvPr>
        </p:nvSpPr>
        <p:spPr>
          <a:xfrm>
            <a:off x="2767330" y="4380865"/>
            <a:ext cx="1892935" cy="27114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Características biológicas del consumo de pes-</a:t>
            </a:r>
            <a:r>
              <a:rPr lang="es-ES" sz="600" spc="0">
                <a:solidFill>
                  <a:srgbClr val="000000"/>
                </a:solidFill>
                <a:latin typeface="Bookman Old Style" pitchFamily="1" panose="02020603050405020304"/>
              </a:rPr>
              <a:t>cado fresco en la comunidad autónoma de Ex-</a:t>
            </a:r>
            <a:r>
              <a:rPr lang="es-ES" sz="600" spc="0">
                <a:solidFill>
                  <a:srgbClr val="000000"/>
                </a:solidFill>
                <a:latin typeface="Bookman Old Style" pitchFamily="1" panose="02020603050405020304"/>
              </a:rPr>
              <a:t>tremadura. Perspectivas y tendencias </a:t>
            </a:r>
          </a:p>
        </p:txBody>
      </p:sp>
      <p:sp>
        <p:nvSpPr>
          <p:cNvPr id="22" name=""/>
          <p:cNvSpPr/>
          <p:nvPr>
            <p:ph type="body" idx="10"/>
          </p:nvPr>
        </p:nvSpPr>
        <p:spPr>
          <a:xfrm>
            <a:off x="2767330" y="4674235"/>
            <a:ext cx="189293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Suficiencia e invarianza: el punto de vista ba-yesiano </a:t>
            </a:r>
          </a:p>
        </p:txBody>
      </p:sp>
      <p:sp>
        <p:nvSpPr>
          <p:cNvPr id="23" name=""/>
          <p:cNvSpPr/>
          <p:nvPr>
            <p:ph type="body" idx="10"/>
          </p:nvPr>
        </p:nvSpPr>
        <p:spPr>
          <a:xfrm>
            <a:off x="2770505" y="4875530"/>
            <a:ext cx="1889760"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Análisis de la teoría de fluidos wca y sus apli-</a:t>
            </a:r>
            <a:r>
              <a:rPr lang="es-ES" sz="600" spc="0">
                <a:solidFill>
                  <a:srgbClr val="000000"/>
                </a:solidFill>
                <a:latin typeface="Bookman Old Style" pitchFamily="1" panose="02020603050405020304"/>
              </a:rPr>
              <a:t>caciones en ingeniería química </a:t>
            </a:r>
          </a:p>
        </p:txBody>
      </p:sp>
      <p:sp>
        <p:nvSpPr>
          <p:cNvPr id="24" name=""/>
          <p:cNvSpPr/>
          <p:nvPr>
            <p:ph type="body" idx="10"/>
          </p:nvPr>
        </p:nvSpPr>
        <p:spPr>
          <a:xfrm>
            <a:off x="2770505" y="5080000"/>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Contribución al estudio teórico de la solvata-ción. Fenómenos dinámicos y de transferencia en interacción con el disolvente </a:t>
            </a:r>
          </a:p>
        </p:txBody>
      </p:sp>
      <p:sp>
        <p:nvSpPr>
          <p:cNvPr id="25" name=""/>
          <p:cNvSpPr/>
          <p:nvPr>
            <p:ph type="body" idx="10"/>
          </p:nvPr>
        </p:nvSpPr>
        <p:spPr>
          <a:xfrm>
            <a:off x="2767330" y="5369560"/>
            <a:ext cx="1892935" cy="355600"/>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15">
                <a:solidFill>
                  <a:srgbClr val="000000"/>
                </a:solidFill>
                <a:latin typeface="Bookman Old Style" pitchFamily="1" panose="02020603050405020304"/>
              </a:rPr>
              <a:t>Inventariado y clasificación de las zonas húme-</a:t>
            </a:r>
            <a:r>
              <a:rPr lang="es-ES" sz="600" spc="15">
                <a:solidFill>
                  <a:srgbClr val="000000"/>
                </a:solidFill>
                <a:latin typeface="Bookman Old Style" pitchFamily="1" panose="02020603050405020304"/>
              </a:rPr>
              <a:t>das de la cuenca media del guadiana: problemá-</a:t>
            </a:r>
            <a:r>
              <a:rPr lang="es-ES" sz="600" spc="15">
                <a:solidFill>
                  <a:srgbClr val="000000"/>
                </a:solidFill>
                <a:latin typeface="Bookman Old Style" pitchFamily="1" panose="02020603050405020304"/>
              </a:rPr>
              <a:t>tica biocenótica y programas de conservación y manejo </a:t>
            </a:r>
          </a:p>
        </p:txBody>
      </p:sp>
      <p:sp>
        <p:nvSpPr>
          <p:cNvPr id="26" name=""/>
          <p:cNvSpPr/>
          <p:nvPr>
            <p:ph type="body" idx="10"/>
          </p:nvPr>
        </p:nvSpPr>
        <p:spPr>
          <a:xfrm>
            <a:off x="2767330" y="5750560"/>
            <a:ext cx="1892935"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Determinación de antibióticos quinolónicos y sus metabolitos mediante te´cnicas luminiscen-</a:t>
            </a:r>
            <a:r>
              <a:rPr lang="es-ES" sz="600" spc="15">
                <a:solidFill>
                  <a:srgbClr val="000000"/>
                </a:solidFill>
                <a:latin typeface="Bookman Old Style" pitchFamily="1" panose="02020603050405020304"/>
              </a:rPr>
              <a:t>tes y cromatográficas en fármacos, alimentos en fluidos biológicos </a:t>
            </a:r>
          </a:p>
        </p:txBody>
      </p:sp>
      <p:sp>
        <p:nvSpPr>
          <p:cNvPr id="27" name=""/>
          <p:cNvSpPr/>
          <p:nvPr>
            <p:ph type="body" idx="10"/>
          </p:nvPr>
        </p:nvSpPr>
        <p:spPr>
          <a:xfrm>
            <a:off x="2770505" y="6127115"/>
            <a:ext cx="1889760" cy="17970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 las propiedades ele´ctricas de siste-</a:t>
            </a:r>
            <a:r>
              <a:rPr lang="es-ES" sz="600" spc="0">
                <a:solidFill>
                  <a:srgbClr val="000000"/>
                </a:solidFill>
                <a:latin typeface="Bookman Old Style" pitchFamily="1" panose="02020603050405020304"/>
              </a:rPr>
              <a:t>mas monocristalinos y fsz </a:t>
            </a:r>
          </a:p>
        </p:txBody>
      </p:sp>
      <p:sp>
        <p:nvSpPr>
          <p:cNvPr id="28" name=""/>
          <p:cNvSpPr/>
          <p:nvPr>
            <p:ph type="body" idx="10"/>
          </p:nvPr>
        </p:nvSpPr>
        <p:spPr>
          <a:xfrm>
            <a:off x="2770505" y="6332220"/>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del impacto radiactivo de una mina de uranio en desuso: referencia para la clausura de la instalación </a:t>
            </a:r>
          </a:p>
        </p:txBody>
      </p:sp>
      <p:sp>
        <p:nvSpPr>
          <p:cNvPr id="29" name=""/>
          <p:cNvSpPr/>
          <p:nvPr>
            <p:ph type="body" idx="10"/>
          </p:nvPr>
        </p:nvSpPr>
        <p:spPr>
          <a:xfrm>
            <a:off x="2770505" y="6622415"/>
            <a:ext cx="1892935" cy="35496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Estudio de la peroxidación lipídica mediada por lipoxigenasa en músculo esquele´tico de cer-</a:t>
            </a:r>
            <a:r>
              <a:rPr lang="es-ES" sz="600" spc="0">
                <a:solidFill>
                  <a:srgbClr val="000000"/>
                </a:solidFill>
                <a:latin typeface="Bookman Old Style" pitchFamily="1" panose="02020603050405020304"/>
              </a:rPr>
              <a:t>do ibe´rico, contribución al estudio del aroma del jamón curado </a:t>
            </a:r>
          </a:p>
        </p:txBody>
      </p:sp>
      <p:sp>
        <p:nvSpPr>
          <p:cNvPr id="30" name=""/>
          <p:cNvSpPr/>
          <p:nvPr>
            <p:ph type="body" idx="10"/>
          </p:nvPr>
        </p:nvSpPr>
        <p:spPr>
          <a:xfrm>
            <a:off x="2770505" y="7002780"/>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Incidencia de la tecnología empleada en com-</a:t>
            </a:r>
            <a:r>
              <a:rPr lang="es-ES" sz="600" spc="0">
                <a:solidFill>
                  <a:srgbClr val="000000"/>
                </a:solidFill>
                <a:latin typeface="Bookman Old Style" pitchFamily="1" panose="02020603050405020304"/>
              </a:rPr>
              <a:t>puestos responsables de la calidad de un vino blanco </a:t>
            </a:r>
          </a:p>
        </p:txBody>
      </p:sp>
      <p:sp>
        <p:nvSpPr>
          <p:cNvPr id="31" name=""/>
          <p:cNvSpPr/>
          <p:nvPr>
            <p:ph type="body" idx="10"/>
          </p:nvPr>
        </p:nvSpPr>
        <p:spPr>
          <a:xfrm>
            <a:off x="2770505" y="7292975"/>
            <a:ext cx="154559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Difusión en redes euclídeas y fractales </a:t>
            </a:r>
          </a:p>
        </p:txBody>
      </p:sp>
      <p:sp>
        <p:nvSpPr>
          <p:cNvPr id="32" name=""/>
          <p:cNvSpPr/>
          <p:nvPr>
            <p:ph type="body" idx="10"/>
          </p:nvPr>
        </p:nvSpPr>
        <p:spPr>
          <a:xfrm>
            <a:off x="2770505" y="7497445"/>
            <a:ext cx="1886585"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Regulación de la apoptosis en neuronas granu-</a:t>
            </a:r>
            <a:r>
              <a:rPr lang="es-ES" sz="600" spc="0">
                <a:solidFill>
                  <a:srgbClr val="000000"/>
                </a:solidFill>
                <a:latin typeface="Bookman Old Style" pitchFamily="1" panose="02020603050405020304"/>
              </a:rPr>
              <a:t>lares de cerebelo </a:t>
            </a:r>
          </a:p>
        </p:txBody>
      </p:sp>
      <p:sp>
        <p:nvSpPr>
          <p:cNvPr id="33" name=""/>
          <p:cNvSpPr/>
          <p:nvPr>
            <p:ph type="body" idx="10"/>
          </p:nvPr>
        </p:nvSpPr>
        <p:spPr>
          <a:xfrm>
            <a:off x="2770505" y="7787005"/>
            <a:ext cx="1886585" cy="269875"/>
          </a:xfrm>
          <a:prstGeom prst="rect">
            <a:avLst/>
          </a:prstGeom>
          <a:noFill/>
          <a:ln w="0" cmpd="sng">
            <a:noFill/>
            <a:prstDash val="solid"/>
          </a:ln>
        </p:spPr>
        <p:txBody>
          <a:bodyPr vert="horz" lIns="0" tIns="1270" rIns="0" bIns="0" anchor="t"/>
          <a:lstStyle/>
          <a:p>
            <a:pPr marL="0" marR="0" indent="0" algn="just">
              <a:lnSpc>
                <a:spcPts val="700"/>
              </a:lnSpc>
              <a:spcAft>
                <a:spcPts val="20"/>
              </a:spcAft>
            </a:pPr>
            <a:r>
              <a:rPr lang="es-ES" sz="600" spc="0">
                <a:solidFill>
                  <a:srgbClr val="000000"/>
                </a:solidFill>
                <a:latin typeface="Bookman Old Style" pitchFamily="1" panose="02020603050405020304"/>
              </a:rPr>
              <a:t>Tratamiento de contaminantes organoclorados de bajo peso molecular del agua, mediante pro-</a:t>
            </a:r>
            <a:r>
              <a:rPr lang="es-ES" sz="600" spc="0">
                <a:solidFill>
                  <a:srgbClr val="000000"/>
                </a:solidFill>
                <a:latin typeface="Bookman Old Style" pitchFamily="1" panose="02020603050405020304"/>
              </a:rPr>
              <a:t>cesos de oxidación avanzada (poa) </a:t>
            </a:r>
          </a:p>
        </p:txBody>
      </p:sp>
      <p:sp>
        <p:nvSpPr>
          <p:cNvPr id="34" name=""/>
          <p:cNvSpPr/>
          <p:nvPr>
            <p:ph type="body" idx="10"/>
          </p:nvPr>
        </p:nvSpPr>
        <p:spPr>
          <a:xfrm>
            <a:off x="2767330" y="8077835"/>
            <a:ext cx="1889760" cy="17970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Gasificación catalizada de carbones de jara, re-</a:t>
            </a:r>
            <a:r>
              <a:rPr lang="es-ES" sz="600" spc="0">
                <a:solidFill>
                  <a:srgbClr val="000000"/>
                </a:solidFill>
                <a:latin typeface="Bookman Old Style" pitchFamily="1" panose="02020603050405020304"/>
              </a:rPr>
              <a:t>tama y brezo </a:t>
            </a:r>
          </a:p>
        </p:txBody>
      </p:sp>
      <p:sp>
        <p:nvSpPr>
          <p:cNvPr id="35" name=""/>
          <p:cNvSpPr/>
          <p:nvPr>
            <p:ph type="body" idx="10"/>
          </p:nvPr>
        </p:nvSpPr>
        <p:spPr>
          <a:xfrm>
            <a:off x="2770505" y="8368665"/>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Combinación del tratamiento secundario y la oxidación química en la depuración de aguas residuales municipales e industriales </a:t>
            </a:r>
          </a:p>
        </p:txBody>
      </p:sp>
      <p:sp>
        <p:nvSpPr>
          <p:cNvPr id="36" name=""/>
          <p:cNvSpPr/>
          <p:nvPr>
            <p:ph type="body" idx="10"/>
          </p:nvPr>
        </p:nvSpPr>
        <p:spPr>
          <a:xfrm>
            <a:off x="2770505" y="8660765"/>
            <a:ext cx="188658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Aportaciones a la teoría de los procesos de ra-</a:t>
            </a:r>
            <a:r>
              <a:rPr lang="es-ES" sz="600" spc="0">
                <a:solidFill>
                  <a:srgbClr val="000000"/>
                </a:solidFill>
                <a:latin typeface="Bookman Old Style" pitchFamily="1" panose="02020603050405020304"/>
              </a:rPr>
              <a:t>mificación modificados </a:t>
            </a:r>
          </a:p>
        </p:txBody>
      </p:sp>
      <p:sp>
        <p:nvSpPr>
          <p:cNvPr id="37" name=""/>
          <p:cNvSpPr/>
          <p:nvPr>
            <p:ph type="body" idx="10"/>
          </p:nvPr>
        </p:nvSpPr>
        <p:spPr>
          <a:xfrm>
            <a:off x="2770505" y="8950960"/>
            <a:ext cx="189293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Determinaciones polarográficas de mez-</a:t>
            </a:r>
            <a:r>
              <a:rPr lang="es-ES" sz="600" spc="0">
                <a:solidFill>
                  <a:srgbClr val="000000"/>
                </a:solidFill>
                <a:latin typeface="Bookman Old Style" pitchFamily="1" panose="02020603050405020304"/>
              </a:rPr>
              <a:t>clas de captan–captafol–folpet, atrazina– simacina, terbutrin–prometrin y cine´tico– espectrofotome´trica de posalon </a:t>
            </a:r>
          </a:p>
        </p:txBody>
      </p:sp>
      <p:sp>
        <p:nvSpPr>
          <p:cNvPr id="38" name=""/>
          <p:cNvSpPr/>
          <p:nvPr>
            <p:ph type="body" idx="10"/>
          </p:nvPr>
        </p:nvSpPr>
        <p:spPr>
          <a:xfrm>
            <a:off x="1134110" y="9314815"/>
            <a:ext cx="5425440" cy="112395"/>
          </a:xfrm>
          <a:prstGeom prst="rect">
            <a:avLst/>
          </a:prstGeom>
          <a:noFill/>
          <a:ln w="0" cmpd="sng">
            <a:noFill/>
            <a:prstDash val="solid"/>
          </a:ln>
        </p:spPr>
        <p:txBody>
          <a:bodyPr vert="horz" lIns="0" tIns="0" rIns="0" bIns="0" anchor="t"/>
          <a:lstStyle/>
          <a:p>
            <a:pPr marL="0" marR="22860" indent="0" algn="r">
              <a:lnSpc>
                <a:spcPts val="800"/>
              </a:lnSpc>
              <a:spcAft>
                <a:spcPts val="0"/>
              </a:spcAft>
            </a:pPr>
            <a:r>
              <a:rPr lang="es-ES" sz="750" i="1" spc="5">
                <a:solidFill>
                  <a:srgbClr val="000000"/>
                </a:solidFill>
                <a:latin typeface="Bookman Old Style" pitchFamily="1" panose="02020603050405020304"/>
              </a:rPr>
              <a:t>continúa en la página siguiente </a:t>
            </a:r>
          </a:p>
        </p:txBody>
      </p:sp>
      <p:sp>
        <p:nvSpPr>
          <p:cNvPr id="39" name=""/>
          <p:cNvSpPr/>
          <p:nvPr>
            <p:ph type="body" idx="10"/>
          </p:nvPr>
        </p:nvSpPr>
        <p:spPr>
          <a:xfrm>
            <a:off x="5102225" y="9790430"/>
            <a:ext cx="1402080" cy="171450"/>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5">
                <a:solidFill>
                  <a:srgbClr val="000000"/>
                </a:solidFill>
                <a:latin typeface="Bookman Old Style" pitchFamily="1" panose="02020603050405020304"/>
              </a:rPr>
              <a:t>Memoria Histórica </a:t>
            </a:r>
          </a:p>
        </p:txBody>
      </p:sp>
      <p:sp>
        <p:nvSpPr>
          <p:cNvPr id="40" name=""/>
          <p:cNvSpPr/>
          <p:nvPr>
            <p:ph type="body" idx="10"/>
          </p:nvPr>
        </p:nvSpPr>
        <p:spPr>
          <a:xfrm>
            <a:off x="5407025" y="4870450"/>
            <a:ext cx="1078865" cy="181610"/>
          </a:xfrm>
          <a:prstGeom prst="rect">
            <a:avLst/>
          </a:prstGeom>
          <a:noFill/>
          <a:ln w="0" cmpd="sng">
            <a:noFill/>
            <a:prstDash val="solid"/>
          </a:ln>
        </p:spPr>
        <p:txBody>
          <a:bodyPr vert="horz" lIns="0" tIns="2540" rIns="0" bIns="0" anchor="t"/>
          <a:lstStyle/>
          <a:p>
            <a:pPr marL="0" marR="0" indent="0" algn="l">
              <a:lnSpc>
                <a:spcPts val="700"/>
              </a:lnSpc>
              <a:spcAft>
                <a:spcPts val="0"/>
              </a:spcAft>
            </a:pPr>
            <a:r>
              <a:rPr lang="es-ES" sz="600" spc="0">
                <a:solidFill>
                  <a:srgbClr val="000000"/>
                </a:solidFill>
                <a:latin typeface="Bookman Old Style" pitchFamily="1" panose="02020603050405020304"/>
              </a:rPr>
              <a:t>Mulero Díaz, Angel Anas-tasio </a:t>
            </a:r>
          </a:p>
        </p:txBody>
      </p:sp>
      <p:sp>
        <p:nvSpPr>
          <p:cNvPr id="41" name=""/>
          <p:cNvSpPr/>
          <p:nvPr>
            <p:ph type="body" idx="10"/>
          </p:nvPr>
        </p:nvSpPr>
        <p:spPr>
          <a:xfrm>
            <a:off x="5410200" y="4674870"/>
            <a:ext cx="98425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García Nogales, Agustín </a:t>
            </a:r>
          </a:p>
        </p:txBody>
      </p:sp>
      <p:sp>
        <p:nvSpPr>
          <p:cNvPr id="42" name=""/>
          <p:cNvSpPr/>
          <p:nvPr>
            <p:ph type="body" idx="10"/>
          </p:nvPr>
        </p:nvSpPr>
        <p:spPr>
          <a:xfrm>
            <a:off x="5410200" y="508000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Aguilar Espinosa, Manuel ´Angel; Olivares del Valle, Francisco </a:t>
            </a:r>
          </a:p>
        </p:txBody>
      </p:sp>
      <p:sp>
        <p:nvSpPr>
          <p:cNvPr id="43" name=""/>
          <p:cNvSpPr/>
          <p:nvPr>
            <p:ph type="body" idx="10"/>
          </p:nvPr>
        </p:nvSpPr>
        <p:spPr>
          <a:xfrm>
            <a:off x="5410200" y="5368925"/>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Sánchez Guzmán, Juan Manuel </a:t>
            </a:r>
          </a:p>
        </p:txBody>
      </p:sp>
      <p:sp>
        <p:nvSpPr>
          <p:cNvPr id="44" name=""/>
          <p:cNvSpPr/>
          <p:nvPr>
            <p:ph type="body" idx="10"/>
          </p:nvPr>
        </p:nvSpPr>
        <p:spPr>
          <a:xfrm>
            <a:off x="5410200" y="575056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Salinas López, Francisco; Dur´an Martín-Merás, Isa-</a:t>
            </a:r>
            <a:r>
              <a:rPr lang="es-ES" sz="600" spc="20">
                <a:solidFill>
                  <a:srgbClr val="000000"/>
                </a:solidFill>
                <a:latin typeface="Bookman Old Style" pitchFamily="1" panose="02020603050405020304"/>
              </a:rPr>
              <a:t>bel </a:t>
            </a:r>
          </a:p>
        </p:txBody>
      </p:sp>
      <p:sp>
        <p:nvSpPr>
          <p:cNvPr id="45" name=""/>
          <p:cNvSpPr/>
          <p:nvPr>
            <p:ph type="body" idx="10"/>
          </p:nvPr>
        </p:nvSpPr>
        <p:spPr>
          <a:xfrm>
            <a:off x="5410200" y="6128385"/>
            <a:ext cx="9906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Solier García, Juan Dios </a:t>
            </a:r>
          </a:p>
        </p:txBody>
      </p:sp>
      <p:sp>
        <p:nvSpPr>
          <p:cNvPr id="46" name=""/>
          <p:cNvSpPr/>
          <p:nvPr>
            <p:ph type="body" idx="10"/>
          </p:nvPr>
        </p:nvSpPr>
        <p:spPr>
          <a:xfrm>
            <a:off x="5410200" y="6332855"/>
            <a:ext cx="1075690"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Martín Sánchez, Alejan-</a:t>
            </a:r>
            <a:r>
              <a:rPr lang="es-ES" sz="600" spc="20">
                <a:solidFill>
                  <a:srgbClr val="000000"/>
                </a:solidFill>
                <a:latin typeface="Bookman Old Style" pitchFamily="1" panose="02020603050405020304"/>
              </a:rPr>
              <a:t>dro; Vera Tome´, Feliciano </a:t>
            </a:r>
          </a:p>
        </p:txBody>
      </p:sp>
      <p:sp>
        <p:nvSpPr>
          <p:cNvPr id="47" name=""/>
          <p:cNvSpPr/>
          <p:nvPr>
            <p:ph type="body" idx="10"/>
          </p:nvPr>
        </p:nvSpPr>
        <p:spPr>
          <a:xfrm>
            <a:off x="5410200" y="6622415"/>
            <a:ext cx="1073150"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Sabio Rey, Eduardo; Ma-cías Laso, Pedro </a:t>
            </a:r>
          </a:p>
        </p:txBody>
      </p:sp>
      <p:sp>
        <p:nvSpPr>
          <p:cNvPr id="48" name=""/>
          <p:cNvSpPr/>
          <p:nvPr>
            <p:ph type="body" idx="10"/>
          </p:nvPr>
        </p:nvSpPr>
        <p:spPr>
          <a:xfrm>
            <a:off x="5410200" y="7003415"/>
            <a:ext cx="1073150" cy="1784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Bernalte García, María Jo-</a:t>
            </a:r>
            <a:r>
              <a:rPr lang="es-ES" sz="600" spc="0">
                <a:solidFill>
                  <a:srgbClr val="000000"/>
                </a:solidFill>
                <a:latin typeface="Bookman Old Style" pitchFamily="1" panose="02020603050405020304"/>
              </a:rPr>
              <a:t>sefa; Sabio Rey, Eduardo </a:t>
            </a:r>
          </a:p>
        </p:txBody>
      </p:sp>
      <p:sp>
        <p:nvSpPr>
          <p:cNvPr id="49" name=""/>
          <p:cNvSpPr/>
          <p:nvPr>
            <p:ph type="body" idx="10"/>
          </p:nvPr>
        </p:nvSpPr>
        <p:spPr>
          <a:xfrm>
            <a:off x="5410200" y="7292975"/>
            <a:ext cx="1069975"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Santos Reyes, Andre´s; Bravo Yuste, Santos </a:t>
            </a:r>
          </a:p>
        </p:txBody>
      </p:sp>
      <p:sp>
        <p:nvSpPr>
          <p:cNvPr id="50" name=""/>
          <p:cNvSpPr/>
          <p:nvPr>
            <p:ph type="body" idx="10"/>
          </p:nvPr>
        </p:nvSpPr>
        <p:spPr>
          <a:xfrm>
            <a:off x="5410200" y="749681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Gutie´rrez Merino, Carlos; García Martín, María Ele-</a:t>
            </a:r>
            <a:r>
              <a:rPr lang="es-ES" sz="600" spc="20">
                <a:solidFill>
                  <a:srgbClr val="000000"/>
                </a:solidFill>
                <a:latin typeface="Bookman Old Style" pitchFamily="1" panose="02020603050405020304"/>
              </a:rPr>
              <a:t>na </a:t>
            </a:r>
          </a:p>
        </p:txBody>
      </p:sp>
      <p:sp>
        <p:nvSpPr>
          <p:cNvPr id="51" name=""/>
          <p:cNvSpPr/>
          <p:nvPr>
            <p:ph type="body" idx="10"/>
          </p:nvPr>
        </p:nvSpPr>
        <p:spPr>
          <a:xfrm>
            <a:off x="5410200" y="778637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Beltrán Novillo, Fernando Juan; González Lena, Ma-</a:t>
            </a:r>
            <a:r>
              <a:rPr lang="es-ES" sz="600" spc="0">
                <a:solidFill>
                  <a:srgbClr val="000000"/>
                </a:solidFill>
                <a:latin typeface="Bookman Old Style" pitchFamily="1" panose="02020603050405020304"/>
              </a:rPr>
              <a:t>nuel Adolfo </a:t>
            </a:r>
          </a:p>
        </p:txBody>
      </p:sp>
      <p:sp>
        <p:nvSpPr>
          <p:cNvPr id="52" name=""/>
          <p:cNvSpPr/>
          <p:nvPr>
            <p:ph type="body" idx="10"/>
          </p:nvPr>
        </p:nvSpPr>
        <p:spPr>
          <a:xfrm>
            <a:off x="5410200" y="8079105"/>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González González, Juan Fe´lix; Encinar Martín, Jo-séMaría </a:t>
            </a:r>
          </a:p>
        </p:txBody>
      </p:sp>
      <p:sp>
        <p:nvSpPr>
          <p:cNvPr id="53" name=""/>
          <p:cNvSpPr/>
          <p:nvPr>
            <p:ph type="body" idx="10"/>
          </p:nvPr>
        </p:nvSpPr>
        <p:spPr>
          <a:xfrm>
            <a:off x="5410200" y="8368665"/>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García Araya, Juan Fer-</a:t>
            </a:r>
            <a:r>
              <a:rPr lang="es-ES" sz="600" spc="0">
                <a:solidFill>
                  <a:srgbClr val="000000"/>
                </a:solidFill>
                <a:latin typeface="Bookman Old Style" pitchFamily="1" panose="02020603050405020304"/>
              </a:rPr>
              <a:t>nando; Beltrán Novillo, Fernando Juan </a:t>
            </a:r>
          </a:p>
        </p:txBody>
      </p:sp>
      <p:sp>
        <p:nvSpPr>
          <p:cNvPr id="54" name=""/>
          <p:cNvSpPr/>
          <p:nvPr>
            <p:ph type="body" idx="10"/>
          </p:nvPr>
        </p:nvSpPr>
        <p:spPr>
          <a:xfrm>
            <a:off x="5410200" y="8661400"/>
            <a:ext cx="1073150" cy="26670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Molina Fernández, Ma-</a:t>
            </a:r>
            <a:r>
              <a:rPr lang="es-ES" sz="600" spc="30">
                <a:solidFill>
                  <a:srgbClr val="000000"/>
                </a:solidFill>
                <a:latin typeface="Bookman Old Style" pitchFamily="1" panose="02020603050405020304"/>
              </a:rPr>
              <a:t>nuel; González Velasco, Miguel </a:t>
            </a:r>
          </a:p>
        </p:txBody>
      </p:sp>
      <p:sp>
        <p:nvSpPr>
          <p:cNvPr id="55" name=""/>
          <p:cNvSpPr/>
          <p:nvPr>
            <p:ph type="body" idx="10"/>
          </p:nvPr>
        </p:nvSpPr>
        <p:spPr>
          <a:xfrm>
            <a:off x="5410200" y="8950960"/>
            <a:ext cx="1073150" cy="178435"/>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1051560"/>
              </a:tabLst>
            </a:pPr>
            <a:r>
              <a:rPr lang="es-ES" sz="600" spc="0">
                <a:solidFill>
                  <a:srgbClr val="000000"/>
                </a:solidFill>
                <a:latin typeface="Bookman Old Style" pitchFamily="1" panose="02020603050405020304"/>
              </a:rPr>
              <a:t>Guiberteau </a:t>
            </a:r>
            <a:r>
              <a:rPr lang="es-ES" sz="600" spc="0">
                <a:solidFill>
                  <a:srgbClr val="000000"/>
                </a:solidFill>
                <a:latin typeface="Bookman Old Style" pitchFamily="1" panose="02020603050405020304"/>
              </a:rPr>
              <a:t>Cabanillas, </a:t>
            </a:r>
          </a:p>
          <a:p>
            <a:pPr marL="0" marR="0" indent="0" algn="l">
              <a:lnSpc>
                <a:spcPts val="700"/>
              </a:lnSpc>
              <a:spcBef>
                <a:spcPts val="0"/>
              </a:spcBef>
              <a:spcAft>
                <a:spcPts val="0"/>
              </a:spcAft>
            </a:pPr>
            <a:r>
              <a:rPr lang="es-ES" sz="600" spc="25">
                <a:solidFill>
                  <a:srgbClr val="000000"/>
                </a:solidFill>
                <a:latin typeface="Bookman Old Style" pitchFamily="1" panose="02020603050405020304"/>
              </a:rPr>
              <a:t>Agustina </a:t>
            </a:r>
          </a:p>
        </p:txBody>
      </p:sp>
      <p:sp>
        <p:nvSpPr>
          <p:cNvPr id="56" name=""/>
          <p:cNvSpPr/>
          <p:nvPr>
            <p:ph type="body" idx="10"/>
          </p:nvPr>
        </p:nvSpPr>
        <p:spPr>
          <a:xfrm>
            <a:off x="1212850" y="1181735"/>
            <a:ext cx="119189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Labado Contador, Joaquín F. </a:t>
            </a:r>
          </a:p>
        </p:txBody>
      </p:sp>
      <p:sp>
        <p:nvSpPr>
          <p:cNvPr id="57" name=""/>
          <p:cNvSpPr/>
          <p:nvPr>
            <p:ph type="body" idx="10"/>
          </p:nvPr>
        </p:nvSpPr>
        <p:spPr>
          <a:xfrm>
            <a:off x="1212850" y="1474470"/>
            <a:ext cx="10642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Gaspar Nieto, Maria Pilar </a:t>
            </a:r>
          </a:p>
        </p:txBody>
      </p:sp>
      <p:sp>
        <p:nvSpPr>
          <p:cNvPr id="58" name=""/>
          <p:cNvSpPr/>
          <p:nvPr>
            <p:ph type="body" idx="10"/>
          </p:nvPr>
        </p:nvSpPr>
        <p:spPr>
          <a:xfrm>
            <a:off x="1212850" y="1764030"/>
            <a:ext cx="123444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Casimiro Felicio, Ilda de Jesus </a:t>
            </a:r>
          </a:p>
        </p:txBody>
      </p:sp>
      <p:sp>
        <p:nvSpPr>
          <p:cNvPr id="59" name=""/>
          <p:cNvSpPr/>
          <p:nvPr>
            <p:ph type="body" idx="10"/>
          </p:nvPr>
        </p:nvSpPr>
        <p:spPr>
          <a:xfrm>
            <a:off x="1212850" y="2056765"/>
            <a:ext cx="12801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Contador Baladón, Juan Carlos </a:t>
            </a:r>
          </a:p>
        </p:txBody>
      </p:sp>
      <p:sp>
        <p:nvSpPr>
          <p:cNvPr id="60" name=""/>
          <p:cNvSpPr/>
          <p:nvPr>
            <p:ph type="body" idx="10"/>
          </p:nvPr>
        </p:nvSpPr>
        <p:spPr>
          <a:xfrm>
            <a:off x="1212850" y="2346325"/>
            <a:ext cx="115824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Marin Exposito, Maria Julia </a:t>
            </a:r>
          </a:p>
        </p:txBody>
      </p:sp>
      <p:sp>
        <p:nvSpPr>
          <p:cNvPr id="61" name=""/>
          <p:cNvSpPr/>
          <p:nvPr>
            <p:ph type="body" idx="10"/>
          </p:nvPr>
        </p:nvSpPr>
        <p:spPr>
          <a:xfrm>
            <a:off x="1212850" y="2638425"/>
            <a:ext cx="106680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González Mateos, Antonio </a:t>
            </a:r>
          </a:p>
        </p:txBody>
      </p:sp>
      <p:sp>
        <p:nvSpPr>
          <p:cNvPr id="62" name=""/>
          <p:cNvSpPr/>
          <p:nvPr>
            <p:ph type="body" idx="10"/>
          </p:nvPr>
        </p:nvSpPr>
        <p:spPr>
          <a:xfrm>
            <a:off x="1212850" y="2927985"/>
            <a:ext cx="92075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Cabello S´anchez, Fe´lix </a:t>
            </a:r>
          </a:p>
        </p:txBody>
      </p:sp>
      <p:sp>
        <p:nvSpPr>
          <p:cNvPr id="63" name=""/>
          <p:cNvSpPr/>
          <p:nvPr>
            <p:ph type="body" idx="10"/>
          </p:nvPr>
        </p:nvSpPr>
        <p:spPr>
          <a:xfrm>
            <a:off x="1212850" y="3129280"/>
            <a:ext cx="99377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Hidalgo Sánchez, Matías </a:t>
            </a:r>
          </a:p>
        </p:txBody>
      </p:sp>
      <p:sp>
        <p:nvSpPr>
          <p:cNvPr id="64" name=""/>
          <p:cNvSpPr/>
          <p:nvPr>
            <p:ph type="body" idx="10"/>
          </p:nvPr>
        </p:nvSpPr>
        <p:spPr>
          <a:xfrm>
            <a:off x="1212850" y="3413760"/>
            <a:ext cx="1237615" cy="9842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15">
                <a:solidFill>
                  <a:srgbClr val="000000"/>
                </a:solidFill>
                <a:latin typeface="Bookman Old Style" pitchFamily="1" panose="02020603050405020304"/>
              </a:rPr>
              <a:t>Alonso del Pino, Miguel Angel </a:t>
            </a:r>
          </a:p>
        </p:txBody>
      </p:sp>
      <p:sp>
        <p:nvSpPr>
          <p:cNvPr id="65" name=""/>
          <p:cNvSpPr/>
          <p:nvPr>
            <p:ph type="body" idx="10"/>
          </p:nvPr>
        </p:nvSpPr>
        <p:spPr>
          <a:xfrm>
            <a:off x="1212850" y="3711575"/>
            <a:ext cx="117983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Mayordomo Acevedo, Raquel </a:t>
            </a:r>
          </a:p>
        </p:txBody>
      </p:sp>
      <p:sp>
        <p:nvSpPr>
          <p:cNvPr id="66" name=""/>
          <p:cNvSpPr/>
          <p:nvPr>
            <p:ph type="body" idx="10"/>
          </p:nvPr>
        </p:nvSpPr>
        <p:spPr>
          <a:xfrm>
            <a:off x="1212850" y="4092575"/>
            <a:ext cx="97853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Cáceres Marzal, Dolores </a:t>
            </a:r>
          </a:p>
        </p:txBody>
      </p:sp>
      <p:sp>
        <p:nvSpPr>
          <p:cNvPr id="67" name=""/>
          <p:cNvSpPr/>
          <p:nvPr>
            <p:ph type="body" idx="10"/>
          </p:nvPr>
        </p:nvSpPr>
        <p:spPr>
          <a:xfrm>
            <a:off x="1212850" y="4382135"/>
            <a:ext cx="108839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10">
                <a:solidFill>
                  <a:srgbClr val="000000"/>
                </a:solidFill>
                <a:latin typeface="Bookman Old Style" pitchFamily="1" panose="02020603050405020304"/>
              </a:rPr>
              <a:t>Rojo Medina, Maria Isabel </a:t>
            </a:r>
          </a:p>
        </p:txBody>
      </p:sp>
      <p:sp>
        <p:nvSpPr>
          <p:cNvPr id="68" name=""/>
          <p:cNvSpPr/>
          <p:nvPr>
            <p:ph type="body" idx="10"/>
          </p:nvPr>
        </p:nvSpPr>
        <p:spPr>
          <a:xfrm>
            <a:off x="1212850" y="4674870"/>
            <a:ext cx="102425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Pe´rez Fernández, Paloma </a:t>
            </a:r>
          </a:p>
        </p:txBody>
      </p:sp>
      <p:sp>
        <p:nvSpPr>
          <p:cNvPr id="69" name=""/>
          <p:cNvSpPr/>
          <p:nvPr>
            <p:ph type="body" idx="10"/>
          </p:nvPr>
        </p:nvSpPr>
        <p:spPr>
          <a:xfrm>
            <a:off x="1212850" y="4876165"/>
            <a:ext cx="13995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Ahumada Guerra, Waldo Eleodoro </a:t>
            </a:r>
          </a:p>
        </p:txBody>
      </p:sp>
      <p:sp>
        <p:nvSpPr>
          <p:cNvPr id="70" name=""/>
          <p:cNvSpPr/>
          <p:nvPr>
            <p:ph type="body" idx="10"/>
          </p:nvPr>
        </p:nvSpPr>
        <p:spPr>
          <a:xfrm>
            <a:off x="1212850" y="5080000"/>
            <a:ext cx="118872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Sánchez Mendoza, María Luz </a:t>
            </a:r>
          </a:p>
        </p:txBody>
      </p:sp>
      <p:sp>
        <p:nvSpPr>
          <p:cNvPr id="71" name=""/>
          <p:cNvSpPr/>
          <p:nvPr>
            <p:ph type="body" idx="10"/>
          </p:nvPr>
        </p:nvSpPr>
        <p:spPr>
          <a:xfrm>
            <a:off x="1212850" y="5369560"/>
            <a:ext cx="111569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Corbacho Amado, Casimiro </a:t>
            </a:r>
          </a:p>
        </p:txBody>
      </p:sp>
      <p:sp>
        <p:nvSpPr>
          <p:cNvPr id="72" name=""/>
          <p:cNvSpPr/>
          <p:nvPr>
            <p:ph type="body" idx="10"/>
          </p:nvPr>
        </p:nvSpPr>
        <p:spPr>
          <a:xfrm>
            <a:off x="1212850" y="5750560"/>
            <a:ext cx="131381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Rodríguez Cáceres, María Isabel </a:t>
            </a:r>
          </a:p>
        </p:txBody>
      </p:sp>
      <p:sp>
        <p:nvSpPr>
          <p:cNvPr id="73" name=""/>
          <p:cNvSpPr/>
          <p:nvPr>
            <p:ph type="body" idx="10"/>
          </p:nvPr>
        </p:nvSpPr>
        <p:spPr>
          <a:xfrm>
            <a:off x="1212850" y="6128385"/>
            <a:ext cx="112522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Cachadiña Gutie´rrez, Isidro </a:t>
            </a:r>
          </a:p>
        </p:txBody>
      </p:sp>
      <p:sp>
        <p:nvSpPr>
          <p:cNvPr id="74" name=""/>
          <p:cNvSpPr/>
          <p:nvPr>
            <p:ph type="body" idx="10"/>
          </p:nvPr>
        </p:nvSpPr>
        <p:spPr>
          <a:xfrm>
            <a:off x="1212850" y="6332855"/>
            <a:ext cx="102108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Gómez Escobar, Valentín </a:t>
            </a:r>
          </a:p>
        </p:txBody>
      </p:sp>
      <p:sp>
        <p:nvSpPr>
          <p:cNvPr id="75" name=""/>
          <p:cNvSpPr/>
          <p:nvPr>
            <p:ph type="body" idx="10"/>
          </p:nvPr>
        </p:nvSpPr>
        <p:spPr>
          <a:xfrm>
            <a:off x="1212850" y="6622415"/>
            <a:ext cx="96012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Gata Pizarro, JoséLuis </a:t>
            </a:r>
          </a:p>
        </p:txBody>
      </p:sp>
      <p:sp>
        <p:nvSpPr>
          <p:cNvPr id="76" name=""/>
          <p:cNvSpPr/>
          <p:nvPr>
            <p:ph type="body" idx="10"/>
          </p:nvPr>
        </p:nvSpPr>
        <p:spPr>
          <a:xfrm>
            <a:off x="1210310" y="7003415"/>
            <a:ext cx="136207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Valde´s Sánchez, María Esperanza </a:t>
            </a:r>
          </a:p>
        </p:txBody>
      </p:sp>
      <p:sp>
        <p:nvSpPr>
          <p:cNvPr id="77" name=""/>
          <p:cNvSpPr/>
          <p:nvPr>
            <p:ph type="body" idx="10"/>
          </p:nvPr>
        </p:nvSpPr>
        <p:spPr>
          <a:xfrm>
            <a:off x="1212850" y="7292975"/>
            <a:ext cx="91757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Acedo Rodríguez, Luis </a:t>
            </a:r>
          </a:p>
        </p:txBody>
      </p:sp>
      <p:sp>
        <p:nvSpPr>
          <p:cNvPr id="78" name=""/>
          <p:cNvSpPr/>
          <p:nvPr>
            <p:ph type="body" idx="10"/>
          </p:nvPr>
        </p:nvSpPr>
        <p:spPr>
          <a:xfrm>
            <a:off x="1212850" y="7497445"/>
            <a:ext cx="133223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Martín Romero, Francisco Javier </a:t>
            </a:r>
          </a:p>
        </p:txBody>
      </p:sp>
      <p:sp>
        <p:nvSpPr>
          <p:cNvPr id="79" name=""/>
          <p:cNvSpPr/>
          <p:nvPr>
            <p:ph type="body" idx="10"/>
          </p:nvPr>
        </p:nvSpPr>
        <p:spPr>
          <a:xfrm>
            <a:off x="1212850" y="7787005"/>
            <a:ext cx="911860"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Acedo Hidalgo, Benito </a:t>
            </a:r>
          </a:p>
        </p:txBody>
      </p:sp>
      <p:sp>
        <p:nvSpPr>
          <p:cNvPr id="80" name=""/>
          <p:cNvSpPr/>
          <p:nvPr>
            <p:ph type="body" idx="10"/>
          </p:nvPr>
        </p:nvSpPr>
        <p:spPr>
          <a:xfrm>
            <a:off x="1212850" y="8079105"/>
            <a:ext cx="117094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Rodríguez Alonso, Juan José</a:t>
            </a:r>
            <a:r>
              <a:rPr lang="es-ES" sz="100">
                <a:solidFill>
                  <a:srgbClr val="000000"/>
                </a:solidFill>
                <a:latin typeface="Bookman Old Style" pitchFamily="1" panose="02020603050405020304"/>
              </a:rPr>
              <a:t> </a:t>
            </a:r>
          </a:p>
        </p:txBody>
      </p:sp>
      <p:sp>
        <p:nvSpPr>
          <p:cNvPr id="81" name=""/>
          <p:cNvSpPr/>
          <p:nvPr>
            <p:ph type="body" idx="10"/>
          </p:nvPr>
        </p:nvSpPr>
        <p:spPr>
          <a:xfrm>
            <a:off x="1210310" y="8363585"/>
            <a:ext cx="1200785" cy="9207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5">
                <a:solidFill>
                  <a:srgbClr val="000000"/>
                </a:solidFill>
                <a:latin typeface="Bookman Old Style" pitchFamily="1" panose="02020603050405020304"/>
              </a:rPr>
              <a:t>Alvarez Peña, Pedro Modesto </a:t>
            </a:r>
          </a:p>
        </p:txBody>
      </p:sp>
      <p:sp>
        <p:nvSpPr>
          <p:cNvPr id="82" name=""/>
          <p:cNvSpPr/>
          <p:nvPr>
            <p:ph type="body" idx="10"/>
          </p:nvPr>
        </p:nvSpPr>
        <p:spPr>
          <a:xfrm>
            <a:off x="1212850" y="8661400"/>
            <a:ext cx="89344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Mota Medina, Manuel </a:t>
            </a:r>
          </a:p>
        </p:txBody>
      </p:sp>
      <p:sp>
        <p:nvSpPr>
          <p:cNvPr id="83" name=""/>
          <p:cNvSpPr/>
          <p:nvPr>
            <p:ph type="body" idx="10"/>
          </p:nvPr>
        </p:nvSpPr>
        <p:spPr>
          <a:xfrm>
            <a:off x="1212850" y="8950960"/>
            <a:ext cx="104584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Mora Diez, Nielene Maria </a:t>
            </a:r>
          </a:p>
        </p:txBody>
      </p:sp>
      <p:sp>
        <p:nvSpPr>
          <p:cNvPr id="84" name=""/>
          <p:cNvSpPr/>
          <p:nvPr>
            <p:ph type="body" idx="10"/>
          </p:nvPr>
        </p:nvSpPr>
        <p:spPr>
          <a:xfrm>
            <a:off x="4819015" y="11817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02/02/1996 </a:t>
            </a:r>
          </a:p>
        </p:txBody>
      </p:sp>
      <p:sp>
        <p:nvSpPr>
          <p:cNvPr id="85" name=""/>
          <p:cNvSpPr/>
          <p:nvPr>
            <p:ph type="body" idx="10"/>
          </p:nvPr>
        </p:nvSpPr>
        <p:spPr>
          <a:xfrm>
            <a:off x="4824730" y="14744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15/03/1996 </a:t>
            </a:r>
          </a:p>
        </p:txBody>
      </p:sp>
      <p:sp>
        <p:nvSpPr>
          <p:cNvPr id="86" name=""/>
          <p:cNvSpPr/>
          <p:nvPr>
            <p:ph type="body" idx="10"/>
          </p:nvPr>
        </p:nvSpPr>
        <p:spPr>
          <a:xfrm>
            <a:off x="4819015" y="176403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28/03/1996 </a:t>
            </a:r>
          </a:p>
        </p:txBody>
      </p:sp>
      <p:sp>
        <p:nvSpPr>
          <p:cNvPr id="87" name=""/>
          <p:cNvSpPr/>
          <p:nvPr>
            <p:ph type="body" idx="10"/>
          </p:nvPr>
        </p:nvSpPr>
        <p:spPr>
          <a:xfrm>
            <a:off x="4819015" y="205676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27/06/1996 </a:t>
            </a:r>
          </a:p>
        </p:txBody>
      </p:sp>
      <p:sp>
        <p:nvSpPr>
          <p:cNvPr id="88" name=""/>
          <p:cNvSpPr/>
          <p:nvPr>
            <p:ph type="body" idx="10"/>
          </p:nvPr>
        </p:nvSpPr>
        <p:spPr>
          <a:xfrm>
            <a:off x="4819015" y="2346325"/>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04/07/1996 </a:t>
            </a:r>
          </a:p>
        </p:txBody>
      </p:sp>
      <p:sp>
        <p:nvSpPr>
          <p:cNvPr id="89" name=""/>
          <p:cNvSpPr/>
          <p:nvPr>
            <p:ph type="body" idx="10"/>
          </p:nvPr>
        </p:nvSpPr>
        <p:spPr>
          <a:xfrm>
            <a:off x="4819015" y="263842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04/09/1996 </a:t>
            </a:r>
          </a:p>
        </p:txBody>
      </p:sp>
      <p:sp>
        <p:nvSpPr>
          <p:cNvPr id="90" name=""/>
          <p:cNvSpPr/>
          <p:nvPr>
            <p:ph type="body" idx="10"/>
          </p:nvPr>
        </p:nvSpPr>
        <p:spPr>
          <a:xfrm>
            <a:off x="4819015" y="292798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05/11/1996 </a:t>
            </a:r>
          </a:p>
        </p:txBody>
      </p:sp>
      <p:sp>
        <p:nvSpPr>
          <p:cNvPr id="91" name=""/>
          <p:cNvSpPr/>
          <p:nvPr>
            <p:ph type="body" idx="10"/>
          </p:nvPr>
        </p:nvSpPr>
        <p:spPr>
          <a:xfrm>
            <a:off x="4819015" y="3129280"/>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29/11/1996 </a:t>
            </a:r>
          </a:p>
        </p:txBody>
      </p:sp>
      <p:sp>
        <p:nvSpPr>
          <p:cNvPr id="92" name=""/>
          <p:cNvSpPr/>
          <p:nvPr>
            <p:ph type="body" idx="10"/>
          </p:nvPr>
        </p:nvSpPr>
        <p:spPr>
          <a:xfrm>
            <a:off x="4819015" y="342201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24/01/1997 </a:t>
            </a:r>
          </a:p>
        </p:txBody>
      </p:sp>
      <p:sp>
        <p:nvSpPr>
          <p:cNvPr id="93" name=""/>
          <p:cNvSpPr/>
          <p:nvPr>
            <p:ph type="body" idx="10"/>
          </p:nvPr>
        </p:nvSpPr>
        <p:spPr>
          <a:xfrm>
            <a:off x="4819015" y="3711575"/>
            <a:ext cx="45720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05/02/1997 </a:t>
            </a:r>
          </a:p>
        </p:txBody>
      </p:sp>
      <p:sp>
        <p:nvSpPr>
          <p:cNvPr id="94" name=""/>
          <p:cNvSpPr/>
          <p:nvPr>
            <p:ph type="body" idx="10"/>
          </p:nvPr>
        </p:nvSpPr>
        <p:spPr>
          <a:xfrm>
            <a:off x="4819015" y="409257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21/02/1997 </a:t>
            </a:r>
          </a:p>
        </p:txBody>
      </p:sp>
      <p:sp>
        <p:nvSpPr>
          <p:cNvPr id="95" name=""/>
          <p:cNvSpPr/>
          <p:nvPr>
            <p:ph type="body" idx="10"/>
          </p:nvPr>
        </p:nvSpPr>
        <p:spPr>
          <a:xfrm>
            <a:off x="4819015" y="438213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26/02/1997 </a:t>
            </a:r>
          </a:p>
        </p:txBody>
      </p:sp>
      <p:sp>
        <p:nvSpPr>
          <p:cNvPr id="96" name=""/>
          <p:cNvSpPr/>
          <p:nvPr>
            <p:ph type="body" idx="10"/>
          </p:nvPr>
        </p:nvSpPr>
        <p:spPr>
          <a:xfrm>
            <a:off x="4819015" y="4674870"/>
            <a:ext cx="45720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04/07/1997 </a:t>
            </a:r>
          </a:p>
        </p:txBody>
      </p:sp>
      <p:sp>
        <p:nvSpPr>
          <p:cNvPr id="97" name=""/>
          <p:cNvSpPr/>
          <p:nvPr>
            <p:ph type="body" idx="10"/>
          </p:nvPr>
        </p:nvSpPr>
        <p:spPr>
          <a:xfrm>
            <a:off x="4824730" y="4876165"/>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14/07/1997 </a:t>
            </a:r>
          </a:p>
        </p:txBody>
      </p:sp>
      <p:sp>
        <p:nvSpPr>
          <p:cNvPr id="98" name=""/>
          <p:cNvSpPr/>
          <p:nvPr>
            <p:ph type="body" idx="10"/>
          </p:nvPr>
        </p:nvSpPr>
        <p:spPr>
          <a:xfrm>
            <a:off x="4824730" y="5080000"/>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12/09/1997 </a:t>
            </a:r>
          </a:p>
        </p:txBody>
      </p:sp>
      <p:sp>
        <p:nvSpPr>
          <p:cNvPr id="99" name=""/>
          <p:cNvSpPr/>
          <p:nvPr>
            <p:ph type="body" idx="10"/>
          </p:nvPr>
        </p:nvSpPr>
        <p:spPr>
          <a:xfrm>
            <a:off x="4819015" y="5369560"/>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24/09/1997 </a:t>
            </a:r>
          </a:p>
        </p:txBody>
      </p:sp>
      <p:sp>
        <p:nvSpPr>
          <p:cNvPr id="100" name=""/>
          <p:cNvSpPr/>
          <p:nvPr>
            <p:ph type="body" idx="10"/>
          </p:nvPr>
        </p:nvSpPr>
        <p:spPr>
          <a:xfrm>
            <a:off x="4819015" y="5750560"/>
            <a:ext cx="45720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25/09/1997 </a:t>
            </a:r>
          </a:p>
        </p:txBody>
      </p:sp>
      <p:sp>
        <p:nvSpPr>
          <p:cNvPr id="101" name=""/>
          <p:cNvSpPr/>
          <p:nvPr>
            <p:ph type="body" idx="10"/>
          </p:nvPr>
        </p:nvSpPr>
        <p:spPr>
          <a:xfrm>
            <a:off x="4819015" y="612838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26/09/1997 </a:t>
            </a:r>
          </a:p>
        </p:txBody>
      </p:sp>
      <p:sp>
        <p:nvSpPr>
          <p:cNvPr id="102" name=""/>
          <p:cNvSpPr/>
          <p:nvPr>
            <p:ph type="body" idx="10"/>
          </p:nvPr>
        </p:nvSpPr>
        <p:spPr>
          <a:xfrm>
            <a:off x="4819015" y="633285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04/11/1997 </a:t>
            </a:r>
          </a:p>
        </p:txBody>
      </p:sp>
      <p:sp>
        <p:nvSpPr>
          <p:cNvPr id="103" name=""/>
          <p:cNvSpPr/>
          <p:nvPr>
            <p:ph type="body" idx="10"/>
          </p:nvPr>
        </p:nvSpPr>
        <p:spPr>
          <a:xfrm>
            <a:off x="4819015" y="662241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20/01/1998 </a:t>
            </a:r>
          </a:p>
        </p:txBody>
      </p:sp>
      <p:sp>
        <p:nvSpPr>
          <p:cNvPr id="104" name=""/>
          <p:cNvSpPr/>
          <p:nvPr>
            <p:ph type="body" idx="10"/>
          </p:nvPr>
        </p:nvSpPr>
        <p:spPr>
          <a:xfrm>
            <a:off x="4819015" y="7003415"/>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06/02/1998 </a:t>
            </a:r>
          </a:p>
        </p:txBody>
      </p:sp>
      <p:sp>
        <p:nvSpPr>
          <p:cNvPr id="105" name=""/>
          <p:cNvSpPr/>
          <p:nvPr>
            <p:ph type="body" idx="10"/>
          </p:nvPr>
        </p:nvSpPr>
        <p:spPr>
          <a:xfrm>
            <a:off x="4819015" y="729297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09/03/1998 </a:t>
            </a:r>
          </a:p>
        </p:txBody>
      </p:sp>
      <p:sp>
        <p:nvSpPr>
          <p:cNvPr id="106" name=""/>
          <p:cNvSpPr/>
          <p:nvPr>
            <p:ph type="body" idx="10"/>
          </p:nvPr>
        </p:nvSpPr>
        <p:spPr>
          <a:xfrm>
            <a:off x="4819015" y="749744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29/04/1998 </a:t>
            </a:r>
          </a:p>
        </p:txBody>
      </p:sp>
      <p:sp>
        <p:nvSpPr>
          <p:cNvPr id="107" name=""/>
          <p:cNvSpPr/>
          <p:nvPr>
            <p:ph type="body" idx="10"/>
          </p:nvPr>
        </p:nvSpPr>
        <p:spPr>
          <a:xfrm>
            <a:off x="4819015" y="7787005"/>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05/06/1998 </a:t>
            </a:r>
          </a:p>
        </p:txBody>
      </p:sp>
      <p:sp>
        <p:nvSpPr>
          <p:cNvPr id="108" name=""/>
          <p:cNvSpPr/>
          <p:nvPr>
            <p:ph type="body" idx="10"/>
          </p:nvPr>
        </p:nvSpPr>
        <p:spPr>
          <a:xfrm>
            <a:off x="4819015" y="807910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29/06/1998 </a:t>
            </a:r>
          </a:p>
        </p:txBody>
      </p:sp>
      <p:sp>
        <p:nvSpPr>
          <p:cNvPr id="109" name=""/>
          <p:cNvSpPr/>
          <p:nvPr>
            <p:ph type="body" idx="10"/>
          </p:nvPr>
        </p:nvSpPr>
        <p:spPr>
          <a:xfrm>
            <a:off x="4819015" y="836866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29/06/1998 </a:t>
            </a:r>
          </a:p>
        </p:txBody>
      </p:sp>
      <p:sp>
        <p:nvSpPr>
          <p:cNvPr id="110" name=""/>
          <p:cNvSpPr/>
          <p:nvPr>
            <p:ph type="body" idx="10"/>
          </p:nvPr>
        </p:nvSpPr>
        <p:spPr>
          <a:xfrm>
            <a:off x="4819015" y="8661400"/>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09/07/1998 </a:t>
            </a:r>
          </a:p>
        </p:txBody>
      </p:sp>
      <p:sp>
        <p:nvSpPr>
          <p:cNvPr id="111" name=""/>
          <p:cNvSpPr/>
          <p:nvPr>
            <p:ph type="body" idx="10"/>
          </p:nvPr>
        </p:nvSpPr>
        <p:spPr>
          <a:xfrm>
            <a:off x="4819015" y="8950960"/>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24/07/1998 </a:t>
            </a:r>
          </a:p>
        </p:txBody>
      </p:sp>
      <p:sp>
        <p:nvSpPr>
          <p:cNvPr id="112" name=""/>
          <p:cNvSpPr/>
          <p:nvPr>
            <p:ph type="body" idx="10"/>
          </p:nvPr>
        </p:nvSpPr>
        <p:spPr>
          <a:xfrm>
            <a:off x="5410200" y="1181735"/>
            <a:ext cx="1073150"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Escudero García, Jose´ Carlos </a:t>
            </a:r>
          </a:p>
        </p:txBody>
      </p:sp>
      <p:sp>
        <p:nvSpPr>
          <p:cNvPr id="113" name=""/>
          <p:cNvSpPr/>
          <p:nvPr>
            <p:ph type="body" idx="10"/>
          </p:nvPr>
        </p:nvSpPr>
        <p:spPr>
          <a:xfrm>
            <a:off x="5410200" y="1474470"/>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Maynar Mariño, Marcos Antonio; González Carre-</a:t>
            </a:r>
            <a:r>
              <a:rPr lang="es-ES" sz="600" spc="0">
                <a:solidFill>
                  <a:srgbClr val="000000"/>
                </a:solidFill>
                <a:latin typeface="Bookman Old Style" pitchFamily="1" panose="02020603050405020304"/>
              </a:rPr>
              <a:t>ra, Ernesto </a:t>
            </a:r>
          </a:p>
        </p:txBody>
      </p:sp>
      <p:sp>
        <p:nvSpPr>
          <p:cNvPr id="114" name=""/>
          <p:cNvSpPr/>
          <p:nvPr>
            <p:ph type="body" idx="10"/>
          </p:nvPr>
        </p:nvSpPr>
        <p:spPr>
          <a:xfrm>
            <a:off x="5410200" y="1763395"/>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Lloret Ivorra, Pedro Gas-</a:t>
            </a:r>
            <a:r>
              <a:rPr lang="es-ES" sz="600" spc="20">
                <a:solidFill>
                  <a:srgbClr val="000000"/>
                </a:solidFill>
                <a:latin typeface="Bookman Old Style" pitchFamily="1" panose="02020603050405020304"/>
              </a:rPr>
              <a:t>par </a:t>
            </a:r>
          </a:p>
        </p:txBody>
      </p:sp>
      <p:sp>
        <p:nvSpPr>
          <p:cNvPr id="115" name=""/>
          <p:cNvSpPr/>
          <p:nvPr>
            <p:ph type="body" idx="10"/>
          </p:nvPr>
        </p:nvSpPr>
        <p:spPr>
          <a:xfrm>
            <a:off x="5410200" y="2056765"/>
            <a:ext cx="1073150" cy="266700"/>
          </a:xfrm>
          <a:prstGeom prst="rect">
            <a:avLst/>
          </a:prstGeom>
          <a:noFill/>
          <a:ln w="0" cmpd="sng">
            <a:noFill/>
            <a:prstDash val="solid"/>
          </a:ln>
        </p:spPr>
        <p:txBody>
          <a:bodyPr vert="horz" lIns="0" tIns="1905" rIns="0" bIns="0" anchor="t"/>
          <a:lstStyle/>
          <a:p>
            <a:pPr marL="0" marR="0" indent="0" algn="l">
              <a:lnSpc>
                <a:spcPts val="700"/>
              </a:lnSpc>
              <a:spcAft>
                <a:spcPts val="20"/>
              </a:spcAft>
            </a:pPr>
            <a:r>
              <a:rPr lang="es-ES" sz="600" spc="0">
                <a:solidFill>
                  <a:srgbClr val="000000"/>
                </a:solidFill>
                <a:latin typeface="Bookman Old Style" pitchFamily="1" panose="02020603050405020304"/>
              </a:rPr>
              <a:t>Olivares del Valle, Francis-</a:t>
            </a:r>
            <a:r>
              <a:rPr lang="es-ES" sz="600" spc="0">
                <a:solidFill>
                  <a:srgbClr val="000000"/>
                </a:solidFill>
                <a:latin typeface="Bookman Old Style" pitchFamily="1" panose="02020603050405020304"/>
              </a:rPr>
              <a:t>co; Aguilar Espinosa, Ma-</a:t>
            </a:r>
            <a:r>
              <a:rPr lang="es-ES" sz="600" spc="0">
                <a:solidFill>
                  <a:srgbClr val="000000"/>
                </a:solidFill>
                <a:latin typeface="Bookman Old Style" pitchFamily="1" panose="02020603050405020304"/>
              </a:rPr>
              <a:t>nuel ´Angel </a:t>
            </a:r>
          </a:p>
        </p:txBody>
      </p:sp>
      <p:sp>
        <p:nvSpPr>
          <p:cNvPr id="116" name=""/>
          <p:cNvSpPr/>
          <p:nvPr>
            <p:ph type="body" idx="10"/>
          </p:nvPr>
        </p:nvSpPr>
        <p:spPr>
          <a:xfrm>
            <a:off x="5410200" y="2345690"/>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Miguel Gordillo, María Concepción </a:t>
            </a:r>
          </a:p>
        </p:txBody>
      </p:sp>
      <p:sp>
        <p:nvSpPr>
          <p:cNvPr id="117" name=""/>
          <p:cNvSpPr/>
          <p:nvPr>
            <p:ph type="body" idx="10"/>
          </p:nvPr>
        </p:nvSpPr>
        <p:spPr>
          <a:xfrm>
            <a:off x="5407025" y="2638425"/>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Pariente Llanos, JoséAn-tonio; Camello Almaraz, Pedro Javier </a:t>
            </a:r>
          </a:p>
        </p:txBody>
      </p:sp>
      <p:sp>
        <p:nvSpPr>
          <p:cNvPr id="118" name=""/>
          <p:cNvSpPr/>
          <p:nvPr>
            <p:ph type="body" idx="10"/>
          </p:nvPr>
        </p:nvSpPr>
        <p:spPr>
          <a:xfrm>
            <a:off x="5410200" y="2926715"/>
            <a:ext cx="1075690" cy="17780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Fernández Castillo, Jesús María </a:t>
            </a:r>
          </a:p>
        </p:txBody>
      </p:sp>
      <p:sp>
        <p:nvSpPr>
          <p:cNvPr id="119" name=""/>
          <p:cNvSpPr/>
          <p:nvPr>
            <p:ph type="body" idx="10"/>
          </p:nvPr>
        </p:nvSpPr>
        <p:spPr>
          <a:xfrm>
            <a:off x="5407025" y="3124200"/>
            <a:ext cx="1076325" cy="272415"/>
          </a:xfrm>
          <a:prstGeom prst="rect">
            <a:avLst/>
          </a:prstGeom>
          <a:noFill/>
          <a:ln w="0" cmpd="sng">
            <a:noFill/>
            <a:prstDash val="solid"/>
          </a:ln>
        </p:spPr>
        <p:txBody>
          <a:bodyPr vert="horz" lIns="0" tIns="1905" rIns="0" bIns="0" anchor="t"/>
          <a:lstStyle/>
          <a:p>
            <a:pPr marL="0" marR="0" indent="0" algn="l">
              <a:lnSpc>
                <a:spcPts val="700"/>
              </a:lnSpc>
              <a:spcAft>
                <a:spcPts val="0"/>
              </a:spcAft>
            </a:pPr>
            <a:r>
              <a:rPr lang="es-ES" sz="600" spc="0">
                <a:solidFill>
                  <a:srgbClr val="000000"/>
                </a:solidFill>
                <a:latin typeface="Bookman Old Style" pitchFamily="1" panose="02020603050405020304"/>
              </a:rPr>
              <a:t>Alvarez Miguel, Ignacio Santiago; Martín Partido, Gervasio </a:t>
            </a:r>
          </a:p>
        </p:txBody>
      </p:sp>
      <p:sp>
        <p:nvSpPr>
          <p:cNvPr id="120" name=""/>
          <p:cNvSpPr/>
          <p:nvPr>
            <p:ph type="body" idx="10"/>
          </p:nvPr>
        </p:nvSpPr>
        <p:spPr>
          <a:xfrm>
            <a:off x="5410200" y="342138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5">
                <a:solidFill>
                  <a:srgbClr val="000000"/>
                </a:solidFill>
                <a:latin typeface="Bookman Old Style" pitchFamily="1" panose="02020603050405020304"/>
              </a:rPr>
              <a:t>Encinar Martín, JoséMa-ría; Beltrán Novillo, Fer-</a:t>
            </a:r>
            <a:r>
              <a:rPr lang="es-ES" sz="600" spc="15">
                <a:solidFill>
                  <a:srgbClr val="000000"/>
                </a:solidFill>
                <a:latin typeface="Bookman Old Style" pitchFamily="1" panose="02020603050405020304"/>
              </a:rPr>
              <a:t>nando Juan </a:t>
            </a:r>
          </a:p>
        </p:txBody>
      </p:sp>
      <p:sp>
        <p:nvSpPr>
          <p:cNvPr id="121" name=""/>
          <p:cNvSpPr/>
          <p:nvPr>
            <p:ph type="body" idx="10"/>
          </p:nvPr>
        </p:nvSpPr>
        <p:spPr>
          <a:xfrm>
            <a:off x="5407025" y="3706495"/>
            <a:ext cx="1076325" cy="272415"/>
          </a:xfrm>
          <a:prstGeom prst="rect">
            <a:avLst/>
          </a:prstGeom>
          <a:noFill/>
          <a:ln w="0" cmpd="sng">
            <a:noFill/>
            <a:prstDash val="solid"/>
          </a:ln>
        </p:spPr>
        <p:txBody>
          <a:bodyPr vert="horz" lIns="0" tIns="1905" rIns="0" bIns="0" anchor="t"/>
          <a:lstStyle/>
          <a:p>
            <a:pPr marL="0" marR="0" indent="0" algn="l">
              <a:lnSpc>
                <a:spcPts val="700"/>
              </a:lnSpc>
              <a:spcAft>
                <a:spcPts val="0"/>
              </a:spcAft>
            </a:pPr>
            <a:r>
              <a:rPr lang="es-ES" sz="600" spc="0">
                <a:solidFill>
                  <a:srgbClr val="000000"/>
                </a:solidFill>
                <a:latin typeface="Bookman Old Style" pitchFamily="1" panose="02020603050405020304"/>
              </a:rPr>
              <a:t>Alvarez Miguel, Ignacio Santiago; Rodríguez Ga-</a:t>
            </a:r>
            <a:r>
              <a:rPr lang="es-ES" sz="600" spc="0">
                <a:solidFill>
                  <a:srgbClr val="000000"/>
                </a:solidFill>
                <a:latin typeface="Bookman Old Style" pitchFamily="1" panose="02020603050405020304"/>
              </a:rPr>
              <a:t>llardo, Lucía </a:t>
            </a:r>
          </a:p>
        </p:txBody>
      </p:sp>
      <p:sp>
        <p:nvSpPr>
          <p:cNvPr id="122" name=""/>
          <p:cNvSpPr/>
          <p:nvPr>
            <p:ph type="body" idx="10"/>
          </p:nvPr>
        </p:nvSpPr>
        <p:spPr>
          <a:xfrm>
            <a:off x="5407025" y="4092575"/>
            <a:ext cx="1078865" cy="178435"/>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Vera Tome´, Feliciano; Martín Sánchez, Alejandro </a:t>
            </a:r>
          </a:p>
        </p:txBody>
      </p:sp>
      <p:sp>
        <p:nvSpPr>
          <p:cNvPr id="123" name=""/>
          <p:cNvSpPr/>
          <p:nvPr>
            <p:ph type="body" idx="10"/>
          </p:nvPr>
        </p:nvSpPr>
        <p:spPr>
          <a:xfrm>
            <a:off x="5410200" y="4382135"/>
            <a:ext cx="82931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Blasco Ruiz, Manuel </a:t>
            </a:r>
          </a:p>
        </p:txBody>
      </p:sp>
      <p:cxnSp>
        <p:nvCxnSpPr>
          <p:cNvPr id="124" name=""/>
          <p:cNvCxnSpPr/>
          <p:nvPr/>
        </p:nvCxnSpPr>
        <p:spPr>
          <a:xfrm>
            <a:off x="1134110" y="9314815"/>
            <a:ext cx="5425440" cy="0"/>
          </a:xfrm>
          <a:prstGeom prst="line">
            <a:avLst/>
          </a:prstGeom>
          <a:ln w="6350" cmpd="sng">
            <a:solidFill>
              <a:srgbClr val="000000"/>
            </a:solidFill>
          </a:ln>
        </p:spPr>
      </p:cxnSp>
      <p:cxnSp>
        <p:nvCxnSpPr>
          <p:cNvPr id="125" name=""/>
          <p:cNvCxnSpPr/>
          <p:nvPr/>
        </p:nvCxnSpPr>
        <p:spPr>
          <a:xfrm>
            <a:off x="1134110" y="9314815"/>
            <a:ext cx="0" cy="112395"/>
          </a:xfrm>
          <a:prstGeom prst="line">
            <a:avLst/>
          </a:prstGeom>
          <a:ln w="6350" cmpd="sng">
            <a:solidFill>
              <a:srgbClr val="000000"/>
            </a:solidFill>
          </a:ln>
        </p:spPr>
      </p:cxnSp>
    </p:spTree>
  </p:cSld>
  <p:clrMapOvr>
    <a:masterClrMapping/>
  </p:clrMapOvr>
</p:sld>
</file>

<file path=ppt/slides/slide25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228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5715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216535">
                <a:tc>
                  <a:txBody>
                    <a:bodyPr vert="horz" anchor="t"/>
                    <a:lstStyle/>
                    <a:p>
                      <a:pPr marL="115570" marR="0" indent="0" algn="l">
                        <a:lnSpc>
                          <a:spcPts val="700"/>
                        </a:lnSpc>
                        <a:spcBef>
                          <a:spcPts val="225"/>
                        </a:spcBef>
                        <a:spcAft>
                          <a:spcPts val="740"/>
                        </a:spcAft>
                      </a:pPr>
                      <a:r>
                        <a:rPr lang="es-ES" sz="600" spc="0">
                          <a:solidFill>
                            <a:srgbClr val="000000"/>
                          </a:solidFill>
                          <a:latin typeface="Bookman Old Style" pitchFamily="1" panose="02020603050405020304"/>
                        </a:rPr>
                        <a:t>Silva Martínez, María Ángeles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91440" indent="0" algn="just">
                        <a:lnSpc>
                          <a:spcPts val="700"/>
                        </a:lnSpc>
                        <a:spcBef>
                          <a:spcPts val="255"/>
                        </a:spcBef>
                        <a:spcAft>
                          <a:spcPts val="35"/>
                        </a:spcAft>
                      </a:pPr>
                      <a:r>
                        <a:rPr lang="es-ES" sz="600" spc="0">
                          <a:solidFill>
                            <a:srgbClr val="000000"/>
                          </a:solidFill>
                          <a:latin typeface="Bookman Old Style" pitchFamily="1" panose="02020603050405020304"/>
                        </a:rPr>
                        <a:t>Cicloadiciones tandem (4+2)/(3+2) de nitroal- quenos con olefinas </a:t>
                      </a:r>
                    </a:p>
                  </a:txBody>
                  <a:tcPr anchor="ctr"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50"/>
                        </a:spcBef>
                        <a:spcAft>
                          <a:spcPts val="715"/>
                        </a:spcAft>
                      </a:pPr>
                      <a:r>
                        <a:rPr lang="es-ES" sz="600" spc="0">
                          <a:solidFill>
                            <a:srgbClr val="000000"/>
                          </a:solidFill>
                          <a:latin typeface="Bookman Old Style" pitchFamily="1" panose="02020603050405020304"/>
                        </a:rPr>
                        <a:t>26/10/1998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0" indent="0" algn="l">
                        <a:lnSpc>
                          <a:spcPts val="700"/>
                        </a:lnSpc>
                        <a:spcBef>
                          <a:spcPts val="215"/>
                        </a:spcBef>
                        <a:spcAft>
                          <a:spcPts val="35"/>
                        </a:spcAft>
                      </a:pPr>
                      <a:r>
                        <a:rPr lang="es-ES" sz="600" spc="35">
                          <a:solidFill>
                            <a:srgbClr val="000000"/>
                          </a:solidFill>
                          <a:latin typeface="Bookman Old Style" pitchFamily="1" panose="02020603050405020304"/>
                        </a:rPr>
                        <a:t>Ávalos González, Martín; Cintas Moreno, Pedro </a:t>
                      </a:r>
                    </a:p>
                  </a:txBody>
                  <a:tcPr anchor="ctr"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292735">
                <a:tc>
                  <a:txBody>
                    <a:bodyPr vert="horz" anchor="t"/>
                    <a:lstStyle/>
                    <a:p>
                      <a:pPr marL="115570" marR="0" indent="0" algn="l">
                        <a:lnSpc>
                          <a:spcPts val="700"/>
                        </a:lnSpc>
                        <a:spcBef>
                          <a:spcPts val="0"/>
                        </a:spcBef>
                        <a:spcAft>
                          <a:spcPts val="1425"/>
                        </a:spcAft>
                      </a:pPr>
                      <a:r>
                        <a:rPr lang="es-ES" sz="600" spc="0">
                          <a:solidFill>
                            <a:srgbClr val="000000"/>
                          </a:solidFill>
                          <a:latin typeface="Bookman Old Style" pitchFamily="1" panose="02020603050405020304"/>
                        </a:rPr>
                        <a:t>Salvador Sánchez, Jesús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35"/>
                        </a:spcAft>
                      </a:pPr>
                      <a:r>
                        <a:rPr lang="es-ES" sz="600" spc="0">
                          <a:solidFill>
                            <a:srgbClr val="000000"/>
                          </a:solidFill>
                          <a:latin typeface="Bookman Old Style" pitchFamily="1" panose="02020603050405020304"/>
                        </a:rPr>
                        <a:t>Identificacio´n de la ca2+-atpasas intracelular y de membrana plasmática en fracciones subce-lulares de cerebro de cerdo.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30/10/1998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425"/>
                        </a:spcAft>
                      </a:pPr>
                      <a:r>
                        <a:rPr lang="es-ES" sz="600" spc="0">
                          <a:solidFill>
                            <a:srgbClr val="000000"/>
                          </a:solidFill>
                          <a:latin typeface="Bookman Old Style" pitchFamily="1" panose="02020603050405020304"/>
                        </a:rPr>
                        <a:t>Mata Durán, Ana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50"/>
                        </a:spcAft>
                      </a:pPr>
                      <a:r>
                        <a:rPr lang="es-ES" sz="600" spc="0">
                          <a:solidFill>
                            <a:srgbClr val="000000"/>
                          </a:solidFill>
                          <a:latin typeface="Bookman Old Style" pitchFamily="1" panose="02020603050405020304"/>
                        </a:rPr>
                        <a:t>Sanso´n Martín, Jorge Antonio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0"/>
                        </a:spcAft>
                      </a:pPr>
                      <a:r>
                        <a:rPr lang="es-ES" sz="600" spc="0">
                          <a:solidFill>
                            <a:srgbClr val="000000"/>
                          </a:solidFill>
                          <a:latin typeface="Bookman Old Style" pitchFamily="1" panose="02020603050405020304"/>
                        </a:rPr>
                        <a:t>Utilizacio´n de potenciales ab initio en la simu- lacio´n de sistemas y procesos químicos. Asocia- cio´n por puente de hidro´geno en disolucio´n.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40"/>
                        </a:spcAft>
                      </a:pPr>
                      <a:r>
                        <a:rPr lang="es-ES" sz="600" spc="0">
                          <a:solidFill>
                            <a:srgbClr val="000000"/>
                          </a:solidFill>
                          <a:latin typeface="Bookman Old Style" pitchFamily="1" panose="02020603050405020304"/>
                        </a:rPr>
                        <a:t>07/05/1999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l">
                        <a:lnSpc>
                          <a:spcPts val="700"/>
                        </a:lnSpc>
                        <a:spcBef>
                          <a:spcPts val="0"/>
                        </a:spcBef>
                        <a:spcAft>
                          <a:spcPts val="60"/>
                        </a:spcAft>
                      </a:pPr>
                      <a:r>
                        <a:rPr lang="es-ES" sz="600" spc="20">
                          <a:solidFill>
                            <a:srgbClr val="000000"/>
                          </a:solidFill>
                          <a:latin typeface="Bookman Old Style" pitchFamily="1" panose="02020603050405020304"/>
                        </a:rPr>
                        <a:t>Olivares del Valle, Francis-co; Tolosa Arroyo, Santia-go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76860">
                <a:tc>
                  <a:txBody>
                    <a:bodyPr vert="horz" anchor="t"/>
                    <a:lstStyle/>
                    <a:p>
                      <a:pPr marL="115570" marR="0" indent="0" algn="l">
                        <a:lnSpc>
                          <a:spcPts val="700"/>
                        </a:lnSpc>
                        <a:spcBef>
                          <a:spcPts val="0"/>
                        </a:spcBef>
                        <a:spcAft>
                          <a:spcPts val="1310"/>
                        </a:spcAft>
                      </a:pPr>
                      <a:r>
                        <a:rPr lang="es-ES" sz="600" spc="0">
                          <a:solidFill>
                            <a:srgbClr val="000000"/>
                          </a:solidFill>
                          <a:latin typeface="Bookman Old Style" pitchFamily="1" panose="02020603050405020304"/>
                        </a:rPr>
                        <a:t>Rubio Montero, María Pilar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35">
                          <a:solidFill>
                            <a:srgbClr val="000000"/>
                          </a:solidFill>
                          <a:latin typeface="Bookman Old Style" pitchFamily="1" panose="02020603050405020304"/>
                        </a:rPr>
                        <a:t>Medida y análisis de plutonio por espectro- metría de partículas alfa. Estudio de las re-</a:t>
                      </a:r>
                      <a:r>
                        <a:rPr lang="es-ES" sz="600" spc="35">
                          <a:solidFill>
                            <a:srgbClr val="000000"/>
                          </a:solidFill>
                          <a:latin typeface="Bookman Old Style" pitchFamily="1" panose="02020603050405020304"/>
                        </a:rPr>
                        <a:t>laciones de actividad de 238pu/239+240pu y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295"/>
                        </a:spcAft>
                      </a:pPr>
                      <a:r>
                        <a:rPr lang="es-ES" sz="600" spc="0">
                          <a:solidFill>
                            <a:srgbClr val="000000"/>
                          </a:solidFill>
                          <a:latin typeface="Bookman Old Style" pitchFamily="1" panose="02020603050405020304"/>
                        </a:rPr>
                        <a:t>15/06/1999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310"/>
                        </a:spcAft>
                      </a:pPr>
                      <a:r>
                        <a:rPr lang="es-ES" sz="600" spc="0">
                          <a:solidFill>
                            <a:srgbClr val="000000"/>
                          </a:solidFill>
                          <a:latin typeface="Bookman Old Style" pitchFamily="1" panose="02020603050405020304"/>
                        </a:rPr>
                        <a:t>Martín Sánchez, Alejandro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0"/>
                        </a:spcAft>
                      </a:pPr>
                      <a:r>
                        <a:rPr lang="es-ES" sz="600" spc="0">
                          <a:solidFill>
                            <a:srgbClr val="000000"/>
                          </a:solidFill>
                          <a:latin typeface="Bookman Old Style" pitchFamily="1" panose="02020603050405020304"/>
                        </a:rPr>
                        <a:t>239pu/240pu en muestras líquidas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5570" marR="0" indent="0" algn="l">
                        <a:lnSpc>
                          <a:spcPts val="700"/>
                        </a:lnSpc>
                        <a:spcBef>
                          <a:spcPts val="0"/>
                        </a:spcBef>
                        <a:spcAft>
                          <a:spcPts val="705"/>
                        </a:spcAft>
                      </a:pPr>
                      <a:r>
                        <a:rPr lang="es-ES" sz="600" spc="0">
                          <a:solidFill>
                            <a:srgbClr val="000000"/>
                          </a:solidFill>
                          <a:latin typeface="Bookman Old Style" pitchFamily="1" panose="02020603050405020304"/>
                        </a:rPr>
                        <a:t>García González, Ricardo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Formas multilineales y polinomios débilmente secuencialmente continuos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95"/>
                        </a:spcAft>
                      </a:pPr>
                      <a:r>
                        <a:rPr lang="es-ES" sz="600" spc="0">
                          <a:solidFill>
                            <a:srgbClr val="000000"/>
                          </a:solidFill>
                          <a:latin typeface="Bookman Old Style" pitchFamily="1" panose="02020603050405020304"/>
                        </a:rPr>
                        <a:t>02/07/1999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0"/>
                        </a:spcAft>
                      </a:pPr>
                      <a:r>
                        <a:rPr lang="es-ES" sz="600" spc="30">
                          <a:solidFill>
                            <a:srgbClr val="000000"/>
                          </a:solidFill>
                          <a:latin typeface="Bookman Old Style" pitchFamily="1" panose="02020603050405020304"/>
                        </a:rPr>
                        <a:t>Fernández Castillo, Jesús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5570" marR="0" indent="0" algn="l">
                        <a:lnSpc>
                          <a:spcPts val="700"/>
                        </a:lnSpc>
                        <a:spcBef>
                          <a:spcPts val="0"/>
                        </a:spcBef>
                        <a:spcAft>
                          <a:spcPts val="1405"/>
                        </a:spcAft>
                      </a:pPr>
                      <a:r>
                        <a:rPr lang="es-ES" sz="600" spc="0">
                          <a:solidFill>
                            <a:srgbClr val="000000"/>
                          </a:solidFill>
                          <a:latin typeface="Bookman Old Style" pitchFamily="1" panose="02020603050405020304"/>
                        </a:rPr>
                        <a:t>Lo´pez-Coca Martín, Ignacio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70"/>
                        </a:spcBef>
                        <a:spcAft>
                          <a:spcPts val="0"/>
                        </a:spcAft>
                      </a:pPr>
                      <a:r>
                        <a:rPr lang="es-ES" sz="600" spc="0">
                          <a:solidFill>
                            <a:srgbClr val="000000"/>
                          </a:solidFill>
                          <a:latin typeface="Bookman Old Style" pitchFamily="1" panose="02020603050405020304"/>
                        </a:rPr>
                        <a:t>Estudio de la reaccio´n de cicloadicio´n 1,3 di- polar de 2-amino-1,3 tiazolio–4–olatos (tioiso- münchnonas)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13/09/1999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Palacios </a:t>
                      </a:r>
                      <a:r>
                        <a:rPr lang="es-ES" sz="600" spc="0">
                          <a:solidFill>
                            <a:srgbClr val="000000"/>
                          </a:solidFill>
                          <a:latin typeface="Bookman Old Style" pitchFamily="1" panose="02020603050405020304"/>
                        </a:rPr>
                        <a:t>Albarrán, </a:t>
                      </a:r>
                      <a:r>
                        <a:rPr lang="es-ES" sz="600" spc="0">
                          <a:solidFill>
                            <a:srgbClr val="000000"/>
                          </a:solidFill>
                          <a:latin typeface="Bookman Old Style" pitchFamily="1" panose="02020603050405020304"/>
                        </a:rPr>
                        <a:t>Juan </a:t>
                      </a:r>
                    </a:p>
                    <a:p>
                      <a:pPr marL="91440" marR="0" indent="0" algn="l">
                        <a:lnSpc>
                          <a:spcPts val="700"/>
                        </a:lnSpc>
                        <a:spcBef>
                          <a:spcPts val="0"/>
                        </a:spcBef>
                        <a:spcAft>
                          <a:spcPts val="10"/>
                        </a:spcAft>
                      </a:pPr>
                      <a:r>
                        <a:rPr lang="es-ES" sz="600" spc="0">
                          <a:solidFill>
                            <a:srgbClr val="000000"/>
                          </a:solidFill>
                          <a:latin typeface="Bookman Old Style" pitchFamily="1" panose="02020603050405020304"/>
                        </a:rPr>
                        <a:t>Carlos; Babiano Caballero, Reyes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5570" marR="0" indent="0" algn="l">
                        <a:lnSpc>
                          <a:spcPts val="700"/>
                        </a:lnSpc>
                        <a:spcBef>
                          <a:spcPts val="0"/>
                        </a:spcBef>
                        <a:spcAft>
                          <a:spcPts val="720"/>
                        </a:spcAft>
                      </a:pPr>
                      <a:r>
                        <a:rPr lang="es-ES" sz="600" spc="0">
                          <a:solidFill>
                            <a:srgbClr val="000000"/>
                          </a:solidFill>
                          <a:latin typeface="Bookman Old Style" pitchFamily="1" panose="02020603050405020304"/>
                        </a:rPr>
                        <a:t>Baños Cardoso, Manuel Ángel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700"/>
                        </a:lnSpc>
                        <a:spcBef>
                          <a:spcPts val="0"/>
                        </a:spcBef>
                        <a:spcAft>
                          <a:spcPts val="0"/>
                        </a:spcAft>
                        <a:tabLst>
                          <a:tab algn="l" pos="457200"/>
                          <a:tab algn="l" pos="640080"/>
                          <a:tab algn="l" pos="822960"/>
                          <a:tab algn="l" pos="1371600"/>
                          <a:tab algn="r" pos="1965960"/>
                        </a:tabLst>
                      </a:pPr>
                      <a:r>
                        <a:rPr lang="es-ES" sz="600" spc="0">
                          <a:solidFill>
                            <a:srgbClr val="000000"/>
                          </a:solidFill>
                          <a:latin typeface="Bookman Old Style" pitchFamily="1" panose="02020603050405020304"/>
                        </a:rPr>
                        <a:t>Estudio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la </a:t>
                      </a:r>
                      <a:r>
                        <a:rPr lang="es-ES" sz="600" spc="0">
                          <a:solidFill>
                            <a:srgbClr val="000000"/>
                          </a:solidFill>
                          <a:latin typeface="Bookman Old Style" pitchFamily="1" panose="02020603050405020304"/>
                        </a:rPr>
                        <a:t>reactividad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1-glico-2- </a:t>
                      </a:r>
                    </a:p>
                    <a:p>
                      <a:pPr marL="45720" marR="0" indent="0" algn="l">
                        <a:lnSpc>
                          <a:spcPts val="700"/>
                        </a:lnSpc>
                        <a:spcBef>
                          <a:spcPts val="0"/>
                        </a:spcBef>
                        <a:spcAft>
                          <a:spcPts val="15"/>
                        </a:spcAft>
                      </a:pPr>
                      <a:r>
                        <a:rPr lang="es-ES" sz="600" spc="0">
                          <a:solidFill>
                            <a:srgbClr val="000000"/>
                          </a:solidFill>
                          <a:latin typeface="Bookman Old Style" pitchFamily="1" panose="02020603050405020304"/>
                        </a:rPr>
                        <a:t>nitrociclohexa-2,4-dienos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95"/>
                        </a:spcAft>
                      </a:pPr>
                      <a:r>
                        <a:rPr lang="es-ES" sz="600" spc="0">
                          <a:solidFill>
                            <a:srgbClr val="000000"/>
                          </a:solidFill>
                          <a:latin typeface="Bookman Old Style" pitchFamily="1" panose="02020603050405020304"/>
                        </a:rPr>
                        <a:t>16/09/1999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710"/>
                        </a:spcAft>
                      </a:pPr>
                      <a:r>
                        <a:rPr lang="es-ES" sz="600" spc="0">
                          <a:solidFill>
                            <a:srgbClr val="000000"/>
                          </a:solidFill>
                          <a:latin typeface="Bookman Old Style" pitchFamily="1" panose="02020603050405020304"/>
                        </a:rPr>
                        <a:t>Román Galán, Emilio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14325">
                <a:tc>
                  <a:txBody>
                    <a:bodyPr vert="horz" anchor="t"/>
                    <a:lstStyle/>
                    <a:p>
                      <a:pPr marL="115570" marR="0" indent="0" algn="l">
                        <a:lnSpc>
                          <a:spcPts val="700"/>
                        </a:lnSpc>
                        <a:spcBef>
                          <a:spcPts val="0"/>
                        </a:spcBef>
                        <a:spcAft>
                          <a:spcPts val="1645"/>
                        </a:spcAft>
                      </a:pPr>
                      <a:r>
                        <a:rPr lang="es-ES" sz="600" spc="0">
                          <a:solidFill>
                            <a:srgbClr val="000000"/>
                          </a:solidFill>
                          <a:latin typeface="Bookman Old Style" pitchFamily="1" panose="02020603050405020304"/>
                        </a:rPr>
                        <a:t>Silvero Enríquez, María G.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700"/>
                        </a:lnSpc>
                        <a:spcBef>
                          <a:spcPts val="0"/>
                        </a:spcBef>
                        <a:spcAft>
                          <a:spcPts val="0"/>
                        </a:spcAft>
                        <a:tabLst>
                          <a:tab algn="l" pos="502920"/>
                          <a:tab algn="l" pos="1005840"/>
                          <a:tab algn="l" pos="1600200"/>
                          <a:tab algn="r" pos="1965960"/>
                        </a:tabLst>
                      </a:pPr>
                      <a:r>
                        <a:rPr lang="es-ES" sz="600" spc="0">
                          <a:solidFill>
                            <a:srgbClr val="000000"/>
                          </a:solidFill>
                          <a:latin typeface="Bookman Old Style" pitchFamily="1" panose="02020603050405020304"/>
                        </a:rPr>
                        <a:t>Estudios </a:t>
                      </a:r>
                      <a:r>
                        <a:rPr lang="es-ES" sz="600" spc="0">
                          <a:solidFill>
                            <a:srgbClr val="000000"/>
                          </a:solidFill>
                          <a:latin typeface="Bookman Old Style" pitchFamily="1" panose="02020603050405020304"/>
                        </a:rPr>
                        <a:t>sintéticos, </a:t>
                      </a:r>
                      <a:r>
                        <a:rPr lang="es-ES" sz="600" spc="0">
                          <a:solidFill>
                            <a:srgbClr val="000000"/>
                          </a:solidFill>
                          <a:latin typeface="Bookman Old Style" pitchFamily="1" panose="02020603050405020304"/>
                        </a:rPr>
                        <a:t>mecanísticos </a:t>
                      </a:r>
                      <a:r>
                        <a:rPr lang="es-ES" sz="600" spc="0">
                          <a:solidFill>
                            <a:srgbClr val="000000"/>
                          </a:solidFill>
                          <a:latin typeface="Bookman Old Style" pitchFamily="1" panose="02020603050405020304"/>
                        </a:rPr>
                        <a:t>y </a:t>
                      </a:r>
                      <a:r>
                        <a:rPr lang="es-ES" sz="600" spc="0">
                          <a:solidFill>
                            <a:srgbClr val="000000"/>
                          </a:solidFill>
                          <a:latin typeface="Bookman Old Style" pitchFamily="1" panose="02020603050405020304"/>
                        </a:rPr>
                        <a:t>con- </a:t>
                      </a:r>
                    </a:p>
                    <a:p>
                      <a:pPr marL="91440" marR="68580" indent="0" algn="just">
                        <a:lnSpc>
                          <a:spcPts val="700"/>
                        </a:lnSpc>
                        <a:spcBef>
                          <a:spcPts val="0"/>
                        </a:spcBef>
                        <a:spcAft>
                          <a:spcPts val="230"/>
                        </a:spcAft>
                        <a:tabLst>
                          <a:tab algn="l" pos="685800"/>
                          <a:tab algn="l" pos="868680"/>
                          <a:tab algn="l" pos="1325880"/>
                          <a:tab algn="r" pos="1965960"/>
                        </a:tabLst>
                      </a:pPr>
                      <a:r>
                        <a:rPr lang="es-ES" sz="600" spc="0">
                          <a:solidFill>
                            <a:srgbClr val="000000"/>
                          </a:solidFill>
                          <a:latin typeface="Bookman Old Style" pitchFamily="1" panose="02020603050405020304"/>
                        </a:rPr>
                        <a:t>formacionales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derivados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2-amino-2- </a:t>
                      </a:r>
                      <a:br/>
                      <a:r>
                        <a:rPr lang="es-ES" sz="600" spc="0">
                          <a:solidFill>
                            <a:srgbClr val="000000"/>
                          </a:solidFill>
                          <a:latin typeface="Bookman Old Style" pitchFamily="1" panose="02020603050405020304"/>
                        </a:rPr>
                        <a:t>desoxialdosas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630"/>
                        </a:spcAft>
                      </a:pPr>
                      <a:r>
                        <a:rPr lang="es-ES" sz="600" spc="0">
                          <a:solidFill>
                            <a:srgbClr val="000000"/>
                          </a:solidFill>
                          <a:latin typeface="Bookman Old Style" pitchFamily="1" panose="02020603050405020304"/>
                        </a:rPr>
                        <a:t>29/11/1999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Palacios </a:t>
                      </a:r>
                      <a:r>
                        <a:rPr lang="es-ES" sz="600" spc="0">
                          <a:solidFill>
                            <a:srgbClr val="000000"/>
                          </a:solidFill>
                          <a:latin typeface="Bookman Old Style" pitchFamily="1" panose="02020603050405020304"/>
                        </a:rPr>
                        <a:t>Albarrán, </a:t>
                      </a:r>
                      <a:r>
                        <a:rPr lang="es-ES" sz="600" spc="0">
                          <a:solidFill>
                            <a:srgbClr val="000000"/>
                          </a:solidFill>
                          <a:latin typeface="Bookman Old Style" pitchFamily="1" panose="02020603050405020304"/>
                        </a:rPr>
                        <a:t>Juan </a:t>
                      </a:r>
                    </a:p>
                    <a:p>
                      <a:pPr marL="91440" marR="0" indent="0" algn="l">
                        <a:lnSpc>
                          <a:spcPts val="700"/>
                        </a:lnSpc>
                        <a:spcBef>
                          <a:spcPts val="0"/>
                        </a:spcBef>
                        <a:spcAft>
                          <a:spcPts val="230"/>
                        </a:spcAft>
                      </a:pPr>
                      <a:r>
                        <a:rPr lang="es-ES" sz="600" spc="0">
                          <a:solidFill>
                            <a:srgbClr val="000000"/>
                          </a:solidFill>
                          <a:latin typeface="Bookman Old Style" pitchFamily="1" panose="02020603050405020304"/>
                        </a:rPr>
                        <a:t>Carlos; Babiano Caballero, Reyes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94945">
                <a:tc>
                  <a:txBody>
                    <a:bodyPr vert="horz" anchor="t"/>
                    <a:lstStyle/>
                    <a:p>
                      <a:pPr marL="115570" marR="0" indent="0" algn="l">
                        <a:lnSpc>
                          <a:spcPts val="700"/>
                        </a:lnSpc>
                        <a:spcBef>
                          <a:spcPts val="0"/>
                        </a:spcBef>
                        <a:spcAft>
                          <a:spcPts val="850"/>
                        </a:spcAft>
                      </a:pPr>
                      <a:r>
                        <a:rPr lang="es-ES" sz="600" spc="0">
                          <a:solidFill>
                            <a:srgbClr val="000000"/>
                          </a:solidFill>
                          <a:latin typeface="Bookman Old Style" pitchFamily="1" panose="02020603050405020304"/>
                        </a:rPr>
                        <a:t>Buyolo Triguero, Teresa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0" marR="68580" indent="0" algn="just">
                        <a:lnSpc>
                          <a:spcPts val="400"/>
                        </a:lnSpc>
                        <a:spcBef>
                          <a:spcPts val="0"/>
                        </a:spcBef>
                        <a:spcAft>
                          <a:spcPts val="0"/>
                        </a:spcAft>
                      </a:pPr>
                      <a:r>
                        <a:rPr lang="es-ES" sz="600" spc="0">
                          <a:solidFill>
                            <a:srgbClr val="000000"/>
                          </a:solidFill>
                          <a:latin typeface="Bookman Old Style" pitchFamily="1" panose="02020603050405020304"/>
                        </a:rPr>
                        <a:t>Procesos evolutivos del paisaje y complejos am- del actual parque natural de Monfra- </a:t>
                      </a:r>
                    </a:p>
                    <a:p>
                      <a:pPr marL="45720" marR="0" indent="0" algn="l">
                        <a:lnSpc>
                          <a:spcPts val="500"/>
                        </a:lnSpc>
                        <a:spcBef>
                          <a:spcPts val="0"/>
                        </a:spcBef>
                        <a:spcAft>
                          <a:spcPts val="285"/>
                        </a:spcAft>
                        <a:tabLst>
                          <a:tab algn="l" pos="3200400"/>
                          <a:tab algn="r" pos="3794760"/>
                        </a:tabLst>
                      </a:pPr>
                      <a:r>
                        <a:rPr lang="es-ES" sz="600" spc="-505">
                          <a:solidFill>
                            <a:srgbClr val="000000"/>
                          </a:solidFill>
                          <a:latin typeface="Bookman Old Style" pitchFamily="1" panose="02020603050405020304"/>
                        </a:rPr>
                        <a:t>Escudero </a:t>
                      </a:r>
                      <a:r>
                        <a:rPr lang="es-ES" sz="600" spc="-505">
                          <a:solidFill>
                            <a:srgbClr val="000000"/>
                          </a:solidFill>
                          <a:latin typeface="Bookman Old Style" pitchFamily="1" panose="02020603050405020304"/>
                        </a:rPr>
                        <a:t>García, </a:t>
                      </a:r>
                      <a:r>
                        <a:rPr lang="es-ES" sz="600" baseline="30000" spc="-505">
                          <a:solidFill>
                            <a:srgbClr val="000000"/>
                          </a:solidFill>
                          <a:latin typeface="Bookman Old Style" pitchFamily="1" panose="02020603050405020304"/>
                        </a:rPr>
                        <a:t>José</a:t>
                      </a:r>
                      <a:r>
                        <a:rPr lang="es-ES" sz="600" spc="-505">
                          <a:solidFill>
                            <a:srgbClr val="000000"/>
                          </a:solidFill>
                          <a:latin typeface="Bookman Old Style" pitchFamily="1" panose="02020603050405020304"/>
                        </a:rPr>
                        <a:t>bientales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840"/>
                        </a:spcAft>
                      </a:pPr>
                      <a:r>
                        <a:rPr lang="es-ES" sz="600" spc="0">
                          <a:solidFill>
                            <a:srgbClr val="000000"/>
                          </a:solidFill>
                          <a:latin typeface="Bookman Old Style" pitchFamily="1" panose="02020603050405020304"/>
                        </a:rPr>
                        <a:t>13/12/1999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640"/>
                        </a:spcBef>
                        <a:spcAft>
                          <a:spcPts val="155"/>
                        </a:spcAft>
                        <a:tabLst>
                          <a:tab algn="l" pos="411480"/>
                          <a:tab algn="r" pos="1143000"/>
                        </a:tabLst>
                      </a:pPr>
                      <a:r>
                        <a:rPr lang="es-ES" sz="600" spc="0">
                          <a:solidFill>
                            <a:srgbClr val="000000"/>
                          </a:solidFill>
                          <a:latin typeface="Bookman Old Style" pitchFamily="1" panose="02020603050405020304"/>
                        </a:rPr>
                        <a:t>Carlos; </a:t>
                      </a:r>
                      <a:r>
                        <a:rPr lang="es-ES" sz="600" spc="0">
                          <a:solidFill>
                            <a:srgbClr val="000000"/>
                          </a:solidFill>
                          <a:latin typeface="Bookman Old Style" pitchFamily="1" panose="02020603050405020304"/>
                        </a:rPr>
                        <a:t>Cabezas </a:t>
                      </a:r>
                      <a:r>
                        <a:rPr lang="es-ES" sz="600" spc="0">
                          <a:solidFill>
                            <a:srgbClr val="000000"/>
                          </a:solidFill>
                          <a:latin typeface="Bookman Old Style" pitchFamily="1" panose="02020603050405020304"/>
                        </a:rPr>
                        <a:t>Fernán-</a:t>
                      </a:r>
                      <a:r>
                        <a:rPr lang="es-ES" sz="100">
                          <a:solidFill>
                            <a:srgbClr val="000000"/>
                          </a:solidFill>
                          <a:latin typeface="Arial" pitchFamily="2" panose="02020603050405020304"/>
                        </a:rPr>
                        <a:t>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62585">
                <a:tc>
                  <a:txBody>
                    <a:bodyPr vert="horz" anchor="t"/>
                    <a:lstStyle/>
                    <a:p>
                      <a:pPr marL="0" marR="228600" indent="0" algn="r">
                        <a:lnSpc>
                          <a:spcPts val="700"/>
                        </a:lnSpc>
                        <a:spcBef>
                          <a:spcPts val="690"/>
                        </a:spcBef>
                        <a:spcAft>
                          <a:spcPts val="1380"/>
                        </a:spcAft>
                      </a:pPr>
                      <a:r>
                        <a:rPr lang="es-ES" sz="600" spc="0">
                          <a:solidFill>
                            <a:srgbClr val="000000"/>
                          </a:solidFill>
                          <a:latin typeface="Bookman Old Style" pitchFamily="1" panose="02020603050405020304"/>
                        </a:rPr>
                        <a:t>Regodo´n, Jesús Miguel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300"/>
                        </a:lnSpc>
                        <a:spcBef>
                          <a:spcPts val="0"/>
                        </a:spcBef>
                        <a:spcAft>
                          <a:spcPts val="0"/>
                        </a:spcAft>
                      </a:pPr>
                      <a:r>
                        <a:rPr lang="es-ES" sz="600" spc="0">
                          <a:solidFill>
                            <a:srgbClr val="000000"/>
                          </a:solidFill>
                          <a:latin typeface="Bookman Old Style" pitchFamily="1" panose="02020603050405020304"/>
                        </a:rPr>
                        <a:t>güe </a:t>
                      </a:r>
                    </a:p>
                    <a:p>
                      <a:pPr marL="91440" marR="68580" indent="0" algn="l">
                        <a:lnSpc>
                          <a:spcPts val="600"/>
                        </a:lnSpc>
                        <a:spcBef>
                          <a:spcPts val="0"/>
                        </a:spcBef>
                        <a:spcAft>
                          <a:spcPts val="0"/>
                        </a:spcAft>
                      </a:pPr>
                      <a:r>
                        <a:rPr lang="es-ES" sz="600" spc="0">
                          <a:solidFill>
                            <a:srgbClr val="000000"/>
                          </a:solidFill>
                          <a:latin typeface="Bookman Old Style" pitchFamily="1" panose="02020603050405020304"/>
                        </a:rPr>
                        <a:t>Dieta, preferencias alimentarias y patrones de actividad de la grulla común (</a:t>
                      </a:r>
                      <a:r>
                        <a:rPr lang="es-ES" sz="650" spc="0">
                          <a:solidFill>
                            <a:srgbClr val="000000"/>
                          </a:solidFill>
                          <a:latin typeface="Arial" pitchFamily="2" panose="02020603050405020304"/>
                        </a:rPr>
                        <a:t>grus grus</a:t>
                      </a:r>
                      <a:r>
                        <a:rPr lang="es-ES" sz="600" spc="0">
                          <a:solidFill>
                            <a:srgbClr val="000000"/>
                          </a:solidFill>
                          <a:latin typeface="Bookman Old Style" pitchFamily="1" panose="02020603050405020304"/>
                        </a:rPr>
                        <a:t>) en dehesas del suroeste de la península ibérica </a:t>
                      </a:r>
                    </a:p>
                    <a:p>
                      <a:pPr marL="0" marR="0" indent="0" algn="ctr">
                        <a:lnSpc>
                          <a:spcPts val="700"/>
                        </a:lnSpc>
                        <a:spcBef>
                          <a:spcPts val="0"/>
                        </a:spcBef>
                        <a:spcAft>
                          <a:spcPts val="0"/>
                        </a:spcAft>
                      </a:pPr>
                      <a:r>
                        <a:rPr lang="es-ES" sz="600" spc="0">
                          <a:solidFill>
                            <a:srgbClr val="000000"/>
                          </a:solidFill>
                          <a:latin typeface="Bookman Old Style" pitchFamily="1" panose="02020603050405020304"/>
                        </a:rPr>
                        <a:t>dez, JoséAvilés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700"/>
                        </a:spcBef>
                        <a:spcAft>
                          <a:spcPts val="1370"/>
                        </a:spcAft>
                      </a:pPr>
                      <a:r>
                        <a:rPr lang="es-ES" sz="600" spc="0">
                          <a:solidFill>
                            <a:srgbClr val="000000"/>
                          </a:solidFill>
                          <a:latin typeface="Bookman Old Style" pitchFamily="1" panose="02020603050405020304"/>
                        </a:rPr>
                        <a:t>14/12/1999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690"/>
                        </a:spcBef>
                        <a:spcAft>
                          <a:spcPts val="0"/>
                        </a:spcAft>
                        <a:tabLst>
                          <a:tab algn="l" pos="502920"/>
                          <a:tab algn="r" pos="1143000"/>
                        </a:tabLst>
                      </a:pPr>
                      <a:r>
                        <a:rPr lang="es-ES" sz="600" spc="0">
                          <a:solidFill>
                            <a:srgbClr val="000000"/>
                          </a:solidFill>
                          <a:latin typeface="Bookman Old Style" pitchFamily="1" panose="02020603050405020304"/>
                        </a:rPr>
                        <a:t>Sánchez </a:t>
                      </a:r>
                      <a:r>
                        <a:rPr lang="es-ES" sz="600" spc="0">
                          <a:solidFill>
                            <a:srgbClr val="000000"/>
                          </a:solidFill>
                          <a:latin typeface="Bookman Old Style" pitchFamily="1" panose="02020603050405020304"/>
                        </a:rPr>
                        <a:t>Guzmán, </a:t>
                      </a:r>
                      <a:r>
                        <a:rPr lang="es-ES" sz="600" spc="0">
                          <a:solidFill>
                            <a:srgbClr val="000000"/>
                          </a:solidFill>
                          <a:latin typeface="Bookman Old Style" pitchFamily="1" panose="02020603050405020304"/>
                        </a:rPr>
                        <a:t>Juan </a:t>
                      </a:r>
                    </a:p>
                    <a:p>
                      <a:pPr marL="91440" marR="0" indent="0" algn="l">
                        <a:lnSpc>
                          <a:spcPts val="700"/>
                        </a:lnSpc>
                        <a:spcBef>
                          <a:spcPts val="0"/>
                        </a:spcBef>
                        <a:spcAft>
                          <a:spcPts val="685"/>
                        </a:spcAft>
                      </a:pPr>
                      <a:r>
                        <a:rPr lang="es-ES" sz="600" spc="0">
                          <a:solidFill>
                            <a:srgbClr val="000000"/>
                          </a:solidFill>
                          <a:latin typeface="Bookman Old Style" pitchFamily="1" panose="02020603050405020304"/>
                        </a:rPr>
                        <a:t>Manuel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375"/>
                        </a:spcAft>
                      </a:pPr>
                      <a:r>
                        <a:rPr lang="es-ES" sz="600" spc="0">
                          <a:solidFill>
                            <a:srgbClr val="000000"/>
                          </a:solidFill>
                          <a:latin typeface="Bookman Old Style" pitchFamily="1" panose="02020603050405020304"/>
                        </a:rPr>
                        <a:t>Parejo Mora, María Deseada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0"/>
                        </a:spcAft>
                      </a:pPr>
                      <a:r>
                        <a:rPr lang="es-ES" sz="600" spc="0">
                          <a:solidFill>
                            <a:srgbClr val="000000"/>
                          </a:solidFill>
                          <a:latin typeface="Bookman Old Style" pitchFamily="1" panose="02020603050405020304"/>
                        </a:rPr>
                        <a:t>Biología reproductora de tres especies de ardei- dos coloniales en ambiente mediterráneos: con- sideraciones sobre su colonialidad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17/12/1999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Sánchez </a:t>
                      </a:r>
                      <a:r>
                        <a:rPr lang="es-ES" sz="600" spc="0">
                          <a:solidFill>
                            <a:srgbClr val="000000"/>
                          </a:solidFill>
                          <a:latin typeface="Bookman Old Style" pitchFamily="1" panose="02020603050405020304"/>
                        </a:rPr>
                        <a:t>Guzmán, </a:t>
                      </a:r>
                      <a:r>
                        <a:rPr lang="es-ES" sz="600" spc="0">
                          <a:solidFill>
                            <a:srgbClr val="000000"/>
                          </a:solidFill>
                          <a:latin typeface="Bookman Old Style" pitchFamily="1" panose="02020603050405020304"/>
                        </a:rPr>
                        <a:t>Juan </a:t>
                      </a:r>
                    </a:p>
                    <a:p>
                      <a:pPr marL="91440" marR="0" indent="0" algn="l">
                        <a:lnSpc>
                          <a:spcPts val="700"/>
                        </a:lnSpc>
                        <a:spcBef>
                          <a:spcPts val="0"/>
                        </a:spcBef>
                        <a:spcAft>
                          <a:spcPts val="680"/>
                        </a:spcAft>
                      </a:pPr>
                      <a:r>
                        <a:rPr lang="es-ES" sz="600" spc="0">
                          <a:solidFill>
                            <a:srgbClr val="000000"/>
                          </a:solidFill>
                          <a:latin typeface="Bookman Old Style" pitchFamily="1" panose="02020603050405020304"/>
                        </a:rPr>
                        <a:t>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00"/>
                        </a:spcAft>
                      </a:pPr>
                      <a:r>
                        <a:rPr lang="es-ES" sz="600" spc="0">
                          <a:solidFill>
                            <a:srgbClr val="000000"/>
                          </a:solidFill>
                          <a:latin typeface="Bookman Old Style" pitchFamily="1" panose="02020603050405020304"/>
                        </a:rPr>
                        <a:t>Dur´an Retamar, Juan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05"/>
                        </a:spcAft>
                      </a:pPr>
                      <a:r>
                        <a:rPr lang="es-ES" sz="600" spc="0">
                          <a:solidFill>
                            <a:srgbClr val="000000"/>
                          </a:solidFill>
                          <a:latin typeface="Bookman Old Style" pitchFamily="1" panose="02020603050405020304"/>
                        </a:rPr>
                        <a:t>Conexio´n funcional de la melatonia y el sistema inmune: papel antioxidante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12/04/2000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Barriga Ibars, María Car-</a:t>
                      </a:r>
                      <a:r>
                        <a:rPr lang="es-ES" sz="100">
                          <a:solidFill>
                            <a:srgbClr val="000000"/>
                          </a:solidFill>
                          <a:latin typeface="Arial" pitchFamily="2" panose="02020603050405020304"/>
                        </a:rPr>
                        <a:t> </a:t>
                      </a:r>
                    </a:p>
                    <a:p>
                      <a:pPr marL="91440" marR="0" indent="0" algn="l">
                        <a:lnSpc>
                          <a:spcPts val="700"/>
                        </a:lnSpc>
                        <a:spcBef>
                          <a:spcPts val="0"/>
                        </a:spcBef>
                        <a:spcAft>
                          <a:spcPts val="10"/>
                        </a:spcAft>
                        <a:tabLst>
                          <a:tab algn="l" pos="320040"/>
                          <a:tab algn="r" pos="1143000"/>
                        </a:tabLst>
                      </a:pPr>
                      <a:r>
                        <a:rPr lang="es-ES" sz="600" spc="0">
                          <a:solidFill>
                            <a:srgbClr val="000000"/>
                          </a:solidFill>
                          <a:latin typeface="Bookman Old Style" pitchFamily="1" panose="02020603050405020304"/>
                        </a:rPr>
                        <a:t>men; </a:t>
                      </a: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Morati-</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05"/>
                        </a:spcAft>
                      </a:pPr>
                      <a:r>
                        <a:rPr lang="es-ES" sz="600" spc="0">
                          <a:solidFill>
                            <a:srgbClr val="000000"/>
                          </a:solidFill>
                          <a:latin typeface="Bookman Old Style" pitchFamily="1" panose="02020603050405020304"/>
                        </a:rPr>
                        <a:t>Llamas Chicote, María Mercedes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10"/>
                        </a:spcAft>
                      </a:pPr>
                      <a:r>
                        <a:rPr lang="es-ES" sz="600" spc="15">
                          <a:solidFill>
                            <a:srgbClr val="000000"/>
                          </a:solidFill>
                          <a:latin typeface="Bookman Old Style" pitchFamily="1" panose="02020603050405020304"/>
                        </a:rPr>
                        <a:t>Modificaciones inducidas por la administracio´n de to´xicos durante el desarrollo inicial de em- briones cultivados in vitro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15/04/2000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48640"/>
                          <a:tab algn="r" pos="1143000"/>
                        </a:tabLst>
                      </a:pP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Gallardo, </a:t>
                      </a:r>
                      <a:r>
                        <a:rPr lang="es-ES" sz="600" spc="0">
                          <a:solidFill>
                            <a:srgbClr val="000000"/>
                          </a:solidFill>
                          <a:latin typeface="Bookman Old Style" pitchFamily="1" panose="02020603050405020304"/>
                        </a:rPr>
                        <a:t>Lu-</a:t>
                      </a:r>
                      <a:r>
                        <a:rPr lang="es-ES" sz="100">
                          <a:solidFill>
                            <a:srgbClr val="000000"/>
                          </a:solidFill>
                          <a:latin typeface="Arial" pitchFamily="2" panose="02020603050405020304"/>
                        </a:rPr>
                        <a:t> </a:t>
                      </a:r>
                    </a:p>
                    <a:p>
                      <a:pPr marL="91440" marR="0" indent="0" algn="l">
                        <a:lnSpc>
                          <a:spcPts val="700"/>
                        </a:lnSpc>
                        <a:spcBef>
                          <a:spcPts val="5"/>
                        </a:spcBef>
                        <a:spcAft>
                          <a:spcPts val="10"/>
                        </a:spcAft>
                      </a:pPr>
                      <a:r>
                        <a:rPr lang="es-ES" sz="600" spc="15">
                          <a:solidFill>
                            <a:srgbClr val="000000"/>
                          </a:solidFill>
                          <a:latin typeface="Bookman Old Style" pitchFamily="1" panose="02020603050405020304"/>
                        </a:rPr>
                        <a:t>cía; González Carrera, Er-nesto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30"/>
                        </a:spcAft>
                      </a:pPr>
                      <a:r>
                        <a:rPr lang="es-ES" sz="600" spc="0">
                          <a:solidFill>
                            <a:srgbClr val="000000"/>
                          </a:solidFill>
                          <a:latin typeface="Bookman Old Style" pitchFamily="1" panose="02020603050405020304"/>
                        </a:rPr>
                        <a:t>González Bornay, Guillermo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25"/>
                        </a:spcAft>
                      </a:pPr>
                      <a:r>
                        <a:rPr lang="es-ES" sz="600" spc="0">
                          <a:solidFill>
                            <a:srgbClr val="000000"/>
                          </a:solidFill>
                          <a:latin typeface="Bookman Old Style" pitchFamily="1" panose="02020603050405020304"/>
                        </a:rPr>
                        <a:t>Caracteres sexuales secundarios, inmunidad y parasitismo. Relaciones sociales en el caso del gorrio´n común ( passer domesticus)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30/06/2000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730"/>
                        </a:spcAft>
                      </a:pPr>
                      <a:r>
                        <a:rPr lang="es-ES" sz="600" spc="30">
                          <a:solidFill>
                            <a:srgbClr val="000000"/>
                          </a:solidFill>
                          <a:latin typeface="Bookman Old Style" pitchFamily="1" panose="02020603050405020304"/>
                        </a:rPr>
                        <a:t>Lope Rebollo, Florentino De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9265">
                <a:tc>
                  <a:txBody>
                    <a:bodyPr vert="horz" anchor="t"/>
                    <a:lstStyle/>
                    <a:p>
                      <a:pPr marL="115570" marR="0" indent="0" algn="l">
                        <a:lnSpc>
                          <a:spcPts val="700"/>
                        </a:lnSpc>
                        <a:spcBef>
                          <a:spcPts val="0"/>
                        </a:spcBef>
                        <a:spcAft>
                          <a:spcPts val="2795"/>
                        </a:spcAft>
                      </a:pPr>
                      <a:r>
                        <a:rPr lang="es-ES" sz="600" spc="0">
                          <a:solidFill>
                            <a:srgbClr val="000000"/>
                          </a:solidFill>
                          <a:latin typeface="Bookman Old Style" pitchFamily="1" panose="02020603050405020304"/>
                        </a:rPr>
                        <a:t>Blanco Rodríguez, María Pilar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10"/>
                        </a:spcAft>
                      </a:pPr>
                      <a:r>
                        <a:rPr lang="es-ES" sz="600" spc="30">
                          <a:solidFill>
                            <a:srgbClr val="000000"/>
                          </a:solidFill>
                          <a:latin typeface="Bookman Old Style" pitchFamily="1" panose="02020603050405020304"/>
                        </a:rPr>
                        <a:t>Estudio de las pautas de distribucio´n y niveles de transferencia de uranio, torio y radio en el entorno de una mina de uranio por espectro-metría con detectores de semiconductor y cen-</a:t>
                      </a:r>
                      <a:r>
                        <a:rPr lang="es-ES" sz="600" spc="30">
                          <a:solidFill>
                            <a:srgbClr val="000000"/>
                          </a:solidFill>
                          <a:latin typeface="Bookman Old Style" pitchFamily="1" panose="02020603050405020304"/>
                        </a:rPr>
                        <a:t>telleo líquido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780"/>
                        </a:spcAft>
                      </a:pPr>
                      <a:r>
                        <a:rPr lang="es-ES" sz="600" spc="0">
                          <a:solidFill>
                            <a:srgbClr val="000000"/>
                          </a:solidFill>
                          <a:latin typeface="Bookman Old Style" pitchFamily="1" panose="02020603050405020304"/>
                        </a:rPr>
                        <a:t>07/07/2000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2795"/>
                        </a:spcAft>
                      </a:pPr>
                      <a:r>
                        <a:rPr lang="es-ES" sz="600" spc="0">
                          <a:solidFill>
                            <a:srgbClr val="000000"/>
                          </a:solidFill>
                          <a:latin typeface="Bookman Old Style" pitchFamily="1" panose="02020603050405020304"/>
                        </a:rPr>
                        <a:t>Vera Tomé, Feliciano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25"/>
                        </a:spcAft>
                      </a:pPr>
                      <a:r>
                        <a:rPr lang="es-ES" sz="600" spc="0">
                          <a:solidFill>
                            <a:srgbClr val="000000"/>
                          </a:solidFill>
                          <a:latin typeface="Bookman Old Style" pitchFamily="1" panose="02020603050405020304"/>
                        </a:rPr>
                        <a:t>Martín Navarro, María Elena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Contribucio´n al estudio teo´rico de las propie- dades estructurales y termodinámicas de diso- luciones y líquidos puros y disoluciones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13/07/2000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10">
                          <a:solidFill>
                            <a:srgbClr val="000000"/>
                          </a:solidFill>
                          <a:latin typeface="Bookman Old Style" pitchFamily="1" panose="02020603050405020304"/>
                        </a:rPr>
                        <a:t>Aguilar Espinosa, Manuel Ángel; Olivares del Valle, Francisco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30"/>
                        </a:spcAft>
                      </a:pPr>
                      <a:r>
                        <a:rPr lang="es-ES" sz="600" spc="0">
                          <a:solidFill>
                            <a:srgbClr val="000000"/>
                          </a:solidFill>
                          <a:latin typeface="Bookman Old Style" pitchFamily="1" panose="02020603050405020304"/>
                        </a:rPr>
                        <a:t>Morán Lo´pez, Ricardo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35"/>
                        </a:spcAft>
                      </a:pPr>
                      <a:r>
                        <a:rPr lang="es-ES" sz="600" spc="0">
                          <a:solidFill>
                            <a:srgbClr val="000000"/>
                          </a:solidFill>
                          <a:latin typeface="Bookman Old Style" pitchFamily="1" panose="02020603050405020304"/>
                        </a:rPr>
                        <a:t>Anomalías patolo´gicas del desarrollo y creci- miento de la carpa (ciprinus carpio) procedente de balsas de cultivo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26/07/2000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430"/>
                        </a:spcAft>
                      </a:pPr>
                      <a:r>
                        <a:rPr lang="es-ES" sz="600" spc="0">
                          <a:solidFill>
                            <a:srgbClr val="000000"/>
                          </a:solidFill>
                          <a:latin typeface="Bookman Old Style" pitchFamily="1" panose="02020603050405020304"/>
                        </a:rPr>
                        <a:t>Pérez Bote, JoséLuis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8450">
                <a:tc>
                  <a:txBody>
                    <a:bodyPr vert="horz" anchor="t"/>
                    <a:lstStyle/>
                    <a:p>
                      <a:pPr marL="115570" marR="0" indent="0" algn="l">
                        <a:lnSpc>
                          <a:spcPts val="700"/>
                        </a:lnSpc>
                        <a:spcBef>
                          <a:spcPts val="0"/>
                        </a:spcBef>
                        <a:spcAft>
                          <a:spcPts val="1455"/>
                        </a:spcAft>
                      </a:pPr>
                      <a:r>
                        <a:rPr lang="es-ES" sz="600" spc="0">
                          <a:solidFill>
                            <a:srgbClr val="000000"/>
                          </a:solidFill>
                          <a:latin typeface="Bookman Old Style" pitchFamily="1" panose="02020603050405020304"/>
                        </a:rPr>
                        <a:t>Francisco Morcillo, Javier De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0"/>
                        </a:spcAft>
                      </a:pPr>
                      <a:r>
                        <a:rPr lang="es-ES" sz="600" spc="0">
                          <a:solidFill>
                            <a:srgbClr val="000000"/>
                          </a:solidFill>
                          <a:latin typeface="Bookman Old Style" pitchFamily="1" panose="02020603050405020304"/>
                        </a:rPr>
                        <a:t>Procesos de diferenciacio´n y muerte celular du- rante el desarrollo del sistema visual del galá- pago leproso, mauremys leprosa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40"/>
                        </a:spcAft>
                      </a:pPr>
                      <a:r>
                        <a:rPr lang="es-ES" sz="600" spc="0">
                          <a:solidFill>
                            <a:srgbClr val="000000"/>
                          </a:solidFill>
                          <a:latin typeface="Bookman Old Style" pitchFamily="1" panose="02020603050405020304"/>
                        </a:rPr>
                        <a:t>31/07/2000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55"/>
                        </a:spcAft>
                      </a:pPr>
                      <a:r>
                        <a:rPr lang="es-ES" sz="600" spc="0">
                          <a:solidFill>
                            <a:srgbClr val="000000"/>
                          </a:solidFill>
                          <a:latin typeface="Bookman Old Style" pitchFamily="1" panose="02020603050405020304"/>
                        </a:rPr>
                        <a:t>Martín Partido, Gervasio; Hidalgo Sánchez, Matías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2110">
                <a:tc>
                  <a:txBody>
                    <a:bodyPr vert="horz" anchor="t"/>
                    <a:lstStyle/>
                    <a:p>
                      <a:pPr marL="115570" marR="0" indent="0" algn="l">
                        <a:lnSpc>
                          <a:spcPts val="700"/>
                        </a:lnSpc>
                        <a:spcBef>
                          <a:spcPts val="0"/>
                        </a:spcBef>
                        <a:spcAft>
                          <a:spcPts val="2100"/>
                        </a:spcAft>
                      </a:pPr>
                      <a:r>
                        <a:rPr lang="es-ES" sz="600" spc="0">
                          <a:solidFill>
                            <a:srgbClr val="000000"/>
                          </a:solidFill>
                          <a:latin typeface="Bookman Old Style" pitchFamily="1" panose="02020603050405020304"/>
                        </a:rPr>
                        <a:t>García García, Juan JoséEfecto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68580" indent="0" algn="just">
                        <a:lnSpc>
                          <a:spcPts val="700"/>
                        </a:lnSpc>
                        <a:spcBef>
                          <a:spcPts val="0"/>
                        </a:spcBef>
                        <a:spcAft>
                          <a:spcPts val="10"/>
                        </a:spcAft>
                      </a:pPr>
                      <a:r>
                        <a:rPr lang="es-ES" sz="600" spc="0">
                          <a:solidFill>
                            <a:srgbClr val="000000"/>
                          </a:solidFill>
                          <a:latin typeface="Bookman Old Style" pitchFamily="1" panose="02020603050405020304"/>
                        </a:rPr>
                        <a:t>de la modulacio´n de la funcionalidad de las células del sistema inmune por hormonas y neurotransmisores liberados en situaciones de estrés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85"/>
                        </a:spcAft>
                      </a:pPr>
                      <a:r>
                        <a:rPr lang="es-ES" sz="600" spc="0">
                          <a:solidFill>
                            <a:srgbClr val="000000"/>
                          </a:solidFill>
                          <a:latin typeface="Bookman Old Style" pitchFamily="1" panose="02020603050405020304"/>
                        </a:rPr>
                        <a:t>18/09/2000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2100"/>
                        </a:spcAft>
                      </a:pPr>
                      <a:r>
                        <a:rPr lang="es-ES" sz="600" spc="0">
                          <a:solidFill>
                            <a:srgbClr val="000000"/>
                          </a:solidFill>
                          <a:latin typeface="Bookman Old Style" pitchFamily="1" panose="02020603050405020304"/>
                        </a:rPr>
                        <a:t>Ortega Rinco´n, Eduardo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40"/>
                        </a:spcAft>
                      </a:pPr>
                      <a:r>
                        <a:rPr lang="es-ES" sz="600" spc="0">
                          <a:solidFill>
                            <a:srgbClr val="000000"/>
                          </a:solidFill>
                          <a:latin typeface="Bookman Old Style" pitchFamily="1" panose="02020603050405020304"/>
                        </a:rPr>
                        <a:t>Gil Álvarez, M. Victoria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700"/>
                        </a:lnSpc>
                        <a:spcBef>
                          <a:spcPts val="0"/>
                        </a:spcBef>
                        <a:spcAft>
                          <a:spcPts val="0"/>
                        </a:spcAft>
                        <a:tabLst>
                          <a:tab algn="l" pos="594360"/>
                          <a:tab algn="l" pos="1371600"/>
                          <a:tab algn="r" pos="1965960"/>
                        </a:tabLst>
                      </a:pPr>
                      <a:r>
                        <a:rPr lang="es-ES" sz="600" spc="0">
                          <a:solidFill>
                            <a:srgbClr val="000000"/>
                          </a:solidFill>
                          <a:latin typeface="Bookman Old Style" pitchFamily="1" panose="02020603050405020304"/>
                        </a:rPr>
                        <a:t>Reacciones </a:t>
                      </a:r>
                      <a:r>
                        <a:rPr lang="es-ES" sz="600" spc="0">
                          <a:solidFill>
                            <a:srgbClr val="000000"/>
                          </a:solidFill>
                          <a:latin typeface="Bookman Old Style" pitchFamily="1" panose="02020603050405020304"/>
                        </a:rPr>
                        <a:t>estereoselectivas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5-glico-4- </a:t>
                      </a:r>
                    </a:p>
                    <a:p>
                      <a:pPr marL="45720" marR="0" indent="0" algn="l">
                        <a:lnSpc>
                          <a:spcPts val="700"/>
                        </a:lnSpc>
                        <a:spcBef>
                          <a:spcPts val="0"/>
                        </a:spcBef>
                        <a:spcAft>
                          <a:spcPts val="730"/>
                        </a:spcAft>
                      </a:pPr>
                      <a:r>
                        <a:rPr lang="es-ES" sz="600" spc="0">
                          <a:solidFill>
                            <a:srgbClr val="000000"/>
                          </a:solidFill>
                          <a:latin typeface="Bookman Old Style" pitchFamily="1" panose="02020603050405020304"/>
                        </a:rPr>
                        <a:t>nitrociclohexenos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27/11/2000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35">
                          <a:solidFill>
                            <a:srgbClr val="000000"/>
                          </a:solidFill>
                          <a:latin typeface="Bookman Old Style" pitchFamily="1" panose="02020603050405020304"/>
                        </a:rPr>
                        <a:t>Román Galán, Emilio; Se-rrano Blázquez, JoséAnto-nio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5570" marR="0" indent="0" algn="l">
                        <a:lnSpc>
                          <a:spcPts val="700"/>
                        </a:lnSpc>
                        <a:spcBef>
                          <a:spcPts val="0"/>
                        </a:spcBef>
                        <a:spcAft>
                          <a:spcPts val="1430"/>
                        </a:spcAft>
                      </a:pPr>
                      <a:r>
                        <a:rPr lang="es-ES" sz="600" spc="0">
                          <a:solidFill>
                            <a:srgbClr val="000000"/>
                          </a:solidFill>
                          <a:latin typeface="Bookman Old Style" pitchFamily="1" panose="02020603050405020304"/>
                        </a:rPr>
                        <a:t>González Lomba, JoséRamo´n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35"/>
                        </a:spcAft>
                      </a:pPr>
                      <a:r>
                        <a:rPr lang="es-ES" sz="600" spc="0">
                          <a:solidFill>
                            <a:srgbClr val="000000"/>
                          </a:solidFill>
                          <a:latin typeface="Bookman Old Style" pitchFamily="1" panose="02020603050405020304"/>
                        </a:rPr>
                        <a:t>Estudio voltamperométrico aplicado a la deter- minacio´n electromagnética y cromatográfica de la efedrina y otras sustancias dopantes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28/11/2000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430"/>
                        </a:spcAft>
                      </a:pPr>
                      <a:r>
                        <a:rPr lang="es-ES" sz="600" spc="0">
                          <a:solidFill>
                            <a:srgbClr val="000000"/>
                          </a:solidFill>
                          <a:latin typeface="Bookman Old Style" pitchFamily="1" panose="02020603050405020304"/>
                        </a:rPr>
                        <a:t>S´anchez Misiego, 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4470">
                <a:tc>
                  <a:txBody>
                    <a:bodyPr vert="horz" anchor="t"/>
                    <a:lstStyle/>
                    <a:p>
                      <a:pPr marL="115570" marR="0" indent="0" algn="l">
                        <a:lnSpc>
                          <a:spcPts val="700"/>
                        </a:lnSpc>
                        <a:spcBef>
                          <a:spcPts val="0"/>
                        </a:spcBef>
                        <a:spcAft>
                          <a:spcPts val="730"/>
                        </a:spcAft>
                      </a:pPr>
                      <a:r>
                        <a:rPr lang="es-ES" sz="600" spc="0">
                          <a:solidFill>
                            <a:srgbClr val="000000"/>
                          </a:solidFill>
                          <a:latin typeface="Bookman Old Style" pitchFamily="1" panose="02020603050405020304"/>
                        </a:rPr>
                        <a:t>Bravo Galán, JoséLuis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35"/>
                        </a:spcAft>
                      </a:pPr>
                      <a:r>
                        <a:rPr lang="es-ES" sz="600" spc="0">
                          <a:solidFill>
                            <a:srgbClr val="000000"/>
                          </a:solidFill>
                          <a:latin typeface="Bookman Old Style" pitchFamily="1" panose="02020603050405020304"/>
                        </a:rPr>
                        <a:t>Reacciones de cicloadicio´n y de adicio´n conju- gada en estado so´lido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715"/>
                        </a:spcAft>
                      </a:pPr>
                      <a:r>
                        <a:rPr lang="es-ES" sz="600" spc="0">
                          <a:solidFill>
                            <a:srgbClr val="000000"/>
                          </a:solidFill>
                          <a:latin typeface="Bookman Old Style" pitchFamily="1" panose="02020603050405020304"/>
                        </a:rPr>
                        <a:t>15/12/2000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Cintas </a:t>
                      </a:r>
                      <a:r>
                        <a:rPr lang="es-ES" sz="600" spc="0">
                          <a:solidFill>
                            <a:srgbClr val="000000"/>
                          </a:solidFill>
                          <a:latin typeface="Bookman Old Style" pitchFamily="1" panose="02020603050405020304"/>
                        </a:rPr>
                        <a:t>Moreno, </a:t>
                      </a:r>
                      <a:r>
                        <a:rPr lang="es-ES" sz="600" spc="0">
                          <a:solidFill>
                            <a:srgbClr val="000000"/>
                          </a:solidFill>
                          <a:latin typeface="Bookman Old Style" pitchFamily="1" panose="02020603050405020304"/>
                        </a:rPr>
                        <a:t>Pedro; </a:t>
                      </a:r>
                    </a:p>
                    <a:p>
                      <a:pPr marL="91440" marR="0" indent="0" algn="l">
                        <a:lnSpc>
                          <a:spcPts val="700"/>
                        </a:lnSpc>
                        <a:spcBef>
                          <a:spcPts val="0"/>
                        </a:spcBef>
                        <a:spcAft>
                          <a:spcPts val="45"/>
                        </a:spcAft>
                      </a:pPr>
                      <a:r>
                        <a:rPr lang="es-ES" sz="600" spc="0">
                          <a:solidFill>
                            <a:srgbClr val="000000"/>
                          </a:solidFill>
                          <a:latin typeface="Bookman Old Style" pitchFamily="1" panose="02020603050405020304"/>
                        </a:rPr>
                        <a:t>Ávalos González, Martín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25"/>
                        </a:spcAft>
                      </a:pPr>
                      <a:r>
                        <a:rPr lang="es-ES" sz="600" spc="0">
                          <a:solidFill>
                            <a:srgbClr val="000000"/>
                          </a:solidFill>
                          <a:latin typeface="Bookman Old Style" pitchFamily="1" panose="02020603050405020304"/>
                        </a:rPr>
                        <a:t>Faúndez Araya, Claudio Alonso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Termodinámica molecular el equilibrio líquido- vapor de fluidos puros no polares y de sus mez- clas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10/01/2001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30"/>
                        </a:spcAft>
                      </a:pPr>
                      <a:r>
                        <a:rPr lang="es-ES" sz="600" spc="30">
                          <a:solidFill>
                            <a:srgbClr val="000000"/>
                          </a:solidFill>
                          <a:latin typeface="Bookman Old Style" pitchFamily="1" panose="02020603050405020304"/>
                        </a:rPr>
                        <a:t>Mulero Díaz, Ángel Anas-tasio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380"/>
                        </a:spcAft>
                      </a:pPr>
                      <a:r>
                        <a:rPr lang="es-ES" sz="600" spc="0">
                          <a:solidFill>
                            <a:srgbClr val="000000"/>
                          </a:solidFill>
                          <a:latin typeface="Bookman Old Style" pitchFamily="1" panose="02020603050405020304"/>
                        </a:rPr>
                        <a:t>Martín Ojeda, María Isabel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685"/>
                        </a:spcAft>
                      </a:pPr>
                      <a:r>
                        <a:rPr lang="es-ES" sz="600" spc="0">
                          <a:solidFill>
                            <a:srgbClr val="000000"/>
                          </a:solidFill>
                          <a:latin typeface="Bookman Old Style" pitchFamily="1" panose="02020603050405020304"/>
                        </a:rPr>
                        <a:t>Ritmos circadianos de corticosterona, melato- nina y actividad fagocítica. Efecto del estrés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70"/>
                        </a:spcAft>
                      </a:pPr>
                      <a:r>
                        <a:rPr lang="es-ES" sz="600" spc="0">
                          <a:solidFill>
                            <a:srgbClr val="000000"/>
                          </a:solidFill>
                          <a:latin typeface="Bookman Old Style" pitchFamily="1" panose="02020603050405020304"/>
                        </a:rPr>
                        <a:t>28/02/2001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Rodríguez Moratinos, Ana </a:t>
                      </a:r>
                    </a:p>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Beatriz; </a:t>
                      </a:r>
                      <a:r>
                        <a:rPr lang="es-ES" sz="600" spc="0">
                          <a:solidFill>
                            <a:srgbClr val="000000"/>
                          </a:solidFill>
                          <a:latin typeface="Bookman Old Style" pitchFamily="1" panose="02020603050405020304"/>
                        </a:rPr>
                        <a:t>Barriga </a:t>
                      </a:r>
                      <a:r>
                        <a:rPr lang="es-ES" sz="600" spc="0">
                          <a:solidFill>
                            <a:srgbClr val="000000"/>
                          </a:solidFill>
                          <a:latin typeface="Bookman Old Style" pitchFamily="1" panose="02020603050405020304"/>
                        </a:rPr>
                        <a:t>Ibars, </a:t>
                      </a:r>
                      <a:br/>
                      <a:r>
                        <a:rPr lang="es-ES" sz="600" spc="0">
                          <a:solidFill>
                            <a:srgbClr val="000000"/>
                          </a:solidFill>
                          <a:latin typeface="Bookman Old Style" pitchFamily="1" panose="02020603050405020304"/>
                        </a:rPr>
                        <a:t>María Carmen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375"/>
                        </a:spcAft>
                      </a:pPr>
                      <a:r>
                        <a:rPr lang="es-ES" sz="600" spc="0">
                          <a:solidFill>
                            <a:srgbClr val="000000"/>
                          </a:solidFill>
                          <a:latin typeface="Bookman Old Style" pitchFamily="1" panose="02020603050405020304"/>
                        </a:rPr>
                        <a:t>Gimeno Gamero, Olga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0"/>
                        </a:spcAft>
                      </a:pPr>
                      <a:r>
                        <a:rPr lang="es-ES" sz="600" spc="0">
                          <a:solidFill>
                            <a:srgbClr val="000000"/>
                          </a:solidFill>
                          <a:latin typeface="Bookman Old Style" pitchFamily="1" panose="02020603050405020304"/>
                        </a:rPr>
                        <a:t>Depuracio´n de aguas residuales derivadas del procesado de la aceituna mediante reactores se- cuenciales químico-biolo´gicos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09/03/2001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0"/>
                        </a:spcAft>
                      </a:pPr>
                      <a:r>
                        <a:rPr lang="es-ES" sz="600" spc="20">
                          <a:solidFill>
                            <a:srgbClr val="000000"/>
                          </a:solidFill>
                          <a:latin typeface="Bookman Old Style" pitchFamily="1" panose="02020603050405020304"/>
                        </a:rPr>
                        <a:t>Beltrán Novillo, Fernando Juan; Rivas Toledo, Fran-cisco Javier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75"/>
                        </a:spcAft>
                      </a:pPr>
                      <a:r>
                        <a:rPr lang="es-ES" sz="600" spc="0">
                          <a:solidFill>
                            <a:srgbClr val="000000"/>
                          </a:solidFill>
                          <a:latin typeface="Bookman Old Style" pitchFamily="1" panose="02020603050405020304"/>
                        </a:rPr>
                        <a:t>Alonso Sánchez, Antonio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182880" marR="68580" indent="0" algn="l">
                        <a:lnSpc>
                          <a:spcPts val="500"/>
                        </a:lnSpc>
                        <a:spcBef>
                          <a:spcPts val="0"/>
                        </a:spcBef>
                        <a:spcAft>
                          <a:spcPts val="0"/>
                        </a:spcAft>
                      </a:pPr>
                      <a:r>
                        <a:rPr lang="es-ES" sz="600" spc="0">
                          <a:solidFill>
                            <a:srgbClr val="000000"/>
                          </a:solidFill>
                          <a:latin typeface="Bookman Old Style" pitchFamily="1" panose="02020603050405020304"/>
                        </a:rPr>
                        <a:t>Modelo de evaluacio´n de impactos del aprove- chamiento de la biomasa de materiales y resi- de explotaciones forestales </a:t>
                      </a:r>
                    </a:p>
                    <a:p>
                      <a:pPr marL="45720" marR="0" indent="0" algn="l">
                        <a:lnSpc>
                          <a:spcPts val="500"/>
                        </a:lnSpc>
                        <a:spcBef>
                          <a:spcPts val="0"/>
                        </a:spcBef>
                        <a:spcAft>
                          <a:spcPts val="215"/>
                        </a:spcAft>
                      </a:pPr>
                      <a:r>
                        <a:rPr lang="es-ES" sz="600" spc="0">
                          <a:solidFill>
                            <a:srgbClr val="000000"/>
                          </a:solidFill>
                          <a:latin typeface="Bookman Old Style" pitchFamily="1" panose="02020603050405020304"/>
                        </a:rPr>
                        <a:t>sé; Escudero García, Joséduos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65"/>
                        </a:spcAft>
                      </a:pPr>
                      <a:r>
                        <a:rPr lang="es-ES" sz="600" spc="0">
                          <a:solidFill>
                            <a:srgbClr val="000000"/>
                          </a:solidFill>
                          <a:latin typeface="Bookman Old Style" pitchFamily="1" panose="02020603050405020304"/>
                        </a:rPr>
                        <a:t>05/09/2001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Cabezas </a:t>
                      </a:r>
                      <a:r>
                        <a:rPr lang="es-ES" sz="600" spc="0">
                          <a:solidFill>
                            <a:srgbClr val="000000"/>
                          </a:solidFill>
                          <a:latin typeface="Bookman Old Style" pitchFamily="1" panose="02020603050405020304"/>
                        </a:rPr>
                        <a:t>Fernández, </a:t>
                      </a:r>
                      <a:r>
                        <a:rPr lang="es-ES" sz="600" spc="0">
                          <a:solidFill>
                            <a:srgbClr val="000000"/>
                          </a:solidFill>
                          <a:latin typeface="Bookman Old Style" pitchFamily="1" panose="02020603050405020304"/>
                        </a:rPr>
                        <a:t>Jo-</a:t>
                      </a:r>
                      <a:r>
                        <a:rPr lang="es-ES" sz="100">
                          <a:solidFill>
                            <a:srgbClr val="000000"/>
                          </a:solidFill>
                          <a:latin typeface="Arial" pitchFamily="2" panose="02020603050405020304"/>
                        </a:rPr>
                        <a:t> </a:t>
                      </a:r>
                    </a:p>
                    <a:p>
                      <a:pPr marL="91440" marR="0" indent="0" algn="l">
                        <a:lnSpc>
                          <a:spcPts val="700"/>
                        </a:lnSpc>
                        <a:spcBef>
                          <a:spcPts val="675"/>
                        </a:spcBef>
                        <a:spcAft>
                          <a:spcPts val="85"/>
                        </a:spcAft>
                      </a:pPr>
                      <a:r>
                        <a:rPr lang="es-ES" sz="600" spc="0">
                          <a:solidFill>
                            <a:srgbClr val="000000"/>
                          </a:solidFill>
                          <a:latin typeface="Bookman Old Style" pitchFamily="1" panose="02020603050405020304"/>
                        </a:rPr>
                        <a:t>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05"/>
                        </a:spcAft>
                      </a:pPr>
                      <a:r>
                        <a:rPr lang="es-ES" sz="600" spc="0">
                          <a:solidFill>
                            <a:srgbClr val="000000"/>
                          </a:solidFill>
                          <a:latin typeface="Bookman Old Style" pitchFamily="1" panose="02020603050405020304"/>
                        </a:rPr>
                        <a:t>Clemente Serrano, Fernando 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705"/>
                        </a:spcAft>
                      </a:pPr>
                      <a:r>
                        <a:rPr lang="es-ES" sz="600" spc="10">
                          <a:solidFill>
                            <a:srgbClr val="000000"/>
                          </a:solidFill>
                          <a:latin typeface="Bookman Old Style" pitchFamily="1" panose="02020603050405020304"/>
                        </a:rPr>
                        <a:t>Reactividad de azoalquenos o´pticamente acti- vos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14/09/2001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Palacios </a:t>
                      </a:r>
                      <a:r>
                        <a:rPr lang="es-ES" sz="600" spc="0">
                          <a:solidFill>
                            <a:srgbClr val="000000"/>
                          </a:solidFill>
                          <a:latin typeface="Bookman Old Style" pitchFamily="1" panose="02020603050405020304"/>
                        </a:rPr>
                        <a:t>Albarrán, </a:t>
                      </a:r>
                      <a:r>
                        <a:rPr lang="es-ES" sz="600" spc="0">
                          <a:solidFill>
                            <a:srgbClr val="000000"/>
                          </a:solidFill>
                          <a:latin typeface="Bookman Old Style" pitchFamily="1" panose="02020603050405020304"/>
                        </a:rPr>
                        <a:t>Juan </a:t>
                      </a:r>
                    </a:p>
                    <a:p>
                      <a:pPr marL="91440" marR="0" indent="0" algn="l">
                        <a:lnSpc>
                          <a:spcPts val="700"/>
                        </a:lnSpc>
                        <a:spcBef>
                          <a:spcPts val="5"/>
                        </a:spcBef>
                        <a:spcAft>
                          <a:spcPts val="10"/>
                        </a:spcAft>
                      </a:pPr>
                      <a:r>
                        <a:rPr lang="es-ES" sz="600" spc="0">
                          <a:solidFill>
                            <a:srgbClr val="000000"/>
                          </a:solidFill>
                          <a:latin typeface="Bookman Old Style" pitchFamily="1" panose="02020603050405020304"/>
                        </a:rPr>
                        <a:t>Carlos; Jiménez Requejo, JoséLuis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30"/>
                        </a:spcAft>
                      </a:pPr>
                      <a:r>
                        <a:rPr lang="es-ES" sz="600" spc="0">
                          <a:solidFill>
                            <a:srgbClr val="000000"/>
                          </a:solidFill>
                          <a:latin typeface="Bookman Old Style" pitchFamily="1" panose="02020603050405020304"/>
                        </a:rPr>
                        <a:t>Montanero Fernández, Jesús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0"/>
                        </a:spcBef>
                        <a:spcAft>
                          <a:spcPts val="35"/>
                        </a:spcAft>
                      </a:pPr>
                      <a:r>
                        <a:rPr lang="es-ES" sz="600" spc="20">
                          <a:solidFill>
                            <a:srgbClr val="000000"/>
                          </a:solidFill>
                          <a:latin typeface="Bookman Old Style" pitchFamily="1" panose="02020603050405020304"/>
                        </a:rPr>
                        <a:t>El principio de invarianza y su relacio´n con di- ferentes aproximaciones a la idea de la suficien- cia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28/09/2001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0" indent="0" algn="l">
                        <a:lnSpc>
                          <a:spcPts val="700"/>
                        </a:lnSpc>
                        <a:spcBef>
                          <a:spcPts val="0"/>
                        </a:spcBef>
                        <a:spcAft>
                          <a:spcPts val="730"/>
                        </a:spcAft>
                      </a:pPr>
                      <a:r>
                        <a:rPr lang="es-ES" sz="600" spc="0">
                          <a:solidFill>
                            <a:srgbClr val="000000"/>
                          </a:solidFill>
                          <a:latin typeface="Bookman Old Style" pitchFamily="1" panose="02020603050405020304"/>
                        </a:rPr>
                        <a:t>Pérez Fernández, Paloma; García Nogales, Agustín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1920">
                <a:tc gridSpan="4">
                  <a:txBody>
                    <a:bodyPr vert="horz" anchor="t"/>
                    <a:lstStyle/>
                    <a:p>
                      <a:pPr marL="3887470" marR="0" indent="0" algn="l">
                        <a:lnSpc>
                          <a:spcPts val="900"/>
                        </a:lnSpc>
                        <a:spcBef>
                          <a:spcPts val="0"/>
                        </a:spcBef>
                        <a:spcAft>
                          <a:spcPts val="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5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l" pos="5212080"/>
              </a:tabLst>
            </a:pPr>
            <a:r>
              <a:rPr lang="es-ES" sz="1150" spc="-15">
                <a:solidFill>
                  <a:srgbClr val="000000"/>
                </a:solidFill>
                <a:latin typeface="Bookman Old Style" pitchFamily="1" panose="02020603050405020304"/>
              </a:rPr>
              <a:t>6. Estudiantes </a:t>
            </a:r>
            <a:r>
              <a:rPr lang="es-ES" sz="1050" spc="-15">
                <a:solidFill>
                  <a:srgbClr val="000000"/>
                </a:solidFill>
                <a:latin typeface="Arial" pitchFamily="2" panose="02020603050405020304"/>
              </a:rPr>
              <a:t>229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5715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393065">
                <a:tc>
                  <a:txBody>
                    <a:bodyPr vert="horz" anchor="t"/>
                    <a:lstStyle/>
                    <a:p>
                      <a:pPr marL="113030" marR="0" indent="0" algn="l">
                        <a:lnSpc>
                          <a:spcPts val="700"/>
                        </a:lnSpc>
                        <a:spcBef>
                          <a:spcPts val="240"/>
                        </a:spcBef>
                        <a:spcAft>
                          <a:spcPts val="2100"/>
                        </a:spcAft>
                      </a:pPr>
                      <a:r>
                        <a:rPr lang="es-ES" sz="600" spc="0">
                          <a:solidFill>
                            <a:srgbClr val="000000"/>
                          </a:solidFill>
                          <a:latin typeface="Bookman Old Style" pitchFamily="1" panose="02020603050405020304"/>
                        </a:rPr>
                        <a:t>Reis Grillo, Carlos Manuel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68580" indent="0" algn="just">
                        <a:lnSpc>
                          <a:spcPts val="700"/>
                        </a:lnSpc>
                        <a:spcBef>
                          <a:spcPts val="260"/>
                        </a:spcBef>
                        <a:spcAft>
                          <a:spcPts val="10"/>
                        </a:spcAft>
                      </a:pPr>
                      <a:r>
                        <a:rPr lang="es-ES" sz="600" spc="0">
                          <a:solidFill>
                            <a:srgbClr val="000000"/>
                          </a:solidFill>
                          <a:latin typeface="Bookman Old Style" pitchFamily="1" panose="02020603050405020304"/>
                        </a:rPr>
                        <a:t>Actividad mito´tica del periciclo de la raíz de cebolla (allium cepa l.) Durante la iniciacio´n de raíces laterales. Un estudio experimental con auxina, clchicina y cafeína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55"/>
                        </a:spcBef>
                        <a:spcAft>
                          <a:spcPts val="2085"/>
                        </a:spcAft>
                      </a:pPr>
                      <a:r>
                        <a:rPr lang="es-ES" sz="600" spc="0">
                          <a:solidFill>
                            <a:srgbClr val="000000"/>
                          </a:solidFill>
                          <a:latin typeface="Bookman Old Style" pitchFamily="1" panose="02020603050405020304"/>
                        </a:rPr>
                        <a:t>19/10/2001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0" indent="0" algn="l">
                        <a:lnSpc>
                          <a:spcPts val="700"/>
                        </a:lnSpc>
                        <a:spcBef>
                          <a:spcPts val="255"/>
                        </a:spcBef>
                        <a:spcAft>
                          <a:spcPts val="1405"/>
                        </a:spcAft>
                      </a:pPr>
                      <a:r>
                        <a:rPr lang="es-ES" sz="600" spc="55">
                          <a:solidFill>
                            <a:srgbClr val="000000"/>
                          </a:solidFill>
                          <a:latin typeface="Bookman Old Style" pitchFamily="1" panose="02020603050405020304"/>
                        </a:rPr>
                        <a:t>Lloret Ivorra, Pedro Gas-par </a:t>
                      </a:r>
                    </a:p>
                  </a:txBody>
                  <a:tcPr anchor="t"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226060">
                <a:tc>
                  <a:txBody>
                    <a:bodyPr vert="horz" anchor="t"/>
                    <a:lstStyle/>
                    <a:p>
                      <a:pPr marL="113030" marR="0" indent="0" algn="l">
                        <a:lnSpc>
                          <a:spcPts val="700"/>
                        </a:lnSpc>
                        <a:spcBef>
                          <a:spcPts val="0"/>
                        </a:spcBef>
                        <a:spcAft>
                          <a:spcPts val="900"/>
                        </a:spcAft>
                      </a:pPr>
                      <a:r>
                        <a:rPr lang="es-ES" sz="600" spc="0">
                          <a:solidFill>
                            <a:srgbClr val="000000"/>
                          </a:solidFill>
                          <a:latin typeface="Bookman Old Style" pitchFamily="1" panose="02020603050405020304"/>
                        </a:rPr>
                        <a:t>Bautista Sánchez, Antonia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205"/>
                        </a:spcAft>
                      </a:pPr>
                      <a:r>
                        <a:rPr lang="es-ES" sz="600" spc="0">
                          <a:solidFill>
                            <a:srgbClr val="000000"/>
                          </a:solidFill>
                          <a:latin typeface="Bookman Old Style" pitchFamily="1" panose="02020603050405020304"/>
                        </a:rPr>
                        <a:t>Nuevos métodos luministas para la determina- cio´n de pesticidas y antibio´ticos en alimentos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885"/>
                        </a:spcAft>
                      </a:pPr>
                      <a:r>
                        <a:rPr lang="es-ES" sz="600" spc="0">
                          <a:solidFill>
                            <a:srgbClr val="000000"/>
                          </a:solidFill>
                          <a:latin typeface="Bookman Old Style" pitchFamily="1" panose="02020603050405020304"/>
                        </a:rPr>
                        <a:t>26/11/2001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205"/>
                        </a:spcAft>
                      </a:pPr>
                      <a:r>
                        <a:rPr lang="es-ES" sz="600" spc="20">
                          <a:solidFill>
                            <a:srgbClr val="000000"/>
                          </a:solidFill>
                          <a:latin typeface="Bookman Old Style" pitchFamily="1" panose="02020603050405020304"/>
                        </a:rPr>
                        <a:t>Mahedero García, María Carmen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3030" marR="0" indent="0" algn="l">
                        <a:lnSpc>
                          <a:spcPts val="700"/>
                        </a:lnSpc>
                        <a:spcBef>
                          <a:spcPts val="0"/>
                        </a:spcBef>
                        <a:spcAft>
                          <a:spcPts val="1620"/>
                        </a:spcAft>
                      </a:pPr>
                      <a:r>
                        <a:rPr lang="es-ES" sz="600" spc="0">
                          <a:solidFill>
                            <a:srgbClr val="000000"/>
                          </a:solidFill>
                          <a:latin typeface="Bookman Old Style" pitchFamily="1" panose="02020603050405020304"/>
                        </a:rPr>
                        <a:t>Martín Gallardo, JoséEstudio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182880" marR="68580" indent="0" algn="l">
                        <a:lnSpc>
                          <a:spcPts val="400"/>
                        </a:lnSpc>
                        <a:spcBef>
                          <a:spcPts val="0"/>
                        </a:spcBef>
                        <a:spcAft>
                          <a:spcPts val="0"/>
                        </a:spcAft>
                      </a:pPr>
                      <a:r>
                        <a:rPr lang="es-ES" sz="600" spc="0">
                          <a:solidFill>
                            <a:srgbClr val="000000"/>
                          </a:solidFill>
                          <a:latin typeface="Bookman Old Style" pitchFamily="1" panose="02020603050405020304"/>
                        </a:rPr>
                        <a:t>de las relaciones de las especies cypri- carpio y tinca tinca con respecto a dife- rentes parámetros del núcleo físico </a:t>
                      </a:r>
                    </a:p>
                    <a:p>
                      <a:pPr marL="45720" marR="0" indent="0" algn="l">
                        <a:lnSpc>
                          <a:spcPts val="200"/>
                        </a:lnSpc>
                        <a:spcBef>
                          <a:spcPts val="0"/>
                        </a:spcBef>
                        <a:spcAft>
                          <a:spcPts val="1055"/>
                        </a:spcAft>
                        <a:tabLst>
                          <a:tab algn="l" pos="3200400"/>
                          <a:tab algn="r" pos="3794760"/>
                        </a:tabLst>
                      </a:pPr>
                      <a:r>
                        <a:rPr lang="es-ES" sz="600" spc="-575">
                          <a:solidFill>
                            <a:srgbClr val="000000"/>
                          </a:solidFill>
                          <a:latin typeface="Bookman Old Style" pitchFamily="1" panose="02020603050405020304"/>
                        </a:rPr>
                        <a:t>Escudero </a:t>
                      </a:r>
                      <a:r>
                        <a:rPr lang="es-ES" sz="600" spc="-575">
                          <a:solidFill>
                            <a:srgbClr val="000000"/>
                          </a:solidFill>
                          <a:latin typeface="Bookman Old Style" pitchFamily="1" panose="02020603050405020304"/>
                        </a:rPr>
                        <a:t>García, </a:t>
                      </a:r>
                      <a:r>
                        <a:rPr lang="es-ES" sz="600" baseline="30000" spc="-575">
                          <a:solidFill>
                            <a:srgbClr val="000000"/>
                          </a:solidFill>
                          <a:latin typeface="Bookman Old Style" pitchFamily="1" panose="02020603050405020304"/>
                        </a:rPr>
                        <a:t>José</a:t>
                      </a:r>
                      <a:r>
                        <a:rPr lang="es-ES" sz="600" spc="-575">
                          <a:solidFill>
                            <a:srgbClr val="000000"/>
                          </a:solidFill>
                          <a:latin typeface="Bookman Old Style" pitchFamily="1" panose="02020603050405020304"/>
                        </a:rPr>
                        <a:t>mus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610"/>
                        </a:spcAft>
                      </a:pPr>
                      <a:r>
                        <a:rPr lang="es-ES" sz="600" spc="0">
                          <a:solidFill>
                            <a:srgbClr val="000000"/>
                          </a:solidFill>
                          <a:latin typeface="Bookman Old Style" pitchFamily="1" panose="02020603050405020304"/>
                        </a:rPr>
                        <a:t>11/12/2001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645"/>
                        </a:spcBef>
                        <a:spcAft>
                          <a:spcPts val="925"/>
                        </a:spcAft>
                      </a:pPr>
                      <a:r>
                        <a:rPr lang="es-ES" sz="600" spc="0">
                          <a:solidFill>
                            <a:srgbClr val="000000"/>
                          </a:solidFill>
                          <a:latin typeface="Bookman Old Style" pitchFamily="1" panose="02020603050405020304"/>
                        </a:rPr>
                        <a:t>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68605">
                <a:tc>
                  <a:txBody>
                    <a:bodyPr vert="horz" anchor="t"/>
                    <a:lstStyle/>
                    <a:p>
                      <a:pPr marL="113030" marR="0" indent="0" algn="l">
                        <a:lnSpc>
                          <a:spcPts val="700"/>
                        </a:lnSpc>
                        <a:spcBef>
                          <a:spcPts val="0"/>
                        </a:spcBef>
                        <a:spcAft>
                          <a:spcPts val="1400"/>
                        </a:spcAft>
                      </a:pPr>
                      <a:r>
                        <a:rPr lang="es-ES" sz="600" spc="0">
                          <a:solidFill>
                            <a:srgbClr val="000000"/>
                          </a:solidFill>
                          <a:latin typeface="Bookman Old Style" pitchFamily="1" panose="02020603050405020304"/>
                        </a:rPr>
                        <a:t>Gordillo Orrego, Ruth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274320" marR="91440" indent="0" algn="l">
                        <a:lnSpc>
                          <a:spcPts val="400"/>
                        </a:lnSpc>
                        <a:spcBef>
                          <a:spcPts val="0"/>
                        </a:spcBef>
                        <a:spcAft>
                          <a:spcPts val="0"/>
                        </a:spcAft>
                      </a:pPr>
                      <a:r>
                        <a:rPr lang="es-ES" sz="600" spc="0">
                          <a:solidFill>
                            <a:srgbClr val="000000"/>
                          </a:solidFill>
                          <a:latin typeface="Bookman Old Style" pitchFamily="1" panose="02020603050405020304"/>
                        </a:rPr>
                        <a:t>Estudio de la reaccio´n de 1-3-tiazolio-4-olatos derivados insaturados de carbohidratos </a:t>
                      </a:r>
                    </a:p>
                    <a:p>
                      <a:pPr marL="45720" marR="0" indent="0" algn="l">
                        <a:lnSpc>
                          <a:spcPts val="500"/>
                        </a:lnSpc>
                        <a:spcBef>
                          <a:spcPts val="0"/>
                        </a:spcBef>
                        <a:spcAft>
                          <a:spcPts val="835"/>
                        </a:spcAft>
                        <a:tabLst>
                          <a:tab algn="l" pos="3154680"/>
                          <a:tab algn="r" pos="3794760"/>
                        </a:tabLst>
                      </a:pPr>
                      <a:r>
                        <a:rPr lang="es-ES" sz="600" spc="-565">
                          <a:solidFill>
                            <a:srgbClr val="000000"/>
                          </a:solidFill>
                          <a:latin typeface="Bookman Old Style" pitchFamily="1" panose="02020603050405020304"/>
                        </a:rPr>
                        <a:t>Jiménez </a:t>
                      </a:r>
                      <a:r>
                        <a:rPr lang="es-ES" sz="600" spc="-565">
                          <a:solidFill>
                            <a:srgbClr val="000000"/>
                          </a:solidFill>
                          <a:latin typeface="Bookman Old Style" pitchFamily="1" panose="02020603050405020304"/>
                        </a:rPr>
                        <a:t>Requejo, </a:t>
                      </a:r>
                      <a:r>
                        <a:rPr lang="es-ES" sz="600" baseline="30000" spc="-565">
                          <a:solidFill>
                            <a:srgbClr val="000000"/>
                          </a:solidFill>
                          <a:latin typeface="Bookman Old Style" pitchFamily="1" panose="02020603050405020304"/>
                        </a:rPr>
                        <a:t>José</a:t>
                      </a:r>
                      <a:r>
                        <a:rPr lang="es-ES" sz="600" spc="-565">
                          <a:solidFill>
                            <a:srgbClr val="000000"/>
                          </a:solidFill>
                          <a:latin typeface="Bookman Old Style" pitchFamily="1" panose="02020603050405020304"/>
                        </a:rPr>
                        <a:t>con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25/02/2002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640"/>
                        </a:spcBef>
                        <a:spcAft>
                          <a:spcPts val="0"/>
                        </a:spcAft>
                        <a:tabLst>
                          <a:tab algn="l" pos="411480"/>
                          <a:tab algn="r" pos="1143000"/>
                        </a:tabLst>
                      </a:pPr>
                      <a:r>
                        <a:rPr lang="es-ES" sz="600" spc="0">
                          <a:solidFill>
                            <a:srgbClr val="000000"/>
                          </a:solidFill>
                          <a:latin typeface="Bookman Old Style" pitchFamily="1" panose="02020603050405020304"/>
                        </a:rPr>
                        <a:t>Luis; </a:t>
                      </a:r>
                      <a:r>
                        <a:rPr lang="es-ES" sz="600" spc="0">
                          <a:solidFill>
                            <a:srgbClr val="000000"/>
                          </a:solidFill>
                          <a:latin typeface="Bookman Old Style" pitchFamily="1" panose="02020603050405020304"/>
                        </a:rPr>
                        <a:t>´Avalos </a:t>
                      </a:r>
                      <a:r>
                        <a:rPr lang="es-ES" sz="600" spc="0">
                          <a:solidFill>
                            <a:srgbClr val="000000"/>
                          </a:solidFill>
                          <a:latin typeface="Bookman Old Style" pitchFamily="1" panose="02020603050405020304"/>
                        </a:rPr>
                        <a:t>González, </a:t>
                      </a:r>
                    </a:p>
                    <a:p>
                      <a:pPr marL="91440" marR="0" indent="0" algn="l">
                        <a:lnSpc>
                          <a:spcPts val="700"/>
                        </a:lnSpc>
                        <a:spcBef>
                          <a:spcPts val="0"/>
                        </a:spcBef>
                        <a:spcAft>
                          <a:spcPts val="10"/>
                        </a:spcAft>
                      </a:pPr>
                      <a:r>
                        <a:rPr lang="es-ES" sz="600" spc="0">
                          <a:solidFill>
                            <a:srgbClr val="000000"/>
                          </a:solidFill>
                          <a:latin typeface="Bookman Old Style" pitchFamily="1" panose="02020603050405020304"/>
                        </a:rPr>
                        <a:t>Martín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8595">
                <a:tc>
                  <a:txBody>
                    <a:bodyPr vert="horz" anchor="t"/>
                    <a:lstStyle/>
                    <a:p>
                      <a:pPr marL="113030" marR="0" indent="0" algn="l">
                        <a:lnSpc>
                          <a:spcPts val="700"/>
                        </a:lnSpc>
                        <a:spcBef>
                          <a:spcPts val="0"/>
                        </a:spcBef>
                        <a:spcAft>
                          <a:spcPts val="645"/>
                        </a:spcAft>
                      </a:pPr>
                      <a:r>
                        <a:rPr lang="es-ES" sz="600" spc="0">
                          <a:solidFill>
                            <a:srgbClr val="000000"/>
                          </a:solidFill>
                          <a:latin typeface="Bookman Old Style" pitchFamily="1" panose="02020603050405020304"/>
                        </a:rPr>
                        <a:t>Ortiz Seco, Ángel Luis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Evolucio´n microestructural en carburo de sili- cio reforzado in-situ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25"/>
                        </a:spcAft>
                      </a:pPr>
                      <a:r>
                        <a:rPr lang="es-ES" sz="600" spc="0">
                          <a:solidFill>
                            <a:srgbClr val="000000"/>
                          </a:solidFill>
                          <a:latin typeface="Bookman Old Style" pitchFamily="1" panose="02020603050405020304"/>
                        </a:rPr>
                        <a:t>26/02/2002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Guiberteau </a:t>
                      </a:r>
                      <a:r>
                        <a:rPr lang="es-ES" sz="600" spc="0">
                          <a:solidFill>
                            <a:srgbClr val="000000"/>
                          </a:solidFill>
                          <a:latin typeface="Bookman Old Style" pitchFamily="1" panose="02020603050405020304"/>
                        </a:rPr>
                        <a:t>Cabanillas, </a:t>
                      </a:r>
                    </a:p>
                    <a:p>
                      <a:pPr marL="91440" marR="0" indent="0" algn="l">
                        <a:lnSpc>
                          <a:spcPts val="600"/>
                        </a:lnSpc>
                        <a:spcBef>
                          <a:spcPts val="0"/>
                        </a:spcBef>
                        <a:spcAft>
                          <a:spcPts val="0"/>
                        </a:spcAft>
                        <a:tabLst>
                          <a:tab algn="r" pos="1143000"/>
                        </a:tabLst>
                      </a:pPr>
                      <a:r>
                        <a:rPr lang="es-ES" sz="600" spc="0">
                          <a:solidFill>
                            <a:srgbClr val="000000"/>
                          </a:solidFill>
                          <a:latin typeface="Bookman Old Style" pitchFamily="1" panose="02020603050405020304"/>
                        </a:rPr>
                        <a:t>Fernando; </a:t>
                      </a:r>
                      <a:r>
                        <a:rPr lang="es-ES" sz="600" spc="0">
                          <a:solidFill>
                            <a:srgbClr val="000000"/>
                          </a:solidFill>
                          <a:latin typeface="Bookman Old Style" pitchFamily="1" panose="02020603050405020304"/>
                        </a:rPr>
                        <a:t>Cumbrera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35"/>
                        </a:spcAft>
                      </a:pPr>
                      <a:r>
                        <a:rPr lang="es-ES" sz="600" spc="0">
                          <a:solidFill>
                            <a:srgbClr val="000000"/>
                          </a:solidFill>
                          <a:latin typeface="Bookman Old Style" pitchFamily="1" panose="02020603050405020304"/>
                        </a:rPr>
                        <a:t>Hernández, Francisco Luis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00" spc="0">
                          <a:solidFill>
                            <a:srgbClr val="000000"/>
                          </a:solidFill>
                          <a:latin typeface="Bookman Old Style" pitchFamily="1" panose="02020603050405020304"/>
                        </a:rPr>
                        <a:t>Cañada Cañada, Florentina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0"/>
                        </a:spcAft>
                      </a:pPr>
                      <a:r>
                        <a:rPr lang="es-ES" sz="600" spc="0">
                          <a:solidFill>
                            <a:srgbClr val="000000"/>
                          </a:solidFill>
                          <a:latin typeface="Bookman Old Style" pitchFamily="1" panose="02020603050405020304"/>
                        </a:rPr>
                        <a:t>Estudios analíticos de quimioterapias, anti....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28/02/2002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00" spc="0">
                          <a:solidFill>
                            <a:srgbClr val="000000"/>
                          </a:solidFill>
                          <a:latin typeface="Bookman Old Style" pitchFamily="1" panose="02020603050405020304"/>
                        </a:rPr>
                        <a:t>Acedo Valenzuela,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6576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15">
                          <a:solidFill>
                            <a:srgbClr val="000000"/>
                          </a:solidFill>
                          <a:latin typeface="Bookman Old Style" pitchFamily="1" panose="02020603050405020304"/>
                        </a:rPr>
                        <a:t>Y antiinflamatorios. Nuevos métodos de de- terminacio´n simultánea de principios activos coadministrados en fármacos y fluidos biolo´gi-cos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400"/>
                        </a:spcAft>
                      </a:pPr>
                      <a:r>
                        <a:rPr lang="es-ES" sz="600" spc="0">
                          <a:solidFill>
                            <a:srgbClr val="000000"/>
                          </a:solidFill>
                          <a:latin typeface="Bookman Old Style" pitchFamily="1" panose="02020603050405020304"/>
                        </a:rPr>
                        <a:t>Isabel; Espinosa Mansilla, Anunciacio´n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Vaquero Martínez, JoséManuel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20"/>
                        </a:spcAft>
                      </a:pPr>
                      <a:r>
                        <a:rPr lang="es-ES" sz="600" spc="0">
                          <a:solidFill>
                            <a:srgbClr val="000000"/>
                          </a:solidFill>
                          <a:latin typeface="Bookman Old Style" pitchFamily="1" panose="02020603050405020304"/>
                        </a:rPr>
                        <a:t>El éter en la física española del primer tercio del siglo xx. El caso de Pedro Carrasco Garro- rena (1883-1966)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14/03/2002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30"/>
                        </a:spcAft>
                      </a:pPr>
                      <a:r>
                        <a:rPr lang="es-ES" sz="600" spc="35">
                          <a:solidFill>
                            <a:srgbClr val="000000"/>
                          </a:solidFill>
                          <a:latin typeface="Bookman Old Style" pitchFamily="1" panose="02020603050405020304"/>
                        </a:rPr>
                        <a:t>Santos Reyes, Andrés; Co-bos Bueno, JoséMiguel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16535">
                <a:tc>
                  <a:txBody>
                    <a:bodyPr vert="horz" anchor="t"/>
                    <a:lstStyle/>
                    <a:p>
                      <a:pPr marL="113030" marR="0" indent="0" algn="l">
                        <a:lnSpc>
                          <a:spcPts val="700"/>
                        </a:lnSpc>
                        <a:spcBef>
                          <a:spcPts val="0"/>
                        </a:spcBef>
                        <a:spcAft>
                          <a:spcPts val="850"/>
                        </a:spcAft>
                      </a:pPr>
                      <a:r>
                        <a:rPr lang="es-ES" sz="600" spc="0">
                          <a:solidFill>
                            <a:srgbClr val="000000"/>
                          </a:solidFill>
                          <a:latin typeface="Bookman Old Style" pitchFamily="1" panose="02020603050405020304"/>
                        </a:rPr>
                        <a:t>Gallardo Moreno, Amparo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5"/>
                        </a:spcAft>
                      </a:pPr>
                      <a:r>
                        <a:rPr lang="es-ES" sz="600" spc="0">
                          <a:solidFill>
                            <a:srgbClr val="000000"/>
                          </a:solidFill>
                          <a:latin typeface="Bookman Old Style" pitchFamily="1" panose="02020603050405020304"/>
                        </a:rPr>
                        <a:t>Estudio de los parámetros físico-químicos en el proceso de cohesio´n de microorganismos a bio-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840"/>
                        </a:spcAft>
                      </a:pPr>
                      <a:r>
                        <a:rPr lang="es-ES" sz="600" spc="0">
                          <a:solidFill>
                            <a:srgbClr val="000000"/>
                          </a:solidFill>
                          <a:latin typeface="Bookman Old Style" pitchFamily="1" panose="02020603050405020304"/>
                        </a:rPr>
                        <a:t>19/07/2002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55"/>
                        </a:spcAft>
                      </a:pPr>
                      <a:r>
                        <a:rPr lang="es-ES" sz="600" spc="30">
                          <a:solidFill>
                            <a:srgbClr val="000000"/>
                          </a:solidFill>
                          <a:latin typeface="Bookman Old Style" pitchFamily="1" panose="02020603050405020304"/>
                        </a:rPr>
                        <a:t>Pérez Giraldo, Ciro; Gon-zález Martín, María Luisa;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50520">
                <a:tc>
                  <a:txBody>
                    <a:bodyPr vert="horz" anchor="t"/>
                    <a:lstStyle/>
                    <a:p>
                      <a:pPr marL="0" marR="400050" indent="0" algn="r">
                        <a:lnSpc>
                          <a:spcPts val="700"/>
                        </a:lnSpc>
                        <a:spcBef>
                          <a:spcPts val="695"/>
                        </a:spcBef>
                        <a:spcAft>
                          <a:spcPts val="1305"/>
                        </a:spcAft>
                      </a:pPr>
                      <a:r>
                        <a:rPr lang="es-ES" sz="600" spc="0">
                          <a:solidFill>
                            <a:srgbClr val="000000"/>
                          </a:solidFill>
                          <a:latin typeface="Bookman Old Style" pitchFamily="1" panose="02020603050405020304"/>
                        </a:rPr>
                        <a:t>Marabé, JoséJuan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91440" indent="0" algn="l">
                        <a:lnSpc>
                          <a:spcPts val="400"/>
                        </a:lnSpc>
                        <a:spcBef>
                          <a:spcPts val="0"/>
                        </a:spcBef>
                        <a:spcAft>
                          <a:spcPts val="0"/>
                        </a:spcAft>
                      </a:pPr>
                      <a:r>
                        <a:rPr lang="es-ES" sz="600" spc="0">
                          <a:solidFill>
                            <a:srgbClr val="000000"/>
                          </a:solidFill>
                          <a:latin typeface="Bookman Old Style" pitchFamily="1" panose="02020603050405020304"/>
                        </a:rPr>
                        <a:t>materiales. Influencia de factores externos Determinacio´n de esteroides anabo´licos y cor- ticosuprarenales en fluidos biolo´gicos </a:t>
                      </a:r>
                    </a:p>
                    <a:p>
                      <a:pPr marL="0" marR="0" indent="0" algn="ctr">
                        <a:lnSpc>
                          <a:spcPts val="200"/>
                        </a:lnSpc>
                        <a:spcBef>
                          <a:spcPts val="0"/>
                        </a:spcBef>
                        <a:spcAft>
                          <a:spcPts val="1440"/>
                        </a:spcAft>
                      </a:pPr>
                      <a:r>
                        <a:rPr lang="es-ES" sz="600" spc="0">
                          <a:solidFill>
                            <a:srgbClr val="000000"/>
                          </a:solidFill>
                          <a:latin typeface="Bookman Old Style" pitchFamily="1" panose="02020603050405020304"/>
                        </a:rPr>
                        <a:t>Morales Bruque, JoséRivero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705"/>
                        </a:spcBef>
                        <a:spcAft>
                          <a:spcPts val="1295"/>
                        </a:spcAft>
                      </a:pPr>
                      <a:r>
                        <a:rPr lang="es-ES" sz="600" spc="0">
                          <a:solidFill>
                            <a:srgbClr val="000000"/>
                          </a:solidFill>
                          <a:latin typeface="Bookman Old Style" pitchFamily="1" panose="02020603050405020304"/>
                        </a:rPr>
                        <a:t>24/07/2002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695"/>
                        </a:spcBef>
                        <a:spcAft>
                          <a:spcPts val="0"/>
                        </a:spcAft>
                        <a:tabLst>
                          <a:tab algn="l" pos="457200"/>
                          <a:tab algn="r" pos="1143000"/>
                        </a:tabLst>
                      </a:pPr>
                      <a:r>
                        <a:rPr lang="es-ES" sz="600" spc="0">
                          <a:solidFill>
                            <a:srgbClr val="000000"/>
                          </a:solidFill>
                          <a:latin typeface="Bookman Old Style" pitchFamily="1" panose="02020603050405020304"/>
                        </a:rPr>
                        <a:t>Maynar </a:t>
                      </a:r>
                      <a:r>
                        <a:rPr lang="es-ES" sz="600" spc="0">
                          <a:solidFill>
                            <a:srgbClr val="000000"/>
                          </a:solidFill>
                          <a:latin typeface="Bookman Old Style" pitchFamily="1" panose="02020603050405020304"/>
                        </a:rPr>
                        <a:t>Mariño, </a:t>
                      </a:r>
                      <a:r>
                        <a:rPr lang="es-ES" sz="600" spc="0">
                          <a:solidFill>
                            <a:srgbClr val="000000"/>
                          </a:solidFill>
                          <a:latin typeface="Bookman Old Style" pitchFamily="1" panose="02020603050405020304"/>
                        </a:rPr>
                        <a:t>Marcos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Antonio; Maynar Mariño, </a:t>
                      </a:r>
                    </a:p>
                    <a:p>
                      <a:pPr marL="91440" marR="0" indent="0" algn="l">
                        <a:lnSpc>
                          <a:spcPts val="600"/>
                        </a:lnSpc>
                        <a:spcBef>
                          <a:spcPts val="0"/>
                        </a:spcBef>
                        <a:spcAft>
                          <a:spcPts val="0"/>
                        </a:spcAft>
                        <a:tabLst>
                          <a:tab algn="r" pos="1143000"/>
                        </a:tabLst>
                      </a:pPr>
                      <a:r>
                        <a:rPr lang="es-ES" sz="600" spc="0">
                          <a:solidFill>
                            <a:srgbClr val="000000"/>
                          </a:solidFill>
                          <a:latin typeface="Bookman Old Style" pitchFamily="1" panose="02020603050405020304"/>
                        </a:rPr>
                        <a:t>Juan Ignacio; </a:t>
                      </a:r>
                      <a:r>
                        <a:rPr lang="es-ES" sz="600" spc="0">
                          <a:solidFill>
                            <a:srgbClr val="000000"/>
                          </a:solidFill>
                          <a:latin typeface="Bookman Old Style" pitchFamily="1" panose="02020603050405020304"/>
                        </a:rPr>
                        <a:t>García de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0"/>
                        </a:spcAft>
                      </a:pPr>
                      <a:r>
                        <a:rPr lang="es-ES" sz="600" spc="0">
                          <a:solidFill>
                            <a:srgbClr val="000000"/>
                          </a:solidFill>
                          <a:latin typeface="Bookman Old Style" pitchFamily="1" panose="02020603050405020304"/>
                        </a:rPr>
                        <a:t>Tiedra, María Paz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9265">
                <a:tc>
                  <a:txBody>
                    <a:bodyPr vert="horz" anchor="t"/>
                    <a:lstStyle/>
                    <a:p>
                      <a:pPr marL="113030" marR="0" indent="0" algn="l">
                        <a:lnSpc>
                          <a:spcPts val="700"/>
                        </a:lnSpc>
                        <a:spcBef>
                          <a:spcPts val="0"/>
                        </a:spcBef>
                        <a:spcAft>
                          <a:spcPts val="2770"/>
                        </a:spcAft>
                      </a:pPr>
                      <a:r>
                        <a:rPr lang="es-ES" sz="600" spc="0">
                          <a:solidFill>
                            <a:srgbClr val="000000"/>
                          </a:solidFill>
                          <a:latin typeface="Bookman Old Style" pitchFamily="1" panose="02020603050405020304"/>
                        </a:rPr>
                        <a:t>Marchena Cortijo, JoséMaría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0"/>
                        </a:spcAft>
                      </a:pPr>
                      <a:r>
                        <a:rPr lang="es-ES" sz="600" spc="15">
                          <a:solidFill>
                            <a:srgbClr val="000000"/>
                          </a:solidFill>
                          <a:latin typeface="Bookman Old Style" pitchFamily="1" panose="02020603050405020304"/>
                        </a:rPr>
                        <a:t>Variaciones en las subpoblaciones de células in- munocompetentes y en la capacidad funcional del neutro´filo durante la realizacio´n de un ejer- cicio aero´bico por individuos sedentarios. Me-</a:t>
                      </a:r>
                      <a:r>
                        <a:rPr lang="es-ES" sz="600" spc="15">
                          <a:solidFill>
                            <a:srgbClr val="000000"/>
                          </a:solidFill>
                          <a:latin typeface="Bookman Old Style" pitchFamily="1" panose="02020603050405020304"/>
                        </a:rPr>
                        <a:t>diadores neuroendocrinos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55"/>
                        </a:spcBef>
                        <a:spcAft>
                          <a:spcPts val="2760"/>
                        </a:spcAft>
                      </a:pPr>
                      <a:r>
                        <a:rPr lang="es-ES" sz="600" spc="0">
                          <a:solidFill>
                            <a:srgbClr val="000000"/>
                          </a:solidFill>
                          <a:latin typeface="Bookman Old Style" pitchFamily="1" panose="02020603050405020304"/>
                        </a:rPr>
                        <a:t>29/07/2002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Rodríguez Moratinos, Ana </a:t>
                      </a:r>
                    </a:p>
                    <a:p>
                      <a:pPr marL="91440" marR="0" indent="0" algn="l">
                        <a:lnSpc>
                          <a:spcPts val="700"/>
                        </a:lnSpc>
                        <a:spcBef>
                          <a:spcPts val="0"/>
                        </a:spcBef>
                        <a:spcAft>
                          <a:spcPts val="1380"/>
                        </a:spcAft>
                        <a:tabLst>
                          <a:tab algn="l" pos="457200"/>
                          <a:tab algn="r" pos="1143000"/>
                        </a:tabLst>
                      </a:pPr>
                      <a:r>
                        <a:rPr lang="es-ES" sz="600" spc="0">
                          <a:solidFill>
                            <a:srgbClr val="000000"/>
                          </a:solidFill>
                          <a:latin typeface="Bookman Old Style" pitchFamily="1" panose="02020603050405020304"/>
                        </a:rPr>
                        <a:t>Beatriz; </a:t>
                      </a:r>
                      <a:r>
                        <a:rPr lang="es-ES" sz="600" spc="0">
                          <a:solidFill>
                            <a:srgbClr val="000000"/>
                          </a:solidFill>
                          <a:latin typeface="Bookman Old Style" pitchFamily="1" panose="02020603050405020304"/>
                        </a:rPr>
                        <a:t>Ortega </a:t>
                      </a:r>
                      <a:r>
                        <a:rPr lang="es-ES" sz="600" spc="0">
                          <a:solidFill>
                            <a:srgbClr val="000000"/>
                          </a:solidFill>
                          <a:latin typeface="Bookman Old Style" pitchFamily="1" panose="02020603050405020304"/>
                        </a:rPr>
                        <a:t>Rinco´n, </a:t>
                      </a:r>
                      <a:br/>
                      <a:r>
                        <a:rPr lang="es-ES" sz="600" spc="0">
                          <a:solidFill>
                            <a:srgbClr val="000000"/>
                          </a:solidFill>
                          <a:latin typeface="Bookman Old Style" pitchFamily="1" panose="02020603050405020304"/>
                        </a:rPr>
                        <a:t>Eduardo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685"/>
                        </a:spcAft>
                      </a:pPr>
                      <a:r>
                        <a:rPr lang="es-ES" sz="600" spc="-35">
                          <a:solidFill>
                            <a:srgbClr val="000000"/>
                          </a:solidFill>
                          <a:latin typeface="Bookman Old Style" pitchFamily="1" panose="02020603050405020304"/>
                        </a:rPr>
                        <a:t>Cabello S´anchez, Esther NoemíReacciones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de diels-alder de ciclohexadieno- mas. Estudios estructurales y sintéticos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70"/>
                        </a:spcAft>
                      </a:pPr>
                      <a:r>
                        <a:rPr lang="es-ES" sz="600" spc="0">
                          <a:solidFill>
                            <a:srgbClr val="000000"/>
                          </a:solidFill>
                          <a:latin typeface="Bookman Old Style" pitchFamily="1" panose="02020603050405020304"/>
                        </a:rPr>
                        <a:t>10/09/2002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30">
                          <a:solidFill>
                            <a:srgbClr val="000000"/>
                          </a:solidFill>
                          <a:latin typeface="Bookman Old Style" pitchFamily="1" panose="02020603050405020304"/>
                        </a:rPr>
                        <a:t>Cintas Moreno, Pedro; Ba-biano Caballero, Reyes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13690">
                <a:tc>
                  <a:txBody>
                    <a:bodyPr vert="horz" anchor="t"/>
                    <a:lstStyle/>
                    <a:p>
                      <a:pPr marL="113030" marR="0" indent="0" algn="l">
                        <a:lnSpc>
                          <a:spcPts val="700"/>
                        </a:lnSpc>
                        <a:spcBef>
                          <a:spcPts val="0"/>
                        </a:spcBef>
                        <a:spcAft>
                          <a:spcPts val="1595"/>
                        </a:spcAft>
                      </a:pPr>
                      <a:r>
                        <a:rPr lang="es-ES" sz="600" spc="0">
                          <a:solidFill>
                            <a:srgbClr val="000000"/>
                          </a:solidFill>
                          <a:latin typeface="Bookman Old Style" pitchFamily="1" panose="02020603050405020304"/>
                        </a:rPr>
                        <a:t>Saez Sanchez, Maria del Carmen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205"/>
                        </a:spcAft>
                      </a:pPr>
                      <a:r>
                        <a:rPr lang="es-ES" sz="600" spc="0">
                          <a:solidFill>
                            <a:srgbClr val="000000"/>
                          </a:solidFill>
                          <a:latin typeface="Bookman Old Style" pitchFamily="1" panose="02020603050405020304"/>
                        </a:rPr>
                        <a:t>Efecto del ejercicio físico y melatonina sobre el desarrollo de tumores de mama en ratas spra- gue dawley. Actividad fagocítica y nk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55"/>
                        </a:spcBef>
                        <a:spcAft>
                          <a:spcPts val="1585"/>
                        </a:spcAft>
                      </a:pPr>
                      <a:r>
                        <a:rPr lang="es-ES" sz="600" spc="0">
                          <a:solidFill>
                            <a:srgbClr val="000000"/>
                          </a:solidFill>
                          <a:latin typeface="Bookman Old Style" pitchFamily="1" panose="02020603050405020304"/>
                        </a:rPr>
                        <a:t>10/10/2002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Barriga </a:t>
                      </a:r>
                      <a:r>
                        <a:rPr lang="es-ES" sz="600" spc="0">
                          <a:solidFill>
                            <a:srgbClr val="000000"/>
                          </a:solidFill>
                          <a:latin typeface="Bookman Old Style" pitchFamily="1" panose="02020603050405020304"/>
                        </a:rPr>
                        <a:t>Ibars, </a:t>
                      </a:r>
                      <a:r>
                        <a:rPr lang="es-ES" sz="600" spc="0">
                          <a:solidFill>
                            <a:srgbClr val="000000"/>
                          </a:solidFill>
                          <a:latin typeface="Bookman Old Style" pitchFamily="1" panose="02020603050405020304"/>
                        </a:rPr>
                        <a:t>María </a:t>
                      </a:r>
                    </a:p>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Carmen; </a:t>
                      </a:r>
                      <a:r>
                        <a:rPr lang="es-ES" sz="600" spc="0">
                          <a:solidFill>
                            <a:srgbClr val="000000"/>
                          </a:solidFill>
                          <a:latin typeface="Bookman Old Style" pitchFamily="1" panose="02020603050405020304"/>
                        </a:rPr>
                        <a:t>Ortega </a:t>
                      </a:r>
                      <a:r>
                        <a:rPr lang="es-ES" sz="600" spc="0">
                          <a:solidFill>
                            <a:srgbClr val="000000"/>
                          </a:solidFill>
                          <a:latin typeface="Bookman Old Style" pitchFamily="1" panose="02020603050405020304"/>
                        </a:rPr>
                        <a:t>Rinco´n, </a:t>
                      </a:r>
                    </a:p>
                    <a:p>
                      <a:pPr marL="91440" marR="0" indent="0" algn="l">
                        <a:lnSpc>
                          <a:spcPts val="700"/>
                        </a:lnSpc>
                        <a:spcBef>
                          <a:spcPts val="0"/>
                        </a:spcBef>
                        <a:spcAft>
                          <a:spcPts val="205"/>
                        </a:spcAft>
                      </a:pPr>
                      <a:r>
                        <a:rPr lang="es-ES" sz="600" spc="0">
                          <a:solidFill>
                            <a:srgbClr val="000000"/>
                          </a:solidFill>
                          <a:latin typeface="Bookman Old Style" pitchFamily="1" panose="02020603050405020304"/>
                        </a:rPr>
                        <a:t>Eduardo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68605">
                <a:tc>
                  <a:txBody>
                    <a:bodyPr vert="horz" anchor="t"/>
                    <a:lstStyle/>
                    <a:p>
                      <a:pPr marL="113030" marR="0" indent="0" algn="l">
                        <a:lnSpc>
                          <a:spcPts val="700"/>
                        </a:lnSpc>
                        <a:spcBef>
                          <a:spcPts val="0"/>
                        </a:spcBef>
                        <a:spcAft>
                          <a:spcPts val="1400"/>
                        </a:spcAft>
                      </a:pPr>
                      <a:r>
                        <a:rPr lang="es-ES" sz="600" spc="0">
                          <a:solidFill>
                            <a:srgbClr val="000000"/>
                          </a:solidFill>
                          <a:latin typeface="Bookman Old Style" pitchFamily="1" panose="02020603050405020304"/>
                        </a:rPr>
                        <a:t>Arévalo Caballero, María JoséSíntesis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57150" indent="0" algn="r">
                        <a:lnSpc>
                          <a:spcPts val="400"/>
                        </a:lnSpc>
                        <a:spcBef>
                          <a:spcPts val="0"/>
                        </a:spcBef>
                        <a:spcAft>
                          <a:spcPts val="0"/>
                        </a:spcAft>
                        <a:tabLst>
                          <a:tab algn="l" pos="1051560"/>
                          <a:tab algn="l" pos="1234440"/>
                          <a:tab algn="l" pos="1600200"/>
                          <a:tab algn="r" pos="1965960"/>
                        </a:tabLst>
                      </a:pPr>
                      <a:r>
                        <a:rPr lang="es-ES" sz="600" spc="0">
                          <a:solidFill>
                            <a:srgbClr val="000000"/>
                          </a:solidFill>
                          <a:latin typeface="Bookman Old Style" pitchFamily="1" panose="02020603050405020304"/>
                        </a:rPr>
                        <a:t>y reactividad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sistemas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1,3- </a:t>
                      </a:r>
                    </a:p>
                    <a:p>
                      <a:pPr marL="0" marR="228600" indent="0" algn="r">
                        <a:lnSpc>
                          <a:spcPts val="400"/>
                        </a:lnSpc>
                        <a:spcBef>
                          <a:spcPts val="0"/>
                        </a:spcBef>
                        <a:spcAft>
                          <a:spcPts val="705"/>
                        </a:spcAft>
                      </a:pPr>
                      <a:r>
                        <a:rPr lang="es-ES" sz="600" spc="0">
                          <a:solidFill>
                            <a:srgbClr val="000000"/>
                          </a:solidFill>
                          <a:latin typeface="Bookman Old Style" pitchFamily="1" panose="02020603050405020304"/>
                        </a:rPr>
                        <a:t>derivados de carbohidratos </a:t>
                      </a:r>
                    </a:p>
                    <a:p>
                      <a:pPr marL="0" marR="0" indent="0" algn="l">
                        <a:lnSpc>
                          <a:spcPts val="600"/>
                        </a:lnSpc>
                        <a:spcBef>
                          <a:spcPts val="0"/>
                        </a:spcBef>
                        <a:spcAft>
                          <a:spcPts val="0"/>
                        </a:spcAft>
                        <a:tabLst>
                          <a:tab algn="r" pos="3017520"/>
                          <a:tab algn="r" pos="3520440"/>
                          <a:tab algn="l" pos="3566160"/>
                        </a:tabLst>
                      </a:pPr>
                      <a:r>
                        <a:rPr lang="es-ES" sz="100" spc="0">
                          <a:solidFill>
                            <a:srgbClr val="000000"/>
                          </a:solidFill>
                          <a:latin typeface="Bookman Old Style" pitchFamily="1" panose="02020603050405020304"/>
                        </a:rPr>
                        <a:t> </a:t>
                      </a:r>
                      <a:r>
                        <a:rPr lang="es-ES" sz="600" spc="0">
                          <a:solidFill>
                            <a:srgbClr val="000000"/>
                          </a:solidFill>
                          <a:latin typeface="Bookman Old Style" pitchFamily="1" panose="02020603050405020304"/>
                        </a:rPr>
                        <a:t>Jiménez </a:t>
                      </a:r>
                      <a:r>
                        <a:rPr lang="es-ES" sz="600" spc="0">
                          <a:solidFill>
                            <a:srgbClr val="000000"/>
                          </a:solidFill>
                          <a:latin typeface="Bookman Old Style" pitchFamily="1" panose="02020603050405020304"/>
                        </a:rPr>
                        <a:t>Requejo, </a:t>
                      </a:r>
                      <a:r>
                        <a:rPr lang="es-ES" sz="600" baseline="30000" spc="0">
                          <a:solidFill>
                            <a:srgbClr val="000000"/>
                          </a:solidFill>
                          <a:latin typeface="Bookman Old Style" pitchFamily="1" panose="02020603050405020304"/>
                        </a:rPr>
                        <a:t>José</a:t>
                      </a:r>
                      <a:r>
                        <a:rPr lang="es-ES" sz="600" spc="0">
                          <a:solidFill>
                            <a:srgbClr val="000000"/>
                          </a:solidFill>
                          <a:latin typeface="Bookman Old Style" pitchFamily="1" panose="02020603050405020304"/>
                        </a:rPr>
                        <a:t>tiazolio-4-olato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22/10/2002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640"/>
                        </a:spcBef>
                        <a:spcAft>
                          <a:spcPts val="0"/>
                        </a:spcAft>
                        <a:tabLst>
                          <a:tab algn="l" pos="365760"/>
                          <a:tab algn="r" pos="1143000"/>
                        </a:tabLst>
                      </a:pPr>
                      <a:r>
                        <a:rPr lang="es-ES" sz="600" spc="0">
                          <a:solidFill>
                            <a:srgbClr val="000000"/>
                          </a:solidFill>
                          <a:latin typeface="Bookman Old Style" pitchFamily="1" panose="02020603050405020304"/>
                        </a:rPr>
                        <a:t>Luis; </a:t>
                      </a:r>
                      <a:r>
                        <a:rPr lang="es-ES" sz="600" spc="0">
                          <a:solidFill>
                            <a:srgbClr val="000000"/>
                          </a:solidFill>
                          <a:latin typeface="Bookman Old Style" pitchFamily="1" panose="02020603050405020304"/>
                        </a:rPr>
                        <a:t>Ávalos </a:t>
                      </a:r>
                      <a:r>
                        <a:rPr lang="es-ES" sz="600" spc="0">
                          <a:solidFill>
                            <a:srgbClr val="000000"/>
                          </a:solidFill>
                          <a:latin typeface="Bookman Old Style" pitchFamily="1" panose="02020603050405020304"/>
                        </a:rPr>
                        <a:t>González, </a:t>
                      </a:r>
                    </a:p>
                    <a:p>
                      <a:pPr marL="91440" marR="0" indent="0" algn="l">
                        <a:lnSpc>
                          <a:spcPts val="700"/>
                        </a:lnSpc>
                        <a:spcBef>
                          <a:spcPts val="0"/>
                        </a:spcBef>
                        <a:spcAft>
                          <a:spcPts val="10"/>
                        </a:spcAft>
                      </a:pPr>
                      <a:r>
                        <a:rPr lang="es-ES" sz="600" spc="0">
                          <a:solidFill>
                            <a:srgbClr val="000000"/>
                          </a:solidFill>
                          <a:latin typeface="Bookman Old Style" pitchFamily="1" panose="02020603050405020304"/>
                        </a:rPr>
                        <a:t>Martín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3835">
                <a:tc>
                  <a:txBody>
                    <a:bodyPr vert="horz" anchor="t"/>
                    <a:lstStyle/>
                    <a:p>
                      <a:pPr marL="113030" marR="0" indent="0" algn="l">
                        <a:lnSpc>
                          <a:spcPts val="700"/>
                        </a:lnSpc>
                        <a:spcBef>
                          <a:spcPts val="0"/>
                        </a:spcBef>
                        <a:spcAft>
                          <a:spcPts val="685"/>
                        </a:spcAft>
                      </a:pPr>
                      <a:r>
                        <a:rPr lang="es-ES" sz="600" spc="0">
                          <a:solidFill>
                            <a:srgbClr val="000000"/>
                          </a:solidFill>
                          <a:latin typeface="Bookman Old Style" pitchFamily="1" panose="02020603050405020304"/>
                        </a:rPr>
                        <a:t>Puerto García, Inés María Del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Aportaciones a la teoría sobre procesos de ra- mificacio´n controlados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55"/>
                        </a:spcBef>
                        <a:spcAft>
                          <a:spcPts val="670"/>
                        </a:spcAft>
                      </a:pPr>
                      <a:r>
                        <a:rPr lang="es-ES" sz="600" spc="0">
                          <a:solidFill>
                            <a:srgbClr val="000000"/>
                          </a:solidFill>
                          <a:latin typeface="Bookman Old Style" pitchFamily="1" panose="02020603050405020304"/>
                        </a:rPr>
                        <a:t>22/11/2002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0">
                          <a:solidFill>
                            <a:srgbClr val="000000"/>
                          </a:solidFill>
                          <a:latin typeface="Bookman Old Style" pitchFamily="1" panose="02020603050405020304"/>
                        </a:rPr>
                        <a:t>González Velasco, Miguel; Molina Fernández,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685"/>
                        </a:spcAft>
                      </a:pPr>
                      <a:r>
                        <a:rPr lang="es-ES" sz="600" spc="0">
                          <a:solidFill>
                            <a:srgbClr val="000000"/>
                          </a:solidFill>
                          <a:latin typeface="Bookman Old Style" pitchFamily="1" panose="02020603050405020304"/>
                        </a:rPr>
                        <a:t>Ramos Cantariño, Alfonso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Procesos de ramificacio´n bisexuales de galton- watson en ambiente variable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70"/>
                        </a:spcAft>
                      </a:pPr>
                      <a:r>
                        <a:rPr lang="es-ES" sz="600" spc="0">
                          <a:solidFill>
                            <a:srgbClr val="000000"/>
                          </a:solidFill>
                          <a:latin typeface="Bookman Old Style" pitchFamily="1" panose="02020603050405020304"/>
                        </a:rPr>
                        <a:t>29/11/2002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365760"/>
                          <a:tab algn="r" pos="1143000"/>
                        </a:tabLst>
                      </a:pPr>
                      <a:r>
                        <a:rPr lang="es-ES" sz="600" spc="0">
                          <a:solidFill>
                            <a:srgbClr val="000000"/>
                          </a:solidFill>
                          <a:latin typeface="Bookman Old Style" pitchFamily="1" panose="02020603050405020304"/>
                        </a:rPr>
                        <a:t>Mota </a:t>
                      </a:r>
                      <a:r>
                        <a:rPr lang="es-ES" sz="600" spc="0">
                          <a:solidFill>
                            <a:srgbClr val="000000"/>
                          </a:solidFill>
                          <a:latin typeface="Bookman Old Style" pitchFamily="1" panose="02020603050405020304"/>
                        </a:rPr>
                        <a:t>Medina, </a:t>
                      </a:r>
                      <a:r>
                        <a:rPr lang="es-ES" sz="600" spc="0">
                          <a:solidFill>
                            <a:srgbClr val="000000"/>
                          </a:solidFill>
                          <a:latin typeface="Bookman Old Style" pitchFamily="1" panose="02020603050405020304"/>
                        </a:rPr>
                        <a:t>Manuel;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Molina Fernández,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Rodríguez Franco, Eva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Tratamiento y aprovechamiento de los residuos generados en la elaboracio´n de aguardientes de cereza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02/12/2002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Álvarez Peña, Pedro Mo-</a:t>
                      </a:r>
                      <a:r>
                        <a:rPr lang="es-ES" sz="100">
                          <a:solidFill>
                            <a:srgbClr val="000000"/>
                          </a:solidFill>
                          <a:latin typeface="Bookman Old Style" pitchFamily="1" panose="02020603050405020304"/>
                        </a:rPr>
                        <a:t> </a:t>
                      </a:r>
                    </a:p>
                    <a:p>
                      <a:pPr marL="91440" marR="0" indent="0" algn="l">
                        <a:lnSpc>
                          <a:spcPts val="700"/>
                        </a:lnSpc>
                        <a:spcBef>
                          <a:spcPts val="35"/>
                        </a:spcBef>
                        <a:spcAft>
                          <a:spcPts val="0"/>
                        </a:spcAft>
                        <a:tabLst>
                          <a:tab algn="l" pos="411480"/>
                          <a:tab algn="r" pos="1143000"/>
                        </a:tabLst>
                      </a:pPr>
                      <a:r>
                        <a:rPr lang="es-ES" sz="600" spc="0">
                          <a:solidFill>
                            <a:srgbClr val="000000"/>
                          </a:solidFill>
                          <a:latin typeface="Bookman Old Style" pitchFamily="1" panose="02020603050405020304"/>
                        </a:rPr>
                        <a:t>desto; </a:t>
                      </a:r>
                      <a:r>
                        <a:rPr lang="es-ES" sz="600" spc="0">
                          <a:solidFill>
                            <a:srgbClr val="000000"/>
                          </a:solidFill>
                          <a:latin typeface="Bookman Old Style" pitchFamily="1" panose="02020603050405020304"/>
                        </a:rPr>
                        <a:t>Beltrán </a:t>
                      </a:r>
                      <a:r>
                        <a:rPr lang="es-ES" sz="600" spc="0">
                          <a:solidFill>
                            <a:srgbClr val="000000"/>
                          </a:solidFill>
                          <a:latin typeface="Bookman Old Style" pitchFamily="1" panose="02020603050405020304"/>
                        </a:rPr>
                        <a:t>Novillo, </a:t>
                      </a:r>
                      <a:br/>
                      <a:r>
                        <a:rPr lang="es-ES" sz="600" spc="0">
                          <a:solidFill>
                            <a:srgbClr val="000000"/>
                          </a:solidFill>
                          <a:latin typeface="Bookman Old Style" pitchFamily="1" panose="02020603050405020304"/>
                        </a:rPr>
                        <a:t>Fernando Juan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9230">
                <a:tc>
                  <a:txBody>
                    <a:bodyPr vert="horz" anchor="t"/>
                    <a:lstStyle/>
                    <a:p>
                      <a:pPr marL="113030" marR="0" indent="0" algn="l">
                        <a:lnSpc>
                          <a:spcPts val="700"/>
                        </a:lnSpc>
                        <a:spcBef>
                          <a:spcPts val="0"/>
                        </a:spcBef>
                        <a:spcAft>
                          <a:spcPts val="610"/>
                        </a:spcAft>
                      </a:pPr>
                      <a:r>
                        <a:rPr lang="es-ES" sz="600" spc="0">
                          <a:solidFill>
                            <a:srgbClr val="000000"/>
                          </a:solidFill>
                          <a:latin typeface="Bookman Old Style" pitchFamily="1" panose="02020603050405020304"/>
                        </a:rPr>
                        <a:t>Arias Nicolás, JoséPablo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El conjunto no dominado en teoría de la deci- sio´n boyerisuc robusta.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00"/>
                        </a:spcAft>
                      </a:pPr>
                      <a:r>
                        <a:rPr lang="es-ES" sz="600" spc="0">
                          <a:solidFill>
                            <a:srgbClr val="000000"/>
                          </a:solidFill>
                          <a:latin typeface="Bookman Old Style" pitchFamily="1" panose="02020603050405020304"/>
                        </a:rPr>
                        <a:t>11/12/2002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Suarez </a:t>
                      </a:r>
                      <a:r>
                        <a:rPr lang="es-ES" sz="600" spc="0">
                          <a:solidFill>
                            <a:srgbClr val="000000"/>
                          </a:solidFill>
                          <a:latin typeface="Bookman Old Style" pitchFamily="1" panose="02020603050405020304"/>
                        </a:rPr>
                        <a:t>Llorens, </a:t>
                      </a:r>
                      <a:r>
                        <a:rPr lang="es-ES" sz="600" spc="0">
                          <a:solidFill>
                            <a:srgbClr val="000000"/>
                          </a:solidFill>
                          <a:latin typeface="Bookman Old Style" pitchFamily="1" panose="02020603050405020304"/>
                        </a:rPr>
                        <a:t>Alfonso; </a:t>
                      </a:r>
                    </a:p>
                    <a:p>
                      <a:pPr marL="91440" marR="0" indent="0" algn="l">
                        <a:lnSpc>
                          <a:spcPts val="6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Jiménez, </a:t>
                      </a:r>
                      <a:r>
                        <a:rPr lang="es-ES" sz="600" spc="0">
                          <a:solidFill>
                            <a:srgbClr val="000000"/>
                          </a:solidFill>
                          <a:latin typeface="Bookman Old Style" pitchFamily="1" panose="02020603050405020304"/>
                        </a:rPr>
                        <a:t>Jacinto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0"/>
                        </a:spcAft>
                      </a:pPr>
                      <a:r>
                        <a:rPr lang="es-ES" sz="600" spc="0">
                          <a:solidFill>
                            <a:srgbClr val="000000"/>
                          </a:solidFill>
                          <a:latin typeface="Bookman Old Style" pitchFamily="1" panose="02020603050405020304"/>
                        </a:rPr>
                        <a:t>Ramo´n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705"/>
                        </a:spcAft>
                      </a:pPr>
                      <a:r>
                        <a:rPr lang="es-ES" sz="600" spc="0">
                          <a:solidFill>
                            <a:srgbClr val="000000"/>
                          </a:solidFill>
                          <a:latin typeface="Bookman Old Style" pitchFamily="1" panose="02020603050405020304"/>
                        </a:rPr>
                        <a:t>Santiago Josefat, María Belén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Regulacio´n transcripcional por el receptor de dioxina en ausencia de xenobio´ticos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95"/>
                        </a:spcAft>
                      </a:pPr>
                      <a:r>
                        <a:rPr lang="es-ES" sz="600" spc="0">
                          <a:solidFill>
                            <a:srgbClr val="000000"/>
                          </a:solidFill>
                          <a:latin typeface="Bookman Old Style" pitchFamily="1" panose="02020603050405020304"/>
                        </a:rPr>
                        <a:t>13/12/2002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0"/>
                        </a:spcAft>
                      </a:pPr>
                      <a:r>
                        <a:rPr lang="es-ES" sz="600" spc="0">
                          <a:solidFill>
                            <a:srgbClr val="000000"/>
                          </a:solidFill>
                          <a:latin typeface="Bookman Old Style" pitchFamily="1" panose="02020603050405020304"/>
                        </a:rPr>
                        <a:t>Fernández Salguero, Pedro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3835">
                <a:tc>
                  <a:txBody>
                    <a:bodyPr vert="horz" anchor="t"/>
                    <a:lstStyle/>
                    <a:p>
                      <a:pPr marL="113030" marR="0" indent="0" algn="l">
                        <a:lnSpc>
                          <a:spcPts val="700"/>
                        </a:lnSpc>
                        <a:spcBef>
                          <a:spcPts val="0"/>
                        </a:spcBef>
                        <a:spcAft>
                          <a:spcPts val="685"/>
                        </a:spcAft>
                      </a:pPr>
                      <a:r>
                        <a:rPr lang="es-ES" sz="600" spc="0">
                          <a:solidFill>
                            <a:srgbClr val="000000"/>
                          </a:solidFill>
                          <a:latin typeface="Bookman Old Style" pitchFamily="1" panose="02020603050405020304"/>
                        </a:rPr>
                        <a:t>Martín Jiménez, Pedro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Caracterizacio´n de elipsoides mediante seccio- nes y simetrías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55"/>
                        </a:spcBef>
                        <a:spcAft>
                          <a:spcPts val="670"/>
                        </a:spcAft>
                      </a:pPr>
                      <a:r>
                        <a:rPr lang="es-ES" sz="600" spc="0">
                          <a:solidFill>
                            <a:srgbClr val="000000"/>
                          </a:solidFill>
                          <a:latin typeface="Bookman Old Style" pitchFamily="1" panose="02020603050405020304"/>
                        </a:rPr>
                        <a:t>20/12/2002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15">
                          <a:solidFill>
                            <a:srgbClr val="000000"/>
                          </a:solidFill>
                          <a:latin typeface="Bookman Old Style" pitchFamily="1" panose="02020603050405020304"/>
                        </a:rPr>
                        <a:t>Alonso Romero, Francisco Javier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González Méndez, Luis M. 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Resolucio´n estructural mediante difractometría de polvo. Aplicacio´n a compuestos de interes tecnolo´gico y biolo´gico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13/02/2003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Cumbrera </a:t>
                      </a:r>
                      <a:r>
                        <a:rPr lang="es-ES" sz="600" spc="0">
                          <a:solidFill>
                            <a:srgbClr val="000000"/>
                          </a:solidFill>
                          <a:latin typeface="Bookman Old Style" pitchFamily="1" panose="02020603050405020304"/>
                        </a:rPr>
                        <a:t>Hernández, </a:t>
                      </a:r>
                    </a:p>
                    <a:p>
                      <a:pPr marL="91440" marR="0" indent="0" algn="l">
                        <a:lnSpc>
                          <a:spcPts val="700"/>
                        </a:lnSpc>
                        <a:spcBef>
                          <a:spcPts val="0"/>
                        </a:spcBef>
                        <a:spcAft>
                          <a:spcPts val="10"/>
                        </a:spcAft>
                        <a:tabLst>
                          <a:tab algn="l" pos="594360"/>
                          <a:tab algn="r" pos="1143000"/>
                        </a:tabLst>
                      </a:pPr>
                      <a:r>
                        <a:rPr lang="es-ES" sz="600" spc="0">
                          <a:solidFill>
                            <a:srgbClr val="000000"/>
                          </a:solidFill>
                          <a:latin typeface="Bookman Old Style" pitchFamily="1" panose="02020603050405020304"/>
                        </a:rPr>
                        <a:t>Francisco </a:t>
                      </a:r>
                      <a:r>
                        <a:rPr lang="es-ES" sz="600" spc="0">
                          <a:solidFill>
                            <a:srgbClr val="000000"/>
                          </a:solidFill>
                          <a:latin typeface="Bookman Old Style" pitchFamily="1" panose="02020603050405020304"/>
                        </a:rPr>
                        <a:t>Luis; </a:t>
                      </a:r>
                      <a:r>
                        <a:rPr lang="es-ES" sz="600" spc="0">
                          <a:solidFill>
                            <a:srgbClr val="000000"/>
                          </a:solidFill>
                          <a:latin typeface="Bookman Old Style" pitchFamily="1" panose="02020603050405020304"/>
                        </a:rPr>
                        <a:t>Higes </a:t>
                      </a:r>
                      <a:br/>
                      <a:r>
                        <a:rPr lang="es-ES" sz="600" spc="0">
                          <a:solidFill>
                            <a:srgbClr val="000000"/>
                          </a:solidFill>
                          <a:latin typeface="Bookman Old Style" pitchFamily="1" panose="02020603050405020304"/>
                        </a:rPr>
                        <a:t>Rolando, Francisco Javier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25"/>
                        </a:spcAft>
                      </a:pPr>
                      <a:r>
                        <a:rPr lang="es-ES" sz="600" spc="0">
                          <a:solidFill>
                            <a:srgbClr val="000000"/>
                          </a:solidFill>
                          <a:latin typeface="Bookman Old Style" pitchFamily="1" panose="02020603050405020304"/>
                        </a:rPr>
                        <a:t>Gil Llinás, Julia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5"/>
                        </a:spcBef>
                        <a:spcAft>
                          <a:spcPts val="35"/>
                        </a:spcAft>
                      </a:pPr>
                      <a:r>
                        <a:rPr lang="es-ES" sz="600" spc="0">
                          <a:solidFill>
                            <a:srgbClr val="000000"/>
                          </a:solidFill>
                          <a:latin typeface="Bookman Old Style" pitchFamily="1" panose="02020603050405020304"/>
                        </a:rPr>
                        <a:t>Preconcepciones y errores conceptuales en o´p- tica. Propuesta y validacio´n de un modelo de enseñanza basado en la teoría de la elaboracio´n de reigeluth y stein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2110"/>
                        </a:spcAft>
                      </a:pPr>
                      <a:r>
                        <a:rPr lang="es-ES" sz="600" spc="0">
                          <a:solidFill>
                            <a:srgbClr val="000000"/>
                          </a:solidFill>
                          <a:latin typeface="Bookman Old Style" pitchFamily="1" panose="02020603050405020304"/>
                        </a:rPr>
                        <a:t>26/05/2003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Suero Lo´pez, </a:t>
                      </a:r>
                      <a:r>
                        <a:rPr lang="es-ES" sz="600" spc="0">
                          <a:solidFill>
                            <a:srgbClr val="000000"/>
                          </a:solidFill>
                          <a:latin typeface="Bookman Old Style" pitchFamily="1" panose="02020603050405020304"/>
                        </a:rPr>
                        <a:t>María Isa-</a:t>
                      </a:r>
                      <a:r>
                        <a:rPr lang="es-ES" sz="100">
                          <a:solidFill>
                            <a:srgbClr val="000000"/>
                          </a:solidFill>
                          <a:latin typeface="Bookman Old Style" pitchFamily="1" panose="02020603050405020304"/>
                        </a:rPr>
                        <a:t> </a:t>
                      </a:r>
                    </a:p>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bel; Pérez Rodríguez, </a:t>
                      </a:r>
                      <a:r>
                        <a:rPr lang="es-ES" sz="600" spc="0">
                          <a:solidFill>
                            <a:srgbClr val="000000"/>
                          </a:solidFill>
                          <a:latin typeface="Bookman Old Style" pitchFamily="1" panose="02020603050405020304"/>
                        </a:rPr>
                        <a:t>´An-</a:t>
                      </a:r>
                      <a:r>
                        <a:rPr lang="es-ES" sz="100">
                          <a:solidFill>
                            <a:srgbClr val="000000"/>
                          </a:solidFill>
                          <a:latin typeface="Bookman Old Style" pitchFamily="1" panose="02020603050405020304"/>
                        </a:rPr>
                        <a:t> </a:t>
                      </a:r>
                    </a:p>
                    <a:p>
                      <a:pPr marL="91440" marR="0" indent="0" algn="l">
                        <a:lnSpc>
                          <a:spcPts val="700"/>
                        </a:lnSpc>
                        <a:spcBef>
                          <a:spcPts val="0"/>
                        </a:spcBef>
                        <a:spcAft>
                          <a:spcPts val="735"/>
                        </a:spcAft>
                      </a:pPr>
                      <a:r>
                        <a:rPr lang="es-ES" sz="600" spc="0">
                          <a:solidFill>
                            <a:srgbClr val="000000"/>
                          </a:solidFill>
                          <a:latin typeface="Bookman Old Style" pitchFamily="1" panose="02020603050405020304"/>
                        </a:rPr>
                        <a:t>gel Luis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80"/>
                        </a:spcAft>
                      </a:pPr>
                      <a:r>
                        <a:rPr lang="es-ES" sz="600" spc="0">
                          <a:solidFill>
                            <a:srgbClr val="000000"/>
                          </a:solidFill>
                          <a:latin typeface="Bookman Old Style" pitchFamily="1" panose="02020603050405020304"/>
                        </a:rPr>
                        <a:t>Alexandre Franco, María Francisca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Contribucio´n a la solucio´n de problemas analí- ticos relacionadas con la produccio´n y control de alimentos grasos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30/05/2003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35">
                          <a:solidFill>
                            <a:srgbClr val="000000"/>
                          </a:solidFill>
                          <a:latin typeface="Bookman Old Style" pitchFamily="1" panose="02020603050405020304"/>
                        </a:rPr>
                        <a:t>Dur´an Martín-Merás, Isa-bel; Galeano Díaz, M. Te-resa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390"/>
                        </a:spcAft>
                      </a:pPr>
                      <a:r>
                        <a:rPr lang="es-ES" sz="600" spc="0">
                          <a:solidFill>
                            <a:srgbClr val="000000"/>
                          </a:solidFill>
                          <a:latin typeface="Bookman Old Style" pitchFamily="1" panose="02020603050405020304"/>
                        </a:rPr>
                        <a:t>Pulgarín García, Antonio Ángel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160"/>
                        </a:spcBef>
                        <a:spcAft>
                          <a:spcPts val="685"/>
                        </a:spcAft>
                      </a:pPr>
                      <a:r>
                        <a:rPr lang="es-ES" sz="600" spc="0">
                          <a:solidFill>
                            <a:srgbClr val="000000"/>
                          </a:solidFill>
                          <a:latin typeface="Bookman Old Style" pitchFamily="1" panose="02020603050405020304"/>
                        </a:rPr>
                        <a:t>Caracterizacio´n del álgebra de las funciones reales y continuas sobre un espacio topolo´gico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1365"/>
                        </a:spcAft>
                      </a:pPr>
                      <a:r>
                        <a:rPr lang="es-ES" sz="600" spc="0">
                          <a:solidFill>
                            <a:srgbClr val="000000"/>
                          </a:solidFill>
                          <a:latin typeface="Bookman Old Style" pitchFamily="1" panose="02020603050405020304"/>
                        </a:rPr>
                        <a:t>13/09/2003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Montalvo Durán, Francis-</a:t>
                      </a:r>
                      <a:r>
                        <a:rPr lang="es-ES" sz="100">
                          <a:solidFill>
                            <a:srgbClr val="000000"/>
                          </a:solidFill>
                          <a:latin typeface="Bookman Old Style" pitchFamily="1" panose="02020603050405020304"/>
                        </a:rPr>
                        <a:t> </a:t>
                      </a:r>
                    </a:p>
                    <a:p>
                      <a:pPr marL="91440" marR="0" indent="0" algn="l">
                        <a:lnSpc>
                          <a:spcPts val="700"/>
                        </a:lnSpc>
                        <a:spcBef>
                          <a:spcPts val="0"/>
                        </a:spcBef>
                        <a:spcAft>
                          <a:spcPts val="0"/>
                        </a:spcAft>
                        <a:tabLst>
                          <a:tab algn="l" pos="274320"/>
                          <a:tab algn="r" pos="1143000"/>
                        </a:tabLst>
                      </a:pPr>
                      <a:r>
                        <a:rPr lang="es-ES" sz="600" spc="0">
                          <a:solidFill>
                            <a:srgbClr val="000000"/>
                          </a:solidFill>
                          <a:latin typeface="Bookman Old Style" pitchFamily="1" panose="02020603050405020304"/>
                        </a:rPr>
                        <a:t>co; </a:t>
                      </a:r>
                      <a:r>
                        <a:rPr lang="es-ES" sz="600" spc="0">
                          <a:solidFill>
                            <a:srgbClr val="000000"/>
                          </a:solidFill>
                          <a:latin typeface="Bookman Old Style" pitchFamily="1" panose="02020603050405020304"/>
                        </a:rPr>
                        <a:t>Requejo </a:t>
                      </a:r>
                      <a:r>
                        <a:rPr lang="es-ES" sz="600" spc="0">
                          <a:solidFill>
                            <a:srgbClr val="000000"/>
                          </a:solidFill>
                          <a:latin typeface="Bookman Old Style" pitchFamily="1" panose="02020603050405020304"/>
                        </a:rPr>
                        <a:t>Fernández, </a:t>
                      </a:r>
                      <a:br/>
                      <a:r>
                        <a:rPr lang="es-ES" sz="600" spc="0">
                          <a:solidFill>
                            <a:srgbClr val="000000"/>
                          </a:solidFill>
                          <a:latin typeface="Bookman Old Style" pitchFamily="1" panose="02020603050405020304"/>
                        </a:rPr>
                        <a:t>Batildo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Morán García, JoséMaría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
                        </a:spcAft>
                      </a:pPr>
                      <a:r>
                        <a:rPr lang="es-ES" sz="600" spc="0">
                          <a:solidFill>
                            <a:srgbClr val="000000"/>
                          </a:solidFill>
                          <a:latin typeface="Bookman Old Style" pitchFamily="1" panose="02020603050405020304"/>
                        </a:rPr>
                        <a:t>Rutas de señalizacio´n intracelular activadas por la 1 beta il–1 b en neuroblastos fetales de rata. Implicaciones en la expresio´n de los inos.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24/11/2003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Lorenzo </a:t>
                      </a:r>
                      <a:r>
                        <a:rPr lang="es-ES" sz="600" spc="0">
                          <a:solidFill>
                            <a:srgbClr val="000000"/>
                          </a:solidFill>
                          <a:latin typeface="Bookman Old Style" pitchFamily="1" panose="02020603050405020304"/>
                        </a:rPr>
                        <a:t>Benayas, </a:t>
                      </a:r>
                      <a:r>
                        <a:rPr lang="es-ES" sz="600" spc="0">
                          <a:solidFill>
                            <a:srgbClr val="000000"/>
                          </a:solidFill>
                          <a:latin typeface="Bookman Old Style" pitchFamily="1" panose="02020603050405020304"/>
                        </a:rPr>
                        <a:t>María </a:t>
                      </a:r>
                    </a:p>
                    <a:p>
                      <a:pPr marL="91440" marR="0" indent="0" algn="l">
                        <a:lnSpc>
                          <a:spcPts val="700"/>
                        </a:lnSpc>
                        <a:spcBef>
                          <a:spcPts val="0"/>
                        </a:spcBef>
                        <a:spcAft>
                          <a:spcPts val="710"/>
                        </a:spcAft>
                      </a:pPr>
                      <a:r>
                        <a:rPr lang="es-ES" sz="600" spc="0">
                          <a:solidFill>
                            <a:srgbClr val="000000"/>
                          </a:solidFill>
                          <a:latin typeface="Bookman Old Style" pitchFamily="1" panose="02020603050405020304"/>
                        </a:rPr>
                        <a:t>Jesús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600"/>
                        </a:lnSpc>
                        <a:spcBef>
                          <a:spcPts val="0"/>
                        </a:spcBef>
                        <a:spcAft>
                          <a:spcPts val="0"/>
                        </a:spcAft>
                      </a:pPr>
                      <a:r>
                        <a:rPr lang="es-ES" sz="600" spc="0">
                          <a:solidFill>
                            <a:srgbClr val="000000"/>
                          </a:solidFill>
                          <a:latin typeface="Bookman Old Style" pitchFamily="1" panose="02020603050405020304"/>
                        </a:rPr>
                        <a:t>Montero de Espinosa Díez de Teja-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600"/>
                        </a:lnSpc>
                        <a:spcBef>
                          <a:spcPts val="0"/>
                        </a:spcBef>
                        <a:spcAft>
                          <a:spcPts val="0"/>
                        </a:spcAft>
                      </a:pPr>
                      <a:r>
                        <a:rPr lang="es-ES" sz="600" spc="0">
                          <a:solidFill>
                            <a:srgbClr val="000000"/>
                          </a:solidFill>
                          <a:latin typeface="Bookman Old Style" pitchFamily="1" panose="02020603050405020304"/>
                        </a:rPr>
                        <a:t>Contribucio´n al estudio de la ozonacio´n catalí-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00" spc="0">
                          <a:solidFill>
                            <a:srgbClr val="000000"/>
                          </a:solidFill>
                          <a:latin typeface="Bookman Old Style" pitchFamily="1" panose="02020603050405020304"/>
                        </a:rPr>
                        <a:t>12/12/2003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tabLst>
                          <a:tab algn="l" pos="365760"/>
                          <a:tab algn="r" pos="1143000"/>
                        </a:tabLst>
                      </a:pPr>
                      <a:r>
                        <a:rPr lang="es-ES" sz="600" spc="0">
                          <a:solidFill>
                            <a:srgbClr val="000000"/>
                          </a:solidFill>
                          <a:latin typeface="Bookman Old Style" pitchFamily="1" panose="02020603050405020304"/>
                        </a:rPr>
                        <a:t>Rivas </a:t>
                      </a:r>
                      <a:r>
                        <a:rPr lang="es-ES" sz="600" spc="0">
                          <a:solidFill>
                            <a:srgbClr val="000000"/>
                          </a:solidFill>
                          <a:latin typeface="Bookman Old Style" pitchFamily="1" panose="02020603050405020304"/>
                        </a:rPr>
                        <a:t>Toledo, </a:t>
                      </a:r>
                      <a:r>
                        <a:rPr lang="es-ES" sz="600" spc="0">
                          <a:solidFill>
                            <a:srgbClr val="000000"/>
                          </a:solidFill>
                          <a:latin typeface="Bookman Old Style" pitchFamily="1" panose="02020603050405020304"/>
                        </a:rPr>
                        <a:t>Francisco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9230">
                <a:tc>
                  <a:txBody>
                    <a:bodyPr vert="horz" anchor="t"/>
                    <a:lstStyle/>
                    <a:p>
                      <a:pPr marL="113030" marR="0" indent="0" algn="l">
                        <a:lnSpc>
                          <a:spcPts val="700"/>
                        </a:lnSpc>
                        <a:spcBef>
                          <a:spcPts val="0"/>
                        </a:spcBef>
                        <a:spcAft>
                          <a:spcPts val="705"/>
                        </a:spcAft>
                      </a:pPr>
                      <a:r>
                        <a:rPr lang="es-ES" sz="600" spc="0">
                          <a:solidFill>
                            <a:srgbClr val="000000"/>
                          </a:solidFill>
                          <a:latin typeface="Bookman Old Style" pitchFamily="1" panose="02020603050405020304"/>
                        </a:rPr>
                        <a:t>da, Ramo´n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10"/>
                        </a:spcAft>
                      </a:pPr>
                      <a:r>
                        <a:rPr lang="es-ES" sz="600" spc="0">
                          <a:solidFill>
                            <a:srgbClr val="000000"/>
                          </a:solidFill>
                          <a:latin typeface="Bookman Old Style" pitchFamily="1" panose="02020603050405020304"/>
                        </a:rPr>
                        <a:t>tica en agua de compuestos carboxílicos refrac- tarios: caso del ácido oxálico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Javier; </a:t>
                      </a:r>
                      <a:r>
                        <a:rPr lang="es-ES" sz="600" spc="0">
                          <a:solidFill>
                            <a:srgbClr val="000000"/>
                          </a:solidFill>
                          <a:latin typeface="Bookman Old Style" pitchFamily="1" panose="02020603050405020304"/>
                        </a:rPr>
                        <a:t>Beltrán </a:t>
                      </a:r>
                      <a:r>
                        <a:rPr lang="es-ES" sz="600" spc="0">
                          <a:solidFill>
                            <a:srgbClr val="000000"/>
                          </a:solidFill>
                          <a:latin typeface="Bookman Old Style" pitchFamily="1" panose="02020603050405020304"/>
                        </a:rPr>
                        <a:t>Novillo, </a:t>
                      </a:r>
                    </a:p>
                    <a:p>
                      <a:pPr marL="91440" marR="0" indent="0" algn="l">
                        <a:lnSpc>
                          <a:spcPts val="700"/>
                        </a:lnSpc>
                        <a:spcBef>
                          <a:spcPts val="0"/>
                        </a:spcBef>
                        <a:spcAft>
                          <a:spcPts val="10"/>
                        </a:spcAft>
                      </a:pPr>
                      <a:r>
                        <a:rPr lang="es-ES" sz="600" spc="0">
                          <a:solidFill>
                            <a:srgbClr val="000000"/>
                          </a:solidFill>
                          <a:latin typeface="Bookman Old Style" pitchFamily="1" panose="02020603050405020304"/>
                        </a:rPr>
                        <a:t>Fernando Juan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00" spc="0">
                          <a:solidFill>
                            <a:srgbClr val="000000"/>
                          </a:solidFill>
                          <a:latin typeface="Bookman Old Style" pitchFamily="1" panose="02020603050405020304"/>
                        </a:rPr>
                        <a:t>Moreno Salguero,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0"/>
                        </a:spcAft>
                      </a:pPr>
                      <a:r>
                        <a:rPr lang="es-ES" sz="600" spc="0">
                          <a:solidFill>
                            <a:srgbClr val="000000"/>
                          </a:solidFill>
                          <a:latin typeface="Bookman Old Style" pitchFamily="1" panose="02020603050405020304"/>
                        </a:rPr>
                        <a:t>Teoria de las aplicaciones z-lineales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13/12/2003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00" spc="0">
                          <a:solidFill>
                            <a:srgbClr val="000000"/>
                          </a:solidFill>
                          <a:latin typeface="Bookman Old Style" pitchFamily="1" panose="02020603050405020304"/>
                        </a:rPr>
                        <a:t>Fernández Castillo, Jesús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0"/>
                        </a:spcAft>
                      </a:pPr>
                      <a:r>
                        <a:rPr lang="es-ES" sz="600" spc="0">
                          <a:solidFill>
                            <a:srgbClr val="000000"/>
                          </a:solidFill>
                          <a:latin typeface="Bookman Old Style" pitchFamily="1" panose="02020603050405020304"/>
                        </a:rPr>
                        <a:t>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25"/>
                        </a:spcAft>
                      </a:pPr>
                      <a:r>
                        <a:rPr lang="es-ES" sz="600" spc="0">
                          <a:solidFill>
                            <a:srgbClr val="000000"/>
                          </a:solidFill>
                          <a:latin typeface="Bookman Old Style" pitchFamily="1" panose="02020603050405020304"/>
                        </a:rPr>
                        <a:t>Parra Arévalo, María Isabel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1425"/>
                        </a:spcAft>
                      </a:pPr>
                      <a:r>
                        <a:rPr lang="es-ES" sz="600" spc="0">
                          <a:solidFill>
                            <a:srgbClr val="000000"/>
                          </a:solidFill>
                          <a:latin typeface="Bookman Old Style" pitchFamily="1" panose="02020603050405020304"/>
                        </a:rPr>
                        <a:t>Análisis de series temporales de interés en psi- quiatría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55"/>
                        </a:spcBef>
                        <a:spcAft>
                          <a:spcPts val="2110"/>
                        </a:spcAft>
                      </a:pPr>
                      <a:r>
                        <a:rPr lang="es-ES" sz="600" spc="0">
                          <a:solidFill>
                            <a:srgbClr val="000000"/>
                          </a:solidFill>
                          <a:latin typeface="Bookman Old Style" pitchFamily="1" panose="02020603050405020304"/>
                        </a:rPr>
                        <a:t>19/12/2003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160"/>
                        </a:spcBef>
                        <a:spcAft>
                          <a:spcPts val="35"/>
                        </a:spcAft>
                      </a:pPr>
                      <a:r>
                        <a:rPr lang="es-ES" sz="600" spc="15">
                          <a:solidFill>
                            <a:srgbClr val="000000"/>
                          </a:solidFill>
                          <a:latin typeface="Bookman Old Style" pitchFamily="1" panose="02020603050405020304"/>
                        </a:rPr>
                        <a:t>Okrasinski, Wojciech; Sal-cedo Salcedo, María So-</a:t>
                      </a:r>
                      <a:r>
                        <a:rPr lang="es-ES" sz="600" spc="15">
                          <a:solidFill>
                            <a:srgbClr val="000000"/>
                          </a:solidFill>
                          <a:latin typeface="Bookman Old Style" pitchFamily="1" panose="02020603050405020304"/>
                        </a:rPr>
                        <a:t>ledad; Cuadros Blázquez, Francisco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3030" marR="0" indent="0" algn="l">
                        <a:lnSpc>
                          <a:spcPts val="700"/>
                        </a:lnSpc>
                        <a:spcBef>
                          <a:spcPts val="0"/>
                        </a:spcBef>
                        <a:spcAft>
                          <a:spcPts val="2095"/>
                        </a:spcAft>
                      </a:pPr>
                      <a:r>
                        <a:rPr lang="es-ES" sz="600" spc="0">
                          <a:solidFill>
                            <a:srgbClr val="000000"/>
                          </a:solidFill>
                          <a:latin typeface="Bookman Old Style" pitchFamily="1" panose="02020603050405020304"/>
                        </a:rPr>
                        <a:t>Solano Macías, Francisco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Enseñanza de la electricidad dese una perspec- tiva constructivista en los diferentes niveles del sistema educativo: determinacio´n de metodolo- gías didácticas para su correccio´n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2085"/>
                        </a:spcAft>
                      </a:pPr>
                      <a:r>
                        <a:rPr lang="es-ES" sz="600" spc="0">
                          <a:solidFill>
                            <a:srgbClr val="000000"/>
                          </a:solidFill>
                          <a:latin typeface="Bookman Old Style" pitchFamily="1" panose="02020603050405020304"/>
                        </a:rPr>
                        <a:t>30/01/2004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91440" marR="0" indent="0" algn="l">
                        <a:lnSpc>
                          <a:spcPts val="700"/>
                        </a:lnSpc>
                        <a:spcBef>
                          <a:spcPts val="0"/>
                        </a:spcBef>
                        <a:spcAft>
                          <a:spcPts val="0"/>
                        </a:spcAft>
                        <a:tabLst>
                          <a:tab algn="l" pos="365760"/>
                          <a:tab algn="r" pos="1143000"/>
                        </a:tabLst>
                      </a:pPr>
                      <a:r>
                        <a:rPr lang="es-ES" sz="600" spc="0">
                          <a:solidFill>
                            <a:srgbClr val="000000"/>
                          </a:solidFill>
                          <a:latin typeface="Bookman Old Style" pitchFamily="1" panose="02020603050405020304"/>
                        </a:rPr>
                        <a:t>Pérez </a:t>
                      </a: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Ángel </a:t>
                      </a:r>
                    </a:p>
                    <a:p>
                      <a:pPr marL="91440" marR="0" indent="0" algn="l">
                        <a:lnSpc>
                          <a:spcPts val="700"/>
                        </a:lnSpc>
                        <a:spcBef>
                          <a:spcPts val="10"/>
                        </a:spcBef>
                        <a:spcAft>
                          <a:spcPts val="705"/>
                        </a:spcAft>
                      </a:pPr>
                      <a:r>
                        <a:rPr lang="es-ES" sz="600" spc="25">
                          <a:solidFill>
                            <a:srgbClr val="000000"/>
                          </a:solidFill>
                          <a:latin typeface="Bookman Old Style" pitchFamily="1" panose="02020603050405020304"/>
                        </a:rPr>
                        <a:t>Luis; Suero Lo´pez, María Isabel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1920">
                <a:tc gridSpan="4">
                  <a:txBody>
                    <a:bodyPr vert="horz" anchor="t"/>
                    <a:lstStyle/>
                    <a:p>
                      <a:pPr marL="3884930" marR="0" indent="0" algn="l">
                        <a:lnSpc>
                          <a:spcPts val="900"/>
                        </a:lnSpc>
                        <a:spcBef>
                          <a:spcPts val="0"/>
                        </a:spcBef>
                        <a:spcAft>
                          <a:spcPts val="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5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230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5715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216535">
                <a:tc>
                  <a:txBody>
                    <a:bodyPr vert="horz" anchor="t"/>
                    <a:lstStyle/>
                    <a:p>
                      <a:pPr marL="113030" marR="0" indent="0" algn="l">
                        <a:lnSpc>
                          <a:spcPts val="700"/>
                        </a:lnSpc>
                        <a:spcBef>
                          <a:spcPts val="235"/>
                        </a:spcBef>
                        <a:spcAft>
                          <a:spcPts val="730"/>
                        </a:spcAft>
                      </a:pPr>
                      <a:r>
                        <a:rPr lang="es-ES" sz="600" spc="0">
                          <a:solidFill>
                            <a:srgbClr val="000000"/>
                          </a:solidFill>
                          <a:latin typeface="Bookman Old Style" pitchFamily="1" panose="02020603050405020304"/>
                        </a:rPr>
                        <a:t>Gallego Herrezuelo, María Cruz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68580" indent="0" algn="just">
                        <a:lnSpc>
                          <a:spcPts val="700"/>
                        </a:lnSpc>
                        <a:spcBef>
                          <a:spcPts val="255"/>
                        </a:spcBef>
                        <a:spcAft>
                          <a:spcPts val="35"/>
                        </a:spcAft>
                      </a:pPr>
                      <a:r>
                        <a:rPr lang="es-ES" sz="600" spc="0">
                          <a:solidFill>
                            <a:srgbClr val="000000"/>
                          </a:solidFill>
                          <a:latin typeface="Bookman Old Style" pitchFamily="1" panose="02020603050405020304"/>
                        </a:rPr>
                        <a:t>Un estudio de la variabilidad climática en la península ibérica </a:t>
                      </a:r>
                    </a:p>
                  </a:txBody>
                  <a:tcPr anchor="ctr"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50"/>
                        </a:spcBef>
                        <a:spcAft>
                          <a:spcPts val="715"/>
                        </a:spcAft>
                      </a:pPr>
                      <a:r>
                        <a:rPr lang="es-ES" sz="600" spc="0">
                          <a:solidFill>
                            <a:srgbClr val="000000"/>
                          </a:solidFill>
                          <a:latin typeface="Bookman Old Style" pitchFamily="1" panose="02020603050405020304"/>
                        </a:rPr>
                        <a:t>09/02/2004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114300" indent="0" algn="l">
                        <a:lnSpc>
                          <a:spcPts val="700"/>
                        </a:lnSpc>
                        <a:spcBef>
                          <a:spcPts val="255"/>
                        </a:spcBef>
                        <a:spcAft>
                          <a:spcPts val="35"/>
                        </a:spcAft>
                      </a:pPr>
                      <a:r>
                        <a:rPr lang="es-ES" sz="600" spc="30">
                          <a:solidFill>
                            <a:srgbClr val="000000"/>
                          </a:solidFill>
                          <a:latin typeface="Bookman Old Style" pitchFamily="1" panose="02020603050405020304"/>
                        </a:rPr>
                        <a:t>García García, JoséAgus-tín </a:t>
                      </a:r>
                    </a:p>
                  </a:txBody>
                  <a:tcPr anchor="ctr"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429895">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Benítez Suárez, Rafael </a:t>
                      </a:r>
                    </a:p>
                    <a:p>
                      <a:pPr marL="0" marR="285750" indent="0" algn="r">
                        <a:lnSpc>
                          <a:spcPts val="700"/>
                        </a:lnSpc>
                        <a:spcBef>
                          <a:spcPts val="865"/>
                        </a:spcBef>
                        <a:spcAft>
                          <a:spcPts val="925"/>
                        </a:spcAft>
                      </a:pPr>
                      <a:r>
                        <a:rPr lang="es-ES" sz="600" spc="0">
                          <a:solidFill>
                            <a:srgbClr val="000000"/>
                          </a:solidFill>
                          <a:latin typeface="Bookman Old Style" pitchFamily="1" panose="02020603050405020304"/>
                        </a:rPr>
                        <a:t>Quintana, Rodrigo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68580" indent="0" algn="l">
                        <a:lnSpc>
                          <a:spcPts val="500"/>
                        </a:lnSpc>
                        <a:spcBef>
                          <a:spcPts val="0"/>
                        </a:spcBef>
                        <a:spcAft>
                          <a:spcPts val="0"/>
                        </a:spcAft>
                      </a:pPr>
                      <a:r>
                        <a:rPr lang="es-ES" sz="600" spc="0">
                          <a:solidFill>
                            <a:srgbClr val="000000"/>
                          </a:solidFill>
                          <a:latin typeface="Bookman Old Style" pitchFamily="1" panose="02020603050405020304"/>
                        </a:rPr>
                        <a:t>Ecuaciones no lineales de volterra: existencia, unicidad y comportamiento de las soluciones Aportaciones a la teoría de los procesos de ra- mificación multitipo </a:t>
                      </a:r>
                    </a:p>
                    <a:p>
                      <a:pPr marL="0" marR="0" indent="0" algn="ctr">
                        <a:lnSpc>
                          <a:spcPts val="300"/>
                        </a:lnSpc>
                        <a:spcBef>
                          <a:spcPts val="0"/>
                        </a:spcBef>
                        <a:spcAft>
                          <a:spcPts val="1055"/>
                        </a:spcAft>
                      </a:pPr>
                      <a:r>
                        <a:rPr lang="es-ES" sz="600" spc="0">
                          <a:solidFill>
                            <a:srgbClr val="000000"/>
                          </a:solidFill>
                          <a:latin typeface="Bookman Old Style" pitchFamily="1" panose="02020603050405020304"/>
                        </a:rPr>
                        <a:t>dez, Mariano </a:t>
                      </a:r>
                      <a:r>
                        <a:rPr lang="es-ES" sz="600" baseline="30000" spc="0">
                          <a:solidFill>
                            <a:srgbClr val="000000"/>
                          </a:solidFill>
                          <a:latin typeface="Bookman Old Style" pitchFamily="1" panose="02020603050405020304"/>
                        </a:rPr>
                        <a:t>José</a:t>
                      </a:r>
                      <a:r>
                        <a:rPr lang="es-ES" sz="600" spc="0">
                          <a:solidFill>
                            <a:srgbClr val="000000"/>
                          </a:solidFill>
                          <a:latin typeface="Bookman Old Style" pitchFamily="1" panose="02020603050405020304"/>
                        </a:rPr>
                        <a:t>Martínez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11/02/2004 </a:t>
                      </a:r>
                    </a:p>
                    <a:p>
                      <a:pPr marL="91440" marR="0" indent="0" algn="l">
                        <a:lnSpc>
                          <a:spcPts val="700"/>
                        </a:lnSpc>
                        <a:spcBef>
                          <a:spcPts val="870"/>
                        </a:spcBef>
                        <a:spcAft>
                          <a:spcPts val="910"/>
                        </a:spcAft>
                      </a:pPr>
                      <a:r>
                        <a:rPr lang="es-ES" sz="600" spc="0">
                          <a:solidFill>
                            <a:srgbClr val="000000"/>
                          </a:solidFill>
                          <a:latin typeface="Bookman Old Style" pitchFamily="1" panose="02020603050405020304"/>
                        </a:rPr>
                        <a:t>13/02/2004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Rodríguez–Arias </a:t>
                      </a:r>
                      <a:r>
                        <a:rPr lang="es-ES" sz="600" spc="0">
                          <a:solidFill>
                            <a:srgbClr val="000000"/>
                          </a:solidFill>
                          <a:latin typeface="Bookman Old Style" pitchFamily="1" panose="02020603050405020304"/>
                        </a:rPr>
                        <a:t>Fernán-</a:t>
                      </a:r>
                      <a:r>
                        <a:rPr lang="es-ES" sz="100">
                          <a:solidFill>
                            <a:srgbClr val="000000"/>
                          </a:solidFill>
                          <a:latin typeface="Arial" pitchFamily="2" panose="02020603050405020304"/>
                        </a:rPr>
                        <a:t> </a:t>
                      </a:r>
                    </a:p>
                    <a:p>
                      <a:pPr marL="91440" marR="0" indent="0" algn="l">
                        <a:lnSpc>
                          <a:spcPts val="700"/>
                        </a:lnSpc>
                        <a:spcBef>
                          <a:spcPts val="880"/>
                        </a:spcBef>
                        <a:spcAft>
                          <a:spcPts val="225"/>
                        </a:spcAft>
                      </a:pPr>
                      <a:r>
                        <a:rPr lang="es-ES" sz="600" spc="35">
                          <a:solidFill>
                            <a:srgbClr val="000000"/>
                          </a:solidFill>
                          <a:latin typeface="Bookman Old Style" pitchFamily="1" panose="02020603050405020304"/>
                        </a:rPr>
                        <a:t>González Velasco, Miguel; Mota Medina,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56235">
                <a:tc>
                  <a:txBody>
                    <a:bodyPr vert="horz" anchor="t"/>
                    <a:lstStyle/>
                    <a:p>
                      <a:pPr marL="113030" marR="0" indent="0" algn="l">
                        <a:lnSpc>
                          <a:spcPts val="600"/>
                        </a:lnSpc>
                        <a:spcBef>
                          <a:spcPts val="0"/>
                        </a:spcBef>
                        <a:spcAft>
                          <a:spcPts val="2150"/>
                        </a:spcAft>
                      </a:pPr>
                      <a:r>
                        <a:rPr lang="es-ES" sz="600" spc="0">
                          <a:solidFill>
                            <a:srgbClr val="000000"/>
                          </a:solidFill>
                          <a:latin typeface="Bookman Old Style" pitchFamily="1" panose="02020603050405020304"/>
                        </a:rPr>
                        <a:t>Sosa Díaz, Teresa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r">
                        <a:lnSpc>
                          <a:spcPts val="400"/>
                        </a:lnSpc>
                        <a:spcBef>
                          <a:spcPts val="0"/>
                        </a:spcBef>
                        <a:spcAft>
                          <a:spcPts val="0"/>
                        </a:spcAft>
                      </a:pPr>
                      <a:r>
                        <a:rPr lang="es-ES" sz="600" spc="20">
                          <a:solidFill>
                            <a:srgbClr val="000000"/>
                          </a:solidFill>
                          <a:latin typeface="Bookman Old Style" pitchFamily="1" panose="02020603050405020304"/>
                        </a:rPr>
                        <a:t>Contribución al estudio de las funciones ecoló- que pueden desempeñar los compuestos derivados del metabolismo secundario en </a:t>
                      </a:r>
                      <a:r>
                        <a:rPr lang="es-ES" sz="600" i="1" spc="20">
                          <a:solidFill>
                            <a:srgbClr val="000000"/>
                          </a:solidFill>
                          <a:latin typeface="Bookman Old Style" pitchFamily="1" panose="02020603050405020304"/>
                        </a:rPr>
                        <a:t>cistus ladanifer </a:t>
                      </a:r>
                      <a:r>
                        <a:rPr lang="es-ES" sz="600" spc="20">
                          <a:solidFill>
                            <a:srgbClr val="000000"/>
                          </a:solidFill>
                          <a:latin typeface="Bookman Old Style" pitchFamily="1" panose="02020603050405020304"/>
                        </a:rPr>
                        <a:t>l. </a:t>
                      </a:r>
                    </a:p>
                    <a:p>
                      <a:pPr marL="45720" marR="0" indent="0" algn="l">
                        <a:lnSpc>
                          <a:spcPct val="100000"/>
                        </a:lnSpc>
                        <a:spcBef>
                          <a:spcPts val="0"/>
                        </a:spcBef>
                        <a:spcAft>
                          <a:spcPts val="1440"/>
                        </a:spcAft>
                        <a:tabLst>
                          <a:tab algn="l" pos="3200400"/>
                          <a:tab algn="r" pos="3794760"/>
                        </a:tabLst>
                      </a:pPr>
                      <a:r>
                        <a:rPr lang="es-ES" sz="600" spc="-540">
                          <a:solidFill>
                            <a:srgbClr val="000000"/>
                          </a:solidFill>
                          <a:latin typeface="Bookman Old Style" pitchFamily="1" panose="02020603050405020304"/>
                        </a:rPr>
                        <a:t>Escudero </a:t>
                      </a:r>
                      <a:r>
                        <a:rPr lang="es-ES" sz="600" spc="-540">
                          <a:solidFill>
                            <a:srgbClr val="000000"/>
                          </a:solidFill>
                          <a:latin typeface="Bookman Old Style" pitchFamily="1" panose="02020603050405020304"/>
                        </a:rPr>
                        <a:t>García, </a:t>
                      </a:r>
                      <a:r>
                        <a:rPr lang="es-ES" sz="600" spc="-540">
                          <a:solidFill>
                            <a:srgbClr val="000000"/>
                          </a:solidFill>
                          <a:latin typeface="Bookman Old Style" pitchFamily="1" panose="02020603050405020304"/>
                        </a:rPr>
                        <a:t>Joségicas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35"/>
                        </a:spcAft>
                      </a:pPr>
                      <a:r>
                        <a:rPr lang="es-ES" sz="600" spc="0">
                          <a:solidFill>
                            <a:srgbClr val="000000"/>
                          </a:solidFill>
                          <a:latin typeface="Bookman Old Style" pitchFamily="1" panose="02020603050405020304"/>
                        </a:rPr>
                        <a:t>26/02/2004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640"/>
                        </a:spcBef>
                        <a:spcAft>
                          <a:spcPts val="0"/>
                        </a:spcAft>
                        <a:tabLst>
                          <a:tab algn="l" pos="457200"/>
                          <a:tab algn="r" pos="1143000"/>
                        </a:tabLst>
                      </a:pPr>
                      <a:r>
                        <a:rPr lang="es-ES" sz="600" spc="0">
                          <a:solidFill>
                            <a:srgbClr val="000000"/>
                          </a:solidFill>
                          <a:latin typeface="Bookman Old Style" pitchFamily="1" panose="02020603050405020304"/>
                        </a:rPr>
                        <a:t>Carlos; </a:t>
                      </a:r>
                      <a:r>
                        <a:rPr lang="es-ES" sz="600" spc="0">
                          <a:solidFill>
                            <a:srgbClr val="000000"/>
                          </a:solidFill>
                          <a:latin typeface="Bookman Old Style" pitchFamily="1" panose="02020603050405020304"/>
                        </a:rPr>
                        <a:t>Chaves </a:t>
                      </a:r>
                      <a:r>
                        <a:rPr lang="es-ES" sz="600" spc="0">
                          <a:solidFill>
                            <a:srgbClr val="000000"/>
                          </a:solidFill>
                          <a:latin typeface="Bookman Old Style" pitchFamily="1" panose="02020603050405020304"/>
                        </a:rPr>
                        <a:t>Lobón, </a:t>
                      </a:r>
                    </a:p>
                    <a:p>
                      <a:pPr marL="91440" marR="0" indent="0" algn="l">
                        <a:lnSpc>
                          <a:spcPts val="700"/>
                        </a:lnSpc>
                        <a:spcBef>
                          <a:spcPts val="0"/>
                        </a:spcBef>
                        <a:spcAft>
                          <a:spcPts val="735"/>
                        </a:spcAft>
                      </a:pPr>
                      <a:r>
                        <a:rPr lang="es-ES" sz="600" spc="0">
                          <a:solidFill>
                            <a:srgbClr val="000000"/>
                          </a:solidFill>
                          <a:latin typeface="Bookman Old Style" pitchFamily="1" panose="02020603050405020304"/>
                        </a:rPr>
                        <a:t>Natividad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8460">
                <a:tc>
                  <a:txBody>
                    <a:bodyPr vert="horz" anchor="t"/>
                    <a:lstStyle/>
                    <a:p>
                      <a:pPr marL="113030" marR="0" indent="0" algn="l">
                        <a:lnSpc>
                          <a:spcPts val="700"/>
                        </a:lnSpc>
                        <a:spcBef>
                          <a:spcPts val="0"/>
                        </a:spcBef>
                        <a:spcAft>
                          <a:spcPts val="2100"/>
                        </a:spcAft>
                      </a:pPr>
                      <a:r>
                        <a:rPr lang="es-ES" sz="600" spc="0">
                          <a:solidFill>
                            <a:srgbClr val="000000"/>
                          </a:solidFill>
                          <a:latin typeface="Bookman Old Style" pitchFamily="1" panose="02020603050405020304"/>
                        </a:rPr>
                        <a:t>Díaz González, María Francisca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Detección precoz de alumnos con anomalías en la visión de los colores. Determinación de la in- fluencia de dicha deficiencia en el rendimiento escolar. Propuesta para mejorarlo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85"/>
                        </a:spcAft>
                      </a:pPr>
                      <a:r>
                        <a:rPr lang="es-ES" sz="600" spc="0">
                          <a:solidFill>
                            <a:srgbClr val="000000"/>
                          </a:solidFill>
                          <a:latin typeface="Bookman Old Style" pitchFamily="1" panose="02020603050405020304"/>
                        </a:rPr>
                        <a:t>23/04/2004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05"/>
                        </a:spcAft>
                      </a:pPr>
                      <a:r>
                        <a:rPr lang="es-ES" sz="600" spc="55">
                          <a:solidFill>
                            <a:srgbClr val="000000"/>
                          </a:solidFill>
                          <a:latin typeface="Bookman Old Style" pitchFamily="1" panose="02020603050405020304"/>
                        </a:rPr>
                        <a:t>Suero López, María Isa-bel; Pérez Rodríguez, Án-gel Luis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Pardo Fernández, Pedro JoséDiseño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68580" indent="0" algn="just">
                        <a:lnSpc>
                          <a:spcPts val="700"/>
                        </a:lnSpc>
                        <a:spcBef>
                          <a:spcPts val="160"/>
                        </a:spcBef>
                        <a:spcAft>
                          <a:spcPts val="10"/>
                        </a:spcAft>
                      </a:pPr>
                      <a:r>
                        <a:rPr lang="es-ES" sz="600" spc="0">
                          <a:solidFill>
                            <a:srgbClr val="000000"/>
                          </a:solidFill>
                          <a:latin typeface="Bookman Old Style" pitchFamily="1" panose="02020603050405020304"/>
                        </a:rPr>
                        <a:t>y construcción de un colorímetro de tres canales. Aplicación al estudio experimental de modelos de visión del color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23/04/2004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Suero López, María Isa-</a:t>
                      </a:r>
                      <a:r>
                        <a:rPr lang="es-ES" sz="100">
                          <a:solidFill>
                            <a:srgbClr val="000000"/>
                          </a:solidFill>
                          <a:latin typeface="Arial" pitchFamily="2" panose="02020603050405020304"/>
                        </a:rPr>
                        <a:t> </a:t>
                      </a:r>
                    </a:p>
                    <a:p>
                      <a:pPr marL="91440" marR="0" indent="0" algn="l">
                        <a:lnSpc>
                          <a:spcPts val="700"/>
                        </a:lnSpc>
                        <a:spcBef>
                          <a:spcPts val="0"/>
                        </a:spcBef>
                        <a:spcAft>
                          <a:spcPts val="10"/>
                        </a:spcAft>
                        <a:tabLst>
                          <a:tab algn="r" pos="1143000"/>
                        </a:tabLst>
                      </a:pPr>
                      <a:r>
                        <a:rPr lang="es-ES" sz="600" spc="0">
                          <a:solidFill>
                            <a:srgbClr val="000000"/>
                          </a:solidFill>
                          <a:latin typeface="Bookman Old Style" pitchFamily="1" panose="02020603050405020304"/>
                        </a:rPr>
                        <a:t>bel; Pérez Rodríguez, </a:t>
                      </a:r>
                      <a:r>
                        <a:rPr lang="es-ES" sz="600" spc="0">
                          <a:solidFill>
                            <a:srgbClr val="000000"/>
                          </a:solidFill>
                          <a:latin typeface="Bookman Old Style" pitchFamily="1" panose="02020603050405020304"/>
                        </a:rPr>
                        <a:t>´An-</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gel Luis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30"/>
                        </a:spcAft>
                      </a:pPr>
                      <a:r>
                        <a:rPr lang="es-ES" sz="600" spc="0">
                          <a:solidFill>
                            <a:srgbClr val="000000"/>
                          </a:solidFill>
                          <a:latin typeface="Bookman Old Style" pitchFamily="1" panose="02020603050405020304"/>
                        </a:rPr>
                        <a:t>Gallego Díaz de Lope, M. Victoria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735"/>
                        </a:spcAft>
                      </a:pPr>
                      <a:r>
                        <a:rPr lang="es-ES" sz="600" spc="0">
                          <a:solidFill>
                            <a:srgbClr val="000000"/>
                          </a:solidFill>
                          <a:latin typeface="Bookman Old Style" pitchFamily="1" panose="02020603050405020304"/>
                        </a:rPr>
                        <a:t>Inducción neural mediada por factores de cre- cimiento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09/06/2004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48640"/>
                          <a:tab algn="r" pos="1143000"/>
                        </a:tabLst>
                      </a:pP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Gallardo, </a:t>
                      </a:r>
                      <a:r>
                        <a:rPr lang="es-ES" sz="600" spc="0">
                          <a:solidFill>
                            <a:srgbClr val="000000"/>
                          </a:solidFill>
                          <a:latin typeface="Bookman Old Style" pitchFamily="1" panose="02020603050405020304"/>
                        </a:rPr>
                        <a:t>Lu-</a:t>
                      </a:r>
                      <a:r>
                        <a:rPr lang="es-ES" sz="100">
                          <a:solidFill>
                            <a:srgbClr val="000000"/>
                          </a:solidFill>
                          <a:latin typeface="Arial" pitchFamily="2" panose="02020603050405020304"/>
                        </a:rPr>
                        <a:t> </a:t>
                      </a:r>
                    </a:p>
                    <a:p>
                      <a:pPr marL="91440" marR="0" indent="0" algn="l">
                        <a:lnSpc>
                          <a:spcPts val="700"/>
                        </a:lnSpc>
                        <a:spcBef>
                          <a:spcPts val="0"/>
                        </a:spcBef>
                        <a:spcAft>
                          <a:spcPts val="35"/>
                        </a:spcAft>
                      </a:pPr>
                      <a:r>
                        <a:rPr lang="es-ES" sz="600" spc="0">
                          <a:solidFill>
                            <a:srgbClr val="000000"/>
                          </a:solidFill>
                          <a:latin typeface="Bookman Old Style" pitchFamily="1" panose="02020603050405020304"/>
                        </a:rPr>
                        <a:t>cía; Álvarez Miguel, Igna-</a:t>
                      </a:r>
                      <a:r>
                        <a:rPr lang="es-ES" sz="600" spc="0">
                          <a:solidFill>
                            <a:srgbClr val="000000"/>
                          </a:solidFill>
                          <a:latin typeface="Bookman Old Style" pitchFamily="1" panose="02020603050405020304"/>
                        </a:rPr>
                        <a:t>cio Santiago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50"/>
                        </a:spcAft>
                      </a:pPr>
                      <a:r>
                        <a:rPr lang="es-ES" sz="600" spc="0">
                          <a:solidFill>
                            <a:srgbClr val="000000"/>
                          </a:solidFill>
                          <a:latin typeface="Bookman Old Style" pitchFamily="1" panose="02020603050405020304"/>
                        </a:rPr>
                        <a:t>Rodríguez Gómez, María Josefa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Estudio, identificación y separación de algu- nos compuestos antineoplásticos, metabolitos y compuestos co–administrados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35"/>
                        </a:spcAft>
                      </a:pPr>
                      <a:r>
                        <a:rPr lang="es-ES" sz="600" spc="0">
                          <a:solidFill>
                            <a:srgbClr val="000000"/>
                          </a:solidFill>
                          <a:latin typeface="Bookman Old Style" pitchFamily="1" panose="02020603050405020304"/>
                        </a:rPr>
                        <a:t>30/06/2004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Dur´an </a:t>
                      </a:r>
                      <a:r>
                        <a:rPr lang="es-ES" sz="600" spc="0">
                          <a:solidFill>
                            <a:srgbClr val="000000"/>
                          </a:solidFill>
                          <a:latin typeface="Bookman Old Style" pitchFamily="1" panose="02020603050405020304"/>
                        </a:rPr>
                        <a:t>Martín–Merás, </a:t>
                      </a:r>
                    </a:p>
                    <a:p>
                      <a:pPr marL="91440" marR="0" indent="0" algn="l">
                        <a:lnSpc>
                          <a:spcPts val="700"/>
                        </a:lnSpc>
                        <a:spcBef>
                          <a:spcPts val="25"/>
                        </a:spcBef>
                        <a:spcAft>
                          <a:spcPts val="35"/>
                        </a:spcAft>
                      </a:pPr>
                      <a:r>
                        <a:rPr lang="es-ES" sz="600" spc="0">
                          <a:solidFill>
                            <a:srgbClr val="000000"/>
                          </a:solidFill>
                          <a:latin typeface="Bookman Old Style" pitchFamily="1" panose="02020603050405020304"/>
                        </a:rPr>
                        <a:t>Isabel; Espinosa Mansilla, Anunciación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00" spc="0">
                          <a:solidFill>
                            <a:srgbClr val="000000"/>
                          </a:solidFill>
                          <a:latin typeface="Bookman Old Style" pitchFamily="1" panose="02020603050405020304"/>
                        </a:rPr>
                        <a:t>Bravo Trinidad,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0"/>
                        </a:spcAft>
                      </a:pPr>
                      <a:r>
                        <a:rPr lang="es-ES" sz="600" spc="0">
                          <a:solidFill>
                            <a:srgbClr val="000000"/>
                          </a:solidFill>
                          <a:latin typeface="Bookman Old Style" pitchFamily="1" panose="02020603050405020304"/>
                        </a:rPr>
                        <a:t>Bifurcación de soluciones periódicas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14/07/2004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Tineo </a:t>
                      </a:r>
                      <a:r>
                        <a:rPr lang="es-ES" sz="600" spc="0">
                          <a:solidFill>
                            <a:srgbClr val="000000"/>
                          </a:solidFill>
                          <a:latin typeface="Bookman Old Style" pitchFamily="1" panose="02020603050405020304"/>
                        </a:rPr>
                        <a:t>Bello, </a:t>
                      </a:r>
                      <a:r>
                        <a:rPr lang="es-ES" sz="600" spc="0">
                          <a:solidFill>
                            <a:srgbClr val="000000"/>
                          </a:solidFill>
                          <a:latin typeface="Bookman Old Style" pitchFamily="1" panose="02020603050405020304"/>
                        </a:rPr>
                        <a:t>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00" spc="0">
                          <a:solidFill>
                            <a:srgbClr val="000000"/>
                          </a:solidFill>
                          <a:latin typeface="Bookman Old Style" pitchFamily="1" panose="02020603050405020304"/>
                        </a:rPr>
                        <a:t>Rafael; Fernández García-</a:t>
                      </a:r>
                      <a:r>
                        <a:rPr lang="es-ES" sz="100">
                          <a:solidFill>
                            <a:srgbClr val="000000"/>
                          </a:solidFill>
                          <a:latin typeface="Arial" pitchFamily="2" panose="02020603050405020304"/>
                        </a:rPr>
                        <a:t>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00" spc="0">
                          <a:solidFill>
                            <a:srgbClr val="000000"/>
                          </a:solidFill>
                          <a:latin typeface="Bookman Old Style" pitchFamily="1" panose="02020603050405020304"/>
                        </a:rPr>
                        <a:t>Hierro, Manuel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685"/>
                        </a:spcAft>
                      </a:pPr>
                      <a:r>
                        <a:rPr lang="es-ES" sz="600" spc="0">
                          <a:solidFill>
                            <a:srgbClr val="000000"/>
                          </a:solidFill>
                          <a:latin typeface="Bookman Old Style" pitchFamily="1" panose="02020603050405020304"/>
                        </a:rPr>
                        <a:t>Pozo Guisado, Eulalia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Actividad antiproliferativa de resveratrol fren- te al desarrollo de cáncer de glándula mamaria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70"/>
                        </a:spcAft>
                      </a:pPr>
                      <a:r>
                        <a:rPr lang="es-ES" sz="600" spc="0">
                          <a:solidFill>
                            <a:srgbClr val="000000"/>
                          </a:solidFill>
                          <a:latin typeface="Bookman Old Style" pitchFamily="1" panose="02020603050405020304"/>
                        </a:rPr>
                        <a:t>23/07/2004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0">
                          <a:solidFill>
                            <a:srgbClr val="000000"/>
                          </a:solidFill>
                          <a:latin typeface="Bookman Old Style" pitchFamily="1" panose="02020603050405020304"/>
                        </a:rPr>
                        <a:t>Fernández Salguero, Pedro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375"/>
                        </a:spcAft>
                      </a:pPr>
                      <a:r>
                        <a:rPr lang="es-ES" sz="600" spc="0">
                          <a:solidFill>
                            <a:srgbClr val="000000"/>
                          </a:solidFill>
                          <a:latin typeface="Bookman Old Style" pitchFamily="1" panose="02020603050405020304"/>
                        </a:rPr>
                        <a:t>Rangel Bermejo, Maria del Ara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0"/>
                        </a:spcAft>
                      </a:pPr>
                      <a:r>
                        <a:rPr lang="es-ES" sz="600" spc="0">
                          <a:solidFill>
                            <a:srgbClr val="000000"/>
                          </a:solidFill>
                          <a:latin typeface="Bookman Old Style" pitchFamily="1" panose="02020603050405020304"/>
                        </a:rPr>
                        <a:t>Expresión y estudios estructurales en arginasas de eucariotas. Apliaciones clínicas de la argina- sa humana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17/09/2004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0"/>
                        </a:spcAft>
                      </a:pPr>
                      <a:r>
                        <a:rPr lang="es-ES" sz="600" spc="35">
                          <a:solidFill>
                            <a:srgbClr val="000000"/>
                          </a:solidFill>
                          <a:latin typeface="Bookman Old Style" pitchFamily="1" panose="02020603050405020304"/>
                        </a:rPr>
                        <a:t>Centeno Velázquez, Fran-cisco; Fuentes Rodríguez, JoséManuel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0035">
                <a:tc>
                  <a:txBody>
                    <a:bodyPr vert="horz" anchor="t"/>
                    <a:lstStyle/>
                    <a:p>
                      <a:pPr marL="113030" marR="0" indent="0" algn="l">
                        <a:lnSpc>
                          <a:spcPts val="700"/>
                        </a:lnSpc>
                        <a:spcBef>
                          <a:spcPts val="0"/>
                        </a:spcBef>
                        <a:spcAft>
                          <a:spcPts val="1330"/>
                        </a:spcAft>
                      </a:pPr>
                      <a:r>
                        <a:rPr lang="es-ES" sz="600" spc="0">
                          <a:solidFill>
                            <a:srgbClr val="000000"/>
                          </a:solidFill>
                          <a:latin typeface="Bookman Old Style" pitchFamily="1" panose="02020603050405020304"/>
                        </a:rPr>
                        <a:t>Fernández Alzás, María Dolores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Análisis comparativo y consecuencias de la ali- mentación natural y controlada en régimen de intensivo del lagarto ocelado lacerta cepida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20"/>
                        </a:spcAft>
                      </a:pPr>
                      <a:r>
                        <a:rPr lang="es-ES" sz="600" spc="0">
                          <a:solidFill>
                            <a:srgbClr val="000000"/>
                          </a:solidFill>
                          <a:latin typeface="Bookman Old Style" pitchFamily="1" panose="02020603050405020304"/>
                        </a:rPr>
                        <a:t>29/09/2004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635"/>
                        </a:spcAft>
                      </a:pPr>
                      <a:r>
                        <a:rPr lang="es-ES" sz="600" spc="0">
                          <a:solidFill>
                            <a:srgbClr val="000000"/>
                          </a:solidFill>
                          <a:latin typeface="Bookman Old Style" pitchFamily="1" panose="02020603050405020304"/>
                        </a:rPr>
                        <a:t>Muñoz del Viejo, Antonio; Blasco Ruiz,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0"/>
                        </a:spcAft>
                      </a:pPr>
                      <a:r>
                        <a:rPr lang="es-ES" sz="600" spc="0">
                          <a:solidFill>
                            <a:srgbClr val="000000"/>
                          </a:solidFill>
                          <a:latin typeface="Bookman Old Style" pitchFamily="1" panose="02020603050405020304"/>
                        </a:rPr>
                        <a:t>(dand.1802)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705"/>
                        </a:spcAft>
                      </a:pPr>
                      <a:r>
                        <a:rPr lang="es-ES" sz="600" spc="0">
                          <a:solidFill>
                            <a:srgbClr val="000000"/>
                          </a:solidFill>
                          <a:latin typeface="Bookman Old Style" pitchFamily="1" panose="02020603050405020304"/>
                        </a:rPr>
                        <a:t>Yáñez Murillo, Diego Francisco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10"/>
                        </a:spcAft>
                      </a:pPr>
                      <a:r>
                        <a:rPr lang="es-ES" sz="600" spc="0">
                          <a:solidFill>
                            <a:srgbClr val="000000"/>
                          </a:solidFill>
                          <a:latin typeface="Bookman Old Style" pitchFamily="1" panose="02020603050405020304"/>
                        </a:rPr>
                        <a:t>Una caracterización bidimensional de los espa- cios prehilbertianos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95"/>
                        </a:spcAft>
                      </a:pPr>
                      <a:r>
                        <a:rPr lang="es-ES" sz="600" spc="0">
                          <a:solidFill>
                            <a:srgbClr val="000000"/>
                          </a:solidFill>
                          <a:latin typeface="Bookman Old Style" pitchFamily="1" panose="02020603050405020304"/>
                        </a:rPr>
                        <a:t>22/10/2004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705"/>
                        </a:spcAft>
                      </a:pPr>
                      <a:r>
                        <a:rPr lang="es-ES" sz="600" spc="0">
                          <a:solidFill>
                            <a:srgbClr val="000000"/>
                          </a:solidFill>
                          <a:latin typeface="Bookman Old Style" pitchFamily="1" panose="02020603050405020304"/>
                        </a:rPr>
                        <a:t>Benítez Rodríguez, 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3835">
                <a:tc>
                  <a:txBody>
                    <a:bodyPr vert="horz" anchor="t"/>
                    <a:lstStyle/>
                    <a:p>
                      <a:pPr marL="113030" marR="0" indent="0" algn="l">
                        <a:lnSpc>
                          <a:spcPts val="700"/>
                        </a:lnSpc>
                        <a:spcBef>
                          <a:spcPts val="0"/>
                        </a:spcBef>
                        <a:spcAft>
                          <a:spcPts val="710"/>
                        </a:spcAft>
                      </a:pPr>
                      <a:r>
                        <a:rPr lang="es-ES" sz="600" spc="0">
                          <a:solidFill>
                            <a:srgbClr val="000000"/>
                          </a:solidFill>
                          <a:latin typeface="Bookman Old Style" pitchFamily="1" panose="02020603050405020304"/>
                        </a:rPr>
                        <a:t>López Sanjuan, Eva Teresa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10"/>
                        </a:spcAft>
                      </a:pPr>
                      <a:r>
                        <a:rPr lang="es-ES" sz="600" spc="0">
                          <a:solidFill>
                            <a:srgbClr val="000000"/>
                          </a:solidFill>
                          <a:latin typeface="Bookman Old Style" pitchFamily="1" panose="02020603050405020304"/>
                        </a:rPr>
                        <a:t>Estudio de la fiabilidad de sistemas con repa- raciones pospuestas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95"/>
                        </a:spcAft>
                      </a:pPr>
                      <a:r>
                        <a:rPr lang="es-ES" sz="600" spc="0">
                          <a:solidFill>
                            <a:srgbClr val="000000"/>
                          </a:solidFill>
                          <a:latin typeface="Bookman Old Style" pitchFamily="1" panose="02020603050405020304"/>
                        </a:rPr>
                        <a:t>19/11/2004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0"/>
                        </a:spcAft>
                      </a:pPr>
                      <a:r>
                        <a:rPr lang="es-ES" sz="600" spc="0">
                          <a:solidFill>
                            <a:srgbClr val="000000"/>
                          </a:solidFill>
                          <a:latin typeface="Bookman Old Style" pitchFamily="1" panose="02020603050405020304"/>
                        </a:rPr>
                        <a:t>Sule Alfa, Attahiru; Torres Castro, María Inmaculada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6385">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Chacón Durán, JoséEnrique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10"/>
                        </a:spcAft>
                      </a:pPr>
                      <a:r>
                        <a:rPr lang="es-ES" sz="600" spc="0">
                          <a:solidFill>
                            <a:srgbClr val="000000"/>
                          </a:solidFill>
                          <a:latin typeface="Bookman Old Style" pitchFamily="1" panose="02020603050405020304"/>
                        </a:rPr>
                        <a:t>Estimación de densidades: algunos resultados exactos y asintónicos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10/12/2004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5"/>
                        </a:spcAft>
                      </a:pPr>
                      <a:r>
                        <a:rPr lang="es-ES" sz="600" spc="30">
                          <a:solidFill>
                            <a:srgbClr val="000000"/>
                          </a:solidFill>
                          <a:latin typeface="Bookman Old Style" pitchFamily="1" panose="02020603050405020304"/>
                        </a:rPr>
                        <a:t>Montanero Fern´andez, Je-sús; García Nogales, Agus-t</a:t>
                      </a:r>
                      <a:r>
                        <a:rPr lang="es-ES" sz="600" spc="30">
                          <a:solidFill>
                            <a:srgbClr val="000000"/>
                          </a:solidFill>
                          <a:latin typeface="Bookman Old Style" pitchFamily="1" panose="02020603050405020304"/>
                        </a:rPr>
                        <a:t>ı´n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591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Terrón Sánchez, María Pilar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35"/>
                        </a:spcAft>
                      </a:pPr>
                      <a:r>
                        <a:rPr lang="es-ES" sz="600" spc="0">
                          <a:solidFill>
                            <a:srgbClr val="000000"/>
                          </a:solidFill>
                          <a:latin typeface="Bookman Old Style" pitchFamily="1" panose="02020603050405020304"/>
                        </a:rPr>
                        <a:t>Melatonina: fagocitosis y metabolismo oxidati- vo en heterófilos de streptopelia risoria. Varia- ciones con la edad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55"/>
                        </a:spcBef>
                        <a:spcAft>
                          <a:spcPts val="1410"/>
                        </a:spcAft>
                      </a:pPr>
                      <a:r>
                        <a:rPr lang="es-ES" sz="600" spc="0">
                          <a:solidFill>
                            <a:srgbClr val="000000"/>
                          </a:solidFill>
                          <a:latin typeface="Bookman Old Style" pitchFamily="1" panose="02020603050405020304"/>
                        </a:rPr>
                        <a:t>17/12/2004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730"/>
                        </a:spcAft>
                      </a:pPr>
                      <a:r>
                        <a:rPr lang="es-ES" sz="600" spc="0">
                          <a:solidFill>
                            <a:srgbClr val="000000"/>
                          </a:solidFill>
                          <a:latin typeface="Bookman Old Style" pitchFamily="1" panose="02020603050405020304"/>
                        </a:rPr>
                        <a:t>Rodríguez Moratinos,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Cubero Juánez,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Triptófano, melatonina y ritmos de actividad /inactividad en animales diurnos y niños lac- tantes. Fagocitosis y metabolismo oxidativo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17/12/2004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Barriga Ibars, María Car-</a:t>
                      </a:r>
                      <a:r>
                        <a:rPr lang="es-ES" sz="100">
                          <a:solidFill>
                            <a:srgbClr val="000000"/>
                          </a:solidFill>
                          <a:latin typeface="Arial" pitchFamily="2" panose="02020603050405020304"/>
                        </a:rPr>
                        <a:t> </a:t>
                      </a:r>
                    </a:p>
                    <a:p>
                      <a:pPr marL="91440" marR="0" indent="0" algn="l">
                        <a:lnSpc>
                          <a:spcPts val="700"/>
                        </a:lnSpc>
                        <a:spcBef>
                          <a:spcPts val="0"/>
                        </a:spcBef>
                        <a:spcAft>
                          <a:spcPts val="35"/>
                        </a:spcAft>
                        <a:tabLst>
                          <a:tab algn="l" pos="320040"/>
                          <a:tab algn="r" pos="1143000"/>
                        </a:tabLst>
                      </a:pPr>
                      <a:r>
                        <a:rPr lang="es-ES" sz="600" spc="0">
                          <a:solidFill>
                            <a:srgbClr val="000000"/>
                          </a:solidFill>
                          <a:latin typeface="Bookman Old Style" pitchFamily="1" panose="02020603050405020304"/>
                        </a:rPr>
                        <a:t>men; </a:t>
                      </a: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Morati-</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3030" marR="0" indent="0" algn="l">
                        <a:lnSpc>
                          <a:spcPts val="700"/>
                        </a:lnSpc>
                        <a:spcBef>
                          <a:spcPts val="0"/>
                        </a:spcBef>
                        <a:spcAft>
                          <a:spcPts val="2100"/>
                        </a:spcAft>
                      </a:pPr>
                      <a:r>
                        <a:rPr lang="es-ES" sz="600" spc="0">
                          <a:solidFill>
                            <a:srgbClr val="000000"/>
                          </a:solidFill>
                          <a:latin typeface="Bookman Old Style" pitchFamily="1" panose="02020603050405020304"/>
                        </a:rPr>
                        <a:t>Fernández Galván, Ignacio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
                        </a:spcAft>
                      </a:pPr>
                      <a:r>
                        <a:rPr lang="es-ES" sz="600" spc="0">
                          <a:solidFill>
                            <a:srgbClr val="000000"/>
                          </a:solidFill>
                          <a:latin typeface="Bookman Old Style" pitchFamily="1" panose="02020603050405020304"/>
                        </a:rPr>
                        <a:t>Cálculo de las derivadas de energía libre en di- solución empleando un método quantum me- chanics/molecular mechanics (qm/mm) y la aproximación del campo medio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90"/>
                        </a:spcAft>
                      </a:pPr>
                      <a:r>
                        <a:rPr lang="es-ES" sz="600" spc="0">
                          <a:solidFill>
                            <a:srgbClr val="000000"/>
                          </a:solidFill>
                          <a:latin typeface="Bookman Old Style" pitchFamily="1" panose="02020603050405020304"/>
                        </a:rPr>
                        <a:t>21/12/2004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10"/>
                        </a:spcAft>
                      </a:pPr>
                      <a:r>
                        <a:rPr lang="es-ES" sz="600" spc="10">
                          <a:solidFill>
                            <a:srgbClr val="000000"/>
                          </a:solidFill>
                          <a:latin typeface="Bookman Old Style" pitchFamily="1" panose="02020603050405020304"/>
                        </a:rPr>
                        <a:t>Aguilar Espinosa, Manuel Ángel; Olivares del Valle, Francisco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00"/>
                        </a:spcAft>
                      </a:pPr>
                      <a:r>
                        <a:rPr lang="es-ES" sz="600" spc="0">
                          <a:solidFill>
                            <a:srgbClr val="000000"/>
                          </a:solidFill>
                          <a:latin typeface="Bookman Old Style" pitchFamily="1" panose="02020603050405020304"/>
                        </a:rPr>
                        <a:t>Sabio Buzo, Guadalupe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705"/>
                        </a:spcAft>
                      </a:pPr>
                      <a:r>
                        <a:rPr lang="es-ES" sz="600" spc="0">
                          <a:solidFill>
                            <a:srgbClr val="000000"/>
                          </a:solidFill>
                          <a:latin typeface="Bookman Old Style" pitchFamily="1" panose="02020603050405020304"/>
                        </a:rPr>
                        <a:t>Estudio de la interacción de la sapk3 con pro- teínas que contienen dominios pdz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31/03/2005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Centeno Velázquez, Fran-</a:t>
                      </a:r>
                      <a:r>
                        <a:rPr lang="es-ES" sz="100">
                          <a:solidFill>
                            <a:srgbClr val="000000"/>
                          </a:solidFill>
                          <a:latin typeface="Arial" pitchFamily="2" panose="02020603050405020304"/>
                        </a:rPr>
                        <a:t> </a:t>
                      </a:r>
                    </a:p>
                    <a:p>
                      <a:pPr marL="91440" marR="0" indent="0" algn="l">
                        <a:lnSpc>
                          <a:spcPts val="700"/>
                        </a:lnSpc>
                        <a:spcBef>
                          <a:spcPts val="0"/>
                        </a:spcBef>
                        <a:spcAft>
                          <a:spcPts val="10"/>
                        </a:spcAft>
                        <a:tabLst>
                          <a:tab algn="l" pos="365760"/>
                          <a:tab algn="r" pos="1143000"/>
                        </a:tabLst>
                      </a:pPr>
                      <a:r>
                        <a:rPr lang="es-ES" sz="600" spc="0">
                          <a:solidFill>
                            <a:srgbClr val="000000"/>
                          </a:solidFill>
                          <a:latin typeface="Bookman Old Style" pitchFamily="1" panose="02020603050405020304"/>
                        </a:rPr>
                        <a:t>cisco; </a:t>
                      </a:r>
                      <a:r>
                        <a:rPr lang="es-ES" sz="600" spc="0">
                          <a:solidFill>
                            <a:srgbClr val="000000"/>
                          </a:solidFill>
                          <a:latin typeface="Bookman Old Style" pitchFamily="1" panose="02020603050405020304"/>
                        </a:rPr>
                        <a:t>Cuenda </a:t>
                      </a:r>
                      <a:r>
                        <a:rPr lang="es-ES" sz="600" spc="0">
                          <a:solidFill>
                            <a:srgbClr val="000000"/>
                          </a:solidFill>
                          <a:latin typeface="Bookman Old Style" pitchFamily="1" panose="02020603050405020304"/>
                        </a:rPr>
                        <a:t>Méndez, </a:t>
                      </a:r>
                      <a:br/>
                      <a:r>
                        <a:rPr lang="es-ES" sz="600" spc="0">
                          <a:solidFill>
                            <a:srgbClr val="000000"/>
                          </a:solidFill>
                          <a:latin typeface="Bookman Old Style" pitchFamily="1" panose="02020603050405020304"/>
                        </a:rPr>
                        <a:t>Ana Isabel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4470">
                <a:tc>
                  <a:txBody>
                    <a:bodyPr vert="horz" anchor="t"/>
                    <a:lstStyle/>
                    <a:p>
                      <a:pPr marL="113030" marR="0" indent="0" algn="l">
                        <a:lnSpc>
                          <a:spcPts val="700"/>
                        </a:lnSpc>
                        <a:spcBef>
                          <a:spcPts val="0"/>
                        </a:spcBef>
                        <a:spcAft>
                          <a:spcPts val="780"/>
                        </a:spcAft>
                      </a:pPr>
                      <a:r>
                        <a:rPr lang="es-ES" sz="600" spc="0">
                          <a:solidFill>
                            <a:srgbClr val="000000"/>
                          </a:solidFill>
                          <a:latin typeface="Bookman Old Style" pitchFamily="1" panose="02020603050405020304"/>
                        </a:rPr>
                        <a:t>Sánchez Calderón, Hortensia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85"/>
                        </a:spcAft>
                      </a:pPr>
                      <a:r>
                        <a:rPr lang="es-ES" sz="600" spc="0">
                          <a:solidFill>
                            <a:srgbClr val="000000"/>
                          </a:solidFill>
                          <a:latin typeface="Bookman Old Style" pitchFamily="1" panose="02020603050405020304"/>
                        </a:rPr>
                        <a:t>Diferenciación de los elementos vestibulares y cocleares del oído interno de vertebrados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770"/>
                        </a:spcAft>
                      </a:pPr>
                      <a:r>
                        <a:rPr lang="es-ES" sz="600" spc="0">
                          <a:solidFill>
                            <a:srgbClr val="000000"/>
                          </a:solidFill>
                          <a:latin typeface="Bookman Old Style" pitchFamily="1" panose="02020603050405020304"/>
                        </a:rPr>
                        <a:t>14/04/2005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85"/>
                        </a:spcAft>
                      </a:pPr>
                      <a:r>
                        <a:rPr lang="es-ES" sz="600" spc="0">
                          <a:solidFill>
                            <a:srgbClr val="000000"/>
                          </a:solidFill>
                          <a:latin typeface="Bookman Old Style" pitchFamily="1" panose="02020603050405020304"/>
                        </a:rPr>
                        <a:t>Martín Partido, Gervasio; Hidalgo Sánchez, Matías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Gutiérrez Martín, María Yolanda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Estrés oxidativo en células excitables. Implica- ciones en la regulación de la homeostasis del calcio intracelular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08/07/2005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0"/>
                        </a:spcAft>
                      </a:pPr>
                      <a:r>
                        <a:rPr lang="es-ES" sz="600" spc="15">
                          <a:solidFill>
                            <a:srgbClr val="000000"/>
                          </a:solidFill>
                          <a:latin typeface="Bookman Old Style" pitchFamily="1" panose="02020603050405020304"/>
                        </a:rPr>
                        <a:t>Martín Romero, Francisco Javier; Henao Dávila, Fer-nando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30"/>
                        </a:spcAft>
                      </a:pPr>
                      <a:r>
                        <a:rPr lang="es-ES" sz="600" spc="0">
                          <a:solidFill>
                            <a:srgbClr val="000000"/>
                          </a:solidFill>
                          <a:latin typeface="Bookman Old Style" pitchFamily="1" panose="02020603050405020304"/>
                        </a:rPr>
                        <a:t>Galán González, Carlos Alberto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700"/>
                        </a:lnSpc>
                        <a:spcBef>
                          <a:spcPts val="0"/>
                        </a:spcBef>
                        <a:spcAft>
                          <a:spcPts val="0"/>
                        </a:spcAft>
                        <a:tabLst>
                          <a:tab algn="l" pos="777240"/>
                          <a:tab algn="l" pos="1280160"/>
                          <a:tab algn="l" pos="1463040"/>
                          <a:tab algn="r" pos="1965960"/>
                        </a:tabLst>
                      </a:pPr>
                      <a:r>
                        <a:rPr lang="es-ES" sz="600" spc="0">
                          <a:solidFill>
                            <a:srgbClr val="000000"/>
                          </a:solidFill>
                          <a:latin typeface="Bookman Old Style" pitchFamily="1" panose="02020603050405020304"/>
                        </a:rPr>
                        <a:t>Termodinámica </a:t>
                      </a:r>
                      <a:r>
                        <a:rPr lang="es-ES" sz="600" spc="0">
                          <a:solidFill>
                            <a:srgbClr val="000000"/>
                          </a:solidFill>
                          <a:latin typeface="Bookman Old Style" pitchFamily="1" panose="02020603050405020304"/>
                        </a:rPr>
                        <a:t>molecular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la </a:t>
                      </a:r>
                      <a:r>
                        <a:rPr lang="es-ES" sz="600" spc="0">
                          <a:solidFill>
                            <a:srgbClr val="000000"/>
                          </a:solidFill>
                          <a:latin typeface="Bookman Old Style" pitchFamily="1" panose="02020603050405020304"/>
                        </a:rPr>
                        <a:t>interfase </a:t>
                      </a:r>
                    </a:p>
                    <a:p>
                      <a:pPr marL="91440" marR="68580" indent="0" algn="just">
                        <a:lnSpc>
                          <a:spcPts val="700"/>
                        </a:lnSpc>
                        <a:spcBef>
                          <a:spcPts val="5"/>
                        </a:spcBef>
                        <a:spcAft>
                          <a:spcPts val="35"/>
                        </a:spcAft>
                      </a:pPr>
                      <a:r>
                        <a:rPr lang="es-ES" sz="600" spc="0">
                          <a:solidFill>
                            <a:srgbClr val="000000"/>
                          </a:solidFill>
                          <a:latin typeface="Bookman Old Style" pitchFamily="1" panose="02020603050405020304"/>
                        </a:rPr>
                        <a:t>líquido-vapor de fluidos lennard-jones. Aplica- ciones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21/07/2005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Cuadros Blázquez, </a:t>
                      </a:r>
                      <a:r>
                        <a:rPr lang="es-ES" sz="600" spc="0">
                          <a:solidFill>
                            <a:srgbClr val="000000"/>
                          </a:solidFill>
                          <a:latin typeface="Bookman Old Style" pitchFamily="1" panose="02020603050405020304"/>
                        </a:rPr>
                        <a:t>Fran-</a:t>
                      </a:r>
                      <a:r>
                        <a:rPr lang="es-ES" sz="100">
                          <a:solidFill>
                            <a:srgbClr val="000000"/>
                          </a:solidFill>
                          <a:latin typeface="Arial" pitchFamily="2" panose="02020603050405020304"/>
                        </a:rPr>
                        <a:t> </a:t>
                      </a:r>
                    </a:p>
                    <a:p>
                      <a:pPr marL="91440" marR="0" indent="0" algn="l">
                        <a:lnSpc>
                          <a:spcPts val="700"/>
                        </a:lnSpc>
                        <a:spcBef>
                          <a:spcPts val="0"/>
                        </a:spcBef>
                        <a:spcAft>
                          <a:spcPts val="35"/>
                        </a:spcAft>
                      </a:pPr>
                      <a:r>
                        <a:rPr lang="es-ES" sz="600" spc="0">
                          <a:solidFill>
                            <a:srgbClr val="000000"/>
                          </a:solidFill>
                          <a:latin typeface="Bookman Old Style" pitchFamily="1" panose="02020603050405020304"/>
                        </a:rPr>
                        <a:t>cisco; Mulero Díaz, Ángel Anastasio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3030" marR="0" indent="0" algn="l">
                        <a:lnSpc>
                          <a:spcPts val="700"/>
                        </a:lnSpc>
                        <a:spcBef>
                          <a:spcPts val="0"/>
                        </a:spcBef>
                        <a:spcAft>
                          <a:spcPts val="1455"/>
                        </a:spcAft>
                      </a:pPr>
                      <a:r>
                        <a:rPr lang="es-ES" sz="600" spc="0">
                          <a:solidFill>
                            <a:srgbClr val="000000"/>
                          </a:solidFill>
                          <a:latin typeface="Bookman Old Style" pitchFamily="1" panose="02020603050405020304"/>
                        </a:rPr>
                        <a:t>Costillo Borrego, Emilio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25">
                          <a:solidFill>
                            <a:srgbClr val="000000"/>
                          </a:solidFill>
                          <a:latin typeface="Bookman Old Style" pitchFamily="1" panose="02020603050405020304"/>
                        </a:rPr>
                        <a:t>Biología y conservación de las poblaciones de buitre negro (aegypius monadeus) en Extrema- dura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40"/>
                        </a:spcAft>
                      </a:pPr>
                      <a:r>
                        <a:rPr lang="es-ES" sz="600" spc="0">
                          <a:solidFill>
                            <a:srgbClr val="000000"/>
                          </a:solidFill>
                          <a:latin typeface="Bookman Old Style" pitchFamily="1" panose="02020603050405020304"/>
                        </a:rPr>
                        <a:t>22/07/2005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735"/>
                        </a:spcAft>
                      </a:pPr>
                      <a:r>
                        <a:rPr lang="es-ES" sz="600" spc="30">
                          <a:solidFill>
                            <a:srgbClr val="000000"/>
                          </a:solidFill>
                          <a:latin typeface="Bookman Old Style" pitchFamily="1" panose="02020603050405020304"/>
                        </a:rPr>
                        <a:t>Corbacho Amado, Casimi-ro; Morán López, Ricardo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8460">
                <a:tc>
                  <a:txBody>
                    <a:bodyPr vert="horz" anchor="t"/>
                    <a:lstStyle/>
                    <a:p>
                      <a:pPr marL="113030" marR="0" indent="0" algn="l">
                        <a:lnSpc>
                          <a:spcPts val="700"/>
                        </a:lnSpc>
                        <a:spcBef>
                          <a:spcPts val="0"/>
                        </a:spcBef>
                        <a:spcAft>
                          <a:spcPts val="2100"/>
                        </a:spcAft>
                      </a:pPr>
                      <a:r>
                        <a:rPr lang="es-ES" sz="600" spc="0">
                          <a:solidFill>
                            <a:srgbClr val="000000"/>
                          </a:solidFill>
                          <a:latin typeface="Bookman Old Style" pitchFamily="1" panose="02020603050405020304"/>
                        </a:rPr>
                        <a:t>Tabla Sevillano, Rafael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Identificación y caracterización molecular y tecnológica de cepas autóctonas de lactococcus lactis subsp. Lactis para la elaboración de que-</a:t>
                      </a:r>
                      <a:r>
                        <a:rPr lang="es-ES" sz="600" spc="0">
                          <a:solidFill>
                            <a:srgbClr val="000000"/>
                          </a:solidFill>
                          <a:latin typeface="Bookman Old Style" pitchFamily="1" panose="02020603050405020304"/>
                        </a:rPr>
                        <a:t>so de ibores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85"/>
                        </a:spcAft>
                      </a:pPr>
                      <a:r>
                        <a:rPr lang="es-ES" sz="600" spc="0">
                          <a:solidFill>
                            <a:srgbClr val="000000"/>
                          </a:solidFill>
                          <a:latin typeface="Bookman Old Style" pitchFamily="1" panose="02020603050405020304"/>
                        </a:rPr>
                        <a:t>28/10/2005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405"/>
                        </a:spcAft>
                      </a:pPr>
                      <a:r>
                        <a:rPr lang="es-ES" sz="600" spc="35">
                          <a:solidFill>
                            <a:srgbClr val="000000"/>
                          </a:solidFill>
                          <a:latin typeface="Bookman Old Style" pitchFamily="1" panose="02020603050405020304"/>
                        </a:rPr>
                        <a:t>Rebollo Feria, JoséEmilio; Roa Ojalvo, Isidro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Marzal Reynolds, Alfonso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70"/>
                        </a:spcBef>
                        <a:spcAft>
                          <a:spcPts val="0"/>
                        </a:spcAft>
                      </a:pPr>
                      <a:r>
                        <a:rPr lang="es-ES" sz="600" spc="0">
                          <a:solidFill>
                            <a:srgbClr val="000000"/>
                          </a:solidFill>
                          <a:latin typeface="Bookman Old Style" pitchFamily="1" panose="02020603050405020304"/>
                        </a:rPr>
                        <a:t>Senescencia, parasitismo, inmunidad y éxito re- procutor en el avión común (delinchón urbica linneo 1758)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25/11/2005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155"/>
                        </a:spcBef>
                        <a:spcAft>
                          <a:spcPts val="710"/>
                        </a:spcAft>
                      </a:pPr>
                      <a:r>
                        <a:rPr lang="es-ES" sz="600" spc="30">
                          <a:solidFill>
                            <a:srgbClr val="000000"/>
                          </a:solidFill>
                          <a:latin typeface="Bookman Old Style" pitchFamily="1" panose="02020603050405020304"/>
                        </a:rPr>
                        <a:t>Lope Rebollo, Florentino De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30"/>
                        </a:spcAft>
                      </a:pPr>
                      <a:r>
                        <a:rPr lang="es-ES" sz="600" spc="0">
                          <a:solidFill>
                            <a:srgbClr val="000000"/>
                          </a:solidFill>
                          <a:latin typeface="Bookman Old Style" pitchFamily="1" panose="02020603050405020304"/>
                        </a:rPr>
                        <a:t>Rufo Bazaga, María Jesús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35"/>
                        </a:spcAft>
                      </a:pPr>
                      <a:r>
                        <a:rPr lang="es-ES" sz="600" spc="0">
                          <a:solidFill>
                            <a:srgbClr val="000000"/>
                          </a:solidFill>
                          <a:latin typeface="Bookman Old Style" pitchFamily="1" panose="02020603050405020304"/>
                        </a:rPr>
                        <a:t>Análisis bayesiano de mixturas de distribucio- nes de la familia exponencial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13/12/2005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Jiménez, </a:t>
                      </a:r>
                      <a:r>
                        <a:rPr lang="es-ES" sz="600" spc="0">
                          <a:solidFill>
                            <a:srgbClr val="000000"/>
                          </a:solidFill>
                          <a:latin typeface="Bookman Old Style" pitchFamily="1" panose="02020603050405020304"/>
                        </a:rPr>
                        <a:t>Jacinto </a:t>
                      </a:r>
                    </a:p>
                    <a:p>
                      <a:pPr marL="91440" marR="0" indent="0" algn="l">
                        <a:lnSpc>
                          <a:spcPts val="700"/>
                        </a:lnSpc>
                        <a:spcBef>
                          <a:spcPts val="0"/>
                        </a:spcBef>
                        <a:spcAft>
                          <a:spcPts val="35"/>
                        </a:spcAft>
                        <a:tabLst>
                          <a:tab algn="l" pos="457200"/>
                          <a:tab algn="r" pos="1143000"/>
                        </a:tabLst>
                      </a:pPr>
                      <a:r>
                        <a:rPr lang="es-ES" sz="600" spc="0">
                          <a:solidFill>
                            <a:srgbClr val="000000"/>
                          </a:solidFill>
                          <a:latin typeface="Bookman Old Style" pitchFamily="1" panose="02020603050405020304"/>
                        </a:rPr>
                        <a:t>Ramón; </a:t>
                      </a:r>
                      <a:r>
                        <a:rPr lang="es-ES" sz="600" spc="0">
                          <a:solidFill>
                            <a:srgbClr val="000000"/>
                          </a:solidFill>
                          <a:latin typeface="Bookman Old Style" pitchFamily="1" panose="02020603050405020304"/>
                        </a:rPr>
                        <a:t>Pérez </a:t>
                      </a:r>
                      <a:r>
                        <a:rPr lang="es-ES" sz="600" spc="0">
                          <a:solidFill>
                            <a:srgbClr val="000000"/>
                          </a:solidFill>
                          <a:latin typeface="Bookman Old Style" pitchFamily="1" panose="02020603050405020304"/>
                        </a:rPr>
                        <a:t>Sánchez, </a:t>
                      </a:r>
                      <a:br/>
                      <a:r>
                        <a:rPr lang="es-ES" sz="600" spc="0">
                          <a:solidFill>
                            <a:srgbClr val="000000"/>
                          </a:solidFill>
                          <a:latin typeface="Bookman Old Style" pitchFamily="1" panose="02020603050405020304"/>
                        </a:rPr>
                        <a:t>Carlos Javier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4470">
                <a:tc>
                  <a:txBody>
                    <a:bodyPr vert="horz" anchor="t"/>
                    <a:lstStyle/>
                    <a:p>
                      <a:pPr marL="113030" marR="0" indent="0" algn="l">
                        <a:lnSpc>
                          <a:spcPts val="700"/>
                        </a:lnSpc>
                        <a:spcBef>
                          <a:spcPts val="0"/>
                        </a:spcBef>
                        <a:spcAft>
                          <a:spcPts val="730"/>
                        </a:spcAft>
                      </a:pPr>
                      <a:r>
                        <a:rPr lang="es-ES" sz="600" spc="0">
                          <a:solidFill>
                            <a:srgbClr val="000000"/>
                          </a:solidFill>
                          <a:latin typeface="Bookman Old Style" pitchFamily="1" panose="02020603050405020304"/>
                        </a:rPr>
                        <a:t>Fernández Timón, Alfonso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30">
                          <a:solidFill>
                            <a:srgbClr val="000000"/>
                          </a:solidFill>
                          <a:latin typeface="Bookman Old Style" pitchFamily="1" panose="02020603050405020304"/>
                        </a:rPr>
                        <a:t>Aplicación de la técnica de simulación por monte carlo a la detección de partículas alfa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715"/>
                        </a:spcAft>
                      </a:pPr>
                      <a:r>
                        <a:rPr lang="es-ES" sz="600" spc="0">
                          <a:solidFill>
                            <a:srgbClr val="000000"/>
                          </a:solidFill>
                          <a:latin typeface="Bookman Old Style" pitchFamily="1" panose="02020603050405020304"/>
                        </a:rPr>
                        <a:t>16/12/2005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Jurado </a:t>
                      </a:r>
                      <a:r>
                        <a:rPr lang="es-ES" sz="600" spc="0">
                          <a:solidFill>
                            <a:srgbClr val="000000"/>
                          </a:solidFill>
                          <a:latin typeface="Bookman Old Style" pitchFamily="1" panose="02020603050405020304"/>
                        </a:rPr>
                        <a:t>Vargas, </a:t>
                      </a:r>
                      <a:r>
                        <a:rPr lang="es-ES" sz="600" spc="0">
                          <a:solidFill>
                            <a:srgbClr val="000000"/>
                          </a:solidFill>
                          <a:latin typeface="Bookman Old Style" pitchFamily="1" panose="02020603050405020304"/>
                        </a:rPr>
                        <a:t>Miguel; </a:t>
                      </a:r>
                    </a:p>
                    <a:p>
                      <a:pPr marL="91440" marR="0" indent="0" algn="l">
                        <a:lnSpc>
                          <a:spcPts val="700"/>
                        </a:lnSpc>
                        <a:spcBef>
                          <a:spcPts val="5"/>
                        </a:spcBef>
                        <a:spcAft>
                          <a:spcPts val="10"/>
                        </a:spcAft>
                      </a:pPr>
                      <a:r>
                        <a:rPr lang="es-ES" sz="600" spc="0">
                          <a:solidFill>
                            <a:srgbClr val="000000"/>
                          </a:solidFill>
                          <a:latin typeface="Bookman Old Style" pitchFamily="1" panose="02020603050405020304"/>
                        </a:rPr>
                        <a:t>Martín Sánchez, Alejandro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Riola Macías, José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20">
                          <a:solidFill>
                            <a:srgbClr val="000000"/>
                          </a:solidFill>
                          <a:latin typeface="Bookman Old Style" pitchFamily="1" panose="02020603050405020304"/>
                        </a:rPr>
                        <a:t>Relación entre la hiperestructura de replica- ción, la segregación cromosómica y la división celular en escherichia coli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16/12/2005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30">
                          <a:solidFill>
                            <a:srgbClr val="000000"/>
                          </a:solidFill>
                          <a:latin typeface="Bookman Old Style" pitchFamily="1" panose="02020603050405020304"/>
                        </a:rPr>
                        <a:t>Jiménez Sánchez, Alfonso; Guzm´an Cabañas, María Elena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113030" marR="0" indent="0" algn="l">
                        <a:lnSpc>
                          <a:spcPts val="700"/>
                        </a:lnSpc>
                        <a:spcBef>
                          <a:spcPts val="0"/>
                        </a:spcBef>
                        <a:spcAft>
                          <a:spcPts val="730"/>
                        </a:spcAft>
                      </a:pPr>
                      <a:r>
                        <a:rPr lang="es-ES" sz="600" spc="0">
                          <a:solidFill>
                            <a:srgbClr val="000000"/>
                          </a:solidFill>
                          <a:latin typeface="Bookman Old Style" pitchFamily="1" panose="02020603050405020304"/>
                        </a:rPr>
                        <a:t>Giraldo Ramos, Esther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91440" indent="0" algn="just">
                        <a:lnSpc>
                          <a:spcPts val="700"/>
                        </a:lnSpc>
                        <a:spcBef>
                          <a:spcPts val="0"/>
                        </a:spcBef>
                        <a:spcAft>
                          <a:spcPts val="20"/>
                        </a:spcAft>
                      </a:pPr>
                      <a:r>
                        <a:rPr lang="es-ES" sz="600" spc="0">
                          <a:solidFill>
                            <a:srgbClr val="000000"/>
                          </a:solidFill>
                          <a:latin typeface="Bookman Old Style" pitchFamily="1" panose="02020603050405020304"/>
                        </a:rPr>
                        <a:t>Caracterización morfológica y molecular de va- riedades de higuera (ficus carica l.)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720"/>
                        </a:spcAft>
                      </a:pPr>
                      <a:r>
                        <a:rPr lang="es-ES" sz="600" spc="0">
                          <a:solidFill>
                            <a:srgbClr val="000000"/>
                          </a:solidFill>
                          <a:latin typeface="Bookman Old Style" pitchFamily="1" panose="02020603050405020304"/>
                        </a:rPr>
                        <a:t>20/12/2005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0" indent="0" algn="l">
                        <a:lnSpc>
                          <a:spcPts val="700"/>
                        </a:lnSpc>
                        <a:spcBef>
                          <a:spcPts val="0"/>
                        </a:spcBef>
                        <a:spcAft>
                          <a:spcPts val="35"/>
                        </a:spcAft>
                      </a:pPr>
                      <a:r>
                        <a:rPr lang="es-ES" sz="600" spc="0">
                          <a:solidFill>
                            <a:srgbClr val="000000"/>
                          </a:solidFill>
                          <a:latin typeface="Bookman Old Style" pitchFamily="1" panose="02020603050405020304"/>
                        </a:rPr>
                        <a:t>Lopez Corrales, Margarita; Hormaza Urroz, Iñaki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1920">
                <a:tc gridSpan="4">
                  <a:txBody>
                    <a:bodyPr vert="horz" anchor="t"/>
                    <a:lstStyle/>
                    <a:p>
                      <a:pPr marL="3884930" marR="0" indent="0" algn="l">
                        <a:lnSpc>
                          <a:spcPts val="900"/>
                        </a:lnSpc>
                        <a:spcBef>
                          <a:spcPts val="0"/>
                        </a:spcBef>
                        <a:spcAft>
                          <a:spcPts val="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5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10160" rIns="0" bIns="0" anchor="t"/>
          <a:lstStyle/>
          <a:p>
            <a:pPr marL="0" marR="0" indent="0" algn="l">
              <a:lnSpc>
                <a:spcPts val="1400"/>
              </a:lnSpc>
              <a:spcAft>
                <a:spcPts val="60"/>
              </a:spcAft>
              <a:tabLst>
                <a:tab algn="l" pos="5212080"/>
              </a:tabLst>
            </a:pPr>
            <a:r>
              <a:rPr lang="es-ES" sz="1150" spc="-25">
                <a:solidFill>
                  <a:srgbClr val="000000"/>
                </a:solidFill>
                <a:latin typeface="Bookman Old Style" pitchFamily="1" panose="02020603050405020304"/>
              </a:rPr>
              <a:t>6. Estudiantes </a:t>
            </a:r>
            <a:r>
              <a:rPr lang="es-ES" sz="1150" spc="-25">
                <a:solidFill>
                  <a:srgbClr val="000000"/>
                </a:solidFill>
                <a:latin typeface="Arial" pitchFamily="2" panose="02020603050405020304"/>
              </a:rPr>
              <a:t>231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292735">
                <a:tc>
                  <a:txBody>
                    <a:bodyPr vert="horz" anchor="t"/>
                    <a:lstStyle/>
                    <a:p>
                      <a:pPr marL="113030" marR="0" indent="0" algn="l">
                        <a:lnSpc>
                          <a:spcPts val="700"/>
                        </a:lnSpc>
                        <a:spcBef>
                          <a:spcPts val="255"/>
                        </a:spcBef>
                        <a:spcAft>
                          <a:spcPts val="1305"/>
                        </a:spcAft>
                      </a:pPr>
                      <a:r>
                        <a:rPr lang="es-ES" sz="600" spc="0">
                          <a:solidFill>
                            <a:srgbClr val="000000"/>
                          </a:solidFill>
                          <a:latin typeface="Bookman Old Style" pitchFamily="1" panose="02020603050405020304"/>
                        </a:rPr>
                        <a:t>Miguel Lasobras, Eva María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68580" indent="0" algn="just">
                        <a:lnSpc>
                          <a:spcPts val="700"/>
                        </a:lnSpc>
                        <a:spcBef>
                          <a:spcPts val="220"/>
                        </a:spcBef>
                        <a:spcAft>
                          <a:spcPts val="0"/>
                        </a:spcAft>
                      </a:pPr>
                      <a:r>
                        <a:rPr lang="es-ES" sz="600" spc="10">
                          <a:solidFill>
                            <a:srgbClr val="000000"/>
                          </a:solidFill>
                          <a:latin typeface="Bookman Old Style" pitchFamily="1" panose="02020603050405020304"/>
                        </a:rPr>
                        <a:t>Estudio del estre´s oxidativo en ovocitos huma- nos durante su manipulacio´n para fertilizacio´n in vitro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70"/>
                        </a:spcBef>
                        <a:spcAft>
                          <a:spcPts val="1290"/>
                        </a:spcAft>
                      </a:pPr>
                      <a:r>
                        <a:rPr lang="es-ES" sz="600" spc="0">
                          <a:solidFill>
                            <a:srgbClr val="000000"/>
                          </a:solidFill>
                          <a:latin typeface="Bookman Old Style" pitchFamily="1" panose="02020603050405020304"/>
                        </a:rPr>
                        <a:t>10/02/2006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91440" marR="0" indent="0" algn="l">
                        <a:lnSpc>
                          <a:spcPts val="700"/>
                        </a:lnSpc>
                        <a:spcBef>
                          <a:spcPts val="245"/>
                        </a:spcBef>
                        <a:spcAft>
                          <a:spcPts val="0"/>
                        </a:spcAft>
                      </a:pPr>
                      <a:r>
                        <a:rPr lang="es-ES" sz="600" spc="0">
                          <a:solidFill>
                            <a:srgbClr val="000000"/>
                          </a:solidFill>
                          <a:latin typeface="Bookman Old Style" pitchFamily="1" panose="02020603050405020304"/>
                        </a:rPr>
                        <a:t>Martín Romero, Francisco Javier; Álvarez Miguel, Ig-</a:t>
                      </a:r>
                      <a:r>
                        <a:rPr lang="es-ES" sz="100">
                          <a:solidFill>
                            <a:srgbClr val="000000"/>
                          </a:solidFill>
                          <a:latin typeface="Bookman Old Style" pitchFamily="1" panose="02020603050405020304"/>
                        </a:rPr>
                        <a:t> </a:t>
                      </a:r>
                    </a:p>
                    <a:p>
                      <a:pPr marL="91440" marR="0" indent="0" algn="l">
                        <a:lnSpc>
                          <a:spcPts val="600"/>
                        </a:lnSpc>
                        <a:spcBef>
                          <a:spcPts val="0"/>
                        </a:spcBef>
                        <a:spcAft>
                          <a:spcPts val="0"/>
                        </a:spcAft>
                        <a:tabLst>
                          <a:tab algn="r" pos="1143000"/>
                        </a:tabLst>
                      </a:pPr>
                      <a:r>
                        <a:rPr lang="es-ES" sz="600" spc="0">
                          <a:solidFill>
                            <a:srgbClr val="000000"/>
                          </a:solidFill>
                          <a:latin typeface="Bookman Old Style" pitchFamily="1" panose="02020603050405020304"/>
                        </a:rPr>
                        <a:t>nacio Santiago; </a:t>
                      </a:r>
                      <a:r>
                        <a:rPr lang="es-ES" sz="600" spc="0">
                          <a:solidFill>
                            <a:srgbClr val="000000"/>
                          </a:solidFill>
                          <a:latin typeface="Bookman Old Style" pitchFamily="1" panose="02020603050405020304"/>
                        </a:rPr>
                        <a:t>González </a:t>
                      </a:r>
                    </a:p>
                  </a:txBody>
                  <a:tcPr anchor="t"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0"/>
                        </a:spcAft>
                      </a:pPr>
                      <a:r>
                        <a:rPr lang="es-ES" sz="600" spc="0">
                          <a:solidFill>
                            <a:srgbClr val="000000"/>
                          </a:solidFill>
                          <a:latin typeface="Bookman Old Style" pitchFamily="1" panose="02020603050405020304"/>
                        </a:rPr>
                        <a:t>Carrera, Ernesto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160"/>
                        </a:spcBef>
                        <a:spcAft>
                          <a:spcPts val="2125"/>
                        </a:spcAft>
                      </a:pPr>
                      <a:r>
                        <a:rPr lang="es-ES" sz="600" spc="0">
                          <a:solidFill>
                            <a:srgbClr val="000000"/>
                          </a:solidFill>
                          <a:latin typeface="Bookman Old Style" pitchFamily="1" panose="02020603050405020304"/>
                        </a:rPr>
                        <a:t>Valera Martín, Elvira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5"/>
                        </a:spcBef>
                        <a:spcAft>
                          <a:spcPts val="35"/>
                        </a:spcAft>
                      </a:pPr>
                      <a:r>
                        <a:rPr lang="es-ES" sz="600" spc="0">
                          <a:solidFill>
                            <a:srgbClr val="000000"/>
                          </a:solidFill>
                          <a:latin typeface="Bookman Old Style" pitchFamily="1" panose="02020603050405020304"/>
                        </a:rPr>
                        <a:t>Estudio de la neuroproteccio´n por trímeros de n-alquilglicina frente a excitotoxicidad y neu- rodegeneracio´n mediada por la proteína ami-loidea: mecanismos de accio´n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5"/>
                        </a:spcBef>
                        <a:spcAft>
                          <a:spcPts val="2110"/>
                        </a:spcAft>
                      </a:pPr>
                      <a:r>
                        <a:rPr lang="es-ES" sz="600" spc="0">
                          <a:solidFill>
                            <a:srgbClr val="000000"/>
                          </a:solidFill>
                          <a:latin typeface="Bookman Old Style" pitchFamily="1" panose="02020603050405020304"/>
                        </a:rPr>
                        <a:t>23/02/2006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1430"/>
                        </a:spcAft>
                      </a:pPr>
                      <a:r>
                        <a:rPr lang="es-ES" sz="600" spc="30">
                          <a:solidFill>
                            <a:srgbClr val="000000"/>
                          </a:solidFill>
                          <a:latin typeface="Bookman Old Style" pitchFamily="1" panose="02020603050405020304"/>
                        </a:rPr>
                        <a:t>Merino Fernández, Jaime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80"/>
                        </a:spcAft>
                      </a:pPr>
                      <a:r>
                        <a:rPr lang="es-ES" sz="600" spc="0">
                          <a:solidFill>
                            <a:srgbClr val="000000"/>
                          </a:solidFill>
                          <a:latin typeface="Bookman Old Style" pitchFamily="1" panose="02020603050405020304"/>
                        </a:rPr>
                        <a:t>Sepúlveda Justo, María Rosario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Análisis de la localizacio´n y funcio´n de bombas de calcio y de sus isoformas en cerebelo adulto y en desarrollo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31/03/2006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685"/>
                        </a:spcAft>
                      </a:pPr>
                      <a:r>
                        <a:rPr lang="es-ES" sz="600" spc="40">
                          <a:solidFill>
                            <a:srgbClr val="000000"/>
                          </a:solidFill>
                          <a:latin typeface="Bookman Old Style" pitchFamily="1" panose="02020603050405020304"/>
                        </a:rPr>
                        <a:t>Hidalgo Sánchez, Matías; Mata Durán, Ana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4470">
                <a:tc>
                  <a:txBody>
                    <a:bodyPr vert="horz" anchor="t"/>
                    <a:lstStyle/>
                    <a:p>
                      <a:pPr marL="113030" marR="0" indent="0" algn="l">
                        <a:lnSpc>
                          <a:spcPts val="700"/>
                        </a:lnSpc>
                        <a:spcBef>
                          <a:spcPts val="0"/>
                        </a:spcBef>
                        <a:spcAft>
                          <a:spcPts val="740"/>
                        </a:spcAft>
                      </a:pPr>
                      <a:r>
                        <a:rPr lang="es-ES" sz="600" spc="0">
                          <a:solidFill>
                            <a:srgbClr val="000000"/>
                          </a:solidFill>
                          <a:latin typeface="Bookman Old Style" pitchFamily="1" panose="02020603050405020304"/>
                        </a:rPr>
                        <a:t>Álvarez Sánchez, Amelia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160"/>
                        </a:spcBef>
                        <a:spcAft>
                          <a:spcPts val="730"/>
                        </a:spcAft>
                      </a:pPr>
                      <a:r>
                        <a:rPr lang="es-ES" sz="600" spc="0">
                          <a:solidFill>
                            <a:srgbClr val="000000"/>
                          </a:solidFill>
                          <a:latin typeface="Bookman Old Style" pitchFamily="1" panose="02020603050405020304"/>
                        </a:rPr>
                        <a:t>Esquemas de algebras y sus representaciones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5"/>
                        </a:spcBef>
                        <a:spcAft>
                          <a:spcPts val="715"/>
                        </a:spcAft>
                      </a:pPr>
                      <a:r>
                        <a:rPr lang="es-ES" sz="600" spc="0">
                          <a:solidFill>
                            <a:srgbClr val="000000"/>
                          </a:solidFill>
                          <a:latin typeface="Bookman Old Style" pitchFamily="1" panose="02020603050405020304"/>
                        </a:rPr>
                        <a:t>07/06/2006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35"/>
                        </a:spcAft>
                      </a:pPr>
                      <a:r>
                        <a:rPr lang="es-ES" sz="600" spc="0">
                          <a:solidFill>
                            <a:srgbClr val="000000"/>
                          </a:solidFill>
                          <a:latin typeface="Bookman Old Style" pitchFamily="1" panose="02020603050405020304"/>
                        </a:rPr>
                        <a:t>Sancho de Salas, Pedro Jo-se´; Sancho de Salas, 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80"/>
                        </a:spcAft>
                      </a:pPr>
                      <a:r>
                        <a:rPr lang="es-ES" sz="600" spc="0">
                          <a:solidFill>
                            <a:srgbClr val="000000"/>
                          </a:solidFill>
                          <a:latin typeface="Bookman Old Style" pitchFamily="1" panose="02020603050405020304"/>
                        </a:rPr>
                        <a:t>Mulero Navarro, Sonia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Implicacio´n del receptor de dioxina en desarro- llo tumoral: identificacio´n de rutas de señaliza- cio´n y mecanismos epigene´ticos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70"/>
                        </a:spcAft>
                      </a:pPr>
                      <a:r>
                        <a:rPr lang="es-ES" sz="600" spc="0">
                          <a:solidFill>
                            <a:srgbClr val="000000"/>
                          </a:solidFill>
                          <a:latin typeface="Bookman Old Style" pitchFamily="1" panose="02020603050405020304"/>
                        </a:rPr>
                        <a:t>21/06/2006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685"/>
                        </a:spcAft>
                      </a:pPr>
                      <a:r>
                        <a:rPr lang="es-ES" sz="600" spc="0">
                          <a:solidFill>
                            <a:srgbClr val="000000"/>
                          </a:solidFill>
                          <a:latin typeface="Bookman Old Style" pitchFamily="1" panose="02020603050405020304"/>
                        </a:rPr>
                        <a:t>Fernández Salguero, Pedro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160"/>
                        </a:spcBef>
                        <a:spcAft>
                          <a:spcPts val="1375"/>
                        </a:spcAft>
                      </a:pPr>
                      <a:r>
                        <a:rPr lang="es-ES" sz="600" spc="0">
                          <a:solidFill>
                            <a:srgbClr val="000000"/>
                          </a:solidFill>
                          <a:latin typeface="Bookman Old Style" pitchFamily="1" panose="02020603050405020304"/>
                        </a:rPr>
                        <a:t>Guarino Almeida, Estrella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80"/>
                        </a:spcBef>
                        <a:spcAft>
                          <a:spcPts val="0"/>
                        </a:spcAft>
                      </a:pPr>
                      <a:r>
                        <a:rPr lang="es-ES" sz="600" spc="0">
                          <a:solidFill>
                            <a:srgbClr val="000000"/>
                          </a:solidFill>
                          <a:latin typeface="Bookman Old Style" pitchFamily="1" panose="02020603050405020304"/>
                        </a:rPr>
                        <a:t>Implicaciones de la ndp reductasa en la progre- sio´n de las horquillas de replicacio´n en </a:t>
                      </a:r>
                      <a:r>
                        <a:rPr lang="es-ES" sz="600" i="1" spc="0">
                          <a:solidFill>
                            <a:srgbClr val="000000"/>
                          </a:solidFill>
                          <a:latin typeface="Bookman Old Style" pitchFamily="1" panose="02020603050405020304"/>
                        </a:rPr>
                        <a:t>escheri- chia coli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365"/>
                        </a:spcAft>
                      </a:pPr>
                      <a:r>
                        <a:rPr lang="es-ES" sz="600" spc="0">
                          <a:solidFill>
                            <a:srgbClr val="000000"/>
                          </a:solidFill>
                          <a:latin typeface="Bookman Old Style" pitchFamily="1" panose="02020603050405020304"/>
                        </a:rPr>
                        <a:t>21/06/2006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pPr>
                      <a:r>
                        <a:rPr lang="es-ES" sz="600" spc="0">
                          <a:solidFill>
                            <a:srgbClr val="000000"/>
                          </a:solidFill>
                          <a:latin typeface="Bookman Old Style" pitchFamily="1" panose="02020603050405020304"/>
                        </a:rPr>
                        <a:t>Guzm´an Cabañas, María </a:t>
                      </a:r>
                    </a:p>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Elena; </a:t>
                      </a:r>
                      <a:r>
                        <a:rPr lang="es-ES" sz="600" spc="0">
                          <a:solidFill>
                            <a:srgbClr val="000000"/>
                          </a:solidFill>
                          <a:latin typeface="Bookman Old Style" pitchFamily="1" panose="02020603050405020304"/>
                        </a:rPr>
                        <a:t>Jime´nez </a:t>
                      </a:r>
                      <a:r>
                        <a:rPr lang="es-ES" sz="600" spc="0">
                          <a:solidFill>
                            <a:srgbClr val="000000"/>
                          </a:solidFill>
                          <a:latin typeface="Bookman Old Style" pitchFamily="1" panose="02020603050405020304"/>
                        </a:rPr>
                        <a:t>Sánchez, </a:t>
                      </a:r>
                      <a:br/>
                      <a:r>
                        <a:rPr lang="es-ES" sz="600" spc="0">
                          <a:solidFill>
                            <a:srgbClr val="000000"/>
                          </a:solidFill>
                          <a:latin typeface="Bookman Old Style" pitchFamily="1" panose="02020603050405020304"/>
                        </a:rPr>
                        <a:t>Alfonso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0"/>
                        </a:spcAft>
                      </a:pPr>
                      <a:r>
                        <a:rPr lang="es-ES" sz="600" spc="0">
                          <a:solidFill>
                            <a:srgbClr val="000000"/>
                          </a:solidFill>
                          <a:latin typeface="Bookman Old Style" pitchFamily="1" panose="02020603050405020304"/>
                        </a:rPr>
                        <a:t>Cerezo Guisado, María Isabel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Rutas de señalizacio´n intracelular que regulan la apoptosis inducida por lovastatina en neuro- blastos fetales de rata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10/07/2006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Bragado González, María </a:t>
                      </a:r>
                    </a:p>
                    <a:p>
                      <a:pPr marL="91440" marR="0" indent="0" algn="l">
                        <a:lnSpc>
                          <a:spcPts val="700"/>
                        </a:lnSpc>
                        <a:spcBef>
                          <a:spcPts val="0"/>
                        </a:spcBef>
                        <a:spcAft>
                          <a:spcPts val="10"/>
                        </a:spcAft>
                        <a:tabLst>
                          <a:tab algn="l" pos="365760"/>
                          <a:tab algn="r" pos="1143000"/>
                        </a:tabLst>
                      </a:pPr>
                      <a:r>
                        <a:rPr lang="es-ES" sz="600" spc="0">
                          <a:solidFill>
                            <a:srgbClr val="000000"/>
                          </a:solidFill>
                          <a:latin typeface="Bookman Old Style" pitchFamily="1" panose="02020603050405020304"/>
                        </a:rPr>
                        <a:t>Julia; </a:t>
                      </a:r>
                      <a:r>
                        <a:rPr lang="es-ES" sz="600" spc="0">
                          <a:solidFill>
                            <a:srgbClr val="000000"/>
                          </a:solidFill>
                          <a:latin typeface="Bookman Old Style" pitchFamily="1" panose="02020603050405020304"/>
                        </a:rPr>
                        <a:t>Lorenzo </a:t>
                      </a:r>
                      <a:r>
                        <a:rPr lang="es-ES" sz="600" spc="0">
                          <a:solidFill>
                            <a:srgbClr val="000000"/>
                          </a:solidFill>
                          <a:latin typeface="Bookman Old Style" pitchFamily="1" panose="02020603050405020304"/>
                        </a:rPr>
                        <a:t>Benayas, </a:t>
                      </a:r>
                      <a:br/>
                      <a:r>
                        <a:rPr lang="es-ES" sz="600" spc="0">
                          <a:solidFill>
                            <a:srgbClr val="000000"/>
                          </a:solidFill>
                          <a:latin typeface="Bookman Old Style" pitchFamily="1" panose="02020603050405020304"/>
                        </a:rPr>
                        <a:t>María Jesús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155"/>
                        </a:spcBef>
                        <a:spcAft>
                          <a:spcPts val="2125"/>
                        </a:spcAft>
                      </a:pPr>
                      <a:r>
                        <a:rPr lang="es-ES" sz="600" spc="0">
                          <a:solidFill>
                            <a:srgbClr val="000000"/>
                          </a:solidFill>
                          <a:latin typeface="Bookman Old Style" pitchFamily="1" panose="02020603050405020304"/>
                        </a:rPr>
                        <a:t>Ambrona Cordero, Jesús Enrique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35"/>
                        </a:spcAft>
                      </a:pPr>
                      <a:r>
                        <a:rPr lang="es-ES" sz="600" spc="20">
                          <a:solidFill>
                            <a:srgbClr val="000000"/>
                          </a:solidFill>
                          <a:latin typeface="Bookman Old Style" pitchFamily="1" panose="02020603050405020304"/>
                        </a:rPr>
                        <a:t>Análisis de la inestabilidad gene´tica en leva- duras vínicas y obtencio´n de cepas con marca- dores gene´ticos de fácil deteccio´n en cultivos celulares mixtos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2110"/>
                        </a:spcAft>
                      </a:pPr>
                      <a:r>
                        <a:rPr lang="es-ES" sz="600" spc="0">
                          <a:solidFill>
                            <a:srgbClr val="000000"/>
                          </a:solidFill>
                          <a:latin typeface="Bookman Old Style" pitchFamily="1" panose="02020603050405020304"/>
                        </a:rPr>
                        <a:t>12/07/2006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55"/>
                        </a:spcBef>
                        <a:spcAft>
                          <a:spcPts val="0"/>
                        </a:spcAft>
                        <a:tabLst>
                          <a:tab algn="r" pos="1143000"/>
                        </a:tabLst>
                      </a:pPr>
                      <a:r>
                        <a:rPr lang="es-ES" sz="600" spc="0">
                          <a:solidFill>
                            <a:srgbClr val="000000"/>
                          </a:solidFill>
                          <a:latin typeface="Bookman Old Style" pitchFamily="1" panose="02020603050405020304"/>
                        </a:rPr>
                        <a:t>Ramírez Fern´andez, </a:t>
                      </a:r>
                      <a:r>
                        <a:rPr lang="es-ES" sz="600" spc="0">
                          <a:solidFill>
                            <a:srgbClr val="000000"/>
                          </a:solidFill>
                          <a:latin typeface="Bookman Old Style" pitchFamily="1" panose="02020603050405020304"/>
                        </a:rPr>
                        <a:t>Ma-</a:t>
                      </a:r>
                      <a:r>
                        <a:rPr lang="es-ES" sz="100">
                          <a:solidFill>
                            <a:srgbClr val="000000"/>
                          </a:solidFill>
                          <a:latin typeface="Bookman Old Style" pitchFamily="1" panose="02020603050405020304"/>
                        </a:rPr>
                        <a:t> </a:t>
                      </a:r>
                    </a:p>
                    <a:p>
                      <a:pPr marL="91440" marR="0" indent="0" algn="l">
                        <a:lnSpc>
                          <a:spcPts val="700"/>
                        </a:lnSpc>
                        <a:spcBef>
                          <a:spcPts val="5"/>
                        </a:spcBef>
                        <a:spcAft>
                          <a:spcPts val="1425"/>
                        </a:spcAft>
                      </a:pPr>
                      <a:r>
                        <a:rPr lang="es-ES" sz="600" spc="0">
                          <a:solidFill>
                            <a:srgbClr val="000000"/>
                          </a:solidFill>
                          <a:latin typeface="Bookman Old Style" pitchFamily="1" panose="02020603050405020304"/>
                        </a:rPr>
                        <a:t>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00" spc="0">
                          <a:solidFill>
                            <a:srgbClr val="000000"/>
                          </a:solidFill>
                          <a:latin typeface="Bookman Old Style" pitchFamily="1" panose="02020603050405020304"/>
                        </a:rPr>
                        <a:t>Granados Conejero, M. Purifica-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600" spc="0">
                          <a:solidFill>
                            <a:srgbClr val="000000"/>
                          </a:solidFill>
                          <a:latin typeface="Bookman Old Style" pitchFamily="1" panose="02020603050405020304"/>
                        </a:rPr>
                        <a:t>Estudio de la relacio´n entre la homeostasis del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12/07/2006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00" spc="0">
                          <a:solidFill>
                            <a:srgbClr val="000000"/>
                          </a:solidFill>
                          <a:latin typeface="Bookman Old Style" pitchFamily="1" panose="02020603050405020304"/>
                        </a:rPr>
                        <a:t>González Mateos, 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77495">
                <a:tc>
                  <a:txBody>
                    <a:bodyPr vert="horz" anchor="t"/>
                    <a:lstStyle/>
                    <a:p>
                      <a:pPr marL="113030" marR="0" indent="0" algn="l">
                        <a:lnSpc>
                          <a:spcPts val="700"/>
                        </a:lnSpc>
                        <a:spcBef>
                          <a:spcPts val="0"/>
                        </a:spcBef>
                        <a:spcAft>
                          <a:spcPts val="1400"/>
                        </a:spcAft>
                      </a:pPr>
                      <a:r>
                        <a:rPr lang="es-ES" sz="600" spc="0">
                          <a:solidFill>
                            <a:srgbClr val="000000"/>
                          </a:solidFill>
                          <a:latin typeface="Bookman Old Style" pitchFamily="1" panose="02020603050405020304"/>
                        </a:rPr>
                        <a:t>cio´n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calcio intracelular, la actividad mitocondrial y las especies reactivas de oxígeno en ce´lulas aci- nares pancreáticas de rato´n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05"/>
                        </a:spcAft>
                      </a:pPr>
                      <a:r>
                        <a:rPr lang="es-ES" sz="600" spc="30">
                          <a:solidFill>
                            <a:srgbClr val="000000"/>
                          </a:solidFill>
                          <a:latin typeface="Bookman Old Style" pitchFamily="1" panose="02020603050405020304"/>
                        </a:rPr>
                        <a:t>Pariente Llanos, JoséAn-tonio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160"/>
                        </a:spcBef>
                        <a:spcAft>
                          <a:spcPts val="1400"/>
                        </a:spcAft>
                      </a:pPr>
                      <a:r>
                        <a:rPr lang="es-ES" sz="600" spc="0">
                          <a:solidFill>
                            <a:srgbClr val="000000"/>
                          </a:solidFill>
                          <a:latin typeface="Bookman Old Style" pitchFamily="1" panose="02020603050405020304"/>
                        </a:rPr>
                        <a:t>Nunes Carvalho, María de Fátima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10"/>
                        </a:spcAft>
                      </a:pPr>
                      <a:r>
                        <a:rPr lang="es-ES" sz="600" spc="15">
                          <a:solidFill>
                            <a:srgbClr val="000000"/>
                          </a:solidFill>
                          <a:latin typeface="Bookman Old Style" pitchFamily="1" panose="02020603050405020304"/>
                        </a:rPr>
                        <a:t>Tratamiento químico de lixiviados procedentes del vertedero de residuos so´lidos urbanos de ba- dajoz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390"/>
                        </a:spcAft>
                      </a:pPr>
                      <a:r>
                        <a:rPr lang="es-ES" sz="600" spc="0">
                          <a:solidFill>
                            <a:srgbClr val="000000"/>
                          </a:solidFill>
                          <a:latin typeface="Bookman Old Style" pitchFamily="1" panose="02020603050405020304"/>
                        </a:rPr>
                        <a:t>19/07/2006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tabLst>
                          <a:tab algn="l" pos="365760"/>
                          <a:tab algn="r" pos="1143000"/>
                        </a:tabLst>
                      </a:pPr>
                      <a:r>
                        <a:rPr lang="es-ES" sz="600" spc="0">
                          <a:solidFill>
                            <a:srgbClr val="000000"/>
                          </a:solidFill>
                          <a:latin typeface="Bookman Old Style" pitchFamily="1" panose="02020603050405020304"/>
                        </a:rPr>
                        <a:t>Rivas </a:t>
                      </a:r>
                      <a:r>
                        <a:rPr lang="es-ES" sz="600" spc="0">
                          <a:solidFill>
                            <a:srgbClr val="000000"/>
                          </a:solidFill>
                          <a:latin typeface="Bookman Old Style" pitchFamily="1" panose="02020603050405020304"/>
                        </a:rPr>
                        <a:t>Toledo, </a:t>
                      </a:r>
                      <a:r>
                        <a:rPr lang="es-ES" sz="600" spc="0">
                          <a:solidFill>
                            <a:srgbClr val="000000"/>
                          </a:solidFill>
                          <a:latin typeface="Bookman Old Style" pitchFamily="1" panose="02020603050405020304"/>
                        </a:rPr>
                        <a:t>Francisco </a:t>
                      </a:r>
                    </a:p>
                    <a:p>
                      <a:pPr marL="91440" marR="0" indent="0" algn="l">
                        <a:lnSpc>
                          <a:spcPts val="700"/>
                        </a:lnSpc>
                        <a:spcBef>
                          <a:spcPts val="0"/>
                        </a:spcBef>
                        <a:spcAft>
                          <a:spcPts val="10"/>
                        </a:spcAft>
                        <a:tabLst>
                          <a:tab algn="l" pos="411480"/>
                          <a:tab algn="r" pos="1143000"/>
                        </a:tabLst>
                      </a:pPr>
                      <a:r>
                        <a:rPr lang="es-ES" sz="600" spc="0">
                          <a:solidFill>
                            <a:srgbClr val="000000"/>
                          </a:solidFill>
                          <a:latin typeface="Bookman Old Style" pitchFamily="1" panose="02020603050405020304"/>
                        </a:rPr>
                        <a:t>Javier; </a:t>
                      </a:r>
                      <a:r>
                        <a:rPr lang="es-ES" sz="600" spc="0">
                          <a:solidFill>
                            <a:srgbClr val="000000"/>
                          </a:solidFill>
                          <a:latin typeface="Bookman Old Style" pitchFamily="1" panose="02020603050405020304"/>
                        </a:rPr>
                        <a:t>Beltrán </a:t>
                      </a:r>
                      <a:r>
                        <a:rPr lang="es-ES" sz="600" spc="0">
                          <a:solidFill>
                            <a:srgbClr val="000000"/>
                          </a:solidFill>
                          <a:latin typeface="Bookman Old Style" pitchFamily="1" panose="02020603050405020304"/>
                        </a:rPr>
                        <a:t>Novillo, </a:t>
                      </a:r>
                      <a:br/>
                      <a:r>
                        <a:rPr lang="es-ES" sz="600" spc="0">
                          <a:solidFill>
                            <a:srgbClr val="000000"/>
                          </a:solidFill>
                          <a:latin typeface="Bookman Old Style" pitchFamily="1" panose="02020603050405020304"/>
                        </a:rPr>
                        <a:t>Fernando Juan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Veras Peixoto, Pablo Marcos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La actividad de canal de tim22: el complejo de insercio´n de proteínas en la membrana interna mitocondrial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22/09/2006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730"/>
                        </a:spcAft>
                      </a:pPr>
                      <a:r>
                        <a:rPr lang="es-ES" sz="600" spc="10">
                          <a:solidFill>
                            <a:srgbClr val="000000"/>
                          </a:solidFill>
                          <a:latin typeface="Bookman Old Style" pitchFamily="1" panose="02020603050405020304"/>
                        </a:rPr>
                        <a:t>Campo Guinea, María Lui-sa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557530">
                <a:tc>
                  <a:txBody>
                    <a:bodyPr vert="horz" anchor="t"/>
                    <a:lstStyle/>
                    <a:p>
                      <a:pPr marL="113030" marR="0" indent="0" algn="l">
                        <a:lnSpc>
                          <a:spcPts val="700"/>
                        </a:lnSpc>
                        <a:spcBef>
                          <a:spcPts val="155"/>
                        </a:spcBef>
                        <a:spcAft>
                          <a:spcPts val="3515"/>
                        </a:spcAft>
                      </a:pPr>
                      <a:r>
                        <a:rPr lang="es-ES" sz="600" spc="0">
                          <a:solidFill>
                            <a:srgbClr val="000000"/>
                          </a:solidFill>
                          <a:latin typeface="Bookman Old Style" pitchFamily="1" panose="02020603050405020304"/>
                        </a:rPr>
                        <a:t>Conde Luque, Raúl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35"/>
                        </a:spcAft>
                      </a:pPr>
                      <a:r>
                        <a:rPr lang="es-ES" sz="600" spc="0">
                          <a:solidFill>
                            <a:srgbClr val="000000"/>
                          </a:solidFill>
                          <a:latin typeface="Bookman Old Style" pitchFamily="1" panose="02020603050405020304"/>
                        </a:rPr>
                        <a:t>Modificaciones de n-oligosacáridos en el apara- to de golgi de s.cerevisiae. Influencia de la se- cuencia del tripe´ptido aceptor en la eficiencia de hiperglicosilacio´n y análisis de la funcio´n de nuevos genes que afectan al contenido de ma-nosilfosfato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3500"/>
                        </a:spcAft>
                      </a:pPr>
                      <a:r>
                        <a:rPr lang="es-ES" sz="600" spc="0">
                          <a:solidFill>
                            <a:srgbClr val="000000"/>
                          </a:solidFill>
                          <a:latin typeface="Bookman Old Style" pitchFamily="1" panose="02020603050405020304"/>
                        </a:rPr>
                        <a:t>22/09/2006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2815"/>
                        </a:spcAft>
                      </a:pPr>
                      <a:r>
                        <a:rPr lang="es-ES" sz="600" spc="35">
                          <a:solidFill>
                            <a:srgbClr val="000000"/>
                          </a:solidFill>
                          <a:latin typeface="Bookman Old Style" pitchFamily="1" panose="02020603050405020304"/>
                        </a:rPr>
                        <a:t>Cueva Noval, María Rosa-rio; Larriba Calle, Germán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80"/>
                        </a:spcAft>
                      </a:pPr>
                      <a:r>
                        <a:rPr lang="es-ES" sz="600" spc="0">
                          <a:solidFill>
                            <a:srgbClr val="000000"/>
                          </a:solidFill>
                          <a:latin typeface="Bookman Old Style" pitchFamily="1" panose="02020603050405020304"/>
                        </a:rPr>
                        <a:t>Galán Lo´pez, Mo´nica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Determinacio´n y análisis del contenido de ra- do´n en aguas. Aplicacio´n a las medidas en ma- nantiales de Extremadura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26/10/2006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685"/>
                        </a:spcAft>
                      </a:pPr>
                      <a:r>
                        <a:rPr lang="es-ES" sz="600" spc="0">
                          <a:solidFill>
                            <a:srgbClr val="000000"/>
                          </a:solidFill>
                          <a:latin typeface="Bookman Old Style" pitchFamily="1" panose="02020603050405020304"/>
                        </a:rPr>
                        <a:t>Go´mez Escobar, Valentín; Martín Sánchez, Alejandro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160"/>
                        </a:spcBef>
                        <a:spcAft>
                          <a:spcPts val="1380"/>
                        </a:spcAft>
                      </a:pPr>
                      <a:r>
                        <a:rPr lang="es-ES" sz="600" spc="0">
                          <a:solidFill>
                            <a:srgbClr val="000000"/>
                          </a:solidFill>
                          <a:latin typeface="Bookman Old Style" pitchFamily="1" panose="02020603050405020304"/>
                        </a:rPr>
                        <a:t>Alías Gallego, Juan Carlos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80"/>
                        </a:spcBef>
                        <a:spcAft>
                          <a:spcPts val="0"/>
                        </a:spcAft>
                      </a:pPr>
                      <a:r>
                        <a:rPr lang="es-ES" sz="600" spc="25">
                          <a:solidFill>
                            <a:srgbClr val="000000"/>
                          </a:solidFill>
                          <a:latin typeface="Bookman Old Style" pitchFamily="1" panose="02020603050405020304"/>
                        </a:rPr>
                        <a:t>Influencia de los factores climáticos en la sín- tesis y actividad de compuestos fitoto´xicos se- cretados por </a:t>
                      </a:r>
                      <a:r>
                        <a:rPr lang="es-ES" sz="600" i="1" spc="25">
                          <a:solidFill>
                            <a:srgbClr val="000000"/>
                          </a:solidFill>
                          <a:latin typeface="Bookman Old Style" pitchFamily="1" panose="02020603050405020304"/>
                        </a:rPr>
                        <a:t>cistus ladanifer </a:t>
                      </a:r>
                      <a:r>
                        <a:rPr lang="es-ES" sz="600" spc="25">
                          <a:solidFill>
                            <a:srgbClr val="000000"/>
                          </a:solidFill>
                          <a:latin typeface="Bookman Old Style" pitchFamily="1" panose="02020603050405020304"/>
                        </a:rPr>
                        <a:t>l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370"/>
                        </a:spcAft>
                      </a:pPr>
                      <a:r>
                        <a:rPr lang="es-ES" sz="600" spc="0">
                          <a:solidFill>
                            <a:srgbClr val="000000"/>
                          </a:solidFill>
                          <a:latin typeface="Bookman Old Style" pitchFamily="1" panose="02020603050405020304"/>
                        </a:rPr>
                        <a:t>13/12/2006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pPr>
                      <a:r>
                        <a:rPr lang="es-ES" sz="600" spc="0">
                          <a:solidFill>
                            <a:srgbClr val="000000"/>
                          </a:solidFill>
                          <a:latin typeface="Bookman Old Style" pitchFamily="1" panose="02020603050405020304"/>
                        </a:rPr>
                        <a:t>Chaves Lobo´n, Natividad; </a:t>
                      </a:r>
                    </a:p>
                    <a:p>
                      <a:pPr marL="91440" marR="0" indent="0" algn="l">
                        <a:lnSpc>
                          <a:spcPts val="700"/>
                        </a:lnSpc>
                        <a:spcBef>
                          <a:spcPts val="0"/>
                        </a:spcBef>
                        <a:spcAft>
                          <a:spcPts val="0"/>
                        </a:spcAft>
                        <a:tabLst>
                          <a:tab algn="l" pos="548640"/>
                          <a:tab algn="r" pos="1143000"/>
                        </a:tabLst>
                      </a:pPr>
                      <a:r>
                        <a:rPr lang="es-ES" sz="600" spc="0">
                          <a:solidFill>
                            <a:srgbClr val="000000"/>
                          </a:solidFill>
                          <a:latin typeface="Bookman Old Style" pitchFamily="1" panose="02020603050405020304"/>
                        </a:rPr>
                        <a:t>Escudero </a:t>
                      </a:r>
                      <a:r>
                        <a:rPr lang="es-ES" sz="600" spc="0">
                          <a:solidFill>
                            <a:srgbClr val="000000"/>
                          </a:solidFill>
                          <a:latin typeface="Bookman Old Style" pitchFamily="1" panose="02020603050405020304"/>
                        </a:rPr>
                        <a:t>García, </a:t>
                      </a:r>
                      <a:r>
                        <a:rPr lang="es-ES" sz="600" spc="0">
                          <a:solidFill>
                            <a:srgbClr val="000000"/>
                          </a:solidFill>
                          <a:latin typeface="Bookman Old Style" pitchFamily="1" panose="02020603050405020304"/>
                        </a:rPr>
                        <a:t>Jose´ </a:t>
                      </a:r>
                      <a:br/>
                      <a:r>
                        <a:rPr lang="es-ES" sz="600" spc="0">
                          <a:solidFill>
                            <a:srgbClr val="000000"/>
                          </a:solidFill>
                          <a:latin typeface="Bookman Old Style" pitchFamily="1" panose="02020603050405020304"/>
                        </a:rPr>
                        <a:t>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20"/>
                        </a:spcAft>
                      </a:pPr>
                      <a:r>
                        <a:rPr lang="es-ES" sz="600" spc="0">
                          <a:solidFill>
                            <a:srgbClr val="000000"/>
                          </a:solidFill>
                          <a:latin typeface="Bookman Old Style" pitchFamily="1" panose="02020603050405020304"/>
                        </a:rPr>
                        <a:t>Martínez Cañas, Manuel Alejandro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Análisis de compuestos utilizados como anti- bacterianos mediante te´cnicas analíticas diver- sas. Determinacio´n simultánea de mezclas por me´todos quimiome´tricos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18/12/2006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Guiberteau </a:t>
                      </a:r>
                      <a:r>
                        <a:rPr lang="es-ES" sz="600" spc="0">
                          <a:solidFill>
                            <a:srgbClr val="000000"/>
                          </a:solidFill>
                          <a:latin typeface="Bookman Old Style" pitchFamily="1" panose="02020603050405020304"/>
                        </a:rPr>
                        <a:t>Cabanillas, </a:t>
                      </a:r>
                    </a:p>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Agustina; </a:t>
                      </a:r>
                      <a:r>
                        <a:rPr lang="es-ES" sz="600" spc="0">
                          <a:solidFill>
                            <a:srgbClr val="000000"/>
                          </a:solidFill>
                          <a:latin typeface="Bookman Old Style" pitchFamily="1" panose="02020603050405020304"/>
                        </a:rPr>
                        <a:t>Rodríguez </a:t>
                      </a:r>
                    </a:p>
                    <a:p>
                      <a:pPr marL="91440" marR="0" indent="0" algn="l">
                        <a:lnSpc>
                          <a:spcPts val="700"/>
                        </a:lnSpc>
                        <a:spcBef>
                          <a:spcPts val="0"/>
                        </a:spcBef>
                        <a:spcAft>
                          <a:spcPts val="730"/>
                        </a:spcAft>
                      </a:pPr>
                      <a:r>
                        <a:rPr lang="es-ES" sz="600" spc="0">
                          <a:solidFill>
                            <a:srgbClr val="000000"/>
                          </a:solidFill>
                          <a:latin typeface="Bookman Old Style" pitchFamily="1" panose="02020603050405020304"/>
                        </a:rPr>
                        <a:t>Cáceres, María Isabel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Suárez de La Fuente, Jesús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Extendiendo operadores, homología relativa e interpolacio´n de espacios de banach por el me´- todo gamma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15/01/2007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30"/>
                        </a:spcAft>
                      </a:pPr>
                      <a:r>
                        <a:rPr lang="es-ES" sz="600" spc="30">
                          <a:solidFill>
                            <a:srgbClr val="000000"/>
                          </a:solidFill>
                          <a:latin typeface="Bookman Old Style" pitchFamily="1" panose="02020603050405020304"/>
                        </a:rPr>
                        <a:t>Fernández Castillo, Jesús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3030" marR="0" indent="0" algn="l">
                        <a:lnSpc>
                          <a:spcPts val="700"/>
                        </a:lnSpc>
                        <a:spcBef>
                          <a:spcPts val="0"/>
                        </a:spcBef>
                        <a:spcAft>
                          <a:spcPts val="2100"/>
                        </a:spcAft>
                      </a:pPr>
                      <a:r>
                        <a:rPr lang="es-ES" sz="600" spc="0">
                          <a:solidFill>
                            <a:srgbClr val="000000"/>
                          </a:solidFill>
                          <a:latin typeface="Bookman Old Style" pitchFamily="1" panose="02020603050405020304"/>
                        </a:rPr>
                        <a:t>Lo´pez Soto, María Dolores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10"/>
                        </a:spcAft>
                      </a:pPr>
                      <a:r>
                        <a:rPr lang="es-ES" sz="600" spc="0">
                          <a:solidFill>
                            <a:srgbClr val="000000"/>
                          </a:solidFill>
                          <a:latin typeface="Bookman Old Style" pitchFamily="1" panose="02020603050405020304"/>
                        </a:rPr>
                        <a:t>Desarrollo de me´todos analíticos para la deter- minacio´n de pesticidas y cationes metálicos en aceite de oliva y agua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90"/>
                        </a:spcAft>
                      </a:pPr>
                      <a:r>
                        <a:rPr lang="es-ES" sz="600" spc="0">
                          <a:solidFill>
                            <a:srgbClr val="000000"/>
                          </a:solidFill>
                          <a:latin typeface="Bookman Old Style" pitchFamily="1" panose="02020603050405020304"/>
                        </a:rPr>
                        <a:t>02/02/2007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l" pos="731520"/>
                          <a:tab algn="r" pos="1143000"/>
                        </a:tabLst>
                      </a:pPr>
                      <a:r>
                        <a:rPr lang="es-ES" sz="600" spc="0">
                          <a:solidFill>
                            <a:srgbClr val="000000"/>
                          </a:solidFill>
                          <a:latin typeface="Bookman Old Style" pitchFamily="1" panose="02020603050405020304"/>
                        </a:rPr>
                        <a:t>Galeano </a:t>
                      </a:r>
                      <a:r>
                        <a:rPr lang="es-ES" sz="600" spc="0">
                          <a:solidFill>
                            <a:srgbClr val="000000"/>
                          </a:solidFill>
                          <a:latin typeface="Bookman Old Style" pitchFamily="1" panose="02020603050405020304"/>
                        </a:rPr>
                        <a:t>Díaz, </a:t>
                      </a:r>
                      <a:r>
                        <a:rPr lang="es-ES" sz="600" spc="0">
                          <a:solidFill>
                            <a:srgbClr val="000000"/>
                          </a:solidFill>
                          <a:latin typeface="Bookman Old Style" pitchFamily="1" panose="02020603050405020304"/>
                        </a:rPr>
                        <a:t>M. </a:t>
                      </a:r>
                      <a:r>
                        <a:rPr lang="es-ES" sz="600" spc="0">
                          <a:solidFill>
                            <a:srgbClr val="000000"/>
                          </a:solidFill>
                          <a:latin typeface="Bookman Old Style" pitchFamily="1" panose="02020603050405020304"/>
                        </a:rPr>
                        <a:t>Tere-</a:t>
                      </a:r>
                      <a:r>
                        <a:rPr lang="es-ES" sz="100">
                          <a:solidFill>
                            <a:srgbClr val="000000"/>
                          </a:solidFill>
                          <a:latin typeface="Bookman Old Style" pitchFamily="1" panose="02020603050405020304"/>
                        </a:rPr>
                        <a:t>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sa; Guiberteau Cabanillas, </a:t>
                      </a:r>
                    </a:p>
                    <a:p>
                      <a:pPr marL="91440" marR="0" indent="0" algn="l">
                        <a:lnSpc>
                          <a:spcPts val="700"/>
                        </a:lnSpc>
                        <a:spcBef>
                          <a:spcPts val="0"/>
                        </a:spcBef>
                        <a:spcAft>
                          <a:spcPts val="15"/>
                        </a:spcAft>
                        <a:tabLst>
                          <a:tab algn="l" pos="548640"/>
                          <a:tab algn="r" pos="1143000"/>
                        </a:tabLst>
                      </a:pPr>
                      <a:r>
                        <a:rPr lang="es-ES" sz="600" spc="0">
                          <a:solidFill>
                            <a:srgbClr val="000000"/>
                          </a:solidFill>
                          <a:latin typeface="Bookman Old Style" pitchFamily="1" panose="02020603050405020304"/>
                        </a:rPr>
                        <a:t>Agustina; </a:t>
                      </a:r>
                      <a:r>
                        <a:rPr lang="es-ES" sz="600" spc="0">
                          <a:solidFill>
                            <a:srgbClr val="000000"/>
                          </a:solidFill>
                          <a:latin typeface="Bookman Old Style" pitchFamily="1" panose="02020603050405020304"/>
                        </a:rPr>
                        <a:t>Ortiz </a:t>
                      </a:r>
                      <a:r>
                        <a:rPr lang="es-ES" sz="600" spc="0">
                          <a:solidFill>
                            <a:srgbClr val="000000"/>
                          </a:solidFill>
                          <a:latin typeface="Bookman Old Style" pitchFamily="1" panose="02020603050405020304"/>
                        </a:rPr>
                        <a:t>Burgui-</a:t>
                      </a:r>
                      <a:r>
                        <a:rPr lang="es-ES" sz="100">
                          <a:solidFill>
                            <a:srgbClr val="000000"/>
                          </a:solidFill>
                          <a:latin typeface="Bookman Old Style" pitchFamily="1" panose="02020603050405020304"/>
                        </a:rPr>
                        <a:t> </a:t>
                      </a:r>
                      <a:br/>
                      <a:r>
                        <a:rPr lang="es-ES" sz="600" spc="0">
                          <a:solidFill>
                            <a:srgbClr val="000000"/>
                          </a:solidFill>
                          <a:latin typeface="Bookman Old Style" pitchFamily="1" panose="02020603050405020304"/>
                        </a:rPr>
                        <a:t>llos, Juan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160"/>
                        </a:spcBef>
                        <a:spcAft>
                          <a:spcPts val="1400"/>
                        </a:spcAft>
                      </a:pPr>
                      <a:r>
                        <a:rPr lang="es-ES" sz="600" spc="0">
                          <a:solidFill>
                            <a:srgbClr val="000000"/>
                          </a:solidFill>
                          <a:latin typeface="Bookman Old Style" pitchFamily="1" panose="02020603050405020304"/>
                        </a:rPr>
                        <a:t>Lo´pez González, JoséAntonio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175"/>
                        </a:spcBef>
                        <a:spcAft>
                          <a:spcPts val="0"/>
                        </a:spcAft>
                      </a:pPr>
                      <a:r>
                        <a:rPr lang="es-ES" sz="600" spc="0">
                          <a:solidFill>
                            <a:srgbClr val="000000"/>
                          </a:solidFill>
                          <a:latin typeface="Bookman Old Style" pitchFamily="1" panose="02020603050405020304"/>
                        </a:rPr>
                        <a:t>Análisis morfolo´gico comparado de la calidad del atún rojo (thunnus thynnus, linneo, 1758) y del rabil (thunnus albacares bonnaterre, 1788)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390"/>
                        </a:spcAft>
                      </a:pPr>
                      <a:r>
                        <a:rPr lang="es-ES" sz="600" spc="0">
                          <a:solidFill>
                            <a:srgbClr val="000000"/>
                          </a:solidFill>
                          <a:latin typeface="Bookman Old Style" pitchFamily="1" panose="02020603050405020304"/>
                        </a:rPr>
                        <a:t>09/03/2007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705"/>
                        </a:spcAft>
                      </a:pPr>
                      <a:r>
                        <a:rPr lang="es-ES" sz="600" spc="25">
                          <a:solidFill>
                            <a:srgbClr val="000000"/>
                          </a:solidFill>
                          <a:latin typeface="Bookman Old Style" pitchFamily="1" panose="02020603050405020304"/>
                        </a:rPr>
                        <a:t>Blasco Ruiz, Manuel; Sán-chez Quintana, Damián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9230">
                <a:tc>
                  <a:txBody>
                    <a:bodyPr vert="horz" anchor="t"/>
                    <a:lstStyle/>
                    <a:p>
                      <a:pPr marL="113030" marR="0" indent="0" algn="l">
                        <a:lnSpc>
                          <a:spcPts val="700"/>
                        </a:lnSpc>
                        <a:spcBef>
                          <a:spcPts val="0"/>
                        </a:spcBef>
                        <a:spcAft>
                          <a:spcPts val="635"/>
                        </a:spcAft>
                      </a:pPr>
                      <a:r>
                        <a:rPr lang="es-ES" sz="600" spc="0">
                          <a:solidFill>
                            <a:srgbClr val="000000"/>
                          </a:solidFill>
                          <a:latin typeface="Bookman Old Style" pitchFamily="1" panose="02020603050405020304"/>
                        </a:rPr>
                        <a:t>González Soltero, María Rocio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Replicacio´n inducida por estre´s te´rmico en cro- mosoma y plásmidos de </a:t>
                      </a:r>
                      <a:r>
                        <a:rPr lang="es-ES" sz="600" i="1" spc="0">
                          <a:solidFill>
                            <a:srgbClr val="000000"/>
                          </a:solidFill>
                          <a:latin typeface="Bookman Old Style" pitchFamily="1" panose="02020603050405020304"/>
                        </a:rPr>
                        <a:t>escherichia coli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25"/>
                        </a:spcAft>
                      </a:pPr>
                      <a:r>
                        <a:rPr lang="es-ES" sz="600" spc="0">
                          <a:solidFill>
                            <a:srgbClr val="000000"/>
                          </a:solidFill>
                          <a:latin typeface="Bookman Old Style" pitchFamily="1" panose="02020603050405020304"/>
                        </a:rPr>
                        <a:t>28/03/2007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Jime´nez Sánchez, Alfonso; </a:t>
                      </a:r>
                    </a:p>
                    <a:p>
                      <a:pPr marL="91440" marR="0" indent="0" algn="l">
                        <a:lnSpc>
                          <a:spcPts val="600"/>
                        </a:lnSpc>
                        <a:spcBef>
                          <a:spcPts val="0"/>
                        </a:spcBef>
                        <a:spcAft>
                          <a:spcPts val="0"/>
                        </a:spcAft>
                        <a:tabLst>
                          <a:tab algn="r" pos="1143000"/>
                        </a:tabLst>
                      </a:pPr>
                      <a:r>
                        <a:rPr lang="es-ES" sz="600" spc="0">
                          <a:solidFill>
                            <a:srgbClr val="000000"/>
                          </a:solidFill>
                          <a:latin typeface="Bookman Old Style" pitchFamily="1" panose="02020603050405020304"/>
                        </a:rPr>
                        <a:t>Botello Cambero, </a:t>
                      </a:r>
                      <a:r>
                        <a:rPr lang="es-ES" sz="600" spc="0">
                          <a:solidFill>
                            <a:srgbClr val="000000"/>
                          </a:solidFill>
                          <a:latin typeface="Bookman Old Style" pitchFamily="1" panose="02020603050405020304"/>
                        </a:rPr>
                        <a:t>Emilia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35"/>
                        </a:spcAft>
                      </a:pPr>
                      <a:r>
                        <a:rPr lang="es-ES" sz="600" spc="0">
                          <a:solidFill>
                            <a:srgbClr val="000000"/>
                          </a:solidFill>
                          <a:latin typeface="Bookman Old Style" pitchFamily="1" panose="02020603050405020304"/>
                        </a:rPr>
                        <a:t>Carmen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160"/>
                        </a:spcBef>
                        <a:spcAft>
                          <a:spcPts val="1425"/>
                        </a:spcAft>
                      </a:pPr>
                      <a:r>
                        <a:rPr lang="es-ES" sz="600" spc="0">
                          <a:solidFill>
                            <a:srgbClr val="000000"/>
                          </a:solidFill>
                          <a:latin typeface="Bookman Old Style" pitchFamily="1" panose="02020603050405020304"/>
                        </a:rPr>
                        <a:t>Anto´n Martínez, Manuel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730"/>
                        </a:spcAft>
                      </a:pPr>
                      <a:r>
                        <a:rPr lang="es-ES" sz="600" spc="0">
                          <a:solidFill>
                            <a:srgbClr val="000000"/>
                          </a:solidFill>
                          <a:latin typeface="Bookman Old Style" pitchFamily="1" panose="02020603050405020304"/>
                        </a:rPr>
                        <a:t>Modelos empíricos para la estimacio´n de la irradiancia solar ultravioleta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415"/>
                        </a:spcAft>
                      </a:pPr>
                      <a:r>
                        <a:rPr lang="es-ES" sz="600" spc="0">
                          <a:solidFill>
                            <a:srgbClr val="000000"/>
                          </a:solidFill>
                          <a:latin typeface="Bookman Old Style" pitchFamily="1" panose="02020603050405020304"/>
                        </a:rPr>
                        <a:t>13/04/2007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35"/>
                        </a:spcAft>
                      </a:pPr>
                      <a:r>
                        <a:rPr lang="es-ES" sz="600" spc="30">
                          <a:solidFill>
                            <a:srgbClr val="000000"/>
                          </a:solidFill>
                          <a:latin typeface="Bookman Old Style" pitchFamily="1" panose="02020603050405020304"/>
                        </a:rPr>
                        <a:t>Cancillo Fernández, María Luisa; Serrano Pe´rez, An-</a:t>
                      </a:r>
                      <a:r>
                        <a:rPr lang="es-ES" sz="600" spc="30">
                          <a:solidFill>
                            <a:srgbClr val="000000"/>
                          </a:solidFill>
                          <a:latin typeface="Bookman Old Style" pitchFamily="1" panose="02020603050405020304"/>
                        </a:rPr>
                        <a:t>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8595">
                <a:tc>
                  <a:txBody>
                    <a:bodyPr vert="horz" anchor="t"/>
                    <a:lstStyle/>
                    <a:p>
                      <a:pPr marL="113030" marR="0" indent="0" algn="l">
                        <a:lnSpc>
                          <a:spcPts val="700"/>
                        </a:lnSpc>
                        <a:spcBef>
                          <a:spcPts val="0"/>
                        </a:spcBef>
                        <a:spcAft>
                          <a:spcPts val="585"/>
                        </a:spcAft>
                      </a:pPr>
                      <a:r>
                        <a:rPr lang="es-ES" sz="600" spc="0">
                          <a:solidFill>
                            <a:srgbClr val="000000"/>
                          </a:solidFill>
                          <a:latin typeface="Bookman Old Style" pitchFamily="1" panose="02020603050405020304"/>
                        </a:rPr>
                        <a:t>Silva Rodríguez, Antonio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Nuevos me´todos analíticos para la determina- cio´n de antidepresivos tricíclicos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75"/>
                        </a:spcAft>
                      </a:pPr>
                      <a:r>
                        <a:rPr lang="es-ES" sz="600" spc="0">
                          <a:solidFill>
                            <a:srgbClr val="000000"/>
                          </a:solidFill>
                          <a:latin typeface="Bookman Old Style" pitchFamily="1" panose="02020603050405020304"/>
                        </a:rPr>
                        <a:t>25/04/2007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55">
                          <a:solidFill>
                            <a:srgbClr val="000000"/>
                          </a:solidFill>
                          <a:latin typeface="Bookman Old Style" pitchFamily="1" panose="02020603050405020304"/>
                        </a:rPr>
                        <a:t>Galeano Díaz, M. Teresa; Acedo Valenzuela,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00" spc="0">
                          <a:solidFill>
                            <a:srgbClr val="000000"/>
                          </a:solidFill>
                          <a:latin typeface="Bookman Old Style" pitchFamily="1" panose="02020603050405020304"/>
                        </a:rPr>
                        <a:t>Isabel; Mora Díez, Nielene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0"/>
                        </a:spcAft>
                      </a:pPr>
                      <a:r>
                        <a:rPr lang="es-ES" sz="600" spc="0">
                          <a:solidFill>
                            <a:srgbClr val="000000"/>
                          </a:solidFill>
                          <a:latin typeface="Bookman Old Style" pitchFamily="1" panose="02020603050405020304"/>
                        </a:rPr>
                        <a:t>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9265">
                <a:tc>
                  <a:txBody>
                    <a:bodyPr vert="horz" anchor="t"/>
                    <a:lstStyle/>
                    <a:p>
                      <a:pPr marL="113030" marR="0" indent="0" algn="l">
                        <a:lnSpc>
                          <a:spcPts val="700"/>
                        </a:lnSpc>
                        <a:spcBef>
                          <a:spcPts val="160"/>
                        </a:spcBef>
                        <a:spcAft>
                          <a:spcPts val="2770"/>
                        </a:spcAft>
                      </a:pPr>
                      <a:r>
                        <a:rPr lang="es-ES" sz="600" spc="0">
                          <a:solidFill>
                            <a:srgbClr val="000000"/>
                          </a:solidFill>
                          <a:latin typeface="Bookman Old Style" pitchFamily="1" panose="02020603050405020304"/>
                        </a:rPr>
                        <a:t>Paredes Royano, Sergio Damián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0"/>
                        </a:spcAft>
                      </a:pPr>
                      <a:r>
                        <a:rPr lang="es-ES" sz="600" spc="25">
                          <a:solidFill>
                            <a:srgbClr val="000000"/>
                          </a:solidFill>
                          <a:latin typeface="Bookman Old Style" pitchFamily="1" panose="02020603050405020304"/>
                        </a:rPr>
                        <a:t>Efecto de la administracio´n de melatonina y tripto´fano sobre los ritmos de actividad- reposo, funcio´n fagocítica y metabolismo oxi- dativo en streptopelia risoria. Modificaciones con la edad.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2760"/>
                        </a:spcAft>
                      </a:pPr>
                      <a:r>
                        <a:rPr lang="es-ES" sz="600" spc="0">
                          <a:solidFill>
                            <a:srgbClr val="000000"/>
                          </a:solidFill>
                          <a:latin typeface="Bookman Old Style" pitchFamily="1" panose="02020603050405020304"/>
                        </a:rPr>
                        <a:t>26/04/2007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pPr>
                      <a:r>
                        <a:rPr lang="es-ES" sz="600" spc="0">
                          <a:solidFill>
                            <a:srgbClr val="000000"/>
                          </a:solidFill>
                          <a:latin typeface="Bookman Old Style" pitchFamily="1" panose="02020603050405020304"/>
                        </a:rPr>
                        <a:t>Barriga Ibars, María Car-</a:t>
                      </a:r>
                      <a:r>
                        <a:rPr lang="es-ES" sz="100">
                          <a:solidFill>
                            <a:srgbClr val="000000"/>
                          </a:solidFill>
                          <a:latin typeface="Bookman Old Style" pitchFamily="1" panose="02020603050405020304"/>
                        </a:rPr>
                        <a:t> </a:t>
                      </a:r>
                    </a:p>
                    <a:p>
                      <a:pPr marL="91440" marR="0" indent="0" algn="l">
                        <a:lnSpc>
                          <a:spcPts val="700"/>
                        </a:lnSpc>
                        <a:spcBef>
                          <a:spcPts val="0"/>
                        </a:spcBef>
                        <a:spcAft>
                          <a:spcPts val="1380"/>
                        </a:spcAft>
                        <a:tabLst>
                          <a:tab algn="l" pos="320040"/>
                          <a:tab algn="r" pos="1143000"/>
                        </a:tabLst>
                      </a:pPr>
                      <a:r>
                        <a:rPr lang="es-ES" sz="600" spc="0">
                          <a:solidFill>
                            <a:srgbClr val="000000"/>
                          </a:solidFill>
                          <a:latin typeface="Bookman Old Style" pitchFamily="1" panose="02020603050405020304"/>
                        </a:rPr>
                        <a:t>men; </a:t>
                      </a: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Morati-</a:t>
                      </a:r>
                      <a:r>
                        <a:rPr lang="es-ES" sz="100">
                          <a:solidFill>
                            <a:srgbClr val="000000"/>
                          </a:solidFill>
                          <a:latin typeface="Bookman Old Style" pitchFamily="1" panose="02020603050405020304"/>
                        </a:rPr>
                        <a:t> </a:t>
                      </a:r>
                      <a:br/>
                      <a:r>
                        <a:rPr lang="es-ES" sz="600" spc="0">
                          <a:solidFill>
                            <a:srgbClr val="000000"/>
                          </a:solidFill>
                          <a:latin typeface="Bookman Old Style" pitchFamily="1" panose="02020603050405020304"/>
                        </a:rPr>
                        <a:t>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25"/>
                        </a:spcAft>
                      </a:pPr>
                      <a:r>
                        <a:rPr lang="es-ES" sz="600" spc="0">
                          <a:solidFill>
                            <a:srgbClr val="000000"/>
                          </a:solidFill>
                          <a:latin typeface="Bookman Old Style" pitchFamily="1" panose="02020603050405020304"/>
                        </a:rPr>
                        <a:t>Muñoz Losa, Aurora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25"/>
                        </a:spcAft>
                      </a:pPr>
                      <a:r>
                        <a:rPr lang="es-ES" sz="600" spc="0">
                          <a:solidFill>
                            <a:srgbClr val="000000"/>
                          </a:solidFill>
                          <a:latin typeface="Bookman Old Style" pitchFamily="1" panose="02020603050405020304"/>
                        </a:rPr>
                        <a:t>Contribucio´n al estudio teo´rico de la influencia del disolvente sobre transiciones electro´nicas y estados excitados en disolucio´n empleando el me´todo asep/md.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26/04/2007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Navarro, </a:t>
                      </a:r>
                      <a:r>
                        <a:rPr lang="es-ES" sz="600" spc="0">
                          <a:solidFill>
                            <a:srgbClr val="000000"/>
                          </a:solidFill>
                          <a:latin typeface="Bookman Old Style" pitchFamily="1" panose="02020603050405020304"/>
                        </a:rPr>
                        <a:t>María </a:t>
                      </a:r>
                    </a:p>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Elena; </a:t>
                      </a:r>
                      <a:r>
                        <a:rPr lang="es-ES" sz="600" spc="0">
                          <a:solidFill>
                            <a:srgbClr val="000000"/>
                          </a:solidFill>
                          <a:latin typeface="Bookman Old Style" pitchFamily="1" panose="02020603050405020304"/>
                        </a:rPr>
                        <a:t>Aguilar Espinosa, </a:t>
                      </a:r>
                    </a:p>
                    <a:p>
                      <a:pPr marL="91440" marR="0" indent="0" algn="l">
                        <a:lnSpc>
                          <a:spcPts val="700"/>
                        </a:lnSpc>
                        <a:spcBef>
                          <a:spcPts val="0"/>
                        </a:spcBef>
                        <a:spcAft>
                          <a:spcPts val="35"/>
                        </a:spcAft>
                        <a:tabLst>
                          <a:tab algn="l" pos="457200"/>
                          <a:tab algn="r" pos="1143000"/>
                        </a:tabLst>
                      </a:pPr>
                      <a:r>
                        <a:rPr lang="es-ES" sz="600" spc="0">
                          <a:solidFill>
                            <a:srgbClr val="000000"/>
                          </a:solidFill>
                          <a:latin typeface="Bookman Old Style" pitchFamily="1" panose="02020603050405020304"/>
                        </a:rPr>
                        <a:t>Manuel </a:t>
                      </a:r>
                      <a:r>
                        <a:rPr lang="es-ES" sz="600" spc="0">
                          <a:solidFill>
                            <a:srgbClr val="000000"/>
                          </a:solidFill>
                          <a:latin typeface="Bookman Old Style" pitchFamily="1" panose="02020603050405020304"/>
                        </a:rPr>
                        <a:t>´Angel; </a:t>
                      </a:r>
                      <a:r>
                        <a:rPr lang="es-ES" sz="600" spc="0">
                          <a:solidFill>
                            <a:srgbClr val="000000"/>
                          </a:solidFill>
                          <a:latin typeface="Bookman Old Style" pitchFamily="1" panose="02020603050405020304"/>
                        </a:rPr>
                        <a:t>Olivares </a:t>
                      </a:r>
                      <a:br/>
                      <a:r>
                        <a:rPr lang="es-ES" sz="600" spc="0">
                          <a:solidFill>
                            <a:srgbClr val="000000"/>
                          </a:solidFill>
                          <a:latin typeface="Bookman Old Style" pitchFamily="1" panose="02020603050405020304"/>
                        </a:rPr>
                        <a:t>del Valle, Francisco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6385">
                <a:tc>
                  <a:txBody>
                    <a:bodyPr vert="horz" anchor="t"/>
                    <a:lstStyle/>
                    <a:p>
                      <a:pPr marL="113030" marR="0" indent="0" algn="l">
                        <a:lnSpc>
                          <a:spcPts val="700"/>
                        </a:lnSpc>
                        <a:spcBef>
                          <a:spcPts val="0"/>
                        </a:spcBef>
                        <a:spcAft>
                          <a:spcPts val="1355"/>
                        </a:spcAft>
                      </a:pPr>
                      <a:r>
                        <a:rPr lang="es-ES" sz="600" spc="0">
                          <a:solidFill>
                            <a:srgbClr val="000000"/>
                          </a:solidFill>
                          <a:latin typeface="Bookman Old Style" pitchFamily="1" panose="02020603050405020304"/>
                        </a:rPr>
                        <a:t>Jaramillo Romero, Josefa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Formacio´n de grupos superficiales de oxígeno en materiales carbonosos mediante tecnologías de ozonacio´n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1340"/>
                        </a:spcAft>
                      </a:pPr>
                      <a:r>
                        <a:rPr lang="es-ES" sz="600" spc="0">
                          <a:solidFill>
                            <a:srgbClr val="000000"/>
                          </a:solidFill>
                          <a:latin typeface="Bookman Old Style" pitchFamily="1" panose="02020603050405020304"/>
                        </a:rPr>
                        <a:t>11/05/2007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0" indent="0" algn="l">
                        <a:lnSpc>
                          <a:spcPts val="700"/>
                        </a:lnSpc>
                        <a:spcBef>
                          <a:spcPts val="0"/>
                        </a:spcBef>
                        <a:spcAft>
                          <a:spcPts val="0"/>
                        </a:spcAft>
                      </a:pPr>
                      <a:r>
                        <a:rPr lang="es-ES" sz="600" spc="30">
                          <a:solidFill>
                            <a:srgbClr val="000000"/>
                          </a:solidFill>
                          <a:latin typeface="Bookman Old Style" pitchFamily="1" panose="02020603050405020304"/>
                        </a:rPr>
                        <a:t>Go´mez Serrano, Vicente; ´Alvarez Peña, Pedro Mo-desto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8270">
                <a:tc gridSpan="4">
                  <a:txBody>
                    <a:bodyPr vert="horz" anchor="t"/>
                    <a:lstStyle/>
                    <a:p>
                      <a:pPr marL="3884930" marR="0" indent="0" algn="l">
                        <a:lnSpc>
                          <a:spcPts val="900"/>
                        </a:lnSpc>
                        <a:spcBef>
                          <a:spcPts val="0"/>
                        </a:spcBef>
                        <a:spcAft>
                          <a:spcPts val="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5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232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5715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396240">
                <a:tc>
                  <a:txBody>
                    <a:bodyPr vert="horz" anchor="t"/>
                    <a:lstStyle/>
                    <a:p>
                      <a:pPr marL="113030" marR="0" indent="0" algn="l">
                        <a:lnSpc>
                          <a:spcPts val="700"/>
                        </a:lnSpc>
                        <a:spcBef>
                          <a:spcPts val="250"/>
                        </a:spcBef>
                        <a:spcAft>
                          <a:spcPts val="2100"/>
                        </a:spcAft>
                      </a:pPr>
                      <a:r>
                        <a:rPr lang="es-ES" sz="600" spc="0">
                          <a:solidFill>
                            <a:srgbClr val="000000"/>
                          </a:solidFill>
                          <a:latin typeface="Bookman Old Style" pitchFamily="1" panose="02020603050405020304"/>
                        </a:rPr>
                        <a:t>Rangel Delgado, Cipriano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68580" indent="0" algn="just">
                        <a:lnSpc>
                          <a:spcPts val="700"/>
                        </a:lnSpc>
                        <a:spcBef>
                          <a:spcPts val="240"/>
                        </a:spcBef>
                        <a:spcAft>
                          <a:spcPts val="10"/>
                        </a:spcAft>
                      </a:pPr>
                      <a:r>
                        <a:rPr lang="es-ES" sz="600" spc="0">
                          <a:solidFill>
                            <a:srgbClr val="000000"/>
                          </a:solidFill>
                          <a:latin typeface="Bookman Old Style" pitchFamily="1" panose="02020603050405020304"/>
                        </a:rPr>
                        <a:t>Superficies de energía potencial analíticas y es- tudio de la cinética y dinámica de reacciones poliatómicas. Progresando desde sistemas asi-</a:t>
                      </a:r>
                      <a:r>
                        <a:rPr lang="es-ES" sz="600" spc="0">
                          <a:solidFill>
                            <a:srgbClr val="000000"/>
                          </a:solidFill>
                          <a:latin typeface="Bookman Old Style" pitchFamily="1" panose="02020603050405020304"/>
                        </a:rPr>
                        <a:t>métricos a asimétricamente sustituidos.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65"/>
                        </a:spcBef>
                        <a:spcAft>
                          <a:spcPts val="2085"/>
                        </a:spcAft>
                      </a:pPr>
                      <a:r>
                        <a:rPr lang="es-ES" sz="600" spc="0">
                          <a:solidFill>
                            <a:srgbClr val="000000"/>
                          </a:solidFill>
                          <a:latin typeface="Bookman Old Style" pitchFamily="1" panose="02020603050405020304"/>
                        </a:rPr>
                        <a:t>25/05/2007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79375" marR="0" indent="0" algn="l">
                        <a:lnSpc>
                          <a:spcPts val="700"/>
                        </a:lnSpc>
                        <a:spcBef>
                          <a:spcPts val="250"/>
                        </a:spcBef>
                        <a:spcAft>
                          <a:spcPts val="2100"/>
                        </a:spcAft>
                      </a:pPr>
                      <a:r>
                        <a:rPr lang="es-ES" sz="600" spc="0">
                          <a:solidFill>
                            <a:srgbClr val="000000"/>
                          </a:solidFill>
                          <a:latin typeface="Bookman Old Style" pitchFamily="1" panose="02020603050405020304"/>
                        </a:rPr>
                        <a:t>Espinosa García, Joaquín </a:t>
                      </a:r>
                    </a:p>
                  </a:txBody>
                  <a:tcPr anchor="t"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201295">
                <a:tc>
                  <a:txBody>
                    <a:bodyPr vert="horz" anchor="t"/>
                    <a:lstStyle/>
                    <a:p>
                      <a:pPr marL="113030" marR="0" indent="0" algn="l">
                        <a:lnSpc>
                          <a:spcPts val="700"/>
                        </a:lnSpc>
                        <a:spcBef>
                          <a:spcPts val="0"/>
                        </a:spcBef>
                        <a:spcAft>
                          <a:spcPts val="685"/>
                        </a:spcAft>
                      </a:pPr>
                      <a:r>
                        <a:rPr lang="es-ES" sz="600" spc="0">
                          <a:solidFill>
                            <a:srgbClr val="000000"/>
                          </a:solidFill>
                          <a:latin typeface="Bookman Old Style" pitchFamily="1" panose="02020603050405020304"/>
                        </a:rPr>
                        <a:t>Astillero Vivas, Antonio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Estudio mediante teoría cinética de medios gra- nulares en régimen de flujo rápido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70"/>
                        </a:spcAft>
                      </a:pPr>
                      <a:r>
                        <a:rPr lang="es-ES" sz="600" spc="0">
                          <a:solidFill>
                            <a:srgbClr val="000000"/>
                          </a:solidFill>
                          <a:latin typeface="Bookman Old Style" pitchFamily="1" panose="02020603050405020304"/>
                        </a:rPr>
                        <a:t>01/06/2007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Santos </a:t>
                      </a:r>
                      <a:r>
                        <a:rPr lang="es-ES" sz="600" spc="0">
                          <a:solidFill>
                            <a:srgbClr val="000000"/>
                          </a:solidFill>
                          <a:latin typeface="Bookman Old Style" pitchFamily="1" panose="02020603050405020304"/>
                        </a:rPr>
                        <a:t>Reyes, </a:t>
                      </a:r>
                      <a:r>
                        <a:rPr lang="es-ES" sz="600" spc="0">
                          <a:solidFill>
                            <a:srgbClr val="000000"/>
                          </a:solidFill>
                          <a:latin typeface="Bookman Old Style" pitchFamily="1" panose="02020603050405020304"/>
                        </a:rPr>
                        <a:t>Andrés;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GarzóPuertos, Vicente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0"/>
                        </a:spcAft>
                      </a:pPr>
                      <a:r>
                        <a:rPr lang="es-ES" sz="600" spc="0">
                          <a:solidFill>
                            <a:srgbClr val="000000"/>
                          </a:solidFill>
                          <a:latin typeface="Bookman Old Style" pitchFamily="1" panose="02020603050405020304"/>
                        </a:rPr>
                        <a:t>Villegas Sánchez, M. Auxiliadora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Parámetros sanguíneos y ecología de aves: per- files bioquímicos y hematocrito como indicado- res de condición corporal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08/06/2007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Sánchez </a:t>
                      </a:r>
                      <a:r>
                        <a:rPr lang="es-ES" sz="600" spc="0">
                          <a:solidFill>
                            <a:srgbClr val="000000"/>
                          </a:solidFill>
                          <a:latin typeface="Bookman Old Style" pitchFamily="1" panose="02020603050405020304"/>
                        </a:rPr>
                        <a:t>Guzmán, </a:t>
                      </a:r>
                      <a:r>
                        <a:rPr lang="es-ES" sz="600" spc="0">
                          <a:solidFill>
                            <a:srgbClr val="000000"/>
                          </a:solidFill>
                          <a:latin typeface="Bookman Old Style" pitchFamily="1" panose="02020603050405020304"/>
                        </a:rPr>
                        <a:t>Juan </a:t>
                      </a:r>
                    </a:p>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Manuel; </a:t>
                      </a:r>
                      <a:r>
                        <a:rPr lang="es-ES" sz="600" spc="0">
                          <a:solidFill>
                            <a:srgbClr val="000000"/>
                          </a:solidFill>
                          <a:latin typeface="Bookman Old Style" pitchFamily="1" panose="02020603050405020304"/>
                        </a:rPr>
                        <a:t>Masero </a:t>
                      </a:r>
                      <a:r>
                        <a:rPr lang="es-ES" sz="600" spc="0">
                          <a:solidFill>
                            <a:srgbClr val="000000"/>
                          </a:solidFill>
                          <a:latin typeface="Bookman Old Style" pitchFamily="1" panose="02020603050405020304"/>
                        </a:rPr>
                        <a:t>Osorio, </a:t>
                      </a:r>
                    </a:p>
                    <a:p>
                      <a:pPr marL="91440" marR="0" indent="0" algn="l">
                        <a:lnSpc>
                          <a:spcPts val="700"/>
                        </a:lnSpc>
                        <a:spcBef>
                          <a:spcPts val="0"/>
                        </a:spcBef>
                        <a:spcAft>
                          <a:spcPts val="10"/>
                        </a:spcAft>
                      </a:pPr>
                      <a:r>
                        <a:rPr lang="es-ES" sz="600" spc="0">
                          <a:solidFill>
                            <a:srgbClr val="000000"/>
                          </a:solidFill>
                          <a:latin typeface="Bookman Old Style" pitchFamily="1" panose="02020603050405020304"/>
                        </a:rPr>
                        <a:t>JoséAntonio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155"/>
                        </a:spcBef>
                        <a:spcAft>
                          <a:spcPts val="1400"/>
                        </a:spcAft>
                      </a:pPr>
                      <a:r>
                        <a:rPr lang="es-ES" sz="600" spc="0">
                          <a:solidFill>
                            <a:srgbClr val="000000"/>
                          </a:solidFill>
                          <a:latin typeface="Bookman Old Style" pitchFamily="1" panose="02020603050405020304"/>
                        </a:rPr>
                        <a:t>Jiménez Girón, Ana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Aplicaciones analíticas de me´todos basados en luminiscencia molecular en combinación con metodologías dinámicas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390"/>
                        </a:spcAft>
                      </a:pPr>
                      <a:r>
                        <a:rPr lang="es-ES" sz="600" spc="0">
                          <a:solidFill>
                            <a:srgbClr val="000000"/>
                          </a:solidFill>
                          <a:latin typeface="Bookman Old Style" pitchFamily="1" panose="02020603050405020304"/>
                        </a:rPr>
                        <a:t>08/06/2007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0"/>
                        </a:spcAft>
                      </a:pPr>
                      <a:r>
                        <a:rPr lang="es-ES" sz="600" spc="30">
                          <a:solidFill>
                            <a:srgbClr val="000000"/>
                          </a:solidFill>
                          <a:latin typeface="Bookman Old Style" pitchFamily="1" panose="02020603050405020304"/>
                        </a:rPr>
                        <a:t>Dur´an Martín-Merás, Isa-bel; Muñoz de La Peña Castrillo, Arsenio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Alarcón Sánchez, M. Victoria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Interación auxina-etileno en el desarrollo de la raiz primaria de maiz. (zea mays l.). Prolifera- ción celular del periciclo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28/06/2007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55">
                          <a:solidFill>
                            <a:srgbClr val="000000"/>
                          </a:solidFill>
                          <a:latin typeface="Bookman Old Style" pitchFamily="1" panose="02020603050405020304"/>
                        </a:rPr>
                        <a:t>Salguero Hernández, Julio; Lloret Ivorra, Pedro Gas-par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30"/>
                        </a:spcAft>
                      </a:pPr>
                      <a:r>
                        <a:rPr lang="es-ES" sz="600" spc="0">
                          <a:solidFill>
                            <a:srgbClr val="000000"/>
                          </a:solidFill>
                          <a:latin typeface="Bookman Old Style" pitchFamily="1" panose="02020603050405020304"/>
                        </a:rPr>
                        <a:t>Valtueña Sánchez, Francisco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25"/>
                        </a:spcAft>
                      </a:pPr>
                      <a:r>
                        <a:rPr lang="es-ES" sz="600" spc="0">
                          <a:solidFill>
                            <a:srgbClr val="000000"/>
                          </a:solidFill>
                          <a:latin typeface="Bookman Old Style" pitchFamily="1" panose="02020603050405020304"/>
                        </a:rPr>
                        <a:t>Biología reproductiva en anagyris foetida y causas de autoesterilidad postcigótica en cyti- sus multiflorus y c.striatus (leguminosae)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03/07/2007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40">
                          <a:solidFill>
                            <a:srgbClr val="000000"/>
                          </a:solidFill>
                          <a:latin typeface="Bookman Old Style" pitchFamily="1" panose="02020603050405020304"/>
                        </a:rPr>
                        <a:t>Ortega Olivencia, Ana Isa-bel; Rodríguez Riaño, To-más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75"/>
                        </a:spcAft>
                      </a:pPr>
                      <a:r>
                        <a:rPr lang="es-ES" sz="600" spc="0">
                          <a:solidFill>
                            <a:srgbClr val="000000"/>
                          </a:solidFill>
                          <a:latin typeface="Bookman Old Style" pitchFamily="1" panose="02020603050405020304"/>
                        </a:rPr>
                        <a:t>Carbajo Sánchez,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1475"/>
                        </a:spcAft>
                      </a:pPr>
                      <a:r>
                        <a:rPr lang="es-ES" sz="600" spc="0">
                          <a:solidFill>
                            <a:srgbClr val="000000"/>
                          </a:solidFill>
                          <a:latin typeface="Bookman Old Style" pitchFamily="1" panose="02020603050405020304"/>
                        </a:rPr>
                        <a:t>Ozonación catalítica y fotocatalítica de conta- minantes del agua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60"/>
                        </a:spcAft>
                      </a:pPr>
                      <a:r>
                        <a:rPr lang="es-ES" sz="600" spc="0">
                          <a:solidFill>
                            <a:srgbClr val="000000"/>
                          </a:solidFill>
                          <a:latin typeface="Bookman Old Style" pitchFamily="1" panose="02020603050405020304"/>
                        </a:rPr>
                        <a:t>12/07/2007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85"/>
                        </a:spcAft>
                      </a:pPr>
                      <a:r>
                        <a:rPr lang="es-ES" sz="600" spc="15">
                          <a:solidFill>
                            <a:srgbClr val="000000"/>
                          </a:solidFill>
                          <a:latin typeface="Bookman Old Style" pitchFamily="1" panose="02020603050405020304"/>
                        </a:rPr>
                        <a:t>Acedo Hidalgo, Benito; Ri-vas Toledo, Francisco Ja-</a:t>
                      </a:r>
                      <a:r>
                        <a:rPr lang="es-ES" sz="600" spc="15">
                          <a:solidFill>
                            <a:srgbClr val="000000"/>
                          </a:solidFill>
                          <a:latin typeface="Bookman Old Style" pitchFamily="1" panose="02020603050405020304"/>
                        </a:rPr>
                        <a:t>vier; Beltrán Novillo, Fer-</a:t>
                      </a:r>
                      <a:r>
                        <a:rPr lang="es-ES" sz="600" spc="15">
                          <a:solidFill>
                            <a:srgbClr val="000000"/>
                          </a:solidFill>
                          <a:latin typeface="Bookman Old Style" pitchFamily="1" panose="02020603050405020304"/>
                        </a:rPr>
                        <a:t>nando Juan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8595">
                <a:tc>
                  <a:txBody>
                    <a:bodyPr vert="horz" anchor="t"/>
                    <a:lstStyle/>
                    <a:p>
                      <a:pPr marL="113030" marR="0" indent="0" algn="l">
                        <a:lnSpc>
                          <a:spcPts val="700"/>
                        </a:lnSpc>
                        <a:spcBef>
                          <a:spcPts val="0"/>
                        </a:spcBef>
                        <a:spcAft>
                          <a:spcPts val="615"/>
                        </a:spcAft>
                      </a:pPr>
                      <a:r>
                        <a:rPr lang="es-ES" sz="600" spc="0">
                          <a:solidFill>
                            <a:srgbClr val="000000"/>
                          </a:solidFill>
                          <a:latin typeface="Bookman Old Style" pitchFamily="1" panose="02020603050405020304"/>
                        </a:rPr>
                        <a:t>Gómez Raja, Jonathan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Análisis del papel de rad52 en la estabilidad genómica de c. Albicans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00"/>
                        </a:spcAft>
                      </a:pPr>
                      <a:r>
                        <a:rPr lang="es-ES" sz="600" spc="0">
                          <a:solidFill>
                            <a:srgbClr val="000000"/>
                          </a:solidFill>
                          <a:latin typeface="Bookman Old Style" pitchFamily="1" panose="02020603050405020304"/>
                        </a:rPr>
                        <a:t>13/07/2007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Larriba </a:t>
                      </a:r>
                      <a:r>
                        <a:rPr lang="es-ES" sz="600" spc="0">
                          <a:solidFill>
                            <a:srgbClr val="000000"/>
                          </a:solidFill>
                          <a:latin typeface="Bookman Old Style" pitchFamily="1" panose="02020603050405020304"/>
                        </a:rPr>
                        <a:t>Calle, </a:t>
                      </a:r>
                      <a:r>
                        <a:rPr lang="es-ES" sz="600" spc="0">
                          <a:solidFill>
                            <a:srgbClr val="000000"/>
                          </a:solidFill>
                          <a:latin typeface="Bookman Old Style" pitchFamily="1" panose="02020603050405020304"/>
                        </a:rPr>
                        <a:t>Germán; </a:t>
                      </a:r>
                    </a:p>
                    <a:p>
                      <a:pPr marL="91440" marR="0" indent="0" algn="l">
                        <a:lnSpc>
                          <a:spcPts val="6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Andaluz </a:t>
                      </a:r>
                      <a:r>
                        <a:rPr lang="es-ES" sz="600" spc="0">
                          <a:solidFill>
                            <a:srgbClr val="000000"/>
                          </a:solidFill>
                          <a:latin typeface="Bookman Old Style" pitchFamily="1" panose="02020603050405020304"/>
                        </a:rPr>
                        <a:t>López, </a:t>
                      </a:r>
                      <a:r>
                        <a:rPr lang="es-ES" sz="600" spc="0">
                          <a:solidFill>
                            <a:srgbClr val="000000"/>
                          </a:solidFill>
                          <a:latin typeface="Bookman Old Style" pitchFamily="1" panose="02020603050405020304"/>
                        </a:rPr>
                        <a:t>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0"/>
                        </a:spcAft>
                      </a:pPr>
                      <a:r>
                        <a:rPr lang="es-ES" sz="600" spc="0">
                          <a:solidFill>
                            <a:srgbClr val="000000"/>
                          </a:solidFill>
                          <a:latin typeface="Bookman Old Style" pitchFamily="1" panose="02020603050405020304"/>
                        </a:rPr>
                        <a:t>Encarnación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9265">
                <a:tc>
                  <a:txBody>
                    <a:bodyPr vert="horz" anchor="t"/>
                    <a:lstStyle/>
                    <a:p>
                      <a:pPr marL="113030" marR="0" indent="0" algn="l">
                        <a:lnSpc>
                          <a:spcPts val="700"/>
                        </a:lnSpc>
                        <a:spcBef>
                          <a:spcPts val="0"/>
                        </a:spcBef>
                        <a:spcAft>
                          <a:spcPts val="2795"/>
                        </a:spcAft>
                      </a:pPr>
                      <a:r>
                        <a:rPr lang="es-ES" sz="600" spc="0">
                          <a:solidFill>
                            <a:srgbClr val="000000"/>
                          </a:solidFill>
                          <a:latin typeface="Bookman Old Style" pitchFamily="1" panose="02020603050405020304"/>
                        </a:rPr>
                        <a:t>Olivares Marín, Mara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5">
                          <a:solidFill>
                            <a:srgbClr val="000000"/>
                          </a:solidFill>
                          <a:latin typeface="Bookman Old Style" pitchFamily="1" panose="02020603050405020304"/>
                        </a:rPr>
                        <a:t>Preparación y caracterización de carbones ac- tivados a partir de un residuo agroindustrial. Aplicaciones en el tratamiento de aguas, la in- dustria enológica y el almacenamiento de ener- g</a:t>
                      </a:r>
                      <a:r>
                        <a:rPr lang="es-ES" sz="600" spc="5">
                          <a:solidFill>
                            <a:srgbClr val="000000"/>
                          </a:solidFill>
                          <a:latin typeface="Bookman Old Style" pitchFamily="1" panose="02020603050405020304"/>
                        </a:rPr>
                        <a:t>ı´a.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2780"/>
                        </a:spcAft>
                      </a:pPr>
                      <a:r>
                        <a:rPr lang="es-ES" sz="600" spc="0">
                          <a:solidFill>
                            <a:srgbClr val="000000"/>
                          </a:solidFill>
                          <a:latin typeface="Bookman Old Style" pitchFamily="1" panose="02020603050405020304"/>
                        </a:rPr>
                        <a:t>17/09/2007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05"/>
                        </a:spcAft>
                      </a:pPr>
                      <a:r>
                        <a:rPr lang="es-ES" sz="600" spc="35">
                          <a:solidFill>
                            <a:srgbClr val="000000"/>
                          </a:solidFill>
                          <a:latin typeface="Bookman Old Style" pitchFamily="1" panose="02020603050405020304"/>
                        </a:rPr>
                        <a:t>Gómez Serrano, Vicente; Fernández González, Car-men; Macías García, 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155"/>
                        </a:spcBef>
                        <a:spcAft>
                          <a:spcPts val="1400"/>
                        </a:spcAft>
                      </a:pPr>
                      <a:r>
                        <a:rPr lang="es-ES" sz="600" spc="0">
                          <a:solidFill>
                            <a:srgbClr val="000000"/>
                          </a:solidFill>
                          <a:latin typeface="Bookman Old Style" pitchFamily="1" panose="02020603050405020304"/>
                        </a:rPr>
                        <a:t>Gómez Durán, áurea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700"/>
                        </a:lnSpc>
                        <a:spcBef>
                          <a:spcPts val="155"/>
                        </a:spcBef>
                        <a:spcAft>
                          <a:spcPts val="0"/>
                        </a:spcAft>
                        <a:tabLst>
                          <a:tab algn="l" pos="868680"/>
                          <a:tab algn="r" pos="1965960"/>
                        </a:tabLst>
                      </a:pPr>
                      <a:r>
                        <a:rPr lang="es-ES" sz="600" spc="0">
                          <a:solidFill>
                            <a:srgbClr val="000000"/>
                          </a:solidFill>
                          <a:latin typeface="Bookman Old Style" pitchFamily="1" panose="02020603050405020304"/>
                        </a:rPr>
                        <a:t>Regulación </a:t>
                      </a:r>
                      <a:r>
                        <a:rPr lang="es-ES" sz="600" spc="0">
                          <a:solidFill>
                            <a:srgbClr val="000000"/>
                          </a:solidFill>
                          <a:latin typeface="Bookman Old Style" pitchFamily="1" panose="02020603050405020304"/>
                        </a:rPr>
                        <a:t>transcripcional </a:t>
                      </a:r>
                      <a:r>
                        <a:rPr lang="es-ES" sz="600" spc="0">
                          <a:solidFill>
                            <a:srgbClr val="000000"/>
                          </a:solidFill>
                          <a:latin typeface="Bookman Old Style" pitchFamily="1" panose="02020603050405020304"/>
                        </a:rPr>
                        <a:t>de </a:t>
                      </a:r>
                    </a:p>
                    <a:p>
                      <a:pPr marL="91440" marR="68580" indent="0" algn="just">
                        <a:lnSpc>
                          <a:spcPts val="700"/>
                        </a:lnSpc>
                        <a:spcBef>
                          <a:spcPts val="0"/>
                        </a:spcBef>
                        <a:spcAft>
                          <a:spcPts val="10"/>
                        </a:spcAft>
                        <a:tabLst>
                          <a:tab algn="l" pos="868680"/>
                          <a:tab algn="l" pos="1051560"/>
                          <a:tab algn="l" pos="1463040"/>
                          <a:tab algn="r" pos="1965960"/>
                        </a:tabLst>
                      </a:pPr>
                      <a:r>
                        <a:rPr lang="es-ES" sz="600" spc="0">
                          <a:solidFill>
                            <a:srgbClr val="000000"/>
                          </a:solidFill>
                          <a:latin typeface="Bookman Old Style" pitchFamily="1" panose="02020603050405020304"/>
                        </a:rPr>
                        <a:t>ltbp1:dependencia </a:t>
                      </a:r>
                      <a:r>
                        <a:rPr lang="es-ES" sz="600" spc="0">
                          <a:solidFill>
                            <a:srgbClr val="000000"/>
                          </a:solidFill>
                          <a:latin typeface="Bookman Old Style" pitchFamily="1" panose="02020603050405020304"/>
                        </a:rPr>
                        <a:t>del </a:t>
                      </a:r>
                      <a:r>
                        <a:rPr lang="es-ES" sz="600" spc="0">
                          <a:solidFill>
                            <a:srgbClr val="000000"/>
                          </a:solidFill>
                          <a:latin typeface="Bookman Old Style" pitchFamily="1" panose="02020603050405020304"/>
                        </a:rPr>
                        <a:t>receptor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dioxina </a:t>
                      </a:r>
                      <a:br/>
                      <a:r>
                        <a:rPr lang="es-ES" sz="600" spc="0">
                          <a:solidFill>
                            <a:srgbClr val="000000"/>
                          </a:solidFill>
                          <a:latin typeface="Bookman Old Style" pitchFamily="1" panose="02020603050405020304"/>
                        </a:rPr>
                        <a:t>y el efecto sobre la activación de tgfb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390"/>
                        </a:spcAft>
                      </a:pPr>
                      <a:r>
                        <a:rPr lang="es-ES" sz="600" spc="0">
                          <a:solidFill>
                            <a:srgbClr val="000000"/>
                          </a:solidFill>
                          <a:latin typeface="Bookman Old Style" pitchFamily="1" panose="02020603050405020304"/>
                        </a:rPr>
                        <a:t>17/09/2007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05"/>
                        </a:spcAft>
                      </a:pPr>
                      <a:r>
                        <a:rPr lang="es-ES" sz="600" spc="0">
                          <a:solidFill>
                            <a:srgbClr val="000000"/>
                          </a:solidFill>
                          <a:latin typeface="Bookman Old Style" pitchFamily="1" panose="02020603050405020304"/>
                        </a:rPr>
                        <a:t>Fernández Salguero, Pedro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3030" marR="0" indent="0" algn="l">
                        <a:lnSpc>
                          <a:spcPts val="700"/>
                        </a:lnSpc>
                        <a:spcBef>
                          <a:spcPts val="0"/>
                        </a:spcBef>
                        <a:spcAft>
                          <a:spcPts val="2075"/>
                        </a:spcAft>
                      </a:pPr>
                      <a:r>
                        <a:rPr lang="es-ES" sz="600" spc="0">
                          <a:solidFill>
                            <a:srgbClr val="000000"/>
                          </a:solidFill>
                          <a:latin typeface="Bookman Old Style" pitchFamily="1" panose="02020603050405020304"/>
                        </a:rPr>
                        <a:t>Chavarría Giménez, Teresa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15">
                          <a:solidFill>
                            <a:srgbClr val="000000"/>
                          </a:solidFill>
                          <a:latin typeface="Bookman Old Style" pitchFamily="1" panose="02020603050405020304"/>
                        </a:rPr>
                        <a:t>Muerte celular programada de precursores neu- rales: caraterización de su incidencia y regula- ción durante el desarrollo de la retina de ver- tebrados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65"/>
                        </a:spcAft>
                      </a:pPr>
                      <a:r>
                        <a:rPr lang="es-ES" sz="600" spc="0">
                          <a:solidFill>
                            <a:srgbClr val="000000"/>
                          </a:solidFill>
                          <a:latin typeface="Bookman Old Style" pitchFamily="1" panose="02020603050405020304"/>
                        </a:rPr>
                        <a:t>01/10/2007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685"/>
                        </a:spcAft>
                      </a:pPr>
                      <a:r>
                        <a:rPr lang="es-ES" sz="600" spc="30">
                          <a:solidFill>
                            <a:srgbClr val="000000"/>
                          </a:solidFill>
                          <a:latin typeface="Bookman Old Style" pitchFamily="1" panose="02020603050405020304"/>
                        </a:rPr>
                        <a:t>Mayordomo Acevedo, Ra-quel; de La Rosa Cano, En-rique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155"/>
                        </a:spcBef>
                        <a:spcAft>
                          <a:spcPts val="1375"/>
                        </a:spcAft>
                      </a:pPr>
                      <a:r>
                        <a:rPr lang="es-ES" sz="600" spc="0">
                          <a:solidFill>
                            <a:srgbClr val="000000"/>
                          </a:solidFill>
                          <a:latin typeface="Bookman Old Style" pitchFamily="1" panose="02020603050405020304"/>
                        </a:rPr>
                        <a:t>Pérez Gómez, Isabel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0"/>
                        </a:spcAft>
                      </a:pPr>
                      <a:r>
                        <a:rPr lang="es-ES" sz="600" spc="0">
                          <a:solidFill>
                            <a:srgbClr val="000000"/>
                          </a:solidFill>
                          <a:latin typeface="Bookman Old Style" pitchFamily="1" panose="02020603050405020304"/>
                        </a:rPr>
                        <a:t>Morfología funcional y dinámica del crecimien- to estructural y cronológico de la acedía (dico- logoglossa cuneata moreau, 1881)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365"/>
                        </a:spcAft>
                      </a:pPr>
                      <a:r>
                        <a:rPr lang="es-ES" sz="600" spc="0">
                          <a:solidFill>
                            <a:srgbClr val="000000"/>
                          </a:solidFill>
                          <a:latin typeface="Bookman Old Style" pitchFamily="1" panose="02020603050405020304"/>
                        </a:rPr>
                        <a:t>02/10/2007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680"/>
                        </a:spcAft>
                      </a:pPr>
                      <a:r>
                        <a:rPr lang="es-ES" sz="600" spc="35">
                          <a:solidFill>
                            <a:srgbClr val="000000"/>
                          </a:solidFill>
                          <a:latin typeface="Bookman Old Style" pitchFamily="1" panose="02020603050405020304"/>
                        </a:rPr>
                        <a:t>Blasco Ruiz, Manuel; Cli-ment Mata, Vicente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77495">
                <a:tc>
                  <a:txBody>
                    <a:bodyPr vert="horz" anchor="t"/>
                    <a:lstStyle/>
                    <a:p>
                      <a:pPr marL="113030" marR="0" indent="0" algn="l">
                        <a:lnSpc>
                          <a:spcPts val="700"/>
                        </a:lnSpc>
                        <a:spcBef>
                          <a:spcPts val="0"/>
                        </a:spcBef>
                        <a:spcAft>
                          <a:spcPts val="1330"/>
                        </a:spcAft>
                      </a:pPr>
                      <a:r>
                        <a:rPr lang="es-ES" sz="600" spc="0">
                          <a:solidFill>
                            <a:srgbClr val="000000"/>
                          </a:solidFill>
                          <a:latin typeface="Bookman Old Style" pitchFamily="1" panose="02020603050405020304"/>
                        </a:rPr>
                        <a:t>Sánchez Lavado, Francisco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Tratamientos combinados físico-químicos y de oxidación avanzada para la depuración de aguas residuales de la industria corchera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20"/>
                        </a:spcAft>
                      </a:pPr>
                      <a:r>
                        <a:rPr lang="es-ES" sz="600" spc="0">
                          <a:solidFill>
                            <a:srgbClr val="000000"/>
                          </a:solidFill>
                          <a:latin typeface="Bookman Old Style" pitchFamily="1" panose="02020603050405020304"/>
                        </a:rPr>
                        <a:t>11/10/2007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114300" indent="0" algn="l">
                        <a:lnSpc>
                          <a:spcPts val="700"/>
                        </a:lnSpc>
                        <a:spcBef>
                          <a:spcPts val="0"/>
                        </a:spcBef>
                        <a:spcAft>
                          <a:spcPts val="0"/>
                        </a:spcAft>
                      </a:pPr>
                      <a:r>
                        <a:rPr lang="es-ES" sz="600" spc="0">
                          <a:solidFill>
                            <a:srgbClr val="000000"/>
                          </a:solidFill>
                          <a:latin typeface="Bookman Old Style" pitchFamily="1" panose="02020603050405020304"/>
                        </a:rPr>
                        <a:t>Beltrán de Heredia Alon-so, Jesús José; Domínguez </a:t>
                      </a:r>
                    </a:p>
                    <a:p>
                      <a:pPr marL="91440" marR="0" indent="0" algn="l">
                        <a:lnSpc>
                          <a:spcPts val="600"/>
                        </a:lnSpc>
                        <a:spcBef>
                          <a:spcPts val="0"/>
                        </a:spcBef>
                        <a:spcAft>
                          <a:spcPts val="0"/>
                        </a:spcAft>
                        <a:tabLst>
                          <a:tab algn="r" pos="1143000"/>
                        </a:tabLst>
                      </a:pPr>
                      <a:r>
                        <a:rPr lang="es-ES" sz="600" spc="0">
                          <a:solidFill>
                            <a:srgbClr val="000000"/>
                          </a:solidFill>
                          <a:latin typeface="Bookman Old Style" pitchFamily="1" panose="02020603050405020304"/>
                        </a:rPr>
                        <a:t>Vargas, </a:t>
                      </a:r>
                      <a:r>
                        <a:rPr lang="es-ES" sz="600" spc="0">
                          <a:solidFill>
                            <a:srgbClr val="000000"/>
                          </a:solidFill>
                          <a:latin typeface="Bookman Old Style" pitchFamily="1" panose="02020603050405020304"/>
                        </a:rPr>
                        <a:t>Joaquín Ramón;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35"/>
                        </a:spcAft>
                      </a:pPr>
                      <a:r>
                        <a:rPr lang="es-ES" sz="600" spc="0">
                          <a:solidFill>
                            <a:srgbClr val="000000"/>
                          </a:solidFill>
                          <a:latin typeface="Bookman Old Style" pitchFamily="1" panose="02020603050405020304"/>
                        </a:rPr>
                        <a:t>González Montero, Teresa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Salguero Corbacho, Israel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20"/>
                        </a:spcAft>
                      </a:pPr>
                      <a:r>
                        <a:rPr lang="es-ES" sz="600" spc="0">
                          <a:solidFill>
                            <a:srgbClr val="000000"/>
                          </a:solidFill>
                          <a:latin typeface="Bookman Old Style" pitchFamily="1" panose="02020603050405020304"/>
                        </a:rPr>
                        <a:t>Replicacion cromosómica en presencia de una nucleósido difosfato reductasa codificada por el alelo nrda101 de </a:t>
                      </a:r>
                      <a:r>
                        <a:rPr lang="es-ES" sz="600" i="1" spc="0">
                          <a:solidFill>
                            <a:srgbClr val="000000"/>
                          </a:solidFill>
                          <a:latin typeface="Bookman Old Style" pitchFamily="1" panose="02020603050405020304"/>
                        </a:rPr>
                        <a:t>escherichia coli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14/12/2007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30">
                          <a:solidFill>
                            <a:srgbClr val="000000"/>
                          </a:solidFill>
                          <a:latin typeface="Bookman Old Style" pitchFamily="1" panose="02020603050405020304"/>
                        </a:rPr>
                        <a:t>Jiménez Sánchez, Alfonso; Guzm´an Cabañas, María Elena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16535">
                <a:tc>
                  <a:txBody>
                    <a:bodyPr vert="horz" anchor="t"/>
                    <a:lstStyle/>
                    <a:p>
                      <a:pPr marL="113030" marR="0" indent="0" algn="l">
                        <a:lnSpc>
                          <a:spcPts val="700"/>
                        </a:lnSpc>
                        <a:spcBef>
                          <a:spcPts val="0"/>
                        </a:spcBef>
                        <a:spcAft>
                          <a:spcPts val="875"/>
                        </a:spcAft>
                      </a:pPr>
                      <a:r>
                        <a:rPr lang="es-ES" sz="600" spc="0">
                          <a:solidFill>
                            <a:srgbClr val="000000"/>
                          </a:solidFill>
                          <a:latin typeface="Bookman Old Style" pitchFamily="1" panose="02020603050405020304"/>
                        </a:rPr>
                        <a:t>Campillo Torres, Carlos Mario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80"/>
                        </a:spcAft>
                      </a:pPr>
                      <a:r>
                        <a:rPr lang="es-ES" sz="600" spc="0">
                          <a:solidFill>
                            <a:srgbClr val="000000"/>
                          </a:solidFill>
                          <a:latin typeface="Bookman Old Style" pitchFamily="1" panose="02020603050405020304"/>
                        </a:rPr>
                        <a:t>Estudio para el diseño de un sistema de reco- mendación de manejo de agua en rotaciones de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865"/>
                        </a:spcAft>
                      </a:pPr>
                      <a:r>
                        <a:rPr lang="es-ES" sz="600" spc="0">
                          <a:solidFill>
                            <a:srgbClr val="000000"/>
                          </a:solidFill>
                          <a:latin typeface="Bookman Old Style" pitchFamily="1" panose="02020603050405020304"/>
                        </a:rPr>
                        <a:t>17/12/2007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Prieto Losada, Maria del </a:t>
                      </a:r>
                    </a:p>
                    <a:p>
                      <a:pPr marL="91440" marR="0" indent="0" algn="l">
                        <a:lnSpc>
                          <a:spcPts val="700"/>
                        </a:lnSpc>
                        <a:spcBef>
                          <a:spcPts val="0"/>
                        </a:spcBef>
                        <a:spcAft>
                          <a:spcPts val="180"/>
                        </a:spcAft>
                        <a:tabLst>
                          <a:tab algn="l" pos="411480"/>
                          <a:tab algn="r" pos="1143000"/>
                        </a:tabLst>
                      </a:pPr>
                      <a:r>
                        <a:rPr lang="es-ES" sz="600" spc="0">
                          <a:solidFill>
                            <a:srgbClr val="000000"/>
                          </a:solidFill>
                          <a:latin typeface="Bookman Old Style" pitchFamily="1" panose="02020603050405020304"/>
                        </a:rPr>
                        <a:t>Henar; </a:t>
                      </a:r>
                      <a:r>
                        <a:rPr lang="es-ES" sz="600" spc="0">
                          <a:solidFill>
                            <a:srgbClr val="000000"/>
                          </a:solidFill>
                          <a:latin typeface="Bookman Old Style" pitchFamily="1" panose="02020603050405020304"/>
                        </a:rPr>
                        <a:t>Cabezas </a:t>
                      </a:r>
                      <a:r>
                        <a:rPr lang="es-ES" sz="600" spc="0">
                          <a:solidFill>
                            <a:srgbClr val="000000"/>
                          </a:solidFill>
                          <a:latin typeface="Bookman Old Style" pitchFamily="1" panose="02020603050405020304"/>
                        </a:rPr>
                        <a:t>Fernán-</a:t>
                      </a: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54025">
                <a:tc>
                  <a:txBody>
                    <a:bodyPr vert="horz" anchor="t"/>
                    <a:lstStyle/>
                    <a:p>
                      <a:pPr marL="0" marR="481965" indent="0" algn="r">
                        <a:lnSpc>
                          <a:spcPts val="700"/>
                        </a:lnSpc>
                        <a:spcBef>
                          <a:spcPts val="725"/>
                        </a:spcBef>
                        <a:spcAft>
                          <a:spcPts val="2100"/>
                        </a:spcAft>
                      </a:pPr>
                      <a:r>
                        <a:rPr lang="es-ES" sz="600" spc="0">
                          <a:solidFill>
                            <a:srgbClr val="000000"/>
                          </a:solidFill>
                          <a:latin typeface="Bookman Old Style" pitchFamily="1" panose="02020603050405020304"/>
                        </a:rPr>
                        <a:t>Masa, Natividad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600"/>
                        </a:lnSpc>
                        <a:spcBef>
                          <a:spcPts val="0"/>
                        </a:spcBef>
                        <a:spcAft>
                          <a:spcPts val="705"/>
                        </a:spcAft>
                      </a:pPr>
                      <a:r>
                        <a:rPr lang="es-ES" sz="600" spc="75">
                          <a:solidFill>
                            <a:srgbClr val="000000"/>
                          </a:solidFill>
                          <a:latin typeface="Bookman Old Style" pitchFamily="1" panose="02020603050405020304"/>
                        </a:rPr>
                        <a:t>cultivo hortícolas en las vegas del guadiana Análisis experimental del papel de la señaliza- ción por factores de crecimiento durante las fa- ses iniciales del desarrollo del corazón dez, JoséGarcía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740"/>
                        </a:spcBef>
                        <a:spcAft>
                          <a:spcPts val="2085"/>
                        </a:spcAft>
                      </a:pPr>
                      <a:r>
                        <a:rPr lang="es-ES" sz="600" spc="0">
                          <a:solidFill>
                            <a:srgbClr val="000000"/>
                          </a:solidFill>
                          <a:latin typeface="Bookman Old Style" pitchFamily="1" panose="02020603050405020304"/>
                        </a:rPr>
                        <a:t>19/02/2008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725"/>
                        </a:spcBef>
                        <a:spcAft>
                          <a:spcPts val="0"/>
                        </a:spcAft>
                        <a:tabLst>
                          <a:tab algn="l" pos="548640"/>
                          <a:tab algn="r" pos="1143000"/>
                        </a:tabLst>
                      </a:pP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Gallardo, </a:t>
                      </a:r>
                      <a:r>
                        <a:rPr lang="es-ES" sz="600" spc="0">
                          <a:solidFill>
                            <a:srgbClr val="000000"/>
                          </a:solidFill>
                          <a:latin typeface="Bookman Old Style" pitchFamily="1" panose="02020603050405020304"/>
                        </a:rPr>
                        <a:t>Lu-</a:t>
                      </a:r>
                      <a:r>
                        <a:rPr lang="es-ES" sz="100">
                          <a:solidFill>
                            <a:srgbClr val="000000"/>
                          </a:solidFill>
                          <a:latin typeface="Arial" pitchFamily="2" panose="02020603050405020304"/>
                        </a:rPr>
                        <a:t> </a:t>
                      </a:r>
                    </a:p>
                    <a:p>
                      <a:pPr marL="91440" marR="0" indent="0" algn="l">
                        <a:lnSpc>
                          <a:spcPts val="700"/>
                        </a:lnSpc>
                        <a:spcBef>
                          <a:spcPts val="0"/>
                        </a:spcBef>
                        <a:spcAft>
                          <a:spcPts val="10"/>
                        </a:spcAft>
                      </a:pPr>
                      <a:r>
                        <a:rPr lang="es-ES" sz="600" spc="20">
                          <a:solidFill>
                            <a:srgbClr val="000000"/>
                          </a:solidFill>
                          <a:latin typeface="Bookman Old Style" pitchFamily="1" panose="02020603050405020304"/>
                        </a:rPr>
                        <a:t>cía; García Martínez, Vir-ginio Enrique; López Sán-</a:t>
                      </a:r>
                      <a:r>
                        <a:rPr lang="es-ES" sz="600" spc="20">
                          <a:solidFill>
                            <a:srgbClr val="000000"/>
                          </a:solidFill>
                          <a:latin typeface="Bookman Old Style" pitchFamily="1" panose="02020603050405020304"/>
                        </a:rPr>
                        <a:t>chez, Carmen </a:t>
                      </a:r>
                    </a:p>
                  </a:txBody>
                  <a:tcPr anchor="b"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Narciso Repilado, David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10">
                          <a:solidFill>
                            <a:srgbClr val="000000"/>
                          </a:solidFill>
                          <a:latin typeface="Bookman Old Style" pitchFamily="1" panose="02020603050405020304"/>
                        </a:rPr>
                        <a:t>Diseño de dietas infantiles enriquecidas y aná- lisis de sus efectos sobre el sistema inmune y el sueño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12/03/2008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Barriga Ibars, María Car-</a:t>
                      </a:r>
                      <a:r>
                        <a:rPr lang="es-ES" sz="100">
                          <a:solidFill>
                            <a:srgbClr val="000000"/>
                          </a:solidFill>
                          <a:latin typeface="Arial" pitchFamily="2" panose="02020603050405020304"/>
                        </a:rPr>
                        <a:t> </a:t>
                      </a:r>
                    </a:p>
                    <a:p>
                      <a:pPr marL="91440" marR="0" indent="0" algn="l">
                        <a:lnSpc>
                          <a:spcPts val="700"/>
                        </a:lnSpc>
                        <a:spcBef>
                          <a:spcPts val="0"/>
                        </a:spcBef>
                        <a:spcAft>
                          <a:spcPts val="35"/>
                        </a:spcAft>
                        <a:tabLst>
                          <a:tab algn="l" pos="320040"/>
                          <a:tab algn="r" pos="1143000"/>
                        </a:tabLst>
                      </a:pPr>
                      <a:r>
                        <a:rPr lang="es-ES" sz="600" spc="0">
                          <a:solidFill>
                            <a:srgbClr val="000000"/>
                          </a:solidFill>
                          <a:latin typeface="Bookman Old Style" pitchFamily="1" panose="02020603050405020304"/>
                        </a:rPr>
                        <a:t>men; </a:t>
                      </a: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Morati-</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0"/>
                        </a:spcAft>
                      </a:pPr>
                      <a:r>
                        <a:rPr lang="es-ES" sz="600" spc="0">
                          <a:solidFill>
                            <a:srgbClr val="000000"/>
                          </a:solidFill>
                          <a:latin typeface="Bookman Old Style" pitchFamily="1" panose="02020603050405020304"/>
                        </a:rPr>
                        <a:t>Carrasco Romero,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0"/>
                        </a:spcAft>
                      </a:pPr>
                      <a:r>
                        <a:rPr lang="es-ES" sz="600" spc="0">
                          <a:solidFill>
                            <a:srgbClr val="000000"/>
                          </a:solidFill>
                          <a:latin typeface="Bookman Old Style" pitchFamily="1" panose="02020603050405020304"/>
                        </a:rPr>
                        <a:t>Auxiliares quirales derivados de carbohidratos.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16/04/2008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00" spc="0">
                          <a:solidFill>
                            <a:srgbClr val="000000"/>
                          </a:solidFill>
                          <a:latin typeface="Bookman Old Style" pitchFamily="1" panose="02020603050405020304"/>
                        </a:rPr>
                        <a:t>Areces Bravo, María Pilar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10"/>
                        </a:spcAft>
                      </a:pPr>
                      <a:r>
                        <a:rPr lang="es-ES" sz="600" spc="0">
                          <a:solidFill>
                            <a:srgbClr val="000000"/>
                          </a:solidFill>
                          <a:latin typeface="Bookman Old Style" pitchFamily="1" panose="02020603050405020304"/>
                        </a:rPr>
                        <a:t>Nuevas aplicaciones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9230">
                <a:tc>
                  <a:txBody>
                    <a:bodyPr vert="horz" anchor="t"/>
                    <a:lstStyle/>
                    <a:p>
                      <a:pPr marL="113030" marR="0" indent="0" algn="l">
                        <a:lnSpc>
                          <a:spcPts val="700"/>
                        </a:lnSpc>
                        <a:spcBef>
                          <a:spcPts val="0"/>
                        </a:spcBef>
                        <a:spcAft>
                          <a:spcPts val="635"/>
                        </a:spcAft>
                      </a:pPr>
                      <a:r>
                        <a:rPr lang="es-ES" sz="600" spc="0">
                          <a:solidFill>
                            <a:srgbClr val="000000"/>
                          </a:solidFill>
                          <a:latin typeface="Bookman Old Style" pitchFamily="1" panose="02020603050405020304"/>
                        </a:rPr>
                        <a:t>López Nieto, Eusebio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Estudio taxonómico de centarurea sect. Pani- culatae (hayeck) dostál y cet. Phalolepis (cass.)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20"/>
                        </a:spcAft>
                      </a:pPr>
                      <a:r>
                        <a:rPr lang="es-ES" sz="600" spc="0">
                          <a:solidFill>
                            <a:srgbClr val="000000"/>
                          </a:solidFill>
                          <a:latin typeface="Bookman Old Style" pitchFamily="1" panose="02020603050405020304"/>
                        </a:rPr>
                        <a:t>25/04/2008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30">
                          <a:solidFill>
                            <a:srgbClr val="000000"/>
                          </a:solidFill>
                          <a:latin typeface="Bookman Old Style" pitchFamily="1" panose="02020603050405020304"/>
                        </a:rPr>
                        <a:t>Devesa Alcaraz, Juan 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35"/>
                        </a:spcAft>
                      </a:pPr>
                      <a:r>
                        <a:rPr lang="es-ES" sz="600" spc="0">
                          <a:solidFill>
                            <a:srgbClr val="000000"/>
                          </a:solidFill>
                          <a:latin typeface="Bookman Old Style" pitchFamily="1" panose="02020603050405020304"/>
                        </a:rPr>
                        <a:t>Dc en la península ibérica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92405">
                <a:tc>
                  <a:txBody>
                    <a:bodyPr vert="horz" anchor="t"/>
                    <a:lstStyle/>
                    <a:p>
                      <a:pPr marL="113030" marR="0" indent="0" algn="l">
                        <a:lnSpc>
                          <a:spcPts val="700"/>
                        </a:lnSpc>
                        <a:spcBef>
                          <a:spcPts val="155"/>
                        </a:spcBef>
                        <a:spcAft>
                          <a:spcPts val="635"/>
                        </a:spcAft>
                      </a:pPr>
                      <a:r>
                        <a:rPr lang="es-ES" sz="600" spc="0">
                          <a:solidFill>
                            <a:srgbClr val="000000"/>
                          </a:solidFill>
                          <a:latin typeface="Bookman Old Style" pitchFamily="1" panose="02020603050405020304"/>
                        </a:rPr>
                        <a:t>Ferrera Llera, Conrado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Estudio experimental de la dinámica de puen- tes líquidos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620"/>
                        </a:spcAft>
                      </a:pPr>
                      <a:r>
                        <a:rPr lang="es-ES" sz="600" spc="0">
                          <a:solidFill>
                            <a:srgbClr val="000000"/>
                          </a:solidFill>
                          <a:latin typeface="Bookman Old Style" pitchFamily="1" panose="02020603050405020304"/>
                        </a:rPr>
                        <a:t>16/05/2008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55"/>
                        </a:spcBef>
                        <a:spcAft>
                          <a:spcPts val="0"/>
                        </a:spcAft>
                        <a:tabLst>
                          <a:tab algn="l" pos="502920"/>
                          <a:tab algn="r" pos="1143000"/>
                        </a:tabLst>
                      </a:pPr>
                      <a:r>
                        <a:rPr lang="es-ES" sz="600" spc="0">
                          <a:solidFill>
                            <a:srgbClr val="000000"/>
                          </a:solidFill>
                          <a:latin typeface="Bookman Old Style" pitchFamily="1" panose="02020603050405020304"/>
                        </a:rPr>
                        <a:t>Cabezas </a:t>
                      </a: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María </a:t>
                      </a:r>
                    </a:p>
                    <a:p>
                      <a:pPr marL="91440" marR="0" indent="0" algn="l">
                        <a:lnSpc>
                          <a:spcPts val="600"/>
                        </a:lnSpc>
                        <a:spcBef>
                          <a:spcPts val="0"/>
                        </a:spcBef>
                        <a:spcAft>
                          <a:spcPts val="0"/>
                        </a:spcAft>
                        <a:tabLst>
                          <a:tab algn="r" pos="1143000"/>
                        </a:tabLst>
                      </a:pPr>
                      <a:r>
                        <a:rPr lang="es-ES" sz="600" spc="0">
                          <a:solidFill>
                            <a:srgbClr val="000000"/>
                          </a:solidFill>
                          <a:latin typeface="Bookman Old Style" pitchFamily="1" panose="02020603050405020304"/>
                        </a:rPr>
                        <a:t>Guadalupe; </a:t>
                      </a:r>
                      <a:r>
                        <a:rPr lang="es-ES" sz="600" spc="0">
                          <a:solidFill>
                            <a:srgbClr val="000000"/>
                          </a:solidFill>
                          <a:latin typeface="Bookman Old Style" pitchFamily="1" panose="02020603050405020304"/>
                        </a:rPr>
                        <a:t>Montanero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00" spc="0">
                          <a:solidFill>
                            <a:srgbClr val="000000"/>
                          </a:solidFill>
                          <a:latin typeface="Bookman Old Style" pitchFamily="1" panose="02020603050405020304"/>
                        </a:rPr>
                        <a:t>Fernández, JoséMaría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155"/>
                        </a:spcBef>
                        <a:spcAft>
                          <a:spcPts val="1380"/>
                        </a:spcAft>
                      </a:pPr>
                      <a:r>
                        <a:rPr lang="es-ES" sz="600" spc="0">
                          <a:solidFill>
                            <a:srgbClr val="000000"/>
                          </a:solidFill>
                          <a:latin typeface="Bookman Old Style" pitchFamily="1" panose="02020603050405020304"/>
                        </a:rPr>
                        <a:t>Roldán Murillo, María Belén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Investigación y cuantificación de componen- tes minoritarios, antioxidantes y pigmentos en aceite de oliva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365"/>
                        </a:spcAft>
                      </a:pPr>
                      <a:r>
                        <a:rPr lang="es-ES" sz="600" spc="0">
                          <a:solidFill>
                            <a:srgbClr val="000000"/>
                          </a:solidFill>
                          <a:latin typeface="Bookman Old Style" pitchFamily="1" panose="02020603050405020304"/>
                        </a:rPr>
                        <a:t>30/05/2008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15">
                          <a:solidFill>
                            <a:srgbClr val="000000"/>
                          </a:solidFill>
                          <a:latin typeface="Bookman Old Style" pitchFamily="1" panose="02020603050405020304"/>
                        </a:rPr>
                        <a:t>Rodríguez Cáceres, María Isabel; Galeano Díaz, M. Teresa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Samhan Arias, Alejandro Khalil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Caracterización y localización de centros redox dependientes de nadh asociados a la membrana plasmática de neuronas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30/05/2008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405"/>
                        </a:spcAft>
                      </a:pPr>
                      <a:r>
                        <a:rPr lang="es-ES" sz="600" spc="0">
                          <a:solidFill>
                            <a:srgbClr val="000000"/>
                          </a:solidFill>
                          <a:latin typeface="Bookman Old Style" pitchFamily="1" panose="02020603050405020304"/>
                        </a:rPr>
                        <a:t>Gutiérrez Merino, 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0"/>
                        </a:spcAft>
                      </a:pPr>
                      <a:r>
                        <a:rPr lang="es-ES" sz="600" spc="0">
                          <a:solidFill>
                            <a:srgbClr val="000000"/>
                          </a:solidFill>
                          <a:latin typeface="Bookman Old Style" pitchFamily="1" panose="02020603050405020304"/>
                        </a:rPr>
                        <a:t>Silva Marques, Duarte Nuno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Efectos del peróxido de hidrógeno en la fisiolo- gía celular de la cavidad oral: estudio funcional y clínico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04/07/2008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Pariente Llanos, JoséAn-</a:t>
                      </a:r>
                      <a:r>
                        <a:rPr lang="es-ES" sz="100">
                          <a:solidFill>
                            <a:srgbClr val="000000"/>
                          </a:solidFill>
                          <a:latin typeface="Arial" pitchFamily="2" panose="02020603050405020304"/>
                        </a:rPr>
                        <a:t> </a:t>
                      </a:r>
                    </a:p>
                    <a:p>
                      <a:pPr marL="91440" marR="0" indent="0" algn="l">
                        <a:lnSpc>
                          <a:spcPts val="700"/>
                        </a:lnSpc>
                        <a:spcBef>
                          <a:spcPts val="0"/>
                        </a:spcBef>
                        <a:spcAft>
                          <a:spcPts val="10"/>
                        </a:spcAft>
                        <a:tabLst>
                          <a:tab algn="r" pos="1143000"/>
                        </a:tabLst>
                      </a:pPr>
                      <a:r>
                        <a:rPr lang="es-ES" sz="600" spc="0">
                          <a:solidFill>
                            <a:srgbClr val="000000"/>
                          </a:solidFill>
                          <a:latin typeface="Bookman Old Style" pitchFamily="1" panose="02020603050405020304"/>
                        </a:rPr>
                        <a:t>tonio; </a:t>
                      </a:r>
                      <a:r>
                        <a:rPr lang="es-ES" sz="600" spc="0">
                          <a:solidFill>
                            <a:srgbClr val="000000"/>
                          </a:solidFill>
                          <a:latin typeface="Bookman Old Style" pitchFamily="1" panose="02020603050405020304"/>
                        </a:rPr>
                        <a:t>Pereira Da Mata, </a:t>
                      </a:r>
                      <a:br/>
                      <a:r>
                        <a:rPr lang="es-ES" sz="600" spc="0">
                          <a:solidFill>
                            <a:srgbClr val="000000"/>
                          </a:solidFill>
                          <a:latin typeface="Bookman Old Style" pitchFamily="1" panose="02020603050405020304"/>
                        </a:rPr>
                        <a:t>A.D.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45"/>
                        </a:spcAft>
                      </a:pPr>
                      <a:r>
                        <a:rPr lang="es-ES" sz="600" spc="0">
                          <a:solidFill>
                            <a:srgbClr val="000000"/>
                          </a:solidFill>
                          <a:latin typeface="Bookman Old Style" pitchFamily="1" panose="02020603050405020304"/>
                        </a:rPr>
                        <a:t>Airado Rodríguez, Diego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25">
                          <a:solidFill>
                            <a:srgbClr val="000000"/>
                          </a:solidFill>
                          <a:latin typeface="Bookman Old Style" pitchFamily="1" panose="02020603050405020304"/>
                        </a:rPr>
                        <a:t>Utilización de señales fluorescentes en el aná- lisis y caracterización de vinos. Mejora de la sensibilidad y selectividad mediante derivación fotoquímica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35"/>
                        </a:spcAft>
                      </a:pPr>
                      <a:r>
                        <a:rPr lang="es-ES" sz="600" spc="0">
                          <a:solidFill>
                            <a:srgbClr val="000000"/>
                          </a:solidFill>
                          <a:latin typeface="Bookman Old Style" pitchFamily="1" panose="02020603050405020304"/>
                        </a:rPr>
                        <a:t>14/07/2008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30"/>
                        </a:spcAft>
                      </a:pPr>
                      <a:r>
                        <a:rPr lang="es-ES" sz="600" spc="35">
                          <a:solidFill>
                            <a:srgbClr val="000000"/>
                          </a:solidFill>
                          <a:latin typeface="Bookman Old Style" pitchFamily="1" panose="02020603050405020304"/>
                        </a:rPr>
                        <a:t>Dur´an Martín-Merás, Isa-bel; Galeano Díaz, M. Te-resa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80"/>
                        </a:spcAft>
                      </a:pPr>
                      <a:r>
                        <a:rPr lang="es-ES" sz="600" spc="0">
                          <a:solidFill>
                            <a:srgbClr val="000000"/>
                          </a:solidFill>
                          <a:latin typeface="Bookman Old Style" pitchFamily="1" panose="02020603050405020304"/>
                        </a:rPr>
                        <a:t>Maqueda Gil, Matilde Jesús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Las levaduras en las fermentaciones de mosto de la d. O. Ribera del Guadiana”: ecología y aplicaciones tecnológicas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70"/>
                        </a:spcAft>
                      </a:pPr>
                      <a:r>
                        <a:rPr lang="es-ES" sz="600" spc="0">
                          <a:solidFill>
                            <a:srgbClr val="000000"/>
                          </a:solidFill>
                          <a:latin typeface="Bookman Old Style" pitchFamily="1" panose="02020603050405020304"/>
                        </a:rPr>
                        <a:t>15/07/2008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Ramírez Fern´andez, </a:t>
                      </a:r>
                      <a:r>
                        <a:rPr lang="es-ES" sz="600" spc="0">
                          <a:solidFill>
                            <a:srgbClr val="000000"/>
                          </a:solidFill>
                          <a:latin typeface="Bookman Old Style" pitchFamily="1" panose="02020603050405020304"/>
                        </a:rPr>
                        <a:t>Ma-</a:t>
                      </a:r>
                      <a:r>
                        <a:rPr lang="es-ES" sz="100">
                          <a:solidFill>
                            <a:srgbClr val="000000"/>
                          </a:solidFill>
                          <a:latin typeface="Arial" pitchFamily="2" panose="02020603050405020304"/>
                        </a:rPr>
                        <a:t> </a:t>
                      </a:r>
                    </a:p>
                    <a:p>
                      <a:pPr marL="91440" marR="0" indent="0" algn="l">
                        <a:lnSpc>
                          <a:spcPts val="700"/>
                        </a:lnSpc>
                        <a:spcBef>
                          <a:spcPts val="0"/>
                        </a:spcBef>
                        <a:spcAft>
                          <a:spcPts val="685"/>
                        </a:spcAft>
                      </a:pPr>
                      <a:r>
                        <a:rPr lang="es-ES" sz="600" spc="0">
                          <a:solidFill>
                            <a:srgbClr val="000000"/>
                          </a:solidFill>
                          <a:latin typeface="Bookman Old Style" pitchFamily="1" panose="02020603050405020304"/>
                        </a:rPr>
                        <a:t>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3030" marR="0" indent="0" algn="l">
                        <a:lnSpc>
                          <a:spcPts val="700"/>
                        </a:lnSpc>
                        <a:spcBef>
                          <a:spcPts val="0"/>
                        </a:spcBef>
                        <a:spcAft>
                          <a:spcPts val="2120"/>
                        </a:spcAft>
                      </a:pPr>
                      <a:r>
                        <a:rPr lang="es-ES" sz="600" spc="0">
                          <a:solidFill>
                            <a:srgbClr val="000000"/>
                          </a:solidFill>
                          <a:latin typeface="Bookman Old Style" pitchFamily="1" panose="02020603050405020304"/>
                        </a:rPr>
                        <a:t>S´anchez Mateos, Soledad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0"/>
                        </a:spcBef>
                        <a:spcAft>
                          <a:spcPts val="10"/>
                        </a:spcAft>
                      </a:pPr>
                      <a:r>
                        <a:rPr lang="es-ES" sz="600" spc="15">
                          <a:solidFill>
                            <a:srgbClr val="000000"/>
                          </a:solidFill>
                          <a:latin typeface="Bookman Old Style" pitchFamily="1" panose="02020603050405020304"/>
                        </a:rPr>
                        <a:t>Triptófano y su influencia sobre los ritmos cir- cadianos de serotonina, melatonina, actividad fagocítica y niveles da unión superoxido en ra- tas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15/10/2008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Rodríguez Moratinos, Ana </a:t>
                      </a:r>
                    </a:p>
                    <a:p>
                      <a:pPr marL="91440" marR="0" indent="0" algn="l">
                        <a:lnSpc>
                          <a:spcPts val="700"/>
                        </a:lnSpc>
                        <a:spcBef>
                          <a:spcPts val="0"/>
                        </a:spcBef>
                        <a:spcAft>
                          <a:spcPts val="705"/>
                        </a:spcAft>
                        <a:tabLst>
                          <a:tab algn="l" pos="502920"/>
                          <a:tab algn="r" pos="1143000"/>
                        </a:tabLst>
                      </a:pPr>
                      <a:r>
                        <a:rPr lang="es-ES" sz="600" spc="0">
                          <a:solidFill>
                            <a:srgbClr val="000000"/>
                          </a:solidFill>
                          <a:latin typeface="Bookman Old Style" pitchFamily="1" panose="02020603050405020304"/>
                        </a:rPr>
                        <a:t>Beatriz; </a:t>
                      </a:r>
                      <a:r>
                        <a:rPr lang="es-ES" sz="600" spc="0">
                          <a:solidFill>
                            <a:srgbClr val="000000"/>
                          </a:solidFill>
                          <a:latin typeface="Bookman Old Style" pitchFamily="1" panose="02020603050405020304"/>
                        </a:rPr>
                        <a:t>Barriga </a:t>
                      </a:r>
                      <a:r>
                        <a:rPr lang="es-ES" sz="600" spc="0">
                          <a:solidFill>
                            <a:srgbClr val="000000"/>
                          </a:solidFill>
                          <a:latin typeface="Bookman Old Style" pitchFamily="1" panose="02020603050405020304"/>
                        </a:rPr>
                        <a:t>Ibars, </a:t>
                      </a:r>
                      <a:br/>
                      <a:r>
                        <a:rPr lang="es-ES" sz="600" spc="0">
                          <a:solidFill>
                            <a:srgbClr val="000000"/>
                          </a:solidFill>
                          <a:latin typeface="Bookman Old Style" pitchFamily="1" panose="02020603050405020304"/>
                        </a:rPr>
                        <a:t>María Carmen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8270">
                <a:tc gridSpan="4">
                  <a:txBody>
                    <a:bodyPr vert="horz" anchor="t"/>
                    <a:lstStyle/>
                    <a:p>
                      <a:pPr marL="3884930" marR="0" indent="0" algn="l">
                        <a:lnSpc>
                          <a:spcPts val="900"/>
                        </a:lnSpc>
                        <a:spcBef>
                          <a:spcPts val="0"/>
                        </a:spcBef>
                        <a:spcAft>
                          <a:spcPts val="35"/>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5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l" pos="5212080"/>
              </a:tabLst>
            </a:pPr>
            <a:r>
              <a:rPr lang="es-ES" sz="1150" spc="-15">
                <a:solidFill>
                  <a:srgbClr val="000000"/>
                </a:solidFill>
                <a:latin typeface="Bookman Old Style" pitchFamily="1" panose="02020603050405020304"/>
              </a:rPr>
              <a:t>6. Estudiantes </a:t>
            </a:r>
            <a:r>
              <a:rPr lang="es-ES" sz="1050" spc="-15">
                <a:solidFill>
                  <a:srgbClr val="000000"/>
                </a:solidFill>
                <a:latin typeface="Arial" pitchFamily="2" panose="02020603050405020304"/>
              </a:rPr>
              <a:t>233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292735">
                <a:tc>
                  <a:txBody>
                    <a:bodyPr vert="horz" anchor="t"/>
                    <a:lstStyle/>
                    <a:p>
                      <a:pPr marL="113030" marR="0" indent="0" algn="l">
                        <a:lnSpc>
                          <a:spcPts val="700"/>
                        </a:lnSpc>
                        <a:spcBef>
                          <a:spcPts val="245"/>
                        </a:spcBef>
                        <a:spcAft>
                          <a:spcPts val="1305"/>
                        </a:spcAft>
                      </a:pPr>
                      <a:r>
                        <a:rPr lang="es-ES" sz="600" spc="0">
                          <a:solidFill>
                            <a:srgbClr val="000000"/>
                          </a:solidFill>
                          <a:latin typeface="Bookman Old Style" pitchFamily="1" panose="02020603050405020304"/>
                        </a:rPr>
                        <a:t>Araujo Bazán, Noelia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91440" marR="0" indent="0" algn="l">
                        <a:lnSpc>
                          <a:spcPts val="400"/>
                        </a:lnSpc>
                        <a:spcBef>
                          <a:spcPts val="245"/>
                        </a:spcBef>
                        <a:spcAft>
                          <a:spcPts val="0"/>
                        </a:spcAft>
                        <a:tabLst>
                          <a:tab algn="l" pos="502920"/>
                          <a:tab algn="r" pos="1188720"/>
                          <a:tab algn="l" pos="1325880"/>
                          <a:tab algn="r" pos="1965960"/>
                        </a:tabLst>
                      </a:pPr>
                      <a:r>
                        <a:rPr lang="es-ES" sz="600" spc="0">
                          <a:solidFill>
                            <a:srgbClr val="000000"/>
                          </a:solidFill>
                          <a:latin typeface="Bookman Old Style" pitchFamily="1" panose="02020603050405020304"/>
                        </a:rPr>
                        <a:t>Síntesis </a:t>
                      </a:r>
                      <a:r>
                        <a:rPr lang="es-ES" sz="600" spc="0">
                          <a:solidFill>
                            <a:srgbClr val="000000"/>
                          </a:solidFill>
                          <a:latin typeface="Bookman Old Style" pitchFamily="1" panose="02020603050405020304"/>
                        </a:rPr>
                        <a:t>y </a:t>
                      </a:r>
                      <a:r>
                        <a:rPr lang="es-ES" sz="600" spc="0">
                          <a:solidFill>
                            <a:srgbClr val="000000"/>
                          </a:solidFill>
                          <a:latin typeface="Bookman Old Style" pitchFamily="1" panose="02020603050405020304"/>
                        </a:rPr>
                        <a:t>reactividad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3-nitro-7- </a:t>
                      </a:r>
                    </a:p>
                    <a:p>
                      <a:pPr marL="0" marR="57150" indent="0" algn="r">
                        <a:lnSpc>
                          <a:spcPts val="300"/>
                        </a:lnSpc>
                        <a:spcBef>
                          <a:spcPts val="0"/>
                        </a:spcBef>
                        <a:spcAft>
                          <a:spcPts val="0"/>
                        </a:spcAft>
                        <a:tabLst>
                          <a:tab algn="r" pos="1965960"/>
                        </a:tabLst>
                      </a:pPr>
                      <a:r>
                        <a:rPr lang="es-ES" sz="600" spc="0">
                          <a:solidFill>
                            <a:srgbClr val="000000"/>
                          </a:solidFill>
                          <a:latin typeface="Bookman Old Style" pitchFamily="1" panose="02020603050405020304"/>
                        </a:rPr>
                        <a:t>derivados </a:t>
                      </a:r>
                      <a:r>
                        <a:rPr lang="es-ES" sz="600" spc="0">
                          <a:solidFill>
                            <a:srgbClr val="000000"/>
                          </a:solidFill>
                          <a:latin typeface="Bookman Old Style" pitchFamily="1" panose="02020603050405020304"/>
                        </a:rPr>
                        <a:t>de </a:t>
                      </a:r>
                    </a:p>
                    <a:p>
                      <a:pPr marL="91440" marR="0" indent="0" algn="l">
                        <a:lnSpc>
                          <a:spcPts val="600"/>
                        </a:lnSpc>
                        <a:spcBef>
                          <a:spcPts val="0"/>
                        </a:spcBef>
                        <a:spcAft>
                          <a:spcPts val="0"/>
                        </a:spcAft>
                      </a:pPr>
                      <a:r>
                        <a:rPr lang="es-ES" sz="600" spc="0">
                          <a:solidFill>
                            <a:srgbClr val="000000"/>
                          </a:solidFill>
                          <a:latin typeface="Bookman Old Style" pitchFamily="1" panose="02020603050405020304"/>
                        </a:rPr>
                        <a:t>azúcares </a:t>
                      </a:r>
                    </a:p>
                    <a:p>
                      <a:pPr marL="91440" marR="0" indent="0" algn="l">
                        <a:lnSpc>
                          <a:spcPts val="700"/>
                        </a:lnSpc>
                        <a:spcBef>
                          <a:spcPts val="0"/>
                        </a:spcBef>
                        <a:spcAft>
                          <a:spcPts val="0"/>
                        </a:spcAft>
                        <a:tabLst>
                          <a:tab algn="r" pos="1188720"/>
                          <a:tab algn="r" pos="1188720"/>
                          <a:tab algn="r" pos="3017520"/>
                        </a:tabLst>
                      </a:pPr>
                      <a:r>
                        <a:rPr lang="es-ES" sz="100" spc="0">
                          <a:solidFill>
                            <a:srgbClr val="000000"/>
                          </a:solidFill>
                          <a:latin typeface="Bookman Old Style" pitchFamily="1" panose="02020603050405020304"/>
                        </a:rPr>
                        <a:t> </a:t>
                      </a:r>
                      <a:r>
                        <a:rPr lang="es-ES" sz="600" spc="0">
                          <a:solidFill>
                            <a:srgbClr val="000000"/>
                          </a:solidFill>
                          <a:latin typeface="Bookman Old Style" pitchFamily="1" panose="02020603050405020304"/>
                        </a:rPr>
                        <a:t>Serrano </a:t>
                      </a:r>
                      <a:r>
                        <a:rPr lang="es-ES" sz="600" spc="0">
                          <a:solidFill>
                            <a:srgbClr val="000000"/>
                          </a:solidFill>
                          <a:latin typeface="Bookman Old Style" pitchFamily="1" panose="02020603050405020304"/>
                        </a:rPr>
                        <a:t>Blázquez, </a:t>
                      </a:r>
                      <a:r>
                        <a:rPr lang="es-ES" sz="600" baseline="30000" spc="0">
                          <a:solidFill>
                            <a:srgbClr val="000000"/>
                          </a:solidFill>
                          <a:latin typeface="Bookman Old Style" pitchFamily="1" panose="02020603050405020304"/>
                        </a:rPr>
                        <a:t>José</a:t>
                      </a:r>
                      <a:r>
                        <a:rPr lang="es-ES" sz="600" spc="0">
                          <a:solidFill>
                            <a:srgbClr val="000000"/>
                          </a:solidFill>
                          <a:latin typeface="Bookman Old Style" pitchFamily="1" panose="02020603050405020304"/>
                        </a:rPr>
                        <a:t>oxibiciclo[2.2.1]hept-5-enos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60"/>
                        </a:spcBef>
                        <a:spcAft>
                          <a:spcPts val="1290"/>
                        </a:spcAft>
                      </a:pPr>
                      <a:r>
                        <a:rPr lang="es-ES" sz="600" spc="0">
                          <a:solidFill>
                            <a:srgbClr val="000000"/>
                          </a:solidFill>
                          <a:latin typeface="Bookman Old Style" pitchFamily="1" panose="02020603050405020304"/>
                        </a:rPr>
                        <a:t>03/11/2008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91440" marR="0" indent="0" algn="l">
                        <a:lnSpc>
                          <a:spcPts val="700"/>
                        </a:lnSpc>
                        <a:spcBef>
                          <a:spcPts val="940"/>
                        </a:spcBef>
                        <a:spcAft>
                          <a:spcPts val="0"/>
                        </a:spcAft>
                        <a:tabLst>
                          <a:tab algn="l" pos="502920"/>
                          <a:tab algn="r" pos="1143000"/>
                        </a:tabLst>
                      </a:pPr>
                      <a:r>
                        <a:rPr lang="es-ES" sz="600" spc="0">
                          <a:solidFill>
                            <a:srgbClr val="000000"/>
                          </a:solidFill>
                          <a:latin typeface="Bookman Old Style" pitchFamily="1" panose="02020603050405020304"/>
                        </a:rPr>
                        <a:t>Antonio; </a:t>
                      </a:r>
                      <a:r>
                        <a:rPr lang="es-ES" sz="600" spc="0">
                          <a:solidFill>
                            <a:srgbClr val="000000"/>
                          </a:solidFill>
                          <a:latin typeface="Bookman Old Style" pitchFamily="1" panose="02020603050405020304"/>
                        </a:rPr>
                        <a:t>Román </a:t>
                      </a:r>
                      <a:r>
                        <a:rPr lang="es-ES" sz="600" spc="0">
                          <a:solidFill>
                            <a:srgbClr val="000000"/>
                          </a:solidFill>
                          <a:latin typeface="Bookman Old Style" pitchFamily="1" panose="02020603050405020304"/>
                        </a:rPr>
                        <a:t>Galán, </a:t>
                      </a:r>
                    </a:p>
                    <a:p>
                      <a:pPr marL="91440" marR="0" indent="0" algn="l">
                        <a:lnSpc>
                          <a:spcPts val="600"/>
                        </a:lnSpc>
                        <a:spcBef>
                          <a:spcPts val="0"/>
                        </a:spcBef>
                        <a:spcAft>
                          <a:spcPts val="0"/>
                        </a:spcAft>
                        <a:tabLst>
                          <a:tab algn="l" pos="411480"/>
                          <a:tab algn="l" pos="640080"/>
                          <a:tab algn="r" pos="1143000"/>
                        </a:tabLst>
                      </a:pPr>
                      <a:r>
                        <a:rPr lang="es-ES" sz="600" spc="0">
                          <a:solidFill>
                            <a:srgbClr val="000000"/>
                          </a:solidFill>
                          <a:latin typeface="Bookman Old Style" pitchFamily="1" panose="02020603050405020304"/>
                        </a:rPr>
                        <a:t>Emilio; </a:t>
                      </a:r>
                      <a:r>
                        <a:rPr lang="es-ES" sz="600" spc="0">
                          <a:solidFill>
                            <a:srgbClr val="000000"/>
                          </a:solidFill>
                          <a:latin typeface="Bookman Old Style" pitchFamily="1" panose="02020603050405020304"/>
                        </a:rPr>
                        <a:t>Gil </a:t>
                      </a:r>
                      <a:r>
                        <a:rPr lang="es-ES" sz="600" spc="0">
                          <a:solidFill>
                            <a:srgbClr val="000000"/>
                          </a:solidFill>
                          <a:latin typeface="Bookman Old Style" pitchFamily="1" panose="02020603050405020304"/>
                        </a:rPr>
                        <a:t>Álvarez, </a:t>
                      </a:r>
                      <a:r>
                        <a:rPr lang="es-ES" sz="600" spc="0">
                          <a:solidFill>
                            <a:srgbClr val="000000"/>
                          </a:solidFill>
                          <a:latin typeface="Bookman Old Style" pitchFamily="1" panose="02020603050405020304"/>
                        </a:rPr>
                        <a:t>M. </a:t>
                      </a:r>
                    </a:p>
                  </a:txBody>
                  <a:tcPr anchor="b"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10350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10"/>
                        </a:spcAft>
                      </a:pPr>
                      <a:r>
                        <a:rPr lang="es-ES" sz="600" spc="0">
                          <a:solidFill>
                            <a:srgbClr val="000000"/>
                          </a:solidFill>
                          <a:latin typeface="Bookman Old Style" pitchFamily="1" panose="02020603050405020304"/>
                        </a:rPr>
                        <a:t>Victoria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Carvajal González, JoséMaría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
                        </a:spcAft>
                      </a:pPr>
                      <a:r>
                        <a:rPr lang="es-ES" sz="600" spc="0">
                          <a:solidFill>
                            <a:srgbClr val="000000"/>
                          </a:solidFill>
                          <a:latin typeface="Bookman Old Style" pitchFamily="1" panose="02020603050405020304"/>
                        </a:rPr>
                        <a:t>El receptor de dioxina ahr regula rutas de se- ñalización implicadas en el control de la migra- ción celular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18/11/2008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10"/>
                        </a:spcAft>
                      </a:pPr>
                      <a:r>
                        <a:rPr lang="es-ES" sz="600" spc="0">
                          <a:solidFill>
                            <a:srgbClr val="000000"/>
                          </a:solidFill>
                          <a:latin typeface="Bookman Old Style" pitchFamily="1" panose="02020603050405020304"/>
                        </a:rPr>
                        <a:t>Fernández Salguero, Pedro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Corbacho Cuello, Isaac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Identificación y análisis funcional de genes de saccharomyces cerevisae implicados en la fosfo- rilación de n-oligosacáridos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0"/>
                        </a:spcAft>
                      </a:pPr>
                      <a:r>
                        <a:rPr lang="es-ES" sz="600" spc="0">
                          <a:solidFill>
                            <a:srgbClr val="000000"/>
                          </a:solidFill>
                          <a:latin typeface="Bookman Old Style" pitchFamily="1" panose="02020603050405020304"/>
                        </a:rPr>
                        <a:t>25/11/2008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Olivero </a:t>
                      </a:r>
                      <a:r>
                        <a:rPr lang="es-ES" sz="600" spc="0">
                          <a:solidFill>
                            <a:srgbClr val="000000"/>
                          </a:solidFill>
                          <a:latin typeface="Bookman Old Style" pitchFamily="1" panose="02020603050405020304"/>
                        </a:rPr>
                        <a:t>Jiménez, </a:t>
                      </a:r>
                      <a:r>
                        <a:rPr lang="es-ES" sz="600" spc="0">
                          <a:solidFill>
                            <a:srgbClr val="000000"/>
                          </a:solidFill>
                          <a:latin typeface="Bookman Old Style" pitchFamily="1" panose="02020603050405020304"/>
                        </a:rPr>
                        <a:t>Isabel; </a:t>
                      </a:r>
                    </a:p>
                    <a:p>
                      <a:pPr marL="91440" marR="0" indent="0" algn="l">
                        <a:lnSpc>
                          <a:spcPts val="700"/>
                        </a:lnSpc>
                        <a:spcBef>
                          <a:spcPts val="0"/>
                        </a:spcBef>
                        <a:spcAft>
                          <a:spcPts val="35"/>
                        </a:spcAft>
                        <a:tabLst>
                          <a:tab algn="l" pos="594360"/>
                          <a:tab algn="r" pos="1143000"/>
                        </a:tabLst>
                      </a:pPr>
                      <a:r>
                        <a:rPr lang="es-ES" sz="600" spc="0">
                          <a:solidFill>
                            <a:srgbClr val="000000"/>
                          </a:solidFill>
                          <a:latin typeface="Bookman Old Style" pitchFamily="1" panose="02020603050405020304"/>
                        </a:rPr>
                        <a:t>Hernández </a:t>
                      </a: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Luis </a:t>
                      </a:r>
                      <a:br/>
                      <a:r>
                        <a:rPr lang="es-ES" sz="600" spc="0">
                          <a:solidFill>
                            <a:srgbClr val="000000"/>
                          </a:solidFill>
                          <a:latin typeface="Bookman Old Style" pitchFamily="1" panose="02020603050405020304"/>
                        </a:rPr>
                        <a:t>Miguel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Vega Picos, Xicoténcatl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25">
                          <a:solidFill>
                            <a:srgbClr val="000000"/>
                          </a:solidFill>
                          <a:latin typeface="Bookman Old Style" pitchFamily="1" panose="02020603050405020304"/>
                        </a:rPr>
                        <a:t>Análisis de los problemas de conservación de las especies de aves acuáticas en ecosistemas costeros de sinaloa, méxico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1415"/>
                        </a:spcAft>
                      </a:pPr>
                      <a:r>
                        <a:rPr lang="es-ES" sz="600" spc="0">
                          <a:solidFill>
                            <a:srgbClr val="000000"/>
                          </a:solidFill>
                          <a:latin typeface="Bookman Old Style" pitchFamily="1" panose="02020603050405020304"/>
                        </a:rPr>
                        <a:t>27/11/2008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1425"/>
                        </a:spcAft>
                      </a:pPr>
                      <a:r>
                        <a:rPr lang="es-ES" sz="600" spc="0">
                          <a:solidFill>
                            <a:srgbClr val="000000"/>
                          </a:solidFill>
                          <a:latin typeface="Bookman Old Style" pitchFamily="1" panose="02020603050405020304"/>
                        </a:rPr>
                        <a:t>Muñoz del Viejo, 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13690">
                <a:tc>
                  <a:txBody>
                    <a:bodyPr vert="horz" anchor="t"/>
                    <a:lstStyle/>
                    <a:p>
                      <a:pPr marL="113030" marR="0" indent="0" algn="l">
                        <a:lnSpc>
                          <a:spcPts val="700"/>
                        </a:lnSpc>
                        <a:spcBef>
                          <a:spcPts val="0"/>
                        </a:spcBef>
                        <a:spcAft>
                          <a:spcPts val="1595"/>
                        </a:spcAft>
                      </a:pPr>
                      <a:r>
                        <a:rPr lang="es-ES" sz="600" spc="0">
                          <a:solidFill>
                            <a:srgbClr val="000000"/>
                          </a:solidFill>
                          <a:latin typeface="Bookman Old Style" pitchFamily="1" panose="02020603050405020304"/>
                        </a:rPr>
                        <a:t>S´anchez Romero, María Antonia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90"/>
                        </a:spcAft>
                      </a:pPr>
                      <a:r>
                        <a:rPr lang="es-ES" sz="600" spc="0">
                          <a:solidFill>
                            <a:srgbClr val="000000"/>
                          </a:solidFill>
                          <a:latin typeface="Bookman Old Style" pitchFamily="1" panose="02020603050405020304"/>
                        </a:rPr>
                        <a:t>Localización y organización de la maquinaria de replicación y de síntesis de nucleótidos en </a:t>
                      </a:r>
                      <a:r>
                        <a:rPr lang="es-ES" sz="600" i="1" spc="0">
                          <a:solidFill>
                            <a:srgbClr val="000000"/>
                          </a:solidFill>
                          <a:latin typeface="Bookman Old Style" pitchFamily="1" panose="02020603050405020304"/>
                        </a:rPr>
                        <a:t>escherichia coli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85"/>
                        </a:spcAft>
                      </a:pPr>
                      <a:r>
                        <a:rPr lang="es-ES" sz="600" spc="0">
                          <a:solidFill>
                            <a:srgbClr val="000000"/>
                          </a:solidFill>
                          <a:latin typeface="Bookman Old Style" pitchFamily="1" panose="02020603050405020304"/>
                        </a:rPr>
                        <a:t>23/01/2009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205"/>
                        </a:spcAft>
                      </a:pPr>
                      <a:r>
                        <a:rPr lang="es-ES" sz="600" spc="0">
                          <a:solidFill>
                            <a:srgbClr val="000000"/>
                          </a:solidFill>
                          <a:latin typeface="Bookman Old Style" pitchFamily="1" panose="02020603050405020304"/>
                        </a:rPr>
                        <a:t>Molina Rodríguez, Felipe Roberto; Jiménez Sánchez, Alfonso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68605">
                <a:tc>
                  <a:txBody>
                    <a:bodyPr vert="horz" anchor="t"/>
                    <a:lstStyle/>
                    <a:p>
                      <a:pPr marL="113030" marR="0" indent="0" algn="l">
                        <a:lnSpc>
                          <a:spcPts val="700"/>
                        </a:lnSpc>
                        <a:spcBef>
                          <a:spcPts val="0"/>
                        </a:spcBef>
                        <a:spcAft>
                          <a:spcPts val="1375"/>
                        </a:spcAft>
                      </a:pPr>
                      <a:r>
                        <a:rPr lang="es-ES" sz="600" spc="0">
                          <a:solidFill>
                            <a:srgbClr val="000000"/>
                          </a:solidFill>
                          <a:latin typeface="Bookman Old Style" pitchFamily="1" panose="02020603050405020304"/>
                        </a:rPr>
                        <a:t>López Barba, JoséJavier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182880" marR="68580" indent="0" algn="l">
                        <a:lnSpc>
                          <a:spcPts val="400"/>
                        </a:lnSpc>
                        <a:spcBef>
                          <a:spcPts val="0"/>
                        </a:spcBef>
                        <a:spcAft>
                          <a:spcPts val="0"/>
                        </a:spcAft>
                      </a:pPr>
                      <a:r>
                        <a:rPr lang="es-ES" sz="600" spc="15">
                          <a:solidFill>
                            <a:srgbClr val="000000"/>
                          </a:solidFill>
                          <a:latin typeface="Bookman Old Style" pitchFamily="1" panose="02020603050405020304"/>
                        </a:rPr>
                        <a:t>Relación entre la señal de calcio, especies reac- de oxígeno y apoptosis en plaquetas hu- manas </a:t>
                      </a:r>
                    </a:p>
                    <a:p>
                      <a:pPr marL="91440" marR="0" indent="0" algn="l">
                        <a:lnSpc>
                          <a:spcPts val="200"/>
                        </a:lnSpc>
                        <a:spcBef>
                          <a:spcPts val="0"/>
                        </a:spcBef>
                        <a:spcAft>
                          <a:spcPts val="810"/>
                        </a:spcAft>
                        <a:tabLst>
                          <a:tab algn="l" pos="3154680"/>
                          <a:tab algn="r" pos="3794760"/>
                        </a:tabLst>
                      </a:pPr>
                      <a:r>
                        <a:rPr lang="es-ES" sz="600" spc="-530">
                          <a:solidFill>
                            <a:srgbClr val="000000"/>
                          </a:solidFill>
                          <a:latin typeface="Bookman Old Style" pitchFamily="1" panose="02020603050405020304"/>
                        </a:rPr>
                        <a:t>Pariente </a:t>
                      </a:r>
                      <a:r>
                        <a:rPr lang="es-ES" sz="600" spc="-530">
                          <a:solidFill>
                            <a:srgbClr val="000000"/>
                          </a:solidFill>
                          <a:latin typeface="Bookman Old Style" pitchFamily="1" panose="02020603050405020304"/>
                        </a:rPr>
                        <a:t>Llanos, </a:t>
                      </a:r>
                      <a:r>
                        <a:rPr lang="es-ES" sz="600" spc="-530">
                          <a:solidFill>
                            <a:srgbClr val="000000"/>
                          </a:solidFill>
                          <a:latin typeface="Bookman Old Style" pitchFamily="1" panose="02020603050405020304"/>
                        </a:rPr>
                        <a:t>Josétivas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12/02/2009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645"/>
                        </a:spcBef>
                        <a:spcAft>
                          <a:spcPts val="0"/>
                        </a:spcAft>
                      </a:pPr>
                      <a:r>
                        <a:rPr lang="es-ES" sz="600" spc="20">
                          <a:solidFill>
                            <a:srgbClr val="000000"/>
                          </a:solidFill>
                          <a:latin typeface="Bookman Old Style" pitchFamily="1" panose="02020603050405020304"/>
                        </a:rPr>
                        <a:t>Antonio; Rosado Dionisio, Juan 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3030" marR="0" indent="0" algn="l">
                        <a:lnSpc>
                          <a:spcPts val="700"/>
                        </a:lnSpc>
                        <a:spcBef>
                          <a:spcPts val="0"/>
                        </a:spcBef>
                        <a:spcAft>
                          <a:spcPts val="2130"/>
                        </a:spcAft>
                      </a:pPr>
                      <a:r>
                        <a:rPr lang="es-ES" sz="600" spc="0">
                          <a:solidFill>
                            <a:srgbClr val="000000"/>
                          </a:solidFill>
                          <a:latin typeface="Bookman Old Style" pitchFamily="1" panose="02020603050405020304"/>
                        </a:rPr>
                        <a:t>García Bereguiaín, Miguel Ángel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25">
                          <a:solidFill>
                            <a:srgbClr val="000000"/>
                          </a:solidFill>
                          <a:latin typeface="Bookman Old Style" pitchFamily="1" panose="02020603050405020304"/>
                        </a:rPr>
                        <a:t>Modulación por sulfuro de hidrógeno de la ho- meostasis del calcio intracelular en neuronas y su potencial efecto neuprotector contra estrés oxidativo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25/02/2009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2120"/>
                        </a:spcAft>
                      </a:pPr>
                      <a:r>
                        <a:rPr lang="es-ES" sz="600" spc="0">
                          <a:solidFill>
                            <a:srgbClr val="000000"/>
                          </a:solidFill>
                          <a:latin typeface="Bookman Old Style" pitchFamily="1" panose="02020603050405020304"/>
                        </a:rPr>
                        <a:t>Gutiérrez Merino, 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557530">
                <a:tc>
                  <a:txBody>
                    <a:bodyPr vert="horz" anchor="t"/>
                    <a:lstStyle/>
                    <a:p>
                      <a:pPr marL="114300" marR="0" indent="0" algn="l">
                        <a:lnSpc>
                          <a:spcPts val="700"/>
                        </a:lnSpc>
                        <a:spcBef>
                          <a:spcPts val="0"/>
                        </a:spcBef>
                        <a:spcAft>
                          <a:spcPts val="2820"/>
                        </a:spcAft>
                      </a:pPr>
                      <a:r>
                        <a:rPr lang="es-ES" sz="600" spc="20">
                          <a:solidFill>
                            <a:srgbClr val="000000"/>
                          </a:solidFill>
                          <a:latin typeface="Bookman Old Style" pitchFamily="1" panose="02020603050405020304"/>
                        </a:rPr>
                        <a:t>Hinchado Sánchez-Moro, M. Dolo- res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Papel de las catecolaminas y de las proteínas extracelulares del choque térmico de 72kda en la modulación de la quimiotaxis de neutrófilos inducida por sesiones puntuales de ejercicio fí-</a:t>
                      </a:r>
                      <a:r>
                        <a:rPr lang="es-ES" sz="600" spc="0">
                          <a:solidFill>
                            <a:srgbClr val="000000"/>
                          </a:solidFill>
                          <a:latin typeface="Bookman Old Style" pitchFamily="1" panose="02020603050405020304"/>
                        </a:rPr>
                        <a:t>sico. Mecanismos de señalización y receptores involucrados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3505"/>
                        </a:spcAft>
                      </a:pPr>
                      <a:r>
                        <a:rPr lang="es-ES" sz="600" spc="0">
                          <a:solidFill>
                            <a:srgbClr val="000000"/>
                          </a:solidFill>
                          <a:latin typeface="Bookman Old Style" pitchFamily="1" panose="02020603050405020304"/>
                        </a:rPr>
                        <a:t>22/04/2009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3515"/>
                        </a:spcAft>
                      </a:pPr>
                      <a:r>
                        <a:rPr lang="es-ES" sz="600" spc="0">
                          <a:solidFill>
                            <a:srgbClr val="000000"/>
                          </a:solidFill>
                          <a:latin typeface="Bookman Old Style" pitchFamily="1" panose="02020603050405020304"/>
                        </a:rPr>
                        <a:t>Ortega Rincón, Eduardo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8460">
                <a:tc>
                  <a:txBody>
                    <a:bodyPr vert="horz" anchor="t"/>
                    <a:lstStyle/>
                    <a:p>
                      <a:pPr marL="113030" marR="0" indent="0" algn="l">
                        <a:lnSpc>
                          <a:spcPts val="700"/>
                        </a:lnSpc>
                        <a:spcBef>
                          <a:spcPts val="0"/>
                        </a:spcBef>
                        <a:spcAft>
                          <a:spcPts val="2100"/>
                        </a:spcAft>
                      </a:pPr>
                      <a:r>
                        <a:rPr lang="es-ES" sz="600" spc="0">
                          <a:solidFill>
                            <a:srgbClr val="000000"/>
                          </a:solidFill>
                          <a:latin typeface="Bookman Old Style" pitchFamily="1" panose="02020603050405020304"/>
                        </a:rPr>
                        <a:t>Román Suero, Silvia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05"/>
                        </a:spcAft>
                      </a:pPr>
                      <a:r>
                        <a:rPr lang="es-ES" sz="600" spc="0">
                          <a:solidFill>
                            <a:srgbClr val="000000"/>
                          </a:solidFill>
                          <a:latin typeface="Bookman Old Style" pitchFamily="1" panose="02020603050405020304"/>
                        </a:rPr>
                        <a:t>Preparación y caracterización de carbones ac- tivados para la retención de efluentes en cen- trales nucleares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85"/>
                        </a:spcAft>
                      </a:pPr>
                      <a:r>
                        <a:rPr lang="es-ES" sz="600" spc="0">
                          <a:solidFill>
                            <a:srgbClr val="000000"/>
                          </a:solidFill>
                          <a:latin typeface="Bookman Old Style" pitchFamily="1" panose="02020603050405020304"/>
                        </a:rPr>
                        <a:t>27/04/2009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40">
                          <a:solidFill>
                            <a:srgbClr val="000000"/>
                          </a:solidFill>
                          <a:latin typeface="Bookman Old Style" pitchFamily="1" panose="02020603050405020304"/>
                        </a:rPr>
                        <a:t>Gañán Gómez, José; Gon-zález García, Carmen Ma-</a:t>
                      </a:r>
                      <a:r>
                        <a:rPr lang="es-ES" sz="100">
                          <a:solidFill>
                            <a:srgbClr val="000000"/>
                          </a:solidFill>
                          <a:latin typeface="Bookman Old Style" pitchFamily="1" panose="02020603050405020304"/>
                        </a:rPr>
                        <a:t> </a:t>
                      </a:r>
                    </a:p>
                    <a:p>
                      <a:pPr marL="91440" marR="0" indent="0" algn="l">
                        <a:lnSpc>
                          <a:spcPts val="700"/>
                        </a:lnSpc>
                        <a:spcBef>
                          <a:spcPts val="0"/>
                        </a:spcBef>
                        <a:spcAft>
                          <a:spcPts val="10"/>
                        </a:spcAft>
                        <a:tabLst>
                          <a:tab algn="l" pos="274320"/>
                          <a:tab algn="r" pos="1143000"/>
                        </a:tabLst>
                      </a:pPr>
                      <a:r>
                        <a:rPr lang="es-ES" sz="600" spc="0">
                          <a:solidFill>
                            <a:srgbClr val="000000"/>
                          </a:solidFill>
                          <a:latin typeface="Bookman Old Style" pitchFamily="1" panose="02020603050405020304"/>
                        </a:rPr>
                        <a:t>ría; </a:t>
                      </a:r>
                      <a:r>
                        <a:rPr lang="es-ES" sz="600" spc="0">
                          <a:solidFill>
                            <a:srgbClr val="000000"/>
                          </a:solidFill>
                          <a:latin typeface="Bookman Old Style" pitchFamily="1" panose="02020603050405020304"/>
                        </a:rPr>
                        <a:t>González </a:t>
                      </a:r>
                      <a:r>
                        <a:rPr lang="es-ES" sz="600" spc="0">
                          <a:solidFill>
                            <a:srgbClr val="000000"/>
                          </a:solidFill>
                          <a:latin typeface="Bookman Old Style" pitchFamily="1" panose="02020603050405020304"/>
                        </a:rPr>
                        <a:t>González, </a:t>
                      </a:r>
                      <a:br/>
                      <a:r>
                        <a:rPr lang="es-ES" sz="600" spc="0">
                          <a:solidFill>
                            <a:srgbClr val="000000"/>
                          </a:solidFill>
                          <a:latin typeface="Bookman Old Style" pitchFamily="1" panose="02020603050405020304"/>
                        </a:rPr>
                        <a:t>Juan Félix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25"/>
                        </a:spcAft>
                      </a:pPr>
                      <a:r>
                        <a:rPr lang="es-ES" sz="600" spc="0">
                          <a:solidFill>
                            <a:srgbClr val="000000"/>
                          </a:solidFill>
                          <a:latin typeface="Bookman Old Style" pitchFamily="1" panose="02020603050405020304"/>
                        </a:rPr>
                        <a:t>Narvaez Bueno, Manuel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r">
                        <a:lnSpc>
                          <a:spcPts val="500"/>
                        </a:lnSpc>
                        <a:spcBef>
                          <a:spcPts val="0"/>
                        </a:spcBef>
                        <a:spcAft>
                          <a:spcPts val="0"/>
                        </a:spcAft>
                      </a:pPr>
                      <a:r>
                        <a:rPr lang="es-ES" sz="600" spc="20">
                          <a:solidFill>
                            <a:srgbClr val="000000"/>
                          </a:solidFill>
                          <a:latin typeface="Bookman Old Style" pitchFamily="1" panose="02020603050405020304"/>
                        </a:rPr>
                        <a:t>Estrategia de evaluación de impactos ambien- tales ocasionados por los centros de tratamien- de residuos sólidos urbanos y sus funciona- mientos </a:t>
                      </a:r>
                    </a:p>
                    <a:p>
                      <a:pPr marL="91440" marR="0" indent="0" algn="l">
                        <a:lnSpc>
                          <a:spcPts val="200"/>
                        </a:lnSpc>
                        <a:spcBef>
                          <a:spcPts val="0"/>
                        </a:spcBef>
                        <a:spcAft>
                          <a:spcPts val="865"/>
                        </a:spcAft>
                        <a:tabLst>
                          <a:tab algn="l" pos="3200400"/>
                          <a:tab algn="r" pos="3794760"/>
                        </a:tabLst>
                      </a:pPr>
                      <a:r>
                        <a:rPr lang="es-ES" sz="600" spc="-560">
                          <a:solidFill>
                            <a:srgbClr val="000000"/>
                          </a:solidFill>
                          <a:latin typeface="Bookman Old Style" pitchFamily="1" panose="02020603050405020304"/>
                        </a:rPr>
                        <a:t>Escudero </a:t>
                      </a:r>
                      <a:r>
                        <a:rPr lang="es-ES" sz="600" spc="-560">
                          <a:solidFill>
                            <a:srgbClr val="000000"/>
                          </a:solidFill>
                          <a:latin typeface="Bookman Old Style" pitchFamily="1" panose="02020603050405020304"/>
                        </a:rPr>
                        <a:t>García, </a:t>
                      </a:r>
                      <a:r>
                        <a:rPr lang="es-ES" sz="600" baseline="30000" spc="-560">
                          <a:solidFill>
                            <a:srgbClr val="000000"/>
                          </a:solidFill>
                          <a:latin typeface="Bookman Old Style" pitchFamily="1" panose="02020603050405020304"/>
                        </a:rPr>
                        <a:t>José</a:t>
                      </a:r>
                      <a:r>
                        <a:rPr lang="es-ES" sz="600" spc="-560">
                          <a:solidFill>
                            <a:srgbClr val="000000"/>
                          </a:solidFill>
                          <a:latin typeface="Bookman Old Style" pitchFamily="1" panose="02020603050405020304"/>
                        </a:rPr>
                        <a:t>tos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2110"/>
                        </a:spcAft>
                      </a:pPr>
                      <a:r>
                        <a:rPr lang="es-ES" sz="600" spc="0">
                          <a:solidFill>
                            <a:srgbClr val="000000"/>
                          </a:solidFill>
                          <a:latin typeface="Bookman Old Style" pitchFamily="1" panose="02020603050405020304"/>
                        </a:rPr>
                        <a:t>07/05/2009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1100"/>
                        </a:lnSpc>
                        <a:spcBef>
                          <a:spcPts val="0"/>
                        </a:spcBef>
                        <a:spcAft>
                          <a:spcPts val="730"/>
                        </a:spcAft>
                      </a:pPr>
                      <a:r>
                        <a:rPr lang="es-ES" sz="600" spc="30">
                          <a:solidFill>
                            <a:srgbClr val="000000"/>
                          </a:solidFill>
                          <a:latin typeface="Bookman Old Style" pitchFamily="1" panose="02020603050405020304"/>
                        </a:rPr>
                        <a:t>Álvarez Martínez, Pedro; 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75"/>
                        </a:spcAft>
                      </a:pPr>
                      <a:r>
                        <a:rPr lang="es-ES" sz="600" spc="0">
                          <a:solidFill>
                            <a:srgbClr val="000000"/>
                          </a:solidFill>
                          <a:latin typeface="Bookman Old Style" pitchFamily="1" panose="02020603050405020304"/>
                        </a:rPr>
                        <a:t>Barrio Vélez, Isabel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0"/>
                        </a:spcAft>
                      </a:pPr>
                      <a:r>
                        <a:rPr lang="es-ES" sz="600" spc="0">
                          <a:solidFill>
                            <a:srgbClr val="000000"/>
                          </a:solidFill>
                          <a:latin typeface="Bookman Old Style" pitchFamily="1" panose="02020603050405020304"/>
                        </a:rPr>
                        <a:t>Utilización de pesticidas en viñedos extreme- ños. Efecto sobre las fermentaciones y las le- vaduras vínicas.seguimiento de los mismos me- diante hplc-dad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60"/>
                        </a:spcAft>
                      </a:pPr>
                      <a:r>
                        <a:rPr lang="es-ES" sz="600" spc="0">
                          <a:solidFill>
                            <a:srgbClr val="000000"/>
                          </a:solidFill>
                          <a:latin typeface="Bookman Old Style" pitchFamily="1" panose="02020603050405020304"/>
                        </a:rPr>
                        <a:t>20/05/2009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80"/>
                        </a:spcAft>
                      </a:pPr>
                      <a:r>
                        <a:rPr lang="es-ES" sz="600" spc="30">
                          <a:solidFill>
                            <a:srgbClr val="000000"/>
                          </a:solidFill>
                          <a:latin typeface="Bookman Old Style" pitchFamily="1" panose="02020603050405020304"/>
                        </a:rPr>
                        <a:t>Dur´an Martín-Merás, Isa-bel; Marín Expósito, María Julia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Cornejo Díaz, Nestor Armando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15">
                          <a:solidFill>
                            <a:srgbClr val="000000"/>
                          </a:solidFill>
                          <a:latin typeface="Bookman Old Style" pitchFamily="1" panose="02020603050405020304"/>
                        </a:rPr>
                        <a:t>Desarrollo de un código de simulación por mon- te carlo para la calibración de sistemas de de-</a:t>
                      </a:r>
                      <a:r>
                        <a:rPr lang="es-ES" sz="600" spc="15">
                          <a:solidFill>
                            <a:srgbClr val="000000"/>
                          </a:solidFill>
                          <a:latin typeface="Bookman Old Style" pitchFamily="1" panose="02020603050405020304"/>
                        </a:rPr>
                        <a:t>tección en espectrometría de radiación gamma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04/06/2009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1405"/>
                        </a:spcAft>
                      </a:pPr>
                      <a:r>
                        <a:rPr lang="es-ES" sz="600" spc="0">
                          <a:solidFill>
                            <a:srgbClr val="000000"/>
                          </a:solidFill>
                          <a:latin typeface="Bookman Old Style" pitchFamily="1" panose="02020603050405020304"/>
                        </a:rPr>
                        <a:t>Jurado Vargas, Miguel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3030" marR="0" indent="0" algn="l">
                        <a:lnSpc>
                          <a:spcPts val="700"/>
                        </a:lnSpc>
                        <a:spcBef>
                          <a:spcPts val="0"/>
                        </a:spcBef>
                        <a:spcAft>
                          <a:spcPts val="1430"/>
                        </a:spcAft>
                      </a:pPr>
                      <a:r>
                        <a:rPr lang="es-ES" sz="600" spc="0">
                          <a:solidFill>
                            <a:srgbClr val="000000"/>
                          </a:solidFill>
                          <a:latin typeface="Bookman Old Style" pitchFamily="1" panose="02020603050405020304"/>
                        </a:rPr>
                        <a:t>Chico Domínguez, Lidia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25">
                          <a:solidFill>
                            <a:srgbClr val="000000"/>
                          </a:solidFill>
                          <a:latin typeface="Bookman Old Style" pitchFamily="1" panose="02020603050405020304"/>
                        </a:rPr>
                        <a:t>Caracterización del homólogo de ku70 en cán- dida albicans. Análisis de la función de la pro- teína en el mantenimiento de los telómeros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10/07/2009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Larriba </a:t>
                      </a:r>
                      <a:r>
                        <a:rPr lang="es-ES" sz="600" spc="0">
                          <a:solidFill>
                            <a:srgbClr val="000000"/>
                          </a:solidFill>
                          <a:latin typeface="Bookman Old Style" pitchFamily="1" panose="02020603050405020304"/>
                        </a:rPr>
                        <a:t>Calle, </a:t>
                      </a:r>
                      <a:r>
                        <a:rPr lang="es-ES" sz="600" spc="0">
                          <a:solidFill>
                            <a:srgbClr val="000000"/>
                          </a:solidFill>
                          <a:latin typeface="Bookman Old Style" pitchFamily="1" panose="02020603050405020304"/>
                        </a:rPr>
                        <a:t>Germán; </a:t>
                      </a:r>
                    </a:p>
                    <a:p>
                      <a:pPr marL="91440" marR="0" indent="0" algn="l">
                        <a:lnSpc>
                          <a:spcPts val="700"/>
                        </a:lnSpc>
                        <a:spcBef>
                          <a:spcPts val="0"/>
                        </a:spcBef>
                        <a:spcAft>
                          <a:spcPts val="730"/>
                        </a:spcAft>
                      </a:pPr>
                      <a:r>
                        <a:rPr lang="es-ES" sz="600" spc="0">
                          <a:solidFill>
                            <a:srgbClr val="000000"/>
                          </a:solidFill>
                          <a:latin typeface="Bookman Old Style" pitchFamily="1" panose="02020603050405020304"/>
                        </a:rPr>
                        <a:t>Ciudad Sánchez, Antonia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8460">
                <a:tc>
                  <a:txBody>
                    <a:bodyPr vert="horz" anchor="t"/>
                    <a:lstStyle/>
                    <a:p>
                      <a:pPr marL="113030" marR="0" indent="0" algn="l">
                        <a:lnSpc>
                          <a:spcPts val="700"/>
                        </a:lnSpc>
                        <a:spcBef>
                          <a:spcPts val="0"/>
                        </a:spcBef>
                        <a:spcAft>
                          <a:spcPts val="2150"/>
                        </a:spcAft>
                      </a:pPr>
                      <a:r>
                        <a:rPr lang="es-ES" sz="600" spc="0">
                          <a:solidFill>
                            <a:srgbClr val="000000"/>
                          </a:solidFill>
                          <a:latin typeface="Bookman Old Style" pitchFamily="1" panose="02020603050405020304"/>
                        </a:rPr>
                        <a:t>Santiago Quesada, Francisco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45"/>
                        </a:spcAft>
                      </a:pPr>
                      <a:r>
                        <a:rPr lang="es-ES" sz="600" spc="0">
                          <a:solidFill>
                            <a:srgbClr val="000000"/>
                          </a:solidFill>
                          <a:latin typeface="Bookman Old Style" pitchFamily="1" panose="02020603050405020304"/>
                        </a:rPr>
                        <a:t>Hábitats antropogénicos y conservación de aves acuáticas migradoras: el papel de los arrozales para la aguja colinegra (limosa limosa).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35"/>
                        </a:spcAft>
                      </a:pPr>
                      <a:r>
                        <a:rPr lang="es-ES" sz="600" spc="0">
                          <a:solidFill>
                            <a:srgbClr val="000000"/>
                          </a:solidFill>
                          <a:latin typeface="Bookman Old Style" pitchFamily="1" panose="02020603050405020304"/>
                        </a:rPr>
                        <a:t>21/10/2009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Masero Os, Jose Antonio; Masero Osorio, JoséAn-</a:t>
                      </a:r>
                      <a:r>
                        <a:rPr lang="es-ES" sz="100">
                          <a:solidFill>
                            <a:srgbClr val="000000"/>
                          </a:solidFill>
                          <a:latin typeface="Bookman Old Style" pitchFamily="1" panose="02020603050405020304"/>
                        </a:rPr>
                        <a:t> </a:t>
                      </a:r>
                    </a:p>
                    <a:p>
                      <a:pPr marL="91440" marR="0" indent="0" algn="l">
                        <a:lnSpc>
                          <a:spcPts val="700"/>
                        </a:lnSpc>
                        <a:spcBef>
                          <a:spcPts val="0"/>
                        </a:spcBef>
                        <a:spcAft>
                          <a:spcPts val="60"/>
                        </a:spcAft>
                        <a:tabLst>
                          <a:tab algn="l" pos="365760"/>
                          <a:tab algn="r" pos="1143000"/>
                        </a:tabLst>
                      </a:pPr>
                      <a:r>
                        <a:rPr lang="es-ES" sz="600" spc="0">
                          <a:solidFill>
                            <a:srgbClr val="000000"/>
                          </a:solidFill>
                          <a:latin typeface="Bookman Old Style" pitchFamily="1" panose="02020603050405020304"/>
                        </a:rPr>
                        <a:t>tonio; </a:t>
                      </a:r>
                      <a:r>
                        <a:rPr lang="es-ES" sz="600" spc="0">
                          <a:solidFill>
                            <a:srgbClr val="000000"/>
                          </a:solidFill>
                          <a:latin typeface="Bookman Old Style" pitchFamily="1" panose="02020603050405020304"/>
                        </a:rPr>
                        <a:t>Sánchez </a:t>
                      </a:r>
                      <a:r>
                        <a:rPr lang="es-ES" sz="600" spc="0">
                          <a:solidFill>
                            <a:srgbClr val="000000"/>
                          </a:solidFill>
                          <a:latin typeface="Bookman Old Style" pitchFamily="1" panose="02020603050405020304"/>
                        </a:rPr>
                        <a:t>Guzmán, </a:t>
                      </a:r>
                      <a:br/>
                      <a:r>
                        <a:rPr lang="es-ES" sz="600" spc="0">
                          <a:solidFill>
                            <a:srgbClr val="000000"/>
                          </a:solidFill>
                          <a:latin typeface="Bookman Old Style" pitchFamily="1" panose="02020603050405020304"/>
                        </a:rPr>
                        <a:t>Juan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Perales Casildo, Alejandra Bettina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Patrones de respuesta de la avifauna ante dife- rentes estrategias sociales y económicas en un sistema agromediterráneo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23/10/2009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Sánchez </a:t>
                      </a:r>
                      <a:r>
                        <a:rPr lang="es-ES" sz="600" spc="0">
                          <a:solidFill>
                            <a:srgbClr val="000000"/>
                          </a:solidFill>
                          <a:latin typeface="Bookman Old Style" pitchFamily="1" panose="02020603050405020304"/>
                        </a:rPr>
                        <a:t>Guzmán, </a:t>
                      </a:r>
                      <a:r>
                        <a:rPr lang="es-ES" sz="600" spc="0">
                          <a:solidFill>
                            <a:srgbClr val="000000"/>
                          </a:solidFill>
                          <a:latin typeface="Bookman Old Style" pitchFamily="1" panose="02020603050405020304"/>
                        </a:rPr>
                        <a:t>Juan </a:t>
                      </a:r>
                    </a:p>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Manuel; </a:t>
                      </a:r>
                      <a:r>
                        <a:rPr lang="es-ES" sz="600" spc="0">
                          <a:solidFill>
                            <a:srgbClr val="000000"/>
                          </a:solidFill>
                          <a:latin typeface="Bookman Old Style" pitchFamily="1" panose="02020603050405020304"/>
                        </a:rPr>
                        <a:t>Morán </a:t>
                      </a:r>
                      <a:r>
                        <a:rPr lang="es-ES" sz="600" spc="0">
                          <a:solidFill>
                            <a:srgbClr val="000000"/>
                          </a:solidFill>
                          <a:latin typeface="Bookman Old Style" pitchFamily="1" panose="02020603050405020304"/>
                        </a:rPr>
                        <a:t>López, </a:t>
                      </a:r>
                    </a:p>
                    <a:p>
                      <a:pPr marL="91440" marR="0" indent="0" algn="l">
                        <a:lnSpc>
                          <a:spcPts val="700"/>
                        </a:lnSpc>
                        <a:spcBef>
                          <a:spcPts val="15"/>
                        </a:spcBef>
                        <a:spcAft>
                          <a:spcPts val="0"/>
                        </a:spcAft>
                      </a:pPr>
                      <a:r>
                        <a:rPr lang="es-ES" sz="600" spc="0">
                          <a:solidFill>
                            <a:srgbClr val="000000"/>
                          </a:solidFill>
                          <a:latin typeface="Bookman Old Style" pitchFamily="1" panose="02020603050405020304"/>
                        </a:rPr>
                        <a:t>Ricardo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8460">
                <a:tc>
                  <a:txBody>
                    <a:bodyPr vert="horz" anchor="t"/>
                    <a:lstStyle/>
                    <a:p>
                      <a:pPr marL="113030" marR="0" indent="0" algn="l">
                        <a:lnSpc>
                          <a:spcPts val="700"/>
                        </a:lnSpc>
                        <a:spcBef>
                          <a:spcPts val="0"/>
                        </a:spcBef>
                        <a:spcAft>
                          <a:spcPts val="2125"/>
                        </a:spcAft>
                      </a:pPr>
                      <a:r>
                        <a:rPr lang="es-ES" sz="600" spc="0">
                          <a:solidFill>
                            <a:srgbClr val="000000"/>
                          </a:solidFill>
                          <a:latin typeface="Bookman Old Style" pitchFamily="1" panose="02020603050405020304"/>
                        </a:rPr>
                        <a:t>García Mata, Carolina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1430"/>
                        </a:spcAft>
                      </a:pPr>
                      <a:r>
                        <a:rPr lang="es-ES" sz="600" spc="0">
                          <a:solidFill>
                            <a:srgbClr val="000000"/>
                          </a:solidFill>
                          <a:latin typeface="Bookman Old Style" pitchFamily="1" panose="02020603050405020304"/>
                        </a:rPr>
                        <a:t>Eliminación de herbicidas fenil-ureas en siste- mas acuáticos por métodos físico-químicos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23/10/2009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35"/>
                        </a:spcAft>
                      </a:pPr>
                      <a:r>
                        <a:rPr lang="es-ES" sz="600" spc="0">
                          <a:solidFill>
                            <a:srgbClr val="000000"/>
                          </a:solidFill>
                          <a:latin typeface="Bookman Old Style" pitchFamily="1" panose="02020603050405020304"/>
                        </a:rPr>
                        <a:t>Benítez García, Francisco Javier; Real Moñino, Fran-</a:t>
                      </a:r>
                      <a:r>
                        <a:rPr lang="es-ES" sz="600" spc="0">
                          <a:solidFill>
                            <a:srgbClr val="000000"/>
                          </a:solidFill>
                          <a:latin typeface="Bookman Old Style" pitchFamily="1" panose="02020603050405020304"/>
                        </a:rPr>
                        <a:t>cisco Javier; Acero Díaz, Juan Luis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91770">
                <a:tc>
                  <a:txBody>
                    <a:bodyPr vert="horz" anchor="t"/>
                    <a:lstStyle/>
                    <a:p>
                      <a:pPr marL="113030" marR="0" indent="0" algn="l">
                        <a:lnSpc>
                          <a:spcPts val="700"/>
                        </a:lnSpc>
                        <a:spcBef>
                          <a:spcPts val="0"/>
                        </a:spcBef>
                        <a:spcAft>
                          <a:spcPts val="660"/>
                        </a:spcAft>
                      </a:pPr>
                      <a:r>
                        <a:rPr lang="es-ES" sz="600" spc="0">
                          <a:solidFill>
                            <a:srgbClr val="000000"/>
                          </a:solidFill>
                          <a:latin typeface="Bookman Old Style" pitchFamily="1" panose="02020603050405020304"/>
                        </a:rPr>
                        <a:t>Giraldo Reboloso, Esther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Influencia del género y de sesiones puntuales de ejercicio físico sobre la respuesta inflamatoria.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45"/>
                        </a:spcAft>
                      </a:pPr>
                      <a:r>
                        <a:rPr lang="es-ES" sz="600" spc="0">
                          <a:solidFill>
                            <a:srgbClr val="000000"/>
                          </a:solidFill>
                          <a:latin typeface="Bookman Old Style" pitchFamily="1" panose="02020603050405020304"/>
                        </a:rPr>
                        <a:t>30/10/2009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660"/>
                        </a:spcAft>
                      </a:pPr>
                      <a:r>
                        <a:rPr lang="es-ES" sz="600" spc="0">
                          <a:solidFill>
                            <a:srgbClr val="000000"/>
                          </a:solidFill>
                          <a:latin typeface="Bookman Old Style" pitchFamily="1" panose="02020603050405020304"/>
                        </a:rPr>
                        <a:t>Ortega Rincón, Eduardo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7749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Papel de las catecolaminas y proteínas extra-celulares de choque térmico (ehsp72), mecanis-</a:t>
                      </a:r>
                      <a:r>
                        <a:rPr lang="es-ES" sz="600" spc="0">
                          <a:solidFill>
                            <a:srgbClr val="000000"/>
                          </a:solidFill>
                          <a:latin typeface="Bookman Old Style" pitchFamily="1" panose="02020603050405020304"/>
                        </a:rPr>
                        <a:t>mos de señalización y receptores involucrados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Lozano Cordero, Graciela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730"/>
                        </a:spcAft>
                      </a:pPr>
                      <a:r>
                        <a:rPr lang="es-ES" sz="600" spc="0">
                          <a:solidFill>
                            <a:srgbClr val="000000"/>
                          </a:solidFill>
                          <a:latin typeface="Bookman Old Style" pitchFamily="1" panose="02020603050405020304"/>
                        </a:rPr>
                        <a:t>Evaluación de la fertilidad en espermatozoides humanos y su relación con la apoptosis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05/11/2009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Pariente Llanos, JoséAn-</a:t>
                      </a:r>
                      <a:r>
                        <a:rPr lang="es-ES" sz="100">
                          <a:solidFill>
                            <a:srgbClr val="000000"/>
                          </a:solidFill>
                          <a:latin typeface="Bookman Old Style" pitchFamily="1" panose="02020603050405020304"/>
                        </a:rPr>
                        <a:t> </a:t>
                      </a:r>
                    </a:p>
                    <a:p>
                      <a:pPr marL="91440" marR="0" indent="0" algn="l">
                        <a:lnSpc>
                          <a:spcPts val="700"/>
                        </a:lnSpc>
                        <a:spcBef>
                          <a:spcPts val="0"/>
                        </a:spcBef>
                        <a:spcAft>
                          <a:spcPts val="35"/>
                        </a:spcAft>
                        <a:tabLst>
                          <a:tab algn="r" pos="1143000"/>
                        </a:tabLst>
                      </a:pPr>
                      <a:r>
                        <a:rPr lang="es-ES" sz="600" spc="0">
                          <a:solidFill>
                            <a:srgbClr val="000000"/>
                          </a:solidFill>
                          <a:latin typeface="Bookman Old Style" pitchFamily="1" panose="02020603050405020304"/>
                        </a:rPr>
                        <a:t>tonio; </a:t>
                      </a:r>
                      <a:r>
                        <a:rPr lang="es-ES" sz="600" spc="0">
                          <a:solidFill>
                            <a:srgbClr val="000000"/>
                          </a:solidFill>
                          <a:latin typeface="Bookman Old Style" pitchFamily="1" panose="02020603050405020304"/>
                        </a:rPr>
                        <a:t>Rodríguez Morati-</a:t>
                      </a:r>
                      <a:r>
                        <a:rPr lang="es-ES" sz="100">
                          <a:solidFill>
                            <a:srgbClr val="000000"/>
                          </a:solidFill>
                          <a:latin typeface="Bookman Old Style" pitchFamily="1" panose="02020603050405020304"/>
                        </a:rPr>
                        <a:t> </a:t>
                      </a:r>
                      <a:br/>
                      <a:r>
                        <a:rPr lang="es-ES" sz="600" spc="0">
                          <a:solidFill>
                            <a:srgbClr val="000000"/>
                          </a:solidFill>
                          <a:latin typeface="Bookman Old Style" pitchFamily="1" panose="02020603050405020304"/>
                        </a:rPr>
                        <a:t>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13690">
                <a:tc>
                  <a:txBody>
                    <a:bodyPr vert="horz" anchor="t"/>
                    <a:lstStyle/>
                    <a:p>
                      <a:pPr marL="113030" marR="0" indent="0" algn="l">
                        <a:lnSpc>
                          <a:spcPts val="700"/>
                        </a:lnSpc>
                        <a:spcBef>
                          <a:spcPts val="0"/>
                        </a:spcBef>
                        <a:spcAft>
                          <a:spcPts val="1595"/>
                        </a:spcAft>
                      </a:pPr>
                      <a:r>
                        <a:rPr lang="es-ES" sz="600" spc="0">
                          <a:solidFill>
                            <a:srgbClr val="000000"/>
                          </a:solidFill>
                          <a:latin typeface="Bookman Old Style" pitchFamily="1" panose="02020603050405020304"/>
                        </a:rPr>
                        <a:t>Pocostales Buenavida, Juan Pablo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80"/>
                        </a:spcAft>
                      </a:pPr>
                      <a:r>
                        <a:rPr lang="es-ES" sz="600" spc="0">
                          <a:solidFill>
                            <a:srgbClr val="000000"/>
                          </a:solidFill>
                          <a:latin typeface="Bookman Old Style" pitchFamily="1" panose="02020603050405020304"/>
                        </a:rPr>
                        <a:t>Aplicación de la ozonización catalítica como proceso de oxidación avanzada en el tratamien- to de aguas residuales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85"/>
                        </a:spcAft>
                      </a:pPr>
                      <a:r>
                        <a:rPr lang="es-ES" sz="600" spc="0">
                          <a:solidFill>
                            <a:srgbClr val="000000"/>
                          </a:solidFill>
                          <a:latin typeface="Bookman Old Style" pitchFamily="1" panose="02020603050405020304"/>
                        </a:rPr>
                        <a:t>06/11/2009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Álvarez Peña, Pedro Mo-</a:t>
                      </a:r>
                      <a:r>
                        <a:rPr lang="es-ES" sz="100">
                          <a:solidFill>
                            <a:srgbClr val="000000"/>
                          </a:solidFill>
                          <a:latin typeface="Bookman Old Style" pitchFamily="1" panose="02020603050405020304"/>
                        </a:rPr>
                        <a:t> </a:t>
                      </a:r>
                    </a:p>
                    <a:p>
                      <a:pPr marL="91440" marR="0" indent="0" algn="l">
                        <a:lnSpc>
                          <a:spcPts val="700"/>
                        </a:lnSpc>
                        <a:spcBef>
                          <a:spcPts val="15"/>
                        </a:spcBef>
                        <a:spcAft>
                          <a:spcPts val="180"/>
                        </a:spcAft>
                        <a:tabLst>
                          <a:tab algn="l" pos="411480"/>
                          <a:tab algn="r" pos="1143000"/>
                        </a:tabLst>
                      </a:pPr>
                      <a:r>
                        <a:rPr lang="es-ES" sz="600" spc="0">
                          <a:solidFill>
                            <a:srgbClr val="000000"/>
                          </a:solidFill>
                          <a:latin typeface="Bookman Old Style" pitchFamily="1" panose="02020603050405020304"/>
                        </a:rPr>
                        <a:t>desto; </a:t>
                      </a:r>
                      <a:r>
                        <a:rPr lang="es-ES" sz="600" spc="0">
                          <a:solidFill>
                            <a:srgbClr val="000000"/>
                          </a:solidFill>
                          <a:latin typeface="Bookman Old Style" pitchFamily="1" panose="02020603050405020304"/>
                        </a:rPr>
                        <a:t>Beltrán </a:t>
                      </a:r>
                      <a:r>
                        <a:rPr lang="es-ES" sz="600" spc="0">
                          <a:solidFill>
                            <a:srgbClr val="000000"/>
                          </a:solidFill>
                          <a:latin typeface="Bookman Old Style" pitchFamily="1" panose="02020603050405020304"/>
                        </a:rPr>
                        <a:t>Novillo, </a:t>
                      </a:r>
                      <a:br/>
                      <a:r>
                        <a:rPr lang="es-ES" sz="600" spc="0">
                          <a:solidFill>
                            <a:srgbClr val="000000"/>
                          </a:solidFill>
                          <a:latin typeface="Bookman Old Style" pitchFamily="1" panose="02020603050405020304"/>
                        </a:rPr>
                        <a:t>Fernando Juan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68605">
                <a:tc>
                  <a:txBody>
                    <a:bodyPr vert="horz" anchor="t"/>
                    <a:lstStyle/>
                    <a:p>
                      <a:pPr marL="113030" marR="0" indent="0" algn="l">
                        <a:lnSpc>
                          <a:spcPts val="700"/>
                        </a:lnSpc>
                        <a:spcBef>
                          <a:spcPts val="0"/>
                        </a:spcBef>
                        <a:spcAft>
                          <a:spcPts val="1455"/>
                        </a:spcAft>
                      </a:pPr>
                      <a:r>
                        <a:rPr lang="es-ES" sz="600" spc="0">
                          <a:solidFill>
                            <a:srgbClr val="000000"/>
                          </a:solidFill>
                          <a:latin typeface="Bookman Old Style" pitchFamily="1" panose="02020603050405020304"/>
                        </a:rPr>
                        <a:t>Pérez González, Moisés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228600" marR="68580" indent="0" algn="l">
                        <a:lnSpc>
                          <a:spcPts val="400"/>
                        </a:lnSpc>
                        <a:spcBef>
                          <a:spcPts val="0"/>
                        </a:spcBef>
                        <a:spcAft>
                          <a:spcPts val="0"/>
                        </a:spcAft>
                      </a:pPr>
                      <a:r>
                        <a:rPr lang="es-ES" sz="600" spc="20">
                          <a:solidFill>
                            <a:srgbClr val="000000"/>
                          </a:solidFill>
                          <a:latin typeface="Bookman Old Style" pitchFamily="1" panose="02020603050405020304"/>
                        </a:rPr>
                        <a:t>Estudio de los mecanismos moleculares impli- en la activación de stat6 por la interleu-quina 4: quinasas y proteasas </a:t>
                      </a:r>
                    </a:p>
                    <a:p>
                      <a:pPr marL="91440" marR="0" indent="0" algn="l">
                        <a:lnSpc>
                          <a:spcPts val="200"/>
                        </a:lnSpc>
                        <a:spcBef>
                          <a:spcPts val="0"/>
                        </a:spcBef>
                        <a:spcAft>
                          <a:spcPts val="890"/>
                        </a:spcAft>
                      </a:pPr>
                      <a:r>
                        <a:rPr lang="es-ES" sz="600" spc="0">
                          <a:solidFill>
                            <a:srgbClr val="000000"/>
                          </a:solidFill>
                          <a:latin typeface="Bookman Old Style" pitchFamily="1" panose="02020603050405020304"/>
                        </a:rPr>
                        <a:t>Zamorano Quirantes, Josécados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40"/>
                        </a:spcAft>
                      </a:pPr>
                      <a:r>
                        <a:rPr lang="es-ES" sz="600" spc="0">
                          <a:solidFill>
                            <a:srgbClr val="000000"/>
                          </a:solidFill>
                          <a:latin typeface="Bookman Old Style" pitchFamily="1" panose="02020603050405020304"/>
                        </a:rPr>
                        <a:t>01/12/2009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Reviriego Martín, María Isabel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Parasitismo, inmunidad, supervivencia y mi- gración en el avión común (delichon urbica lin- neo 1758)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14/12/2009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45">
                          <a:solidFill>
                            <a:srgbClr val="000000"/>
                          </a:solidFill>
                          <a:latin typeface="Bookman Old Style" pitchFamily="1" panose="02020603050405020304"/>
                        </a:rPr>
                        <a:t>Lope Rebollo, Florentino De; Marzal Reynolds, Al-fonso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8460">
                <a:tc>
                  <a:txBody>
                    <a:bodyPr vert="horz" anchor="t"/>
                    <a:lstStyle/>
                    <a:p>
                      <a:pPr marL="113030" marR="0" indent="0" algn="l">
                        <a:lnSpc>
                          <a:spcPts val="700"/>
                        </a:lnSpc>
                        <a:spcBef>
                          <a:spcPts val="0"/>
                        </a:spcBef>
                        <a:spcAft>
                          <a:spcPts val="2135"/>
                        </a:spcAft>
                      </a:pPr>
                      <a:r>
                        <a:rPr lang="es-ES" sz="600" spc="0">
                          <a:solidFill>
                            <a:srgbClr val="000000"/>
                          </a:solidFill>
                          <a:latin typeface="Bookman Old Style" pitchFamily="1" panose="02020603050405020304"/>
                        </a:rPr>
                        <a:t>Ortíz Ortíz, Miguel Ángel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274320" marR="68580" indent="0" algn="l">
                        <a:lnSpc>
                          <a:spcPts val="500"/>
                        </a:lnSpc>
                        <a:spcBef>
                          <a:spcPts val="0"/>
                        </a:spcBef>
                        <a:spcAft>
                          <a:spcPts val="0"/>
                        </a:spcAft>
                      </a:pPr>
                      <a:r>
                        <a:rPr lang="es-ES" sz="600" spc="0">
                          <a:solidFill>
                            <a:srgbClr val="000000"/>
                          </a:solidFill>
                          <a:latin typeface="Bookman Old Style" pitchFamily="1" panose="02020603050405020304"/>
                        </a:rPr>
                        <a:t>Estudio de la implicación del estrés nitrosativo en la neurotoxicidad mediada por el pesticida sobre modelos neuronales in vitro </a:t>
                      </a:r>
                    </a:p>
                    <a:p>
                      <a:pPr marL="91440" marR="0" indent="0" algn="l">
                        <a:lnSpc>
                          <a:spcPts val="600"/>
                        </a:lnSpc>
                        <a:spcBef>
                          <a:spcPts val="0"/>
                        </a:spcBef>
                        <a:spcAft>
                          <a:spcPts val="765"/>
                        </a:spcAft>
                        <a:tabLst>
                          <a:tab algn="l" pos="3063240"/>
                          <a:tab algn="r" pos="3794760"/>
                        </a:tabLst>
                      </a:pPr>
                      <a:r>
                        <a:rPr lang="es-ES" sz="600" spc="-495">
                          <a:solidFill>
                            <a:srgbClr val="000000"/>
                          </a:solidFill>
                          <a:latin typeface="Bookman Old Style" pitchFamily="1" panose="02020603050405020304"/>
                        </a:rPr>
                        <a:t>Fuentes </a:t>
                      </a:r>
                      <a:r>
                        <a:rPr lang="es-ES" sz="600" spc="-495">
                          <a:solidFill>
                            <a:srgbClr val="000000"/>
                          </a:solidFill>
                          <a:latin typeface="Bookman Old Style" pitchFamily="1" panose="02020603050405020304"/>
                        </a:rPr>
                        <a:t>Rodríguez, </a:t>
                      </a:r>
                      <a:r>
                        <a:rPr lang="es-ES" sz="600" baseline="30000" spc="-495">
                          <a:solidFill>
                            <a:srgbClr val="000000"/>
                          </a:solidFill>
                          <a:latin typeface="Bookman Old Style" pitchFamily="1" panose="02020603050405020304"/>
                        </a:rPr>
                        <a:t>José</a:t>
                      </a:r>
                      <a:r>
                        <a:rPr lang="es-ES" sz="600" spc="-495">
                          <a:solidFill>
                            <a:srgbClr val="000000"/>
                          </a:solidFill>
                          <a:latin typeface="Bookman Old Style" pitchFamily="1" panose="02020603050405020304"/>
                        </a:rPr>
                        <a:t>paraquat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17/12/2009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González Polo, Rosa Ana; </a:t>
                      </a:r>
                    </a:p>
                    <a:p>
                      <a:pPr marL="91440" marR="0" indent="0" algn="l">
                        <a:lnSpc>
                          <a:spcPts val="700"/>
                        </a:lnSpc>
                        <a:spcBef>
                          <a:spcPts val="680"/>
                        </a:spcBef>
                        <a:spcAft>
                          <a:spcPts val="35"/>
                        </a:spcAft>
                      </a:pPr>
                      <a:r>
                        <a:rPr lang="es-ES" sz="600" spc="0">
                          <a:solidFill>
                            <a:srgbClr val="000000"/>
                          </a:solidFill>
                          <a:latin typeface="Bookman Old Style" pitchFamily="1" panose="02020603050405020304"/>
                        </a:rPr>
                        <a:t>Manuel; Morán García, Jo-séMaría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113030" marR="0" indent="0" algn="l">
                        <a:lnSpc>
                          <a:spcPts val="700"/>
                        </a:lnSpc>
                        <a:spcBef>
                          <a:spcPts val="0"/>
                        </a:spcBef>
                        <a:spcAft>
                          <a:spcPts val="15"/>
                        </a:spcAft>
                      </a:pPr>
                      <a:r>
                        <a:rPr lang="es-ES" sz="600" spc="0">
                          <a:solidFill>
                            <a:srgbClr val="000000"/>
                          </a:solidFill>
                          <a:latin typeface="Bookman Old Style" pitchFamily="1" panose="02020603050405020304"/>
                        </a:rPr>
                        <a:t>Gordillo Guerrero,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15"/>
                        </a:spcAft>
                      </a:pPr>
                      <a:r>
                        <a:rPr lang="es-ES" sz="600" spc="0">
                          <a:solidFill>
                            <a:srgbClr val="000000"/>
                          </a:solidFill>
                          <a:latin typeface="Bookman Old Style" pitchFamily="1" panose="02020603050405020304"/>
                        </a:rPr>
                        <a:t>Transiciones de fase en sistemas desordenados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15/01/2010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15"/>
                        </a:spcAft>
                      </a:pPr>
                      <a:r>
                        <a:rPr lang="es-ES" sz="600" spc="0">
                          <a:solidFill>
                            <a:srgbClr val="000000"/>
                          </a:solidFill>
                          <a:latin typeface="Bookman Old Style" pitchFamily="1" panose="02020603050405020304"/>
                        </a:rPr>
                        <a:t>Ruiz Lorenzo, Juan Jesús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6090">
                <a:tc>
                  <a:txBody>
                    <a:bodyPr vert="horz" anchor="t"/>
                    <a:lstStyle/>
                    <a:p>
                      <a:pPr marL="113030" marR="0" indent="0" algn="l">
                        <a:lnSpc>
                          <a:spcPts val="700"/>
                        </a:lnSpc>
                        <a:spcBef>
                          <a:spcPts val="0"/>
                        </a:spcBef>
                        <a:spcAft>
                          <a:spcPts val="2770"/>
                        </a:spcAft>
                      </a:pPr>
                      <a:r>
                        <a:rPr lang="es-ES" sz="600" spc="0">
                          <a:solidFill>
                            <a:srgbClr val="000000"/>
                          </a:solidFill>
                          <a:latin typeface="Bookman Old Style" pitchFamily="1" panose="02020603050405020304"/>
                        </a:rPr>
                        <a:t>Corvillo Rodriguez, Manuela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0"/>
                        </a:spcBef>
                        <a:spcAft>
                          <a:spcPts val="0"/>
                        </a:spcAft>
                      </a:pPr>
                      <a:r>
                        <a:rPr lang="es-ES" sz="600" spc="20">
                          <a:solidFill>
                            <a:srgbClr val="000000"/>
                          </a:solidFill>
                          <a:latin typeface="Bookman Old Style" pitchFamily="1" panose="02020603050405020304"/>
                        </a:rPr>
                        <a:t>Efectos del ejercicio físico en el perfil esteroi- deo urinario femenino: tras una actividad física intensa de corta duración, y tras un programa de entrenamiento de fuerza donde se valoran las fases del ciclo menstrual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2760"/>
                        </a:spcAft>
                      </a:pPr>
                      <a:r>
                        <a:rPr lang="es-ES" sz="600" spc="0">
                          <a:solidFill>
                            <a:srgbClr val="000000"/>
                          </a:solidFill>
                          <a:latin typeface="Bookman Old Style" pitchFamily="1" panose="02020603050405020304"/>
                        </a:rPr>
                        <a:t>22/03/2010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Maynar </a:t>
                      </a:r>
                      <a:r>
                        <a:rPr lang="es-ES" sz="600" spc="0">
                          <a:solidFill>
                            <a:srgbClr val="000000"/>
                          </a:solidFill>
                          <a:latin typeface="Bookman Old Style" pitchFamily="1" panose="02020603050405020304"/>
                        </a:rPr>
                        <a:t>Mariño, </a:t>
                      </a:r>
                      <a:r>
                        <a:rPr lang="es-ES" sz="600" spc="0">
                          <a:solidFill>
                            <a:srgbClr val="000000"/>
                          </a:solidFill>
                          <a:latin typeface="Bookman Old Style" pitchFamily="1" panose="02020603050405020304"/>
                        </a:rPr>
                        <a:t>Marcos </a:t>
                      </a:r>
                    </a:p>
                    <a:p>
                      <a:pPr marL="91440" marR="0" indent="0" algn="l">
                        <a:lnSpc>
                          <a:spcPts val="700"/>
                        </a:lnSpc>
                        <a:spcBef>
                          <a:spcPts val="0"/>
                        </a:spcBef>
                        <a:spcAft>
                          <a:spcPts val="685"/>
                        </a:spcAft>
                      </a:pPr>
                      <a:r>
                        <a:rPr lang="es-ES" sz="600" spc="0">
                          <a:solidFill>
                            <a:srgbClr val="000000"/>
                          </a:solidFill>
                          <a:latin typeface="Bookman Old Style" pitchFamily="1" panose="02020603050405020304"/>
                        </a:rPr>
                        <a:t>Antonio; Caballero Loscos, María Jesús; Maynar Mari-</a:t>
                      </a:r>
                      <a:r>
                        <a:rPr lang="es-ES" sz="600" spc="0">
                          <a:solidFill>
                            <a:srgbClr val="000000"/>
                          </a:solidFill>
                          <a:latin typeface="Bookman Old Style" pitchFamily="1" panose="02020603050405020304"/>
                        </a:rPr>
                        <a:t>ño, Juan Ignacio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2555">
                <a:tc gridSpan="4">
                  <a:txBody>
                    <a:bodyPr vert="horz" anchor="t"/>
                    <a:lstStyle/>
                    <a:p>
                      <a:pPr marL="3884930" marR="0" indent="0" algn="l">
                        <a:lnSpc>
                          <a:spcPts val="900"/>
                        </a:lnSpc>
                        <a:spcBef>
                          <a:spcPts val="0"/>
                        </a:spcBef>
                        <a:spcAft>
                          <a:spcPts val="15"/>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5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234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304800">
                <a:tc>
                  <a:txBody>
                    <a:bodyPr vert="horz" anchor="t"/>
                    <a:lstStyle/>
                    <a:p>
                      <a:pPr marL="115570" marR="0" indent="0" algn="l">
                        <a:lnSpc>
                          <a:spcPts val="700"/>
                        </a:lnSpc>
                        <a:spcBef>
                          <a:spcPts val="255"/>
                        </a:spcBef>
                        <a:spcAft>
                          <a:spcPts val="1380"/>
                        </a:spcAft>
                      </a:pPr>
                      <a:r>
                        <a:rPr lang="es-ES" sz="600" spc="0">
                          <a:solidFill>
                            <a:srgbClr val="000000"/>
                          </a:solidFill>
                          <a:latin typeface="Bookman Old Style" pitchFamily="1" panose="02020603050405020304"/>
                        </a:rPr>
                        <a:t>Gómez Fernández, Carolina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68580" indent="0" algn="just">
                        <a:lnSpc>
                          <a:spcPts val="700"/>
                        </a:lnSpc>
                        <a:spcBef>
                          <a:spcPts val="255"/>
                        </a:spcBef>
                        <a:spcAft>
                          <a:spcPts val="0"/>
                        </a:spcAft>
                      </a:pPr>
                      <a:r>
                        <a:rPr lang="es-ES" sz="600" spc="0">
                          <a:solidFill>
                            <a:srgbClr val="000000"/>
                          </a:solidFill>
                          <a:latin typeface="Bookman Old Style" pitchFamily="1" panose="02020603050405020304"/>
                        </a:rPr>
                        <a:t>Implicación de la entrada de ca2+ regulada por depósitos intracelulares en la señalización me- diada por ca2+ en ovocitos de ratón </a:t>
                      </a:r>
                    </a:p>
                  </a:txBody>
                  <a:tcPr anchor="ctr"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70"/>
                        </a:spcBef>
                        <a:spcAft>
                          <a:spcPts val="1365"/>
                        </a:spcAft>
                      </a:pPr>
                      <a:r>
                        <a:rPr lang="es-ES" sz="600" spc="0">
                          <a:solidFill>
                            <a:srgbClr val="000000"/>
                          </a:solidFill>
                          <a:latin typeface="Bookman Old Style" pitchFamily="1" panose="02020603050405020304"/>
                        </a:rPr>
                        <a:t>03/06/2010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0" indent="0" algn="l">
                        <a:lnSpc>
                          <a:spcPts val="700"/>
                        </a:lnSpc>
                        <a:spcBef>
                          <a:spcPts val="255"/>
                        </a:spcBef>
                        <a:spcAft>
                          <a:spcPts val="0"/>
                        </a:spcAft>
                      </a:pPr>
                      <a:r>
                        <a:rPr lang="es-ES" sz="600" spc="20">
                          <a:solidFill>
                            <a:srgbClr val="000000"/>
                          </a:solidFill>
                          <a:latin typeface="Bookman Old Style" pitchFamily="1" panose="02020603050405020304"/>
                        </a:rPr>
                        <a:t>Martín Romero, Francisco Javier; Álvarez Miguel, Ig-nacio Santiago </a:t>
                      </a:r>
                    </a:p>
                  </a:txBody>
                  <a:tcPr anchor="ctr"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292735">
                <a:tc>
                  <a:txBody>
                    <a:bodyPr vert="horz" anchor="t"/>
                    <a:lstStyle/>
                    <a:p>
                      <a:pPr marL="115570" marR="0" indent="0" algn="l">
                        <a:lnSpc>
                          <a:spcPts val="700"/>
                        </a:lnSpc>
                        <a:spcBef>
                          <a:spcPts val="160"/>
                        </a:spcBef>
                        <a:spcAft>
                          <a:spcPts val="1380"/>
                        </a:spcAft>
                      </a:pPr>
                      <a:r>
                        <a:rPr lang="es-ES" sz="600" spc="0">
                          <a:solidFill>
                            <a:srgbClr val="000000"/>
                          </a:solidFill>
                          <a:latin typeface="Bookman Old Style" pitchFamily="1" panose="02020603050405020304"/>
                        </a:rPr>
                        <a:t>Monago Corchado, Eva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0"/>
                        </a:spcAft>
                      </a:pPr>
                      <a:r>
                        <a:rPr lang="es-ES" sz="600" spc="30">
                          <a:solidFill>
                            <a:srgbClr val="000000"/>
                          </a:solidFill>
                          <a:latin typeface="Bookman Old Style" pitchFamily="1" panose="02020603050405020304"/>
                        </a:rPr>
                        <a:t>Prácticas culturales en viñedos de la d. O. Ri- bera del guadiana. Incidencia sobre la calidad de uva y vinos de la variedad tempranillo.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370"/>
                        </a:spcAft>
                      </a:pPr>
                      <a:r>
                        <a:rPr lang="es-ES" sz="600" spc="0">
                          <a:solidFill>
                            <a:srgbClr val="000000"/>
                          </a:solidFill>
                          <a:latin typeface="Bookman Old Style" pitchFamily="1" panose="02020603050405020304"/>
                        </a:rPr>
                        <a:t>11/06/2010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0"/>
                        </a:spcAft>
                      </a:pPr>
                      <a:r>
                        <a:rPr lang="es-ES" sz="600" spc="35">
                          <a:solidFill>
                            <a:srgbClr val="000000"/>
                          </a:solidFill>
                          <a:latin typeface="Bookman Old Style" pitchFamily="1" panose="02020603050405020304"/>
                        </a:rPr>
                        <a:t>Marín Expósito, María Ju-lia; Maynar Mariño, Juan Ignacio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5570" marR="0" indent="0" algn="l">
                        <a:lnSpc>
                          <a:spcPts val="700"/>
                        </a:lnSpc>
                        <a:spcBef>
                          <a:spcPts val="0"/>
                        </a:spcBef>
                        <a:spcAft>
                          <a:spcPts val="2120"/>
                        </a:spcAft>
                      </a:pPr>
                      <a:r>
                        <a:rPr lang="es-ES" sz="600" spc="0">
                          <a:solidFill>
                            <a:srgbClr val="000000"/>
                          </a:solidFill>
                          <a:latin typeface="Bookman Old Style" pitchFamily="1" panose="02020603050405020304"/>
                        </a:rPr>
                        <a:t>Toribio Delgado, Antonio Fermín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20"/>
                        </a:spcAft>
                      </a:pPr>
                      <a:r>
                        <a:rPr lang="es-ES" sz="600" spc="20">
                          <a:solidFill>
                            <a:srgbClr val="000000"/>
                          </a:solidFill>
                          <a:latin typeface="Bookman Old Style" pitchFamily="1" panose="02020603050405020304"/>
                        </a:rPr>
                        <a:t>Cualificación y cuantificación de hormonas es- teroideas en fluidos biológicos humanos (plas- ma y orina) mediante gc/ms, gc/ms-ms y lc/ms.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07/07/2010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48640"/>
                          <a:tab algn="r" pos="1143000"/>
                        </a:tabLst>
                      </a:pPr>
                      <a:r>
                        <a:rPr lang="es-ES" sz="600" spc="0">
                          <a:solidFill>
                            <a:srgbClr val="000000"/>
                          </a:solidFill>
                          <a:latin typeface="Bookman Old Style" pitchFamily="1" panose="02020603050405020304"/>
                        </a:rPr>
                        <a:t>Caballero </a:t>
                      </a:r>
                      <a:r>
                        <a:rPr lang="es-ES" sz="600" spc="0">
                          <a:solidFill>
                            <a:srgbClr val="000000"/>
                          </a:solidFill>
                          <a:latin typeface="Bookman Old Style" pitchFamily="1" panose="02020603050405020304"/>
                        </a:rPr>
                        <a:t>Loscos, </a:t>
                      </a:r>
                      <a:r>
                        <a:rPr lang="es-ES" sz="600" spc="0">
                          <a:solidFill>
                            <a:srgbClr val="000000"/>
                          </a:solidFill>
                          <a:latin typeface="Bookman Old Style" pitchFamily="1" panose="02020603050405020304"/>
                        </a:rPr>
                        <a:t>María </a:t>
                      </a:r>
                    </a:p>
                    <a:p>
                      <a:pPr marL="91440" marR="0" indent="0" algn="l">
                        <a:lnSpc>
                          <a:spcPts val="700"/>
                        </a:lnSpc>
                        <a:spcBef>
                          <a:spcPts val="0"/>
                        </a:spcBef>
                        <a:spcAft>
                          <a:spcPts val="35"/>
                        </a:spcAft>
                        <a:tabLst>
                          <a:tab algn="l" pos="411480"/>
                          <a:tab algn="r" pos="1143000"/>
                        </a:tabLst>
                      </a:pPr>
                      <a:r>
                        <a:rPr lang="es-ES" sz="600" spc="0">
                          <a:solidFill>
                            <a:srgbClr val="000000"/>
                          </a:solidFill>
                          <a:latin typeface="Bookman Old Style" pitchFamily="1" panose="02020603050405020304"/>
                        </a:rPr>
                        <a:t>Jesús; </a:t>
                      </a:r>
                      <a:r>
                        <a:rPr lang="es-ES" sz="600" spc="0">
                          <a:solidFill>
                            <a:srgbClr val="000000"/>
                          </a:solidFill>
                          <a:latin typeface="Bookman Old Style" pitchFamily="1" panose="02020603050405020304"/>
                        </a:rPr>
                        <a:t>Maynar </a:t>
                      </a:r>
                      <a:r>
                        <a:rPr lang="es-ES" sz="600" spc="0">
                          <a:solidFill>
                            <a:srgbClr val="000000"/>
                          </a:solidFill>
                          <a:latin typeface="Bookman Old Style" pitchFamily="1" panose="02020603050405020304"/>
                        </a:rPr>
                        <a:t>Mariño, </a:t>
                      </a:r>
                      <a:br/>
                      <a:r>
                        <a:rPr lang="es-ES" sz="600" spc="0">
                          <a:solidFill>
                            <a:srgbClr val="000000"/>
                          </a:solidFill>
                          <a:latin typeface="Bookman Old Style" pitchFamily="1" panose="02020603050405020304"/>
                        </a:rPr>
                        <a:t>Marcos Antonio; Maynar Mariño, Juan Ignacio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5570" marR="0" indent="0" algn="l">
                        <a:lnSpc>
                          <a:spcPts val="700"/>
                        </a:lnSpc>
                        <a:spcBef>
                          <a:spcPts val="160"/>
                        </a:spcBef>
                        <a:spcAft>
                          <a:spcPts val="2075"/>
                        </a:spcAft>
                      </a:pPr>
                      <a:r>
                        <a:rPr lang="es-ES" sz="600" spc="0">
                          <a:solidFill>
                            <a:srgbClr val="000000"/>
                          </a:solidFill>
                          <a:latin typeface="Bookman Old Style" pitchFamily="1" panose="02020603050405020304"/>
                        </a:rPr>
                        <a:t>Palomo Marín, María Rosario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685"/>
                        </a:spcAft>
                      </a:pPr>
                      <a:r>
                        <a:rPr lang="es-ES" sz="600" spc="0">
                          <a:solidFill>
                            <a:srgbClr val="000000"/>
                          </a:solidFill>
                          <a:latin typeface="Bookman Old Style" pitchFamily="1" panose="02020603050405020304"/>
                        </a:rPr>
                        <a:t>Desarrollo y aplicación de metodologías analí- ticas y de interpretación de datos para la cara- cerización de aerosoles atmosféricos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2065"/>
                        </a:spcAft>
                      </a:pPr>
                      <a:r>
                        <a:rPr lang="es-ES" sz="600" spc="0">
                          <a:solidFill>
                            <a:srgbClr val="000000"/>
                          </a:solidFill>
                          <a:latin typeface="Bookman Old Style" pitchFamily="1" panose="02020603050405020304"/>
                        </a:rPr>
                        <a:t>09/07/2010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pPr>
                      <a:r>
                        <a:rPr lang="es-ES" sz="600" spc="0">
                          <a:solidFill>
                            <a:srgbClr val="000000"/>
                          </a:solidFill>
                          <a:latin typeface="Bookman Old Style" pitchFamily="1" panose="02020603050405020304"/>
                        </a:rPr>
                        <a:t>Pinilla Gil, Eduardo Con-</a:t>
                      </a:r>
                      <a:r>
                        <a:rPr lang="es-ES" sz="100">
                          <a:solidFill>
                            <a:srgbClr val="000000"/>
                          </a:solidFill>
                          <a:latin typeface="Arial" pitchFamily="2" panose="02020603050405020304"/>
                        </a:rPr>
                        <a:t> </a:t>
                      </a:r>
                    </a:p>
                    <a:p>
                      <a:pPr marL="91440" marR="0" indent="0" algn="l">
                        <a:lnSpc>
                          <a:spcPts val="700"/>
                        </a:lnSpc>
                        <a:spcBef>
                          <a:spcPts val="0"/>
                        </a:spcBef>
                        <a:spcAft>
                          <a:spcPts val="0"/>
                        </a:spcAft>
                        <a:tabLst>
                          <a:tab algn="r" pos="685800"/>
                          <a:tab algn="l" pos="731520"/>
                        </a:tabLst>
                      </a:pPr>
                      <a:r>
                        <a:rPr lang="es-ES" sz="600" spc="0">
                          <a:solidFill>
                            <a:srgbClr val="000000"/>
                          </a:solidFill>
                          <a:latin typeface="Bookman Old Style" pitchFamily="1" panose="02020603050405020304"/>
                        </a:rPr>
                        <a:t>suelo; </a:t>
                      </a:r>
                      <a:r>
                        <a:rPr lang="es-ES" sz="600" spc="0">
                          <a:solidFill>
                            <a:srgbClr val="000000"/>
                          </a:solidFill>
                          <a:latin typeface="Bookman Old Style" pitchFamily="1" panose="02020603050405020304"/>
                        </a:rPr>
                        <a:t>Querol </a:t>
                      </a:r>
                      <a:r>
                        <a:rPr lang="es-ES" sz="600" spc="0">
                          <a:solidFill>
                            <a:srgbClr val="000000"/>
                          </a:solidFill>
                          <a:latin typeface="Bookman Old Style" pitchFamily="1" panose="02020603050405020304"/>
                        </a:rPr>
                        <a:t>Carceller, </a:t>
                      </a:r>
                    </a:p>
                    <a:p>
                      <a:pPr marL="91440" marR="0" indent="0" algn="l">
                        <a:lnSpc>
                          <a:spcPts val="700"/>
                        </a:lnSpc>
                        <a:spcBef>
                          <a:spcPts val="0"/>
                        </a:spcBef>
                        <a:spcAft>
                          <a:spcPts val="0"/>
                        </a:spcAft>
                        <a:tabLst>
                          <a:tab algn="r" pos="685800"/>
                          <a:tab algn="l" pos="731520"/>
                        </a:tabLst>
                      </a:pPr>
                      <a:r>
                        <a:rPr lang="es-ES" sz="600" spc="0">
                          <a:solidFill>
                            <a:srgbClr val="000000"/>
                          </a:solidFill>
                          <a:latin typeface="Bookman Old Style" pitchFamily="1" panose="02020603050405020304"/>
                        </a:rPr>
                        <a:t>Xavier; </a:t>
                      </a:r>
                      <a:r>
                        <a:rPr lang="es-ES" sz="600" spc="0">
                          <a:solidFill>
                            <a:srgbClr val="000000"/>
                          </a:solidFill>
                          <a:latin typeface="Bookman Old Style" pitchFamily="1" panose="02020603050405020304"/>
                        </a:rPr>
                        <a:t>Calvo </a:t>
                      </a:r>
                      <a:r>
                        <a:rPr lang="es-ES" sz="600" spc="0">
                          <a:solidFill>
                            <a:srgbClr val="000000"/>
                          </a:solidFill>
                          <a:latin typeface="Bookman Old Style" pitchFamily="1" panose="02020603050405020304"/>
                        </a:rPr>
                        <a:t>Blázquez,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Lorenzo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15"/>
                        </a:spcAft>
                      </a:pPr>
                      <a:r>
                        <a:rPr lang="es-ES" sz="600" spc="0">
                          <a:solidFill>
                            <a:srgbClr val="000000"/>
                          </a:solidFill>
                          <a:latin typeface="Bookman Old Style" pitchFamily="1" panose="02020603050405020304"/>
                        </a:rPr>
                        <a:t>Román García, Ángel Carlos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
                        </a:spcAft>
                      </a:pPr>
                      <a:r>
                        <a:rPr lang="es-ES" sz="600" spc="25">
                          <a:solidFill>
                            <a:srgbClr val="000000"/>
                          </a:solidFill>
                          <a:latin typeface="Bookman Old Style" pitchFamily="1" panose="02020603050405020304"/>
                        </a:rPr>
                        <a:t>Interacción funcional del receptor de dioxi- na con reguladores de la transición epitelio- mesénquima y de la angiogénesis tumoral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09/07/2010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10"/>
                        </a:spcAft>
                      </a:pPr>
                      <a:r>
                        <a:rPr lang="es-ES" sz="600" spc="0">
                          <a:solidFill>
                            <a:srgbClr val="000000"/>
                          </a:solidFill>
                          <a:latin typeface="Bookman Old Style" pitchFamily="1" panose="02020603050405020304"/>
                        </a:rPr>
                        <a:t>Fernández Salguero, Pedro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6385">
                <a:tc>
                  <a:txBody>
                    <a:bodyPr vert="horz" anchor="t"/>
                    <a:lstStyle/>
                    <a:p>
                      <a:pPr marL="115570" marR="0" indent="0" algn="l">
                        <a:lnSpc>
                          <a:spcPts val="700"/>
                        </a:lnSpc>
                        <a:spcBef>
                          <a:spcPts val="0"/>
                        </a:spcBef>
                        <a:spcAft>
                          <a:spcPts val="1400"/>
                        </a:spcAft>
                      </a:pPr>
                      <a:r>
                        <a:rPr lang="es-ES" sz="600" spc="0">
                          <a:solidFill>
                            <a:srgbClr val="000000"/>
                          </a:solidFill>
                          <a:latin typeface="Bookman Old Style" pitchFamily="1" panose="02020603050405020304"/>
                        </a:rPr>
                        <a:t>Sánchez Martín, Jesús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Aplicación de productos naturales para el tra- </a:t>
                      </a:r>
                    </a:p>
                    <a:p>
                      <a:pPr marL="91440" marR="0" indent="0" algn="l">
                        <a:lnSpc>
                          <a:spcPts val="400"/>
                        </a:lnSpc>
                        <a:spcBef>
                          <a:spcPts val="0"/>
                        </a:spcBef>
                        <a:spcAft>
                          <a:spcPts val="0"/>
                        </a:spcAft>
                      </a:pPr>
                      <a:r>
                        <a:rPr lang="es-ES" sz="600" spc="0">
                          <a:solidFill>
                            <a:srgbClr val="000000"/>
                          </a:solidFill>
                          <a:latin typeface="Bookman Old Style" pitchFamily="1" panose="02020603050405020304"/>
                        </a:rPr>
                        <a:t>tamiento de aguas. Empleo en países en desa- </a:t>
                      </a:r>
                    </a:p>
                    <a:p>
                      <a:pPr marL="91440" marR="0" indent="0" algn="l">
                        <a:lnSpc>
                          <a:spcPts val="900"/>
                        </a:lnSpc>
                        <a:spcBef>
                          <a:spcPts val="0"/>
                        </a:spcBef>
                        <a:spcAft>
                          <a:spcPts val="140"/>
                        </a:spcAft>
                      </a:pPr>
                      <a:r>
                        <a:rPr lang="es-ES" sz="600" spc="0">
                          <a:solidFill>
                            <a:srgbClr val="000000"/>
                          </a:solidFill>
                          <a:latin typeface="Bookman Old Style" pitchFamily="1" panose="02020603050405020304"/>
                        </a:rPr>
                        <a:t>Jesús Josérrollo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15/07/2010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400"/>
                        </a:spcAft>
                      </a:pPr>
                      <a:r>
                        <a:rPr lang="es-ES" sz="600" spc="0">
                          <a:solidFill>
                            <a:srgbClr val="000000"/>
                          </a:solidFill>
                          <a:latin typeface="Bookman Old Style" pitchFamily="1" panose="02020603050405020304"/>
                        </a:rPr>
                        <a:t>Beltrán de Heredia Alonso,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160"/>
                        </a:spcBef>
                        <a:spcAft>
                          <a:spcPts val="1425"/>
                        </a:spcAft>
                      </a:pPr>
                      <a:r>
                        <a:rPr lang="es-ES" sz="600" spc="0">
                          <a:solidFill>
                            <a:srgbClr val="000000"/>
                          </a:solidFill>
                          <a:latin typeface="Bookman Old Style" pitchFamily="1" panose="02020603050405020304"/>
                        </a:rPr>
                        <a:t>Martínez Vázquez, Rafael F.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35"/>
                        </a:spcAft>
                      </a:pPr>
                      <a:r>
                        <a:rPr lang="es-ES" sz="600" spc="0">
                          <a:solidFill>
                            <a:srgbClr val="000000"/>
                          </a:solidFill>
                          <a:latin typeface="Bookman Old Style" pitchFamily="1" panose="02020603050405020304"/>
                        </a:rPr>
                        <a:t>Preparación y aplicaciones sintéticas de iminas y oxazolidinas derivadas de aminoazúcares y aminopolioles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415"/>
                        </a:spcAft>
                      </a:pPr>
                      <a:r>
                        <a:rPr lang="es-ES" sz="600" spc="0">
                          <a:solidFill>
                            <a:srgbClr val="000000"/>
                          </a:solidFill>
                          <a:latin typeface="Bookman Old Style" pitchFamily="1" panose="02020603050405020304"/>
                        </a:rPr>
                        <a:t>15/07/2010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pPr>
                      <a:r>
                        <a:rPr lang="es-ES" sz="600" spc="0">
                          <a:solidFill>
                            <a:srgbClr val="000000"/>
                          </a:solidFill>
                          <a:latin typeface="Bookman Old Style" pitchFamily="1" panose="02020603050405020304"/>
                        </a:rPr>
                        <a:t>Babiano Caballero, Reyes; </a:t>
                      </a:r>
                    </a:p>
                    <a:p>
                      <a:pPr marL="91440" marR="0" indent="0" algn="l">
                        <a:lnSpc>
                          <a:spcPts val="700"/>
                        </a:lnSpc>
                        <a:spcBef>
                          <a:spcPts val="0"/>
                        </a:spcBef>
                        <a:spcAft>
                          <a:spcPts val="35"/>
                        </a:spcAft>
                        <a:tabLst>
                          <a:tab algn="l" pos="457200"/>
                          <a:tab algn="r" pos="1143000"/>
                        </a:tabLst>
                      </a:pPr>
                      <a:r>
                        <a:rPr lang="es-ES" sz="600" spc="0">
                          <a:solidFill>
                            <a:srgbClr val="000000"/>
                          </a:solidFill>
                          <a:latin typeface="Bookman Old Style" pitchFamily="1" panose="02020603050405020304"/>
                        </a:rPr>
                        <a:t>Palacios </a:t>
                      </a:r>
                      <a:r>
                        <a:rPr lang="es-ES" sz="600" spc="0">
                          <a:solidFill>
                            <a:srgbClr val="000000"/>
                          </a:solidFill>
                          <a:latin typeface="Bookman Old Style" pitchFamily="1" panose="02020603050405020304"/>
                        </a:rPr>
                        <a:t>Albarrán, </a:t>
                      </a:r>
                      <a:r>
                        <a:rPr lang="es-ES" sz="600" spc="0">
                          <a:solidFill>
                            <a:srgbClr val="000000"/>
                          </a:solidFill>
                          <a:latin typeface="Bookman Old Style" pitchFamily="1" panose="02020603050405020304"/>
                        </a:rPr>
                        <a:t>Juan </a:t>
                      </a:r>
                      <a:br/>
                      <a:r>
                        <a:rPr lang="es-ES" sz="600" spc="0">
                          <a:solidFill>
                            <a:srgbClr val="000000"/>
                          </a:solidFill>
                          <a:latin typeface="Bookman Old Style" pitchFamily="1" panose="02020603050405020304"/>
                        </a:rPr>
                        <a:t>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7350">
                <a:tc>
                  <a:txBody>
                    <a:bodyPr vert="horz" anchor="t"/>
                    <a:lstStyle/>
                    <a:p>
                      <a:pPr marL="115570" marR="0" indent="0" algn="l">
                        <a:lnSpc>
                          <a:spcPts val="700"/>
                        </a:lnSpc>
                        <a:spcBef>
                          <a:spcPts val="160"/>
                        </a:spcBef>
                        <a:spcAft>
                          <a:spcPts val="2145"/>
                        </a:spcAft>
                      </a:pPr>
                      <a:r>
                        <a:rPr lang="es-ES" sz="600" spc="0">
                          <a:solidFill>
                            <a:srgbClr val="000000"/>
                          </a:solidFill>
                          <a:latin typeface="Bookman Old Style" pitchFamily="1" panose="02020603050405020304"/>
                        </a:rPr>
                        <a:t>Mancha de Llanos, Alicia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60"/>
                        </a:spcAft>
                      </a:pPr>
                      <a:r>
                        <a:rPr lang="es-ES" sz="600" spc="0">
                          <a:solidFill>
                            <a:srgbClr val="000000"/>
                          </a:solidFill>
                          <a:latin typeface="Bookman Old Style" pitchFamily="1" panose="02020603050405020304"/>
                        </a:rPr>
                        <a:t>Nuevas estrategias analíticas para la determi- nación de pteridinas biomarcadoras en flui- dos biológicos, mediante métodos separativos y quimiométricos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2135"/>
                        </a:spcAft>
                      </a:pPr>
                      <a:r>
                        <a:rPr lang="es-ES" sz="600" spc="0">
                          <a:solidFill>
                            <a:srgbClr val="000000"/>
                          </a:solidFill>
                          <a:latin typeface="Bookman Old Style" pitchFamily="1" panose="02020603050405020304"/>
                        </a:rPr>
                        <a:t>14/10/2010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160"/>
                        </a:spcBef>
                        <a:spcAft>
                          <a:spcPts val="60"/>
                        </a:spcAft>
                      </a:pPr>
                      <a:r>
                        <a:rPr lang="es-ES" sz="600" spc="0">
                          <a:solidFill>
                            <a:srgbClr val="000000"/>
                          </a:solidFill>
                          <a:latin typeface="Bookman Old Style" pitchFamily="1" panose="02020603050405020304"/>
                        </a:rPr>
                        <a:t>Espinosa Mansilla, Anun-ciación; Muñoz de La Peña Castrillo, Arsenio; Cañada Cañada, Florentina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1475">
                <a:tc>
                  <a:txBody>
                    <a:bodyPr vert="horz" anchor="t"/>
                    <a:lstStyle/>
                    <a:p>
                      <a:pPr marL="115570" marR="0" indent="0" algn="l">
                        <a:lnSpc>
                          <a:spcPts val="700"/>
                        </a:lnSpc>
                        <a:spcBef>
                          <a:spcPts val="0"/>
                        </a:spcBef>
                        <a:spcAft>
                          <a:spcPts val="2120"/>
                        </a:spcAft>
                      </a:pPr>
                      <a:r>
                        <a:rPr lang="es-ES" sz="600" spc="0">
                          <a:solidFill>
                            <a:srgbClr val="000000"/>
                          </a:solidFill>
                          <a:latin typeface="Bookman Old Style" pitchFamily="1" panose="02020603050405020304"/>
                        </a:rPr>
                        <a:t>Gallardo Soler, Alejandro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25">
                          <a:solidFill>
                            <a:srgbClr val="000000"/>
                          </a:solidFill>
                          <a:latin typeface="Bookman Old Style" pitchFamily="1" panose="02020603050405020304"/>
                        </a:rPr>
                        <a:t>Regulación del estado de activación del macró- fago en la iniciación de la arteriosclerosis: mo- dulacion del metabolismo de la arginina por li-gandos pro y anti-aterogénicos.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29/10/2010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Corraliza </a:t>
                      </a:r>
                      <a:r>
                        <a:rPr lang="es-ES" sz="600" spc="0">
                          <a:solidFill>
                            <a:srgbClr val="000000"/>
                          </a:solidFill>
                          <a:latin typeface="Bookman Old Style" pitchFamily="1" panose="02020603050405020304"/>
                        </a:rPr>
                        <a:t>Generelo, </a:t>
                      </a:r>
                      <a:r>
                        <a:rPr lang="es-ES" sz="600" spc="0">
                          <a:solidFill>
                            <a:srgbClr val="000000"/>
                          </a:solidFill>
                          <a:latin typeface="Bookman Old Style" pitchFamily="1" panose="02020603050405020304"/>
                        </a:rPr>
                        <a:t>Inés </a:t>
                      </a:r>
                    </a:p>
                    <a:p>
                      <a:pPr marL="91440" marR="0" indent="0" algn="l">
                        <a:lnSpc>
                          <a:spcPts val="700"/>
                        </a:lnSpc>
                        <a:spcBef>
                          <a:spcPts val="0"/>
                        </a:spcBef>
                        <a:spcAft>
                          <a:spcPts val="1425"/>
                        </a:spcAft>
                      </a:pPr>
                      <a:r>
                        <a:rPr lang="es-ES" sz="600" spc="0">
                          <a:solidFill>
                            <a:srgbClr val="000000"/>
                          </a:solidFill>
                          <a:latin typeface="Bookman Old Style" pitchFamily="1" panose="02020603050405020304"/>
                        </a:rPr>
                        <a:t>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160"/>
                        </a:spcBef>
                        <a:spcAft>
                          <a:spcPts val="1425"/>
                        </a:spcAft>
                      </a:pPr>
                      <a:r>
                        <a:rPr lang="es-ES" sz="600" spc="0">
                          <a:solidFill>
                            <a:srgbClr val="000000"/>
                          </a:solidFill>
                          <a:latin typeface="Bookman Old Style" pitchFamily="1" panose="02020603050405020304"/>
                        </a:rPr>
                        <a:t>Torres García, Pablo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pPr>
                      <a:r>
                        <a:rPr lang="es-ES" sz="600" spc="0">
                          <a:solidFill>
                            <a:srgbClr val="000000"/>
                          </a:solidFill>
                          <a:latin typeface="Bookman Old Style" pitchFamily="1" panose="02020603050405020304"/>
                        </a:rPr>
                        <a:t>Química de coordinación de ligandos deri- </a:t>
                      </a:r>
                    </a:p>
                    <a:p>
                      <a:pPr marL="91440" marR="68580" indent="0" algn="just">
                        <a:lnSpc>
                          <a:spcPts val="700"/>
                        </a:lnSpc>
                        <a:spcBef>
                          <a:spcPts val="0"/>
                        </a:spcBef>
                        <a:spcAft>
                          <a:spcPts val="35"/>
                        </a:spcAft>
                        <a:tabLst>
                          <a:tab algn="l" pos="502920"/>
                          <a:tab algn="r" pos="1965960"/>
                        </a:tabLst>
                      </a:pPr>
                      <a:r>
                        <a:rPr lang="es-ES" sz="600" spc="0">
                          <a:solidFill>
                            <a:srgbClr val="000000"/>
                          </a:solidFill>
                          <a:latin typeface="Bookman Old Style" pitchFamily="1" panose="02020603050405020304"/>
                        </a:rPr>
                        <a:t>vados de </a:t>
                      </a:r>
                      <a:r>
                        <a:rPr lang="es-ES" sz="600" spc="0">
                          <a:solidFill>
                            <a:srgbClr val="000000"/>
                          </a:solidFill>
                          <a:latin typeface="Bookman Old Style" pitchFamily="1" panose="02020603050405020304"/>
                        </a:rPr>
                        <a:t>1,3-tiazina, </a:t>
                      </a:r>
                      <a:r>
                        <a:rPr lang="es-ES" sz="600" spc="0">
                          <a:solidFill>
                            <a:srgbClr val="000000"/>
                          </a:solidFill>
                          <a:latin typeface="Bookman Old Style" pitchFamily="1" panose="02020603050405020304"/>
                        </a:rPr>
                        <a:t>pirazol y pirazol 3,5- </a:t>
                      </a:r>
                      <a:br/>
                      <a:r>
                        <a:rPr lang="es-ES" sz="600" spc="0">
                          <a:solidFill>
                            <a:srgbClr val="000000"/>
                          </a:solidFill>
                          <a:latin typeface="Bookman Old Style" pitchFamily="1" panose="02020603050405020304"/>
                        </a:rPr>
                        <a:t>disustituidos. Consideraciones estéricas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415"/>
                        </a:spcAft>
                      </a:pPr>
                      <a:r>
                        <a:rPr lang="es-ES" sz="600" spc="0">
                          <a:solidFill>
                            <a:srgbClr val="000000"/>
                          </a:solidFill>
                          <a:latin typeface="Bookman Old Style" pitchFamily="1" panose="02020603050405020304"/>
                        </a:rPr>
                        <a:t>26/11/2010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tabLst>
                          <a:tab algn="l" pos="365760"/>
                          <a:tab algn="r" pos="1143000"/>
                        </a:tabLst>
                      </a:pPr>
                      <a:r>
                        <a:rPr lang="es-ES" sz="600" spc="0">
                          <a:solidFill>
                            <a:srgbClr val="000000"/>
                          </a:solidFill>
                          <a:latin typeface="Bookman Old Style" pitchFamily="1" panose="02020603050405020304"/>
                        </a:rPr>
                        <a:t>Luna </a:t>
                      </a:r>
                      <a:r>
                        <a:rPr lang="es-ES" sz="600" spc="0">
                          <a:solidFill>
                            <a:srgbClr val="000000"/>
                          </a:solidFill>
                          <a:latin typeface="Bookman Old Style" pitchFamily="1" panose="02020603050405020304"/>
                        </a:rPr>
                        <a:t>Giles, </a:t>
                      </a:r>
                      <a:r>
                        <a:rPr lang="es-ES" sz="600" spc="0">
                          <a:solidFill>
                            <a:srgbClr val="000000"/>
                          </a:solidFill>
                          <a:latin typeface="Bookman Old Style" pitchFamily="1" panose="02020603050405020304"/>
                        </a:rPr>
                        <a:t>Francisco; </a:t>
                      </a:r>
                    </a:p>
                    <a:p>
                      <a:pPr marL="91440" marR="0" indent="0" algn="l">
                        <a:lnSpc>
                          <a:spcPts val="700"/>
                        </a:lnSpc>
                        <a:spcBef>
                          <a:spcPts val="0"/>
                        </a:spcBef>
                        <a:spcAft>
                          <a:spcPts val="35"/>
                        </a:spcAft>
                        <a:tabLst>
                          <a:tab algn="l" pos="502920"/>
                          <a:tab algn="r" pos="1143000"/>
                        </a:tabLst>
                      </a:pPr>
                      <a:r>
                        <a:rPr lang="es-ES" sz="600" spc="0">
                          <a:solidFill>
                            <a:srgbClr val="000000"/>
                          </a:solidFill>
                          <a:latin typeface="Bookman Old Style" pitchFamily="1" panose="02020603050405020304"/>
                        </a:rPr>
                        <a:t>Bernalte </a:t>
                      </a:r>
                      <a:r>
                        <a:rPr lang="es-ES" sz="600" spc="0">
                          <a:solidFill>
                            <a:srgbClr val="000000"/>
                          </a:solidFill>
                          <a:latin typeface="Bookman Old Style" pitchFamily="1" panose="02020603050405020304"/>
                        </a:rPr>
                        <a:t>García, </a:t>
                      </a:r>
                      <a:r>
                        <a:rPr lang="es-ES" sz="600" spc="0">
                          <a:solidFill>
                            <a:srgbClr val="000000"/>
                          </a:solidFill>
                          <a:latin typeface="Bookman Old Style" pitchFamily="1" panose="02020603050405020304"/>
                        </a:rPr>
                        <a:t>álvaro; </a:t>
                      </a:r>
                      <a:br/>
                      <a:r>
                        <a:rPr lang="es-ES" sz="600" spc="0">
                          <a:solidFill>
                            <a:srgbClr val="000000"/>
                          </a:solidFill>
                          <a:latin typeface="Bookman Old Style" pitchFamily="1" panose="02020603050405020304"/>
                        </a:rPr>
                        <a:t>Viñuelas Zahinos, Emilio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72440">
                <a:tc>
                  <a:txBody>
                    <a:bodyPr vert="horz" anchor="t"/>
                    <a:lstStyle/>
                    <a:p>
                      <a:pPr marL="115570" marR="0" indent="0" algn="l">
                        <a:lnSpc>
                          <a:spcPts val="700"/>
                        </a:lnSpc>
                        <a:spcBef>
                          <a:spcPts val="0"/>
                        </a:spcBef>
                        <a:spcAft>
                          <a:spcPts val="2820"/>
                        </a:spcAft>
                      </a:pPr>
                      <a:r>
                        <a:rPr lang="es-ES" sz="600" spc="0">
                          <a:solidFill>
                            <a:srgbClr val="000000"/>
                          </a:solidFill>
                          <a:latin typeface="Bookman Old Style" pitchFamily="1" panose="02020603050405020304"/>
                        </a:rPr>
                        <a:t>Martín Cordero, Leticia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25"/>
                        </a:spcAft>
                      </a:pPr>
                      <a:r>
                        <a:rPr lang="es-ES" sz="600" spc="0">
                          <a:solidFill>
                            <a:srgbClr val="000000"/>
                          </a:solidFill>
                          <a:latin typeface="Bookman Old Style" pitchFamily="1" panose="02020603050405020304"/>
                        </a:rPr>
                        <a:t>Papel del ejercicio físico habitual sobre los des- ordenes de la respuesta inflamatoria asociados al síndrome metabólico. Estudio en un modelo experimental de rata genéticamente obesa (hs-dola: zucker-lepr)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810"/>
                        </a:spcAft>
                      </a:pPr>
                      <a:r>
                        <a:rPr lang="es-ES" sz="600" spc="0">
                          <a:solidFill>
                            <a:srgbClr val="000000"/>
                          </a:solidFill>
                          <a:latin typeface="Bookman Old Style" pitchFamily="1" panose="02020603050405020304"/>
                        </a:rPr>
                        <a:t>20/12/2010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2820"/>
                        </a:spcAft>
                      </a:pPr>
                      <a:r>
                        <a:rPr lang="es-ES" sz="600" spc="0">
                          <a:solidFill>
                            <a:srgbClr val="000000"/>
                          </a:solidFill>
                          <a:latin typeface="Bookman Old Style" pitchFamily="1" panose="02020603050405020304"/>
                        </a:rPr>
                        <a:t>Ortega Rincón, Eduardo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6385">
                <a:tc>
                  <a:txBody>
                    <a:bodyPr vert="horz" anchor="t"/>
                    <a:lstStyle/>
                    <a:p>
                      <a:pPr marL="115570" marR="0" indent="0" algn="l">
                        <a:lnSpc>
                          <a:spcPts val="700"/>
                        </a:lnSpc>
                        <a:spcBef>
                          <a:spcPts val="0"/>
                        </a:spcBef>
                        <a:spcAft>
                          <a:spcPts val="1425"/>
                        </a:spcAft>
                      </a:pPr>
                      <a:r>
                        <a:rPr lang="es-ES" sz="600" spc="0">
                          <a:solidFill>
                            <a:srgbClr val="000000"/>
                          </a:solidFill>
                          <a:latin typeface="Bookman Old Style" pitchFamily="1" panose="02020603050405020304"/>
                        </a:rPr>
                        <a:t>Sánchez Martín, Francisco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94360"/>
                          <a:tab algn="r" pos="1965960"/>
                        </a:tabLst>
                      </a:pPr>
                      <a:r>
                        <a:rPr lang="es-ES" sz="600" spc="0">
                          <a:solidFill>
                            <a:srgbClr val="000000"/>
                          </a:solidFill>
                          <a:latin typeface="Bookman Old Style" pitchFamily="1" panose="02020603050405020304"/>
                        </a:rPr>
                        <a:t>Toxicidad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2,3,7,8-tetraclorodibenzo-p- </a:t>
                      </a:r>
                    </a:p>
                    <a:p>
                      <a:pPr marL="91440" marR="68580" indent="0" algn="just">
                        <a:lnSpc>
                          <a:spcPts val="700"/>
                        </a:lnSpc>
                        <a:spcBef>
                          <a:spcPts val="0"/>
                        </a:spcBef>
                        <a:spcAft>
                          <a:spcPts val="35"/>
                        </a:spcAft>
                      </a:pPr>
                      <a:r>
                        <a:rPr lang="es-ES" sz="600" spc="0">
                          <a:solidFill>
                            <a:srgbClr val="000000"/>
                          </a:solidFill>
                          <a:latin typeface="Bookman Old Style" pitchFamily="1" panose="02020603050405020304"/>
                        </a:rPr>
                        <a:t>dioxina (tcdd) en células pc12 y neuronas granulares de cerebelo de ratón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0"/>
                        </a:spcAft>
                      </a:pPr>
                      <a:r>
                        <a:rPr lang="es-ES" sz="600" spc="0">
                          <a:solidFill>
                            <a:srgbClr val="000000"/>
                          </a:solidFill>
                          <a:latin typeface="Bookman Old Style" pitchFamily="1" panose="02020603050405020304"/>
                        </a:rPr>
                        <a:t>22/12/2010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30"/>
                        </a:spcAft>
                      </a:pPr>
                      <a:r>
                        <a:rPr lang="es-ES" sz="600" spc="30">
                          <a:solidFill>
                            <a:srgbClr val="000000"/>
                          </a:solidFill>
                          <a:latin typeface="Bookman Old Style" pitchFamily="1" panose="02020603050405020304"/>
                        </a:rPr>
                        <a:t>Merino Fernández, Jaime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380"/>
                        </a:spcAft>
                      </a:pPr>
                      <a:r>
                        <a:rPr lang="es-ES" sz="600" spc="0">
                          <a:solidFill>
                            <a:srgbClr val="000000"/>
                          </a:solidFill>
                          <a:latin typeface="Bookman Old Style" pitchFamily="1" panose="02020603050405020304"/>
                        </a:rPr>
                        <a:t>Albano Pérez, Noelia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Fisiología de la conservación: valoración de mé- todos y herramientas indicadores de la calidad del hábitat para aves migratorias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11/02/2011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Masero Osorio, JoséAn-</a:t>
                      </a:r>
                      <a:r>
                        <a:rPr lang="es-ES" sz="100">
                          <a:solidFill>
                            <a:srgbClr val="000000"/>
                          </a:solidFill>
                          <a:latin typeface="Arial" pitchFamily="2" panose="02020603050405020304"/>
                        </a:rPr>
                        <a:t> </a:t>
                      </a:r>
                    </a:p>
                    <a:p>
                      <a:pPr marL="91440" marR="0" indent="0" algn="l">
                        <a:lnSpc>
                          <a:spcPts val="700"/>
                        </a:lnSpc>
                        <a:spcBef>
                          <a:spcPts val="0"/>
                        </a:spcBef>
                        <a:spcAft>
                          <a:spcPts val="0"/>
                        </a:spcAft>
                        <a:tabLst>
                          <a:tab algn="l" pos="365760"/>
                          <a:tab algn="r" pos="1143000"/>
                        </a:tabLst>
                      </a:pPr>
                      <a:r>
                        <a:rPr lang="es-ES" sz="600" spc="0">
                          <a:solidFill>
                            <a:srgbClr val="000000"/>
                          </a:solidFill>
                          <a:latin typeface="Bookman Old Style" pitchFamily="1" panose="02020603050405020304"/>
                        </a:rPr>
                        <a:t>tonio; </a:t>
                      </a:r>
                      <a:r>
                        <a:rPr lang="es-ES" sz="600" spc="0">
                          <a:solidFill>
                            <a:srgbClr val="000000"/>
                          </a:solidFill>
                          <a:latin typeface="Bookman Old Style" pitchFamily="1" panose="02020603050405020304"/>
                        </a:rPr>
                        <a:t>Sánchez </a:t>
                      </a:r>
                      <a:r>
                        <a:rPr lang="es-ES" sz="600" spc="0">
                          <a:solidFill>
                            <a:srgbClr val="000000"/>
                          </a:solidFill>
                          <a:latin typeface="Bookman Old Style" pitchFamily="1" panose="02020603050405020304"/>
                        </a:rPr>
                        <a:t>Guzmán, </a:t>
                      </a:r>
                      <a:br/>
                      <a:r>
                        <a:rPr lang="es-ES" sz="600" spc="0">
                          <a:solidFill>
                            <a:srgbClr val="000000"/>
                          </a:solidFill>
                          <a:latin typeface="Bookman Old Style" pitchFamily="1" panose="02020603050405020304"/>
                        </a:rPr>
                        <a:t>Juan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160"/>
                        </a:spcBef>
                        <a:spcAft>
                          <a:spcPts val="1380"/>
                        </a:spcAft>
                      </a:pPr>
                      <a:r>
                        <a:rPr lang="es-ES" sz="600" spc="0">
                          <a:solidFill>
                            <a:srgbClr val="000000"/>
                          </a:solidFill>
                          <a:latin typeface="Bookman Old Style" pitchFamily="1" panose="02020603050405020304"/>
                        </a:rPr>
                        <a:t>Cantillo Nieves, David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68580" indent="0" algn="l">
                        <a:lnSpc>
                          <a:spcPts val="500"/>
                        </a:lnSpc>
                        <a:spcBef>
                          <a:spcPts val="160"/>
                        </a:spcBef>
                        <a:spcAft>
                          <a:spcPts val="0"/>
                        </a:spcAft>
                      </a:pPr>
                      <a:r>
                        <a:rPr lang="es-ES" sz="600" spc="0">
                          <a:solidFill>
                            <a:srgbClr val="000000"/>
                          </a:solidFill>
                          <a:latin typeface="Bookman Old Style" pitchFamily="1" panose="02020603050405020304"/>
                        </a:rPr>
                        <a:t>Estudios teóricos y experimentales de la reac- tividad 1,3-dipolar de heterociclos mesoiónicos azidas </a:t>
                      </a:r>
                    </a:p>
                    <a:p>
                      <a:pPr marL="91440" marR="0" indent="0" algn="l">
                        <a:lnSpc>
                          <a:spcPts val="700"/>
                        </a:lnSpc>
                        <a:spcBef>
                          <a:spcPts val="0"/>
                        </a:spcBef>
                        <a:spcAft>
                          <a:spcPts val="0"/>
                        </a:spcAft>
                        <a:tabLst>
                          <a:tab algn="l" pos="3154680"/>
                          <a:tab algn="r" pos="3794760"/>
                        </a:tabLst>
                      </a:pPr>
                      <a:r>
                        <a:rPr lang="es-ES" sz="600" spc="-585">
                          <a:solidFill>
                            <a:srgbClr val="000000"/>
                          </a:solidFill>
                          <a:latin typeface="Bookman Old Style" pitchFamily="1" panose="02020603050405020304"/>
                        </a:rPr>
                        <a:t>Jiménez </a:t>
                      </a:r>
                      <a:r>
                        <a:rPr lang="es-ES" sz="600" spc="-585">
                          <a:solidFill>
                            <a:srgbClr val="000000"/>
                          </a:solidFill>
                          <a:latin typeface="Bookman Old Style" pitchFamily="1" panose="02020603050405020304"/>
                        </a:rPr>
                        <a:t>Requejo, </a:t>
                      </a:r>
                      <a:r>
                        <a:rPr lang="es-ES" sz="600" spc="-585">
                          <a:solidFill>
                            <a:srgbClr val="000000"/>
                          </a:solidFill>
                          <a:latin typeface="Bookman Old Style" pitchFamily="1" panose="02020603050405020304"/>
                        </a:rPr>
                        <a:t>Joséy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370"/>
                        </a:spcAft>
                      </a:pPr>
                      <a:r>
                        <a:rPr lang="es-ES" sz="600" spc="0">
                          <a:solidFill>
                            <a:srgbClr val="000000"/>
                          </a:solidFill>
                          <a:latin typeface="Bookman Old Style" pitchFamily="1" panose="02020603050405020304"/>
                        </a:rPr>
                        <a:t>18/02/2011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1100"/>
                        </a:lnSpc>
                        <a:spcBef>
                          <a:spcPts val="0"/>
                        </a:spcBef>
                        <a:spcAft>
                          <a:spcPts val="0"/>
                        </a:spcAft>
                      </a:pPr>
                      <a:r>
                        <a:rPr lang="es-ES" sz="600" spc="35">
                          <a:solidFill>
                            <a:srgbClr val="000000"/>
                          </a:solidFill>
                          <a:latin typeface="Bookman Old Style" pitchFamily="1" panose="02020603050405020304"/>
                        </a:rPr>
                        <a:t>Ávalos González, Martín; Luis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5570" marR="0" indent="0" algn="l">
                        <a:lnSpc>
                          <a:spcPts val="700"/>
                        </a:lnSpc>
                        <a:spcBef>
                          <a:spcPts val="0"/>
                        </a:spcBef>
                        <a:spcAft>
                          <a:spcPts val="2120"/>
                        </a:spcAft>
                      </a:pPr>
                      <a:r>
                        <a:rPr lang="es-ES" sz="600" spc="0">
                          <a:solidFill>
                            <a:srgbClr val="000000"/>
                          </a:solidFill>
                          <a:latin typeface="Bookman Old Style" pitchFamily="1" panose="02020603050405020304"/>
                        </a:rPr>
                        <a:t>Antequera Barroso, Juan Antonio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Imbibición de disoluciones acuosas de tensioac- tivos en un medio poroso hidrófilo:influencia de la adsorción en las interfases líquido-vapor y sólido-líquido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02/03/2011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Labajos </a:t>
                      </a:r>
                      <a:r>
                        <a:rPr lang="es-ES" sz="600" spc="0">
                          <a:solidFill>
                            <a:srgbClr val="000000"/>
                          </a:solidFill>
                          <a:latin typeface="Bookman Old Style" pitchFamily="1" panose="02020603050405020304"/>
                        </a:rPr>
                        <a:t>Broncano, </a:t>
                      </a:r>
                      <a:r>
                        <a:rPr lang="es-ES" sz="600" spc="0">
                          <a:solidFill>
                            <a:srgbClr val="000000"/>
                          </a:solidFill>
                          <a:latin typeface="Bookman Old Style" pitchFamily="1" panose="02020603050405020304"/>
                        </a:rPr>
                        <a:t>Luis; </a:t>
                      </a:r>
                    </a:p>
                    <a:p>
                      <a:pPr marL="91440" marR="0" indent="0" algn="l">
                        <a:lnSpc>
                          <a:spcPts val="700"/>
                        </a:lnSpc>
                        <a:spcBef>
                          <a:spcPts val="0"/>
                        </a:spcBef>
                        <a:spcAft>
                          <a:spcPts val="730"/>
                        </a:spcAft>
                        <a:tabLst>
                          <a:tab algn="l" pos="502920"/>
                          <a:tab algn="r" pos="1143000"/>
                        </a:tabLst>
                      </a:pPr>
                      <a:r>
                        <a:rPr lang="es-ES" sz="600" spc="0">
                          <a:solidFill>
                            <a:srgbClr val="000000"/>
                          </a:solidFill>
                          <a:latin typeface="Bookman Old Style" pitchFamily="1" panose="02020603050405020304"/>
                        </a:rPr>
                        <a:t>González </a:t>
                      </a: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María </a:t>
                      </a:r>
                      <a:br/>
                      <a:r>
                        <a:rPr lang="es-ES" sz="600" spc="0">
                          <a:solidFill>
                            <a:srgbClr val="000000"/>
                          </a:solidFill>
                          <a:latin typeface="Bookman Old Style" pitchFamily="1" panose="02020603050405020304"/>
                        </a:rPr>
                        <a:t>Luisa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5570" marR="0" indent="0" algn="l">
                        <a:lnSpc>
                          <a:spcPts val="700"/>
                        </a:lnSpc>
                        <a:spcBef>
                          <a:spcPts val="160"/>
                        </a:spcBef>
                        <a:spcAft>
                          <a:spcPts val="2075"/>
                        </a:spcAft>
                      </a:pPr>
                      <a:r>
                        <a:rPr lang="es-ES" sz="600" spc="0">
                          <a:solidFill>
                            <a:srgbClr val="000000"/>
                          </a:solidFill>
                          <a:latin typeface="Bookman Old Style" pitchFamily="1" panose="02020603050405020304"/>
                        </a:rPr>
                        <a:t>Bejarano Hernando, Ignacio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0"/>
                        </a:spcAft>
                      </a:pPr>
                      <a:r>
                        <a:rPr lang="es-ES" sz="600" spc="10">
                          <a:solidFill>
                            <a:srgbClr val="000000"/>
                          </a:solidFill>
                          <a:latin typeface="Bookman Old Style" pitchFamily="1" panose="02020603050405020304"/>
                        </a:rPr>
                        <a:t>Efecto de la melatonina sobre la apoptosis in- ducida por especies reactivas de oxígeno y señal de calcio en la línea celular leucémica humana hl-60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2065"/>
                        </a:spcAft>
                      </a:pPr>
                      <a:r>
                        <a:rPr lang="es-ES" sz="600" spc="0">
                          <a:solidFill>
                            <a:srgbClr val="000000"/>
                          </a:solidFill>
                          <a:latin typeface="Bookman Old Style" pitchFamily="1" panose="02020603050405020304"/>
                        </a:rPr>
                        <a:t>11/03/2011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pPr>
                      <a:r>
                        <a:rPr lang="es-ES" sz="600" spc="0">
                          <a:solidFill>
                            <a:srgbClr val="000000"/>
                          </a:solidFill>
                          <a:latin typeface="Bookman Old Style" pitchFamily="1" panose="02020603050405020304"/>
                        </a:rPr>
                        <a:t>Pariente Llanos, JoséAn-</a:t>
                      </a:r>
                      <a:r>
                        <a:rPr lang="es-ES" sz="100">
                          <a:solidFill>
                            <a:srgbClr val="000000"/>
                          </a:solidFill>
                          <a:latin typeface="Arial" pitchFamily="2" panose="02020603050405020304"/>
                        </a:rPr>
                        <a:t> </a:t>
                      </a:r>
                    </a:p>
                    <a:p>
                      <a:pPr marL="91440" marR="0" indent="0" algn="l">
                        <a:lnSpc>
                          <a:spcPts val="700"/>
                        </a:lnSpc>
                        <a:spcBef>
                          <a:spcPts val="0"/>
                        </a:spcBef>
                        <a:spcAft>
                          <a:spcPts val="685"/>
                        </a:spcAft>
                        <a:tabLst>
                          <a:tab algn="r" pos="1143000"/>
                        </a:tabLst>
                      </a:pPr>
                      <a:r>
                        <a:rPr lang="es-ES" sz="600" spc="0">
                          <a:solidFill>
                            <a:srgbClr val="000000"/>
                          </a:solidFill>
                          <a:latin typeface="Bookman Old Style" pitchFamily="1" panose="02020603050405020304"/>
                        </a:rPr>
                        <a:t>tonio; </a:t>
                      </a:r>
                      <a:r>
                        <a:rPr lang="es-ES" sz="600" spc="0">
                          <a:solidFill>
                            <a:srgbClr val="000000"/>
                          </a:solidFill>
                          <a:latin typeface="Bookman Old Style" pitchFamily="1" panose="02020603050405020304"/>
                        </a:rPr>
                        <a:t>Rodríguez Morati-</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05"/>
                        </a:spcAft>
                      </a:pPr>
                      <a:r>
                        <a:rPr lang="es-ES" sz="600" spc="0">
                          <a:solidFill>
                            <a:srgbClr val="000000"/>
                          </a:solidFill>
                          <a:latin typeface="Bookman Old Style" pitchFamily="1" panose="02020603050405020304"/>
                        </a:rPr>
                        <a:t>Morales Rodríguez, M. Carmen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
                        </a:spcAft>
                      </a:pPr>
                      <a:r>
                        <a:rPr lang="es-ES" sz="600" spc="0">
                          <a:solidFill>
                            <a:srgbClr val="000000"/>
                          </a:solidFill>
                          <a:latin typeface="Bookman Old Style" pitchFamily="1" panose="02020603050405020304"/>
                        </a:rPr>
                        <a:t>Caracterización fenotípica y molecular de phy- tophthora nocotianae (breda de haan, 1896) de cultivos de pimiento y tomate de Extremadura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14/03/2011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10"/>
                        </a:spcAft>
                      </a:pPr>
                      <a:r>
                        <a:rPr lang="es-ES" sz="600" spc="0">
                          <a:solidFill>
                            <a:srgbClr val="000000"/>
                          </a:solidFill>
                          <a:latin typeface="Bookman Old Style" pitchFamily="1" panose="02020603050405020304"/>
                        </a:rPr>
                        <a:t>Rodríguez Molina, M. del Carmen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0670">
                <a:tc>
                  <a:txBody>
                    <a:bodyPr vert="horz" anchor="t"/>
                    <a:lstStyle/>
                    <a:p>
                      <a:pPr marL="115570" marR="0" indent="0" algn="l">
                        <a:lnSpc>
                          <a:spcPts val="700"/>
                        </a:lnSpc>
                        <a:spcBef>
                          <a:spcPts val="160"/>
                        </a:spcBef>
                        <a:spcAft>
                          <a:spcPts val="1330"/>
                        </a:spcAft>
                      </a:pPr>
                      <a:r>
                        <a:rPr lang="es-ES" sz="600" spc="0">
                          <a:solidFill>
                            <a:srgbClr val="000000"/>
                          </a:solidFill>
                          <a:latin typeface="Bookman Old Style" pitchFamily="1" panose="02020603050405020304"/>
                        </a:rPr>
                        <a:t>Llerena Ruiz, Francisco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635"/>
                        </a:spcAft>
                      </a:pPr>
                      <a:r>
                        <a:rPr lang="es-ES" sz="600" spc="0">
                          <a:solidFill>
                            <a:srgbClr val="000000"/>
                          </a:solidFill>
                          <a:latin typeface="Bookman Old Style" pitchFamily="1" panose="02020603050405020304"/>
                        </a:rPr>
                        <a:t>Efectos del ejercicio físico en la eliminación uri- naria de elementos traza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320"/>
                        </a:spcAft>
                      </a:pPr>
                      <a:r>
                        <a:rPr lang="es-ES" sz="600" spc="0">
                          <a:solidFill>
                            <a:srgbClr val="000000"/>
                          </a:solidFill>
                          <a:latin typeface="Bookman Old Style" pitchFamily="1" panose="02020603050405020304"/>
                        </a:rPr>
                        <a:t>01/04/2011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60"/>
                        </a:spcBef>
                        <a:spcAft>
                          <a:spcPts val="0"/>
                        </a:spcAft>
                        <a:tabLst>
                          <a:tab algn="l" pos="457200"/>
                          <a:tab algn="r" pos="1143000"/>
                        </a:tabLst>
                      </a:pPr>
                      <a:r>
                        <a:rPr lang="es-ES" sz="600" spc="0">
                          <a:solidFill>
                            <a:srgbClr val="000000"/>
                          </a:solidFill>
                          <a:latin typeface="Bookman Old Style" pitchFamily="1" panose="02020603050405020304"/>
                        </a:rPr>
                        <a:t>Maynar </a:t>
                      </a:r>
                      <a:r>
                        <a:rPr lang="es-ES" sz="600" spc="0">
                          <a:solidFill>
                            <a:srgbClr val="000000"/>
                          </a:solidFill>
                          <a:latin typeface="Bookman Old Style" pitchFamily="1" panose="02020603050405020304"/>
                        </a:rPr>
                        <a:t>Mariño, </a:t>
                      </a:r>
                      <a:r>
                        <a:rPr lang="es-ES" sz="600" spc="0">
                          <a:solidFill>
                            <a:srgbClr val="000000"/>
                          </a:solidFill>
                          <a:latin typeface="Bookman Old Style" pitchFamily="1" panose="02020603050405020304"/>
                        </a:rPr>
                        <a:t>Marcos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Antonio; Maynar Mariño, </a:t>
                      </a:r>
                    </a:p>
                    <a:p>
                      <a:pPr marL="91440" marR="0" indent="0" algn="l">
                        <a:lnSpc>
                          <a:spcPts val="600"/>
                        </a:lnSpc>
                        <a:spcBef>
                          <a:spcPts val="0"/>
                        </a:spcBef>
                        <a:spcAft>
                          <a:spcPts val="0"/>
                        </a:spcAft>
                        <a:tabLst>
                          <a:tab algn="l" pos="365760"/>
                          <a:tab algn="r" pos="1143000"/>
                        </a:tabLst>
                      </a:pPr>
                      <a:r>
                        <a:rPr lang="es-ES" sz="600" spc="0">
                          <a:solidFill>
                            <a:srgbClr val="000000"/>
                          </a:solidFill>
                          <a:latin typeface="Bookman Old Style" pitchFamily="1" panose="02020603050405020304"/>
                        </a:rPr>
                        <a:t>Juan </a:t>
                      </a:r>
                      <a:r>
                        <a:rPr lang="es-ES" sz="600" spc="0">
                          <a:solidFill>
                            <a:srgbClr val="000000"/>
                          </a:solidFill>
                          <a:latin typeface="Bookman Old Style" pitchFamily="1" panose="02020603050405020304"/>
                        </a:rPr>
                        <a:t>Ignacio; </a:t>
                      </a:r>
                      <a:r>
                        <a:rPr lang="es-ES" sz="600" spc="0">
                          <a:solidFill>
                            <a:srgbClr val="000000"/>
                          </a:solidFill>
                          <a:latin typeface="Bookman Old Style" pitchFamily="1" panose="02020603050405020304"/>
                        </a:rPr>
                        <a:t>Caballero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35"/>
                        </a:spcAft>
                      </a:pPr>
                      <a:r>
                        <a:rPr lang="es-ES" sz="600" spc="0">
                          <a:solidFill>
                            <a:srgbClr val="000000"/>
                          </a:solidFill>
                          <a:latin typeface="Bookman Old Style" pitchFamily="1" panose="02020603050405020304"/>
                        </a:rPr>
                        <a:t>Loscos, María Jesús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5570" marR="0" indent="0" algn="l">
                        <a:lnSpc>
                          <a:spcPts val="700"/>
                        </a:lnSpc>
                        <a:spcBef>
                          <a:spcPts val="0"/>
                        </a:spcBef>
                        <a:spcAft>
                          <a:spcPts val="2100"/>
                        </a:spcAft>
                      </a:pPr>
                      <a:r>
                        <a:rPr lang="es-ES" sz="600" spc="0">
                          <a:solidFill>
                            <a:srgbClr val="000000"/>
                          </a:solidFill>
                          <a:latin typeface="Bookman Old Style" pitchFamily="1" panose="02020603050405020304"/>
                        </a:rPr>
                        <a:t>Brazo Sayavera, Francisco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Efectos del grado de entrenamiento sobre pa- r´ametros ergoespirométricos, metabólicos y de estrés oxidativo en diferentes intensidades de esfuerzo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85"/>
                        </a:spcAft>
                      </a:pPr>
                      <a:r>
                        <a:rPr lang="es-ES" sz="600" spc="0">
                          <a:solidFill>
                            <a:srgbClr val="000000"/>
                          </a:solidFill>
                          <a:latin typeface="Bookman Old Style" pitchFamily="1" panose="02020603050405020304"/>
                        </a:rPr>
                        <a:t>28/04/2011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777240"/>
                          <a:tab algn="l" pos="822960"/>
                        </a:tabLst>
                      </a:pPr>
                      <a:r>
                        <a:rPr lang="es-ES" sz="600" spc="0">
                          <a:solidFill>
                            <a:srgbClr val="000000"/>
                          </a:solidFill>
                          <a:latin typeface="Bookman Old Style" pitchFamily="1" panose="02020603050405020304"/>
                        </a:rPr>
                        <a:t>Maynar </a:t>
                      </a:r>
                      <a:r>
                        <a:rPr lang="es-ES" sz="600" spc="0">
                          <a:solidFill>
                            <a:srgbClr val="000000"/>
                          </a:solidFill>
                          <a:latin typeface="Bookman Old Style" pitchFamily="1" panose="02020603050405020304"/>
                        </a:rPr>
                        <a:t>Mariño, </a:t>
                      </a:r>
                      <a:r>
                        <a:rPr lang="es-ES" sz="600" spc="0">
                          <a:solidFill>
                            <a:srgbClr val="000000"/>
                          </a:solidFill>
                          <a:latin typeface="Bookman Old Style" pitchFamily="1" panose="02020603050405020304"/>
                        </a:rPr>
                        <a:t>Marcos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Antonio; Olcina Camacho, </a:t>
                      </a:r>
                    </a:p>
                    <a:p>
                      <a:pPr marL="91440" marR="0" indent="0" algn="l">
                        <a:lnSpc>
                          <a:spcPts val="700"/>
                        </a:lnSpc>
                        <a:spcBef>
                          <a:spcPts val="5"/>
                        </a:spcBef>
                        <a:spcAft>
                          <a:spcPts val="10"/>
                        </a:spcAft>
                        <a:tabLst>
                          <a:tab algn="r" pos="777240"/>
                          <a:tab algn="l" pos="822960"/>
                        </a:tabLst>
                      </a:pPr>
                      <a:r>
                        <a:rPr lang="es-ES" sz="600" spc="0">
                          <a:solidFill>
                            <a:srgbClr val="000000"/>
                          </a:solidFill>
                          <a:latin typeface="Bookman Old Style" pitchFamily="1" panose="02020603050405020304"/>
                        </a:rPr>
                        <a:t>Guillermo </a:t>
                      </a:r>
                      <a:r>
                        <a:rPr lang="es-ES" sz="600" spc="0">
                          <a:solidFill>
                            <a:srgbClr val="000000"/>
                          </a:solidFill>
                          <a:latin typeface="Bookman Old Style" pitchFamily="1" panose="02020603050405020304"/>
                        </a:rPr>
                        <a:t>Jorge; </a:t>
                      </a:r>
                      <a:r>
                        <a:rPr lang="es-ES" sz="600" spc="0">
                          <a:solidFill>
                            <a:srgbClr val="000000"/>
                          </a:solidFill>
                          <a:latin typeface="Bookman Old Style" pitchFamily="1" panose="02020603050405020304"/>
                        </a:rPr>
                        <a:t>Timón </a:t>
                      </a:r>
                      <a:br/>
                      <a:r>
                        <a:rPr lang="es-ES" sz="600" spc="0">
                          <a:solidFill>
                            <a:srgbClr val="000000"/>
                          </a:solidFill>
                          <a:latin typeface="Bookman Old Style" pitchFamily="1" panose="02020603050405020304"/>
                        </a:rPr>
                        <a:t>Andrada, Rafael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05"/>
                        </a:spcAft>
                      </a:pPr>
                      <a:r>
                        <a:rPr lang="es-ES" sz="600" spc="0">
                          <a:solidFill>
                            <a:srgbClr val="000000"/>
                          </a:solidFill>
                          <a:latin typeface="Bookman Old Style" pitchFamily="1" panose="02020603050405020304"/>
                        </a:rPr>
                        <a:t>Sánchez López, Cristina Lucia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Análisis circadiano de los componentes nutri- cionales de la leche materna implicados en el sueño/vigilia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02/06/2011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777240"/>
                          <a:tab algn="r" pos="1143000"/>
                        </a:tabLst>
                      </a:pPr>
                      <a:r>
                        <a:rPr lang="es-ES" sz="600" spc="0">
                          <a:solidFill>
                            <a:srgbClr val="000000"/>
                          </a:solidFill>
                          <a:latin typeface="Bookman Old Style" pitchFamily="1" panose="02020603050405020304"/>
                        </a:rPr>
                        <a:t>Cubero </a:t>
                      </a:r>
                      <a:r>
                        <a:rPr lang="es-ES" sz="600" spc="0">
                          <a:solidFill>
                            <a:srgbClr val="000000"/>
                          </a:solidFill>
                          <a:latin typeface="Bookman Old Style" pitchFamily="1" panose="02020603050405020304"/>
                        </a:rPr>
                        <a:t>Juánez, </a:t>
                      </a:r>
                      <a:r>
                        <a:rPr lang="es-ES" sz="600" spc="0">
                          <a:solidFill>
                            <a:srgbClr val="000000"/>
                          </a:solidFill>
                          <a:latin typeface="Bookman Old Style" pitchFamily="1" panose="02020603050405020304"/>
                        </a:rPr>
                        <a:t>Javier; </a:t>
                      </a:r>
                    </a:p>
                    <a:p>
                      <a:pPr marL="91440" marR="0" indent="0" algn="l">
                        <a:lnSpc>
                          <a:spcPts val="700"/>
                        </a:lnSpc>
                        <a:spcBef>
                          <a:spcPts val="0"/>
                        </a:spcBef>
                        <a:spcAft>
                          <a:spcPts val="0"/>
                        </a:spcAft>
                        <a:tabLst>
                          <a:tab algn="r" pos="777240"/>
                          <a:tab algn="r" pos="1143000"/>
                        </a:tabLst>
                      </a:pPr>
                      <a:r>
                        <a:rPr lang="es-ES" sz="600" spc="0">
                          <a:solidFill>
                            <a:srgbClr val="000000"/>
                          </a:solidFill>
                          <a:latin typeface="Bookman Old Style" pitchFamily="1" panose="02020603050405020304"/>
                        </a:rPr>
                        <a:t>Barriga </a:t>
                      </a:r>
                      <a:r>
                        <a:rPr lang="es-ES" sz="600" spc="0">
                          <a:solidFill>
                            <a:srgbClr val="000000"/>
                          </a:solidFill>
                          <a:latin typeface="Bookman Old Style" pitchFamily="1" panose="02020603050405020304"/>
                        </a:rPr>
                        <a:t>Ibars, </a:t>
                      </a:r>
                      <a:r>
                        <a:rPr lang="es-ES" sz="600" spc="0">
                          <a:solidFill>
                            <a:srgbClr val="000000"/>
                          </a:solidFill>
                          <a:latin typeface="Bookman Old Style" pitchFamily="1" panose="02020603050405020304"/>
                        </a:rPr>
                        <a:t>María </a:t>
                      </a:r>
                    </a:p>
                    <a:p>
                      <a:pPr marL="91440" marR="0" indent="0" algn="l">
                        <a:lnSpc>
                          <a:spcPts val="700"/>
                        </a:lnSpc>
                        <a:spcBef>
                          <a:spcPts val="0"/>
                        </a:spcBef>
                        <a:spcAft>
                          <a:spcPts val="15"/>
                        </a:spcAft>
                      </a:pPr>
                      <a:r>
                        <a:rPr lang="es-ES" sz="600" spc="0">
                          <a:solidFill>
                            <a:srgbClr val="000000"/>
                          </a:solidFill>
                          <a:latin typeface="Bookman Old Style" pitchFamily="1" panose="02020603050405020304"/>
                        </a:rPr>
                        <a:t>Carmen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600"/>
                        </a:lnSpc>
                        <a:spcBef>
                          <a:spcPts val="0"/>
                        </a:spcBef>
                        <a:spcAft>
                          <a:spcPts val="0"/>
                        </a:spcAft>
                      </a:pPr>
                      <a:r>
                        <a:rPr lang="es-ES" sz="600" spc="0">
                          <a:solidFill>
                            <a:srgbClr val="000000"/>
                          </a:solidFill>
                          <a:latin typeface="Bookman Old Style" pitchFamily="1" panose="02020603050405020304"/>
                        </a:rPr>
                        <a:t>Guerra Velo, María Engracia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600"/>
                        </a:lnSpc>
                        <a:spcBef>
                          <a:spcPts val="0"/>
                        </a:spcBef>
                        <a:spcAft>
                          <a:spcPts val="0"/>
                        </a:spcAft>
                      </a:pPr>
                      <a:r>
                        <a:rPr lang="es-ES" sz="600" spc="0">
                          <a:solidFill>
                            <a:srgbClr val="000000"/>
                          </a:solidFill>
                          <a:latin typeface="Bookman Old Style" pitchFamily="1" panose="02020603050405020304"/>
                        </a:rPr>
                        <a:t>Polinización y cuajado en ciruelo japonés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00" spc="0">
                          <a:solidFill>
                            <a:srgbClr val="000000"/>
                          </a:solidFill>
                          <a:latin typeface="Bookman Old Style" pitchFamily="1" panose="02020603050405020304"/>
                        </a:rPr>
                        <a:t>02/06/2011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Rodrigo </a:t>
                      </a:r>
                      <a:r>
                        <a:rPr lang="es-ES" sz="600" spc="0">
                          <a:solidFill>
                            <a:srgbClr val="000000"/>
                          </a:solidFill>
                          <a:latin typeface="Bookman Old Style" pitchFamily="1" panose="02020603050405020304"/>
                        </a:rPr>
                        <a:t>García, </a:t>
                      </a:r>
                      <a:r>
                        <a:rPr lang="es-ES" sz="600" spc="0">
                          <a:solidFill>
                            <a:srgbClr val="000000"/>
                          </a:solidFill>
                          <a:latin typeface="Bookman Old Style" pitchFamily="1" panose="02020603050405020304"/>
                        </a:rPr>
                        <a:t>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917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45">
                          <a:solidFill>
                            <a:srgbClr val="000000"/>
                          </a:solidFill>
                          <a:latin typeface="Bookman Old Style" pitchFamily="1" panose="02020603050405020304"/>
                        </a:rPr>
                        <a:t>Wünsch Blanco, Ana; Ló-</a:t>
                      </a:r>
                      <a:r>
                        <a:rPr lang="es-ES" sz="600" spc="45">
                          <a:solidFill>
                            <a:srgbClr val="000000"/>
                          </a:solidFill>
                          <a:latin typeface="Bookman Old Style" pitchFamily="1" panose="02020603050405020304"/>
                        </a:rPr>
                        <a:t>pez Corrales, Margarita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0670">
                <a:tc>
                  <a:txBody>
                    <a:bodyPr vert="horz" anchor="t"/>
                    <a:lstStyle/>
                    <a:p>
                      <a:pPr marL="115570" marR="0" indent="0" algn="l">
                        <a:lnSpc>
                          <a:spcPts val="700"/>
                        </a:lnSpc>
                        <a:spcBef>
                          <a:spcPts val="0"/>
                        </a:spcBef>
                        <a:spcAft>
                          <a:spcPts val="1355"/>
                        </a:spcAft>
                      </a:pPr>
                      <a:r>
                        <a:rPr lang="es-ES" sz="600" spc="0">
                          <a:solidFill>
                            <a:srgbClr val="000000"/>
                          </a:solidFill>
                          <a:latin typeface="Bookman Old Style" pitchFamily="1" panose="02020603050405020304"/>
                        </a:rPr>
                        <a:t>Paulino Violante Pombo, Ana M.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15">
                          <a:solidFill>
                            <a:srgbClr val="000000"/>
                          </a:solidFill>
                          <a:latin typeface="Bookman Old Style" pitchFamily="1" panose="02020603050405020304"/>
                        </a:rPr>
                        <a:t>Estudio comparado del miocardio ventricular del corazón de dorada (sparus aurata, linnaeus, 1758), lubina (dicentrarchus labrax, linnaeus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45"/>
                        </a:spcAft>
                      </a:pPr>
                      <a:r>
                        <a:rPr lang="es-ES" sz="600" spc="0">
                          <a:solidFill>
                            <a:srgbClr val="000000"/>
                          </a:solidFill>
                          <a:latin typeface="Bookman Old Style" pitchFamily="1" panose="02020603050405020304"/>
                        </a:rPr>
                        <a:t>29/06/2011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Climent </a:t>
                      </a:r>
                      <a:r>
                        <a:rPr lang="es-ES" sz="600" spc="0">
                          <a:solidFill>
                            <a:srgbClr val="000000"/>
                          </a:solidFill>
                          <a:latin typeface="Bookman Old Style" pitchFamily="1" panose="02020603050405020304"/>
                        </a:rPr>
                        <a:t>Mata, </a:t>
                      </a:r>
                      <a:r>
                        <a:rPr lang="es-ES" sz="600" spc="0">
                          <a:solidFill>
                            <a:srgbClr val="000000"/>
                          </a:solidFill>
                          <a:latin typeface="Bookman Old Style" pitchFamily="1" panose="02020603050405020304"/>
                        </a:rPr>
                        <a:t>Vicente; </a:t>
                      </a:r>
                    </a:p>
                    <a:p>
                      <a:pPr marL="91440" marR="0" indent="0" algn="l">
                        <a:lnSpc>
                          <a:spcPts val="700"/>
                        </a:lnSpc>
                        <a:spcBef>
                          <a:spcPts val="0"/>
                        </a:spcBef>
                        <a:spcAft>
                          <a:spcPts val="660"/>
                        </a:spcAft>
                      </a:pPr>
                      <a:r>
                        <a:rPr lang="es-ES" sz="600" spc="0">
                          <a:solidFill>
                            <a:srgbClr val="000000"/>
                          </a:solidFill>
                          <a:latin typeface="Bookman Old Style" pitchFamily="1" panose="02020603050405020304"/>
                        </a:rPr>
                        <a:t>Blasco Ruiz,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54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320040"/>
                          <a:tab algn="r" pos="1965960"/>
                        </a:tabLst>
                      </a:pPr>
                      <a:r>
                        <a:rPr lang="es-ES" sz="600" spc="0">
                          <a:solidFill>
                            <a:srgbClr val="000000"/>
                          </a:solidFill>
                          <a:latin typeface="Bookman Old Style" pitchFamily="1" panose="02020603050405020304"/>
                        </a:rPr>
                        <a:t>1758) </a:t>
                      </a:r>
                      <a:r>
                        <a:rPr lang="es-ES" sz="600" spc="0">
                          <a:solidFill>
                            <a:srgbClr val="000000"/>
                          </a:solidFill>
                          <a:latin typeface="Bookman Old Style" pitchFamily="1" panose="02020603050405020304"/>
                        </a:rPr>
                        <a:t>y lenguado </a:t>
                      </a:r>
                      <a:r>
                        <a:rPr lang="es-ES" sz="600" spc="0">
                          <a:solidFill>
                            <a:srgbClr val="000000"/>
                          </a:solidFill>
                          <a:latin typeface="Bookman Old Style" pitchFamily="1" panose="02020603050405020304"/>
                        </a:rPr>
                        <a:t>(solea senegalensis, kaup,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1858) en individuos salvajes y de cultivo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30"/>
                        </a:spcAft>
                      </a:pPr>
                      <a:r>
                        <a:rPr lang="es-ES" sz="600" spc="0">
                          <a:solidFill>
                            <a:srgbClr val="000000"/>
                          </a:solidFill>
                          <a:latin typeface="Bookman Old Style" pitchFamily="1" panose="02020603050405020304"/>
                        </a:rPr>
                        <a:t>Ortiz Ruiz, águeda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15">
                          <a:solidFill>
                            <a:srgbClr val="000000"/>
                          </a:solidFill>
                          <a:latin typeface="Bookman Old Style" pitchFamily="1" panose="02020603050405020304"/>
                        </a:rPr>
                        <a:t>Papel de la melatonina como agente antioxi- dante y antiapoptótico en espermatozoides hu- manos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08/07/2011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Rodríguez Moratinos, Ana </a:t>
                      </a:r>
                    </a:p>
                    <a:p>
                      <a:pPr marL="91440" marR="0" indent="0" algn="l">
                        <a:lnSpc>
                          <a:spcPts val="700"/>
                        </a:lnSpc>
                        <a:spcBef>
                          <a:spcPts val="5"/>
                        </a:spcBef>
                        <a:spcAft>
                          <a:spcPts val="35"/>
                        </a:spcAft>
                        <a:tabLst>
                          <a:tab algn="r" pos="1143000"/>
                        </a:tabLst>
                      </a:pPr>
                      <a:r>
                        <a:rPr lang="es-ES" sz="600" spc="0">
                          <a:solidFill>
                            <a:srgbClr val="000000"/>
                          </a:solidFill>
                          <a:latin typeface="Bookman Old Style" pitchFamily="1" panose="02020603050405020304"/>
                        </a:rPr>
                        <a:t>Beatriz; </a:t>
                      </a:r>
                      <a:r>
                        <a:rPr lang="es-ES" sz="600" spc="0">
                          <a:solidFill>
                            <a:srgbClr val="000000"/>
                          </a:solidFill>
                          <a:latin typeface="Bookman Old Style" pitchFamily="1" panose="02020603050405020304"/>
                        </a:rPr>
                        <a:t>Pariente Llanos, </a:t>
                      </a:r>
                      <a:br/>
                      <a:r>
                        <a:rPr lang="es-ES" sz="600" spc="0">
                          <a:solidFill>
                            <a:srgbClr val="000000"/>
                          </a:solidFill>
                          <a:latin typeface="Bookman Old Style" pitchFamily="1" panose="02020603050405020304"/>
                        </a:rPr>
                        <a:t>JoséAntonio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160"/>
                        </a:spcBef>
                        <a:spcAft>
                          <a:spcPts val="1355"/>
                        </a:spcAft>
                      </a:pPr>
                      <a:r>
                        <a:rPr lang="es-ES" sz="600" spc="0">
                          <a:solidFill>
                            <a:srgbClr val="000000"/>
                          </a:solidFill>
                          <a:latin typeface="Bookman Old Style" pitchFamily="1" panose="02020603050405020304"/>
                        </a:rPr>
                        <a:t>Acera Hernández, Felipe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160"/>
                        </a:spcBef>
                        <a:spcAft>
                          <a:spcPts val="0"/>
                        </a:spcAft>
                      </a:pPr>
                      <a:r>
                        <a:rPr lang="es-ES" sz="600" spc="0">
                          <a:solidFill>
                            <a:srgbClr val="000000"/>
                          </a:solidFill>
                          <a:latin typeface="Bookman Old Style" pitchFamily="1" panose="02020603050405020304"/>
                        </a:rPr>
                        <a:t>Degradación de derivados cianurados y resis- tencia al cianuro en pseudomonas pseudoalca- ligenes cect5344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175"/>
                        </a:spcBef>
                        <a:spcAft>
                          <a:spcPts val="1340"/>
                        </a:spcAft>
                      </a:pPr>
                      <a:r>
                        <a:rPr lang="es-ES" sz="600" spc="0">
                          <a:solidFill>
                            <a:srgbClr val="000000"/>
                          </a:solidFill>
                          <a:latin typeface="Bookman Old Style" pitchFamily="1" panose="02020603050405020304"/>
                        </a:rPr>
                        <a:t>15/07/2011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0" indent="0" algn="l">
                        <a:lnSpc>
                          <a:spcPts val="700"/>
                        </a:lnSpc>
                        <a:spcBef>
                          <a:spcPts val="160"/>
                        </a:spcBef>
                        <a:spcAft>
                          <a:spcPts val="660"/>
                        </a:spcAft>
                      </a:pPr>
                      <a:r>
                        <a:rPr lang="es-ES" sz="600" spc="0">
                          <a:solidFill>
                            <a:srgbClr val="000000"/>
                          </a:solidFill>
                          <a:latin typeface="Bookman Old Style" pitchFamily="1" panose="02020603050405020304"/>
                        </a:rPr>
                        <a:t>Quesada Molina, Alberto; Blasco Plá, Rafael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8270">
                <a:tc gridSpan="4">
                  <a:txBody>
                    <a:bodyPr vert="horz" anchor="t"/>
                    <a:lstStyle/>
                    <a:p>
                      <a:pPr marL="3887470" marR="0" indent="0" algn="l">
                        <a:lnSpc>
                          <a:spcPts val="900"/>
                        </a:lnSpc>
                        <a:spcBef>
                          <a:spcPts val="0"/>
                        </a:spcBef>
                        <a:spcAft>
                          <a:spcPts val="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5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l" pos="5212080"/>
              </a:tabLst>
            </a:pPr>
            <a:r>
              <a:rPr lang="es-ES" sz="1150" spc="-15">
                <a:solidFill>
                  <a:srgbClr val="000000"/>
                </a:solidFill>
                <a:latin typeface="Bookman Old Style" pitchFamily="1" panose="02020603050405020304"/>
              </a:rPr>
              <a:t>6. Estudiantes </a:t>
            </a:r>
            <a:r>
              <a:rPr lang="es-ES" sz="1050" spc="-15">
                <a:solidFill>
                  <a:srgbClr val="000000"/>
                </a:solidFill>
                <a:latin typeface="Arial" pitchFamily="2" panose="02020603050405020304"/>
              </a:rPr>
              <a:t>235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5715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116205">
                <a:tc>
                  <a:txBody>
                    <a:bodyPr vert="horz" anchor="t"/>
                    <a:lstStyle/>
                    <a:p>
                      <a:pPr marL="115570" marR="0" indent="0" algn="l">
                        <a:lnSpc>
                          <a:spcPts val="700"/>
                        </a:lnSpc>
                        <a:spcBef>
                          <a:spcPts val="215"/>
                        </a:spcBef>
                        <a:spcAft>
                          <a:spcPts val="0"/>
                        </a:spcAft>
                      </a:pPr>
                      <a:r>
                        <a:rPr lang="es-ES" sz="600" spc="0">
                          <a:solidFill>
                            <a:srgbClr val="000000"/>
                          </a:solidFill>
                          <a:latin typeface="Bookman Old Style" pitchFamily="1" panose="02020603050405020304"/>
                        </a:rPr>
                        <a:t>Martínez Borreguero, M. Guadalu- </a:t>
                      </a:r>
                    </a:p>
                  </a:txBody>
                  <a:tcPr anchor="ctr"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57150" marR="0" indent="0" algn="l">
                        <a:lnSpc>
                          <a:spcPts val="700"/>
                        </a:lnSpc>
                        <a:spcBef>
                          <a:spcPts val="215"/>
                        </a:spcBef>
                        <a:spcAft>
                          <a:spcPts val="0"/>
                        </a:spcAft>
                      </a:pPr>
                      <a:r>
                        <a:rPr lang="es-ES" sz="600" spc="0">
                          <a:solidFill>
                            <a:srgbClr val="000000"/>
                          </a:solidFill>
                          <a:latin typeface="Bookman Old Style" pitchFamily="1" panose="02020603050405020304"/>
                        </a:rPr>
                        <a:t>Diseño, elaboración y validación de materiales </a:t>
                      </a:r>
                    </a:p>
                  </a:txBody>
                  <a:tcPr anchor="ctr"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15"/>
                        </a:spcBef>
                        <a:spcAft>
                          <a:spcPts val="0"/>
                        </a:spcAft>
                      </a:pPr>
                      <a:r>
                        <a:rPr lang="es-ES" sz="600" spc="0">
                          <a:solidFill>
                            <a:srgbClr val="000000"/>
                          </a:solidFill>
                          <a:latin typeface="Bookman Old Style" pitchFamily="1" panose="02020603050405020304"/>
                        </a:rPr>
                        <a:t>28/07/2011 </a:t>
                      </a:r>
                    </a:p>
                  </a:txBody>
                  <a:tcPr anchor="ctr"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79375" marR="0" indent="0" algn="l">
                        <a:lnSpc>
                          <a:spcPts val="700"/>
                        </a:lnSpc>
                        <a:spcBef>
                          <a:spcPts val="215"/>
                        </a:spcBef>
                        <a:spcAft>
                          <a:spcPts val="0"/>
                        </a:spcAft>
                        <a:tabLst>
                          <a:tab algn="l" pos="365760"/>
                          <a:tab algn="r" pos="1143000"/>
                        </a:tabLst>
                      </a:pPr>
                      <a:r>
                        <a:rPr lang="es-ES" sz="600" spc="0">
                          <a:solidFill>
                            <a:srgbClr val="000000"/>
                          </a:solidFill>
                          <a:latin typeface="Bookman Old Style" pitchFamily="1" panose="02020603050405020304"/>
                        </a:rPr>
                        <a:t>Pérez </a:t>
                      </a: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Ángel </a:t>
                      </a:r>
                    </a:p>
                  </a:txBody>
                  <a:tcPr anchor="ctr"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481330">
                <a:tc>
                  <a:txBody>
                    <a:bodyPr vert="horz" anchor="t"/>
                    <a:lstStyle/>
                    <a:p>
                      <a:pPr marL="137160" marR="0" indent="0" algn="l">
                        <a:lnSpc>
                          <a:spcPts val="700"/>
                        </a:lnSpc>
                        <a:spcBef>
                          <a:spcPts val="0"/>
                        </a:spcBef>
                        <a:spcAft>
                          <a:spcPts val="0"/>
                        </a:spcAft>
                      </a:pPr>
                      <a:r>
                        <a:rPr lang="es-ES" sz="600" spc="0">
                          <a:solidFill>
                            <a:srgbClr val="000000"/>
                          </a:solidFill>
                          <a:latin typeface="Bookman Old Style" pitchFamily="1" panose="02020603050405020304"/>
                        </a:rPr>
                        <a:t>pe </a:t>
                      </a:r>
                    </a:p>
                    <a:p>
                      <a:pPr marL="0" marR="514350" indent="0" algn="r">
                        <a:lnSpc>
                          <a:spcPts val="700"/>
                        </a:lnSpc>
                        <a:spcBef>
                          <a:spcPts val="1605"/>
                        </a:spcBef>
                        <a:spcAft>
                          <a:spcPts val="685"/>
                        </a:spcAft>
                      </a:pPr>
                      <a:r>
                        <a:rPr lang="es-ES" sz="600" spc="0">
                          <a:solidFill>
                            <a:srgbClr val="000000"/>
                          </a:solidFill>
                          <a:latin typeface="Bookman Old Style" pitchFamily="1" panose="02020603050405020304"/>
                        </a:rPr>
                        <a:t>Masa, Cristina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68580" indent="0" algn="l">
                        <a:lnSpc>
                          <a:spcPts val="600"/>
                        </a:lnSpc>
                        <a:spcBef>
                          <a:spcPts val="0"/>
                        </a:spcBef>
                        <a:spcAft>
                          <a:spcPts val="0"/>
                        </a:spcAft>
                      </a:pPr>
                      <a:r>
                        <a:rPr lang="es-ES" sz="600" spc="0">
                          <a:solidFill>
                            <a:srgbClr val="000000"/>
                          </a:solidFill>
                          <a:latin typeface="Bookman Old Style" pitchFamily="1" panose="02020603050405020304"/>
                        </a:rPr>
                        <a:t>didácticos para la enseñanza de la optoelectró- nica: mapas conceptuales, videos didácticos y simulaciones informáticas </a:t>
                      </a:r>
                    </a:p>
                    <a:p>
                      <a:pPr marL="91440" marR="68580" indent="0" algn="l">
                        <a:lnSpc>
                          <a:spcPts val="600"/>
                        </a:lnSpc>
                        <a:spcBef>
                          <a:spcPts val="0"/>
                        </a:spcBef>
                        <a:spcAft>
                          <a:spcPts val="0"/>
                        </a:spcAft>
                      </a:pPr>
                      <a:r>
                        <a:rPr lang="es-ES" sz="600" spc="0">
                          <a:solidFill>
                            <a:srgbClr val="000000"/>
                          </a:solidFill>
                          <a:latin typeface="Bookman Old Style" pitchFamily="1" panose="02020603050405020304"/>
                        </a:rPr>
                        <a:t>Variación del metabolismo secundario en plan- tas debida al genotipo y al ambiente </a:t>
                      </a:r>
                    </a:p>
                    <a:p>
                      <a:pPr marL="0" marR="0" indent="0" algn="ctr">
                        <a:lnSpc>
                          <a:spcPts val="800"/>
                        </a:lnSpc>
                        <a:spcBef>
                          <a:spcPts val="0"/>
                        </a:spcBef>
                        <a:spcAft>
                          <a:spcPts val="0"/>
                        </a:spcAft>
                      </a:pPr>
                      <a:r>
                        <a:rPr lang="es-ES" sz="600" spc="0">
                          <a:solidFill>
                            <a:srgbClr val="000000"/>
                          </a:solidFill>
                          <a:latin typeface="Bookman Old Style" pitchFamily="1" panose="02020603050405020304"/>
                        </a:rPr>
                        <a:t>Pedro </a:t>
                      </a:r>
                      <a:r>
                        <a:rPr lang="es-ES" sz="600" baseline="30000" spc="0">
                          <a:solidFill>
                            <a:srgbClr val="000000"/>
                          </a:solidFill>
                          <a:latin typeface="Bookman Old Style" pitchFamily="1" panose="02020603050405020304"/>
                        </a:rPr>
                        <a:t>José</a:t>
                      </a:r>
                      <a:r>
                        <a:rPr lang="es-ES" sz="600" spc="0">
                          <a:solidFill>
                            <a:srgbClr val="000000"/>
                          </a:solidFill>
                          <a:latin typeface="Bookman Old Style" pitchFamily="1" panose="02020603050405020304"/>
                        </a:rPr>
                        <a:t>Valares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2350"/>
                        </a:spcBef>
                        <a:spcAft>
                          <a:spcPts val="670"/>
                        </a:spcAft>
                      </a:pPr>
                      <a:r>
                        <a:rPr lang="es-ES" sz="600" spc="0">
                          <a:solidFill>
                            <a:srgbClr val="000000"/>
                          </a:solidFill>
                          <a:latin typeface="Bookman Old Style" pitchFamily="1" panose="02020603050405020304"/>
                        </a:rPr>
                        <a:t>28/07/2011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Luis; Suero López, María </a:t>
                      </a:r>
                    </a:p>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Isabel; </a:t>
                      </a:r>
                      <a:r>
                        <a:rPr lang="es-ES" sz="600" spc="0">
                          <a:solidFill>
                            <a:srgbClr val="000000"/>
                          </a:solidFill>
                          <a:latin typeface="Bookman Old Style" pitchFamily="1" panose="02020603050405020304"/>
                        </a:rPr>
                        <a:t>Pardo Fernández, </a:t>
                      </a:r>
                    </a:p>
                    <a:p>
                      <a:pPr marL="91440" marR="0" indent="0" algn="l">
                        <a:lnSpc>
                          <a:spcPts val="700"/>
                        </a:lnSpc>
                        <a:spcBef>
                          <a:spcPts val="905"/>
                        </a:spcBef>
                        <a:spcAft>
                          <a:spcPts val="0"/>
                        </a:spcAft>
                      </a:pPr>
                      <a:r>
                        <a:rPr lang="es-ES" sz="600" spc="0">
                          <a:solidFill>
                            <a:srgbClr val="000000"/>
                          </a:solidFill>
                          <a:latin typeface="Bookman Old Style" pitchFamily="1" panose="02020603050405020304"/>
                        </a:rPr>
                        <a:t>Sosa Díaz, Teresa; Chaves Lobón, Natividad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00"/>
                        </a:spcAft>
                      </a:pPr>
                      <a:r>
                        <a:rPr lang="es-ES" sz="600" spc="0">
                          <a:solidFill>
                            <a:srgbClr val="000000"/>
                          </a:solidFill>
                          <a:latin typeface="Bookman Old Style" pitchFamily="1" panose="02020603050405020304"/>
                        </a:rPr>
                        <a:t>García de La Calle, Ruth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Tratamiento de contaminantes derivados de la industria petroquímica en suelos. Estudios pre- vios “off site”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02/09/2011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0"/>
                        </a:spcAft>
                      </a:pPr>
                      <a:r>
                        <a:rPr lang="es-ES" sz="600" spc="40">
                          <a:solidFill>
                            <a:srgbClr val="000000"/>
                          </a:solidFill>
                          <a:latin typeface="Bookman Old Style" pitchFamily="1" panose="02020603050405020304"/>
                        </a:rPr>
                        <a:t>Gimeno Gamero, Olga; Ri-vas Toledo, Francisco Ja-vier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5570" marR="0" indent="0" algn="l">
                        <a:lnSpc>
                          <a:spcPts val="700"/>
                        </a:lnSpc>
                        <a:spcBef>
                          <a:spcPts val="0"/>
                        </a:spcBef>
                        <a:spcAft>
                          <a:spcPts val="2120"/>
                        </a:spcAft>
                      </a:pPr>
                      <a:r>
                        <a:rPr lang="es-ES" sz="600" spc="0">
                          <a:solidFill>
                            <a:srgbClr val="000000"/>
                          </a:solidFill>
                          <a:latin typeface="Bookman Old Style" pitchFamily="1" panose="02020603050405020304"/>
                        </a:rPr>
                        <a:t>Roldán Pérez, Gloria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30"/>
                        </a:spcAft>
                      </a:pPr>
                      <a:r>
                        <a:rPr lang="es-ES" sz="600" spc="0">
                          <a:solidFill>
                            <a:srgbClr val="000000"/>
                          </a:solidFill>
                          <a:latin typeface="Bookman Old Style" pitchFamily="1" panose="02020603050405020304"/>
                        </a:rPr>
                        <a:t>Eliminación de compuestos farmacéuticos en aguas mediante procesos de oxidación avanza- da y técnicas de filtración por membranas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19/09/2011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35"/>
                        </a:spcAft>
                      </a:pPr>
                      <a:r>
                        <a:rPr lang="es-ES" sz="600" spc="20">
                          <a:solidFill>
                            <a:srgbClr val="000000"/>
                          </a:solidFill>
                          <a:latin typeface="Bookman Old Style" pitchFamily="1" panose="02020603050405020304"/>
                        </a:rPr>
                        <a:t>Benítez García, Francisco Javier; Acero Díaz, Juan Luis; Real Moñino, Fran-</a:t>
                      </a:r>
                      <a:r>
                        <a:rPr lang="es-ES" sz="600" spc="20">
                          <a:solidFill>
                            <a:srgbClr val="000000"/>
                          </a:solidFill>
                          <a:latin typeface="Bookman Old Style" pitchFamily="1" panose="02020603050405020304"/>
                        </a:rPr>
                        <a:t>cisco Javier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380"/>
                        </a:spcAft>
                      </a:pPr>
                      <a:r>
                        <a:rPr lang="es-ES" sz="600" spc="0">
                          <a:solidFill>
                            <a:srgbClr val="000000"/>
                          </a:solidFill>
                          <a:latin typeface="Bookman Old Style" pitchFamily="1" panose="02020603050405020304"/>
                        </a:rPr>
                        <a:t>Bote Serrano, María Elena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700"/>
                        </a:lnSpc>
                        <a:spcBef>
                          <a:spcPts val="0"/>
                        </a:spcBef>
                        <a:spcAft>
                          <a:spcPts val="0"/>
                        </a:spcAft>
                      </a:pPr>
                      <a:r>
                        <a:rPr lang="es-ES" sz="600" spc="0">
                          <a:solidFill>
                            <a:srgbClr val="000000"/>
                          </a:solidFill>
                          <a:latin typeface="Bookman Old Style" pitchFamily="1" panose="02020603050405020304"/>
                        </a:rPr>
                        <a:t>Actividad física para la mejora de la respuesta </a:t>
                      </a:r>
                    </a:p>
                    <a:p>
                      <a:pPr marL="45720" marR="0" indent="0" algn="l">
                        <a:lnSpc>
                          <a:spcPts val="400"/>
                        </a:lnSpc>
                        <a:spcBef>
                          <a:spcPts val="0"/>
                        </a:spcBef>
                        <a:spcAft>
                          <a:spcPts val="0"/>
                        </a:spcAft>
                      </a:pPr>
                      <a:r>
                        <a:rPr lang="es-ES" sz="600" spc="0">
                          <a:solidFill>
                            <a:srgbClr val="000000"/>
                          </a:solidFill>
                          <a:latin typeface="Bookman Old Style" pitchFamily="1" panose="02020603050405020304"/>
                        </a:rPr>
                        <a:t>inflamatoria y neuroendocrina en mujeres con </a:t>
                      </a:r>
                    </a:p>
                    <a:p>
                      <a:pPr marL="45720" marR="0" indent="0" algn="l">
                        <a:lnSpc>
                          <a:spcPts val="1000"/>
                        </a:lnSpc>
                        <a:spcBef>
                          <a:spcPts val="0"/>
                        </a:spcBef>
                        <a:spcAft>
                          <a:spcPts val="0"/>
                        </a:spcAft>
                      </a:pPr>
                      <a:r>
                        <a:rPr lang="es-ES" sz="600" spc="0">
                          <a:solidFill>
                            <a:srgbClr val="000000"/>
                          </a:solidFill>
                          <a:latin typeface="Bookman Old Style" pitchFamily="1" panose="02020603050405020304"/>
                        </a:rPr>
                        <a:t>García García, Juan </a:t>
                      </a:r>
                      <a:r>
                        <a:rPr lang="es-ES" sz="600" baseline="30000" spc="0">
                          <a:solidFill>
                            <a:srgbClr val="000000"/>
                          </a:solidFill>
                          <a:latin typeface="Bookman Old Style" pitchFamily="1" panose="02020603050405020304"/>
                        </a:rPr>
                        <a:t>José</a:t>
                      </a:r>
                      <a:r>
                        <a:rPr lang="es-ES" sz="600" spc="0">
                          <a:solidFill>
                            <a:srgbClr val="000000"/>
                          </a:solidFill>
                          <a:latin typeface="Bookman Old Style" pitchFamily="1" panose="02020603050405020304"/>
                        </a:rPr>
                        <a:t>fibromialgia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70"/>
                        </a:spcAft>
                      </a:pPr>
                      <a:r>
                        <a:rPr lang="es-ES" sz="600" spc="0">
                          <a:solidFill>
                            <a:srgbClr val="000000"/>
                          </a:solidFill>
                          <a:latin typeface="Bookman Old Style" pitchFamily="1" panose="02020603050405020304"/>
                        </a:rPr>
                        <a:t>07/10/2011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380"/>
                        </a:spcAft>
                      </a:pPr>
                      <a:r>
                        <a:rPr lang="es-ES" sz="600" spc="0">
                          <a:solidFill>
                            <a:srgbClr val="000000"/>
                          </a:solidFill>
                          <a:latin typeface="Bookman Old Style" pitchFamily="1" panose="02020603050405020304"/>
                        </a:rPr>
                        <a:t>Ortega Rincón, Eduardo;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9265">
                <a:tc>
                  <a:txBody>
                    <a:bodyPr vert="horz" anchor="t"/>
                    <a:lstStyle/>
                    <a:p>
                      <a:pPr marL="115570" marR="0" indent="0" algn="l">
                        <a:lnSpc>
                          <a:spcPts val="700"/>
                        </a:lnSpc>
                        <a:spcBef>
                          <a:spcPts val="155"/>
                        </a:spcBef>
                        <a:spcAft>
                          <a:spcPts val="2815"/>
                        </a:spcAft>
                      </a:pPr>
                      <a:r>
                        <a:rPr lang="es-ES" sz="600" spc="0">
                          <a:solidFill>
                            <a:srgbClr val="000000"/>
                          </a:solidFill>
                          <a:latin typeface="Bookman Old Style" pitchFamily="1" panose="02020603050405020304"/>
                        </a:rPr>
                        <a:t>Delgado Adámez, Jonathan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Efecto de la administración de un producto nu- tracéutico a base de cerezas del valle del jerte sobre ritmos de actividad-reposo, estrés oxida- tivo e inflamación en animales de hábitos diur- nos y nocturnos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2805"/>
                        </a:spcAft>
                      </a:pPr>
                      <a:r>
                        <a:rPr lang="es-ES" sz="600" spc="0">
                          <a:solidFill>
                            <a:srgbClr val="000000"/>
                          </a:solidFill>
                          <a:latin typeface="Bookman Old Style" pitchFamily="1" panose="02020603050405020304"/>
                        </a:rPr>
                        <a:t>13/10/2011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55"/>
                        </a:spcBef>
                        <a:spcAft>
                          <a:spcPts val="0"/>
                        </a:spcAft>
                        <a:tabLst>
                          <a:tab algn="l" pos="457200"/>
                          <a:tab algn="r" pos="1143000"/>
                        </a:tabLst>
                      </a:pPr>
                      <a:r>
                        <a:rPr lang="es-ES" sz="600" spc="0">
                          <a:solidFill>
                            <a:srgbClr val="000000"/>
                          </a:solidFill>
                          <a:latin typeface="Bookman Old Style" pitchFamily="1" panose="02020603050405020304"/>
                        </a:rPr>
                        <a:t>Terrón </a:t>
                      </a:r>
                      <a:r>
                        <a:rPr lang="es-ES" sz="600" spc="0">
                          <a:solidFill>
                            <a:srgbClr val="000000"/>
                          </a:solidFill>
                          <a:latin typeface="Bookman Old Style" pitchFamily="1" panose="02020603050405020304"/>
                        </a:rPr>
                        <a:t>Sánchez, </a:t>
                      </a:r>
                      <a:r>
                        <a:rPr lang="es-ES" sz="600" spc="0">
                          <a:solidFill>
                            <a:srgbClr val="000000"/>
                          </a:solidFill>
                          <a:latin typeface="Bookman Old Style" pitchFamily="1" panose="02020603050405020304"/>
                        </a:rPr>
                        <a:t>María </a:t>
                      </a:r>
                    </a:p>
                    <a:p>
                      <a:pPr marL="91440" marR="0" indent="0" algn="l">
                        <a:lnSpc>
                          <a:spcPts val="700"/>
                        </a:lnSpc>
                        <a:spcBef>
                          <a:spcPts val="0"/>
                        </a:spcBef>
                        <a:spcAft>
                          <a:spcPts val="730"/>
                        </a:spcAft>
                        <a:tabLst>
                          <a:tab algn="l" pos="411480"/>
                          <a:tab algn="r" pos="1143000"/>
                        </a:tabLst>
                      </a:pPr>
                      <a:r>
                        <a:rPr lang="es-ES" sz="600" spc="0">
                          <a:solidFill>
                            <a:srgbClr val="000000"/>
                          </a:solidFill>
                          <a:latin typeface="Bookman Old Style" pitchFamily="1" panose="02020603050405020304"/>
                        </a:rPr>
                        <a:t>Pilar; </a:t>
                      </a:r>
                      <a:r>
                        <a:rPr lang="es-ES" sz="600" spc="0">
                          <a:solidFill>
                            <a:srgbClr val="000000"/>
                          </a:solidFill>
                          <a:latin typeface="Bookman Old Style" pitchFamily="1" panose="02020603050405020304"/>
                        </a:rPr>
                        <a:t>Paredes </a:t>
                      </a:r>
                      <a:r>
                        <a:rPr lang="es-ES" sz="600" spc="0">
                          <a:solidFill>
                            <a:srgbClr val="000000"/>
                          </a:solidFill>
                          <a:latin typeface="Bookman Old Style" pitchFamily="1" panose="02020603050405020304"/>
                        </a:rPr>
                        <a:t>Royano, </a:t>
                      </a:r>
                      <a:br/>
                      <a:r>
                        <a:rPr lang="es-ES" sz="600" spc="0">
                          <a:solidFill>
                            <a:srgbClr val="000000"/>
                          </a:solidFill>
                          <a:latin typeface="Bookman Old Style" pitchFamily="1" panose="02020603050405020304"/>
                        </a:rPr>
                        <a:t>Sergio Damián; Rodríguez Moratinos,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380"/>
                        </a:spcAft>
                      </a:pPr>
                      <a:r>
                        <a:rPr lang="es-ES" sz="600" spc="0">
                          <a:solidFill>
                            <a:srgbClr val="000000"/>
                          </a:solidFill>
                          <a:latin typeface="Bookman Old Style" pitchFamily="1" panose="02020603050405020304"/>
                        </a:rPr>
                        <a:t>Fernández García, Guadalupe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15">
                          <a:solidFill>
                            <a:srgbClr val="000000"/>
                          </a:solidFill>
                          <a:latin typeface="Bookman Old Style" pitchFamily="1" panose="02020603050405020304"/>
                        </a:rPr>
                        <a:t>Degradación de bisfenol a en agua mediante procesos fotocatalíticos con luz negra y luz so- lar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28/10/2011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Álvarez Peña, Pedro Mo-</a:t>
                      </a:r>
                      <a:r>
                        <a:rPr lang="es-ES" sz="100">
                          <a:solidFill>
                            <a:srgbClr val="000000"/>
                          </a:solidFill>
                          <a:latin typeface="Bookman Old Style" pitchFamily="1" panose="02020603050405020304"/>
                        </a:rPr>
                        <a:t> </a:t>
                      </a:r>
                    </a:p>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desto; </a:t>
                      </a:r>
                      <a:r>
                        <a:rPr lang="es-ES" sz="600" spc="0">
                          <a:solidFill>
                            <a:srgbClr val="000000"/>
                          </a:solidFill>
                          <a:latin typeface="Bookman Old Style" pitchFamily="1" panose="02020603050405020304"/>
                        </a:rPr>
                        <a:t>Rodríguez Franco, </a:t>
                      </a:r>
                      <a:br/>
                      <a:r>
                        <a:rPr lang="es-ES" sz="600" spc="0">
                          <a:solidFill>
                            <a:srgbClr val="000000"/>
                          </a:solidFill>
                          <a:latin typeface="Bookman Old Style" pitchFamily="1" panose="02020603050405020304"/>
                        </a:rPr>
                        <a:t>Eva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92405">
                <a:tc>
                  <a:txBody>
                    <a:bodyPr vert="horz" anchor="t"/>
                    <a:lstStyle/>
                    <a:p>
                      <a:pPr marL="115570" marR="0" indent="0" algn="l">
                        <a:lnSpc>
                          <a:spcPts val="700"/>
                        </a:lnSpc>
                        <a:spcBef>
                          <a:spcPts val="155"/>
                        </a:spcBef>
                        <a:spcAft>
                          <a:spcPts val="660"/>
                        </a:spcAft>
                      </a:pPr>
                      <a:r>
                        <a:rPr lang="es-ES" sz="600" spc="0">
                          <a:solidFill>
                            <a:srgbClr val="000000"/>
                          </a:solidFill>
                          <a:latin typeface="Bookman Old Style" pitchFamily="1" panose="02020603050405020304"/>
                        </a:rPr>
                        <a:t>Aguinaco Martín, Almudena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Eliminación de compuestos farmacéuticos del agua mediante ozonación fotocatalítica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650"/>
                        </a:spcAft>
                      </a:pPr>
                      <a:r>
                        <a:rPr lang="es-ES" sz="600" spc="0">
                          <a:solidFill>
                            <a:srgbClr val="000000"/>
                          </a:solidFill>
                          <a:latin typeface="Bookman Old Style" pitchFamily="1" panose="02020603050405020304"/>
                        </a:rPr>
                        <a:t>25/11/2011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35">
                          <a:solidFill>
                            <a:srgbClr val="000000"/>
                          </a:solidFill>
                          <a:latin typeface="Bookman Old Style" pitchFamily="1" panose="02020603050405020304"/>
                        </a:rPr>
                        <a:t>Beltrán Novillo, Fernando Juan; García Araya, Juan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00" spc="0">
                          <a:solidFill>
                            <a:srgbClr val="000000"/>
                          </a:solidFill>
                          <a:latin typeface="Bookman Old Style" pitchFamily="1" panose="02020603050405020304"/>
                        </a:rPr>
                        <a:t>Fernando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77495">
                <a:tc>
                  <a:txBody>
                    <a:bodyPr vert="horz" anchor="t"/>
                    <a:lstStyle/>
                    <a:p>
                      <a:pPr marL="115570" marR="0" indent="0" algn="l">
                        <a:lnSpc>
                          <a:spcPts val="700"/>
                        </a:lnSpc>
                        <a:spcBef>
                          <a:spcPts val="0"/>
                        </a:spcBef>
                        <a:spcAft>
                          <a:spcPts val="1330"/>
                        </a:spcAft>
                      </a:pPr>
                      <a:r>
                        <a:rPr lang="es-ES" sz="600" spc="0">
                          <a:solidFill>
                            <a:srgbClr val="000000"/>
                          </a:solidFill>
                          <a:latin typeface="Bookman Old Style" pitchFamily="1" panose="02020603050405020304"/>
                        </a:rPr>
                        <a:t>Lucas Lagoa, Ricardo JoséProtección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celular por antioxidantes frente a insultos que generan estrés oxidativo. Estudio experimental en cerebro y corazón.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20"/>
                        </a:spcAft>
                      </a:pPr>
                      <a:r>
                        <a:rPr lang="es-ES" sz="600" spc="0">
                          <a:solidFill>
                            <a:srgbClr val="000000"/>
                          </a:solidFill>
                          <a:latin typeface="Bookman Old Style" pitchFamily="1" panose="02020603050405020304"/>
                        </a:rPr>
                        <a:t>28/11/2011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López S´anchez, </a:t>
                      </a:r>
                      <a:r>
                        <a:rPr lang="es-ES" sz="600" spc="0">
                          <a:solidFill>
                            <a:srgbClr val="000000"/>
                          </a:solidFill>
                          <a:latin typeface="Bookman Old Style" pitchFamily="1" panose="02020603050405020304"/>
                        </a:rPr>
                        <a:t>Carmen;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Gutiérrez Merino, Carlos; García Martínez, Virginio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35"/>
                        </a:spcAft>
                      </a:pPr>
                      <a:r>
                        <a:rPr lang="es-ES" sz="600" spc="0">
                          <a:solidFill>
                            <a:srgbClr val="000000"/>
                          </a:solidFill>
                          <a:latin typeface="Bookman Old Style" pitchFamily="1" panose="02020603050405020304"/>
                        </a:rPr>
                        <a:t>Enrique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155"/>
                        </a:spcBef>
                        <a:spcAft>
                          <a:spcPts val="1425"/>
                        </a:spcAft>
                      </a:pPr>
                      <a:r>
                        <a:rPr lang="es-ES" sz="600" spc="0">
                          <a:solidFill>
                            <a:srgbClr val="000000"/>
                          </a:solidFill>
                          <a:latin typeface="Bookman Old Style" pitchFamily="1" panose="02020603050405020304"/>
                        </a:rPr>
                        <a:t>García Prieto, Fátima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Efecto de la deleción de las recombinasas rad51 y dlh1 y de rad59 en recombinación homóloga en candida albicans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415"/>
                        </a:spcAft>
                      </a:pPr>
                      <a:r>
                        <a:rPr lang="es-ES" sz="600" spc="0">
                          <a:solidFill>
                            <a:srgbClr val="000000"/>
                          </a:solidFill>
                          <a:latin typeface="Bookman Old Style" pitchFamily="1" panose="02020603050405020304"/>
                        </a:rPr>
                        <a:t>02/12/2011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55"/>
                        </a:spcBef>
                        <a:spcAft>
                          <a:spcPts val="0"/>
                        </a:spcAft>
                      </a:pPr>
                      <a:r>
                        <a:rPr lang="es-ES" sz="600" spc="0">
                          <a:solidFill>
                            <a:srgbClr val="000000"/>
                          </a:solidFill>
                          <a:latin typeface="Bookman Old Style" pitchFamily="1" panose="02020603050405020304"/>
                        </a:rPr>
                        <a:t>Andaluz López, María En-</a:t>
                      </a:r>
                      <a:r>
                        <a:rPr lang="es-ES" sz="100">
                          <a:solidFill>
                            <a:srgbClr val="000000"/>
                          </a:solidFill>
                          <a:latin typeface="Bookman Old Style" pitchFamily="1" panose="02020603050405020304"/>
                        </a:rPr>
                        <a:t> </a:t>
                      </a:r>
                    </a:p>
                    <a:p>
                      <a:pPr marL="91440" marR="0" indent="0" algn="l">
                        <a:lnSpc>
                          <a:spcPts val="700"/>
                        </a:lnSpc>
                        <a:spcBef>
                          <a:spcPts val="0"/>
                        </a:spcBef>
                        <a:spcAft>
                          <a:spcPts val="35"/>
                        </a:spcAft>
                        <a:tabLst>
                          <a:tab algn="r" pos="1143000"/>
                        </a:tabLst>
                      </a:pPr>
                      <a:r>
                        <a:rPr lang="es-ES" sz="600" spc="0">
                          <a:solidFill>
                            <a:srgbClr val="000000"/>
                          </a:solidFill>
                          <a:latin typeface="Bookman Old Style" pitchFamily="1" panose="02020603050405020304"/>
                        </a:rPr>
                        <a:t>carnación; </a:t>
                      </a:r>
                      <a:r>
                        <a:rPr lang="es-ES" sz="600" spc="0">
                          <a:solidFill>
                            <a:srgbClr val="000000"/>
                          </a:solidFill>
                          <a:latin typeface="Bookman Old Style" pitchFamily="1" panose="02020603050405020304"/>
                        </a:rPr>
                        <a:t>Larriba Calle, </a:t>
                      </a:r>
                      <a:br/>
                      <a:r>
                        <a:rPr lang="es-ES" sz="600" spc="0">
                          <a:solidFill>
                            <a:srgbClr val="000000"/>
                          </a:solidFill>
                          <a:latin typeface="Bookman Old Style" pitchFamily="1" panose="02020603050405020304"/>
                        </a:rPr>
                        <a:t>Germ´an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02590">
                <a:tc>
                  <a:txBody>
                    <a:bodyPr vert="horz" anchor="t"/>
                    <a:lstStyle/>
                    <a:p>
                      <a:pPr marL="115570" marR="0" indent="0" algn="l">
                        <a:lnSpc>
                          <a:spcPts val="700"/>
                        </a:lnSpc>
                        <a:spcBef>
                          <a:spcPts val="0"/>
                        </a:spcBef>
                        <a:spcAft>
                          <a:spcPts val="2315"/>
                        </a:spcAft>
                      </a:pPr>
                      <a:r>
                        <a:rPr lang="es-ES" sz="600" spc="0">
                          <a:solidFill>
                            <a:srgbClr val="000000"/>
                          </a:solidFill>
                          <a:latin typeface="Bookman Old Style" pitchFamily="1" panose="02020603050405020304"/>
                        </a:rPr>
                        <a:t>Duque Macias, Antonio Luis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230"/>
                        </a:spcAft>
                      </a:pPr>
                      <a:r>
                        <a:rPr lang="es-ES" sz="600" spc="0">
                          <a:solidFill>
                            <a:srgbClr val="000000"/>
                          </a:solidFill>
                          <a:latin typeface="Bookman Old Style" pitchFamily="1" panose="02020603050405020304"/>
                        </a:rPr>
                        <a:t>Estudio de las propiedades antioxidantes de fla- vonoides alimentarios y su efecto sobre la bio- sintesis de eicosanoides mediada por lipoxige-nasa hepática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305"/>
                        </a:spcAft>
                      </a:pPr>
                      <a:r>
                        <a:rPr lang="es-ES" sz="600" spc="0">
                          <a:solidFill>
                            <a:srgbClr val="000000"/>
                          </a:solidFill>
                          <a:latin typeface="Bookman Old Style" pitchFamily="1" panose="02020603050405020304"/>
                        </a:rPr>
                        <a:t>14/12/2011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620"/>
                        </a:spcAft>
                      </a:pPr>
                      <a:r>
                        <a:rPr lang="es-ES" sz="600" spc="0">
                          <a:solidFill>
                            <a:srgbClr val="000000"/>
                          </a:solidFill>
                          <a:latin typeface="Bookman Old Style" pitchFamily="1" panose="02020603050405020304"/>
                        </a:rPr>
                        <a:t>Macías Laso, Pedro; Pinto Corraliza, María Carmen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94945">
                <a:tc>
                  <a:txBody>
                    <a:bodyPr vert="horz" anchor="t"/>
                    <a:lstStyle/>
                    <a:p>
                      <a:pPr marL="115570" marR="0" indent="0" algn="l">
                        <a:lnSpc>
                          <a:spcPts val="700"/>
                        </a:lnSpc>
                        <a:spcBef>
                          <a:spcPts val="0"/>
                        </a:spcBef>
                        <a:spcAft>
                          <a:spcPts val="825"/>
                        </a:spcAft>
                      </a:pPr>
                      <a:r>
                        <a:rPr lang="es-ES" sz="600" spc="0">
                          <a:solidFill>
                            <a:srgbClr val="000000"/>
                          </a:solidFill>
                          <a:latin typeface="Bookman Old Style" pitchFamily="1" panose="02020603050405020304"/>
                        </a:rPr>
                        <a:t>Galdo Sánchez, María Sol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0" marR="68580" indent="0" algn="l">
                        <a:lnSpc>
                          <a:spcPts val="400"/>
                        </a:lnSpc>
                        <a:spcBef>
                          <a:spcPts val="0"/>
                        </a:spcBef>
                        <a:spcAft>
                          <a:spcPts val="0"/>
                        </a:spcAft>
                      </a:pPr>
                      <a:r>
                        <a:rPr lang="es-ES" sz="600" spc="0">
                          <a:solidFill>
                            <a:srgbClr val="000000"/>
                          </a:solidFill>
                          <a:latin typeface="Bookman Old Style" pitchFamily="1" panose="02020603050405020304"/>
                        </a:rPr>
                        <a:t>Proceso sucesional de la comunidad de aves del de Arrocampo </a:t>
                      </a:r>
                    </a:p>
                    <a:p>
                      <a:pPr marL="45720" marR="0" indent="0" algn="l">
                        <a:lnSpc>
                          <a:spcPts val="500"/>
                        </a:lnSpc>
                        <a:spcBef>
                          <a:spcPts val="0"/>
                        </a:spcBef>
                        <a:spcAft>
                          <a:spcPts val="260"/>
                        </a:spcAft>
                        <a:tabLst>
                          <a:tab algn="l" pos="3200400"/>
                          <a:tab algn="r" pos="3794760"/>
                        </a:tabLst>
                      </a:pPr>
                      <a:r>
                        <a:rPr lang="es-ES" sz="600" spc="-535">
                          <a:solidFill>
                            <a:srgbClr val="000000"/>
                          </a:solidFill>
                          <a:latin typeface="Bookman Old Style" pitchFamily="1" panose="02020603050405020304"/>
                        </a:rPr>
                        <a:t>Escudero </a:t>
                      </a:r>
                      <a:r>
                        <a:rPr lang="es-ES" sz="600" spc="-535">
                          <a:solidFill>
                            <a:srgbClr val="000000"/>
                          </a:solidFill>
                          <a:latin typeface="Bookman Old Style" pitchFamily="1" panose="02020603050405020304"/>
                        </a:rPr>
                        <a:t>García, </a:t>
                      </a:r>
                      <a:r>
                        <a:rPr lang="es-ES" sz="600" baseline="30000" spc="-535">
                          <a:solidFill>
                            <a:srgbClr val="000000"/>
                          </a:solidFill>
                          <a:latin typeface="Bookman Old Style" pitchFamily="1" panose="02020603050405020304"/>
                        </a:rPr>
                        <a:t>José</a:t>
                      </a:r>
                      <a:r>
                        <a:rPr lang="es-ES" sz="600" spc="-535">
                          <a:solidFill>
                            <a:srgbClr val="000000"/>
                          </a:solidFill>
                          <a:latin typeface="Bookman Old Style" pitchFamily="1" panose="02020603050405020304"/>
                        </a:rPr>
                        <a:t>embalse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815"/>
                        </a:spcAft>
                      </a:pPr>
                      <a:r>
                        <a:rPr lang="es-ES" sz="600" spc="0">
                          <a:solidFill>
                            <a:srgbClr val="000000"/>
                          </a:solidFill>
                          <a:latin typeface="Bookman Old Style" pitchFamily="1" panose="02020603050405020304"/>
                        </a:rPr>
                        <a:t>20/01/2012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655"/>
                        </a:spcBef>
                        <a:spcAft>
                          <a:spcPts val="130"/>
                        </a:spcAft>
                        <a:tabLst>
                          <a:tab algn="l" pos="411480"/>
                          <a:tab algn="r" pos="1143000"/>
                        </a:tabLst>
                      </a:pPr>
                      <a:r>
                        <a:rPr lang="es-ES" sz="600" spc="0">
                          <a:solidFill>
                            <a:srgbClr val="000000"/>
                          </a:solidFill>
                          <a:latin typeface="Bookman Old Style" pitchFamily="1" panose="02020603050405020304"/>
                        </a:rPr>
                        <a:t>Carlos; </a:t>
                      </a: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Gallardo,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62585">
                <a:tc>
                  <a:txBody>
                    <a:bodyPr vert="horz" anchor="t"/>
                    <a:lstStyle/>
                    <a:p>
                      <a:pPr marL="0" marR="114300" indent="0" algn="r">
                        <a:lnSpc>
                          <a:spcPts val="700"/>
                        </a:lnSpc>
                        <a:spcBef>
                          <a:spcPts val="705"/>
                        </a:spcBef>
                        <a:spcAft>
                          <a:spcPts val="1425"/>
                        </a:spcAft>
                      </a:pPr>
                      <a:r>
                        <a:rPr lang="es-ES" sz="600" spc="0">
                          <a:solidFill>
                            <a:srgbClr val="000000"/>
                          </a:solidFill>
                          <a:latin typeface="Bookman Old Style" pitchFamily="1" panose="02020603050405020304"/>
                        </a:rPr>
                        <a:t>de Letona Sánchez, Marta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68580" indent="0" algn="just">
                        <a:lnSpc>
                          <a:spcPts val="600"/>
                        </a:lnSpc>
                        <a:spcBef>
                          <a:spcPts val="0"/>
                        </a:spcBef>
                        <a:spcAft>
                          <a:spcPts val="35"/>
                        </a:spcAft>
                      </a:pPr>
                      <a:r>
                        <a:rPr lang="es-ES" sz="600" spc="30">
                          <a:solidFill>
                            <a:srgbClr val="000000"/>
                          </a:solidFill>
                          <a:latin typeface="Bookman Old Style" pitchFamily="1" panose="02020603050405020304"/>
                        </a:rPr>
                        <a:t>Preparación de fibras de carbono activadas a partir de knaf. Estudio de su caracterización textural </a:t>
                      </a:r>
                    </a:p>
                    <a:p>
                      <a:pPr marL="0" marR="0" indent="0" algn="ctr">
                        <a:lnSpc>
                          <a:spcPts val="1000"/>
                        </a:lnSpc>
                        <a:spcBef>
                          <a:spcPts val="0"/>
                        </a:spcBef>
                        <a:spcAft>
                          <a:spcPts val="0"/>
                        </a:spcAft>
                      </a:pPr>
                      <a:r>
                        <a:rPr lang="es-ES" sz="600" spc="0">
                          <a:solidFill>
                            <a:srgbClr val="000000"/>
                          </a:solidFill>
                          <a:latin typeface="Bookman Old Style" pitchFamily="1" panose="02020603050405020304"/>
                        </a:rPr>
                        <a:t>JoséLópez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715"/>
                        </a:spcBef>
                        <a:spcAft>
                          <a:spcPts val="1415"/>
                        </a:spcAft>
                      </a:pPr>
                      <a:r>
                        <a:rPr lang="es-ES" sz="600" spc="0">
                          <a:solidFill>
                            <a:srgbClr val="000000"/>
                          </a:solidFill>
                          <a:latin typeface="Bookman Old Style" pitchFamily="1" panose="02020603050405020304"/>
                        </a:rPr>
                        <a:t>30/01/2012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705"/>
                        </a:spcBef>
                        <a:spcAft>
                          <a:spcPts val="0"/>
                        </a:spcAft>
                        <a:tabLst>
                          <a:tab algn="l" pos="411480"/>
                          <a:tab algn="r" pos="1143000"/>
                        </a:tabLst>
                      </a:pPr>
                      <a:r>
                        <a:rPr lang="es-ES" sz="600" spc="0">
                          <a:solidFill>
                            <a:srgbClr val="000000"/>
                          </a:solidFill>
                          <a:latin typeface="Bookman Old Style" pitchFamily="1" panose="02020603050405020304"/>
                        </a:rPr>
                        <a:t>Macías </a:t>
                      </a:r>
                      <a:r>
                        <a:rPr lang="es-ES" sz="600" spc="0">
                          <a:solidFill>
                            <a:srgbClr val="000000"/>
                          </a:solidFill>
                          <a:latin typeface="Bookman Old Style" pitchFamily="1" panose="02020603050405020304"/>
                        </a:rPr>
                        <a:t>García, </a:t>
                      </a:r>
                      <a:r>
                        <a:rPr lang="es-ES" sz="600" spc="0">
                          <a:solidFill>
                            <a:srgbClr val="000000"/>
                          </a:solidFill>
                          <a:latin typeface="Bookman Old Style" pitchFamily="1" panose="02020603050405020304"/>
                        </a:rPr>
                        <a:t>Antonio; </a:t>
                      </a:r>
                    </a:p>
                    <a:p>
                      <a:pPr marL="91440" marR="0" indent="0" algn="l">
                        <a:lnSpc>
                          <a:spcPts val="700"/>
                        </a:lnSpc>
                        <a:spcBef>
                          <a:spcPts val="0"/>
                        </a:spcBef>
                        <a:spcAft>
                          <a:spcPts val="730"/>
                        </a:spcAft>
                      </a:pPr>
                      <a:r>
                        <a:rPr lang="es-ES" sz="600" spc="0">
                          <a:solidFill>
                            <a:srgbClr val="000000"/>
                          </a:solidFill>
                          <a:latin typeface="Bookman Old Style" pitchFamily="1" panose="02020603050405020304"/>
                        </a:rPr>
                        <a:t>Gómez Serrano, Vicente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155"/>
                        </a:spcBef>
                        <a:spcAft>
                          <a:spcPts val="1425"/>
                        </a:spcAft>
                      </a:pPr>
                      <a:r>
                        <a:rPr lang="es-ES" sz="600" spc="0">
                          <a:solidFill>
                            <a:srgbClr val="000000"/>
                          </a:solidFill>
                          <a:latin typeface="Bookman Old Style" pitchFamily="1" panose="02020603050405020304"/>
                        </a:rPr>
                        <a:t>Albano Pérez, Eva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700"/>
                        </a:lnSpc>
                        <a:spcBef>
                          <a:spcPts val="165"/>
                        </a:spcBef>
                        <a:spcAft>
                          <a:spcPts val="0"/>
                        </a:spcAft>
                      </a:pPr>
                      <a:r>
                        <a:rPr lang="es-ES" sz="600" spc="0">
                          <a:solidFill>
                            <a:srgbClr val="000000"/>
                          </a:solidFill>
                          <a:latin typeface="Bookman Old Style" pitchFamily="1" panose="02020603050405020304"/>
                        </a:rPr>
                        <a:t>Reproducción sexual del jacinto de agua (eich- </a:t>
                      </a:r>
                    </a:p>
                    <a:p>
                      <a:pPr marL="91440" marR="68580" indent="0" algn="just">
                        <a:lnSpc>
                          <a:spcPts val="700"/>
                        </a:lnSpc>
                        <a:spcBef>
                          <a:spcPts val="0"/>
                        </a:spcBef>
                        <a:spcAft>
                          <a:spcPts val="35"/>
                        </a:spcAft>
                        <a:tabLst>
                          <a:tab algn="l" pos="868680"/>
                          <a:tab algn="r" pos="1965960"/>
                        </a:tabLst>
                      </a:pPr>
                      <a:r>
                        <a:rPr lang="es-ES" sz="600" spc="0">
                          <a:solidFill>
                            <a:srgbClr val="000000"/>
                          </a:solidFill>
                          <a:latin typeface="Bookman Old Style" pitchFamily="1" panose="02020603050405020304"/>
                        </a:rPr>
                        <a:t>hornia crassipes): </a:t>
                      </a:r>
                      <a:r>
                        <a:rPr lang="es-ES" sz="600" spc="0">
                          <a:solidFill>
                            <a:srgbClr val="000000"/>
                          </a:solidFill>
                          <a:latin typeface="Bookman Old Style" pitchFamily="1" panose="02020603050405020304"/>
                        </a:rPr>
                        <a:t>germinación, </a:t>
                      </a:r>
                      <a:r>
                        <a:rPr lang="es-ES" sz="600" spc="0">
                          <a:solidFill>
                            <a:srgbClr val="000000"/>
                          </a:solidFill>
                          <a:latin typeface="Bookman Old Style" pitchFamily="1" panose="02020603050405020304"/>
                        </a:rPr>
                        <a:t>anatomía y </a:t>
                      </a:r>
                      <a:br/>
                      <a:r>
                        <a:rPr lang="es-ES" sz="600" spc="0">
                          <a:solidFill>
                            <a:srgbClr val="000000"/>
                          </a:solidFill>
                          <a:latin typeface="Bookman Old Style" pitchFamily="1" panose="02020603050405020304"/>
                        </a:rPr>
                        <a:t>banco de semillas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415"/>
                        </a:spcAft>
                      </a:pPr>
                      <a:r>
                        <a:rPr lang="es-ES" sz="600" spc="0">
                          <a:solidFill>
                            <a:srgbClr val="000000"/>
                          </a:solidFill>
                          <a:latin typeface="Bookman Old Style" pitchFamily="1" panose="02020603050405020304"/>
                        </a:rPr>
                        <a:t>09/02/2012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155"/>
                        </a:spcBef>
                        <a:spcAft>
                          <a:spcPts val="1425"/>
                        </a:spcAft>
                      </a:pPr>
                      <a:r>
                        <a:rPr lang="es-ES" sz="600" spc="0">
                          <a:solidFill>
                            <a:srgbClr val="000000"/>
                          </a:solidFill>
                          <a:latin typeface="Bookman Old Style" pitchFamily="1" panose="02020603050405020304"/>
                        </a:rPr>
                        <a:t>Ruiz Téllez, Trinidad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8595">
                <a:tc>
                  <a:txBody>
                    <a:bodyPr vert="horz" anchor="t"/>
                    <a:lstStyle/>
                    <a:p>
                      <a:pPr marL="115570" marR="0" indent="0" algn="l">
                        <a:lnSpc>
                          <a:spcPts val="700"/>
                        </a:lnSpc>
                        <a:spcBef>
                          <a:spcPts val="0"/>
                        </a:spcBef>
                        <a:spcAft>
                          <a:spcPts val="585"/>
                        </a:spcAft>
                      </a:pPr>
                      <a:r>
                        <a:rPr lang="es-ES" sz="600" spc="0">
                          <a:solidFill>
                            <a:srgbClr val="000000"/>
                          </a:solidFill>
                          <a:latin typeface="Bookman Old Style" pitchFamily="1" panose="02020603050405020304"/>
                        </a:rPr>
                        <a:t>Bejarano Escobar, Ruth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Ontogenia y regeneración en la retina de peces: estudio comparado y experimental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75"/>
                        </a:spcAft>
                      </a:pPr>
                      <a:r>
                        <a:rPr lang="es-ES" sz="600" spc="0">
                          <a:solidFill>
                            <a:srgbClr val="000000"/>
                          </a:solidFill>
                          <a:latin typeface="Bookman Old Style" pitchFamily="1" panose="02020603050405020304"/>
                        </a:rPr>
                        <a:t>10/02/2012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0">
                          <a:solidFill>
                            <a:srgbClr val="000000"/>
                          </a:solidFill>
                          <a:latin typeface="Bookman Old Style" pitchFamily="1" panose="02020603050405020304"/>
                        </a:rPr>
                        <a:t>Martín Partido, Gervasio; Francisco Morcillo, 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414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60"/>
                        </a:spcAft>
                      </a:pPr>
                      <a:r>
                        <a:rPr lang="es-ES" sz="600" spc="0">
                          <a:solidFill>
                            <a:srgbClr val="000000"/>
                          </a:solidFill>
                          <a:latin typeface="Bookman Old Style" pitchFamily="1" panose="02020603050405020304"/>
                        </a:rPr>
                        <a:t>De; Blasco Ruiz, Manuel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6090">
                <a:tc>
                  <a:txBody>
                    <a:bodyPr vert="horz" anchor="t"/>
                    <a:lstStyle/>
                    <a:p>
                      <a:pPr marL="115570" marR="0" indent="0" algn="l">
                        <a:lnSpc>
                          <a:spcPts val="700"/>
                        </a:lnSpc>
                        <a:spcBef>
                          <a:spcPts val="0"/>
                        </a:spcBef>
                        <a:spcAft>
                          <a:spcPts val="2830"/>
                        </a:spcAft>
                      </a:pPr>
                      <a:r>
                        <a:rPr lang="es-ES" sz="600" spc="0">
                          <a:solidFill>
                            <a:srgbClr val="000000"/>
                          </a:solidFill>
                          <a:latin typeface="Bookman Old Style" pitchFamily="1" panose="02020603050405020304"/>
                        </a:rPr>
                        <a:t>Granado Rico, María Ángeles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45720" marR="0" indent="0" algn="l">
                        <a:lnSpc>
                          <a:spcPts val="700"/>
                        </a:lnSpc>
                        <a:spcBef>
                          <a:spcPts val="0"/>
                        </a:spcBef>
                        <a:spcAft>
                          <a:spcPts val="0"/>
                        </a:spcAft>
                        <a:tabLst>
                          <a:tab algn="l" pos="548640"/>
                          <a:tab algn="r" pos="1965960"/>
                        </a:tabLst>
                      </a:pPr>
                      <a:r>
                        <a:rPr lang="es-ES" sz="600" spc="0">
                          <a:solidFill>
                            <a:srgbClr val="000000"/>
                          </a:solidFill>
                          <a:latin typeface="Bookman Old Style" pitchFamily="1" panose="02020603050405020304"/>
                        </a:rPr>
                        <a:t>Desarrollo </a:t>
                      </a:r>
                      <a:r>
                        <a:rPr lang="es-ES" sz="600" spc="0">
                          <a:solidFill>
                            <a:srgbClr val="000000"/>
                          </a:solidFill>
                          <a:latin typeface="Bookman Old Style" pitchFamily="1" panose="02020603050405020304"/>
                        </a:rPr>
                        <a:t>de metodologías </a:t>
                      </a:r>
                      <a:r>
                        <a:rPr lang="es-ES" sz="600" spc="0">
                          <a:solidFill>
                            <a:srgbClr val="000000"/>
                          </a:solidFill>
                          <a:latin typeface="Bookman Old Style" pitchFamily="1" panose="02020603050405020304"/>
                        </a:rPr>
                        <a:t>electroanalíticas </a:t>
                      </a:r>
                    </a:p>
                    <a:p>
                      <a:pPr marL="91440" marR="68580" indent="0" algn="just">
                        <a:lnSpc>
                          <a:spcPts val="700"/>
                        </a:lnSpc>
                        <a:spcBef>
                          <a:spcPts val="0"/>
                        </a:spcBef>
                        <a:spcAft>
                          <a:spcPts val="35"/>
                        </a:spcAft>
                      </a:pPr>
                      <a:r>
                        <a:rPr lang="es-ES" sz="600" spc="0">
                          <a:solidFill>
                            <a:srgbClr val="000000"/>
                          </a:solidFill>
                          <a:latin typeface="Bookman Old Style" pitchFamily="1" panose="02020603050405020304"/>
                        </a:rPr>
                        <a:t>para metales pesados basadas en electrodos im- presos modificados con bismuto. Aplicación a la monitorización de procesos de depuración con materiales carbonosos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805"/>
                        </a:spcAft>
                      </a:pPr>
                      <a:r>
                        <a:rPr lang="es-ES" sz="600" spc="0">
                          <a:solidFill>
                            <a:srgbClr val="000000"/>
                          </a:solidFill>
                          <a:latin typeface="Bookman Old Style" pitchFamily="1" panose="02020603050405020304"/>
                        </a:rPr>
                        <a:t>24/02/2012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425"/>
                        </a:spcAft>
                      </a:pPr>
                      <a:r>
                        <a:rPr lang="es-ES" sz="600" spc="20">
                          <a:solidFill>
                            <a:srgbClr val="000000"/>
                          </a:solidFill>
                          <a:latin typeface="Bookman Old Style" pitchFamily="1" panose="02020603050405020304"/>
                        </a:rPr>
                        <a:t>Gómez Serrano, Vicente; Pinilla Gil, Eduardo Con-suelo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380"/>
                        </a:spcAft>
                      </a:pPr>
                      <a:r>
                        <a:rPr lang="es-ES" sz="600" spc="0">
                          <a:solidFill>
                            <a:srgbClr val="000000"/>
                          </a:solidFill>
                          <a:latin typeface="Bookman Old Style" pitchFamily="1" panose="02020603050405020304"/>
                        </a:rPr>
                        <a:t>Sánchez Gutiérrez, Jorge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685"/>
                        </a:spcAft>
                      </a:pPr>
                      <a:r>
                        <a:rPr lang="es-ES" sz="600" spc="0">
                          <a:solidFill>
                            <a:srgbClr val="000000"/>
                          </a:solidFill>
                          <a:latin typeface="Bookman Old Style" pitchFamily="1" panose="02020603050405020304"/>
                        </a:rPr>
                        <a:t>Ajustes fisiológicos en aves limícolas migrato- rias ante retos osmóticos e inmunológicos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70"/>
                        </a:spcAft>
                      </a:pPr>
                      <a:r>
                        <a:rPr lang="es-ES" sz="600" spc="0">
                          <a:solidFill>
                            <a:srgbClr val="000000"/>
                          </a:solidFill>
                          <a:latin typeface="Bookman Old Style" pitchFamily="1" panose="02020603050405020304"/>
                        </a:rPr>
                        <a:t>23/03/2012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Masero Osorio, JoséAn-</a:t>
                      </a:r>
                      <a:r>
                        <a:rPr lang="es-ES" sz="100">
                          <a:solidFill>
                            <a:srgbClr val="000000"/>
                          </a:solidFill>
                          <a:latin typeface="Bookman Old Style" pitchFamily="1" panose="02020603050405020304"/>
                        </a:rPr>
                        <a:t> </a:t>
                      </a:r>
                    </a:p>
                    <a:p>
                      <a:pPr marL="91440" marR="0" indent="0" algn="l">
                        <a:lnSpc>
                          <a:spcPts val="700"/>
                        </a:lnSpc>
                        <a:spcBef>
                          <a:spcPts val="0"/>
                        </a:spcBef>
                        <a:spcAft>
                          <a:spcPts val="0"/>
                        </a:spcAft>
                        <a:tabLst>
                          <a:tab algn="l" pos="365760"/>
                          <a:tab algn="r" pos="1143000"/>
                        </a:tabLst>
                      </a:pPr>
                      <a:r>
                        <a:rPr lang="es-ES" sz="600" spc="0">
                          <a:solidFill>
                            <a:srgbClr val="000000"/>
                          </a:solidFill>
                          <a:latin typeface="Bookman Old Style" pitchFamily="1" panose="02020603050405020304"/>
                        </a:rPr>
                        <a:t>tonio; </a:t>
                      </a:r>
                      <a:r>
                        <a:rPr lang="es-ES" sz="600" spc="0">
                          <a:solidFill>
                            <a:srgbClr val="000000"/>
                          </a:solidFill>
                          <a:latin typeface="Bookman Old Style" pitchFamily="1" panose="02020603050405020304"/>
                        </a:rPr>
                        <a:t>Sánchez </a:t>
                      </a:r>
                      <a:r>
                        <a:rPr lang="es-ES" sz="600" spc="0">
                          <a:solidFill>
                            <a:srgbClr val="000000"/>
                          </a:solidFill>
                          <a:latin typeface="Bookman Old Style" pitchFamily="1" panose="02020603050405020304"/>
                        </a:rPr>
                        <a:t>Guzmán, </a:t>
                      </a:r>
                      <a:br/>
                      <a:r>
                        <a:rPr lang="es-ES" sz="600" spc="0">
                          <a:solidFill>
                            <a:srgbClr val="000000"/>
                          </a:solidFill>
                          <a:latin typeface="Bookman Old Style" pitchFamily="1" panose="02020603050405020304"/>
                        </a:rPr>
                        <a:t>Juan Manuel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5570" marR="0" indent="0" algn="l">
                        <a:lnSpc>
                          <a:spcPts val="700"/>
                        </a:lnSpc>
                        <a:spcBef>
                          <a:spcPts val="155"/>
                        </a:spcBef>
                        <a:spcAft>
                          <a:spcPts val="2095"/>
                        </a:spcAft>
                      </a:pPr>
                      <a:r>
                        <a:rPr lang="es-ES" sz="600" spc="0">
                          <a:solidFill>
                            <a:srgbClr val="000000"/>
                          </a:solidFill>
                          <a:latin typeface="Bookman Old Style" pitchFamily="1" panose="02020603050405020304"/>
                        </a:rPr>
                        <a:t>Hortigón Vinagre, María Pura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25">
                          <a:solidFill>
                            <a:srgbClr val="000000"/>
                          </a:solidFill>
                          <a:latin typeface="Bookman Old Style" pitchFamily="1" panose="02020603050405020304"/>
                        </a:rPr>
                        <a:t>Muerte celular en cardiomiocitos tras exposi- ción al producto de peroxidación lipídica 4-hidroxi-2-nonenal. Desregulación del transpor-</a:t>
                      </a:r>
                      <a:r>
                        <a:rPr lang="es-ES" sz="600" spc="25">
                          <a:solidFill>
                            <a:srgbClr val="000000"/>
                          </a:solidFill>
                          <a:latin typeface="Bookman Old Style" pitchFamily="1" panose="02020603050405020304"/>
                        </a:rPr>
                        <a:t>te de calcio en retículo sarcoplásmico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2085"/>
                        </a:spcAft>
                      </a:pPr>
                      <a:r>
                        <a:rPr lang="es-ES" sz="600" spc="0">
                          <a:solidFill>
                            <a:srgbClr val="000000"/>
                          </a:solidFill>
                          <a:latin typeface="Bookman Old Style" pitchFamily="1" panose="02020603050405020304"/>
                        </a:rPr>
                        <a:t>30/03/2012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155"/>
                        </a:spcBef>
                        <a:spcAft>
                          <a:spcPts val="2095"/>
                        </a:spcAft>
                      </a:pPr>
                      <a:r>
                        <a:rPr lang="es-ES" sz="600" spc="0">
                          <a:solidFill>
                            <a:srgbClr val="000000"/>
                          </a:solidFill>
                          <a:latin typeface="Bookman Old Style" pitchFamily="1" panose="02020603050405020304"/>
                        </a:rPr>
                        <a:t>Henao Dávila, Fernando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25"/>
                        </a:spcAft>
                      </a:pPr>
                      <a:r>
                        <a:rPr lang="es-ES" sz="600" spc="0">
                          <a:solidFill>
                            <a:srgbClr val="000000"/>
                          </a:solidFill>
                          <a:latin typeface="Bookman Old Style" pitchFamily="1" panose="02020603050405020304"/>
                        </a:rPr>
                        <a:t>Perianes Carrasco, Mario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30">
                          <a:solidFill>
                            <a:srgbClr val="000000"/>
                          </a:solidFill>
                          <a:latin typeface="Bookman Old Style" pitchFamily="1" panose="02020603050405020304"/>
                        </a:rPr>
                        <a:t>Evaluación de la calidad embrionaria median- te un ensayo de unión egf y su utilidad en la mejora de los medios de cultivo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30/03/2012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20">
                          <a:solidFill>
                            <a:srgbClr val="000000"/>
                          </a:solidFill>
                          <a:latin typeface="Bookman Old Style" pitchFamily="1" panose="02020603050405020304"/>
                        </a:rPr>
                        <a:t>González Carrera, Ernes-to; Álvarez Miguel, Ignacio Santiago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155"/>
                        </a:spcBef>
                        <a:spcAft>
                          <a:spcPts val="1425"/>
                        </a:spcAft>
                      </a:pPr>
                      <a:r>
                        <a:rPr lang="es-ES" sz="600" spc="0">
                          <a:solidFill>
                            <a:srgbClr val="000000"/>
                          </a:solidFill>
                          <a:latin typeface="Bookman Old Style" pitchFamily="1" panose="02020603050405020304"/>
                        </a:rPr>
                        <a:t>Gutiérrez Pérez, Cristina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730"/>
                        </a:spcAft>
                      </a:pPr>
                      <a:r>
                        <a:rPr lang="es-ES" sz="600" spc="0">
                          <a:solidFill>
                            <a:srgbClr val="000000"/>
                          </a:solidFill>
                          <a:latin typeface="Bookman Old Style" pitchFamily="1" panose="02020603050405020304"/>
                        </a:rPr>
                        <a:t>Procesos de ramificación bisexuales en un con- texto genético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415"/>
                        </a:spcAft>
                      </a:pPr>
                      <a:r>
                        <a:rPr lang="es-ES" sz="600" spc="0">
                          <a:solidFill>
                            <a:srgbClr val="000000"/>
                          </a:solidFill>
                          <a:latin typeface="Bookman Old Style" pitchFamily="1" panose="02020603050405020304"/>
                        </a:rPr>
                        <a:t>11/04/2012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35"/>
                        </a:spcAft>
                      </a:pPr>
                      <a:r>
                        <a:rPr lang="es-ES" sz="600" spc="45">
                          <a:solidFill>
                            <a:srgbClr val="000000"/>
                          </a:solidFill>
                          <a:latin typeface="Bookman Old Style" pitchFamily="1" panose="02020603050405020304"/>
                        </a:rPr>
                        <a:t>Martínez Quintana, Rodri-go; González Velasco, Mi-</a:t>
                      </a:r>
                      <a:r>
                        <a:rPr lang="es-ES" sz="600" spc="45">
                          <a:solidFill>
                            <a:srgbClr val="000000"/>
                          </a:solidFill>
                          <a:latin typeface="Bookman Old Style" pitchFamily="1" panose="02020603050405020304"/>
                        </a:rPr>
                        <a:t>guel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6055">
                <a:tc>
                  <a:txBody>
                    <a:bodyPr vert="horz" anchor="t"/>
                    <a:lstStyle/>
                    <a:p>
                      <a:pPr marL="115570" marR="0" indent="0" algn="l">
                        <a:lnSpc>
                          <a:spcPts val="700"/>
                        </a:lnSpc>
                        <a:spcBef>
                          <a:spcPts val="0"/>
                        </a:spcBef>
                        <a:spcAft>
                          <a:spcPts val="585"/>
                        </a:spcAft>
                      </a:pPr>
                      <a:r>
                        <a:rPr lang="es-ES" sz="600" spc="0">
                          <a:solidFill>
                            <a:srgbClr val="000000"/>
                          </a:solidFill>
                          <a:latin typeface="Bookman Old Style" pitchFamily="1" panose="02020603050405020304"/>
                        </a:rPr>
                        <a:t>Calvo Magro, Patricia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Microencapsulación de aceites naturales: opti- mización, estabilidad y aplicaciones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75"/>
                        </a:spcAft>
                      </a:pPr>
                      <a:r>
                        <a:rPr lang="es-ES" sz="600" spc="0">
                          <a:solidFill>
                            <a:srgbClr val="000000"/>
                          </a:solidFill>
                          <a:latin typeface="Bookman Old Style" pitchFamily="1" panose="02020603050405020304"/>
                        </a:rPr>
                        <a:t>11/05/2012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0">
                          <a:solidFill>
                            <a:srgbClr val="000000"/>
                          </a:solidFill>
                          <a:latin typeface="Bookman Old Style" pitchFamily="1" panose="02020603050405020304"/>
                        </a:rPr>
                        <a:t>Espinosa Mansilla, Anun-ciación; Lozano Ruiz, M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9177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48640"/>
                          <a:tab algn="r" pos="1143000"/>
                        </a:tabLst>
                      </a:pPr>
                      <a:r>
                        <a:rPr lang="es-ES" sz="600" spc="0">
                          <a:solidFill>
                            <a:srgbClr val="000000"/>
                          </a:solidFill>
                          <a:latin typeface="Bookman Old Style" pitchFamily="1" panose="02020603050405020304"/>
                        </a:rPr>
                        <a:t>Mercedes; </a:t>
                      </a:r>
                      <a:r>
                        <a:rPr lang="es-ES" sz="600" spc="0">
                          <a:solidFill>
                            <a:srgbClr val="000000"/>
                          </a:solidFill>
                          <a:latin typeface="Bookman Old Style" pitchFamily="1" panose="02020603050405020304"/>
                        </a:rPr>
                        <a:t>González </a:t>
                      </a:r>
                      <a:r>
                        <a:rPr lang="es-ES" sz="600" spc="0">
                          <a:solidFill>
                            <a:srgbClr val="000000"/>
                          </a:solidFill>
                          <a:latin typeface="Bookman Old Style" pitchFamily="1" panose="02020603050405020304"/>
                        </a:rPr>
                        <a:t>Gó-</a:t>
                      </a:r>
                      <a:r>
                        <a:rPr lang="es-ES" sz="100">
                          <a:solidFill>
                            <a:srgbClr val="000000"/>
                          </a:solidFill>
                          <a:latin typeface="Bookman Old Style" pitchFamily="1" panose="02020603050405020304"/>
                        </a:rPr>
                        <a:t> </a:t>
                      </a:r>
                    </a:p>
                    <a:p>
                      <a:pPr marL="91440" marR="0" indent="0" algn="l">
                        <a:lnSpc>
                          <a:spcPts val="700"/>
                        </a:lnSpc>
                        <a:spcBef>
                          <a:spcPts val="0"/>
                        </a:spcBef>
                        <a:spcAft>
                          <a:spcPts val="10"/>
                        </a:spcAft>
                      </a:pPr>
                      <a:r>
                        <a:rPr lang="es-ES" sz="600" spc="0">
                          <a:solidFill>
                            <a:srgbClr val="000000"/>
                          </a:solidFill>
                          <a:latin typeface="Bookman Old Style" pitchFamily="1" panose="02020603050405020304"/>
                        </a:rPr>
                        <a:t>mez, David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10"/>
                        </a:spcAft>
                      </a:pPr>
                      <a:r>
                        <a:rPr lang="es-ES" sz="600" spc="0">
                          <a:solidFill>
                            <a:srgbClr val="000000"/>
                          </a:solidFill>
                          <a:latin typeface="Bookman Old Style" pitchFamily="1" panose="02020603050405020304"/>
                        </a:rPr>
                        <a:t>Encinas Bogeat, Ángel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Utilización de carbón activado y titania en la ozonación fotocatalítica de contaminantes emergentes del agua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390"/>
                        </a:spcAft>
                      </a:pPr>
                      <a:r>
                        <a:rPr lang="es-ES" sz="600" spc="0">
                          <a:solidFill>
                            <a:srgbClr val="000000"/>
                          </a:solidFill>
                          <a:latin typeface="Bookman Old Style" pitchFamily="1" panose="02020603050405020304"/>
                        </a:rPr>
                        <a:t>18/05/2012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55"/>
                        </a:spcBef>
                        <a:spcAft>
                          <a:spcPts val="0"/>
                        </a:spcAft>
                        <a:tabLst>
                          <a:tab algn="l" pos="365760"/>
                          <a:tab algn="r" pos="1143000"/>
                        </a:tabLst>
                      </a:pPr>
                      <a:r>
                        <a:rPr lang="es-ES" sz="600" spc="0">
                          <a:solidFill>
                            <a:srgbClr val="000000"/>
                          </a:solidFill>
                          <a:latin typeface="Bookman Old Style" pitchFamily="1" panose="02020603050405020304"/>
                        </a:rPr>
                        <a:t>Rivas </a:t>
                      </a:r>
                      <a:r>
                        <a:rPr lang="es-ES" sz="600" spc="0">
                          <a:solidFill>
                            <a:srgbClr val="000000"/>
                          </a:solidFill>
                          <a:latin typeface="Bookman Old Style" pitchFamily="1" panose="02020603050405020304"/>
                        </a:rPr>
                        <a:t>Toledo, </a:t>
                      </a:r>
                      <a:r>
                        <a:rPr lang="es-ES" sz="600" spc="0">
                          <a:solidFill>
                            <a:srgbClr val="000000"/>
                          </a:solidFill>
                          <a:latin typeface="Bookman Old Style" pitchFamily="1" panose="02020603050405020304"/>
                        </a:rPr>
                        <a:t>Francisco </a:t>
                      </a:r>
                    </a:p>
                    <a:p>
                      <a:pPr marL="91440" marR="0" indent="0" algn="l">
                        <a:lnSpc>
                          <a:spcPts val="700"/>
                        </a:lnSpc>
                        <a:spcBef>
                          <a:spcPts val="0"/>
                        </a:spcBef>
                        <a:spcAft>
                          <a:spcPts val="10"/>
                        </a:spcAft>
                        <a:tabLst>
                          <a:tab algn="l" pos="411480"/>
                          <a:tab algn="r" pos="1143000"/>
                        </a:tabLst>
                      </a:pPr>
                      <a:r>
                        <a:rPr lang="es-ES" sz="600" spc="0">
                          <a:solidFill>
                            <a:srgbClr val="000000"/>
                          </a:solidFill>
                          <a:latin typeface="Bookman Old Style" pitchFamily="1" panose="02020603050405020304"/>
                        </a:rPr>
                        <a:t>Javier; </a:t>
                      </a:r>
                      <a:r>
                        <a:rPr lang="es-ES" sz="600" spc="0">
                          <a:solidFill>
                            <a:srgbClr val="000000"/>
                          </a:solidFill>
                          <a:latin typeface="Bookman Old Style" pitchFamily="1" panose="02020603050405020304"/>
                        </a:rPr>
                        <a:t>Beltrán </a:t>
                      </a:r>
                      <a:r>
                        <a:rPr lang="es-ES" sz="600" spc="0">
                          <a:solidFill>
                            <a:srgbClr val="000000"/>
                          </a:solidFill>
                          <a:latin typeface="Bookman Old Style" pitchFamily="1" panose="02020603050405020304"/>
                        </a:rPr>
                        <a:t>Novillo, </a:t>
                      </a:r>
                      <a:br/>
                      <a:r>
                        <a:rPr lang="es-ES" sz="600" spc="0">
                          <a:solidFill>
                            <a:srgbClr val="000000"/>
                          </a:solidFill>
                          <a:latin typeface="Bookman Old Style" pitchFamily="1" panose="02020603050405020304"/>
                        </a:rPr>
                        <a:t>Fernando Juan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25"/>
                        </a:spcAft>
                      </a:pPr>
                      <a:r>
                        <a:rPr lang="es-ES" sz="600" spc="0">
                          <a:solidFill>
                            <a:srgbClr val="000000"/>
                          </a:solidFill>
                          <a:latin typeface="Bookman Old Style" pitchFamily="1" panose="02020603050405020304"/>
                        </a:rPr>
                        <a:t>Olivera Santa–Catalina, Marta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730"/>
                        </a:spcAft>
                      </a:pPr>
                      <a:r>
                        <a:rPr lang="es-ES" sz="600" spc="0">
                          <a:solidFill>
                            <a:srgbClr val="000000"/>
                          </a:solidFill>
                          <a:latin typeface="Bookman Old Style" pitchFamily="1" panose="02020603050405020304"/>
                        </a:rPr>
                        <a:t>Regulación postraduccional de la proteína tau en respuesta a estrés hiperosmótico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15/06/2012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Lorenzo </a:t>
                      </a:r>
                      <a:r>
                        <a:rPr lang="es-ES" sz="600" spc="0">
                          <a:solidFill>
                            <a:srgbClr val="000000"/>
                          </a:solidFill>
                          <a:latin typeface="Bookman Old Style" pitchFamily="1" panose="02020603050405020304"/>
                        </a:rPr>
                        <a:t>Benayas, </a:t>
                      </a:r>
                      <a:r>
                        <a:rPr lang="es-ES" sz="600" spc="0">
                          <a:solidFill>
                            <a:srgbClr val="000000"/>
                          </a:solidFill>
                          <a:latin typeface="Bookman Old Style" pitchFamily="1" panose="02020603050405020304"/>
                        </a:rPr>
                        <a:t>María </a:t>
                      </a:r>
                    </a:p>
                    <a:p>
                      <a:pPr marL="91440" marR="0" indent="0" algn="l">
                        <a:lnSpc>
                          <a:spcPts val="700"/>
                        </a:lnSpc>
                        <a:spcBef>
                          <a:spcPts val="0"/>
                        </a:spcBef>
                        <a:spcAft>
                          <a:spcPts val="35"/>
                        </a:spcAft>
                      </a:pPr>
                      <a:r>
                        <a:rPr lang="es-ES" sz="600" spc="0">
                          <a:solidFill>
                            <a:srgbClr val="000000"/>
                          </a:solidFill>
                          <a:latin typeface="Bookman Old Style" pitchFamily="1" panose="02020603050405020304"/>
                        </a:rPr>
                        <a:t>Jesús; Centeno Velázquez, Francisco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5570" marR="0" indent="0" algn="l">
                        <a:lnSpc>
                          <a:spcPts val="700"/>
                        </a:lnSpc>
                        <a:spcBef>
                          <a:spcPts val="0"/>
                        </a:spcBef>
                        <a:spcAft>
                          <a:spcPts val="2075"/>
                        </a:spcAft>
                      </a:pPr>
                      <a:r>
                        <a:rPr lang="es-ES" sz="600" spc="0">
                          <a:solidFill>
                            <a:srgbClr val="000000"/>
                          </a:solidFill>
                          <a:latin typeface="Bookman Old Style" pitchFamily="1" panose="02020603050405020304"/>
                        </a:rPr>
                        <a:t>Matías Prieto,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r">
                        <a:lnSpc>
                          <a:spcPts val="400"/>
                        </a:lnSpc>
                        <a:spcBef>
                          <a:spcPts val="0"/>
                        </a:spcBef>
                        <a:spcAft>
                          <a:spcPts val="0"/>
                        </a:spcAft>
                      </a:pPr>
                      <a:r>
                        <a:rPr lang="es-ES" sz="600" spc="0">
                          <a:solidFill>
                            <a:srgbClr val="000000"/>
                          </a:solidFill>
                          <a:latin typeface="Bookman Old Style" pitchFamily="1" panose="02020603050405020304"/>
                        </a:rPr>
                        <a:t>Estudio del cultivo de la pataca (</a:t>
                      </a:r>
                      <a:r>
                        <a:rPr lang="es-ES" sz="600" i="1" spc="0">
                          <a:solidFill>
                            <a:srgbClr val="000000"/>
                          </a:solidFill>
                          <a:latin typeface="Bookman Old Style" pitchFamily="1" panose="02020603050405020304"/>
                        </a:rPr>
                        <a:t>helianthus tu- berosus </a:t>
                      </a:r>
                      <a:r>
                        <a:rPr lang="es-ES" sz="600" spc="0">
                          <a:solidFill>
                            <a:srgbClr val="000000"/>
                          </a:solidFill>
                          <a:latin typeface="Bookman Old Style" pitchFamily="1" panose="02020603050405020304"/>
                        </a:rPr>
                        <a:t>l.) Y de su conversión en bioetanol para obtención de un biocarburante con criterios de sostenibilidad </a:t>
                      </a:r>
                    </a:p>
                    <a:p>
                      <a:pPr marL="45720" marR="0" indent="0" algn="l">
                        <a:lnSpc>
                          <a:spcPts val="200"/>
                        </a:lnSpc>
                        <a:spcBef>
                          <a:spcPts val="0"/>
                        </a:spcBef>
                        <a:spcAft>
                          <a:spcPts val="810"/>
                        </a:spcAft>
                      </a:pPr>
                      <a:r>
                        <a:rPr lang="es-ES" sz="600" spc="0">
                          <a:solidFill>
                            <a:srgbClr val="000000"/>
                          </a:solidFill>
                          <a:latin typeface="Bookman Old Style" pitchFamily="1" panose="02020603050405020304"/>
                        </a:rPr>
                        <a:t>mo; Encinar Martín, Joséla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2060"/>
                        </a:spcAft>
                      </a:pPr>
                      <a:r>
                        <a:rPr lang="es-ES" sz="600" spc="0">
                          <a:solidFill>
                            <a:srgbClr val="000000"/>
                          </a:solidFill>
                          <a:latin typeface="Bookman Old Style" pitchFamily="1" panose="02020603050405020304"/>
                        </a:rPr>
                        <a:t>25/06/2012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González </a:t>
                      </a:r>
                      <a:r>
                        <a:rPr lang="es-ES" sz="600" spc="0">
                          <a:solidFill>
                            <a:srgbClr val="000000"/>
                          </a:solidFill>
                          <a:latin typeface="Bookman Old Style" pitchFamily="1" panose="02020603050405020304"/>
                        </a:rPr>
                        <a:t>Cortés, </a:t>
                      </a:r>
                      <a:r>
                        <a:rPr lang="es-ES" sz="600" spc="0">
                          <a:solidFill>
                            <a:srgbClr val="000000"/>
                          </a:solidFill>
                          <a:latin typeface="Bookman Old Style" pitchFamily="1" panose="02020603050405020304"/>
                        </a:rPr>
                        <a:t>Jeróni-</a:t>
                      </a:r>
                      <a:r>
                        <a:rPr lang="es-ES" sz="100">
                          <a:solidFill>
                            <a:srgbClr val="000000"/>
                          </a:solidFill>
                          <a:latin typeface="Bookman Old Style" pitchFamily="1" panose="02020603050405020304"/>
                        </a:rPr>
                        <a:t> </a:t>
                      </a:r>
                    </a:p>
                    <a:p>
                      <a:pPr marL="91440" marR="0" indent="0" algn="l">
                        <a:lnSpc>
                          <a:spcPts val="700"/>
                        </a:lnSpc>
                        <a:spcBef>
                          <a:spcPts val="695"/>
                        </a:spcBef>
                        <a:spcAft>
                          <a:spcPts val="680"/>
                        </a:spcAft>
                      </a:pPr>
                      <a:r>
                        <a:rPr lang="es-ES" sz="600" spc="0">
                          <a:solidFill>
                            <a:srgbClr val="000000"/>
                          </a:solidFill>
                          <a:latin typeface="Bookman Old Style" pitchFamily="1" panose="02020603050405020304"/>
                        </a:rPr>
                        <a:t>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5570" marR="0" indent="0" algn="l">
                        <a:lnSpc>
                          <a:spcPts val="700"/>
                        </a:lnSpc>
                        <a:spcBef>
                          <a:spcPts val="0"/>
                        </a:spcBef>
                        <a:spcAft>
                          <a:spcPts val="2120"/>
                        </a:spcAft>
                      </a:pPr>
                      <a:r>
                        <a:rPr lang="es-ES" sz="600" spc="0">
                          <a:solidFill>
                            <a:srgbClr val="000000"/>
                          </a:solidFill>
                          <a:latin typeface="Bookman Old Style" pitchFamily="1" panose="02020603050405020304"/>
                        </a:rPr>
                        <a:t>Martínez Vicente, Gloria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0"/>
                        </a:spcBef>
                        <a:spcAft>
                          <a:spcPts val="35"/>
                        </a:spcAft>
                      </a:pPr>
                      <a:r>
                        <a:rPr lang="es-ES" sz="600" spc="20">
                          <a:solidFill>
                            <a:srgbClr val="000000"/>
                          </a:solidFill>
                          <a:latin typeface="Bookman Old Style" pitchFamily="1" panose="02020603050405020304"/>
                        </a:rPr>
                        <a:t>Obtención de biodiesel por transesterificación de aceites vegetales. Nuevos métodos de sínte- sis. Catálisis heterogénea. Radiación microon- das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20/07/2012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0" indent="0" algn="l">
                        <a:lnSpc>
                          <a:spcPts val="700"/>
                        </a:lnSpc>
                        <a:spcBef>
                          <a:spcPts val="0"/>
                        </a:spcBef>
                        <a:spcAft>
                          <a:spcPts val="730"/>
                        </a:spcAft>
                      </a:pPr>
                      <a:r>
                        <a:rPr lang="es-ES" sz="600" spc="60">
                          <a:solidFill>
                            <a:srgbClr val="000000"/>
                          </a:solidFill>
                          <a:latin typeface="Bookman Old Style" pitchFamily="1" panose="02020603050405020304"/>
                        </a:rPr>
                        <a:t>González González, Juan Félix; Encinar Martín, Jo-séMaría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1920">
                <a:tc gridSpan="4">
                  <a:txBody>
                    <a:bodyPr vert="horz" anchor="t"/>
                    <a:lstStyle/>
                    <a:p>
                      <a:pPr marL="3887470" marR="0" indent="0" algn="l">
                        <a:lnSpc>
                          <a:spcPts val="900"/>
                        </a:lnSpc>
                        <a:spcBef>
                          <a:spcPts val="0"/>
                        </a:spcBef>
                        <a:spcAft>
                          <a:spcPts val="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26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l" pos="3474720"/>
              </a:tabLst>
            </a:pPr>
            <a:r>
              <a:rPr lang="es-ES" sz="1050" spc="5">
                <a:solidFill>
                  <a:srgbClr val="000000"/>
                </a:solidFill>
                <a:latin typeface="Arial" pitchFamily="2" panose="02020603050405020304"/>
              </a:rPr>
              <a:t>236 </a:t>
            </a:r>
            <a:r>
              <a:rPr lang="es-ES" sz="1150" spc="5">
                <a:solidFill>
                  <a:srgbClr val="000000"/>
                </a:solidFill>
                <a:latin typeface="Bookman Old Style" pitchFamily="1" panose="02020603050405020304"/>
              </a:rPr>
              <a:t>6.2. Estudiantes egresados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4572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304800">
                <a:tc>
                  <a:txBody>
                    <a:bodyPr vert="horz" anchor="t"/>
                    <a:lstStyle/>
                    <a:p>
                      <a:pPr marL="113030" marR="0" indent="0" algn="l">
                        <a:lnSpc>
                          <a:spcPts val="700"/>
                        </a:lnSpc>
                        <a:spcBef>
                          <a:spcPts val="245"/>
                        </a:spcBef>
                        <a:spcAft>
                          <a:spcPts val="1380"/>
                        </a:spcAft>
                      </a:pPr>
                      <a:r>
                        <a:rPr lang="es-ES" sz="600" spc="0">
                          <a:solidFill>
                            <a:srgbClr val="000000"/>
                          </a:solidFill>
                          <a:latin typeface="Bookman Old Style" pitchFamily="1" panose="02020603050405020304"/>
                        </a:rPr>
                        <a:t>García Bernáldez, Juan Cruz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91440" marR="68580" indent="0" algn="l">
                        <a:lnSpc>
                          <a:spcPts val="400"/>
                        </a:lnSpc>
                        <a:spcBef>
                          <a:spcPts val="225"/>
                        </a:spcBef>
                        <a:spcAft>
                          <a:spcPts val="0"/>
                        </a:spcAft>
                      </a:pPr>
                      <a:r>
                        <a:rPr lang="es-ES" sz="600" spc="0">
                          <a:solidFill>
                            <a:srgbClr val="000000"/>
                          </a:solidFill>
                          <a:latin typeface="Bookman Old Style" pitchFamily="1" panose="02020603050405020304"/>
                        </a:rPr>
                        <a:t>Variabilidad espacio-temporal de la comunidad aves de las charcas del canal de riegos del embalse de valdecañas </a:t>
                      </a:r>
                    </a:p>
                    <a:p>
                      <a:pPr marL="91440" marR="0" indent="0" algn="l">
                        <a:lnSpc>
                          <a:spcPts val="200"/>
                        </a:lnSpc>
                        <a:spcBef>
                          <a:spcPts val="0"/>
                        </a:spcBef>
                        <a:spcAft>
                          <a:spcPts val="815"/>
                        </a:spcAft>
                        <a:tabLst>
                          <a:tab algn="l" pos="3200400"/>
                          <a:tab algn="r" pos="3794760"/>
                        </a:tabLst>
                      </a:pPr>
                      <a:r>
                        <a:rPr lang="es-ES" sz="600" spc="-575">
                          <a:solidFill>
                            <a:srgbClr val="000000"/>
                          </a:solidFill>
                          <a:latin typeface="Bookman Old Style" pitchFamily="1" panose="02020603050405020304"/>
                        </a:rPr>
                        <a:t>Escudero </a:t>
                      </a:r>
                      <a:r>
                        <a:rPr lang="es-ES" sz="600" spc="-575">
                          <a:solidFill>
                            <a:srgbClr val="000000"/>
                          </a:solidFill>
                          <a:latin typeface="Bookman Old Style" pitchFamily="1" panose="02020603050405020304"/>
                        </a:rPr>
                        <a:t>García, </a:t>
                      </a:r>
                      <a:r>
                        <a:rPr lang="es-ES" sz="600" spc="-575">
                          <a:solidFill>
                            <a:srgbClr val="000000"/>
                          </a:solidFill>
                          <a:latin typeface="Bookman Old Style" pitchFamily="1" panose="02020603050405020304"/>
                        </a:rPr>
                        <a:t>Joséde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60"/>
                        </a:spcBef>
                        <a:spcAft>
                          <a:spcPts val="1365"/>
                        </a:spcAft>
                      </a:pPr>
                      <a:r>
                        <a:rPr lang="es-ES" sz="600" spc="0">
                          <a:solidFill>
                            <a:srgbClr val="000000"/>
                          </a:solidFill>
                          <a:latin typeface="Bookman Old Style" pitchFamily="1" panose="02020603050405020304"/>
                        </a:rPr>
                        <a:t>14/09/2012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79375" marR="0" indent="0" algn="l">
                        <a:lnSpc>
                          <a:spcPts val="700"/>
                        </a:lnSpc>
                        <a:spcBef>
                          <a:spcPts val="940"/>
                        </a:spcBef>
                        <a:spcAft>
                          <a:spcPts val="685"/>
                        </a:spcAft>
                      </a:pPr>
                      <a:r>
                        <a:rPr lang="es-ES" sz="600" spc="0">
                          <a:solidFill>
                            <a:srgbClr val="000000"/>
                          </a:solidFill>
                          <a:latin typeface="Bookman Old Style" pitchFamily="1" panose="02020603050405020304"/>
                        </a:rPr>
                        <a:t>Carlos </a:t>
                      </a:r>
                    </a:p>
                  </a:txBody>
                  <a:tcPr anchor="ctr"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381000">
                <a:tc>
                  <a:txBody>
                    <a:bodyPr vert="horz" anchor="t"/>
                    <a:lstStyle/>
                    <a:p>
                      <a:pPr marL="113030" marR="0" indent="0" algn="l">
                        <a:lnSpc>
                          <a:spcPts val="700"/>
                        </a:lnSpc>
                        <a:spcBef>
                          <a:spcPts val="0"/>
                        </a:spcBef>
                        <a:spcAft>
                          <a:spcPts val="2100"/>
                        </a:spcAft>
                      </a:pPr>
                      <a:r>
                        <a:rPr lang="es-ES" sz="600" spc="0">
                          <a:solidFill>
                            <a:srgbClr val="000000"/>
                          </a:solidFill>
                          <a:latin typeface="Bookman Old Style" pitchFamily="1" panose="02020603050405020304"/>
                        </a:rPr>
                        <a:t>Idriss Bah, Ahmedou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
                        </a:spcAft>
                      </a:pPr>
                      <a:r>
                        <a:rPr lang="es-ES" sz="600" spc="0">
                          <a:solidFill>
                            <a:srgbClr val="000000"/>
                          </a:solidFill>
                          <a:latin typeface="Bookman Old Style" pitchFamily="1" panose="02020603050405020304"/>
                        </a:rPr>
                        <a:t>Preparacio´n y caracterizacio´n de carbo´n acti- vado a partir de residuos de biomasa y su uti- lizacio´n en tratamientos de descontaminacio´n del agua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2090"/>
                        </a:spcAft>
                      </a:pPr>
                      <a:r>
                        <a:rPr lang="es-ES" sz="600" spc="0">
                          <a:solidFill>
                            <a:srgbClr val="000000"/>
                          </a:solidFill>
                          <a:latin typeface="Bookman Old Style" pitchFamily="1" panose="02020603050405020304"/>
                        </a:rPr>
                        <a:t>27/09/2012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Cuerda Correa, </a:t>
                      </a:r>
                      <a:r>
                        <a:rPr lang="es-ES" sz="600" spc="0">
                          <a:solidFill>
                            <a:srgbClr val="000000"/>
                          </a:solidFill>
                          <a:latin typeface="Bookman Old Style" pitchFamily="1" panose="02020603050405020304"/>
                        </a:rPr>
                        <a:t>Eduardo </a:t>
                      </a:r>
                    </a:p>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Manuel; </a:t>
                      </a:r>
                      <a:r>
                        <a:rPr lang="es-ES" sz="600" spc="0">
                          <a:solidFill>
                            <a:srgbClr val="000000"/>
                          </a:solidFill>
                          <a:latin typeface="Bookman Old Style" pitchFamily="1" panose="02020603050405020304"/>
                        </a:rPr>
                        <a:t>Go´mez Serrano, </a:t>
                      </a:r>
                    </a:p>
                    <a:p>
                      <a:pPr marL="91440" marR="0" indent="0" algn="l">
                        <a:lnSpc>
                          <a:spcPts val="700"/>
                        </a:lnSpc>
                        <a:spcBef>
                          <a:spcPts val="0"/>
                        </a:spcBef>
                        <a:spcAft>
                          <a:spcPts val="710"/>
                        </a:spcAft>
                      </a:pPr>
                      <a:r>
                        <a:rPr lang="es-ES" sz="600" spc="0">
                          <a:solidFill>
                            <a:srgbClr val="000000"/>
                          </a:solidFill>
                          <a:latin typeface="Bookman Old Style" pitchFamily="1" panose="02020603050405020304"/>
                        </a:rPr>
                        <a:t>Vicente; Stitou , Mostafa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3030" marR="0" indent="0" algn="l">
                        <a:lnSpc>
                          <a:spcPts val="700"/>
                        </a:lnSpc>
                        <a:spcBef>
                          <a:spcPts val="0"/>
                        </a:spcBef>
                        <a:spcAft>
                          <a:spcPts val="2075"/>
                        </a:spcAft>
                      </a:pPr>
                      <a:r>
                        <a:rPr lang="es-ES" sz="600" spc="0">
                          <a:solidFill>
                            <a:srgbClr val="000000"/>
                          </a:solidFill>
                          <a:latin typeface="Bookman Old Style" pitchFamily="1" panose="02020603050405020304"/>
                        </a:rPr>
                        <a:t>Pacha Olivenza, Miguel Angel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85"/>
                        </a:spcAft>
                      </a:pPr>
                      <a:r>
                        <a:rPr lang="es-ES" sz="600" spc="0">
                          <a:solidFill>
                            <a:srgbClr val="000000"/>
                          </a:solidFill>
                          <a:latin typeface="Bookman Old Style" pitchFamily="1" panose="02020603050405020304"/>
                        </a:rPr>
                        <a:t>Caracterizacio´n y respuesta antibacteriana de las superficies de biomaterial ti6al4v sometido a diferentes modificaciones físicas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60"/>
                        </a:spcAft>
                      </a:pPr>
                      <a:r>
                        <a:rPr lang="es-ES" sz="600" spc="0">
                          <a:solidFill>
                            <a:srgbClr val="000000"/>
                          </a:solidFill>
                          <a:latin typeface="Bookman Old Style" pitchFamily="1" panose="02020603050405020304"/>
                        </a:rPr>
                        <a:t>03/10/2012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30">
                          <a:solidFill>
                            <a:srgbClr val="000000"/>
                          </a:solidFill>
                          <a:latin typeface="Bookman Old Style" pitchFamily="1" panose="02020603050405020304"/>
                        </a:rPr>
                        <a:t>Gallardo Moreno, Ampa-ro María; González Mar-</a:t>
                      </a:r>
                      <a:r>
                        <a:rPr lang="es-ES" sz="600" spc="30">
                          <a:solidFill>
                            <a:srgbClr val="000000"/>
                          </a:solidFill>
                          <a:latin typeface="Bookman Old Style" pitchFamily="1" panose="02020603050405020304"/>
                        </a:rPr>
                        <a:t>tín, María Luisa; Pérez Gi-raldo, Ciro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4470">
                <a:tc>
                  <a:txBody>
                    <a:bodyPr vert="horz" anchor="t"/>
                    <a:lstStyle/>
                    <a:p>
                      <a:pPr marL="113030" marR="0" indent="0" algn="l">
                        <a:lnSpc>
                          <a:spcPts val="700"/>
                        </a:lnSpc>
                        <a:spcBef>
                          <a:spcPts val="0"/>
                        </a:spcBef>
                        <a:spcAft>
                          <a:spcPts val="730"/>
                        </a:spcAft>
                      </a:pPr>
                      <a:r>
                        <a:rPr lang="es-ES" sz="600" spc="0">
                          <a:solidFill>
                            <a:srgbClr val="000000"/>
                          </a:solidFill>
                          <a:latin typeface="Bookman Old Style" pitchFamily="1" panose="02020603050405020304"/>
                        </a:rPr>
                        <a:t>Fernández Rodríguez, Santiago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Estudio comparativo en altura y distancia en el muestreo aerobiolo´gico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715"/>
                        </a:spcAft>
                      </a:pPr>
                      <a:r>
                        <a:rPr lang="es-ES" sz="600" spc="0">
                          <a:solidFill>
                            <a:srgbClr val="000000"/>
                          </a:solidFill>
                          <a:latin typeface="Bookman Old Style" pitchFamily="1" panose="02020603050405020304"/>
                        </a:rPr>
                        <a:t>11/10/2012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730"/>
                        </a:spcAft>
                      </a:pPr>
                      <a:r>
                        <a:rPr lang="es-ES" sz="600" spc="0">
                          <a:solidFill>
                            <a:srgbClr val="000000"/>
                          </a:solidFill>
                          <a:latin typeface="Bookman Old Style" pitchFamily="1" panose="02020603050405020304"/>
                        </a:rPr>
                        <a:t>Tormo Molina, Rafael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80"/>
                        </a:spcAft>
                      </a:pPr>
                      <a:r>
                        <a:rPr lang="es-ES" sz="600" spc="0">
                          <a:solidFill>
                            <a:srgbClr val="000000"/>
                          </a:solidFill>
                          <a:latin typeface="Bookman Old Style" pitchFamily="1" panose="02020603050405020304"/>
                        </a:rPr>
                        <a:t>Diniz Vicente Pardal, Ana Cristina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15">
                          <a:solidFill>
                            <a:srgbClr val="000000"/>
                          </a:solidFill>
                          <a:latin typeface="Bookman Old Style" pitchFamily="1" panose="02020603050405020304"/>
                        </a:rPr>
                        <a:t>Obtencio´n de biodiesel por transesterificacio´n de aceites vegetales. Nuevos métodos de sínte- sis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70"/>
                        </a:spcAft>
                      </a:pPr>
                      <a:r>
                        <a:rPr lang="es-ES" sz="600" spc="0">
                          <a:solidFill>
                            <a:srgbClr val="000000"/>
                          </a:solidFill>
                          <a:latin typeface="Bookman Old Style" pitchFamily="1" panose="02020603050405020304"/>
                        </a:rPr>
                        <a:t>19/10/2012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685"/>
                        </a:spcAft>
                      </a:pPr>
                      <a:r>
                        <a:rPr lang="es-ES" sz="600" spc="20">
                          <a:solidFill>
                            <a:srgbClr val="000000"/>
                          </a:solidFill>
                          <a:latin typeface="Bookman Old Style" pitchFamily="1" panose="02020603050405020304"/>
                        </a:rPr>
                        <a:t>Encinar Martín, JoséMa-ría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375"/>
                        </a:spcAft>
                      </a:pPr>
                      <a:r>
                        <a:rPr lang="es-ES" sz="600" spc="0">
                          <a:solidFill>
                            <a:srgbClr val="000000"/>
                          </a:solidFill>
                          <a:latin typeface="Bookman Old Style" pitchFamily="1" panose="02020603050405020304"/>
                        </a:rPr>
                        <a:t>Marques Da Silva, Dorinda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20">
                          <a:solidFill>
                            <a:srgbClr val="000000"/>
                          </a:solidFill>
                          <a:latin typeface="Bookman Old Style" pitchFamily="1" panose="02020603050405020304"/>
                        </a:rPr>
                        <a:t>Estudio de los microdominios de sistemas re- dox y de transporte de calcio en la membrana plasmática de neuronas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1365"/>
                        </a:spcAft>
                      </a:pPr>
                      <a:r>
                        <a:rPr lang="es-ES" sz="600" spc="0">
                          <a:solidFill>
                            <a:srgbClr val="000000"/>
                          </a:solidFill>
                          <a:latin typeface="Bookman Old Style" pitchFamily="1" panose="02020603050405020304"/>
                        </a:rPr>
                        <a:t>05/11/2012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375"/>
                        </a:spcAft>
                      </a:pPr>
                      <a:r>
                        <a:rPr lang="es-ES" sz="600" spc="0">
                          <a:solidFill>
                            <a:srgbClr val="000000"/>
                          </a:solidFill>
                          <a:latin typeface="Bookman Old Style" pitchFamily="1" panose="02020603050405020304"/>
                        </a:rPr>
                        <a:t>Gutiérrez Merino, 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600"/>
                        </a:lnSpc>
                        <a:spcBef>
                          <a:spcPts val="0"/>
                        </a:spcBef>
                        <a:spcAft>
                          <a:spcPts val="0"/>
                        </a:spcAft>
                      </a:pPr>
                      <a:r>
                        <a:rPr lang="es-ES" sz="600" spc="0">
                          <a:solidFill>
                            <a:srgbClr val="000000"/>
                          </a:solidFill>
                          <a:latin typeface="Bookman Old Style" pitchFamily="1" panose="02020603050405020304"/>
                        </a:rPr>
                        <a:t>Borralho Marques Carvalhos, 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600"/>
                        </a:lnSpc>
                        <a:spcBef>
                          <a:spcPts val="0"/>
                        </a:spcBef>
                        <a:spcAft>
                          <a:spcPts val="0"/>
                        </a:spcAft>
                      </a:pPr>
                      <a:r>
                        <a:rPr lang="es-ES" sz="600" spc="0">
                          <a:solidFill>
                            <a:srgbClr val="000000"/>
                          </a:solidFill>
                          <a:latin typeface="Bookman Old Style" pitchFamily="1" panose="02020603050405020304"/>
                        </a:rPr>
                        <a:t>Tratamientos de oxidacio´n química basados 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00" spc="0">
                          <a:solidFill>
                            <a:srgbClr val="000000"/>
                          </a:solidFill>
                          <a:latin typeface="Bookman Old Style" pitchFamily="1" panose="02020603050405020304"/>
                        </a:rPr>
                        <a:t>14/12/2012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tabLst>
                          <a:tab algn="l" pos="365760"/>
                          <a:tab algn="r" pos="1143000"/>
                        </a:tabLst>
                      </a:pPr>
                      <a:r>
                        <a:rPr lang="es-ES" sz="600" spc="0">
                          <a:solidFill>
                            <a:srgbClr val="000000"/>
                          </a:solidFill>
                          <a:latin typeface="Bookman Old Style" pitchFamily="1" panose="02020603050405020304"/>
                        </a:rPr>
                        <a:t>Rivas </a:t>
                      </a:r>
                      <a:r>
                        <a:rPr lang="es-ES" sz="600" spc="0">
                          <a:solidFill>
                            <a:srgbClr val="000000"/>
                          </a:solidFill>
                          <a:latin typeface="Bookman Old Style" pitchFamily="1" panose="02020603050405020304"/>
                        </a:rPr>
                        <a:t>Toledo, </a:t>
                      </a:r>
                      <a:r>
                        <a:rPr lang="es-ES" sz="600" spc="0">
                          <a:solidFill>
                            <a:srgbClr val="000000"/>
                          </a:solidFill>
                          <a:latin typeface="Bookman Old Style" pitchFamily="1" panose="02020603050405020304"/>
                        </a:rPr>
                        <a:t>Francisco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77495">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15">
                          <a:solidFill>
                            <a:srgbClr val="000000"/>
                          </a:solidFill>
                          <a:latin typeface="Bookman Old Style" pitchFamily="1" panose="02020603050405020304"/>
                        </a:rPr>
                        <a:t>radiacio´n uv/c monopersufalto potásico para la eliminacio´n de compuestos farmacéuticos en agua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Javier; </a:t>
                      </a:r>
                      <a:r>
                        <a:rPr lang="es-ES" sz="600" spc="0">
                          <a:solidFill>
                            <a:srgbClr val="000000"/>
                          </a:solidFill>
                          <a:latin typeface="Bookman Old Style" pitchFamily="1" panose="02020603050405020304"/>
                        </a:rPr>
                        <a:t>Gimeno Gamero, </a:t>
                      </a:r>
                    </a:p>
                    <a:p>
                      <a:pPr marL="91440" marR="0" indent="0" algn="l">
                        <a:lnSpc>
                          <a:spcPts val="700"/>
                        </a:lnSpc>
                        <a:spcBef>
                          <a:spcPts val="0"/>
                        </a:spcBef>
                        <a:spcAft>
                          <a:spcPts val="730"/>
                        </a:spcAft>
                      </a:pPr>
                      <a:r>
                        <a:rPr lang="es-ES" sz="600" spc="0">
                          <a:solidFill>
                            <a:srgbClr val="000000"/>
                          </a:solidFill>
                          <a:latin typeface="Bookman Old Style" pitchFamily="1" panose="02020603050405020304"/>
                        </a:rPr>
                        <a:t>Olga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4470">
                <a:tc>
                  <a:txBody>
                    <a:bodyPr vert="horz" anchor="t"/>
                    <a:lstStyle/>
                    <a:p>
                      <a:pPr marL="113030" marR="0" indent="0" algn="l">
                        <a:lnSpc>
                          <a:spcPts val="700"/>
                        </a:lnSpc>
                        <a:spcBef>
                          <a:spcPts val="0"/>
                        </a:spcBef>
                        <a:spcAft>
                          <a:spcPts val="715"/>
                        </a:spcAft>
                      </a:pPr>
                      <a:r>
                        <a:rPr lang="es-ES" sz="600" spc="0">
                          <a:solidFill>
                            <a:srgbClr val="000000"/>
                          </a:solidFill>
                          <a:latin typeface="Bookman Old Style" pitchFamily="1" panose="02020603050405020304"/>
                        </a:rPr>
                        <a:t>Obrego´n Muñoz, María Ángeles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10"/>
                        </a:spcAft>
                      </a:pPr>
                      <a:r>
                        <a:rPr lang="es-ES" sz="600" spc="0">
                          <a:solidFill>
                            <a:srgbClr val="000000"/>
                          </a:solidFill>
                          <a:latin typeface="Bookman Old Style" pitchFamily="1" panose="02020603050405020304"/>
                        </a:rPr>
                        <a:t>Estudio de los aerosoles en columna sobre cá- ceres a partir de medidas radiométricas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695"/>
                        </a:spcAft>
                      </a:pPr>
                      <a:r>
                        <a:rPr lang="es-ES" sz="600" spc="0">
                          <a:solidFill>
                            <a:srgbClr val="000000"/>
                          </a:solidFill>
                          <a:latin typeface="Bookman Old Style" pitchFamily="1" panose="02020603050405020304"/>
                        </a:rPr>
                        <a:t>18/12/2012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705"/>
                        </a:spcAft>
                      </a:pPr>
                      <a:r>
                        <a:rPr lang="es-ES" sz="600" spc="0">
                          <a:solidFill>
                            <a:srgbClr val="000000"/>
                          </a:solidFill>
                          <a:latin typeface="Bookman Old Style" pitchFamily="1" panose="02020603050405020304"/>
                        </a:rPr>
                        <a:t>Serrano Pérez, 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30"/>
                        </a:spcAft>
                      </a:pPr>
                      <a:r>
                        <a:rPr lang="es-ES" sz="600" spc="0">
                          <a:solidFill>
                            <a:srgbClr val="000000"/>
                          </a:solidFill>
                          <a:latin typeface="Bookman Old Style" pitchFamily="1" panose="02020603050405020304"/>
                        </a:rPr>
                        <a:t>Sánchez Guardado, Luis o´scar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30"/>
                        </a:spcAft>
                      </a:pPr>
                      <a:r>
                        <a:rPr lang="es-ES" sz="600" spc="0">
                          <a:solidFill>
                            <a:srgbClr val="000000"/>
                          </a:solidFill>
                          <a:latin typeface="Bookman Old Style" pitchFamily="1" panose="02020603050405020304"/>
                        </a:rPr>
                        <a:t>Mapa de destino y estudio de vías de señaliza- cio´n en el desarrollo del oído interno de pollo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19/12/2012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48640"/>
                          <a:tab algn="r" pos="1143000"/>
                        </a:tabLst>
                      </a:pP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Gallardo, </a:t>
                      </a:r>
                      <a:r>
                        <a:rPr lang="es-ES" sz="600" spc="0">
                          <a:solidFill>
                            <a:srgbClr val="000000"/>
                          </a:solidFill>
                          <a:latin typeface="Bookman Old Style" pitchFamily="1" panose="02020603050405020304"/>
                        </a:rPr>
                        <a:t>Lu-</a:t>
                      </a:r>
                      <a:r>
                        <a:rPr lang="es-ES" sz="100">
                          <a:solidFill>
                            <a:srgbClr val="000000"/>
                          </a:solidFill>
                          <a:latin typeface="Arial" pitchFamily="2" panose="02020603050405020304"/>
                        </a:rPr>
                        <a:t> </a:t>
                      </a:r>
                    </a:p>
                    <a:p>
                      <a:pPr marL="91440" marR="0" indent="0" algn="l">
                        <a:lnSpc>
                          <a:spcPts val="700"/>
                        </a:lnSpc>
                        <a:spcBef>
                          <a:spcPts val="0"/>
                        </a:spcBef>
                        <a:spcAft>
                          <a:spcPts val="35"/>
                        </a:spcAft>
                      </a:pPr>
                      <a:r>
                        <a:rPr lang="es-ES" sz="600" spc="35">
                          <a:solidFill>
                            <a:srgbClr val="000000"/>
                          </a:solidFill>
                          <a:latin typeface="Bookman Old Style" pitchFamily="1" panose="02020603050405020304"/>
                        </a:rPr>
                        <a:t>cía; Hidalgo Sánchez, Ma-</a:t>
                      </a:r>
                      <a:r>
                        <a:rPr lang="es-ES" sz="600" spc="35">
                          <a:solidFill>
                            <a:srgbClr val="000000"/>
                          </a:solidFill>
                          <a:latin typeface="Bookman Old Style" pitchFamily="1" panose="02020603050405020304"/>
                        </a:rPr>
                        <a:t>tías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60"/>
                        </a:spcAft>
                      </a:pPr>
                      <a:r>
                        <a:rPr lang="es-ES" sz="600" spc="0">
                          <a:solidFill>
                            <a:srgbClr val="000000"/>
                          </a:solidFill>
                          <a:latin typeface="Bookman Old Style" pitchFamily="1" panose="02020603050405020304"/>
                        </a:rPr>
                        <a:t>Garrido Álvarez,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0"/>
                        </a:spcAft>
                      </a:pPr>
                      <a:r>
                        <a:rPr lang="es-ES" sz="600" spc="0">
                          <a:solidFill>
                            <a:srgbClr val="000000"/>
                          </a:solidFill>
                          <a:latin typeface="Bookman Old Style" pitchFamily="1" panose="02020603050405020304"/>
                        </a:rPr>
                        <a:t>Valoracio´n del efecto antioxidante, potenciador del descanso nocturno y favorecedor del estado anímico de un producto elaborado a base de cerezas del valle del jerte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2135"/>
                        </a:spcAft>
                      </a:pPr>
                      <a:r>
                        <a:rPr lang="es-ES" sz="600" spc="0">
                          <a:solidFill>
                            <a:srgbClr val="000000"/>
                          </a:solidFill>
                          <a:latin typeface="Bookman Old Style" pitchFamily="1" panose="02020603050405020304"/>
                        </a:rPr>
                        <a:t>20/12/2012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55"/>
                        </a:spcAft>
                      </a:pPr>
                      <a:r>
                        <a:rPr lang="es-ES" sz="600" spc="25">
                          <a:solidFill>
                            <a:srgbClr val="000000"/>
                          </a:solidFill>
                          <a:latin typeface="Bookman Old Style" pitchFamily="1" panose="02020603050405020304"/>
                        </a:rPr>
                        <a:t>Rodríguez Moratinos, Ana Beatriz; Paredes Royano, Sergio Damián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0660">
                <a:tc>
                  <a:txBody>
                    <a:bodyPr vert="horz" anchor="t"/>
                    <a:lstStyle/>
                    <a:p>
                      <a:pPr marL="113030" marR="0" indent="0" algn="l">
                        <a:lnSpc>
                          <a:spcPts val="700"/>
                        </a:lnSpc>
                        <a:spcBef>
                          <a:spcPts val="0"/>
                        </a:spcBef>
                        <a:spcAft>
                          <a:spcPts val="685"/>
                        </a:spcAft>
                      </a:pPr>
                      <a:r>
                        <a:rPr lang="es-ES" sz="600" spc="0">
                          <a:solidFill>
                            <a:srgbClr val="000000"/>
                          </a:solidFill>
                          <a:latin typeface="Bookman Old Style" pitchFamily="1" panose="02020603050405020304"/>
                        </a:rPr>
                        <a:t>Navarro Garmendia, JoséTensores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57150" indent="0" algn="r">
                        <a:lnSpc>
                          <a:spcPts val="700"/>
                        </a:lnSpc>
                        <a:spcBef>
                          <a:spcPts val="0"/>
                        </a:spcBef>
                        <a:spcAft>
                          <a:spcPts val="0"/>
                        </a:spcAft>
                      </a:pPr>
                      <a:r>
                        <a:rPr lang="es-ES" sz="600" spc="0">
                          <a:solidFill>
                            <a:srgbClr val="000000"/>
                          </a:solidFill>
                          <a:latin typeface="Bookman Old Style" pitchFamily="1" panose="02020603050405020304"/>
                        </a:rPr>
                        <a:t>de divergencia nula asociados a una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métrica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70"/>
                        </a:spcAft>
                      </a:pPr>
                      <a:r>
                        <a:rPr lang="es-ES" sz="600" spc="0">
                          <a:solidFill>
                            <a:srgbClr val="000000"/>
                          </a:solidFill>
                          <a:latin typeface="Bookman Old Style" pitchFamily="1" panose="02020603050405020304"/>
                        </a:rPr>
                        <a:t>11/04/2013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l" pos="640080"/>
                          <a:tab algn="r" pos="1143000"/>
                        </a:tabLst>
                      </a:pPr>
                      <a:r>
                        <a:rPr lang="es-ES" sz="600" spc="0">
                          <a:solidFill>
                            <a:srgbClr val="000000"/>
                          </a:solidFill>
                          <a:latin typeface="Bookman Old Style" pitchFamily="1" panose="02020603050405020304"/>
                        </a:rPr>
                        <a:t>Sancho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Salas, </a:t>
                      </a:r>
                      <a:r>
                        <a:rPr lang="es-ES" sz="600" spc="0">
                          <a:solidFill>
                            <a:srgbClr val="000000"/>
                          </a:solidFill>
                          <a:latin typeface="Bookman Old Style" pitchFamily="1" panose="02020603050405020304"/>
                        </a:rPr>
                        <a:t>Juan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Bautista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380"/>
                        </a:spcAft>
                      </a:pPr>
                      <a:r>
                        <a:rPr lang="es-ES" sz="600" spc="0">
                          <a:solidFill>
                            <a:srgbClr val="000000"/>
                          </a:solidFill>
                          <a:latin typeface="Bookman Old Style" pitchFamily="1" panose="02020603050405020304"/>
                        </a:rPr>
                        <a:t>González Flores, David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85"/>
                        </a:spcAft>
                      </a:pPr>
                      <a:r>
                        <a:rPr lang="es-ES" sz="600" spc="0">
                          <a:solidFill>
                            <a:srgbClr val="000000"/>
                          </a:solidFill>
                          <a:latin typeface="Bookman Old Style" pitchFamily="1" panose="02020603050405020304"/>
                        </a:rPr>
                        <a:t>Señal de calcio y oxidantes en la apoptosis de células leucémicas hl-60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365"/>
                        </a:spcAft>
                      </a:pPr>
                      <a:r>
                        <a:rPr lang="es-ES" sz="600" spc="0">
                          <a:solidFill>
                            <a:srgbClr val="000000"/>
                          </a:solidFill>
                          <a:latin typeface="Bookman Old Style" pitchFamily="1" panose="02020603050405020304"/>
                        </a:rPr>
                        <a:t>08/05/2013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Rodríguez Moratinos, Ana </a:t>
                      </a:r>
                    </a:p>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Beatriz; </a:t>
                      </a:r>
                      <a:r>
                        <a:rPr lang="es-ES" sz="600" spc="0">
                          <a:solidFill>
                            <a:srgbClr val="000000"/>
                          </a:solidFill>
                          <a:latin typeface="Bookman Old Style" pitchFamily="1" panose="02020603050405020304"/>
                        </a:rPr>
                        <a:t>Pariente Llanos, </a:t>
                      </a:r>
                      <a:br/>
                      <a:r>
                        <a:rPr lang="es-ES" sz="600" spc="0">
                          <a:solidFill>
                            <a:srgbClr val="000000"/>
                          </a:solidFill>
                          <a:latin typeface="Bookman Old Style" pitchFamily="1" panose="02020603050405020304"/>
                        </a:rPr>
                        <a:t>JoséAntonio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Marcos Corchado, Daniel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
                        </a:spcAft>
                      </a:pPr>
                      <a:r>
                        <a:rPr lang="es-ES" sz="600" spc="0">
                          <a:solidFill>
                            <a:srgbClr val="000000"/>
                          </a:solidFill>
                          <a:latin typeface="Bookman Old Style" pitchFamily="1" panose="02020603050405020304"/>
                        </a:rPr>
                        <a:t>Expresio´n y actividad de ca2+-atpasas en el encéfalo adulto y en desarrollo de distintas es-</a:t>
                      </a:r>
                      <a:r>
                        <a:rPr lang="es-ES" sz="600" spc="0">
                          <a:solidFill>
                            <a:srgbClr val="000000"/>
                          </a:solidFill>
                          <a:latin typeface="Bookman Old Style" pitchFamily="1" panose="02020603050405020304"/>
                        </a:rPr>
                        <a:t>pecies y en cultivos neuronales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31/05/2013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405"/>
                        </a:spcAft>
                      </a:pPr>
                      <a:r>
                        <a:rPr lang="es-ES" sz="600" spc="0">
                          <a:solidFill>
                            <a:srgbClr val="000000"/>
                          </a:solidFill>
                          <a:latin typeface="Bookman Old Style" pitchFamily="1" panose="02020603050405020304"/>
                        </a:rPr>
                        <a:t>Mata Durán, Ana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45"/>
                        </a:spcAft>
                      </a:pPr>
                      <a:r>
                        <a:rPr lang="es-ES" sz="600" spc="0">
                          <a:solidFill>
                            <a:srgbClr val="000000"/>
                          </a:solidFill>
                          <a:latin typeface="Bookman Old Style" pitchFamily="1" panose="02020603050405020304"/>
                        </a:rPr>
                        <a:t>Bernalte Morgado, Elena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Desarrollo y aplicabilidad de metodologías pa- ra la evaluacio´n de contaminantes ambientales de especial peligrosidad: hidrocarburos aromá- ticos policíclicos y mercurio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30"/>
                        </a:spcAft>
                      </a:pPr>
                      <a:r>
                        <a:rPr lang="es-ES" sz="600" spc="0">
                          <a:solidFill>
                            <a:srgbClr val="000000"/>
                          </a:solidFill>
                          <a:latin typeface="Bookman Old Style" pitchFamily="1" panose="02020603050405020304"/>
                        </a:rPr>
                        <a:t>27/06/2013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730"/>
                        </a:spcAft>
                      </a:pPr>
                      <a:r>
                        <a:rPr lang="es-ES" sz="600" spc="20">
                          <a:solidFill>
                            <a:srgbClr val="000000"/>
                          </a:solidFill>
                          <a:latin typeface="Bookman Old Style" pitchFamily="1" panose="02020603050405020304"/>
                        </a:rPr>
                        <a:t>Pinilla Gil, Eduardo Con-suelo; Marín Sánchez, Car-</a:t>
                      </a:r>
                      <a:r>
                        <a:rPr lang="es-ES" sz="600" spc="20">
                          <a:solidFill>
                            <a:srgbClr val="000000"/>
                          </a:solidFill>
                          <a:latin typeface="Bookman Old Style" pitchFamily="1" panose="02020603050405020304"/>
                        </a:rPr>
                        <a:t>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380"/>
                        </a:spcAft>
                      </a:pPr>
                      <a:r>
                        <a:rPr lang="es-ES" sz="600" spc="0">
                          <a:solidFill>
                            <a:srgbClr val="000000"/>
                          </a:solidFill>
                          <a:latin typeface="Bookman Old Style" pitchFamily="1" panose="02020603050405020304"/>
                        </a:rPr>
                        <a:t>Márquez Matamoros, Gracia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85"/>
                        </a:spcAft>
                      </a:pPr>
                      <a:r>
                        <a:rPr lang="es-ES" sz="600" spc="0">
                          <a:solidFill>
                            <a:srgbClr val="000000"/>
                          </a:solidFill>
                          <a:latin typeface="Bookman Old Style" pitchFamily="1" panose="02020603050405020304"/>
                        </a:rPr>
                        <a:t>Aplicacio´n de procesos de fotocatálisis solar en la depuracio´n de aguas residuales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28/06/2013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94360"/>
                          <a:tab algn="r" pos="1143000"/>
                        </a:tabLst>
                      </a:pP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Franco, </a:t>
                      </a:r>
                      <a:r>
                        <a:rPr lang="es-ES" sz="600" spc="0">
                          <a:solidFill>
                            <a:srgbClr val="000000"/>
                          </a:solidFill>
                          <a:latin typeface="Bookman Old Style" pitchFamily="1" panose="02020603050405020304"/>
                        </a:rPr>
                        <a:t>Eva </a:t>
                      </a:r>
                    </a:p>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María; </a:t>
                      </a:r>
                      <a:r>
                        <a:rPr lang="es-ES" sz="600" spc="0">
                          <a:solidFill>
                            <a:srgbClr val="000000"/>
                          </a:solidFill>
                          <a:latin typeface="Bookman Old Style" pitchFamily="1" panose="02020603050405020304"/>
                        </a:rPr>
                        <a:t>Álvarez </a:t>
                      </a:r>
                      <a:r>
                        <a:rPr lang="es-ES" sz="600" spc="0">
                          <a:solidFill>
                            <a:srgbClr val="000000"/>
                          </a:solidFill>
                          <a:latin typeface="Bookman Old Style" pitchFamily="1" panose="02020603050405020304"/>
                        </a:rPr>
                        <a:t>Peña, </a:t>
                      </a:r>
                      <a:br/>
                      <a:r>
                        <a:rPr lang="es-ES" sz="600" spc="0">
                          <a:solidFill>
                            <a:srgbClr val="000000"/>
                          </a:solidFill>
                          <a:latin typeface="Bookman Old Style" pitchFamily="1" panose="02020603050405020304"/>
                        </a:rPr>
                        <a:t>Pedro Modesto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05"/>
                        </a:spcAft>
                      </a:pPr>
                      <a:r>
                        <a:rPr lang="es-ES" sz="600" spc="0">
                          <a:solidFill>
                            <a:srgbClr val="000000"/>
                          </a:solidFill>
                          <a:latin typeface="Bookman Old Style" pitchFamily="1" panose="02020603050405020304"/>
                        </a:rPr>
                        <a:t>García Rosa,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Estudio de la biomasa de </a:t>
                      </a:r>
                      <a:r>
                        <a:rPr lang="es-ES" sz="600" i="1" spc="0">
                          <a:solidFill>
                            <a:srgbClr val="000000"/>
                          </a:solidFill>
                          <a:latin typeface="Bookman Old Style" pitchFamily="1" panose="02020603050405020304"/>
                        </a:rPr>
                        <a:t>cistus ladanifer </a:t>
                      </a:r>
                      <a:r>
                        <a:rPr lang="es-ES" sz="600" spc="0">
                          <a:solidFill>
                            <a:srgbClr val="000000"/>
                          </a:solidFill>
                          <a:latin typeface="Bookman Old Style" pitchFamily="1" panose="02020603050405020304"/>
                        </a:rPr>
                        <a:t>l. Re- tama </a:t>
                      </a:r>
                      <a:r>
                        <a:rPr lang="es-ES" sz="600" i="1" spc="0">
                          <a:solidFill>
                            <a:srgbClr val="000000"/>
                          </a:solidFill>
                          <a:latin typeface="Bookman Old Style" pitchFamily="1" panose="02020603050405020304"/>
                        </a:rPr>
                        <a:t>sphaerocarpa </a:t>
                      </a:r>
                      <a:r>
                        <a:rPr lang="es-ES" sz="600" spc="0">
                          <a:solidFill>
                            <a:srgbClr val="000000"/>
                          </a:solidFill>
                          <a:latin typeface="Bookman Old Style" pitchFamily="1" panose="02020603050405020304"/>
                        </a:rPr>
                        <a:t>l. Como sumidero de CO</a:t>
                      </a:r>
                      <a:r>
                        <a:rPr lang="es-ES" sz="500" spc="0">
                          <a:solidFill>
                            <a:srgbClr val="000000"/>
                          </a:solidFill>
                          <a:latin typeface="Arial" pitchFamily="2" panose="02020603050405020304"/>
                        </a:rPr>
                        <a:t>2</a:t>
                      </a:r>
                      <a:r>
                        <a:rPr lang="es-ES" sz="600" spc="0">
                          <a:solidFill>
                            <a:srgbClr val="000000"/>
                          </a:solidFill>
                          <a:latin typeface="Bookman Old Style" pitchFamily="1" panose="02020603050405020304"/>
                        </a:rPr>
                        <a:t>: existencias y potenciales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12/07/2013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685"/>
                        </a:spcAft>
                      </a:pPr>
                      <a:r>
                        <a:rPr lang="es-ES" sz="600" spc="25">
                          <a:solidFill>
                            <a:srgbClr val="000000"/>
                          </a:solidFill>
                          <a:latin typeface="Bookman Old Style" pitchFamily="1" panose="02020603050405020304"/>
                        </a:rPr>
                        <a:t>Chaves Lobo´n, Natividad; Alías Gallego, Juan Carlos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3030" marR="0" indent="0" algn="l">
                        <a:lnSpc>
                          <a:spcPts val="700"/>
                        </a:lnSpc>
                        <a:spcBef>
                          <a:spcPts val="0"/>
                        </a:spcBef>
                        <a:spcAft>
                          <a:spcPts val="1400"/>
                        </a:spcAft>
                      </a:pPr>
                      <a:r>
                        <a:rPr lang="es-ES" sz="600" spc="0">
                          <a:solidFill>
                            <a:srgbClr val="000000"/>
                          </a:solidFill>
                          <a:latin typeface="Bookman Old Style" pitchFamily="1" panose="02020603050405020304"/>
                        </a:rPr>
                        <a:t>Becerra Leo´n, Gracia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Relacio´n entre la homeostasis del hierro y el metabolismo del cianuro en pseudomonas pseu- doalcaligenes cect5344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24/09/2013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0"/>
                        </a:spcAft>
                      </a:pPr>
                      <a:r>
                        <a:rPr lang="es-ES" sz="600" spc="0">
                          <a:solidFill>
                            <a:srgbClr val="000000"/>
                          </a:solidFill>
                          <a:latin typeface="Bookman Old Style" pitchFamily="1" panose="02020603050405020304"/>
                        </a:rPr>
                        <a:t>Blasco Plá, Rafael; Mer-</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chán Sorio, Faustino; Ige-</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ño González, María Isabel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3030" marR="0" indent="0" algn="l">
                        <a:lnSpc>
                          <a:spcPts val="700"/>
                        </a:lnSpc>
                        <a:spcBef>
                          <a:spcPts val="0"/>
                        </a:spcBef>
                        <a:spcAft>
                          <a:spcPts val="1425"/>
                        </a:spcAft>
                      </a:pPr>
                      <a:r>
                        <a:rPr lang="es-ES" sz="600" spc="0">
                          <a:solidFill>
                            <a:srgbClr val="000000"/>
                          </a:solidFill>
                          <a:latin typeface="Bookman Old Style" pitchFamily="1" panose="02020603050405020304"/>
                        </a:rPr>
                        <a:t>Da Silva Prazeres, Ana Rita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Tratamientos integrados aplicados a aguas re- siduales procedentes de pequeñas y medianas queserías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18/10/2013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Nunes </a:t>
                      </a:r>
                      <a:r>
                        <a:rPr lang="es-ES" sz="600" spc="0">
                          <a:solidFill>
                            <a:srgbClr val="000000"/>
                          </a:solidFill>
                          <a:latin typeface="Bookman Old Style" pitchFamily="1" panose="02020603050405020304"/>
                        </a:rPr>
                        <a:t>Carvalho, </a:t>
                      </a:r>
                      <a:r>
                        <a:rPr lang="es-ES" sz="600" spc="0">
                          <a:solidFill>
                            <a:srgbClr val="000000"/>
                          </a:solidFill>
                          <a:latin typeface="Bookman Old Style" pitchFamily="1" panose="02020603050405020304"/>
                        </a:rPr>
                        <a:t>María </a:t>
                      </a:r>
                    </a:p>
                    <a:p>
                      <a:pPr marL="91440" marR="0" indent="0" algn="l">
                        <a:lnSpc>
                          <a:spcPts val="700"/>
                        </a:lnSpc>
                        <a:spcBef>
                          <a:spcPts val="0"/>
                        </a:spcBef>
                        <a:spcAft>
                          <a:spcPts val="10"/>
                        </a:spcAft>
                      </a:pPr>
                      <a:r>
                        <a:rPr lang="es-ES" sz="600" spc="0">
                          <a:solidFill>
                            <a:srgbClr val="000000"/>
                          </a:solidFill>
                          <a:latin typeface="Bookman Old Style" pitchFamily="1" panose="02020603050405020304"/>
                        </a:rPr>
                        <a:t>de Fátima; Rivas Toledo, Francisco Javier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4650">
                <a:tc>
                  <a:txBody>
                    <a:bodyPr vert="horz" anchor="t"/>
                    <a:lstStyle/>
                    <a:p>
                      <a:pPr marL="113030" marR="0" indent="0" algn="l">
                        <a:lnSpc>
                          <a:spcPts val="700"/>
                        </a:lnSpc>
                        <a:spcBef>
                          <a:spcPts val="0"/>
                        </a:spcBef>
                        <a:spcAft>
                          <a:spcPts val="2075"/>
                        </a:spcAft>
                      </a:pPr>
                      <a:r>
                        <a:rPr lang="es-ES" sz="600" spc="0">
                          <a:solidFill>
                            <a:srgbClr val="000000"/>
                          </a:solidFill>
                          <a:latin typeface="Bookman Old Style" pitchFamily="1" panose="02020603050405020304"/>
                        </a:rPr>
                        <a:t>Rey Barroso,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15">
                          <a:solidFill>
                            <a:srgbClr val="000000"/>
                          </a:solidFill>
                          <a:latin typeface="Bookman Old Style" pitchFamily="1" panose="02020603050405020304"/>
                        </a:rPr>
                        <a:t>Papel del receptor de dioxina en la regulacio´n de la adhesio´n y la migracio´n celular en fibro- blastos: interacciones con integrina b1 y caveo-lina 1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65"/>
                        </a:spcAft>
                      </a:pPr>
                      <a:r>
                        <a:rPr lang="es-ES" sz="600" spc="0">
                          <a:solidFill>
                            <a:srgbClr val="000000"/>
                          </a:solidFill>
                          <a:latin typeface="Bookman Old Style" pitchFamily="1" panose="02020603050405020304"/>
                        </a:rPr>
                        <a:t>22/11/2013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380"/>
                        </a:spcAft>
                      </a:pPr>
                      <a:r>
                        <a:rPr lang="es-ES" sz="600" spc="0">
                          <a:solidFill>
                            <a:srgbClr val="000000"/>
                          </a:solidFill>
                          <a:latin typeface="Bookman Old Style" pitchFamily="1" panose="02020603050405020304"/>
                        </a:rPr>
                        <a:t>Fernández Salguero, Pedro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4175">
                <a:tc>
                  <a:txBody>
                    <a:bodyPr vert="horz" anchor="t"/>
                    <a:lstStyle/>
                    <a:p>
                      <a:pPr marL="113030" marR="0" indent="0" algn="l">
                        <a:lnSpc>
                          <a:spcPts val="700"/>
                        </a:lnSpc>
                        <a:spcBef>
                          <a:spcPts val="0"/>
                        </a:spcBef>
                        <a:spcAft>
                          <a:spcPts val="2120"/>
                        </a:spcAft>
                      </a:pPr>
                      <a:r>
                        <a:rPr lang="es-ES" sz="600" spc="0">
                          <a:solidFill>
                            <a:srgbClr val="000000"/>
                          </a:solidFill>
                          <a:latin typeface="Bookman Old Style" pitchFamily="1" panose="02020603050405020304"/>
                        </a:rPr>
                        <a:t>Godoy Caballero, María del Pilar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Nuevas propuestas de procedimientos analíti- cos sencillos para la cuantificacio´n de compues- tos feno´licos presentes en la fraccio´n minorita- ria del aceite de oliva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2110"/>
                        </a:spcAft>
                      </a:pPr>
                      <a:r>
                        <a:rPr lang="es-ES" sz="600" spc="0">
                          <a:solidFill>
                            <a:srgbClr val="000000"/>
                          </a:solidFill>
                          <a:latin typeface="Bookman Old Style" pitchFamily="1" panose="02020603050405020304"/>
                        </a:rPr>
                        <a:t>03/12/2013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55"/>
                        </a:spcBef>
                        <a:spcAft>
                          <a:spcPts val="705"/>
                        </a:spcAft>
                      </a:pPr>
                      <a:r>
                        <a:rPr lang="es-ES" sz="600" spc="15">
                          <a:solidFill>
                            <a:srgbClr val="000000"/>
                          </a:solidFill>
                          <a:latin typeface="Bookman Old Style" pitchFamily="1" panose="02020603050405020304"/>
                        </a:rPr>
                        <a:t>Acedo Valenzuela, María Isabel; Galeano Díaz, M. Teresa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554990">
                <a:tc>
                  <a:txBody>
                    <a:bodyPr vert="horz" anchor="t"/>
                    <a:lstStyle/>
                    <a:p>
                      <a:pPr marL="113030" marR="0" indent="0" algn="l">
                        <a:lnSpc>
                          <a:spcPts val="700"/>
                        </a:lnSpc>
                        <a:spcBef>
                          <a:spcPts val="0"/>
                        </a:spcBef>
                        <a:spcAft>
                          <a:spcPts val="3515"/>
                        </a:spcAft>
                      </a:pPr>
                      <a:r>
                        <a:rPr lang="es-ES" sz="600" spc="0">
                          <a:solidFill>
                            <a:srgbClr val="000000"/>
                          </a:solidFill>
                          <a:latin typeface="Bookman Old Style" pitchFamily="1" panose="02020603050405020304"/>
                        </a:rPr>
                        <a:t>Vicente Calle, Candido Rafael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r">
                        <a:lnSpc>
                          <a:spcPts val="400"/>
                        </a:lnSpc>
                        <a:spcBef>
                          <a:spcPts val="0"/>
                        </a:spcBef>
                        <a:spcAft>
                          <a:spcPts val="0"/>
                        </a:spcAft>
                      </a:pPr>
                      <a:r>
                        <a:rPr lang="es-ES" sz="600" spc="35">
                          <a:solidFill>
                            <a:srgbClr val="000000"/>
                          </a:solidFill>
                          <a:latin typeface="Bookman Old Style" pitchFamily="1" panose="02020603050405020304"/>
                        </a:rPr>
                        <a:t>Evaluacio´n del grado de afectacio´n por larvas de cermbyx welensii küster 1846 (col. Ceramby- del arbolado de las dehesas (quercus suber, l. Y q. Rotundifolia, lam.) En Extrema- y su relacio´n con algunas variables impor-</a:t>
                      </a:r>
                      <a:r>
                        <a:rPr lang="es-ES" sz="600" spc="35">
                          <a:solidFill>
                            <a:srgbClr val="000000"/>
                          </a:solidFill>
                          <a:latin typeface="Bookman Old Style" pitchFamily="1" panose="02020603050405020304"/>
                        </a:rPr>
                        <a:t>tantes del ecosistema </a:t>
                      </a:r>
                    </a:p>
                    <a:p>
                      <a:pPr marL="91440" marR="0" indent="0" algn="l">
                        <a:lnSpc>
                          <a:spcPts val="400"/>
                        </a:lnSpc>
                        <a:spcBef>
                          <a:spcPts val="0"/>
                        </a:spcBef>
                        <a:spcAft>
                          <a:spcPts val="865"/>
                        </a:spcAft>
                      </a:pPr>
                      <a:r>
                        <a:rPr lang="es-ES" sz="600" spc="345">
                          <a:solidFill>
                            <a:srgbClr val="000000"/>
                          </a:solidFill>
                          <a:latin typeface="Bookman Old Style" pitchFamily="1" panose="02020603050405020304"/>
                        </a:rPr>
                        <a:t>Moral de La Vega, Josécidae) Josédura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3505"/>
                        </a:spcAft>
                      </a:pPr>
                      <a:r>
                        <a:rPr lang="es-ES" sz="600" spc="0">
                          <a:solidFill>
                            <a:srgbClr val="000000"/>
                          </a:solidFill>
                          <a:latin typeface="Bookman Old Style" pitchFamily="1" panose="02020603050405020304"/>
                        </a:rPr>
                        <a:t>17/12/2013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Gallardo, </a:t>
                      </a:r>
                      <a:r>
                        <a:rPr lang="es-ES" sz="600" spc="0">
                          <a:solidFill>
                            <a:srgbClr val="000000"/>
                          </a:solidFill>
                          <a:latin typeface="Bookman Old Style" pitchFamily="1" panose="02020603050405020304"/>
                        </a:rPr>
                        <a:t>José; </a:t>
                      </a:r>
                    </a:p>
                    <a:p>
                      <a:pPr marL="91440" marR="0" indent="0" algn="l">
                        <a:lnSpc>
                          <a:spcPts val="700"/>
                        </a:lnSpc>
                        <a:spcBef>
                          <a:spcPts val="685"/>
                        </a:spcBef>
                        <a:spcAft>
                          <a:spcPts val="2125"/>
                        </a:spcAft>
                        <a:tabLst>
                          <a:tab algn="l" pos="274320"/>
                          <a:tab algn="r" pos="1143000"/>
                        </a:tabLst>
                      </a:pPr>
                      <a:r>
                        <a:rPr lang="es-ES" sz="600" spc="0">
                          <a:solidFill>
                            <a:srgbClr val="000000"/>
                          </a:solidFill>
                          <a:latin typeface="Bookman Old Style" pitchFamily="1" panose="02020603050405020304"/>
                        </a:rPr>
                        <a:t>Del; </a:t>
                      </a:r>
                      <a:r>
                        <a:rPr lang="es-ES" sz="600" spc="0">
                          <a:solidFill>
                            <a:srgbClr val="000000"/>
                          </a:solidFill>
                          <a:latin typeface="Bookman Old Style" pitchFamily="1" panose="02020603050405020304"/>
                        </a:rPr>
                        <a:t>Cabezas </a:t>
                      </a:r>
                      <a:r>
                        <a:rPr lang="es-ES" sz="600" spc="0">
                          <a:solidFill>
                            <a:srgbClr val="000000"/>
                          </a:solidFill>
                          <a:latin typeface="Bookman Old Style" pitchFamily="1" panose="02020603050405020304"/>
                        </a:rPr>
                        <a:t>Fernández,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3030" marR="0" indent="0" algn="l">
                        <a:lnSpc>
                          <a:spcPts val="700"/>
                        </a:lnSpc>
                        <a:spcBef>
                          <a:spcPts val="0"/>
                        </a:spcBef>
                        <a:spcAft>
                          <a:spcPts val="1430"/>
                        </a:spcAft>
                      </a:pPr>
                      <a:r>
                        <a:rPr lang="es-ES" sz="600" spc="0">
                          <a:solidFill>
                            <a:srgbClr val="000000"/>
                          </a:solidFill>
                          <a:latin typeface="Bookman Old Style" pitchFamily="1" panose="02020603050405020304"/>
                        </a:rPr>
                        <a:t>Palo Gil, Patricia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35"/>
                        </a:spcAft>
                      </a:pPr>
                      <a:r>
                        <a:rPr lang="es-ES" sz="600" spc="0">
                          <a:solidFill>
                            <a:srgbClr val="000000"/>
                          </a:solidFill>
                          <a:latin typeface="Bookman Old Style" pitchFamily="1" panose="02020603050405020304"/>
                        </a:rPr>
                        <a:t>Eliminacio´n de contaminantes farmacéuticos en agua mediante procesos físicos, químicos y electroquímicos. Optimizacio´n de los sistemas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0"/>
                        </a:spcBef>
                        <a:spcAft>
                          <a:spcPts val="1415"/>
                        </a:spcAft>
                      </a:pPr>
                      <a:r>
                        <a:rPr lang="es-ES" sz="600" spc="0">
                          <a:solidFill>
                            <a:srgbClr val="000000"/>
                          </a:solidFill>
                          <a:latin typeface="Bookman Old Style" pitchFamily="1" panose="02020603050405020304"/>
                        </a:rPr>
                        <a:t>19/12/2013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González Montero, Teresa; </a:t>
                      </a:r>
                    </a:p>
                    <a:p>
                      <a:pPr marL="91440" marR="0" indent="0" algn="l">
                        <a:lnSpc>
                          <a:spcPts val="700"/>
                        </a:lnSpc>
                        <a:spcBef>
                          <a:spcPts val="0"/>
                        </a:spcBef>
                        <a:spcAft>
                          <a:spcPts val="35"/>
                        </a:spcAft>
                        <a:tabLst>
                          <a:tab algn="r" pos="1143000"/>
                        </a:tabLst>
                      </a:pPr>
                      <a:r>
                        <a:rPr lang="es-ES" sz="600" spc="0">
                          <a:solidFill>
                            <a:srgbClr val="000000"/>
                          </a:solidFill>
                          <a:latin typeface="Bookman Old Style" pitchFamily="1" panose="02020603050405020304"/>
                        </a:rPr>
                        <a:t>Domínguez Vargas, </a:t>
                      </a:r>
                      <a:r>
                        <a:rPr lang="es-ES" sz="600" spc="0">
                          <a:solidFill>
                            <a:srgbClr val="000000"/>
                          </a:solidFill>
                          <a:latin typeface="Bookman Old Style" pitchFamily="1" panose="02020603050405020304"/>
                        </a:rPr>
                        <a:t>Joa-</a:t>
                      </a:r>
                      <a:r>
                        <a:rPr lang="es-ES" sz="100">
                          <a:solidFill>
                            <a:srgbClr val="000000"/>
                          </a:solidFill>
                          <a:latin typeface="Arial" pitchFamily="2" panose="02020603050405020304"/>
                        </a:rPr>
                        <a:t> </a:t>
                      </a:r>
                      <a:br/>
                      <a:r>
                        <a:rPr lang="es-ES" sz="600" spc="0">
                          <a:solidFill>
                            <a:srgbClr val="000000"/>
                          </a:solidFill>
                          <a:latin typeface="Bookman Old Style" pitchFamily="1" panose="02020603050405020304"/>
                        </a:rPr>
                        <a:t>quín Ramo´n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00"/>
                        </a:spcAft>
                      </a:pPr>
                      <a:r>
                        <a:rPr lang="es-ES" sz="600" spc="0">
                          <a:solidFill>
                            <a:srgbClr val="000000"/>
                          </a:solidFill>
                          <a:latin typeface="Bookman Old Style" pitchFamily="1" panose="02020603050405020304"/>
                        </a:rPr>
                        <a:t>Monge Palacios, Manuel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25">
                          <a:solidFill>
                            <a:srgbClr val="000000"/>
                          </a:solidFill>
                          <a:latin typeface="Bookman Old Style" pitchFamily="1" panose="02020603050405020304"/>
                        </a:rPr>
                        <a:t>Construccio´n de superficies de energía poten- cial en sistemas poliato´micos. Evolucionando desde reacciones directas a complejas. Estudio cinético y dinámico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85"/>
                        </a:spcAft>
                      </a:pPr>
                      <a:r>
                        <a:rPr lang="es-ES" sz="600" spc="0">
                          <a:solidFill>
                            <a:srgbClr val="000000"/>
                          </a:solidFill>
                          <a:latin typeface="Bookman Old Style" pitchFamily="1" panose="02020603050405020304"/>
                        </a:rPr>
                        <a:t>19/12/2013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2100"/>
                        </a:spcAft>
                      </a:pPr>
                      <a:r>
                        <a:rPr lang="es-ES" sz="600" spc="0">
                          <a:solidFill>
                            <a:srgbClr val="000000"/>
                          </a:solidFill>
                          <a:latin typeface="Bookman Old Style" pitchFamily="1" panose="02020603050405020304"/>
                        </a:rPr>
                        <a:t>Espinosa García, Joaquín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98120">
                <a:tc>
                  <a:txBody>
                    <a:bodyPr vert="horz" anchor="t"/>
                    <a:lstStyle/>
                    <a:p>
                      <a:pPr marL="113030" marR="0" indent="0" algn="l">
                        <a:lnSpc>
                          <a:spcPts val="700"/>
                        </a:lnSpc>
                        <a:spcBef>
                          <a:spcPts val="0"/>
                        </a:spcBef>
                        <a:spcAft>
                          <a:spcPts val="685"/>
                        </a:spcAft>
                      </a:pPr>
                      <a:r>
                        <a:rPr lang="es-ES" sz="600" spc="0">
                          <a:solidFill>
                            <a:srgbClr val="000000"/>
                          </a:solidFill>
                          <a:latin typeface="Bookman Old Style" pitchFamily="1" panose="02020603050405020304"/>
                        </a:rPr>
                        <a:t>Contador Troca,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Papel dual del receptor de dioxina en el creci- miento y la metástasis del melanoma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70"/>
                        </a:spcAft>
                      </a:pPr>
                      <a:r>
                        <a:rPr lang="es-ES" sz="600" spc="0">
                          <a:solidFill>
                            <a:srgbClr val="000000"/>
                          </a:solidFill>
                          <a:latin typeface="Bookman Old Style" pitchFamily="1" panose="02020603050405020304"/>
                        </a:rPr>
                        <a:t>07/02/2014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0">
                          <a:solidFill>
                            <a:srgbClr val="000000"/>
                          </a:solidFill>
                          <a:latin typeface="Bookman Old Style" pitchFamily="1" panose="02020603050405020304"/>
                        </a:rPr>
                        <a:t>Fernández Salguero, Pedro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3030" marR="0" indent="0" algn="l">
                        <a:lnSpc>
                          <a:spcPts val="700"/>
                        </a:lnSpc>
                        <a:spcBef>
                          <a:spcPts val="0"/>
                        </a:spcBef>
                        <a:spcAft>
                          <a:spcPts val="2125"/>
                        </a:spcAft>
                      </a:pPr>
                      <a:r>
                        <a:rPr lang="es-ES" sz="600" spc="0">
                          <a:solidFill>
                            <a:srgbClr val="000000"/>
                          </a:solidFill>
                          <a:latin typeface="Bookman Old Style" pitchFamily="1" panose="02020603050405020304"/>
                        </a:rPr>
                        <a:t>Aguadero Acera, Vicente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0"/>
                        </a:spcBef>
                        <a:spcAft>
                          <a:spcPts val="35"/>
                        </a:spcAft>
                      </a:pPr>
                      <a:r>
                        <a:rPr lang="es-ES" sz="600" spc="20">
                          <a:solidFill>
                            <a:srgbClr val="000000"/>
                          </a:solidFill>
                          <a:latin typeface="Bookman Old Style" pitchFamily="1" panose="02020603050405020304"/>
                        </a:rPr>
                        <a:t>Tipificacio´n molecular y estudio de clonalidad de staphylococcus aureus resistente a meticili- na, productores de infecciones intrahospitala- rias y extrahospitalarias en Extremadura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165"/>
                        </a:spcBef>
                        <a:spcAft>
                          <a:spcPts val="2110"/>
                        </a:spcAft>
                      </a:pPr>
                      <a:r>
                        <a:rPr lang="es-ES" sz="600" spc="0">
                          <a:solidFill>
                            <a:srgbClr val="000000"/>
                          </a:solidFill>
                          <a:latin typeface="Bookman Old Style" pitchFamily="1" panose="02020603050405020304"/>
                        </a:rPr>
                        <a:t>06/03/2014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0" indent="0" algn="l">
                        <a:lnSpc>
                          <a:spcPts val="700"/>
                        </a:lnSpc>
                        <a:spcBef>
                          <a:spcPts val="0"/>
                        </a:spcBef>
                        <a:spcAft>
                          <a:spcPts val="735"/>
                        </a:spcAft>
                      </a:pPr>
                      <a:r>
                        <a:rPr lang="es-ES" sz="600" spc="30">
                          <a:solidFill>
                            <a:srgbClr val="000000"/>
                          </a:solidFill>
                          <a:latin typeface="Bookman Old Style" pitchFamily="1" panose="02020603050405020304"/>
                        </a:rPr>
                        <a:t>Merino Fernández, Jaime María; González Velasco, María Carmen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2555">
                <a:tc gridSpan="4">
                  <a:txBody>
                    <a:bodyPr vert="horz" anchor="t"/>
                    <a:lstStyle/>
                    <a:p>
                      <a:pPr marL="3884930" marR="0" indent="0" algn="l">
                        <a:lnSpc>
                          <a:spcPts val="900"/>
                        </a:lnSpc>
                        <a:spcBef>
                          <a:spcPts val="0"/>
                        </a:spcBef>
                        <a:spcAft>
                          <a:spcPts val="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6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3625" y="482600"/>
            <a:ext cx="5562600" cy="199390"/>
          </a:xfrm>
          <a:prstGeom prst="rect">
            <a:avLst/>
          </a:prstGeom>
          <a:noFill/>
          <a:ln w="0" cmpd="sng">
            <a:noFill/>
            <a:prstDash val="solid"/>
          </a:ln>
        </p:spPr>
        <p:txBody>
          <a:bodyPr vert="horz" lIns="0" tIns="9525" rIns="0" bIns="0" anchor="t"/>
          <a:lstStyle/>
          <a:p>
            <a:pPr marL="0" marR="0" indent="0" algn="l">
              <a:lnSpc>
                <a:spcPts val="1400"/>
              </a:lnSpc>
              <a:spcAft>
                <a:spcPts val="60"/>
              </a:spcAft>
              <a:tabLst>
                <a:tab algn="l" pos="5212080"/>
              </a:tabLst>
            </a:pPr>
            <a:r>
              <a:rPr lang="es-ES" sz="1150" spc="-20">
                <a:solidFill>
                  <a:srgbClr val="000000"/>
                </a:solidFill>
                <a:latin typeface="Bookman Old Style" pitchFamily="1" panose="02020603050405020304"/>
              </a:rPr>
              <a:t>6. Estudiantes </a:t>
            </a:r>
            <a:r>
              <a:rPr lang="es-ES" sz="1100" spc="-20">
                <a:solidFill>
                  <a:srgbClr val="000000"/>
                </a:solidFill>
                <a:latin typeface="Arial" pitchFamily="2" panose="02020603050405020304"/>
              </a:rPr>
              <a:t>237 </a:t>
            </a:r>
          </a:p>
        </p:txBody>
      </p:sp>
      <p:sp>
        <p:nvSpPr>
          <p:cNvPr id="3" name=""/>
          <p:cNvSpPr/>
          <p:nvPr>
            <p:ph type="body" idx="10"/>
          </p:nvPr>
        </p:nvSpPr>
        <p:spPr>
          <a:xfrm>
            <a:off x="1063625" y="681990"/>
            <a:ext cx="556260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62600" cy="8716645"/>
        </p:xfrm>
        <a:graphic>
          <a:graphicData uri="http://schemas.openxmlformats.org/drawingml/2006/table">
            <a:tbl>
              <a:tblGrid>
                <a:gridCol w="1593850"/>
                <a:gridCol w="2045335"/>
                <a:gridCol w="591185"/>
                <a:gridCol w="1264920"/>
              </a:tblGrid>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366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481965">
                <a:tc>
                  <a:txBody>
                    <a:bodyPr vert="horz" anchor="t"/>
                    <a:lstStyle/>
                    <a:p>
                      <a:pPr marL="115570" marR="0" indent="0" algn="l">
                        <a:lnSpc>
                          <a:spcPts val="700"/>
                        </a:lnSpc>
                        <a:spcBef>
                          <a:spcPts val="250"/>
                        </a:spcBef>
                        <a:spcAft>
                          <a:spcPts val="2820"/>
                        </a:spcAft>
                      </a:pPr>
                      <a:r>
                        <a:rPr lang="es-ES" sz="600" spc="0">
                          <a:solidFill>
                            <a:srgbClr val="000000"/>
                          </a:solidFill>
                          <a:latin typeface="Bookman Old Style" pitchFamily="1" panose="02020603050405020304"/>
                        </a:rPr>
                        <a:t>Franco Baltasar, María Nieves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68580" indent="0" algn="just">
                        <a:lnSpc>
                          <a:spcPts val="700"/>
                        </a:lnSpc>
                        <a:spcBef>
                          <a:spcPts val="235"/>
                        </a:spcBef>
                        <a:spcAft>
                          <a:spcPts val="35"/>
                        </a:spcAft>
                      </a:pPr>
                      <a:r>
                        <a:rPr lang="es-ES" sz="600" spc="0">
                          <a:solidFill>
                            <a:srgbClr val="000000"/>
                          </a:solidFill>
                          <a:latin typeface="Bookman Old Style" pitchFamily="1" panose="02020603050405020304"/>
                        </a:rPr>
                        <a:t>Influencia del estado de madurez del fruto so- bre parámetros de calidad, compuestos fenóli- cos y propiedades antioxidantes de aceites de oliva vírgenes extremeños. Aprovechamiento de subproductos de almazara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65"/>
                        </a:spcBef>
                        <a:spcAft>
                          <a:spcPts val="2805"/>
                        </a:spcAft>
                      </a:pPr>
                      <a:r>
                        <a:rPr lang="es-ES" sz="600" spc="0">
                          <a:solidFill>
                            <a:srgbClr val="000000"/>
                          </a:solidFill>
                          <a:latin typeface="Bookman Old Style" pitchFamily="1" panose="02020603050405020304"/>
                        </a:rPr>
                        <a:t>17/03/2014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0" indent="0" algn="l">
                        <a:lnSpc>
                          <a:spcPts val="700"/>
                        </a:lnSpc>
                        <a:spcBef>
                          <a:spcPts val="245"/>
                        </a:spcBef>
                        <a:spcAft>
                          <a:spcPts val="2125"/>
                        </a:spcAft>
                      </a:pPr>
                      <a:r>
                        <a:rPr lang="es-ES" sz="600" spc="0">
                          <a:solidFill>
                            <a:srgbClr val="000000"/>
                          </a:solidFill>
                          <a:latin typeface="Bookman Old Style" pitchFamily="1" panose="02020603050405020304"/>
                        </a:rPr>
                        <a:t>Martín Vertedor, Daniel; Galeano Díaz, M. Teresa </a:t>
                      </a:r>
                    </a:p>
                  </a:txBody>
                  <a:tcPr anchor="t"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280035">
                <a:tc>
                  <a:txBody>
                    <a:bodyPr vert="horz" anchor="t"/>
                    <a:lstStyle/>
                    <a:p>
                      <a:pPr marL="115570" marR="0" indent="0" algn="l">
                        <a:lnSpc>
                          <a:spcPts val="700"/>
                        </a:lnSpc>
                        <a:spcBef>
                          <a:spcPts val="0"/>
                        </a:spcBef>
                        <a:spcAft>
                          <a:spcPts val="1285"/>
                        </a:spcAft>
                      </a:pPr>
                      <a:r>
                        <a:rPr lang="es-ES" sz="600" spc="0">
                          <a:solidFill>
                            <a:srgbClr val="000000"/>
                          </a:solidFill>
                          <a:latin typeface="Bookman Old Style" pitchFamily="1" panose="02020603050405020304"/>
                        </a:rPr>
                        <a:t>Hurtado de Llera, Ana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Expresión y función de la proteína quinasa ac- tivada por amp, ampx, en la célula germinal masculina de cerdo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270"/>
                        </a:spcAft>
                      </a:pPr>
                      <a:r>
                        <a:rPr lang="es-ES" sz="600" spc="0">
                          <a:solidFill>
                            <a:srgbClr val="000000"/>
                          </a:solidFill>
                          <a:latin typeface="Bookman Old Style" pitchFamily="1" panose="02020603050405020304"/>
                        </a:rPr>
                        <a:t>20/03/2014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Gil Anaya, María Cruz; </a:t>
                      </a:r>
                      <a:br/>
                      <a:r>
                        <a:rPr lang="es-ES" sz="600" spc="0">
                          <a:solidFill>
                            <a:srgbClr val="000000"/>
                          </a:solidFill>
                          <a:latin typeface="Bookman Old Style" pitchFamily="1" panose="02020603050405020304"/>
                        </a:rPr>
                        <a:t>García Marín, Luis Jesús; </a:t>
                      </a:r>
                      <a:br/>
                      <a:r>
                        <a:rPr lang="es-ES" sz="600" spc="0">
                          <a:solidFill>
                            <a:srgbClr val="000000"/>
                          </a:solidFill>
                          <a:latin typeface="Bookman Old Style" pitchFamily="1" panose="02020603050405020304"/>
                        </a:rPr>
                        <a:t>Bragado González,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60"/>
                        </a:spcAft>
                      </a:pPr>
                      <a:r>
                        <a:rPr lang="es-ES" sz="600" spc="0">
                          <a:solidFill>
                            <a:srgbClr val="000000"/>
                          </a:solidFill>
                          <a:latin typeface="Bookman Old Style" pitchFamily="1" panose="02020603050405020304"/>
                        </a:rPr>
                        <a:t>Julia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5570" marR="0" indent="0" algn="l">
                        <a:lnSpc>
                          <a:spcPts val="700"/>
                        </a:lnSpc>
                        <a:spcBef>
                          <a:spcPts val="0"/>
                        </a:spcBef>
                        <a:spcAft>
                          <a:spcPts val="2125"/>
                        </a:spcAft>
                      </a:pPr>
                      <a:r>
                        <a:rPr lang="es-ES" sz="600" spc="0">
                          <a:solidFill>
                            <a:srgbClr val="000000"/>
                          </a:solidFill>
                          <a:latin typeface="Bookman Old Style" pitchFamily="1" panose="02020603050405020304"/>
                        </a:rPr>
                        <a:t>Pérez Pico, Ana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20">
                          <a:solidFill>
                            <a:srgbClr val="000000"/>
                          </a:solidFill>
                          <a:latin typeface="Bookman Old Style" pitchFamily="1" panose="02020603050405020304"/>
                        </a:rPr>
                        <a:t>Estudio de caracterización de los pies y análi- sis de la intervención sanitaria podológica en pacientes con patología psiquiátrica institucio- nalizados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04/04/2014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730"/>
                        </a:spcAft>
                      </a:pPr>
                      <a:r>
                        <a:rPr lang="es-ES" sz="600" spc="0">
                          <a:solidFill>
                            <a:srgbClr val="000000"/>
                          </a:solidFill>
                          <a:latin typeface="Bookman Old Style" pitchFamily="1" panose="02020603050405020304"/>
                        </a:rPr>
                        <a:t>Iglesias Sánchez, María Jo-sé; Mayordomo Acevedo, Raquel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2915">
                <a:tc>
                  <a:txBody>
                    <a:bodyPr vert="horz" anchor="t"/>
                    <a:lstStyle/>
                    <a:p>
                      <a:pPr marL="115570" marR="0" indent="0" algn="l">
                        <a:lnSpc>
                          <a:spcPts val="700"/>
                        </a:lnSpc>
                        <a:spcBef>
                          <a:spcPts val="0"/>
                        </a:spcBef>
                        <a:spcAft>
                          <a:spcPts val="2795"/>
                        </a:spcAft>
                      </a:pPr>
                      <a:r>
                        <a:rPr lang="es-ES" sz="600" spc="0">
                          <a:solidFill>
                            <a:srgbClr val="000000"/>
                          </a:solidFill>
                          <a:latin typeface="Bookman Old Style" pitchFamily="1" panose="02020603050405020304"/>
                        </a:rPr>
                        <a:t>Pachón García, Fernando Tomás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10">
                          <a:solidFill>
                            <a:srgbClr val="000000"/>
                          </a:solidFill>
                          <a:latin typeface="Bookman Old Style" pitchFamily="1" panose="02020603050405020304"/>
                        </a:rPr>
                        <a:t>Análisis teórico y experimental de radiaciones electromagnéticas en onda media, caracterizan- do los niveles y oscilaciones sufridas, y evaluan- do su implicación dosimétrica en el cuerpo hu-</a:t>
                      </a:r>
                      <a:r>
                        <a:rPr lang="es-ES" sz="600" spc="10">
                          <a:solidFill>
                            <a:srgbClr val="000000"/>
                          </a:solidFill>
                          <a:latin typeface="Bookman Old Style" pitchFamily="1" panose="02020603050405020304"/>
                        </a:rPr>
                        <a:t>mano.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780"/>
                        </a:spcAft>
                      </a:pPr>
                      <a:r>
                        <a:rPr lang="es-ES" sz="600" spc="0">
                          <a:solidFill>
                            <a:srgbClr val="000000"/>
                          </a:solidFill>
                          <a:latin typeface="Bookman Old Style" pitchFamily="1" panose="02020603050405020304"/>
                        </a:rPr>
                        <a:t>08/05/2014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Paniagua Sánchez, </a:t>
                      </a:r>
                      <a:r>
                        <a:rPr lang="es-ES" sz="600" spc="0">
                          <a:solidFill>
                            <a:srgbClr val="000000"/>
                          </a:solidFill>
                          <a:latin typeface="Bookman Old Style" pitchFamily="1" panose="02020603050405020304"/>
                        </a:rPr>
                        <a:t>Jesús </a:t>
                      </a:r>
                    </a:p>
                    <a:p>
                      <a:pPr marL="91440" marR="0" indent="0" algn="l">
                        <a:lnSpc>
                          <a:spcPts val="700"/>
                        </a:lnSpc>
                        <a:spcBef>
                          <a:spcPts val="0"/>
                        </a:spcBef>
                        <a:spcAft>
                          <a:spcPts val="1400"/>
                        </a:spcAft>
                      </a:pPr>
                      <a:r>
                        <a:rPr lang="es-ES" sz="600" spc="0">
                          <a:solidFill>
                            <a:srgbClr val="000000"/>
                          </a:solidFill>
                          <a:latin typeface="Bookman Old Style" pitchFamily="1" panose="02020603050405020304"/>
                        </a:rPr>
                        <a:t>Manuel; Rufo Pérez, María Montaña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3845">
                <a:tc>
                  <a:txBody>
                    <a:bodyPr vert="horz" anchor="t"/>
                    <a:lstStyle/>
                    <a:p>
                      <a:pPr marL="115570" marR="0" indent="0" algn="l">
                        <a:lnSpc>
                          <a:spcPts val="700"/>
                        </a:lnSpc>
                        <a:spcBef>
                          <a:spcPts val="155"/>
                        </a:spcBef>
                        <a:spcAft>
                          <a:spcPts val="1355"/>
                        </a:spcAft>
                      </a:pPr>
                      <a:r>
                        <a:rPr lang="es-ES" sz="600" spc="0">
                          <a:solidFill>
                            <a:srgbClr val="000000"/>
                          </a:solidFill>
                          <a:latin typeface="Bookman Old Style" pitchFamily="1" panose="02020603050405020304"/>
                        </a:rPr>
                        <a:t>González González, Almudena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Viabilidad medioambiental, energética y eco- nómica de la biometanización de residuos pro- venientes de la industria agroalimentaria 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345"/>
                        </a:spcAft>
                      </a:pPr>
                      <a:r>
                        <a:rPr lang="es-ES" sz="600" spc="0">
                          <a:solidFill>
                            <a:srgbClr val="000000"/>
                          </a:solidFill>
                          <a:latin typeface="Bookman Old Style" pitchFamily="1" panose="02020603050405020304"/>
                        </a:rPr>
                        <a:t>22/05/2014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155"/>
                        </a:spcBef>
                        <a:spcAft>
                          <a:spcPts val="0"/>
                        </a:spcAft>
                        <a:tabLst>
                          <a:tab algn="r" pos="1143000"/>
                        </a:tabLst>
                      </a:pPr>
                      <a:r>
                        <a:rPr lang="es-ES" sz="600" spc="0">
                          <a:solidFill>
                            <a:srgbClr val="000000"/>
                          </a:solidFill>
                          <a:latin typeface="Bookman Old Style" pitchFamily="1" panose="02020603050405020304"/>
                        </a:rPr>
                        <a:t>Cuadros Blázquez, </a:t>
                      </a:r>
                      <a:r>
                        <a:rPr lang="es-ES" sz="600" spc="0">
                          <a:solidFill>
                            <a:srgbClr val="000000"/>
                          </a:solidFill>
                          <a:latin typeface="Bookman Old Style" pitchFamily="1" panose="02020603050405020304"/>
                        </a:rPr>
                        <a:t>Fran-</a:t>
                      </a:r>
                      <a:r>
                        <a:rPr lang="es-ES" sz="100">
                          <a:solidFill>
                            <a:srgbClr val="000000"/>
                          </a:solidFill>
                          <a:latin typeface="Bookman Old Style" pitchFamily="1" panose="02020603050405020304"/>
                        </a:rPr>
                        <a:t> </a:t>
                      </a:r>
                    </a:p>
                    <a:p>
                      <a:pPr marL="91440" marR="0" indent="0" algn="l">
                        <a:lnSpc>
                          <a:spcPts val="700"/>
                        </a:lnSpc>
                        <a:spcBef>
                          <a:spcPts val="20"/>
                        </a:spcBef>
                        <a:spcAft>
                          <a:spcPts val="635"/>
                        </a:spcAft>
                      </a:pPr>
                      <a:r>
                        <a:rPr lang="es-ES" sz="600" spc="0">
                          <a:solidFill>
                            <a:srgbClr val="000000"/>
                          </a:solidFill>
                          <a:latin typeface="Bookman Old Style" pitchFamily="1" panose="02020603050405020304"/>
                        </a:rPr>
                        <a:t>cisco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3660" marR="0" indent="0" algn="l">
                        <a:lnSpc>
                          <a:spcPts val="700"/>
                        </a:lnSpc>
                        <a:spcBef>
                          <a:spcPts val="0"/>
                        </a:spcBef>
                        <a:spcAft>
                          <a:spcPts val="35"/>
                        </a:spcAft>
                      </a:pPr>
                      <a:r>
                        <a:rPr lang="es-ES" sz="600" spc="0">
                          <a:solidFill>
                            <a:srgbClr val="000000"/>
                          </a:solidFill>
                          <a:latin typeface="Bookman Old Style" pitchFamily="1" panose="02020603050405020304"/>
                        </a:rPr>
                        <a:t>Extremadura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380"/>
                        </a:spcAft>
                      </a:pPr>
                      <a:r>
                        <a:rPr lang="es-ES" sz="600" spc="0">
                          <a:solidFill>
                            <a:srgbClr val="000000"/>
                          </a:solidFill>
                          <a:latin typeface="Bookman Old Style" pitchFamily="1" panose="02020603050405020304"/>
                        </a:rPr>
                        <a:t>Calle Alonso, Fernando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85"/>
                        </a:spcAft>
                      </a:pPr>
                      <a:r>
                        <a:rPr lang="es-ES" sz="600" spc="0">
                          <a:solidFill>
                            <a:srgbClr val="000000"/>
                          </a:solidFill>
                          <a:latin typeface="Bookman Old Style" pitchFamily="1" panose="02020603050405020304"/>
                        </a:rPr>
                        <a:t>Técnicas bayesianas de apoyo a la toma de de- cisiones y sus aplicaciones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70"/>
                        </a:spcAft>
                      </a:pPr>
                      <a:r>
                        <a:rPr lang="es-ES" sz="600" spc="0">
                          <a:solidFill>
                            <a:srgbClr val="000000"/>
                          </a:solidFill>
                          <a:latin typeface="Bookman Old Style" pitchFamily="1" panose="02020603050405020304"/>
                        </a:rPr>
                        <a:t>26/05/2014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45">
                          <a:solidFill>
                            <a:srgbClr val="000000"/>
                          </a:solidFill>
                          <a:latin typeface="Bookman Old Style" pitchFamily="1" panose="02020603050405020304"/>
                        </a:rPr>
                        <a:t>Arias Nicolás, JoséPablo; Pérez Sánchez, Carlos Ja-</a:t>
                      </a:r>
                      <a:r>
                        <a:rPr lang="es-ES" sz="600" spc="45">
                          <a:solidFill>
                            <a:srgbClr val="000000"/>
                          </a:solidFill>
                          <a:latin typeface="Bookman Old Style" pitchFamily="1" panose="02020603050405020304"/>
                        </a:rPr>
                        <a:t>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00"/>
                        </a:spcAft>
                      </a:pPr>
                      <a:r>
                        <a:rPr lang="es-ES" sz="600" spc="0">
                          <a:solidFill>
                            <a:srgbClr val="000000"/>
                          </a:solidFill>
                          <a:latin typeface="Bookman Old Style" pitchFamily="1" panose="02020603050405020304"/>
                        </a:rPr>
                        <a:t>Espino Palma,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3660" marR="0" indent="0" algn="l">
                        <a:lnSpc>
                          <a:spcPts val="700"/>
                        </a:lnSpc>
                        <a:spcBef>
                          <a:spcPts val="0"/>
                        </a:spcBef>
                        <a:spcAft>
                          <a:spcPts val="1400"/>
                        </a:spcAft>
                      </a:pPr>
                      <a:r>
                        <a:rPr lang="es-ES" sz="600" spc="0">
                          <a:solidFill>
                            <a:srgbClr val="000000"/>
                          </a:solidFill>
                          <a:latin typeface="Bookman Old Style" pitchFamily="1" panose="02020603050405020304"/>
                        </a:rPr>
                        <a:t>Melatonina y apoptosis en leucocitos humanos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27/05/2014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Pariente Llanos, JoséAn-</a:t>
                      </a:r>
                      <a:r>
                        <a:rPr lang="es-ES" sz="100">
                          <a:solidFill>
                            <a:srgbClr val="000000"/>
                          </a:solidFill>
                          <a:latin typeface="Bookman Old Style" pitchFamily="1" panose="02020603050405020304"/>
                        </a:rPr>
                        <a:t> </a:t>
                      </a:r>
                    </a:p>
                    <a:p>
                      <a:pPr marL="91440" marR="0" indent="0" algn="l">
                        <a:lnSpc>
                          <a:spcPts val="700"/>
                        </a:lnSpc>
                        <a:spcBef>
                          <a:spcPts val="15"/>
                        </a:spcBef>
                        <a:spcAft>
                          <a:spcPts val="0"/>
                        </a:spcAft>
                        <a:tabLst>
                          <a:tab algn="r" pos="1143000"/>
                        </a:tabLst>
                      </a:pPr>
                      <a:r>
                        <a:rPr lang="es-ES" sz="600" spc="0">
                          <a:solidFill>
                            <a:srgbClr val="000000"/>
                          </a:solidFill>
                          <a:latin typeface="Bookman Old Style" pitchFamily="1" panose="02020603050405020304"/>
                        </a:rPr>
                        <a:t>tonio; </a:t>
                      </a:r>
                      <a:r>
                        <a:rPr lang="es-ES" sz="600" spc="0">
                          <a:solidFill>
                            <a:srgbClr val="000000"/>
                          </a:solidFill>
                          <a:latin typeface="Bookman Old Style" pitchFamily="1" panose="02020603050405020304"/>
                        </a:rPr>
                        <a:t>Rodríguez Morati-</a:t>
                      </a:r>
                      <a:r>
                        <a:rPr lang="es-ES" sz="100">
                          <a:solidFill>
                            <a:srgbClr val="000000"/>
                          </a:solidFill>
                          <a:latin typeface="Bookman Old Style" pitchFamily="1" panose="02020603050405020304"/>
                        </a:rPr>
                        <a:t> </a:t>
                      </a:r>
                      <a:br/>
                      <a:r>
                        <a:rPr lang="es-ES" sz="600" spc="0">
                          <a:solidFill>
                            <a:srgbClr val="000000"/>
                          </a:solidFill>
                          <a:latin typeface="Bookman Old Style" pitchFamily="1" panose="02020603050405020304"/>
                        </a:rPr>
                        <a:t>nos, Ana Beatriz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5570" marR="0" indent="0" algn="l">
                        <a:lnSpc>
                          <a:spcPts val="700"/>
                        </a:lnSpc>
                        <a:spcBef>
                          <a:spcPts val="0"/>
                        </a:spcBef>
                        <a:spcAft>
                          <a:spcPts val="2120"/>
                        </a:spcAft>
                      </a:pPr>
                      <a:r>
                        <a:rPr lang="es-ES" sz="600" spc="0">
                          <a:solidFill>
                            <a:srgbClr val="000000"/>
                          </a:solidFill>
                          <a:latin typeface="Bookman Old Style" pitchFamily="1" panose="02020603050405020304"/>
                        </a:rPr>
                        <a:t>Macías Granados, Daniel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Catabolismo de furturales y compuestos aro- </a:t>
                      </a:r>
                    </a:p>
                    <a:p>
                      <a:pPr marL="91440" marR="68580" indent="0" algn="just">
                        <a:lnSpc>
                          <a:spcPts val="700"/>
                        </a:lnSpc>
                        <a:spcBef>
                          <a:spcPts val="0"/>
                        </a:spcBef>
                        <a:spcAft>
                          <a:spcPts val="35"/>
                        </a:spcAft>
                        <a:tabLst>
                          <a:tab algn="l" pos="457200"/>
                          <a:tab algn="l" pos="640080"/>
                          <a:tab algn="r" pos="1965960"/>
                        </a:tabLst>
                      </a:pPr>
                      <a:r>
                        <a:rPr lang="es-ES" sz="600" spc="0">
                          <a:solidFill>
                            <a:srgbClr val="000000"/>
                          </a:solidFill>
                          <a:latin typeface="Bookman Old Style" pitchFamily="1" panose="02020603050405020304"/>
                        </a:rPr>
                        <a:t>máticos </a:t>
                      </a:r>
                      <a:r>
                        <a:rPr lang="es-ES" sz="600" spc="0">
                          <a:solidFill>
                            <a:srgbClr val="000000"/>
                          </a:solidFill>
                          <a:latin typeface="Bookman Old Style" pitchFamily="1" panose="02020603050405020304"/>
                        </a:rPr>
                        <a:t>en </a:t>
                      </a:r>
                      <a:r>
                        <a:rPr lang="es-ES" sz="600" spc="0">
                          <a:solidFill>
                            <a:srgbClr val="000000"/>
                          </a:solidFill>
                          <a:latin typeface="Bookman Old Style" pitchFamily="1" panose="02020603050405020304"/>
                        </a:rPr>
                        <a:t>pseudomonas </a:t>
                      </a:r>
                      <a:r>
                        <a:rPr lang="es-ES" sz="600" spc="0">
                          <a:solidFill>
                            <a:srgbClr val="000000"/>
                          </a:solidFill>
                          <a:latin typeface="Bookman Old Style" pitchFamily="1" panose="02020603050405020304"/>
                        </a:rPr>
                        <a:t>pseudoalcaligenes </a:t>
                      </a:r>
                      <a:br/>
                      <a:r>
                        <a:rPr lang="es-ES" sz="600" spc="0">
                          <a:solidFill>
                            <a:srgbClr val="000000"/>
                          </a:solidFill>
                          <a:latin typeface="Bookman Old Style" pitchFamily="1" panose="02020603050405020304"/>
                        </a:rPr>
                        <a:t>cect5344. Aislamiento de nuevas cepas asimi-ladoras de cianuro y sus complejos metalicos.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20/06/2014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425"/>
                        </a:spcAft>
                      </a:pPr>
                      <a:r>
                        <a:rPr lang="es-ES" sz="600" spc="35">
                          <a:solidFill>
                            <a:srgbClr val="000000"/>
                          </a:solidFill>
                          <a:latin typeface="Bookman Old Style" pitchFamily="1" panose="02020603050405020304"/>
                        </a:rPr>
                        <a:t>Igeño González, María Isa-bel; Blasco Plá, Rafael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50"/>
                        </a:spcAft>
                      </a:pPr>
                      <a:r>
                        <a:rPr lang="es-ES" sz="600" spc="0">
                          <a:solidFill>
                            <a:srgbClr val="000000"/>
                          </a:solidFill>
                          <a:latin typeface="Bookman Old Style" pitchFamily="1" panose="02020603050405020304"/>
                        </a:rPr>
                        <a:t>Naranjo Albarrán, Lizbeth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730"/>
                        </a:spcAft>
                      </a:pPr>
                      <a:r>
                        <a:rPr lang="es-ES" sz="600" spc="0">
                          <a:solidFill>
                            <a:srgbClr val="000000"/>
                          </a:solidFill>
                          <a:latin typeface="Bookman Old Style" pitchFamily="1" panose="02020603050405020304"/>
                        </a:rPr>
                        <a:t>Análisis bayesiano de datos con respuesta ca- tegórica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40"/>
                        </a:spcAft>
                      </a:pPr>
                      <a:r>
                        <a:rPr lang="es-ES" sz="600" spc="0">
                          <a:solidFill>
                            <a:srgbClr val="000000"/>
                          </a:solidFill>
                          <a:latin typeface="Bookman Old Style" pitchFamily="1" panose="02020603050405020304"/>
                        </a:rPr>
                        <a:t>26/06/2014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Jiménez, </a:t>
                      </a:r>
                      <a:r>
                        <a:rPr lang="es-ES" sz="600" spc="0">
                          <a:solidFill>
                            <a:srgbClr val="000000"/>
                          </a:solidFill>
                          <a:latin typeface="Bookman Old Style" pitchFamily="1" panose="02020603050405020304"/>
                        </a:rPr>
                        <a:t>Jacinto </a:t>
                      </a:r>
                    </a:p>
                    <a:p>
                      <a:pPr marL="91440" marR="0" indent="0" algn="l">
                        <a:lnSpc>
                          <a:spcPts val="700"/>
                        </a:lnSpc>
                        <a:spcBef>
                          <a:spcPts val="15"/>
                        </a:spcBef>
                        <a:spcAft>
                          <a:spcPts val="35"/>
                        </a:spcAft>
                        <a:tabLst>
                          <a:tab algn="l" pos="457200"/>
                          <a:tab algn="r" pos="1143000"/>
                        </a:tabLst>
                      </a:pPr>
                      <a:r>
                        <a:rPr lang="es-ES" sz="600" spc="0">
                          <a:solidFill>
                            <a:srgbClr val="000000"/>
                          </a:solidFill>
                          <a:latin typeface="Bookman Old Style" pitchFamily="1" panose="02020603050405020304"/>
                        </a:rPr>
                        <a:t>Ramón; </a:t>
                      </a:r>
                      <a:r>
                        <a:rPr lang="es-ES" sz="600" spc="0">
                          <a:solidFill>
                            <a:srgbClr val="000000"/>
                          </a:solidFill>
                          <a:latin typeface="Bookman Old Style" pitchFamily="1" panose="02020603050405020304"/>
                        </a:rPr>
                        <a:t>Pérez </a:t>
                      </a:r>
                      <a:r>
                        <a:rPr lang="es-ES" sz="600" spc="0">
                          <a:solidFill>
                            <a:srgbClr val="000000"/>
                          </a:solidFill>
                          <a:latin typeface="Bookman Old Style" pitchFamily="1" panose="02020603050405020304"/>
                        </a:rPr>
                        <a:t>Sánchez, </a:t>
                      </a:r>
                      <a:br/>
                      <a:r>
                        <a:rPr lang="es-ES" sz="600" spc="0">
                          <a:solidFill>
                            <a:srgbClr val="000000"/>
                          </a:solidFill>
                          <a:latin typeface="Bookman Old Style" pitchFamily="1" panose="02020603050405020304"/>
                        </a:rPr>
                        <a:t>Carlos Javier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375"/>
                        </a:spcAft>
                      </a:pPr>
                      <a:r>
                        <a:rPr lang="es-ES" sz="600" spc="0">
                          <a:solidFill>
                            <a:srgbClr val="000000"/>
                          </a:solidFill>
                          <a:latin typeface="Bookman Old Style" pitchFamily="1" panose="02020603050405020304"/>
                        </a:rPr>
                        <a:t>Monfort Vinuesa, Pablo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20">
                          <a:solidFill>
                            <a:srgbClr val="000000"/>
                          </a:solidFill>
                          <a:latin typeface="Bookman Old Style" pitchFamily="1" panose="02020603050405020304"/>
                        </a:rPr>
                        <a:t>Aportaciones teóricas y computacionales al análisis cluster, estimación de distribución y cálculo de esperanzas condicionales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17/07/2014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35">
                          <a:solidFill>
                            <a:srgbClr val="000000"/>
                          </a:solidFill>
                          <a:latin typeface="Bookman Old Style" pitchFamily="1" panose="02020603050405020304"/>
                        </a:rPr>
                        <a:t>Chacón Durán, JoséEnri-que; García Nogales, Agus-tín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8595">
                <a:tc>
                  <a:txBody>
                    <a:bodyPr vert="horz" anchor="t"/>
                    <a:lstStyle/>
                    <a:p>
                      <a:pPr marL="115570" marR="0" indent="0" algn="l">
                        <a:lnSpc>
                          <a:spcPts val="700"/>
                        </a:lnSpc>
                        <a:spcBef>
                          <a:spcPts val="0"/>
                        </a:spcBef>
                        <a:spcAft>
                          <a:spcPts val="610"/>
                        </a:spcAft>
                      </a:pPr>
                      <a:r>
                        <a:rPr lang="es-ES" sz="600" spc="0">
                          <a:solidFill>
                            <a:srgbClr val="000000"/>
                          </a:solidFill>
                          <a:latin typeface="Bookman Old Style" pitchFamily="1" panose="02020603050405020304"/>
                        </a:rPr>
                        <a:t>González Castellano, M. Teresa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Desarrollo de nuevas variantes de la reacción de ugi.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600"/>
                        </a:spcAft>
                      </a:pPr>
                      <a:r>
                        <a:rPr lang="es-ES" sz="600" spc="0">
                          <a:solidFill>
                            <a:srgbClr val="000000"/>
                          </a:solidFill>
                          <a:latin typeface="Bookman Old Style" pitchFamily="1" panose="02020603050405020304"/>
                        </a:rPr>
                        <a:t>18/07/2014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0">
                          <a:solidFill>
                            <a:srgbClr val="000000"/>
                          </a:solidFill>
                          <a:latin typeface="Bookman Old Style" pitchFamily="1" panose="02020603050405020304"/>
                        </a:rPr>
                        <a:t>Fernández Marcos, Carlos María; Gómez Neo, Ana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00" spc="0">
                          <a:solidFill>
                            <a:srgbClr val="000000"/>
                          </a:solidFill>
                          <a:latin typeface="Bookman Old Style" pitchFamily="1" panose="02020603050405020304"/>
                        </a:rPr>
                        <a:t>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3835">
                <a:tc>
                  <a:txBody>
                    <a:bodyPr vert="horz" anchor="t"/>
                    <a:lstStyle/>
                    <a:p>
                      <a:pPr marL="115570" marR="0" indent="0" algn="l">
                        <a:lnSpc>
                          <a:spcPts val="700"/>
                        </a:lnSpc>
                        <a:spcBef>
                          <a:spcPts val="0"/>
                        </a:spcBef>
                        <a:spcAft>
                          <a:spcPts val="685"/>
                        </a:spcAft>
                      </a:pPr>
                      <a:r>
                        <a:rPr lang="es-ES" sz="600" spc="0">
                          <a:solidFill>
                            <a:srgbClr val="000000"/>
                          </a:solidFill>
                          <a:latin typeface="Bookman Old Style" pitchFamily="1" panose="02020603050405020304"/>
                        </a:rPr>
                        <a:t>Mata Martín, María Carmen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Papel del inicio de replicación en la letalidad causada por carencia de timina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670"/>
                        </a:spcAft>
                      </a:pPr>
                      <a:r>
                        <a:rPr lang="es-ES" sz="600" spc="0">
                          <a:solidFill>
                            <a:srgbClr val="000000"/>
                          </a:solidFill>
                          <a:latin typeface="Bookman Old Style" pitchFamily="1" panose="02020603050405020304"/>
                        </a:rPr>
                        <a:t>25/07/2014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30">
                          <a:solidFill>
                            <a:srgbClr val="000000"/>
                          </a:solidFill>
                          <a:latin typeface="Bookman Old Style" pitchFamily="1" panose="02020603050405020304"/>
                        </a:rPr>
                        <a:t>Guzm´an Cabañas, María Elena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8460">
                <a:tc>
                  <a:txBody>
                    <a:bodyPr vert="horz" anchor="t"/>
                    <a:lstStyle/>
                    <a:p>
                      <a:pPr marL="115570" marR="0" indent="0" algn="l">
                        <a:lnSpc>
                          <a:spcPts val="700"/>
                        </a:lnSpc>
                        <a:spcBef>
                          <a:spcPts val="0"/>
                        </a:spcBef>
                        <a:spcAft>
                          <a:spcPts val="2125"/>
                        </a:spcAft>
                      </a:pPr>
                      <a:r>
                        <a:rPr lang="es-ES" sz="600" spc="0">
                          <a:solidFill>
                            <a:srgbClr val="000000"/>
                          </a:solidFill>
                          <a:latin typeface="Bookman Old Style" pitchFamily="1" panose="02020603050405020304"/>
                        </a:rPr>
                        <a:t>Garcia Cuesta, María del Consuelo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r">
                        <a:lnSpc>
                          <a:spcPts val="500"/>
                        </a:lnSpc>
                        <a:spcBef>
                          <a:spcPts val="0"/>
                        </a:spcBef>
                        <a:spcAft>
                          <a:spcPts val="0"/>
                        </a:spcAft>
                      </a:pPr>
                      <a:r>
                        <a:rPr lang="es-ES" sz="600" spc="25">
                          <a:solidFill>
                            <a:srgbClr val="000000"/>
                          </a:solidFill>
                          <a:latin typeface="Bookman Old Style" pitchFamily="1" panose="02020603050405020304"/>
                        </a:rPr>
                        <a:t>Determinación estructural mediante difracto- metría de rayos x de polvos de compuestos de interés farmacológico usando técnicas de espa- directo </a:t>
                      </a:r>
                    </a:p>
                    <a:p>
                      <a:pPr marL="91440" marR="0" indent="0" algn="l">
                        <a:lnSpc>
                          <a:spcPts val="500"/>
                        </a:lnSpc>
                        <a:spcBef>
                          <a:spcPts val="0"/>
                        </a:spcBef>
                        <a:spcAft>
                          <a:spcPts val="165"/>
                        </a:spcAft>
                      </a:pPr>
                      <a:r>
                        <a:rPr lang="es-ES" sz="600" spc="0">
                          <a:solidFill>
                            <a:srgbClr val="000000"/>
                          </a:solidFill>
                          <a:latin typeface="Bookman Old Style" pitchFamily="1" panose="02020603050405020304"/>
                        </a:rPr>
                        <a:t>Martínez, Juan </a:t>
                      </a:r>
                      <a:r>
                        <a:rPr lang="es-ES" sz="600" baseline="30000" spc="0">
                          <a:solidFill>
                            <a:srgbClr val="000000"/>
                          </a:solidFill>
                          <a:latin typeface="Bookman Old Style" pitchFamily="1" panose="02020603050405020304"/>
                        </a:rPr>
                        <a:t>José</a:t>
                      </a:r>
                      <a:r>
                        <a:rPr lang="es-ES" sz="600" spc="0">
                          <a:solidFill>
                            <a:srgbClr val="000000"/>
                          </a:solidFill>
                          <a:latin typeface="Bookman Old Style" pitchFamily="1" panose="02020603050405020304"/>
                        </a:rPr>
                        <a:t>cio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25/09/2014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Cumbrera </a:t>
                      </a:r>
                      <a:r>
                        <a:rPr lang="es-ES" sz="600" spc="0">
                          <a:solidFill>
                            <a:srgbClr val="000000"/>
                          </a:solidFill>
                          <a:latin typeface="Bookman Old Style" pitchFamily="1" panose="02020603050405020304"/>
                        </a:rPr>
                        <a:t>Hernández, </a:t>
                      </a:r>
                    </a:p>
                    <a:p>
                      <a:pPr marL="91440" marR="0" indent="0" algn="l">
                        <a:lnSpc>
                          <a:spcPts val="700"/>
                        </a:lnSpc>
                        <a:spcBef>
                          <a:spcPts val="0"/>
                        </a:spcBef>
                        <a:spcAft>
                          <a:spcPts val="1430"/>
                        </a:spcAft>
                      </a:pPr>
                      <a:r>
                        <a:rPr lang="es-ES" sz="600" spc="0">
                          <a:solidFill>
                            <a:srgbClr val="000000"/>
                          </a:solidFill>
                          <a:latin typeface="Bookman Old Style" pitchFamily="1" panose="02020603050405020304"/>
                        </a:rPr>
                        <a:t>Francisco Luis; Meléndez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5570" marR="0" indent="0" algn="l">
                        <a:lnSpc>
                          <a:spcPts val="700"/>
                        </a:lnSpc>
                        <a:spcBef>
                          <a:spcPts val="0"/>
                        </a:spcBef>
                        <a:spcAft>
                          <a:spcPts val="2150"/>
                        </a:spcAft>
                      </a:pPr>
                      <a:r>
                        <a:rPr lang="es-ES" sz="600" spc="0">
                          <a:solidFill>
                            <a:srgbClr val="000000"/>
                          </a:solidFill>
                          <a:latin typeface="Bookman Old Style" pitchFamily="1" panose="02020603050405020304"/>
                        </a:rPr>
                        <a:t>Rodríguez Cano, Abraham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731520"/>
                          <a:tab algn="l" pos="1280160"/>
                          <a:tab algn="l" pos="1463040"/>
                          <a:tab algn="r" pos="1965960"/>
                        </a:tabLst>
                      </a:pPr>
                      <a:r>
                        <a:rPr lang="es-ES" sz="600" spc="0">
                          <a:solidFill>
                            <a:srgbClr val="000000"/>
                          </a:solidFill>
                          <a:latin typeface="Bookman Old Style" pitchFamily="1" panose="02020603050405020304"/>
                        </a:rPr>
                        <a:t>Modificaciones </a:t>
                      </a:r>
                      <a:r>
                        <a:rPr lang="es-ES" sz="600" spc="0">
                          <a:solidFill>
                            <a:srgbClr val="000000"/>
                          </a:solidFill>
                          <a:latin typeface="Bookman Old Style" pitchFamily="1" panose="02020603050405020304"/>
                        </a:rPr>
                        <a:t>superficiales </a:t>
                      </a:r>
                      <a:r>
                        <a:rPr lang="es-ES" sz="600" spc="0">
                          <a:solidFill>
                            <a:srgbClr val="000000"/>
                          </a:solidFill>
                          <a:latin typeface="Bookman Old Style" pitchFamily="1" panose="02020603050405020304"/>
                        </a:rPr>
                        <a:t>de </a:t>
                      </a:r>
                      <a:r>
                        <a:rPr lang="es-ES" sz="600" spc="0">
                          <a:solidFill>
                            <a:srgbClr val="000000"/>
                          </a:solidFill>
                          <a:latin typeface="Bookman Old Style" pitchFamily="1" panose="02020603050405020304"/>
                        </a:rPr>
                        <a:t>la </a:t>
                      </a:r>
                      <a:r>
                        <a:rPr lang="es-ES" sz="600" spc="0">
                          <a:solidFill>
                            <a:srgbClr val="000000"/>
                          </a:solidFill>
                          <a:latin typeface="Bookman Old Style" pitchFamily="1" panose="02020603050405020304"/>
                        </a:rPr>
                        <a:t>aleación </a:t>
                      </a:r>
                    </a:p>
                    <a:p>
                      <a:pPr marL="91440" marR="0" indent="0" algn="l">
                        <a:lnSpc>
                          <a:spcPts val="700"/>
                        </a:lnSpc>
                        <a:spcBef>
                          <a:spcPts val="0"/>
                        </a:spcBef>
                        <a:spcAft>
                          <a:spcPts val="1455"/>
                        </a:spcAft>
                      </a:pPr>
                      <a:r>
                        <a:rPr lang="es-ES" sz="600" spc="0">
                          <a:solidFill>
                            <a:srgbClr val="000000"/>
                          </a:solidFill>
                          <a:latin typeface="Bookman Old Style" pitchFamily="1" panose="02020603050405020304"/>
                        </a:rPr>
                        <a:t>ti6ai4v para aplicaciones médicas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2135"/>
                        </a:spcAft>
                      </a:pPr>
                      <a:r>
                        <a:rPr lang="es-ES" sz="600" spc="0">
                          <a:solidFill>
                            <a:srgbClr val="000000"/>
                          </a:solidFill>
                          <a:latin typeface="Bookman Old Style" pitchFamily="1" panose="02020603050405020304"/>
                        </a:rPr>
                        <a:t>26/09/2014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502920"/>
                          <a:tab algn="r" pos="1143000"/>
                        </a:tabLst>
                      </a:pPr>
                      <a:r>
                        <a:rPr lang="es-ES" sz="600" spc="0">
                          <a:solidFill>
                            <a:srgbClr val="000000"/>
                          </a:solidFill>
                          <a:latin typeface="Bookman Old Style" pitchFamily="1" panose="02020603050405020304"/>
                        </a:rPr>
                        <a:t>González </a:t>
                      </a: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María </a:t>
                      </a:r>
                    </a:p>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Luisa; Cintas Moreno, Pe-</a:t>
                      </a:r>
                      <a:r>
                        <a:rPr lang="es-ES" sz="100">
                          <a:solidFill>
                            <a:srgbClr val="000000"/>
                          </a:solidFill>
                          <a:latin typeface="Bookman Old Style" pitchFamily="1" panose="02020603050405020304"/>
                        </a:rPr>
                        <a:t> </a:t>
                      </a:r>
                    </a:p>
                    <a:p>
                      <a:pPr marL="91440" marR="0" indent="0" algn="l">
                        <a:lnSpc>
                          <a:spcPts val="700"/>
                        </a:lnSpc>
                        <a:spcBef>
                          <a:spcPts val="0"/>
                        </a:spcBef>
                        <a:spcAft>
                          <a:spcPts val="60"/>
                        </a:spcAft>
                        <a:tabLst>
                          <a:tab algn="l" pos="320040"/>
                          <a:tab algn="r" pos="1143000"/>
                        </a:tabLst>
                      </a:pPr>
                      <a:r>
                        <a:rPr lang="es-ES" sz="600" spc="0">
                          <a:solidFill>
                            <a:srgbClr val="000000"/>
                          </a:solidFill>
                          <a:latin typeface="Bookman Old Style" pitchFamily="1" panose="02020603050405020304"/>
                        </a:rPr>
                        <a:t>dro; </a:t>
                      </a:r>
                      <a:r>
                        <a:rPr lang="es-ES" sz="600" spc="0">
                          <a:solidFill>
                            <a:srgbClr val="000000"/>
                          </a:solidFill>
                          <a:latin typeface="Bookman Old Style" pitchFamily="1" panose="02020603050405020304"/>
                        </a:rPr>
                        <a:t>Babiano </a:t>
                      </a:r>
                      <a:r>
                        <a:rPr lang="es-ES" sz="600" spc="0">
                          <a:solidFill>
                            <a:srgbClr val="000000"/>
                          </a:solidFill>
                          <a:latin typeface="Bookman Old Style" pitchFamily="1" panose="02020603050405020304"/>
                        </a:rPr>
                        <a:t>Caballero, </a:t>
                      </a:r>
                      <a:br/>
                      <a:r>
                        <a:rPr lang="es-ES" sz="600" spc="0">
                          <a:solidFill>
                            <a:srgbClr val="000000"/>
                          </a:solidFill>
                          <a:latin typeface="Bookman Old Style" pitchFamily="1" panose="02020603050405020304"/>
                        </a:rPr>
                        <a:t>Reyes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100">
                <a:tc>
                  <a:txBody>
                    <a:bodyPr vert="horz" anchor="t"/>
                    <a:lstStyle/>
                    <a:p>
                      <a:pPr marL="115570" marR="0" indent="0" algn="l">
                        <a:lnSpc>
                          <a:spcPts val="700"/>
                        </a:lnSpc>
                        <a:spcBef>
                          <a:spcPts val="0"/>
                        </a:spcBef>
                        <a:spcAft>
                          <a:spcPts val="1405"/>
                        </a:spcAft>
                      </a:pPr>
                      <a:r>
                        <a:rPr lang="es-ES" sz="600" spc="0">
                          <a:solidFill>
                            <a:srgbClr val="000000"/>
                          </a:solidFill>
                          <a:latin typeface="Bookman Old Style" pitchFamily="1" panose="02020603050405020304"/>
                        </a:rPr>
                        <a:t>Carrasco Romero, Cristina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Efecto de antioxidantes sobre un modelo ex- perimental de pancreatitis aguda inducida por ceruleína en rata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17/10/2014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Rodríguez Moratinos, Ana </a:t>
                      </a:r>
                    </a:p>
                    <a:p>
                      <a:pPr marL="91440"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Beatriz; </a:t>
                      </a:r>
                      <a:r>
                        <a:rPr lang="es-ES" sz="600" spc="0">
                          <a:solidFill>
                            <a:srgbClr val="000000"/>
                          </a:solidFill>
                          <a:latin typeface="Bookman Old Style" pitchFamily="1" panose="02020603050405020304"/>
                        </a:rPr>
                        <a:t>Pariente Llanos, </a:t>
                      </a:r>
                      <a:br/>
                      <a:r>
                        <a:rPr lang="es-ES" sz="600" spc="0">
                          <a:solidFill>
                            <a:srgbClr val="000000"/>
                          </a:solidFill>
                          <a:latin typeface="Bookman Old Style" pitchFamily="1" panose="02020603050405020304"/>
                        </a:rPr>
                        <a:t>JoséAntonio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115570" marR="0" indent="0" algn="l">
                        <a:lnSpc>
                          <a:spcPts val="700"/>
                        </a:lnSpc>
                        <a:spcBef>
                          <a:spcPts val="0"/>
                        </a:spcBef>
                        <a:spcAft>
                          <a:spcPts val="35"/>
                        </a:spcAft>
                      </a:pPr>
                      <a:r>
                        <a:rPr lang="es-ES" sz="600" spc="0">
                          <a:solidFill>
                            <a:srgbClr val="000000"/>
                          </a:solidFill>
                          <a:latin typeface="Bookman Old Style" pitchFamily="1" panose="02020603050405020304"/>
                        </a:rPr>
                        <a:t>Cabello S´anchez,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3660" marR="0" indent="0" algn="l">
                        <a:lnSpc>
                          <a:spcPts val="700"/>
                        </a:lnSpc>
                        <a:spcBef>
                          <a:spcPts val="0"/>
                        </a:spcBef>
                        <a:spcAft>
                          <a:spcPts val="35"/>
                        </a:spcAft>
                      </a:pPr>
                      <a:r>
                        <a:rPr lang="es-ES" sz="600" spc="0">
                          <a:solidFill>
                            <a:srgbClr val="000000"/>
                          </a:solidFill>
                          <a:latin typeface="Bookman Old Style" pitchFamily="1" panose="02020603050405020304"/>
                        </a:rPr>
                        <a:t>Teoremas de banach-stone en espacios métricos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
                        </a:spcAft>
                      </a:pPr>
                      <a:r>
                        <a:rPr lang="es-ES" sz="600" spc="0">
                          <a:solidFill>
                            <a:srgbClr val="000000"/>
                          </a:solidFill>
                          <a:latin typeface="Bookman Old Style" pitchFamily="1" panose="02020603050405020304"/>
                        </a:rPr>
                        <a:t>24/10/2014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35"/>
                        </a:spcAft>
                      </a:pPr>
                      <a:r>
                        <a:rPr lang="es-ES" sz="600" spc="0">
                          <a:solidFill>
                            <a:srgbClr val="000000"/>
                          </a:solidFill>
                          <a:latin typeface="Bookman Old Style" pitchFamily="1" panose="02020603050405020304"/>
                        </a:rPr>
                        <a:t>Cabello S´anchez, Félix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5570" marR="0" indent="0" algn="l">
                        <a:lnSpc>
                          <a:spcPts val="700"/>
                        </a:lnSpc>
                        <a:spcBef>
                          <a:spcPts val="0"/>
                        </a:spcBef>
                        <a:spcAft>
                          <a:spcPts val="2085"/>
                        </a:spcAft>
                      </a:pPr>
                      <a:r>
                        <a:rPr lang="es-ES" sz="600" spc="0">
                          <a:solidFill>
                            <a:srgbClr val="000000"/>
                          </a:solidFill>
                          <a:latin typeface="Bookman Old Style" pitchFamily="1" panose="02020603050405020304"/>
                        </a:rPr>
                        <a:t>Assunça</a:t>
                      </a:r>
                      <a:r>
                        <a:rPr lang="es-ES" sz="600" baseline="30000" spc="0">
                          <a:solidFill>
                            <a:srgbClr val="000000"/>
                          </a:solidFill>
                          <a:latin typeface="Bookman Old Style" pitchFamily="1" panose="02020603050405020304"/>
                        </a:rPr>
                        <a:t>˜</a:t>
                      </a:r>
                      <a:r>
                        <a:rPr lang="es-ES" sz="600" spc="0">
                          <a:solidFill>
                            <a:srgbClr val="000000"/>
                          </a:solidFill>
                          <a:latin typeface="Bookman Old Style" pitchFamily="1" panose="02020603050405020304"/>
                        </a:rPr>
                        <a:t>o Ramóa, Sofía Teresa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5"/>
                        </a:spcAft>
                      </a:pPr>
                      <a:r>
                        <a:rPr lang="es-ES" sz="600" spc="0">
                          <a:solidFill>
                            <a:srgbClr val="000000"/>
                          </a:solidFill>
                          <a:latin typeface="Bookman Old Style" pitchFamily="1" panose="02020603050405020304"/>
                        </a:rPr>
                        <a:t>Caracterización y dinámica de la vegetación espontánea en los cultivos del baixo alente- jo (portugal). Análisis del impacto de factores ambientales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90"/>
                        </a:spcAft>
                      </a:pPr>
                      <a:r>
                        <a:rPr lang="es-ES" sz="600" spc="0">
                          <a:solidFill>
                            <a:srgbClr val="000000"/>
                          </a:solidFill>
                          <a:latin typeface="Bookman Old Style" pitchFamily="1" panose="02020603050405020304"/>
                        </a:rPr>
                        <a:t>11/12/2014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15"/>
                        </a:spcAft>
                      </a:pPr>
                      <a:r>
                        <a:rPr lang="es-ES" sz="600" spc="35">
                          <a:solidFill>
                            <a:srgbClr val="000000"/>
                          </a:solidFill>
                          <a:latin typeface="Bookman Old Style" pitchFamily="1" panose="02020603050405020304"/>
                        </a:rPr>
                        <a:t>Vale Oliveira E Silva, Pe-dro Manuel Do; Rato Nu-nes, JoséManuel; López Piñeiro, Antonio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5570" marR="0" indent="0" algn="l">
                        <a:lnSpc>
                          <a:spcPts val="700"/>
                        </a:lnSpc>
                        <a:spcBef>
                          <a:spcPts val="0"/>
                        </a:spcBef>
                        <a:spcAft>
                          <a:spcPts val="2120"/>
                        </a:spcAft>
                      </a:pPr>
                      <a:r>
                        <a:rPr lang="es-ES" sz="600" spc="0">
                          <a:solidFill>
                            <a:srgbClr val="000000"/>
                          </a:solidFill>
                          <a:latin typeface="Bookman Old Style" pitchFamily="1" panose="02020603050405020304"/>
                        </a:rPr>
                        <a:t>Gala Morales, María de La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20"/>
                        </a:spcAft>
                      </a:pPr>
                      <a:r>
                        <a:rPr lang="es-ES" sz="600" spc="25">
                          <a:solidFill>
                            <a:srgbClr val="000000"/>
                          </a:solidFill>
                          <a:latin typeface="Bookman Old Style" pitchFamily="1" panose="02020603050405020304"/>
                        </a:rPr>
                        <a:t>Desarrollo y aplicación de nuevas metodolo- gías analíticas para la determinación de conta- minantes ambientales (metales pesados y ben- zo(a)pireno)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12/12/2014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just">
                        <a:lnSpc>
                          <a:spcPts val="700"/>
                        </a:lnSpc>
                        <a:spcBef>
                          <a:spcPts val="0"/>
                        </a:spcBef>
                        <a:spcAft>
                          <a:spcPts val="35"/>
                        </a:spcAft>
                      </a:pPr>
                      <a:r>
                        <a:rPr lang="es-ES" sz="600" spc="0">
                          <a:solidFill>
                            <a:srgbClr val="000000"/>
                          </a:solidFill>
                          <a:latin typeface="Bookman Old Style" pitchFamily="1" panose="02020603050405020304"/>
                        </a:rPr>
                        <a:t>Calvo Blázquez, Lorenzo; Pinilla Gil, Eduardo Con-suelo; Palomo Marín, Ma-ría Rosario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9265">
                <a:tc>
                  <a:txBody>
                    <a:bodyPr vert="horz" anchor="t"/>
                    <a:lstStyle/>
                    <a:p>
                      <a:pPr marL="115570" marR="0" indent="0" algn="l">
                        <a:lnSpc>
                          <a:spcPts val="700"/>
                        </a:lnSpc>
                        <a:spcBef>
                          <a:spcPts val="0"/>
                        </a:spcBef>
                        <a:spcAft>
                          <a:spcPts val="2820"/>
                        </a:spcAft>
                      </a:pPr>
                      <a:r>
                        <a:rPr lang="es-ES" sz="600" spc="0">
                          <a:solidFill>
                            <a:srgbClr val="000000"/>
                          </a:solidFill>
                          <a:latin typeface="Bookman Old Style" pitchFamily="1" panose="02020603050405020304"/>
                        </a:rPr>
                        <a:t>Sánchez Llerena, Francisco Javier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Cultivo de arroz aeróbico aplicando técnicas de agricultura de conservación en las vegas del guadiana : efectos en parámetros agronómicos y dinámica de los herbicidas bispyribac-sodio y bensulfurón metil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805"/>
                        </a:spcAft>
                      </a:pPr>
                      <a:r>
                        <a:rPr lang="es-ES" sz="600" spc="0">
                          <a:solidFill>
                            <a:srgbClr val="000000"/>
                          </a:solidFill>
                          <a:latin typeface="Bookman Old Style" pitchFamily="1" panose="02020603050405020304"/>
                        </a:rPr>
                        <a:t>17/12/2014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365760"/>
                          <a:tab algn="r" pos="1143000"/>
                        </a:tabLst>
                      </a:pPr>
                      <a:r>
                        <a:rPr lang="es-ES" sz="600" spc="0">
                          <a:solidFill>
                            <a:srgbClr val="000000"/>
                          </a:solidFill>
                          <a:latin typeface="Bookman Old Style" pitchFamily="1" panose="02020603050405020304"/>
                        </a:rPr>
                        <a:t>López </a:t>
                      </a:r>
                      <a:r>
                        <a:rPr lang="es-ES" sz="600" spc="0">
                          <a:solidFill>
                            <a:srgbClr val="000000"/>
                          </a:solidFill>
                          <a:latin typeface="Bookman Old Style" pitchFamily="1" panose="02020603050405020304"/>
                        </a:rPr>
                        <a:t>Piñeiro, </a:t>
                      </a:r>
                      <a:r>
                        <a:rPr lang="es-ES" sz="600" spc="0">
                          <a:solidFill>
                            <a:srgbClr val="000000"/>
                          </a:solidFill>
                          <a:latin typeface="Bookman Old Style" pitchFamily="1" panose="02020603050405020304"/>
                        </a:rPr>
                        <a:t>Antonio; </a:t>
                      </a:r>
                    </a:p>
                    <a:p>
                      <a:pPr marL="91440" marR="0" indent="0" algn="l">
                        <a:lnSpc>
                          <a:spcPts val="700"/>
                        </a:lnSpc>
                        <a:spcBef>
                          <a:spcPts val="0"/>
                        </a:spcBef>
                        <a:spcAft>
                          <a:spcPts val="2135"/>
                        </a:spcAft>
                      </a:pPr>
                      <a:r>
                        <a:rPr lang="es-ES" sz="600" spc="0">
                          <a:solidFill>
                            <a:srgbClr val="000000"/>
                          </a:solidFill>
                          <a:latin typeface="Bookman Old Style" pitchFamily="1" panose="02020603050405020304"/>
                        </a:rPr>
                        <a:t>Albarrán Liso, Ángel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8460">
                <a:tc>
                  <a:txBody>
                    <a:bodyPr vert="horz" anchor="t"/>
                    <a:lstStyle/>
                    <a:p>
                      <a:pPr marL="115570" marR="0" indent="0" algn="l">
                        <a:lnSpc>
                          <a:spcPts val="700"/>
                        </a:lnSpc>
                        <a:spcBef>
                          <a:spcPts val="0"/>
                        </a:spcBef>
                        <a:spcAft>
                          <a:spcPts val="2150"/>
                        </a:spcAft>
                      </a:pPr>
                      <a:r>
                        <a:rPr lang="es-ES" sz="600" spc="0">
                          <a:solidFill>
                            <a:srgbClr val="000000"/>
                          </a:solidFill>
                          <a:latin typeface="Bookman Old Style" pitchFamily="1" panose="02020603050405020304"/>
                        </a:rPr>
                        <a:t>Hurtado Sánchez, M. Carmen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60"/>
                        </a:spcAft>
                      </a:pPr>
                      <a:r>
                        <a:rPr lang="es-ES" sz="600" spc="20">
                          <a:solidFill>
                            <a:srgbClr val="000000"/>
                          </a:solidFill>
                          <a:latin typeface="Bookman Old Style" pitchFamily="1" panose="02020603050405020304"/>
                        </a:rPr>
                        <a:t>Desarrollo de nuevas tecnologías analíticas pa- ra la determinación de quimioterápicos, bio- marcadores y compuestos de interés medioam- biental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35"/>
                        </a:spcAft>
                      </a:pPr>
                      <a:r>
                        <a:rPr lang="es-ES" sz="600" spc="0">
                          <a:solidFill>
                            <a:srgbClr val="000000"/>
                          </a:solidFill>
                          <a:latin typeface="Bookman Old Style" pitchFamily="1" panose="02020603050405020304"/>
                        </a:rPr>
                        <a:t>22/01/2015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Dur´an Martín-Merás, Isa-</a:t>
                      </a:r>
                      <a:r>
                        <a:rPr lang="es-ES" sz="100">
                          <a:solidFill>
                            <a:srgbClr val="000000"/>
                          </a:solidFill>
                          <a:latin typeface="Bookman Old Style" pitchFamily="1" panose="02020603050405020304"/>
                        </a:rPr>
                        <a:t> </a:t>
                      </a:r>
                    </a:p>
                    <a:p>
                      <a:pPr marL="91440" marR="0" indent="0" algn="l">
                        <a:lnSpc>
                          <a:spcPts val="700"/>
                        </a:lnSpc>
                        <a:spcBef>
                          <a:spcPts val="0"/>
                        </a:spcBef>
                        <a:spcAft>
                          <a:spcPts val="755"/>
                        </a:spcAft>
                        <a:tabLst>
                          <a:tab algn="l" pos="320040"/>
                          <a:tab algn="r" pos="1143000"/>
                        </a:tabLst>
                      </a:pPr>
                      <a:r>
                        <a:rPr lang="es-ES" sz="600" spc="0">
                          <a:solidFill>
                            <a:srgbClr val="000000"/>
                          </a:solidFill>
                          <a:latin typeface="Bookman Old Style" pitchFamily="1" panose="02020603050405020304"/>
                        </a:rPr>
                        <a:t>bel; </a:t>
                      </a:r>
                      <a:r>
                        <a:rPr lang="es-ES" sz="600" spc="0">
                          <a:solidFill>
                            <a:srgbClr val="000000"/>
                          </a:solidFill>
                          <a:latin typeface="Bookman Old Style" pitchFamily="1" panose="02020603050405020304"/>
                        </a:rPr>
                        <a:t>Rodríguez </a:t>
                      </a:r>
                      <a:r>
                        <a:rPr lang="es-ES" sz="600" spc="0">
                          <a:solidFill>
                            <a:srgbClr val="000000"/>
                          </a:solidFill>
                          <a:latin typeface="Bookman Old Style" pitchFamily="1" panose="02020603050405020304"/>
                        </a:rPr>
                        <a:t>Cáceres, </a:t>
                      </a:r>
                      <a:br/>
                      <a:r>
                        <a:rPr lang="es-ES" sz="600" spc="0">
                          <a:solidFill>
                            <a:srgbClr val="000000"/>
                          </a:solidFill>
                          <a:latin typeface="Bookman Old Style" pitchFamily="1" panose="02020603050405020304"/>
                        </a:rPr>
                        <a:t>María Isabel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81000">
                <a:tc>
                  <a:txBody>
                    <a:bodyPr vert="horz" anchor="t"/>
                    <a:lstStyle/>
                    <a:p>
                      <a:pPr marL="115570" marR="0" indent="0" algn="l">
                        <a:lnSpc>
                          <a:spcPts val="700"/>
                        </a:lnSpc>
                        <a:spcBef>
                          <a:spcPts val="0"/>
                        </a:spcBef>
                        <a:spcAft>
                          <a:spcPts val="2125"/>
                        </a:spcAft>
                      </a:pPr>
                      <a:r>
                        <a:rPr lang="es-ES" sz="600" spc="0">
                          <a:solidFill>
                            <a:srgbClr val="000000"/>
                          </a:solidFill>
                          <a:latin typeface="Bookman Old Style" pitchFamily="1" panose="02020603050405020304"/>
                        </a:rPr>
                        <a:t>Navarro Pérez, María Luisa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20">
                          <a:solidFill>
                            <a:srgbClr val="000000"/>
                          </a:solidFill>
                          <a:latin typeface="Bookman Old Style" pitchFamily="1" panose="02020603050405020304"/>
                        </a:rPr>
                        <a:t>Polinización y reproducción en especies de scrophularia de flores grandes y vistosas del viejo mundo. Perspectivas ecológicas y mole- culares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23/01/2015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l">
                        <a:lnSpc>
                          <a:spcPts val="700"/>
                        </a:lnSpc>
                        <a:spcBef>
                          <a:spcPts val="0"/>
                        </a:spcBef>
                        <a:spcAft>
                          <a:spcPts val="705"/>
                        </a:spcAft>
                      </a:pPr>
                      <a:r>
                        <a:rPr lang="es-ES" sz="600" spc="30">
                          <a:solidFill>
                            <a:srgbClr val="000000"/>
                          </a:solidFill>
                          <a:latin typeface="Bookman Old Style" pitchFamily="1" panose="02020603050405020304"/>
                        </a:rPr>
                        <a:t>Ortega Olivencia, Ana Isa-bel; López Martínez, Jose-fa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4650">
                <a:tc>
                  <a:txBody>
                    <a:bodyPr vert="horz" anchor="t"/>
                    <a:lstStyle/>
                    <a:p>
                      <a:pPr marL="115570" marR="0" indent="0" algn="l">
                        <a:lnSpc>
                          <a:spcPts val="700"/>
                        </a:lnSpc>
                        <a:spcBef>
                          <a:spcPts val="0"/>
                        </a:spcBef>
                        <a:spcAft>
                          <a:spcPts val="2075"/>
                        </a:spcAft>
                      </a:pPr>
                      <a:r>
                        <a:rPr lang="es-ES" sz="600" spc="0">
                          <a:solidFill>
                            <a:srgbClr val="000000"/>
                          </a:solidFill>
                          <a:latin typeface="Bookman Old Style" pitchFamily="1" panose="02020603050405020304"/>
                        </a:rPr>
                        <a:t>Rueda Holgado, Fernando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15">
                          <a:solidFill>
                            <a:srgbClr val="000000"/>
                          </a:solidFill>
                          <a:latin typeface="Bookman Old Style" pitchFamily="1" panose="02020603050405020304"/>
                        </a:rPr>
                        <a:t>Desarrollo y aplicación de metodologías analíti- cas para la determinación y especiación de ele- mentos contaminantes en deposiciones atmos- féricas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060"/>
                        </a:spcAft>
                      </a:pPr>
                      <a:r>
                        <a:rPr lang="es-ES" sz="600" spc="0">
                          <a:solidFill>
                            <a:srgbClr val="000000"/>
                          </a:solidFill>
                          <a:latin typeface="Bookman Old Style" pitchFamily="1" panose="02020603050405020304"/>
                        </a:rPr>
                        <a:t>19/02/2015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25">
                          <a:solidFill>
                            <a:srgbClr val="000000"/>
                          </a:solidFill>
                          <a:latin typeface="Bookman Old Style" pitchFamily="1" panose="02020603050405020304"/>
                        </a:rPr>
                        <a:t>Cereceda Balic, Francisco Javier; Pinilla Gil, Eduar-do Consuelo; Calvo Bláz-quez, Lorenzo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5910">
                <a:tc>
                  <a:txBody>
                    <a:bodyPr vert="horz" anchor="t"/>
                    <a:lstStyle/>
                    <a:p>
                      <a:pPr marL="115570" marR="0" indent="0" algn="l">
                        <a:lnSpc>
                          <a:spcPts val="700"/>
                        </a:lnSpc>
                        <a:spcBef>
                          <a:spcPts val="155"/>
                        </a:spcBef>
                        <a:spcAft>
                          <a:spcPts val="1475"/>
                        </a:spcAft>
                      </a:pPr>
                      <a:r>
                        <a:rPr lang="es-ES" sz="600" spc="0">
                          <a:solidFill>
                            <a:srgbClr val="000000"/>
                          </a:solidFill>
                          <a:latin typeface="Bookman Old Style" pitchFamily="1" panose="02020603050405020304"/>
                        </a:rPr>
                        <a:t>Quiñones Murillo, Diego Hernan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55"/>
                        </a:spcAft>
                      </a:pPr>
                      <a:r>
                        <a:rPr lang="es-ES" sz="600" spc="0">
                          <a:solidFill>
                            <a:srgbClr val="000000"/>
                          </a:solidFill>
                          <a:latin typeface="Bookman Old Style" pitchFamily="1" panose="02020603050405020304"/>
                        </a:rPr>
                        <a:t>Eliminación de contaminantes emergentes del agua mediante ozonación solar fotocatalítica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1465"/>
                        </a:spcAft>
                      </a:pPr>
                      <a:r>
                        <a:rPr lang="es-ES" sz="600" spc="0">
                          <a:solidFill>
                            <a:srgbClr val="000000"/>
                          </a:solidFill>
                          <a:latin typeface="Bookman Old Style" pitchFamily="1" panose="02020603050405020304"/>
                        </a:rPr>
                        <a:t>20/02/2015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Álvarez Peña, Pedro Mo-</a:t>
                      </a:r>
                      <a:r>
                        <a:rPr lang="es-ES" sz="100">
                          <a:solidFill>
                            <a:srgbClr val="000000"/>
                          </a:solidFill>
                          <a:latin typeface="Bookman Old Style" pitchFamily="1" panose="02020603050405020304"/>
                        </a:rPr>
                        <a:t> </a:t>
                      </a:r>
                    </a:p>
                    <a:p>
                      <a:pPr marL="91440" marR="0" indent="0" algn="l">
                        <a:lnSpc>
                          <a:spcPts val="700"/>
                        </a:lnSpc>
                        <a:spcBef>
                          <a:spcPts val="25"/>
                        </a:spcBef>
                        <a:spcAft>
                          <a:spcPts val="60"/>
                        </a:spcAft>
                        <a:tabLst>
                          <a:tab algn="l" pos="411480"/>
                          <a:tab algn="r" pos="1143000"/>
                        </a:tabLst>
                      </a:pPr>
                      <a:r>
                        <a:rPr lang="es-ES" sz="600" spc="0">
                          <a:solidFill>
                            <a:srgbClr val="000000"/>
                          </a:solidFill>
                          <a:latin typeface="Bookman Old Style" pitchFamily="1" panose="02020603050405020304"/>
                        </a:rPr>
                        <a:t>desto; </a:t>
                      </a:r>
                      <a:r>
                        <a:rPr lang="es-ES" sz="600" spc="0">
                          <a:solidFill>
                            <a:srgbClr val="000000"/>
                          </a:solidFill>
                          <a:latin typeface="Bookman Old Style" pitchFamily="1" panose="02020603050405020304"/>
                        </a:rPr>
                        <a:t>Beltrán </a:t>
                      </a:r>
                      <a:r>
                        <a:rPr lang="es-ES" sz="600" spc="0">
                          <a:solidFill>
                            <a:srgbClr val="000000"/>
                          </a:solidFill>
                          <a:latin typeface="Bookman Old Style" pitchFamily="1" panose="02020603050405020304"/>
                        </a:rPr>
                        <a:t>Novillo, </a:t>
                      </a:r>
                      <a:br/>
                      <a:r>
                        <a:rPr lang="es-ES" sz="600" spc="0">
                          <a:solidFill>
                            <a:srgbClr val="000000"/>
                          </a:solidFill>
                          <a:latin typeface="Bookman Old Style" pitchFamily="1" panose="02020603050405020304"/>
                        </a:rPr>
                        <a:t>Fernando Juan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77825">
                <a:tc>
                  <a:txBody>
                    <a:bodyPr vert="horz" anchor="t"/>
                    <a:lstStyle/>
                    <a:p>
                      <a:pPr marL="115570" marR="0" indent="0" algn="l">
                        <a:lnSpc>
                          <a:spcPts val="700"/>
                        </a:lnSpc>
                        <a:spcBef>
                          <a:spcPts val="0"/>
                        </a:spcBef>
                        <a:spcAft>
                          <a:spcPts val="2125"/>
                        </a:spcAft>
                      </a:pPr>
                      <a:r>
                        <a:rPr lang="es-ES" sz="600" spc="0">
                          <a:solidFill>
                            <a:srgbClr val="000000"/>
                          </a:solidFill>
                          <a:latin typeface="Bookman Old Style" pitchFamily="1" panose="02020603050405020304"/>
                        </a:rPr>
                        <a:t>Matito Celaya, Sergio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68580" indent="0" algn="just">
                        <a:lnSpc>
                          <a:spcPts val="700"/>
                        </a:lnSpc>
                        <a:spcBef>
                          <a:spcPts val="0"/>
                        </a:spcBef>
                        <a:spcAft>
                          <a:spcPts val="35"/>
                        </a:spcAft>
                      </a:pPr>
                      <a:r>
                        <a:rPr lang="es-ES" sz="600" spc="0">
                          <a:solidFill>
                            <a:srgbClr val="000000"/>
                          </a:solidFill>
                          <a:latin typeface="Bookman Old Style" pitchFamily="1" panose="02020603050405020304"/>
                        </a:rPr>
                        <a:t>Efecto de la ingesta de cereales enriquecidos con triptófano sobre el sueño, melatonina, se- rotonina, cortisol y estado antioxidante en per- sonas mayores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2110"/>
                        </a:spcAft>
                      </a:pPr>
                      <a:r>
                        <a:rPr lang="es-ES" sz="600" spc="0">
                          <a:solidFill>
                            <a:srgbClr val="000000"/>
                          </a:solidFill>
                          <a:latin typeface="Bookman Old Style" pitchFamily="1" panose="02020603050405020304"/>
                        </a:rPr>
                        <a:t>12/03/2015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Rodríguez Moratinos, Ana </a:t>
                      </a:r>
                    </a:p>
                    <a:p>
                      <a:pPr marL="91440" marR="0" indent="0" algn="l">
                        <a:lnSpc>
                          <a:spcPts val="700"/>
                        </a:lnSpc>
                        <a:spcBef>
                          <a:spcPts val="0"/>
                        </a:spcBef>
                        <a:spcAft>
                          <a:spcPts val="730"/>
                        </a:spcAft>
                        <a:tabLst>
                          <a:tab algn="l" pos="502920"/>
                          <a:tab algn="r" pos="1143000"/>
                        </a:tabLst>
                      </a:pPr>
                      <a:r>
                        <a:rPr lang="es-ES" sz="600" spc="0">
                          <a:solidFill>
                            <a:srgbClr val="000000"/>
                          </a:solidFill>
                          <a:latin typeface="Bookman Old Style" pitchFamily="1" panose="02020603050405020304"/>
                        </a:rPr>
                        <a:t>Beatriz; </a:t>
                      </a:r>
                      <a:r>
                        <a:rPr lang="es-ES" sz="600" spc="0">
                          <a:solidFill>
                            <a:srgbClr val="000000"/>
                          </a:solidFill>
                          <a:latin typeface="Bookman Old Style" pitchFamily="1" panose="02020603050405020304"/>
                        </a:rPr>
                        <a:t>Barriga </a:t>
                      </a:r>
                      <a:r>
                        <a:rPr lang="es-ES" sz="600" spc="0">
                          <a:solidFill>
                            <a:srgbClr val="000000"/>
                          </a:solidFill>
                          <a:latin typeface="Bookman Old Style" pitchFamily="1" panose="02020603050405020304"/>
                        </a:rPr>
                        <a:t>Ibars, </a:t>
                      </a:r>
                      <a:br/>
                      <a:r>
                        <a:rPr lang="es-ES" sz="600" spc="0">
                          <a:solidFill>
                            <a:srgbClr val="000000"/>
                          </a:solidFill>
                          <a:latin typeface="Bookman Old Style" pitchFamily="1" panose="02020603050405020304"/>
                        </a:rPr>
                        <a:t>María Carmen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21920">
                <a:tc gridSpan="4">
                  <a:txBody>
                    <a:bodyPr vert="horz" anchor="t"/>
                    <a:lstStyle/>
                    <a:p>
                      <a:pPr marL="3887470" marR="0" indent="0" algn="l">
                        <a:lnSpc>
                          <a:spcPts val="900"/>
                        </a:lnSpc>
                        <a:spcBef>
                          <a:spcPts val="0"/>
                        </a:spcBef>
                        <a:spcAft>
                          <a:spcPts val="0"/>
                        </a:spcAft>
                      </a:pPr>
                      <a:r>
                        <a:rPr lang="es-ES" sz="750" i="1" spc="0">
                          <a:solidFill>
                            <a:srgbClr val="000000"/>
                          </a:solidFill>
                          <a:latin typeface="Bookman Old Style"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3625" y="9731375"/>
            <a:ext cx="5562600" cy="238125"/>
          </a:xfrm>
          <a:prstGeom prst="rect">
            <a:avLst/>
          </a:prstGeom>
          <a:noFill/>
          <a:ln w="0" cmpd="sng">
            <a:noFill/>
            <a:prstDash val="solid"/>
          </a:ln>
        </p:spPr>
        <p:txBody>
          <a:bodyPr vert="horz" lIns="0" tIns="56515" rIns="0" bIns="0" anchor="t"/>
          <a:lstStyle/>
          <a:p>
            <a:pPr marL="0" marR="68580" indent="0" algn="r">
              <a:lnSpc>
                <a:spcPts val="1400"/>
              </a:lnSpc>
              <a:spcAft>
                <a:spcPts val="40"/>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63625" y="685800"/>
            <a:ext cx="5435600" cy="0"/>
          </a:xfrm>
          <a:prstGeom prst="line">
            <a:avLst/>
          </a:prstGeom>
          <a:ln w="6350" cmpd="sng">
            <a:solidFill>
              <a:srgbClr val="000000"/>
            </a:solidFill>
          </a:ln>
        </p:spPr>
      </p:cxnSp>
      <p:cxnSp>
        <p:nvCxnSpPr>
          <p:cNvPr id="8"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26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3" name=""/>
          <p:cNvPicPr/>
          <p:nvPr/>
        </p:nvPicPr>
        <p:blipFill>
          <a:blip r:embed="prId97"/>
          <a:stretch>
            <a:fillRect/>
          </a:stretch>
        </p:blipFill>
        <p:spPr>
          <a:xfrm>
            <a:off x="1096645" y="518160"/>
            <a:ext cx="5499100" cy="9409430"/>
          </a:xfrm>
          <a:prstGeom prst="rect">
            <a:avLst/>
          </a:prstGeom>
        </p:spPr>
      </p:pic>
      <p:sp>
        <p:nvSpPr>
          <p:cNvPr id="4" name=""/>
          <p:cNvSpPr/>
          <p:nvPr>
            <p:ph type="body" idx="10"/>
          </p:nvPr>
        </p:nvSpPr>
        <p:spPr>
          <a:xfrm>
            <a:off x="4736465" y="1021080"/>
            <a:ext cx="59118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90">
                <a:solidFill>
                  <a:srgbClr val="000000"/>
                </a:solidFill>
                <a:latin typeface="Times New Roman" pitchFamily="1" panose="02020603050405020304"/>
              </a:rPr>
              <a:t>Lectura </a:t>
            </a:r>
          </a:p>
        </p:txBody>
      </p:sp>
      <p:sp>
        <p:nvSpPr>
          <p:cNvPr id="5" name=""/>
          <p:cNvSpPr/>
          <p:nvPr>
            <p:ph type="body" idx="10"/>
          </p:nvPr>
        </p:nvSpPr>
        <p:spPr>
          <a:xfrm>
            <a:off x="5327650" y="1021080"/>
            <a:ext cx="1234440" cy="128270"/>
          </a:xfrm>
          <a:prstGeom prst="rect">
            <a:avLst/>
          </a:prstGeom>
          <a:noFill/>
          <a:ln w="12065" cmpd="sng">
            <a:solidFill>
              <a:srgbClr val="000000"/>
            </a:solidFill>
            <a:prstDash val="solid"/>
          </a:ln>
        </p:spPr>
        <p:txBody>
          <a:bodyPr vert="horz" lIns="0" tIns="0" rIns="0" bIns="0" anchor="t"/>
          <a:lstStyle/>
          <a:p>
            <a:pPr marL="91440" marR="0" indent="0" algn="l">
              <a:lnSpc>
                <a:spcPts val="800"/>
              </a:lnSpc>
              <a:spcAft>
                <a:spcPts val="0"/>
              </a:spcAft>
            </a:pPr>
            <a:r>
              <a:rPr lang="es-ES" sz="850" spc="0">
                <a:solidFill>
                  <a:srgbClr val="000000"/>
                </a:solidFill>
                <a:latin typeface="Times New Roman" pitchFamily="1" panose="02020603050405020304"/>
              </a:rPr>
              <a:t>Directores </a:t>
            </a:r>
          </a:p>
        </p:txBody>
      </p:sp>
      <p:sp>
        <p:nvSpPr>
          <p:cNvPr id="6" name=""/>
          <p:cNvSpPr/>
          <p:nvPr>
            <p:ph type="body" idx="10"/>
          </p:nvPr>
        </p:nvSpPr>
        <p:spPr>
          <a:xfrm>
            <a:off x="1130935" y="1021080"/>
            <a:ext cx="156019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85">
                <a:solidFill>
                  <a:srgbClr val="000000"/>
                </a:solidFill>
                <a:latin typeface="Times New Roman" pitchFamily="1" panose="02020603050405020304"/>
              </a:rPr>
              <a:t>Nombre </a:t>
            </a:r>
          </a:p>
        </p:txBody>
      </p:sp>
      <p:sp>
        <p:nvSpPr>
          <p:cNvPr id="7" name=""/>
          <p:cNvSpPr/>
          <p:nvPr>
            <p:ph type="body" idx="10"/>
          </p:nvPr>
        </p:nvSpPr>
        <p:spPr>
          <a:xfrm>
            <a:off x="2691130" y="1021080"/>
            <a:ext cx="204533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100">
                <a:solidFill>
                  <a:srgbClr val="000000"/>
                </a:solidFill>
                <a:latin typeface="Times New Roman" pitchFamily="1" panose="02020603050405020304"/>
              </a:rPr>
              <a:t>Título </a:t>
            </a:r>
          </a:p>
        </p:txBody>
      </p:sp>
      <p:sp>
        <p:nvSpPr>
          <p:cNvPr id="8" name=""/>
          <p:cNvSpPr/>
          <p:nvPr>
            <p:ph type="body" idx="10"/>
          </p:nvPr>
        </p:nvSpPr>
        <p:spPr>
          <a:xfrm>
            <a:off x="1103630" y="494030"/>
            <a:ext cx="5391785" cy="194945"/>
          </a:xfrm>
          <a:prstGeom prst="rect">
            <a:avLst/>
          </a:prstGeom>
          <a:noFill/>
          <a:ln w="0" cmpd="sng">
            <a:noFill/>
            <a:prstDash val="solid"/>
          </a:ln>
        </p:spPr>
        <p:txBody>
          <a:bodyPr vert="horz" lIns="0" tIns="0" rIns="0" bIns="0" anchor="t"/>
          <a:lstStyle/>
          <a:p>
            <a:pPr marL="0" marR="0" indent="0" algn="l">
              <a:lnSpc>
                <a:spcPts val="1400"/>
              </a:lnSpc>
              <a:spcAft>
                <a:spcPts val="135"/>
              </a:spcAft>
              <a:tabLst>
                <a:tab algn="r" pos="5394960"/>
              </a:tabLst>
            </a:pPr>
            <a:r>
              <a:rPr lang="es-ES" sz="1050" spc="0">
                <a:solidFill>
                  <a:srgbClr val="000000"/>
                </a:solidFill>
                <a:latin typeface="Arial" pitchFamily="2" panose="02020603050405020304"/>
              </a:rPr>
              <a:t>238 </a:t>
            </a:r>
            <a:r>
              <a:rPr lang="es-ES" sz="1150" spc="0">
                <a:solidFill>
                  <a:srgbClr val="000000"/>
                </a:solidFill>
                <a:latin typeface="Bookman Old Style" pitchFamily="1" panose="02020603050405020304"/>
              </a:rPr>
              <a:t>6.2. Estudiantes egresados </a:t>
            </a:r>
          </a:p>
        </p:txBody>
      </p:sp>
      <p:sp>
        <p:nvSpPr>
          <p:cNvPr id="9" name=""/>
          <p:cNvSpPr/>
          <p:nvPr>
            <p:ph type="body" idx="10"/>
          </p:nvPr>
        </p:nvSpPr>
        <p:spPr>
          <a:xfrm>
            <a:off x="2075815" y="897890"/>
            <a:ext cx="3544570" cy="123190"/>
          </a:xfrm>
          <a:prstGeom prst="rect">
            <a:avLst/>
          </a:prstGeom>
          <a:noFill/>
          <a:ln w="0" cmpd="sng">
            <a:noFill/>
            <a:prstDash val="solid"/>
          </a:ln>
        </p:spPr>
        <p:txBody>
          <a:bodyPr vert="horz" lIns="0" tIns="1270" rIns="0" bIns="0" anchor="t"/>
          <a:lstStyle/>
          <a:p>
            <a:pPr marL="0" marR="0" indent="0" algn="ctr">
              <a:lnSpc>
                <a:spcPts val="900"/>
              </a:lnSpc>
              <a:spcAft>
                <a:spcPts val="0"/>
              </a:spcAft>
            </a:pPr>
            <a:r>
              <a:rPr lang="es-ES" sz="850" spc="15">
                <a:solidFill>
                  <a:srgbClr val="000000"/>
                </a:solidFill>
                <a:latin typeface="Times New Roman" pitchFamily="1" panose="02020603050405020304"/>
              </a:rPr>
              <a:t>DOCTORES POST-LRU. FACULTAD DE CIENCIAS. Periodo 1993–2019 </a:t>
            </a:r>
          </a:p>
        </p:txBody>
      </p:sp>
      <p:sp>
        <p:nvSpPr>
          <p:cNvPr id="10" name=""/>
          <p:cNvSpPr/>
          <p:nvPr>
            <p:ph type="body" idx="10"/>
          </p:nvPr>
        </p:nvSpPr>
        <p:spPr>
          <a:xfrm>
            <a:off x="2770505" y="1181735"/>
            <a:ext cx="1892935" cy="2667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5">
                <a:solidFill>
                  <a:srgbClr val="000000"/>
                </a:solidFill>
                <a:latin typeface="Bookman Old Style" pitchFamily="1" panose="02020603050405020304"/>
              </a:rPr>
              <a:t>Interacción funcional del receptor de dioxina con reguladores del proceso de diferenciación celular y la regeneración pulmonar </a:t>
            </a:r>
          </a:p>
        </p:txBody>
      </p:sp>
      <p:sp>
        <p:nvSpPr>
          <p:cNvPr id="11" name=""/>
          <p:cNvSpPr/>
          <p:nvPr>
            <p:ph type="body" idx="10"/>
          </p:nvPr>
        </p:nvSpPr>
        <p:spPr>
          <a:xfrm>
            <a:off x="2773680" y="1473835"/>
            <a:ext cx="188341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Biomarcadores de la respuesta celular al estrés oxidativo en presencia de antioxidantes en va-</a:t>
            </a:r>
            <a:r>
              <a:rPr lang="es-ES" sz="600" spc="0">
                <a:solidFill>
                  <a:srgbClr val="000000"/>
                </a:solidFill>
                <a:latin typeface="Bookman Old Style" pitchFamily="1" panose="02020603050405020304"/>
              </a:rPr>
              <a:t>rios modelos celulares. </a:t>
            </a:r>
          </a:p>
        </p:txBody>
      </p:sp>
      <p:sp>
        <p:nvSpPr>
          <p:cNvPr id="12" name=""/>
          <p:cNvSpPr/>
          <p:nvPr>
            <p:ph type="body" idx="10"/>
          </p:nvPr>
        </p:nvSpPr>
        <p:spPr>
          <a:xfrm>
            <a:off x="2770505" y="1764030"/>
            <a:ext cx="1886585" cy="181610"/>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Lúlupo (humulus lupulus) y cerveza; efectos so-</a:t>
            </a:r>
            <a:r>
              <a:rPr lang="es-ES" sz="600" spc="0">
                <a:solidFill>
                  <a:srgbClr val="000000"/>
                </a:solidFill>
                <a:latin typeface="Bookman Old Style" pitchFamily="1" panose="02020603050405020304"/>
              </a:rPr>
              <a:t>bre los ritmos sueño/vigilia y la ansiedad </a:t>
            </a:r>
          </a:p>
        </p:txBody>
      </p:sp>
      <p:sp>
        <p:nvSpPr>
          <p:cNvPr id="13" name=""/>
          <p:cNvSpPr/>
          <p:nvPr>
            <p:ph type="body" idx="10"/>
          </p:nvPr>
        </p:nvSpPr>
        <p:spPr>
          <a:xfrm>
            <a:off x="2770505" y="2056765"/>
            <a:ext cx="1889760"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5">
                <a:solidFill>
                  <a:srgbClr val="000000"/>
                </a:solidFill>
                <a:latin typeface="Bookman Old Style" pitchFamily="1" panose="02020603050405020304"/>
              </a:rPr>
              <a:t>Técnicas experimentales en espectrometría de partículas alfa y medidas de coincidencias alfa-gamma. Aplicación al estudio del 242pu y el 243am </a:t>
            </a:r>
          </a:p>
        </p:txBody>
      </p:sp>
      <p:sp>
        <p:nvSpPr>
          <p:cNvPr id="14" name=""/>
          <p:cNvSpPr/>
          <p:nvPr>
            <p:ph type="body" idx="10"/>
          </p:nvPr>
        </p:nvSpPr>
        <p:spPr>
          <a:xfrm>
            <a:off x="2770505" y="2433955"/>
            <a:ext cx="189293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Identificación de nuevos genes implicados en la iniciación y desarrollo de las raíces laterales en arabidopsis thaliana </a:t>
            </a:r>
          </a:p>
        </p:txBody>
      </p:sp>
      <p:sp>
        <p:nvSpPr>
          <p:cNvPr id="15" name=""/>
          <p:cNvSpPr/>
          <p:nvPr>
            <p:ph type="body" idx="10"/>
          </p:nvPr>
        </p:nvSpPr>
        <p:spPr>
          <a:xfrm>
            <a:off x="2770505" y="2815590"/>
            <a:ext cx="1889760"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Eliminación de contaminantes emergentes pre-</a:t>
            </a:r>
            <a:r>
              <a:rPr lang="es-ES" sz="600" spc="0">
                <a:solidFill>
                  <a:srgbClr val="000000"/>
                </a:solidFill>
                <a:latin typeface="Bookman Old Style" pitchFamily="1" panose="02020603050405020304"/>
              </a:rPr>
              <a:t>sentes en aguas por métodos físicos y químicos </a:t>
            </a:r>
          </a:p>
        </p:txBody>
      </p:sp>
      <p:sp>
        <p:nvSpPr>
          <p:cNvPr id="16" name=""/>
          <p:cNvSpPr/>
          <p:nvPr>
            <p:ph type="body" idx="10"/>
          </p:nvPr>
        </p:nvSpPr>
        <p:spPr>
          <a:xfrm>
            <a:off x="2770505" y="3193415"/>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Parásitos maláricos y sus consecuencias en el comportamiento y la eficacia biológica de pas-seriformes. </a:t>
            </a:r>
          </a:p>
        </p:txBody>
      </p:sp>
      <p:sp>
        <p:nvSpPr>
          <p:cNvPr id="17" name=""/>
          <p:cNvSpPr/>
          <p:nvPr>
            <p:ph type="body" idx="10"/>
          </p:nvPr>
        </p:nvSpPr>
        <p:spPr>
          <a:xfrm>
            <a:off x="2770505" y="3485515"/>
            <a:ext cx="188658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Obtención de biodiesel mediante transesterifi-cación de aceite de ricino y grasas animales. Aprovechamiento energético de la glicerina co-</a:t>
            </a:r>
            <a:r>
              <a:rPr lang="es-ES" sz="600" spc="0">
                <a:solidFill>
                  <a:srgbClr val="000000"/>
                </a:solidFill>
                <a:latin typeface="Bookman Old Style" pitchFamily="1" panose="02020603050405020304"/>
              </a:rPr>
              <a:t>mo subproducto del proceso </a:t>
            </a:r>
          </a:p>
        </p:txBody>
      </p:sp>
      <p:sp>
        <p:nvSpPr>
          <p:cNvPr id="18" name=""/>
          <p:cNvSpPr/>
          <p:nvPr>
            <p:ph type="body" idx="10"/>
          </p:nvPr>
        </p:nvSpPr>
        <p:spPr>
          <a:xfrm>
            <a:off x="2770505" y="3863340"/>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comparativo de la concentración de po-</a:t>
            </a:r>
            <a:r>
              <a:rPr lang="es-ES" sz="600" spc="0">
                <a:solidFill>
                  <a:srgbClr val="000000"/>
                </a:solidFill>
                <a:latin typeface="Bookman Old Style" pitchFamily="1" panose="02020603050405020304"/>
              </a:rPr>
              <a:t>len y de esporas de alternaria en el aire de tres ciudades de Extremadura </a:t>
            </a:r>
          </a:p>
        </p:txBody>
      </p:sp>
      <p:sp>
        <p:nvSpPr>
          <p:cNvPr id="19" name=""/>
          <p:cNvSpPr/>
          <p:nvPr>
            <p:ph type="body" idx="10"/>
          </p:nvPr>
        </p:nvSpPr>
        <p:spPr>
          <a:xfrm>
            <a:off x="2770505" y="4156075"/>
            <a:ext cx="188658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 clima en la región de zafra durante el perio-</a:t>
            </a:r>
            <a:r>
              <a:rPr lang="es-ES" sz="600" spc="0">
                <a:solidFill>
                  <a:srgbClr val="000000"/>
                </a:solidFill>
                <a:latin typeface="Bookman Old Style" pitchFamily="1" panose="02020603050405020304"/>
              </a:rPr>
              <a:t>do 1750-1840 </a:t>
            </a:r>
          </a:p>
        </p:txBody>
      </p:sp>
      <p:sp>
        <p:nvSpPr>
          <p:cNvPr id="20" name=""/>
          <p:cNvSpPr/>
          <p:nvPr>
            <p:ph type="body" idx="10"/>
          </p:nvPr>
        </p:nvSpPr>
        <p:spPr>
          <a:xfrm>
            <a:off x="2770505" y="4446270"/>
            <a:ext cx="1889760"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 los primeros metazoos mineraliza-</a:t>
            </a:r>
            <a:r>
              <a:rPr lang="es-ES" sz="600" spc="0">
                <a:solidFill>
                  <a:srgbClr val="000000"/>
                </a:solidFill>
                <a:latin typeface="Bookman Old Style" pitchFamily="1" panose="02020603050405020304"/>
              </a:rPr>
              <a:t>dos del registro geológico </a:t>
            </a:r>
          </a:p>
        </p:txBody>
      </p:sp>
      <p:sp>
        <p:nvSpPr>
          <p:cNvPr id="21" name=""/>
          <p:cNvSpPr/>
          <p:nvPr>
            <p:ph type="body" idx="10"/>
          </p:nvPr>
        </p:nvSpPr>
        <p:spPr>
          <a:xfrm>
            <a:off x="2770505" y="4739005"/>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Papel de genes de recombinación homóloga en la estabilidad genómica y reparación del daño al dna de candida albicans </a:t>
            </a:r>
          </a:p>
        </p:txBody>
      </p:sp>
      <p:sp>
        <p:nvSpPr>
          <p:cNvPr id="22" name=""/>
          <p:cNvSpPr/>
          <p:nvPr>
            <p:ph type="body" idx="10"/>
          </p:nvPr>
        </p:nvSpPr>
        <p:spPr>
          <a:xfrm>
            <a:off x="2767330" y="5028565"/>
            <a:ext cx="1896110" cy="446405"/>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25">
                <a:solidFill>
                  <a:srgbClr val="000000"/>
                </a:solidFill>
                <a:latin typeface="Bookman Old Style" pitchFamily="1" panose="02020603050405020304"/>
              </a:rPr>
              <a:t>Estudio teórico de la influencia del disolven-</a:t>
            </a:r>
            <a:r>
              <a:rPr lang="es-ES" sz="600" spc="25">
                <a:solidFill>
                  <a:srgbClr val="000000"/>
                </a:solidFill>
                <a:latin typeface="Bookman Old Style" pitchFamily="1" panose="02020603050405020304"/>
              </a:rPr>
              <a:t>te sobre la desexcitación radiante y no radian-</a:t>
            </a:r>
            <a:r>
              <a:rPr lang="es-ES" sz="600" spc="25">
                <a:solidFill>
                  <a:srgbClr val="000000"/>
                </a:solidFill>
                <a:latin typeface="Bookman Old Style" pitchFamily="1" panose="02020603050405020304"/>
              </a:rPr>
              <a:t>te de los estados excitados del cromóforo de la proteína amarilla fotoactiva haciendo uso de la metodología asep/md </a:t>
            </a:r>
          </a:p>
        </p:txBody>
      </p:sp>
      <p:sp>
        <p:nvSpPr>
          <p:cNvPr id="23" name=""/>
          <p:cNvSpPr/>
          <p:nvPr>
            <p:ph type="body" idx="10"/>
          </p:nvPr>
        </p:nvSpPr>
        <p:spPr>
          <a:xfrm>
            <a:off x="2770505" y="5497195"/>
            <a:ext cx="188658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de nuevas levaduras killer saccharomy-ces para elaborar vinos tranquilos y espumosos. </a:t>
            </a:r>
          </a:p>
        </p:txBody>
      </p:sp>
      <p:sp>
        <p:nvSpPr>
          <p:cNvPr id="24" name=""/>
          <p:cNvSpPr/>
          <p:nvPr>
            <p:ph type="body" idx="10"/>
          </p:nvPr>
        </p:nvSpPr>
        <p:spPr>
          <a:xfrm>
            <a:off x="2770505" y="5787390"/>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Formación de óxidos metálicos semiconducto-</a:t>
            </a:r>
            <a:r>
              <a:rPr lang="es-ES" sz="600" spc="15">
                <a:solidFill>
                  <a:srgbClr val="000000"/>
                </a:solidFill>
                <a:latin typeface="Bookman Old Style" pitchFamily="1" panose="02020603050405020304"/>
              </a:rPr>
              <a:t>res en carbón activado. Caracterización y apli-</a:t>
            </a:r>
            <a:r>
              <a:rPr lang="es-ES" sz="600" spc="15">
                <a:solidFill>
                  <a:srgbClr val="000000"/>
                </a:solidFill>
                <a:latin typeface="Bookman Old Style" pitchFamily="1" panose="02020603050405020304"/>
              </a:rPr>
              <a:t>caciones </a:t>
            </a:r>
          </a:p>
        </p:txBody>
      </p:sp>
      <p:sp>
        <p:nvSpPr>
          <p:cNvPr id="25" name=""/>
          <p:cNvSpPr/>
          <p:nvPr>
            <p:ph type="body" idx="10"/>
          </p:nvPr>
        </p:nvSpPr>
        <p:spPr>
          <a:xfrm>
            <a:off x="2767330" y="6168390"/>
            <a:ext cx="1892935"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Estudios sobre la concentración actual y retros-</a:t>
            </a:r>
            <a:r>
              <a:rPr lang="es-ES" sz="600" spc="0">
                <a:solidFill>
                  <a:srgbClr val="000000"/>
                </a:solidFill>
                <a:latin typeface="Bookman Old Style" pitchFamily="1" panose="02020603050405020304"/>
              </a:rPr>
              <a:t>pectiva de radón y de sus descendientes en in-</a:t>
            </a:r>
            <a:r>
              <a:rPr lang="es-ES" sz="600" spc="0">
                <a:solidFill>
                  <a:srgbClr val="000000"/>
                </a:solidFill>
                <a:latin typeface="Bookman Old Style" pitchFamily="1" panose="02020603050405020304"/>
              </a:rPr>
              <a:t>teriores </a:t>
            </a:r>
          </a:p>
        </p:txBody>
      </p:sp>
      <p:sp>
        <p:nvSpPr>
          <p:cNvPr id="26" name=""/>
          <p:cNvSpPr/>
          <p:nvPr>
            <p:ph type="body" idx="10"/>
          </p:nvPr>
        </p:nvSpPr>
        <p:spPr>
          <a:xfrm>
            <a:off x="2770505" y="6457315"/>
            <a:ext cx="1889760"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Calidad de las aguas de consumo humano según su contenido en radiactividad </a:t>
            </a:r>
          </a:p>
        </p:txBody>
      </p:sp>
      <p:sp>
        <p:nvSpPr>
          <p:cNvPr id="27" name=""/>
          <p:cNvSpPr/>
          <p:nvPr>
            <p:ph type="body" idx="10"/>
          </p:nvPr>
        </p:nvSpPr>
        <p:spPr>
          <a:xfrm>
            <a:off x="2770505" y="6660515"/>
            <a:ext cx="1886585" cy="1778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Centaurea de tentudía. Estudios para su con-</a:t>
            </a:r>
            <a:r>
              <a:rPr lang="es-ES" sz="600" spc="0">
                <a:solidFill>
                  <a:srgbClr val="000000"/>
                </a:solidFill>
                <a:latin typeface="Bookman Old Style" pitchFamily="1" panose="02020603050405020304"/>
              </a:rPr>
              <a:t>servación. </a:t>
            </a:r>
          </a:p>
        </p:txBody>
      </p:sp>
      <p:sp>
        <p:nvSpPr>
          <p:cNvPr id="28" name=""/>
          <p:cNvSpPr/>
          <p:nvPr>
            <p:ph type="body" idx="10"/>
          </p:nvPr>
        </p:nvSpPr>
        <p:spPr>
          <a:xfrm>
            <a:off x="2770505" y="6951345"/>
            <a:ext cx="1886585" cy="269875"/>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Desarrollo de un modelo predictivo usando tec-</a:t>
            </a:r>
            <a:r>
              <a:rPr lang="es-ES" sz="600" spc="0">
                <a:solidFill>
                  <a:srgbClr val="000000"/>
                </a:solidFill>
                <a:latin typeface="Bookman Old Style" pitchFamily="1" panose="02020603050405020304"/>
              </a:rPr>
              <a:t>nología nirs para determinar las extracciones del triticale de doble aptitud (forraje y grano) </a:t>
            </a:r>
          </a:p>
        </p:txBody>
      </p:sp>
      <p:sp>
        <p:nvSpPr>
          <p:cNvPr id="29" name=""/>
          <p:cNvSpPr/>
          <p:nvPr>
            <p:ph type="body" idx="10"/>
          </p:nvPr>
        </p:nvSpPr>
        <p:spPr>
          <a:xfrm>
            <a:off x="2770505" y="7243445"/>
            <a:ext cx="1889760"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Análisis transcriptomico del proceso de absci-</a:t>
            </a:r>
            <a:r>
              <a:rPr lang="es-ES" sz="600" spc="0">
                <a:solidFill>
                  <a:srgbClr val="000000"/>
                </a:solidFill>
                <a:latin typeface="Bookman Old Style" pitchFamily="1" panose="02020603050405020304"/>
              </a:rPr>
              <a:t>sión del fruto maduro en cucumis melo l. </a:t>
            </a:r>
          </a:p>
        </p:txBody>
      </p:sp>
      <p:sp>
        <p:nvSpPr>
          <p:cNvPr id="30" name=""/>
          <p:cNvSpPr/>
          <p:nvPr>
            <p:ph type="body" idx="10"/>
          </p:nvPr>
        </p:nvSpPr>
        <p:spPr>
          <a:xfrm>
            <a:off x="2773680" y="7444740"/>
            <a:ext cx="1886585"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Eliminación de contaminantes parabenos en aguas mediante procesos físicos, químicos y electroquímicos </a:t>
            </a:r>
          </a:p>
        </p:txBody>
      </p:sp>
      <p:sp>
        <p:nvSpPr>
          <p:cNvPr id="31" name=""/>
          <p:cNvSpPr/>
          <p:nvPr>
            <p:ph type="body" idx="10"/>
          </p:nvPr>
        </p:nvSpPr>
        <p:spPr>
          <a:xfrm>
            <a:off x="2767330" y="7734935"/>
            <a:ext cx="1896110"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Estrés osmótico, inflamación y degeneración neuronal en la enfermedad de alzheimer: impli-</a:t>
            </a:r>
            <a:r>
              <a:rPr lang="es-ES" sz="600" spc="15">
                <a:solidFill>
                  <a:srgbClr val="000000"/>
                </a:solidFill>
                <a:latin typeface="Bookman Old Style" pitchFamily="1" panose="02020603050405020304"/>
              </a:rPr>
              <a:t>cación de la proteína asociada a microtúbulos tau. </a:t>
            </a:r>
          </a:p>
        </p:txBody>
      </p:sp>
      <p:sp>
        <p:nvSpPr>
          <p:cNvPr id="32" name=""/>
          <p:cNvSpPr/>
          <p:nvPr>
            <p:ph type="body" idx="10"/>
          </p:nvPr>
        </p:nvSpPr>
        <p:spPr>
          <a:xfrm>
            <a:off x="2770505" y="8115300"/>
            <a:ext cx="1892935" cy="179070"/>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La sanidad vegetal en españa y el papel de la fisiología en su planteamiento futuro </a:t>
            </a:r>
          </a:p>
        </p:txBody>
      </p:sp>
      <p:sp>
        <p:nvSpPr>
          <p:cNvPr id="33" name=""/>
          <p:cNvSpPr/>
          <p:nvPr>
            <p:ph type="body" idx="10"/>
          </p:nvPr>
        </p:nvSpPr>
        <p:spPr>
          <a:xfrm>
            <a:off x="2767330" y="8405495"/>
            <a:ext cx="1892935" cy="2673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5">
                <a:solidFill>
                  <a:srgbClr val="000000"/>
                </a:solidFill>
                <a:latin typeface="Bookman Old Style" pitchFamily="1" panose="02020603050405020304"/>
              </a:rPr>
              <a:t>Series y eventos meteorológicos de especial in-</a:t>
            </a:r>
            <a:r>
              <a:rPr lang="es-ES" sz="600" spc="25">
                <a:solidFill>
                  <a:srgbClr val="000000"/>
                </a:solidFill>
                <a:latin typeface="Bookman Old Style" pitchFamily="1" panose="02020603050405020304"/>
              </a:rPr>
              <a:t>terés en los siglos xviii y xix: aportaciones en el ámbito ibero-americano </a:t>
            </a:r>
          </a:p>
        </p:txBody>
      </p:sp>
      <p:sp>
        <p:nvSpPr>
          <p:cNvPr id="34" name=""/>
          <p:cNvSpPr/>
          <p:nvPr>
            <p:ph type="body" idx="10"/>
          </p:nvPr>
        </p:nvSpPr>
        <p:spPr>
          <a:xfrm>
            <a:off x="2770505" y="8786495"/>
            <a:ext cx="1886585"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y caracterización de la tropopausa: tér-</a:t>
            </a:r>
            <a:r>
              <a:rPr lang="es-ES" sz="600" spc="0">
                <a:solidFill>
                  <a:srgbClr val="000000"/>
                </a:solidFill>
                <a:latin typeface="Bookman Old Style" pitchFamily="1" panose="02020603050405020304"/>
              </a:rPr>
              <a:t>mica, dinámica y química </a:t>
            </a:r>
          </a:p>
        </p:txBody>
      </p:sp>
      <p:sp>
        <p:nvSpPr>
          <p:cNvPr id="35" name=""/>
          <p:cNvSpPr/>
          <p:nvPr>
            <p:ph type="body" idx="10"/>
          </p:nvPr>
        </p:nvSpPr>
        <p:spPr>
          <a:xfrm>
            <a:off x="2767330" y="9076055"/>
            <a:ext cx="1889760" cy="26987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Estudio del papel de los genes cio en la resis-</a:t>
            </a:r>
            <a:r>
              <a:rPr lang="es-ES" sz="600" spc="0">
                <a:solidFill>
                  <a:srgbClr val="000000"/>
                </a:solidFill>
                <a:latin typeface="Bookman Old Style" pitchFamily="1" panose="02020603050405020304"/>
              </a:rPr>
              <a:t>tencia al cianuro de pseudomonas pseudoalca-ligenes cect5344 </a:t>
            </a:r>
          </a:p>
        </p:txBody>
      </p:sp>
      <p:sp>
        <p:nvSpPr>
          <p:cNvPr id="36" name=""/>
          <p:cNvSpPr/>
          <p:nvPr>
            <p:ph type="body" idx="10"/>
          </p:nvPr>
        </p:nvSpPr>
        <p:spPr>
          <a:xfrm>
            <a:off x="1134110" y="9351010"/>
            <a:ext cx="5425440" cy="116205"/>
          </a:xfrm>
          <a:prstGeom prst="rect">
            <a:avLst/>
          </a:prstGeom>
          <a:noFill/>
          <a:ln w="0" cmpd="sng">
            <a:noFill/>
            <a:prstDash val="solid"/>
          </a:ln>
        </p:spPr>
        <p:txBody>
          <a:bodyPr vert="horz" lIns="0" tIns="0" rIns="0" bIns="0" anchor="t"/>
          <a:lstStyle/>
          <a:p>
            <a:pPr marL="0" marR="22860" indent="0" algn="r">
              <a:lnSpc>
                <a:spcPts val="800"/>
              </a:lnSpc>
              <a:spcAft>
                <a:spcPts val="0"/>
              </a:spcAft>
            </a:pPr>
            <a:r>
              <a:rPr lang="es-ES" sz="750" i="1" spc="5">
                <a:solidFill>
                  <a:srgbClr val="000000"/>
                </a:solidFill>
                <a:latin typeface="Bookman Old Style" pitchFamily="1" panose="02020603050405020304"/>
              </a:rPr>
              <a:t>continúa en la página siguiente </a:t>
            </a:r>
          </a:p>
        </p:txBody>
      </p:sp>
      <p:sp>
        <p:nvSpPr>
          <p:cNvPr id="37" name=""/>
          <p:cNvSpPr/>
          <p:nvPr>
            <p:ph type="body" idx="10"/>
          </p:nvPr>
        </p:nvSpPr>
        <p:spPr>
          <a:xfrm>
            <a:off x="1103630" y="9790430"/>
            <a:ext cx="1898650" cy="171450"/>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15">
                <a:solidFill>
                  <a:srgbClr val="000000"/>
                </a:solidFill>
                <a:latin typeface="Bookman Old Style" pitchFamily="1" panose="02020603050405020304"/>
              </a:rPr>
              <a:t>50 Aniversario 1968–2019 </a:t>
            </a:r>
          </a:p>
        </p:txBody>
      </p:sp>
      <p:sp>
        <p:nvSpPr>
          <p:cNvPr id="38" name=""/>
          <p:cNvSpPr/>
          <p:nvPr>
            <p:ph type="body" idx="10"/>
          </p:nvPr>
        </p:nvSpPr>
        <p:spPr>
          <a:xfrm>
            <a:off x="1212850" y="1181735"/>
            <a:ext cx="11557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Morales Hernández, Antonio </a:t>
            </a:r>
          </a:p>
        </p:txBody>
      </p:sp>
      <p:sp>
        <p:nvSpPr>
          <p:cNvPr id="39" name=""/>
          <p:cNvSpPr/>
          <p:nvPr>
            <p:ph type="body" idx="10"/>
          </p:nvPr>
        </p:nvSpPr>
        <p:spPr>
          <a:xfrm>
            <a:off x="1212850" y="1474470"/>
            <a:ext cx="11709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Santofimia Castaño, Patricia </a:t>
            </a:r>
          </a:p>
        </p:txBody>
      </p:sp>
      <p:sp>
        <p:nvSpPr>
          <p:cNvPr id="40" name=""/>
          <p:cNvSpPr/>
          <p:nvPr>
            <p:ph type="body" idx="10"/>
          </p:nvPr>
        </p:nvSpPr>
        <p:spPr>
          <a:xfrm>
            <a:off x="1212850" y="1764030"/>
            <a:ext cx="110998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Franco Hernández, Lourdes </a:t>
            </a:r>
          </a:p>
        </p:txBody>
      </p:sp>
      <p:sp>
        <p:nvSpPr>
          <p:cNvPr id="41" name=""/>
          <p:cNvSpPr/>
          <p:nvPr>
            <p:ph type="body" idx="10"/>
          </p:nvPr>
        </p:nvSpPr>
        <p:spPr>
          <a:xfrm>
            <a:off x="1212850" y="2056765"/>
            <a:ext cx="844550"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Caro Marroyo, Belen </a:t>
            </a:r>
          </a:p>
        </p:txBody>
      </p:sp>
      <p:sp>
        <p:nvSpPr>
          <p:cNvPr id="42" name=""/>
          <p:cNvSpPr/>
          <p:nvPr>
            <p:ph type="body" idx="10"/>
          </p:nvPr>
        </p:nvSpPr>
        <p:spPr>
          <a:xfrm>
            <a:off x="1212850" y="2434590"/>
            <a:ext cx="9906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Pallero Baena, Mercedes </a:t>
            </a:r>
          </a:p>
        </p:txBody>
      </p:sp>
      <p:sp>
        <p:nvSpPr>
          <p:cNvPr id="43" name=""/>
          <p:cNvSpPr/>
          <p:nvPr>
            <p:ph type="body" idx="10"/>
          </p:nvPr>
        </p:nvSpPr>
        <p:spPr>
          <a:xfrm>
            <a:off x="1212850" y="2815590"/>
            <a:ext cx="110045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Rodríguez Paniagua, Elena </a:t>
            </a:r>
          </a:p>
        </p:txBody>
      </p:sp>
      <p:sp>
        <p:nvSpPr>
          <p:cNvPr id="44" name=""/>
          <p:cNvSpPr/>
          <p:nvPr>
            <p:ph type="body" idx="10"/>
          </p:nvPr>
        </p:nvSpPr>
        <p:spPr>
          <a:xfrm>
            <a:off x="1212850" y="3193415"/>
            <a:ext cx="125603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García-Longoria Batanete, Luz </a:t>
            </a:r>
          </a:p>
        </p:txBody>
      </p:sp>
      <p:sp>
        <p:nvSpPr>
          <p:cNvPr id="45" name=""/>
          <p:cNvSpPr/>
          <p:nvPr>
            <p:ph type="body" idx="10"/>
          </p:nvPr>
        </p:nvSpPr>
        <p:spPr>
          <a:xfrm>
            <a:off x="1212850" y="3486150"/>
            <a:ext cx="96329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Sánchez Sánchez, Nuria </a:t>
            </a:r>
          </a:p>
        </p:txBody>
      </p:sp>
      <p:sp>
        <p:nvSpPr>
          <p:cNvPr id="46" name=""/>
          <p:cNvSpPr/>
          <p:nvPr>
            <p:ph type="body" idx="10"/>
          </p:nvPr>
        </p:nvSpPr>
        <p:spPr>
          <a:xfrm>
            <a:off x="1212850" y="3863975"/>
            <a:ext cx="111569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Maya Manzano, JoséMaría </a:t>
            </a:r>
          </a:p>
        </p:txBody>
      </p:sp>
      <p:sp>
        <p:nvSpPr>
          <p:cNvPr id="47" name=""/>
          <p:cNvSpPr/>
          <p:nvPr>
            <p:ph type="body" idx="10"/>
          </p:nvPr>
        </p:nvSpPr>
        <p:spPr>
          <a:xfrm>
            <a:off x="1212850" y="4156710"/>
            <a:ext cx="139954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Fernández Fernández, María Isabel </a:t>
            </a:r>
          </a:p>
        </p:txBody>
      </p:sp>
      <p:sp>
        <p:nvSpPr>
          <p:cNvPr id="48" name=""/>
          <p:cNvSpPr/>
          <p:nvPr>
            <p:ph type="body" idx="10"/>
          </p:nvPr>
        </p:nvSpPr>
        <p:spPr>
          <a:xfrm>
            <a:off x="1212850" y="4446270"/>
            <a:ext cx="87503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Cortijo Sánchez, Iván </a:t>
            </a:r>
          </a:p>
        </p:txBody>
      </p:sp>
      <p:sp>
        <p:nvSpPr>
          <p:cNvPr id="49" name=""/>
          <p:cNvSpPr/>
          <p:nvPr>
            <p:ph type="body" idx="10"/>
          </p:nvPr>
        </p:nvSpPr>
        <p:spPr>
          <a:xfrm>
            <a:off x="1212850" y="4739005"/>
            <a:ext cx="86296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Bellido Díaz, Alberto </a:t>
            </a:r>
          </a:p>
        </p:txBody>
      </p:sp>
      <p:sp>
        <p:nvSpPr>
          <p:cNvPr id="50" name=""/>
          <p:cNvSpPr/>
          <p:nvPr>
            <p:ph type="body" idx="10"/>
          </p:nvPr>
        </p:nvSpPr>
        <p:spPr>
          <a:xfrm>
            <a:off x="1212850" y="5028565"/>
            <a:ext cx="114300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Fernández García–Prieto, F. </a:t>
            </a:r>
          </a:p>
        </p:txBody>
      </p:sp>
      <p:sp>
        <p:nvSpPr>
          <p:cNvPr id="51" name=""/>
          <p:cNvSpPr/>
          <p:nvPr>
            <p:ph type="body" idx="10"/>
          </p:nvPr>
        </p:nvSpPr>
        <p:spPr>
          <a:xfrm>
            <a:off x="1210310" y="5497830"/>
            <a:ext cx="13436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Velázquez Molinero, Maria Rocío </a:t>
            </a:r>
          </a:p>
        </p:txBody>
      </p:sp>
      <p:sp>
        <p:nvSpPr>
          <p:cNvPr id="52" name=""/>
          <p:cNvSpPr/>
          <p:nvPr>
            <p:ph type="body" idx="10"/>
          </p:nvPr>
        </p:nvSpPr>
        <p:spPr>
          <a:xfrm>
            <a:off x="1212850" y="5787390"/>
            <a:ext cx="96329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Barroso Bogeat, Adrián </a:t>
            </a:r>
          </a:p>
        </p:txBody>
      </p:sp>
      <p:sp>
        <p:nvSpPr>
          <p:cNvPr id="53" name=""/>
          <p:cNvSpPr/>
          <p:nvPr>
            <p:ph type="body" idx="10"/>
          </p:nvPr>
        </p:nvSpPr>
        <p:spPr>
          <a:xfrm>
            <a:off x="1212850" y="6168390"/>
            <a:ext cx="103949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Torre Pérez, Julián de La </a:t>
            </a:r>
          </a:p>
        </p:txBody>
      </p:sp>
      <p:sp>
        <p:nvSpPr>
          <p:cNvPr id="54" name=""/>
          <p:cNvSpPr/>
          <p:nvPr>
            <p:ph type="body" idx="10"/>
          </p:nvPr>
        </p:nvSpPr>
        <p:spPr>
          <a:xfrm>
            <a:off x="1212850" y="6457950"/>
            <a:ext cx="10947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Ruano Sánchez, Ana Belén </a:t>
            </a:r>
          </a:p>
        </p:txBody>
      </p:sp>
      <p:sp>
        <p:nvSpPr>
          <p:cNvPr id="55" name=""/>
          <p:cNvSpPr/>
          <p:nvPr>
            <p:ph type="body" idx="10"/>
          </p:nvPr>
        </p:nvSpPr>
        <p:spPr>
          <a:xfrm>
            <a:off x="1212850" y="6661785"/>
            <a:ext cx="107950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Márquez García, Francisco </a:t>
            </a:r>
          </a:p>
        </p:txBody>
      </p:sp>
      <p:sp>
        <p:nvSpPr>
          <p:cNvPr id="56" name=""/>
          <p:cNvSpPr/>
          <p:nvPr>
            <p:ph type="body" idx="10"/>
          </p:nvPr>
        </p:nvSpPr>
        <p:spPr>
          <a:xfrm>
            <a:off x="1212850" y="6951345"/>
            <a:ext cx="1377950" cy="90170"/>
          </a:xfrm>
          <a:prstGeom prst="rect">
            <a:avLst/>
          </a:prstGeom>
          <a:noFill/>
          <a:ln w="0" cmpd="sng">
            <a:noFill/>
            <a:prstDash val="solid"/>
          </a:ln>
        </p:spPr>
        <p:txBody>
          <a:bodyPr vert="horz" lIns="0" tIns="0" rIns="0" bIns="0" anchor="t"/>
          <a:lstStyle/>
          <a:p>
            <a:pPr marL="0" marR="0" indent="0" algn="l">
              <a:lnSpc>
                <a:spcPts val="700"/>
              </a:lnSpc>
              <a:spcAft>
                <a:spcPts val="15"/>
              </a:spcAft>
            </a:pPr>
            <a:r>
              <a:rPr lang="es-ES" sz="600" spc="5">
                <a:solidFill>
                  <a:srgbClr val="000000"/>
                </a:solidFill>
                <a:latin typeface="Bookman Old Style" pitchFamily="1" panose="02020603050405020304"/>
              </a:rPr>
              <a:t>Galea Gragera, Francisco Antonio </a:t>
            </a:r>
          </a:p>
        </p:txBody>
      </p:sp>
      <p:sp>
        <p:nvSpPr>
          <p:cNvPr id="57" name=""/>
          <p:cNvSpPr/>
          <p:nvPr>
            <p:ph type="body" idx="10"/>
          </p:nvPr>
        </p:nvSpPr>
        <p:spPr>
          <a:xfrm>
            <a:off x="1212850" y="7244080"/>
            <a:ext cx="100901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Corbacho Sánchez, Jorge </a:t>
            </a:r>
          </a:p>
        </p:txBody>
      </p:sp>
      <p:sp>
        <p:nvSpPr>
          <p:cNvPr id="58" name=""/>
          <p:cNvSpPr/>
          <p:nvPr>
            <p:ph type="body" idx="10"/>
          </p:nvPr>
        </p:nvSpPr>
        <p:spPr>
          <a:xfrm>
            <a:off x="1212850" y="7445375"/>
            <a:ext cx="104267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Muñoz Peña, María Jesús </a:t>
            </a:r>
          </a:p>
        </p:txBody>
      </p:sp>
      <p:sp>
        <p:nvSpPr>
          <p:cNvPr id="59" name=""/>
          <p:cNvSpPr/>
          <p:nvPr>
            <p:ph type="body" idx="10"/>
          </p:nvPr>
        </p:nvSpPr>
        <p:spPr>
          <a:xfrm>
            <a:off x="1212850" y="7734935"/>
            <a:ext cx="116776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Caballero Bermejo, Montaña </a:t>
            </a:r>
          </a:p>
        </p:txBody>
      </p:sp>
      <p:sp>
        <p:nvSpPr>
          <p:cNvPr id="60" name=""/>
          <p:cNvSpPr/>
          <p:nvPr>
            <p:ph type="body" idx="10"/>
          </p:nvPr>
        </p:nvSpPr>
        <p:spPr>
          <a:xfrm>
            <a:off x="1212850" y="8115935"/>
            <a:ext cx="122872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Moral Martínez, Jerónimo Del </a:t>
            </a:r>
          </a:p>
        </p:txBody>
      </p:sp>
      <p:sp>
        <p:nvSpPr>
          <p:cNvPr id="61" name=""/>
          <p:cNvSpPr/>
          <p:nvPr>
            <p:ph type="body" idx="10"/>
          </p:nvPr>
        </p:nvSpPr>
        <p:spPr>
          <a:xfrm>
            <a:off x="1212850" y="8405495"/>
            <a:ext cx="10820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Marín Farrona, Ana María </a:t>
            </a:r>
          </a:p>
        </p:txBody>
      </p:sp>
      <p:sp>
        <p:nvSpPr>
          <p:cNvPr id="62" name=""/>
          <p:cNvSpPr/>
          <p:nvPr>
            <p:ph type="body" idx="10"/>
          </p:nvPr>
        </p:nvSpPr>
        <p:spPr>
          <a:xfrm>
            <a:off x="1212850" y="8786495"/>
            <a:ext cx="102743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Sáenz García, Guadalupe </a:t>
            </a:r>
          </a:p>
        </p:txBody>
      </p:sp>
      <p:sp>
        <p:nvSpPr>
          <p:cNvPr id="63" name=""/>
          <p:cNvSpPr/>
          <p:nvPr>
            <p:ph type="body" idx="10"/>
          </p:nvPr>
        </p:nvSpPr>
        <p:spPr>
          <a:xfrm>
            <a:off x="1212850" y="9076055"/>
            <a:ext cx="131381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Carmona Gallardo, María Isabel </a:t>
            </a:r>
          </a:p>
        </p:txBody>
      </p:sp>
      <p:sp>
        <p:nvSpPr>
          <p:cNvPr id="64" name=""/>
          <p:cNvSpPr/>
          <p:nvPr>
            <p:ph type="body" idx="10"/>
          </p:nvPr>
        </p:nvSpPr>
        <p:spPr>
          <a:xfrm>
            <a:off x="5410200" y="1181735"/>
            <a:ext cx="107569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Fernández Salguero, Pedro María; Merino Fernández, Jaime María </a:t>
            </a:r>
          </a:p>
        </p:txBody>
      </p:sp>
      <p:sp>
        <p:nvSpPr>
          <p:cNvPr id="65" name=""/>
          <p:cNvSpPr/>
          <p:nvPr>
            <p:ph type="body" idx="10"/>
          </p:nvPr>
        </p:nvSpPr>
        <p:spPr>
          <a:xfrm>
            <a:off x="5410200" y="1474470"/>
            <a:ext cx="10668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González Mateos, Antonio </a:t>
            </a:r>
          </a:p>
        </p:txBody>
      </p:sp>
      <p:sp>
        <p:nvSpPr>
          <p:cNvPr id="66" name=""/>
          <p:cNvSpPr/>
          <p:nvPr>
            <p:ph type="body" idx="10"/>
          </p:nvPr>
        </p:nvSpPr>
        <p:spPr>
          <a:xfrm>
            <a:off x="5410200" y="1764030"/>
            <a:ext cx="107569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Cubero Juánez, Javier; Barriga Ibars, María Carmen </a:t>
            </a:r>
          </a:p>
        </p:txBody>
      </p:sp>
      <p:sp>
        <p:nvSpPr>
          <p:cNvPr id="67" name=""/>
          <p:cNvSpPr/>
          <p:nvPr>
            <p:ph type="body" idx="10"/>
          </p:nvPr>
        </p:nvSpPr>
        <p:spPr>
          <a:xfrm>
            <a:off x="5410200" y="2056130"/>
            <a:ext cx="1073150"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Jurado Vargas, Miguel; García-Toraño Martínez, Eduardo; Martín Sánchez, Alejandro </a:t>
            </a:r>
          </a:p>
        </p:txBody>
      </p:sp>
      <p:sp>
        <p:nvSpPr>
          <p:cNvPr id="68" name=""/>
          <p:cNvSpPr/>
          <p:nvPr>
            <p:ph type="body" idx="10"/>
          </p:nvPr>
        </p:nvSpPr>
        <p:spPr>
          <a:xfrm>
            <a:off x="5410200" y="2433955"/>
            <a:ext cx="107569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Del Pozo Benito, Juan Carlos; Casero Linares, Pedro Joaquín; Casimiro Felicio, Ilda Jesús </a:t>
            </a:r>
          </a:p>
        </p:txBody>
      </p:sp>
      <p:sp>
        <p:nvSpPr>
          <p:cNvPr id="69" name=""/>
          <p:cNvSpPr/>
          <p:nvPr>
            <p:ph type="body" idx="10"/>
          </p:nvPr>
        </p:nvSpPr>
        <p:spPr>
          <a:xfrm>
            <a:off x="5410200" y="2814955"/>
            <a:ext cx="107569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Benítez García, Francisco Javier; Acero Díaz, Juan Luis; Real Moñino, Fran-</a:t>
            </a:r>
            <a:r>
              <a:rPr lang="es-ES" sz="600" spc="0">
                <a:solidFill>
                  <a:srgbClr val="000000"/>
                </a:solidFill>
                <a:latin typeface="Bookman Old Style" pitchFamily="1" panose="02020603050405020304"/>
              </a:rPr>
              <a:t>cisco Javier </a:t>
            </a:r>
          </a:p>
        </p:txBody>
      </p:sp>
      <p:sp>
        <p:nvSpPr>
          <p:cNvPr id="70" name=""/>
          <p:cNvSpPr/>
          <p:nvPr>
            <p:ph type="body" idx="10"/>
          </p:nvPr>
        </p:nvSpPr>
        <p:spPr>
          <a:xfrm>
            <a:off x="5410200" y="3193415"/>
            <a:ext cx="103949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Marzal Reynolds, Alfonso </a:t>
            </a:r>
          </a:p>
        </p:txBody>
      </p:sp>
      <p:sp>
        <p:nvSpPr>
          <p:cNvPr id="71" name=""/>
          <p:cNvSpPr/>
          <p:nvPr>
            <p:ph type="body" idx="10"/>
          </p:nvPr>
        </p:nvSpPr>
        <p:spPr>
          <a:xfrm>
            <a:off x="5410200" y="3486150"/>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5">
                <a:solidFill>
                  <a:srgbClr val="000000"/>
                </a:solidFill>
                <a:latin typeface="Bookman Old Style" pitchFamily="1" panose="02020603050405020304"/>
              </a:rPr>
              <a:t>Encinar Martín, JoséMa-ría; González González, Juan Félix </a:t>
            </a:r>
          </a:p>
        </p:txBody>
      </p:sp>
      <p:sp>
        <p:nvSpPr>
          <p:cNvPr id="72" name=""/>
          <p:cNvSpPr/>
          <p:nvPr>
            <p:ph type="body" idx="10"/>
          </p:nvPr>
        </p:nvSpPr>
        <p:spPr>
          <a:xfrm>
            <a:off x="5410200" y="3863975"/>
            <a:ext cx="1073150" cy="26670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5">
                <a:solidFill>
                  <a:srgbClr val="000000"/>
                </a:solidFill>
                <a:latin typeface="Bookman Old Style" pitchFamily="1" panose="02020603050405020304"/>
              </a:rPr>
              <a:t>Tormo Molina, Rafael; </a:t>
            </a:r>
          </a:p>
          <a:p>
            <a:pPr marL="0" marR="0" indent="0" algn="l">
              <a:lnSpc>
                <a:spcPts val="700"/>
              </a:lnSpc>
              <a:spcBef>
                <a:spcPts val="0"/>
              </a:spcBef>
              <a:spcAft>
                <a:spcPts val="0"/>
              </a:spcAft>
              <a:tabLst>
                <a:tab algn="r" pos="1051560"/>
              </a:tabLst>
            </a:pPr>
            <a:r>
              <a:rPr lang="es-ES" sz="600" spc="0">
                <a:solidFill>
                  <a:srgbClr val="000000"/>
                </a:solidFill>
                <a:latin typeface="Bookman Old Style" pitchFamily="1" panose="02020603050405020304"/>
              </a:rPr>
              <a:t>Fernández </a:t>
            </a:r>
            <a:r>
              <a:rPr lang="es-ES" sz="600" spc="0">
                <a:solidFill>
                  <a:srgbClr val="000000"/>
                </a:solidFill>
                <a:latin typeface="Bookman Old Style" pitchFamily="1" panose="02020603050405020304"/>
              </a:rPr>
              <a:t>Rodríguez, </a:t>
            </a:r>
            <a:br/>
            <a:r>
              <a:rPr lang="es-ES" sz="600" spc="0">
                <a:solidFill>
                  <a:srgbClr val="000000"/>
                </a:solidFill>
                <a:latin typeface="Bookman Old Style" pitchFamily="1" panose="02020603050405020304"/>
              </a:rPr>
              <a:t>Santiago </a:t>
            </a:r>
          </a:p>
        </p:txBody>
      </p:sp>
      <p:sp>
        <p:nvSpPr>
          <p:cNvPr id="73" name=""/>
          <p:cNvSpPr/>
          <p:nvPr>
            <p:ph type="body" idx="10"/>
          </p:nvPr>
        </p:nvSpPr>
        <p:spPr>
          <a:xfrm>
            <a:off x="5410200" y="4156075"/>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Gallego Herrezuelo, María Cruz; Vaquero Martínez, JoséManuel </a:t>
            </a:r>
          </a:p>
        </p:txBody>
      </p:sp>
      <p:sp>
        <p:nvSpPr>
          <p:cNvPr id="74" name=""/>
          <p:cNvSpPr/>
          <p:nvPr>
            <p:ph type="body" idx="10"/>
          </p:nvPr>
        </p:nvSpPr>
        <p:spPr>
          <a:xfrm>
            <a:off x="5410200" y="4445635"/>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MartíMus, Mónica; Jen-sen , Rolf So¨ren; Palacios Medrano, Teodoro </a:t>
            </a:r>
          </a:p>
        </p:txBody>
      </p:sp>
      <p:sp>
        <p:nvSpPr>
          <p:cNvPr id="75" name=""/>
          <p:cNvSpPr/>
          <p:nvPr>
            <p:ph type="body" idx="10"/>
          </p:nvPr>
        </p:nvSpPr>
        <p:spPr>
          <a:xfrm>
            <a:off x="5410200" y="4738370"/>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Larriba Calle, Germán; Andaluz López, María Encarnación </a:t>
            </a:r>
          </a:p>
        </p:txBody>
      </p:sp>
      <p:sp>
        <p:nvSpPr>
          <p:cNvPr id="76" name=""/>
          <p:cNvSpPr/>
          <p:nvPr>
            <p:ph type="body" idx="10"/>
          </p:nvPr>
        </p:nvSpPr>
        <p:spPr>
          <a:xfrm>
            <a:off x="5410200" y="5027930"/>
            <a:ext cx="1073150"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Aguilar Espinosa, Manuel Ángel; Martín Navarro, María Elena; Fernández Galván, Ignacio </a:t>
            </a:r>
          </a:p>
        </p:txBody>
      </p:sp>
      <p:sp>
        <p:nvSpPr>
          <p:cNvPr id="77" name=""/>
          <p:cNvSpPr/>
          <p:nvPr>
            <p:ph type="body" idx="10"/>
          </p:nvPr>
        </p:nvSpPr>
        <p:spPr>
          <a:xfrm>
            <a:off x="5410200" y="5497830"/>
            <a:ext cx="1073150" cy="26670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Ramírez Fern´andez, Ma-</a:t>
            </a:r>
            <a:r>
              <a:rPr lang="es-ES" sz="600" spc="0">
                <a:solidFill>
                  <a:srgbClr val="000000"/>
                </a:solidFill>
                <a:latin typeface="Bookman Old Style" pitchFamily="1" panose="02020603050405020304"/>
              </a:rPr>
              <a:t>nuel; Hernández Martín, Luis Miguel </a:t>
            </a:r>
          </a:p>
        </p:txBody>
      </p:sp>
      <p:sp>
        <p:nvSpPr>
          <p:cNvPr id="78" name=""/>
          <p:cNvSpPr/>
          <p:nvPr>
            <p:ph type="body" idx="10"/>
          </p:nvPr>
        </p:nvSpPr>
        <p:spPr>
          <a:xfrm>
            <a:off x="5410200" y="5786755"/>
            <a:ext cx="107569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Alexandre Franco, María Francisca; Fernández Gon-</a:t>
            </a:r>
            <a:r>
              <a:rPr lang="es-ES" sz="600" spc="0">
                <a:solidFill>
                  <a:srgbClr val="000000"/>
                </a:solidFill>
                <a:latin typeface="Bookman Old Style" pitchFamily="1" panose="02020603050405020304"/>
              </a:rPr>
              <a:t>zález, Carmen; Gómez Se-</a:t>
            </a:r>
            <a:r>
              <a:rPr lang="es-ES" sz="600" spc="0">
                <a:solidFill>
                  <a:srgbClr val="000000"/>
                </a:solidFill>
                <a:latin typeface="Bookman Old Style" pitchFamily="1" panose="02020603050405020304"/>
              </a:rPr>
              <a:t>rrano, Vicente </a:t>
            </a:r>
          </a:p>
        </p:txBody>
      </p:sp>
      <p:sp>
        <p:nvSpPr>
          <p:cNvPr id="79" name=""/>
          <p:cNvSpPr/>
          <p:nvPr>
            <p:ph type="body" idx="10"/>
          </p:nvPr>
        </p:nvSpPr>
        <p:spPr>
          <a:xfrm>
            <a:off x="5410200" y="6168390"/>
            <a:ext cx="107569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Martín Sánchez, Alejandro </a:t>
            </a:r>
          </a:p>
        </p:txBody>
      </p:sp>
      <p:sp>
        <p:nvSpPr>
          <p:cNvPr id="80" name=""/>
          <p:cNvSpPr/>
          <p:nvPr>
            <p:ph type="body" idx="10"/>
          </p:nvPr>
        </p:nvSpPr>
        <p:spPr>
          <a:xfrm>
            <a:off x="5410200" y="6457950"/>
            <a:ext cx="107569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Martín Sánchez, Alejandro </a:t>
            </a:r>
          </a:p>
        </p:txBody>
      </p:sp>
      <p:sp>
        <p:nvSpPr>
          <p:cNvPr id="81" name=""/>
          <p:cNvSpPr/>
          <p:nvPr>
            <p:ph type="body" idx="10"/>
          </p:nvPr>
        </p:nvSpPr>
        <p:spPr>
          <a:xfrm>
            <a:off x="5407025" y="6661785"/>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Vázquez Pardo, Francis-</a:t>
            </a:r>
            <a:r>
              <a:rPr lang="es-ES" sz="600" spc="0">
                <a:solidFill>
                  <a:srgbClr val="000000"/>
                </a:solidFill>
                <a:latin typeface="Bookman Old Style" pitchFamily="1" panose="02020603050405020304"/>
              </a:rPr>
              <a:t>co María; Cabezas Fernán-</a:t>
            </a:r>
            <a:r>
              <a:rPr lang="es-ES" sz="600" spc="0">
                <a:solidFill>
                  <a:srgbClr val="000000"/>
                </a:solidFill>
                <a:latin typeface="Bookman Old Style" pitchFamily="1" panose="02020603050405020304"/>
              </a:rPr>
              <a:t>dez, José</a:t>
            </a:r>
            <a:r>
              <a:rPr lang="es-ES" sz="100">
                <a:solidFill>
                  <a:srgbClr val="000000"/>
                </a:solidFill>
                <a:latin typeface="Arial" pitchFamily="2" panose="02020603050405020304"/>
              </a:rPr>
              <a:t> </a:t>
            </a:r>
          </a:p>
        </p:txBody>
      </p:sp>
      <p:sp>
        <p:nvSpPr>
          <p:cNvPr id="82" name=""/>
          <p:cNvSpPr/>
          <p:nvPr>
            <p:ph type="body" idx="10"/>
          </p:nvPr>
        </p:nvSpPr>
        <p:spPr>
          <a:xfrm>
            <a:off x="5410200" y="6951345"/>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Llera Cid, Fernando; Fer-</a:t>
            </a:r>
            <a:r>
              <a:rPr lang="es-ES" sz="600" spc="0">
                <a:solidFill>
                  <a:srgbClr val="000000"/>
                </a:solidFill>
                <a:latin typeface="Bookman Old Style" pitchFamily="1" panose="02020603050405020304"/>
              </a:rPr>
              <a:t>nández Pozo, Luis Francis-</a:t>
            </a:r>
            <a:r>
              <a:rPr lang="es-ES" sz="600" spc="0">
                <a:solidFill>
                  <a:srgbClr val="000000"/>
                </a:solidFill>
                <a:latin typeface="Bookman Old Style" pitchFamily="1" panose="02020603050405020304"/>
              </a:rPr>
              <a:t>co; García Olmo, Juan </a:t>
            </a:r>
          </a:p>
        </p:txBody>
      </p:sp>
      <p:sp>
        <p:nvSpPr>
          <p:cNvPr id="83" name=""/>
          <p:cNvSpPr/>
          <p:nvPr>
            <p:ph type="body" idx="10"/>
          </p:nvPr>
        </p:nvSpPr>
        <p:spPr>
          <a:xfrm>
            <a:off x="5410200" y="7243445"/>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Gómez Jiménez, María Carmen </a:t>
            </a:r>
          </a:p>
        </p:txBody>
      </p:sp>
      <p:sp>
        <p:nvSpPr>
          <p:cNvPr id="84" name=""/>
          <p:cNvSpPr/>
          <p:nvPr>
            <p:ph type="body" idx="10"/>
          </p:nvPr>
        </p:nvSpPr>
        <p:spPr>
          <a:xfrm>
            <a:off x="5410200" y="744474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Domínguez Vargas, Joa-</a:t>
            </a:r>
            <a:r>
              <a:rPr lang="es-ES" sz="600" spc="30">
                <a:solidFill>
                  <a:srgbClr val="000000"/>
                </a:solidFill>
                <a:latin typeface="Bookman Old Style" pitchFamily="1" panose="02020603050405020304"/>
              </a:rPr>
              <a:t>quín Ramón; González Montero, Teresa </a:t>
            </a:r>
          </a:p>
        </p:txBody>
      </p:sp>
      <p:sp>
        <p:nvSpPr>
          <p:cNvPr id="85" name=""/>
          <p:cNvSpPr/>
          <p:nvPr>
            <p:ph type="body" idx="10"/>
          </p:nvPr>
        </p:nvSpPr>
        <p:spPr>
          <a:xfrm>
            <a:off x="5410200" y="7733665"/>
            <a:ext cx="1073150" cy="26860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Centeno Velázquez, Fran-</a:t>
            </a:r>
            <a:r>
              <a:rPr lang="es-ES" sz="600" spc="0">
                <a:solidFill>
                  <a:srgbClr val="000000"/>
                </a:solidFill>
                <a:latin typeface="Bookman Old Style" pitchFamily="1" panose="02020603050405020304"/>
              </a:rPr>
              <a:t>cisco; Lorenzo Benayas, María Jesús </a:t>
            </a:r>
          </a:p>
        </p:txBody>
      </p:sp>
      <p:sp>
        <p:nvSpPr>
          <p:cNvPr id="86" name=""/>
          <p:cNvSpPr/>
          <p:nvPr>
            <p:ph type="body" idx="10"/>
          </p:nvPr>
        </p:nvSpPr>
        <p:spPr>
          <a:xfrm>
            <a:off x="5410200" y="8129270"/>
            <a:ext cx="1073150" cy="250825"/>
          </a:xfrm>
          <a:prstGeom prst="rect">
            <a:avLst/>
          </a:prstGeom>
          <a:noFill/>
          <a:ln w="0" cmpd="sng">
            <a:noFill/>
            <a:prstDash val="solid"/>
          </a:ln>
        </p:spPr>
        <p:txBody>
          <a:bodyPr vert="horz" lIns="0" tIns="0" rIns="0" bIns="0" anchor="t"/>
          <a:lstStyle/>
          <a:p>
            <a:pPr marL="0" marR="0" indent="0" algn="just">
              <a:lnSpc>
                <a:spcPts val="1000"/>
              </a:lnSpc>
              <a:spcAft>
                <a:spcPts val="0"/>
              </a:spcAft>
            </a:pPr>
            <a:r>
              <a:rPr lang="es-ES" sz="600" spc="-130">
                <a:solidFill>
                  <a:srgbClr val="000000"/>
                </a:solidFill>
                <a:latin typeface="Bookman Old Style" pitchFamily="1" panose="02020603050405020304"/>
              </a:rPr>
              <a:t>Moral de La Vega, JoséDel; Espinosa Borreguero, Francisco </a:t>
            </a:r>
          </a:p>
        </p:txBody>
      </p:sp>
      <p:sp>
        <p:nvSpPr>
          <p:cNvPr id="87" name=""/>
          <p:cNvSpPr/>
          <p:nvPr>
            <p:ph type="body" idx="10"/>
          </p:nvPr>
        </p:nvSpPr>
        <p:spPr>
          <a:xfrm>
            <a:off x="5407025" y="8405495"/>
            <a:ext cx="1076325" cy="355600"/>
          </a:xfrm>
          <a:prstGeom prst="rect">
            <a:avLst/>
          </a:prstGeom>
          <a:noFill/>
          <a:ln w="0" cmpd="sng">
            <a:noFill/>
            <a:prstDash val="solid"/>
          </a:ln>
        </p:spPr>
        <p:txBody>
          <a:bodyPr vert="horz" lIns="0" tIns="13335" rIns="0" bIns="0" anchor="t"/>
          <a:lstStyle/>
          <a:p>
            <a:pPr marL="0" marR="0" indent="0" algn="l">
              <a:lnSpc>
                <a:spcPts val="1300"/>
              </a:lnSpc>
              <a:spcAft>
                <a:spcPts val="0"/>
              </a:spcAft>
            </a:pPr>
            <a:r>
              <a:rPr lang="es-ES" sz="600" spc="-145">
                <a:solidFill>
                  <a:srgbClr val="000000"/>
                </a:solidFill>
                <a:latin typeface="Bookman Old Style" pitchFamily="1" panose="02020603050405020304"/>
              </a:rPr>
              <a:t>Vaquero Martínez, </a:t>
            </a:r>
            <a:r>
              <a:rPr lang="es-ES" sz="600" baseline="30000" spc="-145">
                <a:solidFill>
                  <a:srgbClr val="000000"/>
                </a:solidFill>
                <a:latin typeface="Bookman Old Style" pitchFamily="1" panose="02020603050405020304"/>
              </a:rPr>
              <a:t>José</a:t>
            </a:r>
            <a:r>
              <a:rPr lang="es-ES" sz="600" spc="-145">
                <a:solidFill>
                  <a:srgbClr val="000000"/>
                </a:solidFill>
                <a:latin typeface="Bookman Old Style" pitchFamily="1" panose="02020603050405020304"/>
              </a:rPr>
              <a:t>Manuel; Gallego Herrezue-</a:t>
            </a:r>
            <a:r>
              <a:rPr lang="es-ES" sz="100">
                <a:solidFill>
                  <a:srgbClr val="000000"/>
                </a:solidFill>
                <a:latin typeface="Arial" pitchFamily="2" panose="02020603050405020304"/>
              </a:rPr>
              <a:t> </a:t>
            </a:r>
          </a:p>
          <a:p>
            <a:pPr marL="0" marR="0" indent="0" algn="l">
              <a:lnSpc>
                <a:spcPts val="700"/>
              </a:lnSpc>
              <a:spcBef>
                <a:spcPts val="10"/>
              </a:spcBef>
              <a:spcAft>
                <a:spcPts val="0"/>
              </a:spcAft>
            </a:pPr>
            <a:r>
              <a:rPr lang="es-ES" sz="600" spc="0">
                <a:solidFill>
                  <a:srgbClr val="000000"/>
                </a:solidFill>
                <a:latin typeface="Bookman Old Style" pitchFamily="1" panose="02020603050405020304"/>
              </a:rPr>
              <a:t>lo, María Cruz; Domínguez Castro, Fernando </a:t>
            </a:r>
          </a:p>
        </p:txBody>
      </p:sp>
      <p:sp>
        <p:nvSpPr>
          <p:cNvPr id="88" name=""/>
          <p:cNvSpPr/>
          <p:nvPr>
            <p:ph type="body" idx="10"/>
          </p:nvPr>
        </p:nvSpPr>
        <p:spPr>
          <a:xfrm>
            <a:off x="5407025" y="8785860"/>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5">
                <a:solidFill>
                  <a:srgbClr val="000000"/>
                </a:solidFill>
                <a:latin typeface="Bookman Old Style" pitchFamily="1" panose="02020603050405020304"/>
              </a:rPr>
              <a:t>García García, JoséAgus-tín; Barriopedro Cepero, David </a:t>
            </a:r>
          </a:p>
        </p:txBody>
      </p:sp>
      <p:sp>
        <p:nvSpPr>
          <p:cNvPr id="89" name=""/>
          <p:cNvSpPr/>
          <p:nvPr>
            <p:ph type="body" idx="10"/>
          </p:nvPr>
        </p:nvSpPr>
        <p:spPr>
          <a:xfrm>
            <a:off x="5410200" y="9072245"/>
            <a:ext cx="1073150" cy="18288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Blasco Plá, Rafael; Quesa-da Molina, Alberto </a:t>
            </a:r>
          </a:p>
        </p:txBody>
      </p:sp>
      <p:sp>
        <p:nvSpPr>
          <p:cNvPr id="90" name=""/>
          <p:cNvSpPr/>
          <p:nvPr>
            <p:ph type="body" idx="10"/>
          </p:nvPr>
        </p:nvSpPr>
        <p:spPr>
          <a:xfrm>
            <a:off x="4819015" y="11817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27/03/2015 </a:t>
            </a:r>
          </a:p>
        </p:txBody>
      </p:sp>
      <p:sp>
        <p:nvSpPr>
          <p:cNvPr id="91" name=""/>
          <p:cNvSpPr/>
          <p:nvPr>
            <p:ph type="body" idx="10"/>
          </p:nvPr>
        </p:nvSpPr>
        <p:spPr>
          <a:xfrm>
            <a:off x="4824730" y="14744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10/04/2015 </a:t>
            </a:r>
          </a:p>
        </p:txBody>
      </p:sp>
      <p:sp>
        <p:nvSpPr>
          <p:cNvPr id="92" name=""/>
          <p:cNvSpPr/>
          <p:nvPr>
            <p:ph type="body" idx="10"/>
          </p:nvPr>
        </p:nvSpPr>
        <p:spPr>
          <a:xfrm>
            <a:off x="4824730" y="1764030"/>
            <a:ext cx="44831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70">
                <a:solidFill>
                  <a:srgbClr val="000000"/>
                </a:solidFill>
                <a:latin typeface="Bookman Old Style" pitchFamily="1" panose="02020603050405020304"/>
              </a:rPr>
              <a:t>17/04/2015 </a:t>
            </a:r>
          </a:p>
        </p:txBody>
      </p:sp>
      <p:sp>
        <p:nvSpPr>
          <p:cNvPr id="93" name=""/>
          <p:cNvSpPr/>
          <p:nvPr>
            <p:ph type="body" idx="10"/>
          </p:nvPr>
        </p:nvSpPr>
        <p:spPr>
          <a:xfrm>
            <a:off x="4819015" y="205676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23/04/2015 </a:t>
            </a:r>
          </a:p>
        </p:txBody>
      </p:sp>
      <p:sp>
        <p:nvSpPr>
          <p:cNvPr id="94" name=""/>
          <p:cNvSpPr/>
          <p:nvPr>
            <p:ph type="body" idx="10"/>
          </p:nvPr>
        </p:nvSpPr>
        <p:spPr>
          <a:xfrm>
            <a:off x="4819015" y="243459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24/04/2015 </a:t>
            </a:r>
          </a:p>
        </p:txBody>
      </p:sp>
      <p:sp>
        <p:nvSpPr>
          <p:cNvPr id="95" name=""/>
          <p:cNvSpPr/>
          <p:nvPr>
            <p:ph type="body" idx="10"/>
          </p:nvPr>
        </p:nvSpPr>
        <p:spPr>
          <a:xfrm>
            <a:off x="4819015" y="281559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24/04/2015 </a:t>
            </a:r>
          </a:p>
        </p:txBody>
      </p:sp>
      <p:sp>
        <p:nvSpPr>
          <p:cNvPr id="96" name=""/>
          <p:cNvSpPr/>
          <p:nvPr>
            <p:ph type="body" idx="10"/>
          </p:nvPr>
        </p:nvSpPr>
        <p:spPr>
          <a:xfrm>
            <a:off x="4819015" y="319341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08/05/2015 </a:t>
            </a:r>
          </a:p>
        </p:txBody>
      </p:sp>
      <p:sp>
        <p:nvSpPr>
          <p:cNvPr id="97" name=""/>
          <p:cNvSpPr/>
          <p:nvPr>
            <p:ph type="body" idx="10"/>
          </p:nvPr>
        </p:nvSpPr>
        <p:spPr>
          <a:xfrm>
            <a:off x="4824730" y="348615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19/05/2015 </a:t>
            </a:r>
          </a:p>
        </p:txBody>
      </p:sp>
      <p:sp>
        <p:nvSpPr>
          <p:cNvPr id="98" name=""/>
          <p:cNvSpPr/>
          <p:nvPr>
            <p:ph type="body" idx="10"/>
          </p:nvPr>
        </p:nvSpPr>
        <p:spPr>
          <a:xfrm>
            <a:off x="4819015" y="386397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05/06/2015 </a:t>
            </a:r>
          </a:p>
        </p:txBody>
      </p:sp>
      <p:sp>
        <p:nvSpPr>
          <p:cNvPr id="99" name=""/>
          <p:cNvSpPr/>
          <p:nvPr>
            <p:ph type="body" idx="10"/>
          </p:nvPr>
        </p:nvSpPr>
        <p:spPr>
          <a:xfrm>
            <a:off x="4819015" y="415671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09/06/2015 </a:t>
            </a:r>
          </a:p>
        </p:txBody>
      </p:sp>
      <p:sp>
        <p:nvSpPr>
          <p:cNvPr id="100" name=""/>
          <p:cNvSpPr/>
          <p:nvPr>
            <p:ph type="body" idx="10"/>
          </p:nvPr>
        </p:nvSpPr>
        <p:spPr>
          <a:xfrm>
            <a:off x="4824730" y="44462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11/09/2015 </a:t>
            </a:r>
          </a:p>
        </p:txBody>
      </p:sp>
      <p:sp>
        <p:nvSpPr>
          <p:cNvPr id="101" name=""/>
          <p:cNvSpPr/>
          <p:nvPr>
            <p:ph type="body" idx="10"/>
          </p:nvPr>
        </p:nvSpPr>
        <p:spPr>
          <a:xfrm>
            <a:off x="4824730" y="4739005"/>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16/10/2015 </a:t>
            </a:r>
          </a:p>
        </p:txBody>
      </p:sp>
      <p:sp>
        <p:nvSpPr>
          <p:cNvPr id="102" name=""/>
          <p:cNvSpPr/>
          <p:nvPr>
            <p:ph type="body" idx="10"/>
          </p:nvPr>
        </p:nvSpPr>
        <p:spPr>
          <a:xfrm>
            <a:off x="4819015" y="502856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30/10/2015 </a:t>
            </a:r>
          </a:p>
        </p:txBody>
      </p:sp>
      <p:sp>
        <p:nvSpPr>
          <p:cNvPr id="103" name=""/>
          <p:cNvSpPr/>
          <p:nvPr>
            <p:ph type="body" idx="10"/>
          </p:nvPr>
        </p:nvSpPr>
        <p:spPr>
          <a:xfrm>
            <a:off x="4819015" y="549783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30/11/2015 </a:t>
            </a:r>
          </a:p>
        </p:txBody>
      </p:sp>
      <p:sp>
        <p:nvSpPr>
          <p:cNvPr id="104" name=""/>
          <p:cNvSpPr/>
          <p:nvPr>
            <p:ph type="body" idx="10"/>
          </p:nvPr>
        </p:nvSpPr>
        <p:spPr>
          <a:xfrm>
            <a:off x="4824730" y="5787390"/>
            <a:ext cx="44831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70">
                <a:solidFill>
                  <a:srgbClr val="000000"/>
                </a:solidFill>
                <a:latin typeface="Bookman Old Style" pitchFamily="1" panose="02020603050405020304"/>
              </a:rPr>
              <a:t>11/12/2015 </a:t>
            </a:r>
          </a:p>
        </p:txBody>
      </p:sp>
      <p:sp>
        <p:nvSpPr>
          <p:cNvPr id="105" name=""/>
          <p:cNvSpPr/>
          <p:nvPr>
            <p:ph type="body" idx="10"/>
          </p:nvPr>
        </p:nvSpPr>
        <p:spPr>
          <a:xfrm>
            <a:off x="4824730" y="616839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14/12/2015 </a:t>
            </a:r>
          </a:p>
        </p:txBody>
      </p:sp>
      <p:sp>
        <p:nvSpPr>
          <p:cNvPr id="106" name=""/>
          <p:cNvSpPr/>
          <p:nvPr>
            <p:ph type="body" idx="10"/>
          </p:nvPr>
        </p:nvSpPr>
        <p:spPr>
          <a:xfrm>
            <a:off x="4824730" y="645795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14/12/2015 </a:t>
            </a:r>
          </a:p>
        </p:txBody>
      </p:sp>
      <p:sp>
        <p:nvSpPr>
          <p:cNvPr id="107" name=""/>
          <p:cNvSpPr/>
          <p:nvPr>
            <p:ph type="body" idx="10"/>
          </p:nvPr>
        </p:nvSpPr>
        <p:spPr>
          <a:xfrm>
            <a:off x="4824730" y="666178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16/12/2015 </a:t>
            </a:r>
          </a:p>
        </p:txBody>
      </p:sp>
      <p:sp>
        <p:nvSpPr>
          <p:cNvPr id="108" name=""/>
          <p:cNvSpPr/>
          <p:nvPr>
            <p:ph type="body" idx="10"/>
          </p:nvPr>
        </p:nvSpPr>
        <p:spPr>
          <a:xfrm>
            <a:off x="4824730" y="695134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17/12/2015 </a:t>
            </a:r>
          </a:p>
        </p:txBody>
      </p:sp>
      <p:sp>
        <p:nvSpPr>
          <p:cNvPr id="109" name=""/>
          <p:cNvSpPr/>
          <p:nvPr>
            <p:ph type="body" idx="10"/>
          </p:nvPr>
        </p:nvSpPr>
        <p:spPr>
          <a:xfrm>
            <a:off x="4824730" y="7244080"/>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17/12/2015 </a:t>
            </a:r>
          </a:p>
        </p:txBody>
      </p:sp>
      <p:sp>
        <p:nvSpPr>
          <p:cNvPr id="110" name=""/>
          <p:cNvSpPr/>
          <p:nvPr>
            <p:ph type="body" idx="10"/>
          </p:nvPr>
        </p:nvSpPr>
        <p:spPr>
          <a:xfrm>
            <a:off x="4824730" y="744537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17/12/2015 </a:t>
            </a:r>
          </a:p>
        </p:txBody>
      </p:sp>
      <p:sp>
        <p:nvSpPr>
          <p:cNvPr id="111" name=""/>
          <p:cNvSpPr/>
          <p:nvPr>
            <p:ph type="body" idx="10"/>
          </p:nvPr>
        </p:nvSpPr>
        <p:spPr>
          <a:xfrm>
            <a:off x="4824730" y="7734935"/>
            <a:ext cx="44831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70">
                <a:solidFill>
                  <a:srgbClr val="000000"/>
                </a:solidFill>
                <a:latin typeface="Bookman Old Style" pitchFamily="1" panose="02020603050405020304"/>
              </a:rPr>
              <a:t>18/12/2015 </a:t>
            </a:r>
          </a:p>
        </p:txBody>
      </p:sp>
      <p:sp>
        <p:nvSpPr>
          <p:cNvPr id="112" name=""/>
          <p:cNvSpPr/>
          <p:nvPr>
            <p:ph type="body" idx="10"/>
          </p:nvPr>
        </p:nvSpPr>
        <p:spPr>
          <a:xfrm>
            <a:off x="4824730" y="811593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13/01/2016 </a:t>
            </a:r>
          </a:p>
        </p:txBody>
      </p:sp>
      <p:sp>
        <p:nvSpPr>
          <p:cNvPr id="113" name=""/>
          <p:cNvSpPr/>
          <p:nvPr>
            <p:ph type="body" idx="10"/>
          </p:nvPr>
        </p:nvSpPr>
        <p:spPr>
          <a:xfrm>
            <a:off x="4824730" y="840549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15/01/2016 </a:t>
            </a:r>
          </a:p>
        </p:txBody>
      </p:sp>
      <p:sp>
        <p:nvSpPr>
          <p:cNvPr id="114" name=""/>
          <p:cNvSpPr/>
          <p:nvPr>
            <p:ph type="body" idx="10"/>
          </p:nvPr>
        </p:nvSpPr>
        <p:spPr>
          <a:xfrm>
            <a:off x="4824730" y="8786495"/>
            <a:ext cx="44831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70">
                <a:solidFill>
                  <a:srgbClr val="000000"/>
                </a:solidFill>
                <a:latin typeface="Bookman Old Style" pitchFamily="1" panose="02020603050405020304"/>
              </a:rPr>
              <a:t>15/01/2016 </a:t>
            </a:r>
          </a:p>
        </p:txBody>
      </p:sp>
      <p:sp>
        <p:nvSpPr>
          <p:cNvPr id="115" name=""/>
          <p:cNvSpPr/>
          <p:nvPr>
            <p:ph type="body" idx="10"/>
          </p:nvPr>
        </p:nvSpPr>
        <p:spPr>
          <a:xfrm>
            <a:off x="4824730" y="907605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19/01/2016 </a:t>
            </a:r>
          </a:p>
        </p:txBody>
      </p:sp>
      <p:cxnSp>
        <p:nvCxnSpPr>
          <p:cNvPr id="116" name=""/>
          <p:cNvCxnSpPr/>
          <p:nvPr/>
        </p:nvCxnSpPr>
        <p:spPr>
          <a:xfrm>
            <a:off x="1134110" y="9351010"/>
            <a:ext cx="5425440" cy="0"/>
          </a:xfrm>
          <a:prstGeom prst="line">
            <a:avLst/>
          </a:prstGeom>
          <a:ln w="6350" cmpd="sng">
            <a:solidFill>
              <a:srgbClr val="000000"/>
            </a:solidFill>
          </a:ln>
        </p:spPr>
      </p:cxnSp>
      <p:cxnSp>
        <p:nvCxnSpPr>
          <p:cNvPr id="117" name=""/>
          <p:cNvCxnSpPr/>
          <p:nvPr/>
        </p:nvCxnSpPr>
        <p:spPr>
          <a:xfrm>
            <a:off x="1134110" y="9351010"/>
            <a:ext cx="0" cy="116205"/>
          </a:xfrm>
          <a:prstGeom prst="line">
            <a:avLst/>
          </a:prstGeom>
          <a:ln w="6350" cmpd="sng">
            <a:solidFill>
              <a:srgbClr val="000000"/>
            </a:solidFill>
          </a:ln>
        </p:spPr>
      </p:cxnSp>
    </p:spTree>
  </p:cSld>
  <p:clrMapOvr>
    <a:masterClrMapping/>
  </p:clrMapOvr>
</p:sld>
</file>

<file path=ppt/slides/slide26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3" name=""/>
          <p:cNvPicPr/>
          <p:nvPr/>
        </p:nvPicPr>
        <p:blipFill>
          <a:blip r:embed="prId98"/>
          <a:stretch>
            <a:fillRect/>
          </a:stretch>
        </p:blipFill>
        <p:spPr>
          <a:xfrm>
            <a:off x="1096645" y="518160"/>
            <a:ext cx="5499100" cy="9409430"/>
          </a:xfrm>
          <a:prstGeom prst="rect">
            <a:avLst/>
          </a:prstGeom>
        </p:spPr>
      </p:pic>
      <p:sp>
        <p:nvSpPr>
          <p:cNvPr id="4" name=""/>
          <p:cNvSpPr/>
          <p:nvPr>
            <p:ph type="body" idx="10"/>
          </p:nvPr>
        </p:nvSpPr>
        <p:spPr>
          <a:xfrm>
            <a:off x="2075815" y="897890"/>
            <a:ext cx="2599690" cy="123190"/>
          </a:xfrm>
          <a:prstGeom prst="rect">
            <a:avLst/>
          </a:prstGeom>
          <a:noFill/>
          <a:ln w="0" cmpd="sng">
            <a:noFill/>
            <a:prstDash val="solid"/>
          </a:ln>
        </p:spPr>
        <p:txBody>
          <a:bodyPr vert="horz" lIns="0" tIns="1270" rIns="0" bIns="0" anchor="t"/>
          <a:lstStyle/>
          <a:p>
            <a:pPr marL="0" marR="0" indent="0" algn="l">
              <a:lnSpc>
                <a:spcPts val="900"/>
              </a:lnSpc>
              <a:spcAft>
                <a:spcPts val="0"/>
              </a:spcAft>
            </a:pPr>
            <a:r>
              <a:rPr lang="es-ES" sz="850" spc="15">
                <a:solidFill>
                  <a:srgbClr val="000000"/>
                </a:solidFill>
                <a:latin typeface="Times New Roman" pitchFamily="1" panose="02020603050405020304"/>
              </a:rPr>
              <a:t>DOCTORES POST-LRU. FACULTAD DE CIENCIAS </a:t>
            </a:r>
          </a:p>
        </p:txBody>
      </p:sp>
      <p:sp>
        <p:nvSpPr>
          <p:cNvPr id="5" name=""/>
          <p:cNvSpPr/>
          <p:nvPr>
            <p:ph type="body" idx="10"/>
          </p:nvPr>
        </p:nvSpPr>
        <p:spPr>
          <a:xfrm>
            <a:off x="4687570" y="897890"/>
            <a:ext cx="932815" cy="123190"/>
          </a:xfrm>
          <a:prstGeom prst="rect">
            <a:avLst/>
          </a:prstGeom>
          <a:noFill/>
          <a:ln w="0" cmpd="sng">
            <a:noFill/>
            <a:prstDash val="solid"/>
          </a:ln>
        </p:spPr>
        <p:txBody>
          <a:bodyPr vert="horz" lIns="0" tIns="1270" rIns="0" bIns="0" anchor="t"/>
          <a:lstStyle/>
          <a:p>
            <a:pPr marL="0" marR="0" indent="0" algn="l">
              <a:lnSpc>
                <a:spcPts val="900"/>
              </a:lnSpc>
              <a:spcAft>
                <a:spcPts val="0"/>
              </a:spcAft>
            </a:pPr>
            <a:r>
              <a:rPr lang="es-ES" sz="850" spc="-20">
                <a:solidFill>
                  <a:srgbClr val="000000"/>
                </a:solidFill>
                <a:latin typeface="Times New Roman" pitchFamily="1" panose="02020603050405020304"/>
              </a:rPr>
              <a:t>. Periodo 1993–2019 </a:t>
            </a:r>
          </a:p>
        </p:txBody>
      </p:sp>
      <p:sp>
        <p:nvSpPr>
          <p:cNvPr id="6" name=""/>
          <p:cNvSpPr/>
          <p:nvPr>
            <p:ph type="body" idx="10"/>
          </p:nvPr>
        </p:nvSpPr>
        <p:spPr>
          <a:xfrm>
            <a:off x="4736465" y="1021080"/>
            <a:ext cx="59118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90">
                <a:solidFill>
                  <a:srgbClr val="000000"/>
                </a:solidFill>
                <a:latin typeface="Times New Roman" pitchFamily="1" panose="02020603050405020304"/>
              </a:rPr>
              <a:t>Lectura </a:t>
            </a:r>
          </a:p>
        </p:txBody>
      </p:sp>
      <p:sp>
        <p:nvSpPr>
          <p:cNvPr id="7" name=""/>
          <p:cNvSpPr/>
          <p:nvPr>
            <p:ph type="body" idx="10"/>
          </p:nvPr>
        </p:nvSpPr>
        <p:spPr>
          <a:xfrm>
            <a:off x="5327650" y="1021080"/>
            <a:ext cx="1234440" cy="128270"/>
          </a:xfrm>
          <a:prstGeom prst="rect">
            <a:avLst/>
          </a:prstGeom>
          <a:noFill/>
          <a:ln w="12065" cmpd="sng">
            <a:solidFill>
              <a:srgbClr val="000000"/>
            </a:solidFill>
            <a:prstDash val="solid"/>
          </a:ln>
        </p:spPr>
        <p:txBody>
          <a:bodyPr vert="horz" lIns="0" tIns="0" rIns="0" bIns="0" anchor="t"/>
          <a:lstStyle/>
          <a:p>
            <a:pPr marL="91440" marR="0" indent="0" algn="l">
              <a:lnSpc>
                <a:spcPts val="800"/>
              </a:lnSpc>
              <a:spcAft>
                <a:spcPts val="0"/>
              </a:spcAft>
            </a:pPr>
            <a:r>
              <a:rPr lang="es-ES" sz="850" spc="0">
                <a:solidFill>
                  <a:srgbClr val="000000"/>
                </a:solidFill>
                <a:latin typeface="Times New Roman" pitchFamily="1" panose="02020603050405020304"/>
              </a:rPr>
              <a:t>Directores </a:t>
            </a:r>
          </a:p>
        </p:txBody>
      </p:sp>
      <p:sp>
        <p:nvSpPr>
          <p:cNvPr id="8" name=""/>
          <p:cNvSpPr/>
          <p:nvPr>
            <p:ph type="body" idx="10"/>
          </p:nvPr>
        </p:nvSpPr>
        <p:spPr>
          <a:xfrm>
            <a:off x="1130935" y="1021080"/>
            <a:ext cx="156019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85">
                <a:solidFill>
                  <a:srgbClr val="000000"/>
                </a:solidFill>
                <a:latin typeface="Times New Roman" pitchFamily="1" panose="02020603050405020304"/>
              </a:rPr>
              <a:t>Nombre </a:t>
            </a:r>
          </a:p>
        </p:txBody>
      </p:sp>
      <p:sp>
        <p:nvSpPr>
          <p:cNvPr id="9" name=""/>
          <p:cNvSpPr/>
          <p:nvPr>
            <p:ph type="body" idx="10"/>
          </p:nvPr>
        </p:nvSpPr>
        <p:spPr>
          <a:xfrm>
            <a:off x="2691130" y="1021080"/>
            <a:ext cx="204533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100">
                <a:solidFill>
                  <a:srgbClr val="000000"/>
                </a:solidFill>
                <a:latin typeface="Times New Roman" pitchFamily="1" panose="02020603050405020304"/>
              </a:rPr>
              <a:t>Título </a:t>
            </a:r>
          </a:p>
        </p:txBody>
      </p:sp>
      <p:sp>
        <p:nvSpPr>
          <p:cNvPr id="10" name=""/>
          <p:cNvSpPr/>
          <p:nvPr>
            <p:ph type="body" idx="10"/>
          </p:nvPr>
        </p:nvSpPr>
        <p:spPr>
          <a:xfrm>
            <a:off x="1103630" y="494030"/>
            <a:ext cx="5394960" cy="177165"/>
          </a:xfrm>
          <a:prstGeom prst="rect">
            <a:avLst/>
          </a:prstGeom>
          <a:noFill/>
          <a:ln w="0" cmpd="sng">
            <a:noFill/>
            <a:prstDash val="solid"/>
          </a:ln>
        </p:spPr>
        <p:txBody>
          <a:bodyPr vert="horz" lIns="0" tIns="0" rIns="0" bIns="0" anchor="t"/>
          <a:lstStyle/>
          <a:p>
            <a:pPr marL="0" marR="0" indent="0" algn="l">
              <a:lnSpc>
                <a:spcPts val="1400"/>
              </a:lnSpc>
              <a:spcAft>
                <a:spcPts val="0"/>
              </a:spcAft>
              <a:tabLst>
                <a:tab algn="r" pos="5394960"/>
              </a:tabLst>
            </a:pPr>
            <a:r>
              <a:rPr lang="es-ES" sz="1150" spc="0">
                <a:solidFill>
                  <a:srgbClr val="000000"/>
                </a:solidFill>
                <a:latin typeface="Bookman Old Style" pitchFamily="1" panose="02020603050405020304"/>
              </a:rPr>
              <a:t>6. Estudiantes </a:t>
            </a:r>
            <a:r>
              <a:rPr lang="es-ES" sz="1050" spc="0">
                <a:solidFill>
                  <a:srgbClr val="000000"/>
                </a:solidFill>
                <a:latin typeface="Arial" pitchFamily="2" panose="02020603050405020304"/>
              </a:rPr>
              <a:t>239 </a:t>
            </a:r>
          </a:p>
        </p:txBody>
      </p:sp>
      <p:sp>
        <p:nvSpPr>
          <p:cNvPr id="11" name=""/>
          <p:cNvSpPr/>
          <p:nvPr>
            <p:ph type="body" idx="10"/>
          </p:nvPr>
        </p:nvSpPr>
        <p:spPr>
          <a:xfrm>
            <a:off x="2773680" y="1181735"/>
            <a:ext cx="1883410" cy="2667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Modificacio´n química superficial de carbones mesoporosos activados. Aplicaciones en catáli-</a:t>
            </a:r>
            <a:r>
              <a:rPr lang="es-ES" sz="600" spc="0">
                <a:solidFill>
                  <a:srgbClr val="000000"/>
                </a:solidFill>
                <a:latin typeface="Bookman Old Style" pitchFamily="1" panose="02020603050405020304"/>
              </a:rPr>
              <a:t>sis y adsorcio´n </a:t>
            </a:r>
          </a:p>
        </p:txBody>
      </p:sp>
      <p:sp>
        <p:nvSpPr>
          <p:cNvPr id="12" name=""/>
          <p:cNvSpPr/>
          <p:nvPr>
            <p:ph type="body" idx="10"/>
          </p:nvPr>
        </p:nvSpPr>
        <p:spPr>
          <a:xfrm>
            <a:off x="2770505" y="1473835"/>
            <a:ext cx="188658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Modificacio´n química de carbones activados con ácidos minerales </a:t>
            </a:r>
          </a:p>
        </p:txBody>
      </p:sp>
      <p:sp>
        <p:nvSpPr>
          <p:cNvPr id="13" name=""/>
          <p:cNvSpPr/>
          <p:nvPr>
            <p:ph type="body" idx="10"/>
          </p:nvPr>
        </p:nvSpPr>
        <p:spPr>
          <a:xfrm>
            <a:off x="2770505" y="1764030"/>
            <a:ext cx="1886585"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Evaluacio´n de soce en ovocitos humanos: im-</a:t>
            </a:r>
            <a:r>
              <a:rPr lang="es-ES" sz="600" spc="0">
                <a:solidFill>
                  <a:srgbClr val="000000"/>
                </a:solidFill>
                <a:latin typeface="Bookman Old Style" pitchFamily="1" panose="02020603050405020304"/>
              </a:rPr>
              <a:t>plicaciones clínicas </a:t>
            </a:r>
          </a:p>
        </p:txBody>
      </p:sp>
      <p:sp>
        <p:nvSpPr>
          <p:cNvPr id="14" name=""/>
          <p:cNvSpPr/>
          <p:nvPr>
            <p:ph type="body" idx="10"/>
          </p:nvPr>
        </p:nvSpPr>
        <p:spPr>
          <a:xfrm>
            <a:off x="2770505" y="2056765"/>
            <a:ext cx="1892935"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Estrategias para la caracterizacio´n radiactiva de carbones. Aplicacio´n a carbones vegetales. </a:t>
            </a:r>
          </a:p>
        </p:txBody>
      </p:sp>
      <p:sp>
        <p:nvSpPr>
          <p:cNvPr id="15" name=""/>
          <p:cNvSpPr/>
          <p:nvPr>
            <p:ph type="body" idx="10"/>
          </p:nvPr>
        </p:nvSpPr>
        <p:spPr>
          <a:xfrm>
            <a:off x="2767330" y="2257425"/>
            <a:ext cx="1896110"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Análisis comparativo del consumo del pescado fresco y congelado en una poblacio´n pesquera (isla cristina, huelva). Capturas, desembarques y precios al consumo </a:t>
            </a:r>
          </a:p>
        </p:txBody>
      </p:sp>
      <p:sp>
        <p:nvSpPr>
          <p:cNvPr id="16" name=""/>
          <p:cNvSpPr/>
          <p:nvPr>
            <p:ph type="body" idx="10"/>
          </p:nvPr>
        </p:nvSpPr>
        <p:spPr>
          <a:xfrm>
            <a:off x="2770505" y="2638425"/>
            <a:ext cx="1889760" cy="5321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0">
                <a:solidFill>
                  <a:srgbClr val="000000"/>
                </a:solidFill>
                <a:latin typeface="Bookman Old Style" pitchFamily="1" panose="02020603050405020304"/>
              </a:rPr>
              <a:t>Medida de diferentes parámetros físico-químicos de aceitunas y aceites vírgenes de las variedades principales cultivadas en Extre-</a:t>
            </a:r>
            <a:r>
              <a:rPr lang="es-ES" sz="600" spc="20">
                <a:solidFill>
                  <a:srgbClr val="000000"/>
                </a:solidFill>
                <a:latin typeface="Bookman Old Style" pitchFamily="1" panose="02020603050405020304"/>
              </a:rPr>
              <a:t>madura y desarrollo de técnicas elaiotécnicas para la mejora de la comerciabilidad de los aceites de oliva vírgenes </a:t>
            </a:r>
          </a:p>
        </p:txBody>
      </p:sp>
      <p:sp>
        <p:nvSpPr>
          <p:cNvPr id="17" name=""/>
          <p:cNvSpPr/>
          <p:nvPr>
            <p:ph type="body" idx="10"/>
          </p:nvPr>
        </p:nvSpPr>
        <p:spPr>
          <a:xfrm>
            <a:off x="2767330" y="3192780"/>
            <a:ext cx="189293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Melatonina y calidad espermática. Estudio in vivo e in vitro </a:t>
            </a:r>
          </a:p>
        </p:txBody>
      </p:sp>
      <p:sp>
        <p:nvSpPr>
          <p:cNvPr id="18" name=""/>
          <p:cNvSpPr/>
          <p:nvPr>
            <p:ph type="body" idx="10"/>
          </p:nvPr>
        </p:nvSpPr>
        <p:spPr>
          <a:xfrm>
            <a:off x="2770505" y="3574415"/>
            <a:ext cx="188976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Aproximacio´n múltiple a las estrategias vitales en paseriformes. Estudios de competencia es-permática, muda, parasitismo y coloracio´n de plumas </a:t>
            </a:r>
          </a:p>
        </p:txBody>
      </p:sp>
      <p:sp>
        <p:nvSpPr>
          <p:cNvPr id="19" name=""/>
          <p:cNvSpPr/>
          <p:nvPr>
            <p:ph type="body" idx="10"/>
          </p:nvPr>
        </p:nvSpPr>
        <p:spPr>
          <a:xfrm>
            <a:off x="2770505" y="3952240"/>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0">
                <a:solidFill>
                  <a:srgbClr val="000000"/>
                </a:solidFill>
                <a:latin typeface="Bookman Old Style" pitchFamily="1" panose="02020603050405020304"/>
              </a:rPr>
              <a:t>Métodos numéricos en diferencias finitas para la resolucio´n de ecuaciones difusivas fracciona-les </a:t>
            </a:r>
          </a:p>
        </p:txBody>
      </p:sp>
      <p:sp>
        <p:nvSpPr>
          <p:cNvPr id="20" name=""/>
          <p:cNvSpPr/>
          <p:nvPr>
            <p:ph type="body" idx="10"/>
          </p:nvPr>
        </p:nvSpPr>
        <p:spPr>
          <a:xfrm>
            <a:off x="2767330" y="4244975"/>
            <a:ext cx="1892935" cy="35496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Estudio de indicadores de calidad de fuentes lu-</a:t>
            </a:r>
            <a:r>
              <a:rPr lang="es-ES" sz="600" spc="0">
                <a:solidFill>
                  <a:srgbClr val="000000"/>
                </a:solidFill>
                <a:latin typeface="Bookman Old Style" pitchFamily="1" panose="02020603050405020304"/>
              </a:rPr>
              <a:t>minosas y su correlacio´n con la discriminacio´n y la apariencia del color con fuentes convencio-</a:t>
            </a:r>
            <a:r>
              <a:rPr lang="es-ES" sz="600" spc="0">
                <a:solidFill>
                  <a:srgbClr val="000000"/>
                </a:solidFill>
                <a:latin typeface="Bookman Old Style" pitchFamily="1" panose="02020603050405020304"/>
              </a:rPr>
              <a:t>nales y fuentes led </a:t>
            </a:r>
          </a:p>
        </p:txBody>
      </p:sp>
      <p:sp>
        <p:nvSpPr>
          <p:cNvPr id="21" name=""/>
          <p:cNvSpPr/>
          <p:nvPr>
            <p:ph type="body" idx="10"/>
          </p:nvPr>
        </p:nvSpPr>
        <p:spPr>
          <a:xfrm>
            <a:off x="2770505" y="4622800"/>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Acerca de soluciones exactas y aproximadas de un problema de difusio´n no lineal relacionado con la produccio´n de semiconductores </a:t>
            </a:r>
          </a:p>
        </p:txBody>
      </p:sp>
      <p:sp>
        <p:nvSpPr>
          <p:cNvPr id="22" name=""/>
          <p:cNvSpPr/>
          <p:nvPr>
            <p:ph type="body" idx="10"/>
          </p:nvPr>
        </p:nvSpPr>
        <p:spPr>
          <a:xfrm>
            <a:off x="2767330" y="4914900"/>
            <a:ext cx="1889760" cy="179070"/>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Replicacio´n inducida por estrés térmico en bac-</a:t>
            </a:r>
            <a:r>
              <a:rPr lang="es-ES" sz="600" spc="0">
                <a:solidFill>
                  <a:srgbClr val="000000"/>
                </a:solidFill>
                <a:latin typeface="Bookman Old Style" pitchFamily="1" panose="02020603050405020304"/>
              </a:rPr>
              <a:t>terias y plásmidos </a:t>
            </a:r>
          </a:p>
        </p:txBody>
      </p:sp>
      <p:sp>
        <p:nvSpPr>
          <p:cNvPr id="23" name=""/>
          <p:cNvSpPr/>
          <p:nvPr>
            <p:ph type="body" idx="10"/>
          </p:nvPr>
        </p:nvSpPr>
        <p:spPr>
          <a:xfrm>
            <a:off x="2770505" y="5205095"/>
            <a:ext cx="1892935" cy="2667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Relacio´n entre el ruido ambiental e influencia de su componente frecuencial con la diversidad de avifauna en parques y jardines </a:t>
            </a:r>
          </a:p>
        </p:txBody>
      </p:sp>
      <p:sp>
        <p:nvSpPr>
          <p:cNvPr id="24" name=""/>
          <p:cNvSpPr/>
          <p:nvPr>
            <p:ph type="body" idx="10"/>
          </p:nvPr>
        </p:nvSpPr>
        <p:spPr>
          <a:xfrm>
            <a:off x="2770505" y="5497195"/>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Recubrimiento de sustratos con o´xidos metá-</a:t>
            </a:r>
            <a:r>
              <a:rPr lang="es-ES" sz="600" spc="0">
                <a:solidFill>
                  <a:srgbClr val="000000"/>
                </a:solidFill>
                <a:latin typeface="Bookman Old Style" pitchFamily="1" panose="02020603050405020304"/>
              </a:rPr>
              <a:t>licos dopados. Preparacio´n, caracterizacio´n y aplicaciones </a:t>
            </a:r>
          </a:p>
        </p:txBody>
      </p:sp>
      <p:sp>
        <p:nvSpPr>
          <p:cNvPr id="25" name=""/>
          <p:cNvSpPr/>
          <p:nvPr>
            <p:ph type="body" idx="10"/>
          </p:nvPr>
        </p:nvSpPr>
        <p:spPr>
          <a:xfrm>
            <a:off x="2770505" y="5875655"/>
            <a:ext cx="1889760"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Procesos de ozonacio´n fotocatalítica para eli-</a:t>
            </a:r>
            <a:r>
              <a:rPr lang="es-ES" sz="600" spc="0">
                <a:solidFill>
                  <a:srgbClr val="000000"/>
                </a:solidFill>
                <a:latin typeface="Bookman Old Style" pitchFamily="1" panose="02020603050405020304"/>
              </a:rPr>
              <a:t>minar contaminantes emergentes de aguas re-</a:t>
            </a:r>
            <a:r>
              <a:rPr lang="es-ES" sz="600" spc="0">
                <a:solidFill>
                  <a:srgbClr val="000000"/>
                </a:solidFill>
                <a:latin typeface="Bookman Old Style" pitchFamily="1" panose="02020603050405020304"/>
              </a:rPr>
              <a:t>siduales urbanas </a:t>
            </a:r>
          </a:p>
        </p:txBody>
      </p:sp>
      <p:sp>
        <p:nvSpPr>
          <p:cNvPr id="26" name=""/>
          <p:cNvSpPr/>
          <p:nvPr>
            <p:ph type="body" idx="10"/>
          </p:nvPr>
        </p:nvSpPr>
        <p:spPr>
          <a:xfrm>
            <a:off x="2770505" y="6167755"/>
            <a:ext cx="189293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Incidencia del riego y el nivel de carga sobre la calidad de uvas cv tempranillo en Extremadura </a:t>
            </a:r>
          </a:p>
        </p:txBody>
      </p:sp>
      <p:sp>
        <p:nvSpPr>
          <p:cNvPr id="27" name=""/>
          <p:cNvSpPr/>
          <p:nvPr>
            <p:ph type="body" idx="10"/>
          </p:nvPr>
        </p:nvSpPr>
        <p:spPr>
          <a:xfrm>
            <a:off x="2770505" y="6546215"/>
            <a:ext cx="1892935"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Evaluacio´n de la cobertura de la biodiversidad en Extremadura mediante las redes de reservas naturales. </a:t>
            </a:r>
          </a:p>
        </p:txBody>
      </p:sp>
      <p:sp>
        <p:nvSpPr>
          <p:cNvPr id="28" name=""/>
          <p:cNvSpPr/>
          <p:nvPr>
            <p:ph type="body" idx="10"/>
          </p:nvPr>
        </p:nvSpPr>
        <p:spPr>
          <a:xfrm>
            <a:off x="2770505" y="6838315"/>
            <a:ext cx="1889760"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Síntesis y estudio estructural de compuestos azometínicos derivados de malondialdehidos </a:t>
            </a:r>
          </a:p>
        </p:txBody>
      </p:sp>
      <p:sp>
        <p:nvSpPr>
          <p:cNvPr id="29" name=""/>
          <p:cNvSpPr/>
          <p:nvPr>
            <p:ph type="body" idx="10"/>
          </p:nvPr>
        </p:nvSpPr>
        <p:spPr>
          <a:xfrm>
            <a:off x="2770505" y="7128510"/>
            <a:ext cx="1886585"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Melanoma cutáneo en áreas con índice de ra-diacio´n ultravioleta elevado. </a:t>
            </a:r>
          </a:p>
        </p:txBody>
      </p:sp>
      <p:sp>
        <p:nvSpPr>
          <p:cNvPr id="30" name=""/>
          <p:cNvSpPr/>
          <p:nvPr>
            <p:ph type="body" idx="10"/>
          </p:nvPr>
        </p:nvSpPr>
        <p:spPr>
          <a:xfrm>
            <a:off x="2767330" y="7509510"/>
            <a:ext cx="1892935" cy="2641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Medida y modelizacio´n de la radiacio´n ultra-</a:t>
            </a:r>
            <a:r>
              <a:rPr lang="es-ES" sz="600" spc="15">
                <a:solidFill>
                  <a:srgbClr val="000000"/>
                </a:solidFill>
                <a:latin typeface="Bookman Old Style" pitchFamily="1" panose="02020603050405020304"/>
              </a:rPr>
              <a:t>violeta mediante el uso de radio´metros multi-canal </a:t>
            </a:r>
          </a:p>
        </p:txBody>
      </p:sp>
      <p:sp>
        <p:nvSpPr>
          <p:cNvPr id="31" name=""/>
          <p:cNvSpPr/>
          <p:nvPr>
            <p:ph type="body" idx="10"/>
          </p:nvPr>
        </p:nvSpPr>
        <p:spPr>
          <a:xfrm>
            <a:off x="2770505" y="7798435"/>
            <a:ext cx="188658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Modulacio´n de la señalizacio´n celular por fos-forilacio´n de stim1: implicaciones fisiolo´gicas </a:t>
            </a:r>
          </a:p>
        </p:txBody>
      </p:sp>
      <p:sp>
        <p:nvSpPr>
          <p:cNvPr id="32" name=""/>
          <p:cNvSpPr/>
          <p:nvPr>
            <p:ph type="body" idx="10"/>
          </p:nvPr>
        </p:nvSpPr>
        <p:spPr>
          <a:xfrm>
            <a:off x="2770505" y="8180070"/>
            <a:ext cx="1889760" cy="181610"/>
          </a:xfrm>
          <a:prstGeom prst="rect">
            <a:avLst/>
          </a:prstGeom>
          <a:noFill/>
          <a:ln w="0" cmpd="sng">
            <a:noFill/>
            <a:prstDash val="solid"/>
          </a:ln>
        </p:spPr>
        <p:txBody>
          <a:bodyPr vert="horz" lIns="0" tIns="127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Microestructura y productividad de las chum-beras (opuntia spp.) de la península ibérica </a:t>
            </a:r>
          </a:p>
        </p:txBody>
      </p:sp>
      <p:sp>
        <p:nvSpPr>
          <p:cNvPr id="33" name=""/>
          <p:cNvSpPr/>
          <p:nvPr>
            <p:ph type="body" idx="10"/>
          </p:nvPr>
        </p:nvSpPr>
        <p:spPr>
          <a:xfrm>
            <a:off x="2767330" y="8380730"/>
            <a:ext cx="1896110" cy="443865"/>
          </a:xfrm>
          <a:prstGeom prst="rect">
            <a:avLst/>
          </a:prstGeom>
          <a:noFill/>
          <a:ln w="0" cmpd="sng">
            <a:noFill/>
            <a:prstDash val="solid"/>
          </a:ln>
        </p:spPr>
        <p:txBody>
          <a:bodyPr vert="horz" lIns="0" tIns="0" rIns="0" bIns="0" anchor="t"/>
          <a:lstStyle/>
          <a:p>
            <a:pPr marL="0" marR="0" indent="0" algn="just">
              <a:lnSpc>
                <a:spcPts val="700"/>
              </a:lnSpc>
              <a:spcAft>
                <a:spcPts val="15"/>
              </a:spcAft>
            </a:pPr>
            <a:r>
              <a:rPr lang="es-ES" sz="600" spc="0">
                <a:solidFill>
                  <a:srgbClr val="000000"/>
                </a:solidFill>
                <a:latin typeface="Bookman Old Style" pitchFamily="1" panose="02020603050405020304"/>
              </a:rPr>
              <a:t>Estudio cronobiolo´gico de la ingesta de dietas hipergrasas en ratas sobre los ritmos circadia-nos actividad/inactividad, glucosa, triacilglice-roles, colesterol total, colesterol hdl, albúmina y actividad fagocítica en neutro´filos </a:t>
            </a:r>
          </a:p>
        </p:txBody>
      </p:sp>
      <p:sp>
        <p:nvSpPr>
          <p:cNvPr id="34" name=""/>
          <p:cNvSpPr/>
          <p:nvPr>
            <p:ph type="body" idx="10"/>
          </p:nvPr>
        </p:nvSpPr>
        <p:spPr>
          <a:xfrm>
            <a:off x="2770505" y="8849995"/>
            <a:ext cx="1889760" cy="267335"/>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Implicaciones funcionales de la fosforilacio´n de stim1 mediada por ERK 1/2: control de rutas de señalizacio´n y migracio´n celular </a:t>
            </a:r>
          </a:p>
        </p:txBody>
      </p:sp>
      <p:sp>
        <p:nvSpPr>
          <p:cNvPr id="35" name=""/>
          <p:cNvSpPr/>
          <p:nvPr>
            <p:ph type="body" idx="10"/>
          </p:nvPr>
        </p:nvSpPr>
        <p:spPr>
          <a:xfrm>
            <a:off x="2770505" y="9139555"/>
            <a:ext cx="1889760" cy="179070"/>
          </a:xfrm>
          <a:prstGeom prst="rect">
            <a:avLst/>
          </a:prstGeom>
          <a:noFill/>
          <a:ln w="0" cmpd="sng">
            <a:noFill/>
            <a:prstDash val="solid"/>
          </a:ln>
        </p:spPr>
        <p:txBody>
          <a:bodyPr vert="horz" lIns="0" tIns="0" rIns="0" bIns="0" anchor="t"/>
          <a:lstStyle/>
          <a:p>
            <a:pPr marL="0" marR="0" indent="0" algn="just">
              <a:lnSpc>
                <a:spcPts val="700"/>
              </a:lnSpc>
              <a:spcAft>
                <a:spcPts val="10"/>
              </a:spcAft>
            </a:pPr>
            <a:r>
              <a:rPr lang="es-ES" sz="600" spc="0">
                <a:solidFill>
                  <a:srgbClr val="000000"/>
                </a:solidFill>
                <a:latin typeface="Bookman Old Style" pitchFamily="1" panose="02020603050405020304"/>
              </a:rPr>
              <a:t>Recuperacio´n y análisis de datos de actividad solar de los últimos cuatro siglos </a:t>
            </a:r>
          </a:p>
        </p:txBody>
      </p:sp>
      <p:sp>
        <p:nvSpPr>
          <p:cNvPr id="36" name=""/>
          <p:cNvSpPr/>
          <p:nvPr>
            <p:ph type="body" idx="10"/>
          </p:nvPr>
        </p:nvSpPr>
        <p:spPr>
          <a:xfrm>
            <a:off x="5410200" y="1181735"/>
            <a:ext cx="107315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Dur´an Valle, Carlos Javier </a:t>
            </a:r>
          </a:p>
        </p:txBody>
      </p:sp>
      <p:sp>
        <p:nvSpPr>
          <p:cNvPr id="37" name=""/>
          <p:cNvSpPr/>
          <p:nvPr>
            <p:ph type="body" idx="10"/>
          </p:nvPr>
        </p:nvSpPr>
        <p:spPr>
          <a:xfrm>
            <a:off x="5410200" y="1474470"/>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Martínez Cañas, Manuel Alejandro; Durán Valle, Carlos Javier </a:t>
            </a:r>
          </a:p>
        </p:txBody>
      </p:sp>
      <p:sp>
        <p:nvSpPr>
          <p:cNvPr id="38" name=""/>
          <p:cNvSpPr/>
          <p:nvPr>
            <p:ph type="body" idx="10"/>
          </p:nvPr>
        </p:nvSpPr>
        <p:spPr>
          <a:xfrm>
            <a:off x="5407025" y="1763395"/>
            <a:ext cx="1076325" cy="267335"/>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Martín Romero, Francisco Javier; ´Alvarez Miguel, Ig-</a:t>
            </a:r>
            <a:r>
              <a:rPr lang="es-ES" sz="600" spc="0">
                <a:solidFill>
                  <a:srgbClr val="000000"/>
                </a:solidFill>
                <a:latin typeface="Bookman Old Style" pitchFamily="1" panose="02020603050405020304"/>
              </a:rPr>
              <a:t>nacio Santiago </a:t>
            </a:r>
          </a:p>
        </p:txBody>
      </p:sp>
      <p:sp>
        <p:nvSpPr>
          <p:cNvPr id="39" name=""/>
          <p:cNvSpPr/>
          <p:nvPr>
            <p:ph type="body" idx="10"/>
          </p:nvPr>
        </p:nvSpPr>
        <p:spPr>
          <a:xfrm>
            <a:off x="5410200" y="2056130"/>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Rubio Montero, María Pi-</a:t>
            </a:r>
            <a:r>
              <a:rPr lang="es-ES" sz="600" spc="20">
                <a:solidFill>
                  <a:srgbClr val="000000"/>
                </a:solidFill>
                <a:latin typeface="Bookman Old Style" pitchFamily="1" panose="02020603050405020304"/>
              </a:rPr>
              <a:t>lar </a:t>
            </a:r>
          </a:p>
        </p:txBody>
      </p:sp>
      <p:sp>
        <p:nvSpPr>
          <p:cNvPr id="40" name=""/>
          <p:cNvSpPr/>
          <p:nvPr>
            <p:ph type="body" idx="10"/>
          </p:nvPr>
        </p:nvSpPr>
        <p:spPr>
          <a:xfrm>
            <a:off x="5407025" y="2257425"/>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Blasco Ruiz, Manuel; Mu-</a:t>
            </a:r>
            <a:r>
              <a:rPr lang="es-ES" sz="600" spc="20">
                <a:solidFill>
                  <a:srgbClr val="000000"/>
                </a:solidFill>
                <a:latin typeface="Bookman Old Style" pitchFamily="1" panose="02020603050405020304"/>
              </a:rPr>
              <a:t>ñoz del Viejo, Antonio; Mi-ralles Quiro´s, JoséLuis </a:t>
            </a:r>
          </a:p>
        </p:txBody>
      </p:sp>
      <p:sp>
        <p:nvSpPr>
          <p:cNvPr id="41" name=""/>
          <p:cNvSpPr/>
          <p:nvPr>
            <p:ph type="body" idx="10"/>
          </p:nvPr>
        </p:nvSpPr>
        <p:spPr>
          <a:xfrm>
            <a:off x="5410200" y="2638425"/>
            <a:ext cx="107315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García Martos, JoséMa-ría; Garrido Carballo, In-</a:t>
            </a:r>
            <a:r>
              <a:rPr lang="es-ES" sz="600" spc="0">
                <a:solidFill>
                  <a:srgbClr val="000000"/>
                </a:solidFill>
                <a:latin typeface="Bookman Old Style" pitchFamily="1" panose="02020603050405020304"/>
              </a:rPr>
              <a:t>maculada; Llerena Ruiz, JoséLuis </a:t>
            </a:r>
          </a:p>
        </p:txBody>
      </p:sp>
      <p:sp>
        <p:nvSpPr>
          <p:cNvPr id="42" name=""/>
          <p:cNvSpPr/>
          <p:nvPr>
            <p:ph type="body" idx="10"/>
          </p:nvPr>
        </p:nvSpPr>
        <p:spPr>
          <a:xfrm>
            <a:off x="5407025" y="3193415"/>
            <a:ext cx="107886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35">
                <a:solidFill>
                  <a:srgbClr val="000000"/>
                </a:solidFill>
                <a:latin typeface="Bookman Old Style" pitchFamily="1" panose="02020603050405020304"/>
              </a:rPr>
              <a:t>Bejarano Hernando, Igna-</a:t>
            </a:r>
            <a:r>
              <a:rPr lang="es-ES" sz="600" spc="35">
                <a:solidFill>
                  <a:srgbClr val="000000"/>
                </a:solidFill>
                <a:latin typeface="Bookman Old Style" pitchFamily="1" panose="02020603050405020304"/>
              </a:rPr>
              <a:t>cio; Ortiz Ruiz, ´Agueda; Lozano Cordero, Graciela María </a:t>
            </a:r>
          </a:p>
        </p:txBody>
      </p:sp>
      <p:sp>
        <p:nvSpPr>
          <p:cNvPr id="43" name=""/>
          <p:cNvSpPr/>
          <p:nvPr>
            <p:ph type="body" idx="10"/>
          </p:nvPr>
        </p:nvSpPr>
        <p:spPr>
          <a:xfrm>
            <a:off x="5410200" y="3573780"/>
            <a:ext cx="1066800" cy="1790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Balbontín Arenas, Javier; Marzal Reynolds, Alfonso </a:t>
            </a:r>
          </a:p>
        </p:txBody>
      </p:sp>
      <p:sp>
        <p:nvSpPr>
          <p:cNvPr id="44" name=""/>
          <p:cNvSpPr/>
          <p:nvPr>
            <p:ph type="body" idx="10"/>
          </p:nvPr>
        </p:nvSpPr>
        <p:spPr>
          <a:xfrm>
            <a:off x="5410200" y="3952240"/>
            <a:ext cx="81661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Bravo Yuste, Santos </a:t>
            </a:r>
          </a:p>
        </p:txBody>
      </p:sp>
      <p:sp>
        <p:nvSpPr>
          <p:cNvPr id="45" name=""/>
          <p:cNvSpPr/>
          <p:nvPr>
            <p:ph type="body" idx="10"/>
          </p:nvPr>
        </p:nvSpPr>
        <p:spPr>
          <a:xfrm>
            <a:off x="5410200" y="4244975"/>
            <a:ext cx="107569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Pardo Fernández, Pedro José; Suero Lo´pez, María Isabel </a:t>
            </a:r>
          </a:p>
        </p:txBody>
      </p:sp>
      <p:sp>
        <p:nvSpPr>
          <p:cNvPr id="46" name=""/>
          <p:cNvSpPr/>
          <p:nvPr>
            <p:ph type="body" idx="10"/>
          </p:nvPr>
        </p:nvSpPr>
        <p:spPr>
          <a:xfrm>
            <a:off x="5410200" y="4622800"/>
            <a:ext cx="1073150" cy="27940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1051560"/>
              </a:tabLst>
            </a:pPr>
            <a:r>
              <a:rPr lang="es-ES" sz="600" spc="0">
                <a:solidFill>
                  <a:srgbClr val="000000"/>
                </a:solidFill>
                <a:latin typeface="Bookman Old Style" pitchFamily="1" panose="02020603050405020304"/>
              </a:rPr>
              <a:t>Okrasinski, </a:t>
            </a:r>
            <a:r>
              <a:rPr lang="es-ES" sz="600" spc="0">
                <a:solidFill>
                  <a:srgbClr val="000000"/>
                </a:solidFill>
                <a:latin typeface="Bookman Old Style" pitchFamily="1" panose="02020603050405020304"/>
              </a:rPr>
              <a:t>Wojciech; </a:t>
            </a:r>
          </a:p>
          <a:p>
            <a:pPr marL="0" marR="0" indent="0" algn="l">
              <a:lnSpc>
                <a:spcPts val="700"/>
              </a:lnSpc>
              <a:spcBef>
                <a:spcPts val="10"/>
              </a:spcBef>
              <a:spcAft>
                <a:spcPts val="90"/>
              </a:spcAft>
            </a:pPr>
            <a:r>
              <a:rPr lang="es-ES" sz="600" spc="25">
                <a:solidFill>
                  <a:srgbClr val="000000"/>
                </a:solidFill>
                <a:latin typeface="Bookman Old Style" pitchFamily="1" panose="02020603050405020304"/>
              </a:rPr>
              <a:t>Rodríguez–Arias Fernán-</a:t>
            </a:r>
            <a:r>
              <a:rPr lang="es-ES" sz="600" spc="25">
                <a:solidFill>
                  <a:srgbClr val="000000"/>
                </a:solidFill>
                <a:latin typeface="Bookman Old Style" pitchFamily="1" panose="02020603050405020304"/>
              </a:rPr>
              <a:t>dez, Mariano </a:t>
            </a:r>
            <a:r>
              <a:rPr lang="es-ES" sz="600" baseline="30000" spc="25">
                <a:solidFill>
                  <a:srgbClr val="000000"/>
                </a:solidFill>
                <a:latin typeface="Bookman Old Style" pitchFamily="1" panose="02020603050405020304"/>
              </a:rPr>
              <a:t>José</a:t>
            </a:r>
            <a:r>
              <a:rPr lang="es-ES" sz="100">
                <a:solidFill>
                  <a:srgbClr val="000000"/>
                </a:solidFill>
                <a:latin typeface="Bookman Old Style" pitchFamily="1" panose="02020603050405020304"/>
              </a:rPr>
              <a:t> </a:t>
            </a:r>
          </a:p>
        </p:txBody>
      </p:sp>
      <p:sp>
        <p:nvSpPr>
          <p:cNvPr id="47" name=""/>
          <p:cNvSpPr/>
          <p:nvPr>
            <p:ph type="body" idx="10"/>
          </p:nvPr>
        </p:nvSpPr>
        <p:spPr>
          <a:xfrm>
            <a:off x="5410200" y="4914900"/>
            <a:ext cx="107886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Botello Cambero, Emilia Carmen; González Soltero, María Rocio </a:t>
            </a:r>
          </a:p>
        </p:txBody>
      </p:sp>
      <p:sp>
        <p:nvSpPr>
          <p:cNvPr id="48" name=""/>
          <p:cNvSpPr/>
          <p:nvPr>
            <p:ph type="body" idx="10"/>
          </p:nvPr>
        </p:nvSpPr>
        <p:spPr>
          <a:xfrm>
            <a:off x="5410200" y="5205095"/>
            <a:ext cx="103949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0">
                <a:solidFill>
                  <a:srgbClr val="000000"/>
                </a:solidFill>
                <a:latin typeface="Bookman Old Style" pitchFamily="1" panose="02020603050405020304"/>
              </a:rPr>
              <a:t>Pato´n Domínguez, Daniel </a:t>
            </a:r>
          </a:p>
        </p:txBody>
      </p:sp>
      <p:sp>
        <p:nvSpPr>
          <p:cNvPr id="49" name=""/>
          <p:cNvSpPr/>
          <p:nvPr>
            <p:ph type="body" idx="10"/>
          </p:nvPr>
        </p:nvSpPr>
        <p:spPr>
          <a:xfrm>
            <a:off x="5410200" y="5497830"/>
            <a:ext cx="1075690"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5">
                <a:solidFill>
                  <a:srgbClr val="000000"/>
                </a:solidFill>
                <a:latin typeface="Bookman Old Style" pitchFamily="1" panose="02020603050405020304"/>
              </a:rPr>
              <a:t>Cuerda Correa, Eduardo Manuel; Domínguez Var-</a:t>
            </a:r>
            <a:r>
              <a:rPr lang="es-ES" sz="600" spc="25">
                <a:solidFill>
                  <a:srgbClr val="000000"/>
                </a:solidFill>
                <a:latin typeface="Bookman Old Style" pitchFamily="1" panose="02020603050405020304"/>
              </a:rPr>
              <a:t>gas, Joaquín Ramo´n; Ma-cías García, Antonio </a:t>
            </a:r>
          </a:p>
        </p:txBody>
      </p:sp>
      <p:sp>
        <p:nvSpPr>
          <p:cNvPr id="50" name=""/>
          <p:cNvSpPr/>
          <p:nvPr>
            <p:ph type="body" idx="10"/>
          </p:nvPr>
        </p:nvSpPr>
        <p:spPr>
          <a:xfrm>
            <a:off x="5410200" y="5875020"/>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Beltrán Novillo, Fernando Juan; García Araya, Juan Fernando </a:t>
            </a:r>
          </a:p>
        </p:txBody>
      </p:sp>
      <p:sp>
        <p:nvSpPr>
          <p:cNvPr id="51" name=""/>
          <p:cNvSpPr/>
          <p:nvPr>
            <p:ph type="body" idx="10"/>
          </p:nvPr>
        </p:nvSpPr>
        <p:spPr>
          <a:xfrm>
            <a:off x="5407025" y="6167755"/>
            <a:ext cx="107886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Valdés Sánchez, María Es-</a:t>
            </a:r>
            <a:r>
              <a:rPr lang="es-ES" sz="600" spc="0">
                <a:solidFill>
                  <a:srgbClr val="000000"/>
                </a:solidFill>
                <a:latin typeface="Bookman Old Style" pitchFamily="1" panose="02020603050405020304"/>
              </a:rPr>
              <a:t>peranza; Guerra Sánchez-Simo´n, M. Teresa; Prieto Losada, María Henar </a:t>
            </a:r>
          </a:p>
        </p:txBody>
      </p:sp>
      <p:sp>
        <p:nvSpPr>
          <p:cNvPr id="52" name=""/>
          <p:cNvSpPr/>
          <p:nvPr>
            <p:ph type="body" idx="10"/>
          </p:nvPr>
        </p:nvSpPr>
        <p:spPr>
          <a:xfrm>
            <a:off x="5410200" y="6545580"/>
            <a:ext cx="107569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Sánchez Guzmán, Juan Manuel; Morán Lo´pez, Ricardo </a:t>
            </a:r>
          </a:p>
        </p:txBody>
      </p:sp>
      <p:sp>
        <p:nvSpPr>
          <p:cNvPr id="53" name=""/>
          <p:cNvSpPr/>
          <p:nvPr>
            <p:ph type="body" idx="10"/>
          </p:nvPr>
        </p:nvSpPr>
        <p:spPr>
          <a:xfrm>
            <a:off x="5410200" y="6841490"/>
            <a:ext cx="1073150" cy="261620"/>
          </a:xfrm>
          <a:prstGeom prst="rect">
            <a:avLst/>
          </a:prstGeom>
          <a:noFill/>
          <a:ln w="0" cmpd="sng">
            <a:noFill/>
            <a:prstDash val="solid"/>
          </a:ln>
        </p:spPr>
        <p:txBody>
          <a:bodyPr vert="horz" lIns="0" tIns="0" rIns="0" bIns="0" anchor="t"/>
          <a:lstStyle/>
          <a:p>
            <a:pPr marL="0" marR="0" indent="0" algn="just">
              <a:lnSpc>
                <a:spcPts val="1000"/>
              </a:lnSpc>
              <a:spcAft>
                <a:spcPts val="0"/>
              </a:spcAft>
            </a:pPr>
            <a:r>
              <a:rPr lang="es-ES" sz="600" spc="-114">
                <a:solidFill>
                  <a:srgbClr val="000000"/>
                </a:solidFill>
                <a:latin typeface="Bookman Old Style" pitchFamily="1" panose="02020603050405020304"/>
              </a:rPr>
              <a:t>Jiménez Requejo, José Luis; ´Avalos González, Martín </a:t>
            </a:r>
          </a:p>
        </p:txBody>
      </p:sp>
      <p:sp>
        <p:nvSpPr>
          <p:cNvPr id="54" name=""/>
          <p:cNvSpPr/>
          <p:nvPr>
            <p:ph type="body" idx="10"/>
          </p:nvPr>
        </p:nvSpPr>
        <p:spPr>
          <a:xfrm>
            <a:off x="5407025" y="7127875"/>
            <a:ext cx="1078865" cy="3556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Lo´pez S´anchez, Carmen; Salinas Velasco, Victor Manuel; García Martínez, Virginio Enrique </a:t>
            </a:r>
          </a:p>
        </p:txBody>
      </p:sp>
      <p:sp>
        <p:nvSpPr>
          <p:cNvPr id="55" name=""/>
          <p:cNvSpPr/>
          <p:nvPr>
            <p:ph type="body" idx="10"/>
          </p:nvPr>
        </p:nvSpPr>
        <p:spPr>
          <a:xfrm>
            <a:off x="5410200" y="7508875"/>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Cancillo Fernández, María Luisa </a:t>
            </a:r>
          </a:p>
        </p:txBody>
      </p:sp>
      <p:sp>
        <p:nvSpPr>
          <p:cNvPr id="56" name=""/>
          <p:cNvSpPr/>
          <p:nvPr>
            <p:ph type="body" idx="10"/>
          </p:nvPr>
        </p:nvSpPr>
        <p:spPr>
          <a:xfrm>
            <a:off x="5407025" y="7793990"/>
            <a:ext cx="1076325" cy="357505"/>
          </a:xfrm>
          <a:prstGeom prst="rect">
            <a:avLst/>
          </a:prstGeom>
          <a:noFill/>
          <a:ln w="0" cmpd="sng">
            <a:noFill/>
            <a:prstDash val="solid"/>
          </a:ln>
        </p:spPr>
        <p:txBody>
          <a:bodyPr vert="horz" lIns="0" tIns="4445"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´Alvarez Miguel, Ignacio Santiago; Martín Rome-</a:t>
            </a:r>
            <a:r>
              <a:rPr lang="es-ES" sz="600" spc="0">
                <a:solidFill>
                  <a:srgbClr val="000000"/>
                </a:solidFill>
                <a:latin typeface="Bookman Old Style" pitchFamily="1" panose="02020603050405020304"/>
              </a:rPr>
              <a:t>ro, Francisco Javier; Pozo Guisado, Eulalia </a:t>
            </a:r>
          </a:p>
        </p:txBody>
      </p:sp>
      <p:sp>
        <p:nvSpPr>
          <p:cNvPr id="57" name=""/>
          <p:cNvSpPr/>
          <p:nvPr>
            <p:ph type="body" idx="10"/>
          </p:nvPr>
        </p:nvSpPr>
        <p:spPr>
          <a:xfrm>
            <a:off x="5410200" y="8179435"/>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Lloret Ivorra, Pedro Gas-</a:t>
            </a:r>
            <a:r>
              <a:rPr lang="es-ES" sz="600" spc="30">
                <a:solidFill>
                  <a:srgbClr val="000000"/>
                </a:solidFill>
                <a:latin typeface="Bookman Old Style" pitchFamily="1" panose="02020603050405020304"/>
              </a:rPr>
              <a:t>par; Blasco Ruiz, Manuel </a:t>
            </a:r>
          </a:p>
        </p:txBody>
      </p:sp>
      <p:sp>
        <p:nvSpPr>
          <p:cNvPr id="58" name=""/>
          <p:cNvSpPr/>
          <p:nvPr>
            <p:ph type="body" idx="10"/>
          </p:nvPr>
        </p:nvSpPr>
        <p:spPr>
          <a:xfrm>
            <a:off x="5407025" y="8380730"/>
            <a:ext cx="1076325"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30">
                <a:solidFill>
                  <a:srgbClr val="000000"/>
                </a:solidFill>
                <a:latin typeface="Bookman Old Style" pitchFamily="1" panose="02020603050405020304"/>
              </a:rPr>
              <a:t>Barriga Ibars, María Car-</a:t>
            </a:r>
            <a:r>
              <a:rPr lang="es-ES" sz="600" spc="30">
                <a:solidFill>
                  <a:srgbClr val="000000"/>
                </a:solidFill>
                <a:latin typeface="Bookman Old Style" pitchFamily="1" panose="02020603050405020304"/>
              </a:rPr>
              <a:t>men; Cubero Juánez, Ja-</a:t>
            </a:r>
            <a:r>
              <a:rPr lang="es-ES" sz="600" spc="30">
                <a:solidFill>
                  <a:srgbClr val="000000"/>
                </a:solidFill>
                <a:latin typeface="Bookman Old Style" pitchFamily="1" panose="02020603050405020304"/>
              </a:rPr>
              <a:t>vier </a:t>
            </a:r>
          </a:p>
        </p:txBody>
      </p:sp>
      <p:sp>
        <p:nvSpPr>
          <p:cNvPr id="59" name=""/>
          <p:cNvSpPr/>
          <p:nvPr>
            <p:ph type="body" idx="10"/>
          </p:nvPr>
        </p:nvSpPr>
        <p:spPr>
          <a:xfrm>
            <a:off x="5410200" y="8850630"/>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Martín Romero, Francisco Javier; Pozo Guisado, Eu-lalia </a:t>
            </a:r>
          </a:p>
        </p:txBody>
      </p:sp>
      <p:sp>
        <p:nvSpPr>
          <p:cNvPr id="60" name=""/>
          <p:cNvSpPr/>
          <p:nvPr>
            <p:ph type="body" idx="10"/>
          </p:nvPr>
        </p:nvSpPr>
        <p:spPr>
          <a:xfrm>
            <a:off x="5407025" y="9139555"/>
            <a:ext cx="1076325" cy="264795"/>
          </a:xfrm>
          <a:prstGeom prst="rect">
            <a:avLst/>
          </a:prstGeom>
          <a:noFill/>
          <a:ln w="0" cmpd="sng">
            <a:noFill/>
            <a:prstDash val="solid"/>
          </a:ln>
        </p:spPr>
        <p:txBody>
          <a:bodyPr vert="horz" lIns="0" tIns="5715" rIns="0" bIns="0" anchor="t"/>
          <a:lstStyle/>
          <a:p>
            <a:pPr marL="0" marR="0" indent="0" algn="just">
              <a:lnSpc>
                <a:spcPts val="1000"/>
              </a:lnSpc>
              <a:spcAft>
                <a:spcPts val="0"/>
              </a:spcAft>
            </a:pPr>
            <a:r>
              <a:rPr lang="es-ES" sz="600" spc="-105">
                <a:solidFill>
                  <a:srgbClr val="000000"/>
                </a:solidFill>
                <a:latin typeface="Bookman Old Style" pitchFamily="1" panose="02020603050405020304"/>
              </a:rPr>
              <a:t>Vaquero Martínez, </a:t>
            </a:r>
            <a:r>
              <a:rPr lang="es-ES" sz="600" baseline="30000" spc="-105">
                <a:solidFill>
                  <a:srgbClr val="000000"/>
                </a:solidFill>
                <a:latin typeface="Bookman Old Style" pitchFamily="1" panose="02020603050405020304"/>
              </a:rPr>
              <a:t>José</a:t>
            </a:r>
            <a:r>
              <a:rPr lang="es-ES" sz="600" spc="-105">
                <a:solidFill>
                  <a:srgbClr val="000000"/>
                </a:solidFill>
                <a:latin typeface="Bookman Old Style" pitchFamily="1" panose="02020603050405020304"/>
              </a:rPr>
              <a:t>Manuel; Gallego Herrezue-lo, María Cruz </a:t>
            </a:r>
          </a:p>
        </p:txBody>
      </p:sp>
      <p:sp>
        <p:nvSpPr>
          <p:cNvPr id="61" name=""/>
          <p:cNvSpPr/>
          <p:nvPr>
            <p:ph type="body" idx="10"/>
          </p:nvPr>
        </p:nvSpPr>
        <p:spPr>
          <a:xfrm>
            <a:off x="1134110" y="9415145"/>
            <a:ext cx="5425440" cy="113030"/>
          </a:xfrm>
          <a:prstGeom prst="rect">
            <a:avLst/>
          </a:prstGeom>
          <a:noFill/>
          <a:ln w="0" cmpd="sng">
            <a:noFill/>
            <a:prstDash val="solid"/>
          </a:ln>
        </p:spPr>
        <p:txBody>
          <a:bodyPr vert="horz" lIns="0" tIns="0" rIns="0" bIns="0" anchor="t"/>
          <a:lstStyle/>
          <a:p>
            <a:pPr marL="0" marR="22860" indent="0" algn="r">
              <a:lnSpc>
                <a:spcPts val="800"/>
              </a:lnSpc>
              <a:spcAft>
                <a:spcPts val="0"/>
              </a:spcAft>
            </a:pPr>
            <a:r>
              <a:rPr lang="es-ES" sz="750" i="1" spc="5">
                <a:solidFill>
                  <a:srgbClr val="000000"/>
                </a:solidFill>
                <a:latin typeface="Bookman Old Style" pitchFamily="1" panose="02020603050405020304"/>
              </a:rPr>
              <a:t>continúa en la página siguiente </a:t>
            </a:r>
          </a:p>
        </p:txBody>
      </p:sp>
      <p:sp>
        <p:nvSpPr>
          <p:cNvPr id="62" name=""/>
          <p:cNvSpPr/>
          <p:nvPr>
            <p:ph type="body" idx="10"/>
          </p:nvPr>
        </p:nvSpPr>
        <p:spPr>
          <a:xfrm>
            <a:off x="5102225" y="9790430"/>
            <a:ext cx="1402080" cy="171450"/>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5">
                <a:solidFill>
                  <a:srgbClr val="000000"/>
                </a:solidFill>
                <a:latin typeface="Bookman Old Style" pitchFamily="1" panose="02020603050405020304"/>
              </a:rPr>
              <a:t>Memoria Histórica </a:t>
            </a:r>
          </a:p>
        </p:txBody>
      </p:sp>
      <p:sp>
        <p:nvSpPr>
          <p:cNvPr id="63" name=""/>
          <p:cNvSpPr/>
          <p:nvPr>
            <p:ph type="body" idx="10"/>
          </p:nvPr>
        </p:nvSpPr>
        <p:spPr>
          <a:xfrm>
            <a:off x="1212850" y="1181735"/>
            <a:ext cx="96964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Carvalho , Regina Celia </a:t>
            </a:r>
          </a:p>
        </p:txBody>
      </p:sp>
      <p:sp>
        <p:nvSpPr>
          <p:cNvPr id="64" name=""/>
          <p:cNvSpPr/>
          <p:nvPr>
            <p:ph type="body" idx="10"/>
          </p:nvPr>
        </p:nvSpPr>
        <p:spPr>
          <a:xfrm>
            <a:off x="1212850" y="1474470"/>
            <a:ext cx="88392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Omenat Morán, Delia </a:t>
            </a:r>
          </a:p>
        </p:txBody>
      </p:sp>
      <p:sp>
        <p:nvSpPr>
          <p:cNvPr id="65" name=""/>
          <p:cNvSpPr/>
          <p:nvPr>
            <p:ph type="body" idx="10"/>
          </p:nvPr>
        </p:nvSpPr>
        <p:spPr>
          <a:xfrm>
            <a:off x="1212850" y="1763395"/>
            <a:ext cx="1399540" cy="179705"/>
          </a:xfrm>
          <a:prstGeom prst="rect">
            <a:avLst/>
          </a:prstGeom>
          <a:noFill/>
          <a:ln w="0" cmpd="sng">
            <a:noFill/>
            <a:prstDash val="solid"/>
          </a:ln>
        </p:spPr>
        <p:txBody>
          <a:bodyPr vert="horz" lIns="0" tIns="17780" rIns="0" bIns="0" anchor="t"/>
          <a:lstStyle/>
          <a:p>
            <a:pPr marL="0" marR="0" indent="0" algn="l">
              <a:lnSpc>
                <a:spcPts val="1100"/>
              </a:lnSpc>
              <a:spcAft>
                <a:spcPts val="115"/>
              </a:spcAft>
            </a:pPr>
            <a:r>
              <a:rPr lang="es-ES" sz="600" spc="5">
                <a:solidFill>
                  <a:srgbClr val="000000"/>
                </a:solidFill>
                <a:latin typeface="Bookman Old Style" pitchFamily="1" panose="02020603050405020304"/>
              </a:rPr>
              <a:t>Ortiz de Galisteo Cifuentes, José</a:t>
            </a:r>
            <a:r>
              <a:rPr lang="es-ES" sz="600" baseline="-25000" spc="5">
                <a:solidFill>
                  <a:srgbClr val="000000"/>
                </a:solidFill>
                <a:latin typeface="Bookman Old Style" pitchFamily="1" panose="02020603050405020304"/>
              </a:rPr>
              <a:t>R.</a:t>
            </a:r>
            <a:r>
              <a:rPr lang="es-ES" sz="100" spc="5">
                <a:solidFill>
                  <a:srgbClr val="000000"/>
                </a:solidFill>
                <a:latin typeface="Bookman Old Style" pitchFamily="1" panose="02020603050405020304"/>
              </a:rPr>
              <a:t> </a:t>
            </a:r>
          </a:p>
        </p:txBody>
      </p:sp>
      <p:sp>
        <p:nvSpPr>
          <p:cNvPr id="66" name=""/>
          <p:cNvSpPr/>
          <p:nvPr>
            <p:ph type="body" idx="10"/>
          </p:nvPr>
        </p:nvSpPr>
        <p:spPr>
          <a:xfrm>
            <a:off x="1212850" y="2056765"/>
            <a:ext cx="139636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Carrasco Lourtau, Adelaida María </a:t>
            </a:r>
          </a:p>
        </p:txBody>
      </p:sp>
      <p:sp>
        <p:nvSpPr>
          <p:cNvPr id="67" name=""/>
          <p:cNvSpPr/>
          <p:nvPr>
            <p:ph type="body" idx="10"/>
          </p:nvPr>
        </p:nvSpPr>
        <p:spPr>
          <a:xfrm>
            <a:off x="1212850" y="2257425"/>
            <a:ext cx="129540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González Cabrera, Marta Isabel </a:t>
            </a:r>
          </a:p>
        </p:txBody>
      </p:sp>
      <p:sp>
        <p:nvSpPr>
          <p:cNvPr id="68" name=""/>
          <p:cNvSpPr/>
          <p:nvPr>
            <p:ph type="body" idx="10"/>
          </p:nvPr>
        </p:nvSpPr>
        <p:spPr>
          <a:xfrm>
            <a:off x="1212850" y="2638425"/>
            <a:ext cx="134429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Montaño García, Alfonso Manuel </a:t>
            </a:r>
          </a:p>
        </p:txBody>
      </p:sp>
      <p:sp>
        <p:nvSpPr>
          <p:cNvPr id="69" name=""/>
          <p:cNvSpPr/>
          <p:nvPr>
            <p:ph type="body" idx="10"/>
          </p:nvPr>
        </p:nvSpPr>
        <p:spPr>
          <a:xfrm>
            <a:off x="1212850" y="3193415"/>
            <a:ext cx="116141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Monllor Nacher, Fabián José</a:t>
            </a:r>
            <a:r>
              <a:rPr lang="es-ES" sz="100">
                <a:solidFill>
                  <a:srgbClr val="000000"/>
                </a:solidFill>
                <a:latin typeface="Bookman Old Style" pitchFamily="1" panose="02020603050405020304"/>
              </a:rPr>
              <a:t> </a:t>
            </a:r>
          </a:p>
        </p:txBody>
      </p:sp>
      <p:sp>
        <p:nvSpPr>
          <p:cNvPr id="70" name=""/>
          <p:cNvSpPr/>
          <p:nvPr>
            <p:ph type="body" idx="10"/>
          </p:nvPr>
        </p:nvSpPr>
        <p:spPr>
          <a:xfrm>
            <a:off x="1212850" y="3574415"/>
            <a:ext cx="104584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García Hermosell, Ignacio </a:t>
            </a:r>
          </a:p>
        </p:txBody>
      </p:sp>
      <p:sp>
        <p:nvSpPr>
          <p:cNvPr id="71" name=""/>
          <p:cNvSpPr/>
          <p:nvPr>
            <p:ph type="body" idx="10"/>
          </p:nvPr>
        </p:nvSpPr>
        <p:spPr>
          <a:xfrm>
            <a:off x="1212850" y="3952240"/>
            <a:ext cx="107950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Quintana Murillo, Joaquín </a:t>
            </a:r>
          </a:p>
        </p:txBody>
      </p:sp>
      <p:sp>
        <p:nvSpPr>
          <p:cNvPr id="72" name=""/>
          <p:cNvSpPr/>
          <p:nvPr>
            <p:ph type="body" idx="10"/>
          </p:nvPr>
        </p:nvSpPr>
        <p:spPr>
          <a:xfrm>
            <a:off x="1212850" y="4244975"/>
            <a:ext cx="130492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Cordero Pérez, Eduardo Manuel </a:t>
            </a:r>
          </a:p>
        </p:txBody>
      </p:sp>
      <p:sp>
        <p:nvSpPr>
          <p:cNvPr id="73" name=""/>
          <p:cNvSpPr/>
          <p:nvPr>
            <p:ph type="body" idx="10"/>
          </p:nvPr>
        </p:nvSpPr>
        <p:spPr>
          <a:xfrm>
            <a:off x="1210310" y="4622800"/>
            <a:ext cx="88074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Vila Doncel, Santiago </a:t>
            </a:r>
          </a:p>
        </p:txBody>
      </p:sp>
      <p:sp>
        <p:nvSpPr>
          <p:cNvPr id="74" name=""/>
          <p:cNvSpPr/>
          <p:nvPr>
            <p:ph type="body" idx="10"/>
          </p:nvPr>
        </p:nvSpPr>
        <p:spPr>
          <a:xfrm>
            <a:off x="1212850" y="4915535"/>
            <a:ext cx="102425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Mendoza Chamizo, Belén </a:t>
            </a:r>
          </a:p>
        </p:txBody>
      </p:sp>
      <p:sp>
        <p:nvSpPr>
          <p:cNvPr id="75" name=""/>
          <p:cNvSpPr/>
          <p:nvPr>
            <p:ph type="body" idx="10"/>
          </p:nvPr>
        </p:nvSpPr>
        <p:spPr>
          <a:xfrm>
            <a:off x="1212850" y="5205095"/>
            <a:ext cx="11277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Romero Gallardo, Francisco </a:t>
            </a:r>
          </a:p>
        </p:txBody>
      </p:sp>
      <p:sp>
        <p:nvSpPr>
          <p:cNvPr id="76" name=""/>
          <p:cNvSpPr/>
          <p:nvPr>
            <p:ph type="body" idx="10"/>
          </p:nvPr>
        </p:nvSpPr>
        <p:spPr>
          <a:xfrm>
            <a:off x="1212850" y="5497830"/>
            <a:ext cx="1264920"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Go´mez Tamayo, María del Mar </a:t>
            </a:r>
          </a:p>
        </p:txBody>
      </p:sp>
      <p:sp>
        <p:nvSpPr>
          <p:cNvPr id="77" name=""/>
          <p:cNvSpPr/>
          <p:nvPr>
            <p:ph type="body" idx="10"/>
          </p:nvPr>
        </p:nvSpPr>
        <p:spPr>
          <a:xfrm>
            <a:off x="1212850" y="5875655"/>
            <a:ext cx="122555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Espejo Morán, María Azahara </a:t>
            </a:r>
          </a:p>
        </p:txBody>
      </p:sp>
      <p:sp>
        <p:nvSpPr>
          <p:cNvPr id="78" name=""/>
          <p:cNvSpPr/>
          <p:nvPr>
            <p:ph type="body" idx="10"/>
          </p:nvPr>
        </p:nvSpPr>
        <p:spPr>
          <a:xfrm>
            <a:off x="1212850" y="6168390"/>
            <a:ext cx="96647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Gamero Samino, Esther </a:t>
            </a:r>
          </a:p>
        </p:txBody>
      </p:sp>
      <p:sp>
        <p:nvSpPr>
          <p:cNvPr id="79" name=""/>
          <p:cNvSpPr/>
          <p:nvPr>
            <p:ph type="body" idx="10"/>
          </p:nvPr>
        </p:nvSpPr>
        <p:spPr>
          <a:xfrm>
            <a:off x="1212850" y="6546215"/>
            <a:ext cx="84772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Cortés Gañán, Elena </a:t>
            </a:r>
          </a:p>
        </p:txBody>
      </p:sp>
      <p:sp>
        <p:nvSpPr>
          <p:cNvPr id="80" name=""/>
          <p:cNvSpPr/>
          <p:nvPr>
            <p:ph type="body" idx="10"/>
          </p:nvPr>
        </p:nvSpPr>
        <p:spPr>
          <a:xfrm>
            <a:off x="1212850" y="6838950"/>
            <a:ext cx="12801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Romero Fernández, María Pilar </a:t>
            </a:r>
          </a:p>
        </p:txBody>
      </p:sp>
      <p:sp>
        <p:nvSpPr>
          <p:cNvPr id="81" name=""/>
          <p:cNvSpPr/>
          <p:nvPr>
            <p:ph type="body" idx="10"/>
          </p:nvPr>
        </p:nvSpPr>
        <p:spPr>
          <a:xfrm>
            <a:off x="1212850" y="7128510"/>
            <a:ext cx="10642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Lo´pez Sánchez, Raimundo </a:t>
            </a:r>
          </a:p>
        </p:txBody>
      </p:sp>
      <p:sp>
        <p:nvSpPr>
          <p:cNvPr id="82" name=""/>
          <p:cNvSpPr/>
          <p:nvPr>
            <p:ph type="body" idx="10"/>
          </p:nvPr>
        </p:nvSpPr>
        <p:spPr>
          <a:xfrm>
            <a:off x="1210310" y="7501255"/>
            <a:ext cx="1023620" cy="9525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´Alvarez Piedehierro, Ana </a:t>
            </a:r>
          </a:p>
        </p:txBody>
      </p:sp>
      <p:sp>
        <p:nvSpPr>
          <p:cNvPr id="83" name=""/>
          <p:cNvSpPr/>
          <p:nvPr>
            <p:ph type="body" idx="10"/>
          </p:nvPr>
        </p:nvSpPr>
        <p:spPr>
          <a:xfrm>
            <a:off x="1212850" y="7799070"/>
            <a:ext cx="80518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Casas Rua, Vanessa </a:t>
            </a:r>
          </a:p>
        </p:txBody>
      </p:sp>
      <p:sp>
        <p:nvSpPr>
          <p:cNvPr id="84" name=""/>
          <p:cNvSpPr/>
          <p:nvPr>
            <p:ph type="body" idx="10"/>
          </p:nvPr>
        </p:nvSpPr>
        <p:spPr>
          <a:xfrm>
            <a:off x="1212850" y="8180070"/>
            <a:ext cx="107315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Lloret Salamanca, Alberto </a:t>
            </a:r>
          </a:p>
        </p:txBody>
      </p:sp>
      <p:sp>
        <p:nvSpPr>
          <p:cNvPr id="85" name=""/>
          <p:cNvSpPr/>
          <p:nvPr>
            <p:ph type="body" idx="10"/>
          </p:nvPr>
        </p:nvSpPr>
        <p:spPr>
          <a:xfrm>
            <a:off x="1212850" y="8381365"/>
            <a:ext cx="84455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Bravo Santos, Rafael </a:t>
            </a:r>
          </a:p>
        </p:txBody>
      </p:sp>
      <p:sp>
        <p:nvSpPr>
          <p:cNvPr id="86" name=""/>
          <p:cNvSpPr/>
          <p:nvPr>
            <p:ph type="body" idx="10"/>
          </p:nvPr>
        </p:nvSpPr>
        <p:spPr>
          <a:xfrm>
            <a:off x="1212850" y="8850630"/>
            <a:ext cx="95123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Tomás Martín, Patricia </a:t>
            </a:r>
          </a:p>
        </p:txBody>
      </p:sp>
      <p:sp>
        <p:nvSpPr>
          <p:cNvPr id="87" name=""/>
          <p:cNvSpPr/>
          <p:nvPr>
            <p:ph type="body" idx="10"/>
          </p:nvPr>
        </p:nvSpPr>
        <p:spPr>
          <a:xfrm>
            <a:off x="1212850" y="9140190"/>
            <a:ext cx="134747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S´anchez Carrasco, Víctor Manuel </a:t>
            </a:r>
          </a:p>
        </p:txBody>
      </p:sp>
      <p:sp>
        <p:nvSpPr>
          <p:cNvPr id="88" name=""/>
          <p:cNvSpPr/>
          <p:nvPr>
            <p:ph type="body" idx="10"/>
          </p:nvPr>
        </p:nvSpPr>
        <p:spPr>
          <a:xfrm>
            <a:off x="4819015" y="11817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20/01/2016 </a:t>
            </a:r>
          </a:p>
        </p:txBody>
      </p:sp>
      <p:sp>
        <p:nvSpPr>
          <p:cNvPr id="89" name=""/>
          <p:cNvSpPr/>
          <p:nvPr>
            <p:ph type="body" idx="10"/>
          </p:nvPr>
        </p:nvSpPr>
        <p:spPr>
          <a:xfrm>
            <a:off x="4819015" y="147447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21/01/2016 </a:t>
            </a:r>
          </a:p>
        </p:txBody>
      </p:sp>
      <p:sp>
        <p:nvSpPr>
          <p:cNvPr id="90" name=""/>
          <p:cNvSpPr/>
          <p:nvPr>
            <p:ph type="body" idx="10"/>
          </p:nvPr>
        </p:nvSpPr>
        <p:spPr>
          <a:xfrm>
            <a:off x="4819015" y="176403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22/01/2016 </a:t>
            </a:r>
          </a:p>
        </p:txBody>
      </p:sp>
      <p:sp>
        <p:nvSpPr>
          <p:cNvPr id="91" name=""/>
          <p:cNvSpPr/>
          <p:nvPr>
            <p:ph type="body" idx="10"/>
          </p:nvPr>
        </p:nvSpPr>
        <p:spPr>
          <a:xfrm>
            <a:off x="4819015" y="2056765"/>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22/01/2016 </a:t>
            </a:r>
          </a:p>
        </p:txBody>
      </p:sp>
      <p:sp>
        <p:nvSpPr>
          <p:cNvPr id="92" name=""/>
          <p:cNvSpPr/>
          <p:nvPr>
            <p:ph type="body" idx="10"/>
          </p:nvPr>
        </p:nvSpPr>
        <p:spPr>
          <a:xfrm>
            <a:off x="4819015" y="2257425"/>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25/01/2016 </a:t>
            </a:r>
          </a:p>
        </p:txBody>
      </p:sp>
      <p:sp>
        <p:nvSpPr>
          <p:cNvPr id="93" name=""/>
          <p:cNvSpPr/>
          <p:nvPr>
            <p:ph type="body" idx="10"/>
          </p:nvPr>
        </p:nvSpPr>
        <p:spPr>
          <a:xfrm>
            <a:off x="4819015" y="263842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26/01/2016 </a:t>
            </a:r>
          </a:p>
        </p:txBody>
      </p:sp>
      <p:sp>
        <p:nvSpPr>
          <p:cNvPr id="94" name=""/>
          <p:cNvSpPr/>
          <p:nvPr>
            <p:ph type="body" idx="10"/>
          </p:nvPr>
        </p:nvSpPr>
        <p:spPr>
          <a:xfrm>
            <a:off x="4819015" y="319341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26/01/2016 </a:t>
            </a:r>
          </a:p>
        </p:txBody>
      </p:sp>
      <p:sp>
        <p:nvSpPr>
          <p:cNvPr id="95" name=""/>
          <p:cNvSpPr/>
          <p:nvPr>
            <p:ph type="body" idx="10"/>
          </p:nvPr>
        </p:nvSpPr>
        <p:spPr>
          <a:xfrm>
            <a:off x="4819015" y="3574415"/>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26/01/2016 </a:t>
            </a:r>
          </a:p>
        </p:txBody>
      </p:sp>
      <p:sp>
        <p:nvSpPr>
          <p:cNvPr id="96" name=""/>
          <p:cNvSpPr/>
          <p:nvPr>
            <p:ph type="body" idx="10"/>
          </p:nvPr>
        </p:nvSpPr>
        <p:spPr>
          <a:xfrm>
            <a:off x="4819015" y="3952240"/>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02/02/2016 </a:t>
            </a:r>
          </a:p>
        </p:txBody>
      </p:sp>
      <p:sp>
        <p:nvSpPr>
          <p:cNvPr id="97" name=""/>
          <p:cNvSpPr/>
          <p:nvPr>
            <p:ph type="body" idx="10"/>
          </p:nvPr>
        </p:nvSpPr>
        <p:spPr>
          <a:xfrm>
            <a:off x="4819015" y="424497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04/02/2016 </a:t>
            </a:r>
          </a:p>
        </p:txBody>
      </p:sp>
      <p:sp>
        <p:nvSpPr>
          <p:cNvPr id="98" name=""/>
          <p:cNvSpPr/>
          <p:nvPr>
            <p:ph type="body" idx="10"/>
          </p:nvPr>
        </p:nvSpPr>
        <p:spPr>
          <a:xfrm>
            <a:off x="4819015" y="4622800"/>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05/02/2016 </a:t>
            </a:r>
          </a:p>
        </p:txBody>
      </p:sp>
      <p:sp>
        <p:nvSpPr>
          <p:cNvPr id="99" name=""/>
          <p:cNvSpPr/>
          <p:nvPr>
            <p:ph type="body" idx="10"/>
          </p:nvPr>
        </p:nvSpPr>
        <p:spPr>
          <a:xfrm>
            <a:off x="4819015" y="49155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08/02/2016 </a:t>
            </a:r>
          </a:p>
        </p:txBody>
      </p:sp>
      <p:sp>
        <p:nvSpPr>
          <p:cNvPr id="100" name=""/>
          <p:cNvSpPr/>
          <p:nvPr>
            <p:ph type="body" idx="10"/>
          </p:nvPr>
        </p:nvSpPr>
        <p:spPr>
          <a:xfrm>
            <a:off x="4824730" y="520509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10/02/2016 </a:t>
            </a:r>
          </a:p>
        </p:txBody>
      </p:sp>
      <p:sp>
        <p:nvSpPr>
          <p:cNvPr id="101" name=""/>
          <p:cNvSpPr/>
          <p:nvPr>
            <p:ph type="body" idx="10"/>
          </p:nvPr>
        </p:nvSpPr>
        <p:spPr>
          <a:xfrm>
            <a:off x="4824730" y="549783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10/02/2016 </a:t>
            </a:r>
          </a:p>
        </p:txBody>
      </p:sp>
      <p:sp>
        <p:nvSpPr>
          <p:cNvPr id="102" name=""/>
          <p:cNvSpPr/>
          <p:nvPr>
            <p:ph type="body" idx="10"/>
          </p:nvPr>
        </p:nvSpPr>
        <p:spPr>
          <a:xfrm>
            <a:off x="4824730" y="5875655"/>
            <a:ext cx="44831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12/02/2016 </a:t>
            </a:r>
          </a:p>
        </p:txBody>
      </p:sp>
      <p:sp>
        <p:nvSpPr>
          <p:cNvPr id="103" name=""/>
          <p:cNvSpPr/>
          <p:nvPr>
            <p:ph type="body" idx="10"/>
          </p:nvPr>
        </p:nvSpPr>
        <p:spPr>
          <a:xfrm>
            <a:off x="4819015" y="616839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31/03/2016 </a:t>
            </a:r>
          </a:p>
        </p:txBody>
      </p:sp>
      <p:sp>
        <p:nvSpPr>
          <p:cNvPr id="104" name=""/>
          <p:cNvSpPr/>
          <p:nvPr>
            <p:ph type="body" idx="10"/>
          </p:nvPr>
        </p:nvSpPr>
        <p:spPr>
          <a:xfrm>
            <a:off x="4819015" y="6546215"/>
            <a:ext cx="454025"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26/05/2016 </a:t>
            </a:r>
          </a:p>
        </p:txBody>
      </p:sp>
      <p:sp>
        <p:nvSpPr>
          <p:cNvPr id="105" name=""/>
          <p:cNvSpPr/>
          <p:nvPr>
            <p:ph type="body" idx="10"/>
          </p:nvPr>
        </p:nvSpPr>
        <p:spPr>
          <a:xfrm>
            <a:off x="4819015" y="683895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03/06/2016 </a:t>
            </a:r>
          </a:p>
        </p:txBody>
      </p:sp>
      <p:sp>
        <p:nvSpPr>
          <p:cNvPr id="106" name=""/>
          <p:cNvSpPr/>
          <p:nvPr>
            <p:ph type="body" idx="10"/>
          </p:nvPr>
        </p:nvSpPr>
        <p:spPr>
          <a:xfrm>
            <a:off x="4819015" y="712851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04/07/2016 </a:t>
            </a:r>
          </a:p>
        </p:txBody>
      </p:sp>
      <p:sp>
        <p:nvSpPr>
          <p:cNvPr id="107" name=""/>
          <p:cNvSpPr/>
          <p:nvPr>
            <p:ph type="body" idx="10"/>
          </p:nvPr>
        </p:nvSpPr>
        <p:spPr>
          <a:xfrm>
            <a:off x="4824730" y="750951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15/07/2016 </a:t>
            </a:r>
          </a:p>
        </p:txBody>
      </p:sp>
      <p:sp>
        <p:nvSpPr>
          <p:cNvPr id="108" name=""/>
          <p:cNvSpPr/>
          <p:nvPr>
            <p:ph type="body" idx="10"/>
          </p:nvPr>
        </p:nvSpPr>
        <p:spPr>
          <a:xfrm>
            <a:off x="4819015" y="779907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25/07/2016 </a:t>
            </a:r>
          </a:p>
        </p:txBody>
      </p:sp>
      <p:sp>
        <p:nvSpPr>
          <p:cNvPr id="109" name=""/>
          <p:cNvSpPr/>
          <p:nvPr>
            <p:ph type="body" idx="10"/>
          </p:nvPr>
        </p:nvSpPr>
        <p:spPr>
          <a:xfrm>
            <a:off x="4824730" y="81800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15/09/2016 </a:t>
            </a:r>
          </a:p>
        </p:txBody>
      </p:sp>
      <p:sp>
        <p:nvSpPr>
          <p:cNvPr id="110" name=""/>
          <p:cNvSpPr/>
          <p:nvPr>
            <p:ph type="body" idx="10"/>
          </p:nvPr>
        </p:nvSpPr>
        <p:spPr>
          <a:xfrm>
            <a:off x="4819015" y="8381365"/>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22/09/2016 </a:t>
            </a:r>
          </a:p>
        </p:txBody>
      </p:sp>
      <p:sp>
        <p:nvSpPr>
          <p:cNvPr id="111" name=""/>
          <p:cNvSpPr/>
          <p:nvPr>
            <p:ph type="body" idx="10"/>
          </p:nvPr>
        </p:nvSpPr>
        <p:spPr>
          <a:xfrm>
            <a:off x="4819015" y="8850630"/>
            <a:ext cx="454025"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04/11/2016 </a:t>
            </a:r>
          </a:p>
        </p:txBody>
      </p:sp>
      <p:sp>
        <p:nvSpPr>
          <p:cNvPr id="112" name=""/>
          <p:cNvSpPr/>
          <p:nvPr>
            <p:ph type="body" idx="10"/>
          </p:nvPr>
        </p:nvSpPr>
        <p:spPr>
          <a:xfrm>
            <a:off x="4819015" y="9140190"/>
            <a:ext cx="45402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23/11/2016 </a:t>
            </a:r>
          </a:p>
        </p:txBody>
      </p:sp>
      <p:cxnSp>
        <p:nvCxnSpPr>
          <p:cNvPr id="113" name=""/>
          <p:cNvCxnSpPr/>
          <p:nvPr/>
        </p:nvCxnSpPr>
        <p:spPr>
          <a:xfrm>
            <a:off x="1134110" y="9415145"/>
            <a:ext cx="5425440" cy="0"/>
          </a:xfrm>
          <a:prstGeom prst="line">
            <a:avLst/>
          </a:prstGeom>
          <a:ln w="6350" cmpd="sng">
            <a:solidFill>
              <a:srgbClr val="000000"/>
            </a:solidFill>
          </a:ln>
        </p:spPr>
      </p:cxnSp>
      <p:cxnSp>
        <p:nvCxnSpPr>
          <p:cNvPr id="114" name=""/>
          <p:cNvCxnSpPr/>
          <p:nvPr/>
        </p:nvCxnSpPr>
        <p:spPr>
          <a:xfrm>
            <a:off x="1134110" y="9415145"/>
            <a:ext cx="0" cy="113030"/>
          </a:xfrm>
          <a:prstGeom prst="line">
            <a:avLst/>
          </a:prstGeom>
          <a:ln w="6350" cmpd="sng">
            <a:solidFill>
              <a:srgbClr val="000000"/>
            </a:solidFill>
          </a:ln>
        </p:spPr>
      </p:cxnSp>
    </p:spTree>
  </p:cSld>
  <p:clrMapOvr>
    <a:masterClrMapping/>
  </p:clrMapOvr>
</p:sld>
</file>

<file path=ppt/slides/slide26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3" name=""/>
          <p:cNvPicPr/>
          <p:nvPr/>
        </p:nvPicPr>
        <p:blipFill>
          <a:blip r:embed="prId99"/>
          <a:stretch>
            <a:fillRect/>
          </a:stretch>
        </p:blipFill>
        <p:spPr>
          <a:xfrm>
            <a:off x="1096645" y="518160"/>
            <a:ext cx="5499100" cy="9409430"/>
          </a:xfrm>
          <a:prstGeom prst="rect">
            <a:avLst/>
          </a:prstGeom>
        </p:spPr>
      </p:pic>
      <p:sp>
        <p:nvSpPr>
          <p:cNvPr id="4" name=""/>
          <p:cNvSpPr/>
          <p:nvPr>
            <p:ph type="body" idx="10"/>
          </p:nvPr>
        </p:nvSpPr>
        <p:spPr>
          <a:xfrm>
            <a:off x="2727960" y="897890"/>
            <a:ext cx="1974850" cy="123190"/>
          </a:xfrm>
          <a:prstGeom prst="rect">
            <a:avLst/>
          </a:prstGeom>
          <a:noFill/>
          <a:ln w="0" cmpd="sng">
            <a:noFill/>
            <a:prstDash val="solid"/>
          </a:ln>
        </p:spPr>
        <p:txBody>
          <a:bodyPr vert="horz" lIns="0" tIns="1270" rIns="0" bIns="0" anchor="t"/>
          <a:lstStyle/>
          <a:p>
            <a:pPr marL="0" marR="0" indent="0" algn="ctr">
              <a:lnSpc>
                <a:spcPts val="900"/>
              </a:lnSpc>
              <a:spcAft>
                <a:spcPts val="0"/>
              </a:spcAft>
            </a:pPr>
            <a:r>
              <a:rPr lang="es-ES" sz="850" spc="5">
                <a:solidFill>
                  <a:srgbClr val="000000"/>
                </a:solidFill>
                <a:latin typeface="Times New Roman" pitchFamily="1" panose="02020603050405020304"/>
              </a:rPr>
              <a:t>POST-LRU. FACULTAD DE CIENCIAS. </a:t>
            </a:r>
          </a:p>
        </p:txBody>
      </p:sp>
      <p:sp>
        <p:nvSpPr>
          <p:cNvPr id="5" name=""/>
          <p:cNvSpPr/>
          <p:nvPr>
            <p:ph type="body" idx="10"/>
          </p:nvPr>
        </p:nvSpPr>
        <p:spPr>
          <a:xfrm>
            <a:off x="4748530" y="897890"/>
            <a:ext cx="871855" cy="123190"/>
          </a:xfrm>
          <a:prstGeom prst="rect">
            <a:avLst/>
          </a:prstGeom>
          <a:noFill/>
          <a:ln w="0" cmpd="sng">
            <a:noFill/>
            <a:prstDash val="solid"/>
          </a:ln>
        </p:spPr>
        <p:txBody>
          <a:bodyPr vert="horz" lIns="0" tIns="1270" rIns="0" bIns="0" anchor="t"/>
          <a:lstStyle/>
          <a:p>
            <a:pPr marL="0" marR="0" indent="0" algn="l">
              <a:lnSpc>
                <a:spcPts val="900"/>
              </a:lnSpc>
              <a:spcAft>
                <a:spcPts val="0"/>
              </a:spcAft>
            </a:pPr>
            <a:r>
              <a:rPr lang="es-ES" sz="850" spc="-20">
                <a:solidFill>
                  <a:srgbClr val="000000"/>
                </a:solidFill>
                <a:latin typeface="Times New Roman" pitchFamily="1" panose="02020603050405020304"/>
              </a:rPr>
              <a:t>Periodo 1993–2019 </a:t>
            </a:r>
          </a:p>
        </p:txBody>
      </p:sp>
      <p:sp>
        <p:nvSpPr>
          <p:cNvPr id="6" name=""/>
          <p:cNvSpPr/>
          <p:nvPr>
            <p:ph type="body" idx="10"/>
          </p:nvPr>
        </p:nvSpPr>
        <p:spPr>
          <a:xfrm>
            <a:off x="2075815" y="897890"/>
            <a:ext cx="612775" cy="123190"/>
          </a:xfrm>
          <a:prstGeom prst="rect">
            <a:avLst/>
          </a:prstGeom>
          <a:noFill/>
          <a:ln w="0" cmpd="sng">
            <a:noFill/>
            <a:prstDash val="solid"/>
          </a:ln>
        </p:spPr>
        <p:txBody>
          <a:bodyPr vert="horz" lIns="0" tIns="1270" rIns="0" bIns="0" anchor="t"/>
          <a:lstStyle/>
          <a:p>
            <a:pPr marL="0" marR="0" indent="0" algn="l">
              <a:lnSpc>
                <a:spcPts val="900"/>
              </a:lnSpc>
              <a:spcAft>
                <a:spcPts val="0"/>
              </a:spcAft>
            </a:pPr>
            <a:r>
              <a:rPr lang="es-ES" sz="850" spc="-20">
                <a:solidFill>
                  <a:srgbClr val="000000"/>
                </a:solidFill>
                <a:latin typeface="Times New Roman" pitchFamily="1" panose="02020603050405020304"/>
              </a:rPr>
              <a:t>DOCTORES </a:t>
            </a:r>
          </a:p>
        </p:txBody>
      </p:sp>
      <p:sp>
        <p:nvSpPr>
          <p:cNvPr id="7" name=""/>
          <p:cNvSpPr/>
          <p:nvPr>
            <p:ph type="body" idx="10"/>
          </p:nvPr>
        </p:nvSpPr>
        <p:spPr>
          <a:xfrm>
            <a:off x="4736465" y="1021080"/>
            <a:ext cx="59118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90">
                <a:solidFill>
                  <a:srgbClr val="000000"/>
                </a:solidFill>
                <a:latin typeface="Times New Roman" pitchFamily="1" panose="02020603050405020304"/>
              </a:rPr>
              <a:t>Lectura </a:t>
            </a:r>
          </a:p>
        </p:txBody>
      </p:sp>
      <p:sp>
        <p:nvSpPr>
          <p:cNvPr id="8" name=""/>
          <p:cNvSpPr/>
          <p:nvPr>
            <p:ph type="body" idx="10"/>
          </p:nvPr>
        </p:nvSpPr>
        <p:spPr>
          <a:xfrm>
            <a:off x="5327650" y="1021080"/>
            <a:ext cx="1234440" cy="128270"/>
          </a:xfrm>
          <a:prstGeom prst="rect">
            <a:avLst/>
          </a:prstGeom>
          <a:noFill/>
          <a:ln w="12065" cmpd="sng">
            <a:solidFill>
              <a:srgbClr val="000000"/>
            </a:solidFill>
            <a:prstDash val="solid"/>
          </a:ln>
        </p:spPr>
        <p:txBody>
          <a:bodyPr vert="horz" lIns="0" tIns="0" rIns="0" bIns="0" anchor="t"/>
          <a:lstStyle/>
          <a:p>
            <a:pPr marL="91440" marR="0" indent="0" algn="l">
              <a:lnSpc>
                <a:spcPts val="800"/>
              </a:lnSpc>
              <a:spcAft>
                <a:spcPts val="0"/>
              </a:spcAft>
            </a:pPr>
            <a:r>
              <a:rPr lang="es-ES" sz="850" spc="0">
                <a:solidFill>
                  <a:srgbClr val="000000"/>
                </a:solidFill>
                <a:latin typeface="Times New Roman" pitchFamily="1" panose="02020603050405020304"/>
              </a:rPr>
              <a:t>Directores </a:t>
            </a:r>
          </a:p>
        </p:txBody>
      </p:sp>
      <p:sp>
        <p:nvSpPr>
          <p:cNvPr id="9" name=""/>
          <p:cNvSpPr/>
          <p:nvPr>
            <p:ph type="body" idx="10"/>
          </p:nvPr>
        </p:nvSpPr>
        <p:spPr>
          <a:xfrm>
            <a:off x="1130935" y="1021080"/>
            <a:ext cx="156019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85">
                <a:solidFill>
                  <a:srgbClr val="000000"/>
                </a:solidFill>
                <a:latin typeface="Times New Roman" pitchFamily="1" panose="02020603050405020304"/>
              </a:rPr>
              <a:t>Nombre </a:t>
            </a:r>
          </a:p>
        </p:txBody>
      </p:sp>
      <p:sp>
        <p:nvSpPr>
          <p:cNvPr id="10" name=""/>
          <p:cNvSpPr/>
          <p:nvPr>
            <p:ph type="body" idx="10"/>
          </p:nvPr>
        </p:nvSpPr>
        <p:spPr>
          <a:xfrm>
            <a:off x="2691130" y="1021080"/>
            <a:ext cx="2045335" cy="128270"/>
          </a:xfrm>
          <a:prstGeom prst="rect">
            <a:avLst/>
          </a:prstGeom>
          <a:noFill/>
          <a:ln w="12065" cmpd="sng">
            <a:solidFill>
              <a:srgbClr val="000000"/>
            </a:solidFill>
            <a:prstDash val="solid"/>
          </a:ln>
        </p:spPr>
        <p:txBody>
          <a:bodyPr vert="horz" lIns="0" tIns="0" rIns="0" bIns="0" anchor="t"/>
          <a:lstStyle/>
          <a:p>
            <a:pPr marL="45720" marR="0" indent="0" algn="l">
              <a:lnSpc>
                <a:spcPts val="800"/>
              </a:lnSpc>
              <a:spcAft>
                <a:spcPts val="0"/>
              </a:spcAft>
            </a:pPr>
            <a:r>
              <a:rPr lang="es-ES" sz="850" spc="100">
                <a:solidFill>
                  <a:srgbClr val="000000"/>
                </a:solidFill>
                <a:latin typeface="Times New Roman" pitchFamily="1" panose="02020603050405020304"/>
              </a:rPr>
              <a:t>Título </a:t>
            </a:r>
          </a:p>
        </p:txBody>
      </p:sp>
      <p:sp>
        <p:nvSpPr>
          <p:cNvPr id="11" name=""/>
          <p:cNvSpPr/>
          <p:nvPr>
            <p:ph type="body" idx="10"/>
          </p:nvPr>
        </p:nvSpPr>
        <p:spPr>
          <a:xfrm>
            <a:off x="1103630" y="494030"/>
            <a:ext cx="5391785" cy="194945"/>
          </a:xfrm>
          <a:prstGeom prst="rect">
            <a:avLst/>
          </a:prstGeom>
          <a:noFill/>
          <a:ln w="0" cmpd="sng">
            <a:noFill/>
            <a:prstDash val="solid"/>
          </a:ln>
        </p:spPr>
        <p:txBody>
          <a:bodyPr vert="horz" lIns="0" tIns="0" rIns="0" bIns="0" anchor="t"/>
          <a:lstStyle/>
          <a:p>
            <a:pPr marL="0" marR="0" indent="0" algn="l">
              <a:lnSpc>
                <a:spcPts val="1400"/>
              </a:lnSpc>
              <a:spcAft>
                <a:spcPts val="135"/>
              </a:spcAft>
              <a:tabLst>
                <a:tab algn="r" pos="5394960"/>
              </a:tabLst>
            </a:pPr>
            <a:r>
              <a:rPr lang="es-ES" sz="1050" spc="0">
                <a:solidFill>
                  <a:srgbClr val="000000"/>
                </a:solidFill>
                <a:latin typeface="Arial" pitchFamily="2" panose="02020603050405020304"/>
              </a:rPr>
              <a:t>240 </a:t>
            </a:r>
            <a:r>
              <a:rPr lang="es-ES" sz="1150" spc="0">
                <a:solidFill>
                  <a:srgbClr val="000000"/>
                </a:solidFill>
                <a:latin typeface="Bookman Old Style" pitchFamily="1" panose="02020603050405020304"/>
              </a:rPr>
              <a:t>6.2. Estudiantes egresados </a:t>
            </a:r>
          </a:p>
        </p:txBody>
      </p:sp>
      <p:sp>
        <p:nvSpPr>
          <p:cNvPr id="12" name=""/>
          <p:cNvSpPr/>
          <p:nvPr>
            <p:ph type="body" idx="10"/>
          </p:nvPr>
        </p:nvSpPr>
        <p:spPr>
          <a:xfrm>
            <a:off x="2770505" y="1181735"/>
            <a:ext cx="1889760" cy="26670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Condensacio´n de aminopolioles y aminoazúca-res con aldehídos y cetonas aromáticos. Equili-</a:t>
            </a:r>
            <a:r>
              <a:rPr lang="es-ES" sz="600" spc="0">
                <a:solidFill>
                  <a:srgbClr val="000000"/>
                </a:solidFill>
                <a:latin typeface="Bookman Old Style" pitchFamily="1" panose="02020603050405020304"/>
              </a:rPr>
              <a:t>brios anome´ricos y tautome´ricos </a:t>
            </a:r>
          </a:p>
        </p:txBody>
      </p:sp>
      <p:sp>
        <p:nvSpPr>
          <p:cNvPr id="13" name=""/>
          <p:cNvSpPr/>
          <p:nvPr>
            <p:ph type="body" idx="10"/>
          </p:nvPr>
        </p:nvSpPr>
        <p:spPr>
          <a:xfrm>
            <a:off x="2770505" y="1473835"/>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Eliminacio´n de colorantes alimentarios en di-solucio´n acuosa mediante procesos químicos y electroquímicos de oxidacio´n avanzada </a:t>
            </a:r>
          </a:p>
        </p:txBody>
      </p:sp>
      <p:sp>
        <p:nvSpPr>
          <p:cNvPr id="14" name=""/>
          <p:cNvSpPr/>
          <p:nvPr>
            <p:ph type="body" idx="10"/>
          </p:nvPr>
        </p:nvSpPr>
        <p:spPr>
          <a:xfrm>
            <a:off x="2767330" y="1763395"/>
            <a:ext cx="1892935"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Eliminacio´n de microalgas de las aguas median-</a:t>
            </a:r>
            <a:r>
              <a:rPr lang="es-ES" sz="600" spc="0">
                <a:solidFill>
                  <a:srgbClr val="000000"/>
                </a:solidFill>
                <a:latin typeface="Bookman Old Style" pitchFamily="1" panose="02020603050405020304"/>
              </a:rPr>
              <a:t>te procesos físico y químicos </a:t>
            </a:r>
          </a:p>
        </p:txBody>
      </p:sp>
      <p:sp>
        <p:nvSpPr>
          <p:cNvPr id="15" name=""/>
          <p:cNvSpPr/>
          <p:nvPr>
            <p:ph type="body" idx="10"/>
          </p:nvPr>
        </p:nvSpPr>
        <p:spPr>
          <a:xfrm>
            <a:off x="2770505" y="2056765"/>
            <a:ext cx="1889760" cy="358140"/>
          </a:xfrm>
          <a:prstGeom prst="rect">
            <a:avLst/>
          </a:prstGeom>
          <a:noFill/>
          <a:ln w="0" cmpd="sng">
            <a:noFill/>
            <a:prstDash val="solid"/>
          </a:ln>
        </p:spPr>
        <p:txBody>
          <a:bodyPr vert="horz" lIns="0" tIns="1270" rIns="0" bIns="0" anchor="t"/>
          <a:lstStyle/>
          <a:p>
            <a:pPr marL="0" marR="0" indent="0" algn="just">
              <a:lnSpc>
                <a:spcPts val="700"/>
              </a:lnSpc>
              <a:spcAft>
                <a:spcPts val="20"/>
              </a:spcAft>
            </a:pPr>
            <a:r>
              <a:rPr lang="es-ES" sz="600" spc="0">
                <a:solidFill>
                  <a:srgbClr val="000000"/>
                </a:solidFill>
                <a:latin typeface="Bookman Old Style" pitchFamily="1" panose="02020603050405020304"/>
              </a:rPr>
              <a:t>Estudio cualitativo temporal, de las biodiversi-dades sectoriales de los años de máxima y míni-</a:t>
            </a:r>
            <a:r>
              <a:rPr lang="es-ES" sz="600" spc="0">
                <a:solidFill>
                  <a:srgbClr val="000000"/>
                </a:solidFill>
                <a:latin typeface="Bookman Old Style" pitchFamily="1" panose="02020603050405020304"/>
              </a:rPr>
              <a:t>ma acogida de aves en el embalse de arrocampo de la central nuclear de Almaraz (Cáceres) </a:t>
            </a:r>
          </a:p>
        </p:txBody>
      </p:sp>
      <p:sp>
        <p:nvSpPr>
          <p:cNvPr id="16" name=""/>
          <p:cNvSpPr/>
          <p:nvPr>
            <p:ph type="body" idx="10"/>
          </p:nvPr>
        </p:nvSpPr>
        <p:spPr>
          <a:xfrm>
            <a:off x="2767330" y="2434590"/>
            <a:ext cx="1892935" cy="4413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Evaluacio´n de riesgos para la salud humana y riesgos ecolo´gicos por la presencia de contami-</a:t>
            </a:r>
            <a:r>
              <a:rPr lang="es-ES" sz="600" spc="0">
                <a:solidFill>
                  <a:srgbClr val="000000"/>
                </a:solidFill>
                <a:latin typeface="Bookman Old Style" pitchFamily="1" panose="02020603050405020304"/>
              </a:rPr>
              <a:t>nantes elementales y radioactivos en suelos y plantas auto´ctonas alrededor de la zona indus-</a:t>
            </a:r>
            <a:r>
              <a:rPr lang="es-ES" sz="600" spc="0">
                <a:solidFill>
                  <a:srgbClr val="000000"/>
                </a:solidFill>
                <a:latin typeface="Bookman Old Style" pitchFamily="1" panose="02020603050405020304"/>
              </a:rPr>
              <a:t>trial de puchuncaví-ventanas, chile </a:t>
            </a:r>
          </a:p>
        </p:txBody>
      </p:sp>
      <p:sp>
        <p:nvSpPr>
          <p:cNvPr id="17" name=""/>
          <p:cNvSpPr/>
          <p:nvPr>
            <p:ph type="body" idx="10"/>
          </p:nvPr>
        </p:nvSpPr>
        <p:spPr>
          <a:xfrm>
            <a:off x="2770505" y="2903855"/>
            <a:ext cx="1889760" cy="4413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Solucio´n nume´rica de la ecuacio´n de transfe-</a:t>
            </a:r>
            <a:r>
              <a:rPr lang="es-ES" sz="600" spc="0">
                <a:solidFill>
                  <a:srgbClr val="000000"/>
                </a:solidFill>
                <a:latin typeface="Bookman Old Style" pitchFamily="1" panose="02020603050405020304"/>
              </a:rPr>
              <a:t>rencia de radiacio´n mediante algoritmo monte carlo en procesos de fotocatálisis heteroge´nea. Fotocatálisis uva de hidrocarburos aromáticos polinucleares </a:t>
            </a:r>
          </a:p>
        </p:txBody>
      </p:sp>
      <p:sp>
        <p:nvSpPr>
          <p:cNvPr id="18" name=""/>
          <p:cNvSpPr/>
          <p:nvPr>
            <p:ph type="body" idx="10"/>
          </p:nvPr>
        </p:nvSpPr>
        <p:spPr>
          <a:xfrm>
            <a:off x="2770505" y="3369945"/>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Planificacio´n urbana sostenible en áreas trans-fronterizas: análisis de factores críticos para el e´xito territorial </a:t>
            </a:r>
          </a:p>
        </p:txBody>
      </p:sp>
      <p:sp>
        <p:nvSpPr>
          <p:cNvPr id="19" name=""/>
          <p:cNvSpPr/>
          <p:nvPr>
            <p:ph type="body" idx="10"/>
          </p:nvPr>
        </p:nvSpPr>
        <p:spPr>
          <a:xfrm>
            <a:off x="2770505" y="3750945"/>
            <a:ext cx="1886585"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Anfífilos y bolaanfífilos a partir de azúcares re-</a:t>
            </a:r>
            <a:r>
              <a:rPr lang="es-ES" sz="600" spc="0">
                <a:solidFill>
                  <a:srgbClr val="000000"/>
                </a:solidFill>
                <a:latin typeface="Bookman Old Style" pitchFamily="1" panose="02020603050405020304"/>
              </a:rPr>
              <a:t>ductores y poliacilhidrazidas. </a:t>
            </a:r>
          </a:p>
        </p:txBody>
      </p:sp>
      <p:sp>
        <p:nvSpPr>
          <p:cNvPr id="20" name=""/>
          <p:cNvSpPr/>
          <p:nvPr>
            <p:ph type="body" idx="10"/>
          </p:nvPr>
        </p:nvSpPr>
        <p:spPr>
          <a:xfrm>
            <a:off x="2773680" y="4040505"/>
            <a:ext cx="1886585" cy="17843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Medida y modelizacio´n de la componente difu-</a:t>
            </a:r>
            <a:r>
              <a:rPr lang="es-ES" sz="600" spc="0">
                <a:solidFill>
                  <a:srgbClr val="000000"/>
                </a:solidFill>
                <a:latin typeface="Bookman Old Style" pitchFamily="1" panose="02020603050405020304"/>
              </a:rPr>
              <a:t>sa de la radiacio´n solar total y ultravioleta </a:t>
            </a:r>
          </a:p>
        </p:txBody>
      </p:sp>
      <p:sp>
        <p:nvSpPr>
          <p:cNvPr id="21" name=""/>
          <p:cNvSpPr/>
          <p:nvPr>
            <p:ph type="body" idx="10"/>
          </p:nvPr>
        </p:nvSpPr>
        <p:spPr>
          <a:xfrm>
            <a:off x="2767330" y="4244340"/>
            <a:ext cx="1889760"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Síntesis ecosostenible de heterociclos con po-</a:t>
            </a:r>
            <a:r>
              <a:rPr lang="es-ES" sz="600" spc="0">
                <a:solidFill>
                  <a:srgbClr val="000000"/>
                </a:solidFill>
                <a:latin typeface="Bookman Old Style" pitchFamily="1" panose="02020603050405020304"/>
              </a:rPr>
              <a:t>tencial actividad biolo´gica </a:t>
            </a:r>
          </a:p>
        </p:txBody>
      </p:sp>
      <p:sp>
        <p:nvSpPr>
          <p:cNvPr id="22" name=""/>
          <p:cNvSpPr/>
          <p:nvPr>
            <p:ph type="body" idx="10"/>
          </p:nvPr>
        </p:nvSpPr>
        <p:spPr>
          <a:xfrm>
            <a:off x="2770505" y="4622800"/>
            <a:ext cx="1831975" cy="90170"/>
          </a:xfrm>
          <a:prstGeom prst="rect">
            <a:avLst/>
          </a:prstGeom>
          <a:noFill/>
          <a:ln w="0" cmpd="sng">
            <a:noFill/>
            <a:prstDash val="solid"/>
          </a:ln>
        </p:spPr>
        <p:txBody>
          <a:bodyPr vert="horz" lIns="0" tIns="0" rIns="0" bIns="0" anchor="t"/>
          <a:lstStyle/>
          <a:p>
            <a:pPr marL="0" marR="0" indent="0" algn="ctr">
              <a:lnSpc>
                <a:spcPts val="700"/>
              </a:lnSpc>
              <a:spcAft>
                <a:spcPts val="0"/>
              </a:spcAft>
            </a:pPr>
            <a:r>
              <a:rPr lang="es-ES" sz="600" spc="5">
                <a:solidFill>
                  <a:srgbClr val="000000"/>
                </a:solidFill>
                <a:latin typeface="Bookman Old Style" pitchFamily="1" panose="02020603050405020304"/>
              </a:rPr>
              <a:t>Teoría cine´tica de fluídos granulares forzados </a:t>
            </a:r>
          </a:p>
        </p:txBody>
      </p:sp>
      <p:sp>
        <p:nvSpPr>
          <p:cNvPr id="23" name=""/>
          <p:cNvSpPr/>
          <p:nvPr>
            <p:ph type="body" idx="10"/>
          </p:nvPr>
        </p:nvSpPr>
        <p:spPr>
          <a:xfrm>
            <a:off x="2767330" y="4827270"/>
            <a:ext cx="1889760"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Papel de la melatonina en la fibromialgia y al-</a:t>
            </a:r>
            <a:r>
              <a:rPr lang="es-ES" sz="600" spc="0">
                <a:solidFill>
                  <a:srgbClr val="000000"/>
                </a:solidFill>
                <a:latin typeface="Bookman Old Style" pitchFamily="1" panose="02020603050405020304"/>
              </a:rPr>
              <a:t>teraciones asociadas </a:t>
            </a:r>
          </a:p>
        </p:txBody>
      </p:sp>
      <p:sp>
        <p:nvSpPr>
          <p:cNvPr id="24" name=""/>
          <p:cNvSpPr/>
          <p:nvPr>
            <p:ph type="body" idx="10"/>
          </p:nvPr>
        </p:nvSpPr>
        <p:spPr>
          <a:xfrm>
            <a:off x="2770505" y="5205095"/>
            <a:ext cx="188658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20">
                <a:solidFill>
                  <a:srgbClr val="000000"/>
                </a:solidFill>
                <a:latin typeface="Bookman Old Style" pitchFamily="1" panose="02020603050405020304"/>
              </a:rPr>
              <a:t>Sistemas catalíticos basados en distintos semi-</a:t>
            </a:r>
            <a:r>
              <a:rPr lang="es-ES" sz="600" spc="20">
                <a:solidFill>
                  <a:srgbClr val="000000"/>
                </a:solidFill>
                <a:latin typeface="Bookman Old Style" pitchFamily="1" panose="02020603050405020304"/>
              </a:rPr>
              <a:t>conductores para la eliminacio´n de contami-</a:t>
            </a:r>
            <a:r>
              <a:rPr lang="es-ES" sz="600" spc="20">
                <a:solidFill>
                  <a:srgbClr val="000000"/>
                </a:solidFill>
                <a:latin typeface="Bookman Old Style" pitchFamily="1" panose="02020603050405020304"/>
              </a:rPr>
              <a:t>nantes en agua mediante ozonacio´n fotocata-lítica solar </a:t>
            </a:r>
          </a:p>
        </p:txBody>
      </p:sp>
      <p:sp>
        <p:nvSpPr>
          <p:cNvPr id="25" name=""/>
          <p:cNvSpPr/>
          <p:nvPr>
            <p:ph type="body" idx="10"/>
          </p:nvPr>
        </p:nvSpPr>
        <p:spPr>
          <a:xfrm>
            <a:off x="2767330" y="5586095"/>
            <a:ext cx="1892935" cy="358140"/>
          </a:xfrm>
          <a:prstGeom prst="rect">
            <a:avLst/>
          </a:prstGeom>
          <a:noFill/>
          <a:ln w="0" cmpd="sng">
            <a:noFill/>
            <a:prstDash val="solid"/>
          </a:ln>
        </p:spPr>
        <p:txBody>
          <a:bodyPr vert="horz" lIns="0" tIns="1270" rIns="0" bIns="0" anchor="t"/>
          <a:lstStyle/>
          <a:p>
            <a:pPr marL="0" marR="0" indent="0" algn="just">
              <a:lnSpc>
                <a:spcPts val="700"/>
              </a:lnSpc>
              <a:spcAft>
                <a:spcPts val="25"/>
              </a:spcAft>
            </a:pPr>
            <a:r>
              <a:rPr lang="es-ES" sz="600" spc="0">
                <a:solidFill>
                  <a:srgbClr val="000000"/>
                </a:solidFill>
                <a:latin typeface="Bookman Old Style" pitchFamily="1" panose="02020603050405020304"/>
              </a:rPr>
              <a:t>Estudio comparativo temporal, del año de má-</a:t>
            </a:r>
            <a:r>
              <a:rPr lang="es-ES" sz="600" spc="0">
                <a:solidFill>
                  <a:srgbClr val="000000"/>
                </a:solidFill>
                <a:latin typeface="Bookman Old Style" pitchFamily="1" panose="02020603050405020304"/>
              </a:rPr>
              <a:t>xima y mínima biodiversidad de aves en el em-</a:t>
            </a:r>
            <a:r>
              <a:rPr lang="es-ES" sz="600" spc="0">
                <a:solidFill>
                  <a:srgbClr val="000000"/>
                </a:solidFill>
                <a:latin typeface="Bookman Old Style" pitchFamily="1" panose="02020603050405020304"/>
              </a:rPr>
              <a:t>balse de arrocampo de la central nuclear de Al-maraz (Cáceres) </a:t>
            </a:r>
          </a:p>
        </p:txBody>
      </p:sp>
      <p:sp>
        <p:nvSpPr>
          <p:cNvPr id="26" name=""/>
          <p:cNvSpPr/>
          <p:nvPr>
            <p:ph type="body" idx="10"/>
          </p:nvPr>
        </p:nvSpPr>
        <p:spPr>
          <a:xfrm>
            <a:off x="2767330" y="5962650"/>
            <a:ext cx="1889760" cy="279400"/>
          </a:xfrm>
          <a:prstGeom prst="rect">
            <a:avLst/>
          </a:prstGeom>
          <a:noFill/>
          <a:ln w="0" cmpd="sng">
            <a:noFill/>
            <a:prstDash val="solid"/>
          </a:ln>
        </p:spPr>
        <p:txBody>
          <a:bodyPr vert="horz" lIns="0" tIns="0" rIns="0" bIns="0" anchor="t"/>
          <a:lstStyle/>
          <a:p>
            <a:pPr marL="0" marR="0" indent="0" algn="just">
              <a:lnSpc>
                <a:spcPts val="700"/>
              </a:lnSpc>
              <a:spcAft>
                <a:spcPts val="35"/>
              </a:spcAft>
            </a:pPr>
            <a:r>
              <a:rPr lang="es-ES" sz="600" spc="10">
                <a:solidFill>
                  <a:srgbClr val="000000"/>
                </a:solidFill>
                <a:latin typeface="Bookman Old Style" pitchFamily="1" panose="02020603050405020304"/>
              </a:rPr>
              <a:t>Valorizacio´n de residuos de la industria del cor-</a:t>
            </a:r>
            <a:r>
              <a:rPr lang="es-ES" sz="600" spc="10">
                <a:solidFill>
                  <a:srgbClr val="000000"/>
                </a:solidFill>
                <a:latin typeface="Bookman Old Style" pitchFamily="1" panose="02020603050405020304"/>
              </a:rPr>
              <a:t>cho. Adsorcio´n de contaminantes en fase acuo-</a:t>
            </a:r>
            <a:r>
              <a:rPr lang="es-ES" sz="600" spc="10">
                <a:solidFill>
                  <a:srgbClr val="000000"/>
                </a:solidFill>
                <a:latin typeface="Bookman Old Style" pitchFamily="1" panose="02020603050405020304"/>
              </a:rPr>
              <a:t>sa y CO</a:t>
            </a:r>
            <a:r>
              <a:rPr lang="es-ES" sz="500" spc="10">
                <a:solidFill>
                  <a:srgbClr val="000000"/>
                </a:solidFill>
                <a:latin typeface="Arial" pitchFamily="2" panose="02020603050405020304"/>
              </a:rPr>
              <a:t>2 </a:t>
            </a:r>
          </a:p>
        </p:txBody>
      </p:sp>
      <p:sp>
        <p:nvSpPr>
          <p:cNvPr id="27" name=""/>
          <p:cNvSpPr/>
          <p:nvPr>
            <p:ph type="body" idx="10"/>
          </p:nvPr>
        </p:nvSpPr>
        <p:spPr>
          <a:xfrm>
            <a:off x="2770505" y="6256020"/>
            <a:ext cx="188658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Mejora de la calidad de uvas y vinos en Extre-</a:t>
            </a:r>
            <a:r>
              <a:rPr lang="es-ES" sz="600" spc="0">
                <a:solidFill>
                  <a:srgbClr val="000000"/>
                </a:solidFill>
                <a:latin typeface="Bookman Old Style" pitchFamily="1" panose="02020603050405020304"/>
              </a:rPr>
              <a:t>madura mediante te´cnicas vitícolas </a:t>
            </a:r>
          </a:p>
        </p:txBody>
      </p:sp>
      <p:sp>
        <p:nvSpPr>
          <p:cNvPr id="28" name=""/>
          <p:cNvSpPr/>
          <p:nvPr>
            <p:ph type="body" idx="10"/>
          </p:nvPr>
        </p:nvSpPr>
        <p:spPr>
          <a:xfrm>
            <a:off x="2770505" y="6634480"/>
            <a:ext cx="1896110" cy="280035"/>
          </a:xfrm>
          <a:prstGeom prst="rect">
            <a:avLst/>
          </a:prstGeom>
          <a:noFill/>
          <a:ln w="0" cmpd="sng">
            <a:noFill/>
            <a:prstDash val="solid"/>
          </a:ln>
        </p:spPr>
        <p:txBody>
          <a:bodyPr vert="horz" lIns="0" tIns="0" rIns="0" bIns="0" anchor="t"/>
          <a:lstStyle/>
          <a:p>
            <a:pPr marL="0" marR="0" indent="0" algn="just">
              <a:lnSpc>
                <a:spcPts val="700"/>
              </a:lnSpc>
              <a:spcAft>
                <a:spcPts val="105"/>
              </a:spcAft>
            </a:pPr>
            <a:r>
              <a:rPr lang="es-ES" sz="600" spc="0">
                <a:solidFill>
                  <a:srgbClr val="000000"/>
                </a:solidFill>
                <a:latin typeface="Bookman Old Style" pitchFamily="1" panose="02020603050405020304"/>
              </a:rPr>
              <a:t>Modificaciones de la pared celular durante el proceso de abscisio´n del fruto maduro en </a:t>
            </a:r>
            <a:r>
              <a:rPr lang="es-ES" sz="550" spc="0">
                <a:solidFill>
                  <a:srgbClr val="000000"/>
                </a:solidFill>
                <a:latin typeface="Arial" pitchFamily="2" panose="02020603050405020304"/>
              </a:rPr>
              <a:t>olea europaea </a:t>
            </a:r>
            <a:r>
              <a:rPr lang="es-ES" sz="600" spc="0">
                <a:solidFill>
                  <a:srgbClr val="000000"/>
                </a:solidFill>
                <a:latin typeface="Bookman Old Style" pitchFamily="1" panose="02020603050405020304"/>
              </a:rPr>
              <a:t>l </a:t>
            </a:r>
          </a:p>
        </p:txBody>
      </p:sp>
      <p:sp>
        <p:nvSpPr>
          <p:cNvPr id="29" name=""/>
          <p:cNvSpPr/>
          <p:nvPr>
            <p:ph type="body" idx="10"/>
          </p:nvPr>
        </p:nvSpPr>
        <p:spPr>
          <a:xfrm>
            <a:off x="2770505" y="6926580"/>
            <a:ext cx="1892935"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Algunas soluciones cartográficas aplicadas a la física solar </a:t>
            </a:r>
          </a:p>
        </p:txBody>
      </p:sp>
      <p:sp>
        <p:nvSpPr>
          <p:cNvPr id="30" name=""/>
          <p:cNvSpPr/>
          <p:nvPr>
            <p:ph type="body" idx="10"/>
          </p:nvPr>
        </p:nvSpPr>
        <p:spPr>
          <a:xfrm>
            <a:off x="2770505" y="7127875"/>
            <a:ext cx="1889760" cy="17653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Análisis de la fiabilidad y del mantenimiento de sistemas en deterioro. </a:t>
            </a:r>
          </a:p>
        </p:txBody>
      </p:sp>
      <p:sp>
        <p:nvSpPr>
          <p:cNvPr id="31" name=""/>
          <p:cNvSpPr/>
          <p:nvPr>
            <p:ph type="body" idx="10"/>
          </p:nvPr>
        </p:nvSpPr>
        <p:spPr>
          <a:xfrm>
            <a:off x="2770505" y="7421245"/>
            <a:ext cx="1889760"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5">
                <a:solidFill>
                  <a:srgbClr val="000000"/>
                </a:solidFill>
                <a:latin typeface="Bookman Old Style" pitchFamily="1" panose="02020603050405020304"/>
              </a:rPr>
              <a:t>Oxidacio´n fotocatalítica de herbicidas en agua mediante radiacio´n de baja energía. Aplicacio´n de catalizadores, ozono y promotores peroxídi-cos </a:t>
            </a:r>
          </a:p>
        </p:txBody>
      </p:sp>
      <p:sp>
        <p:nvSpPr>
          <p:cNvPr id="32" name=""/>
          <p:cNvSpPr/>
          <p:nvPr>
            <p:ph type="body" idx="10"/>
          </p:nvPr>
        </p:nvSpPr>
        <p:spPr>
          <a:xfrm>
            <a:off x="2770505" y="7798435"/>
            <a:ext cx="1889760" cy="17907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Propuesta metodolo´gica para la gestio´n de áreas protegidas en el ecuador </a:t>
            </a:r>
          </a:p>
        </p:txBody>
      </p:sp>
      <p:sp>
        <p:nvSpPr>
          <p:cNvPr id="33" name=""/>
          <p:cNvSpPr/>
          <p:nvPr>
            <p:ph type="body" idx="10"/>
          </p:nvPr>
        </p:nvSpPr>
        <p:spPr>
          <a:xfrm>
            <a:off x="2770505" y="8180070"/>
            <a:ext cx="1886585" cy="1758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Estudio etnobotánico en comunidades kichwas amazo´nicas de pastaza, ecuador </a:t>
            </a:r>
          </a:p>
        </p:txBody>
      </p:sp>
      <p:sp>
        <p:nvSpPr>
          <p:cNvPr id="34" name=""/>
          <p:cNvSpPr/>
          <p:nvPr>
            <p:ph type="body" idx="10"/>
          </p:nvPr>
        </p:nvSpPr>
        <p:spPr>
          <a:xfrm>
            <a:off x="2767330" y="8380730"/>
            <a:ext cx="1889760" cy="4413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Composicio´n bioactiva de materiales lignoce-lulo´sicos: determinacio´n de compuestos feno´li-cos y elagitaninos con propiedades antioxidan-</a:t>
            </a:r>
            <a:r>
              <a:rPr lang="es-ES" sz="600" spc="0">
                <a:solidFill>
                  <a:srgbClr val="000000"/>
                </a:solidFill>
                <a:latin typeface="Bookman Old Style" pitchFamily="1" panose="02020603050405020304"/>
              </a:rPr>
              <a:t>tes y anticancerígenas mediante te´cnicas analí-</a:t>
            </a:r>
            <a:r>
              <a:rPr lang="es-ES" sz="600" spc="0">
                <a:solidFill>
                  <a:srgbClr val="000000"/>
                </a:solidFill>
                <a:latin typeface="Bookman Old Style" pitchFamily="1" panose="02020603050405020304"/>
              </a:rPr>
              <a:t>ticas diversas </a:t>
            </a:r>
          </a:p>
        </p:txBody>
      </p:sp>
      <p:sp>
        <p:nvSpPr>
          <p:cNvPr id="35" name=""/>
          <p:cNvSpPr/>
          <p:nvPr>
            <p:ph type="body" idx="10"/>
          </p:nvPr>
        </p:nvSpPr>
        <p:spPr>
          <a:xfrm>
            <a:off x="2770505" y="8849995"/>
            <a:ext cx="1889760" cy="26479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10">
                <a:solidFill>
                  <a:srgbClr val="000000"/>
                </a:solidFill>
                <a:latin typeface="Bookman Old Style" pitchFamily="1" panose="02020603050405020304"/>
              </a:rPr>
              <a:t>Síntesis y agregacio´n molecular de nuevos an-fífilos y bola-anfígilos derivados de aminopoli-oles. </a:t>
            </a:r>
          </a:p>
        </p:txBody>
      </p:sp>
      <p:sp>
        <p:nvSpPr>
          <p:cNvPr id="36" name=""/>
          <p:cNvSpPr/>
          <p:nvPr>
            <p:ph type="body" idx="10"/>
          </p:nvPr>
        </p:nvSpPr>
        <p:spPr>
          <a:xfrm>
            <a:off x="5410200" y="1181735"/>
            <a:ext cx="1075690" cy="175260"/>
          </a:xfrm>
          <a:prstGeom prst="rect">
            <a:avLst/>
          </a:prstGeom>
          <a:noFill/>
          <a:ln w="0" cmpd="sng">
            <a:noFill/>
            <a:prstDash val="solid"/>
          </a:ln>
        </p:spPr>
        <p:txBody>
          <a:bodyPr vert="horz" lIns="0" tIns="635" rIns="0" bIns="0" anchor="t"/>
          <a:lstStyle/>
          <a:p>
            <a:pPr marL="0" marR="0" indent="0" algn="l">
              <a:lnSpc>
                <a:spcPts val="700"/>
              </a:lnSpc>
              <a:spcAft>
                <a:spcPts val="0"/>
              </a:spcAft>
            </a:pPr>
            <a:r>
              <a:rPr lang="es-ES" sz="600" spc="0">
                <a:solidFill>
                  <a:srgbClr val="000000"/>
                </a:solidFill>
                <a:latin typeface="Bookman Old Style" pitchFamily="1" panose="02020603050405020304"/>
              </a:rPr>
              <a:t>Palacios Albarrán, Juan Carlos; Ávalos González, </a:t>
            </a:r>
          </a:p>
        </p:txBody>
      </p:sp>
      <p:sp>
        <p:nvSpPr>
          <p:cNvPr id="37" name=""/>
          <p:cNvSpPr/>
          <p:nvPr>
            <p:ph type="body" idx="10"/>
          </p:nvPr>
        </p:nvSpPr>
        <p:spPr>
          <a:xfrm>
            <a:off x="5347335" y="1358265"/>
            <a:ext cx="39687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85">
                <a:solidFill>
                  <a:srgbClr val="000000"/>
                </a:solidFill>
                <a:latin typeface="Bookman Old Style" pitchFamily="1" panose="02020603050405020304"/>
              </a:rPr>
              <a:t>Martín </a:t>
            </a:r>
          </a:p>
        </p:txBody>
      </p:sp>
      <p:sp>
        <p:nvSpPr>
          <p:cNvPr id="38" name=""/>
          <p:cNvSpPr/>
          <p:nvPr>
            <p:ph type="body" idx="10"/>
          </p:nvPr>
        </p:nvSpPr>
        <p:spPr>
          <a:xfrm>
            <a:off x="5410200" y="1473835"/>
            <a:ext cx="1075690" cy="2673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Cuerda Correa, Eduardo Manuel; Domínguez Var-</a:t>
            </a:r>
            <a:r>
              <a:rPr lang="es-ES" sz="600" spc="0">
                <a:solidFill>
                  <a:srgbClr val="000000"/>
                </a:solidFill>
                <a:latin typeface="Bookman Old Style" pitchFamily="1" panose="02020603050405020304"/>
              </a:rPr>
              <a:t>gas, Joaquín Ramo´n </a:t>
            </a:r>
          </a:p>
        </p:txBody>
      </p:sp>
      <p:sp>
        <p:nvSpPr>
          <p:cNvPr id="39" name=""/>
          <p:cNvSpPr/>
          <p:nvPr>
            <p:ph type="body" idx="10"/>
          </p:nvPr>
        </p:nvSpPr>
        <p:spPr>
          <a:xfrm>
            <a:off x="5410200" y="1764030"/>
            <a:ext cx="1078865" cy="26416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l" pos="411480"/>
                <a:tab algn="r" pos="1051560"/>
              </a:tabLst>
            </a:pPr>
            <a:r>
              <a:rPr lang="es-ES" sz="600" spc="0">
                <a:solidFill>
                  <a:srgbClr val="000000"/>
                </a:solidFill>
                <a:latin typeface="Bookman Old Style" pitchFamily="1" panose="02020603050405020304"/>
              </a:rPr>
              <a:t>Martín </a:t>
            </a:r>
            <a:r>
              <a:rPr lang="es-ES" sz="600" spc="0">
                <a:solidFill>
                  <a:srgbClr val="000000"/>
                </a:solidFill>
                <a:latin typeface="Bookman Old Style" pitchFamily="1" panose="02020603050405020304"/>
              </a:rPr>
              <a:t>Gallardo, </a:t>
            </a:r>
            <a:r>
              <a:rPr lang="es-ES" sz="600" spc="0">
                <a:solidFill>
                  <a:srgbClr val="000000"/>
                </a:solidFill>
                <a:latin typeface="Bookman Old Style" pitchFamily="1" panose="02020603050405020304"/>
              </a:rPr>
              <a:t>Jo-</a:t>
            </a:r>
            <a:r>
              <a:rPr lang="es-ES" sz="100">
                <a:solidFill>
                  <a:srgbClr val="000000"/>
                </a:solidFill>
                <a:latin typeface="Arial" pitchFamily="2" panose="02020603050405020304"/>
              </a:rPr>
              <a:t> </a:t>
            </a:r>
          </a:p>
          <a:p>
            <a:pPr marL="0" marR="0" indent="0" algn="l">
              <a:lnSpc>
                <a:spcPts val="700"/>
              </a:lnSpc>
              <a:spcBef>
                <a:spcPts val="0"/>
              </a:spcBef>
              <a:spcAft>
                <a:spcPts val="0"/>
              </a:spcAft>
            </a:pPr>
            <a:r>
              <a:rPr lang="es-ES" sz="600" spc="0">
                <a:solidFill>
                  <a:srgbClr val="000000"/>
                </a:solidFill>
                <a:latin typeface="Bookman Old Style" pitchFamily="1" panose="02020603050405020304"/>
              </a:rPr>
              <a:t>se´; Beltrán de Heredia Alonso, Jesús Jose´ </a:t>
            </a:r>
          </a:p>
        </p:txBody>
      </p:sp>
      <p:sp>
        <p:nvSpPr>
          <p:cNvPr id="40" name=""/>
          <p:cNvSpPr/>
          <p:nvPr>
            <p:ph type="body" idx="10"/>
          </p:nvPr>
        </p:nvSpPr>
        <p:spPr>
          <a:xfrm>
            <a:off x="5410200" y="205613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Escudero García, Jose´ Carlos; Palazo´n Ferrando, JoséAntonio </a:t>
            </a:r>
          </a:p>
        </p:txBody>
      </p:sp>
      <p:sp>
        <p:nvSpPr>
          <p:cNvPr id="41" name=""/>
          <p:cNvSpPr/>
          <p:nvPr>
            <p:ph type="body" idx="10"/>
          </p:nvPr>
        </p:nvSpPr>
        <p:spPr>
          <a:xfrm>
            <a:off x="5410200" y="2434590"/>
            <a:ext cx="1082040"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30">
                <a:solidFill>
                  <a:srgbClr val="000000"/>
                </a:solidFill>
                <a:latin typeface="Bookman Old Style" pitchFamily="1" panose="02020603050405020304"/>
              </a:rPr>
              <a:t>Cereceda Balic, Francis-</a:t>
            </a:r>
            <a:r>
              <a:rPr lang="es-ES" sz="600" spc="30">
                <a:solidFill>
                  <a:srgbClr val="000000"/>
                </a:solidFill>
                <a:latin typeface="Bookman Old Style" pitchFamily="1" panose="02020603050405020304"/>
              </a:rPr>
              <a:t>co Javier; MiróRodríguez, Conrado Leandro; Pinilla Gil, Eduardo Consuelo </a:t>
            </a:r>
          </a:p>
        </p:txBody>
      </p:sp>
      <p:sp>
        <p:nvSpPr>
          <p:cNvPr id="42" name=""/>
          <p:cNvSpPr/>
          <p:nvPr>
            <p:ph type="body" idx="10"/>
          </p:nvPr>
        </p:nvSpPr>
        <p:spPr>
          <a:xfrm>
            <a:off x="5410200" y="2903855"/>
            <a:ext cx="107315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Rivas Toledo, Francisco Javier; Hidalgo García, Antonio </a:t>
            </a:r>
          </a:p>
        </p:txBody>
      </p:sp>
      <p:sp>
        <p:nvSpPr>
          <p:cNvPr id="43" name=""/>
          <p:cNvSpPr/>
          <p:nvPr>
            <p:ph type="body" idx="10"/>
          </p:nvPr>
        </p:nvSpPr>
        <p:spPr>
          <a:xfrm>
            <a:off x="5410200" y="3369945"/>
            <a:ext cx="1078865" cy="3562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Fernández Pozo, Luis Francisco; Loures, Luis Carlos; Cabezas Fernán-</a:t>
            </a:r>
            <a:r>
              <a:rPr lang="es-ES" sz="600" spc="0">
                <a:solidFill>
                  <a:srgbClr val="000000"/>
                </a:solidFill>
                <a:latin typeface="Bookman Old Style" pitchFamily="1" panose="02020603050405020304"/>
              </a:rPr>
              <a:t>dez, Jose´ </a:t>
            </a:r>
          </a:p>
        </p:txBody>
      </p:sp>
      <p:sp>
        <p:nvSpPr>
          <p:cNvPr id="44" name=""/>
          <p:cNvSpPr/>
          <p:nvPr>
            <p:ph type="body" idx="10"/>
          </p:nvPr>
        </p:nvSpPr>
        <p:spPr>
          <a:xfrm>
            <a:off x="5410200" y="3750945"/>
            <a:ext cx="1075690" cy="2673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Palacios Albarrán, Juan Carlos; Babiano Caballero, Reyes </a:t>
            </a:r>
          </a:p>
        </p:txBody>
      </p:sp>
      <p:sp>
        <p:nvSpPr>
          <p:cNvPr id="45" name=""/>
          <p:cNvSpPr/>
          <p:nvPr>
            <p:ph type="body" idx="10"/>
          </p:nvPr>
        </p:nvSpPr>
        <p:spPr>
          <a:xfrm>
            <a:off x="5410200" y="4040505"/>
            <a:ext cx="94170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Serrano Pe´rez, Antonio </a:t>
            </a:r>
          </a:p>
        </p:txBody>
      </p:sp>
      <p:sp>
        <p:nvSpPr>
          <p:cNvPr id="46" name=""/>
          <p:cNvSpPr/>
          <p:nvPr>
            <p:ph type="body" idx="10"/>
          </p:nvPr>
        </p:nvSpPr>
        <p:spPr>
          <a:xfrm>
            <a:off x="5403850" y="4244975"/>
            <a:ext cx="107950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Serrano Blázquez, Jose´ Antonio; Román Galán, Emilio; Gil ´Alvarez, M. Victoria </a:t>
            </a:r>
          </a:p>
        </p:txBody>
      </p:sp>
      <p:sp>
        <p:nvSpPr>
          <p:cNvPr id="47" name=""/>
          <p:cNvSpPr/>
          <p:nvPr>
            <p:ph type="body" idx="10"/>
          </p:nvPr>
        </p:nvSpPr>
        <p:spPr>
          <a:xfrm>
            <a:off x="5403850" y="4622165"/>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Vega Reyes, Francisco; GarzóPuertos, Vicente </a:t>
            </a:r>
          </a:p>
        </p:txBody>
      </p:sp>
      <p:sp>
        <p:nvSpPr>
          <p:cNvPr id="48" name=""/>
          <p:cNvSpPr/>
          <p:nvPr>
            <p:ph type="body" idx="10"/>
          </p:nvPr>
        </p:nvSpPr>
        <p:spPr>
          <a:xfrm>
            <a:off x="5407025" y="4826635"/>
            <a:ext cx="1078865"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Go´mez Zubeldia, María ´Angeles; Garrido ´Alvarez, María; Rodríguez Morati-nos, Ana Beatriz </a:t>
            </a:r>
          </a:p>
        </p:txBody>
      </p:sp>
      <p:sp>
        <p:nvSpPr>
          <p:cNvPr id="49" name=""/>
          <p:cNvSpPr/>
          <p:nvPr>
            <p:ph type="body" idx="10"/>
          </p:nvPr>
        </p:nvSpPr>
        <p:spPr>
          <a:xfrm>
            <a:off x="5410200" y="5204460"/>
            <a:ext cx="1075690" cy="1790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Rodríguez Franco, Eva María; Rey Barroso, Ana </a:t>
            </a:r>
          </a:p>
        </p:txBody>
      </p:sp>
      <p:sp>
        <p:nvSpPr>
          <p:cNvPr id="50" name=""/>
          <p:cNvSpPr/>
          <p:nvPr>
            <p:ph type="body" idx="10"/>
          </p:nvPr>
        </p:nvSpPr>
        <p:spPr>
          <a:xfrm>
            <a:off x="5410200" y="5586095"/>
            <a:ext cx="1073150"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Escudero García, Jose´ Carlos </a:t>
            </a:r>
          </a:p>
        </p:txBody>
      </p:sp>
      <p:sp>
        <p:nvSpPr>
          <p:cNvPr id="51" name=""/>
          <p:cNvSpPr/>
          <p:nvPr>
            <p:ph type="body" idx="10"/>
          </p:nvPr>
        </p:nvSpPr>
        <p:spPr>
          <a:xfrm>
            <a:off x="5410200" y="5963920"/>
            <a:ext cx="107315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Dur´an Valle, Carlos Javier </a:t>
            </a:r>
          </a:p>
        </p:txBody>
      </p:sp>
      <p:sp>
        <p:nvSpPr>
          <p:cNvPr id="52" name=""/>
          <p:cNvSpPr/>
          <p:nvPr>
            <p:ph type="body" idx="10"/>
          </p:nvPr>
        </p:nvSpPr>
        <p:spPr>
          <a:xfrm>
            <a:off x="5410200" y="6256655"/>
            <a:ext cx="1075690" cy="353060"/>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Heredia Mira, Francisco Jose´; Valde´s Sánchez, Ma-</a:t>
            </a:r>
            <a:r>
              <a:rPr lang="es-ES" sz="600" spc="0">
                <a:solidFill>
                  <a:srgbClr val="000000"/>
                </a:solidFill>
                <a:latin typeface="Bookman Old Style" pitchFamily="1" panose="02020603050405020304"/>
              </a:rPr>
              <a:t>ría Esperanza; Vilanova de La Torre, Mar </a:t>
            </a:r>
          </a:p>
        </p:txBody>
      </p:sp>
      <p:sp>
        <p:nvSpPr>
          <p:cNvPr id="53" name=""/>
          <p:cNvSpPr/>
          <p:nvPr>
            <p:ph type="body" idx="10"/>
          </p:nvPr>
        </p:nvSpPr>
        <p:spPr>
          <a:xfrm>
            <a:off x="5410200" y="6633845"/>
            <a:ext cx="107569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Go´mez Jime´nez, María Carmen </a:t>
            </a:r>
          </a:p>
        </p:txBody>
      </p:sp>
      <p:sp>
        <p:nvSpPr>
          <p:cNvPr id="54" name=""/>
          <p:cNvSpPr/>
          <p:nvPr>
            <p:ph type="body" idx="10"/>
          </p:nvPr>
        </p:nvSpPr>
        <p:spPr>
          <a:xfrm>
            <a:off x="5407025" y="6927215"/>
            <a:ext cx="1076325" cy="1758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Vaquero Martínez, Jose´ Manuel </a:t>
            </a:r>
          </a:p>
        </p:txBody>
      </p:sp>
      <p:sp>
        <p:nvSpPr>
          <p:cNvPr id="55" name=""/>
          <p:cNvSpPr/>
          <p:nvPr>
            <p:ph type="body" idx="10"/>
          </p:nvPr>
        </p:nvSpPr>
        <p:spPr>
          <a:xfrm>
            <a:off x="5410200" y="7127875"/>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Torres Castro, María In-</a:t>
            </a:r>
            <a:r>
              <a:rPr lang="es-ES" sz="600" spc="0">
                <a:solidFill>
                  <a:srgbClr val="000000"/>
                </a:solidFill>
                <a:latin typeface="Bookman Old Style" pitchFamily="1" panose="02020603050405020304"/>
              </a:rPr>
              <a:t>maculada; Pe´rez Sánchez, Carlos Javier </a:t>
            </a:r>
          </a:p>
        </p:txBody>
      </p:sp>
      <p:sp>
        <p:nvSpPr>
          <p:cNvPr id="56" name=""/>
          <p:cNvSpPr/>
          <p:nvPr>
            <p:ph type="body" idx="10"/>
          </p:nvPr>
        </p:nvSpPr>
        <p:spPr>
          <a:xfrm>
            <a:off x="5410200" y="7420610"/>
            <a:ext cx="1073150" cy="26479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Gimeno Gamero, Olga; Pe´-rez Bote, JoséLuis; Rivas Toledo, Francisco Javier </a:t>
            </a:r>
          </a:p>
        </p:txBody>
      </p:sp>
      <p:sp>
        <p:nvSpPr>
          <p:cNvPr id="57" name=""/>
          <p:cNvSpPr/>
          <p:nvPr>
            <p:ph type="body" idx="10"/>
          </p:nvPr>
        </p:nvSpPr>
        <p:spPr>
          <a:xfrm>
            <a:off x="5410200" y="7799070"/>
            <a:ext cx="1078865" cy="352425"/>
          </a:xfrm>
          <a:prstGeom prst="rect">
            <a:avLst/>
          </a:prstGeom>
          <a:noFill/>
          <a:ln w="0" cmpd="sng">
            <a:noFill/>
            <a:prstDash val="solid"/>
          </a:ln>
        </p:spPr>
        <p:txBody>
          <a:bodyPr vert="horz" lIns="0" tIns="0" rIns="0" bIns="0" anchor="t"/>
          <a:lstStyle/>
          <a:p>
            <a:pPr marL="0" marR="0" indent="0" algn="just">
              <a:lnSpc>
                <a:spcPts val="700"/>
              </a:lnSpc>
              <a:spcAft>
                <a:spcPts val="0"/>
              </a:spcAft>
            </a:pPr>
            <a:r>
              <a:rPr lang="es-ES" sz="600" spc="0">
                <a:solidFill>
                  <a:srgbClr val="000000"/>
                </a:solidFill>
                <a:latin typeface="Bookman Old Style" pitchFamily="1" panose="02020603050405020304"/>
              </a:rPr>
              <a:t>Fernández Pozo, Luis Francisco; Loures , Luis Carlos; Cabezas Fernán-</a:t>
            </a:r>
            <a:r>
              <a:rPr lang="es-ES" sz="600" spc="0">
                <a:solidFill>
                  <a:srgbClr val="000000"/>
                </a:solidFill>
                <a:latin typeface="Bookman Old Style" pitchFamily="1" panose="02020603050405020304"/>
              </a:rPr>
              <a:t>dez, Jose´ </a:t>
            </a:r>
          </a:p>
        </p:txBody>
      </p:sp>
      <p:sp>
        <p:nvSpPr>
          <p:cNvPr id="58" name=""/>
          <p:cNvSpPr/>
          <p:nvPr>
            <p:ph type="body" idx="10"/>
          </p:nvPr>
        </p:nvSpPr>
        <p:spPr>
          <a:xfrm>
            <a:off x="5410200" y="8179435"/>
            <a:ext cx="1073150" cy="1765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Blanco Salas, Jose´; Ruiz Te´llez, Trinidad </a:t>
            </a:r>
          </a:p>
        </p:txBody>
      </p:sp>
      <p:sp>
        <p:nvSpPr>
          <p:cNvPr id="59" name=""/>
          <p:cNvSpPr/>
          <p:nvPr>
            <p:ph type="body" idx="10"/>
          </p:nvPr>
        </p:nvSpPr>
        <p:spPr>
          <a:xfrm>
            <a:off x="5410200" y="8381365"/>
            <a:ext cx="1073150" cy="26670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1051560"/>
              </a:tabLst>
            </a:pPr>
            <a:r>
              <a:rPr lang="es-ES" sz="600" spc="0">
                <a:solidFill>
                  <a:srgbClr val="000000"/>
                </a:solidFill>
                <a:latin typeface="Bookman Old Style" pitchFamily="1" panose="02020603050405020304"/>
              </a:rPr>
              <a:t>Guiberteau </a:t>
            </a:r>
            <a:r>
              <a:rPr lang="es-ES" sz="600" spc="0">
                <a:solidFill>
                  <a:srgbClr val="000000"/>
                </a:solidFill>
                <a:latin typeface="Bookman Old Style" pitchFamily="1" panose="02020603050405020304"/>
              </a:rPr>
              <a:t>Cabanillas, </a:t>
            </a:r>
          </a:p>
          <a:p>
            <a:pPr marL="0" marR="0" indent="0" algn="l">
              <a:lnSpc>
                <a:spcPts val="700"/>
              </a:lnSpc>
              <a:spcBef>
                <a:spcPts val="0"/>
              </a:spcBef>
              <a:spcAft>
                <a:spcPts val="0"/>
              </a:spcAft>
            </a:pPr>
            <a:r>
              <a:rPr lang="es-ES" sz="600" spc="0">
                <a:solidFill>
                  <a:srgbClr val="000000"/>
                </a:solidFill>
                <a:latin typeface="Bookman Old Style" pitchFamily="1" panose="02020603050405020304"/>
              </a:rPr>
              <a:t>Agustina; Martínez Cañas, Manuel Alejandro </a:t>
            </a:r>
          </a:p>
        </p:txBody>
      </p:sp>
      <p:sp>
        <p:nvSpPr>
          <p:cNvPr id="60" name=""/>
          <p:cNvSpPr/>
          <p:nvPr>
            <p:ph type="body" idx="10"/>
          </p:nvPr>
        </p:nvSpPr>
        <p:spPr>
          <a:xfrm>
            <a:off x="5410200" y="8850630"/>
            <a:ext cx="1075690" cy="26416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20">
                <a:solidFill>
                  <a:srgbClr val="000000"/>
                </a:solidFill>
                <a:latin typeface="Bookman Old Style" pitchFamily="1" panose="02020603050405020304"/>
              </a:rPr>
              <a:t>Palacios Albarrán, Juan Carlos; Cintas Moreno, Pe-</a:t>
            </a:r>
            <a:r>
              <a:rPr lang="es-ES" sz="600" spc="20">
                <a:solidFill>
                  <a:srgbClr val="000000"/>
                </a:solidFill>
                <a:latin typeface="Bookman Old Style" pitchFamily="1" panose="02020603050405020304"/>
              </a:rPr>
              <a:t>dro </a:t>
            </a:r>
          </a:p>
        </p:txBody>
      </p:sp>
      <p:sp>
        <p:nvSpPr>
          <p:cNvPr id="61" name=""/>
          <p:cNvSpPr/>
          <p:nvPr>
            <p:ph type="body" idx="10"/>
          </p:nvPr>
        </p:nvSpPr>
        <p:spPr>
          <a:xfrm>
            <a:off x="1134110" y="9122410"/>
            <a:ext cx="5425440" cy="116205"/>
          </a:xfrm>
          <a:prstGeom prst="rect">
            <a:avLst/>
          </a:prstGeom>
          <a:noFill/>
          <a:ln w="0" cmpd="sng">
            <a:noFill/>
            <a:prstDash val="solid"/>
          </a:ln>
        </p:spPr>
        <p:txBody>
          <a:bodyPr vert="horz" lIns="0" tIns="0" rIns="0" bIns="0" anchor="t"/>
          <a:lstStyle/>
          <a:p>
            <a:pPr marL="0" marR="22860" indent="0" algn="r">
              <a:lnSpc>
                <a:spcPts val="800"/>
              </a:lnSpc>
              <a:spcAft>
                <a:spcPts val="0"/>
              </a:spcAft>
            </a:pPr>
            <a:r>
              <a:rPr lang="es-ES" sz="750" i="1" spc="5">
                <a:solidFill>
                  <a:srgbClr val="000000"/>
                </a:solidFill>
                <a:latin typeface="Bookman Old Style" pitchFamily="1" panose="02020603050405020304"/>
              </a:rPr>
              <a:t>continúa en la página siguiente </a:t>
            </a:r>
          </a:p>
        </p:txBody>
      </p:sp>
      <p:sp>
        <p:nvSpPr>
          <p:cNvPr id="62" name=""/>
          <p:cNvSpPr/>
          <p:nvPr>
            <p:ph type="body" idx="10"/>
          </p:nvPr>
        </p:nvSpPr>
        <p:spPr>
          <a:xfrm>
            <a:off x="1103630" y="9790430"/>
            <a:ext cx="1898650" cy="171450"/>
          </a:xfrm>
          <a:prstGeom prst="rect">
            <a:avLst/>
          </a:prstGeom>
          <a:noFill/>
          <a:ln w="0" cmpd="sng">
            <a:noFill/>
            <a:prstDash val="solid"/>
          </a:ln>
        </p:spPr>
        <p:txBody>
          <a:bodyPr vert="horz" lIns="0" tIns="0" rIns="0" bIns="0" anchor="t"/>
          <a:lstStyle/>
          <a:p>
            <a:pPr marL="0" marR="0" indent="0" algn="l">
              <a:lnSpc>
                <a:spcPts val="1300"/>
              </a:lnSpc>
              <a:spcAft>
                <a:spcPts val="0"/>
              </a:spcAft>
            </a:pPr>
            <a:r>
              <a:rPr lang="es-ES" sz="1150" spc="-15">
                <a:solidFill>
                  <a:srgbClr val="000000"/>
                </a:solidFill>
                <a:latin typeface="Bookman Old Style" pitchFamily="1" panose="02020603050405020304"/>
              </a:rPr>
              <a:t>50 Aniversario 1968–2019 </a:t>
            </a:r>
          </a:p>
        </p:txBody>
      </p:sp>
      <p:sp>
        <p:nvSpPr>
          <p:cNvPr id="63" name=""/>
          <p:cNvSpPr/>
          <p:nvPr>
            <p:ph type="body" idx="10"/>
          </p:nvPr>
        </p:nvSpPr>
        <p:spPr>
          <a:xfrm>
            <a:off x="1212850" y="2056765"/>
            <a:ext cx="868680"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Píriz Delgado, Daniel </a:t>
            </a:r>
          </a:p>
        </p:txBody>
      </p:sp>
      <p:sp>
        <p:nvSpPr>
          <p:cNvPr id="64" name=""/>
          <p:cNvSpPr/>
          <p:nvPr>
            <p:ph type="body" idx="10"/>
          </p:nvPr>
        </p:nvSpPr>
        <p:spPr>
          <a:xfrm>
            <a:off x="1212850" y="2434590"/>
            <a:ext cx="110998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Salmani Ghabeshi, Soroush </a:t>
            </a:r>
          </a:p>
        </p:txBody>
      </p:sp>
      <p:sp>
        <p:nvSpPr>
          <p:cNvPr id="65" name=""/>
          <p:cNvSpPr/>
          <p:nvPr>
            <p:ph type="body" idx="10"/>
          </p:nvPr>
        </p:nvSpPr>
        <p:spPr>
          <a:xfrm>
            <a:off x="1212850" y="4040505"/>
            <a:ext cx="12801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Sánchez Hernández, Guadalupe </a:t>
            </a:r>
          </a:p>
        </p:txBody>
      </p:sp>
      <p:sp>
        <p:nvSpPr>
          <p:cNvPr id="66" name=""/>
          <p:cNvSpPr/>
          <p:nvPr>
            <p:ph type="body" idx="10"/>
          </p:nvPr>
        </p:nvSpPr>
        <p:spPr>
          <a:xfrm>
            <a:off x="1212850" y="4244975"/>
            <a:ext cx="954405" cy="90170"/>
          </a:xfrm>
          <a:prstGeom prst="rect">
            <a:avLst/>
          </a:prstGeom>
          <a:noFill/>
          <a:ln w="0" cmpd="sng">
            <a:noFill/>
            <a:prstDash val="solid"/>
          </a:ln>
        </p:spPr>
        <p:txBody>
          <a:bodyPr vert="horz" lIns="0" tIns="0" rIns="0" bIns="0" anchor="t"/>
          <a:lstStyle/>
          <a:p>
            <a:pPr marL="0" marR="0" indent="0" algn="l">
              <a:lnSpc>
                <a:spcPts val="700"/>
              </a:lnSpc>
              <a:spcAft>
                <a:spcPts val="10"/>
              </a:spcAft>
            </a:pPr>
            <a:r>
              <a:rPr lang="es-ES" sz="600" spc="-5">
                <a:solidFill>
                  <a:srgbClr val="000000"/>
                </a:solidFill>
                <a:latin typeface="Bookman Old Style" pitchFamily="1" panose="02020603050405020304"/>
              </a:rPr>
              <a:t>Luque Agudo, Vero´nica </a:t>
            </a:r>
          </a:p>
        </p:txBody>
      </p:sp>
      <p:sp>
        <p:nvSpPr>
          <p:cNvPr id="67" name=""/>
          <p:cNvSpPr/>
          <p:nvPr>
            <p:ph type="body" idx="10"/>
          </p:nvPr>
        </p:nvSpPr>
        <p:spPr>
          <a:xfrm>
            <a:off x="1212850" y="4622800"/>
            <a:ext cx="102743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García Chamorro, Moise´s </a:t>
            </a:r>
          </a:p>
        </p:txBody>
      </p:sp>
      <p:sp>
        <p:nvSpPr>
          <p:cNvPr id="68" name=""/>
          <p:cNvSpPr/>
          <p:nvPr>
            <p:ph type="body" idx="10"/>
          </p:nvPr>
        </p:nvSpPr>
        <p:spPr>
          <a:xfrm>
            <a:off x="1212850" y="4827270"/>
            <a:ext cx="129286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Castaño Blanco, María Yolanda </a:t>
            </a:r>
          </a:p>
        </p:txBody>
      </p:sp>
      <p:sp>
        <p:nvSpPr>
          <p:cNvPr id="69" name=""/>
          <p:cNvSpPr/>
          <p:nvPr>
            <p:ph type="body" idx="10"/>
          </p:nvPr>
        </p:nvSpPr>
        <p:spPr>
          <a:xfrm>
            <a:off x="1212850" y="5205095"/>
            <a:ext cx="92964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Mena Rubio, Estefania </a:t>
            </a:r>
          </a:p>
        </p:txBody>
      </p:sp>
      <p:sp>
        <p:nvSpPr>
          <p:cNvPr id="70" name=""/>
          <p:cNvSpPr/>
          <p:nvPr>
            <p:ph type="body" idx="10"/>
          </p:nvPr>
        </p:nvSpPr>
        <p:spPr>
          <a:xfrm>
            <a:off x="1212850" y="5586095"/>
            <a:ext cx="131064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5">
                <a:solidFill>
                  <a:srgbClr val="000000"/>
                </a:solidFill>
                <a:latin typeface="Bookman Old Style" pitchFamily="1" panose="02020603050405020304"/>
              </a:rPr>
              <a:t>Botello Martínez-Lagoa, Ana M. </a:t>
            </a:r>
          </a:p>
        </p:txBody>
      </p:sp>
      <p:sp>
        <p:nvSpPr>
          <p:cNvPr id="71" name=""/>
          <p:cNvSpPr/>
          <p:nvPr>
            <p:ph type="body" idx="10"/>
          </p:nvPr>
        </p:nvSpPr>
        <p:spPr>
          <a:xfrm>
            <a:off x="1212850" y="5963920"/>
            <a:ext cx="13563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Botet Jime´nez, Almudena Blanca </a:t>
            </a:r>
          </a:p>
        </p:txBody>
      </p:sp>
      <p:sp>
        <p:nvSpPr>
          <p:cNvPr id="72" name=""/>
          <p:cNvSpPr/>
          <p:nvPr>
            <p:ph type="body" idx="10"/>
          </p:nvPr>
        </p:nvSpPr>
        <p:spPr>
          <a:xfrm>
            <a:off x="1212850" y="6256655"/>
            <a:ext cx="114046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10">
                <a:solidFill>
                  <a:srgbClr val="000000"/>
                </a:solidFill>
                <a:latin typeface="Bookman Old Style" pitchFamily="1" panose="02020603050405020304"/>
              </a:rPr>
              <a:t>Talaverano Arroba, María I. </a:t>
            </a:r>
          </a:p>
        </p:txBody>
      </p:sp>
      <p:sp>
        <p:nvSpPr>
          <p:cNvPr id="73" name=""/>
          <p:cNvSpPr/>
          <p:nvPr>
            <p:ph type="body" idx="10"/>
          </p:nvPr>
        </p:nvSpPr>
        <p:spPr>
          <a:xfrm>
            <a:off x="1212850" y="6634480"/>
            <a:ext cx="84455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Parra Espejo, Rube´n </a:t>
            </a:r>
          </a:p>
        </p:txBody>
      </p:sp>
      <p:sp>
        <p:nvSpPr>
          <p:cNvPr id="74" name=""/>
          <p:cNvSpPr/>
          <p:nvPr>
            <p:ph type="body" idx="10"/>
          </p:nvPr>
        </p:nvSpPr>
        <p:spPr>
          <a:xfrm>
            <a:off x="1212850" y="6927215"/>
            <a:ext cx="114046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Nogales Galán, JoséManuel </a:t>
            </a:r>
          </a:p>
        </p:txBody>
      </p:sp>
      <p:sp>
        <p:nvSpPr>
          <p:cNvPr id="75" name=""/>
          <p:cNvSpPr/>
          <p:nvPr>
            <p:ph type="body" idx="10"/>
          </p:nvPr>
        </p:nvSpPr>
        <p:spPr>
          <a:xfrm>
            <a:off x="1212850" y="7128510"/>
            <a:ext cx="98488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CaballéCervigo´n, Nuria </a:t>
            </a:r>
          </a:p>
        </p:txBody>
      </p:sp>
      <p:sp>
        <p:nvSpPr>
          <p:cNvPr id="76" name=""/>
          <p:cNvSpPr/>
          <p:nvPr>
            <p:ph type="body" idx="10"/>
          </p:nvPr>
        </p:nvSpPr>
        <p:spPr>
          <a:xfrm>
            <a:off x="1212850" y="7421245"/>
            <a:ext cx="939165"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Rodríguez Solis, Rafael </a:t>
            </a:r>
          </a:p>
        </p:txBody>
      </p:sp>
      <p:sp>
        <p:nvSpPr>
          <p:cNvPr id="77" name=""/>
          <p:cNvSpPr/>
          <p:nvPr>
            <p:ph type="body" idx="10"/>
          </p:nvPr>
        </p:nvSpPr>
        <p:spPr>
          <a:xfrm>
            <a:off x="1212850" y="7799070"/>
            <a:ext cx="1286510"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Onofa Guayasamin, Segundo A. </a:t>
            </a:r>
          </a:p>
        </p:txBody>
      </p:sp>
      <p:sp>
        <p:nvSpPr>
          <p:cNvPr id="78" name=""/>
          <p:cNvSpPr/>
          <p:nvPr>
            <p:ph type="body" idx="10"/>
          </p:nvPr>
        </p:nvSpPr>
        <p:spPr>
          <a:xfrm>
            <a:off x="1212850" y="8180070"/>
            <a:ext cx="136588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Luzuriaga Quichimbo, Carmen X. </a:t>
            </a:r>
          </a:p>
        </p:txBody>
      </p:sp>
      <p:sp>
        <p:nvSpPr>
          <p:cNvPr id="79" name=""/>
          <p:cNvSpPr/>
          <p:nvPr>
            <p:ph type="body" idx="10"/>
          </p:nvPr>
        </p:nvSpPr>
        <p:spPr>
          <a:xfrm>
            <a:off x="1212850" y="8381365"/>
            <a:ext cx="1222375" cy="8953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0">
                <a:solidFill>
                  <a:srgbClr val="000000"/>
                </a:solidFill>
                <a:latin typeface="Bookman Old Style" pitchFamily="1" panose="02020603050405020304"/>
              </a:rPr>
              <a:t>Godoy Cancho, Carmen Bele´n </a:t>
            </a:r>
          </a:p>
        </p:txBody>
      </p:sp>
      <p:sp>
        <p:nvSpPr>
          <p:cNvPr id="80" name=""/>
          <p:cNvSpPr/>
          <p:nvPr>
            <p:ph type="body" idx="10"/>
          </p:nvPr>
        </p:nvSpPr>
        <p:spPr>
          <a:xfrm>
            <a:off x="1212850" y="8850630"/>
            <a:ext cx="856615"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Sosa Gil, Concepcio´n </a:t>
            </a:r>
          </a:p>
        </p:txBody>
      </p:sp>
      <p:sp>
        <p:nvSpPr>
          <p:cNvPr id="81" name=""/>
          <p:cNvSpPr/>
          <p:nvPr>
            <p:ph type="body" idx="10"/>
          </p:nvPr>
        </p:nvSpPr>
        <p:spPr>
          <a:xfrm>
            <a:off x="4819015" y="1181735"/>
            <a:ext cx="45402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24/11/2016 </a:t>
            </a:r>
          </a:p>
        </p:txBody>
      </p:sp>
      <p:sp>
        <p:nvSpPr>
          <p:cNvPr id="82" name=""/>
          <p:cNvSpPr/>
          <p:nvPr>
            <p:ph type="body" idx="10"/>
          </p:nvPr>
        </p:nvSpPr>
        <p:spPr>
          <a:xfrm>
            <a:off x="4824730" y="1474470"/>
            <a:ext cx="44831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16/12/2016 </a:t>
            </a:r>
          </a:p>
        </p:txBody>
      </p:sp>
      <p:sp>
        <p:nvSpPr>
          <p:cNvPr id="83" name=""/>
          <p:cNvSpPr/>
          <p:nvPr>
            <p:ph type="body" idx="10"/>
          </p:nvPr>
        </p:nvSpPr>
        <p:spPr>
          <a:xfrm>
            <a:off x="4819015" y="1764030"/>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24/02/2017 </a:t>
            </a:r>
          </a:p>
        </p:txBody>
      </p:sp>
      <p:sp>
        <p:nvSpPr>
          <p:cNvPr id="84" name=""/>
          <p:cNvSpPr/>
          <p:nvPr>
            <p:ph type="body" idx="10"/>
          </p:nvPr>
        </p:nvSpPr>
        <p:spPr>
          <a:xfrm>
            <a:off x="4819015" y="2056765"/>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05/05/2017 </a:t>
            </a:r>
          </a:p>
        </p:txBody>
      </p:sp>
      <p:sp>
        <p:nvSpPr>
          <p:cNvPr id="85" name=""/>
          <p:cNvSpPr/>
          <p:nvPr>
            <p:ph type="body" idx="10"/>
          </p:nvPr>
        </p:nvSpPr>
        <p:spPr>
          <a:xfrm>
            <a:off x="4824730" y="2434590"/>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11/05/2017 </a:t>
            </a:r>
          </a:p>
        </p:txBody>
      </p:sp>
      <p:sp>
        <p:nvSpPr>
          <p:cNvPr id="86" name=""/>
          <p:cNvSpPr/>
          <p:nvPr>
            <p:ph type="body" idx="10"/>
          </p:nvPr>
        </p:nvSpPr>
        <p:spPr>
          <a:xfrm>
            <a:off x="4824730" y="290385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12/05/2017 </a:t>
            </a:r>
          </a:p>
        </p:txBody>
      </p:sp>
      <p:sp>
        <p:nvSpPr>
          <p:cNvPr id="87" name=""/>
          <p:cNvSpPr/>
          <p:nvPr>
            <p:ph type="body" idx="10"/>
          </p:nvPr>
        </p:nvSpPr>
        <p:spPr>
          <a:xfrm>
            <a:off x="4824730" y="336994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14/06/2017 </a:t>
            </a:r>
          </a:p>
        </p:txBody>
      </p:sp>
      <p:sp>
        <p:nvSpPr>
          <p:cNvPr id="88" name=""/>
          <p:cNvSpPr/>
          <p:nvPr>
            <p:ph type="body" idx="10"/>
          </p:nvPr>
        </p:nvSpPr>
        <p:spPr>
          <a:xfrm>
            <a:off x="4824730" y="375094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19/06/2017 </a:t>
            </a:r>
          </a:p>
        </p:txBody>
      </p:sp>
      <p:sp>
        <p:nvSpPr>
          <p:cNvPr id="89" name=""/>
          <p:cNvSpPr/>
          <p:nvPr>
            <p:ph type="body" idx="10"/>
          </p:nvPr>
        </p:nvSpPr>
        <p:spPr>
          <a:xfrm>
            <a:off x="4819015" y="4040505"/>
            <a:ext cx="45720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20/06/2017 </a:t>
            </a:r>
          </a:p>
        </p:txBody>
      </p:sp>
      <p:sp>
        <p:nvSpPr>
          <p:cNvPr id="90" name=""/>
          <p:cNvSpPr/>
          <p:nvPr>
            <p:ph type="body" idx="10"/>
          </p:nvPr>
        </p:nvSpPr>
        <p:spPr>
          <a:xfrm>
            <a:off x="4819015" y="424497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28/06/2017 </a:t>
            </a:r>
          </a:p>
        </p:txBody>
      </p:sp>
      <p:sp>
        <p:nvSpPr>
          <p:cNvPr id="91" name=""/>
          <p:cNvSpPr/>
          <p:nvPr>
            <p:ph type="body" idx="10"/>
          </p:nvPr>
        </p:nvSpPr>
        <p:spPr>
          <a:xfrm>
            <a:off x="4819015" y="4622800"/>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28/06/2017 </a:t>
            </a:r>
          </a:p>
        </p:txBody>
      </p:sp>
      <p:sp>
        <p:nvSpPr>
          <p:cNvPr id="92" name=""/>
          <p:cNvSpPr/>
          <p:nvPr>
            <p:ph type="body" idx="10"/>
          </p:nvPr>
        </p:nvSpPr>
        <p:spPr>
          <a:xfrm>
            <a:off x="4819015" y="4827270"/>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29/06/2017 </a:t>
            </a:r>
          </a:p>
        </p:txBody>
      </p:sp>
      <p:sp>
        <p:nvSpPr>
          <p:cNvPr id="93" name=""/>
          <p:cNvSpPr/>
          <p:nvPr>
            <p:ph type="body" idx="10"/>
          </p:nvPr>
        </p:nvSpPr>
        <p:spPr>
          <a:xfrm>
            <a:off x="4819015" y="5205095"/>
            <a:ext cx="457200"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06/07/2017 </a:t>
            </a:r>
          </a:p>
        </p:txBody>
      </p:sp>
      <p:sp>
        <p:nvSpPr>
          <p:cNvPr id="94" name=""/>
          <p:cNvSpPr/>
          <p:nvPr>
            <p:ph type="body" idx="10"/>
          </p:nvPr>
        </p:nvSpPr>
        <p:spPr>
          <a:xfrm>
            <a:off x="4819015" y="5586095"/>
            <a:ext cx="457200" cy="93345"/>
          </a:xfrm>
          <a:prstGeom prst="rect">
            <a:avLst/>
          </a:prstGeom>
          <a:noFill/>
          <a:ln w="0" cmpd="sng">
            <a:noFill/>
            <a:prstDash val="solid"/>
          </a:ln>
        </p:spPr>
        <p:txBody>
          <a:bodyPr vert="horz" lIns="0" tIns="0" rIns="0" bIns="0" anchor="t"/>
          <a:lstStyle/>
          <a:p>
            <a:pPr marL="0" marR="0" indent="0" algn="l">
              <a:lnSpc>
                <a:spcPts val="700"/>
              </a:lnSpc>
              <a:spcAft>
                <a:spcPts val="20"/>
              </a:spcAft>
            </a:pPr>
            <a:r>
              <a:rPr lang="es-ES" sz="600" spc="-60">
                <a:solidFill>
                  <a:srgbClr val="000000"/>
                </a:solidFill>
                <a:latin typeface="Bookman Old Style" pitchFamily="1" panose="02020603050405020304"/>
              </a:rPr>
              <a:t>06/07/2017 </a:t>
            </a:r>
          </a:p>
        </p:txBody>
      </p:sp>
      <p:sp>
        <p:nvSpPr>
          <p:cNvPr id="95" name=""/>
          <p:cNvSpPr/>
          <p:nvPr>
            <p:ph type="body" idx="10"/>
          </p:nvPr>
        </p:nvSpPr>
        <p:spPr>
          <a:xfrm>
            <a:off x="4824730" y="5963920"/>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10/07/2017 </a:t>
            </a:r>
          </a:p>
        </p:txBody>
      </p:sp>
      <p:sp>
        <p:nvSpPr>
          <p:cNvPr id="96" name=""/>
          <p:cNvSpPr/>
          <p:nvPr>
            <p:ph type="body" idx="10"/>
          </p:nvPr>
        </p:nvSpPr>
        <p:spPr>
          <a:xfrm>
            <a:off x="4824730" y="625665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12/07/2017 </a:t>
            </a:r>
          </a:p>
        </p:txBody>
      </p:sp>
      <p:sp>
        <p:nvSpPr>
          <p:cNvPr id="97" name=""/>
          <p:cNvSpPr/>
          <p:nvPr>
            <p:ph type="body" idx="10"/>
          </p:nvPr>
        </p:nvSpPr>
        <p:spPr>
          <a:xfrm>
            <a:off x="4824730" y="6634480"/>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14/07/2017 </a:t>
            </a:r>
          </a:p>
        </p:txBody>
      </p:sp>
      <p:sp>
        <p:nvSpPr>
          <p:cNvPr id="98" name=""/>
          <p:cNvSpPr/>
          <p:nvPr>
            <p:ph type="body" idx="10"/>
          </p:nvPr>
        </p:nvSpPr>
        <p:spPr>
          <a:xfrm>
            <a:off x="4824730" y="6927215"/>
            <a:ext cx="451485" cy="9334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14/07/2017 </a:t>
            </a:r>
          </a:p>
        </p:txBody>
      </p:sp>
      <p:sp>
        <p:nvSpPr>
          <p:cNvPr id="99" name=""/>
          <p:cNvSpPr/>
          <p:nvPr>
            <p:ph type="body" idx="10"/>
          </p:nvPr>
        </p:nvSpPr>
        <p:spPr>
          <a:xfrm>
            <a:off x="4824730" y="7128510"/>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17/07/2017 </a:t>
            </a:r>
          </a:p>
        </p:txBody>
      </p:sp>
      <p:sp>
        <p:nvSpPr>
          <p:cNvPr id="100" name=""/>
          <p:cNvSpPr/>
          <p:nvPr>
            <p:ph type="body" idx="10"/>
          </p:nvPr>
        </p:nvSpPr>
        <p:spPr>
          <a:xfrm>
            <a:off x="4819015" y="7421245"/>
            <a:ext cx="457200"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60">
                <a:solidFill>
                  <a:srgbClr val="000000"/>
                </a:solidFill>
                <a:latin typeface="Bookman Old Style" pitchFamily="1" panose="02020603050405020304"/>
              </a:rPr>
              <a:t>21/07/2017 </a:t>
            </a:r>
          </a:p>
        </p:txBody>
      </p:sp>
      <p:sp>
        <p:nvSpPr>
          <p:cNvPr id="101" name=""/>
          <p:cNvSpPr/>
          <p:nvPr>
            <p:ph type="body" idx="10"/>
          </p:nvPr>
        </p:nvSpPr>
        <p:spPr>
          <a:xfrm>
            <a:off x="4819015" y="7799070"/>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05/09/2017 </a:t>
            </a:r>
          </a:p>
        </p:txBody>
      </p:sp>
      <p:sp>
        <p:nvSpPr>
          <p:cNvPr id="102" name=""/>
          <p:cNvSpPr/>
          <p:nvPr>
            <p:ph type="body" idx="10"/>
          </p:nvPr>
        </p:nvSpPr>
        <p:spPr>
          <a:xfrm>
            <a:off x="4824730" y="8180070"/>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12/09/2017 </a:t>
            </a:r>
          </a:p>
        </p:txBody>
      </p:sp>
      <p:sp>
        <p:nvSpPr>
          <p:cNvPr id="103" name=""/>
          <p:cNvSpPr/>
          <p:nvPr>
            <p:ph type="body" idx="10"/>
          </p:nvPr>
        </p:nvSpPr>
        <p:spPr>
          <a:xfrm>
            <a:off x="4824730" y="8381365"/>
            <a:ext cx="451485" cy="9271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70">
                <a:solidFill>
                  <a:srgbClr val="000000"/>
                </a:solidFill>
                <a:latin typeface="Bookman Old Style" pitchFamily="1" panose="02020603050405020304"/>
              </a:rPr>
              <a:t>15/09/2017 </a:t>
            </a:r>
          </a:p>
        </p:txBody>
      </p:sp>
      <p:sp>
        <p:nvSpPr>
          <p:cNvPr id="104" name=""/>
          <p:cNvSpPr/>
          <p:nvPr>
            <p:ph type="body" idx="10"/>
          </p:nvPr>
        </p:nvSpPr>
        <p:spPr>
          <a:xfrm>
            <a:off x="4819015" y="8850630"/>
            <a:ext cx="457200" cy="92710"/>
          </a:xfrm>
          <a:prstGeom prst="rect">
            <a:avLst/>
          </a:prstGeom>
          <a:noFill/>
          <a:ln w="0" cmpd="sng">
            <a:noFill/>
            <a:prstDash val="solid"/>
          </a:ln>
        </p:spPr>
        <p:txBody>
          <a:bodyPr vert="horz" lIns="0" tIns="0" rIns="0" bIns="0" anchor="t"/>
          <a:lstStyle/>
          <a:p>
            <a:pPr marL="0" marR="0" indent="0" algn="l">
              <a:lnSpc>
                <a:spcPts val="700"/>
              </a:lnSpc>
              <a:spcAft>
                <a:spcPts val="25"/>
              </a:spcAft>
            </a:pPr>
            <a:r>
              <a:rPr lang="es-ES" sz="600" spc="-60">
                <a:solidFill>
                  <a:srgbClr val="000000"/>
                </a:solidFill>
                <a:latin typeface="Bookman Old Style" pitchFamily="1" panose="02020603050405020304"/>
              </a:rPr>
              <a:t>22/09/2017 </a:t>
            </a:r>
          </a:p>
        </p:txBody>
      </p:sp>
      <p:sp>
        <p:nvSpPr>
          <p:cNvPr id="105" name=""/>
          <p:cNvSpPr/>
          <p:nvPr>
            <p:ph type="body" idx="10"/>
          </p:nvPr>
        </p:nvSpPr>
        <p:spPr>
          <a:xfrm>
            <a:off x="1212850" y="1181735"/>
            <a:ext cx="1228725"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Matamoros Castellano, Esther </a:t>
            </a:r>
          </a:p>
        </p:txBody>
      </p:sp>
      <p:sp>
        <p:nvSpPr>
          <p:cNvPr id="106" name=""/>
          <p:cNvSpPr/>
          <p:nvPr>
            <p:ph type="body" idx="10"/>
          </p:nvPr>
        </p:nvSpPr>
        <p:spPr>
          <a:xfrm>
            <a:off x="1212850" y="1474470"/>
            <a:ext cx="140208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5">
                <a:solidFill>
                  <a:srgbClr val="000000"/>
                </a:solidFill>
                <a:latin typeface="Bookman Old Style" pitchFamily="1" panose="02020603050405020304"/>
              </a:rPr>
              <a:t>Donoso Morcillo, María Guadalupe </a:t>
            </a:r>
          </a:p>
        </p:txBody>
      </p:sp>
      <p:sp>
        <p:nvSpPr>
          <p:cNvPr id="107" name=""/>
          <p:cNvSpPr/>
          <p:nvPr>
            <p:ph type="body" idx="10"/>
          </p:nvPr>
        </p:nvSpPr>
        <p:spPr>
          <a:xfrm>
            <a:off x="1212850" y="1764030"/>
            <a:ext cx="130175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Barrado Moreno, María del Mar </a:t>
            </a:r>
          </a:p>
        </p:txBody>
      </p:sp>
      <p:sp>
        <p:nvSpPr>
          <p:cNvPr id="108" name=""/>
          <p:cNvSpPr/>
          <p:nvPr>
            <p:ph type="body" idx="10"/>
          </p:nvPr>
        </p:nvSpPr>
        <p:spPr>
          <a:xfrm>
            <a:off x="1212850" y="2903855"/>
            <a:ext cx="1018540" cy="8763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5">
                <a:solidFill>
                  <a:srgbClr val="000000"/>
                </a:solidFill>
                <a:latin typeface="Bookman Old Style" pitchFamily="1" panose="02020603050405020304"/>
              </a:rPr>
              <a:t>Tierno Nicolás, Mercedes </a:t>
            </a:r>
          </a:p>
        </p:txBody>
      </p:sp>
      <p:sp>
        <p:nvSpPr>
          <p:cNvPr id="109" name=""/>
          <p:cNvSpPr/>
          <p:nvPr>
            <p:ph type="body" idx="10"/>
          </p:nvPr>
        </p:nvSpPr>
        <p:spPr>
          <a:xfrm>
            <a:off x="1212850" y="3369945"/>
            <a:ext cx="1222375" cy="90170"/>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600" spc="10">
                <a:solidFill>
                  <a:srgbClr val="000000"/>
                </a:solidFill>
                <a:latin typeface="Bookman Old Style" pitchFamily="1" panose="02020603050405020304"/>
              </a:rPr>
              <a:t>Marçal Dias Castanho, Rui A. </a:t>
            </a:r>
          </a:p>
        </p:txBody>
      </p:sp>
      <p:sp>
        <p:nvSpPr>
          <p:cNvPr id="110" name=""/>
          <p:cNvSpPr/>
          <p:nvPr>
            <p:ph type="body" idx="10"/>
          </p:nvPr>
        </p:nvSpPr>
        <p:spPr>
          <a:xfrm>
            <a:off x="1212850" y="3750945"/>
            <a:ext cx="1042670" cy="8763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600" spc="0">
                <a:solidFill>
                  <a:srgbClr val="000000"/>
                </a:solidFill>
                <a:latin typeface="Bookman Old Style" pitchFamily="1" panose="02020603050405020304"/>
              </a:rPr>
              <a:t>Sánchez Leo´n, Ana María </a:t>
            </a:r>
          </a:p>
        </p:txBody>
      </p:sp>
      <p:cxnSp>
        <p:nvCxnSpPr>
          <p:cNvPr id="111" name=""/>
          <p:cNvCxnSpPr/>
          <p:nvPr/>
        </p:nvCxnSpPr>
        <p:spPr>
          <a:xfrm>
            <a:off x="1134110" y="9122410"/>
            <a:ext cx="5425440" cy="0"/>
          </a:xfrm>
          <a:prstGeom prst="line">
            <a:avLst/>
          </a:prstGeom>
          <a:ln w="6350" cmpd="sng">
            <a:solidFill>
              <a:srgbClr val="000000"/>
            </a:solidFill>
          </a:ln>
        </p:spPr>
      </p:cxnSp>
      <p:cxnSp>
        <p:nvCxnSpPr>
          <p:cNvPr id="112" name=""/>
          <p:cNvCxnSpPr/>
          <p:nvPr/>
        </p:nvCxnSpPr>
        <p:spPr>
          <a:xfrm>
            <a:off x="1134110" y="9122410"/>
            <a:ext cx="0" cy="116205"/>
          </a:xfrm>
          <a:prstGeom prst="line">
            <a:avLst/>
          </a:prstGeom>
          <a:ln w="6350" cmpd="sng">
            <a:solidFill>
              <a:srgbClr val="000000"/>
            </a:solidFill>
          </a:ln>
        </p:spPr>
      </p:cxnSp>
    </p:spTree>
  </p:cSld>
  <p:clrMapOvr>
    <a:masterClrMapping/>
  </p:clrMapOvr>
</p:sld>
</file>

<file path=ppt/slides/slide26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8390" y="482600"/>
            <a:ext cx="5541010" cy="199390"/>
          </a:xfrm>
          <a:prstGeom prst="rect">
            <a:avLst/>
          </a:prstGeom>
          <a:noFill/>
          <a:ln w="0" cmpd="sng">
            <a:noFill/>
            <a:prstDash val="solid"/>
          </a:ln>
        </p:spPr>
        <p:txBody>
          <a:bodyPr vert="horz" lIns="0" tIns="10160" rIns="0" bIns="0" anchor="t"/>
          <a:lstStyle/>
          <a:p>
            <a:pPr marL="0" marR="0" indent="0" algn="l">
              <a:lnSpc>
                <a:spcPts val="1400"/>
              </a:lnSpc>
              <a:spcAft>
                <a:spcPts val="60"/>
              </a:spcAft>
              <a:tabLst>
                <a:tab algn="l" pos="5166360"/>
              </a:tabLst>
            </a:pPr>
            <a:r>
              <a:rPr lang="es-ES" sz="1150" spc="-15">
                <a:solidFill>
                  <a:srgbClr val="000000"/>
                </a:solidFill>
                <a:latin typeface="Bookman Old Style" pitchFamily="1" panose="02020603050405020304"/>
              </a:rPr>
              <a:t>6. Estudiantes </a:t>
            </a:r>
            <a:r>
              <a:rPr lang="es-ES" sz="1150" spc="-15">
                <a:solidFill>
                  <a:srgbClr val="000000"/>
                </a:solidFill>
                <a:latin typeface="Arial" pitchFamily="2" panose="02020603050405020304"/>
              </a:rPr>
              <a:t>241 </a:t>
            </a:r>
          </a:p>
        </p:txBody>
      </p:sp>
      <p:sp>
        <p:nvSpPr>
          <p:cNvPr id="3" name=""/>
          <p:cNvSpPr/>
          <p:nvPr>
            <p:ph type="body" idx="10"/>
          </p:nvPr>
        </p:nvSpPr>
        <p:spPr>
          <a:xfrm>
            <a:off x="1088390" y="681990"/>
            <a:ext cx="5541010" cy="332740"/>
          </a:xfrm>
          <a:prstGeom prst="rect">
            <a:avLst/>
          </a:prstGeom>
          <a:noFill/>
          <a:ln w="0" cmpd="sng">
            <a:noFill/>
            <a:prstDash val="solid"/>
          </a:ln>
        </p:spPr>
        <p:txBody>
          <a:bodyPr vert="horz" lIns="0" tIns="217170" rIns="0" bIns="0" anchor="t"/>
          <a:lstStyle/>
          <a:p>
            <a:pPr marL="0" marR="0" indent="0" algn="ctr">
              <a:lnSpc>
                <a:spcPts val="800"/>
              </a:lnSpc>
              <a:spcAft>
                <a:spcPts val="0"/>
              </a:spcAft>
            </a:pPr>
            <a:r>
              <a:rPr lang="es-ES" sz="850" spc="25">
                <a:solidFill>
                  <a:srgbClr val="000000"/>
                </a:solidFill>
                <a:latin typeface="Times New Roman" pitchFamily="1" panose="02020603050405020304"/>
              </a:rPr>
              <a:t>DOCTORES POST-LRU. FACULTAD DE CIENCIAS. Periodo 1993–2019 </a:t>
            </a:r>
          </a:p>
        </p:txBody>
      </p:sp>
      <p:graphicFrame>
        <p:nvGraphicFramePr>
          <p:cNvPr id="5" name=""/>
          <p:cNvGraphicFramePr>
            <a:graphicFrameLocks noGrp="1"/>
          </p:cNvGraphicFramePr>
          <p:nvPr/>
        </p:nvGraphicFramePr>
        <p:xfrm>
          <a:off x="1097280" y="1014730"/>
          <a:ext cx="5541010" cy="8716645"/>
        </p:xfrm>
        <a:graphic>
          <a:graphicData uri="http://schemas.openxmlformats.org/drawingml/2006/table">
            <a:tbl>
              <a:tblGrid>
                <a:gridCol w="1593850"/>
                <a:gridCol w="2045335"/>
                <a:gridCol w="591185"/>
                <a:gridCol w="1264920"/>
              </a:tblGrid>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57150" marR="0" indent="0" algn="l">
                        <a:lnSpc>
                          <a:spcPts val="1000"/>
                        </a:lnSpc>
                        <a:spcBef>
                          <a:spcPts val="0"/>
                        </a:spcBef>
                        <a:spcAft>
                          <a:spcPts val="0"/>
                        </a:spcAft>
                      </a:pPr>
                      <a:r>
                        <a:rPr lang="es-ES" sz="850" spc="0">
                          <a:solidFill>
                            <a:srgbClr val="000000"/>
                          </a:solidFill>
                          <a:latin typeface="Times New Roman" pitchFamily="1" panose="02020603050405020304"/>
                        </a:rPr>
                        <a:t>Título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Lectura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18415"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Directores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18415" cmpd="sng">
                      <a:solidFill>
                        <a:srgbClr val="000000"/>
                      </a:solidFill>
                      <a:prstDash val="solid"/>
                    </a:lnB>
                  </a:tcPr>
                </a:tc>
              </a:tr>
              <a:tr h="393065">
                <a:tc>
                  <a:txBody>
                    <a:bodyPr vert="horz" anchor="t"/>
                    <a:lstStyle/>
                    <a:p>
                      <a:pPr marL="115570" marR="0" indent="0" algn="l">
                        <a:lnSpc>
                          <a:spcPts val="700"/>
                        </a:lnSpc>
                        <a:spcBef>
                          <a:spcPts val="255"/>
                        </a:spcBef>
                        <a:spcAft>
                          <a:spcPts val="2100"/>
                        </a:spcAft>
                      </a:pPr>
                      <a:r>
                        <a:rPr lang="es-ES" sz="600" spc="0">
                          <a:solidFill>
                            <a:srgbClr val="000000"/>
                          </a:solidFill>
                          <a:latin typeface="Bookman Old Style" pitchFamily="1" panose="02020603050405020304"/>
                        </a:rPr>
                        <a:t>Troca Torrado, César </a:t>
                      </a:r>
                    </a:p>
                  </a:txBody>
                  <a:tcPr anchor="t" marL="0" marR="0" marT="0" marB="0">
                    <a:lnL w="36830" cmpd="dbl">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68580" marR="68580" indent="0" algn="just">
                        <a:lnSpc>
                          <a:spcPts val="700"/>
                        </a:lnSpc>
                        <a:spcBef>
                          <a:spcPts val="255"/>
                        </a:spcBef>
                        <a:spcAft>
                          <a:spcPts val="710"/>
                        </a:spcAft>
                      </a:pPr>
                      <a:r>
                        <a:rPr lang="es-ES" sz="600" spc="0">
                          <a:solidFill>
                            <a:srgbClr val="000000"/>
                          </a:solidFill>
                          <a:latin typeface="Bookman Old Style" pitchFamily="1" panose="02020603050405020304"/>
                        </a:rPr>
                        <a:t>Adsorbentes carbonosos a partir de materiales de desecho de origen industrial: preparación, caracterización y aplicaciones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82550" marR="0" indent="0" algn="l">
                        <a:lnSpc>
                          <a:spcPts val="700"/>
                        </a:lnSpc>
                        <a:spcBef>
                          <a:spcPts val="270"/>
                        </a:spcBef>
                        <a:spcAft>
                          <a:spcPts val="2085"/>
                        </a:spcAft>
                      </a:pPr>
                      <a:r>
                        <a:rPr lang="es-ES" sz="600" spc="0">
                          <a:solidFill>
                            <a:srgbClr val="000000"/>
                          </a:solidFill>
                          <a:latin typeface="Bookman Old Style" pitchFamily="1" panose="02020603050405020304"/>
                        </a:rPr>
                        <a:t>29/09/2017 </a:t>
                      </a:r>
                    </a:p>
                  </a:txBody>
                  <a:tcPr anchor="t" marL="0" marR="0" marT="0" marB="0">
                    <a:lnL w="8890" cmpd="sng">
                      <a:solidFill>
                        <a:srgbClr val="000000"/>
                      </a:solidFill>
                      <a:prstDash val="solid"/>
                    </a:lnL>
                    <a:lnR w="8890" cmpd="sng">
                      <a:solidFill>
                        <a:srgbClr val="000000"/>
                      </a:solidFill>
                      <a:prstDash val="solid"/>
                    </a:lnR>
                    <a:lnT w="18415" cmpd="sng">
                      <a:solidFill>
                        <a:srgbClr val="000000"/>
                      </a:solidFill>
                      <a:prstDash val="solid"/>
                    </a:lnT>
                    <a:lnB w="0" cmpd="sng">
                      <a:noFill/>
                      <a:prstDash val="solid"/>
                    </a:lnB>
                  </a:tcPr>
                </a:tc>
                <a:tc>
                  <a:txBody>
                    <a:bodyPr vert="horz" anchor="t"/>
                    <a:lstStyle/>
                    <a:p>
                      <a:pPr marL="91440" marR="0" indent="0" algn="l">
                        <a:lnSpc>
                          <a:spcPts val="700"/>
                        </a:lnSpc>
                        <a:spcBef>
                          <a:spcPts val="255"/>
                        </a:spcBef>
                        <a:spcAft>
                          <a:spcPts val="0"/>
                        </a:spcAft>
                      </a:pPr>
                      <a:r>
                        <a:rPr lang="es-ES" sz="600" spc="50">
                          <a:solidFill>
                            <a:srgbClr val="000000"/>
                          </a:solidFill>
                          <a:latin typeface="Bookman Old Style" pitchFamily="1" panose="02020603050405020304"/>
                        </a:rPr>
                        <a:t>Fernández González, Car-</a:t>
                      </a:r>
                      <a:r>
                        <a:rPr lang="es-ES" sz="600" spc="50">
                          <a:solidFill>
                            <a:srgbClr val="000000"/>
                          </a:solidFill>
                          <a:latin typeface="Bookman Old Style" pitchFamily="1" panose="02020603050405020304"/>
                        </a:rPr>
                        <a:t>men; Gómez Serrano, Vi-</a:t>
                      </a:r>
                      <a:r>
                        <a:rPr lang="es-ES" sz="100">
                          <a:solidFill>
                            <a:srgbClr val="000000"/>
                          </a:solidFill>
                          <a:latin typeface="Bookman Old Style" pitchFamily="1" panose="02020603050405020304"/>
                        </a:rPr>
                        <a:t> </a:t>
                      </a:r>
                    </a:p>
                    <a:p>
                      <a:pPr marL="91440" marR="0" indent="0" algn="l">
                        <a:lnSpc>
                          <a:spcPts val="700"/>
                        </a:lnSpc>
                        <a:spcBef>
                          <a:spcPts val="5"/>
                        </a:spcBef>
                        <a:spcAft>
                          <a:spcPts val="10"/>
                        </a:spcAft>
                        <a:tabLst>
                          <a:tab algn="r" pos="1143000"/>
                        </a:tabLst>
                      </a:pPr>
                      <a:r>
                        <a:rPr lang="es-ES" sz="600" spc="0">
                          <a:solidFill>
                            <a:srgbClr val="000000"/>
                          </a:solidFill>
                          <a:latin typeface="Bookman Old Style" pitchFamily="1" panose="02020603050405020304"/>
                        </a:rPr>
                        <a:t>cente; </a:t>
                      </a:r>
                      <a:r>
                        <a:rPr lang="es-ES" sz="600" spc="0">
                          <a:solidFill>
                            <a:srgbClr val="000000"/>
                          </a:solidFill>
                          <a:latin typeface="Bookman Old Style" pitchFamily="1" panose="02020603050405020304"/>
                        </a:rPr>
                        <a:t>Alexandre Franco, </a:t>
                      </a:r>
                      <a:br/>
                      <a:r>
                        <a:rPr lang="es-ES" sz="600" spc="0">
                          <a:solidFill>
                            <a:srgbClr val="000000"/>
                          </a:solidFill>
                          <a:latin typeface="Bookman Old Style" pitchFamily="1" panose="02020603050405020304"/>
                        </a:rPr>
                        <a:t>María Francisca </a:t>
                      </a:r>
                    </a:p>
                  </a:txBody>
                  <a:tcPr anchor="t" marL="0" marR="0" marT="0" marB="0">
                    <a:lnL w="8890" cmpd="sng">
                      <a:solidFill>
                        <a:srgbClr val="000000"/>
                      </a:solidFill>
                      <a:prstDash val="solid"/>
                    </a:lnL>
                    <a:lnR w="36830" cmpd="dbl">
                      <a:solidFill>
                        <a:srgbClr val="000000"/>
                      </a:solidFill>
                      <a:prstDash val="solid"/>
                    </a:lnR>
                    <a:lnT w="18415" cmpd="sng">
                      <a:solidFill>
                        <a:srgbClr val="000000"/>
                      </a:solidFill>
                      <a:prstDash val="solid"/>
                    </a:lnT>
                    <a:lnB w="0" cmpd="sng">
                      <a:noFill/>
                      <a:prstDash val="solid"/>
                    </a:lnB>
                  </a:tcPr>
                </a:tc>
              </a:tr>
              <a:tr h="280670">
                <a:tc>
                  <a:txBody>
                    <a:bodyPr vert="horz" anchor="t"/>
                    <a:lstStyle/>
                    <a:p>
                      <a:pPr marL="115570" marR="0" indent="0" algn="l">
                        <a:lnSpc>
                          <a:spcPts val="700"/>
                        </a:lnSpc>
                        <a:spcBef>
                          <a:spcPts val="160"/>
                        </a:spcBef>
                        <a:spcAft>
                          <a:spcPts val="1330"/>
                        </a:spcAft>
                      </a:pPr>
                      <a:r>
                        <a:rPr lang="es-ES" sz="600" spc="0">
                          <a:solidFill>
                            <a:srgbClr val="000000"/>
                          </a:solidFill>
                          <a:latin typeface="Bookman Old Style" pitchFamily="1" panose="02020603050405020304"/>
                        </a:rPr>
                        <a:t>Moreno Marín, Nuria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El Receptor de Dioxina En Poliploidía, Rege- neración Y Metabolismo Hepático: Interacción con la Vía de Señalización Pl3k-Akt y Wnt-B-</a:t>
                      </a:r>
                      <a:r>
                        <a:rPr lang="es-ES" sz="10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5"/>
                        </a:spcBef>
                        <a:spcAft>
                          <a:spcPts val="1315"/>
                        </a:spcAft>
                      </a:pPr>
                      <a:r>
                        <a:rPr lang="es-ES" sz="600" spc="0">
                          <a:solidFill>
                            <a:srgbClr val="000000"/>
                          </a:solidFill>
                          <a:latin typeface="Bookman Old Style" pitchFamily="1" panose="02020603050405020304"/>
                        </a:rPr>
                        <a:t>06/10/2017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635"/>
                        </a:spcAft>
                      </a:pPr>
                      <a:r>
                        <a:rPr lang="es-ES" sz="600" spc="0">
                          <a:solidFill>
                            <a:srgbClr val="000000"/>
                          </a:solidFill>
                          <a:latin typeface="Bookman Old Style" pitchFamily="1" panose="02020603050405020304"/>
                        </a:rPr>
                        <a:t>Fernández Salguero, Pedro 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35"/>
                        </a:spcAft>
                      </a:pPr>
                      <a:r>
                        <a:rPr lang="es-ES" sz="600" spc="0">
                          <a:solidFill>
                            <a:srgbClr val="000000"/>
                          </a:solidFill>
                          <a:latin typeface="Bookman Old Style" pitchFamily="1" panose="02020603050405020304"/>
                        </a:rPr>
                        <a:t>Catenina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9230">
                <a:tc>
                  <a:txBody>
                    <a:bodyPr vert="horz" anchor="t"/>
                    <a:lstStyle/>
                    <a:p>
                      <a:pPr marL="115570" marR="0" indent="0" algn="l">
                        <a:lnSpc>
                          <a:spcPts val="700"/>
                        </a:lnSpc>
                        <a:spcBef>
                          <a:spcPts val="0"/>
                        </a:spcBef>
                        <a:spcAft>
                          <a:spcPts val="590"/>
                        </a:spcAft>
                      </a:pPr>
                      <a:r>
                        <a:rPr lang="es-ES" sz="600" spc="0">
                          <a:solidFill>
                            <a:srgbClr val="000000"/>
                          </a:solidFill>
                          <a:latin typeface="Bookman Old Style" pitchFamily="1" panose="02020603050405020304"/>
                        </a:rPr>
                        <a:t>Carrazana González, Jorge 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Contribuciones a la Mejora de la determinación de Radionucleidos Mediante Espectrometría de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75"/>
                        </a:spcAft>
                      </a:pPr>
                      <a:r>
                        <a:rPr lang="es-ES" sz="600" spc="0">
                          <a:solidFill>
                            <a:srgbClr val="000000"/>
                          </a:solidFill>
                          <a:latin typeface="Bookman Old Style" pitchFamily="1" panose="02020603050405020304"/>
                        </a:rPr>
                        <a:t>09/10/2017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tabLst>
                          <a:tab algn="l" pos="411480"/>
                          <a:tab algn="r" pos="1143000"/>
                        </a:tabLst>
                      </a:pPr>
                      <a:r>
                        <a:rPr lang="es-ES" sz="600" spc="0">
                          <a:solidFill>
                            <a:srgbClr val="000000"/>
                          </a:solidFill>
                          <a:latin typeface="Bookman Old Style" pitchFamily="1" panose="02020603050405020304"/>
                        </a:rPr>
                        <a:t>Jurado </a:t>
                      </a:r>
                      <a:r>
                        <a:rPr lang="es-ES" sz="600" spc="0">
                          <a:solidFill>
                            <a:srgbClr val="000000"/>
                          </a:solidFill>
                          <a:latin typeface="Bookman Old Style" pitchFamily="1" panose="02020603050405020304"/>
                        </a:rPr>
                        <a:t>Vargas, </a:t>
                      </a:r>
                      <a:r>
                        <a:rPr lang="es-ES" sz="600" spc="0">
                          <a:solidFill>
                            <a:srgbClr val="000000"/>
                          </a:solidFill>
                          <a:latin typeface="Bookman Old Style" pitchFamily="1" panose="02020603050405020304"/>
                        </a:rPr>
                        <a:t>Miguel; </a:t>
                      </a:r>
                    </a:p>
                    <a:p>
                      <a:pPr marL="91440" marR="0" indent="0" algn="l">
                        <a:lnSpc>
                          <a:spcPts val="600"/>
                        </a:lnSpc>
                        <a:spcBef>
                          <a:spcPts val="0"/>
                        </a:spcBef>
                        <a:spcAft>
                          <a:spcPts val="0"/>
                        </a:spcAft>
                      </a:pPr>
                      <a:r>
                        <a:rPr lang="es-ES" sz="600" spc="0">
                          <a:solidFill>
                            <a:srgbClr val="000000"/>
                          </a:solidFill>
                          <a:latin typeface="Bookman Old Style" pitchFamily="1" panose="02020603050405020304"/>
                        </a:rPr>
                        <a:t>Macías García, Beatriz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55"/>
                        </a:spcAft>
                      </a:pPr>
                      <a:r>
                        <a:rPr lang="es-ES" sz="600" spc="0">
                          <a:solidFill>
                            <a:srgbClr val="000000"/>
                          </a:solidFill>
                          <a:latin typeface="Bookman Old Style" pitchFamily="1" panose="02020603050405020304"/>
                        </a:rPr>
                        <a:t>Radiación Gamma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380"/>
                        </a:spcAft>
                      </a:pPr>
                      <a:r>
                        <a:rPr lang="es-ES" sz="600" spc="0">
                          <a:solidFill>
                            <a:srgbClr val="000000"/>
                          </a:solidFill>
                          <a:latin typeface="Bookman Old Style" pitchFamily="1" panose="02020603050405020304"/>
                        </a:rPr>
                        <a:t>Matilla Pinto, Elvira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Implicaciones de la Adición de N-Acetilcisteína en los Medios de Cultivo de Gametos y Embrio- nes Criopreservados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24/11/2017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l">
                        <a:lnSpc>
                          <a:spcPts val="700"/>
                        </a:lnSpc>
                        <a:spcBef>
                          <a:spcPts val="0"/>
                        </a:spcBef>
                        <a:spcAft>
                          <a:spcPts val="0"/>
                        </a:spcAft>
                      </a:pPr>
                      <a:r>
                        <a:rPr lang="es-ES" sz="600" spc="0">
                          <a:solidFill>
                            <a:srgbClr val="000000"/>
                          </a:solidFill>
                          <a:latin typeface="Bookman Old Style" pitchFamily="1" panose="02020603050405020304"/>
                        </a:rPr>
                        <a:t>Sanchez Margallo, Francis-co Miguel; ´Alvarez Miguel, Ignacio Santiago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05"/>
                        </a:spcAft>
                      </a:pPr>
                      <a:r>
                        <a:rPr lang="es-ES" sz="600" spc="0">
                          <a:solidFill>
                            <a:srgbClr val="000000"/>
                          </a:solidFill>
                          <a:latin typeface="Bookman Old Style" pitchFamily="1" panose="02020603050405020304"/>
                        </a:rPr>
                        <a:t>Hierro Oliva, Margarita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710"/>
                        </a:spcAft>
                      </a:pPr>
                      <a:r>
                        <a:rPr lang="es-ES" sz="600" spc="0">
                          <a:solidFill>
                            <a:srgbClr val="000000"/>
                          </a:solidFill>
                          <a:latin typeface="Bookman Old Style" pitchFamily="1" panose="02020603050405020304"/>
                        </a:rPr>
                        <a:t>Evaluación y Caracterización de Superficies Extensas de Titanio para uso en Biomedicina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15/12/2017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l">
                        <a:lnSpc>
                          <a:spcPts val="700"/>
                        </a:lnSpc>
                        <a:spcBef>
                          <a:spcPts val="0"/>
                        </a:spcBef>
                        <a:spcAft>
                          <a:spcPts val="15"/>
                        </a:spcAft>
                      </a:pPr>
                      <a:r>
                        <a:rPr lang="es-ES" sz="600" spc="40">
                          <a:solidFill>
                            <a:srgbClr val="000000"/>
                          </a:solidFill>
                          <a:latin typeface="Bookman Old Style" pitchFamily="1" panose="02020603050405020304"/>
                        </a:rPr>
                        <a:t>Gallardo Moreno, Ampa-ro María; González Mar-</a:t>
                      </a:r>
                      <a:r>
                        <a:rPr lang="es-ES" sz="600" spc="40">
                          <a:solidFill>
                            <a:srgbClr val="000000"/>
                          </a:solidFill>
                          <a:latin typeface="Bookman Old Style" pitchFamily="1" panose="02020603050405020304"/>
                        </a:rPr>
                        <a:t>tín, María Luisa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600"/>
                        </a:lnSpc>
                        <a:spcBef>
                          <a:spcPts val="0"/>
                        </a:spcBef>
                        <a:spcAft>
                          <a:spcPts val="0"/>
                        </a:spcAft>
                      </a:pPr>
                      <a:r>
                        <a:rPr lang="es-ES" sz="600" spc="0">
                          <a:solidFill>
                            <a:srgbClr val="000000"/>
                          </a:solidFill>
                          <a:latin typeface="Bookman Old Style" pitchFamily="1" panose="02020603050405020304"/>
                        </a:rPr>
                        <a:t>Rico Leo, Eva María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600"/>
                        </a:lnSpc>
                        <a:spcBef>
                          <a:spcPts val="0"/>
                        </a:spcBef>
                        <a:spcAft>
                          <a:spcPts val="0"/>
                        </a:spcAft>
                      </a:pPr>
                      <a:r>
                        <a:rPr lang="es-ES" sz="600" spc="0">
                          <a:solidFill>
                            <a:srgbClr val="000000"/>
                          </a:solidFill>
                          <a:latin typeface="Bookman Old Style" pitchFamily="1" panose="02020603050405020304"/>
                        </a:rPr>
                        <a:t>Implicación del Receptor de Dioxina en 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00" spc="0">
                          <a:solidFill>
                            <a:srgbClr val="000000"/>
                          </a:solidFill>
                          <a:latin typeface="Bookman Old Style" pitchFamily="1" panose="02020603050405020304"/>
                        </a:rPr>
                        <a:t>23/05/2018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00" spc="0">
                          <a:solidFill>
                            <a:srgbClr val="000000"/>
                          </a:solidFill>
                          <a:latin typeface="Bookman Old Style" pitchFamily="1" panose="02020603050405020304"/>
                        </a:rPr>
                        <a:t>Fernández Salguero, Pedro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92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10"/>
                        </a:spcAft>
                      </a:pPr>
                      <a:r>
                        <a:rPr lang="es-ES" sz="600" spc="0">
                          <a:solidFill>
                            <a:srgbClr val="000000"/>
                          </a:solidFill>
                          <a:latin typeface="Bookman Old Style" pitchFamily="1" panose="02020603050405020304"/>
                        </a:rPr>
                        <a:t>Transición Epitelio-Mesénquima, En La Pluri- potencia y en la Reprogramación Celular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705"/>
                        </a:spcAft>
                      </a:pPr>
                      <a:r>
                        <a:rPr lang="es-ES" sz="600" spc="0">
                          <a:solidFill>
                            <a:srgbClr val="000000"/>
                          </a:solidFill>
                          <a:latin typeface="Bookman Old Style" pitchFamily="1" panose="02020603050405020304"/>
                        </a:rPr>
                        <a:t>María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89560">
                <a:tc>
                  <a:txBody>
                    <a:bodyPr vert="horz" anchor="t"/>
                    <a:lstStyle/>
                    <a:p>
                      <a:pPr marL="115570" marR="0" indent="0" algn="l">
                        <a:lnSpc>
                          <a:spcPts val="700"/>
                        </a:lnSpc>
                        <a:spcBef>
                          <a:spcPts val="0"/>
                        </a:spcBef>
                        <a:spcAft>
                          <a:spcPts val="1425"/>
                        </a:spcAft>
                      </a:pPr>
                      <a:r>
                        <a:rPr lang="es-ES" sz="600" spc="0">
                          <a:solidFill>
                            <a:srgbClr val="000000"/>
                          </a:solidFill>
                          <a:latin typeface="Bookman Old Style" pitchFamily="1" panose="02020603050405020304"/>
                        </a:rPr>
                        <a:t>Minuesa Abril, Carmen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730"/>
                        </a:spcAft>
                      </a:pPr>
                      <a:r>
                        <a:rPr lang="es-ES" sz="600" spc="0">
                          <a:solidFill>
                            <a:srgbClr val="000000"/>
                          </a:solidFill>
                          <a:latin typeface="Bookman Old Style" pitchFamily="1" panose="02020603050405020304"/>
                        </a:rPr>
                        <a:t>Resultados Límite de Probabilidad y Estadís- tica en Procesos de Ramificación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415"/>
                        </a:spcAft>
                      </a:pPr>
                      <a:r>
                        <a:rPr lang="es-ES" sz="600" spc="0">
                          <a:solidFill>
                            <a:srgbClr val="000000"/>
                          </a:solidFill>
                          <a:latin typeface="Bookman Old Style" pitchFamily="1" panose="02020603050405020304"/>
                        </a:rPr>
                        <a:t>11/06/2018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35"/>
                        </a:spcAft>
                      </a:pPr>
                      <a:r>
                        <a:rPr lang="es-ES" sz="600" spc="15">
                          <a:solidFill>
                            <a:srgbClr val="000000"/>
                          </a:solidFill>
                          <a:latin typeface="Bookman Old Style" pitchFamily="1" panose="02020603050405020304"/>
                        </a:rPr>
                        <a:t>González Velasco, Miguel; Puerto García, Inés María del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77495">
                <a:tc>
                  <a:txBody>
                    <a:bodyPr vert="horz" anchor="t"/>
                    <a:lstStyle/>
                    <a:p>
                      <a:pPr marL="115570" marR="0" indent="0" algn="l">
                        <a:lnSpc>
                          <a:spcPts val="700"/>
                        </a:lnSpc>
                        <a:spcBef>
                          <a:spcPts val="160"/>
                        </a:spcBef>
                        <a:spcAft>
                          <a:spcPts val="1280"/>
                        </a:spcAft>
                      </a:pPr>
                      <a:r>
                        <a:rPr lang="es-ES" sz="600" spc="0">
                          <a:solidFill>
                            <a:srgbClr val="000000"/>
                          </a:solidFill>
                          <a:latin typeface="Bookman Old Style" pitchFamily="1" panose="02020603050405020304"/>
                        </a:rPr>
                        <a:t>Benito de Valle Prieto, María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0">
                          <a:solidFill>
                            <a:srgbClr val="000000"/>
                          </a:solidFill>
                          <a:latin typeface="Bookman Old Style" pitchFamily="1" panose="02020603050405020304"/>
                        </a:rPr>
                        <a:t>Desarrollo de un Nutracéutico de Aceite de Oli- va Virgen Extra Enriquecido en Luteína y Zea- xantina. Validación “</a:t>
                      </a:r>
                      <a:r>
                        <a:rPr lang="es-ES" sz="600" i="1" spc="0">
                          <a:solidFill>
                            <a:srgbClr val="000000"/>
                          </a:solidFill>
                          <a:latin typeface="Bookman Old Style" pitchFamily="1" panose="02020603050405020304"/>
                        </a:rPr>
                        <a:t>In Vitro e In Vivo</a:t>
                      </a:r>
                      <a:r>
                        <a:rPr lang="es-ES" sz="600" spc="0">
                          <a:solidFill>
                            <a:srgbClr val="000000"/>
                          </a:solidFill>
                          <a:latin typeface="Bookman Old Style" pitchFamily="1" panose="02020603050405020304"/>
                        </a:rPr>
                        <a:t>‘” de sus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270"/>
                        </a:spcAft>
                      </a:pPr>
                      <a:r>
                        <a:rPr lang="es-ES" sz="600" spc="0">
                          <a:solidFill>
                            <a:srgbClr val="000000"/>
                          </a:solidFill>
                          <a:latin typeface="Bookman Old Style" pitchFamily="1" panose="02020603050405020304"/>
                        </a:rPr>
                        <a:t>18/07/2018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0"/>
                        </a:spcAft>
                      </a:pPr>
                      <a:r>
                        <a:rPr lang="es-ES" sz="600" spc="55">
                          <a:solidFill>
                            <a:srgbClr val="000000"/>
                          </a:solidFill>
                          <a:latin typeface="Bookman Old Style" pitchFamily="1" panose="02020603050405020304"/>
                        </a:rPr>
                        <a:t>Gil Álvarez, María Victo-ria; Martín Vertedor, Da-niel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0"/>
                        </a:spcAft>
                      </a:pPr>
                      <a:r>
                        <a:rPr lang="es-ES" sz="600" spc="0">
                          <a:solidFill>
                            <a:srgbClr val="000000"/>
                          </a:solidFill>
                          <a:latin typeface="Bookman Old Style" pitchFamily="1" panose="02020603050405020304"/>
                        </a:rPr>
                        <a:t>Propiedades Bioactivas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66090">
                <a:tc>
                  <a:txBody>
                    <a:bodyPr vert="horz" anchor="t"/>
                    <a:lstStyle/>
                    <a:p>
                      <a:pPr marL="115570" marR="0" indent="0" algn="l">
                        <a:lnSpc>
                          <a:spcPts val="700"/>
                        </a:lnSpc>
                        <a:spcBef>
                          <a:spcPts val="0"/>
                        </a:spcBef>
                        <a:spcAft>
                          <a:spcPts val="2770"/>
                        </a:spcAft>
                      </a:pPr>
                      <a:r>
                        <a:rPr lang="es-ES" sz="600" spc="0">
                          <a:solidFill>
                            <a:srgbClr val="000000"/>
                          </a:solidFill>
                          <a:latin typeface="Bookman Old Style" pitchFamily="1" panose="02020603050405020304"/>
                        </a:rPr>
                        <a:t>Monago Maraña, Olga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25">
                          <a:solidFill>
                            <a:srgbClr val="000000"/>
                          </a:solidFill>
                          <a:latin typeface="Bookman Old Style" pitchFamily="1" panose="02020603050405020304"/>
                        </a:rPr>
                        <a:t>Caracterización de Componentes Minoritarios y Trazas de Pimentón. Desarrollo de Métodos Analíticos Espectroscópicos y Cromatográficos en Combinación con Algoritmos Quimiométri-cos de Calibración Multivariante Multi-Vía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2760"/>
                        </a:spcAft>
                      </a:pPr>
                      <a:r>
                        <a:rPr lang="es-ES" sz="600" spc="0">
                          <a:solidFill>
                            <a:srgbClr val="000000"/>
                          </a:solidFill>
                          <a:latin typeface="Bookman Old Style" pitchFamily="1" panose="02020603050405020304"/>
                        </a:rPr>
                        <a:t>13/09/2018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380"/>
                        </a:spcAft>
                      </a:pPr>
                      <a:r>
                        <a:rPr lang="es-ES" sz="600" spc="40">
                          <a:solidFill>
                            <a:srgbClr val="000000"/>
                          </a:solidFill>
                          <a:latin typeface="Bookman Old Style" pitchFamily="1" panose="02020603050405020304"/>
                        </a:rPr>
                        <a:t>Galeano Díaz, María Tere-sa; Muñoz de La Peña Cas-trillo, Arsenio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4470">
                <a:tc>
                  <a:txBody>
                    <a:bodyPr vert="horz" anchor="t"/>
                    <a:lstStyle/>
                    <a:p>
                      <a:pPr marL="115570" marR="0" indent="0" algn="l">
                        <a:lnSpc>
                          <a:spcPts val="700"/>
                        </a:lnSpc>
                        <a:spcBef>
                          <a:spcPts val="160"/>
                        </a:spcBef>
                        <a:spcAft>
                          <a:spcPts val="730"/>
                        </a:spcAft>
                      </a:pPr>
                      <a:r>
                        <a:rPr lang="es-ES" sz="600" spc="0">
                          <a:solidFill>
                            <a:srgbClr val="000000"/>
                          </a:solidFill>
                          <a:latin typeface="Bookman Old Style" pitchFamily="1" panose="02020603050405020304"/>
                        </a:rPr>
                        <a:t>Rojo Domínguez, Elvira Patricia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160"/>
                        </a:spcBef>
                        <a:spcAft>
                          <a:spcPts val="35"/>
                        </a:spcAft>
                      </a:pPr>
                      <a:r>
                        <a:rPr lang="es-ES" sz="600" spc="0">
                          <a:solidFill>
                            <a:srgbClr val="000000"/>
                          </a:solidFill>
                          <a:latin typeface="Bookman Old Style" pitchFamily="1" panose="02020603050405020304"/>
                        </a:rPr>
                        <a:t>Señalización por Nrd Quinasas en la Interac- ción Patógeno-Hospedador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5"/>
                        </a:spcBef>
                        <a:spcAft>
                          <a:spcPts val="715"/>
                        </a:spcAft>
                      </a:pPr>
                      <a:r>
                        <a:rPr lang="es-ES" sz="600" spc="0">
                          <a:solidFill>
                            <a:srgbClr val="000000"/>
                          </a:solidFill>
                          <a:latin typeface="Bookman Old Style" pitchFamily="1" panose="02020603050405020304"/>
                        </a:rPr>
                        <a:t>26/10/2018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35"/>
                        </a:spcAft>
                      </a:pPr>
                      <a:r>
                        <a:rPr lang="es-ES" sz="600" spc="35">
                          <a:solidFill>
                            <a:srgbClr val="000000"/>
                          </a:solidFill>
                          <a:latin typeface="Bookman Old Style" pitchFamily="1" panose="02020603050405020304"/>
                        </a:rPr>
                        <a:t>Correa Bordes, Jaime To-más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77495">
                <a:tc>
                  <a:txBody>
                    <a:bodyPr vert="horz" anchor="t"/>
                    <a:lstStyle/>
                    <a:p>
                      <a:pPr marL="115570" marR="0" indent="0" algn="l">
                        <a:lnSpc>
                          <a:spcPts val="700"/>
                        </a:lnSpc>
                        <a:spcBef>
                          <a:spcPts val="0"/>
                        </a:spcBef>
                        <a:spcAft>
                          <a:spcPts val="1305"/>
                        </a:spcAft>
                      </a:pPr>
                      <a:r>
                        <a:rPr lang="es-ES" sz="600" spc="0">
                          <a:solidFill>
                            <a:srgbClr val="000000"/>
                          </a:solidFill>
                          <a:latin typeface="Bookman Old Style" pitchFamily="1" panose="02020603050405020304"/>
                        </a:rPr>
                        <a:t>Martín Tornero, Elísabet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0"/>
                        </a:spcBef>
                        <a:spcAft>
                          <a:spcPts val="0"/>
                        </a:spcAft>
                      </a:pPr>
                      <a:r>
                        <a:rPr lang="es-ES" sz="600" spc="20">
                          <a:solidFill>
                            <a:srgbClr val="000000"/>
                          </a:solidFill>
                          <a:latin typeface="Bookman Old Style" pitchFamily="1" panose="02020603050405020304"/>
                        </a:rPr>
                        <a:t>Desarrollo de Métodos Cromatográficos de Al- ta Resolución para el Estudio y Cuantifica- ción de Folatos, Pteridinas y Biomarcadores del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295"/>
                        </a:spcAft>
                      </a:pPr>
                      <a:r>
                        <a:rPr lang="es-ES" sz="600" spc="0">
                          <a:solidFill>
                            <a:srgbClr val="000000"/>
                          </a:solidFill>
                          <a:latin typeface="Bookman Old Style" pitchFamily="1" panose="02020603050405020304"/>
                        </a:rPr>
                        <a:t>13/11/2018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0"/>
                        </a:spcBef>
                        <a:spcAft>
                          <a:spcPts val="0"/>
                        </a:spcAft>
                      </a:pPr>
                      <a:r>
                        <a:rPr lang="es-ES" sz="600" spc="0">
                          <a:solidFill>
                            <a:srgbClr val="000000"/>
                          </a:solidFill>
                          <a:latin typeface="Bookman Old Style" pitchFamily="1" panose="02020603050405020304"/>
                        </a:rPr>
                        <a:t>Espinosa Mansilla, Anun-</a:t>
                      </a:r>
                      <a:r>
                        <a:rPr lang="es-ES" sz="100">
                          <a:solidFill>
                            <a:srgbClr val="000000"/>
                          </a:solidFill>
                          <a:latin typeface="Bookman Old Style" pitchFamily="1" panose="02020603050405020304"/>
                        </a:rPr>
                        <a:t> </a:t>
                      </a:r>
                    </a:p>
                    <a:p>
                      <a:pPr marL="91440"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ciación; </a:t>
                      </a:r>
                      <a:r>
                        <a:rPr lang="es-ES" sz="600" spc="0">
                          <a:solidFill>
                            <a:srgbClr val="000000"/>
                          </a:solidFill>
                          <a:latin typeface="Bookman Old Style" pitchFamily="1" panose="02020603050405020304"/>
                        </a:rPr>
                        <a:t>Durán </a:t>
                      </a:r>
                      <a:r>
                        <a:rPr lang="es-ES" sz="600" spc="0">
                          <a:solidFill>
                            <a:srgbClr val="000000"/>
                          </a:solidFill>
                          <a:latin typeface="Bookman Old Style" pitchFamily="1" panose="02020603050405020304"/>
                        </a:rPr>
                        <a:t>Martín-</a:t>
                      </a:r>
                      <a:r>
                        <a:rPr lang="es-ES" sz="100">
                          <a:solidFill>
                            <a:srgbClr val="000000"/>
                          </a:solidFill>
                          <a:latin typeface="Bookman Old Style" pitchFamily="1" panose="02020603050405020304"/>
                        </a:rPr>
                        <a:t> </a:t>
                      </a:r>
                      <a:br/>
                      <a:r>
                        <a:rPr lang="es-ES" sz="600" spc="0">
                          <a:solidFill>
                            <a:srgbClr val="000000"/>
                          </a:solidFill>
                          <a:latin typeface="Bookman Old Style" pitchFamily="1" panose="02020603050405020304"/>
                        </a:rPr>
                        <a:t>Merás, Isabel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859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35"/>
                        </a:spcAft>
                      </a:pPr>
                      <a:r>
                        <a:rPr lang="es-ES" sz="600" spc="0">
                          <a:solidFill>
                            <a:srgbClr val="000000"/>
                          </a:solidFill>
                          <a:latin typeface="Bookman Old Style" pitchFamily="1" panose="02020603050405020304"/>
                        </a:rPr>
                        <a:t>Riesgo a la Exposición de Contaminantes Am-</a:t>
                      </a:r>
                      <a:r>
                        <a:rPr lang="es-ES" sz="600" spc="0">
                          <a:solidFill>
                            <a:srgbClr val="000000"/>
                          </a:solidFill>
                          <a:latin typeface="Bookman Old Style" pitchFamily="1" panose="02020603050405020304"/>
                        </a:rPr>
                        <a:t>bientales en Fluidos Biológicos y Alimentos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14325">
                <a:tc>
                  <a:txBody>
                    <a:bodyPr vert="horz" anchor="t"/>
                    <a:lstStyle/>
                    <a:p>
                      <a:pPr marL="115570" marR="0" indent="0" algn="l">
                        <a:lnSpc>
                          <a:spcPts val="700"/>
                        </a:lnSpc>
                        <a:spcBef>
                          <a:spcPts val="160"/>
                        </a:spcBef>
                        <a:spcAft>
                          <a:spcPts val="1570"/>
                        </a:spcAft>
                      </a:pPr>
                      <a:r>
                        <a:rPr lang="es-ES" sz="600" spc="0">
                          <a:solidFill>
                            <a:srgbClr val="000000"/>
                          </a:solidFill>
                          <a:latin typeface="Bookman Old Style" pitchFamily="1" panose="02020603050405020304"/>
                        </a:rPr>
                        <a:t>Teva García, Fernando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180"/>
                        </a:spcAft>
                      </a:pPr>
                      <a:r>
                        <a:rPr lang="es-ES" sz="600" spc="25">
                          <a:solidFill>
                            <a:srgbClr val="000000"/>
                          </a:solidFill>
                          <a:latin typeface="Bookman Old Style" pitchFamily="1" panose="02020603050405020304"/>
                        </a:rPr>
                        <a:t>Aplicación de Tecnologías de Filtración Me- diante Membranas en la depuración de Aguas Residuales Urbanas para su Reutilización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5"/>
                        </a:spcBef>
                        <a:spcAft>
                          <a:spcPts val="1555"/>
                        </a:spcAft>
                      </a:pPr>
                      <a:r>
                        <a:rPr lang="es-ES" sz="600" spc="0">
                          <a:solidFill>
                            <a:srgbClr val="000000"/>
                          </a:solidFill>
                          <a:latin typeface="Bookman Old Style" pitchFamily="1" panose="02020603050405020304"/>
                        </a:rPr>
                        <a:t>14/11/2018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160"/>
                        </a:spcBef>
                        <a:spcAft>
                          <a:spcPts val="180"/>
                        </a:spcAft>
                      </a:pPr>
                      <a:r>
                        <a:rPr lang="es-ES" sz="600" spc="30">
                          <a:solidFill>
                            <a:srgbClr val="000000"/>
                          </a:solidFill>
                          <a:latin typeface="Bookman Old Style" pitchFamily="1" panose="02020603050405020304"/>
                        </a:rPr>
                        <a:t>Acero Díaz, Juan Luis; Be-nítez García, Francisco Ja-vier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67970">
                <a:tc>
                  <a:txBody>
                    <a:bodyPr vert="horz" anchor="t"/>
                    <a:lstStyle/>
                    <a:p>
                      <a:pPr marL="115570" marR="0" indent="0" algn="l">
                        <a:lnSpc>
                          <a:spcPts val="700"/>
                        </a:lnSpc>
                        <a:spcBef>
                          <a:spcPts val="0"/>
                        </a:spcBef>
                        <a:spcAft>
                          <a:spcPts val="1380"/>
                        </a:spcAft>
                      </a:pPr>
                      <a:r>
                        <a:rPr lang="es-ES" sz="600" spc="0">
                          <a:solidFill>
                            <a:srgbClr val="000000"/>
                          </a:solidFill>
                          <a:latin typeface="Bookman Old Style" pitchFamily="1" panose="02020603050405020304"/>
                        </a:rPr>
                        <a:t>García de la Concepción, Juan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182880" marR="68580" indent="0" algn="l">
                        <a:lnSpc>
                          <a:spcPts val="400"/>
                        </a:lnSpc>
                        <a:spcBef>
                          <a:spcPts val="0"/>
                        </a:spcBef>
                        <a:spcAft>
                          <a:spcPts val="0"/>
                        </a:spcAft>
                      </a:pPr>
                      <a:r>
                        <a:rPr lang="es-ES" sz="600" spc="20">
                          <a:solidFill>
                            <a:srgbClr val="000000"/>
                          </a:solidFill>
                          <a:latin typeface="Bookman Old Style" pitchFamily="1" panose="02020603050405020304"/>
                        </a:rPr>
                        <a:t>Estudio Teórico-Experimental de la Reactivi- 1,3-Dipolar de Tioisomünchnonas Bicícli- cas </a:t>
                      </a:r>
                    </a:p>
                    <a:p>
                      <a:pPr marL="45720" marR="0" indent="0" algn="l">
                        <a:lnSpc>
                          <a:spcPts val="200"/>
                        </a:lnSpc>
                        <a:spcBef>
                          <a:spcPts val="0"/>
                        </a:spcBef>
                        <a:spcAft>
                          <a:spcPts val="815"/>
                        </a:spcAft>
                        <a:tabLst>
                          <a:tab algn="l" pos="3154680"/>
                          <a:tab algn="r" pos="3794760"/>
                        </a:tabLst>
                      </a:pPr>
                      <a:r>
                        <a:rPr lang="es-ES" sz="600" spc="-570">
                          <a:solidFill>
                            <a:srgbClr val="000000"/>
                          </a:solidFill>
                          <a:latin typeface="Bookman Old Style" pitchFamily="1" panose="02020603050405020304"/>
                        </a:rPr>
                        <a:t>Jiménez </a:t>
                      </a:r>
                      <a:r>
                        <a:rPr lang="es-ES" sz="600" spc="-570">
                          <a:solidFill>
                            <a:srgbClr val="000000"/>
                          </a:solidFill>
                          <a:latin typeface="Bookman Old Style" pitchFamily="1" panose="02020603050405020304"/>
                        </a:rPr>
                        <a:t>Requejo, </a:t>
                      </a:r>
                      <a:r>
                        <a:rPr lang="es-ES" sz="600" baseline="30000" spc="-570">
                          <a:solidFill>
                            <a:srgbClr val="000000"/>
                          </a:solidFill>
                          <a:latin typeface="Bookman Old Style" pitchFamily="1" panose="02020603050405020304"/>
                        </a:rPr>
                        <a:t>José</a:t>
                      </a:r>
                      <a:r>
                        <a:rPr lang="es-ES" sz="600" spc="-570">
                          <a:solidFill>
                            <a:srgbClr val="000000"/>
                          </a:solidFill>
                          <a:latin typeface="Bookman Old Style" pitchFamily="1" panose="02020603050405020304"/>
                        </a:rPr>
                        <a:t>dad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65"/>
                        </a:spcAft>
                      </a:pPr>
                      <a:r>
                        <a:rPr lang="es-ES" sz="600" spc="0">
                          <a:solidFill>
                            <a:srgbClr val="000000"/>
                          </a:solidFill>
                          <a:latin typeface="Bookman Old Style" pitchFamily="1" panose="02020603050405020304"/>
                        </a:rPr>
                        <a:t>20/12/2018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650"/>
                        </a:spcBef>
                        <a:spcAft>
                          <a:spcPts val="0"/>
                        </a:spcAft>
                        <a:tabLst>
                          <a:tab algn="l" pos="365760"/>
                          <a:tab algn="r" pos="1143000"/>
                        </a:tabLst>
                      </a:pPr>
                      <a:r>
                        <a:rPr lang="es-ES" sz="600" spc="0">
                          <a:solidFill>
                            <a:srgbClr val="000000"/>
                          </a:solidFill>
                          <a:latin typeface="Bookman Old Style" pitchFamily="1" panose="02020603050405020304"/>
                        </a:rPr>
                        <a:t>Luis; </a:t>
                      </a:r>
                      <a:r>
                        <a:rPr lang="es-ES" sz="600" spc="0">
                          <a:solidFill>
                            <a:srgbClr val="000000"/>
                          </a:solidFill>
                          <a:latin typeface="Bookman Old Style" pitchFamily="1" panose="02020603050405020304"/>
                        </a:rPr>
                        <a:t>Ávalos </a:t>
                      </a:r>
                      <a:r>
                        <a:rPr lang="es-ES" sz="600" spc="0">
                          <a:solidFill>
                            <a:srgbClr val="000000"/>
                          </a:solidFill>
                          <a:latin typeface="Bookman Old Style" pitchFamily="1" panose="02020603050405020304"/>
                        </a:rPr>
                        <a:t>González, </a:t>
                      </a:r>
                    </a:p>
                    <a:p>
                      <a:pPr marL="91440" marR="0" indent="0" algn="l">
                        <a:lnSpc>
                          <a:spcPts val="700"/>
                        </a:lnSpc>
                        <a:spcBef>
                          <a:spcPts val="10"/>
                        </a:spcBef>
                        <a:spcAft>
                          <a:spcPts val="0"/>
                        </a:spcAft>
                      </a:pPr>
                      <a:r>
                        <a:rPr lang="es-ES" sz="600" spc="0">
                          <a:solidFill>
                            <a:srgbClr val="000000"/>
                          </a:solidFill>
                          <a:latin typeface="Bookman Old Style" pitchFamily="1" panose="02020603050405020304"/>
                        </a:rPr>
                        <a:t>Martín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5570" marR="0" indent="0" algn="l">
                        <a:lnSpc>
                          <a:spcPts val="700"/>
                        </a:lnSpc>
                        <a:spcBef>
                          <a:spcPts val="0"/>
                        </a:spcBef>
                        <a:spcAft>
                          <a:spcPts val="0"/>
                        </a:spcAft>
                      </a:pPr>
                      <a:r>
                        <a:rPr lang="es-ES" sz="600" spc="0">
                          <a:solidFill>
                            <a:srgbClr val="000000"/>
                          </a:solidFill>
                          <a:latin typeface="Bookman Old Style" pitchFamily="1" panose="02020603050405020304"/>
                        </a:rPr>
                        <a:t>Tena Collado,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0"/>
                        </a:spcAft>
                      </a:pPr>
                      <a:r>
                        <a:rPr lang="es-ES" sz="600" spc="0">
                          <a:solidFill>
                            <a:srgbClr val="000000"/>
                          </a:solidFill>
                          <a:latin typeface="Bookman Old Style" pitchFamily="1" panose="02020603050405020304"/>
                        </a:rPr>
                        <a:t>Eliminación de Cationes Cr(III) y Pb (II) 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22/02/2019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tabLst>
                          <a:tab algn="r" pos="1143000"/>
                        </a:tabLst>
                      </a:pPr>
                      <a:r>
                        <a:rPr lang="es-ES" sz="600" spc="0">
                          <a:solidFill>
                            <a:srgbClr val="000000"/>
                          </a:solidFill>
                          <a:latin typeface="Bookman Old Style" pitchFamily="1" panose="02020603050405020304"/>
                        </a:rPr>
                        <a:t>Cuerda Correa, </a:t>
                      </a:r>
                      <a:r>
                        <a:rPr lang="es-ES" sz="600" spc="0">
                          <a:solidFill>
                            <a:srgbClr val="000000"/>
                          </a:solidFill>
                          <a:latin typeface="Bookman Old Style" pitchFamily="1" panose="02020603050405020304"/>
                        </a:rPr>
                        <a:t>Eduardo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892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91440" indent="0" algn="just">
                        <a:lnSpc>
                          <a:spcPts val="700"/>
                        </a:lnSpc>
                        <a:spcBef>
                          <a:spcPts val="0"/>
                        </a:spcBef>
                        <a:spcAft>
                          <a:spcPts val="0"/>
                        </a:spcAft>
                      </a:pPr>
                      <a:r>
                        <a:rPr lang="es-ES" sz="600" spc="0">
                          <a:solidFill>
                            <a:srgbClr val="000000"/>
                          </a:solidFill>
                          <a:latin typeface="Bookman Old Style" pitchFamily="1" panose="02020603050405020304"/>
                        </a:rPr>
                        <a:t>Disolución Acuosa Mediante Procesos de Bio- adsorción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114300" indent="0" algn="l">
                        <a:lnSpc>
                          <a:spcPts val="700"/>
                        </a:lnSpc>
                        <a:spcBef>
                          <a:spcPts val="0"/>
                        </a:spcBef>
                        <a:spcAft>
                          <a:spcPts val="0"/>
                        </a:spcAft>
                      </a:pPr>
                      <a:r>
                        <a:rPr lang="es-ES" sz="600" spc="0">
                          <a:solidFill>
                            <a:srgbClr val="000000"/>
                          </a:solidFill>
                          <a:latin typeface="Bookman Old Style" pitchFamily="1" panose="02020603050405020304"/>
                        </a:rPr>
                        <a:t>Manuel; Alexandre Fran-co, María Francisca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92735">
                <a:tc>
                  <a:txBody>
                    <a:bodyPr vert="horz" anchor="t"/>
                    <a:lstStyle/>
                    <a:p>
                      <a:pPr marL="115570" marR="0" indent="0" algn="l">
                        <a:lnSpc>
                          <a:spcPts val="700"/>
                        </a:lnSpc>
                        <a:spcBef>
                          <a:spcPts val="0"/>
                        </a:spcBef>
                        <a:spcAft>
                          <a:spcPts val="1400"/>
                        </a:spcAft>
                      </a:pPr>
                      <a:r>
                        <a:rPr lang="es-ES" sz="600" spc="0">
                          <a:solidFill>
                            <a:srgbClr val="000000"/>
                          </a:solidFill>
                          <a:latin typeface="Bookman Old Style" pitchFamily="1" panose="02020603050405020304"/>
                        </a:rPr>
                        <a:t>Pascual Caro, Carlos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220"/>
                        </a:spcBef>
                        <a:spcAft>
                          <a:spcPts val="0"/>
                        </a:spcAft>
                      </a:pPr>
                      <a:r>
                        <a:rPr lang="es-ES" sz="600" spc="0">
                          <a:solidFill>
                            <a:srgbClr val="000000"/>
                          </a:solidFill>
                          <a:latin typeface="Bookman Old Style" pitchFamily="1" panose="02020603050405020304"/>
                        </a:rPr>
                        <a:t>Regulación de la Homeostasis de Ca</a:t>
                      </a:r>
                      <a:r>
                        <a:rPr lang="es-ES" sz="600" baseline="30000" spc="0">
                          <a:solidFill>
                            <a:srgbClr val="000000"/>
                          </a:solidFill>
                          <a:latin typeface="Lucida Console" pitchFamily="0" panose="02020603050405020304"/>
                        </a:rPr>
                        <a:t>2</a:t>
                      </a:r>
                      <a:r>
                        <a:rPr lang="es-ES" sz="600" spc="0">
                          <a:solidFill>
                            <a:srgbClr val="000000"/>
                          </a:solidFill>
                          <a:latin typeface="Lucida Console" pitchFamily="0" panose="02020603050405020304"/>
                        </a:rPr>
                        <a:t>+ </a:t>
                      </a:r>
                      <a:r>
                        <a:rPr lang="es-ES" sz="600" spc="0">
                          <a:solidFill>
                            <a:srgbClr val="000000"/>
                          </a:solidFill>
                          <a:latin typeface="Bookman Old Style" pitchFamily="1" panose="02020603050405020304"/>
                        </a:rPr>
                        <a:t>y Via- bilidad Celular por Stim</a:t>
                      </a:r>
                      <a:r>
                        <a:rPr lang="es-ES" sz="600" spc="0">
                          <a:solidFill>
                            <a:srgbClr val="000000"/>
                          </a:solidFill>
                          <a:latin typeface="Lucida Console" pitchFamily="0" panose="02020603050405020304"/>
                        </a:rPr>
                        <a:t>1 </a:t>
                      </a:r>
                      <a:r>
                        <a:rPr lang="es-ES" sz="600" spc="0">
                          <a:solidFill>
                            <a:srgbClr val="000000"/>
                          </a:solidFill>
                          <a:latin typeface="Bookman Old Style" pitchFamily="1" panose="02020603050405020304"/>
                        </a:rPr>
                        <a:t>en la Línea de Neu- roblastoma Sh-Sy</a:t>
                      </a:r>
                      <a:r>
                        <a:rPr lang="es-ES" sz="600" spc="0">
                          <a:solidFill>
                            <a:srgbClr val="000000"/>
                          </a:solidFill>
                          <a:latin typeface="Lucida Console" pitchFamily="0" panose="02020603050405020304"/>
                        </a:rPr>
                        <a:t>5</a:t>
                      </a:r>
                      <a:r>
                        <a:rPr lang="es-ES" sz="600" baseline="-25000" spc="0">
                          <a:solidFill>
                            <a:srgbClr val="000000"/>
                          </a:solidFill>
                          <a:latin typeface="Arial" pitchFamily="2" panose="02020603050405020304"/>
                        </a:rPr>
                        <a:t>y</a:t>
                      </a:r>
                      <a:r>
                        <a:rPr lang="es-ES" sz="100" spc="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390"/>
                        </a:spcAft>
                      </a:pPr>
                      <a:r>
                        <a:rPr lang="es-ES" sz="600" spc="0">
                          <a:solidFill>
                            <a:srgbClr val="000000"/>
                          </a:solidFill>
                          <a:latin typeface="Bookman Old Style" pitchFamily="1" panose="02020603050405020304"/>
                        </a:rPr>
                        <a:t>25/02/2019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0" indent="0" algn="l">
                        <a:lnSpc>
                          <a:spcPts val="700"/>
                        </a:lnSpc>
                        <a:spcBef>
                          <a:spcPts val="0"/>
                        </a:spcBef>
                        <a:spcAft>
                          <a:spcPts val="10"/>
                        </a:spcAft>
                      </a:pPr>
                      <a:r>
                        <a:rPr lang="es-ES" sz="600" spc="30">
                          <a:solidFill>
                            <a:srgbClr val="000000"/>
                          </a:solidFill>
                          <a:latin typeface="Bookman Old Style" pitchFamily="1" panose="02020603050405020304"/>
                        </a:rPr>
                        <a:t>Martín Romero, Francisco Javier; Pozo Guisado, Eu-lalia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307975">
                <a:tc>
                  <a:txBody>
                    <a:bodyPr vert="horz" anchor="t"/>
                    <a:lstStyle/>
                    <a:p>
                      <a:pPr marL="115570" marR="0" indent="0" algn="l">
                        <a:lnSpc>
                          <a:spcPts val="700"/>
                        </a:lnSpc>
                        <a:spcBef>
                          <a:spcPts val="155"/>
                        </a:spcBef>
                        <a:spcAft>
                          <a:spcPts val="1525"/>
                        </a:spcAft>
                      </a:pPr>
                      <a:r>
                        <a:rPr lang="es-ES" sz="600" spc="0">
                          <a:solidFill>
                            <a:srgbClr val="000000"/>
                          </a:solidFill>
                          <a:latin typeface="Bookman Old Style" pitchFamily="1" panose="02020603050405020304"/>
                        </a:rPr>
                        <a:t>Naranjo Correa, Francisco Luis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68580" marR="68580" indent="0" algn="just">
                        <a:lnSpc>
                          <a:spcPts val="700"/>
                        </a:lnSpc>
                        <a:spcBef>
                          <a:spcPts val="160"/>
                        </a:spcBef>
                        <a:spcAft>
                          <a:spcPts val="130"/>
                        </a:spcAft>
                      </a:pPr>
                      <a:r>
                        <a:rPr lang="es-ES" sz="600" spc="0">
                          <a:solidFill>
                            <a:srgbClr val="000000"/>
                          </a:solidFill>
                          <a:latin typeface="Bookman Old Style" pitchFamily="1" panose="02020603050405020304"/>
                        </a:rPr>
                        <a:t>Luz y Color: desarrollo de Herramientas Didác- ticas para Mejorar su Enseñanza en Docentes en Formación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1510"/>
                        </a:spcAft>
                      </a:pPr>
                      <a:r>
                        <a:rPr lang="es-ES" sz="600" spc="0">
                          <a:solidFill>
                            <a:srgbClr val="000000"/>
                          </a:solidFill>
                          <a:latin typeface="Bookman Old Style" pitchFamily="1" panose="02020603050405020304"/>
                        </a:rPr>
                        <a:t>08/03/2019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40"/>
                        </a:spcAft>
                      </a:pPr>
                      <a:r>
                        <a:rPr lang="es-ES" sz="600" spc="0">
                          <a:solidFill>
                            <a:srgbClr val="000000"/>
                          </a:solidFill>
                          <a:latin typeface="Bookman Old Style" pitchFamily="1" panose="02020603050405020304"/>
                        </a:rPr>
                        <a:t>Martínez Borreguero, Ma-</a:t>
                      </a:r>
                      <a:r>
                        <a:rPr lang="es-ES" sz="100">
                          <a:solidFill>
                            <a:srgbClr val="000000"/>
                          </a:solidFill>
                          <a:latin typeface="Bookman Old Style" pitchFamily="1" panose="02020603050405020304"/>
                        </a:rPr>
                        <a:t> </a:t>
                      </a:r>
                      <a:br/>
                      <a:r>
                        <a:rPr lang="es-ES" sz="600" spc="0">
                          <a:solidFill>
                            <a:srgbClr val="000000"/>
                          </a:solidFill>
                          <a:latin typeface="Bookman Old Style" pitchFamily="1" panose="02020603050405020304"/>
                        </a:rPr>
                        <a:t>ría Guadalupe; Pérez Ro-</a:t>
                      </a:r>
                      <a:r>
                        <a:rPr lang="es-ES" sz="100">
                          <a:solidFill>
                            <a:srgbClr val="000000"/>
                          </a:solidFill>
                          <a:latin typeface="Bookman Old Style" pitchFamily="1" panose="02020603050405020304"/>
                        </a:rPr>
                        <a:t> </a:t>
                      </a:r>
                      <a:br/>
                      <a:r>
                        <a:rPr lang="es-ES" sz="600" spc="0">
                          <a:solidFill>
                            <a:srgbClr val="000000"/>
                          </a:solidFill>
                          <a:latin typeface="Bookman Old Style" pitchFamily="1" panose="02020603050405020304"/>
                        </a:rPr>
                        <a:t>dr</a:t>
                      </a:r>
                      <a:r>
                        <a:rPr lang="es-ES" sz="600" spc="0">
                          <a:solidFill>
                            <a:srgbClr val="000000"/>
                          </a:solidFill>
                          <a:latin typeface="Bookman Old Style" pitchFamily="1" panose="02020603050405020304"/>
                        </a:rPr>
                        <a:t>ı´guez, ´Angel Luis; Pardo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454025">
                <a:tc>
                  <a:txBody>
                    <a:bodyPr vert="horz" anchor="t"/>
                    <a:lstStyle/>
                    <a:p>
                      <a:pPr marL="0" marR="381000" indent="0" algn="r">
                        <a:lnSpc>
                          <a:spcPts val="700"/>
                        </a:lnSpc>
                        <a:spcBef>
                          <a:spcPts val="710"/>
                        </a:spcBef>
                        <a:spcAft>
                          <a:spcPts val="2145"/>
                        </a:spcAft>
                      </a:pPr>
                      <a:r>
                        <a:rPr lang="es-ES" sz="600" spc="0">
                          <a:solidFill>
                            <a:srgbClr val="000000"/>
                          </a:solidFill>
                          <a:latin typeface="Bookman Old Style" pitchFamily="1" panose="02020603050405020304"/>
                        </a:rPr>
                        <a:t>Armenteros, Ana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68580" indent="0" algn="just">
                        <a:lnSpc>
                          <a:spcPts val="600"/>
                        </a:lnSpc>
                        <a:spcBef>
                          <a:spcPts val="0"/>
                        </a:spcBef>
                        <a:spcAft>
                          <a:spcPts val="60"/>
                        </a:spcAft>
                      </a:pPr>
                      <a:r>
                        <a:rPr lang="es-ES" sz="600" spc="0">
                          <a:solidFill>
                            <a:srgbClr val="000000"/>
                          </a:solidFill>
                          <a:latin typeface="Bookman Old Style" pitchFamily="1" panose="02020603050405020304"/>
                        </a:rPr>
                        <a:t>Evaluación Neuropsicológica y Calidad de Vida en Pacientes Diagnosticados de Fenilcetonuria por Déficit en la Enzima Fenilalanina Hidroxi-lasa en Extremadura </a:t>
                      </a:r>
                    </a:p>
                    <a:p>
                      <a:pPr marL="0" marR="0" indent="0" algn="ctr">
                        <a:lnSpc>
                          <a:spcPts val="1000"/>
                        </a:lnSpc>
                        <a:spcBef>
                          <a:spcPts val="0"/>
                        </a:spcBef>
                        <a:spcAft>
                          <a:spcPts val="0"/>
                        </a:spcAft>
                      </a:pPr>
                      <a:r>
                        <a:rPr lang="es-ES" sz="600" spc="0">
                          <a:solidFill>
                            <a:srgbClr val="000000"/>
                          </a:solidFill>
                          <a:latin typeface="Bookman Old Style" pitchFamily="1" panose="02020603050405020304"/>
                        </a:rPr>
                        <a:t>Fernández, Pedro </a:t>
                      </a:r>
                      <a:r>
                        <a:rPr lang="es-ES" sz="600" baseline="30000" spc="0">
                          <a:solidFill>
                            <a:srgbClr val="000000"/>
                          </a:solidFill>
                          <a:latin typeface="Bookman Old Style" pitchFamily="1" panose="02020603050405020304"/>
                        </a:rPr>
                        <a:t>José</a:t>
                      </a:r>
                      <a:r>
                        <a:rPr lang="es-ES" sz="600" spc="0">
                          <a:solidFill>
                            <a:srgbClr val="000000"/>
                          </a:solidFill>
                          <a:latin typeface="Bookman Old Style" pitchFamily="1" panose="02020603050405020304"/>
                        </a:rPr>
                        <a:t>Márquez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720"/>
                        </a:spcBef>
                        <a:spcAft>
                          <a:spcPts val="2135"/>
                        </a:spcAft>
                      </a:pPr>
                      <a:r>
                        <a:rPr lang="es-ES" sz="600" spc="0">
                          <a:solidFill>
                            <a:srgbClr val="000000"/>
                          </a:solidFill>
                          <a:latin typeface="Bookman Old Style" pitchFamily="1" panose="02020603050405020304"/>
                        </a:rPr>
                        <a:t>08/03/2019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700"/>
                        </a:lnSpc>
                        <a:spcBef>
                          <a:spcPts val="710"/>
                        </a:spcBef>
                        <a:spcAft>
                          <a:spcPts val="0"/>
                        </a:spcAft>
                        <a:tabLst>
                          <a:tab algn="l" pos="411480"/>
                          <a:tab algn="r" pos="1143000"/>
                        </a:tabLst>
                      </a:pPr>
                      <a:r>
                        <a:rPr lang="es-ES" sz="600" spc="0">
                          <a:solidFill>
                            <a:srgbClr val="000000"/>
                          </a:solidFill>
                          <a:latin typeface="Bookman Old Style" pitchFamily="1" panose="02020603050405020304"/>
                        </a:rPr>
                        <a:t>Galán </a:t>
                      </a:r>
                      <a:r>
                        <a:rPr lang="es-ES" sz="600" spc="0">
                          <a:solidFill>
                            <a:srgbClr val="000000"/>
                          </a:solidFill>
                          <a:latin typeface="Bookman Old Style" pitchFamily="1" panose="02020603050405020304"/>
                        </a:rPr>
                        <a:t>Gómez, </a:t>
                      </a:r>
                      <a:r>
                        <a:rPr lang="es-ES" sz="600" spc="0">
                          <a:solidFill>
                            <a:srgbClr val="000000"/>
                          </a:solidFill>
                          <a:latin typeface="Bookman Old Style" pitchFamily="1" panose="02020603050405020304"/>
                        </a:rPr>
                        <a:t>Enrique; </a:t>
                      </a:r>
                    </a:p>
                    <a:p>
                      <a:pPr marL="91440" marR="0" indent="0" algn="l">
                        <a:lnSpc>
                          <a:spcPts val="700"/>
                        </a:lnSpc>
                        <a:spcBef>
                          <a:spcPts val="0"/>
                        </a:spcBef>
                        <a:spcAft>
                          <a:spcPts val="1450"/>
                        </a:spcAft>
                      </a:pPr>
                      <a:r>
                        <a:rPr lang="es-ES" sz="600" spc="0">
                          <a:solidFill>
                            <a:srgbClr val="000000"/>
                          </a:solidFill>
                          <a:latin typeface="Bookman Old Style" pitchFamily="1" panose="02020603050405020304"/>
                        </a:rPr>
                        <a:t>Cáceres Marzal, Cristina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0"/>
                        </a:spcAft>
                      </a:pPr>
                      <a:r>
                        <a:rPr lang="es-ES" sz="600" spc="0">
                          <a:solidFill>
                            <a:srgbClr val="000000"/>
                          </a:solidFill>
                          <a:latin typeface="Bookman Old Style" pitchFamily="1" panose="02020603050405020304"/>
                        </a:rPr>
                        <a:t>Corbacho Cortés,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700"/>
                        </a:lnSpc>
                        <a:spcBef>
                          <a:spcPts val="0"/>
                        </a:spcBef>
                        <a:spcAft>
                          <a:spcPts val="0"/>
                        </a:spcAft>
                      </a:pPr>
                      <a:r>
                        <a:rPr lang="es-ES" sz="600" spc="0">
                          <a:solidFill>
                            <a:srgbClr val="000000"/>
                          </a:solidFill>
                          <a:latin typeface="Bookman Old Style" pitchFamily="1" panose="02020603050405020304"/>
                        </a:rPr>
                        <a:t>Algunos Problemas de Aproximación Mediante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00" spc="0">
                          <a:solidFill>
                            <a:srgbClr val="000000"/>
                          </a:solidFill>
                          <a:latin typeface="Bookman Old Style" pitchFamily="1" panose="02020603050405020304"/>
                        </a:rPr>
                        <a:t>25/06/2019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tabLst>
                          <a:tab algn="l" pos="457200"/>
                          <a:tab algn="r" pos="1143000"/>
                        </a:tabLst>
                      </a:pPr>
                      <a:r>
                        <a:rPr lang="es-ES" sz="600" spc="0">
                          <a:solidFill>
                            <a:srgbClr val="000000"/>
                          </a:solidFill>
                          <a:latin typeface="Bookman Old Style" pitchFamily="1" panose="02020603050405020304"/>
                        </a:rPr>
                        <a:t>Benítez </a:t>
                      </a:r>
                      <a:r>
                        <a:rPr lang="es-ES" sz="600" spc="0">
                          <a:solidFill>
                            <a:srgbClr val="000000"/>
                          </a:solidFill>
                          <a:latin typeface="Bookman Old Style" pitchFamily="1" panose="02020603050405020304"/>
                        </a:rPr>
                        <a:t>Suárez, </a:t>
                      </a:r>
                      <a:r>
                        <a:rPr lang="es-ES" sz="600" spc="0">
                          <a:solidFill>
                            <a:srgbClr val="000000"/>
                          </a:solidFill>
                          <a:latin typeface="Bookman Old Style" pitchFamily="1" panose="02020603050405020304"/>
                        </a:rPr>
                        <a:t>Rafael;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57150" marR="0" indent="0" algn="l">
                        <a:lnSpc>
                          <a:spcPts val="600"/>
                        </a:lnSpc>
                        <a:spcBef>
                          <a:spcPts val="0"/>
                        </a:spcBef>
                        <a:spcAft>
                          <a:spcPts val="0"/>
                        </a:spcAft>
                      </a:pPr>
                      <a:r>
                        <a:rPr lang="es-ES" sz="600" spc="0">
                          <a:solidFill>
                            <a:srgbClr val="000000"/>
                          </a:solidFill>
                          <a:latin typeface="Bookman Old Style" pitchFamily="1" panose="02020603050405020304"/>
                        </a:rPr>
                        <a:t>Funciones Radicales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00" spc="0">
                          <a:solidFill>
                            <a:srgbClr val="000000"/>
                          </a:solidFill>
                          <a:latin typeface="Bookman Old Style" pitchFamily="1" panose="02020603050405020304"/>
                        </a:rPr>
                        <a:t>Rodriguez Arias,Mariano;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9240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68580" marR="114300" indent="0" algn="l">
                        <a:lnSpc>
                          <a:spcPts val="700"/>
                        </a:lnSpc>
                        <a:spcBef>
                          <a:spcPts val="0"/>
                        </a:spcBef>
                        <a:spcAft>
                          <a:spcPts val="10"/>
                        </a:spcAft>
                      </a:pPr>
                      <a:r>
                        <a:rPr lang="es-ES" sz="600" spc="30">
                          <a:solidFill>
                            <a:srgbClr val="000000"/>
                          </a:solidFill>
                          <a:latin typeface="Bookman Old Style" pitchFamily="1" panose="02020603050405020304"/>
                        </a:rPr>
                        <a:t>Montalvo Durán, Francis-</a:t>
                      </a:r>
                      <a:r>
                        <a:rPr lang="es-ES" sz="600" spc="30">
                          <a:solidFill>
                            <a:srgbClr val="000000"/>
                          </a:solidFill>
                          <a:latin typeface="Bookman Old Style" pitchFamily="1" panose="02020603050405020304"/>
                        </a:rPr>
                        <a:t>co </a:t>
                      </a:r>
                    </a:p>
                  </a:txBody>
                  <a:tcPr anchor="t"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88390" y="9731375"/>
            <a:ext cx="5541010" cy="238125"/>
          </a:xfrm>
          <a:prstGeom prst="rect">
            <a:avLst/>
          </a:prstGeom>
          <a:noFill/>
          <a:ln w="0" cmpd="sng">
            <a:noFill/>
            <a:prstDash val="solid"/>
          </a:ln>
        </p:spPr>
        <p:txBody>
          <a:bodyPr vert="horz" lIns="0" tIns="56515" rIns="0" bIns="0" anchor="t"/>
          <a:lstStyle/>
          <a:p>
            <a:pPr marL="0" marR="91440" indent="0" algn="r">
              <a:lnSpc>
                <a:spcPts val="1400"/>
              </a:lnSpc>
              <a:spcAft>
                <a:spcPts val="40"/>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88390" y="685800"/>
            <a:ext cx="5410835" cy="0"/>
          </a:xfrm>
          <a:prstGeom prst="line">
            <a:avLst/>
          </a:prstGeom>
          <a:ln w="6350" cmpd="sng">
            <a:solidFill>
              <a:srgbClr val="000000"/>
            </a:solidFill>
          </a:ln>
        </p:spPr>
      </p:cxnSp>
      <p:cxnSp>
        <p:nvCxnSpPr>
          <p:cNvPr id="8" name=""/>
          <p:cNvCxnSpPr/>
          <p:nvPr/>
        </p:nvCxnSpPr>
        <p:spPr>
          <a:xfrm>
            <a:off x="1088390" y="9735185"/>
            <a:ext cx="5410835" cy="0"/>
          </a:xfrm>
          <a:prstGeom prst="line">
            <a:avLst/>
          </a:prstGeom>
          <a:ln w="6350" cmpd="sng">
            <a:solidFill>
              <a:srgbClr val="000000"/>
            </a:solidFill>
          </a:ln>
        </p:spPr>
      </p:cxnSp>
    </p:spTree>
  </p:cSld>
  <p:clrMapOvr>
    <a:masterClrMapping/>
  </p:clrMapOvr>
</p:sld>
</file>

<file path=ppt/slides/slide26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26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100"/>
          <a:stretch>
            <a:fillRect/>
          </a:stretch>
        </p:blipFill>
        <p:spPr>
          <a:xfrm>
            <a:off x="1908175" y="3938270"/>
            <a:ext cx="1383665" cy="109220"/>
          </a:xfrm>
          <a:prstGeom prst="rect">
            <a:avLst/>
          </a:prstGeom>
        </p:spPr>
      </p:pic>
      <p:pic>
        <p:nvPicPr>
          <p:cNvPr id="7" name=""/>
          <p:cNvPicPr/>
          <p:nvPr/>
        </p:nvPicPr>
        <p:blipFill>
          <a:blip r:embed="prId101"/>
          <a:stretch>
            <a:fillRect/>
          </a:stretch>
        </p:blipFill>
        <p:spPr>
          <a:xfrm>
            <a:off x="1755775" y="4151630"/>
            <a:ext cx="4142105" cy="3169920"/>
          </a:xfrm>
          <a:prstGeom prst="rect">
            <a:avLst/>
          </a:prstGeom>
        </p:spPr>
      </p:pic>
      <p:sp>
        <p:nvSpPr>
          <p:cNvPr id="2" name=""/>
          <p:cNvSpPr/>
          <p:nvPr>
            <p:ph type="body" idx="10"/>
          </p:nvPr>
        </p:nvSpPr>
        <p:spPr>
          <a:xfrm>
            <a:off x="1030605" y="1676400"/>
            <a:ext cx="5541010" cy="913765"/>
          </a:xfrm>
          <a:prstGeom prst="rect">
            <a:avLst/>
          </a:prstGeom>
          <a:noFill/>
          <a:ln w="0" cmpd="sng">
            <a:noFill/>
            <a:prstDash val="solid"/>
          </a:ln>
        </p:spPr>
        <p:txBody>
          <a:bodyPr vert="horz" lIns="0" tIns="0" rIns="0" bIns="0" anchor="t"/>
          <a:lstStyle/>
          <a:p>
            <a:pPr marL="0" marR="0" indent="0" algn="ctr">
              <a:lnSpc>
                <a:spcPts val="3400"/>
              </a:lnSpc>
              <a:spcAft>
                <a:spcPts val="370"/>
              </a:spcAft>
            </a:pPr>
            <a:r>
              <a:rPr lang="es-ES" sz="2300" spc="0">
                <a:solidFill>
                  <a:srgbClr val="000000"/>
                </a:solidFill>
                <a:latin typeface="Bookman Old Style" pitchFamily="1" panose="02020603050405020304"/>
              </a:rPr>
              <a:t>Capítulo 7 </a:t>
            </a:r>
            <a:br/>
            <a:r>
              <a:rPr lang="es-ES" sz="2300" spc="0">
                <a:solidFill>
                  <a:srgbClr val="000000"/>
                </a:solidFill>
                <a:latin typeface="Bookman Old Style" pitchFamily="1" panose="02020603050405020304"/>
              </a:rPr>
              <a:t>Profesorado </a:t>
            </a:r>
          </a:p>
        </p:txBody>
      </p:sp>
      <p:sp>
        <p:nvSpPr>
          <p:cNvPr id="3" name=""/>
          <p:cNvSpPr/>
          <p:nvPr>
            <p:ph type="body" idx="10"/>
          </p:nvPr>
        </p:nvSpPr>
        <p:spPr>
          <a:xfrm>
            <a:off x="1030605" y="2590165"/>
            <a:ext cx="5541010" cy="1348105"/>
          </a:xfrm>
          <a:prstGeom prst="rect">
            <a:avLst/>
          </a:prstGeom>
          <a:noFill/>
          <a:ln w="0" cmpd="sng">
            <a:noFill/>
            <a:prstDash val="solid"/>
          </a:ln>
        </p:spPr>
        <p:txBody>
          <a:bodyPr vert="horz" lIns="0" tIns="544830" rIns="0" bIns="0" anchor="t"/>
          <a:lstStyle/>
          <a:p>
            <a:pPr marL="0" marR="45720" indent="0" algn="just">
              <a:lnSpc>
                <a:spcPts val="1400"/>
              </a:lnSpc>
              <a:spcAft>
                <a:spcPts val="1955"/>
              </a:spcAft>
            </a:pPr>
            <a:r>
              <a:rPr lang="es-ES" sz="1200" spc="0">
                <a:solidFill>
                  <a:srgbClr val="000000"/>
                </a:solidFill>
                <a:latin typeface="Times New Roman" pitchFamily="1" panose="02020603050405020304"/>
              </a:rPr>
              <a:t>El las características cualitativas y cuantitativas del profesorado que imparte ac-</a:t>
            </a:r>
            <a:r>
              <a:rPr lang="es-ES" sz="1200" spc="0">
                <a:solidFill>
                  <a:srgbClr val="000000"/>
                </a:solidFill>
                <a:latin typeface="Times New Roman" pitchFamily="1" panose="02020603050405020304"/>
              </a:rPr>
              <a:t>tualmente su docencia en la </a:t>
            </a:r>
            <a:r>
              <a:rPr lang="es-ES" sz="1150"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aparecen en la Tabla 7.1 y la Figura </a:t>
            </a:r>
            <a:r>
              <a:rPr lang="es-ES" sz="1300" spc="0">
                <a:solidFill>
                  <a:srgbClr val="000000"/>
                </a:solidFill>
                <a:latin typeface="Arial" pitchFamily="2" panose="02020603050405020304"/>
              </a:rPr>
              <a:t>i</a:t>
            </a:r>
            <a:r>
              <a:rPr lang="es-ES" sz="1200" spc="0">
                <a:solidFill>
                  <a:srgbClr val="000000"/>
                </a:solidFill>
                <a:latin typeface="Times New Roman" pitchFamily="1" panose="02020603050405020304"/>
              </a:rPr>
              <a:t>, distribuidos por Departamentos. </a:t>
            </a:r>
          </a:p>
        </p:txBody>
      </p:sp>
      <p:sp>
        <p:nvSpPr>
          <p:cNvPr id="8" name=""/>
          <p:cNvSpPr/>
          <p:nvPr>
            <p:ph type="body" idx="10"/>
          </p:nvPr>
        </p:nvSpPr>
        <p:spPr>
          <a:xfrm>
            <a:off x="1030605" y="7656830"/>
            <a:ext cx="5541010" cy="2312670"/>
          </a:xfrm>
          <a:prstGeom prst="rect">
            <a:avLst/>
          </a:prstGeom>
          <a:noFill/>
          <a:ln w="0" cmpd="sng">
            <a:noFill/>
            <a:prstDash val="solid"/>
          </a:ln>
        </p:spPr>
        <p:txBody>
          <a:bodyPr vert="horz" lIns="0" tIns="38735" rIns="0" bIns="0" anchor="t"/>
          <a:lstStyle/>
          <a:p>
            <a:pPr marL="0" marR="0" indent="0" algn="ctr">
              <a:lnSpc>
                <a:spcPts val="1400"/>
              </a:lnSpc>
              <a:spcAft>
                <a:spcPts val="0"/>
              </a:spcAft>
            </a:pPr>
            <a:r>
              <a:rPr lang="es-ES" sz="1150" spc="35">
                <a:solidFill>
                  <a:srgbClr val="000000"/>
                </a:solidFill>
                <a:latin typeface="Bookman Old Style" pitchFamily="1" panose="02020603050405020304"/>
              </a:rPr>
              <a:t>Figura </a:t>
            </a:r>
            <a:r>
              <a:rPr lang="es-ES" sz="1300" spc="35">
                <a:solidFill>
                  <a:srgbClr val="000000"/>
                </a:solidFill>
                <a:latin typeface="Arial" pitchFamily="2" panose="02020603050405020304"/>
              </a:rPr>
              <a:t>i</a:t>
            </a:r>
            <a:r>
              <a:rPr lang="es-ES" sz="1200" spc="35">
                <a:solidFill>
                  <a:srgbClr val="000000"/>
                </a:solidFill>
                <a:latin typeface="Times New Roman" pitchFamily="1" panose="02020603050405020304"/>
              </a:rPr>
              <a:t>: </a:t>
            </a:r>
            <a:r>
              <a:rPr lang="es-ES" sz="1000" spc="35">
                <a:solidFill>
                  <a:srgbClr val="000000"/>
                </a:solidFill>
                <a:latin typeface="Times New Roman" pitchFamily="1" panose="02020603050405020304"/>
              </a:rPr>
              <a:t>Número de Profesores frente al número de años como miembro de la Facultad de </a:t>
            </a:r>
          </a:p>
          <a:p>
            <a:pPr marL="0" marR="0" indent="0" algn="ctr">
              <a:lnSpc>
                <a:spcPts val="1200"/>
              </a:lnSpc>
              <a:spcBef>
                <a:spcPts val="0"/>
              </a:spcBef>
              <a:spcAft>
                <a:spcPts val="0"/>
              </a:spcAft>
            </a:pPr>
            <a:r>
              <a:rPr lang="es-ES" sz="1000" spc="10">
                <a:solidFill>
                  <a:srgbClr val="000000"/>
                </a:solidFill>
                <a:latin typeface="Times New Roman" pitchFamily="1" panose="02020603050405020304"/>
              </a:rPr>
              <a:t>Ciencias </a:t>
            </a:r>
          </a:p>
          <a:p>
            <a:pPr marL="0" marR="45720" indent="0" algn="just">
              <a:lnSpc>
                <a:spcPts val="1400"/>
              </a:lnSpc>
              <a:spcBef>
                <a:spcPts val="3655"/>
              </a:spcBef>
              <a:spcAft>
                <a:spcPts val="0"/>
              </a:spcAft>
            </a:pPr>
            <a:r>
              <a:rPr lang="es-ES" sz="1200" spc="0">
                <a:solidFill>
                  <a:srgbClr val="000000"/>
                </a:solidFill>
                <a:latin typeface="Times New Roman" pitchFamily="1" panose="02020603050405020304"/>
              </a:rPr>
              <a:t>El número total de profesores es de 166, de los cuales el 17 % son Catedráticos de Universidad, el 53 % Titulares de Universidad, el 10 % Ayudantes y el 20 % restante, Profesores Asociados. En número actual de Becarios de Investigación es de 17. Según puede verse en la Tabla 7.1, de los </a:t>
            </a:r>
            <a:r>
              <a:rPr lang="es-ES" sz="1150" spc="0">
                <a:solidFill>
                  <a:srgbClr val="000000"/>
                </a:solidFill>
                <a:latin typeface="Bookman Old Style" pitchFamily="1" panose="02020603050405020304"/>
              </a:rPr>
              <a:t>166 </a:t>
            </a:r>
            <a:r>
              <a:rPr lang="es-ES" sz="1200" spc="0">
                <a:solidFill>
                  <a:srgbClr val="000000"/>
                </a:solidFill>
                <a:latin typeface="Times New Roman" pitchFamily="1" panose="02020603050405020304"/>
              </a:rPr>
              <a:t>profesores de la </a:t>
            </a:r>
            <a:r>
              <a:rPr lang="es-ES" sz="1150" spc="0">
                <a:solidFill>
                  <a:srgbClr val="000000"/>
                </a:solidFill>
                <a:latin typeface="Bookman Old Style" pitchFamily="1" panose="02020603050405020304"/>
              </a:rPr>
              <a:t>Facultad de Ciencias</a:t>
            </a:r>
            <a:r>
              <a:rPr lang="es-ES" sz="1200" spc="0">
                <a:solidFill>
                  <a:srgbClr val="000000"/>
                </a:solidFill>
                <a:latin typeface="Times New Roman" pitchFamily="1" panose="02020603050405020304"/>
              </a:rPr>
              <a:t>, 129 (el 78 %) poseen el título de Doctor y 82 son antiguos estudiantes (5 Catedráticos, 42 Titulares, 5 Ayudantes y 30 Asociados), con un 70 % de profesorado numerario. En </a:t>
            </a:r>
          </a:p>
          <a:p>
            <a:pPr marL="0" marR="0" indent="0" algn="ctr">
              <a:lnSpc>
                <a:spcPts val="1400"/>
              </a:lnSpc>
              <a:spcBef>
                <a:spcPts val="1520"/>
              </a:spcBef>
              <a:spcAft>
                <a:spcPts val="65"/>
              </a:spcAft>
            </a:pPr>
            <a:r>
              <a:rPr lang="es-ES" sz="1200" spc="130">
                <a:solidFill>
                  <a:srgbClr val="000000"/>
                </a:solidFill>
                <a:latin typeface="Times New Roman" pitchFamily="1" panose="02020603050405020304"/>
              </a:rPr>
              <a:t>243 </a:t>
            </a:r>
          </a:p>
        </p:txBody>
      </p:sp>
      <p:cxnSp>
        <p:nvCxnSpPr>
          <p:cNvPr id="9" name=""/>
          <p:cNvCxnSpPr/>
          <p:nvPr/>
        </p:nvCxnSpPr>
        <p:spPr>
          <a:xfrm>
            <a:off x="1097280" y="1688465"/>
            <a:ext cx="5401945" cy="0"/>
          </a:xfrm>
          <a:prstGeom prst="line">
            <a:avLst/>
          </a:prstGeom>
          <a:ln w="6350" cmpd="sng">
            <a:solidFill>
              <a:srgbClr val="000000"/>
            </a:solidFill>
          </a:ln>
        </p:spPr>
      </p:cxnSp>
      <p:cxnSp>
        <p:nvCxnSpPr>
          <p:cNvPr id="10" name=""/>
          <p:cNvCxnSpPr/>
          <p:nvPr/>
        </p:nvCxnSpPr>
        <p:spPr>
          <a:xfrm>
            <a:off x="1097280" y="2597150"/>
            <a:ext cx="5401945" cy="0"/>
          </a:xfrm>
          <a:prstGeom prst="line">
            <a:avLst/>
          </a:prstGeom>
          <a:ln w="12065" cmpd="sng">
            <a:solidFill>
              <a:srgbClr val="000000"/>
            </a:solidFill>
          </a:ln>
        </p:spPr>
      </p:cxnSp>
    </p:spTree>
  </p:cSld>
  <p:clrMapOvr>
    <a:masterClrMapping/>
  </p:clrMapOvr>
</p:sld>
</file>

<file path=ppt/slides/slide26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0930" y="495300"/>
            <a:ext cx="5575300" cy="186690"/>
          </a:xfrm>
          <a:prstGeom prst="rect">
            <a:avLst/>
          </a:prstGeom>
          <a:noFill/>
          <a:ln w="0" cmpd="sng">
            <a:noFill/>
            <a:prstDash val="solid"/>
          </a:ln>
        </p:spPr>
        <p:txBody>
          <a:bodyPr vert="horz" lIns="0" tIns="0" rIns="0" bIns="0" anchor="t"/>
          <a:lstStyle/>
          <a:p>
            <a:pPr marL="0" marR="0" indent="0" algn="l">
              <a:lnSpc>
                <a:spcPts val="1400"/>
              </a:lnSpc>
              <a:spcAft>
                <a:spcPts val="75"/>
              </a:spcAft>
              <a:tabLst>
                <a:tab algn="l" pos="2971800"/>
              </a:tabLst>
            </a:pPr>
            <a:r>
              <a:rPr lang="es-ES" sz="1100" spc="40">
                <a:solidFill>
                  <a:srgbClr val="000000"/>
                </a:solidFill>
                <a:latin typeface="Bookman Old Style" pitchFamily="1" panose="02020603050405020304"/>
              </a:rPr>
              <a:t>244 </a:t>
            </a:r>
            <a:r>
              <a:rPr lang="es-ES" sz="1100" spc="40">
                <a:solidFill>
                  <a:srgbClr val="000000"/>
                </a:solidFill>
                <a:latin typeface="Bookman Old Style" pitchFamily="1" panose="02020603050405020304"/>
              </a:rPr>
              <a:t>7.1. Cuadro actual de Profesores </a:t>
            </a:r>
          </a:p>
        </p:txBody>
      </p:sp>
      <p:graphicFrame>
        <p:nvGraphicFramePr>
          <p:cNvPr id="4" name=""/>
          <p:cNvGraphicFramePr>
            <a:graphicFrameLocks noGrp="1"/>
          </p:cNvGraphicFramePr>
          <p:nvPr/>
        </p:nvGraphicFramePr>
        <p:xfrm>
          <a:off x="1127760" y="899160"/>
          <a:ext cx="5575300" cy="2093595"/>
        </p:xfrm>
        <a:graphic>
          <a:graphicData uri="http://schemas.openxmlformats.org/drawingml/2006/table">
            <a:tbl>
              <a:tblGrid>
                <a:gridCol w="304800"/>
                <a:gridCol w="1880870"/>
                <a:gridCol w="240665"/>
                <a:gridCol w="208280"/>
                <a:gridCol w="208280"/>
                <a:gridCol w="208280"/>
                <a:gridCol w="264795"/>
                <a:gridCol w="208280"/>
                <a:gridCol w="208280"/>
                <a:gridCol w="208280"/>
                <a:gridCol w="240665"/>
                <a:gridCol w="307975"/>
                <a:gridCol w="316865"/>
                <a:gridCol w="295910"/>
                <a:gridCol w="340995"/>
              </a:tblGrid>
              <a:tr h="125095">
                <a:tc>
                  <a:txBody>
                    <a:bodyPr vert="horz" anchor="t"/>
                    <a:lstStyle/>
                    <a:p>
                      <a:pPr marL="0" marR="0" indent="0" algn="r">
                        <a:lnSpc>
                          <a:spcPts val="700"/>
                        </a:lnSpc>
                        <a:spcBef>
                          <a:spcPts val="0"/>
                        </a:spcBef>
                        <a:spcAft>
                          <a:spcPts val="140"/>
                        </a:spcAft>
                      </a:pPr>
                      <a:r>
                        <a:rPr lang="es-ES" sz="600" spc="0">
                          <a:solidFill>
                            <a:srgbClr val="000000"/>
                          </a:solidFill>
                          <a:latin typeface="Bookman Old Style" pitchFamily="1" panose="02020603050405020304"/>
                        </a:rPr>
                        <a:t>CD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67310" marR="0" indent="0" algn="l">
                        <a:lnSpc>
                          <a:spcPts val="700"/>
                        </a:lnSpc>
                        <a:spcBef>
                          <a:spcPts val="0"/>
                        </a:spcBef>
                        <a:spcAft>
                          <a:spcPts val="140"/>
                        </a:spcAft>
                      </a:pPr>
                      <a:r>
                        <a:rPr lang="es-ES" sz="600" spc="0">
                          <a:solidFill>
                            <a:srgbClr val="000000"/>
                          </a:solidFill>
                          <a:latin typeface="Bookman Old Style"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gridSpan="4">
                  <a:txBody>
                    <a:bodyPr vert="horz" anchor="t"/>
                    <a:lstStyle/>
                    <a:p>
                      <a:pPr marL="0" marR="57150" indent="0" algn="r">
                        <a:lnSpc>
                          <a:spcPts val="700"/>
                        </a:lnSpc>
                        <a:spcBef>
                          <a:spcPts val="0"/>
                        </a:spcBef>
                        <a:spcAft>
                          <a:spcPts val="140"/>
                        </a:spcAft>
                      </a:pPr>
                      <a:r>
                        <a:rPr lang="es-ES" sz="600" spc="0">
                          <a:solidFill>
                            <a:srgbClr val="000000"/>
                          </a:solidFill>
                          <a:latin typeface="Bookman Old Style" pitchFamily="1" panose="02020603050405020304"/>
                        </a:rPr>
                        <a:t>CU TU AU AS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marL="0" marR="0" indent="0" algn="r">
                        <a:lnSpc>
                          <a:spcPts val="700"/>
                        </a:lnSpc>
                        <a:spcBef>
                          <a:spcPts val="0"/>
                        </a:spcBef>
                        <a:spcAft>
                          <a:spcPts val="140"/>
                        </a:spcAft>
                      </a:pPr>
                      <a:r>
                        <a:rPr lang="es-ES" sz="600" spc="0">
                          <a:solidFill>
                            <a:srgbClr val="000000"/>
                          </a:solidFill>
                          <a:latin typeface="Bookman Old Style" pitchFamily="1" panose="02020603050405020304"/>
                        </a:rPr>
                        <a:t>TP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40"/>
                        </a:spcAft>
                      </a:pPr>
                      <a:r>
                        <a:rPr lang="es-ES" sz="600" spc="0">
                          <a:solidFill>
                            <a:srgbClr val="000000"/>
                          </a:solidFill>
                          <a:latin typeface="Bookman Old Style" pitchFamily="1" panose="02020603050405020304"/>
                        </a:rPr>
                        <a:t>B </a:t>
                      </a:r>
                    </a:p>
                  </a:txBody>
                  <a:tcPr anchor="ctr" marL="0" marR="0" marT="0" marB="0">
                    <a:lnL w="27305" cmpd="dbl">
                      <a:solidFill>
                        <a:srgbClr val="000000"/>
                      </a:solidFill>
                      <a:prstDash val="solid"/>
                    </a:lnL>
                    <a:lnR w="0" cmpd="sng">
                      <a:noFill/>
                      <a:prstDash val="solid"/>
                    </a:lnR>
                    <a:lnT w="6350" cmpd="sng">
                      <a:solidFill>
                        <a:srgbClr val="000000"/>
                      </a:solidFill>
                      <a:prstDash val="solid"/>
                    </a:lnT>
                    <a:lnB w="27305" cmpd="dbl">
                      <a:solidFill>
                        <a:srgbClr val="000000"/>
                      </a:solidFill>
                      <a:prstDash val="solid"/>
                    </a:lnB>
                  </a:tcPr>
                </a:tc>
                <a:tc gridSpan="2">
                  <a:txBody>
                    <a:bodyPr vert="horz" anchor="t"/>
                    <a:lstStyle/>
                    <a:p>
                      <a:pPr marL="0" marR="0" indent="0" algn="r">
                        <a:lnSpc>
                          <a:spcPts val="700"/>
                        </a:lnSpc>
                        <a:spcBef>
                          <a:spcPts val="0"/>
                        </a:spcBef>
                        <a:spcAft>
                          <a:spcPts val="140"/>
                        </a:spcAft>
                      </a:pPr>
                      <a:r>
                        <a:rPr lang="es-ES" sz="600" spc="0">
                          <a:solidFill>
                            <a:srgbClr val="000000"/>
                          </a:solidFill>
                          <a:latin typeface="Bookman Old Style" pitchFamily="1" panose="02020603050405020304"/>
                        </a:rPr>
                        <a:t>Dr AA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a:r>
                        <a:rPr lang="en-US"/>
                        <a:t/>
                      </a:r>
                    </a:p>
                  </a:txBody>
                  <a:tcPr/>
                </a:tc>
                <a:tc>
                  <a:txBody>
                    <a:bodyPr vert="horz" anchor="t"/>
                    <a:lstStyle/>
                    <a:p>
                      <a:pPr marL="0" marR="0" indent="0" algn="r">
                        <a:lnSpc>
                          <a:spcPts val="700"/>
                        </a:lnSpc>
                        <a:spcBef>
                          <a:spcPts val="0"/>
                        </a:spcBef>
                        <a:spcAft>
                          <a:spcPts val="140"/>
                        </a:spcAft>
                      </a:pPr>
                      <a:r>
                        <a:rPr lang="es-ES" sz="600" spc="0">
                          <a:solidFill>
                            <a:srgbClr val="000000"/>
                          </a:solidFill>
                          <a:latin typeface="Bookman Old Style" pitchFamily="1" panose="02020603050405020304"/>
                        </a:rPr>
                        <a:t>PN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40"/>
                        </a:spcAft>
                      </a:pPr>
                      <a:r>
                        <a:rPr lang="es-ES" sz="600" spc="0">
                          <a:solidFill>
                            <a:srgbClr val="000000"/>
                          </a:solidFill>
                          <a:latin typeface="Bookman Old Style" pitchFamily="1" panose="02020603050405020304"/>
                        </a:rPr>
                        <a:t>PNN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ctr">
                        <a:lnSpc>
                          <a:spcPts val="700"/>
                        </a:lnSpc>
                        <a:spcBef>
                          <a:spcPts val="0"/>
                        </a:spcBef>
                        <a:spcAft>
                          <a:spcPts val="140"/>
                        </a:spcAft>
                      </a:pPr>
                      <a:r>
                        <a:rPr lang="es-ES" sz="600" spc="0">
                          <a:solidFill>
                            <a:srgbClr val="000000"/>
                          </a:solidFill>
                          <a:latin typeface="Bookman Old Style" pitchFamily="1" panose="02020603050405020304"/>
                        </a:rPr>
                        <a:t>C1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ctr">
                        <a:lnSpc>
                          <a:spcPts val="700"/>
                        </a:lnSpc>
                        <a:spcBef>
                          <a:spcPts val="0"/>
                        </a:spcBef>
                        <a:spcAft>
                          <a:spcPts val="140"/>
                        </a:spcAft>
                      </a:pPr>
                      <a:r>
                        <a:rPr lang="es-ES" sz="600" spc="0">
                          <a:solidFill>
                            <a:srgbClr val="000000"/>
                          </a:solidFill>
                          <a:latin typeface="Bookman Old Style" pitchFamily="1" panose="02020603050405020304"/>
                        </a:rPr>
                        <a:t>C2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ctr">
                        <a:lnSpc>
                          <a:spcPts val="700"/>
                        </a:lnSpc>
                        <a:spcBef>
                          <a:spcPts val="0"/>
                        </a:spcBef>
                        <a:spcAft>
                          <a:spcPts val="140"/>
                        </a:spcAft>
                      </a:pPr>
                      <a:r>
                        <a:rPr lang="es-ES" sz="600" spc="0">
                          <a:solidFill>
                            <a:srgbClr val="000000"/>
                          </a:solidFill>
                          <a:latin typeface="Bookman Old Style" pitchFamily="1" panose="02020603050405020304"/>
                        </a:rPr>
                        <a:t>Coef </a:t>
                      </a:r>
                    </a:p>
                  </a:txBody>
                  <a:tcPr anchor="ctr" marL="0" marR="0" marT="0" marB="0">
                    <a:lnL w="0" cmpd="sng">
                      <a:no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r>
              <a:tr h="115570">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27305" cmpd="dbl">
                      <a:solidFill>
                        <a:srgbClr val="000000"/>
                      </a:solid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Ciencias Morfológicas, Biol. Cel. y An. </a:t>
                      </a:r>
                    </a:p>
                  </a:txBody>
                  <a:tcPr anchor="ctr" marL="0" marR="0" marT="0" marB="0">
                    <a:lnL w="6350" cmpd="sng">
                      <a:solidFill>
                        <a:srgbClr val="000000"/>
                      </a:solidFill>
                      <a:prstDash val="solid"/>
                    </a:lnL>
                    <a:lnR w="6350" cmpd="sng">
                      <a:solidFill>
                        <a:srgbClr val="000000"/>
                      </a:solid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1 </a:t>
                      </a:r>
                    </a:p>
                  </a:txBody>
                  <a:tcPr anchor="ctr" marL="0" marR="0" marT="0" marB="0">
                    <a:lnL w="6350" cmpd="sng">
                      <a:solidFill>
                        <a:srgbClr val="000000"/>
                      </a:solid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8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6350" cmpd="sng">
                      <a:solidFill>
                        <a:srgbClr val="000000"/>
                      </a:solid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12 </a:t>
                      </a:r>
                    </a:p>
                  </a:txBody>
                  <a:tcPr anchor="ctr" marL="0" marR="0" marT="0" marB="0">
                    <a:lnL w="6350" cmpd="sng">
                      <a:solidFill>
                        <a:srgbClr val="000000"/>
                      </a:solidFill>
                      <a:prstDash val="solid"/>
                    </a:lnL>
                    <a:lnR w="27305" cmpd="dbl">
                      <a:solidFill>
                        <a:srgbClr val="000000"/>
                      </a:solid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2 </a:t>
                      </a:r>
                    </a:p>
                  </a:txBody>
                  <a:tcPr anchor="ctr" marL="0" marR="0" marT="0" marB="0">
                    <a:lnL w="27305" cmpd="dbl">
                      <a:solidFill>
                        <a:srgbClr val="000000"/>
                      </a:solid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12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3 </a:t>
                      </a:r>
                    </a:p>
                  </a:txBody>
                  <a:tcPr anchor="ctr" marL="0" marR="0" marT="0" marB="0">
                    <a:lnL w="0" cmpd="sng">
                      <a:noFill/>
                      <a:prstDash val="solid"/>
                    </a:lnL>
                    <a:lnR w="6350" cmpd="sng">
                      <a:solidFill>
                        <a:srgbClr val="000000"/>
                      </a:solid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9 </a:t>
                      </a:r>
                    </a:p>
                  </a:txBody>
                  <a:tcPr anchor="ctr" marL="0" marR="0" marT="0" marB="0">
                    <a:lnL w="6350" cmpd="sng">
                      <a:solidFill>
                        <a:srgbClr val="000000"/>
                      </a:solid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700"/>
                        </a:lnSpc>
                        <a:spcBef>
                          <a:spcPts val="180"/>
                        </a:spcBef>
                        <a:spcAft>
                          <a:spcPts val="0"/>
                        </a:spcAft>
                      </a:pPr>
                      <a:r>
                        <a:rPr lang="es-ES" sz="60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ctr">
                        <a:lnSpc>
                          <a:spcPts val="700"/>
                        </a:lnSpc>
                        <a:spcBef>
                          <a:spcPts val="180"/>
                        </a:spcBef>
                        <a:spcAft>
                          <a:spcPts val="0"/>
                        </a:spcAft>
                      </a:pPr>
                      <a:r>
                        <a:rPr lang="es-ES" sz="600" spc="0">
                          <a:solidFill>
                            <a:srgbClr val="000000"/>
                          </a:solidFill>
                          <a:latin typeface="Bookman Old Style" pitchFamily="1" panose="02020603050405020304"/>
                        </a:rPr>
                        <a:t>0.75 </a:t>
                      </a:r>
                    </a:p>
                  </a:txBody>
                  <a:tcPr anchor="ctr" marL="0" marR="0" marT="0" marB="0">
                    <a:lnL w="0" cmpd="sng">
                      <a:noFill/>
                      <a:prstDash val="solid"/>
                    </a:lnL>
                    <a:lnR w="6350" cmpd="sng">
                      <a:solidFill>
                        <a:srgbClr val="000000"/>
                      </a:solidFill>
                      <a:prstDash val="solid"/>
                    </a:lnR>
                    <a:lnT w="27305" cmpd="dbl">
                      <a:solidFill>
                        <a:srgbClr val="000000"/>
                      </a:solidFill>
                      <a:prstDash val="solid"/>
                    </a:lnT>
                    <a:lnB w="0" cmpd="sng">
                      <a:noFill/>
                      <a:prstDash val="solid"/>
                    </a:lnB>
                  </a:tcPr>
                </a:tc>
                <a:tc>
                  <a:txBody>
                    <a:bodyPr vert="horz" anchor="t"/>
                    <a:lstStyle/>
                    <a:p>
                      <a:pPr marL="0" marR="0" indent="0" algn="ctr">
                        <a:lnSpc>
                          <a:spcPts val="700"/>
                        </a:lnSpc>
                        <a:spcBef>
                          <a:spcPts val="180"/>
                        </a:spcBef>
                        <a:spcAft>
                          <a:spcPts val="0"/>
                        </a:spcAft>
                      </a:pPr>
                      <a:r>
                        <a:rPr lang="es-ES" sz="600" spc="0">
                          <a:solidFill>
                            <a:srgbClr val="000000"/>
                          </a:solidFill>
                          <a:latin typeface="Bookman Old Style" pitchFamily="1" panose="02020603050405020304"/>
                        </a:rPr>
                        <a:t>1.00 </a:t>
                      </a:r>
                    </a:p>
                  </a:txBody>
                  <a:tcPr anchor="ctr" marL="0" marR="0" marT="0" marB="0">
                    <a:lnL w="6350" cmpd="sng">
                      <a:solidFill>
                        <a:srgbClr val="000000"/>
                      </a:solid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ctr">
                        <a:lnSpc>
                          <a:spcPts val="700"/>
                        </a:lnSpc>
                        <a:spcBef>
                          <a:spcPts val="180"/>
                        </a:spcBef>
                        <a:spcAft>
                          <a:spcPts val="0"/>
                        </a:spcAft>
                      </a:pPr>
                      <a:r>
                        <a:rPr lang="es-ES" sz="600" spc="0">
                          <a:solidFill>
                            <a:srgbClr val="000000"/>
                          </a:solidFill>
                          <a:latin typeface="Bookman Old Style" pitchFamily="1" panose="02020603050405020304"/>
                        </a:rPr>
                        <a:t>0.87 </a:t>
                      </a:r>
                    </a:p>
                  </a:txBody>
                  <a:tcPr anchor="ctr" marL="0" marR="0" marT="0" marB="0">
                    <a:lnL w="0" cmpd="sng">
                      <a:noFill/>
                      <a:prstDash val="solid"/>
                    </a:lnL>
                    <a:lnR w="27305" cmpd="dbl">
                      <a:solidFill>
                        <a:srgbClr val="000000"/>
                      </a:solidFill>
                      <a:prstDash val="solid"/>
                    </a:lnR>
                    <a:lnT w="27305" cmpd="dbl">
                      <a:solidFill>
                        <a:srgbClr val="000000"/>
                      </a:solid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32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0.72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0.82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0.76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3505">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Química Analítica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1.00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0.94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Química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1.00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1.00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1.00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Ingeniería Química y Energética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7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0.86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1.00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0.93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Bioquímica y Biol. Mol. y 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10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0.80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0.90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0.94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0.67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0.67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0.67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414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Biología y Producción Vegetales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16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0.50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0.50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0.50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Microbiología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0.67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0.67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0.67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800"/>
                        </a:lnSpc>
                        <a:spcBef>
                          <a:spcPts val="0"/>
                        </a:spcBef>
                        <a:spcAft>
                          <a:spcPts val="0"/>
                        </a:spcAft>
                      </a:pPr>
                      <a:r>
                        <a:rPr lang="es-ES" sz="700" b="1" spc="0">
                          <a:solidFill>
                            <a:srgbClr val="000000"/>
                          </a:solidFill>
                          <a:latin typeface="Times New Roman" pitchFamily="1" panose="02020603050405020304"/>
                        </a:rPr>
                        <a:t>Química Analítica y Electroquímica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7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0.78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1.00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0.88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414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Química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5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0.56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0.78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0.66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3505">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800"/>
                        </a:lnSpc>
                        <a:spcBef>
                          <a:spcPts val="0"/>
                        </a:spcBef>
                        <a:spcAft>
                          <a:spcPts val="0"/>
                        </a:spcAft>
                      </a:pPr>
                      <a:r>
                        <a:rPr lang="es-ES" sz="700" b="1" spc="0">
                          <a:solidFill>
                            <a:srgbClr val="000000"/>
                          </a:solidFill>
                          <a:latin typeface="Times New Roman" pitchFamily="1" panose="02020603050405020304"/>
                        </a:rPr>
                        <a:t>Electrónica e Ingeniería Electromec.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4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0.75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0.75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0.75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06680">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7310" marR="0" indent="0" algn="l">
                        <a:lnSpc>
                          <a:spcPts val="700"/>
                        </a:lnSpc>
                        <a:spcBef>
                          <a:spcPts val="0"/>
                        </a:spcBef>
                        <a:spcAft>
                          <a:spcPts val="0"/>
                        </a:spcAft>
                      </a:pPr>
                      <a:r>
                        <a:rPr lang="es-ES" sz="700" b="1"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28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0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16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0.57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0.57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0.57 </a:t>
                      </a:r>
                    </a:p>
                  </a:txBody>
                  <a:tcPr anchor="ctr" marL="0" marR="0" marT="0" marB="0">
                    <a:lnL w="0" cmpd="sng">
                      <a:noFill/>
                      <a:prstDash val="solid"/>
                    </a:lnL>
                    <a:lnR w="27305"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67310" marR="0" indent="0" algn="l">
                        <a:lnSpc>
                          <a:spcPts val="800"/>
                        </a:lnSpc>
                        <a:spcBef>
                          <a:spcPts val="0"/>
                        </a:spcBef>
                        <a:spcAft>
                          <a:spcPts val="0"/>
                        </a:spcAft>
                      </a:pPr>
                      <a:r>
                        <a:rPr lang="es-ES" sz="700" b="1" spc="0">
                          <a:solidFill>
                            <a:srgbClr val="000000"/>
                          </a:solidFill>
                          <a:latin typeface="Times New Roman" pitchFamily="1" panose="02020603050405020304"/>
                        </a:rPr>
                        <a:t>Química 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5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2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10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1 </a:t>
                      </a:r>
                    </a:p>
                  </a:txBody>
                  <a:tcPr anchor="ctr" marL="0" marR="0" marT="0" marB="0">
                    <a:lnL w="27305" cmpd="dbl">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9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8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7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0"/>
                        </a:spcAft>
                      </a:pPr>
                      <a:r>
                        <a:rPr lang="es-ES" sz="60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0.70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0.90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00" spc="0">
                          <a:solidFill>
                            <a:srgbClr val="000000"/>
                          </a:solidFill>
                          <a:latin typeface="Bookman Old Style" pitchFamily="1" panose="02020603050405020304"/>
                        </a:rPr>
                        <a:t>0.79 </a:t>
                      </a:r>
                    </a:p>
                  </a:txBody>
                  <a:tcPr anchor="ctr" marL="0" marR="0" marT="0" marB="0">
                    <a:lnL w="0" cmpd="sng">
                      <a:noFill/>
                      <a:prstDash val="solid"/>
                    </a:lnL>
                    <a:lnR w="27305" cmpd="dbl">
                      <a:solidFill>
                        <a:srgbClr val="000000"/>
                      </a:solidFill>
                      <a:prstDash val="solid"/>
                    </a:lnR>
                    <a:lnT w="0" cmpd="sng">
                      <a:noFill/>
                      <a:prstDash val="solid"/>
                    </a:lnT>
                    <a:lnB w="6350" cmpd="sng">
                      <a:solidFill>
                        <a:srgbClr val="000000"/>
                      </a:solidFill>
                      <a:prstDash val="solid"/>
                    </a:lnB>
                  </a:tcPr>
                </a:tc>
              </a:tr>
              <a:tr h="12509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67310" marR="0" indent="0" algn="l">
                        <a:lnSpc>
                          <a:spcPts val="700"/>
                        </a:lnSpc>
                        <a:spcBef>
                          <a:spcPts val="0"/>
                        </a:spcBef>
                        <a:spcAft>
                          <a:spcPts val="115"/>
                        </a:spcAft>
                      </a:pPr>
                      <a:r>
                        <a:rPr lang="es-ES" sz="600" spc="0">
                          <a:solidFill>
                            <a:srgbClr val="000000"/>
                          </a:solidFill>
                          <a:latin typeface="Bookman Old Style" pitchFamily="1" panose="02020603050405020304"/>
                        </a:rPr>
                        <a:t>TOTAL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28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88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16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33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166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17 </a:t>
                      </a:r>
                    </a:p>
                  </a:txBody>
                  <a:tcPr anchor="ctr" marL="0" marR="0" marT="0" marB="0">
                    <a:lnL w="27305" cmpd="dbl">
                      <a:solidFill>
                        <a:srgbClr val="000000"/>
                      </a:solid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129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82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117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700"/>
                        </a:lnSpc>
                        <a:spcBef>
                          <a:spcPts val="0"/>
                        </a:spcBef>
                        <a:spcAft>
                          <a:spcPts val="115"/>
                        </a:spcAft>
                      </a:pPr>
                      <a:r>
                        <a:rPr lang="es-ES" sz="600" spc="0">
                          <a:solidFill>
                            <a:srgbClr val="000000"/>
                          </a:solidFill>
                          <a:latin typeface="Bookman Old Style" pitchFamily="1" panose="02020603050405020304"/>
                        </a:rPr>
                        <a:t>49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ctr">
                        <a:lnSpc>
                          <a:spcPts val="700"/>
                        </a:lnSpc>
                        <a:spcBef>
                          <a:spcPts val="0"/>
                        </a:spcBef>
                        <a:spcAft>
                          <a:spcPts val="115"/>
                        </a:spcAft>
                      </a:pPr>
                      <a:r>
                        <a:rPr lang="es-ES" sz="600" spc="0">
                          <a:solidFill>
                            <a:srgbClr val="000000"/>
                          </a:solidFill>
                          <a:latin typeface="Bookman Old Style" pitchFamily="1" panose="02020603050405020304"/>
                        </a:rPr>
                        <a:t>0.71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ctr">
                        <a:lnSpc>
                          <a:spcPts val="700"/>
                        </a:lnSpc>
                        <a:spcBef>
                          <a:spcPts val="0"/>
                        </a:spcBef>
                        <a:spcAft>
                          <a:spcPts val="115"/>
                        </a:spcAft>
                      </a:pPr>
                      <a:r>
                        <a:rPr lang="es-ES" sz="600" spc="0">
                          <a:solidFill>
                            <a:srgbClr val="000000"/>
                          </a:solidFill>
                          <a:latin typeface="Bookman Old Style" pitchFamily="1" panose="02020603050405020304"/>
                        </a:rPr>
                        <a:t>0.78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ctr">
                        <a:lnSpc>
                          <a:spcPts val="700"/>
                        </a:lnSpc>
                        <a:spcBef>
                          <a:spcPts val="0"/>
                        </a:spcBef>
                        <a:spcAft>
                          <a:spcPts val="115"/>
                        </a:spcAft>
                      </a:pPr>
                      <a:r>
                        <a:rPr lang="es-ES" sz="600" spc="0">
                          <a:solidFill>
                            <a:srgbClr val="000000"/>
                          </a:solidFill>
                          <a:latin typeface="Bookman Old Style" pitchFamily="1" panose="02020603050405020304"/>
                        </a:rPr>
                        <a:t>0.74 </a:t>
                      </a:r>
                    </a:p>
                  </a:txBody>
                  <a:tcPr anchor="ctr" marL="0" marR="0" marT="0" marB="0">
                    <a:lnL w="0" cmpd="sng">
                      <a:no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r>
            </a:tbl>
          </a:graphicData>
        </a:graphic>
      </p:graphicFrame>
      <p:sp>
        <p:nvSpPr>
          <p:cNvPr id="5" name=""/>
          <p:cNvSpPr/>
          <p:nvPr>
            <p:ph type="body" idx="10"/>
          </p:nvPr>
        </p:nvSpPr>
        <p:spPr>
          <a:xfrm>
            <a:off x="1090930" y="2775585"/>
            <a:ext cx="5575300" cy="5115560"/>
          </a:xfrm>
          <a:prstGeom prst="rect">
            <a:avLst/>
          </a:prstGeom>
          <a:noFill/>
          <a:ln w="0" cmpd="sng">
            <a:noFill/>
            <a:prstDash val="solid"/>
          </a:ln>
        </p:spPr>
        <p:txBody>
          <a:bodyPr vert="horz" lIns="0" tIns="19685" rIns="0" bIns="0" anchor="t"/>
          <a:lstStyle/>
          <a:p>
            <a:pPr marL="0" marR="0" indent="0" algn="ctr">
              <a:lnSpc>
                <a:spcPts val="1200"/>
              </a:lnSpc>
              <a:spcAft>
                <a:spcPts val="0"/>
              </a:spcAft>
            </a:pPr>
            <a:r>
              <a:rPr lang="es-ES" sz="1100"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7.1: </a:t>
            </a:r>
            <a:r>
              <a:rPr lang="es-ES" sz="1000" spc="0">
                <a:solidFill>
                  <a:srgbClr val="000000"/>
                </a:solidFill>
                <a:latin typeface="Times New Roman" pitchFamily="1" panose="02020603050405020304"/>
              </a:rPr>
              <a:t>Características del Profesorado de la Facultad de Ciencias por Departamentos </a:t>
            </a:r>
            <a:br/>
            <a:r>
              <a:rPr lang="es-ES" sz="1000" spc="0">
                <a:solidFill>
                  <a:srgbClr val="000000"/>
                </a:solidFill>
                <a:latin typeface="Times New Roman" pitchFamily="1" panose="02020603050405020304"/>
              </a:rPr>
              <a:t>(diciembre de 1993). </a:t>
            </a:r>
            <a:r>
              <a:rPr lang="es-ES" sz="1100" b="1" spc="0">
                <a:solidFill>
                  <a:srgbClr val="000000"/>
                </a:solidFill>
                <a:latin typeface="Bookman Old Style" pitchFamily="1" panose="02020603050405020304"/>
              </a:rPr>
              <a:t>CD</a:t>
            </a:r>
            <a:r>
              <a:rPr lang="es-ES" sz="1000" spc="0">
                <a:solidFill>
                  <a:srgbClr val="000000"/>
                </a:solidFill>
                <a:latin typeface="Times New Roman" pitchFamily="1" panose="02020603050405020304"/>
              </a:rPr>
              <a:t>: Código del Departamento; </a:t>
            </a:r>
            <a:r>
              <a:rPr lang="es-ES" sz="1100" b="1" spc="0">
                <a:solidFill>
                  <a:srgbClr val="000000"/>
                </a:solidFill>
                <a:latin typeface="Bookman Old Style" pitchFamily="1" panose="02020603050405020304"/>
              </a:rPr>
              <a:t>CU</a:t>
            </a:r>
            <a:r>
              <a:rPr lang="es-ES" sz="1000" spc="0">
                <a:solidFill>
                  <a:srgbClr val="000000"/>
                </a:solidFill>
                <a:latin typeface="Times New Roman" pitchFamily="1" panose="02020603050405020304"/>
              </a:rPr>
              <a:t>: Catedrático de Universidad; </a:t>
            </a:r>
            <a:r>
              <a:rPr lang="es-ES" sz="1100" b="1" spc="0">
                <a:solidFill>
                  <a:srgbClr val="000000"/>
                </a:solidFill>
                <a:latin typeface="Bookman Old Style" pitchFamily="1" panose="02020603050405020304"/>
              </a:rPr>
              <a:t>TU</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Titular de Universidad; </a:t>
            </a:r>
            <a:r>
              <a:rPr lang="es-ES" sz="1100" b="1" spc="0">
                <a:solidFill>
                  <a:srgbClr val="000000"/>
                </a:solidFill>
                <a:latin typeface="Bookman Old Style" pitchFamily="1" panose="02020603050405020304"/>
              </a:rPr>
              <a:t>AU</a:t>
            </a:r>
            <a:r>
              <a:rPr lang="es-ES" sz="1000" spc="0">
                <a:solidFill>
                  <a:srgbClr val="000000"/>
                </a:solidFill>
                <a:latin typeface="Times New Roman" pitchFamily="1" panose="02020603050405020304"/>
              </a:rPr>
              <a:t>: Ayudante; </a:t>
            </a:r>
            <a:r>
              <a:rPr lang="es-ES" sz="1100" b="1" spc="0">
                <a:solidFill>
                  <a:srgbClr val="000000"/>
                </a:solidFill>
                <a:latin typeface="Bookman Old Style" pitchFamily="1" panose="02020603050405020304"/>
              </a:rPr>
              <a:t>AS</a:t>
            </a:r>
            <a:r>
              <a:rPr lang="es-ES" sz="1000" spc="0">
                <a:solidFill>
                  <a:srgbClr val="000000"/>
                </a:solidFill>
                <a:latin typeface="Times New Roman" pitchFamily="1" panose="02020603050405020304"/>
              </a:rPr>
              <a:t>: Profesor Asociado; </a:t>
            </a:r>
            <a:r>
              <a:rPr lang="es-ES" sz="1100" b="1" spc="0">
                <a:solidFill>
                  <a:srgbClr val="000000"/>
                </a:solidFill>
                <a:latin typeface="Bookman Old Style" pitchFamily="1" panose="02020603050405020304"/>
              </a:rPr>
              <a:t>B</a:t>
            </a:r>
            <a:r>
              <a:rPr lang="es-ES" sz="1000" spc="0">
                <a:solidFill>
                  <a:srgbClr val="000000"/>
                </a:solidFill>
                <a:latin typeface="Times New Roman" pitchFamily="1" panose="02020603050405020304"/>
              </a:rPr>
              <a:t>: Becario de Investigación; </a:t>
            </a:r>
            <a:r>
              <a:rPr lang="es-ES" sz="1100" b="1" spc="0">
                <a:solidFill>
                  <a:srgbClr val="000000"/>
                </a:solidFill>
                <a:latin typeface="Bookman Old Style" pitchFamily="1" panose="02020603050405020304"/>
              </a:rPr>
              <a:t>Dr</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número de doctores; </a:t>
            </a:r>
            <a:r>
              <a:rPr lang="es-ES" sz="1100" b="1" spc="0">
                <a:solidFill>
                  <a:srgbClr val="000000"/>
                </a:solidFill>
                <a:latin typeface="Bookman Old Style" pitchFamily="1" panose="02020603050405020304"/>
              </a:rPr>
              <a:t>TP</a:t>
            </a:r>
            <a:r>
              <a:rPr lang="es-ES" sz="1000" spc="0">
                <a:solidFill>
                  <a:srgbClr val="000000"/>
                </a:solidFill>
                <a:latin typeface="Times New Roman" pitchFamily="1" panose="02020603050405020304"/>
              </a:rPr>
              <a:t>: número total de profesores en el Departamento; </a:t>
            </a:r>
            <a:r>
              <a:rPr lang="es-ES" sz="1100" b="1" spc="0">
                <a:solidFill>
                  <a:srgbClr val="000000"/>
                </a:solidFill>
                <a:latin typeface="Bookman Old Style" pitchFamily="1" panose="02020603050405020304"/>
              </a:rPr>
              <a:t>AA</a:t>
            </a:r>
            <a:r>
              <a:rPr lang="es-ES" sz="1000" spc="0">
                <a:solidFill>
                  <a:srgbClr val="000000"/>
                </a:solidFill>
                <a:latin typeface="Times New Roman" pitchFamily="1" panose="02020603050405020304"/>
              </a:rPr>
              <a:t>: número de </a:t>
            </a:r>
            <a:br/>
            <a:r>
              <a:rPr lang="es-ES" sz="1000" spc="0">
                <a:solidFill>
                  <a:srgbClr val="000000"/>
                </a:solidFill>
                <a:latin typeface="Times New Roman" pitchFamily="1" panose="02020603050405020304"/>
              </a:rPr>
              <a:t>antiguos estudiantes (licenciatura completa); </a:t>
            </a:r>
            <a:r>
              <a:rPr lang="es-ES" sz="1100" b="1" spc="0">
                <a:solidFill>
                  <a:srgbClr val="000000"/>
                </a:solidFill>
                <a:latin typeface="Bookman Old Style" pitchFamily="1" panose="02020603050405020304"/>
              </a:rPr>
              <a:t>PN</a:t>
            </a:r>
            <a:r>
              <a:rPr lang="es-ES" sz="1000" spc="0">
                <a:solidFill>
                  <a:srgbClr val="000000"/>
                </a:solidFill>
                <a:latin typeface="Times New Roman" pitchFamily="1" panose="02020603050405020304"/>
              </a:rPr>
              <a:t>: número de profesores numerarios; </a:t>
            </a:r>
            <a:r>
              <a:rPr lang="es-ES" sz="1100" b="1" spc="0">
                <a:solidFill>
                  <a:srgbClr val="000000"/>
                </a:solidFill>
                <a:latin typeface="Bookman Old Style" pitchFamily="1" panose="02020603050405020304"/>
              </a:rPr>
              <a:t>PNN</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número de profesores no numerarios; </a:t>
            </a:r>
            <a:r>
              <a:rPr lang="es-ES" sz="1100" b="1" spc="0">
                <a:solidFill>
                  <a:srgbClr val="000000"/>
                </a:solidFill>
                <a:latin typeface="Bookman Old Style" pitchFamily="1" panose="02020603050405020304"/>
              </a:rPr>
              <a:t>C1</a:t>
            </a:r>
            <a:r>
              <a:rPr lang="es-ES" sz="1000" spc="0">
                <a:solidFill>
                  <a:srgbClr val="000000"/>
                </a:solidFill>
                <a:latin typeface="Times New Roman" pitchFamily="1" panose="02020603050405020304"/>
              </a:rPr>
              <a:t>: relación PN/TP; </a:t>
            </a:r>
            <a:r>
              <a:rPr lang="es-ES" sz="1100" b="1" spc="0">
                <a:solidFill>
                  <a:srgbClr val="000000"/>
                </a:solidFill>
                <a:latin typeface="Bookman Old Style" pitchFamily="1" panose="02020603050405020304"/>
              </a:rPr>
              <a:t>C2</a:t>
            </a:r>
            <a:r>
              <a:rPr lang="es-ES" sz="1000" spc="0">
                <a:solidFill>
                  <a:srgbClr val="000000"/>
                </a:solidFill>
                <a:latin typeface="Times New Roman" pitchFamily="1" panose="02020603050405020304"/>
              </a:rPr>
              <a:t>: relación Dr/TP; </a:t>
            </a:r>
            <a:r>
              <a:rPr lang="es-ES" sz="1100" b="1" spc="0">
                <a:solidFill>
                  <a:srgbClr val="000000"/>
                </a:solidFill>
                <a:latin typeface="Bookman Old Style" pitchFamily="1" panose="02020603050405020304"/>
              </a:rPr>
              <a:t>Coef</a:t>
            </a:r>
            <a:r>
              <a:rPr lang="es-ES" sz="1000" spc="0">
                <a:solidFill>
                  <a:srgbClr val="000000"/>
                </a:solidFill>
                <a:latin typeface="Times New Roman" pitchFamily="1" panose="02020603050405020304"/>
              </a:rPr>
              <a:t>: media </a:t>
            </a:r>
            <a:br/>
            <a:r>
              <a:rPr lang="es-ES" sz="1000" spc="0">
                <a:solidFill>
                  <a:srgbClr val="000000"/>
                </a:solidFill>
                <a:latin typeface="Times New Roman" pitchFamily="1" panose="02020603050405020304"/>
              </a:rPr>
              <a:t>geométrica de los coeficientes C1 y C2. </a:t>
            </a:r>
          </a:p>
          <a:p>
            <a:pPr marL="0" marR="182880" indent="0" algn="just">
              <a:lnSpc>
                <a:spcPts val="1400"/>
              </a:lnSpc>
              <a:spcBef>
                <a:spcPts val="3490"/>
              </a:spcBef>
              <a:spcAft>
                <a:spcPts val="0"/>
              </a:spcAft>
            </a:pPr>
            <a:r>
              <a:rPr lang="es-ES" sz="1100" spc="0">
                <a:solidFill>
                  <a:srgbClr val="000000"/>
                </a:solidFill>
                <a:latin typeface="Bookman Old Style" pitchFamily="1" panose="02020603050405020304"/>
              </a:rPr>
              <a:t>las tres últimas columnas se incluyen sendos parámetros que relacionan el número de profesores numerarios (C1) y Doctores (C2) con el número total de profesores en cada Departamento. El parámetro “</a:t>
            </a:r>
            <a:r>
              <a:rPr lang="es-ES" sz="1100" spc="0">
                <a:solidFill>
                  <a:srgbClr val="000000"/>
                </a:solidFill>
                <a:latin typeface="Bookman Old Style" pitchFamily="1" panose="02020603050405020304"/>
              </a:rPr>
              <a:t>Coef</a:t>
            </a:r>
            <a:r>
              <a:rPr lang="es-ES" sz="1100" spc="0">
                <a:solidFill>
                  <a:srgbClr val="000000"/>
                </a:solidFill>
                <a:latin typeface="Bookman Old Style" pitchFamily="1" panose="02020603050405020304"/>
              </a:rPr>
              <a:t>” expresa el valor medio (como media geométrica) de </a:t>
            </a:r>
            <a:r>
              <a:rPr lang="es-ES" sz="1100" spc="0">
                <a:solidFill>
                  <a:srgbClr val="000000"/>
                </a:solidFill>
                <a:latin typeface="Bookman Old Style" pitchFamily="1" panose="02020603050405020304"/>
              </a:rPr>
              <a:t>C1 </a:t>
            </a:r>
            <a:r>
              <a:rPr lang="es-ES" sz="1100" spc="0">
                <a:solidFill>
                  <a:srgbClr val="000000"/>
                </a:solidFill>
                <a:latin typeface="Bookman Old Style" pitchFamily="1" panose="02020603050405020304"/>
              </a:rPr>
              <a:t>y </a:t>
            </a:r>
            <a:r>
              <a:rPr lang="es-ES" sz="1100" spc="0">
                <a:solidFill>
                  <a:srgbClr val="000000"/>
                </a:solidFill>
                <a:latin typeface="Bookman Old Style" pitchFamily="1" panose="02020603050405020304"/>
              </a:rPr>
              <a:t>C2</a:t>
            </a:r>
            <a:r>
              <a:rPr lang="es-ES" sz="1100" spc="0">
                <a:solidFill>
                  <a:srgbClr val="000000"/>
                </a:solidFill>
                <a:latin typeface="Bookman Old Style" pitchFamily="1" panose="02020603050405020304"/>
              </a:rPr>
              <a:t>. </a:t>
            </a:r>
          </a:p>
          <a:p>
            <a:pPr marL="0" marR="182880" indent="0" algn="just">
              <a:lnSpc>
                <a:spcPts val="1400"/>
              </a:lnSpc>
              <a:spcBef>
                <a:spcPts val="480"/>
              </a:spcBef>
              <a:spcAft>
                <a:spcPts val="0"/>
              </a:spcAft>
            </a:pPr>
            <a:r>
              <a:rPr lang="es-ES" sz="1100" spc="-45">
                <a:solidFill>
                  <a:srgbClr val="000000"/>
                </a:solidFill>
                <a:latin typeface="Bookman Old Style" pitchFamily="1" panose="02020603050405020304"/>
              </a:rPr>
              <a:t>La antiguedad del profesorado puede apreciarse en la Figura </a:t>
            </a:r>
            <a:r>
              <a:rPr lang="es-ES" sz="1050" spc="-45">
                <a:solidFill>
                  <a:srgbClr val="000000"/>
                </a:solidFill>
                <a:latin typeface="Arial" pitchFamily="2" panose="02020603050405020304"/>
              </a:rPr>
              <a:t>i</a:t>
            </a:r>
            <a:r>
              <a:rPr lang="es-ES" sz="1100" spc="-45">
                <a:solidFill>
                  <a:srgbClr val="000000"/>
                </a:solidFill>
                <a:latin typeface="Bookman Old Style" pitchFamily="1" panose="02020603050405020304"/>
              </a:rPr>
              <a:t>, en la que se representa el número de profesores frente al número de años que llevan impartiendo docencia en la </a:t>
            </a:r>
            <a:r>
              <a:rPr lang="es-ES" sz="1100" spc="-45">
                <a:solidFill>
                  <a:srgbClr val="000000"/>
                </a:solidFill>
                <a:latin typeface="Bookman Old Style" pitchFamily="1" panose="02020603050405020304"/>
              </a:rPr>
              <a:t>Facultad de Ciencias</a:t>
            </a:r>
            <a:r>
              <a:rPr lang="es-ES" sz="1100" spc="-45">
                <a:solidFill>
                  <a:srgbClr val="000000"/>
                </a:solidFill>
                <a:latin typeface="Bookman Old Style" pitchFamily="1" panose="02020603050405020304"/>
              </a:rPr>
              <a:t>. Valor medio: 10.8 años/profesor. </a:t>
            </a:r>
          </a:p>
          <a:p>
            <a:pPr marL="0" marR="0" indent="0" algn="l">
              <a:lnSpc>
                <a:spcPts val="2000"/>
              </a:lnSpc>
              <a:spcBef>
                <a:spcPts val="2705"/>
              </a:spcBef>
              <a:spcAft>
                <a:spcPts val="0"/>
              </a:spcAft>
            </a:pPr>
            <a:r>
              <a:rPr lang="es-ES" sz="1650" spc="75">
                <a:solidFill>
                  <a:srgbClr val="000000"/>
                </a:solidFill>
                <a:latin typeface="Bookman Old Style" pitchFamily="1" panose="02020603050405020304"/>
              </a:rPr>
              <a:t>7.1. Cuadro actual de Profesores </a:t>
            </a:r>
          </a:p>
          <a:p>
            <a:pPr marL="0" marR="182880" indent="0" algn="just">
              <a:lnSpc>
                <a:spcPts val="1400"/>
              </a:lnSpc>
              <a:spcBef>
                <a:spcPts val="1685"/>
              </a:spcBef>
              <a:spcAft>
                <a:spcPts val="0"/>
              </a:spcAft>
            </a:pPr>
            <a:r>
              <a:rPr lang="es-ES" sz="1100" spc="-45">
                <a:solidFill>
                  <a:srgbClr val="000000"/>
                </a:solidFill>
                <a:latin typeface="Bookman Old Style" pitchFamily="1" panose="02020603050405020304"/>
              </a:rPr>
              <a:t>En la Tabla 7.2 aparece la relación nominal del profesorado que actualmente imparte su docencia en la </a:t>
            </a:r>
            <a:r>
              <a:rPr lang="es-ES" sz="1100" spc="-45">
                <a:solidFill>
                  <a:srgbClr val="000000"/>
                </a:solidFill>
                <a:latin typeface="Bookman Old Style" pitchFamily="1" panose="02020603050405020304"/>
              </a:rPr>
              <a:t>Facultad de Ciencias</a:t>
            </a:r>
            <a:r>
              <a:rPr lang="es-ES" sz="1100" spc="-45">
                <a:solidFill>
                  <a:srgbClr val="000000"/>
                </a:solidFill>
                <a:latin typeface="Bookman Old Style" pitchFamily="1" panose="02020603050405020304"/>
              </a:rPr>
              <a:t>. En la primera columna se da el nombre, en la segunda entrada la fecha inicial de su incorporación al PDI, en la tercera columna, su situación actual y, finalmente, en la cuarta entrada, el área de conocimiento a la que pertenece. </a:t>
            </a:r>
          </a:p>
          <a:p>
            <a:pPr marL="0" marR="0" indent="0" algn="ctr">
              <a:lnSpc>
                <a:spcPts val="2000"/>
              </a:lnSpc>
              <a:spcBef>
                <a:spcPts val="0"/>
              </a:spcBef>
              <a:spcAft>
                <a:spcPts val="0"/>
              </a:spcAft>
            </a:pPr>
            <a:r>
              <a:rPr lang="es-ES" sz="1100"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7.2: PDI de la Facultad de Ciencias. Año 2019 </a:t>
            </a:r>
            <a:br/>
            <a:r>
              <a:rPr lang="es-ES" sz="1100" spc="0">
                <a:solidFill>
                  <a:srgbClr val="000000"/>
                </a:solidFill>
                <a:latin typeface="Times New Roman" pitchFamily="1" panose="02020603050405020304"/>
              </a:rPr>
              <a:t>PERSONAL DOCENTE E INVESTIGADOR (2019 </a:t>
            </a:r>
          </a:p>
        </p:txBody>
      </p:sp>
      <p:graphicFrame>
        <p:nvGraphicFramePr>
          <p:cNvPr id="7" name=""/>
          <p:cNvGraphicFramePr>
            <a:graphicFrameLocks noGrp="1"/>
          </p:cNvGraphicFramePr>
          <p:nvPr/>
        </p:nvGraphicFramePr>
        <p:xfrm>
          <a:off x="1097280" y="7891145"/>
          <a:ext cx="5575300" cy="1840230"/>
        </p:xfrm>
        <a:graphic>
          <a:graphicData uri="http://schemas.openxmlformats.org/drawingml/2006/table">
            <a:tbl>
              <a:tblGrid>
                <a:gridCol w="2465705"/>
                <a:gridCol w="619125"/>
                <a:gridCol w="621665"/>
                <a:gridCol w="1856105"/>
              </a:tblGrid>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INICIO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AREA DE CONOCIMIENTO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ACEDO HIDALGO, BENITO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21/10/1999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INGENIERÍA QUÍMICA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ACEDO VALENZUELA, MARÍA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27/11/1987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QUÍMICA ANALÍTICA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ACERO DÍAZ,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06/02/2003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FÍSICA DE LA TIERRA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ACERO DÍAZ, JUAN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21/10/1998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INGENIERÍA 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AGUILAR ESPINOSA, MANUEL ÁNGEL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19/12/1989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QUÍMICA 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ALEXANDRE FRANCO, MARÍA FRANCISCA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22/10/1999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QUÍMICA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ALÍAS GALLEGO, JUAN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16/03/2005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ECOLOGÍA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FRANCO, FERNANDO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ELECTRÓNICA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MIGUEL, IGNACIO SANTIAGO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BIOLOGÍA CELULAR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PEÑA, PEDRO MODESTO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26/10/1998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INGENIERÍA 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SÁNCHEZ, AMELIA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ÁLGEBRA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ANTÓN MARTÍNEZ,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04/10/2006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FÍSICA DE LA TIERRA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ARIAS MARCO,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25/10/2007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GEOMETRÍA Y TOPOLOGÍA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ÁVALOS GONZÁLEZ, MARTÍN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QUÍMICA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BABIANO CABALLERO, REYES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Bookman Old Style" pitchFamily="1" panose="02020603050405020304"/>
                        </a:rPr>
                        <a:t>QUÍMICA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1445">
                <a:tc gridSpan="4">
                  <a:txBody>
                    <a:bodyPr vert="horz" anchor="t"/>
                    <a:lstStyle/>
                    <a:p>
                      <a:pPr marL="0" marR="7620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8" name=""/>
          <p:cNvSpPr/>
          <p:nvPr>
            <p:ph type="body" idx="10"/>
          </p:nvPr>
        </p:nvSpPr>
        <p:spPr>
          <a:xfrm>
            <a:off x="1090930" y="9731375"/>
            <a:ext cx="5575300" cy="238125"/>
          </a:xfrm>
          <a:prstGeom prst="rect">
            <a:avLst/>
          </a:prstGeom>
          <a:noFill/>
          <a:ln w="0" cmpd="sng">
            <a:noFill/>
            <a:prstDash val="solid"/>
          </a:ln>
        </p:spPr>
        <p:txBody>
          <a:bodyPr vert="horz" lIns="0" tIns="57785" rIns="0" bIns="0" anchor="t"/>
          <a:lstStyle/>
          <a:p>
            <a:pPr marL="0" marR="0" indent="0" algn="l">
              <a:lnSpc>
                <a:spcPts val="1300"/>
              </a:lnSpc>
              <a:spcAft>
                <a:spcPts val="55"/>
              </a:spcAft>
            </a:pPr>
            <a:r>
              <a:rPr lang="es-ES" sz="1100" spc="30">
                <a:solidFill>
                  <a:srgbClr val="000000"/>
                </a:solidFill>
                <a:latin typeface="Bookman Old Style" pitchFamily="1" panose="02020603050405020304"/>
              </a:rPr>
              <a:t>50 Aniversario 1968–2019 </a:t>
            </a:r>
          </a:p>
        </p:txBody>
      </p:sp>
      <p:cxnSp>
        <p:nvCxnSpPr>
          <p:cNvPr id="9" name=""/>
          <p:cNvCxnSpPr/>
          <p:nvPr/>
        </p:nvCxnSpPr>
        <p:spPr>
          <a:xfrm>
            <a:off x="1090930" y="685800"/>
            <a:ext cx="5408295" cy="0"/>
          </a:xfrm>
          <a:prstGeom prst="line">
            <a:avLst/>
          </a:prstGeom>
          <a:ln w="6350" cmpd="sng">
            <a:solidFill>
              <a:srgbClr val="000000"/>
            </a:solidFill>
          </a:ln>
        </p:spPr>
      </p:cxnSp>
      <p:cxnSp>
        <p:nvCxnSpPr>
          <p:cNvPr id="10" name=""/>
          <p:cNvCxnSpPr/>
          <p:nvPr/>
        </p:nvCxnSpPr>
        <p:spPr>
          <a:xfrm>
            <a:off x="1090930" y="9735185"/>
            <a:ext cx="5408295" cy="0"/>
          </a:xfrm>
          <a:prstGeom prst="line">
            <a:avLst/>
          </a:prstGeom>
          <a:ln w="6350" cmpd="sng">
            <a:solidFill>
              <a:srgbClr val="000000"/>
            </a:solidFill>
          </a:ln>
        </p:spPr>
      </p:cxnSp>
    </p:spTree>
  </p:cSld>
  <p:clrMapOvr>
    <a:masterClrMapping/>
  </p:clrMapOvr>
</p:sld>
</file>

<file path=ppt/slides/slide26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0930" y="495300"/>
            <a:ext cx="5575300" cy="186690"/>
          </a:xfrm>
          <a:prstGeom prst="rect">
            <a:avLst/>
          </a:prstGeom>
          <a:noFill/>
          <a:ln w="0" cmpd="sng">
            <a:noFill/>
            <a:prstDash val="solid"/>
          </a:ln>
        </p:spPr>
        <p:txBody>
          <a:bodyPr vert="horz" lIns="0" tIns="0" rIns="0" bIns="0" anchor="t"/>
          <a:lstStyle/>
          <a:p>
            <a:pPr marL="0" marR="0" indent="0" algn="l">
              <a:lnSpc>
                <a:spcPts val="1300"/>
              </a:lnSpc>
              <a:spcAft>
                <a:spcPts val="115"/>
              </a:spcAft>
              <a:tabLst>
                <a:tab algn="l" pos="5166360"/>
              </a:tabLst>
            </a:pPr>
            <a:r>
              <a:rPr lang="es-ES" sz="1100" b="1" spc="15">
                <a:solidFill>
                  <a:srgbClr val="000000"/>
                </a:solidFill>
                <a:latin typeface="Bookman Old Style" pitchFamily="1" panose="02020603050405020304"/>
              </a:rPr>
              <a:t>7. Profesorado </a:t>
            </a:r>
            <a:r>
              <a:rPr lang="es-ES" sz="1050" spc="15">
                <a:solidFill>
                  <a:srgbClr val="000000"/>
                </a:solidFill>
                <a:latin typeface="Arial" pitchFamily="2" panose="02020603050405020304"/>
              </a:rPr>
              <a:t>245 </a:t>
            </a:r>
          </a:p>
        </p:txBody>
      </p:sp>
      <p:sp>
        <p:nvSpPr>
          <p:cNvPr id="3" name=""/>
          <p:cNvSpPr/>
          <p:nvPr>
            <p:ph type="body" idx="10"/>
          </p:nvPr>
        </p:nvSpPr>
        <p:spPr>
          <a:xfrm>
            <a:off x="1090930" y="681990"/>
            <a:ext cx="5575300" cy="357505"/>
          </a:xfrm>
          <a:prstGeom prst="rect">
            <a:avLst/>
          </a:prstGeom>
          <a:noFill/>
          <a:ln w="0" cmpd="sng">
            <a:noFill/>
            <a:prstDash val="solid"/>
          </a:ln>
        </p:spPr>
        <p:txBody>
          <a:bodyPr vert="horz" lIns="0" tIns="198120" rIns="0" bIns="0" anchor="t"/>
          <a:lstStyle/>
          <a:p>
            <a:pPr marL="0" marR="0" indent="0" algn="ctr">
              <a:lnSpc>
                <a:spcPts val="1200"/>
              </a:lnSpc>
              <a:spcAft>
                <a:spcPts val="0"/>
              </a:spcAft>
            </a:pPr>
            <a:r>
              <a:rPr lang="es-ES" sz="1100" spc="-15">
                <a:solidFill>
                  <a:srgbClr val="000000"/>
                </a:solidFill>
                <a:latin typeface="Bookman Old Style" pitchFamily="1" panose="02020603050405020304"/>
              </a:rPr>
              <a:t>PERSONAL DOCENTE E INVESTIGADOR (2019 </a:t>
            </a:r>
          </a:p>
        </p:txBody>
      </p:sp>
      <p:graphicFrame>
        <p:nvGraphicFramePr>
          <p:cNvPr id="5" name=""/>
          <p:cNvGraphicFramePr>
            <a:graphicFrameLocks noGrp="1"/>
          </p:cNvGraphicFramePr>
          <p:nvPr/>
        </p:nvGraphicFramePr>
        <p:xfrm>
          <a:off x="1097280" y="1039495"/>
          <a:ext cx="5575300" cy="8691880"/>
        </p:xfrm>
        <a:graphic>
          <a:graphicData uri="http://schemas.openxmlformats.org/drawingml/2006/table">
            <a:tbl>
              <a:tblGrid>
                <a:gridCol w="2465705"/>
                <a:gridCol w="619125"/>
                <a:gridCol w="621665"/>
                <a:gridCol w="1856105"/>
              </a:tblGrid>
              <a:tr h="103505">
                <a:tc>
                  <a:txBody>
                    <a:bodyPr vert="horz" anchor="t"/>
                    <a:lstStyle/>
                    <a:p>
                      <a:pPr marL="115570" marR="0" indent="0" algn="l">
                        <a:lnSpc>
                          <a:spcPts val="700"/>
                        </a:lnSpc>
                        <a:spcBef>
                          <a:spcPts val="0"/>
                        </a:spcBef>
                        <a:spcAft>
                          <a:spcPts val="45"/>
                        </a:spcAft>
                      </a:pPr>
                      <a:r>
                        <a:rPr lang="es-ES" sz="650" spc="0">
                          <a:solidFill>
                            <a:srgbClr val="000000"/>
                          </a:solidFill>
                          <a:latin typeface="Garamond"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45"/>
                        </a:spcAft>
                      </a:pPr>
                      <a:r>
                        <a:rPr lang="es-ES" sz="650" spc="0">
                          <a:solidFill>
                            <a:srgbClr val="000000"/>
                          </a:solidFill>
                          <a:latin typeface="Garamond" pitchFamily="1" panose="02020603050405020304"/>
                        </a:rPr>
                        <a:t>INICIO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45"/>
                        </a:spcAft>
                      </a:pPr>
                      <a:r>
                        <a:rPr lang="es-ES" sz="650" spc="0">
                          <a:solidFill>
                            <a:srgbClr val="000000"/>
                          </a:solidFill>
                          <a:latin typeface="Garamond"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45"/>
                        </a:spcAft>
                      </a:pPr>
                      <a:r>
                        <a:rPr lang="es-ES" sz="650" spc="0">
                          <a:solidFill>
                            <a:srgbClr val="000000"/>
                          </a:solidFill>
                          <a:latin typeface="Garamond" pitchFamily="1" panose="02020603050405020304"/>
                        </a:rPr>
                        <a:t>AREA DE CONOCIMIENTO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BARROS GARCI´A, FERNANDO JOSE´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01/11/1979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BELTRÁN DE HEREDIA ALONSO, JESÚS JOSÉ10/11/1986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BELTRÁN NOVILLO, FERNANDO 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BENI´TEZ GARCI´A,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BERNALTE GARCI´A, ÁLVARO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BLANCO RODRI´GUEZ, MARI´A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24/05/2000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ATÓMICA, MOL. y NUC.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BOTELLO CAMBERO, EMILIA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18/01/1993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BRAVO YUSTE, SANTOS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18/12/1984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CABEZAS FERNÁNDEZ,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05/03/1990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CABRERA BAN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EGIL,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16/06/2017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15/06/2021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CACHADIN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A GUTIÉRREZ, ISIDRO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19/12/1994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CALVO BL ÁZQUEZ, LORENZO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CANCILLO FERNÁNDEZ, MARI´A LUISA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CARVAJAL GONZÁLEZ, JOSÉMARI´A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5"/>
                        </a:spcAft>
                      </a:pPr>
                      <a:r>
                        <a:rPr lang="es-ES" sz="650" spc="0">
                          <a:solidFill>
                            <a:srgbClr val="000000"/>
                          </a:solidFill>
                          <a:latin typeface="Garamond" pitchFamily="1" panose="02020603050405020304"/>
                        </a:rPr>
                        <a:t>CASERO LINARES, PEDRO JOAQUI´N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5"/>
                        </a:spcAft>
                      </a:pPr>
                      <a:r>
                        <a:rPr lang="es-ES" sz="650" spc="0">
                          <a:solidFill>
                            <a:srgbClr val="000000"/>
                          </a:solidFill>
                          <a:latin typeface="Garamond" pitchFamily="1" panose="02020603050405020304"/>
                        </a:rPr>
                        <a:t>BIOLOGI´A CELULAR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CASIMIRO FELICIO, ILDA JESÚS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CELULAR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CENTENO VELÁZQUEZ,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26/09/2011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CHAVES LOB ÓN, NATIVIDAD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CINTAS MORENO, 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19/01/1988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CIUDAD SÁNCHEZ, 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13/02/2004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CORBACHO AMADO, CASIMIRO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25/02/1998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CORCHADO MARTI´N-ROMO, JOSÉCARLOS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CORREA BORDES, JAIME TOMÁS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14/10/1999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CRUZ SOLI´S, CARLOS DE 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650" spc="0">
                          <a:solidFill>
                            <a:srgbClr val="000000"/>
                          </a:solidFill>
                          <a:latin typeface="Garamond" pitchFamily="1" panose="02020603050405020304"/>
                        </a:rPr>
                        <a:t>CUADROS BL ÁZQUEZ,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01/11/1980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650" spc="0">
                          <a:solidFill>
                            <a:srgbClr val="000000"/>
                          </a:solidFill>
                          <a:latin typeface="Garamond" pitchFamily="1" panose="02020603050405020304"/>
                        </a:rPr>
                        <a:t>CUERDA CORREA, EDUARDO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01/04/2002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CUEVA NOVAL, MARI´A 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21/12/1992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DI´AZ CHAMORRO, SELENE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16/06/2017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15/06/2021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DOMI´NGUEZ VARGAS, JOAQUI´N RAMÓN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DORADO CALASANZ, CRISTINA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DURÁN MARTI´N-MERÁS,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22/10/1985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DURÁN VALLE, CARLOS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ENCINAR MARTI´N, JOSÉMARI´A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ESPINOSA BORREGUERO,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10/11/1986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VEGETAL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ESPINOSA GARCI´A, JOAQUI´N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03/09/1990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ESPINOSA MANSILLA, ANUNCIACIÓN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FERNÁNDEZ CASTILLO, JESÚS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FERNÁNDEZ GARCI´A–HIERRO,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FERNÁNDEZ GONZÁLEZ,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20/03/1995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FERNÁNDEZ GRAJERA,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15/09/2017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14/09/2021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FERNÁNDEZ POZO, LUIS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27/11/1987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EDAFOLOGI´A Y Q. AGRI´COLA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FERNÁNDEZ SALGUERO, PEDRO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11/02/1998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FIGUEREDO FERNÁNDEZ, MANUEL ALFREDO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02/05/2017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FRANCISCO MORCILLO, JAVIER 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CELULAR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GALEANO DI´AZ, MARI´A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GALLARDO MORENO, AMPARO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GALLEGO HERREZUELO, MARI´A CRUZ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GÁLVEZ GALÁN,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22/09/2016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21/09/2020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GARCI´A ARAYA, JUAN 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GARCI´A CEBALLOS-ZUN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IGA, ENCARNACIÓN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GARCI´A CHAMORRO, MOISÉS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27/03/2020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10"/>
                        </a:spcAft>
                      </a:pPr>
                      <a:r>
                        <a:rPr lang="es-ES" sz="650" spc="0">
                          <a:solidFill>
                            <a:srgbClr val="000000"/>
                          </a:solidFill>
                          <a:latin typeface="Garamond" pitchFamily="1" panose="02020603050405020304"/>
                        </a:rPr>
                        <a:t>GARCI´A DE TIEDRA, MARI´A PAZ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5"/>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GARCI´A GARCI´A, JOSÉAGUSTI´N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GARCI´A ORELLANA, CARLOS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ELECTRÓNICA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GARRIDO CARBALLO, 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VEGETAL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GARZ Ó PUERTOS,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11/07/1989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GIL ÁLVAREZ, MARI´A VICTORIA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23/10/2002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GIMENO GAMERO, OLGA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20/03/2003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GÓMEZ FERNÁNDEZ, SORAYA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16/06/2017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15/06/2021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EDAFOLOGI´A Y Q. AGRI´COLA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GÓMEZ JIMÉNEZ, MARI´A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VEGETAL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5"/>
                        </a:spcAft>
                      </a:pPr>
                      <a:r>
                        <a:rPr lang="es-ES" sz="650" spc="0">
                          <a:solidFill>
                            <a:srgbClr val="000000"/>
                          </a:solidFill>
                          <a:latin typeface="Garamond" pitchFamily="1" panose="02020603050405020304"/>
                        </a:rPr>
                        <a:t>GÓMEZ SERRANO,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5"/>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GONZÁLEZ LENA, MANUEL ADOLFO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GONZÁLEZ MARTI´N, MARI´A LUISA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GONZÁLEZ MONTERO,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24/11/1999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GONZÁLEZ VELASCO,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11/02/1998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INVESTIGACIÓN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GUIBERTEAU CABANILLAS, AGUSTINA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GUTIÉRREZ MERINO,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18/01/1985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HENAO DÁVILA, 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HERNÁNDEZ MARTI´N, LUIS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HIDALGO GARCI´A,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27/11/1987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HIDALGO SÁNCHEZ, MATI´AS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22/10/1998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CELULAR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650" spc="0">
                          <a:solidFill>
                            <a:srgbClr val="000000"/>
                          </a:solidFill>
                          <a:latin typeface="Garamond" pitchFamily="1" panose="02020603050405020304"/>
                        </a:rPr>
                        <a:t>JENSEN, ROLF S ÓEN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01/04/2003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PALEONTOLOGI´A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JIMÉNEZ REQUEJO, JOSÉLUIS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JURADO VARGAS,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ATÓMICA, MOL. y NUC.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LABAJOS BRONCANO,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15/02/2000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LE VOT GRANADO, FELIPE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12/12/2016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03/01/2021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LOPE REBOLLO, FLORENTINO 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LÓPEZ GALLEGO, JORGE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24/10/2017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23/10/2021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LÓPEZ MARTI´NEZ, 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LÓPEZ MUNGUIRA, AURORA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CRISTALOGRAFI´A Y MINERALOGI´A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LÓPEZ PIN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EIRO, ÁNGEL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LÓPEZ PIN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EIRO,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EDAFOLOGI´A Y Q. AGRI´COLA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LUNA GILES,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MACI´AS LASO, 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MARI´N EXPÓSITO, MARI´A JULIA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22/10/1999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MARTÍMUS, MÓNICA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PALEONTOLOGI´A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MARTI´N DELGADO, MARI´A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29/03/1984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ÓPTICA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MARTI´N GALLARDO,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27/12/1999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20"/>
                        </a:spcAft>
                      </a:pPr>
                      <a:r>
                        <a:rPr lang="es-ES" sz="650" spc="0">
                          <a:solidFill>
                            <a:srgbClr val="000000"/>
                          </a:solidFill>
                          <a:latin typeface="Garamond" pitchFamily="1" panose="02020603050405020304"/>
                        </a:rPr>
                        <a:t>MARTI´N JIMÉNEZ, JACINTO RAMÓN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10"/>
                        </a:spcAft>
                      </a:pPr>
                      <a:r>
                        <a:rPr lang="es-ES" sz="650" spc="0">
                          <a:solidFill>
                            <a:srgbClr val="000000"/>
                          </a:solidFill>
                          <a:latin typeface="Garamond" pitchFamily="1" panose="02020603050405020304"/>
                        </a:rPr>
                        <a:t>EST. E INVESTIGACIÓN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7160">
                <a:tc gridSpan="4">
                  <a:txBody>
                    <a:bodyPr vert="horz" anchor="t"/>
                    <a:lstStyle/>
                    <a:p>
                      <a:pPr marL="0" marR="5715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90930" y="9731375"/>
            <a:ext cx="5575300" cy="225425"/>
          </a:xfrm>
          <a:prstGeom prst="rect">
            <a:avLst/>
          </a:prstGeom>
          <a:noFill/>
          <a:ln w="0" cmpd="sng">
            <a:noFill/>
            <a:prstDash val="solid"/>
          </a:ln>
        </p:spPr>
        <p:txBody>
          <a:bodyPr vert="horz" lIns="0" tIns="57785" rIns="0" bIns="0" anchor="t"/>
          <a:lstStyle/>
          <a:p>
            <a:pPr marL="0" marR="11430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90930" y="685800"/>
            <a:ext cx="5408295" cy="0"/>
          </a:xfrm>
          <a:prstGeom prst="line">
            <a:avLst/>
          </a:prstGeom>
          <a:ln w="6350" cmpd="sng">
            <a:solidFill>
              <a:srgbClr val="000000"/>
            </a:solidFill>
          </a:ln>
        </p:spPr>
      </p:cxnSp>
      <p:cxnSp>
        <p:nvCxnSpPr>
          <p:cNvPr id="8" name=""/>
          <p:cNvCxnSpPr/>
          <p:nvPr/>
        </p:nvCxnSpPr>
        <p:spPr>
          <a:xfrm>
            <a:off x="1090930" y="9735185"/>
            <a:ext cx="5408295" cy="0"/>
          </a:xfrm>
          <a:prstGeom prst="line">
            <a:avLst/>
          </a:prstGeom>
          <a:ln w="6350" cmpd="sng">
            <a:solidFill>
              <a:srgbClr val="000000"/>
            </a:solidFill>
          </a:ln>
        </p:spPr>
      </p:cxnSp>
    </p:spTree>
  </p:cSld>
  <p:clrMapOvr>
    <a:masterClrMapping/>
  </p:clrMapOvr>
</p:sld>
</file>

<file path=ppt/slides/slide2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1676400"/>
            <a:ext cx="5486400" cy="1291590"/>
          </a:xfrm>
          <a:prstGeom prst="rect">
            <a:avLst/>
          </a:prstGeom>
          <a:noFill/>
          <a:ln w="0" cmpd="sng">
            <a:noFill/>
            <a:prstDash val="solid"/>
          </a:ln>
        </p:spPr>
        <p:txBody>
          <a:bodyPr vert="horz" lIns="0" tIns="54610" rIns="0" bIns="0" anchor="t"/>
          <a:lstStyle/>
          <a:p>
            <a:pPr marL="0" marR="0" indent="0" algn="ctr">
              <a:lnSpc>
                <a:spcPts val="2800"/>
              </a:lnSpc>
              <a:spcAft>
                <a:spcPts val="0"/>
              </a:spcAft>
            </a:pPr>
            <a:r>
              <a:rPr lang="es-ES" sz="2650" b="1" spc="35">
                <a:solidFill>
                  <a:srgbClr val="000000"/>
                </a:solidFill>
                <a:latin typeface="Garamond" pitchFamily="1" panose="02020603050405020304"/>
              </a:rPr>
              <a:t>Capítulo 2 </a:t>
            </a:r>
          </a:p>
          <a:p>
            <a:pPr marL="0" marR="0" indent="0" algn="ctr">
              <a:lnSpc>
                <a:spcPts val="3000"/>
              </a:lnSpc>
              <a:spcBef>
                <a:spcPts val="480"/>
              </a:spcBef>
              <a:spcAft>
                <a:spcPts val="430"/>
              </a:spcAft>
            </a:pPr>
            <a:r>
              <a:rPr lang="es-ES" sz="2650" b="1" spc="0">
                <a:solidFill>
                  <a:srgbClr val="000000"/>
                </a:solidFill>
                <a:latin typeface="Garamond" pitchFamily="1" panose="02020603050405020304"/>
              </a:rPr>
              <a:t>Decretos fundacionales y otros </a:t>
            </a:r>
            <a:br/>
            <a:r>
              <a:rPr lang="es-ES" sz="2650" b="1" spc="0">
                <a:solidFill>
                  <a:srgbClr val="000000"/>
                </a:solidFill>
                <a:latin typeface="Garamond" pitchFamily="1" panose="02020603050405020304"/>
              </a:rPr>
              <a:t>documentos </a:t>
            </a:r>
          </a:p>
        </p:txBody>
      </p:sp>
      <p:sp>
        <p:nvSpPr>
          <p:cNvPr id="3" name=""/>
          <p:cNvSpPr/>
          <p:nvPr>
            <p:ph type="body" idx="10"/>
          </p:nvPr>
        </p:nvSpPr>
        <p:spPr>
          <a:xfrm>
            <a:off x="1097280" y="2967990"/>
            <a:ext cx="5486400" cy="6817360"/>
          </a:xfrm>
          <a:prstGeom prst="rect">
            <a:avLst/>
          </a:prstGeom>
          <a:noFill/>
          <a:ln w="0" cmpd="sng">
            <a:noFill/>
            <a:prstDash val="solid"/>
          </a:ln>
        </p:spPr>
        <p:txBody>
          <a:bodyPr vert="horz" lIns="0" tIns="553720" rIns="0" bIns="0" anchor="t"/>
          <a:lstStyle/>
          <a:p>
            <a:pPr marL="0" marR="91440" indent="0" algn="just">
              <a:lnSpc>
                <a:spcPts val="1400"/>
              </a:lnSpc>
              <a:spcAft>
                <a:spcPts val="0"/>
              </a:spcAft>
            </a:pPr>
            <a:r>
              <a:rPr lang="es-ES" sz="1200" spc="0">
                <a:solidFill>
                  <a:srgbClr val="000000"/>
                </a:solidFill>
                <a:latin typeface="Times New Roman" pitchFamily="1" panose="02020603050405020304"/>
              </a:rPr>
              <a:t>La </a:t>
            </a:r>
            <a:r>
              <a:rPr lang="es-ES" sz="1300" b="1" spc="0">
                <a:solidFill>
                  <a:srgbClr val="000000"/>
                </a:solidFill>
                <a:latin typeface="Garamond" pitchFamily="1" panose="02020603050405020304"/>
              </a:rPr>
              <a:t>Facultad de Ciencias </a:t>
            </a:r>
            <a:r>
              <a:rPr lang="es-ES" sz="1200" spc="0">
                <a:solidFill>
                  <a:srgbClr val="000000"/>
                </a:solidFill>
                <a:latin typeface="Times New Roman" pitchFamily="1" panose="02020603050405020304"/>
              </a:rPr>
              <a:t>de Badajoz se creómediante el Decreto 1774/68 de 27 de julio de 1968 (B.O.E. del 30), como Centro dependiente de la </a:t>
            </a:r>
            <a:r>
              <a:rPr lang="es-ES" sz="1300" b="1" spc="0">
                <a:solidFill>
                  <a:srgbClr val="000000"/>
                </a:solidFill>
                <a:latin typeface="Garamond" pitchFamily="1" panose="02020603050405020304"/>
              </a:rPr>
              <a:t>Universidad de Sevilla</a:t>
            </a:r>
            <a:r>
              <a:rPr lang="es-ES" sz="1200" spc="0">
                <a:solidFill>
                  <a:srgbClr val="000000"/>
                </a:solidFill>
                <a:latin typeface="Times New Roman" pitchFamily="1" panose="02020603050405020304"/>
              </a:rPr>
              <a:t>, comenzando a impartir las enseñanzas de la Licenciatura en Ciencias Químicas y de primer curso de Escuelas Te´cnicas Superiores. </a:t>
            </a:r>
          </a:p>
          <a:p>
            <a:pPr marL="0" marR="91440" indent="0" algn="just">
              <a:lnSpc>
                <a:spcPts val="1400"/>
              </a:lnSpc>
              <a:spcBef>
                <a:spcPts val="480"/>
              </a:spcBef>
              <a:spcAft>
                <a:spcPts val="0"/>
              </a:spcAft>
            </a:pPr>
            <a:r>
              <a:rPr lang="es-ES" sz="1200" spc="0">
                <a:solidFill>
                  <a:srgbClr val="000000"/>
                </a:solidFill>
                <a:latin typeface="Times New Roman" pitchFamily="1" panose="02020603050405020304"/>
              </a:rPr>
              <a:t>Por Orden Ministerial de 23 de junio de 1970 (B.O.E. de 19 de agosto) se crea la </a:t>
            </a:r>
            <a:r>
              <a:rPr lang="es-ES" sz="1300" b="1" spc="0">
                <a:solidFill>
                  <a:srgbClr val="000000"/>
                </a:solidFill>
                <a:latin typeface="Garamond" pitchFamily="1" panose="02020603050405020304"/>
              </a:rPr>
              <a:t>Sección de Químicas </a:t>
            </a:r>
            <a:r>
              <a:rPr lang="es-ES" sz="1200" spc="0">
                <a:solidFill>
                  <a:srgbClr val="000000"/>
                </a:solidFill>
                <a:latin typeface="Times New Roman" pitchFamily="1" panose="02020603050405020304"/>
              </a:rPr>
              <a:t>y se aprueba su Plan de Estudios. </a:t>
            </a:r>
          </a:p>
          <a:p>
            <a:pPr marL="0" marR="91440" indent="0" algn="just">
              <a:lnSpc>
                <a:spcPts val="1400"/>
              </a:lnSpc>
              <a:spcBef>
                <a:spcPts val="555"/>
              </a:spcBef>
              <a:spcAft>
                <a:spcPts val="0"/>
              </a:spcAft>
            </a:pPr>
            <a:r>
              <a:rPr lang="es-ES" sz="1200" spc="15">
                <a:solidFill>
                  <a:srgbClr val="000000"/>
                </a:solidFill>
                <a:latin typeface="Times New Roman" pitchFamily="1" panose="02020603050405020304"/>
              </a:rPr>
              <a:t>En 1973, la </a:t>
            </a:r>
            <a:r>
              <a:rPr lang="es-ES" sz="1300" b="1" spc="15">
                <a:solidFill>
                  <a:srgbClr val="000000"/>
                </a:solidFill>
                <a:latin typeface="Garamond" pitchFamily="1" panose="02020603050405020304"/>
              </a:rPr>
              <a:t>Facultad de Ciencias </a:t>
            </a:r>
            <a:r>
              <a:rPr lang="es-ES" sz="1200" spc="15">
                <a:solidFill>
                  <a:srgbClr val="000000"/>
                </a:solidFill>
                <a:latin typeface="Times New Roman" pitchFamily="1" panose="02020603050405020304"/>
              </a:rPr>
              <a:t>se integra en la </a:t>
            </a:r>
            <a:r>
              <a:rPr lang="es-ES" sz="1300" b="1" spc="15">
                <a:solidFill>
                  <a:srgbClr val="000000"/>
                </a:solidFill>
                <a:latin typeface="Garamond" pitchFamily="1" panose="02020603050405020304"/>
              </a:rPr>
              <a:t>Universidad de Extrema-</a:t>
            </a:r>
            <a:r>
              <a:rPr lang="es-ES" sz="1300" b="1" spc="15">
                <a:solidFill>
                  <a:srgbClr val="000000"/>
                </a:solidFill>
                <a:latin typeface="Garamond" pitchFamily="1" panose="02020603050405020304"/>
              </a:rPr>
              <a:t>dura </a:t>
            </a:r>
            <a:r>
              <a:rPr lang="es-ES" sz="1200" spc="15">
                <a:solidFill>
                  <a:srgbClr val="000000"/>
                </a:solidFill>
                <a:latin typeface="Times New Roman" pitchFamily="1" panose="02020603050405020304"/>
              </a:rPr>
              <a:t>al crearse e´sta por Decreto 991/73 de 10 de mayo (B.O.E. del 18), en virtud de la autorización concedida por la disposición final cuarta de la Ley 22/1972, que aprobóel III Plan de Desarrollo Económico Social. El Decreto 991/73 regulóla estructura y organización de la </a:t>
            </a:r>
            <a:r>
              <a:rPr lang="es-ES" sz="1300" b="1" spc="15">
                <a:solidFill>
                  <a:srgbClr val="000000"/>
                </a:solidFill>
                <a:latin typeface="Garamond" pitchFamily="1" panose="02020603050405020304"/>
              </a:rPr>
              <a:t>Universidad de Extremadura</a:t>
            </a:r>
            <a:r>
              <a:rPr lang="es-ES" sz="1200" spc="15">
                <a:solidFill>
                  <a:srgbClr val="000000"/>
                </a:solidFill>
                <a:latin typeface="Times New Roman" pitchFamily="1" panose="02020603050405020304"/>
              </a:rPr>
              <a:t>, introduciendo las novedades de preveer para la misma dos Vicerrectorados y dos Secretarías Generales, una en Badajoz y otra en Cáceres, al mismo tiempo que establecía que las Facultades Científicas y Me´dicas se ubicarían en Badajoz, y las Humanísticas y Jurídicas, en Cáceres. </a:t>
            </a:r>
          </a:p>
          <a:p>
            <a:pPr marL="0" marR="91440" indent="0" algn="just">
              <a:lnSpc>
                <a:spcPts val="1400"/>
              </a:lnSpc>
              <a:spcBef>
                <a:spcPts val="525"/>
              </a:spcBef>
              <a:spcAft>
                <a:spcPts val="0"/>
              </a:spcAft>
            </a:pPr>
            <a:r>
              <a:rPr lang="es-ES" sz="1200" spc="0">
                <a:solidFill>
                  <a:srgbClr val="000000"/>
                </a:solidFill>
                <a:latin typeface="Times New Roman" pitchFamily="1" panose="02020603050405020304"/>
              </a:rPr>
              <a:t>Además de la </a:t>
            </a:r>
            <a:r>
              <a:rPr lang="es-ES" sz="1300" b="1" spc="0">
                <a:solidFill>
                  <a:srgbClr val="000000"/>
                </a:solidFill>
                <a:latin typeface="Garamond" pitchFamily="1" panose="02020603050405020304"/>
              </a:rPr>
              <a:t>Facultad de Ciencias</a:t>
            </a:r>
            <a:r>
              <a:rPr lang="es-ES" sz="1200" spc="0">
                <a:solidFill>
                  <a:srgbClr val="000000"/>
                </a:solidFill>
                <a:latin typeface="Times New Roman" pitchFamily="1" panose="02020603050405020304"/>
              </a:rPr>
              <a:t>, el citado decreto de creación integróen la </a:t>
            </a:r>
            <a:r>
              <a:rPr lang="es-ES" sz="1300" b="1" spc="0">
                <a:solidFill>
                  <a:srgbClr val="000000"/>
                </a:solidFill>
                <a:latin typeface="Garamond" pitchFamily="1" panose="02020603050405020304"/>
              </a:rPr>
              <a:t>Universidad de Extremadura </a:t>
            </a:r>
            <a:r>
              <a:rPr lang="es-ES" sz="1200" spc="0">
                <a:solidFill>
                  <a:srgbClr val="000000"/>
                </a:solidFill>
                <a:latin typeface="Times New Roman" pitchFamily="1" panose="02020603050405020304"/>
              </a:rPr>
              <a:t>la Escuela Universitaria de Formación del Profeso-</a:t>
            </a:r>
            <a:r>
              <a:rPr lang="es-ES" sz="1200" spc="0">
                <a:solidFill>
                  <a:srgbClr val="000000"/>
                </a:solidFill>
                <a:latin typeface="Times New Roman" pitchFamily="1" panose="02020603050405020304"/>
              </a:rPr>
              <a:t>rado de E.G.B. y la Escuela Universitaria de Ingeniería Te´cnica Agrícola de Badajoz, anteriormente dependientes de la </a:t>
            </a:r>
            <a:r>
              <a:rPr lang="es-ES" sz="1300" b="1" spc="0">
                <a:solidFill>
                  <a:srgbClr val="000000"/>
                </a:solidFill>
                <a:latin typeface="Garamond" pitchFamily="1" panose="02020603050405020304"/>
              </a:rPr>
              <a:t>Universidad de Sevilla</a:t>
            </a:r>
            <a:r>
              <a:rPr lang="es-ES" sz="1200" spc="0">
                <a:solidFill>
                  <a:srgbClr val="000000"/>
                </a:solidFill>
                <a:latin typeface="Times New Roman" pitchFamily="1" panose="02020603050405020304"/>
              </a:rPr>
              <a:t>, la Escuela Universitaria del Profesorado de E.G.B. de Cáceres, asícomo el Colegio Universitario de Cáceres, dependientes hasta ese momento de la </a:t>
            </a:r>
            <a:r>
              <a:rPr lang="es-ES" sz="1300" b="1" spc="0">
                <a:solidFill>
                  <a:srgbClr val="000000"/>
                </a:solidFill>
                <a:latin typeface="Garamond" pitchFamily="1" panose="02020603050405020304"/>
              </a:rPr>
              <a:t>Universidad de Salamanca</a:t>
            </a:r>
            <a:r>
              <a:rPr lang="es-ES" sz="1200" spc="0">
                <a:solidFill>
                  <a:srgbClr val="000000"/>
                </a:solidFill>
                <a:latin typeface="Times New Roman" pitchFamily="1" panose="02020603050405020304"/>
              </a:rPr>
              <a:t>. </a:t>
            </a:r>
          </a:p>
          <a:p>
            <a:pPr marL="0" marR="91440" indent="0" algn="just">
              <a:lnSpc>
                <a:spcPts val="1400"/>
              </a:lnSpc>
              <a:spcBef>
                <a:spcPts val="505"/>
              </a:spcBef>
              <a:spcAft>
                <a:spcPts val="9805"/>
              </a:spcAft>
            </a:pPr>
            <a:r>
              <a:rPr lang="es-ES" sz="1200" spc="20">
                <a:solidFill>
                  <a:srgbClr val="000000"/>
                </a:solidFill>
                <a:latin typeface="Times New Roman" pitchFamily="1" panose="02020603050405020304"/>
              </a:rPr>
              <a:t>De acuerdo con el Decreto de creación, la </a:t>
            </a:r>
            <a:r>
              <a:rPr lang="es-ES" sz="1300" b="1" spc="20">
                <a:solidFill>
                  <a:srgbClr val="000000"/>
                </a:solidFill>
                <a:latin typeface="Garamond" pitchFamily="1" panose="02020603050405020304"/>
              </a:rPr>
              <a:t>Universidad de Extremadura </a:t>
            </a:r>
            <a:r>
              <a:rPr lang="es-ES" sz="1200" spc="20">
                <a:solidFill>
                  <a:srgbClr val="000000"/>
                </a:solidFill>
                <a:latin typeface="Times New Roman" pitchFamily="1" panose="02020603050405020304"/>
              </a:rPr>
              <a:t>estuvo regida, en la primera etapa, por una Comisión Gestora, presidida por un Catedrático Numerario —Prof. Dr. JoséMaría Vigera Lobo (2 de junio de 1973) y Prof. Dr. Antón Civit Breu (4 de febrero de 1974)— nombrado por el Ministerio de Educación y Ciencia. </a:t>
            </a:r>
          </a:p>
        </p:txBody>
      </p:sp>
      <p:sp>
        <p:nvSpPr>
          <p:cNvPr id="4" name=""/>
          <p:cNvSpPr/>
          <p:nvPr>
            <p:ph type="body" idx="10"/>
          </p:nvPr>
        </p:nvSpPr>
        <p:spPr>
          <a:xfrm>
            <a:off x="1829435" y="9785350"/>
            <a:ext cx="3937000" cy="184150"/>
          </a:xfrm>
          <a:prstGeom prst="rect">
            <a:avLst/>
          </a:prstGeom>
          <a:noFill/>
          <a:ln w="0" cmpd="sng">
            <a:noFill/>
            <a:prstDash val="solid"/>
          </a:ln>
        </p:spPr>
        <p:txBody>
          <a:bodyPr vert="horz" lIns="0" tIns="0" rIns="0" bIns="0" anchor="t"/>
          <a:lstStyle/>
          <a:p>
            <a:pPr marL="0" marR="0" indent="0" algn="ctr">
              <a:lnSpc>
                <a:spcPts val="1400"/>
              </a:lnSpc>
              <a:spcAft>
                <a:spcPts val="60"/>
              </a:spcAft>
            </a:pPr>
            <a:r>
              <a:rPr lang="es-ES" sz="1200" spc="0">
                <a:solidFill>
                  <a:srgbClr val="000000"/>
                </a:solidFill>
                <a:latin typeface="Times New Roman" pitchFamily="1" panose="02020603050405020304"/>
              </a:rPr>
              <a:t>3 </a:t>
            </a:r>
          </a:p>
        </p:txBody>
      </p:sp>
      <p:cxnSp>
        <p:nvCxnSpPr>
          <p:cNvPr id="5" name=""/>
          <p:cNvCxnSpPr/>
          <p:nvPr/>
        </p:nvCxnSpPr>
        <p:spPr>
          <a:xfrm>
            <a:off x="1097280" y="1688465"/>
            <a:ext cx="5401945" cy="0"/>
          </a:xfrm>
          <a:prstGeom prst="line">
            <a:avLst/>
          </a:prstGeom>
          <a:ln w="6350" cmpd="sng">
            <a:solidFill>
              <a:srgbClr val="000000"/>
            </a:solidFill>
          </a:ln>
        </p:spPr>
      </p:cxnSp>
      <p:cxnSp>
        <p:nvCxnSpPr>
          <p:cNvPr id="6" name=""/>
          <p:cNvCxnSpPr/>
          <p:nvPr/>
        </p:nvCxnSpPr>
        <p:spPr>
          <a:xfrm>
            <a:off x="1097280" y="2974975"/>
            <a:ext cx="5401945" cy="0"/>
          </a:xfrm>
          <a:prstGeom prst="line">
            <a:avLst/>
          </a:prstGeom>
          <a:ln w="12065" cmpd="sng">
            <a:solidFill>
              <a:srgbClr val="000000"/>
            </a:solidFill>
          </a:ln>
        </p:spPr>
      </p:cxnSp>
    </p:spTree>
  </p:cSld>
  <p:clrMapOvr>
    <a:masterClrMapping/>
  </p:clrMapOvr>
</p:sld>
</file>

<file path=ppt/slides/slide27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0930" y="482600"/>
            <a:ext cx="5575300" cy="199390"/>
          </a:xfrm>
          <a:prstGeom prst="rect">
            <a:avLst/>
          </a:prstGeom>
          <a:noFill/>
          <a:ln w="0" cmpd="sng">
            <a:noFill/>
            <a:prstDash val="solid"/>
          </a:ln>
        </p:spPr>
        <p:txBody>
          <a:bodyPr vert="horz" lIns="0" tIns="0" rIns="0" bIns="0" anchor="t"/>
          <a:lstStyle/>
          <a:p>
            <a:pPr marL="0" marR="0" indent="0" algn="l">
              <a:lnSpc>
                <a:spcPts val="1500"/>
              </a:lnSpc>
              <a:spcAft>
                <a:spcPts val="70"/>
              </a:spcAft>
              <a:tabLst>
                <a:tab algn="l" pos="2971800"/>
              </a:tabLst>
            </a:pPr>
            <a:r>
              <a:rPr lang="es-ES" sz="1300" spc="45">
                <a:solidFill>
                  <a:srgbClr val="000000"/>
                </a:solidFill>
                <a:latin typeface="Garamond" pitchFamily="1" panose="02020603050405020304"/>
              </a:rPr>
              <a:t>246 </a:t>
            </a:r>
            <a:r>
              <a:rPr lang="es-ES" sz="1300" b="1" spc="45">
                <a:solidFill>
                  <a:srgbClr val="000000"/>
                </a:solidFill>
                <a:latin typeface="Garamond" pitchFamily="1" panose="02020603050405020304"/>
              </a:rPr>
              <a:t>7.1. Cuadro actual de Profesores </a:t>
            </a:r>
          </a:p>
        </p:txBody>
      </p:sp>
      <p:sp>
        <p:nvSpPr>
          <p:cNvPr id="3" name=""/>
          <p:cNvSpPr/>
          <p:nvPr>
            <p:ph type="body" idx="10"/>
          </p:nvPr>
        </p:nvSpPr>
        <p:spPr>
          <a:xfrm>
            <a:off x="1090930" y="681990"/>
            <a:ext cx="5575300" cy="357505"/>
          </a:xfrm>
          <a:prstGeom prst="rect">
            <a:avLst/>
          </a:prstGeom>
          <a:noFill/>
          <a:ln w="0" cmpd="sng">
            <a:noFill/>
            <a:prstDash val="solid"/>
          </a:ln>
        </p:spPr>
        <p:txBody>
          <a:bodyPr vert="horz" lIns="0" tIns="193040" rIns="0" bIns="0" anchor="t"/>
          <a:lstStyle/>
          <a:p>
            <a:pPr marL="0" marR="0" indent="0" algn="ctr">
              <a:lnSpc>
                <a:spcPts val="1200"/>
              </a:lnSpc>
              <a:spcAft>
                <a:spcPts val="0"/>
              </a:spcAft>
            </a:pPr>
            <a:r>
              <a:rPr lang="es-ES" sz="1150" spc="10">
                <a:solidFill>
                  <a:srgbClr val="000000"/>
                </a:solidFill>
                <a:latin typeface="Garamond" pitchFamily="1" panose="02020603050405020304"/>
              </a:rPr>
              <a:t>PERSONAL DOCENTE E INVESTIGADOR (2019 </a:t>
            </a:r>
          </a:p>
        </p:txBody>
      </p:sp>
      <p:graphicFrame>
        <p:nvGraphicFramePr>
          <p:cNvPr id="5" name=""/>
          <p:cNvGraphicFramePr>
            <a:graphicFrameLocks noGrp="1"/>
          </p:cNvGraphicFramePr>
          <p:nvPr/>
        </p:nvGraphicFramePr>
        <p:xfrm>
          <a:off x="1097280" y="1039495"/>
          <a:ext cx="5575300" cy="8016875"/>
        </p:xfrm>
        <a:graphic>
          <a:graphicData uri="http://schemas.openxmlformats.org/drawingml/2006/table">
            <a:tbl>
              <a:tblGrid>
                <a:gridCol w="2465705"/>
                <a:gridCol w="619125"/>
                <a:gridCol w="621665"/>
                <a:gridCol w="1856105"/>
              </a:tblGrid>
              <a:tr h="103505">
                <a:tc>
                  <a:txBody>
                    <a:bodyPr vert="horz" anchor="t"/>
                    <a:lstStyle/>
                    <a:p>
                      <a:pPr marL="113030" marR="0" indent="0" algn="l">
                        <a:lnSpc>
                          <a:spcPts val="700"/>
                        </a:lnSpc>
                        <a:spcBef>
                          <a:spcPts val="0"/>
                        </a:spcBef>
                        <a:spcAft>
                          <a:spcPts val="45"/>
                        </a:spcAft>
                      </a:pPr>
                      <a:r>
                        <a:rPr lang="es-ES" sz="650" spc="0">
                          <a:solidFill>
                            <a:srgbClr val="000000"/>
                          </a:solidFill>
                          <a:latin typeface="Garamond"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45"/>
                        </a:spcAft>
                      </a:pPr>
                      <a:r>
                        <a:rPr lang="es-ES" sz="650" spc="0">
                          <a:solidFill>
                            <a:srgbClr val="000000"/>
                          </a:solidFill>
                          <a:latin typeface="Garamond" pitchFamily="1" panose="02020603050405020304"/>
                        </a:rPr>
                        <a:t>INICIO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45"/>
                        </a:spcAft>
                      </a:pPr>
                      <a:r>
                        <a:rPr lang="es-ES" sz="650" spc="0">
                          <a:solidFill>
                            <a:srgbClr val="000000"/>
                          </a:solidFill>
                          <a:latin typeface="Garamond" pitchFamily="1" panose="02020603050405020304"/>
                        </a:rPr>
                        <a:t>FIN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700"/>
                        </a:lnSpc>
                        <a:spcBef>
                          <a:spcPts val="0"/>
                        </a:spcBef>
                        <a:spcAft>
                          <a:spcPts val="45"/>
                        </a:spcAft>
                      </a:pPr>
                      <a:r>
                        <a:rPr lang="es-ES" sz="650" spc="0">
                          <a:solidFill>
                            <a:srgbClr val="000000"/>
                          </a:solidFill>
                          <a:latin typeface="Garamond" pitchFamily="1" panose="02020603050405020304"/>
                        </a:rPr>
                        <a:t>AREA DE CONOCIMIENTO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 NAVARRO, MARI´A ELENA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21/12/2000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 PARTIDO, GERVASIO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CELULAR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 ROMERO,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 SÁNCHEZ,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01/11/1980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ATÓMICA, MOL. y NUC.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MARTI´NEZ VÁZQUEZ, RAFAEL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31/05/2021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MARZAL REYNOLDS, ALFONSO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19/02/2008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MASERO OSORIO,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MATA DURÁN,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11/01/1982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MATEOS MASA, VIDAL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14/01/1986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MELÉNDEZ MARTI´NEZ, JUAN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20/10/2009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MATERIA CONDEN.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MELÉNDEZ ROCHA, MARI´A YOLANDA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10/11/1986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MERINO FERNÁNDEZ, JAIME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19/10/2001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MOLINA FERNÁNDEZ,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03/09/1991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INVESTIGACIÓN OPERATIVA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MOLINA RODRI´GUEZ, FELIPE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10"/>
                        </a:spcAft>
                      </a:pPr>
                      <a:r>
                        <a:rPr lang="es-ES" sz="650" spc="0">
                          <a:solidFill>
                            <a:srgbClr val="000000"/>
                          </a:solidFill>
                          <a:latin typeface="Garamond" pitchFamily="1" panose="02020603050405020304"/>
                        </a:rPr>
                        <a:t>MORA DI´EZ, NIELENE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5"/>
                        </a:spcAft>
                      </a:pPr>
                      <a:r>
                        <a:rPr lang="es-ES" sz="65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MORÁN LÓPEZ, RICARDO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14/11/2000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MORERA MAYNAR,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ELECTRÓNICA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MOTA MEDINA,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24/03/1994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INVESTIGACIÓN OPERATIVA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MULERO DI´AZ,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27/11/1985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ÁLGEBRA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MULERO NAVARRO, SONIA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MUÑOZ DE LA PEÑA CASTRILLO, ARSENIO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10/11/1977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NAVARRO GARMENDIA,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03/10/2006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GEOMETRI´A Y TOPOLOGI´A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NAVARRO GONZÁLEZ, JUAN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29/06/1983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ÁLGEBRA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NUEVO SÁNCHEZ,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14/03/1986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NÚÑEZ CORCHERO, MARCELINO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27/02/2012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OJALVO SÁNCHEZ, EVARISTO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01/10/1978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OJEDA MARTI´NEZ DE CASTILLA, IGNACIO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ÁLGEBRA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OLIVARES DEL VALLE,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OROPESA JIMÉNEZ, ANA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TOXICOLOGI´A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ORTEGA OLIVENCIA, ANA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05/12/1986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ORTEGA RINCÓN, EDUARDO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11/01/1989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OYOLA VELASCO,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06/12/1986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INVESTIGACIÓN OPERATIVA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PALACIOS ALBARRÁN, JUAN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01/04/1977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PALACIOS MEDRANO, TEODORO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PALEONTOLOGI´A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PALOMINO VASCO,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16/06/2017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15/06/2021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PAREDES MAÑA,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01/03/1983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VEGETAL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PAREDES MORENO,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14/02/2011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15/06/2021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ELECTRÓNICA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PARIENTE LLANOS, JOSÉANTONIO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PARRA ARÉVALO,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30/10/2000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INVESTIGACIÓN OPERATIVA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PATÓN DOMI´NGUEZ,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11/05/2003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PÉREZ BOTE, JOSÉLUIS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12/12/1991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PÉREZ FERNÁNDEZ, PALOMA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INVESTIGACIÓN OPERATIVA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PÉREZ RODRI´GUEZ, ÁNGEL LUIS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5"/>
                        </a:spcAft>
                      </a:pPr>
                      <a:r>
                        <a:rPr lang="es-ES" sz="650" spc="0">
                          <a:solidFill>
                            <a:srgbClr val="000000"/>
                          </a:solidFill>
                          <a:latin typeface="Garamond" pitchFamily="1" panose="02020603050405020304"/>
                        </a:rPr>
                        <a:t>ÓPTICA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PINILLA GIL, EDUARDO CONSUELO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PINTO CORRALIZA,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PLAYA MONTMANY,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16/06/2017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15/06/2021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PUERTO GARCI´A, INÉS MARI´A DEL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04/11/1999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INVESTIGACIÓN OPERATIVA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RAMI´REZ FERNÁNDEZ,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11/04/1986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REAL MOÑINO,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17/11/1999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REQUEJO FERNÁNDEZ, BATILDO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22/10/1985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GEOMETRI´A Y TOPOLOGI´A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RIVAS TOLEDO,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10"/>
                        </a:spcAft>
                      </a:pPr>
                      <a:r>
                        <a:rPr lang="es-ES" sz="650" spc="0">
                          <a:solidFill>
                            <a:srgbClr val="000000"/>
                          </a:solidFill>
                          <a:latin typeface="Garamond" pitchFamily="1" panose="02020603050405020304"/>
                        </a:rPr>
                        <a:t>RODRI´GUEZ CÁCERES,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5"/>
                        </a:spcAft>
                      </a:pPr>
                      <a:r>
                        <a:rPr lang="es-ES" sz="65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FRANCO, EVA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GALLARDO,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01/11/1979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CELULAR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GONZÁLEZ, MARI´A ÁNGELES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CRISTALOGRAFI´A Y MINERALOGI´A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MORATINOS, ANA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11/04/1986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RIAÑO, TOMÁS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10/10/2001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RODRI´GUEZ-ARIAS FERNÁNDEZ, MARIANO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RUIZ LORENZO, JUAN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13/12/1999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RUIZ TÉLLEZ, TRINIDAD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27/11/1987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10"/>
                        </a:spcAft>
                      </a:pPr>
                      <a:r>
                        <a:rPr lang="es-ES" sz="650" spc="0">
                          <a:solidFill>
                            <a:srgbClr val="000000"/>
                          </a:solidFill>
                          <a:latin typeface="Garamond" pitchFamily="1" panose="02020603050405020304"/>
                        </a:rPr>
                        <a:t>SÁNCHEZ FERNÁNDEZ, FERNANDO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30/10/1987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5"/>
                        </a:spcAft>
                      </a:pPr>
                      <a:r>
                        <a:rPr lang="es-ES" sz="650" spc="0">
                          <a:solidFill>
                            <a:srgbClr val="000000"/>
                          </a:solidFill>
                          <a:latin typeface="Garamond" pitchFamily="1" panose="02020603050405020304"/>
                        </a:rPr>
                        <a:t>ANÁLISIS MATEMÁTICO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GUZMÁN, JUAN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MENDOZA, MARI´A LUZ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15/01/1992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SANCHO DE SALAS, JUAN BAUTISTA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GEOMETRI´A Y TOPOLOGI´A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SANCHO DE SALAS, PEDRO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ÁLGEBRA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SANSÓN MARTI´N, JORGE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29/12/1999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SANTOS REYES, ANDRÉS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20/11/1989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SAÑUDO ROMEU,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13/06/1986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ATÓMICA, MOL. y NUC.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SERRANO PÉREZ,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01/10/1996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SILVA RUBIO, EDUARDO 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19/01/1988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SOLIER GARCI´A, JUAN DIOS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SOSA DI´AZ, TERESA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26/03/2003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SUERO LÓPEZ, MARI´A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ÓPTICA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TOLOSA ARROYO, SANTIAGO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TORMO MOLINA,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19/01/1988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TRUJILLO CARMONA,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11/03/2003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INVESTIGACIÓN OPERATIVA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VADILLO RODRI´GUEZ,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VALTUEÑA SÁNCHEZ,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VEGA REYES,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MATERIA CONDEN.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5"/>
                        </a:spcAft>
                      </a:pPr>
                      <a:r>
                        <a:rPr lang="es-ES" sz="650" spc="0">
                          <a:solidFill>
                            <a:srgbClr val="000000"/>
                          </a:solidFill>
                          <a:latin typeface="Garamond" pitchFamily="1" panose="02020603050405020304"/>
                        </a:rPr>
                        <a:t>VERA TOMÉ, FELICIANO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5"/>
                        </a:spcAft>
                      </a:pPr>
                      <a:r>
                        <a:rPr lang="es-ES" sz="650" spc="0">
                          <a:solidFill>
                            <a:srgbClr val="000000"/>
                          </a:solidFill>
                          <a:latin typeface="Garamond" pitchFamily="1" panose="02020603050405020304"/>
                        </a:rPr>
                        <a:t>FI´SICA APLICADA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VILLEGAS SÁNCHEZ, MARI´A AUXILIADORA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16/03/2007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VINAGRE JARA, FRANCISCO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9220">
                <a:tc>
                  <a:txBody>
                    <a:bodyPr vert="horz" anchor="t"/>
                    <a:lstStyle/>
                    <a:p>
                      <a:pPr marL="113030" marR="0" indent="0" algn="l">
                        <a:lnSpc>
                          <a:spcPts val="700"/>
                        </a:lnSpc>
                        <a:spcBef>
                          <a:spcPts val="0"/>
                        </a:spcBef>
                        <a:spcAft>
                          <a:spcPts val="45"/>
                        </a:spcAft>
                      </a:pPr>
                      <a:r>
                        <a:rPr lang="es-ES" sz="650" spc="0">
                          <a:solidFill>
                            <a:srgbClr val="000000"/>
                          </a:solidFill>
                          <a:latin typeface="Garamond" pitchFamily="1" panose="02020603050405020304"/>
                        </a:rPr>
                        <a:t>VIÑUELAS ZAHINOS, EMILIO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25"/>
                        </a:spcAft>
                      </a:pPr>
                      <a:r>
                        <a:rPr lang="es-ES" sz="650" spc="0">
                          <a:solidFill>
                            <a:srgbClr val="000000"/>
                          </a:solidFill>
                          <a:latin typeface="Garamond" pitchFamily="1" panose="02020603050405020304"/>
                        </a:rPr>
                        <a:t>01/01/2005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45"/>
                        </a:spcAft>
                      </a:pPr>
                      <a:r>
                        <a:rPr lang="es-ES" sz="650" spc="0">
                          <a:solidFill>
                            <a:srgbClr val="000000"/>
                          </a:solidFill>
                          <a:latin typeface="Garamond" pitchFamily="1" panose="02020603050405020304"/>
                        </a:rPr>
                        <a:t>En activo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700"/>
                        </a:lnSpc>
                        <a:spcBef>
                          <a:spcPts val="0"/>
                        </a:spcBef>
                        <a:spcAft>
                          <a:spcPts val="65"/>
                        </a:spcAft>
                      </a:pPr>
                      <a:r>
                        <a:rPr lang="es-ES" sz="650" spc="0">
                          <a:solidFill>
                            <a:srgbClr val="000000"/>
                          </a:solidFill>
                          <a:latin typeface="Garamond" pitchFamily="1" panose="02020603050405020304"/>
                        </a:rPr>
                        <a:t>QUI´MICA INORGÁNICA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90930" y="9056370"/>
            <a:ext cx="5575300" cy="675005"/>
          </a:xfrm>
          <a:prstGeom prst="rect">
            <a:avLst/>
          </a:prstGeom>
          <a:noFill/>
          <a:ln w="0" cmpd="sng">
            <a:noFill/>
            <a:prstDash val="solid"/>
          </a:ln>
        </p:spPr>
        <p:txBody>
          <a:bodyPr vert="horz" lIns="0" tIns="12065" rIns="0" bIns="0" anchor="t"/>
          <a:lstStyle/>
          <a:p>
            <a:pPr marL="0" marR="182880" indent="0" algn="l">
              <a:lnSpc>
                <a:spcPts val="1400"/>
              </a:lnSpc>
              <a:spcAft>
                <a:spcPts val="2320"/>
              </a:spcAft>
            </a:pPr>
            <a:r>
              <a:rPr lang="es-ES" sz="1300" spc="0">
                <a:solidFill>
                  <a:srgbClr val="000000"/>
                </a:solidFill>
                <a:latin typeface="Garamond" pitchFamily="1" panose="02020603050405020304"/>
              </a:rPr>
              <a:t>Por otra parte, en la Tabla 7.6 se da el PDI actual (2019) de la </a:t>
            </a:r>
            <a:r>
              <a:rPr lang="es-ES" sz="1300" b="1" spc="0">
                <a:solidFill>
                  <a:srgbClr val="000000"/>
                </a:solidFill>
                <a:latin typeface="Garamond" pitchFamily="1" panose="02020603050405020304"/>
              </a:rPr>
              <a:t>Facultad de Cien-</a:t>
            </a:r>
            <a:r>
              <a:rPr lang="es-ES" sz="1300" b="1" spc="0">
                <a:solidFill>
                  <a:srgbClr val="000000"/>
                </a:solidFill>
                <a:latin typeface="Garamond" pitchFamily="1" panose="02020603050405020304"/>
              </a:rPr>
              <a:t>cias </a:t>
            </a:r>
            <a:r>
              <a:rPr lang="es-ES" sz="1300" spc="0">
                <a:solidFill>
                  <a:srgbClr val="000000"/>
                </a:solidFill>
                <a:latin typeface="Garamond" pitchFamily="1" panose="02020603050405020304"/>
              </a:rPr>
              <a:t>ordenado por Departamento y área de conocimiento. </a:t>
            </a:r>
          </a:p>
        </p:txBody>
      </p:sp>
      <p:sp>
        <p:nvSpPr>
          <p:cNvPr id="7" name=""/>
          <p:cNvSpPr/>
          <p:nvPr>
            <p:ph type="body" idx="10"/>
          </p:nvPr>
        </p:nvSpPr>
        <p:spPr>
          <a:xfrm>
            <a:off x="1090930" y="9731375"/>
            <a:ext cx="5575300" cy="238125"/>
          </a:xfrm>
          <a:prstGeom prst="rect">
            <a:avLst/>
          </a:prstGeom>
          <a:noFill/>
          <a:ln w="0" cmpd="sng">
            <a:noFill/>
            <a:prstDash val="solid"/>
          </a:ln>
        </p:spPr>
        <p:txBody>
          <a:bodyPr vert="horz" lIns="0" tIns="48260" rIns="0" bIns="0" anchor="t"/>
          <a:lstStyle/>
          <a:p>
            <a:pPr marL="0" marR="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8" name=""/>
          <p:cNvCxnSpPr/>
          <p:nvPr/>
        </p:nvCxnSpPr>
        <p:spPr>
          <a:xfrm>
            <a:off x="1090930" y="685800"/>
            <a:ext cx="5408295" cy="0"/>
          </a:xfrm>
          <a:prstGeom prst="line">
            <a:avLst/>
          </a:prstGeom>
          <a:ln w="6350" cmpd="sng">
            <a:solidFill>
              <a:srgbClr val="000000"/>
            </a:solidFill>
          </a:ln>
        </p:spPr>
      </p:cxnSp>
      <p:cxnSp>
        <p:nvCxnSpPr>
          <p:cNvPr id="9" name=""/>
          <p:cNvCxnSpPr/>
          <p:nvPr/>
        </p:nvCxnSpPr>
        <p:spPr>
          <a:xfrm>
            <a:off x="1090930" y="9735185"/>
            <a:ext cx="5408295" cy="0"/>
          </a:xfrm>
          <a:prstGeom prst="line">
            <a:avLst/>
          </a:prstGeom>
          <a:ln w="6350" cmpd="sng">
            <a:solidFill>
              <a:srgbClr val="000000"/>
            </a:solidFill>
          </a:ln>
        </p:spPr>
      </p:cxnSp>
    </p:spTree>
  </p:cSld>
  <p:clrMapOvr>
    <a:masterClrMapping/>
  </p:clrMapOvr>
</p:sld>
</file>

<file path=ppt/slides/slide27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3460" y="482600"/>
            <a:ext cx="5575300" cy="199390"/>
          </a:xfrm>
          <a:prstGeom prst="rect">
            <a:avLst/>
          </a:prstGeom>
          <a:noFill/>
          <a:ln w="0" cmpd="sng">
            <a:noFill/>
            <a:prstDash val="solid"/>
          </a:ln>
        </p:spPr>
        <p:txBody>
          <a:bodyPr vert="horz" lIns="0" tIns="8255" rIns="0" bIns="0" anchor="t"/>
          <a:lstStyle/>
          <a:p>
            <a:pPr marL="91440" marR="0" indent="0" algn="l">
              <a:lnSpc>
                <a:spcPts val="1400"/>
              </a:lnSpc>
              <a:spcAft>
                <a:spcPts val="45"/>
              </a:spcAft>
              <a:tabLst>
                <a:tab algn="r" pos="5486400"/>
              </a:tabLst>
            </a:pPr>
            <a:r>
              <a:rPr lang="es-ES" sz="1200" spc="0">
                <a:solidFill>
                  <a:srgbClr val="000000"/>
                </a:solidFill>
                <a:latin typeface="Bookman Old Style" pitchFamily="1" panose="02020603050405020304"/>
              </a:rPr>
              <a:t>7. Profesorado </a:t>
            </a:r>
            <a:r>
              <a:rPr lang="es-ES" sz="1100" spc="0">
                <a:solidFill>
                  <a:srgbClr val="000000"/>
                </a:solidFill>
                <a:latin typeface="Arial" pitchFamily="2" panose="02020603050405020304"/>
              </a:rPr>
              <a:t>247 </a:t>
            </a:r>
          </a:p>
        </p:txBody>
      </p:sp>
      <p:graphicFrame>
        <p:nvGraphicFramePr>
          <p:cNvPr id="4" name=""/>
          <p:cNvGraphicFramePr>
            <a:graphicFrameLocks noGrp="1"/>
          </p:cNvGraphicFramePr>
          <p:nvPr/>
        </p:nvGraphicFramePr>
        <p:xfrm>
          <a:off x="1100455" y="911225"/>
          <a:ext cx="5575300" cy="9049385"/>
        </p:xfrm>
        <a:graphic>
          <a:graphicData uri="http://schemas.openxmlformats.org/drawingml/2006/table">
            <a:tbl>
              <a:tblGrid>
                <a:gridCol w="350520"/>
                <a:gridCol w="2843530"/>
                <a:gridCol w="2194560"/>
              </a:tblGrid>
              <a:tr h="137160">
                <a:tc>
                  <a:txBody>
                    <a:bodyPr vert="horz" anchor="t"/>
                    <a:lstStyle/>
                    <a:p>
                      <a:pPr marL="0" marR="2540" indent="0" algn="r">
                        <a:lnSpc>
                          <a:spcPts val="900"/>
                        </a:lnSpc>
                        <a:spcBef>
                          <a:spcPts val="0"/>
                        </a:spcBef>
                        <a:spcAft>
                          <a:spcPts val="15"/>
                        </a:spcAft>
                      </a:pPr>
                      <a:r>
                        <a:rPr lang="es-ES" sz="800" spc="0">
                          <a:solidFill>
                            <a:srgbClr val="000000"/>
                          </a:solidFill>
                          <a:latin typeface="Times New Roman" pitchFamily="1" panose="02020603050405020304"/>
                        </a:rPr>
                        <a:t>CD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gridSpan="2">
                  <a:txBody>
                    <a:bodyPr vert="horz" anchor="t"/>
                    <a:lstStyle/>
                    <a:p>
                      <a:pPr marL="81915" marR="0" indent="0" algn="l">
                        <a:lnSpc>
                          <a:spcPts val="900"/>
                        </a:lnSpc>
                        <a:spcBef>
                          <a:spcPts val="0"/>
                        </a:spcBef>
                        <a:spcAft>
                          <a:spcPts val="0"/>
                        </a:spcAft>
                        <a:tabLst>
                          <a:tab algn="l" pos="2926080"/>
                        </a:tabLst>
                      </a:pPr>
                      <a:r>
                        <a:rPr lang="es-ES" sz="800" spc="0">
                          <a:solidFill>
                            <a:srgbClr val="000000"/>
                          </a:solidFill>
                          <a:latin typeface="Times New Roman" pitchFamily="1" panose="02020603050405020304"/>
                        </a:rPr>
                        <a:t>Departamento/Director/Secretario </a:t>
                      </a:r>
                      <a:r>
                        <a:rPr lang="es-ES" sz="800" spc="0">
                          <a:solidFill>
                            <a:srgbClr val="000000"/>
                          </a:solidFill>
                          <a:latin typeface="Times New Roman" pitchFamily="1" panose="02020603050405020304"/>
                        </a:rPr>
                        <a:t>Área de conocimiento/Docentes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r>
              <a:tr h="8317865">
                <a:tc>
                  <a:txBody>
                    <a:bodyPr vert="horz" anchor="t"/>
                    <a:lstStyle/>
                    <a:p>
                      <a:pPr marL="0" marR="2540" indent="0" algn="r">
                        <a:lnSpc>
                          <a:spcPts val="900"/>
                        </a:lnSpc>
                        <a:spcBef>
                          <a:spcPts val="0"/>
                        </a:spcBef>
                        <a:spcAft>
                          <a:spcPts val="0"/>
                        </a:spcAft>
                      </a:pPr>
                      <a:r>
                        <a:rPr lang="es-ES" sz="800" spc="0">
                          <a:solidFill>
                            <a:srgbClr val="000000"/>
                          </a:solidFill>
                          <a:latin typeface="Times New Roman" pitchFamily="1" panose="02020603050405020304"/>
                        </a:rPr>
                        <a:t>21 </a:t>
                      </a:r>
                    </a:p>
                    <a:p>
                      <a:pPr marL="0" marR="2540" indent="0" algn="r">
                        <a:lnSpc>
                          <a:spcPts val="900"/>
                        </a:lnSpc>
                        <a:spcBef>
                          <a:spcPts val="27550"/>
                        </a:spcBef>
                        <a:spcAft>
                          <a:spcPts val="36060"/>
                        </a:spcAft>
                      </a:pPr>
                      <a:r>
                        <a:rPr lang="es-ES" sz="800" spc="0">
                          <a:solidFill>
                            <a:srgbClr val="000000"/>
                          </a:solidFill>
                          <a:latin typeface="Times New Roman" pitchFamily="1" panose="02020603050405020304"/>
                        </a:rPr>
                        <a:t>22 </a:t>
                      </a:r>
                    </a:p>
                  </a:txBody>
                  <a:tcPr anchor="t"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1440" marR="685800" indent="0" algn="l">
                        <a:lnSpc>
                          <a:spcPts val="900"/>
                        </a:lnSpc>
                        <a:spcBef>
                          <a:spcPts val="0"/>
                        </a:spcBef>
                        <a:spcAft>
                          <a:spcPts val="0"/>
                        </a:spcAft>
                      </a:pPr>
                      <a:r>
                        <a:rPr lang="es-ES" sz="750" b="1" spc="40">
                          <a:solidFill>
                            <a:srgbClr val="000000"/>
                          </a:solidFill>
                          <a:latin typeface="Bookman Old Style" pitchFamily="1" panose="02020603050405020304"/>
                        </a:rPr>
                        <a:t>Anatomía, Biología Celular y Zoología </a:t>
                      </a:r>
                      <a:r>
                        <a:rPr lang="es-ES" sz="800" spc="40">
                          <a:solidFill>
                            <a:srgbClr val="000000"/>
                          </a:solidFill>
                          <a:latin typeface="Times New Roman" pitchFamily="1" panose="02020603050405020304"/>
                        </a:rPr>
                        <a:t>Directora: Gañán Presmanes, Yolanda Secretario: Pérez Bote, JoséLuis </a:t>
                      </a:r>
                    </a:p>
                    <a:p>
                      <a:pPr marL="91440" marR="0" indent="0" algn="l">
                        <a:lnSpc>
                          <a:spcPts val="900"/>
                        </a:lnSpc>
                        <a:spcBef>
                          <a:spcPts val="25755"/>
                        </a:spcBef>
                        <a:spcAft>
                          <a:spcPts val="0"/>
                        </a:spcAft>
                      </a:pPr>
                      <a:r>
                        <a:rPr lang="es-ES" sz="750" b="1" spc="0">
                          <a:solidFill>
                            <a:srgbClr val="000000"/>
                          </a:solidFill>
                          <a:latin typeface="Bookman Old Style" pitchFamily="1" panose="02020603050405020304"/>
                        </a:rPr>
                        <a:t>Física </a:t>
                      </a:r>
                    </a:p>
                    <a:p>
                      <a:pPr marL="91440" marR="0" indent="0" algn="l">
                        <a:lnSpc>
                          <a:spcPts val="1700"/>
                        </a:lnSpc>
                        <a:spcBef>
                          <a:spcPts val="155"/>
                        </a:spcBef>
                        <a:spcAft>
                          <a:spcPts val="34245"/>
                        </a:spcAft>
                      </a:pPr>
                      <a:r>
                        <a:rPr lang="es-ES" sz="800" spc="-60">
                          <a:solidFill>
                            <a:srgbClr val="000000"/>
                          </a:solidFill>
                          <a:latin typeface="Times New Roman" pitchFamily="1" panose="02020603050405020304"/>
                        </a:rPr>
                        <a:t>Director: Meléndez Martínez, Juan </a:t>
                      </a:r>
                      <a:r>
                        <a:rPr lang="es-ES" sz="800" baseline="30000" spc="-60">
                          <a:solidFill>
                            <a:srgbClr val="000000"/>
                          </a:solidFill>
                          <a:latin typeface="Times New Roman" pitchFamily="1" panose="02020603050405020304"/>
                        </a:rPr>
                        <a:t>José</a:t>
                      </a:r>
                      <a:r>
                        <a:rPr lang="es-ES" sz="800" spc="-60">
                          <a:solidFill>
                            <a:srgbClr val="000000"/>
                          </a:solidFill>
                          <a:latin typeface="Times New Roman" pitchFamily="1" panose="02020603050405020304"/>
                        </a:rPr>
                        <a:t>Secretario: Acero Díaz, Francisco Javier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1440" marR="0" indent="0" algn="l">
                        <a:lnSpc>
                          <a:spcPts val="900"/>
                        </a:lnSpc>
                        <a:spcBef>
                          <a:spcPts val="2795"/>
                        </a:spcBef>
                        <a:spcAft>
                          <a:spcPts val="0"/>
                        </a:spcAft>
                      </a:pPr>
                      <a:r>
                        <a:rPr lang="es-ES" sz="750" b="1" spc="0">
                          <a:solidFill>
                            <a:srgbClr val="000000"/>
                          </a:solidFill>
                          <a:latin typeface="Bookman Old Style" pitchFamily="1" panose="02020603050405020304"/>
                        </a:rPr>
                        <a:t>Biología Celular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Casero Linares, Pedro Joaquín </a:t>
                      </a:r>
                      <a:br/>
                      <a:r>
                        <a:rPr lang="es-ES" sz="800" spc="0">
                          <a:solidFill>
                            <a:srgbClr val="000000"/>
                          </a:solidFill>
                          <a:latin typeface="Times New Roman" pitchFamily="1" panose="02020603050405020304"/>
                        </a:rPr>
                        <a:t>Casimiro Felicio, Ilda Jesús </a:t>
                      </a:r>
                      <a:br/>
                      <a:r>
                        <a:rPr lang="es-ES" sz="800" spc="0">
                          <a:solidFill>
                            <a:srgbClr val="000000"/>
                          </a:solidFill>
                          <a:latin typeface="Times New Roman" pitchFamily="1" panose="02020603050405020304"/>
                        </a:rPr>
                        <a:t>Francisco Morcillo, Javier de </a:t>
                      </a:r>
                      <a:br/>
                      <a:r>
                        <a:rPr lang="es-ES" sz="800" spc="0">
                          <a:solidFill>
                            <a:srgbClr val="000000"/>
                          </a:solidFill>
                          <a:latin typeface="Times New Roman" pitchFamily="1" panose="02020603050405020304"/>
                        </a:rPr>
                        <a:t>Hidalgo Sánchez, Matías </a:t>
                      </a:r>
                      <a:br/>
                      <a:r>
                        <a:rPr lang="es-ES" sz="800" spc="0">
                          <a:solidFill>
                            <a:srgbClr val="000000"/>
                          </a:solidFill>
                          <a:latin typeface="Times New Roman" pitchFamily="1" panose="02020603050405020304"/>
                        </a:rPr>
                        <a:t>Lloret Ivorra, Pedro Gaspar </a:t>
                      </a:r>
                      <a:br/>
                      <a:r>
                        <a:rPr lang="es-ES" sz="800" spc="0">
                          <a:solidFill>
                            <a:srgbClr val="000000"/>
                          </a:solidFill>
                          <a:latin typeface="Times New Roman" pitchFamily="1" panose="02020603050405020304"/>
                        </a:rPr>
                        <a:t>Martín Partido, Gervasio </a:t>
                      </a:r>
                      <a:br/>
                      <a:r>
                        <a:rPr lang="es-ES" sz="800" spc="0">
                          <a:solidFill>
                            <a:srgbClr val="000000"/>
                          </a:solidFill>
                          <a:latin typeface="Times New Roman" pitchFamily="1" panose="02020603050405020304"/>
                        </a:rPr>
                        <a:t>Matilla Pinto, Elvira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Rodríguez Gallardo, Lucía </a:t>
                      </a:r>
                      <a:br/>
                      <a:r>
                        <a:rPr lang="es-ES" sz="750" b="1" spc="0">
                          <a:solidFill>
                            <a:srgbClr val="000000"/>
                          </a:solidFill>
                          <a:latin typeface="Bookman Old Style" pitchFamily="1" panose="02020603050405020304"/>
                        </a:rPr>
                        <a:t>Zoología </a:t>
                      </a:r>
                    </a:p>
                    <a:p>
                      <a:pPr marL="91440" marR="502920" indent="0" algn="l">
                        <a:lnSpc>
                          <a:spcPts val="900"/>
                        </a:lnSpc>
                        <a:spcBef>
                          <a:spcPts val="0"/>
                        </a:spcBef>
                        <a:spcAft>
                          <a:spcPts val="0"/>
                        </a:spcAft>
                      </a:pPr>
                      <a:r>
                        <a:rPr lang="es-ES" sz="800" spc="60">
                          <a:solidFill>
                            <a:srgbClr val="000000"/>
                          </a:solidFill>
                          <a:latin typeface="Times New Roman" pitchFamily="1" panose="02020603050405020304"/>
                        </a:rPr>
                        <a:t>Abad Gómez–Pantoja, JoséMaría Corbacho Amado, Casimiro Cruz Miralles, Ángel </a:t>
                      </a:r>
                    </a:p>
                    <a:p>
                      <a:pPr marL="91440" marR="0" indent="0" algn="l">
                        <a:lnSpc>
                          <a:spcPts val="900"/>
                        </a:lnSpc>
                        <a:spcBef>
                          <a:spcPts val="35"/>
                        </a:spcBef>
                        <a:spcAft>
                          <a:spcPts val="0"/>
                        </a:spcAft>
                      </a:pPr>
                      <a:r>
                        <a:rPr lang="es-ES" sz="800" spc="0">
                          <a:solidFill>
                            <a:srgbClr val="000000"/>
                          </a:solidFill>
                          <a:latin typeface="Times New Roman" pitchFamily="1" panose="02020603050405020304"/>
                        </a:rPr>
                        <a:t>Cruz Solís, Carlos de la </a:t>
                      </a:r>
                      <a:br/>
                      <a:r>
                        <a:rPr lang="es-ES" sz="800" spc="0">
                          <a:solidFill>
                            <a:srgbClr val="000000"/>
                          </a:solidFill>
                          <a:latin typeface="Times New Roman" pitchFamily="1" panose="02020603050405020304"/>
                        </a:rPr>
                        <a:t>García–Longoria Batanete, Luz </a:t>
                      </a:r>
                    </a:p>
                    <a:p>
                      <a:pPr marL="91440" marR="525780" indent="0" algn="l">
                        <a:lnSpc>
                          <a:spcPts val="900"/>
                        </a:lnSpc>
                        <a:spcBef>
                          <a:spcPts val="0"/>
                        </a:spcBef>
                        <a:spcAft>
                          <a:spcPts val="0"/>
                        </a:spcAft>
                      </a:pPr>
                      <a:r>
                        <a:rPr lang="es-ES" sz="800" spc="95">
                          <a:solidFill>
                            <a:srgbClr val="000000"/>
                          </a:solidFill>
                          <a:latin typeface="Times New Roman" pitchFamily="1" panose="02020603050405020304"/>
                        </a:rPr>
                        <a:t>Lope Rebollo, Florentino de Magallanes Argany, Sergio Marzal Reynolds, Alfonso Masero Osorio, JoséAntonio Molina Morales, Mercedes Morán López, Ricardo Muriel Redondo, Jaime Alejandro </a:t>
                      </a:r>
                    </a:p>
                    <a:p>
                      <a:pPr marL="91440" marR="0" indent="0" algn="l">
                        <a:lnSpc>
                          <a:spcPts val="900"/>
                        </a:lnSpc>
                        <a:spcBef>
                          <a:spcPts val="10"/>
                        </a:spcBef>
                        <a:spcAft>
                          <a:spcPts val="0"/>
                        </a:spcAft>
                      </a:pPr>
                      <a:r>
                        <a:rPr lang="es-ES" sz="800" spc="0">
                          <a:solidFill>
                            <a:srgbClr val="000000"/>
                          </a:solidFill>
                          <a:latin typeface="Times New Roman" pitchFamily="1" panose="02020603050405020304"/>
                        </a:rPr>
                        <a:t>Parejo Mora, María Deseada </a:t>
                      </a:r>
                      <a:br/>
                      <a:r>
                        <a:rPr lang="es-ES" sz="800" spc="0">
                          <a:solidFill>
                            <a:srgbClr val="000000"/>
                          </a:solidFill>
                          <a:latin typeface="Times New Roman" pitchFamily="1" panose="02020603050405020304"/>
                        </a:rPr>
                        <a:t>Parejo Nieto, Manuel </a:t>
                      </a:r>
                      <a:br/>
                      <a:r>
                        <a:rPr lang="es-ES" sz="800" spc="0">
                          <a:solidFill>
                            <a:srgbClr val="000000"/>
                          </a:solidFill>
                          <a:latin typeface="Times New Roman" pitchFamily="1" panose="02020603050405020304"/>
                        </a:rPr>
                        <a:t>Pérez Bote, JoséLuis </a:t>
                      </a:r>
                      <a:br/>
                      <a:r>
                        <a:rPr lang="es-ES" sz="800" spc="0">
                          <a:solidFill>
                            <a:srgbClr val="000000"/>
                          </a:solidFill>
                          <a:latin typeface="Times New Roman" pitchFamily="1" panose="02020603050405020304"/>
                        </a:rPr>
                        <a:t>Playa Montmany, Nuria </a:t>
                      </a:r>
                      <a:br/>
                      <a:r>
                        <a:rPr lang="es-ES" sz="800" spc="0">
                          <a:solidFill>
                            <a:srgbClr val="000000"/>
                          </a:solidFill>
                          <a:latin typeface="Times New Roman" pitchFamily="1" panose="02020603050405020304"/>
                        </a:rPr>
                        <a:t>Sánchez Guzmán, Juan Manuel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Silva Rubio, Eduardo da </a:t>
                      </a:r>
                    </a:p>
                    <a:p>
                      <a:pPr marL="91440" marR="0" indent="0" algn="l">
                        <a:lnSpc>
                          <a:spcPts val="900"/>
                        </a:lnSpc>
                        <a:spcBef>
                          <a:spcPts val="2790"/>
                        </a:spcBef>
                        <a:spcAft>
                          <a:spcPts val="0"/>
                        </a:spcAft>
                      </a:pPr>
                      <a:r>
                        <a:rPr lang="es-ES" sz="750" b="1" spc="0">
                          <a:solidFill>
                            <a:srgbClr val="000000"/>
                          </a:solidFill>
                          <a:latin typeface="Bookman Old Style" pitchFamily="1" panose="02020603050405020304"/>
                        </a:rPr>
                        <a:t>Física Atómica, Molecular y Nuclear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Blanco Rodríguez, María Pilar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Jurado Vargas, Miguel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Martín Sánchez, Alejandro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Sañudo Romeu, Jaime </a:t>
                      </a:r>
                    </a:p>
                    <a:p>
                      <a:pPr marL="91440" marR="0" indent="0" algn="l">
                        <a:lnSpc>
                          <a:spcPts val="900"/>
                        </a:lnSpc>
                        <a:spcBef>
                          <a:spcPts val="30"/>
                        </a:spcBef>
                        <a:spcAft>
                          <a:spcPts val="0"/>
                        </a:spcAft>
                      </a:pPr>
                      <a:r>
                        <a:rPr lang="es-ES" sz="750" b="1" spc="0">
                          <a:solidFill>
                            <a:srgbClr val="000000"/>
                          </a:solidFill>
                          <a:latin typeface="Bookman Old Style" pitchFamily="1" panose="02020603050405020304"/>
                        </a:rPr>
                        <a:t>Física de La Materia Condensada </a:t>
                      </a:r>
                    </a:p>
                    <a:p>
                      <a:pPr marL="91440" marR="0" indent="0" algn="l">
                        <a:lnSpc>
                          <a:spcPts val="900"/>
                        </a:lnSpc>
                        <a:spcBef>
                          <a:spcPts val="50"/>
                        </a:spcBef>
                        <a:spcAft>
                          <a:spcPts val="0"/>
                        </a:spcAft>
                      </a:pPr>
                      <a:r>
                        <a:rPr lang="es-ES" sz="800" spc="0">
                          <a:solidFill>
                            <a:srgbClr val="000000"/>
                          </a:solidFill>
                          <a:latin typeface="Times New Roman" pitchFamily="1" panose="02020603050405020304"/>
                        </a:rPr>
                        <a:t>López Castaño, Miguel Ángel </a:t>
                      </a:r>
                    </a:p>
                    <a:p>
                      <a:pPr marL="91440" marR="0" indent="0" algn="l">
                        <a:lnSpc>
                          <a:spcPts val="1700"/>
                        </a:lnSpc>
                        <a:spcBef>
                          <a:spcPts val="150"/>
                        </a:spcBef>
                        <a:spcAft>
                          <a:spcPts val="0"/>
                        </a:spcAft>
                      </a:pPr>
                      <a:r>
                        <a:rPr lang="es-ES" sz="800" spc="-35">
                          <a:solidFill>
                            <a:srgbClr val="000000"/>
                          </a:solidFill>
                          <a:latin typeface="Times New Roman" pitchFamily="1" panose="02020603050405020304"/>
                        </a:rPr>
                        <a:t>Meléndez Martínez, Juan </a:t>
                      </a:r>
                      <a:r>
                        <a:rPr lang="es-ES" sz="800" baseline="30000" spc="-35">
                          <a:solidFill>
                            <a:srgbClr val="000000"/>
                          </a:solidFill>
                          <a:latin typeface="Times New Roman" pitchFamily="1" panose="02020603050405020304"/>
                        </a:rPr>
                        <a:t>José</a:t>
                      </a:r>
                      <a:r>
                        <a:rPr lang="es-ES" sz="800" spc="-35">
                          <a:solidFill>
                            <a:srgbClr val="000000"/>
                          </a:solidFill>
                          <a:latin typeface="Times New Roman" pitchFamily="1" panose="02020603050405020304"/>
                        </a:rPr>
                        <a:t>Rodríguez Rivas, Álvaro </a:t>
                      </a:r>
                    </a:p>
                    <a:p>
                      <a:pPr marL="91440" marR="0" indent="0" algn="l">
                        <a:lnSpc>
                          <a:spcPts val="900"/>
                        </a:lnSpc>
                        <a:spcBef>
                          <a:spcPts val="30"/>
                        </a:spcBef>
                        <a:spcAft>
                          <a:spcPts val="0"/>
                        </a:spcAft>
                      </a:pPr>
                      <a:r>
                        <a:rPr lang="es-ES" sz="800" spc="0">
                          <a:solidFill>
                            <a:srgbClr val="000000"/>
                          </a:solidFill>
                          <a:latin typeface="Times New Roman" pitchFamily="1" panose="02020603050405020304"/>
                        </a:rPr>
                        <a:t>Vega Reyes, Francisco </a:t>
                      </a:r>
                    </a:p>
                    <a:p>
                      <a:pPr marL="91440" marR="0" indent="0" algn="l">
                        <a:lnSpc>
                          <a:spcPts val="900"/>
                        </a:lnSpc>
                        <a:spcBef>
                          <a:spcPts val="50"/>
                        </a:spcBef>
                        <a:spcAft>
                          <a:spcPts val="0"/>
                        </a:spcAft>
                      </a:pPr>
                      <a:r>
                        <a:rPr lang="es-ES" sz="750" b="1" spc="0">
                          <a:solidFill>
                            <a:srgbClr val="000000"/>
                          </a:solidFill>
                          <a:latin typeface="Bookman Old Style" pitchFamily="1" panose="02020603050405020304"/>
                        </a:rPr>
                        <a:t>Física de La Tierra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Acero Díaz, Francisco Javier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Antón Martínez, Manuel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Bravo Paredes, Nieves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Cancillo Fern´andez, María Luisa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Gallego Herrezuelo, María Cruz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García García, JoséAgustín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Mateos Masa, Vidal Luis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Núñez Corchero, Marcelino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Portero Serrano, Javier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S´anchez Carrasco, Víctor Manuel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Sánchez Lorenzo, Arturo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Serrano Pérez, Antonio </a:t>
                      </a:r>
                    </a:p>
                    <a:p>
                      <a:pPr marL="91440" marR="0" indent="0" algn="l">
                        <a:lnSpc>
                          <a:spcPts val="900"/>
                        </a:lnSpc>
                        <a:spcBef>
                          <a:spcPts val="25"/>
                        </a:spcBef>
                        <a:spcAft>
                          <a:spcPts val="0"/>
                        </a:spcAft>
                      </a:pPr>
                      <a:r>
                        <a:rPr lang="es-ES" sz="750" b="1" spc="0">
                          <a:solidFill>
                            <a:srgbClr val="000000"/>
                          </a:solidFill>
                          <a:latin typeface="Bookman Old Style" pitchFamily="1" panose="02020603050405020304"/>
                        </a:rPr>
                        <a:t>Física Teórica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Bravo Yuste, Santos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Castan</a:t>
                      </a:r>
                      <a:r>
                        <a:rPr lang="es-ES" sz="800" baseline="30000" spc="0">
                          <a:solidFill>
                            <a:srgbClr val="000000"/>
                          </a:solidFill>
                          <a:latin typeface="Times New Roman" pitchFamily="1" panose="02020603050405020304"/>
                        </a:rPr>
                        <a:t>˜</a:t>
                      </a:r>
                      <a:r>
                        <a:rPr lang="es-ES" sz="800" spc="0">
                          <a:solidFill>
                            <a:srgbClr val="000000"/>
                          </a:solidFill>
                          <a:latin typeface="Times New Roman" pitchFamily="1" panose="02020603050405020304"/>
                        </a:rPr>
                        <a:t>o Casaseca, Francisco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García Barreales, Beatriz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García Chamorro, Moisés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GarzóPuertos, Vicente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Gómez González, Rubén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Le Vot Granado, Felipe </a:t>
                      </a:r>
                    </a:p>
                    <a:p>
                      <a:pPr marL="91440" marR="0" indent="0" algn="l">
                        <a:lnSpc>
                          <a:spcPts val="1700"/>
                        </a:lnSpc>
                        <a:spcBef>
                          <a:spcPts val="160"/>
                        </a:spcBef>
                        <a:spcAft>
                          <a:spcPts val="0"/>
                        </a:spcAft>
                      </a:pPr>
                      <a:r>
                        <a:rPr lang="es-ES" sz="800" spc="-25">
                          <a:solidFill>
                            <a:srgbClr val="000000"/>
                          </a:solidFill>
                          <a:latin typeface="Times New Roman" pitchFamily="1" panose="02020603050405020304"/>
                        </a:rPr>
                        <a:t>Nuevo S´anchez, María JoséRuiz Lorenzo, Juan Jesús </a:t>
                      </a:r>
                    </a:p>
                    <a:p>
                      <a:pPr marL="91440" marR="0" indent="0" algn="l">
                        <a:lnSpc>
                          <a:spcPts val="900"/>
                        </a:lnSpc>
                        <a:spcBef>
                          <a:spcPts val="5"/>
                        </a:spcBef>
                        <a:spcAft>
                          <a:spcPts val="0"/>
                        </a:spcAft>
                      </a:pPr>
                      <a:r>
                        <a:rPr lang="es-ES" sz="800" spc="0">
                          <a:solidFill>
                            <a:srgbClr val="000000"/>
                          </a:solidFill>
                          <a:latin typeface="Times New Roman" pitchFamily="1" panose="02020603050405020304"/>
                        </a:rPr>
                        <a:t>Santos Reyes, Andrés </a:t>
                      </a:r>
                      <a:br/>
                      <a:r>
                        <a:rPr lang="es-ES" sz="750" b="1" spc="0">
                          <a:solidFill>
                            <a:srgbClr val="000000"/>
                          </a:solidFill>
                          <a:latin typeface="Bookman Old Style" pitchFamily="1" panose="02020603050405020304"/>
                        </a:rPr>
                        <a:t>Óptica </a:t>
                      </a:r>
                    </a:p>
                    <a:p>
                      <a:pPr marL="91440" marR="0" indent="0" algn="l">
                        <a:lnSpc>
                          <a:spcPts val="1700"/>
                        </a:lnSpc>
                        <a:spcBef>
                          <a:spcPts val="170"/>
                        </a:spcBef>
                        <a:spcAft>
                          <a:spcPts val="70"/>
                        </a:spcAft>
                      </a:pPr>
                      <a:r>
                        <a:rPr lang="es-ES" sz="800" spc="-45">
                          <a:solidFill>
                            <a:srgbClr val="000000"/>
                          </a:solidFill>
                          <a:latin typeface="Times New Roman" pitchFamily="1" panose="02020603050405020304"/>
                        </a:rPr>
                        <a:t>Martín Delgado, María JoséPérez Rodríguez, Ángel Luis </a:t>
                      </a:r>
                    </a:p>
                  </a:txBody>
                  <a:tcPr anchor="b"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28270">
                <a:tc gridSpan="3">
                  <a:txBody>
                    <a:bodyPr vert="horz" anchor="t"/>
                    <a:lstStyle/>
                    <a:p>
                      <a:pPr marL="0" marR="59690" indent="0" algn="r">
                        <a:lnSpc>
                          <a:spcPts val="1000"/>
                        </a:lnSpc>
                        <a:spcBef>
                          <a:spcPts val="0"/>
                        </a:spcBef>
                        <a:spcAft>
                          <a:spcPts val="0"/>
                        </a:spcAft>
                      </a:pPr>
                      <a:r>
                        <a:rPr lang="es-ES" sz="950" i="1" spc="0">
                          <a:solidFill>
                            <a:srgbClr val="000000"/>
                          </a:solidFill>
                          <a:latin typeface="Courier New" pitchFamily="3" panose="02020603050405020304"/>
                        </a:rPr>
                        <a:t>continúa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5" name=""/>
          <p:cNvSpPr/>
          <p:nvPr>
            <p:ph type="body" idx="10"/>
          </p:nvPr>
        </p:nvSpPr>
        <p:spPr>
          <a:xfrm>
            <a:off x="1013460" y="9731375"/>
            <a:ext cx="5575300" cy="238125"/>
          </a:xfrm>
          <a:prstGeom prst="rect">
            <a:avLst/>
          </a:prstGeom>
          <a:noFill/>
          <a:ln w="0" cmpd="sng">
            <a:noFill/>
            <a:prstDash val="solid"/>
          </a:ln>
        </p:spPr>
        <p:txBody>
          <a:bodyPr vert="horz" lIns="0" tIns="55245" rIns="0" bIns="0" anchor="t"/>
          <a:lstStyle/>
          <a:p>
            <a:pPr marL="0" marR="45720" indent="0" algn="r">
              <a:lnSpc>
                <a:spcPts val="1400"/>
              </a:lnSpc>
              <a:spcAft>
                <a:spcPts val="25"/>
              </a:spcAft>
            </a:pPr>
            <a:r>
              <a:rPr lang="es-ES" sz="1200" spc="15">
                <a:solidFill>
                  <a:srgbClr val="000000"/>
                </a:solidFill>
                <a:latin typeface="Bookman Old Style"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7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0285" y="482600"/>
            <a:ext cx="5575300" cy="199390"/>
          </a:xfrm>
          <a:prstGeom prst="rect">
            <a:avLst/>
          </a:prstGeom>
          <a:noFill/>
          <a:ln w="0" cmpd="sng">
            <a:noFill/>
            <a:prstDash val="solid"/>
          </a:ln>
        </p:spPr>
        <p:txBody>
          <a:bodyPr vert="horz" lIns="0" tIns="9525" rIns="0" bIns="0" anchor="t"/>
          <a:lstStyle/>
          <a:p>
            <a:pPr marL="91440" marR="0" indent="0" algn="l">
              <a:lnSpc>
                <a:spcPts val="1400"/>
              </a:lnSpc>
              <a:spcAft>
                <a:spcPts val="60"/>
              </a:spcAft>
              <a:tabLst>
                <a:tab algn="r" pos="5486400"/>
              </a:tabLst>
            </a:pPr>
            <a:r>
              <a:rPr lang="es-ES" sz="1050" spc="0">
                <a:solidFill>
                  <a:srgbClr val="000000"/>
                </a:solidFill>
                <a:latin typeface="Arial" pitchFamily="2" panose="02020603050405020304"/>
              </a:rPr>
              <a:t>248 </a:t>
            </a:r>
            <a:r>
              <a:rPr lang="es-ES" sz="1150" spc="0">
                <a:solidFill>
                  <a:srgbClr val="000000"/>
                </a:solidFill>
                <a:latin typeface="Bookman Old Style" pitchFamily="1" panose="02020603050405020304"/>
              </a:rPr>
              <a:t>7.1. Cuadro actual de Profesores </a:t>
            </a:r>
          </a:p>
        </p:txBody>
      </p:sp>
      <p:graphicFrame>
        <p:nvGraphicFramePr>
          <p:cNvPr id="4" name=""/>
          <p:cNvGraphicFramePr>
            <a:graphicFrameLocks noGrp="1"/>
          </p:cNvGraphicFramePr>
          <p:nvPr/>
        </p:nvGraphicFramePr>
        <p:xfrm>
          <a:off x="1100455" y="908050"/>
          <a:ext cx="5575300" cy="9049385"/>
        </p:xfrm>
        <a:graphic>
          <a:graphicData uri="http://schemas.openxmlformats.org/drawingml/2006/table">
            <a:tbl>
              <a:tblGrid>
                <a:gridCol w="350520"/>
                <a:gridCol w="2843530"/>
                <a:gridCol w="2194560"/>
              </a:tblGrid>
              <a:tr h="140335">
                <a:tc>
                  <a:txBody>
                    <a:bodyPr vert="horz" anchor="t"/>
                    <a:lstStyle/>
                    <a:p>
                      <a:pPr marL="0" marR="2540" indent="0" algn="r">
                        <a:lnSpc>
                          <a:spcPts val="900"/>
                        </a:lnSpc>
                        <a:spcBef>
                          <a:spcPts val="0"/>
                        </a:spcBef>
                        <a:spcAft>
                          <a:spcPts val="15"/>
                        </a:spcAft>
                      </a:pPr>
                      <a:r>
                        <a:rPr lang="es-ES" sz="800" spc="0">
                          <a:solidFill>
                            <a:srgbClr val="000000"/>
                          </a:solidFill>
                          <a:latin typeface="Times New Roman" pitchFamily="1" panose="02020603050405020304"/>
                        </a:rPr>
                        <a:t>CD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gridSpan="2">
                  <a:txBody>
                    <a:bodyPr vert="horz" anchor="t"/>
                    <a:lstStyle/>
                    <a:p>
                      <a:pPr marL="81915" marR="0" indent="0" algn="l">
                        <a:lnSpc>
                          <a:spcPts val="900"/>
                        </a:lnSpc>
                        <a:spcBef>
                          <a:spcPts val="0"/>
                        </a:spcBef>
                        <a:spcAft>
                          <a:spcPts val="0"/>
                        </a:spcAft>
                        <a:tabLst>
                          <a:tab algn="l" pos="2926080"/>
                        </a:tabLst>
                      </a:pPr>
                      <a:r>
                        <a:rPr lang="es-ES" sz="800" spc="0">
                          <a:solidFill>
                            <a:srgbClr val="000000"/>
                          </a:solidFill>
                          <a:latin typeface="Times New Roman" pitchFamily="1" panose="02020603050405020304"/>
                        </a:rPr>
                        <a:t>Departamento/Director/Secretario </a:t>
                      </a:r>
                      <a:r>
                        <a:rPr lang="es-ES" sz="800" spc="0">
                          <a:solidFill>
                            <a:srgbClr val="000000"/>
                          </a:solidFill>
                          <a:latin typeface="Times New Roman" pitchFamily="1" panose="02020603050405020304"/>
                        </a:rPr>
                        <a:t>Área de conocimiento/Docentes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Suero López, María Isabel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13030">
                <a:tc>
                  <a:txBody>
                    <a:bodyPr vert="horz" anchor="t"/>
                    <a:lstStyle/>
                    <a:p>
                      <a:pPr marL="0" marR="2540" indent="0" algn="r">
                        <a:lnSpc>
                          <a:spcPts val="800"/>
                        </a:lnSpc>
                        <a:spcBef>
                          <a:spcPts val="0"/>
                        </a:spcBef>
                        <a:spcAft>
                          <a:spcPts val="0"/>
                        </a:spcAft>
                      </a:pPr>
                      <a:r>
                        <a:rPr lang="es-ES" sz="800" spc="0">
                          <a:solidFill>
                            <a:srgbClr val="000000"/>
                          </a:solidFill>
                          <a:latin typeface="Times New Roman" pitchFamily="1" panose="02020603050405020304"/>
                        </a:rPr>
                        <a:t>23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750" b="1" spc="0">
                          <a:solidFill>
                            <a:srgbClr val="000000"/>
                          </a:solidFill>
                          <a:latin typeface="Bookman Old Style" pitchFamily="1" panose="02020603050405020304"/>
                        </a:rPr>
                        <a:t>Química Analítica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Directora: Galeano Díaz, María Teresa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Secretario: Pinilla Gil, Eduardo Consuelo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750" b="1" spc="0">
                          <a:solidFill>
                            <a:srgbClr val="000000"/>
                          </a:solidFill>
                          <a:latin typeface="Bookman Old Style" pitchFamily="1" panose="02020603050405020304"/>
                        </a:rPr>
                        <a:t>Química Analítica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Acedo Valenzuela, María Isabel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Calvo Blázquez, Lorenzo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Carretero Peña, Selena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Durán Martín-Merás, Isabel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Espinosa Mansilla, Anunciación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Frutos Puerto, Samuel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Galeano Díaz, María Teresa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García de Tiedra, María Paz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Guiberteau Cabanillas, Agustina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Marín Expósito, María Julia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Marín Sánchez, Carmen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Martín Tornero, Elísabet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Mora Díez, Nielene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Muñoz de La Peña Castrillo, Arsenio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Palomino Vasco, Mónica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Pardo Botello, María Rosario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Pinilla Gil, Eduardo Consuelo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Rodríguez Cáceres, María Isabel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93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Vinagre Jara, Francisco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2540" indent="0" algn="r">
                        <a:lnSpc>
                          <a:spcPts val="900"/>
                        </a:lnSpc>
                        <a:spcBef>
                          <a:spcPts val="0"/>
                        </a:spcBef>
                        <a:spcAft>
                          <a:spcPts val="0"/>
                        </a:spcAft>
                      </a:pPr>
                      <a:r>
                        <a:rPr lang="es-ES" sz="800" spc="0">
                          <a:solidFill>
                            <a:srgbClr val="000000"/>
                          </a:solidFill>
                          <a:latin typeface="Times New Roman" pitchFamily="1" panose="02020603050405020304"/>
                        </a:rPr>
                        <a:t>24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750" b="1" spc="0">
                          <a:solidFill>
                            <a:srgbClr val="000000"/>
                          </a:solidFill>
                          <a:latin typeface="Bookman Old Style" pitchFamily="1" panose="02020603050405020304"/>
                        </a:rPr>
                        <a:t>Química Orgánica e Inorgánica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Director: López-Coca Martín, Ignacio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93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Secretario: Luna Giles,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750" b="1" spc="0">
                          <a:solidFill>
                            <a:srgbClr val="000000"/>
                          </a:solidFill>
                          <a:latin typeface="Bookman Old Style" pitchFamily="1" panose="02020603050405020304"/>
                        </a:rPr>
                        <a:t>Química Inorgánica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135"/>
                        </a:spcAft>
                      </a:pPr>
                      <a:r>
                        <a:rPr lang="es-ES" sz="800" spc="0">
                          <a:solidFill>
                            <a:srgbClr val="000000"/>
                          </a:solidFill>
                          <a:latin typeface="Times New Roman" pitchFamily="1" panose="02020603050405020304"/>
                        </a:rPr>
                        <a:t>Alexandre Franco, María Francisca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108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700"/>
                        </a:lnSpc>
                        <a:spcBef>
                          <a:spcPts val="0"/>
                        </a:spcBef>
                        <a:spcAft>
                          <a:spcPts val="0"/>
                        </a:spcAft>
                      </a:pPr>
                      <a:r>
                        <a:rPr lang="es-ES" sz="800" spc="-20">
                          <a:solidFill>
                            <a:srgbClr val="000000"/>
                          </a:solidFill>
                          <a:latin typeface="Times New Roman" pitchFamily="1" panose="02020603050405020304"/>
                        </a:rPr>
                        <a:t>Barros García, Fernando </a:t>
                      </a:r>
                      <a:r>
                        <a:rPr lang="es-ES" sz="800" baseline="30000" spc="-20">
                          <a:solidFill>
                            <a:srgbClr val="000000"/>
                          </a:solidFill>
                          <a:latin typeface="Times New Roman" pitchFamily="1" panose="02020603050405020304"/>
                        </a:rPr>
                        <a:t>José</a:t>
                      </a:r>
                      <a:r>
                        <a:rPr lang="es-ES" sz="800" spc="-20">
                          <a:solidFill>
                            <a:srgbClr val="000000"/>
                          </a:solidFill>
                          <a:latin typeface="Times New Roman" pitchFamily="1" panose="02020603050405020304"/>
                        </a:rPr>
                        <a:t>Bernalte García, Álvaro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Cuerda Correa, Eduardo Manuel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Durán Valle, Carlos 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Fernández González, Carmen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Gómez Serrano, Vicente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Luna Giles, Francisco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Viñuelas Zahinos, Emilio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750" b="1" spc="0">
                          <a:solidFill>
                            <a:srgbClr val="000000"/>
                          </a:solidFill>
                          <a:latin typeface="Bookman Old Style" pitchFamily="1" panose="02020603050405020304"/>
                        </a:rPr>
                        <a:t>Química Orgánica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´Avalos González, Martín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Babiano Caballero, Reyes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Cintas Moreno, Pedro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93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Gil Álvarez, María Victoria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Jiménez Requejo, JoséLuis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Martínez Vázquez, Rafael Fernando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Palacios Albarrán, Juan Carlos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2540" indent="0" algn="r">
                        <a:lnSpc>
                          <a:spcPts val="800"/>
                        </a:lnSpc>
                        <a:spcBef>
                          <a:spcPts val="0"/>
                        </a:spcBef>
                        <a:spcAft>
                          <a:spcPts val="0"/>
                        </a:spcAft>
                      </a:pPr>
                      <a:r>
                        <a:rPr lang="es-ES" sz="800" spc="0">
                          <a:solidFill>
                            <a:srgbClr val="000000"/>
                          </a:solidFill>
                          <a:latin typeface="Times New Roman" pitchFamily="1" panose="02020603050405020304"/>
                        </a:rPr>
                        <a:t>25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750" b="1" spc="0">
                          <a:solidFill>
                            <a:srgbClr val="000000"/>
                          </a:solidFill>
                          <a:latin typeface="Bookman Old Style" pitchFamily="1" panose="02020603050405020304"/>
                        </a:rPr>
                        <a:t>Física Aplicada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00" spc="0">
                          <a:solidFill>
                            <a:srgbClr val="000000"/>
                          </a:solidFill>
                          <a:latin typeface="Times New Roman" pitchFamily="1" panose="02020603050405020304"/>
                        </a:rPr>
                        <a:t>Director: Cachadiña Gutiérrez, Isidro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Secretario: Mulero Díaz, Ángel Anastasio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750" b="1" spc="0">
                          <a:solidFill>
                            <a:srgbClr val="000000"/>
                          </a:solidFill>
                          <a:latin typeface="Bookman Old Style" pitchFamily="1" panose="02020603050405020304"/>
                        </a:rPr>
                        <a:t>Física Aplicada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93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Cachadiña Gutiérrez, Isidro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Cuadros Blázquez, Francisco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Dorado Calasanz, Cristina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Fernández Grajera,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Gallardo Moreno, Amparo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González Martín, María Luisa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Labajos Broncano, Luis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Luque Agudo, Verónica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93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Romero Guzmán, Daniel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Solier García, Juan Dios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Vadillo Rodríguez, Virginia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93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Vera Tomé, Feliciano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2540" indent="0" algn="r">
                        <a:lnSpc>
                          <a:spcPts val="900"/>
                        </a:lnSpc>
                        <a:spcBef>
                          <a:spcPts val="0"/>
                        </a:spcBef>
                        <a:spcAft>
                          <a:spcPts val="0"/>
                        </a:spcAft>
                      </a:pPr>
                      <a:r>
                        <a:rPr lang="es-ES" sz="800" spc="0">
                          <a:solidFill>
                            <a:srgbClr val="000000"/>
                          </a:solidFill>
                          <a:latin typeface="Times New Roman" pitchFamily="1" panose="02020603050405020304"/>
                        </a:rPr>
                        <a:t>26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750" b="1" spc="0">
                          <a:solidFill>
                            <a:srgbClr val="000000"/>
                          </a:solidFill>
                          <a:latin typeface="Bookman Old Style" pitchFamily="1" panose="02020603050405020304"/>
                        </a:rPr>
                        <a:t>Bioquímica, Biología Molecular y Genética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Director: Merino Fernández, Jaime María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00" spc="0">
                          <a:solidFill>
                            <a:srgbClr val="000000"/>
                          </a:solidFill>
                          <a:latin typeface="Times New Roman" pitchFamily="1" panose="02020603050405020304"/>
                        </a:rPr>
                        <a:t>Secretario: Martín Romero, Francisco Javier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750" b="1" spc="0">
                          <a:solidFill>
                            <a:srgbClr val="000000"/>
                          </a:solidFill>
                          <a:latin typeface="Bookman Old Style" pitchFamily="1" panose="02020603050405020304"/>
                        </a:rPr>
                        <a:t>Bioquímica y Biología Molecular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93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Berrocal Carrillo,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Caballero Bermejo, Montaña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Carvajal González, JoséMaría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00" spc="0">
                          <a:solidFill>
                            <a:srgbClr val="000000"/>
                          </a:solidFill>
                          <a:latin typeface="Times New Roman" pitchFamily="1" panose="02020603050405020304"/>
                        </a:rPr>
                        <a:t>Centeno Velázquez, Francisco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00" spc="0">
                          <a:solidFill>
                            <a:srgbClr val="000000"/>
                          </a:solidFill>
                          <a:latin typeface="Times New Roman" pitchFamily="1" panose="02020603050405020304"/>
                        </a:rPr>
                        <a:t>Díaz Chamorro, Selene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900"/>
                        </a:lnSpc>
                        <a:spcBef>
                          <a:spcPts val="0"/>
                        </a:spcBef>
                        <a:spcAft>
                          <a:spcPts val="40"/>
                        </a:spcAft>
                      </a:pPr>
                      <a:r>
                        <a:rPr lang="es-ES" sz="800" spc="0">
                          <a:solidFill>
                            <a:srgbClr val="000000"/>
                          </a:solidFill>
                          <a:latin typeface="Times New Roman" pitchFamily="1" panose="02020603050405020304"/>
                        </a:rPr>
                        <a:t>Fern´andez Salguero, Pedro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3985">
                <a:tc gridSpan="3">
                  <a:txBody>
                    <a:bodyPr vert="horz" anchor="t"/>
                    <a:lstStyle/>
                    <a:p>
                      <a:pPr marL="0" marR="59690" indent="0" algn="r">
                        <a:lnSpc>
                          <a:spcPts val="1000"/>
                        </a:lnSpc>
                        <a:spcBef>
                          <a:spcPts val="0"/>
                        </a:spcBef>
                        <a:spcAft>
                          <a:spcPts val="0"/>
                        </a:spcAft>
                      </a:pPr>
                      <a:r>
                        <a:rPr lang="es-ES" sz="950" i="1" spc="0">
                          <a:solidFill>
                            <a:srgbClr val="000000"/>
                          </a:solidFill>
                          <a:latin typeface="Courier New" pitchFamily="3" panose="02020603050405020304"/>
                        </a:rPr>
                        <a:t>continúa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5" name=""/>
          <p:cNvSpPr/>
          <p:nvPr>
            <p:ph type="body" idx="10"/>
          </p:nvPr>
        </p:nvSpPr>
        <p:spPr>
          <a:xfrm>
            <a:off x="1010285" y="9731375"/>
            <a:ext cx="5575300" cy="238125"/>
          </a:xfrm>
          <a:prstGeom prst="rect">
            <a:avLst/>
          </a:prstGeom>
          <a:noFill/>
          <a:ln w="0" cmpd="sng">
            <a:noFill/>
            <a:prstDash val="solid"/>
          </a:ln>
        </p:spPr>
        <p:txBody>
          <a:bodyPr vert="horz" lIns="0" tIns="56515" rIns="0" bIns="0" anchor="t"/>
          <a:lstStyle/>
          <a:p>
            <a:pPr marL="9144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7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3460" y="482600"/>
            <a:ext cx="5575300" cy="199390"/>
          </a:xfrm>
          <a:prstGeom prst="rect">
            <a:avLst/>
          </a:prstGeom>
          <a:noFill/>
          <a:ln w="0" cmpd="sng">
            <a:noFill/>
            <a:prstDash val="solid"/>
          </a:ln>
        </p:spPr>
        <p:txBody>
          <a:bodyPr vert="horz" lIns="0" tIns="8255" rIns="0" bIns="0" anchor="t"/>
          <a:lstStyle/>
          <a:p>
            <a:pPr marL="91440" marR="0" indent="0" algn="l">
              <a:lnSpc>
                <a:spcPts val="1400"/>
              </a:lnSpc>
              <a:spcAft>
                <a:spcPts val="45"/>
              </a:spcAft>
              <a:tabLst>
                <a:tab algn="r" pos="5486400"/>
              </a:tabLst>
            </a:pPr>
            <a:r>
              <a:rPr lang="es-ES" sz="1200" spc="0">
                <a:solidFill>
                  <a:srgbClr val="000000"/>
                </a:solidFill>
                <a:latin typeface="Bookman Old Style" pitchFamily="1" panose="02020603050405020304"/>
              </a:rPr>
              <a:t>7. Profesorado </a:t>
            </a:r>
            <a:r>
              <a:rPr lang="es-ES" sz="1050" spc="0">
                <a:solidFill>
                  <a:srgbClr val="000000"/>
                </a:solidFill>
                <a:latin typeface="Arial" pitchFamily="2" panose="02020603050405020304"/>
              </a:rPr>
              <a:t>249 </a:t>
            </a:r>
          </a:p>
        </p:txBody>
      </p:sp>
      <p:graphicFrame>
        <p:nvGraphicFramePr>
          <p:cNvPr id="4" name=""/>
          <p:cNvGraphicFramePr>
            <a:graphicFrameLocks noGrp="1"/>
          </p:cNvGraphicFramePr>
          <p:nvPr/>
        </p:nvGraphicFramePr>
        <p:xfrm>
          <a:off x="1100455" y="908050"/>
          <a:ext cx="5575300" cy="9049385"/>
        </p:xfrm>
        <a:graphic>
          <a:graphicData uri="http://schemas.openxmlformats.org/drawingml/2006/table">
            <a:tbl>
              <a:tblGrid>
                <a:gridCol w="350520"/>
                <a:gridCol w="2843530"/>
                <a:gridCol w="2194560"/>
              </a:tblGrid>
              <a:tr h="140335">
                <a:tc>
                  <a:txBody>
                    <a:bodyPr vert="horz" anchor="t"/>
                    <a:lstStyle/>
                    <a:p>
                      <a:pPr marL="0" marR="2540" indent="0" algn="r">
                        <a:lnSpc>
                          <a:spcPts val="900"/>
                        </a:lnSpc>
                        <a:spcBef>
                          <a:spcPts val="0"/>
                        </a:spcBef>
                        <a:spcAft>
                          <a:spcPts val="15"/>
                        </a:spcAft>
                      </a:pPr>
                      <a:r>
                        <a:rPr lang="es-ES" sz="800" spc="0">
                          <a:solidFill>
                            <a:srgbClr val="000000"/>
                          </a:solidFill>
                          <a:latin typeface="Times New Roman" pitchFamily="1" panose="02020603050405020304"/>
                        </a:rPr>
                        <a:t>CD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gridSpan="2">
                  <a:txBody>
                    <a:bodyPr vert="horz" anchor="t"/>
                    <a:lstStyle/>
                    <a:p>
                      <a:pPr marL="81915" marR="0" indent="0" algn="l">
                        <a:lnSpc>
                          <a:spcPts val="900"/>
                        </a:lnSpc>
                        <a:spcBef>
                          <a:spcPts val="0"/>
                        </a:spcBef>
                        <a:spcAft>
                          <a:spcPts val="0"/>
                        </a:spcAft>
                        <a:tabLst>
                          <a:tab algn="l" pos="2926080"/>
                        </a:tabLst>
                      </a:pPr>
                      <a:r>
                        <a:rPr lang="es-ES" sz="800" spc="0">
                          <a:solidFill>
                            <a:srgbClr val="000000"/>
                          </a:solidFill>
                          <a:latin typeface="Times New Roman" pitchFamily="1" panose="02020603050405020304"/>
                        </a:rPr>
                        <a:t>Departamento/Director/Secretario </a:t>
                      </a:r>
                      <a:r>
                        <a:rPr lang="es-ES" sz="800" spc="0">
                          <a:solidFill>
                            <a:srgbClr val="000000"/>
                          </a:solidFill>
                          <a:latin typeface="Times New Roman" pitchFamily="1" panose="02020603050405020304"/>
                        </a:rPr>
                        <a:t>Área de conocimiento/Docentes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r>
              <a:tr h="8290560">
                <a:tc>
                  <a:txBody>
                    <a:bodyPr vert="horz" anchor="t"/>
                    <a:lstStyle/>
                    <a:p>
                      <a:pPr marL="0" marR="2540" indent="0" algn="r">
                        <a:lnSpc>
                          <a:spcPts val="900"/>
                        </a:lnSpc>
                        <a:spcBef>
                          <a:spcPts val="26600"/>
                        </a:spcBef>
                        <a:spcAft>
                          <a:spcPts val="0"/>
                        </a:spcAft>
                      </a:pPr>
                      <a:r>
                        <a:rPr lang="es-ES" sz="800" spc="0">
                          <a:solidFill>
                            <a:srgbClr val="000000"/>
                          </a:solidFill>
                          <a:latin typeface="Times New Roman" pitchFamily="1" panose="02020603050405020304"/>
                        </a:rPr>
                        <a:t>28 </a:t>
                      </a:r>
                    </a:p>
                    <a:p>
                      <a:pPr marL="0" marR="2540" indent="0" algn="r">
                        <a:lnSpc>
                          <a:spcPts val="900"/>
                        </a:lnSpc>
                        <a:spcBef>
                          <a:spcPts val="11010"/>
                        </a:spcBef>
                        <a:spcAft>
                          <a:spcPts val="25815"/>
                        </a:spcAft>
                      </a:pPr>
                      <a:r>
                        <a:rPr lang="es-ES" sz="8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1440" marR="0" indent="0" algn="l">
                        <a:lnSpc>
                          <a:spcPts val="900"/>
                        </a:lnSpc>
                        <a:spcBef>
                          <a:spcPts val="26630"/>
                        </a:spcBef>
                        <a:spcAft>
                          <a:spcPts val="0"/>
                        </a:spcAft>
                      </a:pPr>
                      <a:r>
                        <a:rPr lang="es-ES" sz="750" b="1" spc="0">
                          <a:solidFill>
                            <a:srgbClr val="000000"/>
                          </a:solidFill>
                          <a:latin typeface="Bookman Old Style" pitchFamily="1" panose="02020603050405020304"/>
                        </a:rPr>
                        <a:t>Fisiología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Director: Rosado Dionisio, Juan Antonio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Secretario: Camello Almaraz, Pedro Javier </a:t>
                      </a:r>
                    </a:p>
                    <a:p>
                      <a:pPr marL="91440" marR="0" indent="0" algn="l">
                        <a:lnSpc>
                          <a:spcPts val="900"/>
                        </a:lnSpc>
                        <a:spcBef>
                          <a:spcPts val="9220"/>
                        </a:spcBef>
                        <a:spcAft>
                          <a:spcPts val="0"/>
                        </a:spcAft>
                      </a:pPr>
                      <a:r>
                        <a:rPr lang="es-ES" sz="750" b="1" spc="0">
                          <a:solidFill>
                            <a:srgbClr val="000000"/>
                          </a:solidFill>
                          <a:latin typeface="Bookman Old Style" pitchFamily="1" panose="02020603050405020304"/>
                        </a:rPr>
                        <a:t>Biología Vegetal, Ecología y Ciencias de la Tierra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Director: Fernández Pozo, Luis Francisco </a:t>
                      </a:r>
                    </a:p>
                    <a:p>
                      <a:pPr marL="91440" marR="0" indent="0" algn="l">
                        <a:lnSpc>
                          <a:spcPts val="900"/>
                        </a:lnSpc>
                        <a:spcBef>
                          <a:spcPts val="55"/>
                        </a:spcBef>
                        <a:spcAft>
                          <a:spcPts val="23930"/>
                        </a:spcAft>
                      </a:pPr>
                      <a:r>
                        <a:rPr lang="es-ES" sz="800" spc="0">
                          <a:solidFill>
                            <a:srgbClr val="000000"/>
                          </a:solidFill>
                          <a:latin typeface="Times New Roman" pitchFamily="1" panose="02020603050405020304"/>
                        </a:rPr>
                        <a:t>Secretaria: Rodríguez González, María ´Angeles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91440" marR="0" indent="0" algn="l">
                        <a:lnSpc>
                          <a:spcPts val="900"/>
                        </a:lnSpc>
                        <a:spcBef>
                          <a:spcPts val="0"/>
                        </a:spcBef>
                        <a:spcAft>
                          <a:spcPts val="0"/>
                        </a:spcAft>
                      </a:pPr>
                      <a:r>
                        <a:rPr lang="es-ES" sz="800" spc="0">
                          <a:solidFill>
                            <a:srgbClr val="000000"/>
                          </a:solidFill>
                          <a:latin typeface="Times New Roman" pitchFamily="1" panose="02020603050405020304"/>
                        </a:rPr>
                        <a:t>González Rico, Francisco Javier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Gutiérrez Merino, Carlos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Henao Dávila, Fernando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López Guerrero, Aida María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Macías Laso, Pedro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Martín Romero, Francisco Javier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Mata Durán, Ana María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Merino Fernández, Jaime María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Nacarino Palma, Ana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Pascual Caro, Carlos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Pinto Corraliza, María Carmen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Pozo Guisado, Eulalia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Rejano Gordillo, Claudia María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Rico Leo, Eva María </a:t>
                      </a:r>
                    </a:p>
                    <a:p>
                      <a:pPr marL="91440" marR="0" indent="0" algn="l">
                        <a:lnSpc>
                          <a:spcPts val="900"/>
                        </a:lnSpc>
                        <a:spcBef>
                          <a:spcPts val="25"/>
                        </a:spcBef>
                        <a:spcAft>
                          <a:spcPts val="0"/>
                        </a:spcAft>
                      </a:pPr>
                      <a:r>
                        <a:rPr lang="es-ES" sz="750" b="1" spc="0">
                          <a:solidFill>
                            <a:srgbClr val="000000"/>
                          </a:solidFill>
                          <a:latin typeface="Bookman Old Style" pitchFamily="1" panose="02020603050405020304"/>
                        </a:rPr>
                        <a:t>Genética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Botello Cambero, Emilia Carmen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Guzm´an Cabañas, María Elena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Molina Rodríguez, Felipe Roberto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Mulero Navarro, Sonia María </a:t>
                      </a:r>
                    </a:p>
                    <a:p>
                      <a:pPr marL="91440" marR="0" indent="0" algn="l">
                        <a:lnSpc>
                          <a:spcPts val="900"/>
                        </a:lnSpc>
                        <a:spcBef>
                          <a:spcPts val="25"/>
                        </a:spcBef>
                        <a:spcAft>
                          <a:spcPts val="0"/>
                        </a:spcAft>
                      </a:pPr>
                      <a:r>
                        <a:rPr lang="es-ES" sz="750" b="1" spc="0">
                          <a:solidFill>
                            <a:srgbClr val="000000"/>
                          </a:solidFill>
                          <a:latin typeface="Bookman Old Style" pitchFamily="1" panose="02020603050405020304"/>
                        </a:rPr>
                        <a:t>Microbiología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Ciudad Sánchez, Antonia </a:t>
                      </a:r>
                    </a:p>
                    <a:p>
                      <a:pPr marL="91440" marR="0" indent="0" algn="l">
                        <a:lnSpc>
                          <a:spcPts val="900"/>
                        </a:lnSpc>
                        <a:spcBef>
                          <a:spcPts val="25"/>
                        </a:spcBef>
                        <a:spcAft>
                          <a:spcPts val="0"/>
                        </a:spcAft>
                      </a:pPr>
                      <a:r>
                        <a:rPr lang="es-ES" sz="800" spc="0">
                          <a:solidFill>
                            <a:srgbClr val="000000"/>
                          </a:solidFill>
                          <a:latin typeface="Times New Roman" pitchFamily="1" panose="02020603050405020304"/>
                        </a:rPr>
                        <a:t>Correa Bordes, Jaime Tomás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Cueva Noval, María Rosario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Esperilla Muñoz, Antonio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Gil Flores, Patricia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Hernández Martín, Luis Miguel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Larriba Calle, Germán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Ramírez Fern´andez, Manuel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Velázquez Molinero, Maria Rocío </a:t>
                      </a:r>
                    </a:p>
                    <a:p>
                      <a:pPr marL="91440" marR="0" indent="0" algn="l">
                        <a:lnSpc>
                          <a:spcPts val="900"/>
                        </a:lnSpc>
                        <a:spcBef>
                          <a:spcPts val="2790"/>
                        </a:spcBef>
                        <a:spcAft>
                          <a:spcPts val="0"/>
                        </a:spcAft>
                      </a:pPr>
                      <a:r>
                        <a:rPr lang="es-ES" sz="750" b="1" spc="0">
                          <a:solidFill>
                            <a:srgbClr val="000000"/>
                          </a:solidFill>
                          <a:latin typeface="Bookman Old Style" pitchFamily="1" panose="02020603050405020304"/>
                        </a:rPr>
                        <a:t>Fisiología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Bote Serrano, María Elena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Bravo Santos, Rafael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Carrasco Romero, Cristina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Espino Palma, Javier </a:t>
                      </a:r>
                    </a:p>
                    <a:p>
                      <a:pPr marL="91440" marR="0" indent="0" algn="l">
                        <a:lnSpc>
                          <a:spcPts val="900"/>
                        </a:lnSpc>
                        <a:spcBef>
                          <a:spcPts val="20"/>
                        </a:spcBef>
                        <a:spcAft>
                          <a:spcPts val="0"/>
                        </a:spcAft>
                      </a:pPr>
                      <a:r>
                        <a:rPr lang="es-ES" sz="800" spc="0">
                          <a:solidFill>
                            <a:srgbClr val="000000"/>
                          </a:solidFill>
                          <a:latin typeface="Times New Roman" pitchFamily="1" panose="02020603050405020304"/>
                        </a:rPr>
                        <a:t>Gálvez Gal´an, Isabel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Marchena López, Ana María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Ortega Rincón, Eduardo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Pariente Llanos, JoséAntonio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Rodríguez Moratinos, Ana Beatriz </a:t>
                      </a:r>
                    </a:p>
                    <a:p>
                      <a:pPr marL="91440" marR="0" indent="0" algn="l">
                        <a:lnSpc>
                          <a:spcPts val="900"/>
                        </a:lnSpc>
                        <a:spcBef>
                          <a:spcPts val="2860"/>
                        </a:spcBef>
                        <a:spcAft>
                          <a:spcPts val="0"/>
                        </a:spcAft>
                      </a:pPr>
                      <a:r>
                        <a:rPr lang="es-ES" sz="750" b="1" spc="0">
                          <a:solidFill>
                            <a:srgbClr val="000000"/>
                          </a:solidFill>
                          <a:latin typeface="Bookman Old Style" pitchFamily="1" panose="02020603050405020304"/>
                        </a:rPr>
                        <a:t>Botánica </a:t>
                      </a:r>
                    </a:p>
                    <a:p>
                      <a:pPr marL="91440" marR="0" indent="0" algn="l">
                        <a:lnSpc>
                          <a:spcPts val="1700"/>
                        </a:lnSpc>
                        <a:spcBef>
                          <a:spcPts val="135"/>
                        </a:spcBef>
                        <a:spcAft>
                          <a:spcPts val="0"/>
                        </a:spcAft>
                      </a:pPr>
                      <a:r>
                        <a:rPr lang="es-ES" sz="800" spc="0">
                          <a:solidFill>
                            <a:srgbClr val="000000"/>
                          </a:solidFill>
                          <a:latin typeface="Times New Roman" pitchFamily="1" panose="02020603050405020304"/>
                        </a:rPr>
                        <a:t>Blanco Salas, JoséLópez Martínez, Josefa </a:t>
                      </a:r>
                    </a:p>
                    <a:p>
                      <a:pPr marL="91440" marR="0" indent="0" algn="l">
                        <a:lnSpc>
                          <a:spcPts val="900"/>
                        </a:lnSpc>
                        <a:spcBef>
                          <a:spcPts val="55"/>
                        </a:spcBef>
                        <a:spcAft>
                          <a:spcPts val="0"/>
                        </a:spcAft>
                      </a:pPr>
                      <a:r>
                        <a:rPr lang="es-ES" sz="800" spc="0">
                          <a:solidFill>
                            <a:srgbClr val="000000"/>
                          </a:solidFill>
                          <a:latin typeface="Times New Roman" pitchFamily="1" panose="02020603050405020304"/>
                        </a:rPr>
                        <a:t>Ortega Olivencia, Ana Isabel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Pecero Casimiro, Raúl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Rodríguez Riaño, Tom´as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Ruiz Téllez, Trinidad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Tormo Molina, Rafael </a:t>
                      </a:r>
                    </a:p>
                    <a:p>
                      <a:pPr marL="91440" marR="0" indent="0" algn="l">
                        <a:lnSpc>
                          <a:spcPts val="900"/>
                        </a:lnSpc>
                        <a:spcBef>
                          <a:spcPts val="25"/>
                        </a:spcBef>
                        <a:spcAft>
                          <a:spcPts val="0"/>
                        </a:spcAft>
                      </a:pPr>
                      <a:r>
                        <a:rPr lang="es-ES" sz="800" spc="0">
                          <a:solidFill>
                            <a:srgbClr val="000000"/>
                          </a:solidFill>
                          <a:latin typeface="Times New Roman" pitchFamily="1" panose="02020603050405020304"/>
                        </a:rPr>
                        <a:t>Valtueña Sánchez, Francisco Javier </a:t>
                      </a:r>
                    </a:p>
                    <a:p>
                      <a:pPr marL="91440" marR="0" indent="0" algn="l">
                        <a:lnSpc>
                          <a:spcPts val="900"/>
                        </a:lnSpc>
                        <a:spcBef>
                          <a:spcPts val="25"/>
                        </a:spcBef>
                        <a:spcAft>
                          <a:spcPts val="0"/>
                        </a:spcAft>
                      </a:pPr>
                      <a:r>
                        <a:rPr lang="es-ES" sz="750" b="1" spc="0">
                          <a:solidFill>
                            <a:srgbClr val="000000"/>
                          </a:solidFill>
                          <a:latin typeface="Bookman Old Style" pitchFamily="1" panose="02020603050405020304"/>
                        </a:rPr>
                        <a:t>Cristalografía y Mineralogía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López Munguira, Aurora </a:t>
                      </a:r>
                    </a:p>
                    <a:p>
                      <a:pPr marL="91440" marR="0" indent="0" algn="l">
                        <a:lnSpc>
                          <a:spcPts val="900"/>
                        </a:lnSpc>
                        <a:spcBef>
                          <a:spcPts val="60"/>
                        </a:spcBef>
                        <a:spcAft>
                          <a:spcPts val="0"/>
                        </a:spcAft>
                      </a:pPr>
                      <a:r>
                        <a:rPr lang="es-ES" sz="800" spc="0">
                          <a:solidFill>
                            <a:srgbClr val="000000"/>
                          </a:solidFill>
                          <a:latin typeface="Times New Roman" pitchFamily="1" panose="02020603050405020304"/>
                        </a:rPr>
                        <a:t>Rodríguez González, María Ángeles </a:t>
                      </a:r>
                    </a:p>
                    <a:p>
                      <a:pPr marL="91440" marR="0" indent="0" algn="l">
                        <a:lnSpc>
                          <a:spcPts val="900"/>
                        </a:lnSpc>
                        <a:spcBef>
                          <a:spcPts val="40"/>
                        </a:spcBef>
                        <a:spcAft>
                          <a:spcPts val="0"/>
                        </a:spcAft>
                      </a:pPr>
                      <a:r>
                        <a:rPr lang="es-ES" sz="750" b="1" spc="0">
                          <a:solidFill>
                            <a:srgbClr val="000000"/>
                          </a:solidFill>
                          <a:latin typeface="Bookman Old Style" pitchFamily="1" panose="02020603050405020304"/>
                        </a:rPr>
                        <a:t>Ecología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Alías Gallego, Juan Carlos </a:t>
                      </a:r>
                    </a:p>
                    <a:p>
                      <a:pPr marL="91440" marR="0" indent="0" algn="l">
                        <a:lnSpc>
                          <a:spcPts val="1700"/>
                        </a:lnSpc>
                        <a:spcBef>
                          <a:spcPts val="160"/>
                        </a:spcBef>
                        <a:spcAft>
                          <a:spcPts val="0"/>
                        </a:spcAft>
                      </a:pPr>
                      <a:r>
                        <a:rPr lang="es-ES" sz="800" spc="0">
                          <a:solidFill>
                            <a:srgbClr val="000000"/>
                          </a:solidFill>
                          <a:latin typeface="Times New Roman" pitchFamily="1" panose="02020603050405020304"/>
                        </a:rPr>
                        <a:t>Cabezas Fernández, JoséChaves Lobón, Natividad </a:t>
                      </a:r>
                    </a:p>
                    <a:p>
                      <a:pPr marL="91440" marR="0" indent="0" algn="l">
                        <a:lnSpc>
                          <a:spcPts val="900"/>
                        </a:lnSpc>
                        <a:spcBef>
                          <a:spcPts val="30"/>
                        </a:spcBef>
                        <a:spcAft>
                          <a:spcPts val="0"/>
                        </a:spcAft>
                      </a:pPr>
                      <a:r>
                        <a:rPr lang="es-ES" sz="800" spc="0">
                          <a:solidFill>
                            <a:srgbClr val="000000"/>
                          </a:solidFill>
                          <a:latin typeface="Times New Roman" pitchFamily="1" panose="02020603050405020304"/>
                        </a:rPr>
                        <a:t>Escudero García, JoséCarlos </a:t>
                      </a:r>
                    </a:p>
                    <a:p>
                      <a:pPr marL="91440" marR="0" indent="0" algn="l">
                        <a:lnSpc>
                          <a:spcPts val="900"/>
                        </a:lnSpc>
                        <a:spcBef>
                          <a:spcPts val="0"/>
                        </a:spcBef>
                        <a:spcAft>
                          <a:spcPts val="0"/>
                        </a:spcAft>
                      </a:pPr>
                      <a:r>
                        <a:rPr lang="es-ES" sz="800" spc="0">
                          <a:solidFill>
                            <a:srgbClr val="000000"/>
                          </a:solidFill>
                          <a:latin typeface="Times New Roman" pitchFamily="1" panose="02020603050405020304"/>
                        </a:rPr>
                        <a:t>García Ceballos–Zuñiga, Encarnación </a:t>
                      </a:r>
                    </a:p>
                    <a:p>
                      <a:pPr marL="91440" marR="0" indent="0" algn="l">
                        <a:lnSpc>
                          <a:spcPts val="1700"/>
                        </a:lnSpc>
                        <a:spcBef>
                          <a:spcPts val="140"/>
                        </a:spcBef>
                        <a:spcAft>
                          <a:spcPts val="0"/>
                        </a:spcAft>
                      </a:pPr>
                      <a:r>
                        <a:rPr lang="es-ES" sz="800" spc="0">
                          <a:solidFill>
                            <a:srgbClr val="000000"/>
                          </a:solidFill>
                          <a:latin typeface="Times New Roman" pitchFamily="1" panose="02020603050405020304"/>
                        </a:rPr>
                        <a:t>Martín Gallardo, JoséPatón Domínguez, Daniel </a:t>
                      </a:r>
                    </a:p>
                    <a:p>
                      <a:pPr marL="91440" marR="0" indent="0" algn="l">
                        <a:lnSpc>
                          <a:spcPts val="900"/>
                        </a:lnSpc>
                        <a:spcBef>
                          <a:spcPts val="25"/>
                        </a:spcBef>
                        <a:spcAft>
                          <a:spcPts val="0"/>
                        </a:spcAft>
                      </a:pPr>
                      <a:r>
                        <a:rPr lang="es-ES" sz="800" spc="0">
                          <a:solidFill>
                            <a:srgbClr val="000000"/>
                          </a:solidFill>
                          <a:latin typeface="Times New Roman" pitchFamily="1" panose="02020603050405020304"/>
                        </a:rPr>
                        <a:t>Sosa Díaz, Teresa </a:t>
                      </a:r>
                    </a:p>
                    <a:p>
                      <a:pPr marL="91440" marR="411480" indent="0" algn="l">
                        <a:lnSpc>
                          <a:spcPts val="900"/>
                        </a:lnSpc>
                        <a:spcBef>
                          <a:spcPts val="0"/>
                        </a:spcBef>
                        <a:spcAft>
                          <a:spcPts val="0"/>
                        </a:spcAft>
                      </a:pPr>
                      <a:r>
                        <a:rPr lang="es-ES" sz="800" spc="35">
                          <a:solidFill>
                            <a:srgbClr val="000000"/>
                          </a:solidFill>
                          <a:latin typeface="Times New Roman" pitchFamily="1" panose="02020603050405020304"/>
                        </a:rPr>
                        <a:t>Villegas Sánchez, María Auxiliadora </a:t>
                      </a:r>
                      <a:r>
                        <a:rPr lang="es-ES" sz="750" b="1" spc="35">
                          <a:solidFill>
                            <a:srgbClr val="000000"/>
                          </a:solidFill>
                          <a:latin typeface="Bookman Old Style" pitchFamily="1" panose="02020603050405020304"/>
                        </a:rPr>
                        <a:t>Edafología y Química Agrícola </a:t>
                      </a:r>
                      <a:r>
                        <a:rPr lang="es-ES" sz="800" spc="35">
                          <a:solidFill>
                            <a:srgbClr val="000000"/>
                          </a:solidFill>
                          <a:latin typeface="Times New Roman" pitchFamily="1" panose="02020603050405020304"/>
                        </a:rPr>
                        <a:t>Fernández Pozo, Luis Francisco Gómez Fern´andez, Soraya </a:t>
                      </a:r>
                    </a:p>
                    <a:p>
                      <a:pPr marL="91440" marR="0" indent="0" algn="l">
                        <a:lnSpc>
                          <a:spcPts val="900"/>
                        </a:lnSpc>
                        <a:spcBef>
                          <a:spcPts val="20"/>
                        </a:spcBef>
                        <a:spcAft>
                          <a:spcPts val="15"/>
                        </a:spcAft>
                      </a:pPr>
                      <a:r>
                        <a:rPr lang="es-ES" sz="800" spc="0">
                          <a:solidFill>
                            <a:srgbClr val="000000"/>
                          </a:solidFill>
                          <a:latin typeface="Times New Roman" pitchFamily="1" panose="02020603050405020304"/>
                        </a:rPr>
                        <a:t>López Piñeiro, Antonio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3985">
                <a:tc gridSpan="3">
                  <a:txBody>
                    <a:bodyPr vert="horz" anchor="t"/>
                    <a:lstStyle/>
                    <a:p>
                      <a:pPr marL="0" marR="59690" indent="0" algn="r">
                        <a:lnSpc>
                          <a:spcPts val="1000"/>
                        </a:lnSpc>
                        <a:spcBef>
                          <a:spcPts val="0"/>
                        </a:spcBef>
                        <a:spcAft>
                          <a:spcPts val="0"/>
                        </a:spcAft>
                      </a:pPr>
                      <a:r>
                        <a:rPr lang="es-ES" sz="950" i="1" spc="0">
                          <a:solidFill>
                            <a:srgbClr val="000000"/>
                          </a:solidFill>
                          <a:latin typeface="Courier New" pitchFamily="3" panose="02020603050405020304"/>
                        </a:rPr>
                        <a:t>continúa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5" name=""/>
          <p:cNvSpPr/>
          <p:nvPr>
            <p:ph type="body" idx="10"/>
          </p:nvPr>
        </p:nvSpPr>
        <p:spPr>
          <a:xfrm>
            <a:off x="1013460" y="9731375"/>
            <a:ext cx="5575300" cy="238125"/>
          </a:xfrm>
          <a:prstGeom prst="rect">
            <a:avLst/>
          </a:prstGeom>
          <a:noFill/>
          <a:ln w="0" cmpd="sng">
            <a:noFill/>
            <a:prstDash val="solid"/>
          </a:ln>
        </p:spPr>
        <p:txBody>
          <a:bodyPr vert="horz" lIns="0" tIns="55245" rIns="0" bIns="0" anchor="t"/>
          <a:lstStyle/>
          <a:p>
            <a:pPr marL="0" marR="45720" indent="0" algn="r">
              <a:lnSpc>
                <a:spcPts val="1400"/>
              </a:lnSpc>
              <a:spcAft>
                <a:spcPts val="25"/>
              </a:spcAft>
            </a:pPr>
            <a:r>
              <a:rPr lang="es-ES" sz="1200" spc="15">
                <a:solidFill>
                  <a:srgbClr val="000000"/>
                </a:solidFill>
                <a:latin typeface="Bookman Old Style"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7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0285" y="482600"/>
            <a:ext cx="5575300" cy="199390"/>
          </a:xfrm>
          <a:prstGeom prst="rect">
            <a:avLst/>
          </a:prstGeom>
          <a:noFill/>
          <a:ln w="0" cmpd="sng">
            <a:noFill/>
            <a:prstDash val="solid"/>
          </a:ln>
        </p:spPr>
        <p:txBody>
          <a:bodyPr vert="horz" lIns="0" tIns="9525" rIns="0" bIns="0" anchor="t"/>
          <a:lstStyle/>
          <a:p>
            <a:pPr marL="91440" marR="0" indent="0" algn="l">
              <a:lnSpc>
                <a:spcPts val="1400"/>
              </a:lnSpc>
              <a:spcAft>
                <a:spcPts val="60"/>
              </a:spcAft>
              <a:tabLst>
                <a:tab algn="r" pos="5486400"/>
              </a:tabLst>
            </a:pPr>
            <a:r>
              <a:rPr lang="es-ES" sz="1050" spc="0">
                <a:solidFill>
                  <a:srgbClr val="000000"/>
                </a:solidFill>
                <a:latin typeface="Arial" pitchFamily="2" panose="02020603050405020304"/>
              </a:rPr>
              <a:t>250 </a:t>
            </a:r>
            <a:r>
              <a:rPr lang="es-ES" sz="1150" spc="0">
                <a:solidFill>
                  <a:srgbClr val="000000"/>
                </a:solidFill>
                <a:latin typeface="Bookman Old Style" pitchFamily="1" panose="02020603050405020304"/>
              </a:rPr>
              <a:t>7.1. Cuadro actual de Profesores </a:t>
            </a:r>
          </a:p>
        </p:txBody>
      </p:sp>
      <p:graphicFrame>
        <p:nvGraphicFramePr>
          <p:cNvPr id="4" name=""/>
          <p:cNvGraphicFramePr>
            <a:graphicFrameLocks noGrp="1"/>
          </p:cNvGraphicFramePr>
          <p:nvPr/>
        </p:nvGraphicFramePr>
        <p:xfrm>
          <a:off x="1100455" y="908050"/>
          <a:ext cx="5575300" cy="9049385"/>
        </p:xfrm>
        <a:graphic>
          <a:graphicData uri="http://schemas.openxmlformats.org/drawingml/2006/table">
            <a:tbl>
              <a:tblGrid>
                <a:gridCol w="350520"/>
                <a:gridCol w="2843530"/>
                <a:gridCol w="2194560"/>
              </a:tblGrid>
              <a:tr h="140335">
                <a:tc>
                  <a:txBody>
                    <a:bodyPr vert="horz" anchor="t"/>
                    <a:lstStyle/>
                    <a:p>
                      <a:pPr marL="0" marR="2540" indent="0" algn="r">
                        <a:lnSpc>
                          <a:spcPts val="900"/>
                        </a:lnSpc>
                        <a:spcBef>
                          <a:spcPts val="0"/>
                        </a:spcBef>
                        <a:spcAft>
                          <a:spcPts val="15"/>
                        </a:spcAft>
                      </a:pPr>
                      <a:r>
                        <a:rPr lang="es-ES" sz="800" spc="0">
                          <a:solidFill>
                            <a:srgbClr val="000000"/>
                          </a:solidFill>
                          <a:latin typeface="Times New Roman" pitchFamily="1" panose="02020603050405020304"/>
                        </a:rPr>
                        <a:t>CD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gridSpan="2">
                  <a:txBody>
                    <a:bodyPr vert="horz" anchor="t"/>
                    <a:lstStyle/>
                    <a:p>
                      <a:pPr marL="81915" marR="0" indent="0" algn="l">
                        <a:lnSpc>
                          <a:spcPts val="900"/>
                        </a:lnSpc>
                        <a:spcBef>
                          <a:spcPts val="0"/>
                        </a:spcBef>
                        <a:spcAft>
                          <a:spcPts val="0"/>
                        </a:spcAft>
                        <a:tabLst>
                          <a:tab algn="l" pos="2926080"/>
                        </a:tabLst>
                      </a:pPr>
                      <a:r>
                        <a:rPr lang="es-ES" sz="800" spc="0">
                          <a:solidFill>
                            <a:srgbClr val="000000"/>
                          </a:solidFill>
                          <a:latin typeface="Times New Roman" pitchFamily="1" panose="02020603050405020304"/>
                        </a:rPr>
                        <a:t>Departamento/Director/Secretario </a:t>
                      </a:r>
                      <a:r>
                        <a:rPr lang="es-ES" sz="800" spc="0">
                          <a:solidFill>
                            <a:srgbClr val="000000"/>
                          </a:solidFill>
                          <a:latin typeface="Times New Roman" pitchFamily="1" panose="02020603050405020304"/>
                        </a:rPr>
                        <a:t>Área de conocimiento/Docentes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Peña Abades, David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750" b="1" spc="0">
                          <a:solidFill>
                            <a:srgbClr val="000000"/>
                          </a:solidFill>
                          <a:latin typeface="Bookman Old Style" pitchFamily="1" panose="02020603050405020304"/>
                        </a:rPr>
                        <a:t>Fisiología Vegetal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Espinosa Borreguero, Francisco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Garrido Carballo, Inmaculada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Gómez Jiménez, María Carmen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Llerena Ruiz, JoséLuis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Paredes Maña, Miguel ´Angel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50" b="1" spc="0">
                          <a:solidFill>
                            <a:srgbClr val="000000"/>
                          </a:solidFill>
                          <a:latin typeface="Bookman Old Style" pitchFamily="1" panose="02020603050405020304"/>
                        </a:rPr>
                        <a:t>Paleontología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Jensen , Rolf So¨ren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MartíMus, Mónica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Palacios Medrano, Teodoro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2540" indent="0" algn="r">
                        <a:lnSpc>
                          <a:spcPts val="800"/>
                        </a:lnSpc>
                        <a:spcBef>
                          <a:spcPts val="0"/>
                        </a:spcBef>
                        <a:spcAft>
                          <a:spcPts val="0"/>
                        </a:spcAft>
                      </a:pPr>
                      <a:r>
                        <a:rPr lang="es-ES" sz="800" spc="0">
                          <a:solidFill>
                            <a:srgbClr val="000000"/>
                          </a:solidFill>
                          <a:latin typeface="Times New Roman" pitchFamily="1" panose="02020603050405020304"/>
                        </a:rPr>
                        <a:t>38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750" b="1" spc="0">
                          <a:solidFill>
                            <a:srgbClr val="000000"/>
                          </a:solidFill>
                          <a:latin typeface="Bookman Old Style" pitchFamily="1" panose="02020603050405020304"/>
                        </a:rPr>
                        <a:t>Ingeniería Eléctrica, Electrónica y Automática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Director: Duque Carrillo, Juan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Secretario: García Orellana, Carlos Javier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50" b="1" spc="0">
                          <a:solidFill>
                            <a:srgbClr val="000000"/>
                          </a:solidFill>
                          <a:latin typeface="Bookman Old Style" pitchFamily="1" panose="02020603050405020304"/>
                        </a:rPr>
                        <a:t>Electrónica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Aguilera Benítez, Teodoro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Álvarez Franco, Fernando 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García Orellana, Carlos 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Morera Maynar, Jorge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Paredes Moreno, JoséAntonio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2540" indent="0" algn="r">
                        <a:lnSpc>
                          <a:spcPts val="900"/>
                        </a:lnSpc>
                        <a:spcBef>
                          <a:spcPts val="0"/>
                        </a:spcBef>
                        <a:spcAft>
                          <a:spcPts val="0"/>
                        </a:spcAft>
                      </a:pPr>
                      <a:r>
                        <a:rPr lang="es-ES" sz="8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750" b="1" spc="0">
                          <a:solidFill>
                            <a:srgbClr val="000000"/>
                          </a:solidFill>
                          <a:latin typeface="Bookman Old Style"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Director: Ojeda Martínez de Castilla, Ignacio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Secretaria: Puerto García, Inés María del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750" b="1" spc="0">
                          <a:solidFill>
                            <a:srgbClr val="000000"/>
                          </a:solidFill>
                          <a:latin typeface="Bookman Old Style" pitchFamily="1" panose="02020603050405020304"/>
                        </a:rPr>
                        <a:t>Álgebra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Álvarez Sánchez, Amelia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50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Mulero Díaz, María Ángeles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Navarro González, Juan 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287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135"/>
                        </a:spcAft>
                      </a:pPr>
                      <a:r>
                        <a:rPr lang="es-ES" sz="800" spc="0">
                          <a:solidFill>
                            <a:srgbClr val="000000"/>
                          </a:solidFill>
                          <a:latin typeface="Times New Roman" pitchFamily="1" panose="02020603050405020304"/>
                        </a:rPr>
                        <a:t>Ojeda Martínez de Castilla, Ignacio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12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500"/>
                        </a:lnSpc>
                        <a:spcBef>
                          <a:spcPts val="0"/>
                        </a:spcBef>
                        <a:spcAft>
                          <a:spcPts val="70"/>
                        </a:spcAft>
                      </a:pPr>
                      <a:r>
                        <a:rPr lang="es-ES" sz="800" spc="-20">
                          <a:solidFill>
                            <a:srgbClr val="000000"/>
                          </a:solidFill>
                          <a:latin typeface="Times New Roman" pitchFamily="1" panose="02020603050405020304"/>
                        </a:rPr>
                        <a:t>Sancho de Salas, Pedro </a:t>
                      </a:r>
                      <a:r>
                        <a:rPr lang="es-ES" sz="800" baseline="30000" spc="-20">
                          <a:solidFill>
                            <a:srgbClr val="000000"/>
                          </a:solidFill>
                          <a:latin typeface="Times New Roman" pitchFamily="1" panose="02020603050405020304"/>
                        </a:rPr>
                        <a:t>José</a:t>
                      </a:r>
                      <a:r>
                        <a:rPr lang="es-ES" sz="750" b="1" spc="-20">
                          <a:solidFill>
                            <a:srgbClr val="000000"/>
                          </a:solidFill>
                          <a:latin typeface="Bookman Old Style" pitchFamily="1" panose="02020603050405020304"/>
                        </a:rPr>
                        <a:t>Análisis Matemático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Bravo Trinidad, JoséLuis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Fernández Castillo, Jesús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Fernández García-Hierro, Manuel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Meléndez Rocha, María Yolanda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130"/>
                        </a:spcAft>
                      </a:pPr>
                      <a:r>
                        <a:rPr lang="es-ES" sz="800" spc="0">
                          <a:solidFill>
                            <a:srgbClr val="000000"/>
                          </a:solidFill>
                          <a:latin typeface="Times New Roman" pitchFamily="1" panose="02020603050405020304"/>
                        </a:rPr>
                        <a:t>Morales González, Daniel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44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600"/>
                        </a:lnSpc>
                        <a:spcBef>
                          <a:spcPts val="0"/>
                        </a:spcBef>
                        <a:spcAft>
                          <a:spcPts val="0"/>
                        </a:spcAft>
                      </a:pPr>
                      <a:r>
                        <a:rPr lang="es-ES" sz="800" spc="-95">
                          <a:solidFill>
                            <a:srgbClr val="000000"/>
                          </a:solidFill>
                          <a:latin typeface="Times New Roman" pitchFamily="1" panose="02020603050405020304"/>
                        </a:rPr>
                        <a:t>Rodríguez-Arias Fernández, Mariano </a:t>
                      </a:r>
                      <a:r>
                        <a:rPr lang="es-ES" sz="800" baseline="30000" spc="-95">
                          <a:solidFill>
                            <a:srgbClr val="000000"/>
                          </a:solidFill>
                          <a:latin typeface="Times New Roman" pitchFamily="1" panose="02020603050405020304"/>
                        </a:rPr>
                        <a:t>José</a:t>
                      </a:r>
                      <a:r>
                        <a:rPr lang="es-ES" sz="800" spc="-95">
                          <a:solidFill>
                            <a:srgbClr val="000000"/>
                          </a:solidFill>
                          <a:latin typeface="Times New Roman" pitchFamily="1" panose="02020603050405020304"/>
                        </a:rPr>
                        <a:t>Salguero Alarcón, Alberto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Sánchez Fernández, Fernando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50" b="1" spc="0">
                          <a:solidFill>
                            <a:srgbClr val="000000"/>
                          </a:solidFill>
                          <a:latin typeface="Bookman Old Style" pitchFamily="1" panose="02020603050405020304"/>
                        </a:rPr>
                        <a:t>Estadística e Investigación Operativa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González Velasco, Miguel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Martín Jiménez, Jacinto Ramón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Minuesa Abril, Carmen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Molina Fernández, Manuel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Mota Medina, Manuel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Oyola Velasco, JoséAntonio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Parra Arévalo, María Isabel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Pérez Fern´andez, Paloma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668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160"/>
                        </a:spcAft>
                      </a:pPr>
                      <a:r>
                        <a:rPr lang="es-ES" sz="800" spc="0">
                          <a:solidFill>
                            <a:srgbClr val="000000"/>
                          </a:solidFill>
                          <a:latin typeface="Times New Roman" pitchFamily="1" panose="02020603050405020304"/>
                        </a:rPr>
                        <a:t>Puerto García, Inés María Del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066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600"/>
                        </a:lnSpc>
                        <a:spcBef>
                          <a:spcPts val="0"/>
                        </a:spcBef>
                        <a:spcAft>
                          <a:spcPts val="0"/>
                        </a:spcAft>
                      </a:pPr>
                      <a:r>
                        <a:rPr lang="es-ES" sz="800" spc="0">
                          <a:solidFill>
                            <a:srgbClr val="000000"/>
                          </a:solidFill>
                          <a:latin typeface="Times New Roman" pitchFamily="1" panose="02020603050405020304"/>
                        </a:rPr>
                        <a:t>Trujillo Carmona, </a:t>
                      </a:r>
                      <a:r>
                        <a:rPr lang="es-ES" sz="800" baseline="30000" spc="0">
                          <a:solidFill>
                            <a:srgbClr val="000000"/>
                          </a:solidFill>
                          <a:latin typeface="Times New Roman" pitchFamily="1" panose="02020603050405020304"/>
                        </a:rPr>
                        <a:t>José</a:t>
                      </a:r>
                      <a:r>
                        <a:rPr lang="es-ES" sz="750" b="1" spc="0">
                          <a:solidFill>
                            <a:srgbClr val="000000"/>
                          </a:solidFill>
                          <a:latin typeface="Bookman Old Style" pitchFamily="1" panose="02020603050405020304"/>
                        </a:rPr>
                        <a:t>Geometría y Topología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Arias Marco, Teresa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922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180"/>
                        </a:spcAft>
                      </a:pPr>
                      <a:r>
                        <a:rPr lang="es-ES" sz="800" spc="0">
                          <a:solidFill>
                            <a:srgbClr val="000000"/>
                          </a:solidFill>
                          <a:latin typeface="Times New Roman" pitchFamily="1" panose="02020603050405020304"/>
                        </a:rPr>
                        <a:t>Gordillo Merino, Adrián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44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600"/>
                        </a:lnSpc>
                        <a:spcBef>
                          <a:spcPts val="0"/>
                        </a:spcBef>
                        <a:spcAft>
                          <a:spcPts val="0"/>
                        </a:spcAft>
                      </a:pPr>
                      <a:r>
                        <a:rPr lang="es-ES" sz="800" spc="-20">
                          <a:solidFill>
                            <a:srgbClr val="000000"/>
                          </a:solidFill>
                          <a:latin typeface="Times New Roman" pitchFamily="1" panose="02020603050405020304"/>
                        </a:rPr>
                        <a:t>Navarro Garmendia, </a:t>
                      </a:r>
                      <a:r>
                        <a:rPr lang="es-ES" sz="800" baseline="30000" spc="-20">
                          <a:solidFill>
                            <a:srgbClr val="000000"/>
                          </a:solidFill>
                          <a:latin typeface="Times New Roman" pitchFamily="1" panose="02020603050405020304"/>
                        </a:rPr>
                        <a:t>José</a:t>
                      </a:r>
                      <a:r>
                        <a:rPr lang="es-ES" sz="800" spc="-20">
                          <a:solidFill>
                            <a:srgbClr val="000000"/>
                          </a:solidFill>
                          <a:latin typeface="Times New Roman" pitchFamily="1" panose="02020603050405020304"/>
                        </a:rPr>
                        <a:t>Requejo Fernández, Batildo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Sancho de Salas, Juan Bautista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50" b="1" spc="0">
                          <a:solidFill>
                            <a:srgbClr val="000000"/>
                          </a:solidFill>
                          <a:latin typeface="Bookman Old Style" pitchFamily="1" panose="02020603050405020304"/>
                        </a:rPr>
                        <a:t>Matemática Aplicada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Ullán de Celis, 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2540" indent="0" algn="r">
                        <a:lnSpc>
                          <a:spcPts val="800"/>
                        </a:lnSpc>
                        <a:spcBef>
                          <a:spcPts val="0"/>
                        </a:spcBef>
                        <a:spcAft>
                          <a:spcPts val="0"/>
                        </a:spcAft>
                      </a:pPr>
                      <a:r>
                        <a:rPr lang="es-ES" sz="800" spc="0">
                          <a:solidFill>
                            <a:srgbClr val="000000"/>
                          </a:solidFill>
                          <a:latin typeface="Times New Roman" pitchFamily="1" panose="02020603050405020304"/>
                        </a:rPr>
                        <a:t>63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750" b="1" spc="0">
                          <a:solidFill>
                            <a:srgbClr val="000000"/>
                          </a:solidFill>
                          <a:latin typeface="Bookman Old Style" pitchFamily="1" panose="02020603050405020304"/>
                        </a:rPr>
                        <a:t>Ingeniería Química y Química 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00" spc="0">
                          <a:solidFill>
                            <a:srgbClr val="000000"/>
                          </a:solidFill>
                          <a:latin typeface="Times New Roman" pitchFamily="1" panose="02020603050405020304"/>
                        </a:rPr>
                        <a:t>Director: ´Alvarez Peña, Pedro Modesto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00" spc="0">
                          <a:solidFill>
                            <a:srgbClr val="000000"/>
                          </a:solidFill>
                          <a:latin typeface="Times New Roman" pitchFamily="1" panose="02020603050405020304"/>
                        </a:rPr>
                        <a:t>Secretario: Acero Díaz, Juan 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750" b="1" spc="0">
                          <a:solidFill>
                            <a:srgbClr val="000000"/>
                          </a:solidFill>
                          <a:latin typeface="Bookman Old Style" pitchFamily="1" panose="02020603050405020304"/>
                        </a:rPr>
                        <a:t>Ingeniería Química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Acedo Hidalgo, Benito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Acero Díaz, Juan Luis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Aldana Sánchez, Juan Carlos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986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145"/>
                        </a:spcAft>
                      </a:pPr>
                      <a:r>
                        <a:rPr lang="es-ES" sz="800" spc="0">
                          <a:solidFill>
                            <a:srgbClr val="000000"/>
                          </a:solidFill>
                          <a:latin typeface="Times New Roman" pitchFamily="1" panose="02020603050405020304"/>
                        </a:rPr>
                        <a:t>´Alvarez Peña, Pedro Modesto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20066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500"/>
                        </a:lnSpc>
                        <a:spcBef>
                          <a:spcPts val="0"/>
                        </a:spcBef>
                        <a:spcAft>
                          <a:spcPts val="0"/>
                        </a:spcAft>
                      </a:pPr>
                      <a:r>
                        <a:rPr lang="es-ES" sz="800" spc="-95">
                          <a:solidFill>
                            <a:srgbClr val="000000"/>
                          </a:solidFill>
                          <a:latin typeface="Times New Roman" pitchFamily="1" panose="02020603050405020304"/>
                        </a:rPr>
                        <a:t>Beltrán de Heredia Alonso, Jesús </a:t>
                      </a:r>
                      <a:r>
                        <a:rPr lang="es-ES" sz="800" baseline="30000" spc="-95">
                          <a:solidFill>
                            <a:srgbClr val="000000"/>
                          </a:solidFill>
                          <a:latin typeface="Times New Roman" pitchFamily="1" panose="02020603050405020304"/>
                        </a:rPr>
                        <a:t>José</a:t>
                      </a:r>
                      <a:r>
                        <a:rPr lang="es-ES" sz="800" spc="-95">
                          <a:solidFill>
                            <a:srgbClr val="000000"/>
                          </a:solidFill>
                          <a:latin typeface="Times New Roman" pitchFamily="1" panose="02020603050405020304"/>
                        </a:rPr>
                        <a:t>Beltrán Novillo, Fernando Juan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93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Benítez García, Francisco 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446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Chávez Águedo, Ana 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938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Checa Gómez, Manuel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446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Correia Alonso, Sergio Enmanuel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4620">
                <a:tc gridSpan="3">
                  <a:txBody>
                    <a:bodyPr vert="horz" anchor="t"/>
                    <a:lstStyle/>
                    <a:p>
                      <a:pPr marL="0" marR="59690" indent="0" algn="r">
                        <a:lnSpc>
                          <a:spcPts val="1000"/>
                        </a:lnSpc>
                        <a:spcBef>
                          <a:spcPts val="0"/>
                        </a:spcBef>
                        <a:spcAft>
                          <a:spcPts val="0"/>
                        </a:spcAft>
                      </a:pPr>
                      <a:r>
                        <a:rPr lang="es-ES" sz="950" i="1" spc="0">
                          <a:solidFill>
                            <a:srgbClr val="000000"/>
                          </a:solidFill>
                          <a:latin typeface="Courier New" pitchFamily="3" panose="02020603050405020304"/>
                        </a:rPr>
                        <a:t>continúa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5" name=""/>
          <p:cNvSpPr/>
          <p:nvPr>
            <p:ph type="body" idx="10"/>
          </p:nvPr>
        </p:nvSpPr>
        <p:spPr>
          <a:xfrm>
            <a:off x="1010285" y="9731375"/>
            <a:ext cx="5575300" cy="238125"/>
          </a:xfrm>
          <a:prstGeom prst="rect">
            <a:avLst/>
          </a:prstGeom>
          <a:noFill/>
          <a:ln w="0" cmpd="sng">
            <a:noFill/>
            <a:prstDash val="solid"/>
          </a:ln>
        </p:spPr>
        <p:txBody>
          <a:bodyPr vert="horz" lIns="0" tIns="56515" rIns="0" bIns="0" anchor="t"/>
          <a:lstStyle/>
          <a:p>
            <a:pPr marL="9144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7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10285" y="482600"/>
            <a:ext cx="5575300" cy="199390"/>
          </a:xfrm>
          <a:prstGeom prst="rect">
            <a:avLst/>
          </a:prstGeom>
          <a:noFill/>
          <a:ln w="0" cmpd="sng">
            <a:noFill/>
            <a:prstDash val="solid"/>
          </a:ln>
        </p:spPr>
        <p:txBody>
          <a:bodyPr vert="horz" lIns="0" tIns="10160" rIns="0" bIns="0" anchor="t"/>
          <a:lstStyle/>
          <a:p>
            <a:pPr marL="91440" marR="0" indent="0" algn="l">
              <a:lnSpc>
                <a:spcPts val="1400"/>
              </a:lnSpc>
              <a:spcAft>
                <a:spcPts val="70"/>
              </a:spcAft>
              <a:tabLst>
                <a:tab algn="r" pos="5486400"/>
              </a:tabLst>
            </a:pPr>
            <a:r>
              <a:rPr lang="es-ES" sz="1100" b="1" spc="0">
                <a:solidFill>
                  <a:srgbClr val="000000"/>
                </a:solidFill>
                <a:latin typeface="Bookman Old Style" pitchFamily="1" panose="02020603050405020304"/>
              </a:rPr>
              <a:t>7. Profesorado </a:t>
            </a:r>
            <a:r>
              <a:rPr lang="es-ES" sz="1150" spc="0">
                <a:solidFill>
                  <a:srgbClr val="000000"/>
                </a:solidFill>
                <a:latin typeface="Arial" pitchFamily="2" panose="02020603050405020304"/>
              </a:rPr>
              <a:t>251 </a:t>
            </a:r>
          </a:p>
        </p:txBody>
      </p:sp>
      <p:graphicFrame>
        <p:nvGraphicFramePr>
          <p:cNvPr id="4" name=""/>
          <p:cNvGraphicFramePr>
            <a:graphicFrameLocks noGrp="1"/>
          </p:cNvGraphicFramePr>
          <p:nvPr/>
        </p:nvGraphicFramePr>
        <p:xfrm>
          <a:off x="1100455" y="908050"/>
          <a:ext cx="5575300" cy="3389630"/>
        </p:xfrm>
        <a:graphic>
          <a:graphicData uri="http://schemas.openxmlformats.org/drawingml/2006/table">
            <a:tbl>
              <a:tblGrid>
                <a:gridCol w="350520"/>
                <a:gridCol w="2843530"/>
                <a:gridCol w="2194560"/>
              </a:tblGrid>
              <a:tr h="140335">
                <a:tc>
                  <a:txBody>
                    <a:bodyPr vert="horz" anchor="t"/>
                    <a:lstStyle/>
                    <a:p>
                      <a:pPr marL="0" marR="2540" indent="0" algn="r">
                        <a:lnSpc>
                          <a:spcPts val="900"/>
                        </a:lnSpc>
                        <a:spcBef>
                          <a:spcPts val="0"/>
                        </a:spcBef>
                        <a:spcAft>
                          <a:spcPts val="15"/>
                        </a:spcAft>
                      </a:pPr>
                      <a:r>
                        <a:rPr lang="es-ES" sz="800" spc="0">
                          <a:solidFill>
                            <a:srgbClr val="000000"/>
                          </a:solidFill>
                          <a:latin typeface="Times New Roman" pitchFamily="1" panose="02020603050405020304"/>
                        </a:rPr>
                        <a:t>CD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gridSpan="2">
                  <a:txBody>
                    <a:bodyPr vert="horz" anchor="t"/>
                    <a:lstStyle/>
                    <a:p>
                      <a:pPr marL="0" marR="628015" indent="0" algn="r">
                        <a:lnSpc>
                          <a:spcPts val="900"/>
                        </a:lnSpc>
                        <a:spcBef>
                          <a:spcPts val="0"/>
                        </a:spcBef>
                        <a:spcAft>
                          <a:spcPts val="0"/>
                        </a:spcAft>
                        <a:tabLst>
                          <a:tab algn="l" pos="2926080"/>
                        </a:tabLst>
                      </a:pPr>
                      <a:r>
                        <a:rPr lang="es-ES" sz="800" spc="0">
                          <a:solidFill>
                            <a:srgbClr val="000000"/>
                          </a:solidFill>
                          <a:latin typeface="Times New Roman" pitchFamily="1" panose="02020603050405020304"/>
                        </a:rPr>
                        <a:t>Departamento/Director/Secretario </a:t>
                      </a:r>
                      <a:r>
                        <a:rPr lang="es-ES" sz="800" spc="0">
                          <a:solidFill>
                            <a:srgbClr val="000000"/>
                          </a:solidFill>
                          <a:latin typeface="Times New Roman" pitchFamily="1" panose="02020603050405020304"/>
                        </a:rPr>
                        <a:t>Área de conocimiento/Docentes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Domínguez Vargas, Joaquín Ramón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Encinar Martín, JoséMaría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Figueredo Fernández, Manuel Alfredo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García Araya, Juan Fernando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Gimeno Gamero, Olga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González Lena, Manuel Adolfo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González Montero, Teresa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López Gallego, Jorge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Matamoros Castellano, Esther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Real Moñino, Francisco 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Rey Barroso, Ana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Rivas Toledo, Francisco Javier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Bookman Old Style" pitchFamily="1" panose="02020603050405020304"/>
                        </a:rPr>
                        <a:t>Química Física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Aguilar Espinosa, Manuel Ángel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Corchado Martín-Romo, JoséCarlos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Espinosa García, Joaquín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192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Hidalgo García, 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López Piñeiro, ´Angel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Martín Navarro, María Elena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Ojalvo Sánchez, Evaristo 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Olivares del Valle, Francisco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87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00" spc="0">
                          <a:solidFill>
                            <a:srgbClr val="000000"/>
                          </a:solidFill>
                          <a:latin typeface="Times New Roman" pitchFamily="1" panose="02020603050405020304"/>
                        </a:rPr>
                        <a:t>Sánchez Mendoza, María Luz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00" spc="0">
                          <a:solidFill>
                            <a:srgbClr val="000000"/>
                          </a:solidFill>
                          <a:latin typeface="Times New Roman" pitchFamily="1" panose="02020603050405020304"/>
                        </a:rPr>
                        <a:t>Sansón Martín, Jorge Antonio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900"/>
                        </a:lnSpc>
                        <a:spcBef>
                          <a:spcPts val="0"/>
                        </a:spcBef>
                        <a:spcAft>
                          <a:spcPts val="40"/>
                        </a:spcAft>
                      </a:pPr>
                      <a:r>
                        <a:rPr lang="es-ES" sz="800" spc="0">
                          <a:solidFill>
                            <a:srgbClr val="000000"/>
                          </a:solidFill>
                          <a:latin typeface="Times New Roman" pitchFamily="1" panose="02020603050405020304"/>
                        </a:rPr>
                        <a:t>Tolosa Arroyo, Santiago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5" name=""/>
          <p:cNvSpPr/>
          <p:nvPr>
            <p:ph type="body" idx="10"/>
          </p:nvPr>
        </p:nvSpPr>
        <p:spPr>
          <a:xfrm>
            <a:off x="1010285" y="4071620"/>
            <a:ext cx="5575300" cy="5659755"/>
          </a:xfrm>
          <a:prstGeom prst="rect">
            <a:avLst/>
          </a:prstGeom>
          <a:noFill/>
          <a:ln w="0" cmpd="sng">
            <a:noFill/>
            <a:prstDash val="solid"/>
          </a:ln>
        </p:spPr>
        <p:txBody>
          <a:bodyPr vert="horz" lIns="0" tIns="1270" rIns="0" bIns="0" anchor="t"/>
          <a:lstStyle/>
          <a:p>
            <a:pPr marL="0" marR="0" indent="0" algn="ctr">
              <a:lnSpc>
                <a:spcPts val="1300"/>
              </a:lnSpc>
              <a:spcAft>
                <a:spcPts val="41845"/>
              </a:spcAft>
            </a:pPr>
            <a:r>
              <a:rPr lang="es-ES" sz="1100" b="1" spc="-70">
                <a:solidFill>
                  <a:srgbClr val="000000"/>
                </a:solidFill>
                <a:latin typeface="Bookman Old Style" pitchFamily="1" panose="02020603050405020304"/>
              </a:rPr>
              <a:t>Tabla </a:t>
            </a:r>
            <a:r>
              <a:rPr lang="es-ES" sz="1150" spc="-70">
                <a:solidFill>
                  <a:srgbClr val="000000"/>
                </a:solidFill>
                <a:latin typeface="Arial" pitchFamily="2" panose="02020603050405020304"/>
              </a:rPr>
              <a:t>7.3: </a:t>
            </a:r>
            <a:r>
              <a:rPr lang="es-ES" sz="1100" spc="-70">
                <a:solidFill>
                  <a:srgbClr val="000000"/>
                </a:solidFill>
                <a:latin typeface="Bookman Old Style" pitchFamily="1" panose="02020603050405020304"/>
              </a:rPr>
              <a:t>Profesorado actual de la Facultad de Ciencias (2019), por Departamento y </a:t>
            </a:r>
            <a:br/>
            <a:r>
              <a:rPr lang="es-ES" sz="1100" spc="-70">
                <a:solidFill>
                  <a:srgbClr val="000000"/>
                </a:solidFill>
                <a:latin typeface="Bookman Old Style" pitchFamily="1" panose="02020603050405020304"/>
              </a:rPr>
              <a:t>área de conocimiento </a:t>
            </a:r>
          </a:p>
        </p:txBody>
      </p:sp>
      <p:sp>
        <p:nvSpPr>
          <p:cNvPr id="6" name=""/>
          <p:cNvSpPr/>
          <p:nvPr>
            <p:ph type="body" idx="10"/>
          </p:nvPr>
        </p:nvSpPr>
        <p:spPr>
          <a:xfrm>
            <a:off x="1013460" y="9731375"/>
            <a:ext cx="55753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7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102"/>
          <a:stretch>
            <a:fillRect/>
          </a:stretch>
        </p:blipFill>
        <p:spPr>
          <a:xfrm>
            <a:off x="1097280" y="678815"/>
            <a:ext cx="5401310" cy="9060180"/>
          </a:xfrm>
          <a:prstGeom prst="rect">
            <a:avLst/>
          </a:prstGeom>
        </p:spPr>
      </p:pic>
      <p:sp>
        <p:nvSpPr>
          <p:cNvPr id="2" name=""/>
          <p:cNvSpPr/>
          <p:nvPr>
            <p:ph type="body" idx="10"/>
          </p:nvPr>
        </p:nvSpPr>
        <p:spPr>
          <a:xfrm>
            <a:off x="1013460" y="469900"/>
            <a:ext cx="5575300" cy="208915"/>
          </a:xfrm>
          <a:prstGeom prst="rect">
            <a:avLst/>
          </a:prstGeom>
          <a:noFill/>
          <a:ln w="0" cmpd="sng">
            <a:noFill/>
            <a:prstDash val="solid"/>
          </a:ln>
        </p:spPr>
        <p:txBody>
          <a:bodyPr vert="horz" lIns="0" tIns="12700" rIns="0" bIns="0" anchor="t"/>
          <a:lstStyle/>
          <a:p>
            <a:pPr marL="91440" marR="0" indent="0" algn="l">
              <a:lnSpc>
                <a:spcPts val="1500"/>
              </a:lnSpc>
              <a:spcAft>
                <a:spcPts val="25"/>
              </a:spcAft>
              <a:tabLst>
                <a:tab algn="r" pos="5486400"/>
              </a:tabLst>
            </a:pPr>
            <a:r>
              <a:rPr lang="es-ES" sz="1350" spc="0">
                <a:solidFill>
                  <a:srgbClr val="08080E"/>
                </a:solidFill>
                <a:latin typeface="Garamond" pitchFamily="1" panose="02020603050405020304"/>
              </a:rPr>
              <a:t>252 </a:t>
            </a:r>
            <a:r>
              <a:rPr lang="es-ES" sz="1350" spc="0">
                <a:solidFill>
                  <a:srgbClr val="08080E"/>
                </a:solidFill>
                <a:latin typeface="Garamond" pitchFamily="1" panose="02020603050405020304"/>
              </a:rPr>
              <a:t>7.1. Cuadro actual de Profesores </a:t>
            </a:r>
          </a:p>
        </p:txBody>
      </p:sp>
      <p:sp>
        <p:nvSpPr>
          <p:cNvPr id="3" name=""/>
          <p:cNvSpPr/>
          <p:nvPr>
            <p:ph type="body" idx="10"/>
          </p:nvPr>
        </p:nvSpPr>
        <p:spPr>
          <a:xfrm>
            <a:off x="1013460" y="9776460"/>
            <a:ext cx="5575300" cy="205740"/>
          </a:xfrm>
          <a:prstGeom prst="rect">
            <a:avLst/>
          </a:prstGeom>
          <a:noFill/>
          <a:ln w="0" cmpd="sng">
            <a:noFill/>
            <a:prstDash val="solid"/>
          </a:ln>
        </p:spPr>
        <p:txBody>
          <a:bodyPr vert="horz" lIns="0" tIns="8255" rIns="0" bIns="0" anchor="t"/>
          <a:lstStyle/>
          <a:p>
            <a:pPr marL="91440" marR="0" indent="0" algn="l">
              <a:lnSpc>
                <a:spcPts val="1500"/>
              </a:lnSpc>
              <a:spcAft>
                <a:spcPts val="50"/>
              </a:spcAft>
            </a:pPr>
            <a:r>
              <a:rPr lang="es-ES" sz="1350" spc="45">
                <a:solidFill>
                  <a:srgbClr val="08080E"/>
                </a:solidFill>
                <a:latin typeface="Garamond" pitchFamily="1" panose="02020603050405020304"/>
              </a:rPr>
              <a:t>50 Aniversario 1968–2019 </a:t>
            </a:r>
          </a:p>
        </p:txBody>
      </p:sp>
      <p:sp>
        <p:nvSpPr>
          <p:cNvPr id="6" name=""/>
          <p:cNvSpPr/>
          <p:nvPr>
            <p:ph type="body" idx="10"/>
          </p:nvPr>
        </p:nvSpPr>
        <p:spPr>
          <a:xfrm>
            <a:off x="1633855" y="8557260"/>
            <a:ext cx="4328160" cy="196850"/>
          </a:xfrm>
          <a:prstGeom prst="rect">
            <a:avLst/>
          </a:prstGeom>
          <a:noFill/>
          <a:ln w="0" cmpd="sng">
            <a:noFill/>
            <a:prstDash val="solid"/>
          </a:ln>
        </p:spPr>
        <p:txBody>
          <a:bodyPr vert="horz" lIns="0" tIns="2540" rIns="0" bIns="0" anchor="t"/>
          <a:lstStyle/>
          <a:p>
            <a:pPr marL="0" marR="0" indent="0" algn="ctr">
              <a:lnSpc>
                <a:spcPts val="1500"/>
              </a:lnSpc>
              <a:spcAft>
                <a:spcPts val="20"/>
              </a:spcAft>
            </a:pPr>
            <a:r>
              <a:rPr lang="es-ES" sz="1350" spc="-15">
                <a:solidFill>
                  <a:srgbClr val="08080E"/>
                </a:solidFill>
                <a:latin typeface="Garamond" pitchFamily="1" panose="02020603050405020304"/>
              </a:rPr>
              <a:t>Colectividad universitaria de la Facultad de Ciencias (15/11/2018) </a:t>
            </a:r>
          </a:p>
        </p:txBody>
      </p:sp>
    </p:spTree>
  </p:cSld>
  <p:clrMapOvr>
    <a:masterClrMapping/>
  </p:clrMapOvr>
</p:sld>
</file>

<file path=ppt/slides/slide27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03"/>
          <a:stretch>
            <a:fillRect/>
          </a:stretch>
        </p:blipFill>
        <p:spPr>
          <a:xfrm>
            <a:off x="1688465" y="5974080"/>
            <a:ext cx="307975" cy="82550"/>
          </a:xfrm>
          <a:prstGeom prst="rect">
            <a:avLst/>
          </a:prstGeom>
        </p:spPr>
      </p:pic>
      <p:pic>
        <p:nvPicPr>
          <p:cNvPr id="10" name=""/>
          <p:cNvPicPr/>
          <p:nvPr/>
        </p:nvPicPr>
        <p:blipFill>
          <a:blip r:embed="prId104"/>
          <a:stretch>
            <a:fillRect/>
          </a:stretch>
        </p:blipFill>
        <p:spPr>
          <a:xfrm>
            <a:off x="2081530" y="6156960"/>
            <a:ext cx="3691255" cy="2660650"/>
          </a:xfrm>
          <a:prstGeom prst="rect">
            <a:avLst/>
          </a:prstGeom>
        </p:spPr>
      </p:pic>
      <p:sp>
        <p:nvSpPr>
          <p:cNvPr id="2" name=""/>
          <p:cNvSpPr/>
          <p:nvPr>
            <p:ph type="body" idx="10"/>
          </p:nvPr>
        </p:nvSpPr>
        <p:spPr>
          <a:xfrm>
            <a:off x="1013460" y="469900"/>
            <a:ext cx="5575300" cy="212090"/>
          </a:xfrm>
          <a:prstGeom prst="rect">
            <a:avLst/>
          </a:prstGeom>
          <a:noFill/>
          <a:ln w="0" cmpd="sng">
            <a:noFill/>
            <a:prstDash val="solid"/>
          </a:ln>
        </p:spPr>
        <p:txBody>
          <a:bodyPr vert="horz" lIns="0" tIns="13970" rIns="0" bIns="0" anchor="t"/>
          <a:lstStyle/>
          <a:p>
            <a:pPr marL="91440" marR="0" indent="0" algn="l">
              <a:lnSpc>
                <a:spcPts val="1500"/>
              </a:lnSpc>
              <a:spcAft>
                <a:spcPts val="65"/>
              </a:spcAft>
              <a:tabLst>
                <a:tab algn="r" pos="5486400"/>
              </a:tabLst>
            </a:pPr>
            <a:r>
              <a:rPr lang="es-ES" sz="1300" spc="0">
                <a:solidFill>
                  <a:srgbClr val="000000"/>
                </a:solidFill>
                <a:latin typeface="Times New Roman" pitchFamily="1" panose="02020603050405020304"/>
              </a:rPr>
              <a:t>7. Profesorado </a:t>
            </a:r>
            <a:r>
              <a:rPr lang="es-ES" sz="1300" spc="0">
                <a:solidFill>
                  <a:srgbClr val="000000"/>
                </a:solidFill>
                <a:latin typeface="Garamond" pitchFamily="1" panose="02020603050405020304"/>
              </a:rPr>
              <a:t>253 </a:t>
            </a:r>
          </a:p>
        </p:txBody>
      </p:sp>
      <p:sp>
        <p:nvSpPr>
          <p:cNvPr id="3" name=""/>
          <p:cNvSpPr/>
          <p:nvPr>
            <p:ph type="body" idx="10"/>
          </p:nvPr>
        </p:nvSpPr>
        <p:spPr>
          <a:xfrm>
            <a:off x="1013460" y="681990"/>
            <a:ext cx="5575300" cy="844550"/>
          </a:xfrm>
          <a:prstGeom prst="rect">
            <a:avLst/>
          </a:prstGeom>
          <a:noFill/>
          <a:ln w="0" cmpd="sng">
            <a:noFill/>
            <a:prstDash val="solid"/>
          </a:ln>
        </p:spPr>
        <p:txBody>
          <a:bodyPr vert="horz" lIns="0" tIns="218440" rIns="0" bIns="0" anchor="t"/>
          <a:lstStyle/>
          <a:p>
            <a:pPr marL="91440" marR="0" indent="0" algn="l">
              <a:lnSpc>
                <a:spcPts val="2000"/>
              </a:lnSpc>
              <a:spcAft>
                <a:spcPts val="2855"/>
              </a:spcAft>
            </a:pPr>
            <a:r>
              <a:rPr lang="es-ES" sz="1750" spc="35">
                <a:solidFill>
                  <a:srgbClr val="000000"/>
                </a:solidFill>
                <a:latin typeface="Times New Roman" pitchFamily="1" panose="02020603050405020304"/>
              </a:rPr>
              <a:t>7.2. Cuadro histórico de Profesores </a:t>
            </a:r>
          </a:p>
        </p:txBody>
      </p:sp>
      <p:graphicFrame>
        <p:nvGraphicFramePr>
          <p:cNvPr id="5" name=""/>
          <p:cNvGraphicFramePr>
            <a:graphicFrameLocks noGrp="1"/>
          </p:cNvGraphicFramePr>
          <p:nvPr/>
        </p:nvGraphicFramePr>
        <p:xfrm>
          <a:off x="1134110" y="1532890"/>
          <a:ext cx="5575300" cy="2154555"/>
        </p:xfrm>
        <a:graphic>
          <a:graphicData uri="http://schemas.openxmlformats.org/drawingml/2006/table">
            <a:tbl>
              <a:tblGrid>
                <a:gridCol w="359410"/>
                <a:gridCol w="2331720"/>
                <a:gridCol w="326390"/>
                <a:gridCol w="208280"/>
                <a:gridCol w="262255"/>
                <a:gridCol w="228600"/>
                <a:gridCol w="228600"/>
                <a:gridCol w="289560"/>
                <a:gridCol w="310515"/>
                <a:gridCol w="259080"/>
                <a:gridCol w="289560"/>
                <a:gridCol w="252730"/>
              </a:tblGrid>
              <a:tr h="140335">
                <a:tc>
                  <a:txBody>
                    <a:bodyPr vert="horz" anchor="t"/>
                    <a:lstStyle/>
                    <a:p>
                      <a:pPr marL="0" marR="11430" indent="0" algn="r">
                        <a:lnSpc>
                          <a:spcPts val="1000"/>
                        </a:lnSpc>
                        <a:spcBef>
                          <a:spcPts val="0"/>
                        </a:spcBef>
                        <a:spcAft>
                          <a:spcPts val="50"/>
                        </a:spcAft>
                      </a:pPr>
                      <a:r>
                        <a:rPr lang="es-ES" sz="900" spc="0">
                          <a:solidFill>
                            <a:srgbClr val="000000"/>
                          </a:solidFill>
                          <a:latin typeface="Garamond" pitchFamily="1" panose="02020603050405020304"/>
                        </a:rPr>
                        <a:t>CD </a:t>
                      </a:r>
                    </a:p>
                  </a:txBody>
                  <a:tcPr anchor="ctr" marL="0" marR="0" marT="0" marB="0">
                    <a:lnL w="27305" cmpd="dbl">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60960" marR="0" indent="0" algn="l">
                        <a:lnSpc>
                          <a:spcPts val="1000"/>
                        </a:lnSpc>
                        <a:spcBef>
                          <a:spcPts val="0"/>
                        </a:spcBef>
                        <a:spcAft>
                          <a:spcPts val="50"/>
                        </a:spcAft>
                      </a:pPr>
                      <a:r>
                        <a:rPr lang="es-ES" sz="900" spc="0">
                          <a:solidFill>
                            <a:srgbClr val="000000"/>
                          </a:solidFill>
                          <a:latin typeface="Garamond" pitchFamily="1" panose="02020603050405020304"/>
                        </a:rPr>
                        <a:t>Nombre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gridSpan="8">
                  <a:txBody>
                    <a:bodyPr vert="horz" anchor="t"/>
                    <a:lstStyle/>
                    <a:p>
                      <a:pPr marL="0" marR="57150" indent="0" algn="r">
                        <a:lnSpc>
                          <a:spcPts val="1000"/>
                        </a:lnSpc>
                        <a:spcBef>
                          <a:spcPts val="0"/>
                        </a:spcBef>
                        <a:spcAft>
                          <a:spcPts val="50"/>
                        </a:spcAft>
                      </a:pPr>
                      <a:r>
                        <a:rPr lang="es-ES" sz="900" spc="0">
                          <a:solidFill>
                            <a:srgbClr val="000000"/>
                          </a:solidFill>
                          <a:latin typeface="Garamond" pitchFamily="1" panose="02020603050405020304"/>
                        </a:rPr>
                        <a:t>CU AG TU EC AU AS CEU TEU </a:t>
                      </a:r>
                    </a:p>
                  </a:txBody>
                  <a:tcPr anchor="ctr" marL="0" marR="0" marT="0" marB="0">
                    <a:lnL w="27305" cmpd="dbl">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gridSpan="2">
                  <a:txBody>
                    <a:bodyPr vert="horz" anchor="t"/>
                    <a:lstStyle/>
                    <a:p>
                      <a:pPr marL="0" marR="57150" indent="0" algn="r">
                        <a:lnSpc>
                          <a:spcPts val="1000"/>
                        </a:lnSpc>
                        <a:spcBef>
                          <a:spcPts val="0"/>
                        </a:spcBef>
                        <a:spcAft>
                          <a:spcPts val="50"/>
                        </a:spcAft>
                      </a:pPr>
                      <a:r>
                        <a:rPr lang="es-ES" sz="900" spc="0">
                          <a:solidFill>
                            <a:srgbClr val="000000"/>
                          </a:solidFill>
                          <a:latin typeface="Garamond" pitchFamily="1" panose="02020603050405020304"/>
                        </a:rPr>
                        <a:t>TP AA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a:r>
                        <a:rPr lang="en-US"/>
                        <a:t/>
                      </a:r>
                    </a:p>
                  </a:txBody>
                  <a:tcPr/>
                </a:tc>
              </a:tr>
              <a:tr h="125095">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21 </a:t>
                      </a:r>
                    </a:p>
                  </a:txBody>
                  <a:tcPr anchor="ctr" marL="0" marR="0" marT="0" marB="0">
                    <a:lnL w="27305" cmpd="dbl">
                      <a:solidFill>
                        <a:srgbClr val="000000"/>
                      </a:solidFill>
                      <a:prstDash val="solid"/>
                    </a:lnL>
                    <a:lnR w="6350" cmpd="sng">
                      <a:solidFill>
                        <a:srgbClr val="000000"/>
                      </a:solidFill>
                      <a:prstDash val="solid"/>
                    </a:lnR>
                    <a:lnT w="27305" cmpd="dbl">
                      <a:solidFill>
                        <a:srgbClr val="000000"/>
                      </a:solid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Ciencias Morfológicas, Biol. Cel. y An. </a:t>
                      </a:r>
                    </a:p>
                  </a:txBody>
                  <a:tcPr anchor="ctr" marL="0" marR="0" marT="0" marB="0">
                    <a:lnL w="6350" cmpd="sng">
                      <a:solidFill>
                        <a:srgbClr val="000000"/>
                      </a:solidFill>
                      <a:prstDash val="solid"/>
                    </a:lnL>
                    <a:lnR w="27305" cmpd="dbl">
                      <a:solidFill>
                        <a:srgbClr val="000000"/>
                      </a:solid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2 </a:t>
                      </a:r>
                    </a:p>
                  </a:txBody>
                  <a:tcPr anchor="ctr" marL="0" marR="0" marT="0" marB="0">
                    <a:lnL w="27305" cmpd="dbl">
                      <a:solidFill>
                        <a:srgbClr val="000000"/>
                      </a:solid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9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3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15 </a:t>
                      </a:r>
                    </a:p>
                  </a:txBody>
                  <a:tcPr anchor="ctr" marL="0" marR="0" marT="0" marB="0">
                    <a:lnL w="6350" cmpd="sng">
                      <a:solidFill>
                        <a:srgbClr val="000000"/>
                      </a:solidFill>
                      <a:prstDash val="solid"/>
                    </a:lnL>
                    <a:lnR w="0" cmpd="sng">
                      <a:noFill/>
                      <a:prstDash val="solid"/>
                    </a:lnR>
                    <a:lnT w="27305" cmpd="dbl">
                      <a:solidFill>
                        <a:srgbClr val="000000"/>
                      </a:solid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3 </a:t>
                      </a:r>
                    </a:p>
                  </a:txBody>
                  <a:tcPr anchor="ctr" marL="0" marR="0" marT="0" marB="0">
                    <a:lnL w="0" cmpd="sng">
                      <a:noFill/>
                      <a:prstDash val="solid"/>
                    </a:lnL>
                    <a:lnR w="6350" cmpd="sng">
                      <a:solidFill>
                        <a:srgbClr val="000000"/>
                      </a:solidFill>
                      <a:prstDash val="solid"/>
                    </a:lnR>
                    <a:lnT w="27305" cmpd="dbl">
                      <a:solidFill>
                        <a:srgbClr val="000000"/>
                      </a:solidFill>
                      <a:prstDash val="solid"/>
                    </a:lnT>
                    <a:lnB w="0" cmpd="sng">
                      <a:noFill/>
                      <a:prstDash val="solid"/>
                    </a:lnB>
                  </a:tcPr>
                </a:tc>
              </a:tr>
              <a:tr h="121920">
                <a:tc>
                  <a:txBody>
                    <a:bodyPr vert="horz" anchor="t"/>
                    <a:lstStyle/>
                    <a:p>
                      <a:pPr marL="0" marR="11430" indent="0" algn="r">
                        <a:lnSpc>
                          <a:spcPts val="1000"/>
                        </a:lnSpc>
                        <a:spcBef>
                          <a:spcPts val="0"/>
                        </a:spcBef>
                        <a:spcAft>
                          <a:spcPts val="0"/>
                        </a:spcAft>
                      </a:pPr>
                      <a:r>
                        <a:rPr lang="es-ES" sz="900" spc="0">
                          <a:solidFill>
                            <a:srgbClr val="000000"/>
                          </a:solidFill>
                          <a:latin typeface="Garamond" pitchFamily="1" panose="02020603050405020304"/>
                        </a:rPr>
                        <a:t>22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1000"/>
                        </a:lnSpc>
                        <a:spcBef>
                          <a:spcPts val="0"/>
                        </a:spcBef>
                        <a:spcAft>
                          <a:spcPts val="0"/>
                        </a:spcAft>
                      </a:pPr>
                      <a:r>
                        <a:rPr lang="es-ES" sz="9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13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23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59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4460">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23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Química Analítica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5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29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11430" indent="0" algn="r">
                        <a:lnSpc>
                          <a:spcPts val="1000"/>
                        </a:lnSpc>
                        <a:spcBef>
                          <a:spcPts val="0"/>
                        </a:spcBef>
                        <a:spcAft>
                          <a:spcPts val="0"/>
                        </a:spcAft>
                      </a:pPr>
                      <a:r>
                        <a:rPr lang="es-ES" sz="900" spc="0">
                          <a:solidFill>
                            <a:srgbClr val="000000"/>
                          </a:solidFill>
                          <a:latin typeface="Garamond" pitchFamily="1" panose="02020603050405020304"/>
                        </a:rPr>
                        <a:t>24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1000"/>
                        </a:lnSpc>
                        <a:spcBef>
                          <a:spcPts val="0"/>
                        </a:spcBef>
                        <a:spcAft>
                          <a:spcPts val="0"/>
                        </a:spcAft>
                      </a:pPr>
                      <a:r>
                        <a:rPr lang="es-ES" sz="950" spc="0">
                          <a:solidFill>
                            <a:srgbClr val="000000"/>
                          </a:solidFill>
                          <a:latin typeface="Times New Roman" pitchFamily="1" panose="02020603050405020304"/>
                        </a:rPr>
                        <a:t>Química Orgánica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4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19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25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Ingeniería Química y Energética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5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15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26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Bioquímica y Biol. Mol. y Genética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3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19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28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5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30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Biología y Producción Vegetales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8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32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11430" indent="0" algn="r">
                        <a:lnSpc>
                          <a:spcPts val="1000"/>
                        </a:lnSpc>
                        <a:spcBef>
                          <a:spcPts val="0"/>
                        </a:spcBef>
                        <a:spcAft>
                          <a:spcPts val="0"/>
                        </a:spcAft>
                      </a:pPr>
                      <a:r>
                        <a:rPr lang="es-ES" sz="900" spc="0">
                          <a:solidFill>
                            <a:srgbClr val="000000"/>
                          </a:solidFill>
                          <a:latin typeface="Garamond" pitchFamily="1" panose="02020603050405020304"/>
                        </a:rPr>
                        <a:t>31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1000"/>
                        </a:lnSpc>
                        <a:spcBef>
                          <a:spcPts val="0"/>
                        </a:spcBef>
                        <a:spcAft>
                          <a:spcPts val="0"/>
                        </a:spcAft>
                      </a:pPr>
                      <a:r>
                        <a:rPr lang="es-ES" sz="950" spc="0">
                          <a:solidFill>
                            <a:srgbClr val="000000"/>
                          </a:solidFill>
                          <a:latin typeface="Times New Roman" pitchFamily="1" panose="02020603050405020304"/>
                        </a:rPr>
                        <a:t>Microbiología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2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7635">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32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Química Analítica y Electroquímica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2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33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Química Inorg´anica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3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28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38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Electrónica e Ingeniería Electromec.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2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6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11430" indent="0" algn="r">
                        <a:lnSpc>
                          <a:spcPts val="900"/>
                        </a:lnSpc>
                        <a:spcBef>
                          <a:spcPts val="0"/>
                        </a:spcBef>
                        <a:spcAft>
                          <a:spcPts val="0"/>
                        </a:spcAft>
                      </a:pPr>
                      <a:r>
                        <a:rPr lang="es-ES" sz="900" spc="0">
                          <a:solidFill>
                            <a:srgbClr val="000000"/>
                          </a:solidFill>
                          <a:latin typeface="Garamond" pitchFamily="1" panose="02020603050405020304"/>
                        </a:rPr>
                        <a:t>54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60960" marR="0" indent="0" algn="l">
                        <a:lnSpc>
                          <a:spcPts val="900"/>
                        </a:lnSpc>
                        <a:spcBef>
                          <a:spcPts val="0"/>
                        </a:spcBef>
                        <a:spcAft>
                          <a:spcPts val="0"/>
                        </a:spcAft>
                      </a:pPr>
                      <a:r>
                        <a:rPr lang="es-ES" sz="9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10 </a:t>
                      </a:r>
                    </a:p>
                  </a:txBody>
                  <a:tcPr anchor="ctr" marL="0" marR="0" marT="0" marB="0">
                    <a:lnL w="27305" cmpd="dbl">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48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900" spc="0">
                          <a:solidFill>
                            <a:srgbClr val="000000"/>
                          </a:solidFill>
                          <a:latin typeface="Garamond" pitchFamily="1" panose="02020603050405020304"/>
                        </a:rPr>
                        <a:t>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40335">
                <a:tc>
                  <a:txBody>
                    <a:bodyPr vert="horz" anchor="t"/>
                    <a:lstStyle/>
                    <a:p>
                      <a:pPr marL="0" marR="11430" indent="0" algn="r">
                        <a:lnSpc>
                          <a:spcPts val="1000"/>
                        </a:lnSpc>
                        <a:spcBef>
                          <a:spcPts val="0"/>
                        </a:spcBef>
                        <a:spcAft>
                          <a:spcPts val="0"/>
                        </a:spcAft>
                      </a:pPr>
                      <a:r>
                        <a:rPr lang="es-ES" sz="900" spc="0">
                          <a:solidFill>
                            <a:srgbClr val="000000"/>
                          </a:solidFill>
                          <a:latin typeface="Garamond" pitchFamily="1" panose="02020603050405020304"/>
                        </a:rPr>
                        <a:t>63 </a:t>
                      </a:r>
                    </a:p>
                  </a:txBody>
                  <a:tcPr anchor="ctr" marL="0" marR="0" marT="0" marB="0">
                    <a:lnL w="27305" cmpd="dbl">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60960" marR="0" indent="0" algn="l">
                        <a:lnSpc>
                          <a:spcPts val="1000"/>
                        </a:lnSpc>
                        <a:spcBef>
                          <a:spcPts val="0"/>
                        </a:spcBef>
                        <a:spcAft>
                          <a:spcPts val="5"/>
                        </a:spcAft>
                      </a:pPr>
                      <a:r>
                        <a:rPr lang="es-ES" sz="950" spc="0">
                          <a:solidFill>
                            <a:srgbClr val="000000"/>
                          </a:solidFill>
                          <a:latin typeface="Times New Roman" pitchFamily="1" panose="02020603050405020304"/>
                        </a:rPr>
                        <a:t>Química Física </a:t>
                      </a:r>
                    </a:p>
                  </a:txBody>
                  <a:tcPr anchor="ctr" marL="0" marR="0" marT="0" marB="0">
                    <a:lnL w="6350" cmpd="sng">
                      <a:solidFill>
                        <a:srgbClr val="000000"/>
                      </a:solidFill>
                      <a:prstDash val="solid"/>
                    </a:lnL>
                    <a:lnR w="27305" cmpd="dbl">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5 </a:t>
                      </a:r>
                    </a:p>
                  </a:txBody>
                  <a:tcPr anchor="ctr" marL="0" marR="0" marT="0" marB="0">
                    <a:lnL w="27305" cmpd="dbl">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2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13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4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3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0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27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Garamond" pitchFamily="1" panose="02020603050405020304"/>
                        </a:rPr>
                        <a:t>12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r>
              <a:tr h="14986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27305" cmpd="dbl">
                      <a:solidFill>
                        <a:srgbClr val="000000"/>
                      </a:solid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60960" marR="0" indent="0" algn="l">
                        <a:lnSpc>
                          <a:spcPts val="1000"/>
                        </a:lnSpc>
                        <a:spcBef>
                          <a:spcPts val="0"/>
                        </a:spcBef>
                        <a:spcAft>
                          <a:spcPts val="150"/>
                        </a:spcAft>
                      </a:pPr>
                      <a:r>
                        <a:rPr lang="es-ES" sz="900" spc="0">
                          <a:solidFill>
                            <a:srgbClr val="000000"/>
                          </a:solidFill>
                          <a:latin typeface="Garamond" pitchFamily="1" panose="02020603050405020304"/>
                        </a:rPr>
                        <a:t>TOTAL </a:t>
                      </a:r>
                    </a:p>
                  </a:txBody>
                  <a:tcPr anchor="ctr" marL="0" marR="0" marT="0" marB="0">
                    <a:lnL w="6350" cmpd="sng">
                      <a:solidFill>
                        <a:srgbClr val="000000"/>
                      </a:solidFill>
                      <a:prstDash val="solid"/>
                    </a:lnL>
                    <a:lnR w="27305" cmpd="dbl">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65 </a:t>
                      </a:r>
                    </a:p>
                  </a:txBody>
                  <a:tcPr anchor="ctr" marL="0" marR="0" marT="0" marB="0">
                    <a:lnL w="27305" cmpd="dbl">
                      <a:solidFill>
                        <a:srgbClr val="000000"/>
                      </a:solid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7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128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15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75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37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4 </a:t>
                      </a:r>
                    </a:p>
                  </a:txBody>
                  <a:tcPr anchor="ctr" marL="0" marR="0" marT="0" marB="0">
                    <a:lnL w="0" cmpd="sng">
                      <a:no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4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333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27305" cmpd="dbl">
                      <a:solidFill>
                        <a:srgbClr val="000000"/>
                      </a:solidFill>
                      <a:prstDash val="solid"/>
                    </a:lnB>
                  </a:tcPr>
                </a:tc>
                <a:tc>
                  <a:txBody>
                    <a:bodyPr vert="horz" anchor="t"/>
                    <a:lstStyle/>
                    <a:p>
                      <a:pPr marL="0" marR="0" indent="0" algn="r">
                        <a:lnSpc>
                          <a:spcPts val="1000"/>
                        </a:lnSpc>
                        <a:spcBef>
                          <a:spcPts val="0"/>
                        </a:spcBef>
                        <a:spcAft>
                          <a:spcPts val="150"/>
                        </a:spcAft>
                      </a:pPr>
                      <a:r>
                        <a:rPr lang="es-ES" sz="900" spc="0">
                          <a:solidFill>
                            <a:srgbClr val="000000"/>
                          </a:solidFill>
                          <a:latin typeface="Garamond" pitchFamily="1" panose="02020603050405020304"/>
                        </a:rPr>
                        <a:t>97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27305" cmpd="dbl">
                      <a:solidFill>
                        <a:srgbClr val="000000"/>
                      </a:solidFill>
                      <a:prstDash val="solid"/>
                    </a:lnB>
                  </a:tcPr>
                </a:tc>
              </a:tr>
            </a:tbl>
          </a:graphicData>
        </a:graphic>
      </p:graphicFrame>
      <p:sp>
        <p:nvSpPr>
          <p:cNvPr id="6" name=""/>
          <p:cNvSpPr/>
          <p:nvPr>
            <p:ph type="body" idx="10"/>
          </p:nvPr>
        </p:nvSpPr>
        <p:spPr>
          <a:xfrm>
            <a:off x="1013460" y="3681095"/>
            <a:ext cx="5575300" cy="2292985"/>
          </a:xfrm>
          <a:prstGeom prst="rect">
            <a:avLst/>
          </a:prstGeom>
          <a:noFill/>
          <a:ln w="0" cmpd="sng">
            <a:noFill/>
            <a:prstDash val="solid"/>
          </a:ln>
        </p:spPr>
        <p:txBody>
          <a:bodyPr vert="horz" lIns="0" tIns="54610" rIns="0" bIns="0" anchor="t"/>
          <a:lstStyle/>
          <a:p>
            <a:pPr marL="0" marR="0" indent="0" algn="ctr">
              <a:lnSpc>
                <a:spcPts val="1200"/>
              </a:lnSpc>
              <a:spcAft>
                <a:spcPts val="0"/>
              </a:spcAft>
            </a:pPr>
            <a:r>
              <a:rPr lang="es-ES" sz="1300" spc="0">
                <a:solidFill>
                  <a:srgbClr val="000000"/>
                </a:solidFill>
                <a:latin typeface="Times New Roman" pitchFamily="1" panose="02020603050405020304"/>
              </a:rPr>
              <a:t>Tabla </a:t>
            </a:r>
            <a:r>
              <a:rPr lang="es-ES" sz="1300" spc="0">
                <a:solidFill>
                  <a:srgbClr val="000000"/>
                </a:solidFill>
                <a:latin typeface="Garamond" pitchFamily="1" panose="02020603050405020304"/>
              </a:rPr>
              <a:t>7.4: </a:t>
            </a:r>
            <a:r>
              <a:rPr lang="es-ES" sz="1000" spc="0">
                <a:solidFill>
                  <a:srgbClr val="000000"/>
                </a:solidFill>
                <a:latin typeface="Times New Roman" pitchFamily="1" panose="02020603050405020304"/>
              </a:rPr>
              <a:t>Profesorado que impartiódocencia en la Facultad de Ciencias, por Departamentos </a:t>
            </a:r>
            <a:br/>
            <a:r>
              <a:rPr lang="es-ES" sz="1000" spc="0">
                <a:solidFill>
                  <a:srgbClr val="000000"/>
                </a:solidFill>
                <a:latin typeface="Times New Roman" pitchFamily="1" panose="02020603050405020304"/>
              </a:rPr>
              <a:t>(1968–1993). </a:t>
            </a:r>
            <a:r>
              <a:rPr lang="es-ES" sz="1300" spc="0">
                <a:solidFill>
                  <a:srgbClr val="000000"/>
                </a:solidFill>
                <a:latin typeface="Courier New" pitchFamily="3" panose="02020603050405020304"/>
              </a:rPr>
              <a:t>CD</a:t>
            </a:r>
            <a:r>
              <a:rPr lang="es-ES" sz="1000" spc="0">
                <a:solidFill>
                  <a:srgbClr val="000000"/>
                </a:solidFill>
                <a:latin typeface="Times New Roman" pitchFamily="1" panose="02020603050405020304"/>
              </a:rPr>
              <a:t>: Código del Departamento; </a:t>
            </a:r>
            <a:r>
              <a:rPr lang="es-ES" sz="1300" spc="0">
                <a:solidFill>
                  <a:srgbClr val="000000"/>
                </a:solidFill>
                <a:latin typeface="Courier New" pitchFamily="3" panose="02020603050405020304"/>
              </a:rPr>
              <a:t>CU</a:t>
            </a:r>
            <a:r>
              <a:rPr lang="es-ES" sz="1000" spc="0">
                <a:solidFill>
                  <a:srgbClr val="000000"/>
                </a:solidFill>
                <a:latin typeface="Times New Roman" pitchFamily="1" panose="02020603050405020304"/>
              </a:rPr>
              <a:t>: Catedrático de Universidad; </a:t>
            </a:r>
            <a:r>
              <a:rPr lang="es-ES" sz="1300" spc="0">
                <a:solidFill>
                  <a:srgbClr val="000000"/>
                </a:solidFill>
                <a:latin typeface="Courier New" pitchFamily="3" panose="02020603050405020304"/>
              </a:rPr>
              <a:t>AG</a:t>
            </a:r>
            <a:r>
              <a:rPr lang="es-ES" sz="1000" spc="0">
                <a:solidFill>
                  <a:srgbClr val="000000"/>
                </a:solidFill>
                <a:latin typeface="Times New Roman" pitchFamily="1" panose="02020603050405020304"/>
              </a:rPr>
              <a:t>: Profesor </a:t>
            </a:r>
            <a:br/>
            <a:r>
              <a:rPr lang="es-ES" sz="1000" spc="0">
                <a:solidFill>
                  <a:srgbClr val="000000"/>
                </a:solidFill>
                <a:latin typeface="Times New Roman" pitchFamily="1" panose="02020603050405020304"/>
              </a:rPr>
              <a:t>Agregado; </a:t>
            </a:r>
            <a:r>
              <a:rPr lang="es-ES" sz="1300" spc="0">
                <a:solidFill>
                  <a:srgbClr val="000000"/>
                </a:solidFill>
                <a:latin typeface="Courier New" pitchFamily="3" panose="02020603050405020304"/>
              </a:rPr>
              <a:t>TU</a:t>
            </a:r>
            <a:r>
              <a:rPr lang="es-ES" sz="1000" spc="0">
                <a:solidFill>
                  <a:srgbClr val="000000"/>
                </a:solidFill>
                <a:latin typeface="Times New Roman" pitchFamily="1" panose="02020603050405020304"/>
              </a:rPr>
              <a:t>: Titular de Universidad; </a:t>
            </a:r>
            <a:r>
              <a:rPr lang="es-ES" sz="1300" spc="0">
                <a:solidFill>
                  <a:srgbClr val="000000"/>
                </a:solidFill>
                <a:latin typeface="Courier New" pitchFamily="3" panose="02020603050405020304"/>
              </a:rPr>
              <a:t>EC</a:t>
            </a:r>
            <a:r>
              <a:rPr lang="es-ES" sz="1000" spc="0">
                <a:solidFill>
                  <a:srgbClr val="000000"/>
                </a:solidFill>
                <a:latin typeface="Times New Roman" pitchFamily="1" panose="02020603050405020304"/>
              </a:rPr>
              <a:t>: Profesor Encargado de Curso; </a:t>
            </a:r>
            <a:r>
              <a:rPr lang="es-ES" sz="1300" spc="0">
                <a:solidFill>
                  <a:srgbClr val="000000"/>
                </a:solidFill>
                <a:latin typeface="Courier New" pitchFamily="3" panose="02020603050405020304"/>
              </a:rPr>
              <a:t>AU</a:t>
            </a:r>
            <a:r>
              <a:rPr lang="es-ES" sz="1000" spc="0">
                <a:solidFill>
                  <a:srgbClr val="000000"/>
                </a:solidFill>
                <a:latin typeface="Times New Roman" pitchFamily="1" panose="02020603050405020304"/>
              </a:rPr>
              <a:t>: Ayudante; </a:t>
            </a:r>
            <a:r>
              <a:rPr lang="es-ES" sz="1300" spc="0">
                <a:solidFill>
                  <a:srgbClr val="000000"/>
                </a:solidFill>
                <a:latin typeface="Courier New" pitchFamily="3" panose="02020603050405020304"/>
              </a:rPr>
              <a:t>AS</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Profesor Asociado; </a:t>
            </a:r>
            <a:r>
              <a:rPr lang="es-ES" sz="1300" spc="0">
                <a:solidFill>
                  <a:srgbClr val="000000"/>
                </a:solidFill>
                <a:latin typeface="Courier New" pitchFamily="3" panose="02020603050405020304"/>
              </a:rPr>
              <a:t>TP</a:t>
            </a:r>
            <a:r>
              <a:rPr lang="es-ES" sz="1000" spc="0">
                <a:solidFill>
                  <a:srgbClr val="000000"/>
                </a:solidFill>
                <a:latin typeface="Times New Roman" pitchFamily="1" panose="02020603050405020304"/>
              </a:rPr>
              <a:t>: número total de profesores adscritos al Departamento; </a:t>
            </a:r>
            <a:r>
              <a:rPr lang="es-ES" sz="1300" spc="0">
                <a:solidFill>
                  <a:srgbClr val="000000"/>
                </a:solidFill>
                <a:latin typeface="Courier New" pitchFamily="3" panose="02020603050405020304"/>
              </a:rPr>
              <a:t>AA</a:t>
            </a:r>
            <a:r>
              <a:rPr lang="es-ES" sz="1000" spc="0">
                <a:solidFill>
                  <a:srgbClr val="000000"/>
                </a:solidFill>
                <a:latin typeface="Times New Roman" pitchFamily="1" panose="02020603050405020304"/>
              </a:rPr>
              <a:t>: número de </a:t>
            </a:r>
          </a:p>
          <a:p>
            <a:pPr marL="0" marR="0" indent="0" algn="ctr">
              <a:lnSpc>
                <a:spcPts val="1100"/>
              </a:lnSpc>
              <a:spcBef>
                <a:spcPts val="0"/>
              </a:spcBef>
              <a:spcAft>
                <a:spcPts val="0"/>
              </a:spcAft>
            </a:pPr>
            <a:r>
              <a:rPr lang="es-ES" sz="1000" spc="35">
                <a:solidFill>
                  <a:srgbClr val="000000"/>
                </a:solidFill>
                <a:latin typeface="Times New Roman" pitchFamily="1" panose="02020603050405020304"/>
              </a:rPr>
              <a:t>antiguos estudiantes (licenciatura completa). </a:t>
            </a:r>
          </a:p>
          <a:p>
            <a:pPr marL="0" marR="91440" indent="0" algn="just">
              <a:lnSpc>
                <a:spcPts val="1500"/>
              </a:lnSpc>
              <a:spcBef>
                <a:spcPts val="3510"/>
              </a:spcBef>
              <a:spcAft>
                <a:spcPts val="2495"/>
              </a:spcAft>
            </a:pPr>
            <a:r>
              <a:rPr lang="es-ES" sz="1300" spc="0">
                <a:solidFill>
                  <a:srgbClr val="000000"/>
                </a:solidFill>
                <a:latin typeface="Garamond" pitchFamily="1" panose="02020603050405020304"/>
              </a:rPr>
              <a:t>En la Tabla 7.4 aparecen, a modo de resumen, las características cualitativas y cuantitativas del profesorado que ha impartido docencia en la </a:t>
            </a:r>
            <a:r>
              <a:rPr lang="es-ES" sz="1300" spc="0">
                <a:solidFill>
                  <a:srgbClr val="000000"/>
                </a:solidFill>
                <a:latin typeface="Times New Roman" pitchFamily="1" panose="02020603050405020304"/>
              </a:rPr>
              <a:t>Facultad de Cienci-</a:t>
            </a:r>
            <a:r>
              <a:rPr lang="es-ES" sz="1300" spc="0">
                <a:solidFill>
                  <a:srgbClr val="000000"/>
                </a:solidFill>
                <a:latin typeface="Times New Roman" pitchFamily="1" panose="02020603050405020304"/>
              </a:rPr>
              <a:t>as</a:t>
            </a:r>
            <a:r>
              <a:rPr lang="es-ES" sz="1300" spc="0">
                <a:solidFill>
                  <a:srgbClr val="000000"/>
                </a:solidFill>
                <a:latin typeface="Garamond" pitchFamily="1" panose="02020603050405020304"/>
              </a:rPr>
              <a:t>, distribuidos por Departamentos, y en la Figura </a:t>
            </a:r>
            <a:r>
              <a:rPr lang="es-ES" sz="1300" spc="0">
                <a:solidFill>
                  <a:srgbClr val="000000"/>
                </a:solidFill>
                <a:latin typeface="Arial" pitchFamily="2" panose="02020603050405020304"/>
              </a:rPr>
              <a:t>II</a:t>
            </a:r>
            <a:r>
              <a:rPr lang="es-ES" sz="1300" spc="0">
                <a:solidFill>
                  <a:srgbClr val="000000"/>
                </a:solidFill>
                <a:latin typeface="Garamond" pitchFamily="1" panose="02020603050405020304"/>
              </a:rPr>
              <a:t>, la evolución de este profesorado en los primeros 25 años. </a:t>
            </a:r>
          </a:p>
        </p:txBody>
      </p:sp>
      <p:sp>
        <p:nvSpPr>
          <p:cNvPr id="11" name=""/>
          <p:cNvSpPr/>
          <p:nvPr>
            <p:ph type="body" idx="10"/>
          </p:nvPr>
        </p:nvSpPr>
        <p:spPr>
          <a:xfrm>
            <a:off x="1013460" y="9001760"/>
            <a:ext cx="5575300" cy="729615"/>
          </a:xfrm>
          <a:prstGeom prst="rect">
            <a:avLst/>
          </a:prstGeom>
          <a:noFill/>
          <a:ln w="0" cmpd="sng">
            <a:noFill/>
            <a:prstDash val="solid"/>
          </a:ln>
        </p:spPr>
        <p:txBody>
          <a:bodyPr vert="horz" lIns="0" tIns="36830" rIns="0" bIns="0" anchor="t"/>
          <a:lstStyle/>
          <a:p>
            <a:pPr marL="0" marR="0" indent="0" algn="ctr">
              <a:lnSpc>
                <a:spcPts val="1400"/>
              </a:lnSpc>
              <a:spcAft>
                <a:spcPts val="0"/>
              </a:spcAft>
            </a:pPr>
            <a:r>
              <a:rPr lang="es-ES" sz="1300" spc="35">
                <a:solidFill>
                  <a:srgbClr val="000000"/>
                </a:solidFill>
                <a:latin typeface="Times New Roman" pitchFamily="1" panose="02020603050405020304"/>
              </a:rPr>
              <a:t>Figura </a:t>
            </a:r>
            <a:r>
              <a:rPr lang="es-ES" sz="1300" spc="35">
                <a:solidFill>
                  <a:srgbClr val="000000"/>
                </a:solidFill>
                <a:latin typeface="Arial" pitchFamily="2" panose="02020603050405020304"/>
              </a:rPr>
              <a:t>II</a:t>
            </a:r>
            <a:r>
              <a:rPr lang="es-ES" sz="1300" spc="35">
                <a:solidFill>
                  <a:srgbClr val="000000"/>
                </a:solidFill>
                <a:latin typeface="Garamond" pitchFamily="1" panose="02020603050405020304"/>
              </a:rPr>
              <a:t>: </a:t>
            </a:r>
            <a:r>
              <a:rPr lang="es-ES" sz="1000" spc="35">
                <a:solidFill>
                  <a:srgbClr val="000000"/>
                </a:solidFill>
                <a:latin typeface="Times New Roman" pitchFamily="1" panose="02020603050405020304"/>
              </a:rPr>
              <a:t>Evolución del Profesorado de la Facultad de Ciencias en los 25 primeros años de su </a:t>
            </a:r>
          </a:p>
          <a:p>
            <a:pPr marL="0" marR="0" indent="0" algn="ctr">
              <a:lnSpc>
                <a:spcPts val="1200"/>
              </a:lnSpc>
              <a:spcBef>
                <a:spcPts val="0"/>
              </a:spcBef>
              <a:spcAft>
                <a:spcPts val="2860"/>
              </a:spcAft>
            </a:pPr>
            <a:r>
              <a:rPr lang="es-ES" sz="1000" spc="25">
                <a:solidFill>
                  <a:srgbClr val="000000"/>
                </a:solidFill>
                <a:latin typeface="Times New Roman" pitchFamily="1" panose="02020603050405020304"/>
              </a:rPr>
              <a:t>existencia </a:t>
            </a:r>
          </a:p>
        </p:txBody>
      </p:sp>
      <p:sp>
        <p:nvSpPr>
          <p:cNvPr id="12" name=""/>
          <p:cNvSpPr/>
          <p:nvPr>
            <p:ph type="body" idx="10"/>
          </p:nvPr>
        </p:nvSpPr>
        <p:spPr>
          <a:xfrm>
            <a:off x="1013460" y="9731375"/>
            <a:ext cx="5575300" cy="238125"/>
          </a:xfrm>
          <a:prstGeom prst="rect">
            <a:avLst/>
          </a:prstGeom>
          <a:noFill/>
          <a:ln w="0" cmpd="sng">
            <a:noFill/>
            <a:prstDash val="solid"/>
          </a:ln>
        </p:spPr>
        <p:txBody>
          <a:bodyPr vert="horz" lIns="0" tIns="50165" rIns="0" bIns="0" anchor="t"/>
          <a:lstStyle/>
          <a:p>
            <a:pPr marL="0" marR="45720" indent="0" algn="r">
              <a:lnSpc>
                <a:spcPts val="1400"/>
              </a:lnSpc>
              <a:spcAft>
                <a:spcPts val="45"/>
              </a:spcAft>
            </a:pPr>
            <a:r>
              <a:rPr lang="es-ES" sz="1300" spc="60">
                <a:solidFill>
                  <a:srgbClr val="000000"/>
                </a:solidFill>
                <a:latin typeface="Times New Roman" pitchFamily="1" panose="02020603050405020304"/>
              </a:rPr>
              <a:t>Memoria Histórica </a:t>
            </a:r>
          </a:p>
        </p:txBody>
      </p:sp>
      <p:cxnSp>
        <p:nvCxnSpPr>
          <p:cNvPr id="13" name=""/>
          <p:cNvCxnSpPr/>
          <p:nvPr/>
        </p:nvCxnSpPr>
        <p:spPr>
          <a:xfrm>
            <a:off x="1097280" y="685800"/>
            <a:ext cx="5401945" cy="0"/>
          </a:xfrm>
          <a:prstGeom prst="line">
            <a:avLst/>
          </a:prstGeom>
          <a:ln w="6350" cmpd="sng">
            <a:solidFill>
              <a:srgbClr val="000000"/>
            </a:solidFill>
          </a:ln>
        </p:spPr>
      </p:cxnSp>
      <p:cxnSp>
        <p:nvCxnSpPr>
          <p:cNvPr id="14"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7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40765" y="495300"/>
            <a:ext cx="5710555" cy="186690"/>
          </a:xfrm>
          <a:prstGeom prst="rect">
            <a:avLst/>
          </a:prstGeom>
          <a:noFill/>
          <a:ln w="0" cmpd="sng">
            <a:noFill/>
            <a:prstDash val="solid"/>
          </a:ln>
        </p:spPr>
        <p:txBody>
          <a:bodyPr vert="horz" lIns="0" tIns="0" rIns="0" bIns="0" anchor="t"/>
          <a:lstStyle/>
          <a:p>
            <a:pPr marL="0" marR="0" indent="0" algn="l">
              <a:lnSpc>
                <a:spcPts val="1300"/>
              </a:lnSpc>
              <a:spcAft>
                <a:spcPts val="100"/>
              </a:spcAft>
              <a:tabLst>
                <a:tab algn="l" pos="2834640"/>
              </a:tabLst>
            </a:pPr>
            <a:r>
              <a:rPr lang="es-ES" sz="1100" spc="5">
                <a:solidFill>
                  <a:srgbClr val="000000"/>
                </a:solidFill>
                <a:latin typeface="Bookman Old Style" pitchFamily="1" panose="02020603050405020304"/>
              </a:rPr>
              <a:t>254 </a:t>
            </a:r>
            <a:r>
              <a:rPr lang="es-ES" sz="1100" b="1" spc="5">
                <a:solidFill>
                  <a:srgbClr val="000000"/>
                </a:solidFill>
                <a:latin typeface="Bookman Old Style" pitchFamily="1" panose="02020603050405020304"/>
              </a:rPr>
              <a:t>7.2. Cuadro histórico de Profesores </a:t>
            </a:r>
          </a:p>
        </p:txBody>
      </p:sp>
      <p:sp>
        <p:nvSpPr>
          <p:cNvPr id="3" name=""/>
          <p:cNvSpPr/>
          <p:nvPr>
            <p:ph type="body" idx="10"/>
          </p:nvPr>
        </p:nvSpPr>
        <p:spPr>
          <a:xfrm>
            <a:off x="1040765" y="681990"/>
            <a:ext cx="5710555" cy="1750060"/>
          </a:xfrm>
          <a:prstGeom prst="rect">
            <a:avLst/>
          </a:prstGeom>
          <a:noFill/>
          <a:ln w="0" cmpd="sng">
            <a:noFill/>
            <a:prstDash val="solid"/>
          </a:ln>
        </p:spPr>
        <p:txBody>
          <a:bodyPr vert="horz" lIns="0" tIns="227965" rIns="0" bIns="0" anchor="t"/>
          <a:lstStyle/>
          <a:p>
            <a:pPr marL="45720" marR="228600" indent="0" algn="just">
              <a:lnSpc>
                <a:spcPts val="1400"/>
              </a:lnSpc>
              <a:spcAft>
                <a:spcPts val="0"/>
              </a:spcAft>
            </a:pPr>
            <a:r>
              <a:rPr lang="es-ES" sz="1100" spc="-30">
                <a:solidFill>
                  <a:srgbClr val="000000"/>
                </a:solidFill>
                <a:latin typeface="Bookman Old Style" pitchFamily="1" panose="02020603050405020304"/>
              </a:rPr>
              <a:t>Finalmente, en la Tabla 7.5 aparece una relación nominal (por orden de antiguedad) de todo el profesorado que perteneció(o pertenece) a la </a:t>
            </a:r>
            <a:r>
              <a:rPr lang="es-ES" sz="1100" b="1" spc="-30">
                <a:solidFill>
                  <a:srgbClr val="000000"/>
                </a:solidFill>
                <a:latin typeface="Bookman Old Style" pitchFamily="1" panose="02020603050405020304"/>
              </a:rPr>
              <a:t>Facultad de Ciencias </a:t>
            </a:r>
            <a:r>
              <a:rPr lang="es-ES" sz="1100" spc="-30">
                <a:solidFill>
                  <a:srgbClr val="000000"/>
                </a:solidFill>
                <a:latin typeface="Bookman Old Style" pitchFamily="1" panose="02020603050405020304"/>
              </a:rPr>
              <a:t>en los 25 años que esta lleva existiendo. Su construcción es similar a la de la Tabla </a:t>
            </a:r>
            <a:r>
              <a:rPr lang="es-ES" sz="1100" b="1" spc="-30">
                <a:solidFill>
                  <a:srgbClr val="000000"/>
                </a:solidFill>
                <a:latin typeface="Bookman Old Style" pitchFamily="1" panose="02020603050405020304"/>
              </a:rPr>
              <a:t>??</a:t>
            </a:r>
            <a:r>
              <a:rPr lang="es-ES" sz="1100" spc="-30">
                <a:solidFill>
                  <a:srgbClr val="000000"/>
                </a:solidFill>
                <a:latin typeface="Bookman Old Style" pitchFamily="1" panose="02020603050405020304"/>
              </a:rPr>
              <a:t>. En la columna “</a:t>
            </a:r>
            <a:r>
              <a:rPr lang="es-ES" sz="1100" b="1" spc="-30">
                <a:solidFill>
                  <a:srgbClr val="000000"/>
                </a:solidFill>
                <a:latin typeface="Bookman Old Style" pitchFamily="1" panose="02020603050405020304"/>
              </a:rPr>
              <a:t>PD</a:t>
            </a:r>
            <a:r>
              <a:rPr lang="es-ES" sz="1100" spc="-30">
                <a:solidFill>
                  <a:srgbClr val="000000"/>
                </a:solidFill>
                <a:latin typeface="Bookman Old Style" pitchFamily="1" panose="02020603050405020304"/>
              </a:rPr>
              <a:t>” se especifica el puesto docente actual o el de mayor nivel alcanzado antes de dejar de pertenecer al Centro. En la Tabla, “</a:t>
            </a:r>
            <a:r>
              <a:rPr lang="es-ES" sz="1100" b="1" spc="-30">
                <a:solidFill>
                  <a:srgbClr val="000000"/>
                </a:solidFill>
                <a:latin typeface="Bookman Old Style" pitchFamily="1" panose="02020603050405020304"/>
              </a:rPr>
              <a:t>EC</a:t>
            </a:r>
            <a:r>
              <a:rPr lang="es-ES" sz="1100" spc="-30">
                <a:solidFill>
                  <a:srgbClr val="000000"/>
                </a:solidFill>
                <a:latin typeface="Bookman Old Style" pitchFamily="1" panose="02020603050405020304"/>
              </a:rPr>
              <a:t>” representa a Encargado de Curso, “</a:t>
            </a:r>
            <a:r>
              <a:rPr lang="es-ES" sz="1100" b="1" spc="-30">
                <a:solidFill>
                  <a:srgbClr val="000000"/>
                </a:solidFill>
                <a:latin typeface="Bookman Old Style" pitchFamily="1" panose="02020603050405020304"/>
              </a:rPr>
              <a:t>AG</a:t>
            </a:r>
            <a:r>
              <a:rPr lang="es-ES" sz="1100" spc="-30">
                <a:solidFill>
                  <a:srgbClr val="000000"/>
                </a:solidFill>
                <a:latin typeface="Bookman Old Style" pitchFamily="1" panose="02020603050405020304"/>
              </a:rPr>
              <a:t>”, Profesor Agregado y los antiguos Profesores Adjuntos, se asimilan a Profesores Titulares. </a:t>
            </a:r>
          </a:p>
          <a:p>
            <a:pPr marL="0" marR="0" indent="0" algn="ctr">
              <a:lnSpc>
                <a:spcPts val="1100"/>
              </a:lnSpc>
              <a:spcBef>
                <a:spcPts val="775"/>
              </a:spcBef>
              <a:spcAft>
                <a:spcPts val="0"/>
              </a:spcAft>
            </a:pPr>
            <a:r>
              <a:rPr lang="es-ES" sz="950" spc="15">
                <a:solidFill>
                  <a:srgbClr val="000000"/>
                </a:solidFill>
                <a:latin typeface="Bookman Old Style" pitchFamily="1" panose="02020603050405020304"/>
              </a:rPr>
              <a:t>HISTORICO DEL PROFESORADO DE LA FACULTAD DE CIENCIAS (1968 1993 </a:t>
            </a:r>
          </a:p>
        </p:txBody>
      </p:sp>
      <p:graphicFrame>
        <p:nvGraphicFramePr>
          <p:cNvPr id="5" name=""/>
          <p:cNvGraphicFramePr>
            <a:graphicFrameLocks noGrp="1"/>
          </p:cNvGraphicFramePr>
          <p:nvPr/>
        </p:nvGraphicFramePr>
        <p:xfrm>
          <a:off x="1097280" y="2432050"/>
          <a:ext cx="5710555" cy="7299325"/>
        </p:xfrm>
        <a:graphic>
          <a:graphicData uri="http://schemas.openxmlformats.org/drawingml/2006/table">
            <a:tbl>
              <a:tblGrid>
                <a:gridCol w="280670"/>
                <a:gridCol w="1636395"/>
                <a:gridCol w="31115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624840"/>
              </a:tblGrid>
              <a:tr h="125095">
                <a:tc>
                  <a:txBody>
                    <a:bodyPr vert="horz" anchor="t"/>
                    <a:lstStyle/>
                    <a:p>
                      <a:pPr marL="0" marR="0" indent="0" algn="r">
                        <a:lnSpc>
                          <a:spcPts val="700"/>
                        </a:lnSpc>
                        <a:spcBef>
                          <a:spcPts val="215"/>
                        </a:spcBef>
                        <a:spcAft>
                          <a:spcPts val="10"/>
                        </a:spcAft>
                      </a:pPr>
                      <a:r>
                        <a:rPr lang="es-ES" sz="700" spc="0">
                          <a:solidFill>
                            <a:srgbClr val="000000"/>
                          </a:solidFill>
                          <a:latin typeface="Bookman Old Style" pitchFamily="1" panose="02020603050405020304"/>
                        </a:rPr>
                        <a:t>CD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8740" marR="0" indent="0" algn="l">
                        <a:lnSpc>
                          <a:spcPts val="700"/>
                        </a:lnSpc>
                        <a:spcBef>
                          <a:spcPts val="215"/>
                        </a:spcBef>
                        <a:spcAft>
                          <a:spcPts val="10"/>
                        </a:spcAft>
                      </a:pPr>
                      <a:r>
                        <a:rPr lang="es-ES" sz="700" spc="0">
                          <a:solidFill>
                            <a:srgbClr val="000000"/>
                          </a:solidFill>
                          <a:latin typeface="Bookman Old Style"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2550" marR="0" indent="0" algn="l">
                        <a:lnSpc>
                          <a:spcPts val="700"/>
                        </a:lnSpc>
                        <a:spcBef>
                          <a:spcPts val="215"/>
                        </a:spcBef>
                        <a:spcAft>
                          <a:spcPts val="10"/>
                        </a:spcAft>
                      </a:pPr>
                      <a:r>
                        <a:rPr lang="es-ES" sz="700" spc="0">
                          <a:solidFill>
                            <a:srgbClr val="000000"/>
                          </a:solidFill>
                          <a:latin typeface="Bookman Old Style" pitchFamily="1" panose="02020603050405020304"/>
                        </a:rPr>
                        <a:t>PD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68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69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70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71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72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73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74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75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76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77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78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21590" marR="0" indent="0" algn="l">
                        <a:lnSpc>
                          <a:spcPts val="700"/>
                        </a:lnSpc>
                        <a:spcBef>
                          <a:spcPts val="215"/>
                        </a:spcBef>
                        <a:spcAft>
                          <a:spcPts val="10"/>
                        </a:spcAft>
                      </a:pPr>
                      <a:r>
                        <a:rPr lang="es-ES" sz="700" spc="-200">
                          <a:solidFill>
                            <a:srgbClr val="000000"/>
                          </a:solidFill>
                          <a:latin typeface="Bookman Old Style" pitchFamily="1" panose="02020603050405020304"/>
                        </a:rPr>
                        <a:t>79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80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81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82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83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84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85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86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87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88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5"/>
                        </a:spcBef>
                        <a:spcAft>
                          <a:spcPts val="10"/>
                        </a:spcAft>
                      </a:pPr>
                      <a:r>
                        <a:rPr lang="es-ES" sz="700" spc="0">
                          <a:solidFill>
                            <a:srgbClr val="000000"/>
                          </a:solidFill>
                          <a:latin typeface="Bookman Old Style" pitchFamily="1" panose="02020603050405020304"/>
                        </a:rPr>
                        <a:t>89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21590" marR="0" indent="0" algn="l">
                        <a:lnSpc>
                          <a:spcPts val="700"/>
                        </a:lnSpc>
                        <a:spcBef>
                          <a:spcPts val="215"/>
                        </a:spcBef>
                        <a:spcAft>
                          <a:spcPts val="10"/>
                        </a:spcAft>
                      </a:pPr>
                      <a:r>
                        <a:rPr lang="es-ES" sz="700" spc="0">
                          <a:solidFill>
                            <a:srgbClr val="000000"/>
                          </a:solidFill>
                          <a:latin typeface="Bookman Old Style" pitchFamily="1" panose="02020603050405020304"/>
                        </a:rPr>
                        <a:t>90 91 92 93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12395">
                <a:tc>
                  <a:txBody>
                    <a:bodyPr vert="horz" anchor="t"/>
                    <a:lstStyle/>
                    <a:p>
                      <a:pPr marL="0" marR="0" indent="0" algn="r">
                        <a:lnSpc>
                          <a:spcPts val="600"/>
                        </a:lnSpc>
                        <a:spcBef>
                          <a:spcPts val="190"/>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VIGUERA LOBO, J.M.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2550" marR="0" indent="0" algn="l">
                        <a:lnSpc>
                          <a:spcPts val="600"/>
                        </a:lnSpc>
                        <a:spcBef>
                          <a:spcPts val="190"/>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r>
              <a:tr h="113030">
                <a:tc>
                  <a:txBody>
                    <a:bodyPr vert="horz" anchor="t"/>
                    <a:lstStyle/>
                    <a:p>
                      <a:pPr marL="0" marR="0" indent="0" algn="r">
                        <a:lnSpc>
                          <a:spcPts val="700"/>
                        </a:lnSpc>
                        <a:spcBef>
                          <a:spcPts val="195"/>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5"/>
                        </a:spcBef>
                        <a:spcAft>
                          <a:spcPts val="0"/>
                        </a:spcAft>
                      </a:pPr>
                      <a:r>
                        <a:rPr lang="es-ES" sz="700" spc="0">
                          <a:solidFill>
                            <a:srgbClr val="000000"/>
                          </a:solidFill>
                          <a:latin typeface="Bookman Old Style" pitchFamily="1" panose="02020603050405020304"/>
                        </a:rPr>
                        <a:t>CIVIT BREU,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DIAZ FRANCO, 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AGI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MAHEDERO BALSERA, B.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CEU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REMON CAMACHO, J.J.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Bookman Old Style" pitchFamily="1" panose="02020603050405020304"/>
                        </a:rPr>
                        <a:t>CUI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MESIAS IGLESIAS, J.L.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ALIAS PEREZ, L.J.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LISO RUBIO, M.J.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0"/>
                        </a:spcBef>
                        <a:spcAft>
                          <a:spcPts val="0"/>
                        </a:spcAft>
                      </a:pPr>
                      <a:r>
                        <a:rPr lang="es-ES" sz="700" spc="0">
                          <a:solidFill>
                            <a:srgbClr val="000000"/>
                          </a:solidFill>
                          <a:latin typeface="Bookman Old Style"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MONTERO DE ESPINOSA, V.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SUAREZ CABALLERO,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600"/>
                        </a:lnSpc>
                        <a:spcBef>
                          <a:spcPts val="170"/>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70"/>
                        </a:spcBef>
                        <a:spcAft>
                          <a:spcPts val="0"/>
                        </a:spcAft>
                      </a:pPr>
                      <a:r>
                        <a:rPr lang="es-ES" sz="700" spc="0">
                          <a:solidFill>
                            <a:srgbClr val="000000"/>
                          </a:solidFill>
                          <a:latin typeface="Bookman Old Style" pitchFamily="1" panose="02020603050405020304"/>
                        </a:rPr>
                        <a:t>PEREZ–CORTES RODRIGUEZ,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70"/>
                        </a:spcBef>
                        <a:spcAft>
                          <a:spcPts val="0"/>
                        </a:spcAft>
                      </a:pPr>
                      <a:r>
                        <a:rPr lang="es-ES" sz="700" spc="0">
                          <a:solidFill>
                            <a:srgbClr val="000000"/>
                          </a:solidFill>
                          <a:latin typeface="Bookman Old Style" pitchFamily="1" panose="02020603050405020304"/>
                        </a:rPr>
                        <a:t>CUI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DONCEL PASCUA, J.L.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VIGUERA LOBO,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RUIZ MACIAS, 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TEU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600"/>
                        </a:lnSpc>
                        <a:spcBef>
                          <a:spcPts val="190"/>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90"/>
                        </a:spcBef>
                        <a:spcAft>
                          <a:spcPts val="0"/>
                        </a:spcAft>
                      </a:pPr>
                      <a:r>
                        <a:rPr lang="es-ES" sz="700" spc="0">
                          <a:solidFill>
                            <a:srgbClr val="000000"/>
                          </a:solidFill>
                          <a:latin typeface="Bookman Old Style" pitchFamily="1" panose="02020603050405020304"/>
                        </a:rPr>
                        <a:t>ALVAREZ–ARENAS RUIZ, M.C.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90"/>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ROANES MACIAS,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PULGAR ARROYO,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RUS MARTINEZ,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CAYUELA MARTINEZ,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600"/>
                        </a:lnSpc>
                        <a:spcBef>
                          <a:spcPts val="190"/>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90"/>
                        </a:spcBef>
                        <a:spcAft>
                          <a:spcPts val="0"/>
                        </a:spcAft>
                      </a:pPr>
                      <a:r>
                        <a:rPr lang="es-ES" sz="700" spc="0">
                          <a:solidFill>
                            <a:srgbClr val="000000"/>
                          </a:solidFill>
                          <a:latin typeface="Bookman Old Style" pitchFamily="1" panose="02020603050405020304"/>
                        </a:rPr>
                        <a:t>FRANCO GARCIA,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9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MORENAS AYDILLO, B.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PEÑA BERNAL, J.J.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HERNANDEZ HERNANDEZ, L.S.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600"/>
                        </a:lnSpc>
                        <a:spcBef>
                          <a:spcPts val="195"/>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95"/>
                        </a:spcBef>
                        <a:spcAft>
                          <a:spcPts val="0"/>
                        </a:spcAft>
                      </a:pPr>
                      <a:r>
                        <a:rPr lang="es-ES" sz="700" spc="0">
                          <a:solidFill>
                            <a:srgbClr val="000000"/>
                          </a:solidFill>
                          <a:latin typeface="Bookman Old Style" pitchFamily="1" panose="02020603050405020304"/>
                        </a:rPr>
                        <a:t>VICENTE PEREZ, 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9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PINILLA MACIAS, J.M.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MELADO GONZALEZ,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AYALA HERNANDEZ, J.M.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CANO PAVON, J.M.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557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MARQUEZ ARCHILLA,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AG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TERREROS CEBALLOS,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ROYO GRACIA,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SANCHO ROYO,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600"/>
                        </a:lnSpc>
                        <a:spcBef>
                          <a:spcPts val="170"/>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70"/>
                        </a:spcBef>
                        <a:spcAft>
                          <a:spcPts val="0"/>
                        </a:spcAft>
                      </a:pPr>
                      <a:r>
                        <a:rPr lang="es-ES" sz="700" spc="0">
                          <a:solidFill>
                            <a:srgbClr val="000000"/>
                          </a:solidFill>
                          <a:latin typeface="Bookman Old Style" pitchFamily="1" panose="02020603050405020304"/>
                        </a:rPr>
                        <a:t>CABALLERO GARCIA,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7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JIMENEZ SANCHEZ, J.C.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600"/>
                        </a:lnSpc>
                        <a:spcBef>
                          <a:spcPts val="190"/>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90"/>
                        </a:spcBef>
                        <a:spcAft>
                          <a:spcPts val="0"/>
                        </a:spcAft>
                      </a:pPr>
                      <a:r>
                        <a:rPr lang="es-ES" sz="700" spc="0">
                          <a:solidFill>
                            <a:srgbClr val="000000"/>
                          </a:solidFill>
                          <a:latin typeface="Bookman Old Style" pitchFamily="1" panose="02020603050405020304"/>
                        </a:rPr>
                        <a:t>MORENO NIETO,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9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GONZALEZ BERMEJO,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tabLst>
                          <a:tab algn="r" pos="502920"/>
                        </a:tabLst>
                      </a:pPr>
                      <a:r>
                        <a:rPr lang="es-ES" sz="700" spc="0">
                          <a:solidFill>
                            <a:srgbClr val="000000"/>
                          </a:solidFill>
                          <a:latin typeface="Bookman Old Style" pitchFamily="1" panose="02020603050405020304"/>
                        </a:rPr>
                        <a:t>AU  </a:t>
                      </a:r>
                      <a:r>
                        <a:rPr lang="es-ES" sz="100" spc="0">
                          <a:solidFill>
                            <a:srgbClr val="000000"/>
                          </a:solidFill>
                          <a:latin typeface="Bookman Old Style"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RAMIRO GONZALEZ,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tabLst>
                          <a:tab algn="r" pos="502920"/>
                        </a:tabLst>
                      </a:pPr>
                      <a:r>
                        <a:rPr lang="es-ES" sz="700" spc="0">
                          <a:solidFill>
                            <a:srgbClr val="000000"/>
                          </a:solidFill>
                          <a:latin typeface="Bookman Old Style" pitchFamily="1" panose="02020603050405020304"/>
                        </a:rPr>
                        <a:t>TEU  </a:t>
                      </a:r>
                      <a:r>
                        <a:rPr lang="es-ES" sz="100" spc="0">
                          <a:solidFill>
                            <a:srgbClr val="000000"/>
                          </a:solidFill>
                          <a:latin typeface="Bookman Old Style"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GALBIS PEREZ, 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AG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CHORDI CORVO,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SERRANO ROCHE, 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tabLst>
                          <a:tab algn="r" pos="502920"/>
                        </a:tabLst>
                      </a:pPr>
                      <a:r>
                        <a:rPr lang="es-ES" sz="700" spc="0">
                          <a:solidFill>
                            <a:srgbClr val="000000"/>
                          </a:solidFill>
                          <a:latin typeface="Bookman Old Style" pitchFamily="1" panose="02020603050405020304"/>
                        </a:rPr>
                        <a:t>AU  </a:t>
                      </a:r>
                      <a:r>
                        <a:rPr lang="es-ES" sz="100" spc="0">
                          <a:solidFill>
                            <a:srgbClr val="000000"/>
                          </a:solidFill>
                          <a:latin typeface="Bookman Old Style" pitchFamily="1"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VAZQUEZ DE MIGUEL,A.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RAMOS FERNANDEZ,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MUÑOZ LEYVA, 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FERDEZ GARCIA-HIERRO, J.I.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600"/>
                        </a:lnSpc>
                        <a:spcBef>
                          <a:spcPts val="190"/>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90"/>
                        </a:spcBef>
                        <a:spcAft>
                          <a:spcPts val="0"/>
                        </a:spcAft>
                      </a:pPr>
                      <a:r>
                        <a:rPr lang="es-ES" sz="700" spc="0">
                          <a:solidFill>
                            <a:srgbClr val="000000"/>
                          </a:solidFill>
                          <a:latin typeface="Bookman Old Style" pitchFamily="1" panose="02020603050405020304"/>
                        </a:rPr>
                        <a:t>MAHEDERO GARCIA, M.C.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9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90"/>
                        </a:spcBef>
                        <a:spcAft>
                          <a:spcPts val="0"/>
                        </a:spcAft>
                      </a:pPr>
                      <a:r>
                        <a:rPr lang="es-ES" sz="700" spc="0">
                          <a:solidFill>
                            <a:srgbClr val="000000"/>
                          </a:solidFill>
                          <a:latin typeface="Bookman Old Style"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OLIVARES DEL VALLE, F.J.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70"/>
                        </a:spcBef>
                        <a:spcAft>
                          <a:spcPts val="0"/>
                        </a:spcAft>
                      </a:pPr>
                      <a:r>
                        <a:rPr lang="es-ES" sz="700" spc="0">
                          <a:solidFill>
                            <a:srgbClr val="000000"/>
                          </a:solidFill>
                          <a:latin typeface="Bookman Old Style"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MAYNAR MARIÑO, J.I.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MARIN SANCHEZ,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70"/>
                        </a:spcBef>
                        <a:spcAft>
                          <a:spcPts val="0"/>
                        </a:spcAft>
                      </a:pPr>
                      <a:r>
                        <a:rPr lang="es-ES" sz="700" spc="0">
                          <a:solidFill>
                            <a:srgbClr val="000000"/>
                          </a:solidFill>
                          <a:latin typeface="Bookman Old Style"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600"/>
                        </a:lnSpc>
                        <a:spcBef>
                          <a:spcPts val="170"/>
                        </a:spcBef>
                        <a:spcAft>
                          <a:spcPts val="0"/>
                        </a:spcAft>
                      </a:pPr>
                      <a:r>
                        <a:rPr lang="es-ES" sz="700" spc="0">
                          <a:solidFill>
                            <a:srgbClr val="000000"/>
                          </a:solidFill>
                          <a:latin typeface="Bookman Old Style"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70"/>
                        </a:spcBef>
                        <a:spcAft>
                          <a:spcPts val="0"/>
                        </a:spcAft>
                      </a:pPr>
                      <a:r>
                        <a:rPr lang="es-ES" sz="700" spc="0">
                          <a:solidFill>
                            <a:srgbClr val="000000"/>
                          </a:solidFill>
                          <a:latin typeface="Bookman Old Style" pitchFamily="1" panose="02020603050405020304"/>
                        </a:rPr>
                        <a:t>VINAGRE JARA,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7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70"/>
                        </a:spcBef>
                        <a:spcAft>
                          <a:spcPts val="0"/>
                        </a:spcAft>
                      </a:pPr>
                      <a:r>
                        <a:rPr lang="es-ES" sz="700" spc="0">
                          <a:solidFill>
                            <a:srgbClr val="000000"/>
                          </a:solidFill>
                          <a:latin typeface="Bookman Old Style"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ROMAN GALAN,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90"/>
                        </a:spcBef>
                        <a:spcAft>
                          <a:spcPts val="0"/>
                        </a:spcAft>
                      </a:pPr>
                      <a:r>
                        <a:rPr lang="es-ES" sz="700" spc="0">
                          <a:solidFill>
                            <a:srgbClr val="000000"/>
                          </a:solidFill>
                          <a:latin typeface="Bookman Old Style"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SIMON NAVARRETE, 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9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CORAZON GONZALEZ,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FARALDO ROCA,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GONZALEZ FONTES ALBNOZ., 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Bookman Old Style" pitchFamily="1" panose="02020603050405020304"/>
                        </a:rPr>
                        <a:t>MUÑOZ MOLINA,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7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ANDRES VERGES,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GARCIA RODRIGUEZ,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600"/>
                        </a:lnSpc>
                        <a:spcBef>
                          <a:spcPts val="170"/>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70"/>
                        </a:spcBef>
                        <a:spcAft>
                          <a:spcPts val="0"/>
                        </a:spcAft>
                      </a:pPr>
                      <a:r>
                        <a:rPr lang="es-ES" sz="700" spc="0">
                          <a:solidFill>
                            <a:srgbClr val="000000"/>
                          </a:solidFill>
                          <a:latin typeface="Bookman Old Style" pitchFamily="1" panose="02020603050405020304"/>
                        </a:rPr>
                        <a:t>ROMERO MOLINA,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7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7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MARROQUIN SANTOÑA,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600"/>
                        </a:lnSpc>
                        <a:spcBef>
                          <a:spcPts val="190"/>
                        </a:spcBef>
                        <a:spcAft>
                          <a:spcPts val="0"/>
                        </a:spcAft>
                      </a:pPr>
                      <a:r>
                        <a:rPr lang="es-ES" sz="700" spc="0">
                          <a:solidFill>
                            <a:srgbClr val="000000"/>
                          </a:solidFill>
                          <a:latin typeface="Bookman Old Style"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90"/>
                        </a:spcBef>
                        <a:spcAft>
                          <a:spcPts val="0"/>
                        </a:spcAft>
                      </a:pPr>
                      <a:r>
                        <a:rPr lang="es-ES" sz="700" spc="0">
                          <a:solidFill>
                            <a:srgbClr val="000000"/>
                          </a:solidFill>
                          <a:latin typeface="Bookman Old Style" pitchFamily="1" panose="02020603050405020304"/>
                        </a:rPr>
                        <a:t>OLIVEROS JIMENEZ, 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19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90"/>
                        </a:spcBef>
                        <a:spcAft>
                          <a:spcPts val="0"/>
                        </a:spcAft>
                      </a:pPr>
                      <a:r>
                        <a:rPr lang="es-ES" sz="700" spc="0">
                          <a:solidFill>
                            <a:srgbClr val="000000"/>
                          </a:solidFill>
                          <a:latin typeface="Bookman Old Style"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9380">
                <a:tc>
                  <a:txBody>
                    <a:bodyPr vert="horz" anchor="t"/>
                    <a:lstStyle/>
                    <a:p>
                      <a:pPr marL="0" marR="0" indent="0" algn="r">
                        <a:lnSpc>
                          <a:spcPts val="700"/>
                        </a:lnSpc>
                        <a:spcBef>
                          <a:spcPts val="195"/>
                        </a:spcBef>
                        <a:spcAft>
                          <a:spcPts val="35"/>
                        </a:spcAft>
                      </a:pPr>
                      <a:r>
                        <a:rPr lang="es-ES" sz="700" spc="0">
                          <a:solidFill>
                            <a:srgbClr val="000000"/>
                          </a:solidFill>
                          <a:latin typeface="Bookman Old Style"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8740" marR="0" indent="0" algn="l">
                        <a:lnSpc>
                          <a:spcPts val="700"/>
                        </a:lnSpc>
                        <a:spcBef>
                          <a:spcPts val="195"/>
                        </a:spcBef>
                        <a:spcAft>
                          <a:spcPts val="35"/>
                        </a:spcAft>
                      </a:pPr>
                      <a:r>
                        <a:rPr lang="es-ES" sz="700" spc="0">
                          <a:solidFill>
                            <a:srgbClr val="000000"/>
                          </a:solidFill>
                          <a:latin typeface="Bookman Old Style" pitchFamily="1" panose="02020603050405020304"/>
                        </a:rPr>
                        <a:t>CARMONA PLA, M.P.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2550" marR="0" indent="0" algn="l">
                        <a:lnSpc>
                          <a:spcPts val="700"/>
                        </a:lnSpc>
                        <a:spcBef>
                          <a:spcPts val="195"/>
                        </a:spcBef>
                        <a:spcAft>
                          <a:spcPts val="35"/>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3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3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3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3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3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21590" marR="0" indent="0" algn="l">
                        <a:lnSpc>
                          <a:spcPts val="700"/>
                        </a:lnSpc>
                        <a:spcBef>
                          <a:spcPts val="195"/>
                        </a:spcBef>
                        <a:spcAft>
                          <a:spcPts val="3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3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r>
              <a:tr h="137160">
                <a:tc gridSpan="4">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gridSpan="12">
                  <a:txBody>
                    <a:bodyPr vert="horz" anchor="t"/>
                    <a:lstStyle/>
                    <a:p>
                      <a:pPr marL="21590" marR="0" indent="0" algn="l">
                        <a:lnSpc>
                          <a:spcPts val="1000"/>
                        </a:lnSpc>
                        <a:spcBef>
                          <a:spcPts val="0"/>
                        </a:spcBef>
                        <a:spcAft>
                          <a:spcPts val="50"/>
                        </a:spcAft>
                      </a:pPr>
                      <a:r>
                        <a:rPr lang="es-ES" sz="1050" i="1" spc="-150">
                          <a:solidFill>
                            <a:srgbClr val="000000"/>
                          </a:solidFill>
                          <a:latin typeface="Courier New" pitchFamily="3" panose="02020603050405020304"/>
                        </a:rPr>
                        <a:t>continúa en la página siguiente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40765" y="9731375"/>
            <a:ext cx="5710555" cy="225425"/>
          </a:xfrm>
          <a:prstGeom prst="rect">
            <a:avLst/>
          </a:prstGeom>
          <a:noFill/>
          <a:ln w="0" cmpd="sng">
            <a:noFill/>
            <a:prstDash val="solid"/>
          </a:ln>
        </p:spPr>
        <p:txBody>
          <a:bodyPr vert="horz" lIns="0" tIns="57785" rIns="0" bIns="0" anchor="t"/>
          <a:lstStyle/>
          <a:p>
            <a:pPr marL="4572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7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165" y="495300"/>
            <a:ext cx="5710555" cy="186690"/>
          </a:xfrm>
          <a:prstGeom prst="rect">
            <a:avLst/>
          </a:prstGeom>
          <a:noFill/>
          <a:ln w="0" cmpd="sng">
            <a:noFill/>
            <a:prstDash val="solid"/>
          </a:ln>
        </p:spPr>
        <p:txBody>
          <a:bodyPr vert="horz" lIns="0" tIns="0" rIns="0" bIns="0" anchor="t"/>
          <a:lstStyle/>
          <a:p>
            <a:pPr marL="45720" marR="0" indent="0" algn="l">
              <a:lnSpc>
                <a:spcPts val="1300"/>
              </a:lnSpc>
              <a:spcAft>
                <a:spcPts val="115"/>
              </a:spcAft>
              <a:tabLst>
                <a:tab algn="l" pos="5212080"/>
              </a:tabLst>
            </a:pPr>
            <a:r>
              <a:rPr lang="es-ES" sz="1100" b="1" spc="10">
                <a:solidFill>
                  <a:srgbClr val="000000"/>
                </a:solidFill>
                <a:latin typeface="Bookman Old Style" pitchFamily="1" panose="02020603050405020304"/>
              </a:rPr>
              <a:t>7. Profesorado </a:t>
            </a:r>
            <a:r>
              <a:rPr lang="es-ES" sz="1050" spc="10">
                <a:solidFill>
                  <a:srgbClr val="000000"/>
                </a:solidFill>
                <a:latin typeface="Arial" pitchFamily="2" panose="02020603050405020304"/>
              </a:rPr>
              <a:t>255 </a:t>
            </a:r>
          </a:p>
        </p:txBody>
      </p:sp>
      <p:sp>
        <p:nvSpPr>
          <p:cNvPr id="3" name=""/>
          <p:cNvSpPr/>
          <p:nvPr>
            <p:ph type="body" idx="10"/>
          </p:nvPr>
        </p:nvSpPr>
        <p:spPr>
          <a:xfrm>
            <a:off x="1066165" y="681990"/>
            <a:ext cx="5710555" cy="345440"/>
          </a:xfrm>
          <a:prstGeom prst="rect">
            <a:avLst/>
          </a:prstGeom>
          <a:noFill/>
          <a:ln w="0" cmpd="sng">
            <a:noFill/>
            <a:prstDash val="solid"/>
          </a:ln>
        </p:spPr>
        <p:txBody>
          <a:bodyPr vert="horz" lIns="0" tIns="201930" rIns="0" bIns="0" anchor="t"/>
          <a:lstStyle/>
          <a:p>
            <a:pPr marL="0" marR="0" indent="0" algn="ctr">
              <a:lnSpc>
                <a:spcPts val="1100"/>
              </a:lnSpc>
              <a:spcAft>
                <a:spcPts val="0"/>
              </a:spcAft>
            </a:pPr>
            <a:r>
              <a:rPr lang="es-ES" sz="950" spc="15">
                <a:solidFill>
                  <a:srgbClr val="000000"/>
                </a:solidFill>
                <a:latin typeface="Bookman Old Style" pitchFamily="1" panose="02020603050405020304"/>
              </a:rPr>
              <a:t>HISTORICO DEL PROFESORADO DE LA FACULTAD DE CIENCIAS (1968 1993 </a:t>
            </a:r>
          </a:p>
        </p:txBody>
      </p:sp>
      <p:graphicFrame>
        <p:nvGraphicFramePr>
          <p:cNvPr id="5" name=""/>
          <p:cNvGraphicFramePr>
            <a:graphicFrameLocks noGrp="1"/>
          </p:cNvGraphicFramePr>
          <p:nvPr/>
        </p:nvGraphicFramePr>
        <p:xfrm>
          <a:off x="1097280" y="1027430"/>
          <a:ext cx="5710555" cy="8703945"/>
        </p:xfrm>
        <a:graphic>
          <a:graphicData uri="http://schemas.openxmlformats.org/drawingml/2006/table">
            <a:tbl>
              <a:tblGrid>
                <a:gridCol w="280670"/>
                <a:gridCol w="1636395"/>
                <a:gridCol w="311150"/>
                <a:gridCol w="932815"/>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08280"/>
                <a:gridCol w="252730"/>
              </a:tblGrid>
              <a:tr h="125095">
                <a:tc>
                  <a:txBody>
                    <a:bodyPr vert="horz" anchor="t"/>
                    <a:lstStyle/>
                    <a:p>
                      <a:pPr marL="0" marR="0" indent="0" algn="r">
                        <a:lnSpc>
                          <a:spcPts val="700"/>
                        </a:lnSpc>
                        <a:spcBef>
                          <a:spcPts val="210"/>
                        </a:spcBef>
                        <a:spcAft>
                          <a:spcPts val="60"/>
                        </a:spcAft>
                      </a:pPr>
                      <a:r>
                        <a:rPr lang="es-ES" sz="700" spc="0">
                          <a:solidFill>
                            <a:srgbClr val="000000"/>
                          </a:solidFill>
                          <a:latin typeface="Bookman Old Style" pitchFamily="1" panose="02020603050405020304"/>
                        </a:rPr>
                        <a:t>CD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8740" marR="0" indent="0" algn="l">
                        <a:lnSpc>
                          <a:spcPts val="700"/>
                        </a:lnSpc>
                        <a:spcBef>
                          <a:spcPts val="210"/>
                        </a:spcBef>
                        <a:spcAft>
                          <a:spcPts val="60"/>
                        </a:spcAft>
                      </a:pPr>
                      <a:r>
                        <a:rPr lang="es-ES" sz="700" spc="0">
                          <a:solidFill>
                            <a:srgbClr val="000000"/>
                          </a:solidFill>
                          <a:latin typeface="Bookman Old Style"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700"/>
                        </a:lnSpc>
                        <a:spcBef>
                          <a:spcPts val="210"/>
                        </a:spcBef>
                        <a:spcAft>
                          <a:spcPts val="60"/>
                        </a:spcAft>
                      </a:pPr>
                      <a:r>
                        <a:rPr lang="es-ES" sz="700" spc="0">
                          <a:solidFill>
                            <a:srgbClr val="000000"/>
                          </a:solidFill>
                          <a:latin typeface="Bookman Old Style" pitchFamily="1" panose="02020603050405020304"/>
                        </a:rPr>
                        <a:t>PD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700"/>
                        </a:lnSpc>
                        <a:spcBef>
                          <a:spcPts val="210"/>
                        </a:spcBef>
                        <a:spcAft>
                          <a:spcPts val="60"/>
                        </a:spcAft>
                      </a:pPr>
                      <a:r>
                        <a:rPr lang="es-ES" sz="700" spc="-30">
                          <a:solidFill>
                            <a:srgbClr val="000000"/>
                          </a:solidFill>
                          <a:latin typeface="Bookman Old Style" pitchFamily="1" panose="02020603050405020304"/>
                        </a:rPr>
                        <a:t>68 69 70 71 72 73 74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75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76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77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78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21590" marR="0" indent="0" algn="l">
                        <a:lnSpc>
                          <a:spcPts val="700"/>
                        </a:lnSpc>
                        <a:spcBef>
                          <a:spcPts val="210"/>
                        </a:spcBef>
                        <a:spcAft>
                          <a:spcPts val="60"/>
                        </a:spcAft>
                      </a:pPr>
                      <a:r>
                        <a:rPr lang="es-ES" sz="700" spc="-200">
                          <a:solidFill>
                            <a:srgbClr val="000000"/>
                          </a:solidFill>
                          <a:latin typeface="Bookman Old Style" pitchFamily="1" panose="02020603050405020304"/>
                        </a:rPr>
                        <a:t>79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80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81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82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83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84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85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86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87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88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89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90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91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92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210"/>
                        </a:spcBef>
                        <a:spcAft>
                          <a:spcPts val="60"/>
                        </a:spcAft>
                      </a:pPr>
                      <a:r>
                        <a:rPr lang="es-ES" sz="700" spc="0">
                          <a:solidFill>
                            <a:srgbClr val="000000"/>
                          </a:solidFill>
                          <a:latin typeface="Bookman Old Style" pitchFamily="1" panose="02020603050405020304"/>
                        </a:rPr>
                        <a:t>93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12395">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MAS MAYORAL, M.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BERZAS NEVADO, J.J.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600"/>
                        </a:lnSpc>
                        <a:spcBef>
                          <a:spcPts val="165"/>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65"/>
                        </a:spcBef>
                        <a:spcAft>
                          <a:spcPts val="0"/>
                        </a:spcAft>
                      </a:pPr>
                      <a:r>
                        <a:rPr lang="es-ES" sz="700" spc="0">
                          <a:solidFill>
                            <a:srgbClr val="000000"/>
                          </a:solidFill>
                          <a:latin typeface="Bookman Old Style" pitchFamily="1" panose="02020603050405020304"/>
                        </a:rPr>
                        <a:t>GONZALEZ GARCIA, 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6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ROMAN CEBA,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FERNANDEZ GUTIERREZ,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55"/>
                        </a:spcBef>
                        <a:spcAft>
                          <a:spcPts val="0"/>
                        </a:spcAft>
                      </a:pPr>
                      <a:r>
                        <a:rPr lang="es-ES" sz="700" spc="0">
                          <a:solidFill>
                            <a:srgbClr val="000000"/>
                          </a:solidFill>
                          <a:latin typeface="Bookman Old Style" pitchFamily="1" panose="02020603050405020304"/>
                        </a:rPr>
                        <a:t>MUN</a:t>
                      </a:r>
                      <a:r>
                        <a:rPr lang="es-ES" sz="700" baseline="30000" spc="0">
                          <a:solidFill>
                            <a:srgbClr val="000000"/>
                          </a:solidFill>
                          <a:latin typeface="Bookman Old Style" pitchFamily="1" panose="02020603050405020304"/>
                        </a:rPr>
                        <a:t>˜</a:t>
                      </a:r>
                      <a:r>
                        <a:rPr lang="es-ES" sz="700" spc="0">
                          <a:solidFill>
                            <a:srgbClr val="000000"/>
                          </a:solidFill>
                          <a:latin typeface="Bookman Old Style" pitchFamily="1" panose="02020603050405020304"/>
                        </a:rPr>
                        <a:t>OZ GUERRA, 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FAJARDO CALDERA,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1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10"/>
                        </a:spcAft>
                      </a:pPr>
                      <a:r>
                        <a:rPr lang="es-ES" sz="700" spc="0">
                          <a:solidFill>
                            <a:srgbClr val="000000"/>
                          </a:solidFill>
                          <a:latin typeface="Bookman Old Style" pitchFamily="1" panose="02020603050405020304"/>
                        </a:rPr>
                        <a:t>ROMERO MOLINA,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1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CABEZAS CORCHERO,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PARRA ESCUDERO,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CEU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SUCH BERENGUER, V.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10"/>
                        </a:spcAft>
                      </a:pPr>
                      <a:r>
                        <a:rPr lang="es-ES" sz="700" spc="0">
                          <a:solidFill>
                            <a:srgbClr val="000000"/>
                          </a:solidFill>
                          <a:latin typeface="Bookman Old Style" pitchFamily="1" panose="02020603050405020304"/>
                        </a:rPr>
                        <a:t>DURAN SANCHEZ, N.J.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1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FAJARDO MORENO, J.L.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FERNANDEZ LOPEZ, 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FERNANDEZ RODRIGUEZ, J.M.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RUIZ FDEZ. DE LA LOPA, M.L.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10"/>
                        </a:spcAft>
                      </a:pPr>
                      <a:r>
                        <a:rPr lang="es-ES" sz="700" spc="0">
                          <a:solidFill>
                            <a:srgbClr val="000000"/>
                          </a:solidFill>
                          <a:latin typeface="Bookman Old Style" pitchFamily="1" panose="02020603050405020304"/>
                        </a:rPr>
                        <a:t>ZAMBRANO GONZALEZ,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1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VEGA FERNANDEZ, 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RAMALLO-ORTIZ CASADO,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REMON ALVAREZ-ARENAS, J.I.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SANCHEZ MISIEGO,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15"/>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15"/>
                        </a:spcAft>
                      </a:pPr>
                      <a:r>
                        <a:rPr lang="es-ES" sz="700" spc="0">
                          <a:solidFill>
                            <a:srgbClr val="000000"/>
                          </a:solidFill>
                          <a:latin typeface="Bookman Old Style" pitchFamily="1" panose="02020603050405020304"/>
                        </a:rPr>
                        <a:t>LISO RUBIO,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15"/>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GONZALEZ DE VELASCO, J.J.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MARTINEZ GALLEGO,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ARECES BRAVO,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tabLst>
                          <a:tab algn="r" pos="1051560"/>
                        </a:tabLst>
                      </a:pPr>
                      <a:r>
                        <a:rPr lang="es-ES" sz="700" spc="0">
                          <a:solidFill>
                            <a:srgbClr val="000000"/>
                          </a:solidFill>
                          <a:latin typeface="Bookman Old Style" pitchFamily="1" panose="02020603050405020304"/>
                        </a:rPr>
                        <a:t>  </a:t>
                      </a: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VAZQUEZ DE MIGUEL,L.M.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tabLst>
                          <a:tab algn="r" pos="1051560"/>
                        </a:tabLst>
                      </a:pPr>
                      <a:r>
                        <a:rPr lang="es-ES" sz="700" spc="0">
                          <a:solidFill>
                            <a:srgbClr val="000000"/>
                          </a:solidFill>
                          <a:latin typeface="Bookman Old Style" pitchFamily="1" panose="02020603050405020304"/>
                        </a:rPr>
                        <a:t>  </a:t>
                      </a: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SERRANO BLAZQUEZ, 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FUGAROLAS VILLAMARIN,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38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FERNANDEZ MANZANO,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GUTIERREZ RUBIO,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SANABRIA TIENZA,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1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700" spc="0">
                          <a:solidFill>
                            <a:srgbClr val="000000"/>
                          </a:solidFill>
                          <a:latin typeface="Bookman Old Style" pitchFamily="1" panose="02020603050405020304"/>
                        </a:rPr>
                        <a:t>NUN</a:t>
                      </a:r>
                      <a:r>
                        <a:rPr lang="es-ES" sz="700" baseline="30000" spc="0">
                          <a:solidFill>
                            <a:srgbClr val="000000"/>
                          </a:solidFill>
                          <a:latin typeface="Bookman Old Style" pitchFamily="1" panose="02020603050405020304"/>
                        </a:rPr>
                        <a:t>˜</a:t>
                      </a:r>
                      <a:r>
                        <a:rPr lang="es-ES" sz="700" spc="0">
                          <a:solidFill>
                            <a:srgbClr val="000000"/>
                          </a:solidFill>
                          <a:latin typeface="Bookman Old Style" pitchFamily="1" panose="02020603050405020304"/>
                        </a:rPr>
                        <a:t>EZ ALVAREZ, C.</a:t>
                      </a:r>
                      <a:r>
                        <a:rPr lang="es-ES" sz="5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1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GARCIA SOTO,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HORTA ZUBIAGA,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LOPEZ PIN</a:t>
                      </a:r>
                      <a:r>
                        <a:rPr lang="es-ES" sz="700" baseline="30000" spc="0">
                          <a:solidFill>
                            <a:srgbClr val="000000"/>
                          </a:solidFill>
                          <a:latin typeface="Bookman Old Style" pitchFamily="1" panose="02020603050405020304"/>
                        </a:rPr>
                        <a:t>˜</a:t>
                      </a:r>
                      <a:r>
                        <a:rPr lang="es-ES" sz="700" spc="0">
                          <a:solidFill>
                            <a:srgbClr val="000000"/>
                          </a:solidFill>
                          <a:latin typeface="Bookman Old Style" pitchFamily="1" panose="02020603050405020304"/>
                        </a:rPr>
                        <a:t>EIRO,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tabLst>
                          <a:tab algn="r" pos="1143000"/>
                        </a:tabLst>
                      </a:pPr>
                      <a:r>
                        <a:rPr lang="es-ES" sz="700" spc="0">
                          <a:solidFill>
                            <a:srgbClr val="000000"/>
                          </a:solidFill>
                          <a:latin typeface="Bookman Old Style" pitchFamily="1" panose="02020603050405020304"/>
                        </a:rPr>
                        <a:t>  </a:t>
                      </a: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GARCIA-MARGALLO GUILLEN,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10"/>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10"/>
                        </a:spcAft>
                      </a:pPr>
                      <a:r>
                        <a:rPr lang="es-ES" sz="700" spc="0">
                          <a:solidFill>
                            <a:srgbClr val="000000"/>
                          </a:solidFill>
                          <a:latin typeface="Bookman Old Style" pitchFamily="1" panose="02020603050405020304"/>
                        </a:rPr>
                        <a:t>GALAN HUERTOS,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1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DORADO CALASANZ,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FERNANDEZ MANZANO,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ALVAREZ LAZARO, J.M.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BENITEZ GARCIA, F.J.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tabLst>
                          <a:tab algn="r" pos="1143000"/>
                        </a:tabLst>
                      </a:pPr>
                      <a:r>
                        <a:rPr lang="es-ES" sz="700" spc="0">
                          <a:solidFill>
                            <a:srgbClr val="000000"/>
                          </a:solidFill>
                          <a:latin typeface="Bookman Old Style" pitchFamily="1" panose="02020603050405020304"/>
                        </a:rPr>
                        <a:t>  </a:t>
                      </a:r>
                      <a:r>
                        <a:rPr lang="es-ES" sz="700" spc="0">
                          <a:solidFill>
                            <a:srgbClr val="000000"/>
                          </a:solidFill>
                          <a:latin typeface="Bookman Old Style" pitchFamily="1"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CARDENAS VISEDA,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PERERA CENDAL,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ARREBOLA RAMIREZ,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RUIZ DE ALMODOVAR, 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600"/>
                        </a:lnSpc>
                        <a:spcBef>
                          <a:spcPts val="165"/>
                        </a:spcBef>
                        <a:spcAft>
                          <a:spcPts val="0"/>
                        </a:spcAft>
                      </a:pPr>
                      <a:r>
                        <a:rPr lang="es-ES" sz="700" spc="0">
                          <a:solidFill>
                            <a:srgbClr val="000000"/>
                          </a:solidFill>
                          <a:latin typeface="Bookman Old Style"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65"/>
                        </a:spcBef>
                        <a:spcAft>
                          <a:spcPts val="0"/>
                        </a:spcAft>
                      </a:pPr>
                      <a:r>
                        <a:rPr lang="es-ES" sz="700" spc="0">
                          <a:solidFill>
                            <a:srgbClr val="000000"/>
                          </a:solidFill>
                          <a:latin typeface="Bookman Old Style" pitchFamily="1" panose="02020603050405020304"/>
                        </a:rPr>
                        <a:t>MARTINEZ PEINADO,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6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15"/>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15"/>
                        </a:spcAft>
                      </a:pPr>
                      <a:r>
                        <a:rPr lang="es-ES" sz="700" spc="0">
                          <a:solidFill>
                            <a:srgbClr val="000000"/>
                          </a:solidFill>
                          <a:latin typeface="Bookman Old Style" pitchFamily="1" panose="02020603050405020304"/>
                        </a:rPr>
                        <a:t>GARCIA MARTIN, J.P.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ROMERO LAMO,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RUIZ MACIAS,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CEU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REDONDO MUN</a:t>
                      </a:r>
                      <a:r>
                        <a:rPr lang="es-ES" sz="700" baseline="30000" spc="0">
                          <a:solidFill>
                            <a:srgbClr val="000000"/>
                          </a:solidFill>
                          <a:latin typeface="Bookman Old Style" pitchFamily="1" panose="02020603050405020304"/>
                        </a:rPr>
                        <a:t>˜</a:t>
                      </a:r>
                      <a:r>
                        <a:rPr lang="es-ES" sz="700" spc="0">
                          <a:solidFill>
                            <a:srgbClr val="000000"/>
                          </a:solidFill>
                          <a:latin typeface="Bookman Old Style" pitchFamily="1" panose="02020603050405020304"/>
                        </a:rPr>
                        <a:t>OZ,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TEU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MORENO DIAZ DE LA RIVA, 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ALVAREZ MANZANERA,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BELTRAN NOVILLO, F.J.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GARCIA-MONCO CARRA, R.M.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SOTELO SANCHO, J.L.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MONTALVO DURAN,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1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10"/>
                        </a:spcAft>
                      </a:pPr>
                      <a:r>
                        <a:rPr lang="es-ES" sz="700" spc="0">
                          <a:solidFill>
                            <a:srgbClr val="000000"/>
                          </a:solidFill>
                          <a:latin typeface="Bookman Old Style" pitchFamily="1" panose="02020603050405020304"/>
                        </a:rPr>
                        <a:t>ALONSO ROMERO,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1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GARCIA DE LA TORRE,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SAIZ GARCIA,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FREIRE GOMEZ,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10"/>
                        </a:spcAft>
                      </a:pPr>
                      <a:r>
                        <a:rPr lang="es-ES" sz="700" spc="0">
                          <a:solidFill>
                            <a:srgbClr val="000000"/>
                          </a:solidFill>
                          <a:latin typeface="Bookman Old Style"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10"/>
                        </a:spcAft>
                      </a:pPr>
                      <a:r>
                        <a:rPr lang="es-ES" sz="700" spc="0">
                          <a:solidFill>
                            <a:srgbClr val="000000"/>
                          </a:solidFill>
                          <a:latin typeface="Bookman Old Style" pitchFamily="1" panose="02020603050405020304"/>
                        </a:rPr>
                        <a:t>OJALVO SANCHEZ, E.A.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1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SUERO LOPEZ, M.I.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CANCHO ALFONSO,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90"/>
                        </a:spcBef>
                        <a:spcAft>
                          <a:spcPts val="0"/>
                        </a:spcAft>
                      </a:pPr>
                      <a:r>
                        <a:rPr lang="es-ES" sz="700" spc="0">
                          <a:solidFill>
                            <a:srgbClr val="000000"/>
                          </a:solidFill>
                          <a:latin typeface="Bookman Old Style" pitchFamily="1" panose="02020603050405020304"/>
                        </a:rPr>
                        <a:t>GARCIA MORAN, J.L.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90"/>
                        </a:spcBef>
                        <a:spcAft>
                          <a:spcPts val="0"/>
                        </a:spcAft>
                      </a:pPr>
                      <a:r>
                        <a:rPr lang="es-ES" sz="700" spc="0">
                          <a:solidFill>
                            <a:srgbClr val="000000"/>
                          </a:solidFill>
                          <a:latin typeface="Bookman Old Style"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DORADO CALASANZ,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60"/>
                        </a:spcBef>
                        <a:spcAft>
                          <a:spcPts val="1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10"/>
                        </a:spcAft>
                      </a:pPr>
                      <a:r>
                        <a:rPr lang="es-ES" sz="700" spc="0">
                          <a:solidFill>
                            <a:srgbClr val="000000"/>
                          </a:solidFill>
                          <a:latin typeface="Bookman Old Style" pitchFamily="1" panose="02020603050405020304"/>
                        </a:rPr>
                        <a:t>BERNALTE GARCIA,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1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1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HIGES ROLANDO, F.J.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Bookman Old Style" pitchFamily="1" panose="02020603050405020304"/>
                        </a:rPr>
                        <a:t>CARRIZOSA ESQUIVEL, 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Bookman Old Style" pitchFamily="1" panose="02020603050405020304"/>
                        </a:rPr>
                        <a:t>AG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0"/>
                        </a:spcBef>
                        <a:spcAft>
                          <a:spcPts val="0"/>
                        </a:spcAft>
                      </a:pPr>
                      <a:r>
                        <a:rPr lang="es-ES" sz="700" spc="0">
                          <a:solidFill>
                            <a:srgbClr val="000000"/>
                          </a:solidFill>
                          <a:latin typeface="Bookman Old Style" pitchFamily="1" panose="02020603050405020304"/>
                        </a:rPr>
                        <a:t>JIMENEZ REQUEJO, J.L.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PALACIOS ALBARRAN, J.C.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600"/>
                        </a:lnSpc>
                        <a:spcBef>
                          <a:spcPts val="190"/>
                        </a:spcBef>
                        <a:spcAft>
                          <a:spcPts val="0"/>
                        </a:spcAft>
                      </a:pPr>
                      <a:r>
                        <a:rPr lang="es-ES" sz="700" spc="0">
                          <a:solidFill>
                            <a:srgbClr val="000000"/>
                          </a:solidFill>
                          <a:latin typeface="Bookman Old Style"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190"/>
                        </a:spcBef>
                        <a:spcAft>
                          <a:spcPts val="0"/>
                        </a:spcAft>
                      </a:pPr>
                      <a:r>
                        <a:rPr lang="es-ES" sz="700" spc="0">
                          <a:solidFill>
                            <a:srgbClr val="000000"/>
                          </a:solidFill>
                          <a:latin typeface="Bookman Old Style" pitchFamily="1" panose="02020603050405020304"/>
                        </a:rPr>
                        <a:t>LOPEZ MARTINEZ, M.C.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600"/>
                        </a:lnSpc>
                        <a:spcBef>
                          <a:spcPts val="190"/>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600"/>
                        </a:lnSpc>
                        <a:spcBef>
                          <a:spcPts val="190"/>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85"/>
                        </a:spcBef>
                        <a:spcAft>
                          <a:spcPts val="0"/>
                        </a:spcAft>
                      </a:pPr>
                      <a:r>
                        <a:rPr lang="es-ES" sz="700" spc="0">
                          <a:solidFill>
                            <a:srgbClr val="000000"/>
                          </a:solidFill>
                          <a:latin typeface="Bookman Old Style" pitchFamily="1" panose="02020603050405020304"/>
                        </a:rPr>
                        <a:t>COBOS BUENO,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85"/>
                        </a:spcBef>
                        <a:spcAft>
                          <a:spcPts val="0"/>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8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Bookman Old Style" pitchFamily="1" panose="02020603050405020304"/>
                        </a:rPr>
                        <a:t>TASIS PEREZ,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65"/>
                        </a:spcBef>
                        <a:spcAft>
                          <a:spcPts val="0"/>
                        </a:spcAft>
                      </a:pPr>
                      <a:r>
                        <a:rPr lang="es-ES" sz="700" spc="0">
                          <a:solidFill>
                            <a:srgbClr val="000000"/>
                          </a:solidFill>
                          <a:latin typeface="Bookman Old Style"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1590" marR="0" indent="0" algn="l">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65"/>
                        </a:spcBef>
                        <a:spcAft>
                          <a:spcPts val="0"/>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0" indent="0" algn="r">
                        <a:lnSpc>
                          <a:spcPts val="700"/>
                        </a:lnSpc>
                        <a:spcBef>
                          <a:spcPts val="190"/>
                        </a:spcBef>
                        <a:spcAft>
                          <a:spcPts val="35"/>
                        </a:spcAft>
                      </a:pPr>
                      <a:r>
                        <a:rPr lang="es-ES" sz="700" spc="0">
                          <a:solidFill>
                            <a:srgbClr val="000000"/>
                          </a:solidFill>
                          <a:latin typeface="Bookman Old Style"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8740" marR="0" indent="0" algn="l">
                        <a:lnSpc>
                          <a:spcPts val="700"/>
                        </a:lnSpc>
                        <a:spcBef>
                          <a:spcPts val="190"/>
                        </a:spcBef>
                        <a:spcAft>
                          <a:spcPts val="35"/>
                        </a:spcAft>
                      </a:pPr>
                      <a:r>
                        <a:rPr lang="es-ES" sz="700" spc="0">
                          <a:solidFill>
                            <a:srgbClr val="000000"/>
                          </a:solidFill>
                          <a:latin typeface="Bookman Old Style" pitchFamily="1" panose="02020603050405020304"/>
                        </a:rPr>
                        <a:t>RUS MARTINEZ,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190"/>
                        </a:spcBef>
                        <a:spcAft>
                          <a:spcPts val="35"/>
                        </a:spcAft>
                      </a:pPr>
                      <a:r>
                        <a:rPr lang="es-ES" sz="700" spc="0">
                          <a:solidFill>
                            <a:srgbClr val="000000"/>
                          </a:solidFill>
                          <a:latin typeface="Bookman Old Style"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190"/>
                        </a:spcBef>
                        <a:spcAft>
                          <a:spcPts val="3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21590" marR="0" indent="0" algn="l">
                        <a:lnSpc>
                          <a:spcPts val="700"/>
                        </a:lnSpc>
                        <a:spcBef>
                          <a:spcPts val="190"/>
                        </a:spcBef>
                        <a:spcAft>
                          <a:spcPts val="35"/>
                        </a:spcAft>
                      </a:pPr>
                      <a:r>
                        <a:rPr lang="es-ES" sz="700" spc="0">
                          <a:solidFill>
                            <a:srgbClr val="000000"/>
                          </a:solidFill>
                          <a:latin typeface="Bookman Old Style" pitchFamily="1" panose="02020603050405020304"/>
                        </a:rPr>
                        <a:t>**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r>
              <a:tr h="137160">
                <a:tc gridSpan="4">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gridSpan="15">
                  <a:txBody>
                    <a:bodyPr vert="horz" anchor="t"/>
                    <a:lstStyle/>
                    <a:p>
                      <a:pPr marL="21590" marR="0" indent="0" algn="l">
                        <a:lnSpc>
                          <a:spcPts val="1000"/>
                        </a:lnSpc>
                        <a:spcBef>
                          <a:spcPts val="0"/>
                        </a:spcBef>
                        <a:spcAft>
                          <a:spcPts val="50"/>
                        </a:spcAft>
                      </a:pPr>
                      <a:r>
                        <a:rPr lang="es-ES" sz="1050" i="1" spc="-150">
                          <a:solidFill>
                            <a:srgbClr val="000000"/>
                          </a:solidFill>
                          <a:latin typeface="Courier New" pitchFamily="3" panose="02020603050405020304"/>
                        </a:rPr>
                        <a:t>continúa en la página siguiente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6165" y="9731375"/>
            <a:ext cx="571055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66165" y="685800"/>
            <a:ext cx="5433060" cy="0"/>
          </a:xfrm>
          <a:prstGeom prst="line">
            <a:avLst/>
          </a:prstGeom>
          <a:ln w="6350" cmpd="sng">
            <a:solidFill>
              <a:srgbClr val="000000"/>
            </a:solidFill>
          </a:ln>
        </p:spPr>
      </p:cxnSp>
      <p:cxnSp>
        <p:nvCxnSpPr>
          <p:cNvPr id="8" name=""/>
          <p:cNvCxnSpPr/>
          <p:nvPr/>
        </p:nvCxnSpPr>
        <p:spPr>
          <a:xfrm>
            <a:off x="1066165" y="9735185"/>
            <a:ext cx="5433060" cy="0"/>
          </a:xfrm>
          <a:prstGeom prst="line">
            <a:avLst/>
          </a:prstGeom>
          <a:ln w="6350" cmpd="sng">
            <a:solidFill>
              <a:srgbClr val="000000"/>
            </a:solidFill>
          </a:ln>
        </p:spPr>
      </p:cxnSp>
    </p:spTree>
  </p:cSld>
  <p:clrMapOvr>
    <a:masterClrMapping/>
  </p:clrMapOvr>
</p:sld>
</file>

<file path=ppt/slides/slide2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9"/>
          <a:stretch>
            <a:fillRect/>
          </a:stretch>
        </p:blipFill>
        <p:spPr>
          <a:xfrm>
            <a:off x="1835150" y="978535"/>
            <a:ext cx="4242435" cy="149225"/>
          </a:xfrm>
          <a:prstGeom prst="rect">
            <a:avLst/>
          </a:prstGeom>
        </p:spPr>
      </p:pic>
      <p:pic>
        <p:nvPicPr>
          <p:cNvPr id="6" name=""/>
          <p:cNvPicPr/>
          <p:nvPr/>
        </p:nvPicPr>
        <p:blipFill>
          <a:blip r:embed="prId10"/>
          <a:stretch>
            <a:fillRect/>
          </a:stretch>
        </p:blipFill>
        <p:spPr>
          <a:xfrm>
            <a:off x="1414145" y="1657985"/>
            <a:ext cx="4761230" cy="5047615"/>
          </a:xfrm>
          <a:prstGeom prst="rect">
            <a:avLst/>
          </a:prstGeom>
        </p:spPr>
      </p:pic>
      <p:sp>
        <p:nvSpPr>
          <p:cNvPr id="2" name=""/>
          <p:cNvSpPr/>
          <p:nvPr>
            <p:ph type="body" idx="10"/>
          </p:nvPr>
        </p:nvSpPr>
        <p:spPr>
          <a:xfrm>
            <a:off x="1054735" y="482600"/>
            <a:ext cx="5486400" cy="495935"/>
          </a:xfrm>
          <a:prstGeom prst="rect">
            <a:avLst/>
          </a:prstGeom>
          <a:noFill/>
          <a:ln w="0" cmpd="sng">
            <a:noFill/>
            <a:prstDash val="solid"/>
          </a:ln>
        </p:spPr>
        <p:txBody>
          <a:bodyPr vert="horz" lIns="0" tIns="5715" rIns="0" bIns="0" anchor="t"/>
          <a:lstStyle/>
          <a:p>
            <a:pPr marL="45720" marR="0" indent="0" algn="l">
              <a:lnSpc>
                <a:spcPts val="1400"/>
              </a:lnSpc>
              <a:spcAft>
                <a:spcPts val="2455"/>
              </a:spcAft>
            </a:pPr>
            <a:r>
              <a:rPr lang="es-ES" sz="1200" spc="0">
                <a:solidFill>
                  <a:srgbClr val="000000"/>
                </a:solidFill>
                <a:latin typeface="Times New Roman" pitchFamily="1" panose="02020603050405020304"/>
              </a:rPr>
              <a:t>4 </a:t>
            </a:r>
          </a:p>
        </p:txBody>
      </p:sp>
      <p:sp>
        <p:nvSpPr>
          <p:cNvPr id="7" name=""/>
          <p:cNvSpPr/>
          <p:nvPr>
            <p:ph type="body" idx="10"/>
          </p:nvPr>
        </p:nvSpPr>
        <p:spPr>
          <a:xfrm>
            <a:off x="1054735" y="6997700"/>
            <a:ext cx="5486400" cy="2733675"/>
          </a:xfrm>
          <a:prstGeom prst="rect">
            <a:avLst/>
          </a:prstGeom>
          <a:noFill/>
          <a:ln w="0" cmpd="sng">
            <a:noFill/>
            <a:prstDash val="solid"/>
          </a:ln>
        </p:spPr>
        <p:txBody>
          <a:bodyPr vert="horz" lIns="0" tIns="0" rIns="0" bIns="0" anchor="t"/>
          <a:lstStyle/>
          <a:p>
            <a:pPr marL="45720" marR="0" indent="0" algn="ctr">
              <a:lnSpc>
                <a:spcPts val="1200"/>
              </a:lnSpc>
              <a:spcAft>
                <a:spcPts val="0"/>
              </a:spcAft>
            </a:pPr>
            <a:r>
              <a:rPr lang="es-ES" sz="1000" spc="30">
                <a:solidFill>
                  <a:srgbClr val="000000"/>
                </a:solidFill>
                <a:latin typeface="Times New Roman" pitchFamily="1" panose="02020603050405020304"/>
              </a:rPr>
              <a:t>Decreto fundacional de la </a:t>
            </a:r>
            <a:r>
              <a:rPr lang="es-ES" sz="900" b="1" spc="30">
                <a:solidFill>
                  <a:srgbClr val="000000"/>
                </a:solidFill>
                <a:latin typeface="Bookman Old Style" pitchFamily="1" panose="02020603050405020304"/>
              </a:rPr>
              <a:t>Facultad de Ciencias</a:t>
            </a:r>
            <a:r>
              <a:rPr lang="es-ES" sz="1000" spc="30">
                <a:solidFill>
                  <a:srgbClr val="000000"/>
                </a:solidFill>
                <a:latin typeface="Times New Roman" pitchFamily="1" panose="02020603050405020304"/>
              </a:rPr>
              <a:t>. </a:t>
            </a:r>
          </a:p>
          <a:p>
            <a:pPr marL="45720" marR="45720" indent="0" algn="just">
              <a:lnSpc>
                <a:spcPts val="2200"/>
              </a:lnSpc>
              <a:spcBef>
                <a:spcPts val="3025"/>
              </a:spcBef>
              <a:spcAft>
                <a:spcPts val="0"/>
              </a:spcAft>
            </a:pPr>
            <a:r>
              <a:rPr lang="es-ES" sz="1200" spc="-120">
                <a:solidFill>
                  <a:srgbClr val="000000"/>
                </a:solidFill>
                <a:latin typeface="Times New Roman" pitchFamily="1" panose="02020603050405020304"/>
              </a:rPr>
              <a:t>Al ser aprobado, por Resolución de la Dirección General de Universidades (abril de 1977), el Reglamento de Régimen Interno, cesóla Comisión Gestora y se procedióa la elección del primer Rector de la </a:t>
            </a:r>
            <a:r>
              <a:rPr lang="es-ES" sz="1200" b="1" spc="-120">
                <a:solidFill>
                  <a:srgbClr val="000000"/>
                </a:solidFill>
                <a:latin typeface="Times New Roman" pitchFamily="1" panose="02020603050405020304"/>
              </a:rPr>
              <a:t>Universidad de Extremadura </a:t>
            </a:r>
            <a:r>
              <a:rPr lang="es-ES" sz="1200" spc="-120">
                <a:solidFill>
                  <a:srgbClr val="000000"/>
                </a:solidFill>
                <a:latin typeface="Times New Roman" pitchFamily="1" panose="02020603050405020304"/>
              </a:rPr>
              <a:t>—Prof. Dr. Andrés Chordi Corvo— que fuénombrado por Decreto 2046/77 de 22 de septiembre. </a:t>
            </a:r>
          </a:p>
          <a:p>
            <a:pPr marL="45720" marR="45720" indent="0" algn="just">
              <a:lnSpc>
                <a:spcPts val="1400"/>
              </a:lnSpc>
              <a:spcBef>
                <a:spcPts val="495"/>
              </a:spcBef>
              <a:spcAft>
                <a:spcPts val="0"/>
              </a:spcAft>
            </a:pPr>
            <a:r>
              <a:rPr lang="es-ES" sz="1200" spc="20">
                <a:solidFill>
                  <a:srgbClr val="000000"/>
                </a:solidFill>
                <a:latin typeface="Times New Roman" pitchFamily="1" panose="02020603050405020304"/>
              </a:rPr>
              <a:t>En 1977 se autorizóa la </a:t>
            </a:r>
            <a:r>
              <a:rPr lang="es-ES" sz="1200" b="1" spc="20">
                <a:solidFill>
                  <a:srgbClr val="000000"/>
                </a:solidFill>
                <a:latin typeface="Times New Roman" pitchFamily="1" panose="02020603050405020304"/>
              </a:rPr>
              <a:t>Facultad de Ciencias </a:t>
            </a:r>
            <a:r>
              <a:rPr lang="es-ES" sz="1200" spc="20">
                <a:solidFill>
                  <a:srgbClr val="000000"/>
                </a:solidFill>
                <a:latin typeface="Times New Roman" pitchFamily="1" panose="02020603050405020304"/>
              </a:rPr>
              <a:t>a impartir los primeros ciclos de las Secciones de </a:t>
            </a:r>
            <a:r>
              <a:rPr lang="es-ES" sz="1200" b="1" spc="20">
                <a:solidFill>
                  <a:srgbClr val="000000"/>
                </a:solidFill>
                <a:latin typeface="Times New Roman" pitchFamily="1" panose="02020603050405020304"/>
              </a:rPr>
              <a:t>Biológicas, Físicas y Matemáticas</a:t>
            </a:r>
            <a:r>
              <a:rPr lang="es-ES" sz="1200" spc="20">
                <a:solidFill>
                  <a:srgbClr val="000000"/>
                </a:solidFill>
                <a:latin typeface="Times New Roman" pitchFamily="1" panose="02020603050405020304"/>
              </a:rPr>
              <a:t>. En el curso 1980/81 se comenzaron a impartir los estudios correspondientes al segundo ciclo de las citadas Secciones. </a:t>
            </a:r>
          </a:p>
          <a:p>
            <a:pPr marL="45720" marR="45720" indent="0" algn="just">
              <a:lnSpc>
                <a:spcPts val="1500"/>
              </a:lnSpc>
              <a:spcBef>
                <a:spcPts val="455"/>
              </a:spcBef>
              <a:spcAft>
                <a:spcPts val="1160"/>
              </a:spcAft>
            </a:pPr>
            <a:r>
              <a:rPr lang="es-ES" sz="1200" spc="0">
                <a:solidFill>
                  <a:srgbClr val="000000"/>
                </a:solidFill>
                <a:latin typeface="Times New Roman" pitchFamily="1" panose="02020603050405020304"/>
              </a:rPr>
              <a:t>Una vez aprobada y publicada la Ley Orgánica de Reforma Universitaria 11/1983, de 25 de agosto, más conocida como Ley de Reforma Universitaria, vigente hasta el </a:t>
            </a:r>
          </a:p>
        </p:txBody>
      </p:sp>
      <p:sp>
        <p:nvSpPr>
          <p:cNvPr id="8" name=""/>
          <p:cNvSpPr/>
          <p:nvPr>
            <p:ph type="body" idx="10"/>
          </p:nvPr>
        </p:nvSpPr>
        <p:spPr>
          <a:xfrm>
            <a:off x="1054735" y="9731375"/>
            <a:ext cx="5486400" cy="238125"/>
          </a:xfrm>
          <a:prstGeom prst="rect">
            <a:avLst/>
          </a:prstGeom>
          <a:noFill/>
          <a:ln w="0" cmpd="sng">
            <a:noFill/>
            <a:prstDash val="solid"/>
          </a:ln>
        </p:spPr>
        <p:txBody>
          <a:bodyPr vert="horz" lIns="0" tIns="52705" rIns="0" bIns="0" anchor="t"/>
          <a:lstStyle/>
          <a:p>
            <a:pPr marL="45720" marR="0" indent="0" algn="l">
              <a:lnSpc>
                <a:spcPts val="1400"/>
              </a:lnSpc>
              <a:spcAft>
                <a:spcPts val="65"/>
              </a:spcAft>
            </a:pPr>
            <a:r>
              <a:rPr lang="es-ES" sz="1200" b="1" spc="65">
                <a:solidFill>
                  <a:srgbClr val="000000"/>
                </a:solidFill>
                <a:latin typeface="Times New Roman" pitchFamily="1" panose="02020603050405020304"/>
              </a:rPr>
              <a:t>50 Aniversario 1968–2019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8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165" y="495300"/>
            <a:ext cx="5710555" cy="186690"/>
          </a:xfrm>
          <a:prstGeom prst="rect">
            <a:avLst/>
          </a:prstGeom>
          <a:noFill/>
          <a:ln w="0" cmpd="sng">
            <a:noFill/>
            <a:prstDash val="solid"/>
          </a:ln>
        </p:spPr>
        <p:txBody>
          <a:bodyPr vert="horz" lIns="0" tIns="0" rIns="0" bIns="0" anchor="t"/>
          <a:lstStyle/>
          <a:p>
            <a:pPr marL="0" marR="0" indent="0" algn="l">
              <a:lnSpc>
                <a:spcPts val="1300"/>
              </a:lnSpc>
              <a:spcAft>
                <a:spcPts val="135"/>
              </a:spcAft>
              <a:tabLst>
                <a:tab algn="l" pos="2788920"/>
              </a:tabLst>
            </a:pPr>
            <a:r>
              <a:rPr lang="es-ES" sz="1050" spc="80">
                <a:solidFill>
                  <a:srgbClr val="000000"/>
                </a:solidFill>
                <a:latin typeface="Arial" pitchFamily="2" panose="02020603050405020304"/>
              </a:rPr>
              <a:t>256 </a:t>
            </a:r>
            <a:r>
              <a:rPr lang="es-ES" sz="950" b="1" spc="80">
                <a:solidFill>
                  <a:srgbClr val="000000"/>
                </a:solidFill>
                <a:latin typeface="Bookman Old Style" pitchFamily="1" panose="02020603050405020304"/>
              </a:rPr>
              <a:t>7.2. Cuadro histórico de Profesores </a:t>
            </a:r>
          </a:p>
        </p:txBody>
      </p:sp>
      <p:sp>
        <p:nvSpPr>
          <p:cNvPr id="3" name=""/>
          <p:cNvSpPr/>
          <p:nvPr>
            <p:ph type="body" idx="10"/>
          </p:nvPr>
        </p:nvSpPr>
        <p:spPr>
          <a:xfrm>
            <a:off x="1066165" y="681990"/>
            <a:ext cx="5710555" cy="345440"/>
          </a:xfrm>
          <a:prstGeom prst="rect">
            <a:avLst/>
          </a:prstGeom>
          <a:noFill/>
          <a:ln w="0" cmpd="sng">
            <a:noFill/>
            <a:prstDash val="solid"/>
          </a:ln>
        </p:spPr>
        <p:txBody>
          <a:bodyPr vert="horz" lIns="0" tIns="201930" rIns="0" bIns="0" anchor="t"/>
          <a:lstStyle/>
          <a:p>
            <a:pPr marL="0" marR="0" indent="0" algn="ctr">
              <a:lnSpc>
                <a:spcPts val="1100"/>
              </a:lnSpc>
              <a:spcAft>
                <a:spcPts val="0"/>
              </a:spcAft>
            </a:pPr>
            <a:r>
              <a:rPr lang="es-ES" sz="950" spc="15">
                <a:solidFill>
                  <a:srgbClr val="000000"/>
                </a:solidFill>
                <a:latin typeface="Bookman Old Style" pitchFamily="1" panose="02020603050405020304"/>
              </a:rPr>
              <a:t>HISTORICO DEL PROFESORADO DE LA FACULTAD DE CIENCIAS (1968 1993 </a:t>
            </a:r>
          </a:p>
        </p:txBody>
      </p:sp>
      <p:graphicFrame>
        <p:nvGraphicFramePr>
          <p:cNvPr id="5" name=""/>
          <p:cNvGraphicFramePr>
            <a:graphicFrameLocks noGrp="1"/>
          </p:cNvGraphicFramePr>
          <p:nvPr/>
        </p:nvGraphicFramePr>
        <p:xfrm>
          <a:off x="1097280" y="1027430"/>
          <a:ext cx="5710555" cy="8703945"/>
        </p:xfrm>
        <a:graphic>
          <a:graphicData uri="http://schemas.openxmlformats.org/drawingml/2006/table">
            <a:tbl>
              <a:tblGrid>
                <a:gridCol w="280670"/>
                <a:gridCol w="1636395"/>
                <a:gridCol w="311150"/>
                <a:gridCol w="3419475"/>
              </a:tblGrid>
              <a:tr h="125095">
                <a:tc>
                  <a:txBody>
                    <a:bodyPr vert="horz" anchor="t"/>
                    <a:lstStyle/>
                    <a:p>
                      <a:pPr marL="0" marR="0" indent="0" algn="r">
                        <a:lnSpc>
                          <a:spcPts val="700"/>
                        </a:lnSpc>
                        <a:spcBef>
                          <a:spcPts val="195"/>
                        </a:spcBef>
                        <a:spcAft>
                          <a:spcPts val="65"/>
                        </a:spcAft>
                      </a:pPr>
                      <a:r>
                        <a:rPr lang="es-ES" sz="700" spc="0">
                          <a:solidFill>
                            <a:srgbClr val="000000"/>
                          </a:solidFill>
                          <a:latin typeface="Times New Roman" pitchFamily="1" panose="02020603050405020304"/>
                        </a:rPr>
                        <a:t>CD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8740" marR="0" indent="0" algn="l">
                        <a:lnSpc>
                          <a:spcPts val="700"/>
                        </a:lnSpc>
                        <a:spcBef>
                          <a:spcPts val="195"/>
                        </a:spcBef>
                        <a:spcAft>
                          <a:spcPts val="65"/>
                        </a:spcAft>
                      </a:pPr>
                      <a:r>
                        <a:rPr lang="es-ES" sz="7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700"/>
                        </a:lnSpc>
                        <a:spcBef>
                          <a:spcPts val="195"/>
                        </a:spcBef>
                        <a:spcAft>
                          <a:spcPts val="65"/>
                        </a:spcAft>
                      </a:pPr>
                      <a:r>
                        <a:rPr lang="es-ES" sz="700" spc="0">
                          <a:solidFill>
                            <a:srgbClr val="000000"/>
                          </a:solidFill>
                          <a:latin typeface="Times New Roman" pitchFamily="1" panose="02020603050405020304"/>
                        </a:rPr>
                        <a:t>PD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46050" indent="0" algn="r">
                        <a:lnSpc>
                          <a:spcPts val="700"/>
                        </a:lnSpc>
                        <a:spcBef>
                          <a:spcPts val="195"/>
                        </a:spcBef>
                        <a:spcAft>
                          <a:spcPts val="65"/>
                        </a:spcAft>
                      </a:pPr>
                      <a:r>
                        <a:rPr lang="es-ES" sz="700" spc="0">
                          <a:solidFill>
                            <a:srgbClr val="000000"/>
                          </a:solidFill>
                          <a:latin typeface="Times New Roman" pitchFamily="1" panose="02020603050405020304"/>
                        </a:rPr>
                        <a:t>68 69 70 71 72 73 74 75 76 77 78 79 80 81 82 83 84 85 86 87 88 89 90 91 92 93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ROMAN GALAN, 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1282065" marR="0" indent="0" algn="l">
                        <a:lnSpc>
                          <a:spcPts val="700"/>
                        </a:lnSpc>
                        <a:spcBef>
                          <a:spcPts val="170"/>
                        </a:spcBef>
                        <a:spcAft>
                          <a:spcPts val="0"/>
                        </a:spcAft>
                      </a:pPr>
                      <a:r>
                        <a:rPr lang="es-ES" sz="700" spc="0">
                          <a:solidFill>
                            <a:srgbClr val="000000"/>
                          </a:solidFill>
                          <a:latin typeface="Times New Roman" pitchFamily="1" panose="02020603050405020304"/>
                        </a:rPr>
                        <a:t>** **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MARTINEZ DE LA CUESTA,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282065" marR="0" indent="0" algn="l">
                        <a:lnSpc>
                          <a:spcPts val="700"/>
                        </a:lnSpc>
                        <a:spcBef>
                          <a:spcPts val="175"/>
                        </a:spcBef>
                        <a:spcAft>
                          <a:spcPts val="0"/>
                        </a:spcAft>
                      </a:pPr>
                      <a:r>
                        <a:rPr lang="es-ES" sz="700" spc="0">
                          <a:solidFill>
                            <a:srgbClr val="000000"/>
                          </a:solidFill>
                          <a:latin typeface="Times New Roman" pitchFamily="1" panose="02020603050405020304"/>
                        </a:rPr>
                        <a:t>**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AVALOS GONZALEZ,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ESPINOSA MANSILLA,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tabLst>
                          <a:tab algn="l" pos="132588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MUN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OZ DE LA PEN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A,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5"/>
                        </a:spcBef>
                        <a:spcAft>
                          <a:spcPts val="0"/>
                        </a:spcAft>
                        <a:tabLst>
                          <a:tab algn="l" pos="132588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GUIBERTEAU CABANILLAS,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tabLst>
                          <a:tab algn="l" pos="132588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TARAZONA LAFARGA,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282065" marR="0" indent="0" algn="l">
                        <a:lnSpc>
                          <a:spcPts val="700"/>
                        </a:lnSpc>
                        <a:spcBef>
                          <a:spcPts val="0"/>
                        </a:spcBef>
                        <a:spcAft>
                          <a:spcPts val="0"/>
                        </a:spcAft>
                      </a:pPr>
                      <a:r>
                        <a:rPr lang="es-ES" sz="700" spc="0">
                          <a:solidFill>
                            <a:srgbClr val="000000"/>
                          </a:solidFill>
                          <a:latin typeface="Times New Roman" pitchFamily="1" panose="02020603050405020304"/>
                        </a:rPr>
                        <a:t>**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GOMEZ GUILLEN,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282065" marR="0" indent="0" algn="l">
                        <a:lnSpc>
                          <a:spcPts val="700"/>
                        </a:lnSpc>
                        <a:spcBef>
                          <a:spcPts val="0"/>
                        </a:spcBef>
                        <a:spcAft>
                          <a:spcPts val="0"/>
                        </a:spcAft>
                      </a:pPr>
                      <a:r>
                        <a:rPr lang="es-ES" sz="700" spc="0">
                          <a:solidFill>
                            <a:srgbClr val="000000"/>
                          </a:solidFill>
                          <a:latin typeface="Times New Roman" pitchFamily="1" panose="02020603050405020304"/>
                        </a:rPr>
                        <a:t>**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6205">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MORALES ALCALA, J.J.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5"/>
                        </a:spcBef>
                        <a:spcAft>
                          <a:spcPts val="0"/>
                        </a:spcAft>
                      </a:pPr>
                      <a:r>
                        <a:rPr lang="es-ES" sz="700" spc="0">
                          <a:solidFill>
                            <a:srgbClr val="000000"/>
                          </a:solidFill>
                          <a:latin typeface="Times New Roman" pitchFamily="1" panose="02020603050405020304"/>
                        </a:rPr>
                        <a:t>** **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PEREZ FLORINDO, 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PEREZ DIAZ, B.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282065" marR="0" indent="0" algn="l">
                        <a:lnSpc>
                          <a:spcPts val="700"/>
                        </a:lnSpc>
                        <a:spcBef>
                          <a:spcPts val="0"/>
                        </a:spcBef>
                        <a:spcAft>
                          <a:spcPts val="0"/>
                        </a:spcAft>
                      </a:pPr>
                      <a:r>
                        <a:rPr lang="es-ES" sz="700" spc="0">
                          <a:solidFill>
                            <a:srgbClr val="000000"/>
                          </a:solidFill>
                          <a:latin typeface="Times New Roman" pitchFamily="1" panose="02020603050405020304"/>
                        </a:rPr>
                        <a:t>**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VIERA BENITEZ, M.C.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282065" marR="0" indent="0" algn="l">
                        <a:lnSpc>
                          <a:spcPts val="700"/>
                        </a:lnSpc>
                        <a:spcBef>
                          <a:spcPts val="0"/>
                        </a:spcBef>
                        <a:spcAft>
                          <a:spcPts val="15"/>
                        </a:spcAft>
                      </a:pPr>
                      <a:r>
                        <a:rPr lang="es-ES" sz="700" spc="0">
                          <a:solidFill>
                            <a:srgbClr val="000000"/>
                          </a:solidFill>
                          <a:latin typeface="Times New Roman" pitchFamily="1" panose="02020603050405020304"/>
                        </a:rPr>
                        <a:t>**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RON ALVAREZ,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282065" marR="0" indent="0" algn="l">
                        <a:lnSpc>
                          <a:spcPts val="700"/>
                        </a:lnSpc>
                        <a:spcBef>
                          <a:spcPts val="0"/>
                        </a:spcBef>
                        <a:spcAft>
                          <a:spcPts val="0"/>
                        </a:spcAft>
                      </a:pPr>
                      <a:r>
                        <a:rPr lang="es-ES" sz="700" spc="0">
                          <a:solidFill>
                            <a:srgbClr val="000000"/>
                          </a:solidFill>
                          <a:latin typeface="Times New Roman" pitchFamily="1" panose="02020603050405020304"/>
                        </a:rPr>
                        <a:t>**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MATEOS REX,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282065" marR="0" indent="0" algn="l">
                        <a:lnSpc>
                          <a:spcPts val="700"/>
                        </a:lnSpc>
                        <a:spcBef>
                          <a:spcPts val="0"/>
                        </a:spcBef>
                        <a:spcAft>
                          <a:spcPts val="0"/>
                        </a:spcAft>
                      </a:pPr>
                      <a:r>
                        <a:rPr lang="es-ES" sz="700" spc="0">
                          <a:solidFill>
                            <a:srgbClr val="000000"/>
                          </a:solidFill>
                          <a:latin typeface="Times New Roman" pitchFamily="1" panose="02020603050405020304"/>
                        </a:rPr>
                        <a:t>**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MATA GARCIA,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282065" marR="0" indent="0" algn="l">
                        <a:lnSpc>
                          <a:spcPts val="700"/>
                        </a:lnSpc>
                        <a:spcBef>
                          <a:spcPts val="175"/>
                        </a:spcBef>
                        <a:spcAft>
                          <a:spcPts val="0"/>
                        </a:spcAft>
                      </a:pPr>
                      <a:r>
                        <a:rPr lang="es-ES" sz="700" spc="0">
                          <a:solidFill>
                            <a:srgbClr val="000000"/>
                          </a:solidFill>
                          <a:latin typeface="Times New Roman" pitchFamily="1" panose="02020603050405020304"/>
                        </a:rPr>
                        <a:t>**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ROMERO MARZAL,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TEU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453515" marR="0" indent="0" algn="l">
                        <a:lnSpc>
                          <a:spcPts val="700"/>
                        </a:lnSpc>
                        <a:spcBef>
                          <a:spcPts val="0"/>
                        </a:spcBef>
                        <a:spcAft>
                          <a:spcPts val="0"/>
                        </a:spcAft>
                      </a:pPr>
                      <a:r>
                        <a:rPr lang="es-ES" sz="700" spc="0">
                          <a:solidFill>
                            <a:srgbClr val="000000"/>
                          </a:solidFill>
                          <a:latin typeface="Times New Roman" pitchFamily="1" panose="02020603050405020304"/>
                        </a:rPr>
                        <a:t>**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FARO RIVAS, 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LOPEZ BAREA,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453515" marR="0" indent="0" algn="l">
                        <a:lnSpc>
                          <a:spcPts val="700"/>
                        </a:lnSpc>
                        <a:spcBef>
                          <a:spcPts val="175"/>
                        </a:spcBef>
                        <a:spcAft>
                          <a:spcPts val="0"/>
                        </a:spcAft>
                      </a:pPr>
                      <a:r>
                        <a:rPr lang="es-ES" sz="700" spc="0">
                          <a:solidFill>
                            <a:srgbClr val="000000"/>
                          </a:solidFill>
                          <a:latin typeface="Times New Roman" pitchFamily="1" panose="02020603050405020304"/>
                        </a:rPr>
                        <a:t>**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JEREZ RODRIGUEZ, B.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453515" marR="0" indent="0" algn="l">
                        <a:lnSpc>
                          <a:spcPts val="700"/>
                        </a:lnSpc>
                        <a:spcBef>
                          <a:spcPts val="0"/>
                        </a:spcBef>
                        <a:spcAft>
                          <a:spcPts val="0"/>
                        </a:spcAft>
                      </a:pPr>
                      <a:r>
                        <a:rPr lang="es-ES" sz="700" spc="0">
                          <a:solidFill>
                            <a:srgbClr val="000000"/>
                          </a:solidFill>
                          <a:latin typeface="Times New Roman" pitchFamily="1" panose="02020603050405020304"/>
                        </a:rPr>
                        <a:t>**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COBOS DIAZ,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453515" marR="0" indent="0" algn="l">
                        <a:lnSpc>
                          <a:spcPts val="700"/>
                        </a:lnSpc>
                        <a:spcBef>
                          <a:spcPts val="170"/>
                        </a:spcBef>
                        <a:spcAft>
                          <a:spcPts val="0"/>
                        </a:spcAft>
                      </a:pPr>
                      <a:r>
                        <a:rPr lang="es-ES" sz="700" spc="0">
                          <a:solidFill>
                            <a:srgbClr val="000000"/>
                          </a:solidFill>
                          <a:latin typeface="Times New Roman" pitchFamily="1" panose="02020603050405020304"/>
                        </a:rPr>
                        <a:t>**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GALINDO FRANCISCO,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453515" marR="0" indent="0" algn="l">
                        <a:lnSpc>
                          <a:spcPts val="700"/>
                        </a:lnSpc>
                        <a:spcBef>
                          <a:spcPts val="0"/>
                        </a:spcBef>
                        <a:spcAft>
                          <a:spcPts val="0"/>
                        </a:spcAft>
                      </a:pPr>
                      <a:r>
                        <a:rPr lang="es-ES" sz="700" spc="0">
                          <a:solidFill>
                            <a:srgbClr val="000000"/>
                          </a:solidFill>
                          <a:latin typeface="Times New Roman" pitchFamily="1" panose="02020603050405020304"/>
                        </a:rPr>
                        <a:t>**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RODRIGUEZ GALLARDO,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FARO RIVAS, 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BENITEZ RODRIGUEZ,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GARCIA NOGALES,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GUIXA MARTINEZ,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453515" marR="0" indent="0" algn="l">
                        <a:lnSpc>
                          <a:spcPts val="700"/>
                        </a:lnSpc>
                        <a:spcBef>
                          <a:spcPts val="0"/>
                        </a:spcBef>
                        <a:spcAft>
                          <a:spcPts val="0"/>
                        </a:spcAft>
                      </a:pPr>
                      <a:r>
                        <a:rPr lang="es-ES" sz="700" spc="0">
                          <a:solidFill>
                            <a:srgbClr val="000000"/>
                          </a:solidFill>
                          <a:latin typeface="Times New Roman" pitchFamily="1" panose="02020603050405020304"/>
                        </a:rPr>
                        <a:t>**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SOLIER GARCIA, J.D.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GALEANO DIAZ, 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tabLst>
                          <a:tab algn="l" pos="141732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TIRADO GARCIA, M.M.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CASTAN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O CASASECA,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GUIBERTEAU CABANILLAS,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DIAZ BEJARANO,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15"/>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GARCIA BARROS, F.J.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tabLst>
                          <a:tab algn="l" pos="685800"/>
                          <a:tab algn="l" pos="822960"/>
                          <a:tab algn="l" pos="914400"/>
                          <a:tab algn="l" pos="1051560"/>
                          <a:tab algn="l" pos="141732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PERAZA HERNANDEZ, J.F.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453515" marR="0" indent="0" algn="l">
                        <a:lnSpc>
                          <a:spcPts val="700"/>
                        </a:lnSpc>
                        <a:spcBef>
                          <a:spcPts val="0"/>
                        </a:spcBef>
                        <a:spcAft>
                          <a:spcPts val="0"/>
                        </a:spcAft>
                      </a:pPr>
                      <a:r>
                        <a:rPr lang="es-ES" sz="700" spc="0">
                          <a:solidFill>
                            <a:srgbClr val="000000"/>
                          </a:solidFill>
                          <a:latin typeface="Times New Roman" pitchFamily="1" panose="02020603050405020304"/>
                        </a:rPr>
                        <a:t>**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PINTO CORRALIZA, M.C.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HENAO DAVILA,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5"/>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LOPEZ BAREA,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453515" marR="0" indent="0" algn="l">
                        <a:lnSpc>
                          <a:spcPts val="700"/>
                        </a:lnSpc>
                        <a:spcBef>
                          <a:spcPts val="0"/>
                        </a:spcBef>
                        <a:spcAft>
                          <a:spcPts val="0"/>
                        </a:spcAft>
                      </a:pPr>
                      <a:r>
                        <a:rPr lang="es-ES" sz="700" spc="0">
                          <a:solidFill>
                            <a:srgbClr val="000000"/>
                          </a:solidFill>
                          <a:latin typeface="Times New Roman" pitchFamily="1" panose="02020603050405020304"/>
                        </a:rPr>
                        <a:t>**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ENCINAR MARTIN, J.M.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TORREGROSA ANTON,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6205">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GARCIA LA FUENTE, J.M.</a:t>
                      </a:r>
                      <a:r>
                        <a:rPr lang="es-ES" sz="5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175"/>
                        </a:spcBef>
                        <a:spcAft>
                          <a:spcPts val="0"/>
                        </a:spcAft>
                      </a:pPr>
                      <a:r>
                        <a:rPr lang="es-ES" sz="700" spc="0">
                          <a:solidFill>
                            <a:srgbClr val="000000"/>
                          </a:solidFill>
                          <a:latin typeface="Times New Roman" pitchFamily="1" panose="02020603050405020304"/>
                        </a:rPr>
                        <a:t>**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PALACIOS MEDRANO, 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FERNANDEZ GARCIA-H.,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Times New Roman" pitchFamily="1" panose="02020603050405020304"/>
                        </a:rPr>
                        <a:t>DIAZ GARCIA-TUN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ON,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175"/>
                        </a:spcBef>
                        <a:spcAft>
                          <a:spcPts val="0"/>
                        </a:spcAft>
                      </a:pPr>
                      <a:r>
                        <a:rPr lang="es-ES" sz="700" spc="0">
                          <a:solidFill>
                            <a:srgbClr val="000000"/>
                          </a:solidFill>
                          <a:latin typeface="Times New Roman" pitchFamily="1" panose="02020603050405020304"/>
                        </a:rPr>
                        <a:t>**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LINARES SOLANO,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0"/>
                        </a:spcAft>
                      </a:pPr>
                      <a:r>
                        <a:rPr lang="es-ES" sz="700" spc="0">
                          <a:solidFill>
                            <a:srgbClr val="000000"/>
                          </a:solidFill>
                          <a:latin typeface="Times New Roman" pitchFamily="1" panose="02020603050405020304"/>
                        </a:rPr>
                        <a:t>**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SALINAS MTNEZ. DE LECEA,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0"/>
                        </a:spcAft>
                      </a:pPr>
                      <a:r>
                        <a:rPr lang="es-ES" sz="700" spc="0">
                          <a:solidFill>
                            <a:srgbClr val="000000"/>
                          </a:solidFill>
                          <a:latin typeface="Times New Roman" pitchFamily="1" panose="02020603050405020304"/>
                        </a:rPr>
                        <a:t>**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VALENZUELA CALAHORRO,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CUADROS BLAZQUEZ,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557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MARTIN SANCHEZ,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pPr>
                      <a:r>
                        <a:rPr lang="es-ES" sz="700" spc="0">
                          <a:solidFill>
                            <a:srgbClr val="000000"/>
                          </a:solidFill>
                          <a:latin typeface="Times New Roman" pitchFamily="1" panose="02020603050405020304"/>
                        </a:rPr>
                        <a:t>**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ARENAS ROSADO, J.I.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0"/>
                        </a:spcAft>
                      </a:pPr>
                      <a:r>
                        <a:rPr lang="es-ES" sz="700" spc="0">
                          <a:solidFill>
                            <a:srgbClr val="000000"/>
                          </a:solidFill>
                          <a:latin typeface="Times New Roman" pitchFamily="1" panose="02020603050405020304"/>
                        </a:rPr>
                        <a:t>**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ESTESO DIAZ,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0"/>
                        </a:spcAft>
                      </a:pPr>
                      <a:r>
                        <a:rPr lang="es-ES" sz="700" spc="0">
                          <a:solidFill>
                            <a:srgbClr val="000000"/>
                          </a:solidFill>
                          <a:latin typeface="Times New Roman" pitchFamily="1" panose="02020603050405020304"/>
                        </a:rPr>
                        <a:t>**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HIGES ROLANDO, V.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15"/>
                        </a:spcAft>
                      </a:pPr>
                      <a:r>
                        <a:rPr lang="es-ES" sz="700" spc="0">
                          <a:solidFill>
                            <a:srgbClr val="000000"/>
                          </a:solidFill>
                          <a:latin typeface="Times New Roman" pitchFamily="1" panose="02020603050405020304"/>
                        </a:rPr>
                        <a:t>**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DEL VALLE TASCON, 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15"/>
                        </a:spcAft>
                      </a:pPr>
                      <a:r>
                        <a:rPr lang="es-ES" sz="700" spc="0">
                          <a:solidFill>
                            <a:srgbClr val="000000"/>
                          </a:solidFill>
                          <a:latin typeface="Times New Roman" pitchFamily="1" panose="02020603050405020304"/>
                        </a:rPr>
                        <a:t>**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BABIANO CABALLERO, 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RAMOS SAINZ,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170"/>
                        </a:spcBef>
                        <a:spcAft>
                          <a:spcPts val="0"/>
                        </a:spcAft>
                      </a:pPr>
                      <a:r>
                        <a:rPr lang="es-ES" sz="700" spc="0">
                          <a:solidFill>
                            <a:srgbClr val="000000"/>
                          </a:solidFill>
                          <a:latin typeface="Times New Roman" pitchFamily="1" panose="02020603050405020304"/>
                        </a:rPr>
                        <a:t>**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RODRIGUEZ-IZQUI. GAVALA, 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0"/>
                        </a:spcAft>
                      </a:pPr>
                      <a:r>
                        <a:rPr lang="es-ES" sz="700" spc="0">
                          <a:solidFill>
                            <a:srgbClr val="000000"/>
                          </a:solidFill>
                          <a:latin typeface="Times New Roman" pitchFamily="1" panose="02020603050405020304"/>
                        </a:rPr>
                        <a:t>**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MACIAS LASO,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0"/>
                        </a:spcBef>
                        <a:spcAft>
                          <a:spcPts val="0"/>
                        </a:spcAft>
                      </a:pPr>
                      <a:r>
                        <a:rPr lang="es-ES" sz="700" spc="0">
                          <a:solidFill>
                            <a:srgbClr val="000000"/>
                          </a:solidFill>
                          <a:latin typeface="Times New Roman" pitchFamily="1" panose="02020603050405020304"/>
                        </a:rPr>
                        <a:t>** **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PUEYO DE LA CUESTA,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0"/>
                        </a:spcAft>
                      </a:pPr>
                      <a:r>
                        <a:rPr lang="es-ES" sz="700" spc="0">
                          <a:solidFill>
                            <a:srgbClr val="000000"/>
                          </a:solidFill>
                          <a:latin typeface="Times New Roman" pitchFamily="1" panose="02020603050405020304"/>
                        </a:rPr>
                        <a:t>**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RUIZ RUBIO,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175"/>
                        </a:spcBef>
                        <a:spcAft>
                          <a:spcPts val="0"/>
                        </a:spcAft>
                      </a:pPr>
                      <a:r>
                        <a:rPr lang="es-ES" sz="700" spc="0">
                          <a:solidFill>
                            <a:srgbClr val="000000"/>
                          </a:solidFill>
                          <a:latin typeface="Times New Roman" pitchFamily="1" panose="02020603050405020304"/>
                        </a:rPr>
                        <a:t>**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CARMONA QUILES, M.J.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170"/>
                        </a:spcBef>
                        <a:spcAft>
                          <a:spcPts val="0"/>
                        </a:spcAft>
                      </a:pPr>
                      <a:r>
                        <a:rPr lang="es-ES" sz="700" spc="0">
                          <a:solidFill>
                            <a:srgbClr val="000000"/>
                          </a:solidFill>
                          <a:latin typeface="Times New Roman" pitchFamily="1" panose="02020603050405020304"/>
                        </a:rPr>
                        <a:t>**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RAMOS SAINZ,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0"/>
                        </a:spcAft>
                      </a:pPr>
                      <a:r>
                        <a:rPr lang="es-ES" sz="700" spc="0">
                          <a:solidFill>
                            <a:srgbClr val="000000"/>
                          </a:solidFill>
                          <a:latin typeface="Times New Roman" pitchFamily="1" panose="02020603050405020304"/>
                        </a:rPr>
                        <a:t>**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MONTIJANO VIZCAINO, E.M.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175"/>
                        </a:spcBef>
                        <a:spcAft>
                          <a:spcPts val="0"/>
                        </a:spcAft>
                      </a:pPr>
                      <a:r>
                        <a:rPr lang="es-ES" sz="700" spc="0">
                          <a:solidFill>
                            <a:srgbClr val="000000"/>
                          </a:solidFill>
                          <a:latin typeface="Times New Roman" pitchFamily="1" panose="02020603050405020304"/>
                        </a:rPr>
                        <a:t>**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NOGALES GUILLEN,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170"/>
                        </a:spcBef>
                        <a:spcAft>
                          <a:spcPts val="0"/>
                        </a:spcAft>
                      </a:pPr>
                      <a:r>
                        <a:rPr lang="es-ES" sz="700" spc="0">
                          <a:solidFill>
                            <a:srgbClr val="000000"/>
                          </a:solidFill>
                          <a:latin typeface="Times New Roman" pitchFamily="1" panose="02020603050405020304"/>
                        </a:rPr>
                        <a:t>**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SALINAS MTNEZ. DE LECEA,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0"/>
                        </a:spcBef>
                        <a:spcAft>
                          <a:spcPts val="0"/>
                        </a:spcAft>
                      </a:pPr>
                      <a:r>
                        <a:rPr lang="es-ES" sz="700" spc="0">
                          <a:solidFill>
                            <a:srgbClr val="000000"/>
                          </a:solidFill>
                          <a:latin typeface="Times New Roman" pitchFamily="1" panose="02020603050405020304"/>
                        </a:rPr>
                        <a:t>**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DEL VALLE TASCON, 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CUI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567815" marR="0" indent="0" algn="l">
                        <a:lnSpc>
                          <a:spcPts val="700"/>
                        </a:lnSpc>
                        <a:spcBef>
                          <a:spcPts val="175"/>
                        </a:spcBef>
                        <a:spcAft>
                          <a:spcPts val="0"/>
                        </a:spcAft>
                      </a:pPr>
                      <a:r>
                        <a:rPr lang="es-ES" sz="700" spc="0">
                          <a:solidFill>
                            <a:srgbClr val="000000"/>
                          </a:solidFill>
                          <a:latin typeface="Times New Roman" pitchFamily="1" panose="02020603050405020304"/>
                        </a:rPr>
                        <a:t>**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DIAZ DE LA LASTRA Y U.,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682115" marR="0" indent="0" algn="l">
                        <a:lnSpc>
                          <a:spcPts val="700"/>
                        </a:lnSpc>
                        <a:spcBef>
                          <a:spcPts val="0"/>
                        </a:spcBef>
                        <a:spcAft>
                          <a:spcPts val="0"/>
                        </a:spcAft>
                      </a:pPr>
                      <a:r>
                        <a:rPr lang="es-ES" sz="700" spc="0">
                          <a:solidFill>
                            <a:srgbClr val="000000"/>
                          </a:solidFill>
                          <a:latin typeface="Times New Roman" pitchFamily="1" panose="02020603050405020304"/>
                        </a:rPr>
                        <a:t>**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CHACON REBOLLO, 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EC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682115" marR="0" indent="0" algn="l">
                        <a:lnSpc>
                          <a:spcPts val="700"/>
                        </a:lnSpc>
                        <a:spcBef>
                          <a:spcPts val="170"/>
                        </a:spcBef>
                        <a:spcAft>
                          <a:spcPts val="0"/>
                        </a:spcAft>
                      </a:pPr>
                      <a:r>
                        <a:rPr lang="es-ES" sz="700" spc="0">
                          <a:solidFill>
                            <a:srgbClr val="000000"/>
                          </a:solidFill>
                          <a:latin typeface="Times New Roman" pitchFamily="1" panose="02020603050405020304"/>
                        </a:rPr>
                        <a:t>**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GONZALEZ MARTIN, M.L.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175"/>
                        </a:spcBef>
                        <a:spcAft>
                          <a:spcPts val="0"/>
                        </a:spcAft>
                      </a:pPr>
                      <a:r>
                        <a:rPr lang="es-ES" sz="700" spc="0">
                          <a:solidFill>
                            <a:srgbClr val="000000"/>
                          </a:solidFill>
                          <a:latin typeface="Times New Roman" pitchFamily="1" panose="02020603050405020304"/>
                        </a:rPr>
                        <a:t>**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CASADESUS PURSALS,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682115" marR="0" indent="0" algn="l">
                        <a:lnSpc>
                          <a:spcPts val="700"/>
                        </a:lnSpc>
                        <a:spcBef>
                          <a:spcPts val="0"/>
                        </a:spcBef>
                        <a:spcAft>
                          <a:spcPts val="0"/>
                        </a:spcAft>
                      </a:pPr>
                      <a:r>
                        <a:rPr lang="es-ES" sz="700" spc="0">
                          <a:solidFill>
                            <a:srgbClr val="000000"/>
                          </a:solidFill>
                          <a:latin typeface="Times New Roman" pitchFamily="1" panose="02020603050405020304"/>
                        </a:rPr>
                        <a:t>**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NAVASCUES MARTINEZ,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682115" marR="0" indent="0" algn="l">
                        <a:lnSpc>
                          <a:spcPts val="700"/>
                        </a:lnSpc>
                        <a:spcBef>
                          <a:spcPts val="170"/>
                        </a:spcBef>
                        <a:spcAft>
                          <a:spcPts val="0"/>
                        </a:spcAft>
                      </a:pPr>
                      <a:r>
                        <a:rPr lang="es-ES" sz="700" spc="0">
                          <a:solidFill>
                            <a:srgbClr val="000000"/>
                          </a:solidFill>
                          <a:latin typeface="Times New Roman" pitchFamily="1" panose="02020603050405020304"/>
                        </a:rPr>
                        <a:t>**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FERNANDEZ CASTILLO, J.M.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TORRES ASENSIO, M.D.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682115" marR="0" indent="0" algn="l">
                        <a:lnSpc>
                          <a:spcPts val="700"/>
                        </a:lnSpc>
                        <a:spcBef>
                          <a:spcPts val="175"/>
                        </a:spcBef>
                        <a:spcAft>
                          <a:spcPts val="0"/>
                        </a:spcAft>
                      </a:pPr>
                      <a:r>
                        <a:rPr lang="es-ES" sz="700" spc="0">
                          <a:solidFill>
                            <a:srgbClr val="000000"/>
                          </a:solidFill>
                          <a:latin typeface="Times New Roman" pitchFamily="1" panose="02020603050405020304"/>
                        </a:rPr>
                        <a:t>**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CAMPILLO ALVAREZ, J.E.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1682115" marR="0" indent="0" algn="l">
                        <a:lnSpc>
                          <a:spcPts val="700"/>
                        </a:lnSpc>
                        <a:spcBef>
                          <a:spcPts val="170"/>
                        </a:spcBef>
                        <a:spcAft>
                          <a:spcPts val="0"/>
                        </a:spcAft>
                      </a:pPr>
                      <a:r>
                        <a:rPr lang="es-ES" sz="700" spc="0">
                          <a:solidFill>
                            <a:srgbClr val="000000"/>
                          </a:solidFill>
                          <a:latin typeface="Times New Roman" pitchFamily="1" panose="02020603050405020304"/>
                        </a:rPr>
                        <a:t>**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LARRIBA CALLE, 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46050" indent="0" algn="r">
                        <a:lnSpc>
                          <a:spcPts val="700"/>
                        </a:lnSpc>
                        <a:spcBef>
                          <a:spcPts val="0"/>
                        </a:spcBef>
                        <a:spcAft>
                          <a:spcPts val="0"/>
                        </a:spcAft>
                      </a:pPr>
                      <a:r>
                        <a:rPr lang="es-ES" sz="700" spc="0">
                          <a:solidFill>
                            <a:srgbClr val="000000"/>
                          </a:solidFill>
                          <a:latin typeface="Times New Roman" pitchFamily="1" panose="02020603050405020304"/>
                        </a:rPr>
                        <a:t>** ** ** ** **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5570">
                <a:tc>
                  <a:txBody>
                    <a:bodyPr vert="horz" anchor="t"/>
                    <a:lstStyle/>
                    <a:p>
                      <a:pPr marL="0" marR="0" indent="0" algn="r">
                        <a:lnSpc>
                          <a:spcPts val="700"/>
                        </a:lnSpc>
                        <a:spcBef>
                          <a:spcPts val="0"/>
                        </a:spcBef>
                        <a:spcAft>
                          <a:spcPts val="40"/>
                        </a:spcAft>
                      </a:pPr>
                      <a:r>
                        <a:rPr lang="es-ES" sz="700" spc="0">
                          <a:solidFill>
                            <a:srgbClr val="000000"/>
                          </a:solidFill>
                          <a:latin typeface="Times New Roman"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8740" marR="0" indent="0" algn="l">
                        <a:lnSpc>
                          <a:spcPts val="700"/>
                        </a:lnSpc>
                        <a:spcBef>
                          <a:spcPts val="0"/>
                        </a:spcBef>
                        <a:spcAft>
                          <a:spcPts val="40"/>
                        </a:spcAft>
                      </a:pPr>
                      <a:r>
                        <a:rPr lang="es-ES" sz="700" spc="0">
                          <a:solidFill>
                            <a:srgbClr val="000000"/>
                          </a:solidFill>
                          <a:latin typeface="Times New Roman" pitchFamily="1" panose="02020603050405020304"/>
                        </a:rPr>
                        <a:t>MARQUEZ LOPEZ,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0"/>
                        </a:spcBef>
                        <a:spcAft>
                          <a:spcPts val="40"/>
                        </a:spcAft>
                      </a:pPr>
                      <a:r>
                        <a:rPr lang="es-ES" sz="700" spc="0">
                          <a:solidFill>
                            <a:srgbClr val="000000"/>
                          </a:solidFill>
                          <a:latin typeface="Times New Roman"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1682115" marR="0" indent="0" algn="l">
                        <a:lnSpc>
                          <a:spcPts val="700"/>
                        </a:lnSpc>
                        <a:spcBef>
                          <a:spcPts val="0"/>
                        </a:spcBef>
                        <a:spcAft>
                          <a:spcPts val="40"/>
                        </a:spcAft>
                      </a:pPr>
                      <a:r>
                        <a:rPr lang="es-ES" sz="700" spc="0">
                          <a:solidFill>
                            <a:srgbClr val="000000"/>
                          </a:solidFill>
                          <a:latin typeface="Times New Roman" pitchFamily="1" panose="02020603050405020304"/>
                        </a:rPr>
                        <a:t>** ** ** ** ** ** ** ** **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7160">
                <a:tc gridSpan="4">
                  <a:txBody>
                    <a:bodyPr vert="horz" anchor="t"/>
                    <a:lstStyle/>
                    <a:p>
                      <a:pPr marL="0" marR="57150" indent="0" algn="r">
                        <a:lnSpc>
                          <a:spcPts val="1000"/>
                        </a:lnSpc>
                        <a:spcBef>
                          <a:spcPts val="0"/>
                        </a:spcBef>
                        <a:spcAft>
                          <a:spcPts val="50"/>
                        </a:spcAft>
                      </a:pPr>
                      <a:r>
                        <a:rPr lang="es-ES" sz="1050" i="1" spc="0">
                          <a:solidFill>
                            <a:srgbClr val="000000"/>
                          </a:solidFill>
                          <a:latin typeface="Courier New" pitchFamily="3"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66165" y="9731375"/>
            <a:ext cx="5710555" cy="225425"/>
          </a:xfrm>
          <a:prstGeom prst="rect">
            <a:avLst/>
          </a:prstGeom>
          <a:noFill/>
          <a:ln w="0" cmpd="sng">
            <a:noFill/>
            <a:prstDash val="solid"/>
          </a:ln>
        </p:spPr>
        <p:txBody>
          <a:bodyPr vert="horz" lIns="0" tIns="61595" rIns="0" bIns="0" anchor="t"/>
          <a:lstStyle/>
          <a:p>
            <a:pPr marL="0" marR="0" indent="0" algn="l">
              <a:lnSpc>
                <a:spcPts val="1200"/>
              </a:lnSpc>
              <a:spcAft>
                <a:spcPts val="0"/>
              </a:spcAft>
            </a:pPr>
            <a:r>
              <a:rPr lang="es-ES" sz="950" b="1" spc="75">
                <a:solidFill>
                  <a:srgbClr val="000000"/>
                </a:solidFill>
                <a:latin typeface="Bookman Old Style" pitchFamily="1" panose="02020603050405020304"/>
              </a:rPr>
              <a:t>50 Aniversario 1968–2019 </a:t>
            </a:r>
          </a:p>
        </p:txBody>
      </p:sp>
      <p:cxnSp>
        <p:nvCxnSpPr>
          <p:cNvPr id="7" name=""/>
          <p:cNvCxnSpPr/>
          <p:nvPr/>
        </p:nvCxnSpPr>
        <p:spPr>
          <a:xfrm>
            <a:off x="1066165" y="685800"/>
            <a:ext cx="5433060" cy="0"/>
          </a:xfrm>
          <a:prstGeom prst="line">
            <a:avLst/>
          </a:prstGeom>
          <a:ln w="6350" cmpd="sng">
            <a:solidFill>
              <a:srgbClr val="000000"/>
            </a:solidFill>
          </a:ln>
        </p:spPr>
      </p:cxnSp>
      <p:cxnSp>
        <p:nvCxnSpPr>
          <p:cNvPr id="8" name=""/>
          <p:cNvCxnSpPr/>
          <p:nvPr/>
        </p:nvCxnSpPr>
        <p:spPr>
          <a:xfrm>
            <a:off x="1066165" y="9735185"/>
            <a:ext cx="5433060" cy="0"/>
          </a:xfrm>
          <a:prstGeom prst="line">
            <a:avLst/>
          </a:prstGeom>
          <a:ln w="6350" cmpd="sng">
            <a:solidFill>
              <a:srgbClr val="000000"/>
            </a:solidFill>
          </a:ln>
        </p:spPr>
      </p:cxnSp>
    </p:spTree>
  </p:cSld>
  <p:clrMapOvr>
    <a:masterClrMapping/>
  </p:clrMapOvr>
</p:sld>
</file>

<file path=ppt/slides/slide28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165" y="495300"/>
            <a:ext cx="5710555" cy="186690"/>
          </a:xfrm>
          <a:prstGeom prst="rect">
            <a:avLst/>
          </a:prstGeom>
          <a:noFill/>
          <a:ln w="0" cmpd="sng">
            <a:noFill/>
            <a:prstDash val="solid"/>
          </a:ln>
        </p:spPr>
        <p:txBody>
          <a:bodyPr vert="horz" lIns="0" tIns="0" rIns="0" bIns="0" anchor="t"/>
          <a:lstStyle/>
          <a:p>
            <a:pPr marL="45720" marR="0" indent="0" algn="l">
              <a:lnSpc>
                <a:spcPts val="1300"/>
              </a:lnSpc>
              <a:spcAft>
                <a:spcPts val="115"/>
              </a:spcAft>
              <a:tabLst>
                <a:tab algn="l" pos="5212080"/>
              </a:tabLst>
            </a:pPr>
            <a:r>
              <a:rPr lang="es-ES" sz="1100" b="1" spc="15">
                <a:solidFill>
                  <a:srgbClr val="000000"/>
                </a:solidFill>
                <a:latin typeface="Bookman Old Style" pitchFamily="1" panose="02020603050405020304"/>
              </a:rPr>
              <a:t>7. Profesorado </a:t>
            </a:r>
            <a:r>
              <a:rPr lang="es-ES" sz="1050" spc="15">
                <a:solidFill>
                  <a:srgbClr val="000000"/>
                </a:solidFill>
                <a:latin typeface="Arial" pitchFamily="2" panose="02020603050405020304"/>
              </a:rPr>
              <a:t>257 </a:t>
            </a:r>
          </a:p>
        </p:txBody>
      </p:sp>
      <p:sp>
        <p:nvSpPr>
          <p:cNvPr id="3" name=""/>
          <p:cNvSpPr/>
          <p:nvPr>
            <p:ph type="body" idx="10"/>
          </p:nvPr>
        </p:nvSpPr>
        <p:spPr>
          <a:xfrm>
            <a:off x="1066165" y="681990"/>
            <a:ext cx="5710555" cy="345440"/>
          </a:xfrm>
          <a:prstGeom prst="rect">
            <a:avLst/>
          </a:prstGeom>
          <a:noFill/>
          <a:ln w="0" cmpd="sng">
            <a:noFill/>
            <a:prstDash val="solid"/>
          </a:ln>
        </p:spPr>
        <p:txBody>
          <a:bodyPr vert="horz" lIns="0" tIns="201930" rIns="0" bIns="0" anchor="t"/>
          <a:lstStyle/>
          <a:p>
            <a:pPr marL="0" marR="0" indent="0" algn="ctr">
              <a:lnSpc>
                <a:spcPts val="1100"/>
              </a:lnSpc>
              <a:spcAft>
                <a:spcPts val="0"/>
              </a:spcAft>
            </a:pPr>
            <a:r>
              <a:rPr lang="es-ES" sz="950" spc="15">
                <a:solidFill>
                  <a:srgbClr val="000000"/>
                </a:solidFill>
                <a:latin typeface="Bookman Old Style" pitchFamily="1" panose="02020603050405020304"/>
              </a:rPr>
              <a:t>HISTORICO DEL PROFESORADO DE LA FACULTAD DE CIENCIAS (1968 1993 </a:t>
            </a:r>
          </a:p>
        </p:txBody>
      </p:sp>
      <p:graphicFrame>
        <p:nvGraphicFramePr>
          <p:cNvPr id="5" name=""/>
          <p:cNvGraphicFramePr>
            <a:graphicFrameLocks noGrp="1"/>
          </p:cNvGraphicFramePr>
          <p:nvPr/>
        </p:nvGraphicFramePr>
        <p:xfrm>
          <a:off x="1097280" y="1027430"/>
          <a:ext cx="5710555" cy="8703945"/>
        </p:xfrm>
        <a:graphic>
          <a:graphicData uri="http://schemas.openxmlformats.org/drawingml/2006/table">
            <a:tbl>
              <a:tblGrid>
                <a:gridCol w="280670"/>
                <a:gridCol w="1636395"/>
                <a:gridCol w="311150"/>
                <a:gridCol w="208280"/>
                <a:gridCol w="208280"/>
                <a:gridCol w="208280"/>
                <a:gridCol w="208280"/>
                <a:gridCol w="208280"/>
                <a:gridCol w="208280"/>
                <a:gridCol w="208280"/>
                <a:gridCol w="208280"/>
                <a:gridCol w="208280"/>
                <a:gridCol w="208280"/>
                <a:gridCol w="208280"/>
                <a:gridCol w="1993265"/>
              </a:tblGrid>
              <a:tr h="125095">
                <a:tc>
                  <a:txBody>
                    <a:bodyPr vert="horz" anchor="t"/>
                    <a:lstStyle/>
                    <a:p>
                      <a:pPr marL="0" marR="0" indent="0" algn="r">
                        <a:lnSpc>
                          <a:spcPts val="700"/>
                        </a:lnSpc>
                        <a:spcBef>
                          <a:spcPts val="195"/>
                        </a:spcBef>
                        <a:spcAft>
                          <a:spcPts val="65"/>
                        </a:spcAft>
                      </a:pPr>
                      <a:r>
                        <a:rPr lang="es-ES" sz="700" spc="0">
                          <a:solidFill>
                            <a:srgbClr val="000000"/>
                          </a:solidFill>
                          <a:latin typeface="Times New Roman" pitchFamily="1" panose="02020603050405020304"/>
                        </a:rPr>
                        <a:t>CD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8740" marR="0" indent="0" algn="l">
                        <a:lnSpc>
                          <a:spcPts val="700"/>
                        </a:lnSpc>
                        <a:spcBef>
                          <a:spcPts val="195"/>
                        </a:spcBef>
                        <a:spcAft>
                          <a:spcPts val="65"/>
                        </a:spcAft>
                      </a:pPr>
                      <a:r>
                        <a:rPr lang="es-ES" sz="70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700"/>
                        </a:lnSpc>
                        <a:spcBef>
                          <a:spcPts val="195"/>
                        </a:spcBef>
                        <a:spcAft>
                          <a:spcPts val="65"/>
                        </a:spcAft>
                      </a:pPr>
                      <a:r>
                        <a:rPr lang="es-ES" sz="700" spc="0">
                          <a:solidFill>
                            <a:srgbClr val="000000"/>
                          </a:solidFill>
                          <a:latin typeface="Times New Roman" pitchFamily="1" panose="02020603050405020304"/>
                        </a:rPr>
                        <a:t>PD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68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69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70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71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72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73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74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75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76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77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78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133350" indent="0" algn="r">
                        <a:lnSpc>
                          <a:spcPts val="700"/>
                        </a:lnSpc>
                        <a:spcBef>
                          <a:spcPts val="195"/>
                        </a:spcBef>
                        <a:spcAft>
                          <a:spcPts val="65"/>
                        </a:spcAft>
                      </a:pPr>
                      <a:r>
                        <a:rPr lang="es-ES" sz="700" spc="0">
                          <a:solidFill>
                            <a:srgbClr val="000000"/>
                          </a:solidFill>
                          <a:latin typeface="Times New Roman" pitchFamily="1" panose="02020603050405020304"/>
                        </a:rPr>
                        <a:t>79 80 81 82 83 84 85 86 87 88 89 90 91 92 93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1557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TOLOSA ARROYO, 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 ** **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OTERO FDEZ. DE MOLINA, J.C.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47015" marR="0" indent="0" algn="l">
                        <a:lnSpc>
                          <a:spcPts val="700"/>
                        </a:lnSpc>
                        <a:spcBef>
                          <a:spcPts val="0"/>
                        </a:spcBef>
                        <a:spcAft>
                          <a:spcPts val="0"/>
                        </a:spcAft>
                      </a:pPr>
                      <a:r>
                        <a:rPr lang="es-ES" sz="700" spc="0">
                          <a:solidFill>
                            <a:srgbClr val="000000"/>
                          </a:solidFill>
                          <a:latin typeface="Times New Roman"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ESCUDERO GARCIA, J.C.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GONZALEZ MARTIN, M.L.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MIRO RODRIGUEZ,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pPr>
                      <a:r>
                        <a:rPr lang="es-ES" sz="700" spc="0">
                          <a:solidFill>
                            <a:srgbClr val="000000"/>
                          </a:solidFill>
                          <a:latin typeface="Times New Roman" pitchFamily="1" panose="02020603050405020304"/>
                        </a:rPr>
                        <a:t>** **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FUENTES MOTA,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47015" marR="0" indent="0" algn="l">
                        <a:lnSpc>
                          <a:spcPts val="700"/>
                        </a:lnSpc>
                        <a:spcBef>
                          <a:spcPts val="0"/>
                        </a:spcBef>
                        <a:spcAft>
                          <a:spcPts val="0"/>
                        </a:spcAft>
                      </a:pPr>
                      <a:r>
                        <a:rPr lang="es-ES" sz="700" spc="0">
                          <a:solidFill>
                            <a:srgbClr val="000000"/>
                          </a:solidFill>
                          <a:latin typeface="Times New Roman"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LOPEZ MUNGUIRA,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FERNANDEZ MILITINO,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47015" marR="0" indent="0" algn="l">
                        <a:lnSpc>
                          <a:spcPts val="700"/>
                        </a:lnSpc>
                        <a:spcBef>
                          <a:spcPts val="0"/>
                        </a:spcBef>
                        <a:spcAft>
                          <a:spcPts val="15"/>
                        </a:spcAft>
                      </a:pPr>
                      <a:r>
                        <a:rPr lang="es-ES" sz="700" spc="0">
                          <a:solidFill>
                            <a:srgbClr val="000000"/>
                          </a:solidFill>
                          <a:latin typeface="Times New Roman" pitchFamily="1" panose="02020603050405020304"/>
                        </a:rPr>
                        <a:t>**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5"/>
                        </a:spcAft>
                      </a:pPr>
                      <a:r>
                        <a:rPr lang="es-ES" sz="700" spc="0">
                          <a:solidFill>
                            <a:srgbClr val="000000"/>
                          </a:solidFill>
                          <a:latin typeface="Times New Roman" pitchFamily="1" panose="02020603050405020304"/>
                        </a:rPr>
                        <a:t>GARCIA CERVIGON B.,A.</a:t>
                      </a:r>
                      <a:r>
                        <a:rPr lang="es-ES" sz="5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247015" marR="0" indent="0" algn="l">
                        <a:lnSpc>
                          <a:spcPts val="700"/>
                        </a:lnSpc>
                        <a:spcBef>
                          <a:spcPts val="0"/>
                        </a:spcBef>
                        <a:spcAft>
                          <a:spcPts val="0"/>
                        </a:spcAft>
                      </a:pPr>
                      <a:r>
                        <a:rPr lang="es-ES" sz="700" spc="0">
                          <a:solidFill>
                            <a:srgbClr val="000000"/>
                          </a:solidFill>
                          <a:latin typeface="Times New Roman" pitchFamily="1" panose="02020603050405020304"/>
                        </a:rPr>
                        <a:t>**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PEREZ–CIRERA LOPEZ, J.L.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61315" marR="0" indent="0" algn="l">
                        <a:lnSpc>
                          <a:spcPts val="700"/>
                        </a:lnSpc>
                        <a:spcBef>
                          <a:spcPts val="0"/>
                        </a:spcBef>
                        <a:spcAft>
                          <a:spcPts val="0"/>
                        </a:spcAft>
                      </a:pPr>
                      <a:r>
                        <a:rPr lang="es-ES" sz="700" spc="0">
                          <a:solidFill>
                            <a:srgbClr val="000000"/>
                          </a:solidFill>
                          <a:latin typeface="Times New Roman" pitchFamily="1" panose="02020603050405020304"/>
                        </a:rPr>
                        <a:t>**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JIMENEZ SANCHEZ,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REBOLLO FERIA, J.E.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CABALLERO REPULLO, J.L.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61315" marR="0" indent="0" algn="l">
                        <a:lnSpc>
                          <a:spcPts val="700"/>
                        </a:lnSpc>
                        <a:spcBef>
                          <a:spcPts val="170"/>
                        </a:spcBef>
                        <a:spcAft>
                          <a:spcPts val="0"/>
                        </a:spcAft>
                      </a:pPr>
                      <a:r>
                        <a:rPr lang="es-ES" sz="700" spc="0">
                          <a:solidFill>
                            <a:srgbClr val="000000"/>
                          </a:solidFill>
                          <a:latin typeface="Times New Roman" pitchFamily="1" panose="02020603050405020304"/>
                        </a:rPr>
                        <a:t>**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55"/>
                        </a:spcBef>
                        <a:spcAft>
                          <a:spcPts val="0"/>
                        </a:spcAft>
                      </a:pPr>
                      <a:r>
                        <a:rPr lang="es-ES" sz="700" spc="0">
                          <a:solidFill>
                            <a:srgbClr val="000000"/>
                          </a:solidFill>
                          <a:latin typeface="Times New Roman" pitchFamily="1" panose="02020603050405020304"/>
                        </a:rPr>
                        <a:t>GUZMAN CABAN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AS,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HERNANDEZ MARTIN, L.M.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CACERES ARRIBAS,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HERNANDEZ MONTIS, V.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61315" marR="0" indent="0" algn="l">
                        <a:lnSpc>
                          <a:spcPts val="700"/>
                        </a:lnSpc>
                        <a:spcBef>
                          <a:spcPts val="170"/>
                        </a:spcBef>
                        <a:spcAft>
                          <a:spcPts val="0"/>
                        </a:spcAft>
                      </a:pP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VERA TOME,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CANCILLO FERNANDEZ, M.L.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GARCIA GARCIA, 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SALINAS LOPEZ,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20"/>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20"/>
                        </a:spcAft>
                      </a:pPr>
                      <a:r>
                        <a:rPr lang="es-ES" sz="700" spc="0">
                          <a:solidFill>
                            <a:srgbClr val="000000"/>
                          </a:solidFill>
                          <a:latin typeface="Times New Roman" pitchFamily="1" panose="02020603050405020304"/>
                        </a:rPr>
                        <a:t>GALINDO FRANCISCO,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2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61315" marR="0" indent="0" algn="l">
                        <a:lnSpc>
                          <a:spcPts val="700"/>
                        </a:lnSpc>
                        <a:spcBef>
                          <a:spcPts val="0"/>
                        </a:spcBef>
                        <a:spcAft>
                          <a:spcPts val="20"/>
                        </a:spcAft>
                      </a:pPr>
                      <a:r>
                        <a:rPr lang="es-ES" sz="700" spc="0">
                          <a:solidFill>
                            <a:srgbClr val="000000"/>
                          </a:solidFill>
                          <a:latin typeface="Times New Roman" pitchFamily="1" panose="02020603050405020304"/>
                        </a:rPr>
                        <a:t>**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MATA DURAN, A.M.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GIRALDEZ TIEBO, 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LLORET IVORRA, P.G.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RODRIGUEZ FLORES,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61315" marR="0" indent="0" algn="l">
                        <a:lnSpc>
                          <a:spcPts val="700"/>
                        </a:lnSpc>
                        <a:spcBef>
                          <a:spcPts val="0"/>
                        </a:spcBef>
                        <a:spcAft>
                          <a:spcPts val="0"/>
                        </a:spcAft>
                      </a:pPr>
                      <a:r>
                        <a:rPr lang="es-ES" sz="700" spc="0">
                          <a:solidFill>
                            <a:srgbClr val="000000"/>
                          </a:solidFill>
                          <a:latin typeface="Times New Roman" pitchFamily="1" panose="02020603050405020304"/>
                        </a:rPr>
                        <a:t>**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JIMENEZ ARRABAL,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pPr>
                      <a:r>
                        <a:rPr lang="es-ES" sz="700" spc="0">
                          <a:solidFill>
                            <a:srgbClr val="000000"/>
                          </a:solidFill>
                          <a:latin typeface="Times New Roman" pitchFamily="1" panose="02020603050405020304"/>
                        </a:rPr>
                        <a:t>** **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CALVO BLAZQUEZ, 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ALVAREZ MIGUEL, 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MARTIN PARTIDO, 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tabLst>
                          <a:tab algn="l" pos="100584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NAVARRO GONZALEZ, 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GARRIDO CARBALLO, M.I.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SORIANO COMINO, M.L.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MARTIN DELGADO, M.J.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GARRIDO ACERO,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PAREDES MAN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A,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15"/>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GOMEZ SERRANO, V.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15"/>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MOYA VALGAN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ON,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990600" indent="0" algn="r">
                        <a:lnSpc>
                          <a:spcPts val="700"/>
                        </a:lnSpc>
                        <a:spcBef>
                          <a:spcPts val="0"/>
                        </a:spcBef>
                        <a:spcAft>
                          <a:spcPts val="0"/>
                        </a:spcAft>
                      </a:pPr>
                      <a:r>
                        <a:rPr lang="es-ES" sz="700" spc="0">
                          <a:solidFill>
                            <a:srgbClr val="000000"/>
                          </a:solidFill>
                          <a:latin typeface="Times New Roman"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SARRIGUREN SUQUILBIDE,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762000" indent="0" algn="r">
                        <a:lnSpc>
                          <a:spcPts val="700"/>
                        </a:lnSpc>
                        <a:spcBef>
                          <a:spcPts val="0"/>
                        </a:spcBef>
                        <a:spcAft>
                          <a:spcPts val="0"/>
                        </a:spcAft>
                      </a:pPr>
                      <a:r>
                        <a:rPr lang="es-ES" sz="700" spc="0">
                          <a:solidFill>
                            <a:srgbClr val="000000"/>
                          </a:solidFill>
                          <a:latin typeface="Times New Roman" pitchFamily="1" panose="02020603050405020304"/>
                        </a:rPr>
                        <a:t>**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31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GUILLEN CUMPLIDO,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762000" indent="0" algn="r">
                        <a:lnSpc>
                          <a:spcPts val="700"/>
                        </a:lnSpc>
                        <a:spcBef>
                          <a:spcPts val="175"/>
                        </a:spcBef>
                        <a:spcAft>
                          <a:spcPts val="0"/>
                        </a:spcAft>
                      </a:pPr>
                      <a:r>
                        <a:rPr lang="es-ES" sz="700" spc="0">
                          <a:solidFill>
                            <a:srgbClr val="000000"/>
                          </a:solidFill>
                          <a:latin typeface="Times New Roman" pitchFamily="1" panose="02020603050405020304"/>
                        </a:rPr>
                        <a:t>**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DE LA CRUZ SOLIS,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ALVAREZ MIGUEL, 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MURILLO PULGARIN, 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647065" marR="0" indent="0" algn="l">
                        <a:lnSpc>
                          <a:spcPts val="700"/>
                        </a:lnSpc>
                        <a:spcBef>
                          <a:spcPts val="175"/>
                        </a:spcBef>
                        <a:spcAft>
                          <a:spcPts val="0"/>
                        </a:spcAft>
                      </a:pPr>
                      <a:r>
                        <a:rPr lang="es-ES" sz="700" spc="0">
                          <a:solidFill>
                            <a:srgbClr val="000000"/>
                          </a:solidFill>
                          <a:latin typeface="Times New Roman" pitchFamily="1" panose="02020603050405020304"/>
                        </a:rPr>
                        <a:t>**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MOLINA FERNANDEZ,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SANCHO DE SALAS, J.B.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GUTIERREZ MERINO,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pPr>
                      <a:r>
                        <a:rPr lang="es-ES" sz="700" spc="0">
                          <a:solidFill>
                            <a:srgbClr val="000000"/>
                          </a:solidFill>
                          <a:latin typeface="Times New Roman" pitchFamily="1" panose="02020603050405020304"/>
                        </a:rPr>
                        <a:t>**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20"/>
                        </a:spcAft>
                      </a:pPr>
                      <a:r>
                        <a:rPr lang="es-ES" sz="700" spc="0">
                          <a:solidFill>
                            <a:srgbClr val="000000"/>
                          </a:solidFill>
                          <a:latin typeface="Times New Roman" pitchFamily="1" panose="02020603050405020304"/>
                        </a:rPr>
                        <a:t>63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20"/>
                        </a:spcAft>
                      </a:pPr>
                      <a:r>
                        <a:rPr lang="es-ES" sz="700" spc="0">
                          <a:solidFill>
                            <a:srgbClr val="000000"/>
                          </a:solidFill>
                          <a:latin typeface="Times New Roman" pitchFamily="1" panose="02020603050405020304"/>
                        </a:rPr>
                        <a:t>ESPERILLA FERNANDEZ, J.J.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20"/>
                        </a:spcAft>
                      </a:pPr>
                      <a:r>
                        <a:rPr lang="es-ES" sz="700" spc="0">
                          <a:solidFill>
                            <a:srgbClr val="000000"/>
                          </a:solidFill>
                          <a:latin typeface="Times New Roman"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647065" marR="0" indent="0" algn="l">
                        <a:lnSpc>
                          <a:spcPts val="700"/>
                        </a:lnSpc>
                        <a:spcBef>
                          <a:spcPts val="0"/>
                        </a:spcBef>
                        <a:spcAft>
                          <a:spcPts val="20"/>
                        </a:spcAft>
                      </a:pPr>
                      <a:r>
                        <a:rPr lang="es-ES" sz="700" spc="0">
                          <a:solidFill>
                            <a:srgbClr val="000000"/>
                          </a:solidFill>
                          <a:latin typeface="Times New Roman" pitchFamily="1" panose="02020603050405020304"/>
                        </a:rPr>
                        <a:t>**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BRAVO YUSTE, 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tabLst>
                          <a:tab algn="l" pos="64008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ALVAREZ TINAUT, M.C.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NUN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EZ OLIVERA,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647065" marR="0" indent="0" algn="l">
                        <a:lnSpc>
                          <a:spcPts val="700"/>
                        </a:lnSpc>
                        <a:spcBef>
                          <a:spcPts val="0"/>
                        </a:spcBef>
                        <a:spcAft>
                          <a:spcPts val="0"/>
                        </a:spcAft>
                      </a:pPr>
                      <a:r>
                        <a:rPr lang="es-ES" sz="700" spc="0">
                          <a:solidFill>
                            <a:srgbClr val="000000"/>
                          </a:solidFill>
                          <a:latin typeface="Times New Roman" pitchFamily="1" panose="02020603050405020304"/>
                        </a:rPr>
                        <a:t>**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BLASCO RUIZ,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CASEDR LINARES, P.J.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557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LOPE REBOLLO,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GARCIA NAVARRO,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BENAL YAGUE, J.L.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647065" marR="0" indent="0" algn="l">
                        <a:lnSpc>
                          <a:spcPts val="700"/>
                        </a:lnSpc>
                        <a:spcBef>
                          <a:spcPts val="0"/>
                        </a:spcBef>
                        <a:spcAft>
                          <a:spcPts val="0"/>
                        </a:spcAft>
                      </a:pPr>
                      <a:r>
                        <a:rPr lang="es-ES" sz="700" spc="0">
                          <a:solidFill>
                            <a:srgbClr val="000000"/>
                          </a:solidFill>
                          <a:latin typeface="Times New Roman" pitchFamily="1" panose="02020603050405020304"/>
                        </a:rPr>
                        <a:t>**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32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CINTAS MORENO,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tabLst>
                          <a:tab algn="l" pos="73152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SILVA RUBIO, 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SANCHEZ SANCHEZ, G.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tabLst>
                          <a:tab algn="l" pos="73152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BARRIGA IBARS,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pP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TORMO GARCIA,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990600" indent="0" algn="r">
                        <a:lnSpc>
                          <a:spcPts val="700"/>
                        </a:lnSpc>
                        <a:spcBef>
                          <a:spcPts val="0"/>
                        </a:spcBef>
                        <a:spcAft>
                          <a:spcPts val="0"/>
                        </a:spcAft>
                      </a:pPr>
                      <a:r>
                        <a:rPr lang="es-ES" sz="700" spc="0">
                          <a:solidFill>
                            <a:srgbClr val="000000"/>
                          </a:solidFill>
                          <a:latin typeface="Times New Roman" pitchFamily="1" panose="02020603050405020304"/>
                        </a:rPr>
                        <a:t>**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6205">
                <a:tc>
                  <a:txBody>
                    <a:bodyPr vert="horz" anchor="t"/>
                    <a:lstStyle/>
                    <a:p>
                      <a:pPr marL="0" marR="0" indent="0" algn="r">
                        <a:lnSpc>
                          <a:spcPts val="700"/>
                        </a:lnSpc>
                        <a:spcBef>
                          <a:spcPts val="175"/>
                        </a:spcBef>
                        <a:spcAft>
                          <a:spcPts val="15"/>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15"/>
                        </a:spcAft>
                      </a:pPr>
                      <a:r>
                        <a:rPr lang="es-ES" sz="700" spc="0">
                          <a:solidFill>
                            <a:srgbClr val="000000"/>
                          </a:solidFill>
                          <a:latin typeface="Times New Roman" pitchFamily="1" panose="02020603050405020304"/>
                        </a:rPr>
                        <a:t>MATEOS MASA, V.L.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15"/>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15"/>
                        </a:spcAft>
                      </a:pP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DUQUE CARRILLO, J.F.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PEREZ-ALOE VALVERDE, 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tabLst>
                          <a:tab algn="l" pos="73152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REQUEJO FERNANDEZ, B.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tabLst>
                          <a:tab algn="l" pos="73152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MULERO DIAZ, 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tabLst>
                          <a:tab algn="l" pos="73152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DIEZ TASCON, J.M.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104900" indent="0" algn="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REBOLLEDO VICENTE,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762000" indent="0" algn="r">
                        <a:lnSpc>
                          <a:spcPts val="700"/>
                        </a:lnSpc>
                        <a:spcBef>
                          <a:spcPts val="0"/>
                        </a:spcBef>
                        <a:spcAft>
                          <a:spcPts val="0"/>
                        </a:spcAft>
                      </a:pPr>
                      <a:r>
                        <a:rPr lang="es-ES" sz="700" spc="0">
                          <a:solidFill>
                            <a:srgbClr val="000000"/>
                          </a:solidFill>
                          <a:latin typeface="Times New Roman" pitchFamily="1" panose="02020603050405020304"/>
                        </a:rPr>
                        <a:t>**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MELENDEZ ROCHA, Y.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tabLst>
                          <a:tab algn="l" pos="86868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OYOLA VELASCO, 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0"/>
                        </a:spcBef>
                        <a:spcAft>
                          <a:spcPts val="0"/>
                        </a:spcAft>
                        <a:tabLst>
                          <a:tab algn="l" pos="86868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RODRIGUEZ MORATINOS, 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RAMIREZ FERNANDEZ, J.M.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175"/>
                        </a:spcBef>
                        <a:spcAft>
                          <a:spcPts val="0"/>
                        </a:spcAft>
                      </a:pPr>
                      <a:r>
                        <a:rPr lang="es-ES" sz="700" spc="0">
                          <a:solidFill>
                            <a:srgbClr val="000000"/>
                          </a:solidFill>
                          <a:latin typeface="Times New Roman" pitchFamily="1" panose="02020603050405020304"/>
                        </a:rPr>
                        <a:t>**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DE LA FUENTE DEL REY,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CU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876300" indent="0" algn="r">
                        <a:lnSpc>
                          <a:spcPts val="700"/>
                        </a:lnSpc>
                        <a:spcBef>
                          <a:spcPts val="170"/>
                        </a:spcBef>
                        <a:spcAft>
                          <a:spcPts val="0"/>
                        </a:spcAft>
                      </a:pPr>
                      <a:r>
                        <a:rPr lang="es-ES" sz="700" spc="0">
                          <a:solidFill>
                            <a:srgbClr val="000000"/>
                          </a:solidFill>
                          <a:latin typeface="Times New Roman" pitchFamily="1" panose="02020603050405020304"/>
                        </a:rPr>
                        <a:t>**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NUEVO SANCHEZ, M.J.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133350" indent="0" algn="r">
                        <a:lnSpc>
                          <a:spcPts val="700"/>
                        </a:lnSpc>
                        <a:spcBef>
                          <a:spcPts val="0"/>
                        </a:spcBef>
                        <a:spcAft>
                          <a:spcPts val="0"/>
                        </a:spcAft>
                      </a:pPr>
                      <a:r>
                        <a:rPr lang="es-ES" sz="700" spc="0">
                          <a:solidFill>
                            <a:srgbClr val="000000"/>
                          </a:solidFill>
                          <a:latin typeface="Times New Roman" pitchFamily="1" panose="02020603050405020304"/>
                        </a:rPr>
                        <a:t>** ** ** ** ** ** ** **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0" indent="0" algn="r">
                        <a:lnSpc>
                          <a:spcPts val="700"/>
                        </a:lnSpc>
                        <a:spcBef>
                          <a:spcPts val="175"/>
                        </a:spcBef>
                        <a:spcAft>
                          <a:spcPts val="40"/>
                        </a:spcAft>
                      </a:pPr>
                      <a:r>
                        <a:rPr lang="es-ES" sz="700" spc="0">
                          <a:solidFill>
                            <a:srgbClr val="000000"/>
                          </a:solidFill>
                          <a:latin typeface="Times New Roman" pitchFamily="1" panose="02020603050405020304"/>
                        </a:rPr>
                        <a:t>23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8740" marR="0" indent="0" algn="l">
                        <a:lnSpc>
                          <a:spcPts val="700"/>
                        </a:lnSpc>
                        <a:spcBef>
                          <a:spcPts val="175"/>
                        </a:spcBef>
                        <a:spcAft>
                          <a:spcPts val="40"/>
                        </a:spcAft>
                      </a:pPr>
                      <a:r>
                        <a:rPr lang="es-ES" sz="700" spc="0">
                          <a:solidFill>
                            <a:srgbClr val="000000"/>
                          </a:solidFill>
                          <a:latin typeface="Times New Roman" pitchFamily="1" panose="02020603050405020304"/>
                        </a:rPr>
                        <a:t>DURAN MARTIN-MERAS, 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r">
                        <a:lnSpc>
                          <a:spcPts val="700"/>
                        </a:lnSpc>
                        <a:spcBef>
                          <a:spcPts val="175"/>
                        </a:spcBef>
                        <a:spcAft>
                          <a:spcPts val="40"/>
                        </a:spcAft>
                      </a:pPr>
                      <a:r>
                        <a:rPr lang="es-ES" sz="700" spc="0">
                          <a:solidFill>
                            <a:srgbClr val="000000"/>
                          </a:solidFill>
                          <a:latin typeface="Times New Roman" pitchFamily="1" panose="02020603050405020304"/>
                        </a:rPr>
                        <a:t>TU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133350" indent="0" algn="r">
                        <a:lnSpc>
                          <a:spcPts val="700"/>
                        </a:lnSpc>
                        <a:spcBef>
                          <a:spcPts val="175"/>
                        </a:spcBef>
                        <a:spcAft>
                          <a:spcPts val="40"/>
                        </a:spcAft>
                        <a:tabLst>
                          <a:tab algn="l" pos="86868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 ** ** ** ** ** **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r>
              <a:tr h="137160">
                <a:tc gridSpan="4">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76200" indent="0" algn="r">
                        <a:lnSpc>
                          <a:spcPts val="1000"/>
                        </a:lnSpc>
                        <a:spcBef>
                          <a:spcPts val="0"/>
                        </a:spcBef>
                        <a:spcAft>
                          <a:spcPts val="50"/>
                        </a:spcAft>
                      </a:pPr>
                      <a:r>
                        <a:rPr lang="es-ES" sz="1050" i="1" spc="-160">
                          <a:solidFill>
                            <a:srgbClr val="000000"/>
                          </a:solidFill>
                          <a:latin typeface="Courier New" pitchFamily="3" panose="02020603050405020304"/>
                        </a:rPr>
                        <a:t>continúa en la página siguiente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bl>
          </a:graphicData>
        </a:graphic>
      </p:graphicFrame>
      <p:sp>
        <p:nvSpPr>
          <p:cNvPr id="6" name=""/>
          <p:cNvSpPr/>
          <p:nvPr>
            <p:ph type="body" idx="10"/>
          </p:nvPr>
        </p:nvSpPr>
        <p:spPr>
          <a:xfrm>
            <a:off x="1066165" y="9731375"/>
            <a:ext cx="5710555" cy="225425"/>
          </a:xfrm>
          <a:prstGeom prst="rect">
            <a:avLst/>
          </a:prstGeom>
          <a:noFill/>
          <a:ln w="0" cmpd="sng">
            <a:noFill/>
            <a:prstDash val="solid"/>
          </a:ln>
        </p:spPr>
        <p:txBody>
          <a:bodyPr vert="horz" lIns="0" tIns="57785" rIns="0" bIns="0" anchor="t"/>
          <a:lstStyle/>
          <a:p>
            <a:pPr marL="4023360" marR="0" indent="0" algn="l">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66165" y="685800"/>
            <a:ext cx="5433060" cy="0"/>
          </a:xfrm>
          <a:prstGeom prst="line">
            <a:avLst/>
          </a:prstGeom>
          <a:ln w="6350" cmpd="sng">
            <a:solidFill>
              <a:srgbClr val="000000"/>
            </a:solidFill>
          </a:ln>
        </p:spPr>
      </p:cxnSp>
      <p:cxnSp>
        <p:nvCxnSpPr>
          <p:cNvPr id="8" name=""/>
          <p:cNvCxnSpPr/>
          <p:nvPr/>
        </p:nvCxnSpPr>
        <p:spPr>
          <a:xfrm>
            <a:off x="1066165" y="9735185"/>
            <a:ext cx="5433060" cy="0"/>
          </a:xfrm>
          <a:prstGeom prst="line">
            <a:avLst/>
          </a:prstGeom>
          <a:ln w="6350" cmpd="sng">
            <a:solidFill>
              <a:srgbClr val="000000"/>
            </a:solidFill>
          </a:ln>
        </p:spPr>
      </p:cxnSp>
    </p:spTree>
  </p:cSld>
  <p:clrMapOvr>
    <a:masterClrMapping/>
  </p:clrMapOvr>
</p:sld>
</file>

<file path=ppt/slides/slide28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6165" y="482600"/>
            <a:ext cx="5710555" cy="199390"/>
          </a:xfrm>
          <a:prstGeom prst="rect">
            <a:avLst/>
          </a:prstGeom>
          <a:noFill/>
          <a:ln w="0" cmpd="sng">
            <a:noFill/>
            <a:prstDash val="solid"/>
          </a:ln>
        </p:spPr>
        <p:txBody>
          <a:bodyPr vert="horz" lIns="0" tIns="0" rIns="0" bIns="0" anchor="t"/>
          <a:lstStyle/>
          <a:p>
            <a:pPr marL="0" marR="0" indent="0" algn="l">
              <a:lnSpc>
                <a:spcPts val="1400"/>
              </a:lnSpc>
              <a:spcAft>
                <a:spcPts val="95"/>
              </a:spcAft>
              <a:tabLst>
                <a:tab algn="l" pos="2788920"/>
              </a:tabLst>
            </a:pPr>
            <a:r>
              <a:rPr lang="es-ES" sz="1200" spc="10">
                <a:solidFill>
                  <a:srgbClr val="000000"/>
                </a:solidFill>
                <a:latin typeface="Times New Roman" pitchFamily="1" panose="02020603050405020304"/>
              </a:rPr>
              <a:t>258 </a:t>
            </a:r>
            <a:r>
              <a:rPr lang="es-ES" sz="1100" b="1" spc="10">
                <a:solidFill>
                  <a:srgbClr val="000000"/>
                </a:solidFill>
                <a:latin typeface="Bookman Old Style" pitchFamily="1" panose="02020603050405020304"/>
              </a:rPr>
              <a:t>7.2. Cuadro histórico de Profesores </a:t>
            </a:r>
          </a:p>
        </p:txBody>
      </p:sp>
      <p:sp>
        <p:nvSpPr>
          <p:cNvPr id="3" name=""/>
          <p:cNvSpPr/>
          <p:nvPr>
            <p:ph type="body" idx="10"/>
          </p:nvPr>
        </p:nvSpPr>
        <p:spPr>
          <a:xfrm>
            <a:off x="1066165" y="681990"/>
            <a:ext cx="5710555" cy="345440"/>
          </a:xfrm>
          <a:prstGeom prst="rect">
            <a:avLst/>
          </a:prstGeom>
          <a:noFill/>
          <a:ln w="0" cmpd="sng">
            <a:noFill/>
            <a:prstDash val="solid"/>
          </a:ln>
        </p:spPr>
        <p:txBody>
          <a:bodyPr vert="horz" lIns="0" tIns="201930" rIns="0" bIns="0" anchor="t"/>
          <a:lstStyle/>
          <a:p>
            <a:pPr marL="0" marR="0" indent="0" algn="ctr">
              <a:lnSpc>
                <a:spcPts val="1100"/>
              </a:lnSpc>
              <a:spcAft>
                <a:spcPts val="0"/>
              </a:spcAft>
            </a:pPr>
            <a:r>
              <a:rPr lang="es-ES" sz="950" spc="15">
                <a:solidFill>
                  <a:srgbClr val="000000"/>
                </a:solidFill>
                <a:latin typeface="Bookman Old Style" pitchFamily="1" panose="02020603050405020304"/>
              </a:rPr>
              <a:t>HISTORICO DEL PROFESORADO DE LA FACULTAD DE CIENCIAS (1968 1993 </a:t>
            </a:r>
          </a:p>
        </p:txBody>
      </p:sp>
      <p:graphicFrame>
        <p:nvGraphicFramePr>
          <p:cNvPr id="5" name=""/>
          <p:cNvGraphicFramePr>
            <a:graphicFrameLocks noGrp="1"/>
          </p:cNvGraphicFramePr>
          <p:nvPr/>
        </p:nvGraphicFramePr>
        <p:xfrm>
          <a:off x="1097280" y="1027430"/>
          <a:ext cx="5710555" cy="7409815"/>
        </p:xfrm>
        <a:graphic>
          <a:graphicData uri="http://schemas.openxmlformats.org/drawingml/2006/table">
            <a:tbl>
              <a:tblGrid>
                <a:gridCol w="280670"/>
                <a:gridCol w="1636395"/>
                <a:gridCol w="311150"/>
                <a:gridCol w="2419985"/>
                <a:gridCol w="208280"/>
                <a:gridCol w="208280"/>
                <a:gridCol w="208280"/>
                <a:gridCol w="208280"/>
                <a:gridCol w="208280"/>
                <a:gridCol w="208280"/>
                <a:gridCol w="252730"/>
              </a:tblGrid>
              <a:tr h="125095">
                <a:tc>
                  <a:txBody>
                    <a:bodyPr vert="horz" anchor="t"/>
                    <a:lstStyle/>
                    <a:p>
                      <a:pPr marL="0" marR="0" indent="0" algn="r">
                        <a:lnSpc>
                          <a:spcPts val="700"/>
                        </a:lnSpc>
                        <a:spcBef>
                          <a:spcPts val="195"/>
                        </a:spcBef>
                        <a:spcAft>
                          <a:spcPts val="65"/>
                        </a:spcAft>
                      </a:pPr>
                      <a:r>
                        <a:rPr lang="es-ES" sz="700" spc="0">
                          <a:solidFill>
                            <a:srgbClr val="000000"/>
                          </a:solidFill>
                          <a:latin typeface="Times New Roman" pitchFamily="1" panose="02020603050405020304"/>
                        </a:rPr>
                        <a:t>CD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8740" marR="0" indent="0" algn="l">
                        <a:lnSpc>
                          <a:spcPts val="700"/>
                        </a:lnSpc>
                        <a:spcBef>
                          <a:spcPts val="195"/>
                        </a:spcBef>
                        <a:spcAft>
                          <a:spcPts val="65"/>
                        </a:spcAft>
                      </a:pPr>
                      <a:r>
                        <a:rPr lang="es-ES" sz="700" spc="0">
                          <a:solidFill>
                            <a:srgbClr val="000000"/>
                          </a:solidFill>
                          <a:latin typeface="Times New Roman" pitchFamily="1" panose="02020603050405020304"/>
                        </a:rPr>
                        <a:t>Nombre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r">
                        <a:lnSpc>
                          <a:spcPts val="700"/>
                        </a:lnSpc>
                        <a:spcBef>
                          <a:spcPts val="195"/>
                        </a:spcBef>
                        <a:spcAft>
                          <a:spcPts val="65"/>
                        </a:spcAft>
                      </a:pPr>
                      <a:r>
                        <a:rPr lang="es-ES" sz="700" spc="0">
                          <a:solidFill>
                            <a:srgbClr val="000000"/>
                          </a:solidFill>
                          <a:latin typeface="Times New Roman" pitchFamily="1" panose="02020603050405020304"/>
                        </a:rPr>
                        <a:t>PD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r">
                        <a:lnSpc>
                          <a:spcPts val="700"/>
                        </a:lnSpc>
                        <a:spcBef>
                          <a:spcPts val="195"/>
                        </a:spcBef>
                        <a:spcAft>
                          <a:spcPts val="65"/>
                        </a:spcAft>
                      </a:pPr>
                      <a:r>
                        <a:rPr lang="es-ES" sz="700" spc="0">
                          <a:solidFill>
                            <a:srgbClr val="000000"/>
                          </a:solidFill>
                          <a:latin typeface="Times New Roman" pitchFamily="1" panose="02020603050405020304"/>
                        </a:rPr>
                        <a:t>68 69 70 71 72 73 74 75 76 77 78 79 80 81 82 83 84 85 86 </a:t>
                      </a:r>
                    </a:p>
                  </a:txBody>
                  <a:tcPr anchor="ctr" marL="0" marR="0" marT="0" marB="0">
                    <a:lnL w="8890" cmpd="sng">
                      <a:solidFill>
                        <a:srgbClr val="000000"/>
                      </a:solidFill>
                      <a:prstDash val="solid"/>
                    </a:lnL>
                    <a:lnR w="0" cmpd="sng">
                      <a:no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87 </a:t>
                      </a:r>
                    </a:p>
                  </a:txBody>
                  <a:tcPr anchor="ctr" marL="0" marR="0" marT="0" marB="0">
                    <a:lnL w="0" cmpd="sng">
                      <a:noFill/>
                      <a:prstDash val="solid"/>
                    </a:lnL>
                    <a:lnR w="0" cmpd="sng">
                      <a:no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88 </a:t>
                      </a:r>
                    </a:p>
                  </a:txBody>
                  <a:tcPr anchor="ctr" marL="0" marR="0" marT="0" marB="0">
                    <a:lnL w="0" cmpd="sng">
                      <a:noFill/>
                      <a:prstDash val="solid"/>
                    </a:lnL>
                    <a:lnR w="0" cmpd="sng">
                      <a:no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89 </a:t>
                      </a:r>
                    </a:p>
                  </a:txBody>
                  <a:tcPr anchor="ctr" marL="0" marR="0" marT="0" marB="0">
                    <a:lnL w="0" cmpd="sng">
                      <a:noFill/>
                      <a:prstDash val="solid"/>
                    </a:lnL>
                    <a:lnR w="0" cmpd="sng">
                      <a:no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90 </a:t>
                      </a:r>
                    </a:p>
                  </a:txBody>
                  <a:tcPr anchor="ctr" marL="0" marR="0" marT="0" marB="0">
                    <a:lnL w="0" cmpd="sng">
                      <a:noFill/>
                      <a:prstDash val="solid"/>
                    </a:lnL>
                    <a:lnR w="0" cmpd="sng">
                      <a:no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91 </a:t>
                      </a:r>
                    </a:p>
                  </a:txBody>
                  <a:tcPr anchor="ctr" marL="0" marR="0" marT="0" marB="0">
                    <a:lnL w="0" cmpd="sng">
                      <a:noFill/>
                      <a:prstDash val="solid"/>
                    </a:lnL>
                    <a:lnR w="0" cmpd="sng">
                      <a:no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92 </a:t>
                      </a:r>
                    </a:p>
                  </a:txBody>
                  <a:tcPr anchor="ctr" marL="0" marR="0" marT="0" marB="0">
                    <a:lnL w="0" cmpd="sng">
                      <a:noFill/>
                      <a:prstDash val="solid"/>
                    </a:lnL>
                    <a:lnR w="0" cmpd="sng">
                      <a:no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195"/>
                        </a:spcBef>
                        <a:spcAft>
                          <a:spcPts val="65"/>
                        </a:spcAft>
                      </a:pPr>
                      <a:r>
                        <a:rPr lang="es-ES" sz="700" spc="0">
                          <a:solidFill>
                            <a:srgbClr val="000000"/>
                          </a:solidFill>
                          <a:latin typeface="Times New Roman" pitchFamily="1" panose="02020603050405020304"/>
                        </a:rPr>
                        <a:t>93 </a:t>
                      </a:r>
                    </a:p>
                  </a:txBody>
                  <a:tcPr anchor="ctr" marL="0" marR="0" marT="0" marB="0">
                    <a:lnL w="0" cmpd="sng">
                      <a:no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1557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ESPINOSA BORREGUERO, F.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8890" cmpd="sng">
                      <a:solidFill>
                        <a:srgbClr val="000000"/>
                      </a:solid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ORTEGA OLIVENCIA, 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RIDRUEJO CORRAL, J.C.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31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ANDALUZ LOPEZ, 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DEVESA ALCARAZ, J.A.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PASTOR VILLEGAS,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ts val="400"/>
                        </a:lnSpc>
                        <a:spcBef>
                          <a:spcPts val="0"/>
                        </a:spcBef>
                        <a:spcAft>
                          <a:spcPts val="0"/>
                        </a:spcAft>
                        <a:tabLst>
                          <a:tab algn="l" pos="594360"/>
                        </a:tabLst>
                      </a:pPr>
                      <a:r>
                        <a:rPr lang="es-ES" sz="700" spc="0">
                          <a:solidFill>
                            <a:srgbClr val="000000"/>
                          </a:solidFill>
                          <a:latin typeface="Times New Roman" pitchFamily="1" panose="02020603050405020304"/>
                        </a:rPr>
                        <a:t>CEU  </a:t>
                      </a:r>
                      <a:r>
                        <a:rPr lang="es-ES" sz="100" spc="0">
                          <a:solidFill>
                            <a:srgbClr val="000000"/>
                          </a:solidFill>
                          <a:latin typeface="Times New Roman" pitchFamily="1" panose="02020603050405020304"/>
                        </a:rPr>
                        <a:t> </a:t>
                      </a:r>
                    </a:p>
                    <a:p>
                      <a:pPr marL="2286000" marR="0" indent="0" algn="l">
                        <a:lnSpc>
                          <a:spcPts val="300"/>
                        </a:lnSpc>
                        <a:spcBef>
                          <a:spcPts val="0"/>
                        </a:spcBef>
                        <a:spcAft>
                          <a:spcPts val="0"/>
                        </a:spcAft>
                      </a:pPr>
                      <a:r>
                        <a:rPr lang="es-ES" sz="700" spc="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SAN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UDO ROMEU,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LOPEZ ALIGUE, F.J.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CU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BELTRAN DE HEREDIA A.,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LOPEZ PIN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EIRO, 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GONZALEZ LENA,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6205">
                <a:tc>
                  <a:txBody>
                    <a:bodyPr vert="horz" anchor="t"/>
                    <a:lstStyle/>
                    <a:p>
                      <a:pPr marL="0" marR="0" indent="0" algn="r">
                        <a:lnSpc>
                          <a:spcPts val="700"/>
                        </a:lnSpc>
                        <a:spcBef>
                          <a:spcPts val="175"/>
                        </a:spcBef>
                        <a:spcAft>
                          <a:spcPts val="15"/>
                        </a:spcAft>
                      </a:pPr>
                      <a:r>
                        <a:rPr lang="es-ES" sz="7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15"/>
                        </a:spcAft>
                      </a:pPr>
                      <a:r>
                        <a:rPr lang="es-ES" sz="700" spc="0">
                          <a:solidFill>
                            <a:srgbClr val="000000"/>
                          </a:solidFill>
                          <a:latin typeface="Times New Roman" pitchFamily="1" panose="02020603050405020304"/>
                        </a:rPr>
                        <a:t>SANCHEZ FERNANDEZ, 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15"/>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ACEVEDO SOTOCA, M.I.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LOPEZ PEINADO, A.J.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HIDALGO GARCIA, 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ACEDO VALENZUELA, M.I.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tabLst>
                          <a:tab algn="r" pos="2514600"/>
                        </a:tabLst>
                      </a:pPr>
                      <a:r>
                        <a:rPr lang="es-ES" sz="700" spc="0">
                          <a:solidFill>
                            <a:srgbClr val="000000"/>
                          </a:solidFill>
                          <a:latin typeface="Times New Roman" pitchFamily="1" panose="02020603050405020304"/>
                        </a:rPr>
                        <a:t>  </a:t>
                      </a:r>
                      <a:r>
                        <a:rPr lang="es-ES" sz="700" spc="0">
                          <a:solidFill>
                            <a:srgbClr val="000000"/>
                          </a:solidFill>
                          <a:latin typeface="Times New Roman" pitchFamily="1" panose="02020603050405020304"/>
                        </a:rPr>
                        <a: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RUIZ TELLEZ, M.T.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MORALES BRUQUE,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RAMIREZ FERNANDEZ,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FERNANDEZ POZO, L.F.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MORAN DOMINGUEZ, F.J.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20"/>
                        </a:spcAft>
                      </a:pPr>
                      <a:r>
                        <a:rPr lang="es-ES" sz="700" spc="0">
                          <a:solidFill>
                            <a:srgbClr val="000000"/>
                          </a:solidFill>
                          <a:latin typeface="Times New Roman" pitchFamily="1" panose="02020603050405020304"/>
                        </a:rPr>
                        <a:t>24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20"/>
                        </a:spcAft>
                      </a:pPr>
                      <a:r>
                        <a:rPr lang="es-ES" sz="700" spc="0">
                          <a:solidFill>
                            <a:srgbClr val="000000"/>
                          </a:solidFill>
                          <a:latin typeface="Times New Roman" pitchFamily="1" panose="02020603050405020304"/>
                        </a:rPr>
                        <a:t>PLUMET ORTEGA,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20"/>
                        </a:spcAft>
                      </a:pPr>
                      <a:r>
                        <a:rPr lang="es-ES" sz="700" spc="0">
                          <a:solidFill>
                            <a:srgbClr val="000000"/>
                          </a:solidFill>
                          <a:latin typeface="Times New Roman" pitchFamily="1" panose="02020603050405020304"/>
                        </a:rPr>
                        <a:t>CU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2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2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TORMO MOLINA, 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OVEJERO ESCUDERO, G.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SANCHEZ GUZMAN, J.M.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ROA OJALVO, I.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PINILLA GIL, 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GONZALEZ VELASCO,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BOTELLO CAMBERO, 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GUIJO SANCHEZ, M.I.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ORTEGA RINCON, 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26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GARCIA MARTIN, 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AGUILAR ESPINOSA, 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RODRIGUEZ GONZALEZ, 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22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CUMBRERA HERNANDEZ, F.L.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GARZO PUERTOS, V.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SANTOS REYES, 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CU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CABEZAS FERNANDEZ,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ESPINOSA GARCIA,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BASCO Y LOPEZ DE LERMA, 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ULLAN DE CELIS, 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RODRIGUEZ-ARIAS FDEZ.,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65"/>
                        </a:spcBef>
                        <a:spcAft>
                          <a:spcPts val="0"/>
                        </a:spcAft>
                      </a:pPr>
                      <a:r>
                        <a:rPr lang="es-ES" sz="700" spc="0">
                          <a:solidFill>
                            <a:srgbClr val="000000"/>
                          </a:solidFill>
                          <a:latin typeface="Times New Roman" pitchFamily="1" panose="02020603050405020304"/>
                        </a:rPr>
                        <a:t>MUN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OZ DEL VIEJO, 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PEREZ FERNANDEZ, 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CRUZ SOLIS, 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21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5"/>
                        </a:spcBef>
                        <a:spcAft>
                          <a:spcPts val="0"/>
                        </a:spcAft>
                      </a:pPr>
                      <a:r>
                        <a:rPr lang="es-ES" sz="700" spc="0">
                          <a:solidFill>
                            <a:srgbClr val="000000"/>
                          </a:solidFill>
                          <a:latin typeface="Times New Roman" pitchFamily="1" panose="02020603050405020304"/>
                        </a:rPr>
                        <a:t>PEREZ BOTE, J.L.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5"/>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5"/>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PAJARES VICENTE, 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22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JURADO VARGAS,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63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SANCHEZ MENDOZA, M.L.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MUN</a:t>
                      </a:r>
                      <a:r>
                        <a:rPr lang="es-ES" sz="700" baseline="30000" spc="0">
                          <a:solidFill>
                            <a:srgbClr val="000000"/>
                          </a:solidFill>
                          <a:latin typeface="Bookman Old Style" pitchFamily="1" panose="02020603050405020304"/>
                        </a:rPr>
                        <a:t>˜</a:t>
                      </a:r>
                      <a:r>
                        <a:rPr lang="es-ES" sz="700" spc="0">
                          <a:solidFill>
                            <a:srgbClr val="000000"/>
                          </a:solidFill>
                          <a:latin typeface="Times New Roman" pitchFamily="1" panose="02020603050405020304"/>
                        </a:rPr>
                        <a:t>OZ CASTRO, M.D.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SANCHO DE SALAS, 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GARCIA ARAYA, J.F.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557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VILA DONCEL, 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MACIAS GARCIA, 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PEREZ RODRIGUEZ, 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20"/>
                        </a:spcAft>
                      </a:pPr>
                      <a:r>
                        <a:rPr lang="es-ES" sz="700" spc="0">
                          <a:solidFill>
                            <a:srgbClr val="000000"/>
                          </a:solidFill>
                          <a:latin typeface="Times New Roman" pitchFamily="1" panose="02020603050405020304"/>
                        </a:rPr>
                        <a:t>63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20"/>
                        </a:spcAft>
                      </a:pPr>
                      <a:r>
                        <a:rPr lang="es-ES" sz="700" spc="0">
                          <a:solidFill>
                            <a:srgbClr val="000000"/>
                          </a:solidFill>
                          <a:latin typeface="Times New Roman" pitchFamily="1" panose="02020603050405020304"/>
                        </a:rPr>
                        <a:t>MORENO GARCIA, 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2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2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2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LEON GARRIDO,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MOTA MEDINA,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31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170"/>
                        </a:spcBef>
                        <a:spcAft>
                          <a:spcPts val="0"/>
                        </a:spcAft>
                      </a:pPr>
                      <a:r>
                        <a:rPr lang="es-ES" sz="700" spc="0">
                          <a:solidFill>
                            <a:srgbClr val="000000"/>
                          </a:solidFill>
                          <a:latin typeface="Times New Roman" pitchFamily="1" panose="02020603050405020304"/>
                        </a:rPr>
                        <a:t>CUEVA NOVAL, M.R.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17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17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23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ZAMORO MADERA, 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3030">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30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700" spc="0">
                          <a:solidFill>
                            <a:srgbClr val="000000"/>
                          </a:solidFill>
                          <a:latin typeface="Times New Roman" pitchFamily="1" panose="02020603050405020304"/>
                        </a:rPr>
                        <a:t>MURCIEGO MURCIEGO, 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15"/>
                        </a:spcAft>
                      </a:pPr>
                      <a:r>
                        <a:rPr lang="es-ES" sz="700" spc="0">
                          <a:solidFill>
                            <a:srgbClr val="000000"/>
                          </a:solidFill>
                          <a:latin typeface="Times New Roman" pitchFamily="1" panose="02020603050405020304"/>
                        </a:rPr>
                        <a:t>TU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15"/>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0985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GARCIA LILLO, J.A.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AU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12395">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33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700" spc="0">
                          <a:solidFill>
                            <a:srgbClr val="000000"/>
                          </a:solidFill>
                          <a:latin typeface="Times New Roman" pitchFamily="1" panose="02020603050405020304"/>
                        </a:rPr>
                        <a:t>DIAZ DIEZ, 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0" cmpd="sng">
                      <a:noFill/>
                      <a:prstDash val="solid"/>
                    </a:lnB>
                  </a:tcPr>
                </a:tc>
              </a:tr>
              <a:tr h="125095">
                <a:tc>
                  <a:txBody>
                    <a:bodyPr vert="horz" anchor="t"/>
                    <a:lstStyle/>
                    <a:p>
                      <a:pPr marL="0" marR="0" indent="0" algn="r">
                        <a:lnSpc>
                          <a:spcPts val="700"/>
                        </a:lnSpc>
                        <a:spcBef>
                          <a:spcPts val="0"/>
                        </a:spcBef>
                        <a:spcAft>
                          <a:spcPts val="110"/>
                        </a:spcAft>
                      </a:pPr>
                      <a:r>
                        <a:rPr lang="es-ES" sz="700" spc="0">
                          <a:solidFill>
                            <a:srgbClr val="000000"/>
                          </a:solidFill>
                          <a:latin typeface="Times New Roman" pitchFamily="1" panose="02020603050405020304"/>
                        </a:rPr>
                        <a:t>54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8740" marR="0" indent="0" algn="l">
                        <a:lnSpc>
                          <a:spcPts val="700"/>
                        </a:lnSpc>
                        <a:spcBef>
                          <a:spcPts val="0"/>
                        </a:spcBef>
                        <a:spcAft>
                          <a:spcPts val="110"/>
                        </a:spcAft>
                      </a:pPr>
                      <a:r>
                        <a:rPr lang="es-ES" sz="700" spc="0">
                          <a:solidFill>
                            <a:srgbClr val="000000"/>
                          </a:solidFill>
                          <a:latin typeface="Times New Roman" pitchFamily="1" panose="02020603050405020304"/>
                        </a:rPr>
                        <a:t>BORREGO MARIANO,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r">
                        <a:lnSpc>
                          <a:spcPts val="700"/>
                        </a:lnSpc>
                        <a:spcBef>
                          <a:spcPts val="0"/>
                        </a:spcBef>
                        <a:spcAft>
                          <a:spcPts val="110"/>
                        </a:spcAft>
                      </a:pPr>
                      <a:r>
                        <a:rPr lang="es-ES" sz="700" spc="0">
                          <a:solidFill>
                            <a:srgbClr val="000000"/>
                          </a:solidFill>
                          <a:latin typeface="Times New Roman" pitchFamily="1" panose="02020603050405020304"/>
                        </a:rPr>
                        <a:t>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8890" cmpd="sng">
                      <a:solidFill>
                        <a:srgbClr val="000000"/>
                      </a:solid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110"/>
                        </a:spcAft>
                      </a:pPr>
                      <a:r>
                        <a:rPr lang="es-ES" sz="700" spc="0">
                          <a:solidFill>
                            <a:srgbClr val="000000"/>
                          </a:solidFill>
                          <a:latin typeface="Times New Roman" pitchFamily="1" panose="02020603050405020304"/>
                        </a:rPr>
                        <a:t>** </a:t>
                      </a:r>
                    </a:p>
                  </a:txBody>
                  <a:tcPr anchor="ctr" marL="0" marR="0" marT="0" marB="0">
                    <a:lnL w="0" cmpd="sng">
                      <a:no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66165" y="8437245"/>
            <a:ext cx="5710555" cy="1294130"/>
          </a:xfrm>
          <a:prstGeom prst="rect">
            <a:avLst/>
          </a:prstGeom>
          <a:noFill/>
          <a:ln w="0" cmpd="sng">
            <a:noFill/>
            <a:prstDash val="solid"/>
          </a:ln>
        </p:spPr>
        <p:txBody>
          <a:bodyPr vert="horz" lIns="0" tIns="0" rIns="0" bIns="0" anchor="t"/>
          <a:lstStyle/>
          <a:p>
            <a:pPr marL="182880" marR="182880" indent="0" algn="just">
              <a:lnSpc>
                <a:spcPts val="1400"/>
              </a:lnSpc>
              <a:spcAft>
                <a:spcPts val="0"/>
              </a:spcAft>
            </a:pPr>
            <a:r>
              <a:rPr lang="es-ES" sz="1100" b="1" spc="0">
                <a:solidFill>
                  <a:srgbClr val="000000"/>
                </a:solidFill>
                <a:latin typeface="Bookman Old Style" pitchFamily="1" panose="02020603050405020304"/>
              </a:rPr>
              <a:t>Tabla 18</a:t>
            </a:r>
            <a:r>
              <a:rPr lang="es-ES" sz="1200" spc="0">
                <a:solidFill>
                  <a:srgbClr val="000000"/>
                </a:solidFill>
                <a:latin typeface="Times New Roman" pitchFamily="1" panose="02020603050405020304"/>
              </a:rPr>
              <a:t>. Profesores que han desarrollado su docencia en la Facultad de Ciencias desde su creación. El signo – indica los años en los que cursóestudios en el propio </a:t>
            </a:r>
          </a:p>
          <a:p>
            <a:pPr marL="0" marR="0" indent="0" algn="ctr">
              <a:lnSpc>
                <a:spcPts val="1400"/>
              </a:lnSpc>
              <a:spcBef>
                <a:spcPts val="0"/>
              </a:spcBef>
              <a:spcAft>
                <a:spcPts val="5850"/>
              </a:spcAft>
            </a:pPr>
            <a:r>
              <a:rPr lang="es-ES" sz="1200" spc="10">
                <a:solidFill>
                  <a:srgbClr val="000000"/>
                </a:solidFill>
                <a:latin typeface="Times New Roman" pitchFamily="1" panose="02020603050405020304"/>
              </a:rPr>
              <a:t>Centro. </a:t>
            </a:r>
          </a:p>
        </p:txBody>
      </p:sp>
      <p:sp>
        <p:nvSpPr>
          <p:cNvPr id="7" name=""/>
          <p:cNvSpPr/>
          <p:nvPr>
            <p:ph type="body" idx="10"/>
          </p:nvPr>
        </p:nvSpPr>
        <p:spPr>
          <a:xfrm>
            <a:off x="1066165" y="9731375"/>
            <a:ext cx="5710555" cy="225425"/>
          </a:xfrm>
          <a:prstGeom prst="rect">
            <a:avLst/>
          </a:prstGeom>
          <a:noFill/>
          <a:ln w="0" cmpd="sng">
            <a:noFill/>
            <a:prstDash val="solid"/>
          </a:ln>
        </p:spPr>
        <p:txBody>
          <a:bodyPr vert="horz" lIns="0" tIns="57785" rIns="0" bIns="0" anchor="t"/>
          <a:lstStyle/>
          <a:p>
            <a:pPr marL="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cxnSp>
        <p:nvCxnSpPr>
          <p:cNvPr id="8" name=""/>
          <p:cNvCxnSpPr/>
          <p:nvPr/>
        </p:nvCxnSpPr>
        <p:spPr>
          <a:xfrm>
            <a:off x="1066165" y="685800"/>
            <a:ext cx="5433060" cy="0"/>
          </a:xfrm>
          <a:prstGeom prst="line">
            <a:avLst/>
          </a:prstGeom>
          <a:ln w="6350" cmpd="sng">
            <a:solidFill>
              <a:srgbClr val="000000"/>
            </a:solidFill>
          </a:ln>
        </p:spPr>
      </p:cxnSp>
      <p:cxnSp>
        <p:nvCxnSpPr>
          <p:cNvPr id="9" name=""/>
          <p:cNvCxnSpPr/>
          <p:nvPr/>
        </p:nvCxnSpPr>
        <p:spPr>
          <a:xfrm>
            <a:off x="1066165" y="9735185"/>
            <a:ext cx="5433060" cy="0"/>
          </a:xfrm>
          <a:prstGeom prst="line">
            <a:avLst/>
          </a:prstGeom>
          <a:ln w="6350" cmpd="sng">
            <a:solidFill>
              <a:srgbClr val="000000"/>
            </a:solidFill>
          </a:ln>
        </p:spPr>
      </p:cxnSp>
    </p:spTree>
  </p:cSld>
  <p:clrMapOvr>
    <a:masterClrMapping/>
  </p:clrMapOvr>
</p:sld>
</file>

<file path=ppt/slides/slide28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105"/>
          <a:stretch>
            <a:fillRect/>
          </a:stretch>
        </p:blipFill>
        <p:spPr>
          <a:xfrm>
            <a:off x="1264920" y="877570"/>
            <a:ext cx="5050790" cy="4767580"/>
          </a:xfrm>
          <a:prstGeom prst="rect">
            <a:avLst/>
          </a:prstGeom>
        </p:spPr>
      </p:pic>
      <p:sp>
        <p:nvSpPr>
          <p:cNvPr id="2" name=""/>
          <p:cNvSpPr/>
          <p:nvPr>
            <p:ph type="body" idx="10"/>
          </p:nvPr>
        </p:nvSpPr>
        <p:spPr>
          <a:xfrm>
            <a:off x="942975" y="482600"/>
            <a:ext cx="5710555" cy="199390"/>
          </a:xfrm>
          <a:prstGeom prst="rect">
            <a:avLst/>
          </a:prstGeom>
          <a:noFill/>
          <a:ln w="0" cmpd="sng">
            <a:noFill/>
            <a:prstDash val="solid"/>
          </a:ln>
        </p:spPr>
        <p:txBody>
          <a:bodyPr vert="horz" lIns="0" tIns="10795" rIns="0" bIns="0" anchor="t"/>
          <a:lstStyle/>
          <a:p>
            <a:pPr marL="137160" marR="0" indent="0" algn="l">
              <a:lnSpc>
                <a:spcPts val="1400"/>
              </a:lnSpc>
              <a:spcAft>
                <a:spcPts val="60"/>
              </a:spcAft>
              <a:tabLst>
                <a:tab algn="l" pos="5303520"/>
              </a:tabLst>
            </a:pPr>
            <a:r>
              <a:rPr lang="es-ES" sz="1100" b="1" spc="-20">
                <a:solidFill>
                  <a:srgbClr val="000000"/>
                </a:solidFill>
                <a:latin typeface="Bookman Old Style" pitchFamily="1" panose="02020603050405020304"/>
              </a:rPr>
              <a:t>7. Profesorado </a:t>
            </a:r>
            <a:r>
              <a:rPr lang="es-ES" sz="1100" spc="-20">
                <a:solidFill>
                  <a:srgbClr val="000000"/>
                </a:solidFill>
                <a:latin typeface="Bookman Old Style" pitchFamily="1" panose="02020603050405020304"/>
              </a:rPr>
              <a:t>259 </a:t>
            </a:r>
          </a:p>
        </p:txBody>
      </p:sp>
      <p:sp>
        <p:nvSpPr>
          <p:cNvPr id="5" name=""/>
          <p:cNvSpPr/>
          <p:nvPr>
            <p:ph type="body" idx="10"/>
          </p:nvPr>
        </p:nvSpPr>
        <p:spPr>
          <a:xfrm>
            <a:off x="942975" y="5732780"/>
            <a:ext cx="5710555" cy="3998595"/>
          </a:xfrm>
          <a:prstGeom prst="rect">
            <a:avLst/>
          </a:prstGeom>
          <a:noFill/>
          <a:ln w="0" cmpd="sng">
            <a:noFill/>
            <a:prstDash val="solid"/>
          </a:ln>
        </p:spPr>
        <p:txBody>
          <a:bodyPr vert="horz" lIns="0" tIns="31750" rIns="0" bIns="0" anchor="t"/>
          <a:lstStyle/>
          <a:p>
            <a:pPr marL="0" marR="0" indent="0" algn="ctr">
              <a:lnSpc>
                <a:spcPts val="1400"/>
              </a:lnSpc>
              <a:spcAft>
                <a:spcPts val="29820"/>
              </a:spcAft>
            </a:pPr>
            <a:r>
              <a:rPr lang="es-ES" sz="1100" b="1" spc="-15">
                <a:solidFill>
                  <a:srgbClr val="000000"/>
                </a:solidFill>
                <a:latin typeface="Bookman Old Style" pitchFamily="1" panose="02020603050405020304"/>
              </a:rPr>
              <a:t>Figura </a:t>
            </a:r>
            <a:r>
              <a:rPr lang="es-ES" sz="1200" b="1" spc="-15">
                <a:solidFill>
                  <a:srgbClr val="000000"/>
                </a:solidFill>
                <a:latin typeface="Arial" pitchFamily="2" panose="02020603050405020304"/>
              </a:rPr>
              <a:t>III</a:t>
            </a:r>
            <a:r>
              <a:rPr lang="es-ES" sz="1100" spc="-15">
                <a:solidFill>
                  <a:srgbClr val="000000"/>
                </a:solidFill>
                <a:latin typeface="Bookman Old Style" pitchFamily="1" panose="02020603050405020304"/>
              </a:rPr>
              <a:t>: Miembros de la Facultad de Ciencias. 1994 </a:t>
            </a:r>
          </a:p>
        </p:txBody>
      </p:sp>
      <p:sp>
        <p:nvSpPr>
          <p:cNvPr id="6" name=""/>
          <p:cNvSpPr/>
          <p:nvPr>
            <p:ph type="body" idx="10"/>
          </p:nvPr>
        </p:nvSpPr>
        <p:spPr>
          <a:xfrm>
            <a:off x="942975" y="9731375"/>
            <a:ext cx="5640705"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942975" y="9735185"/>
            <a:ext cx="5556250" cy="0"/>
          </a:xfrm>
          <a:prstGeom prst="line">
            <a:avLst/>
          </a:prstGeom>
          <a:ln w="6350" cmpd="sng">
            <a:solidFill>
              <a:srgbClr val="000000"/>
            </a:solidFill>
          </a:ln>
        </p:spPr>
      </p:cxnSp>
    </p:spTree>
  </p:cSld>
  <p:clrMapOvr>
    <a:masterClrMapping/>
  </p:clrMapOvr>
</p:sld>
</file>

<file path=ppt/slides/slide28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106"/>
          <a:stretch>
            <a:fillRect/>
          </a:stretch>
        </p:blipFill>
        <p:spPr>
          <a:xfrm>
            <a:off x="1694815" y="1066800"/>
            <a:ext cx="4260850" cy="8321040"/>
          </a:xfrm>
          <a:prstGeom prst="rect">
            <a:avLst/>
          </a:prstGeom>
        </p:spPr>
      </p:pic>
      <p:sp>
        <p:nvSpPr>
          <p:cNvPr id="2" name=""/>
          <p:cNvSpPr/>
          <p:nvPr>
            <p:ph type="body" idx="10"/>
          </p:nvPr>
        </p:nvSpPr>
        <p:spPr>
          <a:xfrm>
            <a:off x="977900" y="495300"/>
            <a:ext cx="5640705" cy="186690"/>
          </a:xfrm>
          <a:prstGeom prst="rect">
            <a:avLst/>
          </a:prstGeom>
          <a:noFill/>
          <a:ln w="0" cmpd="sng">
            <a:noFill/>
            <a:prstDash val="solid"/>
          </a:ln>
        </p:spPr>
        <p:txBody>
          <a:bodyPr vert="horz" lIns="0" tIns="0" rIns="0" bIns="0" anchor="t"/>
          <a:lstStyle/>
          <a:p>
            <a:pPr marL="137160" marR="0" indent="0" algn="l">
              <a:lnSpc>
                <a:spcPts val="1400"/>
              </a:lnSpc>
              <a:spcAft>
                <a:spcPts val="60"/>
              </a:spcAft>
              <a:tabLst>
                <a:tab algn="r" pos="5532120"/>
              </a:tabLst>
            </a:pPr>
            <a:r>
              <a:rPr lang="es-ES" sz="1050" spc="0">
                <a:solidFill>
                  <a:srgbClr val="000000"/>
                </a:solidFill>
                <a:latin typeface="Arial" pitchFamily="2" panose="02020603050405020304"/>
              </a:rPr>
              <a:t>260 </a:t>
            </a:r>
            <a:r>
              <a:rPr lang="es-ES" sz="1150" spc="0">
                <a:solidFill>
                  <a:srgbClr val="000000"/>
                </a:solidFill>
                <a:latin typeface="Bookman Old Style" pitchFamily="1" panose="02020603050405020304"/>
              </a:rPr>
              <a:t>7.2. Cuadro histórico de Profesores </a:t>
            </a:r>
          </a:p>
        </p:txBody>
      </p:sp>
      <p:sp>
        <p:nvSpPr>
          <p:cNvPr id="5" name=""/>
          <p:cNvSpPr/>
          <p:nvPr>
            <p:ph type="body" idx="10"/>
          </p:nvPr>
        </p:nvSpPr>
        <p:spPr>
          <a:xfrm>
            <a:off x="977900" y="9731375"/>
            <a:ext cx="5640705" cy="238125"/>
          </a:xfrm>
          <a:prstGeom prst="rect">
            <a:avLst/>
          </a:prstGeom>
          <a:noFill/>
          <a:ln w="0" cmpd="sng">
            <a:noFill/>
            <a:prstDash val="solid"/>
          </a:ln>
        </p:spPr>
        <p:txBody>
          <a:bodyPr vert="horz" lIns="0" tIns="56515" rIns="0" bIns="0" anchor="t"/>
          <a:lstStyle/>
          <a:p>
            <a:pPr marL="137160" marR="0" indent="0" algn="l">
              <a:lnSpc>
                <a:spcPts val="1400"/>
              </a:lnSpc>
              <a:spcAft>
                <a:spcPts val="40"/>
              </a:spcAft>
            </a:pPr>
            <a:r>
              <a:rPr lang="es-ES" sz="1150" spc="0">
                <a:solidFill>
                  <a:srgbClr val="000000"/>
                </a:solidFill>
                <a:latin typeface="Bookman Old Style" pitchFamily="1" panose="02020603050405020304"/>
              </a:rPr>
              <a:t>50 Aniversario 1968–2019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8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82600"/>
            <a:ext cx="5640705" cy="199390"/>
          </a:xfrm>
          <a:prstGeom prst="rect">
            <a:avLst/>
          </a:prstGeom>
          <a:noFill/>
          <a:ln w="0" cmpd="sng">
            <a:noFill/>
            <a:prstDash val="solid"/>
          </a:ln>
        </p:spPr>
        <p:txBody>
          <a:bodyPr vert="horz" lIns="0" tIns="0" rIns="0" bIns="0" anchor="t"/>
          <a:lstStyle/>
          <a:p>
            <a:pPr marL="0" marR="0" indent="0" algn="l">
              <a:lnSpc>
                <a:spcPts val="1400"/>
              </a:lnSpc>
              <a:spcAft>
                <a:spcPts val="85"/>
              </a:spcAft>
              <a:tabLst>
                <a:tab algn="l" pos="5166360"/>
              </a:tabLst>
            </a:pPr>
            <a:r>
              <a:rPr lang="es-ES" sz="1300" b="1" spc="0">
                <a:solidFill>
                  <a:srgbClr val="000000"/>
                </a:solidFill>
                <a:latin typeface="Garamond" pitchFamily="1" panose="02020603050405020304"/>
              </a:rPr>
              <a:t>7. Profesorado </a:t>
            </a:r>
            <a:r>
              <a:rPr lang="es-ES" sz="1300" spc="0">
                <a:solidFill>
                  <a:srgbClr val="000000"/>
                </a:solidFill>
                <a:latin typeface="Garamond" pitchFamily="1" panose="02020603050405020304"/>
              </a:rPr>
              <a:t>261 </a:t>
            </a:r>
          </a:p>
        </p:txBody>
      </p:sp>
      <p:sp>
        <p:nvSpPr>
          <p:cNvPr id="3" name=""/>
          <p:cNvSpPr/>
          <p:nvPr>
            <p:ph type="body" idx="10"/>
          </p:nvPr>
        </p:nvSpPr>
        <p:spPr>
          <a:xfrm>
            <a:off x="1087120" y="681990"/>
            <a:ext cx="5640705" cy="789940"/>
          </a:xfrm>
          <a:prstGeom prst="rect">
            <a:avLst/>
          </a:prstGeom>
          <a:noFill/>
          <a:ln w="0" cmpd="sng">
            <a:noFill/>
            <a:prstDash val="solid"/>
          </a:ln>
        </p:spPr>
        <p:txBody>
          <a:bodyPr vert="horz" lIns="0" tIns="146050" rIns="0" bIns="0" anchor="t"/>
          <a:lstStyle/>
          <a:p>
            <a:pPr marL="0" marR="0" indent="0" algn="ctr">
              <a:lnSpc>
                <a:spcPts val="1500"/>
              </a:lnSpc>
              <a:spcAft>
                <a:spcPts val="0"/>
              </a:spcAft>
            </a:pPr>
            <a:r>
              <a:rPr lang="es-ES" sz="1300" b="1" spc="10">
                <a:solidFill>
                  <a:srgbClr val="000000"/>
                </a:solidFill>
                <a:latin typeface="Garamond" pitchFamily="1" panose="02020603050405020304"/>
              </a:rPr>
              <a:t>Tabla </a:t>
            </a:r>
            <a:r>
              <a:rPr lang="es-ES" sz="1300" spc="10">
                <a:solidFill>
                  <a:srgbClr val="000000"/>
                </a:solidFill>
                <a:latin typeface="Garamond" pitchFamily="1" panose="02020603050405020304"/>
              </a:rPr>
              <a:t>7.6: Personal Docente e Investigador de la Facultad de Ciencias. Periodo </a:t>
            </a:r>
          </a:p>
          <a:p>
            <a:pPr marL="0" marR="0" indent="0" algn="ctr">
              <a:lnSpc>
                <a:spcPts val="1400"/>
              </a:lnSpc>
              <a:spcBef>
                <a:spcPts val="0"/>
              </a:spcBef>
              <a:spcAft>
                <a:spcPts val="0"/>
              </a:spcAft>
            </a:pPr>
            <a:r>
              <a:rPr lang="es-ES" sz="1300" spc="-30">
                <a:solidFill>
                  <a:srgbClr val="000000"/>
                </a:solidFill>
                <a:latin typeface="Garamond" pitchFamily="1" panose="02020603050405020304"/>
              </a:rPr>
              <a:t>1968–2019 </a:t>
            </a:r>
          </a:p>
          <a:p>
            <a:pPr marL="0" marR="0" indent="0" algn="ctr">
              <a:lnSpc>
                <a:spcPts val="1200"/>
              </a:lnSpc>
              <a:spcBef>
                <a:spcPts val="940"/>
              </a:spcBef>
              <a:spcAft>
                <a:spcPts val="0"/>
              </a:spcAft>
            </a:pPr>
            <a:r>
              <a:rPr lang="es-ES" sz="1150" spc="50">
                <a:solidFill>
                  <a:srgbClr val="000000"/>
                </a:solidFill>
                <a:latin typeface="Garamond" pitchFamily="1" panose="02020603050405020304"/>
              </a:rPr>
              <a:t>PERSONAL DOCENTE E INVESTIGADO 1968 2019 </a:t>
            </a:r>
          </a:p>
        </p:txBody>
      </p:sp>
      <p:graphicFrame>
        <p:nvGraphicFramePr>
          <p:cNvPr id="5" name=""/>
          <p:cNvGraphicFramePr>
            <a:graphicFrameLocks noGrp="1"/>
          </p:cNvGraphicFramePr>
          <p:nvPr/>
        </p:nvGraphicFramePr>
        <p:xfrm>
          <a:off x="1097280" y="1471930"/>
          <a:ext cx="5640705" cy="8259445"/>
        </p:xfrm>
        <a:graphic>
          <a:graphicData uri="http://schemas.openxmlformats.org/drawingml/2006/table">
            <a:tbl>
              <a:tblGrid>
                <a:gridCol w="2496185"/>
                <a:gridCol w="619125"/>
                <a:gridCol w="621665"/>
                <a:gridCol w="1883410"/>
              </a:tblGrid>
              <a:tr h="10668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INICIO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AREA DE CONOCIMIENTO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LISO RUBIO, MARI´A JESÚS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01/10/1968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14/10/2012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CRISTALOGRAFI´A Y MINERALOGI´A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MARROQUI´N SANTOÑA, ADOLFO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01/10/1969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30/09/2007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ANDRÉS VERGÉS,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01/10/1974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30/09/2009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MAHEDERO GARCI´A, MARI´A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MAYNAR MARIÑO, JUAN 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OLIVERO JIMÉNEZ,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SERRANO BL ÁZQUEZ, JOSÉANTONIO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MARTI´NEZ GALLEGO, MARINA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ARECES BRAVO, MARI´A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VÁZQUEZ DE MIGUEL, LUIS MILL 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 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MARI´N SÁNCHEZ,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MISIEGO,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31/12/1975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GARCI´A-MARGALLO GUILLÉN,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CANCHO ALFONSO, FRANCISCO DE ASIS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10/02/2002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SAIZ GARCI´A, ENRIQUE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12/05/2007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MORÁN, JUAN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HIGES ROLANDO,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22/05/2003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COBOS BUENO, JOSÉMIGUEL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29/09/2004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HISTORIA DE LA CIENCIA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GARCI´A-MONCÓ CARRA, ROSA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ROM ÁN GALÁN, EMILIO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MONTALVO DURÁN,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PÉREZ FLORINDO,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MORALES ALCALÁ, JUAN JESÚS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05/09/1997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TIRADO GARCI´A, MARI´A 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GUIBERTEAU CABANILLAS, 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08/05/1999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MATERIA CONDEN.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TORREGROSA ANTÓN, JOAQUI´N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FARO RIVAS, RICARDO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ALONSO ROMERO,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CASTAÑO CASASECA,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DI´AZ BEJARANO,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11/10/1979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ATÓ., MOL. y NUC.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VALENZUELA CALAHORRO, CRISTÓBAL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12/01/1980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HIGES ROLANDO, VICTOR PABLO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DI´AZ GARCI´A-TUÑÓN, LUIS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BARRIGA IBARS, MARI´A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LARRIBA CALLE, GERMÁN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17/07/1981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ESCUDERO GARCI´A, JOSÉCARLOS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BENI´TEZ RODRI´GUEZ,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27/11/1981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CÁCERES ARRIBA, MARI´A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ANDALUZ LÓPEZ, MARI´A ENCARNACIÓN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05/08/2014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GIRÁLDEZ TIEBO, GERMÁN BERNARDO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04/05/1982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SALINAS LÓPEZ,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15/07/1982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JIMÉNEZ SÁNCHEZ, ALFONSO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10/09/1982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JIMÉNEZ ARRABAL, MARI´A 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REBOLLO FERIA, JOSÉEMILIO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SORIANO COMINO, MARI´A LUISA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LLORET IVORRA, PEDRO GASPAR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CELULAR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GARRIDO ACERO, 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GARRIDO CARBALLO, MARI´A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21/09/2003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GEOMETRI´A Y TOPOLOGI´A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BLASCO RUIZ,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13/12/1983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30/09/2007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GARCI´A NAVARRO, ARTURO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05/03/1984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30/09/2007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EDAFOLOGI´A Y Q. AGRI´COLA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ÁLVAREZ TINAUT, MARI´A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24/08/1984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30/09/2018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FISIOLOGI´A VEGETAL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DUQUE CARRILLO, JUAN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TECNOLOGI´A ELECTRÓNICA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BORAYTA, JOSÉANTONIO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06/02/1985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16/11/2000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DIBUJO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DURÁN LÓPEZ, BLANCA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06/02/1985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DIBUJO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MORANO CARRO,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20/12/1985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DIDÁC. EXPRE. MUSICAL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PÉREZ-ALOE VALVERDE, RAQUEL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14/01/1986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08/12/1997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DEVESA ALCARAZ, JUAN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05/04/1986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14/11/2004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LÓPEZ ALIGUÉ,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09/04/1986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ELECTRÓNICA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SÁNCHEZ, GABRIEL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11/04/1986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22/09/1996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VIZUETE CARRIZOSA,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26/09/1986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DIDÁC. EXPRE. CORPORAL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RIDRUEJO CORRAL, JUAN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10/11/1986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GUZMÁN CABAÑAS, MARI´A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10/11/1986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MORALES BRUQUE,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29/06/1987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ACEVEDO SOTOCA, MARI´A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19/10/1987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ELECTRÓNICA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MORÁN DOMI´NGUEZ, FRANCISCO JESÚS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03/10/1988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17/03/1997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CUMBRERA HERNÁNDEZ, FRANCISCO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MATERIA CONDEN.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LÓPEZ DE ALBA, PEDRO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5"/>
                        </a:spcAft>
                      </a:pPr>
                      <a:r>
                        <a:rPr lang="es-ES" sz="650" spc="0">
                          <a:solidFill>
                            <a:srgbClr val="000000"/>
                          </a:solidFill>
                          <a:latin typeface="Garamond" pitchFamily="1" panose="02020603050405020304"/>
                        </a:rPr>
                        <a:t>RITORE CORTÉS, MANUEL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BASCO LÓPEZ DE LERMA, RICARDO DAMIÁN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19/12/1989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19/04/1998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ULLÁN DE CELIS,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05/03/1990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MATEMÁTICA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MENDIOLA RODRI´GUEZ, JUAN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20/11/1990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FERNÁNDEZ, FRANCISCO MARCELO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01/12/1990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MUÑOZ DEL VIEJO,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VALENTA, PAVEL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28/02/1992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PAJARES VICENTE, 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MATERIA CONDEN.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MUÑOZ CASTRO, MARI´A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10/10/1991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16/03/1992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OKRASINSKI., WOJCIECH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02/12/1991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JANCZUK, BRONISLAW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LEÓN GARRIDO,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06/05/1992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05/05/1994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MORENO GARCI´A, BENITO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BORREGO MARIANO, JULIÁN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MACI´AS GARCI´A,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ZAMORO MADERA, ÁNGEL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DIOS MONTES, FRANCISCA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12/11/1992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22/07/1999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DIDÁC. EXPRE. MUSICAL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1445">
                <a:tc gridSpan="4">
                  <a:txBody>
                    <a:bodyPr vert="horz" anchor="t"/>
                    <a:lstStyle/>
                    <a:p>
                      <a:pPr marL="0" marR="7620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87120" y="9731375"/>
            <a:ext cx="56407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87120" y="685800"/>
            <a:ext cx="5412105" cy="0"/>
          </a:xfrm>
          <a:prstGeom prst="line">
            <a:avLst/>
          </a:prstGeom>
          <a:ln w="6350" cmpd="sng">
            <a:solidFill>
              <a:srgbClr val="000000"/>
            </a:solidFill>
          </a:ln>
        </p:spPr>
      </p:cxnSp>
      <p:cxnSp>
        <p:nvCxnSpPr>
          <p:cNvPr id="8" name=""/>
          <p:cNvCxnSpPr/>
          <p:nvPr/>
        </p:nvCxnSpPr>
        <p:spPr>
          <a:xfrm>
            <a:off x="1087120" y="9735185"/>
            <a:ext cx="5412105" cy="0"/>
          </a:xfrm>
          <a:prstGeom prst="line">
            <a:avLst/>
          </a:prstGeom>
          <a:ln w="6350" cmpd="sng">
            <a:solidFill>
              <a:srgbClr val="000000"/>
            </a:solidFill>
          </a:ln>
        </p:spPr>
      </p:cxnSp>
    </p:spTree>
  </p:cSld>
  <p:clrMapOvr>
    <a:masterClrMapping/>
  </p:clrMapOvr>
</p:sld>
</file>

<file path=ppt/slides/slide28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69900"/>
            <a:ext cx="5640705" cy="212090"/>
          </a:xfrm>
          <a:prstGeom prst="rect">
            <a:avLst/>
          </a:prstGeom>
          <a:noFill/>
          <a:ln w="0" cmpd="sng">
            <a:noFill/>
            <a:prstDash val="solid"/>
          </a:ln>
        </p:spPr>
        <p:txBody>
          <a:bodyPr vert="horz" lIns="0" tIns="8890" rIns="0" bIns="0" anchor="t"/>
          <a:lstStyle/>
          <a:p>
            <a:pPr marL="0" marR="0" indent="0" algn="l">
              <a:lnSpc>
                <a:spcPts val="1600"/>
              </a:lnSpc>
              <a:spcAft>
                <a:spcPts val="0"/>
              </a:spcAft>
              <a:tabLst>
                <a:tab algn="l" pos="2788920"/>
              </a:tabLst>
            </a:pPr>
            <a:r>
              <a:rPr lang="es-ES" sz="1050" spc="35">
                <a:solidFill>
                  <a:srgbClr val="000000"/>
                </a:solidFill>
                <a:latin typeface="Arial" pitchFamily="2" panose="02020603050405020304"/>
              </a:rPr>
              <a:t>262 </a:t>
            </a:r>
            <a:r>
              <a:rPr lang="es-ES" sz="1400" spc="35">
                <a:solidFill>
                  <a:srgbClr val="000000"/>
                </a:solidFill>
                <a:latin typeface="Garamond" pitchFamily="1" panose="02020603050405020304"/>
              </a:rPr>
              <a:t>7.2. Cuadro histórico de Profesores </a:t>
            </a:r>
          </a:p>
        </p:txBody>
      </p:sp>
      <p:sp>
        <p:nvSpPr>
          <p:cNvPr id="3" name=""/>
          <p:cNvSpPr/>
          <p:nvPr>
            <p:ph type="body" idx="10"/>
          </p:nvPr>
        </p:nvSpPr>
        <p:spPr>
          <a:xfrm>
            <a:off x="1087120" y="681990"/>
            <a:ext cx="5640705" cy="357505"/>
          </a:xfrm>
          <a:prstGeom prst="rect">
            <a:avLst/>
          </a:prstGeom>
          <a:noFill/>
          <a:ln w="0" cmpd="sng">
            <a:noFill/>
            <a:prstDash val="solid"/>
          </a:ln>
        </p:spPr>
        <p:txBody>
          <a:bodyPr vert="horz" lIns="0" tIns="193040" rIns="0" bIns="0" anchor="t"/>
          <a:lstStyle/>
          <a:p>
            <a:pPr marL="0" marR="0" indent="0" algn="ctr">
              <a:lnSpc>
                <a:spcPts val="1200"/>
              </a:lnSpc>
              <a:spcAft>
                <a:spcPts val="0"/>
              </a:spcAft>
            </a:pPr>
            <a:r>
              <a:rPr lang="es-ES" sz="1150" spc="25">
                <a:solidFill>
                  <a:srgbClr val="000000"/>
                </a:solidFill>
                <a:latin typeface="Garamond" pitchFamily="1" panose="02020603050405020304"/>
              </a:rPr>
              <a:t>PERSONAL DOCENTE E INVESTIGADOR (1968 2019 </a:t>
            </a:r>
          </a:p>
        </p:txBody>
      </p:sp>
      <p:graphicFrame>
        <p:nvGraphicFramePr>
          <p:cNvPr id="5" name=""/>
          <p:cNvGraphicFramePr>
            <a:graphicFrameLocks noGrp="1"/>
          </p:cNvGraphicFramePr>
          <p:nvPr/>
        </p:nvGraphicFramePr>
        <p:xfrm>
          <a:off x="1097280" y="1039495"/>
          <a:ext cx="5640705" cy="8691880"/>
        </p:xfrm>
        <a:graphic>
          <a:graphicData uri="http://schemas.openxmlformats.org/drawingml/2006/table">
            <a:tbl>
              <a:tblGrid>
                <a:gridCol w="2496185"/>
                <a:gridCol w="619125"/>
                <a:gridCol w="621665"/>
                <a:gridCol w="1883410"/>
              </a:tblGrid>
              <a:tr h="103505">
                <a:tc>
                  <a:txBody>
                    <a:bodyPr vert="horz" anchor="t"/>
                    <a:lstStyle/>
                    <a:p>
                      <a:pPr marL="113030" marR="0" indent="0" algn="l">
                        <a:lnSpc>
                          <a:spcPts val="700"/>
                        </a:lnSpc>
                        <a:spcBef>
                          <a:spcPts val="0"/>
                        </a:spcBef>
                        <a:spcAft>
                          <a:spcPts val="35"/>
                        </a:spcAft>
                      </a:pPr>
                      <a:r>
                        <a:rPr lang="es-ES" sz="650" spc="0">
                          <a:solidFill>
                            <a:srgbClr val="000000"/>
                          </a:solidFill>
                          <a:latin typeface="Garamond"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35"/>
                        </a:spcAft>
                      </a:pPr>
                      <a:r>
                        <a:rPr lang="es-ES" sz="650" spc="0">
                          <a:solidFill>
                            <a:srgbClr val="000000"/>
                          </a:solidFill>
                          <a:latin typeface="Garamond" pitchFamily="1" panose="02020603050405020304"/>
                        </a:rPr>
                        <a:t>INICIO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35"/>
                        </a:spcAft>
                      </a:pPr>
                      <a:r>
                        <a:rPr lang="es-ES" sz="650" spc="0">
                          <a:solidFill>
                            <a:srgbClr val="000000"/>
                          </a:solidFill>
                          <a:latin typeface="Garamond"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35"/>
                        </a:spcAft>
                      </a:pPr>
                      <a:r>
                        <a:rPr lang="es-ES" sz="650" spc="0">
                          <a:solidFill>
                            <a:srgbClr val="000000"/>
                          </a:solidFill>
                          <a:latin typeface="Garamond" pitchFamily="1" panose="02020603050405020304"/>
                        </a:rPr>
                        <a:t>AREA DE CONOCIMIENTO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VILA DONCEL, SANTIAGO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09/12/1992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28/02/2017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ANÁLISIS MATEMÁTICO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BARRANTES, FRANCISCO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07/04/1993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LILLO, JOSÉANTONIO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FLORES CARRE ÓN, ARTURO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04/03/1993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03/06/1993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SHOENWOLF, GARY CHARLES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01/07/1993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31/07/1993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MURCIEGO MURCIEGO, ASCENSIÓN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19/09/2005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CRISTALOGRAFI´A Y MINERALOGI´A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KAUFFMANN, JEAN MICHEL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10/01/1994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25/07/1994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CALDERONE, RICHARD ARTHUR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JIMÉNEZ BARCO,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03/06/2002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VIDAL MOLINERO, GONZALO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24/11/1996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10"/>
                        </a:spcAft>
                      </a:pPr>
                      <a:r>
                        <a:rPr lang="es-ES" sz="650" spc="0">
                          <a:solidFill>
                            <a:srgbClr val="000000"/>
                          </a:solidFill>
                          <a:latin typeface="Garamond" pitchFamily="1" panose="02020603050405020304"/>
                        </a:rPr>
                        <a:t>DI´AZ DI´EZ, MARI´A ÁNGELES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24/11/1994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MÉNDEZ SIERRA, JUAN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09/01/1995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19/08/2002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HERMOSO VEGA, YOLANDA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13/01/1995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26/06/2002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DIDÁC. EXPRE. CORPORAL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RANU, BRINDABAN CHANDRA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03/07/1995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02/04/1996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MONTERO RUIZ, 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12/03/1996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MOLERO NAVAJAS, PABLO 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17/10/1995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EDUCACIÓN FI´SICA Y DEPORTIVA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BERNAL, JOSÉMANUEL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GRANELL SÁNCHEZ, 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02/11/1995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MURIEL DURÁN,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02/11/1995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MORENO SÁNCHEZ, FRANCISCO JOSÉ10/11/1995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GÓMEZ ESCOBAR, VALENTI´N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17/11/1995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07/05/2002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ROMERO CADAVAL, ENRIQUE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04/12/1995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ELÉCTRICA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FERNÁNDEZ MARCOS, CARLOS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11/03/1996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MACI´AS MACI´AS,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MATEMÁTICA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RIVADENEYRA SICILIA, MARI´A LUISA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14/09/1996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EDUCACIÓN FI´SICA Y DEPORTIVA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GUSI FUERTES, NARCIS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22/12/1999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EDUCACIÓN FI´SICA Y DEPORTIVA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SABIO REY, EDUARDO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08/10/1996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09/08/2000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PARRA BOYERO,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08/10/1996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20/11/2001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EDUCACIÓN FI´SICA Y DEPORTIVA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BOTE LAVADO, TOMÁS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25/11/1996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DIDÁC. EXPRE. MUSICAL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GORDILLO MERINO, ADRIÁN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05/01/1997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18/09/2016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GEOMETRI´A Y TOPOLOGI´A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POZO CARRERO, MARI´A CRUZ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30/01/1997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PINO ORTEGA,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EDUCACIÓN FI´SICA Y DEPORTIVA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RUIZ CELMA,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16/01/2001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ELÉCTRICA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CABELLO SÁNCHEZ, FÉLIX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01/10/1997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15/04/2002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MATEMÁTICA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CARMONA FERNÁNDEZ, DIEGO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ELÉCTRICA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CÁCERES MARZAL,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MATEMÁTICA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 JIMÉNEZ DE MUÑANA,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15/10/1997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MORENO HERNÁNDEZ,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21/10/1997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EDUCACIÓN FI´SICA Y DEPORTIVA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ALFARO DOMI´NGUEZ,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30/10/1997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02/11/1997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ACEDO RODRI´GUEZ,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05/11/1997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15/12/2004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PÉREZ FERNÁNDEZ, MARI´A ÁNGELES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19/11/1997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08/02/2007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MARTI´N, MARI´A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22/12/1997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25/09/2011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RUBIO COQUE, 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20/04/1998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17/09/2003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BAÑOS,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09/09/2002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MATEMÁTICA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GONZÁLEZ,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13/11/1998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ALONSO, 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21/12/1998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DOMINGO ROS, ÁNGEL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26/02/1999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DIDÁC. EXPRE. CORPORAL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VAQUERO MARTI´NEZ, JOSÉMANUEL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11/11/2001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PARDO FERNÁNDEZ, PEDRO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12/03/2007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ÓPTICA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POZO GUISADO, EULALIA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TORRES CASTRO, MARI´A 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15/10/1999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10/03/2003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VALDÉS SÁNCHEZ, MARI´A ESPERANZA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15/10/1999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BÁEZ ARADILLA, MANUEL JESÚS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20/10/1999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ÁLGEBRA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ZAMORA DE ALBA, EMILIANO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21/10/1999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DE GÓMEZ, LYDA AMPARO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25/10/1999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02/02/2000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FUND. ANAL. ECONÓMICO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BUYOLO TRIGUERO,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04/11/1999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25/06/2007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MORENO SOTO,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15/11/1999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17/03/2005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QUESADA PÉREZ,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18/11/1999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CLEMENTE BLANCO, ANDRÉS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18/12/2008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CALVO JURADO,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23/12/1999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08/07/2001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MATEMÁTICA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GUERRA IGLESIAS, ANTONIA 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23/12/1999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DIDÁC. EXPRE. MUSICAL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CARRANZA ALMANSA, JUAN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18/01/2000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22/08/2001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ANIMAL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HIDALGO DE TRUCIOS, SEBASTIÁN JUSTO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18/01/2000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22/08/2001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ANIMAL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MATEOS MONTERO, MARI´A 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18/01/2000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22/08/2001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ANIMAL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LÓPEZ-COCA MARTI´N, 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27/01/2000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BARRIUSO IGLESIAS, MARI´A CRISTINA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17/02/2000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15/01/2001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ORGANIZACIÓN DE EMPRESAS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GÁMEZ VINTANED, JOSE´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24/02/2000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PALEONTOLOGI´A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CUBERO JU ÁNEZ,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MARTI´NEZ QUINTANA, RODRIGO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SILVA MARTI´NEZ, MARI´A ÁNGELES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BLANCO CAMBA,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18/06/2002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JANITA MUÑOZ, MARI´A SOLEDAD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ORGANIZACIÓN DE EMPRESAS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GONZÁLEZ GARCI´A, CARMEN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LÓPEZ SANJUAN, EVA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LEÓN ROJAS, CARLOS 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06/11/2000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MONCAYO HORMIGO, MARI´A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19/12/2000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VI´LCHEZ GÓMEZ, ROSENDO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21/12/2000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LÓPEZ MORO,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11/06/2004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CRISTALOGRAFI´A Y MINERALOGI´A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LEAL GARCI´A, ANA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26/09/2016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LLANOS MANCHA, YOLANDA 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05/01/2001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29/04/2003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FUND. ANAL. ECONÓMICO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TIRADO MIRANDA,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17/01/2001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30/09/2001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RODRI´GUEZ GARCI´A,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13/02/2001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30/08/2002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CORRALES DIOS, NURIA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10/02/2003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ECONOMI´A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ROCHA CAMARERO, GREGORIO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26/06/2001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ANIMAL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TIMÓN ANDRADA, RAFAEL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26/02/2003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DIDÁC. EXPRE. CORPORAL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LLERENA RUIZ, JOSÉLUIS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20/04/2001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VEGETAL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CARRASCO LOURTAU, ADELAIDA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MATEOS RODRI´GUEZ-ARIAS,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16/07/2001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DERECHO ADMINISTRATIVO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COSTILLO BORREGO, EMILIO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5"/>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7160">
                <a:tc gridSpan="4">
                  <a:txBody>
                    <a:bodyPr vert="horz" anchor="t"/>
                    <a:lstStyle/>
                    <a:p>
                      <a:pPr marL="0" marR="57150" indent="0" algn="r">
                        <a:lnSpc>
                          <a:spcPts val="1000"/>
                        </a:lnSpc>
                        <a:spcBef>
                          <a:spcPts val="0"/>
                        </a:spcBef>
                        <a:spcAft>
                          <a:spcPts val="0"/>
                        </a:spcAft>
                      </a:pPr>
                      <a:r>
                        <a:rPr lang="es-ES" sz="115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87120" y="9731375"/>
            <a:ext cx="5640705" cy="238125"/>
          </a:xfrm>
          <a:prstGeom prst="rect">
            <a:avLst/>
          </a:prstGeom>
          <a:noFill/>
          <a:ln w="0" cmpd="sng">
            <a:noFill/>
            <a:prstDash val="solid"/>
          </a:ln>
        </p:spPr>
        <p:txBody>
          <a:bodyPr vert="horz" lIns="0" tIns="46355" rIns="0" bIns="0" anchor="t"/>
          <a:lstStyle/>
          <a:p>
            <a:pPr marL="0" marR="0" indent="0" algn="l">
              <a:lnSpc>
                <a:spcPts val="1500"/>
              </a:lnSpc>
              <a:spcAft>
                <a:spcPts val="0"/>
              </a:spcAft>
            </a:pPr>
            <a:r>
              <a:rPr lang="es-ES" sz="1400" spc="25">
                <a:solidFill>
                  <a:srgbClr val="000000"/>
                </a:solidFill>
                <a:latin typeface="Garamond" pitchFamily="1" panose="02020603050405020304"/>
              </a:rPr>
              <a:t>50 Aniversario 1968–2019 </a:t>
            </a:r>
          </a:p>
        </p:txBody>
      </p:sp>
      <p:cxnSp>
        <p:nvCxnSpPr>
          <p:cNvPr id="7" name=""/>
          <p:cNvCxnSpPr/>
          <p:nvPr/>
        </p:nvCxnSpPr>
        <p:spPr>
          <a:xfrm>
            <a:off x="1087120" y="685800"/>
            <a:ext cx="5412105" cy="0"/>
          </a:xfrm>
          <a:prstGeom prst="line">
            <a:avLst/>
          </a:prstGeom>
          <a:ln w="6350" cmpd="sng">
            <a:solidFill>
              <a:srgbClr val="000000"/>
            </a:solidFill>
          </a:ln>
        </p:spPr>
      </p:cxnSp>
      <p:cxnSp>
        <p:nvCxnSpPr>
          <p:cNvPr id="8" name=""/>
          <p:cNvCxnSpPr/>
          <p:nvPr/>
        </p:nvCxnSpPr>
        <p:spPr>
          <a:xfrm>
            <a:off x="1087120" y="9735185"/>
            <a:ext cx="5412105" cy="0"/>
          </a:xfrm>
          <a:prstGeom prst="line">
            <a:avLst/>
          </a:prstGeom>
          <a:ln w="6350" cmpd="sng">
            <a:solidFill>
              <a:srgbClr val="000000"/>
            </a:solidFill>
          </a:ln>
        </p:spPr>
      </p:cxnSp>
    </p:spTree>
  </p:cSld>
  <p:clrMapOvr>
    <a:masterClrMapping/>
  </p:clrMapOvr>
</p:sld>
</file>

<file path=ppt/slides/slide28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82600"/>
            <a:ext cx="5640705" cy="199390"/>
          </a:xfrm>
          <a:prstGeom prst="rect">
            <a:avLst/>
          </a:prstGeom>
          <a:noFill/>
          <a:ln w="0" cmpd="sng">
            <a:noFill/>
            <a:prstDash val="solid"/>
          </a:ln>
        </p:spPr>
        <p:txBody>
          <a:bodyPr vert="horz" lIns="0" tIns="0" rIns="0" bIns="0" anchor="t"/>
          <a:lstStyle/>
          <a:p>
            <a:pPr marL="0" marR="0" indent="0" algn="l">
              <a:lnSpc>
                <a:spcPts val="1500"/>
              </a:lnSpc>
              <a:spcAft>
                <a:spcPts val="50"/>
              </a:spcAft>
              <a:tabLst>
                <a:tab algn="l" pos="5166360"/>
              </a:tabLst>
            </a:pPr>
            <a:r>
              <a:rPr lang="es-ES" sz="1300" b="1" spc="5">
                <a:solidFill>
                  <a:srgbClr val="000000"/>
                </a:solidFill>
                <a:latin typeface="Garamond" pitchFamily="1" panose="02020603050405020304"/>
              </a:rPr>
              <a:t>7. Profesorado </a:t>
            </a:r>
            <a:r>
              <a:rPr lang="es-ES" sz="1050" spc="5">
                <a:solidFill>
                  <a:srgbClr val="000000"/>
                </a:solidFill>
                <a:latin typeface="Arial" pitchFamily="2" panose="02020603050405020304"/>
              </a:rPr>
              <a:t>263 </a:t>
            </a:r>
          </a:p>
        </p:txBody>
      </p:sp>
      <p:sp>
        <p:nvSpPr>
          <p:cNvPr id="3" name=""/>
          <p:cNvSpPr/>
          <p:nvPr>
            <p:ph type="body" idx="10"/>
          </p:nvPr>
        </p:nvSpPr>
        <p:spPr>
          <a:xfrm>
            <a:off x="1087120" y="681990"/>
            <a:ext cx="5640705" cy="357505"/>
          </a:xfrm>
          <a:prstGeom prst="rect">
            <a:avLst/>
          </a:prstGeom>
          <a:noFill/>
          <a:ln w="0" cmpd="sng">
            <a:noFill/>
            <a:prstDash val="solid"/>
          </a:ln>
        </p:spPr>
        <p:txBody>
          <a:bodyPr vert="horz" lIns="0" tIns="193040" rIns="0" bIns="0" anchor="t"/>
          <a:lstStyle/>
          <a:p>
            <a:pPr marL="0" marR="0" indent="0" algn="ctr">
              <a:lnSpc>
                <a:spcPts val="1200"/>
              </a:lnSpc>
              <a:spcAft>
                <a:spcPts val="0"/>
              </a:spcAft>
            </a:pPr>
            <a:r>
              <a:rPr lang="es-ES" sz="1150" spc="50">
                <a:solidFill>
                  <a:srgbClr val="000000"/>
                </a:solidFill>
                <a:latin typeface="Garamond" pitchFamily="1" panose="02020603050405020304"/>
              </a:rPr>
              <a:t>PERSONAL DOCENTE E INVESTIGADO 1968 2019 </a:t>
            </a:r>
          </a:p>
        </p:txBody>
      </p:sp>
      <p:graphicFrame>
        <p:nvGraphicFramePr>
          <p:cNvPr id="5" name=""/>
          <p:cNvGraphicFramePr>
            <a:graphicFrameLocks noGrp="1"/>
          </p:cNvGraphicFramePr>
          <p:nvPr/>
        </p:nvGraphicFramePr>
        <p:xfrm>
          <a:off x="1097280" y="1039495"/>
          <a:ext cx="5640705" cy="8691880"/>
        </p:xfrm>
        <a:graphic>
          <a:graphicData uri="http://schemas.openxmlformats.org/drawingml/2006/table">
            <a:tbl>
              <a:tblGrid>
                <a:gridCol w="2496185"/>
                <a:gridCol w="619125"/>
                <a:gridCol w="621665"/>
                <a:gridCol w="1883410"/>
              </a:tblGrid>
              <a:tr h="103505">
                <a:tc>
                  <a:txBody>
                    <a:bodyPr vert="horz" anchor="t"/>
                    <a:lstStyle/>
                    <a:p>
                      <a:pPr marL="113030" marR="0" indent="0" algn="l">
                        <a:lnSpc>
                          <a:spcPts val="700"/>
                        </a:lnSpc>
                        <a:spcBef>
                          <a:spcPts val="0"/>
                        </a:spcBef>
                        <a:spcAft>
                          <a:spcPts val="40"/>
                        </a:spcAft>
                      </a:pPr>
                      <a:r>
                        <a:rPr lang="es-ES" sz="650" spc="0">
                          <a:solidFill>
                            <a:srgbClr val="000000"/>
                          </a:solidFill>
                          <a:latin typeface="Garamond"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40"/>
                        </a:spcAft>
                      </a:pPr>
                      <a:r>
                        <a:rPr lang="es-ES" sz="650" spc="0">
                          <a:solidFill>
                            <a:srgbClr val="000000"/>
                          </a:solidFill>
                          <a:latin typeface="Garamond" pitchFamily="1" panose="02020603050405020304"/>
                        </a:rPr>
                        <a:t>INICIO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40"/>
                        </a:spcAft>
                      </a:pPr>
                      <a:r>
                        <a:rPr lang="es-ES" sz="650" spc="0">
                          <a:solidFill>
                            <a:srgbClr val="000000"/>
                          </a:solidFill>
                          <a:latin typeface="Garamond"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40"/>
                        </a:spcAft>
                      </a:pPr>
                      <a:r>
                        <a:rPr lang="es-ES" sz="650" spc="0">
                          <a:solidFill>
                            <a:srgbClr val="000000"/>
                          </a:solidFill>
                          <a:latin typeface="Garamond" pitchFamily="1" panose="02020603050405020304"/>
                        </a:rPr>
                        <a:t>AREA DE CONOCIMIENTO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RUBIO MONTERO, MARI´A PILAR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13/11/2001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MUÑOZ JIMÉNEZ, JESÚS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19/03/2002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EDUCACIÓN FI´SICA Y DEPORTIVA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RIEGO FERNÁNDEZ, ANA DEL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REGOD ÓN MATEOS, JOSÉANTONIO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CAÑADA CAÑADA, FLORENTINA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27/03/2002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26/02/2009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MONCHO JORD Á, ARTURO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DELGADO MURIEL, JOSÉJAVIER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05/04/2002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LEDESMA ALCÁZAR, MARI´A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09/04/2002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07/05/2002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ANATOMI´A Y EMBR. HUMANA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MANGUT GUTIÉRREZ,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08/05/2002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MÁQUINAS Y MOT. TÉRMICOS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RUIZ GIL, ANTONIO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29/05/2002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EDUCACIÓN FI´SICA Y DEPORTIVA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GALLEGO DI´AZ DE LOPE DI´AZ, MARI´A VICTORIA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29/05/2002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CIENCIAS MORFOLÓGICAS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FEU MOLINA, SEBASTIAN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05/07/2002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DIDÁC. EXPRE. CORPORAL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CALZADO MONTERO, ROCIO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ATÓ., MOL. y NUC.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LUCIO SÁNCHEZ, FABIOLA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26/12/2002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16/09/2003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TELEM ÁTICA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RUBIO MERINO, MARI´A INMACULADA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04/02/2003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03/02/2007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5"/>
                        </a:spcAft>
                      </a:pPr>
                      <a:r>
                        <a:rPr lang="es-ES" sz="650" spc="0">
                          <a:solidFill>
                            <a:srgbClr val="000000"/>
                          </a:solidFill>
                          <a:latin typeface="Garamond" pitchFamily="1" panose="02020603050405020304"/>
                        </a:rPr>
                        <a:t>TOXICOLOGI´A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NARANJO GÓMEZ, JOSÉMANUEL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21/02/2003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26/02/2012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 CARTOGR., GEODESIA Y FOTO.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BOL </a:t>
                      </a:r>
                      <a:r>
                        <a:rPr lang="es-ES" sz="650" baseline="30000" spc="0">
                          <a:solidFill>
                            <a:srgbClr val="000000"/>
                          </a:solidFill>
                          <a:latin typeface="Garamond" pitchFamily="1" panose="02020603050405020304"/>
                        </a:rPr>
                        <a:t>ÓS</a:t>
                      </a:r>
                      <a:r>
                        <a:rPr lang="es-ES" sz="650" spc="0">
                          <a:solidFill>
                            <a:srgbClr val="000000"/>
                          </a:solidFill>
                          <a:latin typeface="Garamond" pitchFamily="1" panose="02020603050405020304"/>
                        </a:rPr>
                        <a:t> LACAVE, VICENTE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14/03/2003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GEOMETRI´A Y TOPOLOGI´A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PICÓN ZAMORA,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21/03/2003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DONOSO MORCILLO, MARI´A GUADALUPE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PIRES RODRI´GUEZ, MARI´A 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14/10/2003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13/10/2007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FILOL. GALLEGA Y PORTUGUESA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GARCI´A, JUAN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ZARANDIETA MORÁN, JOSÉANTONIO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18/03/2004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TELEM ÁTICA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SORDO AGUDO, 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CAYETANO RODRI´GUEZ,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17/05/2004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18/04/2008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GEOMETRI´A Y TOPOLOGI´A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MATA, CAROLINA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RODRI´GUEZ GÓMEZ, MARI´A JOSEFA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01/12/2004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30/11/2006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BOHOYO GIL, DIEGO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31/12/2009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GONZÁLEZ GÓMEZ,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SILVA RODRI´GUEZ,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19/01/2005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PAREDES ROYANO, SERGIO DAMIÁN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20/01/2005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BRAVO GALÁN, JOSÉLUIS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29/02/2012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MUÑOZ MARI´N, DIEGO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11/05/2005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MARTI´NEZ BORREGUERO, MARI´A GUADALUPE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16/09/2005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ÓPTICA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AR´EVALO CABALLERO, MARI´A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BALBONTI´N ARENAS,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28/10/2008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TERRÓN SÁNCHEZ, MARI´A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CORCHERO ROMERO,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14/11/2006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HINCHADO SÁNCHEZ-MORO, MARI´A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HERMOSELL, 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20/06/2011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MARCHENA LÓPEZ,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GIRÁLDEZ LORENZO, INÉS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19/09/2006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10"/>
                        </a:spcAft>
                      </a:pPr>
                      <a:r>
                        <a:rPr lang="es-ES" sz="650" spc="0">
                          <a:solidFill>
                            <a:srgbClr val="000000"/>
                          </a:solidFill>
                          <a:latin typeface="Garamond" pitchFamily="1" panose="02020603050405020304"/>
                        </a:rPr>
                        <a:t>GONZÁLEZ SOLTERO, MARI´A ROCIO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5"/>
                        </a:spcAft>
                      </a:pPr>
                      <a:r>
                        <a:rPr lang="es-ES" sz="650" spc="0">
                          <a:solidFill>
                            <a:srgbClr val="000000"/>
                          </a:solidFill>
                          <a:latin typeface="Garamond" pitchFamily="1" panose="02020603050405020304"/>
                        </a:rPr>
                        <a:t>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CARRASCO ROMERO, ESTHER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GONZÁLEZ, ANA ESTI´BALIZ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MATERIA CONDEN.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GÓMEZ DURÁN, ÁUREA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CARBAJO SÁNCHEZ,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JIMÉNEZ GIRÓN,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OLIVARES MARI´N, MARA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MUÑOZ LOSA, AURORA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SALGUERO CORBACHO, ISRAEL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14/06/2006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FERRERA LLERA, CONRADO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06/07/2006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MECÁNICA DE FLUIDOS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LÓPEZ NIETO, EUSEBIO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NARCISO REPILADO,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05/10/2006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RI´O CABEZA, AURORA INES DEL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06/10/2006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19/10/2006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ÁLGEBRA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CORTIJO SÁNCHEZ, IVÁN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PALEONTOLOGI´A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SANZ GÓMEZ, MARI´A FÁTIMA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11/04/2007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BARRIO VÉLEZ, ISABEL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ARAUJO BAZ ÁN, NOELIA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ROMERO, MARI´A 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CORBACHO CUELLO, ISAAC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21/03/2017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ANTEQUERA BARROSO, JUAN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29/12/2006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03/06/2010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5"/>
                        </a:spcAft>
                      </a:pPr>
                      <a:r>
                        <a:rPr lang="es-ES" sz="650" spc="0">
                          <a:solidFill>
                            <a:srgbClr val="000000"/>
                          </a:solidFill>
                          <a:latin typeface="Garamond" pitchFamily="1" panose="02020603050405020304"/>
                        </a:rPr>
                        <a:t>FI´SICA TEÓRICA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GONZÁLEZ GONZÁLEZ, ANTONIA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27/06/2007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ESTRADA CABEZAS, MARI´A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03/03/2008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VENEGAS PAREJO, FRANCISCO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ECOLOGI´A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MUÑOZ GONZÁLEZ,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DUQUE MACIAS, ANTONIO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GIRALDO REBOLOSO, ESTHER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AIRADO RODRI´GUEZ, DIEGO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ALBANO PÉREZ, EVA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MARCOS CORCHADO, DANIEL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DE LA CALLE, RUTH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GARCI´A PRIETO, FÁTIMA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31/05/2011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MANCHA DE LLANOS, ALICIA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31/05/2011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MARTI´N,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TEIXID Ó BASURTO,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OBREG </a:t>
                      </a:r>
                      <a:r>
                        <a:rPr lang="es-ES" sz="650" baseline="30000" spc="0">
                          <a:solidFill>
                            <a:srgbClr val="000000"/>
                          </a:solidFill>
                          <a:latin typeface="Garamond" pitchFamily="1" panose="02020603050405020304"/>
                        </a:rPr>
                        <a:t>ÓN</a:t>
                      </a:r>
                      <a:r>
                        <a:rPr lang="es-ES" sz="650" spc="0">
                          <a:solidFill>
                            <a:srgbClr val="000000"/>
                          </a:solidFill>
                          <a:latin typeface="Garamond" pitchFamily="1" panose="02020603050405020304"/>
                        </a:rPr>
                        <a:t> MUÑOZ, MARI´A ÁNGELES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BEJARANO HERNANDO, 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GUERRA SÁNCHEZ-SIMÓN, MARI´A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27/03/2007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CABALLERO LIMA,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23/01/2007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FERNÁNDEZ DELGADO,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27/05/2007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GEOMETRI´A Y TOPOLOGI´A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PORTILLO, BÁRBARA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29/05/2009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POCOSTALES BUENAVIDA, JUAN PABLO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12/10/2010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ALBANO PÉREZ, NOELIA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BEREGUIAI´N, MIGUEL ÁNGEL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AGUINACO MARTI´N, ALMUDENA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14/10/2013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PERALES CASILDO, ALEJANDRA BETTINA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20/03/2007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15/03/2010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FERNÁNDEZ GARCI´A, GUADALUPE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BEJARANO ESCOBAR, RUTH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CELULAR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5"/>
                        </a:spcAft>
                      </a:pPr>
                      <a:r>
                        <a:rPr lang="es-ES" sz="650" spc="0">
                          <a:solidFill>
                            <a:srgbClr val="000000"/>
                          </a:solidFill>
                          <a:latin typeface="Garamond" pitchFamily="1" panose="02020603050405020304"/>
                        </a:rPr>
                        <a:t>REVIRIEGO MARTI´N, MARI´A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15"/>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7160">
                <a:tc gridSpan="4">
                  <a:txBody>
                    <a:bodyPr vert="horz" anchor="t"/>
                    <a:lstStyle/>
                    <a:p>
                      <a:pPr marL="0" marR="7620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87120" y="9731375"/>
            <a:ext cx="5640705" cy="238125"/>
          </a:xfrm>
          <a:prstGeom prst="rect">
            <a:avLst/>
          </a:prstGeom>
          <a:noFill/>
          <a:ln w="0" cmpd="sng">
            <a:noFill/>
            <a:prstDash val="solid"/>
          </a:ln>
        </p:spPr>
        <p:txBody>
          <a:bodyPr vert="horz" lIns="0" tIns="48260" rIns="0" bIns="0" anchor="t"/>
          <a:lstStyle/>
          <a:p>
            <a:pPr marL="4023360" marR="0" indent="0" algn="l">
              <a:lnSpc>
                <a:spcPts val="1500"/>
              </a:lnSpc>
              <a:spcAft>
                <a:spcPts val="20"/>
              </a:spcAft>
            </a:pPr>
            <a:r>
              <a:rPr lang="es-ES" sz="1300" b="1" spc="25">
                <a:solidFill>
                  <a:srgbClr val="000000"/>
                </a:solidFill>
                <a:latin typeface="Garamond" pitchFamily="1" panose="02020603050405020304"/>
              </a:rPr>
              <a:t>Memoria Histórica </a:t>
            </a:r>
          </a:p>
        </p:txBody>
      </p:sp>
      <p:cxnSp>
        <p:nvCxnSpPr>
          <p:cNvPr id="7" name=""/>
          <p:cNvCxnSpPr/>
          <p:nvPr/>
        </p:nvCxnSpPr>
        <p:spPr>
          <a:xfrm>
            <a:off x="1087120" y="685800"/>
            <a:ext cx="5412105" cy="0"/>
          </a:xfrm>
          <a:prstGeom prst="line">
            <a:avLst/>
          </a:prstGeom>
          <a:ln w="6350" cmpd="sng">
            <a:solidFill>
              <a:srgbClr val="000000"/>
            </a:solidFill>
          </a:ln>
        </p:spPr>
      </p:cxnSp>
      <p:cxnSp>
        <p:nvCxnSpPr>
          <p:cNvPr id="8" name=""/>
          <p:cNvCxnSpPr/>
          <p:nvPr/>
        </p:nvCxnSpPr>
        <p:spPr>
          <a:xfrm>
            <a:off x="1087120" y="9735185"/>
            <a:ext cx="5412105" cy="0"/>
          </a:xfrm>
          <a:prstGeom prst="line">
            <a:avLst/>
          </a:prstGeom>
          <a:ln w="6350" cmpd="sng">
            <a:solidFill>
              <a:srgbClr val="000000"/>
            </a:solidFill>
          </a:ln>
        </p:spPr>
      </p:cxnSp>
    </p:spTree>
  </p:cSld>
  <p:clrMapOvr>
    <a:masterClrMapping/>
  </p:clrMapOvr>
</p:sld>
</file>

<file path=ppt/slides/slide28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69900"/>
            <a:ext cx="5640705" cy="212090"/>
          </a:xfrm>
          <a:prstGeom prst="rect">
            <a:avLst/>
          </a:prstGeom>
          <a:noFill/>
          <a:ln w="0" cmpd="sng">
            <a:noFill/>
            <a:prstDash val="solid"/>
          </a:ln>
        </p:spPr>
        <p:txBody>
          <a:bodyPr vert="horz" lIns="0" tIns="8890" rIns="0" bIns="0" anchor="t"/>
          <a:lstStyle/>
          <a:p>
            <a:pPr marL="0" marR="0" indent="0" algn="l">
              <a:lnSpc>
                <a:spcPts val="1600"/>
              </a:lnSpc>
              <a:spcAft>
                <a:spcPts val="0"/>
              </a:spcAft>
              <a:tabLst>
                <a:tab algn="l" pos="2788920"/>
              </a:tabLst>
            </a:pPr>
            <a:r>
              <a:rPr lang="es-ES" sz="1050" spc="35">
                <a:solidFill>
                  <a:srgbClr val="000000"/>
                </a:solidFill>
                <a:latin typeface="Arial" pitchFamily="2" panose="02020603050405020304"/>
              </a:rPr>
              <a:t>264 </a:t>
            </a:r>
            <a:r>
              <a:rPr lang="es-ES" sz="1400" spc="35">
                <a:solidFill>
                  <a:srgbClr val="000000"/>
                </a:solidFill>
                <a:latin typeface="Garamond" pitchFamily="1" panose="02020603050405020304"/>
              </a:rPr>
              <a:t>7.2. Cuadro histórico de Profesores </a:t>
            </a:r>
          </a:p>
        </p:txBody>
      </p:sp>
      <p:sp>
        <p:nvSpPr>
          <p:cNvPr id="3" name=""/>
          <p:cNvSpPr/>
          <p:nvPr>
            <p:ph type="body" idx="10"/>
          </p:nvPr>
        </p:nvSpPr>
        <p:spPr>
          <a:xfrm>
            <a:off x="1087120" y="681990"/>
            <a:ext cx="5640705" cy="357505"/>
          </a:xfrm>
          <a:prstGeom prst="rect">
            <a:avLst/>
          </a:prstGeom>
          <a:noFill/>
          <a:ln w="0" cmpd="sng">
            <a:noFill/>
            <a:prstDash val="solid"/>
          </a:ln>
        </p:spPr>
        <p:txBody>
          <a:bodyPr vert="horz" lIns="0" tIns="193040" rIns="0" bIns="0" anchor="t"/>
          <a:lstStyle/>
          <a:p>
            <a:pPr marL="0" marR="0" indent="0" algn="ctr">
              <a:lnSpc>
                <a:spcPts val="1200"/>
              </a:lnSpc>
              <a:spcAft>
                <a:spcPts val="0"/>
              </a:spcAft>
            </a:pPr>
            <a:r>
              <a:rPr lang="es-ES" sz="1150" spc="50">
                <a:solidFill>
                  <a:srgbClr val="000000"/>
                </a:solidFill>
                <a:latin typeface="Garamond" pitchFamily="1" panose="02020603050405020304"/>
              </a:rPr>
              <a:t>PERSONAL DOCENTE E INVESTIGADO 1968 2019 </a:t>
            </a:r>
          </a:p>
        </p:txBody>
      </p:sp>
      <p:graphicFrame>
        <p:nvGraphicFramePr>
          <p:cNvPr id="5" name=""/>
          <p:cNvGraphicFramePr>
            <a:graphicFrameLocks noGrp="1"/>
          </p:cNvGraphicFramePr>
          <p:nvPr/>
        </p:nvGraphicFramePr>
        <p:xfrm>
          <a:off x="1097280" y="1039495"/>
          <a:ext cx="5640705" cy="8691880"/>
        </p:xfrm>
        <a:graphic>
          <a:graphicData uri="http://schemas.openxmlformats.org/drawingml/2006/table">
            <a:tbl>
              <a:tblGrid>
                <a:gridCol w="2496185"/>
                <a:gridCol w="619125"/>
                <a:gridCol w="621665"/>
                <a:gridCol w="1883410"/>
              </a:tblGrid>
              <a:tr h="103505">
                <a:tc>
                  <a:txBody>
                    <a:bodyPr vert="horz" anchor="t"/>
                    <a:lstStyle/>
                    <a:p>
                      <a:pPr marL="113030" marR="0" indent="0" algn="l">
                        <a:lnSpc>
                          <a:spcPts val="700"/>
                        </a:lnSpc>
                        <a:spcBef>
                          <a:spcPts val="0"/>
                        </a:spcBef>
                        <a:spcAft>
                          <a:spcPts val="40"/>
                        </a:spcAft>
                      </a:pPr>
                      <a:r>
                        <a:rPr lang="es-ES" sz="650" spc="0">
                          <a:solidFill>
                            <a:srgbClr val="000000"/>
                          </a:solidFill>
                          <a:latin typeface="Garamond"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40"/>
                        </a:spcAft>
                      </a:pPr>
                      <a:r>
                        <a:rPr lang="es-ES" sz="650" spc="0">
                          <a:solidFill>
                            <a:srgbClr val="000000"/>
                          </a:solidFill>
                          <a:latin typeface="Garamond" pitchFamily="1" panose="02020603050405020304"/>
                        </a:rPr>
                        <a:t>INICIO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40"/>
                        </a:spcAft>
                      </a:pPr>
                      <a:r>
                        <a:rPr lang="es-ES" sz="650" spc="0">
                          <a:solidFill>
                            <a:srgbClr val="000000"/>
                          </a:solidFill>
                          <a:latin typeface="Garamond"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40"/>
                        </a:spcAft>
                      </a:pPr>
                      <a:r>
                        <a:rPr lang="es-ES" sz="650" spc="0">
                          <a:solidFill>
                            <a:srgbClr val="000000"/>
                          </a:solidFill>
                          <a:latin typeface="Garamond" pitchFamily="1" panose="02020603050405020304"/>
                        </a:rPr>
                        <a:t>AREA DE CONOCIMIENTO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 DE RODRIGO LÓPEZ, ELSA MARI´A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03/07/2007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15/01/2011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ABAD G ÓMEZ-PANTOJA, JOSÉMARI´A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03/07/2007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02/07/2012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GÓMEZ NAVEDO, 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21/07/2007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GORDILLO GUERRERO,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CANTILLO NIEVES,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GUTIÉRREZ ESCRIBANO,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15/10/2011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PERERA NÚÑEZ, JULIA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MARTI´NEZ VICENTE, GLORIA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GUTIÉRREZ, JORGE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15/06/2015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ZOOLOGI´A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CABELLO SÁNCHEZ,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BARRIOPEDRO CEPERO,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CONTRERAS SÁNCHEZ, MARINO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PALEONTOLOGI´A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HORTIG </a:t>
                      </a:r>
                      <a:r>
                        <a:rPr lang="es-ES" sz="650" baseline="30000" spc="0">
                          <a:solidFill>
                            <a:srgbClr val="000000"/>
                          </a:solidFill>
                          <a:latin typeface="Garamond" pitchFamily="1" panose="02020603050405020304"/>
                        </a:rPr>
                        <a:t>ÓN</a:t>
                      </a:r>
                      <a:r>
                        <a:rPr lang="es-ES" sz="650" spc="0">
                          <a:solidFill>
                            <a:srgbClr val="000000"/>
                          </a:solidFill>
                          <a:latin typeface="Garamond" pitchFamily="1" panose="02020603050405020304"/>
                        </a:rPr>
                        <a:t> VINAGRE, MARI´A PURA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FERNÁNDEZ GALVÁN, 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CHICO DOMI´NGUEZ, LIDIA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10"/>
                        </a:spcAft>
                      </a:pPr>
                      <a:r>
                        <a:rPr lang="es-ES" sz="650" spc="0">
                          <a:solidFill>
                            <a:srgbClr val="000000"/>
                          </a:solidFill>
                          <a:latin typeface="Garamond" pitchFamily="1" panose="02020603050405020304"/>
                        </a:rPr>
                        <a:t>ROLDÁN PÉREZ, GLORIA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20/11/2013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1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BELLIDO DI´AZ, ALBERTO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15/09/2017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LOZANO VILA,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GÓMEZ RAJA, JONATHAN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PALOMO MARI´N, MARI´A 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RICO LEO, EVA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BLANCO SALAS,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13/09/2018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MARTI´N CORDERO, LETICIA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GONZÁLEZ SÁNCHEZ, MARI´A DOLORES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16/06/2008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25/01/2009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SEPÚLVEDA JUSTO, MARI´A 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27/06/2008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13/02/2012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GONZÁLEZ RICO,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ROM ÁN GARCI´A, ÁNGEL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02/09/2008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MENDOZA CHAMIZO, BELÉN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09/09/2008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08/09/2012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GARRIDO ÁLVAREZ,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26/05/2017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PEÑA ABADES,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27/09/2018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EDAFOLOGI´A Y Q. AGRI´COLA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TORIBIO DELGADO, ANTONIO FERMI´N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10/10/2008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BARNETO LOZANO, JOSÉLUIS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18/10/2008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MATA MARTI´N, MARI´A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GENÉTICA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GUARDADO, LUIS ÓSCAR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CELULAR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LÓPEZ DE HARO, MARIANO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18/12/2008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TEÓRICA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OTERO BAZAGO, EVA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26/01/2009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15/06/2010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ATÓ., MOL. y NUC.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CASAS RUA, VANESSA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RUIZ DE LA CONCHA, JOSÉIGNACIO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04/05/2009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15/06/2009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VÁZQUEZ PARDO, FRANCISCO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16/06/2009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25/10/2011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REY BARROSO,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13/07/2009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12/07/2013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MACI´AS DI´AZ, JONATAN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16/07/2009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GONZÁLEZ GONZÁLEZ, ALMUDENA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17/07/2009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28/02/2014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HERNÁNDEZ, GUADALUPE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ENCINAS BOGEAT, ÁNGEL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03/09/2009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15/03/2012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SANSÓN, ESTHER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GODOY CABALLERO, MARI´A DEL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MONGE PALACIOS,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BERNALTE MORGADO, ELENA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26/05/2017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BERMEJO PULIDO, GUADALUPE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15/12/2009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MICROBIOLOGI´A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LÓPEZ GUERRERO, AIDA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02/11/2018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AGUILERA BENI´TEZ, TEODORO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27/02/2018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ELECTRÓNICA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ROM ÁN SUERO, SILVIA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IGLESIAS GASPAR, MARI´A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05/03/2010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25/07/2010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ORTIZ, MARI´A VICTORIA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CASAS MÉNDEZ,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TORRES GARCI´A, PABLO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26/07/2010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ÁLVAREZ GONZÁLEZ, VI´CTOR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GARCI´A REBOLLO,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MORALES MORICHE,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ROLDÁN RUIZ, MARI´A JESÚS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SENERO PÉREZ, MARI´A ENCARNACIÓN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GALD ÓN, BEATRIZ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REY BARROSO, 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MARQUES DA SILVA, DORINDA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BRAVO SANTOS, RAFAEL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PALLERO BAENA, MERCEDES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08/10/2010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07/10/2014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BIOLOGI´A CELULAR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ESPINO PALMA,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08/10/2010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26/05/2017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FISIOLOGI´A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GONZÁLEZ MAESTRE, MIGUEL ÁNGEL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16/11/2010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SÁNCHEZ, NURIA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APLICADA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ÁLVAREZ ESTEBAN, MARI´A ROCI´O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MENA RUBIO, ESTEFANIA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BARROSO BOGEAT, ADRIÁN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MORALES HERNÁNDEZ,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TOMÁS MARTI´N, PATRICIA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15/01/2011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30/04/2015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BIOQUI´MICA Y BIOL. MOL.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HURTADO SÁNCHEZ, MARIA DEL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15/01/2011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14/07/2015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PANIAGUA,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ÁLVAREZ PIEDEHIERRO, 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FI´SICA DE LA TIERRA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BARATA MORGADO, RUTE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25/05/2015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SÁNCHEZ MARTI´N, JESÚS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18/03/2011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MATAMOROS CASTELLANO, ESTHER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16/10/2011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RUEDA HOLGADO, 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ANALI´TICA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BARRADO MORENO, MARI´A DEL MAR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16/10/2016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SOLIS, RAFAEL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13/09/2018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INGENIERI´A QUI´MICA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ROSA GONZÁLEZ, PEDRO JOSE´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11/04/2012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ÁLGEBRA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MONFORT VINUESA, PABLO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02/12/2011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14/06/2013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CARVALHO ., REGINA CÉLIA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QUI´MICA INORGÁNICA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NARANJO ALBARRÁN, LIZBETH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EST. E INV. OPERATIVA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MAYA MANZANO, JOSÉMARI´A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650" spc="0">
                          <a:solidFill>
                            <a:srgbClr val="000000"/>
                          </a:solidFill>
                          <a:latin typeface="Garamond" pitchFamily="1" panose="02020603050405020304"/>
                        </a:rPr>
                        <a:t>BOTÁNICA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30"/>
                        </a:spcAft>
                      </a:pPr>
                      <a:r>
                        <a:rPr lang="es-ES" sz="650" spc="0">
                          <a:solidFill>
                            <a:srgbClr val="000000"/>
                          </a:solidFill>
                          <a:latin typeface="Garamond" pitchFamily="1" panose="02020603050405020304"/>
                        </a:rPr>
                        <a:t>FERNÁNDEZ GARCI´A-PRIETO,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14/03/2012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700"/>
                        </a:lnSpc>
                        <a:spcBef>
                          <a:spcPts val="0"/>
                        </a:spcBef>
                        <a:spcAft>
                          <a:spcPts val="40"/>
                        </a:spcAft>
                      </a:pPr>
                      <a:r>
                        <a:rPr lang="es-ES" sz="650" spc="0">
                          <a:solidFill>
                            <a:srgbClr val="000000"/>
                          </a:solidFill>
                          <a:latin typeface="Garamond" pitchFamily="1" panose="02020603050405020304"/>
                        </a:rPr>
                        <a:t>QUI´MICA FI´SICA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0810">
                <a:tc gridSpan="4">
                  <a:txBody>
                    <a:bodyPr vert="horz" anchor="t"/>
                    <a:lstStyle/>
                    <a:p>
                      <a:pPr marL="0" marR="76200" indent="0" algn="r">
                        <a:lnSpc>
                          <a:spcPts val="1000"/>
                        </a:lnSpc>
                        <a:spcBef>
                          <a:spcPts val="0"/>
                        </a:spcBef>
                        <a:spcAft>
                          <a:spcPts val="0"/>
                        </a:spcAft>
                      </a:pPr>
                      <a:r>
                        <a:rPr lang="es-ES" sz="115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87120" y="9731375"/>
            <a:ext cx="5640705" cy="238125"/>
          </a:xfrm>
          <a:prstGeom prst="rect">
            <a:avLst/>
          </a:prstGeom>
          <a:noFill/>
          <a:ln w="0" cmpd="sng">
            <a:noFill/>
            <a:prstDash val="solid"/>
          </a:ln>
        </p:spPr>
        <p:txBody>
          <a:bodyPr vert="horz" lIns="0" tIns="46355" rIns="0" bIns="0" anchor="t"/>
          <a:lstStyle/>
          <a:p>
            <a:pPr marL="0" marR="0" indent="0" algn="l">
              <a:lnSpc>
                <a:spcPts val="1500"/>
              </a:lnSpc>
              <a:spcAft>
                <a:spcPts val="0"/>
              </a:spcAft>
            </a:pPr>
            <a:r>
              <a:rPr lang="es-ES" sz="1400" spc="25">
                <a:solidFill>
                  <a:srgbClr val="000000"/>
                </a:solidFill>
                <a:latin typeface="Garamond" pitchFamily="1" panose="02020603050405020304"/>
              </a:rPr>
              <a:t>50 Aniversario 1968–2019 </a:t>
            </a:r>
          </a:p>
        </p:txBody>
      </p:sp>
      <p:cxnSp>
        <p:nvCxnSpPr>
          <p:cNvPr id="7" name=""/>
          <p:cNvCxnSpPr/>
          <p:nvPr/>
        </p:nvCxnSpPr>
        <p:spPr>
          <a:xfrm>
            <a:off x="1087120" y="685800"/>
            <a:ext cx="5412105" cy="0"/>
          </a:xfrm>
          <a:prstGeom prst="line">
            <a:avLst/>
          </a:prstGeom>
          <a:ln w="6350" cmpd="sng">
            <a:solidFill>
              <a:srgbClr val="000000"/>
            </a:solidFill>
          </a:ln>
        </p:spPr>
      </p:cxnSp>
      <p:cxnSp>
        <p:nvCxnSpPr>
          <p:cNvPr id="8" name=""/>
          <p:cNvCxnSpPr/>
          <p:nvPr/>
        </p:nvCxnSpPr>
        <p:spPr>
          <a:xfrm>
            <a:off x="1087120" y="9735185"/>
            <a:ext cx="5412105" cy="0"/>
          </a:xfrm>
          <a:prstGeom prst="line">
            <a:avLst/>
          </a:prstGeom>
          <a:ln w="6350" cmpd="sng">
            <a:solidFill>
              <a:srgbClr val="000000"/>
            </a:solidFill>
          </a:ln>
        </p:spPr>
      </p:cxnSp>
    </p:spTree>
  </p:cSld>
  <p:clrMapOvr>
    <a:masterClrMapping/>
  </p:clrMapOvr>
</p:sld>
</file>

<file path=ppt/slides/slide28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87120" y="482600"/>
            <a:ext cx="5640705" cy="199390"/>
          </a:xfrm>
          <a:prstGeom prst="rect">
            <a:avLst/>
          </a:prstGeom>
          <a:noFill/>
          <a:ln w="0" cmpd="sng">
            <a:noFill/>
            <a:prstDash val="solid"/>
          </a:ln>
        </p:spPr>
        <p:txBody>
          <a:bodyPr vert="horz" lIns="0" tIns="10795" rIns="0" bIns="0" anchor="t"/>
          <a:lstStyle/>
          <a:p>
            <a:pPr marL="0" marR="0" indent="0" algn="l">
              <a:lnSpc>
                <a:spcPts val="1400"/>
              </a:lnSpc>
              <a:spcAft>
                <a:spcPts val="70"/>
              </a:spcAft>
              <a:tabLst>
                <a:tab algn="l" pos="5166360"/>
              </a:tabLst>
            </a:pPr>
            <a:r>
              <a:rPr lang="es-ES" sz="1100" b="1" spc="-10">
                <a:solidFill>
                  <a:srgbClr val="000000"/>
                </a:solidFill>
                <a:latin typeface="Bookman Old Style" pitchFamily="1" panose="02020603050405020304"/>
              </a:rPr>
              <a:t>7. Profesorado </a:t>
            </a:r>
            <a:r>
              <a:rPr lang="es-ES" sz="1050" b="1" spc="-10">
                <a:solidFill>
                  <a:srgbClr val="000000"/>
                </a:solidFill>
                <a:latin typeface="Arial" pitchFamily="2" panose="02020603050405020304"/>
              </a:rPr>
              <a:t>265 </a:t>
            </a:r>
          </a:p>
        </p:txBody>
      </p:sp>
      <p:sp>
        <p:nvSpPr>
          <p:cNvPr id="3" name=""/>
          <p:cNvSpPr/>
          <p:nvPr>
            <p:ph type="body" idx="10"/>
          </p:nvPr>
        </p:nvSpPr>
        <p:spPr>
          <a:xfrm>
            <a:off x="1087120" y="681990"/>
            <a:ext cx="5640705" cy="356235"/>
          </a:xfrm>
          <a:prstGeom prst="rect">
            <a:avLst/>
          </a:prstGeom>
          <a:noFill/>
          <a:ln w="0" cmpd="sng">
            <a:noFill/>
            <a:prstDash val="solid"/>
          </a:ln>
        </p:spPr>
        <p:txBody>
          <a:bodyPr vert="horz" lIns="0" tIns="198120" rIns="0" bIns="0" anchor="t"/>
          <a:lstStyle/>
          <a:p>
            <a:pPr marL="0" marR="0" indent="0" algn="ctr">
              <a:lnSpc>
                <a:spcPts val="1200"/>
              </a:lnSpc>
              <a:spcAft>
                <a:spcPts val="0"/>
              </a:spcAft>
            </a:pPr>
            <a:r>
              <a:rPr lang="es-ES" sz="1100" b="1" spc="-50">
                <a:solidFill>
                  <a:srgbClr val="000000"/>
                </a:solidFill>
                <a:latin typeface="Bookman Old Style" pitchFamily="1" panose="02020603050405020304"/>
              </a:rPr>
              <a:t>PERSONAL DOCENTE E INVESTIGADOR (1968–2019 </a:t>
            </a:r>
          </a:p>
        </p:txBody>
      </p:sp>
      <p:graphicFrame>
        <p:nvGraphicFramePr>
          <p:cNvPr id="5" name=""/>
          <p:cNvGraphicFramePr>
            <a:graphicFrameLocks noGrp="1"/>
          </p:cNvGraphicFramePr>
          <p:nvPr/>
        </p:nvGraphicFramePr>
        <p:xfrm>
          <a:off x="1097280" y="1039495"/>
          <a:ext cx="5640705" cy="8693150"/>
        </p:xfrm>
        <a:graphic>
          <a:graphicData uri="http://schemas.openxmlformats.org/drawingml/2006/table">
            <a:tbl>
              <a:tblGrid>
                <a:gridCol w="2496185"/>
                <a:gridCol w="619125"/>
                <a:gridCol w="621665"/>
                <a:gridCol w="1883410"/>
              </a:tblGrid>
              <a:tr h="103505">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35"/>
                        </a:spcAft>
                      </a:pPr>
                      <a:r>
                        <a:rPr lang="es-ES" sz="700" spc="0">
                          <a:solidFill>
                            <a:srgbClr val="000000"/>
                          </a:solidFill>
                          <a:latin typeface="Garamond" pitchFamily="1" panose="02020603050405020304"/>
                        </a:rPr>
                        <a:t>INICIO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35"/>
                        </a:spcAft>
                      </a:pPr>
                      <a:r>
                        <a:rPr lang="es-ES" sz="700" spc="0">
                          <a:solidFill>
                            <a:srgbClr val="000000"/>
                          </a:solidFill>
                          <a:latin typeface="Garamond" pitchFamily="1" panose="02020603050405020304"/>
                        </a:rPr>
                        <a:t>FIN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700"/>
                        </a:lnSpc>
                        <a:spcBef>
                          <a:spcPts val="0"/>
                        </a:spcBef>
                        <a:spcAft>
                          <a:spcPts val="35"/>
                        </a:spcAft>
                      </a:pPr>
                      <a:r>
                        <a:rPr lang="es-ES" sz="700" spc="0">
                          <a:solidFill>
                            <a:srgbClr val="000000"/>
                          </a:solidFill>
                          <a:latin typeface="Garamond" pitchFamily="1" panose="02020603050405020304"/>
                        </a:rPr>
                        <a:t>AREA DE CONOCIMIENTO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MARTI´N TORNERO, ELI´SABET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16/03/2012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22/11/2019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SÁNCHEZ LLERENA, FRANCISCO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01/07/2012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31/10/2015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EDAFOLOGI´A Y Q. AGRI´COLA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CANO, ABRAHAM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01/09/2012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22/07/2015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APLICADA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QUIN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ONES MURILLO, DIEGO HERNÁN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01/10/2012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30/09/2014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PAREJO NIETO,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01/11/2012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31/12/2017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PÉREZ APARICIO, ALEJANDRO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01/11/2012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16/12/2018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DE LA TIERRA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GARCI´A-LONGORIA BATANETE, LUZ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02/11/2012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16/01/2018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LARA JAÉN,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14/12/2012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07/04/2013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DE LA TIERRA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MATEOS VILL ÁN, DAVID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01/01/2013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15/01/2014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DE LA TIERRA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KHALIL RODRI´GUEZ, NAGI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01/01/2013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31/03/2014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TEÓRICA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MUN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OZ PEN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A, MARI´A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01/01/2013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05/05/2016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ROJO DOMI´NGUEZ, ELVIRA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16/03/2013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04/12/2017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MICROBIOLOGI´A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SÁNCHEZ, JESÚS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16/07/2013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15/09/2015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APLICADA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MINUESA ABRIL,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16/09/2013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05/09/2018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EST. E INV. OPERATIVA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MAGALLANES ARGANY,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16/12/2013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15/12/2017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CAZORLA CABRERA,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01/04/2014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31/12/2014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DE LA TIERRA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DI´AZ SIMÓN,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16/06/2014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22/06/2015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ÓPTICA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PAREJO MORA, MARI´A DESEADA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01/08/2014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31/07/2018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MONAGO MARAN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A, OLGA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06/09/2014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05/09/2018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PASCUAL CARO, CARLOS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16/09/2014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15/09/2018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BIOQUI´MICA Y BIOL. MOL.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CH ÁVEZ ÁGUEDO,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01/10/2014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30/09/2018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MORENO MARI´N,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01/12/2014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27/06/2017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BIOQUI´MICA Y BIOL. MOL.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NACARINO PALMA,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23/11/2015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22/11/2019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BIOQUI´MICA Y BIOL. MOL.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CRUZ MIRALLES,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01/12/2015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30/11/2019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LASANTA BECERRA,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01/04/2016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15/01/2017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TEÓRICA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GALLEGO PAREJO, VIRGINIA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18/07/2016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31/10/2016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700" spc="0">
                          <a:solidFill>
                            <a:srgbClr val="000000"/>
                          </a:solidFill>
                          <a:latin typeface="Garamond" pitchFamily="1" panose="02020603050405020304"/>
                        </a:rPr>
                        <a:t>PARDO BOTELLO, MARI´A ROSARIO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700" spc="0">
                          <a:solidFill>
                            <a:srgbClr val="000000"/>
                          </a:solidFill>
                          <a:latin typeface="Garamond" pitchFamily="1" panose="02020603050405020304"/>
                        </a:rPr>
                        <a:t>12/09/2016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700" spc="0">
                          <a:solidFill>
                            <a:srgbClr val="000000"/>
                          </a:solidFill>
                          <a:latin typeface="Garamond" pitchFamily="1" panose="02020603050405020304"/>
                        </a:rPr>
                        <a:t>13/09/2018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600"/>
                        </a:lnSpc>
                        <a:spcBef>
                          <a:spcPts val="0"/>
                        </a:spcBef>
                        <a:spcAft>
                          <a:spcPts val="0"/>
                        </a:spcAft>
                      </a:pPr>
                      <a:r>
                        <a:rPr lang="es-ES" sz="70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GARRIDO JIMÉNEZ,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01/11/2016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31/12/2017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BIOQUI´MICA Y BIOL. MOL.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CARRETERO PEN</a:t>
                      </a:r>
                      <a:r>
                        <a:rPr lang="es-ES" sz="700" baseline="30000" spc="0">
                          <a:solidFill>
                            <a:srgbClr val="000000"/>
                          </a:solidFill>
                          <a:latin typeface="Bookman Old Style" pitchFamily="1" panose="02020603050405020304"/>
                        </a:rPr>
                        <a:t>˜</a:t>
                      </a:r>
                      <a:r>
                        <a:rPr lang="es-ES" sz="700" spc="0">
                          <a:solidFill>
                            <a:srgbClr val="000000"/>
                          </a:solidFill>
                          <a:latin typeface="Garamond" pitchFamily="1" panose="02020603050405020304"/>
                        </a:rPr>
                        <a:t>A, SELENA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01/11/2016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31/07/2018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QUI´MICA ANALI´TICA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MOZO LÓPEZ, FRANCISCO MIGUEL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14/03/2017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APLICADA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CINTAS LEAL, ROBERTO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31/12/2017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BIOQUI´MICA Y BIOL. MOL.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RODRI´GUEZ RIVAS, ÁLVARO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30/04/2018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FI´SICA TEÓRICA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PARRA LOBATO, MARI´A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06/02/2017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05/09/2017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FISIOLOGI´A VEGETAL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ALONSO RODRI´GUEZ, ESMERALDA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14/03/2017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13/12/2017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MICROBIOLOGI´A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CHECA GÓMEZ,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24/03/2017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23/03/2018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GUTIÉRREZ PALACIOS,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01/05/2017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01/10/2018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INGENIERI´A QUI´MICA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700" spc="0">
                          <a:solidFill>
                            <a:srgbClr val="000000"/>
                          </a:solidFill>
                          <a:latin typeface="Garamond" pitchFamily="1" panose="02020603050405020304"/>
                        </a:rPr>
                        <a:t>PECERO CASIMIRO, RAÚL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28/07/2017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700" spc="0">
                          <a:solidFill>
                            <a:srgbClr val="000000"/>
                          </a:solidFill>
                          <a:latin typeface="Garamond" pitchFamily="1" panose="02020603050405020304"/>
                        </a:rPr>
                        <a:t>22/10/2018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700"/>
                        </a:lnSpc>
                        <a:spcBef>
                          <a:spcPts val="0"/>
                        </a:spcBef>
                        <a:spcAft>
                          <a:spcPts val="0"/>
                        </a:spcAft>
                      </a:pPr>
                      <a:r>
                        <a:rPr lang="es-ES" sz="700" spc="0">
                          <a:solidFill>
                            <a:srgbClr val="000000"/>
                          </a:solidFill>
                          <a:latin typeface="Garamond" pitchFamily="1" panose="02020603050405020304"/>
                        </a:rPr>
                        <a:t>BOTÁNICA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9220">
                <a:tc>
                  <a:txBody>
                    <a:bodyPr vert="horz" anchor="t"/>
                    <a:lstStyle/>
                    <a:p>
                      <a:pPr marL="115570" marR="0" indent="0" algn="l">
                        <a:lnSpc>
                          <a:spcPts val="700"/>
                        </a:lnSpc>
                        <a:spcBef>
                          <a:spcPts val="0"/>
                        </a:spcBef>
                        <a:spcAft>
                          <a:spcPts val="35"/>
                        </a:spcAft>
                      </a:pPr>
                      <a:r>
                        <a:rPr lang="es-ES" sz="700" spc="0">
                          <a:solidFill>
                            <a:srgbClr val="000000"/>
                          </a:solidFill>
                          <a:latin typeface="Garamond" pitchFamily="1" panose="02020603050405020304"/>
                        </a:rPr>
                        <a:t>MOLINA MORALES,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25"/>
                        </a:spcAft>
                      </a:pPr>
                      <a:r>
                        <a:rPr lang="es-ES" sz="700" spc="0">
                          <a:solidFill>
                            <a:srgbClr val="000000"/>
                          </a:solidFill>
                          <a:latin typeface="Garamond" pitchFamily="1" panose="02020603050405020304"/>
                        </a:rPr>
                        <a:t>01/08/2017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25"/>
                        </a:spcAft>
                      </a:pPr>
                      <a:r>
                        <a:rPr lang="es-ES" sz="700" spc="0">
                          <a:solidFill>
                            <a:srgbClr val="000000"/>
                          </a:solidFill>
                          <a:latin typeface="Garamond" pitchFamily="1" panose="02020603050405020304"/>
                        </a:rPr>
                        <a:t>31/07/2019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700"/>
                        </a:lnSpc>
                        <a:spcBef>
                          <a:spcPts val="0"/>
                        </a:spcBef>
                        <a:spcAft>
                          <a:spcPts val="55"/>
                        </a:spcAft>
                      </a:pPr>
                      <a:r>
                        <a:rPr lang="es-ES" sz="700" spc="0">
                          <a:solidFill>
                            <a:srgbClr val="000000"/>
                          </a:solidFill>
                          <a:latin typeface="Garamond" pitchFamily="1" panose="02020603050405020304"/>
                        </a:rPr>
                        <a:t>ZOOLOGI´A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980440" y="9731375"/>
            <a:ext cx="5640705" cy="225425"/>
          </a:xfrm>
          <a:prstGeom prst="rect">
            <a:avLst/>
          </a:prstGeom>
          <a:noFill/>
          <a:ln w="0" cmpd="sng">
            <a:noFill/>
            <a:prstDash val="solid"/>
          </a:ln>
        </p:spPr>
        <p:txBody>
          <a:bodyPr vert="horz" lIns="0" tIns="57785" rIns="0" bIns="0" anchor="t"/>
          <a:lstStyle/>
          <a:p>
            <a:pPr marL="0" marR="6858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87120" y="685800"/>
            <a:ext cx="541210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70"/>
              </a:spcAft>
              <a:tabLst>
                <a:tab algn="r" pos="5440680"/>
              </a:tabLst>
            </a:pPr>
            <a:r>
              <a:rPr lang="es-ES" sz="1100" b="1" spc="0">
                <a:solidFill>
                  <a:srgbClr val="000000"/>
                </a:solidFill>
                <a:latin typeface="Bookman Old Style" pitchFamily="1" panose="02020603050405020304"/>
              </a:rPr>
              <a:t>2. Decretos fundacionales y otros documentos </a:t>
            </a:r>
            <a:r>
              <a:rPr lang="es-ES" sz="1200" spc="0">
                <a:solidFill>
                  <a:srgbClr val="000000"/>
                </a:solidFill>
                <a:latin typeface="Times New Roman" pitchFamily="1" panose="02020603050405020304"/>
              </a:rPr>
              <a:t>5 </a:t>
            </a:r>
          </a:p>
        </p:txBody>
      </p:sp>
      <p:sp>
        <p:nvSpPr>
          <p:cNvPr id="3" name=""/>
          <p:cNvSpPr/>
          <p:nvPr>
            <p:ph type="body" idx="10"/>
          </p:nvPr>
        </p:nvSpPr>
        <p:spPr>
          <a:xfrm>
            <a:off x="1057910" y="681990"/>
            <a:ext cx="5486400" cy="8107680"/>
          </a:xfrm>
          <a:prstGeom prst="rect">
            <a:avLst/>
          </a:prstGeom>
          <a:noFill/>
          <a:ln w="0" cmpd="sng">
            <a:noFill/>
            <a:prstDash val="solid"/>
          </a:ln>
        </p:spPr>
        <p:txBody>
          <a:bodyPr vert="horz" lIns="0" tIns="22606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13 de enero de 2002, la </a:t>
            </a:r>
            <a:r>
              <a:rPr lang="es-ES" sz="1100" b="1" spc="0">
                <a:solidFill>
                  <a:srgbClr val="000000"/>
                </a:solidFill>
                <a:latin typeface="Bookman Old Style" pitchFamily="1" panose="02020603050405020304"/>
              </a:rPr>
              <a:t>Universidad de Extremadura </a:t>
            </a:r>
            <a:r>
              <a:rPr lang="es-ES" sz="1200" spc="0">
                <a:solidFill>
                  <a:srgbClr val="000000"/>
                </a:solidFill>
                <a:latin typeface="Times New Roman" pitchFamily="1" panose="02020603050405020304"/>
              </a:rPr>
              <a:t>se ha venido rigiendo, con carácter autónomo, por sus propios Estatutos, aprobados por Real Decreto 1281/85 de 5 de junio (BOE de 30 de julio) y, posteriormente, los Estatutos fuero reformados en 2003,</a:t>
            </a:r>
            <a:r>
              <a:rPr lang="es-ES" sz="1200" baseline="30000" spc="0">
                <a:solidFill>
                  <a:srgbClr val="000000"/>
                </a:solidFill>
                <a:latin typeface="Courier New" pitchFamily="3" panose="02020603050405020304"/>
              </a:rPr>
              <a:t>1</a:t>
            </a:r>
            <a:r>
              <a:rPr lang="es-ES" sz="1200" spc="0">
                <a:solidFill>
                  <a:srgbClr val="000000"/>
                </a:solidFill>
                <a:latin typeface="Times New Roman" pitchFamily="1" panose="02020603050405020304"/>
              </a:rPr>
              <a:t> y 2010, en conformidad con la nueva regulación universitaria (LOU y LOMLOU). La Ley Orgánica 6/2001, de 21 de diciembre, de Universidades (LOU) vino a sustituir a la anterior regulación en la materia, constituida fundamentalmente por la Ley de Reforma Universitaria. </a:t>
            </a:r>
          </a:p>
          <a:p>
            <a:pPr marL="45720" marR="45720" indent="0" algn="just">
              <a:lnSpc>
                <a:spcPts val="1400"/>
              </a:lnSpc>
              <a:spcBef>
                <a:spcPts val="465"/>
              </a:spcBef>
              <a:spcAft>
                <a:spcPts val="0"/>
              </a:spcAft>
            </a:pPr>
            <a:r>
              <a:rPr lang="es-ES" sz="1200" spc="0">
                <a:solidFill>
                  <a:srgbClr val="000000"/>
                </a:solidFill>
                <a:latin typeface="Times New Roman" pitchFamily="1" panose="02020603050405020304"/>
              </a:rPr>
              <a:t>Asípues, el cambio legislativo nacional conllevóla necesidad de que cada universidad procediera a elaborar unos nuevos Estatutos. que se acomodasen a lo establecido en la nueva regulación universitaria, dejando sin efecto, en consecuencia, los Estatutos hasta ese momento vigentes. Por lo que el Claustro universitario elaboróel proyecto correspondiente que, posteriormente, fue aprobado por el Consejo de Gobierno de la Junta de Extremadura y publicado en el BOE. Así, a propuesta del Consejero de Educación, Ciencia y Tecnología, y realizado el preceptivo control de legalidad, en sesión de 8 de mayo de </a:t>
            </a:r>
            <a:r>
              <a:rPr lang="es-ES" sz="1100" b="1" spc="0">
                <a:solidFill>
                  <a:srgbClr val="000000"/>
                </a:solidFill>
                <a:latin typeface="Bookman Old Style" pitchFamily="1" panose="02020603050405020304"/>
              </a:rPr>
              <a:t>2003</a:t>
            </a:r>
            <a:r>
              <a:rPr lang="es-ES" sz="1200" spc="0">
                <a:solidFill>
                  <a:srgbClr val="000000"/>
                </a:solidFill>
                <a:latin typeface="Times New Roman" pitchFamily="1" panose="02020603050405020304"/>
              </a:rPr>
              <a:t>, fueron aprobados los Estatutos y publicados, encontrándose actualmente vigentes.</a:t>
            </a:r>
            <a:r>
              <a:rPr lang="es-ES" sz="1200" baseline="30000" spc="0">
                <a:solidFill>
                  <a:srgbClr val="000000"/>
                </a:solidFill>
                <a:latin typeface="Courier New" pitchFamily="3" panose="02020603050405020304"/>
              </a:rPr>
              <a:t>2</a:t>
            </a:r>
            <a:r>
              <a:rPr lang="es-ES" sz="100" spc="0">
                <a:solidFill>
                  <a:srgbClr val="000000"/>
                </a:solidFill>
                <a:latin typeface="Courier New" pitchFamily="3" panose="02020603050405020304"/>
              </a:rPr>
              <a:t> </a:t>
            </a:r>
          </a:p>
          <a:p>
            <a:pPr marL="45720" marR="45720" indent="0" algn="just">
              <a:lnSpc>
                <a:spcPts val="1400"/>
              </a:lnSpc>
              <a:spcBef>
                <a:spcPts val="520"/>
              </a:spcBef>
              <a:spcAft>
                <a:spcPts val="23485"/>
              </a:spcAft>
            </a:pPr>
            <a:r>
              <a:rPr lang="es-ES" sz="1200" spc="0">
                <a:solidFill>
                  <a:srgbClr val="000000"/>
                </a:solidFill>
                <a:latin typeface="Times New Roman" pitchFamily="1" panose="02020603050405020304"/>
              </a:rPr>
              <a:t>Finalmente, por medio del Real Decreto 634/1995, de 21 de abril, se efectuóel traspaso de funciones y servicios de la Administración del Estado a la Comunidad Autónoma de Extremadura en materia de Universidades. A partir de ese momen-</a:t>
            </a:r>
            <a:r>
              <a:rPr lang="es-ES" sz="1200" spc="0">
                <a:solidFill>
                  <a:srgbClr val="000000"/>
                </a:solidFill>
                <a:latin typeface="Times New Roman" pitchFamily="1" panose="02020603050405020304"/>
              </a:rPr>
              <a:t>to, la Comunidad Autónoma asumiólas competencias en a</a:t>
            </a:r>
            <a:r>
              <a:rPr lang="es-ES" sz="1100" b="1" spc="0">
                <a:solidFill>
                  <a:srgbClr val="000000"/>
                </a:solidFill>
                <a:latin typeface="Bookman Old Style" pitchFamily="1" panose="02020603050405020304"/>
              </a:rPr>
              <a:t>) </a:t>
            </a:r>
            <a:r>
              <a:rPr lang="es-ES" sz="1200" spc="0">
                <a:solidFill>
                  <a:srgbClr val="000000"/>
                </a:solidFill>
                <a:latin typeface="Times New Roman" pitchFamily="1" panose="02020603050405020304"/>
              </a:rPr>
              <a:t>la creación, supresión, adscripción e integración de Centros, b</a:t>
            </a:r>
            <a:r>
              <a:rPr lang="es-ES" sz="1100" b="1" spc="0">
                <a:solidFill>
                  <a:srgbClr val="000000"/>
                </a:solidFill>
                <a:latin typeface="Bookman Old Style" pitchFamily="1" panose="02020603050405020304"/>
              </a:rPr>
              <a:t>) </a:t>
            </a:r>
            <a:r>
              <a:rPr lang="es-ES" sz="1200" spc="0">
                <a:solidFill>
                  <a:srgbClr val="000000"/>
                </a:solidFill>
                <a:latin typeface="Times New Roman" pitchFamily="1" panose="02020603050405020304"/>
              </a:rPr>
              <a:t>la gestión de las becas y ayudas al estu-</a:t>
            </a:r>
            <a:r>
              <a:rPr lang="es-ES" sz="1200" spc="0">
                <a:solidFill>
                  <a:srgbClr val="000000"/>
                </a:solidFill>
                <a:latin typeface="Times New Roman" pitchFamily="1" panose="02020603050405020304"/>
              </a:rPr>
              <a:t>dio universitario correspondientes a las convocatorias del Ministerio de Educación y Ciencia) y c</a:t>
            </a:r>
            <a:r>
              <a:rPr lang="es-ES" sz="1100" b="1" spc="0">
                <a:solidFill>
                  <a:srgbClr val="000000"/>
                </a:solidFill>
                <a:latin typeface="Bookman Old Style" pitchFamily="1" panose="02020603050405020304"/>
              </a:rPr>
              <a:t>) </a:t>
            </a:r>
            <a:r>
              <a:rPr lang="es-ES" sz="1200" spc="0">
                <a:solidFill>
                  <a:srgbClr val="000000"/>
                </a:solidFill>
                <a:latin typeface="Times New Roman" pitchFamily="1" panose="02020603050405020304"/>
              </a:rPr>
              <a:t>la gestión de las exenciones parciales o totales del pago de las tasas académicas acordadas por el Estado. Así, de la noche a la mañana, el destino de la </a:t>
            </a:r>
            <a:r>
              <a:rPr lang="es-ES" sz="1100" b="1" spc="0">
                <a:solidFill>
                  <a:srgbClr val="000000"/>
                </a:solidFill>
                <a:latin typeface="Bookman Old Style" pitchFamily="1" panose="02020603050405020304"/>
              </a:rPr>
              <a:t>Universidad de Extremadura </a:t>
            </a:r>
            <a:r>
              <a:rPr lang="es-ES" sz="1200" spc="0">
                <a:solidFill>
                  <a:srgbClr val="000000"/>
                </a:solidFill>
                <a:latin typeface="Times New Roman" pitchFamily="1" panose="02020603050405020304"/>
              </a:rPr>
              <a:t>fue transferido, parcialmente, a las decisiones del Gobierno de Extremadura. </a:t>
            </a:r>
          </a:p>
        </p:txBody>
      </p:sp>
      <p:sp>
        <p:nvSpPr>
          <p:cNvPr id="4" name=""/>
          <p:cNvSpPr/>
          <p:nvPr>
            <p:ph type="body" idx="10"/>
          </p:nvPr>
        </p:nvSpPr>
        <p:spPr>
          <a:xfrm>
            <a:off x="1057910" y="8789670"/>
            <a:ext cx="5486400" cy="941705"/>
          </a:xfrm>
          <a:prstGeom prst="rect">
            <a:avLst/>
          </a:prstGeom>
          <a:noFill/>
          <a:ln w="0" cmpd="sng">
            <a:noFill/>
            <a:prstDash val="solid"/>
          </a:ln>
        </p:spPr>
        <p:txBody>
          <a:bodyPr vert="horz" lIns="0" tIns="26670" rIns="0" bIns="0" anchor="t"/>
          <a:lstStyle/>
          <a:p>
            <a:pPr marL="182880" marR="0" indent="0" algn="l">
              <a:lnSpc>
                <a:spcPts val="1200"/>
              </a:lnSpc>
              <a:spcAft>
                <a:spcPts val="0"/>
              </a:spcAft>
            </a:pPr>
            <a:r>
              <a:rPr lang="es-ES" sz="750" baseline="30000" spc="25">
                <a:solidFill>
                  <a:srgbClr val="000000"/>
                </a:solidFill>
                <a:latin typeface="Arial" pitchFamily="2" panose="02020603050405020304"/>
              </a:rPr>
              <a:t>1</a:t>
            </a:r>
            <a:r>
              <a:rPr lang="es-ES" sz="1000" spc="25">
                <a:solidFill>
                  <a:srgbClr val="000000"/>
                </a:solidFill>
                <a:latin typeface="Times New Roman" pitchFamily="1" panose="02020603050405020304"/>
              </a:rPr>
              <a:t>Decreto 65/2003 de 8 de mayo. </a:t>
            </a:r>
          </a:p>
          <a:p>
            <a:pPr marL="45720" marR="0" indent="0" algn="ctr">
              <a:lnSpc>
                <a:spcPts val="1200"/>
              </a:lnSpc>
              <a:spcBef>
                <a:spcPts val="10"/>
              </a:spcBef>
              <a:spcAft>
                <a:spcPts val="0"/>
              </a:spcAft>
            </a:pPr>
            <a:r>
              <a:rPr lang="es-ES" sz="750" baseline="30000" spc="45">
                <a:solidFill>
                  <a:srgbClr val="000000"/>
                </a:solidFill>
                <a:latin typeface="Arial" pitchFamily="2" panose="02020603050405020304"/>
              </a:rPr>
              <a:t>2</a:t>
            </a:r>
            <a:r>
              <a:rPr lang="es-ES" sz="1000" spc="45">
                <a:solidFill>
                  <a:srgbClr val="000000"/>
                </a:solidFill>
                <a:latin typeface="Times New Roman" pitchFamily="1" panose="02020603050405020304"/>
              </a:rPr>
              <a:t>Decreto 65/2003, de 8 de mayo, de la Consejería de Educación, Ciencia y Tecnología de la </a:t>
            </a:r>
          </a:p>
          <a:p>
            <a:pPr marL="45720" marR="0" indent="0" algn="l">
              <a:lnSpc>
                <a:spcPts val="1200"/>
              </a:lnSpc>
              <a:spcBef>
                <a:spcPts val="0"/>
              </a:spcBef>
              <a:spcAft>
                <a:spcPts val="0"/>
              </a:spcAft>
            </a:pPr>
            <a:r>
              <a:rPr lang="es-ES" sz="1000" spc="40">
                <a:solidFill>
                  <a:srgbClr val="000000"/>
                </a:solidFill>
                <a:latin typeface="Times New Roman" pitchFamily="1" panose="02020603050405020304"/>
              </a:rPr>
              <a:t>Junta de Extremadura, DOE de 23 de mayo de 2003. </a:t>
            </a:r>
          </a:p>
          <a:p>
            <a:pPr marL="45720" marR="0" indent="0" algn="l">
              <a:lnSpc>
                <a:spcPts val="1200"/>
              </a:lnSpc>
              <a:spcBef>
                <a:spcPts val="10"/>
              </a:spcBef>
              <a:spcAft>
                <a:spcPts val="0"/>
              </a:spcAft>
            </a:pPr>
            <a:r>
              <a:rPr lang="es-ES" sz="1000" spc="30">
                <a:solidFill>
                  <a:srgbClr val="000000"/>
                </a:solidFill>
                <a:latin typeface="Times New Roman" pitchFamily="1" panose="02020603050405020304"/>
              </a:rPr>
              <a:t>En 2010, los Estatutos de la UEx fueron modificados para su adaptación a lo dispuesto en la Ley </a:t>
            </a:r>
          </a:p>
          <a:p>
            <a:pPr marL="45720" marR="0" indent="0" algn="l">
              <a:lnSpc>
                <a:spcPts val="1200"/>
              </a:lnSpc>
              <a:spcBef>
                <a:spcPts val="0"/>
              </a:spcBef>
              <a:spcAft>
                <a:spcPts val="1220"/>
              </a:spcAft>
            </a:pPr>
            <a:r>
              <a:rPr lang="es-ES" sz="1000" spc="30">
                <a:solidFill>
                  <a:srgbClr val="000000"/>
                </a:solidFill>
                <a:latin typeface="Times New Roman" pitchFamily="1" panose="02020603050405020304"/>
              </a:rPr>
              <a:t>Orgánica 4/2007, de 12 de abril, y aprobada la modificación el 18 de febrero de 2010. </a:t>
            </a:r>
          </a:p>
        </p:txBody>
      </p:sp>
      <p:sp>
        <p:nvSpPr>
          <p:cNvPr id="5"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8793480"/>
            <a:ext cx="2161540"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9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29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2820" y="1676400"/>
            <a:ext cx="5640705" cy="1291590"/>
          </a:xfrm>
          <a:prstGeom prst="rect">
            <a:avLst/>
          </a:prstGeom>
          <a:noFill/>
          <a:ln w="0" cmpd="sng">
            <a:noFill/>
            <a:prstDash val="solid"/>
          </a:ln>
        </p:spPr>
        <p:txBody>
          <a:bodyPr vert="horz" lIns="0" tIns="73025" rIns="0" bIns="0" anchor="t"/>
          <a:lstStyle/>
          <a:p>
            <a:pPr marL="0" marR="0" indent="0" algn="ctr">
              <a:lnSpc>
                <a:spcPts val="2800"/>
              </a:lnSpc>
              <a:spcAft>
                <a:spcPts val="0"/>
              </a:spcAft>
            </a:pPr>
            <a:r>
              <a:rPr lang="es-ES" sz="2300" spc="20">
                <a:solidFill>
                  <a:srgbClr val="000000"/>
                </a:solidFill>
                <a:latin typeface="Bookman Old Style" pitchFamily="1" panose="02020603050405020304"/>
              </a:rPr>
              <a:t>Capítulo 8 </a:t>
            </a:r>
          </a:p>
          <a:p>
            <a:pPr marL="0" marR="0" indent="0" algn="ctr">
              <a:lnSpc>
                <a:spcPts val="3000"/>
              </a:lnSpc>
              <a:spcBef>
                <a:spcPts val="480"/>
              </a:spcBef>
              <a:spcAft>
                <a:spcPts val="320"/>
              </a:spcAft>
            </a:pPr>
            <a:r>
              <a:rPr lang="es-ES" sz="2300" spc="0">
                <a:solidFill>
                  <a:srgbClr val="000000"/>
                </a:solidFill>
                <a:latin typeface="Bookman Old Style" pitchFamily="1" panose="02020603050405020304"/>
              </a:rPr>
              <a:t>Becarios de Investigación y otro </a:t>
            </a:r>
            <a:br/>
            <a:r>
              <a:rPr lang="es-ES" sz="2300" spc="0">
                <a:solidFill>
                  <a:srgbClr val="000000"/>
                </a:solidFill>
                <a:latin typeface="Bookman Old Style" pitchFamily="1" panose="02020603050405020304"/>
              </a:rPr>
              <a:t>personal contratado </a:t>
            </a:r>
          </a:p>
        </p:txBody>
      </p:sp>
      <p:sp>
        <p:nvSpPr>
          <p:cNvPr id="3" name=""/>
          <p:cNvSpPr/>
          <p:nvPr>
            <p:ph type="body" idx="10"/>
          </p:nvPr>
        </p:nvSpPr>
        <p:spPr>
          <a:xfrm>
            <a:off x="972820" y="2967990"/>
            <a:ext cx="5640705" cy="3112770"/>
          </a:xfrm>
          <a:prstGeom prst="rect">
            <a:avLst/>
          </a:prstGeom>
          <a:noFill/>
          <a:ln w="0" cmpd="sng">
            <a:noFill/>
            <a:prstDash val="solid"/>
          </a:ln>
        </p:spPr>
        <p:txBody>
          <a:bodyPr vert="horz" lIns="0" tIns="549275" rIns="0" bIns="0" anchor="t"/>
          <a:lstStyle/>
          <a:p>
            <a:pPr marL="91440" marR="91440" indent="0" algn="just">
              <a:lnSpc>
                <a:spcPts val="1400"/>
              </a:lnSpc>
              <a:spcAft>
                <a:spcPts val="0"/>
              </a:spcAft>
            </a:pPr>
            <a:r>
              <a:rPr lang="es-ES" sz="1200" spc="0">
                <a:solidFill>
                  <a:srgbClr val="000000"/>
                </a:solidFill>
                <a:latin typeface="Times New Roman" pitchFamily="1" panose="02020603050405020304"/>
              </a:rPr>
              <a:t>En la Tabla 8.1 acompañamos una relación nominal de los Becarios de Formación del Personal Investigador (predoctorales), financiados por el Ministerio de Educación y Ciencia, que han desarrollado labores investigadoras en la </a:t>
            </a:r>
            <a:r>
              <a:rPr lang="es-ES" sz="1200"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en el período 1968–1993. Se incluye en la tabla el nombre y apellidos del beneficiario y el curso de inicio de su disfrute. En general, las becas </a:t>
            </a:r>
            <a:r>
              <a:rPr lang="es-ES" sz="1200" spc="0">
                <a:solidFill>
                  <a:srgbClr val="000000"/>
                </a:solidFill>
                <a:latin typeface="Times New Roman" pitchFamily="1" panose="02020603050405020304"/>
              </a:rPr>
              <a:t>FPU </a:t>
            </a:r>
            <a:r>
              <a:rPr lang="es-ES" sz="1200" spc="0">
                <a:solidFill>
                  <a:srgbClr val="000000"/>
                </a:solidFill>
                <a:latin typeface="Times New Roman" pitchFamily="1" panose="02020603050405020304"/>
              </a:rPr>
              <a:t>(Formación del Profesorado Universitario) y </a:t>
            </a:r>
            <a:r>
              <a:rPr lang="es-ES" sz="1200" spc="0">
                <a:solidFill>
                  <a:srgbClr val="000000"/>
                </a:solidFill>
                <a:latin typeface="Times New Roman" pitchFamily="1" panose="02020603050405020304"/>
              </a:rPr>
              <a:t>FPI </a:t>
            </a:r>
            <a:r>
              <a:rPr lang="es-ES" sz="1200" spc="0">
                <a:solidFill>
                  <a:srgbClr val="000000"/>
                </a:solidFill>
                <a:latin typeface="Times New Roman" pitchFamily="1" panose="02020603050405020304"/>
              </a:rPr>
              <a:t>(Formación del Personal Investigador) tenían una duración de 1 año y eran prorrogables por otros 3 años, previo informe sobre el desarrollo, incidencias y objetivos alcanzados, al finalizar cada período anual. Adicionalmente, el beneficiario podía recibir, previa solicitud y a partir del primer año, una ayuda económica complementaria para realizar una estancia breve (3 meses) en otro Centro de Investigación. </a:t>
            </a:r>
          </a:p>
          <a:p>
            <a:pPr marL="91440" marR="0" indent="0" algn="just">
              <a:lnSpc>
                <a:spcPts val="1400"/>
              </a:lnSpc>
              <a:spcBef>
                <a:spcPts val="765"/>
              </a:spcBef>
              <a:spcAft>
                <a:spcPts val="0"/>
              </a:spcAft>
            </a:pPr>
            <a:r>
              <a:rPr lang="es-ES" sz="1200" spc="20">
                <a:solidFill>
                  <a:srgbClr val="000000"/>
                </a:solidFill>
                <a:latin typeface="Times New Roman" pitchFamily="1" panose="02020603050405020304"/>
              </a:rPr>
              <a:t>Tabla </a:t>
            </a:r>
            <a:r>
              <a:rPr lang="es-ES" sz="1200" spc="20">
                <a:solidFill>
                  <a:srgbClr val="000000"/>
                </a:solidFill>
                <a:latin typeface="Times New Roman" pitchFamily="1" panose="02020603050405020304"/>
              </a:rPr>
              <a:t>8.1: Becarios de Investigación de la Facultad de Ciencias. Periodo 1968–1993 </a:t>
            </a:r>
          </a:p>
          <a:p>
            <a:pPr marL="0" marR="0" indent="0" algn="ctr">
              <a:lnSpc>
                <a:spcPts val="1000"/>
              </a:lnSpc>
              <a:spcBef>
                <a:spcPts val="1090"/>
              </a:spcBef>
              <a:spcAft>
                <a:spcPts val="20"/>
              </a:spcAft>
            </a:pPr>
            <a:r>
              <a:rPr lang="es-ES" sz="850" spc="25">
                <a:solidFill>
                  <a:srgbClr val="000000"/>
                </a:solidFill>
                <a:latin typeface="Times New Roman" pitchFamily="1" panose="02020603050405020304"/>
              </a:rPr>
              <a:t>BECARIOS DE INVESTIGACION (1968–1993) </a:t>
            </a:r>
          </a:p>
        </p:txBody>
      </p:sp>
      <p:graphicFrame>
        <p:nvGraphicFramePr>
          <p:cNvPr id="5" name=""/>
          <p:cNvGraphicFramePr>
            <a:graphicFrameLocks noGrp="1"/>
          </p:cNvGraphicFramePr>
          <p:nvPr/>
        </p:nvGraphicFramePr>
        <p:xfrm>
          <a:off x="2560320" y="6080760"/>
          <a:ext cx="5640705" cy="3704590"/>
        </p:xfrm>
        <a:graphic>
          <a:graphicData uri="http://schemas.openxmlformats.org/drawingml/2006/table">
            <a:tbl>
              <a:tblGrid>
                <a:gridCol w="1905000"/>
                <a:gridCol w="563880"/>
              </a:tblGrid>
              <a:tr h="14605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Inicio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462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Román Galán, Emilio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1974/75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Serrano Blázquez, Jose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1975/76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Vega Fernández, Silverio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1975/76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45">
                          <a:solidFill>
                            <a:srgbClr val="000000"/>
                          </a:solidFill>
                          <a:latin typeface="Times New Roman" pitchFamily="1" panose="02020603050405020304"/>
                        </a:rPr>
                        <a:t>Alvarez–Manzaneda Roldán, E. José1975/76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Blanco Lopo, Agustín M.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1975/76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García Martín, Jose 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1975/76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Cárdenas Viseda, 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1975/76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García Guinea,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1976/77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Avalos González, Martín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1976/77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Palacios Albarrán, Juan C.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1976/77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Higes Rolando, Francisco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1977/78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Benítez García, Francisco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1977/78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Pérez Rodríguez, J.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1977/78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Beltrán Novillo, F. J.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1978/79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López Piñeiro, Angel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1978/79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Duque Carrillo, J.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1978/79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Poyato Sánchez, F.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1978/79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Muñoz de la Peña Castrillo, Arsenio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1978/79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Polo Corrales, Florentino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Ruiz Rubio,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Galeano Díaz, 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1979/80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Mellado Jimenez, Pelayo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1980/81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Moreno Gutierrez, Juan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1980/81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7160">
                <a:tc>
                  <a:txBody>
                    <a:bodyPr vert="horz" anchor="t"/>
                    <a:lstStyle/>
                    <a:p>
                      <a:pPr marL="113030" marR="0" indent="0" algn="l">
                        <a:lnSpc>
                          <a:spcPts val="1000"/>
                        </a:lnSpc>
                        <a:spcBef>
                          <a:spcPts val="0"/>
                        </a:spcBef>
                        <a:spcAft>
                          <a:spcPts val="0"/>
                        </a:spcAft>
                      </a:pPr>
                      <a:r>
                        <a:rPr lang="es-ES" sz="850" spc="0">
                          <a:solidFill>
                            <a:srgbClr val="000000"/>
                          </a:solidFill>
                          <a:latin typeface="Times New Roman" pitchFamily="1" panose="02020603050405020304"/>
                        </a:rPr>
                        <a:t>Arevalo Arevalo, M. Angeles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1981/82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9700">
                <a:tc gridSpan="2">
                  <a:txBody>
                    <a:bodyPr vert="horz" anchor="t"/>
                    <a:lstStyle/>
                    <a:p>
                      <a:pPr marL="0" marR="57150" indent="0" algn="r">
                        <a:lnSpc>
                          <a:spcPts val="1000"/>
                        </a:lnSpc>
                        <a:spcBef>
                          <a:spcPts val="0"/>
                        </a:spcBef>
                        <a:spcAft>
                          <a:spcPts val="0"/>
                        </a:spcAft>
                      </a:pPr>
                      <a:r>
                        <a:rPr lang="es-ES" sz="1200" i="1" spc="0">
                          <a:solidFill>
                            <a:srgbClr val="000000"/>
                          </a:solidFill>
                          <a:latin typeface="Times New Roman"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r>
            </a:tbl>
          </a:graphicData>
        </a:graphic>
      </p:graphicFrame>
      <p:sp>
        <p:nvSpPr>
          <p:cNvPr id="6" name=""/>
          <p:cNvSpPr/>
          <p:nvPr>
            <p:ph type="body" idx="10"/>
          </p:nvPr>
        </p:nvSpPr>
        <p:spPr>
          <a:xfrm>
            <a:off x="983615" y="9785350"/>
            <a:ext cx="5640705" cy="184150"/>
          </a:xfrm>
          <a:prstGeom prst="rect">
            <a:avLst/>
          </a:prstGeom>
          <a:noFill/>
          <a:ln w="0" cmpd="sng">
            <a:noFill/>
            <a:prstDash val="solid"/>
          </a:ln>
        </p:spPr>
        <p:txBody>
          <a:bodyPr vert="horz" lIns="0" tIns="0" rIns="0" bIns="0" anchor="t"/>
          <a:lstStyle/>
          <a:p>
            <a:pPr marL="0" marR="0" indent="0" algn="ctr">
              <a:lnSpc>
                <a:spcPts val="1400"/>
              </a:lnSpc>
              <a:spcAft>
                <a:spcPts val="50"/>
              </a:spcAft>
            </a:pPr>
            <a:r>
              <a:rPr lang="es-ES" sz="1200" spc="135">
                <a:solidFill>
                  <a:srgbClr val="000000"/>
                </a:solidFill>
                <a:latin typeface="Times New Roman" pitchFamily="1" panose="02020603050405020304"/>
              </a:rPr>
              <a:t>267 </a:t>
            </a:r>
          </a:p>
        </p:txBody>
      </p:sp>
      <p:cxnSp>
        <p:nvCxnSpPr>
          <p:cNvPr id="7" name=""/>
          <p:cNvCxnSpPr/>
          <p:nvPr/>
        </p:nvCxnSpPr>
        <p:spPr>
          <a:xfrm>
            <a:off x="1097280" y="1688465"/>
            <a:ext cx="5401945" cy="0"/>
          </a:xfrm>
          <a:prstGeom prst="line">
            <a:avLst/>
          </a:prstGeom>
          <a:ln w="6350" cmpd="sng">
            <a:solidFill>
              <a:srgbClr val="000000"/>
            </a:solidFill>
          </a:ln>
        </p:spPr>
      </p:cxnSp>
      <p:cxnSp>
        <p:nvCxnSpPr>
          <p:cNvPr id="8" name=""/>
          <p:cNvCxnSpPr/>
          <p:nvPr/>
        </p:nvCxnSpPr>
        <p:spPr>
          <a:xfrm>
            <a:off x="1097280" y="2974975"/>
            <a:ext cx="5401945" cy="0"/>
          </a:xfrm>
          <a:prstGeom prst="line">
            <a:avLst/>
          </a:prstGeom>
          <a:ln w="12065" cmpd="sng">
            <a:solidFill>
              <a:srgbClr val="000000"/>
            </a:solidFill>
          </a:ln>
        </p:spPr>
      </p:cxnSp>
    </p:spTree>
  </p:cSld>
  <p:clrMapOvr>
    <a:masterClrMapping/>
  </p:clrMapOvr>
</p:sld>
</file>

<file path=ppt/slides/slide29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7900" y="482600"/>
            <a:ext cx="5640705" cy="199390"/>
          </a:xfrm>
          <a:prstGeom prst="rect">
            <a:avLst/>
          </a:prstGeom>
          <a:noFill/>
          <a:ln w="0" cmpd="sng">
            <a:noFill/>
            <a:prstDash val="solid"/>
          </a:ln>
        </p:spPr>
        <p:txBody>
          <a:bodyPr vert="horz" lIns="0" tIns="1905" rIns="0" bIns="0" anchor="t"/>
          <a:lstStyle/>
          <a:p>
            <a:pPr marL="91440" marR="0" indent="0" algn="l">
              <a:lnSpc>
                <a:spcPts val="1400"/>
              </a:lnSpc>
              <a:spcAft>
                <a:spcPts val="70"/>
              </a:spcAft>
            </a:pPr>
            <a:r>
              <a:rPr lang="es-ES" sz="1200" spc="114">
                <a:solidFill>
                  <a:srgbClr val="000000"/>
                </a:solidFill>
                <a:latin typeface="Times New Roman" pitchFamily="1" panose="02020603050405020304"/>
              </a:rPr>
              <a:t>268 </a:t>
            </a:r>
          </a:p>
        </p:txBody>
      </p:sp>
      <p:sp>
        <p:nvSpPr>
          <p:cNvPr id="3" name=""/>
          <p:cNvSpPr/>
          <p:nvPr>
            <p:ph type="body" idx="10"/>
          </p:nvPr>
        </p:nvSpPr>
        <p:spPr>
          <a:xfrm>
            <a:off x="977900" y="681990"/>
            <a:ext cx="5640705" cy="349885"/>
          </a:xfrm>
          <a:prstGeom prst="rect">
            <a:avLst/>
          </a:prstGeom>
          <a:noFill/>
          <a:ln w="0" cmpd="sng">
            <a:noFill/>
            <a:prstDash val="solid"/>
          </a:ln>
        </p:spPr>
        <p:txBody>
          <a:bodyPr vert="horz" lIns="0" tIns="215265" rIns="0" bIns="0" anchor="t"/>
          <a:lstStyle/>
          <a:p>
            <a:pPr marL="0" marR="0" indent="0" algn="ctr">
              <a:lnSpc>
                <a:spcPts val="1000"/>
              </a:lnSpc>
              <a:spcAft>
                <a:spcPts val="0"/>
              </a:spcAft>
            </a:pPr>
            <a:r>
              <a:rPr lang="es-ES" sz="850" spc="25">
                <a:solidFill>
                  <a:srgbClr val="000000"/>
                </a:solidFill>
                <a:latin typeface="Times New Roman" pitchFamily="1" panose="02020603050405020304"/>
              </a:rPr>
              <a:t>BECARIOS DE INVESTIGACION (1968–1993) </a:t>
            </a:r>
          </a:p>
        </p:txBody>
      </p:sp>
      <p:graphicFrame>
        <p:nvGraphicFramePr>
          <p:cNvPr id="5" name=""/>
          <p:cNvGraphicFramePr>
            <a:graphicFrameLocks noGrp="1"/>
          </p:cNvGraphicFramePr>
          <p:nvPr/>
        </p:nvGraphicFramePr>
        <p:xfrm>
          <a:off x="2555240" y="1031875"/>
          <a:ext cx="5640705" cy="6704330"/>
        </p:xfrm>
        <a:graphic>
          <a:graphicData uri="http://schemas.openxmlformats.org/drawingml/2006/table">
            <a:tbl>
              <a:tblGrid>
                <a:gridCol w="1910080"/>
                <a:gridCol w="461645"/>
              </a:tblGrid>
              <a:tr h="14478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NOMBRE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Inicio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r h="13398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Rebolledo Vicente, Francisca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1981/82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Contreras de Vera, Asunción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1981/82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Sánchez Zapata, J. D.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1981/82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Bueno Martínez, Manuel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1981/82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Alejo González, Socorro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1982/83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López Navarrete, J. Teodomiro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1982/83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Martín Patido, Gervasio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1982/83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Murillo Pulgarín, J. 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1982/83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Ramirez Fernández, Manuel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1982/83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262255">
                <a:tc>
                  <a:txBody>
                    <a:bodyPr vert="horz" anchor="t"/>
                    <a:lstStyle/>
                    <a:p>
                      <a:pPr marL="118110" marR="0" indent="0" algn="l">
                        <a:lnSpc>
                          <a:spcPts val="1800"/>
                        </a:lnSpc>
                        <a:spcBef>
                          <a:spcPts val="240"/>
                        </a:spcBef>
                        <a:spcAft>
                          <a:spcPts val="0"/>
                        </a:spcAft>
                      </a:pPr>
                      <a:r>
                        <a:rPr lang="es-ES" sz="850" spc="-60">
                          <a:solidFill>
                            <a:srgbClr val="000000"/>
                          </a:solidFill>
                          <a:latin typeface="Times New Roman" pitchFamily="1" panose="02020603050405020304"/>
                        </a:rPr>
                        <a:t>Velázquez Jiménez, </a:t>
                      </a:r>
                      <a:r>
                        <a:rPr lang="es-ES" sz="850" baseline="30000" spc="-60">
                          <a:solidFill>
                            <a:srgbClr val="000000"/>
                          </a:solidFill>
                          <a:latin typeface="Times New Roman" pitchFamily="1" panose="02020603050405020304"/>
                        </a:rPr>
                        <a:t>José</a:t>
                      </a:r>
                      <a:r>
                        <a:rPr lang="es-ES" sz="850" spc="-60">
                          <a:solidFill>
                            <a:srgbClr val="000000"/>
                          </a:solidFill>
                          <a:latin typeface="Times New Roman" pitchFamily="1" panose="02020603050405020304"/>
                        </a:rPr>
                        <a:t>Rodrígez Flores, Juana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91440" marR="0" indent="0" algn="l">
                        <a:lnSpc>
                          <a:spcPts val="1000"/>
                        </a:lnSpc>
                        <a:spcBef>
                          <a:spcPts val="0"/>
                        </a:spcBef>
                        <a:spcAft>
                          <a:spcPts val="0"/>
                        </a:spcAft>
                      </a:pPr>
                      <a:r>
                        <a:rPr lang="es-ES" sz="850" spc="0">
                          <a:solidFill>
                            <a:srgbClr val="000000"/>
                          </a:solidFill>
                          <a:latin typeface="Times New Roman" pitchFamily="1" panose="02020603050405020304"/>
                        </a:rPr>
                        <a:t>1982/83 </a:t>
                      </a:r>
                    </a:p>
                    <a:p>
                      <a:pPr marL="91440" marR="0" indent="0" algn="l">
                        <a:lnSpc>
                          <a:spcPts val="1000"/>
                        </a:lnSpc>
                        <a:spcBef>
                          <a:spcPts val="0"/>
                        </a:spcBef>
                        <a:spcAft>
                          <a:spcPts val="0"/>
                        </a:spcAft>
                      </a:pPr>
                      <a:r>
                        <a:rPr lang="es-ES" sz="850" spc="0">
                          <a:solidFill>
                            <a:srgbClr val="000000"/>
                          </a:solidFill>
                          <a:latin typeface="Times New Roman" pitchFamily="1" panose="02020603050405020304"/>
                        </a:rPr>
                        <a:t>1982/83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Mena Arias, Primitivo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1983/84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Guzmán Cabañas, M. Elena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1983/84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González Lena, Manuel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1984/85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Sánchez Martín, Eustaquio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1984/85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Roa Ojalvo, Isidro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1985/86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Aguilar Espinosa, M. Angel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1986/87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Becerra Pérez, Miguel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1986/87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Martín Antequera, M. 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1986/87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Muñóz Castro, M. Dolores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1986/87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Fern´andez Salguero, Pedro M.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1987/88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García Araya, Juan F.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1987/88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Domínguez Martínez, Jaime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1987/88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Pinilla Gil, Eduardo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1987/88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García Sánchez, Carolina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1987/88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Díaz Díez, M. Angeles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1988/89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Botello Cambero, E. Carmen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1988/89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Garrido Carballo, Inmaculada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1988/89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Pajares Vicente, Antonia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1988/89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González Montero, M. Teresa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1989/90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Guijo Sánchez, M. Isabel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1989/90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Sánchez Bajo, Florentino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1989/90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S´anchez Peña, Montserrat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Merino Fernández, Jaime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Calderón Godoy, Manuel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Hidalgo Sánchez, Matías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Rivas Toledo, F. Javier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Utrera Torres, Yolanda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Ruiz Zelma, Antonio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Jiménez Chamizo, María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Contador Baladón, Juan Carlos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Montanero Fern´andez, Jose M.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Mayordomo Acevedo, Raquel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Mañas Núñez, Paula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Rodríguez Riaño, Tomás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Marín Porgueres, Concepción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110" marR="0" indent="0" algn="l">
                        <a:lnSpc>
                          <a:spcPts val="1000"/>
                        </a:lnSpc>
                        <a:spcBef>
                          <a:spcPts val="0"/>
                        </a:spcBef>
                        <a:spcAft>
                          <a:spcPts val="0"/>
                        </a:spcAft>
                      </a:pPr>
                      <a:r>
                        <a:rPr lang="es-ES" sz="850" spc="0">
                          <a:solidFill>
                            <a:srgbClr val="000000"/>
                          </a:solidFill>
                          <a:latin typeface="Times New Roman" pitchFamily="1" panose="02020603050405020304"/>
                        </a:rPr>
                        <a:t>Orantos Quintana, Rosa María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51130">
                <a:tc>
                  <a:txBody>
                    <a:bodyPr vert="horz" anchor="t"/>
                    <a:lstStyle/>
                    <a:p>
                      <a:pPr marL="118110" marR="0" indent="0" algn="l">
                        <a:lnSpc>
                          <a:spcPts val="1000"/>
                        </a:lnSpc>
                        <a:spcBef>
                          <a:spcPts val="0"/>
                        </a:spcBef>
                        <a:spcAft>
                          <a:spcPts val="110"/>
                        </a:spcAft>
                      </a:pPr>
                      <a:r>
                        <a:rPr lang="es-ES" sz="850" spc="0">
                          <a:solidFill>
                            <a:srgbClr val="000000"/>
                          </a:solidFill>
                          <a:latin typeface="Times New Roman" pitchFamily="1" panose="02020603050405020304"/>
                        </a:rPr>
                        <a:t>Gutiérrez Piñero, Ignacio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5090" marR="0" indent="0" algn="l">
                        <a:lnSpc>
                          <a:spcPts val="1000"/>
                        </a:lnSpc>
                        <a:spcBef>
                          <a:spcPts val="0"/>
                        </a:spcBef>
                        <a:spcAft>
                          <a:spcPts val="110"/>
                        </a:spcAft>
                      </a:pPr>
                      <a:r>
                        <a:rPr lang="es-ES" sz="850" spc="0">
                          <a:solidFill>
                            <a:srgbClr val="000000"/>
                          </a:solidFill>
                          <a:latin typeface="Times New Roman" pitchFamily="1" panose="02020603050405020304"/>
                        </a:rPr>
                        <a:t>1992/93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bl>
          </a:graphicData>
        </a:graphic>
      </p:graphicFrame>
      <p:sp>
        <p:nvSpPr>
          <p:cNvPr id="6" name=""/>
          <p:cNvSpPr/>
          <p:nvPr>
            <p:ph type="body" idx="10"/>
          </p:nvPr>
        </p:nvSpPr>
        <p:spPr>
          <a:xfrm>
            <a:off x="977900" y="7736205"/>
            <a:ext cx="5640705" cy="1205865"/>
          </a:xfrm>
          <a:prstGeom prst="rect">
            <a:avLst/>
          </a:prstGeom>
          <a:noFill/>
          <a:ln w="0" cmpd="sng">
            <a:noFill/>
            <a:prstDash val="solid"/>
          </a:ln>
        </p:spPr>
        <p:txBody>
          <a:bodyPr vert="horz" lIns="0" tIns="0" rIns="0" bIns="0" anchor="t"/>
          <a:lstStyle/>
          <a:p>
            <a:pPr marL="91440" marR="91440" indent="0" algn="just">
              <a:lnSpc>
                <a:spcPts val="1400"/>
              </a:lnSpc>
              <a:spcAft>
                <a:spcPts val="3670"/>
              </a:spcAft>
            </a:pPr>
            <a:r>
              <a:rPr lang="es-ES" sz="1200" spc="0">
                <a:solidFill>
                  <a:srgbClr val="000000"/>
                </a:solidFill>
                <a:latin typeface="Times New Roman" pitchFamily="1" panose="02020603050405020304"/>
              </a:rPr>
              <a:t>En la Tabla 8.2 se incluye, asímismo, relación nominal de los Becarios predoctorales de la </a:t>
            </a:r>
            <a:r>
              <a:rPr lang="es-ES" sz="1050" b="1"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durante el período 1993–2018. Además del curso de inicio (segunda columna) se incluye la referencia a la Institución que financió(o financia) la beca.</a:t>
            </a:r>
            <a:r>
              <a:rPr lang="es-ES" sz="1200" baseline="30000" spc="0">
                <a:solidFill>
                  <a:srgbClr val="000000"/>
                </a:solidFill>
                <a:latin typeface="Times New Roman" pitchFamily="1" panose="02020603050405020304"/>
              </a:rPr>
              <a:t>1</a:t>
            </a:r>
            <a:r>
              <a:rPr lang="es-ES" sz="100" spc="0">
                <a:solidFill>
                  <a:srgbClr val="000000"/>
                </a:solidFill>
                <a:latin typeface="Times New Roman" pitchFamily="1" panose="02020603050405020304"/>
              </a:rPr>
              <a:t> </a:t>
            </a:r>
          </a:p>
        </p:txBody>
      </p:sp>
      <p:sp>
        <p:nvSpPr>
          <p:cNvPr id="7" name=""/>
          <p:cNvSpPr/>
          <p:nvPr>
            <p:ph type="body" idx="10"/>
          </p:nvPr>
        </p:nvSpPr>
        <p:spPr>
          <a:xfrm>
            <a:off x="977900" y="8942070"/>
            <a:ext cx="5640705" cy="789305"/>
          </a:xfrm>
          <a:prstGeom prst="rect">
            <a:avLst/>
          </a:prstGeom>
          <a:noFill/>
          <a:ln w="0" cmpd="sng">
            <a:noFill/>
            <a:prstDash val="solid"/>
          </a:ln>
        </p:spPr>
        <p:txBody>
          <a:bodyPr vert="horz" lIns="0" tIns="44450" rIns="0" bIns="0" anchor="t"/>
          <a:lstStyle/>
          <a:p>
            <a:pPr marL="91440" marR="91440" indent="0" algn="just">
              <a:lnSpc>
                <a:spcPts val="1200"/>
              </a:lnSpc>
              <a:spcAft>
                <a:spcPts val="1085"/>
              </a:spcAft>
            </a:pPr>
            <a:r>
              <a:rPr lang="es-ES" sz="800" baseline="30000" spc="30">
                <a:solidFill>
                  <a:srgbClr val="000000"/>
                </a:solidFill>
                <a:latin typeface="Arial" pitchFamily="2" panose="02020603050405020304"/>
              </a:rPr>
              <a:t>1</a:t>
            </a:r>
            <a:r>
              <a:rPr lang="es-ES" sz="1000" spc="30">
                <a:solidFill>
                  <a:srgbClr val="000000"/>
                </a:solidFill>
                <a:latin typeface="Times New Roman" pitchFamily="1" panose="02020603050405020304"/>
              </a:rPr>
              <a:t>Algunos acrónimos usados. </a:t>
            </a:r>
            <a:r>
              <a:rPr lang="es-ES" sz="1200" b="1" spc="30">
                <a:solidFill>
                  <a:srgbClr val="000000"/>
                </a:solidFill>
                <a:latin typeface="Courier New" pitchFamily="3" panose="02020603050405020304"/>
              </a:rPr>
              <a:t>JEX</a:t>
            </a:r>
            <a:r>
              <a:rPr lang="es-ES" sz="1000" spc="30">
                <a:solidFill>
                  <a:srgbClr val="000000"/>
                </a:solidFill>
                <a:latin typeface="Times New Roman" pitchFamily="1" panose="02020603050405020304"/>
              </a:rPr>
              <a:t>: Junta de Extremadura; </a:t>
            </a:r>
            <a:r>
              <a:rPr lang="es-ES" sz="1200" b="1" spc="30">
                <a:solidFill>
                  <a:srgbClr val="000000"/>
                </a:solidFill>
                <a:latin typeface="Courier New" pitchFamily="3" panose="02020603050405020304"/>
              </a:rPr>
              <a:t>UEx</a:t>
            </a:r>
            <a:r>
              <a:rPr lang="es-ES" sz="1000" spc="30">
                <a:solidFill>
                  <a:srgbClr val="000000"/>
                </a:solidFill>
                <a:latin typeface="Times New Roman" pitchFamily="1" panose="02020603050405020304"/>
              </a:rPr>
              <a:t>: Universidad de Extremadura, Programa Propio; </a:t>
            </a:r>
            <a:r>
              <a:rPr lang="es-ES" sz="1200" b="1" spc="30">
                <a:solidFill>
                  <a:srgbClr val="000000"/>
                </a:solidFill>
                <a:latin typeface="Courier New" pitchFamily="3" panose="02020603050405020304"/>
              </a:rPr>
              <a:t>MEC</a:t>
            </a:r>
            <a:r>
              <a:rPr lang="es-ES" sz="1000" spc="30">
                <a:solidFill>
                  <a:srgbClr val="000000"/>
                </a:solidFill>
                <a:latin typeface="Times New Roman" pitchFamily="1" panose="02020603050405020304"/>
              </a:rPr>
              <a:t>: Ministerio de Educación y Ciencia; </a:t>
            </a:r>
            <a:r>
              <a:rPr lang="es-ES" sz="1200" b="1" spc="30">
                <a:solidFill>
                  <a:srgbClr val="000000"/>
                </a:solidFill>
                <a:latin typeface="Courier New" pitchFamily="3" panose="02020603050405020304"/>
              </a:rPr>
              <a:t>MECD</a:t>
            </a:r>
            <a:r>
              <a:rPr lang="es-ES" sz="1000" spc="30">
                <a:solidFill>
                  <a:srgbClr val="000000"/>
                </a:solidFill>
                <a:latin typeface="Times New Roman" pitchFamily="1" panose="02020603050405020304"/>
              </a:rPr>
              <a:t>: Ministerio de Educación, Ciencia y Deportes; </a:t>
            </a:r>
            <a:r>
              <a:rPr lang="es-ES" sz="1200" b="1" spc="30">
                <a:solidFill>
                  <a:srgbClr val="000000"/>
                </a:solidFill>
                <a:latin typeface="Courier New" pitchFamily="3" panose="02020603050405020304"/>
              </a:rPr>
              <a:t>MCYT</a:t>
            </a:r>
            <a:r>
              <a:rPr lang="es-ES" sz="1000" spc="30">
                <a:solidFill>
                  <a:srgbClr val="000000"/>
                </a:solidFill>
                <a:latin typeface="Times New Roman" pitchFamily="1" panose="02020603050405020304"/>
              </a:rPr>
              <a:t>: Ministerio de Ciencia y Tecnología; </a:t>
            </a:r>
            <a:r>
              <a:rPr lang="es-ES" sz="1200" b="1" spc="30">
                <a:solidFill>
                  <a:srgbClr val="000000"/>
                </a:solidFill>
                <a:latin typeface="Courier New" pitchFamily="3" panose="02020603050405020304"/>
              </a:rPr>
              <a:t>CHG</a:t>
            </a:r>
            <a:r>
              <a:rPr lang="es-ES" sz="1000" spc="30">
                <a:solidFill>
                  <a:srgbClr val="000000"/>
                </a:solidFill>
                <a:latin typeface="Times New Roman" pitchFamily="1" panose="02020603050405020304"/>
              </a:rPr>
              <a:t>: Confederación Hidrográ-</a:t>
            </a:r>
            <a:r>
              <a:rPr lang="es-ES" sz="1000" spc="30">
                <a:solidFill>
                  <a:srgbClr val="000000"/>
                </a:solidFill>
                <a:latin typeface="Times New Roman" pitchFamily="1" panose="02020603050405020304"/>
              </a:rPr>
              <a:t>fica del Guadiana; </a:t>
            </a:r>
            <a:r>
              <a:rPr lang="es-ES" sz="1200" b="1" spc="30">
                <a:solidFill>
                  <a:srgbClr val="000000"/>
                </a:solidFill>
                <a:latin typeface="Courier New" pitchFamily="3" panose="02020603050405020304"/>
              </a:rPr>
              <a:t>SES</a:t>
            </a:r>
            <a:r>
              <a:rPr lang="es-ES" sz="1000" spc="30">
                <a:solidFill>
                  <a:srgbClr val="000000"/>
                </a:solidFill>
                <a:latin typeface="Times New Roman" pitchFamily="1" panose="02020603050405020304"/>
              </a:rPr>
              <a:t>: Servicio Extremeño de Salud. </a:t>
            </a:r>
          </a:p>
        </p:txBody>
      </p:sp>
      <p:sp>
        <p:nvSpPr>
          <p:cNvPr id="8" name=""/>
          <p:cNvSpPr/>
          <p:nvPr>
            <p:ph type="body" idx="10"/>
          </p:nvPr>
        </p:nvSpPr>
        <p:spPr>
          <a:xfrm>
            <a:off x="977900" y="9731375"/>
            <a:ext cx="5640705" cy="225425"/>
          </a:xfrm>
          <a:prstGeom prst="rect">
            <a:avLst/>
          </a:prstGeom>
          <a:noFill/>
          <a:ln w="0" cmpd="sng">
            <a:noFill/>
            <a:prstDash val="solid"/>
          </a:ln>
        </p:spPr>
        <p:txBody>
          <a:bodyPr vert="horz" lIns="0" tIns="59055" rIns="0" bIns="0" anchor="t"/>
          <a:lstStyle/>
          <a:p>
            <a:pPr marL="9144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8945880"/>
            <a:ext cx="2161540"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cxnSp>
        <p:nvCxnSpPr>
          <p:cNvPr id="12" name=""/>
          <p:cNvCxnSpPr/>
          <p:nvPr/>
        </p:nvCxnSpPr>
        <p:spPr>
          <a:xfrm>
            <a:off x="4998720" y="1185545"/>
            <a:ext cx="0" cy="6291580"/>
          </a:xfrm>
          <a:prstGeom prst="line">
            <a:avLst/>
          </a:prstGeom>
          <a:ln w="6350" cmpd="sng">
            <a:solidFill>
              <a:srgbClr val="000000"/>
            </a:solidFill>
          </a:ln>
        </p:spPr>
      </p:cxnSp>
    </p:spTree>
  </p:cSld>
  <p:clrMapOvr>
    <a:masterClrMapping/>
  </p:clrMapOvr>
</p:sld>
</file>

<file path=ppt/slides/slide29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5995" y="495300"/>
            <a:ext cx="5640705" cy="186690"/>
          </a:xfrm>
          <a:prstGeom prst="rect">
            <a:avLst/>
          </a:prstGeom>
          <a:noFill/>
          <a:ln w="0" cmpd="sng">
            <a:noFill/>
            <a:prstDash val="solid"/>
          </a:ln>
        </p:spPr>
        <p:txBody>
          <a:bodyPr vert="horz" lIns="0" tIns="0" rIns="0" bIns="0" anchor="t"/>
          <a:lstStyle/>
          <a:p>
            <a:pPr marL="137160" marR="0" indent="0" algn="l">
              <a:lnSpc>
                <a:spcPts val="1400"/>
              </a:lnSpc>
              <a:spcAft>
                <a:spcPts val="60"/>
              </a:spcAft>
              <a:tabLst>
                <a:tab algn="r" pos="5532120"/>
              </a:tabLst>
            </a:pPr>
            <a:r>
              <a:rPr lang="es-ES" sz="1100" b="1" spc="0">
                <a:solidFill>
                  <a:srgbClr val="000000"/>
                </a:solidFill>
                <a:latin typeface="Bookman Old Style" pitchFamily="1" panose="02020603050405020304"/>
              </a:rPr>
              <a:t>8. Becarios de Investigación y otro personal contratado </a:t>
            </a:r>
            <a:r>
              <a:rPr lang="es-ES" sz="1100" spc="0">
                <a:solidFill>
                  <a:srgbClr val="000000"/>
                </a:solidFill>
                <a:latin typeface="Bookman Old Style" pitchFamily="1" panose="02020603050405020304"/>
              </a:rPr>
              <a:t>269 </a:t>
            </a:r>
          </a:p>
        </p:txBody>
      </p:sp>
      <p:sp>
        <p:nvSpPr>
          <p:cNvPr id="3" name=""/>
          <p:cNvSpPr/>
          <p:nvPr>
            <p:ph type="body" idx="10"/>
          </p:nvPr>
        </p:nvSpPr>
        <p:spPr>
          <a:xfrm>
            <a:off x="975995" y="681990"/>
            <a:ext cx="5640705" cy="561340"/>
          </a:xfrm>
          <a:prstGeom prst="rect">
            <a:avLst/>
          </a:prstGeom>
          <a:noFill/>
          <a:ln w="0" cmpd="sng">
            <a:noFill/>
            <a:prstDash val="solid"/>
          </a:ln>
        </p:spPr>
        <p:txBody>
          <a:bodyPr vert="horz" lIns="0" tIns="155575" rIns="0" bIns="0" anchor="t"/>
          <a:lstStyle/>
          <a:p>
            <a:pPr marL="0" marR="0" indent="0" algn="ctr">
              <a:lnSpc>
                <a:spcPts val="1400"/>
              </a:lnSpc>
              <a:spcAft>
                <a:spcPts val="0"/>
              </a:spcAft>
            </a:pPr>
            <a:r>
              <a:rPr lang="es-ES" sz="1100" b="1" spc="-25">
                <a:solidFill>
                  <a:srgbClr val="000000"/>
                </a:solidFill>
                <a:latin typeface="Bookman Old Style" pitchFamily="1" panose="02020603050405020304"/>
              </a:rPr>
              <a:t>Tabla </a:t>
            </a:r>
            <a:r>
              <a:rPr lang="es-ES" sz="1100" spc="-25">
                <a:solidFill>
                  <a:srgbClr val="000000"/>
                </a:solidFill>
                <a:latin typeface="Bookman Old Style" pitchFamily="1" panose="02020603050405020304"/>
              </a:rPr>
              <a:t>8.2: Becarios de Investigación de la Facultad de Ciencias. Periodo 1993–2018 </a:t>
            </a:r>
          </a:p>
          <a:p>
            <a:pPr marL="0" marR="0" indent="0" algn="ctr">
              <a:lnSpc>
                <a:spcPts val="600"/>
              </a:lnSpc>
              <a:spcBef>
                <a:spcPts val="1100"/>
              </a:spcBef>
              <a:spcAft>
                <a:spcPts val="0"/>
              </a:spcAft>
            </a:pPr>
            <a:r>
              <a:rPr lang="es-ES" sz="650" spc="20">
                <a:solidFill>
                  <a:srgbClr val="000000"/>
                </a:solidFill>
                <a:latin typeface="Bookman Old Style" pitchFamily="1" panose="02020603050405020304"/>
              </a:rPr>
              <a:t>BECARIOS DE INVESTIGACION (1993–2018 </a:t>
            </a:r>
          </a:p>
        </p:txBody>
      </p:sp>
      <p:graphicFrame>
        <p:nvGraphicFramePr>
          <p:cNvPr id="5" name=""/>
          <p:cNvGraphicFramePr>
            <a:graphicFrameLocks noGrp="1"/>
          </p:cNvGraphicFramePr>
          <p:nvPr/>
        </p:nvGraphicFramePr>
        <p:xfrm>
          <a:off x="1578610" y="1243330"/>
          <a:ext cx="5640705" cy="8488045"/>
        </p:xfrm>
        <a:graphic>
          <a:graphicData uri="http://schemas.openxmlformats.org/drawingml/2006/table">
            <a:tbl>
              <a:tblGrid>
                <a:gridCol w="2286000"/>
                <a:gridCol w="621665"/>
                <a:gridCol w="1527175"/>
              </a:tblGrid>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NOMBRE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INICIO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INSTITUCIÓN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CORCHADO MARTIN–ROMO, JOSE CARLOS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15/03/1993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JEX’92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ACEDO HIDALGO, BENITO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18/01/1994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(MEC)AP93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ACEDO RODRIGUEZ, 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18/01/1994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(MEC)AP93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GOMEZ ESCOBAR, VALENTIN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18/01/1994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(MEC)AP93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MARTIN ROMERO, FRANCISCO JAVIER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18/01/1994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(MEC)AP93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PALOMINO SOLIS, ELIADE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18/01/1994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(MEC)AP93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SERRANO PEREZ, ANTONIO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18/01/1994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(MEC)AP93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SALVADOR SANCHEZ, JESUS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18/01/1994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(MEC)FP93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CASTILLO ZAMORA, DOMINGO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MACIAS MACIAS, MIGUEL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MENDEZ SIERRA, JUAN ANTONIO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SANSON MARTIN, JORGE ANTONIO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ALVAREZ 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PEDRO MODESTO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17/01/1995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(MEC)AP94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AUSIN SÁNCHEZ, JOSÉLUIS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17/01/1995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(MEC)PN94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GARCI´A ORELLANA, CARLOS JAVIER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17/01/1995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(MEC)AP94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MOLINA RODRI´GUEZ, FELIPE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17/01/1995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(MEC)AP94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AMBEL CARRACEDO, MARI´A PILAR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MORICHE CAMPA, V. JAVIER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REAL MON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INO, FRANCISCO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SILVA MARTI´NEZ, MARIA ANGELES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FRANCISCO MORCILLO, JAVIER DE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08/02/1996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(MEC)AP95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BLANCO RODRI´GUEZ, PILAR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GARCI´A GARCI´A, JUAN JESÚS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GONZÁLEZ GARCI´A, CARMEN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GONZÁLEZ VELASCO, HORACIO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BURGOS CASTELA, 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27/02/1997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(MEC)PN96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GONZÁLEZ BORNAY, GUILLERMO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27/02/1997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(MEC)FP96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MARI´N GARCI´A, PABLO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27/02/1997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(MEC)FP96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AGUDO CORBACHO, FCO.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LABAJOS BRONCANO, 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MARTIN NAVARRO, M. ELENA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RODRI´GUEZ ECHEVERRI´A, SUSANA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DOMI´NGUEZ VARGAS, JOAQUI´N RAMÓN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GIMENO GAMERO, OLGA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BAUTISTA SÁNCHEZ, ANTONIA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SILVERO ENRI´QUEZ, GUADALUPE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GIL ÁLVAREZ, MARI´A VICTORIA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CLEMENTE SERRANO, FERNANDO RAMÓN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01/01/1998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MECD/97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MAJADO TORRES, M. EUGENIA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26/03/1998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COSTILLO BORREGO, EMILIO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SANTIAGO JOSEFAT, M. BELEN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CORBACHO AMADO, PEDRO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GALLEGO HERREZUELO, M. CRUZ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GALLARDO MORENO, AMPARO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SÁEZ SÁNCHEZ, M. DEL CARMEN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GORDILLO ORREGO, RUTH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MORENO RENDÓN, PALOMA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10/09/1998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CABEZA ARROYO, ANTONIO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ADA CAN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ADA, FLORENTINA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CABELLO SÁNCHEZ, ESTHER NOEMÍ05/10/1998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GALLEGO DI´AZ DE LOPEZ, M. VICTORIA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MCYT/98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BARROSO FERNÁNDEZ, ISABEL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ARÉVALO CABALLERO, M. JOSÉ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GALÁN MARTI´N, ÁNGEL MIGUEL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22/04/1999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PÉREZ MAYO, DAVID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15/09/1999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TABLA SEVILLANO, RAFAEL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CALVO SOTOCA, VANESA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VILLEGAS SÁNCHEZ, M. AUXILIADORA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MORENO SALGUERO, YOLANDA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PABLO SÁNCHEZ, GUADALUPE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FERNÁNDEZ ALZ ÁS, MARI´A DOLORES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15/01/2000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FERNÁNDEZ TIMÓN, ALFONSO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GALLARDO CABALLERO, RAMÓN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21/02/2000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HOLGUERA SUÁREZ DE FIGUEROA, M. 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24/03/2000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LAGOA SERRANO, GEMA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20/05/2000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ALI´AS GALLEGO, JUAN CARLOS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26/06/2000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ALBARRÁN LISO, ÁNGEL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SANTANO M ÓGENA, ESPERANZA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ASTILLERO VIVAS, ANTONIO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TERRÓN SÁNCHEZ, M. DEL PILAR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01/09/2000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SOSA DI´AZ, TERESA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01/10/2000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BARNETO LOZANO, JOSÉLUIS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TRONCOSO, IGNACIO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12/10/2000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CONDE LUQUE, RAUL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23/10/2000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CORBACHO CUELLO, ISAAC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UEx-PROGRAMA PROPIO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MIGUEL LASOBRAS, EVA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UEx-PROGRAMA PROPIO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BORRERO LÓPEZ, OSCAR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UEx-PROGRAMA PROPIO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FERRERA LLERA, CONRADO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UEx-PROGRAMA PROPIO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DI´AZ ÁLVAREZ, JESÚS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UEx-PROGRAMA PROPIO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PERALES CASILDO, ALEJANDRA BETTINA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DE FRANCISCO MORCILLO, JAVIER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UEx-PROGRAMA PROPIO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SEPULVEDA JUSTO, M. DEL ROSARIO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UEx-PROGRAMA PROPIO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GUTIÉRREZ MARTI´N, M.. YOLANDA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VALERA MARTI´N, ELVIRA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RIOLA MACI´AS, JOSÉ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SÁNCHEZ CALDERÓN, HORTENSIA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0033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SÁNCHEZ-PAJARES CASTILLA , H ÉCTOR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57150"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975995" y="9731375"/>
            <a:ext cx="5640705" cy="225425"/>
          </a:xfrm>
          <a:prstGeom prst="rect">
            <a:avLst/>
          </a:prstGeom>
          <a:noFill/>
          <a:ln w="0" cmpd="sng">
            <a:noFill/>
            <a:prstDash val="solid"/>
          </a:ln>
        </p:spPr>
        <p:txBody>
          <a:bodyPr vert="horz" lIns="0" tIns="57785" rIns="0" bIns="0" anchor="t"/>
          <a:lstStyle/>
          <a:p>
            <a:pPr marL="0" marR="6858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9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790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10"/>
              </a:spcAft>
            </a:pPr>
            <a:r>
              <a:rPr lang="es-ES" sz="1100" spc="110">
                <a:solidFill>
                  <a:srgbClr val="000000"/>
                </a:solidFill>
                <a:latin typeface="Arial" pitchFamily="2" panose="02020603050405020304"/>
              </a:rPr>
              <a:t>270 </a:t>
            </a:r>
          </a:p>
        </p:txBody>
      </p:sp>
      <p:sp>
        <p:nvSpPr>
          <p:cNvPr id="3" name=""/>
          <p:cNvSpPr/>
          <p:nvPr>
            <p:ph type="body" idx="10"/>
          </p:nvPr>
        </p:nvSpPr>
        <p:spPr>
          <a:xfrm>
            <a:off x="977900" y="681990"/>
            <a:ext cx="5640705" cy="311785"/>
          </a:xfrm>
          <a:prstGeom prst="rect">
            <a:avLst/>
          </a:prstGeom>
          <a:noFill/>
          <a:ln w="0" cmpd="sng">
            <a:noFill/>
            <a:prstDash val="solid"/>
          </a:ln>
        </p:spPr>
        <p:txBody>
          <a:bodyPr vert="horz" lIns="0" tIns="220980" rIns="0" bIns="0" anchor="t"/>
          <a:lstStyle/>
          <a:p>
            <a:pPr marL="0" marR="0" indent="0" algn="ctr">
              <a:lnSpc>
                <a:spcPts val="700"/>
              </a:lnSpc>
              <a:spcAft>
                <a:spcPts val="0"/>
              </a:spcAft>
            </a:pPr>
            <a:r>
              <a:rPr lang="es-ES" sz="650" spc="35">
                <a:solidFill>
                  <a:srgbClr val="000000"/>
                </a:solidFill>
                <a:latin typeface="Bookman Old Style" pitchFamily="1" panose="02020603050405020304"/>
              </a:rPr>
              <a:t>BECARIOS DE INVESTIGACION (1993 2018 </a:t>
            </a:r>
          </a:p>
        </p:txBody>
      </p:sp>
      <p:graphicFrame>
        <p:nvGraphicFramePr>
          <p:cNvPr id="5" name=""/>
          <p:cNvGraphicFramePr>
            <a:graphicFrameLocks noGrp="1"/>
          </p:cNvGraphicFramePr>
          <p:nvPr/>
        </p:nvGraphicFramePr>
        <p:xfrm>
          <a:off x="1578610" y="993775"/>
          <a:ext cx="5640705" cy="8737600"/>
        </p:xfrm>
        <a:graphic>
          <a:graphicData uri="http://schemas.openxmlformats.org/drawingml/2006/table">
            <a:tbl>
              <a:tblGrid>
                <a:gridCol w="2286000"/>
                <a:gridCol w="621665"/>
                <a:gridCol w="1527175"/>
              </a:tblGrid>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NOMBRE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INICIO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INSTITUCIÓN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CHAC </a:t>
                      </a:r>
                      <a:r>
                        <a:rPr lang="es-ES" sz="650" baseline="30000" spc="0">
                          <a:solidFill>
                            <a:srgbClr val="000000"/>
                          </a:solidFill>
                          <a:latin typeface="Bookman Old Style" pitchFamily="1" panose="02020603050405020304"/>
                        </a:rPr>
                        <a:t>ÓN</a:t>
                      </a:r>
                      <a:r>
                        <a:rPr lang="es-ES" sz="650" spc="0">
                          <a:solidFill>
                            <a:srgbClr val="000000"/>
                          </a:solidFill>
                          <a:latin typeface="Bookman Old Style" pitchFamily="1" panose="02020603050405020304"/>
                        </a:rPr>
                        <a:t> DURÁN, JOSÉENRIQUE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BRAVO TRINIDAD, JOSÉLUIS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SÁNCHEZ, AMELIA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RODRI´GUEZ GÓMEZ, M. JOSÉ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FERNÁNDEZ GALVÁN, IGNACIO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RODRI´GUEZ PÉREZ, SERENA 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ACEDO BALSERA, FRANCISCO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ALIAS GALLEGO, JUAN CARLOS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RODRI´GUEZ REINARES,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CLEMENTE BLANCO, ANDRÉS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BOHOYO GIL, DIEGO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GONZÁLEZ GÓMEZ,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MOLINA MOYA, M. DEL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10/12/2001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CALZADO MONTERO, ROCIO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UEx-PROGRAMA PROPIO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GUARINO ALMEIDA, ESTRELLA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MALDONADO ROGADO, MARI´A AMPARO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LOZANO VILA,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CARBAJO SÁNCHEZ,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MAQUEDA GIL, MATILDE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LOSA, AURORA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ANTÓN MARTI´NEZ,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CAYETANO RODRI´GUEZ,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BRAVO GALÁN, JOSE LUIS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UEx-PROGRAMA PROPIO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ZAHI´NOS FERNÁNDEZ, FILOMENO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15/02/2002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GOUVEIA CARLOTO, ANTONIO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01/03/2002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FUNDACAO PARA A CT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GRUESO LÓPEZ, JULIO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15/04/2002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DAVID ANTONIO, CARLOS ENRIQUE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12/06/2002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LEAL GARCI´A, ANA I.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MCYT/2002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GÓMEZ DE BERRAZUETA, JUAN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GARCI´A MASA, NATIVIDAD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PAREDES ROYANO, SERGIO DAMIÁN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RODRI´GUEZ, M. LUISA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MARI´N, DIEGO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CUBERA GONZÁLEZ,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SOLI´S PALOMARES,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SILVA RODRI´GUEZ, ANTONIO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VIN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UELAS ZAHINOS, EMILIO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SALGUERO CORBACHO, ISRAEL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GONZÁLEZ SOLTERO, M. DEL ROCI´O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01/01/2003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MECD/2002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LÓPEZ GUERRA, M. TERESA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01/02/2003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CABALLERO DI´AZ, JESÚS MANUEL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24/02/2003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RODRI´GUEZ, M. DEL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01/03/2003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SEVILLA SILVA, BERNARDINO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01/03/2003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DELGADO IGLESIAS,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01/03/2003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DEL BARCO BECERRA, PATRICIA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05/03/2003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CARRASCO HIDALGO–BAQUERO, FERNANDO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24/03/2003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VALTUEN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SÁNCHEZ, FCO.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MCYT/2002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LÓPEZ NIETO, EUSEBIO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MCYT/2002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GÓMEZ DURÁN, ÁUREA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MCYT/2002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JIMÉNEZ GIRÓN,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MCYT/2002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OLIVARES MARIN, MARA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MCYT/2002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CARRASCO ROMERO, ESTHER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RAMON ARECES-UEx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PALOMO MARI´N, M. DEL ROSARIO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18/10/2003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UEx-CONVENIO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FERNÁNDEZ LO FASO, RAQUEL PATRICIA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CORTIJO SÁNCHEZ, IVÁN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GÓMEZ RAJA, JONATHAN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UEx-PROYECTO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BL ÁZQUEZ MORCILLO, M. LUZ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27/01/2004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GALVÁN MACI´AS, ISMAEL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27/01/2004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CRIS ÓSTOMO MIRANDA,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27/01/2004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MUN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OZ GONZÁLEZ,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01/03/2004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PÉREZ GÓMEZ,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06/04/2005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BEJARANO ESCOBAR, RUTH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SÁNCHEZ GUTIÉRREZ, JORGE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BOTE SERRANO, MARI´A ELENA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MARTI´NEZ VICENTE, GLORIA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GUTIÉRREZ ESCRIBANO, PILAR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PIZARRO REBOLLO, AMANDA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DURÁN RODRI´GUEZ,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HORTIG ÓN VINAGRE, MARI´A PURA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CANDELA LESTER, SANTIAGO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21/12/2007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SIR, 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SÁNCHEZ GUARDADO, LUIS OSCAR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CARABALLO SÁNCHEZ, ANA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RODRI´GUEZ RAMIRO, ILDEFONSO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PALO GIL, PATRICIA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GONZÁLEZ-CARPIO SERRANO, MARTA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01/06/2008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SANTIAGO QUESADA, FRANSCISCO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01/08/2008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REVIRIEGO MARTI´N, MARI´A ISABEL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01/08/2008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GALA FERNÁNDEZ, JUAN ALBERTO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CN ALMARAZ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MÉNDEZ GÓMEZ, FRANCISCO JAVIER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16/09/2008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ROMERO BORRALLO, EUGENIO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SANTIAGO FERNÁNDEZ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MONAGO CORCHADO, EVA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SIDERURGI´A BALBOA, 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CORRALES AGUDO, RUTH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16/10/2008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ROMERO BORRALLO, EUGENIO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MONAGO CORCHADO, EVA MARI´A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FERNÁNDEZ RODRI´GUEZ, SANTIAGO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BELLIDO DI´AZ, ALBERTO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MÁRQUEZ MATAMOROS, GRACIA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MATA MARTI´N, MARI´A CARMEN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0965">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PEN</a:t>
                      </a:r>
                      <a:r>
                        <a:rPr lang="es-ES" sz="650" baseline="30000" spc="0">
                          <a:solidFill>
                            <a:srgbClr val="000000"/>
                          </a:solidFill>
                          <a:latin typeface="Bookman Old Style" pitchFamily="1" panose="02020603050405020304"/>
                        </a:rPr>
                        <a:t>˜</a:t>
                      </a:r>
                      <a:r>
                        <a:rPr lang="es-ES" sz="650" spc="0">
                          <a:solidFill>
                            <a:srgbClr val="000000"/>
                          </a:solidFill>
                          <a:latin typeface="Bookman Old Style" pitchFamily="1" panose="02020603050405020304"/>
                        </a:rPr>
                        <a:t>A ABADES, DAVID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0810">
                <a:tc gridSpan="3">
                  <a:txBody>
                    <a:bodyPr vert="horz" anchor="t"/>
                    <a:lstStyle/>
                    <a:p>
                      <a:pPr marL="0" marR="78740" indent="0" algn="r">
                        <a:lnSpc>
                          <a:spcPts val="1000"/>
                        </a:lnSpc>
                        <a:spcBef>
                          <a:spcPts val="0"/>
                        </a:spcBef>
                        <a:spcAft>
                          <a:spcPts val="0"/>
                        </a:spcAft>
                      </a:pPr>
                      <a:r>
                        <a:rPr lang="es-ES" sz="1000" i="1" spc="0">
                          <a:solidFill>
                            <a:srgbClr val="000000"/>
                          </a:solidFill>
                          <a:latin typeface="Bookman Old Style"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977900" y="9731375"/>
            <a:ext cx="5640705" cy="238125"/>
          </a:xfrm>
          <a:prstGeom prst="rect">
            <a:avLst/>
          </a:prstGeom>
          <a:noFill/>
          <a:ln w="0" cmpd="sng">
            <a:noFill/>
            <a:prstDash val="solid"/>
          </a:ln>
        </p:spPr>
        <p:txBody>
          <a:bodyPr vert="horz" lIns="0" tIns="50800" rIns="0" bIns="0" anchor="t"/>
          <a:lstStyle/>
          <a:p>
            <a:pPr marL="13716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9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95300"/>
            <a:ext cx="5640705" cy="186690"/>
          </a:xfrm>
          <a:prstGeom prst="rect">
            <a:avLst/>
          </a:prstGeom>
          <a:noFill/>
          <a:ln w="0" cmpd="sng">
            <a:noFill/>
            <a:prstDash val="solid"/>
          </a:ln>
        </p:spPr>
        <p:txBody>
          <a:bodyPr vert="horz" lIns="0" tIns="0" rIns="0" bIns="0" anchor="t"/>
          <a:lstStyle/>
          <a:p>
            <a:pPr marL="91440" marR="0" indent="0" algn="l">
              <a:lnSpc>
                <a:spcPts val="1400"/>
              </a:lnSpc>
              <a:spcAft>
                <a:spcPts val="60"/>
              </a:spcAft>
              <a:tabLst>
                <a:tab algn="l" pos="5257800"/>
              </a:tabLst>
            </a:pPr>
            <a:r>
              <a:rPr lang="es-ES" sz="1050" b="1" spc="-5">
                <a:solidFill>
                  <a:srgbClr val="000000"/>
                </a:solidFill>
                <a:latin typeface="Bookman Old Style" pitchFamily="1" panose="02020603050405020304"/>
              </a:rPr>
              <a:t>8. Becarios de Investigación y otro personal contratado </a:t>
            </a:r>
            <a:r>
              <a:rPr lang="es-ES" sz="1050" spc="-5">
                <a:solidFill>
                  <a:srgbClr val="000000"/>
                </a:solidFill>
                <a:latin typeface="Bookman Old Style" pitchFamily="1" panose="02020603050405020304"/>
              </a:rPr>
              <a:t>271 </a:t>
            </a:r>
          </a:p>
        </p:txBody>
      </p:sp>
      <p:sp>
        <p:nvSpPr>
          <p:cNvPr id="3" name=""/>
          <p:cNvSpPr/>
          <p:nvPr>
            <p:ph type="body" idx="10"/>
          </p:nvPr>
        </p:nvSpPr>
        <p:spPr>
          <a:xfrm>
            <a:off x="980440" y="681990"/>
            <a:ext cx="5640705" cy="311785"/>
          </a:xfrm>
          <a:prstGeom prst="rect">
            <a:avLst/>
          </a:prstGeom>
          <a:noFill/>
          <a:ln w="0" cmpd="sng">
            <a:noFill/>
            <a:prstDash val="solid"/>
          </a:ln>
        </p:spPr>
        <p:txBody>
          <a:bodyPr vert="horz" lIns="0" tIns="220980" rIns="0" bIns="0" anchor="t"/>
          <a:lstStyle/>
          <a:p>
            <a:pPr marL="0" marR="0" indent="0" algn="ctr">
              <a:lnSpc>
                <a:spcPts val="700"/>
              </a:lnSpc>
              <a:spcAft>
                <a:spcPts val="0"/>
              </a:spcAft>
            </a:pPr>
            <a:r>
              <a:rPr lang="es-ES" sz="650" spc="35">
                <a:solidFill>
                  <a:srgbClr val="000000"/>
                </a:solidFill>
                <a:latin typeface="Bookman Old Style" pitchFamily="1" panose="02020603050405020304"/>
              </a:rPr>
              <a:t>BECARIOS DE INVESTIGACION (1993 2018 </a:t>
            </a:r>
          </a:p>
        </p:txBody>
      </p:sp>
      <p:graphicFrame>
        <p:nvGraphicFramePr>
          <p:cNvPr id="5" name=""/>
          <p:cNvGraphicFramePr>
            <a:graphicFrameLocks noGrp="1"/>
          </p:cNvGraphicFramePr>
          <p:nvPr/>
        </p:nvGraphicFramePr>
        <p:xfrm>
          <a:off x="1578610" y="993775"/>
          <a:ext cx="5640705" cy="7800975"/>
        </p:xfrm>
        <a:graphic>
          <a:graphicData uri="http://schemas.openxmlformats.org/drawingml/2006/table">
            <a:tbl>
              <a:tblGrid>
                <a:gridCol w="2286000"/>
                <a:gridCol w="621665"/>
                <a:gridCol w="1527175"/>
              </a:tblGrid>
              <a:tr h="10668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INICIO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5"/>
                        </a:spcAft>
                      </a:pPr>
                      <a:r>
                        <a:rPr lang="es-ES" sz="650" spc="0">
                          <a:solidFill>
                            <a:srgbClr val="000000"/>
                          </a:solidFill>
                          <a:latin typeface="Bookman Old Style" pitchFamily="1" panose="02020603050405020304"/>
                        </a:rPr>
                        <a:t>INSTITUCIÓN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SÁNCHEZ GUARDADO, LUIS ÓSCAR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01/11/2008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VELÁZQUEZ MOLINERO, MARIA ROCI´O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17/11/2008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ROSO ROMERO,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ICM, SL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GALA FERNÁNDEZ, JUAN ALBERTO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16/03/2009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CN ALMARAZ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PIZARRO REBOLLO, AMANDA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ADASA SISTEMAS, S.A.U.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BERNALTE MORGADO, ELENA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AYUSO PAREJO,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TORRES GARCI´A, PABLO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CARABALLO SÁNCHEZ, ANA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BANCO SANTANDER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REY BARROSO,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13/07/2009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MCYT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GONZÁLEZ GONZÁLEZ, ALMUDENA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17/07/2009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MCYT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FERNÁNDEZ ROBLES,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15/10/2009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RUEDA HOLGADO,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GARCI´A D ÓPIDO, INMACULADA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SES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BERMEJO PULIDO, GUADALUPE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ESPEJO MORÁN, MARI´A AZAHARA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MONGE PALACIOS,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GODOY CABALLERO,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BERNALTE MORGADO, ELENA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GARCI´A SANSÓN, ESTHER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SÁNCHEZ LÓPEZ, CRISTINA LUCIA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DICECA S.L.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GALA MORALES, MARI´A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RUEDA HOLGADO,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RUEDA ROMERO, RAQUEL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01/05/2010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DIP BADAJOZ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VELÁZQUEZ SAUCEDA, ALEJANDRO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DIP BADAJOZ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PALLERO BAENA,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HURTADO SÁNCHEZ,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ROLDÁN PÉREZ,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BANCO SANTANDER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GIL AMADO, JOSÉÁNGEL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BANCO SANTANDER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AYUSO PAREJO,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BANCO SANTANDER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GARRIDO ÁLVAREZ,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BANCO SANTANDER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CARVALHO, REGINA CÉLIA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01/08/2010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CARRASCO ROMERO,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01/08/2010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CARAZO PÉREZ-REGADERA,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CN ALMARAZ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PALLERO BAENA, MERCEDES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08/10/2010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GODOY CABALLERO, MARI´A DEL PILAR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03/12/2010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SÁNCHEZ SÁNCHEZ, NURIA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10/12/2010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MECD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VÁZQUEZ HERNÁNDEZ,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FUND. BOTIN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ÁLVAREZ PIEDEHIERRO, 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BARROSO BOGEAT,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GONZÁLEZ MAESTRE, MIGUEL ÁNGEL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15/01/2011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HURTADO SÁNCHEZ, MARIA DEL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15/01/2011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Bookman Old Style" pitchFamily="1" panose="02020603050405020304"/>
                        </a:rPr>
                        <a:t>MORALES HERNÁNDEZ, ANTONIO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15/01/2011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RODRI´GUEZ PANIAGUA,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TOMÁS MARTI´N, PATRICIA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BARATA MORGADO, RUTE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RUEDA HOLGADO,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GALA MORALES, MARI´A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GARCI´A GONZÁLEZ, CELIA ISABEL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AEE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ROMERO GARCI´A, BORJA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AEE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CARO MARROYO,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15/09/2011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RODRI´GUEZ SOLIS,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MAYA MANZANO, JOSÉMARI´A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STALLERGENES IBERICA, SA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CARAZO PÉREZ-REGADERA, PEDRO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CN ALMARAZ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FRANCO HERNÁNDEZ, LOURDES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BOTE SERRANO, MARI´A 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01/05/2012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RUEDA HOLGADO, FERNANDO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GALA MORALES, MARI´A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BARROSO BOGEAT, ADRIÁN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15/07/2012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MEC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CESTERO CARRILLO, JUAN JOSÉ16/09/2012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RODRI´GUEZ SOLIS,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CARO MARROYO, BELEN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PAREJO NIETO,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CHG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CESTERO CARRILLO, JUAN JOSÉ16/09/2013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LUQUE AGUDO,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16/09/2013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MINUESA ABRIL, CARMEN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16/09/2013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CESTERO CARRILLO, JUAN JOSÉ01/10/2014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LUQUE AGUDO,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GONZÁLEZ LAVADO, ELOI´SA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PIRIZ DELGADO,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CN ALMARAZ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FERNÁNDEZ RAMOS, MARTA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CN ALMARAZ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RODRI´GUEZ GÓMEZ,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LUQUE AGUDO,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CARRETERO PEÑA, SELENA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CERRATO ÁLVAREZ,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JEX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LUQUE AGUDO, VERÓNICA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PIRIZ DELGADO,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MP MARTI´NEZ RODRI´GUEZ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DOMI´NGUEZ MANZANO, JAIME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Bookman Old Style" pitchFamily="1" panose="02020603050405020304"/>
                        </a:rPr>
                        <a:t>VAQUERO MARTI´NEZ, JAVIER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20"/>
                        </a:spcAft>
                      </a:pPr>
                      <a:r>
                        <a:rPr lang="es-ES" sz="650" spc="0">
                          <a:solidFill>
                            <a:srgbClr val="000000"/>
                          </a:solidFill>
                          <a:latin typeface="Bookman Old Style" pitchFamily="1" panose="02020603050405020304"/>
                        </a:rPr>
                        <a:t>GARRIDO JIMÉNEZ, SERGIO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10"/>
                        </a:spcAft>
                      </a:pPr>
                      <a:r>
                        <a:rPr lang="es-ES" sz="650" spc="0">
                          <a:solidFill>
                            <a:srgbClr val="000000"/>
                          </a:solidFill>
                          <a:latin typeface="Bookman Old Style" pitchFamily="1" panose="02020603050405020304"/>
                        </a:rPr>
                        <a:t>01/01/2018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10"/>
                        </a:spcAft>
                      </a:pPr>
                      <a:r>
                        <a:rPr lang="es-ES" sz="650" spc="0">
                          <a:solidFill>
                            <a:srgbClr val="000000"/>
                          </a:solidFill>
                          <a:latin typeface="Bookman Old Style" pitchFamily="1" panose="02020603050405020304"/>
                        </a:rPr>
                        <a:t>UEx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980440" y="8794750"/>
            <a:ext cx="5640705" cy="936625"/>
          </a:xfrm>
          <a:prstGeom prst="rect">
            <a:avLst/>
          </a:prstGeom>
          <a:noFill/>
          <a:ln w="0" cmpd="sng">
            <a:noFill/>
            <a:prstDash val="solid"/>
          </a:ln>
        </p:spPr>
        <p:txBody>
          <a:bodyPr vert="horz" lIns="0" tIns="0" rIns="0" bIns="0" anchor="t"/>
          <a:lstStyle/>
          <a:p>
            <a:pPr marL="91440" marR="91440" indent="0" algn="just">
              <a:lnSpc>
                <a:spcPts val="1400"/>
              </a:lnSpc>
              <a:spcAft>
                <a:spcPts val="0"/>
              </a:spcAft>
            </a:pPr>
            <a:r>
              <a:rPr lang="es-ES" sz="1050" spc="0">
                <a:solidFill>
                  <a:srgbClr val="000000"/>
                </a:solidFill>
                <a:latin typeface="Bookman Old Style" pitchFamily="1" panose="02020603050405020304"/>
              </a:rPr>
              <a:t>La secuencia cronológica de incorporación de becarios a la </a:t>
            </a:r>
            <a:r>
              <a:rPr lang="es-ES" sz="1050" b="1" spc="0">
                <a:solidFill>
                  <a:srgbClr val="000000"/>
                </a:solidFill>
                <a:latin typeface="Bookman Old Style" pitchFamily="1" panose="02020603050405020304"/>
              </a:rPr>
              <a:t>Facultad de Ciencias </a:t>
            </a:r>
            <a:r>
              <a:rPr lang="es-ES" sz="1050" spc="0">
                <a:solidFill>
                  <a:srgbClr val="000000"/>
                </a:solidFill>
                <a:latin typeface="Bookman Old Style" pitchFamily="1" panose="02020603050405020304"/>
              </a:rPr>
              <a:t>aparece en la Figura [</a:t>
            </a:r>
            <a:r>
              <a:rPr lang="es-ES" sz="700" spc="0">
                <a:solidFill>
                  <a:srgbClr val="000000"/>
                </a:solidFill>
                <a:latin typeface="Arial" pitchFamily="2" panose="02020603050405020304"/>
              </a:rPr>
              <a:t>I</a:t>
            </a:r>
            <a:r>
              <a:rPr lang="es-ES" sz="1050" spc="0">
                <a:solidFill>
                  <a:srgbClr val="000000"/>
                </a:solidFill>
                <a:latin typeface="Bookman Old Style" pitchFamily="1" panose="02020603050405020304"/>
              </a:rPr>
              <a:t>], para el período completo de 50 años. </a:t>
            </a:r>
          </a:p>
          <a:p>
            <a:pPr marL="91440" marR="91440" indent="0" algn="just">
              <a:lnSpc>
                <a:spcPts val="1500"/>
              </a:lnSpc>
              <a:spcBef>
                <a:spcPts val="455"/>
              </a:spcBef>
              <a:spcAft>
                <a:spcPts val="1140"/>
              </a:spcAft>
            </a:pPr>
            <a:r>
              <a:rPr lang="es-ES" sz="1050" spc="0">
                <a:solidFill>
                  <a:srgbClr val="000000"/>
                </a:solidFill>
                <a:latin typeface="Bookman Old Style" pitchFamily="1" panose="02020603050405020304"/>
              </a:rPr>
              <a:t>El total de 329 becarios fueron financiados (véase Figura [</a:t>
            </a:r>
            <a:r>
              <a:rPr lang="es-ES" sz="700" spc="0">
                <a:solidFill>
                  <a:srgbClr val="000000"/>
                </a:solidFill>
                <a:latin typeface="Arial" pitchFamily="2" panose="02020603050405020304"/>
              </a:rPr>
              <a:t>II</a:t>
            </a:r>
            <a:r>
              <a:rPr lang="es-ES" sz="1050" spc="0">
                <a:solidFill>
                  <a:srgbClr val="000000"/>
                </a:solidFill>
                <a:latin typeface="Bookman Old Style" pitchFamily="1" panose="02020603050405020304"/>
              </a:rPr>
              <a:t>]) en un 31,0 % por la Junta de Extremadura, un 12,2 % por la Universidad de Extremadura (Progra </a:t>
            </a:r>
          </a:p>
        </p:txBody>
      </p:sp>
      <p:sp>
        <p:nvSpPr>
          <p:cNvPr id="7" name=""/>
          <p:cNvSpPr/>
          <p:nvPr>
            <p:ph type="body" idx="10"/>
          </p:nvPr>
        </p:nvSpPr>
        <p:spPr>
          <a:xfrm>
            <a:off x="980440" y="9731375"/>
            <a:ext cx="5640705" cy="225425"/>
          </a:xfrm>
          <a:prstGeom prst="rect">
            <a:avLst/>
          </a:prstGeom>
          <a:noFill/>
          <a:ln w="0" cmpd="sng">
            <a:noFill/>
            <a:prstDash val="solid"/>
          </a:ln>
        </p:spPr>
        <p:txBody>
          <a:bodyPr vert="horz" lIns="0" tIns="59055" rIns="0" bIns="0" anchor="t"/>
          <a:lstStyle/>
          <a:p>
            <a:pPr marL="0" marR="91440" indent="0" algn="r">
              <a:lnSpc>
                <a:spcPts val="1200"/>
              </a:lnSpc>
              <a:spcAft>
                <a:spcPts val="0"/>
              </a:spcAft>
            </a:pPr>
            <a:r>
              <a:rPr lang="es-ES" sz="1050" b="1" spc="50">
                <a:solidFill>
                  <a:srgbClr val="000000"/>
                </a:solidFill>
                <a:latin typeface="Bookman Old Style" pitchFamily="1" panose="02020603050405020304"/>
              </a:rPr>
              <a:t>Memoria Histórica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9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107"/>
          <a:stretch>
            <a:fillRect/>
          </a:stretch>
        </p:blipFill>
        <p:spPr>
          <a:xfrm>
            <a:off x="1082040" y="1639570"/>
            <a:ext cx="5425440" cy="8099425"/>
          </a:xfrm>
          <a:prstGeom prst="rect">
            <a:avLst/>
          </a:prstGeom>
        </p:spPr>
      </p:pic>
      <p:sp>
        <p:nvSpPr>
          <p:cNvPr id="2" name=""/>
          <p:cNvSpPr/>
          <p:nvPr>
            <p:ph type="body" idx="10"/>
          </p:nvPr>
        </p:nvSpPr>
        <p:spPr>
          <a:xfrm>
            <a:off x="974725" y="482600"/>
            <a:ext cx="5640705" cy="199390"/>
          </a:xfrm>
          <a:prstGeom prst="rect">
            <a:avLst/>
          </a:prstGeom>
          <a:noFill/>
          <a:ln w="0" cmpd="sng">
            <a:noFill/>
            <a:prstDash val="solid"/>
          </a:ln>
        </p:spPr>
        <p:txBody>
          <a:bodyPr vert="horz" lIns="0" tIns="5715" rIns="0" bIns="0" anchor="t"/>
          <a:lstStyle/>
          <a:p>
            <a:pPr marL="91440" marR="0" indent="0" algn="l">
              <a:lnSpc>
                <a:spcPts val="1400"/>
              </a:lnSpc>
              <a:spcAft>
                <a:spcPts val="80"/>
              </a:spcAft>
            </a:pPr>
            <a:r>
              <a:rPr lang="es-ES" sz="1200" spc="114">
                <a:solidFill>
                  <a:srgbClr val="000000"/>
                </a:solidFill>
                <a:latin typeface="Times New Roman" pitchFamily="1" panose="02020603050405020304"/>
              </a:rPr>
              <a:t>272 </a:t>
            </a:r>
          </a:p>
        </p:txBody>
      </p:sp>
      <p:sp>
        <p:nvSpPr>
          <p:cNvPr id="3" name=""/>
          <p:cNvSpPr/>
          <p:nvPr>
            <p:ph type="body" idx="10"/>
          </p:nvPr>
        </p:nvSpPr>
        <p:spPr>
          <a:xfrm>
            <a:off x="974725" y="681990"/>
            <a:ext cx="5640705" cy="957580"/>
          </a:xfrm>
          <a:prstGeom prst="rect">
            <a:avLst/>
          </a:prstGeom>
          <a:noFill/>
          <a:ln w="0" cmpd="sng">
            <a:noFill/>
            <a:prstDash val="solid"/>
          </a:ln>
        </p:spPr>
        <p:txBody>
          <a:bodyPr vert="horz" lIns="0" tIns="229235" rIns="0" bIns="0" anchor="t"/>
          <a:lstStyle/>
          <a:p>
            <a:pPr marL="91440" marR="91440" indent="0" algn="just">
              <a:lnSpc>
                <a:spcPts val="1400"/>
              </a:lnSpc>
              <a:spcAft>
                <a:spcPts val="1390"/>
              </a:spcAft>
            </a:pPr>
            <a:r>
              <a:rPr lang="es-ES" sz="1200" spc="0">
                <a:solidFill>
                  <a:srgbClr val="000000"/>
                </a:solidFill>
                <a:latin typeface="Times New Roman" pitchFamily="1" panose="02020603050405020304"/>
              </a:rPr>
              <a:t>ma Propio), 16,1 % por el Gobierno Nacional (MECD, MEC y MCYT) y, el resto, aproximadamente un 40,7 % por otras variadas instituciones, públicas y privadas, mediante convenios con la </a:t>
            </a:r>
            <a:r>
              <a:rPr lang="es-ES" sz="1200" b="1" spc="0">
                <a:solidFill>
                  <a:srgbClr val="000000"/>
                </a:solidFill>
                <a:latin typeface="Times New Roman" pitchFamily="1" panose="02020603050405020304"/>
              </a:rPr>
              <a:t>Universidad de Extremadura</a:t>
            </a:r>
            <a:r>
              <a:rPr lang="es-ES" sz="1200" spc="0">
                <a:solidFill>
                  <a:srgbClr val="000000"/>
                </a:solidFill>
                <a:latin typeface="Times New Roman" pitchFamily="1" panose="02020603050405020304"/>
              </a:rPr>
              <a:t>. </a:t>
            </a:r>
          </a:p>
        </p:txBody>
      </p:sp>
      <p:sp>
        <p:nvSpPr>
          <p:cNvPr id="4" name=""/>
          <p:cNvSpPr/>
          <p:nvPr>
            <p:ph type="body" idx="10"/>
          </p:nvPr>
        </p:nvSpPr>
        <p:spPr>
          <a:xfrm>
            <a:off x="974725" y="9785350"/>
            <a:ext cx="5640705" cy="184150"/>
          </a:xfrm>
          <a:prstGeom prst="rect">
            <a:avLst/>
          </a:prstGeom>
          <a:noFill/>
          <a:ln w="0" cmpd="sng">
            <a:noFill/>
            <a:prstDash val="solid"/>
          </a:ln>
        </p:spPr>
        <p:txBody>
          <a:bodyPr vert="horz" lIns="0" tIns="0" rIns="0" bIns="0" anchor="t"/>
          <a:lstStyle/>
          <a:p>
            <a:pPr marL="137160" marR="0" indent="0" algn="l">
              <a:lnSpc>
                <a:spcPts val="1400"/>
              </a:lnSpc>
              <a:spcAft>
                <a:spcPts val="50"/>
              </a:spcAft>
            </a:pPr>
            <a:r>
              <a:rPr lang="es-ES" sz="1200" b="1" spc="60">
                <a:solidFill>
                  <a:srgbClr val="000000"/>
                </a:solidFill>
                <a:latin typeface="Times New Roman" pitchFamily="1" panose="02020603050405020304"/>
              </a:rPr>
              <a:t>50 Aniversario 1968–2019 </a:t>
            </a:r>
          </a:p>
        </p:txBody>
      </p:sp>
      <p:sp>
        <p:nvSpPr>
          <p:cNvPr id="7" name=""/>
          <p:cNvSpPr/>
          <p:nvPr>
            <p:ph type="body" idx="10"/>
          </p:nvPr>
        </p:nvSpPr>
        <p:spPr>
          <a:xfrm>
            <a:off x="1649095" y="4535170"/>
            <a:ext cx="4291330" cy="246380"/>
          </a:xfrm>
          <a:prstGeom prst="rect">
            <a:avLst/>
          </a:prstGeom>
          <a:noFill/>
          <a:ln w="0" cmpd="sng">
            <a:noFill/>
            <a:prstDash val="solid"/>
          </a:ln>
        </p:spPr>
        <p:txBody>
          <a:bodyPr vert="horz" lIns="0" tIns="36830" rIns="0" bIns="0" anchor="t"/>
          <a:lstStyle/>
          <a:p>
            <a:pPr marL="0" marR="0" indent="0" algn="ctr">
              <a:lnSpc>
                <a:spcPts val="1400"/>
              </a:lnSpc>
              <a:spcAft>
                <a:spcPts val="185"/>
              </a:spcAft>
            </a:pPr>
            <a:r>
              <a:rPr lang="es-ES" sz="1200" b="1" spc="-15">
                <a:solidFill>
                  <a:srgbClr val="000000"/>
                </a:solidFill>
                <a:latin typeface="Times New Roman" pitchFamily="1" panose="02020603050405020304"/>
              </a:rPr>
              <a:t>Figura </a:t>
            </a:r>
            <a:r>
              <a:rPr lang="es-ES" sz="1250" spc="-15">
                <a:solidFill>
                  <a:srgbClr val="000000"/>
                </a:solidFill>
                <a:latin typeface="Arial" pitchFamily="2" panose="02020603050405020304"/>
              </a:rPr>
              <a:t>I</a:t>
            </a:r>
            <a:r>
              <a:rPr lang="es-ES" sz="1200" spc="-15">
                <a:solidFill>
                  <a:srgbClr val="000000"/>
                </a:solidFill>
                <a:latin typeface="Times New Roman" pitchFamily="1" panose="02020603050405020304"/>
              </a:rPr>
              <a:t>: </a:t>
            </a:r>
            <a:r>
              <a:rPr lang="es-ES" sz="1200" spc="-15">
                <a:solidFill>
                  <a:srgbClr val="000000"/>
                </a:solidFill>
                <a:latin typeface="Times New Roman" pitchFamily="1" panose="02020603050405020304"/>
              </a:rPr>
              <a:t>Número anual de Becarios incorporados. Período 1974–2018 </a:t>
            </a:r>
          </a:p>
        </p:txBody>
      </p:sp>
      <p:sp>
        <p:nvSpPr>
          <p:cNvPr id="8" name=""/>
          <p:cNvSpPr/>
          <p:nvPr>
            <p:ph type="body" idx="10"/>
          </p:nvPr>
        </p:nvSpPr>
        <p:spPr>
          <a:xfrm>
            <a:off x="1713230" y="8564880"/>
            <a:ext cx="4163060" cy="245745"/>
          </a:xfrm>
          <a:prstGeom prst="rect">
            <a:avLst/>
          </a:prstGeom>
          <a:noFill/>
          <a:ln w="0" cmpd="sng">
            <a:noFill/>
            <a:prstDash val="solid"/>
          </a:ln>
        </p:spPr>
        <p:txBody>
          <a:bodyPr vert="horz" lIns="0" tIns="36830" rIns="0" bIns="0" anchor="t"/>
          <a:lstStyle/>
          <a:p>
            <a:pPr marL="0" marR="0" indent="0" algn="ctr">
              <a:lnSpc>
                <a:spcPts val="1400"/>
              </a:lnSpc>
              <a:spcAft>
                <a:spcPts val="210"/>
              </a:spcAft>
            </a:pPr>
            <a:r>
              <a:rPr lang="es-ES" sz="1200" b="1" spc="-15">
                <a:solidFill>
                  <a:srgbClr val="000000"/>
                </a:solidFill>
                <a:latin typeface="Times New Roman" pitchFamily="1" panose="02020603050405020304"/>
              </a:rPr>
              <a:t>Figura </a:t>
            </a:r>
            <a:r>
              <a:rPr lang="es-ES" sz="1250" spc="-15">
                <a:solidFill>
                  <a:srgbClr val="000000"/>
                </a:solidFill>
                <a:latin typeface="Arial" pitchFamily="2" panose="02020603050405020304"/>
              </a:rPr>
              <a:t>II</a:t>
            </a:r>
            <a:r>
              <a:rPr lang="es-ES" sz="1200" spc="-15">
                <a:solidFill>
                  <a:srgbClr val="000000"/>
                </a:solidFill>
                <a:latin typeface="Times New Roman" pitchFamily="1" panose="02020603050405020304"/>
              </a:rPr>
              <a:t>: </a:t>
            </a:r>
            <a:r>
              <a:rPr lang="es-ES" sz="1200" spc="-15">
                <a:solidFill>
                  <a:srgbClr val="000000"/>
                </a:solidFill>
                <a:latin typeface="Times New Roman" pitchFamily="1" panose="02020603050405020304"/>
              </a:rPr>
              <a:t>Tipología de los Becarios financiados. Período 1974–2018 </a:t>
            </a:r>
          </a:p>
        </p:txBody>
      </p:sp>
      <p:cxnSp>
        <p:nvCxnSpPr>
          <p:cNvPr id="9" name=""/>
          <p:cNvCxnSpPr/>
          <p:nvPr/>
        </p:nvCxnSpPr>
        <p:spPr>
          <a:xfrm>
            <a:off x="1097280" y="685800"/>
            <a:ext cx="5401945" cy="0"/>
          </a:xfrm>
          <a:prstGeom prst="line">
            <a:avLst/>
          </a:prstGeom>
          <a:ln w="6350" cmpd="sng">
            <a:solidFill>
              <a:srgbClr val="000000"/>
            </a:solidFill>
          </a:ln>
        </p:spPr>
      </p:cxnSp>
    </p:spTree>
  </p:cSld>
  <p:clrMapOvr>
    <a:masterClrMapping/>
  </p:clrMapOvr>
</p:sld>
</file>

<file path=ppt/slides/slide29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9170" y="1676400"/>
            <a:ext cx="5640705" cy="1291590"/>
          </a:xfrm>
          <a:prstGeom prst="rect">
            <a:avLst/>
          </a:prstGeom>
          <a:noFill/>
          <a:ln w="0" cmpd="sng">
            <a:noFill/>
            <a:prstDash val="solid"/>
          </a:ln>
        </p:spPr>
        <p:txBody>
          <a:bodyPr vert="horz" lIns="0" tIns="73025" rIns="0" bIns="0" anchor="t"/>
          <a:lstStyle/>
          <a:p>
            <a:pPr marL="0" marR="0" indent="0" algn="ctr">
              <a:lnSpc>
                <a:spcPts val="2800"/>
              </a:lnSpc>
              <a:spcAft>
                <a:spcPts val="0"/>
              </a:spcAft>
            </a:pPr>
            <a:r>
              <a:rPr lang="es-ES" sz="2300" spc="20">
                <a:solidFill>
                  <a:srgbClr val="000000"/>
                </a:solidFill>
                <a:latin typeface="Bookman Old Style" pitchFamily="1" panose="02020603050405020304"/>
              </a:rPr>
              <a:t>Capítulo 9 </a:t>
            </a:r>
          </a:p>
          <a:p>
            <a:pPr marL="0" marR="0" indent="0" algn="ctr">
              <a:lnSpc>
                <a:spcPts val="3000"/>
              </a:lnSpc>
              <a:spcBef>
                <a:spcPts val="480"/>
              </a:spcBef>
              <a:spcAft>
                <a:spcPts val="320"/>
              </a:spcAft>
            </a:pPr>
            <a:r>
              <a:rPr lang="es-ES" sz="2300" spc="0">
                <a:solidFill>
                  <a:srgbClr val="000000"/>
                </a:solidFill>
                <a:latin typeface="Bookman Old Style" pitchFamily="1" panose="02020603050405020304"/>
              </a:rPr>
              <a:t>Personal de Administración y </a:t>
            </a:r>
            <a:br/>
            <a:r>
              <a:rPr lang="es-ES" sz="2300" spc="0">
                <a:solidFill>
                  <a:srgbClr val="000000"/>
                </a:solidFill>
                <a:latin typeface="Bookman Old Style" pitchFamily="1" panose="02020603050405020304"/>
              </a:rPr>
              <a:t>Servicios </a:t>
            </a:r>
          </a:p>
        </p:txBody>
      </p:sp>
      <p:sp>
        <p:nvSpPr>
          <p:cNvPr id="3" name=""/>
          <p:cNvSpPr/>
          <p:nvPr>
            <p:ph type="body" idx="10"/>
          </p:nvPr>
        </p:nvSpPr>
        <p:spPr>
          <a:xfrm>
            <a:off x="979170" y="2967990"/>
            <a:ext cx="5640705" cy="3926840"/>
          </a:xfrm>
          <a:prstGeom prst="rect">
            <a:avLst/>
          </a:prstGeom>
          <a:noFill/>
          <a:ln w="0" cmpd="sng">
            <a:noFill/>
            <a:prstDash val="solid"/>
          </a:ln>
        </p:spPr>
        <p:txBody>
          <a:bodyPr vert="horz" lIns="0" tIns="542290" rIns="0" bIns="0" anchor="t"/>
          <a:lstStyle/>
          <a:p>
            <a:pPr marL="91440" marR="91440" indent="0" algn="just">
              <a:lnSpc>
                <a:spcPts val="1400"/>
              </a:lnSpc>
              <a:spcAft>
                <a:spcPts val="0"/>
              </a:spcAft>
            </a:pPr>
            <a:r>
              <a:rPr lang="es-ES" sz="1100" spc="-30">
                <a:solidFill>
                  <a:srgbClr val="000000"/>
                </a:solidFill>
                <a:latin typeface="Bookman Old Style" pitchFamily="1" panose="02020603050405020304"/>
              </a:rPr>
              <a:t>El Personal de Administración y Servicios es el sector de la comunidad universitaria al que corresponden las funciones de la gestión, asistencia y asesoramiento en orden a la prestación de los servicios universitarios que contribuyen a la consecución de los fines propios de la Universidad y, como consecuencia, de la </a:t>
            </a:r>
            <a:r>
              <a:rPr lang="es-ES" sz="1100" spc="-30">
                <a:solidFill>
                  <a:srgbClr val="000000"/>
                </a:solidFill>
                <a:latin typeface="Bookman Old Style" pitchFamily="1" panose="02020603050405020304"/>
              </a:rPr>
              <a:t>Facultad de Cien-</a:t>
            </a:r>
            <a:r>
              <a:rPr lang="es-ES" sz="1100" spc="-30">
                <a:solidFill>
                  <a:srgbClr val="000000"/>
                </a:solidFill>
                <a:latin typeface="Bookman Old Style" pitchFamily="1" panose="02020603050405020304"/>
              </a:rPr>
              <a:t>cias</a:t>
            </a:r>
            <a:r>
              <a:rPr lang="es-ES" sz="1100" spc="-30">
                <a:solidFill>
                  <a:srgbClr val="000000"/>
                </a:solidFill>
                <a:latin typeface="Bookman Old Style" pitchFamily="1" panose="02020603050405020304"/>
              </a:rPr>
              <a:t>. Estácompuesto por funcionarios propios de la Universidad y por personal contratado en régimen de derecho laboral. </a:t>
            </a:r>
          </a:p>
          <a:p>
            <a:pPr marL="91440" marR="91440" indent="0" algn="just">
              <a:lnSpc>
                <a:spcPts val="1400"/>
              </a:lnSpc>
              <a:spcBef>
                <a:spcPts val="490"/>
              </a:spcBef>
              <a:spcAft>
                <a:spcPts val="0"/>
              </a:spcAft>
            </a:pPr>
            <a:r>
              <a:rPr lang="es-ES" sz="1100" spc="-20">
                <a:solidFill>
                  <a:srgbClr val="000000"/>
                </a:solidFill>
                <a:latin typeface="Bookman Old Style" pitchFamily="1" panose="02020603050405020304"/>
              </a:rPr>
              <a:t>Las Escalas propias de la Universidad, estructuradas de acuerdo con el nivel de titulación exigido para el ingreso en las mismas, están equiparadas, por la analogía de sus funciones, a los Cuerpos o Escalas que existen en las Administraciones Públicas: Cuerpos Técnicos de Gestión y Facultativos de Archivos y Bibliotecas (grupo A), Cuerpos de Gestión universitaria y Ayudantes de Archivos y Bibliotecas (grupo B), Cuerpos Auxiliares de Archivos y Bibliotecas y de Administrativos (grupo C), Cuerpo de Auxiliares administrativos (grupo D) y Cuerpo de Subalternos (grupo E). </a:t>
            </a:r>
          </a:p>
          <a:p>
            <a:pPr marL="0" marR="0" indent="0" algn="ctr">
              <a:lnSpc>
                <a:spcPts val="1400"/>
              </a:lnSpc>
              <a:spcBef>
                <a:spcPts val="610"/>
              </a:spcBef>
              <a:spcAft>
                <a:spcPts val="0"/>
              </a:spcAft>
            </a:pPr>
            <a:r>
              <a:rPr lang="es-ES" sz="1100"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9.1: Personal de Administración y Servicios de la Facultad de Ciencias. </a:t>
            </a:r>
            <a:br/>
            <a:r>
              <a:rPr lang="es-ES" sz="1100" spc="0">
                <a:solidFill>
                  <a:srgbClr val="000000"/>
                </a:solidFill>
                <a:latin typeface="Bookman Old Style" pitchFamily="1" panose="02020603050405020304"/>
              </a:rPr>
              <a:t>Periodo 1968–2018 </a:t>
            </a:r>
          </a:p>
          <a:p>
            <a:pPr marL="0" marR="0" indent="0" algn="ctr">
              <a:lnSpc>
                <a:spcPts val="1300"/>
              </a:lnSpc>
              <a:spcBef>
                <a:spcPts val="1130"/>
              </a:spcBef>
              <a:spcAft>
                <a:spcPts val="0"/>
              </a:spcAft>
            </a:pPr>
            <a:r>
              <a:rPr lang="es-ES" sz="1100" spc="-25">
                <a:solidFill>
                  <a:srgbClr val="000000"/>
                </a:solidFill>
                <a:latin typeface="Bookman Old Style" pitchFamily="1" panose="02020603050405020304"/>
              </a:rPr>
              <a:t>PERSONAL DE ADMINISTRACIÓN Y SERVICIOS (1968–2018 </a:t>
            </a:r>
          </a:p>
        </p:txBody>
      </p:sp>
      <p:graphicFrame>
        <p:nvGraphicFramePr>
          <p:cNvPr id="5" name=""/>
          <p:cNvGraphicFramePr>
            <a:graphicFrameLocks noGrp="1"/>
          </p:cNvGraphicFramePr>
          <p:nvPr/>
        </p:nvGraphicFramePr>
        <p:xfrm>
          <a:off x="1664335" y="6894830"/>
          <a:ext cx="5640705" cy="2900045"/>
        </p:xfrm>
        <a:graphic>
          <a:graphicData uri="http://schemas.openxmlformats.org/drawingml/2006/table">
            <a:tbl>
              <a:tblGrid>
                <a:gridCol w="2179320"/>
                <a:gridCol w="810895"/>
                <a:gridCol w="621665"/>
                <a:gridCol w="655320"/>
              </a:tblGrid>
              <a:tr h="10668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NOMBRE </a:t>
                      </a:r>
                    </a:p>
                  </a:txBody>
                  <a:tcPr anchor="ctr" marL="0" marR="0" marT="0" marB="0">
                    <a:lnL w="8890" cmpd="sng">
                      <a:solidFill>
                        <a:srgbClr val="000000"/>
                      </a:solidFill>
                      <a:prstDash val="solid"/>
                    </a:lnL>
                    <a:lnR w="0" cmpd="sng">
                      <a:no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INICIO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FIN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MASA GODOY, VALENTÍN </a:t>
                      </a:r>
                    </a:p>
                  </a:txBody>
                  <a:tcPr anchor="ctr" marL="0" marR="0" marT="0" marB="0">
                    <a:lnL w="8890" cmpd="sng">
                      <a:solidFill>
                        <a:srgbClr val="000000"/>
                      </a:solid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01/01/1974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06/09/2001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VAQUERO CABALGANTE, ROSA MARÍA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01/07/1974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10/06/2003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DÍAZ PEREIRA, FERNANDO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01/01/1975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04/06/2001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SANSEGUNDO CEDEÑO, BLASA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01/01/1975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19/09/2016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FRANCO FERNÁNDEZ, LEOCADIA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01/10/1975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29/03/2008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TARDÍO ALONSO, FRANCISCA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11/09/1978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11/03/2014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GALLARDO BORREGA, ANTONIA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17/01/2019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GONZÁLEZ SÁNCHEZ, BARTOLOMÉ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16/10/1978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12/06/2010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ZAMORA CABANILLAS, CARMEN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01/01/1979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26/04/2018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GONZÁLEZ VICIOSO, MARÍA CARMEN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01/01/1979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14/04/2019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LOZANO PÉREZ, MARÍA CRUZ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01/03/1980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17/05/2019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BALLESTER CABALLERO, MANUEL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25/06/1982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30/11/1995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LAGAR BARBOSA, MARÍA PILAR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01/02/1983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27/04/2008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GARCÍA DÍAZ, JUAN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01/06/1983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01/11/1994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PIZONES RICO, ISABEL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10/10/1983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21/05/1998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GARCÍA DE LA CASA, PEDRO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24/04/1984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28/01/2013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FEIJOO BLANCO, MARÍA DOLORES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17/09/1984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03/04/2019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ANSELMO MARTÍNEZ, RAMONA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11/12/1984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30/09/2009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COSTA VILLA, LUIS MARÍA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01/06/1986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05/08/2016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CERA SUERO, MARÍA VALLE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01/08/1986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30/04/1993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VAQUERA VIZUETE, MARÍA MERCEDES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10/06/2001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SARDINA DEL AMO, MARÍA CARMEN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04/07/2000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ESPADA IGLESIAS, LUIS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15/07/2001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ALBENCA RODRÍGUEZ, JOSÉANTONIO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02/11/2014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MÉNDEZ MORGADO, FRANCISCA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18/05/1987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07/01/2016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0033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PALACIOS HERNÁNDEZ, MARÍA ÁNGELES </a:t>
                      </a:r>
                    </a:p>
                  </a:txBody>
                  <a:tcPr anchor="ctr" marL="0" marR="0" marT="0" marB="0">
                    <a:lnL w="8890" cmpd="sng">
                      <a:solidFill>
                        <a:srgbClr val="000000"/>
                      </a:solid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13/01/2002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3081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8890" cmpd="sng">
                      <a:solidFill>
                        <a:srgbClr val="000000"/>
                      </a:solidFill>
                      <a:prstDash val="solid"/>
                    </a:lnL>
                    <a:lnR w="0" cmpd="sng">
                      <a:noFill/>
                      <a:prstDash val="solid"/>
                    </a:lnR>
                    <a:lnT w="8890" cmpd="sng">
                      <a:solidFill>
                        <a:srgbClr val="000000"/>
                      </a:solidFill>
                      <a:prstDash val="solid"/>
                    </a:lnT>
                    <a:lnB w="8890" cmpd="sng">
                      <a:solidFill>
                        <a:srgbClr val="000000"/>
                      </a:solidFill>
                      <a:prstDash val="solid"/>
                    </a:lnB>
                  </a:tcPr>
                </a:tc>
                <a:tc gridSpan="3">
                  <a:txBody>
                    <a:bodyPr vert="horz" anchor="t"/>
                    <a:lstStyle/>
                    <a:p>
                      <a:pPr marL="0" marR="0" indent="0" algn="ctr">
                        <a:lnSpc>
                          <a:spcPts val="1000"/>
                        </a:lnSpc>
                        <a:spcBef>
                          <a:spcPts val="0"/>
                        </a:spcBef>
                        <a:spcAft>
                          <a:spcPts val="0"/>
                        </a:spcAft>
                      </a:pPr>
                      <a:r>
                        <a:rPr lang="es-ES" sz="1100" i="1" spc="-20">
                          <a:solidFill>
                            <a:srgbClr val="000000"/>
                          </a:solidFill>
                          <a:latin typeface="Bookman Old Style" pitchFamily="1" panose="02020603050405020304"/>
                        </a:rPr>
                        <a:t>continúa en la página siguiente </a:t>
                      </a:r>
                    </a:p>
                  </a:txBody>
                  <a:tcPr anchor="ctr" marL="0" marR="0" marT="0" marB="0">
                    <a:lnL w="0" cmpd="sng">
                      <a:no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982345" y="9794875"/>
            <a:ext cx="5640705" cy="174625"/>
          </a:xfrm>
          <a:prstGeom prst="rect">
            <a:avLst/>
          </a:prstGeom>
          <a:noFill/>
          <a:ln w="0" cmpd="sng">
            <a:noFill/>
            <a:prstDash val="solid"/>
          </a:ln>
        </p:spPr>
        <p:txBody>
          <a:bodyPr vert="horz" lIns="0" tIns="0" rIns="0" bIns="0" anchor="t"/>
          <a:lstStyle/>
          <a:p>
            <a:pPr marL="0" marR="0" indent="0" algn="ctr">
              <a:lnSpc>
                <a:spcPts val="1300"/>
              </a:lnSpc>
              <a:spcAft>
                <a:spcPts val="50"/>
              </a:spcAft>
            </a:pPr>
            <a:r>
              <a:rPr lang="es-ES" sz="1100" spc="70">
                <a:solidFill>
                  <a:srgbClr val="000000"/>
                </a:solidFill>
                <a:latin typeface="Bookman Old Style" pitchFamily="1" panose="02020603050405020304"/>
              </a:rPr>
              <a:t>273 </a:t>
            </a:r>
          </a:p>
        </p:txBody>
      </p:sp>
      <p:cxnSp>
        <p:nvCxnSpPr>
          <p:cNvPr id="7" name=""/>
          <p:cNvCxnSpPr/>
          <p:nvPr/>
        </p:nvCxnSpPr>
        <p:spPr>
          <a:xfrm>
            <a:off x="1097280" y="1688465"/>
            <a:ext cx="5401945" cy="0"/>
          </a:xfrm>
          <a:prstGeom prst="line">
            <a:avLst/>
          </a:prstGeom>
          <a:ln w="6350" cmpd="sng">
            <a:solidFill>
              <a:srgbClr val="000000"/>
            </a:solidFill>
          </a:ln>
        </p:spPr>
      </p:cxnSp>
      <p:cxnSp>
        <p:nvCxnSpPr>
          <p:cNvPr id="8" name=""/>
          <p:cNvCxnSpPr/>
          <p:nvPr/>
        </p:nvCxnSpPr>
        <p:spPr>
          <a:xfrm>
            <a:off x="1097280" y="2974975"/>
            <a:ext cx="5401945" cy="0"/>
          </a:xfrm>
          <a:prstGeom prst="line">
            <a:avLst/>
          </a:prstGeom>
          <a:ln w="12065" cmpd="sng">
            <a:solidFill>
              <a:srgbClr val="000000"/>
            </a:solidFill>
          </a:ln>
        </p:spPr>
      </p:cxnSp>
    </p:spTree>
  </p:cSld>
  <p:clrMapOvr>
    <a:masterClrMapping/>
  </p:clrMapOvr>
</p:sld>
</file>

<file path=ppt/slides/slide29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790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10"/>
              </a:spcAft>
            </a:pPr>
            <a:r>
              <a:rPr lang="es-ES" sz="1100" spc="114">
                <a:solidFill>
                  <a:srgbClr val="000000"/>
                </a:solidFill>
                <a:latin typeface="Arial" pitchFamily="2" panose="02020603050405020304"/>
              </a:rPr>
              <a:t>274 </a:t>
            </a:r>
          </a:p>
        </p:txBody>
      </p:sp>
      <p:sp>
        <p:nvSpPr>
          <p:cNvPr id="3" name=""/>
          <p:cNvSpPr/>
          <p:nvPr>
            <p:ph type="body" idx="10"/>
          </p:nvPr>
        </p:nvSpPr>
        <p:spPr>
          <a:xfrm>
            <a:off x="977900" y="681990"/>
            <a:ext cx="5640705" cy="384810"/>
          </a:xfrm>
          <a:prstGeom prst="rect">
            <a:avLst/>
          </a:prstGeom>
          <a:noFill/>
          <a:ln w="0" cmpd="sng">
            <a:noFill/>
            <a:prstDash val="solid"/>
          </a:ln>
        </p:spPr>
        <p:txBody>
          <a:bodyPr vert="horz" lIns="0" tIns="220345" rIns="0" bIns="0" anchor="t"/>
          <a:lstStyle/>
          <a:p>
            <a:pPr marL="0" marR="0" indent="0" algn="ctr">
              <a:lnSpc>
                <a:spcPts val="1200"/>
              </a:lnSpc>
              <a:spcAft>
                <a:spcPts val="0"/>
              </a:spcAft>
            </a:pPr>
            <a:r>
              <a:rPr lang="es-ES" sz="1150" spc="20">
                <a:solidFill>
                  <a:srgbClr val="000000"/>
                </a:solidFill>
                <a:latin typeface="Garamond" pitchFamily="1" panose="02020603050405020304"/>
              </a:rPr>
              <a:t>PERSONAL DE ADMINISTRACI ON Y SERVICIOS (1968 2018 </a:t>
            </a:r>
          </a:p>
        </p:txBody>
      </p:sp>
      <p:graphicFrame>
        <p:nvGraphicFramePr>
          <p:cNvPr id="5" name=""/>
          <p:cNvGraphicFramePr>
            <a:graphicFrameLocks noGrp="1"/>
          </p:cNvGraphicFramePr>
          <p:nvPr/>
        </p:nvGraphicFramePr>
        <p:xfrm>
          <a:off x="1664335" y="1066800"/>
          <a:ext cx="5640705" cy="8664575"/>
        </p:xfrm>
        <a:graphic>
          <a:graphicData uri="http://schemas.openxmlformats.org/drawingml/2006/table">
            <a:tbl>
              <a:tblGrid>
                <a:gridCol w="2990215"/>
                <a:gridCol w="621665"/>
                <a:gridCol w="655320"/>
              </a:tblGrid>
              <a:tr h="106680">
                <a:tc>
                  <a:txBody>
                    <a:bodyPr vert="horz" anchor="t"/>
                    <a:lstStyle/>
                    <a:p>
                      <a:pPr marL="112395" marR="0" indent="0" algn="l">
                        <a:lnSpc>
                          <a:spcPts val="700"/>
                        </a:lnSpc>
                        <a:spcBef>
                          <a:spcPts val="0"/>
                        </a:spcBef>
                        <a:spcAft>
                          <a:spcPts val="10"/>
                        </a:spcAft>
                      </a:pPr>
                      <a:r>
                        <a:rPr lang="es-ES" sz="650" spc="0">
                          <a:solidFill>
                            <a:srgbClr val="000000"/>
                          </a:solidFill>
                          <a:latin typeface="Garamond" pitchFamily="1" panose="02020603050405020304"/>
                        </a:rPr>
                        <a:t>NOMBRE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10"/>
                        </a:spcAft>
                      </a:pPr>
                      <a:r>
                        <a:rPr lang="es-ES" sz="650" spc="0">
                          <a:solidFill>
                            <a:srgbClr val="000000"/>
                          </a:solidFill>
                          <a:latin typeface="Garamond" pitchFamily="1" panose="02020603050405020304"/>
                        </a:rPr>
                        <a:t>INICIO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10"/>
                        </a:spcAft>
                      </a:pPr>
                      <a:r>
                        <a:rPr lang="es-ES" sz="650" spc="0">
                          <a:solidFill>
                            <a:srgbClr val="000000"/>
                          </a:solidFill>
                          <a:latin typeface="Garamond" pitchFamily="1" panose="02020603050405020304"/>
                        </a:rPr>
                        <a:t>FIN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2395" marR="0" indent="0" algn="l">
                        <a:lnSpc>
                          <a:spcPts val="700"/>
                        </a:lnSpc>
                        <a:spcBef>
                          <a:spcPts val="0"/>
                        </a:spcBef>
                        <a:spcAft>
                          <a:spcPts val="5"/>
                        </a:spcAft>
                      </a:pPr>
                      <a:r>
                        <a:rPr lang="es-ES" sz="650" spc="0">
                          <a:solidFill>
                            <a:srgbClr val="000000"/>
                          </a:solidFill>
                          <a:latin typeface="Garamond" pitchFamily="1" panose="02020603050405020304"/>
                        </a:rPr>
                        <a:t>GARAY CANO, MARI´A JESÚS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15/12/1988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19/01/1993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REQUEJO LÓPEZ, ENRIQUE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16/01/1989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VERDASCO GARCI´A, CARMEN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24/04/1989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15/04/2004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MASA GODOY, BARTOLOMÉ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15/07/1989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BAS CORREA, JOS´E 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14/03/1995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FERRERA GUILL´EN, JOS´E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10/01/1996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GARCI´A P´EREZ, JOS´E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09/03/1990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FERNÁNDEZ CORDOB´ES, ANA MARI´A SOLEDAD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24/05/1990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NORA CANCHADO, RITA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COLAZO BARROSO, CONCEPCIÓN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06/04/1991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MARI´N ÁLVAREZ, ELOY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27/05/1991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26/02/1994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LÓPEZ FERNÁNDEZ, SANTIAGO DOMINGO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27/05/1991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CABRERO RUBIO, MARIANO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09/08/1991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GORDILLO AMIGO, MARI´A SOLEDAD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16/09/1991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RODRI´GUEZ MACEDO, PAULA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24/11/1991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23/08/1992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ROMERO MELERO, MARI´A LUISA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01/08/1992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31/08/1992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AGUADO CARRASCO, BENITO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10/11/1992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15/03/2015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VIERA MANZANO, TERESA DE LA CONCEPCIÓN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19/01/1993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RODRI´GUEZ TRENADO, MERCEDES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20/01/1993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21/06/1993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FERNÁNDEZ POZO, MARI´A VICTORIA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08/03/1993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GIL PEN</a:t>
                      </a:r>
                      <a:r>
                        <a:rPr lang="es-ES" sz="650" baseline="30000" spc="0">
                          <a:solidFill>
                            <a:srgbClr val="000000"/>
                          </a:solidFill>
                          <a:latin typeface="Garamond" pitchFamily="1" panose="02020603050405020304"/>
                        </a:rPr>
                        <a:t>˜</a:t>
                      </a:r>
                      <a:r>
                        <a:rPr lang="es-ES" sz="650" spc="0">
                          <a:solidFill>
                            <a:srgbClr val="000000"/>
                          </a:solidFill>
                          <a:latin typeface="Garamond" pitchFamily="1" panose="02020603050405020304"/>
                        </a:rPr>
                        <a:t>A, IN´ES ISABEL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01/07/1993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SILVA RODRI´GUEZ, CRISTOBAL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18/10/1993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VALVERDE VALVERDE, JOS´E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03/10/1996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FLORIDO MARTI´NEZ, JOS´E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ZAHIN</a:t>
                      </a:r>
                      <a:r>
                        <a:rPr lang="es-ES" sz="650" baseline="30000" spc="0">
                          <a:solidFill>
                            <a:srgbClr val="000000"/>
                          </a:solidFill>
                          <a:latin typeface="Garamond" pitchFamily="1" panose="02020603050405020304"/>
                        </a:rPr>
                        <a:t>˜</a:t>
                      </a:r>
                      <a:r>
                        <a:rPr lang="es-ES" sz="650" spc="0">
                          <a:solidFill>
                            <a:srgbClr val="000000"/>
                          </a:solidFill>
                          <a:latin typeface="Garamond" pitchFamily="1" panose="02020603050405020304"/>
                        </a:rPr>
                        <a:t>O CALDERÓN, JESÚS JAVIER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02/11/1994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02/12/1999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DI´AZ TEJEDA,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05/04/1995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PICADO DAZA,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19/12/1994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31/08/2001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SÁNCHEZ TRIGO, ROSA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01/06/1995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30/09/2009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PIZARRO GALÁN, MARI´A MERCEDES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15/06/1995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14/10/1996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SÁNCHEZ FLORES, FRANCISCA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05/09/1995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TOVAR ORD O´ N</a:t>
                      </a:r>
                      <a:r>
                        <a:rPr lang="es-ES" sz="650" baseline="30000" spc="0">
                          <a:solidFill>
                            <a:srgbClr val="000000"/>
                          </a:solidFill>
                          <a:latin typeface="Garamond" pitchFamily="1" panose="02020603050405020304"/>
                        </a:rPr>
                        <a:t>˜</a:t>
                      </a:r>
                      <a:r>
                        <a:rPr lang="es-ES" sz="650" spc="0">
                          <a:solidFill>
                            <a:srgbClr val="000000"/>
                          </a:solidFill>
                          <a:latin typeface="Garamond" pitchFamily="1" panose="02020603050405020304"/>
                        </a:rPr>
                        <a:t>EZ, MARI´A JOSEFA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19/10/1995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15/09/2002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RICO BARRADO, ´ANGEL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22/01/1996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P´EREZ GARCI´A, IVÁN ALEJANDRO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11/03/1996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20/06/1996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ARROYO GONZÁLEZ, JUAN CARLOS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25/03/1996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03/11/1996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ROMERO P´EREZ, MARI´A PIEDAD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05/06/1996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12/10/1996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VILLARINO RODRI´GUEZ, MARI´A CARMEN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BARRRENA GONZÁLEZ, JOSÉ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SAAVEDRA SANGUINO, MARI´A JOSEFA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ESCALONA FERNÁNDEZ, MARI´A ISABEL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16/09/1996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21/01/1997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MENDOZA RUANO, JUAN JOSÉ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16/09/1996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30/08/1998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OSSORIO RAJO, ESTHER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16/09/1996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SANTIAGO GONZÁLEZ, ENCARNACIÓN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HERNÁNDEZ BARRETO, JUAN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08/02/2012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MASOT G ÓMEZ-LANDERO, MARI´A SOLEDAD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09/11/2014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TREJO REAL, ROCI´O DE BEL´EN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18/11/1996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OTERO VASCO,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09/09/2003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DOMI´NGUEZ CARRASCO, SANTOS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31/12/2006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DOMI´NGUEZ CORT´ES, JOS´E MIGUEL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19/03/2013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RODRI´GUEZ DI´AZ, JESÚS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31/08/2017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ÁLVAREZ LOZANO, JOSÉ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20/11/2001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MERCH ÁN GARCI´A, MARI´A PILAR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14/02/2000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P´EREZ NEVADO,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SEIJAS CARRIL, MARI´A JOSÉ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FERNÁNDEZ ROM ÁN, FRANCISCA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27/02/2014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CALLE SIMÓN, ANA DELIA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27/11/1997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04/03/1998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GONZÁLEZ FERNÁNDEZ, FLORENTINO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19/01/1998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AMBRONA CORDERO, JESÚS ENRIQUE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TORRADO DOMI´NGUEZ, JULIÁN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03/10/1998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25/01/1999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BRINQUETE ENRIQUE, IGNACIO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24/10/1998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29/02/2000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TEIJ </a:t>
                      </a:r>
                      <a:r>
                        <a:rPr lang="es-ES" sz="650" baseline="30000" spc="0">
                          <a:solidFill>
                            <a:srgbClr val="000000"/>
                          </a:solidFill>
                          <a:latin typeface="Garamond" pitchFamily="1" panose="02020603050405020304"/>
                        </a:rPr>
                        <a:t>ÓN</a:t>
                      </a:r>
                      <a:r>
                        <a:rPr lang="es-ES" sz="650" spc="0">
                          <a:solidFill>
                            <a:srgbClr val="000000"/>
                          </a:solidFill>
                          <a:latin typeface="Garamond" pitchFamily="1" panose="02020603050405020304"/>
                        </a:rPr>
                        <a:t> AMOROS, MARI´A ANTONIA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24/10/1998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06/07/2013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OCHANDORENA MARI´N, JOS´E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12/02/1999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20/09/2016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TABLA SEVILLANO, RAFAEL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PIZARRO GÓMEZ, ROSA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MERCH ÁN BENI´TEZ, PEDRO RAMÓN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LÓPEZ SOTO, MARI´A DOLORES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21/10/1999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NAVARRETE LLIN ÁS, VI´CTOR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10"/>
                        </a:spcAft>
                      </a:pPr>
                      <a:r>
                        <a:rPr lang="es-ES" sz="650" spc="0">
                          <a:solidFill>
                            <a:srgbClr val="000000"/>
                          </a:solidFill>
                          <a:latin typeface="Garamond" pitchFamily="1" panose="02020603050405020304"/>
                        </a:rPr>
                        <a:t>ALARCÓN SÁNCHEZ, MARI´A VICTORIA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HURTADO MANZANO, CAROLINA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03/05/1999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15/01/2000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EST´EVEZ MORALES, ENRIQUE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20/05/1999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05/11/2001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CARREN</a:t>
                      </a:r>
                      <a:r>
                        <a:rPr lang="es-ES" sz="650" baseline="30000" spc="0">
                          <a:solidFill>
                            <a:srgbClr val="000000"/>
                          </a:solidFill>
                          <a:latin typeface="Garamond" pitchFamily="1" panose="02020603050405020304"/>
                        </a:rPr>
                        <a:t>˜</a:t>
                      </a:r>
                      <a:r>
                        <a:rPr lang="es-ES" sz="650" spc="0">
                          <a:solidFill>
                            <a:srgbClr val="000000"/>
                          </a:solidFill>
                          <a:latin typeface="Garamond" pitchFamily="1" panose="02020603050405020304"/>
                        </a:rPr>
                        <a:t>O RODRI´GUEZ, FRANCISCO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08/11/1999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10/01/2005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ÁLVAREZ RODRI´GUEZ, MARI´A LUISA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GARCI´A DE LA MARTA, MARI´A SOLEDAD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01/12/1999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MARCHENA CORTIJO, JOS´E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SANTANO MOGENA, ESPERANZA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BERENGENA MANCHADO,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AMI´ROLA SANZ, JORGE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GRAGERA VARA, LUIS FERNANDO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26/11/2000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ALONSO VASCO, ASCENSIÓN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GONZÁLEZ SOSA, FLORA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15/12/2000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TORO GORDILLO, MARI´A CORONADA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19/09/2000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CERRO BALAS, ROSA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ALEIXANDRE HERRERO,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PRIEGO SERRANO, JOS´E CRISTOBAL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24/07/2000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30/10/2001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MORÁN HERMOSO, ISABEL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16/09/2000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15/03/2010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OTERO GARCI´A, LAURA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01/11/2000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31/12/2000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POLANCO REDONDO, ESTEFANI´A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01/11/2000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31/12/2000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VINAGRE ARIAS, ANTONIA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05/11/2001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CERRO ÁLVAREZ, JULIO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24/12/2000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14/03/2005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50"/>
                        </a:spcAft>
                      </a:pPr>
                      <a:r>
                        <a:rPr lang="es-ES" sz="650" spc="0">
                          <a:solidFill>
                            <a:srgbClr val="000000"/>
                          </a:solidFill>
                          <a:latin typeface="Garamond" pitchFamily="1" panose="02020603050405020304"/>
                        </a:rPr>
                        <a:t>SOLI´S BL ÁZQUEZ, JUAN IGNACIO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2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20"/>
                        </a:spcAft>
                      </a:pPr>
                      <a:r>
                        <a:rPr lang="es-ES" sz="650" spc="0">
                          <a:solidFill>
                            <a:srgbClr val="000000"/>
                          </a:solidFill>
                          <a:latin typeface="Garamond" pitchFamily="1" panose="02020603050405020304"/>
                        </a:rPr>
                        <a:t>30/04/2001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79375" indent="0" algn="r">
                        <a:lnSpc>
                          <a:spcPts val="1000"/>
                        </a:lnSpc>
                        <a:spcBef>
                          <a:spcPts val="0"/>
                        </a:spcBef>
                        <a:spcAft>
                          <a:spcPts val="45"/>
                        </a:spcAft>
                      </a:pPr>
                      <a:r>
                        <a:rPr lang="es-ES" sz="1150" i="1" spc="0">
                          <a:solidFill>
                            <a:srgbClr val="000000"/>
                          </a:solidFill>
                          <a:latin typeface="Garamond"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977900" y="9731375"/>
            <a:ext cx="5640705" cy="238125"/>
          </a:xfrm>
          <a:prstGeom prst="rect">
            <a:avLst/>
          </a:prstGeom>
          <a:noFill/>
          <a:ln w="0" cmpd="sng">
            <a:noFill/>
            <a:prstDash val="solid"/>
          </a:ln>
        </p:spPr>
        <p:txBody>
          <a:bodyPr vert="horz" lIns="0" tIns="50800" rIns="0" bIns="0" anchor="t"/>
          <a:lstStyle/>
          <a:p>
            <a:pPr marL="13716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29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05"/>
              </a:spcAft>
              <a:tabLst>
                <a:tab algn="r" pos="5532120"/>
              </a:tabLst>
            </a:pPr>
            <a:r>
              <a:rPr lang="es-ES" sz="1100" b="1" spc="0">
                <a:solidFill>
                  <a:srgbClr val="000000"/>
                </a:solidFill>
                <a:latin typeface="Bookman Old Style" pitchFamily="1" panose="02020603050405020304"/>
              </a:rPr>
              <a:t>9. Personal de Administración y Servicios </a:t>
            </a:r>
            <a:r>
              <a:rPr lang="es-ES" sz="1050" spc="0">
                <a:solidFill>
                  <a:srgbClr val="000000"/>
                </a:solidFill>
                <a:latin typeface="Arial" pitchFamily="2" panose="02020603050405020304"/>
              </a:rPr>
              <a:t>275 </a:t>
            </a:r>
          </a:p>
        </p:txBody>
      </p:sp>
      <p:sp>
        <p:nvSpPr>
          <p:cNvPr id="3" name=""/>
          <p:cNvSpPr/>
          <p:nvPr>
            <p:ph type="body" idx="10"/>
          </p:nvPr>
        </p:nvSpPr>
        <p:spPr>
          <a:xfrm>
            <a:off x="980440" y="681990"/>
            <a:ext cx="5640705" cy="384810"/>
          </a:xfrm>
          <a:prstGeom prst="rect">
            <a:avLst/>
          </a:prstGeom>
          <a:noFill/>
          <a:ln w="0" cmpd="sng">
            <a:noFill/>
            <a:prstDash val="solid"/>
          </a:ln>
        </p:spPr>
        <p:txBody>
          <a:bodyPr vert="horz" lIns="0" tIns="225425" rIns="0" bIns="0" anchor="t"/>
          <a:lstStyle/>
          <a:p>
            <a:pPr marL="0" marR="0" indent="0" algn="ctr">
              <a:lnSpc>
                <a:spcPts val="1200"/>
              </a:lnSpc>
              <a:spcAft>
                <a:spcPts val="0"/>
              </a:spcAft>
            </a:pPr>
            <a:r>
              <a:rPr lang="es-ES" sz="1100" spc="-20">
                <a:solidFill>
                  <a:srgbClr val="000000"/>
                </a:solidFill>
                <a:latin typeface="Bookman Old Style" pitchFamily="1" panose="02020603050405020304"/>
              </a:rPr>
              <a:t>PERSONAL DE ADMINISTRACI ON Y SERVICIOS (1968 2018 </a:t>
            </a:r>
          </a:p>
        </p:txBody>
      </p:sp>
      <p:graphicFrame>
        <p:nvGraphicFramePr>
          <p:cNvPr id="5" name=""/>
          <p:cNvGraphicFramePr>
            <a:graphicFrameLocks noGrp="1"/>
          </p:cNvGraphicFramePr>
          <p:nvPr/>
        </p:nvGraphicFramePr>
        <p:xfrm>
          <a:off x="1664335" y="1066800"/>
          <a:ext cx="5640705" cy="8664575"/>
        </p:xfrm>
        <a:graphic>
          <a:graphicData uri="http://schemas.openxmlformats.org/drawingml/2006/table">
            <a:tbl>
              <a:tblGrid>
                <a:gridCol w="2990215"/>
                <a:gridCol w="621665"/>
                <a:gridCol w="655320"/>
              </a:tblGrid>
              <a:tr h="106680">
                <a:tc>
                  <a:txBody>
                    <a:bodyPr vert="horz" anchor="t"/>
                    <a:lstStyle/>
                    <a:p>
                      <a:pPr marL="112395" marR="0" indent="0" algn="l">
                        <a:lnSpc>
                          <a:spcPts val="700"/>
                        </a:lnSpc>
                        <a:spcBef>
                          <a:spcPts val="0"/>
                        </a:spcBef>
                        <a:spcAft>
                          <a:spcPts val="10"/>
                        </a:spcAft>
                      </a:pPr>
                      <a:r>
                        <a:rPr lang="es-ES" sz="650" spc="0">
                          <a:solidFill>
                            <a:srgbClr val="000000"/>
                          </a:solidFill>
                          <a:latin typeface="Garamond" pitchFamily="1" panose="02020603050405020304"/>
                        </a:rPr>
                        <a:t>NOMBRE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10"/>
                        </a:spcAft>
                      </a:pPr>
                      <a:r>
                        <a:rPr lang="es-ES" sz="650" spc="0">
                          <a:solidFill>
                            <a:srgbClr val="000000"/>
                          </a:solidFill>
                          <a:latin typeface="Garamond" pitchFamily="1" panose="02020603050405020304"/>
                        </a:rPr>
                        <a:t>INICIO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10"/>
                        </a:spcAft>
                      </a:pPr>
                      <a:r>
                        <a:rPr lang="es-ES" sz="650" spc="0">
                          <a:solidFill>
                            <a:srgbClr val="000000"/>
                          </a:solidFill>
                          <a:latin typeface="Garamond" pitchFamily="1" panose="02020603050405020304"/>
                        </a:rPr>
                        <a:t>FIN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GARCI´A SANZ, MARI´A PEN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AHORA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GÓMEZ ANTONIO, BEATRIZ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5"/>
                        </a:spcAft>
                      </a:pPr>
                      <a:r>
                        <a:rPr lang="es-ES" sz="650" spc="0">
                          <a:solidFill>
                            <a:srgbClr val="000000"/>
                          </a:solidFill>
                          <a:latin typeface="Garamond" pitchFamily="1" panose="02020603050405020304"/>
                        </a:rPr>
                        <a:t>LÓPEZ BOSQUE, MARI´A JESÚS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MARTI´N GONZÁLEZ,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MORATA CARIN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ENA, MARTA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PALOMINO SUERO, MARI´A ISABEL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RAFAEL MÉNDEZ, JUAN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SABAT´E VIZCARRA, MARI´A DE LES NEUS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SANTOS BLANCO, JOSÉPEDRO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GARCI´A RODRI´GUEZ, JUAN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5"/>
                        </a:spcAft>
                      </a:pPr>
                      <a:r>
                        <a:rPr lang="es-ES" sz="650" spc="0">
                          <a:solidFill>
                            <a:srgbClr val="000000"/>
                          </a:solidFill>
                          <a:latin typeface="Garamond" pitchFamily="1" panose="02020603050405020304"/>
                        </a:rPr>
                        <a:t>CONDE LUQUE, RAÚL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RIVERO MARABÉ, JOSÉJUAN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5"/>
                        </a:spcAft>
                      </a:pPr>
                      <a:r>
                        <a:rPr lang="es-ES" sz="650" spc="0">
                          <a:solidFill>
                            <a:srgbClr val="000000"/>
                          </a:solidFill>
                          <a:latin typeface="Garamond" pitchFamily="1" panose="02020603050405020304"/>
                        </a:rPr>
                        <a:t>GALÁN LÓPEZ, SILVIA BEATRIZ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FERMI´N QUESADA, FRANCISCO XAVIER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SÁNCHEZ MORUNO, CARLOS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MÉNDEZ IGLESIAS, FRANCISCO RICARDO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14/03/2001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30/10/2001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MAQUEDA GIL, MATILDE JESÚS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15/03/2001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MONTERO DE ESPINOSA DI´EZ DE TEJADA, RAMÓN CARLOS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PALACIOS MELCHOR, JAVIER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MALPICA ALMORIL, MARI´A INÉS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16/06/2001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ALEGRE CALDERA, SILVIA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20/06/2001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BAJÉSILVA, MARIA DO ROS ÁRIO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FERNÁNDEZ PIEDEHIERRO, MARI´A GEMMA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RIVAS TOLEDO, NICOLÁS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LÓPEZ NAVARRO, FEDERICO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30/04/2002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BUENO GIL, GLORIA FÁTIMA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28/02/2009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ANSELMO MARTI´NEZ, JOSÉENRIQUE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26/11/2001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GODOY RODRI´GUEZ,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31/03/2002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DELGADO IGLESIAS, DAVID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MONAGO CORCHADO, EVA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GÓMEZ PULIDO, PURIFICACIÓN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09/11/2008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DI´AZ LOZANO, SANDRA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APALATEGUI ISASA, OCTAVIO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GUILLÉN CARO, 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04/02/2002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GUTIÉRREZ FERNÁNDEZ, ANTONIO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18/02/2002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05/09/2002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HOLGUI´N ARÉVALO, MARI´A SALUD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15/03/2012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SANTOS MATO, MARI´A BELÉN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20/03/2002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13/06/2002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LOZANO LÓPEZ, ROBERTO CARLOS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ROLDÁN TORO, RAFAEL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MASA BLANCO, FRANCISCO JAVIER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CORTÉS BENI´TEZ, JOSÉMIGUEL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24/02/2004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ÁVALOS SCHLEGEL, JUAN DE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PALOMINO PALMA, LUISA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PÉREZ PEN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A, ELENA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SÁNCHEZ LAVADO,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GORDO VELARDE, MANUELA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24/09/2002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GONZÁLEZ GARCI´A, JOSÉANTONIO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07/10/2002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16/08/2006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MAYA SALGUERO, MARI´A CECILIA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01/11/2002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31/12/2002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VERROCCHIO ., PAOLO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01/11/2002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31/10/2003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SAMHAN ARIAS, ALEJANDRO KHALIL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18/11/2002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15/12/2014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MANGAS SANJUAN, FRANCISCA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07/01/2003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28/02/2014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RANGEL TARIFA, CARLOS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LÓPEZ MANJ ÓN, MARI´A REYES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27/02/2003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24/03/2003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GONZÁLEZ PULIDO, JESÚS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01/03/2003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PÉREZ RODRI´GUEZ, JUAN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01/04/2003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31/05/2005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HERNÁNDEZ RODRI´GUEZ, AMELIA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01/05/2003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30/06/2003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PÉREZ MORENO, JUAN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01/07/2003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31/10/2003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GALÁN MARRÓN, SONIA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15/07/2003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LERMA BUZO, MARI´A ENCARNACIÓN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VALOR SÁNCHEZ, MARI´A CARMEN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15/10/2003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19/12/2004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TORREJ </a:t>
                      </a:r>
                      <a:r>
                        <a:rPr lang="es-ES" sz="650" baseline="30000" spc="0">
                          <a:solidFill>
                            <a:srgbClr val="000000"/>
                          </a:solidFill>
                          <a:latin typeface="Bookman Old Style" pitchFamily="1" panose="02020603050405020304"/>
                        </a:rPr>
                        <a:t>ÓN</a:t>
                      </a:r>
                      <a:r>
                        <a:rPr lang="es-ES" sz="650" spc="0">
                          <a:solidFill>
                            <a:srgbClr val="000000"/>
                          </a:solidFill>
                          <a:latin typeface="Garamond" pitchFamily="1" panose="02020603050405020304"/>
                        </a:rPr>
                        <a:t> SANROM ÁN, JOSÉMARI´A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CILIBERTI ., STEFANO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NIETO PÉREZ, MARI´A GRACIA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MAJADO TORRE, MARI´A EUGENIA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GALERA CORTÉS, ELISA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29/02/2004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GARCI´A MANSO, ANTONIO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13/11/2006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MERINO RUBIO, ÁLVARO 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20/02/2004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23/07/2004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PÉREZ BLANCA, MIGUEL ÁNGEL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PÉREZ POUSO, BEATRIZ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10/03/2004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24/04/2004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GALÁN LÓPEZ, MÓNICA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15/11/2004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NAVARRO PUIG, CARLOS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MARTI´N VERTEDOR, ANA ISABEL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COLLADO FERNÁNDEZ, PEDRO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15/07/2004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10"/>
                        </a:spcAft>
                      </a:pPr>
                      <a:r>
                        <a:rPr lang="es-ES" sz="650" spc="0">
                          <a:solidFill>
                            <a:srgbClr val="000000"/>
                          </a:solidFill>
                          <a:latin typeface="Garamond" pitchFamily="1" panose="02020603050405020304"/>
                        </a:rPr>
                        <a:t>HERNÁNDEZ MARTI´NEZ, MARI´A JOSÉ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26/07/2004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28/01/2005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RODRI´GUEZ PRADO, LEONOR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09/08/2004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30/09/2009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LÓPEZ BAN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AS, RAQUEL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5"/>
                        </a:spcAft>
                      </a:pPr>
                      <a:r>
                        <a:rPr lang="es-ES" sz="650" spc="0">
                          <a:solidFill>
                            <a:srgbClr val="000000"/>
                          </a:solidFill>
                          <a:latin typeface="Garamond" pitchFamily="1" panose="02020603050405020304"/>
                        </a:rPr>
                        <a:t>FERNÁNDEZ RODRI´GUEZ, JUANA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08/09/2004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07/11/2004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GUERRA MUN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OZ, ARCADIO 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PEDRERO MARI´N, ROSARIO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MARTI´NEZ ÁLVAREZ, MARIANA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MATAMOROS GAN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ÁN, JOSÉANTONIO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MATEOS GONZÁLEZ, FERNANDO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SARRIONANDIA EGUIDAZU, FERNANDO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22/02/2006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GÓMEZ FERNÁNDEZ, CAROLINA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28/02/2010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MÉNDEZ CANTERO, ANA ISABEL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NÚN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EZ ROMERO, MARI´A JOSEFA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04/07/2005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31/03/2006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CONEJO MÁRQUEZ, LUISA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07/07/2005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MAIORANO ., ANDREA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01/09/2005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31/08/2006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PÉREZ ROSA, ESTHER MARI´A SOLEDAD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79375" indent="0" algn="r">
                        <a:lnSpc>
                          <a:spcPts val="1000"/>
                        </a:lnSpc>
                        <a:spcBef>
                          <a:spcPts val="0"/>
                        </a:spcBef>
                        <a:spcAft>
                          <a:spcPts val="0"/>
                        </a:spcAft>
                      </a:pPr>
                      <a:r>
                        <a:rPr lang="es-ES" sz="1100" i="1" spc="0">
                          <a:solidFill>
                            <a:srgbClr val="000000"/>
                          </a:solidFill>
                          <a:latin typeface="Bookman Old Style"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980440" y="9731375"/>
            <a:ext cx="5640705" cy="225425"/>
          </a:xfrm>
          <a:prstGeom prst="rect">
            <a:avLst/>
          </a:prstGeom>
          <a:noFill/>
          <a:ln w="0" cmpd="sng">
            <a:noFill/>
            <a:prstDash val="solid"/>
          </a:ln>
        </p:spPr>
        <p:txBody>
          <a:bodyPr vert="horz" lIns="0" tIns="57785" rIns="0" bIns="0" anchor="t"/>
          <a:lstStyle/>
          <a:p>
            <a:pPr marL="0" marR="6858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3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11"/>
          <a:stretch>
            <a:fillRect/>
          </a:stretch>
        </p:blipFill>
        <p:spPr>
          <a:xfrm>
            <a:off x="1097280" y="908050"/>
            <a:ext cx="4675505" cy="6614160"/>
          </a:xfrm>
          <a:prstGeom prst="rect">
            <a:avLst/>
          </a:prstGeom>
        </p:spPr>
      </p:pic>
      <p:sp>
        <p:nvSpPr>
          <p:cNvPr id="2" name=""/>
          <p:cNvSpPr/>
          <p:nvPr>
            <p:ph type="body" idx="10"/>
          </p:nvPr>
        </p:nvSpPr>
        <p:spPr>
          <a:xfrm>
            <a:off x="1054735" y="495300"/>
            <a:ext cx="5486400" cy="183515"/>
          </a:xfrm>
          <a:prstGeom prst="rect">
            <a:avLst/>
          </a:prstGeom>
          <a:noFill/>
          <a:ln w="0" cmpd="sng">
            <a:noFill/>
            <a:prstDash val="solid"/>
          </a:ln>
        </p:spPr>
        <p:txBody>
          <a:bodyPr vert="horz" lIns="0" tIns="0" rIns="0" bIns="0" anchor="t"/>
          <a:lstStyle/>
          <a:p>
            <a:pPr marL="0" marR="0" indent="0" algn="l">
              <a:lnSpc>
                <a:spcPts val="1300"/>
              </a:lnSpc>
              <a:spcAft>
                <a:spcPts val="110"/>
              </a:spcAft>
            </a:pPr>
            <a:r>
              <a:rPr lang="es-ES" sz="1100" spc="0">
                <a:solidFill>
                  <a:srgbClr val="000000"/>
                </a:solidFill>
                <a:latin typeface="Arial" pitchFamily="2" panose="02020603050405020304"/>
              </a:rPr>
              <a:t>6 </a:t>
            </a:r>
          </a:p>
        </p:txBody>
      </p:sp>
      <p:sp>
        <p:nvSpPr>
          <p:cNvPr id="5" name=""/>
          <p:cNvSpPr/>
          <p:nvPr>
            <p:ph type="body" idx="10"/>
          </p:nvPr>
        </p:nvSpPr>
        <p:spPr>
          <a:xfrm>
            <a:off x="1054735" y="7663180"/>
            <a:ext cx="5486400" cy="2068195"/>
          </a:xfrm>
          <a:prstGeom prst="rect">
            <a:avLst/>
          </a:prstGeom>
          <a:noFill/>
          <a:ln w="0" cmpd="sng">
            <a:noFill/>
            <a:prstDash val="solid"/>
          </a:ln>
        </p:spPr>
        <p:txBody>
          <a:bodyPr vert="horz" lIns="0" tIns="635" rIns="0" bIns="0" anchor="t"/>
          <a:lstStyle/>
          <a:p>
            <a:pPr marL="0" marR="0" indent="0" algn="ctr">
              <a:lnSpc>
                <a:spcPts val="1200"/>
              </a:lnSpc>
              <a:spcAft>
                <a:spcPts val="15070"/>
              </a:spcAft>
            </a:pPr>
            <a:r>
              <a:rPr lang="es-ES" sz="950" spc="-40">
                <a:solidFill>
                  <a:srgbClr val="000000"/>
                </a:solidFill>
                <a:latin typeface="Verdana" pitchFamily="2" panose="02020603050405020304"/>
              </a:rPr>
              <a:t>Creación de la Sección de Químicas. </a:t>
            </a:r>
          </a:p>
        </p:txBody>
      </p:sp>
      <p:sp>
        <p:nvSpPr>
          <p:cNvPr id="6" name=""/>
          <p:cNvSpPr/>
          <p:nvPr>
            <p:ph type="body" idx="10"/>
          </p:nvPr>
        </p:nvSpPr>
        <p:spPr>
          <a:xfrm>
            <a:off x="1054735" y="9731375"/>
            <a:ext cx="5486400" cy="250825"/>
          </a:xfrm>
          <a:prstGeom prst="rect">
            <a:avLst/>
          </a:prstGeom>
          <a:noFill/>
          <a:ln w="0" cmpd="sng">
            <a:noFill/>
            <a:prstDash val="solid"/>
          </a:ln>
        </p:spPr>
        <p:txBody>
          <a:bodyPr vert="horz" lIns="0" tIns="51435" rIns="0" bIns="0" anchor="t"/>
          <a:lstStyle/>
          <a:p>
            <a:pPr marL="0" marR="0" indent="0" algn="l">
              <a:lnSpc>
                <a:spcPts val="1500"/>
              </a:lnSpc>
              <a:spcAft>
                <a:spcPts val="0"/>
              </a:spcAft>
            </a:pPr>
            <a:r>
              <a:rPr lang="es-ES" sz="1350" spc="-180">
                <a:solidFill>
                  <a:srgbClr val="000000"/>
                </a:solidFill>
                <a:latin typeface="Courier New" pitchFamily="0" panose="02020603050405020304"/>
              </a:rPr>
              <a:t>50 Aniversario 1968–2019 </a:t>
            </a:r>
          </a:p>
        </p:txBody>
      </p:sp>
      <p:cxnSp>
        <p:nvCxnSpPr>
          <p:cNvPr id="7" name=""/>
          <p:cNvCxnSpPr/>
          <p:nvPr/>
        </p:nvCxnSpPr>
        <p:spPr>
          <a:xfrm>
            <a:off x="1097280" y="682625"/>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0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7790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10"/>
              </a:spcAft>
            </a:pPr>
            <a:r>
              <a:rPr lang="es-ES" sz="1100" spc="110">
                <a:solidFill>
                  <a:srgbClr val="000000"/>
                </a:solidFill>
                <a:latin typeface="Arial" pitchFamily="2" panose="02020603050405020304"/>
              </a:rPr>
              <a:t>276 </a:t>
            </a:r>
          </a:p>
        </p:txBody>
      </p:sp>
      <p:sp>
        <p:nvSpPr>
          <p:cNvPr id="3" name=""/>
          <p:cNvSpPr/>
          <p:nvPr>
            <p:ph type="body" idx="10"/>
          </p:nvPr>
        </p:nvSpPr>
        <p:spPr>
          <a:xfrm>
            <a:off x="977900" y="681990"/>
            <a:ext cx="5640705" cy="384810"/>
          </a:xfrm>
          <a:prstGeom prst="rect">
            <a:avLst/>
          </a:prstGeom>
          <a:noFill/>
          <a:ln w="0" cmpd="sng">
            <a:noFill/>
            <a:prstDash val="solid"/>
          </a:ln>
        </p:spPr>
        <p:txBody>
          <a:bodyPr vert="horz" lIns="0" tIns="220345" rIns="0" bIns="0" anchor="t"/>
          <a:lstStyle/>
          <a:p>
            <a:pPr marL="0" marR="0" indent="0" algn="ctr">
              <a:lnSpc>
                <a:spcPts val="1200"/>
              </a:lnSpc>
              <a:spcAft>
                <a:spcPts val="0"/>
              </a:spcAft>
            </a:pPr>
            <a:r>
              <a:rPr lang="es-ES" sz="1150" spc="20">
                <a:solidFill>
                  <a:srgbClr val="000000"/>
                </a:solidFill>
                <a:latin typeface="Garamond" pitchFamily="1" panose="02020603050405020304"/>
              </a:rPr>
              <a:t>PERSONAL DE ADMINISTRACI ON Y SERVICIOS (1968 2018 </a:t>
            </a:r>
          </a:p>
        </p:txBody>
      </p:sp>
      <p:graphicFrame>
        <p:nvGraphicFramePr>
          <p:cNvPr id="5" name=""/>
          <p:cNvGraphicFramePr>
            <a:graphicFrameLocks noGrp="1"/>
          </p:cNvGraphicFramePr>
          <p:nvPr/>
        </p:nvGraphicFramePr>
        <p:xfrm>
          <a:off x="1664335" y="1066800"/>
          <a:ext cx="5640705" cy="8664575"/>
        </p:xfrm>
        <a:graphic>
          <a:graphicData uri="http://schemas.openxmlformats.org/drawingml/2006/table">
            <a:tbl>
              <a:tblGrid>
                <a:gridCol w="2233930"/>
                <a:gridCol w="756285"/>
                <a:gridCol w="621665"/>
                <a:gridCol w="655320"/>
              </a:tblGrid>
              <a:tr h="106680">
                <a:tc>
                  <a:txBody>
                    <a:bodyPr vert="horz" anchor="t"/>
                    <a:lstStyle/>
                    <a:p>
                      <a:pPr marL="112395" marR="0" indent="0" algn="l">
                        <a:lnSpc>
                          <a:spcPts val="700"/>
                        </a:lnSpc>
                        <a:spcBef>
                          <a:spcPts val="0"/>
                        </a:spcBef>
                        <a:spcAft>
                          <a:spcPts val="10"/>
                        </a:spcAft>
                      </a:pPr>
                      <a:r>
                        <a:rPr lang="es-ES" sz="650" spc="0">
                          <a:solidFill>
                            <a:srgbClr val="000000"/>
                          </a:solidFill>
                          <a:latin typeface="Garamond" pitchFamily="1" panose="02020603050405020304"/>
                        </a:rPr>
                        <a:t>NOMBRE </a:t>
                      </a:r>
                    </a:p>
                  </a:txBody>
                  <a:tcPr anchor="ctr" marL="0" marR="0" marT="0" marB="0">
                    <a:lnL w="8890" cmpd="sng">
                      <a:solidFill>
                        <a:srgbClr val="000000"/>
                      </a:solidFill>
                      <a:prstDash val="solid"/>
                    </a:lnL>
                    <a:lnR w="0" cmpd="sng">
                      <a:no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10"/>
                        </a:spcAft>
                      </a:pPr>
                      <a:r>
                        <a:rPr lang="es-ES" sz="650" spc="0">
                          <a:solidFill>
                            <a:srgbClr val="000000"/>
                          </a:solidFill>
                          <a:latin typeface="Garamond" pitchFamily="1" panose="02020603050405020304"/>
                        </a:rPr>
                        <a:t>INICIO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10"/>
                        </a:spcAft>
                      </a:pPr>
                      <a:r>
                        <a:rPr lang="es-ES" sz="650" spc="0">
                          <a:solidFill>
                            <a:srgbClr val="000000"/>
                          </a:solidFill>
                          <a:latin typeface="Garamond" pitchFamily="1" panose="02020603050405020304"/>
                        </a:rPr>
                        <a:t>FIN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MARTI´N VEGAS, PATRICIA TERESA </a:t>
                      </a:r>
                    </a:p>
                  </a:txBody>
                  <a:tcPr anchor="ctr" marL="0" marR="0" marT="0" marB="0">
                    <a:lnL w="8890" cmpd="sng">
                      <a:solidFill>
                        <a:srgbClr val="000000"/>
                      </a:solid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01/02/2006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22/12/2007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MIGUEL LASOBRAS, EVA MARI´A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15/12/2014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GARROTE DUARTE, FLORENCIO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17/04/2016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ROMERO CONTRERAS, JOSE´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GUILLÉN GONZÁLEZ, YAIZA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RIVERA DIOS, DOMINGO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14/02/2008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SANTIAGO QUESADA, FRANCISCO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15/11/2015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UCEDA TOLOSA, ÓSCAR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SEGADOR VEGAS, COSME PEDRO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16/06/2006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NAVARRO PÉREZ, MARI´A LUISA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15/07/2016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MARTI´NEZ MANDLY, CLEMENTE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17/07/2006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RELINQUE ROM ÁN, CARMEN GLORIA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17/01/2019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MIRANDA GONZÁLEZ, MARI´A ISABEL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13/09/2006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15/03/2010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LOZANO CANDELA, MARI´A MERCEDES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13/09/2006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CAÑETE DI´AZ, JULIA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5"/>
                        </a:spcAft>
                      </a:pPr>
                      <a:r>
                        <a:rPr lang="es-ES" sz="650" spc="0">
                          <a:solidFill>
                            <a:srgbClr val="000000"/>
                          </a:solidFill>
                          <a:latin typeface="Garamond" pitchFamily="1" panose="02020603050405020304"/>
                        </a:rPr>
                        <a:t>GIMÉNEZ GONZÁLEZ, ROSARIO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5"/>
                        </a:spcAft>
                      </a:pPr>
                      <a:r>
                        <a:rPr lang="es-ES" sz="650" spc="0">
                          <a:solidFill>
                            <a:srgbClr val="000000"/>
                          </a:solidFill>
                          <a:latin typeface="Garamond" pitchFamily="1" panose="02020603050405020304"/>
                        </a:rPr>
                        <a:t>ROHRMANN ., RENE´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GARCI´A DEL RIO, PABLO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GONZÁLEZ IGLESIAS, MARI´A JOSE´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08/11/2006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MUÑOZ RODRI´GUEZ, FELICIDAD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28/02/2007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ZAFRA GONZÁLEZ, JAVIER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VALARES MASA, CRISTINA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JIMÉNEZ LÓPEZ, MERCEDES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B´ELMEZ MACI´AS, JOSÉMANUEL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PACHA OLIVENZA, MIGUEL ANGEL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REBOLLO GUERRA, ESMERALDA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CABRERA GÓMEZ, DÁMASO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CEREZO GUISADO, MARI´A ISABEL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05/02/2007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23/09/2014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GUILLÉN BUESO, ROSA MARIA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FERNÁNDEZ ALONSO, JOSÉFERNANDO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01/03/2007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ROLO ADRIÁN, VICENTE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01/03/2007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31/03/2008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GARCI´A CABEZAS, MARI´A JOSE´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01/03/2007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31/03/2009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HURTADO DE LLERA, ANA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01/04/2007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30/11/2007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PÉREZ MARCO, ÁLVARO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01/04/2007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30/06/2008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ZARALLO GALLARDO, JAVIER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01/04/2007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30/06/2008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LOBO PASCUA, JACOBO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01/05/2007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04/09/2007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MONTANO CLEMENTE, ROBERTO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01/05/2007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07/09/2007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BORRERO ZAHIÑO, ANTONIO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03/05/2007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LORENZO GRANADO, MARI´A GLORIA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05/05/2007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28/11/2009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SÁNCHEZ MATEOS, SOLEDAD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GORDILLO ORREGO, JUDIT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ARROYO MONTESDEOCA, MARI´A JOSE´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13/04/2008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SOLI´S HIGES, MARTA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07/05/2008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MENDOZA CUENDA, MARI´A MERCEDES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11/07/2017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5"/>
                        </a:spcAft>
                      </a:pPr>
                      <a:r>
                        <a:rPr lang="es-ES" sz="650" spc="0">
                          <a:solidFill>
                            <a:srgbClr val="000000"/>
                          </a:solidFill>
                          <a:latin typeface="Garamond" pitchFamily="1" panose="02020603050405020304"/>
                        </a:rPr>
                        <a:t>RICO RODRI´GUEZ, MARI´A JOSE´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03/07/2007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GARCI´A GALLEGO, ÁNGELA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01/08/2007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30/11/2007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LÓPEZ PAJARES, LAURA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26/04/2018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FLORES FORERO, SERGIO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20/09/2007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VÁZQUEZ CONEJERO, ROSARIO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GARCI´A D ÓPIDO, INMACULADA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15/09/2009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NARANJO CINTERO, VICENTE JESÚS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ROMERO CASTAÑO, ANTONIO JOSE´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11/05/2011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PÉREZ SAGASTI, JUAN JOSE´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04/07/2016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RODRIGUES DA COSTA, DORA MARIA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15/10/2007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14/10/2008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PALACINO SUÁREZ, MARIA ÁNGELES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29/02/2008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LÓPEZ PIÑERO, FRANCISCO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31/08/2009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LÓPEZ RODRI´GUEZ, IVÁN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BOTE SERRANO, MARI´A ELENA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31/10/2012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PERIANES CARRASCO, MARIO JAVIER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31/03/2014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PIEDAD RIVERA, ISABEL MARI´A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LARA VEGA, ANTONIO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FERNÁNDEZ LEÓN, ANA MARI´A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GRANADO RICO, MARI´A ÁNGELES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01/10/2009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TEVA GARCI´A, FERNANDO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15/05/2011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ZAMBRANO DOMI´NGUEZ, MARI´A VICTORIA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MARI´N RUI´Z, MARI´A ISABEL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RUBIALES BRAVO, FERNANDO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VAGACE RANGEL, RAMÓN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01/04/2008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GARCI´A BARRAGÁN, ANTONIA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08/05/2008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MARTI´N-PÉREZ GARRIDO, ANA ISABEL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20/05/2008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13/01/2010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SÁNCHEZ MENDOZA, ROSA MARI´A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12/06/2008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08/10/2017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GAÑÁN PARRA, MIGUEL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ZARA FERNÁNDEZ, JOSÉANTONIO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12/05/2009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SAN VICENTE MEDINA, EDURNE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01/09/2008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30/04/2010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RUANO SÁNCHEZ, ANA BELÉN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01/10/2008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30/07/2015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GUTIÉRREZ GARCI´A, LORENA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16/10/2008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15/10/2009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LOZANO ONCINS, JULIO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20/10/2008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FERNÁNDEZ RODRI´GUEZ, SANTIAGO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SÁNCHEZ LÓPEZ, CRISTINA LUCIA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16/11/2008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30/09/2009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MÁRQUEZ MATAMOROS, GRACIA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17/11/2008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ABAD JARILLO, ENRIQUE ALFONSO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19/11/2008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15/12/2010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HERNÁNDEZ HERRERO, RICARDO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31/05/2009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FERNÁNDEZ HIERRO, ANA ISABEL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01/12/2008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31/07/2010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MARTI´N GONZÁLEZ, JUAN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17/12/2008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01/08/2016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FERNÁNDEZ MATEO, ANDREA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30/06/2009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Garamond" pitchFamily="1" panose="02020603050405020304"/>
                        </a:rPr>
                        <a:t>MOSTAZO CARO, MAGDALENA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01/01/2009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30/06/2009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LÓPEZ ACEDO, MARI´A ELENA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01/01/2009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29/04/2015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MAYO MERINO, CARLOS </a:t>
                      </a:r>
                    </a:p>
                  </a:txBody>
                  <a:tcPr anchor="ctr" marL="0" marR="0" marT="0" marB="0">
                    <a:lnL w="889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09/05/2015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00965">
                <a:tc>
                  <a:txBody>
                    <a:bodyPr vert="horz" anchor="t"/>
                    <a:lstStyle/>
                    <a:p>
                      <a:pPr marL="112395" marR="0" indent="0" algn="l">
                        <a:lnSpc>
                          <a:spcPts val="700"/>
                        </a:lnSpc>
                        <a:spcBef>
                          <a:spcPts val="0"/>
                        </a:spcBef>
                        <a:spcAft>
                          <a:spcPts val="0"/>
                        </a:spcAft>
                      </a:pPr>
                      <a:r>
                        <a:rPr lang="es-ES" sz="650" spc="0">
                          <a:solidFill>
                            <a:srgbClr val="000000"/>
                          </a:solidFill>
                          <a:latin typeface="Garamond" pitchFamily="1" panose="02020603050405020304"/>
                        </a:rPr>
                        <a:t>MASEGOSA DURÁN, ROSA </a:t>
                      </a:r>
                    </a:p>
                  </a:txBody>
                  <a:tcPr anchor="ctr" marL="0" marR="0" marT="0" marB="0">
                    <a:lnL w="8890" cmpd="sng">
                      <a:solidFill>
                        <a:srgbClr val="000000"/>
                      </a:solid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01/05/2009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3716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0" cmpd="sng">
                      <a:noFill/>
                      <a:prstDash val="solid"/>
                    </a:lnR>
                    <a:lnT w="8890" cmpd="sng">
                      <a:solidFill>
                        <a:srgbClr val="000000"/>
                      </a:solidFill>
                      <a:prstDash val="solid"/>
                    </a:lnT>
                    <a:lnB w="8890" cmpd="sng">
                      <a:solidFill>
                        <a:srgbClr val="000000"/>
                      </a:solidFill>
                      <a:prstDash val="solid"/>
                    </a:lnB>
                  </a:tcPr>
                </a:tc>
                <a:tc gridSpan="3">
                  <a:txBody>
                    <a:bodyPr vert="horz" anchor="t"/>
                    <a:lstStyle/>
                    <a:p>
                      <a:pPr marL="0" marR="0" indent="0" algn="ctr">
                        <a:lnSpc>
                          <a:spcPts val="1000"/>
                        </a:lnSpc>
                        <a:spcBef>
                          <a:spcPts val="0"/>
                        </a:spcBef>
                        <a:spcAft>
                          <a:spcPts val="0"/>
                        </a:spcAft>
                      </a:pPr>
                      <a:r>
                        <a:rPr lang="es-ES" sz="1150" i="1" spc="0">
                          <a:solidFill>
                            <a:srgbClr val="000000"/>
                          </a:solidFill>
                          <a:latin typeface="Garamond" pitchFamily="1" panose="02020603050405020304"/>
                        </a:rPr>
                        <a:t>continúa en la página siguiente </a:t>
                      </a:r>
                    </a:p>
                  </a:txBody>
                  <a:tcPr anchor="ctr" marL="0" marR="0" marT="0" marB="0">
                    <a:lnL w="0" cmpd="sng">
                      <a:no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977900" y="9731375"/>
            <a:ext cx="5640705" cy="238125"/>
          </a:xfrm>
          <a:prstGeom prst="rect">
            <a:avLst/>
          </a:prstGeom>
          <a:noFill/>
          <a:ln w="0" cmpd="sng">
            <a:noFill/>
            <a:prstDash val="solid"/>
          </a:ln>
        </p:spPr>
        <p:txBody>
          <a:bodyPr vert="horz" lIns="0" tIns="50800" rIns="0" bIns="0" anchor="t"/>
          <a:lstStyle/>
          <a:p>
            <a:pPr marL="13716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0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95300"/>
            <a:ext cx="5640705" cy="186690"/>
          </a:xfrm>
          <a:prstGeom prst="rect">
            <a:avLst/>
          </a:prstGeom>
          <a:noFill/>
          <a:ln w="0" cmpd="sng">
            <a:noFill/>
            <a:prstDash val="solid"/>
          </a:ln>
        </p:spPr>
        <p:txBody>
          <a:bodyPr vert="horz" lIns="0" tIns="0" rIns="0" bIns="0" anchor="t"/>
          <a:lstStyle/>
          <a:p>
            <a:pPr marL="91440" marR="0" indent="0" algn="l">
              <a:lnSpc>
                <a:spcPts val="1300"/>
              </a:lnSpc>
              <a:spcAft>
                <a:spcPts val="105"/>
              </a:spcAft>
              <a:tabLst>
                <a:tab algn="r" pos="5577840"/>
              </a:tabLst>
            </a:pPr>
            <a:r>
              <a:rPr lang="es-ES" sz="1100" b="1" spc="0">
                <a:solidFill>
                  <a:srgbClr val="000000"/>
                </a:solidFill>
                <a:latin typeface="Bookman Old Style" pitchFamily="1" panose="02020603050405020304"/>
              </a:rPr>
              <a:t>9. Personal de Administración y Servicios </a:t>
            </a:r>
            <a:r>
              <a:rPr lang="es-ES" sz="1100" spc="0">
                <a:solidFill>
                  <a:srgbClr val="000000"/>
                </a:solidFill>
                <a:latin typeface="Arial" pitchFamily="2" panose="02020603050405020304"/>
              </a:rPr>
              <a:t>277 </a:t>
            </a:r>
          </a:p>
        </p:txBody>
      </p:sp>
      <p:sp>
        <p:nvSpPr>
          <p:cNvPr id="3" name=""/>
          <p:cNvSpPr/>
          <p:nvPr>
            <p:ph type="body" idx="10"/>
          </p:nvPr>
        </p:nvSpPr>
        <p:spPr>
          <a:xfrm>
            <a:off x="980440" y="681990"/>
            <a:ext cx="5640705" cy="384810"/>
          </a:xfrm>
          <a:prstGeom prst="rect">
            <a:avLst/>
          </a:prstGeom>
          <a:noFill/>
          <a:ln w="0" cmpd="sng">
            <a:noFill/>
            <a:prstDash val="solid"/>
          </a:ln>
        </p:spPr>
        <p:txBody>
          <a:bodyPr vert="horz" lIns="0" tIns="225425" rIns="0" bIns="0" anchor="t"/>
          <a:lstStyle/>
          <a:p>
            <a:pPr marL="0" marR="0" indent="0" algn="ctr">
              <a:lnSpc>
                <a:spcPts val="1200"/>
              </a:lnSpc>
              <a:spcAft>
                <a:spcPts val="0"/>
              </a:spcAft>
            </a:pPr>
            <a:r>
              <a:rPr lang="es-ES" sz="1100" spc="-20">
                <a:solidFill>
                  <a:srgbClr val="000000"/>
                </a:solidFill>
                <a:latin typeface="Bookman Old Style" pitchFamily="1" panose="02020603050405020304"/>
              </a:rPr>
              <a:t>PERSONAL DE ADMINISTRACI ON Y SERVICIOS (1968 2018 </a:t>
            </a:r>
          </a:p>
        </p:txBody>
      </p:sp>
      <p:graphicFrame>
        <p:nvGraphicFramePr>
          <p:cNvPr id="5" name=""/>
          <p:cNvGraphicFramePr>
            <a:graphicFrameLocks noGrp="1"/>
          </p:cNvGraphicFramePr>
          <p:nvPr/>
        </p:nvGraphicFramePr>
        <p:xfrm>
          <a:off x="1664335" y="1066800"/>
          <a:ext cx="5640705" cy="8664575"/>
        </p:xfrm>
        <a:graphic>
          <a:graphicData uri="http://schemas.openxmlformats.org/drawingml/2006/table">
            <a:tbl>
              <a:tblGrid>
                <a:gridCol w="2286000"/>
                <a:gridCol w="704215"/>
                <a:gridCol w="621665"/>
                <a:gridCol w="655320"/>
              </a:tblGrid>
              <a:tr h="10668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NOMBRE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INICIO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FIN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GONZÁLEZ FLORES, DAVID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16/06/2009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15/12/2010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MAESTRE GÓMEZ, EDUARDO JAVIER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29/12/2011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FERNÁNDEZ FERNÁNDEZ, MARI´A ISABEL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01/07/2009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21/05/2016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SIERRA FOLGADO, MARI´A JESÚS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06/07/2009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19/10/2009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JUZGADO CABANILLAS, PEDRO DAVID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16/07/2009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RI´OS ARANCIBIA, NATALIA ANDREA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30/11/2010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PIEDEHIERRO CORONADO, MARIA ISABEL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21/10/2012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VERA VERA, VI´CTOR JOSE´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15/06/2010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BRAVO CHIVO, LIDIA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31/08/2011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GALA MORALES, MARI´A DE LA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16/10/2009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26/07/2015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BEJARANO ORTEGA, RODRIGO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30/04/2010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RAMIREZ RUBIO, VICENTE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31/10/2010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TORRES GONZÁLEZ, DANIEL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30/04/2011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ESPEJO MORÁN, MARI´A AZAHARA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01/12/2009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28/02/2014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GARCI´A VAS, ALEJANDRO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30/06/2010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AMAYA TORRES, JAIME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TAPIA DELGADO, MIRIAM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VIZCAI´NO GALÁN, ANA 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FELIPE FLORES, JOSÉMARI´A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05/01/2010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27/02/2010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CABELLO CAJA, RAFAELA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21/01/2010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30/09/2012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PARIENTE CAÑAMERO, BEATRIZ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25/01/2010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01/06/2010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MONJO JIMÉNEZ, ALICIA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31/07/2010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NARANJO CARRASCO, BELÉN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30/11/2015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REFOYO RODRI´GUEZ, YOLANDA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MARI´N FARRONA, ANA 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01/03/2010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31/10/2010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DORREY TORRES, MIRIAM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31/08/2011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CARRASCO ROMERO, CRISTINA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01/08/2010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22/05/2016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RIVERA HERNÁNDEZ, MARI´A CARMEN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SÁENZ GARCI´A, GUADALUPE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15/12/2014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MORENO GARCI´A, MARI´A ISABEL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15/09/2010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24/01/2011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LÓPEZ MARTI´N, ANA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25/10/2010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14/02/2011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TROCA TORRADO, CESAR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28/10/2010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31/05/2014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PALO GIL, PATRICIA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03/11/2010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15/11/2013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DELGADO RASTROLLO, 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12/01/2011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OMENAT MORÁN, DELIA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15/07/2013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CALDERÓN DE PRADO, MARI´A PILAR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17/01/2011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25/01/2015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BOGEAT SÁNCHEZ-PIQUERAS, JOSE´ ANTONIO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15/09/2012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SÁNCHEZ LEÓN, ANA 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31/05/2014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BARRASA ARDILA, EVA 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14/02/2011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08/01/2015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VÁZQUEZ HERNÁNDEZ, 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01/03/2011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31/08/2012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JIMÉNEZ GALLEGO, OLGA 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01/04/2011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31/05/2012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JIMÉNEZ CRESPO, ALBERTO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01/07/2011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30/06/2012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MARTINS VILA-VI ÇOSA, CARLOS MAGNO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01/07/2011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30/06/2012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EXPÓSITO GRANADOS, MÓNICA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31/07/2012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ROMERO FERNÁNDEZ, MARI´A PILAR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16/10/2011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15/07/2012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SOSA GIL, CONCEPCIÓN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16/10/2011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15/07/2012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TERRONES GUERRERO, ISIDRO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CARAZO PÉREZ-REGADERA, PEDRO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30/04/2012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CARO MARROYO, BELEN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02/06/2013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CONTADOR TROCA, 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01/11/2011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04/05/2015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HERNÁNDEZ ROLL ÁN, NURIA 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30/09/2012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ÁLVAREZ NU´ÑEZ, JUAN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01/02/2012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31/07/2013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ÁLVAREZ GÓMEZ, FERNANDO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01/03/2012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BARRERO PRADO, MARI´A ISABEL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16/04/2012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31/03/2017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SALMANIGHABESHI ., SOROUSH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11/05/2012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HIERRO OLIVA, MARGARITA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01/06/2012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31/10/2016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JABOIS RAMI´REZ, ROCI´O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31/08/2013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SÁNCHEZ CARRASCO, VI´CTOR MANUEL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01/09/2012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03/12/2016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CESTERO CARRILLO, JUAN JOSE´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16/09/2012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15/12/2014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CABALLERO BERMEJO, MONTAÑA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01/12/2012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08/07/2016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CUADROS SALCEDO, FRANCISCO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31/03/2013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LUQUE AGUDO, VERÓNICA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16/09/2013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31/10/2017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ZAMORA RODRI´GUEZ, BEATRIZ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01/10/2013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03/04/2019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MORENO RABEL, MARI´A DOLORES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31/12/2013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GORDILLO NAVARRO, LUIS FRANCISCO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01/11/2013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30/11/2014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GONZÁLEZ LAVADO, ELOI´SA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16/11/2013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31/05/2015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GAÑÁN SERRANO, CARLOS MANUEL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15/01/2014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15/04/2014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CAÑADAS SÁNCHEZ, RUBÉN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26/03/2014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25/07/2014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BONITO NICOLÁS, JOSÉANTONIO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07/04/2014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30/11/2016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VALENCIA RUIZ, JULIANA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04/07/2014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03/08/2014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GARCI´A GUDIÑO, JAVIER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04/07/2014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15/12/2014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ANTÓN MÉNDEZ, YOLANDA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16/10/2014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14/09/2016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NEVADO TOCÓN, LUIS CARLOS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01/12/2014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15/12/2014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PIRIZ DELGADO, DANIEL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31/01/2017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FERNÁNDEZ RAMOS, MARTA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RODRI´GUEZ GÓMEZ, DANIEL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01/04/2015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20/04/2016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RAMOS CREGO, VICTORIANO MANUEL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14/05/2015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31/10/2015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600"/>
                        </a:lnSpc>
                        <a:spcBef>
                          <a:spcPts val="0"/>
                        </a:spcBef>
                        <a:spcAft>
                          <a:spcPts val="0"/>
                        </a:spcAft>
                      </a:pPr>
                      <a:r>
                        <a:rPr lang="es-ES" sz="650" spc="0">
                          <a:solidFill>
                            <a:srgbClr val="000000"/>
                          </a:solidFill>
                          <a:latin typeface="Bookman Old Style" pitchFamily="1" panose="02020603050405020304"/>
                        </a:rPr>
                        <a:t>SUÁREZ RAMI´REZ, MI´RIAM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16/06/2015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Bookman Old Style" pitchFamily="1" panose="02020603050405020304"/>
                        </a:rPr>
                        <a:t>15/06/2016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SÁ BRÁS ALVES MENDES, PAULA TATIANA DE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26/06/2015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31/10/2015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SIMANCAS SÁNCHEZ, ALFREDO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14/07/2015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15/09/2015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PÉREZ BARGUEÑO, ANDREA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28/02/2017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MARTI´N VALLE, MARI´A SEILA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01/10/2015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25/04/2017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GONZÁLEZ BL ÁZQUEZ, MANUEL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01/11/2015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31/10/2018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RODRI´GUEZ RUIZ, JUAN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17/11/2015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31/12/2017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RODRI´GUEZ RASERO, MARI´A CRISTINA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16/12/2015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14/04/2019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PANIAGUA QUIÑONES, BEROÉMARI´A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25/01/2016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10/03/2017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PARIENTE RODRI´GUEZ, ROBERTO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12/02/2016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11/08/2016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97790">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BOTET JIMÉNEZ, ALMUDENA BLANCA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02/03/2016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31/10/2017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00965">
                <a:tc>
                  <a:txBody>
                    <a:bodyPr vert="horz" anchor="t"/>
                    <a:lstStyle/>
                    <a:p>
                      <a:pPr marL="112395" marR="0" indent="0" algn="l">
                        <a:lnSpc>
                          <a:spcPts val="700"/>
                        </a:lnSpc>
                        <a:spcBef>
                          <a:spcPts val="0"/>
                        </a:spcBef>
                        <a:spcAft>
                          <a:spcPts val="0"/>
                        </a:spcAft>
                      </a:pPr>
                      <a:r>
                        <a:rPr lang="es-ES" sz="650" spc="0">
                          <a:solidFill>
                            <a:srgbClr val="000000"/>
                          </a:solidFill>
                          <a:latin typeface="Bookman Old Style" pitchFamily="1" panose="02020603050405020304"/>
                        </a:rPr>
                        <a:t>TENA VILLARES, MIRIAM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07/03/2016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Bookman Old Style" pitchFamily="1" panose="02020603050405020304"/>
                        </a:rPr>
                        <a:t>20/07/2017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081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6350" cmpd="sng">
                      <a:solidFill>
                        <a:srgbClr val="000000"/>
                      </a:solidFill>
                      <a:prstDash val="solid"/>
                    </a:lnL>
                    <a:lnR w="0" cmpd="sng">
                      <a:noFill/>
                      <a:prstDash val="solid"/>
                    </a:lnR>
                    <a:lnT w="6350" cmpd="sng">
                      <a:solidFill>
                        <a:srgbClr val="000000"/>
                      </a:solidFill>
                      <a:prstDash val="solid"/>
                    </a:lnT>
                    <a:lnB w="6350" cmpd="sng">
                      <a:solidFill>
                        <a:srgbClr val="000000"/>
                      </a:solidFill>
                      <a:prstDash val="solid"/>
                    </a:lnB>
                  </a:tcPr>
                </a:tc>
                <a:tc gridSpan="3">
                  <a:txBody>
                    <a:bodyPr vert="horz" anchor="t"/>
                    <a:lstStyle/>
                    <a:p>
                      <a:pPr marL="0" marR="0" indent="0" algn="ctr">
                        <a:lnSpc>
                          <a:spcPts val="1000"/>
                        </a:lnSpc>
                        <a:spcBef>
                          <a:spcPts val="0"/>
                        </a:spcBef>
                        <a:spcAft>
                          <a:spcPts val="0"/>
                        </a:spcAft>
                      </a:pPr>
                      <a:r>
                        <a:rPr lang="es-ES" sz="1100" i="1" spc="-45">
                          <a:solidFill>
                            <a:srgbClr val="000000"/>
                          </a:solidFill>
                          <a:latin typeface="Bookman Old Style" pitchFamily="1" panose="02020603050405020304"/>
                        </a:rPr>
                        <a:t>continúa en la página siguiente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980440" y="9731375"/>
            <a:ext cx="5640705" cy="225425"/>
          </a:xfrm>
          <a:prstGeom prst="rect">
            <a:avLst/>
          </a:prstGeom>
          <a:noFill/>
          <a:ln w="0" cmpd="sng">
            <a:noFill/>
            <a:prstDash val="solid"/>
          </a:ln>
        </p:spPr>
        <p:txBody>
          <a:bodyPr vert="horz" lIns="0" tIns="57785" rIns="0" bIns="0" anchor="t"/>
          <a:lstStyle/>
          <a:p>
            <a:pPr marL="0" marR="6858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0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82600"/>
            <a:ext cx="5640705" cy="199390"/>
          </a:xfrm>
          <a:prstGeom prst="rect">
            <a:avLst/>
          </a:prstGeom>
          <a:noFill/>
          <a:ln w="0" cmpd="sng">
            <a:noFill/>
            <a:prstDash val="solid"/>
          </a:ln>
        </p:spPr>
        <p:txBody>
          <a:bodyPr vert="horz" lIns="0" tIns="0" rIns="0" bIns="0" anchor="t"/>
          <a:lstStyle/>
          <a:p>
            <a:pPr marL="91440" marR="0" indent="0" algn="l">
              <a:lnSpc>
                <a:spcPts val="1400"/>
              </a:lnSpc>
              <a:spcAft>
                <a:spcPts val="140"/>
              </a:spcAft>
            </a:pPr>
            <a:r>
              <a:rPr lang="es-ES" sz="1300" spc="110">
                <a:solidFill>
                  <a:srgbClr val="000000"/>
                </a:solidFill>
                <a:latin typeface="Garamond" pitchFamily="1" panose="02020603050405020304"/>
              </a:rPr>
              <a:t>278 </a:t>
            </a:r>
          </a:p>
        </p:txBody>
      </p:sp>
      <p:sp>
        <p:nvSpPr>
          <p:cNvPr id="3" name=""/>
          <p:cNvSpPr/>
          <p:nvPr>
            <p:ph type="body" idx="10"/>
          </p:nvPr>
        </p:nvSpPr>
        <p:spPr>
          <a:xfrm>
            <a:off x="980440" y="681990"/>
            <a:ext cx="5640705" cy="384810"/>
          </a:xfrm>
          <a:prstGeom prst="rect">
            <a:avLst/>
          </a:prstGeom>
          <a:noFill/>
          <a:ln w="0" cmpd="sng">
            <a:noFill/>
            <a:prstDash val="solid"/>
          </a:ln>
        </p:spPr>
        <p:txBody>
          <a:bodyPr vert="horz" lIns="0" tIns="219075" rIns="0" bIns="0" anchor="t"/>
          <a:lstStyle/>
          <a:p>
            <a:pPr marL="0" marR="0" indent="0" algn="ctr">
              <a:lnSpc>
                <a:spcPts val="1300"/>
              </a:lnSpc>
              <a:spcAft>
                <a:spcPts val="0"/>
              </a:spcAft>
            </a:pPr>
            <a:r>
              <a:rPr lang="es-ES" sz="1150" spc="15">
                <a:solidFill>
                  <a:srgbClr val="000000"/>
                </a:solidFill>
                <a:latin typeface="Garamond" pitchFamily="1" panose="02020603050405020304"/>
              </a:rPr>
              <a:t>PERSONAL DE ADMINISTRACIÓN Y SERVICIOS (1968–2018 </a:t>
            </a:r>
          </a:p>
        </p:txBody>
      </p:sp>
      <p:graphicFrame>
        <p:nvGraphicFramePr>
          <p:cNvPr id="5" name=""/>
          <p:cNvGraphicFramePr>
            <a:graphicFrameLocks noGrp="1"/>
          </p:cNvGraphicFramePr>
          <p:nvPr/>
        </p:nvGraphicFramePr>
        <p:xfrm>
          <a:off x="1664335" y="1066800"/>
          <a:ext cx="5640705" cy="1380490"/>
        </p:xfrm>
        <a:graphic>
          <a:graphicData uri="http://schemas.openxmlformats.org/drawingml/2006/table">
            <a:tbl>
              <a:tblGrid>
                <a:gridCol w="2990215"/>
                <a:gridCol w="621665"/>
                <a:gridCol w="655320"/>
              </a:tblGrid>
              <a:tr h="106680">
                <a:tc>
                  <a:txBody>
                    <a:bodyPr vert="horz" anchor="t"/>
                    <a:lstStyle/>
                    <a:p>
                      <a:pPr marL="115570" marR="0" indent="0" algn="l">
                        <a:lnSpc>
                          <a:spcPts val="700"/>
                        </a:lnSpc>
                        <a:spcBef>
                          <a:spcPts val="0"/>
                        </a:spcBef>
                        <a:spcAft>
                          <a:spcPts val="30"/>
                        </a:spcAft>
                      </a:pPr>
                      <a:r>
                        <a:rPr lang="es-ES" sz="650" spc="0">
                          <a:solidFill>
                            <a:srgbClr val="000000"/>
                          </a:solidFill>
                          <a:latin typeface="Garamond" pitchFamily="1" panose="02020603050405020304"/>
                        </a:rPr>
                        <a:t>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30"/>
                        </a:spcAft>
                      </a:pPr>
                      <a:r>
                        <a:rPr lang="es-ES" sz="650" spc="0">
                          <a:solidFill>
                            <a:srgbClr val="000000"/>
                          </a:solidFill>
                          <a:latin typeface="Garamond" pitchFamily="1" panose="02020603050405020304"/>
                        </a:rPr>
                        <a:t>INICIO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30"/>
                        </a:spcAft>
                      </a:pPr>
                      <a:r>
                        <a:rPr lang="es-ES" sz="650" spc="0">
                          <a:solidFill>
                            <a:srgbClr val="000000"/>
                          </a:solidFill>
                          <a:latin typeface="Garamond" pitchFamily="1" panose="02020603050405020304"/>
                        </a:rPr>
                        <a:t>FIN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ALBARRÁN VELO, JESÚS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14/03/2016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29/04/2016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NÚN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EZ GONZÁLEZ,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18/03/2016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22/11/2016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5"/>
                        </a:spcAft>
                      </a:pPr>
                      <a:r>
                        <a:rPr lang="es-ES" sz="650" spc="0">
                          <a:solidFill>
                            <a:srgbClr val="000000"/>
                          </a:solidFill>
                          <a:latin typeface="Garamond" pitchFamily="1" panose="02020603050405020304"/>
                        </a:rPr>
                        <a:t>GODOY ROMERO, CAROLINA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04/04/2016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19/02/2017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5"/>
                        </a:spcAft>
                      </a:pPr>
                      <a:r>
                        <a:rPr lang="es-ES" sz="650" spc="0">
                          <a:solidFill>
                            <a:srgbClr val="000000"/>
                          </a:solidFill>
                          <a:latin typeface="Garamond" pitchFamily="1" panose="02020603050405020304"/>
                        </a:rPr>
                        <a:t>UGARTEMENDIA UGALDE, LIERNI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19/08/2016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18/11/2017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650" spc="0">
                          <a:solidFill>
                            <a:srgbClr val="000000"/>
                          </a:solidFill>
                          <a:latin typeface="Garamond" pitchFamily="1" panose="02020603050405020304"/>
                        </a:rPr>
                        <a:t>GUERRERO MOLINA, MÓNICA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01/09/2016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600"/>
                        </a:lnSpc>
                        <a:spcBef>
                          <a:spcPts val="0"/>
                        </a:spcBef>
                        <a:spcAft>
                          <a:spcPts val="0"/>
                        </a:spcAft>
                      </a:pPr>
                      <a:r>
                        <a:rPr lang="es-ES" sz="650" spc="0">
                          <a:solidFill>
                            <a:srgbClr val="000000"/>
                          </a:solidFill>
                          <a:latin typeface="Garamond" pitchFamily="1" panose="02020603050405020304"/>
                        </a:rPr>
                        <a:t>13/11/2016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15"/>
                        </a:spcAft>
                      </a:pPr>
                      <a:r>
                        <a:rPr lang="es-ES" sz="650" spc="0">
                          <a:solidFill>
                            <a:srgbClr val="000000"/>
                          </a:solidFill>
                          <a:latin typeface="Garamond" pitchFamily="1" panose="02020603050405020304"/>
                        </a:rPr>
                        <a:t>TRAVER BECERRA, JOSÉEMILIO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03/10/2016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31/01/2017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CERRATO ÁLVAREZ, MARI´A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01/11/2016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30/11/2017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GÓMEZ QUINTANA,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01/03/2017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17/05/2019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ORTEGA BERMEJO, LAURA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07/04/2017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31/12/2017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ESPINOSA BERMEJO, NOELIA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03/05/2017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650" spc="0">
                          <a:solidFill>
                            <a:srgbClr val="000000"/>
                          </a:solidFill>
                          <a:latin typeface="Garamond" pitchFamily="1" panose="02020603050405020304"/>
                        </a:rPr>
                        <a:t>02/08/2017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0965">
                <a:tc>
                  <a:txBody>
                    <a:bodyPr vert="horz" anchor="t"/>
                    <a:lstStyle/>
                    <a:p>
                      <a:pPr marL="115570" marR="0" indent="0" algn="l">
                        <a:lnSpc>
                          <a:spcPts val="700"/>
                        </a:lnSpc>
                        <a:spcBef>
                          <a:spcPts val="0"/>
                        </a:spcBef>
                        <a:spcAft>
                          <a:spcPts val="65"/>
                        </a:spcAft>
                      </a:pPr>
                      <a:r>
                        <a:rPr lang="es-ES" sz="650" spc="0">
                          <a:solidFill>
                            <a:srgbClr val="000000"/>
                          </a:solidFill>
                          <a:latin typeface="Garamond" pitchFamily="1" panose="02020603050405020304"/>
                        </a:rPr>
                        <a:t>ROMERO GUZMÁN, DANIEL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25"/>
                        </a:spcAft>
                      </a:pPr>
                      <a:r>
                        <a:rPr lang="es-ES" sz="650" spc="0">
                          <a:solidFill>
                            <a:srgbClr val="000000"/>
                          </a:solidFill>
                          <a:latin typeface="Garamond" pitchFamily="1" panose="02020603050405020304"/>
                        </a:rPr>
                        <a:t>26/06/2017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700"/>
                        </a:lnSpc>
                        <a:spcBef>
                          <a:spcPts val="0"/>
                        </a:spcBef>
                        <a:spcAft>
                          <a:spcPts val="25"/>
                        </a:spcAft>
                      </a:pPr>
                      <a:r>
                        <a:rPr lang="es-ES" sz="650" spc="0">
                          <a:solidFill>
                            <a:srgbClr val="000000"/>
                          </a:solidFill>
                          <a:latin typeface="Garamond" pitchFamily="1" panose="02020603050405020304"/>
                        </a:rPr>
                        <a:t>25/09/2017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980440" y="2447290"/>
            <a:ext cx="5640705" cy="1484630"/>
          </a:xfrm>
          <a:prstGeom prst="rect">
            <a:avLst/>
          </a:prstGeom>
          <a:noFill/>
          <a:ln w="0" cmpd="sng">
            <a:noFill/>
            <a:prstDash val="solid"/>
          </a:ln>
        </p:spPr>
        <p:txBody>
          <a:bodyPr vert="horz" lIns="0" tIns="3175" rIns="0" bIns="0" anchor="t"/>
          <a:lstStyle/>
          <a:p>
            <a:pPr marL="91440" marR="91440" indent="0" algn="just">
              <a:lnSpc>
                <a:spcPts val="1400"/>
              </a:lnSpc>
              <a:spcAft>
                <a:spcPts val="0"/>
              </a:spcAft>
            </a:pPr>
            <a:r>
              <a:rPr lang="es-ES" sz="1300" spc="0">
                <a:solidFill>
                  <a:srgbClr val="000000"/>
                </a:solidFill>
                <a:latin typeface="Garamond" pitchFamily="1" panose="02020603050405020304"/>
              </a:rPr>
              <a:t>En la Tabla 9.1 aparece la relación nominal e histórica del Personal de Administra-</a:t>
            </a:r>
            <a:r>
              <a:rPr lang="es-ES" sz="1300" spc="0">
                <a:solidFill>
                  <a:srgbClr val="000000"/>
                </a:solidFill>
                <a:latin typeface="Garamond" pitchFamily="1" panose="02020603050405020304"/>
              </a:rPr>
              <a:t>ción y Servicios de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que estuvo adscrito desde el comienzo hasta el año 2018, </a:t>
            </a:r>
            <a:r>
              <a:rPr lang="es-ES" sz="1300" i="1" spc="0">
                <a:solidFill>
                  <a:srgbClr val="000000"/>
                </a:solidFill>
                <a:latin typeface="Garamond" pitchFamily="1" panose="02020603050405020304"/>
              </a:rPr>
              <a:t>50 Aniversario </a:t>
            </a:r>
            <a:r>
              <a:rPr lang="es-ES" sz="1300" spc="0">
                <a:solidFill>
                  <a:srgbClr val="000000"/>
                </a:solidFill>
                <a:latin typeface="Garamond" pitchFamily="1" panose="02020603050405020304"/>
              </a:rPr>
              <a:t>de su creación, indicándose la fecha de su alta y baja en el Centro. En la Tabla 9.2 aparece, asimismo, el personal actualmente adscrito, y en activo, concretándose la fecha de su última incorporación. </a:t>
            </a:r>
          </a:p>
          <a:p>
            <a:pPr marL="0" marR="0" indent="0" algn="ctr">
              <a:lnSpc>
                <a:spcPts val="2200"/>
              </a:lnSpc>
              <a:spcBef>
                <a:spcPts val="0"/>
              </a:spcBef>
              <a:spcAft>
                <a:spcPts val="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9.2: PAS en la Facultad de Ciencias. Año 2019 </a:t>
            </a:r>
            <a:br/>
            <a:r>
              <a:rPr lang="es-ES" sz="1150" spc="0">
                <a:solidFill>
                  <a:srgbClr val="000000"/>
                </a:solidFill>
                <a:latin typeface="Garamond" pitchFamily="1" panose="02020603050405020304"/>
              </a:rPr>
              <a:t>PERSONAL DE ADMINISTRACIÓN Y SERVICIOS (2019 </a:t>
            </a:r>
          </a:p>
        </p:txBody>
      </p:sp>
      <p:graphicFrame>
        <p:nvGraphicFramePr>
          <p:cNvPr id="8" name=""/>
          <p:cNvGraphicFramePr>
            <a:graphicFrameLocks noGrp="1"/>
          </p:cNvGraphicFramePr>
          <p:nvPr/>
        </p:nvGraphicFramePr>
        <p:xfrm>
          <a:off x="1097280" y="3931920"/>
          <a:ext cx="5640705" cy="5799455"/>
        </p:xfrm>
        <a:graphic>
          <a:graphicData uri="http://schemas.openxmlformats.org/drawingml/2006/table">
            <a:tbl>
              <a:tblGrid>
                <a:gridCol w="2002790"/>
                <a:gridCol w="1785620"/>
                <a:gridCol w="1618615"/>
              </a:tblGrid>
              <a:tr h="106680">
                <a:tc>
                  <a:txBody>
                    <a:bodyPr vert="horz" anchor="t"/>
                    <a:lstStyle/>
                    <a:p>
                      <a:pPr marL="115570" marR="0" indent="0" algn="l">
                        <a:lnSpc>
                          <a:spcPts val="700"/>
                        </a:lnSpc>
                        <a:spcBef>
                          <a:spcPts val="0"/>
                        </a:spcBef>
                        <a:spcAft>
                          <a:spcPts val="0"/>
                        </a:spcAft>
                      </a:pPr>
                      <a:r>
                        <a:rPr lang="es-ES" sz="750" b="1" spc="0">
                          <a:solidFill>
                            <a:srgbClr val="000000"/>
                          </a:solidFill>
                          <a:latin typeface="Garamond" pitchFamily="1" panose="02020603050405020304"/>
                        </a:rPr>
                        <a:t>APELLIDOS Y NOMBRE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8740" marR="0" indent="0" algn="l">
                        <a:lnSpc>
                          <a:spcPts val="700"/>
                        </a:lnSpc>
                        <a:spcBef>
                          <a:spcPts val="0"/>
                        </a:spcBef>
                        <a:spcAft>
                          <a:spcPts val="0"/>
                        </a:spcAft>
                      </a:pPr>
                      <a:r>
                        <a:rPr lang="es-ES" sz="750" b="1" spc="0">
                          <a:solidFill>
                            <a:srgbClr val="000000"/>
                          </a:solidFill>
                          <a:latin typeface="Garamond" pitchFamily="1" panose="02020603050405020304"/>
                        </a:rPr>
                        <a:t>Categor</a:t>
                      </a:r>
                      <a:r>
                        <a:rPr lang="es-ES" sz="750" b="1" spc="0">
                          <a:solidFill>
                            <a:srgbClr val="000000"/>
                          </a:solidFill>
                          <a:latin typeface="Garamond" pitchFamily="1" panose="02020603050405020304"/>
                        </a:rPr>
                        <a:t>ı´a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0"/>
                        </a:spcAft>
                      </a:pPr>
                      <a:r>
                        <a:rPr lang="es-ES" sz="750" b="1" spc="0">
                          <a:solidFill>
                            <a:srgbClr val="000000"/>
                          </a:solidFill>
                          <a:latin typeface="Garamond" pitchFamily="1" panose="02020603050405020304"/>
                        </a:rPr>
                        <a:t>Destino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ADAME PEREIRA, MARTA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Física Aplicada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AMAYA CASTILLO,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Auxiliar de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ARES MELLADO, ANDR´ES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ARIAS LOSA,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Auxiliar de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15"/>
                        </a:spcAft>
                      </a:pPr>
                      <a:r>
                        <a:rPr lang="es-ES" sz="650" spc="0">
                          <a:solidFill>
                            <a:srgbClr val="000000"/>
                          </a:solidFill>
                          <a:latin typeface="Garamond" pitchFamily="1" panose="02020603050405020304"/>
                        </a:rPr>
                        <a:t>ARROYO GÓMEZ, CARMEN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5"/>
                        </a:spcAft>
                      </a:pPr>
                      <a:r>
                        <a:rPr lang="es-ES" sz="650" spc="0">
                          <a:solidFill>
                            <a:srgbClr val="000000"/>
                          </a:solidFill>
                          <a:latin typeface="Garamond" pitchFamily="1" panose="02020603050405020304"/>
                        </a:rPr>
                        <a:t>E. Técnico Auxiliar Lab. UEx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Vegetal, Ecol. y CC Tierra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BUENO GIL, GLORIA F´ATIMA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Laboratorios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CARO VACA,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Química Analítica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5"/>
                        </a:spcAft>
                      </a:pPr>
                      <a:r>
                        <a:rPr lang="es-ES" sz="650" spc="0">
                          <a:solidFill>
                            <a:srgbClr val="000000"/>
                          </a:solidFill>
                          <a:latin typeface="Garamond" pitchFamily="1" panose="02020603050405020304"/>
                        </a:rPr>
                        <a:t>CARO VACA, NATIVIDAD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Garamond" pitchFamily="1" panose="02020603050405020304"/>
                        </a:rPr>
                        <a:t>Física Aplicada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CASARES GONZ ´ALEZ, RAFAEL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Man. Bas.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CEBRI </a:t>
                      </a:r>
                      <a:r>
                        <a:rPr lang="es-ES" sz="650" baseline="30000" spc="0">
                          <a:solidFill>
                            <a:srgbClr val="000000"/>
                          </a:solidFill>
                          <a:latin typeface="Bookman Old Style" pitchFamily="1" panose="02020603050405020304"/>
                        </a:rPr>
                        <a:t>ÁN</a:t>
                      </a:r>
                      <a:r>
                        <a:rPr lang="es-ES" sz="650" spc="0">
                          <a:solidFill>
                            <a:srgbClr val="000000"/>
                          </a:solidFill>
                          <a:latin typeface="Garamond" pitchFamily="1" panose="02020603050405020304"/>
                        </a:rPr>
                        <a:t> FERNÁNDEZ, FRANCISCO J.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CERDEN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O SÁNCHEZ, ANTOLI´N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de Administración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Secretaría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CIRCUJANO VADILLO, MARI´A ELENA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Fisiología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COLOMER MORENO, BEL ´EN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Jefa Negociado Uni. Departa.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Dpto. Univ. Unidad Apo. Adminis.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CORDERO GONZÁLEZ, MILAGROS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CORT´ES DEL ARCO, MARTA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Auxiliar de Servicios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CRUZ M´ENDEZ, MARI´A DOLORES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Secretaria de Decanato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Secretaría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650" spc="0">
                          <a:solidFill>
                            <a:srgbClr val="000000"/>
                          </a:solidFill>
                          <a:latin typeface="Garamond" pitchFamily="1" panose="02020603050405020304"/>
                        </a:rPr>
                        <a:t>CRUZ MURILLO, ISABEL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Garamond" pitchFamily="1" panose="02020603050405020304"/>
                        </a:rPr>
                        <a:t>Química Orgánica e Inorgánica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650" spc="0">
                          <a:solidFill>
                            <a:srgbClr val="000000"/>
                          </a:solidFill>
                          <a:latin typeface="Garamond" pitchFamily="1" panose="02020603050405020304"/>
                        </a:rPr>
                        <a:t>DI´AZ SANTOS, CIPRIANO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0"/>
                        </a:spcBef>
                        <a:spcAft>
                          <a:spcPts val="0"/>
                        </a:spcAft>
                      </a:pPr>
                      <a:r>
                        <a:rPr lang="es-ES" sz="650" spc="0">
                          <a:solidFill>
                            <a:srgbClr val="000000"/>
                          </a:solidFill>
                          <a:latin typeface="Garamond" pitchFamily="1" panose="02020603050405020304"/>
                        </a:rPr>
                        <a:t>Auxiliar de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650" spc="0">
                          <a:solidFill>
                            <a:srgbClr val="000000"/>
                          </a:solidFill>
                          <a:latin typeface="Garamond" pitchFamily="1" panose="02020603050405020304"/>
                        </a:rPr>
                        <a:t>DOMI´NGUEZ LASERNA, J. ENRIQUE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0"/>
                        </a:spcBef>
                        <a:spcAft>
                          <a:spcPts val="0"/>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FERNÁNDEZ GARCI´A, MARGARITA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Anato., Biol. Celular y Zoología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FERN ´ANDEZ RAMOS, MARTA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Vegetal, Ecol. y CC Tierra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FERN ´ANDEZ RODRI´GUEZ, DAMI ´AN 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Vegetal, Ecol. y CC Tierra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FERRERA GUILL ´EN, M. ENCARNACIÓN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y Biol. Molecular y Genética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FUENTES HORCAJO, JOS´E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Man. Bas.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 ´AN RUBIO, ISABEL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5"/>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15"/>
                        </a:spcAft>
                      </a:pPr>
                      <a:r>
                        <a:rPr lang="es-ES" sz="650" spc="0">
                          <a:solidFill>
                            <a:srgbClr val="000000"/>
                          </a:solidFill>
                          <a:latin typeface="Garamond" pitchFamily="1" panose="02020603050405020304"/>
                        </a:rPr>
                        <a:t>GARCI´A CALVO, LAURA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y Biol. Molecular y Genética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GARCI´A DE LA CONCEPCI ´ON, JUAN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Química Orgánica e Inorgánica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GODOY OLEA, MARI´A LUISA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Vegetal, Ecol. y CC Tierra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GÓMEZ CANTERO, ANA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Anato., Biol. Celular y Zoología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 ´OMEZ JOS´E, ESPERANZA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Auxiliar de Servicios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GONZ ´ALEZ BL ´AZQUEZ,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Anato., Biol. Celular y Zoología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GONZÁLEZ P´EREZ, SAMANTA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de Administración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Secretaría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GONZ ´ALEZ TORRADO, LEONARDO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Laboratorios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GUERRA CARVAJAL, LORENZO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GUIJARRO MERELLES, GONZALO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HERMOSA GONZ ´ALEZ, ANA BEL ´EN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Ciencias Biomédicas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IGLESIAS MARTI´N, JAVIER VIRGILIO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Administrador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Secretaría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25"/>
                        </a:spcAft>
                      </a:pPr>
                      <a:r>
                        <a:rPr lang="es-ES" sz="650" spc="0">
                          <a:solidFill>
                            <a:srgbClr val="000000"/>
                          </a:solidFill>
                          <a:latin typeface="Garamond" pitchFamily="1" panose="02020603050405020304"/>
                        </a:rPr>
                        <a:t>IGLESIAS RODRI´GUEZ, JOS´E LUIS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IN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ESTA L ´OPEZ, JES ´US MARI´A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Auxiliar de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LASO P´EREZ, MARI´A DOLORES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Auxiliar de Servicios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LLAVE MARTI´N, JOS´E RAMÓN DE 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Ing. Eléc., Electrónica y Autom.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 ´OPEZ PAJARES, LAURA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Química Analítica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L ´OPEZ S ´ANCHEZ, MANUEL AGUSTI´N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de Informática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MAGARIN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O MENDOZA, M. ÁNGEL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de Informática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MARTI´N RODRI´GUEZ, CONCEPCI ´ON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M. Audiov.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MARTI´N ROMERO, FELIPE MANUEL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MARTI´N VÁZQUEZ, MIRIAN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Vegetal, Ecol. y CC Tierra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650" spc="0">
                          <a:solidFill>
                            <a:srgbClr val="000000"/>
                          </a:solidFill>
                          <a:latin typeface="Garamond" pitchFamily="1" panose="02020603050405020304"/>
                        </a:rPr>
                        <a:t>MARTI´NEZ BRI´GIDO, ALBERTO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Garamond" pitchFamily="1" panose="02020603050405020304"/>
                        </a:rPr>
                        <a:t>Ciencias Biomédicas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600"/>
                        </a:lnSpc>
                        <a:spcBef>
                          <a:spcPts val="0"/>
                        </a:spcBef>
                        <a:spcAft>
                          <a:spcPts val="0"/>
                        </a:spcAft>
                      </a:pPr>
                      <a:r>
                        <a:rPr lang="es-ES" sz="650" spc="0">
                          <a:solidFill>
                            <a:srgbClr val="000000"/>
                          </a:solidFill>
                          <a:latin typeface="Garamond" pitchFamily="1" panose="02020603050405020304"/>
                        </a:rPr>
                        <a:t>MARTI´NEZ GONZ ´ALEZ, LORENZO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0"/>
                        </a:spcBef>
                        <a:spcAft>
                          <a:spcPts val="0"/>
                        </a:spcAft>
                      </a:pPr>
                      <a:r>
                        <a:rPr lang="es-ES" sz="650" spc="0">
                          <a:solidFill>
                            <a:srgbClr val="000000"/>
                          </a:solidFill>
                          <a:latin typeface="Garamond" pitchFamily="1" panose="02020603050405020304"/>
                        </a:rPr>
                        <a:t>Auxiliar de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MARTI´NEZ UDAONDO, ANA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Ing. Química y Quím. 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MATEOS ALARC ´ON,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M´ENDEZ BAZAGA, GEMA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y Biol. Molecular y Genética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OCHANDORENA MARI´N, J. FRANCISCO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Oficial de Servicios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OJEDA PILO, MARI´A DEL MAR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ORD O´N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EZ CORDERO, MARI´A LUISA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Jefa Negociado Gestión Académica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Secretaría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PALACIOS GARROTE, MARTA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Auxiliar de Servicios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97790">
                <a:tc>
                  <a:txBody>
                    <a:bodyPr vert="horz" anchor="t"/>
                    <a:lstStyle/>
                    <a:p>
                      <a:pPr marL="115570" marR="0" indent="0" algn="l">
                        <a:lnSpc>
                          <a:spcPts val="700"/>
                        </a:lnSpc>
                        <a:spcBef>
                          <a:spcPts val="0"/>
                        </a:spcBef>
                        <a:spcAft>
                          <a:spcPts val="0"/>
                        </a:spcAft>
                      </a:pPr>
                      <a:r>
                        <a:rPr lang="es-ES" sz="650" spc="0">
                          <a:solidFill>
                            <a:srgbClr val="000000"/>
                          </a:solidFill>
                          <a:latin typeface="Garamond" pitchFamily="1" panose="02020603050405020304"/>
                        </a:rPr>
                        <a:t>PEGADO MUN</a:t>
                      </a:r>
                      <a:r>
                        <a:rPr lang="es-ES" sz="650" baseline="30000" spc="0">
                          <a:solidFill>
                            <a:srgbClr val="000000"/>
                          </a:solidFill>
                          <a:latin typeface="Bookman Old Style" pitchFamily="1" panose="02020603050405020304"/>
                        </a:rPr>
                        <a:t>˜</a:t>
                      </a:r>
                      <a:r>
                        <a:rPr lang="es-ES" sz="650" spc="0">
                          <a:solidFill>
                            <a:srgbClr val="000000"/>
                          </a:solidFill>
                          <a:latin typeface="Garamond" pitchFamily="1" panose="02020603050405020304"/>
                        </a:rPr>
                        <a:t>IDO, ENCARNACIÓN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00330">
                <a:tc>
                  <a:txBody>
                    <a:bodyPr vert="horz" anchor="t"/>
                    <a:lstStyle/>
                    <a:p>
                      <a:pPr marL="115570" marR="0" indent="0" algn="l">
                        <a:lnSpc>
                          <a:spcPts val="700"/>
                        </a:lnSpc>
                        <a:spcBef>
                          <a:spcPts val="0"/>
                        </a:spcBef>
                        <a:spcAft>
                          <a:spcPts val="20"/>
                        </a:spcAft>
                      </a:pPr>
                      <a:r>
                        <a:rPr lang="es-ES" sz="650" spc="0">
                          <a:solidFill>
                            <a:srgbClr val="000000"/>
                          </a:solidFill>
                          <a:latin typeface="Garamond" pitchFamily="1" panose="02020603050405020304"/>
                        </a:rPr>
                        <a:t>P´EREZ GONZÁLEZ, J. ÁNGELES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8740" marR="0" indent="0" algn="l">
                        <a:lnSpc>
                          <a:spcPts val="700"/>
                        </a:lnSpc>
                        <a:spcBef>
                          <a:spcPts val="0"/>
                        </a:spcBef>
                        <a:spcAft>
                          <a:spcPts val="5"/>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5"/>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31445">
                <a:tc gridSpan="3">
                  <a:txBody>
                    <a:bodyPr vert="horz" anchor="t"/>
                    <a:lstStyle/>
                    <a:p>
                      <a:pPr marL="0" marR="76200" indent="0" algn="r">
                        <a:lnSpc>
                          <a:spcPts val="1000"/>
                        </a:lnSpc>
                        <a:spcBef>
                          <a:spcPts val="0"/>
                        </a:spcBef>
                        <a:spcAft>
                          <a:spcPts val="0"/>
                        </a:spcAft>
                      </a:pPr>
                      <a:r>
                        <a:rPr lang="es-ES" sz="1300" i="1" spc="0">
                          <a:solidFill>
                            <a:srgbClr val="000000"/>
                          </a:solidFill>
                          <a:latin typeface="Garamond"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9" name=""/>
          <p:cNvSpPr/>
          <p:nvPr>
            <p:ph type="body" idx="10"/>
          </p:nvPr>
        </p:nvSpPr>
        <p:spPr>
          <a:xfrm>
            <a:off x="980440" y="9731375"/>
            <a:ext cx="5640705" cy="238125"/>
          </a:xfrm>
          <a:prstGeom prst="rect">
            <a:avLst/>
          </a:prstGeom>
          <a:noFill/>
          <a:ln w="0" cmpd="sng">
            <a:noFill/>
            <a:prstDash val="solid"/>
          </a:ln>
        </p:spPr>
        <p:txBody>
          <a:bodyPr vert="horz" lIns="0" tIns="48260" rIns="0" bIns="0" anchor="t"/>
          <a:lstStyle/>
          <a:p>
            <a:pPr marL="91440" marR="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0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980440" y="469900"/>
            <a:ext cx="5640705" cy="212090"/>
          </a:xfrm>
          <a:prstGeom prst="rect">
            <a:avLst/>
          </a:prstGeom>
          <a:noFill/>
          <a:ln w="0" cmpd="sng">
            <a:noFill/>
            <a:prstDash val="solid"/>
          </a:ln>
        </p:spPr>
        <p:txBody>
          <a:bodyPr vert="horz" lIns="0" tIns="12065" rIns="0" bIns="0" anchor="t"/>
          <a:lstStyle/>
          <a:p>
            <a:pPr marL="91440" marR="0" indent="0" algn="l">
              <a:lnSpc>
                <a:spcPts val="1400"/>
              </a:lnSpc>
              <a:spcAft>
                <a:spcPts val="105"/>
              </a:spcAft>
              <a:tabLst>
                <a:tab algn="r" pos="5532120"/>
              </a:tabLst>
            </a:pPr>
            <a:r>
              <a:rPr lang="es-ES" sz="1400" spc="0">
                <a:solidFill>
                  <a:srgbClr val="000000"/>
                </a:solidFill>
                <a:latin typeface="Garamond" pitchFamily="1" panose="02020603050405020304"/>
              </a:rPr>
              <a:t>9. Personal de Administración y Servicios </a:t>
            </a:r>
            <a:r>
              <a:rPr lang="es-ES" sz="1100" spc="0">
                <a:solidFill>
                  <a:srgbClr val="000000"/>
                </a:solidFill>
                <a:latin typeface="Arial" pitchFamily="2" panose="02020603050405020304"/>
              </a:rPr>
              <a:t>279 </a:t>
            </a:r>
          </a:p>
        </p:txBody>
      </p:sp>
      <p:sp>
        <p:nvSpPr>
          <p:cNvPr id="3" name=""/>
          <p:cNvSpPr/>
          <p:nvPr>
            <p:ph type="body" idx="10"/>
          </p:nvPr>
        </p:nvSpPr>
        <p:spPr>
          <a:xfrm>
            <a:off x="980440" y="681990"/>
            <a:ext cx="5640705" cy="384810"/>
          </a:xfrm>
          <a:prstGeom prst="rect">
            <a:avLst/>
          </a:prstGeom>
          <a:noFill/>
          <a:ln w="0" cmpd="sng">
            <a:noFill/>
            <a:prstDash val="solid"/>
          </a:ln>
        </p:spPr>
        <p:txBody>
          <a:bodyPr vert="horz" lIns="0" tIns="219075" rIns="0" bIns="0" anchor="t"/>
          <a:lstStyle/>
          <a:p>
            <a:pPr marL="0" marR="0" indent="0" algn="ctr">
              <a:lnSpc>
                <a:spcPts val="1300"/>
              </a:lnSpc>
              <a:spcAft>
                <a:spcPts val="0"/>
              </a:spcAft>
            </a:pPr>
            <a:r>
              <a:rPr lang="es-ES" sz="1150" spc="15">
                <a:solidFill>
                  <a:srgbClr val="000000"/>
                </a:solidFill>
                <a:latin typeface="Garamond" pitchFamily="1" panose="02020603050405020304"/>
              </a:rPr>
              <a:t>PERSONAL DE ADMINISTRACIÓN Y SERVICIOS (2019 </a:t>
            </a:r>
          </a:p>
        </p:txBody>
      </p:sp>
      <p:graphicFrame>
        <p:nvGraphicFramePr>
          <p:cNvPr id="5" name=""/>
          <p:cNvGraphicFramePr>
            <a:graphicFrameLocks noGrp="1"/>
          </p:cNvGraphicFramePr>
          <p:nvPr/>
        </p:nvGraphicFramePr>
        <p:xfrm>
          <a:off x="1097280" y="1066800"/>
          <a:ext cx="5640705" cy="8664575"/>
        </p:xfrm>
        <a:graphic>
          <a:graphicData uri="http://schemas.openxmlformats.org/drawingml/2006/table">
            <a:tbl>
              <a:tblGrid>
                <a:gridCol w="2002790"/>
                <a:gridCol w="1785620"/>
                <a:gridCol w="1618615"/>
              </a:tblGrid>
              <a:tr h="106680">
                <a:tc>
                  <a:txBody>
                    <a:bodyPr vert="horz" anchor="t"/>
                    <a:lstStyle/>
                    <a:p>
                      <a:pPr marL="113030" marR="0" indent="0" algn="l">
                        <a:lnSpc>
                          <a:spcPts val="700"/>
                        </a:lnSpc>
                        <a:spcBef>
                          <a:spcPts val="0"/>
                        </a:spcBef>
                        <a:spcAft>
                          <a:spcPts val="25"/>
                        </a:spcAft>
                      </a:pPr>
                      <a:r>
                        <a:rPr lang="es-ES" sz="750" b="1" spc="0">
                          <a:solidFill>
                            <a:srgbClr val="000000"/>
                          </a:solidFill>
                          <a:latin typeface="Garamond" pitchFamily="1" panose="02020603050405020304"/>
                        </a:rPr>
                        <a:t>APELLIDOS Y NOMBRE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8740" marR="0" indent="0" algn="l">
                        <a:lnSpc>
                          <a:spcPts val="700"/>
                        </a:lnSpc>
                        <a:spcBef>
                          <a:spcPts val="0"/>
                        </a:spcBef>
                        <a:spcAft>
                          <a:spcPts val="25"/>
                        </a:spcAft>
                      </a:pPr>
                      <a:r>
                        <a:rPr lang="es-ES" sz="750" b="1" spc="0">
                          <a:solidFill>
                            <a:srgbClr val="000000"/>
                          </a:solidFill>
                          <a:latin typeface="Garamond" pitchFamily="1" panose="02020603050405020304"/>
                        </a:rPr>
                        <a:t>Categor</a:t>
                      </a:r>
                      <a:r>
                        <a:rPr lang="es-ES" sz="750" b="1" spc="0">
                          <a:solidFill>
                            <a:srgbClr val="000000"/>
                          </a:solidFill>
                          <a:latin typeface="Garamond" pitchFamily="1" panose="02020603050405020304"/>
                        </a:rPr>
                        <a:t>ı´a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25"/>
                        </a:spcAft>
                      </a:pPr>
                      <a:r>
                        <a:rPr lang="es-ES" sz="750" b="1" spc="0">
                          <a:solidFill>
                            <a:srgbClr val="000000"/>
                          </a:solidFill>
                          <a:latin typeface="Garamond" pitchFamily="1" panose="02020603050405020304"/>
                        </a:rPr>
                        <a:t>Destino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PÉREZ ZARCERO, ANA ISABEL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Ing. Química y Quím. Física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PIN</a:t>
                      </a:r>
                      <a:r>
                        <a:rPr lang="es-ES" sz="650" baseline="30000" spc="0">
                          <a:solidFill>
                            <a:srgbClr val="000000"/>
                          </a:solidFill>
                          <a:latin typeface="Garamond" pitchFamily="1" panose="02020603050405020304"/>
                        </a:rPr>
                        <a:t>˜</a:t>
                      </a:r>
                      <a:r>
                        <a:rPr lang="es-ES" sz="650" spc="0">
                          <a:solidFill>
                            <a:srgbClr val="000000"/>
                          </a:solidFill>
                          <a:latin typeface="Garamond" pitchFamily="1" panose="02020603050405020304"/>
                        </a:rPr>
                        <a:t>ERO GARCI´A, MATILDE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de Administración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Secretaría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RAMI´REZ ROSARIO,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E. Técnico Auxiliar Lab. UEx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Vegetal, Ecol. y CC Tierra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REDONDO RICO, M. MAGDALENA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Laboratorios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20"/>
                        </a:spcAft>
                      </a:pPr>
                      <a:r>
                        <a:rPr lang="es-ES" sz="650" spc="0">
                          <a:solidFill>
                            <a:srgbClr val="000000"/>
                          </a:solidFill>
                          <a:latin typeface="Garamond" pitchFamily="1" panose="02020603050405020304"/>
                        </a:rPr>
                        <a:t>RELINQUE ROM ÁN, C. GLORIA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Bio. Vegetal, Ecol. y CC Tierra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RICO TEJADO, MARI´A ANTONIA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Ciencias Biomédicas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RI´OS MARTI´NEZ, MARI´A FE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Matemáticas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DE LA TORRE, RAFAEL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Auxiliar de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DI´AZ, JES ´US M.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Jefe Negociado Gestión Económ.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Secretaría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LAGO, JORGE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RODRI´GUEZ RASERO, M. CRISTINA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Química Orgánica e Inorgánica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SALGUERO BUENO, M. VALLE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Física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25"/>
                        </a:spcAft>
                      </a:pPr>
                      <a:r>
                        <a:rPr lang="es-ES" sz="650" spc="0">
                          <a:solidFill>
                            <a:srgbClr val="000000"/>
                          </a:solidFill>
                          <a:latin typeface="Garamond" pitchFamily="1" panose="02020603050405020304"/>
                        </a:rPr>
                        <a:t>SERRANO AZUAGA, MARI´A J.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Anato., Biol. Celular y Zoología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25"/>
                        </a:spcAft>
                      </a:pPr>
                      <a:r>
                        <a:rPr lang="es-ES" sz="650" spc="0">
                          <a:solidFill>
                            <a:srgbClr val="000000"/>
                          </a:solidFill>
                          <a:latin typeface="Garamond" pitchFamily="1" panose="02020603050405020304"/>
                        </a:rPr>
                        <a:t>SERRANO MANGAS, JOSE ´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15"/>
                        </a:spcAft>
                      </a:pPr>
                      <a:r>
                        <a:rPr lang="es-ES" sz="650" spc="0">
                          <a:solidFill>
                            <a:srgbClr val="000000"/>
                          </a:solidFill>
                          <a:latin typeface="Garamond" pitchFamily="1" panose="02020603050405020304"/>
                        </a:rPr>
                        <a:t>Auxiliar de Servicios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600"/>
                        </a:lnSpc>
                        <a:spcBef>
                          <a:spcPts val="0"/>
                        </a:spcBef>
                        <a:spcAft>
                          <a:spcPts val="0"/>
                        </a:spcAft>
                      </a:pPr>
                      <a:r>
                        <a:rPr lang="es-ES" sz="650" spc="0">
                          <a:solidFill>
                            <a:srgbClr val="000000"/>
                          </a:solidFill>
                          <a:latin typeface="Garamond" pitchFamily="1" panose="02020603050405020304"/>
                        </a:rPr>
                        <a:t>SERVÁN CURADO, JUANA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6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600"/>
                        </a:lnSpc>
                        <a:spcBef>
                          <a:spcPts val="0"/>
                        </a:spcBef>
                        <a:spcAft>
                          <a:spcPts val="0"/>
                        </a:spcAft>
                      </a:pPr>
                      <a:r>
                        <a:rPr lang="es-ES" sz="650" spc="0">
                          <a:solidFill>
                            <a:srgbClr val="000000"/>
                          </a:solidFill>
                          <a:latin typeface="Garamond" pitchFamily="1" panose="02020603050405020304"/>
                        </a:rPr>
                        <a:t>Bio. y Biol. Molecular y Genética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15"/>
                        </a:spcAft>
                      </a:pPr>
                      <a:r>
                        <a:rPr lang="es-ES" sz="650" spc="0">
                          <a:solidFill>
                            <a:srgbClr val="000000"/>
                          </a:solidFill>
                          <a:latin typeface="Garamond" pitchFamily="1" panose="02020603050405020304"/>
                        </a:rPr>
                        <a:t>SIERRA RECIO, MANUEL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Auxiliar de Vigilancia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25"/>
                        </a:spcAft>
                      </a:pPr>
                      <a:r>
                        <a:rPr lang="es-ES" sz="650" spc="0">
                          <a:solidFill>
                            <a:srgbClr val="000000"/>
                          </a:solidFill>
                          <a:latin typeface="Garamond" pitchFamily="1" panose="02020603050405020304"/>
                        </a:rPr>
                        <a:t>TORRE P´EREZ, JULIÁN DE 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15"/>
                        </a:spcAft>
                      </a:pPr>
                      <a:r>
                        <a:rPr lang="es-ES" sz="650" spc="0">
                          <a:solidFill>
                            <a:srgbClr val="000000"/>
                          </a:solidFill>
                          <a:latin typeface="Garamond" pitchFamily="1" panose="02020603050405020304"/>
                        </a:rPr>
                        <a:t>Física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VALERO GONZ ´ALEZ, FEDERICO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(Reprografía)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VÁZQUEZ GARCI´A, MARI´A 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Ing. Eléc., Electrónica y Autom.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VILLAR LOZANO, MARI´A JOS´E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P. Base Servicios Generales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Uni. Func. Fc. Servicios Comunes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97790">
                <a:tc>
                  <a:txBody>
                    <a:bodyPr vert="horz" anchor="t"/>
                    <a:lstStyle/>
                    <a:p>
                      <a:pPr marL="113030" marR="0" indent="0" algn="l">
                        <a:lnSpc>
                          <a:spcPts val="700"/>
                        </a:lnSpc>
                        <a:spcBef>
                          <a:spcPts val="0"/>
                        </a:spcBef>
                        <a:spcAft>
                          <a:spcPts val="0"/>
                        </a:spcAft>
                      </a:pPr>
                      <a:r>
                        <a:rPr lang="es-ES" sz="650" spc="0">
                          <a:solidFill>
                            <a:srgbClr val="000000"/>
                          </a:solidFill>
                          <a:latin typeface="Garamond" pitchFamily="1" panose="02020603050405020304"/>
                        </a:rPr>
                        <a:t>ZAMORA RODRI´GUEZ, BEATRIZ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700"/>
                        </a:lnSpc>
                        <a:spcBef>
                          <a:spcPts val="0"/>
                        </a:spcBef>
                        <a:spcAft>
                          <a:spcPts val="0"/>
                        </a:spcAft>
                      </a:pPr>
                      <a:r>
                        <a:rPr lang="es-ES" sz="650" spc="0">
                          <a:solidFill>
                            <a:srgbClr val="000000"/>
                          </a:solidFill>
                          <a:latin typeface="Garamond" pitchFamily="1" panose="02020603050405020304"/>
                        </a:rPr>
                        <a:t>Téc. Especialista (Laboratorio)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700"/>
                        </a:lnSpc>
                        <a:spcBef>
                          <a:spcPts val="0"/>
                        </a:spcBef>
                        <a:spcAft>
                          <a:spcPts val="0"/>
                        </a:spcAft>
                      </a:pPr>
                      <a:r>
                        <a:rPr lang="es-ES" sz="650" spc="0">
                          <a:solidFill>
                            <a:srgbClr val="000000"/>
                          </a:solidFill>
                          <a:latin typeface="Garamond" pitchFamily="1" panose="02020603050405020304"/>
                        </a:rPr>
                        <a:t>Ing. Química y Quím. Física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03505">
                <a:tc>
                  <a:txBody>
                    <a:bodyPr vert="horz" anchor="t"/>
                    <a:lstStyle/>
                    <a:p>
                      <a:pPr marL="113030" marR="0" indent="0" algn="l">
                        <a:lnSpc>
                          <a:spcPts val="700"/>
                        </a:lnSpc>
                        <a:spcBef>
                          <a:spcPts val="0"/>
                        </a:spcBef>
                        <a:spcAft>
                          <a:spcPts val="45"/>
                        </a:spcAft>
                      </a:pPr>
                      <a:r>
                        <a:rPr lang="es-ES" sz="650" spc="0">
                          <a:solidFill>
                            <a:srgbClr val="000000"/>
                          </a:solidFill>
                          <a:latin typeface="Garamond" pitchFamily="1" panose="02020603050405020304"/>
                        </a:rPr>
                        <a:t>ZARA FERNÁNDEZ, JOS´E 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8740" marR="0" indent="0" algn="l">
                        <a:lnSpc>
                          <a:spcPts val="700"/>
                        </a:lnSpc>
                        <a:spcBef>
                          <a:spcPts val="0"/>
                        </a:spcBef>
                        <a:spcAft>
                          <a:spcPts val="35"/>
                        </a:spcAft>
                      </a:pPr>
                      <a:r>
                        <a:rPr lang="es-ES" sz="650" spc="0">
                          <a:solidFill>
                            <a:srgbClr val="000000"/>
                          </a:solidFill>
                          <a:latin typeface="Garamond" pitchFamily="1" panose="02020603050405020304"/>
                        </a:rPr>
                        <a:t>P. Base de Administración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700"/>
                        </a:lnSpc>
                        <a:spcBef>
                          <a:spcPts val="0"/>
                        </a:spcBef>
                        <a:spcAft>
                          <a:spcPts val="35"/>
                        </a:spcAft>
                      </a:pPr>
                      <a:r>
                        <a:rPr lang="es-ES" sz="650" spc="0">
                          <a:solidFill>
                            <a:srgbClr val="000000"/>
                          </a:solidFill>
                          <a:latin typeface="Garamond" pitchFamily="1" panose="02020603050405020304"/>
                        </a:rPr>
                        <a:t>Dpto. Univ. Unidad Apo. Adminis.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980440" y="9731375"/>
            <a:ext cx="5640705" cy="225425"/>
          </a:xfrm>
          <a:prstGeom prst="rect">
            <a:avLst/>
          </a:prstGeom>
          <a:noFill/>
          <a:ln w="0" cmpd="sng">
            <a:noFill/>
            <a:prstDash val="solid"/>
          </a:ln>
        </p:spPr>
        <p:txBody>
          <a:bodyPr vert="horz" lIns="0" tIns="46355" rIns="0" bIns="0" anchor="t"/>
          <a:lstStyle/>
          <a:p>
            <a:pPr marL="0" marR="68580" indent="0" algn="r">
              <a:lnSpc>
                <a:spcPts val="1300"/>
              </a:lnSpc>
              <a:spcAft>
                <a:spcPts val="0"/>
              </a:spcAft>
            </a:pPr>
            <a:r>
              <a:rPr lang="es-ES" sz="1400" spc="4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0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30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2023745" y="3683000"/>
            <a:ext cx="3556000" cy="697865"/>
          </a:xfrm>
          <a:prstGeom prst="rect">
            <a:avLst/>
          </a:prstGeom>
          <a:noFill/>
          <a:ln w="0" cmpd="sng">
            <a:noFill/>
            <a:prstDash val="solid"/>
          </a:ln>
        </p:spPr>
        <p:txBody>
          <a:bodyPr vert="horz" lIns="0" tIns="0" rIns="0" bIns="0" anchor="t"/>
          <a:lstStyle/>
          <a:p>
            <a:pPr marL="0" marR="0" indent="0" algn="ctr">
              <a:lnSpc>
                <a:spcPts val="2700"/>
              </a:lnSpc>
              <a:spcAft>
                <a:spcPts val="2790"/>
              </a:spcAft>
            </a:pPr>
            <a:r>
              <a:rPr lang="es-ES" sz="2300" spc="125">
                <a:solidFill>
                  <a:srgbClr val="000000"/>
                </a:solidFill>
                <a:latin typeface="Bookman Old Style" pitchFamily="1" panose="02020603050405020304"/>
              </a:rPr>
              <a:t>Parte V </a:t>
            </a:r>
          </a:p>
        </p:txBody>
      </p:sp>
      <p:sp>
        <p:nvSpPr>
          <p:cNvPr id="3" name=""/>
          <p:cNvSpPr/>
          <p:nvPr>
            <p:ph type="body" idx="10"/>
          </p:nvPr>
        </p:nvSpPr>
        <p:spPr>
          <a:xfrm>
            <a:off x="2023745" y="4380865"/>
            <a:ext cx="3556000" cy="343535"/>
          </a:xfrm>
          <a:prstGeom prst="rect">
            <a:avLst/>
          </a:prstGeom>
          <a:noFill/>
          <a:ln w="0" cmpd="sng">
            <a:noFill/>
            <a:prstDash val="solid"/>
          </a:ln>
        </p:spPr>
        <p:txBody>
          <a:bodyPr vert="horz" lIns="0" tIns="0" rIns="0" bIns="0" anchor="t"/>
          <a:lstStyle/>
          <a:p>
            <a:pPr marL="0" marR="0" indent="0" algn="ctr">
              <a:lnSpc>
                <a:spcPts val="2700"/>
              </a:lnSpc>
              <a:spcAft>
                <a:spcPts val="0"/>
              </a:spcAft>
            </a:pPr>
            <a:r>
              <a:rPr lang="es-ES" sz="2300" spc="0">
                <a:solidFill>
                  <a:srgbClr val="000000"/>
                </a:solidFill>
                <a:latin typeface="Bookman Old Style" pitchFamily="1" panose="02020603050405020304"/>
              </a:rPr>
              <a:t>Distinciones y Honores </a:t>
            </a:r>
          </a:p>
        </p:txBody>
      </p:sp>
    </p:spTree>
  </p:cSld>
  <p:clrMapOvr>
    <a:masterClrMapping/>
  </p:clrMapOvr>
</p:sld>
</file>

<file path=ppt/slides/slide30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30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482600"/>
            <a:ext cx="5486400" cy="199390"/>
          </a:xfrm>
          <a:prstGeom prst="rect">
            <a:avLst/>
          </a:prstGeom>
          <a:noFill/>
          <a:ln w="0" cmpd="sng">
            <a:noFill/>
            <a:prstDash val="solid"/>
          </a:ln>
        </p:spPr>
        <p:txBody>
          <a:bodyPr vert="horz" lIns="0" tIns="0" rIns="0" bIns="0" anchor="t"/>
          <a:lstStyle/>
          <a:p>
            <a:pPr marL="0" marR="0" indent="0" algn="r">
              <a:lnSpc>
                <a:spcPts val="1400"/>
              </a:lnSpc>
              <a:spcAft>
                <a:spcPts val="85"/>
              </a:spcAft>
            </a:pPr>
            <a:r>
              <a:rPr lang="es-ES" sz="1200" spc="140">
                <a:solidFill>
                  <a:srgbClr val="000000"/>
                </a:solidFill>
                <a:latin typeface="Times New Roman" pitchFamily="1" panose="02020603050405020304"/>
              </a:rPr>
              <a:t>283 </a:t>
            </a:r>
          </a:p>
        </p:txBody>
      </p:sp>
      <p:sp>
        <p:nvSpPr>
          <p:cNvPr id="3" name=""/>
          <p:cNvSpPr/>
          <p:nvPr>
            <p:ph type="body" idx="10"/>
          </p:nvPr>
        </p:nvSpPr>
        <p:spPr>
          <a:xfrm>
            <a:off x="1097280" y="681990"/>
            <a:ext cx="5486400" cy="9049385"/>
          </a:xfrm>
          <a:prstGeom prst="rect">
            <a:avLst/>
          </a:prstGeom>
          <a:noFill/>
          <a:ln w="0" cmpd="sng">
            <a:noFill/>
            <a:prstDash val="solid"/>
          </a:ln>
        </p:spPr>
        <p:txBody>
          <a:bodyPr vert="horz" lIns="0" tIns="227330" rIns="0" bIns="0" anchor="t"/>
          <a:lstStyle/>
          <a:p>
            <a:pPr marL="0" marR="91440" indent="0" algn="just">
              <a:lnSpc>
                <a:spcPts val="1400"/>
              </a:lnSpc>
              <a:spcAft>
                <a:spcPts val="0"/>
              </a:spcAft>
            </a:pPr>
            <a:r>
              <a:rPr lang="es-ES" sz="1200" spc="0">
                <a:solidFill>
                  <a:srgbClr val="000000"/>
                </a:solidFill>
                <a:latin typeface="Times New Roman" pitchFamily="1" panose="02020603050405020304"/>
              </a:rPr>
              <a:t>Como norma de carácter consuetudinario, viene siendo tradicional en la Universidad de Extremadura la concesión de distinciones que premian la labor del estudiante al término de la realización de los distintos estudios. </a:t>
            </a:r>
          </a:p>
          <a:p>
            <a:pPr marL="0" marR="91440" indent="0" algn="just">
              <a:lnSpc>
                <a:spcPts val="1400"/>
              </a:lnSpc>
              <a:spcBef>
                <a:spcPts val="525"/>
              </a:spcBef>
              <a:spcAft>
                <a:spcPts val="0"/>
              </a:spcAft>
            </a:pPr>
            <a:r>
              <a:rPr lang="es-ES" sz="1200" spc="0">
                <a:solidFill>
                  <a:srgbClr val="000000"/>
                </a:solidFill>
                <a:latin typeface="Times New Roman" pitchFamily="1" panose="02020603050405020304"/>
              </a:rPr>
              <a:t>La referencia histórica de estos premios y posiblemente la base legal de los mismo, que se refieren a la Licenciatura y al Doctorado, la encontramos en los artículos 20 y 21 de la Ley de Ordenación Universitaria, de 1943 y en los Decretos de Ordenación de las Facultades, de 1944. </a:t>
            </a:r>
          </a:p>
          <a:p>
            <a:pPr marL="0" marR="91440" indent="0" algn="just">
              <a:lnSpc>
                <a:spcPts val="1400"/>
              </a:lnSpc>
              <a:spcBef>
                <a:spcPts val="555"/>
              </a:spcBef>
              <a:spcAft>
                <a:spcPts val="0"/>
              </a:spcAft>
            </a:pPr>
            <a:r>
              <a:rPr lang="es-ES" sz="1200" spc="10">
                <a:solidFill>
                  <a:srgbClr val="000000"/>
                </a:solidFill>
                <a:latin typeface="Times New Roman" pitchFamily="1" panose="02020603050405020304"/>
              </a:rPr>
              <a:t>Pasado el tiempo, estos antecedentes legales se reafirmaron, con carácter general, en el artículo 3</a:t>
            </a:r>
            <a:r>
              <a:rPr lang="es-ES" sz="1200" baseline="30000" spc="10">
                <a:solidFill>
                  <a:srgbClr val="000000"/>
                </a:solidFill>
                <a:latin typeface="Courier New" pitchFamily="3" panose="02020603050405020304"/>
              </a:rPr>
              <a:t>0</a:t>
            </a:r>
            <a:r>
              <a:rPr lang="es-ES" sz="1200" spc="10">
                <a:solidFill>
                  <a:srgbClr val="000000"/>
                </a:solidFill>
                <a:latin typeface="Times New Roman" pitchFamily="1" panose="02020603050405020304"/>
              </a:rPr>
              <a:t>.2.a.i de la Ley 11/83, de Reforma Universitaria y en el artículo 10.8 del Real Decreto 185/85, que regulólos estudios del Tercer Ciclo. Como consecuencia de ello, consciente la Universidad de la importancia de estos premios en cuanto al incentivo al estudio que puedan suponer y la necesidad imperiosa de una regulación clara y precisa para asegurar en términos de equidad e igualdad su otorgamiento, asícomo que el seguimiento de los mismos comportara una línea pareja con la establecida para los títulos propios, al amparo del artículo 161.g de los entonces vigentes Estatutos, se propuso una </a:t>
            </a:r>
            <a:r>
              <a:rPr lang="es-ES" sz="1100" b="1" spc="10">
                <a:solidFill>
                  <a:srgbClr val="000000"/>
                </a:solidFill>
                <a:latin typeface="Bookman Old Style" pitchFamily="1" panose="02020603050405020304"/>
              </a:rPr>
              <a:t>Normativa General sobre Distinciones y Honores </a:t>
            </a:r>
            <a:r>
              <a:rPr lang="es-ES" sz="1200" spc="10">
                <a:solidFill>
                  <a:srgbClr val="000000"/>
                </a:solidFill>
                <a:latin typeface="Times New Roman" pitchFamily="1" panose="02020603050405020304"/>
              </a:rPr>
              <a:t>para Estudiantes. Tal normativa fue aprobada en Junta de Gobierno, el 7 de julio de 1992 y modificada, posteriormente, el 22 de febrero de 1994. </a:t>
            </a:r>
          </a:p>
          <a:p>
            <a:pPr marL="0" marR="0" indent="0" algn="l">
              <a:lnSpc>
                <a:spcPts val="1400"/>
              </a:lnSpc>
              <a:spcBef>
                <a:spcPts val="505"/>
              </a:spcBef>
              <a:spcAft>
                <a:spcPts val="0"/>
              </a:spcAft>
            </a:pPr>
            <a:r>
              <a:rPr lang="es-ES" sz="1200" spc="30">
                <a:solidFill>
                  <a:srgbClr val="000000"/>
                </a:solidFill>
                <a:latin typeface="Times New Roman" pitchFamily="1" panose="02020603050405020304"/>
              </a:rPr>
              <a:t>Muy resumidamente, la Normativa abundósobre los siguientes extremos. </a:t>
            </a:r>
          </a:p>
          <a:p>
            <a:pPr marL="0" marR="91440" indent="0" algn="just">
              <a:lnSpc>
                <a:spcPts val="1400"/>
              </a:lnSpc>
              <a:spcBef>
                <a:spcPts val="500"/>
              </a:spcBef>
              <a:spcAft>
                <a:spcPts val="0"/>
              </a:spcAft>
            </a:pPr>
            <a:r>
              <a:rPr lang="es-ES" sz="1200" spc="0">
                <a:solidFill>
                  <a:srgbClr val="000000"/>
                </a:solidFill>
                <a:latin typeface="Times New Roman" pitchFamily="1" panose="02020603050405020304"/>
              </a:rPr>
              <a:t>En primer lugar, la Universidad de Extremadura bajo la expresión “</a:t>
            </a:r>
            <a:r>
              <a:rPr lang="es-ES" sz="1100" b="1" spc="0">
                <a:solidFill>
                  <a:srgbClr val="000000"/>
                </a:solidFill>
                <a:latin typeface="Bookman Old Style" pitchFamily="1" panose="02020603050405020304"/>
              </a:rPr>
              <a:t>Distinciones y Honores</a:t>
            </a:r>
            <a:r>
              <a:rPr lang="es-ES" sz="1200" spc="0">
                <a:solidFill>
                  <a:srgbClr val="000000"/>
                </a:solidFill>
                <a:latin typeface="Times New Roman" pitchFamily="1" panose="02020603050405020304"/>
              </a:rPr>
              <a:t>” considera, para los estudiantes que en ella realizen sus estudios uni-</a:t>
            </a:r>
            <a:r>
              <a:rPr lang="es-ES" sz="1200" spc="0">
                <a:solidFill>
                  <a:srgbClr val="000000"/>
                </a:solidFill>
                <a:latin typeface="Times New Roman" pitchFamily="1" panose="02020603050405020304"/>
              </a:rPr>
              <a:t>versitarios tres galardones: a) Alumno Distinguido; b) Premio Extraordinario de Licenciatura, y c) Premio Extraordinario de Doctorado. </a:t>
            </a:r>
          </a:p>
          <a:p>
            <a:pPr marL="0" marR="91440" indent="0" algn="just">
              <a:lnSpc>
                <a:spcPts val="1400"/>
              </a:lnSpc>
              <a:spcBef>
                <a:spcPts val="465"/>
              </a:spcBef>
              <a:spcAft>
                <a:spcPts val="0"/>
              </a:spcAft>
            </a:pPr>
            <a:r>
              <a:rPr lang="es-ES" sz="1200" spc="0">
                <a:solidFill>
                  <a:srgbClr val="000000"/>
                </a:solidFill>
                <a:latin typeface="Times New Roman" pitchFamily="1" panose="02020603050405020304"/>
              </a:rPr>
              <a:t>Con la expresión “</a:t>
            </a:r>
            <a:r>
              <a:rPr lang="es-ES" sz="1200" i="1" spc="0">
                <a:solidFill>
                  <a:srgbClr val="000000"/>
                </a:solidFill>
                <a:latin typeface="Times New Roman" pitchFamily="1" panose="02020603050405020304"/>
              </a:rPr>
              <a:t>Alumno Distinguido</a:t>
            </a:r>
            <a:r>
              <a:rPr lang="es-ES" sz="1200" spc="0">
                <a:solidFill>
                  <a:srgbClr val="000000"/>
                </a:solidFill>
                <a:latin typeface="Times New Roman" pitchFamily="1" panose="02020603050405020304"/>
              </a:rPr>
              <a:t>” se entiende la distinción otorgada a aquellos estudiantes que en el año académico, dentro de cada Centro y en la consideración de todos sus cursos, obtuvo el mejor expediente personal. Con la de “</a:t>
            </a:r>
            <a:r>
              <a:rPr lang="es-ES" sz="1200" i="1" spc="0">
                <a:solidFill>
                  <a:srgbClr val="000000"/>
                </a:solidFill>
                <a:latin typeface="Times New Roman" pitchFamily="1" panose="02020603050405020304"/>
              </a:rPr>
              <a:t>Premio Extra-</a:t>
            </a:r>
            <a:r>
              <a:rPr lang="es-ES" sz="1200" i="1" spc="0">
                <a:solidFill>
                  <a:srgbClr val="000000"/>
                </a:solidFill>
                <a:latin typeface="Times New Roman" pitchFamily="1" panose="02020603050405020304"/>
              </a:rPr>
              <a:t>ordinario de Licenciatura</a:t>
            </a:r>
            <a:r>
              <a:rPr lang="es-ES" sz="1200" spc="0">
                <a:solidFill>
                  <a:srgbClr val="000000"/>
                </a:solidFill>
                <a:latin typeface="Times New Roman" pitchFamily="1" panose="02020603050405020304"/>
              </a:rPr>
              <a:t>” se entiende la distinción otorgada, dentro de cada curso académico, a aquellos estudiantes que habiendo terminado los estudios de la Li-</a:t>
            </a:r>
            <a:r>
              <a:rPr lang="es-ES" sz="1200" spc="0">
                <a:solidFill>
                  <a:srgbClr val="000000"/>
                </a:solidFill>
                <a:latin typeface="Times New Roman" pitchFamily="1" panose="02020603050405020304"/>
              </a:rPr>
              <a:t>cenciatura realizaron las pruebas para la colación del grado de Licenciado (Tesina de Licenciatura, Trabajo o Exámen de Grado). Finalmente, con la de “</a:t>
            </a:r>
            <a:r>
              <a:rPr lang="es-ES" sz="1200" i="1" spc="0">
                <a:solidFill>
                  <a:srgbClr val="000000"/>
                </a:solidFill>
                <a:latin typeface="Times New Roman" pitchFamily="1" panose="02020603050405020304"/>
              </a:rPr>
              <a:t>Premio Ex-</a:t>
            </a:r>
            <a:r>
              <a:rPr lang="es-ES" sz="1200" i="1" spc="0">
                <a:solidFill>
                  <a:srgbClr val="000000"/>
                </a:solidFill>
                <a:latin typeface="Times New Roman" pitchFamily="1" panose="02020603050405020304"/>
              </a:rPr>
              <a:t>traordinario de Doctorado</a:t>
            </a:r>
            <a:r>
              <a:rPr lang="es-ES" sz="1200" spc="0">
                <a:solidFill>
                  <a:srgbClr val="000000"/>
                </a:solidFill>
                <a:latin typeface="Times New Roman" pitchFamily="1" panose="02020603050405020304"/>
              </a:rPr>
              <a:t>” se entiende la distinción otorgada a los estudiantes en atención a su expediente personal e importancia de la Tesis doctoral. </a:t>
            </a:r>
          </a:p>
          <a:p>
            <a:pPr marL="0" marR="91440" indent="0" algn="just">
              <a:lnSpc>
                <a:spcPts val="1400"/>
              </a:lnSpc>
              <a:spcBef>
                <a:spcPts val="550"/>
              </a:spcBef>
              <a:spcAft>
                <a:spcPts val="1480"/>
              </a:spcAft>
            </a:pPr>
            <a:r>
              <a:rPr lang="es-ES" sz="1200" spc="0">
                <a:solidFill>
                  <a:srgbClr val="000000"/>
                </a:solidFill>
                <a:latin typeface="Times New Roman" pitchFamily="1" panose="02020603050405020304"/>
              </a:rPr>
              <a:t>A la Junta de Gobierno (hoy Consejo de Gobierno) corresponde otorgar cada año académico las distinciones, a propuesta de la Junta de Facultad/Escuela para el caso de “Alumno Distinguido” y “Premio Extraordinario de Licenciatura” y de la Comisión de Doctorado para el “Premio Extraordinario de Doctorado”. Teniéndose en cuenta que en cada curso académico podráconcederse para cada Centro, Sección o Espe-</a:t>
            </a:r>
            <a:r>
              <a:rPr lang="es-ES" sz="1200" spc="0">
                <a:solidFill>
                  <a:srgbClr val="000000"/>
                </a:solidFill>
                <a:latin typeface="Times New Roman" pitchFamily="1" panose="02020603050405020304"/>
              </a:rPr>
              <a:t>cialidad una distinción de “Alumno Distinguido” entre los estudiantes que, habiendo finalizado sus estudios en el tiempo mínimo que estableciera el correspondiente Plan de Estudios, hubieran obtenido nota media, al menos, de notable. Análogamente, en cada curso académico sólo podráconcederse un “Premio Extraordinario de Licencia-</a:t>
            </a:r>
            <a:r>
              <a:rPr lang="es-ES" sz="1200" spc="0">
                <a:solidFill>
                  <a:srgbClr val="000000"/>
                </a:solidFill>
                <a:latin typeface="Times New Roman" pitchFamily="1" panose="02020603050405020304"/>
              </a:rPr>
              <a:t>tura” por cada Facultad o Sección, entre los estudiantes que además de cumplir con el requisito mencionado m´as arriba, hubieren realizado las pruebas de grado vigentes (mediante examen, Tesina o Trabajo de Grado) y hubieren obtenido una calificación de sobresaliente. </a:t>
            </a:r>
          </a:p>
        </p:txBody>
      </p:sp>
      <p:sp>
        <p:nvSpPr>
          <p:cNvPr id="4" name=""/>
          <p:cNvSpPr/>
          <p:nvPr>
            <p:ph type="body" idx="10"/>
          </p:nvPr>
        </p:nvSpPr>
        <p:spPr>
          <a:xfrm>
            <a:off x="1097280" y="9731375"/>
            <a:ext cx="5486400" cy="225425"/>
          </a:xfrm>
          <a:prstGeom prst="rect">
            <a:avLst/>
          </a:prstGeom>
          <a:noFill/>
          <a:ln w="0" cmpd="sng">
            <a:noFill/>
            <a:prstDash val="solid"/>
          </a:ln>
        </p:spPr>
        <p:txBody>
          <a:bodyPr vert="horz" lIns="0" tIns="41275" rIns="0" bIns="0" anchor="t"/>
          <a:lstStyle/>
          <a:p>
            <a:pPr marL="0" marR="91440" indent="0" algn="r">
              <a:lnSpc>
                <a:spcPts val="14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0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0" marR="0" indent="0" algn="l">
              <a:lnSpc>
                <a:spcPts val="1400"/>
              </a:lnSpc>
              <a:spcAft>
                <a:spcPts val="90"/>
              </a:spcAft>
            </a:pPr>
            <a:r>
              <a:rPr lang="es-ES" sz="1200" spc="135">
                <a:solidFill>
                  <a:srgbClr val="000000"/>
                </a:solidFill>
                <a:latin typeface="Times New Roman" pitchFamily="1" panose="02020603050405020304"/>
              </a:rPr>
              <a:t>284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5585" rIns="0" bIns="0" anchor="t"/>
          <a:lstStyle/>
          <a:p>
            <a:pPr marL="45720" marR="45720" indent="0" algn="just">
              <a:lnSpc>
                <a:spcPts val="1400"/>
              </a:lnSpc>
              <a:spcAft>
                <a:spcPts val="39140"/>
              </a:spcAft>
            </a:pPr>
            <a:r>
              <a:rPr lang="es-ES" sz="1200" spc="10">
                <a:solidFill>
                  <a:srgbClr val="000000"/>
                </a:solidFill>
                <a:latin typeface="Times New Roman" pitchFamily="1" panose="02020603050405020304"/>
              </a:rPr>
              <a:t>Finalmente, podráconcederse anualmente un “Premio Extraordinario de Doctora-</a:t>
            </a:r>
            <a:r>
              <a:rPr lang="es-ES" sz="1200" spc="10">
                <a:solidFill>
                  <a:srgbClr val="000000"/>
                </a:solidFill>
                <a:latin typeface="Times New Roman" pitchFamily="1" panose="02020603050405020304"/>
              </a:rPr>
              <a:t>do”, por cada grupo de cinco (o fracción) Tesis pertenecientes a cada uno de los Títulos oficiales a los que conducen los estudios de Tercer Ciclo de la UEx. Para ser propuesta una Tesis Doctoral habrádebido de ser calificada de “Sobresaliente cum laude” o “apto cum laude”, por unanimidad del Tribunal. Actualmente, puede concederse un premio extraordinario de doctorado por cada cinco tesis o fracción, de entre las defendidas en cada curso académico y dentro de cada uno de los Campos del Conocimiento (Científico, Social y Jurídico, Humanístico, Biomédico y Técnico). La adscripción de las tesis doctorales a los citados campos se lleva a cabo en el momento de la presentación del Plan de Investigación, de acuerdo con el Programa de Doctorado en el que se inscribe. Para la priorización de las solicitudes, sólo se valoran los méritos directamente relacionados con la Tesis Doctoral, su realización y la producción científica derivada de ella. En este sentido, los candidatos deben presentar, junto con su solicitud, un informe escrito en el que, además de resaltar las principales contribuciones de su trabajo, los hallazgos más relevantes y las posibles repercusiones que justifican la concesión del premio extraordinario, se manifiesta ex-</a:t>
            </a:r>
            <a:r>
              <a:rPr lang="es-ES" sz="1200" spc="10">
                <a:solidFill>
                  <a:srgbClr val="000000"/>
                </a:solidFill>
                <a:latin typeface="Times New Roman" pitchFamily="1" panose="02020603050405020304"/>
              </a:rPr>
              <a:t>plícitamente que todos los méritos alegados se corresponden con los resultados de la investigación contenidos en la Memoria de la Tesis doctoral. Además, se valoran ex-</a:t>
            </a:r>
            <a:r>
              <a:rPr lang="es-ES" sz="1200" spc="10">
                <a:solidFill>
                  <a:srgbClr val="000000"/>
                </a:solidFill>
                <a:latin typeface="Times New Roman" pitchFamily="1" panose="02020603050405020304"/>
              </a:rPr>
              <a:t>clusivamente las contribuciones derivadas de la Tesis doctoral comprendidas entre la primera matriculación del estudiante en tutela académica de estudios de doctorado y el 30 de septiembre del año de la solicitud.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0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0290" y="1676400"/>
            <a:ext cx="5486400" cy="1291590"/>
          </a:xfrm>
          <a:prstGeom prst="rect">
            <a:avLst/>
          </a:prstGeom>
          <a:noFill/>
          <a:ln w="0" cmpd="sng">
            <a:noFill/>
            <a:prstDash val="solid"/>
          </a:ln>
        </p:spPr>
        <p:txBody>
          <a:bodyPr vert="horz" lIns="0" tIns="71755" rIns="0" bIns="0" anchor="t"/>
          <a:lstStyle/>
          <a:p>
            <a:pPr marL="1828800" marR="0" indent="0" algn="l">
              <a:lnSpc>
                <a:spcPts val="2800"/>
              </a:lnSpc>
              <a:spcAft>
                <a:spcPts val="0"/>
              </a:spcAft>
            </a:pPr>
            <a:r>
              <a:rPr lang="es-ES" sz="2350" spc="-5">
                <a:solidFill>
                  <a:srgbClr val="000000"/>
                </a:solidFill>
                <a:latin typeface="Bookman Old Style" pitchFamily="1" panose="02020603050405020304"/>
              </a:rPr>
              <a:t>Capítulo 10 </a:t>
            </a:r>
          </a:p>
          <a:p>
            <a:pPr marL="1828800" marR="0" indent="0" algn="l">
              <a:lnSpc>
                <a:spcPts val="3000"/>
              </a:lnSpc>
              <a:spcBef>
                <a:spcPts val="480"/>
              </a:spcBef>
              <a:spcAft>
                <a:spcPts val="315"/>
              </a:spcAft>
            </a:pPr>
            <a:r>
              <a:rPr lang="es-ES" sz="2350" spc="0">
                <a:solidFill>
                  <a:srgbClr val="000000"/>
                </a:solidFill>
                <a:latin typeface="Bookman Old Style" pitchFamily="1" panose="02020603050405020304"/>
              </a:rPr>
              <a:t>Compañía Sevillana de Electricidad </a:t>
            </a:r>
          </a:p>
        </p:txBody>
      </p:sp>
      <p:sp>
        <p:nvSpPr>
          <p:cNvPr id="3" name=""/>
          <p:cNvSpPr/>
          <p:nvPr>
            <p:ph type="body" idx="10"/>
          </p:nvPr>
        </p:nvSpPr>
        <p:spPr>
          <a:xfrm>
            <a:off x="1050290" y="2967990"/>
            <a:ext cx="5486400" cy="1697355"/>
          </a:xfrm>
          <a:prstGeom prst="rect">
            <a:avLst/>
          </a:prstGeom>
          <a:noFill/>
          <a:ln w="0" cmpd="sng">
            <a:noFill/>
            <a:prstDash val="solid"/>
          </a:ln>
        </p:spPr>
        <p:txBody>
          <a:bodyPr vert="horz" lIns="0" tIns="549275" rIns="0" bIns="0" anchor="t">
            <a:normAutofit fontScale="80000"/>
          </a:bodyPr>
          <a:lstStyle/>
          <a:p>
            <a:pPr marL="45720" marR="0" indent="0" algn="l">
              <a:lnSpc>
                <a:spcPts val="1400"/>
              </a:lnSpc>
              <a:spcAft>
                <a:spcPts val="0"/>
              </a:spcAft>
            </a:pPr>
            <a:r>
              <a:rPr lang="es-ES" sz="1050" spc="0">
                <a:solidFill>
                  <a:srgbClr val="000000"/>
                </a:solidFill>
                <a:latin typeface="Bookman Old Style" pitchFamily="1" panose="02020603050405020304"/>
              </a:rPr>
              <a:t>Se incluye en este capítulo la relación de estudiantes de la </a:t>
            </a:r>
            <a:r>
              <a:rPr lang="es-ES" sz="1050" spc="0">
                <a:solidFill>
                  <a:srgbClr val="000000"/>
                </a:solidFill>
                <a:latin typeface="Bookman Old Style" pitchFamily="1" panose="02020603050405020304"/>
              </a:rPr>
              <a:t>Facultad de Ciencias </a:t>
            </a:r>
            <a:r>
              <a:rPr lang="es-ES" sz="1050" spc="0">
                <a:solidFill>
                  <a:srgbClr val="000000"/>
                </a:solidFill>
                <a:latin typeface="Bookman Old Style" pitchFamily="1" panose="02020603050405020304"/>
              </a:rPr>
              <a:t>que recibieron el premio patrocinado por la </a:t>
            </a:r>
            <a:r>
              <a:rPr lang="es-ES" sz="1050" spc="0">
                <a:solidFill>
                  <a:srgbClr val="000000"/>
                </a:solidFill>
                <a:latin typeface="Bookman Old Style" pitchFamily="1" panose="02020603050405020304"/>
              </a:rPr>
              <a:t>Compañía Sevillana de Electricidad </a:t>
            </a:r>
            <a:r>
              <a:rPr lang="es-ES" sz="1050" spc="0">
                <a:solidFill>
                  <a:srgbClr val="000000"/>
                </a:solidFill>
                <a:latin typeface="Bookman Old Style" pitchFamily="1" panose="02020603050405020304"/>
              </a:rPr>
              <a:t>al mejor expediente (Tabla 10.1). </a:t>
            </a:r>
          </a:p>
          <a:p>
            <a:pPr marL="45720" marR="0" indent="0" algn="l">
              <a:lnSpc>
                <a:spcPts val="1400"/>
              </a:lnSpc>
              <a:spcBef>
                <a:spcPts val="1085"/>
              </a:spcBef>
              <a:spcAft>
                <a:spcPts val="0"/>
              </a:spcAft>
            </a:pPr>
            <a:r>
              <a:rPr lang="es-ES" sz="1050" spc="0">
                <a:solidFill>
                  <a:srgbClr val="000000"/>
                </a:solidFill>
                <a:latin typeface="Bookman Old Style" pitchFamily="1" panose="02020603050405020304"/>
              </a:rPr>
              <a:t>Tabla </a:t>
            </a:r>
            <a:r>
              <a:rPr lang="es-ES" sz="1050" spc="0">
                <a:solidFill>
                  <a:srgbClr val="000000"/>
                </a:solidFill>
                <a:latin typeface="Bookman Old Style" pitchFamily="1" panose="02020603050405020304"/>
              </a:rPr>
              <a:t>10.1: Premios de la Compan</a:t>
            </a:r>
            <a:r>
              <a:rPr lang="es-ES" sz="1050" baseline="30000" spc="0">
                <a:solidFill>
                  <a:srgbClr val="000000"/>
                </a:solidFill>
                <a:latin typeface="Bookman Old Style" pitchFamily="1" panose="02020603050405020304"/>
              </a:rPr>
              <a:t>˜</a:t>
            </a:r>
            <a:r>
              <a:rPr lang="es-ES" sz="1050" spc="0">
                <a:solidFill>
                  <a:srgbClr val="000000"/>
                </a:solidFill>
                <a:latin typeface="Bookman Old Style" pitchFamily="1" panose="02020603050405020304"/>
              </a:rPr>
              <a:t>ia Sevillana de Electricidad al mejor expediente </a:t>
            </a:r>
          </a:p>
          <a:p>
            <a:pPr marL="45720" marR="0" indent="0" algn="ctr">
              <a:lnSpc>
                <a:spcPts val="1200"/>
              </a:lnSpc>
              <a:spcBef>
                <a:spcPts val="1080"/>
              </a:spcBef>
              <a:spcAft>
                <a:spcPts val="0"/>
              </a:spcAft>
            </a:pPr>
            <a:r>
              <a:rPr lang="es-ES" sz="1000" spc="35">
                <a:solidFill>
                  <a:srgbClr val="000000"/>
                </a:solidFill>
                <a:latin typeface="Times New Roman" pitchFamily="1" panose="02020603050405020304"/>
              </a:rPr>
              <a:t>PREMIADOS </a:t>
            </a:r>
          </a:p>
        </p:txBody>
      </p:sp>
      <p:graphicFrame>
        <p:nvGraphicFramePr>
          <p:cNvPr id="5" name=""/>
          <p:cNvGraphicFramePr>
            <a:graphicFrameLocks noGrp="1"/>
          </p:cNvGraphicFramePr>
          <p:nvPr/>
        </p:nvGraphicFramePr>
        <p:xfrm>
          <a:off x="1124585" y="4672330"/>
          <a:ext cx="5486400" cy="5130165"/>
        </p:xfrm>
        <a:graphic>
          <a:graphicData uri="http://schemas.openxmlformats.org/drawingml/2006/table">
            <a:tbl>
              <a:tblGrid>
                <a:gridCol w="481330"/>
                <a:gridCol w="3191510"/>
                <a:gridCol w="829310"/>
                <a:gridCol w="838200"/>
              </a:tblGrid>
              <a:tr h="173990">
                <a:tc>
                  <a:txBody>
                    <a:bodyPr vert="horz" anchor="t"/>
                    <a:lstStyle/>
                    <a:p>
                      <a:pPr marL="0" marR="45085" indent="0" algn="r">
                        <a:lnSpc>
                          <a:spcPts val="1200"/>
                        </a:lnSpc>
                        <a:spcBef>
                          <a:spcPts val="0"/>
                        </a:spcBef>
                        <a:spcAft>
                          <a:spcPts val="105"/>
                        </a:spcAft>
                      </a:pPr>
                      <a:r>
                        <a:rPr lang="es-ES" sz="1000" spc="0">
                          <a:solidFill>
                            <a:srgbClr val="000000"/>
                          </a:solidFill>
                          <a:latin typeface="Times New Roman" pitchFamily="1" panose="02020603050405020304"/>
                        </a:rPr>
                        <a:t>Curso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200"/>
                        </a:lnSpc>
                        <a:spcBef>
                          <a:spcPts val="0"/>
                        </a:spcBef>
                        <a:spcAft>
                          <a:spcPts val="105"/>
                        </a:spcAft>
                      </a:pPr>
                      <a:r>
                        <a:rPr lang="es-ES" sz="1000" spc="0">
                          <a:solidFill>
                            <a:srgbClr val="000000"/>
                          </a:solidFill>
                          <a:latin typeface="Times New Roman" pitchFamily="1" panose="02020603050405020304"/>
                        </a:rPr>
                        <a:t>Licenciado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200"/>
                        </a:lnSpc>
                        <a:spcBef>
                          <a:spcPts val="0"/>
                        </a:spcBef>
                        <a:spcAft>
                          <a:spcPts val="105"/>
                        </a:spcAft>
                      </a:pPr>
                      <a:r>
                        <a:rPr lang="es-ES" sz="1000" spc="0">
                          <a:solidFill>
                            <a:srgbClr val="000000"/>
                          </a:solidFill>
                          <a:latin typeface="Times New Roman" pitchFamily="1" panose="02020603050405020304"/>
                        </a:rPr>
                        <a:t>Sección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5240" indent="0" algn="r">
                        <a:lnSpc>
                          <a:spcPts val="1200"/>
                        </a:lnSpc>
                        <a:spcBef>
                          <a:spcPts val="0"/>
                        </a:spcBef>
                        <a:spcAft>
                          <a:spcPts val="45"/>
                        </a:spcAft>
                      </a:pPr>
                      <a:r>
                        <a:rPr lang="es-ES" sz="1000" spc="0">
                          <a:solidFill>
                            <a:srgbClr val="000000"/>
                          </a:solidFill>
                          <a:latin typeface="Times New Roman" pitchFamily="1" panose="02020603050405020304"/>
                        </a:rPr>
                        <a:t>Especialidad </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58115">
                <a:tc>
                  <a:txBody>
                    <a:bodyPr vert="horz" anchor="t"/>
                    <a:lstStyle/>
                    <a:p>
                      <a:pPr marL="0" marR="45085" indent="0" algn="r">
                        <a:lnSpc>
                          <a:spcPts val="1200"/>
                        </a:lnSpc>
                        <a:spcBef>
                          <a:spcPts val="0"/>
                        </a:spcBef>
                        <a:spcAft>
                          <a:spcPts val="0"/>
                        </a:spcAft>
                      </a:pPr>
                      <a:r>
                        <a:rPr lang="es-ES" sz="1000" spc="0">
                          <a:solidFill>
                            <a:srgbClr val="000000"/>
                          </a:solidFill>
                          <a:latin typeface="Times New Roman" pitchFamily="1" panose="02020603050405020304"/>
                        </a:rPr>
                        <a:t>72/73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ANTONIO FELIX RAMIRO GONZALEZ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5875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75/76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ALVARO BERNALTE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76/77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FERNANDO JUAN BELTRAN NOVILLO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77/78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JOAQUIN ESPINOSA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78/79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TERESA GALEANO DIAZ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200"/>
                        </a:lnSpc>
                        <a:spcBef>
                          <a:spcPts val="0"/>
                        </a:spcBef>
                        <a:spcAft>
                          <a:spcPts val="0"/>
                        </a:spcAft>
                      </a:pPr>
                      <a:r>
                        <a:rPr lang="es-ES" sz="1000" spc="0">
                          <a:solidFill>
                            <a:srgbClr val="000000"/>
                          </a:solidFill>
                          <a:latin typeface="Times New Roman" pitchFamily="1" panose="02020603050405020304"/>
                        </a:rPr>
                        <a:t>79/80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ANA MARIA PIZARRO GALAN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80/81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CARLOS OTERO FERNANDEZ DE MOLINA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200"/>
                        </a:lnSpc>
                        <a:spcBef>
                          <a:spcPts val="0"/>
                        </a:spcBef>
                        <a:spcAft>
                          <a:spcPts val="0"/>
                        </a:spcAft>
                      </a:pPr>
                      <a:r>
                        <a:rPr lang="es-ES" sz="1000" spc="0">
                          <a:solidFill>
                            <a:srgbClr val="000000"/>
                          </a:solidFill>
                          <a:latin typeface="Times New Roman" pitchFamily="1" panose="02020603050405020304"/>
                        </a:rPr>
                        <a:t>81/82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JUAN A. MURILLO PULGARIN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81/82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RAMIREZ FERNANDEZ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45085" indent="0" algn="r">
                        <a:lnSpc>
                          <a:spcPts val="1200"/>
                        </a:lnSpc>
                        <a:spcBef>
                          <a:spcPts val="0"/>
                        </a:spcBef>
                        <a:spcAft>
                          <a:spcPts val="0"/>
                        </a:spcAft>
                      </a:pPr>
                      <a:r>
                        <a:rPr lang="es-ES" sz="1000" spc="0">
                          <a:solidFill>
                            <a:srgbClr val="000000"/>
                          </a:solidFill>
                          <a:latin typeface="Times New Roman" pitchFamily="1" panose="02020603050405020304"/>
                        </a:rPr>
                        <a:t>82/83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EMILIANO ZAMORA DE ALBA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82/83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PRIMITIVO MENA ARIAS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83/84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MANUEL GONZALEZ LENA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200"/>
                        </a:lnSpc>
                        <a:spcBef>
                          <a:spcPts val="0"/>
                        </a:spcBef>
                        <a:spcAft>
                          <a:spcPts val="0"/>
                        </a:spcAft>
                      </a:pPr>
                      <a:r>
                        <a:rPr lang="es-ES" sz="1000" spc="0">
                          <a:solidFill>
                            <a:srgbClr val="000000"/>
                          </a:solidFill>
                          <a:latin typeface="Times New Roman" pitchFamily="1" panose="02020603050405020304"/>
                        </a:rPr>
                        <a:t>83/84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AGUSTIN GARCIA NOGALES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2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84/85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FRANCISCO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DE LA PEN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A CASTRILLO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tabLst>
                          <a:tab algn="r" pos="822960"/>
                        </a:tabLst>
                      </a:pPr>
                      <a:r>
                        <a:rPr lang="es-ES" sz="1000" spc="0">
                          <a:solidFill>
                            <a:srgbClr val="000000"/>
                          </a:solidFill>
                          <a:latin typeface="Times New Roman" pitchFamily="1" panose="02020603050405020304"/>
                        </a:rPr>
                        <a:t>Industrial </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200"/>
                        </a:lnSpc>
                        <a:spcBef>
                          <a:spcPts val="0"/>
                        </a:spcBef>
                        <a:spcAft>
                          <a:spcPts val="0"/>
                        </a:spcAft>
                      </a:pPr>
                      <a:r>
                        <a:rPr lang="es-ES" sz="1000" spc="0">
                          <a:solidFill>
                            <a:srgbClr val="000000"/>
                          </a:solidFill>
                          <a:latin typeface="Times New Roman" pitchFamily="1" panose="02020603050405020304"/>
                        </a:rPr>
                        <a:t>84/85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BATILDO REQUEJO FERNANDEZ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2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84/85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JUAN A. CABALLERO CARRETERO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84/85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SOLEDAD GONZALEZ CABANILLAS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85/86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MIGUEL A. MARTIN ANTEQUERA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tabLst>
                          <a:tab algn="r" pos="822960"/>
                        </a:tabLst>
                      </a:pPr>
                      <a:r>
                        <a:rPr lang="es-ES" sz="1000" spc="0">
                          <a:solidFill>
                            <a:srgbClr val="000000"/>
                          </a:solidFill>
                          <a:latin typeface="Times New Roman" pitchFamily="1" panose="02020603050405020304"/>
                        </a:rPr>
                        <a:t>Industrial </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85/86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JOSE MIGUEL PINO SORIANO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85/86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ANTONIA PAJARES VICENTE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85/86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 DOLORES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CASTRO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200"/>
                        </a:lnSpc>
                        <a:spcBef>
                          <a:spcPts val="0"/>
                        </a:spcBef>
                        <a:spcAft>
                          <a:spcPts val="0"/>
                        </a:spcAft>
                      </a:pPr>
                      <a:r>
                        <a:rPr lang="es-ES" sz="1000" spc="0">
                          <a:solidFill>
                            <a:srgbClr val="000000"/>
                          </a:solidFill>
                          <a:latin typeface="Times New Roman" pitchFamily="1" panose="02020603050405020304"/>
                        </a:rPr>
                        <a:t>86/87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EDUARDO PINILLA GIL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2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86/87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JACINTO GONZALEZ PACHON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0" marR="45085" indent="0" algn="r">
                        <a:lnSpc>
                          <a:spcPts val="1200"/>
                        </a:lnSpc>
                        <a:spcBef>
                          <a:spcPts val="0"/>
                        </a:spcBef>
                        <a:spcAft>
                          <a:spcPts val="0"/>
                        </a:spcAft>
                      </a:pPr>
                      <a:r>
                        <a:rPr lang="es-ES" sz="1000" spc="0">
                          <a:solidFill>
                            <a:srgbClr val="000000"/>
                          </a:solidFill>
                          <a:latin typeface="Times New Roman" pitchFamily="1" panose="02020603050405020304"/>
                        </a:rPr>
                        <a:t>86/87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JOSE MARIA PEREZ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2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86/87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RICARDO DAMIAN BASCO Y LOPEZ DE LERMA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87/88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ANGELES DIAZ DIEZ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45085" indent="0" algn="r">
                        <a:lnSpc>
                          <a:spcPts val="1100"/>
                        </a:lnSpc>
                        <a:spcBef>
                          <a:spcPts val="0"/>
                        </a:spcBef>
                        <a:spcAft>
                          <a:spcPts val="0"/>
                        </a:spcAft>
                      </a:pPr>
                      <a:r>
                        <a:rPr lang="es-ES" sz="1000" spc="0">
                          <a:solidFill>
                            <a:srgbClr val="000000"/>
                          </a:solidFill>
                          <a:latin typeface="Times New Roman" pitchFamily="1" panose="02020603050405020304"/>
                        </a:rPr>
                        <a:t>87/88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TERESA GONZALEZ MONTERO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tabLst>
                          <a:tab algn="r" pos="822960"/>
                        </a:tabLst>
                      </a:pPr>
                      <a:r>
                        <a:rPr lang="es-ES" sz="1000" spc="0">
                          <a:solidFill>
                            <a:srgbClr val="000000"/>
                          </a:solidFill>
                          <a:latin typeface="Times New Roman" pitchFamily="1" panose="02020603050405020304"/>
                        </a:rPr>
                        <a:t>Industrial </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7640">
                <a:tc>
                  <a:txBody>
                    <a:bodyPr vert="horz" anchor="t"/>
                    <a:lstStyle/>
                    <a:p>
                      <a:pPr marL="0" marR="45085" indent="0" algn="r">
                        <a:lnSpc>
                          <a:spcPts val="1200"/>
                        </a:lnSpc>
                        <a:spcBef>
                          <a:spcPts val="0"/>
                        </a:spcBef>
                        <a:spcAft>
                          <a:spcPts val="0"/>
                        </a:spcAft>
                      </a:pPr>
                      <a:r>
                        <a:rPr lang="es-ES" sz="1000" spc="0">
                          <a:solidFill>
                            <a:srgbClr val="000000"/>
                          </a:solidFill>
                          <a:latin typeface="Times New Roman" pitchFamily="1" panose="02020603050405020304"/>
                        </a:rPr>
                        <a:t>87/88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1200"/>
                        </a:lnSpc>
                        <a:spcBef>
                          <a:spcPts val="0"/>
                        </a:spcBef>
                        <a:spcAft>
                          <a:spcPts val="10"/>
                        </a:spcAft>
                      </a:pPr>
                      <a:r>
                        <a:rPr lang="es-ES" sz="1000" spc="0">
                          <a:solidFill>
                            <a:srgbClr val="000000"/>
                          </a:solidFill>
                          <a:latin typeface="Times New Roman" pitchFamily="1" panose="02020603050405020304"/>
                        </a:rPr>
                        <a:t>ANTONIO ARNAL PEREZ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1200"/>
                        </a:lnSpc>
                        <a:spcBef>
                          <a:spcPts val="0"/>
                        </a:spcBef>
                        <a:spcAft>
                          <a:spcPts val="1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5240" indent="0" algn="r">
                        <a:lnSpc>
                          <a:spcPts val="12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73990">
                <a:tc gridSpan="4">
                  <a:txBody>
                    <a:bodyPr vert="horz" anchor="t"/>
                    <a:lstStyle/>
                    <a:p>
                      <a:pPr marL="0" marR="45085" indent="0" algn="r">
                        <a:lnSpc>
                          <a:spcPts val="1200"/>
                        </a:lnSpc>
                        <a:spcBef>
                          <a:spcPts val="0"/>
                        </a:spcBef>
                        <a:spcAft>
                          <a:spcPts val="50"/>
                        </a:spcAft>
                      </a:pPr>
                      <a:r>
                        <a:rPr lang="es-ES" sz="1050" i="1" spc="0">
                          <a:solidFill>
                            <a:srgbClr val="000000"/>
                          </a:solidFill>
                          <a:latin typeface="Bookman Old Style"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95510"/>
            <a:ext cx="5486400" cy="173990"/>
          </a:xfrm>
          <a:prstGeom prst="rect">
            <a:avLst/>
          </a:prstGeom>
          <a:noFill/>
          <a:ln w="0" cmpd="sng">
            <a:noFill/>
            <a:prstDash val="solid"/>
          </a:ln>
        </p:spPr>
        <p:txBody>
          <a:bodyPr vert="horz" lIns="0" tIns="0" rIns="0" bIns="0" anchor="t"/>
          <a:lstStyle/>
          <a:p>
            <a:pPr marL="0" marR="0" indent="0" algn="ctr">
              <a:lnSpc>
                <a:spcPts val="1300"/>
              </a:lnSpc>
              <a:spcAft>
                <a:spcPts val="65"/>
              </a:spcAft>
            </a:pPr>
            <a:r>
              <a:rPr lang="es-ES" sz="1050" spc="90">
                <a:solidFill>
                  <a:srgbClr val="000000"/>
                </a:solidFill>
                <a:latin typeface="Bookman Old Style" pitchFamily="1" panose="02020603050405020304"/>
              </a:rPr>
              <a:t>285 </a:t>
            </a:r>
          </a:p>
        </p:txBody>
      </p:sp>
      <p:cxnSp>
        <p:nvCxnSpPr>
          <p:cNvPr id="7" name=""/>
          <p:cNvCxnSpPr/>
          <p:nvPr/>
        </p:nvCxnSpPr>
        <p:spPr>
          <a:xfrm>
            <a:off x="1097280" y="1688465"/>
            <a:ext cx="5401945" cy="0"/>
          </a:xfrm>
          <a:prstGeom prst="line">
            <a:avLst/>
          </a:prstGeom>
          <a:ln w="6350" cmpd="sng">
            <a:solidFill>
              <a:srgbClr val="000000"/>
            </a:solidFill>
          </a:ln>
        </p:spPr>
      </p:cxnSp>
      <p:cxnSp>
        <p:nvCxnSpPr>
          <p:cNvPr id="8" name=""/>
          <p:cNvCxnSpPr/>
          <p:nvPr/>
        </p:nvCxnSpPr>
        <p:spPr>
          <a:xfrm>
            <a:off x="1097280" y="2974975"/>
            <a:ext cx="5401945" cy="0"/>
          </a:xfrm>
          <a:prstGeom prst="line">
            <a:avLst/>
          </a:prstGeom>
          <a:ln w="12065" cmpd="sng">
            <a:solidFill>
              <a:srgbClr val="000000"/>
            </a:solidFill>
          </a:ln>
        </p:spPr>
      </p:cxnSp>
    </p:spTree>
  </p:cSld>
  <p:clrMapOvr>
    <a:masterClrMapping/>
  </p:clrMapOvr>
</p:sld>
</file>

<file path=ppt/slides/slide3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12"/>
          <a:stretch>
            <a:fillRect/>
          </a:stretch>
        </p:blipFill>
        <p:spPr>
          <a:xfrm>
            <a:off x="2020570" y="911225"/>
            <a:ext cx="3441700" cy="832421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0160" rIns="0" bIns="0" anchor="t"/>
          <a:lstStyle/>
          <a:p>
            <a:pPr marL="0" marR="0" indent="0" algn="l">
              <a:lnSpc>
                <a:spcPts val="1400"/>
              </a:lnSpc>
              <a:spcAft>
                <a:spcPts val="80"/>
              </a:spcAft>
              <a:tabLst>
                <a:tab algn="r" pos="5440680"/>
              </a:tabLst>
            </a:pPr>
            <a:r>
              <a:rPr lang="es-ES" sz="1150" spc="0">
                <a:solidFill>
                  <a:srgbClr val="000000"/>
                </a:solidFill>
                <a:latin typeface="Bookman Old Style" pitchFamily="1" panose="02020603050405020304"/>
              </a:rPr>
              <a:t>2. Decretos fundacionales y otros documentos </a:t>
            </a:r>
            <a:r>
              <a:rPr lang="es-ES" sz="1150" spc="0">
                <a:solidFill>
                  <a:srgbClr val="000000"/>
                </a:solidFill>
                <a:latin typeface="Arial" pitchFamily="2" panose="02020603050405020304"/>
              </a:rPr>
              <a:t>7 </a:t>
            </a:r>
          </a:p>
        </p:txBody>
      </p:sp>
      <p:sp>
        <p:nvSpPr>
          <p:cNvPr id="5" name=""/>
          <p:cNvSpPr/>
          <p:nvPr>
            <p:ph type="body" idx="10"/>
          </p:nvPr>
        </p:nvSpPr>
        <p:spPr>
          <a:xfrm>
            <a:off x="1057910" y="9417050"/>
            <a:ext cx="5486400" cy="314325"/>
          </a:xfrm>
          <a:prstGeom prst="rect">
            <a:avLst/>
          </a:prstGeom>
          <a:noFill/>
          <a:ln w="0" cmpd="sng">
            <a:noFill/>
            <a:prstDash val="solid"/>
          </a:ln>
        </p:spPr>
        <p:txBody>
          <a:bodyPr vert="horz" lIns="0" tIns="0" rIns="0" bIns="0" anchor="t"/>
          <a:lstStyle/>
          <a:p>
            <a:pPr marL="0" marR="0" indent="0" algn="ctr">
              <a:lnSpc>
                <a:spcPts val="1100"/>
              </a:lnSpc>
              <a:spcAft>
                <a:spcPts val="1325"/>
              </a:spcAft>
            </a:pPr>
            <a:r>
              <a:rPr lang="es-ES" sz="900" spc="20">
                <a:solidFill>
                  <a:srgbClr val="000000"/>
                </a:solidFill>
                <a:latin typeface="Bookman Old Style" pitchFamily="1" panose="02020603050405020304"/>
              </a:rPr>
              <a:t>Real Decreto fundacional de la </a:t>
            </a:r>
            <a:r>
              <a:rPr lang="es-ES" sz="900" b="1" spc="20">
                <a:solidFill>
                  <a:srgbClr val="000000"/>
                </a:solidFill>
                <a:latin typeface="Bookman Old Style" pitchFamily="1" panose="02020603050405020304"/>
              </a:rPr>
              <a:t>Universidad de Extremadura</a:t>
            </a:r>
            <a:r>
              <a:rPr lang="es-ES" sz="900" spc="20">
                <a:solidFill>
                  <a:srgbClr val="000000"/>
                </a:solidFill>
                <a:latin typeface="Bookman Old Style" pitchFamily="1" panose="02020603050405020304"/>
              </a:rPr>
              <a:t>.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300"/>
              </a:lnSpc>
              <a:spcAft>
                <a:spcPts val="65"/>
              </a:spcAft>
            </a:pPr>
            <a:r>
              <a:rPr lang="es-ES" sz="1150" spc="4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1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20"/>
              </a:spcAft>
            </a:pPr>
            <a:r>
              <a:rPr lang="es-ES" sz="1050" spc="145">
                <a:solidFill>
                  <a:srgbClr val="000000"/>
                </a:solidFill>
                <a:latin typeface="Arial" pitchFamily="2" panose="02020603050405020304"/>
              </a:rPr>
              <a:t>286 </a:t>
            </a:r>
          </a:p>
        </p:txBody>
      </p:sp>
      <p:sp>
        <p:nvSpPr>
          <p:cNvPr id="3" name=""/>
          <p:cNvSpPr/>
          <p:nvPr>
            <p:ph type="body" idx="10"/>
          </p:nvPr>
        </p:nvSpPr>
        <p:spPr>
          <a:xfrm>
            <a:off x="1054735" y="681990"/>
            <a:ext cx="5486400" cy="371475"/>
          </a:xfrm>
          <a:prstGeom prst="rect">
            <a:avLst/>
          </a:prstGeom>
          <a:noFill/>
          <a:ln w="0" cmpd="sng">
            <a:noFill/>
            <a:prstDash val="solid"/>
          </a:ln>
        </p:spPr>
        <p:txBody>
          <a:bodyPr vert="horz" lIns="0" tIns="222250" rIns="0" bIns="0" anchor="t"/>
          <a:lstStyle/>
          <a:p>
            <a:pPr marL="0" marR="0" indent="0" algn="ctr">
              <a:lnSpc>
                <a:spcPts val="1200"/>
              </a:lnSpc>
              <a:spcAft>
                <a:spcPts val="0"/>
              </a:spcAft>
            </a:pPr>
            <a:r>
              <a:rPr lang="es-ES" sz="1000" spc="35">
                <a:solidFill>
                  <a:srgbClr val="000000"/>
                </a:solidFill>
                <a:latin typeface="Times New Roman" pitchFamily="1" panose="02020603050405020304"/>
              </a:rPr>
              <a:t>PREMIADOS </a:t>
            </a:r>
          </a:p>
        </p:txBody>
      </p:sp>
      <p:graphicFrame>
        <p:nvGraphicFramePr>
          <p:cNvPr id="5" name=""/>
          <p:cNvGraphicFramePr>
            <a:graphicFrameLocks noGrp="1"/>
          </p:cNvGraphicFramePr>
          <p:nvPr/>
        </p:nvGraphicFramePr>
        <p:xfrm>
          <a:off x="1124585" y="1060450"/>
          <a:ext cx="5486400" cy="8677910"/>
        </p:xfrm>
        <a:graphic>
          <a:graphicData uri="http://schemas.openxmlformats.org/drawingml/2006/table">
            <a:tbl>
              <a:tblGrid>
                <a:gridCol w="481330"/>
                <a:gridCol w="3191510"/>
                <a:gridCol w="829310"/>
                <a:gridCol w="838200"/>
              </a:tblGrid>
              <a:tr h="173990">
                <a:tc>
                  <a:txBody>
                    <a:bodyPr vert="horz" anchor="t"/>
                    <a:lstStyle/>
                    <a:p>
                      <a:pPr marL="0" marR="0" indent="0" algn="ctr">
                        <a:lnSpc>
                          <a:spcPts val="1200"/>
                        </a:lnSpc>
                        <a:spcBef>
                          <a:spcPts val="0"/>
                        </a:spcBef>
                        <a:spcAft>
                          <a:spcPts val="80"/>
                        </a:spcAft>
                      </a:pPr>
                      <a:r>
                        <a:rPr lang="es-ES" sz="1000" spc="0">
                          <a:solidFill>
                            <a:srgbClr val="000000"/>
                          </a:solidFill>
                          <a:latin typeface="Times New Roman" pitchFamily="1" panose="02020603050405020304"/>
                        </a:rPr>
                        <a:t>Curso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200"/>
                        </a:lnSpc>
                        <a:spcBef>
                          <a:spcPts val="0"/>
                        </a:spcBef>
                        <a:spcAft>
                          <a:spcPts val="80"/>
                        </a:spcAft>
                      </a:pPr>
                      <a:r>
                        <a:rPr lang="es-ES" sz="1000" spc="0">
                          <a:solidFill>
                            <a:srgbClr val="000000"/>
                          </a:solidFill>
                          <a:latin typeface="Times New Roman" pitchFamily="1" panose="02020603050405020304"/>
                        </a:rPr>
                        <a:t>Licenciado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200"/>
                        </a:lnSpc>
                        <a:spcBef>
                          <a:spcPts val="0"/>
                        </a:spcBef>
                        <a:spcAft>
                          <a:spcPts val="80"/>
                        </a:spcAft>
                      </a:pPr>
                      <a:r>
                        <a:rPr lang="es-ES" sz="1000" spc="0">
                          <a:solidFill>
                            <a:srgbClr val="000000"/>
                          </a:solidFill>
                          <a:latin typeface="Times New Roman" pitchFamily="1" panose="02020603050405020304"/>
                        </a:rPr>
                        <a:t>Sección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5240" indent="0" algn="r">
                        <a:lnSpc>
                          <a:spcPts val="1200"/>
                        </a:lnSpc>
                        <a:spcBef>
                          <a:spcPts val="0"/>
                        </a:spcBef>
                        <a:spcAft>
                          <a:spcPts val="20"/>
                        </a:spcAft>
                      </a:pPr>
                      <a:r>
                        <a:rPr lang="es-ES" sz="1000" spc="0">
                          <a:solidFill>
                            <a:srgbClr val="000000"/>
                          </a:solidFill>
                          <a:latin typeface="Times New Roman" pitchFamily="1" panose="02020603050405020304"/>
                        </a:rPr>
                        <a:t>Especialidad </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58115">
                <a:tc>
                  <a:txBody>
                    <a:bodyPr vert="horz" anchor="t"/>
                    <a:lstStyle/>
                    <a:p>
                      <a:pPr marL="0" marR="0" indent="0" algn="ctr">
                        <a:lnSpc>
                          <a:spcPts val="1200"/>
                        </a:lnSpc>
                        <a:spcBef>
                          <a:spcPts val="0"/>
                        </a:spcBef>
                        <a:spcAft>
                          <a:spcPts val="0"/>
                        </a:spcAft>
                      </a:pPr>
                      <a:r>
                        <a:rPr lang="es-ES" sz="1000" spc="0">
                          <a:solidFill>
                            <a:srgbClr val="000000"/>
                          </a:solidFill>
                          <a:latin typeface="Times New Roman" pitchFamily="1" panose="02020603050405020304"/>
                        </a:rPr>
                        <a:t>87/88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1200"/>
                        </a:lnSpc>
                        <a:spcBef>
                          <a:spcPts val="0"/>
                        </a:spcBef>
                        <a:spcAft>
                          <a:spcPts val="0"/>
                        </a:spcAft>
                      </a:pPr>
                      <a:r>
                        <a:rPr lang="es-ES" sz="1000" spc="0">
                          <a:solidFill>
                            <a:srgbClr val="000000"/>
                          </a:solidFill>
                          <a:latin typeface="Times New Roman" pitchFamily="1" panose="02020603050405020304"/>
                        </a:rPr>
                        <a:t>AMADOR GONZALEZ VICENTE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58750">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87/88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EMILIA DEL CARMEN BOTELLO CAMBERO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0" indent="0" algn="ctr">
                        <a:lnSpc>
                          <a:spcPts val="1200"/>
                        </a:lnSpc>
                        <a:spcBef>
                          <a:spcPts val="0"/>
                        </a:spcBef>
                        <a:spcAft>
                          <a:spcPts val="0"/>
                        </a:spcAft>
                      </a:pPr>
                      <a:r>
                        <a:rPr lang="es-ES" sz="1000" spc="0">
                          <a:solidFill>
                            <a:srgbClr val="000000"/>
                          </a:solidFill>
                          <a:latin typeface="Times New Roman" pitchFamily="1" panose="02020603050405020304"/>
                        </a:rPr>
                        <a:t>88/89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200"/>
                        </a:lnSpc>
                        <a:spcBef>
                          <a:spcPts val="0"/>
                        </a:spcBef>
                        <a:spcAft>
                          <a:spcPts val="0"/>
                        </a:spcAft>
                      </a:pPr>
                      <a:r>
                        <a:rPr lang="es-ES" sz="1000" spc="0">
                          <a:solidFill>
                            <a:srgbClr val="000000"/>
                          </a:solidFill>
                          <a:latin typeface="Times New Roman" pitchFamily="1" panose="02020603050405020304"/>
                        </a:rPr>
                        <a:t>M. ESTRELLA CUELLAR ORTIZ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88/89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MANUEL MARIA RITORE CORTES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88/89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ESTRELLA GANCEDO GORDILLO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88/89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DIEGO BERNET PRIETO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89/90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MARIA JIMENEZ CHAMIZO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0" indent="0" algn="ctr">
                        <a:lnSpc>
                          <a:spcPts val="1200"/>
                        </a:lnSpc>
                        <a:spcBef>
                          <a:spcPts val="0"/>
                        </a:spcBef>
                        <a:spcAft>
                          <a:spcPts val="0"/>
                        </a:spcAft>
                      </a:pPr>
                      <a:r>
                        <a:rPr lang="es-ES" sz="1000" spc="0">
                          <a:solidFill>
                            <a:srgbClr val="000000"/>
                          </a:solidFill>
                          <a:latin typeface="Times New Roman" pitchFamily="1" panose="02020603050405020304"/>
                        </a:rPr>
                        <a:t>89/90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200"/>
                        </a:lnSpc>
                        <a:spcBef>
                          <a:spcPts val="0"/>
                        </a:spcBef>
                        <a:spcAft>
                          <a:spcPts val="0"/>
                        </a:spcAft>
                      </a:pPr>
                      <a:r>
                        <a:rPr lang="es-ES" sz="1000" spc="0">
                          <a:solidFill>
                            <a:srgbClr val="000000"/>
                          </a:solidFill>
                          <a:latin typeface="Times New Roman" pitchFamily="1" panose="02020603050405020304"/>
                        </a:rPr>
                        <a:t>RODRIGO FRANCISCO GALLARDO ESCUDERO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89/90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JAIME MARIA MERINO FERNANDEZ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90/91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JUAN I. GUTIERREZ PIN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90/91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RIVAS TOLEDO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tabLst>
                          <a:tab algn="r" pos="822960"/>
                        </a:tabLst>
                      </a:pPr>
                      <a:r>
                        <a:rPr lang="es-ES" sz="1000" spc="0">
                          <a:solidFill>
                            <a:srgbClr val="000000"/>
                          </a:solidFill>
                          <a:latin typeface="Times New Roman" pitchFamily="1" panose="02020603050405020304"/>
                        </a:rPr>
                        <a:t>Industrial </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90/91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FRANCISCO ALISEDA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90/91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200"/>
                        </a:lnSpc>
                        <a:spcBef>
                          <a:spcPts val="0"/>
                        </a:spcBef>
                        <a:spcAft>
                          <a:spcPts val="0"/>
                        </a:spcAft>
                      </a:pPr>
                      <a:r>
                        <a:rPr lang="es-ES" sz="1000" spc="0">
                          <a:solidFill>
                            <a:srgbClr val="000000"/>
                          </a:solidFill>
                          <a:latin typeface="Times New Roman" pitchFamily="1" panose="02020603050405020304"/>
                        </a:rPr>
                        <a:t>ANTONIO SIERRA MUN</a:t>
                      </a:r>
                      <a:r>
                        <a:rPr lang="es-ES" sz="1000" baseline="30000" spc="0">
                          <a:solidFill>
                            <a:srgbClr val="000000"/>
                          </a:solidFill>
                          <a:latin typeface="Times New Roman" pitchFamily="1" panose="02020603050405020304"/>
                        </a:rPr>
                        <a:t>˜</a:t>
                      </a:r>
                      <a:r>
                        <a:rPr lang="es-ES" sz="1000" spc="0">
                          <a:solidFill>
                            <a:srgbClr val="000000"/>
                          </a:solidFill>
                          <a:latin typeface="Times New Roman" pitchFamily="1" panose="02020603050405020304"/>
                        </a:rPr>
                        <a:t>OZ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90/91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MATIAS HIDALGO SANCHEZ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0" indent="0" algn="ctr">
                        <a:lnSpc>
                          <a:spcPts val="1200"/>
                        </a:lnSpc>
                        <a:spcBef>
                          <a:spcPts val="0"/>
                        </a:spcBef>
                        <a:spcAft>
                          <a:spcPts val="0"/>
                        </a:spcAft>
                      </a:pPr>
                      <a:r>
                        <a:rPr lang="es-ES" sz="1000" spc="0">
                          <a:solidFill>
                            <a:srgbClr val="000000"/>
                          </a:solidFill>
                          <a:latin typeface="Times New Roman" pitchFamily="1" panose="02020603050405020304"/>
                        </a:rPr>
                        <a:t>91/92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200"/>
                        </a:lnSpc>
                        <a:spcBef>
                          <a:spcPts val="0"/>
                        </a:spcBef>
                        <a:spcAft>
                          <a:spcPts val="0"/>
                        </a:spcAft>
                      </a:pPr>
                      <a:r>
                        <a:rPr lang="es-ES" sz="1000" spc="0">
                          <a:solidFill>
                            <a:srgbClr val="000000"/>
                          </a:solidFill>
                          <a:latin typeface="Times New Roman" pitchFamily="1" panose="02020603050405020304"/>
                        </a:rPr>
                        <a:t>JOSE CARLOS CORCHADO MARTIN-ROMO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2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91/92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VALENTIN GOMEZ ESCOBAR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0" indent="0" algn="ctr">
                        <a:lnSpc>
                          <a:spcPts val="1200"/>
                        </a:lnSpc>
                        <a:spcBef>
                          <a:spcPts val="0"/>
                        </a:spcBef>
                        <a:spcAft>
                          <a:spcPts val="0"/>
                        </a:spcAft>
                      </a:pPr>
                      <a:r>
                        <a:rPr lang="es-ES" sz="1000" spc="0">
                          <a:solidFill>
                            <a:srgbClr val="000000"/>
                          </a:solidFill>
                          <a:latin typeface="Times New Roman" pitchFamily="1" panose="02020603050405020304"/>
                        </a:rPr>
                        <a:t>91/92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200"/>
                        </a:lnSpc>
                        <a:spcBef>
                          <a:spcPts val="0"/>
                        </a:spcBef>
                        <a:spcAft>
                          <a:spcPts val="0"/>
                        </a:spcAft>
                      </a:pPr>
                      <a:r>
                        <a:rPr lang="es-ES" sz="1000" spc="0">
                          <a:solidFill>
                            <a:srgbClr val="000000"/>
                          </a:solidFill>
                          <a:latin typeface="Times New Roman" pitchFamily="1" panose="02020603050405020304"/>
                        </a:rPr>
                        <a:t>SANTIAGO VILA DONCEL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2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11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91/92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ANTONIO SERRANO PEREZ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925">
                <a:tc>
                  <a:txBody>
                    <a:bodyPr vert="horz" anchor="t"/>
                    <a:lstStyle/>
                    <a:p>
                      <a:pPr marL="0" marR="0" indent="0" algn="ctr">
                        <a:lnSpc>
                          <a:spcPts val="1200"/>
                        </a:lnSpc>
                        <a:spcBef>
                          <a:spcPts val="0"/>
                        </a:spcBef>
                        <a:spcAft>
                          <a:spcPts val="0"/>
                        </a:spcAft>
                      </a:pPr>
                      <a:r>
                        <a:rPr lang="es-ES" sz="1000" spc="0">
                          <a:solidFill>
                            <a:srgbClr val="000000"/>
                          </a:solidFill>
                          <a:latin typeface="Times New Roman" pitchFamily="1" panose="02020603050405020304"/>
                        </a:rPr>
                        <a:t>91/92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200"/>
                        </a:lnSpc>
                        <a:spcBef>
                          <a:spcPts val="0"/>
                        </a:spcBef>
                        <a:spcAft>
                          <a:spcPts val="0"/>
                        </a:spcAft>
                      </a:pPr>
                      <a:r>
                        <a:rPr lang="es-ES" sz="1000" spc="0">
                          <a:solidFill>
                            <a:srgbClr val="000000"/>
                          </a:solidFill>
                          <a:latin typeface="Times New Roman" pitchFamily="1" panose="02020603050405020304"/>
                        </a:rPr>
                        <a:t>FELIPE N. WERE EDUARDO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2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200"/>
                        </a:lnSpc>
                        <a:spcBef>
                          <a:spcPts val="0"/>
                        </a:spcBef>
                        <a:spcAft>
                          <a:spcPts val="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5575">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91/92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RAQUEL FERNANDEZ DE LEON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tabLst>
                          <a:tab algn="r" pos="822960"/>
                        </a:tabLst>
                      </a:pPr>
                      <a:r>
                        <a:rPr lang="es-ES" sz="1000" spc="0">
                          <a:solidFill>
                            <a:srgbClr val="000000"/>
                          </a:solidFill>
                          <a:latin typeface="Times New Roman" pitchFamily="1" panose="02020603050405020304"/>
                        </a:rPr>
                        <a:t>Zoolog</a:t>
                      </a:r>
                      <a:r>
                        <a:rPr lang="es-ES" sz="1000" spc="0">
                          <a:solidFill>
                            <a:srgbClr val="000000"/>
                          </a:solidFill>
                          <a:latin typeface="Times New Roman" pitchFamily="1" panose="02020603050405020304"/>
                        </a:rPr>
                        <a:t>ıa </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92/93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JOSE MARIA ESCOLA SAEZ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tabLst>
                          <a:tab algn="r" pos="822960"/>
                        </a:tabLst>
                      </a:pPr>
                      <a:r>
                        <a:rPr lang="es-ES" sz="1000" spc="0">
                          <a:solidFill>
                            <a:srgbClr val="000000"/>
                          </a:solidFill>
                          <a:latin typeface="Times New Roman" pitchFamily="1" panose="02020603050405020304"/>
                        </a:rPr>
                        <a:t>Industrial </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61290">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92/93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JESUS MONTANERO FERNANDEZ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58750">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92/93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100"/>
                        </a:lnSpc>
                        <a:spcBef>
                          <a:spcPts val="0"/>
                        </a:spcBef>
                        <a:spcAft>
                          <a:spcPts val="0"/>
                        </a:spcAft>
                      </a:pPr>
                      <a:r>
                        <a:rPr lang="es-ES" sz="1000" spc="0">
                          <a:solidFill>
                            <a:srgbClr val="000000"/>
                          </a:solidFill>
                          <a:latin typeface="Times New Roman" pitchFamily="1" panose="02020603050405020304"/>
                        </a:rPr>
                        <a:t>LUIS ACEDO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100"/>
                        </a:lnSpc>
                        <a:spcBef>
                          <a:spcPts val="0"/>
                        </a:spcBef>
                        <a:spcAft>
                          <a:spcPts val="0"/>
                        </a:spcAft>
                      </a:pPr>
                      <a:r>
                        <a:rPr lang="es-ES" sz="100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5240" indent="0" algn="r">
                        <a:lnSpc>
                          <a:spcPts val="1100"/>
                        </a:lnSpc>
                        <a:spcBef>
                          <a:spcPts val="0"/>
                        </a:spcBef>
                        <a:spcAft>
                          <a:spcPts val="0"/>
                        </a:spcAft>
                      </a:pP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77165">
                <a:tc>
                  <a:txBody>
                    <a:bodyPr vert="horz" anchor="t"/>
                    <a:lstStyle/>
                    <a:p>
                      <a:pPr marL="0" marR="0" indent="0" algn="ctr">
                        <a:lnSpc>
                          <a:spcPts val="1200"/>
                        </a:lnSpc>
                        <a:spcBef>
                          <a:spcPts val="0"/>
                        </a:spcBef>
                        <a:spcAft>
                          <a:spcPts val="120"/>
                        </a:spcAft>
                      </a:pPr>
                      <a:r>
                        <a:rPr lang="es-ES" sz="1000" spc="0">
                          <a:solidFill>
                            <a:srgbClr val="000000"/>
                          </a:solidFill>
                          <a:latin typeface="Times New Roman" pitchFamily="1" panose="02020603050405020304"/>
                        </a:rPr>
                        <a:t>92/93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1200"/>
                        </a:lnSpc>
                        <a:spcBef>
                          <a:spcPts val="0"/>
                        </a:spcBef>
                        <a:spcAft>
                          <a:spcPts val="130"/>
                        </a:spcAft>
                      </a:pPr>
                      <a:r>
                        <a:rPr lang="es-ES" sz="1000" spc="0">
                          <a:solidFill>
                            <a:srgbClr val="000000"/>
                          </a:solidFill>
                          <a:latin typeface="Times New Roman" pitchFamily="1" panose="02020603050405020304"/>
                        </a:rPr>
                        <a:t>FRANCISCO J. MARTIN ROMERO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1200"/>
                        </a:lnSpc>
                        <a:spcBef>
                          <a:spcPts val="0"/>
                        </a:spcBef>
                        <a:spcAft>
                          <a:spcPts val="130"/>
                        </a:spcAft>
                      </a:pPr>
                      <a:r>
                        <a:rPr lang="es-ES" sz="100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5240" indent="0" algn="r">
                        <a:lnSpc>
                          <a:spcPts val="1200"/>
                        </a:lnSpc>
                        <a:spcBef>
                          <a:spcPts val="0"/>
                        </a:spcBef>
                        <a:spcAft>
                          <a:spcPts val="70"/>
                        </a:spcAft>
                      </a:pPr>
                      <a:r>
                        <a:rPr lang="es-ES" sz="1000" spc="0">
                          <a:solidFill>
                            <a:srgbClr val="000000"/>
                          </a:solidFill>
                          <a:latin typeface="Times New Roman" pitchFamily="1" panose="02020603050405020304"/>
                        </a:rPr>
                        <a:t>Fundamental</a:t>
                      </a:r>
                      <a:r>
                        <a:rPr lang="es-ES" sz="1050" spc="0">
                          <a:solidFill>
                            <a:srgbClr val="000000"/>
                          </a:solidFill>
                          <a:latin typeface="Bookman Old Style" pitchFamily="1"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54735" y="9731375"/>
            <a:ext cx="5486400" cy="238125"/>
          </a:xfrm>
          <a:prstGeom prst="rect">
            <a:avLst/>
          </a:prstGeom>
          <a:noFill/>
          <a:ln w="0" cmpd="sng">
            <a:noFill/>
            <a:prstDash val="solid"/>
          </a:ln>
        </p:spPr>
        <p:txBody>
          <a:bodyPr vert="horz" lIns="0" tIns="48260" rIns="0" bIns="0" anchor="t"/>
          <a:lstStyle/>
          <a:p>
            <a:pPr marL="0" marR="0" indent="0" algn="l">
              <a:lnSpc>
                <a:spcPts val="1500"/>
              </a:lnSpc>
              <a:spcAft>
                <a:spcPts val="0"/>
              </a:spcAft>
            </a:pPr>
            <a:r>
              <a:rPr lang="es-ES" sz="1250" spc="-120">
                <a:solidFill>
                  <a:srgbClr val="000000"/>
                </a:solidFill>
                <a:latin typeface="Courier New" pitchFamily="3"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1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1676400"/>
            <a:ext cx="5486400" cy="913765"/>
          </a:xfrm>
          <a:prstGeom prst="rect">
            <a:avLst/>
          </a:prstGeom>
          <a:noFill/>
          <a:ln w="0" cmpd="sng">
            <a:noFill/>
            <a:prstDash val="solid"/>
          </a:ln>
        </p:spPr>
        <p:txBody>
          <a:bodyPr vert="horz" lIns="0" tIns="73025" rIns="0" bIns="0" anchor="t"/>
          <a:lstStyle/>
          <a:p>
            <a:pPr marL="0" marR="0" indent="0" algn="ctr">
              <a:lnSpc>
                <a:spcPts val="2800"/>
              </a:lnSpc>
              <a:spcAft>
                <a:spcPts val="0"/>
              </a:spcAft>
            </a:pPr>
            <a:r>
              <a:rPr lang="es-ES" sz="2300" spc="5">
                <a:solidFill>
                  <a:srgbClr val="000000"/>
                </a:solidFill>
                <a:latin typeface="Bookman Old Style" pitchFamily="1" panose="02020603050405020304"/>
              </a:rPr>
              <a:t>Capítulo 11 </a:t>
            </a:r>
          </a:p>
          <a:p>
            <a:pPr marL="0" marR="0" indent="0" algn="ctr">
              <a:lnSpc>
                <a:spcPts val="2800"/>
              </a:lnSpc>
              <a:spcBef>
                <a:spcPts val="730"/>
              </a:spcBef>
              <a:spcAft>
                <a:spcPts val="370"/>
              </a:spcAft>
            </a:pPr>
            <a:r>
              <a:rPr lang="es-ES" sz="2300" spc="55">
                <a:solidFill>
                  <a:srgbClr val="000000"/>
                </a:solidFill>
                <a:latin typeface="Bookman Old Style" pitchFamily="1" panose="02020603050405020304"/>
              </a:rPr>
              <a:t>Caja de Extremadura </a:t>
            </a:r>
          </a:p>
        </p:txBody>
      </p:sp>
      <p:sp>
        <p:nvSpPr>
          <p:cNvPr id="3" name=""/>
          <p:cNvSpPr/>
          <p:nvPr>
            <p:ph type="body" idx="10"/>
          </p:nvPr>
        </p:nvSpPr>
        <p:spPr>
          <a:xfrm>
            <a:off x="1054735" y="2590165"/>
            <a:ext cx="5486400" cy="1765935"/>
          </a:xfrm>
          <a:prstGeom prst="rect">
            <a:avLst/>
          </a:prstGeom>
          <a:noFill/>
          <a:ln w="0" cmpd="sng">
            <a:noFill/>
            <a:prstDash val="solid"/>
          </a:ln>
        </p:spPr>
        <p:txBody>
          <a:bodyPr vert="horz" lIns="0" tIns="534035" rIns="0" bIns="0" anchor="t"/>
          <a:lstStyle/>
          <a:p>
            <a:pPr marL="0" marR="45720" indent="0" algn="just">
              <a:lnSpc>
                <a:spcPts val="1500"/>
              </a:lnSpc>
              <a:spcAft>
                <a:spcPts val="0"/>
              </a:spcAft>
            </a:pPr>
            <a:r>
              <a:rPr lang="es-ES" sz="1300" spc="10">
                <a:solidFill>
                  <a:srgbClr val="000000"/>
                </a:solidFill>
                <a:latin typeface="Garamond" pitchFamily="1" panose="02020603050405020304"/>
              </a:rPr>
              <a:t>Se incluye en este capítulo la relación de estudiantes de la </a:t>
            </a:r>
            <a:r>
              <a:rPr lang="es-ES" sz="1150" spc="10">
                <a:solidFill>
                  <a:srgbClr val="000000"/>
                </a:solidFill>
                <a:latin typeface="Bookman Old Style" pitchFamily="1" panose="02020603050405020304"/>
              </a:rPr>
              <a:t>Facultad de Cienci-</a:t>
            </a:r>
            <a:r>
              <a:rPr lang="es-ES" sz="1150" spc="10">
                <a:solidFill>
                  <a:srgbClr val="000000"/>
                </a:solidFill>
                <a:latin typeface="Bookman Old Style" pitchFamily="1" panose="02020603050405020304"/>
              </a:rPr>
              <a:t>as </a:t>
            </a:r>
            <a:r>
              <a:rPr lang="es-ES" sz="1300" spc="10">
                <a:solidFill>
                  <a:srgbClr val="000000"/>
                </a:solidFill>
                <a:latin typeface="Garamond" pitchFamily="1" panose="02020603050405020304"/>
              </a:rPr>
              <a:t>que recibieron el premio patrocinado por la </a:t>
            </a:r>
            <a:r>
              <a:rPr lang="es-ES" sz="1150" spc="10">
                <a:solidFill>
                  <a:srgbClr val="000000"/>
                </a:solidFill>
                <a:latin typeface="Bookman Old Style" pitchFamily="1" panose="02020603050405020304"/>
              </a:rPr>
              <a:t>Caja de Extremadura </a:t>
            </a:r>
            <a:r>
              <a:rPr lang="es-ES" sz="1300" spc="10">
                <a:solidFill>
                  <a:srgbClr val="000000"/>
                </a:solidFill>
                <a:latin typeface="Garamond" pitchFamily="1" panose="02020603050405020304"/>
              </a:rPr>
              <a:t>al mejor expediente académico (Tabla 11.1), hasta la finalización de las convocatorias del reconocimiento. </a:t>
            </a:r>
          </a:p>
          <a:p>
            <a:pPr marL="0" marR="0" indent="0" algn="ctr">
              <a:lnSpc>
                <a:spcPts val="1500"/>
              </a:lnSpc>
              <a:spcBef>
                <a:spcPts val="475"/>
              </a:spcBef>
              <a:spcAft>
                <a:spcPts val="1945"/>
              </a:spcAft>
            </a:pPr>
            <a:r>
              <a:rPr lang="es-ES" sz="1150" spc="15">
                <a:solidFill>
                  <a:srgbClr val="000000"/>
                </a:solidFill>
                <a:latin typeface="Bookman Old Style" pitchFamily="1" panose="02020603050405020304"/>
              </a:rPr>
              <a:t>Tabla </a:t>
            </a:r>
            <a:r>
              <a:rPr lang="es-ES" sz="1300" spc="15">
                <a:solidFill>
                  <a:srgbClr val="000000"/>
                </a:solidFill>
                <a:latin typeface="Garamond" pitchFamily="1" panose="02020603050405020304"/>
              </a:rPr>
              <a:t>11.1: Premios de la Caja de Extremadura al mejor expediente académico </a:t>
            </a:r>
          </a:p>
        </p:txBody>
      </p:sp>
      <p:graphicFrame>
        <p:nvGraphicFramePr>
          <p:cNvPr id="5" name=""/>
          <p:cNvGraphicFramePr>
            <a:graphicFrameLocks noGrp="1"/>
          </p:cNvGraphicFramePr>
          <p:nvPr/>
        </p:nvGraphicFramePr>
        <p:xfrm>
          <a:off x="1185545" y="4364990"/>
          <a:ext cx="5486400" cy="5422900"/>
        </p:xfrm>
        <a:graphic>
          <a:graphicData uri="http://schemas.openxmlformats.org/drawingml/2006/table">
            <a:tbl>
              <a:tblGrid>
                <a:gridCol w="633730"/>
                <a:gridCol w="2432685"/>
                <a:gridCol w="1009015"/>
                <a:gridCol w="1143000"/>
              </a:tblGrid>
              <a:tr h="130810">
                <a:tc>
                  <a:txBody>
                    <a:bodyPr vert="horz" anchor="t"/>
                    <a:lstStyle/>
                    <a:p>
                      <a:pPr marL="116205" marR="0" indent="0" algn="l">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Estudiante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Licenciatura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2065" indent="0" algn="r">
                        <a:lnSpc>
                          <a:spcPts val="1000"/>
                        </a:lnSpc>
                        <a:spcBef>
                          <a:spcPts val="0"/>
                        </a:spcBef>
                        <a:spcAft>
                          <a:spcPts val="0"/>
                        </a:spcAft>
                        <a:tabLst>
                          <a:tab algn="r" pos="1143000"/>
                        </a:tabLs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PEDRO MODESTO ÁLVAREZ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2827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MANUEL GARROTE SÁNCHEZ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CARLOS JAVIER GARCI´A ORELLANA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FELIPE MOLINA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MARI´A GUADALUPE SILVERO ENRI´QUEZ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CARMEN MARI´A GONZ ´ALEZ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ADRIÁN GORDILLO MERINO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JAVIER DE FRANCISCO MORCILLO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MARI´A PILAR BLANCO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JOAQUI´N RAMÓN DOMI´NGEZ VARGAS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FELICISIMA GONZÁLEZ CITA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JUAN MANUEL CARRILLO CALLEJA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SUSANA RODRI´GUEZ ECHEVERRI´A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FERNANDO RAM ´ON CLEMENTE SERRANO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DIEGO YAN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EZ MURILLO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AMPARO MARI´A GALLARDO MORENO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ANTONIA CIUDAD SÁNCHEZ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MARI´A JOS´E AREVALO CABALLERO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MANUEL JES ´US BAEZ ARADILLA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DEL PILAR SALGUERO MERINO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PEDRO ANTONIO P´EREZ MANCERA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F´ATIMA MORENO GALLEGO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RODRIGO MARTI´NEZ QUINTANA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PEDRO MIRANDA GONZ ´ALEZ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JOSÉLUIS ROZAS ESPADA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AMELIA ÁLVAREZ SÁNCHEZ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JOS´E ENRIQUE CHAC </a:t>
                      </a:r>
                      <a:r>
                        <a:rPr lang="es-ES" sz="850" baseline="30000" spc="0">
                          <a:solidFill>
                            <a:srgbClr val="000000"/>
                          </a:solidFill>
                          <a:latin typeface="Times New Roman" pitchFamily="1" panose="02020603050405020304"/>
                        </a:rPr>
                        <a:t>ÓN</a:t>
                      </a:r>
                      <a:r>
                        <a:rPr lang="es-ES" sz="850" spc="0">
                          <a:solidFill>
                            <a:srgbClr val="000000"/>
                          </a:solidFill>
                          <a:latin typeface="Times New Roman" pitchFamily="1" panose="02020603050405020304"/>
                        </a:rPr>
                        <a:t> DURÁN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114300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ELVIRA VALERA MARTI´N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850" spc="0">
                          <a:solidFill>
                            <a:srgbClr val="000000"/>
                          </a:solidFill>
                          <a:latin typeface="Times New Roman" pitchFamily="1" panose="02020603050405020304"/>
                        </a:rPr>
                        <a:t>Biol. Cel. y Molecular</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JAVIER CAYETANO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RODRIGO MARTI´NEZ QUINTANA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MARI´A CARBAJO SÁNCHEZ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MARI´A DEL ROCI´O GONZ ´ALEZ SOLTERO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JAVIER P´EREZ GONZ ´ALEZ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40335">
                <a:tc>
                  <a:txBody>
                    <a:bodyPr vert="horz" anchor="t"/>
                    <a:lstStyle/>
                    <a:p>
                      <a:pPr marL="116205" marR="0" indent="0" algn="l">
                        <a:lnSpc>
                          <a:spcPts val="1000"/>
                        </a:lnSpc>
                        <a:spcBef>
                          <a:spcPts val="0"/>
                        </a:spcBef>
                        <a:spcAft>
                          <a:spcPts val="80"/>
                        </a:spcAft>
                      </a:pPr>
                      <a:r>
                        <a:rPr lang="es-ES" sz="850" spc="0">
                          <a:solidFill>
                            <a:srgbClr val="000000"/>
                          </a:solidFill>
                          <a:latin typeface="Times New Roman" pitchFamily="1" panose="02020603050405020304"/>
                        </a:rPr>
                        <a:t>2002/2003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100"/>
                        </a:spcAft>
                      </a:pPr>
                      <a:r>
                        <a:rPr lang="es-ES" sz="850" spc="0">
                          <a:solidFill>
                            <a:srgbClr val="000000"/>
                          </a:solidFill>
                          <a:latin typeface="Times New Roman" pitchFamily="1" panose="02020603050405020304"/>
                        </a:rPr>
                        <a:t>ISABEL MARI´A BARRIO P´EREZ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80"/>
                        </a:spcAft>
                      </a:pPr>
                      <a:r>
                        <a:rPr lang="es-ES" sz="850" spc="0">
                          <a:solidFill>
                            <a:srgbClr val="000000"/>
                          </a:solidFill>
                          <a:latin typeface="Times New Roman" pitchFamily="1" panose="02020603050405020304"/>
                        </a:rPr>
                        <a:t>Enolog</a:t>
                      </a:r>
                      <a:r>
                        <a:rPr lang="es-ES" sz="850" spc="0">
                          <a:solidFill>
                            <a:srgbClr val="000000"/>
                          </a:solidFill>
                          <a:latin typeface="Times New Roman" pitchFamily="1" panose="02020603050405020304"/>
                        </a:rPr>
                        <a:t>ı´a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2065" indent="0" algn="r">
                        <a:lnSpc>
                          <a:spcPts val="900"/>
                        </a:lnSpc>
                        <a:spcBef>
                          <a:spcPts val="0"/>
                        </a:spcBef>
                        <a:spcAft>
                          <a:spcPts val="7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61085" y="9779000"/>
            <a:ext cx="5486400" cy="177800"/>
          </a:xfrm>
          <a:prstGeom prst="rect">
            <a:avLst/>
          </a:prstGeom>
          <a:noFill/>
          <a:ln w="0" cmpd="sng">
            <a:noFill/>
            <a:prstDash val="solid"/>
          </a:ln>
        </p:spPr>
        <p:txBody>
          <a:bodyPr vert="horz" lIns="0" tIns="0" rIns="0" bIns="0" anchor="t"/>
          <a:lstStyle/>
          <a:p>
            <a:pPr marL="0" marR="0" indent="0" algn="ctr">
              <a:lnSpc>
                <a:spcPts val="1300"/>
              </a:lnSpc>
              <a:spcAft>
                <a:spcPts val="0"/>
              </a:spcAft>
            </a:pPr>
            <a:r>
              <a:rPr lang="es-ES" sz="1300" spc="135">
                <a:solidFill>
                  <a:srgbClr val="000000"/>
                </a:solidFill>
                <a:latin typeface="Garamond" pitchFamily="1" panose="02020603050405020304"/>
              </a:rPr>
              <a:t>287 </a:t>
            </a:r>
          </a:p>
        </p:txBody>
      </p:sp>
      <p:cxnSp>
        <p:nvCxnSpPr>
          <p:cNvPr id="7" name=""/>
          <p:cNvCxnSpPr/>
          <p:nvPr/>
        </p:nvCxnSpPr>
        <p:spPr>
          <a:xfrm>
            <a:off x="1097280" y="1688465"/>
            <a:ext cx="5401945" cy="0"/>
          </a:xfrm>
          <a:prstGeom prst="line">
            <a:avLst/>
          </a:prstGeom>
          <a:ln w="6350" cmpd="sng">
            <a:solidFill>
              <a:srgbClr val="000000"/>
            </a:solidFill>
          </a:ln>
        </p:spPr>
      </p:cxnSp>
      <p:cxnSp>
        <p:nvCxnSpPr>
          <p:cNvPr id="8" name=""/>
          <p:cNvCxnSpPr/>
          <p:nvPr/>
        </p:nvCxnSpPr>
        <p:spPr>
          <a:xfrm>
            <a:off x="1097280" y="2597150"/>
            <a:ext cx="5401945" cy="0"/>
          </a:xfrm>
          <a:prstGeom prst="line">
            <a:avLst/>
          </a:prstGeom>
          <a:ln w="12065" cmpd="sng">
            <a:solidFill>
              <a:srgbClr val="000000"/>
            </a:solidFill>
          </a:ln>
        </p:spPr>
      </p:cxnSp>
    </p:spTree>
  </p:cSld>
  <p:clrMapOvr>
    <a:masterClrMapping/>
  </p:clrMapOvr>
</p:sld>
</file>

<file path=ppt/slides/slide31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31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1676400"/>
            <a:ext cx="5486400" cy="913765"/>
          </a:xfrm>
          <a:prstGeom prst="rect">
            <a:avLst/>
          </a:prstGeom>
          <a:noFill/>
          <a:ln w="0" cmpd="sng">
            <a:noFill/>
            <a:prstDash val="solid"/>
          </a:ln>
        </p:spPr>
        <p:txBody>
          <a:bodyPr vert="horz" lIns="0" tIns="53975" rIns="0" bIns="0" anchor="t"/>
          <a:lstStyle/>
          <a:p>
            <a:pPr marL="0" marR="0" indent="0" algn="ctr">
              <a:lnSpc>
                <a:spcPts val="2800"/>
              </a:lnSpc>
              <a:spcAft>
                <a:spcPts val="0"/>
              </a:spcAft>
            </a:pPr>
            <a:r>
              <a:rPr lang="es-ES" sz="2700" spc="50">
                <a:solidFill>
                  <a:srgbClr val="000000"/>
                </a:solidFill>
                <a:latin typeface="Garamond" pitchFamily="1" panose="02020603050405020304"/>
              </a:rPr>
              <a:t>Capítulo 12 </a:t>
            </a:r>
          </a:p>
          <a:p>
            <a:pPr marL="0" marR="0" indent="0" algn="ctr">
              <a:lnSpc>
                <a:spcPts val="2800"/>
              </a:lnSpc>
              <a:spcBef>
                <a:spcPts val="690"/>
              </a:spcBef>
              <a:spcAft>
                <a:spcPts val="480"/>
              </a:spcAft>
            </a:pPr>
            <a:r>
              <a:rPr lang="es-ES" sz="2700" spc="60">
                <a:solidFill>
                  <a:srgbClr val="000000"/>
                </a:solidFill>
                <a:latin typeface="Garamond" pitchFamily="1" panose="02020603050405020304"/>
              </a:rPr>
              <a:t>Estudiantes distinguidos </a:t>
            </a:r>
          </a:p>
        </p:txBody>
      </p:sp>
      <p:sp>
        <p:nvSpPr>
          <p:cNvPr id="3" name=""/>
          <p:cNvSpPr/>
          <p:nvPr>
            <p:ph type="body" idx="10"/>
          </p:nvPr>
        </p:nvSpPr>
        <p:spPr>
          <a:xfrm>
            <a:off x="1054735" y="2590165"/>
            <a:ext cx="5486400" cy="1802130"/>
          </a:xfrm>
          <a:prstGeom prst="rect">
            <a:avLst/>
          </a:prstGeom>
          <a:noFill/>
          <a:ln w="0" cmpd="sng">
            <a:noFill/>
            <a:prstDash val="solid"/>
          </a:ln>
        </p:spPr>
        <p:txBody>
          <a:bodyPr vert="horz" lIns="0" tIns="543560" rIns="0" bIns="0" anchor="t"/>
          <a:lstStyle/>
          <a:p>
            <a:pPr marL="0" marR="45720" indent="0" algn="just">
              <a:lnSpc>
                <a:spcPts val="1400"/>
              </a:lnSpc>
              <a:spcAft>
                <a:spcPts val="0"/>
              </a:spcAft>
            </a:pPr>
            <a:r>
              <a:rPr lang="es-ES" sz="1300" spc="40">
                <a:solidFill>
                  <a:srgbClr val="000000"/>
                </a:solidFill>
                <a:latin typeface="Garamond" pitchFamily="1" panose="02020603050405020304"/>
              </a:rPr>
              <a:t>En este capítulo se incluye la relación de estudiantes de la </a:t>
            </a:r>
            <a:r>
              <a:rPr lang="es-ES" sz="1300" spc="40">
                <a:solidFill>
                  <a:srgbClr val="000000"/>
                </a:solidFill>
                <a:latin typeface="Garamond" pitchFamily="1" panose="02020603050405020304"/>
              </a:rPr>
              <a:t>Facultad de Ciencias </a:t>
            </a:r>
            <a:r>
              <a:rPr lang="es-ES" sz="1300" spc="40">
                <a:solidFill>
                  <a:srgbClr val="000000"/>
                </a:solidFill>
                <a:latin typeface="Garamond" pitchFamily="1" panose="02020603050405020304"/>
              </a:rPr>
              <a:t>que recibieron la </a:t>
            </a:r>
            <a:r>
              <a:rPr lang="es-ES" sz="1300" spc="40">
                <a:solidFill>
                  <a:srgbClr val="000000"/>
                </a:solidFill>
                <a:latin typeface="Garamond" pitchFamily="1" panose="02020603050405020304"/>
              </a:rPr>
              <a:t>Mención Especial de Estudiante Distinguido </a:t>
            </a:r>
            <a:r>
              <a:rPr lang="es-ES" sz="1300" spc="40">
                <a:solidFill>
                  <a:srgbClr val="000000"/>
                </a:solidFill>
                <a:latin typeface="Garamond" pitchFamily="1" panose="02020603050405020304"/>
              </a:rPr>
              <a:t>en la promo-</a:t>
            </a:r>
            <a:r>
              <a:rPr lang="es-ES" sz="1300" spc="40">
                <a:solidFill>
                  <a:srgbClr val="000000"/>
                </a:solidFill>
                <a:latin typeface="Garamond" pitchFamily="1" panose="02020603050405020304"/>
              </a:rPr>
              <a:t>ción (Tabla 12.1), una vez finalizada la Licenciatura y de los premios al </a:t>
            </a:r>
            <a:r>
              <a:rPr lang="es-ES" sz="1300" spc="40">
                <a:solidFill>
                  <a:srgbClr val="000000"/>
                </a:solidFill>
                <a:latin typeface="Garamond" pitchFamily="1" panose="02020603050405020304"/>
              </a:rPr>
              <a:t>Mejor Expediente Académico de Grado </a:t>
            </a:r>
            <a:r>
              <a:rPr lang="es-ES" sz="1300" spc="40">
                <a:solidFill>
                  <a:srgbClr val="000000"/>
                </a:solidFill>
                <a:latin typeface="Garamond" pitchFamily="1" panose="02020603050405020304"/>
              </a:rPr>
              <a:t>(Tabla 12.2) y de </a:t>
            </a:r>
            <a:r>
              <a:rPr lang="es-ES" sz="1300" spc="40">
                <a:solidFill>
                  <a:srgbClr val="000000"/>
                </a:solidFill>
                <a:latin typeface="Garamond" pitchFamily="1" panose="02020603050405020304"/>
              </a:rPr>
              <a:t>Máster </a:t>
            </a:r>
            <a:r>
              <a:rPr lang="es-ES" sz="1300" spc="40">
                <a:solidFill>
                  <a:srgbClr val="000000"/>
                </a:solidFill>
                <a:latin typeface="Garamond" pitchFamily="1" panose="02020603050405020304"/>
              </a:rPr>
              <a:t>(Tabla 12.3). </a:t>
            </a:r>
          </a:p>
          <a:p>
            <a:pPr marL="0" marR="0" indent="0" algn="ctr">
              <a:lnSpc>
                <a:spcPts val="1400"/>
              </a:lnSpc>
              <a:spcBef>
                <a:spcPts val="740"/>
              </a:spcBef>
              <a:spcAft>
                <a:spcPts val="1970"/>
              </a:spcAft>
            </a:pPr>
            <a:r>
              <a:rPr lang="es-ES" sz="1300" spc="15">
                <a:solidFill>
                  <a:srgbClr val="000000"/>
                </a:solidFill>
                <a:latin typeface="Garamond" pitchFamily="1" panose="02020603050405020304"/>
              </a:rPr>
              <a:t>Tabla </a:t>
            </a:r>
            <a:r>
              <a:rPr lang="es-ES" sz="1300" spc="15">
                <a:solidFill>
                  <a:srgbClr val="000000"/>
                </a:solidFill>
                <a:latin typeface="Garamond" pitchFamily="1" panose="02020603050405020304"/>
              </a:rPr>
              <a:t>12.1: Estudiantes distinguidos por sus méritos académicos </a:t>
            </a:r>
          </a:p>
        </p:txBody>
      </p:sp>
      <p:graphicFrame>
        <p:nvGraphicFramePr>
          <p:cNvPr id="5" name=""/>
          <p:cNvGraphicFramePr>
            <a:graphicFrameLocks noGrp="1"/>
          </p:cNvGraphicFramePr>
          <p:nvPr/>
        </p:nvGraphicFramePr>
        <p:xfrm>
          <a:off x="1130935" y="4401185"/>
          <a:ext cx="5486400" cy="5386705"/>
        </p:xfrm>
        <a:graphic>
          <a:graphicData uri="http://schemas.openxmlformats.org/drawingml/2006/table">
            <a:tbl>
              <a:tblGrid>
                <a:gridCol w="633730"/>
                <a:gridCol w="2685415"/>
                <a:gridCol w="1118870"/>
                <a:gridCol w="889635"/>
              </a:tblGrid>
              <a:tr h="130810">
                <a:tc>
                  <a:txBody>
                    <a:bodyPr vert="horz" anchor="t"/>
                    <a:lstStyle/>
                    <a:p>
                      <a:pPr marL="0" marR="210820" indent="0" algn="r">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Estudiante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Licenciatura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2065" indent="0" algn="r">
                        <a:lnSpc>
                          <a:spcPts val="1000"/>
                        </a:lnSpc>
                        <a:spcBef>
                          <a:spcPts val="0"/>
                        </a:spcBef>
                        <a:spcAft>
                          <a:spcPts val="0"/>
                        </a:spcAft>
                        <a:tabLst>
                          <a:tab algn="r" pos="868680"/>
                        </a:tabLs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1981/1982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JOSE A. MURILLO PULGARIN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1239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1981/1982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JORGE MORERA MAYNAR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1981/1982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MANUEL RAMIREZ FERNANDEZ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PEDRO CINTAS MORENO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FRANCISCO MU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DE LA PE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CASTRILLO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BATILDO REQUEJO FERNANDEZ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 ANGELES MULERO DIAZ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239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RAQUEL PEREZ-ALOE VALVERDE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SOLEDAD GONZALEZ CABANILLAS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1985/1986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MANUEL A. AGUILAR ESPINOSA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1985/1986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MIGUEL A. MARTIN ANTEQUERA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1985/1986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JOSE MIGUEL PINO SORIANO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1985/1986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ANTONIA PAJARES VICENTE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1985/1986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 DOLORES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CASTRO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EDUARDO PINILLA GIL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ANDRES CHAVIANO MAESTRE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JACINTO GONZALEZ PACHON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JOSE M. DONOSO VARGAS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303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JOSE M. PEREZ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RICARDO D. BASCO Y LOPEZ DE LERMA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PILAR CARDADOR CASTAN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Zología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 ANGELES DIAZ DIEZ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TERESA GONZALEZ MONTERO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ANTONIO ARNAL PEREZ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303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ANGEL MULERO DIAZ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EMILIA DEL CARMEN BOTELLO CAMBERO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SUSANA GARCIA TORRES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Zología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303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FRANCISCO M. VAZQUEZ PARDO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Botánica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1988/1989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 ESTRELLA CUELLAR ORTIZ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1988/1989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ANTONIO DURAN SEGOVIA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1988/1989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MANUEL MARIA RITORE CORTES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1988/1989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DIEGO BERNET PRIETO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1989/1990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MARIA JIMENEZ CHAMIZO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303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1989/1990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RODRIGO FRANCISCO GALLARDO ESCUDERO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1989/1990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JAIME MARIA MERINO FERNANDEZ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1990/1991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JUAN I. GUTIERREZ PIN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1990/1991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FRANCISCO RIVAS TOLEDO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1990/1991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FRANCISCO ALISEDA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1990/1991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ANTONIO SIERRA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1990/1991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MATIAS HIDALGO SANCHEZ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1991/1992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JOSE CARLOS CORCHADO MARTIN-ROMO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7635">
                <a:tc>
                  <a:txBody>
                    <a:bodyPr vert="horz" anchor="t"/>
                    <a:lstStyle/>
                    <a:p>
                      <a:pPr marL="0" marR="39370" indent="0" algn="r">
                        <a:lnSpc>
                          <a:spcPts val="1000"/>
                        </a:lnSpc>
                        <a:spcBef>
                          <a:spcPts val="0"/>
                        </a:spcBef>
                        <a:spcAft>
                          <a:spcPts val="0"/>
                        </a:spcAft>
                      </a:pPr>
                      <a:r>
                        <a:rPr lang="es-ES" sz="850" spc="0">
                          <a:solidFill>
                            <a:srgbClr val="000000"/>
                          </a:solidFill>
                          <a:latin typeface="Times New Roman" pitchFamily="1" panose="02020603050405020304"/>
                        </a:rPr>
                        <a:t>1991/1992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VALENTIN GOMEZ ESCOBAR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2065" indent="0" algn="r">
                        <a:lnSpc>
                          <a:spcPts val="10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40335">
                <a:tc gridSpan="4">
                  <a:txBody>
                    <a:bodyPr vert="horz" anchor="t"/>
                    <a:lstStyle/>
                    <a:p>
                      <a:pPr marL="0" marR="39370" indent="0" algn="r">
                        <a:lnSpc>
                          <a:spcPts val="1000"/>
                        </a:lnSpc>
                        <a:spcBef>
                          <a:spcPts val="0"/>
                        </a:spcBef>
                        <a:spcAft>
                          <a:spcPts val="20"/>
                        </a:spcAft>
                      </a:pPr>
                      <a:r>
                        <a:rPr lang="es-ES" sz="1300" i="1" spc="0">
                          <a:solidFill>
                            <a:srgbClr val="000000"/>
                          </a:solidFill>
                          <a:latin typeface="Garamond"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79000"/>
            <a:ext cx="5486400" cy="177800"/>
          </a:xfrm>
          <a:prstGeom prst="rect">
            <a:avLst/>
          </a:prstGeom>
          <a:noFill/>
          <a:ln w="0" cmpd="sng">
            <a:noFill/>
            <a:prstDash val="solid"/>
          </a:ln>
        </p:spPr>
        <p:txBody>
          <a:bodyPr vert="horz" lIns="0" tIns="0" rIns="0" bIns="0" anchor="t"/>
          <a:lstStyle/>
          <a:p>
            <a:pPr marL="0" marR="0" indent="0" algn="ctr">
              <a:lnSpc>
                <a:spcPts val="1300"/>
              </a:lnSpc>
              <a:spcAft>
                <a:spcPts val="0"/>
              </a:spcAft>
            </a:pPr>
            <a:r>
              <a:rPr lang="es-ES" sz="1300" spc="130">
                <a:solidFill>
                  <a:srgbClr val="000000"/>
                </a:solidFill>
                <a:latin typeface="Garamond" pitchFamily="1" panose="02020603050405020304"/>
              </a:rPr>
              <a:t>289 </a:t>
            </a:r>
          </a:p>
        </p:txBody>
      </p:sp>
      <p:cxnSp>
        <p:nvCxnSpPr>
          <p:cNvPr id="7" name=""/>
          <p:cNvCxnSpPr/>
          <p:nvPr/>
        </p:nvCxnSpPr>
        <p:spPr>
          <a:xfrm>
            <a:off x="1097280" y="1688465"/>
            <a:ext cx="5401945" cy="0"/>
          </a:xfrm>
          <a:prstGeom prst="line">
            <a:avLst/>
          </a:prstGeom>
          <a:ln w="6350" cmpd="sng">
            <a:solidFill>
              <a:srgbClr val="000000"/>
            </a:solidFill>
          </a:ln>
        </p:spPr>
      </p:cxnSp>
      <p:cxnSp>
        <p:nvCxnSpPr>
          <p:cNvPr id="8" name=""/>
          <p:cNvCxnSpPr/>
          <p:nvPr/>
        </p:nvCxnSpPr>
        <p:spPr>
          <a:xfrm>
            <a:off x="1097280" y="2597150"/>
            <a:ext cx="5401945" cy="0"/>
          </a:xfrm>
          <a:prstGeom prst="line">
            <a:avLst/>
          </a:prstGeom>
          <a:ln w="12065" cmpd="sng">
            <a:solidFill>
              <a:srgbClr val="000000"/>
            </a:solidFill>
          </a:ln>
        </p:spPr>
      </p:cxnSp>
    </p:spTree>
  </p:cSld>
  <p:clrMapOvr>
    <a:masterClrMapping/>
  </p:clrMapOvr>
</p:sld>
</file>

<file path=ppt/slides/slide31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20"/>
              </a:spcAft>
            </a:pPr>
            <a:r>
              <a:rPr lang="es-ES" sz="1050" spc="145">
                <a:solidFill>
                  <a:srgbClr val="000000"/>
                </a:solidFill>
                <a:latin typeface="Arial" pitchFamily="2" panose="02020603050405020304"/>
              </a:rPr>
              <a:t>290 </a:t>
            </a:r>
          </a:p>
        </p:txBody>
      </p:sp>
      <p:graphicFrame>
        <p:nvGraphicFramePr>
          <p:cNvPr id="4" name=""/>
          <p:cNvGraphicFramePr>
            <a:graphicFrameLocks noGrp="1"/>
          </p:cNvGraphicFramePr>
          <p:nvPr/>
        </p:nvGraphicFramePr>
        <p:xfrm>
          <a:off x="1130935" y="1017905"/>
          <a:ext cx="5486400" cy="9049385"/>
        </p:xfrm>
        <a:graphic>
          <a:graphicData uri="http://schemas.openxmlformats.org/drawingml/2006/table">
            <a:tbl>
              <a:tblGrid>
                <a:gridCol w="633730"/>
                <a:gridCol w="2685415"/>
                <a:gridCol w="1118870"/>
                <a:gridCol w="889635"/>
              </a:tblGrid>
              <a:tr h="130810">
                <a:tc>
                  <a:txBody>
                    <a:bodyPr vert="horz" anchor="t"/>
                    <a:lstStyle/>
                    <a:p>
                      <a:pPr marL="0" marR="210820" indent="0" algn="r">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Estudiante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Licenciatura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12065" indent="0" algn="r">
                        <a:lnSpc>
                          <a:spcPts val="1000"/>
                        </a:lnSpc>
                        <a:spcBef>
                          <a:spcPts val="0"/>
                        </a:spcBef>
                        <a:spcAft>
                          <a:spcPts val="0"/>
                        </a:spcAft>
                        <a:tabLst>
                          <a:tab algn="r" pos="868680"/>
                        </a:tabLs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1991/1992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 TERESA CABRERA GOMEZ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1557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1991/1992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MANUEL MOTA MEDINA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1991/1992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JOSE MARIA MONTANERO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1991/1992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FELIPE N. WERE EDUARDO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1991/1992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RAQUEL FERNANDEZ DE LEON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Zología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JOSE MARIA ESCOLA SAEZ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 ELENA GARCIA DELGADO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JESUS MONTANERO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303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LUIS ACEDO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FRANCISCO J. MARTIN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RAFAEL MARTIN LEDO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Zoología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GEMA ISABEL BUZO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Botánica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PEDRO MODESTO ÁLVAREZ PE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MANUELA ÁLVAREZ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MANUEL GARROTE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CARLOS JAVIER GARCI´A ORELLANA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FELIPE MOLINA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GUADALUPE SILVERO ENRI´QUEZ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82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CARMEN MARI´A GONZ ´ALEZ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ADRI´AN GORDILLO MERINO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JAVIER DE FRANCISCO MORCILLO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PILAR BLANCO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JOAQUI´N RAMÓN DOMI´NGEZ VARGAS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OLGA GIMENO GAMERO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FELICISIMA GONZÁLEZ CITA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JUAN MANUEL CARRILLO CALLEJA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82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SUSANA RODRI´GUEZ ECHEVERRI´A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TOM ´AS RODRI´GUEZ RIAN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Botánica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FERNANDO RAM ´ON CLEMENTE SERRANO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FRANCISCO JAVIER RUBIO DORADO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DIEGO YAN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EZ MURILLO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AMPARO MARI´A GALLARDO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ANTONIA CIUDAD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PEDRO CORBACHO AMADO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Zoolog</a:t>
                      </a:r>
                      <a:r>
                        <a:rPr lang="es-ES" sz="850" spc="0">
                          <a:solidFill>
                            <a:srgbClr val="000000"/>
                          </a:solidFill>
                          <a:latin typeface="Times New Roman" pitchFamily="1" panose="02020603050405020304"/>
                        </a:rPr>
                        <a:t>ı´a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82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JOS´E AREVALO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MANUEL JES ´US BAEZ ARADILLA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DEL PILAR SALGUERO MERINO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PEDRO ANTONIO P´EREZ MANCERA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MARTA RUEDA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tabLst>
                          <a:tab algn="r" pos="868680"/>
                        </a:tabLst>
                      </a:pPr>
                      <a:r>
                        <a:rPr lang="es-ES" sz="850" spc="0">
                          <a:solidFill>
                            <a:srgbClr val="000000"/>
                          </a:solidFill>
                          <a:latin typeface="Times New Roman" pitchFamily="1" panose="02020603050405020304"/>
                        </a:rPr>
                        <a:t>Zoolog</a:t>
                      </a:r>
                      <a:r>
                        <a:rPr lang="es-ES" sz="850" spc="0">
                          <a:solidFill>
                            <a:srgbClr val="000000"/>
                          </a:solidFill>
                          <a:latin typeface="Times New Roman" pitchFamily="1" panose="02020603050405020304"/>
                        </a:rPr>
                        <a:t>ı´a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DELFINA RECIO AGUADO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Botánica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DEL PILAR CAVACASILLAS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Botánica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LUIS MARI´A PUERTO BARRIOS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763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FÁTIMA MORENO GALLEGO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RODRIGO MARTI´NEZ QUINTANA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PEDRO MIRANDA GONZ ´ALEZ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JOS´E LUIS ROZAS ESPADA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MARI´A JOS´E S ´ANCHEZ BARRENA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AMELIA ´ALVAREZ S ´ANCHEZ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JOS´E ENRIQUE CHAC </a:t>
                      </a:r>
                      <a:r>
                        <a:rPr lang="es-ES" sz="850" baseline="30000" spc="0">
                          <a:solidFill>
                            <a:srgbClr val="000000"/>
                          </a:solidFill>
                          <a:latin typeface="Times New Roman" pitchFamily="1" panose="02020603050405020304"/>
                        </a:rPr>
                        <a:t>ÓN</a:t>
                      </a:r>
                      <a:r>
                        <a:rPr lang="es-ES" sz="850" spc="0">
                          <a:solidFill>
                            <a:srgbClr val="000000"/>
                          </a:solidFill>
                          <a:latin typeface="Times New Roman" pitchFamily="1" panose="02020603050405020304"/>
                        </a:rPr>
                        <a:t> DURÁN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BEATRI´Z BLANCO OTANO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Estadística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JOS´E CARLOS SOLI´S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DANIEL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CRUZ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tabLst>
                          <a:tab algn="r" pos="868680"/>
                        </a:tabLst>
                      </a:pPr>
                      <a:r>
                        <a:rPr lang="es-ES" sz="850" spc="0">
                          <a:solidFill>
                            <a:srgbClr val="000000"/>
                          </a:solidFill>
                          <a:latin typeface="Times New Roman" pitchFamily="1" panose="02020603050405020304"/>
                        </a:rPr>
                        <a:t>Fundamental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ELVIRA VALERA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850" spc="0">
                          <a:solidFill>
                            <a:srgbClr val="000000"/>
                          </a:solidFill>
                          <a:latin typeface="Times New Roman" pitchFamily="1" panose="02020603050405020304"/>
                        </a:rPr>
                        <a:t>Biol. Cel. y Mol.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763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ALMUDENA PRUDENCIO ÁLVAREZ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JAVIER CAYETANO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OSCAR JUAN BORRERO L ´OPEZ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NATIVIDAD GARCI´A MASA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RODRIGO MARTI´NEZ QUINTANA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LAUREANO LUIS ATALAYA TENORIO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DEL ROCI´O GONZÁLEZ SOLTERO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DAVID CRESPO GUILL´EN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ESTHER CARRASCO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JOAQUI´N RIVERO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JOS´E ENRIQUE CHAC ´ON DUR´AN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MATILDE DE JES ´US MAQUEDA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MARI´A CARBAJO S ´ANCHEZ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0" marR="39370" indent="0" algn="r">
                        <a:lnSpc>
                          <a:spcPts val="10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2550" marR="0" indent="0" algn="l">
                        <a:lnSpc>
                          <a:spcPts val="1000"/>
                        </a:lnSpc>
                        <a:spcBef>
                          <a:spcPts val="0"/>
                        </a:spcBef>
                        <a:spcAft>
                          <a:spcPts val="5"/>
                        </a:spcAft>
                      </a:pPr>
                      <a:r>
                        <a:rPr lang="es-ES" sz="850" spc="0">
                          <a:solidFill>
                            <a:srgbClr val="000000"/>
                          </a:solidFill>
                          <a:latin typeface="Times New Roman" pitchFamily="1" panose="02020603050405020304"/>
                        </a:rPr>
                        <a:t>JAVIER P´EREZ GONZÁLEZ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4620">
                <a:tc gridSpan="4">
                  <a:txBody>
                    <a:bodyPr vert="horz" anchor="t"/>
                    <a:lstStyle/>
                    <a:p>
                      <a:pPr marL="0" marR="39370" indent="0" algn="r">
                        <a:lnSpc>
                          <a:spcPts val="1100"/>
                        </a:lnSpc>
                        <a:spcBef>
                          <a:spcPts val="0"/>
                        </a:spcBef>
                        <a:spcAft>
                          <a:spcPts val="0"/>
                        </a:spcAft>
                      </a:pPr>
                      <a:r>
                        <a:rPr lang="es-ES" sz="1150" i="1" spc="0">
                          <a:solidFill>
                            <a:srgbClr val="000000"/>
                          </a:solidFill>
                          <a:latin typeface="Times New Roman"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5" name=""/>
          <p:cNvSpPr/>
          <p:nvPr>
            <p:ph type="body" idx="10"/>
          </p:nvPr>
        </p:nvSpPr>
        <p:spPr>
          <a:xfrm>
            <a:off x="1054735" y="9731375"/>
            <a:ext cx="5486400" cy="238125"/>
          </a:xfrm>
          <a:prstGeom prst="rect">
            <a:avLst/>
          </a:prstGeom>
          <a:noFill/>
          <a:ln w="0" cmpd="sng">
            <a:noFill/>
            <a:prstDash val="solid"/>
          </a:ln>
        </p:spPr>
        <p:txBody>
          <a:bodyPr vert="horz" lIns="0" tIns="50800" rIns="0" bIns="0" anchor="t"/>
          <a:lstStyle/>
          <a:p>
            <a:pPr marL="45720" marR="0" indent="0" algn="l">
              <a:lnSpc>
                <a:spcPts val="1400"/>
              </a:lnSpc>
              <a:spcAft>
                <a:spcPts val="15"/>
              </a:spcAft>
            </a:pPr>
            <a:r>
              <a:rPr lang="es-ES" sz="1150" b="1" spc="-65">
                <a:solidFill>
                  <a:srgbClr val="000000"/>
                </a:solidFill>
                <a:latin typeface="Courier New" pitchFamily="3" panose="02020603050405020304"/>
              </a:rPr>
              <a:t>50 Aniversario 1968–2019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1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500"/>
              </a:lnSpc>
              <a:spcAft>
                <a:spcPts val="25"/>
              </a:spcAft>
              <a:tabLst>
                <a:tab algn="r" pos="5486400"/>
              </a:tabLst>
            </a:pPr>
            <a:r>
              <a:rPr lang="es-ES" sz="1300" b="1" spc="0">
                <a:solidFill>
                  <a:srgbClr val="000000"/>
                </a:solidFill>
                <a:latin typeface="Garamond" pitchFamily="1" panose="02020603050405020304"/>
              </a:rPr>
              <a:t>12. Estudiantes distinguidos </a:t>
            </a:r>
            <a:r>
              <a:rPr lang="es-ES" sz="1150" spc="0">
                <a:solidFill>
                  <a:srgbClr val="000000"/>
                </a:solidFill>
                <a:latin typeface="Arial" pitchFamily="2" panose="02020603050405020304"/>
              </a:rPr>
              <a:t>291 </a:t>
            </a:r>
          </a:p>
        </p:txBody>
      </p:sp>
      <p:graphicFrame>
        <p:nvGraphicFramePr>
          <p:cNvPr id="4" name=""/>
          <p:cNvGraphicFramePr>
            <a:graphicFrameLocks noGrp="1"/>
          </p:cNvGraphicFramePr>
          <p:nvPr/>
        </p:nvGraphicFramePr>
        <p:xfrm>
          <a:off x="1130935" y="1017905"/>
          <a:ext cx="5486400" cy="9049385"/>
        </p:xfrm>
        <a:graphic>
          <a:graphicData uri="http://schemas.openxmlformats.org/drawingml/2006/table">
            <a:tbl>
              <a:tblGrid>
                <a:gridCol w="633730"/>
                <a:gridCol w="2685415"/>
                <a:gridCol w="1118870"/>
                <a:gridCol w="889635"/>
              </a:tblGrid>
              <a:tr h="130810">
                <a:tc>
                  <a:txBody>
                    <a:bodyPr vert="horz" anchor="t"/>
                    <a:lstStyle/>
                    <a:p>
                      <a:pPr marL="0" marR="210820" indent="0" algn="r">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Estudiante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Licenciatura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2065" indent="0" algn="r">
                        <a:lnSpc>
                          <a:spcPts val="1000"/>
                        </a:lnSpc>
                        <a:spcBef>
                          <a:spcPts val="0"/>
                        </a:spcBef>
                        <a:spcAft>
                          <a:spcPts val="0"/>
                        </a:spcAft>
                        <a:tabLst>
                          <a:tab algn="r" pos="868680"/>
                        </a:tabLs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282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JUAN MARI´A PÉREZ MORENO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2192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NOELIA ARAUJO BAZ ´AN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SERGIO CUEVAS HIDALGO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JAVIER CAYETANO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ISABEL MARI´A BARRIO P´EREZ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JUAN CARLOS POCOSTALES BUENAVIDA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0" marR="39370" indent="0" algn="r">
                        <a:lnSpc>
                          <a:spcPts val="10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10"/>
                        </a:spcAft>
                      </a:pPr>
                      <a:r>
                        <a:rPr lang="es-ES" sz="850" spc="0">
                          <a:solidFill>
                            <a:srgbClr val="000000"/>
                          </a:solidFill>
                          <a:latin typeface="Times New Roman" pitchFamily="1" panose="02020603050405020304"/>
                        </a:rPr>
                        <a:t>MARI´A FÁTIMA SANZ GÓMEZ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MIGUEL ÁNGEL GARCI´A BEREGUIAIN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ANTONIO GORDILLO GUERRERO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DIEGO AIRADO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ROSA MARI´A VILLALOBOS MURILLO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RAMOS CHARBONNIER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JUAN SOJO LÓPEZ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ÓSCAR BASAGO GONZÁLEZ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BARBARA SÁNCHEZ PORTILLO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MARI´A INMACULADA CASIMIRO MANZANO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763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JOSÉANTONIO BRIZ MONAGO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PABLO TORRES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JAVIER CABELLO S´ANCHEZ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ROM´AN S ´ANCHEZ V´ELEZ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ALMUDENA AGUINACO MARTI´N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FÁTIMA DÁVILA DI´AZ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CARLOS GASPAR HERNÁNDEZ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RAFAEL FERNANDO MARTI´NEZ VÁZQUEZ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JOS´E NAVARRO GARMENDIA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FRANCISCO TEIXIDÓ BASURTO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DE LOS ÁNGELES OBREG </a:t>
                      </a:r>
                      <a:r>
                        <a:rPr lang="es-ES" sz="850" baseline="30000" spc="0">
                          <a:solidFill>
                            <a:srgbClr val="000000"/>
                          </a:solidFill>
                          <a:latin typeface="Times New Roman" pitchFamily="1" panose="02020603050405020304"/>
                        </a:rPr>
                        <a:t>ÓN</a:t>
                      </a:r>
                      <a:r>
                        <a:rPr lang="es-ES" sz="850" spc="0">
                          <a:solidFill>
                            <a:srgbClr val="000000"/>
                          </a:solidFill>
                          <a:latin typeface="Times New Roman" pitchFamily="1" panose="02020603050405020304"/>
                        </a:rPr>
                        <a:t>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MANUEL BENI´TEZ BENI´TEZ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PILAR GUTI´ERREZ ESCRIBANO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ESCUDERO ESCRIBANO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JULIA MARI´A PERERA NUN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IGNACIO COLOMER UTRERA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DEL CARMEN CASIMIRO MANZANO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AMPARO SÁNCHEZ-MIRANDA AYUSO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D. BENITO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REYES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CAROLINA MIRA ANZOLA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MARCOS NORIEGA PORTERO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JAVIER S ´ANCHEZ ROMERO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DEL ROCIO NUN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EZ PARDO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JUAN FRANCISCO ROSCO NIEVES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JOSÉMARI´A MORENO BARRENA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ALMUDENA GONZÁLEZ GONZÁLEZ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ROSA MARI´A VILLALOBOS MURILLO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IGNACIO SORIANO MORUNO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LUZ CRUZ APARICIO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MILAGROS NORIEGA PORTERO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JOSÉMANUEL MORENO GALINDO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ANGÉLICA MENESES ARROYO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ALMUDENA MATA MURILLO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10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MERCEDES PALLERO BAENA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ANA MARI´A MARI´N FARRONA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RAQUEL RANGEL CANTERO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MARI´A CASIMIRO MANZANO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CRISTINA GARCI´A DI´EZ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RUB´EN LLORENTE GÓMEZ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FRANCISCA P´EREZ VALERO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FRANCISCA VELASCO GALLARDO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ANA ÁLVAREZ PIEDEHIERRO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MARI´A FRANCISCA P´EREZ VALERO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RAFAEL RODRI´GUEZ SOLI´S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ALEJANDRO MACHUCA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ELISA P´EREZ GONZ ´ALEZ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DARI´O MARTI´N MARTI´N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ELENA FERNÁNDEZ GARCI´A–PRIETO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JUAN JOSÉCESTERO CARRILLO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BELÉN CARO MARROYO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0" marR="39370" indent="0" algn="r">
                        <a:lnSpc>
                          <a:spcPts val="10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ELENA FERNÁNDEZ GARCI´A-PRIETO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40335">
                <a:tc gridSpan="4">
                  <a:txBody>
                    <a:bodyPr vert="horz" anchor="t"/>
                    <a:lstStyle/>
                    <a:p>
                      <a:pPr marL="0" marR="39370" indent="0" algn="r">
                        <a:lnSpc>
                          <a:spcPts val="1000"/>
                        </a:lnSpc>
                        <a:spcBef>
                          <a:spcPts val="0"/>
                        </a:spcBef>
                        <a:spcAft>
                          <a:spcPts val="20"/>
                        </a:spcAft>
                      </a:pPr>
                      <a:r>
                        <a:rPr lang="es-ES" sz="1300" i="1" spc="0">
                          <a:solidFill>
                            <a:srgbClr val="000000"/>
                          </a:solidFill>
                          <a:latin typeface="Garamond"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5"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0" marR="0" indent="0" algn="r">
              <a:lnSpc>
                <a:spcPts val="1500"/>
              </a:lnSpc>
              <a:spcAft>
                <a:spcPts val="20"/>
              </a:spcAft>
            </a:pPr>
            <a:r>
              <a:rPr lang="es-ES" sz="1300" b="1" spc="25">
                <a:solidFill>
                  <a:srgbClr val="000000"/>
                </a:solidFill>
                <a:latin typeface="Garamond"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1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3175" rIns="0" bIns="0" anchor="t"/>
          <a:lstStyle/>
          <a:p>
            <a:pPr marL="0" marR="0" indent="0" algn="l">
              <a:lnSpc>
                <a:spcPts val="1400"/>
              </a:lnSpc>
              <a:spcAft>
                <a:spcPts val="130"/>
              </a:spcAft>
            </a:pPr>
            <a:r>
              <a:rPr lang="es-ES" sz="1250" spc="135">
                <a:solidFill>
                  <a:srgbClr val="000000"/>
                </a:solidFill>
                <a:latin typeface="Garamond" pitchFamily="1" panose="02020603050405020304"/>
              </a:rPr>
              <a:t>292 </a:t>
            </a:r>
          </a:p>
        </p:txBody>
      </p:sp>
      <p:graphicFrame>
        <p:nvGraphicFramePr>
          <p:cNvPr id="4" name=""/>
          <p:cNvGraphicFramePr>
            <a:graphicFrameLocks noGrp="1"/>
          </p:cNvGraphicFramePr>
          <p:nvPr/>
        </p:nvGraphicFramePr>
        <p:xfrm>
          <a:off x="1130935" y="1017905"/>
          <a:ext cx="5486400" cy="2433955"/>
        </p:xfrm>
        <a:graphic>
          <a:graphicData uri="http://schemas.openxmlformats.org/drawingml/2006/table">
            <a:tbl>
              <a:tblGrid>
                <a:gridCol w="633730"/>
                <a:gridCol w="2685415"/>
                <a:gridCol w="1118870"/>
                <a:gridCol w="889635"/>
              </a:tblGrid>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Estudiante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Licenciatura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2065" indent="0" algn="r">
                        <a:lnSpc>
                          <a:spcPts val="1000"/>
                        </a:lnSpc>
                        <a:spcBef>
                          <a:spcPts val="0"/>
                        </a:spcBef>
                        <a:spcAft>
                          <a:spcPts val="0"/>
                        </a:spcAft>
                        <a:tabLst>
                          <a:tab algn="r" pos="868680"/>
                        </a:tabLs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2827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PATRICIA GARCI´A MU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VER´ONICA LUQUE AGUDO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RA´UL PECERO CASIMIRO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CARMEN MINUESA ABRIL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LAURA RODRI´GUEZ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CLARA EUGENIA MARTI´NEZ VÁZQUEZ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CARMEN MINUESA ABRIL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ISIDRO TERRONES GUERRERO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ELOI´SA GONZ ´ALEZ LAVADO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MIGUEL ´ANGEL RODRI´GUEZ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GABRIEL ANTONIO VALVERDE CASTILLA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115570" marR="0" indent="0" algn="l">
                        <a:lnSpc>
                          <a:spcPts val="800"/>
                        </a:lnSpc>
                        <a:spcBef>
                          <a:spcPts val="0"/>
                        </a:spcBef>
                        <a:spcAft>
                          <a:spcPts val="0"/>
                        </a:spcAft>
                      </a:pPr>
                      <a:r>
                        <a:rPr lang="es-ES" sz="850" spc="0">
                          <a:solidFill>
                            <a:srgbClr val="000000"/>
                          </a:solidFill>
                          <a:latin typeface="Times New Roman" pitchFamily="1" panose="02020603050405020304"/>
                        </a:rPr>
                        <a:t>2012/2013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CARLOS PASCUAL CARO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MANUEL ANTONIO PARRA TEJERO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065"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2013/2014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ISABEL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OZ-REJA GALLARDO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2065"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bl>
          </a:graphicData>
        </a:graphic>
      </p:graphicFrame>
      <p:sp>
        <p:nvSpPr>
          <p:cNvPr id="5" name=""/>
          <p:cNvSpPr/>
          <p:nvPr>
            <p:ph type="body" idx="10"/>
          </p:nvPr>
        </p:nvSpPr>
        <p:spPr>
          <a:xfrm>
            <a:off x="1054735" y="3115945"/>
            <a:ext cx="5486400" cy="426085"/>
          </a:xfrm>
          <a:prstGeom prst="rect">
            <a:avLst/>
          </a:prstGeom>
          <a:noFill/>
          <a:ln w="0" cmpd="sng">
            <a:noFill/>
            <a:prstDash val="solid"/>
          </a:ln>
        </p:spPr>
        <p:txBody>
          <a:bodyPr vert="horz" lIns="0" tIns="0" rIns="0" bIns="0" anchor="t"/>
          <a:lstStyle/>
          <a:p>
            <a:pPr marL="0" marR="0" indent="0" algn="ctr">
              <a:lnSpc>
                <a:spcPts val="1400"/>
              </a:lnSpc>
              <a:spcAft>
                <a:spcPts val="1900"/>
              </a:spcAft>
            </a:pPr>
            <a:r>
              <a:rPr lang="es-ES" sz="1250" spc="35">
                <a:solidFill>
                  <a:srgbClr val="000000"/>
                </a:solidFill>
                <a:latin typeface="Garamond" pitchFamily="1" panose="02020603050405020304"/>
              </a:rPr>
              <a:t>Tabla </a:t>
            </a:r>
            <a:r>
              <a:rPr lang="es-ES" sz="1250" spc="35">
                <a:solidFill>
                  <a:srgbClr val="000000"/>
                </a:solidFill>
                <a:latin typeface="Garamond" pitchFamily="1" panose="02020603050405020304"/>
              </a:rPr>
              <a:t>12.2: Premio al Mejor Expediente en el Grado </a:t>
            </a:r>
          </a:p>
        </p:txBody>
      </p:sp>
      <p:graphicFrame>
        <p:nvGraphicFramePr>
          <p:cNvPr id="7" name=""/>
          <p:cNvGraphicFramePr>
            <a:graphicFrameLocks noGrp="1"/>
          </p:cNvGraphicFramePr>
          <p:nvPr/>
        </p:nvGraphicFramePr>
        <p:xfrm>
          <a:off x="1633855" y="3550920"/>
          <a:ext cx="5486400" cy="4084955"/>
        </p:xfrm>
        <a:graphic>
          <a:graphicData uri="http://schemas.openxmlformats.org/drawingml/2006/table">
            <a:tbl>
              <a:tblGrid>
                <a:gridCol w="527050"/>
                <a:gridCol w="2298700"/>
                <a:gridCol w="1496060"/>
              </a:tblGrid>
              <a:tr h="130810">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Estudiante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tabLst>
                          <a:tab algn="r" pos="1463040"/>
                        </a:tabLst>
                      </a:pPr>
                      <a:r>
                        <a:rPr lang="es-ES" sz="850" spc="0">
                          <a:solidFill>
                            <a:srgbClr val="000000"/>
                          </a:solidFill>
                          <a:latin typeface="Times New Roman" pitchFamily="1" panose="02020603050405020304"/>
                        </a:rPr>
                        <a:t>Grado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1620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PATRICIA ENRIQUE JIMENEZ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Ingeniería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OLGA MONAGO MARAN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COSME LÓPEZ CALDERÓN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Ciencias Ambientales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MARCOS GRAGERA CABEZUDO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Biología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JAIRO MENA SÁNCHEZ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Física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ROCI´O REINA M ´ARQUEZ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Ingeniería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5570" marR="0" indent="0" algn="l">
                        <a:lnSpc>
                          <a:spcPts val="8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FRANCISCO LOPEZ PIN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50" spc="0">
                          <a:solidFill>
                            <a:srgbClr val="000000"/>
                          </a:solidFill>
                          <a:latin typeface="Times New Roman" pitchFamily="1" panose="02020603050405020304"/>
                        </a:rPr>
                        <a:t>Ingeniería Química Industrial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MANUEL CABRERA BAN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EGIL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5570" marR="0" indent="0" algn="l">
                        <a:lnSpc>
                          <a:spcPts val="8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JAVIER G ´OMEZ TABALES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tabLst>
                          <a:tab algn="r" pos="1463040"/>
                        </a:tabLst>
                      </a:pPr>
                      <a:r>
                        <a:rPr lang="es-ES" sz="850" spc="0">
                          <a:solidFill>
                            <a:srgbClr val="000000"/>
                          </a:solidFill>
                          <a:latin typeface="Times New Roman" pitchFamily="1" panose="02020603050405020304"/>
                        </a:rPr>
                        <a:t>Biología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FELIPE LE VOT GRANADO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Física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JUAN LUIS DURÁN BATALLA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5570" marR="0" indent="0" algn="l">
                        <a:lnSpc>
                          <a:spcPts val="8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ALBA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SÁNCHEZ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tabLst>
                          <a:tab algn="r" pos="1463040"/>
                        </a:tabLst>
                      </a:pPr>
                      <a:r>
                        <a:rPr lang="es-ES" sz="850" spc="0">
                          <a:solidFill>
                            <a:srgbClr val="000000"/>
                          </a:solidFill>
                          <a:latin typeface="Times New Roman" pitchFamily="1" panose="02020603050405020304"/>
                        </a:rPr>
                        <a:t>Ingeniería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SILVIA GUTIERREZ TARRI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PEDRO JOS´E PACHECO MARQUEZ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Biolog</a:t>
                      </a:r>
                      <a:r>
                        <a:rPr lang="es-ES" sz="850" spc="0">
                          <a:solidFill>
                            <a:srgbClr val="000000"/>
                          </a:solidFill>
                          <a:latin typeface="Times New Roman" pitchFamily="1" panose="02020603050405020304"/>
                        </a:rPr>
                        <a:t>ı´a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JOS´E MANUEL GARRIDO P´EREZ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Física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DANIEL MORALES GONZ ´ALEZ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CELIA MARI´A GUILL´EN CARRASCO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Ciencias Ambientales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JORGE L´OPEZ GALLEGO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Ingeniería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SERGIO LÓPEZ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Biolog</a:t>
                      </a:r>
                      <a:r>
                        <a:rPr lang="es-ES" sz="850" spc="0">
                          <a:solidFill>
                            <a:srgbClr val="000000"/>
                          </a:solidFill>
                          <a:latin typeface="Times New Roman" pitchFamily="1" panose="02020603050405020304"/>
                        </a:rPr>
                        <a:t>ı´a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JUAN ANTONIO FERNÁNDEZ TORVISCO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115570" marR="0" indent="0" algn="l">
                        <a:lnSpc>
                          <a:spcPts val="8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ADRIAN MORENO BORRALLO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tabLst>
                          <a:tab algn="r" pos="1463040"/>
                        </a:tabLst>
                      </a:pPr>
                      <a:r>
                        <a:rPr lang="es-ES" sz="850" spc="0">
                          <a:solidFill>
                            <a:srgbClr val="000000"/>
                          </a:solidFill>
                          <a:latin typeface="Times New Roman" pitchFamily="1" panose="02020603050405020304"/>
                        </a:rPr>
                        <a:t>Biolog</a:t>
                      </a:r>
                      <a:r>
                        <a:rPr lang="es-ES" sz="850" spc="0">
                          <a:solidFill>
                            <a:srgbClr val="000000"/>
                          </a:solidFill>
                          <a:latin typeface="Times New Roman" pitchFamily="1" panose="02020603050405020304"/>
                        </a:rPr>
                        <a:t>ı´a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PABLO ANTONIO MORENO CASARES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Física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JUAN CARLOS ALDANA S ´ANCHEZ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Ingeniería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ALBERTO SALGUERO ALARC ´ON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5570" marR="0" indent="0" algn="l">
                        <a:lnSpc>
                          <a:spcPts val="8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ROCIO NUN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EZ V´AQUEZ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tabLst>
                          <a:tab algn="r" pos="1463040"/>
                        </a:tabLst>
                      </a:pPr>
                      <a:r>
                        <a:rPr lang="es-ES" sz="850" spc="0">
                          <a:solidFill>
                            <a:srgbClr val="000000"/>
                          </a:solidFill>
                          <a:latin typeface="Times New Roman" pitchFamily="1" panose="02020603050405020304"/>
                        </a:rPr>
                        <a:t>Biolog</a:t>
                      </a:r>
                      <a:r>
                        <a:rPr lang="es-ES" sz="850" spc="0">
                          <a:solidFill>
                            <a:srgbClr val="000000"/>
                          </a:solidFill>
                          <a:latin typeface="Times New Roman" pitchFamily="1" panose="02020603050405020304"/>
                        </a:rPr>
                        <a:t>ı´a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YOLANDA ORANTOS AGUILERA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Biotecnolog</a:t>
                      </a:r>
                      <a:r>
                        <a:rPr lang="es-ES" sz="850" spc="0">
                          <a:solidFill>
                            <a:srgbClr val="000000"/>
                          </a:solidFill>
                          <a:latin typeface="Times New Roman" pitchFamily="1" panose="02020603050405020304"/>
                        </a:rPr>
                        <a:t>ı´a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CARLOS MORA RUBIO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Ciencias Ambientales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ALBERTO MEGI´AS FERNÁNDEZ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Física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5570"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FRANCISCO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463040"/>
                        </a:tabLst>
                      </a:pPr>
                      <a:r>
                        <a:rPr lang="es-ES" sz="850" spc="0">
                          <a:solidFill>
                            <a:srgbClr val="000000"/>
                          </a:solidFill>
                          <a:latin typeface="Times New Roman" pitchFamily="1" panose="02020603050405020304"/>
                        </a:rPr>
                        <a:t>Ingeniería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CELIA PARRA CANCHO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tabLst>
                          <a:tab algn="r" pos="14630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bl>
          </a:graphicData>
        </a:graphic>
      </p:graphicFrame>
      <p:sp>
        <p:nvSpPr>
          <p:cNvPr id="8" name=""/>
          <p:cNvSpPr/>
          <p:nvPr>
            <p:ph type="body" idx="10"/>
          </p:nvPr>
        </p:nvSpPr>
        <p:spPr>
          <a:xfrm>
            <a:off x="1054735" y="7626985"/>
            <a:ext cx="5486400" cy="428625"/>
          </a:xfrm>
          <a:prstGeom prst="rect">
            <a:avLst/>
          </a:prstGeom>
          <a:noFill/>
          <a:ln w="0" cmpd="sng">
            <a:noFill/>
            <a:prstDash val="solid"/>
          </a:ln>
        </p:spPr>
        <p:txBody>
          <a:bodyPr vert="horz" lIns="0" tIns="0" rIns="0" bIns="0" anchor="t"/>
          <a:lstStyle/>
          <a:p>
            <a:pPr marL="0" marR="0" indent="0" algn="ctr">
              <a:lnSpc>
                <a:spcPts val="1400"/>
              </a:lnSpc>
              <a:spcAft>
                <a:spcPts val="1880"/>
              </a:spcAft>
            </a:pPr>
            <a:r>
              <a:rPr lang="es-ES" sz="1250" spc="35">
                <a:solidFill>
                  <a:srgbClr val="000000"/>
                </a:solidFill>
                <a:latin typeface="Garamond" pitchFamily="1" panose="02020603050405020304"/>
              </a:rPr>
              <a:t>Tabla </a:t>
            </a:r>
            <a:r>
              <a:rPr lang="es-ES" sz="1250" spc="35">
                <a:solidFill>
                  <a:srgbClr val="000000"/>
                </a:solidFill>
                <a:latin typeface="Garamond" pitchFamily="1" panose="02020603050405020304"/>
              </a:rPr>
              <a:t>12.3: Premio al Mejor Expediente en el Master </a:t>
            </a:r>
          </a:p>
        </p:txBody>
      </p:sp>
      <p:graphicFrame>
        <p:nvGraphicFramePr>
          <p:cNvPr id="10" name=""/>
          <p:cNvGraphicFramePr>
            <a:graphicFrameLocks noGrp="1"/>
          </p:cNvGraphicFramePr>
          <p:nvPr/>
        </p:nvGraphicFramePr>
        <p:xfrm>
          <a:off x="1106170" y="8061960"/>
          <a:ext cx="5486400" cy="1675765"/>
        </p:xfrm>
        <a:graphic>
          <a:graphicData uri="http://schemas.openxmlformats.org/drawingml/2006/table">
            <a:tbl>
              <a:tblGrid>
                <a:gridCol w="527050"/>
                <a:gridCol w="2094230"/>
                <a:gridCol w="1731010"/>
                <a:gridCol w="1024890"/>
              </a:tblGrid>
              <a:tr h="130810">
                <a:tc>
                  <a:txBody>
                    <a:bodyPr vert="horz" anchor="t"/>
                    <a:lstStyle/>
                    <a:p>
                      <a:pPr marL="0" marR="99060" indent="0" algn="r">
                        <a:lnSpc>
                          <a:spcPts val="9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Estudiante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Master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28270">
                <a:tc>
                  <a:txBody>
                    <a:bodyPr vert="horz" anchor="t"/>
                    <a:lstStyle/>
                    <a:p>
                      <a:pPr marL="0" marR="41910" indent="0" algn="r">
                        <a:lnSpc>
                          <a:spcPts val="9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6835" marR="0" indent="0" algn="l">
                        <a:lnSpc>
                          <a:spcPts val="1000"/>
                        </a:lnSpc>
                        <a:spcBef>
                          <a:spcPts val="0"/>
                        </a:spcBef>
                        <a:spcAft>
                          <a:spcPts val="0"/>
                        </a:spcAft>
                      </a:pPr>
                      <a:r>
                        <a:rPr lang="es-ES" sz="850" spc="0">
                          <a:solidFill>
                            <a:srgbClr val="000000"/>
                          </a:solidFill>
                          <a:latin typeface="Times New Roman" pitchFamily="1" panose="02020603050405020304"/>
                        </a:rPr>
                        <a:t>CARLOS MANUEL GA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 ÁN SERRANO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Contaminación Ambiental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Biología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25095">
                <a:tc>
                  <a:txBody>
                    <a:bodyPr vert="horz" anchor="t"/>
                    <a:lstStyle/>
                    <a:p>
                      <a:pPr marL="0" marR="41910" indent="0" algn="r">
                        <a:lnSpc>
                          <a:spcPts val="9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MARI´A ÁNGELES ÁLVAREZ NIETO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Física y Química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41910" indent="0" algn="r">
                        <a:lnSpc>
                          <a:spcPts val="9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VERÓNICA LUQUE AGUDO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Química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41910" indent="0" algn="r">
                        <a:lnSpc>
                          <a:spcPts val="9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SELENA CARRETERO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Contaminación Ambiental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Química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18745">
                <a:tc>
                  <a:txBody>
                    <a:bodyPr vert="horz" anchor="t"/>
                    <a:lstStyle/>
                    <a:p>
                      <a:pPr marL="0" marR="41910" indent="0" algn="r">
                        <a:lnSpc>
                          <a:spcPts val="8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JAIRO MENA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tabLst>
                          <a:tab algn="r" pos="1005840"/>
                        </a:tabLst>
                      </a:pPr>
                      <a:r>
                        <a:rPr lang="es-ES" sz="850" spc="0">
                          <a:solidFill>
                            <a:srgbClr val="000000"/>
                          </a:solidFill>
                          <a:latin typeface="Times New Roman" pitchFamily="1" panose="02020603050405020304"/>
                        </a:rPr>
                        <a:t>Física y Química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1920">
                <a:tc>
                  <a:txBody>
                    <a:bodyPr vert="horz" anchor="t"/>
                    <a:lstStyle/>
                    <a:p>
                      <a:pPr marL="0" marR="41910" indent="0" algn="r">
                        <a:lnSpc>
                          <a:spcPts val="9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CARMEN MINUESA ABRIL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7635">
                <a:tc>
                  <a:txBody>
                    <a:bodyPr vert="horz" anchor="t"/>
                    <a:lstStyle/>
                    <a:p>
                      <a:pPr marL="0" marR="41910" indent="0" algn="r">
                        <a:lnSpc>
                          <a:spcPts val="9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JOS´E MARI´A MARCOS MERINO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Biología y Geología</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41910" indent="0" algn="r">
                        <a:lnSpc>
                          <a:spcPts val="9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ANA MARI´A CH ´AVEZ ´AGUEDO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Química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25095">
                <a:tc>
                  <a:txBody>
                    <a:bodyPr vert="horz" anchor="t"/>
                    <a:lstStyle/>
                    <a:p>
                      <a:pPr marL="0" marR="41910" indent="0" algn="r">
                        <a:lnSpc>
                          <a:spcPts val="9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1000"/>
                        </a:lnSpc>
                        <a:spcBef>
                          <a:spcPts val="0"/>
                        </a:spcBef>
                        <a:spcAft>
                          <a:spcPts val="0"/>
                        </a:spcAft>
                      </a:pPr>
                      <a:r>
                        <a:rPr lang="es-ES" sz="850" spc="0">
                          <a:solidFill>
                            <a:srgbClr val="000000"/>
                          </a:solidFill>
                          <a:latin typeface="Times New Roman" pitchFamily="1" panose="02020603050405020304"/>
                        </a:rPr>
                        <a:t>ALFREDO SIMANCAS S ´ANCHEZ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Biología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0" marR="41910" indent="0" algn="r">
                        <a:lnSpc>
                          <a:spcPts val="9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6835" marR="0" indent="0" algn="l">
                        <a:lnSpc>
                          <a:spcPts val="1000"/>
                        </a:lnSpc>
                        <a:spcBef>
                          <a:spcPts val="0"/>
                        </a:spcBef>
                        <a:spcAft>
                          <a:spcPts val="0"/>
                        </a:spcAft>
                      </a:pPr>
                      <a:r>
                        <a:rPr lang="es-ES" sz="850" spc="0">
                          <a:solidFill>
                            <a:srgbClr val="000000"/>
                          </a:solidFill>
                          <a:latin typeface="Times New Roman" pitchFamily="1" panose="02020603050405020304"/>
                        </a:rPr>
                        <a:t>JES ´US ALBARR´AN VELO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Química Sostenible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Química Sostenible</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34620">
                <a:tc gridSpan="4">
                  <a:txBody>
                    <a:bodyPr vert="horz" anchor="t"/>
                    <a:lstStyle/>
                    <a:p>
                      <a:pPr marL="0" marR="41910" indent="0" algn="r">
                        <a:lnSpc>
                          <a:spcPts val="1000"/>
                        </a:lnSpc>
                        <a:spcBef>
                          <a:spcPts val="0"/>
                        </a:spcBef>
                        <a:spcAft>
                          <a:spcPts val="20"/>
                        </a:spcAft>
                      </a:pPr>
                      <a:r>
                        <a:rPr lang="es-ES" sz="125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11" name=""/>
          <p:cNvSpPr/>
          <p:nvPr>
            <p:ph type="body" idx="10"/>
          </p:nvPr>
        </p:nvSpPr>
        <p:spPr>
          <a:xfrm>
            <a:off x="1054735" y="9731375"/>
            <a:ext cx="5486400" cy="238125"/>
          </a:xfrm>
          <a:prstGeom prst="rect">
            <a:avLst/>
          </a:prstGeom>
          <a:noFill/>
          <a:ln w="0" cmpd="sng">
            <a:noFill/>
            <a:prstDash val="solid"/>
          </a:ln>
        </p:spPr>
        <p:txBody>
          <a:bodyPr vert="horz" lIns="0" tIns="50165" rIns="0" bIns="0" anchor="t"/>
          <a:lstStyle/>
          <a:p>
            <a:pPr marL="0" marR="0" indent="0" algn="l">
              <a:lnSpc>
                <a:spcPts val="1400"/>
              </a:lnSpc>
              <a:spcAft>
                <a:spcPts val="30"/>
              </a:spcAft>
            </a:pPr>
            <a:r>
              <a:rPr lang="es-ES" sz="1250" spc="85">
                <a:solidFill>
                  <a:srgbClr val="000000"/>
                </a:solidFill>
                <a:latin typeface="Garamond" pitchFamily="1" panose="02020603050405020304"/>
              </a:rPr>
              <a:t>50 Aniversario 1968–2019 </a:t>
            </a:r>
          </a:p>
        </p:txBody>
      </p:sp>
      <p:cxnSp>
        <p:nvCxnSpPr>
          <p:cNvPr id="12" name=""/>
          <p:cNvCxnSpPr/>
          <p:nvPr/>
        </p:nvCxnSpPr>
        <p:spPr>
          <a:xfrm>
            <a:off x="1097280" y="685800"/>
            <a:ext cx="5401945" cy="0"/>
          </a:xfrm>
          <a:prstGeom prst="line">
            <a:avLst/>
          </a:prstGeom>
          <a:ln w="6350" cmpd="sng">
            <a:solidFill>
              <a:srgbClr val="000000"/>
            </a:solidFill>
          </a:ln>
        </p:spPr>
      </p:cxnSp>
      <p:cxnSp>
        <p:nvCxnSpPr>
          <p:cNvPr id="13"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1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r" pos="5440680"/>
              </a:tabLst>
            </a:pPr>
            <a:r>
              <a:rPr lang="es-ES" sz="1150" spc="0">
                <a:solidFill>
                  <a:srgbClr val="000000"/>
                </a:solidFill>
                <a:latin typeface="Bookman Old Style" pitchFamily="1" panose="02020603050405020304"/>
              </a:rPr>
              <a:t>12. Estudiantes distinguidos </a:t>
            </a:r>
            <a:r>
              <a:rPr lang="es-ES" sz="1050" spc="0">
                <a:solidFill>
                  <a:srgbClr val="000000"/>
                </a:solidFill>
                <a:latin typeface="Arial" pitchFamily="2" panose="02020603050405020304"/>
              </a:rPr>
              <a:t>293 </a:t>
            </a:r>
          </a:p>
        </p:txBody>
      </p:sp>
      <p:graphicFrame>
        <p:nvGraphicFramePr>
          <p:cNvPr id="4" name=""/>
          <p:cNvGraphicFramePr>
            <a:graphicFrameLocks noGrp="1"/>
          </p:cNvGraphicFramePr>
          <p:nvPr/>
        </p:nvGraphicFramePr>
        <p:xfrm>
          <a:off x="1106170" y="1017905"/>
          <a:ext cx="5486400" cy="9049385"/>
        </p:xfrm>
        <a:graphic>
          <a:graphicData uri="http://schemas.openxmlformats.org/drawingml/2006/table">
            <a:tbl>
              <a:tblGrid>
                <a:gridCol w="527050"/>
                <a:gridCol w="2094230"/>
                <a:gridCol w="1731010"/>
                <a:gridCol w="1024890"/>
              </a:tblGrid>
              <a:tr h="130810">
                <a:tc>
                  <a:txBody>
                    <a:bodyPr vert="horz" anchor="t"/>
                    <a:lstStyle/>
                    <a:p>
                      <a:pPr marL="116205" marR="0" indent="0" algn="l">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Estudiante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Master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tabLst>
                          <a:tab algn="r" pos="1005840"/>
                        </a:tabLs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2827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DANIEL RODRI´GUEZ GÓMEZ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ALEJANDRO MONROY COLI´N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Biología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PALOMA MEGI´AS MESA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ELENA FERNÁNDEZ DELGADO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Biotecnología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Biotecnología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FELIPE LE VOT GRANADO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Física y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ELOI´SA RAMOS MORÓN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Biología y Geología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JAVIER VAQUERO MARTI´NEZ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Física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CARLOS JES´US MORENO ÁVILA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8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MARI´A JES ´US MOR´AN PLATA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50" spc="0">
                          <a:solidFill>
                            <a:srgbClr val="000000"/>
                          </a:solidFill>
                          <a:latin typeface="Times New Roman" pitchFamily="1" panose="02020603050405020304"/>
                        </a:rPr>
                        <a:t>Química Sostenible</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ANTONIO ESPERILLA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Biotecnología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Biotecnología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8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ELENA FERN ´ANDEZ DELGADO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tabLst>
                          <a:tab algn="r" pos="1005840"/>
                        </a:tabLst>
                      </a:pPr>
                      <a:r>
                        <a:rPr lang="es-ES" sz="850" spc="0">
                          <a:solidFill>
                            <a:srgbClr val="000000"/>
                          </a:solidFill>
                          <a:latin typeface="Times New Roman" pitchFamily="1" panose="02020603050405020304"/>
                        </a:rPr>
                        <a:t>Física y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MARIA DELGADO RASTROLLO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Biología y Geología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 ANTONIO FERNÁNDEZ TORVISCO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JULIÁN CABELLO VERGEL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Biologia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JORGE LÓPEZ GALLEGO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LIERNI UGARTEMENDIA UGALDE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Biotecnolog</a:t>
                      </a:r>
                      <a:r>
                        <a:rPr lang="es-ES" sz="850" spc="0">
                          <a:solidFill>
                            <a:srgbClr val="000000"/>
                          </a:solidFill>
                          <a:latin typeface="Times New Roman" pitchFamily="1" panose="02020603050405020304"/>
                        </a:rPr>
                        <a:t>ı´a Avanzada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Biotecnolog</a:t>
                      </a:r>
                      <a:r>
                        <a:rPr lang="es-ES" sz="850" spc="0">
                          <a:solidFill>
                            <a:srgbClr val="000000"/>
                          </a:solidFill>
                          <a:latin typeface="Times New Roman" pitchFamily="1" panose="02020603050405020304"/>
                        </a:rPr>
                        <a:t>ı´a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ROCIO SOUSA ESCOBAR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Física y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8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JOS´E CARLOS GARCI´A MERINO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Form. Prof. Educación Secundaria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tabLst>
                          <a:tab algn="r" pos="10058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NIEVES BRAVO PAREDES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1005840"/>
                        </a:tabLst>
                      </a:pPr>
                      <a:r>
                        <a:rPr lang="es-ES" sz="850" spc="0">
                          <a:solidFill>
                            <a:srgbClr val="000000"/>
                          </a:solidFill>
                          <a:latin typeface="Times New Roman" pitchFamily="1" panose="02020603050405020304"/>
                        </a:rPr>
                        <a:t>Física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40335">
                <a:tc>
                  <a:txBody>
                    <a:bodyPr vert="horz" anchor="t"/>
                    <a:lstStyle/>
                    <a:p>
                      <a:pPr marL="116205" marR="0" indent="0" algn="l">
                        <a:lnSpc>
                          <a:spcPts val="1000"/>
                        </a:lnSpc>
                        <a:spcBef>
                          <a:spcPts val="0"/>
                        </a:spcBef>
                        <a:spcAft>
                          <a:spcPts val="65"/>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0010" marR="0" indent="0" algn="l">
                        <a:lnSpc>
                          <a:spcPts val="1000"/>
                        </a:lnSpc>
                        <a:spcBef>
                          <a:spcPts val="0"/>
                        </a:spcBef>
                        <a:spcAft>
                          <a:spcPts val="75"/>
                        </a:spcAft>
                      </a:pPr>
                      <a:r>
                        <a:rPr lang="es-ES" sz="850" spc="0">
                          <a:solidFill>
                            <a:srgbClr val="000000"/>
                          </a:solidFill>
                          <a:latin typeface="Times New Roman" pitchFamily="1" panose="02020603050405020304"/>
                        </a:rPr>
                        <a:t>ALBERTO SALGUERO ALARCÓN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2550" marR="0" indent="0" algn="l">
                        <a:lnSpc>
                          <a:spcPts val="1000"/>
                        </a:lnSpc>
                        <a:spcBef>
                          <a:spcPts val="0"/>
                        </a:spcBef>
                        <a:spcAft>
                          <a:spcPts val="65"/>
                        </a:spcAft>
                      </a:pPr>
                      <a:r>
                        <a:rPr lang="es-ES" sz="850" spc="0">
                          <a:solidFill>
                            <a:srgbClr val="000000"/>
                          </a:solidFill>
                          <a:latin typeface="Times New Roman" pitchFamily="1" panose="02020603050405020304"/>
                        </a:rPr>
                        <a:t>Investigación en Ciencias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5"/>
                        </a:spcAft>
                        <a:tabLst>
                          <a:tab algn="r" pos="100584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bl>
          </a:graphicData>
        </a:graphic>
      </p:graphicFrame>
      <p:sp>
        <p:nvSpPr>
          <p:cNvPr id="5"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40"/>
              </a:spcAft>
            </a:pPr>
            <a:r>
              <a:rPr lang="es-ES" sz="1150" spc="40">
                <a:solidFill>
                  <a:srgbClr val="000000"/>
                </a:solidFill>
                <a:latin typeface="Bookman Old Style"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1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31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1676400"/>
            <a:ext cx="5486400" cy="913765"/>
          </a:xfrm>
          <a:prstGeom prst="rect">
            <a:avLst/>
          </a:prstGeom>
          <a:noFill/>
          <a:ln w="0" cmpd="sng">
            <a:noFill/>
            <a:prstDash val="solid"/>
          </a:ln>
        </p:spPr>
        <p:txBody>
          <a:bodyPr vert="horz" lIns="0" tIns="73025" rIns="0" bIns="0" anchor="t"/>
          <a:lstStyle/>
          <a:p>
            <a:pPr marL="0" marR="0" indent="0" algn="ctr">
              <a:lnSpc>
                <a:spcPts val="2800"/>
              </a:lnSpc>
              <a:spcAft>
                <a:spcPts val="0"/>
              </a:spcAft>
            </a:pPr>
            <a:r>
              <a:rPr lang="es-ES" sz="2300" spc="10">
                <a:solidFill>
                  <a:srgbClr val="000000"/>
                </a:solidFill>
                <a:latin typeface="Bookman Old Style" pitchFamily="1" panose="02020603050405020304"/>
              </a:rPr>
              <a:t>Capítulo 13 </a:t>
            </a:r>
          </a:p>
          <a:p>
            <a:pPr marL="0" marR="0" indent="0" algn="ctr">
              <a:lnSpc>
                <a:spcPts val="2800"/>
              </a:lnSpc>
              <a:spcBef>
                <a:spcPts val="730"/>
              </a:spcBef>
              <a:spcAft>
                <a:spcPts val="370"/>
              </a:spcAft>
            </a:pPr>
            <a:r>
              <a:rPr lang="es-ES" sz="2300" spc="45">
                <a:solidFill>
                  <a:srgbClr val="000000"/>
                </a:solidFill>
                <a:latin typeface="Bookman Old Style" pitchFamily="1" panose="02020603050405020304"/>
              </a:rPr>
              <a:t>Premios Extraordinarios </a:t>
            </a:r>
          </a:p>
        </p:txBody>
      </p:sp>
      <p:sp>
        <p:nvSpPr>
          <p:cNvPr id="3" name=""/>
          <p:cNvSpPr/>
          <p:nvPr>
            <p:ph type="body" idx="10"/>
          </p:nvPr>
        </p:nvSpPr>
        <p:spPr>
          <a:xfrm>
            <a:off x="1054735" y="2590165"/>
            <a:ext cx="5486400" cy="1930400"/>
          </a:xfrm>
          <a:prstGeom prst="rect">
            <a:avLst/>
          </a:prstGeom>
          <a:noFill/>
          <a:ln w="0" cmpd="sng">
            <a:noFill/>
            <a:prstDash val="solid"/>
          </a:ln>
        </p:spPr>
        <p:txBody>
          <a:bodyPr vert="horz" lIns="0" tIns="586740" rIns="0" bIns="0" anchor="t"/>
          <a:lstStyle/>
          <a:p>
            <a:pPr marL="0" marR="0" indent="0" algn="l">
              <a:lnSpc>
                <a:spcPts val="2000"/>
              </a:lnSpc>
              <a:spcAft>
                <a:spcPts val="0"/>
              </a:spcAft>
            </a:pPr>
            <a:r>
              <a:rPr lang="es-ES" sz="1700" spc="20">
                <a:solidFill>
                  <a:srgbClr val="000000"/>
                </a:solidFill>
                <a:latin typeface="Bookman Old Style" pitchFamily="1" panose="02020603050405020304"/>
              </a:rPr>
              <a:t>13.1. Licenciatura </a:t>
            </a:r>
          </a:p>
          <a:p>
            <a:pPr marL="0" marR="45720" indent="0" algn="just">
              <a:lnSpc>
                <a:spcPts val="1400"/>
              </a:lnSpc>
              <a:spcBef>
                <a:spcPts val="1665"/>
              </a:spcBef>
              <a:spcAft>
                <a:spcPts val="0"/>
              </a:spcAft>
            </a:pPr>
            <a:r>
              <a:rPr lang="es-ES" sz="1200" spc="0">
                <a:solidFill>
                  <a:srgbClr val="000000"/>
                </a:solidFill>
                <a:latin typeface="Times New Roman" pitchFamily="1" panose="02020603050405020304"/>
              </a:rPr>
              <a:t>La relación de estudiantes de la </a:t>
            </a:r>
            <a:r>
              <a:rPr lang="es-ES" sz="1150"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que recibieron el </a:t>
            </a:r>
            <a:r>
              <a:rPr lang="es-ES" sz="1150" spc="0">
                <a:solidFill>
                  <a:srgbClr val="000000"/>
                </a:solidFill>
                <a:latin typeface="Bookman Old Style" pitchFamily="1" panose="02020603050405020304"/>
              </a:rPr>
              <a:t>Premio Extraordinario de Licenciatura </a:t>
            </a:r>
            <a:r>
              <a:rPr lang="es-ES" sz="1200" spc="0">
                <a:solidFill>
                  <a:srgbClr val="000000"/>
                </a:solidFill>
                <a:latin typeface="Times New Roman" pitchFamily="1" panose="02020603050405020304"/>
              </a:rPr>
              <a:t>aparece en la Tabla 13.1. </a:t>
            </a:r>
          </a:p>
          <a:p>
            <a:pPr marL="0" marR="0" indent="0" algn="ctr">
              <a:lnSpc>
                <a:spcPts val="1400"/>
              </a:lnSpc>
              <a:spcBef>
                <a:spcPts val="690"/>
              </a:spcBef>
              <a:spcAft>
                <a:spcPts val="1910"/>
              </a:spcAft>
            </a:pPr>
            <a:r>
              <a:rPr lang="es-ES" sz="1150" spc="30">
                <a:solidFill>
                  <a:srgbClr val="000000"/>
                </a:solidFill>
                <a:latin typeface="Bookman Old Style" pitchFamily="1" panose="02020603050405020304"/>
              </a:rPr>
              <a:t>Tabla </a:t>
            </a:r>
            <a:r>
              <a:rPr lang="es-ES" sz="1200" spc="30">
                <a:solidFill>
                  <a:srgbClr val="000000"/>
                </a:solidFill>
                <a:latin typeface="Times New Roman" pitchFamily="1" panose="02020603050405020304"/>
              </a:rPr>
              <a:t>13.1: Premios Extraordinarios de Licenciatura </a:t>
            </a:r>
          </a:p>
        </p:txBody>
      </p:sp>
      <p:graphicFrame>
        <p:nvGraphicFramePr>
          <p:cNvPr id="5" name=""/>
          <p:cNvGraphicFramePr>
            <a:graphicFrameLocks noGrp="1"/>
          </p:cNvGraphicFramePr>
          <p:nvPr/>
        </p:nvGraphicFramePr>
        <p:xfrm>
          <a:off x="1258570" y="4529455"/>
          <a:ext cx="5486400" cy="5264785"/>
        </p:xfrm>
        <a:graphic>
          <a:graphicData uri="http://schemas.openxmlformats.org/drawingml/2006/table">
            <a:tbl>
              <a:tblGrid>
                <a:gridCol w="633730"/>
                <a:gridCol w="2597150"/>
                <a:gridCol w="1115695"/>
                <a:gridCol w="725805"/>
              </a:tblGrid>
              <a:tr h="130810">
                <a:tc>
                  <a:txBody>
                    <a:bodyPr vert="horz" anchor="t"/>
                    <a:lstStyle/>
                    <a:p>
                      <a:pPr marL="0" marR="210820" indent="0" algn="r">
                        <a:lnSpc>
                          <a:spcPts val="9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Licenciado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Sección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1975/1976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ALVARO BERNALTE GARCIA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1975/1976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MARTIN AVALOS GONZALEZ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1976/1977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800"/>
                        </a:lnSpc>
                        <a:spcBef>
                          <a:spcPts val="0"/>
                        </a:spcBef>
                        <a:spcAft>
                          <a:spcPts val="0"/>
                        </a:spcAft>
                      </a:pPr>
                      <a:r>
                        <a:rPr lang="es-ES" sz="850" spc="0">
                          <a:solidFill>
                            <a:srgbClr val="000000"/>
                          </a:solidFill>
                          <a:latin typeface="Times New Roman" pitchFamily="1" panose="02020603050405020304"/>
                        </a:rPr>
                        <a:t>FRANCISCO J. HIGES ROLANDO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1976/1977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FERNANDO JUAN BELTRAN NOVILLO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1977/1978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ARSENIO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DE LA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CASTRILLO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1977/1978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JOAQUIN ESPINOSA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1978/1979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MARIA TERESA GALEANO DIAZ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1978/1979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PEDRO POYATO SANCHEZ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1979/1980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FLORENTINO POLO CORRALES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1979/1980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JOSE VELAZQUEZ JIMENEZ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1980/1981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JUAN C. OTERO FERNANDEZ DE MOLINA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1980/1981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800"/>
                        </a:lnSpc>
                        <a:spcBef>
                          <a:spcPts val="0"/>
                        </a:spcBef>
                        <a:spcAft>
                          <a:spcPts val="0"/>
                        </a:spcAft>
                      </a:pPr>
                      <a:r>
                        <a:rPr lang="es-ES" sz="850" spc="0">
                          <a:solidFill>
                            <a:srgbClr val="000000"/>
                          </a:solidFill>
                          <a:latin typeface="Times New Roman" pitchFamily="1" panose="02020603050405020304"/>
                        </a:rPr>
                        <a:t>ANA PIZARRO GALAN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1981/1982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JOSE ANTONIO MURILLO PULGARIN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1981/1982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MARIA ANGELES AREVALO AREVALO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1981/1982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CONRADO MIRO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1981/1982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MANUEL RAMIREZ FERNANDEZ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1981/1982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GERVASIO MARTIN PARTIDO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1982/1983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 JOSE MARTIN DELGADO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1983/1984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ALBERTO MARFIL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1983/1984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JUAN GARRIDO ACERO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1983/1984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PRIMITIVO MENA ARIAS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FRANCISCO MU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DE LA PE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CASTRILLO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MANUEL GONZALEZ LENA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AGUSTIN GARCIA NOGALES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JUAN A. CABALLERO CARRETERO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ISIDRO ROA OJALVO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1984/1985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JUAN CARLOS RIDRUEJO CORRAL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1985/1986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PEDRO CINTAS MORENO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1985/1986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EDUARDO SABIO REY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1985/1986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800"/>
                        </a:lnSpc>
                        <a:spcBef>
                          <a:spcPts val="0"/>
                        </a:spcBef>
                        <a:spcAft>
                          <a:spcPts val="0"/>
                        </a:spcAft>
                      </a:pPr>
                      <a:r>
                        <a:rPr lang="es-ES" sz="850" spc="0">
                          <a:solidFill>
                            <a:srgbClr val="000000"/>
                          </a:solidFill>
                          <a:latin typeface="Times New Roman" pitchFamily="1" panose="02020603050405020304"/>
                        </a:rPr>
                        <a:t>YOLANDA MELENDEZ ROCHA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303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MANUEL AGUILAR ESPINOSA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MIGUEL ANGEL MARTIN ANTEQUERA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tabLst>
                          <a:tab algn="r" pos="73152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JOSE MIGUEL PINO SORIANO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VIDAL LUIS MATEOS MASA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ANTONIA PAJARES VICENTE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DOLORES MUN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CASTRO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1986/1987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EUGENIO GRAU FERRANDO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tabLst>
                          <a:tab algn="r" pos="731520"/>
                        </a:tabLst>
                      </a:pPr>
                      <a:r>
                        <a:rPr lang="es-ES" sz="850" spc="0">
                          <a:solidFill>
                            <a:srgbClr val="000000"/>
                          </a:solidFill>
                          <a:latin typeface="Times New Roman" pitchFamily="1" panose="02020603050405020304"/>
                        </a:rPr>
                        <a:t>Zoología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239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EDUARDO PINILLA GIL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39370" indent="0" algn="r">
                        <a:lnSpc>
                          <a:spcPts val="8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800"/>
                        </a:lnSpc>
                        <a:spcBef>
                          <a:spcPts val="0"/>
                        </a:spcBef>
                        <a:spcAft>
                          <a:spcPts val="0"/>
                        </a:spcAft>
                      </a:pPr>
                      <a:r>
                        <a:rPr lang="es-ES" sz="850" spc="0">
                          <a:solidFill>
                            <a:srgbClr val="000000"/>
                          </a:solidFill>
                          <a:latin typeface="Times New Roman" pitchFamily="1" panose="02020603050405020304"/>
                        </a:rPr>
                        <a:t>MARIA DEL MAR MONTERO ESPINAL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tabLst>
                          <a:tab algn="r" pos="731520"/>
                        </a:tabLst>
                      </a:pPr>
                      <a:r>
                        <a:rPr lang="es-ES" sz="850" spc="0">
                          <a:solidFill>
                            <a:srgbClr val="000000"/>
                          </a:solidFill>
                          <a:latin typeface="Times New Roman" pitchFamily="1" panose="02020603050405020304"/>
                        </a:rPr>
                        <a:t>Industrial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JACINTO GONZALEZ PACHON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763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RAQUEL PEREZ-ALOE VALVERDE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r h="137160">
                <a:tc gridSpan="4">
                  <a:txBody>
                    <a:bodyPr vert="horz" anchor="t"/>
                    <a:lstStyle/>
                    <a:p>
                      <a:pPr marL="0" marR="39370" indent="0" algn="r">
                        <a:lnSpc>
                          <a:spcPts val="1000"/>
                        </a:lnSpc>
                        <a:spcBef>
                          <a:spcPts val="0"/>
                        </a:spcBef>
                        <a:spcAft>
                          <a:spcPts val="0"/>
                        </a:spcAft>
                      </a:pPr>
                      <a:r>
                        <a:rPr lang="es-ES" sz="1200" i="1" spc="0">
                          <a:solidFill>
                            <a:srgbClr val="000000"/>
                          </a:solidFill>
                          <a:latin typeface="Times New Roman" pitchFamily="1" panose="02020603050405020304"/>
                        </a:rPr>
                        <a:t>continúa en la página siguiente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85350"/>
            <a:ext cx="5486400" cy="184150"/>
          </a:xfrm>
          <a:prstGeom prst="rect">
            <a:avLst/>
          </a:prstGeom>
          <a:noFill/>
          <a:ln w="0" cmpd="sng">
            <a:noFill/>
            <a:prstDash val="solid"/>
          </a:ln>
        </p:spPr>
        <p:txBody>
          <a:bodyPr vert="horz" lIns="0" tIns="0" rIns="0" bIns="0" anchor="t"/>
          <a:lstStyle/>
          <a:p>
            <a:pPr marL="0" marR="0" indent="0" algn="ctr">
              <a:lnSpc>
                <a:spcPts val="1400"/>
              </a:lnSpc>
              <a:spcAft>
                <a:spcPts val="70"/>
              </a:spcAft>
            </a:pPr>
            <a:r>
              <a:rPr lang="es-ES" sz="1200" spc="125">
                <a:solidFill>
                  <a:srgbClr val="000000"/>
                </a:solidFill>
                <a:latin typeface="Times New Roman" pitchFamily="1" panose="02020603050405020304"/>
              </a:rPr>
              <a:t>295 </a:t>
            </a:r>
          </a:p>
        </p:txBody>
      </p:sp>
      <p:cxnSp>
        <p:nvCxnSpPr>
          <p:cNvPr id="7" name=""/>
          <p:cNvCxnSpPr/>
          <p:nvPr/>
        </p:nvCxnSpPr>
        <p:spPr>
          <a:xfrm>
            <a:off x="1097280" y="1688465"/>
            <a:ext cx="5401945" cy="0"/>
          </a:xfrm>
          <a:prstGeom prst="line">
            <a:avLst/>
          </a:prstGeom>
          <a:ln w="6350" cmpd="sng">
            <a:solidFill>
              <a:srgbClr val="000000"/>
            </a:solidFill>
          </a:ln>
        </p:spPr>
      </p:cxnSp>
      <p:cxnSp>
        <p:nvCxnSpPr>
          <p:cNvPr id="8" name=""/>
          <p:cNvCxnSpPr/>
          <p:nvPr/>
        </p:nvCxnSpPr>
        <p:spPr>
          <a:xfrm>
            <a:off x="1097280" y="2597150"/>
            <a:ext cx="5401945" cy="0"/>
          </a:xfrm>
          <a:prstGeom prst="line">
            <a:avLst/>
          </a:prstGeom>
          <a:ln w="12065" cmpd="sng">
            <a:solidFill>
              <a:srgbClr val="000000"/>
            </a:solidFill>
          </a:ln>
        </p:spPr>
      </p:cxnSp>
    </p:spTree>
  </p:cSld>
  <p:clrMapOvr>
    <a:masterClrMapping/>
  </p:clrMapOvr>
</p:sld>
</file>

<file path=ppt/slides/slide3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3" name=""/>
          <p:cNvPicPr/>
          <p:nvPr/>
        </p:nvPicPr>
        <p:blipFill>
          <a:blip r:embed="prId13"/>
          <a:stretch>
            <a:fillRect/>
          </a:stretch>
        </p:blipFill>
        <p:spPr>
          <a:xfrm>
            <a:off x="1097280" y="518160"/>
            <a:ext cx="5401310" cy="9418320"/>
          </a:xfrm>
          <a:prstGeom prst="rect">
            <a:avLst/>
          </a:prstGeom>
        </p:spPr>
      </p:pic>
      <p:sp>
        <p:nvSpPr>
          <p:cNvPr id="4" name=""/>
          <p:cNvSpPr/>
          <p:nvPr>
            <p:ph type="body" idx="10"/>
          </p:nvPr>
        </p:nvSpPr>
        <p:spPr>
          <a:xfrm>
            <a:off x="1050290" y="518160"/>
            <a:ext cx="173355" cy="12192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1100" spc="0">
                <a:solidFill>
                  <a:srgbClr val="000000"/>
                </a:solidFill>
                <a:latin typeface="Arial" pitchFamily="2" panose="02020603050405020304"/>
              </a:rPr>
              <a:t>8 </a:t>
            </a:r>
          </a:p>
        </p:txBody>
      </p:sp>
      <p:sp>
        <p:nvSpPr>
          <p:cNvPr id="5" name=""/>
          <p:cNvSpPr/>
          <p:nvPr>
            <p:ph type="body" idx="10"/>
          </p:nvPr>
        </p:nvSpPr>
        <p:spPr>
          <a:xfrm>
            <a:off x="1414145" y="8205470"/>
            <a:ext cx="4761230" cy="127635"/>
          </a:xfrm>
          <a:prstGeom prst="rect">
            <a:avLst/>
          </a:prstGeom>
          <a:noFill/>
          <a:ln w="0" cmpd="sng">
            <a:noFill/>
            <a:prstDash val="solid"/>
          </a:ln>
        </p:spPr>
        <p:txBody>
          <a:bodyPr vert="horz" lIns="0" tIns="0" rIns="0" bIns="0" anchor="t"/>
          <a:lstStyle/>
          <a:p>
            <a:pPr marL="0" marR="0" indent="0" algn="ctr">
              <a:lnSpc>
                <a:spcPts val="1000"/>
              </a:lnSpc>
              <a:spcAft>
                <a:spcPts val="0"/>
              </a:spcAft>
            </a:pPr>
            <a:r>
              <a:rPr lang="es-ES" sz="1200" spc="-15">
                <a:solidFill>
                  <a:srgbClr val="000000"/>
                </a:solidFill>
                <a:latin typeface="Garamond" pitchFamily="1" panose="02020603050405020304"/>
              </a:rPr>
              <a:t>Traspaso de la </a:t>
            </a:r>
            <a:r>
              <a:rPr lang="es-ES" sz="1200" spc="-15">
                <a:solidFill>
                  <a:srgbClr val="000000"/>
                </a:solidFill>
                <a:latin typeface="Garamond" pitchFamily="1" panose="02020603050405020304"/>
              </a:rPr>
              <a:t>Universidad de Extremadura </a:t>
            </a:r>
            <a:r>
              <a:rPr lang="es-ES" sz="1200" spc="-15">
                <a:solidFill>
                  <a:srgbClr val="000000"/>
                </a:solidFill>
                <a:latin typeface="Garamond" pitchFamily="1" panose="02020603050405020304"/>
              </a:rPr>
              <a:t>a la Comunidad Autónoma. Pg´ina 1. </a:t>
            </a:r>
          </a:p>
        </p:txBody>
      </p:sp>
      <p:sp>
        <p:nvSpPr>
          <p:cNvPr id="6" name=""/>
          <p:cNvSpPr/>
          <p:nvPr>
            <p:ph type="body" idx="10"/>
          </p:nvPr>
        </p:nvSpPr>
        <p:spPr>
          <a:xfrm>
            <a:off x="1103630" y="9814560"/>
            <a:ext cx="1901825" cy="12192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1350" spc="-204">
                <a:solidFill>
                  <a:srgbClr val="000000"/>
                </a:solidFill>
                <a:latin typeface="Courier New" pitchFamily="3" panose="02020603050405020304"/>
              </a:rPr>
              <a:t>50 Aniversario 1968–2019 </a:t>
            </a:r>
          </a:p>
        </p:txBody>
      </p:sp>
    </p:spTree>
  </p:cSld>
  <p:clrMapOvr>
    <a:masterClrMapping/>
  </p:clrMapOvr>
</p:sld>
</file>

<file path=ppt/slides/slide32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261745" y="1024255"/>
            <a:ext cx="30480" cy="125095"/>
          </a:xfrm>
          <a:prstGeom prst="rect">
            <a:avLst/>
          </a:prstGeom>
          <a:noFill/>
          <a:ln w="889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1261745" y="1149350"/>
            <a:ext cx="30480" cy="8226425"/>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6005" y="495300"/>
            <a:ext cx="5486400" cy="186690"/>
          </a:xfrm>
          <a:prstGeom prst="rect">
            <a:avLst/>
          </a:prstGeom>
          <a:noFill/>
          <a:ln w="0" cmpd="sng">
            <a:noFill/>
            <a:prstDash val="solid"/>
          </a:ln>
        </p:spPr>
        <p:txBody>
          <a:bodyPr vert="horz" lIns="0" tIns="0" rIns="0" bIns="0" anchor="t"/>
          <a:lstStyle/>
          <a:p>
            <a:pPr marL="0" marR="0" indent="0" algn="l">
              <a:lnSpc>
                <a:spcPts val="1300"/>
              </a:lnSpc>
              <a:spcAft>
                <a:spcPts val="125"/>
              </a:spcAft>
              <a:tabLst>
                <a:tab algn="r" pos="5440680"/>
              </a:tabLst>
            </a:pPr>
            <a:r>
              <a:rPr lang="es-ES" sz="1050" spc="0">
                <a:solidFill>
                  <a:srgbClr val="000000"/>
                </a:solidFill>
                <a:latin typeface="Arial" pitchFamily="2" panose="02020603050405020304"/>
              </a:rPr>
              <a:t>296 </a:t>
            </a:r>
            <a:r>
              <a:rPr lang="es-ES" sz="1050" b="1" spc="0">
                <a:solidFill>
                  <a:srgbClr val="000000"/>
                </a:solidFill>
                <a:latin typeface="Bookman Old Style" pitchFamily="1" panose="02020603050405020304"/>
              </a:rPr>
              <a:t>13.1. Licenciatura </a:t>
            </a:r>
          </a:p>
        </p:txBody>
      </p:sp>
      <p:graphicFrame>
        <p:nvGraphicFramePr>
          <p:cNvPr id="6" name=""/>
          <p:cNvGraphicFramePr>
            <a:graphicFrameLocks noGrp="1"/>
          </p:cNvGraphicFramePr>
          <p:nvPr/>
        </p:nvGraphicFramePr>
        <p:xfrm>
          <a:off x="1374775" y="1024890"/>
          <a:ext cx="5167630" cy="8693785"/>
        </p:xfrm>
        <a:graphic>
          <a:graphicData uri="http://schemas.openxmlformats.org/drawingml/2006/table">
            <a:tbl>
              <a:tblGrid>
                <a:gridCol w="518160"/>
                <a:gridCol w="2597150"/>
                <a:gridCol w="1115060"/>
                <a:gridCol w="731520"/>
              </a:tblGrid>
              <a:tr h="12382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Licenciado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Sección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r h="113030">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50" spc="0">
                          <a:solidFill>
                            <a:srgbClr val="000000"/>
                          </a:solidFill>
                          <a:latin typeface="Times New Roman" pitchFamily="1" panose="02020603050405020304"/>
                        </a:rPr>
                        <a:t>RICARDO D. BASCO Y LOPEZ DE LERMA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r>
              <a:tr h="115570">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1987/1988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50" spc="0">
                          <a:solidFill>
                            <a:srgbClr val="000000"/>
                          </a:solidFill>
                          <a:latin typeface="Times New Roman" pitchFamily="1" panose="02020603050405020304"/>
                        </a:rPr>
                        <a:t>FRANCISCO M. VAZQUEZ PARDO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Botánica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620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1988/1989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M. ANGELES DIAZ DIEZ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1988/1989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TERESA GONZALEZ MONTERO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Industrial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5570">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1988/1989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50" spc="0">
                          <a:solidFill>
                            <a:srgbClr val="000000"/>
                          </a:solidFill>
                          <a:latin typeface="Times New Roman" pitchFamily="1" panose="02020603050405020304"/>
                        </a:rPr>
                        <a:t>MANUEL RITORE CORTES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16205">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1988/1989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50" spc="0">
                          <a:solidFill>
                            <a:srgbClr val="000000"/>
                          </a:solidFill>
                          <a:latin typeface="Times New Roman" pitchFamily="1" panose="02020603050405020304"/>
                        </a:rPr>
                        <a:t>EMILIA BOTELLO CAMBERO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557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1989/1990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ANTONIO DURAN SEGOVIA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Industrial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5570">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1989/1990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50" spc="0">
                          <a:solidFill>
                            <a:srgbClr val="000000"/>
                          </a:solidFill>
                          <a:latin typeface="Times New Roman" pitchFamily="1" panose="02020603050405020304"/>
                        </a:rPr>
                        <a:t>DIEGO BERNET PRIETO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6205">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1990/1991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50" spc="0">
                          <a:solidFill>
                            <a:srgbClr val="000000"/>
                          </a:solidFill>
                          <a:latin typeface="Times New Roman" pitchFamily="1" panose="02020603050405020304"/>
                        </a:rPr>
                        <a:t>JAIME MERINO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1991/1992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FRANCISCO JAVIER RIVAS TOLEDO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1991/1992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FLORENTINO SANCHEZ BAJO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MANUEL BAÑOS CARDOSO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620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JUAN ANTONIO MENDEZ SIERRA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1992/1993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MATIAS HIDALGO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JOSÉMARI´A ESCOLA SAEZ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Industrial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446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FELIX CABELLO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FRANCISCO JAVIER MARTI´N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1993/1994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JOSÉMARI´A MONTERO FERNÁNDEZ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FELICIANO FERNÁNDEZ SOTO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446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PEDRO MODESTO ÁLVAREZ PEÑA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Industrial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LUIS ACEDO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1994/1995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PAULA MAÑAS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MARI´A ELENA GARCI´A DELGADO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CRISTINA GÓMEZ CRISOSTOMO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Industrial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CARLOS JAVIER GARCI´A ORELLANA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JUAN JOSÉGARCI´A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1995/1996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JUAN PABLO PULIDO BERMEJO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Zoología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ANTONIA BAUTISTA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OLGA GIMENO GAMERO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Industrial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ADRIÁN GORDILLO MERINO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4460">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HORACIO MANUEL GONZÁLEZ VELASCO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MARI´A BELÉN SANTIAGO JOSEFAT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1996/1997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MARI´A TERESA LÓPEZ GUERRA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Zoología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FERNANDO RAMÓN CLEMENTE SERRANO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FRANCISCO JAVIER RUBIO DORADO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Industrial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JESÚS MONTANERO FERNÁNDEZ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AMPARO MARI´A GALLARDO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4460">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1997/1998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MARI´A DEL CARMEN SAEZ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SUSANA BARRIGA FALCÓN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MARI´A JOSÉARÉVALO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Industrial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MARÍDE LA CRUZ GALLEGO HERREZUELO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SUSANA RODRI´GUEZ ECHEVARRI´A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446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1998/1999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MARI´A AUXILIADORA VILLEGAS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Zoología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RODRIGO MARTI´NEZ QUINTANA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PEDRO MIRANDA GONZÁLEZ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ANTONIA CIUDAD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1000"/>
                        </a:lnSpc>
                        <a:spcBef>
                          <a:spcPts val="0"/>
                        </a:spcBef>
                        <a:spcAft>
                          <a:spcPts val="0"/>
                        </a:spcAft>
                      </a:pPr>
                      <a:r>
                        <a:rPr lang="es-ES" sz="850" spc="0">
                          <a:solidFill>
                            <a:srgbClr val="000000"/>
                          </a:solidFill>
                          <a:latin typeface="Times New Roman" pitchFamily="1" panose="02020603050405020304"/>
                        </a:rPr>
                        <a:t>Fundamental</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446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1999/2000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MARI´A DEL PILAR TERRÓN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850" spc="0">
                          <a:solidFill>
                            <a:srgbClr val="000000"/>
                          </a:solidFill>
                          <a:latin typeface="Times New Roman" pitchFamily="1" panose="02020603050405020304"/>
                        </a:rPr>
                        <a:t>Zoología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JOSÉRIOLA MACIAS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JOSÉLUIS BARNETO LOZANO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AMELIA ÁLVAREZ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2000/2001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JAVIER ACERO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446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ELVIRA VALERA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2001/2002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EMILIO VIÑUELAS ZAHI´NOS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18745">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PEDRO ESCOBAR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DESIERTO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ANA MARI´A LOZANO VILA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JAVIER CAYETANO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MARI´A CARBAJO SÁNCHEZ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446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2002/2003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JOSÉENRIQUE CHAC ÓN DURÁN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Estadística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1938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FRANCISCO DE ASI´S IÑESTA VAQUERA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15570">
                <a:tc>
                  <a:txBody>
                    <a:bodyPr vert="horz" anchor="t"/>
                    <a:lstStyle/>
                    <a:p>
                      <a:pPr marL="0" marR="0" indent="0" algn="l">
                        <a:lnSpc>
                          <a:spcPts val="8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800"/>
                        </a:lnSpc>
                        <a:spcBef>
                          <a:spcPts val="0"/>
                        </a:spcBef>
                        <a:spcAft>
                          <a:spcPts val="0"/>
                        </a:spcAft>
                      </a:pPr>
                      <a:r>
                        <a:rPr lang="es-ES" sz="850" spc="0">
                          <a:solidFill>
                            <a:srgbClr val="000000"/>
                          </a:solidFill>
                          <a:latin typeface="Times New Roman" pitchFamily="1" panose="02020603050405020304"/>
                        </a:rPr>
                        <a:t>ROCIO CALZADO MONTERO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8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ESTHER CARRASCO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ANA MARI´A MUÑOZ GONZÁLEZ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763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2003/2004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CARLOS MANUEL CABO DOMI´NGUEZ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Enología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MIGUEL ÁNGEL GARCI´A BEREGUIAI´N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5095">
                <a:tc>
                  <a:txBody>
                    <a:bodyPr vert="horz" anchor="t"/>
                    <a:lstStyle/>
                    <a:p>
                      <a:pPr marL="0" marR="0" indent="0" algn="l">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1915" marR="0" indent="0" algn="l">
                        <a:lnSpc>
                          <a:spcPts val="900"/>
                        </a:lnSpc>
                        <a:spcBef>
                          <a:spcPts val="0"/>
                        </a:spcBef>
                        <a:spcAft>
                          <a:spcPts val="0"/>
                        </a:spcAft>
                      </a:pPr>
                      <a:r>
                        <a:rPr lang="es-ES" sz="850" spc="0">
                          <a:solidFill>
                            <a:srgbClr val="000000"/>
                          </a:solidFill>
                          <a:latin typeface="Times New Roman" pitchFamily="1" panose="02020603050405020304"/>
                        </a:rPr>
                        <a:t>ÓSCAR BORRERO LÓPEZ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8740"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0" marR="0" indent="0" algn="l">
                        <a:lnSpc>
                          <a:spcPts val="10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1915" marR="0" indent="0" algn="l">
                        <a:lnSpc>
                          <a:spcPts val="1000"/>
                        </a:lnSpc>
                        <a:spcBef>
                          <a:spcPts val="0"/>
                        </a:spcBef>
                        <a:spcAft>
                          <a:spcPts val="0"/>
                        </a:spcAft>
                      </a:pPr>
                      <a:r>
                        <a:rPr lang="es-ES" sz="850" spc="0">
                          <a:solidFill>
                            <a:srgbClr val="000000"/>
                          </a:solidFill>
                          <a:latin typeface="Times New Roman" pitchFamily="1" panose="02020603050405020304"/>
                        </a:rPr>
                        <a:t>DIEGO AIRADO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8740" marR="0" indent="0" algn="l">
                        <a:lnSpc>
                          <a:spcPts val="10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bl>
          </a:graphicData>
        </a:graphic>
      </p:graphicFrame>
      <p:sp>
        <p:nvSpPr>
          <p:cNvPr id="7" name=""/>
          <p:cNvSpPr/>
          <p:nvPr>
            <p:ph type="body" idx="10"/>
          </p:nvPr>
        </p:nvSpPr>
        <p:spPr>
          <a:xfrm>
            <a:off x="1261745" y="9375775"/>
            <a:ext cx="5069205" cy="133985"/>
          </a:xfrm>
          <a:prstGeom prst="rect">
            <a:avLst/>
          </a:prstGeom>
          <a:noFill/>
          <a:ln w="6350" cmpd="sng">
            <a:solidFill>
              <a:srgbClr val="000000"/>
            </a:solidFill>
            <a:prstDash val="solid"/>
          </a:ln>
        </p:spPr>
        <p:txBody>
          <a:bodyPr vert="horz" lIns="0" tIns="0" rIns="0" bIns="0" anchor="t"/>
          <a:lstStyle/>
          <a:p>
            <a:pPr marL="0" marR="22860" indent="0" algn="r">
              <a:lnSpc>
                <a:spcPts val="900"/>
              </a:lnSpc>
              <a:spcAft>
                <a:spcPts val="0"/>
              </a:spcAft>
            </a:pPr>
            <a:r>
              <a:rPr lang="es-ES" sz="1050" i="1" u="sng" spc="-30">
                <a:solidFill>
                  <a:srgbClr val="000000"/>
                </a:solidFill>
                <a:latin typeface="Bookman Old Style" pitchFamily="1" panose="02020603050405020304"/>
              </a:rPr>
              <a:t>continúa en la página siguiente </a:t>
            </a:r>
          </a:p>
        </p:txBody>
      </p:sp>
      <p:sp>
        <p:nvSpPr>
          <p:cNvPr id="8" name=""/>
          <p:cNvSpPr/>
          <p:nvPr>
            <p:ph type="body" idx="10"/>
          </p:nvPr>
        </p:nvSpPr>
        <p:spPr>
          <a:xfrm>
            <a:off x="105600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2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50" b="1" spc="0">
                <a:solidFill>
                  <a:srgbClr val="000000"/>
                </a:solidFill>
                <a:latin typeface="Times New Roman" pitchFamily="1" panose="02020603050405020304"/>
              </a:rPr>
              <a:t>13. Premios Extraordinarios </a:t>
            </a:r>
            <a:r>
              <a:rPr lang="es-ES" sz="1300" spc="0">
                <a:solidFill>
                  <a:srgbClr val="000000"/>
                </a:solidFill>
                <a:latin typeface="Garamond" pitchFamily="1" panose="02020603050405020304"/>
              </a:rPr>
              <a:t>297 </a:t>
            </a:r>
          </a:p>
        </p:txBody>
      </p:sp>
      <p:graphicFrame>
        <p:nvGraphicFramePr>
          <p:cNvPr id="4" name=""/>
          <p:cNvGraphicFramePr>
            <a:graphicFrameLocks noGrp="1"/>
          </p:cNvGraphicFramePr>
          <p:nvPr/>
        </p:nvGraphicFramePr>
        <p:xfrm>
          <a:off x="1258570" y="1017905"/>
          <a:ext cx="5486400" cy="5901055"/>
        </p:xfrm>
        <a:graphic>
          <a:graphicData uri="http://schemas.openxmlformats.org/drawingml/2006/table">
            <a:tbl>
              <a:tblGrid>
                <a:gridCol w="633730"/>
                <a:gridCol w="2597150"/>
                <a:gridCol w="1115695"/>
                <a:gridCol w="725805"/>
              </a:tblGrid>
              <a:tr h="130810">
                <a:tc>
                  <a:txBody>
                    <a:bodyPr vert="horz" anchor="t"/>
                    <a:lstStyle/>
                    <a:p>
                      <a:pPr marL="116205" marR="0" indent="0" algn="l">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Licenciado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Sección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2700" indent="0" algn="r">
                        <a:lnSpc>
                          <a:spcPts val="1000"/>
                        </a:lnSpc>
                        <a:spcBef>
                          <a:spcPts val="0"/>
                        </a:spcBef>
                        <a:spcAft>
                          <a:spcPts val="0"/>
                        </a:spcAft>
                      </a:pPr>
                      <a:r>
                        <a:rPr lang="es-ES" sz="850" spc="0">
                          <a:solidFill>
                            <a:srgbClr val="000000"/>
                          </a:solidFill>
                          <a:latin typeface="Times New Roman" pitchFamily="1" panose="02020603050405020304"/>
                        </a:rPr>
                        <a:t>Especialidad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JUANA FERNÁNDEZ RODRI´GUEZ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1620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2004/2005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JUAN PABLO POCOSTALES BUENAVIDA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ALICIA MANCHA DE LLANOS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ANTONIO ASTILLERO VIVAS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2005/2006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 DEL ROCIO GONZÁLEZ SOLTERO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PABLO TORRES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CONRADO FERRERA LLERA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PILAR GUTIERREZ ESCRIBANO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JOS´E NAVARRO GARMENDIA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2006/2007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ALMUDENA AGUINACO MARTI´N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RAFAEL FERNANDO MARTI´NEZ VÁZQUEZ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116205" marR="0" indent="0" algn="l">
                        <a:lnSpc>
                          <a:spcPts val="8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800"/>
                        </a:lnSpc>
                        <a:spcBef>
                          <a:spcPts val="0"/>
                        </a:spcBef>
                        <a:spcAft>
                          <a:spcPts val="0"/>
                        </a:spcAft>
                      </a:pPr>
                      <a:r>
                        <a:rPr lang="es-ES" sz="850" spc="0">
                          <a:solidFill>
                            <a:srgbClr val="000000"/>
                          </a:solidFill>
                          <a:latin typeface="Times New Roman" pitchFamily="1" panose="02020603050405020304"/>
                        </a:rPr>
                        <a:t>ANTONIO GORDILLO GUERRERO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JAVIER ESPINO PALMA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B ´ARBARA S ´ANCHEZ PORTILLO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2007/2008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SILVIA ROM ´AN SUERO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JOS´E MIGUEL GONZ ´ALEZ DOMI´NGUEZ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M. GUADALUPE MARTI´NEZ BORREGUERO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ALBERTO BELLIDO DI´AZ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2008/2009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DAVID PEN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ABADES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MARI´A DEL PILAR GODOY CABALLERO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8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MARI´A CARMEN MATA MARTI´N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2009/2010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CRISTINA VALARES MASA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827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GLORIA ROLD´AN P´EREZ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ADRI´AN BARROSO BOGEAT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JULIA MARI´A PERERA NUN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PATRICIA TOM ´AS MARTI´N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2010/2011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MARI´A ANGELES OBREG </a:t>
                      </a:r>
                      <a:r>
                        <a:rPr lang="es-ES" sz="850" baseline="30000" spc="0">
                          <a:solidFill>
                            <a:srgbClr val="000000"/>
                          </a:solidFill>
                          <a:latin typeface="Times New Roman" pitchFamily="1" panose="02020603050405020304"/>
                        </a:rPr>
                        <a:t>ÓN</a:t>
                      </a:r>
                      <a:r>
                        <a:rPr lang="es-ES" sz="850" spc="0">
                          <a:solidFill>
                            <a:srgbClr val="000000"/>
                          </a:solidFill>
                          <a:latin typeface="Times New Roman" pitchFamily="1" panose="02020603050405020304"/>
                        </a:rPr>
                        <a:t> MU 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VICTOR ZAMORA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ELISABET MARTI´N TORNERO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BEL´EN CARO MARROYO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PATRICIA TOMÁS MARTI´N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2011/2012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JUAN JOS´E CESTERO CARRILLO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Ciencias Ambientales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2012/2013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ESTHER CIUDAD HIDALGO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2012/2013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ALEJANDRO MACHUCA GARCI´A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2012/2013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CARMEN MINUESA ABRIL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446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2013/2014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ELENA RODRI´GUEZ PANIAGUA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2013/2014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VERÓNICA LUQUE AGUDO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116205" marR="0" indent="0" algn="l">
                        <a:lnSpc>
                          <a:spcPts val="800"/>
                        </a:lnSpc>
                        <a:spcBef>
                          <a:spcPts val="0"/>
                        </a:spcBef>
                        <a:spcAft>
                          <a:spcPts val="0"/>
                        </a:spcAft>
                      </a:pPr>
                      <a:r>
                        <a:rPr lang="es-ES" sz="850" spc="0">
                          <a:solidFill>
                            <a:srgbClr val="000000"/>
                          </a:solidFill>
                          <a:latin typeface="Times New Roman" pitchFamily="1" panose="02020603050405020304"/>
                        </a:rPr>
                        <a:t>2013/2014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ANTUCA DE LOS ÁNGELES CALLEJAS MARI´N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192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2014/2015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ESTEFANIA MENA RUBIO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Ingeniería 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509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2014/2015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FELIPE DE LA CRUZ MARTI´NEZ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Química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2700" indent="0" algn="r">
                        <a:lnSpc>
                          <a:spcPts val="8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7160">
                <a:tc>
                  <a:txBody>
                    <a:bodyPr vert="horz" anchor="t"/>
                    <a:lstStyle/>
                    <a:p>
                      <a:pPr marL="116205" marR="0" indent="0" algn="l">
                        <a:lnSpc>
                          <a:spcPts val="1000"/>
                        </a:lnSpc>
                        <a:spcBef>
                          <a:spcPts val="0"/>
                        </a:spcBef>
                        <a:spcAft>
                          <a:spcPts val="0"/>
                        </a:spcAft>
                      </a:pPr>
                      <a:r>
                        <a:rPr lang="es-ES" sz="850" spc="0">
                          <a:solidFill>
                            <a:srgbClr val="000000"/>
                          </a:solidFill>
                          <a:latin typeface="Times New Roman" pitchFamily="1" panose="02020603050405020304"/>
                        </a:rPr>
                        <a:t>2014/2015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MARIA DEL CARMEN GAL´AN DE ISLA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Biología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2700" indent="0" algn="r">
                        <a:lnSpc>
                          <a:spcPts val="900"/>
                        </a:lnSpc>
                        <a:spcBef>
                          <a:spcPts val="0"/>
                        </a:spcBef>
                        <a:spcAft>
                          <a:spcPts val="0"/>
                        </a:spcAft>
                      </a:pP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bl>
          </a:graphicData>
        </a:graphic>
      </p:graphicFrame>
      <p:sp>
        <p:nvSpPr>
          <p:cNvPr id="5" name=""/>
          <p:cNvSpPr/>
          <p:nvPr>
            <p:ph type="body" idx="10"/>
          </p:nvPr>
        </p:nvSpPr>
        <p:spPr>
          <a:xfrm>
            <a:off x="1057910" y="6583045"/>
            <a:ext cx="5486400" cy="1746885"/>
          </a:xfrm>
          <a:prstGeom prst="rect">
            <a:avLst/>
          </a:prstGeom>
          <a:noFill/>
          <a:ln w="0" cmpd="sng">
            <a:noFill/>
            <a:prstDash val="solid"/>
          </a:ln>
        </p:spPr>
        <p:txBody>
          <a:bodyPr vert="horz" lIns="0" tIns="0" rIns="0" bIns="0" anchor="t"/>
          <a:lstStyle/>
          <a:p>
            <a:pPr marL="45720" marR="0" indent="0" algn="l">
              <a:lnSpc>
                <a:spcPts val="1900"/>
              </a:lnSpc>
              <a:spcAft>
                <a:spcPts val="0"/>
              </a:spcAft>
            </a:pPr>
            <a:r>
              <a:rPr lang="es-ES" sz="1650" b="1" spc="215">
                <a:solidFill>
                  <a:srgbClr val="000000"/>
                </a:solidFill>
                <a:latin typeface="Times New Roman" pitchFamily="1" panose="02020603050405020304"/>
              </a:rPr>
              <a:t>13.2. Doctorado </a:t>
            </a:r>
          </a:p>
          <a:p>
            <a:pPr marL="45720" marR="45720" indent="0" algn="just">
              <a:lnSpc>
                <a:spcPts val="1400"/>
              </a:lnSpc>
              <a:spcBef>
                <a:spcPts val="1715"/>
              </a:spcBef>
              <a:spcAft>
                <a:spcPts val="0"/>
              </a:spcAft>
            </a:pPr>
            <a:r>
              <a:rPr lang="es-ES" sz="1300" spc="0">
                <a:solidFill>
                  <a:srgbClr val="000000"/>
                </a:solidFill>
                <a:latin typeface="Garamond" pitchFamily="1" panose="02020603050405020304"/>
              </a:rPr>
              <a:t>En la Tabla 13.2 aparece la relación de estudiantes de la </a:t>
            </a:r>
            <a:r>
              <a:rPr lang="es-ES" sz="1250" b="1"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que recibieron el </a:t>
            </a:r>
            <a:r>
              <a:rPr lang="es-ES" sz="1250" b="1" spc="0">
                <a:solidFill>
                  <a:srgbClr val="000000"/>
                </a:solidFill>
                <a:latin typeface="Times New Roman" pitchFamily="1" panose="02020603050405020304"/>
              </a:rPr>
              <a:t>Premio Extraordinario Doctorado</a:t>
            </a:r>
            <a:r>
              <a:rPr lang="es-ES" sz="1300" spc="0">
                <a:solidFill>
                  <a:srgbClr val="000000"/>
                </a:solidFill>
                <a:latin typeface="Garamond" pitchFamily="1" panose="02020603050405020304"/>
              </a:rPr>
              <a:t>. Este listado fue proporcionado por el </a:t>
            </a:r>
            <a:r>
              <a:rPr lang="es-ES" sz="1250" b="1" spc="0">
                <a:solidFill>
                  <a:srgbClr val="000000"/>
                </a:solidFill>
                <a:latin typeface="Times New Roman" pitchFamily="1" panose="02020603050405020304"/>
              </a:rPr>
              <a:t>Servicio de Becas, Estudios de Posgrado y Títulos Propios </a:t>
            </a:r>
            <a:r>
              <a:rPr lang="es-ES" sz="1300" spc="0">
                <a:solidFill>
                  <a:srgbClr val="000000"/>
                </a:solidFill>
                <a:latin typeface="Garamond" pitchFamily="1" panose="02020603050405020304"/>
              </a:rPr>
              <a:t>de la Universidad de Extremadura (año 2018). </a:t>
            </a:r>
          </a:p>
          <a:p>
            <a:pPr marL="45720" marR="0" indent="0" algn="ctr">
              <a:lnSpc>
                <a:spcPts val="1400"/>
              </a:lnSpc>
              <a:spcBef>
                <a:spcPts val="800"/>
              </a:spcBef>
              <a:spcAft>
                <a:spcPts val="2050"/>
              </a:spcAft>
            </a:pPr>
            <a:r>
              <a:rPr lang="es-ES" sz="1250" b="1" spc="5">
                <a:solidFill>
                  <a:srgbClr val="000000"/>
                </a:solidFill>
                <a:latin typeface="Times New Roman" pitchFamily="1" panose="02020603050405020304"/>
              </a:rPr>
              <a:t>Tabla </a:t>
            </a:r>
            <a:r>
              <a:rPr lang="es-ES" sz="1300" spc="5">
                <a:solidFill>
                  <a:srgbClr val="000000"/>
                </a:solidFill>
                <a:latin typeface="Garamond" pitchFamily="1" panose="02020603050405020304"/>
              </a:rPr>
              <a:t>13.2: Premios Extraordinarios de Doctorado </a:t>
            </a:r>
          </a:p>
        </p:txBody>
      </p:sp>
      <p:graphicFrame>
        <p:nvGraphicFramePr>
          <p:cNvPr id="7" name=""/>
          <p:cNvGraphicFramePr>
            <a:graphicFrameLocks noGrp="1"/>
          </p:cNvGraphicFramePr>
          <p:nvPr/>
        </p:nvGraphicFramePr>
        <p:xfrm>
          <a:off x="1106170" y="8336280"/>
          <a:ext cx="5486400" cy="1401445"/>
        </p:xfrm>
        <a:graphic>
          <a:graphicData uri="http://schemas.openxmlformats.org/drawingml/2006/table">
            <a:tbl>
              <a:tblGrid>
                <a:gridCol w="527050"/>
                <a:gridCol w="2392680"/>
                <a:gridCol w="2457450"/>
              </a:tblGrid>
              <a:tr h="143510">
                <a:tc>
                  <a:txBody>
                    <a:bodyPr vert="horz" anchor="t"/>
                    <a:lstStyle/>
                    <a:p>
                      <a:pPr marL="0" marR="96520" indent="0" algn="r">
                        <a:lnSpc>
                          <a:spcPts val="1000"/>
                        </a:lnSpc>
                        <a:spcBef>
                          <a:spcPts val="0"/>
                        </a:spcBef>
                        <a:spcAft>
                          <a:spcPts val="5"/>
                        </a:spcAft>
                      </a:pPr>
                      <a:r>
                        <a:rPr lang="es-ES" sz="850" spc="0">
                          <a:solidFill>
                            <a:srgbClr val="000000"/>
                          </a:solidFill>
                          <a:latin typeface="Times New Roman" pitchFamily="1" panose="02020603050405020304"/>
                        </a:rPr>
                        <a:t>Curso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80010" marR="0" indent="0" algn="l">
                        <a:lnSpc>
                          <a:spcPts val="1000"/>
                        </a:lnSpc>
                        <a:spcBef>
                          <a:spcPts val="0"/>
                        </a:spcBef>
                        <a:spcAft>
                          <a:spcPts val="5"/>
                        </a:spcAft>
                      </a:pPr>
                      <a:r>
                        <a:rPr lang="es-ES" sz="850" spc="0">
                          <a:solidFill>
                            <a:srgbClr val="000000"/>
                          </a:solidFill>
                          <a:latin typeface="Times New Roman" pitchFamily="1" panose="02020603050405020304"/>
                        </a:rPr>
                        <a:t>Doctor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1000"/>
                        </a:lnSpc>
                        <a:spcBef>
                          <a:spcPts val="0"/>
                        </a:spcBef>
                        <a:spcAft>
                          <a:spcPts val="0"/>
                        </a:spcAft>
                        <a:tabLst>
                          <a:tab algn="r" pos="2423160"/>
                        </a:tabLst>
                      </a:pPr>
                      <a:r>
                        <a:rPr lang="es-ES" sz="850" spc="0">
                          <a:solidFill>
                            <a:srgbClr val="000000"/>
                          </a:solidFill>
                          <a:latin typeface="Times New Roman" pitchFamily="1" panose="02020603050405020304"/>
                        </a:rPr>
                        <a:t>Programa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r>
              <a:tr h="133985">
                <a:tc>
                  <a:txBody>
                    <a:bodyPr vert="horz" anchor="t"/>
                    <a:lstStyle/>
                    <a:p>
                      <a:pPr marL="0" marR="39370" indent="0" algn="r">
                        <a:lnSpc>
                          <a:spcPts val="1000"/>
                        </a:lnSpc>
                        <a:spcBef>
                          <a:spcPts val="0"/>
                        </a:spcBef>
                        <a:spcAft>
                          <a:spcPts val="0"/>
                        </a:spcAft>
                      </a:pPr>
                      <a:r>
                        <a:rPr lang="es-ES" sz="850" spc="0">
                          <a:solidFill>
                            <a:srgbClr val="000000"/>
                          </a:solidFill>
                          <a:latin typeface="Times New Roman" pitchFamily="1" panose="02020603050405020304"/>
                        </a:rPr>
                        <a:t>1976/77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JUAN JOSE BERZAS NEVADO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0" marR="0" indent="0" algn="ctr">
                        <a:lnSpc>
                          <a:spcPts val="1000"/>
                        </a:lnSpc>
                        <a:spcBef>
                          <a:spcPts val="0"/>
                        </a:spcBef>
                        <a:spcAft>
                          <a:spcPts val="0"/>
                        </a:spcAft>
                        <a:tabLst>
                          <a:tab algn="r" pos="2423160"/>
                        </a:tabLst>
                      </a:pPr>
                      <a:r>
                        <a:rPr lang="es-ES" sz="850" spc="0">
                          <a:solidFill>
                            <a:srgbClr val="000000"/>
                          </a:solidFill>
                          <a:latin typeface="Times New Roman" pitchFamily="1" panose="02020603050405020304"/>
                        </a:rPr>
                        <a:t>Químicas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r>
              <a:tr h="13081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1977/78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JUAN CARLOS JIMENEZ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Químicas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1978/79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LUIS MILLAN VAZQUEZ DE MIGUEL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Químicas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0" marR="39370" indent="0" algn="r">
                        <a:lnSpc>
                          <a:spcPts val="1000"/>
                        </a:lnSpc>
                        <a:spcBef>
                          <a:spcPts val="0"/>
                        </a:spcBef>
                        <a:spcAft>
                          <a:spcPts val="0"/>
                        </a:spcAft>
                      </a:pPr>
                      <a:r>
                        <a:rPr lang="es-ES" sz="850" spc="0">
                          <a:solidFill>
                            <a:srgbClr val="000000"/>
                          </a:solidFill>
                          <a:latin typeface="Times New Roman" pitchFamily="1" panose="02020603050405020304"/>
                        </a:rPr>
                        <a:t>1979/80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JOSE A. SERRANO BLAZQUEZ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tabLst>
                          <a:tab algn="r" pos="2423160"/>
                        </a:tabLst>
                      </a:pPr>
                      <a:r>
                        <a:rPr lang="es-ES" sz="850" spc="0">
                          <a:solidFill>
                            <a:srgbClr val="000000"/>
                          </a:solidFill>
                          <a:latin typeface="Times New Roman" pitchFamily="1" panose="02020603050405020304"/>
                        </a:rPr>
                        <a:t>Químicas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0810">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1980/81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ALVARO BERNALTE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Químicas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1445">
                <a:tc>
                  <a:txBody>
                    <a:bodyPr vert="horz" anchor="t"/>
                    <a:lstStyle/>
                    <a:p>
                      <a:pPr marL="0" marR="39370" indent="0" algn="r">
                        <a:lnSpc>
                          <a:spcPts val="900"/>
                        </a:lnSpc>
                        <a:spcBef>
                          <a:spcPts val="0"/>
                        </a:spcBef>
                        <a:spcAft>
                          <a:spcPts val="0"/>
                        </a:spcAft>
                      </a:pPr>
                      <a:r>
                        <a:rPr lang="es-ES" sz="850" spc="0">
                          <a:solidFill>
                            <a:srgbClr val="000000"/>
                          </a:solidFill>
                          <a:latin typeface="Times New Roman" pitchFamily="1" panose="02020603050405020304"/>
                        </a:rPr>
                        <a:t>1980/81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80010" marR="0" indent="0" algn="l">
                        <a:lnSpc>
                          <a:spcPts val="900"/>
                        </a:lnSpc>
                        <a:spcBef>
                          <a:spcPts val="0"/>
                        </a:spcBef>
                        <a:spcAft>
                          <a:spcPts val="0"/>
                        </a:spcAft>
                      </a:pPr>
                      <a:r>
                        <a:rPr lang="es-ES" sz="850" spc="0">
                          <a:solidFill>
                            <a:srgbClr val="000000"/>
                          </a:solidFill>
                          <a:latin typeface="Times New Roman" pitchFamily="1" panose="02020603050405020304"/>
                        </a:rPr>
                        <a:t>JOSE MARIA VEGA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Físicas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r>
              <a:tr h="137160">
                <a:tc>
                  <a:txBody>
                    <a:bodyPr vert="horz" anchor="t"/>
                    <a:lstStyle/>
                    <a:p>
                      <a:pPr marL="0" marR="39370" indent="0" algn="r">
                        <a:lnSpc>
                          <a:spcPts val="1000"/>
                        </a:lnSpc>
                        <a:spcBef>
                          <a:spcPts val="0"/>
                        </a:spcBef>
                        <a:spcAft>
                          <a:spcPts val="0"/>
                        </a:spcAft>
                      </a:pPr>
                      <a:r>
                        <a:rPr lang="es-ES" sz="850" spc="0">
                          <a:solidFill>
                            <a:srgbClr val="000000"/>
                          </a:solidFill>
                          <a:latin typeface="Times New Roman" pitchFamily="1" panose="02020603050405020304"/>
                        </a:rPr>
                        <a:t>1980/81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0010" marR="0" indent="0" algn="l">
                        <a:lnSpc>
                          <a:spcPts val="1000"/>
                        </a:lnSpc>
                        <a:spcBef>
                          <a:spcPts val="0"/>
                        </a:spcBef>
                        <a:spcAft>
                          <a:spcPts val="0"/>
                        </a:spcAft>
                      </a:pPr>
                      <a:r>
                        <a:rPr lang="es-ES" sz="850" spc="0">
                          <a:solidFill>
                            <a:srgbClr val="000000"/>
                          </a:solidFill>
                          <a:latin typeface="Times New Roman" pitchFamily="1" panose="02020603050405020304"/>
                        </a:rPr>
                        <a:t>ISABEL OLIVEROS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0" marR="0" indent="0" algn="ctr">
                        <a:lnSpc>
                          <a:spcPts val="1000"/>
                        </a:lnSpc>
                        <a:spcBef>
                          <a:spcPts val="0"/>
                        </a:spcBef>
                        <a:spcAft>
                          <a:spcPts val="0"/>
                        </a:spcAft>
                        <a:tabLst>
                          <a:tab algn="r" pos="2423160"/>
                        </a:tabLst>
                      </a:pPr>
                      <a:r>
                        <a:rPr lang="es-ES" sz="850" spc="0">
                          <a:solidFill>
                            <a:srgbClr val="000000"/>
                          </a:solidFill>
                          <a:latin typeface="Times New Roman" pitchFamily="1" panose="02020603050405020304"/>
                        </a:rPr>
                        <a:t>Biológicas </a:t>
                      </a:r>
                      <a:r>
                        <a:rPr lang="es-ES" sz="700" spc="0">
                          <a:solidFill>
                            <a:srgbClr val="000000"/>
                          </a:solidFill>
                          <a:latin typeface="Arial" pitchFamily="2" panose="02020603050405020304"/>
                        </a:rPr>
                        <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r>
              <a:tr h="140335">
                <a:tc gridSpan="3">
                  <a:txBody>
                    <a:bodyPr vert="horz" anchor="t"/>
                    <a:lstStyle/>
                    <a:p>
                      <a:pPr marL="0" marR="39370" indent="0" algn="r">
                        <a:lnSpc>
                          <a:spcPts val="1000"/>
                        </a:lnSpc>
                        <a:spcBef>
                          <a:spcPts val="0"/>
                        </a:spcBef>
                        <a:spcAft>
                          <a:spcPts val="70"/>
                        </a:spcAft>
                      </a:pPr>
                      <a:r>
                        <a:rPr lang="es-ES" sz="1300" i="1" spc="0">
                          <a:solidFill>
                            <a:srgbClr val="000000"/>
                          </a:solidFill>
                          <a:latin typeface="Garamond" pitchFamily="1" panose="02020603050405020304"/>
                        </a:rPr>
                        <a:t>continúa en la página siguiente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8"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0" indent="0" algn="r">
              <a:lnSpc>
                <a:spcPts val="1400"/>
              </a:lnSpc>
              <a:spcAft>
                <a:spcPts val="60"/>
              </a:spcAft>
            </a:pPr>
            <a:r>
              <a:rPr lang="es-ES" sz="1250" b="1" spc="45">
                <a:solidFill>
                  <a:srgbClr val="000000"/>
                </a:solidFill>
                <a:latin typeface="Times New Roman" pitchFamily="1" panose="02020603050405020304"/>
              </a:rPr>
              <a:t>Memoria Histórica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2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300"/>
              </a:lnSpc>
              <a:spcAft>
                <a:spcPts val="85"/>
              </a:spcAft>
              <a:tabLst>
                <a:tab algn="r" pos="5440680"/>
              </a:tabLst>
            </a:pPr>
            <a:r>
              <a:rPr lang="es-ES" sz="1050" spc="0">
                <a:solidFill>
                  <a:srgbClr val="000000"/>
                </a:solidFill>
                <a:latin typeface="Arial" pitchFamily="2" panose="02020603050405020304"/>
              </a:rPr>
              <a:t>298 </a:t>
            </a:r>
            <a:r>
              <a:rPr lang="es-ES" sz="1050" b="1" spc="0">
                <a:solidFill>
                  <a:srgbClr val="000000"/>
                </a:solidFill>
                <a:latin typeface="Bookman Old Style" pitchFamily="1" panose="02020603050405020304"/>
              </a:rPr>
              <a:t>13.2. Doctorado </a:t>
            </a:r>
          </a:p>
        </p:txBody>
      </p:sp>
      <p:graphicFrame>
        <p:nvGraphicFramePr>
          <p:cNvPr id="4" name=""/>
          <p:cNvGraphicFramePr>
            <a:graphicFrameLocks noGrp="1"/>
          </p:cNvGraphicFramePr>
          <p:nvPr/>
        </p:nvGraphicFramePr>
        <p:xfrm>
          <a:off x="1100455" y="1047750"/>
          <a:ext cx="5486400" cy="8623300"/>
        </p:xfrm>
        <a:graphic>
          <a:graphicData uri="http://schemas.openxmlformats.org/drawingml/2006/table">
            <a:tbl>
              <a:tblGrid>
                <a:gridCol w="533400"/>
                <a:gridCol w="2392680"/>
                <a:gridCol w="1828800"/>
              </a:tblGrid>
              <a:tr h="12890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Doctor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Programa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r h="13398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1981/82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MARTIN AVALOS GONZALEZ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1982/83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JUAN C. PALACIOS ALBARRAN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1982/83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FRANCISCO MONTALVO DURAN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1983/84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FLORENTINO POLO CORRALES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1983/84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ISABEL SUERO LOPEZ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1983/84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CONSTANTINO RUIZ MACIAS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1984/85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JOSE A. MURILLO PULGARIN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1984/85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JOAQUIN ESPINOSA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1984/85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JAVIER ALONSO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1984/85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JUAN F. DUQUE CARRILLO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1985/86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FRANCISCA REBOLLEDO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1986/87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JOSE MARTIN DELGADO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1986/87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EUSTAQUIO SANCHEZ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1986/87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FERNANDO GUIBERTEAU CABANILLAS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1986/87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MANUEL RAMIREZ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1987/88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PEDRO CINTAS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1987/88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AGUSTIN GARCIA NOGALES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1987/88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ADOLFO MARROQUIN SANTOÑA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1987/88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BEATRIZ ESCUDERO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1988/89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MANUEL GONZALEZ LENA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1988/89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BENITO MORENO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1988/89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ISABEL GARRIDO CARBALLO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1988/89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FELICIANO VERA TOME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1988/89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JUAN CARLOS RIDRUEJO CORRAL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1989/90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MANUEL ANGEL AGUILAR ESPINOSA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1989/90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JOSE MANUEL GARCIA BERNAL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1989/90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LUIS ULLAN DE CELIS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1989/90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SANTOS BRAVO YUSTE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EDUARDO PINILLA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FERNANDO SANCHEZ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JESUS MANUEL PANIAGUA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RICARDO BASCO Y LOPEZ DE LERMA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DOLORES MUÑOZ CASTRO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AMALIA DIEZ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1990/91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FRANCISCO CENTENO VELAZQUEZ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ANGELES DIAZ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PEDRO LUIS LOPEZ DE ALBA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ANGELES MULERO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JUAN MIGUEL BARRIGON MORILLAS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1991/92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FRANCISCO VAZQUEZ PARDO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TERESA GONZALEZ MORENO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JUAN FERNANDO GARCIA ARAYA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LUIS DIAZ GARCIA TUÑON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ANTONIA PAJARES VICENTE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1992/93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ANA ISABEL CUENDA MENDEZ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Biológicas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1995/96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ILDA DE JESUS CASIMIRO FELICIO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Biologia del desarrollo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1996/97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PAULA INMACULADA MAÑAS NUÑEZ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Microbiologia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1996/97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LUZ SANCHEZ MENDOZA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Quimica fisica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1997/98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LUIS ACEDO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1998/99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JUAN FLORENCIO TEJEDA SERENO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Higiene y tecnologia de los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1998/99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CARMEN DIAZ AMIGO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Higiene y tecnologia de los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2001/02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JOSE MARIA MARCHENA CORTIJO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2001/02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ANA ISABEL CARRAPISO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Higiene y tecnologia de los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2002/03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DEL CARMEN SAEZ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2002/03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ROSA ANA GONZALEZ POLO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Bioquímica y biología molecular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2003/04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ANGEL ALBARRAN LISO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de la tierra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2003/04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EULALIA POZO GUISADO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Bioquímica y biología molecular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2003/04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TERESA SOSA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Bioquímica y biología molecular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2003/04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ISABEL PARRA AREVALO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Fisica aplicada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2003/04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ANTONIO DIAZ PARRALEJO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2003/04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PEDRO JOSE PARDO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716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2003/04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ELENA MURIEL BLANCO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Veterinaria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bl>
          </a:graphicData>
        </a:graphic>
      </p:graphicFrame>
      <p:sp>
        <p:nvSpPr>
          <p:cNvPr id="5" name=""/>
          <p:cNvSpPr/>
          <p:nvPr>
            <p:ph type="body" idx="10"/>
          </p:nvPr>
        </p:nvSpPr>
        <p:spPr>
          <a:xfrm>
            <a:off x="1054735" y="9305290"/>
            <a:ext cx="5486400" cy="134620"/>
          </a:xfrm>
          <a:prstGeom prst="rect">
            <a:avLst/>
          </a:prstGeom>
          <a:noFill/>
          <a:ln w="0" cmpd="sng">
            <a:noFill/>
            <a:prstDash val="solid"/>
          </a:ln>
        </p:spPr>
        <p:txBody>
          <a:bodyPr vert="horz" lIns="0" tIns="0" rIns="0" bIns="0" anchor="t"/>
          <a:lstStyle/>
          <a:p>
            <a:pPr marL="45720" marR="91440" indent="0" algn="r">
              <a:lnSpc>
                <a:spcPts val="1000"/>
              </a:lnSpc>
              <a:spcAft>
                <a:spcPts val="0"/>
              </a:spcAft>
            </a:pPr>
            <a:r>
              <a:rPr lang="es-ES" sz="1050" i="1" spc="-30">
                <a:solidFill>
                  <a:srgbClr val="000000"/>
                </a:solidFill>
                <a:latin typeface="Bookman Old Style" pitchFamily="1" panose="02020603050405020304"/>
              </a:rPr>
              <a:t>continúa en la página siguiente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cxnSp>
        <p:nvCxnSpPr>
          <p:cNvPr id="9" name=""/>
          <p:cNvCxnSpPr/>
          <p:nvPr/>
        </p:nvCxnSpPr>
        <p:spPr>
          <a:xfrm>
            <a:off x="1054735" y="9305290"/>
            <a:ext cx="5486400" cy="0"/>
          </a:xfrm>
          <a:prstGeom prst="line">
            <a:avLst/>
          </a:prstGeom>
          <a:ln w="6350" cmpd="sng">
            <a:solidFill>
              <a:srgbClr val="000000"/>
            </a:solidFill>
          </a:ln>
        </p:spPr>
      </p:cxnSp>
    </p:spTree>
  </p:cSld>
  <p:clrMapOvr>
    <a:masterClrMapping/>
  </p:clrMapOvr>
</p:sld>
</file>

<file path=ppt/slides/slide32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0795" rIns="0" bIns="0" anchor="t"/>
          <a:lstStyle/>
          <a:p>
            <a:pPr marL="0" marR="0" indent="0" algn="l">
              <a:lnSpc>
                <a:spcPts val="1400"/>
              </a:lnSpc>
              <a:spcAft>
                <a:spcPts val="70"/>
              </a:spcAft>
              <a:tabLst>
                <a:tab algn="r" pos="5440680"/>
              </a:tabLst>
            </a:pPr>
            <a:r>
              <a:rPr lang="es-ES" sz="1100" b="1" spc="0">
                <a:solidFill>
                  <a:srgbClr val="000000"/>
                </a:solidFill>
                <a:latin typeface="Bookman Old Style" pitchFamily="1" panose="02020603050405020304"/>
              </a:rPr>
              <a:t>13. Premios Extraordinarios </a:t>
            </a:r>
            <a:r>
              <a:rPr lang="es-ES" sz="1050" spc="0">
                <a:solidFill>
                  <a:srgbClr val="000000"/>
                </a:solidFill>
                <a:latin typeface="Arial" pitchFamily="2" panose="02020603050405020304"/>
              </a:rPr>
              <a:t>299 </a:t>
            </a:r>
          </a:p>
        </p:txBody>
      </p:sp>
      <p:graphicFrame>
        <p:nvGraphicFramePr>
          <p:cNvPr id="4" name=""/>
          <p:cNvGraphicFramePr>
            <a:graphicFrameLocks noGrp="1"/>
          </p:cNvGraphicFramePr>
          <p:nvPr/>
        </p:nvGraphicFramePr>
        <p:xfrm>
          <a:off x="1103630" y="1047750"/>
          <a:ext cx="5486400" cy="8623300"/>
        </p:xfrm>
        <a:graphic>
          <a:graphicData uri="http://schemas.openxmlformats.org/drawingml/2006/table">
            <a:tbl>
              <a:tblGrid>
                <a:gridCol w="530225"/>
                <a:gridCol w="2392680"/>
                <a:gridCol w="2129155"/>
              </a:tblGrid>
              <a:tr h="12890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Doctor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Programa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r h="13398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2004/05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YOLANDA GUTIERREZ MARTIN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Bioquímica y biología molecular y gene´tica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2004/05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GUADALUPE SABIO BUZO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Bioquímica y biología molecular y gene´tica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2004/05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CARLOS ALBERTO GALAN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2004/05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PILAR TERRON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2004/05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PEDRO COSME REDONDO LIBERAL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2004/05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DAVID MORCUENDE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Veterinaria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2004/05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DAVID GONZALEZ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2004/05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ROSARIO RAMIREZ BERNABE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Veterinaria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2004/05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IGNACIO FERNANDEZ GALVAN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 teórica y computacional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2005/06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SONIA VENTANAS CANILLAS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Veterinaria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A. VILLEGAS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Usos y gestión de recursos faunísticos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ANTONIO ASTILLERO VIVAS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MANUEL ANTON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INES MARIA APARICIO DONOSO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PEDRO JULIAN GOMEZ PINILLA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SERGIO DAMIAN PAREDES ROYANO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CARBAJO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CIPRIANO RANGEL DELGADO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Química teórica y computacional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EMILIO VIÑUELAS ZAHINOS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2006/07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MARA OLIVARES MARIN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2007/08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ALEJANDRO KHALIL SAMHAN ARIAS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2007/08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CONRADO FERRERA LLERA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2007/08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DIANA MARTIN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Mejora y control calidad de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2007/08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DIEGO AIRADO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2007/08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BELEN ROLDAN MURILLO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2007/08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ANA ISABEL LEAL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2007/08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ESTHER CARRASCO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2008/09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ISAAC CORBACHO CUELLO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Compor. de organismos uni y pluricelulares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2008/09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NOELIA ARAUJO BAZAN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2008/09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ANTONIA SANCHEZ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Investigación biome´dica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2008/09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JOSE MARIA CARVAJAL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2008/09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MIGUEL ANGEL GARCIA BEREGUIAIN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2008/09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JOSE JAVIER LOPEZ BARBA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2008/09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SILVIA ROMAN SUERO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2008/09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JESUS ANDRADE GRACIA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Veterinaria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2008/09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SANTIAGO RUIZ-MOYANO SECO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Mejora y control calidad de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FRANCISCO SANTIAGO QUESADA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Investigación biome´dica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ISABEL REVIRIEGO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Investigación biome´dica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MIREIA NISO SANTANO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MIGUEL ANGEL ORTIZ ORTIZ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MOISES PEREZ GONZALEZ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Bioquímica y biología molecular y gene´tica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CAROLINA GOMEZ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LAURO GONZALEZ FERNANDEZ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ANTONIO GORDILLO GUERRERO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ESTHER GIRALDO REBOLOSO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JESUS SANCHEZ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MARIA TRINIDAD PEREZ PALACIOS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Mejora y control calidad de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JUAN PABLO POCOSTALES BUENAVIDA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0335">
                <a:tc>
                  <a:txBody>
                    <a:bodyPr vert="horz" anchor="t"/>
                    <a:lstStyle/>
                    <a:p>
                      <a:pPr marL="118745" marR="0" indent="0" algn="l">
                        <a:lnSpc>
                          <a:spcPts val="1000"/>
                        </a:lnSpc>
                        <a:spcBef>
                          <a:spcPts val="0"/>
                        </a:spcBef>
                        <a:spcAft>
                          <a:spcPts val="15"/>
                        </a:spcAft>
                      </a:pPr>
                      <a:r>
                        <a:rPr lang="es-ES" sz="850" spc="0">
                          <a:solidFill>
                            <a:srgbClr val="000000"/>
                          </a:solidFill>
                          <a:latin typeface="Times New Roman" pitchFamily="1" panose="02020603050405020304"/>
                        </a:rPr>
                        <a:t>2009/10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15"/>
                        </a:spcAft>
                      </a:pPr>
                      <a:r>
                        <a:rPr lang="es-ES" sz="850" spc="0">
                          <a:solidFill>
                            <a:srgbClr val="000000"/>
                          </a:solidFill>
                          <a:latin typeface="Times New Roman" pitchFamily="1" panose="02020603050405020304"/>
                        </a:rPr>
                        <a:t>RAFAEL FERNANDO MARTINEZ VAZQUEZ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15"/>
                        </a:spcAft>
                      </a:pPr>
                      <a:r>
                        <a:rPr lang="es-ES" sz="850" spc="0">
                          <a:solidFill>
                            <a:srgbClr val="000000"/>
                          </a:solidFill>
                          <a:latin typeface="Times New Roman" pitchFamily="1" panose="02020603050405020304"/>
                        </a:rPr>
                        <a:t>Química sostenible (green chemistry)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FRANCISCO JAVIER SANCHEZ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IGNACIO BEJARANO HERNANDO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398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LETICIA MARTIN CORDERO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7635">
                <a:tc>
                  <a:txBody>
                    <a:bodyPr vert="horz" anchor="t"/>
                    <a:lstStyle/>
                    <a:p>
                      <a:pPr marL="118745" marR="0" indent="0" algn="l">
                        <a:lnSpc>
                          <a:spcPts val="900"/>
                        </a:lnSpc>
                        <a:spcBef>
                          <a:spcPts val="0"/>
                        </a:spcBef>
                        <a:spcAft>
                          <a:spcPts val="0"/>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900"/>
                        </a:lnSpc>
                        <a:spcBef>
                          <a:spcPts val="0"/>
                        </a:spcBef>
                        <a:spcAft>
                          <a:spcPts val="0"/>
                        </a:spcAft>
                      </a:pPr>
                      <a:r>
                        <a:rPr lang="es-ES" sz="850" spc="0">
                          <a:solidFill>
                            <a:srgbClr val="000000"/>
                          </a:solidFill>
                          <a:latin typeface="Times New Roman" pitchFamily="1" panose="02020603050405020304"/>
                        </a:rPr>
                        <a:t>FRANCISCO JAVIER BRAZO SAYAVERA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462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GLORIA ROLDAN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ROCIO CASQUETE PALENCIA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Mejora y control calidad de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FRANCISCO JOSE DELGADO MARTINEZ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Veterinaria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PABLO TORRES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ALICIA MANCHA DE LLANOS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40335">
                <a:tc>
                  <a:txBody>
                    <a:bodyPr vert="horz" anchor="t"/>
                    <a:lstStyle/>
                    <a:p>
                      <a:pPr marL="118745" marR="0" indent="0" algn="l">
                        <a:lnSpc>
                          <a:spcPts val="1000"/>
                        </a:lnSpc>
                        <a:spcBef>
                          <a:spcPts val="0"/>
                        </a:spcBef>
                        <a:spcAft>
                          <a:spcPts val="65"/>
                        </a:spcAft>
                      </a:pPr>
                      <a:r>
                        <a:rPr lang="es-ES" sz="850" spc="0">
                          <a:solidFill>
                            <a:srgbClr val="000000"/>
                          </a:solidFill>
                          <a:latin typeface="Times New Roman" pitchFamily="1" panose="02020603050405020304"/>
                        </a:rPr>
                        <a:t>2010/11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65"/>
                        </a:spcAft>
                      </a:pPr>
                      <a:r>
                        <a:rPr lang="es-ES" sz="850" spc="0">
                          <a:solidFill>
                            <a:srgbClr val="000000"/>
                          </a:solidFill>
                          <a:latin typeface="Times New Roman" pitchFamily="1" panose="02020603050405020304"/>
                        </a:rPr>
                        <a:t>DAVID CANTILLO NIEVES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65"/>
                        </a:spcAft>
                      </a:pPr>
                      <a:r>
                        <a:rPr lang="es-ES" sz="850" spc="0">
                          <a:solidFill>
                            <a:srgbClr val="000000"/>
                          </a:solidFill>
                          <a:latin typeface="Times New Roman" pitchFamily="1" panose="02020603050405020304"/>
                        </a:rPr>
                        <a:t>Química sostenible (green chemistry)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1920">
                <a:tc>
                  <a:txBody>
                    <a:bodyPr vert="horz" anchor="t"/>
                    <a:lstStyle/>
                    <a:p>
                      <a:pPr marL="118745" marR="0" indent="0" algn="l">
                        <a:lnSpc>
                          <a:spcPts val="9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900"/>
                        </a:lnSpc>
                        <a:spcBef>
                          <a:spcPts val="0"/>
                        </a:spcBef>
                        <a:spcAft>
                          <a:spcPts val="0"/>
                        </a:spcAft>
                      </a:pPr>
                      <a:r>
                        <a:rPr lang="es-ES" sz="850" spc="0">
                          <a:solidFill>
                            <a:srgbClr val="000000"/>
                          </a:solidFill>
                          <a:latin typeface="Times New Roman" pitchFamily="1" panose="02020603050405020304"/>
                        </a:rPr>
                        <a:t>JORGE SANCHEZ GUTIERREZ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Investigación biome´dica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VICTOR ROLO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Biología y producción de los vegetales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7160">
                <a:tc>
                  <a:txBody>
                    <a:bodyPr vert="horz" anchor="t"/>
                    <a:lstStyle/>
                    <a:p>
                      <a:pPr marL="118745"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6200" marR="0" indent="0" algn="l">
                        <a:lnSpc>
                          <a:spcPts val="1000"/>
                        </a:lnSpc>
                        <a:spcBef>
                          <a:spcPts val="0"/>
                        </a:spcBef>
                        <a:spcAft>
                          <a:spcPts val="0"/>
                        </a:spcAft>
                      </a:pPr>
                      <a:r>
                        <a:rPr lang="es-ES" sz="850" spc="0">
                          <a:solidFill>
                            <a:srgbClr val="000000"/>
                          </a:solidFill>
                          <a:latin typeface="Times New Roman" pitchFamily="1" panose="02020603050405020304"/>
                        </a:rPr>
                        <a:t>JOSE MANUEL BRAVO SAN PEDRO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bl>
          </a:graphicData>
        </a:graphic>
      </p:graphicFrame>
      <p:sp>
        <p:nvSpPr>
          <p:cNvPr id="5" name=""/>
          <p:cNvSpPr/>
          <p:nvPr>
            <p:ph type="body" idx="10"/>
          </p:nvPr>
        </p:nvSpPr>
        <p:spPr>
          <a:xfrm>
            <a:off x="1057910" y="9305290"/>
            <a:ext cx="5486400" cy="134620"/>
          </a:xfrm>
          <a:prstGeom prst="rect">
            <a:avLst/>
          </a:prstGeom>
          <a:noFill/>
          <a:ln w="0" cmpd="sng">
            <a:noFill/>
            <a:prstDash val="solid"/>
          </a:ln>
        </p:spPr>
        <p:txBody>
          <a:bodyPr vert="horz" lIns="0" tIns="0" rIns="0" bIns="0" anchor="t"/>
          <a:lstStyle/>
          <a:p>
            <a:pPr marL="0" marR="91440" indent="0" algn="r">
              <a:lnSpc>
                <a:spcPts val="1000"/>
              </a:lnSpc>
              <a:spcAft>
                <a:spcPts val="0"/>
              </a:spcAft>
            </a:pPr>
            <a:r>
              <a:rPr lang="es-ES" sz="1100" i="1" spc="-50">
                <a:solidFill>
                  <a:srgbClr val="000000"/>
                </a:solidFill>
                <a:latin typeface="Bookman Old Style" pitchFamily="1" panose="02020603050405020304"/>
              </a:rPr>
              <a:t>continúa en la página siguiente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cxnSp>
        <p:nvCxnSpPr>
          <p:cNvPr id="9" name=""/>
          <p:cNvCxnSpPr/>
          <p:nvPr/>
        </p:nvCxnSpPr>
        <p:spPr>
          <a:xfrm>
            <a:off x="1057910" y="9305290"/>
            <a:ext cx="5486400" cy="0"/>
          </a:xfrm>
          <a:prstGeom prst="line">
            <a:avLst/>
          </a:prstGeom>
          <a:ln w="6350" cmpd="sng">
            <a:solidFill>
              <a:srgbClr val="000000"/>
            </a:solidFill>
          </a:ln>
        </p:spPr>
      </p:cxnSp>
    </p:spTree>
  </p:cSld>
  <p:clrMapOvr>
    <a:masterClrMapping/>
  </p:clrMapOvr>
</p:sld>
</file>

<file path=ppt/slides/slide32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95300"/>
            <a:ext cx="5486400" cy="186690"/>
          </a:xfrm>
          <a:prstGeom prst="rect">
            <a:avLst/>
          </a:prstGeom>
          <a:noFill/>
          <a:ln w="0" cmpd="sng">
            <a:noFill/>
            <a:prstDash val="solid"/>
          </a:ln>
        </p:spPr>
        <p:txBody>
          <a:bodyPr vert="horz" lIns="0" tIns="0" rIns="0" bIns="0" anchor="t"/>
          <a:lstStyle/>
          <a:p>
            <a:pPr marL="45720" marR="0" indent="0" algn="l">
              <a:lnSpc>
                <a:spcPts val="1300"/>
              </a:lnSpc>
              <a:spcAft>
                <a:spcPts val="85"/>
              </a:spcAft>
              <a:tabLst>
                <a:tab algn="r" pos="5440680"/>
              </a:tabLst>
            </a:pPr>
            <a:r>
              <a:rPr lang="es-ES" sz="1100" spc="0">
                <a:solidFill>
                  <a:srgbClr val="000000"/>
                </a:solidFill>
                <a:latin typeface="Arial" pitchFamily="2" panose="02020603050405020304"/>
              </a:rPr>
              <a:t>300 </a:t>
            </a:r>
            <a:r>
              <a:rPr lang="es-ES" sz="1050" b="1" spc="0">
                <a:solidFill>
                  <a:srgbClr val="000000"/>
                </a:solidFill>
                <a:latin typeface="Bookman Old Style" pitchFamily="1" panose="02020603050405020304"/>
              </a:rPr>
              <a:t>13.2. Doctorado </a:t>
            </a:r>
          </a:p>
        </p:txBody>
      </p:sp>
      <p:graphicFrame>
        <p:nvGraphicFramePr>
          <p:cNvPr id="4" name=""/>
          <p:cNvGraphicFramePr>
            <a:graphicFrameLocks noGrp="1"/>
          </p:cNvGraphicFramePr>
          <p:nvPr/>
        </p:nvGraphicFramePr>
        <p:xfrm>
          <a:off x="1100455" y="1047750"/>
          <a:ext cx="5486400" cy="8626475"/>
        </p:xfrm>
        <a:graphic>
          <a:graphicData uri="http://schemas.openxmlformats.org/drawingml/2006/table">
            <a:tbl>
              <a:tblGrid>
                <a:gridCol w="533400"/>
                <a:gridCol w="2392680"/>
                <a:gridCol w="2308860"/>
              </a:tblGrid>
              <a:tr h="12890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Doctor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Programa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r h="13398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GUILLERMO REY GOZALO </a:t>
                      </a:r>
                    </a:p>
                  </a:txBody>
                  <a:tcPr anchor="ctr" marL="0" marR="0" marT="0" marB="0">
                    <a:lnL w="6350" cmpd="sng">
                      <a:solidFill>
                        <a:srgbClr val="000000"/>
                      </a:solid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ELENA BOTE SERRANO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JOSE A. FRADE–MARTINS PARRAÇA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ISAAC JARDIN POLO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SARA MORGADO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JONATHAN DELGADO ADAMEZ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Fisiología e inmunología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ALMUDENA AGUINACO MARTIN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ANGEL ENCINAS BOGEAT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CRISTINA GUTIERREZ PEREZ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ALICIA RODRIGUEZ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Mejora y control calidad de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ASUNCION RAMOS CHAMIZO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Veterinaria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2011/12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MANUEL J. SERRADILLA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Veterinaria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SANTIAGO FERNANDEZ RODRIGUEZ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Biología y producción de los vegetales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DANIEL MARCOS CORCHADO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Investigación biomédica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RUBEN GOMEZ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CONCEPCION ROBLES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GARRIDO ALVAREZ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DAVID PEÑA ABADES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Biología y producción de los vegetales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ELENA MARIA BERNALTE MORGADO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2012/13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ANA RITA DA SILVA PRAZERES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ANA HURTADO DE LLERA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Investigación biomédica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DEL PILAR GODOY CABALLERO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DE LOS A. GALAN LADERO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Investigación biomédica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FERNANDO TOMAS PACHON GARCIA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aplicada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PATRICIA PALO GIL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Ciencias químicas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MANUEL MONGE PALACIOS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 ROLDAN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Veterinaria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ABRAHAM RODRIGUEZ CANO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IGNACIO CASADO NARANJO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Investigación biomédica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TERESA BLANCO BLANCO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Investigación biomédica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GRACIA BECERRA LEON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JAVIER ESPINO PALMA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2013/14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NATALIA ALBA DIONISIO FLORES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e inmunologı´a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LUZ GARCIA-LONGORIA BATANETE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Anatomía, biología celular y zoología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JOSE MARIA MAYA MANZANO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Biologia vegetal, ecolog</a:t>
                      </a:r>
                      <a:r>
                        <a:rPr lang="es-ES" sz="850" spc="0">
                          <a:solidFill>
                            <a:srgbClr val="000000"/>
                          </a:solidFill>
                          <a:latin typeface="Times New Roman" pitchFamily="1" panose="02020603050405020304"/>
                        </a:rPr>
                        <a:t>ı´a y ciencias de la tierra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CRISTINA CARRASCO ROMERO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e inmunologı´a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ESTHER LOPEZ NIETO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e inmunologı´a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PATRICIA SANTOFIMIA CASTAÑO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e inmunologı´a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2827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DIEGO HERNAN QUIÑONES MURILLO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ELENA RODRIGUEZ PANIAGUA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NURIA SANCHEZ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CARMEN VILLALOBOS RIVERA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de los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2014/15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CARMEN HURTADO SANCHEZ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ALBERTO BELLIDO DIAZ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Investigación biomédica y biotecnología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ANA MARIA FERNANDEZ LEON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Biología y producción de los vegetales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MONTAÑA CABALLERO BERMEJO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BELEN MENDOZA CHAMIZO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Señalización celular y patologías asociadas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SOKHNA M. SEYDINA YAKHINE DIOP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Bioquímica y biología molecular y genética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PEDRO JESUS LABRADOR GOMEZ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Bioquímica y biología molecular y genética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ENRIQUE LUNA HUERTA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Avances en medicina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RAQUEL MACIAS MONTERO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Avances en medicina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LUIS LOZANO MERA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Biomedicina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JOAQUIN QUINTANA MURILLO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y 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ANA ALVAREZ PIEDEHIERRO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CARLOS PRIETO GAJARDO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Física aplicada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LETICIA ALBARRAN ALONSO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e inmunologı´a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MARIA AZAHARA ESPEJO MORAN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JOSUE DELGADO PERON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de los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1445">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RAFAEL GAMERO NEGRON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de los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LAURA LORIDO CONTRERAS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de los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081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CRISTINA PEREIRA JIMENEZ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de los alimentos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r>
              <a:tr h="137160">
                <a:tc>
                  <a:txBody>
                    <a:bodyPr vert="horz" anchor="t"/>
                    <a:lstStyle/>
                    <a:p>
                      <a:pPr marL="121920" marR="0" indent="0" algn="l">
                        <a:lnSpc>
                          <a:spcPts val="10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ADRIAN BARROSO BOGEAT </a:t>
                      </a:r>
                    </a:p>
                  </a:txBody>
                  <a:tcPr anchor="ctr" marL="0" marR="0" marT="0" marB="0">
                    <a:lnL w="6350" cmpd="sng">
                      <a:solidFill>
                        <a:srgbClr val="000000"/>
                      </a:solid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79375" marR="0" indent="0" algn="l">
                        <a:lnSpc>
                          <a:spcPts val="1000"/>
                        </a:lnSpc>
                        <a:spcBef>
                          <a:spcPts val="0"/>
                        </a:spcBef>
                        <a:spcAft>
                          <a:spcPts val="0"/>
                        </a:spcAft>
                      </a:pPr>
                      <a:r>
                        <a:rPr lang="es-ES" sz="850" spc="0">
                          <a:solidFill>
                            <a:srgbClr val="000000"/>
                          </a:solidFill>
                          <a:latin typeface="Times New Roman" pitchFamily="1" panose="02020603050405020304"/>
                        </a:rPr>
                        <a:t>Ciencia y tecnologia química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r>
            </a:tbl>
          </a:graphicData>
        </a:graphic>
      </p:graphicFrame>
      <p:sp>
        <p:nvSpPr>
          <p:cNvPr id="5" name=""/>
          <p:cNvSpPr/>
          <p:nvPr>
            <p:ph type="body" idx="10"/>
          </p:nvPr>
        </p:nvSpPr>
        <p:spPr>
          <a:xfrm>
            <a:off x="1054735" y="9308465"/>
            <a:ext cx="5486400" cy="422910"/>
          </a:xfrm>
          <a:prstGeom prst="rect">
            <a:avLst/>
          </a:prstGeom>
          <a:noFill/>
          <a:ln w="0" cmpd="sng">
            <a:noFill/>
            <a:prstDash val="solid"/>
          </a:ln>
        </p:spPr>
        <p:txBody>
          <a:bodyPr vert="horz" lIns="0" tIns="0" rIns="0" bIns="0" anchor="t"/>
          <a:lstStyle/>
          <a:p>
            <a:pPr marL="45720" marR="91440" indent="0" algn="r">
              <a:lnSpc>
                <a:spcPts val="1100"/>
              </a:lnSpc>
              <a:spcAft>
                <a:spcPts val="2260"/>
              </a:spcAft>
            </a:pPr>
            <a:r>
              <a:rPr lang="es-ES" sz="1050" i="1" spc="-30">
                <a:solidFill>
                  <a:srgbClr val="000000"/>
                </a:solidFill>
                <a:latin typeface="Bookman Old Style" pitchFamily="1" panose="02020603050405020304"/>
              </a:rPr>
              <a:t>continúa en la página siguiente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59055" rIns="0" bIns="0" anchor="t"/>
          <a:lstStyle/>
          <a:p>
            <a:pPr marL="45720" marR="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2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0160" rIns="0" bIns="0" anchor="t"/>
          <a:lstStyle/>
          <a:p>
            <a:pPr marL="45720" marR="0" indent="0" algn="l">
              <a:lnSpc>
                <a:spcPts val="1400"/>
              </a:lnSpc>
              <a:spcAft>
                <a:spcPts val="60"/>
              </a:spcAft>
              <a:tabLst>
                <a:tab algn="r" pos="5440680"/>
              </a:tabLst>
            </a:pPr>
            <a:r>
              <a:rPr lang="es-ES" sz="1150" spc="0">
                <a:solidFill>
                  <a:srgbClr val="000000"/>
                </a:solidFill>
                <a:latin typeface="Bookman Old Style" pitchFamily="1" panose="02020603050405020304"/>
              </a:rPr>
              <a:t>13. Premios Extraordinarios </a:t>
            </a:r>
            <a:r>
              <a:rPr lang="es-ES" sz="1150" spc="0">
                <a:solidFill>
                  <a:srgbClr val="000000"/>
                </a:solidFill>
                <a:latin typeface="Arial" pitchFamily="2" panose="02020603050405020304"/>
              </a:rPr>
              <a:t>301 </a:t>
            </a:r>
          </a:p>
        </p:txBody>
      </p:sp>
      <p:graphicFrame>
        <p:nvGraphicFramePr>
          <p:cNvPr id="4" name=""/>
          <p:cNvGraphicFramePr>
            <a:graphicFrameLocks noGrp="1"/>
          </p:cNvGraphicFramePr>
          <p:nvPr/>
        </p:nvGraphicFramePr>
        <p:xfrm>
          <a:off x="1106170" y="1033145"/>
          <a:ext cx="5486400" cy="9049385"/>
        </p:xfrm>
        <a:graphic>
          <a:graphicData uri="http://schemas.openxmlformats.org/drawingml/2006/table">
            <a:tbl>
              <a:tblGrid>
                <a:gridCol w="527050"/>
                <a:gridCol w="2392680"/>
                <a:gridCol w="2457450"/>
              </a:tblGrid>
              <a:tr h="143510">
                <a:tc>
                  <a:txBody>
                    <a:bodyPr vert="horz" anchor="t"/>
                    <a:lstStyle/>
                    <a:p>
                      <a:pPr marL="116205" marR="0" indent="0" algn="l">
                        <a:lnSpc>
                          <a:spcPts val="1000"/>
                        </a:lnSpc>
                        <a:spcBef>
                          <a:spcPts val="0"/>
                        </a:spcBef>
                        <a:spcAft>
                          <a:spcPts val="0"/>
                        </a:spcAft>
                      </a:pPr>
                      <a:r>
                        <a:rPr lang="es-ES" sz="850" spc="0">
                          <a:solidFill>
                            <a:srgbClr val="000000"/>
                          </a:solidFill>
                          <a:latin typeface="Times New Roman" pitchFamily="1" panose="02020603050405020304"/>
                        </a:rPr>
                        <a:t>Curso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6835" marR="0" indent="0" algn="l">
                        <a:lnSpc>
                          <a:spcPts val="1000"/>
                        </a:lnSpc>
                        <a:spcBef>
                          <a:spcPts val="0"/>
                        </a:spcBef>
                        <a:spcAft>
                          <a:spcPts val="0"/>
                        </a:spcAft>
                      </a:pPr>
                      <a:r>
                        <a:rPr lang="es-ES" sz="850" spc="0">
                          <a:solidFill>
                            <a:srgbClr val="000000"/>
                          </a:solidFill>
                          <a:latin typeface="Times New Roman" pitchFamily="1" panose="02020603050405020304"/>
                        </a:rPr>
                        <a:t>Doctor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tabLst>
                          <a:tab algn="r" pos="2423160"/>
                        </a:tabLst>
                      </a:pPr>
                      <a:r>
                        <a:rPr lang="es-ES" sz="850" spc="0">
                          <a:solidFill>
                            <a:srgbClr val="000000"/>
                          </a:solidFill>
                          <a:latin typeface="Times New Roman" pitchFamily="1" panose="02020603050405020304"/>
                        </a:rPr>
                        <a:t>Programa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3398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2015/16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MARIA PILAR ROMERO FERNANDEZ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Ciencia y tecnologia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RUI A. MARÇAL DIAS CASTANHO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Biologia vegetal, ecología y ciencias de la tierra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6205" marR="0" indent="0" algn="l">
                        <a:lnSpc>
                          <a:spcPts val="10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1000"/>
                        </a:lnSpc>
                        <a:spcBef>
                          <a:spcPts val="0"/>
                        </a:spcBef>
                        <a:spcAft>
                          <a:spcPts val="0"/>
                        </a:spcAft>
                      </a:pPr>
                      <a:r>
                        <a:rPr lang="es-ES" sz="850" spc="0">
                          <a:solidFill>
                            <a:srgbClr val="000000"/>
                          </a:solidFill>
                          <a:latin typeface="Times New Roman" pitchFamily="1" panose="02020603050405020304"/>
                        </a:rPr>
                        <a:t>PATRICIA TOMAS MARTIN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tabLst>
                          <a:tab algn="r" pos="2423160"/>
                        </a:tabLst>
                      </a:pPr>
                      <a:r>
                        <a:rPr lang="es-ES" sz="850" spc="0">
                          <a:solidFill>
                            <a:srgbClr val="000000"/>
                          </a:solidFill>
                          <a:latin typeface="Times New Roman" pitchFamily="1" panose="02020603050405020304"/>
                        </a:rPr>
                        <a:t>Bioquímica y biología molecular y genética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FRANCISCO JAVIER VALERO CHAVEZ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Biomedicina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VICTOR M. SANCHEZ CARRASCO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Física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6205" marR="0" indent="0" algn="l">
                        <a:lnSpc>
                          <a:spcPts val="10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1000"/>
                        </a:lnSpc>
                        <a:spcBef>
                          <a:spcPts val="0"/>
                        </a:spcBef>
                        <a:spcAft>
                          <a:spcPts val="0"/>
                        </a:spcAft>
                      </a:pPr>
                      <a:r>
                        <a:rPr lang="es-ES" sz="850" spc="0">
                          <a:solidFill>
                            <a:srgbClr val="000000"/>
                          </a:solidFill>
                          <a:latin typeface="Times New Roman" pitchFamily="1" panose="02020603050405020304"/>
                        </a:rPr>
                        <a:t>GUADALUPE SANCHEZ HERNANDEZ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tabLst>
                          <a:tab algn="r" pos="2423160"/>
                        </a:tabLst>
                      </a:pPr>
                      <a:r>
                        <a:rPr lang="es-ES" sz="850" spc="0">
                          <a:solidFill>
                            <a:srgbClr val="000000"/>
                          </a:solidFill>
                          <a:latin typeface="Times New Roman" pitchFamily="1" panose="02020603050405020304"/>
                        </a:rPr>
                        <a:t>Física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ANDRES ALVAREZ MURILLO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Física aplicada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DAVID MONTES GONZALEZ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Física aplicada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MARIA Y. CASTAN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O BLANCO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e inmunología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MARIA DEL MAR BARRADO MORENO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Ciencia y tecnologia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ESTEFANIA MENA RUBIO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Ciencia y tecnologia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763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RAFAEL RODRIGUEZ SOLIS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Ciencia y tecnologia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6205" marR="0" indent="0" algn="l">
                        <a:lnSpc>
                          <a:spcPts val="10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1000"/>
                        </a:lnSpc>
                        <a:spcBef>
                          <a:spcPts val="0"/>
                        </a:spcBef>
                        <a:spcAft>
                          <a:spcPts val="0"/>
                        </a:spcAft>
                      </a:pPr>
                      <a:r>
                        <a:rPr lang="es-ES" sz="850" spc="0">
                          <a:solidFill>
                            <a:srgbClr val="000000"/>
                          </a:solidFill>
                          <a:latin typeface="Times New Roman" pitchFamily="1" panose="02020603050405020304"/>
                        </a:rPr>
                        <a:t>NURIA CABALLE CERVIGON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tabLst>
                          <a:tab algn="r" pos="2423160"/>
                        </a:tabLst>
                      </a:pPr>
                      <a:r>
                        <a:rPr lang="es-ES" sz="850" spc="0">
                          <a:solidFill>
                            <a:srgbClr val="000000"/>
                          </a:solidFill>
                          <a:latin typeface="Times New Roman" pitchFamily="1" panose="02020603050405020304"/>
                        </a:rPr>
                        <a:t>Matemáticas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MARIA VICTORIA BERNALDEZ REY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Ciencia de los alimentos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JESUS JAVIER GARCIA PARRA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Ciencia de los alimentos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VERONICA LUQUE AGUDO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Ciencia y tecnologia química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0810">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2016/17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ROBERTO PARIENTE RODRIGUEZ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Biolog</a:t>
                      </a:r>
                      <a:r>
                        <a:rPr lang="es-ES" sz="850" spc="0">
                          <a:solidFill>
                            <a:srgbClr val="000000"/>
                          </a:solidFill>
                          <a:latin typeface="Times New Roman" pitchFamily="1" panose="02020603050405020304"/>
                        </a:rPr>
                        <a:t>ı´a molecular y celular, biomedicina y biotec</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NURIA MORENO MARIN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Biolog</a:t>
                      </a:r>
                      <a:r>
                        <a:rPr lang="es-ES" sz="850" spc="0">
                          <a:solidFill>
                            <a:srgbClr val="000000"/>
                          </a:solidFill>
                          <a:latin typeface="Times New Roman" pitchFamily="1" panose="02020603050405020304"/>
                        </a:rPr>
                        <a:t>ı´a molecular y celular, biomedicina y biotec</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2763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SERGIO MAGALLANES ARGANY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Model. y experimentación en ciencia y tecnol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1445">
                <a:tc>
                  <a:txBody>
                    <a:bodyPr vert="horz" anchor="t"/>
                    <a:lstStyle/>
                    <a:p>
                      <a:pPr marL="116205" marR="0" indent="0" algn="l">
                        <a:lnSpc>
                          <a:spcPts val="900"/>
                        </a:lnSpc>
                        <a:spcBef>
                          <a:spcPts val="0"/>
                        </a:spcBef>
                        <a:spcAft>
                          <a:spcPts val="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6835" marR="0" indent="0" algn="l">
                        <a:lnSpc>
                          <a:spcPts val="900"/>
                        </a:lnSpc>
                        <a:spcBef>
                          <a:spcPts val="0"/>
                        </a:spcBef>
                        <a:spcAft>
                          <a:spcPts val="0"/>
                        </a:spcAft>
                      </a:pPr>
                      <a:r>
                        <a:rPr lang="es-ES" sz="850" spc="0">
                          <a:solidFill>
                            <a:srgbClr val="000000"/>
                          </a:solidFill>
                          <a:latin typeface="Times New Roman" pitchFamily="1" panose="02020603050405020304"/>
                        </a:rPr>
                        <a:t>CARMEN MINUESA ABRIL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tabLst>
                          <a:tab algn="r" pos="2423160"/>
                        </a:tabLst>
                      </a:pPr>
                      <a:r>
                        <a:rPr lang="es-ES" sz="850" spc="0">
                          <a:solidFill>
                            <a:srgbClr val="000000"/>
                          </a:solidFill>
                          <a:latin typeface="Times New Roman" pitchFamily="1" panose="02020603050405020304"/>
                        </a:rPr>
                        <a:t>Model. y experimentación en ciencia y tecnol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46050">
                <a:tc>
                  <a:txBody>
                    <a:bodyPr vert="horz" anchor="t"/>
                    <a:lstStyle/>
                    <a:p>
                      <a:pPr marL="116205" marR="0" indent="0" algn="l">
                        <a:lnSpc>
                          <a:spcPts val="1000"/>
                        </a:lnSpc>
                        <a:spcBef>
                          <a:spcPts val="0"/>
                        </a:spcBef>
                        <a:spcAft>
                          <a:spcPts val="20"/>
                        </a:spcAft>
                      </a:pPr>
                      <a:r>
                        <a:rPr lang="es-ES" sz="850" spc="0">
                          <a:solidFill>
                            <a:srgbClr val="000000"/>
                          </a:solidFill>
                          <a:latin typeface="Times New Roman" pitchFamily="1" panose="02020603050405020304"/>
                        </a:rPr>
                        <a:t>2017/18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6835" marR="0" indent="0" algn="l">
                        <a:lnSpc>
                          <a:spcPts val="1000"/>
                        </a:lnSpc>
                        <a:spcBef>
                          <a:spcPts val="0"/>
                        </a:spcBef>
                        <a:spcAft>
                          <a:spcPts val="15"/>
                        </a:spcAft>
                      </a:pPr>
                      <a:r>
                        <a:rPr lang="es-ES" sz="850" spc="0">
                          <a:solidFill>
                            <a:srgbClr val="000000"/>
                          </a:solidFill>
                          <a:latin typeface="Times New Roman" pitchFamily="1" panose="02020603050405020304"/>
                        </a:rPr>
                        <a:t>OLGA MONAGO MARAN</a:t>
                      </a:r>
                      <a:r>
                        <a:rPr lang="es-ES" sz="850" baseline="30000" spc="0">
                          <a:solidFill>
                            <a:srgbClr val="000000"/>
                          </a:solidFill>
                          <a:latin typeface="Times New Roman" pitchFamily="1" panose="02020603050405020304"/>
                        </a:rPr>
                        <a:t>˜</a:t>
                      </a:r>
                      <a:r>
                        <a:rPr lang="es-ES" sz="850" spc="0">
                          <a:solidFill>
                            <a:srgbClr val="000000"/>
                          </a:solidFill>
                          <a:latin typeface="Times New Roman" pitchFamily="1" panose="02020603050405020304"/>
                        </a:rPr>
                        <a:t>A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0"/>
                        </a:spcAft>
                        <a:tabLst>
                          <a:tab algn="r" pos="2423160"/>
                        </a:tabLst>
                      </a:pPr>
                      <a:r>
                        <a:rPr lang="es-ES" sz="850" spc="0">
                          <a:solidFill>
                            <a:srgbClr val="000000"/>
                          </a:solidFill>
                          <a:latin typeface="Times New Roman" pitchFamily="1" panose="02020603050405020304"/>
                        </a:rPr>
                        <a:t>Model. y experimentación en ciencia y tecnol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bl>
          </a:graphicData>
        </a:graphic>
      </p:graphicFrame>
      <p:sp>
        <p:nvSpPr>
          <p:cNvPr id="5"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40"/>
              </a:spcAft>
            </a:pPr>
            <a:r>
              <a:rPr lang="es-ES" sz="1150" spc="40">
                <a:solidFill>
                  <a:srgbClr val="000000"/>
                </a:solidFill>
                <a:latin typeface="Bookman Old Style"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2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32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1676400"/>
            <a:ext cx="5486400" cy="1334135"/>
          </a:xfrm>
          <a:prstGeom prst="rect">
            <a:avLst/>
          </a:prstGeom>
          <a:noFill/>
          <a:ln w="0" cmpd="sng">
            <a:noFill/>
            <a:prstDash val="solid"/>
          </a:ln>
        </p:spPr>
        <p:txBody>
          <a:bodyPr vert="horz" lIns="0" tIns="62865" rIns="0" bIns="0" anchor="t"/>
          <a:lstStyle/>
          <a:p>
            <a:pPr marL="0" marR="0" indent="0" algn="ctr">
              <a:lnSpc>
                <a:spcPts val="2900"/>
              </a:lnSpc>
              <a:spcAft>
                <a:spcPts val="0"/>
              </a:spcAft>
            </a:pPr>
            <a:r>
              <a:rPr lang="es-ES" sz="2450" spc="60">
                <a:solidFill>
                  <a:srgbClr val="000000"/>
                </a:solidFill>
                <a:latin typeface="Times New Roman" pitchFamily="1" panose="02020603050405020304"/>
              </a:rPr>
              <a:t>Capítulo 14 </a:t>
            </a:r>
          </a:p>
          <a:p>
            <a:pPr marL="685800" marR="0" indent="0" algn="l">
              <a:lnSpc>
                <a:spcPts val="3000"/>
              </a:lnSpc>
              <a:spcBef>
                <a:spcPts val="785"/>
              </a:spcBef>
              <a:spcAft>
                <a:spcPts val="345"/>
              </a:spcAft>
            </a:pPr>
            <a:r>
              <a:rPr lang="es-ES" sz="2450" spc="0">
                <a:solidFill>
                  <a:srgbClr val="000000"/>
                </a:solidFill>
                <a:latin typeface="Times New Roman" pitchFamily="1" panose="02020603050405020304"/>
              </a:rPr>
              <a:t>Premio JUAN JESÚS MORALES a la investigación científica </a:t>
            </a:r>
          </a:p>
        </p:txBody>
      </p:sp>
      <p:sp>
        <p:nvSpPr>
          <p:cNvPr id="3" name=""/>
          <p:cNvSpPr/>
          <p:nvPr>
            <p:ph type="body" idx="10"/>
          </p:nvPr>
        </p:nvSpPr>
        <p:spPr>
          <a:xfrm>
            <a:off x="1056005" y="3010535"/>
            <a:ext cx="5486400" cy="1988185"/>
          </a:xfrm>
          <a:prstGeom prst="rect">
            <a:avLst/>
          </a:prstGeom>
          <a:noFill/>
          <a:ln w="0" cmpd="sng">
            <a:noFill/>
            <a:prstDash val="solid"/>
          </a:ln>
        </p:spPr>
        <p:txBody>
          <a:bodyPr vert="horz" lIns="0" tIns="549275" rIns="0" bIns="0" anchor="t"/>
          <a:lstStyle/>
          <a:p>
            <a:pPr marL="0" marR="45720" indent="0" algn="just">
              <a:lnSpc>
                <a:spcPts val="1400"/>
              </a:lnSpc>
              <a:spcAft>
                <a:spcPts val="0"/>
              </a:spcAft>
            </a:pPr>
            <a:r>
              <a:rPr lang="es-ES" sz="1300" spc="0">
                <a:solidFill>
                  <a:srgbClr val="000000"/>
                </a:solidFill>
                <a:latin typeface="Garamond" pitchFamily="1" panose="02020603050405020304"/>
              </a:rPr>
              <a:t>En 1999 se establecióel </a:t>
            </a:r>
            <a:r>
              <a:rPr lang="es-ES" sz="1300" spc="0">
                <a:solidFill>
                  <a:srgbClr val="000000"/>
                </a:solidFill>
                <a:latin typeface="Times New Roman" pitchFamily="1" panose="02020603050405020304"/>
              </a:rPr>
              <a:t>Premio Juan Jesús Morales Alcalá</a:t>
            </a:r>
            <a:r>
              <a:rPr lang="es-ES" sz="1300" spc="0">
                <a:solidFill>
                  <a:srgbClr val="000000"/>
                </a:solidFill>
                <a:latin typeface="Garamond" pitchFamily="1" panose="02020603050405020304"/>
              </a:rPr>
              <a:t>de la Facultad de Ciencias de la Universidad de Extremadura a la investigación científica en memoria del que fuera esforzado profesor en sus aulas, brillante investigador y entrañable compañero. En este capítulo se incluye la relación de investigadores de la </a:t>
            </a:r>
            <a:r>
              <a:rPr lang="es-ES" sz="1300"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que recibieron el premio (Tabla 14.1). </a:t>
            </a:r>
          </a:p>
          <a:p>
            <a:pPr marL="0" marR="0" indent="0" algn="ctr">
              <a:lnSpc>
                <a:spcPts val="1400"/>
              </a:lnSpc>
              <a:spcBef>
                <a:spcPts val="745"/>
              </a:spcBef>
              <a:spcAft>
                <a:spcPts val="1895"/>
              </a:spcAft>
            </a:pPr>
            <a:r>
              <a:rPr lang="es-ES" sz="1300" spc="25">
                <a:solidFill>
                  <a:srgbClr val="000000"/>
                </a:solidFill>
                <a:latin typeface="Times New Roman" pitchFamily="1" panose="02020603050405020304"/>
              </a:rPr>
              <a:t>Tabla </a:t>
            </a:r>
            <a:r>
              <a:rPr lang="es-ES" sz="1300" spc="25">
                <a:solidFill>
                  <a:srgbClr val="000000"/>
                </a:solidFill>
                <a:latin typeface="Garamond" pitchFamily="1" panose="02020603050405020304"/>
              </a:rPr>
              <a:t>14.1: Premios Juan Jesús Morales Alcalá</a:t>
            </a:r>
            <a:r>
              <a:rPr lang="es-ES" sz="100">
                <a:solidFill>
                  <a:srgbClr val="000000"/>
                </a:solidFill>
                <a:latin typeface="Times New Roman" pitchFamily="1" panose="02020603050405020304"/>
              </a:rPr>
              <a:t> </a:t>
            </a:r>
          </a:p>
        </p:txBody>
      </p:sp>
      <p:graphicFrame>
        <p:nvGraphicFramePr>
          <p:cNvPr id="5" name=""/>
          <p:cNvGraphicFramePr>
            <a:graphicFrameLocks noGrp="1"/>
          </p:cNvGraphicFramePr>
          <p:nvPr/>
        </p:nvGraphicFramePr>
        <p:xfrm>
          <a:off x="1268095" y="5007610"/>
          <a:ext cx="5486400" cy="4780280"/>
        </p:xfrm>
        <a:graphic>
          <a:graphicData uri="http://schemas.openxmlformats.org/drawingml/2006/table">
            <a:tbl>
              <a:tblGrid>
                <a:gridCol w="365760"/>
                <a:gridCol w="1642745"/>
                <a:gridCol w="1844040"/>
                <a:gridCol w="1200785"/>
              </a:tblGrid>
              <a:tr h="130810">
                <a:tc>
                  <a:txBody>
                    <a:bodyPr vert="horz" anchor="t"/>
                    <a:lstStyle/>
                    <a:p>
                      <a:pPr marL="0" marR="17780" indent="0" algn="r">
                        <a:lnSpc>
                          <a:spcPts val="900"/>
                        </a:lnSpc>
                        <a:spcBef>
                          <a:spcPts val="0"/>
                        </a:spcBef>
                        <a:spcAft>
                          <a:spcPts val="0"/>
                        </a:spcAft>
                      </a:pPr>
                      <a:r>
                        <a:rPr lang="es-ES" sz="850" spc="0">
                          <a:solidFill>
                            <a:srgbClr val="000000"/>
                          </a:solidFill>
                          <a:latin typeface="Times New Roman" pitchFamily="1" panose="02020603050405020304"/>
                        </a:rPr>
                        <a:t>Año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Convocatoria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Investigador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0"/>
                        </a:spcAft>
                        <a:tabLst>
                          <a:tab algn="r" pos="1188720"/>
                        </a:tabLst>
                      </a:pPr>
                      <a:r>
                        <a:rPr lang="es-ES" sz="850" spc="0">
                          <a:solidFill>
                            <a:srgbClr val="000000"/>
                          </a:solidFill>
                          <a:latin typeface="Times New Roman" pitchFamily="1" panose="02020603050405020304"/>
                        </a:rPr>
                        <a:t>Denominación </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r>
              <a:tr h="116205">
                <a:tc>
                  <a:txBody>
                    <a:bodyPr vert="horz" anchor="t"/>
                    <a:lstStyle/>
                    <a:p>
                      <a:pPr marL="0" marR="17780" indent="0" algn="r">
                        <a:lnSpc>
                          <a:spcPts val="900"/>
                        </a:lnSpc>
                        <a:spcBef>
                          <a:spcPts val="0"/>
                        </a:spcBef>
                        <a:spcAft>
                          <a:spcPts val="0"/>
                        </a:spcAft>
                      </a:pPr>
                      <a:r>
                        <a:rPr lang="es-ES" sz="850" spc="0">
                          <a:solidFill>
                            <a:srgbClr val="000000"/>
                          </a:solidFill>
                          <a:latin typeface="Times New Roman" pitchFamily="1" panose="02020603050405020304"/>
                        </a:rPr>
                        <a:t>1999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 Premio Juan Jesús Morales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Eduardo Ortega Rincón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r>
              <a:tr h="115570">
                <a:tc>
                  <a:txBody>
                    <a:bodyPr vert="horz" anchor="t"/>
                    <a:lstStyle/>
                    <a:p>
                      <a:pPr marL="0" marR="17780" indent="0" algn="r">
                        <a:lnSpc>
                          <a:spcPts val="900"/>
                        </a:lnSpc>
                        <a:spcBef>
                          <a:spcPts val="0"/>
                        </a:spcBef>
                        <a:spcAft>
                          <a:spcPts val="0"/>
                        </a:spcAft>
                      </a:pPr>
                      <a:r>
                        <a:rPr lang="es-ES" sz="850" spc="0">
                          <a:solidFill>
                            <a:srgbClr val="000000"/>
                          </a:solidFill>
                          <a:latin typeface="Times New Roman" pitchFamily="1" panose="02020603050405020304"/>
                        </a:rPr>
                        <a:t>2001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II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Juan Jesús Ruiz Lorenzo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17780" indent="0" algn="r">
                        <a:lnSpc>
                          <a:spcPts val="900"/>
                        </a:lnSpc>
                        <a:spcBef>
                          <a:spcPts val="0"/>
                        </a:spcBef>
                        <a:spcAft>
                          <a:spcPts val="0"/>
                        </a:spcAft>
                      </a:pPr>
                      <a:r>
                        <a:rPr lang="es-ES" sz="850" spc="0">
                          <a:solidFill>
                            <a:srgbClr val="000000"/>
                          </a:solidFill>
                          <a:latin typeface="Times New Roman" pitchFamily="1" panose="02020603050405020304"/>
                        </a:rPr>
                        <a:t>2003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III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Luis Acedo Rodríguez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17780" indent="0" algn="r">
                        <a:lnSpc>
                          <a:spcPts val="900"/>
                        </a:lnSpc>
                        <a:spcBef>
                          <a:spcPts val="0"/>
                        </a:spcBef>
                        <a:spcAft>
                          <a:spcPts val="0"/>
                        </a:spcAft>
                      </a:pPr>
                      <a:r>
                        <a:rPr lang="es-ES" sz="850" spc="0">
                          <a:solidFill>
                            <a:srgbClr val="000000"/>
                          </a:solidFill>
                          <a:latin typeface="Times New Roman" pitchFamily="1" panose="02020603050405020304"/>
                        </a:rPr>
                        <a:t>2005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IV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Francisco Javier Martín Romero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17780" indent="0" algn="r">
                        <a:lnSpc>
                          <a:spcPts val="900"/>
                        </a:lnSpc>
                        <a:spcBef>
                          <a:spcPts val="0"/>
                        </a:spcBef>
                        <a:spcAft>
                          <a:spcPts val="0"/>
                        </a:spcAft>
                      </a:pPr>
                      <a:r>
                        <a:rPr lang="es-ES" sz="850" spc="0">
                          <a:solidFill>
                            <a:srgbClr val="000000"/>
                          </a:solidFill>
                          <a:latin typeface="Times New Roman" pitchFamily="1" panose="02020603050405020304"/>
                        </a:rPr>
                        <a:t>2005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IV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JoséManuel Vaquero Martínez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9380">
                <a:tc>
                  <a:txBody>
                    <a:bodyPr vert="horz" anchor="t"/>
                    <a:lstStyle/>
                    <a:p>
                      <a:pPr marL="0" marR="17780" indent="0" algn="r">
                        <a:lnSpc>
                          <a:spcPts val="900"/>
                        </a:lnSpc>
                        <a:spcBef>
                          <a:spcPts val="0"/>
                        </a:spcBef>
                        <a:spcAft>
                          <a:spcPts val="0"/>
                        </a:spcAft>
                      </a:pPr>
                      <a:r>
                        <a:rPr lang="es-ES" sz="850" spc="0">
                          <a:solidFill>
                            <a:srgbClr val="000000"/>
                          </a:solidFill>
                          <a:latin typeface="Times New Roman" pitchFamily="1" panose="02020603050405020304"/>
                        </a:rPr>
                        <a:t>2007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V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Pilar Blanco Rodríguez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17780" indent="0" algn="r">
                        <a:lnSpc>
                          <a:spcPts val="800"/>
                        </a:lnSpc>
                        <a:spcBef>
                          <a:spcPts val="0"/>
                        </a:spcBef>
                        <a:spcAft>
                          <a:spcPts val="0"/>
                        </a:spcAft>
                      </a:pPr>
                      <a:r>
                        <a:rPr lang="es-ES" sz="850" spc="0">
                          <a:solidFill>
                            <a:srgbClr val="000000"/>
                          </a:solidFill>
                          <a:latin typeface="Times New Roman" pitchFamily="1" panose="02020603050405020304"/>
                        </a:rPr>
                        <a:t>2009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VI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María de la Cruz Gallego Herrezuelo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3030">
                <a:tc>
                  <a:txBody>
                    <a:bodyPr vert="horz" anchor="t"/>
                    <a:lstStyle/>
                    <a:p>
                      <a:pPr marL="0" marR="17780" indent="0" algn="r">
                        <a:lnSpc>
                          <a:spcPts val="900"/>
                        </a:lnSpc>
                        <a:spcBef>
                          <a:spcPts val="0"/>
                        </a:spcBef>
                        <a:spcAft>
                          <a:spcPts val="0"/>
                        </a:spcAft>
                      </a:pPr>
                      <a:r>
                        <a:rPr lang="es-ES" sz="850" spc="0">
                          <a:solidFill>
                            <a:srgbClr val="000000"/>
                          </a:solidFill>
                          <a:latin typeface="Times New Roman" pitchFamily="1" panose="02020603050405020304"/>
                        </a:rPr>
                        <a:t>2009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VI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María del Pilar Terron Sánchez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17780" indent="0" algn="r">
                        <a:lnSpc>
                          <a:spcPts val="800"/>
                        </a:lnSpc>
                        <a:spcBef>
                          <a:spcPts val="0"/>
                        </a:spcBef>
                        <a:spcAft>
                          <a:spcPts val="0"/>
                        </a:spcAft>
                      </a:pPr>
                      <a:r>
                        <a:rPr lang="es-ES" sz="850" spc="0">
                          <a:solidFill>
                            <a:srgbClr val="000000"/>
                          </a:solidFill>
                          <a:latin typeface="Times New Roman" pitchFamily="1" panose="02020603050405020304"/>
                        </a:rPr>
                        <a:t>2011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VII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David González Gómez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8745">
                <a:tc>
                  <a:txBody>
                    <a:bodyPr vert="horz" anchor="t"/>
                    <a:lstStyle/>
                    <a:p>
                      <a:pPr marL="0" marR="17780" indent="0" algn="r">
                        <a:lnSpc>
                          <a:spcPts val="800"/>
                        </a:lnSpc>
                        <a:spcBef>
                          <a:spcPts val="0"/>
                        </a:spcBef>
                        <a:spcAft>
                          <a:spcPts val="0"/>
                        </a:spcAft>
                      </a:pPr>
                      <a:r>
                        <a:rPr lang="es-ES" sz="850" spc="0">
                          <a:solidFill>
                            <a:srgbClr val="000000"/>
                          </a:solidFill>
                          <a:latin typeface="Times New Roman" pitchFamily="1" panose="02020603050405020304"/>
                        </a:rPr>
                        <a:t>2013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VIII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Manuel ánton Martínez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6205">
                <a:tc>
                  <a:txBody>
                    <a:bodyPr vert="horz" anchor="t"/>
                    <a:lstStyle/>
                    <a:p>
                      <a:pPr marL="0" marR="17780" indent="0" algn="r">
                        <a:lnSpc>
                          <a:spcPts val="800"/>
                        </a:lnSpc>
                        <a:spcBef>
                          <a:spcPts val="0"/>
                        </a:spcBef>
                        <a:spcAft>
                          <a:spcPts val="0"/>
                        </a:spcAft>
                      </a:pPr>
                      <a:r>
                        <a:rPr lang="es-ES" sz="850" spc="0">
                          <a:solidFill>
                            <a:srgbClr val="000000"/>
                          </a:solidFill>
                          <a:latin typeface="Times New Roman" pitchFamily="1" panose="02020603050405020304"/>
                        </a:rPr>
                        <a:t>2015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IX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800"/>
                        </a:lnSpc>
                        <a:spcBef>
                          <a:spcPts val="0"/>
                        </a:spcBef>
                        <a:spcAft>
                          <a:spcPts val="0"/>
                        </a:spcAft>
                      </a:pPr>
                      <a:r>
                        <a:rPr lang="es-ES" sz="850" spc="0">
                          <a:solidFill>
                            <a:srgbClr val="000000"/>
                          </a:solidFill>
                          <a:latin typeface="Times New Roman" pitchFamily="1" panose="02020603050405020304"/>
                        </a:rPr>
                        <a:t>Silvia Román Suero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15570">
                <a:tc>
                  <a:txBody>
                    <a:bodyPr vert="horz" anchor="t"/>
                    <a:lstStyle/>
                    <a:p>
                      <a:pPr marL="0" marR="17780" indent="0" algn="r">
                        <a:lnSpc>
                          <a:spcPts val="900"/>
                        </a:lnSpc>
                        <a:spcBef>
                          <a:spcPts val="0"/>
                        </a:spcBef>
                        <a:spcAft>
                          <a:spcPts val="0"/>
                        </a:spcAft>
                      </a:pPr>
                      <a:r>
                        <a:rPr lang="es-ES" sz="850" spc="0">
                          <a:solidFill>
                            <a:srgbClr val="000000"/>
                          </a:solidFill>
                          <a:latin typeface="Times New Roman" pitchFamily="1" panose="02020603050405020304"/>
                        </a:rPr>
                        <a:t>2017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X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79375" marR="0" indent="0" algn="l">
                        <a:lnSpc>
                          <a:spcPts val="900"/>
                        </a:lnSpc>
                        <a:spcBef>
                          <a:spcPts val="0"/>
                        </a:spcBef>
                        <a:spcAft>
                          <a:spcPts val="0"/>
                        </a:spcAft>
                      </a:pPr>
                      <a:r>
                        <a:rPr lang="es-ES" sz="850" spc="0">
                          <a:solidFill>
                            <a:srgbClr val="000000"/>
                          </a:solidFill>
                          <a:latin typeface="Times New Roman" pitchFamily="1" panose="02020603050405020304"/>
                        </a:rPr>
                        <a:t>Ana Rey Barroso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r>
              <a:tr h="137160">
                <a:tc>
                  <a:txBody>
                    <a:bodyPr vert="horz" anchor="t"/>
                    <a:lstStyle/>
                    <a:p>
                      <a:pPr marL="0" marR="17780" indent="0" algn="r">
                        <a:lnSpc>
                          <a:spcPts val="900"/>
                        </a:lnSpc>
                        <a:spcBef>
                          <a:spcPts val="0"/>
                        </a:spcBef>
                        <a:spcAft>
                          <a:spcPts val="85"/>
                        </a:spcAft>
                      </a:pPr>
                      <a:r>
                        <a:rPr lang="es-ES" sz="850" spc="0">
                          <a:solidFill>
                            <a:srgbClr val="000000"/>
                          </a:solidFill>
                          <a:latin typeface="Times New Roman" pitchFamily="1" panose="02020603050405020304"/>
                        </a:rPr>
                        <a:t>2019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900"/>
                        </a:lnSpc>
                        <a:spcBef>
                          <a:spcPts val="0"/>
                        </a:spcBef>
                        <a:spcAft>
                          <a:spcPts val="85"/>
                        </a:spcAft>
                      </a:pPr>
                      <a:r>
                        <a:rPr lang="es-ES" sz="850" spc="0">
                          <a:solidFill>
                            <a:srgbClr val="000000"/>
                          </a:solidFill>
                          <a:latin typeface="Times New Roman" pitchFamily="1" panose="02020603050405020304"/>
                        </a:rPr>
                        <a:t>XI Premio Juan Jesús Morales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79375" marR="0" indent="0" algn="l">
                        <a:lnSpc>
                          <a:spcPts val="900"/>
                        </a:lnSpc>
                        <a:spcBef>
                          <a:spcPts val="0"/>
                        </a:spcBef>
                        <a:spcAft>
                          <a:spcPts val="85"/>
                        </a:spcAft>
                      </a:pPr>
                      <a:r>
                        <a:rPr lang="es-ES" sz="850" spc="0">
                          <a:solidFill>
                            <a:srgbClr val="000000"/>
                          </a:solidFill>
                          <a:latin typeface="Times New Roman" pitchFamily="1" panose="02020603050405020304"/>
                        </a:rPr>
                        <a:t>Victor Manuel Sánchez Carrasco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5"/>
                        </a:spcAft>
                      </a:pPr>
                      <a:r>
                        <a:rPr lang="es-ES" sz="850" spc="0">
                          <a:solidFill>
                            <a:srgbClr val="000000"/>
                          </a:solidFill>
                          <a:latin typeface="Times New Roman" pitchFamily="1" panose="02020603050405020304"/>
                        </a:rPr>
                        <a:t>Investigación Científica</a:t>
                      </a:r>
                      <a:r>
                        <a:rPr lang="es-ES" sz="700" spc="0">
                          <a:solidFill>
                            <a:srgbClr val="000000"/>
                          </a:solidFill>
                          <a:latin typeface="Arial" pitchFamily="2" panose="02020603050405020304"/>
                        </a:rPr>
                        <a:t>|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r>
            </a:tbl>
          </a:graphicData>
        </a:graphic>
      </p:graphicFrame>
      <p:sp>
        <p:nvSpPr>
          <p:cNvPr id="6" name=""/>
          <p:cNvSpPr/>
          <p:nvPr>
            <p:ph type="body" idx="10"/>
          </p:nvPr>
        </p:nvSpPr>
        <p:spPr>
          <a:xfrm>
            <a:off x="1059180" y="9779000"/>
            <a:ext cx="5486400" cy="177800"/>
          </a:xfrm>
          <a:prstGeom prst="rect">
            <a:avLst/>
          </a:prstGeom>
          <a:noFill/>
          <a:ln w="0" cmpd="sng">
            <a:noFill/>
            <a:prstDash val="solid"/>
          </a:ln>
        </p:spPr>
        <p:txBody>
          <a:bodyPr vert="horz" lIns="0" tIns="0" rIns="0" bIns="0" anchor="t"/>
          <a:lstStyle/>
          <a:p>
            <a:pPr marL="0" marR="0" indent="0" algn="ctr">
              <a:lnSpc>
                <a:spcPts val="1300"/>
              </a:lnSpc>
              <a:spcAft>
                <a:spcPts val="0"/>
              </a:spcAft>
            </a:pPr>
            <a:r>
              <a:rPr lang="es-ES" sz="1300" spc="130">
                <a:solidFill>
                  <a:srgbClr val="000000"/>
                </a:solidFill>
                <a:latin typeface="Garamond" pitchFamily="1" panose="02020603050405020304"/>
              </a:rPr>
              <a:t>303 </a:t>
            </a:r>
          </a:p>
        </p:txBody>
      </p:sp>
      <p:cxnSp>
        <p:nvCxnSpPr>
          <p:cNvPr id="7" name=""/>
          <p:cNvCxnSpPr/>
          <p:nvPr/>
        </p:nvCxnSpPr>
        <p:spPr>
          <a:xfrm>
            <a:off x="1097280" y="1688465"/>
            <a:ext cx="5401945" cy="0"/>
          </a:xfrm>
          <a:prstGeom prst="line">
            <a:avLst/>
          </a:prstGeom>
          <a:ln w="6350" cmpd="sng">
            <a:solidFill>
              <a:srgbClr val="000000"/>
            </a:solidFill>
          </a:ln>
        </p:spPr>
      </p:cxnSp>
      <p:cxnSp>
        <p:nvCxnSpPr>
          <p:cNvPr id="8" name=""/>
          <p:cNvCxnSpPr/>
          <p:nvPr/>
        </p:nvCxnSpPr>
        <p:spPr>
          <a:xfrm>
            <a:off x="1097280" y="3017520"/>
            <a:ext cx="5401945" cy="0"/>
          </a:xfrm>
          <a:prstGeom prst="line">
            <a:avLst/>
          </a:prstGeom>
          <a:ln w="12065" cmpd="sng">
            <a:solidFill>
              <a:srgbClr val="000000"/>
            </a:solidFill>
          </a:ln>
        </p:spPr>
      </p:cxnSp>
    </p:spTree>
  </p:cSld>
  <p:clrMapOvr>
    <a:masterClrMapping/>
  </p:clrMapOvr>
</p:sld>
</file>

<file path=ppt/slides/slide32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32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7" name=""/>
          <p:cNvPicPr/>
          <p:nvPr/>
        </p:nvPicPr>
        <p:blipFill>
          <a:blip r:embed="prId108"/>
          <a:stretch>
            <a:fillRect/>
          </a:stretch>
        </p:blipFill>
        <p:spPr>
          <a:xfrm>
            <a:off x="1337945" y="5236210"/>
            <a:ext cx="2188845" cy="2877820"/>
          </a:xfrm>
          <a:prstGeom prst="rect">
            <a:avLst/>
          </a:prstGeom>
        </p:spPr>
      </p:pic>
      <p:sp>
        <p:nvSpPr>
          <p:cNvPr id="2" name=""/>
          <p:cNvSpPr/>
          <p:nvPr>
            <p:ph type="body" idx="10"/>
          </p:nvPr>
        </p:nvSpPr>
        <p:spPr>
          <a:xfrm>
            <a:off x="1057910" y="1676400"/>
            <a:ext cx="5486400" cy="1291590"/>
          </a:xfrm>
          <a:prstGeom prst="rect">
            <a:avLst/>
          </a:prstGeom>
          <a:noFill/>
          <a:ln w="0" cmpd="sng">
            <a:noFill/>
            <a:prstDash val="solid"/>
          </a:ln>
        </p:spPr>
        <p:txBody>
          <a:bodyPr vert="horz" lIns="0" tIns="64135" rIns="0" bIns="0" anchor="t">
            <a:normAutofit fontScale="95000"/>
          </a:bodyPr>
          <a:lstStyle/>
          <a:p>
            <a:pPr marL="0" marR="0" indent="0" algn="ctr">
              <a:lnSpc>
                <a:spcPts val="2800"/>
              </a:lnSpc>
              <a:spcAft>
                <a:spcPts val="0"/>
              </a:spcAft>
            </a:pPr>
            <a:r>
              <a:rPr lang="es-ES" sz="2400" spc="35">
                <a:solidFill>
                  <a:srgbClr val="000000"/>
                </a:solidFill>
                <a:latin typeface="Times New Roman" pitchFamily="1" panose="02020603050405020304"/>
              </a:rPr>
              <a:t>Capítulo 15 </a:t>
            </a:r>
          </a:p>
          <a:p>
            <a:pPr marL="0" marR="0" indent="0" algn="ctr">
              <a:lnSpc>
                <a:spcPts val="3000"/>
              </a:lnSpc>
              <a:spcBef>
                <a:spcPts val="480"/>
              </a:spcBef>
              <a:spcAft>
                <a:spcPts val="330"/>
              </a:spcAft>
            </a:pPr>
            <a:r>
              <a:rPr lang="es-ES" sz="2400" spc="0">
                <a:solidFill>
                  <a:srgbClr val="000000"/>
                </a:solidFill>
                <a:latin typeface="Times New Roman" pitchFamily="1" panose="02020603050405020304"/>
              </a:rPr>
              <a:t>Doctores </a:t>
            </a:r>
            <a:r>
              <a:rPr lang="es-ES" sz="2450" b="1" i="1" spc="0">
                <a:solidFill>
                  <a:srgbClr val="000000"/>
                </a:solidFill>
                <a:latin typeface="Courier New" pitchFamily="3" panose="02020603050405020304"/>
              </a:rPr>
              <a:t>Honoris causa </a:t>
            </a:r>
            <a:r>
              <a:rPr lang="es-ES" sz="2400" spc="0">
                <a:solidFill>
                  <a:srgbClr val="000000"/>
                </a:solidFill>
                <a:latin typeface="Times New Roman" pitchFamily="1" panose="02020603050405020304"/>
              </a:rPr>
              <a:t>por la </a:t>
            </a:r>
            <a:br/>
            <a:r>
              <a:rPr lang="es-ES" sz="2400" spc="0">
                <a:solidFill>
                  <a:srgbClr val="000000"/>
                </a:solidFill>
                <a:latin typeface="Times New Roman" pitchFamily="1" panose="02020603050405020304"/>
              </a:rPr>
              <a:t>Facultad de Ciencias </a:t>
            </a:r>
          </a:p>
        </p:txBody>
      </p:sp>
      <p:sp>
        <p:nvSpPr>
          <p:cNvPr id="3" name=""/>
          <p:cNvSpPr/>
          <p:nvPr>
            <p:ph type="body" idx="10"/>
          </p:nvPr>
        </p:nvSpPr>
        <p:spPr>
          <a:xfrm>
            <a:off x="1057910" y="2967990"/>
            <a:ext cx="5486400" cy="2085975"/>
          </a:xfrm>
          <a:prstGeom prst="rect">
            <a:avLst/>
          </a:prstGeom>
          <a:noFill/>
          <a:ln w="0" cmpd="sng">
            <a:noFill/>
            <a:prstDash val="solid"/>
          </a:ln>
        </p:spPr>
        <p:txBody>
          <a:bodyPr vert="horz" lIns="0" tIns="581025" rIns="0" bIns="0" anchor="t"/>
          <a:lstStyle/>
          <a:p>
            <a:pPr marL="0" marR="0" indent="0" algn="l">
              <a:lnSpc>
                <a:spcPts val="2000"/>
              </a:lnSpc>
              <a:spcAft>
                <a:spcPts val="0"/>
              </a:spcAft>
            </a:pPr>
            <a:r>
              <a:rPr lang="es-ES" sz="1750" spc="25">
                <a:solidFill>
                  <a:srgbClr val="000000"/>
                </a:solidFill>
                <a:latin typeface="Times New Roman" pitchFamily="1" panose="02020603050405020304"/>
              </a:rPr>
              <a:t>15.1. Prof. Dr. Federico Mayor Zaragoza </a:t>
            </a:r>
          </a:p>
          <a:p>
            <a:pPr marL="0" marR="45720" indent="0" algn="l">
              <a:lnSpc>
                <a:spcPts val="1400"/>
              </a:lnSpc>
              <a:spcBef>
                <a:spcPts val="2105"/>
              </a:spcBef>
              <a:spcAft>
                <a:spcPts val="0"/>
              </a:spcAft>
            </a:pPr>
            <a:r>
              <a:rPr lang="es-ES" sz="1300" spc="0">
                <a:solidFill>
                  <a:srgbClr val="000000"/>
                </a:solidFill>
                <a:latin typeface="Times New Roman" pitchFamily="1" panose="02020603050405020304"/>
              </a:rPr>
              <a:t>Laudatio de investidura del Profesor Dr. Federico Mayor Zaragoza como doctor “</a:t>
            </a:r>
            <a:r>
              <a:rPr lang="es-ES" sz="1150" b="1" i="1" spc="0">
                <a:solidFill>
                  <a:srgbClr val="000000"/>
                </a:solidFill>
                <a:latin typeface="Courier New" pitchFamily="3" panose="02020603050405020304"/>
              </a:rPr>
              <a:t>Honoris causa</a:t>
            </a:r>
            <a:r>
              <a:rPr lang="es-ES" sz="1300" spc="0">
                <a:solidFill>
                  <a:srgbClr val="000000"/>
                </a:solidFill>
                <a:latin typeface="Times New Roman" pitchFamily="1" panose="02020603050405020304"/>
              </a:rPr>
              <a:t>”, por la Universidad de Extremadura</a:t>
            </a:r>
            <a:r>
              <a:rPr lang="es-ES" sz="1200" spc="0">
                <a:solidFill>
                  <a:srgbClr val="000000"/>
                </a:solidFill>
                <a:latin typeface="Times New Roman" pitchFamily="1" panose="02020603050405020304"/>
              </a:rPr>
              <a:t>, a cargo del </a:t>
            </a:r>
            <a:r>
              <a:rPr lang="es-ES" sz="1300" spc="0">
                <a:solidFill>
                  <a:srgbClr val="000000"/>
                </a:solidFill>
                <a:latin typeface="Times New Roman" pitchFamily="1" panose="02020603050405020304"/>
              </a:rPr>
              <a:t>Dr. Juan Antonio Devesa Alcaraz</a:t>
            </a:r>
            <a:r>
              <a:rPr lang="es-ES" sz="1200" spc="0">
                <a:solidFill>
                  <a:srgbClr val="000000"/>
                </a:solidFill>
                <a:latin typeface="Times New Roman" pitchFamily="1" panose="02020603050405020304"/>
              </a:rPr>
              <a:t>: </a:t>
            </a:r>
          </a:p>
          <a:p>
            <a:pPr marL="0" marR="45720" indent="0" algn="l">
              <a:lnSpc>
                <a:spcPts val="1400"/>
              </a:lnSpc>
              <a:spcBef>
                <a:spcPts val="515"/>
              </a:spcBef>
              <a:spcAft>
                <a:spcPts val="0"/>
              </a:spcAft>
            </a:pPr>
            <a:r>
              <a:rPr lang="es-ES" sz="1200" spc="0">
                <a:solidFill>
                  <a:srgbClr val="000000"/>
                </a:solidFill>
                <a:latin typeface="Times New Roman" pitchFamily="1" panose="02020603050405020304"/>
              </a:rPr>
              <a:t>Excmo. y Magfco. Sr. Rector; Excmas. e Tlmas. Autoridades, Doctores, Licenciados y alumnos, Señoras y Señores: </a:t>
            </a:r>
          </a:p>
        </p:txBody>
      </p:sp>
      <p:sp>
        <p:nvSpPr>
          <p:cNvPr id="4" name=""/>
          <p:cNvSpPr/>
          <p:nvPr>
            <p:ph type="body" idx="10"/>
          </p:nvPr>
        </p:nvSpPr>
        <p:spPr>
          <a:xfrm>
            <a:off x="4175760" y="5053965"/>
            <a:ext cx="2368550" cy="3392170"/>
          </a:xfrm>
          <a:prstGeom prst="rect">
            <a:avLst/>
          </a:prstGeom>
          <a:noFill/>
          <a:ln w="0" cmpd="sng">
            <a:noFill/>
            <a:prstDash val="solid"/>
          </a:ln>
        </p:spPr>
        <p:txBody>
          <a:bodyPr vert="horz" lIns="0" tIns="5715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Hace algo más de un año que la </a:t>
            </a:r>
            <a:r>
              <a:rPr lang="es-ES" sz="1200" spc="0">
                <a:solidFill>
                  <a:srgbClr val="000000"/>
                </a:solidFill>
                <a:latin typeface="Times New Roman" pitchFamily="1" panose="02020603050405020304"/>
              </a:rPr>
              <a:t>Junta de Facultad de Ciencias acor-</a:t>
            </a:r>
            <a:r>
              <a:rPr lang="es-ES" sz="1200" spc="0">
                <a:solidFill>
                  <a:srgbClr val="000000"/>
                </a:solidFill>
                <a:latin typeface="Times New Roman" pitchFamily="1" panose="02020603050405020304"/>
              </a:rPr>
              <a:t>dó, unánimemente, solicitar la inves-</a:t>
            </a:r>
            <a:r>
              <a:rPr lang="es-ES" sz="1200" spc="0">
                <a:solidFill>
                  <a:srgbClr val="000000"/>
                </a:solidFill>
                <a:latin typeface="Times New Roman" pitchFamily="1" panose="02020603050405020304"/>
              </a:rPr>
              <a:t>tidura como Doctor Honoris Causa </a:t>
            </a:r>
            <a:r>
              <a:rPr lang="es-ES" sz="1200" spc="0">
                <a:solidFill>
                  <a:srgbClr val="000000"/>
                </a:solidFill>
                <a:latin typeface="Times New Roman" pitchFamily="1" panose="02020603050405020304"/>
              </a:rPr>
              <a:t>del Prof. Mayor Zaragoza. Dicha ini-</a:t>
            </a:r>
            <a:r>
              <a:rPr lang="es-ES" sz="1200" spc="0">
                <a:solidFill>
                  <a:srgbClr val="000000"/>
                </a:solidFill>
                <a:latin typeface="Times New Roman" pitchFamily="1" panose="02020603050405020304"/>
              </a:rPr>
              <a:t>ciativa tenia como finalidad contri-</a:t>
            </a:r>
            <a:r>
              <a:rPr lang="es-ES" sz="1200" spc="0">
                <a:solidFill>
                  <a:srgbClr val="000000"/>
                </a:solidFill>
                <a:latin typeface="Times New Roman" pitchFamily="1" panose="02020603050405020304"/>
              </a:rPr>
              <a:t>buir modestamente al reconocimien-</a:t>
            </a:r>
            <a:r>
              <a:rPr lang="es-ES" sz="1200" spc="0">
                <a:solidFill>
                  <a:srgbClr val="000000"/>
                </a:solidFill>
                <a:latin typeface="Times New Roman" pitchFamily="1" panose="02020603050405020304"/>
              </a:rPr>
              <a:t>to de que se ha hecho merecedor es-</a:t>
            </a:r>
            <a:r>
              <a:rPr lang="es-ES" sz="1200" spc="0">
                <a:solidFill>
                  <a:srgbClr val="000000"/>
                </a:solidFill>
                <a:latin typeface="Times New Roman" pitchFamily="1" panose="02020603050405020304"/>
              </a:rPr>
              <a:t>te hombre de ciencia, buen conoce-</a:t>
            </a:r>
            <a:r>
              <a:rPr lang="es-ES" sz="1200" spc="0">
                <a:solidFill>
                  <a:srgbClr val="000000"/>
                </a:solidFill>
                <a:latin typeface="Times New Roman" pitchFamily="1" panose="02020603050405020304"/>
              </a:rPr>
              <a:t>dor de las inquietudes y aspiraciones </a:t>
            </a:r>
            <a:r>
              <a:rPr lang="es-ES" sz="1200" spc="0">
                <a:solidFill>
                  <a:srgbClr val="000000"/>
                </a:solidFill>
                <a:latin typeface="Times New Roman" pitchFamily="1" panose="02020603050405020304"/>
              </a:rPr>
              <a:t>de quienes hemos consagrado nues-</a:t>
            </a:r>
            <a:r>
              <a:rPr lang="es-ES" sz="1200" spc="0">
                <a:solidFill>
                  <a:srgbClr val="000000"/>
                </a:solidFill>
                <a:latin typeface="Times New Roman" pitchFamily="1" panose="02020603050405020304"/>
              </a:rPr>
              <a:t>tra vida a la apasionante, y no siem-</a:t>
            </a:r>
            <a:r>
              <a:rPr lang="es-ES" sz="1200" spc="0">
                <a:solidFill>
                  <a:srgbClr val="000000"/>
                </a:solidFill>
                <a:latin typeface="Times New Roman" pitchFamily="1" panose="02020603050405020304"/>
              </a:rPr>
              <a:t>pre bien reconocida, labor investiga-</a:t>
            </a:r>
            <a:r>
              <a:rPr lang="es-ES" sz="1200" spc="0">
                <a:solidFill>
                  <a:srgbClr val="000000"/>
                </a:solidFill>
                <a:latin typeface="Times New Roman" pitchFamily="1" panose="02020603050405020304"/>
              </a:rPr>
              <a:t>dora. Además, esta elección no so-</a:t>
            </a:r>
            <a:r>
              <a:rPr lang="es-ES" sz="1200" spc="0">
                <a:solidFill>
                  <a:srgbClr val="000000"/>
                </a:solidFill>
                <a:latin typeface="Times New Roman" pitchFamily="1" panose="02020603050405020304"/>
              </a:rPr>
              <a:t>lo se fundamenta en la importante </a:t>
            </a:r>
            <a:r>
              <a:rPr lang="es-ES" sz="1200" spc="0">
                <a:solidFill>
                  <a:srgbClr val="000000"/>
                </a:solidFill>
                <a:latin typeface="Times New Roman" pitchFamily="1" panose="02020603050405020304"/>
              </a:rPr>
              <a:t>contribución científica de este inves-</a:t>
            </a:r>
            <a:r>
              <a:rPr lang="es-ES" sz="1200" spc="0">
                <a:solidFill>
                  <a:srgbClr val="000000"/>
                </a:solidFill>
                <a:latin typeface="Times New Roman" pitchFamily="1" panose="02020603050405020304"/>
              </a:rPr>
              <a:t>tigador sino también, en su huma-</a:t>
            </a:r>
            <a:r>
              <a:rPr lang="es-ES" sz="1200" spc="0">
                <a:solidFill>
                  <a:srgbClr val="000000"/>
                </a:solidFill>
                <a:latin typeface="Times New Roman" pitchFamily="1" panose="02020603050405020304"/>
              </a:rPr>
              <a:t>nismo y brillante labor al frente de </a:t>
            </a:r>
          </a:p>
        </p:txBody>
      </p:sp>
      <p:sp>
        <p:nvSpPr>
          <p:cNvPr id="5" name=""/>
          <p:cNvSpPr/>
          <p:nvPr>
            <p:ph type="body" idx="10"/>
          </p:nvPr>
        </p:nvSpPr>
        <p:spPr>
          <a:xfrm>
            <a:off x="1057910" y="8446135"/>
            <a:ext cx="5486400" cy="152336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la UNESCO, donde su buen hacer ha sido internacionalmente reconocido y dignifica </a:t>
            </a:r>
            <a:r>
              <a:rPr lang="es-ES" sz="1200" spc="0">
                <a:solidFill>
                  <a:srgbClr val="000000"/>
                </a:solidFill>
                <a:latin typeface="Times New Roman" pitchFamily="1" panose="02020603050405020304"/>
              </a:rPr>
              <a:t>hoy día el papel que nuestro país desempeña en la organización con mayor respon-</a:t>
            </a:r>
            <a:r>
              <a:rPr lang="es-ES" sz="1200" spc="0">
                <a:solidFill>
                  <a:srgbClr val="000000"/>
                </a:solidFill>
                <a:latin typeface="Times New Roman" pitchFamily="1" panose="02020603050405020304"/>
              </a:rPr>
              <a:t>sabilidad supranacional para el desarrollo de la Educación, la Ciencia y la Cultura. </a:t>
            </a:r>
          </a:p>
          <a:p>
            <a:pPr marL="0" marR="45720" indent="0" algn="just">
              <a:lnSpc>
                <a:spcPts val="1400"/>
              </a:lnSpc>
              <a:spcBef>
                <a:spcPts val="490"/>
              </a:spcBef>
              <a:spcAft>
                <a:spcPts val="0"/>
              </a:spcAft>
            </a:pPr>
            <a:r>
              <a:rPr lang="es-ES" sz="1200" spc="35">
                <a:solidFill>
                  <a:srgbClr val="000000"/>
                </a:solidFill>
                <a:latin typeface="Times New Roman" pitchFamily="1" panose="02020603050405020304"/>
              </a:rPr>
              <a:t>Federico Mayor Zaragoza nace en Barcelona el día 27 de Enero de 1934, dos años </a:t>
            </a:r>
            <a:r>
              <a:rPr lang="es-ES" sz="1200" spc="35">
                <a:solidFill>
                  <a:srgbClr val="000000"/>
                </a:solidFill>
                <a:latin typeface="Times New Roman" pitchFamily="1" panose="02020603050405020304"/>
              </a:rPr>
              <a:t>antes de que estalle la Guerra Civil. Apenas acabado su Bachillerato, su familia se </a:t>
            </a:r>
            <a:r>
              <a:rPr lang="es-ES" sz="1200" spc="35">
                <a:solidFill>
                  <a:srgbClr val="000000"/>
                </a:solidFill>
                <a:latin typeface="Times New Roman" pitchFamily="1" panose="02020603050405020304"/>
              </a:rPr>
              <a:t>traslada a Madrid, y seráen esa ciudad donde cursarálos estudios de Farmacia, </a:t>
            </a:r>
          </a:p>
          <a:p>
            <a:pPr marL="0" marR="0" indent="0" algn="ctr">
              <a:lnSpc>
                <a:spcPts val="1400"/>
              </a:lnSpc>
              <a:spcBef>
                <a:spcPts val="1555"/>
              </a:spcBef>
              <a:spcAft>
                <a:spcPts val="65"/>
              </a:spcAft>
            </a:pPr>
            <a:r>
              <a:rPr lang="es-ES" sz="1200" spc="125">
                <a:solidFill>
                  <a:srgbClr val="000000"/>
                </a:solidFill>
                <a:latin typeface="Times New Roman" pitchFamily="1" panose="02020603050405020304"/>
              </a:rPr>
              <a:t>305 </a:t>
            </a:r>
          </a:p>
        </p:txBody>
      </p:sp>
      <p:sp>
        <p:nvSpPr>
          <p:cNvPr id="8" name=""/>
          <p:cNvSpPr/>
          <p:nvPr>
            <p:ph type="body" idx="10"/>
          </p:nvPr>
        </p:nvSpPr>
        <p:spPr>
          <a:xfrm>
            <a:off x="1057910" y="8142605"/>
            <a:ext cx="2514600" cy="303530"/>
          </a:xfrm>
          <a:prstGeom prst="rect">
            <a:avLst/>
          </a:prstGeom>
          <a:noFill/>
          <a:ln w="0" cmpd="sng">
            <a:noFill/>
            <a:prstDash val="solid"/>
          </a:ln>
        </p:spPr>
        <p:txBody>
          <a:bodyPr vert="horz" lIns="0" tIns="0" rIns="0" bIns="0" anchor="t"/>
          <a:lstStyle/>
          <a:p>
            <a:pPr marL="0" marR="0" indent="0" algn="r">
              <a:lnSpc>
                <a:spcPts val="1400"/>
              </a:lnSpc>
              <a:spcAft>
                <a:spcPts val="975"/>
              </a:spcAft>
            </a:pPr>
            <a:r>
              <a:rPr lang="es-ES" sz="1200" spc="30">
                <a:solidFill>
                  <a:srgbClr val="000000"/>
                </a:solidFill>
                <a:latin typeface="Times New Roman" pitchFamily="1" panose="02020603050405020304"/>
              </a:rPr>
              <a:t>Dr. Juan Antonio Devesa Alcaraz </a:t>
            </a:r>
          </a:p>
        </p:txBody>
      </p:sp>
      <p:cxnSp>
        <p:nvCxnSpPr>
          <p:cNvPr id="9" name=""/>
          <p:cNvCxnSpPr/>
          <p:nvPr/>
        </p:nvCxnSpPr>
        <p:spPr>
          <a:xfrm>
            <a:off x="1097280" y="1688465"/>
            <a:ext cx="5401945" cy="0"/>
          </a:xfrm>
          <a:prstGeom prst="line">
            <a:avLst/>
          </a:prstGeom>
          <a:ln w="6350" cmpd="sng">
            <a:solidFill>
              <a:srgbClr val="000000"/>
            </a:solidFill>
          </a:ln>
        </p:spPr>
      </p:cxnSp>
      <p:cxnSp>
        <p:nvCxnSpPr>
          <p:cNvPr id="10" name=""/>
          <p:cNvCxnSpPr/>
          <p:nvPr/>
        </p:nvCxnSpPr>
        <p:spPr>
          <a:xfrm>
            <a:off x="1097280" y="2974975"/>
            <a:ext cx="5401945" cy="0"/>
          </a:xfrm>
          <a:prstGeom prst="line">
            <a:avLst/>
          </a:prstGeom>
          <a:ln w="12065" cmpd="sng">
            <a:solidFill>
              <a:srgbClr val="000000"/>
            </a:solidFill>
          </a:ln>
        </p:spPr>
      </p:cxnSp>
    </p:spTree>
  </p:cSld>
  <p:clrMapOvr>
    <a:masterClrMapping/>
  </p:clrMapOvr>
</p:sld>
</file>

<file path=ppt/slides/slide3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14"/>
          <a:stretch>
            <a:fillRect/>
          </a:stretch>
        </p:blipFill>
        <p:spPr>
          <a:xfrm>
            <a:off x="1097280" y="908050"/>
            <a:ext cx="5401310" cy="8830945"/>
          </a:xfrm>
          <a:prstGeom prst="rect">
            <a:avLst/>
          </a:prstGeom>
        </p:spPr>
      </p:pic>
      <p:sp>
        <p:nvSpPr>
          <p:cNvPr id="2" name=""/>
          <p:cNvSpPr/>
          <p:nvPr>
            <p:ph type="body" idx="10"/>
          </p:nvPr>
        </p:nvSpPr>
        <p:spPr>
          <a:xfrm>
            <a:off x="1061085" y="482600"/>
            <a:ext cx="5486400" cy="425450"/>
          </a:xfrm>
          <a:prstGeom prst="rect">
            <a:avLst/>
          </a:prstGeom>
          <a:noFill/>
          <a:ln w="0" cmpd="sng">
            <a:noFill/>
            <a:prstDash val="solid"/>
          </a:ln>
        </p:spPr>
        <p:txBody>
          <a:bodyPr vert="horz" lIns="0" tIns="8255" rIns="0" bIns="0" anchor="t"/>
          <a:lstStyle/>
          <a:p>
            <a:pPr marL="45720" marR="0" indent="0" algn="l">
              <a:lnSpc>
                <a:spcPts val="1400"/>
              </a:lnSpc>
              <a:spcAft>
                <a:spcPts val="1880"/>
              </a:spcAft>
              <a:tabLst>
                <a:tab algn="r" pos="5440680"/>
              </a:tabLst>
            </a:pPr>
            <a:r>
              <a:rPr lang="es-ES" sz="1200" spc="0">
                <a:solidFill>
                  <a:srgbClr val="000000"/>
                </a:solidFill>
                <a:latin typeface="Bookman Old Style" pitchFamily="1" panose="02020603050405020304"/>
              </a:rPr>
              <a:t>2. Decretos fundacionales y otros documentos </a:t>
            </a:r>
            <a:r>
              <a:rPr lang="es-ES" sz="1100" spc="0">
                <a:solidFill>
                  <a:srgbClr val="000000"/>
                </a:solidFill>
                <a:latin typeface="Arial" pitchFamily="2" panose="02020603050405020304"/>
              </a:rPr>
              <a:t>9 </a:t>
            </a:r>
          </a:p>
        </p:txBody>
      </p:sp>
      <p:sp>
        <p:nvSpPr>
          <p:cNvPr id="3" name=""/>
          <p:cNvSpPr/>
          <p:nvPr>
            <p:ph type="body" idx="10"/>
          </p:nvPr>
        </p:nvSpPr>
        <p:spPr>
          <a:xfrm>
            <a:off x="1061085" y="9787890"/>
            <a:ext cx="5486400" cy="181610"/>
          </a:xfrm>
          <a:prstGeom prst="rect">
            <a:avLst/>
          </a:prstGeom>
          <a:noFill/>
          <a:ln w="0" cmpd="sng">
            <a:noFill/>
            <a:prstDash val="solid"/>
          </a:ln>
        </p:spPr>
        <p:txBody>
          <a:bodyPr vert="horz" lIns="0" tIns="5080" rIns="0" bIns="0" anchor="t"/>
          <a:lstStyle/>
          <a:p>
            <a:pPr marL="0" marR="0" indent="0" algn="r">
              <a:lnSpc>
                <a:spcPts val="1300"/>
              </a:lnSpc>
              <a:spcAft>
                <a:spcPts val="35"/>
              </a:spcAft>
            </a:pPr>
            <a:r>
              <a:rPr lang="es-ES" sz="1200" spc="15">
                <a:solidFill>
                  <a:srgbClr val="000000"/>
                </a:solidFill>
                <a:latin typeface="Bookman Old Style" pitchFamily="1" panose="02020603050405020304"/>
              </a:rPr>
              <a:t>Memoria Histórica </a:t>
            </a:r>
          </a:p>
        </p:txBody>
      </p:sp>
      <p:sp>
        <p:nvSpPr>
          <p:cNvPr id="6" name=""/>
          <p:cNvSpPr/>
          <p:nvPr>
            <p:ph type="body" idx="10"/>
          </p:nvPr>
        </p:nvSpPr>
        <p:spPr>
          <a:xfrm>
            <a:off x="1414145" y="7890510"/>
            <a:ext cx="4761230" cy="173990"/>
          </a:xfrm>
          <a:prstGeom prst="rect">
            <a:avLst/>
          </a:prstGeom>
          <a:noFill/>
          <a:ln w="0" cmpd="sng">
            <a:noFill/>
            <a:prstDash val="solid"/>
          </a:ln>
        </p:spPr>
        <p:txBody>
          <a:bodyPr vert="horz" lIns="0" tIns="0" rIns="0" bIns="0" anchor="t"/>
          <a:lstStyle/>
          <a:p>
            <a:pPr marL="0" marR="0" indent="0" algn="ctr">
              <a:lnSpc>
                <a:spcPts val="1200"/>
              </a:lnSpc>
              <a:spcAft>
                <a:spcPts val="115"/>
              </a:spcAft>
            </a:pPr>
            <a:r>
              <a:rPr lang="es-ES" sz="1000" spc="-40">
                <a:solidFill>
                  <a:srgbClr val="000000"/>
                </a:solidFill>
                <a:latin typeface="Bookman Old Style" pitchFamily="1" panose="02020603050405020304"/>
              </a:rPr>
              <a:t>Traspaso de la </a:t>
            </a:r>
            <a:r>
              <a:rPr lang="es-ES" sz="1000" spc="-40">
                <a:solidFill>
                  <a:srgbClr val="000000"/>
                </a:solidFill>
                <a:latin typeface="Bookman Old Style" pitchFamily="1" panose="02020603050405020304"/>
              </a:rPr>
              <a:t>Universidad de Extremadura </a:t>
            </a:r>
            <a:r>
              <a:rPr lang="es-ES" sz="1000" spc="-40">
                <a:solidFill>
                  <a:srgbClr val="000000"/>
                </a:solidFill>
                <a:latin typeface="Bookman Old Style" pitchFamily="1" panose="02020603050405020304"/>
              </a:rPr>
              <a:t>a la Comunidad Autónoma. Pg´ina 2. </a:t>
            </a:r>
          </a:p>
        </p:txBody>
      </p:sp>
    </p:spTree>
  </p:cSld>
  <p:clrMapOvr>
    <a:masterClrMapping/>
  </p:clrMapOvr>
</p:sld>
</file>

<file path=ppt/slides/slide33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306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17805"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una elección que sin duda le hizo conocer el apasionante mundo de la Bioquímica, materia que por aquel entonces había introducido en dicha Licenciatura el Profesor Santos Ruíz. </a:t>
            </a:r>
          </a:p>
          <a:p>
            <a:pPr marL="45720" marR="45720" indent="0" algn="just">
              <a:lnSpc>
                <a:spcPts val="1500"/>
              </a:lnSpc>
              <a:spcBef>
                <a:spcPts val="450"/>
              </a:spcBef>
              <a:spcAft>
                <a:spcPts val="0"/>
              </a:spcAft>
            </a:pPr>
            <a:r>
              <a:rPr lang="es-ES" sz="1200" spc="0">
                <a:solidFill>
                  <a:srgbClr val="000000"/>
                </a:solidFill>
                <a:latin typeface="Times New Roman" pitchFamily="1" panose="02020603050405020304"/>
              </a:rPr>
              <a:t>El año 1956 es el año en que el Profesor Mayor Zaragoza finaliza sus estudios de Farmacia en la Universidad Complutense, obteniendo además el Premio Extraordi-</a:t>
            </a:r>
            <a:r>
              <a:rPr lang="es-ES" sz="1200" spc="0">
                <a:solidFill>
                  <a:srgbClr val="000000"/>
                </a:solidFill>
                <a:latin typeface="Times New Roman" pitchFamily="1" panose="02020603050405020304"/>
              </a:rPr>
              <a:t>nario de Licenciatura. Toda su trayectoria acade´mica estuvo siempre jalonada por </a:t>
            </a:r>
          </a:p>
          <a:p>
            <a:pPr marL="45720" marR="45720" indent="0" algn="just">
              <a:lnSpc>
                <a:spcPts val="2500"/>
              </a:lnSpc>
              <a:spcBef>
                <a:spcPts val="285"/>
              </a:spcBef>
              <a:spcAft>
                <a:spcPts val="0"/>
              </a:spcAft>
            </a:pPr>
            <a:r>
              <a:rPr lang="es-ES" sz="1200" spc="-215">
                <a:solidFill>
                  <a:srgbClr val="000000"/>
                </a:solidFill>
                <a:latin typeface="Times New Roman" pitchFamily="1" panose="02020603050405020304"/>
              </a:rPr>
              <a:t>las máximas calificaciones, claro reflejo de una actitud y constancia que le permitióla adquisición de una formación básica y que, sin duda, le iba a abrir un futuro </a:t>
            </a:r>
          </a:p>
          <a:p>
            <a:pPr marL="45720" marR="45720" indent="0" algn="just">
              <a:lnSpc>
                <a:spcPts val="1500"/>
              </a:lnSpc>
              <a:spcBef>
                <a:spcPts val="0"/>
              </a:spcBef>
              <a:spcAft>
                <a:spcPts val="0"/>
              </a:spcAft>
            </a:pPr>
            <a:r>
              <a:rPr lang="es-ES" sz="1200" spc="0">
                <a:solidFill>
                  <a:srgbClr val="000000"/>
                </a:solidFill>
                <a:latin typeface="Times New Roman" pitchFamily="1" panose="02020603050405020304"/>
              </a:rPr>
              <a:t>brillante y prometedor. Sus 25 Matriculas de Honor, de un total de 29 asignaturas cursadas, ponen claramente de manifiesto el entusiasmo y dedicación con que se aplicóal estudio, algo que no coartóen absoluto las relaciones humanas con todos sus compañeros y compañeras, entre las que se contóMaria de los Angeles Mene´n-dez González, con la que inicióuna relación sentimental que más tarde cuajarla en matrimonio, fruto del cual han sido sus tres hijos. </a:t>
            </a:r>
          </a:p>
          <a:p>
            <a:pPr marL="45720" marR="45720" indent="0" algn="just">
              <a:lnSpc>
                <a:spcPts val="1500"/>
              </a:lnSpc>
              <a:spcBef>
                <a:spcPts val="330"/>
              </a:spcBef>
              <a:spcAft>
                <a:spcPts val="0"/>
              </a:spcAft>
            </a:pPr>
            <a:r>
              <a:rPr lang="es-ES" sz="1200" spc="25">
                <a:solidFill>
                  <a:srgbClr val="000000"/>
                </a:solidFill>
                <a:latin typeface="Times New Roman" pitchFamily="1" panose="02020603050405020304"/>
              </a:rPr>
              <a:t>Terminada la carrera, comienzan sus relaciones científicas con el Profesor Santos Ruiz, quien le brindaría la oportunidad de iniciar sus investigaciones. Apenas tiene 24 años, cuando en 1958 defiende brillantemente su Tesis Doctoral, y una vez más, se hace merecedor del Premio Extraordinario. Desde este reconocimiento, y hasta la obtención de la Cátedra de Bioquimica, sólo tendrían que pasar cinco años, ya que en el año 1963 obtiene por oposición la Cátedra de Bioquímica de la Universidad de Granada. Por aquel entonces sólo había cuatro cátedras de esta disciplina, y e´l contaba con 29 años de edad. </a:t>
            </a:r>
          </a:p>
          <a:p>
            <a:pPr marL="45720" marR="45720" indent="0" algn="just">
              <a:lnSpc>
                <a:spcPts val="1500"/>
              </a:lnSpc>
              <a:spcBef>
                <a:spcPts val="325"/>
              </a:spcBef>
              <a:spcAft>
                <a:spcPts val="0"/>
              </a:spcAft>
            </a:pPr>
            <a:r>
              <a:rPr lang="es-ES" sz="1200" spc="15">
                <a:solidFill>
                  <a:srgbClr val="000000"/>
                </a:solidFill>
                <a:latin typeface="Times New Roman" pitchFamily="1" panose="02020603050405020304"/>
              </a:rPr>
              <a:t>Con su incorporación a la Universidad de Granada, el Profesor Mayor Zaragoza descubre una tierra acogedora, aunque no tan buenos fueron los medios con los que tuvo que comenzar su nueva singladura investigadora en la prometedora Andalucía. A pesar de ello, una breve estancia en los Estados Unidos le permitiótraer una importante suma de dinero con la que montar su laboratorio de Bioquímica, en el que comenzaría a desarrollar la investigación que más le apasionaba, la de las enzimopatias, una linea de trabajo que hubo que compaginar con el estudio de las esencias de pino, pues el dinero de que dispuso lo fue precisamente para esto último. </a:t>
            </a:r>
          </a:p>
          <a:p>
            <a:pPr marL="45720" marR="45720" indent="0" algn="just">
              <a:lnSpc>
                <a:spcPts val="1500"/>
              </a:lnSpc>
              <a:spcBef>
                <a:spcPts val="330"/>
              </a:spcBef>
              <a:spcAft>
                <a:spcPts val="0"/>
              </a:spcAft>
            </a:pPr>
            <a:r>
              <a:rPr lang="es-ES" sz="1200" spc="0">
                <a:solidFill>
                  <a:srgbClr val="000000"/>
                </a:solidFill>
                <a:latin typeface="Times New Roman" pitchFamily="1" panose="02020603050405020304"/>
              </a:rPr>
              <a:t>En la Universidad de Granada el Profesor Mayor Zaragoza desempeñarásu labor docente e investigadora hasta el año 1973. De gran importancia en ese período fue una estancia en París, donde tuvo la oportunidad de conocer al insigne Profesor H.A.Krebs, quien le envitóa visitar su Departamento, ofrecimiento que el Profesor Mayor Zaragoza no desaprovecharía. su estancia como Profesor Visitante durante los años 1966 y 1967, en el prestigioso laboratorio de Bioquímica del Profesor Krebs, en la Universidad de Oxford, fue sin duda el comienzo de una experiencia de gran valor y, en todo caso, el germen de una entrañable relación entre ambos investigadores. De ese periodo data tambie´n su nombramiento como “Senior Fellow” del Trinity College. </a:t>
            </a:r>
          </a:p>
          <a:p>
            <a:pPr marL="45720" marR="45720" indent="0" algn="just">
              <a:lnSpc>
                <a:spcPts val="2100"/>
              </a:lnSpc>
              <a:spcBef>
                <a:spcPts val="510"/>
              </a:spcBef>
              <a:spcAft>
                <a:spcPts val="0"/>
              </a:spcAft>
            </a:pPr>
            <a:r>
              <a:rPr lang="es-ES" sz="1200" spc="-140">
                <a:solidFill>
                  <a:srgbClr val="000000"/>
                </a:solidFill>
                <a:latin typeface="Times New Roman" pitchFamily="1" panose="02020603050405020304"/>
              </a:rPr>
              <a:t>A su vuelta del Reino Unido, Zaragoza ejercería la Dirección del Departamento Interfacultativo de Farmacia entre los años 1967 y 1968. Este último además, seráel año en que el joven Profesor serápropuesto por el claustro de la Universidad </a:t>
            </a:r>
          </a:p>
          <a:p>
            <a:pPr marL="45720" marR="45720" indent="0" algn="just">
              <a:lnSpc>
                <a:spcPts val="1500"/>
              </a:lnSpc>
              <a:spcBef>
                <a:spcPts val="0"/>
              </a:spcBef>
              <a:spcAft>
                <a:spcPts val="1960"/>
              </a:spcAft>
            </a:pPr>
            <a:r>
              <a:rPr lang="es-ES" sz="1200" spc="20">
                <a:solidFill>
                  <a:srgbClr val="000000"/>
                </a:solidFill>
                <a:latin typeface="Times New Roman" pitchFamily="1" panose="02020603050405020304"/>
              </a:rPr>
              <a:t>de Granada para cubrir la vacante de Rector Magnífico, una propuesta que por acertada la hizo firme el entonces Ministro de Educación y Ciencia, Don JoséLuis Villar Palasí.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3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5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307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El Rector número trescientos de la vetusta Universidad granadina iniciósu mandato con solo 34 años de edad y, a pesar de su juventud, supo desarrollar una gestión que muy pronto fue apreciada por todos. Prueba de ello es que al finalizar su mandato fue nombrado de por vida Rector Honorario de dicha Universidad. De su labor en la ciudad granadina dan buena féalgunos de sus logros, como la incorporación a su Universidad de la Colina de la Cartuja, el Hospital Real, y La Madraza; la modernización del Hospital Universitario y, en el ámbito social e investigador, el lanzamiento del Plan Nacional de Prevención de la Subnormalidad Infantil, que comenzóde manera piloto en la ciudad de Granada. </a:t>
            </a:r>
          </a:p>
          <a:p>
            <a:pPr marL="45720" marR="45720" indent="0" algn="just">
              <a:lnSpc>
                <a:spcPts val="1400"/>
              </a:lnSpc>
              <a:spcBef>
                <a:spcPts val="545"/>
              </a:spcBef>
              <a:spcAft>
                <a:spcPts val="0"/>
              </a:spcAft>
            </a:pPr>
            <a:r>
              <a:rPr lang="es-ES" sz="1200" spc="15">
                <a:solidFill>
                  <a:srgbClr val="000000"/>
                </a:solidFill>
                <a:latin typeface="Times New Roman" pitchFamily="1" panose="02020603050405020304"/>
              </a:rPr>
              <a:t>Por nombramiento ministerial, el Profesor Mayor Zaragoza hubo de simultanear sus últimas gestiones rectorales con la Presidencia en Funciones del Consejo Superior de Investigaciones Cientificas, y apenas concluido su mandato rectoral, ya en el año 1973, pasa a ocupar la Cátedra de Bioquimica de la Facultad de Ciencias de la Uni-</a:t>
            </a:r>
            <a:r>
              <a:rPr lang="es-ES" sz="1200" spc="15">
                <a:solidFill>
                  <a:srgbClr val="000000"/>
                </a:solidFill>
                <a:latin typeface="Times New Roman" pitchFamily="1" panose="02020603050405020304"/>
              </a:rPr>
              <a:t>versidad Autónoma de Madrid. A partir de este momento su trayectoria profesional iba a adquirir una nueva dimensión, pues ya en la capital del pais, por designación de D. Cruz Martinez Esteruelas, entonces Ministro de Educación y Ciencia, pasa a desempeñar la Subsecretaria del Ministerio de Educación y Ciencia durante el bienio 1974/75. </a:t>
            </a:r>
          </a:p>
          <a:p>
            <a:pPr marL="45720" marR="45720" indent="0" algn="just">
              <a:lnSpc>
                <a:spcPts val="1400"/>
              </a:lnSpc>
              <a:spcBef>
                <a:spcPts val="485"/>
              </a:spcBef>
              <a:spcAft>
                <a:spcPts val="0"/>
              </a:spcAft>
            </a:pPr>
            <a:r>
              <a:rPr lang="es-ES" sz="1200" spc="25">
                <a:solidFill>
                  <a:srgbClr val="000000"/>
                </a:solidFill>
                <a:latin typeface="Times New Roman" pitchFamily="1" panose="02020603050405020304"/>
              </a:rPr>
              <a:t>El año 1974 fue, además, el del comienzo de su labor al frente de la Comisión Asesora de Investigación Cientifica y Técnica, dependiente de la Presidencia del Gobierno, una institución encargada de velar y distribuir los fondos destinados a la investigación y cuya semilla tantos beneficios aportóy sigue aportando para el desarrollo de la ciencia en este pais.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Un año más tarde, y hasta 1978, es nombrado Director del Centro de Biologia Mo-</a:t>
            </a:r>
            <a:r>
              <a:rPr lang="es-ES" sz="1200" spc="0">
                <a:solidFill>
                  <a:srgbClr val="000000"/>
                </a:solidFill>
                <a:latin typeface="Times New Roman" pitchFamily="1" panose="02020603050405020304"/>
              </a:rPr>
              <a:t>lecular “Severo Ochoa”, dependiente del Consejo Superior de Investigaciones Cien-</a:t>
            </a:r>
            <a:r>
              <a:rPr lang="es-ES" sz="100">
                <a:solidFill>
                  <a:srgbClr val="000000"/>
                </a:solidFill>
                <a:latin typeface="Bookman Old Style" pitchFamily="1" panose="02020603050405020304"/>
              </a:rPr>
              <a:t> </a:t>
            </a:r>
          </a:p>
          <a:p>
            <a:pPr marL="45720" marR="45720" indent="0" algn="just">
              <a:lnSpc>
                <a:spcPts val="2100"/>
              </a:lnSpc>
              <a:spcBef>
                <a:spcPts val="70"/>
              </a:spcBef>
              <a:spcAft>
                <a:spcPts val="0"/>
              </a:spcAft>
            </a:pPr>
            <a:r>
              <a:rPr lang="es-ES" sz="1200" spc="-160">
                <a:solidFill>
                  <a:srgbClr val="000000"/>
                </a:solidFill>
                <a:latin typeface="Times New Roman" pitchFamily="1" panose="02020603050405020304"/>
              </a:rPr>
              <a:t>tificas y de la Universidad Autónoma de Madrid, un Centro que él mismo fundóen colaboración con los Profesores Antonio Garcia Bellido, David Vázquez y Eladio Viñuela. De este Centro seria Presidente Cientifico entre 1983 y 1987. </a:t>
            </a:r>
          </a:p>
          <a:p>
            <a:pPr marL="45720" marR="45720" indent="0" algn="just">
              <a:lnSpc>
                <a:spcPts val="2600"/>
              </a:lnSpc>
              <a:spcBef>
                <a:spcPts val="785"/>
              </a:spcBef>
              <a:spcAft>
                <a:spcPts val="0"/>
              </a:spcAft>
            </a:pPr>
            <a:r>
              <a:rPr lang="es-ES" sz="1200" spc="-250">
                <a:solidFill>
                  <a:srgbClr val="000000"/>
                </a:solidFill>
                <a:latin typeface="Times New Roman" pitchFamily="1" panose="02020603050405020304"/>
              </a:rPr>
              <a:t>Durante los años 1975 y 1978, el Profesor Mayor Zaragoza fue miembro del ComitéAsesor del Centro Europeo de Enseñanza Superior (CEPES) de la UNESCO, con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sede en Buscarest, asícomo miembro, entre 1976 y 1978, del ComitéConsultivo de la UNESCO sobre el programa “Investigación Cientifica y Necesidades Humanas”, cuya sede se ubicarla en Moscú, en 1976, y en Paris, en 1977. Durante dicho periodo, además, es Miembro del Real Patronato para la Educación Especial. </a:t>
            </a:r>
          </a:p>
          <a:p>
            <a:pPr marL="45720" marR="45720" indent="0" algn="just">
              <a:lnSpc>
                <a:spcPts val="1400"/>
              </a:lnSpc>
              <a:spcBef>
                <a:spcPts val="530"/>
              </a:spcBef>
              <a:spcAft>
                <a:spcPts val="0"/>
              </a:spcAft>
            </a:pPr>
            <a:r>
              <a:rPr lang="es-ES" sz="1200" spc="15">
                <a:solidFill>
                  <a:srgbClr val="000000"/>
                </a:solidFill>
                <a:latin typeface="Times New Roman" pitchFamily="1" panose="02020603050405020304"/>
              </a:rPr>
              <a:t>En otoño de 1976 el entonces Vicepresidente del Gobierno, D.Alfonso Osorio, le insta a dimitir como Presidente de la comisión Asesora de Investigación Científica y Técnica, pues dicho cargo no podía ser compatible con la propuesta que el Presidente de Gobierno, D. Adolfo Suárez, le iba a hacer: encabezar la lista por Granada del partido Unión de Centro Democrático en las primeras elecciones democráticas. Las urnas pronto hicieron Diputado del Parlamento Español al Profesor Mayor Zaragoza, actividad parlamentaria que desarrollaría durante el bienio 1977–1978, un periodo en el que además de ser Consejero del Presidente del Gobierno español es nombrado también Presidente de la Comisión de Educación y Ciencia del Congreso de los Diputados. </a:t>
            </a:r>
          </a:p>
          <a:p>
            <a:pPr marL="45720" marR="45720" indent="0" algn="just">
              <a:lnSpc>
                <a:spcPts val="1400"/>
              </a:lnSpc>
              <a:spcBef>
                <a:spcPts val="545"/>
              </a:spcBef>
              <a:spcAft>
                <a:spcPts val="1480"/>
              </a:spcAft>
            </a:pPr>
            <a:r>
              <a:rPr lang="es-ES" sz="1200" spc="10">
                <a:solidFill>
                  <a:srgbClr val="000000"/>
                </a:solidFill>
                <a:latin typeface="Times New Roman" pitchFamily="1" panose="02020603050405020304"/>
              </a:rPr>
              <a:t>En 1978, por su brillante trayectoria profesional y gestora, el entonces Jefe del Gabi-</a:t>
            </a:r>
            <a:r>
              <a:rPr lang="es-ES" sz="100">
                <a:solidFill>
                  <a:srgbClr val="000000"/>
                </a:solidFill>
                <a:latin typeface="Bookman Old Style" pitchFamily="1" panose="02020603050405020304"/>
              </a:rPr>
              <a:t>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3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308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288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nete del Director General de la UNESCO, le propone ser Director General Adjunto de dicha organización, cargo que desempeñaría durante tres años y que le obligóa fijar su residencia en París. Sin embargo, su singladura internacional acabópronto, pues a finales de Noviembre de 1981, cuando el Profesor Mayor Zaragoza se encontra-</a:t>
            </a:r>
            <a:r>
              <a:rPr lang="es-ES" sz="1200" spc="0">
                <a:solidFill>
                  <a:srgbClr val="000000"/>
                </a:solidFill>
                <a:latin typeface="Times New Roman" pitchFamily="1" panose="02020603050405020304"/>
              </a:rPr>
              <a:t>ba en Abu Dhabi, una llamada del presidente español, D. Leopoldo Calvo Sotelo, le comunica su nombramiento como Ministro de Educación y Ciencia, responsabilidad política que como independiente ejercería durante el bienio 1981–1982. </a:t>
            </a:r>
          </a:p>
          <a:p>
            <a:pPr marL="45720" marR="45720" indent="0" algn="just">
              <a:lnSpc>
                <a:spcPts val="1400"/>
              </a:lnSpc>
              <a:spcBef>
                <a:spcPts val="510"/>
              </a:spcBef>
              <a:spcAft>
                <a:spcPts val="0"/>
              </a:spcAft>
            </a:pPr>
            <a:r>
              <a:rPr lang="es-ES" sz="1200" spc="30">
                <a:solidFill>
                  <a:srgbClr val="000000"/>
                </a:solidFill>
                <a:latin typeface="Times New Roman" pitchFamily="1" panose="02020603050405020304"/>
              </a:rPr>
              <a:t>De su labor al frente del Ministerio de Educación y Ciencia data la malograda Ley de Autonomía Universitaria, que aunque pactada con el partido mayoritario de la oposición no encontróel sustrato adecuado para fraguar ya que, por aquel enton-</a:t>
            </a:r>
            <a:r>
              <a:rPr lang="es-ES" sz="1200" spc="30">
                <a:solidFill>
                  <a:srgbClr val="000000"/>
                </a:solidFill>
                <a:latin typeface="Times New Roman" pitchFamily="1" panose="02020603050405020304"/>
              </a:rPr>
              <a:t>ces, la debilidad del partido del gobierno era cada vez mayor; aquel esperanzador Proyecto de Ley fue retirado el dia 16 de Abril de 1982. No obstante, antes de que finalizara su mandato por la caida de la Unión de Centro Democrático, pudo sacar adelante una ley de ayuda a la Universidad por un montante de doce mil millones de pesetas, cantidad nada despreciable para la época. </a:t>
            </a:r>
          </a:p>
          <a:p>
            <a:pPr marL="45720" marR="45720" indent="0" algn="just">
              <a:lnSpc>
                <a:spcPts val="1400"/>
              </a:lnSpc>
              <a:spcBef>
                <a:spcPts val="480"/>
              </a:spcBef>
              <a:spcAft>
                <a:spcPts val="0"/>
              </a:spcAft>
            </a:pPr>
            <a:r>
              <a:rPr lang="es-ES" sz="1200" spc="15">
                <a:solidFill>
                  <a:srgbClr val="000000"/>
                </a:solidFill>
                <a:latin typeface="Times New Roman" pitchFamily="1" panose="02020603050405020304"/>
              </a:rPr>
              <a:t>En 1982 es nombrado Vicepresidente del ComitéCientífico de la Fundación Ramón Areces, y un año m´as tarde, y hasta 1987, Director del Instituto de Ciencias del Hombre y Presidente Científico del Centro de Biología Molecular “Severo Ochoa”. Sin embargo, la década de los ochenta iba a deparar probablemnte al Profesor Mayor Zaragoza una de las sorpresas más importantes, la posibilidad de poder acceder a la dirección de la UNESCO, institución que ya en numerosas ocasiones había tenido que defender. Corría el año 1986 y el entonces Director General, Amadour M’Bow, babia anunciado su negativa a presentarse a la reelección. Muchas eran para entonces las novedades en la gran casa de la UNESCO: EE.UU. y el Reino Unido habían retirado su apoyo a la Organización, y ello había supuesto la reducción de sus presupuestos en un 31 % y, por supuesto, la retirada de la comunidad científica de ambos paises. La candidatura del Profesor Mayor Zaragoza a la Dirección General de la UNESCO viene a solaparse a la dedicación que por aquel entonces le había llevado al Parlamento de Estrasburgo, donde desde mayo de 1987 ocupaba un escaño de eurodiputado por el Centro Democrático y Social.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Muchos fueron los políticos y personalidades de todos los ámbitos que impulsaron la candidatura de Mayor Zaragoza, entre ellos D. Pedro Laín Entralgo, una candidatura que recibiótambién además el respaldo del Gobierno español. No obstante, a última hora el entonces todavía Director General de la UNESCO cambia su decisión y </a:t>
            </a:r>
          </a:p>
          <a:p>
            <a:pPr marL="45720" marR="45720" indent="0" algn="just">
              <a:lnSpc>
                <a:spcPts val="2500"/>
              </a:lnSpc>
              <a:spcBef>
                <a:spcPts val="280"/>
              </a:spcBef>
              <a:spcAft>
                <a:spcPts val="0"/>
              </a:spcAft>
            </a:pPr>
            <a:r>
              <a:rPr lang="es-ES" sz="1200" spc="-220">
                <a:solidFill>
                  <a:srgbClr val="000000"/>
                </a:solidFill>
                <a:latin typeface="Times New Roman" pitchFamily="1" panose="02020603050405020304"/>
              </a:rPr>
              <a:t>anuncia de nuevo su candidatura para reelección, y de esta tentativa no escapótampoco el asiático Yacoub Khan. Se inicióasi una dura carrera hacia la Dirección </a:t>
            </a:r>
          </a:p>
          <a:p>
            <a:pPr marL="45720" marR="45720" indent="0" algn="just">
              <a:lnSpc>
                <a:spcPts val="1400"/>
              </a:lnSpc>
              <a:spcBef>
                <a:spcPts val="65"/>
              </a:spcBef>
              <a:spcAft>
                <a:spcPts val="0"/>
              </a:spcAft>
            </a:pPr>
            <a:r>
              <a:rPr lang="es-ES" sz="1200" spc="15">
                <a:solidFill>
                  <a:srgbClr val="000000"/>
                </a:solidFill>
                <a:latin typeface="Times New Roman" pitchFamily="1" panose="02020603050405020304"/>
              </a:rPr>
              <a:t>General, pero sólo el Profesor Mayor Zaragoza pudo alcanzar la meta. Federico Mayor Zaragoza fue nombrado Director General de la UNESCO el dia 17 de Octubre de 1987. </a:t>
            </a:r>
          </a:p>
          <a:p>
            <a:pPr marL="45720" marR="45720" indent="0" algn="just">
              <a:lnSpc>
                <a:spcPts val="1400"/>
              </a:lnSpc>
              <a:spcBef>
                <a:spcPts val="500"/>
              </a:spcBef>
              <a:spcAft>
                <a:spcPts val="2460"/>
              </a:spcAft>
            </a:pPr>
            <a:r>
              <a:rPr lang="es-ES" sz="1200" spc="0">
                <a:solidFill>
                  <a:srgbClr val="000000"/>
                </a:solidFill>
                <a:latin typeface="Times New Roman" pitchFamily="1" panose="02020603050405020304"/>
              </a:rPr>
              <a:t>Sin duda nadie puede regatear a Mayor Zaragoza el enorme esfuerzo realizado desde su nuevo cargo, el m´as alto que ningún otro español haya ejercido a nivel internacio-</a:t>
            </a:r>
            <a:r>
              <a:rPr lang="es-ES" sz="1200" spc="0">
                <a:solidFill>
                  <a:srgbClr val="000000"/>
                </a:solidFill>
                <a:latin typeface="Times New Roman" pitchFamily="1" panose="02020603050405020304"/>
              </a:rPr>
              <a:t>nal. Desde su sede en Paris, el Profesor Mayor Zaragoza ha canalizado sus esfuerzos en bien de los grandes temas que sin duda precupan tanto a los ciudadanos y a veces tan poco a los gobiernos: la educación, la superpoblación, el desarrollo humano, etc., y todo siempre bajo esa claridad con la que ha impregnado la gestión de la UNES-</a:t>
            </a:r>
            <a:r>
              <a:rPr lang="es-ES" sz="100">
                <a:solidFill>
                  <a:srgbClr val="000000"/>
                </a:solidFill>
                <a:latin typeface="Times New Roman" pitchFamily="1" panose="02020603050405020304"/>
              </a:rPr>
              <a:t>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3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09"/>
          <a:stretch>
            <a:fillRect/>
          </a:stretch>
        </p:blipFill>
        <p:spPr>
          <a:xfrm>
            <a:off x="1069975" y="1657985"/>
            <a:ext cx="2727960" cy="367601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3335" rIns="0" bIns="0" anchor="t"/>
          <a:lstStyle/>
          <a:p>
            <a:pPr marL="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309 </a:t>
            </a:r>
          </a:p>
        </p:txBody>
      </p:sp>
      <p:sp>
        <p:nvSpPr>
          <p:cNvPr id="3" name=""/>
          <p:cNvSpPr/>
          <p:nvPr>
            <p:ph type="body" idx="10"/>
          </p:nvPr>
        </p:nvSpPr>
        <p:spPr>
          <a:xfrm>
            <a:off x="1057910" y="681990"/>
            <a:ext cx="5486400" cy="775970"/>
          </a:xfrm>
          <a:prstGeom prst="rect">
            <a:avLst/>
          </a:prstGeom>
          <a:noFill/>
          <a:ln w="0" cmpd="sng">
            <a:noFill/>
            <a:prstDash val="solid"/>
          </a:ln>
        </p:spPr>
        <p:txBody>
          <a:bodyPr vert="horz" lIns="0" tIns="2273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CO. No extraña por ello, que la Federación Internacional de Editores de Periódicos le otorgara en nombre de los 15</a:t>
            </a:r>
            <a:r>
              <a:rPr lang="es-ES" sz="1350" spc="0">
                <a:solidFill>
                  <a:srgbClr val="000000"/>
                </a:solidFill>
                <a:latin typeface="Arial" pitchFamily="2" panose="02020603050405020304"/>
              </a:rPr>
              <a:t>,</a:t>
            </a:r>
            <a:r>
              <a:rPr lang="es-ES" sz="1200" spc="0">
                <a:solidFill>
                  <a:srgbClr val="000000"/>
                </a:solidFill>
                <a:latin typeface="Times New Roman" pitchFamily="1" panose="02020603050405020304"/>
              </a:rPr>
              <a:t>000 diarios que representa el premio mundial a la libertad de prensa. </a:t>
            </a:r>
          </a:p>
        </p:txBody>
      </p:sp>
      <p:sp>
        <p:nvSpPr>
          <p:cNvPr id="4" name=""/>
          <p:cNvSpPr/>
          <p:nvPr>
            <p:ph type="body" idx="10"/>
          </p:nvPr>
        </p:nvSpPr>
        <p:spPr>
          <a:xfrm>
            <a:off x="4175760" y="1457960"/>
            <a:ext cx="2368550" cy="4497705"/>
          </a:xfrm>
          <a:prstGeom prst="rect">
            <a:avLst/>
          </a:prstGeom>
          <a:noFill/>
          <a:ln w="0" cmpd="sng">
            <a:noFill/>
            <a:prstDash val="solid"/>
          </a:ln>
        </p:spPr>
        <p:txBody>
          <a:bodyPr vert="horz" lIns="0" tIns="7620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Desde su puesto, el Profesor Mayor </a:t>
            </a:r>
            <a:r>
              <a:rPr lang="es-ES" sz="1200" spc="0">
                <a:solidFill>
                  <a:srgbClr val="000000"/>
                </a:solidFill>
                <a:latin typeface="Times New Roman" pitchFamily="1" panose="02020603050405020304"/>
              </a:rPr>
              <a:t>Zaragoza ha impulsado numerosos </a:t>
            </a:r>
            <a:r>
              <a:rPr lang="es-ES" sz="1200" spc="0">
                <a:solidFill>
                  <a:srgbClr val="000000"/>
                </a:solidFill>
                <a:latin typeface="Times New Roman" pitchFamily="1" panose="02020603050405020304"/>
              </a:rPr>
              <a:t>programas y acciones de alfabetiza-</a:t>
            </a:r>
            <a:r>
              <a:rPr lang="es-ES" sz="1200" spc="0">
                <a:solidFill>
                  <a:srgbClr val="000000"/>
                </a:solidFill>
                <a:latin typeface="Times New Roman" pitchFamily="1" panose="02020603050405020304"/>
              </a:rPr>
              <a:t>ción, asi como promovido informes </a:t>
            </a:r>
            <a:r>
              <a:rPr lang="es-ES" sz="1200" spc="0">
                <a:solidFill>
                  <a:srgbClr val="000000"/>
                </a:solidFill>
                <a:latin typeface="Times New Roman" pitchFamily="1" panose="02020603050405020304"/>
              </a:rPr>
              <a:t>de alto valor cientifico sobre distin-</a:t>
            </a:r>
            <a:r>
              <a:rPr lang="es-ES" sz="1200" spc="0">
                <a:solidFill>
                  <a:srgbClr val="000000"/>
                </a:solidFill>
                <a:latin typeface="Times New Roman" pitchFamily="1" panose="02020603050405020304"/>
              </a:rPr>
              <a:t>tos aspectos de la educación y la in-</a:t>
            </a:r>
            <a:r>
              <a:rPr lang="es-ES" sz="1200" spc="0">
                <a:solidFill>
                  <a:srgbClr val="000000"/>
                </a:solidFill>
                <a:latin typeface="Times New Roman" pitchFamily="1" panose="02020603050405020304"/>
              </a:rPr>
              <a:t>vestigación y, en general, sobre los </a:t>
            </a:r>
            <a:r>
              <a:rPr lang="es-ES" sz="1200" spc="0">
                <a:solidFill>
                  <a:srgbClr val="000000"/>
                </a:solidFill>
                <a:latin typeface="Times New Roman" pitchFamily="1" panose="02020603050405020304"/>
              </a:rPr>
              <a:t>grandes problemas que amenazan la </a:t>
            </a:r>
            <a:r>
              <a:rPr lang="es-ES" sz="1200" spc="0">
                <a:solidFill>
                  <a:srgbClr val="000000"/>
                </a:solidFill>
                <a:latin typeface="Times New Roman" pitchFamily="1" panose="02020603050405020304"/>
              </a:rPr>
              <a:t>normal evolución de los paises: el </a:t>
            </a:r>
            <a:r>
              <a:rPr lang="es-ES" sz="1200" spc="0">
                <a:solidFill>
                  <a:srgbClr val="000000"/>
                </a:solidFill>
                <a:latin typeface="Times New Roman" pitchFamily="1" panose="02020603050405020304"/>
              </a:rPr>
              <a:t>trabajo, la necesidad de impulsar el </a:t>
            </a:r>
            <a:r>
              <a:rPr lang="es-ES" sz="1200" spc="0">
                <a:solidFill>
                  <a:srgbClr val="000000"/>
                </a:solidFill>
                <a:latin typeface="Times New Roman" pitchFamily="1" panose="02020603050405020304"/>
              </a:rPr>
              <a:t>desarrollo, la necesidad de racionali-</a:t>
            </a:r>
            <a:r>
              <a:rPr lang="es-ES" sz="1200" spc="0">
                <a:solidFill>
                  <a:srgbClr val="000000"/>
                </a:solidFill>
                <a:latin typeface="Times New Roman" pitchFamily="1" panose="02020603050405020304"/>
              </a:rPr>
              <a:t>zar los recursos, el análisis del creci-</a:t>
            </a:r>
            <a:r>
              <a:rPr lang="es-ES" sz="1200" spc="0">
                <a:solidFill>
                  <a:srgbClr val="000000"/>
                </a:solidFill>
                <a:latin typeface="Times New Roman" pitchFamily="1" panose="02020603050405020304"/>
              </a:rPr>
              <a:t>miento exacerbado de la población, </a:t>
            </a:r>
            <a:r>
              <a:rPr lang="es-ES" sz="1200" spc="0">
                <a:solidFill>
                  <a:srgbClr val="000000"/>
                </a:solidFill>
                <a:latin typeface="Times New Roman" pitchFamily="1" panose="02020603050405020304"/>
              </a:rPr>
              <a:t>etc. Quizás, en este gran esfuerzo </a:t>
            </a:r>
            <a:r>
              <a:rPr lang="es-ES" sz="1200" spc="0">
                <a:solidFill>
                  <a:srgbClr val="000000"/>
                </a:solidFill>
                <a:latin typeface="Times New Roman" pitchFamily="1" panose="02020603050405020304"/>
              </a:rPr>
              <a:t>realizado por la UNESCO bajo el </a:t>
            </a:r>
            <a:r>
              <a:rPr lang="es-ES" sz="1200" spc="0">
                <a:solidFill>
                  <a:srgbClr val="000000"/>
                </a:solidFill>
                <a:latin typeface="Times New Roman" pitchFamily="1" panose="02020603050405020304"/>
              </a:rPr>
              <a:t>mandato del Profesor Mayor Zara-</a:t>
            </a:r>
            <a:r>
              <a:rPr lang="es-ES" sz="1200" spc="0">
                <a:solidFill>
                  <a:srgbClr val="000000"/>
                </a:solidFill>
                <a:latin typeface="Times New Roman" pitchFamily="1" panose="02020603050405020304"/>
              </a:rPr>
              <a:t>goza, sea decisiva la actitud de es-</a:t>
            </a:r>
            <a:r>
              <a:rPr lang="es-ES" sz="1200" spc="0">
                <a:solidFill>
                  <a:srgbClr val="000000"/>
                </a:solidFill>
                <a:latin typeface="Times New Roman" pitchFamily="1" panose="02020603050405020304"/>
              </a:rPr>
              <a:t>te hombre, que lejos de apoyarse es-</a:t>
            </a:r>
            <a:r>
              <a:rPr lang="es-ES" sz="1200" spc="0">
                <a:solidFill>
                  <a:srgbClr val="000000"/>
                </a:solidFill>
                <a:latin typeface="Times New Roman" pitchFamily="1" panose="02020603050405020304"/>
              </a:rPr>
              <a:t>trictamente en el poder del dinero, </a:t>
            </a:r>
            <a:r>
              <a:rPr lang="es-ES" sz="1200" spc="0">
                <a:solidFill>
                  <a:srgbClr val="000000"/>
                </a:solidFill>
                <a:latin typeface="Times New Roman" pitchFamily="1" panose="02020603050405020304"/>
              </a:rPr>
              <a:t>siempre ha sabido contar con el valor </a:t>
            </a:r>
            <a:r>
              <a:rPr lang="es-ES" sz="1200" spc="0">
                <a:solidFill>
                  <a:srgbClr val="000000"/>
                </a:solidFill>
                <a:latin typeface="Times New Roman" pitchFamily="1" panose="02020603050405020304"/>
              </a:rPr>
              <a:t>de sus colaboradores y las personas </a:t>
            </a:r>
            <a:r>
              <a:rPr lang="es-ES" sz="1200" spc="0">
                <a:solidFill>
                  <a:srgbClr val="000000"/>
                </a:solidFill>
                <a:latin typeface="Times New Roman" pitchFamily="1" panose="02020603050405020304"/>
              </a:rPr>
              <a:t>de bien. Al decir del Profesor Mayor </a:t>
            </a:r>
            <a:r>
              <a:rPr lang="es-ES" sz="1200" spc="0">
                <a:solidFill>
                  <a:srgbClr val="000000"/>
                </a:solidFill>
                <a:latin typeface="Times New Roman" pitchFamily="1" panose="02020603050405020304"/>
              </a:rPr>
              <a:t>Zaragoza, “en esta casa lo que cuen-</a:t>
            </a:r>
            <a:r>
              <a:rPr lang="es-ES" sz="1200" spc="0">
                <a:solidFill>
                  <a:srgbClr val="000000"/>
                </a:solidFill>
                <a:latin typeface="Times New Roman" pitchFamily="1" panose="02020603050405020304"/>
              </a:rPr>
              <a:t>ta no son los dólares, sino las ideas, </a:t>
            </a:r>
          </a:p>
        </p:txBody>
      </p:sp>
      <p:sp>
        <p:nvSpPr>
          <p:cNvPr id="5" name=""/>
          <p:cNvSpPr/>
          <p:nvPr>
            <p:ph type="body" idx="10"/>
          </p:nvPr>
        </p:nvSpPr>
        <p:spPr>
          <a:xfrm>
            <a:off x="1057910" y="5955665"/>
            <a:ext cx="5486400" cy="377571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los nuevos enfoques, las contribuciones intelectuales”. </a:t>
            </a:r>
          </a:p>
          <a:p>
            <a:pPr marL="0" marR="45720" indent="0" algn="just">
              <a:lnSpc>
                <a:spcPts val="1400"/>
              </a:lnSpc>
              <a:spcBef>
                <a:spcPts val="575"/>
              </a:spcBef>
              <a:spcAft>
                <a:spcPts val="0"/>
              </a:spcAft>
            </a:pPr>
            <a:r>
              <a:rPr lang="es-ES" sz="1200" spc="15">
                <a:solidFill>
                  <a:srgbClr val="000000"/>
                </a:solidFill>
                <a:latin typeface="Times New Roman" pitchFamily="1" panose="02020603050405020304"/>
              </a:rPr>
              <a:t>Es indudable que la gestión del Profesor Mayor Zaragoza abrióuna nueva etapa en </a:t>
            </a:r>
            <a:r>
              <a:rPr lang="es-ES" sz="1200" spc="15">
                <a:solidFill>
                  <a:srgbClr val="000000"/>
                </a:solidFill>
                <a:latin typeface="Times New Roman" pitchFamily="1" panose="02020603050405020304"/>
              </a:rPr>
              <a:t>la vida de la UNESCO y, tal vez por ello, el 8 de Noviembre de 1993 el Profesor </a:t>
            </a:r>
            <a:r>
              <a:rPr lang="es-ES" sz="1200" spc="15">
                <a:solidFill>
                  <a:srgbClr val="000000"/>
                </a:solidFill>
                <a:latin typeface="Times New Roman" pitchFamily="1" panose="02020603050405020304"/>
              </a:rPr>
              <a:t>Mayor Zaragoza volvióa ser reelegido en su cargo por un nuevo período de seis años, </a:t>
            </a:r>
            <a:r>
              <a:rPr lang="es-ES" sz="1200" spc="15">
                <a:solidFill>
                  <a:srgbClr val="000000"/>
                </a:solidFill>
                <a:latin typeface="Times New Roman" pitchFamily="1" panose="02020603050405020304"/>
              </a:rPr>
              <a:t>siendo importante destacar que de 171 paises electores, 168 votaron a su favor. La </a:t>
            </a:r>
            <a:r>
              <a:rPr lang="es-ES" sz="1200" spc="15">
                <a:solidFill>
                  <a:srgbClr val="000000"/>
                </a:solidFill>
                <a:latin typeface="Times New Roman" pitchFamily="1" panose="02020603050405020304"/>
              </a:rPr>
              <a:t>reelección de un hombre de la talla del Profesor Mayor Zaragoza, y la importancia </a:t>
            </a:r>
            <a:r>
              <a:rPr lang="es-ES" sz="1200" spc="15">
                <a:solidFill>
                  <a:srgbClr val="000000"/>
                </a:solidFill>
                <a:latin typeface="Times New Roman" pitchFamily="1" panose="02020603050405020304"/>
              </a:rPr>
              <a:t>que ello conlleva en el mundo actual, puede inferirse de sus propias palabras, cuando </a:t>
            </a:r>
            <a:r>
              <a:rPr lang="es-ES" sz="1200" spc="15">
                <a:solidFill>
                  <a:srgbClr val="000000"/>
                </a:solidFill>
                <a:latin typeface="Times New Roman" pitchFamily="1" panose="02020603050405020304"/>
              </a:rPr>
              <a:t>señala que la UNESCO debe ”verdaderamente cumplir su tarea de ser la conciencia </a:t>
            </a:r>
            <a:r>
              <a:rPr lang="es-ES" sz="1200" spc="15">
                <a:solidFill>
                  <a:srgbClr val="000000"/>
                </a:solidFill>
                <a:latin typeface="Times New Roman" pitchFamily="1" panose="02020603050405020304"/>
              </a:rPr>
              <a:t>del sistema de Naciones Unidas y de la humanidad”, asumiendo la responsabilidad </a:t>
            </a:r>
            <a:r>
              <a:rPr lang="es-ES" sz="1200" spc="15">
                <a:solidFill>
                  <a:srgbClr val="000000"/>
                </a:solidFill>
                <a:latin typeface="Times New Roman" pitchFamily="1" panose="02020603050405020304"/>
              </a:rPr>
              <a:t>de “acometer la gran misión de la cooperación intelectual y moral a escala mundial”. </a:t>
            </a:r>
            <a:r>
              <a:rPr lang="es-ES" sz="1200" spc="15">
                <a:solidFill>
                  <a:srgbClr val="000000"/>
                </a:solidFill>
                <a:latin typeface="Times New Roman" pitchFamily="1" panose="02020603050405020304"/>
              </a:rPr>
              <a:t>Nadie mejor cabe pues desear al frente de una institución que, como la UNESCO, </a:t>
            </a:r>
            <a:r>
              <a:rPr lang="es-ES" sz="1200" spc="15">
                <a:solidFill>
                  <a:srgbClr val="000000"/>
                </a:solidFill>
                <a:latin typeface="Times New Roman" pitchFamily="1" panose="02020603050405020304"/>
              </a:rPr>
              <a:t>sigue siendo una esperanza para todos los hombres, sobre todo en un momento en el </a:t>
            </a:r>
            <a:r>
              <a:rPr lang="es-ES" sz="1200" spc="15">
                <a:solidFill>
                  <a:srgbClr val="000000"/>
                </a:solidFill>
                <a:latin typeface="Times New Roman" pitchFamily="1" panose="02020603050405020304"/>
              </a:rPr>
              <a:t>que las propias Naciones Unidas manifiestan debilidades históricas imperdonables, </a:t>
            </a:r>
            <a:r>
              <a:rPr lang="es-ES" sz="1200" spc="15">
                <a:solidFill>
                  <a:srgbClr val="000000"/>
                </a:solidFill>
                <a:latin typeface="Times New Roman" pitchFamily="1" panose="02020603050405020304"/>
              </a:rPr>
              <a:t>consintiendo los excesos de las grandes potencias, que tratan de doblegar el mundo </a:t>
            </a:r>
            <a:r>
              <a:rPr lang="es-ES" sz="1200" spc="15">
                <a:solidFill>
                  <a:srgbClr val="000000"/>
                </a:solidFill>
                <a:latin typeface="Times New Roman" pitchFamily="1" panose="02020603050405020304"/>
              </a:rPr>
              <a:t>para sus propios intereses. </a:t>
            </a:r>
          </a:p>
          <a:p>
            <a:pPr marL="0" marR="45720" indent="0" algn="just">
              <a:lnSpc>
                <a:spcPts val="1400"/>
              </a:lnSpc>
              <a:spcBef>
                <a:spcPts val="505"/>
              </a:spcBef>
              <a:spcAft>
                <a:spcPts val="1525"/>
              </a:spcAft>
            </a:pPr>
            <a:r>
              <a:rPr lang="es-ES" sz="1200" spc="0">
                <a:solidFill>
                  <a:srgbClr val="000000"/>
                </a:solidFill>
                <a:latin typeface="Times New Roman" pitchFamily="1" panose="02020603050405020304"/>
              </a:rPr>
              <a:t>En el plano estrictamente investigador, y por completar algunos de los datos expues-</a:t>
            </a:r>
            <a:r>
              <a:rPr lang="es-ES" sz="1200" spc="0">
                <a:solidFill>
                  <a:srgbClr val="000000"/>
                </a:solidFill>
                <a:latin typeface="Times New Roman" pitchFamily="1" panose="02020603050405020304"/>
              </a:rPr>
              <a:t>tos anteriormente, hay que señalar que su trayectoria investigadora en el mundo de </a:t>
            </a:r>
            <a:r>
              <a:rPr lang="es-ES" sz="1200" spc="0">
                <a:solidFill>
                  <a:srgbClr val="000000"/>
                </a:solidFill>
                <a:latin typeface="Times New Roman" pitchFamily="1" panose="02020603050405020304"/>
              </a:rPr>
              <a:t>la bioquímica comenzómuy tempranamente, pues ya en 1957 fue alumno del Primer </a:t>
            </a:r>
            <a:r>
              <a:rPr lang="es-ES" sz="1200" spc="0">
                <a:solidFill>
                  <a:srgbClr val="000000"/>
                </a:solidFill>
                <a:latin typeface="Times New Roman" pitchFamily="1" panose="02020603050405020304"/>
              </a:rPr>
              <a:t>Curso de Enzimología que dirigiera el Prof. Alberto Sols. Desde entonces ha sido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7910" y="5355590"/>
            <a:ext cx="2743200" cy="600075"/>
          </a:xfrm>
          <a:prstGeom prst="rect">
            <a:avLst/>
          </a:prstGeom>
          <a:noFill/>
          <a:ln w="0" cmpd="sng">
            <a:noFill/>
            <a:prstDash val="solid"/>
          </a:ln>
        </p:spPr>
        <p:txBody>
          <a:bodyPr vert="horz" lIns="0" tIns="2540" rIns="0" bIns="0" anchor="t"/>
          <a:lstStyle/>
          <a:p>
            <a:pPr marL="0" marR="0" indent="0" algn="ctr">
              <a:lnSpc>
                <a:spcPts val="1400"/>
              </a:lnSpc>
              <a:spcAft>
                <a:spcPts val="1800"/>
              </a:spcAft>
            </a:pPr>
            <a:r>
              <a:rPr lang="es-ES" sz="1200" spc="0">
                <a:solidFill>
                  <a:srgbClr val="000000"/>
                </a:solidFill>
                <a:latin typeface="Times New Roman" pitchFamily="1" panose="02020603050405020304"/>
              </a:rPr>
              <a:t>Dr. Federico Mayor Zaragoza </a:t>
            </a:r>
            <a:br/>
            <a:r>
              <a:rPr lang="es-ES" sz="1200" spc="0">
                <a:solidFill>
                  <a:srgbClr val="000000"/>
                </a:solidFill>
                <a:latin typeface="Times New Roman" pitchFamily="1" panose="02020603050405020304"/>
              </a:rPr>
              <a:t>Investidura 12/05/95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3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310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investigador y promotor de innumerables Proyectos de Investigación, y ha dirigi-</a:t>
            </a:r>
            <a:r>
              <a:rPr lang="es-ES" sz="1200" spc="0">
                <a:solidFill>
                  <a:srgbClr val="000000"/>
                </a:solidFill>
                <a:latin typeface="Times New Roman" pitchFamily="1" panose="02020603050405020304"/>
              </a:rPr>
              <a:t>do y supervisado además más de cuarenta Tesis Doctorales, contándose entre sus discípulos más de una docena de Catedráticos de Bioquímica.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Su incansable actividad investigadora se ha plasmado en más de 80 artículos científi-</a:t>
            </a:r>
            <a:r>
              <a:rPr lang="es-ES" sz="1200" spc="0">
                <a:solidFill>
                  <a:srgbClr val="000000"/>
                </a:solidFill>
                <a:latin typeface="Times New Roman" pitchFamily="1" panose="02020603050405020304"/>
              </a:rPr>
              <a:t>cos, publicados en revistas especializadas de alto prestigio, y en los que ha abordado temas relacionados especialmente con el metabolismo cerebral, bioquimica perinatal y patologia molecular del neonato, enzimopatias y receptopatias. La problemática de la infancia ha sido casi una obsesión para este gran hombre, que ya en 1967 puso en práctica a escala piloto, y posteriormente, en 1976, a escala nacional, el Plan Nacio-</a:t>
            </a:r>
            <a:r>
              <a:rPr lang="es-ES" sz="1200" spc="0">
                <a:solidFill>
                  <a:srgbClr val="000000"/>
                </a:solidFill>
                <a:latin typeface="Times New Roman" pitchFamily="1" panose="02020603050405020304"/>
              </a:rPr>
              <a:t>nal de Prevención de la Subnormalidad Infantil, un loable proyecto encaminado a la detección precoz de metabolopatias. Esta preocupación siempre le ha acompañado, y ello le llevóm´as tarde, en 1980, a ser miembro del Consejo Cientifico del Instituto Internacional para la Investigación y Asesoramiento de la Deficiencia Mental. </a:t>
            </a:r>
          </a:p>
          <a:p>
            <a:pPr marL="45720" marR="45720" indent="0" algn="just">
              <a:lnSpc>
                <a:spcPts val="1400"/>
              </a:lnSpc>
              <a:spcBef>
                <a:spcPts val="600"/>
              </a:spcBef>
              <a:spcAft>
                <a:spcPts val="0"/>
              </a:spcAft>
            </a:pPr>
            <a:r>
              <a:rPr lang="es-ES" sz="1200" spc="10">
                <a:solidFill>
                  <a:srgbClr val="000000"/>
                </a:solidFill>
                <a:latin typeface="Times New Roman" pitchFamily="1" panose="02020603050405020304"/>
              </a:rPr>
              <a:t>Prueba del gran reconocimiento profesional de que goza a nivel mundial es su nom-</a:t>
            </a:r>
            <a:r>
              <a:rPr lang="es-ES" sz="1200" spc="10">
                <a:solidFill>
                  <a:srgbClr val="000000"/>
                </a:solidFill>
                <a:latin typeface="Times New Roman" pitchFamily="1" panose="02020603050405020304"/>
              </a:rPr>
              <a:t>bramiento como Doctor Honoris Causa por muchas Universidades españolas y ex-</a:t>
            </a:r>
            <a:r>
              <a:rPr lang="es-ES" sz="1200" spc="10">
                <a:solidFill>
                  <a:srgbClr val="000000"/>
                </a:solidFill>
                <a:latin typeface="Times New Roman" pitchFamily="1" panose="02020603050405020304"/>
              </a:rPr>
              <a:t>tranjeras, asi como su pertenencia a numerosas Academias y Asociaciones Cientifi-cas, entre las que merecen destacarse desde 1964 la Sociedad Española de Bioquí-</a:t>
            </a:r>
            <a:r>
              <a:rPr lang="es-ES" sz="1200" spc="10">
                <a:solidFill>
                  <a:srgbClr val="000000"/>
                </a:solidFill>
                <a:latin typeface="Times New Roman" pitchFamily="1" panose="02020603050405020304"/>
              </a:rPr>
              <a:t>mica, que él mismo fundójunto con su amigo y colega Alberto Sols, y en la que ejerciósu presidencia durante cuatro años; la Sociedad Francesa de Quimica Bio-</a:t>
            </a:r>
            <a:r>
              <a:rPr lang="es-ES" sz="1200" spc="10">
                <a:solidFill>
                  <a:srgbClr val="000000"/>
                </a:solidFill>
                <a:latin typeface="Times New Roman" pitchFamily="1" panose="02020603050405020304"/>
              </a:rPr>
              <a:t>lógica, desde 1965; la Sociedad Americana de Química, desde 1965; la Asociación Americana para el Fomento de la Ciencia, desde 1965; la Sociedad de Bioquímica del Reino Unido, desde 1966; la Real Academia Española de Farmacia, desde 1975; la Organización Internacional de Investigación sobre el Cerebro, desde 1980; el Club de Roma, desde 1981; la Academia Europea de las Artes, las Ciencias y las Letras, de la cual fue miembro fundador en 1981; el ComitéDirectivo del Interaction Council, desde 1983; la Academia Francesa de Farmacia, desde 1984; la Organización Inter-</a:t>
            </a:r>
            <a:r>
              <a:rPr lang="es-ES" sz="1200" spc="10">
                <a:solidFill>
                  <a:srgbClr val="000000"/>
                </a:solidFill>
                <a:latin typeface="Times New Roman" pitchFamily="1" panose="02020603050405020304"/>
              </a:rPr>
              <a:t>nacional de Investigaciones Celulares, desde 1984; la Academia Mundial de Arte y Ciencia, desde 1985; el Ateneo Veneto, desde 1990; la Real Sociedad Quimica del Reino Unido, desde 1991; la Academia Filipina de la Lengua, desde 1991; la Acade-</a:t>
            </a:r>
            <a:r>
              <a:rPr lang="es-ES" sz="1200" spc="10">
                <a:solidFill>
                  <a:srgbClr val="000000"/>
                </a:solidFill>
                <a:latin typeface="Times New Roman" pitchFamily="1" panose="02020603050405020304"/>
              </a:rPr>
              <a:t>mia Nacional de Ciencias de Bolivia, desde 1992; la Real Academia de Bellas Artes de San Fernando, desde 1992, y la Academia Argentina de Farmacia y Bioquímica, también desde 1992. Además, el Profesor Federico Mayor Zaragoza posee en su ha-</a:t>
            </a:r>
            <a:r>
              <a:rPr lang="es-ES" sz="1200" spc="10">
                <a:solidFill>
                  <a:srgbClr val="000000"/>
                </a:solidFill>
                <a:latin typeface="Times New Roman" pitchFamily="1" panose="02020603050405020304"/>
              </a:rPr>
              <a:t>ber numerosas distinciones y condecoraciones, entre las que figura la de la Legión de Honor francesa en su más alto grado. </a:t>
            </a:r>
          </a:p>
          <a:p>
            <a:pPr marL="45720" marR="45720" indent="0" algn="just">
              <a:lnSpc>
                <a:spcPts val="1400"/>
              </a:lnSpc>
              <a:spcBef>
                <a:spcPts val="530"/>
              </a:spcBef>
              <a:spcAft>
                <a:spcPts val="0"/>
              </a:spcAft>
            </a:pPr>
            <a:r>
              <a:rPr lang="es-ES" sz="1200" spc="30">
                <a:solidFill>
                  <a:srgbClr val="000000"/>
                </a:solidFill>
                <a:latin typeface="Times New Roman" pitchFamily="1" panose="02020603050405020304"/>
              </a:rPr>
              <a:t>Una vida tan rica en lo humano y lo profesional, tal y como ha quedado patente en la exposición anterior, es a juicio de este Decano más que suficiente para avalar la sabia decisión adoptada por la Junta de Gobierno de esta Universidad, el día 14 de Diciembre de 1993, esto es, la concesión del Doctorado “Honoris Causa” a esta insigne persona. Sin embargo, con ser brillante y ejemplar la trayectoria de este ilustre español, catalán de nacimiento y ciudadano del mundo, no se haría justicia sino se trajesen aquíalgunos rasgos de su personalidad que, sin duda, dignifican y elevan su persona, consagrándolo como un notable humanista. </a:t>
            </a:r>
          </a:p>
          <a:p>
            <a:pPr marL="45720" marR="45720" indent="0" algn="just">
              <a:lnSpc>
                <a:spcPts val="1400"/>
              </a:lnSpc>
              <a:spcBef>
                <a:spcPts val="530"/>
              </a:spcBef>
              <a:spcAft>
                <a:spcPts val="2460"/>
              </a:spcAft>
            </a:pPr>
            <a:r>
              <a:rPr lang="es-ES" sz="1200" spc="0">
                <a:solidFill>
                  <a:srgbClr val="000000"/>
                </a:solidFill>
                <a:latin typeface="Times New Roman" pitchFamily="1" panose="02020603050405020304"/>
              </a:rPr>
              <a:t>En este sentido, quisiera traer aquíla opinión que del Prof. Mayor Zaragoza tiene otro insigne miembro de este Claustro Universitario, el Prof.D. Pedro Laín Entralgo. De él, dice, es “abierto, noble y generoso, una generosidad que le ha llevado a aceptar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3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13335"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311 </a:t>
            </a:r>
          </a:p>
        </p:txBody>
      </p:sp>
      <p:sp>
        <p:nvSpPr>
          <p:cNvPr id="3" name=""/>
          <p:cNvSpPr/>
          <p:nvPr>
            <p:ph type="body" idx="10"/>
          </p:nvPr>
        </p:nvSpPr>
        <p:spPr>
          <a:xfrm>
            <a:off x="1059180"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las máximas responsabilidades en beneficio de los demás y que también se desprende de la propia importancia que diósiempre al estudio del subdesarrollo mental en sus investigaciones”. ¿Acaso no es esta una prueba más de su grandeza de espíritu?, se pregunta. Más aún, la condición del Profesor Mayor Zaragoza, su valía y entusiasmo son tales en todo cuanto hace, que al decir del Profesor Laín Entralgo “Federico Mayor Zaragoza es un hombre al que cuesta decir no”, y “que con su conducta justifica el haber dicho sí” y que, “a pesar de todo, sabe ser fiel a símismo”.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Cuando alguien apunta con claridad y vehemencia que “</a:t>
            </a:r>
            <a:r>
              <a:rPr lang="es-ES" sz="1200" i="1" spc="0">
                <a:solidFill>
                  <a:srgbClr val="000000"/>
                </a:solidFill>
                <a:latin typeface="Times New Roman" pitchFamily="1" panose="02020603050405020304"/>
              </a:rPr>
              <a:t>la riqueza de cultura</a:t>
            </a:r>
            <a:r>
              <a:rPr lang="es-ES" sz="1200" spc="0">
                <a:solidFill>
                  <a:srgbClr val="000000"/>
                </a:solidFill>
                <a:latin typeface="Times New Roman" pitchFamily="1" panose="02020603050405020304"/>
              </a:rPr>
              <a:t>” es tras-</a:t>
            </a:r>
            <a:r>
              <a:rPr lang="es-ES" sz="1200" spc="0">
                <a:solidFill>
                  <a:srgbClr val="000000"/>
                </a:solidFill>
                <a:latin typeface="Times New Roman" pitchFamily="1" panose="02020603050405020304"/>
              </a:rPr>
              <a:t>cendental a la hora de valorar los pueblos; que “</a:t>
            </a:r>
            <a:r>
              <a:rPr lang="es-ES" sz="1200" i="1" spc="0">
                <a:solidFill>
                  <a:srgbClr val="000000"/>
                </a:solidFill>
                <a:latin typeface="Times New Roman" pitchFamily="1" panose="02020603050405020304"/>
              </a:rPr>
              <a:t>la independencia pol(´tica y económica es ilusoria desde la ignorancia colectiva</a:t>
            </a:r>
            <a:r>
              <a:rPr lang="es-ES" sz="1200" spc="0">
                <a:solidFill>
                  <a:srgbClr val="000000"/>
                </a:solidFill>
                <a:latin typeface="Times New Roman" pitchFamily="1" panose="02020603050405020304"/>
              </a:rPr>
              <a:t>” y que la educación debe “</a:t>
            </a:r>
            <a:r>
              <a:rPr lang="es-ES" sz="1200" i="1" spc="0">
                <a:solidFill>
                  <a:srgbClr val="000000"/>
                </a:solidFill>
                <a:latin typeface="Times New Roman" pitchFamily="1" panose="02020603050405020304"/>
              </a:rPr>
              <a:t>estar permanen-</a:t>
            </a:r>
            <a:r>
              <a:rPr lang="es-ES" sz="1200" i="1" spc="0">
                <a:solidFill>
                  <a:srgbClr val="000000"/>
                </a:solidFill>
                <a:latin typeface="Times New Roman" pitchFamily="1" panose="02020603050405020304"/>
              </a:rPr>
              <a:t>temente abierta a las nuevas conquistas de la ciencia y de la técnica</a:t>
            </a:r>
            <a:r>
              <a:rPr lang="es-ES" sz="1200" spc="0">
                <a:solidFill>
                  <a:srgbClr val="000000"/>
                </a:solidFill>
                <a:latin typeface="Times New Roman" pitchFamily="1" panose="02020603050405020304"/>
              </a:rPr>
              <a:t>” estáponiendo de manifiesto una preocupación y, al mismo tiempo, exponiendo abiertamente el camino a seguir. </a:t>
            </a:r>
            <a:r>
              <a:rPr lang="es-ES" sz="1100" b="1" spc="0">
                <a:solidFill>
                  <a:srgbClr val="000000"/>
                </a:solidFill>
                <a:latin typeface="Bookman Old Style" pitchFamily="1" panose="02020603050405020304"/>
              </a:rPr>
              <a:t>Quien asípiensa es el Profesor Mayor Zaraqoza</a:t>
            </a:r>
            <a:r>
              <a:rPr lang="es-ES" sz="1200" spc="0">
                <a:solidFill>
                  <a:srgbClr val="000000"/>
                </a:solidFill>
                <a:latin typeface="Times New Roman" pitchFamily="1" panose="02020603050405020304"/>
              </a:rPr>
              <a:t>.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Cuando alguien apunta con claridad y vehemencia que para “</a:t>
            </a:r>
            <a:r>
              <a:rPr lang="es-ES" sz="1200" i="1" spc="0">
                <a:solidFill>
                  <a:srgbClr val="000000"/>
                </a:solidFill>
                <a:latin typeface="Times New Roman" pitchFamily="1" panose="02020603050405020304"/>
              </a:rPr>
              <a:t>hacer ciencia aplica-</a:t>
            </a:r>
            <a:r>
              <a:rPr lang="es-ES" sz="1200" i="1" spc="0">
                <a:solidFill>
                  <a:srgbClr val="000000"/>
                </a:solidFill>
                <a:latin typeface="Times New Roman" pitchFamily="1" panose="02020603050405020304"/>
              </a:rPr>
              <a:t>da</a:t>
            </a:r>
            <a:r>
              <a:rPr lang="es-ES" sz="1200" spc="0">
                <a:solidFill>
                  <a:srgbClr val="000000"/>
                </a:solidFill>
                <a:latin typeface="Times New Roman" pitchFamily="1" panose="02020603050405020304"/>
              </a:rPr>
              <a:t>” es imprescindible potenciar igualmente el desarrollo del “</a:t>
            </a:r>
            <a:r>
              <a:rPr lang="es-ES" sz="1200" i="1" spc="0">
                <a:solidFill>
                  <a:srgbClr val="000000"/>
                </a:solidFill>
                <a:latin typeface="Times New Roman" pitchFamily="1" panose="02020603050405020304"/>
              </a:rPr>
              <a:t>conocimiento básico</a:t>
            </a:r>
            <a:r>
              <a:rPr lang="es-ES" sz="1200" spc="0">
                <a:solidFill>
                  <a:srgbClr val="000000"/>
                </a:solidFill>
                <a:latin typeface="Times New Roman" pitchFamily="1" panose="02020603050405020304"/>
              </a:rPr>
              <a:t>”, estamos ante una persona bien conocedora de la armonía que debe de existir entre los dos grandes pilares sobre los que se asienta la labor cientifica. </a:t>
            </a:r>
            <a:r>
              <a:rPr lang="es-ES" sz="1100" b="1" spc="0">
                <a:solidFill>
                  <a:srgbClr val="000000"/>
                </a:solidFill>
                <a:latin typeface="Bookman Old Style" pitchFamily="1" panose="02020603050405020304"/>
              </a:rPr>
              <a:t>Quien asípiensa es el Profesor Mayor Zaraqoza</a:t>
            </a:r>
            <a:r>
              <a:rPr lang="es-ES" sz="1200" spc="0">
                <a:solidFill>
                  <a:srgbClr val="000000"/>
                </a:solidFill>
                <a:latin typeface="Times New Roman" pitchFamily="1" panose="02020603050405020304"/>
              </a:rPr>
              <a:t>.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Cuando alguien apunta con claridad y vehemencia que “</a:t>
            </a:r>
            <a:r>
              <a:rPr lang="es-ES" sz="1200" i="1" spc="0">
                <a:solidFill>
                  <a:srgbClr val="000000"/>
                </a:solidFill>
                <a:latin typeface="Times New Roman" pitchFamily="1" panose="02020603050405020304"/>
              </a:rPr>
              <a:t>orientar algunos trabajos de investigación hacia determinados objetivos, s(´. Pretender planificar la labor crea-</a:t>
            </a:r>
            <a:r>
              <a:rPr lang="es-ES" sz="1200" i="1" spc="0">
                <a:solidFill>
                  <a:srgbClr val="000000"/>
                </a:solidFill>
                <a:latin typeface="Times New Roman" pitchFamily="1" panose="02020603050405020304"/>
              </a:rPr>
              <a:t>dora, no</a:t>
            </a:r>
            <a:r>
              <a:rPr lang="es-ES" sz="1200" spc="0">
                <a:solidFill>
                  <a:srgbClr val="000000"/>
                </a:solidFill>
                <a:latin typeface="Times New Roman" pitchFamily="1" panose="02020603050405020304"/>
              </a:rPr>
              <a:t>”, y que “</a:t>
            </a:r>
            <a:r>
              <a:rPr lang="es-ES" sz="1200" i="1" spc="0">
                <a:solidFill>
                  <a:srgbClr val="000000"/>
                </a:solidFill>
                <a:latin typeface="Times New Roman" pitchFamily="1" panose="02020603050405020304"/>
              </a:rPr>
              <a:t>la educación y la investigación cientifica y técnica son las vigas maestras para sustentar un futuro mejor</a:t>
            </a:r>
            <a:r>
              <a:rPr lang="es-ES" sz="1200" spc="0">
                <a:solidFill>
                  <a:srgbClr val="000000"/>
                </a:solidFill>
                <a:latin typeface="Times New Roman" pitchFamily="1" panose="02020603050405020304"/>
              </a:rPr>
              <a:t>”, estáponiendo de manifiesto un perfecto conocimiento de la trascendencia social de la investigación. </a:t>
            </a:r>
            <a:r>
              <a:rPr lang="es-ES" sz="1100" b="1" spc="0">
                <a:solidFill>
                  <a:srgbClr val="000000"/>
                </a:solidFill>
                <a:latin typeface="Bookman Old Style" pitchFamily="1" panose="02020603050405020304"/>
              </a:rPr>
              <a:t>Quien asípiensa es el Profesor Mayor Zaraqoza</a:t>
            </a:r>
            <a:r>
              <a:rPr lang="es-ES" sz="1200" spc="0">
                <a:solidFill>
                  <a:srgbClr val="000000"/>
                </a:solidFill>
                <a:latin typeface="Times New Roman" pitchFamily="1" panose="02020603050405020304"/>
              </a:rPr>
              <a:t>.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Cuando alguien apunta con claridad y vehemencia que “</a:t>
            </a:r>
            <a:r>
              <a:rPr lang="es-ES" sz="1200" i="1" spc="0">
                <a:solidFill>
                  <a:srgbClr val="000000"/>
                </a:solidFill>
                <a:latin typeface="Times New Roman" pitchFamily="1" panose="02020603050405020304"/>
              </a:rPr>
              <a:t>la investigación libre o in-</a:t>
            </a:r>
            <a:r>
              <a:rPr lang="es-ES" sz="1200" i="1" spc="0">
                <a:solidFill>
                  <a:srgbClr val="000000"/>
                </a:solidFill>
                <a:latin typeface="Times New Roman" pitchFamily="1" panose="02020603050405020304"/>
              </a:rPr>
              <a:t>vestigación pura seguirásiendo siempre un patrimonio esencial de la Universidad</a:t>
            </a:r>
            <a:r>
              <a:rPr lang="es-ES" sz="1200" spc="0">
                <a:solidFill>
                  <a:srgbClr val="000000"/>
                </a:solidFill>
                <a:latin typeface="Times New Roman" pitchFamily="1" panose="02020603050405020304"/>
              </a:rPr>
              <a:t>”, y que “</a:t>
            </a:r>
            <a:r>
              <a:rPr lang="es-ES" sz="1200" i="1" spc="0">
                <a:solidFill>
                  <a:srgbClr val="000000"/>
                </a:solidFill>
                <a:latin typeface="Times New Roman" pitchFamily="1" panose="02020603050405020304"/>
              </a:rPr>
              <a:t>los estados </a:t>
            </a:r>
            <a:r>
              <a:rPr lang="es-ES" sz="1150" i="1" spc="0">
                <a:solidFill>
                  <a:srgbClr val="000000"/>
                </a:solidFill>
                <a:latin typeface="Arial" pitchFamily="2" panose="02020603050405020304"/>
              </a:rPr>
              <a:t>... </a:t>
            </a:r>
            <a:r>
              <a:rPr lang="es-ES" sz="1200" i="1" spc="0">
                <a:solidFill>
                  <a:srgbClr val="000000"/>
                </a:solidFill>
                <a:latin typeface="Times New Roman" pitchFamily="1" panose="02020603050405020304"/>
              </a:rPr>
              <a:t>tienen que respetar la libertad del investigador creativo, que tiene como única meta la ciencia por la ciencia, esto es, contribuir al acervo de conocimientos que el hombre tiene a su disposición</a:t>
            </a:r>
            <a:r>
              <a:rPr lang="es-ES" sz="1200" spc="0">
                <a:solidFill>
                  <a:srgbClr val="000000"/>
                </a:solidFill>
                <a:latin typeface="Times New Roman" pitchFamily="1" panose="02020603050405020304"/>
              </a:rPr>
              <a:t>”, estáadvirtiendo sobre uno de los problemas más graves que amenazan a la investigación. </a:t>
            </a:r>
            <a:r>
              <a:rPr lang="es-ES" sz="1100" b="1" spc="0">
                <a:solidFill>
                  <a:srgbClr val="000000"/>
                </a:solidFill>
                <a:latin typeface="Bookman Old Style" pitchFamily="1" panose="02020603050405020304"/>
              </a:rPr>
              <a:t>Quien asi piensa es el Profesor Mayor Zaragoza</a:t>
            </a:r>
            <a:r>
              <a:rPr lang="es-ES" sz="1200" spc="0">
                <a:solidFill>
                  <a:srgbClr val="000000"/>
                </a:solidFill>
                <a:latin typeface="Times New Roman" pitchFamily="1" panose="02020603050405020304"/>
              </a:rPr>
              <a:t>. </a:t>
            </a:r>
          </a:p>
          <a:p>
            <a:pPr marL="45720" marR="45720" indent="0" algn="just">
              <a:lnSpc>
                <a:spcPts val="1400"/>
              </a:lnSpc>
              <a:spcBef>
                <a:spcPts val="555"/>
              </a:spcBef>
              <a:spcAft>
                <a:spcPts val="0"/>
              </a:spcAft>
            </a:pPr>
            <a:r>
              <a:rPr lang="es-ES" sz="1200" spc="5">
                <a:solidFill>
                  <a:srgbClr val="000000"/>
                </a:solidFill>
                <a:latin typeface="Times New Roman" pitchFamily="1" panose="02020603050405020304"/>
              </a:rPr>
              <a:t>Cuando alguien apunta con claridad y vehemencia que “</a:t>
            </a:r>
            <a:r>
              <a:rPr lang="es-ES" sz="1200" i="1" spc="5">
                <a:solidFill>
                  <a:srgbClr val="000000"/>
                </a:solidFill>
                <a:latin typeface="Times New Roman" pitchFamily="1" panose="02020603050405020304"/>
              </a:rPr>
              <a:t>la Universidad no puede seguir siendo considerada exclusivamente como un lugar en donde se imparten unas clases al término de las cuales se facilita un t(´tulo que acredita para el ejercicio de la profesión</a:t>
            </a:r>
            <a:r>
              <a:rPr lang="es-ES" sz="1200" spc="5">
                <a:solidFill>
                  <a:srgbClr val="000000"/>
                </a:solidFill>
                <a:latin typeface="Times New Roman" pitchFamily="1" panose="02020603050405020304"/>
              </a:rPr>
              <a:t>” y que “</a:t>
            </a:r>
            <a:r>
              <a:rPr lang="es-ES" sz="1200" i="1" spc="5">
                <a:solidFill>
                  <a:srgbClr val="000000"/>
                </a:solidFill>
                <a:latin typeface="Times New Roman" pitchFamily="1" panose="02020603050405020304"/>
              </a:rPr>
              <a:t>la calidad de la enseñanza práctica, la docencia del tercer ciclo con la formación individual y la realización de una tesis doctoral, etc.</a:t>
            </a:r>
            <a:r>
              <a:rPr lang="es-ES" sz="1200" spc="5">
                <a:solidFill>
                  <a:srgbClr val="000000"/>
                </a:solidFill>
                <a:latin typeface="Times New Roman" pitchFamily="1" panose="02020603050405020304"/>
              </a:rPr>
              <a:t>” </a:t>
            </a:r>
            <a:r>
              <a:rPr lang="es-ES" sz="1150" i="1" spc="5">
                <a:solidFill>
                  <a:srgbClr val="000000"/>
                </a:solidFill>
                <a:latin typeface="Arial" pitchFamily="2" panose="02020603050405020304"/>
              </a:rPr>
              <a:t>... </a:t>
            </a:r>
            <a:r>
              <a:rPr lang="es-ES" sz="1200" spc="5">
                <a:solidFill>
                  <a:srgbClr val="000000"/>
                </a:solidFill>
                <a:latin typeface="Times New Roman" pitchFamily="1" panose="02020603050405020304"/>
              </a:rPr>
              <a:t>“</a:t>
            </a:r>
            <a:r>
              <a:rPr lang="es-ES" sz="1200" i="1" spc="5">
                <a:solidFill>
                  <a:srgbClr val="000000"/>
                </a:solidFill>
                <a:latin typeface="Times New Roman" pitchFamily="1" panose="02020603050405020304"/>
              </a:rPr>
              <a:t>son aspectos absolutamente marginados en la consideración de la institución universitaria, por amplios sectores de la sociedad</a:t>
            </a:r>
            <a:r>
              <a:rPr lang="es-ES" sz="1200" spc="5">
                <a:solidFill>
                  <a:srgbClr val="000000"/>
                </a:solidFill>
                <a:latin typeface="Times New Roman" pitchFamily="1" panose="02020603050405020304"/>
              </a:rPr>
              <a:t>”, estáponiendo de manifiesto un profundo conoci-</a:t>
            </a:r>
            <a:r>
              <a:rPr lang="es-ES" sz="1200" spc="5">
                <a:solidFill>
                  <a:srgbClr val="000000"/>
                </a:solidFill>
                <a:latin typeface="Times New Roman" pitchFamily="1" panose="02020603050405020304"/>
              </a:rPr>
              <a:t>miento sobre la Universidad y los problemas que le acechan. Y continúa: “</a:t>
            </a:r>
            <a:r>
              <a:rPr lang="es-ES" sz="1200" i="1" spc="5">
                <a:solidFill>
                  <a:srgbClr val="000000"/>
                </a:solidFill>
                <a:latin typeface="Times New Roman" pitchFamily="1" panose="02020603050405020304"/>
              </a:rPr>
              <a:t>Mientras esto siga as(´, no nos engañenos, la Universidad no podráser el lugar en donde se forje la España cient(´fica. Y no hay otro lugar</a:t>
            </a:r>
            <a:r>
              <a:rPr lang="es-ES" sz="1200" spc="5">
                <a:solidFill>
                  <a:srgbClr val="000000"/>
                </a:solidFill>
                <a:latin typeface="Times New Roman" pitchFamily="1" panose="02020603050405020304"/>
              </a:rPr>
              <a:t>”. </a:t>
            </a:r>
            <a:r>
              <a:rPr lang="es-ES" sz="1100" b="1" spc="5">
                <a:solidFill>
                  <a:srgbClr val="000000"/>
                </a:solidFill>
                <a:latin typeface="Bookman Old Style" pitchFamily="1" panose="02020603050405020304"/>
              </a:rPr>
              <a:t>Quien asípiensa es el Profesor Mayor Zaragoza</a:t>
            </a:r>
            <a:r>
              <a:rPr lang="es-ES" sz="1200" spc="5">
                <a:solidFill>
                  <a:srgbClr val="000000"/>
                </a:solidFill>
                <a:latin typeface="Times New Roman" pitchFamily="1" panose="02020603050405020304"/>
              </a:rPr>
              <a:t>. </a:t>
            </a:r>
          </a:p>
          <a:p>
            <a:pPr marL="45720" marR="45720" indent="0" algn="just">
              <a:lnSpc>
                <a:spcPts val="1400"/>
              </a:lnSpc>
              <a:spcBef>
                <a:spcPts val="480"/>
              </a:spcBef>
              <a:spcAft>
                <a:spcPts val="1480"/>
              </a:spcAft>
            </a:pPr>
            <a:r>
              <a:rPr lang="es-ES" sz="1200" spc="0">
                <a:solidFill>
                  <a:srgbClr val="000000"/>
                </a:solidFill>
                <a:latin typeface="Times New Roman" pitchFamily="1" panose="02020603050405020304"/>
              </a:rPr>
              <a:t>Cuando alguien apunta con claridad y vehemencia que “</a:t>
            </a:r>
            <a:r>
              <a:rPr lang="es-ES" sz="1200" i="1" spc="0">
                <a:solidFill>
                  <a:srgbClr val="000000"/>
                </a:solidFill>
                <a:latin typeface="Times New Roman" pitchFamily="1" panose="02020603050405020304"/>
              </a:rPr>
              <a:t>El cient(´fico raramente ad-</a:t>
            </a:r>
            <a:r>
              <a:rPr lang="es-ES" sz="1200" i="1" spc="0">
                <a:solidFill>
                  <a:srgbClr val="000000"/>
                </a:solidFill>
                <a:latin typeface="Times New Roman" pitchFamily="1" panose="02020603050405020304"/>
              </a:rPr>
              <a:t>mite consignas, porque estáacostumbrado a aplicar un método basado en la libertad</a:t>
            </a:r>
            <a:r>
              <a:rPr lang="es-ES" sz="1200" spc="0">
                <a:solidFill>
                  <a:srgbClr val="000000"/>
                </a:solidFill>
                <a:latin typeface="Times New Roman" pitchFamily="1" panose="02020603050405020304"/>
              </a:rPr>
              <a:t>” y que “</a:t>
            </a:r>
            <a:r>
              <a:rPr lang="es-ES" sz="1200" i="1" spc="0">
                <a:solidFill>
                  <a:srgbClr val="000000"/>
                </a:solidFill>
                <a:latin typeface="Times New Roman" pitchFamily="1" panose="02020603050405020304"/>
              </a:rPr>
              <a:t>suele ser un consejero fiable y honesto de la clase pol(´tica que, en última ins-</a:t>
            </a:r>
            <a:r>
              <a:rPr lang="es-ES" sz="100">
                <a:solidFill>
                  <a:srgbClr val="000000"/>
                </a:solidFill>
                <a:latin typeface="Bookman Old Style" pitchFamily="1" panose="02020603050405020304"/>
              </a:rPr>
              <a:t> </a:t>
            </a:r>
          </a:p>
        </p:txBody>
      </p:sp>
      <p:sp>
        <p:nvSpPr>
          <p:cNvPr id="4" name=""/>
          <p:cNvSpPr/>
          <p:nvPr>
            <p:ph type="body" idx="10"/>
          </p:nvPr>
        </p:nvSpPr>
        <p:spPr>
          <a:xfrm>
            <a:off x="1059180" y="9731375"/>
            <a:ext cx="5486400" cy="225425"/>
          </a:xfrm>
          <a:prstGeom prst="rect">
            <a:avLst/>
          </a:prstGeom>
          <a:noFill/>
          <a:ln w="0" cmpd="sng">
            <a:noFill/>
            <a:prstDash val="solid"/>
          </a:ln>
        </p:spPr>
        <p:txBody>
          <a:bodyPr vert="horz" lIns="0" tIns="42545" rIns="0" bIns="0" anchor="t"/>
          <a:lstStyle/>
          <a:p>
            <a:pPr marL="45720" marR="45720" indent="0" algn="r">
              <a:lnSpc>
                <a:spcPts val="14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3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312 </a:t>
            </a:r>
            <a:r>
              <a:rPr lang="es-ES" sz="125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4155" rIns="0" bIns="0" anchor="t"/>
          <a:lstStyle/>
          <a:p>
            <a:pPr marL="45720" marR="45720" indent="0" algn="just">
              <a:lnSpc>
                <a:spcPts val="1500"/>
              </a:lnSpc>
              <a:spcAft>
                <a:spcPts val="0"/>
              </a:spcAft>
            </a:pPr>
            <a:r>
              <a:rPr lang="es-ES" sz="1200" i="1" spc="0">
                <a:solidFill>
                  <a:srgbClr val="000000"/>
                </a:solidFill>
                <a:latin typeface="Times New Roman" pitchFamily="1" panose="02020603050405020304"/>
              </a:rPr>
              <a:t>tancia, es quien toma las decisiones en nombre de la sociedad entera</a:t>
            </a:r>
            <a:r>
              <a:rPr lang="es-ES" sz="1200" spc="0">
                <a:solidFill>
                  <a:srgbClr val="000000"/>
                </a:solidFill>
                <a:latin typeface="Times New Roman" pitchFamily="1" panose="02020603050405020304"/>
              </a:rPr>
              <a:t>”, estáseñalando la relación que debe de existir entre una Universidad pública moderna y el poder politico. </a:t>
            </a:r>
            <a:r>
              <a:rPr lang="es-ES" sz="1250" b="1" spc="0">
                <a:solidFill>
                  <a:srgbClr val="000000"/>
                </a:solidFill>
                <a:latin typeface="Times New Roman" pitchFamily="1" panose="02020603050405020304"/>
              </a:rPr>
              <a:t>Quien asípiensa es, una vez más, el Profesor Mayor Zaragoza</a:t>
            </a:r>
            <a:r>
              <a:rPr lang="es-ES" sz="1200" spc="0">
                <a:solidFill>
                  <a:srgbClr val="000000"/>
                </a:solidFill>
                <a:latin typeface="Times New Roman" pitchFamily="1" panose="02020603050405020304"/>
              </a:rPr>
              <a:t>. </a:t>
            </a:r>
          </a:p>
          <a:p>
            <a:pPr marL="45720" marR="45720" indent="0" algn="just">
              <a:lnSpc>
                <a:spcPts val="1500"/>
              </a:lnSpc>
              <a:spcBef>
                <a:spcPts val="470"/>
              </a:spcBef>
              <a:spcAft>
                <a:spcPts val="0"/>
              </a:spcAft>
            </a:pPr>
            <a:r>
              <a:rPr lang="es-ES" sz="1200" spc="0">
                <a:solidFill>
                  <a:srgbClr val="000000"/>
                </a:solidFill>
                <a:latin typeface="Times New Roman" pitchFamily="1" panose="02020603050405020304"/>
              </a:rPr>
              <a:t>¿No son estos pensamientos acaso la esencia de cómo debe ser entendida la Univer-</a:t>
            </a:r>
            <a:r>
              <a:rPr lang="es-ES" sz="1200" spc="0">
                <a:solidFill>
                  <a:srgbClr val="000000"/>
                </a:solidFill>
                <a:latin typeface="Times New Roman" pitchFamily="1" panose="02020603050405020304"/>
              </a:rPr>
              <a:t>sidad? ¿No es acaso una garantia que quien piensa asi haya asumido las máximas responsabidades a nivel internacional en materia de Educación, la Ciencia y la Cul-</a:t>
            </a:r>
            <a:r>
              <a:rPr lang="es-ES" sz="1200" spc="0">
                <a:solidFill>
                  <a:srgbClr val="000000"/>
                </a:solidFill>
                <a:latin typeface="Times New Roman" pitchFamily="1" panose="02020603050405020304"/>
              </a:rPr>
              <a:t>tura?. Estimo desde mi modesto punto de vista que si, y es precisamente por ello, por su excepcional valia humana y dotes investigadoras, por lo que la Universidad de Extremadura no debe dejar pasar más tiempo sin incluir entre su Claustro al Profesor Federico Mayor Zaragoza, pues parafraseando el título de una de sus obras más conocidas: </a:t>
            </a:r>
            <a:r>
              <a:rPr lang="es-ES" sz="1250" b="1" spc="0">
                <a:solidFill>
                  <a:srgbClr val="000000"/>
                </a:solidFill>
                <a:latin typeface="Times New Roman" pitchFamily="1" panose="02020603050405020304"/>
              </a:rPr>
              <a:t>Mañana siempre sería tarde!</a:t>
            </a:r>
            <a:r>
              <a:rPr lang="es-ES" sz="1200" spc="0">
                <a:solidFill>
                  <a:srgbClr val="000000"/>
                </a:solidFill>
                <a:latin typeface="Times New Roman" pitchFamily="1" panose="02020603050405020304"/>
              </a:rPr>
              <a:t>. </a:t>
            </a:r>
          </a:p>
          <a:p>
            <a:pPr marL="45720" marR="45720" indent="0" algn="just">
              <a:lnSpc>
                <a:spcPts val="1500"/>
              </a:lnSpc>
              <a:spcBef>
                <a:spcPts val="460"/>
              </a:spcBef>
              <a:spcAft>
                <a:spcPts val="0"/>
              </a:spcAft>
            </a:pPr>
            <a:r>
              <a:rPr lang="es-ES" sz="1200" spc="0">
                <a:solidFill>
                  <a:srgbClr val="000000"/>
                </a:solidFill>
                <a:latin typeface="Times New Roman" pitchFamily="1" panose="02020603050405020304"/>
              </a:rPr>
              <a:t>Asi pues, considerados y expuestos todos estos hechos, dignisimas autoridades y claustrales, solicito con toda consideración y encarecidamente ruego, que se otorgue y confiera al Excmo. Sr. D. Federico Mayor Zaragoza el supremo grado de Doctor “</a:t>
            </a:r>
            <a:r>
              <a:rPr lang="es-ES" sz="1200" i="1" spc="0">
                <a:solidFill>
                  <a:srgbClr val="000000"/>
                </a:solidFill>
                <a:latin typeface="Times New Roman" pitchFamily="1" panose="02020603050405020304"/>
              </a:rPr>
              <a:t>Honoris causa</a:t>
            </a:r>
            <a:r>
              <a:rPr lang="es-ES" sz="1200" spc="0">
                <a:solidFill>
                  <a:srgbClr val="000000"/>
                </a:solidFill>
                <a:latin typeface="Times New Roman" pitchFamily="1" panose="02020603050405020304"/>
              </a:rPr>
              <a:t>” por la Facultad de Ciencias de la Universidad de Extremadura. </a:t>
            </a:r>
          </a:p>
          <a:p>
            <a:pPr marL="45720" marR="45720" indent="0" algn="l">
              <a:lnSpc>
                <a:spcPts val="1500"/>
              </a:lnSpc>
              <a:spcBef>
                <a:spcPts val="495"/>
              </a:spcBef>
              <a:spcAft>
                <a:spcPts val="0"/>
              </a:spcAft>
            </a:pPr>
            <a:r>
              <a:rPr lang="es-ES" sz="1200" spc="30">
                <a:solidFill>
                  <a:srgbClr val="000000"/>
                </a:solidFill>
                <a:latin typeface="Times New Roman" pitchFamily="1" panose="02020603050405020304"/>
              </a:rPr>
              <a:t>Prof. Dr. D. Juan Antonio Devesa Alcaraz </a:t>
            </a:r>
          </a:p>
          <a:p>
            <a:pPr marL="45720" marR="45720" indent="0" algn="just">
              <a:lnSpc>
                <a:spcPts val="1400"/>
              </a:lnSpc>
              <a:spcBef>
                <a:spcPts val="1920"/>
              </a:spcBef>
              <a:spcAft>
                <a:spcPts val="0"/>
              </a:spcAft>
            </a:pPr>
            <a:r>
              <a:rPr lang="es-ES" sz="1250" b="1" spc="45">
                <a:solidFill>
                  <a:srgbClr val="000000"/>
                </a:solidFill>
                <a:latin typeface="Times New Roman" pitchFamily="1" panose="02020603050405020304"/>
              </a:rPr>
              <a:t>Discurso del Dr. Federico Mayor Zaragoza, para la recepción del Doc-</a:t>
            </a:r>
            <a:r>
              <a:rPr lang="es-ES" sz="1250" b="1" spc="45">
                <a:solidFill>
                  <a:srgbClr val="000000"/>
                </a:solidFill>
                <a:latin typeface="Times New Roman" pitchFamily="1" panose="02020603050405020304"/>
              </a:rPr>
              <a:t>torado Honoris Causa por la Facultad de Ciencias de la Universidad de Extremadura </a:t>
            </a:r>
          </a:p>
          <a:p>
            <a:pPr marL="45720" marR="45720" indent="0" algn="just">
              <a:lnSpc>
                <a:spcPts val="1400"/>
              </a:lnSpc>
              <a:spcBef>
                <a:spcPts val="45"/>
              </a:spcBef>
              <a:spcAft>
                <a:spcPts val="0"/>
              </a:spcAft>
            </a:pPr>
            <a:r>
              <a:rPr lang="es-ES" sz="1200" i="1" spc="10">
                <a:solidFill>
                  <a:srgbClr val="000000"/>
                </a:solidFill>
                <a:latin typeface="Times New Roman" pitchFamily="1" panose="02020603050405020304"/>
              </a:rPr>
              <a:t>La paz, la libertad, la justicia no se ofrecen ni se conquistan; se hacen y se rehacen cada d(a, son el fruto de nuestra tenaz y hasta obstinada acción cotidiana para que todos y no unos cuantos sean ciudadanos en plenitud, para que todos y no unos cuantos puedan participar en la vida pu´blica, en términos ciudadanos. La bien conocida frase de Descartes: “Pienso, fuego existo” se transforma en: “Participo, luego existo” y si no participo, no existo como ciudadano. Esto penséal llegar un dia de septiembre de 1963 a la ciudad de Granada para asumir las funciones de Catedra´tico de Bioqu(mica, Esta´tica y Dina´mica, que as´</a:t>
            </a:r>
            <a:r>
              <a:rPr lang="es-ES" sz="1200" i="1" spc="10">
                <a:solidFill>
                  <a:srgbClr val="000000"/>
                </a:solidFill>
                <a:latin typeface="Times New Roman" pitchFamily="1" panose="02020603050405020304"/>
              </a:rPr>
              <a:t>ı se llamaba entonces, de la antiqu(sima Universidad granadina. </a:t>
            </a:r>
          </a:p>
          <a:p>
            <a:pPr marL="45720" marR="45720" indent="0" algn="just">
              <a:lnSpc>
                <a:spcPts val="1400"/>
              </a:lnSpc>
              <a:spcBef>
                <a:spcPts val="530"/>
              </a:spcBef>
              <a:spcAft>
                <a:spcPts val="0"/>
              </a:spcAft>
            </a:pPr>
            <a:r>
              <a:rPr lang="es-ES" sz="1200" i="1" spc="-5">
                <a:solidFill>
                  <a:srgbClr val="000000"/>
                </a:solidFill>
                <a:latin typeface="Times New Roman" pitchFamily="1" panose="02020603050405020304"/>
              </a:rPr>
              <a:t>La Universidad, pensé, no debe ser torre de marfil; bien al contrario, debe ser torre de vig(a, lugar de auscultación y de anticipación; debe ser lugar de ana´lisis y de denuncia. En un momento —en estos albores del próximo siglo y milenio— de tran-</a:t>
            </a:r>
            <a:r>
              <a:rPr lang="es-ES" sz="1200" i="1" spc="-5">
                <a:solidFill>
                  <a:srgbClr val="000000"/>
                </a:solidFill>
                <a:latin typeface="Times New Roman" pitchFamily="1" panose="02020603050405020304"/>
              </a:rPr>
              <a:t>siciones mu´ltiples y de m(nimas certezas, ma´s que nunca la Universidad debe cumplir esta función de conciencia cr(tica de la sociedad. Para esto debe ser independiente y puede ser, debe ser el gran motor de esta transformación, de esta mutación esencial, de esta exigencia ética de fin de siglo en el que de una vez por todas la razón de la fuerza se sustituya por la fuerza de la razón. Porque estdclaro, ahora que el mundo se ha convertido en una ciudad planetaria, ya estdclaro que nada se obtiene por la imposición y por la fuerza, todo se obtiene por el dia´logo y la conversación. Nada se obtiene con la violencia y con la espada, no hay victorias con la violencia. </a:t>
            </a:r>
          </a:p>
          <a:p>
            <a:pPr marL="45720" marR="45720" indent="0" algn="just">
              <a:lnSpc>
                <a:spcPts val="1400"/>
              </a:lnSpc>
              <a:spcBef>
                <a:spcPts val="530"/>
              </a:spcBef>
              <a:spcAft>
                <a:spcPts val="1500"/>
              </a:spcAft>
            </a:pPr>
            <a:r>
              <a:rPr lang="es-ES" sz="1200" i="1" spc="0">
                <a:solidFill>
                  <a:srgbClr val="000000"/>
                </a:solidFill>
                <a:latin typeface="Times New Roman" pitchFamily="1" panose="02020603050405020304"/>
              </a:rPr>
              <a:t>Recuerdo que ya entonces, en septiembre del 63, habia sentido como un la´tigo la injusticia de tantos subnormales, profundos a veces, que hubieran podido ser niños sonrientes, niños que en su familia, en la escuela, podian ser niños como otros cua-</a:t>
            </a:r>
            <a:r>
              <a:rPr lang="es-ES" sz="1200" i="1" spc="0">
                <a:solidFill>
                  <a:srgbClr val="000000"/>
                </a:solidFill>
                <a:latin typeface="Times New Roman" pitchFamily="1" panose="02020603050405020304"/>
              </a:rPr>
              <a:t>lesquiera, si hubieramos aplicado a tiempo el conocimiento disponible. Y por esto pensé: ¡Quépena que nos distraigamos en tantas otras cosas! ¡Quépena que apli-</a:t>
            </a:r>
            <a:r>
              <a:rPr lang="es-ES" sz="100">
                <a:solidFill>
                  <a:srgbClr val="000000"/>
                </a:solidFill>
                <a:latin typeface="Times New Roman" pitchFamily="1" panose="02020603050405020304"/>
              </a:rPr>
              <a:t>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4450"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3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8705" y="482600"/>
            <a:ext cx="5486400" cy="199390"/>
          </a:xfrm>
          <a:prstGeom prst="rect">
            <a:avLst/>
          </a:prstGeom>
          <a:noFill/>
          <a:ln w="0" cmpd="sng">
            <a:noFill/>
            <a:prstDash val="solid"/>
          </a:ln>
        </p:spPr>
        <p:txBody>
          <a:bodyPr vert="horz" lIns="0" tIns="1905" rIns="0" bIns="0" anchor="t"/>
          <a:lstStyle/>
          <a:p>
            <a:pPr marL="45720" marR="0" indent="0" algn="l">
              <a:lnSpc>
                <a:spcPts val="1400"/>
              </a:lnSpc>
              <a:spcAft>
                <a:spcPts val="70"/>
              </a:spcAft>
              <a:tabLst>
                <a:tab algn="r" pos="5440680"/>
              </a:tabLst>
            </a:pPr>
            <a:r>
              <a:rPr lang="es-ES" sz="1300" b="1" spc="0">
                <a:solidFill>
                  <a:srgbClr val="000000"/>
                </a:solidFill>
                <a:latin typeface="Garamond" pitchFamily="1" panose="02020603050405020304"/>
              </a:rPr>
              <a:t>15. Doctores </a:t>
            </a:r>
            <a:r>
              <a:rPr lang="es-ES" sz="1100" b="1" i="1" spc="0">
                <a:solidFill>
                  <a:srgbClr val="000000"/>
                </a:solidFill>
                <a:latin typeface="Bookman Old Style" pitchFamily="1"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313 </a:t>
            </a:r>
          </a:p>
        </p:txBody>
      </p:sp>
      <p:sp>
        <p:nvSpPr>
          <p:cNvPr id="3" name=""/>
          <p:cNvSpPr/>
          <p:nvPr>
            <p:ph type="body" idx="10"/>
          </p:nvPr>
        </p:nvSpPr>
        <p:spPr>
          <a:xfrm>
            <a:off x="1068705" y="681990"/>
            <a:ext cx="5486400" cy="9049385"/>
          </a:xfrm>
          <a:prstGeom prst="rect">
            <a:avLst/>
          </a:prstGeom>
          <a:noFill/>
          <a:ln w="0" cmpd="sng">
            <a:noFill/>
            <a:prstDash val="solid"/>
          </a:ln>
        </p:spPr>
        <p:txBody>
          <a:bodyPr vert="horz" lIns="0" tIns="218440" rIns="0" bIns="0" anchor="t"/>
          <a:lstStyle/>
          <a:p>
            <a:pPr marL="45720" marR="45720" indent="0" algn="just">
              <a:lnSpc>
                <a:spcPts val="1400"/>
              </a:lnSpc>
              <a:spcAft>
                <a:spcPts val="0"/>
              </a:spcAft>
            </a:pPr>
            <a:r>
              <a:rPr lang="es-ES" sz="1300" i="1" spc="80">
                <a:solidFill>
                  <a:srgbClr val="000000"/>
                </a:solidFill>
                <a:latin typeface="Garamond" pitchFamily="1" panose="02020603050405020304"/>
              </a:rPr>
              <a:t>quemos el conocimiento a la destrucción! Cuando el haber evitado a uno solo de estos niños su condición y a todos sus familiares el sufrimiento, val</a:t>
            </a:r>
            <a:r>
              <a:rPr lang="es-ES" sz="1300" i="1" spc="80">
                <a:solidFill>
                  <a:srgbClr val="000000"/>
                </a:solidFill>
                <a:latin typeface="Garamond" pitchFamily="1" panose="02020603050405020304"/>
              </a:rPr>
              <a:t>ı´a la pena de intentar cambiar esta utilización, esta torre de marfil por una torre de vigı´a y de anticipación. </a:t>
            </a:r>
          </a:p>
          <a:p>
            <a:pPr marL="45720" marR="45720" indent="0" algn="just">
              <a:lnSpc>
                <a:spcPts val="1400"/>
              </a:lnSpc>
              <a:spcBef>
                <a:spcPts val="485"/>
              </a:spcBef>
              <a:spcAft>
                <a:spcPts val="0"/>
              </a:spcAft>
            </a:pPr>
            <a:r>
              <a:rPr lang="es-ES" sz="1300" i="1" spc="70">
                <a:solidFill>
                  <a:srgbClr val="000000"/>
                </a:solidFill>
                <a:latin typeface="Garamond" pitchFamily="1" panose="02020603050405020304"/>
              </a:rPr>
              <a:t>Años más tarde, con los ojos doloridos por tantas cosas que en mi actual cargo tengo que observar y que ver, escrib´</a:t>
            </a:r>
            <a:r>
              <a:rPr lang="es-ES" sz="1300" i="1" spc="70">
                <a:solidFill>
                  <a:srgbClr val="000000"/>
                </a:solidFill>
                <a:latin typeface="Garamond" pitchFamily="1" panose="02020603050405020304"/>
              </a:rPr>
              <a:t>ı precisamente, después de estar dando una clase a unos niños de uno de los más pobres lugares de la tierra: “No lloro, pero mis labios proclaman con firmeza que no pienso ir más a la guerra; que para mı´ como intelectual y como cientı´fico ya no hay más guerra que conseguir que todos los ciudadanos puedan participar y que podamos, a través del diálogo y de la negociación, evitar la violencia, evitar que la vida se ofrezca por causas que bien merecen ser vividas”. </a:t>
            </a:r>
          </a:p>
          <a:p>
            <a:pPr marL="45720" marR="0" indent="0" algn="l">
              <a:lnSpc>
                <a:spcPts val="1400"/>
              </a:lnSpc>
              <a:spcBef>
                <a:spcPts val="520"/>
              </a:spcBef>
              <a:spcAft>
                <a:spcPts val="0"/>
              </a:spcAft>
            </a:pPr>
            <a:r>
              <a:rPr lang="es-ES" sz="1300" i="1" spc="70">
                <a:solidFill>
                  <a:srgbClr val="000000"/>
                </a:solidFill>
                <a:latin typeface="Garamond" pitchFamily="1" panose="02020603050405020304"/>
              </a:rPr>
              <a:t>Excmo. y Magfco. Sr. Rector de la Universidad de Extremadura, </a:t>
            </a:r>
          </a:p>
          <a:p>
            <a:pPr marL="45720" marR="0" indent="0" algn="l">
              <a:lnSpc>
                <a:spcPts val="1400"/>
              </a:lnSpc>
              <a:spcBef>
                <a:spcPts val="0"/>
              </a:spcBef>
              <a:spcAft>
                <a:spcPts val="0"/>
              </a:spcAft>
            </a:pPr>
            <a:r>
              <a:rPr lang="es-ES" sz="1300" i="1" spc="60">
                <a:solidFill>
                  <a:srgbClr val="000000"/>
                </a:solidFill>
                <a:latin typeface="Garamond" pitchFamily="1" panose="02020603050405020304"/>
              </a:rPr>
              <a:t>Don Cesar Chaparro Gómez, </a:t>
            </a:r>
          </a:p>
          <a:p>
            <a:pPr marL="45720" marR="0" indent="0" algn="l">
              <a:lnSpc>
                <a:spcPts val="1400"/>
              </a:lnSpc>
              <a:spcBef>
                <a:spcPts val="20"/>
              </a:spcBef>
              <a:spcAft>
                <a:spcPts val="0"/>
              </a:spcAft>
            </a:pPr>
            <a:r>
              <a:rPr lang="es-ES" sz="1300" i="1" spc="65">
                <a:solidFill>
                  <a:srgbClr val="000000"/>
                </a:solidFill>
                <a:latin typeface="Garamond" pitchFamily="1" panose="02020603050405020304"/>
              </a:rPr>
              <a:t>Ilmo. Sr. Decano, Don Juan Antonio Devesa Alcaraz, </a:t>
            </a:r>
          </a:p>
          <a:p>
            <a:pPr marL="45720" marR="0" indent="0" algn="l">
              <a:lnSpc>
                <a:spcPts val="1400"/>
              </a:lnSpc>
              <a:spcBef>
                <a:spcPts val="15"/>
              </a:spcBef>
              <a:spcAft>
                <a:spcPts val="0"/>
              </a:spcAft>
            </a:pPr>
            <a:r>
              <a:rPr lang="es-ES" sz="1300" i="1" spc="70">
                <a:solidFill>
                  <a:srgbClr val="000000"/>
                </a:solidFill>
                <a:latin typeface="Garamond" pitchFamily="1" panose="02020603050405020304"/>
              </a:rPr>
              <a:t>Queridos colegas del Claustro de la Universidad de Extremadura, </a:t>
            </a:r>
          </a:p>
          <a:p>
            <a:pPr marL="45720" marR="0" indent="0" algn="l">
              <a:lnSpc>
                <a:spcPts val="1400"/>
              </a:lnSpc>
              <a:spcBef>
                <a:spcPts val="0"/>
              </a:spcBef>
              <a:spcAft>
                <a:spcPts val="0"/>
              </a:spcAft>
            </a:pPr>
            <a:r>
              <a:rPr lang="es-ES" sz="1300" i="1" spc="85">
                <a:solidFill>
                  <a:srgbClr val="000000"/>
                </a:solidFill>
                <a:latin typeface="Garamond" pitchFamily="1" panose="02020603050405020304"/>
              </a:rPr>
              <a:t>Señoras y señores: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Quiero, en primer lugar, expresar mi profunda gratitud por esta distinción con que hoy la Universidad me honra. Quiero decirles que desde el primer momento, desde que escuchélas voces de este Coro extraordinario, esta ceremonia me ha conmovido muy especialmente; quiero decirles que, cada vez que en estos momentos de gran nostalgia me acogen en un Claustro Universitario, pienso que es precisamente en el aprendizaje superior y en la enseñanza superior, que es desde esta torre de vigía des de donde podemos hoy abrir muchas puertas que todavía permanecen cerradas y podemos proclamar a todos los vientos que la esperanza es posible y que la razón triunfaráfinalmente sobre la fuerza. </a:t>
            </a:r>
          </a:p>
          <a:p>
            <a:pPr marL="45720" marR="0" indent="0" algn="l">
              <a:lnSpc>
                <a:spcPts val="1400"/>
              </a:lnSpc>
              <a:spcBef>
                <a:spcPts val="540"/>
              </a:spcBef>
              <a:spcAft>
                <a:spcPts val="0"/>
              </a:spcAft>
            </a:pPr>
            <a:r>
              <a:rPr lang="es-ES" sz="1300" i="1" spc="0">
                <a:solidFill>
                  <a:srgbClr val="000000"/>
                </a:solidFill>
                <a:latin typeface="Garamond" pitchFamily="1" panose="02020603050405020304"/>
              </a:rPr>
              <a:t>Excelent</a:t>
            </a:r>
            <a:br/>
            <a:r>
              <a:rPr lang="es-ES" sz="1300" i="1" spc="0">
                <a:solidFill>
                  <a:srgbClr val="000000"/>
                </a:solidFill>
                <a:latin typeface="Garamond" pitchFamily="1" panose="02020603050405020304"/>
              </a:rPr>
              <a:t>ı´simo Sr. Rector, </a:t>
            </a:r>
            <a:br/>
            <a:r>
              <a:rPr lang="es-ES" sz="1300" i="1" spc="0">
                <a:solidFill>
                  <a:srgbClr val="000000"/>
                </a:solidFill>
                <a:latin typeface="Garamond" pitchFamily="1" panose="02020603050405020304"/>
              </a:rPr>
              <a:t>Señoras y señores: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Como cientifícos, lo que m´as nos importa es el conocimiento de la realidad; el co-</a:t>
            </a:r>
            <a:r>
              <a:rPr lang="es-ES" sz="1300" spc="0">
                <a:solidFill>
                  <a:srgbClr val="000000"/>
                </a:solidFill>
                <a:latin typeface="Garamond" pitchFamily="1" panose="02020603050405020304"/>
              </a:rPr>
              <a:t>nocimiento de la realidad hoy, no la percepción de la realidad. Los científicos no podemos, no debemos, porque es un fraude, simplificar el conocirniento que tene-</a:t>
            </a:r>
            <a:r>
              <a:rPr lang="es-ES" sz="1300" spc="0">
                <a:solidFill>
                  <a:srgbClr val="000000"/>
                </a:solidFill>
                <a:latin typeface="Garamond" pitchFamily="1" panose="02020603050405020304"/>
              </a:rPr>
              <a:t>mos de la realidad; al contrario, si queremos transformarla, si queremos conocerla, si queremos saber que es lo que oculta, lo que se oculta debajo de la piel de la percep-</a:t>
            </a:r>
            <a:r>
              <a:rPr lang="es-ES" sz="1300" spc="0">
                <a:solidFill>
                  <a:srgbClr val="000000"/>
                </a:solidFill>
                <a:latin typeface="Garamond" pitchFamily="1" panose="02020603050405020304"/>
              </a:rPr>
              <a:t>ción, si realmente queremos transformar las realidades y no las percepciones o los clichés que de ellas tenemos o nos transmiten, tenemos que saber exponer esta reali-</a:t>
            </a:r>
            <a:r>
              <a:rPr lang="es-ES" sz="1300" spc="0">
                <a:solidFill>
                  <a:srgbClr val="000000"/>
                </a:solidFill>
                <a:latin typeface="Garamond" pitchFamily="1" panose="02020603050405020304"/>
              </a:rPr>
              <a:t>dad en toda su complejidad. Tenemos la capacidad intelectual y hoy tenemos además los métodos; tenemos los instrumentos para profundizar mas y mas en esta realidad, de tal manera que podamos, al conocerla mejor, adaptarla a los intereses supremos del bienestar humano. Por esta razón tenemos que guiarnos, en el cuestionamiento permanente de toda certeza. </a:t>
            </a:r>
          </a:p>
          <a:p>
            <a:pPr marL="45720" marR="45720" indent="0" algn="just">
              <a:lnSpc>
                <a:spcPts val="1400"/>
              </a:lnSpc>
              <a:spcBef>
                <a:spcPts val="500"/>
              </a:spcBef>
              <a:spcAft>
                <a:spcPts val="1535"/>
              </a:spcAft>
            </a:pPr>
            <a:r>
              <a:rPr lang="es-ES" sz="1300" spc="-5">
                <a:solidFill>
                  <a:srgbClr val="000000"/>
                </a:solidFill>
                <a:latin typeface="Garamond" pitchFamily="1" panose="02020603050405020304"/>
              </a:rPr>
              <a:t>Decía antes, que estamos en un momento de transiciones múltiples, de aceleraciones extraordinarias y de mínimas certezas. Tenemos que ser capaces, desde las apa-</a:t>
            </a:r>
            <a:r>
              <a:rPr lang="es-ES" sz="1300" spc="-5">
                <a:solidFill>
                  <a:srgbClr val="000000"/>
                </a:solidFill>
                <a:latin typeface="Garamond" pitchFamily="1" panose="02020603050405020304"/>
              </a:rPr>
              <a:t>riencias, desde las distintas dimensiones de este mosaico inmenso que constituye la realidad —la realidad natural, la realidad social, la realidad filosófica—, gracias precisamente a esta capacidad distintiva de la condición humana que es inventar, </a:t>
            </a:r>
          </a:p>
        </p:txBody>
      </p:sp>
      <p:sp>
        <p:nvSpPr>
          <p:cNvPr id="4" name=""/>
          <p:cNvSpPr/>
          <p:nvPr>
            <p:ph type="body" idx="10"/>
          </p:nvPr>
        </p:nvSpPr>
        <p:spPr>
          <a:xfrm>
            <a:off x="1068705" y="9731375"/>
            <a:ext cx="5486400" cy="225425"/>
          </a:xfrm>
          <a:prstGeom prst="rect">
            <a:avLst/>
          </a:prstGeom>
          <a:noFill/>
          <a:ln w="0" cmpd="sng">
            <a:noFill/>
            <a:prstDash val="solid"/>
          </a:ln>
        </p:spPr>
        <p:txBody>
          <a:bodyPr vert="horz" lIns="0" tIns="48260" rIns="0" bIns="0" anchor="t"/>
          <a:lstStyle/>
          <a:p>
            <a:pPr marL="45720" marR="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68705" y="685800"/>
            <a:ext cx="5430520" cy="0"/>
          </a:xfrm>
          <a:prstGeom prst="line">
            <a:avLst/>
          </a:prstGeom>
          <a:ln w="6350" cmpd="sng">
            <a:solidFill>
              <a:srgbClr val="000000"/>
            </a:solidFill>
          </a:ln>
        </p:spPr>
      </p:cxnSp>
      <p:cxnSp>
        <p:nvCxnSpPr>
          <p:cNvPr id="6" name=""/>
          <p:cNvCxnSpPr/>
          <p:nvPr/>
        </p:nvCxnSpPr>
        <p:spPr>
          <a:xfrm>
            <a:off x="1068705" y="9735185"/>
            <a:ext cx="5430520" cy="0"/>
          </a:xfrm>
          <a:prstGeom prst="line">
            <a:avLst/>
          </a:prstGeom>
          <a:ln w="6350" cmpd="sng">
            <a:solidFill>
              <a:srgbClr val="000000"/>
            </a:solidFill>
          </a:ln>
        </p:spPr>
      </p:cxnSp>
    </p:spTree>
  </p:cSld>
  <p:clrMapOvr>
    <a:masterClrMapping/>
  </p:clrMapOvr>
</p:sld>
</file>

<file path=ppt/slides/slide33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115"/>
              </a:spcAft>
              <a:tabLst>
                <a:tab algn="r" pos="5440680"/>
              </a:tabLst>
            </a:pPr>
            <a:r>
              <a:rPr lang="es-ES" sz="1300" spc="0">
                <a:solidFill>
                  <a:srgbClr val="000000"/>
                </a:solidFill>
                <a:latin typeface="Garamond" pitchFamily="1" panose="02020603050405020304"/>
              </a:rPr>
              <a:t>314 </a:t>
            </a:r>
            <a:r>
              <a:rPr lang="es-ES" sz="1300" b="1" spc="0">
                <a:solidFill>
                  <a:srgbClr val="000000"/>
                </a:solidFill>
                <a:latin typeface="Garamond"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que es crear, que es innovar, tenemos que hacer todas las abstracciones posibles pa-</a:t>
            </a:r>
            <a:r>
              <a:rPr lang="es-ES" sz="1300" spc="0">
                <a:solidFill>
                  <a:srgbClr val="000000"/>
                </a:solidFill>
                <a:latin typeface="Garamond" pitchFamily="1" panose="02020603050405020304"/>
              </a:rPr>
              <a:t>ra recuperar las esencias, para saber distinguir lo que es fundamental de lo que es estructural, de lo que es institucional, de los actores; de los actores sociales, de los actores humanos que llevan, que dirigen estas instituciones. </a:t>
            </a:r>
          </a:p>
          <a:p>
            <a:pPr marL="45720" marR="45720" indent="0" algn="just">
              <a:lnSpc>
                <a:spcPts val="1400"/>
              </a:lnSpc>
              <a:spcBef>
                <a:spcPts val="480"/>
              </a:spcBef>
              <a:spcAft>
                <a:spcPts val="0"/>
              </a:spcAft>
            </a:pPr>
            <a:r>
              <a:rPr lang="es-ES" sz="1300" spc="0">
                <a:solidFill>
                  <a:srgbClr val="000000"/>
                </a:solidFill>
                <a:latin typeface="Garamond" pitchFamily="1" panose="02020603050405020304"/>
              </a:rPr>
              <a:t>No puede haber sólo un inte´rprete; todos, todos tenemos que ser inte´rpretes de esta realidad compleja para, conocie´ndola, ser capaces de transformarla. La mutación exige esta enorme convergencia, estos distintos ángulos de observación. No puede haber sólo un inte´rprete. </a:t>
            </a:r>
          </a:p>
          <a:p>
            <a:pPr marL="45720" marR="45720" indent="0" algn="just">
              <a:lnSpc>
                <a:spcPts val="1400"/>
              </a:lnSpc>
              <a:spcBef>
                <a:spcPts val="550"/>
              </a:spcBef>
              <a:spcAft>
                <a:spcPts val="0"/>
              </a:spcAft>
            </a:pPr>
            <a:r>
              <a:rPr lang="es-ES" sz="1300" spc="0">
                <a:solidFill>
                  <a:srgbClr val="000000"/>
                </a:solidFill>
                <a:latin typeface="Garamond" pitchFamily="1" panose="02020603050405020304"/>
              </a:rPr>
              <a:t>“Las ortodoxias —ha dicho Octavio Paz recientemente— reclaman siempre inqui-</a:t>
            </a:r>
            <a:r>
              <a:rPr lang="es-ES" sz="1300" spc="0">
                <a:solidFill>
                  <a:srgbClr val="000000"/>
                </a:solidFill>
                <a:latin typeface="Garamond" pitchFamily="1" panose="02020603050405020304"/>
              </a:rPr>
              <a:t>sidores y los inquisidores reclaman víctimas”. Por eso tenemos que acercarnos a la realidad, a la complejidad de la realidad sin simplificaciones, sabiendo que síque so-</a:t>
            </a:r>
            <a:r>
              <a:rPr lang="es-ES" sz="1300" spc="0">
                <a:solidFill>
                  <a:srgbClr val="000000"/>
                </a:solidFill>
                <a:latin typeface="Garamond" pitchFamily="1" panose="02020603050405020304"/>
              </a:rPr>
              <a:t>mos capaces de dominarla. Sabernos que hoy tenemos instrumentos que nos facilitan este trabajo —trabajo que sin estos instrurnentos hicieron maravillosamente gran-</a:t>
            </a:r>
            <a:r>
              <a:rPr lang="es-ES" sz="1300" spc="0">
                <a:solidFill>
                  <a:srgbClr val="000000"/>
                </a:solidFill>
                <a:latin typeface="Garamond" pitchFamily="1" panose="02020603050405020304"/>
              </a:rPr>
              <a:t>des filósofos de todos los tiempos— y tenernos que saber poner siempre al lado de cada apariencia, de cada percepción un interrogante. Esta es la manera de abordar científicamente la realidad si queremos transformarla. </a:t>
            </a:r>
          </a:p>
          <a:p>
            <a:pPr marL="45720" marR="45720" indent="0" algn="just">
              <a:lnSpc>
                <a:spcPts val="1400"/>
              </a:lnSpc>
              <a:spcBef>
                <a:spcPts val="600"/>
              </a:spcBef>
              <a:spcAft>
                <a:spcPts val="0"/>
              </a:spcAft>
            </a:pPr>
            <a:r>
              <a:rPr lang="es-ES" sz="1300" spc="-5">
                <a:solidFill>
                  <a:srgbClr val="000000"/>
                </a:solidFill>
                <a:latin typeface="Garamond" pitchFamily="1" panose="02020603050405020304"/>
              </a:rPr>
              <a:t>Junto a e´sta, es absolutamente imprescindible la visión a largo plazo. Esta visión a largo plazo desde esta torre de vigía a 1a que antes hacía referencia es otra de las necesidades, otro de los imperativos para poder cumplir nuestra misión. Particular-</a:t>
            </a:r>
            <a:r>
              <a:rPr lang="es-ES" sz="1300" spc="-5">
                <a:solidFill>
                  <a:srgbClr val="000000"/>
                </a:solidFill>
                <a:latin typeface="Garamond" pitchFamily="1" panose="02020603050405020304"/>
              </a:rPr>
              <a:t>mente cuando por razones de esta misma complejidad a la que antes aludía, la toma de decisiones se hace con excesiva frecuencia en la miopía, en la corta distancia, en el ajuste–adaptación a los acontecimientos, en lugar de ser capaces de preverlos y, en la medida de lo posible, ajustarlos a nuestras previsiones y no ajustarnos nosotros a los acontecimientos. La adaptación, el ajuste, es siempre una solución de declive, es una solución de sociedades en retroceso. ¿Por que´? Pues porque significa, preci-</a:t>
            </a:r>
            <a:r>
              <a:rPr lang="es-ES" sz="1300" spc="-5">
                <a:solidFill>
                  <a:srgbClr val="000000"/>
                </a:solidFill>
                <a:latin typeface="Garamond" pitchFamily="1" panose="02020603050405020304"/>
              </a:rPr>
              <a:t>samente, que damos al acontecimiento carta de naturaleza, que estamos sojuzgados por el acontecimiento, en lugar de ser capaces de intentar dirigir nuestro propio des-</a:t>
            </a:r>
            <a:r>
              <a:rPr lang="es-ES" sz="1300" spc="-5">
                <a:solidFill>
                  <a:srgbClr val="000000"/>
                </a:solidFill>
                <a:latin typeface="Garamond" pitchFamily="1" panose="02020603050405020304"/>
              </a:rPr>
              <a:t>tino. Para ello es necesario, por tanto, que sepamos establecer objetivos y, de nuevo, es la condición humana la única que tiene esta capacidad de ver, de proyectar, de imaginar, de establecer estos objetivos fundamentales, con estas esencias a las que hacía referencia hace un momento, esencias en las que todas las filosofías, todas las creencias, todas las religiones del mundo coinciden.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Y asíaparece en el preámbulo de la Constitución de la UNESCO, preámbulo escrito por aquellas mismas personas conmovidas, horrorizadas que al final de la guerra, —una guerra en que la confrontación había dado pie a todas las perversidades ima-</a:t>
            </a:r>
            <a:r>
              <a:rPr lang="es-ES" sz="1300" spc="0">
                <a:solidFill>
                  <a:srgbClr val="000000"/>
                </a:solidFill>
                <a:latin typeface="Garamond" pitchFamily="1" panose="02020603050405020304"/>
              </a:rPr>
              <a:t>ginables, a todas las acciones infrahumanas imaginables— escribieron la Declaración Universal de los Derechos Humanos; aquellas personas que concibieron este sistema de Naciones Unidas cuyo texto fundacional empieza diciendo: “Nosotros los pueblos”; y lo firmaban Naciones, pero dice: “Nosotros los pueblos”. Porque sabían las esen-</a:t>
            </a:r>
            <a:r>
              <a:rPr lang="es-ES" sz="1300" spc="0">
                <a:solidFill>
                  <a:srgbClr val="000000"/>
                </a:solidFill>
                <a:latin typeface="Garamond" pitchFamily="1" panose="02020603050405020304"/>
              </a:rPr>
              <a:t>cias de las cosas y sabían que la grandeza del Estado–Nación son los pueblos que lo integran. “Nosotros los pueblos” estamos decididos a evitar a nuestros descendientes el horror de la guerra. </a:t>
            </a:r>
          </a:p>
          <a:p>
            <a:pPr marL="45720" marR="45720" indent="0" algn="just">
              <a:lnSpc>
                <a:spcPts val="1400"/>
              </a:lnSpc>
              <a:spcBef>
                <a:spcPts val="525"/>
              </a:spcBef>
              <a:spcAft>
                <a:spcPts val="1990"/>
              </a:spcAft>
            </a:pPr>
            <a:r>
              <a:rPr lang="es-ES" sz="1300" spc="-15">
                <a:solidFill>
                  <a:srgbClr val="000000"/>
                </a:solidFill>
                <a:latin typeface="Garamond" pitchFamily="1" panose="02020603050405020304"/>
              </a:rPr>
              <a:t>Fueron estas personas, conmovidas —y por tanto capaces de ver lejos y por tanto capaces de ser generosas y por tanto capaces de dar y de darse– fueron estas personas, repito, las que en el preámbulo de la Constitución de la UNESCO dijeron: “La paz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3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315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hay que construirla allídonde empieza la guerra, que es en la mente de los hombres.” Y hablaron de principios democráicos, de las esencias, de estos principios en los que todos coincidimos. ¿Quien no coincide en todas las religiones y en todas las filosofías en la justicia, en la libertad, en la igualdad, en la solidaridad? Son estas las esencias que deben guiar nuestras acciones en la vida universitaria, sin modelo, sin imposición de modelos ni de credenciales, sin creer que algunos paises, o que algunas civilizaciones tengan la capacidad de distribuir a los demás credenciales para incorporarse al club de la democracia internacional.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Quéincorrección y quéarrogancia los modelos de la democracia; sí, los modelos de democracia, los modelos de creencias, los modelos culturales, los modelos adminis-</a:t>
            </a:r>
            <a:r>
              <a:rPr lang="es-ES" sz="1200" spc="0">
                <a:solidFill>
                  <a:srgbClr val="000000"/>
                </a:solidFill>
                <a:latin typeface="Times New Roman" pitchFamily="1" panose="02020603050405020304"/>
              </a:rPr>
              <a:t>trativos, los modelos universitarios, los modelos educativos; tenemos que dejar que cada pueblo —“Nosotros los pueblos”–, que cada pueblo haga los disen</a:t>
            </a:r>
            <a:r>
              <a:rPr lang="es-ES" sz="1200" baseline="30000" spc="0">
                <a:solidFill>
                  <a:srgbClr val="000000"/>
                </a:solidFill>
                <a:latin typeface="Times New Roman" pitchFamily="1" panose="02020603050405020304"/>
              </a:rPr>
              <a:t>˜</a:t>
            </a:r>
            <a:r>
              <a:rPr lang="es-ES" sz="1200" spc="0">
                <a:solidFill>
                  <a:srgbClr val="000000"/>
                </a:solidFill>
                <a:latin typeface="Times New Roman" pitchFamily="1" panose="02020603050405020304"/>
              </a:rPr>
              <a:t>s que estime conveniente, que estime m´as adecuados para la puesta en práctica de estos grandes principios que dirigen nuestros pasos; y de todos ellos, la justicia en primer lugar. </a:t>
            </a:r>
          </a:p>
          <a:p>
            <a:pPr marL="45720" marR="45720" indent="0" algn="just">
              <a:lnSpc>
                <a:spcPts val="1400"/>
              </a:lnSpc>
              <a:spcBef>
                <a:spcPts val="485"/>
              </a:spcBef>
              <a:spcAft>
                <a:spcPts val="0"/>
              </a:spcAft>
            </a:pPr>
            <a:r>
              <a:rPr lang="es-ES" sz="1200" spc="20">
                <a:solidFill>
                  <a:srgbClr val="000000"/>
                </a:solidFill>
                <a:latin typeface="Times New Roman" pitchFamily="1" panose="02020603050405020304"/>
              </a:rPr>
              <a:t>Primero, el derecho al derecho. Primero esta puerta por la que podemos después disfrutar y ejercitar todos las Iibertades públicas irrestrictas, la solidaridad, la visión a medio y a largo plazo. Y decía antes que fue fundamental que quienes tuvieron esta visión, que quienes dijeron “nosotros queremos y asílo proclamamos, evitar el horror de la guerra” eran personas que estaban conmovidas, había la tensión humana suficiente para el cambio. Los grandes artistas, los grandes creadores, los grandes innovadores, los que rompen la rutina y los círculos viciosos, siempre son personas conmovidas, apasionadas, compasivas. No esperen nada de la estabilidad, de la seguridad. Por eso los faros de Europa no lucen hoy; porque son sociedades demasiado saciadas, son sociedades que no han sabido mirar hacia afuera, que no han sabido darse cuenta del sufrimiento inmenso de la mayor parte de los habitantes del planeta, sobre todo de </a:t>
            </a:r>
            <a:r>
              <a:rPr lang="es-ES" sz="1200" i="1" spc="20">
                <a:solidFill>
                  <a:srgbClr val="000000"/>
                </a:solidFill>
                <a:latin typeface="Times New Roman" pitchFamily="1" panose="02020603050405020304"/>
              </a:rPr>
              <a:t>las habitantes </a:t>
            </a:r>
            <a:r>
              <a:rPr lang="es-ES" sz="1200" spc="20">
                <a:solidFill>
                  <a:srgbClr val="000000"/>
                </a:solidFill>
                <a:latin typeface="Times New Roman" pitchFamily="1" panose="02020603050405020304"/>
              </a:rPr>
              <a:t>del planeta, de las mujeres del planeta. Que no se saben dar cuenta de esta asimetría insostenible, de que e1 20 % de la humanidad disfrute del 80 % de los recursos de toda la naturaleza.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Como bioquímico se muy bien —y lo saben muchos de los que me escuchan— que toda mutación tiene lugar lejos del equilibrio, tiene lugar precisamente porque hay este apasionamiento, porque hay esta tensión humana. Los grandes creadores son gente que tienen esta pasión, que tienen estos sentimientos, esta rebelión, esta dis-</a:t>
            </a:r>
            <a:r>
              <a:rPr lang="es-ES" sz="1200" spc="0">
                <a:solidFill>
                  <a:srgbClr val="000000"/>
                </a:solidFill>
                <a:latin typeface="Times New Roman" pitchFamily="1" panose="02020603050405020304"/>
              </a:rPr>
              <a:t>conformidad, esta discrepancia.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Hemos confiado demasiado en la tecnología, hemos pensado que la aplicación del conocimiento era lo que podía corregir nuestros defectos. </a:t>
            </a:r>
          </a:p>
          <a:p>
            <a:pPr marL="45720" marR="45720" indent="0" algn="just">
              <a:lnSpc>
                <a:spcPts val="1400"/>
              </a:lnSpc>
              <a:spcBef>
                <a:spcPts val="500"/>
              </a:spcBef>
              <a:spcAft>
                <a:spcPts val="1965"/>
              </a:spcAft>
            </a:pPr>
            <a:r>
              <a:rPr lang="es-ES" sz="1200" spc="15">
                <a:solidFill>
                  <a:srgbClr val="000000"/>
                </a:solidFill>
                <a:latin typeface="Times New Roman" pitchFamily="1" panose="02020603050405020304"/>
              </a:rPr>
              <a:t>Hace unos meses, en Venecia que es ciudad de grandes inspiraciones, decía en una reunión un colega italiano: “La tecnología es la perfección sin espíritu, sin objetivo, sin propósito”. Hoy, precisamente, es cuando m´as necesitamos, ayudados por esta tecnología, tener muy c1aros los objetivos, cuando es más necesario que nunca saber hacia donde vamos, no que vamos rápido, no que vamos ajustándonos a los aconte-</a:t>
            </a:r>
            <a:r>
              <a:rPr lang="es-ES" sz="1200" spc="15">
                <a:solidFill>
                  <a:srgbClr val="000000"/>
                </a:solidFill>
                <a:latin typeface="Times New Roman" pitchFamily="1" panose="02020603050405020304"/>
              </a:rPr>
              <a:t>cimientos. Tenemos que saber en cada momento hacia donde nos dirigimos, cuáles son los objetivos supremos, estos objetivos supremos de justicia, de solidaridad, de libertad. Y a este respecto tenemos que reconocer en el estudio de esta complejidad a la que antes hacía referencia, que hay muchos aspectos que, precisamente por la globalidad del mundo actual, ya no pertenecen a la capacidad de control, al ámbito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3" name=""/>
          <p:cNvPicPr/>
          <p:nvPr/>
        </p:nvPicPr>
        <p:blipFill>
          <a:blip r:embed="prId15"/>
          <a:stretch>
            <a:fillRect/>
          </a:stretch>
        </p:blipFill>
        <p:spPr>
          <a:xfrm>
            <a:off x="1097280" y="518160"/>
            <a:ext cx="5401310" cy="9418320"/>
          </a:xfrm>
          <a:prstGeom prst="rect">
            <a:avLst/>
          </a:prstGeom>
        </p:spPr>
      </p:pic>
      <p:sp>
        <p:nvSpPr>
          <p:cNvPr id="4" name=""/>
          <p:cNvSpPr/>
          <p:nvPr>
            <p:ph type="body" idx="10"/>
          </p:nvPr>
        </p:nvSpPr>
        <p:spPr>
          <a:xfrm>
            <a:off x="1046480" y="518160"/>
            <a:ext cx="259715" cy="12192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1200" spc="20">
                <a:solidFill>
                  <a:srgbClr val="000000"/>
                </a:solidFill>
                <a:latin typeface="Arial" pitchFamily="2" panose="02020603050405020304"/>
              </a:rPr>
              <a:t>10 </a:t>
            </a:r>
          </a:p>
        </p:txBody>
      </p:sp>
      <p:sp>
        <p:nvSpPr>
          <p:cNvPr id="5" name=""/>
          <p:cNvSpPr/>
          <p:nvPr>
            <p:ph type="body" idx="10"/>
          </p:nvPr>
        </p:nvSpPr>
        <p:spPr>
          <a:xfrm>
            <a:off x="1414145" y="7955280"/>
            <a:ext cx="4761230" cy="128270"/>
          </a:xfrm>
          <a:prstGeom prst="rect">
            <a:avLst/>
          </a:prstGeom>
          <a:noFill/>
          <a:ln w="0" cmpd="sng">
            <a:noFill/>
            <a:prstDash val="solid"/>
          </a:ln>
        </p:spPr>
        <p:txBody>
          <a:bodyPr vert="horz" lIns="0" tIns="0" rIns="0" bIns="0" anchor="t"/>
          <a:lstStyle/>
          <a:p>
            <a:pPr marL="0" marR="0" indent="0" algn="ctr">
              <a:lnSpc>
                <a:spcPts val="1000"/>
              </a:lnSpc>
              <a:spcAft>
                <a:spcPts val="0"/>
              </a:spcAft>
            </a:pPr>
            <a:r>
              <a:rPr lang="es-ES" sz="1200" spc="-15">
                <a:solidFill>
                  <a:srgbClr val="000000"/>
                </a:solidFill>
                <a:latin typeface="Garamond" pitchFamily="1" panose="02020603050405020304"/>
              </a:rPr>
              <a:t>Traspaso de la </a:t>
            </a:r>
            <a:r>
              <a:rPr lang="es-ES" sz="1200" spc="-15">
                <a:solidFill>
                  <a:srgbClr val="000000"/>
                </a:solidFill>
                <a:latin typeface="Garamond" pitchFamily="1" panose="02020603050405020304"/>
              </a:rPr>
              <a:t>Universidad de Extremadura </a:t>
            </a:r>
            <a:r>
              <a:rPr lang="es-ES" sz="1200" spc="-15">
                <a:solidFill>
                  <a:srgbClr val="000000"/>
                </a:solidFill>
                <a:latin typeface="Garamond" pitchFamily="1" panose="02020603050405020304"/>
              </a:rPr>
              <a:t>a la Comunidad Autónoma. Pg´ina 3. </a:t>
            </a:r>
          </a:p>
        </p:txBody>
      </p:sp>
      <p:sp>
        <p:nvSpPr>
          <p:cNvPr id="6" name=""/>
          <p:cNvSpPr/>
          <p:nvPr>
            <p:ph type="body" idx="10"/>
          </p:nvPr>
        </p:nvSpPr>
        <p:spPr>
          <a:xfrm>
            <a:off x="1103630" y="9814560"/>
            <a:ext cx="1901825" cy="12192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1350" spc="-204">
                <a:solidFill>
                  <a:srgbClr val="000000"/>
                </a:solidFill>
                <a:latin typeface="Courier New" pitchFamily="3" panose="02020603050405020304"/>
              </a:rPr>
              <a:t>50 Aniversario 1968–2019 </a:t>
            </a:r>
          </a:p>
        </p:txBody>
      </p:sp>
    </p:spTree>
  </p:cSld>
  <p:clrMapOvr>
    <a:masterClrMapping/>
  </p:clrMapOvr>
</p:sld>
</file>

<file path=ppt/slides/slide34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10"/>
          <a:stretch>
            <a:fillRect/>
          </a:stretch>
        </p:blipFill>
        <p:spPr>
          <a:xfrm>
            <a:off x="1337945" y="3849370"/>
            <a:ext cx="2188845" cy="2871470"/>
          </a:xfrm>
          <a:prstGeom prst="rect">
            <a:avLst/>
          </a:prstGeom>
        </p:spPr>
      </p:pic>
      <p:sp>
        <p:nvSpPr>
          <p:cNvPr id="2" name=""/>
          <p:cNvSpPr/>
          <p:nvPr>
            <p:ph type="body" idx="10"/>
          </p:nvPr>
        </p:nvSpPr>
        <p:spPr>
          <a:xfrm>
            <a:off x="1061085" y="482600"/>
            <a:ext cx="5486400" cy="199390"/>
          </a:xfrm>
          <a:prstGeom prst="rect">
            <a:avLst/>
          </a:prstGeom>
          <a:noFill/>
          <a:ln w="0" cmpd="sng">
            <a:noFill/>
            <a:prstDash val="solid"/>
          </a:ln>
        </p:spPr>
        <p:txBody>
          <a:bodyPr vert="horz" lIns="0" tIns="635" rIns="0" bIns="0" anchor="t"/>
          <a:lstStyle/>
          <a:p>
            <a:pPr marL="0" marR="45720" indent="0" algn="l">
              <a:lnSpc>
                <a:spcPts val="1400"/>
              </a:lnSpc>
              <a:spcAft>
                <a:spcPts val="80"/>
              </a:spcAft>
              <a:tabLst>
                <a:tab algn="r" pos="5440680"/>
              </a:tabLst>
            </a:pPr>
            <a:r>
              <a:rPr lang="es-ES" sz="1200" spc="0">
                <a:solidFill>
                  <a:srgbClr val="000000"/>
                </a:solidFill>
                <a:latin typeface="Times New Roman" pitchFamily="1" panose="02020603050405020304"/>
              </a:rPr>
              <a:t>316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61085" y="681990"/>
            <a:ext cx="5486400" cy="2975610"/>
          </a:xfrm>
          <a:prstGeom prst="rect">
            <a:avLst/>
          </a:prstGeom>
          <a:noFill/>
          <a:ln w="0" cmpd="sng">
            <a:noFill/>
            <a:prstDash val="solid"/>
          </a:ln>
        </p:spPr>
        <p:txBody>
          <a:bodyPr vert="horz" lIns="0" tIns="232410" rIns="0" bIns="0" anchor="t"/>
          <a:lstStyle/>
          <a:p>
            <a:pPr marL="0" marR="45720" indent="0" algn="just">
              <a:lnSpc>
                <a:spcPts val="1400"/>
              </a:lnSpc>
              <a:spcAft>
                <a:spcPts val="0"/>
              </a:spcAft>
            </a:pPr>
            <a:r>
              <a:rPr lang="es-ES" sz="1200" spc="30">
                <a:solidFill>
                  <a:srgbClr val="000000"/>
                </a:solidFill>
                <a:latin typeface="Times New Roman" pitchFamily="1" panose="02020603050405020304"/>
              </a:rPr>
              <a:t>de competencia territorial de los Estados–Nación actuales; hay muchos, en efecto, muchos problemas que son problemas transfronterizos, que son problemas transna-</a:t>
            </a:r>
            <a:r>
              <a:rPr lang="es-ES" sz="1200" spc="30">
                <a:solidFill>
                  <a:srgbClr val="000000"/>
                </a:solidFill>
                <a:latin typeface="Times New Roman" pitchFamily="1" panose="02020603050405020304"/>
              </a:rPr>
              <a:t>cionales y asíúnicamente es como yo creo que se podrían solucionar; problemas culturales, que estamos viendo son el resultado de territorios trazados por los do-</a:t>
            </a:r>
            <a:r>
              <a:rPr lang="es-ES" sz="1200" spc="30">
                <a:solidFill>
                  <a:srgbClr val="000000"/>
                </a:solidFill>
                <a:latin typeface="Times New Roman" pitchFamily="1" panose="02020603050405020304"/>
              </a:rPr>
              <a:t>minadores, sin tener en cuenta las culturas de los dominados. En estos momentos, no hay más salida que dar solución transnacional, transfronteriza a estos proble-</a:t>
            </a:r>
            <a:r>
              <a:rPr lang="es-ES" sz="1200" spc="30">
                <a:solidFill>
                  <a:srgbClr val="000000"/>
                </a:solidFill>
                <a:latin typeface="Times New Roman" pitchFamily="1" panose="02020603050405020304"/>
              </a:rPr>
              <a:t>mas culturales. Podría citarles otros problemas transnacionales, transfronterizos, a los que hoy tenemos que hacer frente, pero sólo voy a citarles cuatro problemas de tráfico que hoy son especialmente urgentes y por ser transnacionales tienen que ser considerados a escala internacional, con el acuerdo de todos los países del mundo. El mundo es uno o ninguno, dijo ya hace algunos años con enorme clarividencia Albert Einstein. Si el mundo es uno o ninguno, aquellas cosas que ya no pertenecen a la demarcación territorial de un pueblo, de una nación, de una federación, de una región, de un continente, tienen que ser tratados a través de estas fronteras, tienen que ser tratados en esta dimensión transnacional. </a:t>
            </a:r>
          </a:p>
        </p:txBody>
      </p:sp>
      <p:sp>
        <p:nvSpPr>
          <p:cNvPr id="4" name=""/>
          <p:cNvSpPr/>
          <p:nvPr>
            <p:ph type="body" idx="10"/>
          </p:nvPr>
        </p:nvSpPr>
        <p:spPr>
          <a:xfrm>
            <a:off x="4175760" y="3657600"/>
            <a:ext cx="2371725" cy="3398520"/>
          </a:xfrm>
          <a:prstGeom prst="rect">
            <a:avLst/>
          </a:prstGeom>
          <a:noFill/>
          <a:ln w="0" cmpd="sng">
            <a:noFill/>
            <a:prstDash val="solid"/>
          </a:ln>
        </p:spPr>
        <p:txBody>
          <a:bodyPr vert="horz" lIns="0" tIns="80010" rIns="0" bIns="0" anchor="t"/>
          <a:lstStyle/>
          <a:p>
            <a:pPr marL="0" marR="45720" indent="0" algn="just">
              <a:lnSpc>
                <a:spcPts val="1400"/>
              </a:lnSpc>
              <a:spcAft>
                <a:spcPts val="0"/>
              </a:spcAft>
            </a:pPr>
            <a:r>
              <a:rPr lang="es-ES" sz="1200" spc="10">
                <a:solidFill>
                  <a:srgbClr val="000000"/>
                </a:solidFill>
                <a:latin typeface="Times New Roman" pitchFamily="1" panose="02020603050405020304"/>
              </a:rPr>
              <a:t>La primera, cómo no, es que la circu-</a:t>
            </a:r>
            <a:r>
              <a:rPr lang="es-ES" sz="1200" spc="10">
                <a:solidFill>
                  <a:srgbClr val="000000"/>
                </a:solidFill>
                <a:latin typeface="Times New Roman" pitchFamily="1" panose="02020603050405020304"/>
              </a:rPr>
              <a:t>lación de las ideas, la circulación de </a:t>
            </a:r>
            <a:r>
              <a:rPr lang="es-ES" sz="1200" spc="10">
                <a:solidFill>
                  <a:srgbClr val="000000"/>
                </a:solidFill>
                <a:latin typeface="Times New Roman" pitchFamily="1" panose="02020603050405020304"/>
              </a:rPr>
              <a:t>la palabra, la circulación de la ima-</a:t>
            </a:r>
            <a:r>
              <a:rPr lang="es-ES" sz="1200" spc="10">
                <a:solidFill>
                  <a:srgbClr val="000000"/>
                </a:solidFill>
                <a:latin typeface="Times New Roman" pitchFamily="1" panose="02020603050405020304"/>
              </a:rPr>
              <a:t>gen, tienen que ser absolutamente </a:t>
            </a:r>
            <a:r>
              <a:rPr lang="es-ES" sz="1200" spc="10">
                <a:solidFill>
                  <a:srgbClr val="000000"/>
                </a:solidFill>
                <a:latin typeface="Times New Roman" pitchFamily="1" panose="02020603050405020304"/>
              </a:rPr>
              <a:t>libres. Esto, fíjense, es muy intere-</a:t>
            </a:r>
            <a:r>
              <a:rPr lang="es-ES" sz="1200" spc="10">
                <a:solidFill>
                  <a:srgbClr val="000000"/>
                </a:solidFill>
                <a:latin typeface="Times New Roman" pitchFamily="1" panose="02020603050405020304"/>
              </a:rPr>
              <a:t>sante cuando se nos dice: La UNES-</a:t>
            </a:r>
            <a:r>
              <a:rPr lang="es-ES" sz="1200" spc="10">
                <a:solidFill>
                  <a:srgbClr val="000000"/>
                </a:solidFill>
                <a:latin typeface="Times New Roman" pitchFamily="1" panose="02020603050405020304"/>
              </a:rPr>
              <a:t>CO tiene que construir la Paz —nos </a:t>
            </a:r>
            <a:r>
              <a:rPr lang="es-ES" sz="1200" spc="10">
                <a:solidFill>
                  <a:srgbClr val="000000"/>
                </a:solidFill>
                <a:latin typeface="Times New Roman" pitchFamily="1" panose="02020603050405020304"/>
              </a:rPr>
              <a:t>dice el articulo 1</a:t>
            </a:r>
            <a:r>
              <a:rPr lang="es-ES" sz="1200" baseline="30000" spc="10">
                <a:solidFill>
                  <a:srgbClr val="000000"/>
                </a:solidFill>
                <a:latin typeface="Arial" pitchFamily="2" panose="02020603050405020304"/>
              </a:rPr>
              <a:t>o</a:t>
            </a:r>
            <a:r>
              <a:rPr lang="es-ES" sz="1200" spc="10">
                <a:solidFill>
                  <a:srgbClr val="000000"/>
                </a:solidFill>
                <a:latin typeface="Times New Roman" pitchFamily="1" panose="02020603050405020304"/>
              </a:rPr>
              <a:t>— no nos hablan </a:t>
            </a:r>
            <a:r>
              <a:rPr lang="es-ES" sz="1200" spc="10">
                <a:solidFill>
                  <a:srgbClr val="000000"/>
                </a:solidFill>
                <a:latin typeface="Times New Roman" pitchFamily="1" panose="02020603050405020304"/>
              </a:rPr>
              <a:t>de educación, de ciencia y de cultu-</a:t>
            </a:r>
            <a:r>
              <a:rPr lang="es-ES" sz="1200" spc="10">
                <a:solidFill>
                  <a:srgbClr val="000000"/>
                </a:solidFill>
                <a:latin typeface="Times New Roman" pitchFamily="1" panose="02020603050405020304"/>
              </a:rPr>
              <a:t>ra, nos hablan del canal por el que </a:t>
            </a:r>
            <a:r>
              <a:rPr lang="es-ES" sz="1200" spc="10">
                <a:solidFill>
                  <a:srgbClr val="000000"/>
                </a:solidFill>
                <a:latin typeface="Times New Roman" pitchFamily="1" panose="02020603050405020304"/>
              </a:rPr>
              <a:t>la educación, la ciencia y la cultu-</a:t>
            </a:r>
            <a:r>
              <a:rPr lang="es-ES" sz="1200" spc="10">
                <a:solidFill>
                  <a:srgbClr val="000000"/>
                </a:solidFill>
                <a:latin typeface="Times New Roman" pitchFamily="1" panose="02020603050405020304"/>
              </a:rPr>
              <a:t>ra se expresan y difunden, y nos di-</a:t>
            </a:r>
            <a:r>
              <a:rPr lang="es-ES" sz="1200" spc="10">
                <a:solidFill>
                  <a:srgbClr val="000000"/>
                </a:solidFill>
                <a:latin typeface="Times New Roman" pitchFamily="1" panose="02020603050405020304"/>
              </a:rPr>
              <a:t>ce: La UNESCO tiene que asegurar </a:t>
            </a:r>
            <a:r>
              <a:rPr lang="es-ES" sz="1200" spc="10">
                <a:solidFill>
                  <a:srgbClr val="000000"/>
                </a:solidFill>
                <a:latin typeface="Times New Roman" pitchFamily="1" panose="02020603050405020304"/>
              </a:rPr>
              <a:t>la libre circulación de las ideas por </a:t>
            </a:r>
            <a:r>
              <a:rPr lang="es-ES" sz="1200" spc="10">
                <a:solidFill>
                  <a:srgbClr val="000000"/>
                </a:solidFill>
                <a:latin typeface="Times New Roman" pitchFamily="1" panose="02020603050405020304"/>
              </a:rPr>
              <a:t>la palabra y por la imagen. Es de-</a:t>
            </a:r>
            <a:r>
              <a:rPr lang="es-ES" sz="1200" spc="10">
                <a:solidFill>
                  <a:srgbClr val="000000"/>
                </a:solidFill>
                <a:latin typeface="Times New Roman" pitchFamily="1" panose="02020603050405020304"/>
              </a:rPr>
              <a:t>cir, ya tenemos el gran primer tema </a:t>
            </a:r>
            <a:r>
              <a:rPr lang="es-ES" sz="1200" spc="10">
                <a:solidFill>
                  <a:srgbClr val="000000"/>
                </a:solidFill>
                <a:latin typeface="Times New Roman" pitchFamily="1" panose="02020603050405020304"/>
              </a:rPr>
              <a:t>transnacional de tráfico al que que-</a:t>
            </a:r>
            <a:r>
              <a:rPr lang="es-ES" sz="1200" spc="10">
                <a:solidFill>
                  <a:srgbClr val="000000"/>
                </a:solidFill>
                <a:latin typeface="Times New Roman" pitchFamily="1" panose="02020603050405020304"/>
              </a:rPr>
              <a:t>ría aludir, absolutamente imprescin-</a:t>
            </a:r>
          </a:p>
        </p:txBody>
      </p:sp>
      <p:sp>
        <p:nvSpPr>
          <p:cNvPr id="5" name=""/>
          <p:cNvSpPr/>
          <p:nvPr>
            <p:ph type="body" idx="10"/>
          </p:nvPr>
        </p:nvSpPr>
        <p:spPr>
          <a:xfrm>
            <a:off x="1061085" y="7056120"/>
            <a:ext cx="5486400" cy="267525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0">
                <a:solidFill>
                  <a:srgbClr val="000000"/>
                </a:solidFill>
                <a:latin typeface="Times New Roman" pitchFamily="1" panose="02020603050405020304"/>
              </a:rPr>
              <a:t>dible esta libertad, pero que sepan las democracias defenderse, pero que sepan los </a:t>
            </a:r>
            <a:r>
              <a:rPr lang="es-ES" sz="1200" spc="10">
                <a:solidFill>
                  <a:srgbClr val="000000"/>
                </a:solidFill>
                <a:latin typeface="Times New Roman" pitchFamily="1" panose="02020603050405020304"/>
              </a:rPr>
              <a:t>ciudadanos defenderse cuando de esta circulacióon internacional irrestricta se pue-</a:t>
            </a:r>
            <a:r>
              <a:rPr lang="es-ES" sz="1200" spc="10">
                <a:solidFill>
                  <a:srgbClr val="000000"/>
                </a:solidFill>
                <a:latin typeface="Times New Roman" pitchFamily="1" panose="02020603050405020304"/>
              </a:rPr>
              <a:t>den derivar graves daños en el perfil cultural de cada pueblo. Luego, el tráfico de </a:t>
            </a:r>
            <a:r>
              <a:rPr lang="es-ES" sz="1200" spc="10">
                <a:solidFill>
                  <a:srgbClr val="000000"/>
                </a:solidFill>
                <a:latin typeface="Times New Roman" pitchFamily="1" panose="02020603050405020304"/>
              </a:rPr>
              <a:t>capitales. EI tráfico de capitales, en estos momentos —y lo sabe quizás mejor Amé-</a:t>
            </a:r>
            <a:r>
              <a:rPr lang="es-ES" sz="1200" spc="10">
                <a:solidFill>
                  <a:srgbClr val="000000"/>
                </a:solidFill>
                <a:latin typeface="Times New Roman" pitchFamily="1" panose="02020603050405020304"/>
              </a:rPr>
              <a:t>rica Latina que ninguna otra parte del mundo— constituye también otro de los gran </a:t>
            </a:r>
            <a:r>
              <a:rPr lang="es-ES" sz="1200" spc="10">
                <a:solidFill>
                  <a:srgbClr val="000000"/>
                </a:solidFill>
                <a:latin typeface="Times New Roman" pitchFamily="1" panose="02020603050405020304"/>
              </a:rPr>
              <a:t>des temas que tenemos que abordar. En la primera página de uno de los principales </a:t>
            </a:r>
            <a:r>
              <a:rPr lang="es-ES" sz="1200" spc="10">
                <a:solidFill>
                  <a:srgbClr val="000000"/>
                </a:solidFill>
                <a:latin typeface="Times New Roman" pitchFamily="1" panose="02020603050405020304"/>
              </a:rPr>
              <a:t>periódicos españoles se decía el 20 de marzo de este año: “</a:t>
            </a:r>
            <a:r>
              <a:rPr lang="es-ES" sz="1200" i="1" spc="10">
                <a:solidFill>
                  <a:srgbClr val="000000"/>
                </a:solidFill>
                <a:latin typeface="Times New Roman" pitchFamily="1" panose="02020603050405020304"/>
              </a:rPr>
              <a:t>Europa pide ayuda al </a:t>
            </a:r>
            <a:r>
              <a:rPr lang="es-ES" sz="1200" i="1" spc="10">
                <a:solidFill>
                  <a:srgbClr val="000000"/>
                </a:solidFill>
                <a:latin typeface="Times New Roman" pitchFamily="1" panose="02020603050405020304"/>
              </a:rPr>
              <a:t>G7 para apaciguar la tormenta monetaria. Se busca con urgencia moderar la libre </a:t>
            </a:r>
            <a:r>
              <a:rPr lang="es-ES" sz="1200" i="1" spc="10">
                <a:solidFill>
                  <a:srgbClr val="000000"/>
                </a:solidFill>
                <a:latin typeface="Times New Roman" pitchFamily="1" panose="02020603050405020304"/>
              </a:rPr>
              <a:t>circulación de capitales especulativos</a:t>
            </a:r>
            <a:r>
              <a:rPr lang="es-ES" sz="1200" spc="10">
                <a:solidFill>
                  <a:srgbClr val="000000"/>
                </a:solidFill>
                <a:latin typeface="Times New Roman" pitchFamily="1" panose="02020603050405020304"/>
              </a:rPr>
              <a:t>”. </a:t>
            </a:r>
          </a:p>
          <a:p>
            <a:pPr marL="0" marR="45720" indent="0" algn="just">
              <a:lnSpc>
                <a:spcPts val="1400"/>
              </a:lnSpc>
              <a:spcBef>
                <a:spcPts val="500"/>
              </a:spcBef>
              <a:spcAft>
                <a:spcPts val="2035"/>
              </a:spcAft>
            </a:pPr>
            <a:r>
              <a:rPr lang="es-ES" sz="1200" spc="0">
                <a:solidFill>
                  <a:srgbClr val="000000"/>
                </a:solidFill>
                <a:latin typeface="Times New Roman" pitchFamily="1" panose="02020603050405020304"/>
              </a:rPr>
              <a:t>Ustedes saben que hoy se habla de las autopistas, ya de las superautopistas de la </a:t>
            </a:r>
            <a:r>
              <a:rPr lang="es-ES" sz="1200" spc="0">
                <a:solidFill>
                  <a:srgbClr val="000000"/>
                </a:solidFill>
                <a:latin typeface="Times New Roman" pitchFamily="1" panose="02020603050405020304"/>
              </a:rPr>
              <a:t>información. Hoy, por las telecomunicaciones y por las computadoras podemos, elec-</a:t>
            </a:r>
            <a:r>
              <a:rPr lang="es-ES" sz="1200" spc="0">
                <a:solidFill>
                  <a:srgbClr val="000000"/>
                </a:solidFill>
                <a:latin typeface="Times New Roman" pitchFamily="1" panose="02020603050405020304"/>
              </a:rPr>
              <a:t>trónicamente, ponernos en contacto. Todavía estápor desarrollar la libre circulación </a:t>
            </a:r>
            <a:r>
              <a:rPr lang="es-ES" sz="1200" spc="0">
                <a:solidFill>
                  <a:srgbClr val="000000"/>
                </a:solidFill>
                <a:latin typeface="Times New Roman" pitchFamily="1" panose="02020603050405020304"/>
              </a:rPr>
              <a:t>del conocimiento; todavía junto a estas autopistas, tenemos senderos, tenemos peque-</a:t>
            </a:r>
            <a:r>
              <a:rPr lang="es-ES" sz="100">
                <a:solidFill>
                  <a:srgbClr val="000000"/>
                </a:solidFill>
                <a:latin typeface="Times New Roman" pitchFamily="1" panose="02020603050405020304"/>
              </a:rPr>
              <a:t> </a:t>
            </a:r>
          </a:p>
        </p:txBody>
      </p:sp>
      <p:sp>
        <p:nvSpPr>
          <p:cNvPr id="6" name=""/>
          <p:cNvSpPr/>
          <p:nvPr>
            <p:ph type="body" idx="10"/>
          </p:nvPr>
        </p:nvSpPr>
        <p:spPr>
          <a:xfrm>
            <a:off x="1061085" y="9731375"/>
            <a:ext cx="5486400" cy="238125"/>
          </a:xfrm>
          <a:prstGeom prst="rect">
            <a:avLst/>
          </a:prstGeom>
          <a:noFill/>
          <a:ln w="0" cmpd="sng">
            <a:noFill/>
            <a:prstDash val="solid"/>
          </a:ln>
        </p:spPr>
        <p:txBody>
          <a:bodyPr vert="horz" lIns="0" tIns="52705" rIns="0" bIns="0" anchor="t"/>
          <a:lstStyle/>
          <a:p>
            <a:pPr marL="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
        <p:nvSpPr>
          <p:cNvPr id="9" name=""/>
          <p:cNvSpPr/>
          <p:nvPr>
            <p:ph type="body" idx="10"/>
          </p:nvPr>
        </p:nvSpPr>
        <p:spPr>
          <a:xfrm>
            <a:off x="1061085" y="6740525"/>
            <a:ext cx="2514600" cy="315595"/>
          </a:xfrm>
          <a:prstGeom prst="rect">
            <a:avLst/>
          </a:prstGeom>
          <a:noFill/>
          <a:ln w="0" cmpd="sng">
            <a:noFill/>
            <a:prstDash val="solid"/>
          </a:ln>
        </p:spPr>
        <p:txBody>
          <a:bodyPr vert="horz" lIns="0" tIns="0" rIns="0" bIns="0" anchor="t"/>
          <a:lstStyle/>
          <a:p>
            <a:pPr marL="0" marR="0" indent="0" algn="ctr">
              <a:lnSpc>
                <a:spcPts val="1400"/>
              </a:lnSpc>
              <a:spcAft>
                <a:spcPts val="1075"/>
              </a:spcAft>
            </a:pPr>
            <a:r>
              <a:rPr lang="es-ES" sz="1200" spc="20">
                <a:solidFill>
                  <a:srgbClr val="000000"/>
                </a:solidFill>
                <a:latin typeface="Times New Roman" pitchFamily="1" panose="02020603050405020304"/>
              </a:rPr>
              <a:t>Dr. Federico Mayor Zaragoza </a:t>
            </a:r>
          </a:p>
        </p:txBody>
      </p:sp>
      <p:cxnSp>
        <p:nvCxnSpPr>
          <p:cNvPr id="10" name=""/>
          <p:cNvCxnSpPr/>
          <p:nvPr/>
        </p:nvCxnSpPr>
        <p:spPr>
          <a:xfrm>
            <a:off x="1061085" y="685800"/>
            <a:ext cx="5438140" cy="0"/>
          </a:xfrm>
          <a:prstGeom prst="line">
            <a:avLst/>
          </a:prstGeom>
          <a:ln w="6350" cmpd="sng">
            <a:solidFill>
              <a:srgbClr val="000000"/>
            </a:solidFill>
          </a:ln>
        </p:spPr>
      </p:cxnSp>
      <p:cxnSp>
        <p:nvCxnSpPr>
          <p:cNvPr id="11" name=""/>
          <p:cNvCxnSpPr/>
          <p:nvPr/>
        </p:nvCxnSpPr>
        <p:spPr>
          <a:xfrm>
            <a:off x="1061085" y="9735185"/>
            <a:ext cx="5438140" cy="0"/>
          </a:xfrm>
          <a:prstGeom prst="line">
            <a:avLst/>
          </a:prstGeom>
          <a:ln w="6350" cmpd="sng">
            <a:solidFill>
              <a:srgbClr val="000000"/>
            </a:solidFill>
          </a:ln>
        </p:spPr>
      </p:cxnSp>
    </p:spTree>
  </p:cSld>
  <p:clrMapOvr>
    <a:masterClrMapping/>
  </p:clrMapOvr>
</p:sld>
</file>

<file path=ppt/slides/slide34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200" b="1" spc="0">
                <a:solidFill>
                  <a:srgbClr val="000000"/>
                </a:solidFill>
                <a:latin typeface="Times New Roman" pitchFamily="1" panose="02020603050405020304"/>
              </a:rPr>
              <a:t>15. Doctores </a:t>
            </a:r>
            <a:r>
              <a:rPr lang="es-ES" sz="1150" b="1" i="1" spc="0">
                <a:solidFill>
                  <a:srgbClr val="000000"/>
                </a:solidFill>
                <a:latin typeface="Courier New" pitchFamily="3" panose="02020603050405020304"/>
              </a:rPr>
              <a:t>Honoris causa </a:t>
            </a:r>
            <a:r>
              <a:rPr lang="es-ES" sz="1200" b="1" spc="0">
                <a:solidFill>
                  <a:srgbClr val="000000"/>
                </a:solidFill>
                <a:latin typeface="Times New Roman" pitchFamily="1" panose="02020603050405020304"/>
              </a:rPr>
              <a:t>por la Facultad de Ciencias </a:t>
            </a:r>
            <a:r>
              <a:rPr lang="es-ES" sz="1200" spc="0">
                <a:solidFill>
                  <a:srgbClr val="000000"/>
                </a:solidFill>
                <a:latin typeface="Times New Roman" pitchFamily="1" panose="02020603050405020304"/>
              </a:rPr>
              <a:t>317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870"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ños caminos, tenemos hoy todavía, incluso tramos intransitables; tenemos 600.000 pueblos en el mundo sin electricidad; tenemos que recordarlo a quienes nos hablan sólo de las autopistas de circulación para unos cuantos de privilegiados. ¿Cuantas personas, cuantas mujeres, cuantos hombres viven hoy todavía en un medio en el que carecen de energía, de esta energía que nosotros damos como si fuera ya algo consubstancial, casi genético en los países más desarrollados? Pero estas autopistas ya sirven para el tráfico especulativo de capitales y esto estáproduciendo una se-</a:t>
            </a:r>
            <a:r>
              <a:rPr lang="es-ES" sz="1200" spc="25">
                <a:solidFill>
                  <a:srgbClr val="000000"/>
                </a:solidFill>
                <a:latin typeface="Times New Roman" pitchFamily="1" panose="02020603050405020304"/>
              </a:rPr>
              <a:t>rie muy importante de descalabros que tenemos que procurar conocer y moderar. No podemos decir: ¡Ah!, son las leyes de los mercados monetarios, son las leyes del actual sistema macroeconómico mundial; lo unico que interesa a cada ciudadano es su microeconomía, es su economía, en quégrado estas medidas macroeconómicas repercuten realmente en mejorar la calidad de vida de cada ciudadano. </a:t>
            </a:r>
          </a:p>
          <a:p>
            <a:pPr marL="45720" marR="45720" indent="0" algn="just">
              <a:lnSpc>
                <a:spcPts val="1400"/>
              </a:lnSpc>
              <a:spcBef>
                <a:spcPts val="535"/>
              </a:spcBef>
              <a:spcAft>
                <a:spcPts val="0"/>
              </a:spcAft>
            </a:pPr>
            <a:r>
              <a:rPr lang="es-ES" sz="1200" spc="0">
                <a:solidFill>
                  <a:srgbClr val="000000"/>
                </a:solidFill>
                <a:latin typeface="Times New Roman" pitchFamily="1" panose="02020603050405020304"/>
              </a:rPr>
              <a:t>En uno de los grandes periódicos internacionales, el International Herald Tribune, se decía el día 3 de abril de este año: “</a:t>
            </a:r>
            <a:r>
              <a:rPr lang="es-ES" sz="1200" i="1" spc="0">
                <a:solidFill>
                  <a:srgbClr val="000000"/>
                </a:solidFill>
                <a:latin typeface="Times New Roman" pitchFamily="1" panose="02020603050405020304"/>
              </a:rPr>
              <a:t>Nos encontramos enfrentados con autenticas tur-</a:t>
            </a:r>
            <a:r>
              <a:rPr lang="es-ES" sz="1200" i="1" spc="0">
                <a:solidFill>
                  <a:srgbClr val="000000"/>
                </a:solidFill>
                <a:latin typeface="Times New Roman" pitchFamily="1" panose="02020603050405020304"/>
              </a:rPr>
              <a:t>bulencias monetarias, que desbordan Los l</a:t>
            </a:r>
            <a:r>
              <a:rPr lang="es-ES" sz="1200" i="1" spc="0">
                <a:solidFill>
                  <a:srgbClr val="000000"/>
                </a:solidFill>
                <a:latin typeface="Times New Roman" pitchFamily="1" panose="02020603050405020304"/>
              </a:rPr>
              <a:t>ı´mites de la competencia y el control de las autoridades nacionales. Los recientes acontecimientos, la crisis financiera de Méxi-</a:t>
            </a:r>
            <a:r>
              <a:rPr lang="es-ES" sz="1200" i="1" spc="0">
                <a:solidFill>
                  <a:srgbClr val="000000"/>
                </a:solidFill>
                <a:latin typeface="Times New Roman" pitchFamily="1" panose="02020603050405020304"/>
              </a:rPr>
              <a:t>co, el súbito colapso del Banco Inglés Barings, marcan un punto de inflexión de tales caracterı´sticas que es una señal de alerta en la historia financiera contemporánea</a:t>
            </a:r>
            <a:r>
              <a:rPr lang="es-ES" sz="1200" spc="0">
                <a:solidFill>
                  <a:srgbClr val="000000"/>
                </a:solidFill>
                <a:latin typeface="Times New Roman" pitchFamily="1" panose="02020603050405020304"/>
              </a:rPr>
              <a:t>”. </a:t>
            </a:r>
          </a:p>
          <a:p>
            <a:pPr marL="45720" marR="45720" indent="0" algn="just">
              <a:lnSpc>
                <a:spcPts val="1400"/>
              </a:lnSpc>
              <a:spcBef>
                <a:spcPts val="565"/>
              </a:spcBef>
              <a:spcAft>
                <a:spcPts val="0"/>
              </a:spcAft>
            </a:pPr>
            <a:r>
              <a:rPr lang="es-ES" sz="1200" spc="10">
                <a:solidFill>
                  <a:srgbClr val="000000"/>
                </a:solidFill>
                <a:latin typeface="Times New Roman" pitchFamily="1" panose="02020603050405020304"/>
              </a:rPr>
              <a:t>En 10 años, los flujos financieros electrónicos han pasado de 300.000 millones de dólares al día, a un tri1lón inglés, es decir un millón de millones de dólares por día. Esta es la realidad y tenemos que saberla; tenemos que saberla porque si no consideramos esta complejidad a la que antes decía que tenemos que hacer frente para un mundo más justo, consideramos sólo el pequeño mosaico del mundo en el que vivimos y decimos, ¡ah! aquínosotros hacemos las cosas lo mejor que podemos. Pero es el caso del medioambiente, de la contaminación, de los flujos financieros, del flujo de ideas, del tráfico de drogas, que es el que quería mencionar a continuación. Del tráfico de drogas, que no nos hagamos ilusiones, tampoco se solucionaráy la droga mata y la droga degrada. Tampoco se solucionarácon medidas, por buenas que se tomen, a escala de una nación, de un azulejo de este gran mosaico. Las soluciones serán el día en que todos los gobiernos tengan el coraje y la lucidez de terminar con el blanqueo de dinero; en este día y no con la utilización de desfoliantes y no hundiendo a parte de muchos países que hoy tienen este tipo de cultivos. Es así, es a base de esta </a:t>
            </a:r>
            <a:r>
              <a:rPr lang="es-ES" sz="1200" b="1" spc="10">
                <a:solidFill>
                  <a:srgbClr val="000000"/>
                </a:solidFill>
                <a:latin typeface="Times New Roman" pitchFamily="1" panose="02020603050405020304"/>
              </a:rPr>
              <a:t>pol-ética</a:t>
            </a:r>
            <a:r>
              <a:rPr lang="es-ES" sz="1200" spc="10">
                <a:solidFill>
                  <a:srgbClr val="000000"/>
                </a:solidFill>
                <a:latin typeface="Times New Roman" pitchFamily="1" panose="02020603050405020304"/>
              </a:rPr>
              <a:t>, no política sino </a:t>
            </a:r>
            <a:r>
              <a:rPr lang="es-ES" sz="1200" b="1" spc="10">
                <a:solidFill>
                  <a:srgbClr val="000000"/>
                </a:solidFill>
                <a:latin typeface="Times New Roman" pitchFamily="1" panose="02020603050405020304"/>
              </a:rPr>
              <a:t>pol-ética </a:t>
            </a:r>
            <a:r>
              <a:rPr lang="es-ES" sz="1200" spc="10">
                <a:solidFill>
                  <a:srgbClr val="000000"/>
                </a:solidFill>
                <a:latin typeface="Times New Roman" pitchFamily="1" panose="02020603050405020304"/>
              </a:rPr>
              <a:t>internacional, es con esta ética a escala mundial que este tráfico perverso de las drogas que matan puede evitarse. </a:t>
            </a:r>
          </a:p>
          <a:p>
            <a:pPr marL="45720" marR="45720" indent="0" algn="just">
              <a:lnSpc>
                <a:spcPts val="1400"/>
              </a:lnSpc>
              <a:spcBef>
                <a:spcPts val="555"/>
              </a:spcBef>
              <a:spcAft>
                <a:spcPts val="1530"/>
              </a:spcAft>
            </a:pPr>
            <a:r>
              <a:rPr lang="es-ES" sz="1200" spc="10">
                <a:solidFill>
                  <a:srgbClr val="000000"/>
                </a:solidFill>
                <a:latin typeface="Times New Roman" pitchFamily="1" panose="02020603050405020304"/>
              </a:rPr>
              <a:t>No puedo dejar de mencionar el tráfico de armas y no puedo dejar de mencionarlo porque sin lugar a dudas es uno de los más importantes y de los más perversos que tenemos hoy día. El año pasado, 1994, los países pobres, los países en vías de desarrollo adquirieron 125.000 millones de dólares de armamento, lo adquirieron a los países ricos. Mal estáque ellos lo compraran, peor estáque se lo ofrecieran. A este respecto quiero decirles que siempre se critica a los países pobres que compran el armamento; cuando hablamos de droga pasa exactamente al revés, entonces se critica a los países pobres que son los que la venden; de donde se deduce que siempre los países más débiles son los acusados. Pues no, en este caso concreto hay que decir, con sorpresa: ¿Cómo se puede poner en la primera página de un periódico hace tan sólo dos meses que en un país centroasiático se estaban desplegando a lo largo de la frontera las lanzaderas de un misil de una marca concreta de un país concreto?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r">
              <a:lnSpc>
                <a:spcPts val="1400"/>
              </a:lnSpc>
              <a:spcAft>
                <a:spcPts val="70"/>
              </a:spcAft>
            </a:pPr>
            <a:r>
              <a:rPr lang="es-ES" sz="1200" b="1" spc="65">
                <a:solidFill>
                  <a:srgbClr val="000000"/>
                </a:solidFill>
                <a:latin typeface="Times New Roman"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4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spc="0">
                <a:solidFill>
                  <a:srgbClr val="000000"/>
                </a:solidFill>
                <a:latin typeface="Garamond" pitchFamily="1" panose="02020603050405020304"/>
              </a:rPr>
              <a:t>318 </a:t>
            </a:r>
            <a:r>
              <a:rPr lang="es-ES" sz="1300" b="1" spc="0">
                <a:solidFill>
                  <a:srgbClr val="000000"/>
                </a:solidFill>
                <a:latin typeface="Garamond" pitchFamily="1" panose="02020603050405020304"/>
              </a:rPr>
              <a:t>15.1. Prof. Dr. Federico Mayor Zaragoza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¿Cómo puede este mismo país decir “estamos preocupados”, ¡estan desplegando los misiles!? Pues claro, los misiles cuando uno los compra no es para ponerlos en su casa de adorno, los misiles es para desplegarlos a lo largo de sus fronteras, para esto se paga el precio de esos misiles. </a:t>
            </a:r>
          </a:p>
          <a:p>
            <a:pPr marL="45720" marR="0" indent="0" algn="l">
              <a:lnSpc>
                <a:spcPts val="1400"/>
              </a:lnSpc>
              <a:spcBef>
                <a:spcPts val="545"/>
              </a:spcBef>
              <a:spcAft>
                <a:spcPts val="0"/>
              </a:spcAft>
            </a:pPr>
            <a:r>
              <a:rPr lang="es-ES" sz="1300" i="1" spc="65">
                <a:solidFill>
                  <a:srgbClr val="000000"/>
                </a:solidFill>
                <a:latin typeface="Garamond" pitchFamily="1" panose="02020603050405020304"/>
              </a:rPr>
              <a:t>Sr. Rectot; </a:t>
            </a:r>
          </a:p>
          <a:p>
            <a:pPr marL="45720" marR="0" indent="0" algn="l">
              <a:lnSpc>
                <a:spcPts val="1400"/>
              </a:lnSpc>
              <a:spcBef>
                <a:spcPts val="85"/>
              </a:spcBef>
              <a:spcAft>
                <a:spcPts val="0"/>
              </a:spcAft>
            </a:pPr>
            <a:r>
              <a:rPr lang="es-ES" sz="1300" i="1" spc="85">
                <a:solidFill>
                  <a:srgbClr val="000000"/>
                </a:solidFill>
                <a:latin typeface="Garamond" pitchFamily="1" panose="02020603050405020304"/>
              </a:rPr>
              <a:t>Señoras Y señores: </a:t>
            </a:r>
          </a:p>
          <a:p>
            <a:pPr marL="45720" marR="45720" indent="0" algn="just">
              <a:lnSpc>
                <a:spcPts val="1400"/>
              </a:lnSpc>
              <a:spcBef>
                <a:spcPts val="530"/>
              </a:spcBef>
              <a:spcAft>
                <a:spcPts val="0"/>
              </a:spcAft>
            </a:pPr>
            <a:r>
              <a:rPr lang="es-ES" sz="1300" spc="-15">
                <a:solidFill>
                  <a:srgbClr val="000000"/>
                </a:solidFill>
                <a:latin typeface="Garamond" pitchFamily="1" panose="02020603050405020304"/>
              </a:rPr>
              <a:t>Estas son las realidades de nuestros días. La realidad es que cuando hace pocos días se abrazaron el actual presidente, resultado de unas elecciones contrastadas por la UNESCO y por el sistema de las Naciones Unidas, el presidente de Angola y el presi-</a:t>
            </a:r>
            <a:r>
              <a:rPr lang="es-ES" sz="1300" spc="-15">
                <a:solidFill>
                  <a:srgbClr val="000000"/>
                </a:solidFill>
                <a:latin typeface="Garamond" pitchFamily="1" panose="02020603050405020304"/>
              </a:rPr>
              <a:t>dente y director de la facción que se le ha estado oponiendo en una guerra tremenda </a:t>
            </a:r>
          </a:p>
          <a:p>
            <a:pPr marL="45720" marR="0" indent="0" algn="just">
              <a:lnSpc>
                <a:spcPts val="2600"/>
              </a:lnSpc>
              <a:spcBef>
                <a:spcPts val="310"/>
              </a:spcBef>
              <a:spcAft>
                <a:spcPts val="0"/>
              </a:spcAft>
            </a:pPr>
            <a:r>
              <a:rPr lang="es-ES" sz="1300" spc="-254">
                <a:solidFill>
                  <a:srgbClr val="000000"/>
                </a:solidFill>
                <a:latin typeface="Garamond" pitchFamily="1" panose="02020603050405020304"/>
              </a:rPr>
              <a:t>durante muchos años en Angola, cuando se dieron el abrazo tan saludado que a </a:t>
            </a:r>
            <a:r>
              <a:rPr lang="es-ES" sz="1300" baseline="30000" spc="-254">
                <a:solidFill>
                  <a:srgbClr val="000000"/>
                </a:solidFill>
                <a:latin typeface="Garamond" pitchFamily="1" panose="02020603050405020304"/>
              </a:rPr>
              <a:t>mí</a:t>
            </a:r>
            <a:r>
              <a:rPr lang="es-ES" sz="1300" spc="-254">
                <a:solidFill>
                  <a:srgbClr val="000000"/>
                </a:solidFill>
                <a:latin typeface="Garamond" pitchFamily="1" panose="02020603050405020304"/>
              </a:rPr>
              <a:t>me produjo tanta alegría, pensaba no sólo en los que ya han muerto inútilmente en </a:t>
            </a:r>
          </a:p>
          <a:p>
            <a:pPr marL="45720" marR="45720" indent="0" algn="just">
              <a:lnSpc>
                <a:spcPts val="1400"/>
              </a:lnSpc>
              <a:spcBef>
                <a:spcPts val="50"/>
              </a:spcBef>
              <a:spcAft>
                <a:spcPts val="0"/>
              </a:spcAft>
            </a:pPr>
            <a:r>
              <a:rPr lang="es-ES" sz="1300" spc="-5">
                <a:solidFill>
                  <a:srgbClr val="000000"/>
                </a:solidFill>
                <a:latin typeface="Garamond" pitchFamily="1" panose="02020603050405020304"/>
              </a:rPr>
              <a:t>esta guerra, pensaba en los millones, millones de minas, minas anti–personas, de mi-</a:t>
            </a:r>
            <a:r>
              <a:rPr lang="es-ES" sz="1300" spc="-5">
                <a:solidFill>
                  <a:srgbClr val="000000"/>
                </a:solidFill>
                <a:latin typeface="Garamond" pitchFamily="1" panose="02020603050405020304"/>
              </a:rPr>
              <a:t>nas que ya ni siquiera matan, de minas que están perversamente diseñadas sólo para incapacitar, para dejar minusválidos. ¿Saben cuántos millones de minas se calcula que hay en Angola? Y ahora tendremos que deminar las minas que hemos minado. Entre 15 y 20 millones de minas hay en Angola. Y cuando nosotros a los alumnos que tenemos en Somalia les hacemos en su idioma los pequeños cuadernos para que vayan a estas “Houses of Peace”, a estas Casas de Paz que les hemos construido —y tengo que reconocer lo fantásticas que son las personas que hoy estan allísobre el terreno, ocupándose de estas casas, de estos centros de educación— en los cuadernos no les podemos poner otra referencia, no les podemos hablar de estos cuentos, de estas historias, de estos chascarrillos que son habituales en todos los cuadernos de los niños. Les tenemos que decir cómo se detecta una mina, quétienen que hacer cuando vean que puede haber un explosivo oculto, cómo deben proceder, quéalarmas tienen que dar. </a:t>
            </a:r>
          </a:p>
          <a:p>
            <a:pPr marL="45720" marR="45720" indent="0" algn="just">
              <a:lnSpc>
                <a:spcPts val="1400"/>
              </a:lnSpc>
              <a:spcBef>
                <a:spcPts val="550"/>
              </a:spcBef>
              <a:spcAft>
                <a:spcPts val="0"/>
              </a:spcAft>
            </a:pPr>
            <a:r>
              <a:rPr lang="es-ES" sz="1300" spc="0">
                <a:solidFill>
                  <a:srgbClr val="000000"/>
                </a:solidFill>
                <a:latin typeface="Garamond" pitchFamily="1" panose="02020603050405020304"/>
              </a:rPr>
              <a:t>Se ha dicho en la presentacion de este acto que como bioquímico, durante muchos años me he dedicado a intentar prevenir en la medida de lo posible todos los casos evitables de subnormalidad infantil. Hay tres etapas: la primera, es conocer la causa; la segunda, conocer el tratamiento y ambas fundamentales. No podemos actuar, no podemos transformar la realidad, no podemos evitar la realidad sin ambas, sin saber: a quése debe y cómo podemos corregir esta deficiencia. Pero hay una tercera que es muy importante; es muy importante científicamente y es muy importante políticamente; que es actuar a tiempo. Si sabemos a quése debe y sabemos el traramiento pero nos demoramos en aplicarlo, no han servido para nada ni el análisis, ni el conocimiento del tratamiento adecuado. Actuar a tiempo, tener el coraje de actuar a tiempo, levantar la voz para que se actúe a tiernpo, es absolutamente imprescindible. </a:t>
            </a:r>
          </a:p>
          <a:p>
            <a:pPr marL="45720" marR="45720" indent="0" algn="just">
              <a:lnSpc>
                <a:spcPts val="1400"/>
              </a:lnSpc>
              <a:spcBef>
                <a:spcPts val="550"/>
              </a:spcBef>
              <a:spcAft>
                <a:spcPts val="2495"/>
              </a:spcAft>
            </a:pPr>
            <a:r>
              <a:rPr lang="es-ES" sz="1300" spc="-5">
                <a:solidFill>
                  <a:srgbClr val="000000"/>
                </a:solidFill>
                <a:latin typeface="Garamond" pitchFamily="1" panose="02020603050405020304"/>
              </a:rPr>
              <a:t>En cuestiones de medio ambiente, en cuestiones de conflictos sociales, de conflictos bélicos, en cuestiones de prevención de enfermedades, tenemos que saber actuar a tiempo. Estoy muy preocupado, ustedes han oído hablar de fracturas en la Antártica de proporciones como al menos en 20.000 años no han tenido lugar. Puede ser que se deba a causas naturales; también en el pasado ha habido grandes épocas de sequía y grandes épocas de enfriamiento, pero hoy además de los volcanes, además de los sucesos naturales, tenemos aquellos inducidos por la mano del hombre. Y hay un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4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0"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319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23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criterio fundamental para actuar a tiempo, hay un criterio fundamental para, lo que a míme gusta llamar, ética del tiempo, la ética temporal, el actuar a tiempo, es la irreversibilidad posible de los acontecimientos ulteriores. Es decir, si nosotros sospe-</a:t>
            </a:r>
            <a:r>
              <a:rPr lang="es-ES" sz="1300" spc="0">
                <a:solidFill>
                  <a:srgbClr val="000000"/>
                </a:solidFill>
                <a:latin typeface="Garamond" pitchFamily="1" panose="02020603050405020304"/>
              </a:rPr>
              <a:t>chamos que aplazando la puesta en práctica del tratamiento, estos acontecimientos pueden tener impactos irreversibles, en aquel momento es imperativo ético actuar de inmediato. Lo digo porque estamos en una epoca de informes y m´as informes, de estudios y más estudios, y análisis y m´as análisis. Los informes son imprescindibles cuando no se conocen, los tratamientos y la búsqueda de tratamientos es también imprescindible cuando no disponemos de las herramientas que nos permiten trans-</a:t>
            </a:r>
            <a:r>
              <a:rPr lang="es-ES" sz="1300" spc="0">
                <a:solidFill>
                  <a:srgbClr val="000000"/>
                </a:solidFill>
                <a:latin typeface="Garamond" pitchFamily="1" panose="02020603050405020304"/>
              </a:rPr>
              <a:t>formar esta realidad compleja que hemos logrado analizar y predecir. Pero actuar a tiempo es absolutamente fundamental, porque a veces es cierto que puede ser tarde ya cuando se actúa. Y claro, se dice por parte de los medioambientalistas, se dice por parte de los decisores: vamos a esperar un poco, vamos a hacer otro análisis, vamos a hacer otro diagnóstico.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Me gusta repetir que el diagnóstico perfecto es la autopsia, pero yo no quisiera que legáramos a estas generaciones futuras, a estas generaciones que hoy son nuestra esperanza, les legáramos alteraciones irreversibles que era nuestro deber haber evi-</a:t>
            </a:r>
            <a:r>
              <a:rPr lang="es-ES" sz="1300" spc="0">
                <a:solidFill>
                  <a:srgbClr val="000000"/>
                </a:solidFill>
                <a:latin typeface="Garamond" pitchFamily="1" panose="02020603050405020304"/>
              </a:rPr>
              <a:t>tado. Me gusta mucho una cita de Montesquieu en “El espíritu de las leyes”, que dice así: “Cuando Sila quiso devolver a Roma su libertad, ésta no pudo ya recibirla”. Yo no quisiera que cuando finalmente se decida devolver a cada ciudadano la libertad, la capacidad, el conocimiento que le corresponde, éstos no puedan ya recibirlos o tengan impedimentos muy fuertes para recibirlos. </a:t>
            </a:r>
          </a:p>
          <a:p>
            <a:pPr marL="45720" marR="45720" indent="0" algn="just">
              <a:lnSpc>
                <a:spcPts val="1400"/>
              </a:lnSpc>
              <a:spcBef>
                <a:spcPts val="550"/>
              </a:spcBef>
              <a:spcAft>
                <a:spcPts val="0"/>
              </a:spcAft>
            </a:pPr>
            <a:r>
              <a:rPr lang="es-ES" sz="1300" spc="-15">
                <a:solidFill>
                  <a:srgbClr val="000000"/>
                </a:solidFill>
                <a:latin typeface="Garamond" pitchFamily="1" panose="02020603050405020304"/>
              </a:rPr>
              <a:t>Las amenazas son hoy muy distintas de las del año 1945, aquel año en el que estas personas conmovidas redactaron los textos fundamentales de la Carta de las Naciones Unidas, la Declaración Universal de los Derechos Humanos o la Constitución de la UNESCO. Hoy, las grandes amenazas son la exclusión de muchos ciudadanos. La exclusión geográfica, la exclusión por sexo, por cultura, par religión, por sentimientos políticos, por sistemas educativos, hay que decirlo. Por eso tenemos ahora que decir educación para todos para toda la vida, educación permanente como criterio para que los excluidos puedan ser incluidos. Y frente a la exclusión, esta pobreza extrema que es otra fuente de conflicto hoy, esta pobreza extrema que hace que sobre todo las </a:t>
            </a:r>
          </a:p>
          <a:p>
            <a:pPr marL="45720" marR="45720" indent="0" algn="just">
              <a:lnSpc>
                <a:spcPts val="2600"/>
              </a:lnSpc>
              <a:spcBef>
                <a:spcPts val="315"/>
              </a:spcBef>
              <a:spcAft>
                <a:spcPts val="0"/>
              </a:spcAft>
            </a:pPr>
            <a:r>
              <a:rPr lang="es-ES" sz="1300" spc="-245">
                <a:solidFill>
                  <a:srgbClr val="000000"/>
                </a:solidFill>
                <a:latin typeface="Garamond" pitchFamily="1" panose="02020603050405020304"/>
              </a:rPr>
              <a:t>personas que viven en el medio rural se desplacen hacia las grandes ciudades y allívivan en condiciones de soledad acompañada y alli pasen de la pobreza a la miseria </a:t>
            </a:r>
          </a:p>
          <a:p>
            <a:pPr marL="45720" marR="45720" indent="0" algn="just">
              <a:lnSpc>
                <a:spcPts val="1400"/>
              </a:lnSpc>
              <a:spcBef>
                <a:spcPts val="50"/>
              </a:spcBef>
              <a:spcAft>
                <a:spcPts val="2060"/>
              </a:spcAft>
            </a:pPr>
            <a:r>
              <a:rPr lang="es-ES" sz="1300" spc="-20">
                <a:solidFill>
                  <a:srgbClr val="000000"/>
                </a:solidFill>
                <a:latin typeface="Garamond" pitchFamily="1" panose="02020603050405020304"/>
              </a:rPr>
              <a:t>y de la miseria a la radicalización y de la radicalización a la violencia y a la agresión. Quéfácil es decir: ¡Son fundamentalistas! Yo aconsejaría a muchos de los que viven en las sociedades de lo superfluo del norte, que visitaran con frecuencia estas personas a las que juzgan de esta manera y vieran como viven, y que supieran que estas personas, que los países en los que viven estas personas pagan a los países ricos en deuda externa, a veces m´as del 50 % de su Producto Interno Bruto. Tiene que saberse que hay hoy una nueva manera de solucionar los conflictos que es precisamente aplazando, cancelando, disminuyendo esta deuda contraída a veces por sistemas dictatoriales hace muchos años en aquel país, a veces contraída con engaño por las organizaciones; no engaño voluntario, no, por error, pero con engaño por tanto, de quienes les aconsejaron en un momento de gran fluidez monetaria: tome Ud. estos préstamos y veráquébien le irá. Estos países, donde hoy se vive en la miseria, estos pafses que tienen que pagar m´as del 50 % de todo su Producto Interno, no pueden ser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4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320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juzgados a la ligera. Tenemos que conocer la realidad de cerca. Lo mismo sucede con el medio ambiente, con los ecologistas: ¿Cuanta ecología distante? ¿Cuanta ecología emocional, sentimental? Cuando siguen sin resolver los problemas de producción de anhídrido carbónico, de cornbustión, de carburantes fósiles. Todos estos problemas siguen asípero nosotros hablamos de conservar una serie de animales que, desde </a:t>
            </a:r>
          </a:p>
          <a:p>
            <a:pPr marL="45720" marR="45720" indent="0" algn="just">
              <a:lnSpc>
                <a:spcPts val="2500"/>
              </a:lnSpc>
              <a:spcBef>
                <a:spcPts val="280"/>
              </a:spcBef>
              <a:spcAft>
                <a:spcPts val="0"/>
              </a:spcAft>
            </a:pPr>
            <a:r>
              <a:rPr lang="es-ES" sz="1200" spc="-240">
                <a:solidFill>
                  <a:srgbClr val="000000"/>
                </a:solidFill>
                <a:latin typeface="Times New Roman" pitchFamily="1" panose="02020603050405020304"/>
              </a:rPr>
              <a:t>luego, hay que proteger, desde luego, pero contando con las personas que viven allídonde viven estos animaJes. Es muy fácil decir que en el Amazonas debe conservarse </a:t>
            </a:r>
          </a:p>
          <a:p>
            <a:pPr marL="45720" marR="45720" indent="0" algn="just">
              <a:lnSpc>
                <a:spcPts val="1800"/>
              </a:lnSpc>
              <a:spcBef>
                <a:spcPts val="495"/>
              </a:spcBef>
              <a:spcAft>
                <a:spcPts val="0"/>
              </a:spcAft>
            </a:pPr>
            <a:r>
              <a:rPr lang="es-ES" sz="1200" spc="-45">
                <a:solidFill>
                  <a:srgbClr val="000000"/>
                </a:solidFill>
                <a:latin typeface="Times New Roman" pitchFamily="1" panose="02020603050405020304"/>
              </a:rPr>
              <a:t>el Yacarési no se vive en Amazonas; es muy fácil decir que tenemos que tener gran número de elefantes si después vivimos en Badajoz, en Madrid o en París y no allídonde están los elefantes. </a:t>
            </a:r>
          </a:p>
          <a:p>
            <a:pPr marL="45720" marR="45720" indent="0" algn="just">
              <a:lnSpc>
                <a:spcPts val="1400"/>
              </a:lnSpc>
              <a:spcBef>
                <a:spcPts val="775"/>
              </a:spcBef>
              <a:spcAft>
                <a:spcPts val="0"/>
              </a:spcAft>
            </a:pPr>
            <a:r>
              <a:rPr lang="es-ES" sz="1200" spc="20">
                <a:solidFill>
                  <a:srgbClr val="000000"/>
                </a:solidFill>
                <a:latin typeface="Times New Roman" pitchFamily="1" panose="02020603050405020304"/>
              </a:rPr>
              <a:t>Yo nunca olvidaréque cuando visitaba una de las grandes reservas de la Biosfera de la UNESCO, en Camerún, un pigmeo, uno de los jefes de los pigmeos, —que saben quéson los nómadas del bosque— se acercóy me dijo: “¿Usted es el Director General de la UNESCO?” Y le dije: “Sí”. Y el me dijo: “¿A quién protege usted, a nosotros o a los elefantes?” Porque teníamos mucha gente allítrabajando para proteger a los elefantes y nadie había pensado en que toda durabilidad, que todo desarrollo no tiene más que una cara; tiene la cara, tiene la faz de la especie humana y que todo, todo desarrollo debe interpretarse en terminos humanos. </a:t>
            </a:r>
          </a:p>
          <a:p>
            <a:pPr marL="45720" marR="45720" indent="0" algn="l">
              <a:lnSpc>
                <a:spcPts val="1400"/>
              </a:lnSpc>
              <a:spcBef>
                <a:spcPts val="550"/>
              </a:spcBef>
              <a:spcAft>
                <a:spcPts val="0"/>
              </a:spcAft>
            </a:pPr>
            <a:r>
              <a:rPr lang="es-ES" sz="1200" i="1" spc="15">
                <a:solidFill>
                  <a:srgbClr val="000000"/>
                </a:solidFill>
                <a:latin typeface="Times New Roman" pitchFamily="1" panose="02020603050405020304"/>
              </a:rPr>
              <a:t>Señor Rector; </a:t>
            </a:r>
          </a:p>
          <a:p>
            <a:pPr marL="45720" marR="45720" indent="0" algn="l">
              <a:lnSpc>
                <a:spcPts val="1400"/>
              </a:lnSpc>
              <a:spcBef>
                <a:spcPts val="40"/>
              </a:spcBef>
              <a:spcAft>
                <a:spcPts val="0"/>
              </a:spcAft>
            </a:pPr>
            <a:r>
              <a:rPr lang="es-ES" sz="1200" i="1" spc="15">
                <a:solidFill>
                  <a:srgbClr val="000000"/>
                </a:solidFill>
                <a:latin typeface="Times New Roman" pitchFamily="1" panose="02020603050405020304"/>
              </a:rPr>
              <a:t>Señoras y señores: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Tengo que concluir diciéndoles que esta Universidad, como dijo Jawaharla¨l Nehru de la UNESCO, debe ser la conciencia de la humanidad. Cada Universidad debe ser la conciencia de su entorno y debe tener esta capacidad de hacer de lo diverso, uno, pero conservando la diversidad, conservando la heterogeneidad.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Uno de los grandes problemas que afrontamos es precisamente la externalización de nuestros deseos, de nuestra manera de ser; el estar siempre de espectadores, siempre observando una pantalla, una pantalla de un juego electrónico o una pantalla de television o una pantalla de una computadora y, olvidamos que las respuestas y las soluciones están únicamente dentro del ser humano.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Esta Universidacl ha de ser capaz de otear y de prevenir; prevenir sabiendo que des-</a:t>
            </a:r>
            <a:r>
              <a:rPr lang="es-ES" sz="1200" spc="0">
                <a:solidFill>
                  <a:srgbClr val="000000"/>
                </a:solidFill>
                <a:latin typeface="Times New Roman" pitchFamily="1" panose="02020603050405020304"/>
              </a:rPr>
              <a:t>pués nadie le darálas gracias porque la prevención, como la Paz, como la Libertad, son invisibles. </a:t>
            </a:r>
            <a:r>
              <a:rPr lang="es-ES" sz="1200" i="1" spc="0">
                <a:solidFill>
                  <a:srgbClr val="000000"/>
                </a:solidFill>
                <a:latin typeface="Times New Roman" pitchFamily="1" panose="02020603050405020304"/>
              </a:rPr>
              <a:t>Gaudeamus igitur, juvenes dum sumus</a:t>
            </a:r>
            <a:r>
              <a:rPr lang="es-ES" sz="1200" spc="0">
                <a:solidFill>
                  <a:srgbClr val="000000"/>
                </a:solidFill>
                <a:latin typeface="Times New Roman" pitchFamily="1" panose="02020603050405020304"/>
              </a:rPr>
              <a:t>. Alegrémonos, pues, mientras somos jóvenes —y somos jóvenes mientras luchamos por nuestros ideales—, mien-</a:t>
            </a:r>
            <a:r>
              <a:rPr lang="es-ES" sz="1200" spc="0">
                <a:solidFill>
                  <a:srgbClr val="000000"/>
                </a:solidFill>
                <a:latin typeface="Times New Roman" pitchFamily="1" panose="02020603050405020304"/>
              </a:rPr>
              <a:t>tras nos alegra vivir compartiendo, yendo de la mano con todos, sea cual sea el color de su piel, su condición, sus creencias, su edad o su género. Somos jóvenes mientras no nos doblegamos a la rutina y al dogma, mientras nos guía la luz de la libertad, mientras somos la voz de los todavía sin voz, mientras late y prevalece en nosotros la fuerza indomable del espíritu. </a:t>
            </a:r>
          </a:p>
          <a:p>
            <a:pPr marL="45720" marR="45720" indent="0" algn="l">
              <a:lnSpc>
                <a:spcPts val="1400"/>
              </a:lnSpc>
              <a:spcBef>
                <a:spcPts val="550"/>
              </a:spcBef>
              <a:spcAft>
                <a:spcPts val="0"/>
              </a:spcAft>
            </a:pPr>
            <a:r>
              <a:rPr lang="es-ES" sz="1200" spc="15">
                <a:solidFill>
                  <a:srgbClr val="000000"/>
                </a:solidFill>
                <a:latin typeface="Times New Roman" pitchFamily="1" panose="02020603050405020304"/>
              </a:rPr>
              <a:t>Muchas gracias. </a:t>
            </a:r>
          </a:p>
          <a:p>
            <a:pPr marL="45720" marR="45720" indent="0" algn="just">
              <a:lnSpc>
                <a:spcPts val="1400"/>
              </a:lnSpc>
              <a:spcBef>
                <a:spcPts val="1935"/>
              </a:spcBef>
              <a:spcAft>
                <a:spcPts val="0"/>
              </a:spcAft>
            </a:pPr>
            <a:r>
              <a:rPr lang="es-ES" sz="1200" spc="0">
                <a:solidFill>
                  <a:srgbClr val="000000"/>
                </a:solidFill>
                <a:latin typeface="Times New Roman" pitchFamily="1" panose="02020603050405020304"/>
              </a:rPr>
              <a:t>Rector César Chaparro Gómez. </a:t>
            </a:r>
            <a:r>
              <a:rPr lang="es-ES" sz="1200" b="1" i="1" spc="0">
                <a:solidFill>
                  <a:srgbClr val="000000"/>
                </a:solidFill>
                <a:latin typeface="Times New Roman" pitchFamily="1" panose="02020603050405020304"/>
              </a:rPr>
              <a:t>Discurso de bienvenida como Doctor Hono-</a:t>
            </a:r>
            <a:r>
              <a:rPr lang="es-ES" sz="1200" b="1" i="1" spc="0">
                <a:solidFill>
                  <a:srgbClr val="000000"/>
                </a:solidFill>
                <a:latin typeface="Times New Roman" pitchFamily="1" panose="02020603050405020304"/>
              </a:rPr>
              <a:t>ris Causa </a:t>
            </a:r>
            <a:r>
              <a:rPr lang="es-ES" sz="1200" spc="0">
                <a:solidFill>
                  <a:srgbClr val="000000"/>
                </a:solidFill>
                <a:latin typeface="Times New Roman" pitchFamily="1" panose="02020603050405020304"/>
              </a:rPr>
              <a:t>al Excmo. Sr. D. Federico Mayor Zaragoza </a:t>
            </a:r>
          </a:p>
          <a:p>
            <a:pPr marL="45720" marR="45720" indent="0" algn="just">
              <a:lnSpc>
                <a:spcPts val="1400"/>
              </a:lnSpc>
              <a:spcBef>
                <a:spcPts val="485"/>
              </a:spcBef>
              <a:spcAft>
                <a:spcPts val="1960"/>
              </a:spcAft>
            </a:pPr>
            <a:r>
              <a:rPr lang="es-ES" sz="1200" spc="0">
                <a:solidFill>
                  <a:srgbClr val="000000"/>
                </a:solidFill>
                <a:latin typeface="Times New Roman" pitchFamily="1" panose="02020603050405020304"/>
              </a:rPr>
              <a:t>Mis primeras palabras son, como es de rigor, de bienvenida y agradecimiento. A todos los que, en representación de sus Instituciones o a título personal, nos honran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4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11"/>
          <a:stretch>
            <a:fillRect/>
          </a:stretch>
        </p:blipFill>
        <p:spPr>
          <a:xfrm>
            <a:off x="1362710" y="4163695"/>
            <a:ext cx="2164080" cy="292290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6350"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321 </a:t>
            </a:r>
          </a:p>
        </p:txBody>
      </p:sp>
      <p:sp>
        <p:nvSpPr>
          <p:cNvPr id="3" name=""/>
          <p:cNvSpPr/>
          <p:nvPr>
            <p:ph type="body" idx="10"/>
          </p:nvPr>
        </p:nvSpPr>
        <p:spPr>
          <a:xfrm>
            <a:off x="1057910" y="681990"/>
            <a:ext cx="5486400" cy="3286760"/>
          </a:xfrm>
          <a:prstGeom prst="rect">
            <a:avLst/>
          </a:prstGeom>
          <a:noFill/>
          <a:ln w="0" cmpd="sng">
            <a:noFill/>
            <a:prstDash val="solid"/>
          </a:ln>
        </p:spPr>
        <p:txBody>
          <a:bodyPr vert="horz" lIns="0" tIns="225425" rIns="0" bIns="0" anchor="t"/>
          <a:lstStyle/>
          <a:p>
            <a:pPr marL="45720" marR="45720" indent="0" algn="just">
              <a:lnSpc>
                <a:spcPts val="1400"/>
              </a:lnSpc>
              <a:spcAft>
                <a:spcPts val="0"/>
              </a:spcAft>
            </a:pPr>
            <a:r>
              <a:rPr lang="es-ES" sz="1300" spc="-15">
                <a:solidFill>
                  <a:srgbClr val="000000"/>
                </a:solidFill>
                <a:latin typeface="Garamond" pitchFamily="1" panose="02020603050405020304"/>
              </a:rPr>
              <a:t>con su presencia en el día de hoy, y quieren de esta manera compartir con nosotros el significado profundo de uno de los m´as tradicionales ritos académicos, que representa a su vez como ningún otro la verdadera esencia del </a:t>
            </a:r>
            <a:r>
              <a:rPr lang="es-ES" sz="1050" i="1" spc="-15">
                <a:solidFill>
                  <a:srgbClr val="000000"/>
                </a:solidFill>
                <a:latin typeface="Arial" pitchFamily="2" panose="02020603050405020304"/>
              </a:rPr>
              <a:t>alma mater </a:t>
            </a:r>
            <a:r>
              <a:rPr lang="es-ES" sz="1300" spc="-15">
                <a:solidFill>
                  <a:srgbClr val="000000"/>
                </a:solidFill>
                <a:latin typeface="Garamond" pitchFamily="1" panose="02020603050405020304"/>
              </a:rPr>
              <a:t>universitaria. </a:t>
            </a:r>
          </a:p>
          <a:p>
            <a:pPr marL="45720" marR="45720" indent="0" algn="just">
              <a:lnSpc>
                <a:spcPts val="1400"/>
              </a:lnSpc>
              <a:spcBef>
                <a:spcPts val="510"/>
              </a:spcBef>
              <a:spcAft>
                <a:spcPts val="0"/>
              </a:spcAft>
            </a:pPr>
            <a:r>
              <a:rPr lang="es-ES" sz="1300" spc="-10">
                <a:solidFill>
                  <a:srgbClr val="000000"/>
                </a:solidFill>
                <a:latin typeface="Garamond" pitchFamily="1" panose="02020603050405020304"/>
              </a:rPr>
              <a:t>La ceremonia de investidura que acabamos de celebrar es, sin duda, una de las que, en e! seno de la Institución universitaria, se ha mantenido más a la vieja tradición y prácticamente invariable a lo largo de los siglos. Y no por ello ha quedado anticuada. M´as bien, encierra en cada uno de los símbolos de su liturgia, de una manera siempre actual, el cometido, la actividad y la naturaleza misma de la Universidad, como responsable y garante de la generación, custodia, transmisión y enriquecimiento de la ciencia y la cultura. </a:t>
            </a:r>
          </a:p>
          <a:p>
            <a:pPr marL="45720" marR="45720" indent="0" algn="just">
              <a:lnSpc>
                <a:spcPts val="1400"/>
              </a:lnSpc>
              <a:spcBef>
                <a:spcPts val="530"/>
              </a:spcBef>
              <a:spcAft>
                <a:spcPts val="20"/>
              </a:spcAft>
            </a:pPr>
            <a:r>
              <a:rPr lang="es-ES" sz="1300" spc="0">
                <a:solidFill>
                  <a:srgbClr val="000000"/>
                </a:solidFill>
                <a:latin typeface="Garamond" pitchFamily="1" panose="02020603050405020304"/>
              </a:rPr>
              <a:t>Mi bienvenida y gratitud, igualmente, a todos los universitarios, compañeros y com-</a:t>
            </a:r>
            <a:r>
              <a:rPr lang="es-ES" sz="1300" spc="0">
                <a:solidFill>
                  <a:srgbClr val="000000"/>
                </a:solidFill>
                <a:latin typeface="Garamond" pitchFamily="1" panose="02020603050405020304"/>
              </a:rPr>
              <a:t>pañeras de los distintos estamentos, Centros y Servícios, especialrnenre a los pe-rrenecienres a la Facultad de Ciencias, hermana mayor en esta Universidad, que manifiestan con su nutrida presencia hoy y aquíuna comunidad de intenciones, realidades e ilusiones en la Institución universitaria. A todos, mi bienvenida sincera y mi cordial agradecimiento. </a:t>
            </a:r>
          </a:p>
        </p:txBody>
      </p:sp>
      <p:sp>
        <p:nvSpPr>
          <p:cNvPr id="4" name=""/>
          <p:cNvSpPr/>
          <p:nvPr>
            <p:ph type="body" idx="10"/>
          </p:nvPr>
        </p:nvSpPr>
        <p:spPr>
          <a:xfrm>
            <a:off x="4178935" y="3968750"/>
            <a:ext cx="2365375" cy="3644900"/>
          </a:xfrm>
          <a:prstGeom prst="rect">
            <a:avLst/>
          </a:prstGeom>
          <a:noFill/>
          <a:ln w="0" cmpd="sng">
            <a:noFill/>
            <a:prstDash val="solid"/>
          </a:ln>
        </p:spPr>
        <p:txBody>
          <a:bodyPr vert="horz" lIns="0" tIns="67310" rIns="0" bIns="0" anchor="t"/>
          <a:lstStyle/>
          <a:p>
            <a:pPr marL="0" marR="45720" indent="0" algn="just">
              <a:lnSpc>
                <a:spcPts val="1400"/>
              </a:lnSpc>
              <a:spcAft>
                <a:spcPts val="0"/>
              </a:spcAft>
            </a:pPr>
            <a:r>
              <a:rPr lang="es-ES" sz="1300" spc="0">
                <a:solidFill>
                  <a:srgbClr val="000000"/>
                </a:solidFill>
                <a:latin typeface="Garamond" pitchFamily="1" panose="02020603050405020304"/>
              </a:rPr>
              <a:t>La Universidad de Extremadura, </a:t>
            </a:r>
            <a:r>
              <a:rPr lang="es-ES" sz="1300" spc="0">
                <a:solidFill>
                  <a:srgbClr val="000000"/>
                </a:solidFill>
                <a:latin typeface="Garamond" pitchFamily="1" panose="02020603050405020304"/>
              </a:rPr>
              <a:t>mediante su Junta de Gobierno y a </a:t>
            </a:r>
            <a:r>
              <a:rPr lang="es-ES" sz="1300" spc="0">
                <a:solidFill>
                  <a:srgbClr val="000000"/>
                </a:solidFill>
                <a:latin typeface="Garamond" pitchFamily="1" panose="02020603050405020304"/>
              </a:rPr>
              <a:t>propuesta de la Facultad de Cien-</a:t>
            </a:r>
            <a:r>
              <a:rPr lang="es-ES" sz="1300" spc="0">
                <a:solidFill>
                  <a:srgbClr val="000000"/>
                </a:solidFill>
                <a:latin typeface="Garamond" pitchFamily="1" panose="02020603050405020304"/>
              </a:rPr>
              <a:t>cias, querido Profesor Mayor Zara-</a:t>
            </a:r>
            <a:r>
              <a:rPr lang="es-ES" sz="1300" spc="0">
                <a:solidFill>
                  <a:srgbClr val="000000"/>
                </a:solidFill>
                <a:latin typeface="Garamond" pitchFamily="1" panose="02020603050405020304"/>
              </a:rPr>
              <a:t>goza, le otorgóy se otorgóun honor, </a:t>
            </a:r>
            <a:r>
              <a:rPr lang="es-ES" sz="1300" spc="0">
                <a:solidFill>
                  <a:srgbClr val="000000"/>
                </a:solidFill>
                <a:latin typeface="Garamond" pitchFamily="1" panose="02020603050405020304"/>
              </a:rPr>
              <a:t>tenerlo en las páginas de la recien-</a:t>
            </a:r>
            <a:r>
              <a:rPr lang="es-ES" sz="1300" spc="0">
                <a:solidFill>
                  <a:srgbClr val="000000"/>
                </a:solidFill>
                <a:latin typeface="Garamond" pitchFamily="1" panose="02020603050405020304"/>
              </a:rPr>
              <a:t>te historia universitaria extremeña </a:t>
            </a:r>
            <a:r>
              <a:rPr lang="es-ES" sz="1300" spc="0">
                <a:solidFill>
                  <a:srgbClr val="000000"/>
                </a:solidFill>
                <a:latin typeface="Garamond" pitchFamily="1" panose="02020603050405020304"/>
              </a:rPr>
              <a:t>como Doctor en el Claustro de es-</a:t>
            </a:r>
            <a:r>
              <a:rPr lang="es-ES" sz="1300" spc="0">
                <a:solidFill>
                  <a:srgbClr val="000000"/>
                </a:solidFill>
                <a:latin typeface="Garamond" pitchFamily="1" panose="02020603050405020304"/>
              </a:rPr>
              <a:t>ta Universidad. Su trayectoria aca-</a:t>
            </a:r>
            <a:r>
              <a:rPr lang="es-ES" sz="1300" spc="0">
                <a:solidFill>
                  <a:srgbClr val="000000"/>
                </a:solidFill>
                <a:latin typeface="Garamond" pitchFamily="1" panose="02020603050405020304"/>
              </a:rPr>
              <a:t>démica de vocacional enseñante y ri-</a:t>
            </a:r>
            <a:r>
              <a:rPr lang="es-ES" sz="1300" spc="0">
                <a:solidFill>
                  <a:srgbClr val="000000"/>
                </a:solidFill>
                <a:latin typeface="Garamond" pitchFamily="1" panose="02020603050405020304"/>
              </a:rPr>
              <a:t>guroso investigador, unida a su com-</a:t>
            </a:r>
            <a:r>
              <a:rPr lang="es-ES" sz="1300" spc="0">
                <a:solidFill>
                  <a:srgbClr val="000000"/>
                </a:solidFill>
                <a:latin typeface="Garamond" pitchFamily="1" panose="02020603050405020304"/>
              </a:rPr>
              <a:t>promiso permanente en la vida pú-</a:t>
            </a:r>
            <a:r>
              <a:rPr lang="es-ES" sz="1300" spc="0">
                <a:solidFill>
                  <a:srgbClr val="000000"/>
                </a:solidFill>
                <a:latin typeface="Garamond" pitchFamily="1" panose="02020603050405020304"/>
              </a:rPr>
              <a:t>blica nacional e internacional, en to-</a:t>
            </a:r>
            <a:r>
              <a:rPr lang="es-ES" sz="1300" spc="0">
                <a:solidFill>
                  <a:srgbClr val="000000"/>
                </a:solidFill>
                <a:latin typeface="Garamond" pitchFamily="1" panose="02020603050405020304"/>
              </a:rPr>
              <a:t>dos los ámbitos de la educación y </a:t>
            </a:r>
            <a:r>
              <a:rPr lang="es-ES" sz="1300" spc="0">
                <a:solidFill>
                  <a:srgbClr val="000000"/>
                </a:solidFill>
                <a:latin typeface="Garamond" pitchFamily="1" panose="02020603050405020304"/>
              </a:rPr>
              <a:t>de la cultura, le hacen sobradamen-</a:t>
            </a:r>
            <a:r>
              <a:rPr lang="es-ES" sz="1300" spc="0">
                <a:solidFill>
                  <a:srgbClr val="000000"/>
                </a:solidFill>
                <a:latin typeface="Garamond" pitchFamily="1" panose="02020603050405020304"/>
              </a:rPr>
              <a:t>te merecedor de esta distinción que </a:t>
            </a:r>
            <a:r>
              <a:rPr lang="es-ES" sz="1300" spc="0">
                <a:solidFill>
                  <a:srgbClr val="000000"/>
                </a:solidFill>
                <a:latin typeface="Garamond" pitchFamily="1" panose="02020603050405020304"/>
              </a:rPr>
              <a:t>honra tanto a quien la concede como </a:t>
            </a:r>
            <a:r>
              <a:rPr lang="es-ES" sz="1300" spc="0">
                <a:solidFill>
                  <a:srgbClr val="000000"/>
                </a:solidFill>
                <a:latin typeface="Garamond" pitchFamily="1" panose="02020603050405020304"/>
              </a:rPr>
              <a:t>a quien la recibe. </a:t>
            </a:r>
          </a:p>
          <a:p>
            <a:pPr marL="0" marR="45720" indent="0" algn="just">
              <a:lnSpc>
                <a:spcPts val="1400"/>
              </a:lnSpc>
              <a:spcBef>
                <a:spcPts val="570"/>
              </a:spcBef>
              <a:spcAft>
                <a:spcPts val="0"/>
              </a:spcAft>
            </a:pPr>
            <a:r>
              <a:rPr lang="es-ES" sz="1300" spc="0">
                <a:solidFill>
                  <a:srgbClr val="000000"/>
                </a:solidFill>
                <a:latin typeface="Garamond" pitchFamily="1" panose="02020603050405020304"/>
              </a:rPr>
              <a:t>No voy a repetir aquíretazos de la </a:t>
            </a:r>
          </a:p>
        </p:txBody>
      </p:sp>
      <p:sp>
        <p:nvSpPr>
          <p:cNvPr id="5" name=""/>
          <p:cNvSpPr/>
          <p:nvPr>
            <p:ph type="body" idx="10"/>
          </p:nvPr>
        </p:nvSpPr>
        <p:spPr>
          <a:xfrm>
            <a:off x="1057910" y="7613650"/>
            <a:ext cx="5486400" cy="211772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300" spc="0">
                <a:solidFill>
                  <a:srgbClr val="000000"/>
                </a:solidFill>
                <a:latin typeface="Garamond" pitchFamily="1" panose="02020603050405020304"/>
              </a:rPr>
              <a:t>personaiidad y de la vida del Dr. Mayor Zaragoza. Con mayor rigor y conocimíenros </a:t>
            </a:r>
            <a:r>
              <a:rPr lang="es-ES" sz="1300" spc="0">
                <a:solidFill>
                  <a:srgbClr val="000000"/>
                </a:solidFill>
                <a:latin typeface="Garamond" pitchFamily="1" panose="02020603050405020304"/>
              </a:rPr>
              <a:t>que yo lo ha hecho su padrino, el Sr. Decano de la Facultad de Ciencias. Pero soy </a:t>
            </a:r>
            <a:r>
              <a:rPr lang="es-ES" sz="1300" spc="0">
                <a:solidFill>
                  <a:srgbClr val="000000"/>
                </a:solidFill>
                <a:latin typeface="Garamond" pitchFamily="1" panose="02020603050405020304"/>
              </a:rPr>
              <a:t>de los que piensan que de estos hechos, de estas añejas tradíciones y ritos univer-</a:t>
            </a:r>
            <a:r>
              <a:rPr lang="es-ES" sz="1300" spc="0">
                <a:solidFill>
                  <a:srgbClr val="000000"/>
                </a:solidFill>
                <a:latin typeface="Garamond" pitchFamily="1" panose="02020603050405020304"/>
              </a:rPr>
              <a:t>sitarios que nos devuelven en el tiempo a un humanismo renacentista, sinónimo de </a:t>
            </a:r>
            <a:r>
              <a:rPr lang="es-ES" sz="1300" spc="0">
                <a:solidFill>
                  <a:srgbClr val="000000"/>
                </a:solidFill>
                <a:latin typeface="Garamond" pitchFamily="1" panose="02020603050405020304"/>
              </a:rPr>
              <a:t>universalidad de saberes y amplitud de miras, hemos de sacar enseñanza para nues-</a:t>
            </a:r>
            <a:r>
              <a:rPr lang="es-ES" sz="1300" spc="0">
                <a:solidFill>
                  <a:srgbClr val="000000"/>
                </a:solidFill>
                <a:latin typeface="Garamond" pitchFamily="1" panose="02020603050405020304"/>
              </a:rPr>
              <a:t>tra cotidiana historia institucional y personal. El honor otorgado en este caso a un </a:t>
            </a:r>
            <a:r>
              <a:rPr lang="es-ES" sz="1300" spc="0">
                <a:solidFill>
                  <a:srgbClr val="000000"/>
                </a:solidFill>
                <a:latin typeface="Garamond" pitchFamily="1" panose="02020603050405020304"/>
              </a:rPr>
              <a:t>universitario, universal y generoso, se ha de convertir ineludiblemente en paradigma </a:t>
            </a:r>
            <a:r>
              <a:rPr lang="es-ES" sz="1300" spc="0">
                <a:solidFill>
                  <a:srgbClr val="000000"/>
                </a:solidFill>
                <a:latin typeface="Garamond" pitchFamily="1" panose="02020603050405020304"/>
              </a:rPr>
              <a:t>y ejemplo para todos nosotros, universitarios extremeños, de cómo encarar nuestra </a:t>
            </a:r>
            <a:r>
              <a:rPr lang="es-ES" sz="1300" spc="0">
                <a:solidFill>
                  <a:srgbClr val="000000"/>
                </a:solidFill>
                <a:latin typeface="Garamond" pitchFamily="1" panose="02020603050405020304"/>
              </a:rPr>
              <a:t>actividad y hacer frente a la obligación que como servidores tenemos. </a:t>
            </a:r>
          </a:p>
          <a:p>
            <a:pPr marL="0" marR="45720" indent="0" algn="just">
              <a:lnSpc>
                <a:spcPts val="1400"/>
              </a:lnSpc>
              <a:spcBef>
                <a:spcPts val="505"/>
              </a:spcBef>
              <a:spcAft>
                <a:spcPts val="1990"/>
              </a:spcAft>
            </a:pPr>
            <a:r>
              <a:rPr lang="es-ES" sz="1300" spc="15">
                <a:solidFill>
                  <a:srgbClr val="000000"/>
                </a:solidFill>
                <a:latin typeface="Garamond" pitchFamily="1" panose="02020603050405020304"/>
              </a:rPr>
              <a:t>Permítame, Profesor Mavor Zaragoza, permítanme, estimados señores y señoras,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45720" indent="0" algn="r">
              <a:lnSpc>
                <a:spcPts val="1300"/>
              </a:lnSpc>
              <a:spcAft>
                <a:spcPts val="0"/>
              </a:spcAft>
            </a:pPr>
            <a:r>
              <a:rPr lang="es-ES" sz="1300" b="1" spc="25">
                <a:solidFill>
                  <a:srgbClr val="000000"/>
                </a:solidFill>
                <a:latin typeface="Garamond" pitchFamily="1" panose="02020603050405020304"/>
              </a:rPr>
              <a:t>Memoria Histórica </a:t>
            </a:r>
          </a:p>
        </p:txBody>
      </p:sp>
      <p:sp>
        <p:nvSpPr>
          <p:cNvPr id="9" name=""/>
          <p:cNvSpPr/>
          <p:nvPr>
            <p:ph type="body" idx="10"/>
          </p:nvPr>
        </p:nvSpPr>
        <p:spPr>
          <a:xfrm>
            <a:off x="1057910" y="7096125"/>
            <a:ext cx="2552700" cy="517525"/>
          </a:xfrm>
          <a:prstGeom prst="rect">
            <a:avLst/>
          </a:prstGeom>
          <a:noFill/>
          <a:ln w="0" cmpd="sng">
            <a:noFill/>
            <a:prstDash val="solid"/>
          </a:ln>
        </p:spPr>
        <p:txBody>
          <a:bodyPr vert="horz" lIns="0" tIns="0" rIns="0" bIns="0" anchor="t"/>
          <a:lstStyle/>
          <a:p>
            <a:pPr marL="0" marR="0" indent="0" algn="r">
              <a:lnSpc>
                <a:spcPts val="1400"/>
              </a:lnSpc>
              <a:spcAft>
                <a:spcPts val="0"/>
              </a:spcAft>
            </a:pPr>
            <a:r>
              <a:rPr lang="es-ES" sz="1300" spc="10">
                <a:solidFill>
                  <a:srgbClr val="000000"/>
                </a:solidFill>
                <a:latin typeface="Garamond" pitchFamily="1" panose="02020603050405020304"/>
              </a:rPr>
              <a:t>Excmo. Sr. Rector, César Chaparro </a:t>
            </a:r>
          </a:p>
          <a:p>
            <a:pPr marL="0" marR="0" indent="0" algn="ctr">
              <a:lnSpc>
                <a:spcPts val="1400"/>
              </a:lnSpc>
              <a:spcBef>
                <a:spcPts val="0"/>
              </a:spcBef>
              <a:spcAft>
                <a:spcPts val="1145"/>
              </a:spcAft>
            </a:pPr>
            <a:r>
              <a:rPr lang="es-ES" sz="1300" spc="-55">
                <a:solidFill>
                  <a:srgbClr val="000000"/>
                </a:solidFill>
                <a:latin typeface="Garamond" pitchFamily="1" panose="02020603050405020304"/>
              </a:rPr>
              <a:t>Gómez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4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322 </a:t>
            </a:r>
            <a:r>
              <a:rPr lang="es-ES" sz="1200" b="1" spc="0">
                <a:solidFill>
                  <a:srgbClr val="000000"/>
                </a:solidFill>
                <a:latin typeface="Times New Roman" pitchFamily="1" panose="02020603050405020304"/>
              </a:rPr>
              <a:t>15.1. Prof. Dr. Federico Mayor Zaragoza </a:t>
            </a:r>
          </a:p>
        </p:txBody>
      </p:sp>
      <p:sp>
        <p:nvSpPr>
          <p:cNvPr id="3" name=""/>
          <p:cNvSpPr/>
          <p:nvPr>
            <p:ph type="body" idx="10"/>
          </p:nvPr>
        </p:nvSpPr>
        <p:spPr>
          <a:xfrm>
            <a:off x="1059180" y="681990"/>
            <a:ext cx="5486400" cy="9049385"/>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10">
                <a:solidFill>
                  <a:srgbClr val="000000"/>
                </a:solidFill>
                <a:latin typeface="Times New Roman" pitchFamily="1" panose="02020603050405020304"/>
              </a:rPr>
              <a:t>de manera muy breve, que al darle la más cordial bienvenida a esta Comunidad universitaria, déigualmente alguna pincelada de lo que, en mi opinión, nos podría quedar hoy en su incorporación como enseñanza. He leído atentamente, hace unos días, su libro </a:t>
            </a:r>
            <a:r>
              <a:rPr lang="es-ES" sz="1200" i="1" spc="10">
                <a:solidFill>
                  <a:srgbClr val="000000"/>
                </a:solidFill>
                <a:latin typeface="Times New Roman" pitchFamily="1" panose="02020603050405020304"/>
              </a:rPr>
              <a:t>La nueva página</a:t>
            </a:r>
            <a:r>
              <a:rPr lang="es-ES" sz="1200" spc="10">
                <a:solidFill>
                  <a:srgbClr val="000000"/>
                </a:solidFill>
                <a:latin typeface="Times New Roman" pitchFamily="1" panose="02020603050405020304"/>
              </a:rPr>
              <a:t>, auténtica y comprometida invitación a una nueva cultura de la solidaridad y de la paz. No faltan, como es lógico, en él invitaciones y avisos a los universitarios y educadores en general a “</a:t>
            </a:r>
            <a:r>
              <a:rPr lang="es-ES" sz="1200" i="1" spc="10">
                <a:solidFill>
                  <a:srgbClr val="000000"/>
                </a:solidFill>
                <a:latin typeface="Times New Roman" pitchFamily="1" panose="02020603050405020304"/>
              </a:rPr>
              <a:t>romper la tendencia a aislarnos en el exiguo campo de la especialidad o los quehaceres cotidianos, olvidando los v(´nculos que nos unen a los demás y las múltiples formas de interacción con la naturaleza</a:t>
            </a:r>
            <a:r>
              <a:rPr lang="es-ES" sz="1200" spc="10">
                <a:solidFill>
                  <a:srgbClr val="000000"/>
                </a:solidFill>
                <a:latin typeface="Times New Roman" pitchFamily="1" panose="02020603050405020304"/>
              </a:rPr>
              <a:t>”. “</a:t>
            </a:r>
            <a:r>
              <a:rPr lang="es-ES" sz="1200" i="1" spc="10">
                <a:solidFill>
                  <a:srgbClr val="000000"/>
                </a:solidFill>
                <a:latin typeface="Times New Roman" pitchFamily="1" panose="02020603050405020304"/>
              </a:rPr>
              <a:t>Algo no funciona en los sistemas educativos tradicionales cuando los alumnos más brillantes llegan con frecuencia a convenirse en adultos de pocas luces, indiferentes a los problemas capitales de su tiempo</a:t>
            </a:r>
            <a:r>
              <a:rPr lang="es-ES" sz="1200" spc="10">
                <a:solidFill>
                  <a:srgbClr val="000000"/>
                </a:solidFill>
                <a:latin typeface="Times New Roman" pitchFamily="1" panose="02020603050405020304"/>
              </a:rPr>
              <a:t>.” </a:t>
            </a:r>
          </a:p>
          <a:p>
            <a:pPr marL="45720" marR="45720" indent="0" algn="just">
              <a:lnSpc>
                <a:spcPts val="1400"/>
              </a:lnSpc>
              <a:spcBef>
                <a:spcPts val="575"/>
              </a:spcBef>
              <a:spcAft>
                <a:spcPts val="0"/>
              </a:spcAft>
            </a:pPr>
            <a:r>
              <a:rPr lang="es-ES" sz="1200" spc="5">
                <a:solidFill>
                  <a:srgbClr val="000000"/>
                </a:solidFill>
                <a:latin typeface="Times New Roman" pitchFamily="1" panose="02020603050405020304"/>
              </a:rPr>
              <a:t>“</a:t>
            </a:r>
            <a:r>
              <a:rPr lang="es-ES" sz="1200" i="1" spc="5">
                <a:solidFill>
                  <a:srgbClr val="000000"/>
                </a:solidFill>
                <a:latin typeface="Times New Roman" pitchFamily="1" panose="02020603050405020304"/>
              </a:rPr>
              <a:t>No me canso de repetir </a:t>
            </a:r>
            <a:r>
              <a:rPr lang="es-ES" sz="1200" spc="5">
                <a:solidFill>
                  <a:srgbClr val="000000"/>
                </a:solidFill>
                <a:latin typeface="Times New Roman" pitchFamily="1" panose="02020603050405020304"/>
              </a:rPr>
              <a:t>—dice el Profesor Mayor Zaragoza— </a:t>
            </a:r>
            <a:r>
              <a:rPr lang="es-ES" sz="1200" i="1" spc="5">
                <a:solidFill>
                  <a:srgbClr val="000000"/>
                </a:solidFill>
                <a:latin typeface="Times New Roman" pitchFamily="1" panose="02020603050405020304"/>
              </a:rPr>
              <a:t>que los hombres y mu-</a:t>
            </a:r>
            <a:r>
              <a:rPr lang="es-ES" sz="1200" i="1" spc="5">
                <a:solidFill>
                  <a:srgbClr val="000000"/>
                </a:solidFill>
                <a:latin typeface="Times New Roman" pitchFamily="1" panose="02020603050405020304"/>
              </a:rPr>
              <a:t>jeres de ciencia tenemos la obligación de expresar nuestro criterio acerca de los asun-</a:t>
            </a:r>
            <a:r>
              <a:rPr lang="es-ES" sz="1200" i="1" spc="5">
                <a:solidFill>
                  <a:srgbClr val="000000"/>
                </a:solidFill>
                <a:latin typeface="Times New Roman" pitchFamily="1" panose="02020603050405020304"/>
              </a:rPr>
              <a:t>tos que dominamos y que pueden incidir en el bienestar colectivo. Siempre he cre(´do que la Universidad y otros foros intelectuales deber(´an instar a cient(´ficos y eruditos de todas las disciplinas a fomentar el debate sobre temas de interés general</a:t>
            </a:r>
            <a:r>
              <a:rPr lang="es-ES" sz="1150" i="1" spc="5">
                <a:solidFill>
                  <a:srgbClr val="000000"/>
                </a:solidFill>
                <a:latin typeface="Arial" pitchFamily="2" panose="02020603050405020304"/>
              </a:rPr>
              <a:t>... </a:t>
            </a:r>
            <a:r>
              <a:rPr lang="es-ES" sz="1200" i="1" spc="5">
                <a:solidFill>
                  <a:srgbClr val="000000"/>
                </a:solidFill>
                <a:latin typeface="Times New Roman" pitchFamily="1" panose="02020603050405020304"/>
              </a:rPr>
              <a:t>Sin embargo, el desarrollo de nuestras especialidades nos ha encasillado en una parcela reducida del conocimiento y nos ha condenado al empleo de jergas o enfoques que nos incomunican del colega que trabaja en el departamento académico contiguo. De este modo, la especialidad podr(´a considerarse como un mecanismo que nos exonera de responsabilidad personal y nos reduce al papel de individuos pasivos y previsibles, que contemplan el mundo desde una torre de marfil. Esto se tiene que acabar. La torre de marfil no es el sitio adecuado para enfrentarse a los problemas del mundo moderno. No podemos ser meros espectadores de las fuerzas que determinarán las vidas de nuestros hijos y nietos en el futuro inmediato.</a:t>
            </a:r>
            <a:r>
              <a:rPr lang="es-ES" sz="1200" spc="5">
                <a:solidFill>
                  <a:srgbClr val="000000"/>
                </a:solidFill>
                <a:latin typeface="Times New Roman" pitchFamily="1" panose="02020603050405020304"/>
              </a:rPr>
              <a:t>”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La invitación hecha por el Dr. Mayor Zaragoza tiene una pertinente actualidad en los foros y marcos universitarios. Es una invitación a trascender los límites de la especialización y los clisés burocráticos que a menudo nos empequeñecen, a alzar la vista y superar la estrechez de miras que intenta reducirnos a la tarea que la sociedad o la estructura jerárquica nos ha asignado, a luchar contra la pereza, la tendencia al conformismo y el silencio que la sociedad fomenta, a aplicar el criterio y los saberes adquiridos al debate social de nuestra época y no limitarnos a contemplar los acontecimienros pasivamente, sin tratar de influir en su curso. </a:t>
            </a:r>
          </a:p>
          <a:p>
            <a:pPr marL="45720" marR="45720" indent="0" algn="just">
              <a:lnSpc>
                <a:spcPts val="1400"/>
              </a:lnSpc>
              <a:spcBef>
                <a:spcPts val="530"/>
              </a:spcBef>
              <a:spcAft>
                <a:spcPts val="0"/>
              </a:spcAft>
            </a:pPr>
            <a:r>
              <a:rPr lang="es-ES" sz="1200" spc="15">
                <a:solidFill>
                  <a:srgbClr val="000000"/>
                </a:solidFill>
                <a:latin typeface="Times New Roman" pitchFamily="1" panose="02020603050405020304"/>
              </a:rPr>
              <a:t>La invitación, en resumidas cuentas, es la hecha por Ud. en las palabras finales de una conferencia pronunciada en la Universidad de Madrid, ya siendo Director General de la UNESCO, y con las que glosóunos versos de Jesús Massip. Decía Ud.: “</a:t>
            </a:r>
            <a:r>
              <a:rPr lang="es-ES" sz="1200" i="1" spc="15">
                <a:solidFill>
                  <a:srgbClr val="000000"/>
                </a:solidFill>
                <a:latin typeface="Times New Roman" pitchFamily="1" panose="02020603050405020304"/>
              </a:rPr>
              <a:t>Señor Rector, tengo la esperanza de que nunca seamos dóciles. La Universidad nunca debe serlo. En ella se forjan los cient(´ficos que han de aconsejar a los dirigentes y en ella han de formularse preguntas que tal vez irriten a muchos, pero que es necesario plantear</a:t>
            </a:r>
            <a:r>
              <a:rPr lang="es-ES" sz="1200" spc="15">
                <a:solidFill>
                  <a:srgbClr val="000000"/>
                </a:solidFill>
                <a:latin typeface="Times New Roman" pitchFamily="1" panose="02020603050405020304"/>
              </a:rPr>
              <a:t>”. </a:t>
            </a:r>
          </a:p>
          <a:p>
            <a:pPr marL="45720" marR="45720" indent="0" algn="just">
              <a:lnSpc>
                <a:spcPts val="1400"/>
              </a:lnSpc>
              <a:spcBef>
                <a:spcPts val="505"/>
              </a:spcBef>
              <a:spcAft>
                <a:spcPts val="2460"/>
              </a:spcAft>
            </a:pPr>
            <a:r>
              <a:rPr lang="es-ES" sz="1200" spc="0">
                <a:solidFill>
                  <a:srgbClr val="000000"/>
                </a:solidFill>
                <a:latin typeface="Times New Roman" pitchFamily="1" panose="02020603050405020304"/>
              </a:rPr>
              <a:t>El Profesor Mavor Zaragoza nunca ha creído que por su condición de científico y universitario, tuviera que renunciar a la poesía y a la política. Ha sentido que en las múltiples facetas por explorar y expresar, en la combinación de la sensibilidad y de las habilidades radica la “</a:t>
            </a:r>
            <a:r>
              <a:rPr lang="es-ES" sz="1200" i="1" spc="0">
                <a:solidFill>
                  <a:srgbClr val="000000"/>
                </a:solidFill>
                <a:latin typeface="Times New Roman" pitchFamily="1" panose="02020603050405020304"/>
              </a:rPr>
              <a:t>mirada permanente hacia el otro</a:t>
            </a:r>
            <a:r>
              <a:rPr lang="es-ES" sz="1200" spc="0">
                <a:solidFill>
                  <a:srgbClr val="000000"/>
                </a:solidFill>
                <a:latin typeface="Times New Roman" pitchFamily="1" panose="02020603050405020304"/>
              </a:rPr>
              <a:t>”, el principio de “</a:t>
            </a:r>
            <a:r>
              <a:rPr lang="es-ES" sz="1200" i="1" spc="0">
                <a:solidFill>
                  <a:srgbClr val="000000"/>
                </a:solidFill>
                <a:latin typeface="Times New Roman" pitchFamily="1" panose="02020603050405020304"/>
              </a:rPr>
              <a:t>aprender a pensar en los demás</a:t>
            </a:r>
            <a:r>
              <a:rPr lang="es-ES" sz="1200" spc="0">
                <a:solidFill>
                  <a:srgbClr val="000000"/>
                </a:solidFill>
                <a:latin typeface="Times New Roman" pitchFamily="1" panose="02020603050405020304"/>
              </a:rPr>
              <a:t>”, que le ha servido de guía a lo largo de su vida académica y </a:t>
            </a:r>
          </a:p>
        </p:txBody>
      </p:sp>
      <p:sp>
        <p:nvSpPr>
          <p:cNvPr id="4" name=""/>
          <p:cNvSpPr/>
          <p:nvPr>
            <p:ph type="body" idx="10"/>
          </p:nvPr>
        </p:nvSpPr>
        <p:spPr>
          <a:xfrm>
            <a:off x="105918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4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3810" rIns="0" bIns="0" anchor="t"/>
          <a:lstStyle/>
          <a:p>
            <a:pPr marL="45720" marR="45720" indent="0" algn="l">
              <a:lnSpc>
                <a:spcPts val="1400"/>
              </a:lnSpc>
              <a:spcAft>
                <a:spcPts val="70"/>
              </a:spcAft>
              <a:tabLst>
                <a:tab algn="r" pos="5440680"/>
              </a:tabLst>
            </a:pPr>
            <a:r>
              <a:rPr lang="es-ES" sz="1250" b="1" spc="0">
                <a:solidFill>
                  <a:srgbClr val="000000"/>
                </a:solidFill>
                <a:latin typeface="Times New Roman" pitchFamily="1" panose="02020603050405020304"/>
              </a:rPr>
              <a:t>15. Doctores </a:t>
            </a:r>
            <a:r>
              <a:rPr lang="es-ES" sz="1100" b="1" i="1" spc="0">
                <a:solidFill>
                  <a:srgbClr val="000000"/>
                </a:solidFill>
                <a:latin typeface="Bookman Old Style" pitchFamily="1" panose="02020603050405020304"/>
              </a:rPr>
              <a:t>Honoris causa </a:t>
            </a:r>
            <a:r>
              <a:rPr lang="es-ES" sz="1250" b="1" spc="0">
                <a:solidFill>
                  <a:srgbClr val="000000"/>
                </a:solidFill>
                <a:latin typeface="Times New Roman" pitchFamily="1" panose="02020603050405020304"/>
              </a:rPr>
              <a:t>por la Facultad de Ciencias </a:t>
            </a:r>
            <a:r>
              <a:rPr lang="es-ES" sz="1300" spc="0">
                <a:solidFill>
                  <a:srgbClr val="000000"/>
                </a:solidFill>
                <a:latin typeface="Garamond" pitchFamily="1" panose="02020603050405020304"/>
              </a:rPr>
              <a:t>323 </a:t>
            </a:r>
          </a:p>
        </p:txBody>
      </p:sp>
      <p:sp>
        <p:nvSpPr>
          <p:cNvPr id="3" name=""/>
          <p:cNvSpPr/>
          <p:nvPr>
            <p:ph type="body" idx="10"/>
          </p:nvPr>
        </p:nvSpPr>
        <p:spPr>
          <a:xfrm>
            <a:off x="105918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75">
                <a:solidFill>
                  <a:srgbClr val="000000"/>
                </a:solidFill>
                <a:latin typeface="Garamond" pitchFamily="1" panose="02020603050405020304"/>
              </a:rPr>
              <a:t>política. “</a:t>
            </a:r>
            <a:r>
              <a:rPr lang="es-ES" sz="1300" i="1" spc="75">
                <a:solidFill>
                  <a:srgbClr val="000000"/>
                </a:solidFill>
                <a:latin typeface="Garamond" pitchFamily="1" panose="02020603050405020304"/>
              </a:rPr>
              <a:t>No basta, pues, con ser un cientí´fico sumamente cualificado y productivo, o un empresario próspero y talenroso. Hay que tratar de ser una persona cabal, que convive en un marco cí´vico y cumple las obligaciones contraí´das con la sociedad y consigo mismo.</a:t>
            </a:r>
            <a:r>
              <a:rPr lang="es-ES" sz="1300" spc="75">
                <a:solidFill>
                  <a:srgbClr val="000000"/>
                </a:solidFill>
                <a:latin typeface="Garamond" pitchFamily="1" panose="02020603050405020304"/>
              </a:rPr>
              <a:t>” </a:t>
            </a:r>
          </a:p>
          <a:p>
            <a:pPr marL="45720" marR="45720" indent="0" algn="just">
              <a:lnSpc>
                <a:spcPts val="1400"/>
              </a:lnSpc>
              <a:spcBef>
                <a:spcPts val="535"/>
              </a:spcBef>
              <a:spcAft>
                <a:spcPts val="0"/>
              </a:spcAft>
            </a:pPr>
            <a:r>
              <a:rPr lang="es-ES" sz="1300" spc="0">
                <a:solidFill>
                  <a:srgbClr val="000000"/>
                </a:solidFill>
                <a:latin typeface="Garamond" pitchFamily="1" panose="02020603050405020304"/>
              </a:rPr>
              <a:t>La Universidad de Extremadura se siente muy honrada con teneros, querido y admi-</a:t>
            </a:r>
            <a:r>
              <a:rPr lang="es-ES" sz="1300" spc="0">
                <a:solidFill>
                  <a:srgbClr val="000000"/>
                </a:solidFill>
                <a:latin typeface="Garamond" pitchFamily="1" panose="02020603050405020304"/>
              </a:rPr>
              <a:t>rado D. Federico, en su Claustro. Tengo la seguridad de que vuestra incorporación supondráun gran bien para todos nosotros. Os integráis, además, en una categoría que nada ni nadie puede ya anular. Porque la categoría del Honor, como me gusta decir quitándole de la boca las palabras a nuestro cercano y entrañable alcalde Pedro Crespo, es patrimonio del alma, y vuestra alma estaráestrecha y permanenternente unida a esta </a:t>
            </a:r>
            <a:r>
              <a:rPr lang="es-ES" sz="1300" i="1" spc="0">
                <a:solidFill>
                  <a:srgbClr val="000000"/>
                </a:solidFill>
                <a:latin typeface="Garamond" pitchFamily="1" panose="02020603050405020304"/>
              </a:rPr>
              <a:t>alma mater </a:t>
            </a:r>
            <a:r>
              <a:rPr lang="es-ES" sz="1300" spc="0">
                <a:solidFill>
                  <a:srgbClr val="000000"/>
                </a:solidFill>
                <a:latin typeface="Garamond" pitchFamily="1" panose="02020603050405020304"/>
              </a:rPr>
              <a:t>extremeña. </a:t>
            </a:r>
          </a:p>
          <a:p>
            <a:pPr marL="45720" marR="45720" indent="0" algn="l">
              <a:lnSpc>
                <a:spcPts val="1900"/>
              </a:lnSpc>
              <a:spcBef>
                <a:spcPts val="0"/>
              </a:spcBef>
              <a:spcAft>
                <a:spcPts val="0"/>
              </a:spcAft>
            </a:pPr>
            <a:r>
              <a:rPr lang="es-ES" sz="1300" spc="0">
                <a:solidFill>
                  <a:srgbClr val="000000"/>
                </a:solidFill>
                <a:latin typeface="Garamond" pitchFamily="1" panose="02020603050405020304"/>
              </a:rPr>
              <a:t>Muchas gracias por su asistencia y atención. </a:t>
            </a:r>
            <a:br/>
            <a:r>
              <a:rPr lang="es-ES" sz="1300" spc="0">
                <a:solidFill>
                  <a:srgbClr val="000000"/>
                </a:solidFill>
                <a:latin typeface="Garamond" pitchFamily="1" panose="02020603050405020304"/>
              </a:rPr>
              <a:t>Badajoz, 12 de mayo de 1995 </a:t>
            </a:r>
          </a:p>
          <a:p>
            <a:pPr marL="45720" marR="45720" indent="0" algn="l">
              <a:lnSpc>
                <a:spcPts val="2000"/>
              </a:lnSpc>
              <a:spcBef>
                <a:spcPts val="3295"/>
              </a:spcBef>
              <a:spcAft>
                <a:spcPts val="0"/>
              </a:spcAft>
            </a:pPr>
            <a:r>
              <a:rPr lang="es-ES" sz="1650" b="1" spc="160">
                <a:solidFill>
                  <a:srgbClr val="000000"/>
                </a:solidFill>
                <a:latin typeface="Times New Roman" pitchFamily="1" panose="02020603050405020304"/>
              </a:rPr>
              <a:t>15.2. Prof. Dra. Margarita Salas Falgueras </a:t>
            </a:r>
          </a:p>
          <a:p>
            <a:pPr marL="45720" marR="45720" indent="0" algn="just">
              <a:lnSpc>
                <a:spcPts val="1400"/>
              </a:lnSpc>
              <a:spcBef>
                <a:spcPts val="1810"/>
              </a:spcBef>
              <a:spcAft>
                <a:spcPts val="0"/>
              </a:spcAft>
            </a:pPr>
            <a:r>
              <a:rPr lang="es-ES" sz="1250" b="1" spc="0">
                <a:solidFill>
                  <a:srgbClr val="000000"/>
                </a:solidFill>
                <a:latin typeface="Times New Roman" pitchFamily="1" panose="02020603050405020304"/>
              </a:rPr>
              <a:t>Laudatio de investidura de la Profesora Dra. Margarita Salas Falgueras como doctora “</a:t>
            </a:r>
            <a:r>
              <a:rPr lang="es-ES" sz="1100" b="1" i="1" spc="0">
                <a:solidFill>
                  <a:srgbClr val="000000"/>
                </a:solidFill>
                <a:latin typeface="Bookman Old Style" pitchFamily="1" panose="02020603050405020304"/>
              </a:rPr>
              <a:t>Honoris causa</a:t>
            </a:r>
            <a:r>
              <a:rPr lang="es-ES" sz="1250" b="1" spc="0">
                <a:solidFill>
                  <a:srgbClr val="000000"/>
                </a:solidFill>
                <a:latin typeface="Times New Roman" pitchFamily="1" panose="02020603050405020304"/>
              </a:rPr>
              <a:t>”, por la Universidad de Extremadura</a:t>
            </a:r>
            <a:r>
              <a:rPr lang="es-ES" sz="1300" spc="0">
                <a:solidFill>
                  <a:srgbClr val="000000"/>
                </a:solidFill>
                <a:latin typeface="Garamond" pitchFamily="1" panose="02020603050405020304"/>
              </a:rPr>
              <a:t>, a cargo de la </a:t>
            </a:r>
            <a:r>
              <a:rPr lang="es-ES" sz="1250" b="1" spc="0">
                <a:solidFill>
                  <a:srgbClr val="000000"/>
                </a:solidFill>
                <a:latin typeface="Times New Roman" pitchFamily="1" panose="02020603050405020304"/>
              </a:rPr>
              <a:t>Dra. Ana María Mata Durán</a:t>
            </a:r>
            <a:r>
              <a:rPr lang="es-ES" sz="1300" spc="0">
                <a:solidFill>
                  <a:srgbClr val="000000"/>
                </a:solidFill>
                <a:latin typeface="Garamond" pitchFamily="1" panose="02020603050405020304"/>
              </a:rPr>
              <a:t>: </a:t>
            </a:r>
          </a:p>
          <a:p>
            <a:pPr marL="45720" marR="45720" indent="0" algn="just">
              <a:lnSpc>
                <a:spcPts val="1400"/>
              </a:lnSpc>
              <a:spcBef>
                <a:spcPts val="470"/>
              </a:spcBef>
              <a:spcAft>
                <a:spcPts val="0"/>
              </a:spcAft>
            </a:pPr>
            <a:r>
              <a:rPr lang="es-ES" sz="1300" spc="0">
                <a:solidFill>
                  <a:srgbClr val="000000"/>
                </a:solidFill>
                <a:latin typeface="Garamond" pitchFamily="1" panose="02020603050405020304"/>
              </a:rPr>
              <a:t>Excmo. Sr. Rector Magnífico, Excmo. Sr. Presidente del Consejo Social, Excelentísi-</a:t>
            </a:r>
            <a:r>
              <a:rPr lang="es-ES" sz="1300" spc="0">
                <a:solidFill>
                  <a:srgbClr val="000000"/>
                </a:solidFill>
                <a:latin typeface="Garamond" pitchFamily="1" panose="02020603050405020304"/>
              </a:rPr>
              <a:t>mas e Ilustrísimas autoridades, queridos compañeros y estudiantes, queridos amigos, señoras y señores: </a:t>
            </a:r>
          </a:p>
          <a:p>
            <a:pPr marL="45720" marR="45720" indent="0" algn="just">
              <a:lnSpc>
                <a:spcPts val="1400"/>
              </a:lnSpc>
              <a:spcBef>
                <a:spcPts val="480"/>
              </a:spcBef>
              <a:spcAft>
                <a:spcPts val="0"/>
              </a:spcAft>
            </a:pPr>
            <a:r>
              <a:rPr lang="es-ES" sz="1300" spc="0">
                <a:solidFill>
                  <a:srgbClr val="000000"/>
                </a:solidFill>
                <a:latin typeface="Garamond" pitchFamily="1" panose="02020603050405020304"/>
              </a:rPr>
              <a:t>Quiero manifestar mi convicción de que muchas personas, ahora en la sala, tendrían m´as capacidad y elocuencia que yo para realizar la presentación de la Profesora Margaritas Salas Falgueras en este acto solemne. Pero quizás sípuedo presumir de que pocas sienten por ella una estima personal comparable a la que le profeso. A ello se debe, sin duda, y no a otros méritos, el que se me haya elegido para pronunciar esta Laudatio. </a:t>
            </a:r>
          </a:p>
          <a:p>
            <a:pPr marL="45720" marR="45720" indent="0" algn="just">
              <a:lnSpc>
                <a:spcPts val="1400"/>
              </a:lnSpc>
              <a:spcBef>
                <a:spcPts val="545"/>
              </a:spcBef>
              <a:spcAft>
                <a:spcPts val="0"/>
              </a:spcAft>
            </a:pPr>
            <a:r>
              <a:rPr lang="es-ES" sz="1300" spc="0">
                <a:solidFill>
                  <a:srgbClr val="000000"/>
                </a:solidFill>
                <a:latin typeface="Garamond" pitchFamily="1" panose="02020603050405020304"/>
              </a:rPr>
              <a:t>La dificultad de esta presentación es intentar reflejar a través de mis palabras la enorme talla científica y humana de Margarita Salas, por el amplio contenido y el breve tiempo disponible. Sin embargo, tengo a mi favor la sencillez de la persona y también la limpieza de su trayectoria, ambas tan difíciles en un entorno donde a menudo vale todo. Intentarécontar algunos trazos de su trayectoria vital, a través de los cuales entenderéis por quéconsideramos la propuesta de Doctorado Honoris Causa a la Profesora Salas una consecuencia lógica de la fuerza de sus méritos. </a:t>
            </a:r>
          </a:p>
          <a:p>
            <a:pPr marL="45720" marR="45720" indent="0" algn="just">
              <a:lnSpc>
                <a:spcPts val="1400"/>
              </a:lnSpc>
              <a:spcBef>
                <a:spcPts val="530"/>
              </a:spcBef>
              <a:spcAft>
                <a:spcPts val="1220"/>
              </a:spcAft>
            </a:pPr>
            <a:r>
              <a:rPr lang="es-ES" sz="1300" spc="-10">
                <a:solidFill>
                  <a:srgbClr val="000000"/>
                </a:solidFill>
                <a:latin typeface="Garamond" pitchFamily="1" panose="02020603050405020304"/>
              </a:rPr>
              <a:t>Margarita Salas nacióen Canero, Asturias, en unos días en que España iba a retro-</a:t>
            </a:r>
            <a:r>
              <a:rPr lang="es-ES" sz="1300" spc="-10">
                <a:solidFill>
                  <a:srgbClr val="000000"/>
                </a:solidFill>
                <a:latin typeface="Garamond" pitchFamily="1" panose="02020603050405020304"/>
              </a:rPr>
              <a:t>ceder 20 años, social y económicamente, pues sólo en 1955 se recuperarían niveles de renta equivalentes a los de la II República. Precisamente a partir de ese año Marga-</a:t>
            </a:r>
            <a:r>
              <a:rPr lang="es-ES" sz="1300" spc="-10">
                <a:solidFill>
                  <a:srgbClr val="000000"/>
                </a:solidFill>
                <a:latin typeface="Garamond" pitchFamily="1" panose="02020603050405020304"/>
              </a:rPr>
              <a:t>rita realizósus estudios universitarios, en una época en que las mujeres normalmente no iban a la Universidad. EligióCiencias Químicas, probablemente porque aunque ya existían los estudios de Biología, implantados desde 1952, el enfoque dado a esta disciplina no encajaba con su mentalidad. Y, asícomo la Biología Molecular fue iniciada por el físico Max Delbruck, esta disciplina se introdujo en España, como </a:t>
            </a:r>
          </a:p>
        </p:txBody>
      </p:sp>
      <p:sp>
        <p:nvSpPr>
          <p:cNvPr id="4" name=""/>
          <p:cNvSpPr/>
          <p:nvPr>
            <p:ph type="body" idx="10"/>
          </p:nvPr>
        </p:nvSpPr>
        <p:spPr>
          <a:xfrm>
            <a:off x="1059180" y="9731375"/>
            <a:ext cx="5486400" cy="238125"/>
          </a:xfrm>
          <a:prstGeom prst="rect">
            <a:avLst/>
          </a:prstGeom>
          <a:noFill/>
          <a:ln w="0" cmpd="sng">
            <a:noFill/>
            <a:prstDash val="solid"/>
          </a:ln>
        </p:spPr>
        <p:txBody>
          <a:bodyPr vert="horz" lIns="0" tIns="51435" rIns="0" bIns="0" anchor="t"/>
          <a:lstStyle/>
          <a:p>
            <a:pPr marL="45720" marR="45720" indent="0" algn="r">
              <a:lnSpc>
                <a:spcPts val="1400"/>
              </a:lnSpc>
              <a:spcAft>
                <a:spcPts val="60"/>
              </a:spcAft>
            </a:pPr>
            <a:r>
              <a:rPr lang="es-ES" sz="1250" b="1" spc="45">
                <a:solidFill>
                  <a:srgbClr val="000000"/>
                </a:solidFill>
                <a:latin typeface="Times New Roman"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4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12"/>
          <a:stretch>
            <a:fillRect/>
          </a:stretch>
        </p:blipFill>
        <p:spPr>
          <a:xfrm>
            <a:off x="1216025" y="1654810"/>
            <a:ext cx="2170430" cy="289877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2540" rIns="0" bIns="0" anchor="t"/>
          <a:lstStyle/>
          <a:p>
            <a:pPr marL="0" marR="45720" indent="0" algn="l">
              <a:lnSpc>
                <a:spcPts val="1400"/>
              </a:lnSpc>
              <a:spcAft>
                <a:spcPts val="65"/>
              </a:spcAft>
              <a:tabLst>
                <a:tab algn="r" pos="5440680"/>
              </a:tabLst>
            </a:pPr>
            <a:r>
              <a:rPr lang="es-ES" sz="1200" spc="0">
                <a:solidFill>
                  <a:srgbClr val="000000"/>
                </a:solidFill>
                <a:latin typeface="Times New Roman" pitchFamily="1" panose="02020603050405020304"/>
              </a:rPr>
              <a:t>324 </a:t>
            </a:r>
            <a:r>
              <a:rPr lang="es-ES" sz="1200" b="1" spc="0">
                <a:solidFill>
                  <a:srgbClr val="000000"/>
                </a:solidFill>
                <a:latin typeface="Times New Roman" pitchFamily="1" panose="02020603050405020304"/>
              </a:rPr>
              <a:t>15.2. Prof. Dra. Margarita Salas Falgueras </a:t>
            </a:r>
          </a:p>
        </p:txBody>
      </p:sp>
      <p:sp>
        <p:nvSpPr>
          <p:cNvPr id="3" name=""/>
          <p:cNvSpPr/>
          <p:nvPr>
            <p:ph type="body" idx="10"/>
          </p:nvPr>
        </p:nvSpPr>
        <p:spPr>
          <a:xfrm>
            <a:off x="1057910" y="681990"/>
            <a:ext cx="5486400" cy="775970"/>
          </a:xfrm>
          <a:prstGeom prst="rect">
            <a:avLst/>
          </a:prstGeom>
          <a:noFill/>
          <a:ln w="0" cmpd="sng">
            <a:noFill/>
            <a:prstDash val="solid"/>
          </a:ln>
        </p:spPr>
        <p:txBody>
          <a:bodyPr vert="horz" lIns="0" tIns="2273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veremos, por una pareja de químicos, Eladio Vin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uela y Margarita Salas, que tuvie-</a:t>
            </a:r>
            <a:r>
              <a:rPr lang="es-ES" sz="1200" spc="0">
                <a:solidFill>
                  <a:srgbClr val="000000"/>
                </a:solidFill>
                <a:latin typeface="Times New Roman" pitchFamily="1" panose="02020603050405020304"/>
              </a:rPr>
              <a:t>ron la suerte y la inteligencia de escuchar a las personas adecuadas, y la fuerza y la valentía de poner en práctica sus ideas en circunstancias adversas. </a:t>
            </a:r>
          </a:p>
        </p:txBody>
      </p:sp>
      <p:sp>
        <p:nvSpPr>
          <p:cNvPr id="4" name=""/>
          <p:cNvSpPr/>
          <p:nvPr>
            <p:ph type="body" idx="10"/>
          </p:nvPr>
        </p:nvSpPr>
        <p:spPr>
          <a:xfrm>
            <a:off x="3907790" y="1457960"/>
            <a:ext cx="2636520" cy="3397250"/>
          </a:xfrm>
          <a:prstGeom prst="rect">
            <a:avLst/>
          </a:prstGeom>
          <a:noFill/>
          <a:ln w="0" cmpd="sng">
            <a:noFill/>
            <a:prstDash val="solid"/>
          </a:ln>
        </p:spPr>
        <p:txBody>
          <a:bodyPr vert="horz" lIns="0" tIns="76200" rIns="0" bIns="0" anchor="t"/>
          <a:lstStyle/>
          <a:p>
            <a:pPr marL="0" marR="45720" indent="0" algn="just">
              <a:lnSpc>
                <a:spcPts val="1400"/>
              </a:lnSpc>
              <a:spcAft>
                <a:spcPts val="0"/>
              </a:spcAft>
            </a:pPr>
            <a:r>
              <a:rPr lang="es-ES" sz="1200" spc="10">
                <a:solidFill>
                  <a:srgbClr val="000000"/>
                </a:solidFill>
                <a:latin typeface="Times New Roman" pitchFamily="1" panose="02020603050405020304"/>
              </a:rPr>
              <a:t>Una de estas personas fue el Profesor </a:t>
            </a:r>
            <a:r>
              <a:rPr lang="es-ES" sz="1200" spc="10">
                <a:solidFill>
                  <a:srgbClr val="000000"/>
                </a:solidFill>
                <a:latin typeface="Times New Roman" pitchFamily="1" panose="02020603050405020304"/>
              </a:rPr>
              <a:t>Severo Ochoa, a quien Margarita Salas, </a:t>
            </a:r>
            <a:r>
              <a:rPr lang="es-ES" sz="1200" spc="10">
                <a:solidFill>
                  <a:srgbClr val="000000"/>
                </a:solidFill>
                <a:latin typeface="Times New Roman" pitchFamily="1" panose="02020603050405020304"/>
              </a:rPr>
              <a:t>siendo estudiante, tuvo la fortuna de co-</a:t>
            </a:r>
            <a:r>
              <a:rPr lang="es-ES" sz="1200" spc="10">
                <a:solidFill>
                  <a:srgbClr val="000000"/>
                </a:solidFill>
                <a:latin typeface="Times New Roman" pitchFamily="1" panose="02020603050405020304"/>
              </a:rPr>
              <a:t>nocer y tratar durante unas vacaciones </a:t>
            </a:r>
            <a:r>
              <a:rPr lang="es-ES" sz="1200" spc="10">
                <a:solidFill>
                  <a:srgbClr val="000000"/>
                </a:solidFill>
                <a:latin typeface="Times New Roman" pitchFamily="1" panose="02020603050405020304"/>
              </a:rPr>
              <a:t>en Asturias. Ese encuentro influyódeci-</a:t>
            </a:r>
            <a:r>
              <a:rPr lang="es-ES" sz="1200" spc="10">
                <a:solidFill>
                  <a:srgbClr val="000000"/>
                </a:solidFill>
                <a:latin typeface="Times New Roman" pitchFamily="1" panose="02020603050405020304"/>
              </a:rPr>
              <a:t>sivamente a orientar su vocación hacia </a:t>
            </a:r>
            <a:r>
              <a:rPr lang="es-ES" sz="1200" spc="10">
                <a:solidFill>
                  <a:srgbClr val="000000"/>
                </a:solidFill>
                <a:latin typeface="Times New Roman" pitchFamily="1" panose="02020603050405020304"/>
              </a:rPr>
              <a:t>la investigación. De Severo Ochoa no só-</a:t>
            </a:r>
            <a:r>
              <a:rPr lang="es-ES" sz="1200" spc="10">
                <a:solidFill>
                  <a:srgbClr val="000000"/>
                </a:solidFill>
                <a:latin typeface="Times New Roman" pitchFamily="1" panose="02020603050405020304"/>
              </a:rPr>
              <a:t>lo obtuvo consejos, pues el gran científico </a:t>
            </a:r>
            <a:r>
              <a:rPr lang="es-ES" sz="1200" spc="10">
                <a:solidFill>
                  <a:srgbClr val="000000"/>
                </a:solidFill>
                <a:latin typeface="Times New Roman" pitchFamily="1" panose="02020603050405020304"/>
              </a:rPr>
              <a:t>le proporcionóuna carta de presentación </a:t>
            </a:r>
            <a:r>
              <a:rPr lang="es-ES" sz="1200" spc="10">
                <a:solidFill>
                  <a:srgbClr val="000000"/>
                </a:solidFill>
                <a:latin typeface="Times New Roman" pitchFamily="1" panose="02020603050405020304"/>
              </a:rPr>
              <a:t>y recomendación para el bioquímico Al-</a:t>
            </a:r>
            <a:r>
              <a:rPr lang="es-ES" sz="1200" spc="10">
                <a:solidFill>
                  <a:srgbClr val="000000"/>
                </a:solidFill>
                <a:latin typeface="Times New Roman" pitchFamily="1" panose="02020603050405020304"/>
              </a:rPr>
              <a:t>berto Sols. De este modo, en 1961, al ter-</a:t>
            </a:r>
            <a:r>
              <a:rPr lang="es-ES" sz="1200" spc="10">
                <a:solidFill>
                  <a:srgbClr val="000000"/>
                </a:solidFill>
                <a:latin typeface="Times New Roman" pitchFamily="1" panose="02020603050405020304"/>
              </a:rPr>
              <a:t>minar la Licenciatura, comenzósu Tesis </a:t>
            </a:r>
            <a:r>
              <a:rPr lang="es-ES" sz="1200" spc="10">
                <a:solidFill>
                  <a:srgbClr val="000000"/>
                </a:solidFill>
                <a:latin typeface="Times New Roman" pitchFamily="1" panose="02020603050405020304"/>
              </a:rPr>
              <a:t>Doctoral bajo la dirección del Profesor </a:t>
            </a:r>
            <a:r>
              <a:rPr lang="es-ES" sz="1200" spc="10">
                <a:solidFill>
                  <a:srgbClr val="000000"/>
                </a:solidFill>
                <a:latin typeface="Times New Roman" pitchFamily="1" panose="02020603050405020304"/>
              </a:rPr>
              <a:t>Sols, en una Espan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a que comenzaba a </a:t>
            </a:r>
            <a:r>
              <a:rPr lang="es-ES" sz="1200" spc="10">
                <a:solidFill>
                  <a:srgbClr val="000000"/>
                </a:solidFill>
                <a:latin typeface="Times New Roman" pitchFamily="1" panose="02020603050405020304"/>
              </a:rPr>
              <a:t>despegar en el aspecto económico. Por </a:t>
            </a:r>
            <a:r>
              <a:rPr lang="es-ES" sz="1200" spc="10">
                <a:solidFill>
                  <a:srgbClr val="000000"/>
                </a:solidFill>
                <a:latin typeface="Times New Roman" pitchFamily="1" panose="02020603050405020304"/>
              </a:rPr>
              <a:t>entonces, Margarita Salas había encon-</a:t>
            </a:r>
            <a:r>
              <a:rPr lang="es-ES" sz="1200" spc="10">
                <a:solidFill>
                  <a:srgbClr val="000000"/>
                </a:solidFill>
                <a:latin typeface="Times New Roman" pitchFamily="1" panose="02020603050405020304"/>
              </a:rPr>
              <a:t>trado en su camino a un joven y brillan-</a:t>
            </a:r>
            <a:r>
              <a:rPr lang="es-ES" sz="1200" spc="10">
                <a:solidFill>
                  <a:srgbClr val="000000"/>
                </a:solidFill>
                <a:latin typeface="Times New Roman" pitchFamily="1" panose="02020603050405020304"/>
              </a:rPr>
              <a:t>te compan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ero, Eladio Vin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uela, a quien </a:t>
            </a:r>
          </a:p>
        </p:txBody>
      </p:sp>
      <p:sp>
        <p:nvSpPr>
          <p:cNvPr id="5" name=""/>
          <p:cNvSpPr/>
          <p:nvPr>
            <p:ph type="body" idx="10"/>
          </p:nvPr>
        </p:nvSpPr>
        <p:spPr>
          <a:xfrm>
            <a:off x="1057910" y="4855210"/>
            <a:ext cx="5486400" cy="487616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0">
                <a:solidFill>
                  <a:srgbClr val="000000"/>
                </a:solidFill>
                <a:latin typeface="Times New Roman" pitchFamily="1" panose="02020603050405020304"/>
              </a:rPr>
              <a:t>acompan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óel resto de su vida. El Profesor Eladio Vin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uela, de fuerte personalidad y </a:t>
            </a:r>
            <a:r>
              <a:rPr lang="es-ES" sz="1200" spc="10">
                <a:solidFill>
                  <a:srgbClr val="000000"/>
                </a:solidFill>
                <a:latin typeface="Times New Roman" pitchFamily="1" panose="02020603050405020304"/>
              </a:rPr>
              <a:t>empuje y con una calidad científica y humana extraordinarias, contribuyódecisiva-</a:t>
            </a:r>
            <a:r>
              <a:rPr lang="es-ES" sz="1200" spc="10">
                <a:solidFill>
                  <a:srgbClr val="000000"/>
                </a:solidFill>
                <a:latin typeface="Times New Roman" pitchFamily="1" panose="02020603050405020304"/>
              </a:rPr>
              <a:t>mente a encauzar la carrera científica de Margarita Salas hasta las cotas elevadas </a:t>
            </a:r>
            <a:r>
              <a:rPr lang="es-ES" sz="1200" spc="10">
                <a:solidFill>
                  <a:srgbClr val="000000"/>
                </a:solidFill>
                <a:latin typeface="Times New Roman" pitchFamily="1" panose="02020603050405020304"/>
              </a:rPr>
              <a:t>que hoy conocemos. Pero eran malos tiempos para las mujeres científicas. Alberto </a:t>
            </a:r>
            <a:r>
              <a:rPr lang="es-ES" sz="1200" spc="10">
                <a:solidFill>
                  <a:srgbClr val="000000"/>
                </a:solidFill>
                <a:latin typeface="Times New Roman" pitchFamily="1" panose="02020603050405020304"/>
              </a:rPr>
              <a:t>Sols, en el ambiente y mentalidad de una época fuertemente machista, llegaba a dis-</a:t>
            </a:r>
            <a:r>
              <a:rPr lang="es-ES" sz="1200" spc="10">
                <a:solidFill>
                  <a:srgbClr val="000000"/>
                </a:solidFill>
                <a:latin typeface="Times New Roman" pitchFamily="1" panose="02020603050405020304"/>
              </a:rPr>
              <a:t>cutir con Eladio los resultados del trabajo experimental de Margarita. La excelencia </a:t>
            </a:r>
            <a:r>
              <a:rPr lang="es-ES" sz="1200" spc="10">
                <a:solidFill>
                  <a:srgbClr val="000000"/>
                </a:solidFill>
                <a:latin typeface="Times New Roman" pitchFamily="1" panose="02020603050405020304"/>
              </a:rPr>
              <a:t>investigadora de Eladio Vin</a:t>
            </a:r>
            <a:r>
              <a:rPr lang="es-ES" sz="1200" baseline="30000" spc="10">
                <a:solidFill>
                  <a:srgbClr val="000000"/>
                </a:solidFill>
                <a:latin typeface="Garamond" pitchFamily="1" panose="02020603050405020304"/>
              </a:rPr>
              <a:t>˜</a:t>
            </a:r>
            <a:r>
              <a:rPr lang="es-ES" sz="1200" spc="10">
                <a:solidFill>
                  <a:srgbClr val="000000"/>
                </a:solidFill>
                <a:latin typeface="Times New Roman" pitchFamily="1" panose="02020603050405020304"/>
              </a:rPr>
              <a:t>uela y los prejuicios impuestos, ocultaron temporalmente </a:t>
            </a:r>
            <a:r>
              <a:rPr lang="es-ES" sz="1200" spc="10">
                <a:solidFill>
                  <a:srgbClr val="000000"/>
                </a:solidFill>
                <a:latin typeface="Times New Roman" pitchFamily="1" panose="02020603050405020304"/>
              </a:rPr>
              <a:t>la talla científica de Margarita Salas. </a:t>
            </a:r>
          </a:p>
          <a:p>
            <a:pPr marL="0" marR="45720" indent="0" algn="just">
              <a:lnSpc>
                <a:spcPts val="1400"/>
              </a:lnSpc>
              <a:spcBef>
                <a:spcPts val="575"/>
              </a:spcBef>
              <a:spcAft>
                <a:spcPts val="0"/>
              </a:spcAft>
            </a:pPr>
            <a:r>
              <a:rPr lang="es-ES" sz="1200" spc="15">
                <a:solidFill>
                  <a:srgbClr val="000000"/>
                </a:solidFill>
                <a:latin typeface="Times New Roman" pitchFamily="1" panose="02020603050405020304"/>
              </a:rPr>
              <a:t>El final de la Tesis determinóun importantísimo cambio de rumbo en la vida de </a:t>
            </a:r>
            <a:r>
              <a:rPr lang="es-ES" sz="1200" spc="15">
                <a:solidFill>
                  <a:srgbClr val="000000"/>
                </a:solidFill>
                <a:latin typeface="Times New Roman" pitchFamily="1" panose="02020603050405020304"/>
              </a:rPr>
              <a:t>Margarita y Eladio. Se casaron en 1963 y juntos marcharon a Nueva York, justo </a:t>
            </a:r>
            <a:r>
              <a:rPr lang="es-ES" sz="1200" spc="15">
                <a:solidFill>
                  <a:srgbClr val="000000"/>
                </a:solidFill>
                <a:latin typeface="Times New Roman" pitchFamily="1" panose="02020603050405020304"/>
              </a:rPr>
              <a:t>cuando en los Estados Unidos terminaban de establecer con nitidez los límites a la </a:t>
            </a:r>
            <a:r>
              <a:rPr lang="es-ES" sz="1200" spc="15">
                <a:solidFill>
                  <a:srgbClr val="000000"/>
                </a:solidFill>
                <a:latin typeface="Times New Roman" pitchFamily="1" panose="02020603050405020304"/>
              </a:rPr>
              <a:t>democracia real con el asesinato del Presidente Kennedy. Llegaron al laboratorio </a:t>
            </a:r>
            <a:r>
              <a:rPr lang="es-ES" sz="1200" spc="15">
                <a:solidFill>
                  <a:srgbClr val="000000"/>
                </a:solidFill>
                <a:latin typeface="Times New Roman" pitchFamily="1" panose="02020603050405020304"/>
              </a:rPr>
              <a:t>del Profesor Severo Ochoa, para realizar una estancia postdoctoral. Se consolidaba </a:t>
            </a:r>
            <a:r>
              <a:rPr lang="es-ES" sz="1200" spc="15">
                <a:solidFill>
                  <a:srgbClr val="000000"/>
                </a:solidFill>
                <a:latin typeface="Times New Roman" pitchFamily="1" panose="02020603050405020304"/>
              </a:rPr>
              <a:t>entonces en Estados Unidos un nuevo modo de análisis del proceso vital: la Biología </a:t>
            </a:r>
            <a:r>
              <a:rPr lang="es-ES" sz="1200" spc="15">
                <a:solidFill>
                  <a:srgbClr val="000000"/>
                </a:solidFill>
                <a:latin typeface="Times New Roman" pitchFamily="1" panose="02020603050405020304"/>
              </a:rPr>
              <a:t>Molecular. La producción científica de la Dra. Salas fue importantísima durante esa </a:t>
            </a:r>
            <a:r>
              <a:rPr lang="es-ES" sz="1200" spc="15">
                <a:solidFill>
                  <a:srgbClr val="000000"/>
                </a:solidFill>
                <a:latin typeface="Times New Roman" pitchFamily="1" panose="02020603050405020304"/>
              </a:rPr>
              <a:t>época: realizóalgunos descubrimientos que pasaron luego a los libros de texto y hoy </a:t>
            </a:r>
            <a:r>
              <a:rPr lang="es-ES" sz="1200" spc="15">
                <a:solidFill>
                  <a:srgbClr val="000000"/>
                </a:solidFill>
                <a:latin typeface="Times New Roman" pitchFamily="1" panose="02020603050405020304"/>
              </a:rPr>
              <a:t>son historia de la Ciencia. Pero el cambio científico lo sintiótambién Margarita en </a:t>
            </a:r>
            <a:r>
              <a:rPr lang="es-ES" sz="1200" spc="15">
                <a:solidFill>
                  <a:srgbClr val="000000"/>
                </a:solidFill>
                <a:latin typeface="Times New Roman" pitchFamily="1" panose="02020603050405020304"/>
              </a:rPr>
              <a:t>las costumbres: allísu trabajo era reconocido independientemente del de su marido, </a:t>
            </a:r>
            <a:r>
              <a:rPr lang="es-ES" sz="1200" spc="15">
                <a:solidFill>
                  <a:srgbClr val="000000"/>
                </a:solidFill>
                <a:latin typeface="Times New Roman" pitchFamily="1" panose="02020603050405020304"/>
              </a:rPr>
              <a:t>que también alcanzóelevado reconocimiento. Severo Ochoa, discutía con ella los </a:t>
            </a:r>
            <a:r>
              <a:rPr lang="es-ES" sz="1200" spc="15">
                <a:solidFill>
                  <a:srgbClr val="000000"/>
                </a:solidFill>
                <a:latin typeface="Times New Roman" pitchFamily="1" panose="02020603050405020304"/>
              </a:rPr>
              <a:t>experimentos cotidianos y además, intuyendo la valía de ambos investigadores, los </a:t>
            </a:r>
            <a:r>
              <a:rPr lang="es-ES" sz="1200" spc="15">
                <a:solidFill>
                  <a:srgbClr val="000000"/>
                </a:solidFill>
                <a:latin typeface="Times New Roman" pitchFamily="1" panose="02020603050405020304"/>
              </a:rPr>
              <a:t>separóen grupos de trabajo diferentes para que cada uno pudiera desarrollar su </a:t>
            </a:r>
            <a:r>
              <a:rPr lang="es-ES" sz="1200" spc="15">
                <a:solidFill>
                  <a:srgbClr val="000000"/>
                </a:solidFill>
                <a:latin typeface="Times New Roman" pitchFamily="1" panose="02020603050405020304"/>
              </a:rPr>
              <a:t>capacidad científica. </a:t>
            </a:r>
          </a:p>
          <a:p>
            <a:pPr marL="0" marR="45720" indent="0" algn="just">
              <a:lnSpc>
                <a:spcPts val="1400"/>
              </a:lnSpc>
              <a:spcBef>
                <a:spcPts val="630"/>
              </a:spcBef>
              <a:spcAft>
                <a:spcPts val="1400"/>
              </a:spcAft>
            </a:pPr>
            <a:r>
              <a:rPr lang="es-ES" sz="1200" spc="0">
                <a:solidFill>
                  <a:srgbClr val="000000"/>
                </a:solidFill>
                <a:latin typeface="Times New Roman" pitchFamily="1" panose="02020603050405020304"/>
              </a:rPr>
              <a:t>Tras la etapa neoyorquina, se plantearon dos opciones: continuar con las facilidades </a:t>
            </a:r>
            <a:r>
              <a:rPr lang="es-ES" sz="1200" spc="0">
                <a:solidFill>
                  <a:srgbClr val="000000"/>
                </a:solidFill>
                <a:latin typeface="Times New Roman" pitchFamily="1" panose="02020603050405020304"/>
              </a:rPr>
              <a:t>de un laboratorio extranjero o intentar desarrollar su trabajo en Espan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Eligieron </a:t>
            </a:r>
            <a:r>
              <a:rPr lang="es-ES" sz="1200" spc="0">
                <a:solidFill>
                  <a:srgbClr val="000000"/>
                </a:solidFill>
                <a:latin typeface="Times New Roman" pitchFamily="1" panose="02020603050405020304"/>
              </a:rPr>
              <a:t>una situación intermedia: regresarían a Espan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durante un periodo en el que intenta-</a:t>
            </a:r>
            <a:r>
              <a:rPr lang="es-ES" sz="100">
                <a:solidFill>
                  <a:srgbClr val="000000"/>
                </a:solidFill>
                <a:latin typeface="Times New Roman" pitchFamily="1" panose="02020603050405020304"/>
              </a:rPr>
              <a:t>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sp>
        <p:nvSpPr>
          <p:cNvPr id="9" name=""/>
          <p:cNvSpPr/>
          <p:nvPr>
            <p:ph type="body" idx="10"/>
          </p:nvPr>
        </p:nvSpPr>
        <p:spPr>
          <a:xfrm>
            <a:off x="1057910" y="4582160"/>
            <a:ext cx="2336800" cy="273050"/>
          </a:xfrm>
          <a:prstGeom prst="rect">
            <a:avLst/>
          </a:prstGeom>
          <a:noFill/>
          <a:ln w="0" cmpd="sng">
            <a:noFill/>
            <a:prstDash val="solid"/>
          </a:ln>
        </p:spPr>
        <p:txBody>
          <a:bodyPr vert="horz" lIns="0" tIns="0" rIns="0" bIns="0" anchor="t"/>
          <a:lstStyle/>
          <a:p>
            <a:pPr marL="320040" marR="0" indent="0" algn="l">
              <a:lnSpc>
                <a:spcPts val="1400"/>
              </a:lnSpc>
              <a:spcAft>
                <a:spcPts val="715"/>
              </a:spcAft>
            </a:pPr>
            <a:r>
              <a:rPr lang="es-ES" sz="1200" spc="45">
                <a:solidFill>
                  <a:srgbClr val="000000"/>
                </a:solidFill>
                <a:latin typeface="Times New Roman" pitchFamily="1" panose="02020603050405020304"/>
              </a:rPr>
              <a:t>Dra. Ana María Mata Durán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4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325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rían realizar su trabajo y, en el caso de no lograr consolidarse como grupo, volverían a trabajar fuera. Gracias a una financiación del Gobierno estadounidense, comen-</a:t>
            </a:r>
            <a:r>
              <a:rPr lang="es-ES" sz="1200" spc="15">
                <a:solidFill>
                  <a:srgbClr val="000000"/>
                </a:solidFill>
                <a:latin typeface="Times New Roman" pitchFamily="1" panose="02020603050405020304"/>
              </a:rPr>
              <a:t>zaron a trabajar en Madrid y a formar a sus primeros estudiantes predoctorales, iniciando asíuna tarea que llega hasta nuestros días. Por aquellos años, se iniciaba una difícil década de lucha política, en la Universidad y fuera de ella, que culminaría en las primeras elecciones democráticas. Por su empeño en trabajar en España, en una época en la que había escasos recursos científicos, materiales y humanos, este país estáen deuda con Eladio Viñuela y Margarita Salas. Juntos introdujeron un nuevo instrumento de enorme potencial para generar Ciencia: la Biología Molecular.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A pesar de las importantes investigaciones desarrolladas de forma independiente en el laboratorio de Severo Ochoa, Margarita Salas seguía siendo a menudo “la mujer de Eladio Viñuela”. La solución definitiva a esta situación vino de su marido, que </a:t>
            </a:r>
          </a:p>
          <a:p>
            <a:pPr marL="45720" marR="45720" indent="0" algn="just">
              <a:lnSpc>
                <a:spcPts val="2600"/>
              </a:lnSpc>
              <a:spcBef>
                <a:spcPts val="285"/>
              </a:spcBef>
              <a:spcAft>
                <a:spcPts val="0"/>
              </a:spcAft>
            </a:pPr>
            <a:r>
              <a:rPr lang="es-ES" sz="1200" spc="-220">
                <a:solidFill>
                  <a:srgbClr val="000000"/>
                </a:solidFill>
                <a:latin typeface="Times New Roman" pitchFamily="1" panose="02020603050405020304"/>
              </a:rPr>
              <a:t>la animóy apoyóen su independencia científica para permitir que brillara por </a:t>
            </a:r>
            <a:r>
              <a:rPr lang="es-ES" sz="1200" baseline="30000" spc="-220">
                <a:solidFill>
                  <a:srgbClr val="000000"/>
                </a:solidFill>
                <a:latin typeface="Times New Roman" pitchFamily="1" panose="02020603050405020304"/>
              </a:rPr>
              <a:t>sí</a:t>
            </a:r>
            <a:r>
              <a:rPr lang="es-ES" sz="1200" spc="-220">
                <a:solidFill>
                  <a:srgbClr val="000000"/>
                </a:solidFill>
                <a:latin typeface="Times New Roman" pitchFamily="1" panose="02020603050405020304"/>
              </a:rPr>
              <a:t>solo el mérito de Margarita. Aunque tras su vuelta a España ambos trabajaban en </a:t>
            </a:r>
          </a:p>
          <a:p>
            <a:pPr marL="45720" marR="45720" indent="0" algn="just">
              <a:lnSpc>
                <a:spcPts val="1400"/>
              </a:lnSpc>
              <a:spcBef>
                <a:spcPts val="30"/>
              </a:spcBef>
              <a:spcAft>
                <a:spcPts val="0"/>
              </a:spcAft>
            </a:pPr>
            <a:r>
              <a:rPr lang="es-ES" sz="1200" spc="20">
                <a:solidFill>
                  <a:srgbClr val="000000"/>
                </a:solidFill>
                <a:latin typeface="Times New Roman" pitchFamily="1" panose="02020603050405020304"/>
              </a:rPr>
              <a:t>un tema común, al objeto sobre todo de potenciar conjuntamente sus esfuerzos en un ambiente de escasez, una vez consolidado el grupo, Eladio Viñuela escogióun nuevo y difícil objeto de estudio, el virus de la Peste Porcina Africana, una enfer-</a:t>
            </a:r>
            <a:r>
              <a:rPr lang="es-ES" sz="1200" spc="20">
                <a:solidFill>
                  <a:srgbClr val="000000"/>
                </a:solidFill>
                <a:latin typeface="Times New Roman" pitchFamily="1" panose="02020603050405020304"/>
              </a:rPr>
              <a:t>medad de gran repercusión en nuestra región, y Margarita continuódesentrañando los mecanismos moleculares del ciclo vital del bacteriófago </a:t>
            </a:r>
            <a:r>
              <a:rPr lang="es-ES" sz="1200" spc="20">
                <a:solidFill>
                  <a:srgbClr val="000000"/>
                </a:solidFill>
                <a:latin typeface="Times New Roman" pitchFamily="1" panose="02020603050405020304"/>
              </a:rPr>
              <a:t>Φ29. </a:t>
            </a:r>
          </a:p>
          <a:p>
            <a:pPr marL="45720" marR="45720" indent="0" algn="just">
              <a:lnSpc>
                <a:spcPts val="1400"/>
              </a:lnSpc>
              <a:spcBef>
                <a:spcPts val="480"/>
              </a:spcBef>
              <a:spcAft>
                <a:spcPts val="0"/>
              </a:spcAft>
            </a:pPr>
            <a:r>
              <a:rPr lang="es-ES" sz="1200" spc="10">
                <a:solidFill>
                  <a:srgbClr val="000000"/>
                </a:solidFill>
                <a:latin typeface="Times New Roman" pitchFamily="1" panose="02020603050405020304"/>
              </a:rPr>
              <a:t>Hasta la llegada a España de Eladio y Margarita, Bioquímica y Genética discurrían aquípor caminos completamente separados. Su tarea fue introducir la nueva visión de la materia viviente, integrando el metabolismo celular y la expresión del mensa-</a:t>
            </a:r>
            <a:r>
              <a:rPr lang="es-ES" sz="1200" spc="10">
                <a:solidFill>
                  <a:srgbClr val="000000"/>
                </a:solidFill>
                <a:latin typeface="Times New Roman" pitchFamily="1" panose="02020603050405020304"/>
              </a:rPr>
              <a:t>je genético, enzimas y ADN, en una sola disciplina, que tan fructífera resultóen la explicación del fenómeno vital. Asípues, ellos pusieron las bases de la Biología Mole-</a:t>
            </a:r>
            <a:r>
              <a:rPr lang="es-ES" sz="1200" spc="10">
                <a:solidFill>
                  <a:srgbClr val="000000"/>
                </a:solidFill>
                <a:latin typeface="Times New Roman" pitchFamily="1" panose="02020603050405020304"/>
              </a:rPr>
              <a:t>cular en España. Eladio Viñuela, que además tenía una capacidad extraordinaria de organización y visón de futuro, jugóun papel clave en la creación y planificación de un centro de investigación de alta tecnología en Madrid, el Centro de Biología Mole-</a:t>
            </a:r>
            <a:r>
              <a:rPr lang="es-ES" sz="1200" spc="10">
                <a:solidFill>
                  <a:srgbClr val="000000"/>
                </a:solidFill>
                <a:latin typeface="Times New Roman" pitchFamily="1" panose="02020603050405020304"/>
              </a:rPr>
              <a:t>cular “Severo Ochoa”. Y Margarita Salas encabezóun grupo que desvelómecanismos vitales insospechados.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Margarita, centrada en su mundo de silencio y trabajo, al contrario que otros, nunca buscóel reconocimiento social ni, muchísimo menos, el económico. Pese a ello, fue llegando el aplauso a su labor y el agradecimiento de sectores sociales, nacionales e internacionales, dentro y fuera del terreno científico. Sus descubrimientos han abierto nuevas interpretaciones de los mecanismos moleculares por los que se reproduce el material hereditario. Pero además, la investigación de los mecanismos básicos ha permitido descubrir en los mismos utilidades que generarán importantes aplicaciones. Actualmente, la empresa norteamericana “Amersham Biosciences” estáexplotando comercialmente la patente registrada de una proteína identificada y caracterizada por la Profesora Salas y su grupo. </a:t>
            </a:r>
          </a:p>
          <a:p>
            <a:pPr marL="45720" marR="45720" indent="0" algn="just">
              <a:lnSpc>
                <a:spcPts val="1400"/>
              </a:lnSpc>
              <a:spcBef>
                <a:spcPts val="500"/>
              </a:spcBef>
              <a:spcAft>
                <a:spcPts val="2460"/>
              </a:spcAft>
            </a:pPr>
            <a:r>
              <a:rPr lang="es-ES" sz="1200" spc="20">
                <a:solidFill>
                  <a:srgbClr val="000000"/>
                </a:solidFill>
                <a:latin typeface="Times New Roman" pitchFamily="1" panose="02020603050405020304"/>
              </a:rPr>
              <a:t>Otro mérito a considerar es la labor pedagógica y el estímulo del trabajo cientí-</a:t>
            </a:r>
            <a:r>
              <a:rPr lang="es-ES" sz="1200" spc="20">
                <a:solidFill>
                  <a:srgbClr val="000000"/>
                </a:solidFill>
                <a:latin typeface="Times New Roman" pitchFamily="1" panose="02020603050405020304"/>
              </a:rPr>
              <a:t>fico que Margarita ha aportado y aporta a su entorno. Ha formado un grupo de Biólogos Moleculares del m´as alto nivel que, en buena medida, permiten explicar el éxito actual de su disciplina en España. Decenas de Profesores de Universidad e Investigadores en centros nacionales y extranjeros han atravesado etapas formativas importantes en el grupo de Margarita Salas o han sido sus alumnos en las aulas </a:t>
            </a:r>
          </a:p>
        </p:txBody>
      </p:sp>
      <p:sp>
        <p:nvSpPr>
          <p:cNvPr id="4" name=""/>
          <p:cNvSpPr/>
          <p:nvPr>
            <p:ph type="body" idx="10"/>
          </p:nvPr>
        </p:nvSpPr>
        <p:spPr>
          <a:xfrm>
            <a:off x="1054735"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1676400"/>
            <a:ext cx="5486400" cy="1291590"/>
          </a:xfrm>
          <a:prstGeom prst="rect">
            <a:avLst/>
          </a:prstGeom>
          <a:noFill/>
          <a:ln w="0" cmpd="sng">
            <a:noFill/>
            <a:prstDash val="solid"/>
          </a:ln>
        </p:spPr>
        <p:txBody>
          <a:bodyPr vert="horz" lIns="0" tIns="64135" rIns="0" bIns="0" anchor="t"/>
          <a:lstStyle/>
          <a:p>
            <a:pPr marL="1965960" marR="45720" indent="0" algn="l">
              <a:lnSpc>
                <a:spcPts val="2800"/>
              </a:lnSpc>
              <a:spcAft>
                <a:spcPts val="0"/>
              </a:spcAft>
            </a:pPr>
            <a:r>
              <a:rPr lang="es-ES" sz="2400" b="1" spc="0">
                <a:solidFill>
                  <a:srgbClr val="000000"/>
                </a:solidFill>
                <a:latin typeface="Times New Roman" pitchFamily="1" panose="02020603050405020304"/>
              </a:rPr>
              <a:t>Capítulo 3 </a:t>
            </a:r>
          </a:p>
          <a:p>
            <a:pPr marL="45720" marR="45720" indent="0" algn="ctr">
              <a:lnSpc>
                <a:spcPts val="3000"/>
              </a:lnSpc>
              <a:spcBef>
                <a:spcPts val="480"/>
              </a:spcBef>
              <a:spcAft>
                <a:spcPts val="330"/>
              </a:spcAft>
            </a:pPr>
            <a:r>
              <a:rPr lang="es-ES" sz="2400" b="1" spc="0">
                <a:solidFill>
                  <a:srgbClr val="000000"/>
                </a:solidFill>
                <a:latin typeface="Times New Roman" pitchFamily="1" panose="02020603050405020304"/>
              </a:rPr>
              <a:t>Medio siglo de esperanzas y </a:t>
            </a:r>
            <a:br/>
            <a:r>
              <a:rPr lang="es-ES" sz="2400" b="1" spc="0">
                <a:solidFill>
                  <a:srgbClr val="000000"/>
                </a:solidFill>
                <a:latin typeface="Times New Roman" pitchFamily="1" panose="02020603050405020304"/>
              </a:rPr>
              <a:t>realidades </a:t>
            </a:r>
          </a:p>
        </p:txBody>
      </p:sp>
      <p:sp>
        <p:nvSpPr>
          <p:cNvPr id="3" name=""/>
          <p:cNvSpPr/>
          <p:nvPr>
            <p:ph type="body" idx="10"/>
          </p:nvPr>
        </p:nvSpPr>
        <p:spPr>
          <a:xfrm>
            <a:off x="1057910" y="2967990"/>
            <a:ext cx="5486400" cy="6988810"/>
          </a:xfrm>
          <a:prstGeom prst="rect">
            <a:avLst/>
          </a:prstGeom>
          <a:noFill/>
          <a:ln w="0" cmpd="sng">
            <a:noFill/>
            <a:prstDash val="solid"/>
          </a:ln>
        </p:spPr>
        <p:txBody>
          <a:bodyPr vert="horz" lIns="0" tIns="583565" rIns="0" bIns="0" anchor="t"/>
          <a:lstStyle/>
          <a:p>
            <a:pPr marL="45720" marR="45720" indent="0" algn="l">
              <a:lnSpc>
                <a:spcPts val="2000"/>
              </a:lnSpc>
              <a:spcAft>
                <a:spcPts val="0"/>
              </a:spcAft>
            </a:pPr>
            <a:r>
              <a:rPr lang="es-ES" sz="1650" b="1" spc="204">
                <a:solidFill>
                  <a:srgbClr val="000000"/>
                </a:solidFill>
                <a:latin typeface="Times New Roman" pitchFamily="1" panose="02020603050405020304"/>
              </a:rPr>
              <a:t>3.1. Antecedentes. </a:t>
            </a:r>
          </a:p>
          <a:p>
            <a:pPr marL="45720" marR="45720" indent="0" algn="just">
              <a:lnSpc>
                <a:spcPts val="1400"/>
              </a:lnSpc>
              <a:spcBef>
                <a:spcPts val="3025"/>
              </a:spcBef>
              <a:spcAft>
                <a:spcPts val="0"/>
              </a:spcAft>
            </a:pPr>
            <a:r>
              <a:rPr lang="es-ES" sz="1300" spc="0">
                <a:solidFill>
                  <a:srgbClr val="000000"/>
                </a:solidFill>
                <a:latin typeface="Garamond" pitchFamily="1" panose="02020603050405020304"/>
              </a:rPr>
              <a:t>Cuando se inicia un proceso fundacional de incuestionable valor social y cultural, cuyas repercusiones trascienden las generaciones presentes y se proyectan hacia un esperanzador futuro, como puede ser la gestación, desarrollo y establecimiento fir-</a:t>
            </a:r>
            <a:r>
              <a:rPr lang="es-ES" sz="1300" spc="0">
                <a:solidFill>
                  <a:srgbClr val="000000"/>
                </a:solidFill>
                <a:latin typeface="Garamond" pitchFamily="1" panose="02020603050405020304"/>
              </a:rPr>
              <a:t>me de una Universidad, cualquier detalle, iniciativa o idea motora que dieran los que tuvieron la ocasión y ventura de participar, debe prevalecer viva con exquisita consideración y respeto por parte de los beneficiarios —actuales y futuros— de la bienhallada empresa. </a:t>
            </a:r>
          </a:p>
          <a:p>
            <a:pPr marL="45720" marR="45720" indent="0" algn="just">
              <a:lnSpc>
                <a:spcPts val="1500"/>
              </a:lnSpc>
              <a:spcBef>
                <a:spcPts val="490"/>
              </a:spcBef>
              <a:spcAft>
                <a:spcPts val="0"/>
              </a:spcAft>
            </a:pPr>
            <a:r>
              <a:rPr lang="es-ES" sz="1300" spc="-5">
                <a:solidFill>
                  <a:srgbClr val="000000"/>
                </a:solidFill>
                <a:latin typeface="Garamond" pitchFamily="1" panose="02020603050405020304"/>
              </a:rPr>
              <a:t>Además, hay veces que hasta que no se conocen los detalles previos y circunstancias que tuvieron lugar antes de cuajar la iniciativa, no se llega a comprender bien los derroteros que toma en su desarrollo y la problemática y expectativas que subyacen en todo momento. Asíha ocurrido —y, de hecho, ocurre— con la </a:t>
            </a:r>
            <a:r>
              <a:rPr lang="es-ES" sz="1250" b="1" spc="-5">
                <a:solidFill>
                  <a:srgbClr val="000000"/>
                </a:solidFill>
                <a:latin typeface="Times New Roman" pitchFamily="1" panose="02020603050405020304"/>
              </a:rPr>
              <a:t>Universidad de Extremadura</a:t>
            </a:r>
            <a:r>
              <a:rPr lang="es-ES" sz="1300" spc="-5">
                <a:solidFill>
                  <a:srgbClr val="000000"/>
                </a:solidFill>
                <a:latin typeface="Garamond" pitchFamily="1" panose="02020603050405020304"/>
              </a:rPr>
              <a:t>, cuyos inicios fueron complejos e ilusionantes, valerosos y precarios, consensuados y pole´micos, y, por justicia, inexorables e imparables. </a:t>
            </a:r>
          </a:p>
          <a:p>
            <a:pPr marL="45720" marR="45720" indent="0" algn="just">
              <a:lnSpc>
                <a:spcPts val="1500"/>
              </a:lnSpc>
              <a:spcBef>
                <a:spcPts val="425"/>
              </a:spcBef>
              <a:spcAft>
                <a:spcPts val="0"/>
              </a:spcAft>
            </a:pPr>
            <a:r>
              <a:rPr lang="es-ES" sz="1300" spc="0">
                <a:solidFill>
                  <a:srgbClr val="000000"/>
                </a:solidFill>
                <a:latin typeface="Garamond" pitchFamily="1" panose="02020603050405020304"/>
              </a:rPr>
              <a:t>Una amplia gama de hechos y datos ya fueron publicados en el libro </a:t>
            </a:r>
            <a:r>
              <a:rPr lang="es-ES" sz="1250" b="1" spc="0">
                <a:solidFill>
                  <a:srgbClr val="000000"/>
                </a:solidFill>
                <a:latin typeface="Times New Roman" pitchFamily="1" panose="02020603050405020304"/>
              </a:rPr>
              <a:t>“15 Años de la Universidad de Extremadura. 1973–1987”</a:t>
            </a:r>
            <a:r>
              <a:rPr lang="es-ES" sz="1300" spc="0">
                <a:solidFill>
                  <a:srgbClr val="000000"/>
                </a:solidFill>
                <a:latin typeface="Garamond" pitchFamily="1" panose="02020603050405020304"/>
              </a:rPr>
              <a:t>, en donde autorizados y entrañables protagonistas expusieron sus puntos de vista y vivencias en los primeros años de la creación de la </a:t>
            </a:r>
            <a:r>
              <a:rPr lang="es-ES" sz="1250" b="1"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y de la </a:t>
            </a:r>
            <a:r>
              <a:rPr lang="es-ES" sz="1250" b="1" spc="0">
                <a:solidFill>
                  <a:srgbClr val="000000"/>
                </a:solidFill>
                <a:latin typeface="Times New Roman" pitchFamily="1" panose="02020603050405020304"/>
              </a:rPr>
              <a:t>Universidad de Extremadura</a:t>
            </a:r>
            <a:r>
              <a:rPr lang="es-ES" sz="1300" spc="0">
                <a:solidFill>
                  <a:srgbClr val="000000"/>
                </a:solidFill>
                <a:latin typeface="Garamond" pitchFamily="1" panose="02020603050405020304"/>
              </a:rPr>
              <a:t>. Queda ausente, no obstante, el relato de algunas personalidades cuya participación fuérelevante (Prof. J.M. Viguera Lobo —ya fallecido— primer Decano Comisario de la </a:t>
            </a:r>
            <a:r>
              <a:rPr lang="es-ES" sz="1250" b="1"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y Primer Presidente de la Comisión Gestora de la </a:t>
            </a:r>
            <a:r>
              <a:rPr lang="es-ES" sz="1250" b="1" spc="0">
                <a:solidFill>
                  <a:srgbClr val="000000"/>
                </a:solidFill>
                <a:latin typeface="Times New Roman" pitchFamily="1" panose="02020603050405020304"/>
              </a:rPr>
              <a:t>Universidad de Extremadura</a:t>
            </a:r>
            <a:r>
              <a:rPr lang="es-ES" sz="1300" spc="0">
                <a:solidFill>
                  <a:srgbClr val="000000"/>
                </a:solidFill>
                <a:latin typeface="Garamond" pitchFamily="1" panose="02020603050405020304"/>
              </a:rPr>
              <a:t>, Prof. A. Civit Breu, Presidente de la Comisión Gestora hasta septiembre de 1977, etc.) y de otras personas que, desde la sociedad extra–muros, contribuyeron y posibilitaron el e´xito de la iniciativa. </a:t>
            </a:r>
          </a:p>
          <a:p>
            <a:pPr marL="45720" marR="45720" indent="0" algn="just">
              <a:lnSpc>
                <a:spcPts val="1500"/>
              </a:lnSpc>
              <a:spcBef>
                <a:spcPts val="455"/>
              </a:spcBef>
              <a:spcAft>
                <a:spcPts val="0"/>
              </a:spcAft>
            </a:pPr>
            <a:r>
              <a:rPr lang="es-ES" sz="1300" spc="0">
                <a:solidFill>
                  <a:srgbClr val="000000"/>
                </a:solidFill>
                <a:latin typeface="Garamond" pitchFamily="1" panose="02020603050405020304"/>
              </a:rPr>
              <a:t>En las próximas páginas se recoge </a:t>
            </a:r>
            <a:r>
              <a:rPr lang="es-ES" sz="1250" b="1" spc="0">
                <a:solidFill>
                  <a:srgbClr val="000000"/>
                </a:solidFill>
                <a:latin typeface="Times New Roman" pitchFamily="1" panose="02020603050405020304"/>
              </a:rPr>
              <a:t>cuál ha sido el discurrir </a:t>
            </a:r>
            <a:r>
              <a:rPr lang="es-ES" sz="1300" spc="0">
                <a:solidFill>
                  <a:srgbClr val="000000"/>
                </a:solidFill>
                <a:latin typeface="Garamond" pitchFamily="1" panose="02020603050405020304"/>
              </a:rPr>
              <a:t>que ha tenido la </a:t>
            </a:r>
            <a:r>
              <a:rPr lang="es-ES" sz="1250" b="1" spc="0">
                <a:solidFill>
                  <a:srgbClr val="000000"/>
                </a:solidFill>
                <a:latin typeface="Times New Roman" pitchFamily="1" panose="02020603050405020304"/>
              </a:rPr>
              <a:t>Facultad de Ciencias</a:t>
            </a:r>
            <a:r>
              <a:rPr lang="es-ES" sz="1300" spc="0">
                <a:solidFill>
                  <a:srgbClr val="000000"/>
                </a:solidFill>
                <a:latin typeface="Garamond" pitchFamily="1" panose="02020603050405020304"/>
              </a:rPr>
              <a:t>, desde su creación hasta hoy, y se </a:t>
            </a:r>
            <a:r>
              <a:rPr lang="es-ES" sz="1250" b="1" spc="0">
                <a:solidFill>
                  <a:srgbClr val="000000"/>
                </a:solidFill>
                <a:latin typeface="Times New Roman" pitchFamily="1" panose="02020603050405020304"/>
              </a:rPr>
              <a:t>glosa</a:t>
            </a:r>
            <a:r>
              <a:rPr lang="es-ES" sz="1300" spc="0">
                <a:solidFill>
                  <a:srgbClr val="000000"/>
                </a:solidFill>
                <a:latin typeface="Garamond" pitchFamily="1" panose="02020603050405020304"/>
              </a:rPr>
              <a:t>, brevemente, el indudable beneficio que su presencia ha reportado a Extremadura.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No se trata pues de desmenuzar una crónica individual, con lo que ello significa de acumulación de vivencias y detalles cronológicos, llena de episodios singulares, </a:t>
            </a:r>
          </a:p>
          <a:p>
            <a:pPr marL="45720" marR="45720" indent="0" algn="ctr">
              <a:lnSpc>
                <a:spcPts val="1400"/>
              </a:lnSpc>
              <a:spcBef>
                <a:spcPts val="1600"/>
              </a:spcBef>
              <a:spcAft>
                <a:spcPts val="0"/>
              </a:spcAft>
            </a:pPr>
            <a:r>
              <a:rPr lang="es-ES" sz="1300" spc="150">
                <a:solidFill>
                  <a:srgbClr val="000000"/>
                </a:solidFill>
                <a:latin typeface="Garamond" pitchFamily="1" panose="02020603050405020304"/>
              </a:rPr>
              <a:t>11 </a:t>
            </a:r>
          </a:p>
        </p:txBody>
      </p:sp>
      <p:cxnSp>
        <p:nvCxnSpPr>
          <p:cNvPr id="4" name=""/>
          <p:cNvCxnSpPr/>
          <p:nvPr/>
        </p:nvCxnSpPr>
        <p:spPr>
          <a:xfrm>
            <a:off x="1097280" y="1688465"/>
            <a:ext cx="5401945" cy="0"/>
          </a:xfrm>
          <a:prstGeom prst="line">
            <a:avLst/>
          </a:prstGeom>
          <a:ln w="6350" cmpd="sng">
            <a:solidFill>
              <a:srgbClr val="000000"/>
            </a:solidFill>
          </a:ln>
        </p:spPr>
      </p:cxnSp>
      <p:cxnSp>
        <p:nvCxnSpPr>
          <p:cNvPr id="5" name=""/>
          <p:cNvCxnSpPr/>
          <p:nvPr/>
        </p:nvCxnSpPr>
        <p:spPr>
          <a:xfrm>
            <a:off x="1097280" y="2974975"/>
            <a:ext cx="5401945" cy="0"/>
          </a:xfrm>
          <a:prstGeom prst="line">
            <a:avLst/>
          </a:prstGeom>
          <a:ln w="12065" cmpd="sng">
            <a:solidFill>
              <a:srgbClr val="000000"/>
            </a:solidFill>
          </a:ln>
        </p:spPr>
      </p:cxnSp>
    </p:spTree>
  </p:cSld>
  <p:clrMapOvr>
    <a:masterClrMapping/>
  </p:clrMapOvr>
</p:sld>
</file>

<file path=ppt/slides/slide35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45720" marR="45720" indent="0" algn="l">
              <a:lnSpc>
                <a:spcPts val="1400"/>
              </a:lnSpc>
              <a:spcAft>
                <a:spcPts val="65"/>
              </a:spcAft>
              <a:tabLst>
                <a:tab algn="r" pos="5440680"/>
              </a:tabLst>
            </a:pPr>
            <a:r>
              <a:rPr lang="es-ES" sz="1200" spc="0">
                <a:solidFill>
                  <a:srgbClr val="000000"/>
                </a:solidFill>
                <a:latin typeface="Times New Roman" pitchFamily="1" panose="02020603050405020304"/>
              </a:rPr>
              <a:t>326 </a:t>
            </a:r>
            <a:r>
              <a:rPr lang="es-ES" sz="1200" b="1" spc="0">
                <a:solidFill>
                  <a:srgbClr val="000000"/>
                </a:solidFill>
                <a:latin typeface="Times New Roman" pitchFamily="1" panose="02020603050405020304"/>
              </a:rPr>
              <a:t>15.2. Prof. Dra. Margarita Salas Falgueras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universitarias. Durante 23 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 ensen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óGenética Molecular de la Licenciatura en Biología, en la Universidad Complutense de Madrid. Muchos de nosotros soporta-</a:t>
            </a:r>
            <a:r>
              <a:rPr lang="es-ES" sz="1200" spc="0">
                <a:solidFill>
                  <a:srgbClr val="000000"/>
                </a:solidFill>
                <a:latin typeface="Times New Roman" pitchFamily="1" panose="02020603050405020304"/>
              </a:rPr>
              <a:t>mos cargas parecidas por la obligación de nuestros empleos, pero ninguna obligación existía para Margarita, por su condición de Profesora de Investigación del CSIC, ni fue retribuida por la Universidad a la que generosamente aportósus conocimientos. En cambio, sífue recompensada por la culminación de una tarea puramente cívica: mejorar la formación de muchas generaciones de Biólogos. Y esta formación no se refiere sólo a una mejora de sus conocimientos, sino sobre todo, a una transformación de su mentalidad, acorde con los avances de la Ciencia. </a:t>
            </a:r>
          </a:p>
          <a:p>
            <a:pPr marL="45720" marR="45720" indent="0" algn="just">
              <a:lnSpc>
                <a:spcPts val="1400"/>
              </a:lnSpc>
              <a:spcBef>
                <a:spcPts val="480"/>
              </a:spcBef>
              <a:spcAft>
                <a:spcPts val="0"/>
              </a:spcAft>
            </a:pPr>
            <a:r>
              <a:rPr lang="es-ES" sz="1200" spc="5">
                <a:solidFill>
                  <a:srgbClr val="000000"/>
                </a:solidFill>
                <a:latin typeface="Times New Roman" pitchFamily="1" panose="02020603050405020304"/>
              </a:rPr>
              <a:t>Todo ello ha implicado un gran esfuerzo y sacrificios personales para Margarita Salas, robando además tiempo a su familia y sobre todo a su hija Lucía, cuya generosidad siempre ha agradecido. Pero también ha tenido muchos reconocimientos a su trabajo. Además ha desempen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ado y desempen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a numerosos puestos de responsabilidad. La igualdad de sexos que hoy reina en aulas y laboratorios no alcanza, por desgracia, a las posiciones de dirección académica y científica. Por eso, la labor de Margarita Salas en esos cargos, que constituyen una fuente mas de trabajo y esfuerzo para ella, es una carga que soporta con el propósito de facilitar una normalización en el acceso de la mujer a puestos superiores en las estructuras sociales y científicas.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Al día de hoy, por citar números de algunas de sus contribuciones, 275 son los artículos de investigación y revisiones científicas publicados en las mejores revistas internacionales: Cells, Nature, Science, Annual Review of Biochemistry, Proccedings de la Academia de Ciencias americana, Molecular Microbiology. En fin, todas las de prestigio no ya en Biología Molecular, sino en Ciencia. Además, ha dirigido 27 Tesis Doctorales, ha impartido alrededor de 200 Conferencias o Seminarios y la aplicación de su trabajo se ha reflejado en 3 patentes. </a:t>
            </a:r>
          </a:p>
          <a:p>
            <a:pPr marL="45720" marR="45720" indent="0" algn="l">
              <a:lnSpc>
                <a:spcPts val="1400"/>
              </a:lnSpc>
              <a:spcBef>
                <a:spcPts val="500"/>
              </a:spcBef>
              <a:spcAft>
                <a:spcPts val="0"/>
              </a:spcAft>
            </a:pPr>
            <a:r>
              <a:rPr lang="es-ES" sz="1200" spc="15">
                <a:solidFill>
                  <a:srgbClr val="000000"/>
                </a:solidFill>
                <a:latin typeface="Times New Roman" pitchFamily="1" panose="02020603050405020304"/>
              </a:rPr>
              <a:t>Desde el comienzo de su carrera científica: </a:t>
            </a:r>
          </a:p>
          <a:p>
            <a:pPr marL="411480" marR="45720" indent="137160" algn="just">
              <a:lnSpc>
                <a:spcPts val="1400"/>
              </a:lnSpc>
              <a:spcBef>
                <a:spcPts val="1595"/>
              </a:spcBef>
              <a:spcAft>
                <a:spcPts val="0"/>
              </a:spcAft>
              <a:buFont typeface="Times New Roman"/>
              <a:buAutoNum startAt="1" type="arabicPeriod"/>
            </a:pPr>
            <a:r>
              <a:rPr lang="es-ES" sz="1200" spc="0">
                <a:solidFill>
                  <a:srgbClr val="000000"/>
                </a:solidFill>
                <a:latin typeface="Times New Roman" pitchFamily="1" panose="02020603050405020304"/>
              </a:rPr>
              <a:t>Es editora de varias publicaciones internacionales y pertenece a los comités editoriales o científicos de numerosas revistas internacionales de investigación. </a:t>
            </a:r>
          </a:p>
          <a:p>
            <a:pPr marL="411480" marR="45720" indent="137160" algn="just">
              <a:lnSpc>
                <a:spcPts val="1400"/>
              </a:lnSpc>
              <a:spcBef>
                <a:spcPts val="1145"/>
              </a:spcBef>
              <a:spcAft>
                <a:spcPts val="0"/>
              </a:spcAft>
              <a:buFont typeface="Times New Roman"/>
              <a:buAutoNum type="arabicPeriod"/>
            </a:pPr>
            <a:r>
              <a:rPr lang="es-ES" sz="1200" spc="0">
                <a:solidFill>
                  <a:srgbClr val="000000"/>
                </a:solidFill>
                <a:latin typeface="Times New Roman" pitchFamily="1" panose="02020603050405020304"/>
              </a:rPr>
              <a:t>Ha sido Directora del Centro de Biología Molecular “Severo Ochoa”, donde desarrolla su labor científica. </a:t>
            </a:r>
          </a:p>
          <a:p>
            <a:pPr marL="411480" marR="45720" indent="137160" algn="just">
              <a:lnSpc>
                <a:spcPts val="1400"/>
              </a:lnSpc>
              <a:spcBef>
                <a:spcPts val="1115"/>
              </a:spcBef>
              <a:spcAft>
                <a:spcPts val="0"/>
              </a:spcAft>
              <a:buFont typeface="Times New Roman"/>
              <a:buAutoNum type="arabicPeriod"/>
            </a:pPr>
            <a:r>
              <a:rPr lang="es-ES" sz="1200" spc="0">
                <a:solidFill>
                  <a:srgbClr val="000000"/>
                </a:solidFill>
                <a:latin typeface="Times New Roman" pitchFamily="1" panose="02020603050405020304"/>
              </a:rPr>
              <a:t>Ha sido invitada a los principales centros de investigación en todo el mundo, para ejercer su magisterio en conferencias, cursos, congresos y simposios. </a:t>
            </a:r>
          </a:p>
          <a:p>
            <a:pPr marL="411480" marR="45720" indent="137160" algn="just">
              <a:lnSpc>
                <a:spcPts val="1400"/>
              </a:lnSpc>
              <a:spcBef>
                <a:spcPts val="1135"/>
              </a:spcBef>
              <a:spcAft>
                <a:spcPts val="0"/>
              </a:spcAft>
              <a:buFont typeface="Times New Roman"/>
              <a:buAutoNum type="arabicPeriod"/>
            </a:pPr>
            <a:r>
              <a:rPr lang="es-ES" sz="1200" spc="0">
                <a:solidFill>
                  <a:srgbClr val="000000"/>
                </a:solidFill>
                <a:latin typeface="Times New Roman" pitchFamily="1" panose="02020603050405020304"/>
              </a:rPr>
              <a:t>Preside o forma parte de comités científicos nacionales e internacionales en or-</a:t>
            </a:r>
            <a:r>
              <a:rPr lang="es-ES" sz="1200" spc="0">
                <a:solidFill>
                  <a:srgbClr val="000000"/>
                </a:solidFill>
                <a:latin typeface="Times New Roman" pitchFamily="1" panose="02020603050405020304"/>
              </a:rPr>
              <a:t>ganismos como el Consejo Social de la Universidad de Oviedo, diversas funda-</a:t>
            </a:r>
            <a:r>
              <a:rPr lang="es-ES" sz="1200" spc="0">
                <a:solidFill>
                  <a:srgbClr val="000000"/>
                </a:solidFill>
                <a:latin typeface="Times New Roman" pitchFamily="1" panose="02020603050405020304"/>
              </a:rPr>
              <a:t>ciones, el Instituto Max–Planck de Berlín, la Organización Europea de Biología Molecular o la UNESCO, entre otros. </a:t>
            </a:r>
          </a:p>
          <a:p>
            <a:pPr marL="411480" marR="45720" indent="137160" algn="just">
              <a:lnSpc>
                <a:spcPts val="1400"/>
              </a:lnSpc>
              <a:spcBef>
                <a:spcPts val="1245"/>
              </a:spcBef>
              <a:spcAft>
                <a:spcPts val="1065"/>
              </a:spcAft>
              <a:buFont typeface="Times New Roman"/>
              <a:buAutoNum type="arabicPeriod"/>
            </a:pPr>
            <a:r>
              <a:rPr lang="es-ES" sz="1200" spc="25">
                <a:solidFill>
                  <a:srgbClr val="000000"/>
                </a:solidFill>
                <a:latin typeface="Times New Roman" pitchFamily="1" panose="02020603050405020304"/>
              </a:rPr>
              <a:t>Obtiene premios y distinciones en Espan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a y el extranjero, entre ellos:Premio Leonardo Torres Quevedo, 1963; Premio Severo Ochoa de la Fundación Fe-</a:t>
            </a:r>
            <a:r>
              <a:rPr lang="es-ES" sz="1200" spc="25">
                <a:solidFill>
                  <a:srgbClr val="000000"/>
                </a:solidFill>
                <a:latin typeface="Times New Roman" pitchFamily="1" panose="02020603050405020304"/>
              </a:rPr>
              <a:t>rrer para la investigación, 1986; Medalla Gregor Mendel de la Academia de Ciencias de Checoslovaquia, 1988; Premio junto con Eladio Vin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uela, Carlos J. Finlay de la UNESCO, 1991; Premio a la investigación Rey Jaime I, 1994; Medalla del Principado de Asturias, 1997; Premio, junto con Eladio Vin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uela,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5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327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7330" rIns="0" bIns="0" anchor="t"/>
          <a:lstStyle/>
          <a:p>
            <a:pPr marL="411480" marR="45720" indent="0" algn="just">
              <a:lnSpc>
                <a:spcPts val="1400"/>
              </a:lnSpc>
              <a:spcAft>
                <a:spcPts val="0"/>
              </a:spcAft>
            </a:pPr>
            <a:r>
              <a:rPr lang="es-ES" sz="1200" spc="0">
                <a:solidFill>
                  <a:srgbClr val="000000"/>
                </a:solidFill>
                <a:latin typeface="Times New Roman" pitchFamily="1" panose="02020603050405020304"/>
              </a:rPr>
              <a:t>a los Valores Humanos del Grupo Correo de Comunicación, 1998; Premio de Investigación de la Comunidad de Madrid, 1998; Premio Méjico de Ciencia y Tecnología, 1998; Premio L’ Oreal–UNESCO para “Women in Science”, 1999; Premio Nacional de Investigación Santiago Ramón y Cajal, 2000, y Medalla de Oro de la Comunidad de Madrid, 2002. </a:t>
            </a:r>
          </a:p>
          <a:p>
            <a:pPr marL="411480" marR="45720" indent="137160" algn="just">
              <a:lnSpc>
                <a:spcPts val="1400"/>
              </a:lnSpc>
              <a:spcBef>
                <a:spcPts val="865"/>
              </a:spcBef>
              <a:spcAft>
                <a:spcPts val="0"/>
              </a:spcAft>
              <a:buFont typeface="Times New Roman"/>
              <a:buAutoNum startAt="6" type="arabicPeriod"/>
            </a:pPr>
            <a:r>
              <a:rPr lang="es-ES" sz="1200" spc="20">
                <a:solidFill>
                  <a:srgbClr val="000000"/>
                </a:solidFill>
                <a:latin typeface="Times New Roman" pitchFamily="1" panose="02020603050405020304"/>
              </a:rPr>
              <a:t>Desde 1988 es miembro de la Real Academia Europea, y de la Real Academia de Ciencias Exactas, Físicas y Naturales, y en diciembre del año 2001 se con-virtióen la primera bioquímica que ingresa en la Real Academia Española de la Lengua. </a:t>
            </a:r>
          </a:p>
          <a:p>
            <a:pPr marL="411480" marR="45720" indent="137160" algn="just">
              <a:lnSpc>
                <a:spcPts val="1400"/>
              </a:lnSpc>
              <a:spcBef>
                <a:spcPts val="855"/>
              </a:spcBef>
              <a:spcAft>
                <a:spcPts val="0"/>
              </a:spcAft>
              <a:buFont typeface="Times New Roman"/>
              <a:buAutoNum type="arabicPeriod"/>
            </a:pPr>
            <a:r>
              <a:rPr lang="es-ES" sz="1200" spc="0">
                <a:solidFill>
                  <a:srgbClr val="000000"/>
                </a:solidFill>
                <a:latin typeface="Times New Roman" pitchFamily="1" panose="02020603050405020304"/>
              </a:rPr>
              <a:t>Desde 1995 es Presidenta del Instituto de España, organismo que agrupa a las ocho Reales Academias españolas. </a:t>
            </a:r>
          </a:p>
          <a:p>
            <a:pPr marL="411480" marR="45720" indent="137160" algn="just">
              <a:lnSpc>
                <a:spcPts val="1400"/>
              </a:lnSpc>
              <a:spcBef>
                <a:spcPts val="855"/>
              </a:spcBef>
              <a:spcAft>
                <a:spcPts val="0"/>
              </a:spcAft>
              <a:buFont typeface="Times New Roman"/>
              <a:buAutoNum type="arabicPeriod"/>
            </a:pPr>
            <a:r>
              <a:rPr lang="es-ES" sz="1200" spc="0">
                <a:solidFill>
                  <a:srgbClr val="000000"/>
                </a:solidFill>
                <a:latin typeface="Times New Roman" pitchFamily="1" panose="02020603050405020304"/>
              </a:rPr>
              <a:t>Ha sido nombrada Doctora Honoris Causa por las Universidades de Oviedo, en 1996 y Politécnica de Madrid, en 2000. </a:t>
            </a:r>
          </a:p>
          <a:p>
            <a:pPr marL="45720" marR="45720" indent="0" algn="just">
              <a:lnSpc>
                <a:spcPts val="1400"/>
              </a:lnSpc>
              <a:spcBef>
                <a:spcPts val="1105"/>
              </a:spcBef>
              <a:spcAft>
                <a:spcPts val="0"/>
              </a:spcAft>
            </a:pPr>
            <a:r>
              <a:rPr lang="es-ES" sz="1200" spc="15">
                <a:solidFill>
                  <a:srgbClr val="000000"/>
                </a:solidFill>
                <a:latin typeface="Times New Roman" pitchFamily="1" panose="02020603050405020304"/>
              </a:rPr>
              <a:t>Pocos científicos españoles han obtenido este grado de adhesión, pero desde luego ninguna mujer española y pocas científicas en el extranjero. De hecho, gran parte de los reconocimientos y puestos de responsabilidad ofrecidos a Margarita Salas han sido alcanzados por primera y única vez por una mujer, como es el caso de la Presidencia del Instituto de España, su nombramiento como miembro de la Real Academia de Ciencias, la Presidencia del Consejo Social de la Universidad de Oviedo, la Dirección del CBM “Severo Ochoa” o los Doctorados Honoris Causa mencionados. Es también la primera mujer a la que la Universidad de Extremadura concede el Doctorado Honoris Causa. </a:t>
            </a:r>
          </a:p>
          <a:p>
            <a:pPr marL="45720" marR="45720" indent="0" algn="just">
              <a:lnSpc>
                <a:spcPts val="1400"/>
              </a:lnSpc>
              <a:spcBef>
                <a:spcPts val="495"/>
              </a:spcBef>
              <a:spcAft>
                <a:spcPts val="0"/>
              </a:spcAft>
            </a:pPr>
            <a:r>
              <a:rPr lang="es-ES" sz="1200" spc="10">
                <a:solidFill>
                  <a:srgbClr val="000000"/>
                </a:solidFill>
                <a:latin typeface="Times New Roman" pitchFamily="1" panose="02020603050405020304"/>
              </a:rPr>
              <a:t>Esta biografía científica y humana estámarcada por un inmenso contenido de inte-</a:t>
            </a:r>
            <a:r>
              <a:rPr lang="es-ES" sz="1200" spc="10">
                <a:solidFill>
                  <a:srgbClr val="000000"/>
                </a:solidFill>
                <a:latin typeface="Times New Roman" pitchFamily="1" panose="02020603050405020304"/>
              </a:rPr>
              <a:t>ligencia, voluntad, generosidad y honradez en el trabajo. Pero, desde la Universidad de Extremadura, quisiera también dedicar un recuerdo y homenaje al extremeño que fue su marido, el Profesor Eladio Viñuela Díaz acreedor, como ella, de nuestra admiración y gratitud, que no se concretaron antes desde la Universidad de Extrema-</a:t>
            </a:r>
            <a:r>
              <a:rPr lang="es-ES" sz="1200" spc="10">
                <a:solidFill>
                  <a:srgbClr val="000000"/>
                </a:solidFill>
                <a:latin typeface="Times New Roman" pitchFamily="1" panose="02020603050405020304"/>
              </a:rPr>
              <a:t>dura por circunstancias desafortunadas. Un edificio de laboratorios de la Facultad de Ciencias se dedica a su memoria, aunque ya pervive en la de todos por su obra cientí-</a:t>
            </a:r>
            <a:r>
              <a:rPr lang="es-ES" sz="1200" spc="10">
                <a:solidFill>
                  <a:srgbClr val="000000"/>
                </a:solidFill>
                <a:latin typeface="Times New Roman" pitchFamily="1" panose="02020603050405020304"/>
              </a:rPr>
              <a:t>fica y académica. Y en la de aquellos que tuvimos la fortuna de conocerlo y tratarlo, Eladio estáademás presente por su enorme tesón, espíritu luchador, generosidad y humanidad. También la existencia de Eladio Viñuela contribuye a explicar el éxito de Margarita Salas: no sólo por el apoyo constante que mutuamente se prestaron en lo personal, sino también porque la confianza del gran científico en las posibilidades de su mujer le llevaron a facilitar su independencia intelectual, permitiendo asíel desarrollo de todo su potencial. Conste, pues, en este acto, nuestra gratitud a Eladio Viñuela por su propia labor y por su apoyo a la de su mujer, en un ejercicio modélico de verdadero feminismo y de cariño. </a:t>
            </a:r>
          </a:p>
          <a:p>
            <a:pPr marL="45720" marR="45720" indent="0" algn="just">
              <a:lnSpc>
                <a:spcPts val="1400"/>
              </a:lnSpc>
              <a:spcBef>
                <a:spcPts val="500"/>
              </a:spcBef>
              <a:spcAft>
                <a:spcPts val="1190"/>
              </a:spcAft>
            </a:pPr>
            <a:r>
              <a:rPr lang="es-ES" sz="1200" spc="0">
                <a:solidFill>
                  <a:srgbClr val="000000"/>
                </a:solidFill>
                <a:latin typeface="Times New Roman" pitchFamily="1" panose="02020603050405020304"/>
              </a:rPr>
              <a:t>Margarita Salas: asturiana, madrileña, neoyorquina, pero también, por afecto y por elección, extremeña, viene desarrollando desde el comienzo de su carrera científica, una amplia labor de investigación y de magisterio hasta niveles raramente alcanzados por otros en la Ciencia española. Por todo ello, la Facultad de Ciencias propuso por unanimidad y la Junta de Gobierno, con igual consenso, aprobónombrarla Doctora Honoris Causa por la Universidad de Extremadura.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5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9" name=""/>
          <p:cNvPicPr/>
          <p:nvPr/>
        </p:nvPicPr>
        <p:blipFill>
          <a:blip r:embed="prId113"/>
          <a:stretch>
            <a:fillRect/>
          </a:stretch>
        </p:blipFill>
        <p:spPr>
          <a:xfrm>
            <a:off x="1069975" y="3337560"/>
            <a:ext cx="2724785" cy="3359150"/>
          </a:xfrm>
          <a:prstGeom prst="rect">
            <a:avLst/>
          </a:prstGeom>
        </p:spPr>
      </p:pic>
      <p:sp>
        <p:nvSpPr>
          <p:cNvPr id="2" name=""/>
          <p:cNvSpPr/>
          <p:nvPr>
            <p:ph type="body" idx="10"/>
          </p:nvPr>
        </p:nvSpPr>
        <p:spPr>
          <a:xfrm>
            <a:off x="1054735" y="482600"/>
            <a:ext cx="5486400" cy="199390"/>
          </a:xfrm>
          <a:prstGeom prst="rect">
            <a:avLst/>
          </a:prstGeom>
          <a:noFill/>
          <a:ln w="0" cmpd="sng">
            <a:noFill/>
            <a:prstDash val="solid"/>
          </a:ln>
        </p:spPr>
        <p:txBody>
          <a:bodyPr vert="horz" lIns="0" tIns="1905" rIns="0" bIns="0" anchor="t"/>
          <a:lstStyle/>
          <a:p>
            <a:pPr marL="45720" marR="45720" indent="0" algn="l">
              <a:lnSpc>
                <a:spcPts val="1400"/>
              </a:lnSpc>
              <a:spcAft>
                <a:spcPts val="70"/>
              </a:spcAft>
              <a:tabLst>
                <a:tab algn="r" pos="5440680"/>
              </a:tabLst>
            </a:pPr>
            <a:r>
              <a:rPr lang="es-ES" sz="1200" spc="0">
                <a:solidFill>
                  <a:srgbClr val="030204"/>
                </a:solidFill>
                <a:latin typeface="Times New Roman" pitchFamily="1" panose="02020603050405020304"/>
              </a:rPr>
              <a:t>328 </a:t>
            </a:r>
            <a:r>
              <a:rPr lang="es-ES" sz="1250" b="1" spc="0">
                <a:solidFill>
                  <a:srgbClr val="030204"/>
                </a:solidFill>
                <a:latin typeface="Times New Roman" pitchFamily="1" panose="02020603050405020304"/>
              </a:rPr>
              <a:t>15.2. Prof. Dra. Margarita Salas Falgueras </a:t>
            </a:r>
          </a:p>
        </p:txBody>
      </p:sp>
      <p:sp>
        <p:nvSpPr>
          <p:cNvPr id="3" name=""/>
          <p:cNvSpPr/>
          <p:nvPr>
            <p:ph type="body" idx="10"/>
          </p:nvPr>
        </p:nvSpPr>
        <p:spPr>
          <a:xfrm>
            <a:off x="1054735" y="681990"/>
            <a:ext cx="5486400" cy="253682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30204"/>
                </a:solidFill>
                <a:latin typeface="Times New Roman" pitchFamily="1" panose="02020603050405020304"/>
              </a:rPr>
              <a:t>Asípues, considerados y expuestos todos estos hechos, dignísimas autoridades y claustrales, solicito con toda consideración y encarecidamente ruego: se otorgue y confiera a la Excma. Sra. D. </a:t>
            </a:r>
            <a:r>
              <a:rPr lang="es-ES" sz="1250" b="1" spc="0">
                <a:solidFill>
                  <a:srgbClr val="030204"/>
                </a:solidFill>
                <a:latin typeface="Times New Roman" pitchFamily="1" panose="02020603050405020304"/>
              </a:rPr>
              <a:t>Margarita Salas Falgueras </a:t>
            </a:r>
            <a:r>
              <a:rPr lang="es-ES" sz="1200" spc="0">
                <a:solidFill>
                  <a:srgbClr val="030204"/>
                </a:solidFill>
                <a:latin typeface="Times New Roman" pitchFamily="1" panose="02020603050405020304"/>
              </a:rPr>
              <a:t>el supremo grado de doc-</a:t>
            </a:r>
            <a:r>
              <a:rPr lang="es-ES" sz="1200" spc="0">
                <a:solidFill>
                  <a:srgbClr val="030204"/>
                </a:solidFill>
                <a:latin typeface="Times New Roman" pitchFamily="1" panose="02020603050405020304"/>
              </a:rPr>
              <a:t>tor “Honoris causa” por la Facultad de Ciencias de la Universidad de Extremadura. </a:t>
            </a:r>
          </a:p>
          <a:p>
            <a:pPr marL="45720" marR="45720" indent="0" algn="l">
              <a:lnSpc>
                <a:spcPts val="1400"/>
              </a:lnSpc>
              <a:spcBef>
                <a:spcPts val="505"/>
              </a:spcBef>
              <a:spcAft>
                <a:spcPts val="0"/>
              </a:spcAft>
            </a:pPr>
            <a:r>
              <a:rPr lang="es-ES" sz="1200" spc="45">
                <a:solidFill>
                  <a:srgbClr val="030204"/>
                </a:solidFill>
                <a:latin typeface="Times New Roman" pitchFamily="1" panose="02020603050405020304"/>
              </a:rPr>
              <a:t>Prof. Dra. Ana María Mata Durán </a:t>
            </a:r>
          </a:p>
          <a:p>
            <a:pPr marL="45720" marR="45720" indent="0" algn="just">
              <a:lnSpc>
                <a:spcPts val="1400"/>
              </a:lnSpc>
              <a:spcBef>
                <a:spcPts val="805"/>
              </a:spcBef>
              <a:spcAft>
                <a:spcPts val="0"/>
              </a:spcAft>
            </a:pPr>
            <a:r>
              <a:rPr lang="es-ES" sz="1250" b="1" spc="0">
                <a:solidFill>
                  <a:srgbClr val="030204"/>
                </a:solidFill>
                <a:latin typeface="Times New Roman" pitchFamily="1" panose="02020603050405020304"/>
              </a:rPr>
              <a:t>Discurso de la Dra. Margarita Salas Falgueras, para la recepción del Doc-</a:t>
            </a:r>
            <a:r>
              <a:rPr lang="es-ES" sz="1250" b="1" spc="0">
                <a:solidFill>
                  <a:srgbClr val="030204"/>
                </a:solidFill>
                <a:latin typeface="Times New Roman" pitchFamily="1" panose="02020603050405020304"/>
              </a:rPr>
              <a:t>torado Honoris Causa por la Universidad de Extremadura </a:t>
            </a:r>
          </a:p>
          <a:p>
            <a:pPr marL="45720" marR="45720" indent="0" algn="just">
              <a:lnSpc>
                <a:spcPts val="1400"/>
              </a:lnSpc>
              <a:spcBef>
                <a:spcPts val="0"/>
              </a:spcBef>
              <a:spcAft>
                <a:spcPts val="0"/>
              </a:spcAft>
            </a:pPr>
            <a:r>
              <a:rPr lang="es-ES" sz="1200" spc="0">
                <a:solidFill>
                  <a:srgbClr val="030204"/>
                </a:solidFill>
                <a:latin typeface="Times New Roman" pitchFamily="1" panose="02020603050405020304"/>
              </a:rPr>
              <a:t>Centro de Biología Molecular “Severo Ochoa” (CSIC–UAM), Universidad Autónoma, Canto Blanco, 28049 Madrid </a:t>
            </a:r>
          </a:p>
          <a:p>
            <a:pPr marL="45720" marR="45720" indent="0" algn="just">
              <a:lnSpc>
                <a:spcPts val="1400"/>
              </a:lnSpc>
              <a:spcBef>
                <a:spcPts val="505"/>
              </a:spcBef>
              <a:spcAft>
                <a:spcPts val="540"/>
              </a:spcAft>
            </a:pPr>
            <a:r>
              <a:rPr lang="es-ES" sz="1200" spc="0">
                <a:solidFill>
                  <a:srgbClr val="030204"/>
                </a:solidFill>
                <a:latin typeface="Times New Roman" pitchFamily="1" panose="02020603050405020304"/>
              </a:rPr>
              <a:t>Excmo. y Magnífico Sr. Rector, Excelentísimas Autoridades, queridos profesores, personal de Administración y Servicios, estudiantes, amigas y amigos: </a:t>
            </a:r>
          </a:p>
        </p:txBody>
      </p:sp>
      <p:sp>
        <p:nvSpPr>
          <p:cNvPr id="4" name=""/>
          <p:cNvSpPr/>
          <p:nvPr>
            <p:ph type="body" idx="10"/>
          </p:nvPr>
        </p:nvSpPr>
        <p:spPr>
          <a:xfrm>
            <a:off x="4178935" y="3218815"/>
            <a:ext cx="2365375" cy="2261870"/>
          </a:xfrm>
          <a:prstGeom prst="rect">
            <a:avLst/>
          </a:prstGeom>
          <a:noFill/>
          <a:ln w="0" cmpd="sng">
            <a:noFill/>
            <a:prstDash val="solid"/>
          </a:ln>
        </p:spPr>
        <p:txBody>
          <a:bodyPr vert="horz" lIns="0" tIns="635" rIns="0" bIns="0" anchor="t"/>
          <a:lstStyle/>
          <a:p>
            <a:pPr marL="0" marR="45720" indent="0" algn="just">
              <a:lnSpc>
                <a:spcPts val="1400"/>
              </a:lnSpc>
              <a:spcAft>
                <a:spcPts val="0"/>
              </a:spcAft>
            </a:pPr>
            <a:r>
              <a:rPr lang="es-ES" sz="1200" spc="0">
                <a:solidFill>
                  <a:srgbClr val="030204"/>
                </a:solidFill>
                <a:latin typeface="Times New Roman" pitchFamily="1" panose="02020603050405020304"/>
              </a:rPr>
              <a:t>En primer lugar quiero dar las gra-</a:t>
            </a:r>
            <a:r>
              <a:rPr lang="es-ES" sz="1200" spc="0">
                <a:solidFill>
                  <a:srgbClr val="030204"/>
                </a:solidFill>
                <a:latin typeface="Times New Roman" pitchFamily="1" panose="02020603050405020304"/>
              </a:rPr>
              <a:t>cias a todos los miembros de la Uni-</a:t>
            </a:r>
            <a:r>
              <a:rPr lang="es-ES" sz="1200" spc="0">
                <a:solidFill>
                  <a:srgbClr val="030204"/>
                </a:solidFill>
                <a:latin typeface="Times New Roman" pitchFamily="1" panose="02020603050405020304"/>
              </a:rPr>
              <a:t>versidad de Extremadura por la dis-</a:t>
            </a:r>
            <a:r>
              <a:rPr lang="es-ES" sz="1200" spc="0">
                <a:solidFill>
                  <a:srgbClr val="030204"/>
                </a:solidFill>
                <a:latin typeface="Times New Roman" pitchFamily="1" panose="02020603050405020304"/>
              </a:rPr>
              <a:t>tinción que hoy voy a recibir. Mi </a:t>
            </a:r>
            <a:r>
              <a:rPr lang="es-ES" sz="1200" spc="0">
                <a:solidFill>
                  <a:srgbClr val="030204"/>
                </a:solidFill>
                <a:latin typeface="Times New Roman" pitchFamily="1" panose="02020603050405020304"/>
              </a:rPr>
              <a:t>agradecimiento especial al Rector </a:t>
            </a:r>
            <a:r>
              <a:rPr lang="es-ES" sz="1200" spc="0">
                <a:solidFill>
                  <a:srgbClr val="030204"/>
                </a:solidFill>
                <a:latin typeface="Times New Roman" pitchFamily="1" panose="02020603050405020304"/>
              </a:rPr>
              <a:t>Profesor D. Ginés María Salido, a </a:t>
            </a:r>
            <a:r>
              <a:rPr lang="es-ES" sz="1200" spc="0">
                <a:solidFill>
                  <a:srgbClr val="030204"/>
                </a:solidFill>
                <a:latin typeface="Times New Roman" pitchFamily="1" panose="02020603050405020304"/>
              </a:rPr>
              <a:t>la Junta de Gobierno de la Facultad </a:t>
            </a:r>
            <a:r>
              <a:rPr lang="es-ES" sz="1200" spc="0">
                <a:solidFill>
                  <a:srgbClr val="030204"/>
                </a:solidFill>
                <a:latin typeface="Times New Roman" pitchFamily="1" panose="02020603050405020304"/>
              </a:rPr>
              <a:t>de Ciencias y a su Decano, Profesor </a:t>
            </a:r>
            <a:r>
              <a:rPr lang="es-ES" sz="1200" spc="0">
                <a:solidFill>
                  <a:srgbClr val="030204"/>
                </a:solidFill>
                <a:latin typeface="Times New Roman" pitchFamily="1" panose="02020603050405020304"/>
              </a:rPr>
              <a:t>Arsenio Muñoz, quienes hicieron la </a:t>
            </a:r>
            <a:r>
              <a:rPr lang="es-ES" sz="1200" spc="0">
                <a:solidFill>
                  <a:srgbClr val="030204"/>
                </a:solidFill>
                <a:latin typeface="Times New Roman" pitchFamily="1" panose="02020603050405020304"/>
              </a:rPr>
              <a:t>propuesta, y muy en especial a mi </a:t>
            </a:r>
            <a:r>
              <a:rPr lang="es-ES" sz="1200" spc="0">
                <a:solidFill>
                  <a:srgbClr val="030204"/>
                </a:solidFill>
                <a:latin typeface="Times New Roman" pitchFamily="1" panose="02020603050405020304"/>
              </a:rPr>
              <a:t>Madrina y entrañable amiga la Pro-</a:t>
            </a:r>
            <a:r>
              <a:rPr lang="es-ES" sz="1200" spc="0">
                <a:solidFill>
                  <a:srgbClr val="030204"/>
                </a:solidFill>
                <a:latin typeface="Times New Roman" pitchFamily="1" panose="02020603050405020304"/>
              </a:rPr>
              <a:t>fesora Dña. Ana María Mata. </a:t>
            </a:r>
          </a:p>
        </p:txBody>
      </p:sp>
      <p:sp>
        <p:nvSpPr>
          <p:cNvPr id="5" name=""/>
          <p:cNvSpPr/>
          <p:nvPr>
            <p:ph type="body" idx="10"/>
          </p:nvPr>
        </p:nvSpPr>
        <p:spPr>
          <a:xfrm>
            <a:off x="4182110" y="5480685"/>
            <a:ext cx="2362200" cy="1864995"/>
          </a:xfrm>
          <a:prstGeom prst="rect">
            <a:avLst/>
          </a:prstGeom>
          <a:noFill/>
          <a:ln w="0" cmpd="sng">
            <a:noFill/>
            <a:prstDash val="solid"/>
          </a:ln>
        </p:spPr>
        <p:txBody>
          <a:bodyPr vert="horz" lIns="0" tIns="33020" rIns="0" bIns="0" anchor="t"/>
          <a:lstStyle/>
          <a:p>
            <a:pPr marL="0" marR="45720" indent="0" algn="just">
              <a:lnSpc>
                <a:spcPts val="1400"/>
              </a:lnSpc>
              <a:spcAft>
                <a:spcPts val="0"/>
              </a:spcAft>
            </a:pPr>
            <a:r>
              <a:rPr lang="es-ES" sz="1200" spc="15">
                <a:solidFill>
                  <a:srgbClr val="030204"/>
                </a:solidFill>
                <a:latin typeface="Times New Roman" pitchFamily="1" panose="02020603050405020304"/>
              </a:rPr>
              <a:t>Es para míun gran honor estar hoy </a:t>
            </a:r>
            <a:r>
              <a:rPr lang="es-ES" sz="1200" spc="15">
                <a:solidFill>
                  <a:srgbClr val="030204"/>
                </a:solidFill>
                <a:latin typeface="Times New Roman" pitchFamily="1" panose="02020603050405020304"/>
              </a:rPr>
              <a:t>aquírecibiendo el Doctorado Hono-</a:t>
            </a:r>
            <a:r>
              <a:rPr lang="es-ES" sz="1200" spc="15">
                <a:solidFill>
                  <a:srgbClr val="030204"/>
                </a:solidFill>
                <a:latin typeface="Times New Roman" pitchFamily="1" panose="02020603050405020304"/>
              </a:rPr>
              <a:t>ris Causa por esta Universidad, don-</a:t>
            </a:r>
            <a:r>
              <a:rPr lang="es-ES" sz="1200" spc="15">
                <a:solidFill>
                  <a:srgbClr val="030204"/>
                </a:solidFill>
                <a:latin typeface="Times New Roman" pitchFamily="1" panose="02020603050405020304"/>
              </a:rPr>
              <a:t>de tan ilustres personalidades han </a:t>
            </a:r>
            <a:r>
              <a:rPr lang="es-ES" sz="1200" spc="15">
                <a:solidFill>
                  <a:srgbClr val="030204"/>
                </a:solidFill>
                <a:latin typeface="Times New Roman" pitchFamily="1" panose="02020603050405020304"/>
              </a:rPr>
              <a:t>obtenido esta distinción, en parti-</a:t>
            </a:r>
            <a:r>
              <a:rPr lang="es-ES" sz="1200" spc="15">
                <a:solidFill>
                  <a:srgbClr val="030204"/>
                </a:solidFill>
                <a:latin typeface="Times New Roman" pitchFamily="1" panose="02020603050405020304"/>
              </a:rPr>
              <a:t>cular, en el día de hoy, el Profe-</a:t>
            </a:r>
            <a:r>
              <a:rPr lang="es-ES" sz="1200" spc="15">
                <a:solidFill>
                  <a:srgbClr val="030204"/>
                </a:solidFill>
                <a:latin typeface="Times New Roman" pitchFamily="1" panose="02020603050405020304"/>
              </a:rPr>
              <a:t>sor Eduardo García de Enterría, con </a:t>
            </a:r>
            <a:r>
              <a:rPr lang="es-ES" sz="1200" spc="15">
                <a:solidFill>
                  <a:srgbClr val="030204"/>
                </a:solidFill>
                <a:latin typeface="Times New Roman" pitchFamily="1" panose="02020603050405020304"/>
              </a:rPr>
              <a:t>quien tengo la satisfacción de com-</a:t>
            </a:r>
            <a:r>
              <a:rPr lang="es-ES" sz="1200" spc="15">
                <a:solidFill>
                  <a:srgbClr val="030204"/>
                </a:solidFill>
                <a:latin typeface="Times New Roman" pitchFamily="1" panose="02020603050405020304"/>
              </a:rPr>
              <a:t>partir esta distinción. En mi discur-</a:t>
            </a:r>
            <a:r>
              <a:rPr lang="es-ES" sz="1200" spc="15">
                <a:solidFill>
                  <a:srgbClr val="030204"/>
                </a:solidFill>
                <a:latin typeface="Times New Roman" pitchFamily="1" panose="02020603050405020304"/>
              </a:rPr>
              <a:t>so voy a resumir el trabajo y mis vi-</a:t>
            </a:r>
          </a:p>
        </p:txBody>
      </p:sp>
      <p:sp>
        <p:nvSpPr>
          <p:cNvPr id="6" name=""/>
          <p:cNvSpPr/>
          <p:nvPr>
            <p:ph type="body" idx="10"/>
          </p:nvPr>
        </p:nvSpPr>
        <p:spPr>
          <a:xfrm>
            <a:off x="1057910" y="7345680"/>
            <a:ext cx="5486400" cy="238569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5">
                <a:solidFill>
                  <a:srgbClr val="030204"/>
                </a:solidFill>
                <a:latin typeface="Times New Roman" pitchFamily="1" panose="02020603050405020304"/>
              </a:rPr>
              <a:t>vencias científicas de los últimos 40 años que necesariamente van unidos a los de </a:t>
            </a:r>
            <a:r>
              <a:rPr lang="es-ES" sz="1200" spc="15">
                <a:solidFill>
                  <a:srgbClr val="030204"/>
                </a:solidFill>
                <a:latin typeface="Times New Roman" pitchFamily="1" panose="02020603050405020304"/>
              </a:rPr>
              <a:t>Eladio Viñuela, con quién compartíeste periodo importante de nuestras vidas y a </a:t>
            </a:r>
            <a:r>
              <a:rPr lang="es-ES" sz="1200" spc="15">
                <a:solidFill>
                  <a:srgbClr val="030204"/>
                </a:solidFill>
                <a:latin typeface="Times New Roman" pitchFamily="1" panose="02020603050405020304"/>
              </a:rPr>
              <a:t>quien, estoy segura, le habría correspondido este Doctorado Honoris Causa, por sus </a:t>
            </a:r>
            <a:r>
              <a:rPr lang="es-ES" sz="1200" spc="15">
                <a:solidFill>
                  <a:srgbClr val="030204"/>
                </a:solidFill>
                <a:latin typeface="Times New Roman" pitchFamily="1" panose="02020603050405020304"/>
              </a:rPr>
              <a:t>extraordinarias cualidades científicas y humanas, unidas a su condición de hijo de </a:t>
            </a:r>
            <a:r>
              <a:rPr lang="es-ES" sz="1200" spc="15">
                <a:solidFill>
                  <a:srgbClr val="030204"/>
                </a:solidFill>
                <a:latin typeface="Times New Roman" pitchFamily="1" panose="02020603050405020304"/>
              </a:rPr>
              <a:t>Extremadura. Es mi mayor deseo el poder ser una digna representante suya. </a:t>
            </a:r>
          </a:p>
          <a:p>
            <a:pPr marL="0" marR="45720" indent="0" algn="just">
              <a:lnSpc>
                <a:spcPts val="1400"/>
              </a:lnSpc>
              <a:spcBef>
                <a:spcPts val="530"/>
              </a:spcBef>
              <a:spcAft>
                <a:spcPts val="0"/>
              </a:spcAft>
            </a:pPr>
            <a:r>
              <a:rPr lang="es-ES" sz="1200" spc="0">
                <a:solidFill>
                  <a:srgbClr val="030204"/>
                </a:solidFill>
                <a:latin typeface="Times New Roman" pitchFamily="1" panose="02020603050405020304"/>
              </a:rPr>
              <a:t>Nuestro encuentro tuvo lugar en la Facultad de Ciencias Químicas en la Universidad </a:t>
            </a:r>
            <a:r>
              <a:rPr lang="es-ES" sz="1200" spc="0">
                <a:solidFill>
                  <a:srgbClr val="030204"/>
                </a:solidFill>
                <a:latin typeface="Times New Roman" pitchFamily="1" panose="02020603050405020304"/>
              </a:rPr>
              <a:t>Complutense cuando ya cursábamos el último año de nuestra licenciatura y nos </a:t>
            </a:r>
            <a:r>
              <a:rPr lang="es-ES" sz="1200" spc="0">
                <a:solidFill>
                  <a:srgbClr val="030204"/>
                </a:solidFill>
                <a:latin typeface="Times New Roman" pitchFamily="1" panose="02020603050405020304"/>
              </a:rPr>
              <a:t>encontrábamos realizando el trabajo de Tesina de Licenciatura con la idea de iniciar </a:t>
            </a:r>
            <a:r>
              <a:rPr lang="es-ES" sz="1200" spc="0">
                <a:solidFill>
                  <a:srgbClr val="030204"/>
                </a:solidFill>
                <a:latin typeface="Times New Roman" pitchFamily="1" panose="02020603050405020304"/>
              </a:rPr>
              <a:t>posteriormente una Tesis Doctoral. </a:t>
            </a:r>
          </a:p>
          <a:p>
            <a:pPr marL="0" marR="45720" indent="0" algn="just">
              <a:lnSpc>
                <a:spcPts val="1400"/>
              </a:lnSpc>
              <a:spcBef>
                <a:spcPts val="505"/>
              </a:spcBef>
              <a:spcAft>
                <a:spcPts val="2125"/>
              </a:spcAft>
            </a:pPr>
            <a:r>
              <a:rPr lang="es-ES" sz="1200" spc="0">
                <a:solidFill>
                  <a:srgbClr val="030204"/>
                </a:solidFill>
                <a:latin typeface="Times New Roman" pitchFamily="1" panose="02020603050405020304"/>
              </a:rPr>
              <a:t>En mi caso, un encuentro con Severo Ochoa cuando terminéel tercer curso de Licen-</a:t>
            </a:r>
            <a:r>
              <a:rPr lang="es-ES" sz="1200" spc="0">
                <a:solidFill>
                  <a:srgbClr val="030204"/>
                </a:solidFill>
                <a:latin typeface="Times New Roman" pitchFamily="1" panose="02020603050405020304"/>
              </a:rPr>
              <a:t>ciatura me decidióa continuar una carrera de investigación en Bioquímica. Severo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0" marR="45720" indent="0" algn="l">
              <a:lnSpc>
                <a:spcPts val="1400"/>
              </a:lnSpc>
              <a:spcAft>
                <a:spcPts val="50"/>
              </a:spcAft>
            </a:pPr>
            <a:r>
              <a:rPr lang="es-ES" sz="1250" b="1" spc="40">
                <a:solidFill>
                  <a:srgbClr val="030204"/>
                </a:solidFill>
                <a:latin typeface="Times New Roman" pitchFamily="1" panose="02020603050405020304"/>
              </a:rPr>
              <a:t>50 Aniversario 1968–2019 </a:t>
            </a:r>
          </a:p>
        </p:txBody>
      </p:sp>
      <p:sp>
        <p:nvSpPr>
          <p:cNvPr id="10" name=""/>
          <p:cNvSpPr/>
          <p:nvPr>
            <p:ph type="body" idx="10"/>
          </p:nvPr>
        </p:nvSpPr>
        <p:spPr>
          <a:xfrm>
            <a:off x="1057910" y="6708775"/>
            <a:ext cx="2743200" cy="636905"/>
          </a:xfrm>
          <a:prstGeom prst="rect">
            <a:avLst/>
          </a:prstGeom>
          <a:noFill/>
          <a:ln w="0" cmpd="sng">
            <a:noFill/>
            <a:prstDash val="solid"/>
          </a:ln>
        </p:spPr>
        <p:txBody>
          <a:bodyPr vert="horz" lIns="0" tIns="0" rIns="0" bIns="0" anchor="t"/>
          <a:lstStyle/>
          <a:p>
            <a:pPr marL="0" marR="0" indent="0" algn="ctr">
              <a:lnSpc>
                <a:spcPts val="1400"/>
              </a:lnSpc>
              <a:spcAft>
                <a:spcPts val="2110"/>
              </a:spcAft>
            </a:pPr>
            <a:r>
              <a:rPr lang="es-ES" sz="1200" spc="0">
                <a:solidFill>
                  <a:srgbClr val="030204"/>
                </a:solidFill>
                <a:latin typeface="Times New Roman" pitchFamily="1" panose="02020603050405020304"/>
              </a:rPr>
              <a:t>Dra. Margarita Salas Falgueras. </a:t>
            </a:r>
            <a:br/>
            <a:r>
              <a:rPr lang="es-ES" sz="1200" spc="0">
                <a:solidFill>
                  <a:srgbClr val="030204"/>
                </a:solidFill>
                <a:latin typeface="Times New Roman" pitchFamily="1" panose="02020603050405020304"/>
              </a:rPr>
              <a:t>Investidura 10/05/2002 </a:t>
            </a:r>
          </a:p>
        </p:txBody>
      </p:sp>
      <p:cxnSp>
        <p:nvCxnSpPr>
          <p:cNvPr id="11" name=""/>
          <p:cNvCxnSpPr/>
          <p:nvPr/>
        </p:nvCxnSpPr>
        <p:spPr>
          <a:xfrm>
            <a:off x="1097280" y="685800"/>
            <a:ext cx="5401945" cy="0"/>
          </a:xfrm>
          <a:prstGeom prst="line">
            <a:avLst/>
          </a:prstGeom>
          <a:ln w="6350" cmpd="sng">
            <a:solidFill>
              <a:srgbClr val="030204"/>
            </a:solidFill>
          </a:ln>
        </p:spPr>
      </p:cxnSp>
      <p:cxnSp>
        <p:nvCxnSpPr>
          <p:cNvPr id="12" name=""/>
          <p:cNvCxnSpPr/>
          <p:nvPr/>
        </p:nvCxnSpPr>
        <p:spPr>
          <a:xfrm>
            <a:off x="1097280" y="9735185"/>
            <a:ext cx="5401945" cy="0"/>
          </a:xfrm>
          <a:prstGeom prst="line">
            <a:avLst/>
          </a:prstGeom>
          <a:ln w="6350" cmpd="sng">
            <a:solidFill>
              <a:srgbClr val="030204"/>
            </a:solidFill>
          </a:ln>
        </p:spPr>
      </p:cxnSp>
    </p:spTree>
  </p:cSld>
  <p:clrMapOvr>
    <a:masterClrMapping/>
  </p:clrMapOvr>
</p:sld>
</file>

<file path=ppt/slides/slide35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0"/>
              </a:spcAft>
              <a:tabLst>
                <a:tab algn="r" pos="5440680"/>
              </a:tabLst>
            </a:pPr>
            <a:r>
              <a:rPr lang="es-ES" sz="1100" b="1" spc="0">
                <a:solidFill>
                  <a:srgbClr val="000000"/>
                </a:solidFill>
                <a:latin typeface="Bookman Old Style" pitchFamily="1" panose="02020603050405020304"/>
              </a:rPr>
              <a:t>15. Doctores </a:t>
            </a:r>
            <a:r>
              <a:rPr lang="es-ES" sz="1100" b="1" i="1" spc="0">
                <a:solidFill>
                  <a:srgbClr val="000000"/>
                </a:solidFill>
                <a:latin typeface="Bookman Old Style" pitchFamily="1"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329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288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Ochoa me recomendóque realizase la Tesis Doctoral en Madrid, en el laboratorio de un excelente bioquímico, Alberto Sols, que trabajaba en el Centro de Investigaciones Biológicas del Consejo Superior de Investigaciones Científicas para después realizar una fase postdoctoral con el propio Ochoa en el Departamento de Bioquímica de la Facultad de Medicina de la Universidad de Nueva York. Tres meses más tarde de mi comienzo con Sols se incorporóEladio al mismo laboratorio y allírealizamos ambos nuestra Tesis Doctoral durante la cual trabajamos en estrecha colaboración.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Mi trabajo de Tesis consistióen el estudio de la conversión de glucosa–6–fosfato en fructosa–6–fosfato en una reacción catalizada por la glucosafosfato isomerasa, con especial hincapiéen una actividad tipo anomerasa del enzima, específica para </a:t>
            </a:r>
            <a:r>
              <a:rPr lang="es-ES" sz="1150" spc="0">
                <a:solidFill>
                  <a:srgbClr val="000000"/>
                </a:solidFill>
                <a:latin typeface="Arial" pitchFamily="2" panose="02020603050405020304"/>
              </a:rPr>
              <a:t>α</a:t>
            </a:r>
            <a:r>
              <a:rPr lang="es-ES" sz="1200" spc="0">
                <a:solidFill>
                  <a:srgbClr val="000000"/>
                </a:solidFill>
                <a:latin typeface="Times New Roman" pitchFamily="1" panose="02020603050405020304"/>
              </a:rPr>
              <a:t>–glucosa–6–fosfato, siendo su producto intermedio glucosa–6–fosfato ac</a:t>
            </a:r>
            <a:r>
              <a:rPr lang="es-ES" sz="1200" spc="0">
                <a:solidFill>
                  <a:srgbClr val="000000"/>
                </a:solidFill>
                <a:latin typeface="Times New Roman" pitchFamily="1" panose="02020603050405020304"/>
              </a:rPr>
              <a:t>íclico. Con este trabajo vislumbrépor primera vez en mi carrera científica lo que Severo Ochoa llamaba la emoción de descubrir. Había descubierto una propiedad de la glucosa–6– fosfato isomerasa inédita hasta la fecha, que era su actividad de anomerización. </a:t>
            </a:r>
          </a:p>
          <a:p>
            <a:pPr marL="45720" marR="45720" indent="0" algn="just">
              <a:lnSpc>
                <a:spcPts val="1400"/>
              </a:lnSpc>
              <a:spcBef>
                <a:spcPts val="490"/>
              </a:spcBef>
              <a:spcAft>
                <a:spcPts val="0"/>
              </a:spcAft>
            </a:pPr>
            <a:r>
              <a:rPr lang="es-ES" sz="1200" spc="15">
                <a:solidFill>
                  <a:srgbClr val="000000"/>
                </a:solidFill>
                <a:latin typeface="Times New Roman" pitchFamily="1" panose="02020603050405020304"/>
              </a:rPr>
              <a:t>Durante mi fase de doctorado colaborécon Eladio en el estudio de la glucoquinasa de hígado, un nuevo enzima que había descubierto Eladio como primer paso en la ruta de la glucosa al glucógeno en hígado, que daba lugar a la formación de glucosa– 6–fosfato. Muy generosamente, Eladio quiso compartir conmigo su descubrimiento, al que él le había dedicado ya mucho esfuerzo. Posteriormente demostramos que la síntesis de la glucoquinasa de hígado de rata es dependiente de insulina. El enzima desaparece en animales diabéticos o en animales a los que se ha sometido a ayuno, y se resintetiza por administración de insulina o por realimentación, respectivamente.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En 1964, una vez finalizada nuestra tesis doctoral, nos marchamos al laboratorio de Severo Ochoa en el Departamento de Bioquímica de la Escuela de Medicina de la Universidad de Nueva York. AllíOchoa nos puso en grupos de trabajo distintos. Citando textualmente sus palabras nos dijo: “Así, por lo menos, aprenderéis inglés”. Lo que era evidente es que Severo Ochoa quería que aprovechásemos al máximo y de un modo independiente nuestra estancia en su laboratorio. </a:t>
            </a:r>
          </a:p>
          <a:p>
            <a:pPr marL="45720" marR="45720" indent="0" algn="just">
              <a:lnSpc>
                <a:spcPts val="1400"/>
              </a:lnSpc>
              <a:spcBef>
                <a:spcPts val="500"/>
              </a:spcBef>
              <a:spcAft>
                <a:spcPts val="0"/>
              </a:spcAft>
            </a:pPr>
            <a:r>
              <a:rPr lang="es-ES" sz="1200" spc="20">
                <a:solidFill>
                  <a:srgbClr val="000000"/>
                </a:solidFill>
                <a:latin typeface="Times New Roman" pitchFamily="1" panose="02020603050405020304"/>
              </a:rPr>
              <a:t>En aquel momento, a mediados de 1964, se acababa de terminar la fase febril del desciframiento de la clave genética. Ochoa me diócomo tema de investigación el determinar la dirección de lectura del mensaje genético. Un año m´as tarde publi-</a:t>
            </a:r>
            <a:r>
              <a:rPr lang="es-ES" sz="1200" spc="20">
                <a:solidFill>
                  <a:srgbClr val="000000"/>
                </a:solidFill>
                <a:latin typeface="Times New Roman" pitchFamily="1" panose="02020603050405020304"/>
              </a:rPr>
              <a:t>cábamos el primer trabajo sobre este tema, demostrando que el RNA mensajero se lee en la dirección 5’ a 3’. Posteriormente, en 1966, descubrídos nuevas proteínas en </a:t>
            </a:r>
            <a:r>
              <a:rPr lang="es-ES" sz="1200" i="1" spc="20">
                <a:solidFill>
                  <a:srgbClr val="000000"/>
                </a:solidFill>
                <a:latin typeface="Times New Roman" pitchFamily="1" panose="02020603050405020304"/>
              </a:rPr>
              <a:t>Escherichia coli</a:t>
            </a:r>
            <a:r>
              <a:rPr lang="es-ES" sz="1200" spc="20">
                <a:solidFill>
                  <a:srgbClr val="000000"/>
                </a:solidFill>
                <a:latin typeface="Times New Roman" pitchFamily="1" panose="02020603050405020304"/>
              </a:rPr>
              <a:t>, que resultaron ser los dos primeros factores de iniciación de la síntesis de proteínas. Paralelamente, Eladio trabajaba en el estudio de las proteínas inducidas en </a:t>
            </a:r>
            <a:r>
              <a:rPr lang="es-ES" sz="1200" i="1" spc="20">
                <a:solidFill>
                  <a:srgbClr val="000000"/>
                </a:solidFill>
                <a:latin typeface="Times New Roman" pitchFamily="1" panose="02020603050405020304"/>
              </a:rPr>
              <a:t>E. coli </a:t>
            </a:r>
            <a:r>
              <a:rPr lang="es-ES" sz="1200" spc="20">
                <a:solidFill>
                  <a:srgbClr val="000000"/>
                </a:solidFill>
                <a:latin typeface="Times New Roman" pitchFamily="1" panose="02020603050405020304"/>
              </a:rPr>
              <a:t>después de la infección por el bacteriófago MS2. Para ello, puso a punto un método de electroforesis en gel de poliacrilamida en presencia de un de-</a:t>
            </a:r>
            <a:r>
              <a:rPr lang="es-ES" sz="1200" spc="20">
                <a:solidFill>
                  <a:srgbClr val="000000"/>
                </a:solidFill>
                <a:latin typeface="Times New Roman" pitchFamily="1" panose="02020603050405020304"/>
              </a:rPr>
              <a:t>tergente, el dodecil sulfato sódico, que permitía determinar el peso molecular de las proteínas en función de su movilidad electroforética. Este trabajo ha sido un clásico y merecióun artículo en el </a:t>
            </a:r>
            <a:r>
              <a:rPr lang="es-ES" sz="1200" i="1" spc="20">
                <a:solidFill>
                  <a:srgbClr val="000000"/>
                </a:solidFill>
                <a:latin typeface="Times New Roman" pitchFamily="1" panose="02020603050405020304"/>
              </a:rPr>
              <a:t>Citation Classics</a:t>
            </a:r>
            <a:r>
              <a:rPr lang="es-ES" sz="1200" spc="20">
                <a:solidFill>
                  <a:srgbClr val="000000"/>
                </a:solidFill>
                <a:latin typeface="Times New Roman" pitchFamily="1" panose="02020603050405020304"/>
              </a:rPr>
              <a:t>. Aunque en gran parte trabajamos inde-</a:t>
            </a:r>
            <a:r>
              <a:rPr lang="es-ES" sz="1200" spc="20">
                <a:solidFill>
                  <a:srgbClr val="000000"/>
                </a:solidFill>
                <a:latin typeface="Times New Roman" pitchFamily="1" panose="02020603050405020304"/>
              </a:rPr>
              <a:t>pendientemente en esta etapa postdoctoral, también colaboramos en determinar que todas las proteínas sintetizadas en </a:t>
            </a:r>
            <a:r>
              <a:rPr lang="es-ES" sz="1200" i="1" spc="20">
                <a:solidFill>
                  <a:srgbClr val="000000"/>
                </a:solidFill>
                <a:latin typeface="Times New Roman" pitchFamily="1" panose="02020603050405020304"/>
              </a:rPr>
              <a:t>E. coli </a:t>
            </a:r>
            <a:r>
              <a:rPr lang="es-ES" sz="1200" spc="20">
                <a:solidFill>
                  <a:srgbClr val="000000"/>
                </a:solidFill>
                <a:latin typeface="Times New Roman" pitchFamily="1" panose="02020603050405020304"/>
              </a:rPr>
              <a:t>después de la infección con el fago MS2 comienzan con formil–metionina, utilizando la técnica de electroforesis que había puesto a punto Eladio. </a:t>
            </a:r>
          </a:p>
          <a:p>
            <a:pPr marL="45720" marR="45720" indent="0" algn="just">
              <a:lnSpc>
                <a:spcPts val="1400"/>
              </a:lnSpc>
              <a:spcBef>
                <a:spcPts val="495"/>
              </a:spcBef>
              <a:spcAft>
                <a:spcPts val="1960"/>
              </a:spcAft>
            </a:pPr>
            <a:r>
              <a:rPr lang="es-ES" sz="1200" spc="30">
                <a:solidFill>
                  <a:srgbClr val="000000"/>
                </a:solidFill>
                <a:latin typeface="Times New Roman" pitchFamily="1" panose="02020603050405020304"/>
              </a:rPr>
              <a:t>De la estancia en el laboratorio de Severo Ochoa guardo un recuerdo imborrable.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5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2540" rIns="0" bIns="0" anchor="t"/>
          <a:lstStyle/>
          <a:p>
            <a:pPr marL="45720" marR="45720" indent="0" algn="l">
              <a:lnSpc>
                <a:spcPts val="1400"/>
              </a:lnSpc>
              <a:spcAft>
                <a:spcPts val="65"/>
              </a:spcAft>
              <a:tabLst>
                <a:tab algn="r" pos="5440680"/>
              </a:tabLst>
            </a:pPr>
            <a:r>
              <a:rPr lang="es-ES" sz="1200" spc="0">
                <a:solidFill>
                  <a:srgbClr val="000000"/>
                </a:solidFill>
                <a:latin typeface="Times New Roman" pitchFamily="1" panose="02020603050405020304"/>
              </a:rPr>
              <a:t>330 </a:t>
            </a:r>
            <a:r>
              <a:rPr lang="es-ES" sz="1200" b="1" spc="0">
                <a:solidFill>
                  <a:srgbClr val="000000"/>
                </a:solidFill>
                <a:latin typeface="Times New Roman" pitchFamily="1" panose="02020603050405020304"/>
              </a:rPr>
              <a:t>15.2. Prof. Dra. Margarita Salas Falgueras </a:t>
            </a:r>
          </a:p>
        </p:txBody>
      </p:sp>
      <p:sp>
        <p:nvSpPr>
          <p:cNvPr id="3" name=""/>
          <p:cNvSpPr/>
          <p:nvPr>
            <p:ph type="body" idx="10"/>
          </p:nvPr>
        </p:nvSpPr>
        <p:spPr>
          <a:xfrm>
            <a:off x="1059180" y="681990"/>
            <a:ext cx="5486400" cy="9049385"/>
          </a:xfrm>
          <a:prstGeom prst="rect">
            <a:avLst/>
          </a:prstGeom>
          <a:noFill/>
          <a:ln w="0" cmpd="sng">
            <a:noFill/>
            <a:prstDash val="solid"/>
          </a:ln>
        </p:spPr>
        <p:txBody>
          <a:bodyPr vert="horz" lIns="0" tIns="23050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Severo Ochoa nos ensen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ó, no solamente la Biología Molecular que despue´s pudimos desarrollar y ensen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ar a nuestra vuelta a Espan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sino tambie´n su rigor experimental, su dedicación y su entusiasmo por la investigación. El seguía día a día el trabajo que se hacía en el laboratorio, y a diario discutíamos con e´l los experimentos que se habían hecho, y planeábamos los que había que realizar. Tengo un recuerdo especialmente agradable de los almuerzos en los que, además de largas discusiones sobre ciencia, tambie´n se hablaba de música, de arte, de literatura, de viajes. Era un rito el paso de Severo Ochoa a las 12 en punto por nuestros laboratorios para recogernos de camino al comedor de la Facultad.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Tambie´n tengo un excelente recuerdo de las clases que se impartían a los estudiantes de Medicina por los profesores del Departamento, y a las que asistíamos todos los miembros del mismo. Ello nos dio ocasión de aprender la Biología Molecular desde el punto de vista teórico de la mano de Severo Ochoa y de otros grandes profesores del Departamento. </a:t>
            </a:r>
          </a:p>
          <a:p>
            <a:pPr marL="45720" marR="45720" indent="0" algn="just">
              <a:lnSpc>
                <a:spcPts val="1400"/>
              </a:lnSpc>
              <a:spcBef>
                <a:spcPts val="575"/>
              </a:spcBef>
              <a:spcAft>
                <a:spcPts val="0"/>
              </a:spcAft>
            </a:pPr>
            <a:r>
              <a:rPr lang="es-ES" sz="1200" spc="5">
                <a:solidFill>
                  <a:srgbClr val="000000"/>
                </a:solidFill>
                <a:latin typeface="Times New Roman" pitchFamily="1" panose="02020603050405020304"/>
              </a:rPr>
              <a:t>Cuando se acercaban los tres 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os de estancia en el laboratorio de Ochoa, Eladio y yo tomamos la decisión de volver a Espan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a. Eramos conscientes de que no deberíamos seguir trabajando en nuestros temas de trabajo respectivos, muy competitivos en aquella e´poca, ya que teníamos que organizar un laboratorio e iniciar un nuevo grupo de investigación. Habíamos asistido el verano anterior a un curso sobre virus bacterianos en los laboratorios de Cold Spring Harbor. Precisamente el estudio de los virus bacterianos había dado lugar al nacimiento de la Gene´tica Molecular en los 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os 50 mediante el trabajo del llamado grupo de los fagos dirigido por Max Delbrück. Por ello, elegimos como sistema de trabajo un virus bacteriano, o bacteriófago, no muy estudiado por entonces, de taman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 relativamente pequen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 para poder estudiarlo en profundidad a nivel molecular, pero morfológicamente complejo. El sistema modelo de elección fue el bacteriófago 29, que infecta a la bacteria Bacillus subtilis, cuyo DNA lineal de doble cadena tiene un taman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 de unos 19000 pares de bases, es decir, es unas 10 veces más pequen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 que el mejor conocido fago T4 de </a:t>
            </a:r>
            <a:r>
              <a:rPr lang="es-ES" sz="1200" i="1" spc="5">
                <a:solidFill>
                  <a:srgbClr val="000000"/>
                </a:solidFill>
                <a:latin typeface="Times New Roman" pitchFamily="1" panose="02020603050405020304"/>
              </a:rPr>
              <a:t>E. coli</a:t>
            </a:r>
            <a:r>
              <a:rPr lang="es-ES" sz="1200" spc="5">
                <a:solidFill>
                  <a:srgbClr val="000000"/>
                </a:solidFill>
                <a:latin typeface="Times New Roman" pitchFamily="1" panose="02020603050405020304"/>
              </a:rPr>
              <a:t>, con cuyo estudio se habían realizado grandes avances en Gene´tica Molecular a partir de los an</a:t>
            </a:r>
            <a:r>
              <a:rPr lang="es-ES" sz="1200" baseline="30000" spc="5">
                <a:solidFill>
                  <a:srgbClr val="000000"/>
                </a:solidFill>
                <a:latin typeface="Garamond" pitchFamily="1" panose="02020603050405020304"/>
              </a:rPr>
              <a:t>˜</a:t>
            </a:r>
            <a:r>
              <a:rPr lang="es-ES" sz="1200" spc="5">
                <a:solidFill>
                  <a:srgbClr val="000000"/>
                </a:solidFill>
                <a:latin typeface="Times New Roman" pitchFamily="1" panose="02020603050405020304"/>
              </a:rPr>
              <a:t>os 50. Pero por otra parte, 29 es estructuralmente complejo, lo que le hacía un modelo atractivo desde el punto de vista del estudio de la morfoge´nesis de la partícula viral, es decir, como se ensamblan las distintas proteínas y el DNA que forman la estructura del virus para dar lugar al virus maduro. </a:t>
            </a:r>
          </a:p>
          <a:p>
            <a:pPr marL="45720" marR="45720" indent="0" algn="just">
              <a:lnSpc>
                <a:spcPts val="1400"/>
              </a:lnSpc>
              <a:spcBef>
                <a:spcPts val="555"/>
              </a:spcBef>
              <a:spcAft>
                <a:spcPts val="0"/>
              </a:spcAft>
            </a:pPr>
            <a:r>
              <a:rPr lang="es-ES" sz="1200" spc="0">
                <a:solidFill>
                  <a:srgbClr val="000000"/>
                </a:solidFill>
                <a:latin typeface="Times New Roman" pitchFamily="1" panose="02020603050405020304"/>
              </a:rPr>
              <a:t>Así, hicimos nuestra primera petición de una ayuda americana, a la </a:t>
            </a:r>
            <a:r>
              <a:rPr lang="es-ES" sz="1200" i="1" spc="0">
                <a:solidFill>
                  <a:srgbClr val="000000"/>
                </a:solidFill>
                <a:latin typeface="Times New Roman" pitchFamily="1" panose="02020603050405020304"/>
              </a:rPr>
              <a:t>Jane Coffin Childs Memorial Fund for Medical Research </a:t>
            </a:r>
            <a:r>
              <a:rPr lang="es-ES" sz="1200" spc="0">
                <a:solidFill>
                  <a:srgbClr val="000000"/>
                </a:solidFill>
                <a:latin typeface="Times New Roman" pitchFamily="1" panose="02020603050405020304"/>
              </a:rPr>
              <a:t>y, con el apoyo de Severo Ochoa, con-</a:t>
            </a:r>
            <a:r>
              <a:rPr lang="es-ES" sz="1200" spc="0">
                <a:solidFill>
                  <a:srgbClr val="000000"/>
                </a:solidFill>
                <a:latin typeface="Times New Roman" pitchFamily="1" panose="02020603050405020304"/>
              </a:rPr>
              <a:t>seguimos la financiación, algo que fue esencial para nuestros comienzos en Madrid a mediados de 1967, ya que en aquella e´poca no existía ningún tipo de ayuda estatal para la investigación. En el Centro de Investigaciones Biológicas de Madrid recibimos tambie´n el apoyo de JoséLuis Rodríguez Candela, Director del Instituto Gregorio Maran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ón, quien generosamente nos cedióun laboratorio donde comenzamos nuestra andadura científica en Espan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Afortunadamente, a finales de 1967 se convocaron las primeras becas del Plan de Formación de Personal Investigador por lo que pudimos tener nuestros primeros becarios predoctorales. </a:t>
            </a:r>
          </a:p>
          <a:p>
            <a:pPr marL="45720" marR="45720" indent="0" algn="just">
              <a:lnSpc>
                <a:spcPts val="1400"/>
              </a:lnSpc>
              <a:spcBef>
                <a:spcPts val="505"/>
              </a:spcBef>
              <a:spcAft>
                <a:spcPts val="2460"/>
              </a:spcAft>
            </a:pPr>
            <a:r>
              <a:rPr lang="es-ES" sz="1200" spc="0">
                <a:solidFill>
                  <a:srgbClr val="000000"/>
                </a:solidFill>
                <a:latin typeface="Times New Roman" pitchFamily="1" panose="02020603050405020304"/>
              </a:rPr>
              <a:t>Con nuestro primer doctorando estudiamos la estructura de la partícula viral y la caracterización de las diferentes proteínas que forman las distintas estructuras del </a:t>
            </a:r>
          </a:p>
        </p:txBody>
      </p:sp>
      <p:sp>
        <p:nvSpPr>
          <p:cNvPr id="4" name=""/>
          <p:cNvSpPr/>
          <p:nvPr>
            <p:ph type="body" idx="10"/>
          </p:nvPr>
        </p:nvSpPr>
        <p:spPr>
          <a:xfrm>
            <a:off x="105918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5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331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1907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fago, lo que dio lugar al primer trabajo del nuevo grupo, en la revista Virology, y también a la primera tesis doctoral.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En paralelo, iniciamos el estudio de la genética del fago con el aislamiento de mutan-</a:t>
            </a:r>
            <a:r>
              <a:rPr lang="es-ES" sz="1300" spc="0">
                <a:solidFill>
                  <a:srgbClr val="000000"/>
                </a:solidFill>
                <a:latin typeface="Garamond" pitchFamily="1" panose="02020603050405020304"/>
              </a:rPr>
              <a:t>tes letales condicionales (sensibles a temperatura y sensibles a supresor). Ello llevóal estudio de la morfogénesis de la partícula viral. Quiero destacar aquíel descubrimien-</a:t>
            </a:r>
            <a:r>
              <a:rPr lang="es-ES" sz="1300" spc="0">
                <a:solidFill>
                  <a:srgbClr val="000000"/>
                </a:solidFill>
                <a:latin typeface="Garamond" pitchFamily="1" panose="02020603050405020304"/>
              </a:rPr>
              <a:t>to de la existencia de proteínas morfogenéticas, que forman parte transitoriamente de la partícula viral, pero no están presentes en el fago maduro.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Por otra parte iniciamos el estudio de la transcripción del DNA del fago mediante la purificación y caracterización de la RNA polimerasa de la bacteria huésped de 29, </a:t>
            </a:r>
            <a:r>
              <a:rPr lang="es-ES" sz="1300" i="1" spc="0">
                <a:solidFill>
                  <a:srgbClr val="000000"/>
                </a:solidFill>
                <a:latin typeface="Garamond" pitchFamily="1" panose="02020603050405020304"/>
              </a:rPr>
              <a:t>B. subtilis</a:t>
            </a:r>
            <a:r>
              <a:rPr lang="es-ES" sz="1300" spc="0">
                <a:solidFill>
                  <a:srgbClr val="000000"/>
                </a:solidFill>
                <a:latin typeface="Garamond" pitchFamily="1" panose="02020603050405020304"/>
              </a:rPr>
              <a:t>. Posteriormente demostramos la existencia de un control temporal en la transcripción del DNA del virus; los genes tempranos que se expresan al comienzo de la infección y los genes tardíos que se transcriben posteriormente, y para cuya expresión se requiere un gen temprano, el gen 4. </a:t>
            </a:r>
          </a:p>
          <a:p>
            <a:pPr marL="45720" marR="45720" indent="0" algn="just">
              <a:lnSpc>
                <a:spcPts val="1400"/>
              </a:lnSpc>
              <a:spcBef>
                <a:spcPts val="465"/>
              </a:spcBef>
              <a:spcAft>
                <a:spcPts val="0"/>
              </a:spcAft>
            </a:pPr>
            <a:r>
              <a:rPr lang="es-ES" sz="1300" spc="-10">
                <a:solidFill>
                  <a:srgbClr val="000000"/>
                </a:solidFill>
                <a:latin typeface="Garamond" pitchFamily="1" panose="02020603050405020304"/>
              </a:rPr>
              <a:t>En 1970 Eladio se aventuróen un nuevo tema de trabajo: el estudio del virus de la Peste Porcina Africana. Esto tenía para él un doble interés: por una parte, iniciaba un tema muy relevante tanto desde el punto de vista básico como de sus aplicaciones en la resolución de un problema que afectaba gravemente a la cabaña porcina española, en especial en sus tierras extremeñas; por otra parte, me dejaba a mi el camino independiente en el estudio del bacteriófago 29. De nuevo la generosidad de Eladio hizo que sacrificase un tema que ya había dado resultados muy interesantes, el estudio del fago 29, para que yo pudiese desarrollarlo de un modo independiente. </a:t>
            </a:r>
          </a:p>
          <a:p>
            <a:pPr marL="45720" marR="45720" indent="0" algn="just">
              <a:lnSpc>
                <a:spcPts val="1400"/>
              </a:lnSpc>
              <a:spcBef>
                <a:spcPts val="590"/>
              </a:spcBef>
              <a:spcAft>
                <a:spcPts val="0"/>
              </a:spcAft>
            </a:pPr>
            <a:r>
              <a:rPr lang="es-ES" sz="1300" spc="0">
                <a:solidFill>
                  <a:srgbClr val="000000"/>
                </a:solidFill>
                <a:latin typeface="Garamond" pitchFamily="1" panose="02020603050405020304"/>
              </a:rPr>
              <a:t>La llegada de la nueva tecnología de la Ingeniería Genética nos abriónuevas puertas en el estudio del fago 29: el clonaje de genes para la sobreproducción de las pro-</a:t>
            </a:r>
            <a:r>
              <a:rPr lang="es-ES" sz="1300" spc="0">
                <a:solidFill>
                  <a:srgbClr val="000000"/>
                </a:solidFill>
                <a:latin typeface="Garamond" pitchFamily="1" panose="02020603050405020304"/>
              </a:rPr>
              <a:t>teínas correspondientes asícomo la mutagenesis dirigida para realizar estudios de correlación de estructura y función. Así, clonamos el gen 4, y la proteína sobrepro-ducida se purificó, desarrollándose un sistema de transcripción in vitro en el cual la proteína p4 se requería para la transcripción del promotor tardío en presencia de la RNA polimerasa de </a:t>
            </a:r>
            <a:r>
              <a:rPr lang="es-ES" sz="1300" i="1" spc="0">
                <a:solidFill>
                  <a:srgbClr val="000000"/>
                </a:solidFill>
                <a:latin typeface="Garamond" pitchFamily="1" panose="02020603050405020304"/>
              </a:rPr>
              <a:t>B. subtilis</a:t>
            </a:r>
            <a:r>
              <a:rPr lang="es-ES" sz="1300" spc="0">
                <a:solidFill>
                  <a:srgbClr val="000000"/>
                </a:solidFill>
                <a:latin typeface="Garamond" pitchFamily="1" panose="02020603050405020304"/>
              </a:rPr>
              <a:t>. </a:t>
            </a:r>
          </a:p>
          <a:p>
            <a:pPr marL="45720" marR="45720" indent="0" algn="just">
              <a:lnSpc>
                <a:spcPts val="1400"/>
              </a:lnSpc>
              <a:spcBef>
                <a:spcPts val="420"/>
              </a:spcBef>
              <a:spcAft>
                <a:spcPts val="0"/>
              </a:spcAft>
            </a:pPr>
            <a:r>
              <a:rPr lang="es-ES" sz="1300" spc="0">
                <a:solidFill>
                  <a:srgbClr val="000000"/>
                </a:solidFill>
                <a:latin typeface="Garamond" pitchFamily="1" panose="02020603050405020304"/>
              </a:rPr>
              <a:t>Demostramos que la proteína p4 es un activador transcripcional que se une a una secuencia invertida intrínsicamente curvada, produciendo al unirse un aumento en la curvatura del DNA. Este aumento en la curvatura del DNA, asícomo los contactos directos entre la proteína p4 y la RNA polimerasa son necesarios para la activación del promotor tardío. Posteriormente demostramos que la misma proteína p4 que activa la transcripción tardía es un represor de dos promotores tempranos que están adyacentes al promotor tardío. </a:t>
            </a:r>
          </a:p>
          <a:p>
            <a:pPr marL="45720" marR="45720" indent="0" algn="just">
              <a:lnSpc>
                <a:spcPts val="1400"/>
              </a:lnSpc>
              <a:spcBef>
                <a:spcPts val="475"/>
              </a:spcBef>
              <a:spcAft>
                <a:spcPts val="0"/>
              </a:spcAft>
            </a:pPr>
            <a:r>
              <a:rPr lang="es-ES" sz="1300" spc="0">
                <a:solidFill>
                  <a:srgbClr val="000000"/>
                </a:solidFill>
                <a:latin typeface="Garamond" pitchFamily="1" panose="02020603050405020304"/>
              </a:rPr>
              <a:t>El estudio de la replicación del DNA de 29 surgiócomo consecuencia del descu-</a:t>
            </a:r>
            <a:r>
              <a:rPr lang="es-ES" sz="1300" spc="0">
                <a:solidFill>
                  <a:srgbClr val="000000"/>
                </a:solidFill>
                <a:latin typeface="Garamond" pitchFamily="1" panose="02020603050405020304"/>
              </a:rPr>
              <a:t>brimiento de una proteína unida covalentemente a sus extremos 5’. Por microscopía electrónica pudimos visualizar dicha proteína, que se llamóproteína terminal, en los dos extremos del DNA de 29. Por otra parte, demostramos que se trataba de una proteína codificada por el virus, producto del gen 3 viral. </a:t>
            </a:r>
          </a:p>
          <a:p>
            <a:pPr marL="45720" marR="45720" indent="0" algn="just">
              <a:lnSpc>
                <a:spcPts val="1400"/>
              </a:lnSpc>
              <a:spcBef>
                <a:spcPts val="485"/>
              </a:spcBef>
              <a:spcAft>
                <a:spcPts val="2470"/>
              </a:spcAft>
            </a:pPr>
            <a:r>
              <a:rPr lang="es-ES" sz="1300" spc="0">
                <a:solidFill>
                  <a:srgbClr val="000000"/>
                </a:solidFill>
                <a:latin typeface="Garamond" pitchFamily="1" panose="02020603050405020304"/>
              </a:rPr>
              <a:t>También por microscopía electrónica caracterizamos los intermedios replicativos en bacterias infectadas por 29 llegando a la conclusión de que la replicación se inicia en los extremos del DNA utilizando la proteína terminal como iniciadora y continúa por un mecanismo de desplazamiento de cadena. Esto supuso el descubrimiento de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5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2540" rIns="0" bIns="0" anchor="t"/>
          <a:lstStyle/>
          <a:p>
            <a:pPr marL="45720" marR="45720" indent="0" algn="l">
              <a:lnSpc>
                <a:spcPts val="1400"/>
              </a:lnSpc>
              <a:spcAft>
                <a:spcPts val="65"/>
              </a:spcAft>
              <a:tabLst>
                <a:tab algn="r" pos="5440680"/>
              </a:tabLst>
            </a:pPr>
            <a:r>
              <a:rPr lang="es-ES" sz="1200" spc="0">
                <a:solidFill>
                  <a:srgbClr val="000000"/>
                </a:solidFill>
                <a:latin typeface="Times New Roman" pitchFamily="1" panose="02020603050405020304"/>
              </a:rPr>
              <a:t>332 </a:t>
            </a:r>
            <a:r>
              <a:rPr lang="es-ES" sz="1200" b="1" spc="0">
                <a:solidFill>
                  <a:srgbClr val="000000"/>
                </a:solidFill>
                <a:latin typeface="Times New Roman" pitchFamily="1" panose="02020603050405020304"/>
              </a:rPr>
              <a:t>15.2. Prof. Dra. Margarita Salas Falgueras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87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un nuevo mecanismo para la iniciación de la replicación de genomas lineales. Las dos proteínas esenciales para la iniciación de la replicación del DNA de 29 son la proteína terminal y la DNA polimerasa viral que forman inicialmente un heterodí-mero. Estas dos proteínas, una vez iniciada la replicación se separan, quedándose la proteína terminal unida covalentemente al DNA, y la DNA polimerasa prosigue la replicación dando lugar in vitro a DNA de 29 de longitud unidad de un modo muy procesivo. Esto quiere decir que la DNA polimerasa, una vez que inicia la replicación de una cadena de DNA, continúa hasta el final, sin pararse ni disociarse. Por otra parte, la DNA polimerasa de 29 tiene actividad de apertura de la doble he´lice, lo que hace que cuando se utiliza como molde DNA circular del fago M13 con un iniciador, la DNA polimerasa de 29 copia el círculo más de 10 veces.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Otra proteína implicada en el proceso de replicación es la proteína p5, caracterizada como una proteína de unión a DNA de cadena simple. Por microscopía electrónica se demostrósu unión a la cadena simple desplazada en los intermedios replicativos del DNA de 29. </a:t>
            </a:r>
          </a:p>
          <a:p>
            <a:pPr marL="45720" marR="45720" indent="0" algn="just">
              <a:lnSpc>
                <a:spcPts val="1400"/>
              </a:lnSpc>
              <a:spcBef>
                <a:spcPts val="555"/>
              </a:spcBef>
              <a:spcAft>
                <a:spcPts val="0"/>
              </a:spcAft>
            </a:pPr>
            <a:r>
              <a:rPr lang="es-ES" sz="1200" spc="15">
                <a:solidFill>
                  <a:srgbClr val="000000"/>
                </a:solidFill>
                <a:latin typeface="Times New Roman" pitchFamily="1" panose="02020603050405020304"/>
              </a:rPr>
              <a:t>Tambie´n me quiero referir a la proteína p6, que se une a los orígenes de replicación del DNA de 29 formando un complejo nucleoprote´ico. Esta proteína estimula la iniciación de la replicación, probablemente favoreciendo la apertura de los extremos del DNA. De acuerdo con esta idea, se ha obtenido replicación in vitro de DNA de cadena simple, lo que nos ha llevado a demostrar que la replicación se inicia en la timina que ocupa la segunda posición desde el extremo 3’ y no en la timina que ocupa la primera posición. Esto, junto con el requerimiento de una reiteración terminal de al menos dos nucleótidos, nos ha llevado a postular un nuevo mecanismo que hemos llamado de deslizamiento hacia atrás o “sliding back”. Este modelo tiene implicaciones importantes para mantener intactos los extremos del DNA de 29. Nosotros proponemos que este modelo es extrapolable a otros DNAs que utilizan proteína terminal como iniciadora de la replicación. </a:t>
            </a:r>
          </a:p>
          <a:p>
            <a:pPr marL="45720" marR="45720" indent="0" algn="just">
              <a:lnSpc>
                <a:spcPts val="1400"/>
              </a:lnSpc>
              <a:spcBef>
                <a:spcPts val="550"/>
              </a:spcBef>
              <a:spcAft>
                <a:spcPts val="0"/>
              </a:spcAft>
            </a:pPr>
            <a:r>
              <a:rPr lang="es-ES" sz="1200" spc="15">
                <a:solidFill>
                  <a:srgbClr val="000000"/>
                </a:solidFill>
                <a:latin typeface="Times New Roman" pitchFamily="1" panose="02020603050405020304"/>
              </a:rPr>
              <a:t>Finalmente quisiera acabar con un aspecto práctico del sistema de replicación in vitro del DNA de 29, que da lugar a amplificación del DNA. En presencia de las cuatro proteínas de replicación mencionadas, cantidades pequeñas de DNA de 29 se amplifican unas 1000 veces dando lugar a la síntesis in vitro de DNA de unidad de longitud. El DNA amplificado in vitro es tan infectivo como el DNA aislado de partículas virales cuando se transfectan ce´lulas competentes de </a:t>
            </a:r>
            <a:r>
              <a:rPr lang="es-ES" sz="1200" i="1" spc="15">
                <a:solidFill>
                  <a:srgbClr val="000000"/>
                </a:solidFill>
                <a:latin typeface="Times New Roman" pitchFamily="1" panose="02020603050405020304"/>
              </a:rPr>
              <a:t>B. subtilis</a:t>
            </a:r>
            <a:r>
              <a:rPr lang="es-ES" sz="1200" spc="15">
                <a:solidFill>
                  <a:srgbClr val="000000"/>
                </a:solidFill>
                <a:latin typeface="Times New Roman" pitchFamily="1" panose="02020603050405020304"/>
              </a:rPr>
              <a:t>. Esto podría ser la base para un sistema de amplificación in vitro usando los orígenes de replicación y las proteínas de replicación de 29. Por otra parte, la actividad de apertura de doble he´lice de la DNA polimerasa de 29, unido a su procesividad y a su capacidad de corrección de errores de replicación han dado lugar ya a una aplicación biotecnológica de la DNA polimerasa de 29 con unos excelentes resultados en la amplificación de DNA circular con iniciadores múltiples mediante el mecanismo llamado de la rueda giratoria. </a:t>
            </a:r>
          </a:p>
          <a:p>
            <a:pPr marL="45720" marR="45720" indent="0" algn="just">
              <a:lnSpc>
                <a:spcPts val="1400"/>
              </a:lnSpc>
              <a:spcBef>
                <a:spcPts val="530"/>
              </a:spcBef>
              <a:spcAft>
                <a:spcPts val="2465"/>
              </a:spcAft>
            </a:pPr>
            <a:r>
              <a:rPr lang="es-ES" sz="1200" spc="0">
                <a:solidFill>
                  <a:srgbClr val="000000"/>
                </a:solidFill>
                <a:latin typeface="Times New Roman" pitchFamily="1" panose="02020603050405020304"/>
              </a:rPr>
              <a:t>Quiero resaltar el hecho de que de un trabajo fundamentalmente básico pueden derivarse aplicaciones, como la DNA polimerasa de 29, cuyas propiedades de pro-cesividad y desplazamiento de cadena son muy apropiadas para su aplicación en biotecnología, concretamente para la amplificación de DNA. Tambie´n quiero resaltar que nuestros estudios de replicación con el DNA de 29 son un modelo extrapola-</a:t>
            </a:r>
            <a:r>
              <a:rPr lang="es-ES" sz="100">
                <a:solidFill>
                  <a:srgbClr val="000000"/>
                </a:solidFill>
                <a:latin typeface="Times New Roman" pitchFamily="1" panose="02020603050405020304"/>
              </a:rPr>
              <a:t>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45"/>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5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6350"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333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5">
                <a:solidFill>
                  <a:srgbClr val="000000"/>
                </a:solidFill>
                <a:latin typeface="Garamond" pitchFamily="1" panose="02020603050405020304"/>
              </a:rPr>
              <a:t>ble a otros virus de interés sanitario y económico, como el adenovirus humano, que produce transformación oncogénica, el virus de la poliomelitis, el de la encefalomio-carditis, los virus de la hepatitis B y C, y una variedad de virus de plantas. </a:t>
            </a:r>
          </a:p>
          <a:p>
            <a:pPr marL="45720" marR="45720" indent="0" algn="just">
              <a:lnSpc>
                <a:spcPts val="1400"/>
              </a:lnSpc>
              <a:spcBef>
                <a:spcPts val="505"/>
              </a:spcBef>
              <a:spcAft>
                <a:spcPts val="0"/>
              </a:spcAft>
            </a:pPr>
            <a:r>
              <a:rPr lang="es-ES" sz="1300" spc="5">
                <a:solidFill>
                  <a:srgbClr val="000000"/>
                </a:solidFill>
                <a:latin typeface="Garamond" pitchFamily="1" panose="02020603050405020304"/>
              </a:rPr>
              <a:t>Como decía Severo Ochoa, hay que hacer investigación básica y hay que dejar li-</a:t>
            </a:r>
            <a:r>
              <a:rPr lang="es-ES" sz="1300" spc="5">
                <a:solidFill>
                  <a:srgbClr val="000000"/>
                </a:solidFill>
                <a:latin typeface="Garamond" pitchFamily="1" panose="02020603050405020304"/>
              </a:rPr>
              <a:t>bertad al investigador. De este trabajo libre surgen los grandes descubrimientos que redundan en beneficio de la humanidad. Aplicaciones prácticas que ha dado la Biolo-</a:t>
            </a:r>
            <a:r>
              <a:rPr lang="es-ES" sz="1300" spc="5">
                <a:solidFill>
                  <a:srgbClr val="000000"/>
                </a:solidFill>
                <a:latin typeface="Garamond" pitchFamily="1" panose="02020603050405020304"/>
              </a:rPr>
              <a:t>gía, como por ejemplo el desarrollo de los anticuerpos monoclonales o la tecnología del DNA recombinante han surgido como resultado de proyectos de investigación básica. Como es bien sabido de todos y como también decía Severo Ochoa, un país sin investigación es un país sin desarrollo. Es necesario que potenciemos nuestra investigación básica de calidad pues ella serála base para el desarrollo de nuestro país. </a:t>
            </a:r>
          </a:p>
          <a:p>
            <a:pPr marL="45720" marR="45720" indent="0" algn="just">
              <a:lnSpc>
                <a:spcPts val="1400"/>
              </a:lnSpc>
              <a:spcBef>
                <a:spcPts val="555"/>
              </a:spcBef>
              <a:spcAft>
                <a:spcPts val="0"/>
              </a:spcAft>
            </a:pPr>
            <a:r>
              <a:rPr lang="es-ES" sz="1300" spc="0">
                <a:solidFill>
                  <a:srgbClr val="000000"/>
                </a:solidFill>
                <a:latin typeface="Garamond" pitchFamily="1" panose="02020603050405020304"/>
              </a:rPr>
              <a:t>Hemos recorrido un largo camino desde que Eladio y yo iniciamos nuestro trabajo en Biología Molecular a nuestra vuelta a España en 1967. La investigación en Biología Molecular se ha potenciado de un modo importante. Existen grupos de indudable calidad en España, y asílo ha valorado la revista Nature quien ha dedicado no hace mucho un número completo sobre la investigación en España. Un comentario en la primera página de dicho número se titula “Spain breeds good science in lean times” (España produce buena ciencia en tiempos difíciles). Pero todavía es nece-</a:t>
            </a:r>
            <a:r>
              <a:rPr lang="es-ES" sz="1300" spc="0">
                <a:solidFill>
                  <a:srgbClr val="000000"/>
                </a:solidFill>
                <a:latin typeface="Garamond" pitchFamily="1" panose="02020603050405020304"/>
              </a:rPr>
              <a:t>sario potenciar la cantidad, en particular la recuperación de jóvenes investigadores excelentemente preparados. </a:t>
            </a:r>
          </a:p>
          <a:p>
            <a:pPr marL="45720" marR="45720" indent="0" algn="just">
              <a:lnSpc>
                <a:spcPts val="1400"/>
              </a:lnSpc>
              <a:spcBef>
                <a:spcPts val="575"/>
              </a:spcBef>
              <a:spcAft>
                <a:spcPts val="0"/>
              </a:spcAft>
            </a:pPr>
            <a:r>
              <a:rPr lang="es-ES" sz="1300" spc="0">
                <a:solidFill>
                  <a:srgbClr val="000000"/>
                </a:solidFill>
                <a:latin typeface="Garamond" pitchFamily="1" panose="02020603050405020304"/>
              </a:rPr>
              <a:t>Finalmente, quiero resaltar que el trabajo que acabo de resumir es el resultado de la dedicación de muchas personas que han trabajado en el grupo de 29 a lo largo de treinta y cinco años, muchas de las cuales tienen sus propios grupos de investi-</a:t>
            </a:r>
            <a:r>
              <a:rPr lang="es-ES" sz="1300" spc="0">
                <a:solidFill>
                  <a:srgbClr val="000000"/>
                </a:solidFill>
                <a:latin typeface="Garamond" pitchFamily="1" panose="02020603050405020304"/>
              </a:rPr>
              <a:t>gación y están realizando un trabajo excelente. Mi m´as profundo agradecimiento a todas ellas, y en particular a las personas que están actualmente en el grupo y a los que me ayudan en la dirección y buena marcha del mismo. Mi agradecimiento a mis dos maestros de las fases predoctoral y postdoctoral, Alberto Sols y Severo Ochoa, respectivamente, quienes me enseñaron, no solo la Bioquímica y la Biología Molecular, sino también su rigor experimental, su dedicación y su entusiasmo por la investigación. A mis padres, quienes siempre me facilitaron el desarrollar mi ca-</a:t>
            </a:r>
            <a:r>
              <a:rPr lang="es-ES" sz="1300" spc="0">
                <a:solidFill>
                  <a:srgbClr val="000000"/>
                </a:solidFill>
                <a:latin typeface="Garamond" pitchFamily="1" panose="02020603050405020304"/>
              </a:rPr>
              <a:t>rrera profesional. Quiero decir que mi madre continúa siendo un gran apoyo en mi vida. A mis hermanos y amigos, por su apoyo y amistad. A nuestra hija Lucía pues siempre me ha apoyado en mi dedicación a la investigación. Y muy especialmente a Eladio, con quien compartílos momentos difíciles de iniciar la investigación en España sobre el bacteriófago 29. Tener a Eladio siempre a mi lado ha sido para mi un estímulo constante. Su consejo siempre acertado ha estado apoyándome con-</a:t>
            </a:r>
            <a:r>
              <a:rPr lang="es-ES" sz="1300" spc="0">
                <a:solidFill>
                  <a:srgbClr val="000000"/>
                </a:solidFill>
                <a:latin typeface="Garamond" pitchFamily="1" panose="02020603050405020304"/>
              </a:rPr>
              <a:t>tinuamente. Eladio ha sido para mi, no solo un marido, sino también un amigo y un maestro. De hecho, el mejor de mis maestros. Ciertamente sin su ayuda, apoyo y estímulo constantes no estaría yo aquírecibiendo este Doctorado Honoris Causa por la Universidad de Extremadura. </a:t>
            </a:r>
          </a:p>
          <a:p>
            <a:pPr marL="45720" marR="45720" indent="0" algn="l">
              <a:lnSpc>
                <a:spcPts val="1400"/>
              </a:lnSpc>
              <a:spcBef>
                <a:spcPts val="525"/>
              </a:spcBef>
              <a:spcAft>
                <a:spcPts val="6835"/>
              </a:spcAft>
            </a:pPr>
            <a:r>
              <a:rPr lang="es-ES" sz="1300" spc="20">
                <a:solidFill>
                  <a:srgbClr val="000000"/>
                </a:solidFill>
                <a:latin typeface="Garamond" pitchFamily="1" panose="02020603050405020304"/>
              </a:rPr>
              <a:t>Muchas gracias. Margarita Salas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5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14"/>
          <a:stretch>
            <a:fillRect/>
          </a:stretch>
        </p:blipFill>
        <p:spPr>
          <a:xfrm>
            <a:off x="1069975" y="3169920"/>
            <a:ext cx="2733675" cy="411162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5"/>
              </a:spcAft>
              <a:tabLst>
                <a:tab algn="r" pos="5440680"/>
              </a:tabLst>
            </a:pPr>
            <a:r>
              <a:rPr lang="es-ES" sz="1200" spc="0">
                <a:solidFill>
                  <a:srgbClr val="000000"/>
                </a:solidFill>
                <a:latin typeface="Times New Roman" pitchFamily="1" panose="02020603050405020304"/>
              </a:rPr>
              <a:t>334 </a:t>
            </a:r>
            <a:r>
              <a:rPr lang="es-ES" sz="1250" b="1" spc="0">
                <a:solidFill>
                  <a:srgbClr val="000000"/>
                </a:solidFill>
                <a:latin typeface="Times New Roman" pitchFamily="1" panose="02020603050405020304"/>
              </a:rPr>
              <a:t>15.3. Prof. Dr. Russel J. Reiter </a:t>
            </a:r>
          </a:p>
        </p:txBody>
      </p:sp>
      <p:sp>
        <p:nvSpPr>
          <p:cNvPr id="3" name=""/>
          <p:cNvSpPr/>
          <p:nvPr>
            <p:ph type="body" idx="10"/>
          </p:nvPr>
        </p:nvSpPr>
        <p:spPr>
          <a:xfrm>
            <a:off x="1057910" y="681990"/>
            <a:ext cx="5486400" cy="2289810"/>
          </a:xfrm>
          <a:prstGeom prst="rect">
            <a:avLst/>
          </a:prstGeom>
          <a:noFill/>
          <a:ln w="0" cmpd="sng">
            <a:noFill/>
            <a:prstDash val="solid"/>
          </a:ln>
        </p:spPr>
        <p:txBody>
          <a:bodyPr vert="horz" lIns="0" tIns="220980" rIns="0" bIns="0" anchor="t"/>
          <a:lstStyle/>
          <a:p>
            <a:pPr marL="45720" marR="45720" indent="0" algn="l">
              <a:lnSpc>
                <a:spcPts val="2000"/>
              </a:lnSpc>
              <a:spcAft>
                <a:spcPts val="0"/>
              </a:spcAft>
            </a:pPr>
            <a:r>
              <a:rPr lang="es-ES" sz="1650" b="1" spc="185">
                <a:solidFill>
                  <a:srgbClr val="000000"/>
                </a:solidFill>
                <a:latin typeface="Times New Roman" pitchFamily="1" panose="02020603050405020304"/>
              </a:rPr>
              <a:t>15.3. Prof. Dr. Russel J. Reiter </a:t>
            </a:r>
          </a:p>
          <a:p>
            <a:pPr marL="45720" marR="45720" indent="0" algn="just">
              <a:lnSpc>
                <a:spcPts val="1400"/>
              </a:lnSpc>
              <a:spcBef>
                <a:spcPts val="1775"/>
              </a:spcBef>
              <a:spcAft>
                <a:spcPts val="0"/>
              </a:spcAft>
            </a:pPr>
            <a:r>
              <a:rPr lang="es-ES" sz="1250" b="1" spc="0">
                <a:solidFill>
                  <a:srgbClr val="000000"/>
                </a:solidFill>
                <a:latin typeface="Times New Roman" pitchFamily="1" panose="02020603050405020304"/>
              </a:rPr>
              <a:t>Laudatio de investidura del Profesor Dr. Russel J. Reiter como doctor “</a:t>
            </a:r>
            <a:r>
              <a:rPr lang="es-ES" sz="1150" b="1" i="1" spc="0">
                <a:solidFill>
                  <a:srgbClr val="000000"/>
                </a:solidFill>
                <a:latin typeface="Courier New" pitchFamily="3" panose="02020603050405020304"/>
              </a:rPr>
              <a:t>Honoris causa</a:t>
            </a:r>
            <a:r>
              <a:rPr lang="es-ES" sz="1250" b="1" spc="0">
                <a:solidFill>
                  <a:srgbClr val="000000"/>
                </a:solidFill>
                <a:latin typeface="Times New Roman" pitchFamily="1" panose="02020603050405020304"/>
              </a:rPr>
              <a:t>”, por la Universidad de Extremadura</a:t>
            </a:r>
            <a:r>
              <a:rPr lang="es-ES" sz="1200" spc="0">
                <a:solidFill>
                  <a:srgbClr val="000000"/>
                </a:solidFill>
                <a:latin typeface="Times New Roman" pitchFamily="1" panose="02020603050405020304"/>
              </a:rPr>
              <a:t>, a cargo de la Dra. </a:t>
            </a:r>
            <a:r>
              <a:rPr lang="es-ES" sz="1250" b="1" spc="0">
                <a:solidFill>
                  <a:srgbClr val="000000"/>
                </a:solidFill>
                <a:latin typeface="Times New Roman" pitchFamily="1" panose="02020603050405020304"/>
              </a:rPr>
              <a:t>Ana Beatríz Rodríguez Moratinos</a:t>
            </a:r>
            <a:r>
              <a:rPr lang="es-ES" sz="1200" spc="0">
                <a:solidFill>
                  <a:srgbClr val="000000"/>
                </a:solidFill>
                <a:latin typeface="Times New Roman" pitchFamily="1" panose="02020603050405020304"/>
              </a:rPr>
              <a:t>: </a:t>
            </a:r>
          </a:p>
          <a:p>
            <a:pPr marL="45720" marR="45720" indent="0" algn="l">
              <a:lnSpc>
                <a:spcPts val="1400"/>
              </a:lnSpc>
              <a:spcBef>
                <a:spcPts val="495"/>
              </a:spcBef>
              <a:spcAft>
                <a:spcPts val="0"/>
              </a:spcAft>
            </a:pPr>
            <a:r>
              <a:rPr lang="es-ES" sz="1200" spc="20">
                <a:solidFill>
                  <a:srgbClr val="000000"/>
                </a:solidFill>
                <a:latin typeface="Times New Roman" pitchFamily="1" panose="02020603050405020304"/>
              </a:rPr>
              <a:t>Señoras y Señores, queridos amigos y compañeros: </a:t>
            </a:r>
          </a:p>
          <a:p>
            <a:pPr marL="45720" marR="45720" indent="0" algn="just">
              <a:lnSpc>
                <a:spcPts val="1400"/>
              </a:lnSpc>
              <a:spcBef>
                <a:spcPts val="530"/>
              </a:spcBef>
              <a:spcAft>
                <a:spcPts val="15"/>
              </a:spcAft>
            </a:pPr>
            <a:r>
              <a:rPr lang="es-ES" sz="1200" spc="0">
                <a:solidFill>
                  <a:srgbClr val="000000"/>
                </a:solidFill>
                <a:latin typeface="Times New Roman" pitchFamily="1" panose="02020603050405020304"/>
              </a:rPr>
              <a:t>Tengo el honor y el privilegio de presentar a un científico universal, el Profesor Russel Reiter, y además con el honor y satisfacción añadida de hacerlo desde esta mi querida Universidad de Extremadura, Universidad acogedora y no por joven menos pujante que otras con mayor antigüedad. </a:t>
            </a:r>
          </a:p>
        </p:txBody>
      </p:sp>
      <p:sp>
        <p:nvSpPr>
          <p:cNvPr id="4" name=""/>
          <p:cNvSpPr/>
          <p:nvPr>
            <p:ph type="body" idx="10"/>
          </p:nvPr>
        </p:nvSpPr>
        <p:spPr>
          <a:xfrm>
            <a:off x="4172585" y="2971800"/>
            <a:ext cx="2371725" cy="4742815"/>
          </a:xfrm>
          <a:prstGeom prst="rect">
            <a:avLst/>
          </a:prstGeom>
          <a:noFill/>
          <a:ln w="0" cmpd="sng">
            <a:noFill/>
            <a:prstDash val="solid"/>
          </a:ln>
        </p:spPr>
        <p:txBody>
          <a:bodyPr vert="horz" lIns="0" tIns="7112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Y curiosamente hago este Laudatio </a:t>
            </a:r>
            <a:r>
              <a:rPr lang="es-ES" sz="1200" spc="0">
                <a:solidFill>
                  <a:srgbClr val="000000"/>
                </a:solidFill>
                <a:latin typeface="Times New Roman" pitchFamily="1" panose="02020603050405020304"/>
              </a:rPr>
              <a:t>(o eloqio) en una fecha muy especial </a:t>
            </a:r>
            <a:r>
              <a:rPr lang="es-ES" sz="1200" spc="0">
                <a:solidFill>
                  <a:srgbClr val="000000"/>
                </a:solidFill>
                <a:latin typeface="Times New Roman" pitchFamily="1" panose="02020603050405020304"/>
              </a:rPr>
              <a:t>que siempre se recuerda con agra-</a:t>
            </a:r>
            <a:r>
              <a:rPr lang="es-ES" sz="1200" spc="0">
                <a:solidFill>
                  <a:srgbClr val="000000"/>
                </a:solidFill>
                <a:latin typeface="Times New Roman" pitchFamily="1" panose="02020603050405020304"/>
              </a:rPr>
              <a:t>do y cariño. No en vano, cuando el </a:t>
            </a:r>
            <a:r>
              <a:rPr lang="es-ES" sz="1200" spc="0">
                <a:solidFill>
                  <a:srgbClr val="000000"/>
                </a:solidFill>
                <a:latin typeface="Times New Roman" pitchFamily="1" panose="02020603050405020304"/>
              </a:rPr>
              <a:t>Secretario General me comunicóel </a:t>
            </a:r>
            <a:r>
              <a:rPr lang="es-ES" sz="1200" spc="0">
                <a:solidFill>
                  <a:srgbClr val="000000"/>
                </a:solidFill>
                <a:latin typeface="Times New Roman" pitchFamily="1" panose="02020603050405020304"/>
              </a:rPr>
              <a:t>14 de Febrero como fecha definitiva </a:t>
            </a:r>
            <a:r>
              <a:rPr lang="es-ES" sz="1200" spc="0">
                <a:solidFill>
                  <a:srgbClr val="000000"/>
                </a:solidFill>
                <a:latin typeface="Times New Roman" pitchFamily="1" panose="02020603050405020304"/>
              </a:rPr>
              <a:t>para este Acto, exclamécasi refleja-</a:t>
            </a:r>
            <a:r>
              <a:rPr lang="es-ES" sz="1200" spc="0">
                <a:solidFill>
                  <a:srgbClr val="000000"/>
                </a:solidFill>
                <a:latin typeface="Times New Roman" pitchFamily="1" panose="02020603050405020304"/>
              </a:rPr>
              <a:t>mente “un día muy señalado, día de </a:t>
            </a:r>
            <a:r>
              <a:rPr lang="es-ES" sz="1200" spc="0">
                <a:solidFill>
                  <a:srgbClr val="000000"/>
                </a:solidFill>
                <a:latin typeface="Times New Roman" pitchFamily="1" panose="02020603050405020304"/>
              </a:rPr>
              <a:t>los enamorados”. Curiosamente fue </a:t>
            </a:r>
            <a:r>
              <a:rPr lang="es-ES" sz="1200" spc="0">
                <a:solidFill>
                  <a:srgbClr val="000000"/>
                </a:solidFill>
                <a:latin typeface="Times New Roman" pitchFamily="1" panose="02020603050405020304"/>
              </a:rPr>
              <a:t>justo dos años antes, el 14 de Febre-</a:t>
            </a:r>
            <a:r>
              <a:rPr lang="es-ES" sz="1200" spc="0">
                <a:solidFill>
                  <a:srgbClr val="000000"/>
                </a:solidFill>
                <a:latin typeface="Times New Roman" pitchFamily="1" panose="02020603050405020304"/>
              </a:rPr>
              <a:t>ro de 2005, cuando presentamos en </a:t>
            </a:r>
            <a:r>
              <a:rPr lang="es-ES" sz="1200" spc="0">
                <a:solidFill>
                  <a:srgbClr val="000000"/>
                </a:solidFill>
                <a:latin typeface="Times New Roman" pitchFamily="1" panose="02020603050405020304"/>
              </a:rPr>
              <a:t>registro de la Facultad de Ciencias </a:t>
            </a:r>
            <a:r>
              <a:rPr lang="es-ES" sz="1200" spc="0">
                <a:solidFill>
                  <a:srgbClr val="000000"/>
                </a:solidFill>
                <a:latin typeface="Times New Roman" pitchFamily="1" panose="02020603050405020304"/>
              </a:rPr>
              <a:t>la propuesta de Dr. Honoris Causa a </a:t>
            </a:r>
            <a:r>
              <a:rPr lang="es-ES" sz="1200" spc="0">
                <a:solidFill>
                  <a:srgbClr val="000000"/>
                </a:solidFill>
                <a:latin typeface="Times New Roman" pitchFamily="1" panose="02020603050405020304"/>
              </a:rPr>
              <a:t>favor del Prof. Reiter para que fuera </a:t>
            </a:r>
            <a:r>
              <a:rPr lang="es-ES" sz="1200" spc="0">
                <a:solidFill>
                  <a:srgbClr val="000000"/>
                </a:solidFill>
                <a:latin typeface="Times New Roman" pitchFamily="1" panose="02020603050405020304"/>
              </a:rPr>
              <a:t>sometida a consideración en la Jun-</a:t>
            </a:r>
            <a:r>
              <a:rPr lang="es-ES" sz="1200" spc="0">
                <a:solidFill>
                  <a:srgbClr val="000000"/>
                </a:solidFill>
                <a:latin typeface="Times New Roman" pitchFamily="1" panose="02020603050405020304"/>
              </a:rPr>
              <a:t>ta de Facultad de mi querida tam-</a:t>
            </a:r>
            <a:r>
              <a:rPr lang="es-ES" sz="1200" spc="0">
                <a:solidFill>
                  <a:srgbClr val="000000"/>
                </a:solidFill>
                <a:latin typeface="Times New Roman" pitchFamily="1" panose="02020603050405020304"/>
              </a:rPr>
              <a:t>bién Facultad de Ciencias, de la que </a:t>
            </a:r>
            <a:r>
              <a:rPr lang="es-ES" sz="1200" spc="0">
                <a:solidFill>
                  <a:srgbClr val="000000"/>
                </a:solidFill>
                <a:latin typeface="Times New Roman" pitchFamily="1" panose="02020603050405020304"/>
              </a:rPr>
              <a:t>además tuvímos un apoyo unánime, </a:t>
            </a:r>
            <a:r>
              <a:rPr lang="es-ES" sz="1200" spc="0">
                <a:solidFill>
                  <a:srgbClr val="000000"/>
                </a:solidFill>
                <a:latin typeface="Times New Roman" pitchFamily="1" panose="02020603050405020304"/>
              </a:rPr>
              <a:t>y que ahora aprovecho para agrade-</a:t>
            </a:r>
            <a:r>
              <a:rPr lang="es-ES" sz="1200" spc="0">
                <a:solidFill>
                  <a:srgbClr val="000000"/>
                </a:solidFill>
                <a:latin typeface="Times New Roman" pitchFamily="1" panose="02020603050405020304"/>
              </a:rPr>
              <a:t>cerlo públicamente. </a:t>
            </a:r>
          </a:p>
          <a:p>
            <a:pPr marL="45720" marR="45720" indent="0" algn="just">
              <a:lnSpc>
                <a:spcPts val="1400"/>
              </a:lnSpc>
              <a:spcBef>
                <a:spcPts val="555"/>
              </a:spcBef>
              <a:spcAft>
                <a:spcPts val="0"/>
              </a:spcAft>
            </a:pPr>
            <a:r>
              <a:rPr lang="es-ES" sz="1200" spc="15">
                <a:solidFill>
                  <a:srgbClr val="000000"/>
                </a:solidFill>
                <a:latin typeface="Times New Roman" pitchFamily="1" panose="02020603050405020304"/>
              </a:rPr>
              <a:t>Y creo que el destino ha intervenido </a:t>
            </a:r>
            <a:r>
              <a:rPr lang="es-ES" sz="1200" spc="15">
                <a:solidFill>
                  <a:srgbClr val="000000"/>
                </a:solidFill>
                <a:latin typeface="Times New Roman" pitchFamily="1" panose="02020603050405020304"/>
              </a:rPr>
              <a:t>sabiamente favoreciendo dicha fecha </a:t>
            </a:r>
            <a:r>
              <a:rPr lang="es-ES" sz="1200" spc="15">
                <a:solidFill>
                  <a:srgbClr val="000000"/>
                </a:solidFill>
                <a:latin typeface="Times New Roman" pitchFamily="1" panose="02020603050405020304"/>
              </a:rPr>
              <a:t>para realizar este solemne Acto Aca-</a:t>
            </a:r>
            <a:r>
              <a:rPr lang="es-ES" sz="1200" spc="15">
                <a:solidFill>
                  <a:srgbClr val="000000"/>
                </a:solidFill>
                <a:latin typeface="Times New Roman" pitchFamily="1" panose="02020603050405020304"/>
              </a:rPr>
              <a:t>démico. Pues nadie m´as enamorado </a:t>
            </a:r>
            <a:r>
              <a:rPr lang="es-ES" sz="1200" spc="15">
                <a:solidFill>
                  <a:srgbClr val="000000"/>
                </a:solidFill>
                <a:latin typeface="Times New Roman" pitchFamily="1" panose="02020603050405020304"/>
              </a:rPr>
              <a:t>de su trabajo que el profesor Reiter, </a:t>
            </a:r>
          </a:p>
        </p:txBody>
      </p:sp>
      <p:sp>
        <p:nvSpPr>
          <p:cNvPr id="5" name=""/>
          <p:cNvSpPr/>
          <p:nvPr>
            <p:ph type="body" idx="10"/>
          </p:nvPr>
        </p:nvSpPr>
        <p:spPr>
          <a:xfrm>
            <a:off x="1057910" y="7714615"/>
            <a:ext cx="5486400" cy="2016760"/>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con un profundo amor a la ciencia, a la investigación, al estudio, hacia sus com-</a:t>
            </a:r>
            <a:r>
              <a:rPr lang="es-ES" sz="1200" spc="15">
                <a:solidFill>
                  <a:srgbClr val="000000"/>
                </a:solidFill>
                <a:latin typeface="Times New Roman" pitchFamily="1" panose="02020603050405020304"/>
              </a:rPr>
              <a:t>pañeros y colegas (que son muchos y de todo el mundo), hacia sus becarios de </a:t>
            </a:r>
            <a:r>
              <a:rPr lang="es-ES" sz="1200" spc="15">
                <a:solidFill>
                  <a:srgbClr val="000000"/>
                </a:solidFill>
                <a:latin typeface="Times New Roman" pitchFamily="1" panose="02020603050405020304"/>
              </a:rPr>
              <a:t>investigación, con una desinteresada y generosa entrega hacia todo aquel que de al-</a:t>
            </a:r>
            <a:r>
              <a:rPr lang="es-ES" sz="1200" spc="15">
                <a:solidFill>
                  <a:srgbClr val="000000"/>
                </a:solidFill>
                <a:latin typeface="Times New Roman" pitchFamily="1" panose="02020603050405020304"/>
              </a:rPr>
              <a:t>guna u otra manera le solicita (como desinteresado y generoso es el amor verdadero </a:t>
            </a:r>
            <a:r>
              <a:rPr lang="es-ES" sz="1300" spc="15">
                <a:solidFill>
                  <a:srgbClr val="000000"/>
                </a:solidFill>
                <a:latin typeface="Arial" pitchFamily="2" panose="02020603050405020304"/>
              </a:rPr>
              <a:t>...</a:t>
            </a:r>
            <a:r>
              <a:rPr lang="es-ES" sz="1200" spc="15">
                <a:solidFill>
                  <a:srgbClr val="000000"/>
                </a:solidFill>
                <a:latin typeface="Times New Roman" pitchFamily="1" panose="02020603050405020304"/>
              </a:rPr>
              <a:t>). </a:t>
            </a:r>
          </a:p>
          <a:p>
            <a:pPr marL="45720" marR="45720" indent="0" algn="just">
              <a:lnSpc>
                <a:spcPts val="1400"/>
              </a:lnSpc>
              <a:spcBef>
                <a:spcPts val="500"/>
              </a:spcBef>
              <a:spcAft>
                <a:spcPts val="1190"/>
              </a:spcAft>
            </a:pPr>
            <a:r>
              <a:rPr lang="es-ES" sz="1200" spc="15">
                <a:solidFill>
                  <a:srgbClr val="000000"/>
                </a:solidFill>
                <a:latin typeface="Times New Roman" pitchFamily="1" panose="02020603050405020304"/>
              </a:rPr>
              <a:t>Resulta sumamente difícil intentar resumir y enumerar sus innumerables méritos. </a:t>
            </a:r>
            <a:r>
              <a:rPr lang="es-ES" sz="1200" spc="15">
                <a:solidFill>
                  <a:srgbClr val="000000"/>
                </a:solidFill>
                <a:latin typeface="Times New Roman" pitchFamily="1" panose="02020603050405020304"/>
              </a:rPr>
              <a:t>El profesor Russel Reiter es considerado una autoridad mundial como científico. </a:t>
            </a:r>
            <a:r>
              <a:rPr lang="es-ES" sz="1200" spc="15">
                <a:solidFill>
                  <a:srgbClr val="000000"/>
                </a:solidFill>
                <a:latin typeface="Times New Roman" pitchFamily="1" panose="02020603050405020304"/>
              </a:rPr>
              <a:t>De hecho, en noviembre de 2006 ha sido propuesto como uno de los científicos de </a:t>
            </a:r>
            <a:r>
              <a:rPr lang="es-ES" sz="1200" spc="15">
                <a:solidFill>
                  <a:srgbClr val="000000"/>
                </a:solidFill>
                <a:latin typeface="Times New Roman" pitchFamily="1" panose="02020603050405020304"/>
              </a:rPr>
              <a:t>mayor calidad, cuyos trabajos son de los más citados en el campo de la Biología y </a:t>
            </a:r>
            <a:r>
              <a:rPr lang="es-ES" sz="1200" spc="15">
                <a:solidFill>
                  <a:srgbClr val="000000"/>
                </a:solidFill>
                <a:latin typeface="Times New Roman" pitchFamily="1" panose="02020603050405020304"/>
              </a:rPr>
              <a:t>la Bioquímica, recogiéndose estos hechos en la prestigiosa lista de los científicos más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55"/>
              </a:spcAft>
            </a:pPr>
            <a:r>
              <a:rPr lang="es-ES" sz="1250" b="1" spc="40">
                <a:solidFill>
                  <a:srgbClr val="000000"/>
                </a:solidFill>
                <a:latin typeface="Times New Roman" pitchFamily="1" panose="02020603050405020304"/>
              </a:rPr>
              <a:t>50 Aniversario 1968–2019 </a:t>
            </a:r>
          </a:p>
        </p:txBody>
      </p:sp>
      <p:sp>
        <p:nvSpPr>
          <p:cNvPr id="9" name=""/>
          <p:cNvSpPr/>
          <p:nvPr>
            <p:ph type="body" idx="10"/>
          </p:nvPr>
        </p:nvSpPr>
        <p:spPr>
          <a:xfrm>
            <a:off x="1057910" y="7307580"/>
            <a:ext cx="2755900" cy="407035"/>
          </a:xfrm>
          <a:prstGeom prst="rect">
            <a:avLst/>
          </a:prstGeom>
          <a:noFill/>
          <a:ln w="0" cmpd="sng">
            <a:noFill/>
            <a:prstDash val="solid"/>
          </a:ln>
        </p:spPr>
        <p:txBody>
          <a:bodyPr vert="horz" lIns="0" tIns="0" rIns="0" bIns="0" anchor="t"/>
          <a:lstStyle/>
          <a:p>
            <a:pPr marL="137160" marR="0" indent="0" algn="l">
              <a:lnSpc>
                <a:spcPts val="1400"/>
              </a:lnSpc>
              <a:spcAft>
                <a:spcPts val="1790"/>
              </a:spcAft>
            </a:pPr>
            <a:r>
              <a:rPr lang="es-ES" sz="1200" spc="30">
                <a:solidFill>
                  <a:srgbClr val="000000"/>
                </a:solidFill>
                <a:latin typeface="Times New Roman" pitchFamily="1" panose="02020603050405020304"/>
              </a:rPr>
              <a:t>Dra. Ana Beatríz Rodríguez Moratinos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5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45720" marR="45720" indent="0" algn="l">
              <a:lnSpc>
                <a:spcPts val="1400"/>
              </a:lnSpc>
              <a:spcAft>
                <a:spcPts val="70"/>
              </a:spcAft>
              <a:tabLst>
                <a:tab algn="r" pos="5440680"/>
              </a:tabLst>
            </a:pPr>
            <a:r>
              <a:rPr lang="es-ES" sz="1100" b="1" spc="0">
                <a:solidFill>
                  <a:srgbClr val="000000"/>
                </a:solidFill>
                <a:latin typeface="Bookman Old Style" pitchFamily="1" panose="02020603050405020304"/>
              </a:rPr>
              <a:t>15. Doctores </a:t>
            </a:r>
            <a:r>
              <a:rPr lang="es-ES" sz="1100" b="1" i="1" spc="0">
                <a:solidFill>
                  <a:srgbClr val="000000"/>
                </a:solidFill>
                <a:latin typeface="Bookman Old Style" pitchFamily="1"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335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7965" rIns="0" bIns="0" anchor="t"/>
          <a:lstStyle/>
          <a:p>
            <a:pPr marL="45720" marR="45720" indent="0" algn="just">
              <a:lnSpc>
                <a:spcPts val="1400"/>
              </a:lnSpc>
              <a:spcAft>
                <a:spcPts val="0"/>
              </a:spcAft>
            </a:pPr>
            <a:r>
              <a:rPr lang="es-ES" sz="1200" spc="25">
                <a:solidFill>
                  <a:srgbClr val="000000"/>
                </a:solidFill>
                <a:latin typeface="Times New Roman" pitchFamily="1" panose="02020603050405020304"/>
              </a:rPr>
              <a:t>citados de todo el mundo que emite “The Institute for Scientific Information (ISI)”. El índice </a:t>
            </a:r>
            <a:r>
              <a:rPr lang="es-ES" sz="1100" b="1" spc="25">
                <a:solidFill>
                  <a:srgbClr val="000000"/>
                </a:solidFill>
                <a:latin typeface="Bookman Old Style" pitchFamily="1" panose="02020603050405020304"/>
              </a:rPr>
              <a:t>h </a:t>
            </a:r>
            <a:r>
              <a:rPr lang="es-ES" sz="1200" spc="25">
                <a:solidFill>
                  <a:srgbClr val="000000"/>
                </a:solidFill>
                <a:latin typeface="Times New Roman" pitchFamily="1" panose="02020603050405020304"/>
              </a:rPr>
              <a:t>que este Instituto otorga al Profesor Reiter, es de 74 y da idea de la producción científica extensa que posee y de que sus trabajos son leídos y citados ampliamente en todo el mundo. </a:t>
            </a:r>
          </a:p>
          <a:p>
            <a:pPr marL="45720" marR="45720" indent="0" algn="just">
              <a:lnSpc>
                <a:spcPts val="1400"/>
              </a:lnSpc>
              <a:spcBef>
                <a:spcPts val="550"/>
              </a:spcBef>
              <a:spcAft>
                <a:spcPts val="0"/>
              </a:spcAft>
            </a:pPr>
            <a:r>
              <a:rPr lang="es-ES" sz="1200" spc="10">
                <a:solidFill>
                  <a:srgbClr val="000000"/>
                </a:solidFill>
                <a:latin typeface="Times New Roman" pitchFamily="1" panose="02020603050405020304"/>
              </a:rPr>
              <a:t>El Profesor Reiter, obtuvo su licenciatura en Biología en 1959 en la Universidad de St. John’s (en Minnesota) presentando posteriormente su trabajo de grado en 1961, el cual realizóen el ámbito de la Anatomía, en la Facultad de Medicina de la Universidad de Browman Gray en Carolina del Norte). Tres años más tarde obtuvo su doctorado en esa misma Universidad especializándose en el área de la endocrinología y la radiación biológica. Después de su doctorado permaneciódos años como Capitán del Cuerpo Médico, en el Centro de Química del Ejército de los EE.UU. En 1966 consiguióuna Cátedra de Anatomía (especialidad de endocrinología) en la Facultad de Medicina de la Universidad de Rochester (New York) donde permaneció6 años. Posteriormente se traslada a la Universidad de Texas (en San Antonio) al Centro de Investigación de Ciencias de la Salud primero, como Catédrático de Anatomía y, más tarde, (desde 1984), de Neuroendocrinología en el Departamento de Biología Celular y Estructural de esa misma Universidad, donde continua en la actualidad. </a:t>
            </a:r>
          </a:p>
          <a:p>
            <a:pPr marL="45720" marR="45720" indent="0" algn="just">
              <a:lnSpc>
                <a:spcPts val="1400"/>
              </a:lnSpc>
              <a:spcBef>
                <a:spcPts val="555"/>
              </a:spcBef>
              <a:spcAft>
                <a:spcPts val="0"/>
              </a:spcAft>
            </a:pPr>
            <a:r>
              <a:rPr lang="es-ES" sz="1200" spc="10">
                <a:solidFill>
                  <a:srgbClr val="000000"/>
                </a:solidFill>
                <a:latin typeface="Times New Roman" pitchFamily="1" panose="02020603050405020304"/>
              </a:rPr>
              <a:t>Es además, Doctor Honoris Causa por la Universidad de Lodz en Polonia (1990) y por las Universidades españolas de la Laguna 1992) y Granada (1999). A lo largo de su carrera docente e investigadora, ha recibido m´as de 60 Premios y Distinciones, en-</a:t>
            </a:r>
            <a:r>
              <a:rPr lang="es-ES" sz="1200" spc="10">
                <a:solidFill>
                  <a:srgbClr val="000000"/>
                </a:solidFill>
                <a:latin typeface="Times New Roman" pitchFamily="1" panose="02020603050405020304"/>
              </a:rPr>
              <a:t>tre los que cabrían destacar, desde el punto de vista investigador: La Medalla de Oro McIntyre (Facultad de Medicina, Universidad de Nebraska), las disticiones Alexan-der von Humboldt (Alemania) y Lissoni Lincee (Italia) o la medalla Sarov (Rusia), entre otras. De igual forma desde el punto de vista docente, sus excelentes habili-</a:t>
            </a:r>
            <a:r>
              <a:rPr lang="es-ES" sz="1200" spc="10">
                <a:solidFill>
                  <a:srgbClr val="000000"/>
                </a:solidFill>
                <a:latin typeface="Times New Roman" pitchFamily="1" panose="02020603050405020304"/>
              </a:rPr>
              <a:t>dades como profesor–maestro le han permitido obtener varias menciones especiales. Pertenece además al ComitéEditor de más de 40 revistas de prestigio internacional (siendo el Editor del </a:t>
            </a:r>
            <a:r>
              <a:rPr lang="es-ES" sz="1200" i="1" spc="10">
                <a:solidFill>
                  <a:srgbClr val="000000"/>
                </a:solidFill>
                <a:latin typeface="Times New Roman" pitchFamily="1" panose="02020603050405020304"/>
              </a:rPr>
              <a:t>Journal Pineal Research</a:t>
            </a:r>
            <a:r>
              <a:rPr lang="es-ES" sz="1200" spc="10">
                <a:solidFill>
                  <a:srgbClr val="000000"/>
                </a:solidFill>
                <a:latin typeface="Times New Roman" pitchFamily="1" panose="02020603050405020304"/>
              </a:rPr>
              <a:t>, y del </a:t>
            </a:r>
            <a:r>
              <a:rPr lang="es-ES" sz="1200" i="1" spc="10">
                <a:solidFill>
                  <a:srgbClr val="000000"/>
                </a:solidFill>
                <a:latin typeface="Times New Roman" pitchFamily="1" panose="02020603050405020304"/>
              </a:rPr>
              <a:t>Pineal Research Reviews</a:t>
            </a:r>
            <a:r>
              <a:rPr lang="es-ES" sz="1200" spc="10">
                <a:solidFill>
                  <a:srgbClr val="000000"/>
                </a:solidFill>
                <a:latin typeface="Times New Roman" pitchFamily="1" panose="02020603050405020304"/>
              </a:rPr>
              <a:t>), y ha sido Referee en más de 70 revistas internacionales de categoría reconocida (perma-</a:t>
            </a:r>
            <a:r>
              <a:rPr lang="es-ES" sz="1200" spc="10">
                <a:solidFill>
                  <a:srgbClr val="000000"/>
                </a:solidFill>
                <a:latin typeface="Times New Roman" pitchFamily="1" panose="02020603050405020304"/>
              </a:rPr>
              <a:t>neciendo en la actualidad en la mayoría). Es miembro de 40 Sociedades Científicas, siendo en muchas de ellas miembro de Honor.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El número de sus Publicaciones en Revistas Científicas de nivel asciende a 814 ar-</a:t>
            </a:r>
            <a:r>
              <a:rPr lang="es-ES" sz="1200" spc="0">
                <a:solidFill>
                  <a:srgbClr val="000000"/>
                </a:solidFill>
                <a:latin typeface="Times New Roman" pitchFamily="1" panose="02020603050405020304"/>
              </a:rPr>
              <a:t>tículos, algunas de gran prestigio como </a:t>
            </a:r>
            <a:r>
              <a:rPr lang="es-ES" sz="1200" i="1" spc="0">
                <a:solidFill>
                  <a:srgbClr val="000000"/>
                </a:solidFill>
                <a:latin typeface="Times New Roman" pitchFamily="1" panose="02020603050405020304"/>
              </a:rPr>
              <a:t>Science</a:t>
            </a:r>
            <a:r>
              <a:rPr lang="es-ES" sz="1200" spc="0">
                <a:solidFill>
                  <a:srgbClr val="000000"/>
                </a:solidFill>
                <a:latin typeface="Times New Roman" pitchFamily="1" panose="02020603050405020304"/>
              </a:rPr>
              <a:t>, </a:t>
            </a:r>
            <a:r>
              <a:rPr lang="es-ES" sz="1200" i="1" spc="0">
                <a:solidFill>
                  <a:srgbClr val="000000"/>
                </a:solidFill>
                <a:latin typeface="Times New Roman" pitchFamily="1" panose="02020603050405020304"/>
              </a:rPr>
              <a:t>Nature </a:t>
            </a:r>
            <a:r>
              <a:rPr lang="es-ES" sz="1200" spc="0">
                <a:solidFill>
                  <a:srgbClr val="000000"/>
                </a:solidFill>
                <a:latin typeface="Times New Roman" pitchFamily="1" panose="02020603050405020304"/>
              </a:rPr>
              <a:t>o </a:t>
            </a:r>
            <a:r>
              <a:rPr lang="es-ES" sz="1200" i="1" spc="0">
                <a:solidFill>
                  <a:srgbClr val="000000"/>
                </a:solidFill>
                <a:latin typeface="Times New Roman" pitchFamily="1" panose="02020603050405020304"/>
              </a:rPr>
              <a:t>Lancet</a:t>
            </a:r>
            <a:r>
              <a:rPr lang="es-ES" sz="1200" spc="0">
                <a:solidFill>
                  <a:srgbClr val="000000"/>
                </a:solidFill>
                <a:latin typeface="Times New Roman" pitchFamily="1" panose="02020603050405020304"/>
              </a:rPr>
              <a:t>. Ha escrito 375 Reviews, 50 Libros (siendo además editor de 40 de ellos) y más de 100 capítulos de libro. Además, ha dirigido numerosas Tesis doctorales y tiene tres Patentes. En su carrera profesional son muchos los países que ha visitado impartiendo una media de 20 Conferencias anuales por todo el mundo, habiendo sido invitado en m´as de 300 Congresos y Simposios internacionales. </a:t>
            </a:r>
          </a:p>
          <a:p>
            <a:pPr marL="45720" marR="45720" indent="0" algn="just">
              <a:lnSpc>
                <a:spcPts val="1400"/>
              </a:lnSpc>
              <a:spcBef>
                <a:spcPts val="555"/>
              </a:spcBef>
              <a:spcAft>
                <a:spcPts val="2455"/>
              </a:spcAft>
            </a:pPr>
            <a:r>
              <a:rPr lang="es-ES" sz="1200" spc="0">
                <a:solidFill>
                  <a:srgbClr val="000000"/>
                </a:solidFill>
                <a:latin typeface="Times New Roman" pitchFamily="1" panose="02020603050405020304"/>
              </a:rPr>
              <a:t>Es de destacar que m´as de 130 estudiantes postdoctorales de todo el mundo han sido invitados a trabajar en su laboratorio (más de 30 españoles, por los que siente, además, una verdadera predilección: siempre se enorgullece diciendo que son unos excelentes investigadores). Su laboratorio es un punto de referencia para muchos becarios postdoctorales, que no encuentran palabras para agradecer a este “padre de la melatonina” como cariñosamente le llaman, el interés que pone por todos ellos. Es tanto el interés y la hospitalidad que dedica a sus alumnos postdoctorales que, en muchos casos, ha colaborado para que sus parejas o familiares que les acompañaran,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16"/>
          <a:stretch>
            <a:fillRect/>
          </a:stretch>
        </p:blipFill>
        <p:spPr>
          <a:xfrm>
            <a:off x="1098550" y="678815"/>
            <a:ext cx="5397500" cy="9057005"/>
          </a:xfrm>
          <a:prstGeom prst="rect">
            <a:avLst/>
          </a:prstGeom>
        </p:spPr>
      </p:pic>
      <p:sp>
        <p:nvSpPr>
          <p:cNvPr id="2" name=""/>
          <p:cNvSpPr/>
          <p:nvPr>
            <p:ph type="body" idx="10"/>
          </p:nvPr>
        </p:nvSpPr>
        <p:spPr>
          <a:xfrm>
            <a:off x="1054100" y="482600"/>
            <a:ext cx="5486400" cy="196215"/>
          </a:xfrm>
          <a:prstGeom prst="rect">
            <a:avLst/>
          </a:prstGeom>
          <a:noFill/>
          <a:ln w="0" cmpd="sng">
            <a:noFill/>
            <a:prstDash val="solid"/>
          </a:ln>
        </p:spPr>
        <p:txBody>
          <a:bodyPr vert="horz" lIns="0" tIns="12065" rIns="0" bIns="0" anchor="t"/>
          <a:lstStyle/>
          <a:p>
            <a:pPr marL="45720" marR="0" indent="0" algn="l">
              <a:lnSpc>
                <a:spcPts val="1400"/>
              </a:lnSpc>
              <a:spcAft>
                <a:spcPts val="25"/>
              </a:spcAft>
              <a:tabLst>
                <a:tab algn="r" pos="5440680"/>
              </a:tabLst>
            </a:pPr>
            <a:r>
              <a:rPr lang="es-ES" sz="1200" spc="0">
                <a:solidFill>
                  <a:srgbClr val="000000"/>
                </a:solidFill>
                <a:latin typeface="Bookman Old Style" pitchFamily="1" panose="02020603050405020304"/>
              </a:rPr>
              <a:t>12 </a:t>
            </a:r>
            <a:r>
              <a:rPr lang="es-ES" sz="1200" spc="0">
                <a:solidFill>
                  <a:srgbClr val="000000"/>
                </a:solidFill>
                <a:latin typeface="Bookman Old Style" pitchFamily="1" panose="02020603050405020304"/>
              </a:rPr>
              <a:t>3.1. Antecedentes. </a:t>
            </a:r>
          </a:p>
        </p:txBody>
      </p:sp>
      <p:sp>
        <p:nvSpPr>
          <p:cNvPr id="5" name=""/>
          <p:cNvSpPr/>
          <p:nvPr>
            <p:ph type="body" idx="10"/>
          </p:nvPr>
        </p:nvSpPr>
        <p:spPr>
          <a:xfrm>
            <a:off x="2321560" y="8662035"/>
            <a:ext cx="2950845" cy="262890"/>
          </a:xfrm>
          <a:prstGeom prst="rect">
            <a:avLst/>
          </a:prstGeom>
          <a:noFill/>
          <a:ln w="0" cmpd="sng">
            <a:noFill/>
            <a:prstDash val="solid"/>
          </a:ln>
        </p:spPr>
        <p:txBody>
          <a:bodyPr vert="horz" lIns="0" tIns="47625" rIns="0" bIns="0" anchor="t"/>
          <a:lstStyle/>
          <a:p>
            <a:pPr marL="0" marR="0" indent="0" algn="ctr">
              <a:lnSpc>
                <a:spcPts val="1400"/>
              </a:lnSpc>
              <a:spcAft>
                <a:spcPts val="265"/>
              </a:spcAft>
            </a:pPr>
            <a:r>
              <a:rPr lang="es-ES" sz="1200" spc="-50">
                <a:solidFill>
                  <a:srgbClr val="000000"/>
                </a:solidFill>
                <a:latin typeface="Bookman Old Style" pitchFamily="1" panose="02020603050405020304"/>
              </a:rPr>
              <a:t>Figura </a:t>
            </a:r>
            <a:r>
              <a:rPr lang="es-ES" sz="1350" spc="-50">
                <a:solidFill>
                  <a:srgbClr val="000000"/>
                </a:solidFill>
                <a:latin typeface="Arial" pitchFamily="2" panose="02020603050405020304"/>
              </a:rPr>
              <a:t>i</a:t>
            </a:r>
            <a:r>
              <a:rPr lang="es-ES" sz="1200" spc="-50">
                <a:solidFill>
                  <a:srgbClr val="000000"/>
                </a:solidFill>
                <a:latin typeface="Bookman Old Style" pitchFamily="1" panose="02020603050405020304"/>
              </a:rPr>
              <a:t>: Prof. Dr. JoséMaría Viguera Lobo </a:t>
            </a:r>
          </a:p>
        </p:txBody>
      </p:sp>
      <p:sp>
        <p:nvSpPr>
          <p:cNvPr id="6" name=""/>
          <p:cNvSpPr/>
          <p:nvPr>
            <p:ph type="body" idx="10"/>
          </p:nvPr>
        </p:nvSpPr>
        <p:spPr>
          <a:xfrm>
            <a:off x="1054100" y="9785350"/>
            <a:ext cx="5486400" cy="184150"/>
          </a:xfrm>
          <a:prstGeom prst="rect">
            <a:avLst/>
          </a:prstGeom>
          <a:noFill/>
          <a:ln w="0" cmpd="sng">
            <a:noFill/>
            <a:prstDash val="solid"/>
          </a:ln>
        </p:spPr>
        <p:txBody>
          <a:bodyPr vert="horz" lIns="0" tIns="1905" rIns="0" bIns="0" anchor="t"/>
          <a:lstStyle/>
          <a:p>
            <a:pPr marL="45720" marR="0" indent="0" algn="l">
              <a:lnSpc>
                <a:spcPts val="1400"/>
              </a:lnSpc>
              <a:spcAft>
                <a:spcPts val="10"/>
              </a:spcAft>
            </a:pPr>
            <a:r>
              <a:rPr lang="es-ES" sz="1200" spc="-15">
                <a:solidFill>
                  <a:srgbClr val="000000"/>
                </a:solidFill>
                <a:latin typeface="Bookman Old Style" pitchFamily="1" panose="02020603050405020304"/>
              </a:rPr>
              <a:t>50 Aniversario 1968–2019 </a:t>
            </a:r>
          </a:p>
        </p:txBody>
      </p:sp>
    </p:spTree>
  </p:cSld>
  <p:clrMapOvr>
    <a:masterClrMapping/>
  </p:clrMapOvr>
</p:sld>
</file>

<file path=ppt/slides/slide36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905" rIns="0" bIns="0" anchor="t"/>
          <a:lstStyle/>
          <a:p>
            <a:pPr marL="45720" marR="45720" indent="0" algn="l">
              <a:lnSpc>
                <a:spcPts val="1400"/>
              </a:lnSpc>
              <a:spcAft>
                <a:spcPts val="70"/>
              </a:spcAft>
              <a:tabLst>
                <a:tab algn="r" pos="5440680"/>
              </a:tabLst>
            </a:pPr>
            <a:r>
              <a:rPr lang="es-ES" sz="1200" spc="0">
                <a:solidFill>
                  <a:srgbClr val="000000"/>
                </a:solidFill>
                <a:latin typeface="Times New Roman" pitchFamily="1" panose="02020603050405020304"/>
              </a:rPr>
              <a:t>336 </a:t>
            </a:r>
            <a:r>
              <a:rPr lang="es-ES" sz="1200" b="1" spc="0">
                <a:solidFill>
                  <a:srgbClr val="000000"/>
                </a:solidFill>
                <a:latin typeface="Times New Roman" pitchFamily="1" panose="02020603050405020304"/>
              </a:rPr>
              <a:t>15.3. Prof. Dr. Russel J. Reiter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23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pudieran encontrar un trabajo que les permitiera no sólo permanecer junto a su familiar sino, en algunos casos, mejorar su CV y/o experiencia profesional (a veces no relacionada con la carrera investigadora). </a:t>
            </a:r>
          </a:p>
          <a:p>
            <a:pPr marL="45720" marR="45720" indent="0" algn="just">
              <a:lnSpc>
                <a:spcPts val="1400"/>
              </a:lnSpc>
              <a:spcBef>
                <a:spcPts val="510"/>
              </a:spcBef>
              <a:spcAft>
                <a:spcPts val="0"/>
              </a:spcAft>
            </a:pPr>
            <a:r>
              <a:rPr lang="es-ES" sz="1200" spc="10">
                <a:solidFill>
                  <a:srgbClr val="000000"/>
                </a:solidFill>
                <a:latin typeface="Times New Roman" pitchFamily="1" panose="02020603050405020304"/>
              </a:rPr>
              <a:t>En definitiva, una trayectoria científica sin igual de un investigador internacional, que además ha sido desarrollada en colaboración con varios grupos españoles, inclui-</a:t>
            </a:r>
            <a:r>
              <a:rPr lang="es-ES" sz="1200" spc="10">
                <a:solidFill>
                  <a:srgbClr val="000000"/>
                </a:solidFill>
                <a:latin typeface="Times New Roman" pitchFamily="1" panose="02020603050405020304"/>
              </a:rPr>
              <a:t>do el Departamento de Fisiología de la Facultad de Ciencias de la Universidad de Extremadura (con quienes lleva colaborando durante la última de´cada). En los úl-</a:t>
            </a:r>
            <a:r>
              <a:rPr lang="es-ES" sz="1200" spc="10">
                <a:solidFill>
                  <a:srgbClr val="000000"/>
                </a:solidFill>
                <a:latin typeface="Times New Roman" pitchFamily="1" panose="02020603050405020304"/>
              </a:rPr>
              <a:t>timos años, el Profesor Reiter visitónuestra Universidad con cierta frecuencia, bien para formar parte de Tribunales de Tesis, discusión de proyectos en los que partici-</a:t>
            </a:r>
            <a:r>
              <a:rPr lang="es-ES" sz="1200" spc="10">
                <a:solidFill>
                  <a:srgbClr val="000000"/>
                </a:solidFill>
                <a:latin typeface="Times New Roman" pitchFamily="1" panose="02020603050405020304"/>
              </a:rPr>
              <a:t>pa, conferencias, congresos, etc. En este sentido, y una muestra m´as de su trabajo siempre desinteresado, en octubre de 2002, cuando se encontraba en Badajoz para formar parte en un Tribunal de Tesis, se le propuso desde el Decanato de la Facultad de Ciencias que impartiera una conferencia, coincidiendo con el ciclo de conferencias </a:t>
            </a:r>
          </a:p>
          <a:p>
            <a:pPr marL="45720" marR="45720" indent="0" algn="just">
              <a:lnSpc>
                <a:spcPts val="2600"/>
              </a:lnSpc>
              <a:spcBef>
                <a:spcPts val="305"/>
              </a:spcBef>
              <a:spcAft>
                <a:spcPts val="0"/>
              </a:spcAft>
            </a:pPr>
            <a:r>
              <a:rPr lang="es-ES" sz="1200" spc="-220">
                <a:solidFill>
                  <a:srgbClr val="000000"/>
                </a:solidFill>
                <a:latin typeface="Times New Roman" pitchFamily="1" panose="02020603050405020304"/>
              </a:rPr>
              <a:t>de San Alberto Magno. Su respuesta fue inmediata e ilusionada y, además, reiterócon gran humildad, que había sido un orgullo que se hubiera contado con e´l. </a:t>
            </a:r>
          </a:p>
          <a:p>
            <a:pPr marL="45720" marR="45720" indent="0" algn="just">
              <a:lnSpc>
                <a:spcPts val="1400"/>
              </a:lnSpc>
              <a:spcBef>
                <a:spcPts val="650"/>
              </a:spcBef>
              <a:spcAft>
                <a:spcPts val="0"/>
              </a:spcAft>
            </a:pPr>
            <a:r>
              <a:rPr lang="es-ES" sz="1200" spc="15">
                <a:solidFill>
                  <a:srgbClr val="000000"/>
                </a:solidFill>
                <a:latin typeface="Times New Roman" pitchFamily="1" panose="02020603050405020304"/>
              </a:rPr>
              <a:t>La investigación del Prof. Reiter se ha centrado en el estudio de la glándula pineal y de la hormona melatonina desde el punto de vista anatómico, fisiológico y fisiopato-lógico. Sus estudios han abarcado desde la fisiología reproductiva hasta los factores que regulan la producción de la hormona pineal, profundizando en su papel antioxi-</a:t>
            </a:r>
            <a:r>
              <a:rPr lang="es-ES" sz="1200" spc="15">
                <a:solidFill>
                  <a:srgbClr val="000000"/>
                </a:solidFill>
                <a:latin typeface="Times New Roman" pitchFamily="1" panose="02020603050405020304"/>
              </a:rPr>
              <a:t>dante y en su efecto protector y regulador sobre el organismo. El Prof. Reiter fue de los primeros en estudiar el envejecimiento haciendo estudios en ´Areas diversas como sobre la producción de melatonina, o los efectos de la modificación gene´tica. Indicóque la producción de melatonina, disminuía a medida que la edad avanzaba. Hoy gracias a sus estudios se conoce que la melatonina influye en los ritmos circa-dianos, que marcan cuando dormir y cuando despertarse, favorece el sueño, previene el </a:t>
            </a:r>
            <a:r>
              <a:rPr lang="es-ES" sz="1000" i="1" spc="15">
                <a:solidFill>
                  <a:srgbClr val="000000"/>
                </a:solidFill>
                <a:latin typeface="Arial" pitchFamily="2" panose="02020603050405020304"/>
              </a:rPr>
              <a:t>jet–lag </a:t>
            </a:r>
            <a:r>
              <a:rPr lang="es-ES" sz="1200" spc="15">
                <a:solidFill>
                  <a:srgbClr val="000000"/>
                </a:solidFill>
                <a:latin typeface="Times New Roman" pitchFamily="1" panose="02020603050405020304"/>
              </a:rPr>
              <a:t>(o desfase horario), ayuda a prevenir y mejorar los tratamientos frente al cáncer, SIDA, enfermedades de corazón, diabetes, cataratas o neurodegenerativas como Parkinson y Alzheimer o incluso esquizofrenia. Además es una hormona esti-</a:t>
            </a:r>
            <a:r>
              <a:rPr lang="es-ES" sz="1200" spc="15">
                <a:solidFill>
                  <a:srgbClr val="000000"/>
                </a:solidFill>
                <a:latin typeface="Times New Roman" pitchFamily="1" panose="02020603050405020304"/>
              </a:rPr>
              <a:t>mulante del sistema inmune, protege contra las radiaciones de rayos X y reduce el daño oxidativo asociado al envejecimiento. De particular intere´s están sus estudios sobre el papel de los derivados del oxigeno en enfermedades neurodegenerativas y en la apoptosis, necrosis y degeneración neuronal. Tambie´n ha investigado el papel de esta hormona como un antioxidante contra una gran variedad de xenobióticos y contaminantes ambientales. En los últimos años sus investigaciones se han encami-</a:t>
            </a:r>
            <a:r>
              <a:rPr lang="es-ES" sz="1200" spc="15">
                <a:solidFill>
                  <a:srgbClr val="000000"/>
                </a:solidFill>
                <a:latin typeface="Times New Roman" pitchFamily="1" panose="02020603050405020304"/>
              </a:rPr>
              <a:t>nado al tratamiento preventivo y terapeútico de enfermedades neurodegenerativas (como Parkinson y Alzehimer), trastornos que acompañan a la vejez (como estre´s oxidativo e inmunosenescencia) y m´as recientemente sobre el cáncer. </a:t>
            </a:r>
          </a:p>
          <a:p>
            <a:pPr marL="45720" marR="45720" indent="0" algn="just">
              <a:lnSpc>
                <a:spcPts val="1400"/>
              </a:lnSpc>
              <a:spcBef>
                <a:spcPts val="510"/>
              </a:spcBef>
              <a:spcAft>
                <a:spcPts val="1525"/>
              </a:spcAft>
            </a:pPr>
            <a:r>
              <a:rPr lang="es-ES" sz="1200" spc="0">
                <a:solidFill>
                  <a:srgbClr val="000000"/>
                </a:solidFill>
                <a:latin typeface="Times New Roman" pitchFamily="1" panose="02020603050405020304"/>
              </a:rPr>
              <a:t>A lo largo de su carrera científica, y fundamentalmente en relación con el estudio de la hormona melatonina, ha participado en numerosos Proyectos de Investigación subvencionados con fondos tanto americanos como europeos entre los que destacan algunos de especial intere´s en los últimos años. Así, para la Marina Estadounidense estudióel uso de esta hormona para combatir el estre´s oxidativo en los buceadores; para la NASA ha participado, junto a científicos de 7 países, en un ambicioso proyecto para estudiar si la melatonina puede mejorar el sueño de los astronautas. Para diversas Fundaciones realiza investigaciones utilizando la melatonina como terapia sobre varias patologías, como las radiaciones electromagne´ticas, el shock se´ptico en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50"/>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6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5715" rIns="0" bIns="0" anchor="t"/>
          <a:lstStyle/>
          <a:p>
            <a:pPr marL="45720" marR="0" indent="0" algn="l">
              <a:lnSpc>
                <a:spcPts val="15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337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669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los recien nacidos o los procesos de apoptosis y cáncer; destacando un proyecto iniciado hace dos años para la Fundación Americana de niños con leucemia, con el que se pretende aplicar una terapia que ayude a frenar el progreso de la enfermedad. </a:t>
            </a:r>
          </a:p>
          <a:p>
            <a:pPr marL="45720" marR="45720" indent="0" algn="just">
              <a:lnSpc>
                <a:spcPts val="1400"/>
              </a:lnSpc>
              <a:spcBef>
                <a:spcPts val="555"/>
              </a:spcBef>
              <a:spcAft>
                <a:spcPts val="0"/>
              </a:spcAft>
            </a:pPr>
            <a:r>
              <a:rPr lang="es-ES" sz="1200" spc="15">
                <a:solidFill>
                  <a:srgbClr val="000000"/>
                </a:solidFill>
                <a:latin typeface="Times New Roman" pitchFamily="1" panose="02020603050405020304"/>
              </a:rPr>
              <a:t>Actualmente, continua trabajando intensamente por la Ciencia y viaja continuamen-</a:t>
            </a:r>
            <a:r>
              <a:rPr lang="es-ES" sz="1200" spc="15">
                <a:solidFill>
                  <a:srgbClr val="000000"/>
                </a:solidFill>
                <a:latin typeface="Times New Roman" pitchFamily="1" panose="02020603050405020304"/>
              </a:rPr>
              <a:t>te a diferentes países y continentes para impartir conferencia, cursos, seminarios, etc. A todo lugar que llega derrocha humildad, cariño y atenciones, ayudando a todo al que se encuentra en su camino a mejorar su carrera científica, facilitando investi-</a:t>
            </a:r>
            <a:r>
              <a:rPr lang="es-ES" sz="1200" spc="15">
                <a:solidFill>
                  <a:srgbClr val="000000"/>
                </a:solidFill>
                <a:latin typeface="Times New Roman" pitchFamily="1" panose="02020603050405020304"/>
              </a:rPr>
              <a:t>gaciones, poniendo a su servicio todo lo que él y sus “amigos” (que son muchos) puedan aportarle. En definitiva, es de esas personas que cuando la conoces te queda una huella imborrable, alguien excepcional. En este sentido, con motivo de ser invi-</a:t>
            </a:r>
            <a:r>
              <a:rPr lang="es-ES" sz="1200" spc="15">
                <a:solidFill>
                  <a:srgbClr val="000000"/>
                </a:solidFill>
                <a:latin typeface="Times New Roman" pitchFamily="1" panose="02020603050405020304"/>
              </a:rPr>
              <a:t>tada a participar en el programa patrocinado por L’ Oreal–Unesco sobre “Women in Science” en 2002 y ser incluida en el Libro “Nosotras Biocientíficas Españolas” tuve la oportunidad de escribir unas breves líneas sobre mi vida tanto personal como científica, lo que me permitióplasmar al final de mi relato la siguiente frase: “</a:t>
            </a:r>
            <a:r>
              <a:rPr lang="es-ES" sz="1200" i="1" spc="15">
                <a:solidFill>
                  <a:srgbClr val="000000"/>
                </a:solidFill>
                <a:latin typeface="Times New Roman" pitchFamily="1" panose="02020603050405020304"/>
              </a:rPr>
              <a:t>La colaboración con el Prof. Russel Reiter de la Universidad de Texas en San Antonio y la visita por invitación al Roslin Institut (de Edimburgo) y a la mí´tica Dolly me han marcado como investigadora y como persona</a:t>
            </a:r>
            <a:r>
              <a:rPr lang="es-ES" sz="1200" spc="15">
                <a:solidFill>
                  <a:srgbClr val="000000"/>
                </a:solidFill>
                <a:latin typeface="Times New Roman" pitchFamily="1" panose="02020603050405020304"/>
              </a:rPr>
              <a:t>”. </a:t>
            </a:r>
          </a:p>
          <a:p>
            <a:pPr marL="45720" marR="45720" indent="0" algn="just">
              <a:lnSpc>
                <a:spcPts val="1400"/>
              </a:lnSpc>
              <a:spcBef>
                <a:spcPts val="525"/>
              </a:spcBef>
              <a:spcAft>
                <a:spcPts val="0"/>
              </a:spcAft>
            </a:pPr>
            <a:r>
              <a:rPr lang="es-ES" sz="1200" spc="20">
                <a:solidFill>
                  <a:srgbClr val="000000"/>
                </a:solidFill>
                <a:latin typeface="Times New Roman" pitchFamily="1" panose="02020603050405020304"/>
              </a:rPr>
              <a:t>Finalmente quisiera sobre todo destacar, sus extraordinarias cualidades humanas: su humildad, compañerismo, sencillez, simpatía y cariño hacia todo aquel que se le acerca o le necesita, ya sea en el ámbito científico, docente o clínico. En este sentido, le pedía una becaria postdoctoral de mi Departamento que estáen Texas trabajando con él desde hace un año, María Pilar Terrón Sánchez (my Dear and your Dear Pilar) que me transmitiera lo que ella percibiera como más característico de la personalidad del Prof. Reiter. Su respuesta no se hizo esperar y aquítranscribo literalmente lo que me decía en su e–mail de 13 de Diciembre de 2006: </a:t>
            </a:r>
          </a:p>
          <a:p>
            <a:pPr marL="45720" marR="45720" indent="0" algn="just">
              <a:lnSpc>
                <a:spcPts val="1400"/>
              </a:lnSpc>
              <a:spcBef>
                <a:spcPts val="625"/>
              </a:spcBef>
              <a:spcAft>
                <a:spcPts val="0"/>
              </a:spcAft>
            </a:pPr>
            <a:r>
              <a:rPr lang="es-ES" sz="1200" spc="5">
                <a:solidFill>
                  <a:srgbClr val="000000"/>
                </a:solidFill>
                <a:latin typeface="Times New Roman" pitchFamily="1" panose="02020603050405020304"/>
              </a:rPr>
              <a:t>“</a:t>
            </a:r>
            <a:r>
              <a:rPr lang="es-ES" sz="1200" i="1" spc="5">
                <a:solidFill>
                  <a:srgbClr val="000000"/>
                </a:solidFill>
                <a:latin typeface="Times New Roman" pitchFamily="1" panose="02020603050405020304"/>
              </a:rPr>
              <a:t>M´í querida Ana, tarea fácil y a la vez difí´cil la que me encomiendas. Fácil por-</a:t>
            </a:r>
            <a:r>
              <a:rPr lang="es-ES" sz="1200" i="1" spc="5">
                <a:solidFill>
                  <a:srgbClr val="000000"/>
                </a:solidFill>
                <a:latin typeface="Times New Roman" pitchFamily="1" panose="02020603050405020304"/>
              </a:rPr>
              <a:t>que son muchas las cosas que podrí´a decirte de la personalidad de Reiter, y difí´cil porque ¿cómo hacerlo sin poner el corazón? Si yo tuviera que definir a Reiter en una sola palabra esa serí´a SENCILLEZ. Uno cuando ha leí´do tantí´simos artí´culos suyos y sabe de su grandeza como investigador, lo último que espera encontrarse al conocerle en persona y tratarle es alguien que brilla por su sencillez, por su trato tan cercano y amigable, por su amabilidad y cordialidad, por su buen sentido del humor, ¡siempre estábromeando! Pienso en las muchas horas que llevo compartidas con él en el “lunch” y cuando uno lo ve sentado a su lado hablando de sus anécdotas, preocupaciones y detalles del dí´a a dí´a, es cuando realmente cae en la cuenta de “su auténtica grandeza”. Y no es una opinión particular, sino un sentimiento general de cuantos por aqu´í han pasado. Uno siente al tratarle un gran respeto y al mismo tiempo en él encuentra a un gran amigo. Enamorado de su trabajo, siempre con una gran sonrisa y unas energí´as que muchos quisieran. Mira, por ejemplo, la semana pasada el lunes se fue a Milán, llegóel martes allí´, el miércoles dio varias conferen-</a:t>
            </a:r>
            <a:r>
              <a:rPr lang="es-ES" sz="1200" i="1" spc="5">
                <a:solidFill>
                  <a:srgbClr val="000000"/>
                </a:solidFill>
                <a:latin typeface="Times New Roman" pitchFamily="1" panose="02020603050405020304"/>
              </a:rPr>
              <a:t>cias y se volvióel jueves hacia San Antonio, llegando aqu´í bien entrada la noche. Y el viernes a las 6:30 de la mañana estaba trabajando en su despacho. ¡Y estamos hablando de un hombre de 70 años! Y este es sólo un ejemplo</a:t>
            </a:r>
            <a:r>
              <a:rPr lang="es-ES" sz="1200" spc="5">
                <a:solidFill>
                  <a:srgbClr val="000000"/>
                </a:solidFill>
                <a:latin typeface="Times New Roman" pitchFamily="1" panose="02020603050405020304"/>
              </a:rPr>
              <a:t>” </a:t>
            </a:r>
            <a:r>
              <a:rPr lang="es-ES" sz="1250" spc="5">
                <a:solidFill>
                  <a:srgbClr val="000000"/>
                </a:solidFill>
                <a:latin typeface="Arial" pitchFamily="2" panose="02020603050405020304"/>
              </a:rPr>
              <a:t>... </a:t>
            </a:r>
          </a:p>
          <a:p>
            <a:pPr marL="45720" marR="0" indent="0" algn="l">
              <a:lnSpc>
                <a:spcPts val="1400"/>
              </a:lnSpc>
              <a:spcBef>
                <a:spcPts val="530"/>
              </a:spcBef>
              <a:spcAft>
                <a:spcPts val="0"/>
              </a:spcAft>
            </a:pPr>
            <a:r>
              <a:rPr lang="es-ES" sz="1200" spc="0">
                <a:solidFill>
                  <a:srgbClr val="000000"/>
                </a:solidFill>
                <a:latin typeface="Times New Roman" pitchFamily="1" panose="02020603050405020304"/>
              </a:rPr>
              <a:t>me decía. </a:t>
            </a:r>
          </a:p>
          <a:p>
            <a:pPr marL="45720" marR="0" indent="0" algn="l">
              <a:lnSpc>
                <a:spcPts val="1400"/>
              </a:lnSpc>
              <a:spcBef>
                <a:spcPts val="550"/>
              </a:spcBef>
              <a:spcAft>
                <a:spcPts val="1965"/>
              </a:spcAft>
            </a:pPr>
            <a:r>
              <a:rPr lang="es-ES" sz="1200" spc="30">
                <a:solidFill>
                  <a:srgbClr val="000000"/>
                </a:solidFill>
                <a:latin typeface="Times New Roman" pitchFamily="1" panose="02020603050405020304"/>
              </a:rPr>
              <a:t>Yo les puedo indicar que en los últimos 12 meses y relacionado con su trabajo, ha </a:t>
            </a:r>
          </a:p>
        </p:txBody>
      </p:sp>
      <p:sp>
        <p:nvSpPr>
          <p:cNvPr id="4" name=""/>
          <p:cNvSpPr/>
          <p:nvPr>
            <p:ph type="body" idx="10"/>
          </p:nvPr>
        </p:nvSpPr>
        <p:spPr>
          <a:xfrm>
            <a:off x="1061085" y="9731375"/>
            <a:ext cx="5486400" cy="225425"/>
          </a:xfrm>
          <a:prstGeom prst="rect">
            <a:avLst/>
          </a:prstGeom>
          <a:noFill/>
          <a:ln w="0" cmpd="sng">
            <a:noFill/>
            <a:prstDash val="solid"/>
          </a:ln>
        </p:spPr>
        <p:txBody>
          <a:bodyPr vert="horz" lIns="0" tIns="57785" rIns="0" bIns="0" anchor="t"/>
          <a:lstStyle/>
          <a:p>
            <a:pPr marL="4572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61085" y="685800"/>
            <a:ext cx="5438140" cy="0"/>
          </a:xfrm>
          <a:prstGeom prst="line">
            <a:avLst/>
          </a:prstGeom>
          <a:ln w="6350" cmpd="sng">
            <a:solidFill>
              <a:srgbClr val="000000"/>
            </a:solidFill>
          </a:ln>
        </p:spPr>
      </p:cxnSp>
      <p:cxnSp>
        <p:nvCxnSpPr>
          <p:cNvPr id="6" name=""/>
          <p:cNvCxnSpPr/>
          <p:nvPr/>
        </p:nvCxnSpPr>
        <p:spPr>
          <a:xfrm>
            <a:off x="1061085" y="9735185"/>
            <a:ext cx="5438140" cy="0"/>
          </a:xfrm>
          <a:prstGeom prst="line">
            <a:avLst/>
          </a:prstGeom>
          <a:ln w="6350" cmpd="sng">
            <a:solidFill>
              <a:srgbClr val="000000"/>
            </a:solidFill>
          </a:ln>
        </p:spPr>
      </p:cxnSp>
    </p:spTree>
  </p:cSld>
  <p:clrMapOvr>
    <a:masterClrMapping/>
  </p:clrMapOvr>
</p:sld>
</file>

<file path=ppt/slides/slide36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635" rIns="0" bIns="0" anchor="t"/>
          <a:lstStyle/>
          <a:p>
            <a:pPr marL="45720" marR="45720" indent="0" algn="l">
              <a:lnSpc>
                <a:spcPts val="1400"/>
              </a:lnSpc>
              <a:spcAft>
                <a:spcPts val="75"/>
              </a:spcAft>
              <a:tabLst>
                <a:tab algn="r" pos="5440680"/>
              </a:tabLst>
            </a:pPr>
            <a:r>
              <a:rPr lang="es-ES" sz="1200" spc="0">
                <a:solidFill>
                  <a:srgbClr val="000000"/>
                </a:solidFill>
                <a:latin typeface="Times New Roman" pitchFamily="1" panose="02020603050405020304"/>
              </a:rPr>
              <a:t>338 </a:t>
            </a:r>
            <a:r>
              <a:rPr lang="es-ES" sz="1250" b="1" spc="0">
                <a:solidFill>
                  <a:srgbClr val="000000"/>
                </a:solidFill>
                <a:latin typeface="Times New Roman" pitchFamily="1" panose="02020603050405020304"/>
              </a:rPr>
              <a:t>15.3. Prof. Dr. Russel J. Reiter </a:t>
            </a:r>
          </a:p>
        </p:txBody>
      </p:sp>
      <p:sp>
        <p:nvSpPr>
          <p:cNvPr id="3" name=""/>
          <p:cNvSpPr/>
          <p:nvPr>
            <p:ph type="body" idx="10"/>
          </p:nvPr>
        </p:nvSpPr>
        <p:spPr>
          <a:xfrm>
            <a:off x="1056005"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visitado Polonia en 4 ocasiones, 2 veces España (esta sería la tercera), 1 vez la India, Italia, Austria, Japón, Corea, Francia, asícomo distintas ciudades y Estados de América (Chicago, Las Vegas, California, New York, entre otros) en varias ocasiones cada uno de ellos. Y nos podemos preguntar ¿y como puede? </a:t>
            </a:r>
            <a:r>
              <a:rPr lang="es-ES" sz="1300" spc="15">
                <a:solidFill>
                  <a:srgbClr val="000000"/>
                </a:solidFill>
                <a:latin typeface="Arial" pitchFamily="2" panose="02020603050405020304"/>
              </a:rPr>
              <a:t>... </a:t>
            </a:r>
            <a:r>
              <a:rPr lang="es-ES" sz="1200" spc="15">
                <a:solidFill>
                  <a:srgbClr val="000000"/>
                </a:solidFill>
                <a:latin typeface="Times New Roman" pitchFamily="1" panose="02020603050405020304"/>
              </a:rPr>
              <a:t>Pero claro, es conocido que el Prof. Reiter lleva muchos años tomando diariamente melatonina que como hemos dicho combate el </a:t>
            </a:r>
            <a:r>
              <a:rPr lang="es-ES" sz="1000" i="1" spc="15">
                <a:solidFill>
                  <a:srgbClr val="000000"/>
                </a:solidFill>
                <a:latin typeface="Arial" pitchFamily="2" panose="02020603050405020304"/>
              </a:rPr>
              <a:t>jet–lag </a:t>
            </a:r>
            <a:r>
              <a:rPr lang="es-ES" sz="1200" spc="15">
                <a:solidFill>
                  <a:srgbClr val="000000"/>
                </a:solidFill>
                <a:latin typeface="Times New Roman" pitchFamily="1" panose="02020603050405020304"/>
              </a:rPr>
              <a:t>y además es un potente antioxidante, aparte de tener otras muchas propiedades, considerándose una hormona antienvejecimiento o de la “eterna juventud”. Debe ser por eso por lo que el Prof. Reiter se encuentra asíde bien!!! protegido por su inseparable compañera de aventuras y desventuras “su querida hormona melatonina”, que es como si de una hija se tratase</a:t>
            </a:r>
            <a:r>
              <a:rPr lang="es-ES" sz="1300" spc="15">
                <a:solidFill>
                  <a:srgbClr val="000000"/>
                </a:solidFill>
                <a:latin typeface="Arial" pitchFamily="2" panose="02020603050405020304"/>
              </a:rPr>
              <a:t>...</a:t>
            </a:r>
            <a:r>
              <a:rPr lang="es-ES" sz="1200" spc="15">
                <a:solidFill>
                  <a:srgbClr val="000000"/>
                </a:solidFill>
                <a:latin typeface="Times New Roman" pitchFamily="1" panose="02020603050405020304"/>
              </a:rPr>
              <a:t>, no en valde el Prof Reiter es conocido mundialmente como “the melatonin godfather” (o padre de la melatonina, como ya antes mencioné). En fin, yo no sési a esto último que les cuento lo deberíamos llamar “efecto de la melatonina” o simplemente “efecto Reiter” </a:t>
            </a:r>
            <a:r>
              <a:rPr lang="es-ES" sz="1300" spc="15">
                <a:solidFill>
                  <a:srgbClr val="000000"/>
                </a:solidFill>
                <a:latin typeface="Arial" pitchFamily="2" panose="02020603050405020304"/>
              </a:rPr>
              <a:t>... </a:t>
            </a:r>
            <a:r>
              <a:rPr lang="es-ES" sz="1200" spc="15">
                <a:solidFill>
                  <a:srgbClr val="000000"/>
                </a:solidFill>
                <a:latin typeface="Times New Roman" pitchFamily="1" panose="02020603050405020304"/>
              </a:rPr>
              <a:t>(por que claro, nosotros ya lo conocimos tomando melatonina y realmente no sabemos como era Reiter en estado control</a:t>
            </a:r>
            <a:r>
              <a:rPr lang="es-ES" sz="1300" spc="15">
                <a:solidFill>
                  <a:srgbClr val="000000"/>
                </a:solidFill>
                <a:latin typeface="Arial" pitchFamily="2" panose="02020603050405020304"/>
              </a:rPr>
              <a:t>.. .</a:t>
            </a:r>
            <a:r>
              <a:rPr lang="es-ES" sz="1200" spc="15">
                <a:solidFill>
                  <a:srgbClr val="000000"/>
                </a:solidFill>
                <a:latin typeface="Times New Roman" pitchFamily="1" panose="02020603050405020304"/>
              </a:rPr>
              <a:t>), pero quizás eso nos lo pueda aclarar él durante su intervención. </a:t>
            </a:r>
          </a:p>
          <a:p>
            <a:pPr marL="45720" marR="45720" indent="0" algn="just">
              <a:lnSpc>
                <a:spcPts val="1400"/>
              </a:lnSpc>
              <a:spcBef>
                <a:spcPts val="500"/>
              </a:spcBef>
              <a:spcAft>
                <a:spcPts val="0"/>
              </a:spcAft>
            </a:pPr>
            <a:r>
              <a:rPr lang="es-ES" sz="1200" spc="10">
                <a:solidFill>
                  <a:srgbClr val="000000"/>
                </a:solidFill>
                <a:latin typeface="Times New Roman" pitchFamily="1" panose="02020603050405020304"/>
              </a:rPr>
              <a:t>En fin, como hemos podido comprobar, el Profesor Reiter es un ejemplo de gran valía científica a nivel internacional, con admirable y desinteresada entrega para la ciencia mundial, con una extraordinaria generosidad para aportar y aplicar todos sus conocimientos allídonde se necesiten, y siempre teniendo muy presente que sus aportaciones pueden ser de gran trascendencia para la salud humana con directa aplicación clínica para la prevención y tratamiento de diversas enfermedades de gran incidencia en la actualidad (como el Parkinson, Alzehimer, la leucemia y otros cánceres).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al Excmo. Sr. D. </a:t>
            </a:r>
            <a:r>
              <a:rPr lang="es-ES" sz="1250" b="1" spc="0">
                <a:solidFill>
                  <a:srgbClr val="000000"/>
                </a:solidFill>
                <a:latin typeface="Times New Roman" pitchFamily="1" panose="02020603050405020304"/>
              </a:rPr>
              <a:t>Russel J. Reiter </a:t>
            </a:r>
            <a:r>
              <a:rPr lang="es-ES" sz="1200" spc="0">
                <a:solidFill>
                  <a:srgbClr val="000000"/>
                </a:solidFill>
                <a:latin typeface="Times New Roman" pitchFamily="1" panose="02020603050405020304"/>
              </a:rPr>
              <a:t>el supremo grado de doctor “Honoris causa” por la Facultad de Ciencias de la Universidad de Extremadura. </a:t>
            </a:r>
          </a:p>
          <a:p>
            <a:pPr marL="45720" marR="45720" indent="0" algn="l">
              <a:lnSpc>
                <a:spcPts val="1400"/>
              </a:lnSpc>
              <a:spcBef>
                <a:spcPts val="495"/>
              </a:spcBef>
              <a:spcAft>
                <a:spcPts val="0"/>
              </a:spcAft>
            </a:pPr>
            <a:r>
              <a:rPr lang="es-ES" sz="1200" spc="10">
                <a:solidFill>
                  <a:srgbClr val="000000"/>
                </a:solidFill>
                <a:latin typeface="Times New Roman" pitchFamily="1" panose="02020603050405020304"/>
              </a:rPr>
              <a:t>Muchas gracias, </a:t>
            </a:r>
          </a:p>
          <a:p>
            <a:pPr marL="45720" marR="45720" indent="0" algn="l">
              <a:lnSpc>
                <a:spcPts val="1400"/>
              </a:lnSpc>
              <a:spcBef>
                <a:spcPts val="500"/>
              </a:spcBef>
              <a:spcAft>
                <a:spcPts val="0"/>
              </a:spcAft>
            </a:pPr>
            <a:r>
              <a:rPr lang="es-ES" sz="1200" spc="30">
                <a:solidFill>
                  <a:srgbClr val="000000"/>
                </a:solidFill>
                <a:latin typeface="Times New Roman" pitchFamily="1" panose="02020603050405020304"/>
              </a:rPr>
              <a:t>Dra. Ana Beatriz Rodríguez Moratinos </a:t>
            </a:r>
          </a:p>
          <a:p>
            <a:pPr marL="45720" marR="45720" indent="0" algn="just">
              <a:lnSpc>
                <a:spcPts val="1400"/>
              </a:lnSpc>
              <a:spcBef>
                <a:spcPts val="500"/>
              </a:spcBef>
              <a:spcAft>
                <a:spcPts val="0"/>
              </a:spcAft>
            </a:pPr>
            <a:r>
              <a:rPr lang="es-ES" sz="1250" b="1" spc="0">
                <a:solidFill>
                  <a:srgbClr val="000000"/>
                </a:solidFill>
                <a:latin typeface="Times New Roman" pitchFamily="1" panose="02020603050405020304"/>
              </a:rPr>
              <a:t>Discurso del Dr. Russel J. Reiter, para la recepción del Doctorado Ho-</a:t>
            </a:r>
            <a:r>
              <a:rPr lang="es-ES" sz="1250" b="1" spc="0">
                <a:solidFill>
                  <a:srgbClr val="000000"/>
                </a:solidFill>
                <a:latin typeface="Times New Roman" pitchFamily="1" panose="02020603050405020304"/>
              </a:rPr>
              <a:t>noris Causa por la Universidad de Extremadura </a:t>
            </a:r>
          </a:p>
          <a:p>
            <a:pPr marL="45720" marR="45720" indent="0" algn="just">
              <a:lnSpc>
                <a:spcPts val="1400"/>
              </a:lnSpc>
              <a:spcBef>
                <a:spcPts val="500"/>
              </a:spcBef>
              <a:spcAft>
                <a:spcPts val="0"/>
              </a:spcAft>
            </a:pPr>
            <a:r>
              <a:rPr lang="es-ES" sz="1200" spc="30">
                <a:solidFill>
                  <a:srgbClr val="000000"/>
                </a:solidFill>
                <a:latin typeface="Times New Roman" pitchFamily="1" panose="02020603050405020304"/>
              </a:rPr>
              <a:t>“Life is made up of a great number of small events and a small number of great events”. In my lifetime receipt of this Doctor Honoris Causa from the University of Extremadura is certainly one of a “small number of great events” that I will experience. Awards such as this are not an expectation and certainly should not be a goal of a scientist, but when they are received they are very much appreciated. I thank the committee for approving me for this award. Furthermore, I thank Dr. Ana Rodriguez and her colleagues for recommending me for this great honor. </a:t>
            </a:r>
          </a:p>
          <a:p>
            <a:pPr marL="45720" marR="45720" indent="0" algn="just">
              <a:lnSpc>
                <a:spcPts val="1400"/>
              </a:lnSpc>
              <a:spcBef>
                <a:spcPts val="500"/>
              </a:spcBef>
              <a:spcAft>
                <a:spcPts val="2410"/>
              </a:spcAft>
            </a:pPr>
            <a:r>
              <a:rPr lang="es-ES" sz="1200" spc="20">
                <a:solidFill>
                  <a:srgbClr val="000000"/>
                </a:solidFill>
                <a:latin typeface="Times New Roman" pitchFamily="1" panose="02020603050405020304"/>
              </a:rPr>
              <a:t>My specific field of research is the pineal gland and its secretory product melatonin. The pineal is a small part of the brain which was considered by most scientists until 40 years ago to be a vestigial, non-functional relic. It was almost by accident that, after receiving my Ph.D. degree in 1964, I began investigating this organ while ser-ving in the US Army as a Captain in the Medical Service Corp. During this interval </a:t>
            </a:r>
          </a:p>
        </p:txBody>
      </p:sp>
      <p:sp>
        <p:nvSpPr>
          <p:cNvPr id="4"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6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15"/>
          <a:stretch>
            <a:fillRect/>
          </a:stretch>
        </p:blipFill>
        <p:spPr>
          <a:xfrm>
            <a:off x="1069975" y="1847215"/>
            <a:ext cx="2727960" cy="295338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3335" rIns="0" bIns="0" anchor="t"/>
          <a:lstStyle/>
          <a:p>
            <a:pPr marL="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339 </a:t>
            </a:r>
          </a:p>
        </p:txBody>
      </p:sp>
      <p:sp>
        <p:nvSpPr>
          <p:cNvPr id="3" name=""/>
          <p:cNvSpPr/>
          <p:nvPr>
            <p:ph type="body" idx="10"/>
          </p:nvPr>
        </p:nvSpPr>
        <p:spPr>
          <a:xfrm>
            <a:off x="1057910" y="681990"/>
            <a:ext cx="5486400" cy="961390"/>
          </a:xfrm>
          <a:prstGeom prst="rect">
            <a:avLst/>
          </a:prstGeom>
          <a:noFill/>
          <a:ln w="0" cmpd="sng">
            <a:noFill/>
            <a:prstDash val="solid"/>
          </a:ln>
        </p:spPr>
        <p:txBody>
          <a:bodyPr vert="horz" lIns="0" tIns="2273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I was stationed at the US Army Edgewood Arsenal near Baltimore, Maryland. At the time the US Army Edgewood Arsenal was one of the major research facilities in the development of biological and chemical warfare agents and other research with military applications. </a:t>
            </a:r>
          </a:p>
        </p:txBody>
      </p:sp>
      <p:sp>
        <p:nvSpPr>
          <p:cNvPr id="4" name=""/>
          <p:cNvSpPr/>
          <p:nvPr>
            <p:ph type="body" idx="10"/>
          </p:nvPr>
        </p:nvSpPr>
        <p:spPr>
          <a:xfrm>
            <a:off x="4175760" y="1643380"/>
            <a:ext cx="2368550" cy="3824605"/>
          </a:xfrm>
          <a:prstGeom prst="rect">
            <a:avLst/>
          </a:prstGeom>
          <a:noFill/>
          <a:ln w="0" cmpd="sng">
            <a:noFill/>
            <a:prstDash val="solid"/>
          </a:ln>
        </p:spPr>
        <p:txBody>
          <a:bodyPr vert="horz" lIns="0" tIns="70485"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Since the pineal gland was conside-</a:t>
            </a:r>
            <a:r>
              <a:rPr lang="es-ES" sz="1200" spc="0">
                <a:solidFill>
                  <a:srgbClr val="000000"/>
                </a:solidFill>
                <a:latin typeface="Times New Roman" pitchFamily="1" panose="02020603050405020304"/>
              </a:rPr>
              <a:t>red to be biological insignificant at </a:t>
            </a:r>
            <a:r>
              <a:rPr lang="es-ES" sz="1200" spc="0">
                <a:solidFill>
                  <a:srgbClr val="000000"/>
                </a:solidFill>
                <a:latin typeface="Times New Roman" pitchFamily="1" panose="02020603050405020304"/>
              </a:rPr>
              <a:t>the time, even the smallest discovery </a:t>
            </a:r>
            <a:r>
              <a:rPr lang="es-ES" sz="1200" spc="0">
                <a:solidFill>
                  <a:srgbClr val="000000"/>
                </a:solidFill>
                <a:latin typeface="Times New Roman" pitchFamily="1" panose="02020603050405020304"/>
              </a:rPr>
              <a:t>related to it would be considered a </a:t>
            </a:r>
            <a:r>
              <a:rPr lang="es-ES" sz="1200" spc="0">
                <a:solidFill>
                  <a:srgbClr val="000000"/>
                </a:solidFill>
                <a:latin typeface="Times New Roman" pitchFamily="1" panose="02020603050405020304"/>
              </a:rPr>
              <a:t>remarkable scientific advance. Thus, </a:t>
            </a:r>
            <a:r>
              <a:rPr lang="es-ES" sz="1200" spc="0">
                <a:solidFill>
                  <a:srgbClr val="000000"/>
                </a:solidFill>
                <a:latin typeface="Times New Roman" pitchFamily="1" panose="02020603050405020304"/>
              </a:rPr>
              <a:t>when we proved in 1964 that, in fact, </a:t>
            </a:r>
            <a:r>
              <a:rPr lang="es-ES" sz="1200" spc="0">
                <a:solidFill>
                  <a:srgbClr val="000000"/>
                </a:solidFill>
                <a:latin typeface="Times New Roman" pitchFamily="1" panose="02020603050405020304"/>
              </a:rPr>
              <a:t>it mediates the very potent effects </a:t>
            </a:r>
            <a:r>
              <a:rPr lang="es-ES" sz="1200" spc="0">
                <a:solidFill>
                  <a:srgbClr val="000000"/>
                </a:solidFill>
                <a:latin typeface="Times New Roman" pitchFamily="1" panose="02020603050405020304"/>
              </a:rPr>
              <a:t>of photoperiod on the reproducti-</a:t>
            </a:r>
            <a:r>
              <a:rPr lang="es-ES" sz="1200" spc="0">
                <a:solidFill>
                  <a:srgbClr val="000000"/>
                </a:solidFill>
                <a:latin typeface="Times New Roman" pitchFamily="1" panose="02020603050405020304"/>
              </a:rPr>
              <a:t>ve physiology in animals that breed </a:t>
            </a:r>
            <a:r>
              <a:rPr lang="es-ES" sz="1200" spc="0">
                <a:solidFill>
                  <a:srgbClr val="000000"/>
                </a:solidFill>
                <a:latin typeface="Times New Roman" pitchFamily="1" panose="02020603050405020304"/>
              </a:rPr>
              <a:t>seasonally, it was considered an im-</a:t>
            </a:r>
            <a:r>
              <a:rPr lang="es-ES" sz="1200" spc="0">
                <a:solidFill>
                  <a:srgbClr val="000000"/>
                </a:solidFill>
                <a:latin typeface="Times New Roman" pitchFamily="1" panose="02020603050405020304"/>
              </a:rPr>
              <a:t>portant discovery. Our first paper on </a:t>
            </a:r>
            <a:r>
              <a:rPr lang="es-ES" sz="1200" spc="0">
                <a:solidFill>
                  <a:srgbClr val="000000"/>
                </a:solidFill>
                <a:latin typeface="Times New Roman" pitchFamily="1" panose="02020603050405020304"/>
              </a:rPr>
              <a:t>this subject appeared in Science in </a:t>
            </a:r>
            <a:r>
              <a:rPr lang="es-ES" sz="1200" spc="0">
                <a:solidFill>
                  <a:srgbClr val="000000"/>
                </a:solidFill>
                <a:latin typeface="Times New Roman" pitchFamily="1" panose="02020603050405020304"/>
              </a:rPr>
              <a:t>June, 1965. The demonstration that </a:t>
            </a:r>
            <a:r>
              <a:rPr lang="es-ES" sz="1200" spc="0">
                <a:solidFill>
                  <a:srgbClr val="000000"/>
                </a:solidFill>
                <a:latin typeface="Times New Roman" pitchFamily="1" panose="02020603050405020304"/>
              </a:rPr>
              <a:t>the pineal gland was indeed a po-</a:t>
            </a:r>
            <a:r>
              <a:rPr lang="es-ES" sz="1200" spc="0">
                <a:solidFill>
                  <a:srgbClr val="000000"/>
                </a:solidFill>
                <a:latin typeface="Times New Roman" pitchFamily="1" panose="02020603050405020304"/>
              </a:rPr>
              <a:t>tent endocrine organ and a legitima-</a:t>
            </a:r>
            <a:r>
              <a:rPr lang="es-ES" sz="1200" spc="0">
                <a:solidFill>
                  <a:srgbClr val="000000"/>
                </a:solidFill>
                <a:latin typeface="Times New Roman" pitchFamily="1" panose="02020603050405020304"/>
              </a:rPr>
              <a:t>te part of the neuroendocrine system </a:t>
            </a:r>
            <a:r>
              <a:rPr lang="es-ES" sz="1200" spc="0">
                <a:solidFill>
                  <a:srgbClr val="000000"/>
                </a:solidFill>
                <a:latin typeface="Times New Roman" pitchFamily="1" panose="02020603050405020304"/>
              </a:rPr>
              <a:t>followed the isolation and characte-</a:t>
            </a:r>
            <a:r>
              <a:rPr lang="es-ES" sz="1200" spc="0">
                <a:solidFill>
                  <a:srgbClr val="000000"/>
                </a:solidFill>
                <a:latin typeface="Times New Roman" pitchFamily="1" panose="02020603050405020304"/>
              </a:rPr>
              <a:t>rization of melatonin by Dr. Aaron </a:t>
            </a:r>
            <a:r>
              <a:rPr lang="es-ES" sz="1200" spc="0">
                <a:solidFill>
                  <a:srgbClr val="000000"/>
                </a:solidFill>
                <a:latin typeface="Times New Roman" pitchFamily="1" panose="02020603050405020304"/>
              </a:rPr>
              <a:t>Lerner at Yale in 1958. </a:t>
            </a:r>
          </a:p>
          <a:p>
            <a:pPr marL="0" marR="45720" indent="0" algn="just">
              <a:lnSpc>
                <a:spcPts val="1400"/>
              </a:lnSpc>
              <a:spcBef>
                <a:spcPts val="575"/>
              </a:spcBef>
              <a:spcAft>
                <a:spcPts val="0"/>
              </a:spcAft>
            </a:pPr>
            <a:r>
              <a:rPr lang="es-ES" sz="1200" spc="30">
                <a:solidFill>
                  <a:srgbClr val="000000"/>
                </a:solidFill>
                <a:latin typeface="Times New Roman" pitchFamily="1" panose="02020603050405020304"/>
              </a:rPr>
              <a:t>This early research on the pineal </a:t>
            </a:r>
          </a:p>
        </p:txBody>
      </p:sp>
      <p:sp>
        <p:nvSpPr>
          <p:cNvPr id="5" name=""/>
          <p:cNvSpPr/>
          <p:nvPr>
            <p:ph type="body" idx="10"/>
          </p:nvPr>
        </p:nvSpPr>
        <p:spPr>
          <a:xfrm>
            <a:off x="1057910" y="5467985"/>
            <a:ext cx="5486400" cy="426339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30">
                <a:solidFill>
                  <a:srgbClr val="000000"/>
                </a:solidFill>
                <a:latin typeface="Times New Roman" pitchFamily="1" panose="02020603050405020304"/>
              </a:rPr>
              <a:t>gland and melatonin was also very much influenced by the US space program. The </a:t>
            </a:r>
            <a:r>
              <a:rPr lang="es-ES" sz="1200" spc="30">
                <a:solidFill>
                  <a:srgbClr val="000000"/>
                </a:solidFill>
                <a:latin typeface="Times New Roman" pitchFamily="1" panose="02020603050405020304"/>
              </a:rPr>
              <a:t>Russians just several years earlier had put an unmanned satellite, Sputnik, into </a:t>
            </a:r>
            <a:r>
              <a:rPr lang="es-ES" sz="1200" spc="30">
                <a:solidFill>
                  <a:srgbClr val="000000"/>
                </a:solidFill>
                <a:latin typeface="Times New Roman" pitchFamily="1" panose="02020603050405020304"/>
              </a:rPr>
              <a:t>Earth orbit, in advance of the US. Furthermore, Yuri Gagarin, also a Russian, pre-</a:t>
            </a:r>
            <a:r>
              <a:rPr lang="es-ES" sz="1200" spc="30">
                <a:solidFill>
                  <a:srgbClr val="000000"/>
                </a:solidFill>
                <a:latin typeface="Times New Roman" pitchFamily="1" panose="02020603050405020304"/>
              </a:rPr>
              <a:t>ceded John Glenn, as the first US astronaut to orbit the Earth, into space. With </a:t>
            </a:r>
            <a:r>
              <a:rPr lang="es-ES" sz="1200" spc="30">
                <a:solidFill>
                  <a:srgbClr val="000000"/>
                </a:solidFill>
                <a:latin typeface="Times New Roman" pitchFamily="1" panose="02020603050405020304"/>
              </a:rPr>
              <a:t>the urging of President John F. Kennedy the US space program was encouraged to </a:t>
            </a:r>
            <a:r>
              <a:rPr lang="es-ES" sz="1200" spc="30">
                <a:solidFill>
                  <a:srgbClr val="000000"/>
                </a:solidFill>
                <a:latin typeface="Times New Roman" pitchFamily="1" panose="02020603050405020304"/>
              </a:rPr>
              <a:t>put a man on the moon in the decade of the 60s and the equivalent of the National </a:t>
            </a:r>
            <a:r>
              <a:rPr lang="es-ES" sz="1200" spc="30">
                <a:solidFill>
                  <a:srgbClr val="000000"/>
                </a:solidFill>
                <a:latin typeface="Times New Roman" pitchFamily="1" panose="02020603050405020304"/>
              </a:rPr>
              <a:t>Aeronautics and Space Administration (NASA) was already planning much longer </a:t>
            </a:r>
            <a:r>
              <a:rPr lang="es-ES" sz="1200" spc="30">
                <a:solidFill>
                  <a:srgbClr val="000000"/>
                </a:solidFill>
                <a:latin typeface="Times New Roman" pitchFamily="1" panose="02020603050405020304"/>
              </a:rPr>
              <a:t>space flights, for example, to Mars. To conserve vital resources which are limited </a:t>
            </a:r>
            <a:r>
              <a:rPr lang="es-ES" sz="1200" spc="30">
                <a:solidFill>
                  <a:srgbClr val="000000"/>
                </a:solidFill>
                <a:latin typeface="Times New Roman" pitchFamily="1" panose="02020603050405020304"/>
              </a:rPr>
              <a:t>on a space craft, NASA was looking for substances that may induce hibernation in </a:t>
            </a:r>
            <a:r>
              <a:rPr lang="es-ES" sz="1200" spc="30">
                <a:solidFill>
                  <a:srgbClr val="000000"/>
                </a:solidFill>
                <a:latin typeface="Times New Roman" pitchFamily="1" panose="02020603050405020304"/>
              </a:rPr>
              <a:t>the astronauts. At that time melatonin was being widely tested for its potential to </a:t>
            </a:r>
            <a:r>
              <a:rPr lang="es-ES" sz="1200" spc="30">
                <a:solidFill>
                  <a:srgbClr val="000000"/>
                </a:solidFill>
                <a:latin typeface="Times New Roman" pitchFamily="1" panose="02020603050405020304"/>
              </a:rPr>
              <a:t>influence hibernation. Thus, part of the goal of my research in the Army was to </a:t>
            </a:r>
            <a:r>
              <a:rPr lang="es-ES" sz="1200" spc="30">
                <a:solidFill>
                  <a:srgbClr val="000000"/>
                </a:solidFill>
                <a:latin typeface="Times New Roman" pitchFamily="1" panose="02020603050405020304"/>
              </a:rPr>
              <a:t>investigate melatonin’s role in hibernation with its possible use by US astronauts. </a:t>
            </a:r>
          </a:p>
          <a:p>
            <a:pPr marL="0" marR="45720" indent="0" algn="just">
              <a:lnSpc>
                <a:spcPts val="1400"/>
              </a:lnSpc>
              <a:spcBef>
                <a:spcPts val="530"/>
              </a:spcBef>
              <a:spcAft>
                <a:spcPts val="1525"/>
              </a:spcAft>
            </a:pPr>
            <a:r>
              <a:rPr lang="es-ES" sz="1200" spc="20">
                <a:solidFill>
                  <a:srgbClr val="000000"/>
                </a:solidFill>
                <a:latin typeface="Times New Roman" pitchFamily="1" panose="02020603050405020304"/>
              </a:rPr>
              <a:t>After leaving the Army in 1966 for my first academic position, I rarely thought </a:t>
            </a:r>
            <a:r>
              <a:rPr lang="es-ES" sz="1200" spc="20">
                <a:solidFill>
                  <a:srgbClr val="000000"/>
                </a:solidFill>
                <a:latin typeface="Times New Roman" pitchFamily="1" panose="02020603050405020304"/>
              </a:rPr>
              <a:t>about the applications of melatonin in space until many years later. In the mid-</a:t>
            </a:r>
            <a:r>
              <a:rPr lang="es-ES" sz="1200" spc="20">
                <a:solidFill>
                  <a:srgbClr val="000000"/>
                </a:solidFill>
                <a:latin typeface="Times New Roman" pitchFamily="1" panose="02020603050405020304"/>
              </a:rPr>
              <a:t>1990s, however, the issue of the use of melatonin by US astronauts resurfaced and, </a:t>
            </a:r>
            <a:r>
              <a:rPr lang="es-ES" sz="1200" spc="20">
                <a:solidFill>
                  <a:srgbClr val="000000"/>
                </a:solidFill>
                <a:latin typeface="Times New Roman" pitchFamily="1" panose="02020603050405020304"/>
              </a:rPr>
              <a:t>subsequently, I have been to the Johnson Space Craft Center near Houston to discuss </a:t>
            </a:r>
            <a:r>
              <a:rPr lang="es-ES" sz="1200" spc="20">
                <a:solidFill>
                  <a:srgbClr val="000000"/>
                </a:solidFill>
                <a:latin typeface="Times New Roman" pitchFamily="1" panose="02020603050405020304"/>
              </a:rPr>
              <a:t>these matters. On one space shuttle Discovery flight which included 7 astronauts, in-</a:t>
            </a:r>
            <a:r>
              <a:rPr lang="es-ES" sz="1200" spc="20">
                <a:solidFill>
                  <a:srgbClr val="000000"/>
                </a:solidFill>
                <a:latin typeface="Times New Roman" pitchFamily="1" panose="02020603050405020304"/>
              </a:rPr>
              <a:t>cluding John Glenn, melatonin was used for the purpose of adjusting their circadian </a:t>
            </a:r>
            <a:r>
              <a:rPr lang="es-ES" sz="1200" spc="20">
                <a:solidFill>
                  <a:srgbClr val="000000"/>
                </a:solidFill>
                <a:latin typeface="Times New Roman" pitchFamily="1" panose="02020603050405020304"/>
              </a:rPr>
              <a:t>rhythms and for studying its effects on sleep. Furthermore, because of the potent </a:t>
            </a:r>
            <a:r>
              <a:rPr lang="es-ES" sz="1200" spc="20">
                <a:solidFill>
                  <a:srgbClr val="000000"/>
                </a:solidFill>
                <a:latin typeface="Times New Roman" pitchFamily="1" panose="02020603050405020304"/>
              </a:rPr>
              <a:t>antioxidant properties of melatonin, it is being considered as a potential protector </a:t>
            </a:r>
            <a:r>
              <a:rPr lang="es-ES" sz="1200" spc="20">
                <a:solidFill>
                  <a:srgbClr val="000000"/>
                </a:solidFill>
                <a:latin typeface="Times New Roman" pitchFamily="1" panose="02020603050405020304"/>
              </a:rPr>
              <a:t>against ionizing radiation in the space program. In space, astronauts are intermit-</a:t>
            </a:r>
            <a:r>
              <a:rPr lang="es-ES" sz="1200" spc="20">
                <a:solidFill>
                  <a:srgbClr val="000000"/>
                </a:solidFill>
                <a:latin typeface="Times New Roman" pitchFamily="1" panose="02020603050405020304"/>
              </a:rPr>
              <a:t>tently exposed, at predictable times, to high levels of damaging ionizing radiation.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7910" y="4819650"/>
            <a:ext cx="2743200" cy="648335"/>
          </a:xfrm>
          <a:prstGeom prst="rect">
            <a:avLst/>
          </a:prstGeom>
          <a:noFill/>
          <a:ln w="0" cmpd="sng">
            <a:noFill/>
            <a:prstDash val="solid"/>
          </a:ln>
        </p:spPr>
        <p:txBody>
          <a:bodyPr vert="horz" lIns="0" tIns="5080" rIns="0" bIns="0" anchor="t"/>
          <a:lstStyle/>
          <a:p>
            <a:pPr marL="0" marR="0" indent="0" algn="ctr">
              <a:lnSpc>
                <a:spcPts val="1400"/>
              </a:lnSpc>
              <a:spcAft>
                <a:spcPts val="2110"/>
              </a:spcAft>
            </a:pPr>
            <a:r>
              <a:rPr lang="es-ES" sz="1200" spc="0">
                <a:solidFill>
                  <a:srgbClr val="000000"/>
                </a:solidFill>
                <a:latin typeface="Times New Roman" pitchFamily="1" panose="02020603050405020304"/>
              </a:rPr>
              <a:t>Dr. Russel J. Reiter </a:t>
            </a:r>
            <a:br/>
            <a:r>
              <a:rPr lang="es-ES" sz="1200" spc="0">
                <a:solidFill>
                  <a:srgbClr val="000000"/>
                </a:solidFill>
                <a:latin typeface="Times New Roman" pitchFamily="1" panose="02020603050405020304"/>
              </a:rPr>
              <a:t>Investidura 14/02/2007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6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5715" rIns="0" bIns="0" anchor="t"/>
          <a:lstStyle/>
          <a:p>
            <a:pPr marL="0" marR="45720" indent="0" algn="l">
              <a:lnSpc>
                <a:spcPts val="1400"/>
              </a:lnSpc>
              <a:spcAft>
                <a:spcPts val="40"/>
              </a:spcAft>
              <a:tabLst>
                <a:tab algn="r" pos="5440680"/>
              </a:tabLst>
            </a:pPr>
            <a:r>
              <a:rPr lang="es-ES" sz="1300" spc="0">
                <a:solidFill>
                  <a:srgbClr val="000000"/>
                </a:solidFill>
                <a:latin typeface="Garamond" pitchFamily="1" panose="02020603050405020304"/>
              </a:rPr>
              <a:t>340 </a:t>
            </a:r>
            <a:r>
              <a:rPr lang="es-ES" sz="1300" b="1" spc="0">
                <a:solidFill>
                  <a:srgbClr val="000000"/>
                </a:solidFill>
                <a:latin typeface="Garamond" pitchFamily="1" panose="02020603050405020304"/>
              </a:rPr>
              <a:t>15.3. Prof. Dr. Russel J. Reiter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6060" rIns="0" bIns="0" anchor="t"/>
          <a:lstStyle/>
          <a:p>
            <a:pPr marL="0" marR="45720" indent="0" algn="just">
              <a:lnSpc>
                <a:spcPts val="1400"/>
              </a:lnSpc>
              <a:spcAft>
                <a:spcPts val="0"/>
              </a:spcAft>
            </a:pPr>
            <a:r>
              <a:rPr lang="es-ES" sz="1300" spc="0">
                <a:solidFill>
                  <a:srgbClr val="000000"/>
                </a:solidFill>
                <a:latin typeface="Garamond" pitchFamily="1" panose="02020603050405020304"/>
              </a:rPr>
              <a:t>In animal studies it has already been shown that melatonin is highly protective against radiation because of its potent antioxidant effects; it reduces the massive DNA damage that occurs, it lowers the severity of radiation sickness, and it reduces the death rate of animals exposed to high levels of ionizing radiation. Importantly, melatonin has a variety of beneficial effects in animals and man is essentially without toxicity. It is my prediction in fact that melatonin has a very bright future in clinical medicine and its effects should be aggressively investigated in clinical trials, some of which are already on-going. </a:t>
            </a:r>
          </a:p>
          <a:p>
            <a:pPr marL="0" marR="45720" indent="0" algn="just">
              <a:lnSpc>
                <a:spcPts val="1400"/>
              </a:lnSpc>
              <a:spcBef>
                <a:spcPts val="580"/>
              </a:spcBef>
              <a:spcAft>
                <a:spcPts val="0"/>
              </a:spcAft>
            </a:pPr>
            <a:r>
              <a:rPr lang="es-ES" sz="1300" spc="-10">
                <a:solidFill>
                  <a:srgbClr val="000000"/>
                </a:solidFill>
                <a:latin typeface="Garamond" pitchFamily="1" panose="02020603050405020304"/>
              </a:rPr>
              <a:t>In addition to its marked protective actions against damaging effects of ionizing radiation, I provide you with a brief account of the major health implications in this rapidly–developing field. Melatonin is an endogenously produced molecule that exhibits a prominent circadian rhythm in the blood with low daytime levels and high nighttime values. Melatonin’s functions initially were described to be sleep promotion and the adjustment of the biological clock, for example, during “jet lag”. The amount of melatonin an individual produces is diminished with advancing age, such that when you are elderly, the melatonin rhythm is severely dampened and blood levels are barely detectable. The loss of melatonin during aging seems to contribute to deterioration of health and increased frailty that occurs in the aged. Thousands of scientific reports during the last decade from scientists throughout the world, including a number of very important Spanish laboratories, have convincingly shown that the preservation of endogenous melatonin rhythm or regularly taking melatonin supplements exogenously may promote better health. Of particular interest has been the ability of melatonin to defer the onset and progression of a number of age– related disease of the central nervous system, for example, experimental models of Parkinsonism and Alzheimer’s disease. Melatonin’s multiple benefits derive from its potent antioxidant actions, its stimulation of the immune system, and its induction of cellular energy production in the form of ATP. Many of these important observations have been made by scientists from Spanish laboratories. </a:t>
            </a:r>
          </a:p>
          <a:p>
            <a:pPr marL="0" marR="45720" indent="0" algn="just">
              <a:lnSpc>
                <a:spcPts val="1400"/>
              </a:lnSpc>
              <a:spcBef>
                <a:spcPts val="510"/>
              </a:spcBef>
              <a:spcAft>
                <a:spcPts val="0"/>
              </a:spcAft>
            </a:pPr>
            <a:r>
              <a:rPr lang="es-ES" sz="1300" spc="0">
                <a:solidFill>
                  <a:srgbClr val="000000"/>
                </a:solidFill>
                <a:latin typeface="Garamond" pitchFamily="1" panose="02020603050405020304"/>
              </a:rPr>
              <a:t>Because of its numerous positive effects, melatonin is widely used as an oral sup-plement in many countries including the US where thousands of individuals take melatonin on a daily basis. For reasons that are not clear, supplemental melatonin currently cannot be purchased in Spain although it is easily obtained elsewhere and, as a result, it is regularly used by the Spanish population. It seems to be a molecule that is important for the maintenance of optimal health. </a:t>
            </a:r>
          </a:p>
          <a:p>
            <a:pPr marL="0" marR="45720" indent="0" algn="just">
              <a:lnSpc>
                <a:spcPts val="1400"/>
              </a:lnSpc>
              <a:spcBef>
                <a:spcPts val="570"/>
              </a:spcBef>
              <a:spcAft>
                <a:spcPts val="1555"/>
              </a:spcAft>
            </a:pPr>
            <a:r>
              <a:rPr lang="es-ES" sz="1300" spc="0">
                <a:solidFill>
                  <a:srgbClr val="000000"/>
                </a:solidFill>
                <a:latin typeface="Garamond" pitchFamily="1" panose="02020603050405020304"/>
              </a:rPr>
              <a:t>Unfortunately, about 3 weeks ago in an article in the Spanish newspaper, EL PAIS, Dan Hurley, a science writer for the New York Times, claimed that 535 people have been hospitalized due to reactions after taking melatonin and 4 people have died. It is inconceivable to me where Mr. Hurley got the information for this article since, in numerous scientific reports in which melatonin has been given to humans, never has a serious side effect been reported. Also in discussions with the US Food and Drug Administration there have been no reports of deaths from taking melatonin. This is in marked contrast to some other over–the–counter drugs that are used worldwide on a daily basis. For example, an estimated 700 people die annually in the US from taking aspirin, which can lead to massive gastric damage, hemorrhage and death. This death rate from aspirin toxicity is accepted by the FDA and the American public. Furthermore, if suicide is your goal, you can do so with an over-dose of </a:t>
            </a:r>
          </a:p>
        </p:txBody>
      </p:sp>
      <p:sp>
        <p:nvSpPr>
          <p:cNvPr id="4" name=""/>
          <p:cNvSpPr/>
          <p:nvPr>
            <p:ph type="body" idx="10"/>
          </p:nvPr>
        </p:nvSpPr>
        <p:spPr>
          <a:xfrm>
            <a:off x="1061085" y="9731375"/>
            <a:ext cx="5486400" cy="238125"/>
          </a:xfrm>
          <a:prstGeom prst="rect">
            <a:avLst/>
          </a:prstGeom>
          <a:noFill/>
          <a:ln w="0" cmpd="sng">
            <a:noFill/>
            <a:prstDash val="solid"/>
          </a:ln>
        </p:spPr>
        <p:txBody>
          <a:bodyPr vert="horz" lIns="0" tIns="48260" rIns="0" bIns="0" anchor="t"/>
          <a:lstStyle/>
          <a:p>
            <a:pPr marL="0" marR="4572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5" name=""/>
          <p:cNvCxnSpPr/>
          <p:nvPr/>
        </p:nvCxnSpPr>
        <p:spPr>
          <a:xfrm>
            <a:off x="1061085" y="685800"/>
            <a:ext cx="5438140" cy="0"/>
          </a:xfrm>
          <a:prstGeom prst="line">
            <a:avLst/>
          </a:prstGeom>
          <a:ln w="6350" cmpd="sng">
            <a:solidFill>
              <a:srgbClr val="000000"/>
            </a:solidFill>
          </a:ln>
        </p:spPr>
      </p:cxnSp>
      <p:cxnSp>
        <p:nvCxnSpPr>
          <p:cNvPr id="6" name=""/>
          <p:cNvCxnSpPr/>
          <p:nvPr/>
        </p:nvCxnSpPr>
        <p:spPr>
          <a:xfrm>
            <a:off x="1061085" y="9735185"/>
            <a:ext cx="5438140" cy="0"/>
          </a:xfrm>
          <a:prstGeom prst="line">
            <a:avLst/>
          </a:prstGeom>
          <a:ln w="6350" cmpd="sng">
            <a:solidFill>
              <a:srgbClr val="000000"/>
            </a:solidFill>
          </a:ln>
        </p:spPr>
      </p:cxnSp>
    </p:spTree>
  </p:cSld>
  <p:clrMapOvr>
    <a:masterClrMapping/>
  </p:clrMapOvr>
</p:sld>
</file>

<file path=ppt/slides/slide36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341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2885" rIns="0" bIns="0" anchor="t"/>
          <a:lstStyle/>
          <a:p>
            <a:pPr marL="45720" marR="45720" indent="0" algn="l">
              <a:lnSpc>
                <a:spcPts val="1400"/>
              </a:lnSpc>
              <a:spcAft>
                <a:spcPts val="0"/>
              </a:spcAft>
            </a:pPr>
            <a:r>
              <a:rPr lang="es-ES" sz="1300" spc="15">
                <a:solidFill>
                  <a:srgbClr val="000000"/>
                </a:solidFill>
                <a:latin typeface="Garamond" pitchFamily="1" panose="02020603050405020304"/>
              </a:rPr>
              <a:t>aspirin, but not with melatonin at any dose.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The greatest strength of my laboratory over the last 25 years has been the 131 postdoctoral fellows I have been able to attract from around the world. Of the postdoctoral fellows and visiting professors who have conducted research with me, 33 have been from Spanish universities including Dr. M. Pilar Terron from the University of Extremadura who is currently in my laboratory. Furthermore, I have an on-going research collaboration with several Spanish scientists including Dr. Ana Rodriguez, Professor Carmen Barriga, Dr. Jose Antonio Parientes and Mr. Sergio Paredes from this University.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What in fact makes a successful scientist, or for that matter, a successful professio-nal? Much has been written about success and it is obvious that certain elements are important while others are absolutely essential. The four elements of a successful scientist are often agreed upon to be, 1) knowledge, 2) technical skill, 3) commu-nication, and 4) originality and creativity. Many scientists actually succeed on the first three of these four traits, i.e., without originality and creativity.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Certainly, basic knowledge is important for success; there are many individuals who have the necessary knowledge but yet lack the ability to be truly successful. So by itself, this trait is clearly insufficient. </a:t>
            </a:r>
          </a:p>
          <a:p>
            <a:pPr marL="45720" marR="45720" indent="0" algn="just">
              <a:lnSpc>
                <a:spcPts val="1400"/>
              </a:lnSpc>
              <a:spcBef>
                <a:spcPts val="480"/>
              </a:spcBef>
              <a:spcAft>
                <a:spcPts val="0"/>
              </a:spcAft>
            </a:pPr>
            <a:r>
              <a:rPr lang="es-ES" sz="1300" spc="0">
                <a:solidFill>
                  <a:srgbClr val="000000"/>
                </a:solidFill>
                <a:latin typeface="Garamond" pitchFamily="1" panose="02020603050405020304"/>
              </a:rPr>
              <a:t>Technical skill is unquestionably helpful. Those who are especially meticulous and skilled can make a name for themselves by doing experiments based on the ideas of others by measuring something more accurately than previously done. There are clear examples in the scientific literature of individuals who have become famous because of their technical skills, e.g., Lowry and colleagues and Bradford for their very well accepted methods of protein assay. At last count the Lowry protein assay paper had been cited in the scientific literature in excess of 30,000 times! This is in a system where 100 citations of a paper is very unusual and is considered excellent! When techniques are limited, only inferences can be drawn from the data. In the final analysis you must be able to generate the facts and only then can the story be completed. Even then all facts may not be what they seem to be. However, informed bias is always better than uninformed objectivity. In reference to the development of your technical expertise, Lord Kalvin said it best, “Unless you have measured it, you don’t know what you’re talking about”.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A major feature that distinguishes a successful scientist includes imagination (crea-tivity), adaptability and flexibility. The importance of these essential features for success in any field is especially apparent as we examine human evolution. Many hominids, e.g., Neanderthal man, became extinct because of his inability to adapt, to remain flexible in a changing environment, to be imaginative, i.e., to invent. Only Homo sapiens, with his ability to reason, to plan ahead, and to imagine, survived to the present day. In 2007 a scientist must maintain this ability to be creative and to imagine. Methodologies and technologies in science evolve rapidly. If a scientist does not adapt and incorporate new technologies into his research program, he/she too will soon become extinct as a scientist. </a:t>
            </a:r>
          </a:p>
          <a:p>
            <a:pPr marL="45720" marR="45720" indent="0" algn="just">
              <a:lnSpc>
                <a:spcPts val="1400"/>
              </a:lnSpc>
              <a:spcBef>
                <a:spcPts val="500"/>
              </a:spcBef>
              <a:spcAft>
                <a:spcPts val="1510"/>
              </a:spcAft>
            </a:pPr>
            <a:r>
              <a:rPr lang="es-ES" sz="1300" spc="0">
                <a:solidFill>
                  <a:srgbClr val="000000"/>
                </a:solidFill>
                <a:latin typeface="Garamond" pitchFamily="1" panose="02020603050405020304"/>
              </a:rPr>
              <a:t>No scientific project is complete until the results are communicated to one’s peers. Facts which you uncover are of limited value if not communicated to the scientific community as a whole. A scientist’s knowledge is acquired by the individual, but its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6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40"/>
              </a:spcAft>
              <a:tabLst>
                <a:tab algn="r" pos="5440680"/>
              </a:tabLst>
            </a:pPr>
            <a:r>
              <a:rPr lang="es-ES" sz="1300" spc="0">
                <a:solidFill>
                  <a:srgbClr val="000000"/>
                </a:solidFill>
                <a:latin typeface="Garamond" pitchFamily="1" panose="02020603050405020304"/>
              </a:rPr>
              <a:t>342 </a:t>
            </a:r>
            <a:r>
              <a:rPr lang="es-ES" sz="1300" b="1" spc="0">
                <a:solidFill>
                  <a:srgbClr val="000000"/>
                </a:solidFill>
                <a:latin typeface="Garamond" pitchFamily="1" panose="02020603050405020304"/>
              </a:rPr>
              <a:t>15.3. Prof. Dr. Russel J. Reiter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3520" rIns="0" bIns="0" anchor="t"/>
          <a:lstStyle/>
          <a:p>
            <a:pPr marL="45720" marR="45720" indent="0" algn="l">
              <a:lnSpc>
                <a:spcPts val="1400"/>
              </a:lnSpc>
              <a:spcAft>
                <a:spcPts val="0"/>
              </a:spcAft>
            </a:pPr>
            <a:r>
              <a:rPr lang="es-ES" sz="1300" spc="10">
                <a:solidFill>
                  <a:srgbClr val="000000"/>
                </a:solidFill>
                <a:latin typeface="Garamond" pitchFamily="1" panose="02020603050405020304"/>
              </a:rPr>
              <a:t>applications must be shared by many, by means of journal publications. </a:t>
            </a:r>
          </a:p>
          <a:p>
            <a:pPr marL="45720" marR="45720" indent="0" algn="just">
              <a:lnSpc>
                <a:spcPts val="1400"/>
              </a:lnSpc>
              <a:spcBef>
                <a:spcPts val="500"/>
              </a:spcBef>
              <a:spcAft>
                <a:spcPts val="0"/>
              </a:spcAft>
            </a:pPr>
            <a:r>
              <a:rPr lang="es-ES" sz="1300" spc="-5">
                <a:solidFill>
                  <a:srgbClr val="000000"/>
                </a:solidFill>
                <a:latin typeface="Garamond" pitchFamily="1" panose="02020603050405020304"/>
              </a:rPr>
              <a:t>Publications in scientific journals are powerful teaching tools. It has been stated that a publication is the most perfect means of education. When a faculty member lectures to students, only the students who are in attendance at the lecture are afforded the wisdom and knowledge of the professor. When you publish a scientific paper it is accessible to 10s of thousands of individuals throughout the world and it is there ad infinitum. This is especially true now that this information can readily be instantaneously accessed around the world through the new electronic media. </a:t>
            </a:r>
          </a:p>
          <a:p>
            <a:pPr marL="45720" marR="45720" indent="0" algn="just">
              <a:lnSpc>
                <a:spcPts val="1400"/>
              </a:lnSpc>
              <a:spcBef>
                <a:spcPts val="580"/>
              </a:spcBef>
              <a:spcAft>
                <a:spcPts val="0"/>
              </a:spcAft>
            </a:pPr>
            <a:r>
              <a:rPr lang="es-ES" sz="1300" spc="-5">
                <a:solidFill>
                  <a:srgbClr val="000000"/>
                </a:solidFill>
                <a:latin typeface="Garamond" pitchFamily="1" panose="02020603050405020304"/>
              </a:rPr>
              <a:t>Interestingly, in the formula for success outlined above one feature was overlooked which I consider to be absolutely essential for a scientist or a professional in any field. This feature is encompassed by the word, passion, or expressed in other terms as initiative, drive, or perseverance. When the presidents of internationally success-ful companies are consulted about what they consider the most critical factors in success and the qualities they look for in successful individuals, they invariable stress steadfastness and dedication and at the same time rate intelligence low on the ladder to success. During a recent interview at the Karolinska Institute, a reporter asked my opinion as to what makes a successful scientist and I summarized my views simply: passion. To be successful, scientists must work passionately and with perseverance and, furthermore, they must have a high tolerance for frustration. There are many failures in scientific investigations but from failures come new directions. Those who pursue these new directions with passion will likely be most successful as scien-tists. As Koestler stated “The history of discovery is full of arrivals at unexpected destinations and arrivals at right destinations by the wrong route”. </a:t>
            </a:r>
          </a:p>
          <a:p>
            <a:pPr marL="45720" marR="45720" indent="0" algn="just">
              <a:lnSpc>
                <a:spcPts val="1400"/>
              </a:lnSpc>
              <a:spcBef>
                <a:spcPts val="510"/>
              </a:spcBef>
              <a:spcAft>
                <a:spcPts val="0"/>
              </a:spcAft>
            </a:pPr>
            <a:r>
              <a:rPr lang="es-ES" sz="1300" spc="0">
                <a:solidFill>
                  <a:srgbClr val="000000"/>
                </a:solidFill>
                <a:latin typeface="Garamond" pitchFamily="1" panose="02020603050405020304"/>
              </a:rPr>
              <a:t>In general scientists can be divided into three categories: those who make things happen, those who watch things happen, and those who wonder what happened. To be successful in any profession you must be the one who make things happen. Or to put in other terms, you are either a leader or follower. It is obviously easy to follow and difficult to lead, but the rewards for the latter are so much greater than the former. </a:t>
            </a:r>
          </a:p>
          <a:p>
            <a:pPr marL="45720" marR="45720" indent="0" algn="just">
              <a:lnSpc>
                <a:spcPts val="1400"/>
              </a:lnSpc>
              <a:spcBef>
                <a:spcPts val="590"/>
              </a:spcBef>
              <a:spcAft>
                <a:spcPts val="0"/>
              </a:spcAft>
            </a:pPr>
            <a:r>
              <a:rPr lang="es-ES" sz="1300" spc="0">
                <a:solidFill>
                  <a:srgbClr val="000000"/>
                </a:solidFill>
                <a:latin typeface="Garamond" pitchFamily="1" panose="02020603050405020304"/>
              </a:rPr>
              <a:t>If you are a leader, you will desire to leave a legacy, i.e., something for which you are remembered after you are gone. An important legacy for a scientist comes in the form of his/her contributions to science; this usually comes in the form of scientific discoveries and publications. Scientific publications which can be read long after your departure from this world are a powerful legacy to leave behind and the scientist has it in his/her power to do that. </a:t>
            </a:r>
          </a:p>
          <a:p>
            <a:pPr marL="45720" marR="45720" indent="0" algn="just">
              <a:lnSpc>
                <a:spcPts val="1400"/>
              </a:lnSpc>
              <a:spcBef>
                <a:spcPts val="480"/>
              </a:spcBef>
              <a:spcAft>
                <a:spcPts val="0"/>
              </a:spcAft>
            </a:pPr>
            <a:r>
              <a:rPr lang="es-ES" sz="1300" spc="-5">
                <a:solidFill>
                  <a:srgbClr val="000000"/>
                </a:solidFill>
                <a:latin typeface="Garamond" pitchFamily="1" panose="02020603050405020304"/>
              </a:rPr>
              <a:t>When one considers the great scientists of the world, each has left an enduring legacy with a very long half-life. For example, Santiago Ramon y Cajal is still recognized for his numerous contributions to science. His drawings, many of which are in use today 70 plus years after his death, are still accurate depictions of the cells he observed. Cajal was a great scientist; he was very knowledgeable, he had precise technical skills, he had an effective communicator and, most assuredly, he possessed originality and creativity. It is no surprise that Cajal received the Nobel Prize. </a:t>
            </a:r>
          </a:p>
          <a:p>
            <a:pPr marL="45720" marR="45720" indent="0" algn="just">
              <a:lnSpc>
                <a:spcPts val="1400"/>
              </a:lnSpc>
              <a:spcBef>
                <a:spcPts val="505"/>
              </a:spcBef>
              <a:spcAft>
                <a:spcPts val="1510"/>
              </a:spcAft>
            </a:pPr>
            <a:r>
              <a:rPr lang="es-ES" sz="1300" spc="0">
                <a:solidFill>
                  <a:srgbClr val="000000"/>
                </a:solidFill>
                <a:latin typeface="Garamond" pitchFamily="1" panose="02020603050405020304"/>
              </a:rPr>
              <a:t>In conclusion, I reiterate that maximal success comes with prolonged sustained per-</a:t>
            </a:r>
            <a:r>
              <a:rPr lang="es-ES" sz="1300" spc="0">
                <a:solidFill>
                  <a:srgbClr val="000000"/>
                </a:solidFill>
                <a:latin typeface="Garamond" pitchFamily="1" panose="02020603050405020304"/>
              </a:rPr>
              <a:t>formance and with imagination. This continued high level of excellence can only be achieved with passion and perseverance. If it is your destiny to be successful as a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45720" marR="4572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6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57200"/>
            <a:ext cx="5486400" cy="224790"/>
          </a:xfrm>
          <a:prstGeom prst="rect">
            <a:avLst/>
          </a:prstGeom>
          <a:noFill/>
          <a:ln w="0" cmpd="sng">
            <a:noFill/>
            <a:prstDash val="solid"/>
          </a:ln>
        </p:spPr>
        <p:txBody>
          <a:bodyPr vert="horz" lIns="0" tIns="27940" rIns="0" bIns="0" anchor="t"/>
          <a:lstStyle/>
          <a:p>
            <a:pPr marL="45720" marR="45720" indent="0" algn="l">
              <a:lnSpc>
                <a:spcPts val="1400"/>
              </a:lnSpc>
              <a:spcAft>
                <a:spcPts val="60"/>
              </a:spcAft>
              <a:tabLst>
                <a:tab algn="r" pos="5440680"/>
              </a:tabLst>
            </a:pPr>
            <a:r>
              <a:rPr lang="es-ES" sz="1250" b="1" spc="0">
                <a:solidFill>
                  <a:srgbClr val="000000"/>
                </a:solidFill>
                <a:latin typeface="Times New Roman" pitchFamily="1" panose="02020603050405020304"/>
              </a:rPr>
              <a:t>15. Doctores </a:t>
            </a:r>
            <a:r>
              <a:rPr lang="es-ES" sz="1450" b="1" i="1" spc="0">
                <a:solidFill>
                  <a:srgbClr val="000000"/>
                </a:solidFill>
                <a:latin typeface="Garamond" pitchFamily="1" panose="02020603050405020304"/>
              </a:rPr>
              <a:t>Honoris causa </a:t>
            </a:r>
            <a:r>
              <a:rPr lang="es-ES" sz="1250" b="1" spc="0">
                <a:solidFill>
                  <a:srgbClr val="000000"/>
                </a:solidFill>
                <a:latin typeface="Times New Roman" pitchFamily="1" panose="02020603050405020304"/>
              </a:rPr>
              <a:t>por la Facultad de Ciencias </a:t>
            </a:r>
            <a:r>
              <a:rPr lang="es-ES" sz="1300" spc="0">
                <a:solidFill>
                  <a:srgbClr val="000000"/>
                </a:solidFill>
                <a:latin typeface="Garamond" pitchFamily="1" panose="02020603050405020304"/>
              </a:rPr>
              <a:t>343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225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scientist, passion, perseverance and imagination, must be your most reliable traits. I subscribe to the notion put forward by William Jennings Bryan: “Destiny is not a matter of chance, it is a matter of choice”. Your destiny as a scientist is in your hands; exploit it. How you will be remembered as a scientist is in your control; do not pass on the opportunity to leave a positive legacy of accomplishments. If you are to be a scientist, do not think of it as a profession, think of it as your life. </a:t>
            </a:r>
          </a:p>
          <a:p>
            <a:pPr marL="45720" marR="45720" indent="0" algn="l">
              <a:lnSpc>
                <a:spcPts val="1400"/>
              </a:lnSpc>
              <a:spcBef>
                <a:spcPts val="535"/>
              </a:spcBef>
              <a:spcAft>
                <a:spcPts val="0"/>
              </a:spcAft>
            </a:pPr>
            <a:r>
              <a:rPr lang="es-ES" sz="1450" b="1" i="1" spc="45">
                <a:solidFill>
                  <a:srgbClr val="000000"/>
                </a:solidFill>
                <a:latin typeface="Garamond" pitchFamily="1" panose="02020603050405020304"/>
              </a:rPr>
              <a:t>Factors Contributing to Success: A Scientific Odyssey </a:t>
            </a:r>
          </a:p>
          <a:p>
            <a:pPr marL="45720" marR="45720" indent="0" algn="l">
              <a:lnSpc>
                <a:spcPts val="1400"/>
              </a:lnSpc>
              <a:spcBef>
                <a:spcPts val="500"/>
              </a:spcBef>
              <a:spcAft>
                <a:spcPts val="0"/>
              </a:spcAft>
            </a:pPr>
            <a:r>
              <a:rPr lang="es-ES" sz="1300" spc="-5">
                <a:solidFill>
                  <a:srgbClr val="000000"/>
                </a:solidFill>
                <a:latin typeface="Garamond" pitchFamily="1" panose="02020603050405020304"/>
              </a:rPr>
              <a:t>by </a:t>
            </a:r>
          </a:p>
          <a:p>
            <a:pPr marL="45720" marR="45720" indent="0" algn="l">
              <a:lnSpc>
                <a:spcPts val="1400"/>
              </a:lnSpc>
              <a:spcBef>
                <a:spcPts val="535"/>
              </a:spcBef>
              <a:spcAft>
                <a:spcPts val="0"/>
              </a:spcAft>
            </a:pPr>
            <a:r>
              <a:rPr lang="es-ES" sz="1250" b="1" spc="45">
                <a:solidFill>
                  <a:srgbClr val="000000"/>
                </a:solidFill>
                <a:latin typeface="Times New Roman" pitchFamily="1" panose="02020603050405020304"/>
              </a:rPr>
              <a:t>Russel J. Reiter</a:t>
            </a:r>
            <a:r>
              <a:rPr lang="es-ES" sz="1300" spc="45">
                <a:solidFill>
                  <a:srgbClr val="000000"/>
                </a:solidFill>
                <a:latin typeface="Garamond" pitchFamily="1" panose="02020603050405020304"/>
              </a:rPr>
              <a:t>, Ph.D. </a:t>
            </a:r>
          </a:p>
          <a:p>
            <a:pPr marL="45720" marR="45720" indent="0" algn="just">
              <a:lnSpc>
                <a:spcPts val="1400"/>
              </a:lnSpc>
              <a:spcBef>
                <a:spcPts val="475"/>
              </a:spcBef>
              <a:spcAft>
                <a:spcPts val="0"/>
              </a:spcAft>
            </a:pPr>
            <a:r>
              <a:rPr lang="es-ES" sz="1300" spc="0">
                <a:solidFill>
                  <a:srgbClr val="000000"/>
                </a:solidFill>
                <a:latin typeface="Garamond" pitchFamily="1" panose="02020603050405020304"/>
              </a:rPr>
              <a:t>Department of Cellular and Structural Biology, The University of Texas Health Science Center, San Antonio </a:t>
            </a:r>
          </a:p>
          <a:p>
            <a:pPr marL="45720" marR="45720" indent="0" algn="l">
              <a:lnSpc>
                <a:spcPts val="2000"/>
              </a:lnSpc>
              <a:spcBef>
                <a:spcPts val="2905"/>
              </a:spcBef>
              <a:spcAft>
                <a:spcPts val="0"/>
              </a:spcAft>
            </a:pPr>
            <a:r>
              <a:rPr lang="es-ES" sz="1650" b="1" spc="190">
                <a:solidFill>
                  <a:srgbClr val="000000"/>
                </a:solidFill>
                <a:latin typeface="Times New Roman" pitchFamily="1" panose="02020603050405020304"/>
              </a:rPr>
              <a:t>15.4. Prof. Dr. JoséLuís Sotelo Sancho </a:t>
            </a:r>
          </a:p>
          <a:p>
            <a:pPr marL="45720" marR="45720" indent="0" algn="just">
              <a:lnSpc>
                <a:spcPts val="1400"/>
              </a:lnSpc>
              <a:spcBef>
                <a:spcPts val="1730"/>
              </a:spcBef>
              <a:spcAft>
                <a:spcPts val="0"/>
              </a:spcAft>
            </a:pPr>
            <a:r>
              <a:rPr lang="es-ES" sz="1250" b="1" spc="0">
                <a:solidFill>
                  <a:srgbClr val="000000"/>
                </a:solidFill>
                <a:latin typeface="Times New Roman" pitchFamily="1" panose="02020603050405020304"/>
              </a:rPr>
              <a:t>Laudatio de investidura del Profesor Dr. JoséLuís Sotelo Sancho como doctor “</a:t>
            </a:r>
            <a:r>
              <a:rPr lang="es-ES" sz="1450" b="1" i="1" spc="0">
                <a:solidFill>
                  <a:srgbClr val="000000"/>
                </a:solidFill>
                <a:latin typeface="Garamond" pitchFamily="1" panose="02020603050405020304"/>
              </a:rPr>
              <a:t>Honoris causa</a:t>
            </a:r>
            <a:r>
              <a:rPr lang="es-ES" sz="1250" b="1" spc="0">
                <a:solidFill>
                  <a:srgbClr val="000000"/>
                </a:solidFill>
                <a:latin typeface="Times New Roman" pitchFamily="1" panose="02020603050405020304"/>
              </a:rPr>
              <a:t>”, por la Universidad de Extremadura</a:t>
            </a:r>
            <a:r>
              <a:rPr lang="es-ES" sz="1300" spc="0">
                <a:solidFill>
                  <a:srgbClr val="000000"/>
                </a:solidFill>
                <a:latin typeface="Garamond" pitchFamily="1" panose="02020603050405020304"/>
              </a:rPr>
              <a:t>, a cargo del </a:t>
            </a:r>
            <a:r>
              <a:rPr lang="es-ES" sz="1250" b="1" spc="0">
                <a:solidFill>
                  <a:srgbClr val="000000"/>
                </a:solidFill>
                <a:latin typeface="Times New Roman" pitchFamily="1" panose="02020603050405020304"/>
              </a:rPr>
              <a:t>Dr. Francisco Javier Benitez García</a:t>
            </a:r>
            <a:r>
              <a:rPr lang="es-ES" sz="1300" spc="0">
                <a:solidFill>
                  <a:srgbClr val="000000"/>
                </a:solidFill>
                <a:latin typeface="Garamond" pitchFamily="1" panose="02020603050405020304"/>
              </a:rPr>
              <a:t>: </a:t>
            </a:r>
          </a:p>
          <a:p>
            <a:pPr marL="45720" marR="45720" indent="0" algn="just">
              <a:lnSpc>
                <a:spcPts val="1400"/>
              </a:lnSpc>
              <a:spcBef>
                <a:spcPts val="460"/>
              </a:spcBef>
              <a:spcAft>
                <a:spcPts val="0"/>
              </a:spcAft>
            </a:pPr>
            <a:r>
              <a:rPr lang="es-ES" sz="1300" spc="0">
                <a:solidFill>
                  <a:srgbClr val="000000"/>
                </a:solidFill>
                <a:latin typeface="Garamond" pitchFamily="1" panose="02020603050405020304"/>
              </a:rPr>
              <a:t>Sr. Rector Magnífico, Excmas. e Ilmas. autoridades, Claustro de doctores y miembros del profesorado, estudiantes, amigas y amigos.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Por designación del área de Ingeniería Química de la Universidad de Extremadura a la que me honra pertenecer, es para míun gran honor ocupar esta tribuna en este solemne acto de investidura como Doctores “Honoris Causa” de la Universidad de Extremadura de diversos ilustres profesores; y de forma m´as concreta en mi caso, para presentar la “Laudatio” del profesor Dr. JoséLuis Sotelo Sancho.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Durante unos breves minutos pretendo destacar los me´ritos del profesor Sotelo, y justificar ante ustedes la propuesta que se realizóen su día por nuestro Depar-</a:t>
            </a:r>
            <a:r>
              <a:rPr lang="es-ES" sz="1300" spc="0">
                <a:solidFill>
                  <a:srgbClr val="000000"/>
                </a:solidFill>
                <a:latin typeface="Garamond" pitchFamily="1" panose="02020603050405020304"/>
              </a:rPr>
              <a:t>tamento para su nombramiento como Doctor Honoris Causa; propuesta ratificada posteriormente en los acuerdos adoptados por la Junta de la Facultad de Ciencias y por el Consejo de Gobierno de la Universidad de Extremadura, en su sesión del 27 de julio de 2018. Por ello, a ambos órganos, equipo decanal de la Facultad de Ciencias, y equipo rectoral de la Universidad de Extremadura, nos cabe en primer lugar agradecerles el apoyo prestado a dicha iniciativa que se ha plasmado en el acto que hoy nos reúne aquí. </a:t>
            </a:r>
          </a:p>
          <a:p>
            <a:pPr marL="45720" marR="45720" indent="0" algn="just">
              <a:lnSpc>
                <a:spcPts val="1400"/>
              </a:lnSpc>
              <a:spcBef>
                <a:spcPts val="460"/>
              </a:spcBef>
              <a:spcAft>
                <a:spcPts val="1240"/>
              </a:spcAft>
            </a:pPr>
            <a:r>
              <a:rPr lang="es-ES" sz="1300" spc="-20">
                <a:solidFill>
                  <a:srgbClr val="000000"/>
                </a:solidFill>
                <a:latin typeface="Garamond" pitchFamily="1" panose="02020603050405020304"/>
              </a:rPr>
              <a:t>De forma muy resumida, los aspectos m´as relevantes que estimamos le hacen mere-</a:t>
            </a:r>
            <a:r>
              <a:rPr lang="es-ES" sz="1300" spc="-20">
                <a:solidFill>
                  <a:srgbClr val="000000"/>
                </a:solidFill>
                <a:latin typeface="Garamond" pitchFamily="1" panose="02020603050405020304"/>
              </a:rPr>
              <a:t>cedor de la presente distinción al Prof. Sotelo se pueden agrupar en 3 dimensiones diferentes: 1) Actividad profesional docente. 2) Actividad investigadora y 3) Acti-</a:t>
            </a:r>
            <a:r>
              <a:rPr lang="es-ES" sz="1300" spc="-20">
                <a:solidFill>
                  <a:srgbClr val="000000"/>
                </a:solidFill>
                <a:latin typeface="Garamond" pitchFamily="1" panose="02020603050405020304"/>
              </a:rPr>
              <a:t>vidades de gestión universitaria; y para finalizar, haremos un último apartado don-</a:t>
            </a:r>
            <a:r>
              <a:rPr lang="es-ES" sz="1300" spc="-20">
                <a:solidFill>
                  <a:srgbClr val="000000"/>
                </a:solidFill>
                <a:latin typeface="Garamond" pitchFamily="1" panose="02020603050405020304"/>
              </a:rPr>
              <a:t>de pondremos de manifiesto su estrecha vinculación profesional y personal con la Universidad de Extremadura, de modo principal durante sus años de estancia en la misma; y con posterioridad, a trave´s de los numerosos contactos mantenidos a trave´s de variadas actuaciones e intercambios, acade´micos e investigadores. El Prof. Sotelo nacióen Madrid en 1943, y su formación acade´mica se inicia con su Licenciatura en Ciencias Químicas por la Universidad Complutense de Madrid. Posteriormente, </a:t>
            </a:r>
          </a:p>
        </p:txBody>
      </p:sp>
      <p:sp>
        <p:nvSpPr>
          <p:cNvPr id="4" name=""/>
          <p:cNvSpPr/>
          <p:nvPr>
            <p:ph type="body" idx="10"/>
          </p:nvPr>
        </p:nvSpPr>
        <p:spPr>
          <a:xfrm>
            <a:off x="1054735" y="9731375"/>
            <a:ext cx="5486400" cy="238125"/>
          </a:xfrm>
          <a:prstGeom prst="rect">
            <a:avLst/>
          </a:prstGeom>
          <a:noFill/>
          <a:ln w="0" cmpd="sng">
            <a:noFill/>
            <a:prstDash val="solid"/>
          </a:ln>
        </p:spPr>
        <p:txBody>
          <a:bodyPr vert="horz" lIns="0" tIns="51435" rIns="0" bIns="0" anchor="t"/>
          <a:lstStyle/>
          <a:p>
            <a:pPr marL="45720" marR="45720" indent="0" algn="r">
              <a:lnSpc>
                <a:spcPts val="1400"/>
              </a:lnSpc>
              <a:spcAft>
                <a:spcPts val="65"/>
              </a:spcAft>
            </a:pPr>
            <a:r>
              <a:rPr lang="es-ES" sz="1250" b="1" spc="45">
                <a:solidFill>
                  <a:srgbClr val="000000"/>
                </a:solidFill>
                <a:latin typeface="Times New Roman"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6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16"/>
          <a:stretch>
            <a:fillRect/>
          </a:stretch>
        </p:blipFill>
        <p:spPr>
          <a:xfrm>
            <a:off x="1069975" y="2020570"/>
            <a:ext cx="2727960" cy="4337685"/>
          </a:xfrm>
          <a:prstGeom prst="rect">
            <a:avLst/>
          </a:prstGeom>
        </p:spPr>
      </p:pic>
      <p:sp>
        <p:nvSpPr>
          <p:cNvPr id="2" name=""/>
          <p:cNvSpPr/>
          <p:nvPr>
            <p:ph type="body" idx="10"/>
          </p:nvPr>
        </p:nvSpPr>
        <p:spPr>
          <a:xfrm>
            <a:off x="1056005"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0"/>
              </a:spcAft>
              <a:tabLst>
                <a:tab algn="r" pos="5440680"/>
              </a:tabLst>
            </a:pPr>
            <a:r>
              <a:rPr lang="es-ES" sz="1200" spc="0">
                <a:solidFill>
                  <a:srgbClr val="000000"/>
                </a:solidFill>
                <a:latin typeface="Times New Roman" pitchFamily="1" panose="02020603050405020304"/>
              </a:rPr>
              <a:t>344 </a:t>
            </a:r>
            <a:r>
              <a:rPr lang="es-ES" sz="1200" b="1" spc="0">
                <a:solidFill>
                  <a:srgbClr val="000000"/>
                </a:solidFill>
                <a:latin typeface="Times New Roman" pitchFamily="1" panose="02020603050405020304"/>
              </a:rPr>
              <a:t>15.4. Prof. Dr. JoséLuís Sotelo Sancho </a:t>
            </a:r>
          </a:p>
        </p:txBody>
      </p:sp>
      <p:sp>
        <p:nvSpPr>
          <p:cNvPr id="3" name=""/>
          <p:cNvSpPr/>
          <p:nvPr>
            <p:ph type="body" idx="10"/>
          </p:nvPr>
        </p:nvSpPr>
        <p:spPr>
          <a:xfrm>
            <a:off x="1056005" y="681990"/>
            <a:ext cx="5486400" cy="1210310"/>
          </a:xfrm>
          <a:prstGeom prst="rect">
            <a:avLst/>
          </a:prstGeom>
          <a:noFill/>
          <a:ln w="0" cmpd="sng">
            <a:noFill/>
            <a:prstDash val="solid"/>
          </a:ln>
        </p:spPr>
        <p:txBody>
          <a:bodyPr vert="horz" lIns="0" tIns="227330" rIns="0" bIns="0" anchor="t"/>
          <a:lstStyle/>
          <a:p>
            <a:pPr marL="45720" marR="45720" indent="0" algn="just">
              <a:lnSpc>
                <a:spcPts val="1400"/>
              </a:lnSpc>
              <a:spcAft>
                <a:spcPts val="445"/>
              </a:spcAft>
            </a:pPr>
            <a:r>
              <a:rPr lang="es-ES" sz="1200" spc="0">
                <a:solidFill>
                  <a:srgbClr val="000000"/>
                </a:solidFill>
                <a:latin typeface="Times New Roman" pitchFamily="1" panose="02020603050405020304"/>
              </a:rPr>
              <a:t>en 1965, inicia sus estudios de doctorado en dicha Universidad bajo la dirección del Prof. Dr. Don Enrique Costa Novella, uno de los pioneros de la implantación de la Ingeniería Química en España como disciplina independiente, alláen los inicios de la segunda mitad del siglo XX. El trabajo doctoral cristaliza en su Tesis de Doctorado en Ciencias Químicas en1970, con Premio Extraordinario. </a:t>
            </a:r>
          </a:p>
        </p:txBody>
      </p:sp>
      <p:sp>
        <p:nvSpPr>
          <p:cNvPr id="4" name=""/>
          <p:cNvSpPr/>
          <p:nvPr>
            <p:ph type="body" idx="10"/>
          </p:nvPr>
        </p:nvSpPr>
        <p:spPr>
          <a:xfrm>
            <a:off x="4175760" y="1892300"/>
            <a:ext cx="2366645" cy="492633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5">
                <a:solidFill>
                  <a:srgbClr val="000000"/>
                </a:solidFill>
                <a:latin typeface="Times New Roman" pitchFamily="1" panose="02020603050405020304"/>
              </a:rPr>
              <a:t>Su trayectoria profesional docente se </a:t>
            </a:r>
            <a:r>
              <a:rPr lang="es-ES" sz="1200" spc="5">
                <a:solidFill>
                  <a:srgbClr val="000000"/>
                </a:solidFill>
                <a:latin typeface="Times New Roman" pitchFamily="1" panose="02020603050405020304"/>
              </a:rPr>
              <a:t>ha desarrollado de forma fundamen-</a:t>
            </a:r>
            <a:r>
              <a:rPr lang="es-ES" sz="1200" spc="5">
                <a:solidFill>
                  <a:srgbClr val="000000"/>
                </a:solidFill>
                <a:latin typeface="Times New Roman" pitchFamily="1" panose="02020603050405020304"/>
              </a:rPr>
              <a:t>tal en la Universidad Complutense </a:t>
            </a:r>
            <a:r>
              <a:rPr lang="es-ES" sz="1200" spc="5">
                <a:solidFill>
                  <a:srgbClr val="000000"/>
                </a:solidFill>
                <a:latin typeface="Times New Roman" pitchFamily="1" panose="02020603050405020304"/>
              </a:rPr>
              <a:t>de Madrid y en la Universidad de </a:t>
            </a:r>
            <a:r>
              <a:rPr lang="es-ES" sz="1200" spc="5">
                <a:solidFill>
                  <a:srgbClr val="000000"/>
                </a:solidFill>
                <a:latin typeface="Times New Roman" pitchFamily="1" panose="02020603050405020304"/>
              </a:rPr>
              <a:t>Extremadura. En la primera, desem-</a:t>
            </a:r>
            <a:r>
              <a:rPr lang="es-ES" sz="1200" spc="5">
                <a:solidFill>
                  <a:srgbClr val="000000"/>
                </a:solidFill>
                <a:latin typeface="Times New Roman" pitchFamily="1" panose="02020603050405020304"/>
              </a:rPr>
              <a:t>peñópuestos de Profesor Ayudante; </a:t>
            </a:r>
            <a:r>
              <a:rPr lang="es-ES" sz="1200" spc="5">
                <a:solidFill>
                  <a:srgbClr val="000000"/>
                </a:solidFill>
                <a:latin typeface="Times New Roman" pitchFamily="1" panose="02020603050405020304"/>
              </a:rPr>
              <a:t>Profesor Adjunto, Profesor Agrega-</a:t>
            </a:r>
            <a:r>
              <a:rPr lang="es-ES" sz="1200" spc="5">
                <a:solidFill>
                  <a:srgbClr val="000000"/>
                </a:solidFill>
                <a:latin typeface="Times New Roman" pitchFamily="1" panose="02020603050405020304"/>
              </a:rPr>
              <a:t>do; Catedrático; y Profesor Emérito; </a:t>
            </a:r>
            <a:r>
              <a:rPr lang="es-ES" sz="1200" spc="5">
                <a:solidFill>
                  <a:srgbClr val="000000"/>
                </a:solidFill>
                <a:latin typeface="Times New Roman" pitchFamily="1" panose="02020603050405020304"/>
              </a:rPr>
              <a:t>y en la Universidad de Extremadu-</a:t>
            </a:r>
            <a:r>
              <a:rPr lang="es-ES" sz="1200" spc="5">
                <a:solidFill>
                  <a:srgbClr val="000000"/>
                </a:solidFill>
                <a:latin typeface="Times New Roman" pitchFamily="1" panose="02020603050405020304"/>
              </a:rPr>
              <a:t>ra, como Catedrático en el periodo </a:t>
            </a:r>
            <a:r>
              <a:rPr lang="es-ES" sz="1200" spc="5">
                <a:solidFill>
                  <a:srgbClr val="000000"/>
                </a:solidFill>
                <a:latin typeface="Times New Roman" pitchFamily="1" panose="02020603050405020304"/>
              </a:rPr>
              <a:t>1977–1986. </a:t>
            </a:r>
          </a:p>
          <a:p>
            <a:pPr marL="0" marR="45720" indent="0" algn="just">
              <a:lnSpc>
                <a:spcPts val="1400"/>
              </a:lnSpc>
              <a:spcBef>
                <a:spcPts val="505"/>
              </a:spcBef>
              <a:spcAft>
                <a:spcPts val="0"/>
              </a:spcAft>
            </a:pPr>
            <a:r>
              <a:rPr lang="es-ES" sz="1200" spc="10">
                <a:solidFill>
                  <a:srgbClr val="000000"/>
                </a:solidFill>
                <a:latin typeface="Times New Roman" pitchFamily="1" panose="02020603050405020304"/>
              </a:rPr>
              <a:t>En conjunto por tanto, prácticamen-</a:t>
            </a:r>
            <a:r>
              <a:rPr lang="es-ES" sz="1200" spc="10">
                <a:solidFill>
                  <a:srgbClr val="000000"/>
                </a:solidFill>
                <a:latin typeface="Times New Roman" pitchFamily="1" panose="02020603050405020304"/>
              </a:rPr>
              <a:t>te 50 años de actividad docente inin-</a:t>
            </a:r>
            <a:r>
              <a:rPr lang="es-ES" sz="1200" spc="10">
                <a:solidFill>
                  <a:srgbClr val="000000"/>
                </a:solidFill>
                <a:latin typeface="Times New Roman" pitchFamily="1" panose="02020603050405020304"/>
              </a:rPr>
              <a:t>terrumpida, con numerosas asigna-</a:t>
            </a:r>
            <a:r>
              <a:rPr lang="es-ES" sz="1200" spc="10">
                <a:solidFill>
                  <a:srgbClr val="000000"/>
                </a:solidFill>
                <a:latin typeface="Times New Roman" pitchFamily="1" panose="02020603050405020304"/>
              </a:rPr>
              <a:t>turas impartidas, de diversos nive-</a:t>
            </a:r>
            <a:r>
              <a:rPr lang="es-ES" sz="1200" spc="10">
                <a:solidFill>
                  <a:srgbClr val="000000"/>
                </a:solidFill>
                <a:latin typeface="Times New Roman" pitchFamily="1" panose="02020603050405020304"/>
              </a:rPr>
              <a:t>les, y cubriendo la mayoría de los </a:t>
            </a:r>
            <a:r>
              <a:rPr lang="es-ES" sz="1200" spc="10">
                <a:solidFill>
                  <a:srgbClr val="000000"/>
                </a:solidFill>
                <a:latin typeface="Times New Roman" pitchFamily="1" panose="02020603050405020304"/>
              </a:rPr>
              <a:t>campos propios de la Ingeniería Quí-</a:t>
            </a:r>
            <a:r>
              <a:rPr lang="es-ES" sz="1200" spc="10">
                <a:solidFill>
                  <a:srgbClr val="000000"/>
                </a:solidFill>
                <a:latin typeface="Times New Roman" pitchFamily="1" panose="02020603050405020304"/>
              </a:rPr>
              <a:t>mica. En este contexto docente cabe </a:t>
            </a:r>
            <a:r>
              <a:rPr lang="es-ES" sz="1200" spc="10">
                <a:solidFill>
                  <a:srgbClr val="000000"/>
                </a:solidFill>
                <a:latin typeface="Times New Roman" pitchFamily="1" panose="02020603050405020304"/>
              </a:rPr>
              <a:t>señalar su co–autoria de 5 textos do-</a:t>
            </a:r>
            <a:r>
              <a:rPr lang="es-ES" sz="1200" spc="10">
                <a:solidFill>
                  <a:srgbClr val="000000"/>
                </a:solidFill>
                <a:latin typeface="Times New Roman" pitchFamily="1" panose="02020603050405020304"/>
              </a:rPr>
              <a:t>centes sobre Operaciones Básicas de </a:t>
            </a:r>
            <a:r>
              <a:rPr lang="es-ES" sz="1200" spc="10">
                <a:solidFill>
                  <a:srgbClr val="000000"/>
                </a:solidFill>
                <a:latin typeface="Times New Roman" pitchFamily="1" panose="02020603050405020304"/>
              </a:rPr>
              <a:t>la Ingeniería Química. </a:t>
            </a:r>
          </a:p>
          <a:p>
            <a:pPr marL="0" marR="45720" indent="0" algn="just">
              <a:lnSpc>
                <a:spcPts val="1400"/>
              </a:lnSpc>
              <a:spcBef>
                <a:spcPts val="470"/>
              </a:spcBef>
              <a:spcAft>
                <a:spcPts val="0"/>
              </a:spcAft>
            </a:pPr>
            <a:r>
              <a:rPr lang="es-ES" sz="1200" spc="15">
                <a:solidFill>
                  <a:srgbClr val="000000"/>
                </a:solidFill>
                <a:latin typeface="Times New Roman" pitchFamily="1" panose="02020603050405020304"/>
              </a:rPr>
              <a:t>Su actividad investigadora, ha esta-</a:t>
            </a:r>
            <a:r>
              <a:rPr lang="es-ES" sz="1200" spc="15">
                <a:solidFill>
                  <a:srgbClr val="000000"/>
                </a:solidFill>
                <a:latin typeface="Times New Roman" pitchFamily="1" panose="02020603050405020304"/>
              </a:rPr>
              <a:t>do centrada en numerosos estudios </a:t>
            </a:r>
            <a:r>
              <a:rPr lang="es-ES" sz="1200" spc="15">
                <a:solidFill>
                  <a:srgbClr val="000000"/>
                </a:solidFill>
                <a:latin typeface="Times New Roman" pitchFamily="1" panose="02020603050405020304"/>
              </a:rPr>
              <a:t>sobre procesos de Transferencia de </a:t>
            </a:r>
            <a:r>
              <a:rPr lang="es-ES" sz="1200" spc="15">
                <a:solidFill>
                  <a:srgbClr val="000000"/>
                </a:solidFill>
                <a:latin typeface="Times New Roman" pitchFamily="1" panose="02020603050405020304"/>
              </a:rPr>
              <a:t>Materia y Cinética Química Apli-</a:t>
            </a:r>
            <a:r>
              <a:rPr lang="es-ES" sz="1200" spc="15">
                <a:solidFill>
                  <a:srgbClr val="000000"/>
                </a:solidFill>
                <a:latin typeface="Times New Roman" pitchFamily="1" panose="02020603050405020304"/>
              </a:rPr>
              <a:t>cada., labor que ha cristalizado en </a:t>
            </a:r>
          </a:p>
        </p:txBody>
      </p:sp>
      <p:sp>
        <p:nvSpPr>
          <p:cNvPr id="5" name=""/>
          <p:cNvSpPr/>
          <p:nvPr>
            <p:ph type="body" idx="10"/>
          </p:nvPr>
        </p:nvSpPr>
        <p:spPr>
          <a:xfrm>
            <a:off x="1056005" y="6818630"/>
            <a:ext cx="5486400" cy="291274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5">
                <a:solidFill>
                  <a:srgbClr val="000000"/>
                </a:solidFill>
                <a:latin typeface="Times New Roman" pitchFamily="1" panose="02020603050405020304"/>
              </a:rPr>
              <a:t>unas 30 tesis doctorales dirigidas, m´as de 150 artículos científicos en revistas de re-</a:t>
            </a:r>
            <a:r>
              <a:rPr lang="es-ES" sz="1200" spc="15">
                <a:solidFill>
                  <a:srgbClr val="000000"/>
                </a:solidFill>
                <a:latin typeface="Times New Roman" pitchFamily="1" panose="02020603050405020304"/>
              </a:rPr>
              <a:t>levantes índices de impactos, una patente y numerosas contribuciones en congresos </a:t>
            </a:r>
            <a:r>
              <a:rPr lang="es-ES" sz="1200" spc="15">
                <a:solidFill>
                  <a:srgbClr val="000000"/>
                </a:solidFill>
                <a:latin typeface="Times New Roman" pitchFamily="1" panose="02020603050405020304"/>
              </a:rPr>
              <a:t>nacionales e internacionales. Además, ha sido investigador principal en m´as 25 pro-</a:t>
            </a:r>
            <a:r>
              <a:rPr lang="es-ES" sz="1200" spc="15">
                <a:solidFill>
                  <a:srgbClr val="000000"/>
                </a:solidFill>
                <a:latin typeface="Times New Roman" pitchFamily="1" panose="02020603050405020304"/>
              </a:rPr>
              <a:t>yectos de investigación competitivos, de carácter regional, nacional e internacional; </a:t>
            </a:r>
            <a:r>
              <a:rPr lang="es-ES" sz="1200" spc="15">
                <a:solidFill>
                  <a:srgbClr val="000000"/>
                </a:solidFill>
                <a:latin typeface="Times New Roman" pitchFamily="1" panose="02020603050405020304"/>
              </a:rPr>
              <a:t>y 21 contratos de investigación, de notables cuantías económicas, con empresas del </a:t>
            </a:r>
            <a:r>
              <a:rPr lang="es-ES" sz="1200" spc="15">
                <a:solidFill>
                  <a:srgbClr val="000000"/>
                </a:solidFill>
                <a:latin typeface="Times New Roman" pitchFamily="1" panose="02020603050405020304"/>
              </a:rPr>
              <a:t>sector químico. </a:t>
            </a:r>
          </a:p>
          <a:p>
            <a:pPr marL="0" marR="45720" indent="0" algn="just">
              <a:lnSpc>
                <a:spcPts val="1400"/>
              </a:lnSpc>
              <a:spcBef>
                <a:spcPts val="510"/>
              </a:spcBef>
              <a:spcAft>
                <a:spcPts val="0"/>
              </a:spcAft>
            </a:pPr>
            <a:r>
              <a:rPr lang="es-ES" sz="1200" spc="0">
                <a:solidFill>
                  <a:srgbClr val="000000"/>
                </a:solidFill>
                <a:latin typeface="Times New Roman" pitchFamily="1" panose="02020603050405020304"/>
              </a:rPr>
              <a:t>De forma resumida puede concluirse que toda esta extensa actividad investigadora </a:t>
            </a:r>
            <a:r>
              <a:rPr lang="es-ES" sz="1200" spc="0">
                <a:solidFill>
                  <a:srgbClr val="000000"/>
                </a:solidFill>
                <a:latin typeface="Times New Roman" pitchFamily="1" panose="02020603050405020304"/>
              </a:rPr>
              <a:t>ha perseguido, tanto la adquisición de conocimientos y avances en temas y aspec-</a:t>
            </a:r>
            <a:r>
              <a:rPr lang="es-ES" sz="1200" spc="0">
                <a:solidFill>
                  <a:srgbClr val="000000"/>
                </a:solidFill>
                <a:latin typeface="Times New Roman" pitchFamily="1" panose="02020603050405020304"/>
              </a:rPr>
              <a:t>tos científicos y básicos de la Ingeniería Química; como el desarrollo de soluciones </a:t>
            </a:r>
            <a:r>
              <a:rPr lang="es-ES" sz="1200" spc="0">
                <a:solidFill>
                  <a:srgbClr val="000000"/>
                </a:solidFill>
                <a:latin typeface="Times New Roman" pitchFamily="1" panose="02020603050405020304"/>
              </a:rPr>
              <a:t>aplicadas a problemas tecnológicos y medioambientales. </a:t>
            </a:r>
          </a:p>
          <a:p>
            <a:pPr marL="0" marR="45720" indent="0" algn="just">
              <a:lnSpc>
                <a:spcPts val="1400"/>
              </a:lnSpc>
              <a:spcBef>
                <a:spcPts val="505"/>
              </a:spcBef>
              <a:spcAft>
                <a:spcPts val="1960"/>
              </a:spcAft>
            </a:pPr>
            <a:r>
              <a:rPr lang="es-ES" sz="1200" spc="0">
                <a:solidFill>
                  <a:srgbClr val="000000"/>
                </a:solidFill>
                <a:latin typeface="Times New Roman" pitchFamily="1" panose="02020603050405020304"/>
              </a:rPr>
              <a:t>En relación a su trayectoria de Gestión Académica, la misma se desarrollóasimismo </a:t>
            </a:r>
            <a:r>
              <a:rPr lang="es-ES" sz="1200" spc="0">
                <a:solidFill>
                  <a:srgbClr val="000000"/>
                </a:solidFill>
                <a:latin typeface="Times New Roman" pitchFamily="1" panose="02020603050405020304"/>
              </a:rPr>
              <a:t>en ambas Universidades. A) Así, en la Universidad de Extremadura fue Director de </a:t>
            </a:r>
            <a:r>
              <a:rPr lang="es-ES" sz="1200" spc="0">
                <a:solidFill>
                  <a:srgbClr val="000000"/>
                </a:solidFill>
                <a:latin typeface="Times New Roman" pitchFamily="1" panose="02020603050405020304"/>
              </a:rPr>
              <a:t>Departamento de Química Técnica, posteriormente denominado de Ingeniería Quí-</a:t>
            </a:r>
            <a:r>
              <a:rPr lang="es-ES" sz="1200" spc="0">
                <a:solidFill>
                  <a:srgbClr val="000000"/>
                </a:solidFill>
                <a:latin typeface="Times New Roman" pitchFamily="1" panose="02020603050405020304"/>
              </a:rPr>
              <a:t>mica y Energética, Secretario General de la Universidad, Vicedecano de la Facultad </a:t>
            </a:r>
          </a:p>
        </p:txBody>
      </p:sp>
      <p:sp>
        <p:nvSpPr>
          <p:cNvPr id="6" name=""/>
          <p:cNvSpPr/>
          <p:nvPr>
            <p:ph type="body" idx="10"/>
          </p:nvPr>
        </p:nvSpPr>
        <p:spPr>
          <a:xfrm>
            <a:off x="105600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50"/>
              </a:spcAft>
            </a:pPr>
            <a:r>
              <a:rPr lang="es-ES" sz="1200" b="1" spc="65">
                <a:solidFill>
                  <a:srgbClr val="000000"/>
                </a:solidFill>
                <a:latin typeface="Times New Roman" pitchFamily="1" panose="02020603050405020304"/>
              </a:rPr>
              <a:t>50 Aniversario 1968–2019 </a:t>
            </a:r>
          </a:p>
        </p:txBody>
      </p:sp>
      <p:sp>
        <p:nvSpPr>
          <p:cNvPr id="9" name=""/>
          <p:cNvSpPr/>
          <p:nvPr>
            <p:ph type="body" idx="10"/>
          </p:nvPr>
        </p:nvSpPr>
        <p:spPr>
          <a:xfrm>
            <a:off x="1056005" y="6374765"/>
            <a:ext cx="2743200" cy="443865"/>
          </a:xfrm>
          <a:prstGeom prst="rect">
            <a:avLst/>
          </a:prstGeom>
          <a:noFill/>
          <a:ln w="0" cmpd="sng">
            <a:noFill/>
            <a:prstDash val="solid"/>
          </a:ln>
        </p:spPr>
        <p:txBody>
          <a:bodyPr vert="horz" lIns="0" tIns="0" rIns="0" bIns="0" anchor="t"/>
          <a:lstStyle/>
          <a:p>
            <a:pPr marL="0" marR="0" indent="0" algn="ctr">
              <a:lnSpc>
                <a:spcPts val="1400"/>
              </a:lnSpc>
              <a:spcAft>
                <a:spcPts val="2080"/>
              </a:spcAft>
            </a:pPr>
            <a:r>
              <a:rPr lang="es-ES" sz="1200" spc="30">
                <a:solidFill>
                  <a:srgbClr val="000000"/>
                </a:solidFill>
                <a:latin typeface="Times New Roman" pitchFamily="1" panose="02020603050405020304"/>
              </a:rPr>
              <a:t>Dr. Francisco Javier Benitez García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6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4445" rIns="0" bIns="0" anchor="t"/>
          <a:lstStyle/>
          <a:p>
            <a:pPr marL="45720" marR="45720" indent="0" algn="l">
              <a:lnSpc>
                <a:spcPts val="1500"/>
              </a:lnSpc>
              <a:spcAft>
                <a:spcPts val="0"/>
              </a:spcAft>
              <a:tabLst>
                <a:tab algn="r" pos="5440680"/>
              </a:tabLst>
            </a:pPr>
            <a:r>
              <a:rPr lang="es-ES" sz="1250" b="1" spc="0">
                <a:solidFill>
                  <a:srgbClr val="000000"/>
                </a:solidFill>
                <a:latin typeface="Times New Roman" pitchFamily="1" panose="02020603050405020304"/>
              </a:rPr>
              <a:t>15. Doctores </a:t>
            </a:r>
            <a:r>
              <a:rPr lang="es-ES" sz="1150" b="1" i="1" spc="0">
                <a:solidFill>
                  <a:srgbClr val="000000"/>
                </a:solidFill>
                <a:latin typeface="Courier New" pitchFamily="3" panose="02020603050405020304"/>
              </a:rPr>
              <a:t>Honoris causa </a:t>
            </a:r>
            <a:r>
              <a:rPr lang="es-ES" sz="1250" b="1" spc="0">
                <a:solidFill>
                  <a:srgbClr val="000000"/>
                </a:solidFill>
                <a:latin typeface="Times New Roman" pitchFamily="1" panose="02020603050405020304"/>
              </a:rPr>
              <a:t>por la Facultad de Ciencias </a:t>
            </a:r>
            <a:r>
              <a:rPr lang="es-ES" sz="1200" spc="0">
                <a:solidFill>
                  <a:srgbClr val="000000"/>
                </a:solidFill>
                <a:latin typeface="Times New Roman" pitchFamily="1" panose="02020603050405020304"/>
              </a:rPr>
              <a:t>345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923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de Ciencias, y Decano de dicha Facultad (en el periodo 1980 a 1984). B) Y en la Universidad Complutense de Madrid donde ejerciócomo Director del Departamento de Ingeniería Química, (en varios periodos); y como Vicerrector de Investigación (en el periodo 1996–1999). </a:t>
            </a:r>
          </a:p>
          <a:p>
            <a:pPr marL="45720" marR="45720" indent="0" algn="just">
              <a:lnSpc>
                <a:spcPts val="1400"/>
              </a:lnSpc>
              <a:spcBef>
                <a:spcPts val="510"/>
              </a:spcBef>
              <a:spcAft>
                <a:spcPts val="0"/>
              </a:spcAft>
            </a:pPr>
            <a:r>
              <a:rPr lang="es-ES" sz="1200" spc="30">
                <a:solidFill>
                  <a:srgbClr val="000000"/>
                </a:solidFill>
                <a:latin typeface="Times New Roman" pitchFamily="1" panose="02020603050405020304"/>
              </a:rPr>
              <a:t>Todo este conjunto de me´ritos acade´micos (docentes, investigadores y de gestión), con ser relevantes, quedarían incompletos sino resaltamos una cuarta dimensión, y quizás la más importante a nuestro juicio. Esta fue su amplía labor pedagógica y su estrecho trato personal y humano con el grupo de jóvenes, recie´n graduados en aquel momento, con el que se encontróy creóel área de Ingeniería de Química en la UEx.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Dicha labor pedagógica cristalizóen el periodo referido de 10 años, en la realización de 8 Tesis Doctorales bajo su dirección. Y de esos doctores tutelados y formados por el Prof. Sotelo, 5 de ellos ostentan en la actualidad la condición de Catedráticos, y constituyen el núcleo fundamental del área de Ingeniería Química en el actual Departamento de Ingeniería Química y Química Física de la UEx.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Pero más alláde este parámetro nume´rico y objetivo, lo que 30 años despue´s per-</a:t>
            </a:r>
            <a:r>
              <a:rPr lang="es-ES" sz="1200" spc="0">
                <a:solidFill>
                  <a:srgbClr val="000000"/>
                </a:solidFill>
                <a:latin typeface="Times New Roman" pitchFamily="1" panose="02020603050405020304"/>
              </a:rPr>
              <a:t>vive en nuestras mentes de los que vivimos aquellos tiempos tan ilusionantes, es sobre todo su enorme humanidad y su espíritu de trabajo incesante, transmitido con elegancia y alegría contagiosas.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Resaltamos su gran autoridad sobre nosotros, que emanaba, no del mando que por derecho le correspondía, sino del reconocimiento moral y unánime de cuantos tra-bajabamos a su alrededor. En ese sentido, proyectaba lo que los clásicos definieron como la “auctoritas”, cualidad por la que se aceptan las decisiones del superior por acertadas y justas; nada que ver con la “potestas”, que es la ejercida por aquellos que son dotados de autoridad impuesta por cualquier tipo de poder humano establecido.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En suma, nunca necesitóde la “imposición”, porque constantemente y en primer lugar, e´l ejercía la “exposición”, sin eludir esfuerzo alguno. A esa capacidad en el trabajo, añadía la capacidad de saber y comprender las características y circunstan-</a:t>
            </a:r>
            <a:r>
              <a:rPr lang="es-ES" sz="1200" spc="0">
                <a:solidFill>
                  <a:srgbClr val="000000"/>
                </a:solidFill>
                <a:latin typeface="Times New Roman" pitchFamily="1" panose="02020603050405020304"/>
              </a:rPr>
              <a:t>cias personales de cada miembro del grupo, y a incorporarlo a las labores cotidianas según sus aptitudes y capacidades.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Esta forma de hacer las cosas y su enorme iniciativa, aún a pesar del elevado tiempo transcurrido, perduran en nuestro grupo, y han quedado como distintivos propios y como un sello indeleble en todos nosotros.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 la Excmo. Sr. D. </a:t>
            </a:r>
            <a:r>
              <a:rPr lang="es-ES" sz="1250" b="1" spc="0">
                <a:solidFill>
                  <a:srgbClr val="000000"/>
                </a:solidFill>
                <a:latin typeface="Times New Roman" pitchFamily="1" panose="02020603050405020304"/>
              </a:rPr>
              <a:t>JoséLuis Sotelo Sancho </a:t>
            </a:r>
            <a:r>
              <a:rPr lang="es-ES" sz="1200" spc="0">
                <a:solidFill>
                  <a:srgbClr val="000000"/>
                </a:solidFill>
                <a:latin typeface="Times New Roman" pitchFamily="1" panose="02020603050405020304"/>
              </a:rPr>
              <a:t>el supremo grado de doctor “Honoris causa” por la Facultad de Ciencias de la Universidad de Extremadura. </a:t>
            </a:r>
          </a:p>
          <a:p>
            <a:pPr marL="45720" marR="45720" indent="0" algn="l">
              <a:lnSpc>
                <a:spcPts val="1900"/>
              </a:lnSpc>
              <a:spcBef>
                <a:spcPts val="0"/>
              </a:spcBef>
              <a:spcAft>
                <a:spcPts val="0"/>
              </a:spcAft>
            </a:pPr>
            <a:r>
              <a:rPr lang="es-ES" sz="1200" spc="0">
                <a:solidFill>
                  <a:srgbClr val="000000"/>
                </a:solidFill>
                <a:latin typeface="Times New Roman" pitchFamily="1" panose="02020603050405020304"/>
              </a:rPr>
              <a:t>Muchas gracias por su atención. </a:t>
            </a:r>
            <a:br/>
            <a:r>
              <a:rPr lang="es-ES" sz="1200" spc="0">
                <a:solidFill>
                  <a:srgbClr val="000000"/>
                </a:solidFill>
                <a:latin typeface="Times New Roman" pitchFamily="1" panose="02020603050405020304"/>
              </a:rPr>
              <a:t>Dr. Francisco Javier Benitez García </a:t>
            </a:r>
          </a:p>
          <a:p>
            <a:pPr marL="45720" marR="45720" indent="0" algn="just">
              <a:lnSpc>
                <a:spcPts val="1400"/>
              </a:lnSpc>
              <a:spcBef>
                <a:spcPts val="795"/>
              </a:spcBef>
              <a:spcAft>
                <a:spcPts val="0"/>
              </a:spcAft>
            </a:pPr>
            <a:r>
              <a:rPr lang="es-ES" sz="1250" b="1" spc="0">
                <a:solidFill>
                  <a:srgbClr val="000000"/>
                </a:solidFill>
                <a:latin typeface="Times New Roman" pitchFamily="1" panose="02020603050405020304"/>
              </a:rPr>
              <a:t>Discurso del Dr. JoséLuís Sotelo Sancho, para la recepción del Doctorado Honoris Causa por la Universidad de Extremadura </a:t>
            </a:r>
          </a:p>
          <a:p>
            <a:pPr marL="45720" marR="45720" indent="0" algn="just">
              <a:lnSpc>
                <a:spcPts val="1400"/>
              </a:lnSpc>
              <a:spcBef>
                <a:spcPts val="20"/>
              </a:spcBef>
              <a:spcAft>
                <a:spcPts val="2080"/>
              </a:spcAft>
            </a:pPr>
            <a:r>
              <a:rPr lang="es-ES" sz="1200" spc="0">
                <a:solidFill>
                  <a:srgbClr val="000000"/>
                </a:solidFill>
                <a:latin typeface="Times New Roman" pitchFamily="1" panose="02020603050405020304"/>
              </a:rPr>
              <a:t>Sr. Rector Magnífico de la Universidad de Extremadura, Excelentísimas Autori-</a:t>
            </a:r>
            <a:r>
              <a:rPr lang="es-ES" sz="1200" spc="0">
                <a:solidFill>
                  <a:srgbClr val="000000"/>
                </a:solidFill>
                <a:latin typeface="Times New Roman" pitchFamily="1" panose="02020603050405020304"/>
              </a:rPr>
              <a:t>dades, Ilustrísima Sra. Decana de la Facultad de Ciencias, Miembros del Claustro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r">
              <a:lnSpc>
                <a:spcPts val="1400"/>
              </a:lnSpc>
              <a:spcAft>
                <a:spcPts val="65"/>
              </a:spcAft>
            </a:pPr>
            <a:r>
              <a:rPr lang="es-ES" sz="1250" b="1" spc="45">
                <a:solidFill>
                  <a:srgbClr val="000000"/>
                </a:solidFill>
                <a:latin typeface="Times New Roman"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85"/>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13 </a:t>
            </a:r>
          </a:p>
        </p:txBody>
      </p:sp>
      <p:sp>
        <p:nvSpPr>
          <p:cNvPr id="3" name=""/>
          <p:cNvSpPr/>
          <p:nvPr>
            <p:ph type="body" idx="10"/>
          </p:nvPr>
        </p:nvSpPr>
        <p:spPr>
          <a:xfrm>
            <a:off x="1061085" y="681990"/>
            <a:ext cx="5486400" cy="8260080"/>
          </a:xfrm>
          <a:prstGeom prst="rect">
            <a:avLst/>
          </a:prstGeom>
          <a:noFill/>
          <a:ln w="0" cmpd="sng">
            <a:noFill/>
            <a:prstDash val="solid"/>
          </a:ln>
        </p:spPr>
        <p:txBody>
          <a:bodyPr vert="horz" lIns="0" tIns="23685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nacimiento, crecimiento, desarrollo y madurez</a:t>
            </a:r>
            <a:r>
              <a:rPr lang="es-ES" sz="1200" spc="0">
                <a:solidFill>
                  <a:srgbClr val="000000"/>
                </a:solidFill>
                <a:latin typeface="Times New Roman" pitchFamily="1" panose="02020603050405020304"/>
              </a:rPr>
              <a:t>) sino más bien lo que se pretende es esbozar una </a:t>
            </a:r>
            <a:r>
              <a:rPr lang="es-ES" sz="1250" b="1" spc="0">
                <a:solidFill>
                  <a:srgbClr val="000000"/>
                </a:solidFill>
                <a:latin typeface="Times New Roman" pitchFamily="1" panose="02020603050405020304"/>
              </a:rPr>
              <a:t>semblanza equilibrada y realista</a:t>
            </a:r>
            <a:r>
              <a:rPr lang="es-ES" sz="1200" spc="0">
                <a:solidFill>
                  <a:srgbClr val="000000"/>
                </a:solidFill>
                <a:latin typeface="Times New Roman" pitchFamily="1" panose="02020603050405020304"/>
              </a:rPr>
              <a:t>, no menos emotiva, sobre lo que ha supuesto la creación, evolución e implicación social de una </a:t>
            </a:r>
            <a:r>
              <a:rPr lang="es-ES" sz="1200" b="1" i="1" spc="0">
                <a:solidFill>
                  <a:srgbClr val="000000"/>
                </a:solidFill>
                <a:latin typeface="Times New Roman" pitchFamily="1" panose="02020603050405020304"/>
              </a:rPr>
              <a:t>institución compleja y poliédrica</a:t>
            </a:r>
            <a:r>
              <a:rPr lang="es-ES" sz="1200" spc="0">
                <a:solidFill>
                  <a:srgbClr val="000000"/>
                </a:solidFill>
                <a:latin typeface="Times New Roman" pitchFamily="1" panose="02020603050405020304"/>
              </a:rPr>
              <a:t>, como lo es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que cumple este curso 2018/2019 los </a:t>
            </a:r>
            <a:r>
              <a:rPr lang="es-ES" sz="1250" b="1" spc="0">
                <a:solidFill>
                  <a:srgbClr val="000000"/>
                </a:solidFill>
                <a:latin typeface="Times New Roman" pitchFamily="1" panose="02020603050405020304"/>
              </a:rPr>
              <a:t>cincuenta años</a:t>
            </a:r>
            <a:r>
              <a:rPr lang="es-ES" sz="1200" spc="0">
                <a:solidFill>
                  <a:srgbClr val="000000"/>
                </a:solidFill>
                <a:latin typeface="Times New Roman" pitchFamily="1" panose="02020603050405020304"/>
              </a:rPr>
              <a:t>, es decir, el medio siglo. </a:t>
            </a:r>
          </a:p>
          <a:p>
            <a:pPr marL="45720" marR="45720" indent="0" algn="just">
              <a:lnSpc>
                <a:spcPts val="1400"/>
              </a:lnSpc>
              <a:spcBef>
                <a:spcPts val="535"/>
              </a:spcBef>
              <a:spcAft>
                <a:spcPts val="0"/>
              </a:spcAft>
            </a:pPr>
            <a:r>
              <a:rPr lang="es-ES" sz="1200" spc="0">
                <a:solidFill>
                  <a:srgbClr val="000000"/>
                </a:solidFill>
                <a:latin typeface="Times New Roman" pitchFamily="1" panose="02020603050405020304"/>
              </a:rPr>
              <a:t>Y como tal institución </a:t>
            </a:r>
            <a:r>
              <a:rPr lang="es-ES" sz="1250" b="1" spc="0">
                <a:solidFill>
                  <a:srgbClr val="000000"/>
                </a:solidFill>
                <a:latin typeface="Times New Roman" pitchFamily="1" panose="02020603050405020304"/>
              </a:rPr>
              <a:t>plural</a:t>
            </a:r>
            <a:r>
              <a:rPr lang="es-ES" sz="1200" spc="0">
                <a:solidFill>
                  <a:srgbClr val="000000"/>
                </a:solidFill>
                <a:latin typeface="Times New Roman" pitchFamily="1" panose="02020603050405020304"/>
              </a:rPr>
              <a:t>, se asemeja a un colectivo sistémico y estructurado, con innumerables y variados aspectos (</a:t>
            </a:r>
            <a:r>
              <a:rPr lang="es-ES" sz="1250" b="1" spc="0">
                <a:solidFill>
                  <a:srgbClr val="000000"/>
                </a:solidFill>
                <a:latin typeface="Times New Roman" pitchFamily="1" panose="02020603050405020304"/>
              </a:rPr>
              <a:t>estudiantes, docentes, gestores, medios y proyectos</a:t>
            </a:r>
            <a:r>
              <a:rPr lang="es-ES" sz="1200" spc="0">
                <a:solidFill>
                  <a:srgbClr val="000000"/>
                </a:solidFill>
                <a:latin typeface="Times New Roman" pitchFamily="1" panose="02020603050405020304"/>
              </a:rPr>
              <a:t>), que </a:t>
            </a:r>
            <a:r>
              <a:rPr lang="es-ES" sz="1200" u="sng" spc="0">
                <a:solidFill>
                  <a:srgbClr val="000000"/>
                </a:solidFill>
                <a:latin typeface="Times New Roman" pitchFamily="1" panose="02020603050405020304"/>
              </a:rPr>
              <a:t>han sabido y podido</a:t>
            </a:r>
            <a:r>
              <a:rPr lang="es-ES" sz="1200" spc="0">
                <a:solidFill>
                  <a:srgbClr val="000000"/>
                </a:solidFill>
                <a:latin typeface="Times New Roman" pitchFamily="1" panose="02020603050405020304"/>
              </a:rPr>
              <a:t> sostener empatías recíprocas, durante un periodo de tiempo que ya va siendo significativo. </a:t>
            </a:r>
          </a:p>
          <a:p>
            <a:pPr marL="45720" marR="45720" indent="0" algn="just">
              <a:lnSpc>
                <a:spcPts val="1400"/>
              </a:lnSpc>
              <a:spcBef>
                <a:spcPts val="605"/>
              </a:spcBef>
              <a:spcAft>
                <a:spcPts val="0"/>
              </a:spcAft>
            </a:pPr>
            <a:r>
              <a:rPr lang="es-ES" sz="1200" spc="5">
                <a:solidFill>
                  <a:srgbClr val="000000"/>
                </a:solidFill>
                <a:latin typeface="Times New Roman" pitchFamily="1" panose="02020603050405020304"/>
              </a:rPr>
              <a:t>Vaya por delante que compartimos sin matices las palabras de </a:t>
            </a:r>
            <a:r>
              <a:rPr lang="es-ES" sz="1250" b="1" spc="5">
                <a:solidFill>
                  <a:srgbClr val="000000"/>
                </a:solidFill>
                <a:latin typeface="Times New Roman" pitchFamily="1" panose="02020603050405020304"/>
              </a:rPr>
              <a:t>JoséSaramago</a:t>
            </a:r>
            <a:r>
              <a:rPr lang="es-ES" sz="1200" spc="5">
                <a:solidFill>
                  <a:srgbClr val="000000"/>
                </a:solidFill>
                <a:latin typeface="Times New Roman" pitchFamily="1" panose="02020603050405020304"/>
              </a:rPr>
              <a:t>, cuando afirma que “</a:t>
            </a:r>
            <a:r>
              <a:rPr lang="es-ES" sz="1200" i="1" spc="5">
                <a:solidFill>
                  <a:srgbClr val="000000"/>
                </a:solidFill>
                <a:latin typeface="Times New Roman" pitchFamily="1" panose="02020603050405020304"/>
              </a:rPr>
              <a:t>hay que recuperar, mantener y transmitir la memoria histórica, porque se empieza por el olvido y se termina en la indiferencia</a:t>
            </a:r>
            <a:r>
              <a:rPr lang="es-ES" sz="1200" spc="5">
                <a:solidFill>
                  <a:srgbClr val="000000"/>
                </a:solidFill>
                <a:latin typeface="Times New Roman" pitchFamily="1" panose="02020603050405020304"/>
              </a:rPr>
              <a:t>”. Además, cada detalle o recoveco histórico representa una confluencia de circunstancias y voluntades innumero que, en el espacio y el tiempo, van dando forma al </a:t>
            </a:r>
            <a:r>
              <a:rPr lang="es-ES" sz="1250" b="1" spc="5">
                <a:solidFill>
                  <a:srgbClr val="000000"/>
                </a:solidFill>
                <a:latin typeface="Times New Roman" pitchFamily="1" panose="02020603050405020304"/>
              </a:rPr>
              <a:t>recorrido auténtico de la iniciativa</a:t>
            </a:r>
            <a:r>
              <a:rPr lang="es-ES" sz="1200" spc="5">
                <a:solidFill>
                  <a:srgbClr val="000000"/>
                </a:solidFill>
                <a:latin typeface="Times New Roman" pitchFamily="1" panose="02020603050405020304"/>
              </a:rPr>
              <a:t>, planteada por los precursores, otorgándole </a:t>
            </a:r>
            <a:r>
              <a:rPr lang="es-ES" sz="1200" u="sng" spc="5">
                <a:solidFill>
                  <a:srgbClr val="000000"/>
                </a:solidFill>
                <a:latin typeface="Times New Roman" pitchFamily="1" panose="02020603050405020304"/>
              </a:rPr>
              <a:t>sentido</a:t>
            </a:r>
            <a:r>
              <a:rPr lang="es-ES" sz="1200" spc="5">
                <a:solidFill>
                  <a:srgbClr val="000000"/>
                </a:solidFill>
                <a:latin typeface="Times New Roman" pitchFamily="1" panose="02020603050405020304"/>
              </a:rPr>
              <a:t> y </a:t>
            </a:r>
            <a:r>
              <a:rPr lang="es-ES" sz="1200" u="sng" spc="5">
                <a:solidFill>
                  <a:srgbClr val="000000"/>
                </a:solidFill>
                <a:latin typeface="Times New Roman" pitchFamily="1" panose="02020603050405020304"/>
              </a:rPr>
              <a:t>función</a:t>
            </a:r>
            <a:r>
              <a:rPr lang="es-ES" sz="1200" spc="5">
                <a:solidFill>
                  <a:srgbClr val="000000"/>
                </a:solidFill>
                <a:latin typeface="Times New Roman" pitchFamily="1" panose="02020603050405020304"/>
              </a:rPr>
              <a:t>. </a:t>
            </a:r>
          </a:p>
          <a:p>
            <a:pPr marL="45720" marR="45720" indent="0" algn="just">
              <a:lnSpc>
                <a:spcPts val="1400"/>
              </a:lnSpc>
              <a:spcBef>
                <a:spcPts val="595"/>
              </a:spcBef>
              <a:spcAft>
                <a:spcPts val="0"/>
              </a:spcAft>
            </a:pPr>
            <a:r>
              <a:rPr lang="es-ES" sz="1200" spc="30">
                <a:solidFill>
                  <a:srgbClr val="000000"/>
                </a:solidFill>
                <a:latin typeface="Times New Roman" pitchFamily="1" panose="02020603050405020304"/>
              </a:rPr>
              <a:t>En 1926, el Alcalde Presidente del Ayuntamiento de Badajoz, D. </a:t>
            </a:r>
            <a:r>
              <a:rPr lang="es-ES" sz="1250" b="1" spc="30">
                <a:solidFill>
                  <a:srgbClr val="000000"/>
                </a:solidFill>
                <a:latin typeface="Times New Roman" pitchFamily="1" panose="02020603050405020304"/>
              </a:rPr>
              <a:t>Antonio del Solar y Taboada </a:t>
            </a:r>
            <a:r>
              <a:rPr lang="es-ES" sz="1200" spc="30">
                <a:solidFill>
                  <a:srgbClr val="000000"/>
                </a:solidFill>
                <a:latin typeface="Times New Roman" pitchFamily="1" panose="02020603050405020304"/>
              </a:rPr>
              <a:t>(1924-1928), hacía una llamada a los alcaldes de los pueblos de la provincia. Les daba cuenta del proyecto de creación de una universidad en Badajoz, compuesta de dos Facultades (Medicina y Derecho), y la conveniencia de unificar esfuerzos, trabajo y entusiasmo para hacer ofrecimientos de tal manera que el Estado no tuviera inconveniente en conceder la citada universidad. En este momento, la ciudad casi dormía intramuros y contaba con una población de </a:t>
            </a:r>
            <a:r>
              <a:rPr lang="es-ES" sz="1200" i="1" spc="30">
                <a:solidFill>
                  <a:srgbClr val="000000"/>
                </a:solidFill>
                <a:latin typeface="Times New Roman" pitchFamily="1" panose="02020603050405020304"/>
              </a:rPr>
              <a:t>41.000 </a:t>
            </a:r>
            <a:r>
              <a:rPr lang="es-ES" sz="1200" spc="30">
                <a:solidFill>
                  <a:srgbClr val="000000"/>
                </a:solidFill>
                <a:latin typeface="Times New Roman" pitchFamily="1" panose="02020603050405020304"/>
              </a:rPr>
              <a:t>habitantes. </a:t>
            </a:r>
          </a:p>
          <a:p>
            <a:pPr marL="45720" marR="45720" indent="0" algn="just">
              <a:lnSpc>
                <a:spcPts val="1400"/>
              </a:lnSpc>
              <a:spcBef>
                <a:spcPts val="590"/>
              </a:spcBef>
              <a:spcAft>
                <a:spcPts val="0"/>
              </a:spcAft>
            </a:pPr>
            <a:r>
              <a:rPr lang="es-ES" sz="1200" spc="30">
                <a:solidFill>
                  <a:srgbClr val="000000"/>
                </a:solidFill>
                <a:latin typeface="Times New Roman" pitchFamily="1" panose="02020603050405020304"/>
              </a:rPr>
              <a:t>Para conformar una idea precisa del grado de impacto que ha producido la creación de la </a:t>
            </a:r>
            <a:r>
              <a:rPr lang="es-ES" sz="1250" b="1" spc="30">
                <a:solidFill>
                  <a:srgbClr val="000000"/>
                </a:solidFill>
                <a:latin typeface="Times New Roman" pitchFamily="1" panose="02020603050405020304"/>
              </a:rPr>
              <a:t>Facultad de Ciencias </a:t>
            </a:r>
            <a:r>
              <a:rPr lang="es-ES" sz="1200" spc="30">
                <a:solidFill>
                  <a:srgbClr val="000000"/>
                </a:solidFill>
                <a:latin typeface="Times New Roman" pitchFamily="1" panose="02020603050405020304"/>
              </a:rPr>
              <a:t>en la Sociedad Extremeña resulta inevitable que nos situemos algunos años antes del preciso momento en que se aprueba su creación como Facultad;</a:t>
            </a:r>
            <a:r>
              <a:rPr lang="es-ES" sz="1200" baseline="30000" spc="30">
                <a:solidFill>
                  <a:srgbClr val="000000"/>
                </a:solidFill>
                <a:latin typeface="Courier New" pitchFamily="3" panose="02020603050405020304"/>
              </a:rPr>
              <a:t>1</a:t>
            </a:r>
            <a:r>
              <a:rPr lang="es-ES" sz="1200" spc="30">
                <a:solidFill>
                  <a:srgbClr val="000000"/>
                </a:solidFill>
                <a:latin typeface="Times New Roman" pitchFamily="1" panose="02020603050405020304"/>
              </a:rPr>
              <a:t> concretamente a partir de en los años </a:t>
            </a:r>
            <a:r>
              <a:rPr lang="es-ES" sz="1250" b="1" spc="30">
                <a:solidFill>
                  <a:srgbClr val="000000"/>
                </a:solidFill>
                <a:latin typeface="Times New Roman" pitchFamily="1" panose="02020603050405020304"/>
              </a:rPr>
              <a:t>40 </a:t>
            </a:r>
            <a:r>
              <a:rPr lang="es-ES" sz="1200" spc="30">
                <a:solidFill>
                  <a:srgbClr val="000000"/>
                </a:solidFill>
                <a:latin typeface="Times New Roman" pitchFamily="1" panose="02020603050405020304"/>
              </a:rPr>
              <a:t>y </a:t>
            </a:r>
            <a:r>
              <a:rPr lang="es-ES" sz="1250" b="1" spc="30">
                <a:solidFill>
                  <a:srgbClr val="000000"/>
                </a:solidFill>
                <a:latin typeface="Times New Roman" pitchFamily="1" panose="02020603050405020304"/>
              </a:rPr>
              <a:t>60 </a:t>
            </a:r>
            <a:r>
              <a:rPr lang="es-ES" sz="1200" spc="30">
                <a:solidFill>
                  <a:srgbClr val="000000"/>
                </a:solidFill>
                <a:latin typeface="Times New Roman" pitchFamily="1" panose="02020603050405020304"/>
              </a:rPr>
              <a:t>del pasado siglo, aproximadamente unos veinte años antes de su consecución formal, período que podríamos denominar </a:t>
            </a:r>
            <a:r>
              <a:rPr lang="es-ES" sz="1200" b="1" i="1" spc="30">
                <a:solidFill>
                  <a:srgbClr val="000000"/>
                </a:solidFill>
                <a:latin typeface="Times New Roman" pitchFamily="1" panose="02020603050405020304"/>
              </a:rPr>
              <a:t>de concepción o de gestación universitaria. </a:t>
            </a:r>
          </a:p>
          <a:p>
            <a:pPr marL="45720" marR="45720" indent="0" algn="just">
              <a:lnSpc>
                <a:spcPts val="1500"/>
              </a:lnSpc>
              <a:spcBef>
                <a:spcPts val="495"/>
              </a:spcBef>
              <a:spcAft>
                <a:spcPts val="0"/>
              </a:spcAft>
            </a:pPr>
            <a:r>
              <a:rPr lang="es-ES" sz="1200" spc="0">
                <a:solidFill>
                  <a:srgbClr val="000000"/>
                </a:solidFill>
                <a:latin typeface="Times New Roman" pitchFamily="1" panose="02020603050405020304"/>
              </a:rPr>
              <a:t>Lo primero que resulta bien claro es que la Facultad de Ciencias representóel primer logro objetivamente significativo de una reivindicación secular, la de conseguir una Universidad para Badajoz. </a:t>
            </a:r>
          </a:p>
          <a:p>
            <a:pPr marL="45720" marR="45720" indent="0" algn="just">
              <a:lnSpc>
                <a:spcPts val="1400"/>
              </a:lnSpc>
              <a:spcBef>
                <a:spcPts val="595"/>
              </a:spcBef>
              <a:spcAft>
                <a:spcPts val="0"/>
              </a:spcAft>
            </a:pPr>
            <a:r>
              <a:rPr lang="es-ES" sz="1200" spc="20">
                <a:solidFill>
                  <a:srgbClr val="000000"/>
                </a:solidFill>
                <a:latin typeface="Times New Roman" pitchFamily="1" panose="02020603050405020304"/>
              </a:rPr>
              <a:t>Obviaré,</a:t>
            </a:r>
            <a:r>
              <a:rPr lang="es-ES" sz="1200" baseline="30000" spc="20">
                <a:solidFill>
                  <a:srgbClr val="000000"/>
                </a:solidFill>
                <a:latin typeface="Courier New" pitchFamily="3" panose="02020603050405020304"/>
              </a:rPr>
              <a:t>2</a:t>
            </a:r>
            <a:r>
              <a:rPr lang="es-ES" sz="1200" spc="20">
                <a:solidFill>
                  <a:srgbClr val="000000"/>
                </a:solidFill>
                <a:latin typeface="Times New Roman" pitchFamily="1" panose="02020603050405020304"/>
              </a:rPr>
              <a:t> a propósito, relatar los intentos promovidos durante la </a:t>
            </a:r>
            <a:r>
              <a:rPr lang="es-ES" sz="1250" b="1" spc="20">
                <a:solidFill>
                  <a:srgbClr val="000000"/>
                </a:solidFill>
                <a:latin typeface="Times New Roman" pitchFamily="1" panose="02020603050405020304"/>
              </a:rPr>
              <a:t>Ilustración </a:t>
            </a:r>
            <a:r>
              <a:rPr lang="es-ES" sz="1200" spc="20">
                <a:solidFill>
                  <a:srgbClr val="000000"/>
                </a:solidFill>
                <a:latin typeface="Times New Roman" pitchFamily="1" panose="02020603050405020304"/>
              </a:rPr>
              <a:t>para lograr Centros de Estudios Superiores en Extremadura. Y ello por varias razones: por estimar que el modelo universitario de entonces no tenía casi nada que ver con el actual, porque todos fueron intentos fallidos y de poca relevancia social y, finalmente, por no distorsionar el enfoque más moderno y cercano, despistándo-</a:t>
            </a:r>
            <a:r>
              <a:rPr lang="es-ES" sz="1200" spc="20">
                <a:solidFill>
                  <a:srgbClr val="000000"/>
                </a:solidFill>
                <a:latin typeface="Times New Roman" pitchFamily="1" panose="02020603050405020304"/>
              </a:rPr>
              <a:t>nos con referencias históricas de poca enjundia en relación con el objeto de esta semblanza. </a:t>
            </a:r>
          </a:p>
          <a:p>
            <a:pPr marL="45720" marR="45720" indent="0" algn="just">
              <a:lnSpc>
                <a:spcPts val="1400"/>
              </a:lnSpc>
              <a:spcBef>
                <a:spcPts val="520"/>
              </a:spcBef>
              <a:spcAft>
                <a:spcPts val="1910"/>
              </a:spcAft>
            </a:pPr>
            <a:r>
              <a:rPr lang="es-ES" sz="1200" spc="25">
                <a:solidFill>
                  <a:srgbClr val="000000"/>
                </a:solidFill>
                <a:latin typeface="Times New Roman" pitchFamily="1" panose="02020603050405020304"/>
              </a:rPr>
              <a:t>Según los datos disponibles, al final de los años </a:t>
            </a:r>
            <a:r>
              <a:rPr lang="es-ES" sz="1250" b="1" spc="25">
                <a:solidFill>
                  <a:srgbClr val="000000"/>
                </a:solidFill>
                <a:latin typeface="Times New Roman" pitchFamily="1" panose="02020603050405020304"/>
              </a:rPr>
              <a:t>1940</a:t>
            </a:r>
            <a:r>
              <a:rPr lang="es-ES" sz="1200" spc="25">
                <a:solidFill>
                  <a:srgbClr val="000000"/>
                </a:solidFill>
                <a:latin typeface="Times New Roman" pitchFamily="1" panose="02020603050405020304"/>
              </a:rPr>
              <a:t>, se funda la </a:t>
            </a:r>
            <a:r>
              <a:rPr lang="es-ES" sz="1250" b="1" spc="25">
                <a:solidFill>
                  <a:srgbClr val="000000"/>
                </a:solidFill>
                <a:latin typeface="Times New Roman" pitchFamily="1" panose="02020603050405020304"/>
              </a:rPr>
              <a:t>Asociación de </a:t>
            </a:r>
          </a:p>
        </p:txBody>
      </p:sp>
      <p:sp>
        <p:nvSpPr>
          <p:cNvPr id="4" name=""/>
          <p:cNvSpPr/>
          <p:nvPr>
            <p:ph type="body" idx="10"/>
          </p:nvPr>
        </p:nvSpPr>
        <p:spPr>
          <a:xfrm>
            <a:off x="1061085" y="8942070"/>
            <a:ext cx="5486400" cy="789305"/>
          </a:xfrm>
          <a:prstGeom prst="rect">
            <a:avLst/>
          </a:prstGeom>
          <a:noFill/>
          <a:ln w="0" cmpd="sng">
            <a:noFill/>
            <a:prstDash val="solid"/>
          </a:ln>
        </p:spPr>
        <p:txBody>
          <a:bodyPr vert="horz" lIns="0" tIns="25400" rIns="0" bIns="0" anchor="t"/>
          <a:lstStyle/>
          <a:p>
            <a:pPr marL="182880" marR="45720" indent="0" algn="just">
              <a:lnSpc>
                <a:spcPts val="1200"/>
              </a:lnSpc>
              <a:spcAft>
                <a:spcPts val="0"/>
              </a:spcAft>
            </a:pPr>
            <a:r>
              <a:rPr lang="es-ES" sz="750" baseline="30000" spc="35">
                <a:solidFill>
                  <a:srgbClr val="000000"/>
                </a:solidFill>
                <a:latin typeface="Arial" pitchFamily="2" panose="02020603050405020304"/>
              </a:rPr>
              <a:t>1</a:t>
            </a:r>
            <a:r>
              <a:rPr lang="es-ES" sz="1000" spc="35">
                <a:solidFill>
                  <a:srgbClr val="000000"/>
                </a:solidFill>
                <a:latin typeface="Times New Roman" pitchFamily="1" panose="02020603050405020304"/>
              </a:rPr>
              <a:t>Decreto 1774 de 27 de Julio de 1968, BOE 30/7/68. </a:t>
            </a:r>
          </a:p>
          <a:p>
            <a:pPr marL="45720" marR="45720" indent="0" algn="just">
              <a:lnSpc>
                <a:spcPts val="1200"/>
              </a:lnSpc>
              <a:spcBef>
                <a:spcPts val="0"/>
              </a:spcBef>
              <a:spcAft>
                <a:spcPts val="1195"/>
              </a:spcAft>
            </a:pPr>
            <a:r>
              <a:rPr lang="es-ES" sz="750" baseline="30000" spc="25">
                <a:solidFill>
                  <a:srgbClr val="000000"/>
                </a:solidFill>
                <a:latin typeface="Arial" pitchFamily="2" panose="02020603050405020304"/>
              </a:rPr>
              <a:t>2</a:t>
            </a:r>
            <a:r>
              <a:rPr lang="es-ES" sz="1000" spc="25">
                <a:solidFill>
                  <a:srgbClr val="000000"/>
                </a:solidFill>
                <a:latin typeface="Times New Roman" pitchFamily="1" panose="02020603050405020304"/>
              </a:rPr>
              <a:t>La descripción de este período aparece detalladamente expuesta en una conferencia dictada hace unos veinte y cinco años por el Prof. J.J. </a:t>
            </a:r>
            <a:r>
              <a:rPr lang="es-ES" sz="1000" b="1" spc="25">
                <a:solidFill>
                  <a:srgbClr val="000000"/>
                </a:solidFill>
                <a:latin typeface="Times New Roman" pitchFamily="1" panose="02020603050405020304"/>
              </a:rPr>
              <a:t>Peña Bernal</a:t>
            </a:r>
            <a:r>
              <a:rPr lang="es-ES" sz="1000" spc="25">
                <a:solidFill>
                  <a:srgbClr val="000000"/>
                </a:solidFill>
                <a:latin typeface="Times New Roman" pitchFamily="1" panose="02020603050405020304"/>
              </a:rPr>
              <a:t>, (13 de enero de 1994), titulada “</a:t>
            </a:r>
            <a:r>
              <a:rPr lang="es-ES" sz="1000" i="1" spc="25">
                <a:solidFill>
                  <a:srgbClr val="000000"/>
                </a:solidFill>
                <a:latin typeface="Times New Roman" pitchFamily="1" panose="02020603050405020304"/>
              </a:rPr>
              <a:t>Repercusiones de la creación de la Facultad de Ciencias en la sociedad extremeña</a:t>
            </a:r>
            <a:r>
              <a:rPr lang="es-ES" sz="1000" spc="25">
                <a:solidFill>
                  <a:srgbClr val="000000"/>
                </a:solidFill>
                <a:latin typeface="Times New Roman" pitchFamily="1" panose="02020603050405020304"/>
              </a:rPr>
              <a:t>”. </a:t>
            </a:r>
          </a:p>
        </p:txBody>
      </p:sp>
      <p:sp>
        <p:nvSpPr>
          <p:cNvPr id="5" name=""/>
          <p:cNvSpPr/>
          <p:nvPr>
            <p:ph type="body" idx="10"/>
          </p:nvPr>
        </p:nvSpPr>
        <p:spPr>
          <a:xfrm>
            <a:off x="1061085" y="9731375"/>
            <a:ext cx="5486400" cy="238125"/>
          </a:xfrm>
          <a:prstGeom prst="rect">
            <a:avLst/>
          </a:prstGeom>
          <a:noFill/>
          <a:ln w="0" cmpd="sng">
            <a:noFill/>
            <a:prstDash val="solid"/>
          </a:ln>
        </p:spPr>
        <p:txBody>
          <a:bodyPr vert="horz" lIns="0" tIns="45720" rIns="0" bIns="0" anchor="t"/>
          <a:lstStyle/>
          <a:p>
            <a:pPr marL="45720" marR="45720" indent="0" algn="r">
              <a:lnSpc>
                <a:spcPts val="1400"/>
              </a:lnSpc>
              <a:spcAft>
                <a:spcPts val="65"/>
              </a:spcAft>
            </a:pPr>
            <a:r>
              <a:rPr lang="es-ES" sz="1250" b="1" spc="45">
                <a:solidFill>
                  <a:srgbClr val="000000"/>
                </a:solidFill>
                <a:latin typeface="Times New Roman" pitchFamily="1" panose="02020603050405020304"/>
              </a:rPr>
              <a:t>Memoria Histórica </a:t>
            </a:r>
          </a:p>
        </p:txBody>
      </p:sp>
      <p:cxnSp>
        <p:nvCxnSpPr>
          <p:cNvPr id="6" name=""/>
          <p:cNvCxnSpPr/>
          <p:nvPr/>
        </p:nvCxnSpPr>
        <p:spPr>
          <a:xfrm>
            <a:off x="1061085" y="685800"/>
            <a:ext cx="5438140" cy="0"/>
          </a:xfrm>
          <a:prstGeom prst="line">
            <a:avLst/>
          </a:prstGeom>
          <a:ln w="6350" cmpd="sng">
            <a:solidFill>
              <a:srgbClr val="000000"/>
            </a:solidFill>
          </a:ln>
        </p:spPr>
      </p:cxnSp>
      <p:cxnSp>
        <p:nvCxnSpPr>
          <p:cNvPr id="7" name=""/>
          <p:cNvCxnSpPr/>
          <p:nvPr/>
        </p:nvCxnSpPr>
        <p:spPr>
          <a:xfrm>
            <a:off x="1061085" y="8945880"/>
            <a:ext cx="2197735" cy="0"/>
          </a:xfrm>
          <a:prstGeom prst="line">
            <a:avLst/>
          </a:prstGeom>
          <a:ln w="6350" cmpd="sng">
            <a:solidFill>
              <a:srgbClr val="000000"/>
            </a:solidFill>
          </a:ln>
        </p:spPr>
      </p:cxnSp>
      <p:cxnSp>
        <p:nvCxnSpPr>
          <p:cNvPr id="8" name=""/>
          <p:cNvCxnSpPr/>
          <p:nvPr/>
        </p:nvCxnSpPr>
        <p:spPr>
          <a:xfrm>
            <a:off x="1061085" y="9735185"/>
            <a:ext cx="5438140" cy="0"/>
          </a:xfrm>
          <a:prstGeom prst="line">
            <a:avLst/>
          </a:prstGeom>
          <a:ln w="6350" cmpd="sng">
            <a:solidFill>
              <a:srgbClr val="000000"/>
            </a:solidFill>
          </a:ln>
        </p:spPr>
      </p:cxnSp>
    </p:spTree>
  </p:cSld>
  <p:clrMapOvr>
    <a:masterClrMapping/>
  </p:clrMapOvr>
</p:sld>
</file>

<file path=ppt/slides/slide37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17"/>
          <a:stretch>
            <a:fillRect/>
          </a:stretch>
        </p:blipFill>
        <p:spPr>
          <a:xfrm>
            <a:off x="1069975" y="2874010"/>
            <a:ext cx="2727960" cy="4291965"/>
          </a:xfrm>
          <a:prstGeom prst="rect">
            <a:avLst/>
          </a:prstGeom>
        </p:spPr>
      </p:pic>
      <p:sp>
        <p:nvSpPr>
          <p:cNvPr id="2" name=""/>
          <p:cNvSpPr/>
          <p:nvPr>
            <p:ph type="body" idx="10"/>
          </p:nvPr>
        </p:nvSpPr>
        <p:spPr>
          <a:xfrm>
            <a:off x="1056005"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40"/>
              </a:spcAft>
              <a:tabLst>
                <a:tab algn="r" pos="5440680"/>
              </a:tabLst>
            </a:pPr>
            <a:r>
              <a:rPr lang="es-ES" sz="1300" spc="0">
                <a:solidFill>
                  <a:srgbClr val="000000"/>
                </a:solidFill>
                <a:latin typeface="Garamond" pitchFamily="1" panose="02020603050405020304"/>
              </a:rPr>
              <a:t>346 </a:t>
            </a:r>
            <a:r>
              <a:rPr lang="es-ES" sz="1300" b="1" spc="0">
                <a:solidFill>
                  <a:srgbClr val="000000"/>
                </a:solidFill>
                <a:latin typeface="Garamond" pitchFamily="1" panose="02020603050405020304"/>
              </a:rPr>
              <a:t>15.4. Prof. Dr. JoséLuís Sotelo Sancho </a:t>
            </a:r>
          </a:p>
        </p:txBody>
      </p:sp>
      <p:sp>
        <p:nvSpPr>
          <p:cNvPr id="3" name=""/>
          <p:cNvSpPr/>
          <p:nvPr>
            <p:ph type="body" idx="10"/>
          </p:nvPr>
        </p:nvSpPr>
        <p:spPr>
          <a:xfrm>
            <a:off x="1056005" y="681990"/>
            <a:ext cx="5486400" cy="1997710"/>
          </a:xfrm>
          <a:prstGeom prst="rect">
            <a:avLst/>
          </a:prstGeom>
          <a:noFill/>
          <a:ln w="0" cmpd="sng">
            <a:noFill/>
            <a:prstDash val="solid"/>
          </a:ln>
        </p:spPr>
        <p:txBody>
          <a:bodyPr vert="horz" lIns="0" tIns="223520" rIns="0" bIns="0" anchor="t"/>
          <a:lstStyle/>
          <a:p>
            <a:pPr marL="45720" marR="45720" indent="0" algn="l">
              <a:lnSpc>
                <a:spcPts val="1400"/>
              </a:lnSpc>
              <a:spcAft>
                <a:spcPts val="0"/>
              </a:spcAft>
            </a:pPr>
            <a:r>
              <a:rPr lang="es-ES" sz="1300" spc="5">
                <a:solidFill>
                  <a:srgbClr val="000000"/>
                </a:solidFill>
                <a:latin typeface="Garamond" pitchFamily="1" panose="02020603050405020304"/>
              </a:rPr>
              <a:t>Universitario, Familiares, Amigos, Señoras y Señores.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Comienzo mis palabras expresando mi gratitud a la Universidad de Extremadura, re-</a:t>
            </a:r>
            <a:r>
              <a:rPr lang="es-ES" sz="1300" spc="0">
                <a:solidFill>
                  <a:srgbClr val="000000"/>
                </a:solidFill>
                <a:latin typeface="Garamond" pitchFamily="1" panose="02020603050405020304"/>
              </a:rPr>
              <a:t>presentada por su Rector, y a su Facultad de Ciencias, que promovióesta propuesta, por honrarme con este Doctorado Honoris Causa, una de las mayores distinciones académicas que cabe alcanzar, que me va a permitir integrarme de nuevo en su comunidad académica.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También agradezco la generosa Laudatio de mi padrino, el profesor Javier Benítez, exagerada sin duda por la entrañable amistad y relación académica que nos une desde hace tantos años. </a:t>
            </a:r>
          </a:p>
        </p:txBody>
      </p:sp>
      <p:sp>
        <p:nvSpPr>
          <p:cNvPr id="4" name=""/>
          <p:cNvSpPr/>
          <p:nvPr>
            <p:ph type="body" idx="10"/>
          </p:nvPr>
        </p:nvSpPr>
        <p:spPr>
          <a:xfrm>
            <a:off x="4169410" y="2679700"/>
            <a:ext cx="2372995" cy="5120005"/>
          </a:xfrm>
          <a:prstGeom prst="rect">
            <a:avLst/>
          </a:prstGeom>
          <a:noFill/>
          <a:ln w="0" cmpd="sng">
            <a:noFill/>
            <a:prstDash val="solid"/>
          </a:ln>
        </p:spPr>
        <p:txBody>
          <a:bodyPr vert="horz" lIns="0" tIns="73025" rIns="0" bIns="0" anchor="t"/>
          <a:lstStyle/>
          <a:p>
            <a:pPr marL="45720" marR="45720" indent="0" algn="just">
              <a:lnSpc>
                <a:spcPts val="1400"/>
              </a:lnSpc>
              <a:spcAft>
                <a:spcPts val="0"/>
              </a:spcAft>
            </a:pPr>
            <a:r>
              <a:rPr lang="es-ES" sz="1300" spc="-30">
                <a:solidFill>
                  <a:srgbClr val="000000"/>
                </a:solidFill>
                <a:latin typeface="Garamond" pitchFamily="1" panose="02020603050405020304"/>
              </a:rPr>
              <a:t>Y no debo dejar de expresar también </a:t>
            </a:r>
            <a:r>
              <a:rPr lang="es-ES" sz="1300" spc="-30">
                <a:solidFill>
                  <a:srgbClr val="000000"/>
                </a:solidFill>
                <a:latin typeface="Garamond" pitchFamily="1" panose="02020603050405020304"/>
              </a:rPr>
              <a:t>mi reconocimiento y recuerdo a to-</a:t>
            </a:r>
            <a:r>
              <a:rPr lang="es-ES" sz="1300" spc="-30">
                <a:solidFill>
                  <a:srgbClr val="000000"/>
                </a:solidFill>
                <a:latin typeface="Garamond" pitchFamily="1" panose="02020603050405020304"/>
              </a:rPr>
              <a:t>dos aquellos que han influido en mi </a:t>
            </a:r>
            <a:r>
              <a:rPr lang="es-ES" sz="1300" spc="-30">
                <a:solidFill>
                  <a:srgbClr val="000000"/>
                </a:solidFill>
                <a:latin typeface="Garamond" pitchFamily="1" panose="02020603050405020304"/>
              </a:rPr>
              <a:t>vida y han posibilitado que llegara </a:t>
            </a:r>
            <a:r>
              <a:rPr lang="es-ES" sz="1300" spc="-30">
                <a:solidFill>
                  <a:srgbClr val="000000"/>
                </a:solidFill>
                <a:latin typeface="Garamond" pitchFamily="1" panose="02020603050405020304"/>
              </a:rPr>
              <a:t>hasta aquí: a mi familia, a los mu-</a:t>
            </a:r>
            <a:r>
              <a:rPr lang="es-ES" sz="1300" spc="-30">
                <a:solidFill>
                  <a:srgbClr val="000000"/>
                </a:solidFill>
                <a:latin typeface="Garamond" pitchFamily="1" panose="02020603050405020304"/>
              </a:rPr>
              <a:t>chos y excelentes maestros que tuve </a:t>
            </a:r>
            <a:r>
              <a:rPr lang="es-ES" sz="1300" spc="-30">
                <a:solidFill>
                  <a:srgbClr val="000000"/>
                </a:solidFill>
                <a:latin typeface="Garamond" pitchFamily="1" panose="02020603050405020304"/>
              </a:rPr>
              <a:t>en suerte, que no puedo dejar de per-</a:t>
            </a:r>
            <a:r>
              <a:rPr lang="es-ES" sz="1300" spc="-30">
                <a:solidFill>
                  <a:srgbClr val="000000"/>
                </a:solidFill>
                <a:latin typeface="Garamond" pitchFamily="1" panose="02020603050405020304"/>
              </a:rPr>
              <a:t>sonalizar en el profesor Enrique Cos-</a:t>
            </a:r>
            <a:r>
              <a:rPr lang="es-ES" sz="1300" spc="-30">
                <a:solidFill>
                  <a:srgbClr val="000000"/>
                </a:solidFill>
                <a:latin typeface="Garamond" pitchFamily="1" panose="02020603050405020304"/>
              </a:rPr>
              <a:t>ta, no solo impulsor de la enseñan-</a:t>
            </a:r>
            <a:r>
              <a:rPr lang="es-ES" sz="1300" spc="-30">
                <a:solidFill>
                  <a:srgbClr val="000000"/>
                </a:solidFill>
                <a:latin typeface="Garamond" pitchFamily="1" panose="02020603050405020304"/>
              </a:rPr>
              <a:t>za moderna de la Ingeniería Quími-</a:t>
            </a:r>
            <a:r>
              <a:rPr lang="es-ES" sz="1300" spc="-30">
                <a:solidFill>
                  <a:srgbClr val="000000"/>
                </a:solidFill>
                <a:latin typeface="Garamond" pitchFamily="1" panose="02020603050405020304"/>
              </a:rPr>
              <a:t>ca en nuestro país, sino un maestro </a:t>
            </a:r>
            <a:r>
              <a:rPr lang="es-ES" sz="1300" spc="-30">
                <a:solidFill>
                  <a:srgbClr val="000000"/>
                </a:solidFill>
                <a:latin typeface="Garamond" pitchFamily="1" panose="02020603050405020304"/>
              </a:rPr>
              <a:t>universitario en todos los sentidos; y </a:t>
            </a:r>
            <a:r>
              <a:rPr lang="es-ES" sz="1300" spc="-30">
                <a:solidFill>
                  <a:srgbClr val="000000"/>
                </a:solidFill>
                <a:latin typeface="Garamond" pitchFamily="1" panose="02020603050405020304"/>
              </a:rPr>
              <a:t>a tantos todos los colaboradores en </a:t>
            </a:r>
            <a:r>
              <a:rPr lang="es-ES" sz="1300" spc="-30">
                <a:solidFill>
                  <a:srgbClr val="000000"/>
                </a:solidFill>
                <a:latin typeface="Garamond" pitchFamily="1" panose="02020603050405020304"/>
              </a:rPr>
              <a:t>la docencia y en la investigación con </a:t>
            </a:r>
            <a:r>
              <a:rPr lang="es-ES" sz="1300" spc="-30">
                <a:solidFill>
                  <a:srgbClr val="000000"/>
                </a:solidFill>
                <a:latin typeface="Garamond" pitchFamily="1" panose="02020603050405020304"/>
              </a:rPr>
              <a:t>los que he compartido inquietudes, </a:t>
            </a:r>
            <a:r>
              <a:rPr lang="es-ES" sz="1300" spc="-30">
                <a:solidFill>
                  <a:srgbClr val="000000"/>
                </a:solidFill>
                <a:latin typeface="Garamond" pitchFamily="1" panose="02020603050405020304"/>
              </a:rPr>
              <a:t>proyectos, éxitos y fracasos, con ese </a:t>
            </a:r>
            <a:r>
              <a:rPr lang="es-ES" sz="1300" spc="-30">
                <a:solidFill>
                  <a:srgbClr val="000000"/>
                </a:solidFill>
                <a:latin typeface="Garamond" pitchFamily="1" panose="02020603050405020304"/>
              </a:rPr>
              <a:t>efecto simbiótico que tiene el traba-</a:t>
            </a:r>
            <a:r>
              <a:rPr lang="es-ES" sz="1300" spc="-30">
                <a:solidFill>
                  <a:srgbClr val="000000"/>
                </a:solidFill>
                <a:latin typeface="Garamond" pitchFamily="1" panose="02020603050405020304"/>
              </a:rPr>
              <a:t>jo en equipo que exalta y acrecienta </a:t>
            </a:r>
            <a:r>
              <a:rPr lang="es-ES" sz="1300" spc="-30">
                <a:solidFill>
                  <a:srgbClr val="000000"/>
                </a:solidFill>
                <a:latin typeface="Garamond" pitchFamily="1" panose="02020603050405020304"/>
              </a:rPr>
              <a:t>nuestras capacidades individuales. </a:t>
            </a:r>
          </a:p>
          <a:p>
            <a:pPr marL="45720" marR="45720" indent="0" algn="just">
              <a:lnSpc>
                <a:spcPts val="1400"/>
              </a:lnSpc>
              <a:spcBef>
                <a:spcPts val="555"/>
              </a:spcBef>
              <a:spcAft>
                <a:spcPts val="0"/>
              </a:spcAft>
            </a:pPr>
            <a:r>
              <a:rPr lang="es-ES" sz="1300" spc="0">
                <a:solidFill>
                  <a:srgbClr val="000000"/>
                </a:solidFill>
                <a:latin typeface="Garamond" pitchFamily="1" panose="02020603050405020304"/>
              </a:rPr>
              <a:t>Después de más de cincuenta años </a:t>
            </a:r>
            <a:r>
              <a:rPr lang="es-ES" sz="1300" spc="0">
                <a:solidFill>
                  <a:srgbClr val="000000"/>
                </a:solidFill>
                <a:latin typeface="Garamond" pitchFamily="1" panose="02020603050405020304"/>
              </a:rPr>
              <a:t>de vida activa en la Universidad </a:t>
            </a:r>
            <a:r>
              <a:rPr lang="es-ES" sz="1300" spc="0">
                <a:solidFill>
                  <a:srgbClr val="000000"/>
                </a:solidFill>
                <a:latin typeface="Garamond" pitchFamily="1" panose="02020603050405020304"/>
              </a:rPr>
              <a:t>y algunos más en la reserva, de-</a:t>
            </a:r>
            <a:r>
              <a:rPr lang="es-ES" sz="1300" spc="0">
                <a:solidFill>
                  <a:srgbClr val="000000"/>
                </a:solidFill>
                <a:latin typeface="Garamond" pitchFamily="1" panose="02020603050405020304"/>
              </a:rPr>
              <a:t>ben comprender que además de mis </a:t>
            </a:r>
            <a:r>
              <a:rPr lang="es-ES" sz="1300" spc="0">
                <a:solidFill>
                  <a:srgbClr val="000000"/>
                </a:solidFill>
                <a:latin typeface="Garamond" pitchFamily="1" panose="02020603050405020304"/>
              </a:rPr>
              <a:t>sentimientos de gratitud me inva-</a:t>
            </a:r>
            <a:r>
              <a:rPr lang="es-ES" sz="1300" spc="0">
                <a:solidFill>
                  <a:srgbClr val="000000"/>
                </a:solidFill>
                <a:latin typeface="Garamond" pitchFamily="1" panose="02020603050405020304"/>
              </a:rPr>
              <a:t>da la nostalgia por el tiempo pasa-</a:t>
            </a:r>
            <a:r>
              <a:rPr lang="es-ES" sz="1300" spc="0">
                <a:solidFill>
                  <a:srgbClr val="000000"/>
                </a:solidFill>
                <a:latin typeface="Garamond" pitchFamily="1" panose="02020603050405020304"/>
              </a:rPr>
              <a:t>do en que desempeñaba plenamente </a:t>
            </a:r>
            <a:r>
              <a:rPr lang="es-ES" sz="1300" spc="0">
                <a:solidFill>
                  <a:srgbClr val="000000"/>
                </a:solidFill>
                <a:latin typeface="Garamond" pitchFamily="1" panose="02020603050405020304"/>
              </a:rPr>
              <a:t>esa función impar que es ser profesor </a:t>
            </a:r>
          </a:p>
        </p:txBody>
      </p:sp>
      <p:sp>
        <p:nvSpPr>
          <p:cNvPr id="5" name=""/>
          <p:cNvSpPr/>
          <p:nvPr>
            <p:ph type="body" idx="10"/>
          </p:nvPr>
        </p:nvSpPr>
        <p:spPr>
          <a:xfrm>
            <a:off x="1056005" y="7799705"/>
            <a:ext cx="5486400" cy="1931670"/>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universitario. La presencia aquíde antiguos alumnos, muchos de ellos colaboradores </a:t>
            </a:r>
            <a:r>
              <a:rPr lang="es-ES" sz="1300" spc="0">
                <a:solidFill>
                  <a:srgbClr val="000000"/>
                </a:solidFill>
                <a:latin typeface="Garamond" pitchFamily="1" panose="02020603050405020304"/>
              </a:rPr>
              <a:t>después y hoy prestigiosos profesores o investigadores, y también de compañeros de </a:t>
            </a:r>
            <a:r>
              <a:rPr lang="es-ES" sz="1300" spc="0">
                <a:solidFill>
                  <a:srgbClr val="000000"/>
                </a:solidFill>
                <a:latin typeface="Garamond" pitchFamily="1" panose="02020603050405020304"/>
              </a:rPr>
              <a:t>mi universidad compensa sobradamente ese sentimiento. </a:t>
            </a:r>
          </a:p>
          <a:p>
            <a:pPr marL="45720" marR="45720" indent="0" algn="just">
              <a:lnSpc>
                <a:spcPts val="1400"/>
              </a:lnSpc>
              <a:spcBef>
                <a:spcPts val="525"/>
              </a:spcBef>
              <a:spcAft>
                <a:spcPts val="2010"/>
              </a:spcAft>
            </a:pPr>
            <a:r>
              <a:rPr lang="es-ES" sz="1300" spc="-10">
                <a:solidFill>
                  <a:srgbClr val="000000"/>
                </a:solidFill>
                <a:latin typeface="Garamond" pitchFamily="1" panose="02020603050405020304"/>
              </a:rPr>
              <a:t>Mi vida académica ha transcurrido en su mayor parte en dos instituciones: Una de </a:t>
            </a:r>
            <a:r>
              <a:rPr lang="es-ES" sz="1300" spc="-10">
                <a:solidFill>
                  <a:srgbClr val="000000"/>
                </a:solidFill>
                <a:latin typeface="Garamond" pitchFamily="1" panose="02020603050405020304"/>
              </a:rPr>
              <a:t>larga tradición, la Universidad Complutense, con su origen medieval o renacentista </a:t>
            </a:r>
            <a:r>
              <a:rPr lang="es-ES" sz="1300" spc="-10">
                <a:solidFill>
                  <a:srgbClr val="000000"/>
                </a:solidFill>
                <a:latin typeface="Garamond" pitchFamily="1" panose="02020603050405020304"/>
              </a:rPr>
              <a:t>que agrupaba a profesores y discípulos, acumulando y transmitiendo el conocimiento </a:t>
            </a:r>
            <a:r>
              <a:rPr lang="es-ES" sz="1300" spc="-10">
                <a:solidFill>
                  <a:srgbClr val="000000"/>
                </a:solidFill>
                <a:latin typeface="Garamond" pitchFamily="1" panose="02020603050405020304"/>
              </a:rPr>
              <a:t>y la cultura. Otra mucho más joven, la Universidad de Extremadura que hoy nos aco-</a:t>
            </a:r>
            <a:r>
              <a:rPr lang="es-ES" sz="1300" spc="-10">
                <a:solidFill>
                  <a:srgbClr val="000000"/>
                </a:solidFill>
                <a:latin typeface="Garamond" pitchFamily="1" panose="02020603050405020304"/>
              </a:rPr>
              <a:t>ge, nacida bajo el impulso de los vientos de expansión y renovación de la universidad </a:t>
            </a:r>
            <a:r>
              <a:rPr lang="es-ES" sz="1300" spc="-10">
                <a:solidFill>
                  <a:srgbClr val="000000"/>
                </a:solidFill>
                <a:latin typeface="Garamond" pitchFamily="1" panose="02020603050405020304"/>
              </a:rPr>
              <a:t>española, que modificaron sustancialmente su estructura, tanto de forma cuantita-</a:t>
            </a:r>
            <a:r>
              <a:rPr lang="es-ES" sz="100">
                <a:solidFill>
                  <a:srgbClr val="000000"/>
                </a:solidFill>
                <a:latin typeface="Garamond" pitchFamily="1" panose="02020603050405020304"/>
              </a:rPr>
              <a:t> </a:t>
            </a:r>
          </a:p>
        </p:txBody>
      </p:sp>
      <p:sp>
        <p:nvSpPr>
          <p:cNvPr id="6" name=""/>
          <p:cNvSpPr/>
          <p:nvPr>
            <p:ph type="body" idx="10"/>
          </p:nvPr>
        </p:nvSpPr>
        <p:spPr>
          <a:xfrm>
            <a:off x="1056005" y="9731375"/>
            <a:ext cx="5486400" cy="238125"/>
          </a:xfrm>
          <a:prstGeom prst="rect">
            <a:avLst/>
          </a:prstGeom>
          <a:noFill/>
          <a:ln w="0" cmpd="sng">
            <a:noFill/>
            <a:prstDash val="solid"/>
          </a:ln>
        </p:spPr>
        <p:txBody>
          <a:bodyPr vert="horz" lIns="0" tIns="48260" rIns="0" bIns="0" anchor="t"/>
          <a:lstStyle/>
          <a:p>
            <a:pPr marL="45720" marR="45720" indent="0" algn="l">
              <a:lnSpc>
                <a:spcPts val="1500"/>
              </a:lnSpc>
              <a:spcAft>
                <a:spcPts val="20"/>
              </a:spcAft>
            </a:pPr>
            <a:r>
              <a:rPr lang="es-ES" sz="1300" b="1" spc="60">
                <a:solidFill>
                  <a:srgbClr val="000000"/>
                </a:solidFill>
                <a:latin typeface="Garamond" pitchFamily="1" panose="02020603050405020304"/>
              </a:rPr>
              <a:t>50 Aniversario 1968–2019 </a:t>
            </a:r>
          </a:p>
        </p:txBody>
      </p:sp>
      <p:sp>
        <p:nvSpPr>
          <p:cNvPr id="9" name=""/>
          <p:cNvSpPr/>
          <p:nvPr>
            <p:ph type="body" idx="10"/>
          </p:nvPr>
        </p:nvSpPr>
        <p:spPr>
          <a:xfrm>
            <a:off x="1056005" y="7181850"/>
            <a:ext cx="2743200" cy="617855"/>
          </a:xfrm>
          <a:prstGeom prst="rect">
            <a:avLst/>
          </a:prstGeom>
          <a:noFill/>
          <a:ln w="0" cmpd="sng">
            <a:noFill/>
            <a:prstDash val="solid"/>
          </a:ln>
        </p:spPr>
        <p:txBody>
          <a:bodyPr vert="horz" lIns="0" tIns="8255" rIns="0" bIns="0" anchor="t"/>
          <a:lstStyle/>
          <a:p>
            <a:pPr marL="0" marR="0" indent="0" algn="ctr">
              <a:lnSpc>
                <a:spcPts val="1400"/>
              </a:lnSpc>
              <a:spcAft>
                <a:spcPts val="1845"/>
              </a:spcAft>
            </a:pPr>
            <a:r>
              <a:rPr lang="es-ES" sz="1300" spc="0">
                <a:solidFill>
                  <a:srgbClr val="000000"/>
                </a:solidFill>
                <a:latin typeface="Garamond" pitchFamily="1" panose="02020603050405020304"/>
              </a:rPr>
              <a:t>Dr. JoséLuís Sotelo Sancho. </a:t>
            </a:r>
            <a:br/>
            <a:r>
              <a:rPr lang="es-ES" sz="1300" spc="0">
                <a:solidFill>
                  <a:srgbClr val="000000"/>
                </a:solidFill>
                <a:latin typeface="Garamond" pitchFamily="1" panose="02020603050405020304"/>
              </a:rPr>
              <a:t>Investidura 04/04/2019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347 </a:t>
            </a:r>
          </a:p>
        </p:txBody>
      </p:sp>
      <p:sp>
        <p:nvSpPr>
          <p:cNvPr id="3" name=""/>
          <p:cNvSpPr/>
          <p:nvPr>
            <p:ph type="body" idx="10"/>
          </p:nvPr>
        </p:nvSpPr>
        <p:spPr>
          <a:xfrm>
            <a:off x="1054735" y="681990"/>
            <a:ext cx="5486400" cy="9049385"/>
          </a:xfrm>
          <a:prstGeom prst="rect">
            <a:avLst/>
          </a:prstGeom>
          <a:noFill/>
          <a:ln w="0" cmpd="sng">
            <a:noFill/>
            <a:prstDash val="solid"/>
          </a:ln>
        </p:spPr>
        <p:txBody>
          <a:bodyPr vert="horz" lIns="0" tIns="22161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tiva, desde las doce universidades existentes entonces, como cualitativamente, al fomentar decididamente entre sus misiones la generación de nuevos conocimientos, es decir la investigación. </a:t>
            </a:r>
          </a:p>
          <a:p>
            <a:pPr marL="45720" marR="45720" indent="0" algn="just">
              <a:lnSpc>
                <a:spcPts val="1400"/>
              </a:lnSpc>
              <a:spcBef>
                <a:spcPts val="465"/>
              </a:spcBef>
              <a:spcAft>
                <a:spcPts val="0"/>
              </a:spcAft>
            </a:pPr>
            <a:r>
              <a:rPr lang="es-ES" sz="1300" spc="-10">
                <a:solidFill>
                  <a:srgbClr val="000000"/>
                </a:solidFill>
                <a:latin typeface="Garamond" pitchFamily="1" panose="02020603050405020304"/>
              </a:rPr>
              <a:t>En todo caso, cualquiera que sea su historia, la Universidad debe ser joven de espí-</a:t>
            </a:r>
            <a:r>
              <a:rPr lang="es-ES" sz="1300" spc="-10">
                <a:solidFill>
                  <a:srgbClr val="000000"/>
                </a:solidFill>
                <a:latin typeface="Garamond" pitchFamily="1" panose="02020603050405020304"/>
              </a:rPr>
              <a:t>ritu y consciente de su papel específico y relevante como elemento de conexión entre la sociedad y el conocimiento, en un mundo cambiante con enorme rapidez, que obli-</a:t>
            </a:r>
            <a:r>
              <a:rPr lang="es-ES" sz="1300" spc="-10">
                <a:solidFill>
                  <a:srgbClr val="000000"/>
                </a:solidFill>
                <a:latin typeface="Garamond" pitchFamily="1" panose="02020603050405020304"/>
              </a:rPr>
              <a:t>ga a reformular continuamente sus planteamientos y sus objetivos. La Universidad, combinando ciencia, técnica y humanismo, especialización y cultura, puede y debe hacer una aportación decisiva para lograr una sociedad m´as justa en la que se re-</a:t>
            </a:r>
            <a:r>
              <a:rPr lang="es-ES" sz="1300" spc="-10">
                <a:solidFill>
                  <a:srgbClr val="000000"/>
                </a:solidFill>
                <a:latin typeface="Garamond" pitchFamily="1" panose="02020603050405020304"/>
              </a:rPr>
              <a:t>duzcan progresivamente las diferencias socio–culturales y económicas aún existentes. Por esta vía proseguirán acciones ya iniciadas en la Universidad española el pasado siglo, como los evidentes progresos en investigación y desarrollo, la mayor conexión con el entorno social y productivo, la incorporación progresiva a sus aulas de la mu-</a:t>
            </a:r>
            <a:r>
              <a:rPr lang="es-ES" sz="1300" spc="-10">
                <a:solidFill>
                  <a:srgbClr val="000000"/>
                </a:solidFill>
                <a:latin typeface="Garamond" pitchFamily="1" panose="02020603050405020304"/>
              </a:rPr>
              <a:t>jer y de los jóvenes de clases sociales más desfavorecidas o la propia creación de esta universidad en una región extensa que hasta ese momento carecía prácticamente de instituciones de enseñanza superior. </a:t>
            </a:r>
          </a:p>
          <a:p>
            <a:pPr marL="45720" marR="45720" indent="0" algn="just">
              <a:lnSpc>
                <a:spcPts val="1400"/>
              </a:lnSpc>
              <a:spcBef>
                <a:spcPts val="520"/>
              </a:spcBef>
              <a:spcAft>
                <a:spcPts val="0"/>
              </a:spcAft>
            </a:pPr>
            <a:r>
              <a:rPr lang="es-ES" sz="1300" spc="-10">
                <a:solidFill>
                  <a:srgbClr val="000000"/>
                </a:solidFill>
                <a:latin typeface="Garamond" pitchFamily="1" panose="02020603050405020304"/>
              </a:rPr>
              <a:t>Lleguéa la Universidad de Extremadura hace ya más de cuarenta años, integrán-</a:t>
            </a:r>
            <a:r>
              <a:rPr lang="es-ES" sz="1300" spc="-10">
                <a:solidFill>
                  <a:srgbClr val="000000"/>
                </a:solidFill>
                <a:latin typeface="Garamond" pitchFamily="1" panose="02020603050405020304"/>
              </a:rPr>
              <a:t>dome en un proyecto ilusionante, pero que se encontraba en plena fase de cons-</a:t>
            </a:r>
            <a:r>
              <a:rPr lang="es-ES" sz="1300" spc="-10">
                <a:solidFill>
                  <a:srgbClr val="000000"/>
                </a:solidFill>
                <a:latin typeface="Garamond" pitchFamily="1" panose="02020603050405020304"/>
              </a:rPr>
              <a:t>trucción. De aquellos años intensos quedan muchos recuerdos: colectivos, de todos los profesores, estudiantes y personal de administración, algunos desempeñando car-</a:t>
            </a:r>
            <a:r>
              <a:rPr lang="es-ES" sz="1300" spc="-10">
                <a:solidFill>
                  <a:srgbClr val="000000"/>
                </a:solidFill>
                <a:latin typeface="Garamond" pitchFamily="1" panose="02020603050405020304"/>
              </a:rPr>
              <a:t>gos académicos y de gestión y los más “simplemente” con su buen hacer docente e investigador, comprometidos en el empeño de materializar aquel proyecto. En lo personal, mis primeros estudiantes de lo que comenzócomo una especialidad de Quí-</a:t>
            </a:r>
            <a:r>
              <a:rPr lang="es-ES" sz="1300" spc="-10">
                <a:solidFill>
                  <a:srgbClr val="000000"/>
                </a:solidFill>
                <a:latin typeface="Garamond" pitchFamily="1" panose="02020603050405020304"/>
              </a:rPr>
              <a:t>mica Técnica y también de doctorado, la contribución a la consolidación de nuevas titulaciones en la Facultad de Ciencias y, especialmente, la gestación de un pequeño grupo de investigación orientado inicialmente al estudio de procesos avanzados de oxidación. Este núcleo se expandióen otras direcciones, especialmente hacia un área emergente en aquel momento: el desarrollo de nuevos procesos para la eliminación de contaminantes específicos presentes en aguas, frecuentemente en concentraciones sumamente reducidas pero que impiden la reutilización del agua para muchos usos. Desde aquellos inicios se ha llegado a un grupo consolidado de profesores e investiga-</a:t>
            </a:r>
            <a:r>
              <a:rPr lang="es-ES" sz="1300" spc="-10">
                <a:solidFill>
                  <a:srgbClr val="000000"/>
                </a:solidFill>
                <a:latin typeface="Garamond" pitchFamily="1" panose="02020603050405020304"/>
              </a:rPr>
              <a:t>dores que forman parte del Departamento de Ingeniería Química y Química Física y que mantienen activas líneas de investigación, integrados además en el Institu-</a:t>
            </a:r>
            <a:r>
              <a:rPr lang="es-ES" sz="1300" spc="-10">
                <a:solidFill>
                  <a:srgbClr val="000000"/>
                </a:solidFill>
                <a:latin typeface="Garamond" pitchFamily="1" panose="02020603050405020304"/>
              </a:rPr>
              <a:t>to Universitario de Investigación del Agua, Cambio Climático y Sostenibilidad; un instituto que, junto a otros, es un indicador más de la madurez institucional de la Universidad de Extremadura y de su apuesta por la investigación de calidad.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Mi retorno a la Universidad Complutense me recondujo hacia otras inquietudes in-</a:t>
            </a:r>
            <a:r>
              <a:rPr lang="es-ES" sz="1300" spc="0">
                <a:solidFill>
                  <a:srgbClr val="000000"/>
                </a:solidFill>
                <a:latin typeface="Garamond" pitchFamily="1" panose="02020603050405020304"/>
              </a:rPr>
              <a:t>vestigadoras que no me han impedido seguir manteniendo hasta hoy una continuada y fructífera cooperación con esta querida Universidad.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Quisiera hacer ahora una breve reflexión sobre la educación universitaria y su cone-</a:t>
            </a:r>
            <a:r>
              <a:rPr lang="es-ES" sz="1300" spc="0">
                <a:solidFill>
                  <a:srgbClr val="000000"/>
                </a:solidFill>
                <a:latin typeface="Garamond" pitchFamily="1" panose="02020603050405020304"/>
              </a:rPr>
              <a:t>xión con el conocimiento, que es su materia prima, y con la propia sociedad que la sustenta y se beneficia de sus productos, los nuevos conocimientos generados y los egresados de sus diferentes niveles formativos. </a:t>
            </a:r>
          </a:p>
          <a:p>
            <a:pPr marL="45720" marR="45720" indent="0" algn="just">
              <a:lnSpc>
                <a:spcPts val="1400"/>
              </a:lnSpc>
              <a:spcBef>
                <a:spcPts val="515"/>
              </a:spcBef>
              <a:spcAft>
                <a:spcPts val="1990"/>
              </a:spcAft>
            </a:pPr>
            <a:r>
              <a:rPr lang="es-ES" sz="1300" spc="0">
                <a:solidFill>
                  <a:srgbClr val="000000"/>
                </a:solidFill>
                <a:latin typeface="Garamond" pitchFamily="1" panose="02020603050405020304"/>
              </a:rPr>
              <a:t>El cambio es una de las claves de nuestro tiempo y denominador común del conoci-</a:t>
            </a:r>
            <a:r>
              <a:rPr lang="es-ES" sz="1300" spc="0">
                <a:solidFill>
                  <a:srgbClr val="000000"/>
                </a:solidFill>
                <a:latin typeface="Garamond" pitchFamily="1" panose="02020603050405020304"/>
              </a:rPr>
              <a:t>miento, la enseñanza y la sociedad. </a:t>
            </a:r>
          </a:p>
        </p:txBody>
      </p:sp>
      <p:sp>
        <p:nvSpPr>
          <p:cNvPr id="4"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0"/>
              </a:spcAft>
              <a:tabLst>
                <a:tab algn="r" pos="5440680"/>
              </a:tabLst>
            </a:pPr>
            <a:r>
              <a:rPr lang="es-ES" sz="1200" spc="0">
                <a:solidFill>
                  <a:srgbClr val="000000"/>
                </a:solidFill>
                <a:latin typeface="Times New Roman" pitchFamily="1" panose="02020603050405020304"/>
              </a:rPr>
              <a:t>348 </a:t>
            </a:r>
            <a:r>
              <a:rPr lang="es-ES" sz="1200" b="1" spc="0">
                <a:solidFill>
                  <a:srgbClr val="000000"/>
                </a:solidFill>
                <a:latin typeface="Times New Roman" pitchFamily="1" panose="02020603050405020304"/>
              </a:rPr>
              <a:t>15.4. Prof. Dr. JoséLuís Sotelo Sancho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20">
                <a:solidFill>
                  <a:srgbClr val="000000"/>
                </a:solidFill>
                <a:latin typeface="Times New Roman" pitchFamily="1" panose="02020603050405020304"/>
              </a:rPr>
              <a:t>Así, las sociedades occidentales se transformaron rápidamente tras las guerras que asolaron Europa en el pasado siglo y en nuestro país especialmente en su último tercio, como consecuencia de la bonanza económica y la implantación del estado de bienestar.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La sociedad ha sufrido también cambios relevantes, debidos a la propia tecnología, cuya irrupción masiva con la cuarta revolución industrial a finales del pasado siglo ha generado nuevas expectativas de progreso pero también muchas incertidumbres, como las que afectan al mercado laboral.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Actualmente nos enfrentamos a grandes retos, asociados con la globalización, y no me refiero tanto al fenómeno económico, como a problemas que afectan a todo el </a:t>
            </a:r>
          </a:p>
          <a:p>
            <a:pPr marL="45720" marR="45720" indent="0" algn="just">
              <a:lnSpc>
                <a:spcPts val="2600"/>
              </a:lnSpc>
              <a:spcBef>
                <a:spcPts val="280"/>
              </a:spcBef>
              <a:spcAft>
                <a:spcPts val="0"/>
              </a:spcAft>
            </a:pPr>
            <a:r>
              <a:rPr lang="es-ES" sz="1200" spc="-220">
                <a:solidFill>
                  <a:srgbClr val="000000"/>
                </a:solidFill>
                <a:latin typeface="Times New Roman" pitchFamily="1" panose="02020603050405020304"/>
              </a:rPr>
              <a:t>planeta, como el cambio climático, la contaminación o la energía, cuya solución </a:t>
            </a:r>
            <a:r>
              <a:rPr lang="es-ES" sz="1200" baseline="30000" spc="-220">
                <a:solidFill>
                  <a:srgbClr val="000000"/>
                </a:solidFill>
                <a:latin typeface="Times New Roman" pitchFamily="1" panose="02020603050405020304"/>
              </a:rPr>
              <a:t>está</a:t>
            </a:r>
            <a:r>
              <a:rPr lang="es-ES" sz="1200" spc="-220">
                <a:solidFill>
                  <a:srgbClr val="000000"/>
                </a:solidFill>
                <a:latin typeface="Times New Roman" pitchFamily="1" panose="02020603050405020304"/>
              </a:rPr>
              <a:t>íntimamente ligada a la investigación científica y tecnológica y a la educación. </a:t>
            </a:r>
          </a:p>
          <a:p>
            <a:pPr marL="45720" marR="45720" indent="0" algn="just">
              <a:lnSpc>
                <a:spcPts val="1400"/>
              </a:lnSpc>
              <a:spcBef>
                <a:spcPts val="535"/>
              </a:spcBef>
              <a:spcAft>
                <a:spcPts val="0"/>
              </a:spcAft>
            </a:pPr>
            <a:r>
              <a:rPr lang="es-ES" sz="1200" spc="25">
                <a:solidFill>
                  <a:srgbClr val="000000"/>
                </a:solidFill>
                <a:latin typeface="Times New Roman" pitchFamily="1" panose="02020603050405020304"/>
              </a:rPr>
              <a:t>Y no podemos olvidar los cambios generacionales que afectan a la juventud, que es el sustrato del que surgen nuestros estudiantes, la razón de ser de la universidad, y que son tanto la materia prima que entra al proceso educativo como su producto final, que retorna a la sociedad para constituir la fuerza laboral cualificada y las élites dirigentes del futuro desarrollo.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Ya Ortega y Gasset consideróque las diversas generaciones de jóvenes eran varia-</a:t>
            </a:r>
            <a:r>
              <a:rPr lang="es-ES" sz="1200" spc="0">
                <a:solidFill>
                  <a:srgbClr val="000000"/>
                </a:solidFill>
                <a:latin typeface="Times New Roman" pitchFamily="1" panose="02020603050405020304"/>
              </a:rPr>
              <a:t>ciones que surgían como consecuencia de un verdadero cambio en el entorno. Los millenials que pueblan hoy nuestras aulas, conforman la generación nacida en la úl-</a:t>
            </a:r>
            <a:r>
              <a:rPr lang="es-ES" sz="1200" spc="0">
                <a:solidFill>
                  <a:srgbClr val="000000"/>
                </a:solidFill>
                <a:latin typeface="Times New Roman" pitchFamily="1" panose="02020603050405020304"/>
              </a:rPr>
              <a:t>tima década del siglo, en un entorno de desarrollo económico y en paralelo con la implantación de internet, las redes sociales y los teléfonos inteligentes. Sus expecta-</a:t>
            </a:r>
            <a:r>
              <a:rPr lang="es-ES" sz="1200" spc="0">
                <a:solidFill>
                  <a:srgbClr val="000000"/>
                </a:solidFill>
                <a:latin typeface="Times New Roman" pitchFamily="1" panose="02020603050405020304"/>
              </a:rPr>
              <a:t>tivas son muy diferentes a las generaciones anteriores: aúnan la inmediatez en sus acciones y la multitarea; el altruismo con un falso optimismo de autosuficiencia a corto plazo y una gran desmotivación sobre el futuro, sin duda condicionado por las cambiantes perspectivas laborales. </a:t>
            </a:r>
          </a:p>
          <a:p>
            <a:pPr marL="45720" marR="45720" indent="0" algn="just">
              <a:lnSpc>
                <a:spcPts val="1400"/>
              </a:lnSpc>
              <a:spcBef>
                <a:spcPts val="505"/>
              </a:spcBef>
              <a:spcAft>
                <a:spcPts val="0"/>
              </a:spcAft>
            </a:pPr>
            <a:r>
              <a:rPr lang="es-ES" sz="1200" spc="25">
                <a:solidFill>
                  <a:srgbClr val="000000"/>
                </a:solidFill>
                <a:latin typeface="Times New Roman" pitchFamily="1" panose="02020603050405020304"/>
              </a:rPr>
              <a:t>En cuanto al conocimiento, elemento esencial de la Universidad junto a profesores y estudiantes, se ha acumulado sin cesar desde los albores de la humanidad, pero su crecimiento ha sido exponencial a partir de la revolución industrial. Nuestra generación ha sido testigo de avances rupturistas en áreas como la Bioquímica o la Genética, los Materiales, la Energía, la Informática o las Comunicaciones. </a:t>
            </a:r>
          </a:p>
          <a:p>
            <a:pPr marL="45720" marR="45720" indent="0" algn="just">
              <a:lnSpc>
                <a:spcPts val="1400"/>
              </a:lnSpc>
              <a:spcBef>
                <a:spcPts val="500"/>
              </a:spcBef>
              <a:spcAft>
                <a:spcPts val="0"/>
              </a:spcAft>
            </a:pPr>
            <a:r>
              <a:rPr lang="es-ES" sz="1200" spc="10">
                <a:solidFill>
                  <a:srgbClr val="000000"/>
                </a:solidFill>
                <a:latin typeface="Times New Roman" pitchFamily="1" panose="02020603050405020304"/>
              </a:rPr>
              <a:t>Cualquier disciplina puede acreditar cambios sustanciales experimentados en pocos años. Asíel entorno de la Ingeniería Química ha incorporado entre otras modificacio-</a:t>
            </a:r>
            <a:r>
              <a:rPr lang="es-ES" sz="1200" spc="10">
                <a:solidFill>
                  <a:srgbClr val="000000"/>
                </a:solidFill>
                <a:latin typeface="Times New Roman" pitchFamily="1" panose="02020603050405020304"/>
              </a:rPr>
              <a:t>nes: el análisis a microescala de operaciones y procesos que complementa y mejora el diseño a escala macroscópica, una de las señas de identidad de la Ingeniería Química desde sus comienzos, hace ya 100 años; nuevos enfoques relacionados con la sosteni-bilidad, como la Química o la Ingeniería Verdes; una evolución desde una Ingeniería basada en el Diseño de Procesos a otra centrada en el Diseño de Productos; el cam-</a:t>
            </a:r>
            <a:r>
              <a:rPr lang="es-ES" sz="1200" spc="10">
                <a:solidFill>
                  <a:srgbClr val="000000"/>
                </a:solidFill>
                <a:latin typeface="Times New Roman" pitchFamily="1" panose="02020603050405020304"/>
              </a:rPr>
              <a:t>bio de una economía lineal en los procesos industriales a una economía circular, o un mayor carácter multidisciplinar al interaccionar con otras áreas limítrofes, como la biología, los materiales, la energía o el medio ambiente. </a:t>
            </a:r>
          </a:p>
          <a:p>
            <a:pPr marL="45720" marR="45720" indent="0" algn="just">
              <a:lnSpc>
                <a:spcPts val="1400"/>
              </a:lnSpc>
              <a:spcBef>
                <a:spcPts val="490"/>
              </a:spcBef>
              <a:spcAft>
                <a:spcPts val="2415"/>
              </a:spcAft>
            </a:pPr>
            <a:r>
              <a:rPr lang="es-ES" sz="1200" spc="0">
                <a:solidFill>
                  <a:srgbClr val="000000"/>
                </a:solidFill>
                <a:latin typeface="Times New Roman" pitchFamily="1" panose="02020603050405020304"/>
              </a:rPr>
              <a:t>Esta acumulación global de conocimiento, exaltada por los avances recientes vin-</a:t>
            </a:r>
            <a:r>
              <a:rPr lang="es-ES" sz="1200" spc="0">
                <a:solidFill>
                  <a:srgbClr val="000000"/>
                </a:solidFill>
                <a:latin typeface="Times New Roman" pitchFamily="1" panose="02020603050405020304"/>
              </a:rPr>
              <a:t>culados con las tecnologías de la información, algunos aún en vías de implantación como la inteligencia artificial, hace que en los países desarrollados la época actual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50"/>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3810" rIns="0" bIns="0" anchor="t"/>
          <a:lstStyle/>
          <a:p>
            <a:pPr marL="45720" marR="45720" indent="0" algn="l">
              <a:lnSpc>
                <a:spcPts val="15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349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18440" rIns="0" bIns="0" anchor="t"/>
          <a:lstStyle/>
          <a:p>
            <a:pPr marL="45720" marR="45720" indent="0" algn="just">
              <a:lnSpc>
                <a:spcPts val="1500"/>
              </a:lnSpc>
              <a:spcAft>
                <a:spcPts val="0"/>
              </a:spcAft>
            </a:pPr>
            <a:r>
              <a:rPr lang="es-ES" sz="1300" spc="0">
                <a:solidFill>
                  <a:srgbClr val="000000"/>
                </a:solidFill>
                <a:latin typeface="Garamond" pitchFamily="1" panose="02020603050405020304"/>
              </a:rPr>
              <a:t>se defina como la de la sociedad del conocimiento, sustituyendo a las sociedades industrial y postindustrial que la han precedido. </a:t>
            </a:r>
          </a:p>
          <a:p>
            <a:pPr marL="45720" marR="45720" indent="0" algn="just">
              <a:lnSpc>
                <a:spcPts val="1500"/>
              </a:lnSpc>
              <a:spcBef>
                <a:spcPts val="350"/>
              </a:spcBef>
              <a:spcAft>
                <a:spcPts val="0"/>
              </a:spcAft>
            </a:pPr>
            <a:r>
              <a:rPr lang="es-ES" sz="1300" spc="0">
                <a:solidFill>
                  <a:srgbClr val="000000"/>
                </a:solidFill>
                <a:latin typeface="Garamond" pitchFamily="1" panose="02020603050405020304"/>
              </a:rPr>
              <a:t>Por último, la Universidad y la enseñanza superior que imparte no se han sustraído a importantes transformaciones, impulsadas por la presión de la sociedad y por el avance del conocimiento. Así, el incremento en el número de universidades, de titu-</a:t>
            </a:r>
            <a:r>
              <a:rPr lang="es-ES" sz="1300" spc="0">
                <a:solidFill>
                  <a:srgbClr val="000000"/>
                </a:solidFill>
                <a:latin typeface="Garamond" pitchFamily="1" panose="02020603050405020304"/>
              </a:rPr>
              <a:t>laciones y de estudiantes; la estructura y duración de los estudios, o, modificaciones en los métodos de enseñanza y aprendizaje, son cambios que en su mayor parte han tenido lugar ya en el siglo XXI, en la última década, impulsadas en parte por el denominado proceso de Bolonia y la implantación del Espacio Europeo de Enseñan-</a:t>
            </a:r>
            <a:r>
              <a:rPr lang="es-ES" sz="1300" spc="0">
                <a:solidFill>
                  <a:srgbClr val="000000"/>
                </a:solidFill>
                <a:latin typeface="Garamond" pitchFamily="1" panose="02020603050405020304"/>
              </a:rPr>
              <a:t>za Superior y que se encuentran todavía en fase de asentamiento. ¿Y quépodemos avanzar para el futuro inmediato? </a:t>
            </a:r>
          </a:p>
          <a:p>
            <a:pPr marL="45720" marR="45720" indent="0" algn="just">
              <a:lnSpc>
                <a:spcPts val="1500"/>
              </a:lnSpc>
              <a:spcBef>
                <a:spcPts val="405"/>
              </a:spcBef>
              <a:spcAft>
                <a:spcPts val="0"/>
              </a:spcAft>
            </a:pPr>
            <a:r>
              <a:rPr lang="es-ES" sz="1300" spc="-20">
                <a:solidFill>
                  <a:srgbClr val="000000"/>
                </a:solidFill>
                <a:latin typeface="Garamond" pitchFamily="1" panose="02020603050405020304"/>
              </a:rPr>
              <a:t>Los cambios continuarán, modificando la estructura social y como una parte de ella la educación superior. Basta recordar las palabras del Secretario General de Naciones Unidas en su informe sobre la Agenda 2030 para el Desarrollo Sostenible: “El objetivo es la transformación: Debemos transformar nuestras economías, el medio ambiente y nuestras sociedades. Debemos cambiar nuestra forma de pensar, nuestras conductas, </a:t>
            </a:r>
          </a:p>
          <a:p>
            <a:pPr marL="182880" marR="45720" indent="0" algn="just">
              <a:lnSpc>
                <a:spcPts val="1400"/>
              </a:lnSpc>
              <a:spcBef>
                <a:spcPts val="0"/>
              </a:spcBef>
              <a:spcAft>
                <a:spcPts val="0"/>
              </a:spcAft>
            </a:pPr>
            <a:r>
              <a:rPr lang="es-ES" sz="1300" spc="0">
                <a:solidFill>
                  <a:srgbClr val="000000"/>
                </a:solidFill>
                <a:latin typeface="Garamond" pitchFamily="1" panose="02020603050405020304"/>
              </a:rPr>
              <a:t>” </a:t>
            </a:r>
          </a:p>
          <a:p>
            <a:pPr marL="45720" marR="45720" indent="0" algn="just">
              <a:lnSpc>
                <a:spcPts val="1500"/>
              </a:lnSpc>
              <a:spcBef>
                <a:spcPts val="410"/>
              </a:spcBef>
              <a:spcAft>
                <a:spcPts val="0"/>
              </a:spcAft>
            </a:pPr>
            <a:r>
              <a:rPr lang="es-ES" sz="1300" spc="0">
                <a:solidFill>
                  <a:srgbClr val="000000"/>
                </a:solidFill>
                <a:latin typeface="Garamond" pitchFamily="1" panose="02020603050405020304"/>
              </a:rPr>
              <a:t>La investigación y la educación seguirán siendo protagonistas y deberán adaptar sus estructuras para optimizar su eficacia. Los cambios en la enseñanza superior van a ser obligados y, además condicionados por el tiempo. Sabemos en quédirección han de producirse; pero restan incertidumbres sobre cómo llevarlos a cabo. Así, no conocemos cuáles serán los nuevos grados especializados para formar profesionales que van a desempeñar ocupaciones que aún no existen. </a:t>
            </a:r>
          </a:p>
          <a:p>
            <a:pPr marL="45720" marR="45720" indent="0" algn="just">
              <a:lnSpc>
                <a:spcPts val="1500"/>
              </a:lnSpc>
              <a:spcBef>
                <a:spcPts val="405"/>
              </a:spcBef>
              <a:spcAft>
                <a:spcPts val="0"/>
              </a:spcAft>
            </a:pPr>
            <a:r>
              <a:rPr lang="es-ES" sz="1300" spc="0">
                <a:solidFill>
                  <a:srgbClr val="000000"/>
                </a:solidFill>
                <a:latin typeface="Garamond" pitchFamily="1" panose="02020603050405020304"/>
              </a:rPr>
              <a:t>Pero cabe preguntarse: ¿Deberán mantener las nuevas titulaciones la especialización y un marcado carácter profesional? O, por el contrario, la variabilidad en los cono-</a:t>
            </a:r>
            <a:r>
              <a:rPr lang="es-ES" sz="1300" spc="0">
                <a:solidFill>
                  <a:srgbClr val="000000"/>
                </a:solidFill>
                <a:latin typeface="Garamond" pitchFamily="1" panose="02020603050405020304"/>
              </a:rPr>
              <a:t>cimientos y en el mercado laboral, aconsejan titulaciones de más amplio espectro, más culturales en términos orteguianos, que enseñen al estudiante menos conteni-</a:t>
            </a:r>
            <a:r>
              <a:rPr lang="es-ES" sz="1300" spc="0">
                <a:solidFill>
                  <a:srgbClr val="000000"/>
                </a:solidFill>
                <a:latin typeface="Garamond" pitchFamily="1" panose="02020603050405020304"/>
              </a:rPr>
              <a:t>dos específicos y más habilidades y competencias para poder afrontar los cambios futuros? </a:t>
            </a:r>
          </a:p>
          <a:p>
            <a:pPr marL="45720" marR="45720" indent="0" algn="just">
              <a:lnSpc>
                <a:spcPts val="1500"/>
              </a:lnSpc>
              <a:spcBef>
                <a:spcPts val="425"/>
              </a:spcBef>
              <a:spcAft>
                <a:spcPts val="0"/>
              </a:spcAft>
            </a:pPr>
            <a:r>
              <a:rPr lang="es-ES" sz="1300" spc="-10">
                <a:solidFill>
                  <a:srgbClr val="000000"/>
                </a:solidFill>
                <a:latin typeface="Garamond" pitchFamily="1" panose="02020603050405020304"/>
              </a:rPr>
              <a:t>Sabemos también que el aprendizaje a lo largo de toda la vida al que obligan los nuevos conocimientos requeriráel establecimiento de programas formativos de nuevo diseño para la actualización de grupos de estudiantes de edades muy diferentes a los que ahora se incorporan a la universidad desde la enseñanza secundaria, aunque no resulta f´acil precisar el alcance y duración que deberán tener los nuevos programas. </a:t>
            </a:r>
          </a:p>
          <a:p>
            <a:pPr marL="45720" marR="45720" indent="0" algn="just">
              <a:lnSpc>
                <a:spcPts val="1500"/>
              </a:lnSpc>
              <a:spcBef>
                <a:spcPts val="430"/>
              </a:spcBef>
              <a:spcAft>
                <a:spcPts val="0"/>
              </a:spcAft>
            </a:pPr>
            <a:r>
              <a:rPr lang="es-ES" sz="1300" spc="10">
                <a:solidFill>
                  <a:srgbClr val="000000"/>
                </a:solidFill>
                <a:latin typeface="Garamond" pitchFamily="1" panose="02020603050405020304"/>
              </a:rPr>
              <a:t>Las nuevas tecnologías de la información, incluida la inteligencia artificial, acen-</a:t>
            </a:r>
            <a:r>
              <a:rPr lang="es-ES" sz="1300" spc="10">
                <a:solidFill>
                  <a:srgbClr val="000000"/>
                </a:solidFill>
                <a:latin typeface="Garamond" pitchFamily="1" panose="02020603050405020304"/>
              </a:rPr>
              <a:t>tuarán los cambios en las metodologías docentes y en las formas de relacionarse con los estudiantes, combinando la tradicional enseñanza presencial con la virtual a distancia. </a:t>
            </a:r>
          </a:p>
          <a:p>
            <a:pPr marL="45720" marR="45720" indent="0" algn="just">
              <a:lnSpc>
                <a:spcPts val="1500"/>
              </a:lnSpc>
              <a:spcBef>
                <a:spcPts val="440"/>
              </a:spcBef>
              <a:spcAft>
                <a:spcPts val="0"/>
              </a:spcAft>
            </a:pPr>
            <a:r>
              <a:rPr lang="es-ES" sz="1300" spc="0">
                <a:solidFill>
                  <a:srgbClr val="000000"/>
                </a:solidFill>
                <a:latin typeface="Garamond" pitchFamily="1" panose="02020603050405020304"/>
              </a:rPr>
              <a:t>Estos cambios y otros muchos no pueden demorarse, pero no debemos obviar que toda transformación, sea social o físico–química, estáprovocada por fuerzas impul-</a:t>
            </a:r>
            <a:r>
              <a:rPr lang="es-ES" sz="1300" spc="0">
                <a:solidFill>
                  <a:srgbClr val="000000"/>
                </a:solidFill>
                <a:latin typeface="Garamond" pitchFamily="1" panose="02020603050405020304"/>
              </a:rPr>
              <a:t>soras pero encuentra siempre resistencias que se oponen y que pueden ralentizarla y desfasarla respecto al progreso real de la sociedad y del conocimiento. </a:t>
            </a:r>
          </a:p>
          <a:p>
            <a:pPr marL="45720" marR="45720" indent="0" algn="just">
              <a:lnSpc>
                <a:spcPts val="1500"/>
              </a:lnSpc>
              <a:spcBef>
                <a:spcPts val="490"/>
              </a:spcBef>
              <a:spcAft>
                <a:spcPts val="1940"/>
              </a:spcAft>
            </a:pPr>
            <a:r>
              <a:rPr lang="es-ES" sz="1300" spc="0">
                <a:solidFill>
                  <a:srgbClr val="000000"/>
                </a:solidFill>
                <a:latin typeface="Garamond" pitchFamily="1" panose="02020603050405020304"/>
              </a:rPr>
              <a:t>Y la variable tiempo también afecta a mi intervención, que debo ya finalizar, no sin antes felicitar a mis nuevos colegas, los doctores Nikolay Mihaylov Ianev, Alberto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18"/>
          <a:stretch>
            <a:fillRect/>
          </a:stretch>
        </p:blipFill>
        <p:spPr>
          <a:xfrm>
            <a:off x="1103630" y="4166870"/>
            <a:ext cx="2423160" cy="350520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350 </a:t>
            </a:r>
            <a:r>
              <a:rPr lang="es-ES" sz="1250" b="1" spc="0">
                <a:solidFill>
                  <a:srgbClr val="000000"/>
                </a:solidFill>
                <a:latin typeface="Times New Roman" pitchFamily="1" panose="02020603050405020304"/>
              </a:rPr>
              <a:t>15.5. Prof. Dr. Alberto Fernández Gutiérrez </a:t>
            </a:r>
          </a:p>
        </p:txBody>
      </p:sp>
      <p:sp>
        <p:nvSpPr>
          <p:cNvPr id="3" name=""/>
          <p:cNvSpPr/>
          <p:nvPr>
            <p:ph type="body" idx="10"/>
          </p:nvPr>
        </p:nvSpPr>
        <p:spPr>
          <a:xfrm>
            <a:off x="1057910" y="681990"/>
            <a:ext cx="5486400" cy="3262630"/>
          </a:xfrm>
          <a:prstGeom prst="rect">
            <a:avLst/>
          </a:prstGeom>
          <a:noFill/>
          <a:ln w="0" cmpd="sng">
            <a:noFill/>
            <a:prstDash val="solid"/>
          </a:ln>
        </p:spPr>
        <p:txBody>
          <a:bodyPr vert="horz" lIns="0" tIns="217805" rIns="0" bIns="0" anchor="t"/>
          <a:lstStyle/>
          <a:p>
            <a:pPr marL="45720" marR="45720" indent="0" algn="l">
              <a:lnSpc>
                <a:spcPts val="1500"/>
              </a:lnSpc>
              <a:spcAft>
                <a:spcPts val="0"/>
              </a:spcAft>
            </a:pPr>
            <a:r>
              <a:rPr lang="es-ES" sz="1200" spc="0">
                <a:solidFill>
                  <a:srgbClr val="000000"/>
                </a:solidFill>
                <a:latin typeface="Times New Roman" pitchFamily="1" panose="02020603050405020304"/>
              </a:rPr>
              <a:t>Fernández, Giorgio Parisi y Jesús Ávila, por su merecida distinción, y reiterar mi agradecimiento a la Universidad de Extremadura por este honor que me hace, al que espero corresponder como se merece, tal como he prometido al recibir este doctorado. </a:t>
            </a:r>
          </a:p>
          <a:p>
            <a:pPr marL="45720" marR="45720" indent="0" algn="l">
              <a:lnSpc>
                <a:spcPts val="1900"/>
              </a:lnSpc>
              <a:spcBef>
                <a:spcPts val="5"/>
              </a:spcBef>
              <a:spcAft>
                <a:spcPts val="0"/>
              </a:spcAft>
            </a:pPr>
            <a:r>
              <a:rPr lang="es-ES" sz="1200" spc="0">
                <a:solidFill>
                  <a:srgbClr val="000000"/>
                </a:solidFill>
                <a:latin typeface="Times New Roman" pitchFamily="1" panose="02020603050405020304"/>
              </a:rPr>
              <a:t>Gracias por su atención. </a:t>
            </a:r>
            <a:br/>
            <a:r>
              <a:rPr lang="es-ES" sz="1200" spc="0">
                <a:solidFill>
                  <a:srgbClr val="000000"/>
                </a:solidFill>
                <a:latin typeface="Times New Roman" pitchFamily="1" panose="02020603050405020304"/>
              </a:rPr>
              <a:t>Dr. JoséLuís Sotelo Sancho </a:t>
            </a:r>
          </a:p>
          <a:p>
            <a:pPr marL="45720" marR="45720" indent="0" algn="l">
              <a:lnSpc>
                <a:spcPts val="2000"/>
              </a:lnSpc>
              <a:spcBef>
                <a:spcPts val="2835"/>
              </a:spcBef>
              <a:spcAft>
                <a:spcPts val="0"/>
              </a:spcAft>
            </a:pPr>
            <a:r>
              <a:rPr lang="es-ES" sz="1650" b="1" spc="170">
                <a:solidFill>
                  <a:srgbClr val="000000"/>
                </a:solidFill>
                <a:latin typeface="Times New Roman" pitchFamily="1" panose="02020603050405020304"/>
              </a:rPr>
              <a:t>15.5. Prof. Dr. Alberto Fernández Gutiérrez </a:t>
            </a:r>
          </a:p>
          <a:p>
            <a:pPr marL="45720" marR="45720" indent="0" algn="l">
              <a:lnSpc>
                <a:spcPts val="1500"/>
              </a:lnSpc>
              <a:spcBef>
                <a:spcPts val="1670"/>
              </a:spcBef>
              <a:spcAft>
                <a:spcPts val="0"/>
              </a:spcAft>
            </a:pPr>
            <a:r>
              <a:rPr lang="es-ES" sz="1250" b="1" spc="55">
                <a:solidFill>
                  <a:srgbClr val="000000"/>
                </a:solidFill>
                <a:latin typeface="Times New Roman" pitchFamily="1" panose="02020603050405020304"/>
              </a:rPr>
              <a:t>Laudatio de investidura del Profesor Dr. Alberto Fernández Gutiérrez como doctor “</a:t>
            </a:r>
            <a:r>
              <a:rPr lang="es-ES" sz="1150" b="1" i="1" spc="55">
                <a:solidFill>
                  <a:srgbClr val="000000"/>
                </a:solidFill>
                <a:latin typeface="Courier New" pitchFamily="3" panose="02020603050405020304"/>
              </a:rPr>
              <a:t>Honoris causa</a:t>
            </a:r>
            <a:r>
              <a:rPr lang="es-ES" sz="1250" b="1" spc="55">
                <a:solidFill>
                  <a:srgbClr val="000000"/>
                </a:solidFill>
                <a:latin typeface="Times New Roman" pitchFamily="1" panose="02020603050405020304"/>
              </a:rPr>
              <a:t>”, por la Universidad de Extremadura</a:t>
            </a:r>
            <a:r>
              <a:rPr lang="es-ES" sz="1200" spc="55">
                <a:solidFill>
                  <a:srgbClr val="000000"/>
                </a:solidFill>
                <a:latin typeface="Times New Roman" pitchFamily="1" panose="02020603050405020304"/>
              </a:rPr>
              <a:t>, a cargo del </a:t>
            </a:r>
            <a:r>
              <a:rPr lang="es-ES" sz="1250" b="1" spc="55">
                <a:solidFill>
                  <a:srgbClr val="000000"/>
                </a:solidFill>
                <a:latin typeface="Times New Roman" pitchFamily="1" panose="02020603050405020304"/>
              </a:rPr>
              <a:t>Dr. Arsenio Muñoz de la Peña Castrillo</a:t>
            </a:r>
            <a:r>
              <a:rPr lang="es-ES" sz="1200" spc="55">
                <a:solidFill>
                  <a:srgbClr val="000000"/>
                </a:solidFill>
                <a:latin typeface="Times New Roman" pitchFamily="1" panose="02020603050405020304"/>
              </a:rPr>
              <a:t>: </a:t>
            </a:r>
          </a:p>
          <a:p>
            <a:pPr marL="45720" marR="45720" indent="0" algn="l">
              <a:lnSpc>
                <a:spcPts val="1500"/>
              </a:lnSpc>
              <a:spcBef>
                <a:spcPts val="425"/>
              </a:spcBef>
              <a:spcAft>
                <a:spcPts val="0"/>
              </a:spcAft>
            </a:pPr>
            <a:r>
              <a:rPr lang="es-ES" sz="1200" spc="0">
                <a:solidFill>
                  <a:srgbClr val="000000"/>
                </a:solidFill>
                <a:latin typeface="Times New Roman" pitchFamily="1" panose="02020603050405020304"/>
              </a:rPr>
              <a:t>Excmo. y Magfco. Sr. Rector, Excmas. e Ilmas. Autoridades, Claustro de Doctores de la Universidad de Extremadura, Miembros de la Comunidad Universitaria, Señoras y Señores, queridos amigos y compañeros: </a:t>
            </a:r>
          </a:p>
        </p:txBody>
      </p:sp>
      <p:sp>
        <p:nvSpPr>
          <p:cNvPr id="4" name=""/>
          <p:cNvSpPr/>
          <p:nvPr>
            <p:ph type="body" idx="10"/>
          </p:nvPr>
        </p:nvSpPr>
        <p:spPr>
          <a:xfrm>
            <a:off x="3907790" y="3944620"/>
            <a:ext cx="2636520" cy="4260850"/>
          </a:xfrm>
          <a:prstGeom prst="rect">
            <a:avLst/>
          </a:prstGeom>
          <a:noFill/>
          <a:ln w="0" cmpd="sng">
            <a:noFill/>
            <a:prstDash val="solid"/>
          </a:ln>
        </p:spPr>
        <p:txBody>
          <a:bodyPr vert="horz" lIns="0" tIns="22860"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Con la venia del Claustro de profesores </a:t>
            </a:r>
            <a:r>
              <a:rPr lang="es-ES" sz="1200" spc="0">
                <a:solidFill>
                  <a:srgbClr val="000000"/>
                </a:solidFill>
                <a:latin typeface="Times New Roman" pitchFamily="1" panose="02020603050405020304"/>
              </a:rPr>
              <a:t>de la insigne Universidad de Extrema-</a:t>
            </a:r>
            <a:r>
              <a:rPr lang="es-ES" sz="1200" spc="0">
                <a:solidFill>
                  <a:srgbClr val="000000"/>
                </a:solidFill>
                <a:latin typeface="Times New Roman" pitchFamily="1" panose="02020603050405020304"/>
              </a:rPr>
              <a:t>dura doy lectura al Laudatio al Docto-</a:t>
            </a:r>
            <a:r>
              <a:rPr lang="es-ES" sz="1200" spc="0">
                <a:solidFill>
                  <a:srgbClr val="000000"/>
                </a:solidFill>
                <a:latin typeface="Times New Roman" pitchFamily="1" panose="02020603050405020304"/>
              </a:rPr>
              <a:t>rando al que apadrino, el Excmo. Sr. D. </a:t>
            </a:r>
            <a:r>
              <a:rPr lang="es-ES" sz="1200" spc="0">
                <a:solidFill>
                  <a:srgbClr val="000000"/>
                </a:solidFill>
                <a:latin typeface="Times New Roman" pitchFamily="1" panose="02020603050405020304"/>
              </a:rPr>
              <a:t>Alberto Fernández Gutiérrez, en el mar-</a:t>
            </a:r>
            <a:r>
              <a:rPr lang="es-ES" sz="1200" spc="0">
                <a:solidFill>
                  <a:srgbClr val="000000"/>
                </a:solidFill>
                <a:latin typeface="Times New Roman" pitchFamily="1" panose="02020603050405020304"/>
              </a:rPr>
              <a:t>co del 50 Aniversario de la Facultad de </a:t>
            </a:r>
            <a:r>
              <a:rPr lang="es-ES" sz="1200" spc="0">
                <a:solidFill>
                  <a:srgbClr val="000000"/>
                </a:solidFill>
                <a:latin typeface="Times New Roman" pitchFamily="1" panose="02020603050405020304"/>
              </a:rPr>
              <a:t>Ciencias. Es para míun honor presen-</a:t>
            </a:r>
            <a:r>
              <a:rPr lang="es-ES" sz="1200" spc="0">
                <a:solidFill>
                  <a:srgbClr val="000000"/>
                </a:solidFill>
                <a:latin typeface="Times New Roman" pitchFamily="1" panose="02020603050405020304"/>
              </a:rPr>
              <a:t>tar ante tan ilustre concurrencia la figu-</a:t>
            </a:r>
            <a:r>
              <a:rPr lang="es-ES" sz="1200" spc="0">
                <a:solidFill>
                  <a:srgbClr val="000000"/>
                </a:solidFill>
                <a:latin typeface="Times New Roman" pitchFamily="1" panose="02020603050405020304"/>
              </a:rPr>
              <a:t>ra del Profesor Fernández Gutiérrez, a </a:t>
            </a:r>
            <a:r>
              <a:rPr lang="es-ES" sz="1200" spc="0">
                <a:solidFill>
                  <a:srgbClr val="000000"/>
                </a:solidFill>
                <a:latin typeface="Times New Roman" pitchFamily="1" panose="02020603050405020304"/>
              </a:rPr>
              <a:t>quien conocíen 1977 siendo aún alumno, </a:t>
            </a:r>
            <a:r>
              <a:rPr lang="es-ES" sz="1200" spc="0">
                <a:solidFill>
                  <a:srgbClr val="000000"/>
                </a:solidFill>
                <a:latin typeface="Times New Roman" pitchFamily="1" panose="02020603050405020304"/>
              </a:rPr>
              <a:t>que fue Director de mi Tesis Doctoral, al </a:t>
            </a:r>
            <a:r>
              <a:rPr lang="es-ES" sz="1200" spc="0">
                <a:solidFill>
                  <a:srgbClr val="000000"/>
                </a:solidFill>
                <a:latin typeface="Times New Roman" pitchFamily="1" panose="02020603050405020304"/>
              </a:rPr>
              <a:t>que considero mi padre científico, y con </a:t>
            </a:r>
            <a:r>
              <a:rPr lang="es-ES" sz="1200" spc="0">
                <a:solidFill>
                  <a:srgbClr val="000000"/>
                </a:solidFill>
                <a:latin typeface="Times New Roman" pitchFamily="1" panose="02020603050405020304"/>
              </a:rPr>
              <a:t>el que me unen no solo lazos profesiona-</a:t>
            </a:r>
            <a:r>
              <a:rPr lang="es-ES" sz="1200" spc="0">
                <a:solidFill>
                  <a:srgbClr val="000000"/>
                </a:solidFill>
                <a:latin typeface="Times New Roman" pitchFamily="1" panose="02020603050405020304"/>
              </a:rPr>
              <a:t>les y académicos, sino afectivos. </a:t>
            </a:r>
          </a:p>
          <a:p>
            <a:pPr marL="45720" marR="45720" indent="0" algn="just">
              <a:lnSpc>
                <a:spcPts val="1500"/>
              </a:lnSpc>
              <a:spcBef>
                <a:spcPts val="380"/>
              </a:spcBef>
              <a:spcAft>
                <a:spcPts val="0"/>
              </a:spcAft>
            </a:pPr>
            <a:r>
              <a:rPr lang="es-ES" sz="1200" spc="0">
                <a:solidFill>
                  <a:srgbClr val="000000"/>
                </a:solidFill>
                <a:latin typeface="Times New Roman" pitchFamily="1" panose="02020603050405020304"/>
              </a:rPr>
              <a:t>Si el tiempo hoy más que nunca es un </a:t>
            </a:r>
            <a:r>
              <a:rPr lang="es-ES" sz="1200" spc="0">
                <a:solidFill>
                  <a:srgbClr val="000000"/>
                </a:solidFill>
                <a:latin typeface="Times New Roman" pitchFamily="1" panose="02020603050405020304"/>
              </a:rPr>
              <a:t>bien escaso, este Acto lo pone en eviden-</a:t>
            </a:r>
            <a:r>
              <a:rPr lang="es-ES" sz="1200" spc="0">
                <a:solidFill>
                  <a:srgbClr val="000000"/>
                </a:solidFill>
                <a:latin typeface="Times New Roman" pitchFamily="1" panose="02020603050405020304"/>
              </a:rPr>
              <a:t>cia y nos obliga a hacer una glosa breve </a:t>
            </a:r>
            <a:r>
              <a:rPr lang="es-ES" sz="1200" spc="0">
                <a:solidFill>
                  <a:srgbClr val="000000"/>
                </a:solidFill>
                <a:latin typeface="Times New Roman" pitchFamily="1" panose="02020603050405020304"/>
              </a:rPr>
              <a:t>de una larga y brillante carrera universi-</a:t>
            </a:r>
            <a:r>
              <a:rPr lang="es-ES" sz="1200" spc="0">
                <a:solidFill>
                  <a:srgbClr val="000000"/>
                </a:solidFill>
                <a:latin typeface="Times New Roman" pitchFamily="1" panose="02020603050405020304"/>
              </a:rPr>
              <a:t>taria y pública como la del Profesor Fer-</a:t>
            </a:r>
            <a:r>
              <a:rPr lang="es-ES" sz="1200" spc="0">
                <a:solidFill>
                  <a:srgbClr val="000000"/>
                </a:solidFill>
                <a:latin typeface="Times New Roman" pitchFamily="1" panose="02020603050405020304"/>
              </a:rPr>
              <a:t>nández Gutiérrez. </a:t>
            </a:r>
          </a:p>
          <a:p>
            <a:pPr marL="45720" marR="45720" indent="0" algn="just">
              <a:lnSpc>
                <a:spcPts val="1500"/>
              </a:lnSpc>
              <a:spcBef>
                <a:spcPts val="425"/>
              </a:spcBef>
              <a:spcAft>
                <a:spcPts val="0"/>
              </a:spcAft>
            </a:pPr>
            <a:r>
              <a:rPr lang="es-ES" sz="1200" spc="0">
                <a:solidFill>
                  <a:srgbClr val="000000"/>
                </a:solidFill>
                <a:latin typeface="Times New Roman" pitchFamily="1" panose="02020603050405020304"/>
              </a:rPr>
              <a:t>Quisiera comenzar haciendo notar que el </a:t>
            </a:r>
            <a:r>
              <a:rPr lang="es-ES" sz="1200" spc="0">
                <a:solidFill>
                  <a:srgbClr val="000000"/>
                </a:solidFill>
                <a:latin typeface="Times New Roman" pitchFamily="1" panose="02020603050405020304"/>
              </a:rPr>
              <a:t>nombramiento de Dr. Honoris Causa es </a:t>
            </a:r>
          </a:p>
        </p:txBody>
      </p:sp>
      <p:sp>
        <p:nvSpPr>
          <p:cNvPr id="5" name=""/>
          <p:cNvSpPr/>
          <p:nvPr>
            <p:ph type="body" idx="10"/>
          </p:nvPr>
        </p:nvSpPr>
        <p:spPr>
          <a:xfrm>
            <a:off x="1057910" y="8205470"/>
            <a:ext cx="5486400" cy="1525905"/>
          </a:xfrm>
          <a:prstGeom prst="rect">
            <a:avLst/>
          </a:prstGeom>
          <a:noFill/>
          <a:ln w="0" cmpd="sng">
            <a:noFill/>
            <a:prstDash val="solid"/>
          </a:ln>
        </p:spPr>
        <p:txBody>
          <a:bodyPr vert="horz" lIns="0" tIns="0"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la distinción m´as alta que concede la Universidad y, por eso, no es de extrañar que </a:t>
            </a:r>
            <a:r>
              <a:rPr lang="es-ES" sz="1200" spc="0">
                <a:solidFill>
                  <a:srgbClr val="000000"/>
                </a:solidFill>
                <a:latin typeface="Times New Roman" pitchFamily="1" panose="02020603050405020304"/>
              </a:rPr>
              <a:t>la institución sea extremadamente rigurosa a la hora de seleccionar a los candidatos. </a:t>
            </a:r>
          </a:p>
          <a:p>
            <a:pPr marL="45720" marR="45720" indent="0" algn="just">
              <a:lnSpc>
                <a:spcPts val="1500"/>
              </a:lnSpc>
              <a:spcBef>
                <a:spcPts val="430"/>
              </a:spcBef>
              <a:spcAft>
                <a:spcPts val="0"/>
              </a:spcAft>
            </a:pPr>
            <a:r>
              <a:rPr lang="es-ES" sz="1200" spc="0">
                <a:solidFill>
                  <a:srgbClr val="000000"/>
                </a:solidFill>
                <a:latin typeface="Times New Roman" pitchFamily="1" panose="02020603050405020304"/>
              </a:rPr>
              <a:t>Y en el profesor Fernández Gutiérrez se dan todas las razones para la concesión de </a:t>
            </a:r>
            <a:r>
              <a:rPr lang="es-ES" sz="1200" spc="0">
                <a:solidFill>
                  <a:srgbClr val="000000"/>
                </a:solidFill>
                <a:latin typeface="Times New Roman" pitchFamily="1" panose="02020603050405020304"/>
              </a:rPr>
              <a:t>esta distinción, como investigador, como docente y como gestor, además de su faceta </a:t>
            </a:r>
            <a:r>
              <a:rPr lang="es-ES" sz="1200" spc="0">
                <a:solidFill>
                  <a:srgbClr val="000000"/>
                </a:solidFill>
                <a:latin typeface="Times New Roman" pitchFamily="1" panose="02020603050405020304"/>
              </a:rPr>
              <a:t>de auténtico compromiso social, fruto de sus extraordinarias cualidades humanas. </a:t>
            </a:r>
          </a:p>
          <a:p>
            <a:pPr marL="45720" marR="45720" indent="0" algn="just">
              <a:lnSpc>
                <a:spcPts val="1500"/>
              </a:lnSpc>
              <a:spcBef>
                <a:spcPts val="455"/>
              </a:spcBef>
              <a:spcAft>
                <a:spcPts val="1190"/>
              </a:spcAft>
            </a:pPr>
            <a:r>
              <a:rPr lang="es-ES" sz="1200" spc="0">
                <a:solidFill>
                  <a:srgbClr val="000000"/>
                </a:solidFill>
                <a:latin typeface="Times New Roman" pitchFamily="1" panose="02020603050405020304"/>
              </a:rPr>
              <a:t>En cuanto a los méritos y razones que justifican esta elección, me gustaría hacer </a:t>
            </a:r>
            <a:r>
              <a:rPr lang="es-ES" sz="1200" spc="0">
                <a:solidFill>
                  <a:srgbClr val="000000"/>
                </a:solidFill>
                <a:latin typeface="Times New Roman" pitchFamily="1" panose="02020603050405020304"/>
              </a:rPr>
              <a:t>mención a su productiva trayectoria investigadora, que comenzóen la Universidad </a:t>
            </a:r>
          </a:p>
        </p:txBody>
      </p:sp>
      <p:sp>
        <p:nvSpPr>
          <p:cNvPr id="6"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sp>
        <p:nvSpPr>
          <p:cNvPr id="9" name=""/>
          <p:cNvSpPr/>
          <p:nvPr>
            <p:ph type="body" idx="10"/>
          </p:nvPr>
        </p:nvSpPr>
        <p:spPr>
          <a:xfrm>
            <a:off x="1057910" y="7703820"/>
            <a:ext cx="2514600" cy="501650"/>
          </a:xfrm>
          <a:prstGeom prst="rect">
            <a:avLst/>
          </a:prstGeom>
          <a:noFill/>
          <a:ln w="0" cmpd="sng">
            <a:noFill/>
            <a:prstDash val="solid"/>
          </a:ln>
        </p:spPr>
        <p:txBody>
          <a:bodyPr vert="horz" lIns="0" tIns="0" rIns="0" bIns="0" anchor="t"/>
          <a:lstStyle/>
          <a:p>
            <a:pPr marL="0" marR="0" indent="0" algn="ctr">
              <a:lnSpc>
                <a:spcPts val="1400"/>
              </a:lnSpc>
              <a:spcAft>
                <a:spcPts val="2555"/>
              </a:spcAft>
            </a:pPr>
            <a:r>
              <a:rPr lang="es-ES" sz="1200" spc="30">
                <a:solidFill>
                  <a:srgbClr val="000000"/>
                </a:solidFill>
                <a:latin typeface="Times New Roman" pitchFamily="1" panose="02020603050405020304"/>
              </a:rPr>
              <a:t>Dr. Arsenio Muñoz de la Peña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3335"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351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de Granada, siendo su mentor el profesor D. Manuel Román Ceba, con el que vino a Badajoz, a la incipiente Universidad de Extremadura, en los años 70, como otros pro-</a:t>
            </a:r>
            <a:r>
              <a:rPr lang="es-ES" sz="1200" spc="0">
                <a:solidFill>
                  <a:srgbClr val="000000"/>
                </a:solidFill>
                <a:latin typeface="Times New Roman" pitchFamily="1" panose="02020603050405020304"/>
              </a:rPr>
              <a:t>fesores pioneros provenientes de otras Universidades, que resultaron fundamentales para su consolidación. </a:t>
            </a:r>
          </a:p>
          <a:p>
            <a:pPr marL="45720" marR="45720" indent="0" algn="just">
              <a:lnSpc>
                <a:spcPts val="1400"/>
              </a:lnSpc>
              <a:spcBef>
                <a:spcPts val="525"/>
              </a:spcBef>
              <a:spcAft>
                <a:spcPts val="0"/>
              </a:spcAft>
            </a:pPr>
            <a:r>
              <a:rPr lang="es-ES" sz="1200" spc="15">
                <a:solidFill>
                  <a:srgbClr val="000000"/>
                </a:solidFill>
                <a:latin typeface="Times New Roman" pitchFamily="1" panose="02020603050405020304"/>
              </a:rPr>
              <a:t>Resumirédicha trayectoria en dos amplias líneas de investigación en Química Ana-</a:t>
            </a:r>
            <a:r>
              <a:rPr lang="es-ES" sz="1200" spc="15">
                <a:solidFill>
                  <a:srgbClr val="000000"/>
                </a:solidFill>
                <a:latin typeface="Times New Roman" pitchFamily="1" panose="02020603050405020304"/>
              </a:rPr>
              <a:t>lítica: 1) Luminiscencia, nuevos materiales y sensores, para el desarrollo de meto-dologías analíticas de aplicación en el control biomédico, industrial y alimentario y 2) Desarrollo de Técnicas Separativas Avanzadas para la caracterización de com-</a:t>
            </a:r>
            <a:r>
              <a:rPr lang="es-ES" sz="1200" spc="15">
                <a:solidFill>
                  <a:srgbClr val="000000"/>
                </a:solidFill>
                <a:latin typeface="Times New Roman" pitchFamily="1" panose="02020603050405020304"/>
              </a:rPr>
              <a:t>puestos bioactivos en alimentos funcionales y subproductos derivados de la industria alimentaria. </a:t>
            </a:r>
          </a:p>
          <a:p>
            <a:pPr marL="45720" marR="45720" indent="0" algn="just">
              <a:lnSpc>
                <a:spcPts val="1400"/>
              </a:lnSpc>
              <a:spcBef>
                <a:spcPts val="555"/>
              </a:spcBef>
              <a:spcAft>
                <a:spcPts val="0"/>
              </a:spcAft>
            </a:pPr>
            <a:r>
              <a:rPr lang="es-ES" sz="1200" spc="0">
                <a:solidFill>
                  <a:srgbClr val="000000"/>
                </a:solidFill>
                <a:latin typeface="Times New Roman" pitchFamily="1" panose="02020603050405020304"/>
              </a:rPr>
              <a:t>A lo largo de la misma ha publicado más de 400 artículos en revistas científicas, con un total de más de 15.000 citas. Es autor o editor de 36 libros o capítulos de libro, ha participado en numerosos proyectos de investigación y contratos de investigación y de transferencia con empresas e instituciones públicas y ha presentado numerosas comunicaciones a Congresos. En su faceta de formador de investigadores ha dirigido 40 Tesis Doctorales y ha sabido insuflar en los que trabajaron con él su compromiso con la investigación y su entrega por la Ciencia. Es uno de los investigadores de la Universidad de Granada con mayor número de colaboraciones internacionales. Es censor y evaluador de un elevado número de revistas de su especialidad, asícomo de diferentes Agencias de Evaluación y miembro de varias Sociedades Científicas. En el grupo de investigación que dirige ha recibido unos 50 investigadores de diferentes centros nacionales e internacionales en los últimos diez años, incluyendo colaboracio-</a:t>
            </a:r>
            <a:r>
              <a:rPr lang="es-ES" sz="1200" spc="0">
                <a:solidFill>
                  <a:srgbClr val="000000"/>
                </a:solidFill>
                <a:latin typeface="Times New Roman" pitchFamily="1" panose="02020603050405020304"/>
              </a:rPr>
              <a:t>nes con el Departamento de Química Analítica de la Universidad de Extremadura.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Asimismo, ha realizado varias estancias en centros de investigación extranjeros y es-</a:t>
            </a:r>
            <a:r>
              <a:rPr lang="es-ES" sz="1200" spc="0">
                <a:solidFill>
                  <a:srgbClr val="000000"/>
                </a:solidFill>
                <a:latin typeface="Times New Roman" pitchFamily="1" panose="02020603050405020304"/>
              </a:rPr>
              <a:t>pañoles, destacando su estancia en 1983, como Profesor Visitante, en la Universidad de Florida, en Estados Unidos, trabajando con el Profesor Stephen Schulman, uno de los padres del desarrollo y aplicación de la Luminiscencia Molecular a la Química Analítica, que dejóuna innegable impronta en su trayectoria científica y que tuve la oportunidad de disfrutar y compartir con él. </a:t>
            </a:r>
          </a:p>
          <a:p>
            <a:pPr marL="45720" marR="45720" indent="0" algn="just">
              <a:lnSpc>
                <a:spcPts val="1400"/>
              </a:lnSpc>
              <a:spcBef>
                <a:spcPts val="555"/>
              </a:spcBef>
              <a:spcAft>
                <a:spcPts val="0"/>
              </a:spcAft>
            </a:pPr>
            <a:r>
              <a:rPr lang="es-ES" sz="1200" spc="15">
                <a:solidFill>
                  <a:srgbClr val="000000"/>
                </a:solidFill>
                <a:latin typeface="Times New Roman" pitchFamily="1" panose="02020603050405020304"/>
              </a:rPr>
              <a:t>Ha estado implicado en relevantes posiciones administrativas y de gestión, entre las que podemos destacar que en la Universidad de Granada fue Director del Secreta-</a:t>
            </a:r>
            <a:r>
              <a:rPr lang="es-ES" sz="1200" spc="15">
                <a:solidFill>
                  <a:srgbClr val="000000"/>
                </a:solidFill>
                <a:latin typeface="Times New Roman" pitchFamily="1" panose="02020603050405020304"/>
              </a:rPr>
              <a:t>riado de Investigación Científica y Tecnológica, cargo que dejo para ocupar el puesto de Delegado Provincial en Granada de la Consejería de Educación y Ciencia de An-</a:t>
            </a:r>
            <a:r>
              <a:rPr lang="es-ES" sz="1200" spc="15">
                <a:solidFill>
                  <a:srgbClr val="000000"/>
                </a:solidFill>
                <a:latin typeface="Times New Roman" pitchFamily="1" panose="02020603050405020304"/>
              </a:rPr>
              <a:t>dalucía. Seguidamente se trasladóa la Universidad de Almería, en la que fue Rector Magnífico entre 1993 y 1997. A su vuelta a Granada fue nombrado Coordinador del Programa de Enseñanza Virtual de la Junta de Andalucía y se encargóde la puesta en marcha del Centro de Investigación y Desarrollo del Alimento Funcional de la Universidad de Granada, del que fue Director entre 2008 y 2017. Asimismo, ha sido Miembro del Consejo de Universidades del Estado y del Consejo Andaluz de Universidades, Consejero General y de Administración de Unicaja, Patrono de la Fundación Unicaja y de la Fundación Bancaría Unicaja y Consejero Delegado de la Asociación Granada 2010. </a:t>
            </a:r>
          </a:p>
          <a:p>
            <a:pPr marL="45720" marR="45720" indent="0" algn="just">
              <a:lnSpc>
                <a:spcPts val="1400"/>
              </a:lnSpc>
              <a:spcBef>
                <a:spcPts val="525"/>
              </a:spcBef>
              <a:spcAft>
                <a:spcPts val="1960"/>
              </a:spcAft>
            </a:pPr>
            <a:r>
              <a:rPr lang="es-ES" sz="1200" spc="0">
                <a:solidFill>
                  <a:srgbClr val="000000"/>
                </a:solidFill>
                <a:latin typeface="Times New Roman" pitchFamily="1" panose="02020603050405020304"/>
              </a:rPr>
              <a:t>Y he dejado para el final su vinculación con la Facultad de Ciencias de la Universidad de Extremadura. El profesor Fernández Gutiérrez mantiene una estrecha relación académica y profesional con nuestra Universidad, de la que fue profesor durante 8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352 </a:t>
            </a:r>
            <a:r>
              <a:rPr lang="es-ES" sz="1250" b="1" spc="0">
                <a:solidFill>
                  <a:srgbClr val="000000"/>
                </a:solidFill>
                <a:latin typeface="Times New Roman" pitchFamily="1" panose="02020603050405020304"/>
              </a:rPr>
              <a:t>15.5. Prof. Dr. Alberto Fernández Gutiérrez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6060" rIns="0" bIns="0" anchor="t"/>
          <a:lstStyle/>
          <a:p>
            <a:pPr marL="45720" marR="45720" indent="0" algn="l">
              <a:lnSpc>
                <a:spcPts val="1500"/>
              </a:lnSpc>
              <a:spcAft>
                <a:spcPts val="0"/>
              </a:spcAft>
            </a:pPr>
            <a:r>
              <a:rPr lang="es-ES" sz="1200" spc="25">
                <a:solidFill>
                  <a:srgbClr val="000000"/>
                </a:solidFill>
                <a:latin typeface="Times New Roman" pitchFamily="1" panose="02020603050405020304"/>
              </a:rPr>
              <a:t>años (1974–1982) y, particularmente, con la Facultad de Ciencias. </a:t>
            </a:r>
          </a:p>
          <a:p>
            <a:pPr marL="45720" marR="45720" indent="0" algn="just">
              <a:lnSpc>
                <a:spcPts val="1500"/>
              </a:lnSpc>
              <a:spcBef>
                <a:spcPts val="440"/>
              </a:spcBef>
              <a:spcAft>
                <a:spcPts val="0"/>
              </a:spcAft>
            </a:pPr>
            <a:r>
              <a:rPr lang="es-ES" sz="1200" spc="0">
                <a:solidFill>
                  <a:srgbClr val="000000"/>
                </a:solidFill>
                <a:latin typeface="Times New Roman" pitchFamily="1" panose="02020603050405020304"/>
              </a:rPr>
              <a:t>Ocupóen ella diferentes cargos de gestión académica, siendo Director del Departa-</a:t>
            </a:r>
            <a:r>
              <a:rPr lang="es-ES" sz="1200" spc="0">
                <a:solidFill>
                  <a:srgbClr val="000000"/>
                </a:solidFill>
                <a:latin typeface="Times New Roman" pitchFamily="1" panose="02020603050405020304"/>
              </a:rPr>
              <a:t>mento de Química Analítica y Secretario de la Facultad de Ciencias. </a:t>
            </a:r>
          </a:p>
          <a:p>
            <a:pPr marL="45720" marR="45720" indent="0" algn="just">
              <a:lnSpc>
                <a:spcPts val="1500"/>
              </a:lnSpc>
              <a:spcBef>
                <a:spcPts val="350"/>
              </a:spcBef>
              <a:spcAft>
                <a:spcPts val="0"/>
              </a:spcAft>
            </a:pPr>
            <a:r>
              <a:rPr lang="es-ES" sz="1200" spc="10">
                <a:solidFill>
                  <a:srgbClr val="000000"/>
                </a:solidFill>
                <a:latin typeface="Times New Roman" pitchFamily="1" panose="02020603050405020304"/>
              </a:rPr>
              <a:t>Fue Director de 4 Tesis Doctorales de profesores de esta Universidad, y ha mantenido una intensa colaboración con el Departamento de Química Analítica después de su vuelta a la Universidad de Granada, participando en numerosas publicaciones, proyectos de investigación conjuntos y comunicaciones a congresos, asícomo en la reciente creación de una empresa de base tecnológica, colaboración que se mantiene en la actualidad. </a:t>
            </a:r>
          </a:p>
          <a:p>
            <a:pPr marL="45720" marR="45720" indent="0" algn="just">
              <a:lnSpc>
                <a:spcPts val="1500"/>
              </a:lnSpc>
              <a:spcBef>
                <a:spcPts val="430"/>
              </a:spcBef>
              <a:spcAft>
                <a:spcPts val="0"/>
              </a:spcAft>
            </a:pPr>
            <a:r>
              <a:rPr lang="es-ES" sz="1200" spc="0">
                <a:solidFill>
                  <a:srgbClr val="000000"/>
                </a:solidFill>
                <a:latin typeface="Times New Roman" pitchFamily="1" panose="02020603050405020304"/>
              </a:rPr>
              <a:t>Finalmente, destacar que su inquietud por los aspectos sociales le llevóa la puesta en marcha y Dirección del Secretariado de Asuntos Sociales, asícomo a la Presidencia y Fundación de la Cooperativa de Viviendas y de la Guardería Universitaria de la Universidad de Extremadura. </a:t>
            </a:r>
          </a:p>
          <a:p>
            <a:pPr marL="45720" marR="45720" indent="0" algn="just">
              <a:lnSpc>
                <a:spcPts val="1500"/>
              </a:lnSpc>
              <a:spcBef>
                <a:spcPts val="405"/>
              </a:spcBef>
              <a:spcAft>
                <a:spcPts val="0"/>
              </a:spcAft>
            </a:pPr>
            <a:r>
              <a:rPr lang="es-ES" sz="1200" spc="0">
                <a:solidFill>
                  <a:srgbClr val="000000"/>
                </a:solidFill>
                <a:latin typeface="Times New Roman" pitchFamily="1" panose="02020603050405020304"/>
              </a:rPr>
              <a:t>Y si bien puede considerarse, como decía Jovellanos, que “La ciencia es sin disputa el mejor, el m´as brillante adorno del hombre”, esta glosa de un universitario de evi-</a:t>
            </a:r>
            <a:r>
              <a:rPr lang="es-ES" sz="1200" spc="0">
                <a:solidFill>
                  <a:srgbClr val="000000"/>
                </a:solidFill>
                <a:latin typeface="Times New Roman" pitchFamily="1" panose="02020603050405020304"/>
              </a:rPr>
              <a:t>dente categoría intelectual, emprendedor y generoso en sus actuaciones no quedaría completa sin enumerar los previos reconocimientos de que ha sido objeto. </a:t>
            </a:r>
          </a:p>
          <a:p>
            <a:pPr marL="45720" marR="45720" indent="0" algn="just">
              <a:lnSpc>
                <a:spcPts val="1500"/>
              </a:lnSpc>
              <a:spcBef>
                <a:spcPts val="325"/>
              </a:spcBef>
              <a:spcAft>
                <a:spcPts val="0"/>
              </a:spcAft>
            </a:pPr>
            <a:r>
              <a:rPr lang="es-ES" sz="1200" spc="0">
                <a:solidFill>
                  <a:srgbClr val="000000"/>
                </a:solidFill>
                <a:latin typeface="Times New Roman" pitchFamily="1" panose="02020603050405020304"/>
              </a:rPr>
              <a:t>Entre otras distinciones, la Universidad de Granada le concedióla Medalla de Plata. Asimismo, se le concedióla Medalla de Oro por la Universidad de Almeria, que también, recientemente, le otorgóel nombramiento de Doctor Honoris Causa. Es Académico Numerario de la Academia de Ciencias de Granada, Colegiado de Honor del Colegio Profesional de Químicos, Medalla Conmemorativa de la Real Sociedad Española de Química y Profesor Emérito de la Universidad de Granada. Todos estos Premios me constan que le llenan de orgullo y honran a las instituciones que se los concedieron. Por tanto, el nombramiento que se solicita honra a nuestra Universidad, que queda reforzada en su identidad y en los valores que la conforman. </a:t>
            </a:r>
          </a:p>
          <a:p>
            <a:pPr marL="45720" marR="45720" indent="0" algn="just">
              <a:lnSpc>
                <a:spcPts val="1500"/>
              </a:lnSpc>
              <a:spcBef>
                <a:spcPts val="405"/>
              </a:spcBef>
              <a:spcAft>
                <a:spcPts val="0"/>
              </a:spcAft>
            </a:pPr>
            <a:r>
              <a:rPr lang="es-ES" sz="1200" spc="35">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al Excmo. Sr. D. </a:t>
            </a:r>
            <a:r>
              <a:rPr lang="es-ES" sz="1250" b="1" spc="35">
                <a:solidFill>
                  <a:srgbClr val="000000"/>
                </a:solidFill>
                <a:latin typeface="Times New Roman" pitchFamily="1" panose="02020603050405020304"/>
              </a:rPr>
              <a:t>Alberto Fernández Gutiérrez </a:t>
            </a:r>
            <a:r>
              <a:rPr lang="es-ES" sz="1200" spc="35">
                <a:solidFill>
                  <a:srgbClr val="000000"/>
                </a:solidFill>
                <a:latin typeface="Times New Roman" pitchFamily="1" panose="02020603050405020304"/>
              </a:rPr>
              <a:t>el supremo grado de doctor “Honoris causa” por la Facultad de Ciencias de la Universidad de Extrema-</a:t>
            </a:r>
            <a:r>
              <a:rPr lang="es-ES" sz="1200" spc="35">
                <a:solidFill>
                  <a:srgbClr val="000000"/>
                </a:solidFill>
                <a:latin typeface="Times New Roman" pitchFamily="1" panose="02020603050405020304"/>
              </a:rPr>
              <a:t>dura. </a:t>
            </a:r>
          </a:p>
          <a:p>
            <a:pPr marL="45720" marR="45720" indent="0" algn="l">
              <a:lnSpc>
                <a:spcPts val="1500"/>
              </a:lnSpc>
              <a:spcBef>
                <a:spcPts val="480"/>
              </a:spcBef>
              <a:spcAft>
                <a:spcPts val="0"/>
              </a:spcAft>
            </a:pPr>
            <a:r>
              <a:rPr lang="es-ES" sz="1200" spc="30">
                <a:solidFill>
                  <a:srgbClr val="000000"/>
                </a:solidFill>
                <a:latin typeface="Times New Roman" pitchFamily="1" panose="02020603050405020304"/>
              </a:rPr>
              <a:t>Dr. Arsenio Muñoz de la Peña Castrillo </a:t>
            </a:r>
          </a:p>
          <a:p>
            <a:pPr marL="45720" marR="45720" indent="0" algn="just">
              <a:lnSpc>
                <a:spcPts val="1400"/>
              </a:lnSpc>
              <a:spcBef>
                <a:spcPts val="1920"/>
              </a:spcBef>
              <a:spcAft>
                <a:spcPts val="0"/>
              </a:spcAft>
            </a:pPr>
            <a:r>
              <a:rPr lang="es-ES" sz="1250" b="1" spc="0">
                <a:solidFill>
                  <a:srgbClr val="000000"/>
                </a:solidFill>
                <a:latin typeface="Times New Roman" pitchFamily="1" panose="02020603050405020304"/>
              </a:rPr>
              <a:t>Discurso del Dr. Alberto Fernández Gutiérrez, para la recepción del Doc-</a:t>
            </a:r>
            <a:r>
              <a:rPr lang="es-ES" sz="1250" b="1" spc="0">
                <a:solidFill>
                  <a:srgbClr val="000000"/>
                </a:solidFill>
                <a:latin typeface="Times New Roman" pitchFamily="1" panose="02020603050405020304"/>
              </a:rPr>
              <a:t>torado Honoris Causa por la Universidad de Extremadura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Sr. Rector Magnífico de la Universidad de Extremadura; Padrino, Sr. D. Arsenio Muñoz de la Peña Castrillo; Sra. Decana de la Facultad de Ciencias, Autoridades, Claustro Universitario, Colegas, Señoras y Señores, </a:t>
            </a:r>
          </a:p>
          <a:p>
            <a:pPr marL="45720" marR="45720" indent="0" algn="just">
              <a:lnSpc>
                <a:spcPts val="1500"/>
              </a:lnSpc>
              <a:spcBef>
                <a:spcPts val="375"/>
              </a:spcBef>
              <a:spcAft>
                <a:spcPts val="1455"/>
              </a:spcAft>
            </a:pPr>
            <a:r>
              <a:rPr lang="es-ES" sz="1200" spc="0">
                <a:solidFill>
                  <a:srgbClr val="000000"/>
                </a:solidFill>
                <a:latin typeface="Times New Roman" pitchFamily="1" panose="02020603050405020304"/>
              </a:rPr>
              <a:t>Quiero manifestar mi agradecimiento a quienes me han propuesto y elegido para ser recibido hoy como Dr. H.C.: al Departamento de Química Analítica, a la Facultad de Ciencias, a su Decana/ que me eligieron, al Consejo de Gobierno, Claustro y al Sr. Rector Magfco. que me propusieron, y especialmente a quien tomóla iniciativa: mi compañero, colega, querido amigo y hoy Padrino, Arsenio Muñoz de la Peña. Me han vuelto a emocionar tus palabras. Muchísimas Gracias.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19"/>
          <a:stretch>
            <a:fillRect/>
          </a:stretch>
        </p:blipFill>
        <p:spPr>
          <a:xfrm>
            <a:off x="1094105" y="3361690"/>
            <a:ext cx="2691765" cy="333502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353 </a:t>
            </a:r>
          </a:p>
        </p:txBody>
      </p:sp>
      <p:sp>
        <p:nvSpPr>
          <p:cNvPr id="3" name=""/>
          <p:cNvSpPr/>
          <p:nvPr>
            <p:ph type="body" idx="10"/>
          </p:nvPr>
        </p:nvSpPr>
        <p:spPr>
          <a:xfrm>
            <a:off x="1057910" y="681990"/>
            <a:ext cx="5486400" cy="2488565"/>
          </a:xfrm>
          <a:prstGeom prst="rect">
            <a:avLst/>
          </a:prstGeom>
          <a:noFill/>
          <a:ln w="0" cmpd="sng">
            <a:noFill/>
            <a:prstDash val="solid"/>
          </a:ln>
        </p:spPr>
        <p:txBody>
          <a:bodyPr vert="horz" lIns="0" tIns="226695" rIns="0" bIns="0" anchor="t"/>
          <a:lstStyle/>
          <a:p>
            <a:pPr marL="0" marR="45720" indent="0" algn="just">
              <a:lnSpc>
                <a:spcPts val="1400"/>
              </a:lnSpc>
              <a:spcAft>
                <a:spcPts val="0"/>
              </a:spcAft>
            </a:pPr>
            <a:r>
              <a:rPr lang="es-ES" sz="1200" spc="30">
                <a:solidFill>
                  <a:srgbClr val="000000"/>
                </a:solidFill>
                <a:latin typeface="Times New Roman" pitchFamily="1" panose="02020603050405020304"/>
              </a:rPr>
              <a:t>En este solemne nombramiento con el que me honráis y que recibo con todo recono-</a:t>
            </a:r>
            <a:r>
              <a:rPr lang="es-ES" sz="1200" spc="30">
                <a:solidFill>
                  <a:srgbClr val="000000"/>
                </a:solidFill>
                <a:latin typeface="Times New Roman" pitchFamily="1" panose="02020603050405020304"/>
              </a:rPr>
              <a:t>cimiento, nos une el afán esperanzado de servicio a la noble causa de la Universidad que consiste en esforzarse por saber, investigar, transferir y gestionar bien, y mi aceptación es un mandato de trabajo, rigor y honestidad, que me emociona más, por mi duradero contacto y cariño hacia esta tierra en la que fui feliz y de la que son dos de mis hijos. </a:t>
            </a:r>
          </a:p>
          <a:p>
            <a:pPr marL="0" marR="45720" indent="0" algn="just">
              <a:lnSpc>
                <a:spcPts val="1400"/>
              </a:lnSpc>
              <a:spcBef>
                <a:spcPts val="470"/>
              </a:spcBef>
              <a:spcAft>
                <a:spcPts val="0"/>
              </a:spcAft>
            </a:pPr>
            <a:r>
              <a:rPr lang="es-ES" sz="1200" spc="0">
                <a:solidFill>
                  <a:srgbClr val="000000"/>
                </a:solidFill>
                <a:latin typeface="Times New Roman" pitchFamily="1" panose="02020603050405020304"/>
              </a:rPr>
              <a:t>He tenido el privilegio de haber trabajado en la Universidad de Granada, que pronto será5 veces centenaria, fundada por el Emperador Carlos I y en dos jóvenes, la UAL y otra ya no tanto como la UEx, en donde desde hace muchos años vengo participando en variadas actividades encontrado siempre altos niveles de ciencia y realizaciones, que mucho han contribuido a mi formación y que considero entre lo mejor de mis experiencias universitarias. </a:t>
            </a:r>
          </a:p>
        </p:txBody>
      </p:sp>
      <p:sp>
        <p:nvSpPr>
          <p:cNvPr id="4" name=""/>
          <p:cNvSpPr/>
          <p:nvPr>
            <p:ph type="body" idx="10"/>
          </p:nvPr>
        </p:nvSpPr>
        <p:spPr>
          <a:xfrm>
            <a:off x="4178935" y="3170555"/>
            <a:ext cx="2365375" cy="4263390"/>
          </a:xfrm>
          <a:prstGeom prst="rect">
            <a:avLst/>
          </a:prstGeom>
          <a:noFill/>
          <a:ln w="0" cmpd="sng">
            <a:noFill/>
            <a:prstDash val="solid"/>
          </a:ln>
        </p:spPr>
        <p:txBody>
          <a:bodyPr vert="horz" lIns="0" tIns="6477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Me reincorporo pues, a una Univer-</a:t>
            </a:r>
            <a:r>
              <a:rPr lang="es-ES" sz="1200" spc="0">
                <a:solidFill>
                  <a:srgbClr val="000000"/>
                </a:solidFill>
                <a:latin typeface="Times New Roman" pitchFamily="1" panose="02020603050405020304"/>
              </a:rPr>
              <a:t>sidad que destaca cada día en su </a:t>
            </a:r>
            <a:r>
              <a:rPr lang="es-ES" sz="1200" spc="0">
                <a:solidFill>
                  <a:srgbClr val="000000"/>
                </a:solidFill>
                <a:latin typeface="Times New Roman" pitchFamily="1" panose="02020603050405020304"/>
              </a:rPr>
              <a:t>progreso hacia la excelencia. Felici-</a:t>
            </a:r>
            <a:r>
              <a:rPr lang="es-ES" sz="1200" spc="0">
                <a:solidFill>
                  <a:srgbClr val="000000"/>
                </a:solidFill>
                <a:latin typeface="Times New Roman" pitchFamily="1" panose="02020603050405020304"/>
              </a:rPr>
              <a:t>taciones por ello Sr. Rector y por ex-</a:t>
            </a:r>
            <a:r>
              <a:rPr lang="es-ES" sz="1200" spc="0">
                <a:solidFill>
                  <a:srgbClr val="000000"/>
                </a:solidFill>
                <a:latin typeface="Times New Roman" pitchFamily="1" panose="02020603050405020304"/>
              </a:rPr>
              <a:t>tensión a sus predecesores entre los </a:t>
            </a:r>
            <a:r>
              <a:rPr lang="es-ES" sz="1200" spc="0">
                <a:solidFill>
                  <a:srgbClr val="000000"/>
                </a:solidFill>
                <a:latin typeface="Times New Roman" pitchFamily="1" panose="02020603050405020304"/>
              </a:rPr>
              <a:t>que quiero citar por conocimiento, </a:t>
            </a:r>
            <a:r>
              <a:rPr lang="es-ES" sz="1200" spc="0">
                <a:solidFill>
                  <a:srgbClr val="000000"/>
                </a:solidFill>
                <a:latin typeface="Times New Roman" pitchFamily="1" panose="02020603050405020304"/>
              </a:rPr>
              <a:t>cercanía y afecto a los Rectores: Ci-</a:t>
            </a:r>
            <a:r>
              <a:rPr lang="es-ES" sz="1200" spc="0">
                <a:solidFill>
                  <a:srgbClr val="000000"/>
                </a:solidFill>
                <a:latin typeface="Times New Roman" pitchFamily="1" panose="02020603050405020304"/>
              </a:rPr>
              <a:t>vit, Chordi, Sánchez Misiego y Cha-</a:t>
            </a:r>
            <a:r>
              <a:rPr lang="es-ES" sz="1200" spc="0">
                <a:solidFill>
                  <a:srgbClr val="000000"/>
                </a:solidFill>
                <a:latin typeface="Times New Roman" pitchFamily="1" panose="02020603050405020304"/>
              </a:rPr>
              <a:t>parro. </a:t>
            </a:r>
          </a:p>
          <a:p>
            <a:pPr marL="0" marR="45720" indent="0" algn="just">
              <a:lnSpc>
                <a:spcPts val="1400"/>
              </a:lnSpc>
              <a:spcBef>
                <a:spcPts val="490"/>
              </a:spcBef>
              <a:spcAft>
                <a:spcPts val="0"/>
              </a:spcAft>
            </a:pPr>
            <a:r>
              <a:rPr lang="es-ES" sz="1200" spc="0">
                <a:solidFill>
                  <a:srgbClr val="000000"/>
                </a:solidFill>
                <a:latin typeface="Times New Roman" pitchFamily="1" panose="02020603050405020304"/>
              </a:rPr>
              <a:t>Cuando en 1974 lleguéa esta Facul-</a:t>
            </a:r>
            <a:r>
              <a:rPr lang="es-ES" sz="1200" spc="0">
                <a:solidFill>
                  <a:srgbClr val="000000"/>
                </a:solidFill>
                <a:latin typeface="Times New Roman" pitchFamily="1" panose="02020603050405020304"/>
              </a:rPr>
              <a:t>tad, empezamos a trabajar en Fluo-</a:t>
            </a:r>
            <a:r>
              <a:rPr lang="es-ES" sz="1200" spc="0">
                <a:solidFill>
                  <a:srgbClr val="000000"/>
                </a:solidFill>
                <a:latin typeface="Times New Roman" pitchFamily="1" panose="02020603050405020304"/>
              </a:rPr>
              <a:t>rescencia Molecular. Sin embargo no </a:t>
            </a:r>
            <a:r>
              <a:rPr lang="es-ES" sz="1200" spc="0">
                <a:solidFill>
                  <a:srgbClr val="000000"/>
                </a:solidFill>
                <a:latin typeface="Times New Roman" pitchFamily="1" panose="02020603050405020304"/>
              </a:rPr>
              <a:t>fue hasta el 1983 cuando en la Uni-</a:t>
            </a:r>
            <a:r>
              <a:rPr lang="es-ES" sz="1200" spc="0">
                <a:solidFill>
                  <a:srgbClr val="000000"/>
                </a:solidFill>
                <a:latin typeface="Times New Roman" pitchFamily="1" panose="02020603050405020304"/>
              </a:rPr>
              <a:t>versidad de Florida mi Padrino y yo </a:t>
            </a:r>
            <a:r>
              <a:rPr lang="es-ES" sz="1200" spc="0">
                <a:solidFill>
                  <a:srgbClr val="000000"/>
                </a:solidFill>
                <a:latin typeface="Times New Roman" pitchFamily="1" panose="02020603050405020304"/>
              </a:rPr>
              <a:t>descubrimos a Nicolás Bautista Mo-</a:t>
            </a:r>
            <a:r>
              <a:rPr lang="es-ES" sz="1200" spc="0">
                <a:solidFill>
                  <a:srgbClr val="000000"/>
                </a:solidFill>
                <a:latin typeface="Times New Roman" pitchFamily="1" panose="02020603050405020304"/>
              </a:rPr>
              <a:t>nardes Alfaro. </a:t>
            </a:r>
          </a:p>
          <a:p>
            <a:pPr marL="0" marR="45720" indent="0" algn="just">
              <a:lnSpc>
                <a:spcPts val="1400"/>
              </a:lnSpc>
              <a:spcBef>
                <a:spcPts val="485"/>
              </a:spcBef>
              <a:spcAft>
                <a:spcPts val="0"/>
              </a:spcAft>
            </a:pPr>
            <a:r>
              <a:rPr lang="es-ES" sz="1200" spc="15">
                <a:solidFill>
                  <a:srgbClr val="000000"/>
                </a:solidFill>
                <a:latin typeface="Times New Roman" pitchFamily="1" panose="02020603050405020304"/>
              </a:rPr>
              <a:t>Monardes fue un destacado me´dico </a:t>
            </a:r>
            <a:r>
              <a:rPr lang="es-ES" sz="1200" spc="15">
                <a:solidFill>
                  <a:srgbClr val="000000"/>
                </a:solidFill>
                <a:latin typeface="Times New Roman" pitchFamily="1" panose="02020603050405020304"/>
              </a:rPr>
              <a:t>y botánico español nacido en Sevi-</a:t>
            </a:r>
            <a:r>
              <a:rPr lang="es-ES" sz="1200" spc="15">
                <a:solidFill>
                  <a:srgbClr val="000000"/>
                </a:solidFill>
                <a:latin typeface="Times New Roman" pitchFamily="1" panose="02020603050405020304"/>
              </a:rPr>
              <a:t>lla en 1493 que es considerado como </a:t>
            </a:r>
            <a:r>
              <a:rPr lang="es-ES" sz="1200" spc="15">
                <a:solidFill>
                  <a:srgbClr val="000000"/>
                </a:solidFill>
                <a:latin typeface="Times New Roman" pitchFamily="1" panose="02020603050405020304"/>
              </a:rPr>
              <a:t>“El más famoso de todos los inves-</a:t>
            </a:r>
            <a:r>
              <a:rPr lang="es-ES" sz="1200" spc="15">
                <a:solidFill>
                  <a:srgbClr val="000000"/>
                </a:solidFill>
                <a:latin typeface="Times New Roman" pitchFamily="1" panose="02020603050405020304"/>
              </a:rPr>
              <a:t>tigadores europeos en el estudio de </a:t>
            </a:r>
            <a:r>
              <a:rPr lang="es-ES" sz="1200" spc="15">
                <a:solidFill>
                  <a:srgbClr val="000000"/>
                </a:solidFill>
                <a:latin typeface="Times New Roman" pitchFamily="1" panose="02020603050405020304"/>
              </a:rPr>
              <a:t>las plantas medicinales americanas, </a:t>
            </a:r>
          </a:p>
        </p:txBody>
      </p:sp>
      <p:sp>
        <p:nvSpPr>
          <p:cNvPr id="5" name=""/>
          <p:cNvSpPr/>
          <p:nvPr>
            <p:ph type="body" idx="10"/>
          </p:nvPr>
        </p:nvSpPr>
        <p:spPr>
          <a:xfrm>
            <a:off x="1057910" y="7433945"/>
            <a:ext cx="5486400" cy="229743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5">
                <a:solidFill>
                  <a:srgbClr val="000000"/>
                </a:solidFill>
                <a:latin typeface="Times New Roman" pitchFamily="1" panose="02020603050405020304"/>
              </a:rPr>
              <a:t>cuyas propiedades y aplicaciones investigóy describió”, y tambie´n como “El padre </a:t>
            </a:r>
            <a:r>
              <a:rPr lang="es-ES" sz="1200" spc="15">
                <a:solidFill>
                  <a:srgbClr val="000000"/>
                </a:solidFill>
                <a:latin typeface="Times New Roman" pitchFamily="1" panose="02020603050405020304"/>
              </a:rPr>
              <a:t>de la farmacognosia”. En 1565 en uno de sus estudios con plantas exóticas, observo´ </a:t>
            </a:r>
            <a:r>
              <a:rPr lang="es-ES" sz="1200" spc="15">
                <a:solidFill>
                  <a:srgbClr val="000000"/>
                </a:solidFill>
                <a:latin typeface="Times New Roman" pitchFamily="1" panose="02020603050405020304"/>
              </a:rPr>
              <a:t>un tinte azul en el agua contenida en una copa fabricada con una madera llamada </a:t>
            </a:r>
            <a:r>
              <a:rPr lang="es-ES" sz="1200" spc="15">
                <a:solidFill>
                  <a:srgbClr val="000000"/>
                </a:solidFill>
                <a:latin typeface="Times New Roman" pitchFamily="1" panose="02020603050405020304"/>
              </a:rPr>
              <a:t>“</a:t>
            </a:r>
            <a:r>
              <a:rPr lang="es-ES" sz="1200" i="1" spc="15">
                <a:solidFill>
                  <a:srgbClr val="000000"/>
                </a:solidFill>
                <a:latin typeface="Times New Roman" pitchFamily="1" panose="02020603050405020304"/>
              </a:rPr>
              <a:t>lignum nephriticum</a:t>
            </a:r>
            <a:r>
              <a:rPr lang="es-ES" sz="1200" spc="15">
                <a:solidFill>
                  <a:srgbClr val="000000"/>
                </a:solidFill>
                <a:latin typeface="Times New Roman" pitchFamily="1" panose="02020603050405020304"/>
              </a:rPr>
              <a:t>”, que usaba en su botica con fines diureticos; la coloración azul </a:t>
            </a:r>
            <a:r>
              <a:rPr lang="es-ES" sz="1200" spc="15">
                <a:solidFill>
                  <a:srgbClr val="000000"/>
                </a:solidFill>
                <a:latin typeface="Times New Roman" pitchFamily="1" panose="02020603050405020304"/>
              </a:rPr>
              <a:t>que mostraba a la luz solar el extracto acuoso, y que desaparecía en medio ácido, </a:t>
            </a:r>
            <a:r>
              <a:rPr lang="es-ES" sz="1200" spc="15">
                <a:solidFill>
                  <a:srgbClr val="000000"/>
                </a:solidFill>
                <a:latin typeface="Times New Roman" pitchFamily="1" panose="02020603050405020304"/>
              </a:rPr>
              <a:t>se debía a la presencia en la madera de la oxacina. Monardes fue el estudioso que </a:t>
            </a:r>
            <a:r>
              <a:rPr lang="es-ES" sz="1200" spc="15">
                <a:solidFill>
                  <a:srgbClr val="000000"/>
                </a:solidFill>
                <a:latin typeface="Times New Roman" pitchFamily="1" panose="02020603050405020304"/>
              </a:rPr>
              <a:t>llevóa los libros de medicina y botánica este fenómeno que actualmente se reconoce </a:t>
            </a:r>
            <a:r>
              <a:rPr lang="es-ES" sz="1200" spc="15">
                <a:solidFill>
                  <a:srgbClr val="000000"/>
                </a:solidFill>
                <a:latin typeface="Times New Roman" pitchFamily="1" panose="02020603050405020304"/>
              </a:rPr>
              <a:t>como una emisión fotoluminiscente llamada fluorescencia. </a:t>
            </a:r>
          </a:p>
          <a:p>
            <a:pPr marL="0" marR="45720" indent="0" algn="just">
              <a:lnSpc>
                <a:spcPts val="1400"/>
              </a:lnSpc>
              <a:spcBef>
                <a:spcPts val="510"/>
              </a:spcBef>
              <a:spcAft>
                <a:spcPts val="1960"/>
              </a:spcAft>
            </a:pPr>
            <a:r>
              <a:rPr lang="es-ES" sz="1200" spc="0">
                <a:solidFill>
                  <a:srgbClr val="000000"/>
                </a:solidFill>
                <a:latin typeface="Times New Roman" pitchFamily="1" panose="02020603050405020304"/>
              </a:rPr>
              <a:t>M´as adelante Stokes con su ley, Becquerel con su estudios en sólidos y Jablonskii </a:t>
            </a:r>
            <a:r>
              <a:rPr lang="es-ES" sz="1200" spc="0">
                <a:solidFill>
                  <a:srgbClr val="000000"/>
                </a:solidFill>
                <a:latin typeface="Times New Roman" pitchFamily="1" panose="02020603050405020304"/>
              </a:rPr>
              <a:t>con su conocido diagrama de niveles de energía, explican teóricamente: los procesos </a:t>
            </a:r>
            <a:r>
              <a:rPr lang="es-ES" sz="1200" spc="0">
                <a:solidFill>
                  <a:srgbClr val="000000"/>
                </a:solidFill>
                <a:latin typeface="Times New Roman" pitchFamily="1" panose="02020603050405020304"/>
              </a:rPr>
              <a:t>de excitación y emisión luminiscente y la diferencia entre Fluorescencia y Fosfores-</a:t>
            </a:r>
            <a:r>
              <a:rPr lang="es-ES" sz="100">
                <a:solidFill>
                  <a:srgbClr val="000000"/>
                </a:solidFill>
                <a:latin typeface="Bookman Old Style" pitchFamily="1" panose="02020603050405020304"/>
              </a:rPr>
              <a:t>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7910" y="6708775"/>
            <a:ext cx="2743200" cy="725170"/>
          </a:xfrm>
          <a:prstGeom prst="rect">
            <a:avLst/>
          </a:prstGeom>
          <a:noFill/>
          <a:ln w="0" cmpd="sng">
            <a:noFill/>
            <a:prstDash val="solid"/>
          </a:ln>
        </p:spPr>
        <p:txBody>
          <a:bodyPr vert="horz" lIns="0" tIns="4445" rIns="0" bIns="0" anchor="t"/>
          <a:lstStyle/>
          <a:p>
            <a:pPr marL="0" marR="0" indent="0" algn="ctr">
              <a:lnSpc>
                <a:spcPts val="1400"/>
              </a:lnSpc>
              <a:spcAft>
                <a:spcPts val="2710"/>
              </a:spcAft>
            </a:pPr>
            <a:r>
              <a:rPr lang="es-ES" sz="1200" spc="0">
                <a:solidFill>
                  <a:srgbClr val="000000"/>
                </a:solidFill>
                <a:latin typeface="Times New Roman" pitchFamily="1" panose="02020603050405020304"/>
              </a:rPr>
              <a:t>Dr. Alberto Fernández Gutie´rrez </a:t>
            </a:r>
            <a:br/>
            <a:r>
              <a:rPr lang="es-ES" sz="1200" spc="0">
                <a:solidFill>
                  <a:srgbClr val="000000"/>
                </a:solidFill>
                <a:latin typeface="Times New Roman" pitchFamily="1" panose="02020603050405020304"/>
              </a:rPr>
              <a:t>Investidura 04/04/2019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5080" rIns="0" bIns="0" anchor="t"/>
          <a:lstStyle/>
          <a:p>
            <a:pPr marL="45720" marR="45720" indent="0" algn="l">
              <a:lnSpc>
                <a:spcPts val="1400"/>
              </a:lnSpc>
              <a:spcAft>
                <a:spcPts val="40"/>
              </a:spcAft>
              <a:tabLst>
                <a:tab algn="r" pos="5440680"/>
              </a:tabLst>
            </a:pPr>
            <a:r>
              <a:rPr lang="es-ES" sz="1300" spc="0">
                <a:solidFill>
                  <a:srgbClr val="000000"/>
                </a:solidFill>
                <a:latin typeface="Garamond" pitchFamily="1" panose="02020603050405020304"/>
              </a:rPr>
              <a:t>354 </a:t>
            </a:r>
            <a:r>
              <a:rPr lang="es-ES" sz="1300" b="1" spc="0">
                <a:solidFill>
                  <a:srgbClr val="000000"/>
                </a:solidFill>
                <a:latin typeface="Garamond" pitchFamily="1" panose="02020603050405020304"/>
              </a:rPr>
              <a:t>15.5. Prof. Dr. Alberto Fernández Gutiérrez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2034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cencia, por las transiciones electrónicas implicadas y el tiempo en que aparece la emisión, y tambie´n que el rendimiento cuántico de la emisión depende de la estruc-</a:t>
            </a:r>
            <a:r>
              <a:rPr lang="es-ES" sz="1300" spc="0">
                <a:solidFill>
                  <a:srgbClr val="000000"/>
                </a:solidFill>
                <a:latin typeface="Garamond" pitchFamily="1" panose="02020603050405020304"/>
              </a:rPr>
              <a:t>tura molecular y del ambiente químico. La linealidad luminiscencia /concentración es la base de las aplicaciones cuantitativas, entre ellas el desarrollo de sensores y biosensores ópticos. Un “sensor” es un dispositivo robusto, de uso sencillo, preferi-</a:t>
            </a:r>
            <a:r>
              <a:rPr lang="es-ES" sz="1300" spc="0">
                <a:solidFill>
                  <a:srgbClr val="000000"/>
                </a:solidFill>
                <a:latin typeface="Garamond" pitchFamily="1" panose="02020603050405020304"/>
              </a:rPr>
              <a:t>blemente portátil, de bajo costo, y capaz de transformar la magnitud de un fenómeno en una señal física medible. Consta de 3 componentes: Reconocimiento, Transductor y Electrónica. En un biosensor el reconocimiento es biológico: enzima, anticuerpo, tejido, ce´lula, etc.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Mi grupo de investigación lleva años investigando en el diseño de nuevas fases sen-soras que puedan dar lugar a nuevos sensores y biosensores con utilidad en campos variados. Una muy interesante y actual aplicación biotecnologíca, es el control de oxígeno, analito este que estáinvolucrado en multitud de procesos. </a:t>
            </a:r>
          </a:p>
          <a:p>
            <a:pPr marL="45720" marR="45720" indent="0" algn="just">
              <a:lnSpc>
                <a:spcPts val="1400"/>
              </a:lnSpc>
              <a:spcBef>
                <a:spcPts val="510"/>
              </a:spcBef>
              <a:spcAft>
                <a:spcPts val="0"/>
              </a:spcAft>
            </a:pPr>
            <a:r>
              <a:rPr lang="es-ES" sz="1300" spc="0">
                <a:solidFill>
                  <a:srgbClr val="000000"/>
                </a:solidFill>
                <a:latin typeface="Garamond" pitchFamily="1" panose="02020603050405020304"/>
              </a:rPr>
              <a:t>Asíen 2014, desarrollamos nuevos materiales que usaban la detección de oxígeno, para indirectamente determinar especies de alto intere´s biológico como: serotonina, glucosa y ácido úrico en muestras biológicas, y triptamina, en alimentos. Los resulta-</a:t>
            </a:r>
            <a:r>
              <a:rPr lang="es-ES" sz="1300" spc="0">
                <a:solidFill>
                  <a:srgbClr val="000000"/>
                </a:solidFill>
                <a:latin typeface="Garamond" pitchFamily="1" panose="02020603050405020304"/>
              </a:rPr>
              <a:t>dos fueron muy positivos. Actualmente investigamos en la mejora de las característi-</a:t>
            </a:r>
            <a:r>
              <a:rPr lang="es-ES" sz="1300" spc="0">
                <a:solidFill>
                  <a:srgbClr val="000000"/>
                </a:solidFill>
                <a:latin typeface="Garamond" pitchFamily="1" panose="02020603050405020304"/>
              </a:rPr>
              <a:t>cas te´cnicas de estos materiales que permitan la transferencia al sector productivo y tambien desarrollando otros que satisfagan necesidades científicas emergentes para la detección y cuantificación de compuestos químicos de intere´s en salud y alimenta-</a:t>
            </a:r>
            <a:r>
              <a:rPr lang="es-ES" sz="1300" spc="0">
                <a:solidFill>
                  <a:srgbClr val="000000"/>
                </a:solidFill>
                <a:latin typeface="Garamond" pitchFamily="1" panose="02020603050405020304"/>
              </a:rPr>
              <a:t>ción, generalmente a peticion de empresas y centros de investigación que necesiten esta tecnología para poder competir internacionalmente. </a:t>
            </a:r>
          </a:p>
          <a:p>
            <a:pPr marL="45720" marR="45720" indent="0" algn="just">
              <a:lnSpc>
                <a:spcPts val="1400"/>
              </a:lnSpc>
              <a:spcBef>
                <a:spcPts val="500"/>
              </a:spcBef>
              <a:spcAft>
                <a:spcPts val="0"/>
              </a:spcAft>
            </a:pPr>
            <a:r>
              <a:rPr lang="es-ES" sz="1300" spc="-20">
                <a:solidFill>
                  <a:srgbClr val="000000"/>
                </a:solidFill>
                <a:latin typeface="Garamond" pitchFamily="1" panose="02020603050405020304"/>
              </a:rPr>
              <a:t>Estamos investigando: 1) materiales universales para biosensores de O2 con trans-ducción óptica que de conseguirlos podrían ser únicos en el mercado del diagnóstico, que mueve unos 5.000.000 de euros. 2) Un biosensor de lactato de intere´s para el sector me´dico–deportivo–alimentario, que mejora los dispositivos actuales. 3) Un me´-todo de análisis de HAPs en aceite de oliva que usa un MIP magne´tico con determi-</a:t>
            </a:r>
            <a:r>
              <a:rPr lang="es-ES" sz="1300" spc="-20">
                <a:solidFill>
                  <a:srgbClr val="000000"/>
                </a:solidFill>
                <a:latin typeface="Garamond" pitchFamily="1" panose="02020603050405020304"/>
              </a:rPr>
              <a:t>nación LC–Fluorescencia, que permita disminuir los tiempos de análisis, simplificar el tratamiento de muestra y abaratar costes y 4) MIPs para facilitar la extracción y determinación de ácido fólico, de gran intere´s en estudios nutricionales y pediátricos y ácido p–cumárico, que es un marcador de maduración de frutas climate´ricas como el aguacate. </a:t>
            </a:r>
          </a:p>
          <a:p>
            <a:pPr marL="45720" marR="45720" indent="0" algn="just">
              <a:lnSpc>
                <a:spcPts val="1400"/>
              </a:lnSpc>
              <a:spcBef>
                <a:spcPts val="470"/>
              </a:spcBef>
              <a:spcAft>
                <a:spcPts val="0"/>
              </a:spcAft>
            </a:pPr>
            <a:r>
              <a:rPr lang="es-ES" sz="1300" spc="0">
                <a:solidFill>
                  <a:srgbClr val="000000"/>
                </a:solidFill>
                <a:latin typeface="Garamond" pitchFamily="1" panose="02020603050405020304"/>
              </a:rPr>
              <a:t>Sr. Rector, quisiera ahora hacer algunas consideraciones acerca de la situación actual de la Universidad Española, donde enseñamos e investigamos. Es una licencia que solicito por mis m´as de 50 años de servicios. </a:t>
            </a:r>
          </a:p>
          <a:p>
            <a:pPr marL="45720" marR="45720" indent="0" algn="just">
              <a:lnSpc>
                <a:spcPts val="1400"/>
              </a:lnSpc>
              <a:spcBef>
                <a:spcPts val="520"/>
              </a:spcBef>
              <a:spcAft>
                <a:spcPts val="1990"/>
              </a:spcAft>
            </a:pPr>
            <a:r>
              <a:rPr lang="es-ES" sz="1300" spc="-10">
                <a:solidFill>
                  <a:srgbClr val="000000"/>
                </a:solidFill>
                <a:latin typeface="Garamond" pitchFamily="1" panose="02020603050405020304"/>
              </a:rPr>
              <a:t>Tenemos la mejor Universidad de todos los tiempos. Nuestro sistema universitario se sitúa hoy entre los mejores del mundo. España se encuentra entre los 10 países que tienen más Universidades entre las 1.000 primeras del mundo y creo sinceramente que los universitarios hemos tenido muchísimo que ver en el progreso y evolución de la sociedad española. Sin embargo, la situación se ha ido deteriorando paulatinamente: En los últimos diez años, hemos perdido en financiación pública un 25 % y se ha sufrido una enorme reducción en las plantillas. Somos el cuarto país más caro de Europa en precios de matrícula. En los últimos 7 años, han decrecido los ingresos para investigación: un 30 % los privados y un 20 % los públicos. Todo esto se ha traducido en menos innovación, competitividad, investigación y empleo. </a:t>
            </a:r>
          </a:p>
        </p:txBody>
      </p:sp>
      <p:sp>
        <p:nvSpPr>
          <p:cNvPr id="4" name=""/>
          <p:cNvSpPr/>
          <p:nvPr>
            <p:ph type="body" idx="10"/>
          </p:nvPr>
        </p:nvSpPr>
        <p:spPr>
          <a:xfrm>
            <a:off x="1057910" y="9731375"/>
            <a:ext cx="5486400" cy="238125"/>
          </a:xfrm>
          <a:prstGeom prst="rect">
            <a:avLst/>
          </a:prstGeom>
          <a:noFill/>
          <a:ln w="0" cmpd="sng">
            <a:noFill/>
            <a:prstDash val="solid"/>
          </a:ln>
        </p:spPr>
        <p:txBody>
          <a:bodyPr vert="horz" lIns="0" tIns="48260" rIns="0" bIns="0" anchor="t"/>
          <a:lstStyle/>
          <a:p>
            <a:pPr marL="45720" marR="45720" indent="0" algn="l">
              <a:lnSpc>
                <a:spcPts val="1500"/>
              </a:lnSpc>
              <a:spcAft>
                <a:spcPts val="20"/>
              </a:spcAft>
            </a:pPr>
            <a:r>
              <a:rPr lang="es-ES" sz="1300" b="1" spc="60">
                <a:solidFill>
                  <a:srgbClr val="000000"/>
                </a:solidFill>
                <a:latin typeface="Garamond"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7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9" name=""/>
          <p:cNvPicPr/>
          <p:nvPr/>
        </p:nvPicPr>
        <p:blipFill>
          <a:blip r:embed="prId120"/>
          <a:stretch>
            <a:fillRect/>
          </a:stretch>
        </p:blipFill>
        <p:spPr>
          <a:xfrm>
            <a:off x="1371600" y="1901825"/>
            <a:ext cx="45720" cy="536575"/>
          </a:xfrm>
          <a:prstGeom prst="rect">
            <a:avLst/>
          </a:prstGeom>
        </p:spPr>
      </p:pic>
      <p:pic>
        <p:nvPicPr>
          <p:cNvPr id="11" name=""/>
          <p:cNvPicPr/>
          <p:nvPr/>
        </p:nvPicPr>
        <p:blipFill>
          <a:blip r:embed="prId121"/>
          <a:stretch>
            <a:fillRect/>
          </a:stretch>
        </p:blipFill>
        <p:spPr>
          <a:xfrm>
            <a:off x="1371600" y="3429000"/>
            <a:ext cx="45720" cy="45720"/>
          </a:xfrm>
          <a:prstGeom prst="rect">
            <a:avLst/>
          </a:prstGeom>
        </p:spPr>
      </p:pic>
      <p:pic>
        <p:nvPicPr>
          <p:cNvPr id="13" name=""/>
          <p:cNvPicPr/>
          <p:nvPr/>
        </p:nvPicPr>
        <p:blipFill>
          <a:blip r:embed="prId122"/>
          <a:stretch>
            <a:fillRect/>
          </a:stretch>
        </p:blipFill>
        <p:spPr>
          <a:xfrm>
            <a:off x="1371600" y="4285615"/>
            <a:ext cx="45720" cy="4572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5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355 </a:t>
            </a:r>
          </a:p>
        </p:txBody>
      </p:sp>
      <p:sp>
        <p:nvSpPr>
          <p:cNvPr id="3" name=""/>
          <p:cNvSpPr/>
          <p:nvPr>
            <p:ph type="body" idx="10"/>
          </p:nvPr>
        </p:nvSpPr>
        <p:spPr>
          <a:xfrm>
            <a:off x="1057910" y="681990"/>
            <a:ext cx="5486400" cy="957580"/>
          </a:xfrm>
          <a:prstGeom prst="rect">
            <a:avLst/>
          </a:prstGeom>
          <a:noFill/>
          <a:ln w="0" cmpd="sng">
            <a:noFill/>
            <a:prstDash val="solid"/>
          </a:ln>
        </p:spPr>
        <p:txBody>
          <a:bodyPr vert="horz" lIns="0" tIns="223520" rIns="0" bIns="0" anchor="t"/>
          <a:lstStyle/>
          <a:p>
            <a:pPr marL="0" marR="45720" indent="0" algn="just">
              <a:lnSpc>
                <a:spcPts val="1400"/>
              </a:lnSpc>
              <a:spcAft>
                <a:spcPts val="0"/>
              </a:spcAft>
            </a:pPr>
            <a:r>
              <a:rPr lang="es-ES" sz="1300" spc="0">
                <a:solidFill>
                  <a:srgbClr val="000000"/>
                </a:solidFill>
                <a:latin typeface="Garamond" pitchFamily="1" panose="02020603050405020304"/>
              </a:rPr>
              <a:t>A pesar de esta alarmante situación, los investigadores españoles mantienen un lugar </a:t>
            </a:r>
            <a:r>
              <a:rPr lang="es-ES" sz="1300" spc="0">
                <a:solidFill>
                  <a:srgbClr val="000000"/>
                </a:solidFill>
                <a:latin typeface="Garamond" pitchFamily="1" panose="02020603050405020304"/>
              </a:rPr>
              <a:t>relevante a nivel mundial en relación al número de publicaciones, investigadores más </a:t>
            </a:r>
            <a:r>
              <a:rPr lang="es-ES" sz="1300" spc="0">
                <a:solidFill>
                  <a:srgbClr val="000000"/>
                </a:solidFill>
                <a:latin typeface="Garamond" pitchFamily="1" panose="02020603050405020304"/>
              </a:rPr>
              <a:t>citados e impacto de sus trabajos. En nuestras Universidades existen bastantes cosas </a:t>
            </a:r>
            <a:r>
              <a:rPr lang="es-ES" sz="1300" spc="0">
                <a:solidFill>
                  <a:srgbClr val="000000"/>
                </a:solidFill>
                <a:latin typeface="Garamond" pitchFamily="1" panose="02020603050405020304"/>
              </a:rPr>
              <a:t>que tenemos la obligación de mejorar: </a:t>
            </a:r>
          </a:p>
        </p:txBody>
      </p:sp>
      <p:sp>
        <p:nvSpPr>
          <p:cNvPr id="4" name=""/>
          <p:cNvSpPr/>
          <p:nvPr>
            <p:ph type="body" idx="10"/>
          </p:nvPr>
        </p:nvSpPr>
        <p:spPr>
          <a:xfrm>
            <a:off x="1469390" y="1639570"/>
            <a:ext cx="5074920" cy="1573530"/>
          </a:xfrm>
          <a:prstGeom prst="rect">
            <a:avLst/>
          </a:prstGeom>
          <a:noFill/>
          <a:ln w="0" cmpd="sng">
            <a:noFill/>
            <a:prstDash val="solid"/>
          </a:ln>
        </p:spPr>
        <p:txBody>
          <a:bodyPr vert="horz" lIns="0" tIns="176530" rIns="0" bIns="0" anchor="t"/>
          <a:lstStyle/>
          <a:p>
            <a:pPr marL="0" marR="45720" indent="0" algn="just">
              <a:lnSpc>
                <a:spcPts val="1400"/>
              </a:lnSpc>
              <a:spcAft>
                <a:spcPts val="0"/>
              </a:spcAft>
            </a:pPr>
            <a:r>
              <a:rPr lang="es-ES" sz="1300" spc="0">
                <a:solidFill>
                  <a:srgbClr val="000000"/>
                </a:solidFill>
                <a:latin typeface="Garamond" pitchFamily="1" panose="02020603050405020304"/>
              </a:rPr>
              <a:t>En lo organizativo: revisar los mecanismos internos de control y reformar nues-</a:t>
            </a:r>
            <a:r>
              <a:rPr lang="es-ES" sz="1300" spc="0">
                <a:solidFill>
                  <a:srgbClr val="000000"/>
                </a:solidFill>
                <a:latin typeface="Garamond" pitchFamily="1" panose="02020603050405020304"/>
              </a:rPr>
              <a:t>tro sistema de gobierno para hacerlo más ágil y operativo. </a:t>
            </a:r>
          </a:p>
          <a:p>
            <a:pPr marL="0" marR="45720" indent="0" algn="just">
              <a:lnSpc>
                <a:spcPts val="1400"/>
              </a:lnSpc>
              <a:spcBef>
                <a:spcPts val="940"/>
              </a:spcBef>
              <a:spcAft>
                <a:spcPts val="0"/>
              </a:spcAft>
            </a:pPr>
            <a:r>
              <a:rPr lang="es-ES" sz="1300" spc="0">
                <a:solidFill>
                  <a:srgbClr val="000000"/>
                </a:solidFill>
                <a:latin typeface="Garamond" pitchFamily="1" panose="02020603050405020304"/>
              </a:rPr>
              <a:t>En el ámbito estudiantil: facilitando la inserción laboral de nuestros egresados </a:t>
            </a:r>
            <a:r>
              <a:rPr lang="es-ES" sz="1300" spc="0">
                <a:solidFill>
                  <a:srgbClr val="000000"/>
                </a:solidFill>
                <a:latin typeface="Garamond" pitchFamily="1" panose="02020603050405020304"/>
              </a:rPr>
              <a:t>adaptándose a la demanda social, reforzando nuestra capacidad de atraer más </a:t>
            </a:r>
            <a:r>
              <a:rPr lang="es-ES" sz="1300" spc="0">
                <a:solidFill>
                  <a:srgbClr val="000000"/>
                </a:solidFill>
                <a:latin typeface="Garamond" pitchFamily="1" panose="02020603050405020304"/>
              </a:rPr>
              <a:t>estudiantes extranjeros, aumentando el número de graduados que continuen </a:t>
            </a:r>
            <a:r>
              <a:rPr lang="es-ES" sz="1300" spc="0">
                <a:solidFill>
                  <a:srgbClr val="000000"/>
                </a:solidFill>
                <a:latin typeface="Garamond" pitchFamily="1" panose="02020603050405020304"/>
              </a:rPr>
              <a:t>con sus estudios de Máster, y armonizando a nivel estatal todo lo relativo a </a:t>
            </a:r>
            <a:r>
              <a:rPr lang="es-ES" sz="1300" spc="0">
                <a:solidFill>
                  <a:srgbClr val="000000"/>
                </a:solidFill>
                <a:latin typeface="Garamond" pitchFamily="1" panose="02020603050405020304"/>
              </a:rPr>
              <a:t>las enseñanzas. </a:t>
            </a:r>
          </a:p>
        </p:txBody>
      </p:sp>
      <p:sp>
        <p:nvSpPr>
          <p:cNvPr id="5" name=""/>
          <p:cNvSpPr/>
          <p:nvPr>
            <p:ph type="body" idx="10"/>
          </p:nvPr>
        </p:nvSpPr>
        <p:spPr>
          <a:xfrm>
            <a:off x="1515110" y="3213100"/>
            <a:ext cx="5029200" cy="1523365"/>
          </a:xfrm>
          <a:prstGeom prst="rect">
            <a:avLst/>
          </a:prstGeom>
          <a:noFill/>
          <a:ln w="0" cmpd="sng">
            <a:noFill/>
            <a:prstDash val="solid"/>
          </a:ln>
        </p:spPr>
        <p:txBody>
          <a:bodyPr vert="horz" lIns="0" tIns="125095" rIns="0" bIns="0" anchor="t"/>
          <a:lstStyle/>
          <a:p>
            <a:pPr marL="0" marR="45720" indent="0" algn="just">
              <a:lnSpc>
                <a:spcPts val="1400"/>
              </a:lnSpc>
              <a:spcAft>
                <a:spcPts val="0"/>
              </a:spcAft>
            </a:pPr>
            <a:r>
              <a:rPr lang="es-ES" sz="1300" spc="0">
                <a:solidFill>
                  <a:srgbClr val="000000"/>
                </a:solidFill>
                <a:latin typeface="Garamond" pitchFamily="1" panose="02020603050405020304"/>
              </a:rPr>
              <a:t>En el PDI: depurar los procesos de selección y contratación de personal, fo-</a:t>
            </a:r>
            <a:r>
              <a:rPr lang="es-ES" sz="1300" spc="0">
                <a:solidFill>
                  <a:srgbClr val="000000"/>
                </a:solidFill>
                <a:latin typeface="Garamond" pitchFamily="1" panose="02020603050405020304"/>
              </a:rPr>
              <a:t>mentar la movilidad de nuestro personal, intentar atraer talento foráneo y </a:t>
            </a:r>
            <a:r>
              <a:rPr lang="es-ES" sz="1300" spc="0">
                <a:solidFill>
                  <a:srgbClr val="000000"/>
                </a:solidFill>
                <a:latin typeface="Garamond" pitchFamily="1" panose="02020603050405020304"/>
              </a:rPr>
              <a:t>reformular el Estatuto del personal docente e investigador estable y del de </a:t>
            </a:r>
            <a:r>
              <a:rPr lang="es-ES" sz="1300" spc="0">
                <a:solidFill>
                  <a:srgbClr val="000000"/>
                </a:solidFill>
                <a:latin typeface="Garamond" pitchFamily="1" panose="02020603050405020304"/>
              </a:rPr>
              <a:t>formación. </a:t>
            </a:r>
          </a:p>
          <a:p>
            <a:pPr marL="0" marR="45720" indent="0" algn="just">
              <a:lnSpc>
                <a:spcPts val="1500"/>
              </a:lnSpc>
              <a:spcBef>
                <a:spcPts val="955"/>
              </a:spcBef>
              <a:spcAft>
                <a:spcPts val="1290"/>
              </a:spcAft>
            </a:pPr>
            <a:r>
              <a:rPr lang="es-ES" sz="1300" spc="0">
                <a:solidFill>
                  <a:srgbClr val="000000"/>
                </a:solidFill>
                <a:latin typeface="Garamond" pitchFamily="1" panose="02020603050405020304"/>
              </a:rPr>
              <a:t>En cuanto a la Transferencia: maximizar nuestra visibilidad internacional, y </a:t>
            </a:r>
            <a:r>
              <a:rPr lang="es-ES" sz="1300" spc="0">
                <a:solidFill>
                  <a:srgbClr val="000000"/>
                </a:solidFill>
                <a:latin typeface="Garamond" pitchFamily="1" panose="02020603050405020304"/>
              </a:rPr>
              <a:t>fomentar la transferencia de conocimiento para una mayor innovación. </a:t>
            </a:r>
          </a:p>
        </p:txBody>
      </p:sp>
      <p:sp>
        <p:nvSpPr>
          <p:cNvPr id="6" name=""/>
          <p:cNvSpPr/>
          <p:nvPr>
            <p:ph type="body" idx="10"/>
          </p:nvPr>
        </p:nvSpPr>
        <p:spPr>
          <a:xfrm>
            <a:off x="1057910" y="4736465"/>
            <a:ext cx="5486400" cy="4994910"/>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En lo que respecta a la Ciencia, la considero una actividad eminentemente social pues: se trabaja en equipo, se discuten las ideas, se buscan soluciones, se aprende a valorar el trabajo de otros, lo descubierto adquiere sentido cuando se comunica y su objetivo último es su retorno a la sociedad en contraprestación a los ciudadanos que son los que con sus impuestos financian nuestro trabajo. </a:t>
            </a:r>
          </a:p>
          <a:p>
            <a:pPr marL="45720" marR="45720" indent="0" algn="just">
              <a:lnSpc>
                <a:spcPts val="1400"/>
              </a:lnSpc>
              <a:spcBef>
                <a:spcPts val="530"/>
              </a:spcBef>
              <a:spcAft>
                <a:spcPts val="0"/>
              </a:spcAft>
            </a:pPr>
            <a:r>
              <a:rPr lang="es-ES" sz="1300" spc="-10">
                <a:solidFill>
                  <a:srgbClr val="000000"/>
                </a:solidFill>
                <a:latin typeface="Garamond" pitchFamily="1" panose="02020603050405020304"/>
              </a:rPr>
              <a:t>Decía Paul Ehrlich que el e´xito en investigación requiere: suerte, paciencia, habilidad y dinero para conseguir infraestructuras, equipamiento, materiales y personal. </a:t>
            </a:r>
          </a:p>
          <a:p>
            <a:pPr marL="45720" marR="45720" indent="0" algn="just">
              <a:lnSpc>
                <a:spcPts val="1400"/>
              </a:lnSpc>
              <a:spcBef>
                <a:spcPts val="515"/>
              </a:spcBef>
              <a:spcAft>
                <a:spcPts val="0"/>
              </a:spcAft>
            </a:pPr>
            <a:r>
              <a:rPr lang="es-ES" sz="1300" spc="0">
                <a:solidFill>
                  <a:srgbClr val="000000"/>
                </a:solidFill>
                <a:latin typeface="Garamond" pitchFamily="1" panose="02020603050405020304"/>
              </a:rPr>
              <a:t>Por todo esto creo que la gestión de la Investigación y la Ciencia deberían recaer en un organismo que entienda bien sus mecanismos y que pueda tomar decisiones estrate´gicas independientes del ejecutivo, aunque no del legislativo. Con esta idea se creóla Agencia Estatal de Investigación que aunque ha logrado avances, aún no ha alcanzado la situación ideal de autonomía para dirigir su financiación de manera equiparable a los países que han demostrado la validez de un modelo en donde Ciencia y Tecnología funcionan como motores de la economía.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Considero que la situación actual no puede mantenerse mucho más. No habráun buen futuro para España si no hay un buen futuro para su Universidad y la Ciencia y por ello, deben ser catalogadas como cuestión de Estado. </a:t>
            </a:r>
          </a:p>
          <a:p>
            <a:pPr marL="45720" marR="45720" indent="0" algn="just">
              <a:lnSpc>
                <a:spcPts val="1400"/>
              </a:lnSpc>
              <a:spcBef>
                <a:spcPts val="530"/>
              </a:spcBef>
              <a:spcAft>
                <a:spcPts val="1220"/>
              </a:spcAft>
            </a:pPr>
            <a:r>
              <a:rPr lang="es-ES" sz="1300" spc="-5">
                <a:solidFill>
                  <a:srgbClr val="000000"/>
                </a:solidFill>
                <a:latin typeface="Garamond" pitchFamily="1" panose="02020603050405020304"/>
              </a:rPr>
              <a:t>La Normativa Universitaria actual impide y dificulta alcanzar la solución para nues-</a:t>
            </a:r>
            <a:r>
              <a:rPr lang="es-ES" sz="1300" spc="-5">
                <a:solidFill>
                  <a:srgbClr val="000000"/>
                </a:solidFill>
                <a:latin typeface="Garamond" pitchFamily="1" panose="02020603050405020304"/>
              </a:rPr>
              <a:t>tros problemas. La necesidad de cambio normativo estámuy presente en todos los ámbitos de debate. Así, la CRUE, en septiembre pasado, propuso al Parlamento Español la necesidad de una Nueva Ley Orgánica Universitaria, avalada por la: Conferencia de Consejos Sociales, Cámaras de Comercio, Organizaciones Empresa-</a:t>
            </a:r>
            <a:r>
              <a:rPr lang="es-ES" sz="1300" spc="-5">
                <a:solidFill>
                  <a:srgbClr val="000000"/>
                </a:solidFill>
                <a:latin typeface="Garamond" pitchFamily="1" panose="02020603050405020304"/>
              </a:rPr>
              <a:t>riales, Sindicatos, y Representantes Estudiantiles, y solicitópromover y aprobar una nueva Ley, con un amplio consenso parlamentario, que délugar a un gran Pacto de Estado en el que participen todas las fuerzas políticas y colaboren activamente todas </a:t>
            </a:r>
          </a:p>
        </p:txBody>
      </p:sp>
      <p:sp>
        <p:nvSpPr>
          <p:cNvPr id="7"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14" name=""/>
          <p:cNvCxnSpPr/>
          <p:nvPr/>
        </p:nvCxnSpPr>
        <p:spPr>
          <a:xfrm>
            <a:off x="1097280" y="685800"/>
            <a:ext cx="5401945" cy="0"/>
          </a:xfrm>
          <a:prstGeom prst="line">
            <a:avLst/>
          </a:prstGeom>
          <a:ln w="6350" cmpd="sng">
            <a:solidFill>
              <a:srgbClr val="000000"/>
            </a:solidFill>
          </a:ln>
        </p:spPr>
      </p:cxnSp>
      <p:cxnSp>
        <p:nvCxnSpPr>
          <p:cNvPr id="15"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3810" rIns="0" bIns="0" anchor="t"/>
          <a:lstStyle/>
          <a:p>
            <a:pPr marL="45720" marR="45720" indent="0" algn="l">
              <a:lnSpc>
                <a:spcPts val="1400"/>
              </a:lnSpc>
              <a:spcAft>
                <a:spcPts val="80"/>
              </a:spcAft>
              <a:tabLst>
                <a:tab algn="r" pos="5440680"/>
              </a:tabLst>
            </a:pPr>
            <a:r>
              <a:rPr lang="es-ES" sz="1300" spc="0">
                <a:solidFill>
                  <a:srgbClr val="000000"/>
                </a:solidFill>
                <a:latin typeface="Garamond" pitchFamily="1" panose="02020603050405020304"/>
              </a:rPr>
              <a:t>14 </a:t>
            </a:r>
            <a:r>
              <a:rPr lang="es-ES" sz="1250" b="1" spc="0">
                <a:solidFill>
                  <a:srgbClr val="000000"/>
                </a:solidFill>
                <a:latin typeface="Times New Roman" pitchFamily="1" panose="02020603050405020304"/>
              </a:rPr>
              <a:t>3.1. Antecedentes. </a:t>
            </a:r>
          </a:p>
        </p:txBody>
      </p:sp>
      <p:sp>
        <p:nvSpPr>
          <p:cNvPr id="3" name=""/>
          <p:cNvSpPr/>
          <p:nvPr>
            <p:ph type="body" idx="10"/>
          </p:nvPr>
        </p:nvSpPr>
        <p:spPr>
          <a:xfrm>
            <a:off x="1056005" y="681990"/>
            <a:ext cx="5486400" cy="6437630"/>
          </a:xfrm>
          <a:prstGeom prst="rect">
            <a:avLst/>
          </a:prstGeom>
          <a:noFill/>
          <a:ln w="0" cmpd="sng">
            <a:noFill/>
            <a:prstDash val="solid"/>
          </a:ln>
        </p:spPr>
        <p:txBody>
          <a:bodyPr vert="horz" lIns="0" tIns="229235" rIns="0" bIns="0" anchor="t"/>
          <a:lstStyle/>
          <a:p>
            <a:pPr marL="45720" marR="45720" indent="0" algn="just">
              <a:lnSpc>
                <a:spcPts val="1400"/>
              </a:lnSpc>
              <a:spcAft>
                <a:spcPts val="0"/>
              </a:spcAft>
            </a:pPr>
            <a:r>
              <a:rPr lang="es-ES" sz="1250" b="1" spc="0">
                <a:solidFill>
                  <a:srgbClr val="000000"/>
                </a:solidFill>
                <a:latin typeface="Times New Roman" pitchFamily="1" panose="02020603050405020304"/>
              </a:rPr>
              <a:t>Estudiantes Extremeños</a:t>
            </a:r>
            <a:r>
              <a:rPr lang="es-ES" sz="1300" spc="0">
                <a:solidFill>
                  <a:srgbClr val="000000"/>
                </a:solidFill>
                <a:latin typeface="Garamond" pitchFamily="1" panose="02020603050405020304"/>
              </a:rPr>
              <a:t>, constituida por universitarios pacenses y cacereños que realizaban sus estudios en Madrid, Sevilla y Salamanca, fundamentalmente. Esta Asociación tenía entre sus principales objetivos “</a:t>
            </a:r>
            <a:r>
              <a:rPr lang="es-ES" sz="1100" b="1" i="1" spc="0">
                <a:solidFill>
                  <a:srgbClr val="000000"/>
                </a:solidFill>
                <a:latin typeface="Bookman Old Style" pitchFamily="1" panose="02020603050405020304"/>
              </a:rPr>
              <a:t>difundir la cultura extremeña </a:t>
            </a:r>
            <a:r>
              <a:rPr lang="es-ES" sz="1300" spc="0">
                <a:solidFill>
                  <a:srgbClr val="000000"/>
                </a:solidFill>
                <a:latin typeface="Garamond" pitchFamily="1" panose="02020603050405020304"/>
              </a:rPr>
              <a:t>y </a:t>
            </a:r>
            <a:r>
              <a:rPr lang="es-ES" sz="1100" b="1" i="1" spc="0">
                <a:solidFill>
                  <a:srgbClr val="000000"/>
                </a:solidFill>
                <a:latin typeface="Bookman Old Style" pitchFamily="1" panose="02020603050405020304"/>
              </a:rPr>
              <a:t>promover iniciativas</a:t>
            </a:r>
            <a:r>
              <a:rPr lang="es-ES" sz="1300" spc="0">
                <a:solidFill>
                  <a:srgbClr val="000000"/>
                </a:solidFill>
                <a:latin typeface="Garamond" pitchFamily="1" panose="02020603050405020304"/>
              </a:rPr>
              <a:t>” para conseguir una universidad en Extremadura. </a:t>
            </a:r>
          </a:p>
          <a:p>
            <a:pPr marL="45720" marR="45720" indent="0" algn="just">
              <a:lnSpc>
                <a:spcPts val="1400"/>
              </a:lnSpc>
              <a:spcBef>
                <a:spcPts val="455"/>
              </a:spcBef>
              <a:spcAft>
                <a:spcPts val="0"/>
              </a:spcAft>
            </a:pPr>
            <a:r>
              <a:rPr lang="es-ES" sz="1300" spc="0">
                <a:solidFill>
                  <a:srgbClr val="000000"/>
                </a:solidFill>
                <a:latin typeface="Garamond" pitchFamily="1" panose="02020603050405020304"/>
              </a:rPr>
              <a:t>Conseguir la universidad aparece contemplado por esta “Asociación” como un hecho diferencial, capaz de </a:t>
            </a:r>
            <a:r>
              <a:rPr lang="es-ES" sz="1250" b="1" spc="0">
                <a:solidFill>
                  <a:srgbClr val="000000"/>
                </a:solidFill>
                <a:latin typeface="Times New Roman" pitchFamily="1" panose="02020603050405020304"/>
              </a:rPr>
              <a:t>promover el cambio de mentalidad y conciencia de los extremeños</a:t>
            </a:r>
            <a:r>
              <a:rPr lang="es-ES" sz="1300" spc="0">
                <a:solidFill>
                  <a:srgbClr val="000000"/>
                </a:solidFill>
                <a:latin typeface="Garamond" pitchFamily="1" panose="02020603050405020304"/>
              </a:rPr>
              <a:t>. E indirectamente, con ese cambio, la transformación profunda de la situación de estancamiento y marginación que padecía la Región en esas fechas.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La universidad aparece concebida asícomo un </a:t>
            </a:r>
            <a:r>
              <a:rPr lang="es-ES" sz="1250" b="1" spc="0">
                <a:solidFill>
                  <a:srgbClr val="000000"/>
                </a:solidFill>
                <a:latin typeface="Times New Roman" pitchFamily="1" panose="02020603050405020304"/>
              </a:rPr>
              <a:t>instrumento privilegiado</a:t>
            </a:r>
            <a:r>
              <a:rPr lang="es-ES" sz="1300" spc="0">
                <a:solidFill>
                  <a:srgbClr val="000000"/>
                </a:solidFill>
                <a:latin typeface="Garamond" pitchFamily="1" panose="02020603050405020304"/>
              </a:rPr>
              <a:t>, y su ca-</a:t>
            </a:r>
            <a:r>
              <a:rPr lang="es-ES" sz="1300" spc="0">
                <a:solidFill>
                  <a:srgbClr val="000000"/>
                </a:solidFill>
                <a:latin typeface="Garamond" pitchFamily="1" panose="02020603050405020304"/>
              </a:rPr>
              <a:t>pacidad para transformar a los hombres y mujeres se presenta a los ojos de aquellos primeros estudiantes comprometidos con su tierra como el </a:t>
            </a:r>
            <a:r>
              <a:rPr lang="es-ES" sz="1250" b="1" spc="0">
                <a:solidFill>
                  <a:srgbClr val="000000"/>
                </a:solidFill>
                <a:latin typeface="Times New Roman" pitchFamily="1" panose="02020603050405020304"/>
              </a:rPr>
              <a:t>agente básico de la necesaria mutación social de Extremadura</a:t>
            </a:r>
            <a:r>
              <a:rPr lang="es-ES" sz="1300" spc="0">
                <a:solidFill>
                  <a:srgbClr val="000000"/>
                </a:solidFill>
                <a:latin typeface="Garamond" pitchFamily="1" panose="02020603050405020304"/>
              </a:rPr>
              <a:t>. En definitiva, se confía en la </a:t>
            </a:r>
            <a:r>
              <a:rPr lang="es-ES" sz="1100" b="1" i="1" spc="0">
                <a:solidFill>
                  <a:srgbClr val="000000"/>
                </a:solidFill>
                <a:latin typeface="Bookman Old Style" pitchFamily="1" panose="02020603050405020304"/>
              </a:rPr>
              <a:t>fun-</a:t>
            </a:r>
            <a:r>
              <a:rPr lang="es-ES" sz="1100" b="1" i="1" spc="0">
                <a:solidFill>
                  <a:srgbClr val="000000"/>
                </a:solidFill>
                <a:latin typeface="Bookman Old Style" pitchFamily="1" panose="02020603050405020304"/>
              </a:rPr>
              <a:t>ción universitaria </a:t>
            </a:r>
            <a:r>
              <a:rPr lang="es-ES" sz="1300" spc="0">
                <a:solidFill>
                  <a:srgbClr val="000000"/>
                </a:solidFill>
                <a:latin typeface="Garamond" pitchFamily="1" panose="02020603050405020304"/>
              </a:rPr>
              <a:t>como la forma más activa y sólida de lograr, paulatinamente, el progreso social, cultural y económico de la comunidad extremeña.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Con estos principios y muchas ilusiones, tales ideas logran materializarse al cabo de unos años, bajo el patrocinio de la </a:t>
            </a:r>
            <a:r>
              <a:rPr lang="es-ES" sz="1300" i="1" spc="0">
                <a:solidFill>
                  <a:srgbClr val="000000"/>
                </a:solidFill>
                <a:latin typeface="Garamond" pitchFamily="1" panose="02020603050405020304"/>
              </a:rPr>
              <a:t>Asociación Católica Nacional de Propagandistas</a:t>
            </a:r>
            <a:r>
              <a:rPr lang="es-ES" sz="1300" spc="0">
                <a:solidFill>
                  <a:srgbClr val="000000"/>
                </a:solidFill>
                <a:latin typeface="Garamond" pitchFamily="1" panose="02020603050405020304"/>
              </a:rPr>
              <a:t>, en el “</a:t>
            </a:r>
            <a:r>
              <a:rPr lang="es-ES" sz="1250" b="1" spc="0">
                <a:solidFill>
                  <a:srgbClr val="000000"/>
                </a:solidFill>
                <a:latin typeface="Times New Roman" pitchFamily="1" panose="02020603050405020304"/>
              </a:rPr>
              <a:t>Centro Extremeño de Estudios Universitarios</a:t>
            </a:r>
            <a:r>
              <a:rPr lang="es-ES" sz="1300" spc="0">
                <a:solidFill>
                  <a:srgbClr val="000000"/>
                </a:solidFill>
                <a:latin typeface="Garamond" pitchFamily="1" panose="02020603050405020304"/>
              </a:rPr>
              <a:t>”,</a:t>
            </a:r>
            <a:r>
              <a:rPr lang="es-ES" sz="1300" b="1" baseline="30000" spc="0">
                <a:solidFill>
                  <a:srgbClr val="000000"/>
                </a:solidFill>
                <a:latin typeface="Courier New" pitchFamily="3" panose="02020603050405020304"/>
              </a:rPr>
              <a:t>3</a:t>
            </a:r>
            <a:r>
              <a:rPr lang="es-ES" sz="1300" spc="0">
                <a:solidFill>
                  <a:srgbClr val="000000"/>
                </a:solidFill>
                <a:latin typeface="Garamond" pitchFamily="1" panose="02020603050405020304"/>
              </a:rPr>
              <a:t> que se inicióen </a:t>
            </a:r>
            <a:r>
              <a:rPr lang="es-ES" sz="1250" b="1" spc="0">
                <a:solidFill>
                  <a:srgbClr val="000000"/>
                </a:solidFill>
                <a:latin typeface="Times New Roman" pitchFamily="1" panose="02020603050405020304"/>
              </a:rPr>
              <a:t>1953</a:t>
            </a:r>
            <a:r>
              <a:rPr lang="es-ES" sz="1300" spc="0">
                <a:solidFill>
                  <a:srgbClr val="000000"/>
                </a:solidFill>
                <a:latin typeface="Garamond" pitchFamily="1" panose="02020603050405020304"/>
              </a:rPr>
              <a:t>, en Badajoz, como centro adscrito a la Universidad de Sevilla. En él se impartieron enseñanzas de </a:t>
            </a:r>
            <a:r>
              <a:rPr lang="es-ES" sz="1300" i="1" spc="0">
                <a:solidFill>
                  <a:srgbClr val="000000"/>
                </a:solidFill>
                <a:latin typeface="Garamond" pitchFamily="1" panose="02020603050405020304"/>
              </a:rPr>
              <a:t>Derecho</a:t>
            </a:r>
            <a:r>
              <a:rPr lang="es-ES" sz="1300" spc="0">
                <a:solidFill>
                  <a:srgbClr val="000000"/>
                </a:solidFill>
                <a:latin typeface="Garamond" pitchFamily="1" panose="02020603050405020304"/>
              </a:rPr>
              <a:t>, </a:t>
            </a:r>
            <a:r>
              <a:rPr lang="es-ES" sz="1300" i="1" spc="0">
                <a:solidFill>
                  <a:srgbClr val="000000"/>
                </a:solidFill>
                <a:latin typeface="Garamond" pitchFamily="1" panose="02020603050405020304"/>
              </a:rPr>
              <a:t>Filosof</a:t>
            </a:r>
            <a:r>
              <a:rPr lang="es-ES" sz="1300" i="1" spc="0">
                <a:solidFill>
                  <a:srgbClr val="000000"/>
                </a:solidFill>
                <a:latin typeface="Garamond" pitchFamily="1" panose="02020603050405020304"/>
              </a:rPr>
              <a:t>ı´a y Letras </a:t>
            </a:r>
            <a:r>
              <a:rPr lang="es-ES" sz="1300" spc="0">
                <a:solidFill>
                  <a:srgbClr val="000000"/>
                </a:solidFill>
                <a:latin typeface="Garamond" pitchFamily="1" panose="02020603050405020304"/>
              </a:rPr>
              <a:t>y primer curso de </a:t>
            </a:r>
            <a:r>
              <a:rPr lang="es-ES" sz="1300" i="1" spc="0">
                <a:solidFill>
                  <a:srgbClr val="000000"/>
                </a:solidFill>
                <a:latin typeface="Garamond" pitchFamily="1" panose="02020603050405020304"/>
              </a:rPr>
              <a:t>Ciencias</a:t>
            </a:r>
            <a:r>
              <a:rPr lang="es-ES" sz="1300" spc="0">
                <a:solidFill>
                  <a:srgbClr val="000000"/>
                </a:solidFill>
                <a:latin typeface="Garamond" pitchFamily="1" panose="02020603050405020304"/>
              </a:rPr>
              <a:t>, y de allísa-lieron varias promociones de licenciados. La falta de apoyo ministerial y la escasez de recursos económicos terminaron por ahogar esta pionera e ilusionada iniciativa. </a:t>
            </a:r>
          </a:p>
          <a:p>
            <a:pPr marL="45720" marR="45720" indent="0" algn="just">
              <a:lnSpc>
                <a:spcPts val="1400"/>
              </a:lnSpc>
              <a:spcBef>
                <a:spcPts val="485"/>
              </a:spcBef>
              <a:spcAft>
                <a:spcPts val="0"/>
              </a:spcAft>
            </a:pPr>
            <a:r>
              <a:rPr lang="es-ES" sz="1300" spc="0">
                <a:solidFill>
                  <a:srgbClr val="000000"/>
                </a:solidFill>
                <a:latin typeface="Garamond" pitchFamily="1" panose="02020603050405020304"/>
              </a:rPr>
              <a:t>Posteriormente se crea el “</a:t>
            </a:r>
            <a:r>
              <a:rPr lang="es-ES" sz="1250" b="1" spc="0">
                <a:solidFill>
                  <a:srgbClr val="000000"/>
                </a:solidFill>
                <a:latin typeface="Times New Roman" pitchFamily="1" panose="02020603050405020304"/>
              </a:rPr>
              <a:t>Instituto Superior de Estudios Universitarios</a:t>
            </a:r>
            <a:r>
              <a:rPr lang="es-ES" sz="1300" spc="0">
                <a:solidFill>
                  <a:srgbClr val="000000"/>
                </a:solidFill>
                <a:latin typeface="Garamond" pitchFamily="1" panose="02020603050405020304"/>
              </a:rPr>
              <a:t>”. Su fundación contóentre otros activos profesionales con la colaboración de D. </a:t>
            </a:r>
            <a:r>
              <a:rPr lang="es-ES" sz="1250" b="1" spc="0">
                <a:solidFill>
                  <a:srgbClr val="000000"/>
                </a:solidFill>
                <a:latin typeface="Times New Roman" pitchFamily="1" panose="02020603050405020304"/>
              </a:rPr>
              <a:t>Angel Liso Prósper</a:t>
            </a:r>
            <a:r>
              <a:rPr lang="es-ES" sz="1300" spc="0">
                <a:solidFill>
                  <a:srgbClr val="000000"/>
                </a:solidFill>
                <a:latin typeface="Garamond" pitchFamily="1" panose="02020603050405020304"/>
              </a:rPr>
              <a:t>. Este Instituto, adscrito también a la Universidad de Sevilla, tuvo una vida efímera. </a:t>
            </a:r>
          </a:p>
          <a:p>
            <a:pPr marL="45720" marR="45720" indent="0" algn="just">
              <a:lnSpc>
                <a:spcPts val="1400"/>
              </a:lnSpc>
              <a:spcBef>
                <a:spcPts val="505"/>
              </a:spcBef>
              <a:spcAft>
                <a:spcPts val="0"/>
              </a:spcAft>
            </a:pPr>
            <a:r>
              <a:rPr lang="es-ES" sz="1300" spc="-5">
                <a:solidFill>
                  <a:srgbClr val="000000"/>
                </a:solidFill>
                <a:latin typeface="Garamond" pitchFamily="1" panose="02020603050405020304"/>
              </a:rPr>
              <a:t>Pero la esperanza y la disposición de muchas personas seguían intactas. A comienzos de los años </a:t>
            </a:r>
            <a:r>
              <a:rPr lang="es-ES" sz="1250" b="1" spc="-5">
                <a:solidFill>
                  <a:srgbClr val="000000"/>
                </a:solidFill>
                <a:latin typeface="Times New Roman" pitchFamily="1" panose="02020603050405020304"/>
              </a:rPr>
              <a:t>60 </a:t>
            </a:r>
            <a:r>
              <a:rPr lang="es-ES" sz="1300" spc="-5">
                <a:solidFill>
                  <a:srgbClr val="000000"/>
                </a:solidFill>
                <a:latin typeface="Garamond" pitchFamily="1" panose="02020603050405020304"/>
              </a:rPr>
              <a:t>son muy frecuentes las campañas de prensa en el periódico </a:t>
            </a:r>
            <a:r>
              <a:rPr lang="es-ES" sz="1250" b="1" spc="-5">
                <a:solidFill>
                  <a:srgbClr val="000000"/>
                </a:solidFill>
                <a:latin typeface="Times New Roman" pitchFamily="1" panose="02020603050405020304"/>
              </a:rPr>
              <a:t>HOY</a:t>
            </a:r>
            <a:r>
              <a:rPr lang="es-ES" sz="1300" spc="-5">
                <a:solidFill>
                  <a:srgbClr val="000000"/>
                </a:solidFill>
                <a:latin typeface="Garamond" pitchFamily="1" panose="02020603050405020304"/>
              </a:rPr>
              <a:t>, en favor de una universidad. </a:t>
            </a:r>
          </a:p>
          <a:p>
            <a:pPr marL="45720" marR="45720" indent="0" algn="just">
              <a:lnSpc>
                <a:spcPts val="1400"/>
              </a:lnSpc>
              <a:spcBef>
                <a:spcPts val="525"/>
              </a:spcBef>
              <a:spcAft>
                <a:spcPts val="2590"/>
              </a:spcAft>
            </a:pPr>
            <a:r>
              <a:rPr lang="es-ES" sz="1300" spc="0">
                <a:solidFill>
                  <a:srgbClr val="000000"/>
                </a:solidFill>
                <a:latin typeface="Garamond" pitchFamily="1" panose="02020603050405020304"/>
              </a:rPr>
              <a:t>Un sector representativo de profesionales pacenses aboga por su conquista, y todas las autoridades, una tras otra, algunas de ellas antiguos miembros de la “Asociación </a:t>
            </a:r>
          </a:p>
        </p:txBody>
      </p:sp>
      <p:sp>
        <p:nvSpPr>
          <p:cNvPr id="4" name=""/>
          <p:cNvSpPr/>
          <p:nvPr>
            <p:ph type="body" idx="10"/>
          </p:nvPr>
        </p:nvSpPr>
        <p:spPr>
          <a:xfrm>
            <a:off x="1056005" y="7119620"/>
            <a:ext cx="5486400" cy="2611755"/>
          </a:xfrm>
          <a:prstGeom prst="rect">
            <a:avLst/>
          </a:prstGeom>
          <a:noFill/>
          <a:ln w="0" cmpd="sng">
            <a:noFill/>
            <a:prstDash val="solid"/>
          </a:ln>
        </p:spPr>
        <p:txBody>
          <a:bodyPr vert="horz" lIns="0" tIns="24765" rIns="0" bIns="0" anchor="t"/>
          <a:lstStyle/>
          <a:p>
            <a:pPr marL="45720" marR="45720" indent="0" algn="just">
              <a:lnSpc>
                <a:spcPts val="1200"/>
              </a:lnSpc>
              <a:spcAft>
                <a:spcPts val="0"/>
              </a:spcAft>
            </a:pPr>
            <a:r>
              <a:rPr lang="es-ES" sz="650" baseline="30000" spc="25">
                <a:solidFill>
                  <a:srgbClr val="000000"/>
                </a:solidFill>
                <a:latin typeface="Arial" pitchFamily="2" panose="02020603050405020304"/>
              </a:rPr>
              <a:t>3</a:t>
            </a:r>
            <a:r>
              <a:rPr lang="es-ES" sz="1000" spc="25">
                <a:solidFill>
                  <a:srgbClr val="000000"/>
                </a:solidFill>
                <a:latin typeface="Times New Roman" pitchFamily="1" panose="02020603050405020304"/>
              </a:rPr>
              <a:t>Posiblemente el primer antecedente que conocemos sea el </a:t>
            </a:r>
            <a:r>
              <a:rPr lang="es-ES" sz="950" b="1" spc="25">
                <a:solidFill>
                  <a:srgbClr val="000000"/>
                </a:solidFill>
                <a:latin typeface="Bookman Old Style" pitchFamily="1" panose="02020603050405020304"/>
              </a:rPr>
              <a:t>Centro Extremeño de Estudios Universitarios</a:t>
            </a:r>
            <a:r>
              <a:rPr lang="es-ES" sz="1000" spc="25">
                <a:solidFill>
                  <a:srgbClr val="000000"/>
                </a:solidFill>
                <a:latin typeface="Times New Roman" pitchFamily="1" panose="02020603050405020304"/>
              </a:rPr>
              <a:t>, bajo el patrocinio de la </a:t>
            </a:r>
            <a:r>
              <a:rPr lang="es-ES" sz="950" i="1" spc="25">
                <a:solidFill>
                  <a:srgbClr val="000000"/>
                </a:solidFill>
                <a:latin typeface="Bookman Old Style" pitchFamily="1" panose="02020603050405020304"/>
              </a:rPr>
              <a:t>Asociación Católica Nacional de Propagandistas </a:t>
            </a:r>
            <a:r>
              <a:rPr lang="es-ES" sz="1000" spc="25">
                <a:solidFill>
                  <a:srgbClr val="000000"/>
                </a:solidFill>
                <a:latin typeface="Times New Roman" pitchFamily="1" panose="02020603050405020304"/>
              </a:rPr>
              <a:t>(ACdP). En una segunda etapa ve la luz el </a:t>
            </a:r>
            <a:r>
              <a:rPr lang="es-ES" sz="950" b="1" spc="25">
                <a:solidFill>
                  <a:srgbClr val="000000"/>
                </a:solidFill>
                <a:latin typeface="Bookman Old Style" pitchFamily="1" panose="02020603050405020304"/>
              </a:rPr>
              <a:t>ISEDE </a:t>
            </a:r>
            <a:r>
              <a:rPr lang="es-ES" sz="1000" spc="25">
                <a:solidFill>
                  <a:srgbClr val="000000"/>
                </a:solidFill>
                <a:latin typeface="Times New Roman" pitchFamily="1" panose="02020603050405020304"/>
              </a:rPr>
              <a:t>(Instituto Superior de Estudios Universitarios; la idea surge del mismo grupo y de la labor de aglutinación del Padre Palencia, S.J.). Las enseñanzas fueron de Fi1osofía y Letras (comunes) y Selectivo de Ciencias, con la exigencia de revalidar los estudios en la Universidad de Sevilla. </a:t>
            </a:r>
          </a:p>
          <a:p>
            <a:pPr marL="45720" marR="45720" indent="0" algn="just">
              <a:lnSpc>
                <a:spcPts val="1200"/>
              </a:lnSpc>
              <a:spcBef>
                <a:spcPts val="0"/>
              </a:spcBef>
              <a:spcAft>
                <a:spcPts val="0"/>
              </a:spcAft>
            </a:pPr>
            <a:r>
              <a:rPr lang="es-ES" sz="1000" spc="30">
                <a:solidFill>
                  <a:srgbClr val="000000"/>
                </a:solidFill>
                <a:latin typeface="Times New Roman" pitchFamily="1" panose="02020603050405020304"/>
              </a:rPr>
              <a:t>Esto surgiópor una visita que hizo a la provincia el exministro Sr. Lora Tamayo y, siguiendo su consejo, se crea en Badajoz un Centro dependiente del Consejo Superior de Investigaciones Científicas, ofreciendo la Diputación todo su apoyo moral y material, si bien su campo de acción fue limitado, ya que se circunscribía a asuntos agrícolas y ganaderos, con especial atención a los suelos, para los que se confecciona un mapa de la provincia. </a:t>
            </a:r>
          </a:p>
          <a:p>
            <a:pPr marL="45720" marR="45720" indent="0" algn="just">
              <a:lnSpc>
                <a:spcPts val="1200"/>
              </a:lnSpc>
              <a:spcBef>
                <a:spcPts val="0"/>
              </a:spcBef>
              <a:spcAft>
                <a:spcPts val="1245"/>
              </a:spcAft>
            </a:pPr>
            <a:r>
              <a:rPr lang="es-ES" sz="1000" spc="20">
                <a:solidFill>
                  <a:srgbClr val="000000"/>
                </a:solidFill>
                <a:latin typeface="Times New Roman" pitchFamily="1" panose="02020603050405020304"/>
              </a:rPr>
              <a:t>La ACdP es una asociación privada de fieles católicos españoles cuyo modo de perseguir el ideal religioso es la propagación de la fe católica y el apostolado, formando e instando a minorías selectas destinadas a dirigir la vida pública de la sociedad y la acción social y política de los católicos, entre los que ejercerían un papel aglutinante. La organización fue fundada en 1909 por el sacerdote jesuita ´Angel Ayala. </a:t>
            </a:r>
          </a:p>
        </p:txBody>
      </p:sp>
      <p:sp>
        <p:nvSpPr>
          <p:cNvPr id="5"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0"/>
              </a:spcAft>
            </a:pPr>
            <a:r>
              <a:rPr lang="es-ES" sz="1250" b="1" spc="40">
                <a:solidFill>
                  <a:srgbClr val="000000"/>
                </a:solidFill>
                <a:latin typeface="Times New Roman" pitchFamily="1" panose="02020603050405020304"/>
              </a:rPr>
              <a:t>50 Aniversario 1968–2019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7123430"/>
            <a:ext cx="2161540"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8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200" spc="0">
                <a:solidFill>
                  <a:srgbClr val="000000"/>
                </a:solidFill>
                <a:latin typeface="Times New Roman" pitchFamily="1" panose="02020603050405020304"/>
              </a:rPr>
              <a:t>356 </a:t>
            </a:r>
            <a:r>
              <a:rPr lang="es-ES" sz="1250" b="1" spc="0">
                <a:solidFill>
                  <a:srgbClr val="000000"/>
                </a:solidFill>
                <a:latin typeface="Times New Roman" pitchFamily="1" panose="02020603050405020304"/>
              </a:rPr>
              <a:t>15.6. Prof. Dr. Nikolay Mihaylov Ianev </a:t>
            </a:r>
          </a:p>
        </p:txBody>
      </p:sp>
      <p:sp>
        <p:nvSpPr>
          <p:cNvPr id="3" name=""/>
          <p:cNvSpPr/>
          <p:nvPr>
            <p:ph type="body" idx="10"/>
          </p:nvPr>
        </p:nvSpPr>
        <p:spPr>
          <a:xfrm>
            <a:off x="1056005" y="681990"/>
            <a:ext cx="5486400" cy="9049385"/>
          </a:xfrm>
          <a:prstGeom prst="rect">
            <a:avLst/>
          </a:prstGeom>
          <a:noFill/>
          <a:ln w="0" cmpd="sng">
            <a:noFill/>
            <a:prstDash val="solid"/>
          </a:ln>
        </p:spPr>
        <p:txBody>
          <a:bodyPr vert="horz" lIns="0" tIns="22479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las instituciones, organizaciones sindicales y colectivos sociales que puedan aportar experiencias e ideas. Si en la próxima legislatura somos capaces de conseguirlo, es-</a:t>
            </a:r>
            <a:r>
              <a:rPr lang="es-ES" sz="1200" spc="0">
                <a:solidFill>
                  <a:srgbClr val="000000"/>
                </a:solidFill>
                <a:latin typeface="Times New Roman" pitchFamily="1" panose="02020603050405020304"/>
              </a:rPr>
              <a:t>to todavía tiene remedio, y si no lo conseguimos, las generaciones venideras nos lo demandarán. </a:t>
            </a:r>
          </a:p>
          <a:p>
            <a:pPr marL="45720" marR="45720" indent="0" algn="just">
              <a:lnSpc>
                <a:spcPts val="1400"/>
              </a:lnSpc>
              <a:spcBef>
                <a:spcPts val="480"/>
              </a:spcBef>
              <a:spcAft>
                <a:spcPts val="0"/>
              </a:spcAft>
            </a:pPr>
            <a:r>
              <a:rPr lang="es-ES" sz="1200" spc="15">
                <a:solidFill>
                  <a:srgbClr val="000000"/>
                </a:solidFill>
                <a:latin typeface="Times New Roman" pitchFamily="1" panose="02020603050405020304"/>
              </a:rPr>
              <a:t>Sr. Rector, Claustro Universitario: una razón importante de mi propuesta como Dr.H.C., además de mi amplia colaboración con la UEx, ha sido el volumen, cali-</a:t>
            </a:r>
            <a:r>
              <a:rPr lang="es-ES" sz="1200" spc="15">
                <a:solidFill>
                  <a:srgbClr val="000000"/>
                </a:solidFill>
                <a:latin typeface="Times New Roman" pitchFamily="1" panose="02020603050405020304"/>
              </a:rPr>
              <a:t>dad y repercusiones de mis trabajos científicos. Es evidente que esto no ha sido un trabajo individual; no hubiera sido posible sin la participación de una larga lista de colaboradores brillantes, de dentro y fuera de mis laboratorios, como los Prof. Muñoz de la Peña, Mahedero, Carmen Cruces, Fdez. Sánchez, Alegría Carrasco y David Arráez. Tampoco sin mis maestros y colegas mayores que tanto influyeron en mi desarrollo científico y personal, los Prof. Capitán, Román, Schulman, Salinas y Arrebola. </a:t>
            </a:r>
          </a:p>
          <a:p>
            <a:pPr marL="45720" marR="45720" indent="0" algn="just">
              <a:lnSpc>
                <a:spcPts val="1400"/>
              </a:lnSpc>
              <a:spcBef>
                <a:spcPts val="500"/>
              </a:spcBef>
              <a:spcAft>
                <a:spcPts val="0"/>
              </a:spcAft>
            </a:pPr>
            <a:r>
              <a:rPr lang="es-ES" sz="1200" spc="15">
                <a:solidFill>
                  <a:srgbClr val="000000"/>
                </a:solidFill>
                <a:latin typeface="Times New Roman" pitchFamily="1" panose="02020603050405020304"/>
              </a:rPr>
              <a:t>Para terminar, quiero referirme con cariño a mi familia. En primer lugar a Angelines que me ha acompañado durante todo mi recorrido científico y personal, sufriendo mis ausencias, a veces en detrimento de su desarrollo profesional y familiar, y en segundo, a mis hijos los profesores y eminentes científicos Alberto e Ignacio Fdez– Nieves y a mi querida hija Ana; son lo mejor que me ha ocurrido en la vida y les agradezco su adaptación a los cambios producidos por mi trayectoria. </a:t>
            </a:r>
          </a:p>
          <a:p>
            <a:pPr marL="45720" marR="45720" indent="0" algn="l">
              <a:lnSpc>
                <a:spcPts val="1400"/>
              </a:lnSpc>
              <a:spcBef>
                <a:spcPts val="500"/>
              </a:spcBef>
              <a:spcAft>
                <a:spcPts val="0"/>
              </a:spcAft>
            </a:pPr>
            <a:r>
              <a:rPr lang="es-ES" sz="1200" spc="0">
                <a:solidFill>
                  <a:srgbClr val="000000"/>
                </a:solidFill>
                <a:latin typeface="Times New Roman" pitchFamily="1" panose="02020603050405020304"/>
              </a:rPr>
              <a:t>He dicho. </a:t>
            </a:r>
          </a:p>
          <a:p>
            <a:pPr marL="45720" marR="45720" indent="0" algn="l">
              <a:lnSpc>
                <a:spcPts val="1400"/>
              </a:lnSpc>
              <a:spcBef>
                <a:spcPts val="500"/>
              </a:spcBef>
              <a:spcAft>
                <a:spcPts val="0"/>
              </a:spcAft>
            </a:pPr>
            <a:r>
              <a:rPr lang="es-ES" sz="1200" spc="30">
                <a:solidFill>
                  <a:srgbClr val="000000"/>
                </a:solidFill>
                <a:latin typeface="Times New Roman" pitchFamily="1" panose="02020603050405020304"/>
              </a:rPr>
              <a:t>Dr. Alberto Fernandez Gutierrez </a:t>
            </a:r>
          </a:p>
          <a:p>
            <a:pPr marL="45720" marR="45720" indent="0" algn="l">
              <a:lnSpc>
                <a:spcPts val="2000"/>
              </a:lnSpc>
              <a:spcBef>
                <a:spcPts val="3260"/>
              </a:spcBef>
              <a:spcAft>
                <a:spcPts val="0"/>
              </a:spcAft>
            </a:pPr>
            <a:r>
              <a:rPr lang="es-ES" sz="1650" b="1" spc="175">
                <a:solidFill>
                  <a:srgbClr val="000000"/>
                </a:solidFill>
                <a:latin typeface="Times New Roman" pitchFamily="1" panose="02020603050405020304"/>
              </a:rPr>
              <a:t>15.6. Prof. Dr. Nikolay Mihaylov Ianev </a:t>
            </a:r>
          </a:p>
          <a:p>
            <a:pPr marL="45720" marR="45720" indent="0" algn="just">
              <a:lnSpc>
                <a:spcPts val="1400"/>
              </a:lnSpc>
              <a:spcBef>
                <a:spcPts val="1800"/>
              </a:spcBef>
              <a:spcAft>
                <a:spcPts val="0"/>
              </a:spcAft>
            </a:pPr>
            <a:r>
              <a:rPr lang="es-ES" sz="1250" b="1" spc="0">
                <a:solidFill>
                  <a:srgbClr val="000000"/>
                </a:solidFill>
                <a:latin typeface="Times New Roman" pitchFamily="1" panose="02020603050405020304"/>
              </a:rPr>
              <a:t>Laudatio de investidura del Profesor Dr. Nikolay Mihaylov Ianev como doctor “</a:t>
            </a:r>
            <a:r>
              <a:rPr lang="es-ES" sz="1150" b="1" i="1" spc="0">
                <a:solidFill>
                  <a:srgbClr val="000000"/>
                </a:solidFill>
                <a:latin typeface="Courier New" pitchFamily="3" panose="02020603050405020304"/>
              </a:rPr>
              <a:t>Honoris causa</a:t>
            </a:r>
            <a:r>
              <a:rPr lang="es-ES" sz="1250" b="1" spc="0">
                <a:solidFill>
                  <a:srgbClr val="000000"/>
                </a:solidFill>
                <a:latin typeface="Times New Roman" pitchFamily="1" panose="02020603050405020304"/>
              </a:rPr>
              <a:t>”, por la Universidad de Extremadura</a:t>
            </a:r>
            <a:r>
              <a:rPr lang="es-ES" sz="1200" spc="0">
                <a:solidFill>
                  <a:srgbClr val="000000"/>
                </a:solidFill>
                <a:latin typeface="Times New Roman" pitchFamily="1" panose="02020603050405020304"/>
              </a:rPr>
              <a:t>, a cargo del </a:t>
            </a:r>
            <a:r>
              <a:rPr lang="es-ES" sz="1250" b="1" spc="0">
                <a:solidFill>
                  <a:srgbClr val="000000"/>
                </a:solidFill>
                <a:latin typeface="Times New Roman" pitchFamily="1" panose="02020603050405020304"/>
              </a:rPr>
              <a:t>Dr. Manuel Molina Fernández</a:t>
            </a:r>
            <a:r>
              <a:rPr lang="es-ES" sz="1200" spc="0">
                <a:solidFill>
                  <a:srgbClr val="000000"/>
                </a:solidFill>
                <a:latin typeface="Times New Roman" pitchFamily="1" panose="02020603050405020304"/>
              </a:rPr>
              <a:t>: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Señor Rector Magnífico de la Universidad de Extremadura; Excelentísima Señora Consejera de Educación y Empleo de la Junta de Extremadura; Excelentísimas Au-</a:t>
            </a:r>
            <a:r>
              <a:rPr lang="es-ES" sz="1200" spc="0">
                <a:solidFill>
                  <a:srgbClr val="000000"/>
                </a:solidFill>
                <a:latin typeface="Times New Roman" pitchFamily="1" panose="02020603050405020304"/>
              </a:rPr>
              <a:t>toridades; Señora Decana de la Facultad de Ciencias; Estimados Miembros de la Comunidad Universitaria; Distinguidos Señores ´Avila de Grado, Fernández, Parisi, Sotelo y Ianev; Señoras y Señores: </a:t>
            </a:r>
          </a:p>
          <a:p>
            <a:pPr marL="45720" marR="45720" indent="0" algn="just">
              <a:lnSpc>
                <a:spcPts val="1400"/>
              </a:lnSpc>
              <a:spcBef>
                <a:spcPts val="475"/>
              </a:spcBef>
              <a:spcAft>
                <a:spcPts val="0"/>
              </a:spcAft>
            </a:pPr>
            <a:r>
              <a:rPr lang="es-ES" sz="1200" spc="15">
                <a:solidFill>
                  <a:srgbClr val="000000"/>
                </a:solidFill>
                <a:latin typeface="Times New Roman" pitchFamily="1" panose="02020603050405020304"/>
              </a:rPr>
              <a:t>Es un gran honor para míser el padrino de Nikolay Mihaylov Ianev en este solemne acto y tener la oportunidad de resumir ante ustedes su excelente trayectoria profe-</a:t>
            </a:r>
            <a:r>
              <a:rPr lang="es-ES" sz="1200" spc="15">
                <a:solidFill>
                  <a:srgbClr val="000000"/>
                </a:solidFill>
                <a:latin typeface="Times New Roman" pitchFamily="1" panose="02020603050405020304"/>
              </a:rPr>
              <a:t>sional, su relación e implicación con la Universidad de Extremadura, y sus valores humanos. Es una tarea difícil de realizar en unos pocos minutos. Trataréde ser claro y conciso. </a:t>
            </a:r>
          </a:p>
          <a:p>
            <a:pPr marL="45720" marR="45720" indent="0" algn="just">
              <a:lnSpc>
                <a:spcPts val="1400"/>
              </a:lnSpc>
              <a:spcBef>
                <a:spcPts val="500"/>
              </a:spcBef>
              <a:spcAft>
                <a:spcPts val="1190"/>
              </a:spcAft>
            </a:pPr>
            <a:r>
              <a:rPr lang="es-ES" sz="1200" spc="0">
                <a:solidFill>
                  <a:srgbClr val="000000"/>
                </a:solidFill>
                <a:latin typeface="Times New Roman" pitchFamily="1" panose="02020603050405020304"/>
              </a:rPr>
              <a:t>En cuanto a su trayectoria académica y profesional, Nikolay Mihaylov Ianev nace en noviembre de 1943 en Burgas, ciudad situada al este de Bulgaria junto al mar negro. Cursa los estudios de Matemáticas en la St. Kliment Ohridski University de Sofia, estudios que completa en dicha universidad, con la realización de un M´aster en Ciencias. Realiza sus estudios de doctorado en Rusia, en la Moscow State University, donde adquiere una sólida formación matemática en el grupo de investigación diri-</a:t>
            </a:r>
            <a:r>
              <a:rPr lang="es-ES" sz="100">
                <a:solidFill>
                  <a:srgbClr val="000000"/>
                </a:solidFill>
                <a:latin typeface="Times New Roman" pitchFamily="1" panose="02020603050405020304"/>
              </a:rPr>
              <a:t> </a:t>
            </a:r>
          </a:p>
        </p:txBody>
      </p:sp>
      <p:sp>
        <p:nvSpPr>
          <p:cNvPr id="4"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5"/>
              </a:spcAft>
            </a:pPr>
            <a:r>
              <a:rPr lang="es-ES" sz="1250" b="1" spc="40">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8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23"/>
          <a:stretch>
            <a:fillRect/>
          </a:stretch>
        </p:blipFill>
        <p:spPr>
          <a:xfrm>
            <a:off x="1069975" y="3191510"/>
            <a:ext cx="2731135" cy="336169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357 </a:t>
            </a:r>
          </a:p>
        </p:txBody>
      </p:sp>
      <p:sp>
        <p:nvSpPr>
          <p:cNvPr id="3" name=""/>
          <p:cNvSpPr/>
          <p:nvPr>
            <p:ph type="body" idx="10"/>
          </p:nvPr>
        </p:nvSpPr>
        <p:spPr>
          <a:xfrm>
            <a:off x="1057910" y="681990"/>
            <a:ext cx="5486400" cy="2308860"/>
          </a:xfrm>
          <a:prstGeom prst="rect">
            <a:avLst/>
          </a:prstGeom>
          <a:noFill/>
          <a:ln w="0" cmpd="sng">
            <a:noFill/>
            <a:prstDash val="solid"/>
          </a:ln>
        </p:spPr>
        <p:txBody>
          <a:bodyPr vert="horz" lIns="0" tIns="22479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gido por el Profesor Andrey Nikolaevich Kolmogorov (padre de la Teoría Moderna de la Probabilidad). Bajo la supervisión científica del Profesor Boris Aleksandrovich Sevastyanov, siendo el presidente del tribunal el Profesor Kolmogorov, obtiene el grado de Doctor en Probabilidad y Estadística. </a:t>
            </a:r>
          </a:p>
          <a:p>
            <a:pPr marL="0" marR="45720" indent="0" algn="just">
              <a:lnSpc>
                <a:spcPts val="1400"/>
              </a:lnSpc>
              <a:spcBef>
                <a:spcPts val="515"/>
              </a:spcBef>
              <a:spcAft>
                <a:spcPts val="0"/>
              </a:spcAft>
            </a:pPr>
            <a:r>
              <a:rPr lang="es-ES" sz="1200" spc="10">
                <a:solidFill>
                  <a:srgbClr val="000000"/>
                </a:solidFill>
                <a:latin typeface="Times New Roman" pitchFamily="1" panose="02020603050405020304"/>
              </a:rPr>
              <a:t>Se incorpora al Departamento de Probabilidad y Estadística del Instituto de Mate-</a:t>
            </a:r>
            <a:r>
              <a:rPr lang="es-ES" sz="1200" spc="10">
                <a:solidFill>
                  <a:srgbClr val="000000"/>
                </a:solidFill>
                <a:latin typeface="Times New Roman" pitchFamily="1" panose="02020603050405020304"/>
              </a:rPr>
              <a:t>máticas e Informática de la Academia Búlgara de las Ciencias, institución en la que obtiene un segundo título de Doctor en Ciencias Matemáticas. Es en esta prestigiosa institución científica en la que el Profesor Ianev ha desarrollado su intensa actividad profesional, como investigador, como profesor asociado y como catedrático. Desde 2015, continúa desarrollando en dicha institución una gran actividad como profesor eme´rito. </a:t>
            </a:r>
          </a:p>
        </p:txBody>
      </p:sp>
      <p:sp>
        <p:nvSpPr>
          <p:cNvPr id="4" name=""/>
          <p:cNvSpPr/>
          <p:nvPr>
            <p:ph type="body" idx="10"/>
          </p:nvPr>
        </p:nvSpPr>
        <p:spPr>
          <a:xfrm>
            <a:off x="4178935" y="2990850"/>
            <a:ext cx="2365375" cy="3946525"/>
          </a:xfrm>
          <a:prstGeom prst="rect">
            <a:avLst/>
          </a:prstGeom>
          <a:noFill/>
          <a:ln w="0" cmpd="sng">
            <a:noFill/>
            <a:prstDash val="solid"/>
          </a:ln>
        </p:spPr>
        <p:txBody>
          <a:bodyPr vert="horz" lIns="0" tIns="622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Su investigación en el campo de las </a:t>
            </a:r>
            <a:r>
              <a:rPr lang="es-ES" sz="1200" spc="0">
                <a:solidFill>
                  <a:srgbClr val="000000"/>
                </a:solidFill>
                <a:latin typeface="Times New Roman" pitchFamily="1" panose="02020603050405020304"/>
              </a:rPr>
              <a:t>Matemáticas se ha centrado, muy </a:t>
            </a:r>
            <a:r>
              <a:rPr lang="es-ES" sz="1200" spc="0">
                <a:solidFill>
                  <a:srgbClr val="000000"/>
                </a:solidFill>
                <a:latin typeface="Times New Roman" pitchFamily="1" panose="02020603050405020304"/>
              </a:rPr>
              <a:t>fundamentalmente, en Teoría de la </a:t>
            </a:r>
            <a:r>
              <a:rPr lang="es-ES" sz="1200" spc="0">
                <a:solidFill>
                  <a:srgbClr val="000000"/>
                </a:solidFill>
                <a:latin typeface="Times New Roman" pitchFamily="1" panose="02020603050405020304"/>
              </a:rPr>
              <a:t>Probabilidad y en Estadística Ma-</a:t>
            </a:r>
            <a:r>
              <a:rPr lang="es-ES" sz="1200" spc="0">
                <a:solidFill>
                  <a:srgbClr val="000000"/>
                </a:solidFill>
                <a:latin typeface="Times New Roman" pitchFamily="1" panose="02020603050405020304"/>
              </a:rPr>
              <a:t>temática. Ha realizado muy impor-</a:t>
            </a:r>
            <a:r>
              <a:rPr lang="es-ES" sz="1200" spc="0">
                <a:solidFill>
                  <a:srgbClr val="000000"/>
                </a:solidFill>
                <a:latin typeface="Times New Roman" pitchFamily="1" panose="02020603050405020304"/>
              </a:rPr>
              <a:t>tantes contribuciones a la Teoría so-</a:t>
            </a:r>
            <a:r>
              <a:rPr lang="es-ES" sz="1200" spc="0">
                <a:solidFill>
                  <a:srgbClr val="000000"/>
                </a:solidFill>
                <a:latin typeface="Times New Roman" pitchFamily="1" panose="02020603050405020304"/>
              </a:rPr>
              <a:t>bre Procesos Estocásticos, muy es-</a:t>
            </a:r>
            <a:r>
              <a:rPr lang="es-ES" sz="1200" spc="0">
                <a:solidFill>
                  <a:srgbClr val="000000"/>
                </a:solidFill>
                <a:latin typeface="Times New Roman" pitchFamily="1" panose="02020603050405020304"/>
              </a:rPr>
              <a:t>pecialmente, a la Teoría sobre Pro-</a:t>
            </a:r>
            <a:r>
              <a:rPr lang="es-ES" sz="100">
                <a:solidFill>
                  <a:srgbClr val="000000"/>
                </a:solidFill>
                <a:latin typeface="Bookman Old Style" pitchFamily="1" panose="02020603050405020304"/>
              </a:rPr>
              <a:t> </a:t>
            </a:r>
          </a:p>
          <a:p>
            <a:pPr marL="0" marR="45720" indent="0" algn="just">
              <a:lnSpc>
                <a:spcPts val="2300"/>
              </a:lnSpc>
              <a:spcBef>
                <a:spcPts val="280"/>
              </a:spcBef>
              <a:spcAft>
                <a:spcPts val="0"/>
              </a:spcAft>
            </a:pPr>
            <a:r>
              <a:rPr lang="es-ES" sz="1200" spc="-240">
                <a:solidFill>
                  <a:srgbClr val="000000"/>
                </a:solidFill>
                <a:latin typeface="Times New Roman" pitchFamily="1" panose="02020603050405020304"/>
              </a:rPr>
              <a:t>cesos de Ramificación, donde </a:t>
            </a:r>
            <a:r>
              <a:rPr lang="es-ES" sz="1200" baseline="30000" spc="-240">
                <a:solidFill>
                  <a:srgbClr val="000000"/>
                </a:solidFill>
                <a:latin typeface="Bookman Old Style" pitchFamily="1" panose="02020603050405020304"/>
              </a:rPr>
              <a:t>está</a:t>
            </a:r>
            <a:r>
              <a:rPr lang="es-ES" sz="1200" spc="-240">
                <a:solidFill>
                  <a:srgbClr val="000000"/>
                </a:solidFill>
                <a:latin typeface="Times New Roman" pitchFamily="1" panose="02020603050405020304"/>
              </a:rPr>
              <a:t>considerado un referente a nivel in-</a:t>
            </a:r>
            <a:r>
              <a:rPr lang="es-ES" sz="100">
                <a:solidFill>
                  <a:srgbClr val="000000"/>
                </a:solidFill>
                <a:latin typeface="Bookman Old Style" pitchFamily="1" panose="02020603050405020304"/>
              </a:rPr>
              <a:t> </a:t>
            </a:r>
          </a:p>
          <a:p>
            <a:pPr marL="0" marR="45720" indent="0" algn="just">
              <a:lnSpc>
                <a:spcPts val="1400"/>
              </a:lnSpc>
              <a:spcBef>
                <a:spcPts val="260"/>
              </a:spcBef>
              <a:spcAft>
                <a:spcPts val="0"/>
              </a:spcAft>
            </a:pPr>
            <a:r>
              <a:rPr lang="es-ES" sz="1200" spc="5">
                <a:solidFill>
                  <a:srgbClr val="000000"/>
                </a:solidFill>
                <a:latin typeface="Times New Roman" pitchFamily="1" panose="02020603050405020304"/>
              </a:rPr>
              <a:t>ternacional. En dicha teoría, se in-</a:t>
            </a:r>
            <a:r>
              <a:rPr lang="es-ES" sz="1200" spc="5">
                <a:solidFill>
                  <a:srgbClr val="000000"/>
                </a:solidFill>
                <a:latin typeface="Times New Roman" pitchFamily="1" panose="02020603050405020304"/>
              </a:rPr>
              <a:t>vestigan modelos matemáticos con </a:t>
            </a:r>
            <a:r>
              <a:rPr lang="es-ES" sz="1200" spc="5">
                <a:solidFill>
                  <a:srgbClr val="000000"/>
                </a:solidFill>
                <a:latin typeface="Times New Roman" pitchFamily="1" panose="02020603050405020304"/>
              </a:rPr>
              <a:t>la finalidad de tratar de describir la </a:t>
            </a:r>
            <a:r>
              <a:rPr lang="es-ES" sz="1200" spc="5">
                <a:solidFill>
                  <a:srgbClr val="000000"/>
                </a:solidFill>
                <a:latin typeface="Times New Roman" pitchFamily="1" panose="02020603050405020304"/>
              </a:rPr>
              <a:t>evolución a lo largo del tiempo de </a:t>
            </a:r>
            <a:r>
              <a:rPr lang="es-ES" sz="1200" spc="5">
                <a:solidFill>
                  <a:srgbClr val="000000"/>
                </a:solidFill>
                <a:latin typeface="Times New Roman" pitchFamily="1" panose="02020603050405020304"/>
              </a:rPr>
              <a:t>sistemas dinámicos. Además de su </a:t>
            </a:r>
            <a:r>
              <a:rPr lang="es-ES" sz="1200" spc="5">
                <a:solidFill>
                  <a:srgbClr val="000000"/>
                </a:solidFill>
                <a:latin typeface="Times New Roman" pitchFamily="1" panose="02020603050405020304"/>
              </a:rPr>
              <a:t>gran intere´s teórico, los modelos ma-</a:t>
            </a:r>
            <a:r>
              <a:rPr lang="es-ES" sz="1200" spc="5">
                <a:solidFill>
                  <a:srgbClr val="000000"/>
                </a:solidFill>
                <a:latin typeface="Times New Roman" pitchFamily="1" panose="02020603050405020304"/>
              </a:rPr>
              <a:t>temáticos estudiados tienen impor-</a:t>
            </a:r>
            <a:r>
              <a:rPr lang="es-ES" sz="1200" spc="5">
                <a:solidFill>
                  <a:srgbClr val="000000"/>
                </a:solidFill>
                <a:latin typeface="Times New Roman" pitchFamily="1" panose="02020603050405020304"/>
              </a:rPr>
              <a:t>tantes aplicaciones en muy diversos </a:t>
            </a:r>
            <a:r>
              <a:rPr lang="es-ES" sz="1200" spc="5">
                <a:solidFill>
                  <a:srgbClr val="000000"/>
                </a:solidFill>
                <a:latin typeface="Times New Roman" pitchFamily="1" panose="02020603050405020304"/>
              </a:rPr>
              <a:t>campos (biología, demografía, diná-</a:t>
            </a:r>
            <a:r>
              <a:rPr lang="es-ES" sz="1200" spc="5">
                <a:solidFill>
                  <a:srgbClr val="000000"/>
                </a:solidFill>
                <a:latin typeface="Times New Roman" pitchFamily="1" panose="02020603050405020304"/>
              </a:rPr>
              <a:t>mica de poblaciones, epidemiología, </a:t>
            </a:r>
            <a:r>
              <a:rPr lang="es-ES" sz="1200" spc="5">
                <a:solidFill>
                  <a:srgbClr val="000000"/>
                </a:solidFill>
                <a:latin typeface="Times New Roman" pitchFamily="1" panose="02020603050405020304"/>
              </a:rPr>
              <a:t>física, gene´tica, entre otros). El Pro-</a:t>
            </a:r>
          </a:p>
        </p:txBody>
      </p:sp>
      <p:sp>
        <p:nvSpPr>
          <p:cNvPr id="5" name=""/>
          <p:cNvSpPr/>
          <p:nvPr>
            <p:ph type="body" idx="10"/>
          </p:nvPr>
        </p:nvSpPr>
        <p:spPr>
          <a:xfrm>
            <a:off x="1057910" y="6937375"/>
            <a:ext cx="5486400" cy="279400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5">
                <a:solidFill>
                  <a:srgbClr val="000000"/>
                </a:solidFill>
                <a:latin typeface="Times New Roman" pitchFamily="1" panose="02020603050405020304"/>
              </a:rPr>
              <a:t>fesor Ianev es autor de varios libros sobre esta interesante clase de modelos mate-</a:t>
            </a:r>
            <a:r>
              <a:rPr lang="es-ES" sz="1200" spc="5">
                <a:solidFill>
                  <a:srgbClr val="000000"/>
                </a:solidFill>
                <a:latin typeface="Times New Roman" pitchFamily="1" panose="02020603050405020304"/>
              </a:rPr>
              <a:t>máticos, ha publicado más de 150 artículos científicos en revistas internacionales </a:t>
            </a:r>
            <a:r>
              <a:rPr lang="es-ES" sz="1200" spc="5">
                <a:solidFill>
                  <a:srgbClr val="000000"/>
                </a:solidFill>
                <a:latin typeface="Times New Roman" pitchFamily="1" panose="02020603050405020304"/>
              </a:rPr>
              <a:t>con importantes índices de impacto y ha pronunciado, por invitación de sus comi-</a:t>
            </a:r>
            <a:r>
              <a:rPr lang="es-ES" sz="1200" spc="5">
                <a:solidFill>
                  <a:srgbClr val="000000"/>
                </a:solidFill>
                <a:latin typeface="Times New Roman" pitchFamily="1" panose="02020603050405020304"/>
              </a:rPr>
              <a:t>te´s científicos, numerosas conferencias en las más importantes reuniones científicas </a:t>
            </a:r>
            <a:r>
              <a:rPr lang="es-ES" sz="1200" spc="5">
                <a:solidFill>
                  <a:srgbClr val="000000"/>
                </a:solidFill>
                <a:latin typeface="Times New Roman" pitchFamily="1" panose="02020603050405020304"/>
              </a:rPr>
              <a:t>internacionales en el ámbito de la Probabilidad y la Estadística. </a:t>
            </a:r>
          </a:p>
          <a:p>
            <a:pPr marL="0" marR="45720" indent="0" algn="just">
              <a:lnSpc>
                <a:spcPts val="1400"/>
              </a:lnSpc>
              <a:spcBef>
                <a:spcPts val="485"/>
              </a:spcBef>
              <a:spcAft>
                <a:spcPts val="0"/>
              </a:spcAft>
            </a:pPr>
            <a:r>
              <a:rPr lang="es-ES" sz="1200" spc="0">
                <a:solidFill>
                  <a:srgbClr val="000000"/>
                </a:solidFill>
                <a:latin typeface="Times New Roman" pitchFamily="1" panose="02020603050405020304"/>
              </a:rPr>
              <a:t>Ha desarrollado una intensa actividad docente e investigadora en prestigiosas uni-</a:t>
            </a:r>
            <a:r>
              <a:rPr lang="es-ES" sz="1200" spc="0">
                <a:solidFill>
                  <a:srgbClr val="000000"/>
                </a:solidFill>
                <a:latin typeface="Times New Roman" pitchFamily="1" panose="02020603050405020304"/>
              </a:rPr>
              <a:t>versidades americanas y europeas, y en varios Institutos y Centros de investigación </a:t>
            </a:r>
            <a:r>
              <a:rPr lang="es-ES" sz="1200" spc="0">
                <a:solidFill>
                  <a:srgbClr val="000000"/>
                </a:solidFill>
                <a:latin typeface="Times New Roman" pitchFamily="1" panose="02020603050405020304"/>
              </a:rPr>
              <a:t>internacionales en los que ha impartido conferencias, seminarios y cursos especiali-</a:t>
            </a:r>
            <a:r>
              <a:rPr lang="es-ES" sz="1200" spc="0">
                <a:solidFill>
                  <a:srgbClr val="000000"/>
                </a:solidFill>
                <a:latin typeface="Times New Roman" pitchFamily="1" panose="02020603050405020304"/>
              </a:rPr>
              <a:t>zados sobre temas muy diversos en el campo de las Matemáticas. </a:t>
            </a:r>
          </a:p>
          <a:p>
            <a:pPr marL="0" marR="45720" indent="0" algn="just">
              <a:lnSpc>
                <a:spcPts val="1400"/>
              </a:lnSpc>
              <a:spcBef>
                <a:spcPts val="515"/>
              </a:spcBef>
              <a:spcAft>
                <a:spcPts val="0"/>
              </a:spcAft>
            </a:pPr>
            <a:r>
              <a:rPr lang="es-ES" sz="1200" spc="0">
                <a:solidFill>
                  <a:srgbClr val="000000"/>
                </a:solidFill>
                <a:latin typeface="Times New Roman" pitchFamily="1" panose="02020603050405020304"/>
              </a:rPr>
              <a:t>Ha sido el organizador y el responsable científico de varios congresos internacionales </a:t>
            </a:r>
            <a:r>
              <a:rPr lang="es-ES" sz="1200" spc="0">
                <a:solidFill>
                  <a:srgbClr val="000000"/>
                </a:solidFill>
                <a:latin typeface="Times New Roman" pitchFamily="1" panose="02020603050405020304"/>
              </a:rPr>
              <a:t>de gran repercusión científica. Entre ellos, mencionaréel Primer Congreso Mundial </a:t>
            </a:r>
            <a:r>
              <a:rPr lang="es-ES" sz="1200" spc="0">
                <a:solidFill>
                  <a:srgbClr val="000000"/>
                </a:solidFill>
                <a:latin typeface="Times New Roman" pitchFamily="1" panose="02020603050405020304"/>
              </a:rPr>
              <a:t>sobre Procesos de Ramificación, celebrado en la ciudad búlgara de Varna en 1993. </a:t>
            </a:r>
          </a:p>
          <a:p>
            <a:pPr marL="0" marR="45720" indent="0" algn="just">
              <a:lnSpc>
                <a:spcPts val="1400"/>
              </a:lnSpc>
              <a:spcBef>
                <a:spcPts val="495"/>
              </a:spcBef>
              <a:spcAft>
                <a:spcPts val="1960"/>
              </a:spcAft>
            </a:pPr>
            <a:r>
              <a:rPr lang="es-ES" sz="1200" spc="20">
                <a:solidFill>
                  <a:srgbClr val="000000"/>
                </a:solidFill>
                <a:latin typeface="Times New Roman" pitchFamily="1" panose="02020603050405020304"/>
              </a:rPr>
              <a:t>A lo largo de su trayectoria profesional, ha desempeñado cargos de gran relevancia. </a:t>
            </a:r>
          </a:p>
        </p:txBody>
      </p:sp>
      <p:sp>
        <p:nvSpPr>
          <p:cNvPr id="6"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7910" y="6569710"/>
            <a:ext cx="2743200" cy="367665"/>
          </a:xfrm>
          <a:prstGeom prst="rect">
            <a:avLst/>
          </a:prstGeom>
          <a:noFill/>
          <a:ln w="0" cmpd="sng">
            <a:noFill/>
            <a:prstDash val="solid"/>
          </a:ln>
        </p:spPr>
        <p:txBody>
          <a:bodyPr vert="horz" lIns="0" tIns="0" rIns="0" bIns="0" anchor="t"/>
          <a:lstStyle/>
          <a:p>
            <a:pPr marL="0" marR="0" indent="0" algn="ctr">
              <a:lnSpc>
                <a:spcPts val="1400"/>
              </a:lnSpc>
              <a:spcAft>
                <a:spcPts val="1480"/>
              </a:spcAft>
            </a:pPr>
            <a:r>
              <a:rPr lang="es-ES" sz="1200" spc="20">
                <a:solidFill>
                  <a:srgbClr val="000000"/>
                </a:solidFill>
                <a:latin typeface="Times New Roman" pitchFamily="1" panose="02020603050405020304"/>
              </a:rPr>
              <a:t>Dr. Manuel Molina Fernández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8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135"/>
              </a:spcAft>
              <a:tabLst>
                <a:tab algn="r" pos="5440680"/>
              </a:tabLst>
            </a:pPr>
            <a:r>
              <a:rPr lang="es-ES" sz="1300" spc="0">
                <a:solidFill>
                  <a:srgbClr val="000000"/>
                </a:solidFill>
                <a:latin typeface="Garamond" pitchFamily="1" panose="02020603050405020304"/>
              </a:rPr>
              <a:t>358 </a:t>
            </a:r>
            <a:r>
              <a:rPr lang="es-ES" sz="1300" b="1" spc="0">
                <a:solidFill>
                  <a:srgbClr val="000000"/>
                </a:solidFill>
                <a:latin typeface="Garamond" pitchFamily="1" panose="02020603050405020304"/>
              </a:rPr>
              <a:t>15.6. Prof. Dr. Nikolay Mihaylov Ianev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3241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Destacaréentre ellos, la Presidencia de la Bulgarian Statistical Society, la Dirección del Institute of Mathematics and Informatics de la Bulgarian Academy of Sciences, y la Dirección del Department of Probability and Statistics del Institute of Mat-hematics and Informatics (Bulgarian Academy of Sciences). Es miembro electo del International Statistical Institute (Bernoulli Society) desde 1993. </a:t>
            </a:r>
          </a:p>
          <a:p>
            <a:pPr marL="45720" marR="45720" indent="0" algn="just">
              <a:lnSpc>
                <a:spcPts val="1400"/>
              </a:lnSpc>
              <a:spcBef>
                <a:spcPts val="455"/>
              </a:spcBef>
              <a:spcAft>
                <a:spcPts val="0"/>
              </a:spcAft>
            </a:pPr>
            <a:r>
              <a:rPr lang="es-ES" sz="1300" spc="0">
                <a:solidFill>
                  <a:srgbClr val="000000"/>
                </a:solidFill>
                <a:latin typeface="Garamond" pitchFamily="1" panose="02020603050405020304"/>
              </a:rPr>
              <a:t>El Profesor Ianev es el padre científico de un importante grupo de matemáticos a los que ha iniciado y formado en tareas de investigación dirigiendo sus tesis doctorales. En la actualidad, varios de sus discípulos científicos están desarrollando su actividad profesional en prestigiosas universidades americanas. </a:t>
            </a:r>
          </a:p>
          <a:p>
            <a:pPr marL="45720" marR="45720" indent="0" algn="just">
              <a:lnSpc>
                <a:spcPts val="1400"/>
              </a:lnSpc>
              <a:spcBef>
                <a:spcPts val="555"/>
              </a:spcBef>
              <a:spcAft>
                <a:spcPts val="0"/>
              </a:spcAft>
            </a:pPr>
            <a:r>
              <a:rPr lang="es-ES" sz="1300" spc="0">
                <a:solidFill>
                  <a:srgbClr val="000000"/>
                </a:solidFill>
                <a:latin typeface="Garamond" pitchFamily="1" panose="02020603050405020304"/>
              </a:rPr>
              <a:t>En cuanto a su implicación con la Universidad de Extremadura, el Profesor Ianev inicia su relación con la misma en el año 2002. Así, en virtud de la “Orden de la Consejería de Educación, Ciencia y Tecnología de la Junta de Extremadura de 12 de marzo de 2002, por la que se convocaron ayudas para la incorporación temporal de científicos, humanistas y tecnólogos nacionales o extranjeros a equipos extreme-</a:t>
            </a:r>
            <a:r>
              <a:rPr lang="es-ES" sz="1300" spc="0">
                <a:solidFill>
                  <a:srgbClr val="000000"/>
                </a:solidFill>
                <a:latin typeface="Garamond" pitchFamily="1" panose="02020603050405020304"/>
              </a:rPr>
              <a:t>ños de investigación”, e invitado por el grupo de investigación sobre Procesos de Ramificación y sus Aplicaciones de la Universidad de Extremadura, se obtuvo la financiación necesaria para que el Profesor Ianev realizara una muy fructífera es-</a:t>
            </a:r>
            <a:r>
              <a:rPr lang="es-ES" sz="1300" spc="0">
                <a:solidFill>
                  <a:srgbClr val="000000"/>
                </a:solidFill>
                <a:latin typeface="Garamond" pitchFamily="1" panose="02020603050405020304"/>
              </a:rPr>
              <a:t>tancia de seis meses de duración en la Facultad de Ciencias de nuestra universidad. Desde entonces, su relación con la Universidad de Extremadura (a la que me consta tiene un gran cariño) ha sido muy intensa, participando en todas las actividades académicas y científicas para las que se le ha requerido. </a:t>
            </a:r>
          </a:p>
          <a:p>
            <a:pPr marL="45720" marR="45720" indent="0" algn="just">
              <a:lnSpc>
                <a:spcPts val="1400"/>
              </a:lnSpc>
              <a:spcBef>
                <a:spcPts val="550"/>
              </a:spcBef>
              <a:spcAft>
                <a:spcPts val="0"/>
              </a:spcAft>
            </a:pPr>
            <a:r>
              <a:rPr lang="es-ES" sz="1300" spc="-5">
                <a:solidFill>
                  <a:srgbClr val="000000"/>
                </a:solidFill>
                <a:latin typeface="Garamond" pitchFamily="1" panose="02020603050405020304"/>
              </a:rPr>
              <a:t>Entre ellas, mencionarélas siguientes: a) Ha participado muy activamente, formando parte del ComitéCientífico, en la organización de las cuatro ediciones celebradas hasta el presente momento del International Workshop on Branching Processes and their Applications, que con una periodicidad de tres años, organiza nuestro grupo de investigación en la Facultad de Ciencias de la Universidad de Extremadura; b) Ha presidido los tribunales de varias tesis doctorales leídas y defendidas en nuestra universidad, aportando en todas ellas muy interesantes sugerencias científicas; c) Ha realizado una importante labor de formación científica con varios miembros de nuestra universidad durante las estancias de investigación que han realizado en el Instituto de Matemáticas e Informática de la Academia Búlgara de las Ciencias; d) Ha propiciado nuevas líneas de investigación conjuntas entre los miembros de su grupo de investigación y el nuestro. En este sentido, tengo que significar que desde hace varios años, investigadores de ambos grupos colaboran en diversos proyectos de investigación. Como consecuencia directa de dichas colaboraciones, son varios los trabajos científicos conjuntos que se han publicado hasta el momento.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En cuanto a sus valores humanos, considero también importante resaltar en este acto las importantes cualidades humanas que el Profesor Ianev posee: es una persona muy vital, deportista, amante de la música y con un gran sentido del humor, persona con una gran capacidad de trabajo, muy generosa y sencilla en el trato. En él concurren dos grandes cualidades: su sabiduría y su humildad. </a:t>
            </a:r>
          </a:p>
          <a:p>
            <a:pPr marL="45720" marR="45720" indent="0" algn="just">
              <a:lnSpc>
                <a:spcPts val="1400"/>
              </a:lnSpc>
              <a:spcBef>
                <a:spcPts val="500"/>
              </a:spcBef>
              <a:spcAft>
                <a:spcPts val="0"/>
              </a:spcAft>
            </a:pPr>
            <a:r>
              <a:rPr lang="es-ES" sz="1300" spc="0">
                <a:solidFill>
                  <a:srgbClr val="000000"/>
                </a:solidFill>
                <a:latin typeface="Garamond" pitchFamily="1" panose="02020603050405020304"/>
              </a:rPr>
              <a:t>Justo es también mencionar aquía la persona que ha contribuido muy decisiva-</a:t>
            </a:r>
            <a:r>
              <a:rPr lang="es-ES" sz="1300" spc="0">
                <a:solidFill>
                  <a:srgbClr val="000000"/>
                </a:solidFill>
                <a:latin typeface="Garamond" pitchFamily="1" panose="02020603050405020304"/>
              </a:rPr>
              <a:t>mente a su personalidad, su esposa Julia, mujer de gran inteligencia y reconocida investigadora en el campo de la Biología Celular. </a:t>
            </a:r>
          </a:p>
          <a:p>
            <a:pPr marL="45720" marR="45720" indent="0" algn="just">
              <a:lnSpc>
                <a:spcPts val="1400"/>
              </a:lnSpc>
              <a:spcBef>
                <a:spcPts val="505"/>
              </a:spcBef>
              <a:spcAft>
                <a:spcPts val="1510"/>
              </a:spcAft>
            </a:pPr>
            <a:r>
              <a:rPr lang="es-ES" sz="1300" spc="0">
                <a:solidFill>
                  <a:srgbClr val="000000"/>
                </a:solidFill>
                <a:latin typeface="Garamond" pitchFamily="1" panose="02020603050405020304"/>
              </a:rPr>
              <a:t>Durante una gran parte de su vida, el Profesor Ianev ha vivido bajo un estricto régi-</a:t>
            </a:r>
            <a:r>
              <a:rPr lang="es-ES" sz="100">
                <a:solidFill>
                  <a:srgbClr val="000000"/>
                </a:solidFill>
                <a:latin typeface="Garamond" pitchFamily="1" panose="02020603050405020304"/>
              </a:rPr>
              <a:t>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8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24"/>
          <a:stretch>
            <a:fillRect/>
          </a:stretch>
        </p:blipFill>
        <p:spPr>
          <a:xfrm>
            <a:off x="1069975" y="5005070"/>
            <a:ext cx="2731135" cy="3105785"/>
          </a:xfrm>
          <a:prstGeom prst="rect">
            <a:avLst/>
          </a:prstGeom>
        </p:spPr>
      </p:pic>
      <p:sp>
        <p:nvSpPr>
          <p:cNvPr id="2" name=""/>
          <p:cNvSpPr/>
          <p:nvPr>
            <p:ph type="body" idx="10"/>
          </p:nvPr>
        </p:nvSpPr>
        <p:spPr>
          <a:xfrm>
            <a:off x="1068705" y="482600"/>
            <a:ext cx="5486400" cy="199390"/>
          </a:xfrm>
          <a:prstGeom prst="rect">
            <a:avLst/>
          </a:prstGeom>
          <a:noFill/>
          <a:ln w="0" cmpd="sng">
            <a:noFill/>
            <a:prstDash val="solid"/>
          </a:ln>
        </p:spPr>
        <p:txBody>
          <a:bodyPr vert="horz" lIns="0" tIns="12700" rIns="0" bIns="0" anchor="t"/>
          <a:lstStyle/>
          <a:p>
            <a:pPr marL="0" marR="0" indent="0" algn="l">
              <a:lnSpc>
                <a:spcPts val="1400"/>
              </a:lnSpc>
              <a:spcAft>
                <a:spcPts val="0"/>
              </a:spcAft>
              <a:tabLst>
                <a:tab algn="r" pos="5440680"/>
              </a:tabLst>
            </a:pPr>
            <a:r>
              <a:rPr lang="es-ES" sz="1250" b="1" spc="0">
                <a:solidFill>
                  <a:srgbClr val="000000"/>
                </a:solidFill>
                <a:latin typeface="Times New Roman" pitchFamily="1" panose="02020603050405020304"/>
              </a:rPr>
              <a:t>15. Doctores </a:t>
            </a:r>
            <a:r>
              <a:rPr lang="es-ES" sz="1150" b="1" i="1" spc="0">
                <a:solidFill>
                  <a:srgbClr val="000000"/>
                </a:solidFill>
                <a:latin typeface="Courier New" pitchFamily="3" panose="02020603050405020304"/>
              </a:rPr>
              <a:t>Honoris causa </a:t>
            </a:r>
            <a:r>
              <a:rPr lang="es-ES" sz="1250" b="1" spc="0">
                <a:solidFill>
                  <a:srgbClr val="000000"/>
                </a:solidFill>
                <a:latin typeface="Times New Roman" pitchFamily="1" panose="02020603050405020304"/>
              </a:rPr>
              <a:t>por la Facultad de Ciencias </a:t>
            </a:r>
            <a:r>
              <a:rPr lang="es-ES" sz="1200" spc="0">
                <a:solidFill>
                  <a:srgbClr val="000000"/>
                </a:solidFill>
                <a:latin typeface="Times New Roman" pitchFamily="1" panose="02020603050405020304"/>
              </a:rPr>
              <a:t>359 </a:t>
            </a:r>
          </a:p>
        </p:txBody>
      </p:sp>
      <p:sp>
        <p:nvSpPr>
          <p:cNvPr id="3" name=""/>
          <p:cNvSpPr/>
          <p:nvPr>
            <p:ph type="body" idx="10"/>
          </p:nvPr>
        </p:nvSpPr>
        <p:spPr>
          <a:xfrm>
            <a:off x="1068705" y="681990"/>
            <a:ext cx="5486400" cy="3665220"/>
          </a:xfrm>
          <a:prstGeom prst="rect">
            <a:avLst/>
          </a:prstGeom>
          <a:noFill/>
          <a:ln w="0" cmpd="sng">
            <a:noFill/>
            <a:prstDash val="solid"/>
          </a:ln>
        </p:spPr>
        <p:txBody>
          <a:bodyPr vert="horz" lIns="0" tIns="22733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men carente de libertades que le impedía salir de su país, régimen afortunadamente ya superado desde hace varios años. Es por ello, que entre sus valores fundamentales ocupan un lugar muy prioritario los valores de libertad, de tolerancia y de respeto por los derechos humanos. </a:t>
            </a:r>
          </a:p>
          <a:p>
            <a:pPr marL="0" marR="0" indent="0" algn="l">
              <a:lnSpc>
                <a:spcPts val="1400"/>
              </a:lnSpc>
              <a:spcBef>
                <a:spcPts val="550"/>
              </a:spcBef>
              <a:spcAft>
                <a:spcPts val="0"/>
              </a:spcAft>
            </a:pPr>
            <a:r>
              <a:rPr lang="es-ES" sz="1200" spc="20">
                <a:solidFill>
                  <a:srgbClr val="000000"/>
                </a:solidFill>
                <a:latin typeface="Times New Roman" pitchFamily="1" panose="02020603050405020304"/>
              </a:rPr>
              <a:t>Dear Professor Ianev, </a:t>
            </a:r>
          </a:p>
          <a:p>
            <a:pPr marL="0" marR="0" indent="0" algn="l">
              <a:lnSpc>
                <a:spcPts val="1400"/>
              </a:lnSpc>
              <a:spcBef>
                <a:spcPts val="545"/>
              </a:spcBef>
              <a:spcAft>
                <a:spcPts val="0"/>
              </a:spcAft>
            </a:pPr>
            <a:r>
              <a:rPr lang="es-ES" sz="1200" spc="25">
                <a:solidFill>
                  <a:srgbClr val="000000"/>
                </a:solidFill>
                <a:latin typeface="Times New Roman" pitchFamily="1" panose="02020603050405020304"/>
              </a:rPr>
              <a:t>Thank you very much for allowing me to be part of your professional circle. </a:t>
            </a:r>
          </a:p>
          <a:p>
            <a:pPr marL="0" marR="0" indent="0" algn="l">
              <a:lnSpc>
                <a:spcPts val="1400"/>
              </a:lnSpc>
              <a:spcBef>
                <a:spcPts val="550"/>
              </a:spcBef>
              <a:spcAft>
                <a:spcPts val="0"/>
              </a:spcAft>
            </a:pPr>
            <a:r>
              <a:rPr lang="es-ES" sz="1200" spc="20">
                <a:solidFill>
                  <a:srgbClr val="000000"/>
                </a:solidFill>
                <a:latin typeface="Times New Roman" pitchFamily="1" panose="02020603050405020304"/>
              </a:rPr>
              <a:t>Thank you very much for your always wise scientific and professional advice.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Thank you very much for the very important educational task you have done with several members of our university. </a:t>
            </a:r>
          </a:p>
          <a:p>
            <a:pPr marL="0" marR="0" indent="0" algn="l">
              <a:lnSpc>
                <a:spcPts val="1400"/>
              </a:lnSpc>
              <a:spcBef>
                <a:spcPts val="550"/>
              </a:spcBef>
              <a:spcAft>
                <a:spcPts val="0"/>
              </a:spcAft>
            </a:pPr>
            <a:r>
              <a:rPr lang="es-ES" sz="1200" spc="35">
                <a:solidFill>
                  <a:srgbClr val="000000"/>
                </a:solidFill>
                <a:latin typeface="Times New Roman" pitchFamily="1" panose="02020603050405020304"/>
              </a:rPr>
              <a:t>Thank you very much for your very important contributions to the Mathematics. </a:t>
            </a:r>
          </a:p>
          <a:p>
            <a:pPr marL="0" marR="45720" indent="0" algn="just">
              <a:lnSpc>
                <a:spcPts val="1400"/>
              </a:lnSpc>
              <a:spcBef>
                <a:spcPts val="485"/>
              </a:spcBef>
              <a:spcAft>
                <a:spcPts val="0"/>
              </a:spcAft>
            </a:pPr>
            <a:r>
              <a:rPr lang="es-ES" sz="1200" spc="0">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 la Excmo. Sr. D. </a:t>
            </a:r>
            <a:r>
              <a:rPr lang="es-ES" sz="1250" b="1" spc="0">
                <a:solidFill>
                  <a:srgbClr val="000000"/>
                </a:solidFill>
                <a:latin typeface="Times New Roman" pitchFamily="1" panose="02020603050405020304"/>
              </a:rPr>
              <a:t>Nikolay Mihaylov Ianev </a:t>
            </a:r>
            <a:r>
              <a:rPr lang="es-ES" sz="1200" spc="0">
                <a:solidFill>
                  <a:srgbClr val="000000"/>
                </a:solidFill>
                <a:latin typeface="Times New Roman" pitchFamily="1" panose="02020603050405020304"/>
              </a:rPr>
              <a:t>el supremo grado de doctor “Honoris causa” por la Facultad de Ciencias de la Universidad de Extremadura. </a:t>
            </a:r>
          </a:p>
          <a:p>
            <a:pPr marL="0" marR="0" indent="0" algn="l">
              <a:lnSpc>
                <a:spcPts val="1400"/>
              </a:lnSpc>
              <a:spcBef>
                <a:spcPts val="545"/>
              </a:spcBef>
              <a:spcAft>
                <a:spcPts val="0"/>
              </a:spcAft>
            </a:pPr>
            <a:r>
              <a:rPr lang="es-ES" sz="1200" spc="25">
                <a:solidFill>
                  <a:srgbClr val="000000"/>
                </a:solidFill>
                <a:latin typeface="Times New Roman" pitchFamily="1" panose="02020603050405020304"/>
              </a:rPr>
              <a:t>Gracias por su atención. </a:t>
            </a:r>
          </a:p>
          <a:p>
            <a:pPr marL="0" marR="0" indent="0" algn="l">
              <a:lnSpc>
                <a:spcPts val="1400"/>
              </a:lnSpc>
              <a:spcBef>
                <a:spcPts val="550"/>
              </a:spcBef>
              <a:spcAft>
                <a:spcPts val="0"/>
              </a:spcAft>
            </a:pPr>
            <a:r>
              <a:rPr lang="es-ES" sz="1200" spc="20">
                <a:solidFill>
                  <a:srgbClr val="000000"/>
                </a:solidFill>
                <a:latin typeface="Times New Roman" pitchFamily="1" panose="02020603050405020304"/>
              </a:rPr>
              <a:t>Dr. Manuel Molina Fernández </a:t>
            </a:r>
          </a:p>
        </p:txBody>
      </p:sp>
      <p:sp>
        <p:nvSpPr>
          <p:cNvPr id="4" name=""/>
          <p:cNvSpPr/>
          <p:nvPr>
            <p:ph type="body" idx="10"/>
          </p:nvPr>
        </p:nvSpPr>
        <p:spPr>
          <a:xfrm>
            <a:off x="4178935" y="4347210"/>
            <a:ext cx="2376170" cy="4378960"/>
          </a:xfrm>
          <a:prstGeom prst="rect">
            <a:avLst/>
          </a:prstGeom>
          <a:noFill/>
          <a:ln w="0" cmpd="sng">
            <a:noFill/>
            <a:prstDash val="solid"/>
          </a:ln>
        </p:spPr>
        <p:txBody>
          <a:bodyPr vert="horz" lIns="0" tIns="247015" rIns="0" bIns="0" anchor="t"/>
          <a:lstStyle/>
          <a:p>
            <a:pPr marL="0" marR="45720" indent="0" algn="just">
              <a:lnSpc>
                <a:spcPts val="1400"/>
              </a:lnSpc>
              <a:spcAft>
                <a:spcPts val="0"/>
              </a:spcAft>
            </a:pPr>
            <a:r>
              <a:rPr lang="es-ES" sz="1250" b="1" spc="40">
                <a:solidFill>
                  <a:srgbClr val="000000"/>
                </a:solidFill>
                <a:latin typeface="Times New Roman" pitchFamily="1" panose="02020603050405020304"/>
              </a:rPr>
              <a:t>Discurso del Dr. Nikolay Mihay-</a:t>
            </a:r>
            <a:r>
              <a:rPr lang="es-ES" sz="1250" b="1" spc="40">
                <a:solidFill>
                  <a:srgbClr val="000000"/>
                </a:solidFill>
                <a:latin typeface="Times New Roman" pitchFamily="1" panose="02020603050405020304"/>
              </a:rPr>
              <a:t>lov Ianev, para la recepción del </a:t>
            </a:r>
            <a:r>
              <a:rPr lang="es-ES" sz="1250" b="1" spc="40">
                <a:solidFill>
                  <a:srgbClr val="000000"/>
                </a:solidFill>
                <a:latin typeface="Times New Roman" pitchFamily="1" panose="02020603050405020304"/>
              </a:rPr>
              <a:t>Doctorado Honoris Causa por </a:t>
            </a:r>
            <a:r>
              <a:rPr lang="es-ES" sz="1250" b="1" spc="40">
                <a:solidFill>
                  <a:srgbClr val="000000"/>
                </a:solidFill>
                <a:latin typeface="Times New Roman" pitchFamily="1" panose="02020603050405020304"/>
              </a:rPr>
              <a:t>la Universidad de Extremadu-</a:t>
            </a:r>
            <a:r>
              <a:rPr lang="es-ES" sz="1250" b="1" spc="40">
                <a:solidFill>
                  <a:srgbClr val="000000"/>
                </a:solidFill>
                <a:latin typeface="Times New Roman" pitchFamily="1" panose="02020603050405020304"/>
              </a:rPr>
              <a:t>ra </a:t>
            </a:r>
          </a:p>
          <a:p>
            <a:pPr marL="0" marR="45720" indent="0" algn="just">
              <a:lnSpc>
                <a:spcPts val="1400"/>
              </a:lnSpc>
              <a:spcBef>
                <a:spcPts val="25"/>
              </a:spcBef>
              <a:spcAft>
                <a:spcPts val="0"/>
              </a:spcAft>
            </a:pPr>
            <a:r>
              <a:rPr lang="es-ES" sz="1200" spc="0">
                <a:solidFill>
                  <a:srgbClr val="000000"/>
                </a:solidFill>
                <a:latin typeface="Times New Roman" pitchFamily="1" panose="02020603050405020304"/>
              </a:rPr>
              <a:t>Señor Rector Magnífico de la Uni-</a:t>
            </a:r>
            <a:r>
              <a:rPr lang="es-ES" sz="1200" spc="0">
                <a:solidFill>
                  <a:srgbClr val="000000"/>
                </a:solidFill>
                <a:latin typeface="Times New Roman" pitchFamily="1" panose="02020603050405020304"/>
              </a:rPr>
              <a:t>versidad de Extremadura; Excelen-</a:t>
            </a:r>
            <a:r>
              <a:rPr lang="es-ES" sz="1200" spc="0">
                <a:solidFill>
                  <a:srgbClr val="000000"/>
                </a:solidFill>
                <a:latin typeface="Times New Roman" pitchFamily="1" panose="02020603050405020304"/>
              </a:rPr>
              <a:t>tísimas autoridades; Señora Decana </a:t>
            </a:r>
            <a:r>
              <a:rPr lang="es-ES" sz="1200" spc="0">
                <a:solidFill>
                  <a:srgbClr val="000000"/>
                </a:solidFill>
                <a:latin typeface="Times New Roman" pitchFamily="1" panose="02020603050405020304"/>
              </a:rPr>
              <a:t>de la Facultad de Ciencias; Estima-</a:t>
            </a:r>
            <a:r>
              <a:rPr lang="es-ES" sz="1200" spc="0">
                <a:solidFill>
                  <a:srgbClr val="000000"/>
                </a:solidFill>
                <a:latin typeface="Times New Roman" pitchFamily="1" panose="02020603050405020304"/>
              </a:rPr>
              <a:t>dos miembros de la comunidad uni-</a:t>
            </a:r>
            <a:r>
              <a:rPr lang="es-ES" sz="1200" spc="0">
                <a:solidFill>
                  <a:srgbClr val="000000"/>
                </a:solidFill>
                <a:latin typeface="Times New Roman" pitchFamily="1" panose="02020603050405020304"/>
              </a:rPr>
              <a:t>versitaria; Distinguidos compañeros </a:t>
            </a:r>
            <a:r>
              <a:rPr lang="es-ES" sz="1200" spc="0">
                <a:solidFill>
                  <a:srgbClr val="000000"/>
                </a:solidFill>
                <a:latin typeface="Times New Roman" pitchFamily="1" panose="02020603050405020304"/>
              </a:rPr>
              <a:t>´Avila, Fernández, Parisi y Sotelo; </a:t>
            </a:r>
            <a:r>
              <a:rPr lang="es-ES" sz="1200" spc="0">
                <a:solidFill>
                  <a:srgbClr val="000000"/>
                </a:solidFill>
                <a:latin typeface="Times New Roman" pitchFamily="1" panose="02020603050405020304"/>
              </a:rPr>
              <a:t>Señoras y Señores: </a:t>
            </a:r>
          </a:p>
          <a:p>
            <a:pPr marL="0" marR="45720" indent="0" algn="just">
              <a:lnSpc>
                <a:spcPts val="1400"/>
              </a:lnSpc>
              <a:spcBef>
                <a:spcPts val="550"/>
              </a:spcBef>
              <a:spcAft>
                <a:spcPts val="0"/>
              </a:spcAft>
            </a:pPr>
            <a:r>
              <a:rPr lang="es-ES" sz="1200" spc="30">
                <a:solidFill>
                  <a:srgbClr val="000000"/>
                </a:solidFill>
                <a:latin typeface="Times New Roman" pitchFamily="1" panose="02020603050405020304"/>
              </a:rPr>
              <a:t>Mi más sincero y profundo agrade-</a:t>
            </a:r>
            <a:r>
              <a:rPr lang="es-ES" sz="1200" spc="30">
                <a:solidFill>
                  <a:srgbClr val="000000"/>
                </a:solidFill>
                <a:latin typeface="Times New Roman" pitchFamily="1" panose="02020603050405020304"/>
              </a:rPr>
              <a:t>cimiento a la Universidad de Ex-</a:t>
            </a:r>
            <a:r>
              <a:rPr lang="es-ES" sz="1200" spc="30">
                <a:solidFill>
                  <a:srgbClr val="000000"/>
                </a:solidFill>
                <a:latin typeface="Times New Roman" pitchFamily="1" panose="02020603050405020304"/>
              </a:rPr>
              <a:t>tremadura por nombrarme Doctor </a:t>
            </a:r>
            <a:r>
              <a:rPr lang="es-ES" sz="1200" spc="30">
                <a:solidFill>
                  <a:srgbClr val="000000"/>
                </a:solidFill>
                <a:latin typeface="Times New Roman" pitchFamily="1" panose="02020603050405020304"/>
              </a:rPr>
              <a:t>Honoris Causa y permitirme formar </a:t>
            </a:r>
            <a:r>
              <a:rPr lang="es-ES" sz="1200" spc="30">
                <a:solidFill>
                  <a:srgbClr val="000000"/>
                </a:solidFill>
                <a:latin typeface="Times New Roman" pitchFamily="1" panose="02020603050405020304"/>
              </a:rPr>
              <a:t>parte de su ilustre claustro. Mu-</a:t>
            </a:r>
            <a:r>
              <a:rPr lang="es-ES" sz="1200" spc="30">
                <a:solidFill>
                  <a:srgbClr val="000000"/>
                </a:solidFill>
                <a:latin typeface="Times New Roman" pitchFamily="1" panose="02020603050405020304"/>
              </a:rPr>
              <a:t>chas gracias también al Departa-</a:t>
            </a:r>
            <a:r>
              <a:rPr lang="es-ES" sz="1200" spc="30">
                <a:solidFill>
                  <a:srgbClr val="000000"/>
                </a:solidFill>
                <a:latin typeface="Times New Roman" pitchFamily="1" panose="02020603050405020304"/>
              </a:rPr>
              <a:t>mento de Matemáticas y a la Facul-</a:t>
            </a:r>
            <a:r>
              <a:rPr lang="es-ES" sz="1200" spc="30">
                <a:solidFill>
                  <a:srgbClr val="000000"/>
                </a:solidFill>
                <a:latin typeface="Times New Roman" pitchFamily="1" panose="02020603050405020304"/>
              </a:rPr>
              <a:t>tad de Ciencias de la Universidad de </a:t>
            </a:r>
            <a:r>
              <a:rPr lang="es-ES" sz="1200" spc="30">
                <a:solidFill>
                  <a:srgbClr val="000000"/>
                </a:solidFill>
                <a:latin typeface="Times New Roman" pitchFamily="1" panose="02020603050405020304"/>
              </a:rPr>
              <a:t>Extremadura por haberme propues-</a:t>
            </a:r>
          </a:p>
        </p:txBody>
      </p:sp>
      <p:sp>
        <p:nvSpPr>
          <p:cNvPr id="5" name=""/>
          <p:cNvSpPr/>
          <p:nvPr>
            <p:ph type="body" idx="10"/>
          </p:nvPr>
        </p:nvSpPr>
        <p:spPr>
          <a:xfrm>
            <a:off x="1068705" y="8726170"/>
            <a:ext cx="5486400" cy="100520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30">
                <a:solidFill>
                  <a:srgbClr val="000000"/>
                </a:solidFill>
                <a:latin typeface="Times New Roman" pitchFamily="1" panose="02020603050405020304"/>
              </a:rPr>
              <a:t>to como candidato para esta importante distinción que me llena de orgullo y satis-</a:t>
            </a:r>
            <a:r>
              <a:rPr lang="es-ES" sz="1200" spc="30">
                <a:solidFill>
                  <a:srgbClr val="000000"/>
                </a:solidFill>
                <a:latin typeface="Times New Roman" pitchFamily="1" panose="02020603050405020304"/>
              </a:rPr>
              <a:t>facción. Es un gran honor para míser Doctor Honoris Causa por esta universidad a </a:t>
            </a:r>
            <a:r>
              <a:rPr lang="es-ES" sz="1200" spc="30">
                <a:solidFill>
                  <a:srgbClr val="000000"/>
                </a:solidFill>
                <a:latin typeface="Times New Roman" pitchFamily="1" panose="02020603050405020304"/>
              </a:rPr>
              <a:t>la que tengo un gran cariño y a la que siempre llevaréen mi corazón. </a:t>
            </a:r>
          </a:p>
          <a:p>
            <a:pPr marL="0" marR="0" indent="0" algn="just">
              <a:lnSpc>
                <a:spcPts val="1400"/>
              </a:lnSpc>
              <a:spcBef>
                <a:spcPts val="550"/>
              </a:spcBef>
              <a:spcAft>
                <a:spcPts val="1885"/>
              </a:spcAft>
            </a:pPr>
            <a:r>
              <a:rPr lang="es-ES" sz="1200" spc="15">
                <a:solidFill>
                  <a:srgbClr val="000000"/>
                </a:solidFill>
                <a:latin typeface="Times New Roman" pitchFamily="1" panose="02020603050405020304"/>
              </a:rPr>
              <a:t>Me gusta mucho el idioma Español pero no lo hablo bien. That is why I will continue </a:t>
            </a:r>
          </a:p>
        </p:txBody>
      </p:sp>
      <p:sp>
        <p:nvSpPr>
          <p:cNvPr id="6" name=""/>
          <p:cNvSpPr/>
          <p:nvPr>
            <p:ph type="body" idx="10"/>
          </p:nvPr>
        </p:nvSpPr>
        <p:spPr>
          <a:xfrm>
            <a:off x="1068705" y="9731375"/>
            <a:ext cx="5486400" cy="238125"/>
          </a:xfrm>
          <a:prstGeom prst="rect">
            <a:avLst/>
          </a:prstGeom>
          <a:noFill/>
          <a:ln w="0" cmpd="sng">
            <a:noFill/>
            <a:prstDash val="solid"/>
          </a:ln>
        </p:spPr>
        <p:txBody>
          <a:bodyPr vert="horz" lIns="0" tIns="43815" rIns="0" bIns="0" anchor="t"/>
          <a:lstStyle/>
          <a:p>
            <a:pPr marL="0" marR="0" indent="0" algn="r">
              <a:lnSpc>
                <a:spcPts val="1400"/>
              </a:lnSpc>
              <a:spcAft>
                <a:spcPts val="65"/>
              </a:spcAft>
            </a:pPr>
            <a:r>
              <a:rPr lang="es-ES" sz="1250" b="1" spc="45">
                <a:solidFill>
                  <a:srgbClr val="000000"/>
                </a:solidFill>
                <a:latin typeface="Times New Roman" pitchFamily="1" panose="02020603050405020304"/>
              </a:rPr>
              <a:t>Memoria Histórica </a:t>
            </a:r>
          </a:p>
        </p:txBody>
      </p:sp>
      <p:sp>
        <p:nvSpPr>
          <p:cNvPr id="9" name=""/>
          <p:cNvSpPr/>
          <p:nvPr>
            <p:ph type="body" idx="10"/>
          </p:nvPr>
        </p:nvSpPr>
        <p:spPr>
          <a:xfrm>
            <a:off x="1068705" y="8130540"/>
            <a:ext cx="2743200" cy="595630"/>
          </a:xfrm>
          <a:prstGeom prst="rect">
            <a:avLst/>
          </a:prstGeom>
          <a:noFill/>
          <a:ln w="0" cmpd="sng">
            <a:noFill/>
            <a:prstDash val="solid"/>
          </a:ln>
        </p:spPr>
        <p:txBody>
          <a:bodyPr vert="horz" lIns="0" tIns="0" rIns="0" bIns="0" anchor="t"/>
          <a:lstStyle/>
          <a:p>
            <a:pPr marL="0" marR="0" indent="0" algn="ctr">
              <a:lnSpc>
                <a:spcPts val="1400"/>
              </a:lnSpc>
              <a:spcAft>
                <a:spcPts val="1845"/>
              </a:spcAft>
            </a:pPr>
            <a:r>
              <a:rPr lang="es-ES" sz="1200" spc="0">
                <a:solidFill>
                  <a:srgbClr val="000000"/>
                </a:solidFill>
                <a:latin typeface="Times New Roman" pitchFamily="1" panose="02020603050405020304"/>
              </a:rPr>
              <a:t>Dr. Nikolay Mihaylov Ianev </a:t>
            </a:r>
            <a:br/>
            <a:r>
              <a:rPr lang="es-ES" sz="1200" spc="0">
                <a:solidFill>
                  <a:srgbClr val="000000"/>
                </a:solidFill>
                <a:latin typeface="Times New Roman" pitchFamily="1" panose="02020603050405020304"/>
              </a:rPr>
              <a:t>Investidura 04/04/2019 </a:t>
            </a:r>
          </a:p>
        </p:txBody>
      </p:sp>
      <p:cxnSp>
        <p:nvCxnSpPr>
          <p:cNvPr id="10" name=""/>
          <p:cNvCxnSpPr/>
          <p:nvPr/>
        </p:nvCxnSpPr>
        <p:spPr>
          <a:xfrm>
            <a:off x="1068705" y="685800"/>
            <a:ext cx="5430520" cy="0"/>
          </a:xfrm>
          <a:prstGeom prst="line">
            <a:avLst/>
          </a:prstGeom>
          <a:ln w="6350" cmpd="sng">
            <a:solidFill>
              <a:srgbClr val="000000"/>
            </a:solidFill>
          </a:ln>
        </p:spPr>
      </p:cxnSp>
      <p:cxnSp>
        <p:nvCxnSpPr>
          <p:cNvPr id="11" name=""/>
          <p:cNvCxnSpPr/>
          <p:nvPr/>
        </p:nvCxnSpPr>
        <p:spPr>
          <a:xfrm>
            <a:off x="1068705" y="9735185"/>
            <a:ext cx="5430520" cy="0"/>
          </a:xfrm>
          <a:prstGeom prst="line">
            <a:avLst/>
          </a:prstGeom>
          <a:ln w="6350" cmpd="sng">
            <a:solidFill>
              <a:srgbClr val="000000"/>
            </a:solidFill>
          </a:ln>
        </p:spPr>
      </p:cxnSp>
    </p:spTree>
  </p:cSld>
  <p:clrMapOvr>
    <a:masterClrMapping/>
  </p:clrMapOvr>
</p:sld>
</file>

<file path=ppt/slides/slide38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635" rIns="0" bIns="0" anchor="t"/>
          <a:lstStyle/>
          <a:p>
            <a:pPr marL="45720" marR="45720" indent="0" algn="l">
              <a:lnSpc>
                <a:spcPts val="1400"/>
              </a:lnSpc>
              <a:spcAft>
                <a:spcPts val="75"/>
              </a:spcAft>
              <a:tabLst>
                <a:tab algn="r" pos="5440680"/>
              </a:tabLst>
            </a:pPr>
            <a:r>
              <a:rPr lang="es-ES" sz="1200" spc="0">
                <a:solidFill>
                  <a:srgbClr val="000000"/>
                </a:solidFill>
                <a:latin typeface="Times New Roman" pitchFamily="1" panose="02020603050405020304"/>
              </a:rPr>
              <a:t>360 </a:t>
            </a:r>
            <a:r>
              <a:rPr lang="es-ES" sz="1200" b="1" spc="0">
                <a:solidFill>
                  <a:srgbClr val="000000"/>
                </a:solidFill>
                <a:latin typeface="Times New Roman" pitchFamily="1" panose="02020603050405020304"/>
              </a:rPr>
              <a:t>15.6. Prof. Dr. Nikolay Mihaylov Ianev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7965"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in English. I would like to be excused also for my bad English but as one mathemati-cian said: “The bad English is an international mathematical language”. Fortunately for us as mathematicians, we have another common language, the most powerful and the most universal —the language of Mathematics, where we well understand each other without words. And moreover the Mathematics is also the language of the contemporary Science.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During the last fifty years the Mathematics developed very intensively with an ex-ponential growth and a lot of new areas appeared among the classical mathematical branches. Especially the Probability Theory and the Mathematical Statistics (na-med shortly as Stochastics) became a very strong and important part of Mathematics with a lot of applications in all other branches of Science. </a:t>
            </a:r>
          </a:p>
          <a:p>
            <a:pPr marL="45720" marR="45720" indent="0" algn="just">
              <a:lnSpc>
                <a:spcPts val="1400"/>
              </a:lnSpc>
              <a:spcBef>
                <a:spcPts val="495"/>
              </a:spcBef>
              <a:spcAft>
                <a:spcPts val="0"/>
              </a:spcAft>
            </a:pPr>
            <a:r>
              <a:rPr lang="es-ES" sz="1200" spc="0">
                <a:solidFill>
                  <a:srgbClr val="000000"/>
                </a:solidFill>
                <a:latin typeface="Times New Roman" pitchFamily="1" panose="02020603050405020304"/>
              </a:rPr>
              <a:t>The main role in this process belonged to A.N. Kolmogorov (1903–1987) named also a “father of a contemporary Stochastics”. Also Kolmogorov obtained a lot of fundamentally important results which determined the state of many fields of 20th century Mathematics and new directions of development. It was pointed out in memoriam that “Kolmogorov was the last encyclopaedist in Mathematics” and one of the genius in whole history of Mathematics. Kolmogorov created a number of scientific schools, many of them headed after that by his pupils.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After obtaining the diploma of MS in Sofia University I continued my education as a postgraduate student in Moscow State University. I had a chance to be accepted as a member of Kolmogorov School on Stochastics and my supervisor was B.A. Sevastyanov, former postgraduate student of Kolmogorov and his collaborator in the field of the theory of branching stochastic processes. </a:t>
            </a:r>
          </a:p>
          <a:p>
            <a:pPr marL="45720" marR="45720" indent="0" algn="just">
              <a:lnSpc>
                <a:spcPts val="1400"/>
              </a:lnSpc>
              <a:spcBef>
                <a:spcPts val="480"/>
              </a:spcBef>
              <a:spcAft>
                <a:spcPts val="0"/>
              </a:spcAft>
            </a:pPr>
            <a:r>
              <a:rPr lang="es-ES" sz="1200" spc="30">
                <a:solidFill>
                  <a:srgbClr val="000000"/>
                </a:solidFill>
                <a:latin typeface="Times New Roman" pitchFamily="1" panose="02020603050405020304"/>
              </a:rPr>
              <a:t>The terminology ”BRANCHING PROCESSES”was introduced by Kolmogorov in 1946 when he created a special seminar on that topic in Moscow State University. Note that this seminar has been worked almost 50 years and a great part of the contemporary theory of branching stochastic processes was created there. </a:t>
            </a:r>
          </a:p>
          <a:p>
            <a:pPr marL="45720" marR="45720" indent="0" algn="just">
              <a:lnSpc>
                <a:spcPts val="1400"/>
              </a:lnSpc>
              <a:spcBef>
                <a:spcPts val="510"/>
              </a:spcBef>
              <a:spcAft>
                <a:spcPts val="0"/>
              </a:spcAft>
            </a:pPr>
            <a:r>
              <a:rPr lang="es-ES" sz="1200" spc="0">
                <a:solidFill>
                  <a:srgbClr val="000000"/>
                </a:solidFill>
                <a:latin typeface="Times New Roman" pitchFamily="1" panose="02020603050405020304"/>
              </a:rPr>
              <a:t>Branching processes can be interpreted as mathematical models of the reproduction and development of different objects in Physics, Chemistry, Biology, Demography, Economics and Finances, Technologies, Computer Sciences and so on. The nature of the objects can be quite different: elementary particles (photons, electrons, posi-trons, etc.), atoms, molecules, gens, cells, viruses, bacteria, animals, plants, people, financial resources, information, etc. In fact the attention of Kolmogorov was at-tracted by possible applications of the theory of branching processes in modelling of nuclear reactions and in fact his PhD student Nikolay A. Dmitriev (1924–2000) became a creator of the soviet atomic and hydrogen bombs. </a:t>
            </a:r>
          </a:p>
          <a:p>
            <a:pPr marL="45720" marR="45720" indent="0" algn="just">
              <a:lnSpc>
                <a:spcPts val="1400"/>
              </a:lnSpc>
              <a:spcBef>
                <a:spcPts val="490"/>
              </a:spcBef>
              <a:spcAft>
                <a:spcPts val="0"/>
              </a:spcAft>
            </a:pPr>
            <a:r>
              <a:rPr lang="es-ES" sz="1200" spc="0">
                <a:solidFill>
                  <a:srgbClr val="000000"/>
                </a:solidFill>
                <a:latin typeface="Times New Roman" pitchFamily="1" panose="02020603050405020304"/>
              </a:rPr>
              <a:t>During the period 1972–1975 as a postgraduate student it was a pleasure for me to be a member of this famous seminar having the possibility to present there my first results and my PhD theses. </a:t>
            </a:r>
          </a:p>
          <a:p>
            <a:pPr marL="45720" marR="45720" indent="0" algn="just">
              <a:lnSpc>
                <a:spcPts val="1400"/>
              </a:lnSpc>
              <a:spcBef>
                <a:spcPts val="500"/>
              </a:spcBef>
              <a:spcAft>
                <a:spcPts val="2405"/>
              </a:spcAft>
            </a:pPr>
            <a:r>
              <a:rPr lang="es-ES" sz="1200" spc="0">
                <a:solidFill>
                  <a:srgbClr val="000000"/>
                </a:solidFill>
                <a:latin typeface="Times New Roman" pitchFamily="1" panose="02020603050405020304"/>
              </a:rPr>
              <a:t>After that I was invited at the Institute of Mathematics and Informatics (IMI) of the Bulgarian Academy of Sciences (BAS) in Sofia, where I have been worked all my life and where I am still a Professor Emeritus. Note that BAS is the oldest scientific organization in Bulgaria created in 1869 and it will celebrate the 150th anniversary in this year. BAS includes more than 50 research institute which cover almost all </a:t>
            </a:r>
          </a:p>
        </p:txBody>
      </p:sp>
      <p:sp>
        <p:nvSpPr>
          <p:cNvPr id="4" name=""/>
          <p:cNvSpPr/>
          <p:nvPr>
            <p:ph type="body" idx="10"/>
          </p:nvPr>
        </p:nvSpPr>
        <p:spPr>
          <a:xfrm>
            <a:off x="106108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70"/>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61085" y="685800"/>
            <a:ext cx="5438140" cy="0"/>
          </a:xfrm>
          <a:prstGeom prst="line">
            <a:avLst/>
          </a:prstGeom>
          <a:ln w="6350" cmpd="sng">
            <a:solidFill>
              <a:srgbClr val="000000"/>
            </a:solidFill>
          </a:ln>
        </p:spPr>
      </p:cxnSp>
      <p:cxnSp>
        <p:nvCxnSpPr>
          <p:cNvPr id="6" name=""/>
          <p:cNvCxnSpPr/>
          <p:nvPr/>
        </p:nvCxnSpPr>
        <p:spPr>
          <a:xfrm>
            <a:off x="1061085" y="9735185"/>
            <a:ext cx="5438140" cy="0"/>
          </a:xfrm>
          <a:prstGeom prst="line">
            <a:avLst/>
          </a:prstGeom>
          <a:ln w="6350" cmpd="sng">
            <a:solidFill>
              <a:srgbClr val="000000"/>
            </a:solidFill>
          </a:ln>
        </p:spPr>
      </p:cxnSp>
    </p:spTree>
  </p:cSld>
  <p:clrMapOvr>
    <a:masterClrMapping/>
  </p:clrMapOvr>
</p:sld>
</file>

<file path=ppt/slides/slide38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6350" rIns="0" bIns="0" anchor="t"/>
          <a:lstStyle/>
          <a:p>
            <a:pPr marL="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361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3520" rIns="0" bIns="0" anchor="t"/>
          <a:lstStyle/>
          <a:p>
            <a:pPr marL="0" marR="45720" indent="0" algn="just">
              <a:lnSpc>
                <a:spcPts val="1400"/>
              </a:lnSpc>
              <a:spcAft>
                <a:spcPts val="0"/>
              </a:spcAft>
            </a:pPr>
            <a:r>
              <a:rPr lang="es-ES" sz="1300" spc="0">
                <a:solidFill>
                  <a:srgbClr val="000000"/>
                </a:solidFill>
                <a:latin typeface="Garamond" pitchFamily="1" panose="02020603050405020304"/>
              </a:rPr>
              <a:t>branches of the Science and Arts. BAS proposes also the best postgraduate programs in Bulgaria. </a:t>
            </a:r>
          </a:p>
          <a:p>
            <a:pPr marL="0" marR="45720" indent="0" algn="just">
              <a:lnSpc>
                <a:spcPts val="1400"/>
              </a:lnSpc>
              <a:spcBef>
                <a:spcPts val="575"/>
              </a:spcBef>
              <a:spcAft>
                <a:spcPts val="0"/>
              </a:spcAft>
            </a:pPr>
            <a:r>
              <a:rPr lang="es-ES" sz="1300" spc="0">
                <a:solidFill>
                  <a:srgbClr val="000000"/>
                </a:solidFill>
                <a:latin typeface="Garamond" pitchFamily="1" panose="02020603050405020304"/>
              </a:rPr>
              <a:t>I had also the possibility to teach students in Sofia University and to give some cour-ses in the field of Stochastics. I had many MD students and also eight postgraduate students who defended PhD theses under my supervision. The Bulgarian branching team published more than 200 papers and organized the First World Congress of Branching Processes in Varna (Bulgaria), 1993. </a:t>
            </a:r>
          </a:p>
          <a:p>
            <a:pPr marL="0" marR="45720" indent="0" algn="just">
              <a:lnSpc>
                <a:spcPts val="1400"/>
              </a:lnSpc>
              <a:spcBef>
                <a:spcPts val="465"/>
              </a:spcBef>
              <a:spcAft>
                <a:spcPts val="0"/>
              </a:spcAft>
            </a:pPr>
            <a:r>
              <a:rPr lang="es-ES" sz="1300" spc="-5">
                <a:solidFill>
                  <a:srgbClr val="000000"/>
                </a:solidFill>
                <a:latin typeface="Garamond" pitchFamily="1" panose="02020603050405020304"/>
              </a:rPr>
              <a:t>During the period of the communist regime the contacts of the Bulgarian scientists with their colleagues of West countries were very restricted and I had no possibility to accept any invitations abroad. But after that severe period I was invited in 1989 as a visiting professor at “l´Universitédu Quebec A ˜ Montreal”, Canada. Then I was also at Oregon State University, Corvallis, USA, at “l´Universitéde Versailles”, France, and at University of Rochester, USA. It was very interesting to teach different groups of students (including postgraduate ones) in French and English collaborating also in mathematical research. </a:t>
            </a:r>
          </a:p>
          <a:p>
            <a:pPr marL="0" marR="45720" indent="0" algn="just">
              <a:lnSpc>
                <a:spcPts val="1400"/>
              </a:lnSpc>
              <a:spcBef>
                <a:spcPts val="550"/>
              </a:spcBef>
              <a:spcAft>
                <a:spcPts val="0"/>
              </a:spcAft>
            </a:pPr>
            <a:r>
              <a:rPr lang="es-ES" sz="1300" spc="0">
                <a:solidFill>
                  <a:srgbClr val="000000"/>
                </a:solidFill>
                <a:latin typeface="Garamond" pitchFamily="1" panose="02020603050405020304"/>
              </a:rPr>
              <a:t>In 2002 the University of Extremadura invited me for 6 months and I was pleasantly surprized to meet in the Department of Mathematics a young (but very ambitious and hardworking) group of Professor Manuel Molina and his postgraduate students. During the years the number of the prepared theses increased and today the main members of the Extremadura Branching Team are Manuel Molina, Miguel González, Manuel Mota, Inés María del Puerto, Alfonso Ramos, Rodrigo Martínez, Cristina Gutiérrez and Carmen Minuesa who published a lot of important papers in the field of branching processes and their applications. Some papers are in collaboration with the Bulgarian branching group. In all these years both groups established successful collaboration with exchanges of visitors, joint papers and joint projects, organization of international conferences both in Bulgaria and in Extremadura, joint talks on some conferences, etc. </a:t>
            </a:r>
          </a:p>
          <a:p>
            <a:pPr marL="0" marR="45720" indent="0" algn="just">
              <a:lnSpc>
                <a:spcPts val="1400"/>
              </a:lnSpc>
              <a:spcBef>
                <a:spcPts val="545"/>
              </a:spcBef>
              <a:spcAft>
                <a:spcPts val="0"/>
              </a:spcAft>
            </a:pPr>
            <a:r>
              <a:rPr lang="es-ES" sz="1300" spc="0">
                <a:solidFill>
                  <a:srgbClr val="000000"/>
                </a:solidFill>
                <a:latin typeface="Garamond" pitchFamily="1" panose="02020603050405020304"/>
              </a:rPr>
              <a:t>In the last year an interesting joint book was published by Wiley. The title is “Con-trolled Branching Processes” with authors Miguel González, Inés del Puerto and George P. Yanev. The book presents the main results on this topic obtained by both Extremadura and Bulgarian branching teams. Note that the first two authors are former postgraduate students of Professor M. Molina and the third author is my former postgraduate student which is now professor in USA. The most important is that our collaboration is continuing in nowadays and we are working intensively on some joint projects and papers. </a:t>
            </a:r>
          </a:p>
          <a:p>
            <a:pPr marL="0" marR="45720" indent="0" algn="just">
              <a:lnSpc>
                <a:spcPts val="1400"/>
              </a:lnSpc>
              <a:spcBef>
                <a:spcPts val="515"/>
              </a:spcBef>
              <a:spcAft>
                <a:spcPts val="0"/>
              </a:spcAft>
            </a:pPr>
            <a:r>
              <a:rPr lang="es-ES" sz="1300" spc="0">
                <a:solidFill>
                  <a:srgbClr val="000000"/>
                </a:solidFill>
                <a:latin typeface="Garamond" pitchFamily="1" panose="02020603050405020304"/>
              </a:rPr>
              <a:t>In the last international workshop on branching processes organized in Badajoz in 2018 I finished my talk with a proposition to organize the Second World Congress on Branching Processes. My suggestion was that the best place for this event is Badajoz because now the Extremadura Branching Team is the most active and strong, it is like </a:t>
            </a:r>
            <a:r>
              <a:rPr lang="es-ES" sz="1250" spc="0">
                <a:solidFill>
                  <a:srgbClr val="000000"/>
                </a:solidFill>
                <a:latin typeface="Arial" pitchFamily="2" panose="02020603050405020304"/>
              </a:rPr>
              <a:t>... </a:t>
            </a:r>
            <a:r>
              <a:rPr lang="es-ES" sz="1300" spc="0">
                <a:solidFill>
                  <a:srgbClr val="000000"/>
                </a:solidFill>
                <a:latin typeface="Garamond" pitchFamily="1" panose="02020603050405020304"/>
              </a:rPr>
              <a:t>Real Madrid, the best one in the world of the football! And I hope that the Extremadura Branching Team will have also the support of the University and local authorities. </a:t>
            </a:r>
          </a:p>
          <a:p>
            <a:pPr marL="0" marR="45720" indent="0" algn="just">
              <a:lnSpc>
                <a:spcPts val="1400"/>
              </a:lnSpc>
              <a:spcBef>
                <a:spcPts val="515"/>
              </a:spcBef>
              <a:spcAft>
                <a:spcPts val="1510"/>
              </a:spcAft>
            </a:pPr>
            <a:r>
              <a:rPr lang="es-ES" sz="1300" spc="0">
                <a:solidFill>
                  <a:srgbClr val="000000"/>
                </a:solidFill>
                <a:latin typeface="Garamond" pitchFamily="1" panose="02020603050405020304"/>
              </a:rPr>
              <a:t>Finally I would like to point out once again that it is a great honor and responsi-bility for me to be a Doctor Honoris Causa of the University of Extremadura. And everywhere in all my activities I shall be as an ambassador of the University of </a:t>
            </a:r>
          </a:p>
        </p:txBody>
      </p:sp>
      <p:sp>
        <p:nvSpPr>
          <p:cNvPr id="4" name=""/>
          <p:cNvSpPr/>
          <p:nvPr>
            <p:ph type="body" idx="10"/>
          </p:nvPr>
        </p:nvSpPr>
        <p:spPr>
          <a:xfrm>
            <a:off x="1061085" y="9731375"/>
            <a:ext cx="5486400" cy="225425"/>
          </a:xfrm>
          <a:prstGeom prst="rect">
            <a:avLst/>
          </a:prstGeom>
          <a:noFill/>
          <a:ln w="0" cmpd="sng">
            <a:noFill/>
            <a:prstDash val="solid"/>
          </a:ln>
        </p:spPr>
        <p:txBody>
          <a:bodyPr vert="horz" lIns="0" tIns="48260" rIns="0" bIns="0" anchor="t"/>
          <a:lstStyle/>
          <a:p>
            <a:pPr marL="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61085" y="685800"/>
            <a:ext cx="5438140" cy="0"/>
          </a:xfrm>
          <a:prstGeom prst="line">
            <a:avLst/>
          </a:prstGeom>
          <a:ln w="6350" cmpd="sng">
            <a:solidFill>
              <a:srgbClr val="000000"/>
            </a:solidFill>
          </a:ln>
        </p:spPr>
      </p:cxnSp>
      <p:cxnSp>
        <p:nvCxnSpPr>
          <p:cNvPr id="6" name=""/>
          <p:cNvCxnSpPr/>
          <p:nvPr/>
        </p:nvCxnSpPr>
        <p:spPr>
          <a:xfrm>
            <a:off x="1061085" y="9735185"/>
            <a:ext cx="5438140" cy="0"/>
          </a:xfrm>
          <a:prstGeom prst="line">
            <a:avLst/>
          </a:prstGeom>
          <a:ln w="6350" cmpd="sng">
            <a:solidFill>
              <a:srgbClr val="000000"/>
            </a:solidFill>
          </a:ln>
        </p:spPr>
      </p:cxnSp>
    </p:spTree>
  </p:cSld>
  <p:clrMapOvr>
    <a:masterClrMapping/>
  </p:clrMapOvr>
</p:sld>
</file>

<file path=ppt/slides/slide38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70"/>
              </a:spcAft>
              <a:tabLst>
                <a:tab algn="r" pos="5440680"/>
              </a:tabLst>
            </a:pPr>
            <a:r>
              <a:rPr lang="es-ES" sz="1200" spc="0">
                <a:solidFill>
                  <a:srgbClr val="000000"/>
                </a:solidFill>
                <a:latin typeface="Times New Roman" pitchFamily="1" panose="02020603050405020304"/>
              </a:rPr>
              <a:t>362 </a:t>
            </a:r>
            <a:r>
              <a:rPr lang="es-ES" sz="1250" b="1" spc="0">
                <a:solidFill>
                  <a:srgbClr val="000000"/>
                </a:solidFill>
                <a:latin typeface="Times New Roman" pitchFamily="1" panose="02020603050405020304"/>
              </a:rPr>
              <a:t>15.7. Prof. Dr. Giorgio Parisi </a:t>
            </a:r>
          </a:p>
        </p:txBody>
      </p:sp>
      <p:sp>
        <p:nvSpPr>
          <p:cNvPr id="3" name=""/>
          <p:cNvSpPr/>
          <p:nvPr>
            <p:ph type="body" idx="10"/>
          </p:nvPr>
        </p:nvSpPr>
        <p:spPr>
          <a:xfrm>
            <a:off x="1056005" y="681990"/>
            <a:ext cx="5486400" cy="9049385"/>
          </a:xfrm>
          <a:prstGeom prst="rect">
            <a:avLst/>
          </a:prstGeom>
          <a:noFill/>
          <a:ln w="0" cmpd="sng">
            <a:noFill/>
            <a:prstDash val="solid"/>
          </a:ln>
        </p:spPr>
        <p:txBody>
          <a:bodyPr vert="horz" lIns="0" tIns="22542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Extremadura, especially on the international level and relationships. I would like to thank especially to Professor Molina and all members of the Extremadura Branching Team for the hospitality, for the collaboration and for all joint activities. </a:t>
            </a:r>
          </a:p>
          <a:p>
            <a:pPr marL="45720" marR="45720" indent="0" algn="just">
              <a:lnSpc>
                <a:spcPts val="1400"/>
              </a:lnSpc>
              <a:spcBef>
                <a:spcPts val="495"/>
              </a:spcBef>
              <a:spcAft>
                <a:spcPts val="0"/>
              </a:spcAft>
            </a:pPr>
            <a:r>
              <a:rPr lang="es-ES" sz="1200" spc="30">
                <a:solidFill>
                  <a:srgbClr val="000000"/>
                </a:solidFill>
                <a:latin typeface="Times New Roman" pitchFamily="1" panose="02020603050405020304"/>
              </a:rPr>
              <a:t>Many thanks to all my colleagues from the Department of Mathematics for the support and for the nice scientific atmosphere. I am also very thankful to the Dean and the Faculty of Sciences. Special thanks to the authorities of Extremadura and the town of Badajoz for support of the University. I would like to express all my gratitude to the Rector of the University and to all members of the University for the excellent academic atmosphere and for the high level of the University. </a:t>
            </a:r>
          </a:p>
          <a:p>
            <a:pPr marL="45720" marR="0" indent="0" algn="l">
              <a:lnSpc>
                <a:spcPts val="1400"/>
              </a:lnSpc>
              <a:spcBef>
                <a:spcPts val="500"/>
              </a:spcBef>
              <a:spcAft>
                <a:spcPts val="0"/>
              </a:spcAft>
            </a:pPr>
            <a:r>
              <a:rPr lang="es-ES" sz="1200" spc="20">
                <a:solidFill>
                  <a:srgbClr val="000000"/>
                </a:solidFill>
                <a:latin typeface="Times New Roman" pitchFamily="1" panose="02020603050405020304"/>
              </a:rPr>
              <a:t>Thank you very much! </a:t>
            </a:r>
          </a:p>
          <a:p>
            <a:pPr marL="45720" marR="0" indent="0" algn="l">
              <a:lnSpc>
                <a:spcPts val="1400"/>
              </a:lnSpc>
              <a:spcBef>
                <a:spcPts val="500"/>
              </a:spcBef>
              <a:spcAft>
                <a:spcPts val="0"/>
              </a:spcAft>
            </a:pPr>
            <a:r>
              <a:rPr lang="es-ES" sz="1200" spc="20">
                <a:solidFill>
                  <a:srgbClr val="000000"/>
                </a:solidFill>
                <a:latin typeface="Times New Roman" pitchFamily="1" panose="02020603050405020304"/>
              </a:rPr>
              <a:t>Muchas gracias! Muchas gracias por todo! </a:t>
            </a:r>
          </a:p>
          <a:p>
            <a:pPr marL="45720" marR="0" indent="0" algn="l">
              <a:lnSpc>
                <a:spcPts val="1400"/>
              </a:lnSpc>
              <a:spcBef>
                <a:spcPts val="500"/>
              </a:spcBef>
              <a:spcAft>
                <a:spcPts val="0"/>
              </a:spcAft>
            </a:pPr>
            <a:r>
              <a:rPr lang="es-ES" sz="1200" spc="10">
                <a:solidFill>
                  <a:srgbClr val="000000"/>
                </a:solidFill>
                <a:latin typeface="Times New Roman" pitchFamily="1" panose="02020603050405020304"/>
              </a:rPr>
              <a:t>Nikolay M. Ianev, </a:t>
            </a:r>
          </a:p>
          <a:p>
            <a:pPr marL="45720" marR="0" indent="0" algn="l">
              <a:lnSpc>
                <a:spcPts val="1400"/>
              </a:lnSpc>
              <a:spcBef>
                <a:spcPts val="0"/>
              </a:spcBef>
              <a:spcAft>
                <a:spcPts val="0"/>
              </a:spcAft>
            </a:pPr>
            <a:r>
              <a:rPr lang="es-ES" sz="1200" spc="40">
                <a:solidFill>
                  <a:srgbClr val="000000"/>
                </a:solidFill>
                <a:latin typeface="Times New Roman" pitchFamily="1" panose="02020603050405020304"/>
              </a:rPr>
              <a:t>Professor Emeritus, PhD, Dr. Sci. Dept. of Operations Research, Probability and </a:t>
            </a:r>
          </a:p>
          <a:p>
            <a:pPr marL="45720" marR="0" indent="0" algn="l">
              <a:lnSpc>
                <a:spcPts val="1400"/>
              </a:lnSpc>
              <a:spcBef>
                <a:spcPts val="0"/>
              </a:spcBef>
              <a:spcAft>
                <a:spcPts val="0"/>
              </a:spcAft>
            </a:pPr>
            <a:r>
              <a:rPr lang="es-ES" sz="1200" spc="20">
                <a:solidFill>
                  <a:srgbClr val="000000"/>
                </a:solidFill>
                <a:latin typeface="Times New Roman" pitchFamily="1" panose="02020603050405020304"/>
              </a:rPr>
              <a:t>Statistics, </a:t>
            </a:r>
          </a:p>
          <a:p>
            <a:pPr marL="45720" marR="0" indent="0" algn="l">
              <a:lnSpc>
                <a:spcPts val="1400"/>
              </a:lnSpc>
              <a:spcBef>
                <a:spcPts val="20"/>
              </a:spcBef>
              <a:spcAft>
                <a:spcPts val="0"/>
              </a:spcAft>
            </a:pPr>
            <a:r>
              <a:rPr lang="es-ES" sz="1200" spc="35">
                <a:solidFill>
                  <a:srgbClr val="000000"/>
                </a:solidFill>
                <a:latin typeface="Times New Roman" pitchFamily="1" panose="02020603050405020304"/>
              </a:rPr>
              <a:t>Institute of Mathematics and Informatics, </a:t>
            </a:r>
          </a:p>
          <a:p>
            <a:pPr marL="45720" marR="0" indent="0" algn="l">
              <a:lnSpc>
                <a:spcPts val="1400"/>
              </a:lnSpc>
              <a:spcBef>
                <a:spcPts val="0"/>
              </a:spcBef>
              <a:spcAft>
                <a:spcPts val="0"/>
              </a:spcAft>
            </a:pPr>
            <a:r>
              <a:rPr lang="es-ES" sz="1200" spc="10">
                <a:solidFill>
                  <a:srgbClr val="000000"/>
                </a:solidFill>
                <a:latin typeface="Times New Roman" pitchFamily="1" panose="02020603050405020304"/>
              </a:rPr>
              <a:t>Bulgarian Academy of Sciences, </a:t>
            </a:r>
          </a:p>
          <a:p>
            <a:pPr marL="45720" marR="0" indent="0" algn="l">
              <a:lnSpc>
                <a:spcPts val="1400"/>
              </a:lnSpc>
              <a:spcBef>
                <a:spcPts val="0"/>
              </a:spcBef>
              <a:spcAft>
                <a:spcPts val="0"/>
              </a:spcAft>
            </a:pPr>
            <a:r>
              <a:rPr lang="es-ES" sz="1200" spc="15">
                <a:solidFill>
                  <a:srgbClr val="000000"/>
                </a:solidFill>
                <a:latin typeface="Times New Roman" pitchFamily="1" panose="02020603050405020304"/>
              </a:rPr>
              <a:t>8, G. Bonchev, Sofia 1113, Bulgaria </a:t>
            </a:r>
          </a:p>
          <a:p>
            <a:pPr marL="45720" marR="0" indent="0" algn="l">
              <a:lnSpc>
                <a:spcPts val="2000"/>
              </a:lnSpc>
              <a:spcBef>
                <a:spcPts val="3260"/>
              </a:spcBef>
              <a:spcAft>
                <a:spcPts val="0"/>
              </a:spcAft>
            </a:pPr>
            <a:r>
              <a:rPr lang="es-ES" sz="1650" b="1" spc="175">
                <a:solidFill>
                  <a:srgbClr val="000000"/>
                </a:solidFill>
                <a:latin typeface="Times New Roman" pitchFamily="1" panose="02020603050405020304"/>
              </a:rPr>
              <a:t>15.7. Prof. Dr. Giorgio Parisi </a:t>
            </a:r>
          </a:p>
          <a:p>
            <a:pPr marL="45720" marR="45720" indent="0" algn="just">
              <a:lnSpc>
                <a:spcPts val="1400"/>
              </a:lnSpc>
              <a:spcBef>
                <a:spcPts val="1785"/>
              </a:spcBef>
              <a:spcAft>
                <a:spcPts val="0"/>
              </a:spcAft>
            </a:pPr>
            <a:r>
              <a:rPr lang="es-ES" sz="1250" b="1" spc="20">
                <a:solidFill>
                  <a:srgbClr val="000000"/>
                </a:solidFill>
                <a:latin typeface="Times New Roman" pitchFamily="1" panose="02020603050405020304"/>
              </a:rPr>
              <a:t>Laudatio de investidura del Profesor Dr. Giorgio Parisi como doctor “</a:t>
            </a:r>
            <a:r>
              <a:rPr lang="es-ES" sz="1200" b="1" spc="20">
                <a:solidFill>
                  <a:srgbClr val="000000"/>
                </a:solidFill>
                <a:latin typeface="Times New Roman" pitchFamily="1" panose="02020603050405020304"/>
              </a:rPr>
              <a:t>Ho-</a:t>
            </a:r>
            <a:r>
              <a:rPr lang="es-ES" sz="1200" b="1" spc="20">
                <a:solidFill>
                  <a:srgbClr val="000000"/>
                </a:solidFill>
                <a:latin typeface="Times New Roman" pitchFamily="1" panose="02020603050405020304"/>
              </a:rPr>
              <a:t>noris causa</a:t>
            </a:r>
            <a:r>
              <a:rPr lang="es-ES" sz="1250" b="1" spc="20">
                <a:solidFill>
                  <a:srgbClr val="000000"/>
                </a:solidFill>
                <a:latin typeface="Times New Roman" pitchFamily="1" panose="02020603050405020304"/>
              </a:rPr>
              <a:t>”, por la Universidad de Extremadura</a:t>
            </a:r>
            <a:r>
              <a:rPr lang="es-ES" sz="1200" spc="20">
                <a:solidFill>
                  <a:srgbClr val="000000"/>
                </a:solidFill>
                <a:latin typeface="Times New Roman" pitchFamily="1" panose="02020603050405020304"/>
              </a:rPr>
              <a:t>, a cargo del </a:t>
            </a:r>
            <a:r>
              <a:rPr lang="es-ES" sz="1250" b="1" spc="20">
                <a:solidFill>
                  <a:srgbClr val="000000"/>
                </a:solidFill>
                <a:latin typeface="Times New Roman" pitchFamily="1" panose="02020603050405020304"/>
              </a:rPr>
              <a:t>Dr. Juan Jesús Ruiz Lorenzo</a:t>
            </a:r>
            <a:r>
              <a:rPr lang="es-ES" sz="1200" spc="20">
                <a:solidFill>
                  <a:srgbClr val="000000"/>
                </a:solidFill>
                <a:latin typeface="Times New Roman" pitchFamily="1" panose="02020603050405020304"/>
              </a:rPr>
              <a:t>: Sr. Rector Magnífico, Excelentísima Consejera, Excelentísi-</a:t>
            </a:r>
            <a:r>
              <a:rPr lang="es-ES" sz="1200" spc="20">
                <a:solidFill>
                  <a:srgbClr val="000000"/>
                </a:solidFill>
                <a:latin typeface="Times New Roman" pitchFamily="1" panose="02020603050405020304"/>
              </a:rPr>
              <a:t>mas autoridades, autoridades acade´micas, Sra. Decana de la facultad de Ciencias, compañeros, alumnos, señoras y señores. </a:t>
            </a:r>
          </a:p>
          <a:p>
            <a:pPr marL="45720" marR="45720" indent="0" algn="just">
              <a:lnSpc>
                <a:spcPts val="1400"/>
              </a:lnSpc>
              <a:spcBef>
                <a:spcPts val="510"/>
              </a:spcBef>
              <a:spcAft>
                <a:spcPts val="0"/>
              </a:spcAft>
            </a:pPr>
            <a:r>
              <a:rPr lang="es-ES" sz="1200" spc="0">
                <a:solidFill>
                  <a:srgbClr val="000000"/>
                </a:solidFill>
                <a:latin typeface="Times New Roman" pitchFamily="1" panose="02020603050405020304"/>
              </a:rPr>
              <a:t>Es un gran placer y un enorme honor ser el padrino de Giorgio Parisi, profesor de La Sapienza Universit`a di Roma. Le conozco desde que realizaba mi Tesis doctoral y siempre ha sido uno de mis mas importantes referentes tanto en el plano científico como en el personal. </a:t>
            </a:r>
          </a:p>
          <a:p>
            <a:pPr marL="45720" marR="45720" indent="0" algn="just">
              <a:lnSpc>
                <a:spcPts val="1400"/>
              </a:lnSpc>
              <a:spcBef>
                <a:spcPts val="495"/>
              </a:spcBef>
              <a:spcAft>
                <a:spcPts val="0"/>
              </a:spcAft>
            </a:pPr>
            <a:r>
              <a:rPr lang="es-ES" sz="1200" spc="10">
                <a:solidFill>
                  <a:srgbClr val="000000"/>
                </a:solidFill>
                <a:latin typeface="Times New Roman" pitchFamily="1" panose="02020603050405020304"/>
              </a:rPr>
              <a:t>Giorgio Parisi nacióen Roma el 4 de Agosto de 1948. Se graduóen Física en la Uni-</a:t>
            </a:r>
            <a:r>
              <a:rPr lang="es-ES" sz="1200" spc="10">
                <a:solidFill>
                  <a:srgbClr val="000000"/>
                </a:solidFill>
                <a:latin typeface="Times New Roman" pitchFamily="1" panose="02020603050405020304"/>
              </a:rPr>
              <a:t>versidad de Roma en 1970 bajo la dirección del Prof. Nicola Cabibbo. Comenzósus labores investigadoras en el Laboratorio Nacional de Frascati, primero como investi-</a:t>
            </a:r>
            <a:r>
              <a:rPr lang="es-ES" sz="1200" spc="10">
                <a:solidFill>
                  <a:srgbClr val="000000"/>
                </a:solidFill>
                <a:latin typeface="Times New Roman" pitchFamily="1" panose="02020603050405020304"/>
              </a:rPr>
              <a:t>gador del Consiglio Nazionale delle Ricerche y, posteriormente, como investigador del Instituto Nacional de Física Nuclear, INFN. Durante este periodo realizóestancias de larga duración en diferentes centros y universidades fuera de Italia: Columbia Uni-versity (Nueva York), Institut des Hautes ´Etudes Scientifiques (Bures–sur–Yvettes) y ´Ecole Normale Superieure (Paris). En Febrero de 1981 obtuvo una plaza de ca-</a:t>
            </a:r>
            <a:r>
              <a:rPr lang="es-ES" sz="1200" spc="10">
                <a:solidFill>
                  <a:srgbClr val="000000"/>
                </a:solidFill>
                <a:latin typeface="Times New Roman" pitchFamily="1" panose="02020603050405020304"/>
              </a:rPr>
              <a:t>tedrático de Física Teórica en la Universidad de Roma “Tor Vergata”, plaza que mantuvo hasta 1992, cuando consiguióuna plaza de catedrático en la Universidad de Roma “La Sapienza”. </a:t>
            </a:r>
          </a:p>
          <a:p>
            <a:pPr marL="45720" marR="45720" indent="0" algn="just">
              <a:lnSpc>
                <a:spcPts val="1400"/>
              </a:lnSpc>
              <a:spcBef>
                <a:spcPts val="490"/>
              </a:spcBef>
              <a:spcAft>
                <a:spcPts val="1190"/>
              </a:spcAft>
            </a:pPr>
            <a:r>
              <a:rPr lang="es-ES" sz="1200" spc="15">
                <a:solidFill>
                  <a:srgbClr val="000000"/>
                </a:solidFill>
                <a:latin typeface="Times New Roman" pitchFamily="1" panose="02020603050405020304"/>
              </a:rPr>
              <a:t>Ha publicado más de setecientos artículos y contribuciones a conferencias científicas y ha escrito cuatro libros que han tenido una gran influencia en el área de la física teórica: </a:t>
            </a:r>
          </a:p>
        </p:txBody>
      </p:sp>
      <p:sp>
        <p:nvSpPr>
          <p:cNvPr id="4"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50"/>
              </a:spcAft>
            </a:pPr>
            <a:r>
              <a:rPr lang="es-ES" sz="1250" b="1" spc="40">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8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125"/>
          <a:stretch>
            <a:fillRect/>
          </a:stretch>
        </p:blipFill>
        <p:spPr>
          <a:xfrm>
            <a:off x="1371600" y="993775"/>
            <a:ext cx="45720" cy="1109345"/>
          </a:xfrm>
          <a:prstGeom prst="rect">
            <a:avLst/>
          </a:prstGeom>
        </p:spPr>
      </p:pic>
      <p:pic>
        <p:nvPicPr>
          <p:cNvPr id="10" name=""/>
          <p:cNvPicPr/>
          <p:nvPr/>
        </p:nvPicPr>
        <p:blipFill>
          <a:blip r:embed="prId126"/>
          <a:stretch>
            <a:fillRect/>
          </a:stretch>
        </p:blipFill>
        <p:spPr>
          <a:xfrm>
            <a:off x="1069975" y="2618105"/>
            <a:ext cx="2727960" cy="327660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0" marR="45720" indent="0" algn="l">
              <a:lnSpc>
                <a:spcPts val="15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363 </a:t>
            </a:r>
          </a:p>
        </p:txBody>
      </p:sp>
      <p:graphicFrame>
        <p:nvGraphicFramePr>
          <p:cNvPr id="4" name=""/>
          <p:cNvGraphicFramePr>
            <a:graphicFrameLocks noGrp="1"/>
          </p:cNvGraphicFramePr>
          <p:nvPr/>
        </p:nvGraphicFramePr>
        <p:xfrm>
          <a:off x="1057910" y="933450"/>
          <a:ext cx="5486400" cy="1662430"/>
        </p:xfrm>
        <a:graphic>
          <a:graphicData uri="http://schemas.openxmlformats.org/drawingml/2006/table">
            <a:tbl>
              <a:tblGrid>
                <a:gridCol w="359410"/>
                <a:gridCol w="5126990"/>
              </a:tblGrid>
              <a:tr h="1410970">
                <a:tc>
                  <a:txBody>
                    <a:bodyPr vert="horz" anchor="t"/>
                    <a:lstStyle/>
                    <a:p>
                      <a:pPr/>
                      <a:r>
                        <a:rPr lang="en-US"/>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5720" marR="45720" indent="0" algn="just">
                        <a:lnSpc>
                          <a:spcPts val="1400"/>
                        </a:lnSpc>
                        <a:spcBef>
                          <a:spcPts val="0"/>
                        </a:spcBef>
                        <a:spcAft>
                          <a:spcPts val="0"/>
                        </a:spcAft>
                      </a:pPr>
                      <a:r>
                        <a:rPr lang="es-ES" sz="1200" spc="5">
                          <a:solidFill>
                            <a:srgbClr val="000000"/>
                          </a:solidFill>
                          <a:latin typeface="Times New Roman" pitchFamily="1" panose="02020603050405020304"/>
                        </a:rPr>
                        <a:t>Spin Glass Theory and Beyond (con Me´zard y Virasoro) (World Scientific, 1987). </a:t>
                      </a:r>
                    </a:p>
                    <a:p>
                      <a:pPr marL="45720" marR="0" indent="0" algn="l">
                        <a:lnSpc>
                          <a:spcPts val="1400"/>
                        </a:lnSpc>
                        <a:spcBef>
                          <a:spcPts val="895"/>
                        </a:spcBef>
                        <a:spcAft>
                          <a:spcPts val="0"/>
                        </a:spcAft>
                      </a:pPr>
                      <a:r>
                        <a:rPr lang="es-ES" sz="1200" spc="0">
                          <a:solidFill>
                            <a:srgbClr val="000000"/>
                          </a:solidFill>
                          <a:latin typeface="Times New Roman" pitchFamily="1" panose="02020603050405020304"/>
                        </a:rPr>
                        <a:t>Statistical Field Theory (Addison-Wesley, 1998). </a:t>
                      </a:r>
                    </a:p>
                    <a:p>
                      <a:pPr marL="45720" marR="0" indent="0" algn="l">
                        <a:lnSpc>
                          <a:spcPts val="1400"/>
                        </a:lnSpc>
                        <a:spcBef>
                          <a:spcPts val="890"/>
                        </a:spcBef>
                        <a:spcAft>
                          <a:spcPts val="0"/>
                        </a:spcAft>
                      </a:pPr>
                      <a:r>
                        <a:rPr lang="es-ES" sz="1200" spc="0">
                          <a:solidFill>
                            <a:srgbClr val="000000"/>
                          </a:solidFill>
                          <a:latin typeface="Times New Roman" pitchFamily="1" panose="02020603050405020304"/>
                        </a:rPr>
                        <a:t>Field Theory, Disorder and Simulations (World Scientific, 1992). </a:t>
                      </a:r>
                    </a:p>
                    <a:p>
                      <a:pPr marL="45720" marR="45720" indent="0" algn="just">
                        <a:lnSpc>
                          <a:spcPts val="1400"/>
                        </a:lnSpc>
                        <a:spcBef>
                          <a:spcPts val="865"/>
                        </a:spcBef>
                        <a:spcAft>
                          <a:spcPts val="20"/>
                        </a:spcAft>
                      </a:pPr>
                      <a:r>
                        <a:rPr lang="es-ES" sz="1200" spc="0">
                          <a:solidFill>
                            <a:srgbClr val="000000"/>
                          </a:solidFill>
                          <a:latin typeface="Times New Roman" pitchFamily="1" panose="02020603050405020304"/>
                        </a:rPr>
                        <a:t>Quantum Mechanics (con Auletta y Fortunato) (Cambridge University Press, 2009). </a:t>
                      </a:r>
                    </a:p>
                  </a:txBody>
                  <a:tcPr anchor="t"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6" name=""/>
          <p:cNvSpPr/>
          <p:nvPr>
            <p:ph type="body" idx="10"/>
          </p:nvPr>
        </p:nvSpPr>
        <p:spPr>
          <a:xfrm>
            <a:off x="4178935" y="2344420"/>
            <a:ext cx="2365375" cy="3897630"/>
          </a:xfrm>
          <a:prstGeom prst="rect">
            <a:avLst/>
          </a:prstGeom>
          <a:noFill/>
          <a:ln w="0" cmpd="sng">
            <a:noFill/>
            <a:prstDash val="solid"/>
          </a:ln>
        </p:spPr>
        <p:txBody>
          <a:bodyPr vert="horz" lIns="0" tIns="13462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Ha sido galardonado con multitud </a:t>
            </a:r>
            <a:r>
              <a:rPr lang="es-ES" sz="1200" spc="0">
                <a:solidFill>
                  <a:srgbClr val="000000"/>
                </a:solidFill>
                <a:latin typeface="Times New Roman" pitchFamily="1" panose="02020603050405020304"/>
              </a:rPr>
              <a:t>de premios, podemos citar la meda-</a:t>
            </a:r>
            <a:r>
              <a:rPr lang="es-ES" sz="1200" spc="0">
                <a:solidFill>
                  <a:srgbClr val="000000"/>
                </a:solidFill>
                <a:latin typeface="Times New Roman" pitchFamily="1" panose="02020603050405020304"/>
              </a:rPr>
              <a:t>lla Boltzmann, la medalla Dirac o la </a:t>
            </a:r>
            <a:r>
              <a:rPr lang="es-ES" sz="1200" spc="0">
                <a:solidFill>
                  <a:srgbClr val="000000"/>
                </a:solidFill>
                <a:latin typeface="Times New Roman" pitchFamily="1" panose="02020603050405020304"/>
              </a:rPr>
              <a:t>medalla Max Planck. Tambie´n per-</a:t>
            </a:r>
            <a:r>
              <a:rPr lang="es-ES" sz="1200" spc="0">
                <a:solidFill>
                  <a:srgbClr val="000000"/>
                </a:solidFill>
                <a:latin typeface="Times New Roman" pitchFamily="1" panose="02020603050405020304"/>
              </a:rPr>
              <a:t>tenece a diferentes academias cien-</a:t>
            </a:r>
            <a:r>
              <a:rPr lang="es-ES" sz="1200" spc="0">
                <a:solidFill>
                  <a:srgbClr val="000000"/>
                </a:solidFill>
                <a:latin typeface="Times New Roman" pitchFamily="1" panose="02020603050405020304"/>
              </a:rPr>
              <a:t>tíficas como la Academia Nacional </a:t>
            </a:r>
            <a:r>
              <a:rPr lang="es-ES" sz="1200" spc="0">
                <a:solidFill>
                  <a:srgbClr val="000000"/>
                </a:solidFill>
                <a:latin typeface="Times New Roman" pitchFamily="1" panose="02020603050405020304"/>
              </a:rPr>
              <a:t>de Ciencias de Estados Unidos, la </a:t>
            </a:r>
            <a:r>
              <a:rPr lang="es-ES" sz="1200" spc="0">
                <a:solidFill>
                  <a:srgbClr val="000000"/>
                </a:solidFill>
                <a:latin typeface="Times New Roman" pitchFamily="1" panose="02020603050405020304"/>
              </a:rPr>
              <a:t>Academia de Ciencias de Francia o </a:t>
            </a:r>
            <a:r>
              <a:rPr lang="es-ES" sz="1200" spc="0">
                <a:solidFill>
                  <a:srgbClr val="000000"/>
                </a:solidFill>
                <a:latin typeface="Times New Roman" pitchFamily="1" panose="02020603050405020304"/>
              </a:rPr>
              <a:t>la Accademia dei Lincei italiana, de </a:t>
            </a:r>
            <a:r>
              <a:rPr lang="es-ES" sz="1200" spc="0">
                <a:solidFill>
                  <a:srgbClr val="000000"/>
                </a:solidFill>
                <a:latin typeface="Times New Roman" pitchFamily="1" panose="02020603050405020304"/>
              </a:rPr>
              <a:t>la cuál ha sido recientemente elegido </a:t>
            </a:r>
            <a:r>
              <a:rPr lang="es-ES" sz="1200" spc="0">
                <a:solidFill>
                  <a:srgbClr val="000000"/>
                </a:solidFill>
                <a:latin typeface="Times New Roman" pitchFamily="1" panose="02020603050405020304"/>
              </a:rPr>
              <a:t>presidente. </a:t>
            </a:r>
          </a:p>
          <a:p>
            <a:pPr marL="0" marR="45720" indent="0" algn="just">
              <a:lnSpc>
                <a:spcPts val="1400"/>
              </a:lnSpc>
              <a:spcBef>
                <a:spcPts val="550"/>
              </a:spcBef>
              <a:spcAft>
                <a:spcPts val="0"/>
              </a:spcAft>
            </a:pPr>
            <a:r>
              <a:rPr lang="es-ES" sz="1200" spc="0">
                <a:solidFill>
                  <a:srgbClr val="000000"/>
                </a:solidFill>
                <a:latin typeface="Times New Roman" pitchFamily="1" panose="02020603050405020304"/>
              </a:rPr>
              <a:t>Su investigación se ha centrado fun-</a:t>
            </a:r>
            <a:r>
              <a:rPr lang="es-ES" sz="1200" spc="0">
                <a:solidFill>
                  <a:srgbClr val="000000"/>
                </a:solidFill>
                <a:latin typeface="Times New Roman" pitchFamily="1" panose="02020603050405020304"/>
              </a:rPr>
              <a:t>damentalmente en la Física Teórica, </a:t>
            </a:r>
            <a:r>
              <a:rPr lang="es-ES" sz="1200" spc="0">
                <a:solidFill>
                  <a:srgbClr val="000000"/>
                </a:solidFill>
                <a:latin typeface="Times New Roman" pitchFamily="1" panose="02020603050405020304"/>
              </a:rPr>
              <a:t>especialmente en física de altas ener-</a:t>
            </a:r>
            <a:r>
              <a:rPr lang="es-ES" sz="1200" spc="0">
                <a:solidFill>
                  <a:srgbClr val="000000"/>
                </a:solidFill>
                <a:latin typeface="Times New Roman" pitchFamily="1" panose="02020603050405020304"/>
              </a:rPr>
              <a:t>gías, mecánica estadística, dinámi-</a:t>
            </a:r>
            <a:r>
              <a:rPr lang="es-ES" sz="1200" spc="0">
                <a:solidFill>
                  <a:srgbClr val="000000"/>
                </a:solidFill>
                <a:latin typeface="Times New Roman" pitchFamily="1" panose="02020603050405020304"/>
              </a:rPr>
              <a:t>ca de fluidos y materia condensada. </a:t>
            </a:r>
            <a:r>
              <a:rPr lang="es-ES" sz="1200" spc="0">
                <a:solidFill>
                  <a:srgbClr val="000000"/>
                </a:solidFill>
                <a:latin typeface="Times New Roman" pitchFamily="1" panose="02020603050405020304"/>
              </a:rPr>
              <a:t>Tambie´n ha participado en el diseño </a:t>
            </a:r>
            <a:r>
              <a:rPr lang="es-ES" sz="1200" spc="0">
                <a:solidFill>
                  <a:srgbClr val="000000"/>
                </a:solidFill>
                <a:latin typeface="Times New Roman" pitchFamily="1" panose="02020603050405020304"/>
              </a:rPr>
              <a:t>de superordenadores dedicados. Fi-</a:t>
            </a:r>
            <a:r>
              <a:rPr lang="es-ES" sz="1200" spc="0">
                <a:solidFill>
                  <a:srgbClr val="000000"/>
                </a:solidFill>
                <a:latin typeface="Times New Roman" pitchFamily="1" panose="02020603050405020304"/>
              </a:rPr>
              <a:t>nalmente, conviene resaltar que ha </a:t>
            </a:r>
            <a:r>
              <a:rPr lang="es-ES" sz="1200" spc="0">
                <a:solidFill>
                  <a:srgbClr val="000000"/>
                </a:solidFill>
                <a:latin typeface="Times New Roman" pitchFamily="1" panose="02020603050405020304"/>
              </a:rPr>
              <a:t>realizado estudios en Biología, prin-</a:t>
            </a:r>
          </a:p>
        </p:txBody>
      </p:sp>
      <p:sp>
        <p:nvSpPr>
          <p:cNvPr id="7" name=""/>
          <p:cNvSpPr/>
          <p:nvPr>
            <p:ph type="body" idx="10"/>
          </p:nvPr>
        </p:nvSpPr>
        <p:spPr>
          <a:xfrm>
            <a:off x="1057910" y="6242050"/>
            <a:ext cx="5486400" cy="348932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cipalmente en redes neuronales, inmunología y movimiento de grupos de animales. </a:t>
            </a:r>
            <a:r>
              <a:rPr lang="es-ES" sz="1200" spc="0">
                <a:solidFill>
                  <a:srgbClr val="000000"/>
                </a:solidFill>
                <a:latin typeface="Times New Roman" pitchFamily="1" panose="02020603050405020304"/>
              </a:rPr>
              <a:t>Paso a describir brevemente algunas de sus más importantes contribuciones: </a:t>
            </a:r>
          </a:p>
          <a:p>
            <a:pPr marL="0" marR="45720" indent="0" algn="just">
              <a:lnSpc>
                <a:spcPts val="1400"/>
              </a:lnSpc>
              <a:spcBef>
                <a:spcPts val="510"/>
              </a:spcBef>
              <a:spcAft>
                <a:spcPts val="0"/>
              </a:spcAft>
            </a:pPr>
            <a:r>
              <a:rPr lang="es-ES" sz="1200" spc="30">
                <a:solidFill>
                  <a:srgbClr val="000000"/>
                </a:solidFill>
                <a:latin typeface="Times New Roman" pitchFamily="1" panose="02020603050405020304"/>
              </a:rPr>
              <a:t>En primer lugar la ecuación de Altarelli–Parisi. Trabajo realizado con su amigo </a:t>
            </a:r>
            <a:r>
              <a:rPr lang="es-ES" sz="1200" spc="30">
                <a:solidFill>
                  <a:srgbClr val="000000"/>
                </a:solidFill>
                <a:latin typeface="Times New Roman" pitchFamily="1" panose="02020603050405020304"/>
              </a:rPr>
              <a:t>Guido Altarelli. Herramienta imprescindible en el estudio de las colisiones protón-</a:t>
            </a:r>
            <a:r>
              <a:rPr lang="es-ES" sz="1200" spc="30">
                <a:solidFill>
                  <a:srgbClr val="000000"/>
                </a:solidFill>
                <a:latin typeface="Times New Roman" pitchFamily="1" panose="02020603050405020304"/>
              </a:rPr>
              <a:t>protón en aceleradores de partículas. Análisis basados en este ecuación han jugado </a:t>
            </a:r>
            <a:r>
              <a:rPr lang="es-ES" sz="1200" spc="30">
                <a:solidFill>
                  <a:srgbClr val="000000"/>
                </a:solidFill>
                <a:latin typeface="Times New Roman" pitchFamily="1" panose="02020603050405020304"/>
              </a:rPr>
              <a:t>un papel muy importante en el reciente descubrimiento del bosón de Higgs.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Posteriormente propuso el modelo de flujo tubular para el confinamiento de los </a:t>
            </a:r>
            <a:r>
              <a:rPr lang="es-ES" sz="1200" spc="0">
                <a:solidFill>
                  <a:srgbClr val="000000"/>
                </a:solidFill>
                <a:latin typeface="Times New Roman" pitchFamily="1" panose="02020603050405020304"/>
              </a:rPr>
              <a:t>quarks basado en la analogía del confinamiento de los monopolos en superconducto-</a:t>
            </a:r>
            <a:r>
              <a:rPr lang="es-ES" sz="1200" spc="0">
                <a:solidFill>
                  <a:srgbClr val="000000"/>
                </a:solidFill>
                <a:latin typeface="Times New Roman" pitchFamily="1" panose="02020603050405020304"/>
              </a:rPr>
              <a:t>res. Explicación, que en el momento actual, es la mejor descripción del confinamiento </a:t>
            </a:r>
            <a:r>
              <a:rPr lang="es-ES" sz="1200" spc="0">
                <a:solidFill>
                  <a:srgbClr val="000000"/>
                </a:solidFill>
                <a:latin typeface="Times New Roman" pitchFamily="1" panose="02020603050405020304"/>
              </a:rPr>
              <a:t>de los quarks.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Otro campo de investigación en el que trabajófue el desarrollo de me´todos y cons-</a:t>
            </a:r>
            <a:r>
              <a:rPr lang="es-ES" sz="1200" spc="0">
                <a:solidFill>
                  <a:srgbClr val="000000"/>
                </a:solidFill>
                <a:latin typeface="Times New Roman" pitchFamily="1" panose="02020603050405020304"/>
              </a:rPr>
              <a:t>trucción de superordenadores dedicados para el estudio de la Cromodinámica Cuán-</a:t>
            </a:r>
            <a:r>
              <a:rPr lang="es-ES" sz="1200" spc="0">
                <a:solidFill>
                  <a:srgbClr val="000000"/>
                </a:solidFill>
                <a:latin typeface="Times New Roman" pitchFamily="1" panose="02020603050405020304"/>
              </a:rPr>
              <a:t>tica en el retículo lo que permite estudiar propiedades de los hadrones, tales como </a:t>
            </a:r>
            <a:r>
              <a:rPr lang="es-ES" sz="1200" spc="0">
                <a:solidFill>
                  <a:srgbClr val="000000"/>
                </a:solidFill>
                <a:latin typeface="Times New Roman" pitchFamily="1" panose="02020603050405020304"/>
              </a:rPr>
              <a:t>el confinamiento y el cálculo de sus masas a partir de primeros principios. </a:t>
            </a:r>
          </a:p>
          <a:p>
            <a:pPr marL="0" marR="45720" indent="0" algn="just">
              <a:lnSpc>
                <a:spcPts val="1400"/>
              </a:lnSpc>
              <a:spcBef>
                <a:spcPts val="505"/>
              </a:spcBef>
              <a:spcAft>
                <a:spcPts val="1190"/>
              </a:spcAft>
            </a:pPr>
            <a:r>
              <a:rPr lang="es-ES" sz="1200" spc="0">
                <a:solidFill>
                  <a:srgbClr val="000000"/>
                </a:solidFill>
                <a:latin typeface="Times New Roman" pitchFamily="1" panose="02020603050405020304"/>
              </a:rPr>
              <a:t>Desarrollóla formulación del Grupo de Renormalización en dimensión fija, usando </a:t>
            </a:r>
            <a:r>
              <a:rPr lang="es-ES" sz="1200" spc="0">
                <a:solidFill>
                  <a:srgbClr val="000000"/>
                </a:solidFill>
                <a:latin typeface="Times New Roman" pitchFamily="1" panose="02020603050405020304"/>
              </a:rPr>
              <a:t>Teoría Cuántica de Campos, se ha convertido en una herramienta muy importante </a:t>
            </a:r>
            <a:r>
              <a:rPr lang="es-ES" sz="1200" spc="0">
                <a:solidFill>
                  <a:srgbClr val="000000"/>
                </a:solidFill>
                <a:latin typeface="Times New Roman" pitchFamily="1" panose="02020603050405020304"/>
              </a:rPr>
              <a:t>para el cálculo analítico de los exponentes críticos en las transiciones de fase. </a:t>
            </a:r>
          </a:p>
        </p:txBody>
      </p:sp>
      <p:sp>
        <p:nvSpPr>
          <p:cNvPr id="8"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11" name=""/>
          <p:cNvSpPr/>
          <p:nvPr>
            <p:ph type="body" idx="10"/>
          </p:nvPr>
        </p:nvSpPr>
        <p:spPr>
          <a:xfrm>
            <a:off x="1057910" y="5923280"/>
            <a:ext cx="2743200" cy="318770"/>
          </a:xfrm>
          <a:prstGeom prst="rect">
            <a:avLst/>
          </a:prstGeom>
          <a:noFill/>
          <a:ln w="0" cmpd="sng">
            <a:noFill/>
            <a:prstDash val="solid"/>
          </a:ln>
        </p:spPr>
        <p:txBody>
          <a:bodyPr vert="horz" lIns="0" tIns="0" rIns="0" bIns="0" anchor="t"/>
          <a:lstStyle/>
          <a:p>
            <a:pPr marL="0" marR="0" indent="0" algn="ctr">
              <a:lnSpc>
                <a:spcPts val="1400"/>
              </a:lnSpc>
              <a:spcAft>
                <a:spcPts val="1095"/>
              </a:spcAft>
            </a:pPr>
            <a:r>
              <a:rPr lang="es-ES" sz="1200" spc="35">
                <a:solidFill>
                  <a:srgbClr val="000000"/>
                </a:solidFill>
                <a:latin typeface="Times New Roman" pitchFamily="1" panose="02020603050405020304"/>
              </a:rPr>
              <a:t>Dr. Juan Jesús Ruiz Lorenzo </a:t>
            </a:r>
          </a:p>
        </p:txBody>
      </p:sp>
      <p:cxnSp>
        <p:nvCxnSpPr>
          <p:cNvPr id="12" name=""/>
          <p:cNvCxnSpPr/>
          <p:nvPr/>
        </p:nvCxnSpPr>
        <p:spPr>
          <a:xfrm>
            <a:off x="1097280" y="685800"/>
            <a:ext cx="5401945" cy="0"/>
          </a:xfrm>
          <a:prstGeom prst="line">
            <a:avLst/>
          </a:prstGeom>
          <a:ln w="6350" cmpd="sng">
            <a:solidFill>
              <a:srgbClr val="000000"/>
            </a:solidFill>
          </a:ln>
        </p:spPr>
      </p:cxnSp>
      <p:cxnSp>
        <p:nvCxnSpPr>
          <p:cNvPr id="13"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8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115"/>
              </a:spcAft>
              <a:tabLst>
                <a:tab algn="r" pos="5440680"/>
              </a:tabLst>
            </a:pPr>
            <a:r>
              <a:rPr lang="es-ES" sz="1300" spc="0">
                <a:solidFill>
                  <a:srgbClr val="000000"/>
                </a:solidFill>
                <a:latin typeface="Garamond" pitchFamily="1" panose="02020603050405020304"/>
              </a:rPr>
              <a:t>364 </a:t>
            </a:r>
            <a:r>
              <a:rPr lang="es-ES" sz="1300" b="1" spc="0">
                <a:solidFill>
                  <a:srgbClr val="000000"/>
                </a:solidFill>
                <a:latin typeface="Garamond" pitchFamily="1" panose="02020603050405020304"/>
              </a:rPr>
              <a:t>15.7. Prof. Dr. Giorgio Parisi </a:t>
            </a:r>
          </a:p>
        </p:txBody>
      </p:sp>
      <p:sp>
        <p:nvSpPr>
          <p:cNvPr id="3" name=""/>
          <p:cNvSpPr/>
          <p:nvPr>
            <p:ph type="body" idx="10"/>
          </p:nvPr>
        </p:nvSpPr>
        <p:spPr>
          <a:xfrm>
            <a:off x="1056005" y="681990"/>
            <a:ext cx="5486400" cy="9049385"/>
          </a:xfrm>
          <a:prstGeom prst="rect">
            <a:avLst/>
          </a:prstGeom>
          <a:noFill/>
          <a:ln w="0" cmpd="sng">
            <a:noFill/>
            <a:prstDash val="solid"/>
          </a:ln>
        </p:spPr>
        <p:txBody>
          <a:bodyPr vert="horz" lIns="0" tIns="21907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La supersimetría, simetría que relaciona bosones y fermiones, propuesta originaria-</a:t>
            </a:r>
            <a:r>
              <a:rPr lang="es-ES" sz="1300" spc="0">
                <a:solidFill>
                  <a:srgbClr val="000000"/>
                </a:solidFill>
                <a:latin typeface="Garamond" pitchFamily="1" panose="02020603050405020304"/>
              </a:rPr>
              <a:t>mente en el contexto de la física de altas energías, fue usado por G. Parisi para resolver diferentes problemas en física de la materia condensada. </a:t>
            </a:r>
          </a:p>
          <a:p>
            <a:pPr marL="45720" marR="45720" indent="0" algn="just">
              <a:lnSpc>
                <a:spcPts val="1400"/>
              </a:lnSpc>
              <a:spcBef>
                <a:spcPts val="495"/>
              </a:spcBef>
              <a:spcAft>
                <a:spcPts val="0"/>
              </a:spcAft>
            </a:pPr>
            <a:r>
              <a:rPr lang="es-ES" sz="1300" spc="0">
                <a:solidFill>
                  <a:srgbClr val="000000"/>
                </a:solidFill>
                <a:latin typeface="Garamond" pitchFamily="1" panose="02020603050405020304"/>
              </a:rPr>
              <a:t>Finalmente el estudio de los vidrios estructurales le llevóa introducir las transiciones de fase de primer orden aleatorias.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A continuación me extenderéen dos de sus contribuciones que han tenido un gran impacto en la Ciencia. </a:t>
            </a:r>
          </a:p>
          <a:p>
            <a:pPr marL="45720" marR="45720" indent="0" algn="just">
              <a:lnSpc>
                <a:spcPts val="1400"/>
              </a:lnSpc>
              <a:spcBef>
                <a:spcPts val="510"/>
              </a:spcBef>
              <a:spcAft>
                <a:spcPts val="0"/>
              </a:spcAft>
            </a:pPr>
            <a:r>
              <a:rPr lang="es-ES" sz="1300" spc="-10">
                <a:solidFill>
                  <a:srgbClr val="000000"/>
                </a:solidFill>
                <a:latin typeface="Garamond" pitchFamily="1" panose="02020603050405020304"/>
              </a:rPr>
              <a:t>Las interfases, frentes de reacción y superficies de crecimiento en sistemas biológicos tienen una gran relevancia científica. En 1986, Kardar, Parisi y Zhang propusieron una ecuación en derivadas parciales estocástica que describe el comportamiento de la gran mayoría de estos sistemas (ya sean físicos, químicos o biológicos), lo que se conoce como universalidad. A pesar de que los físicos hemos estado usando y resol-</a:t>
            </a:r>
            <a:r>
              <a:rPr lang="es-ES" sz="1300" spc="-10">
                <a:solidFill>
                  <a:srgbClr val="000000"/>
                </a:solidFill>
                <a:latin typeface="Garamond" pitchFamily="1" panose="02020603050405020304"/>
              </a:rPr>
              <a:t>viendo la ecuación KPZ, desde el punto de vista matemático no estábien definida. Como primera muestra de cómo los resultados de Giorgio Parisi llevan al límite el conocimiento matemático, me gustaría reseñar que en 2014, le fue concedida la me-</a:t>
            </a:r>
            <a:r>
              <a:rPr lang="es-ES" sz="100">
                <a:solidFill>
                  <a:srgbClr val="000000"/>
                </a:solidFill>
                <a:latin typeface="Garamond" pitchFamily="1" panose="02020603050405020304"/>
              </a:rPr>
              <a:t> </a:t>
            </a:r>
          </a:p>
          <a:p>
            <a:pPr marL="45720" marR="45720" indent="0" algn="just">
              <a:lnSpc>
                <a:spcPts val="2600"/>
              </a:lnSpc>
              <a:spcBef>
                <a:spcPts val="310"/>
              </a:spcBef>
              <a:spcAft>
                <a:spcPts val="0"/>
              </a:spcAft>
            </a:pPr>
            <a:r>
              <a:rPr lang="es-ES" sz="1300" spc="-175">
                <a:solidFill>
                  <a:srgbClr val="000000"/>
                </a:solidFill>
                <a:latin typeface="Garamond" pitchFamily="1" panose="02020603050405020304"/>
              </a:rPr>
              <a:t>dalla Fields al matemático austriaco Martin Hairer por sus trabajos donde consigu</a:t>
            </a:r>
            <a:r>
              <a:rPr lang="es-ES" sz="1300" baseline="30000" spc="-175">
                <a:solidFill>
                  <a:srgbClr val="000000"/>
                </a:solidFill>
                <a:latin typeface="Garamond" pitchFamily="1" panose="02020603050405020304"/>
              </a:rPr>
              <a:t>ió</a:t>
            </a:r>
            <a:r>
              <a:rPr lang="es-ES" sz="1300" spc="-175">
                <a:solidFill>
                  <a:srgbClr val="000000"/>
                </a:solidFill>
                <a:latin typeface="Garamond" pitchFamily="1" panose="02020603050405020304"/>
              </a:rPr>
              <a:t>definir de manera rigurosa la ecuación KPZ. </a:t>
            </a:r>
          </a:p>
          <a:p>
            <a:pPr marL="45720" marR="45720" indent="0" algn="just">
              <a:lnSpc>
                <a:spcPts val="2100"/>
              </a:lnSpc>
              <a:spcBef>
                <a:spcPts val="560"/>
              </a:spcBef>
              <a:spcAft>
                <a:spcPts val="0"/>
              </a:spcAft>
            </a:pPr>
            <a:r>
              <a:rPr lang="es-ES" sz="1300" spc="-170">
                <a:solidFill>
                  <a:srgbClr val="000000"/>
                </a:solidFill>
                <a:latin typeface="Garamond" pitchFamily="1" panose="02020603050405020304"/>
              </a:rPr>
              <a:t>El segundo ejemplo, quizás sea su mayor contribución científica, es la teoría de la rotura espontánea de la simetrías de las re´plicas. Originalmente G. Parisi desarrol</a:t>
            </a:r>
            <a:r>
              <a:rPr lang="es-ES" sz="1300" baseline="30000" spc="-170">
                <a:solidFill>
                  <a:srgbClr val="000000"/>
                </a:solidFill>
                <a:latin typeface="Garamond" pitchFamily="1" panose="02020603050405020304"/>
              </a:rPr>
              <a:t>ló</a:t>
            </a:r>
            <a:r>
              <a:rPr lang="es-ES" sz="1300" spc="-170">
                <a:solidFill>
                  <a:srgbClr val="000000"/>
                </a:solidFill>
                <a:latin typeface="Garamond" pitchFamily="1" panose="02020603050405020304"/>
              </a:rPr>
              <a:t>esta teoría para entender el comportamiento de los vidrios de espín en dimensión </a:t>
            </a:r>
          </a:p>
          <a:p>
            <a:pPr marL="45720" marR="45720" indent="0" algn="just">
              <a:lnSpc>
                <a:spcPts val="1400"/>
              </a:lnSpc>
              <a:spcBef>
                <a:spcPts val="10"/>
              </a:spcBef>
              <a:spcAft>
                <a:spcPts val="0"/>
              </a:spcAft>
            </a:pPr>
            <a:r>
              <a:rPr lang="es-ES" sz="1300" spc="0">
                <a:solidFill>
                  <a:srgbClr val="000000"/>
                </a:solidFill>
                <a:latin typeface="Garamond" pitchFamily="1" panose="02020603050405020304"/>
              </a:rPr>
              <a:t>infinita. Los vidrios de espín son metales con impurezas magne´ticas. Su teoría ha tenido una gran aplicabilidad en el campo de los sistemas complejos, vidrios y opti-mización. </a:t>
            </a:r>
          </a:p>
          <a:p>
            <a:pPr marL="45720" marR="45720" indent="0" algn="just">
              <a:lnSpc>
                <a:spcPts val="1400"/>
              </a:lnSpc>
              <a:spcBef>
                <a:spcPts val="515"/>
              </a:spcBef>
              <a:spcAft>
                <a:spcPts val="0"/>
              </a:spcAft>
            </a:pPr>
            <a:r>
              <a:rPr lang="es-ES" sz="1300" spc="-15">
                <a:solidFill>
                  <a:srgbClr val="000000"/>
                </a:solidFill>
                <a:latin typeface="Garamond" pitchFamily="1" panose="02020603050405020304"/>
              </a:rPr>
              <a:t>Matemáticamente uno tiene que resolver la teoría para todo número entero </a:t>
            </a:r>
            <a:r>
              <a:rPr lang="es-ES" sz="1150" i="1" spc="-15">
                <a:solidFill>
                  <a:srgbClr val="000000"/>
                </a:solidFill>
                <a:latin typeface="Arial" pitchFamily="2" panose="02020603050405020304"/>
              </a:rPr>
              <a:t>n </a:t>
            </a:r>
            <a:r>
              <a:rPr lang="es-ES" sz="1300" spc="-15">
                <a:solidFill>
                  <a:srgbClr val="000000"/>
                </a:solidFill>
                <a:latin typeface="Garamond" pitchFamily="1" panose="02020603050405020304"/>
              </a:rPr>
              <a:t>positivo (las re´plicas) para posteriormente realizar la prolongación analítica a </a:t>
            </a:r>
            <a:r>
              <a:rPr lang="es-ES" sz="1150" i="1" spc="-15">
                <a:solidFill>
                  <a:srgbClr val="000000"/>
                </a:solidFill>
                <a:latin typeface="Arial" pitchFamily="2" panose="02020603050405020304"/>
              </a:rPr>
              <a:t>n </a:t>
            </a:r>
            <a:r>
              <a:rPr lang="es-ES" sz="1300" spc="-15">
                <a:solidFill>
                  <a:srgbClr val="000000"/>
                </a:solidFill>
                <a:latin typeface="Garamond" pitchFamily="1" panose="02020603050405020304"/>
              </a:rPr>
              <a:t>= 0. Más concretamente, en la teoría aparecen matrices </a:t>
            </a:r>
            <a:r>
              <a:rPr lang="es-ES" sz="1150" i="1" spc="-15">
                <a:solidFill>
                  <a:srgbClr val="000000"/>
                </a:solidFill>
                <a:latin typeface="Arial" pitchFamily="2" panose="02020603050405020304"/>
              </a:rPr>
              <a:t>n × n </a:t>
            </a:r>
            <a:r>
              <a:rPr lang="es-ES" sz="1300" spc="-15">
                <a:solidFill>
                  <a:srgbClr val="000000"/>
                </a:solidFill>
                <a:latin typeface="Garamond" pitchFamily="1" panose="02020603050405020304"/>
              </a:rPr>
              <a:t>con ciertas simetrías, que hay que saber parametrizar cuando </a:t>
            </a:r>
            <a:r>
              <a:rPr lang="es-ES" sz="1150" i="1" spc="-15">
                <a:solidFill>
                  <a:srgbClr val="000000"/>
                </a:solidFill>
                <a:latin typeface="Arial" pitchFamily="2" panose="02020603050405020304"/>
              </a:rPr>
              <a:t>n </a:t>
            </a:r>
            <a:r>
              <a:rPr lang="es-ES" sz="1300" spc="-15">
                <a:solidFill>
                  <a:srgbClr val="000000"/>
                </a:solidFill>
                <a:latin typeface="Garamond" pitchFamily="1" panose="02020603050405020304"/>
              </a:rPr>
              <a:t>tiende a cero. Giorgio Parisi lo realizóproponiendo un esquema en el cual estas matrices se rompían en subcajas, que se volvían a romper en subcajas y asi sucesivamente, infinitamente!!. El límite </a:t>
            </a:r>
            <a:r>
              <a:rPr lang="es-ES" sz="1150" i="1" spc="-15">
                <a:solidFill>
                  <a:srgbClr val="000000"/>
                </a:solidFill>
                <a:latin typeface="Arial" pitchFamily="2" panose="02020603050405020304"/>
              </a:rPr>
              <a:t>n </a:t>
            </a:r>
            <a:r>
              <a:rPr lang="es-ES" sz="1300" spc="-15">
                <a:solidFill>
                  <a:srgbClr val="000000"/>
                </a:solidFill>
                <a:latin typeface="Garamond" pitchFamily="1" panose="02020603050405020304"/>
              </a:rPr>
              <a:t>= 0 de estas matrices lo consiguóparametrizarlo mediante una función </a:t>
            </a:r>
            <a:r>
              <a:rPr lang="es-ES" sz="1150" i="1" spc="-15">
                <a:solidFill>
                  <a:srgbClr val="000000"/>
                </a:solidFill>
                <a:latin typeface="Arial" pitchFamily="2" panose="02020603050405020304"/>
              </a:rPr>
              <a:t>q</a:t>
            </a:r>
            <a:r>
              <a:rPr lang="es-ES" sz="1300" spc="-15">
                <a:solidFill>
                  <a:srgbClr val="000000"/>
                </a:solidFill>
                <a:latin typeface="Garamond" pitchFamily="1" panose="02020603050405020304"/>
              </a:rPr>
              <a:t>(</a:t>
            </a:r>
            <a:r>
              <a:rPr lang="es-ES" sz="1150" i="1" spc="-15">
                <a:solidFill>
                  <a:srgbClr val="000000"/>
                </a:solidFill>
                <a:latin typeface="Arial" pitchFamily="2" panose="02020603050405020304"/>
              </a:rPr>
              <a:t>x</a:t>
            </a:r>
            <a:r>
              <a:rPr lang="es-ES" sz="1300" spc="-15">
                <a:solidFill>
                  <a:srgbClr val="000000"/>
                </a:solidFill>
                <a:latin typeface="Garamond" pitchFamily="1" panose="02020603050405020304"/>
              </a:rPr>
              <a:t>). Tambie´n encontróque el número de los estados puros (las fases) era infinito y que e´stas estaban organizadas de una manera ultrame´trica (de las misma manera que están organizados los órdenes, grupos y especies en Biología). De nuevo la demostración de todos estos resultados de manera rigurosa ha necesitado más de 30 años de trabajo de los mejores expertos en el tema, siendo finalmente resuelta por los matemáticos Tallagrand y Panchenko. </a:t>
            </a:r>
          </a:p>
          <a:p>
            <a:pPr marL="45720" marR="45720" indent="0" algn="just">
              <a:lnSpc>
                <a:spcPts val="1400"/>
              </a:lnSpc>
              <a:spcBef>
                <a:spcPts val="475"/>
              </a:spcBef>
              <a:spcAft>
                <a:spcPts val="0"/>
              </a:spcAft>
            </a:pPr>
            <a:r>
              <a:rPr lang="es-ES" sz="1300" spc="-15">
                <a:solidFill>
                  <a:srgbClr val="000000"/>
                </a:solidFill>
                <a:latin typeface="Garamond" pitchFamily="1" panose="02020603050405020304"/>
              </a:rPr>
              <a:t>Es muy difícil estudiar analíticamente cuales son las propiedades de la fase vidrio de espín en dimensión tres, dimensión donde vivimos. La solución de Parisi en dimensión infinita es tremendamente complicada. Para ello se ha recurrido a simular estos materiales en superordenadores. Sin embargo los superordenadores convencionales no están optimizados para este tipo de problemas por lo que tenemos que recurrir a ordenadores dedicados. </a:t>
            </a:r>
          </a:p>
          <a:p>
            <a:pPr marL="45720" marR="45720" indent="0" algn="just">
              <a:lnSpc>
                <a:spcPts val="1400"/>
              </a:lnSpc>
              <a:spcBef>
                <a:spcPts val="490"/>
              </a:spcBef>
              <a:spcAft>
                <a:spcPts val="2465"/>
              </a:spcAft>
            </a:pPr>
            <a:r>
              <a:rPr lang="es-ES" sz="1300" spc="-10">
                <a:solidFill>
                  <a:srgbClr val="000000"/>
                </a:solidFill>
                <a:latin typeface="Garamond" pitchFamily="1" panose="02020603050405020304"/>
              </a:rPr>
              <a:t>El diseño de ordenadores dedicados para resolver problemas muy difíciles en física teórica se puede remontar, entre otros, al diseño de los ordenadores APE, en los cua-</a:t>
            </a:r>
            <a:r>
              <a:rPr lang="es-ES" sz="1300" spc="-10">
                <a:solidFill>
                  <a:srgbClr val="000000"/>
                </a:solidFill>
                <a:latin typeface="Garamond" pitchFamily="1" panose="02020603050405020304"/>
              </a:rPr>
              <a:t>les la participación de G. Parisi fue fundamental tanto en el diseño, el desarrollo del </a:t>
            </a:r>
          </a:p>
        </p:txBody>
      </p:sp>
      <p:sp>
        <p:nvSpPr>
          <p:cNvPr id="4" name=""/>
          <p:cNvSpPr/>
          <p:nvPr>
            <p:ph type="body" idx="10"/>
          </p:nvPr>
        </p:nvSpPr>
        <p:spPr>
          <a:xfrm>
            <a:off x="1056005" y="9731375"/>
            <a:ext cx="5486400" cy="225425"/>
          </a:xfrm>
          <a:prstGeom prst="rect">
            <a:avLst/>
          </a:prstGeom>
          <a:noFill/>
          <a:ln w="0" cmpd="sng">
            <a:noFill/>
            <a:prstDash val="solid"/>
          </a:ln>
        </p:spPr>
        <p:txBody>
          <a:bodyPr vert="horz" lIns="0" tIns="48260" rIns="0" bIns="0" anchor="t"/>
          <a:lstStyle/>
          <a:p>
            <a:pPr marL="45720" marR="4572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8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365 </a:t>
            </a:r>
          </a:p>
        </p:txBody>
      </p:sp>
      <p:sp>
        <p:nvSpPr>
          <p:cNvPr id="3" name=""/>
          <p:cNvSpPr/>
          <p:nvPr>
            <p:ph type="body" idx="10"/>
          </p:nvPr>
        </p:nvSpPr>
        <p:spPr>
          <a:xfrm>
            <a:off x="1057910" y="681990"/>
            <a:ext cx="5486400" cy="9049385"/>
          </a:xfrm>
          <a:prstGeom prst="rect">
            <a:avLst/>
          </a:prstGeom>
          <a:noFill/>
          <a:ln w="0" cmpd="sng">
            <a:noFill/>
            <a:prstDash val="solid"/>
          </a:ln>
        </p:spPr>
        <p:txBody>
          <a:bodyPr vert="horz" lIns="0" tIns="262890" rIns="0" bIns="0" anchor="t"/>
          <a:lstStyle/>
          <a:p>
            <a:pPr marL="45720" marR="45720" indent="0" algn="just">
              <a:lnSpc>
                <a:spcPts val="2600"/>
              </a:lnSpc>
              <a:spcAft>
                <a:spcPts val="0"/>
              </a:spcAft>
            </a:pPr>
            <a:r>
              <a:rPr lang="es-ES" sz="1200" spc="-235">
                <a:solidFill>
                  <a:srgbClr val="000000"/>
                </a:solidFill>
                <a:latin typeface="Times New Roman" pitchFamily="1" panose="02020603050405020304"/>
              </a:rPr>
              <a:t>compilador y su uso en Cromodinámica Cuántica. Siguiendo esta senda, se establecióen 2005 la colaboración Janus, en la que físicos e ingenieros de Italia (Universida-</a:t>
            </a:r>
            <a:r>
              <a:rPr lang="es-ES" sz="100">
                <a:solidFill>
                  <a:srgbClr val="000000"/>
                </a:solidFill>
                <a:latin typeface="Bookman Old Style" pitchFamily="1" panose="02020603050405020304"/>
              </a:rPr>
              <a:t>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des de Ferrara y de Roma La Sapienza) y España (Universidades Complutense de Madrid, Zaragoza y UEx) han diseñado, construido y usado los ordenadores dedi-</a:t>
            </a:r>
            <a:r>
              <a:rPr lang="es-ES" sz="1200" spc="0">
                <a:solidFill>
                  <a:srgbClr val="000000"/>
                </a:solidFill>
                <a:latin typeface="Times New Roman" pitchFamily="1" panose="02020603050405020304"/>
              </a:rPr>
              <a:t>cados Janus I y II, basados en FPGAs y programados en lenguaje VHDL. Antonio Gordillo–Guerrero, profesor de la Escuela Polite´cnica, y yo mismo participamos en esta colaboración científica.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Estos ordenadores han permitido abordar problemas que eran inalcanzables con el uso de los superordenadores convencionales. En particular, podemos citar que se ha conseguido simular 1 segundo de un vidrio de espín en este tipo de máquinas, multiplicando en más de tres ordenes de magnitud los tiempos simulados con los superordenadores convencionales.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Finalmente reseñar que Janus, en la mitología romana, es el dios de las puertas, los comienzos, los portales, las transiciones y los finales. Enero proviene etimológica-</a:t>
            </a:r>
            <a:r>
              <a:rPr lang="es-ES" sz="1200" spc="0">
                <a:solidFill>
                  <a:srgbClr val="000000"/>
                </a:solidFill>
                <a:latin typeface="Times New Roman" pitchFamily="1" panose="02020603050405020304"/>
              </a:rPr>
              <a:t>mente de Janus. </a:t>
            </a:r>
          </a:p>
          <a:p>
            <a:pPr marL="45720" marR="45720" indent="0" algn="just">
              <a:lnSpc>
                <a:spcPts val="1400"/>
              </a:lnSpc>
              <a:spcBef>
                <a:spcPts val="505"/>
              </a:spcBef>
              <a:spcAft>
                <a:spcPts val="0"/>
              </a:spcAft>
            </a:pPr>
            <a:r>
              <a:rPr lang="es-ES" sz="1200" spc="15">
                <a:solidFill>
                  <a:srgbClr val="000000"/>
                </a:solidFill>
                <a:latin typeface="Times New Roman" pitchFamily="1" panose="02020603050405020304"/>
              </a:rPr>
              <a:t>Cuando en el 2 de diciembre de 1942 el físico romano Enrico Fermi y sus colabo-</a:t>
            </a:r>
            <a:r>
              <a:rPr lang="es-ES" sz="1200" spc="15">
                <a:solidFill>
                  <a:srgbClr val="000000"/>
                </a:solidFill>
                <a:latin typeface="Times New Roman" pitchFamily="1" panose="02020603050405020304"/>
              </a:rPr>
              <a:t>radores consiguieron la primera reacción en cadena sostenida, se envióun mensaje críptico a Washington que decía “El Navegante italiano ha llegado al Nuevo Mundo”. Los grandes científicos no tienen miedo en adentrarse en lo desconocido, navegan-</a:t>
            </a:r>
            <a:r>
              <a:rPr lang="es-ES" sz="1200" spc="15">
                <a:solidFill>
                  <a:srgbClr val="000000"/>
                </a:solidFill>
                <a:latin typeface="Times New Roman" pitchFamily="1" panose="02020603050405020304"/>
              </a:rPr>
              <a:t>do por mares ignotos y descubriendo nuevos continentes con sus extrañas y raras especies. Giorgio Parisi en su libro “La chiave, la luce e lúbriaco. Come si muove una ricerca scientifica” (“la llave, la farola y el borracho: como se desarrolla la in-</a:t>
            </a:r>
            <a:r>
              <a:rPr lang="es-ES" sz="1200" spc="15">
                <a:solidFill>
                  <a:srgbClr val="000000"/>
                </a:solidFill>
                <a:latin typeface="Times New Roman" pitchFamily="1" panose="02020603050405020304"/>
              </a:rPr>
              <a:t>vestigación científica”) plantea una visión menos heróica, pero m´as realista, de los científicos. El científico (el borracho) intenta realizar un descubrimiento (usar la lla-</a:t>
            </a:r>
            <a:r>
              <a:rPr lang="es-ES" sz="1200" spc="15">
                <a:solidFill>
                  <a:srgbClr val="000000"/>
                </a:solidFill>
                <a:latin typeface="Times New Roman" pitchFamily="1" panose="02020603050405020304"/>
              </a:rPr>
              <a:t>ve para abrir una cerradura), pero solo puede usar la cerradura que estáiluminada por la farola y no otra que estáa oscuras (¡y que proporcionaría un descubrimiento más interesante!). </a:t>
            </a:r>
          </a:p>
          <a:p>
            <a:pPr marL="45720" marR="45720" indent="0" algn="just">
              <a:lnSpc>
                <a:spcPts val="1400"/>
              </a:lnSpc>
              <a:spcBef>
                <a:spcPts val="475"/>
              </a:spcBef>
              <a:spcAft>
                <a:spcPts val="0"/>
              </a:spcAft>
            </a:pPr>
            <a:r>
              <a:rPr lang="es-ES" sz="1200" spc="20">
                <a:solidFill>
                  <a:srgbClr val="000000"/>
                </a:solidFill>
                <a:latin typeface="Times New Roman" pitchFamily="1" panose="02020603050405020304"/>
              </a:rPr>
              <a:t>Finalmente me gustaría contarles una ane´cdota personal. Giorgio Parisi es una per-</a:t>
            </a:r>
            <a:r>
              <a:rPr lang="es-ES" sz="1200" spc="20">
                <a:solidFill>
                  <a:srgbClr val="000000"/>
                </a:solidFill>
                <a:latin typeface="Times New Roman" pitchFamily="1" panose="02020603050405020304"/>
              </a:rPr>
              <a:t>sona, que además de sus grandes logros científicos, estámuy involucrada con la sociedad italiana a trave´s de su participación en movimientos sociales y políticos. Recuerdo que a finales de la de´cada de los ’90, se planteóen Italia un cambio bas-</a:t>
            </a:r>
            <a:r>
              <a:rPr lang="es-ES" sz="1200" spc="20">
                <a:solidFill>
                  <a:srgbClr val="000000"/>
                </a:solidFill>
                <a:latin typeface="Times New Roman" pitchFamily="1" panose="02020603050405020304"/>
              </a:rPr>
              <a:t>tante radical de la ley electoral y toda la política y la prensa gravitaban sobre este tema. Por más que leía la prensa no acababa de entender la nueva propuesta de la ley electoral. Un día estaban discutiendo sobre este tema en la pizarra, con tizas en la mano, Enzo Marinari y Giorgio Parisi, y yo pense´, esta es mi oportunidad para entender la nueva ley electoral y además de la mano de dos grandes físicos. Les dije, ya que estáis discutiendo sobre el tema, ¿me podríais hacer un resumen de la nueva propuesta? Se giraron los dos y al unísono me dijeron “lascia perdere, troppo difficile” (olvidate, demasiado difícil!). Ya ven que hay cosas aún m´as complicadas que los vidrios de espín o la Cromodinámica Cuántica. Como suele cerrar Giorgio Parisi los correos electrónicos cuando hay españoles involucrados, </a:t>
            </a:r>
            <a:r>
              <a:rPr lang="es-ES" sz="1100" spc="20">
                <a:solidFill>
                  <a:srgbClr val="000000"/>
                </a:solidFill>
                <a:latin typeface="Arial" pitchFamily="2" panose="02020603050405020304"/>
              </a:rPr>
              <a:t>Ai na ma</a:t>
            </a:r>
            <a:r>
              <a:rPr lang="es-ES" sz="1200" spc="20">
                <a:solidFill>
                  <a:srgbClr val="000000"/>
                </a:solidFill>
                <a:latin typeface="Times New Roman" pitchFamily="1" panose="02020603050405020304"/>
              </a:rPr>
              <a:t>!!! (salsa cubana). </a:t>
            </a:r>
          </a:p>
          <a:p>
            <a:pPr marL="45720" marR="45720" indent="0" algn="just">
              <a:lnSpc>
                <a:spcPts val="1400"/>
              </a:lnSpc>
              <a:spcBef>
                <a:spcPts val="500"/>
              </a:spcBef>
              <a:spcAft>
                <a:spcPts val="1955"/>
              </a:spcAft>
            </a:pPr>
            <a:r>
              <a:rPr lang="es-ES" sz="1200" spc="0">
                <a:solidFill>
                  <a:srgbClr val="000000"/>
                </a:solidFill>
                <a:latin typeface="Times New Roman" pitchFamily="1" panose="02020603050405020304"/>
              </a:rPr>
              <a:t>En mi opinión Giorgio Parisi es un muy digno representante de la escuela italiana de Física que se remonta al Renacimiento. Podemos citar entre otros a Galileo, Torricelli, Volta, Lagrange, Majorana, Enrico Fermi y su mentor Nicola Cabibbo.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4445" rIns="0" bIns="0" anchor="t"/>
          <a:lstStyle/>
          <a:p>
            <a:pPr marL="45720" marR="45720" indent="0" algn="l">
              <a:lnSpc>
                <a:spcPts val="1400"/>
              </a:lnSpc>
              <a:spcAft>
                <a:spcPts val="80"/>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15 </a:t>
            </a:r>
          </a:p>
        </p:txBody>
      </p:sp>
      <p:sp>
        <p:nvSpPr>
          <p:cNvPr id="3" name=""/>
          <p:cNvSpPr/>
          <p:nvPr>
            <p:ph type="body" idx="10"/>
          </p:nvPr>
        </p:nvSpPr>
        <p:spPr>
          <a:xfrm>
            <a:off x="1057910" y="681990"/>
            <a:ext cx="5486400" cy="5678170"/>
          </a:xfrm>
          <a:prstGeom prst="rect">
            <a:avLst/>
          </a:prstGeom>
          <a:noFill/>
          <a:ln w="0" cmpd="sng">
            <a:noFill/>
            <a:prstDash val="solid"/>
          </a:ln>
        </p:spPr>
        <p:txBody>
          <a:bodyPr vert="horz" lIns="0" tIns="224155"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de Estudiantes Extremen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a:t>
            </a:r>
            <a:r>
              <a:rPr lang="es-ES" sz="1200" baseline="30000" spc="0">
                <a:solidFill>
                  <a:srgbClr val="000000"/>
                </a:solidFill>
                <a:latin typeface="Courier New" pitchFamily="3" panose="02020603050405020304"/>
              </a:rPr>
              <a:t>4</a:t>
            </a:r>
            <a:r>
              <a:rPr lang="es-ES" sz="1200" spc="0">
                <a:solidFill>
                  <a:srgbClr val="000000"/>
                </a:solidFill>
                <a:latin typeface="Times New Roman" pitchFamily="1" panose="02020603050405020304"/>
              </a:rPr>
              <a:t> reflejan en el primer lugar de sus programas políticos la creación de la universidad.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Aparte de las iniciativas institucionales, la ciudadanía también se moviliza y en </a:t>
            </a:r>
            <a:r>
              <a:rPr lang="es-ES" sz="1250" b="1" spc="0">
                <a:solidFill>
                  <a:srgbClr val="000000"/>
                </a:solidFill>
                <a:latin typeface="Times New Roman" pitchFamily="1" panose="02020603050405020304"/>
              </a:rPr>
              <a:t>1967 </a:t>
            </a:r>
            <a:r>
              <a:rPr lang="es-ES" sz="1200" spc="0">
                <a:solidFill>
                  <a:srgbClr val="000000"/>
                </a:solidFill>
                <a:latin typeface="Times New Roman" pitchFamily="1" panose="02020603050405020304"/>
              </a:rPr>
              <a:t>se crea la “</a:t>
            </a:r>
            <a:r>
              <a:rPr lang="es-ES" sz="1250" b="1" spc="0">
                <a:solidFill>
                  <a:srgbClr val="000000"/>
                </a:solidFill>
                <a:latin typeface="Times New Roman" pitchFamily="1" panose="02020603050405020304"/>
              </a:rPr>
              <a:t>Asociación de Amigos de la Universidad</a:t>
            </a:r>
            <a:r>
              <a:rPr lang="es-ES" sz="1200" spc="0">
                <a:solidFill>
                  <a:srgbClr val="000000"/>
                </a:solidFill>
                <a:latin typeface="Times New Roman" pitchFamily="1" panose="02020603050405020304"/>
              </a:rPr>
              <a:t>”, que llegóa contar con más </a:t>
            </a:r>
          </a:p>
          <a:p>
            <a:pPr marL="45720" marR="45720" indent="0" algn="just">
              <a:lnSpc>
                <a:spcPts val="2600"/>
              </a:lnSpc>
              <a:spcBef>
                <a:spcPts val="275"/>
              </a:spcBef>
              <a:spcAft>
                <a:spcPts val="0"/>
              </a:spcAft>
            </a:pPr>
            <a:r>
              <a:rPr lang="es-ES" sz="1200" spc="-65">
                <a:solidFill>
                  <a:srgbClr val="000000"/>
                </a:solidFill>
                <a:latin typeface="Times New Roman" pitchFamily="1" panose="02020603050405020304"/>
              </a:rPr>
              <a:t>de </a:t>
            </a:r>
            <a:r>
              <a:rPr lang="es-ES" sz="1400" b="1" i="1" spc="-65">
                <a:solidFill>
                  <a:srgbClr val="000000"/>
                </a:solidFill>
                <a:latin typeface="Garamond" pitchFamily="1" panose="02020603050405020304"/>
              </a:rPr>
              <a:t>350 </a:t>
            </a:r>
            <a:r>
              <a:rPr lang="es-ES" sz="1200" spc="-65">
                <a:solidFill>
                  <a:srgbClr val="000000"/>
                </a:solidFill>
                <a:latin typeface="Times New Roman" pitchFamily="1" panose="02020603050405020304"/>
              </a:rPr>
              <a:t>socios, lo cual para una asociación cultural de esta naturaleza, representóuna cifra importante. </a:t>
            </a:r>
          </a:p>
          <a:p>
            <a:pPr marL="45720" marR="45720" indent="0" algn="just">
              <a:lnSpc>
                <a:spcPts val="1400"/>
              </a:lnSpc>
              <a:spcBef>
                <a:spcPts val="535"/>
              </a:spcBef>
              <a:spcAft>
                <a:spcPts val="0"/>
              </a:spcAft>
            </a:pPr>
            <a:r>
              <a:rPr lang="es-ES" sz="1200" spc="0">
                <a:solidFill>
                  <a:srgbClr val="000000"/>
                </a:solidFill>
                <a:latin typeface="Times New Roman" pitchFamily="1" panose="02020603050405020304"/>
              </a:rPr>
              <a:t>Curiosamente, durante este periodo de gestación no existe en ningún momento y en ningún punto de la geografía extremen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un proceso similar con tan clara orientación de alcanzar un centro universitario. Badajoz era y es, se entiende en condiciones no forzadas, la cabecera de mayor índice estudiantil y demográfico. </a:t>
            </a:r>
          </a:p>
          <a:p>
            <a:pPr marL="45720" marR="45720" indent="0" algn="just">
              <a:lnSpc>
                <a:spcPts val="1400"/>
              </a:lnSpc>
              <a:spcBef>
                <a:spcPts val="520"/>
              </a:spcBef>
              <a:spcAft>
                <a:spcPts val="0"/>
              </a:spcAft>
            </a:pPr>
            <a:r>
              <a:rPr lang="es-ES" sz="1200" spc="0">
                <a:solidFill>
                  <a:srgbClr val="000000"/>
                </a:solidFill>
                <a:latin typeface="Times New Roman" pitchFamily="1" panose="02020603050405020304"/>
              </a:rPr>
              <a:t>Era además la única ciudad extremen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que, en los Planes de Desarrollo tan caracte-</a:t>
            </a:r>
            <a:r>
              <a:rPr lang="es-ES" sz="1200" spc="0">
                <a:solidFill>
                  <a:srgbClr val="000000"/>
                </a:solidFill>
                <a:latin typeface="Times New Roman" pitchFamily="1" panose="02020603050405020304"/>
              </a:rPr>
              <a:t>rísticos de la tecnocracia de los 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 </a:t>
            </a:r>
            <a:r>
              <a:rPr lang="es-ES" sz="1250" b="1" spc="0">
                <a:solidFill>
                  <a:srgbClr val="000000"/>
                </a:solidFill>
                <a:latin typeface="Times New Roman" pitchFamily="1" panose="02020603050405020304"/>
              </a:rPr>
              <a:t>60</a:t>
            </a:r>
            <a:r>
              <a:rPr lang="es-ES" sz="1200" spc="0">
                <a:solidFill>
                  <a:srgbClr val="000000"/>
                </a:solidFill>
                <a:latin typeface="Times New Roman" pitchFamily="1" panose="02020603050405020304"/>
              </a:rPr>
              <a:t>, se consideraba como núcleo urbano de tipo medio, </a:t>
            </a:r>
            <a:r>
              <a:rPr lang="es-ES" sz="1250" b="1" spc="0">
                <a:solidFill>
                  <a:srgbClr val="000000"/>
                </a:solidFill>
                <a:latin typeface="Times New Roman" pitchFamily="1" panose="02020603050405020304"/>
              </a:rPr>
              <a:t>idóneo para ubicar en ella la dotación de </a:t>
            </a:r>
            <a:r>
              <a:rPr lang="es-ES" sz="1400" b="1" i="1" spc="0">
                <a:solidFill>
                  <a:srgbClr val="000000"/>
                </a:solidFill>
                <a:latin typeface="Garamond" pitchFamily="1" panose="02020603050405020304"/>
              </a:rPr>
              <a:t>equipos colectivos </a:t>
            </a:r>
            <a:r>
              <a:rPr lang="es-ES" sz="1250" b="1" spc="0">
                <a:solidFill>
                  <a:srgbClr val="000000"/>
                </a:solidFill>
                <a:latin typeface="Times New Roman" pitchFamily="1" panose="02020603050405020304"/>
              </a:rPr>
              <a:t>que ofreciese servicios a una extensa área geográfica.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En la intención de las autoridades badajocenses, al menos como justificación ante el Gobierno Central, la creación inicial de la Facultad de Ciencias y, posteriormente, de la universidad, constituía el complemento ideal para buscar la salida universitaria a parte de la juventud que estaba en la formación primaria, muchos de ellos hijos de los trabajadores acogidos al </a:t>
            </a:r>
            <a:r>
              <a:rPr lang="es-ES" sz="1250" b="1" spc="0">
                <a:solidFill>
                  <a:srgbClr val="000000"/>
                </a:solidFill>
                <a:latin typeface="Times New Roman" pitchFamily="1" panose="02020603050405020304"/>
              </a:rPr>
              <a:t>III Plan de Desarrollo Económico-Social</a:t>
            </a:r>
            <a:r>
              <a:rPr lang="es-ES" sz="1200" spc="0">
                <a:solidFill>
                  <a:srgbClr val="000000"/>
                </a:solidFill>
                <a:latin typeface="Times New Roman" pitchFamily="1" panose="02020603050405020304"/>
              </a:rPr>
              <a:t>, bien conocido como “</a:t>
            </a:r>
            <a:r>
              <a:rPr lang="es-ES" sz="1200" i="1" spc="0">
                <a:solidFill>
                  <a:srgbClr val="000000"/>
                </a:solidFill>
                <a:latin typeface="Times New Roman" pitchFamily="1" panose="02020603050405020304"/>
              </a:rPr>
              <a:t>Plan Badajoz</a:t>
            </a:r>
            <a:r>
              <a:rPr lang="es-ES" sz="1200" spc="0">
                <a:solidFill>
                  <a:srgbClr val="000000"/>
                </a:solidFill>
                <a:latin typeface="Times New Roman" pitchFamily="1" panose="02020603050405020304"/>
              </a:rPr>
              <a:t>”. </a:t>
            </a:r>
          </a:p>
          <a:p>
            <a:pPr marL="45720" marR="45720" indent="0" algn="just">
              <a:lnSpc>
                <a:spcPts val="1400"/>
              </a:lnSpc>
              <a:spcBef>
                <a:spcPts val="525"/>
              </a:spcBef>
              <a:spcAft>
                <a:spcPts val="0"/>
              </a:spcAft>
            </a:pPr>
            <a:r>
              <a:rPr lang="es-ES" sz="1200" spc="0">
                <a:solidFill>
                  <a:srgbClr val="000000"/>
                </a:solidFill>
                <a:latin typeface="Times New Roman" pitchFamily="1" panose="02020603050405020304"/>
              </a:rPr>
              <a:t>Las gestiones de la Diputación y del Ayuntamiento de Badajoz para conseguir sus primeros centros universitarios datan oficialmente de </a:t>
            </a:r>
            <a:r>
              <a:rPr lang="es-ES" sz="1250" b="1" spc="0">
                <a:solidFill>
                  <a:srgbClr val="000000"/>
                </a:solidFill>
                <a:latin typeface="Times New Roman" pitchFamily="1" panose="02020603050405020304"/>
              </a:rPr>
              <a:t>1964</a:t>
            </a:r>
            <a:r>
              <a:rPr lang="es-ES" sz="1200" spc="0">
                <a:solidFill>
                  <a:srgbClr val="000000"/>
                </a:solidFill>
                <a:latin typeface="Times New Roman" pitchFamily="1" panose="02020603050405020304"/>
              </a:rPr>
              <a:t>, con numerosos acuerdos corporativos y acciones ante el Ministerio de Educación y Ciencia (MEC), llegándose a adquirir, por ambas corporaciones, los terrenos situados entre el casco urbano y la frontera portuguesa, en la carretera Madrid–Lisboa, aquídonde estamos, en la finca denominada entonces </a:t>
            </a:r>
            <a:r>
              <a:rPr lang="es-ES" sz="1400" b="1" i="1" spc="0">
                <a:solidFill>
                  <a:srgbClr val="000000"/>
                </a:solidFill>
                <a:latin typeface="Garamond" pitchFamily="1" panose="02020603050405020304"/>
              </a:rPr>
              <a:t>Rincón de Palomas</a:t>
            </a:r>
            <a:r>
              <a:rPr lang="es-ES" sz="1200" spc="0">
                <a:solidFill>
                  <a:srgbClr val="000000"/>
                </a:solidFill>
                <a:latin typeface="Times New Roman" pitchFamily="1" panose="02020603050405020304"/>
              </a:rPr>
              <a:t>, con una superficie de 530</a:t>
            </a:r>
            <a:r>
              <a:rPr lang="es-ES" sz="1400" spc="0">
                <a:solidFill>
                  <a:srgbClr val="000000"/>
                </a:solidFill>
                <a:latin typeface="Arial" pitchFamily="2" panose="02020603050405020304"/>
              </a:rPr>
              <a:t>,</a:t>
            </a:r>
            <a:r>
              <a:rPr lang="es-ES" sz="1200" spc="0">
                <a:solidFill>
                  <a:srgbClr val="000000"/>
                </a:solidFill>
                <a:latin typeface="Times New Roman" pitchFamily="1" panose="02020603050405020304"/>
              </a:rPr>
              <a:t>000 m</a:t>
            </a:r>
            <a:r>
              <a:rPr lang="es-ES" sz="1200" baseline="30000" spc="0">
                <a:solidFill>
                  <a:srgbClr val="000000"/>
                </a:solidFill>
                <a:latin typeface="Courier New" pitchFamily="3" panose="02020603050405020304"/>
              </a:rPr>
              <a:t>2</a:t>
            </a:r>
            <a:r>
              <a:rPr lang="es-ES" sz="1200" spc="0">
                <a:solidFill>
                  <a:srgbClr val="000000"/>
                </a:solidFill>
                <a:latin typeface="Times New Roman" pitchFamily="1" panose="02020603050405020304"/>
              </a:rPr>
              <a:t>. </a:t>
            </a:r>
          </a:p>
          <a:p>
            <a:pPr marL="45720" marR="45720" indent="0" algn="just">
              <a:lnSpc>
                <a:spcPts val="1400"/>
              </a:lnSpc>
              <a:spcBef>
                <a:spcPts val="535"/>
              </a:spcBef>
              <a:spcAft>
                <a:spcPts val="910"/>
              </a:spcAft>
            </a:pPr>
            <a:r>
              <a:rPr lang="es-ES" sz="1200" spc="0">
                <a:solidFill>
                  <a:srgbClr val="000000"/>
                </a:solidFill>
                <a:latin typeface="Times New Roman" pitchFamily="1" panose="02020603050405020304"/>
              </a:rPr>
              <a:t>El acuerdo fue adoptado en firme el 24 de febrero de 1967 y, hecha la correspondiente </a:t>
            </a:r>
          </a:p>
        </p:txBody>
      </p:sp>
      <p:sp>
        <p:nvSpPr>
          <p:cNvPr id="4" name=""/>
          <p:cNvSpPr/>
          <p:nvPr>
            <p:ph type="body" idx="10"/>
          </p:nvPr>
        </p:nvSpPr>
        <p:spPr>
          <a:xfrm>
            <a:off x="1057910" y="6360160"/>
            <a:ext cx="5486400" cy="3371215"/>
          </a:xfrm>
          <a:prstGeom prst="rect">
            <a:avLst/>
          </a:prstGeom>
          <a:noFill/>
          <a:ln w="0" cmpd="sng">
            <a:noFill/>
            <a:prstDash val="solid"/>
          </a:ln>
        </p:spPr>
        <p:txBody>
          <a:bodyPr vert="horz" lIns="0" tIns="12065" rIns="0" bIns="0" anchor="t"/>
          <a:lstStyle/>
          <a:p>
            <a:pPr marL="45720" marR="45720" indent="0" algn="just">
              <a:lnSpc>
                <a:spcPts val="1200"/>
              </a:lnSpc>
              <a:spcAft>
                <a:spcPts val="1230"/>
              </a:spcAft>
            </a:pPr>
            <a:r>
              <a:rPr lang="es-ES" sz="650" baseline="30000" spc="30">
                <a:solidFill>
                  <a:srgbClr val="000000"/>
                </a:solidFill>
                <a:latin typeface="Arial" pitchFamily="2" panose="02020603050405020304"/>
              </a:rPr>
              <a:t>4</a:t>
            </a:r>
            <a:r>
              <a:rPr lang="es-ES" sz="1000" spc="30">
                <a:solidFill>
                  <a:srgbClr val="000000"/>
                </a:solidFill>
                <a:latin typeface="Times New Roman" pitchFamily="1" panose="02020603050405020304"/>
              </a:rPr>
              <a:t>En 1973, la ACdP creóen el Colegio Mayor San Pablo el grupo Tácito, el cual tuvo un papel relevante en la etapa final del franquismo y principios de la Transicio´n. Este grupo aglutinóa un selecto grupo de propagandistas crítico con el Re´gimen de Franco, muchos de los cuales terminarían por formar parte de los gobiernos de la Democracia. La presencia de propagandistas fue importante en esta etapa en la fundacio´n de Alianza Popular (con Federico Silva Muñoz jugando un papel destacado) pero, de manera especial, en la creacio´n de la Unio´n de Centro Democrático, que gano´ las elecciones de 1977. Bajo el paraguas de la figura del cardenal Taranco´n, la ACdP se convirtio´ entonces en un baluarte de la Democracia Cristiana española, pues muchos de sus miembros fueron ministros en los gobiernos de Adolfo Suárez. Marcelino Oreja en Exteriores consiguióla firma de los importantísimos acuerdos Iglesia–Estado de 1979 que siguen hoy vigentes. JoséManuel Otero Novas en Educacio´n, Landelino Lavilla en Justicia, Alfonso Osorio en Presidencia e Iñigo Cavero (futuro presidente del Consejo de Estado) tambie´n en Justicia fueron otros ministros de los gobiernos de la UCD que realizaron un destacado papel en la Transicio´n junto a Fernando ´Alvarez de Miranda, que presidióel Congreso de los Diputados entre 1977 y 1979. Con todo, la principal responsabilidad política asumida por un propagandista en estos años fue la Presidencia del Gobierno de España asumida por Leopoldo Calvo–Sotelo en 1981. Más adelante, jugaron un papel reseñable en la política española los propagandistas militantes del PP Jaime Mayor Oreja (ministro del Interior y cabeza de lista al Parlamento Europeo) y Eugenio Nasarre (diputado en el Congreso y portavoz de Educacio´n del PP). En 2006 fue nombrado por la Conferencia Episcopal Española presidente ejecutivo de la cadena COPE el expresidente de la ACdP, Alfonso Coronel de Palma.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r">
              <a:lnSpc>
                <a:spcPts val="1400"/>
              </a:lnSpc>
              <a:spcAft>
                <a:spcPts val="60"/>
              </a:spcAft>
            </a:pPr>
            <a:r>
              <a:rPr lang="es-ES" sz="1250" b="1" spc="45">
                <a:solidFill>
                  <a:srgbClr val="000000"/>
                </a:solidFill>
                <a:latin typeface="Times New Roman"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6363970"/>
            <a:ext cx="2161540"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9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27"/>
          <a:stretch>
            <a:fillRect/>
          </a:stretch>
        </p:blipFill>
        <p:spPr>
          <a:xfrm>
            <a:off x="1216025" y="2874010"/>
            <a:ext cx="2447925" cy="3386455"/>
          </a:xfrm>
          <a:prstGeom prst="rect">
            <a:avLst/>
          </a:prstGeom>
        </p:spPr>
      </p:pic>
      <p:sp>
        <p:nvSpPr>
          <p:cNvPr id="2" name=""/>
          <p:cNvSpPr/>
          <p:nvPr>
            <p:ph type="body" idx="10"/>
          </p:nvPr>
        </p:nvSpPr>
        <p:spPr>
          <a:xfrm>
            <a:off x="105156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75"/>
              </a:spcAft>
              <a:tabLst>
                <a:tab algn="r" pos="5440680"/>
              </a:tabLst>
            </a:pPr>
            <a:r>
              <a:rPr lang="es-ES" sz="1200" spc="0">
                <a:solidFill>
                  <a:srgbClr val="000000"/>
                </a:solidFill>
                <a:latin typeface="Times New Roman" pitchFamily="1" panose="02020603050405020304"/>
              </a:rPr>
              <a:t>366 </a:t>
            </a:r>
            <a:r>
              <a:rPr lang="es-ES" sz="1250" b="1" spc="0">
                <a:solidFill>
                  <a:srgbClr val="000000"/>
                </a:solidFill>
                <a:latin typeface="Times New Roman" pitchFamily="1" panose="02020603050405020304"/>
              </a:rPr>
              <a:t>15.7. Prof. Dr. Giorgio Parisi </a:t>
            </a:r>
          </a:p>
        </p:txBody>
      </p:sp>
      <p:sp>
        <p:nvSpPr>
          <p:cNvPr id="3" name=""/>
          <p:cNvSpPr/>
          <p:nvPr>
            <p:ph type="body" idx="10"/>
          </p:nvPr>
        </p:nvSpPr>
        <p:spPr>
          <a:xfrm>
            <a:off x="1051560" y="681990"/>
            <a:ext cx="5486400" cy="2063115"/>
          </a:xfrm>
          <a:prstGeom prst="rect">
            <a:avLst/>
          </a:prstGeom>
          <a:noFill/>
          <a:ln w="0" cmpd="sng">
            <a:noFill/>
            <a:prstDash val="solid"/>
          </a:ln>
        </p:spPr>
        <p:txBody>
          <a:bodyPr vert="horz" lIns="0" tIns="227965" rIns="0" bIns="0" anchor="t"/>
          <a:lstStyle/>
          <a:p>
            <a:pPr marL="45720" marR="0" indent="0" algn="just">
              <a:lnSpc>
                <a:spcPts val="1400"/>
              </a:lnSpc>
              <a:spcAft>
                <a:spcPts val="0"/>
              </a:spcAft>
            </a:pPr>
            <a:r>
              <a:rPr lang="es-ES" sz="1200" spc="0">
                <a:solidFill>
                  <a:srgbClr val="000000"/>
                </a:solidFill>
                <a:latin typeface="Times New Roman" pitchFamily="1" panose="02020603050405020304"/>
              </a:rPr>
              <a:t>Asípues, considerados y expuestos todos estos hechos, dignísimas autoridades y claustrales, solicito con toda consideración y encarecidamente ruego: se otorgue y confiera a la Excmo. Sr. D. </a:t>
            </a:r>
            <a:r>
              <a:rPr lang="es-ES" sz="1250" b="1" spc="0">
                <a:solidFill>
                  <a:srgbClr val="000000"/>
                </a:solidFill>
                <a:latin typeface="Times New Roman" pitchFamily="1" panose="02020603050405020304"/>
              </a:rPr>
              <a:t>Giorgio Parisi </a:t>
            </a:r>
            <a:r>
              <a:rPr lang="es-ES" sz="1200" spc="0">
                <a:solidFill>
                  <a:srgbClr val="000000"/>
                </a:solidFill>
                <a:latin typeface="Times New Roman" pitchFamily="1" panose="02020603050405020304"/>
              </a:rPr>
              <a:t>el supremo grado de doctor “Honoris causa” por la Facultad de Ciencias de la Universidad de Extremadura. </a:t>
            </a:r>
          </a:p>
          <a:p>
            <a:pPr marL="45720" marR="0" indent="0" algn="l">
              <a:lnSpc>
                <a:spcPts val="1400"/>
              </a:lnSpc>
              <a:spcBef>
                <a:spcPts val="505"/>
              </a:spcBef>
              <a:spcAft>
                <a:spcPts val="0"/>
              </a:spcAft>
            </a:pPr>
            <a:r>
              <a:rPr lang="es-ES" sz="1200" spc="15">
                <a:solidFill>
                  <a:srgbClr val="000000"/>
                </a:solidFill>
                <a:latin typeface="Times New Roman" pitchFamily="1" panose="02020603050405020304"/>
              </a:rPr>
              <a:t>Muchas Gracias. </a:t>
            </a:r>
          </a:p>
          <a:p>
            <a:pPr marL="45720" marR="0" indent="0" algn="l">
              <a:lnSpc>
                <a:spcPts val="1400"/>
              </a:lnSpc>
              <a:spcBef>
                <a:spcPts val="500"/>
              </a:spcBef>
              <a:spcAft>
                <a:spcPts val="0"/>
              </a:spcAft>
            </a:pPr>
            <a:r>
              <a:rPr lang="es-ES" sz="1200" spc="35">
                <a:solidFill>
                  <a:srgbClr val="000000"/>
                </a:solidFill>
                <a:latin typeface="Times New Roman" pitchFamily="1" panose="02020603050405020304"/>
              </a:rPr>
              <a:t>Dr. Juan Jesús Ruiz Lorenzo </a:t>
            </a:r>
          </a:p>
          <a:p>
            <a:pPr marL="45720" marR="0" indent="0" algn="just">
              <a:lnSpc>
                <a:spcPts val="1400"/>
              </a:lnSpc>
              <a:spcBef>
                <a:spcPts val="1925"/>
              </a:spcBef>
              <a:spcAft>
                <a:spcPts val="0"/>
              </a:spcAft>
            </a:pPr>
            <a:r>
              <a:rPr lang="es-ES" sz="1250" b="1" spc="0">
                <a:solidFill>
                  <a:srgbClr val="000000"/>
                </a:solidFill>
                <a:latin typeface="Times New Roman" pitchFamily="1" panose="02020603050405020304"/>
              </a:rPr>
              <a:t>Discurso del Dr. Giorgio Parisi, para la recepción del Doctorado Honoris Causa por la Universidad de Extremadura </a:t>
            </a:r>
          </a:p>
        </p:txBody>
      </p:sp>
      <p:sp>
        <p:nvSpPr>
          <p:cNvPr id="4" name=""/>
          <p:cNvSpPr/>
          <p:nvPr>
            <p:ph type="body" idx="10"/>
          </p:nvPr>
        </p:nvSpPr>
        <p:spPr>
          <a:xfrm>
            <a:off x="4172585" y="2745105"/>
            <a:ext cx="2365375" cy="4195445"/>
          </a:xfrm>
          <a:prstGeom prst="rect">
            <a:avLst/>
          </a:prstGeom>
          <a:noFill/>
          <a:ln w="0" cmpd="sng">
            <a:noFill/>
            <a:prstDash val="solid"/>
          </a:ln>
        </p:spPr>
        <p:txBody>
          <a:bodyPr vert="horz" lIns="0" tIns="571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Sr. Rector Magnífico, Excelentísi-</a:t>
            </a:r>
            <a:r>
              <a:rPr lang="es-ES" sz="1200" spc="0">
                <a:solidFill>
                  <a:srgbClr val="000000"/>
                </a:solidFill>
                <a:latin typeface="Times New Roman" pitchFamily="1" panose="02020603050405020304"/>
              </a:rPr>
              <a:t>ma Consejera, Excelentísimas au-</a:t>
            </a:r>
            <a:r>
              <a:rPr lang="es-ES" sz="1200" spc="0">
                <a:solidFill>
                  <a:srgbClr val="000000"/>
                </a:solidFill>
                <a:latin typeface="Times New Roman" pitchFamily="1" panose="02020603050405020304"/>
              </a:rPr>
              <a:t>toridades, autoridades académicas, </a:t>
            </a:r>
            <a:r>
              <a:rPr lang="es-ES" sz="1200" spc="0">
                <a:solidFill>
                  <a:srgbClr val="000000"/>
                </a:solidFill>
                <a:latin typeface="Times New Roman" pitchFamily="1" panose="02020603050405020304"/>
              </a:rPr>
              <a:t>Sra Decana de la facultad de Cien-</a:t>
            </a:r>
            <a:r>
              <a:rPr lang="es-ES" sz="1200" spc="0">
                <a:solidFill>
                  <a:srgbClr val="000000"/>
                </a:solidFill>
                <a:latin typeface="Times New Roman" pitchFamily="1" panose="02020603050405020304"/>
              </a:rPr>
              <a:t>cias, compañeros, alumnos, señoras </a:t>
            </a:r>
            <a:r>
              <a:rPr lang="es-ES" sz="1200" spc="0">
                <a:solidFill>
                  <a:srgbClr val="000000"/>
                </a:solidFill>
                <a:latin typeface="Times New Roman" pitchFamily="1" panose="02020603050405020304"/>
              </a:rPr>
              <a:t>y señores. </a:t>
            </a:r>
          </a:p>
          <a:p>
            <a:pPr marL="45720" marR="45720" indent="0" algn="just">
              <a:lnSpc>
                <a:spcPts val="1400"/>
              </a:lnSpc>
              <a:spcBef>
                <a:spcPts val="505"/>
              </a:spcBef>
              <a:spcAft>
                <a:spcPts val="0"/>
              </a:spcAft>
            </a:pPr>
            <a:r>
              <a:rPr lang="es-ES" sz="1200" spc="-5">
                <a:solidFill>
                  <a:srgbClr val="000000"/>
                </a:solidFill>
                <a:latin typeface="Times New Roman" pitchFamily="1" panose="02020603050405020304"/>
              </a:rPr>
              <a:t>Para mi es un grandísimo honor </a:t>
            </a:r>
            <a:r>
              <a:rPr lang="es-ES" sz="1200" spc="-5">
                <a:solidFill>
                  <a:srgbClr val="000000"/>
                </a:solidFill>
                <a:latin typeface="Times New Roman" pitchFamily="1" panose="02020603050405020304"/>
              </a:rPr>
              <a:t>recibir esta alta distinción en este </a:t>
            </a:r>
            <a:r>
              <a:rPr lang="es-ES" sz="1200" spc="-5">
                <a:solidFill>
                  <a:srgbClr val="000000"/>
                </a:solidFill>
                <a:latin typeface="Times New Roman" pitchFamily="1" panose="02020603050405020304"/>
              </a:rPr>
              <a:t>aniversario de la Universidad de Ex-</a:t>
            </a:r>
            <a:r>
              <a:rPr lang="es-ES" sz="1200" spc="-5">
                <a:solidFill>
                  <a:srgbClr val="000000"/>
                </a:solidFill>
                <a:latin typeface="Times New Roman" pitchFamily="1" panose="02020603050405020304"/>
              </a:rPr>
              <a:t>tremadura, que aunque es m´as joven </a:t>
            </a:r>
            <a:r>
              <a:rPr lang="es-ES" sz="1200" spc="-5">
                <a:solidFill>
                  <a:srgbClr val="000000"/>
                </a:solidFill>
                <a:latin typeface="Times New Roman" pitchFamily="1" panose="02020603050405020304"/>
              </a:rPr>
              <a:t>que otras universidades, ha alcanza-</a:t>
            </a:r>
            <a:r>
              <a:rPr lang="es-ES" sz="1200" spc="-5">
                <a:solidFill>
                  <a:srgbClr val="000000"/>
                </a:solidFill>
                <a:latin typeface="Times New Roman" pitchFamily="1" panose="02020603050405020304"/>
              </a:rPr>
              <a:t>do un alto nivel de excelencia en tan </a:t>
            </a:r>
            <a:r>
              <a:rPr lang="es-ES" sz="1200" spc="-5">
                <a:solidFill>
                  <a:srgbClr val="000000"/>
                </a:solidFill>
                <a:latin typeface="Times New Roman" pitchFamily="1" panose="02020603050405020304"/>
              </a:rPr>
              <a:t>corto periodo de tiempo. </a:t>
            </a:r>
          </a:p>
          <a:p>
            <a:pPr marL="45720" marR="45720" indent="0" algn="just">
              <a:lnSpc>
                <a:spcPts val="1400"/>
              </a:lnSpc>
              <a:spcBef>
                <a:spcPts val="575"/>
              </a:spcBef>
              <a:spcAft>
                <a:spcPts val="0"/>
              </a:spcAft>
            </a:pPr>
            <a:r>
              <a:rPr lang="es-ES" sz="1200" spc="20">
                <a:solidFill>
                  <a:srgbClr val="000000"/>
                </a:solidFill>
                <a:latin typeface="Times New Roman" pitchFamily="1" panose="02020603050405020304"/>
              </a:rPr>
              <a:t>I am particularly grateful for this </a:t>
            </a:r>
            <a:r>
              <a:rPr lang="es-ES" sz="1200" spc="20">
                <a:solidFill>
                  <a:srgbClr val="000000"/>
                </a:solidFill>
                <a:latin typeface="Times New Roman" pitchFamily="1" panose="02020603050405020304"/>
              </a:rPr>
              <a:t>doctorate because I had a very </a:t>
            </a:r>
            <a:r>
              <a:rPr lang="es-ES" sz="1200" spc="20">
                <a:solidFill>
                  <a:srgbClr val="000000"/>
                </a:solidFill>
                <a:latin typeface="Times New Roman" pitchFamily="1" panose="02020603050405020304"/>
              </a:rPr>
              <a:t>strong connection with Spanish </a:t>
            </a:r>
            <a:r>
              <a:rPr lang="es-ES" sz="1200" spc="20">
                <a:solidFill>
                  <a:srgbClr val="000000"/>
                </a:solidFill>
                <a:latin typeface="Times New Roman" pitchFamily="1" panose="02020603050405020304"/>
              </a:rPr>
              <a:t>science and with Spanish scientists. </a:t>
            </a:r>
            <a:r>
              <a:rPr lang="es-ES" sz="1200" spc="20">
                <a:solidFill>
                  <a:srgbClr val="000000"/>
                </a:solidFill>
                <a:latin typeface="Times New Roman" pitchFamily="1" panose="02020603050405020304"/>
              </a:rPr>
              <a:t>Many of them came to Rome and </a:t>
            </a:r>
            <a:r>
              <a:rPr lang="es-ES" sz="1200" spc="20">
                <a:solidFill>
                  <a:srgbClr val="000000"/>
                </a:solidFill>
                <a:latin typeface="Times New Roman" pitchFamily="1" panose="02020603050405020304"/>
              </a:rPr>
              <a:t>we spent there a long time working </a:t>
            </a:r>
            <a:r>
              <a:rPr lang="es-ES" sz="1200" spc="20">
                <a:solidFill>
                  <a:srgbClr val="000000"/>
                </a:solidFill>
                <a:latin typeface="Times New Roman" pitchFamily="1" panose="02020603050405020304"/>
              </a:rPr>
              <a:t>together: among them is my friend </a:t>
            </a:r>
            <a:r>
              <a:rPr lang="es-ES" sz="1200" spc="20">
                <a:solidFill>
                  <a:srgbClr val="000000"/>
                </a:solidFill>
                <a:latin typeface="Times New Roman" pitchFamily="1" panose="02020603050405020304"/>
              </a:rPr>
              <a:t>Juan Jesús Ruiz Lorenzo that has </a:t>
            </a:r>
            <a:r>
              <a:rPr lang="es-ES" sz="1200" spc="20">
                <a:solidFill>
                  <a:srgbClr val="000000"/>
                </a:solidFill>
                <a:latin typeface="Times New Roman" pitchFamily="1" panose="02020603050405020304"/>
              </a:rPr>
              <a:t>just said these very kind words on </a:t>
            </a:r>
          </a:p>
        </p:txBody>
      </p:sp>
      <p:sp>
        <p:nvSpPr>
          <p:cNvPr id="5" name=""/>
          <p:cNvSpPr/>
          <p:nvPr>
            <p:ph type="body" idx="10"/>
          </p:nvPr>
        </p:nvSpPr>
        <p:spPr>
          <a:xfrm>
            <a:off x="1051560" y="6940550"/>
            <a:ext cx="5486400" cy="2790825"/>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200" spc="20">
                <a:solidFill>
                  <a:srgbClr val="000000"/>
                </a:solidFill>
                <a:latin typeface="Times New Roman" pitchFamily="1" panose="02020603050405020304"/>
              </a:rPr>
              <a:t>me. These years spent in Rome were the starting point of a life-long friendship and </a:t>
            </a:r>
            <a:r>
              <a:rPr lang="es-ES" sz="1200" spc="20">
                <a:solidFill>
                  <a:srgbClr val="000000"/>
                </a:solidFill>
                <a:latin typeface="Times New Roman" pitchFamily="1" panose="02020603050405020304"/>
              </a:rPr>
              <a:t>scientific collaboration. I was involved in many very successful Italo-Spanish scienti-</a:t>
            </a:r>
            <a:r>
              <a:rPr lang="es-ES" sz="1200" spc="20">
                <a:solidFill>
                  <a:srgbClr val="000000"/>
                </a:solidFill>
                <a:latin typeface="Times New Roman" pitchFamily="1" panose="02020603050405020304"/>
              </a:rPr>
              <a:t>fic projects, among them the construction of the dedicated supercomputer Janus we </a:t>
            </a:r>
            <a:r>
              <a:rPr lang="es-ES" sz="1200" spc="20">
                <a:solidFill>
                  <a:srgbClr val="000000"/>
                </a:solidFill>
                <a:latin typeface="Times New Roman" pitchFamily="1" panose="02020603050405020304"/>
              </a:rPr>
              <a:t>just heard about. I am very proud of the scientific results we obtained together and </a:t>
            </a:r>
            <a:r>
              <a:rPr lang="es-ES" sz="1200" spc="20">
                <a:solidFill>
                  <a:srgbClr val="000000"/>
                </a:solidFill>
                <a:latin typeface="Times New Roman" pitchFamily="1" panose="02020603050405020304"/>
              </a:rPr>
              <a:t>of this doctorate that is a tangible proof of my ties and my gratitude with Spanish </a:t>
            </a:r>
            <a:r>
              <a:rPr lang="es-ES" sz="1200" spc="20">
                <a:solidFill>
                  <a:srgbClr val="000000"/>
                </a:solidFill>
                <a:latin typeface="Times New Roman" pitchFamily="1" panose="02020603050405020304"/>
              </a:rPr>
              <a:t>science. </a:t>
            </a:r>
          </a:p>
          <a:p>
            <a:pPr marL="45720" marR="45720" indent="0" algn="just">
              <a:lnSpc>
                <a:spcPts val="1400"/>
              </a:lnSpc>
              <a:spcBef>
                <a:spcPts val="530"/>
              </a:spcBef>
              <a:spcAft>
                <a:spcPts val="0"/>
              </a:spcAft>
            </a:pPr>
            <a:r>
              <a:rPr lang="es-ES" sz="1200" spc="0">
                <a:solidFill>
                  <a:srgbClr val="000000"/>
                </a:solidFill>
                <a:latin typeface="Times New Roman" pitchFamily="1" panose="02020603050405020304"/>
              </a:rPr>
              <a:t>I have to confess that there is also another reason that makes me particularly happy </a:t>
            </a:r>
            <a:r>
              <a:rPr lang="es-ES" sz="1200" spc="0">
                <a:solidFill>
                  <a:srgbClr val="000000"/>
                </a:solidFill>
                <a:latin typeface="Times New Roman" pitchFamily="1" panose="02020603050405020304"/>
              </a:rPr>
              <a:t>on this occasion. I do not have a doctorate at all; I do not have a Ph.D. At the time </a:t>
            </a:r>
            <a:r>
              <a:rPr lang="es-ES" sz="1200" spc="0">
                <a:solidFill>
                  <a:srgbClr val="000000"/>
                </a:solidFill>
                <a:latin typeface="Times New Roman" pitchFamily="1" panose="02020603050405020304"/>
              </a:rPr>
              <a:t>when I graduated there was no Ph.D. in Italy. When filling some form for scientific </a:t>
            </a:r>
            <a:r>
              <a:rPr lang="es-ES" sz="1200" spc="0">
                <a:solidFill>
                  <a:srgbClr val="000000"/>
                </a:solidFill>
                <a:latin typeface="Times New Roman" pitchFamily="1" panose="02020603050405020304"/>
              </a:rPr>
              <a:t>events where I have to write the date of my Ph.D. I have to confess the truth that </a:t>
            </a:r>
            <a:r>
              <a:rPr lang="es-ES" sz="1200" spc="0">
                <a:solidFill>
                  <a:srgbClr val="000000"/>
                </a:solidFill>
                <a:latin typeface="Times New Roman" pitchFamily="1" panose="02020603050405020304"/>
              </a:rPr>
              <a:t>I do not have a Ph.D. Of course now everything changes! </a:t>
            </a:r>
          </a:p>
          <a:p>
            <a:pPr marL="45720" marR="45720" indent="0" algn="just">
              <a:lnSpc>
                <a:spcPts val="1400"/>
              </a:lnSpc>
              <a:spcBef>
                <a:spcPts val="500"/>
              </a:spcBef>
              <a:spcAft>
                <a:spcPts val="2435"/>
              </a:spcAft>
            </a:pPr>
            <a:r>
              <a:rPr lang="es-ES" sz="1200" spc="0">
                <a:solidFill>
                  <a:srgbClr val="000000"/>
                </a:solidFill>
                <a:latin typeface="Times New Roman" pitchFamily="1" panose="02020603050405020304"/>
              </a:rPr>
              <a:t>Let me add that my first paper in physics was written in 1969, exactly fifty years </a:t>
            </a:r>
            <a:r>
              <a:rPr lang="es-ES" sz="1200" spc="0">
                <a:solidFill>
                  <a:srgbClr val="000000"/>
                </a:solidFill>
                <a:latin typeface="Times New Roman" pitchFamily="1" panose="02020603050405020304"/>
              </a:rPr>
              <a:t>ago. It took me fifty years of hard work to get my Ph.D., but finally, I got it and </a:t>
            </a:r>
          </a:p>
        </p:txBody>
      </p:sp>
      <p:sp>
        <p:nvSpPr>
          <p:cNvPr id="6" name=""/>
          <p:cNvSpPr/>
          <p:nvPr>
            <p:ph type="body" idx="10"/>
          </p:nvPr>
        </p:nvSpPr>
        <p:spPr>
          <a:xfrm>
            <a:off x="1051560"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55"/>
              </a:spcAft>
            </a:pPr>
            <a:r>
              <a:rPr lang="es-ES" sz="1250" b="1" spc="40">
                <a:solidFill>
                  <a:srgbClr val="000000"/>
                </a:solidFill>
                <a:latin typeface="Times New Roman" pitchFamily="1" panose="02020603050405020304"/>
              </a:rPr>
              <a:t>50 Aniversario 1968–2019 </a:t>
            </a:r>
          </a:p>
        </p:txBody>
      </p:sp>
      <p:sp>
        <p:nvSpPr>
          <p:cNvPr id="9" name=""/>
          <p:cNvSpPr/>
          <p:nvPr>
            <p:ph type="body" idx="10"/>
          </p:nvPr>
        </p:nvSpPr>
        <p:spPr>
          <a:xfrm>
            <a:off x="1051560" y="6278880"/>
            <a:ext cx="2616200" cy="661670"/>
          </a:xfrm>
          <a:prstGeom prst="rect">
            <a:avLst/>
          </a:prstGeom>
          <a:noFill/>
          <a:ln w="0" cmpd="sng">
            <a:noFill/>
            <a:prstDash val="solid"/>
          </a:ln>
        </p:spPr>
        <p:txBody>
          <a:bodyPr vert="horz" lIns="0" tIns="0" rIns="0" bIns="0" anchor="t"/>
          <a:lstStyle/>
          <a:p>
            <a:pPr marL="182880" marR="0" indent="0" algn="ctr">
              <a:lnSpc>
                <a:spcPts val="1400"/>
              </a:lnSpc>
              <a:spcAft>
                <a:spcPts val="2325"/>
              </a:spcAft>
            </a:pPr>
            <a:r>
              <a:rPr lang="es-ES" sz="1200" spc="0">
                <a:solidFill>
                  <a:srgbClr val="000000"/>
                </a:solidFill>
                <a:latin typeface="Times New Roman" pitchFamily="1" panose="02020603050405020304"/>
              </a:rPr>
              <a:t>Dr. Giorgio Parisi </a:t>
            </a:r>
            <a:br/>
            <a:r>
              <a:rPr lang="es-ES" sz="1200" spc="0">
                <a:solidFill>
                  <a:srgbClr val="000000"/>
                </a:solidFill>
                <a:latin typeface="Times New Roman" pitchFamily="1" panose="02020603050405020304"/>
              </a:rPr>
              <a:t>Investidura 04/04/2019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9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82600"/>
            <a:ext cx="5486400" cy="199390"/>
          </a:xfrm>
          <a:prstGeom prst="rect">
            <a:avLst/>
          </a:prstGeom>
          <a:noFill/>
          <a:ln w="0" cmpd="sng">
            <a:noFill/>
            <a:prstDash val="solid"/>
          </a:ln>
        </p:spPr>
        <p:txBody>
          <a:bodyPr vert="horz" lIns="0" tIns="6350" rIns="0" bIns="0" anchor="t"/>
          <a:lstStyle/>
          <a:p>
            <a:pPr marL="45720" marR="4572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367 </a:t>
            </a:r>
          </a:p>
        </p:txBody>
      </p:sp>
      <p:sp>
        <p:nvSpPr>
          <p:cNvPr id="3" name=""/>
          <p:cNvSpPr/>
          <p:nvPr>
            <p:ph type="body" idx="10"/>
          </p:nvPr>
        </p:nvSpPr>
        <p:spPr>
          <a:xfrm>
            <a:off x="1061085" y="681990"/>
            <a:ext cx="5486400" cy="904938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I am very proud of it!!! I am sure that this is the doctorate that went on for the longest time and I am amazed that I established this record. </a:t>
            </a:r>
          </a:p>
          <a:p>
            <a:pPr marL="45720" marR="45720" indent="0" algn="just">
              <a:lnSpc>
                <a:spcPts val="1400"/>
              </a:lnSpc>
              <a:spcBef>
                <a:spcPts val="550"/>
              </a:spcBef>
              <a:spcAft>
                <a:spcPts val="0"/>
              </a:spcAft>
            </a:pPr>
            <a:r>
              <a:rPr lang="es-ES" sz="1300" spc="-10">
                <a:solidFill>
                  <a:srgbClr val="000000"/>
                </a:solidFill>
                <a:latin typeface="Garamond" pitchFamily="1" panose="02020603050405020304"/>
              </a:rPr>
              <a:t>Physics has changed a lot in these years. When I started, in many places, including Rome, particle physics, I mean the kind of physics that it is done in CERN, in Geneva, was considered to be the best of all possible physics, because it studies the fundamental, the smallest components of matter; in principle all other properties of the matter could be derived from the properties of this fundamental bricks of matter. However, in these years the future Nobel Prize P.W. Anderson wrote a paper with the title “More is different” arguing that the new frontier of physics was the study of the collective phenomena that emerge when many different particles interact one together with the others. The boiling of the water (and also the freezing) is a very familiar example of this kind of collective phenomenon. Indeed this transition from liquid to gas depends on the forces among the molecules of water, but it can happen only when a very large number of these molecules are present. We cannot speak of a phase transition in a system of three-four molecules.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Although I read the paper “More is different” many years later, I personally contri-buted to the change in physics in these years. Indeed there was an intense period of cross–fertilization between particle physics and that part of statistical physics that studies collective phenomena. Many of the works I did in these years were based on the expansion of some basic ideas or intuitions that came from one field and they were brought to the other field. Let me add that the intuition of what is right or wrong is fundamental for a good scientist. I had the possibility of looking to the sa-me problem from two different viewpoints and this was a crucial help for my works. Many of the works that have been just mentioned arouse in this perspective. </a:t>
            </a:r>
          </a:p>
          <a:p>
            <a:pPr marL="45720" marR="45720" indent="0" algn="just">
              <a:lnSpc>
                <a:spcPts val="1400"/>
              </a:lnSpc>
              <a:spcBef>
                <a:spcPts val="550"/>
              </a:spcBef>
              <a:spcAft>
                <a:spcPts val="0"/>
              </a:spcAft>
            </a:pPr>
            <a:r>
              <a:rPr lang="es-ES" sz="1300" spc="0">
                <a:solidFill>
                  <a:srgbClr val="000000"/>
                </a:solidFill>
                <a:latin typeface="Garamond" pitchFamily="1" panose="02020603050405020304"/>
              </a:rPr>
              <a:t>The use of statistical physic tools, like Monte Carlo or molecular dynamics, is one of the most fruitful approaches to the computation of the properties of those particles that are composed by quarks, like the proton and the neutron. I have also worked in the construction of the field, also by constructing a dedicated supercomputer, APE. This computer, built together with my mentor Nicola Cabibbo and a large number (about 30) physicists was at that time the fastest one in the word. I am mentioning it because my collaboration with the Spanish friends started exactly in this field; it also shows how changed the way in which theoretical physicists worked: from paper and pencil to large scale numerical computations. </a:t>
            </a:r>
          </a:p>
          <a:p>
            <a:pPr marL="45720" marR="45720" indent="0" algn="just">
              <a:lnSpc>
                <a:spcPts val="1400"/>
              </a:lnSpc>
              <a:spcBef>
                <a:spcPts val="505"/>
              </a:spcBef>
              <a:spcAft>
                <a:spcPts val="0"/>
              </a:spcAft>
            </a:pPr>
            <a:r>
              <a:rPr lang="es-ES" sz="1300" spc="0">
                <a:solidFill>
                  <a:srgbClr val="000000"/>
                </a:solidFill>
                <a:latin typeface="Garamond" pitchFamily="1" panose="02020603050405020304"/>
              </a:rPr>
              <a:t>In the meanwhile the scope of physics was becoming bigger and bigger: as far as old territories have been conquered, new territories were explored and there was a new frontier, more precisely there were many new frontiers.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Some of these new explorations were due to the development of researches that had been going on for decades, like neural networks, others explorations were due to serendipity, for example, complex systems in statistical mechanics, where everything started from spin glasses. </a:t>
            </a:r>
          </a:p>
          <a:p>
            <a:pPr marL="45720" marR="45720" indent="0" algn="just">
              <a:lnSpc>
                <a:spcPts val="1400"/>
              </a:lnSpc>
              <a:spcBef>
                <a:spcPts val="505"/>
              </a:spcBef>
              <a:spcAft>
                <a:spcPts val="1510"/>
              </a:spcAft>
            </a:pPr>
            <a:r>
              <a:rPr lang="es-ES" sz="1300" spc="0">
                <a:solidFill>
                  <a:srgbClr val="000000"/>
                </a:solidFill>
                <a:latin typeface="Garamond" pitchFamily="1" panose="02020603050405020304"/>
              </a:rPr>
              <a:t>Spin glasses are some kind of alloy that had strange magnetic properties. Many peo-ple started to construct a theory for these materials: there were using an esoteric mathematical tool (replicas). Unfortunately, the results were self–contradictory: so-mething that was supposed to be positive turned out to be negative. I remember that at the end of the year 1971 looking for something else, I noticed this strange </a:t>
            </a:r>
          </a:p>
        </p:txBody>
      </p:sp>
      <p:sp>
        <p:nvSpPr>
          <p:cNvPr id="4" name=""/>
          <p:cNvSpPr/>
          <p:nvPr>
            <p:ph type="body" idx="10"/>
          </p:nvPr>
        </p:nvSpPr>
        <p:spPr>
          <a:xfrm>
            <a:off x="1061085"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61085" y="685800"/>
            <a:ext cx="5438140" cy="0"/>
          </a:xfrm>
          <a:prstGeom prst="line">
            <a:avLst/>
          </a:prstGeom>
          <a:ln w="6350" cmpd="sng">
            <a:solidFill>
              <a:srgbClr val="000000"/>
            </a:solidFill>
          </a:ln>
        </p:spPr>
      </p:cxnSp>
      <p:cxnSp>
        <p:nvCxnSpPr>
          <p:cNvPr id="6" name=""/>
          <p:cNvCxnSpPr/>
          <p:nvPr/>
        </p:nvCxnSpPr>
        <p:spPr>
          <a:xfrm>
            <a:off x="1061085" y="9735185"/>
            <a:ext cx="5438140" cy="0"/>
          </a:xfrm>
          <a:prstGeom prst="line">
            <a:avLst/>
          </a:prstGeom>
          <a:ln w="6350" cmpd="sng">
            <a:solidFill>
              <a:srgbClr val="000000"/>
            </a:solidFill>
          </a:ln>
        </p:spPr>
      </p:cxnSp>
    </p:spTree>
  </p:cSld>
  <p:clrMapOvr>
    <a:masterClrMapping/>
  </p:clrMapOvr>
</p:sld>
</file>

<file path=ppt/slides/slide39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1085" y="457200"/>
            <a:ext cx="5486400" cy="236855"/>
          </a:xfrm>
          <a:prstGeom prst="rect">
            <a:avLst/>
          </a:prstGeom>
          <a:noFill/>
          <a:ln w="0" cmpd="sng">
            <a:noFill/>
            <a:prstDash val="solid"/>
          </a:ln>
        </p:spPr>
        <p:txBody>
          <a:bodyPr vert="horz" lIns="0" tIns="42545" rIns="0" bIns="0" anchor="t"/>
          <a:lstStyle/>
          <a:p>
            <a:pPr marL="45720" marR="45720" indent="0" algn="l">
              <a:lnSpc>
                <a:spcPts val="1400"/>
              </a:lnSpc>
              <a:spcAft>
                <a:spcPts val="20"/>
              </a:spcAft>
              <a:tabLst>
                <a:tab algn="r" pos="5440680"/>
              </a:tabLst>
            </a:pPr>
            <a:r>
              <a:rPr lang="es-ES" sz="1200" spc="0">
                <a:solidFill>
                  <a:srgbClr val="000000"/>
                </a:solidFill>
                <a:latin typeface="Times New Roman" pitchFamily="1" panose="02020603050405020304"/>
              </a:rPr>
              <a:t>368 </a:t>
            </a:r>
            <a:r>
              <a:rPr lang="es-ES" sz="1250" b="1" spc="0">
                <a:solidFill>
                  <a:srgbClr val="000000"/>
                </a:solidFill>
                <a:latin typeface="Times New Roman" pitchFamily="1" panose="02020603050405020304"/>
              </a:rPr>
              <a:t>15.8. Prof. Dr. Jesús Ávila de Grado </a:t>
            </a:r>
          </a:p>
        </p:txBody>
      </p:sp>
      <p:sp>
        <p:nvSpPr>
          <p:cNvPr id="3" name=""/>
          <p:cNvSpPr/>
          <p:nvPr>
            <p:ph type="body" idx="10"/>
          </p:nvPr>
        </p:nvSpPr>
        <p:spPr>
          <a:xfrm>
            <a:off x="1061085" y="694055"/>
            <a:ext cx="5486400" cy="9037320"/>
          </a:xfrm>
          <a:prstGeom prst="rect">
            <a:avLst/>
          </a:prstGeom>
          <a:noFill/>
          <a:ln w="0" cmpd="sng">
            <a:noFill/>
            <a:prstDash val="solid"/>
          </a:ln>
        </p:spPr>
        <p:txBody>
          <a:bodyPr vert="horz" lIns="0" tIns="214630" rIns="0" bIns="0" anchor="t"/>
          <a:lstStyle/>
          <a:p>
            <a:pPr marL="45720" marR="45720" indent="0" algn="just">
              <a:lnSpc>
                <a:spcPts val="1400"/>
              </a:lnSpc>
              <a:spcAft>
                <a:spcPts val="0"/>
              </a:spcAft>
            </a:pPr>
            <a:r>
              <a:rPr lang="es-ES" sz="1200" spc="20">
                <a:solidFill>
                  <a:srgbClr val="000000"/>
                </a:solidFill>
                <a:latin typeface="Times New Roman" pitchFamily="1" panose="02020603050405020304"/>
              </a:rPr>
              <a:t>contradiction. I was rather curious and I started to work on it, at the beginning I was thinking that there was a trivial mistake, however, the mistake was at a much deeper level. After six months of hard work, the correct formulation was found; ho-wever, it took many years to discover that the deep meaning of the mathematical solution that I found was related to complexity: spin glasses showed up to be the physical prototype of complex systems. </a:t>
            </a:r>
          </a:p>
          <a:p>
            <a:pPr marL="45720" marR="45720" indent="0" algn="just">
              <a:lnSpc>
                <a:spcPts val="1400"/>
              </a:lnSpc>
              <a:spcBef>
                <a:spcPts val="470"/>
              </a:spcBef>
              <a:spcAft>
                <a:spcPts val="0"/>
              </a:spcAft>
            </a:pPr>
            <a:r>
              <a:rPr lang="es-ES" sz="1200" spc="15">
                <a:solidFill>
                  <a:srgbClr val="000000"/>
                </a:solidFill>
                <a:latin typeface="Times New Roman" pitchFamily="1" panose="02020603050405020304"/>
              </a:rPr>
              <a:t>Many physical ideas and tool were applied to other fields and new disciplines appea-red: a new approach to biophysics, econophysics, and many others</a:t>
            </a:r>
            <a:r>
              <a:rPr lang="es-ES" sz="1250" spc="15">
                <a:solidFill>
                  <a:srgbClr val="000000"/>
                </a:solidFill>
                <a:latin typeface="Arial" pitchFamily="2" panose="02020603050405020304"/>
              </a:rPr>
              <a:t>... </a:t>
            </a:r>
            <a:r>
              <a:rPr lang="es-ES" sz="1200" spc="15">
                <a:solidFill>
                  <a:srgbClr val="000000"/>
                </a:solidFill>
                <a:latin typeface="Times New Roman" pitchFamily="1" panose="02020603050405020304"/>
              </a:rPr>
              <a:t>An example of this new approach was the work that we did in Rome with starling (estornino in Spanish). We looked to the same flock with three synchronized cameras and we were able to reconstruct in three dimensions the simultaneous movement of thousands of these birds.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I started to do my research in one field, however, but, driven by curiosity and be the pace of events, I arrived in fields that were quite different from my starting point fifty years ago. Sometimes I ponder how will be physics fifty years from now, in the year 2069? I do not dare to make any prediction: in my life, I learned that irrespective of your effort to predict the future, the future will always surprise you. </a:t>
            </a:r>
          </a:p>
          <a:p>
            <a:pPr marL="45720" marR="45720" indent="0" algn="l">
              <a:lnSpc>
                <a:spcPts val="1400"/>
              </a:lnSpc>
              <a:spcBef>
                <a:spcPts val="500"/>
              </a:spcBef>
              <a:spcAft>
                <a:spcPts val="0"/>
              </a:spcAft>
            </a:pPr>
            <a:r>
              <a:rPr lang="es-ES" sz="1200" spc="20">
                <a:solidFill>
                  <a:srgbClr val="000000"/>
                </a:solidFill>
                <a:latin typeface="Times New Roman" pitchFamily="1" panose="02020603050405020304"/>
              </a:rPr>
              <a:t>Dr. Giorgio Parisi </a:t>
            </a:r>
          </a:p>
          <a:p>
            <a:pPr marL="45720" marR="45720" indent="0" algn="l">
              <a:lnSpc>
                <a:spcPts val="2100"/>
              </a:lnSpc>
              <a:spcBef>
                <a:spcPts val="3305"/>
              </a:spcBef>
              <a:spcAft>
                <a:spcPts val="0"/>
              </a:spcAft>
            </a:pPr>
            <a:r>
              <a:rPr lang="es-ES" sz="1650" b="1" spc="185">
                <a:solidFill>
                  <a:srgbClr val="000000"/>
                </a:solidFill>
                <a:latin typeface="Times New Roman" pitchFamily="1" panose="02020603050405020304"/>
              </a:rPr>
              <a:t>15.8. Prof. Dr. Jesús Ávila de Grado </a:t>
            </a:r>
          </a:p>
          <a:p>
            <a:pPr marL="45720" marR="45720" indent="0" algn="just">
              <a:lnSpc>
                <a:spcPts val="1400"/>
              </a:lnSpc>
              <a:spcBef>
                <a:spcPts val="2065"/>
              </a:spcBef>
              <a:spcAft>
                <a:spcPts val="0"/>
              </a:spcAft>
            </a:pPr>
            <a:r>
              <a:rPr lang="es-ES" sz="1250" b="1" spc="15">
                <a:solidFill>
                  <a:srgbClr val="000000"/>
                </a:solidFill>
                <a:latin typeface="Times New Roman" pitchFamily="1" panose="02020603050405020304"/>
              </a:rPr>
              <a:t>Laudatio de investidura del Profesor Dr. Jesús Ávila de Grado como doctor “</a:t>
            </a:r>
            <a:r>
              <a:rPr lang="es-ES" sz="1150" b="1" i="1" spc="15">
                <a:solidFill>
                  <a:srgbClr val="000000"/>
                </a:solidFill>
                <a:latin typeface="Courier New" pitchFamily="3" panose="02020603050405020304"/>
              </a:rPr>
              <a:t>Honoris causa</a:t>
            </a:r>
            <a:r>
              <a:rPr lang="es-ES" sz="1250" b="1" spc="15">
                <a:solidFill>
                  <a:srgbClr val="000000"/>
                </a:solidFill>
                <a:latin typeface="Times New Roman" pitchFamily="1" panose="02020603050405020304"/>
              </a:rPr>
              <a:t>”, por la Universidad de Extremadura</a:t>
            </a:r>
            <a:r>
              <a:rPr lang="es-ES" sz="1200" spc="15">
                <a:solidFill>
                  <a:srgbClr val="000000"/>
                </a:solidFill>
                <a:latin typeface="Times New Roman" pitchFamily="1" panose="02020603050405020304"/>
              </a:rPr>
              <a:t>, a cargo de la </a:t>
            </a:r>
            <a:r>
              <a:rPr lang="es-ES" sz="1250" b="1" spc="15">
                <a:solidFill>
                  <a:srgbClr val="000000"/>
                </a:solidFill>
                <a:latin typeface="Times New Roman" pitchFamily="1" panose="02020603050405020304"/>
              </a:rPr>
              <a:t>Dra. Ana María Mata Durán</a:t>
            </a:r>
            <a:r>
              <a:rPr lang="es-ES" sz="1200" spc="15">
                <a:solidFill>
                  <a:srgbClr val="000000"/>
                </a:solidFill>
                <a:latin typeface="Times New Roman" pitchFamily="1" panose="02020603050405020304"/>
              </a:rPr>
              <a:t>: Sr. Rector Magnífico, Excelentísimas autorida-</a:t>
            </a:r>
            <a:r>
              <a:rPr lang="es-ES" sz="1200" spc="15">
                <a:solidFill>
                  <a:srgbClr val="000000"/>
                </a:solidFill>
                <a:latin typeface="Times New Roman" pitchFamily="1" panose="02020603050405020304"/>
              </a:rPr>
              <a:t>des, queridos profesores compañeros, estudiantes y PAS, queridos amigos, señoras y señores: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Quiero antes que nada expresar mi agradecimiento por haberme dado la oportunidad de pronunciar esta Laudatio, y es un orgullo para mípoder hacerlo considerando el aprecio personal, además del profesional, que tengo al profesor Jesús ´Avila.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Es difícil reflejar toda la labor humana y científica de Jesús Ávila en el espacio de tiempo que dispongo, pero haréun resumen de su trayectoria a través del cual es fácil entender por quése ha considerado la propuesta de Doctor Honoris Causa al Profesor Jesús ´Avila una consecuencia lógica de la valoración de sus méritos. </a:t>
            </a:r>
          </a:p>
          <a:p>
            <a:pPr marL="45720" marR="45720" indent="0" algn="just">
              <a:lnSpc>
                <a:spcPts val="1400"/>
              </a:lnSpc>
              <a:spcBef>
                <a:spcPts val="500"/>
              </a:spcBef>
              <a:spcAft>
                <a:spcPts val="1175"/>
              </a:spcAft>
            </a:pPr>
            <a:r>
              <a:rPr lang="es-ES" sz="1200" spc="15">
                <a:solidFill>
                  <a:srgbClr val="000000"/>
                </a:solidFill>
                <a:latin typeface="Times New Roman" pitchFamily="1" panose="02020603050405020304"/>
              </a:rPr>
              <a:t>Jesús Ávila nacióen Madrid. Se licencióen Ciencias Químicas por la Universidad Complutense de Madrid e hizo la tesis doctoral bajo la dirección de la Profesora Margarita Salas, doctora Honoris casusa por la UEx. Posteriormente se trasladóa los Estados Unidos para realizar una estancia postdoctoral entre 1972 y 1975, en los Institutos Nacionales de la Salud en Bethesda, Maryland. A su vuelta a España reali-zóuna breve estancia en el Instituto de Biología del Desarrollo (CSIC), en Madrid y a continuación se incorporó, como investigador independiente, al Centro de Biolo-</a:t>
            </a:r>
            <a:r>
              <a:rPr lang="es-ES" sz="1200" spc="15">
                <a:solidFill>
                  <a:srgbClr val="000000"/>
                </a:solidFill>
                <a:latin typeface="Times New Roman" pitchFamily="1" panose="02020603050405020304"/>
              </a:rPr>
              <a:t>gía Molecular “Severo Ochoa” (CSIC–UAM) de Madrid, del que ha sido su Director en dos ocasiones. En la actualidad es profesor vinculado “</a:t>
            </a:r>
            <a:r>
              <a:rPr lang="es-ES" sz="1050" i="1" spc="15">
                <a:solidFill>
                  <a:srgbClr val="000000"/>
                </a:solidFill>
                <a:latin typeface="Arial" pitchFamily="2" panose="02020603050405020304"/>
              </a:rPr>
              <a:t>ad honorem</a:t>
            </a:r>
            <a:r>
              <a:rPr lang="es-ES" sz="1200" spc="15">
                <a:solidFill>
                  <a:srgbClr val="000000"/>
                </a:solidFill>
                <a:latin typeface="Times New Roman" pitchFamily="1" panose="02020603050405020304"/>
              </a:rPr>
              <a:t>” del Con-</a:t>
            </a:r>
            <a:r>
              <a:rPr lang="es-ES" sz="1200" spc="15">
                <a:solidFill>
                  <a:srgbClr val="000000"/>
                </a:solidFill>
                <a:latin typeface="Times New Roman" pitchFamily="1" panose="02020603050405020304"/>
              </a:rPr>
              <a:t>sejo Superior de Investigaciones Científicas (CSIC). También es director científico </a:t>
            </a:r>
          </a:p>
        </p:txBody>
      </p:sp>
      <p:sp>
        <p:nvSpPr>
          <p:cNvPr id="4" name=""/>
          <p:cNvSpPr/>
          <p:nvPr>
            <p:ph type="body" idx="10"/>
          </p:nvPr>
        </p:nvSpPr>
        <p:spPr>
          <a:xfrm>
            <a:off x="1061085"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35"/>
              </a:spcAft>
            </a:pPr>
            <a:r>
              <a:rPr lang="es-ES" sz="1250" b="1" spc="40">
                <a:solidFill>
                  <a:srgbClr val="000000"/>
                </a:solidFill>
                <a:latin typeface="Times New Roman" pitchFamily="1" panose="02020603050405020304"/>
              </a:rPr>
              <a:t>50 Aniversario 1968–2019 </a:t>
            </a:r>
          </a:p>
        </p:txBody>
      </p:sp>
      <p:cxnSp>
        <p:nvCxnSpPr>
          <p:cNvPr id="5" name=""/>
          <p:cNvCxnSpPr/>
          <p:nvPr/>
        </p:nvCxnSpPr>
        <p:spPr>
          <a:xfrm>
            <a:off x="1061085" y="697865"/>
            <a:ext cx="5438140" cy="0"/>
          </a:xfrm>
          <a:prstGeom prst="line">
            <a:avLst/>
          </a:prstGeom>
          <a:ln w="6350" cmpd="sng">
            <a:solidFill>
              <a:srgbClr val="000000"/>
            </a:solidFill>
          </a:ln>
        </p:spPr>
      </p:cxnSp>
      <p:cxnSp>
        <p:nvCxnSpPr>
          <p:cNvPr id="6" name=""/>
          <p:cNvCxnSpPr/>
          <p:nvPr/>
        </p:nvCxnSpPr>
        <p:spPr>
          <a:xfrm>
            <a:off x="1061085" y="9735185"/>
            <a:ext cx="5438140" cy="0"/>
          </a:xfrm>
          <a:prstGeom prst="line">
            <a:avLst/>
          </a:prstGeom>
          <a:ln w="6350" cmpd="sng">
            <a:solidFill>
              <a:srgbClr val="000000"/>
            </a:solidFill>
          </a:ln>
        </p:spPr>
      </p:cxnSp>
    </p:spTree>
  </p:cSld>
  <p:clrMapOvr>
    <a:masterClrMapping/>
  </p:clrMapOvr>
</p:sld>
</file>

<file path=ppt/slides/slide39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28"/>
          <a:stretch>
            <a:fillRect/>
          </a:stretch>
        </p:blipFill>
        <p:spPr>
          <a:xfrm>
            <a:off x="1069975" y="1630680"/>
            <a:ext cx="2724785" cy="3828415"/>
          </a:xfrm>
          <a:prstGeom prst="rect">
            <a:avLst/>
          </a:prstGeom>
        </p:spPr>
      </p:pic>
      <p:pic>
        <p:nvPicPr>
          <p:cNvPr id="14" name=""/>
          <p:cNvPicPr/>
          <p:nvPr/>
        </p:nvPicPr>
        <p:blipFill>
          <a:blip r:embed="prId129"/>
          <a:stretch>
            <a:fillRect/>
          </a:stretch>
        </p:blipFill>
        <p:spPr>
          <a:xfrm>
            <a:off x="1371600" y="8693150"/>
            <a:ext cx="45720" cy="652145"/>
          </a:xfrm>
          <a:prstGeom prst="rect">
            <a:avLst/>
          </a:prstGeom>
        </p:spPr>
      </p:pic>
      <p:sp>
        <p:nvSpPr>
          <p:cNvPr id="2" name=""/>
          <p:cNvSpPr/>
          <p:nvPr>
            <p:ph type="body" idx="10"/>
          </p:nvPr>
        </p:nvSpPr>
        <p:spPr>
          <a:xfrm>
            <a:off x="1054735" y="482600"/>
            <a:ext cx="5486400" cy="199390"/>
          </a:xfrm>
          <a:prstGeom prst="rect">
            <a:avLst/>
          </a:prstGeom>
          <a:noFill/>
          <a:ln w="0" cmpd="sng">
            <a:noFill/>
            <a:prstDash val="solid"/>
          </a:ln>
        </p:spPr>
        <p:txBody>
          <a:bodyPr vert="horz" lIns="0" tIns="12700" rIns="0" bIns="0" anchor="t"/>
          <a:lstStyle/>
          <a:p>
            <a:pPr marL="45720" marR="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369 </a:t>
            </a:r>
          </a:p>
        </p:txBody>
      </p:sp>
      <p:sp>
        <p:nvSpPr>
          <p:cNvPr id="3" name=""/>
          <p:cNvSpPr/>
          <p:nvPr>
            <p:ph type="body" idx="10"/>
          </p:nvPr>
        </p:nvSpPr>
        <p:spPr>
          <a:xfrm>
            <a:off x="1054735" y="681990"/>
            <a:ext cx="5486400" cy="839470"/>
          </a:xfrm>
          <a:prstGeom prst="rect">
            <a:avLst/>
          </a:prstGeom>
          <a:noFill/>
          <a:ln w="0" cmpd="sng">
            <a:noFill/>
            <a:prstDash val="solid"/>
          </a:ln>
        </p:spPr>
        <p:txBody>
          <a:bodyPr vert="horz" lIns="0" tIns="227330" rIns="0" bIns="0" anchor="t"/>
          <a:lstStyle/>
          <a:p>
            <a:pPr marL="45720" marR="45720" indent="0" algn="just">
              <a:lnSpc>
                <a:spcPts val="1400"/>
              </a:lnSpc>
              <a:spcAft>
                <a:spcPts val="455"/>
              </a:spcAft>
            </a:pPr>
            <a:r>
              <a:rPr lang="es-ES" sz="1200" spc="0">
                <a:solidFill>
                  <a:srgbClr val="000000"/>
                </a:solidFill>
                <a:latin typeface="Times New Roman" pitchFamily="1" panose="02020603050405020304"/>
              </a:rPr>
              <a:t>del Centro de Investigación Biomédica en Red sobre Enfermedades Neurodegene-rativas (CIBERNED) y de la Fundación Centro de Investigación de Enfermedades Neurológicas (CIEN). </a:t>
            </a:r>
          </a:p>
        </p:txBody>
      </p:sp>
      <p:sp>
        <p:nvSpPr>
          <p:cNvPr id="4" name=""/>
          <p:cNvSpPr/>
          <p:nvPr>
            <p:ph type="body" idx="10"/>
          </p:nvPr>
        </p:nvSpPr>
        <p:spPr>
          <a:xfrm>
            <a:off x="1100455" y="5749925"/>
            <a:ext cx="1280160" cy="175895"/>
          </a:xfrm>
          <a:prstGeom prst="rect">
            <a:avLst/>
          </a:prstGeom>
          <a:noFill/>
          <a:ln w="0" cmpd="sng">
            <a:noFill/>
            <a:prstDash val="solid"/>
          </a:ln>
        </p:spPr>
        <p:txBody>
          <a:bodyPr vert="horz" lIns="0" tIns="0" rIns="0" bIns="0" anchor="t"/>
          <a:lstStyle/>
          <a:p>
            <a:pPr marL="0" marR="0" indent="0" algn="l">
              <a:lnSpc>
                <a:spcPts val="1400"/>
              </a:lnSpc>
              <a:spcAft>
                <a:spcPts val="15"/>
              </a:spcAft>
            </a:pPr>
            <a:r>
              <a:rPr lang="es-ES" sz="1200" spc="5">
                <a:solidFill>
                  <a:srgbClr val="000000"/>
                </a:solidFill>
                <a:latin typeface="Times New Roman" pitchFamily="1" panose="02020603050405020304"/>
              </a:rPr>
              <a:t>bajo del Prof. Jesús </a:t>
            </a:r>
          </a:p>
        </p:txBody>
      </p:sp>
      <p:sp>
        <p:nvSpPr>
          <p:cNvPr id="5" name=""/>
          <p:cNvSpPr/>
          <p:nvPr>
            <p:ph type="body" idx="10"/>
          </p:nvPr>
        </p:nvSpPr>
        <p:spPr>
          <a:xfrm>
            <a:off x="4182110" y="1521460"/>
            <a:ext cx="2367915" cy="421513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La actividad científica del profesor </a:t>
            </a:r>
            <a:r>
              <a:rPr lang="es-ES" sz="1200" spc="0">
                <a:solidFill>
                  <a:srgbClr val="000000"/>
                </a:solidFill>
                <a:latin typeface="Times New Roman" pitchFamily="1" panose="02020603050405020304"/>
              </a:rPr>
              <a:t>Jesús ´Avila se ha desarrollado en el </a:t>
            </a:r>
            <a:r>
              <a:rPr lang="es-ES" sz="1200" spc="0">
                <a:solidFill>
                  <a:srgbClr val="000000"/>
                </a:solidFill>
                <a:latin typeface="Times New Roman" pitchFamily="1" panose="02020603050405020304"/>
              </a:rPr>
              <a:t>campo de la Neurociencia, investi-</a:t>
            </a:r>
            <a:r>
              <a:rPr lang="es-ES" sz="1200" spc="0">
                <a:solidFill>
                  <a:srgbClr val="000000"/>
                </a:solidFill>
                <a:latin typeface="Times New Roman" pitchFamily="1" panose="02020603050405020304"/>
              </a:rPr>
              <a:t>gando la estructura de la tubulina y </a:t>
            </a:r>
            <a:r>
              <a:rPr lang="es-ES" sz="1200" spc="0">
                <a:solidFill>
                  <a:srgbClr val="000000"/>
                </a:solidFill>
                <a:latin typeface="Times New Roman" pitchFamily="1" panose="02020603050405020304"/>
              </a:rPr>
              <a:t>proteínas asociadas al microtúbulo y </a:t>
            </a:r>
            <a:r>
              <a:rPr lang="es-ES" sz="1200" spc="0">
                <a:solidFill>
                  <a:srgbClr val="000000"/>
                </a:solidFill>
                <a:latin typeface="Times New Roman" pitchFamily="1" panose="02020603050405020304"/>
              </a:rPr>
              <a:t>su implicación en la determinación </a:t>
            </a:r>
            <a:r>
              <a:rPr lang="es-ES" sz="1200" spc="0">
                <a:solidFill>
                  <a:srgbClr val="000000"/>
                </a:solidFill>
                <a:latin typeface="Times New Roman" pitchFamily="1" panose="02020603050405020304"/>
              </a:rPr>
              <a:t>de la forma celular. Desde el año </a:t>
            </a:r>
            <a:r>
              <a:rPr lang="es-ES" sz="1200" spc="0">
                <a:solidFill>
                  <a:srgbClr val="000000"/>
                </a:solidFill>
                <a:latin typeface="Times New Roman" pitchFamily="1" panose="02020603050405020304"/>
              </a:rPr>
              <a:t>2000, investiga sobre procesos neu-</a:t>
            </a:r>
            <a:r>
              <a:rPr lang="es-ES" sz="1200" spc="0">
                <a:solidFill>
                  <a:srgbClr val="000000"/>
                </a:solidFill>
                <a:latin typeface="Times New Roman" pitchFamily="1" panose="02020603050405020304"/>
              </a:rPr>
              <a:t>rodegenerativos y regeneración axo-</a:t>
            </a:r>
            <a:r>
              <a:rPr lang="es-ES" sz="1200" spc="0">
                <a:solidFill>
                  <a:srgbClr val="000000"/>
                </a:solidFill>
                <a:latin typeface="Times New Roman" pitchFamily="1" panose="02020603050405020304"/>
              </a:rPr>
              <a:t>nal, con especial énfasis en el estu-</a:t>
            </a:r>
            <a:r>
              <a:rPr lang="es-ES" sz="1200" spc="0">
                <a:solidFill>
                  <a:srgbClr val="000000"/>
                </a:solidFill>
                <a:latin typeface="Times New Roman" pitchFamily="1" panose="02020603050405020304"/>
              </a:rPr>
              <a:t>dio funcional de la proteína tau, el </a:t>
            </a:r>
            <a:r>
              <a:rPr lang="es-ES" sz="1200" spc="0">
                <a:solidFill>
                  <a:srgbClr val="000000"/>
                </a:solidFill>
                <a:latin typeface="Times New Roman" pitchFamily="1" panose="02020603050405020304"/>
              </a:rPr>
              <a:t>componente de los ovillos neurofibri-</a:t>
            </a:r>
            <a:r>
              <a:rPr lang="es-ES" sz="1200" spc="0">
                <a:solidFill>
                  <a:srgbClr val="000000"/>
                </a:solidFill>
                <a:latin typeface="Times New Roman" pitchFamily="1" panose="02020603050405020304"/>
              </a:rPr>
              <a:t>lares, presentes en los pacientes con </a:t>
            </a:r>
            <a:r>
              <a:rPr lang="es-ES" sz="1200" spc="0">
                <a:solidFill>
                  <a:srgbClr val="000000"/>
                </a:solidFill>
                <a:latin typeface="Times New Roman" pitchFamily="1" panose="02020603050405020304"/>
              </a:rPr>
              <a:t>Alzheimer, habiendo sido financiado </a:t>
            </a:r>
            <a:r>
              <a:rPr lang="es-ES" sz="1200" spc="0">
                <a:solidFill>
                  <a:srgbClr val="000000"/>
                </a:solidFill>
                <a:latin typeface="Times New Roman" pitchFamily="1" panose="02020603050405020304"/>
              </a:rPr>
              <a:t>por 27 Ayudas a la investigación pú-</a:t>
            </a:r>
            <a:r>
              <a:rPr lang="es-ES" sz="1200" spc="0">
                <a:solidFill>
                  <a:srgbClr val="000000"/>
                </a:solidFill>
                <a:latin typeface="Times New Roman" pitchFamily="1" panose="02020603050405020304"/>
              </a:rPr>
              <a:t>blicas y 8 privadas. Ha publicado 33 </a:t>
            </a:r>
            <a:r>
              <a:rPr lang="es-ES" sz="1200" spc="0">
                <a:solidFill>
                  <a:srgbClr val="000000"/>
                </a:solidFill>
                <a:latin typeface="Times New Roman" pitchFamily="1" panose="02020603050405020304"/>
              </a:rPr>
              <a:t>capítulos de libros, 531 artículos en </a:t>
            </a:r>
            <a:r>
              <a:rPr lang="es-ES" sz="1200" spc="0">
                <a:solidFill>
                  <a:srgbClr val="000000"/>
                </a:solidFill>
                <a:latin typeface="Times New Roman" pitchFamily="1" panose="02020603050405020304"/>
              </a:rPr>
              <a:t>revistas internacionales, la mayoría </a:t>
            </a:r>
            <a:r>
              <a:rPr lang="es-ES" sz="1200" spc="0">
                <a:solidFill>
                  <a:srgbClr val="000000"/>
                </a:solidFill>
                <a:latin typeface="Times New Roman" pitchFamily="1" panose="02020603050405020304"/>
              </a:rPr>
              <a:t>de ellos relacionados con la enferme-</a:t>
            </a:r>
            <a:r>
              <a:rPr lang="es-ES" sz="1200" spc="0">
                <a:solidFill>
                  <a:srgbClr val="000000"/>
                </a:solidFill>
                <a:latin typeface="Times New Roman" pitchFamily="1" panose="02020603050405020304"/>
              </a:rPr>
              <a:t>dad de Alzheimer, con un índice </a:t>
            </a:r>
            <a:r>
              <a:rPr lang="es-ES" sz="1200" i="1" spc="0">
                <a:solidFill>
                  <a:srgbClr val="000000"/>
                </a:solidFill>
                <a:latin typeface="Times New Roman" pitchFamily="1" panose="02020603050405020304"/>
              </a:rPr>
              <a:t>h </a:t>
            </a:r>
            <a:r>
              <a:rPr lang="es-ES" sz="1200" spc="0">
                <a:solidFill>
                  <a:srgbClr val="000000"/>
                </a:solidFill>
                <a:latin typeface="Times New Roman" pitchFamily="1" panose="02020603050405020304"/>
              </a:rPr>
              <a:t>de </a:t>
            </a:r>
            <a:r>
              <a:rPr lang="es-ES" sz="1200" spc="0">
                <a:solidFill>
                  <a:srgbClr val="000000"/>
                </a:solidFill>
                <a:latin typeface="Times New Roman" pitchFamily="1" panose="02020603050405020304"/>
              </a:rPr>
              <a:t>72 y m´as de 14000 citaciones de sus </a:t>
            </a:r>
            <a:r>
              <a:rPr lang="es-ES" sz="1200" spc="0">
                <a:solidFill>
                  <a:srgbClr val="000000"/>
                </a:solidFill>
                <a:latin typeface="Times New Roman" pitchFamily="1" panose="02020603050405020304"/>
              </a:rPr>
              <a:t>publicaciones. En relación a ello, me </a:t>
            </a:r>
            <a:r>
              <a:rPr lang="es-ES" sz="1200" spc="0">
                <a:solidFill>
                  <a:srgbClr val="000000"/>
                </a:solidFill>
                <a:latin typeface="Times New Roman" pitchFamily="1" panose="02020603050405020304"/>
              </a:rPr>
              <a:t>gustaría hacer notar el último tra-</a:t>
            </a:r>
          </a:p>
        </p:txBody>
      </p:sp>
      <p:sp>
        <p:nvSpPr>
          <p:cNvPr id="6" name=""/>
          <p:cNvSpPr/>
          <p:nvPr>
            <p:ph type="body" idx="10"/>
          </p:nvPr>
        </p:nvSpPr>
        <p:spPr>
          <a:xfrm>
            <a:off x="2435225" y="5736590"/>
            <a:ext cx="4114800" cy="215900"/>
          </a:xfrm>
          <a:prstGeom prst="rect">
            <a:avLst/>
          </a:prstGeom>
          <a:noFill/>
          <a:ln w="0" cmpd="sng">
            <a:noFill/>
            <a:prstDash val="solid"/>
          </a:ln>
        </p:spPr>
        <p:txBody>
          <a:bodyPr vert="horz" lIns="0" tIns="0" rIns="0" bIns="0" anchor="t"/>
          <a:lstStyle/>
          <a:p>
            <a:pPr marL="0" marR="45720" indent="0" algn="just">
              <a:lnSpc>
                <a:spcPts val="1400"/>
              </a:lnSpc>
              <a:spcAft>
                <a:spcPts val="155"/>
              </a:spcAft>
            </a:pPr>
            <a:r>
              <a:rPr lang="es-ES" sz="1200" spc="0">
                <a:solidFill>
                  <a:srgbClr val="000000"/>
                </a:solidFill>
                <a:latin typeface="Times New Roman" pitchFamily="1" panose="02020603050405020304"/>
              </a:rPr>
              <a:t>´Avila, publicado hace unos días en la revista </a:t>
            </a:r>
            <a:r>
              <a:rPr lang="es-ES" sz="1200" i="1" spc="0">
                <a:solidFill>
                  <a:srgbClr val="000000"/>
                </a:solidFill>
                <a:latin typeface="Times New Roman" pitchFamily="1" panose="02020603050405020304"/>
              </a:rPr>
              <a:t>Nature Medicine</a:t>
            </a:r>
            <a:r>
              <a:rPr lang="es-ES" sz="1200" spc="0">
                <a:solidFill>
                  <a:srgbClr val="000000"/>
                </a:solidFill>
                <a:latin typeface="Times New Roman" pitchFamily="1" panose="02020603050405020304"/>
              </a:rPr>
              <a:t>, </a:t>
            </a:r>
          </a:p>
        </p:txBody>
      </p:sp>
      <p:sp>
        <p:nvSpPr>
          <p:cNvPr id="9" name=""/>
          <p:cNvSpPr/>
          <p:nvPr>
            <p:ph type="body" idx="10"/>
          </p:nvPr>
        </p:nvSpPr>
        <p:spPr>
          <a:xfrm>
            <a:off x="1069975" y="5490845"/>
            <a:ext cx="2743200" cy="245745"/>
          </a:xfrm>
          <a:prstGeom prst="rect">
            <a:avLst/>
          </a:prstGeom>
          <a:noFill/>
          <a:ln w="0" cmpd="sng">
            <a:noFill/>
            <a:prstDash val="solid"/>
          </a:ln>
        </p:spPr>
        <p:txBody>
          <a:bodyPr vert="horz" lIns="0" tIns="0" rIns="0" bIns="0" anchor="t"/>
          <a:lstStyle/>
          <a:p>
            <a:pPr marL="0" marR="0" indent="0" algn="ctr">
              <a:lnSpc>
                <a:spcPts val="1400"/>
              </a:lnSpc>
              <a:spcAft>
                <a:spcPts val="540"/>
              </a:spcAft>
            </a:pPr>
            <a:r>
              <a:rPr lang="es-ES" sz="1200" spc="45">
                <a:solidFill>
                  <a:srgbClr val="000000"/>
                </a:solidFill>
                <a:latin typeface="Times New Roman" pitchFamily="1" panose="02020603050405020304"/>
              </a:rPr>
              <a:t>Dra. Ana María Mata Durán </a:t>
            </a:r>
          </a:p>
        </p:txBody>
      </p:sp>
      <p:sp>
        <p:nvSpPr>
          <p:cNvPr id="10" name=""/>
          <p:cNvSpPr/>
          <p:nvPr>
            <p:ph type="body" idx="10"/>
          </p:nvPr>
        </p:nvSpPr>
        <p:spPr>
          <a:xfrm>
            <a:off x="1057910" y="5952490"/>
            <a:ext cx="5492115" cy="2481580"/>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20">
                <a:solidFill>
                  <a:srgbClr val="000000"/>
                </a:solidFill>
                <a:latin typeface="Times New Roman" pitchFamily="1" panose="02020603050405020304"/>
              </a:rPr>
              <a:t>en el que muestran claras evidencias de la presencia de neurogénesis en una región </a:t>
            </a:r>
            <a:r>
              <a:rPr lang="es-ES" sz="1200" spc="20">
                <a:solidFill>
                  <a:srgbClr val="000000"/>
                </a:solidFill>
                <a:latin typeface="Times New Roman" pitchFamily="1" panose="02020603050405020304"/>
              </a:rPr>
              <a:t>del hipocampo, en personas de 90 años y que estáteniendo una gran repercusión </a:t>
            </a:r>
            <a:r>
              <a:rPr lang="es-ES" sz="1200" spc="20">
                <a:solidFill>
                  <a:srgbClr val="000000"/>
                </a:solidFill>
                <a:latin typeface="Times New Roman" pitchFamily="1" panose="02020603050405020304"/>
              </a:rPr>
              <a:t>social. </a:t>
            </a:r>
          </a:p>
          <a:p>
            <a:pPr marL="0" marR="45720" indent="0" algn="just">
              <a:lnSpc>
                <a:spcPts val="1400"/>
              </a:lnSpc>
              <a:spcBef>
                <a:spcPts val="480"/>
              </a:spcBef>
              <a:spcAft>
                <a:spcPts val="0"/>
              </a:spcAft>
            </a:pPr>
            <a:r>
              <a:rPr lang="es-ES" sz="1200" spc="15">
                <a:solidFill>
                  <a:srgbClr val="000000"/>
                </a:solidFill>
                <a:latin typeface="Times New Roman" pitchFamily="1" panose="02020603050405020304"/>
              </a:rPr>
              <a:t>Jesús Ávila Forma parte del Comitéeditorial de 11 revistas internacionales y es </a:t>
            </a:r>
            <a:r>
              <a:rPr lang="es-ES" sz="1200" spc="15">
                <a:solidFill>
                  <a:srgbClr val="000000"/>
                </a:solidFill>
                <a:latin typeface="Times New Roman" pitchFamily="1" panose="02020603050405020304"/>
              </a:rPr>
              <a:t>evaluador de más de varias revistas internacionales, asícomo de proyectos para </a:t>
            </a:r>
            <a:r>
              <a:rPr lang="es-ES" sz="1200" spc="15">
                <a:solidFill>
                  <a:srgbClr val="000000"/>
                </a:solidFill>
                <a:latin typeface="Times New Roman" pitchFamily="1" panose="02020603050405020304"/>
              </a:rPr>
              <a:t>diversos programas y fundaciones internacionales. Ha dirigido más de 20 Tesis doc-</a:t>
            </a:r>
            <a:r>
              <a:rPr lang="es-ES" sz="1200" spc="15">
                <a:solidFill>
                  <a:srgbClr val="000000"/>
                </a:solidFill>
                <a:latin typeface="Times New Roman" pitchFamily="1" panose="02020603050405020304"/>
              </a:rPr>
              <a:t>torales, habiendo creado una relevante escuela en el campo de las neurociencias y </a:t>
            </a:r>
            <a:r>
              <a:rPr lang="es-ES" sz="1200" spc="15">
                <a:solidFill>
                  <a:srgbClr val="000000"/>
                </a:solidFill>
                <a:latin typeface="Times New Roman" pitchFamily="1" panose="02020603050405020304"/>
              </a:rPr>
              <a:t>m´as específicamente de la neurodegeneración. También ha ejercido funciones docen-</a:t>
            </a:r>
            <a:r>
              <a:rPr lang="es-ES" sz="1200" spc="15">
                <a:solidFill>
                  <a:srgbClr val="000000"/>
                </a:solidFill>
                <a:latin typeface="Times New Roman" pitchFamily="1" panose="02020603050405020304"/>
              </a:rPr>
              <a:t>tes, participando en la docencia de varias asignaturas en la Universidad Autónoma </a:t>
            </a:r>
            <a:r>
              <a:rPr lang="es-ES" sz="1200" spc="15">
                <a:solidFill>
                  <a:srgbClr val="000000"/>
                </a:solidFill>
                <a:latin typeface="Times New Roman" pitchFamily="1" panose="02020603050405020304"/>
              </a:rPr>
              <a:t>de Madrid, en diversos cursos de doctorado y Master en cursos de la UIMP, siendo </a:t>
            </a:r>
            <a:r>
              <a:rPr lang="es-ES" sz="1200" spc="15">
                <a:solidFill>
                  <a:srgbClr val="000000"/>
                </a:solidFill>
                <a:latin typeface="Times New Roman" pitchFamily="1" panose="02020603050405020304"/>
              </a:rPr>
              <a:t>Director de la Escuela de Biología Molecular “Eladio Viñuela” durante 10 años, junto </a:t>
            </a:r>
            <a:r>
              <a:rPr lang="es-ES" sz="1200" spc="15">
                <a:solidFill>
                  <a:srgbClr val="000000"/>
                </a:solidFill>
                <a:latin typeface="Times New Roman" pitchFamily="1" panose="02020603050405020304"/>
              </a:rPr>
              <a:t>a la Profesora Margarita Salas. </a:t>
            </a:r>
          </a:p>
          <a:p>
            <a:pPr marL="0" marR="0" indent="0" algn="l">
              <a:lnSpc>
                <a:spcPts val="1400"/>
              </a:lnSpc>
              <a:spcBef>
                <a:spcPts val="500"/>
              </a:spcBef>
              <a:spcAft>
                <a:spcPts val="0"/>
              </a:spcAft>
            </a:pPr>
            <a:r>
              <a:rPr lang="es-ES" sz="1200" spc="25">
                <a:solidFill>
                  <a:srgbClr val="000000"/>
                </a:solidFill>
                <a:latin typeface="Times New Roman" pitchFamily="1" panose="02020603050405020304"/>
              </a:rPr>
              <a:t>Ha desarrollado otras funciones y puestos de gran relevancia, tales como: </a:t>
            </a:r>
          </a:p>
        </p:txBody>
      </p:sp>
      <p:sp>
        <p:nvSpPr>
          <p:cNvPr id="11" name=""/>
          <p:cNvSpPr/>
          <p:nvPr>
            <p:ph type="body" idx="10"/>
          </p:nvPr>
        </p:nvSpPr>
        <p:spPr>
          <a:xfrm>
            <a:off x="1471930" y="8434070"/>
            <a:ext cx="5078095" cy="1297305"/>
          </a:xfrm>
          <a:prstGeom prst="rect">
            <a:avLst/>
          </a:prstGeom>
          <a:noFill/>
          <a:ln w="0" cmpd="sng">
            <a:noFill/>
            <a:prstDash val="solid"/>
          </a:ln>
        </p:spPr>
        <p:txBody>
          <a:bodyPr vert="horz" lIns="0" tIns="170180" rIns="0" bIns="0" anchor="t"/>
          <a:lstStyle/>
          <a:p>
            <a:pPr marL="0" marR="0" indent="0" algn="l">
              <a:lnSpc>
                <a:spcPts val="1400"/>
              </a:lnSpc>
              <a:spcAft>
                <a:spcPts val="0"/>
              </a:spcAft>
            </a:pPr>
            <a:r>
              <a:rPr lang="es-ES" sz="1200" spc="20">
                <a:solidFill>
                  <a:srgbClr val="000000"/>
                </a:solidFill>
                <a:latin typeface="Times New Roman" pitchFamily="1" panose="02020603050405020304"/>
              </a:rPr>
              <a:t>Profesor de Investigación en el CSIC. </a:t>
            </a:r>
          </a:p>
          <a:p>
            <a:pPr marL="0" marR="0" indent="0" algn="l">
              <a:lnSpc>
                <a:spcPts val="1400"/>
              </a:lnSpc>
              <a:spcBef>
                <a:spcPts val="955"/>
              </a:spcBef>
              <a:spcAft>
                <a:spcPts val="0"/>
              </a:spcAft>
            </a:pPr>
            <a:r>
              <a:rPr lang="es-ES" sz="1200" spc="25">
                <a:solidFill>
                  <a:srgbClr val="000000"/>
                </a:solidFill>
                <a:latin typeface="Times New Roman" pitchFamily="1" panose="02020603050405020304"/>
              </a:rPr>
              <a:t>Miembro por elección de la Academia Europea. </a:t>
            </a:r>
          </a:p>
          <a:p>
            <a:pPr marL="0" marR="45720" indent="0" algn="just">
              <a:lnSpc>
                <a:spcPts val="1400"/>
              </a:lnSpc>
              <a:spcBef>
                <a:spcPts val="950"/>
              </a:spcBef>
              <a:spcAft>
                <a:spcPts val="1165"/>
              </a:spcAft>
            </a:pPr>
            <a:r>
              <a:rPr lang="es-ES" sz="1200" spc="0">
                <a:solidFill>
                  <a:srgbClr val="000000"/>
                </a:solidFill>
                <a:latin typeface="Times New Roman" pitchFamily="1" panose="02020603050405020304"/>
              </a:rPr>
              <a:t>Miembro de la Real Academia de Ciencias Exactas, Físicas y Naturales, de la </a:t>
            </a:r>
            <a:r>
              <a:rPr lang="es-ES" sz="1200" spc="0">
                <a:solidFill>
                  <a:srgbClr val="000000"/>
                </a:solidFill>
                <a:latin typeface="Times New Roman" pitchFamily="1" panose="02020603050405020304"/>
              </a:rPr>
              <a:t>que es Vicepresidente desde 2016. </a:t>
            </a:r>
          </a:p>
        </p:txBody>
      </p:sp>
      <p:sp>
        <p:nvSpPr>
          <p:cNvPr id="12" name=""/>
          <p:cNvSpPr/>
          <p:nvPr>
            <p:ph type="body" idx="10"/>
          </p:nvPr>
        </p:nvSpPr>
        <p:spPr>
          <a:xfrm>
            <a:off x="1057910" y="9731375"/>
            <a:ext cx="5492115" cy="225425"/>
          </a:xfrm>
          <a:prstGeom prst="rect">
            <a:avLst/>
          </a:prstGeom>
          <a:noFill/>
          <a:ln w="0" cmpd="sng">
            <a:noFill/>
            <a:prstDash val="solid"/>
          </a:ln>
        </p:spPr>
        <p:txBody>
          <a:bodyPr vert="horz" lIns="0" tIns="57785" rIns="0" bIns="0" anchor="t"/>
          <a:lstStyle/>
          <a:p>
            <a:pPr marL="0" marR="0" indent="0" algn="r">
              <a:lnSpc>
                <a:spcPts val="1300"/>
              </a:lnSpc>
              <a:spcAft>
                <a:spcPts val="0"/>
              </a:spcAft>
            </a:pPr>
            <a:r>
              <a:rPr lang="es-ES" sz="1100" b="1" spc="20">
                <a:solidFill>
                  <a:srgbClr val="000000"/>
                </a:solidFill>
                <a:latin typeface="Bookman Old Style" pitchFamily="1" panose="02020603050405020304"/>
              </a:rPr>
              <a:t>Memoria Histórica </a:t>
            </a:r>
          </a:p>
        </p:txBody>
      </p:sp>
      <p:cxnSp>
        <p:nvCxnSpPr>
          <p:cNvPr id="15" name=""/>
          <p:cNvCxnSpPr/>
          <p:nvPr/>
        </p:nvCxnSpPr>
        <p:spPr>
          <a:xfrm>
            <a:off x="1097280" y="685800"/>
            <a:ext cx="5401945" cy="0"/>
          </a:xfrm>
          <a:prstGeom prst="line">
            <a:avLst/>
          </a:prstGeom>
          <a:ln w="6350" cmpd="sng">
            <a:solidFill>
              <a:srgbClr val="000000"/>
            </a:solidFill>
          </a:ln>
        </p:spPr>
      </p:cxnSp>
      <p:cxnSp>
        <p:nvCxnSpPr>
          <p:cNvPr id="1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9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130"/>
          <a:stretch>
            <a:fillRect/>
          </a:stretch>
        </p:blipFill>
        <p:spPr>
          <a:xfrm>
            <a:off x="1371600" y="993775"/>
            <a:ext cx="45720" cy="45720"/>
          </a:xfrm>
          <a:prstGeom prst="rect">
            <a:avLst/>
          </a:prstGeom>
        </p:spPr>
      </p:pic>
      <p:pic>
        <p:nvPicPr>
          <p:cNvPr id="13" name=""/>
          <p:cNvPicPr/>
          <p:nvPr/>
        </p:nvPicPr>
        <p:blipFill>
          <a:blip r:embed="prId131"/>
          <a:stretch>
            <a:fillRect/>
          </a:stretch>
        </p:blipFill>
        <p:spPr>
          <a:xfrm>
            <a:off x="1371600" y="1950720"/>
            <a:ext cx="45720" cy="3313430"/>
          </a:xfrm>
          <a:prstGeom prst="rect">
            <a:avLst/>
          </a:prstGeom>
        </p:spPr>
      </p:pic>
      <p:sp>
        <p:nvSpPr>
          <p:cNvPr id="2" name=""/>
          <p:cNvSpPr/>
          <p:nvPr>
            <p:ph type="body" idx="10"/>
          </p:nvPr>
        </p:nvSpPr>
        <p:spPr>
          <a:xfrm>
            <a:off x="1056640" y="457200"/>
            <a:ext cx="5492115" cy="236855"/>
          </a:xfrm>
          <a:prstGeom prst="rect">
            <a:avLst/>
          </a:prstGeom>
          <a:noFill/>
          <a:ln w="0" cmpd="sng">
            <a:noFill/>
            <a:prstDash val="solid"/>
          </a:ln>
        </p:spPr>
        <p:txBody>
          <a:bodyPr vert="horz" lIns="0" tIns="36830" rIns="0" bIns="0" anchor="t"/>
          <a:lstStyle/>
          <a:p>
            <a:pPr marL="0" marR="0" indent="0" algn="l">
              <a:lnSpc>
                <a:spcPts val="1500"/>
              </a:lnSpc>
              <a:spcAft>
                <a:spcPts val="35"/>
              </a:spcAft>
              <a:tabLst>
                <a:tab algn="r" pos="5440680"/>
              </a:tabLst>
            </a:pPr>
            <a:r>
              <a:rPr lang="es-ES" sz="1200" spc="0">
                <a:solidFill>
                  <a:srgbClr val="000000"/>
                </a:solidFill>
                <a:latin typeface="Times New Roman" pitchFamily="1" panose="02020603050405020304"/>
              </a:rPr>
              <a:t>370 </a:t>
            </a:r>
            <a:r>
              <a:rPr lang="es-ES" sz="1200" b="1" spc="0">
                <a:solidFill>
                  <a:srgbClr val="000000"/>
                </a:solidFill>
                <a:latin typeface="Times New Roman" pitchFamily="1" panose="02020603050405020304"/>
              </a:rPr>
              <a:t>15.8. Prof. Dr. Jesús ´Avila de Grado </a:t>
            </a:r>
          </a:p>
        </p:txBody>
      </p:sp>
      <p:graphicFrame>
        <p:nvGraphicFramePr>
          <p:cNvPr id="4" name=""/>
          <p:cNvGraphicFramePr>
            <a:graphicFrameLocks noGrp="1"/>
          </p:cNvGraphicFramePr>
          <p:nvPr/>
        </p:nvGraphicFramePr>
        <p:xfrm>
          <a:off x="1056640" y="922655"/>
          <a:ext cx="5492115" cy="776605"/>
        </p:xfrm>
        <a:graphic>
          <a:graphicData uri="http://schemas.openxmlformats.org/drawingml/2006/table">
            <a:tbl>
              <a:tblGrid>
                <a:gridCol w="360680"/>
                <a:gridCol w="5131435"/>
              </a:tblGrid>
              <a:tr h="365125">
                <a:tc>
                  <a:txBody>
                    <a:bodyPr vert="horz" anchor="t"/>
                    <a:lstStyle/>
                    <a:p>
                      <a:pPr/>
                      <a:r>
                        <a:rPr lang="en-US"/>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5720" marR="45720" indent="0" algn="just">
                        <a:lnSpc>
                          <a:spcPts val="1400"/>
                        </a:lnSpc>
                        <a:spcBef>
                          <a:spcPts val="0"/>
                        </a:spcBef>
                        <a:spcAft>
                          <a:spcPts val="25"/>
                        </a:spcAft>
                      </a:pPr>
                      <a:r>
                        <a:rPr lang="es-ES" sz="1200" spc="0">
                          <a:solidFill>
                            <a:srgbClr val="000000"/>
                          </a:solidFill>
                          <a:latin typeface="Times New Roman" pitchFamily="1" panose="02020603050405020304"/>
                        </a:rPr>
                        <a:t>Presidente de la Sociedad Española de Bioquímica y Biología Molecular (2000-</a:t>
                      </a:r>
                      <a:r>
                        <a:rPr lang="es-ES" sz="1200" spc="0">
                          <a:solidFill>
                            <a:srgbClr val="000000"/>
                          </a:solidFill>
                          <a:latin typeface="Times New Roman" pitchFamily="1" panose="02020603050405020304"/>
                        </a:rPr>
                        <a:t>2004). </a:t>
                      </a:r>
                    </a:p>
                  </a:txBody>
                  <a:tcPr anchor="t"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6" name=""/>
          <p:cNvSpPr/>
          <p:nvPr>
            <p:ph type="body" idx="10"/>
          </p:nvPr>
        </p:nvSpPr>
        <p:spPr>
          <a:xfrm>
            <a:off x="1056640" y="1470660"/>
            <a:ext cx="5492115" cy="173990"/>
          </a:xfrm>
          <a:prstGeom prst="rect">
            <a:avLst/>
          </a:prstGeom>
          <a:noFill/>
          <a:ln w="0" cmpd="sng">
            <a:noFill/>
            <a:prstDash val="solid"/>
          </a:ln>
        </p:spPr>
        <p:txBody>
          <a:bodyPr vert="horz" lIns="0" tIns="0" rIns="0" bIns="0" anchor="t"/>
          <a:lstStyle/>
          <a:p>
            <a:pPr marL="0" marR="0" indent="0" algn="l">
              <a:lnSpc>
                <a:spcPts val="1400"/>
              </a:lnSpc>
              <a:spcAft>
                <a:spcPts val="0"/>
              </a:spcAft>
            </a:pPr>
            <a:r>
              <a:rPr lang="es-ES" sz="1200" spc="20">
                <a:solidFill>
                  <a:srgbClr val="000000"/>
                </a:solidFill>
                <a:latin typeface="Times New Roman" pitchFamily="1" panose="02020603050405020304"/>
              </a:rPr>
              <a:t>Entre los numerosos premios recibidos, destacan: </a:t>
            </a:r>
          </a:p>
        </p:txBody>
      </p:sp>
      <p:sp>
        <p:nvSpPr>
          <p:cNvPr id="7" name=""/>
          <p:cNvSpPr/>
          <p:nvPr>
            <p:ph type="body" idx="10"/>
          </p:nvPr>
        </p:nvSpPr>
        <p:spPr>
          <a:xfrm>
            <a:off x="1517650" y="1644650"/>
            <a:ext cx="5031105" cy="1328420"/>
          </a:xfrm>
          <a:prstGeom prst="rect">
            <a:avLst/>
          </a:prstGeom>
          <a:noFill/>
          <a:ln w="0" cmpd="sng">
            <a:noFill/>
            <a:prstDash val="solid"/>
          </a:ln>
        </p:spPr>
        <p:txBody>
          <a:bodyPr vert="horz" lIns="0" tIns="227330" rIns="0" bIns="0" anchor="t"/>
          <a:lstStyle/>
          <a:p>
            <a:pPr marL="0" marR="0" indent="0" algn="l">
              <a:lnSpc>
                <a:spcPts val="1400"/>
              </a:lnSpc>
              <a:spcAft>
                <a:spcPts val="0"/>
              </a:spcAft>
            </a:pPr>
            <a:r>
              <a:rPr lang="es-ES" sz="1200" spc="25">
                <a:solidFill>
                  <a:srgbClr val="000000"/>
                </a:solidFill>
                <a:latin typeface="Times New Roman" pitchFamily="1" panose="02020603050405020304"/>
              </a:rPr>
              <a:t>Premio de la Real Academia de Ciencias Exactas, Físicas y Naturales. 1996. </a:t>
            </a:r>
          </a:p>
          <a:p>
            <a:pPr marL="0" marR="0" indent="0" algn="l">
              <a:lnSpc>
                <a:spcPts val="1400"/>
              </a:lnSpc>
              <a:spcBef>
                <a:spcPts val="1025"/>
              </a:spcBef>
              <a:spcAft>
                <a:spcPts val="0"/>
              </a:spcAft>
            </a:pPr>
            <a:r>
              <a:rPr lang="es-ES" sz="1200" spc="10">
                <a:solidFill>
                  <a:srgbClr val="000000"/>
                </a:solidFill>
                <a:latin typeface="Times New Roman" pitchFamily="1" panose="02020603050405020304"/>
              </a:rPr>
              <a:t>Medalla de la Universidad de Helsinki. 1997. </a:t>
            </a:r>
          </a:p>
          <a:p>
            <a:pPr marL="0" marR="0" indent="0" algn="l">
              <a:lnSpc>
                <a:spcPts val="1400"/>
              </a:lnSpc>
              <a:spcBef>
                <a:spcPts val="1025"/>
              </a:spcBef>
              <a:spcAft>
                <a:spcPts val="0"/>
              </a:spcAft>
            </a:pPr>
            <a:r>
              <a:rPr lang="es-ES" sz="1200" spc="20">
                <a:solidFill>
                  <a:srgbClr val="000000"/>
                </a:solidFill>
                <a:latin typeface="Times New Roman" pitchFamily="1" panose="02020603050405020304"/>
              </a:rPr>
              <a:t>Premio de la Fundación Carmen y Severo Ochoa. 1998. </a:t>
            </a:r>
          </a:p>
          <a:p>
            <a:pPr marL="0" marR="0" indent="0" algn="l">
              <a:lnSpc>
                <a:spcPts val="1400"/>
              </a:lnSpc>
              <a:spcBef>
                <a:spcPts val="1020"/>
              </a:spcBef>
              <a:spcAft>
                <a:spcPts val="0"/>
              </a:spcAft>
            </a:pPr>
            <a:r>
              <a:rPr lang="es-ES" sz="1200" spc="20">
                <a:solidFill>
                  <a:srgbClr val="000000"/>
                </a:solidFill>
                <a:latin typeface="Times New Roman" pitchFamily="1" panose="02020603050405020304"/>
              </a:rPr>
              <a:t>Medalla de la Comunidad de Madrid. 2000. </a:t>
            </a:r>
          </a:p>
        </p:txBody>
      </p:sp>
      <p:sp>
        <p:nvSpPr>
          <p:cNvPr id="8" name=""/>
          <p:cNvSpPr/>
          <p:nvPr>
            <p:ph type="body" idx="10"/>
          </p:nvPr>
        </p:nvSpPr>
        <p:spPr>
          <a:xfrm>
            <a:off x="1471930" y="2973070"/>
            <a:ext cx="5076825" cy="501650"/>
          </a:xfrm>
          <a:prstGeom prst="rect">
            <a:avLst/>
          </a:prstGeom>
          <a:noFill/>
          <a:ln w="0" cmpd="sng">
            <a:noFill/>
            <a:prstDash val="solid"/>
          </a:ln>
        </p:spPr>
        <p:txBody>
          <a:bodyPr vert="horz" lIns="0" tIns="123190" rIns="0" bIns="0" anchor="t"/>
          <a:lstStyle/>
          <a:p>
            <a:pPr marL="0" marR="45720" indent="0" algn="just">
              <a:lnSpc>
                <a:spcPts val="1500"/>
              </a:lnSpc>
              <a:spcAft>
                <a:spcPts val="0"/>
              </a:spcAft>
            </a:pPr>
            <a:r>
              <a:rPr lang="es-ES" sz="1200" spc="0">
                <a:solidFill>
                  <a:srgbClr val="000000"/>
                </a:solidFill>
                <a:latin typeface="Times New Roman" pitchFamily="1" panose="02020603050405020304"/>
              </a:rPr>
              <a:t>Subvención de la Comunidad de Madrid a Grupos de Investigación de Exce-</a:t>
            </a:r>
            <a:r>
              <a:rPr lang="es-ES" sz="1200" spc="0">
                <a:solidFill>
                  <a:srgbClr val="000000"/>
                </a:solidFill>
                <a:latin typeface="Times New Roman" pitchFamily="1" panose="02020603050405020304"/>
              </a:rPr>
              <a:t>lencia (área de Biomedicina), en colaboración con el Dr. F. Valdivieso. 2001. </a:t>
            </a:r>
          </a:p>
        </p:txBody>
      </p:sp>
      <p:sp>
        <p:nvSpPr>
          <p:cNvPr id="9" name=""/>
          <p:cNvSpPr/>
          <p:nvPr>
            <p:ph type="body" idx="10"/>
          </p:nvPr>
        </p:nvSpPr>
        <p:spPr>
          <a:xfrm>
            <a:off x="1517650" y="3474720"/>
            <a:ext cx="5031105" cy="2246630"/>
          </a:xfrm>
          <a:prstGeom prst="rect">
            <a:avLst/>
          </a:prstGeom>
          <a:noFill/>
          <a:ln w="0" cmpd="sng">
            <a:noFill/>
            <a:prstDash val="solid"/>
          </a:ln>
        </p:spPr>
        <p:txBody>
          <a:bodyPr vert="horz" lIns="0" tIns="128905" rIns="0" bIns="0" anchor="t"/>
          <a:lstStyle/>
          <a:p>
            <a:pPr marL="0" marR="0" indent="0" algn="just">
              <a:lnSpc>
                <a:spcPts val="1400"/>
              </a:lnSpc>
              <a:spcAft>
                <a:spcPts val="0"/>
              </a:spcAft>
            </a:pPr>
            <a:r>
              <a:rPr lang="es-ES" sz="1200" spc="5">
                <a:solidFill>
                  <a:srgbClr val="000000"/>
                </a:solidFill>
                <a:latin typeface="Times New Roman" pitchFamily="1" panose="02020603050405020304"/>
              </a:rPr>
              <a:t>Premio de la fundación Pfizer, Envejecimiento y Calidad de Vida. 2001 y 2002. </a:t>
            </a:r>
          </a:p>
          <a:p>
            <a:pPr marL="0" marR="0" indent="0" algn="l">
              <a:lnSpc>
                <a:spcPts val="1400"/>
              </a:lnSpc>
              <a:spcBef>
                <a:spcPts val="1025"/>
              </a:spcBef>
              <a:spcAft>
                <a:spcPts val="0"/>
              </a:spcAft>
            </a:pPr>
            <a:r>
              <a:rPr lang="es-ES" sz="1200" spc="20">
                <a:solidFill>
                  <a:srgbClr val="000000"/>
                </a:solidFill>
                <a:latin typeface="Times New Roman" pitchFamily="1" panose="02020603050405020304"/>
              </a:rPr>
              <a:t>Premio de la Comunidad de Madrid, Investigador Científico. 2001. </a:t>
            </a:r>
          </a:p>
          <a:p>
            <a:pPr marL="0" marR="0" indent="0" algn="l">
              <a:lnSpc>
                <a:spcPts val="1400"/>
              </a:lnSpc>
              <a:spcBef>
                <a:spcPts val="1020"/>
              </a:spcBef>
              <a:spcAft>
                <a:spcPts val="0"/>
              </a:spcAft>
            </a:pPr>
            <a:r>
              <a:rPr lang="es-ES" sz="1200" spc="15">
                <a:solidFill>
                  <a:srgbClr val="000000"/>
                </a:solidFill>
                <a:latin typeface="Times New Roman" pitchFamily="1" panose="02020603050405020304"/>
              </a:rPr>
              <a:t>Premio de la Fundación Lilly en Investigación Biomédica. 2002. </a:t>
            </a:r>
          </a:p>
          <a:p>
            <a:pPr marL="0" marR="0" indent="0" algn="l">
              <a:lnSpc>
                <a:spcPts val="1400"/>
              </a:lnSpc>
              <a:spcBef>
                <a:spcPts val="1025"/>
              </a:spcBef>
              <a:spcAft>
                <a:spcPts val="0"/>
              </a:spcAft>
            </a:pPr>
            <a:r>
              <a:rPr lang="es-ES" sz="1200" spc="15">
                <a:solidFill>
                  <a:srgbClr val="000000"/>
                </a:solidFill>
                <a:latin typeface="Times New Roman" pitchFamily="1" panose="02020603050405020304"/>
              </a:rPr>
              <a:t>Premio Nacional de Investigación “Santiago Ramón y Cajal”. 2004. </a:t>
            </a:r>
          </a:p>
          <a:p>
            <a:pPr marL="0" marR="0" indent="0" algn="l">
              <a:lnSpc>
                <a:spcPts val="1400"/>
              </a:lnSpc>
              <a:spcBef>
                <a:spcPts val="1050"/>
              </a:spcBef>
              <a:spcAft>
                <a:spcPts val="0"/>
              </a:spcAft>
            </a:pPr>
            <a:r>
              <a:rPr lang="es-ES" sz="1200" spc="20">
                <a:solidFill>
                  <a:srgbClr val="000000"/>
                </a:solidFill>
                <a:latin typeface="Times New Roman" pitchFamily="1" panose="02020603050405020304"/>
              </a:rPr>
              <a:t>Premio Nacional de Investigación Caja Rural “Ciudad de Zamora”. 2005. </a:t>
            </a:r>
          </a:p>
          <a:p>
            <a:pPr marL="0" marR="45720" indent="0" algn="just">
              <a:lnSpc>
                <a:spcPts val="1400"/>
              </a:lnSpc>
              <a:spcBef>
                <a:spcPts val="985"/>
              </a:spcBef>
              <a:spcAft>
                <a:spcPts val="0"/>
              </a:spcAft>
            </a:pPr>
            <a:r>
              <a:rPr lang="es-ES" sz="1200" spc="0">
                <a:solidFill>
                  <a:srgbClr val="000000"/>
                </a:solidFill>
                <a:latin typeface="Times New Roman" pitchFamily="1" panose="02020603050405020304"/>
              </a:rPr>
              <a:t>Premio “Eladio Viñuela” de Investigación en Ciencias de la Vida. Fundación </a:t>
            </a:r>
            <a:r>
              <a:rPr lang="es-ES" sz="1200" spc="0">
                <a:solidFill>
                  <a:srgbClr val="000000"/>
                </a:solidFill>
                <a:latin typeface="Times New Roman" pitchFamily="1" panose="02020603050405020304"/>
              </a:rPr>
              <a:t>Caja de Extremadura. 2016. </a:t>
            </a:r>
          </a:p>
        </p:txBody>
      </p:sp>
      <p:sp>
        <p:nvSpPr>
          <p:cNvPr id="10" name=""/>
          <p:cNvSpPr/>
          <p:nvPr>
            <p:ph type="body" idx="10"/>
          </p:nvPr>
        </p:nvSpPr>
        <p:spPr>
          <a:xfrm>
            <a:off x="1056640" y="5721350"/>
            <a:ext cx="5492115" cy="401002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15">
                <a:solidFill>
                  <a:srgbClr val="000000"/>
                </a:solidFill>
                <a:latin typeface="Times New Roman" pitchFamily="1" panose="02020603050405020304"/>
              </a:rPr>
              <a:t>El Prof. Jesús Ávila ha mantenido y mantiene una relación docente e investigadora </a:t>
            </a:r>
            <a:r>
              <a:rPr lang="es-ES" sz="1200" spc="15">
                <a:solidFill>
                  <a:srgbClr val="000000"/>
                </a:solidFill>
                <a:latin typeface="Times New Roman" pitchFamily="1" panose="02020603050405020304"/>
              </a:rPr>
              <a:t>con la Universidad de Extremadura. En el aspecto docente, ha impartido seminarios </a:t>
            </a:r>
            <a:r>
              <a:rPr lang="es-ES" sz="1200" spc="15">
                <a:solidFill>
                  <a:srgbClr val="000000"/>
                </a:solidFill>
                <a:latin typeface="Times New Roman" pitchFamily="1" panose="02020603050405020304"/>
              </a:rPr>
              <a:t>y ha participado en un Programa de Doctorado y en un curso sobre </a:t>
            </a:r>
            <a:r>
              <a:rPr lang="es-ES" sz="1200" i="1" spc="15">
                <a:solidFill>
                  <a:srgbClr val="000000"/>
                </a:solidFill>
                <a:latin typeface="Times New Roman" pitchFamily="1" panose="02020603050405020304"/>
              </a:rPr>
              <a:t>Avances en </a:t>
            </a:r>
            <a:r>
              <a:rPr lang="es-ES" sz="1200" i="1" spc="15">
                <a:solidFill>
                  <a:srgbClr val="000000"/>
                </a:solidFill>
                <a:latin typeface="Times New Roman" pitchFamily="1" panose="02020603050405020304"/>
              </a:rPr>
              <a:t>Enfermedades Neurodegenerativas</a:t>
            </a:r>
            <a:r>
              <a:rPr lang="es-ES" sz="1200" spc="15">
                <a:solidFill>
                  <a:srgbClr val="000000"/>
                </a:solidFill>
                <a:latin typeface="Times New Roman" pitchFamily="1" panose="02020603050405020304"/>
              </a:rPr>
              <a:t>. Su relación investigadora se refleja en la colabo-</a:t>
            </a:r>
            <a:r>
              <a:rPr lang="es-ES" sz="1200" spc="15">
                <a:solidFill>
                  <a:srgbClr val="000000"/>
                </a:solidFill>
                <a:latin typeface="Times New Roman" pitchFamily="1" panose="02020603050405020304"/>
              </a:rPr>
              <a:t>ración que mantenemos desde hace varios años. Mi formación en Biología Molecular </a:t>
            </a:r>
            <a:r>
              <a:rPr lang="es-ES" sz="1200" spc="15">
                <a:solidFill>
                  <a:srgbClr val="000000"/>
                </a:solidFill>
                <a:latin typeface="Times New Roman" pitchFamily="1" panose="02020603050405020304"/>
              </a:rPr>
              <a:t>la realicéen su laboratorio. Desde un principio me ofreciótoda clase de facilidades, </a:t>
            </a:r>
            <a:r>
              <a:rPr lang="es-ES" sz="1200" spc="15">
                <a:solidFill>
                  <a:srgbClr val="000000"/>
                </a:solidFill>
                <a:latin typeface="Times New Roman" pitchFamily="1" panose="02020603050405020304"/>
              </a:rPr>
              <a:t>poniendo a mi disposición y a la de varios miembros de mi grupo a personas muy </a:t>
            </a:r>
            <a:r>
              <a:rPr lang="es-ES" sz="1200" spc="15">
                <a:solidFill>
                  <a:srgbClr val="000000"/>
                </a:solidFill>
                <a:latin typeface="Times New Roman" pitchFamily="1" panose="02020603050405020304"/>
              </a:rPr>
              <a:t>cualificadas que nos enseñaron numerosas técnicas, asícomo muestras y equipos, </a:t>
            </a:r>
            <a:r>
              <a:rPr lang="es-ES" sz="1200" spc="15">
                <a:solidFill>
                  <a:srgbClr val="000000"/>
                </a:solidFill>
                <a:latin typeface="Times New Roman" pitchFamily="1" panose="02020603050405020304"/>
              </a:rPr>
              <a:t>para iniciarnos en esta área y sus aplicaciones en sistemas implicados en neurodege-</a:t>
            </a:r>
            <a:r>
              <a:rPr lang="es-ES" sz="1200" spc="15">
                <a:solidFill>
                  <a:srgbClr val="000000"/>
                </a:solidFill>
                <a:latin typeface="Times New Roman" pitchFamily="1" panose="02020603050405020304"/>
              </a:rPr>
              <a:t>neración. Gracias a él pude implantar en esta Universidad una línea de investigación </a:t>
            </a:r>
            <a:r>
              <a:rPr lang="es-ES" sz="1200" spc="15">
                <a:solidFill>
                  <a:srgbClr val="000000"/>
                </a:solidFill>
                <a:latin typeface="Times New Roman" pitchFamily="1" panose="02020603050405020304"/>
              </a:rPr>
              <a:t>centrada en el papel del calcio en el Alzheimer, y que sin duda alguna no hubiera </a:t>
            </a:r>
            <a:r>
              <a:rPr lang="es-ES" sz="1200" spc="15">
                <a:solidFill>
                  <a:srgbClr val="000000"/>
                </a:solidFill>
                <a:latin typeface="Times New Roman" pitchFamily="1" panose="02020603050405020304"/>
              </a:rPr>
              <a:t>sido posible sin su experiencia y colaboración. </a:t>
            </a:r>
          </a:p>
          <a:p>
            <a:pPr marL="0" marR="45720" indent="0" algn="just">
              <a:lnSpc>
                <a:spcPts val="1500"/>
              </a:lnSpc>
              <a:spcBef>
                <a:spcPts val="495"/>
              </a:spcBef>
              <a:spcAft>
                <a:spcPts val="0"/>
              </a:spcAft>
            </a:pPr>
            <a:r>
              <a:rPr lang="es-ES" sz="1200" spc="0">
                <a:solidFill>
                  <a:srgbClr val="000000"/>
                </a:solidFill>
                <a:latin typeface="Times New Roman" pitchFamily="1" panose="02020603050405020304"/>
              </a:rPr>
              <a:t>Por todos los méritos expuestos, la Facultad de Ciencias propuso por unanimidad y </a:t>
            </a:r>
            <a:r>
              <a:rPr lang="es-ES" sz="1200" spc="0">
                <a:solidFill>
                  <a:srgbClr val="000000"/>
                </a:solidFill>
                <a:latin typeface="Times New Roman" pitchFamily="1" panose="02020603050405020304"/>
              </a:rPr>
              <a:t>la Junta de Gobierno, con igual consenso, aprobónombrarlo Doctor Honoris Causa </a:t>
            </a:r>
            <a:r>
              <a:rPr lang="es-ES" sz="1200" spc="0">
                <a:solidFill>
                  <a:srgbClr val="000000"/>
                </a:solidFill>
                <a:latin typeface="Times New Roman" pitchFamily="1" panose="02020603050405020304"/>
              </a:rPr>
              <a:t>por la Universidad de Extremadura.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Asípues, considerados y expuestos todos estos hechos, dignísimas autoridades y </a:t>
            </a:r>
            <a:r>
              <a:rPr lang="es-ES" sz="1200" spc="0">
                <a:solidFill>
                  <a:srgbClr val="000000"/>
                </a:solidFill>
                <a:latin typeface="Times New Roman" pitchFamily="1" panose="02020603050405020304"/>
              </a:rPr>
              <a:t>claustrales, solicito con toda consideración y encarecidamente ruego: se otorgue y </a:t>
            </a:r>
            <a:r>
              <a:rPr lang="es-ES" sz="1200" spc="0">
                <a:solidFill>
                  <a:srgbClr val="000000"/>
                </a:solidFill>
                <a:latin typeface="Times New Roman" pitchFamily="1" panose="02020603050405020304"/>
              </a:rPr>
              <a:t>confiera al Excmo. Sr. D. </a:t>
            </a:r>
            <a:r>
              <a:rPr lang="es-ES" sz="1200" b="1" spc="0">
                <a:solidFill>
                  <a:srgbClr val="000000"/>
                </a:solidFill>
                <a:latin typeface="Times New Roman" pitchFamily="1" panose="02020603050405020304"/>
              </a:rPr>
              <a:t>Jesús ´Avila de Grado </a:t>
            </a:r>
            <a:r>
              <a:rPr lang="es-ES" sz="1200" spc="0">
                <a:solidFill>
                  <a:srgbClr val="000000"/>
                </a:solidFill>
                <a:latin typeface="Times New Roman" pitchFamily="1" panose="02020603050405020304"/>
              </a:rPr>
              <a:t>el supremo grado de doctor </a:t>
            </a:r>
            <a:r>
              <a:rPr lang="es-ES" sz="1200" spc="0">
                <a:solidFill>
                  <a:srgbClr val="000000"/>
                </a:solidFill>
                <a:latin typeface="Times New Roman" pitchFamily="1" panose="02020603050405020304"/>
              </a:rPr>
              <a:t>“Honoris causa” por la Facultad de Ciencias de la Universidad de Extremadura. </a:t>
            </a:r>
          </a:p>
          <a:p>
            <a:pPr marL="0" marR="0" indent="0" algn="l">
              <a:lnSpc>
                <a:spcPts val="1400"/>
              </a:lnSpc>
              <a:spcBef>
                <a:spcPts val="545"/>
              </a:spcBef>
              <a:spcAft>
                <a:spcPts val="1185"/>
              </a:spcAft>
            </a:pPr>
            <a:r>
              <a:rPr lang="es-ES" sz="1200" spc="45">
                <a:solidFill>
                  <a:srgbClr val="000000"/>
                </a:solidFill>
                <a:latin typeface="Times New Roman" pitchFamily="1" panose="02020603050405020304"/>
              </a:rPr>
              <a:t>Prof. Dra. Ana María Mata Durán </a:t>
            </a:r>
          </a:p>
        </p:txBody>
      </p:sp>
      <p:sp>
        <p:nvSpPr>
          <p:cNvPr id="11" name=""/>
          <p:cNvSpPr/>
          <p:nvPr>
            <p:ph type="body" idx="10"/>
          </p:nvPr>
        </p:nvSpPr>
        <p:spPr>
          <a:xfrm>
            <a:off x="1056640" y="9731375"/>
            <a:ext cx="5492115" cy="238125"/>
          </a:xfrm>
          <a:prstGeom prst="rect">
            <a:avLst/>
          </a:prstGeom>
          <a:noFill/>
          <a:ln w="0" cmpd="sng">
            <a:noFill/>
            <a:prstDash val="solid"/>
          </a:ln>
        </p:spPr>
        <p:txBody>
          <a:bodyPr vert="horz" lIns="0" tIns="52705" rIns="0" bIns="0" anchor="t"/>
          <a:lstStyle/>
          <a:p>
            <a:pPr marL="0" marR="0" indent="0" algn="l">
              <a:lnSpc>
                <a:spcPts val="1400"/>
              </a:lnSpc>
              <a:spcAft>
                <a:spcPts val="50"/>
              </a:spcAft>
            </a:pPr>
            <a:r>
              <a:rPr lang="es-ES" sz="1200" b="1" spc="65">
                <a:solidFill>
                  <a:srgbClr val="000000"/>
                </a:solidFill>
                <a:latin typeface="Times New Roman" pitchFamily="1" panose="02020603050405020304"/>
              </a:rPr>
              <a:t>50 Aniversario 1968–2019 </a:t>
            </a:r>
          </a:p>
        </p:txBody>
      </p:sp>
      <p:cxnSp>
        <p:nvCxnSpPr>
          <p:cNvPr id="14" name=""/>
          <p:cNvCxnSpPr/>
          <p:nvPr/>
        </p:nvCxnSpPr>
        <p:spPr>
          <a:xfrm>
            <a:off x="1097280" y="697865"/>
            <a:ext cx="5401945" cy="0"/>
          </a:xfrm>
          <a:prstGeom prst="line">
            <a:avLst/>
          </a:prstGeom>
          <a:ln w="6350" cmpd="sng">
            <a:solidFill>
              <a:srgbClr val="000000"/>
            </a:solidFill>
          </a:ln>
        </p:spPr>
      </p:cxnSp>
      <p:cxnSp>
        <p:nvCxnSpPr>
          <p:cNvPr id="15"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9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132"/>
          <a:stretch>
            <a:fillRect/>
          </a:stretch>
        </p:blipFill>
        <p:spPr>
          <a:xfrm>
            <a:off x="1069975" y="3239770"/>
            <a:ext cx="2724785" cy="3676015"/>
          </a:xfrm>
          <a:prstGeom prst="rect">
            <a:avLst/>
          </a:prstGeom>
        </p:spPr>
      </p:pic>
      <p:sp>
        <p:nvSpPr>
          <p:cNvPr id="2" name=""/>
          <p:cNvSpPr/>
          <p:nvPr>
            <p:ph type="body" idx="10"/>
          </p:nvPr>
        </p:nvSpPr>
        <p:spPr>
          <a:xfrm>
            <a:off x="1054735" y="482600"/>
            <a:ext cx="5492115" cy="199390"/>
          </a:xfrm>
          <a:prstGeom prst="rect">
            <a:avLst/>
          </a:prstGeom>
          <a:noFill/>
          <a:ln w="0" cmpd="sng">
            <a:noFill/>
            <a:prstDash val="solid"/>
          </a:ln>
        </p:spPr>
        <p:txBody>
          <a:bodyPr vert="horz" lIns="0" tIns="12700" rIns="0" bIns="0" anchor="t"/>
          <a:lstStyle/>
          <a:p>
            <a:pPr marL="45720" marR="45720" indent="0" algn="l">
              <a:lnSpc>
                <a:spcPts val="1400"/>
              </a:lnSpc>
              <a:spcAft>
                <a:spcPts val="0"/>
              </a:spcAft>
              <a:tabLst>
                <a:tab algn="r" pos="5440680"/>
              </a:tabLst>
            </a:pPr>
            <a:r>
              <a:rPr lang="es-ES" sz="1100" b="1" spc="0">
                <a:solidFill>
                  <a:srgbClr val="000000"/>
                </a:solidFill>
                <a:latin typeface="Bookman Old Style" pitchFamily="1" panose="02020603050405020304"/>
              </a:rPr>
              <a:t>15. Doctores </a:t>
            </a:r>
            <a:r>
              <a:rPr lang="es-ES" sz="1150" b="1" i="1" spc="0">
                <a:solidFill>
                  <a:srgbClr val="000000"/>
                </a:solidFill>
                <a:latin typeface="Courier New" pitchFamily="3" panose="02020603050405020304"/>
              </a:rPr>
              <a:t>Honoris causa </a:t>
            </a:r>
            <a:r>
              <a:rPr lang="es-ES" sz="1100" b="1" spc="0">
                <a:solidFill>
                  <a:srgbClr val="000000"/>
                </a:solidFill>
                <a:latin typeface="Bookman Old Style" pitchFamily="1" panose="02020603050405020304"/>
              </a:rPr>
              <a:t>por la Facultad de Ciencias </a:t>
            </a:r>
            <a:r>
              <a:rPr lang="es-ES" sz="1200" spc="0">
                <a:solidFill>
                  <a:srgbClr val="000000"/>
                </a:solidFill>
                <a:latin typeface="Times New Roman" pitchFamily="1" panose="02020603050405020304"/>
              </a:rPr>
              <a:t>371 </a:t>
            </a:r>
          </a:p>
        </p:txBody>
      </p:sp>
      <p:sp>
        <p:nvSpPr>
          <p:cNvPr id="3" name=""/>
          <p:cNvSpPr/>
          <p:nvPr>
            <p:ph type="body" idx="10"/>
          </p:nvPr>
        </p:nvSpPr>
        <p:spPr>
          <a:xfrm>
            <a:off x="1054735" y="681990"/>
            <a:ext cx="5492115" cy="2369185"/>
          </a:xfrm>
          <a:prstGeom prst="rect">
            <a:avLst/>
          </a:prstGeom>
          <a:noFill/>
          <a:ln w="0" cmpd="sng">
            <a:noFill/>
            <a:prstDash val="solid"/>
          </a:ln>
        </p:spPr>
        <p:txBody>
          <a:bodyPr vert="horz" lIns="0" tIns="226695" rIns="0" bIns="0" anchor="t"/>
          <a:lstStyle/>
          <a:p>
            <a:pPr marL="45720" marR="45720" indent="0" algn="just">
              <a:lnSpc>
                <a:spcPts val="1400"/>
              </a:lnSpc>
              <a:spcAft>
                <a:spcPts val="0"/>
              </a:spcAft>
            </a:pPr>
            <a:r>
              <a:rPr lang="es-ES" sz="1200" spc="15">
                <a:solidFill>
                  <a:srgbClr val="000000"/>
                </a:solidFill>
                <a:latin typeface="Times New Roman" pitchFamily="1" panose="02020603050405020304"/>
              </a:rPr>
              <a:t>Catedrática de Bioquímica y Biología Molecular de la Universidad de Extremadura. </a:t>
            </a:r>
          </a:p>
          <a:p>
            <a:pPr marL="45720" marR="45720" indent="0" algn="just">
              <a:lnSpc>
                <a:spcPts val="1400"/>
              </a:lnSpc>
              <a:spcBef>
                <a:spcPts val="1910"/>
              </a:spcBef>
              <a:spcAft>
                <a:spcPts val="0"/>
              </a:spcAft>
            </a:pPr>
            <a:r>
              <a:rPr lang="es-ES" sz="1100" b="1" spc="0">
                <a:solidFill>
                  <a:srgbClr val="000000"/>
                </a:solidFill>
                <a:latin typeface="Bookman Old Style" pitchFamily="1" panose="02020603050405020304"/>
              </a:rPr>
              <a:t>Discurso del Dr. Jesús Ávila de Grado, para la recepción del Doctorado Honoris Causa por la Universidad de Extremadura </a:t>
            </a:r>
          </a:p>
          <a:p>
            <a:pPr marL="45720" marR="45720" indent="0" algn="just">
              <a:lnSpc>
                <a:spcPts val="1400"/>
              </a:lnSpc>
              <a:spcBef>
                <a:spcPts val="0"/>
              </a:spcBef>
              <a:spcAft>
                <a:spcPts val="0"/>
              </a:spcAft>
            </a:pPr>
            <a:r>
              <a:rPr lang="es-ES" sz="1200" spc="0">
                <a:solidFill>
                  <a:srgbClr val="000000"/>
                </a:solidFill>
                <a:latin typeface="Times New Roman" pitchFamily="1" panose="02020603050405020304"/>
              </a:rPr>
              <a:t>Sr. Rector Magnífico, Excelentísimas e Ilustrísimas Autoridades, queridos Profesores, Personal de Administración y Servicios, Compañeros y Amigos,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Me gustaría empezar agradeciendo a la Universidad de Extremadura por la distinción que hoy voy a recibir. Mi agradecimiento al Rector, Profesor D. Antonio Hidalgo García, a la Junta de Gobierno de la Facultad de Ciencias y a su Decana, profesora Dña. Lucía Rodríguez Gallardo, quienes hicieron la propuesta y, muy en especial a mi madrina y entrañable amiga la Profesora Dña. Ana María Mata. </a:t>
            </a:r>
          </a:p>
        </p:txBody>
      </p:sp>
      <p:sp>
        <p:nvSpPr>
          <p:cNvPr id="4" name=""/>
          <p:cNvSpPr/>
          <p:nvPr>
            <p:ph type="body" idx="10"/>
          </p:nvPr>
        </p:nvSpPr>
        <p:spPr>
          <a:xfrm>
            <a:off x="4178935" y="3051175"/>
            <a:ext cx="2367915" cy="4498975"/>
          </a:xfrm>
          <a:prstGeom prst="rect">
            <a:avLst/>
          </a:prstGeom>
          <a:noFill/>
          <a:ln w="0" cmpd="sng">
            <a:noFill/>
            <a:prstDash val="solid"/>
          </a:ln>
        </p:spPr>
        <p:txBody>
          <a:bodyPr vert="horz" lIns="0" tIns="56515" rIns="0" bIns="0" anchor="t"/>
          <a:lstStyle/>
          <a:p>
            <a:pPr marL="45720" marR="45720" indent="0" algn="just">
              <a:lnSpc>
                <a:spcPts val="1400"/>
              </a:lnSpc>
              <a:spcAft>
                <a:spcPts val="0"/>
              </a:spcAft>
            </a:pPr>
            <a:r>
              <a:rPr lang="es-ES" sz="1200" spc="10">
                <a:solidFill>
                  <a:srgbClr val="000000"/>
                </a:solidFill>
                <a:latin typeface="Times New Roman" pitchFamily="1" panose="02020603050405020304"/>
              </a:rPr>
              <a:t>Es para míun gran honor recibir el </a:t>
            </a:r>
            <a:r>
              <a:rPr lang="es-ES" sz="1200" spc="10">
                <a:solidFill>
                  <a:srgbClr val="000000"/>
                </a:solidFill>
                <a:latin typeface="Times New Roman" pitchFamily="1" panose="02020603050405020304"/>
              </a:rPr>
              <a:t>Doctorado Honoris Causa por esta </a:t>
            </a:r>
            <a:r>
              <a:rPr lang="es-ES" sz="1200" spc="10">
                <a:solidFill>
                  <a:srgbClr val="000000"/>
                </a:solidFill>
                <a:latin typeface="Times New Roman" pitchFamily="1" panose="02020603050405020304"/>
              </a:rPr>
              <a:t>Universidad, en donde ilustres cien-</a:t>
            </a:r>
            <a:r>
              <a:rPr lang="es-ES" sz="1200" spc="10">
                <a:solidFill>
                  <a:srgbClr val="000000"/>
                </a:solidFill>
                <a:latin typeface="Times New Roman" pitchFamily="1" panose="02020603050405020304"/>
              </a:rPr>
              <a:t>tíficos, como mi mentora la Prof. </a:t>
            </a:r>
            <a:r>
              <a:rPr lang="es-ES" sz="1200" spc="10">
                <a:solidFill>
                  <a:srgbClr val="000000"/>
                </a:solidFill>
                <a:latin typeface="Times New Roman" pitchFamily="1" panose="02020603050405020304"/>
              </a:rPr>
              <a:t>Margarita Salas, previamente obtu-</a:t>
            </a:r>
            <a:r>
              <a:rPr lang="es-ES" sz="1200" spc="10">
                <a:solidFill>
                  <a:srgbClr val="000000"/>
                </a:solidFill>
                <a:latin typeface="Times New Roman" pitchFamily="1" panose="02020603050405020304"/>
              </a:rPr>
              <a:t>vieron esta distinción. Una Univer-</a:t>
            </a:r>
            <a:r>
              <a:rPr lang="es-ES" sz="1200" spc="10">
                <a:solidFill>
                  <a:srgbClr val="000000"/>
                </a:solidFill>
                <a:latin typeface="Times New Roman" pitchFamily="1" panose="02020603050405020304"/>
              </a:rPr>
              <a:t>sidad, con la que he colaborado con </a:t>
            </a:r>
            <a:r>
              <a:rPr lang="es-ES" sz="1200" spc="10">
                <a:solidFill>
                  <a:srgbClr val="000000"/>
                </a:solidFill>
                <a:latin typeface="Times New Roman" pitchFamily="1" panose="02020603050405020304"/>
              </a:rPr>
              <a:t>algunos de sus profesores del cam-</a:t>
            </a:r>
            <a:r>
              <a:rPr lang="es-ES" sz="1200" spc="10">
                <a:solidFill>
                  <a:srgbClr val="000000"/>
                </a:solidFill>
                <a:latin typeface="Times New Roman" pitchFamily="1" panose="02020603050405020304"/>
              </a:rPr>
              <a:t>pus de Badajoz, como la Prof. Ma-</a:t>
            </a:r>
            <a:r>
              <a:rPr lang="es-ES" sz="1200" spc="10">
                <a:solidFill>
                  <a:srgbClr val="000000"/>
                </a:solidFill>
                <a:latin typeface="Times New Roman" pitchFamily="1" panose="02020603050405020304"/>
              </a:rPr>
              <a:t>ta, y del campus de Cáceres, como </a:t>
            </a:r>
            <a:r>
              <a:rPr lang="es-ES" sz="1200" spc="10">
                <a:solidFill>
                  <a:srgbClr val="000000"/>
                </a:solidFill>
                <a:latin typeface="Times New Roman" pitchFamily="1" panose="02020603050405020304"/>
              </a:rPr>
              <a:t>el Prof. Fuentes. También me gusta-</a:t>
            </a:r>
            <a:r>
              <a:rPr lang="es-ES" sz="1200" spc="10">
                <a:solidFill>
                  <a:srgbClr val="000000"/>
                </a:solidFill>
                <a:latin typeface="Times New Roman" pitchFamily="1" panose="02020603050405020304"/>
              </a:rPr>
              <a:t>ría recordar aquía un excelente cien-</a:t>
            </a:r>
            <a:r>
              <a:rPr lang="es-ES" sz="1200" spc="10">
                <a:solidFill>
                  <a:srgbClr val="000000"/>
                </a:solidFill>
                <a:latin typeface="Times New Roman" pitchFamily="1" panose="02020603050405020304"/>
              </a:rPr>
              <a:t>tífico extremeño, el Profesor Eladio </a:t>
            </a:r>
            <a:r>
              <a:rPr lang="es-ES" sz="1200" spc="10">
                <a:solidFill>
                  <a:srgbClr val="000000"/>
                </a:solidFill>
                <a:latin typeface="Times New Roman" pitchFamily="1" panose="02020603050405020304"/>
              </a:rPr>
              <a:t>Viñuela que fue un magnífico maes-</a:t>
            </a:r>
            <a:r>
              <a:rPr lang="es-ES" sz="1200" spc="10">
                <a:solidFill>
                  <a:srgbClr val="000000"/>
                </a:solidFill>
                <a:latin typeface="Times New Roman" pitchFamily="1" panose="02020603050405020304"/>
              </a:rPr>
              <a:t>tro, y que me orientóen el inicio de </a:t>
            </a:r>
            <a:r>
              <a:rPr lang="es-ES" sz="1200" spc="10">
                <a:solidFill>
                  <a:srgbClr val="000000"/>
                </a:solidFill>
                <a:latin typeface="Times New Roman" pitchFamily="1" panose="02020603050405020304"/>
              </a:rPr>
              <a:t>mi carrera científica. En mi humilde </a:t>
            </a:r>
            <a:r>
              <a:rPr lang="es-ES" sz="1200" spc="10">
                <a:solidFill>
                  <a:srgbClr val="000000"/>
                </a:solidFill>
                <a:latin typeface="Times New Roman" pitchFamily="1" panose="02020603050405020304"/>
              </a:rPr>
              <a:t>opinión, el Prof. Viñuela ha sido uno </a:t>
            </a:r>
            <a:r>
              <a:rPr lang="es-ES" sz="1200" spc="10">
                <a:solidFill>
                  <a:srgbClr val="000000"/>
                </a:solidFill>
                <a:latin typeface="Times New Roman" pitchFamily="1" panose="02020603050405020304"/>
              </a:rPr>
              <a:t>de los mejores científicos que ha te-</a:t>
            </a:r>
            <a:r>
              <a:rPr lang="es-ES" sz="1200" spc="10">
                <a:solidFill>
                  <a:srgbClr val="000000"/>
                </a:solidFill>
                <a:latin typeface="Times New Roman" pitchFamily="1" panose="02020603050405020304"/>
              </a:rPr>
              <a:t>nido nuestro país. Brevemente, voy a </a:t>
            </a:r>
            <a:r>
              <a:rPr lang="es-ES" sz="1200" spc="10">
                <a:solidFill>
                  <a:srgbClr val="000000"/>
                </a:solidFill>
                <a:latin typeface="Times New Roman" pitchFamily="1" panose="02020603050405020304"/>
              </a:rPr>
              <a:t>resumir mi educación y trabajo. Me </a:t>
            </a:r>
            <a:r>
              <a:rPr lang="es-ES" sz="1200" spc="10">
                <a:solidFill>
                  <a:srgbClr val="000000"/>
                </a:solidFill>
                <a:latin typeface="Times New Roman" pitchFamily="1" panose="02020603050405020304"/>
              </a:rPr>
              <a:t>licenciéen Químicas en la Univer-</a:t>
            </a:r>
            <a:r>
              <a:rPr lang="es-ES" sz="1200" spc="10">
                <a:solidFill>
                  <a:srgbClr val="000000"/>
                </a:solidFill>
                <a:latin typeface="Times New Roman" pitchFamily="1" panose="02020603050405020304"/>
              </a:rPr>
              <a:t>sidad Complutense de Madrid. Tras </a:t>
            </a:r>
            <a:r>
              <a:rPr lang="es-ES" sz="1200" spc="10">
                <a:solidFill>
                  <a:srgbClr val="000000"/>
                </a:solidFill>
                <a:latin typeface="Times New Roman" pitchFamily="1" panose="02020603050405020304"/>
              </a:rPr>
              <a:t>obtener una beca en la antigua Jun-</a:t>
            </a:r>
            <a:r>
              <a:rPr lang="es-ES" sz="1200" spc="10">
                <a:solidFill>
                  <a:srgbClr val="000000"/>
                </a:solidFill>
                <a:latin typeface="Times New Roman" pitchFamily="1" panose="02020603050405020304"/>
              </a:rPr>
              <a:t>ta de Energía Nuclear para hacer el </a:t>
            </a:r>
          </a:p>
        </p:txBody>
      </p:sp>
      <p:sp>
        <p:nvSpPr>
          <p:cNvPr id="5" name=""/>
          <p:cNvSpPr/>
          <p:nvPr>
            <p:ph type="body" idx="10"/>
          </p:nvPr>
        </p:nvSpPr>
        <p:spPr>
          <a:xfrm>
            <a:off x="1054735" y="7550150"/>
            <a:ext cx="5492115" cy="2181225"/>
          </a:xfrm>
          <a:prstGeom prst="rect">
            <a:avLst/>
          </a:prstGeom>
          <a:noFill/>
          <a:ln w="0" cmpd="sng">
            <a:noFill/>
            <a:prstDash val="solid"/>
          </a:ln>
        </p:spPr>
        <p:txBody>
          <a:bodyPr vert="horz" lIns="0" tIns="0" rIns="0" bIns="0" anchor="t"/>
          <a:lstStyle/>
          <a:p>
            <a:pPr marL="45720" marR="45720" indent="0" algn="just">
              <a:lnSpc>
                <a:spcPts val="1400"/>
              </a:lnSpc>
              <a:spcAft>
                <a:spcPts val="0"/>
              </a:spcAft>
            </a:pPr>
            <a:r>
              <a:rPr lang="es-ES" sz="1200" spc="10">
                <a:solidFill>
                  <a:srgbClr val="000000"/>
                </a:solidFill>
                <a:latin typeface="Times New Roman" pitchFamily="1" panose="02020603050405020304"/>
              </a:rPr>
              <a:t>Doctorado, y cuando estaba trabajando allíasistía un curso de Biología Molecular, </a:t>
            </a:r>
            <a:r>
              <a:rPr lang="es-ES" sz="1200" spc="10">
                <a:solidFill>
                  <a:srgbClr val="000000"/>
                </a:solidFill>
                <a:latin typeface="Times New Roman" pitchFamily="1" panose="02020603050405020304"/>
              </a:rPr>
              <a:t>en donde los Profesores Salas y Viñuela daban clase. Me gustaron tanto sus clases </a:t>
            </a:r>
            <a:r>
              <a:rPr lang="es-ES" sz="1200" spc="10">
                <a:solidFill>
                  <a:srgbClr val="000000"/>
                </a:solidFill>
                <a:latin typeface="Times New Roman" pitchFamily="1" panose="02020603050405020304"/>
              </a:rPr>
              <a:t>que, tras hablar con ellos, cambiéde tema de tesis y de lugar de trabajo, pasando </a:t>
            </a:r>
            <a:r>
              <a:rPr lang="es-ES" sz="1200" spc="10">
                <a:solidFill>
                  <a:srgbClr val="000000"/>
                </a:solidFill>
                <a:latin typeface="Times New Roman" pitchFamily="1" panose="02020603050405020304"/>
              </a:rPr>
              <a:t>al CSIC. Allí, fui el primer doctorando de la Prof. Salas y tras trabajar infructuosa-</a:t>
            </a:r>
            <a:r>
              <a:rPr lang="es-ES" sz="1200" spc="10">
                <a:solidFill>
                  <a:srgbClr val="000000"/>
                </a:solidFill>
                <a:latin typeface="Times New Roman" pitchFamily="1" panose="02020603050405020304"/>
              </a:rPr>
              <a:t>mente durante casi tres años, gracias en parte a la enseñanzas y a la paciencia de los </a:t>
            </a:r>
            <a:r>
              <a:rPr lang="es-ES" sz="1200" spc="10">
                <a:solidFill>
                  <a:srgbClr val="000000"/>
                </a:solidFill>
                <a:latin typeface="Times New Roman" pitchFamily="1" panose="02020603050405020304"/>
              </a:rPr>
              <a:t>Profesores Salas y Viñuela tuve mis primeros resultados sobre la RNA polimerasa </a:t>
            </a:r>
            <a:r>
              <a:rPr lang="es-ES" sz="1200" spc="10">
                <a:solidFill>
                  <a:srgbClr val="000000"/>
                </a:solidFill>
                <a:latin typeface="Times New Roman" pitchFamily="1" panose="02020603050405020304"/>
              </a:rPr>
              <a:t>de B subtilis, huésped del fago </a:t>
            </a:r>
            <a:r>
              <a:rPr lang="es-ES" sz="1200" spc="10">
                <a:solidFill>
                  <a:srgbClr val="000000"/>
                </a:solidFill>
                <a:latin typeface="Times New Roman" pitchFamily="1" panose="02020603050405020304"/>
              </a:rPr>
              <a:t>Φ29 sobre el que se trabajaba en el laboratorio. Con </a:t>
            </a:r>
            <a:r>
              <a:rPr lang="es-ES" sz="1200" spc="10">
                <a:solidFill>
                  <a:srgbClr val="000000"/>
                </a:solidFill>
                <a:latin typeface="Times New Roman" pitchFamily="1" panose="02020603050405020304"/>
              </a:rPr>
              <a:t>estos resultados pude publicar mi primer trabajo en la revista </a:t>
            </a:r>
            <a:r>
              <a:rPr lang="es-ES" sz="1050" i="1" spc="10">
                <a:solidFill>
                  <a:srgbClr val="000000"/>
                </a:solidFill>
                <a:latin typeface="Arial" pitchFamily="2" panose="02020603050405020304"/>
              </a:rPr>
              <a:t>Nature</a:t>
            </a:r>
            <a:r>
              <a:rPr lang="es-ES" sz="1200" spc="10">
                <a:solidFill>
                  <a:srgbClr val="000000"/>
                </a:solidFill>
                <a:latin typeface="Times New Roman" pitchFamily="1" panose="02020603050405020304"/>
              </a:rPr>
              <a:t>. </a:t>
            </a:r>
          </a:p>
          <a:p>
            <a:pPr marL="45720" marR="45720" indent="0" algn="just">
              <a:lnSpc>
                <a:spcPts val="1400"/>
              </a:lnSpc>
              <a:spcBef>
                <a:spcPts val="520"/>
              </a:spcBef>
              <a:spcAft>
                <a:spcPts val="2485"/>
              </a:spcAft>
            </a:pPr>
            <a:r>
              <a:rPr lang="es-ES" sz="1200" spc="0">
                <a:solidFill>
                  <a:srgbClr val="000000"/>
                </a:solidFill>
                <a:latin typeface="Times New Roman" pitchFamily="1" panose="02020603050405020304"/>
              </a:rPr>
              <a:t>Posteriormente cambiéde trabajo hacia los virus animales, realizando mi etapa de </a:t>
            </a:r>
            <a:r>
              <a:rPr lang="es-ES" sz="1200" spc="0">
                <a:solidFill>
                  <a:srgbClr val="000000"/>
                </a:solidFill>
                <a:latin typeface="Times New Roman" pitchFamily="1" panose="02020603050405020304"/>
              </a:rPr>
              <a:t>postdoctoral en los Institutos Nacionales de la Salud en Maryland, EE.UU. Allítras </a:t>
            </a:r>
          </a:p>
        </p:txBody>
      </p:sp>
      <p:sp>
        <p:nvSpPr>
          <p:cNvPr id="6" name=""/>
          <p:cNvSpPr/>
          <p:nvPr>
            <p:ph type="body" idx="10"/>
          </p:nvPr>
        </p:nvSpPr>
        <p:spPr>
          <a:xfrm>
            <a:off x="1054735" y="9731375"/>
            <a:ext cx="5492115" cy="225425"/>
          </a:xfrm>
          <a:prstGeom prst="rect">
            <a:avLst/>
          </a:prstGeom>
          <a:noFill/>
          <a:ln w="0" cmpd="sng">
            <a:noFill/>
            <a:prstDash val="solid"/>
          </a:ln>
        </p:spPr>
        <p:txBody>
          <a:bodyPr vert="horz" lIns="0" tIns="57785" rIns="0" bIns="0" anchor="t"/>
          <a:lstStyle/>
          <a:p>
            <a:pPr marL="45720" marR="45720" indent="0" algn="r">
              <a:lnSpc>
                <a:spcPts val="1300"/>
              </a:lnSpc>
              <a:spcAft>
                <a:spcPts val="0"/>
              </a:spcAft>
            </a:pPr>
            <a:r>
              <a:rPr lang="es-ES" sz="1100" b="1" spc="20">
                <a:solidFill>
                  <a:srgbClr val="000000"/>
                </a:solidFill>
                <a:latin typeface="Bookman Old Style" pitchFamily="1" panose="02020603050405020304"/>
              </a:rPr>
              <a:t>Memoria Histórica </a:t>
            </a:r>
          </a:p>
        </p:txBody>
      </p:sp>
      <p:sp>
        <p:nvSpPr>
          <p:cNvPr id="9" name=""/>
          <p:cNvSpPr/>
          <p:nvPr>
            <p:ph type="body" idx="10"/>
          </p:nvPr>
        </p:nvSpPr>
        <p:spPr>
          <a:xfrm>
            <a:off x="1054735" y="6938645"/>
            <a:ext cx="2743200" cy="611505"/>
          </a:xfrm>
          <a:prstGeom prst="rect">
            <a:avLst/>
          </a:prstGeom>
          <a:noFill/>
          <a:ln w="0" cmpd="sng">
            <a:noFill/>
            <a:prstDash val="solid"/>
          </a:ln>
        </p:spPr>
        <p:txBody>
          <a:bodyPr vert="horz" lIns="0" tIns="0" rIns="0" bIns="0" anchor="t"/>
          <a:lstStyle/>
          <a:p>
            <a:pPr marL="0" marR="0" indent="0" algn="ctr">
              <a:lnSpc>
                <a:spcPts val="1500"/>
              </a:lnSpc>
              <a:spcAft>
                <a:spcPts val="1825"/>
              </a:spcAft>
            </a:pPr>
            <a:r>
              <a:rPr lang="es-ES" sz="1200" spc="0">
                <a:solidFill>
                  <a:srgbClr val="000000"/>
                </a:solidFill>
                <a:latin typeface="Times New Roman" pitchFamily="1" panose="02020603050405020304"/>
              </a:rPr>
              <a:t>Dr. Jesús Ávila de Grado </a:t>
            </a:r>
            <a:br/>
            <a:r>
              <a:rPr lang="es-ES" sz="1200" spc="0">
                <a:solidFill>
                  <a:srgbClr val="000000"/>
                </a:solidFill>
                <a:latin typeface="Times New Roman" pitchFamily="1" panose="02020603050405020304"/>
              </a:rPr>
              <a:t>Investidura 04/04/2019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9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3465" y="457200"/>
            <a:ext cx="5492115" cy="236855"/>
          </a:xfrm>
          <a:prstGeom prst="rect">
            <a:avLst/>
          </a:prstGeom>
          <a:noFill/>
          <a:ln w="0" cmpd="sng">
            <a:noFill/>
            <a:prstDash val="solid"/>
          </a:ln>
        </p:spPr>
        <p:txBody>
          <a:bodyPr vert="horz" lIns="0" tIns="41275" rIns="0" bIns="0" anchor="t"/>
          <a:lstStyle/>
          <a:p>
            <a:pPr marL="45720" marR="45720" indent="0" algn="l">
              <a:lnSpc>
                <a:spcPts val="1400"/>
              </a:lnSpc>
              <a:spcAft>
                <a:spcPts val="35"/>
              </a:spcAft>
              <a:tabLst>
                <a:tab algn="r" pos="5440680"/>
              </a:tabLst>
            </a:pPr>
            <a:r>
              <a:rPr lang="es-ES" sz="1200" spc="0">
                <a:solidFill>
                  <a:srgbClr val="000000"/>
                </a:solidFill>
                <a:latin typeface="Times New Roman" pitchFamily="1" panose="02020603050405020304"/>
              </a:rPr>
              <a:t>372 </a:t>
            </a:r>
            <a:r>
              <a:rPr lang="es-ES" sz="1200" b="1" spc="0">
                <a:solidFill>
                  <a:srgbClr val="000000"/>
                </a:solidFill>
                <a:latin typeface="Times New Roman" pitchFamily="1" panose="02020603050405020304"/>
              </a:rPr>
              <a:t>15.8. Prof. Dr. Jesús ´Avila de Grado </a:t>
            </a:r>
          </a:p>
        </p:txBody>
      </p:sp>
      <p:sp>
        <p:nvSpPr>
          <p:cNvPr id="3" name=""/>
          <p:cNvSpPr/>
          <p:nvPr>
            <p:ph type="body" idx="10"/>
          </p:nvPr>
        </p:nvSpPr>
        <p:spPr>
          <a:xfrm>
            <a:off x="1053465" y="694055"/>
            <a:ext cx="5492115" cy="9037320"/>
          </a:xfrm>
          <a:prstGeom prst="rect">
            <a:avLst/>
          </a:prstGeom>
          <a:noFill/>
          <a:ln w="0" cmpd="sng">
            <a:noFill/>
            <a:prstDash val="solid"/>
          </a:ln>
        </p:spPr>
        <p:txBody>
          <a:bodyPr vert="horz" lIns="0" tIns="2146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estudiar el ácido nucleico del virus SV40, observamos que se asociaba a las histonas formando un minicromosoma. Entonces, empecéa interesarme por la segregación cromosómica, no solo del virus sino también de los cromosomas de las células hués-</a:t>
            </a:r>
            <a:r>
              <a:rPr lang="es-ES" sz="1200" spc="0">
                <a:solidFill>
                  <a:srgbClr val="000000"/>
                </a:solidFill>
                <a:latin typeface="Times New Roman" pitchFamily="1" panose="02020603050405020304"/>
              </a:rPr>
              <a:t>ped, fijándome en el huso mitótico. Eso despertómi interés por un componente del citoesqueleto, los microtúbulos. Los microtúbulos son polímeros de la proteína tubu-lina y en un extracto de cerebro el 20 % de la proteína total es tubulina. El cerebro era pues el modelo ideal para estudiar la tubulina y los microtúbulos. </a:t>
            </a:r>
          </a:p>
          <a:p>
            <a:pPr marL="45720" marR="45720" indent="0" algn="just">
              <a:lnSpc>
                <a:spcPts val="1400"/>
              </a:lnSpc>
              <a:spcBef>
                <a:spcPts val="525"/>
              </a:spcBef>
              <a:spcAft>
                <a:spcPts val="0"/>
              </a:spcAft>
            </a:pPr>
            <a:r>
              <a:rPr lang="es-ES" sz="1200" spc="25">
                <a:solidFill>
                  <a:srgbClr val="000000"/>
                </a:solidFill>
                <a:latin typeface="Times New Roman" pitchFamily="1" panose="02020603050405020304"/>
              </a:rPr>
              <a:t>Cuando regreséa Espan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a y establecími grupo independiente de investigación con la ayuda de los Prof. Salas y Vin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uela, empecéa estudiar los microtúbulos a nivel molecular. Sin embargo, a nivel personal, fue más importante para mi, en aquella época, conocer a la Dra. Nieves Villanueva, mi mujer, que estaba entonces haciendo su doctorado con la Prof. Salas y con la que tuve a mi hija Marina, que se ha doctorado recientemente. </a:t>
            </a:r>
          </a:p>
          <a:p>
            <a:pPr marL="45720" marR="45720" indent="0" algn="just">
              <a:lnSpc>
                <a:spcPts val="1400"/>
              </a:lnSpc>
              <a:spcBef>
                <a:spcPts val="530"/>
              </a:spcBef>
              <a:spcAft>
                <a:spcPts val="0"/>
              </a:spcAft>
            </a:pPr>
            <a:r>
              <a:rPr lang="es-ES" sz="1200" spc="25">
                <a:solidFill>
                  <a:srgbClr val="000000"/>
                </a:solidFill>
                <a:latin typeface="Times New Roman" pitchFamily="1" panose="02020603050405020304"/>
              </a:rPr>
              <a:t>En el estudio de los microtúbulos del cerebro, se descubrióla presencia de proteínas que se asocian a dichos microtúbulos, las MAPs, y en el laboratorio las fuimos caracterizando una a una, focalizando en la proteína tau. Analizamos la interacción tubulina–tau y la función de tau como agente estabilizador de los microtúbulos, cuya presencia previene la proliferación celular y facilita la diferenciación de los neuroblastos a neuronas. </a:t>
            </a:r>
          </a:p>
          <a:p>
            <a:pPr marL="45720" marR="45720" indent="0" algn="just">
              <a:lnSpc>
                <a:spcPts val="1400"/>
              </a:lnSpc>
              <a:spcBef>
                <a:spcPts val="550"/>
              </a:spcBef>
              <a:spcAft>
                <a:spcPts val="0"/>
              </a:spcAft>
            </a:pPr>
            <a:r>
              <a:rPr lang="es-ES" sz="1200" spc="0">
                <a:solidFill>
                  <a:srgbClr val="000000"/>
                </a:solidFill>
                <a:latin typeface="Times New Roman" pitchFamily="1" panose="02020603050405020304"/>
              </a:rPr>
              <a:t>Simultáneamente, en esos 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 se publicó, en EE.UU, que la proteína tau era un componente de la estructura conocida como ovillos neurofibrilares, estructura que se encuentra en el cerebro de los enfermos de Alzheimer y en nuestro laboratorio nos preguntamos si era un componente más o era el componente esencial de los ovillos. Utilizando tau purificado, conseguimos reproducir “</a:t>
            </a:r>
            <a:r>
              <a:rPr lang="es-ES" sz="1100" i="1" spc="0">
                <a:solidFill>
                  <a:srgbClr val="000000"/>
                </a:solidFill>
                <a:latin typeface="Arial" pitchFamily="2" panose="02020603050405020304"/>
              </a:rPr>
              <a:t>in vitro</a:t>
            </a:r>
            <a:r>
              <a:rPr lang="es-ES" sz="1200" spc="0">
                <a:solidFill>
                  <a:srgbClr val="000000"/>
                </a:solidFill>
                <a:latin typeface="Times New Roman" pitchFamily="1" panose="02020603050405020304"/>
              </a:rPr>
              <a:t>” la formación de los polímeros de tau que están presentes en los cerebros de los pacientes de Alzheimer. Adicionalmente, estudiamos modificaciones, como la fosforilación de la proteína tau, que se llevan a cabo en la enfermedad de Alzheimer. </a:t>
            </a:r>
          </a:p>
          <a:p>
            <a:pPr marL="45720" marR="45720" indent="0" algn="just">
              <a:lnSpc>
                <a:spcPts val="1400"/>
              </a:lnSpc>
              <a:spcBef>
                <a:spcPts val="530"/>
              </a:spcBef>
              <a:spcAft>
                <a:spcPts val="0"/>
              </a:spcAft>
            </a:pPr>
            <a:r>
              <a:rPr lang="es-ES" sz="1200" spc="15">
                <a:solidFill>
                  <a:srgbClr val="000000"/>
                </a:solidFill>
                <a:latin typeface="Times New Roman" pitchFamily="1" panose="02020603050405020304"/>
              </a:rPr>
              <a:t>La fosforilación de tau se produce fundamentalmente por la quinasa GSK3 (también denominada tau quinasa 1) que es, además, un nexo entre el péptido amiloide (que forma las placas seniles, en la enfermedad de Alzheimer), y la proteína tau. Por ello, desarrollamos un ratón transgénico condicional que sobreexpresaba en su cerebro GSK3. Este ratón tenía problemas de memoria, como los pacientes de Alzheimer y esto era debido a una atrofia en su giro dentado, localización en donde se lleva a cabo la neurogénesis adulta, que se relaciona con la memoria episódica. Por otra parte, observamos, en un trabajo en colaboración con la Prof. Mata, que GSK3 podía alterar el procesamiento del RNA de tau, dando lugar a diferentes formas de RNA mensajero, que tras traducirse expresaban diferentes isoformas de la proteína tau. </a:t>
            </a:r>
          </a:p>
          <a:p>
            <a:pPr marL="45720" marR="45720" indent="0" algn="just">
              <a:lnSpc>
                <a:spcPts val="1400"/>
              </a:lnSpc>
              <a:spcBef>
                <a:spcPts val="550"/>
              </a:spcBef>
              <a:spcAft>
                <a:spcPts val="1965"/>
              </a:spcAft>
            </a:pPr>
            <a:r>
              <a:rPr lang="es-ES" sz="1200" spc="0">
                <a:solidFill>
                  <a:srgbClr val="000000"/>
                </a:solidFill>
                <a:latin typeface="Times New Roman" pitchFamily="1" panose="02020603050405020304"/>
              </a:rPr>
              <a:t>Un factor de riesgo de la enfermedad de Alzheimer es el envejecimiento, y hemos observado que en el envejecimiento neuronal hay acumulación de la proteína tau in-tracelular que puede cambiar su localización subcelular desde el axón a las dendritas, incluso a las espinas dendríticas. Adicionalmente, este exceso puede dar lugar a la secreción de tau o a la muerte celular, dando lugar, en ambos casos, a la presencia de tau extracelular. Nuestro trabajo indicóque tau extracelular es tóxico para neuronas y para células de glía, y que puede afectar a la desaparición de espinas dendríticas en las neuronas, y a la activación de células de microglía. </a:t>
            </a:r>
          </a:p>
        </p:txBody>
      </p:sp>
      <p:sp>
        <p:nvSpPr>
          <p:cNvPr id="4" name=""/>
          <p:cNvSpPr/>
          <p:nvPr>
            <p:ph type="body" idx="10"/>
          </p:nvPr>
        </p:nvSpPr>
        <p:spPr>
          <a:xfrm>
            <a:off x="1053465" y="9731375"/>
            <a:ext cx="5492115" cy="238125"/>
          </a:xfrm>
          <a:prstGeom prst="rect">
            <a:avLst/>
          </a:prstGeom>
          <a:noFill/>
          <a:ln w="0" cmpd="sng">
            <a:noFill/>
            <a:prstDash val="solid"/>
          </a:ln>
        </p:spPr>
        <p:txBody>
          <a:bodyPr vert="horz" lIns="0" tIns="52705" rIns="0" bIns="0" anchor="t"/>
          <a:lstStyle/>
          <a:p>
            <a:pPr marL="45720" marR="45720" indent="0" algn="l">
              <a:lnSpc>
                <a:spcPts val="1400"/>
              </a:lnSpc>
              <a:spcAft>
                <a:spcPts val="50"/>
              </a:spcAft>
            </a:pPr>
            <a:r>
              <a:rPr lang="es-ES" sz="1200" b="1" spc="65">
                <a:solidFill>
                  <a:srgbClr val="000000"/>
                </a:solidFill>
                <a:latin typeface="Times New Roman" pitchFamily="1" panose="02020603050405020304"/>
              </a:rPr>
              <a:t>50 Aniversario 1968–2019 </a:t>
            </a:r>
          </a:p>
        </p:txBody>
      </p:sp>
      <p:cxnSp>
        <p:nvCxnSpPr>
          <p:cNvPr id="5" name=""/>
          <p:cNvCxnSpPr/>
          <p:nvPr/>
        </p:nvCxnSpPr>
        <p:spPr>
          <a:xfrm>
            <a:off x="1097280" y="697865"/>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9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92115" cy="199390"/>
          </a:xfrm>
          <a:prstGeom prst="rect">
            <a:avLst/>
          </a:prstGeom>
          <a:noFill/>
          <a:ln w="0" cmpd="sng">
            <a:noFill/>
            <a:prstDash val="solid"/>
          </a:ln>
        </p:spPr>
        <p:txBody>
          <a:bodyPr vert="horz" lIns="0" tIns="5715" rIns="0" bIns="0" anchor="t"/>
          <a:lstStyle/>
          <a:p>
            <a:pPr marL="45720" marR="0" indent="0" algn="l">
              <a:lnSpc>
                <a:spcPts val="1400"/>
              </a:lnSpc>
              <a:spcAft>
                <a:spcPts val="35"/>
              </a:spcAft>
              <a:tabLst>
                <a:tab algn="r" pos="5440680"/>
              </a:tabLst>
            </a:pPr>
            <a:r>
              <a:rPr lang="es-ES" sz="1300" b="1" spc="0">
                <a:solidFill>
                  <a:srgbClr val="000000"/>
                </a:solidFill>
                <a:latin typeface="Garamond" pitchFamily="1" panose="02020603050405020304"/>
              </a:rPr>
              <a:t>15. Doctores </a:t>
            </a:r>
            <a:r>
              <a:rPr lang="es-ES" sz="1150" b="1" i="1" spc="0">
                <a:solidFill>
                  <a:srgbClr val="000000"/>
                </a:solidFill>
                <a:latin typeface="Courier New" pitchFamily="3" panose="02020603050405020304"/>
              </a:rPr>
              <a:t>Honoris causa </a:t>
            </a:r>
            <a:r>
              <a:rPr lang="es-ES" sz="1300" b="1" spc="0">
                <a:solidFill>
                  <a:srgbClr val="000000"/>
                </a:solidFill>
                <a:latin typeface="Garamond" pitchFamily="1" panose="02020603050405020304"/>
              </a:rPr>
              <a:t>por la Facultad de Ciencias </a:t>
            </a:r>
            <a:r>
              <a:rPr lang="es-ES" sz="1300" spc="0">
                <a:solidFill>
                  <a:srgbClr val="000000"/>
                </a:solidFill>
                <a:latin typeface="Garamond" pitchFamily="1" panose="02020603050405020304"/>
              </a:rPr>
              <a:t>373 </a:t>
            </a:r>
          </a:p>
        </p:txBody>
      </p:sp>
      <p:sp>
        <p:nvSpPr>
          <p:cNvPr id="3" name=""/>
          <p:cNvSpPr/>
          <p:nvPr>
            <p:ph type="body" idx="10"/>
          </p:nvPr>
        </p:nvSpPr>
        <p:spPr>
          <a:xfrm>
            <a:off x="1054735" y="681990"/>
            <a:ext cx="5492115" cy="9049385"/>
          </a:xfrm>
          <a:prstGeom prst="rect">
            <a:avLst/>
          </a:prstGeom>
          <a:noFill/>
          <a:ln w="0" cmpd="sng">
            <a:noFill/>
            <a:prstDash val="solid"/>
          </a:ln>
        </p:spPr>
        <p:txBody>
          <a:bodyPr vert="horz" lIns="0" tIns="21971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Dado que un alto nivel de proteína tau, intracelular, afecta negativamente a una neurona y que tau extracelular es tóxico, se han propuesto terapias para la enferme-</a:t>
            </a:r>
            <a:r>
              <a:rPr lang="es-ES" sz="1300" spc="0">
                <a:solidFill>
                  <a:srgbClr val="000000"/>
                </a:solidFill>
                <a:latin typeface="Garamond" pitchFamily="1" panose="02020603050405020304"/>
              </a:rPr>
              <a:t>dad de Alzheimer basadas en disminuir los niveles de la proteína tau, intracelular y extracelular. Sin embargo, una disminución excesiva de tau puede dar lugar a pro-</a:t>
            </a:r>
            <a:r>
              <a:rPr lang="es-ES" sz="1300" spc="0">
                <a:solidFill>
                  <a:srgbClr val="000000"/>
                </a:solidFill>
                <a:latin typeface="Garamond" pitchFamily="1" panose="02020603050405020304"/>
              </a:rPr>
              <a:t>blemas colaterales, pues puede afectar a funciones fisiológicas de la proteína tau, que pueden ser beneficiosas para una neurona. Por ejemplo, en el laboratorio hemos observado que una de estas funciones es la regulación de la plasticidad sináptica que tiene lugar en las nuevas neuronas que se forman durante el proceso de neurogénesis adulta. Por ello, estamos buscando posibles terapias alternativas contra la patología mediada por la proteína tau, que preserven dichas funciones. </a:t>
            </a:r>
          </a:p>
          <a:p>
            <a:pPr marL="45720" marR="45720" indent="0" algn="just">
              <a:lnSpc>
                <a:spcPts val="1400"/>
              </a:lnSpc>
              <a:spcBef>
                <a:spcPts val="465"/>
              </a:spcBef>
              <a:spcAft>
                <a:spcPts val="0"/>
              </a:spcAft>
            </a:pPr>
            <a:r>
              <a:rPr lang="es-ES" sz="1300" spc="0">
                <a:solidFill>
                  <a:srgbClr val="000000"/>
                </a:solidFill>
                <a:latin typeface="Garamond" pitchFamily="1" panose="02020603050405020304"/>
              </a:rPr>
              <a:t>Todo lo indicado no es la labor de una persona, sino el trabajo de muchos. Sin haber sido educado correctamente por mis mentores, sin haber tenido unos excelentes co-</a:t>
            </a:r>
            <a:r>
              <a:rPr lang="es-ES" sz="1300" spc="0">
                <a:solidFill>
                  <a:srgbClr val="000000"/>
                </a:solidFill>
                <a:latin typeface="Garamond" pitchFamily="1" panose="02020603050405020304"/>
              </a:rPr>
              <a:t>laboradores en el laboratorio, de los que he aprendido más que lo que les he podido enseñar. Sin haber tenido competidores en el extranjero y editores de las revistas que ponían las cosas difíciles y nos hacían trabajar duro o sin la ayuda de algunas instituciones, fundamentalmente públicas, de nuestro país (como el Centro Seve-</a:t>
            </a:r>
            <a:r>
              <a:rPr lang="es-ES" sz="1300" spc="0">
                <a:solidFill>
                  <a:srgbClr val="000000"/>
                </a:solidFill>
                <a:latin typeface="Garamond" pitchFamily="1" panose="02020603050405020304"/>
              </a:rPr>
              <a:t>ro Ochoa), no hubiera hecho prácticamente nada, por mucho empeño que hubiera dedicado. </a:t>
            </a:r>
          </a:p>
          <a:p>
            <a:pPr marL="45720" marR="45720" indent="0" algn="just">
              <a:lnSpc>
                <a:spcPts val="1400"/>
              </a:lnSpc>
              <a:spcBef>
                <a:spcPts val="510"/>
              </a:spcBef>
              <a:spcAft>
                <a:spcPts val="0"/>
              </a:spcAft>
            </a:pPr>
            <a:r>
              <a:rPr lang="es-ES" sz="1300" spc="0">
                <a:solidFill>
                  <a:srgbClr val="000000"/>
                </a:solidFill>
                <a:latin typeface="Garamond" pitchFamily="1" panose="02020603050405020304"/>
              </a:rPr>
              <a:t>Entre las Instituciones privadas quiero resaltar la ayuda de la </a:t>
            </a:r>
            <a:r>
              <a:rPr lang="es-ES" sz="1300" i="1" spc="0">
                <a:solidFill>
                  <a:srgbClr val="000000"/>
                </a:solidFill>
                <a:latin typeface="Garamond" pitchFamily="1" panose="02020603050405020304"/>
              </a:rPr>
              <a:t>Fundación Reina Sof</a:t>
            </a:r>
            <a:r>
              <a:rPr lang="es-ES" sz="1300" i="1" spc="0">
                <a:solidFill>
                  <a:srgbClr val="000000"/>
                </a:solidFill>
                <a:latin typeface="Garamond" pitchFamily="1" panose="02020603050405020304"/>
              </a:rPr>
              <a:t>ı´a</a:t>
            </a:r>
            <a:r>
              <a:rPr lang="es-ES" sz="1300" spc="0">
                <a:solidFill>
                  <a:srgbClr val="000000"/>
                </a:solidFill>
                <a:latin typeface="Garamond" pitchFamily="1" panose="02020603050405020304"/>
              </a:rPr>
              <a:t>, cuya Presidenta, SM La Reina Doña Sofía, es una de las personas m´as implicadas, a nivel internacional, en la búsqueda de recursos para la prevención de la enfermedad de Alzheimer. </a:t>
            </a:r>
          </a:p>
          <a:p>
            <a:pPr marL="45720" marR="45720" indent="0" algn="just">
              <a:lnSpc>
                <a:spcPts val="1400"/>
              </a:lnSpc>
              <a:spcBef>
                <a:spcPts val="490"/>
              </a:spcBef>
              <a:spcAft>
                <a:spcPts val="0"/>
              </a:spcAft>
            </a:pPr>
            <a:r>
              <a:rPr lang="es-ES" sz="1300" spc="0">
                <a:solidFill>
                  <a:srgbClr val="000000"/>
                </a:solidFill>
                <a:latin typeface="Garamond" pitchFamily="1" panose="02020603050405020304"/>
              </a:rPr>
              <a:t>Por último, si se me permite, querría indicar que es necesario que desde las diferentes Instituciones relacionadas directa o indirectamente con la ciencia se apoye a los grupos donde se trabaja bien, pero con pocos medios, grupos como los que conozco, y seguro hay más, de la Universidad de Extremadura. Para nuestro trabajo se requiere perseverancia, pasión y posibilidades. Para tener posibilidades se requiere apoyo, que es necesario, pues hay mucho por conocer y hacer. Un apoyo como el que acabo de recibir en este acto de la Universidad de Extremadura. </a:t>
            </a:r>
          </a:p>
          <a:p>
            <a:pPr marL="45720" marR="0" indent="0" algn="l">
              <a:lnSpc>
                <a:spcPts val="1400"/>
              </a:lnSpc>
              <a:spcBef>
                <a:spcPts val="525"/>
              </a:spcBef>
              <a:spcAft>
                <a:spcPts val="0"/>
              </a:spcAft>
            </a:pPr>
            <a:r>
              <a:rPr lang="es-ES" sz="1300" spc="5">
                <a:solidFill>
                  <a:srgbClr val="000000"/>
                </a:solidFill>
                <a:latin typeface="Garamond" pitchFamily="1" panose="02020603050405020304"/>
              </a:rPr>
              <a:t>Muchas gracias. </a:t>
            </a:r>
          </a:p>
          <a:p>
            <a:pPr marL="45720" marR="0" indent="0" algn="l">
              <a:lnSpc>
                <a:spcPts val="1400"/>
              </a:lnSpc>
              <a:spcBef>
                <a:spcPts val="455"/>
              </a:spcBef>
              <a:spcAft>
                <a:spcPts val="22265"/>
              </a:spcAft>
            </a:pPr>
            <a:r>
              <a:rPr lang="es-ES" sz="1300" spc="10">
                <a:solidFill>
                  <a:srgbClr val="000000"/>
                </a:solidFill>
                <a:latin typeface="Garamond" pitchFamily="1" panose="02020603050405020304"/>
              </a:rPr>
              <a:t>Dr. Jesús Ávila de Grado </a:t>
            </a:r>
          </a:p>
        </p:txBody>
      </p:sp>
      <p:sp>
        <p:nvSpPr>
          <p:cNvPr id="4" name=""/>
          <p:cNvSpPr/>
          <p:nvPr>
            <p:ph type="body" idx="10"/>
          </p:nvPr>
        </p:nvSpPr>
        <p:spPr>
          <a:xfrm>
            <a:off x="1054735" y="9731375"/>
            <a:ext cx="5492115" cy="225425"/>
          </a:xfrm>
          <a:prstGeom prst="rect">
            <a:avLst/>
          </a:prstGeom>
          <a:noFill/>
          <a:ln w="0" cmpd="sng">
            <a:noFill/>
            <a:prstDash val="solid"/>
          </a:ln>
        </p:spPr>
        <p:txBody>
          <a:bodyPr vert="horz" lIns="0" tIns="48260" rIns="0" bIns="0" anchor="t"/>
          <a:lstStyle/>
          <a:p>
            <a:pPr marL="45720" marR="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39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39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67435" y="1676400"/>
            <a:ext cx="5492115" cy="1291590"/>
          </a:xfrm>
          <a:prstGeom prst="rect">
            <a:avLst/>
          </a:prstGeom>
          <a:noFill/>
          <a:ln w="0" cmpd="sng">
            <a:noFill/>
            <a:prstDash val="solid"/>
          </a:ln>
        </p:spPr>
        <p:txBody>
          <a:bodyPr vert="horz" lIns="0" tIns="73025" rIns="0" bIns="0" anchor="t"/>
          <a:lstStyle/>
          <a:p>
            <a:pPr marL="1828800" marR="45720" indent="0" algn="l">
              <a:lnSpc>
                <a:spcPts val="2800"/>
              </a:lnSpc>
              <a:spcAft>
                <a:spcPts val="0"/>
              </a:spcAft>
            </a:pPr>
            <a:r>
              <a:rPr lang="es-ES" sz="2300" spc="10">
                <a:solidFill>
                  <a:srgbClr val="000000"/>
                </a:solidFill>
                <a:latin typeface="Bookman Old Style" pitchFamily="1" panose="02020603050405020304"/>
              </a:rPr>
              <a:t>Capítulo 16 </a:t>
            </a:r>
          </a:p>
          <a:p>
            <a:pPr marL="1828800" marR="45720" indent="0" algn="l">
              <a:lnSpc>
                <a:spcPts val="3000"/>
              </a:lnSpc>
              <a:spcBef>
                <a:spcPts val="480"/>
              </a:spcBef>
              <a:spcAft>
                <a:spcPts val="320"/>
              </a:spcAft>
            </a:pPr>
            <a:r>
              <a:rPr lang="es-ES" sz="2300" spc="0">
                <a:solidFill>
                  <a:srgbClr val="000000"/>
                </a:solidFill>
                <a:latin typeface="Bookman Old Style" pitchFamily="1" panose="02020603050405020304"/>
              </a:rPr>
              <a:t>Información bibliográfica y documental </a:t>
            </a:r>
          </a:p>
        </p:txBody>
      </p:sp>
      <p:sp>
        <p:nvSpPr>
          <p:cNvPr id="3" name=""/>
          <p:cNvSpPr/>
          <p:nvPr>
            <p:ph type="body" idx="10"/>
          </p:nvPr>
        </p:nvSpPr>
        <p:spPr>
          <a:xfrm>
            <a:off x="1067435" y="2967990"/>
            <a:ext cx="5492115" cy="6817360"/>
          </a:xfrm>
          <a:prstGeom prst="rect">
            <a:avLst/>
          </a:prstGeom>
          <a:noFill/>
          <a:ln w="0" cmpd="sng">
            <a:noFill/>
            <a:prstDash val="solid"/>
          </a:ln>
        </p:spPr>
        <p:txBody>
          <a:bodyPr vert="horz" lIns="0" tIns="543560" rIns="0" bIns="0" anchor="t"/>
          <a:lstStyle/>
          <a:p>
            <a:pPr marL="411480" marR="45720" indent="137160" algn="l">
              <a:lnSpc>
                <a:spcPts val="1400"/>
              </a:lnSpc>
              <a:spcAft>
                <a:spcPts val="0"/>
              </a:spcAft>
              <a:buFont typeface="Times New Roman"/>
              <a:buAutoNum startAt="1" type="arabicPeriod"/>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15 años de la Universidad de Extremadura. 1973–1987</a:t>
            </a:r>
            <a:r>
              <a:rPr lang="es-ES" sz="1200" spc="0">
                <a:solidFill>
                  <a:srgbClr val="000000"/>
                </a:solidFill>
                <a:latin typeface="Times New Roman" pitchFamily="1" panose="02020603050405020304"/>
              </a:rPr>
              <a:t>”, Equipo de Gobierno, Universidad de Extremadura, MAE, 1990. </a:t>
            </a:r>
          </a:p>
          <a:p>
            <a:pPr marL="411480" marR="45720" indent="137160" algn="l">
              <a:lnSpc>
                <a:spcPts val="1400"/>
              </a:lnSpc>
              <a:spcBef>
                <a:spcPts val="215"/>
              </a:spcBef>
              <a:spcAft>
                <a:spcPts val="0"/>
              </a:spcAft>
              <a:buFont typeface="Times New Roman"/>
              <a:buAutoNum type="arabicPeriod"/>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Memoria Histórica de la Facultad de Ciencias. XXV Aniversario. 1968–1993</a:t>
            </a:r>
            <a:r>
              <a:rPr lang="es-ES" sz="1200" spc="0">
                <a:solidFill>
                  <a:srgbClr val="000000"/>
                </a:solidFill>
                <a:latin typeface="Times New Roman" pitchFamily="1" panose="02020603050405020304"/>
              </a:rPr>
              <a:t>”, Facultad de Ciencias, Tecnigraf S.A., DL: BA–353/95, 1995. </a:t>
            </a:r>
          </a:p>
          <a:p>
            <a:pPr marL="411480" marR="45720" indent="137160" algn="l">
              <a:lnSpc>
                <a:spcPts val="2600"/>
              </a:lnSpc>
              <a:spcBef>
                <a:spcPts val="455"/>
              </a:spcBef>
              <a:spcAft>
                <a:spcPts val="0"/>
              </a:spcAft>
              <a:buFont typeface="Times New Roman"/>
              <a:buAutoNum type="arabicPeriod"/>
            </a:pPr>
            <a:r>
              <a:rPr lang="es-ES" sz="1200" spc="-235">
                <a:solidFill>
                  <a:srgbClr val="000000"/>
                </a:solidFill>
                <a:latin typeface="Times New Roman" pitchFamily="1" panose="02020603050405020304"/>
              </a:rPr>
              <a:t>“</a:t>
            </a:r>
            <a:r>
              <a:rPr lang="es-ES" sz="1200" i="1" spc="0">
                <a:solidFill>
                  <a:srgbClr val="000000"/>
                </a:solidFill>
                <a:latin typeface="Times New Roman" pitchFamily="1" panose="02020603050405020304"/>
              </a:rPr>
              <a:t>Crónicas donde se cuenta como nacióla Universidad de Extremadura</a:t>
            </a:r>
            <a:r>
              <a:rPr lang="es-ES" sz="1200" spc="-235">
                <a:solidFill>
                  <a:srgbClr val="000000"/>
                </a:solidFill>
                <a:latin typeface="Times New Roman" pitchFamily="1" panose="02020603050405020304"/>
              </a:rPr>
              <a:t>”, JoséMaría Montes Caraballo, Tecnigraf S.A., ISBN:84–87394–50–7, 2001. </a:t>
            </a:r>
          </a:p>
          <a:p>
            <a:pPr marL="411480" marR="45720" indent="137160" algn="l">
              <a:lnSpc>
                <a:spcPts val="1400"/>
              </a:lnSpc>
              <a:spcBef>
                <a:spcPts val="220"/>
              </a:spcBef>
              <a:spcAft>
                <a:spcPts val="0"/>
              </a:spcAft>
              <a:buFont typeface="Times New Roman"/>
              <a:buAutoNum type="arabicPeriod"/>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La contribución socio–económica de la Universidad de Extremadura</a:t>
            </a:r>
            <a:r>
              <a:rPr lang="es-ES" sz="1200" spc="0">
                <a:solidFill>
                  <a:srgbClr val="000000"/>
                </a:solidFill>
                <a:latin typeface="Times New Roman" pitchFamily="1" panose="02020603050405020304"/>
              </a:rPr>
              <a:t>”, Consejo Social, Tecnigraf S.A., 2012. </a:t>
            </a:r>
          </a:p>
          <a:p>
            <a:pPr marL="411480" marR="45720" indent="137160" algn="l">
              <a:lnSpc>
                <a:spcPts val="1400"/>
              </a:lnSpc>
              <a:spcBef>
                <a:spcPts val="240"/>
              </a:spcBef>
              <a:spcAft>
                <a:spcPts val="0"/>
              </a:spcAft>
              <a:buFont typeface="Times New Roman"/>
              <a:buAutoNum type="arabicPeriod"/>
            </a:pPr>
            <a:r>
              <a:rPr lang="es-ES" sz="1200" spc="0">
                <a:solidFill>
                  <a:srgbClr val="000000"/>
                </a:solidFill>
                <a:latin typeface="Times New Roman" pitchFamily="1" panose="02020603050405020304"/>
              </a:rPr>
              <a:t>“</a:t>
            </a:r>
            <a:r>
              <a:rPr lang="es-ES" sz="1200" i="1" spc="0">
                <a:solidFill>
                  <a:srgbClr val="000000"/>
                </a:solidFill>
                <a:latin typeface="Times New Roman" pitchFamily="1" panose="02020603050405020304"/>
              </a:rPr>
              <a:t>Bolet</a:t>
            </a:r>
            <a:r>
              <a:rPr lang="es-ES" sz="1200" i="1" spc="0">
                <a:solidFill>
                  <a:srgbClr val="000000"/>
                </a:solidFill>
                <a:latin typeface="Times New Roman" pitchFamily="1" panose="02020603050405020304"/>
              </a:rPr>
              <a:t>ı´n de Información Municipal. Número extraordinario</a:t>
            </a:r>
            <a:r>
              <a:rPr lang="es-ES" sz="1200" spc="0">
                <a:solidFill>
                  <a:srgbClr val="000000"/>
                </a:solidFill>
                <a:latin typeface="Times New Roman" pitchFamily="1" panose="02020603050405020304"/>
              </a:rPr>
              <a:t>”, Ayuntamiento de Badajoz, DL: BA–19/69, 1969. </a:t>
            </a:r>
          </a:p>
          <a:p>
            <a:pPr marL="411480" marR="45720" indent="137160" algn="l">
              <a:lnSpc>
                <a:spcPts val="1500"/>
              </a:lnSpc>
              <a:spcBef>
                <a:spcPts val="150"/>
              </a:spcBef>
              <a:spcAft>
                <a:spcPts val="0"/>
              </a:spcAft>
              <a:buFont typeface="Times New Roman"/>
              <a:buAutoNum type="arabicPeriod"/>
            </a:pPr>
            <a:r>
              <a:rPr lang="es-ES" sz="1200" spc="0">
                <a:solidFill>
                  <a:srgbClr val="000000"/>
                </a:solidFill>
                <a:latin typeface="Times New Roman" pitchFamily="1" panose="02020603050405020304"/>
              </a:rPr>
              <a:t>“Bases de Datos de la UEx. Unidad Técnica de Evaluación y Calidad”, Comu-</a:t>
            </a:r>
            <a:r>
              <a:rPr lang="es-ES" sz="1200" spc="0">
                <a:solidFill>
                  <a:srgbClr val="000000"/>
                </a:solidFill>
                <a:latin typeface="Times New Roman" pitchFamily="1" panose="02020603050405020304"/>
              </a:rPr>
              <a:t>nicación institucional, 2018. </a:t>
            </a:r>
          </a:p>
          <a:p>
            <a:pPr marL="411480" marR="45720" indent="137160" algn="l">
              <a:lnSpc>
                <a:spcPts val="1400"/>
              </a:lnSpc>
              <a:spcBef>
                <a:spcPts val="245"/>
              </a:spcBef>
              <a:spcAft>
                <a:spcPts val="0"/>
              </a:spcAft>
              <a:buFont typeface="Times New Roman"/>
              <a:buAutoNum type="arabicPeriod"/>
            </a:pPr>
            <a:r>
              <a:rPr lang="es-ES" sz="1200" spc="15">
                <a:solidFill>
                  <a:srgbClr val="000000"/>
                </a:solidFill>
                <a:latin typeface="Times New Roman" pitchFamily="1" panose="02020603050405020304"/>
              </a:rPr>
              <a:t>“Memorias Académicas de la Facultad de Ciencias”, período 1993–2011. </a:t>
            </a:r>
          </a:p>
          <a:p>
            <a:pPr marL="411480" marR="45720" indent="137160" algn="l">
              <a:lnSpc>
                <a:spcPts val="1400"/>
              </a:lnSpc>
              <a:spcBef>
                <a:spcPts val="265"/>
              </a:spcBef>
              <a:spcAft>
                <a:spcPts val="0"/>
              </a:spcAft>
              <a:buFont typeface="Times New Roman"/>
              <a:buAutoNum type="arabicPeriod"/>
            </a:pPr>
            <a:r>
              <a:rPr lang="es-ES" sz="1200" spc="10">
                <a:solidFill>
                  <a:srgbClr val="000000"/>
                </a:solidFill>
                <a:latin typeface="Times New Roman" pitchFamily="1" panose="02020603050405020304"/>
              </a:rPr>
              <a:t>“Informes anuales de Calidad de la Facultad de Ciencias”, período 2012–2018. </a:t>
            </a:r>
          </a:p>
          <a:p>
            <a:pPr marL="411480" marR="45720" indent="137160" algn="l">
              <a:lnSpc>
                <a:spcPts val="1400"/>
              </a:lnSpc>
              <a:spcBef>
                <a:spcPts val="190"/>
              </a:spcBef>
              <a:spcAft>
                <a:spcPts val="0"/>
              </a:spcAft>
              <a:buFont typeface="Times New Roman"/>
              <a:buAutoNum type="arabicPeriod"/>
            </a:pPr>
            <a:r>
              <a:rPr lang="es-ES" sz="1200" spc="0">
                <a:solidFill>
                  <a:srgbClr val="000000"/>
                </a:solidFill>
                <a:latin typeface="Times New Roman" pitchFamily="1" panose="02020603050405020304"/>
              </a:rPr>
              <a:t>“Servicio de Recursos Humanos de la Universidad de Extremadura”, Comuni-</a:t>
            </a:r>
            <a:r>
              <a:rPr lang="es-ES" sz="1200" spc="0">
                <a:solidFill>
                  <a:srgbClr val="000000"/>
                </a:solidFill>
                <a:latin typeface="Times New Roman" pitchFamily="1" panose="02020603050405020304"/>
              </a:rPr>
              <a:t>cación institucional, 2018. </a:t>
            </a:r>
          </a:p>
          <a:p>
            <a:pPr marL="411480" marR="45720" indent="137160" algn="l">
              <a:lnSpc>
                <a:spcPts val="1400"/>
              </a:lnSpc>
              <a:spcBef>
                <a:spcPts val="220"/>
              </a:spcBef>
              <a:spcAft>
                <a:spcPts val="0"/>
              </a:spcAft>
              <a:buFont typeface="Times New Roman"/>
              <a:buAutoNum type="arabicPeriod"/>
            </a:pPr>
            <a:r>
              <a:rPr lang="es-ES" sz="1200" spc="0">
                <a:solidFill>
                  <a:srgbClr val="000000"/>
                </a:solidFill>
                <a:latin typeface="Times New Roman" pitchFamily="1" panose="02020603050405020304"/>
              </a:rPr>
              <a:t>“Servicio de Gestión y Transferencia de Resultados de la Investigación. Uni-</a:t>
            </a:r>
            <a:r>
              <a:rPr lang="es-ES" sz="1200" spc="0">
                <a:solidFill>
                  <a:srgbClr val="000000"/>
                </a:solidFill>
                <a:latin typeface="Times New Roman" pitchFamily="1" panose="02020603050405020304"/>
              </a:rPr>
              <a:t>versidad de Extremadura”, Comunicación institucional, 2018. </a:t>
            </a:r>
          </a:p>
          <a:p>
            <a:pPr marL="411480" marR="45720" indent="137160" algn="l">
              <a:lnSpc>
                <a:spcPts val="1500"/>
              </a:lnSpc>
              <a:spcBef>
                <a:spcPts val="165"/>
              </a:spcBef>
              <a:spcAft>
                <a:spcPts val="0"/>
              </a:spcAft>
              <a:buFont typeface="Times New Roman"/>
              <a:buAutoNum type="arabicPeriod"/>
            </a:pPr>
            <a:r>
              <a:rPr lang="es-ES" sz="1200" spc="0">
                <a:solidFill>
                  <a:srgbClr val="000000"/>
                </a:solidFill>
                <a:latin typeface="Times New Roman" pitchFamily="1" panose="02020603050405020304"/>
              </a:rPr>
              <a:t>“Gabinete de Información y Comunicación. Universidad de Extremadura”, Co-</a:t>
            </a:r>
            <a:r>
              <a:rPr lang="es-ES" sz="1200" spc="0">
                <a:solidFill>
                  <a:srgbClr val="000000"/>
                </a:solidFill>
                <a:latin typeface="Times New Roman" pitchFamily="1" panose="02020603050405020304"/>
              </a:rPr>
              <a:t>municación institucional, 2018. </a:t>
            </a:r>
          </a:p>
          <a:p>
            <a:pPr marL="411480" marR="45720" indent="137160" algn="l">
              <a:lnSpc>
                <a:spcPts val="1400"/>
              </a:lnSpc>
              <a:spcBef>
                <a:spcPts val="190"/>
              </a:spcBef>
              <a:spcAft>
                <a:spcPts val="0"/>
              </a:spcAft>
              <a:buFont typeface="Times New Roman"/>
              <a:buAutoNum type="arabicPeriod"/>
            </a:pPr>
            <a:r>
              <a:rPr lang="es-ES" sz="1200" spc="0">
                <a:solidFill>
                  <a:srgbClr val="000000"/>
                </a:solidFill>
                <a:latin typeface="Times New Roman" pitchFamily="1" panose="02020603050405020304"/>
              </a:rPr>
              <a:t>“Servicio de Bibliotecas. Universidad de Extremadura”, Comunicación institu-</a:t>
            </a:r>
            <a:r>
              <a:rPr lang="es-ES" sz="1200" spc="0">
                <a:solidFill>
                  <a:srgbClr val="000000"/>
                </a:solidFill>
                <a:latin typeface="Times New Roman" pitchFamily="1" panose="02020603050405020304"/>
              </a:rPr>
              <a:t>cional, 2018. </a:t>
            </a:r>
          </a:p>
          <a:p>
            <a:pPr marL="411480" marR="45720" indent="137160" algn="l">
              <a:lnSpc>
                <a:spcPts val="1400"/>
              </a:lnSpc>
              <a:spcBef>
                <a:spcPts val="215"/>
              </a:spcBef>
              <a:spcAft>
                <a:spcPts val="0"/>
              </a:spcAft>
              <a:buFont typeface="Times New Roman"/>
              <a:buAutoNum type="arabicPeriod"/>
            </a:pPr>
            <a:r>
              <a:rPr lang="es-ES" sz="1200" spc="0">
                <a:solidFill>
                  <a:srgbClr val="000000"/>
                </a:solidFill>
                <a:latin typeface="Times New Roman" pitchFamily="1" panose="02020603050405020304"/>
              </a:rPr>
              <a:t>“Servicio de Becas, Estudios de Posgrado y Títulos Propios. Universidad de Extremadura”, Comunicación institucional, 2018. </a:t>
            </a:r>
          </a:p>
          <a:p>
            <a:pPr marL="411480" marR="45720" indent="137160" algn="l">
              <a:lnSpc>
                <a:spcPts val="1400"/>
              </a:lnSpc>
              <a:spcBef>
                <a:spcPts val="220"/>
              </a:spcBef>
              <a:spcAft>
                <a:spcPts val="0"/>
              </a:spcAft>
              <a:buFont typeface="Times New Roman"/>
              <a:buAutoNum type="arabicPeriod"/>
            </a:pPr>
            <a:r>
              <a:rPr lang="es-ES" sz="1200" spc="0">
                <a:solidFill>
                  <a:srgbClr val="000000"/>
                </a:solidFill>
                <a:latin typeface="Times New Roman" pitchFamily="1" panose="02020603050405020304"/>
              </a:rPr>
              <a:t>“Archivo Histórico Provincial. Presidencia”, Junta de Extremadura, Comuni-</a:t>
            </a:r>
            <a:r>
              <a:rPr lang="es-ES" sz="1200" spc="0">
                <a:solidFill>
                  <a:srgbClr val="000000"/>
                </a:solidFill>
                <a:latin typeface="Times New Roman" pitchFamily="1" panose="02020603050405020304"/>
              </a:rPr>
              <a:t>cación institucional, 2018. </a:t>
            </a:r>
          </a:p>
          <a:p>
            <a:pPr marL="411480" marR="45720" indent="137160" algn="l">
              <a:lnSpc>
                <a:spcPts val="1400"/>
              </a:lnSpc>
              <a:spcBef>
                <a:spcPts val="190"/>
              </a:spcBef>
              <a:spcAft>
                <a:spcPts val="0"/>
              </a:spcAft>
              <a:buFont typeface="Times New Roman"/>
              <a:buAutoNum type="arabicPeriod"/>
            </a:pPr>
            <a:r>
              <a:rPr lang="es-ES" sz="1200" spc="0">
                <a:solidFill>
                  <a:srgbClr val="000000"/>
                </a:solidFill>
                <a:latin typeface="Times New Roman" pitchFamily="1" panose="02020603050405020304"/>
              </a:rPr>
              <a:t>“Archivo Municipal de Badajoz. Concejalía de Cultura”, Ayuntamiento de Ba-</a:t>
            </a:r>
            <a:r>
              <a:rPr lang="es-ES" sz="1200" spc="0">
                <a:solidFill>
                  <a:srgbClr val="000000"/>
                </a:solidFill>
                <a:latin typeface="Times New Roman" pitchFamily="1" panose="02020603050405020304"/>
              </a:rPr>
              <a:t>dajoz, Comunicación institucional, 2018. </a:t>
            </a:r>
          </a:p>
          <a:p>
            <a:pPr marL="411480" marR="45720" indent="137160" algn="l">
              <a:lnSpc>
                <a:spcPts val="1400"/>
              </a:lnSpc>
              <a:spcBef>
                <a:spcPts val="265"/>
              </a:spcBef>
              <a:spcAft>
                <a:spcPts val="4535"/>
              </a:spcAft>
              <a:buFont typeface="Times New Roman"/>
              <a:buAutoNum type="arabicPeriod"/>
            </a:pPr>
            <a:r>
              <a:rPr lang="es-ES" sz="1200" spc="0">
                <a:solidFill>
                  <a:srgbClr val="000000"/>
                </a:solidFill>
                <a:latin typeface="Times New Roman" pitchFamily="1" panose="02020603050405020304"/>
              </a:rPr>
              <a:t>“Archivo Provincial”, Diputación de Badajoz, Comunicación institucional, 2018. </a:t>
            </a:r>
          </a:p>
        </p:txBody>
      </p:sp>
      <p:sp>
        <p:nvSpPr>
          <p:cNvPr id="4" name=""/>
          <p:cNvSpPr/>
          <p:nvPr>
            <p:ph type="body" idx="10"/>
          </p:nvPr>
        </p:nvSpPr>
        <p:spPr>
          <a:xfrm>
            <a:off x="1052195" y="9785350"/>
            <a:ext cx="5492115" cy="184150"/>
          </a:xfrm>
          <a:prstGeom prst="rect">
            <a:avLst/>
          </a:prstGeom>
          <a:noFill/>
          <a:ln w="0" cmpd="sng">
            <a:noFill/>
            <a:prstDash val="solid"/>
          </a:ln>
        </p:spPr>
        <p:txBody>
          <a:bodyPr vert="horz" lIns="0" tIns="0" rIns="0" bIns="0" anchor="t"/>
          <a:lstStyle/>
          <a:p>
            <a:pPr marL="0" marR="0" indent="0" algn="ctr">
              <a:lnSpc>
                <a:spcPts val="1400"/>
              </a:lnSpc>
              <a:spcAft>
                <a:spcPts val="70"/>
              </a:spcAft>
            </a:pPr>
            <a:r>
              <a:rPr lang="es-ES" sz="1200" spc="125">
                <a:solidFill>
                  <a:srgbClr val="000000"/>
                </a:solidFill>
                <a:latin typeface="Times New Roman" pitchFamily="1" panose="02020603050405020304"/>
              </a:rPr>
              <a:t>375 </a:t>
            </a:r>
          </a:p>
        </p:txBody>
      </p:sp>
      <p:cxnSp>
        <p:nvCxnSpPr>
          <p:cNvPr id="5" name=""/>
          <p:cNvCxnSpPr/>
          <p:nvPr/>
        </p:nvCxnSpPr>
        <p:spPr>
          <a:xfrm>
            <a:off x="1067435" y="1688465"/>
            <a:ext cx="5431790" cy="0"/>
          </a:xfrm>
          <a:prstGeom prst="line">
            <a:avLst/>
          </a:prstGeom>
          <a:ln w="6350" cmpd="sng">
            <a:solidFill>
              <a:srgbClr val="000000"/>
            </a:solidFill>
          </a:ln>
        </p:spPr>
      </p:cxnSp>
      <p:cxnSp>
        <p:nvCxnSpPr>
          <p:cNvPr id="6" name=""/>
          <p:cNvCxnSpPr/>
          <p:nvPr/>
        </p:nvCxnSpPr>
        <p:spPr>
          <a:xfrm>
            <a:off x="1067435" y="2974975"/>
            <a:ext cx="5431790" cy="0"/>
          </a:xfrm>
          <a:prstGeom prst="line">
            <a:avLst/>
          </a:prstGeom>
          <a:ln w="12065" cmpd="sng">
            <a:solidFill>
              <a:srgbClr val="000000"/>
            </a:solidFill>
          </a:ln>
        </p:spPr>
      </p:cxnSp>
    </p:spTree>
  </p:cSld>
  <p:clrMapOvr>
    <a:masterClrMapping/>
  </p:clrMapOvr>
</p:sld>
</file>

<file path=ppt/slides/slide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4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17"/>
          <a:stretch>
            <a:fillRect/>
          </a:stretch>
        </p:blipFill>
        <p:spPr>
          <a:xfrm>
            <a:off x="1798320" y="2033270"/>
            <a:ext cx="3974465" cy="3255010"/>
          </a:xfrm>
          <a:prstGeom prst="rect">
            <a:avLst/>
          </a:prstGeom>
        </p:spPr>
      </p:pic>
      <p:sp>
        <p:nvSpPr>
          <p:cNvPr id="2" name=""/>
          <p:cNvSpPr/>
          <p:nvPr>
            <p:ph type="body" idx="10"/>
          </p:nvPr>
        </p:nvSpPr>
        <p:spPr>
          <a:xfrm>
            <a:off x="1059180" y="482600"/>
            <a:ext cx="5486400" cy="199390"/>
          </a:xfrm>
          <a:prstGeom prst="rect">
            <a:avLst/>
          </a:prstGeom>
          <a:noFill/>
          <a:ln w="0" cmpd="sng">
            <a:noFill/>
            <a:prstDash val="solid"/>
          </a:ln>
        </p:spPr>
        <p:txBody>
          <a:bodyPr vert="horz" lIns="0" tIns="5715" rIns="0" bIns="0" anchor="t"/>
          <a:lstStyle/>
          <a:p>
            <a:pPr marL="45720" marR="45720" indent="0" algn="l">
              <a:lnSpc>
                <a:spcPts val="1400"/>
              </a:lnSpc>
              <a:spcAft>
                <a:spcPts val="65"/>
              </a:spcAft>
              <a:tabLst>
                <a:tab algn="r" pos="5440680"/>
              </a:tabLst>
            </a:pPr>
            <a:r>
              <a:rPr lang="es-ES" sz="1200" spc="0">
                <a:solidFill>
                  <a:srgbClr val="000000"/>
                </a:solidFill>
                <a:latin typeface="Times New Roman" pitchFamily="1" panose="02020603050405020304"/>
              </a:rPr>
              <a:t>16 </a:t>
            </a:r>
            <a:r>
              <a:rPr lang="es-ES" sz="1050" b="1" spc="0">
                <a:solidFill>
                  <a:srgbClr val="000000"/>
                </a:solidFill>
                <a:latin typeface="Bookman Old Style" pitchFamily="1" panose="02020603050405020304"/>
              </a:rPr>
              <a:t>3.1. Antecedentes. </a:t>
            </a:r>
          </a:p>
        </p:txBody>
      </p:sp>
      <p:sp>
        <p:nvSpPr>
          <p:cNvPr id="3" name=""/>
          <p:cNvSpPr/>
          <p:nvPr>
            <p:ph type="body" idx="10"/>
          </p:nvPr>
        </p:nvSpPr>
        <p:spPr>
          <a:xfrm>
            <a:off x="1059180" y="681990"/>
            <a:ext cx="5486400" cy="1351280"/>
          </a:xfrm>
          <a:prstGeom prst="rect">
            <a:avLst/>
          </a:prstGeom>
          <a:noFill/>
          <a:ln w="0" cmpd="sng">
            <a:noFill/>
            <a:prstDash val="solid"/>
          </a:ln>
        </p:spPr>
        <p:txBody>
          <a:bodyPr vert="horz" lIns="0" tIns="227330" rIns="0" bIns="0" anchor="t"/>
          <a:lstStyle/>
          <a:p>
            <a:pPr marL="45720" marR="45720" indent="0" algn="just">
              <a:lnSpc>
                <a:spcPts val="1400"/>
              </a:lnSpc>
              <a:spcAft>
                <a:spcPts val="1595"/>
              </a:spcAft>
            </a:pPr>
            <a:r>
              <a:rPr lang="es-ES" sz="1200" spc="0">
                <a:solidFill>
                  <a:srgbClr val="000000"/>
                </a:solidFill>
                <a:latin typeface="Times New Roman" pitchFamily="1" panose="02020603050405020304"/>
              </a:rPr>
              <a:t>escritura, los terrenos fueron cedidos al MEC para que se planificase la aspiración pacense de contar con una universidad extremeña, de proyección hispanoamericana. Además, el Pleno de la Diputación de Badajoz (31 de mayo de 1968) acuerda, pre-</a:t>
            </a:r>
            <a:r>
              <a:rPr lang="es-ES" sz="1200" spc="0">
                <a:solidFill>
                  <a:srgbClr val="000000"/>
                </a:solidFill>
                <a:latin typeface="Times New Roman" pitchFamily="1" panose="02020603050405020304"/>
              </a:rPr>
              <a:t>cisamente en esta misma línea, la construcción en el Campus Universitario de un Colegio Mayor Hispano–Americano. </a:t>
            </a:r>
          </a:p>
        </p:txBody>
      </p:sp>
      <p:sp>
        <p:nvSpPr>
          <p:cNvPr id="6" name=""/>
          <p:cNvSpPr/>
          <p:nvPr>
            <p:ph type="body" idx="10"/>
          </p:nvPr>
        </p:nvSpPr>
        <p:spPr>
          <a:xfrm>
            <a:off x="1059180" y="5373370"/>
            <a:ext cx="5486400" cy="3568700"/>
          </a:xfrm>
          <a:prstGeom prst="rect">
            <a:avLst/>
          </a:prstGeom>
          <a:noFill/>
          <a:ln w="0" cmpd="sng">
            <a:noFill/>
            <a:prstDash val="solid"/>
          </a:ln>
        </p:spPr>
        <p:txBody>
          <a:bodyPr vert="horz" lIns="0" tIns="36830" rIns="0" bIns="0" anchor="t"/>
          <a:lstStyle/>
          <a:p>
            <a:pPr marL="45720" marR="45720" indent="0" algn="ctr">
              <a:lnSpc>
                <a:spcPts val="1400"/>
              </a:lnSpc>
              <a:spcAft>
                <a:spcPts val="0"/>
              </a:spcAft>
            </a:pPr>
            <a:r>
              <a:rPr lang="es-ES" sz="1050" b="1" spc="35">
                <a:solidFill>
                  <a:srgbClr val="000000"/>
                </a:solidFill>
                <a:latin typeface="Bookman Old Style" pitchFamily="1" panose="02020603050405020304"/>
              </a:rPr>
              <a:t>Figura </a:t>
            </a:r>
            <a:r>
              <a:rPr lang="es-ES" sz="1250" spc="35">
                <a:solidFill>
                  <a:srgbClr val="000000"/>
                </a:solidFill>
                <a:latin typeface="Arial" pitchFamily="2" panose="02020603050405020304"/>
              </a:rPr>
              <a:t>II</a:t>
            </a:r>
            <a:r>
              <a:rPr lang="es-ES" sz="1200" spc="35">
                <a:solidFill>
                  <a:srgbClr val="000000"/>
                </a:solidFill>
                <a:latin typeface="Times New Roman" pitchFamily="1" panose="02020603050405020304"/>
              </a:rPr>
              <a:t>: Rincón de Palomas </a:t>
            </a:r>
          </a:p>
          <a:p>
            <a:pPr marL="45720" marR="45720" indent="0" algn="just">
              <a:lnSpc>
                <a:spcPts val="1400"/>
              </a:lnSpc>
              <a:spcBef>
                <a:spcPts val="3830"/>
              </a:spcBef>
              <a:spcAft>
                <a:spcPts val="0"/>
              </a:spcAft>
            </a:pPr>
            <a:r>
              <a:rPr lang="es-ES" sz="1200" spc="0">
                <a:solidFill>
                  <a:srgbClr val="000000"/>
                </a:solidFill>
                <a:latin typeface="Times New Roman" pitchFamily="1" panose="02020603050405020304"/>
              </a:rPr>
              <a:t>Lo que representaba para Badajoz la vida universitaria, queda suficientemente ex-</a:t>
            </a:r>
            <a:r>
              <a:rPr lang="es-ES" sz="1200" spc="0">
                <a:solidFill>
                  <a:srgbClr val="000000"/>
                </a:solidFill>
                <a:latin typeface="Times New Roman" pitchFamily="1" panose="02020603050405020304"/>
              </a:rPr>
              <a:t>presado en diversos Plenos municipales desde 1964 a 1968,</a:t>
            </a:r>
            <a:r>
              <a:rPr lang="es-ES" sz="1200" baseline="30000" spc="0">
                <a:solidFill>
                  <a:srgbClr val="000000"/>
                </a:solidFill>
                <a:latin typeface="Courier New" pitchFamily="3" panose="02020603050405020304"/>
              </a:rPr>
              <a:t>5</a:t>
            </a:r>
            <a:r>
              <a:rPr lang="es-ES" sz="1200" spc="0">
                <a:solidFill>
                  <a:srgbClr val="000000"/>
                </a:solidFill>
                <a:latin typeface="Times New Roman" pitchFamily="1" panose="02020603050405020304"/>
              </a:rPr>
              <a:t> todos ellos con acuerdos </a:t>
            </a:r>
          </a:p>
          <a:p>
            <a:pPr marL="45720" marR="45720" indent="0" algn="just">
              <a:lnSpc>
                <a:spcPts val="2200"/>
              </a:lnSpc>
              <a:spcBef>
                <a:spcPts val="0"/>
              </a:spcBef>
              <a:spcAft>
                <a:spcPts val="0"/>
              </a:spcAft>
            </a:pPr>
            <a:r>
              <a:rPr lang="es-ES" sz="1200" spc="-190">
                <a:solidFill>
                  <a:srgbClr val="000000"/>
                </a:solidFill>
                <a:latin typeface="Times New Roman" pitchFamily="1" panose="02020603050405020304"/>
              </a:rPr>
              <a:t>y resoluciones de apoyo a la creación de una universidad: “</a:t>
            </a:r>
            <a:r>
              <a:rPr lang="es-ES" sz="1200" i="1" spc="-190">
                <a:solidFill>
                  <a:srgbClr val="000000"/>
                </a:solidFill>
                <a:latin typeface="Times New Roman" pitchFamily="1" panose="02020603050405020304"/>
              </a:rPr>
              <a:t>El Ayuntamiento </a:t>
            </a:r>
            <a:r>
              <a:rPr lang="es-ES" sz="1200" i="1" baseline="30000" spc="-190">
                <a:solidFill>
                  <a:srgbClr val="000000"/>
                </a:solidFill>
                <a:latin typeface="Times New Roman" pitchFamily="1" panose="02020603050405020304"/>
              </a:rPr>
              <a:t>está</a:t>
            </a:r>
            <a:r>
              <a:rPr lang="es-ES" sz="1200" i="1" spc="-190">
                <a:solidFill>
                  <a:srgbClr val="000000"/>
                </a:solidFill>
                <a:latin typeface="Times New Roman" pitchFamily="1" panose="02020603050405020304"/>
              </a:rPr>
              <a:t>dispuesto a hipotecar hasta el último céntimo de su patrimonio para aportarlo a su universidad</a:t>
            </a:r>
            <a:r>
              <a:rPr lang="es-ES" sz="1200" spc="-190">
                <a:solidFill>
                  <a:srgbClr val="000000"/>
                </a:solidFill>
                <a:latin typeface="Times New Roman" pitchFamily="1" panose="02020603050405020304"/>
              </a:rPr>
              <a:t>”. Asíse dijo textualmente. </a:t>
            </a:r>
          </a:p>
          <a:p>
            <a:pPr marL="45720" marR="45720" indent="0" algn="just">
              <a:lnSpc>
                <a:spcPts val="1400"/>
              </a:lnSpc>
              <a:spcBef>
                <a:spcPts val="520"/>
              </a:spcBef>
              <a:spcAft>
                <a:spcPts val="0"/>
              </a:spcAft>
            </a:pPr>
            <a:r>
              <a:rPr lang="es-ES" sz="1200" spc="45">
                <a:solidFill>
                  <a:srgbClr val="000000"/>
                </a:solidFill>
                <a:latin typeface="Times New Roman" pitchFamily="1" panose="02020603050405020304"/>
              </a:rPr>
              <a:t>Si nos viéramos obligados a ponerle un título a todo aquel proceso previo a la creación de la Facultad lo denominaríamos, casi sin dudar: “La </a:t>
            </a:r>
            <a:r>
              <a:rPr lang="es-ES" sz="1200" b="1" i="1" spc="45">
                <a:solidFill>
                  <a:srgbClr val="000000"/>
                </a:solidFill>
                <a:latin typeface="Times New Roman" pitchFamily="1" panose="02020603050405020304"/>
              </a:rPr>
              <a:t>universidad como obsesión</a:t>
            </a:r>
            <a:r>
              <a:rPr lang="es-ES" sz="1200" spc="45">
                <a:solidFill>
                  <a:srgbClr val="000000"/>
                </a:solidFill>
                <a:latin typeface="Times New Roman" pitchFamily="1" panose="02020603050405020304"/>
              </a:rPr>
              <a:t>”. Se trataba de un </a:t>
            </a:r>
            <a:r>
              <a:rPr lang="es-ES" sz="1200" b="1" i="1" spc="45">
                <a:solidFill>
                  <a:srgbClr val="000000"/>
                </a:solidFill>
                <a:latin typeface="Times New Roman" pitchFamily="1" panose="02020603050405020304"/>
              </a:rPr>
              <a:t>imperativo social</a:t>
            </a:r>
            <a:r>
              <a:rPr lang="es-ES" sz="1200" spc="45">
                <a:solidFill>
                  <a:srgbClr val="000000"/>
                </a:solidFill>
                <a:latin typeface="Times New Roman" pitchFamily="1" panose="02020603050405020304"/>
              </a:rPr>
              <a:t>. </a:t>
            </a:r>
          </a:p>
          <a:p>
            <a:pPr marL="45720" marR="45720" indent="0" algn="just">
              <a:lnSpc>
                <a:spcPts val="1500"/>
              </a:lnSpc>
              <a:spcBef>
                <a:spcPts val="490"/>
              </a:spcBef>
              <a:spcAft>
                <a:spcPts val="0"/>
              </a:spcAft>
            </a:pPr>
            <a:r>
              <a:rPr lang="es-ES" sz="1200" spc="30">
                <a:solidFill>
                  <a:srgbClr val="000000"/>
                </a:solidFill>
                <a:latin typeface="Times New Roman" pitchFamily="1" panose="02020603050405020304"/>
              </a:rPr>
              <a:t>El primer impacto que tuvo la publicación del Decreto fundacional</a:t>
            </a:r>
            <a:r>
              <a:rPr lang="es-ES" sz="1200" baseline="30000" spc="30">
                <a:solidFill>
                  <a:srgbClr val="000000"/>
                </a:solidFill>
                <a:latin typeface="Courier New" pitchFamily="3" panose="02020603050405020304"/>
              </a:rPr>
              <a:t>6</a:t>
            </a:r>
            <a:r>
              <a:rPr lang="es-ES" sz="1200" spc="30">
                <a:solidFill>
                  <a:srgbClr val="000000"/>
                </a:solidFill>
                <a:latin typeface="Times New Roman" pitchFamily="1" panose="02020603050405020304"/>
              </a:rPr>
              <a:t> fue el de una intensa alegría y logrósatisfacer una demanda social sin precedentes en la Región. Constituyóel origen de la institucionalización de la enseñanza superior en Extrema-</a:t>
            </a:r>
            <a:r>
              <a:rPr lang="es-ES" sz="1200" spc="30">
                <a:solidFill>
                  <a:srgbClr val="000000"/>
                </a:solidFill>
                <a:latin typeface="Times New Roman" pitchFamily="1" panose="02020603050405020304"/>
              </a:rPr>
              <a:t>dura. </a:t>
            </a:r>
          </a:p>
          <a:p>
            <a:pPr marL="45720" marR="45720" indent="0" algn="just">
              <a:lnSpc>
                <a:spcPts val="1500"/>
              </a:lnSpc>
              <a:spcBef>
                <a:spcPts val="475"/>
              </a:spcBef>
              <a:spcAft>
                <a:spcPts val="830"/>
              </a:spcAft>
            </a:pPr>
            <a:r>
              <a:rPr lang="es-ES" sz="1200" spc="0">
                <a:solidFill>
                  <a:srgbClr val="000000"/>
                </a:solidFill>
                <a:latin typeface="Times New Roman" pitchFamily="1" panose="02020603050405020304"/>
              </a:rPr>
              <a:t>Habría que añadir que la masificación estudiantil en las universidades clásicas espa-</a:t>
            </a:r>
            <a:r>
              <a:rPr lang="es-ES" sz="1200" spc="0">
                <a:solidFill>
                  <a:srgbClr val="000000"/>
                </a:solidFill>
                <a:latin typeface="Times New Roman" pitchFamily="1" panose="02020603050405020304"/>
              </a:rPr>
              <a:t>ñolas y una atmósfera de efervescencia político–universitaria en aumento, aceleróque </a:t>
            </a:r>
          </a:p>
        </p:txBody>
      </p:sp>
      <p:sp>
        <p:nvSpPr>
          <p:cNvPr id="7" name=""/>
          <p:cNvSpPr/>
          <p:nvPr>
            <p:ph type="body" idx="10"/>
          </p:nvPr>
        </p:nvSpPr>
        <p:spPr>
          <a:xfrm>
            <a:off x="1059180" y="8942070"/>
            <a:ext cx="5486400" cy="789305"/>
          </a:xfrm>
          <a:prstGeom prst="rect">
            <a:avLst/>
          </a:prstGeom>
          <a:noFill/>
          <a:ln w="0" cmpd="sng">
            <a:noFill/>
            <a:prstDash val="solid"/>
          </a:ln>
        </p:spPr>
        <p:txBody>
          <a:bodyPr vert="horz" lIns="0" tIns="25400" rIns="0" bIns="0" anchor="t"/>
          <a:lstStyle/>
          <a:p>
            <a:pPr marL="45720" marR="45720" indent="0" algn="just">
              <a:lnSpc>
                <a:spcPts val="1200"/>
              </a:lnSpc>
              <a:spcAft>
                <a:spcPts val="0"/>
              </a:spcAft>
            </a:pPr>
            <a:r>
              <a:rPr lang="es-ES" sz="650" baseline="30000" spc="20">
                <a:solidFill>
                  <a:srgbClr val="000000"/>
                </a:solidFill>
                <a:latin typeface="Arial" pitchFamily="2" panose="02020603050405020304"/>
              </a:rPr>
              <a:t>5</a:t>
            </a:r>
            <a:r>
              <a:rPr lang="es-ES" sz="1000" spc="20">
                <a:solidFill>
                  <a:srgbClr val="000000"/>
                </a:solidFill>
                <a:latin typeface="Times New Roman" pitchFamily="1" panose="02020603050405020304"/>
              </a:rPr>
              <a:t>Concretamente los de 31 de marzo de 1964, 2 de julio de 1965, 10 de junio de 1966, 31 de enero y 4 de agosto de 1967, 30 de septiembre y 6 de diciembre de 1967 y, finalmente, 30 de mayo de 1968. </a:t>
            </a:r>
          </a:p>
          <a:p>
            <a:pPr marL="182880" marR="45720" indent="0" algn="just">
              <a:lnSpc>
                <a:spcPts val="1200"/>
              </a:lnSpc>
              <a:spcBef>
                <a:spcPts val="0"/>
              </a:spcBef>
              <a:spcAft>
                <a:spcPts val="1195"/>
              </a:spcAft>
            </a:pPr>
            <a:r>
              <a:rPr lang="es-ES" sz="650" baseline="30000" spc="35">
                <a:solidFill>
                  <a:srgbClr val="000000"/>
                </a:solidFill>
                <a:latin typeface="Arial" pitchFamily="2" panose="02020603050405020304"/>
              </a:rPr>
              <a:t>6</a:t>
            </a:r>
            <a:r>
              <a:rPr lang="es-ES" sz="1000" spc="35">
                <a:solidFill>
                  <a:srgbClr val="000000"/>
                </a:solidFill>
                <a:latin typeface="Times New Roman" pitchFamily="1" panose="02020603050405020304"/>
              </a:rPr>
              <a:t>Decreto 1774 de 27 de Julio de 1968, BOE 30/7/68 </a:t>
            </a:r>
          </a:p>
        </p:txBody>
      </p:sp>
      <p:sp>
        <p:nvSpPr>
          <p:cNvPr id="8" name=""/>
          <p:cNvSpPr/>
          <p:nvPr>
            <p:ph type="body" idx="10"/>
          </p:nvPr>
        </p:nvSpPr>
        <p:spPr>
          <a:xfrm>
            <a:off x="1059180" y="9731375"/>
            <a:ext cx="5486400" cy="225425"/>
          </a:xfrm>
          <a:prstGeom prst="rect">
            <a:avLst/>
          </a:prstGeom>
          <a:noFill/>
          <a:ln w="0" cmpd="sng">
            <a:noFill/>
            <a:prstDash val="solid"/>
          </a:ln>
        </p:spPr>
        <p:txBody>
          <a:bodyPr vert="horz" lIns="0" tIns="59055" rIns="0" bIns="0" anchor="t"/>
          <a:lstStyle/>
          <a:p>
            <a:pPr marL="45720" marR="45720" indent="0" algn="l">
              <a:lnSpc>
                <a:spcPts val="1200"/>
              </a:lnSpc>
              <a:spcAft>
                <a:spcPts val="0"/>
              </a:spcAft>
            </a:pPr>
            <a:r>
              <a:rPr lang="es-ES" sz="1050" b="1" spc="20">
                <a:solidFill>
                  <a:srgbClr val="000000"/>
                </a:solidFill>
                <a:latin typeface="Bookman Old Style" pitchFamily="1" panose="02020603050405020304"/>
              </a:rPr>
              <a:t>50 Aniversario 1968–2019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8945880"/>
            <a:ext cx="2161540"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40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40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40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40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rgbClr val="002535"/>
        </a:solidFill>
      </p:bgPr>
    </p:bg>
    <p:spTree>
      <p:nvGrpSpPr>
        <p:cNvPr id="1" name=""/>
        <p:cNvGrpSpPr/>
        <p:nvPr/>
      </p:nvGrpSpPr>
      <p:grpSpPr>
        <a:xfrm>
          <a:off x="0" y="0"/>
          <a:ext cx="0" cy="0"/>
          <a:chOff x="0" y="0"/>
          <a:chExt cx="0" cy="0"/>
        </a:xfrm>
      </p:grpSpPr>
      <p:sp>
        <p:nvSpPr>
          <p:cNvPr id="2" name=""/>
          <p:cNvSpPr/>
          <p:nvPr>
            <p:ph type="body" idx="10"/>
          </p:nvPr>
        </p:nvSpPr>
        <p:spPr>
          <a:xfrm>
            <a:off x="3950335" y="8266430"/>
            <a:ext cx="1743075" cy="1414145"/>
          </a:xfrm>
          <a:prstGeom prst="rect">
            <a:avLst/>
          </a:prstGeom>
          <a:solidFill>
            <a:srgbClr val="FFFFFF"/>
          </a:solidFill>
          <a:ln w="6350" cmpd="sng">
            <a:solidFill>
              <a:srgbClr val="000000"/>
            </a:solidFill>
            <a:prstDash val="solid"/>
          </a:ln>
        </p:spPr>
        <p:txBody>
          <a:bodyPr vert="horz" lIns="0" tIns="0" rIns="0" bIns="0" anchor="t"/>
          <a:lstStyle/>
          <a:p>
            <a:pPr/>
            <a:r>
              <a:rPr lang="en-US"/>
              <a:t/>
            </a:r>
          </a:p>
        </p:txBody>
      </p:sp>
      <p:pic>
        <p:nvPicPr>
          <p:cNvPr id="4" name=""/>
          <p:cNvPicPr/>
          <p:nvPr/>
        </p:nvPicPr>
        <p:blipFill>
          <a:blip r:embed="prId133"/>
          <a:stretch>
            <a:fillRect/>
          </a:stretch>
        </p:blipFill>
        <p:spPr>
          <a:xfrm>
            <a:off x="4413250" y="8366760"/>
            <a:ext cx="817245" cy="643255"/>
          </a:xfrm>
          <a:prstGeom prst="rect">
            <a:avLst/>
          </a:prstGeom>
        </p:spPr>
      </p:pic>
      <p:sp>
        <p:nvSpPr>
          <p:cNvPr id="5" name=""/>
          <p:cNvSpPr/>
          <p:nvPr>
            <p:ph type="body" idx="10"/>
          </p:nvPr>
        </p:nvSpPr>
        <p:spPr>
          <a:xfrm>
            <a:off x="4015105" y="9010015"/>
            <a:ext cx="1613535" cy="670560"/>
          </a:xfrm>
          <a:prstGeom prst="rect">
            <a:avLst/>
          </a:prstGeom>
          <a:noFill/>
          <a:ln w="0" cmpd="sng">
            <a:noFill/>
            <a:prstDash val="solid"/>
          </a:ln>
        </p:spPr>
        <p:txBody>
          <a:bodyPr vert="horz" lIns="0" tIns="160655" rIns="0" bIns="0" anchor="t">
            <a:normAutofit fontScale="90000"/>
          </a:bodyPr>
          <a:lstStyle/>
          <a:p>
            <a:pPr marL="45720" marR="0" indent="0" algn="l">
              <a:lnSpc>
                <a:spcPts val="1900"/>
              </a:lnSpc>
              <a:spcAft>
                <a:spcPts val="215"/>
              </a:spcAft>
            </a:pPr>
            <a:r>
              <a:rPr lang="es-ES" sz="2250" b="1" spc="-30">
                <a:solidFill>
                  <a:srgbClr val="000000"/>
                </a:solidFill>
                <a:latin typeface="Arial" pitchFamily="2" panose="02020603050405020304"/>
              </a:rPr>
              <a:t>DIPUTACIÓN </a:t>
            </a:r>
            <a:r>
              <a:rPr lang="es-ES" sz="1550" b="1" spc="-30">
                <a:solidFill>
                  <a:srgbClr val="000000"/>
                </a:solidFill>
                <a:latin typeface="Arial" pitchFamily="2" panose="02020603050405020304"/>
              </a:rPr>
              <a:t>DE </a:t>
            </a:r>
            <a:r>
              <a:rPr lang="es-ES" sz="2250" b="1" spc="-30">
                <a:solidFill>
                  <a:srgbClr val="000000"/>
                </a:solidFill>
                <a:latin typeface="Arial" pitchFamily="2" panose="02020603050405020304"/>
              </a:rPr>
              <a:t>BADAJOZ </a:t>
            </a:r>
          </a:p>
        </p:txBody>
      </p:sp>
    </p:spTree>
  </p:cSld>
  <p:clrMapOvr>
    <a:masterClrMapping/>
  </p:clrMapOvr>
</p:sld>
</file>

<file path=ppt/slides/slide4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18"/>
          <a:stretch>
            <a:fillRect/>
          </a:stretch>
        </p:blipFill>
        <p:spPr>
          <a:xfrm>
            <a:off x="1069975" y="3435350"/>
            <a:ext cx="1639570" cy="2971800"/>
          </a:xfrm>
          <a:prstGeom prst="rect">
            <a:avLst/>
          </a:prstGeom>
        </p:spPr>
      </p:pic>
      <p:sp>
        <p:nvSpPr>
          <p:cNvPr id="2" name=""/>
          <p:cNvSpPr/>
          <p:nvPr>
            <p:ph type="body" idx="10"/>
          </p:nvPr>
        </p:nvSpPr>
        <p:spPr>
          <a:xfrm>
            <a:off x="1043940" y="482600"/>
            <a:ext cx="5486400" cy="199390"/>
          </a:xfrm>
          <a:prstGeom prst="rect">
            <a:avLst/>
          </a:prstGeom>
          <a:noFill/>
          <a:ln w="0" cmpd="sng">
            <a:noFill/>
            <a:prstDash val="solid"/>
          </a:ln>
        </p:spPr>
        <p:txBody>
          <a:bodyPr vert="horz" lIns="0" tIns="4445" rIns="0" bIns="0" anchor="t"/>
          <a:lstStyle/>
          <a:p>
            <a:pPr marL="45720" marR="0" indent="0" algn="l">
              <a:lnSpc>
                <a:spcPts val="1400"/>
              </a:lnSpc>
              <a:spcAft>
                <a:spcPts val="75"/>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17 </a:t>
            </a:r>
          </a:p>
        </p:txBody>
      </p:sp>
      <p:sp>
        <p:nvSpPr>
          <p:cNvPr id="3" name=""/>
          <p:cNvSpPr/>
          <p:nvPr>
            <p:ph type="body" idx="10"/>
          </p:nvPr>
        </p:nvSpPr>
        <p:spPr>
          <a:xfrm>
            <a:off x="1043940" y="681990"/>
            <a:ext cx="5486400" cy="2611120"/>
          </a:xfrm>
          <a:prstGeom prst="rect">
            <a:avLst/>
          </a:prstGeom>
          <a:noFill/>
          <a:ln w="0" cmpd="sng">
            <a:noFill/>
            <a:prstDash val="solid"/>
          </a:ln>
        </p:spPr>
        <p:txBody>
          <a:bodyPr vert="horz" lIns="0" tIns="226695" rIns="0" bIns="0" anchor="t"/>
          <a:lstStyle/>
          <a:p>
            <a:pPr marL="45720" marR="0" indent="0" algn="just">
              <a:lnSpc>
                <a:spcPts val="1400"/>
              </a:lnSpc>
              <a:spcAft>
                <a:spcPts val="0"/>
              </a:spcAft>
            </a:pPr>
            <a:r>
              <a:rPr lang="es-ES" sz="1200" spc="0">
                <a:solidFill>
                  <a:srgbClr val="000000"/>
                </a:solidFill>
                <a:latin typeface="Times New Roman" pitchFamily="1" panose="02020603050405020304"/>
              </a:rPr>
              <a:t>el Gobierno Central tomase la decisión de crear centros universitarios en provincias perife´ricas para descongestionar las grandes universidades. </a:t>
            </a:r>
          </a:p>
          <a:p>
            <a:pPr marL="45720" marR="0" indent="0" algn="just">
              <a:lnSpc>
                <a:spcPts val="1400"/>
              </a:lnSpc>
              <a:spcBef>
                <a:spcPts val="525"/>
              </a:spcBef>
              <a:spcAft>
                <a:spcPts val="0"/>
              </a:spcAft>
            </a:pPr>
            <a:r>
              <a:rPr lang="es-ES" sz="1200" spc="0">
                <a:solidFill>
                  <a:srgbClr val="000000"/>
                </a:solidFill>
                <a:latin typeface="Times New Roman" pitchFamily="1" panose="02020603050405020304"/>
              </a:rPr>
              <a:t>Un par de meses antes de publicarse el Decreto fundacional de la Facultad de Ciencias se había producido el estallido del movimiento estudiantil que diólugar al famoso </a:t>
            </a:r>
            <a:r>
              <a:rPr lang="es-ES" sz="1250" b="1" spc="0">
                <a:solidFill>
                  <a:srgbClr val="000000"/>
                </a:solidFill>
                <a:latin typeface="Times New Roman" pitchFamily="1" panose="02020603050405020304"/>
              </a:rPr>
              <a:t>Mayo del 68</a:t>
            </a:r>
            <a:r>
              <a:rPr lang="es-ES" sz="1200" spc="0">
                <a:solidFill>
                  <a:srgbClr val="000000"/>
                </a:solidFill>
                <a:latin typeface="Times New Roman" pitchFamily="1" panose="02020603050405020304"/>
              </a:rPr>
              <a:t>. De esta forma, ese año de animosas reivindicaciones por parte de los estudiantes universitarios en toda Europa y EEUU, fue el de la fortuna para muchas familias extremeñas. Tambie´n de preocupada excitación por el futuro, como suele ocurrir con lo que se quiere y se cuida tanto. </a:t>
            </a:r>
          </a:p>
          <a:p>
            <a:pPr marL="45720" marR="0" indent="0" algn="just">
              <a:lnSpc>
                <a:spcPts val="1400"/>
              </a:lnSpc>
              <a:spcBef>
                <a:spcPts val="505"/>
              </a:spcBef>
              <a:spcAft>
                <a:spcPts val="455"/>
              </a:spcAft>
            </a:pPr>
            <a:r>
              <a:rPr lang="es-ES" sz="1200" spc="0">
                <a:solidFill>
                  <a:srgbClr val="000000"/>
                </a:solidFill>
                <a:latin typeface="Times New Roman" pitchFamily="1" panose="02020603050405020304"/>
              </a:rPr>
              <a:t>La </a:t>
            </a:r>
            <a:r>
              <a:rPr lang="es-ES" sz="125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era como el recie´n nacido deseado despue´s de muchos años de tentativas de amor infructuosas. Para el colectivo de personalidades y entusiastas profesionales que habían apostado por este hermoso sueño de traer a Badajoz una Universidad fue como hacer realidad una quimera de juventud. </a:t>
            </a:r>
          </a:p>
        </p:txBody>
      </p:sp>
      <p:graphicFrame>
        <p:nvGraphicFramePr>
          <p:cNvPr id="5" name=""/>
          <p:cNvGraphicFramePr>
            <a:graphicFrameLocks noGrp="1"/>
          </p:cNvGraphicFramePr>
          <p:nvPr/>
        </p:nvGraphicFramePr>
        <p:xfrm>
          <a:off x="1043940" y="3293110"/>
          <a:ext cx="5486400" cy="3874135"/>
        </p:xfrm>
        <a:graphic>
          <a:graphicData uri="http://schemas.openxmlformats.org/drawingml/2006/table">
            <a:tbl>
              <a:tblGrid>
                <a:gridCol w="1665605"/>
                <a:gridCol w="3820795"/>
              </a:tblGrid>
              <a:tr h="3298190">
                <a:tc>
                  <a:txBody>
                    <a:bodyPr vert="horz" anchor="t"/>
                    <a:lstStyle/>
                    <a:p>
                      <a:pPr/>
                      <a:r>
                        <a:rPr lang="en-US"/>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7160" marR="22860" indent="0" algn="just">
                        <a:lnSpc>
                          <a:spcPts val="1400"/>
                        </a:lnSpc>
                        <a:spcBef>
                          <a:spcPts val="0"/>
                        </a:spcBef>
                        <a:spcAft>
                          <a:spcPts val="0"/>
                        </a:spcAft>
                      </a:pPr>
                      <a:r>
                        <a:rPr lang="es-ES" sz="1200" spc="0">
                          <a:solidFill>
                            <a:srgbClr val="000000"/>
                          </a:solidFill>
                          <a:latin typeface="Times New Roman" pitchFamily="1" panose="02020603050405020304"/>
                        </a:rPr>
                        <a:t>El Decreto fundacional del MEC de </a:t>
                      </a:r>
                      <a:r>
                        <a:rPr lang="es-ES" sz="1250" b="1" spc="0">
                          <a:solidFill>
                            <a:srgbClr val="000000"/>
                          </a:solidFill>
                          <a:latin typeface="Times New Roman" pitchFamily="1" panose="02020603050405020304"/>
                        </a:rPr>
                        <a:t>1968</a:t>
                      </a:r>
                      <a:r>
                        <a:rPr lang="es-ES" sz="1200" spc="0">
                          <a:solidFill>
                            <a:srgbClr val="000000"/>
                          </a:solidFill>
                          <a:latin typeface="Times New Roman" pitchFamily="1" panose="02020603050405020304"/>
                        </a:rPr>
                        <a:t>, establecía que la </a:t>
                      </a:r>
                      <a:r>
                        <a:rPr lang="es-ES" sz="125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dependiese de la Universidad de Sevilla e incluía las secciones de Química, Biología, Matemáticas, Físicas y Geología, si bien se iniciaría tan sólo con la enseñanza de Ciencias Químicas en noviembre de ese año. Desconocemos con exactitud el porque´. </a:t>
                      </a:r>
                    </a:p>
                    <a:p>
                      <a:pPr marL="137160" marR="22860" indent="0" algn="just">
                        <a:lnSpc>
                          <a:spcPts val="1400"/>
                        </a:lnSpc>
                        <a:spcBef>
                          <a:spcPts val="540"/>
                        </a:spcBef>
                        <a:spcAft>
                          <a:spcPts val="0"/>
                        </a:spcAft>
                      </a:pPr>
                      <a:r>
                        <a:rPr lang="es-ES" sz="1200" spc="0">
                          <a:solidFill>
                            <a:srgbClr val="000000"/>
                          </a:solidFill>
                          <a:latin typeface="Times New Roman" pitchFamily="1" panose="02020603050405020304"/>
                        </a:rPr>
                        <a:t>Se consigue, en arrendamiento, la cesión de un local del </a:t>
                      </a:r>
                      <a:r>
                        <a:rPr lang="es-ES" sz="1250" b="1" spc="0">
                          <a:solidFill>
                            <a:srgbClr val="000000"/>
                          </a:solidFill>
                          <a:latin typeface="Times New Roman" pitchFamily="1" panose="02020603050405020304"/>
                        </a:rPr>
                        <a:t>Colegio Salesiano</a:t>
                      </a:r>
                      <a:r>
                        <a:rPr lang="es-ES" sz="1200" spc="0">
                          <a:solidFill>
                            <a:srgbClr val="000000"/>
                          </a:solidFill>
                          <a:latin typeface="Times New Roman" pitchFamily="1" panose="02020603050405020304"/>
                        </a:rPr>
                        <a:t>, cuya renta de </a:t>
                      </a:r>
                      <a:r>
                        <a:rPr lang="es-ES" sz="1100" i="1" spc="0">
                          <a:solidFill>
                            <a:srgbClr val="000000"/>
                          </a:solidFill>
                          <a:latin typeface="Arial" pitchFamily="2" panose="02020603050405020304"/>
                        </a:rPr>
                        <a:t>800.000 </a:t>
                      </a:r>
                      <a:r>
                        <a:rPr lang="es-ES" sz="1200" spc="0">
                          <a:solidFill>
                            <a:srgbClr val="000000"/>
                          </a:solidFill>
                          <a:latin typeface="Times New Roman" pitchFamily="1" panose="02020603050405020304"/>
                        </a:rPr>
                        <a:t>ptas./año es asumida por el MEC. Posteriormente, y sin escatimar esfuerzos, se contratan los servicios de dos Catedráticos, uno de la Universidad de Valencia, el Prof. </a:t>
                      </a:r>
                      <a:r>
                        <a:rPr lang="es-ES" sz="1250" b="1" spc="0">
                          <a:solidFill>
                            <a:srgbClr val="000000"/>
                          </a:solidFill>
                          <a:latin typeface="Times New Roman" pitchFamily="1" panose="02020603050405020304"/>
                        </a:rPr>
                        <a:t>JoséMaria Viguera Lobo</a:t>
                      </a:r>
                      <a:r>
                        <a:rPr lang="es-ES" sz="1200" spc="0">
                          <a:solidFill>
                            <a:srgbClr val="000000"/>
                          </a:solidFill>
                          <a:latin typeface="Times New Roman" pitchFamily="1" panose="02020603050405020304"/>
                        </a:rPr>
                        <a:t>, que es nombrado Decano–Comisario de la Facultad y un segundo Catedrático, de Física, de la Universidad de Sevilla, el Prof. </a:t>
                      </a:r>
                      <a:r>
                        <a:rPr lang="es-ES" sz="1250" b="1" spc="0">
                          <a:solidFill>
                            <a:srgbClr val="000000"/>
                          </a:solidFill>
                          <a:latin typeface="Times New Roman" pitchFamily="1" panose="02020603050405020304"/>
                        </a:rPr>
                        <a:t>Antón Civit Breu</a:t>
                      </a:r>
                      <a:r>
                        <a:rPr lang="es-ES" sz="1200" spc="0">
                          <a:solidFill>
                            <a:srgbClr val="000000"/>
                          </a:solidFill>
                          <a:latin typeface="Times New Roman" pitchFamily="1" panose="02020603050405020304"/>
                        </a:rPr>
                        <a:t>. </a:t>
                      </a:r>
                    </a:p>
                    <a:p>
                      <a:pPr marL="137160" marR="22860" indent="0" algn="just">
                        <a:lnSpc>
                          <a:spcPts val="1400"/>
                        </a:lnSpc>
                        <a:spcBef>
                          <a:spcPts val="505"/>
                        </a:spcBef>
                        <a:spcAft>
                          <a:spcPts val="320"/>
                        </a:spcAft>
                      </a:pPr>
                      <a:r>
                        <a:rPr lang="es-ES" sz="1200" spc="0">
                          <a:solidFill>
                            <a:srgbClr val="000000"/>
                          </a:solidFill>
                          <a:latin typeface="Times New Roman" pitchFamily="1" panose="02020603050405020304"/>
                        </a:rPr>
                        <a:t>Entre los planes de estudio se logrótambie´n que el MEC aprobase un primer curso para facilitar la entrada en las enseñanzas de </a:t>
                      </a:r>
                      <a:r>
                        <a:rPr lang="es-ES" sz="1250" b="1" spc="0">
                          <a:solidFill>
                            <a:srgbClr val="000000"/>
                          </a:solidFill>
                          <a:latin typeface="Times New Roman" pitchFamily="1" panose="02020603050405020304"/>
                        </a:rPr>
                        <a:t>Ingeniería Superior </a:t>
                      </a:r>
                      <a:r>
                        <a:rPr lang="es-ES" sz="1200" spc="0">
                          <a:solidFill>
                            <a:srgbClr val="000000"/>
                          </a:solidFill>
                          <a:latin typeface="Times New Roman" pitchFamily="1" panose="02020603050405020304"/>
                        </a:rPr>
                        <a:t>y </a:t>
                      </a:r>
                      <a:r>
                        <a:rPr lang="es-ES" sz="1250" b="1" spc="0">
                          <a:solidFill>
                            <a:srgbClr val="000000"/>
                          </a:solidFill>
                          <a:latin typeface="Times New Roman" pitchFamily="1" panose="02020603050405020304"/>
                        </a:rPr>
                        <a:t>Farmacia</a:t>
                      </a:r>
                      <a:r>
                        <a:rPr lang="es-ES" sz="1200" spc="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575945">
                <a:tc>
                  <a:txBody>
                    <a:bodyPr vert="horz" anchor="t"/>
                    <a:lstStyle/>
                    <a:p>
                      <a:pPr marL="0" marR="0" indent="0" algn="ctr">
                        <a:lnSpc>
                          <a:spcPts val="1300"/>
                        </a:lnSpc>
                        <a:spcBef>
                          <a:spcPts val="0"/>
                        </a:spcBef>
                        <a:spcAft>
                          <a:spcPts val="3075"/>
                        </a:spcAft>
                      </a:pPr>
                      <a:r>
                        <a:rPr lang="es-ES" sz="1100" spc="0">
                          <a:solidFill>
                            <a:srgbClr val="000000"/>
                          </a:solidFill>
                          <a:latin typeface="Times New Roman" pitchFamily="1" panose="02020603050405020304"/>
                        </a:rPr>
                        <a:t>Prof. Antón Civit Breu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7160" marR="22860" indent="0" algn="just">
                        <a:lnSpc>
                          <a:spcPts val="1500"/>
                        </a:lnSpc>
                        <a:spcBef>
                          <a:spcPts val="0"/>
                        </a:spcBef>
                        <a:spcAft>
                          <a:spcPts val="20"/>
                        </a:spcAft>
                      </a:pPr>
                      <a:r>
                        <a:rPr lang="es-ES" sz="1200" spc="0">
                          <a:solidFill>
                            <a:srgbClr val="000000"/>
                          </a:solidFill>
                          <a:latin typeface="Times New Roman" pitchFamily="1" panose="02020603050405020304"/>
                        </a:rPr>
                        <a:t>Por fin, el trabajar sin desmayo por una causa justa, los esfuerzos dirigidos en una misma dirección por parte de muchos extremeños, desde su juventud, se plasmaba en </a:t>
                      </a:r>
                    </a:p>
                  </a:txBody>
                  <a:tcPr anchor="t"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7" name=""/>
          <p:cNvSpPr/>
          <p:nvPr>
            <p:ph type="body" idx="10"/>
          </p:nvPr>
        </p:nvSpPr>
        <p:spPr>
          <a:xfrm>
            <a:off x="1043940" y="7167245"/>
            <a:ext cx="5486400" cy="2076450"/>
          </a:xfrm>
          <a:prstGeom prst="rect">
            <a:avLst/>
          </a:prstGeom>
          <a:noFill/>
          <a:ln w="0" cmpd="sng">
            <a:noFill/>
            <a:prstDash val="solid"/>
          </a:ln>
        </p:spPr>
        <p:txBody>
          <a:bodyPr vert="horz" lIns="0" tIns="0" rIns="0" bIns="0" anchor="t"/>
          <a:lstStyle/>
          <a:p>
            <a:pPr marL="45720" marR="0" indent="0" algn="l">
              <a:lnSpc>
                <a:spcPts val="1400"/>
              </a:lnSpc>
              <a:spcAft>
                <a:spcPts val="0"/>
              </a:spcAft>
            </a:pPr>
            <a:r>
              <a:rPr lang="es-ES" sz="1200" spc="20">
                <a:solidFill>
                  <a:srgbClr val="000000"/>
                </a:solidFill>
                <a:latin typeface="Times New Roman" pitchFamily="1" panose="02020603050405020304"/>
              </a:rPr>
              <a:t>algo sustancial y concreto. </a:t>
            </a:r>
          </a:p>
          <a:p>
            <a:pPr marL="45720" marR="0" indent="0" algn="l">
              <a:lnSpc>
                <a:spcPts val="1900"/>
              </a:lnSpc>
              <a:spcBef>
                <a:spcPts val="2810"/>
              </a:spcBef>
              <a:spcAft>
                <a:spcPts val="0"/>
              </a:spcAft>
            </a:pPr>
            <a:r>
              <a:rPr lang="es-ES" sz="1650" b="1" spc="160">
                <a:solidFill>
                  <a:srgbClr val="000000"/>
                </a:solidFill>
                <a:latin typeface="Times New Roman" pitchFamily="1" panose="02020603050405020304"/>
              </a:rPr>
              <a:t>3.2. Nacer: el primer centro universitario </a:t>
            </a:r>
          </a:p>
          <a:p>
            <a:pPr marL="45720" marR="0" indent="0" algn="just">
              <a:lnSpc>
                <a:spcPts val="1400"/>
              </a:lnSpc>
              <a:spcBef>
                <a:spcPts val="1800"/>
              </a:spcBef>
              <a:spcAft>
                <a:spcPts val="0"/>
              </a:spcAft>
            </a:pPr>
            <a:r>
              <a:rPr lang="es-ES" sz="1200" spc="0">
                <a:solidFill>
                  <a:srgbClr val="000000"/>
                </a:solidFill>
                <a:latin typeface="Times New Roman" pitchFamily="1" panose="02020603050405020304"/>
              </a:rPr>
              <a:t>Asípues, la </a:t>
            </a:r>
            <a:r>
              <a:rPr lang="es-ES" sz="125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de Badajoz se creópor acuerdo del Consejo de Ministros</a:t>
            </a:r>
            <a:r>
              <a:rPr lang="es-ES" sz="1200" baseline="30000" spc="0">
                <a:solidFill>
                  <a:srgbClr val="000000"/>
                </a:solidFill>
                <a:latin typeface="Courier New" pitchFamily="3" panose="02020603050405020304"/>
              </a:rPr>
              <a:t>7</a:t>
            </a:r>
            <a:r>
              <a:rPr lang="es-ES" sz="1200" spc="0">
                <a:solidFill>
                  <a:srgbClr val="000000"/>
                </a:solidFill>
                <a:latin typeface="Times New Roman" pitchFamily="1" panose="02020603050405020304"/>
              </a:rPr>
              <a:t> y por Decreto</a:t>
            </a:r>
            <a:r>
              <a:rPr lang="es-ES" sz="1200" baseline="30000" spc="0">
                <a:solidFill>
                  <a:srgbClr val="000000"/>
                </a:solidFill>
                <a:latin typeface="Courier New" pitchFamily="3" panose="02020603050405020304"/>
              </a:rPr>
              <a:t>8</a:t>
            </a:r>
            <a:r>
              <a:rPr lang="es-ES" sz="1200" spc="0">
                <a:solidFill>
                  <a:srgbClr val="000000"/>
                </a:solidFill>
                <a:latin typeface="Times New Roman" pitchFamily="1" panose="02020603050405020304"/>
              </a:rPr>
              <a:t> como centro dependiente de la </a:t>
            </a:r>
            <a:r>
              <a:rPr lang="es-ES" sz="1250" b="1" spc="0">
                <a:solidFill>
                  <a:srgbClr val="000000"/>
                </a:solidFill>
                <a:latin typeface="Times New Roman" pitchFamily="1" panose="02020603050405020304"/>
              </a:rPr>
              <a:t>Universidad de Sevilla</a:t>
            </a:r>
            <a:r>
              <a:rPr lang="es-ES" sz="1200" spc="0">
                <a:solidFill>
                  <a:srgbClr val="000000"/>
                </a:solidFill>
                <a:latin typeface="Times New Roman" pitchFamily="1" panose="02020603050405020304"/>
              </a:rPr>
              <a:t>. </a:t>
            </a:r>
          </a:p>
          <a:p>
            <a:pPr marL="45720" marR="0" indent="0" algn="just">
              <a:lnSpc>
                <a:spcPts val="1400"/>
              </a:lnSpc>
              <a:spcBef>
                <a:spcPts val="470"/>
              </a:spcBef>
              <a:spcAft>
                <a:spcPts val="740"/>
              </a:spcAft>
            </a:pPr>
            <a:r>
              <a:rPr lang="es-ES" sz="1200" spc="0">
                <a:solidFill>
                  <a:srgbClr val="000000"/>
                </a:solidFill>
                <a:latin typeface="Times New Roman" pitchFamily="1" panose="02020603050405020304"/>
              </a:rPr>
              <a:t>El curso fue inaugurado en acto solemne el 4 </a:t>
            </a:r>
            <a:r>
              <a:rPr lang="es-ES" sz="1250" b="1" spc="0">
                <a:solidFill>
                  <a:srgbClr val="000000"/>
                </a:solidFill>
                <a:latin typeface="Times New Roman" pitchFamily="1" panose="02020603050405020304"/>
              </a:rPr>
              <a:t>de noviembre de </a:t>
            </a:r>
            <a:r>
              <a:rPr lang="es-ES" sz="1200" spc="0">
                <a:solidFill>
                  <a:srgbClr val="000000"/>
                </a:solidFill>
                <a:latin typeface="Times New Roman" pitchFamily="1" panose="02020603050405020304"/>
              </a:rPr>
              <a:t>1968, con asistencia del Ministro de Educación y Ciencia, Sr. </a:t>
            </a:r>
            <a:r>
              <a:rPr lang="es-ES" sz="1250" b="1" spc="0">
                <a:solidFill>
                  <a:srgbClr val="000000"/>
                </a:solidFill>
                <a:latin typeface="Times New Roman" pitchFamily="1" panose="02020603050405020304"/>
              </a:rPr>
              <a:t>Villar Palasí</a:t>
            </a:r>
            <a:r>
              <a:rPr lang="es-ES" sz="1200" spc="0">
                <a:solidFill>
                  <a:srgbClr val="000000"/>
                </a:solidFill>
                <a:latin typeface="Times New Roman" pitchFamily="1" panose="02020603050405020304"/>
              </a:rPr>
              <a:t>, quien manifestóexpresa-mente que era el primer paso para conseguir la Universidad en Extremadura. En ese </a:t>
            </a:r>
          </a:p>
        </p:txBody>
      </p:sp>
      <p:sp>
        <p:nvSpPr>
          <p:cNvPr id="8" name=""/>
          <p:cNvSpPr/>
          <p:nvPr>
            <p:ph type="body" idx="10"/>
          </p:nvPr>
        </p:nvSpPr>
        <p:spPr>
          <a:xfrm>
            <a:off x="1043940" y="9243695"/>
            <a:ext cx="5486400" cy="487680"/>
          </a:xfrm>
          <a:prstGeom prst="rect">
            <a:avLst/>
          </a:prstGeom>
          <a:noFill/>
          <a:ln w="0" cmpd="sng">
            <a:noFill/>
            <a:prstDash val="solid"/>
          </a:ln>
        </p:spPr>
        <p:txBody>
          <a:bodyPr vert="horz" lIns="0" tIns="28575" rIns="0" bIns="0" anchor="t"/>
          <a:lstStyle/>
          <a:p>
            <a:pPr marL="228600" marR="0" indent="0" algn="l">
              <a:lnSpc>
                <a:spcPts val="1200"/>
              </a:lnSpc>
              <a:spcAft>
                <a:spcPts val="0"/>
              </a:spcAft>
            </a:pPr>
            <a:r>
              <a:rPr lang="es-ES" sz="700" baseline="30000" spc="25">
                <a:solidFill>
                  <a:srgbClr val="000000"/>
                </a:solidFill>
                <a:latin typeface="Arial" pitchFamily="2" panose="02020603050405020304"/>
              </a:rPr>
              <a:t>7</a:t>
            </a:r>
            <a:r>
              <a:rPr lang="es-ES" sz="1000" spc="25">
                <a:solidFill>
                  <a:srgbClr val="000000"/>
                </a:solidFill>
                <a:latin typeface="Times New Roman" pitchFamily="1" panose="02020603050405020304"/>
              </a:rPr>
              <a:t>Con fecha 22 de marzo de 1968. </a:t>
            </a:r>
          </a:p>
          <a:p>
            <a:pPr marL="228600" marR="0" indent="0" algn="l">
              <a:lnSpc>
                <a:spcPts val="1200"/>
              </a:lnSpc>
              <a:spcBef>
                <a:spcPts val="0"/>
              </a:spcBef>
              <a:spcAft>
                <a:spcPts val="1185"/>
              </a:spcAft>
            </a:pPr>
            <a:r>
              <a:rPr lang="es-ES" sz="700" baseline="30000" spc="35">
                <a:solidFill>
                  <a:srgbClr val="000000"/>
                </a:solidFill>
                <a:latin typeface="Arial" pitchFamily="2" panose="02020603050405020304"/>
              </a:rPr>
              <a:t>8</a:t>
            </a:r>
            <a:r>
              <a:rPr lang="es-ES" sz="1000" spc="35">
                <a:solidFill>
                  <a:srgbClr val="000000"/>
                </a:solidFill>
                <a:latin typeface="Times New Roman" pitchFamily="1" panose="02020603050405020304"/>
              </a:rPr>
              <a:t>RD 1774/68 de 27 de julio de 1968, BOE del 30/07/1968. </a:t>
            </a:r>
          </a:p>
        </p:txBody>
      </p:sp>
      <p:sp>
        <p:nvSpPr>
          <p:cNvPr id="9" name=""/>
          <p:cNvSpPr/>
          <p:nvPr>
            <p:ph type="body" idx="10"/>
          </p:nvPr>
        </p:nvSpPr>
        <p:spPr>
          <a:xfrm>
            <a:off x="1043940" y="9731375"/>
            <a:ext cx="5486400" cy="238125"/>
          </a:xfrm>
          <a:prstGeom prst="rect">
            <a:avLst/>
          </a:prstGeom>
          <a:noFill/>
          <a:ln w="0" cmpd="sng">
            <a:noFill/>
            <a:prstDash val="solid"/>
          </a:ln>
        </p:spPr>
        <p:txBody>
          <a:bodyPr vert="horz" lIns="0" tIns="51435" rIns="0" bIns="0" anchor="t"/>
          <a:lstStyle/>
          <a:p>
            <a:pPr marL="45720" marR="0" indent="0" algn="r">
              <a:lnSpc>
                <a:spcPts val="1400"/>
              </a:lnSpc>
              <a:spcAft>
                <a:spcPts val="55"/>
              </a:spcAft>
            </a:pPr>
            <a:r>
              <a:rPr lang="es-ES" sz="1250" b="1" spc="45">
                <a:solidFill>
                  <a:srgbClr val="000000"/>
                </a:solidFill>
                <a:latin typeface="Times New Roman" pitchFamily="1" panose="02020603050405020304"/>
              </a:rPr>
              <a:t>Memoria Histórica </a:t>
            </a:r>
          </a:p>
        </p:txBody>
      </p:sp>
      <p:cxnSp>
        <p:nvCxnSpPr>
          <p:cNvPr id="10" name=""/>
          <p:cNvCxnSpPr/>
          <p:nvPr/>
        </p:nvCxnSpPr>
        <p:spPr>
          <a:xfrm>
            <a:off x="1097280" y="685800"/>
            <a:ext cx="5433695" cy="0"/>
          </a:xfrm>
          <a:prstGeom prst="line">
            <a:avLst/>
          </a:prstGeom>
          <a:ln w="6350" cmpd="sng">
            <a:solidFill>
              <a:srgbClr val="000000"/>
            </a:solidFill>
          </a:ln>
        </p:spPr>
      </p:cxnSp>
      <p:cxnSp>
        <p:nvCxnSpPr>
          <p:cNvPr id="11" name=""/>
          <p:cNvCxnSpPr/>
          <p:nvPr/>
        </p:nvCxnSpPr>
        <p:spPr>
          <a:xfrm>
            <a:off x="1097280" y="9247505"/>
            <a:ext cx="2161540" cy="0"/>
          </a:xfrm>
          <a:prstGeom prst="line">
            <a:avLst/>
          </a:prstGeom>
          <a:ln w="6350" cmpd="sng">
            <a:solidFill>
              <a:srgbClr val="000000"/>
            </a:solidFill>
          </a:ln>
        </p:spPr>
      </p:cxnSp>
      <p:cxnSp>
        <p:nvCxnSpPr>
          <p:cNvPr id="12" name=""/>
          <p:cNvCxnSpPr/>
          <p:nvPr/>
        </p:nvCxnSpPr>
        <p:spPr>
          <a:xfrm>
            <a:off x="1097280" y="9735185"/>
            <a:ext cx="5433695" cy="0"/>
          </a:xfrm>
          <a:prstGeom prst="line">
            <a:avLst/>
          </a:prstGeom>
          <a:ln w="6350" cmpd="sng">
            <a:solidFill>
              <a:srgbClr val="000000"/>
            </a:solidFill>
          </a:ln>
        </p:spPr>
      </p:cxnSp>
    </p:spTree>
  </p:cSld>
  <p:clrMapOvr>
    <a:masterClrMapping/>
  </p:clrMapOvr>
</p:sld>
</file>

<file path=ppt/slides/slide4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19"/>
          <a:stretch>
            <a:fillRect/>
          </a:stretch>
        </p:blipFill>
        <p:spPr>
          <a:xfrm>
            <a:off x="1264920" y="3337560"/>
            <a:ext cx="5041265" cy="3797935"/>
          </a:xfrm>
          <a:prstGeom prst="rect">
            <a:avLst/>
          </a:prstGeom>
        </p:spPr>
      </p:pic>
      <p:sp>
        <p:nvSpPr>
          <p:cNvPr id="2" name=""/>
          <p:cNvSpPr/>
          <p:nvPr>
            <p:ph type="body" idx="10"/>
          </p:nvPr>
        </p:nvSpPr>
        <p:spPr>
          <a:xfrm>
            <a:off x="1052830" y="482600"/>
            <a:ext cx="5486400" cy="199390"/>
          </a:xfrm>
          <a:prstGeom prst="rect">
            <a:avLst/>
          </a:prstGeom>
          <a:noFill/>
          <a:ln w="0" cmpd="sng">
            <a:noFill/>
            <a:prstDash val="solid"/>
          </a:ln>
        </p:spPr>
        <p:txBody>
          <a:bodyPr vert="horz" lIns="0" tIns="0" rIns="0" bIns="0" anchor="t"/>
          <a:lstStyle/>
          <a:p>
            <a:pPr marL="45720" marR="45720" indent="0" algn="l">
              <a:lnSpc>
                <a:spcPts val="1500"/>
              </a:lnSpc>
              <a:spcAft>
                <a:spcPts val="75"/>
              </a:spcAft>
              <a:tabLst>
                <a:tab algn="r" pos="5440680"/>
              </a:tabLst>
            </a:pPr>
            <a:r>
              <a:rPr lang="es-ES" sz="1200" spc="0">
                <a:solidFill>
                  <a:srgbClr val="000000"/>
                </a:solidFill>
                <a:latin typeface="Times New Roman" pitchFamily="1" panose="02020603050405020304"/>
              </a:rPr>
              <a:t>18 </a:t>
            </a:r>
            <a:r>
              <a:rPr lang="es-ES" sz="1250" b="1" spc="0">
                <a:solidFill>
                  <a:srgbClr val="000000"/>
                </a:solidFill>
                <a:latin typeface="Times New Roman" pitchFamily="1" panose="02020603050405020304"/>
              </a:rPr>
              <a:t>3.2. Nacer: el primer centro universitario </a:t>
            </a:r>
          </a:p>
        </p:txBody>
      </p:sp>
      <p:sp>
        <p:nvSpPr>
          <p:cNvPr id="3" name=""/>
          <p:cNvSpPr/>
          <p:nvPr>
            <p:ph type="body" idx="10"/>
          </p:nvPr>
        </p:nvSpPr>
        <p:spPr>
          <a:xfrm>
            <a:off x="1052830" y="681990"/>
            <a:ext cx="5486400" cy="2655570"/>
          </a:xfrm>
          <a:prstGeom prst="rect">
            <a:avLst/>
          </a:prstGeom>
          <a:noFill/>
          <a:ln w="0" cmpd="sng">
            <a:noFill/>
            <a:prstDash val="solid"/>
          </a:ln>
        </p:spPr>
        <p:txBody>
          <a:bodyPr vert="horz" lIns="0" tIns="226060" rIns="0" bIns="0" anchor="t"/>
          <a:lstStyle/>
          <a:p>
            <a:pPr marL="45720" marR="45720" indent="0" algn="just">
              <a:lnSpc>
                <a:spcPts val="1500"/>
              </a:lnSpc>
              <a:spcAft>
                <a:spcPts val="0"/>
              </a:spcAft>
            </a:pPr>
            <a:r>
              <a:rPr lang="es-ES" sz="1200" spc="0">
                <a:solidFill>
                  <a:srgbClr val="000000"/>
                </a:solidFill>
                <a:latin typeface="Times New Roman" pitchFamily="1" panose="02020603050405020304"/>
              </a:rPr>
              <a:t>curso se comenzaron a impartir las enseñanzas de la </a:t>
            </a:r>
            <a:r>
              <a:rPr lang="es-ES" sz="1250" b="1" spc="0">
                <a:solidFill>
                  <a:srgbClr val="000000"/>
                </a:solidFill>
                <a:latin typeface="Times New Roman" pitchFamily="1" panose="02020603050405020304"/>
              </a:rPr>
              <a:t>Licenciatura en Ciencias Químicas </a:t>
            </a:r>
            <a:r>
              <a:rPr lang="es-ES" sz="1200" spc="0">
                <a:solidFill>
                  <a:srgbClr val="000000"/>
                </a:solidFill>
                <a:latin typeface="Times New Roman" pitchFamily="1" panose="02020603050405020304"/>
              </a:rPr>
              <a:t>y de </a:t>
            </a:r>
            <a:r>
              <a:rPr lang="es-ES" sz="1250" b="1" spc="0">
                <a:solidFill>
                  <a:srgbClr val="000000"/>
                </a:solidFill>
                <a:latin typeface="Times New Roman" pitchFamily="1" panose="02020603050405020304"/>
              </a:rPr>
              <a:t>primer curso de Escuelas Técnicas Superiores</a:t>
            </a:r>
            <a:r>
              <a:rPr lang="es-ES" sz="1200" spc="0">
                <a:solidFill>
                  <a:srgbClr val="000000"/>
                </a:solidFill>
                <a:latin typeface="Times New Roman" pitchFamily="1" panose="02020603050405020304"/>
              </a:rPr>
              <a:t>. </a:t>
            </a:r>
          </a:p>
          <a:p>
            <a:pPr marL="45720" marR="45720" indent="0" algn="just">
              <a:lnSpc>
                <a:spcPts val="1500"/>
              </a:lnSpc>
              <a:spcBef>
                <a:spcPts val="420"/>
              </a:spcBef>
              <a:spcAft>
                <a:spcPts val="2760"/>
              </a:spcAft>
            </a:pPr>
            <a:r>
              <a:rPr lang="es-ES" sz="1200" spc="0">
                <a:solidFill>
                  <a:srgbClr val="000000"/>
                </a:solidFill>
                <a:latin typeface="Times New Roman" pitchFamily="1" panose="02020603050405020304"/>
              </a:rPr>
              <a:t>Al acto oficial comezóa las 11</a:t>
            </a:r>
            <a:r>
              <a:rPr lang="es-ES" sz="1400" spc="0">
                <a:solidFill>
                  <a:srgbClr val="000000"/>
                </a:solidFill>
                <a:latin typeface="Arial" pitchFamily="2" panose="02020603050405020304"/>
              </a:rPr>
              <a:t>,</a:t>
            </a:r>
            <a:r>
              <a:rPr lang="es-ES" sz="1200" spc="0">
                <a:solidFill>
                  <a:srgbClr val="000000"/>
                </a:solidFill>
                <a:latin typeface="Times New Roman" pitchFamily="1" panose="02020603050405020304"/>
              </a:rPr>
              <a:t>30 h y asistieron los Rectores de las Universidades de Sevilla y Santiago, y varios decanos y representantes de Facultades; los gobernadores civiles de Badajoz, Cáceres y Salamanca, y el de Evora (Portugal); el Arzobispo de Pamplona y los Obispos de Badajoz y Coria–Cáceres; los gobernadores militares de Badajoz y Cáceres y las excelentísimas corporaciones local</a:t>
            </a:r>
            <a:r>
              <a:rPr lang="es-ES" sz="1200" baseline="30000" spc="0">
                <a:solidFill>
                  <a:srgbClr val="000000"/>
                </a:solidFill>
                <a:latin typeface="Courier New" pitchFamily="3" panose="02020603050405020304"/>
              </a:rPr>
              <a:t>9</a:t>
            </a:r>
            <a:r>
              <a:rPr lang="es-ES" sz="1200" spc="0">
                <a:solidFill>
                  <a:srgbClr val="000000"/>
                </a:solidFill>
                <a:latin typeface="Times New Roman" pitchFamily="1" panose="02020603050405020304"/>
              </a:rPr>
              <a:t> y provincial de Bada-joz,</a:t>
            </a:r>
            <a:r>
              <a:rPr lang="es-ES" sz="1200" baseline="30000" spc="0">
                <a:solidFill>
                  <a:srgbClr val="000000"/>
                </a:solidFill>
                <a:latin typeface="Courier New" pitchFamily="3" panose="02020603050405020304"/>
              </a:rPr>
              <a:t>10</a:t>
            </a:r>
            <a:r>
              <a:rPr lang="es-ES" sz="1200" spc="0">
                <a:solidFill>
                  <a:srgbClr val="000000"/>
                </a:solidFill>
                <a:latin typeface="Times New Roman" pitchFamily="1" panose="02020603050405020304"/>
              </a:rPr>
              <a:t> asícomo los presidentes de las Audiencias territorial de Cáceres y provincial de Badajoz. Y otras muchas autoridades y personalidades, como puede constatarse en el fascículo entregado. Especialmente invitadas, asistieron diversas autoridades portugesas.</a:t>
            </a:r>
            <a:r>
              <a:rPr lang="es-ES" sz="1200" baseline="30000" spc="0">
                <a:solidFill>
                  <a:srgbClr val="000000"/>
                </a:solidFill>
                <a:latin typeface="Courier New" pitchFamily="3" panose="02020603050405020304"/>
              </a:rPr>
              <a:t>11</a:t>
            </a:r>
            <a:r>
              <a:rPr lang="es-ES" sz="100" spc="0">
                <a:solidFill>
                  <a:srgbClr val="000000"/>
                </a:solidFill>
                <a:latin typeface="Courier New" pitchFamily="3" panose="02020603050405020304"/>
              </a:rPr>
              <a:t> </a:t>
            </a:r>
          </a:p>
        </p:txBody>
      </p:sp>
      <p:sp>
        <p:nvSpPr>
          <p:cNvPr id="6" name=""/>
          <p:cNvSpPr/>
          <p:nvPr>
            <p:ph type="body" idx="10"/>
          </p:nvPr>
        </p:nvSpPr>
        <p:spPr>
          <a:xfrm>
            <a:off x="1052830" y="7226935"/>
            <a:ext cx="5486400" cy="636270"/>
          </a:xfrm>
          <a:prstGeom prst="rect">
            <a:avLst/>
          </a:prstGeom>
          <a:noFill/>
          <a:ln w="0" cmpd="sng">
            <a:noFill/>
            <a:prstDash val="solid"/>
          </a:ln>
        </p:spPr>
        <p:txBody>
          <a:bodyPr vert="horz" lIns="0" tIns="6985" rIns="0" bIns="0" anchor="t"/>
          <a:lstStyle/>
          <a:p>
            <a:pPr marL="45720" marR="45720" indent="0" algn="ctr">
              <a:lnSpc>
                <a:spcPts val="1500"/>
              </a:lnSpc>
              <a:spcAft>
                <a:spcPts val="3435"/>
              </a:spcAft>
            </a:pPr>
            <a:r>
              <a:rPr lang="es-ES" sz="1250" b="1" spc="30">
                <a:solidFill>
                  <a:srgbClr val="000000"/>
                </a:solidFill>
                <a:latin typeface="Times New Roman" pitchFamily="1" panose="02020603050405020304"/>
              </a:rPr>
              <a:t>Figura </a:t>
            </a:r>
            <a:r>
              <a:rPr lang="es-ES" sz="850" b="1" spc="30">
                <a:solidFill>
                  <a:srgbClr val="000000"/>
                </a:solidFill>
                <a:latin typeface="Arial" pitchFamily="2" panose="02020603050405020304"/>
              </a:rPr>
              <a:t>III</a:t>
            </a:r>
            <a:r>
              <a:rPr lang="es-ES" sz="1200" spc="30">
                <a:solidFill>
                  <a:srgbClr val="000000"/>
                </a:solidFill>
                <a:latin typeface="Times New Roman" pitchFamily="1" panose="02020603050405020304"/>
              </a:rPr>
              <a:t>: Mesa presidencial. </a:t>
            </a:r>
          </a:p>
        </p:txBody>
      </p:sp>
      <p:sp>
        <p:nvSpPr>
          <p:cNvPr id="7" name=""/>
          <p:cNvSpPr/>
          <p:nvPr>
            <p:ph type="body" idx="10"/>
          </p:nvPr>
        </p:nvSpPr>
        <p:spPr>
          <a:xfrm>
            <a:off x="1052830" y="7863205"/>
            <a:ext cx="5486400" cy="1868170"/>
          </a:xfrm>
          <a:prstGeom prst="rect">
            <a:avLst/>
          </a:prstGeom>
          <a:noFill/>
          <a:ln w="0" cmpd="sng">
            <a:noFill/>
            <a:prstDash val="solid"/>
          </a:ln>
        </p:spPr>
        <p:txBody>
          <a:bodyPr vert="horz" lIns="0" tIns="26670" rIns="0" bIns="0" anchor="t"/>
          <a:lstStyle/>
          <a:p>
            <a:pPr marL="45720" marR="45720" indent="0" algn="just">
              <a:lnSpc>
                <a:spcPts val="1200"/>
              </a:lnSpc>
              <a:spcAft>
                <a:spcPts val="0"/>
              </a:spcAft>
            </a:pPr>
            <a:r>
              <a:rPr lang="es-ES" sz="750" baseline="30000" spc="0">
                <a:solidFill>
                  <a:srgbClr val="000000"/>
                </a:solidFill>
                <a:latin typeface="Arial" pitchFamily="2" panose="02020603050405020304"/>
              </a:rPr>
              <a:t>9</a:t>
            </a:r>
            <a:r>
              <a:rPr lang="es-ES" sz="1000" spc="0">
                <a:solidFill>
                  <a:srgbClr val="000000"/>
                </a:solidFill>
                <a:latin typeface="Times New Roman" pitchFamily="1" panose="02020603050405020304"/>
              </a:rPr>
              <a:t>D. </a:t>
            </a:r>
            <a:r>
              <a:rPr lang="es-ES" sz="1050" b="1" spc="0">
                <a:solidFill>
                  <a:srgbClr val="000000"/>
                </a:solidFill>
                <a:latin typeface="Times New Roman" pitchFamily="1" panose="02020603050405020304"/>
              </a:rPr>
              <a:t>Emilio García Martín</a:t>
            </a:r>
            <a:r>
              <a:rPr lang="es-ES" sz="1000" spc="0">
                <a:solidFill>
                  <a:srgbClr val="000000"/>
                </a:solidFill>
                <a:latin typeface="Times New Roman" pitchFamily="1" panose="02020603050405020304"/>
              </a:rPr>
              <a:t>, Alcalde de Badajoz y D. </a:t>
            </a:r>
            <a:r>
              <a:rPr lang="es-ES" sz="1050" b="1" spc="0">
                <a:solidFill>
                  <a:srgbClr val="000000"/>
                </a:solidFill>
                <a:latin typeface="Times New Roman" pitchFamily="1" panose="02020603050405020304"/>
              </a:rPr>
              <a:t>Jose María Aguado Serrano</a:t>
            </a:r>
            <a:r>
              <a:rPr lang="es-ES" sz="1000" spc="0">
                <a:solidFill>
                  <a:srgbClr val="000000"/>
                </a:solidFill>
                <a:latin typeface="Times New Roman" pitchFamily="1" panose="02020603050405020304"/>
              </a:rPr>
              <a:t>, Secre-</a:t>
            </a:r>
            <a:r>
              <a:rPr lang="es-ES" sz="1000" spc="0">
                <a:solidFill>
                  <a:srgbClr val="000000"/>
                </a:solidFill>
                <a:latin typeface="Times New Roman" pitchFamily="1" panose="02020603050405020304"/>
              </a:rPr>
              <a:t>tario del Ayuntamiento. </a:t>
            </a:r>
          </a:p>
          <a:p>
            <a:pPr marL="45720" marR="45720" indent="0" algn="just">
              <a:lnSpc>
                <a:spcPts val="1200"/>
              </a:lnSpc>
              <a:spcBef>
                <a:spcPts val="0"/>
              </a:spcBef>
              <a:spcAft>
                <a:spcPts val="0"/>
              </a:spcAft>
            </a:pPr>
            <a:r>
              <a:rPr lang="es-ES" sz="750" baseline="30000" spc="0">
                <a:solidFill>
                  <a:srgbClr val="000000"/>
                </a:solidFill>
                <a:latin typeface="Arial" pitchFamily="2" panose="02020603050405020304"/>
              </a:rPr>
              <a:t>10</a:t>
            </a:r>
            <a:r>
              <a:rPr lang="es-ES" sz="1000" spc="0">
                <a:solidFill>
                  <a:srgbClr val="000000"/>
                </a:solidFill>
                <a:latin typeface="Times New Roman" pitchFamily="1" panose="02020603050405020304"/>
              </a:rPr>
              <a:t>D. </a:t>
            </a:r>
            <a:r>
              <a:rPr lang="es-ES" sz="1050" b="1" spc="0">
                <a:solidFill>
                  <a:srgbClr val="000000"/>
                </a:solidFill>
                <a:latin typeface="Times New Roman" pitchFamily="1" panose="02020603050405020304"/>
              </a:rPr>
              <a:t>Manuel Carracedo Blázquez</a:t>
            </a:r>
            <a:r>
              <a:rPr lang="es-ES" sz="1000" spc="0">
                <a:solidFill>
                  <a:srgbClr val="000000"/>
                </a:solidFill>
                <a:latin typeface="Times New Roman" pitchFamily="1" panose="02020603050405020304"/>
              </a:rPr>
              <a:t>, Presidente de la diputación y D. </a:t>
            </a:r>
            <a:r>
              <a:rPr lang="es-ES" sz="1050" b="1" spc="0">
                <a:solidFill>
                  <a:srgbClr val="000000"/>
                </a:solidFill>
                <a:latin typeface="Times New Roman" pitchFamily="1" panose="02020603050405020304"/>
              </a:rPr>
              <a:t>Luciano Pérez de Acevedo y Ortega</a:t>
            </a:r>
            <a:r>
              <a:rPr lang="es-ES" sz="1000" spc="0">
                <a:solidFill>
                  <a:srgbClr val="000000"/>
                </a:solidFill>
                <a:latin typeface="Times New Roman" pitchFamily="1" panose="02020603050405020304"/>
              </a:rPr>
              <a:t>, Secretario. </a:t>
            </a:r>
          </a:p>
          <a:p>
            <a:pPr marL="45720" marR="45720" indent="0" algn="just">
              <a:lnSpc>
                <a:spcPts val="1200"/>
              </a:lnSpc>
              <a:spcBef>
                <a:spcPts val="70"/>
              </a:spcBef>
              <a:spcAft>
                <a:spcPts val="1225"/>
              </a:spcAft>
            </a:pPr>
            <a:r>
              <a:rPr lang="es-ES" sz="750" baseline="30000" spc="25">
                <a:solidFill>
                  <a:srgbClr val="000000"/>
                </a:solidFill>
                <a:latin typeface="Arial" pitchFamily="2" panose="02020603050405020304"/>
              </a:rPr>
              <a:t>11</a:t>
            </a:r>
            <a:r>
              <a:rPr lang="es-ES" sz="1000" spc="25">
                <a:solidFill>
                  <a:srgbClr val="000000"/>
                </a:solidFill>
                <a:latin typeface="Times New Roman" pitchFamily="1" panose="02020603050405020304"/>
              </a:rPr>
              <a:t>D. </a:t>
            </a:r>
            <a:r>
              <a:rPr lang="es-ES" sz="1050" b="1" spc="25">
                <a:solidFill>
                  <a:srgbClr val="000000"/>
                </a:solidFill>
                <a:latin typeface="Times New Roman" pitchFamily="1" panose="02020603050405020304"/>
              </a:rPr>
              <a:t>JoséCastel Branco</a:t>
            </a:r>
            <a:r>
              <a:rPr lang="es-ES" sz="1000" spc="25">
                <a:solidFill>
                  <a:srgbClr val="000000"/>
                </a:solidFill>
                <a:latin typeface="Times New Roman" pitchFamily="1" panose="02020603050405020304"/>
              </a:rPr>
              <a:t>, Gobernador civil de ´Evora; D. </a:t>
            </a:r>
            <a:r>
              <a:rPr lang="es-ES" sz="1050" b="1" spc="25">
                <a:solidFill>
                  <a:srgbClr val="000000"/>
                </a:solidFill>
                <a:latin typeface="Times New Roman" pitchFamily="1" panose="02020603050405020304"/>
              </a:rPr>
              <a:t>Antonio Tovar Faro</a:t>
            </a:r>
            <a:r>
              <a:rPr lang="es-ES" sz="1000" spc="25">
                <a:solidFill>
                  <a:srgbClr val="000000"/>
                </a:solidFill>
                <a:latin typeface="Times New Roman" pitchFamily="1" panose="02020603050405020304"/>
              </a:rPr>
              <a:t>, Gobernador civil de Portalegre; Coronel Sr. </a:t>
            </a:r>
            <a:r>
              <a:rPr lang="es-ES" sz="1050" b="1" spc="25">
                <a:solidFill>
                  <a:srgbClr val="000000"/>
                </a:solidFill>
                <a:latin typeface="Times New Roman" pitchFamily="1" panose="02020603050405020304"/>
              </a:rPr>
              <a:t>Moura Cardoso</a:t>
            </a:r>
            <a:r>
              <a:rPr lang="es-ES" sz="1000" spc="25">
                <a:solidFill>
                  <a:srgbClr val="000000"/>
                </a:solidFill>
                <a:latin typeface="Times New Roman" pitchFamily="1" panose="02020603050405020304"/>
              </a:rPr>
              <a:t>, Gobernador militar de Elvas; D. </a:t>
            </a:r>
            <a:r>
              <a:rPr lang="es-ES" sz="1050" b="1" spc="25">
                <a:solidFill>
                  <a:srgbClr val="000000"/>
                </a:solidFill>
                <a:latin typeface="Times New Roman" pitchFamily="1" panose="02020603050405020304"/>
              </a:rPr>
              <a:t>Antonio Pires Antunes</a:t>
            </a:r>
            <a:r>
              <a:rPr lang="es-ES" sz="1000" spc="25">
                <a:solidFill>
                  <a:srgbClr val="000000"/>
                </a:solidFill>
                <a:latin typeface="Times New Roman" pitchFamily="1" panose="02020603050405020304"/>
              </a:rPr>
              <a:t>, Alcalde de Elvas; D. </a:t>
            </a:r>
            <a:r>
              <a:rPr lang="es-ES" sz="1050" b="1" spc="25">
                <a:solidFill>
                  <a:srgbClr val="000000"/>
                </a:solidFill>
                <a:latin typeface="Times New Roman" pitchFamily="1" panose="02020603050405020304"/>
              </a:rPr>
              <a:t>JoséSilveira</a:t>
            </a:r>
            <a:r>
              <a:rPr lang="es-ES" sz="1000" spc="25">
                <a:solidFill>
                  <a:srgbClr val="000000"/>
                </a:solidFill>
                <a:latin typeface="Times New Roman" pitchFamily="1" panose="02020603050405020304"/>
              </a:rPr>
              <a:t>, Alcalde de ´Evora; y otras autoridades portuguesas acompañadas de D. </a:t>
            </a:r>
            <a:r>
              <a:rPr lang="es-ES" sz="1050" b="1" spc="25">
                <a:solidFill>
                  <a:srgbClr val="000000"/>
                </a:solidFill>
                <a:latin typeface="Times New Roman" pitchFamily="1" panose="02020603050405020304"/>
              </a:rPr>
              <a:t>Manuel ´Alvarez</a:t>
            </a:r>
            <a:r>
              <a:rPr lang="es-ES" sz="1000" spc="25">
                <a:solidFill>
                  <a:srgbClr val="000000"/>
                </a:solidFill>
                <a:latin typeface="Times New Roman" pitchFamily="1" panose="02020603050405020304"/>
              </a:rPr>
              <a:t>, Vicecónsul de España en Elvas. Tambie´n se hallaba pre-</a:t>
            </a:r>
            <a:r>
              <a:rPr lang="es-ES" sz="1000" spc="25">
                <a:solidFill>
                  <a:srgbClr val="000000"/>
                </a:solidFill>
                <a:latin typeface="Times New Roman" pitchFamily="1" panose="02020603050405020304"/>
              </a:rPr>
              <a:t>sente el Cónsul de Portugal en Badajoz, D. </a:t>
            </a:r>
            <a:r>
              <a:rPr lang="es-ES" sz="1050" b="1" spc="25">
                <a:solidFill>
                  <a:srgbClr val="000000"/>
                </a:solidFill>
                <a:latin typeface="Times New Roman" pitchFamily="1" panose="02020603050405020304"/>
              </a:rPr>
              <a:t>Juan Dámaso Dacosta de Morais</a:t>
            </a:r>
            <a:r>
              <a:rPr lang="es-ES" sz="1000" spc="25">
                <a:solidFill>
                  <a:srgbClr val="000000"/>
                </a:solidFill>
                <a:latin typeface="Times New Roman" pitchFamily="1" panose="02020603050405020304"/>
              </a:rPr>
              <a:t>, asícomo los procuradores en Cortes de la provincia, señores </a:t>
            </a:r>
            <a:r>
              <a:rPr lang="es-ES" sz="1050" b="1" spc="25">
                <a:solidFill>
                  <a:srgbClr val="000000"/>
                </a:solidFill>
                <a:latin typeface="Times New Roman" pitchFamily="1" panose="02020603050405020304"/>
              </a:rPr>
              <a:t>Mendoza Ruíz</a:t>
            </a:r>
            <a:r>
              <a:rPr lang="es-ES" sz="1000" spc="25">
                <a:solidFill>
                  <a:srgbClr val="000000"/>
                </a:solidFill>
                <a:latin typeface="Times New Roman" pitchFamily="1" panose="02020603050405020304"/>
              </a:rPr>
              <a:t>, </a:t>
            </a:r>
            <a:r>
              <a:rPr lang="es-ES" sz="1050" b="1" spc="25">
                <a:solidFill>
                  <a:srgbClr val="000000"/>
                </a:solidFill>
                <a:latin typeface="Times New Roman" pitchFamily="1" panose="02020603050405020304"/>
              </a:rPr>
              <a:t>Cuéllar Casalduero</a:t>
            </a:r>
            <a:r>
              <a:rPr lang="es-ES" sz="1000" spc="25">
                <a:solidFill>
                  <a:srgbClr val="000000"/>
                </a:solidFill>
                <a:latin typeface="Times New Roman" pitchFamily="1" panose="02020603050405020304"/>
              </a:rPr>
              <a:t>, marque´s de la Encomienda y </a:t>
            </a:r>
            <a:r>
              <a:rPr lang="es-ES" sz="1050" b="1" spc="25">
                <a:solidFill>
                  <a:srgbClr val="000000"/>
                </a:solidFill>
                <a:latin typeface="Times New Roman" pitchFamily="1" panose="02020603050405020304"/>
              </a:rPr>
              <a:t>Rodríguez y Rodríguez</a:t>
            </a:r>
            <a:r>
              <a:rPr lang="es-ES" sz="1000" spc="25">
                <a:solidFill>
                  <a:srgbClr val="000000"/>
                </a:solidFill>
                <a:latin typeface="Times New Roman" pitchFamily="1" panose="02020603050405020304"/>
              </a:rPr>
              <a:t>. </a:t>
            </a:r>
          </a:p>
        </p:txBody>
      </p:sp>
      <p:sp>
        <p:nvSpPr>
          <p:cNvPr id="8" name=""/>
          <p:cNvSpPr/>
          <p:nvPr>
            <p:ph type="body" idx="10"/>
          </p:nvPr>
        </p:nvSpPr>
        <p:spPr>
          <a:xfrm>
            <a:off x="105283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60"/>
              </a:spcAft>
            </a:pPr>
            <a:r>
              <a:rPr lang="es-ES" sz="1250" b="1" spc="40">
                <a:solidFill>
                  <a:srgbClr val="000000"/>
                </a:solidFill>
                <a:latin typeface="Times New Roman" pitchFamily="1" panose="02020603050405020304"/>
              </a:rPr>
              <a:t>50 Aniversario 1968–2019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7867015"/>
            <a:ext cx="2161540"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4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20"/>
          <a:stretch>
            <a:fillRect/>
          </a:stretch>
        </p:blipFill>
        <p:spPr>
          <a:xfrm>
            <a:off x="1606550" y="2654935"/>
            <a:ext cx="4345940" cy="309372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19 </a:t>
            </a:r>
          </a:p>
        </p:txBody>
      </p:sp>
      <p:sp>
        <p:nvSpPr>
          <p:cNvPr id="3" name=""/>
          <p:cNvSpPr/>
          <p:nvPr>
            <p:ph type="body" idx="10"/>
          </p:nvPr>
        </p:nvSpPr>
        <p:spPr>
          <a:xfrm>
            <a:off x="1057910" y="681990"/>
            <a:ext cx="5486400" cy="1972945"/>
          </a:xfrm>
          <a:prstGeom prst="rect">
            <a:avLst/>
          </a:prstGeom>
          <a:noFill/>
          <a:ln w="0" cmpd="sng">
            <a:noFill/>
            <a:prstDash val="solid"/>
          </a:ln>
        </p:spPr>
        <p:txBody>
          <a:bodyPr vert="horz" lIns="0" tIns="22161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Ocupóla presidencia de la sesión el Ministro de Educación y Ciencia, quien tenía a su derecha al rector magnífico de la Universidad de Sevilla, </a:t>
            </a:r>
            <a:r>
              <a:rPr lang="es-ES" sz="1200" b="1" spc="0">
                <a:solidFill>
                  <a:srgbClr val="000000"/>
                </a:solidFill>
                <a:latin typeface="Times New Roman" pitchFamily="1" panose="02020603050405020304"/>
              </a:rPr>
              <a:t>Jose Antonio Calderón Quijano </a:t>
            </a:r>
            <a:r>
              <a:rPr lang="es-ES" sz="1200" spc="0">
                <a:solidFill>
                  <a:srgbClr val="000000"/>
                </a:solidFill>
                <a:latin typeface="Times New Roman" pitchFamily="1" panose="02020603050405020304"/>
              </a:rPr>
              <a:t>y al gobernador civil de Salamanca, señor </a:t>
            </a:r>
            <a:r>
              <a:rPr lang="es-ES" sz="1200" b="1" spc="0">
                <a:solidFill>
                  <a:srgbClr val="000000"/>
                </a:solidFill>
                <a:latin typeface="Times New Roman" pitchFamily="1" panose="02020603050405020304"/>
              </a:rPr>
              <a:t>Francisco Santolalla la Calle</a:t>
            </a:r>
            <a:r>
              <a:rPr lang="es-ES" sz="1200" spc="0">
                <a:solidFill>
                  <a:srgbClr val="000000"/>
                </a:solidFill>
                <a:latin typeface="Times New Roman" pitchFamily="1" panose="02020603050405020304"/>
              </a:rPr>
              <a:t>, y a su izquierda al gobernador civil de Badajoz, don </a:t>
            </a:r>
            <a:r>
              <a:rPr lang="es-ES" sz="1200" b="1" spc="0">
                <a:solidFill>
                  <a:srgbClr val="000000"/>
                </a:solidFill>
                <a:latin typeface="Times New Roman" pitchFamily="1" panose="02020603050405020304"/>
              </a:rPr>
              <a:t>Federico Gerona de la Figuera </a:t>
            </a:r>
            <a:r>
              <a:rPr lang="es-ES" sz="1200" spc="0">
                <a:solidFill>
                  <a:srgbClr val="000000"/>
                </a:solidFill>
                <a:latin typeface="Times New Roman" pitchFamily="1" panose="02020603050405020304"/>
              </a:rPr>
              <a:t>y al rector de la Universidad de Santiago, señor </a:t>
            </a:r>
            <a:r>
              <a:rPr lang="es-ES" sz="1200" b="1" spc="0">
                <a:solidFill>
                  <a:srgbClr val="000000"/>
                </a:solidFill>
                <a:latin typeface="Times New Roman" pitchFamily="1" panose="02020603050405020304"/>
              </a:rPr>
              <a:t>Manuel Jesús García Garrido</a:t>
            </a:r>
            <a:r>
              <a:rPr lang="es-ES" sz="1200" spc="0">
                <a:solidFill>
                  <a:srgbClr val="000000"/>
                </a:solidFill>
                <a:latin typeface="Times New Roman" pitchFamily="1" panose="02020603050405020304"/>
              </a:rPr>
              <a:t>. En otros lugares próximos se encontraban numerosas autoridades civiles</a:t>
            </a:r>
            <a:r>
              <a:rPr lang="es-ES" sz="1200" baseline="30000" spc="0">
                <a:solidFill>
                  <a:srgbClr val="000000"/>
                </a:solidFill>
                <a:latin typeface="Courier New" pitchFamily="3" panose="02020603050405020304"/>
              </a:rPr>
              <a:t>12</a:t>
            </a:r>
            <a:r>
              <a:rPr lang="es-ES" sz="1200" spc="0">
                <a:solidFill>
                  <a:srgbClr val="000000"/>
                </a:solidFill>
                <a:latin typeface="Times New Roman" pitchFamily="1" panose="02020603050405020304"/>
              </a:rPr>
              <a:t>, militares</a:t>
            </a:r>
            <a:r>
              <a:rPr lang="es-ES" sz="1200" baseline="30000" spc="0">
                <a:solidFill>
                  <a:srgbClr val="000000"/>
                </a:solidFill>
                <a:latin typeface="Courier New" pitchFamily="3" panose="02020603050405020304"/>
              </a:rPr>
              <a:t>13</a:t>
            </a:r>
            <a:r>
              <a:rPr lang="es-ES" sz="1200" spc="0">
                <a:solidFill>
                  <a:srgbClr val="000000"/>
                </a:solidFill>
                <a:latin typeface="Times New Roman" pitchFamily="1" panose="02020603050405020304"/>
              </a:rPr>
              <a:t> y académicas.</a:t>
            </a:r>
            <a:r>
              <a:rPr lang="es-ES" sz="1200" baseline="30000" spc="0">
                <a:solidFill>
                  <a:srgbClr val="000000"/>
                </a:solidFill>
                <a:latin typeface="Courier New" pitchFamily="3" panose="02020603050405020304"/>
              </a:rPr>
              <a:t>14</a:t>
            </a:r>
            <a:r>
              <a:rPr lang="es-ES" sz="100" spc="0">
                <a:solidFill>
                  <a:srgbClr val="000000"/>
                </a:solidFill>
                <a:latin typeface="Courier New" pitchFamily="3" panose="02020603050405020304"/>
              </a:rPr>
              <a:t> </a:t>
            </a:r>
          </a:p>
          <a:p>
            <a:pPr marL="45720" marR="0" indent="0" algn="l">
              <a:lnSpc>
                <a:spcPts val="1400"/>
              </a:lnSpc>
              <a:spcBef>
                <a:spcPts val="580"/>
              </a:spcBef>
              <a:spcAft>
                <a:spcPts val="1675"/>
              </a:spcAft>
            </a:pPr>
            <a:r>
              <a:rPr lang="es-ES" sz="1200" spc="20">
                <a:solidFill>
                  <a:srgbClr val="000000"/>
                </a:solidFill>
                <a:latin typeface="Times New Roman" pitchFamily="1" panose="02020603050405020304"/>
              </a:rPr>
              <a:t>Brevemente, el decurso protocolario del acto solemne, fue el siguiente. </a:t>
            </a:r>
          </a:p>
        </p:txBody>
      </p:sp>
      <p:sp>
        <p:nvSpPr>
          <p:cNvPr id="6" name=""/>
          <p:cNvSpPr/>
          <p:nvPr>
            <p:ph type="body" idx="10"/>
          </p:nvPr>
        </p:nvSpPr>
        <p:spPr>
          <a:xfrm>
            <a:off x="1057910" y="5835650"/>
            <a:ext cx="5486400" cy="524510"/>
          </a:xfrm>
          <a:prstGeom prst="rect">
            <a:avLst/>
          </a:prstGeom>
          <a:noFill/>
          <a:ln w="0" cmpd="sng">
            <a:noFill/>
            <a:prstDash val="solid"/>
          </a:ln>
        </p:spPr>
        <p:txBody>
          <a:bodyPr vert="horz" lIns="0" tIns="8255" rIns="0" bIns="0" anchor="t"/>
          <a:lstStyle/>
          <a:p>
            <a:pPr marL="45720" marR="0" indent="0" algn="ctr">
              <a:lnSpc>
                <a:spcPts val="1400"/>
              </a:lnSpc>
              <a:spcAft>
                <a:spcPts val="2580"/>
              </a:spcAft>
            </a:pPr>
            <a:r>
              <a:rPr lang="es-ES" sz="1200" b="1" spc="40">
                <a:solidFill>
                  <a:srgbClr val="000000"/>
                </a:solidFill>
                <a:latin typeface="Times New Roman" pitchFamily="1" panose="02020603050405020304"/>
              </a:rPr>
              <a:t>Figura </a:t>
            </a:r>
            <a:r>
              <a:rPr lang="es-ES" sz="950" spc="40">
                <a:solidFill>
                  <a:srgbClr val="000000"/>
                </a:solidFill>
                <a:latin typeface="Arial" pitchFamily="2" panose="02020603050405020304"/>
              </a:rPr>
              <a:t>IV</a:t>
            </a:r>
            <a:r>
              <a:rPr lang="es-ES" sz="1200" spc="40">
                <a:solidFill>
                  <a:srgbClr val="000000"/>
                </a:solidFill>
                <a:latin typeface="Times New Roman" pitchFamily="1" panose="02020603050405020304"/>
              </a:rPr>
              <a:t>: </a:t>
            </a:r>
            <a:r>
              <a:rPr lang="es-ES" sz="1100" spc="40">
                <a:solidFill>
                  <a:srgbClr val="000000"/>
                </a:solidFill>
                <a:latin typeface="Times New Roman" pitchFamily="1" panose="02020603050405020304"/>
              </a:rPr>
              <a:t>Secretario de la corporación local, D. JoséMaría Aguado Serrano. </a:t>
            </a:r>
          </a:p>
        </p:txBody>
      </p:sp>
      <p:sp>
        <p:nvSpPr>
          <p:cNvPr id="7" name=""/>
          <p:cNvSpPr/>
          <p:nvPr>
            <p:ph type="body" idx="10"/>
          </p:nvPr>
        </p:nvSpPr>
        <p:spPr>
          <a:xfrm>
            <a:off x="1057910" y="6360160"/>
            <a:ext cx="5486400" cy="3371215"/>
          </a:xfrm>
          <a:prstGeom prst="rect">
            <a:avLst/>
          </a:prstGeom>
          <a:noFill/>
          <a:ln w="0" cmpd="sng">
            <a:noFill/>
            <a:prstDash val="solid"/>
          </a:ln>
        </p:spPr>
        <p:txBody>
          <a:bodyPr vert="horz" lIns="0" tIns="24130" rIns="0" bIns="0" anchor="t"/>
          <a:lstStyle/>
          <a:p>
            <a:pPr marL="45720" marR="45720" indent="0" algn="just">
              <a:lnSpc>
                <a:spcPts val="1200"/>
              </a:lnSpc>
              <a:spcAft>
                <a:spcPts val="0"/>
              </a:spcAft>
            </a:pPr>
            <a:r>
              <a:rPr lang="es-ES" sz="700" spc="25">
                <a:solidFill>
                  <a:srgbClr val="000000"/>
                </a:solidFill>
                <a:latin typeface="Tahoma" pitchFamily="2" panose="02020603050405020304"/>
              </a:rPr>
              <a:t>'</a:t>
            </a:r>
            <a:r>
              <a:rPr lang="es-ES" sz="700" baseline="30000" spc="25">
                <a:solidFill>
                  <a:srgbClr val="000000"/>
                </a:solidFill>
                <a:latin typeface="Arial" pitchFamily="2" panose="02020603050405020304"/>
              </a:rPr>
              <a:t>2</a:t>
            </a:r>
            <a:r>
              <a:rPr lang="es-ES" sz="1000" spc="25">
                <a:solidFill>
                  <a:srgbClr val="000000"/>
                </a:solidFill>
                <a:latin typeface="Times New Roman" pitchFamily="1" panose="02020603050405020304"/>
              </a:rPr>
              <a:t>El Arzobispo dimisionario de Pamplona, D. </a:t>
            </a:r>
            <a:r>
              <a:rPr lang="es-ES" sz="1050" b="1" spc="25">
                <a:solidFill>
                  <a:srgbClr val="000000"/>
                </a:solidFill>
                <a:latin typeface="Times New Roman" pitchFamily="1" panose="02020603050405020304"/>
              </a:rPr>
              <a:t>Enrique Delgado Gómez</a:t>
            </a:r>
            <a:r>
              <a:rPr lang="es-ES" sz="1000" spc="25">
                <a:solidFill>
                  <a:srgbClr val="000000"/>
                </a:solidFill>
                <a:latin typeface="Times New Roman" pitchFamily="1" panose="02020603050405020304"/>
              </a:rPr>
              <a:t>, obispo administrador apostólico de la diócesis pacense, D. </a:t>
            </a:r>
            <a:r>
              <a:rPr lang="es-ES" sz="1050" b="1" spc="25">
                <a:solidFill>
                  <a:srgbClr val="000000"/>
                </a:solidFill>
                <a:latin typeface="Times New Roman" pitchFamily="1" panose="02020603050405020304"/>
              </a:rPr>
              <a:t>Doroteo Fernández y Fernández</a:t>
            </a:r>
            <a:r>
              <a:rPr lang="es-ES" sz="1000" spc="25">
                <a:solidFill>
                  <a:srgbClr val="000000"/>
                </a:solidFill>
                <a:latin typeface="Times New Roman" pitchFamily="1" panose="02020603050405020304"/>
              </a:rPr>
              <a:t>; obispo de Coria–Cáceres, D. </a:t>
            </a:r>
            <a:r>
              <a:rPr lang="es-ES" sz="1050" b="1" spc="25">
                <a:solidFill>
                  <a:srgbClr val="000000"/>
                </a:solidFill>
                <a:latin typeface="Times New Roman" pitchFamily="1" panose="02020603050405020304"/>
              </a:rPr>
              <a:t>Manuel Llopis Ivorra</a:t>
            </a:r>
            <a:r>
              <a:rPr lang="es-ES" sz="1000" spc="25">
                <a:solidFill>
                  <a:srgbClr val="000000"/>
                </a:solidFill>
                <a:latin typeface="Times New Roman" pitchFamily="1" panose="02020603050405020304"/>
              </a:rPr>
              <a:t>; gobernador civil de la provincia de Cáceres, D. </a:t>
            </a:r>
            <a:r>
              <a:rPr lang="es-ES" sz="1050" b="1" spc="25">
                <a:solidFill>
                  <a:srgbClr val="000000"/>
                </a:solidFill>
                <a:latin typeface="Times New Roman" pitchFamily="1" panose="02020603050405020304"/>
              </a:rPr>
              <a:t>Federico Trillo– Figueroa y Vázquez</a:t>
            </a:r>
            <a:r>
              <a:rPr lang="es-ES" sz="1000" spc="25">
                <a:solidFill>
                  <a:srgbClr val="000000"/>
                </a:solidFill>
                <a:latin typeface="Times New Roman" pitchFamily="1" panose="02020603050405020304"/>
              </a:rPr>
              <a:t>; Alcalde de Badajoz, Sr. </a:t>
            </a:r>
            <a:r>
              <a:rPr lang="es-ES" sz="1050" b="1" spc="25">
                <a:solidFill>
                  <a:srgbClr val="000000"/>
                </a:solidFill>
                <a:latin typeface="Times New Roman" pitchFamily="1" panose="02020603050405020304"/>
              </a:rPr>
              <a:t>Emilio García Martín</a:t>
            </a:r>
            <a:r>
              <a:rPr lang="es-ES" sz="1000" spc="25">
                <a:solidFill>
                  <a:srgbClr val="000000"/>
                </a:solidFill>
                <a:latin typeface="Times New Roman" pitchFamily="1" panose="02020603050405020304"/>
              </a:rPr>
              <a:t>; Alcalde de Cáceres, </a:t>
            </a:r>
            <a:r>
              <a:rPr lang="es-ES" sz="1050" b="1" spc="25">
                <a:solidFill>
                  <a:srgbClr val="000000"/>
                </a:solidFill>
                <a:latin typeface="Times New Roman" pitchFamily="1" panose="02020603050405020304"/>
              </a:rPr>
              <a:t>Alfonso Díaz de Bustamante</a:t>
            </a:r>
            <a:r>
              <a:rPr lang="es-ES" sz="1000" spc="25">
                <a:solidFill>
                  <a:srgbClr val="000000"/>
                </a:solidFill>
                <a:latin typeface="Times New Roman" pitchFamily="1" panose="02020603050405020304"/>
              </a:rPr>
              <a:t>; presidente en funciones de la Audiencia Territorial de Cáceres, Sr. </a:t>
            </a:r>
            <a:r>
              <a:rPr lang="es-ES" sz="1050" b="1" spc="25">
                <a:solidFill>
                  <a:srgbClr val="000000"/>
                </a:solidFill>
                <a:latin typeface="Times New Roman" pitchFamily="1" panose="02020603050405020304"/>
              </a:rPr>
              <a:t>Antonio JoséRueda Roldán</a:t>
            </a:r>
            <a:r>
              <a:rPr lang="es-ES" sz="1000" spc="25">
                <a:solidFill>
                  <a:srgbClr val="000000"/>
                </a:solidFill>
                <a:latin typeface="Times New Roman" pitchFamily="1" panose="02020603050405020304"/>
              </a:rPr>
              <a:t>; de la provincia de Badajoz, D. </a:t>
            </a:r>
            <a:r>
              <a:rPr lang="es-ES" sz="1050" b="1" spc="25">
                <a:solidFill>
                  <a:srgbClr val="000000"/>
                </a:solidFill>
                <a:latin typeface="Times New Roman" pitchFamily="1" panose="02020603050405020304"/>
              </a:rPr>
              <a:t>Joaquín Sánchez Valver-</a:t>
            </a:r>
            <a:r>
              <a:rPr lang="es-ES" sz="1050" b="1" spc="25">
                <a:solidFill>
                  <a:srgbClr val="000000"/>
                </a:solidFill>
                <a:latin typeface="Times New Roman" pitchFamily="1" panose="02020603050405020304"/>
              </a:rPr>
              <a:t>de</a:t>
            </a:r>
            <a:r>
              <a:rPr lang="es-ES" sz="1000" spc="25">
                <a:solidFill>
                  <a:srgbClr val="000000"/>
                </a:solidFill>
                <a:latin typeface="Times New Roman" pitchFamily="1" panose="02020603050405020304"/>
              </a:rPr>
              <a:t>; fiscal–jefe, Sr. </a:t>
            </a:r>
            <a:r>
              <a:rPr lang="es-ES" sz="1050" b="1" spc="25">
                <a:solidFill>
                  <a:srgbClr val="000000"/>
                </a:solidFill>
                <a:latin typeface="Times New Roman" pitchFamily="1" panose="02020603050405020304"/>
              </a:rPr>
              <a:t>Federico García de Pruneda</a:t>
            </a:r>
            <a:r>
              <a:rPr lang="es-ES" sz="1000" spc="25">
                <a:solidFill>
                  <a:srgbClr val="000000"/>
                </a:solidFill>
                <a:latin typeface="Times New Roman" pitchFamily="1" panose="02020603050405020304"/>
              </a:rPr>
              <a:t>; delegado de Hacienda, </a:t>
            </a:r>
            <a:r>
              <a:rPr lang="es-ES" sz="1050" b="1" spc="25">
                <a:solidFill>
                  <a:srgbClr val="000000"/>
                </a:solidFill>
                <a:latin typeface="Times New Roman" pitchFamily="1" panose="02020603050405020304"/>
              </a:rPr>
              <a:t>D. Antonio Gómez García</a:t>
            </a:r>
            <a:r>
              <a:rPr lang="es-ES" sz="1000" spc="25">
                <a:solidFill>
                  <a:srgbClr val="000000"/>
                </a:solidFill>
                <a:latin typeface="Times New Roman" pitchFamily="1" panose="02020603050405020304"/>
              </a:rPr>
              <a:t>; delegados provinciales de los diversos Ministerios; delegados de Sindicatos y Frente de Juventudes; representaciones de diversos organismos y autoridades, etc. </a:t>
            </a:r>
          </a:p>
          <a:p>
            <a:pPr marL="45720" marR="45720" indent="0" algn="just">
              <a:lnSpc>
                <a:spcPts val="1200"/>
              </a:lnSpc>
              <a:spcBef>
                <a:spcPts val="5"/>
              </a:spcBef>
              <a:spcAft>
                <a:spcPts val="0"/>
              </a:spcAft>
            </a:pPr>
            <a:r>
              <a:rPr lang="es-ES" sz="700" spc="25">
                <a:solidFill>
                  <a:srgbClr val="000000"/>
                </a:solidFill>
                <a:latin typeface="Tahoma" pitchFamily="2" panose="02020603050405020304"/>
              </a:rPr>
              <a:t>'</a:t>
            </a:r>
            <a:r>
              <a:rPr lang="es-ES" sz="700" baseline="30000" spc="25">
                <a:solidFill>
                  <a:srgbClr val="000000"/>
                </a:solidFill>
                <a:latin typeface="Arial" pitchFamily="2" panose="02020603050405020304"/>
              </a:rPr>
              <a:t>3</a:t>
            </a:r>
            <a:r>
              <a:rPr lang="es-ES" sz="1000" spc="25">
                <a:solidFill>
                  <a:srgbClr val="000000"/>
                </a:solidFill>
                <a:latin typeface="Times New Roman" pitchFamily="1" panose="02020603050405020304"/>
              </a:rPr>
              <a:t>El gobernador militar de Badajoz, general de división </a:t>
            </a:r>
            <a:r>
              <a:rPr lang="es-ES" sz="1050" b="1" spc="25">
                <a:solidFill>
                  <a:srgbClr val="000000"/>
                </a:solidFill>
                <a:latin typeface="Times New Roman" pitchFamily="1" panose="02020603050405020304"/>
              </a:rPr>
              <a:t>Alfonso de Mora Requejo </a:t>
            </a:r>
            <a:r>
              <a:rPr lang="es-ES" sz="1000" spc="25">
                <a:solidFill>
                  <a:srgbClr val="000000"/>
                </a:solidFill>
                <a:latin typeface="Times New Roman" pitchFamily="1" panose="02020603050405020304"/>
              </a:rPr>
              <a:t>y el gober-</a:t>
            </a:r>
            <a:r>
              <a:rPr lang="es-ES" sz="1000" spc="25">
                <a:solidFill>
                  <a:srgbClr val="000000"/>
                </a:solidFill>
                <a:latin typeface="Times New Roman" pitchFamily="1" panose="02020603050405020304"/>
              </a:rPr>
              <a:t>nador militar de Cáceres, general de brigada </a:t>
            </a:r>
            <a:r>
              <a:rPr lang="es-ES" sz="1050" b="1" spc="25">
                <a:solidFill>
                  <a:srgbClr val="000000"/>
                </a:solidFill>
                <a:latin typeface="Times New Roman" pitchFamily="1" panose="02020603050405020304"/>
              </a:rPr>
              <a:t>Antonio Galindo Casellas</a:t>
            </a:r>
            <a:r>
              <a:rPr lang="es-ES" sz="1000" spc="25">
                <a:solidFill>
                  <a:srgbClr val="000000"/>
                </a:solidFill>
                <a:latin typeface="Times New Roman" pitchFamily="1" panose="02020603050405020304"/>
              </a:rPr>
              <a:t>; coronel jefe del Sector Aéreo, D. </a:t>
            </a:r>
            <a:r>
              <a:rPr lang="es-ES" sz="1050" b="1" spc="25">
                <a:solidFill>
                  <a:srgbClr val="000000"/>
                </a:solidFill>
                <a:latin typeface="Times New Roman" pitchFamily="1" panose="02020603050405020304"/>
              </a:rPr>
              <a:t>Luis Azqueta Brunet</a:t>
            </a:r>
            <a:r>
              <a:rPr lang="es-ES" sz="1000" spc="25">
                <a:solidFill>
                  <a:srgbClr val="000000"/>
                </a:solidFill>
                <a:latin typeface="Times New Roman" pitchFamily="1" panose="02020603050405020304"/>
              </a:rPr>
              <a:t>; coronel jefe del Regimiento de Infantería Mecanizada “Castilla 16” y jefe accidental de la 21 Brigada Mixta, </a:t>
            </a:r>
            <a:r>
              <a:rPr lang="es-ES" sz="1050" b="1" spc="25">
                <a:solidFill>
                  <a:srgbClr val="000000"/>
                </a:solidFill>
                <a:latin typeface="Times New Roman" pitchFamily="1" panose="02020603050405020304"/>
              </a:rPr>
              <a:t>Fidel Cátedra Román</a:t>
            </a:r>
            <a:r>
              <a:rPr lang="es-ES" sz="1000" spc="25">
                <a:solidFill>
                  <a:srgbClr val="000000"/>
                </a:solidFill>
                <a:latin typeface="Times New Roman" pitchFamily="1" panose="02020603050405020304"/>
              </a:rPr>
              <a:t>; coronel de la Guardia Civil, Sr. </a:t>
            </a:r>
            <a:r>
              <a:rPr lang="es-ES" sz="1050" b="1" spc="25">
                <a:solidFill>
                  <a:srgbClr val="000000"/>
                </a:solidFill>
                <a:latin typeface="Times New Roman" pitchFamily="1" panose="02020603050405020304"/>
              </a:rPr>
              <a:t>JoséGalán Patau</a:t>
            </a:r>
            <a:r>
              <a:rPr lang="es-ES" sz="1000" spc="25">
                <a:solidFill>
                  <a:srgbClr val="000000"/>
                </a:solidFill>
                <a:latin typeface="Times New Roman" pitchFamily="1" panose="02020603050405020304"/>
              </a:rPr>
              <a:t>. </a:t>
            </a:r>
          </a:p>
          <a:p>
            <a:pPr marL="45720" marR="45720" indent="0" algn="just">
              <a:lnSpc>
                <a:spcPts val="1200"/>
              </a:lnSpc>
              <a:spcBef>
                <a:spcPts val="10"/>
              </a:spcBef>
              <a:spcAft>
                <a:spcPts val="1225"/>
              </a:spcAft>
            </a:pPr>
            <a:r>
              <a:rPr lang="es-ES" sz="700" spc="15">
                <a:solidFill>
                  <a:srgbClr val="000000"/>
                </a:solidFill>
                <a:latin typeface="Tahoma" pitchFamily="2" panose="02020603050405020304"/>
              </a:rPr>
              <a:t>'</a:t>
            </a:r>
            <a:r>
              <a:rPr lang="es-ES" sz="700" baseline="30000" spc="15">
                <a:solidFill>
                  <a:srgbClr val="000000"/>
                </a:solidFill>
                <a:latin typeface="Arial" pitchFamily="2" panose="02020603050405020304"/>
              </a:rPr>
              <a:t>4</a:t>
            </a:r>
            <a:r>
              <a:rPr lang="es-ES" sz="1000" spc="15">
                <a:solidFill>
                  <a:srgbClr val="000000"/>
                </a:solidFill>
                <a:latin typeface="Times New Roman" pitchFamily="1" panose="02020603050405020304"/>
              </a:rPr>
              <a:t>Decano de Medicina de Sevilla, Dr. </a:t>
            </a:r>
            <a:r>
              <a:rPr lang="es-ES" sz="1050" b="1" spc="15">
                <a:solidFill>
                  <a:srgbClr val="000000"/>
                </a:solidFill>
                <a:latin typeface="Times New Roman" pitchFamily="1" panose="02020603050405020304"/>
              </a:rPr>
              <a:t>Suárez Perdiguero</a:t>
            </a:r>
            <a:r>
              <a:rPr lang="es-ES" sz="1000" spc="15">
                <a:solidFill>
                  <a:srgbClr val="000000"/>
                </a:solidFill>
                <a:latin typeface="Times New Roman" pitchFamily="1" panose="02020603050405020304"/>
              </a:rPr>
              <a:t>; secretario general de la Universidad de Sevilla, Dr. </a:t>
            </a:r>
            <a:r>
              <a:rPr lang="es-ES" sz="1050" b="1" spc="15">
                <a:solidFill>
                  <a:srgbClr val="000000"/>
                </a:solidFill>
                <a:latin typeface="Times New Roman" pitchFamily="1" panose="02020603050405020304"/>
              </a:rPr>
              <a:t>J. Rodríguez de Velasco</a:t>
            </a:r>
            <a:r>
              <a:rPr lang="es-ES" sz="1000" spc="15">
                <a:solidFill>
                  <a:srgbClr val="000000"/>
                </a:solidFill>
                <a:latin typeface="Times New Roman" pitchFamily="1" panose="02020603050405020304"/>
              </a:rPr>
              <a:t>; vicedecano de la Facultad de Derecho de la Universidad de Sevilla, Dr. </a:t>
            </a:r>
            <a:r>
              <a:rPr lang="es-ES" sz="1050" b="1" spc="15">
                <a:solidFill>
                  <a:srgbClr val="000000"/>
                </a:solidFill>
                <a:latin typeface="Times New Roman" pitchFamily="1" panose="02020603050405020304"/>
              </a:rPr>
              <a:t>JoséMaría Navarrete Urieta</a:t>
            </a:r>
            <a:r>
              <a:rPr lang="es-ES" sz="1000" spc="15">
                <a:solidFill>
                  <a:srgbClr val="000000"/>
                </a:solidFill>
                <a:latin typeface="Times New Roman" pitchFamily="1" panose="02020603050405020304"/>
              </a:rPr>
              <a:t>; decano de la Facultad de Veterinaria de Córdoba, Dr. </a:t>
            </a:r>
            <a:r>
              <a:rPr lang="es-ES" sz="1050" b="1" spc="15">
                <a:solidFill>
                  <a:srgbClr val="000000"/>
                </a:solidFill>
                <a:latin typeface="Times New Roman" pitchFamily="1" panose="02020603050405020304"/>
              </a:rPr>
              <a:t>Rafael Castejón y Martínez de Arizala</a:t>
            </a:r>
            <a:r>
              <a:rPr lang="es-ES" sz="1000" spc="15">
                <a:solidFill>
                  <a:srgbClr val="000000"/>
                </a:solidFill>
                <a:latin typeface="Times New Roman" pitchFamily="1" panose="02020603050405020304"/>
              </a:rPr>
              <a:t>; secretario de la Facultad de Filosofía y Letras de Sevilla, Dr. </a:t>
            </a:r>
            <a:r>
              <a:rPr lang="es-ES" sz="1050" b="1" spc="15">
                <a:solidFill>
                  <a:srgbClr val="000000"/>
                </a:solidFill>
                <a:latin typeface="Times New Roman" pitchFamily="1" panose="02020603050405020304"/>
              </a:rPr>
              <a:t>Medina</a:t>
            </a:r>
            <a:r>
              <a:rPr lang="es-ES" sz="1000" spc="15">
                <a:solidFill>
                  <a:srgbClr val="000000"/>
                </a:solidFill>
                <a:latin typeface="Times New Roman" pitchFamily="1" panose="02020603050405020304"/>
              </a:rPr>
              <a:t>; inspectores de Segunda Enseñanza, señores </a:t>
            </a:r>
            <a:r>
              <a:rPr lang="es-ES" sz="1050" b="1" spc="15">
                <a:solidFill>
                  <a:srgbClr val="000000"/>
                </a:solidFill>
                <a:latin typeface="Times New Roman" pitchFamily="1" panose="02020603050405020304"/>
              </a:rPr>
              <a:t>JoséLópez Cañete </a:t>
            </a:r>
            <a:r>
              <a:rPr lang="es-ES" sz="1000" spc="15">
                <a:solidFill>
                  <a:srgbClr val="000000"/>
                </a:solidFill>
                <a:latin typeface="Times New Roman" pitchFamily="1" panose="02020603050405020304"/>
              </a:rPr>
              <a:t>y </a:t>
            </a:r>
            <a:r>
              <a:rPr lang="es-ES" sz="1050" b="1" spc="15">
                <a:solidFill>
                  <a:srgbClr val="000000"/>
                </a:solidFill>
                <a:latin typeface="Times New Roman" pitchFamily="1" panose="02020603050405020304"/>
              </a:rPr>
              <a:t>Martín de Balmaseda</a:t>
            </a:r>
            <a:r>
              <a:rPr lang="es-ES" sz="1000" spc="15">
                <a:solidFill>
                  <a:srgbClr val="000000"/>
                </a:solidFill>
                <a:latin typeface="Times New Roman" pitchFamily="1" panose="02020603050405020304"/>
              </a:rPr>
              <a:t>, y el profesor de la Universidad de Madrid y abogado del Estado, D. </a:t>
            </a:r>
            <a:r>
              <a:rPr lang="es-ES" sz="1050" b="1" spc="15">
                <a:solidFill>
                  <a:srgbClr val="000000"/>
                </a:solidFill>
                <a:latin typeface="Times New Roman" pitchFamily="1" panose="02020603050405020304"/>
              </a:rPr>
              <a:t>Eloy Sánchez Torres</a:t>
            </a:r>
            <a:r>
              <a:rPr lang="es-ES" sz="1000" spc="15">
                <a:solidFill>
                  <a:srgbClr val="000000"/>
                </a:solidFill>
                <a:latin typeface="Times New Roman" pitchFamily="1" panose="02020603050405020304"/>
              </a:rPr>
              <a:t>.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44450" rIns="0" bIns="0" anchor="t"/>
          <a:lstStyle/>
          <a:p>
            <a:pPr marL="45720" marR="0" indent="0" algn="r">
              <a:lnSpc>
                <a:spcPts val="1400"/>
              </a:lnSpc>
              <a:spcAft>
                <a:spcPts val="60"/>
              </a:spcAft>
            </a:pPr>
            <a:r>
              <a:rPr lang="es-ES" sz="1200" b="1" spc="70">
                <a:solidFill>
                  <a:srgbClr val="000000"/>
                </a:solidFill>
                <a:latin typeface="Times New Roman" pitchFamily="1" panose="02020603050405020304"/>
              </a:rPr>
              <a:t>Memoria Histórica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097280" y="6363970"/>
            <a:ext cx="2161540"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4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7" name=""/>
          <p:cNvPicPr/>
          <p:nvPr/>
        </p:nvPicPr>
        <p:blipFill>
          <a:blip r:embed="prId21"/>
          <a:stretch>
            <a:fillRect/>
          </a:stretch>
        </p:blipFill>
        <p:spPr>
          <a:xfrm>
            <a:off x="1606550" y="5894705"/>
            <a:ext cx="4345940" cy="3337560"/>
          </a:xfrm>
          <a:prstGeom prst="rect">
            <a:avLst/>
          </a:prstGeom>
        </p:spPr>
      </p:pic>
      <p:pic>
        <p:nvPicPr>
          <p:cNvPr id="11" name=""/>
          <p:cNvPicPr/>
          <p:nvPr/>
        </p:nvPicPr>
        <p:blipFill>
          <a:blip r:embed="prId22"/>
          <a:stretch>
            <a:fillRect/>
          </a:stretch>
        </p:blipFill>
        <p:spPr>
          <a:xfrm>
            <a:off x="1069975" y="1898650"/>
            <a:ext cx="1651635" cy="228917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0" marR="45720" indent="0" algn="l">
              <a:lnSpc>
                <a:spcPts val="1400"/>
              </a:lnSpc>
              <a:spcAft>
                <a:spcPts val="80"/>
              </a:spcAft>
              <a:tabLst>
                <a:tab algn="r" pos="5440680"/>
              </a:tabLst>
            </a:pPr>
            <a:r>
              <a:rPr lang="es-ES" sz="1200" spc="0">
                <a:solidFill>
                  <a:srgbClr val="000000"/>
                </a:solidFill>
                <a:latin typeface="Times New Roman" pitchFamily="1" panose="02020603050405020304"/>
              </a:rPr>
              <a:t>20 </a:t>
            </a:r>
            <a:r>
              <a:rPr lang="es-ES" sz="1250" b="1" spc="0">
                <a:solidFill>
                  <a:srgbClr val="000000"/>
                </a:solidFill>
                <a:latin typeface="Times New Roman" pitchFamily="1" panose="02020603050405020304"/>
              </a:rPr>
              <a:t>3.2. Nacer: el primer centro universitario </a:t>
            </a:r>
          </a:p>
        </p:txBody>
      </p:sp>
      <p:sp>
        <p:nvSpPr>
          <p:cNvPr id="3" name=""/>
          <p:cNvSpPr/>
          <p:nvPr>
            <p:ph type="body" idx="10"/>
          </p:nvPr>
        </p:nvSpPr>
        <p:spPr>
          <a:xfrm>
            <a:off x="1057910" y="681990"/>
            <a:ext cx="5486400" cy="842645"/>
          </a:xfrm>
          <a:prstGeom prst="rect">
            <a:avLst/>
          </a:prstGeom>
          <a:noFill/>
          <a:ln w="0" cmpd="sng">
            <a:noFill/>
            <a:prstDash val="solid"/>
          </a:ln>
        </p:spPr>
        <p:txBody>
          <a:bodyPr vert="horz" lIns="0" tIns="243205" rIns="0" bIns="0" anchor="t"/>
          <a:lstStyle/>
          <a:p>
            <a:pPr marL="0" marR="45720" indent="0" algn="just">
              <a:lnSpc>
                <a:spcPts val="1400"/>
              </a:lnSpc>
              <a:spcAft>
                <a:spcPts val="345"/>
              </a:spcAft>
            </a:pPr>
            <a:r>
              <a:rPr lang="es-ES" sz="1200" spc="0">
                <a:solidFill>
                  <a:srgbClr val="000000"/>
                </a:solidFill>
                <a:latin typeface="Times New Roman" pitchFamily="1" panose="02020603050405020304"/>
              </a:rPr>
              <a:t>A las 11</a:t>
            </a:r>
            <a:r>
              <a:rPr lang="es-ES" sz="1350" spc="0">
                <a:solidFill>
                  <a:srgbClr val="000000"/>
                </a:solidFill>
                <a:latin typeface="Arial" pitchFamily="2" panose="02020603050405020304"/>
              </a:rPr>
              <a:t>,</a:t>
            </a:r>
            <a:r>
              <a:rPr lang="es-ES" sz="1200" spc="0">
                <a:solidFill>
                  <a:srgbClr val="000000"/>
                </a:solidFill>
                <a:latin typeface="Times New Roman" pitchFamily="1" panose="02020603050405020304"/>
              </a:rPr>
              <a:t>30 h, el obispo Doroteo Fernández y Fernández, en presencia del Ministro Villar Palasí, procedióa la bendición del nuevo Colegio “</a:t>
            </a:r>
            <a:r>
              <a:rPr lang="es-ES" sz="1200" i="1" spc="0">
                <a:solidFill>
                  <a:srgbClr val="000000"/>
                </a:solidFill>
                <a:latin typeface="Times New Roman" pitchFamily="1" panose="02020603050405020304"/>
              </a:rPr>
              <a:t>Ramón Izquierdo</a:t>
            </a:r>
            <a:r>
              <a:rPr lang="es-ES" sz="1200" spc="0">
                <a:solidFill>
                  <a:srgbClr val="000000"/>
                </a:solidFill>
                <a:latin typeface="Times New Roman" pitchFamily="1" panose="02020603050405020304"/>
              </a:rPr>
              <a:t>”, de los Padres Salesianos. Acompan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óla Tuna de la Universidad Laboral de Sevilla. </a:t>
            </a:r>
          </a:p>
        </p:txBody>
      </p:sp>
      <p:sp>
        <p:nvSpPr>
          <p:cNvPr id="4" name=""/>
          <p:cNvSpPr/>
          <p:nvPr>
            <p:ph type="body" idx="10"/>
          </p:nvPr>
        </p:nvSpPr>
        <p:spPr>
          <a:xfrm>
            <a:off x="3090545" y="1524635"/>
            <a:ext cx="3453765" cy="3641725"/>
          </a:xfrm>
          <a:prstGeom prst="rect">
            <a:avLst/>
          </a:prstGeom>
          <a:noFill/>
          <a:ln w="0" cmpd="sng">
            <a:noFill/>
            <a:prstDash val="solid"/>
          </a:ln>
        </p:spPr>
        <p:txBody>
          <a:bodyPr vert="horz" lIns="0" tIns="0" rIns="0" bIns="0" anchor="t"/>
          <a:lstStyle/>
          <a:p>
            <a:pPr marL="0" marR="45720" indent="0" algn="just">
              <a:lnSpc>
                <a:spcPts val="1400"/>
              </a:lnSpc>
              <a:spcAft>
                <a:spcPts val="0"/>
              </a:spcAft>
            </a:pPr>
            <a:r>
              <a:rPr lang="es-ES" sz="1200" spc="0">
                <a:solidFill>
                  <a:srgbClr val="000000"/>
                </a:solidFill>
                <a:latin typeface="Times New Roman" pitchFamily="1" panose="02020603050405020304"/>
              </a:rPr>
              <a:t>A continuación se procedióal desfile de todas las </a:t>
            </a:r>
            <a:r>
              <a:rPr lang="es-ES" sz="1200" spc="0">
                <a:solidFill>
                  <a:srgbClr val="000000"/>
                </a:solidFill>
                <a:latin typeface="Times New Roman" pitchFamily="1" panose="02020603050405020304"/>
              </a:rPr>
              <a:t>autoridades académicas desde el vestidor de togas </a:t>
            </a:r>
            <a:r>
              <a:rPr lang="es-ES" sz="1200" spc="0">
                <a:solidFill>
                  <a:srgbClr val="000000"/>
                </a:solidFill>
                <a:latin typeface="Times New Roman" pitchFamily="1" panose="02020603050405020304"/>
              </a:rPr>
              <a:t>(primera planta) hasta el Laboratorio Central, donde </a:t>
            </a:r>
            <a:r>
              <a:rPr lang="es-ES" sz="1200" spc="0">
                <a:solidFill>
                  <a:srgbClr val="000000"/>
                </a:solidFill>
                <a:latin typeface="Times New Roman" pitchFamily="1" panose="02020603050405020304"/>
              </a:rPr>
              <a:t>tendría lugar el acto oficial de inauguración. </a:t>
            </a:r>
          </a:p>
          <a:p>
            <a:pPr marL="0" marR="45720" indent="0" algn="just">
              <a:lnSpc>
                <a:spcPts val="1400"/>
              </a:lnSpc>
              <a:spcBef>
                <a:spcPts val="505"/>
              </a:spcBef>
              <a:spcAft>
                <a:spcPts val="0"/>
              </a:spcAft>
            </a:pPr>
            <a:r>
              <a:rPr lang="es-ES" sz="1200" spc="0">
                <a:solidFill>
                  <a:srgbClr val="000000"/>
                </a:solidFill>
                <a:latin typeface="Times New Roman" pitchFamily="1" panose="02020603050405020304"/>
              </a:rPr>
              <a:t>Se comienza el acto con la imposición de la </a:t>
            </a:r>
            <a:r>
              <a:rPr lang="es-ES" sz="1250" b="1" spc="0">
                <a:solidFill>
                  <a:srgbClr val="000000"/>
                </a:solidFill>
                <a:latin typeface="Times New Roman" pitchFamily="1" panose="02020603050405020304"/>
              </a:rPr>
              <a:t>Medalla </a:t>
            </a:r>
            <a:r>
              <a:rPr lang="es-ES" sz="1250" b="1" spc="0">
                <a:solidFill>
                  <a:srgbClr val="000000"/>
                </a:solidFill>
                <a:latin typeface="Times New Roman" pitchFamily="1" panose="02020603050405020304"/>
              </a:rPr>
              <a:t>de Alfonso X el Sabio </a:t>
            </a:r>
            <a:r>
              <a:rPr lang="es-ES" sz="1200" spc="0">
                <a:solidFill>
                  <a:srgbClr val="000000"/>
                </a:solidFill>
                <a:latin typeface="Times New Roman" pitchFamily="1" panose="02020603050405020304"/>
              </a:rPr>
              <a:t>a Don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a:t>
            </a:r>
            <a:r>
              <a:rPr lang="es-ES" sz="1200" i="1" spc="0">
                <a:solidFill>
                  <a:srgbClr val="000000"/>
                </a:solidFill>
                <a:latin typeface="Times New Roman" pitchFamily="1" panose="02020603050405020304"/>
              </a:rPr>
              <a:t>Maravillas Garrido</a:t>
            </a:r>
            <a:r>
              <a:rPr lang="es-ES" sz="1200" spc="0">
                <a:solidFill>
                  <a:srgbClr val="000000"/>
                </a:solidFill>
                <a:latin typeface="Times New Roman" pitchFamily="1" panose="02020603050405020304"/>
              </a:rPr>
              <a:t>, </a:t>
            </a:r>
            <a:r>
              <a:rPr lang="es-ES" sz="1200" spc="0">
                <a:solidFill>
                  <a:srgbClr val="000000"/>
                </a:solidFill>
                <a:latin typeface="Times New Roman" pitchFamily="1" panose="02020603050405020304"/>
              </a:rPr>
              <a:t>maestra nacional de Azuaga y madre del Rector de </a:t>
            </a:r>
            <a:r>
              <a:rPr lang="es-ES" sz="1200" spc="0">
                <a:solidFill>
                  <a:srgbClr val="000000"/>
                </a:solidFill>
                <a:latin typeface="Times New Roman" pitchFamily="1" panose="02020603050405020304"/>
              </a:rPr>
              <a:t>la Universidad de Santiago, también presente. </a:t>
            </a:r>
          </a:p>
          <a:p>
            <a:pPr marL="0" marR="45720" indent="0" algn="just">
              <a:lnSpc>
                <a:spcPts val="1400"/>
              </a:lnSpc>
              <a:spcBef>
                <a:spcPts val="555"/>
              </a:spcBef>
              <a:spcAft>
                <a:spcPts val="0"/>
              </a:spcAft>
            </a:pPr>
            <a:r>
              <a:rPr lang="es-ES" sz="1200" spc="0">
                <a:solidFill>
                  <a:srgbClr val="000000"/>
                </a:solidFill>
                <a:latin typeface="Times New Roman" pitchFamily="1" panose="02020603050405020304"/>
              </a:rPr>
              <a:t>Después de que el Secretario del Ayuntamiento, D. </a:t>
            </a:r>
            <a:r>
              <a:rPr lang="es-ES" sz="1200" spc="0">
                <a:solidFill>
                  <a:srgbClr val="000000"/>
                </a:solidFill>
                <a:latin typeface="Times New Roman" pitchFamily="1" panose="02020603050405020304"/>
              </a:rPr>
              <a:t>JoséMaría Aguado Serrano, leyera el acuerdo adop-</a:t>
            </a:r>
            <a:r>
              <a:rPr lang="es-ES" sz="1200" spc="0">
                <a:solidFill>
                  <a:srgbClr val="000000"/>
                </a:solidFill>
                <a:latin typeface="Times New Roman" pitchFamily="1" panose="02020603050405020304"/>
              </a:rPr>
              <a:t>tado por el que se concedía la medalla de oro de la </a:t>
            </a:r>
            <a:r>
              <a:rPr lang="es-ES" sz="1200" spc="0">
                <a:solidFill>
                  <a:srgbClr val="000000"/>
                </a:solidFill>
                <a:latin typeface="Times New Roman" pitchFamily="1" panose="02020603050405020304"/>
              </a:rPr>
              <a:t>ciudad al Sr. Villar Palasí, el Alcalde, Sr. </a:t>
            </a:r>
            <a:r>
              <a:rPr lang="es-ES" sz="1250" b="1" spc="0">
                <a:solidFill>
                  <a:srgbClr val="000000"/>
                </a:solidFill>
                <a:latin typeface="Times New Roman" pitchFamily="1" panose="02020603050405020304"/>
              </a:rPr>
              <a:t>García </a:t>
            </a:r>
            <a:r>
              <a:rPr lang="es-ES" sz="1250" b="1" spc="0">
                <a:solidFill>
                  <a:srgbClr val="000000"/>
                </a:solidFill>
                <a:latin typeface="Times New Roman" pitchFamily="1" panose="02020603050405020304"/>
              </a:rPr>
              <a:t>Martín</a:t>
            </a:r>
            <a:r>
              <a:rPr lang="es-ES" sz="1200" spc="0">
                <a:solidFill>
                  <a:srgbClr val="000000"/>
                </a:solidFill>
                <a:latin typeface="Times New Roman" pitchFamily="1" panose="02020603050405020304"/>
              </a:rPr>
              <a:t>, pronuncióun emotivo discurso en el que di-</a:t>
            </a:r>
            <a:r>
              <a:rPr lang="es-ES" sz="1200" spc="0">
                <a:solidFill>
                  <a:srgbClr val="000000"/>
                </a:solidFill>
                <a:latin typeface="Times New Roman" pitchFamily="1" panose="02020603050405020304"/>
              </a:rPr>
              <a:t>jo que esta fecha histórica se debería sen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alar en el </a:t>
            </a:r>
            <a:r>
              <a:rPr lang="es-ES" sz="1200" spc="0">
                <a:solidFill>
                  <a:srgbClr val="000000"/>
                </a:solidFill>
                <a:latin typeface="Times New Roman" pitchFamily="1" panose="02020603050405020304"/>
              </a:rPr>
              <a:t>lugar m´as visible. Calificóel acto de hito en la histo-</a:t>
            </a:r>
            <a:r>
              <a:rPr lang="es-ES" sz="1200" spc="0">
                <a:solidFill>
                  <a:srgbClr val="000000"/>
                </a:solidFill>
                <a:latin typeface="Times New Roman" pitchFamily="1" panose="02020603050405020304"/>
              </a:rPr>
              <a:t>ria de Badajoz y se extendióen consideraciones sobre </a:t>
            </a:r>
            <a:r>
              <a:rPr lang="es-ES" sz="1200" spc="0">
                <a:solidFill>
                  <a:srgbClr val="000000"/>
                </a:solidFill>
                <a:latin typeface="Times New Roman" pitchFamily="1" panose="02020603050405020304"/>
              </a:rPr>
              <a:t>el </a:t>
            </a:r>
            <a:r>
              <a:rPr lang="es-ES" sz="1250" b="1" spc="0">
                <a:solidFill>
                  <a:srgbClr val="000000"/>
                </a:solidFill>
                <a:latin typeface="Times New Roman" pitchFamily="1" panose="02020603050405020304"/>
              </a:rPr>
              <a:t>Plan Badajoz</a:t>
            </a:r>
            <a:r>
              <a:rPr lang="es-ES" sz="1200" spc="0">
                <a:solidFill>
                  <a:srgbClr val="000000"/>
                </a:solidFill>
                <a:latin typeface="Times New Roman" pitchFamily="1" panose="02020603050405020304"/>
              </a:rPr>
              <a:t>, testimoniando el agradecimiento a </a:t>
            </a:r>
            <a:r>
              <a:rPr lang="es-ES" sz="1200" spc="0">
                <a:solidFill>
                  <a:srgbClr val="000000"/>
                </a:solidFill>
                <a:latin typeface="Times New Roman" pitchFamily="1" panose="02020603050405020304"/>
              </a:rPr>
              <a:t>cuantos habían hecho posible la nueva realidad. Ter-</a:t>
            </a:r>
            <a:r>
              <a:rPr lang="es-ES" sz="1200" spc="0">
                <a:solidFill>
                  <a:srgbClr val="000000"/>
                </a:solidFill>
                <a:latin typeface="Times New Roman" pitchFamily="1" panose="02020603050405020304"/>
              </a:rPr>
              <a:t>minóhaciendo entrega de la Medalla de oro de la </a:t>
            </a:r>
          </a:p>
        </p:txBody>
      </p:sp>
      <p:sp>
        <p:nvSpPr>
          <p:cNvPr id="5" name=""/>
          <p:cNvSpPr/>
          <p:nvPr>
            <p:ph type="body" idx="10"/>
          </p:nvPr>
        </p:nvSpPr>
        <p:spPr>
          <a:xfrm>
            <a:off x="1057910" y="5166360"/>
            <a:ext cx="5486400" cy="728345"/>
          </a:xfrm>
          <a:prstGeom prst="rect">
            <a:avLst/>
          </a:prstGeom>
          <a:noFill/>
          <a:ln w="0" cmpd="sng">
            <a:noFill/>
            <a:prstDash val="solid"/>
          </a:ln>
        </p:spPr>
        <p:txBody>
          <a:bodyPr vert="horz" lIns="0" tIns="0" rIns="0" bIns="0" anchor="t"/>
          <a:lstStyle/>
          <a:p>
            <a:pPr marL="0" marR="45720" indent="0" algn="just">
              <a:lnSpc>
                <a:spcPts val="1400"/>
              </a:lnSpc>
              <a:spcAft>
                <a:spcPts val="3060"/>
              </a:spcAft>
            </a:pPr>
            <a:r>
              <a:rPr lang="es-ES" sz="1200" spc="0">
                <a:solidFill>
                  <a:srgbClr val="000000"/>
                </a:solidFill>
                <a:latin typeface="Times New Roman" pitchFamily="1" panose="02020603050405020304"/>
              </a:rPr>
              <a:t>ciudad al ministro y de una placa de plata que patentizaba el acuerdo municipal. A </a:t>
            </a:r>
            <a:r>
              <a:rPr lang="es-ES" sz="1200" spc="0">
                <a:solidFill>
                  <a:srgbClr val="000000"/>
                </a:solidFill>
                <a:latin typeface="Times New Roman" pitchFamily="1" panose="02020603050405020304"/>
              </a:rPr>
              <a:t>continuación, se procedióa la entrega de la Medalla de Oro de la provincia. </a:t>
            </a:r>
          </a:p>
        </p:txBody>
      </p:sp>
      <p:sp>
        <p:nvSpPr>
          <p:cNvPr id="8" name=""/>
          <p:cNvSpPr/>
          <p:nvPr>
            <p:ph type="body" idx="10"/>
          </p:nvPr>
        </p:nvSpPr>
        <p:spPr>
          <a:xfrm>
            <a:off x="1057910" y="9302750"/>
            <a:ext cx="5486400" cy="428625"/>
          </a:xfrm>
          <a:prstGeom prst="rect">
            <a:avLst/>
          </a:prstGeom>
          <a:noFill/>
          <a:ln w="0" cmpd="sng">
            <a:noFill/>
            <a:prstDash val="solid"/>
          </a:ln>
        </p:spPr>
        <p:txBody>
          <a:bodyPr vert="horz" lIns="0" tIns="40640" rIns="0" bIns="0" anchor="t"/>
          <a:lstStyle/>
          <a:p>
            <a:pPr marL="0" marR="45720" indent="0" algn="ctr">
              <a:lnSpc>
                <a:spcPts val="1400"/>
              </a:lnSpc>
              <a:spcAft>
                <a:spcPts val="1595"/>
              </a:spcAft>
            </a:pPr>
            <a:r>
              <a:rPr lang="es-ES" sz="1250" b="1" spc="30">
                <a:solidFill>
                  <a:srgbClr val="000000"/>
                </a:solidFill>
                <a:latin typeface="Times New Roman" pitchFamily="1" panose="02020603050405020304"/>
              </a:rPr>
              <a:t>Figura </a:t>
            </a:r>
            <a:r>
              <a:rPr lang="es-ES" sz="1350" spc="30">
                <a:solidFill>
                  <a:srgbClr val="000000"/>
                </a:solidFill>
                <a:latin typeface="Arial" pitchFamily="2" panose="02020603050405020304"/>
              </a:rPr>
              <a:t>v</a:t>
            </a:r>
            <a:r>
              <a:rPr lang="es-ES" sz="1200" spc="30">
                <a:solidFill>
                  <a:srgbClr val="000000"/>
                </a:solidFill>
                <a:latin typeface="Times New Roman" pitchFamily="1" panose="02020603050405020304"/>
              </a:rPr>
              <a:t>: Secretario de la Diputación, Sr. Pérez de Acevedo.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46990" rIns="0" bIns="0" anchor="t"/>
          <a:lstStyle/>
          <a:p>
            <a:pPr marL="0" marR="45720" indent="0" algn="l">
              <a:lnSpc>
                <a:spcPts val="1400"/>
              </a:lnSpc>
              <a:spcAft>
                <a:spcPts val="60"/>
              </a:spcAft>
            </a:pPr>
            <a:r>
              <a:rPr lang="es-ES" sz="1250" b="1" spc="40">
                <a:solidFill>
                  <a:srgbClr val="000000"/>
                </a:solidFill>
                <a:latin typeface="Times New Roman" pitchFamily="1" panose="02020603050405020304"/>
              </a:rPr>
              <a:t>50 Aniversario 1968–2019 </a:t>
            </a:r>
          </a:p>
        </p:txBody>
      </p:sp>
      <p:sp>
        <p:nvSpPr>
          <p:cNvPr id="12" name=""/>
          <p:cNvSpPr/>
          <p:nvPr>
            <p:ph type="body" idx="10"/>
          </p:nvPr>
        </p:nvSpPr>
        <p:spPr>
          <a:xfrm>
            <a:off x="1057910" y="4302125"/>
            <a:ext cx="1663700" cy="864235"/>
          </a:xfrm>
          <a:prstGeom prst="rect">
            <a:avLst/>
          </a:prstGeom>
          <a:noFill/>
          <a:ln w="0" cmpd="sng">
            <a:noFill/>
            <a:prstDash val="solid"/>
          </a:ln>
        </p:spPr>
        <p:txBody>
          <a:bodyPr vert="horz" lIns="0" tIns="0" rIns="0" bIns="0" anchor="t"/>
          <a:lstStyle/>
          <a:p>
            <a:pPr marL="0" marR="0" indent="0" algn="ctr">
              <a:lnSpc>
                <a:spcPts val="1400"/>
              </a:lnSpc>
              <a:spcAft>
                <a:spcPts val="4080"/>
              </a:spcAft>
            </a:pPr>
            <a:r>
              <a:rPr lang="es-ES" sz="1200" spc="0">
                <a:solidFill>
                  <a:srgbClr val="000000"/>
                </a:solidFill>
                <a:latin typeface="Times New Roman" pitchFamily="1" panose="02020603050405020304"/>
              </a:rPr>
              <a:t>Alcalde de Badajoz </a:t>
            </a:r>
            <a:br/>
            <a:r>
              <a:rPr lang="es-ES" sz="1200" spc="0">
                <a:solidFill>
                  <a:srgbClr val="000000"/>
                </a:solidFill>
                <a:latin typeface="Times New Roman" pitchFamily="1" panose="02020603050405020304"/>
              </a:rPr>
              <a:t>Sr. García Martín </a:t>
            </a:r>
          </a:p>
        </p:txBody>
      </p:sp>
      <p:cxnSp>
        <p:nvCxnSpPr>
          <p:cNvPr id="13" name=""/>
          <p:cNvCxnSpPr/>
          <p:nvPr/>
        </p:nvCxnSpPr>
        <p:spPr>
          <a:xfrm>
            <a:off x="1097280" y="685800"/>
            <a:ext cx="5401945" cy="0"/>
          </a:xfrm>
          <a:prstGeom prst="line">
            <a:avLst/>
          </a:prstGeom>
          <a:ln w="6350" cmpd="sng">
            <a:solidFill>
              <a:srgbClr val="000000"/>
            </a:solidFill>
          </a:ln>
        </p:spPr>
      </p:cxnSp>
      <p:cxnSp>
        <p:nvCxnSpPr>
          <p:cNvPr id="14"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4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23"/>
          <a:stretch>
            <a:fillRect/>
          </a:stretch>
        </p:blipFill>
        <p:spPr>
          <a:xfrm>
            <a:off x="1606550" y="902335"/>
            <a:ext cx="4345940" cy="3285490"/>
          </a:xfrm>
          <a:prstGeom prst="rect">
            <a:avLst/>
          </a:prstGeom>
        </p:spPr>
      </p:pic>
      <p:pic>
        <p:nvPicPr>
          <p:cNvPr id="7" name=""/>
          <p:cNvPicPr/>
          <p:nvPr/>
        </p:nvPicPr>
        <p:blipFill>
          <a:blip r:embed="prId24"/>
          <a:stretch>
            <a:fillRect/>
          </a:stretch>
        </p:blipFill>
        <p:spPr>
          <a:xfrm>
            <a:off x="1606550" y="5772785"/>
            <a:ext cx="4345940" cy="329501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0" marR="0" indent="0" algn="l">
              <a:lnSpc>
                <a:spcPts val="1400"/>
              </a:lnSpc>
              <a:spcAft>
                <a:spcPts val="75"/>
              </a:spcAft>
              <a:tabLst>
                <a:tab algn="r" pos="5440680"/>
              </a:tabLst>
            </a:pPr>
            <a:r>
              <a:rPr lang="es-ES" sz="120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21 </a:t>
            </a:r>
          </a:p>
        </p:txBody>
      </p:sp>
      <p:sp>
        <p:nvSpPr>
          <p:cNvPr id="5" name=""/>
          <p:cNvSpPr/>
          <p:nvPr>
            <p:ph type="body" idx="10"/>
          </p:nvPr>
        </p:nvSpPr>
        <p:spPr>
          <a:xfrm>
            <a:off x="1057910" y="4277995"/>
            <a:ext cx="5486400" cy="1494790"/>
          </a:xfrm>
          <a:prstGeom prst="rect">
            <a:avLst/>
          </a:prstGeom>
          <a:noFill/>
          <a:ln w="0" cmpd="sng">
            <a:noFill/>
            <a:prstDash val="solid"/>
          </a:ln>
        </p:spPr>
        <p:txBody>
          <a:bodyPr vert="horz" lIns="0" tIns="8890" rIns="0" bIns="0" anchor="t"/>
          <a:lstStyle/>
          <a:p>
            <a:pPr marL="0" marR="0" indent="0" algn="ctr">
              <a:lnSpc>
                <a:spcPts val="1400"/>
              </a:lnSpc>
              <a:spcAft>
                <a:spcPts val="0"/>
              </a:spcAft>
            </a:pPr>
            <a:r>
              <a:rPr lang="es-ES" sz="1200" b="1" spc="5">
                <a:solidFill>
                  <a:srgbClr val="000000"/>
                </a:solidFill>
                <a:latin typeface="Times New Roman" pitchFamily="1" panose="02020603050405020304"/>
              </a:rPr>
              <a:t>Figura </a:t>
            </a:r>
            <a:r>
              <a:rPr lang="es-ES" sz="950" spc="5">
                <a:solidFill>
                  <a:srgbClr val="000000"/>
                </a:solidFill>
                <a:latin typeface="Arial" pitchFamily="2" panose="02020603050405020304"/>
              </a:rPr>
              <a:t>VI</a:t>
            </a:r>
            <a:r>
              <a:rPr lang="es-ES" sz="1200" spc="5">
                <a:solidFill>
                  <a:srgbClr val="000000"/>
                </a:solidFill>
                <a:latin typeface="Times New Roman" pitchFamily="1" panose="02020603050405020304"/>
              </a:rPr>
              <a:t>: </a:t>
            </a:r>
            <a:r>
              <a:rPr lang="es-ES" sz="1200" spc="5">
                <a:solidFill>
                  <a:srgbClr val="000000"/>
                </a:solidFill>
                <a:latin typeface="Times New Roman" pitchFamily="1" panose="02020603050405020304"/>
              </a:rPr>
              <a:t>D. Manuel Carracedo entrega la Medalla de la provincia al ministro. </a:t>
            </a:r>
          </a:p>
          <a:p>
            <a:pPr marL="0" marR="45720" indent="0" algn="just">
              <a:lnSpc>
                <a:spcPts val="1400"/>
              </a:lnSpc>
              <a:spcBef>
                <a:spcPts val="3380"/>
              </a:spcBef>
              <a:spcAft>
                <a:spcPts val="1070"/>
              </a:spcAft>
            </a:pPr>
            <a:r>
              <a:rPr lang="es-ES" sz="1200" spc="0">
                <a:solidFill>
                  <a:srgbClr val="000000"/>
                </a:solidFill>
                <a:latin typeface="Times New Roman" pitchFamily="1" panose="02020603050405020304"/>
              </a:rPr>
              <a:t>Previamente el secretario de la Corporación provincial, Sr. Pérez de Acevedo, leyóel acta del acuerdo, y después el presidente, Sr. Carracedo, pronuncióunas palabras de bienvenida y ofrecimiento, en atención a los desvelos del ministro, que tanto habían ayudado a la implantación del centro universitario en Extremadura. </a:t>
            </a:r>
          </a:p>
        </p:txBody>
      </p:sp>
      <p:sp>
        <p:nvSpPr>
          <p:cNvPr id="8" name=""/>
          <p:cNvSpPr/>
          <p:nvPr>
            <p:ph type="body" idx="10"/>
          </p:nvPr>
        </p:nvSpPr>
        <p:spPr>
          <a:xfrm>
            <a:off x="1057910" y="9170035"/>
            <a:ext cx="5486400" cy="561340"/>
          </a:xfrm>
          <a:prstGeom prst="rect">
            <a:avLst/>
          </a:prstGeom>
          <a:noFill/>
          <a:ln w="0" cmpd="sng">
            <a:noFill/>
            <a:prstDash val="solid"/>
          </a:ln>
        </p:spPr>
        <p:txBody>
          <a:bodyPr vert="horz" lIns="0" tIns="8890" rIns="0" bIns="0" anchor="t"/>
          <a:lstStyle/>
          <a:p>
            <a:pPr marL="0" marR="0" indent="0" algn="ctr">
              <a:lnSpc>
                <a:spcPts val="1400"/>
              </a:lnSpc>
              <a:spcAft>
                <a:spcPts val="2885"/>
              </a:spcAft>
            </a:pPr>
            <a:r>
              <a:rPr lang="es-ES" sz="1200" b="1" spc="40">
                <a:solidFill>
                  <a:srgbClr val="000000"/>
                </a:solidFill>
                <a:latin typeface="Times New Roman" pitchFamily="1" panose="02020603050405020304"/>
              </a:rPr>
              <a:t>Figura </a:t>
            </a:r>
            <a:r>
              <a:rPr lang="es-ES" sz="950" spc="40">
                <a:solidFill>
                  <a:srgbClr val="000000"/>
                </a:solidFill>
                <a:latin typeface="Arial" pitchFamily="2" panose="02020603050405020304"/>
              </a:rPr>
              <a:t>VII</a:t>
            </a:r>
            <a:r>
              <a:rPr lang="es-ES" sz="1200" spc="40">
                <a:solidFill>
                  <a:srgbClr val="000000"/>
                </a:solidFill>
                <a:latin typeface="Times New Roman" pitchFamily="1" panose="02020603050405020304"/>
              </a:rPr>
              <a:t>: Palabras del Gobernador Civil, Sr. Gerona de la Figuera.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0" indent="0" algn="r">
              <a:lnSpc>
                <a:spcPts val="1400"/>
              </a:lnSpc>
              <a:spcAft>
                <a:spcPts val="55"/>
              </a:spcAft>
            </a:pPr>
            <a:r>
              <a:rPr lang="es-ES" sz="1200" b="1" spc="70">
                <a:solidFill>
                  <a:srgbClr val="000000"/>
                </a:solidFill>
                <a:latin typeface="Times New Roman" pitchFamily="1" panose="02020603050405020304"/>
              </a:rPr>
              <a:t>Memoria Histórica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4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25"/>
          <a:stretch>
            <a:fillRect/>
          </a:stretch>
        </p:blipFill>
        <p:spPr>
          <a:xfrm>
            <a:off x="1264920" y="2703830"/>
            <a:ext cx="5050790" cy="360553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25"/>
              </a:spcAft>
              <a:tabLst>
                <a:tab algn="r" pos="5440680"/>
              </a:tabLst>
            </a:pPr>
            <a:r>
              <a:rPr lang="es-ES" sz="1300" spc="0">
                <a:solidFill>
                  <a:srgbClr val="000000"/>
                </a:solidFill>
                <a:latin typeface="Garamond" pitchFamily="1" panose="02020603050405020304"/>
              </a:rPr>
              <a:t>22 </a:t>
            </a:r>
            <a:r>
              <a:rPr lang="es-ES" sz="1300" b="1" spc="0">
                <a:solidFill>
                  <a:srgbClr val="000000"/>
                </a:solidFill>
                <a:latin typeface="Garamond" pitchFamily="1" panose="02020603050405020304"/>
              </a:rPr>
              <a:t>3.2. Nacer: el primer centro universitario </a:t>
            </a:r>
          </a:p>
        </p:txBody>
      </p:sp>
      <p:sp>
        <p:nvSpPr>
          <p:cNvPr id="3" name=""/>
          <p:cNvSpPr/>
          <p:nvPr>
            <p:ph type="body" idx="10"/>
          </p:nvPr>
        </p:nvSpPr>
        <p:spPr>
          <a:xfrm>
            <a:off x="1057910" y="681990"/>
            <a:ext cx="5486400" cy="2021840"/>
          </a:xfrm>
          <a:prstGeom prst="rect">
            <a:avLst/>
          </a:prstGeom>
          <a:noFill/>
          <a:ln w="0" cmpd="sng">
            <a:noFill/>
            <a:prstDash val="solid"/>
          </a:ln>
        </p:spPr>
        <p:txBody>
          <a:bodyPr vert="horz" lIns="0" tIns="220345" rIns="0" bIns="0" anchor="t"/>
          <a:lstStyle/>
          <a:p>
            <a:pPr marL="45720" marR="45720" indent="0" algn="just">
              <a:lnSpc>
                <a:spcPts val="1400"/>
              </a:lnSpc>
              <a:spcAft>
                <a:spcPts val="1130"/>
              </a:spcAft>
            </a:pPr>
            <a:r>
              <a:rPr lang="es-ES" sz="1300" spc="0">
                <a:solidFill>
                  <a:srgbClr val="000000"/>
                </a:solidFill>
                <a:latin typeface="Garamond" pitchFamily="1" panose="02020603050405020304"/>
              </a:rPr>
              <a:t>Intervino a continuación el Gobernador Civil, Sr. </a:t>
            </a:r>
            <a:r>
              <a:rPr lang="es-ES" sz="1300" b="1" spc="0">
                <a:solidFill>
                  <a:srgbClr val="000000"/>
                </a:solidFill>
                <a:latin typeface="Garamond" pitchFamily="1" panose="02020603050405020304"/>
              </a:rPr>
              <a:t>Gerona de la Figuera</a:t>
            </a:r>
            <a:r>
              <a:rPr lang="es-ES" sz="1300" spc="0">
                <a:solidFill>
                  <a:srgbClr val="000000"/>
                </a:solidFill>
                <a:latin typeface="Garamond" pitchFamily="1" panose="02020603050405020304"/>
              </a:rPr>
              <a:t>, recor-</a:t>
            </a:r>
            <a:r>
              <a:rPr lang="es-ES" sz="1300" spc="0">
                <a:solidFill>
                  <a:srgbClr val="000000"/>
                </a:solidFill>
                <a:latin typeface="Garamond" pitchFamily="1" panose="02020603050405020304"/>
              </a:rPr>
              <a:t>dando a todos los que habían trabajado para hacer realidad la Facultad y, muy especialmente, agradeciendo el entusiasmo puesto por su antecesor, Sr. </a:t>
            </a:r>
            <a:r>
              <a:rPr lang="es-ES" sz="1300" b="1" spc="0">
                <a:solidFill>
                  <a:srgbClr val="000000"/>
                </a:solidFill>
                <a:latin typeface="Garamond" pitchFamily="1" panose="02020603050405020304"/>
              </a:rPr>
              <a:t>Santolalla de La Calle</a:t>
            </a:r>
            <a:r>
              <a:rPr lang="es-ES" sz="1300" spc="0">
                <a:solidFill>
                  <a:srgbClr val="000000"/>
                </a:solidFill>
                <a:latin typeface="Garamond" pitchFamily="1" panose="02020603050405020304"/>
              </a:rPr>
              <a:t>. Hizo hincapiéen que esta Universidad de Badajoz seráuna Univer-</a:t>
            </a:r>
            <a:r>
              <a:rPr lang="es-ES" sz="1300" spc="0">
                <a:solidFill>
                  <a:srgbClr val="000000"/>
                </a:solidFill>
                <a:latin typeface="Garamond" pitchFamily="1" panose="02020603050405020304"/>
              </a:rPr>
              <a:t>sidad de la Hispanidad y una galería abierta al Atlántico. También se refirióa la grata impresión del ministro al ver los terrenos adquiridos conjuntamente (Rincón de Palomas) por la Diputación y Ayuntamiento para albelgar la futura Universi-</a:t>
            </a:r>
            <a:r>
              <a:rPr lang="es-ES" sz="1300" spc="0">
                <a:solidFill>
                  <a:srgbClr val="000000"/>
                </a:solidFill>
                <a:latin typeface="Garamond" pitchFamily="1" panose="02020603050405020304"/>
              </a:rPr>
              <a:t>dad. Terminórogando al ministro que hiciera llegar a las m´as altas instancias la inquebrantable adhesión de toda la provincia de Badajoz. </a:t>
            </a:r>
          </a:p>
        </p:txBody>
      </p:sp>
      <p:sp>
        <p:nvSpPr>
          <p:cNvPr id="6" name=""/>
          <p:cNvSpPr/>
          <p:nvPr>
            <p:ph type="body" idx="10"/>
          </p:nvPr>
        </p:nvSpPr>
        <p:spPr>
          <a:xfrm>
            <a:off x="1057910" y="6361430"/>
            <a:ext cx="5486400" cy="3369945"/>
          </a:xfrm>
          <a:prstGeom prst="rect">
            <a:avLst/>
          </a:prstGeom>
          <a:noFill/>
          <a:ln w="0" cmpd="sng">
            <a:noFill/>
            <a:prstDash val="solid"/>
          </a:ln>
        </p:spPr>
        <p:txBody>
          <a:bodyPr vert="horz" lIns="0" tIns="43815" rIns="0" bIns="0" anchor="t"/>
          <a:lstStyle/>
          <a:p>
            <a:pPr marL="45720" marR="0" indent="0" algn="ctr">
              <a:lnSpc>
                <a:spcPts val="1400"/>
              </a:lnSpc>
              <a:spcAft>
                <a:spcPts val="0"/>
              </a:spcAft>
            </a:pPr>
            <a:r>
              <a:rPr lang="es-ES" sz="1300" b="1" spc="10">
                <a:solidFill>
                  <a:srgbClr val="000000"/>
                </a:solidFill>
                <a:latin typeface="Garamond" pitchFamily="1" panose="02020603050405020304"/>
              </a:rPr>
              <a:t>Figura </a:t>
            </a:r>
            <a:r>
              <a:rPr lang="es-ES" sz="1350" b="1" spc="10">
                <a:solidFill>
                  <a:srgbClr val="000000"/>
                </a:solidFill>
                <a:latin typeface="Arial" pitchFamily="2" panose="02020603050405020304"/>
              </a:rPr>
              <a:t>VIII</a:t>
            </a:r>
            <a:r>
              <a:rPr lang="es-ES" sz="1300" spc="10">
                <a:solidFill>
                  <a:srgbClr val="000000"/>
                </a:solidFill>
                <a:latin typeface="Garamond" pitchFamily="1" panose="02020603050405020304"/>
              </a:rPr>
              <a:t>: Discurso del Ministro de Educación y Ciencia, Sr. Villar Palasí. </a:t>
            </a:r>
          </a:p>
          <a:p>
            <a:pPr marL="45720" marR="45720" indent="0" algn="just">
              <a:lnSpc>
                <a:spcPts val="1400"/>
              </a:lnSpc>
              <a:spcBef>
                <a:spcPts val="2770"/>
              </a:spcBef>
              <a:spcAft>
                <a:spcPts val="0"/>
              </a:spcAft>
            </a:pPr>
            <a:r>
              <a:rPr lang="es-ES" sz="1300" spc="0">
                <a:solidFill>
                  <a:srgbClr val="000000"/>
                </a:solidFill>
                <a:latin typeface="Garamond" pitchFamily="1" panose="02020603050405020304"/>
              </a:rPr>
              <a:t>El Sr. Ministro contestóa los anteriores discursos con unas breves palabras de agra-</a:t>
            </a:r>
            <a:r>
              <a:rPr lang="es-ES" sz="1300" spc="0">
                <a:solidFill>
                  <a:srgbClr val="000000"/>
                </a:solidFill>
                <a:latin typeface="Garamond" pitchFamily="1" panose="02020603050405020304"/>
              </a:rPr>
              <a:t>decimiento y resaltando que la Facultad y futura Universidad era m´as bien una obra de los ciudadanos extremeños que suya o del propio Gobierno. Y que la consecu-</a:t>
            </a:r>
            <a:r>
              <a:rPr lang="es-ES" sz="1300" spc="0">
                <a:solidFill>
                  <a:srgbClr val="000000"/>
                </a:solidFill>
                <a:latin typeface="Garamond" pitchFamily="1" panose="02020603050405020304"/>
              </a:rPr>
              <a:t>ción de la meta, pretensión bastante inalcanzable y utópica, había sido obra del tremendo entusiasmo y constancia del pueblo llano, autoridades y prensa pacense. Hizo un llamamiento a seguir arrimando el hombro desde el primer momento para captar profesorado y tener aquíuna Facultad y, en su día, una Universidad del más alto nivel. Finalizósu intervención recomendando confianza en el futuro y perse-</a:t>
            </a:r>
            <a:r>
              <a:rPr lang="es-ES" sz="1300" spc="0">
                <a:solidFill>
                  <a:srgbClr val="000000"/>
                </a:solidFill>
                <a:latin typeface="Garamond" pitchFamily="1" panose="02020603050405020304"/>
              </a:rPr>
              <a:t>verancia. M´as que en una plenitud de obra, nos encontramos ante una plenitud de responsabilidad, de cara al futuro. </a:t>
            </a:r>
          </a:p>
          <a:p>
            <a:pPr marL="45720" marR="45720" indent="0" algn="just">
              <a:lnSpc>
                <a:spcPts val="1400"/>
              </a:lnSpc>
              <a:spcBef>
                <a:spcPts val="505"/>
              </a:spcBef>
              <a:spcAft>
                <a:spcPts val="1220"/>
              </a:spcAft>
            </a:pPr>
            <a:r>
              <a:rPr lang="es-ES" sz="1300" spc="0">
                <a:solidFill>
                  <a:srgbClr val="000000"/>
                </a:solidFill>
                <a:latin typeface="Garamond" pitchFamily="1" panose="02020603050405020304"/>
              </a:rPr>
              <a:t>Seguidamente el Decano–Comisario de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de Badajoz, doctor </a:t>
            </a:r>
            <a:r>
              <a:rPr lang="es-ES" sz="1300" b="1" spc="0">
                <a:solidFill>
                  <a:srgbClr val="000000"/>
                </a:solidFill>
                <a:latin typeface="Garamond" pitchFamily="1" panose="02020603050405020304"/>
              </a:rPr>
              <a:t>Viguera Lobo </a:t>
            </a:r>
            <a:r>
              <a:rPr lang="es-ES" sz="1300" spc="0">
                <a:solidFill>
                  <a:srgbClr val="000000"/>
                </a:solidFill>
                <a:latin typeface="Garamond" pitchFamily="1" panose="02020603050405020304"/>
              </a:rPr>
              <a:t>pronuncióel discurso inaugural de la Facultad y del Curso 1968/69. Iniciósu alocución haciendo referencia al enorme significado que tiene, para una sociedad que busca su identidad, el estudio y la cultura. </a:t>
            </a:r>
          </a:p>
        </p:txBody>
      </p:sp>
      <p:sp>
        <p:nvSpPr>
          <p:cNvPr id="7"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4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26"/>
          <a:stretch>
            <a:fillRect/>
          </a:stretch>
        </p:blipFill>
        <p:spPr>
          <a:xfrm>
            <a:off x="1264920" y="2118360"/>
            <a:ext cx="5050790" cy="694626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635" rIns="0" bIns="0" anchor="t"/>
          <a:lstStyle/>
          <a:p>
            <a:pPr marL="45720" marR="0" indent="0" algn="l">
              <a:lnSpc>
                <a:spcPts val="1400"/>
              </a:lnSpc>
              <a:spcAft>
                <a:spcPts val="75"/>
              </a:spcAft>
              <a:tabLst>
                <a:tab algn="r" pos="5440680"/>
              </a:tabLst>
            </a:pPr>
            <a:r>
              <a:rPr lang="es-ES" sz="120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23 </a:t>
            </a:r>
          </a:p>
        </p:txBody>
      </p:sp>
      <p:sp>
        <p:nvSpPr>
          <p:cNvPr id="3" name=""/>
          <p:cNvSpPr/>
          <p:nvPr>
            <p:ph type="body" idx="10"/>
          </p:nvPr>
        </p:nvSpPr>
        <p:spPr>
          <a:xfrm>
            <a:off x="1057910" y="681990"/>
            <a:ext cx="5486400" cy="1436370"/>
          </a:xfrm>
          <a:prstGeom prst="rect">
            <a:avLst/>
          </a:prstGeom>
          <a:noFill/>
          <a:ln w="0" cmpd="sng">
            <a:noFill/>
            <a:prstDash val="solid"/>
          </a:ln>
        </p:spPr>
        <p:txBody>
          <a:bodyPr vert="horz" lIns="0" tIns="227965" rIns="0" bIns="0" anchor="t"/>
          <a:lstStyle/>
          <a:p>
            <a:pPr marL="45720" marR="45720" indent="0" algn="just">
              <a:lnSpc>
                <a:spcPts val="1400"/>
              </a:lnSpc>
              <a:spcAft>
                <a:spcPts val="2240"/>
              </a:spcAft>
            </a:pPr>
            <a:r>
              <a:rPr lang="es-ES" sz="1200" spc="0">
                <a:solidFill>
                  <a:srgbClr val="000000"/>
                </a:solidFill>
                <a:latin typeface="Times New Roman" pitchFamily="1" panose="02020603050405020304"/>
              </a:rPr>
              <a:t>Recordóla entusiasta batalla reñida por Badajoz y sus entidades locales y provincia-</a:t>
            </a:r>
            <a:r>
              <a:rPr lang="es-ES" sz="1200" spc="0">
                <a:solidFill>
                  <a:srgbClr val="000000"/>
                </a:solidFill>
                <a:latin typeface="Times New Roman" pitchFamily="1" panose="02020603050405020304"/>
              </a:rPr>
              <a:t>les, asícomo el apoyo recibido por la Universidad de Sevilla y, muy especialmente, su Facutad de Ciencias, donde él había cursado los estudios y carrera académica. También hizo mención especial a la Universidad de Valencia, a la que había dedicado veinte y tres años. </a:t>
            </a:r>
          </a:p>
        </p:txBody>
      </p:sp>
      <p:sp>
        <p:nvSpPr>
          <p:cNvPr id="6" name=""/>
          <p:cNvSpPr/>
          <p:nvPr>
            <p:ph type="body" idx="10"/>
          </p:nvPr>
        </p:nvSpPr>
        <p:spPr>
          <a:xfrm>
            <a:off x="1057910" y="9170035"/>
            <a:ext cx="5486400" cy="561340"/>
          </a:xfrm>
          <a:prstGeom prst="rect">
            <a:avLst/>
          </a:prstGeom>
          <a:noFill/>
          <a:ln w="0" cmpd="sng">
            <a:noFill/>
            <a:prstDash val="solid"/>
          </a:ln>
        </p:spPr>
        <p:txBody>
          <a:bodyPr vert="horz" lIns="0" tIns="8890" rIns="0" bIns="0" anchor="t"/>
          <a:lstStyle/>
          <a:p>
            <a:pPr marL="0" marR="0" indent="0" algn="ctr">
              <a:lnSpc>
                <a:spcPts val="1400"/>
              </a:lnSpc>
              <a:spcAft>
                <a:spcPts val="2885"/>
              </a:spcAft>
            </a:pPr>
            <a:r>
              <a:rPr lang="es-ES" sz="1200" b="1" spc="25">
                <a:solidFill>
                  <a:srgbClr val="000000"/>
                </a:solidFill>
                <a:latin typeface="Times New Roman" pitchFamily="1" panose="02020603050405020304"/>
              </a:rPr>
              <a:t>Figura </a:t>
            </a:r>
            <a:r>
              <a:rPr lang="es-ES" sz="950" spc="25">
                <a:solidFill>
                  <a:srgbClr val="000000"/>
                </a:solidFill>
                <a:latin typeface="Arial" pitchFamily="2" panose="02020603050405020304"/>
              </a:rPr>
              <a:t>IX</a:t>
            </a:r>
            <a:r>
              <a:rPr lang="es-ES" sz="1200" spc="25">
                <a:solidFill>
                  <a:srgbClr val="000000"/>
                </a:solidFill>
                <a:latin typeface="Times New Roman" pitchFamily="1" panose="02020603050405020304"/>
              </a:rPr>
              <a:t>: Discurso del Decano–Comisario, Prof. Viguera Lobo.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0" marR="0" indent="0" algn="r">
              <a:lnSpc>
                <a:spcPts val="1400"/>
              </a:lnSpc>
              <a:spcAft>
                <a:spcPts val="55"/>
              </a:spcAft>
            </a:pPr>
            <a:r>
              <a:rPr lang="es-ES" sz="1200" b="1" spc="70">
                <a:solidFill>
                  <a:srgbClr val="000000"/>
                </a:solidFill>
                <a:latin typeface="Times New Roman" pitchFamily="1" panose="02020603050405020304"/>
              </a:rPr>
              <a:t>Memoria Histórica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4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27"/>
          <a:stretch>
            <a:fillRect/>
          </a:stretch>
        </p:blipFill>
        <p:spPr>
          <a:xfrm>
            <a:off x="1264920" y="5260975"/>
            <a:ext cx="5041265" cy="363029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130"/>
              </a:spcAft>
              <a:tabLst>
                <a:tab algn="r" pos="5440680"/>
              </a:tabLst>
            </a:pPr>
            <a:r>
              <a:rPr lang="es-ES" sz="1300" spc="0">
                <a:solidFill>
                  <a:srgbClr val="000000"/>
                </a:solidFill>
                <a:latin typeface="Garamond" pitchFamily="1" panose="02020603050405020304"/>
              </a:rPr>
              <a:t>24 </a:t>
            </a:r>
            <a:r>
              <a:rPr lang="es-ES" sz="1300" b="1" spc="0">
                <a:solidFill>
                  <a:srgbClr val="000000"/>
                </a:solidFill>
                <a:latin typeface="Garamond" pitchFamily="1" panose="02020603050405020304"/>
              </a:rPr>
              <a:t>3.2. Nacer: el primer centro universitario </a:t>
            </a:r>
          </a:p>
        </p:txBody>
      </p:sp>
      <p:sp>
        <p:nvSpPr>
          <p:cNvPr id="3" name=""/>
          <p:cNvSpPr/>
          <p:nvPr>
            <p:ph type="body" idx="10"/>
          </p:nvPr>
        </p:nvSpPr>
        <p:spPr>
          <a:xfrm>
            <a:off x="1057910" y="681990"/>
            <a:ext cx="5486400" cy="4578985"/>
          </a:xfrm>
          <a:prstGeom prst="rect">
            <a:avLst/>
          </a:prstGeom>
          <a:noFill/>
          <a:ln w="0" cmpd="sng">
            <a:noFill/>
            <a:prstDash val="solid"/>
          </a:ln>
        </p:spPr>
        <p:txBody>
          <a:bodyPr vert="horz" lIns="0" tIns="21844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El núcleo de su discurso lo dedicóa esbozar un breve pero completo panorama de la enseñanza superior en la España del momento y de la que se había dado en llamar la crisis universitaria, motivada por el aumento exponencial del alumnado, que en los últimos treinta años había triplicado su número. </a:t>
            </a:r>
          </a:p>
          <a:p>
            <a:pPr marL="45720" marR="45720" indent="0" algn="just">
              <a:lnSpc>
                <a:spcPts val="1400"/>
              </a:lnSpc>
              <a:spcBef>
                <a:spcPts val="570"/>
              </a:spcBef>
              <a:spcAft>
                <a:spcPts val="0"/>
              </a:spcAft>
            </a:pPr>
            <a:r>
              <a:rPr lang="es-ES" sz="1300" spc="10">
                <a:solidFill>
                  <a:srgbClr val="000000"/>
                </a:solidFill>
                <a:latin typeface="Garamond" pitchFamily="1" panose="02020603050405020304"/>
              </a:rPr>
              <a:t>Finalizóel discurso con una alusión a la oportuna, justa e imprescindible creación de la </a:t>
            </a:r>
            <a:r>
              <a:rPr lang="es-ES" sz="1300" b="1" spc="10">
                <a:solidFill>
                  <a:srgbClr val="000000"/>
                </a:solidFill>
                <a:latin typeface="Garamond" pitchFamily="1" panose="02020603050405020304"/>
              </a:rPr>
              <a:t>Facultad de Ciencias </a:t>
            </a:r>
            <a:r>
              <a:rPr lang="es-ES" sz="1300" spc="10">
                <a:solidFill>
                  <a:srgbClr val="000000"/>
                </a:solidFill>
                <a:latin typeface="Garamond" pitchFamily="1" panose="02020603050405020304"/>
              </a:rPr>
              <a:t>en Extremadura, para atraer a los estudiantes extremeños desperdigados por España, desechando cualquier asomo de tibieza académica en pro de un aumento de la matrícula y prometiendo que, desde el comienzo, se buscaría, por todos los medios, dar el más elevado nivel a la enseñanza y actividad investi-</a:t>
            </a:r>
            <a:r>
              <a:rPr lang="es-ES" sz="1300" spc="10">
                <a:solidFill>
                  <a:srgbClr val="000000"/>
                </a:solidFill>
                <a:latin typeface="Garamond" pitchFamily="1" panose="02020603050405020304"/>
              </a:rPr>
              <a:t>gadora. </a:t>
            </a:r>
            <a:r>
              <a:rPr lang="es-ES" sz="1300" b="1" i="1" spc="10">
                <a:solidFill>
                  <a:srgbClr val="000000"/>
                </a:solidFill>
                <a:latin typeface="Garamond" pitchFamily="1" panose="02020603050405020304"/>
              </a:rPr>
              <a:t>La Facultad sería, pues, no solamente lo que su profesorado o el Ministerio espera, sino muy señaladamente lo que quiera Badajoz, lo que quiera Extremadura</a:t>
            </a:r>
            <a:r>
              <a:rPr lang="es-ES" sz="1300" spc="10">
                <a:solidFill>
                  <a:srgbClr val="000000"/>
                </a:solidFill>
                <a:latin typeface="Garamond" pitchFamily="1" panose="02020603050405020304"/>
              </a:rPr>
              <a:t>. Y que piensen todos que esta piedra primera ha de tener también valor de cimiento para levantar esa Universidad completa y propia que reclama la región. </a:t>
            </a:r>
          </a:p>
          <a:p>
            <a:pPr marL="45720" marR="45720" indent="0" algn="just">
              <a:lnSpc>
                <a:spcPts val="1400"/>
              </a:lnSpc>
              <a:spcBef>
                <a:spcPts val="530"/>
              </a:spcBef>
              <a:spcAft>
                <a:spcPts val="0"/>
              </a:spcAft>
            </a:pPr>
            <a:r>
              <a:rPr lang="es-ES" sz="1300" spc="0">
                <a:solidFill>
                  <a:srgbClr val="000000"/>
                </a:solidFill>
                <a:latin typeface="Garamond" pitchFamily="1" panose="02020603050405020304"/>
              </a:rPr>
              <a:t>Volvióa hablar el Ministro, e incidiósobre algunos de los problemas más acuciantes de la universidad española del momento. Al final, entre aplausos, declaró, en nombre del Jefe del Estado, inaugurada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Químicas de Badajoz y el curso académico 1968/69. </a:t>
            </a:r>
          </a:p>
          <a:p>
            <a:pPr marL="45720" marR="45720" indent="0" algn="just">
              <a:lnSpc>
                <a:spcPts val="1400"/>
              </a:lnSpc>
              <a:spcBef>
                <a:spcPts val="445"/>
              </a:spcBef>
              <a:spcAft>
                <a:spcPts val="2470"/>
              </a:spcAft>
            </a:pPr>
            <a:r>
              <a:rPr lang="es-ES" sz="1300" spc="0">
                <a:solidFill>
                  <a:srgbClr val="000000"/>
                </a:solidFill>
                <a:latin typeface="Garamond" pitchFamily="1" panose="02020603050405020304"/>
              </a:rPr>
              <a:t>Por último se celebróun vino de honor, entre los asistentes al acto, para posterior-</a:t>
            </a:r>
            <a:r>
              <a:rPr lang="es-ES" sz="1300" spc="0">
                <a:solidFill>
                  <a:srgbClr val="000000"/>
                </a:solidFill>
                <a:latin typeface="Garamond" pitchFamily="1" panose="02020603050405020304"/>
              </a:rPr>
              <a:t>mente concluir con un almuerzo ofrecido por el Rector de la Universidad de Sevilla y marcha del Ministro a Madrid. </a:t>
            </a:r>
          </a:p>
        </p:txBody>
      </p:sp>
      <p:sp>
        <p:nvSpPr>
          <p:cNvPr id="6" name=""/>
          <p:cNvSpPr/>
          <p:nvPr>
            <p:ph type="body" idx="10"/>
          </p:nvPr>
        </p:nvSpPr>
        <p:spPr>
          <a:xfrm>
            <a:off x="1057910" y="8984615"/>
            <a:ext cx="5486400" cy="746760"/>
          </a:xfrm>
          <a:prstGeom prst="rect">
            <a:avLst/>
          </a:prstGeom>
          <a:noFill/>
          <a:ln w="0" cmpd="sng">
            <a:noFill/>
            <a:prstDash val="solid"/>
          </a:ln>
        </p:spPr>
        <p:txBody>
          <a:bodyPr vert="horz" lIns="0" tIns="12065" rIns="0" bIns="0" anchor="t"/>
          <a:lstStyle/>
          <a:p>
            <a:pPr marL="868680" marR="45720" indent="0" algn="l">
              <a:lnSpc>
                <a:spcPts val="1400"/>
              </a:lnSpc>
              <a:spcAft>
                <a:spcPts val="2875"/>
              </a:spcAft>
            </a:pPr>
            <a:r>
              <a:rPr lang="es-ES" sz="1300" b="1" spc="0">
                <a:solidFill>
                  <a:srgbClr val="000000"/>
                </a:solidFill>
                <a:latin typeface="Garamond" pitchFamily="1" panose="02020603050405020304"/>
              </a:rPr>
              <a:t>Figura </a:t>
            </a:r>
            <a:r>
              <a:rPr lang="es-ES" sz="900" spc="0">
                <a:solidFill>
                  <a:srgbClr val="000000"/>
                </a:solidFill>
                <a:latin typeface="Arial" pitchFamily="2" panose="02020603050405020304"/>
              </a:rPr>
              <a:t>X</a:t>
            </a:r>
            <a:r>
              <a:rPr lang="es-ES" sz="1300" spc="0">
                <a:solidFill>
                  <a:srgbClr val="000000"/>
                </a:solidFill>
                <a:latin typeface="Garamond" pitchFamily="1" panose="02020603050405020304"/>
              </a:rPr>
              <a:t>: El Ministro declara inaugurada la Facultad de Ciencias de Badajoz y el Curso académico 1968/69, en nombre del Jefe del Estado. </a:t>
            </a:r>
          </a:p>
        </p:txBody>
      </p:sp>
      <p:sp>
        <p:nvSpPr>
          <p:cNvPr id="7"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4572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4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28"/>
          <a:stretch>
            <a:fillRect/>
          </a:stretch>
        </p:blipFill>
        <p:spPr>
          <a:xfrm>
            <a:off x="1627505" y="902335"/>
            <a:ext cx="4319270" cy="3188335"/>
          </a:xfrm>
          <a:prstGeom prst="rect">
            <a:avLst/>
          </a:prstGeom>
        </p:spPr>
      </p:pic>
      <p:pic>
        <p:nvPicPr>
          <p:cNvPr id="7" name=""/>
          <p:cNvPicPr/>
          <p:nvPr/>
        </p:nvPicPr>
        <p:blipFill>
          <a:blip r:embed="prId29"/>
          <a:stretch>
            <a:fillRect/>
          </a:stretch>
        </p:blipFill>
        <p:spPr>
          <a:xfrm>
            <a:off x="1606550" y="5943600"/>
            <a:ext cx="4345940" cy="312420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0" marR="0" indent="0" algn="l">
              <a:lnSpc>
                <a:spcPts val="1400"/>
              </a:lnSpc>
              <a:spcAft>
                <a:spcPts val="115"/>
              </a:spcAft>
              <a:tabLst>
                <a:tab algn="r" pos="5440680"/>
              </a:tabLst>
            </a:pPr>
            <a:r>
              <a:rPr lang="es-ES" sz="1300" b="1" spc="0">
                <a:solidFill>
                  <a:srgbClr val="000000"/>
                </a:solidFill>
                <a:latin typeface="Garamond" pitchFamily="1" panose="02020603050405020304"/>
              </a:rPr>
              <a:t>3. Medio siglo de esperanzas y realidades </a:t>
            </a:r>
            <a:r>
              <a:rPr lang="es-ES" sz="1300" spc="0">
                <a:solidFill>
                  <a:srgbClr val="000000"/>
                </a:solidFill>
                <a:latin typeface="Garamond" pitchFamily="1" panose="02020603050405020304"/>
              </a:rPr>
              <a:t>25 </a:t>
            </a:r>
          </a:p>
        </p:txBody>
      </p:sp>
      <p:sp>
        <p:nvSpPr>
          <p:cNvPr id="5" name=""/>
          <p:cNvSpPr/>
          <p:nvPr>
            <p:ph type="body" idx="10"/>
          </p:nvPr>
        </p:nvSpPr>
        <p:spPr>
          <a:xfrm>
            <a:off x="1057910" y="4177665"/>
            <a:ext cx="5486400" cy="1765935"/>
          </a:xfrm>
          <a:prstGeom prst="rect">
            <a:avLst/>
          </a:prstGeom>
          <a:noFill/>
          <a:ln w="0" cmpd="sng">
            <a:noFill/>
            <a:prstDash val="solid"/>
          </a:ln>
        </p:spPr>
        <p:txBody>
          <a:bodyPr vert="horz" lIns="0" tIns="9525" rIns="0" bIns="0" anchor="t"/>
          <a:lstStyle/>
          <a:p>
            <a:pPr marL="0" marR="0" indent="0" algn="ctr">
              <a:lnSpc>
                <a:spcPts val="1400"/>
              </a:lnSpc>
              <a:spcAft>
                <a:spcPts val="0"/>
              </a:spcAft>
            </a:pPr>
            <a:r>
              <a:rPr lang="es-ES" sz="1300" b="1" spc="15">
                <a:solidFill>
                  <a:srgbClr val="000000"/>
                </a:solidFill>
                <a:latin typeface="Garamond" pitchFamily="1" panose="02020603050405020304"/>
              </a:rPr>
              <a:t>Figura </a:t>
            </a:r>
            <a:r>
              <a:rPr lang="es-ES" sz="950" spc="15">
                <a:solidFill>
                  <a:srgbClr val="000000"/>
                </a:solidFill>
                <a:latin typeface="Arial" pitchFamily="2" panose="02020603050405020304"/>
              </a:rPr>
              <a:t>XI</a:t>
            </a:r>
            <a:r>
              <a:rPr lang="es-ES" sz="1300" spc="15">
                <a:solidFill>
                  <a:srgbClr val="000000"/>
                </a:solidFill>
                <a:latin typeface="Garamond" pitchFamily="1" panose="02020603050405020304"/>
              </a:rPr>
              <a:t>: Palabras del Alcalde, en el vino de honor. </a:t>
            </a:r>
          </a:p>
          <a:p>
            <a:pPr marL="0" marR="45720" indent="0" algn="just">
              <a:lnSpc>
                <a:spcPts val="1400"/>
              </a:lnSpc>
              <a:spcBef>
                <a:spcPts val="5210"/>
              </a:spcBef>
              <a:spcAft>
                <a:spcPts val="2880"/>
              </a:spcAft>
            </a:pPr>
            <a:r>
              <a:rPr lang="es-ES" sz="1300" spc="0">
                <a:solidFill>
                  <a:srgbClr val="000000"/>
                </a:solidFill>
                <a:latin typeface="Garamond" pitchFamily="1" panose="02020603050405020304"/>
              </a:rPr>
              <a:t>Merece la pena, por su importante testimonio documental, visibilizar la disposición de los asistentes al acto académico que se estaba celebrando. Véase en las cinco fotografías siguientes. </a:t>
            </a:r>
          </a:p>
        </p:txBody>
      </p:sp>
      <p:sp>
        <p:nvSpPr>
          <p:cNvPr id="8" name=""/>
          <p:cNvSpPr/>
          <p:nvPr>
            <p:ph type="body" idx="10"/>
          </p:nvPr>
        </p:nvSpPr>
        <p:spPr>
          <a:xfrm>
            <a:off x="1057910" y="9170035"/>
            <a:ext cx="5486400" cy="561340"/>
          </a:xfrm>
          <a:prstGeom prst="rect">
            <a:avLst/>
          </a:prstGeom>
          <a:noFill/>
          <a:ln w="0" cmpd="sng">
            <a:noFill/>
            <a:prstDash val="solid"/>
          </a:ln>
        </p:spPr>
        <p:txBody>
          <a:bodyPr vert="horz" lIns="0" tIns="9525" rIns="0" bIns="0" anchor="t"/>
          <a:lstStyle/>
          <a:p>
            <a:pPr marL="0" marR="0" indent="0" algn="ctr">
              <a:lnSpc>
                <a:spcPts val="1400"/>
              </a:lnSpc>
              <a:spcAft>
                <a:spcPts val="2905"/>
              </a:spcAft>
            </a:pPr>
            <a:r>
              <a:rPr lang="es-ES" sz="1300" b="1" spc="15">
                <a:solidFill>
                  <a:srgbClr val="000000"/>
                </a:solidFill>
                <a:latin typeface="Garamond" pitchFamily="1" panose="02020603050405020304"/>
              </a:rPr>
              <a:t>Figura </a:t>
            </a:r>
            <a:r>
              <a:rPr lang="es-ES" sz="950" spc="15">
                <a:solidFill>
                  <a:srgbClr val="000000"/>
                </a:solidFill>
                <a:latin typeface="Arial" pitchFamily="2" panose="02020603050405020304"/>
              </a:rPr>
              <a:t>XII</a:t>
            </a:r>
            <a:r>
              <a:rPr lang="es-ES" sz="1300" spc="15">
                <a:solidFill>
                  <a:srgbClr val="000000"/>
                </a:solidFill>
                <a:latin typeface="Garamond" pitchFamily="1" panose="02020603050405020304"/>
              </a:rPr>
              <a:t>: Disposición de los asistentes a la derecha de la Mesa Presidencial. </a:t>
            </a:r>
          </a:p>
        </p:txBody>
      </p:sp>
      <p:sp>
        <p:nvSpPr>
          <p:cNvPr id="9"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3" name=""/>
          <p:cNvPicPr/>
          <p:nvPr/>
        </p:nvPicPr>
        <p:blipFill>
          <a:blip r:embed="prId3"/>
          <a:stretch>
            <a:fillRect/>
          </a:stretch>
        </p:blipFill>
        <p:spPr>
          <a:xfrm>
            <a:off x="4175760" y="640080"/>
            <a:ext cx="1310640" cy="1316990"/>
          </a:xfrm>
          <a:prstGeom prst="rect">
            <a:avLst/>
          </a:prstGeom>
        </p:spPr>
      </p:pic>
      <p:pic>
        <p:nvPicPr>
          <p:cNvPr id="6" name=""/>
          <p:cNvPicPr/>
          <p:nvPr/>
        </p:nvPicPr>
        <p:blipFill>
          <a:blip r:embed="prId4"/>
          <a:stretch>
            <a:fillRect/>
          </a:stretch>
        </p:blipFill>
        <p:spPr>
          <a:xfrm>
            <a:off x="5340350" y="3249295"/>
            <a:ext cx="1657985" cy="7010400"/>
          </a:xfrm>
          <a:prstGeom prst="rect">
            <a:avLst/>
          </a:prstGeom>
        </p:spPr>
      </p:pic>
      <p:sp>
        <p:nvSpPr>
          <p:cNvPr id="4" name=""/>
          <p:cNvSpPr/>
          <p:nvPr>
            <p:ph type="body" idx="10"/>
          </p:nvPr>
        </p:nvSpPr>
        <p:spPr>
          <a:xfrm>
            <a:off x="3633470" y="2089150"/>
            <a:ext cx="2514600" cy="1160145"/>
          </a:xfrm>
          <a:prstGeom prst="rect">
            <a:avLst/>
          </a:prstGeom>
          <a:noFill/>
          <a:ln w="0" cmpd="sng">
            <a:noFill/>
            <a:prstDash val="solid"/>
          </a:ln>
        </p:spPr>
        <p:txBody>
          <a:bodyPr vert="horz" lIns="0" tIns="2540" rIns="0" bIns="0" anchor="t">
            <a:normAutofit fontScale="95000"/>
          </a:bodyPr>
          <a:lstStyle/>
          <a:p>
            <a:pPr marL="0" marR="0" indent="0" algn="ctr">
              <a:lnSpc>
                <a:spcPts val="2200"/>
              </a:lnSpc>
              <a:spcAft>
                <a:spcPts val="0"/>
              </a:spcAft>
            </a:pPr>
            <a:r>
              <a:rPr lang="es-ES" sz="1900" spc="125">
                <a:solidFill>
                  <a:srgbClr val="000000"/>
                </a:solidFill>
                <a:latin typeface="Times New Roman" pitchFamily="1" panose="02020603050405020304"/>
              </a:rPr>
              <a:t>UNIVERSIDAD </a:t>
            </a:r>
          </a:p>
          <a:p>
            <a:pPr marL="0" marR="0" indent="0" algn="l">
              <a:lnSpc>
                <a:spcPts val="2200"/>
              </a:lnSpc>
              <a:spcBef>
                <a:spcPts val="140"/>
              </a:spcBef>
              <a:spcAft>
                <a:spcPts val="4620"/>
              </a:spcAft>
            </a:pPr>
            <a:r>
              <a:rPr lang="es-ES" sz="1900" spc="160">
                <a:solidFill>
                  <a:srgbClr val="000000"/>
                </a:solidFill>
                <a:latin typeface="Times New Roman" pitchFamily="1" panose="02020603050405020304"/>
              </a:rPr>
              <a:t>DE EXTREMADURA </a:t>
            </a:r>
          </a:p>
        </p:txBody>
      </p:sp>
      <p:sp>
        <p:nvSpPr>
          <p:cNvPr id="7" name=""/>
          <p:cNvSpPr/>
          <p:nvPr>
            <p:ph type="body" idx="10"/>
          </p:nvPr>
        </p:nvSpPr>
        <p:spPr>
          <a:xfrm>
            <a:off x="6510655" y="5010785"/>
            <a:ext cx="475615" cy="268605"/>
          </a:xfrm>
          <a:prstGeom prst="rect">
            <a:avLst/>
          </a:prstGeom>
          <a:solidFill>
            <a:srgbClr val="FFFFFF"/>
          </a:solidFill>
          <a:ln w="0" cmpd="sng">
            <a:noFill/>
            <a:prstDash val="solid"/>
          </a:ln>
        </p:spPr>
        <p:txBody>
          <a:bodyPr vert="horz" lIns="0" tIns="0" rIns="0" bIns="0" anchor="t"/>
          <a:lstStyle/>
          <a:p>
            <a:pPr marL="0" marR="0" indent="0" algn="l">
              <a:lnSpc>
                <a:spcPts val="2100"/>
              </a:lnSpc>
              <a:spcAft>
                <a:spcPts val="0"/>
              </a:spcAft>
            </a:pPr>
            <a:r>
              <a:rPr lang="es-ES" sz="2000" spc="4755">
                <a:solidFill>
                  <a:srgbClr val="000000"/>
                </a:solidFill>
                <a:latin typeface="Bookman Old Style" pitchFamily="1" panose="02020603050405020304"/>
              </a:rPr>
              <a:t>Gn1 </a:t>
            </a:r>
          </a:p>
        </p:txBody>
      </p:sp>
      <p:sp>
        <p:nvSpPr>
          <p:cNvPr id="8" name=""/>
          <p:cNvSpPr/>
          <p:nvPr>
            <p:ph type="body" idx="10"/>
          </p:nvPr>
        </p:nvSpPr>
        <p:spPr>
          <a:xfrm>
            <a:off x="914400" y="3249295"/>
            <a:ext cx="2971800" cy="2809875"/>
          </a:xfrm>
          <a:prstGeom prst="rect">
            <a:avLst/>
          </a:prstGeom>
          <a:noFill/>
          <a:ln w="0" cmpd="sng">
            <a:noFill/>
            <a:prstDash val="solid"/>
          </a:ln>
        </p:spPr>
        <p:txBody>
          <a:bodyPr vert="horz" lIns="0" tIns="118745" rIns="0" bIns="0" anchor="t"/>
          <a:lstStyle/>
          <a:p>
            <a:pPr marL="0" marR="0" indent="0" algn="l">
              <a:lnSpc>
                <a:spcPts val="4900"/>
              </a:lnSpc>
              <a:spcAft>
                <a:spcPts val="11250"/>
              </a:spcAft>
            </a:pPr>
            <a:r>
              <a:rPr lang="es-ES" sz="4750" b="1" spc="-85">
                <a:solidFill>
                  <a:srgbClr val="000000"/>
                </a:solidFill>
                <a:latin typeface="Times New Roman" pitchFamily="1" panose="02020603050405020304"/>
              </a:rPr>
              <a:t>Facultad </a:t>
            </a:r>
            <a:r>
              <a:rPr lang="es-ES" sz="4750" i="1" spc="-85">
                <a:solidFill>
                  <a:srgbClr val="000000"/>
                </a:solidFill>
                <a:latin typeface="Times New Roman" pitchFamily="1" panose="02020603050405020304"/>
              </a:rPr>
              <a:t>de Ciencias </a:t>
            </a:r>
          </a:p>
        </p:txBody>
      </p:sp>
      <p:sp>
        <p:nvSpPr>
          <p:cNvPr id="9" name=""/>
          <p:cNvSpPr/>
          <p:nvPr>
            <p:ph type="body" idx="10"/>
          </p:nvPr>
        </p:nvSpPr>
        <p:spPr>
          <a:xfrm>
            <a:off x="914400" y="6059170"/>
            <a:ext cx="2971800" cy="1175385"/>
          </a:xfrm>
          <a:prstGeom prst="rect">
            <a:avLst/>
          </a:prstGeom>
          <a:noFill/>
          <a:ln w="0" cmpd="sng">
            <a:noFill/>
            <a:prstDash val="solid"/>
          </a:ln>
        </p:spPr>
        <p:txBody>
          <a:bodyPr vert="horz" lIns="0" tIns="0" rIns="0" bIns="0" anchor="t"/>
          <a:lstStyle/>
          <a:p>
            <a:pPr marL="0" marR="0" indent="0" algn="ctr">
              <a:lnSpc>
                <a:spcPts val="9200"/>
              </a:lnSpc>
              <a:spcAft>
                <a:spcPts val="0"/>
              </a:spcAft>
            </a:pPr>
            <a:r>
              <a:rPr lang="es-ES" sz="7200" spc="0">
                <a:solidFill>
                  <a:srgbClr val="000000"/>
                </a:solidFill>
                <a:latin typeface="Times New Roman" pitchFamily="1" panose="02020603050405020304"/>
              </a:rPr>
              <a:t>L </a:t>
            </a:r>
          </a:p>
        </p:txBody>
      </p:sp>
      <p:sp>
        <p:nvSpPr>
          <p:cNvPr id="10" name=""/>
          <p:cNvSpPr/>
          <p:nvPr>
            <p:ph type="body" idx="10"/>
          </p:nvPr>
        </p:nvSpPr>
        <p:spPr>
          <a:xfrm>
            <a:off x="914400" y="7234555"/>
            <a:ext cx="2971800" cy="2475230"/>
          </a:xfrm>
          <a:prstGeom prst="rect">
            <a:avLst/>
          </a:prstGeom>
          <a:noFill/>
          <a:ln w="0" cmpd="sng">
            <a:noFill/>
            <a:prstDash val="solid"/>
          </a:ln>
        </p:spPr>
        <p:txBody>
          <a:bodyPr vert="horz" lIns="0" tIns="0" rIns="0" bIns="0" anchor="t"/>
          <a:lstStyle/>
          <a:p>
            <a:pPr marL="0" marR="0" indent="0" algn="ctr">
              <a:lnSpc>
                <a:spcPts val="4000"/>
              </a:lnSpc>
              <a:spcAft>
                <a:spcPts val="15405"/>
              </a:spcAft>
            </a:pPr>
            <a:r>
              <a:rPr lang="es-ES" sz="4000" i="1" spc="-30">
                <a:solidFill>
                  <a:srgbClr val="000000"/>
                </a:solidFill>
                <a:latin typeface="Times New Roman" pitchFamily="1" panose="02020603050405020304"/>
              </a:rPr>
              <a:t>Aniversario </a:t>
            </a:r>
          </a:p>
        </p:txBody>
      </p:sp>
      <p:sp>
        <p:nvSpPr>
          <p:cNvPr id="11" name=""/>
          <p:cNvSpPr/>
          <p:nvPr>
            <p:ph type="body" idx="10"/>
          </p:nvPr>
        </p:nvSpPr>
        <p:spPr>
          <a:xfrm>
            <a:off x="914400" y="9709785"/>
            <a:ext cx="2971800" cy="704215"/>
          </a:xfrm>
          <a:prstGeom prst="rect">
            <a:avLst/>
          </a:prstGeom>
          <a:noFill/>
          <a:ln w="0" cmpd="sng">
            <a:noFill/>
            <a:prstDash val="solid"/>
          </a:ln>
        </p:spPr>
        <p:txBody>
          <a:bodyPr vert="horz" lIns="0" tIns="0" rIns="0" bIns="0" anchor="t"/>
          <a:lstStyle/>
          <a:p>
            <a:pPr marL="0" marR="0" indent="0" algn="l">
              <a:lnSpc>
                <a:spcPts val="5500"/>
              </a:lnSpc>
              <a:spcAft>
                <a:spcPts val="20"/>
              </a:spcAft>
            </a:pPr>
            <a:r>
              <a:rPr lang="es-ES" sz="4750" b="1" i="1" spc="105">
                <a:solidFill>
                  <a:srgbClr val="000000"/>
                </a:solidFill>
                <a:latin typeface="Times New Roman" pitchFamily="1" panose="02020603050405020304"/>
              </a:rPr>
              <a:t>1968-2018 </a:t>
            </a:r>
          </a:p>
        </p:txBody>
      </p:sp>
    </p:spTree>
  </p:cSld>
  <p:clrMapOvr>
    <a:masterClrMapping/>
  </p:clrMapOvr>
</p:sld>
</file>

<file path=ppt/slides/slide5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30"/>
          <a:stretch>
            <a:fillRect/>
          </a:stretch>
        </p:blipFill>
        <p:spPr>
          <a:xfrm>
            <a:off x="1408430" y="877570"/>
            <a:ext cx="4724400" cy="3450590"/>
          </a:xfrm>
          <a:prstGeom prst="rect">
            <a:avLst/>
          </a:prstGeom>
        </p:spPr>
      </p:pic>
      <p:pic>
        <p:nvPicPr>
          <p:cNvPr id="7" name=""/>
          <p:cNvPicPr/>
          <p:nvPr/>
        </p:nvPicPr>
        <p:blipFill>
          <a:blip r:embed="prId31"/>
          <a:stretch>
            <a:fillRect/>
          </a:stretch>
        </p:blipFill>
        <p:spPr>
          <a:xfrm>
            <a:off x="1408430" y="5492750"/>
            <a:ext cx="4724400" cy="3571875"/>
          </a:xfrm>
          <a:prstGeom prst="rect">
            <a:avLst/>
          </a:prstGeom>
        </p:spPr>
      </p:pic>
      <p:sp>
        <p:nvSpPr>
          <p:cNvPr id="2" name=""/>
          <p:cNvSpPr/>
          <p:nvPr>
            <p:ph type="body" idx="10"/>
          </p:nvPr>
        </p:nvSpPr>
        <p:spPr>
          <a:xfrm>
            <a:off x="1057910" y="482600"/>
            <a:ext cx="5486400" cy="394970"/>
          </a:xfrm>
          <a:prstGeom prst="rect">
            <a:avLst/>
          </a:prstGeom>
          <a:noFill/>
          <a:ln w="0" cmpd="sng">
            <a:noFill/>
            <a:prstDash val="solid"/>
          </a:ln>
        </p:spPr>
        <p:txBody>
          <a:bodyPr vert="horz" lIns="0" tIns="8255" rIns="0" bIns="0" anchor="t"/>
          <a:lstStyle/>
          <a:p>
            <a:pPr marL="45720" marR="0" indent="0" algn="l">
              <a:lnSpc>
                <a:spcPts val="1400"/>
              </a:lnSpc>
              <a:spcAft>
                <a:spcPts val="1560"/>
              </a:spcAft>
              <a:tabLst>
                <a:tab algn="r" pos="5440680"/>
              </a:tabLst>
            </a:pPr>
            <a:r>
              <a:rPr lang="es-ES" sz="1200" spc="0">
                <a:solidFill>
                  <a:srgbClr val="000000"/>
                </a:solidFill>
                <a:latin typeface="Bookman Old Style" pitchFamily="1" panose="02020603050405020304"/>
              </a:rPr>
              <a:t>26 </a:t>
            </a:r>
            <a:r>
              <a:rPr lang="es-ES" sz="1200" spc="0">
                <a:solidFill>
                  <a:srgbClr val="000000"/>
                </a:solidFill>
                <a:latin typeface="Bookman Old Style" pitchFamily="1" panose="02020603050405020304"/>
              </a:rPr>
              <a:t>3.2. Nacer: el primer centro universitario </a:t>
            </a:r>
          </a:p>
        </p:txBody>
      </p:sp>
      <p:sp>
        <p:nvSpPr>
          <p:cNvPr id="5" name=""/>
          <p:cNvSpPr/>
          <p:nvPr>
            <p:ph type="body" idx="10"/>
          </p:nvPr>
        </p:nvSpPr>
        <p:spPr>
          <a:xfrm>
            <a:off x="1057910" y="4368165"/>
            <a:ext cx="5486400" cy="1124585"/>
          </a:xfrm>
          <a:prstGeom prst="rect">
            <a:avLst/>
          </a:prstGeom>
          <a:noFill/>
          <a:ln w="0" cmpd="sng">
            <a:noFill/>
            <a:prstDash val="solid"/>
          </a:ln>
        </p:spPr>
        <p:txBody>
          <a:bodyPr vert="horz" lIns="0" tIns="41275" rIns="0" bIns="0" anchor="t"/>
          <a:lstStyle/>
          <a:p>
            <a:pPr marL="0" marR="0" indent="0" algn="ctr">
              <a:lnSpc>
                <a:spcPts val="1400"/>
              </a:lnSpc>
              <a:spcAft>
                <a:spcPts val="7055"/>
              </a:spcAft>
            </a:pPr>
            <a:r>
              <a:rPr lang="es-ES" sz="1200" spc="-50">
                <a:solidFill>
                  <a:srgbClr val="000000"/>
                </a:solidFill>
                <a:latin typeface="Bookman Old Style" pitchFamily="1" panose="02020603050405020304"/>
              </a:rPr>
              <a:t>Figura </a:t>
            </a:r>
            <a:r>
              <a:rPr lang="es-ES" sz="1300" spc="-50">
                <a:solidFill>
                  <a:srgbClr val="000000"/>
                </a:solidFill>
                <a:latin typeface="Arial" pitchFamily="2" panose="02020603050405020304"/>
              </a:rPr>
              <a:t>xiii</a:t>
            </a:r>
            <a:r>
              <a:rPr lang="es-ES" sz="1200" spc="-50">
                <a:solidFill>
                  <a:srgbClr val="000000"/>
                </a:solidFill>
                <a:latin typeface="Bookman Old Style" pitchFamily="1" panose="02020603050405020304"/>
              </a:rPr>
              <a:t>: Vista completa de la Mesa Presidencial y lateral a la derecha. </a:t>
            </a:r>
          </a:p>
        </p:txBody>
      </p:sp>
      <p:sp>
        <p:nvSpPr>
          <p:cNvPr id="8" name=""/>
          <p:cNvSpPr/>
          <p:nvPr>
            <p:ph type="body" idx="10"/>
          </p:nvPr>
        </p:nvSpPr>
        <p:spPr>
          <a:xfrm>
            <a:off x="1057910" y="9140825"/>
            <a:ext cx="5486400" cy="590550"/>
          </a:xfrm>
          <a:prstGeom prst="rect">
            <a:avLst/>
          </a:prstGeom>
          <a:noFill/>
          <a:ln w="0" cmpd="sng">
            <a:noFill/>
            <a:prstDash val="solid"/>
          </a:ln>
        </p:spPr>
        <p:txBody>
          <a:bodyPr vert="horz" lIns="0" tIns="41275" rIns="0" bIns="0" anchor="t"/>
          <a:lstStyle/>
          <a:p>
            <a:pPr marL="0" marR="0" indent="0" algn="ctr">
              <a:lnSpc>
                <a:spcPts val="1400"/>
              </a:lnSpc>
              <a:spcAft>
                <a:spcPts val="2880"/>
              </a:spcAft>
            </a:pPr>
            <a:r>
              <a:rPr lang="es-ES" sz="1200" spc="-55">
                <a:solidFill>
                  <a:srgbClr val="000000"/>
                </a:solidFill>
                <a:latin typeface="Bookman Old Style" pitchFamily="1" panose="02020603050405020304"/>
              </a:rPr>
              <a:t>Figura </a:t>
            </a:r>
            <a:r>
              <a:rPr lang="es-ES" sz="1300" spc="-55">
                <a:solidFill>
                  <a:srgbClr val="000000"/>
                </a:solidFill>
                <a:latin typeface="Arial" pitchFamily="2" panose="02020603050405020304"/>
              </a:rPr>
              <a:t>xiv</a:t>
            </a:r>
            <a:r>
              <a:rPr lang="es-ES" sz="1200" spc="-55">
                <a:solidFill>
                  <a:srgbClr val="000000"/>
                </a:solidFill>
                <a:latin typeface="Bookman Old Style" pitchFamily="1" panose="02020603050405020304"/>
              </a:rPr>
              <a:t>: Autoridades eclesiásticas y Mesa Presidencial. Fondo.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61595" rIns="0" bIns="0" anchor="t"/>
          <a:lstStyle/>
          <a:p>
            <a:pPr marL="45720" marR="0" indent="0" algn="l">
              <a:lnSpc>
                <a:spcPts val="1400"/>
              </a:lnSpc>
              <a:spcAft>
                <a:spcPts val="0"/>
              </a:spcAft>
            </a:pPr>
            <a:r>
              <a:rPr lang="es-ES" sz="1200" spc="-15">
                <a:solidFill>
                  <a:srgbClr val="000000"/>
                </a:solidFill>
                <a:latin typeface="Bookman Old Style" pitchFamily="1" panose="02020603050405020304"/>
              </a:rPr>
              <a:t>50 Aniversario 1968–2019 </a:t>
            </a:r>
          </a:p>
        </p:txBody>
      </p:sp>
      <p:cxnSp>
        <p:nvCxnSpPr>
          <p:cNvPr id="10"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5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32"/>
          <a:stretch>
            <a:fillRect/>
          </a:stretch>
        </p:blipFill>
        <p:spPr>
          <a:xfrm>
            <a:off x="1097280" y="681990"/>
            <a:ext cx="5401310" cy="828230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15"/>
              </a:spcAft>
              <a:tabLst>
                <a:tab algn="r" pos="5440680"/>
              </a:tabLst>
            </a:pPr>
            <a:r>
              <a:rPr lang="es-ES" sz="1300" b="1" spc="0">
                <a:solidFill>
                  <a:srgbClr val="000000"/>
                </a:solidFill>
                <a:latin typeface="Garamond" pitchFamily="1" panose="02020603050405020304"/>
              </a:rPr>
              <a:t>3. Medio siglo de esperanzas y realidades </a:t>
            </a:r>
            <a:r>
              <a:rPr lang="es-ES" sz="1300" spc="0">
                <a:solidFill>
                  <a:srgbClr val="000000"/>
                </a:solidFill>
                <a:latin typeface="Garamond" pitchFamily="1" panose="02020603050405020304"/>
              </a:rPr>
              <a:t>27 </a:t>
            </a:r>
          </a:p>
        </p:txBody>
      </p:sp>
      <p:sp>
        <p:nvSpPr>
          <p:cNvPr id="3" name=""/>
          <p:cNvSpPr/>
          <p:nvPr>
            <p:ph type="body" idx="10"/>
          </p:nvPr>
        </p:nvSpPr>
        <p:spPr>
          <a:xfrm>
            <a:off x="1057910" y="9401175"/>
            <a:ext cx="5486400" cy="330200"/>
          </a:xfrm>
          <a:prstGeom prst="rect">
            <a:avLst/>
          </a:prstGeom>
          <a:noFill/>
          <a:ln w="0" cmpd="sng">
            <a:noFill/>
            <a:prstDash val="solid"/>
          </a:ln>
        </p:spPr>
        <p:txBody>
          <a:bodyPr vert="horz" lIns="0" tIns="0" rIns="0" bIns="0" anchor="t"/>
          <a:lstStyle/>
          <a:p>
            <a:pPr marL="0" marR="0" indent="0" algn="ctr">
              <a:lnSpc>
                <a:spcPts val="1400"/>
              </a:lnSpc>
              <a:spcAft>
                <a:spcPts val="1220"/>
              </a:spcAft>
            </a:pPr>
            <a:r>
              <a:rPr lang="es-ES" sz="1300" spc="20">
                <a:solidFill>
                  <a:srgbClr val="000000"/>
                </a:solidFill>
                <a:latin typeface="Garamond" pitchFamily="1" panose="02020603050405020304"/>
              </a:rPr>
              <a:t>Y asífue como se materializóun sueño colectivo durante tanto tiempo reclamado. </a:t>
            </a:r>
          </a:p>
        </p:txBody>
      </p:sp>
      <p:sp>
        <p:nvSpPr>
          <p:cNvPr id="4"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0" marR="0" indent="0" algn="r">
              <a:lnSpc>
                <a:spcPts val="1300"/>
              </a:lnSpc>
              <a:spcAft>
                <a:spcPts val="0"/>
              </a:spcAft>
            </a:pPr>
            <a:r>
              <a:rPr lang="es-ES" sz="1300" b="1" spc="25">
                <a:solidFill>
                  <a:srgbClr val="000000"/>
                </a:solidFill>
                <a:latin typeface="Garamond" pitchFamily="1" panose="02020603050405020304"/>
              </a:rPr>
              <a:t>Memoria Histórica </a:t>
            </a:r>
          </a:p>
        </p:txBody>
      </p:sp>
      <p:sp>
        <p:nvSpPr>
          <p:cNvPr id="7" name=""/>
          <p:cNvSpPr/>
          <p:nvPr>
            <p:ph type="body" idx="10"/>
          </p:nvPr>
        </p:nvSpPr>
        <p:spPr>
          <a:xfrm>
            <a:off x="1923415" y="4611370"/>
            <a:ext cx="3742690" cy="143510"/>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1300" b="1" spc="5">
                <a:solidFill>
                  <a:srgbClr val="000000"/>
                </a:solidFill>
                <a:latin typeface="Garamond" pitchFamily="1" panose="02020603050405020304"/>
              </a:rPr>
              <a:t>Figura </a:t>
            </a:r>
            <a:r>
              <a:rPr lang="es-ES" sz="950" spc="5">
                <a:solidFill>
                  <a:srgbClr val="000000"/>
                </a:solidFill>
                <a:latin typeface="Arial" pitchFamily="2" panose="02020603050405020304"/>
              </a:rPr>
              <a:t>XV</a:t>
            </a:r>
            <a:r>
              <a:rPr lang="es-ES" sz="1300" spc="5">
                <a:solidFill>
                  <a:srgbClr val="000000"/>
                </a:solidFill>
                <a:latin typeface="Garamond" pitchFamily="1" panose="02020603050405020304"/>
              </a:rPr>
              <a:t>: Fondo a la izquierda de la Mesa Presidencial. </a:t>
            </a:r>
          </a:p>
        </p:txBody>
      </p:sp>
      <p:sp>
        <p:nvSpPr>
          <p:cNvPr id="8" name=""/>
          <p:cNvSpPr/>
          <p:nvPr>
            <p:ph type="body" idx="10"/>
          </p:nvPr>
        </p:nvSpPr>
        <p:spPr>
          <a:xfrm>
            <a:off x="2392680" y="8820785"/>
            <a:ext cx="2800985" cy="143510"/>
          </a:xfrm>
          <a:prstGeom prst="rect">
            <a:avLst/>
          </a:prstGeom>
          <a:noFill/>
          <a:ln w="0" cmpd="sng">
            <a:noFill/>
            <a:prstDash val="solid"/>
          </a:ln>
        </p:spPr>
        <p:txBody>
          <a:bodyPr vert="horz" lIns="0" tIns="0" rIns="0" bIns="0" anchor="t"/>
          <a:lstStyle/>
          <a:p>
            <a:pPr marL="0" marR="0" indent="0" algn="ctr">
              <a:lnSpc>
                <a:spcPts val="1100"/>
              </a:lnSpc>
              <a:spcAft>
                <a:spcPts val="0"/>
              </a:spcAft>
            </a:pPr>
            <a:r>
              <a:rPr lang="es-ES" sz="1300" b="1" spc="5">
                <a:solidFill>
                  <a:srgbClr val="000000"/>
                </a:solidFill>
                <a:latin typeface="Garamond" pitchFamily="1" panose="02020603050405020304"/>
              </a:rPr>
              <a:t>Figura </a:t>
            </a:r>
            <a:r>
              <a:rPr lang="es-ES" sz="950" spc="5">
                <a:solidFill>
                  <a:srgbClr val="000000"/>
                </a:solidFill>
                <a:latin typeface="Arial" pitchFamily="2" panose="02020603050405020304"/>
              </a:rPr>
              <a:t>XVI</a:t>
            </a:r>
            <a:r>
              <a:rPr lang="es-ES" sz="1300" spc="5">
                <a:solidFill>
                  <a:srgbClr val="000000"/>
                </a:solidFill>
                <a:latin typeface="Garamond" pitchFamily="1" panose="02020603050405020304"/>
              </a:rPr>
              <a:t>: Frente a la Mesa Presidencial. </a:t>
            </a:r>
          </a:p>
        </p:txBody>
      </p: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5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33"/>
          <a:stretch>
            <a:fillRect/>
          </a:stretch>
        </p:blipFill>
        <p:spPr>
          <a:xfrm>
            <a:off x="1264920" y="3679190"/>
            <a:ext cx="5050790" cy="406908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300" spc="0">
                <a:solidFill>
                  <a:srgbClr val="000000"/>
                </a:solidFill>
                <a:latin typeface="Garamond" pitchFamily="1" panose="02020603050405020304"/>
              </a:rPr>
              <a:t>28 </a:t>
            </a:r>
            <a:r>
              <a:rPr lang="es-ES" sz="1250" b="1" spc="0">
                <a:solidFill>
                  <a:srgbClr val="000000"/>
                </a:solidFill>
                <a:latin typeface="Times New Roman" pitchFamily="1" panose="02020603050405020304"/>
              </a:rPr>
              <a:t>3.2. Nacer: el primer centro universitario </a:t>
            </a:r>
          </a:p>
        </p:txBody>
      </p:sp>
      <p:sp>
        <p:nvSpPr>
          <p:cNvPr id="3" name=""/>
          <p:cNvSpPr/>
          <p:nvPr>
            <p:ph type="body" idx="10"/>
          </p:nvPr>
        </p:nvSpPr>
        <p:spPr>
          <a:xfrm>
            <a:off x="1057910" y="681990"/>
            <a:ext cx="5486400" cy="2997200"/>
          </a:xfrm>
          <a:prstGeom prst="rect">
            <a:avLst/>
          </a:prstGeom>
          <a:noFill/>
          <a:ln w="0" cmpd="sng">
            <a:noFill/>
            <a:prstDash val="solid"/>
          </a:ln>
        </p:spPr>
        <p:txBody>
          <a:bodyPr vert="horz" lIns="0" tIns="22542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La utopía se hizo realidad por medio de un </a:t>
            </a:r>
            <a:r>
              <a:rPr lang="es-ES" sz="1250" b="1" spc="0">
                <a:solidFill>
                  <a:srgbClr val="000000"/>
                </a:solidFill>
                <a:latin typeface="Times New Roman" pitchFamily="1" panose="02020603050405020304"/>
              </a:rPr>
              <a:t>Decreto fundacional </a:t>
            </a:r>
            <a:r>
              <a:rPr lang="es-ES" sz="1300" spc="0">
                <a:solidFill>
                  <a:srgbClr val="000000"/>
                </a:solidFill>
                <a:latin typeface="Garamond" pitchFamily="1" panose="02020603050405020304"/>
              </a:rPr>
              <a:t>y un </a:t>
            </a:r>
            <a:r>
              <a:rPr lang="es-ES" sz="1250" b="1" spc="0">
                <a:solidFill>
                  <a:srgbClr val="000000"/>
                </a:solidFill>
                <a:latin typeface="Times New Roman" pitchFamily="1" panose="02020603050405020304"/>
              </a:rPr>
              <a:t>solemne acto protocolario</a:t>
            </a:r>
            <a:r>
              <a:rPr lang="es-ES" sz="1300" spc="0">
                <a:solidFill>
                  <a:srgbClr val="000000"/>
                </a:solidFill>
                <a:latin typeface="Garamond" pitchFamily="1" panose="02020603050405020304"/>
              </a:rPr>
              <a:t>. El 4 de noviembre de 1968 la ciudadanía pacense extremeña sintióhaber llegado a la meta y, pletórica, </a:t>
            </a:r>
            <a:r>
              <a:rPr lang="es-ES" sz="1250" b="1" spc="0">
                <a:solidFill>
                  <a:srgbClr val="000000"/>
                </a:solidFill>
                <a:latin typeface="Times New Roman" pitchFamily="1" panose="02020603050405020304"/>
              </a:rPr>
              <a:t>pensóque ya estaba todo hecho y que el resto resultaría más fácil</a:t>
            </a:r>
            <a:r>
              <a:rPr lang="es-ES" sz="1300" spc="0">
                <a:solidFill>
                  <a:srgbClr val="000000"/>
                </a:solidFill>
                <a:latin typeface="Garamond" pitchFamily="1" panose="02020603050405020304"/>
              </a:rPr>
              <a:t>. </a:t>
            </a:r>
          </a:p>
          <a:p>
            <a:pPr marL="45720" marR="45720" indent="0" algn="just">
              <a:lnSpc>
                <a:spcPts val="1400"/>
              </a:lnSpc>
              <a:spcBef>
                <a:spcPts val="465"/>
              </a:spcBef>
              <a:spcAft>
                <a:spcPts val="1100"/>
              </a:spcAft>
            </a:pPr>
            <a:r>
              <a:rPr lang="es-ES" sz="1300" spc="-5">
                <a:solidFill>
                  <a:srgbClr val="000000"/>
                </a:solidFill>
                <a:latin typeface="Garamond" pitchFamily="1" panose="02020603050405020304"/>
              </a:rPr>
              <a:t>La verdad fue que en ese momento comenzaba el </a:t>
            </a:r>
            <a:r>
              <a:rPr lang="es-ES" sz="1250" b="1" spc="-5">
                <a:solidFill>
                  <a:srgbClr val="000000"/>
                </a:solidFill>
                <a:latin typeface="Times New Roman" pitchFamily="1" panose="02020603050405020304"/>
              </a:rPr>
              <a:t>camino real</a:t>
            </a:r>
            <a:r>
              <a:rPr lang="es-ES" sz="1300" spc="-5">
                <a:solidFill>
                  <a:srgbClr val="000000"/>
                </a:solidFill>
                <a:latin typeface="Garamond" pitchFamily="1" panose="02020603050405020304"/>
              </a:rPr>
              <a:t>, el que se constru-</a:t>
            </a:r>
            <a:r>
              <a:rPr lang="es-ES" sz="1300" spc="-5">
                <a:solidFill>
                  <a:srgbClr val="000000"/>
                </a:solidFill>
                <a:latin typeface="Garamond" pitchFamily="1" panose="02020603050405020304"/>
              </a:rPr>
              <a:t>ye al andar, en un trecho escarpado y abarrotado de obstáculos. Porque, </a:t>
            </a:r>
            <a:r>
              <a:rPr lang="es-ES" sz="1250" b="1" spc="-5">
                <a:solidFill>
                  <a:srgbClr val="000000"/>
                </a:solidFill>
                <a:latin typeface="Times New Roman" pitchFamily="1" panose="02020603050405020304"/>
              </a:rPr>
              <a:t>desde la nada</a:t>
            </a:r>
            <a:r>
              <a:rPr lang="es-ES" sz="1300" spc="-5">
                <a:solidFill>
                  <a:srgbClr val="000000"/>
                </a:solidFill>
                <a:latin typeface="Garamond" pitchFamily="1" panose="02020603050405020304"/>
              </a:rPr>
              <a:t>, hubo que allegar numerosos y sustanciales elementos: un cuadro de docentes capacitado y suficientemente estable, unas infraestructuras dignas (laboratorios, au-</a:t>
            </a:r>
            <a:r>
              <a:rPr lang="es-ES" sz="1300" spc="-5">
                <a:solidFill>
                  <a:srgbClr val="000000"/>
                </a:solidFill>
                <a:latin typeface="Garamond" pitchFamily="1" panose="02020603050405020304"/>
              </a:rPr>
              <a:t>las y salas de seminarios) y suficientemente dotadas, la articulación de una plantilla administrativa mínima y una adecuada orientación de los gestores académicos; una óptima selección de los estudiantes, una adecuada generación y transmisión de cono-</a:t>
            </a:r>
            <a:r>
              <a:rPr lang="es-ES" sz="1300" spc="-5">
                <a:solidFill>
                  <a:srgbClr val="000000"/>
                </a:solidFill>
                <a:latin typeface="Garamond" pitchFamily="1" panose="02020603050405020304"/>
              </a:rPr>
              <a:t>cimientos, en diversidad de materias, para un colectivo continuamente creciente que precisaba ser competitivo; unos políticos realmente conscientes de la importancia y complejidad de la institución que, desde ese momento, crecía y se desarrollaba. </a:t>
            </a:r>
          </a:p>
        </p:txBody>
      </p:sp>
      <p:sp>
        <p:nvSpPr>
          <p:cNvPr id="6" name=""/>
          <p:cNvSpPr/>
          <p:nvPr>
            <p:ph type="body" idx="10"/>
          </p:nvPr>
        </p:nvSpPr>
        <p:spPr>
          <a:xfrm>
            <a:off x="1057910" y="7838440"/>
            <a:ext cx="5486400" cy="1892935"/>
          </a:xfrm>
          <a:prstGeom prst="rect">
            <a:avLst/>
          </a:prstGeom>
          <a:noFill/>
          <a:ln w="0" cmpd="sng">
            <a:noFill/>
            <a:prstDash val="solid"/>
          </a:ln>
        </p:spPr>
        <p:txBody>
          <a:bodyPr vert="horz" lIns="0" tIns="24765" rIns="0" bIns="0" anchor="t"/>
          <a:lstStyle/>
          <a:p>
            <a:pPr marL="45720" marR="0" indent="0" algn="ctr">
              <a:lnSpc>
                <a:spcPts val="1400"/>
              </a:lnSpc>
              <a:spcAft>
                <a:spcPts val="0"/>
              </a:spcAft>
            </a:pPr>
            <a:r>
              <a:rPr lang="es-ES" sz="1250" b="1" spc="10">
                <a:solidFill>
                  <a:srgbClr val="000000"/>
                </a:solidFill>
                <a:latin typeface="Times New Roman" pitchFamily="1" panose="02020603050405020304"/>
              </a:rPr>
              <a:t>Figura </a:t>
            </a:r>
            <a:r>
              <a:rPr lang="es-ES" sz="1150" spc="10">
                <a:solidFill>
                  <a:srgbClr val="000000"/>
                </a:solidFill>
                <a:latin typeface="Arial" pitchFamily="2" panose="02020603050405020304"/>
              </a:rPr>
              <a:t>XVII</a:t>
            </a:r>
            <a:r>
              <a:rPr lang="es-ES" sz="1300" spc="10">
                <a:solidFill>
                  <a:srgbClr val="000000"/>
                </a:solidFill>
                <a:latin typeface="Garamond" pitchFamily="1" panose="02020603050405020304"/>
              </a:rPr>
              <a:t>: Primera Promoción de la Facultad de Ciencias (1968–1973) </a:t>
            </a:r>
          </a:p>
          <a:p>
            <a:pPr marL="45720" marR="45720" indent="0" algn="just">
              <a:lnSpc>
                <a:spcPts val="1400"/>
              </a:lnSpc>
              <a:spcBef>
                <a:spcPts val="3380"/>
              </a:spcBef>
              <a:spcAft>
                <a:spcPts val="1195"/>
              </a:spcAft>
            </a:pPr>
            <a:r>
              <a:rPr lang="es-ES" sz="1300" spc="-5">
                <a:solidFill>
                  <a:srgbClr val="000000"/>
                </a:solidFill>
                <a:latin typeface="Garamond" pitchFamily="1" panose="02020603050405020304"/>
              </a:rPr>
              <a:t>La </a:t>
            </a:r>
            <a:r>
              <a:rPr lang="es-ES" sz="1250" b="1" spc="-5">
                <a:solidFill>
                  <a:srgbClr val="000000"/>
                </a:solidFill>
                <a:latin typeface="Times New Roman" pitchFamily="1" panose="02020603050405020304"/>
              </a:rPr>
              <a:t>bola de nieve </a:t>
            </a:r>
            <a:r>
              <a:rPr lang="es-ES" sz="1300" spc="-5">
                <a:solidFill>
                  <a:srgbClr val="000000"/>
                </a:solidFill>
                <a:latin typeface="Garamond" pitchFamily="1" panose="02020603050405020304"/>
              </a:rPr>
              <a:t>ya había empezado a rodar: en el curso 68/69, una treintena de estudiantes; en el 69/70, dos cursos simultáneos y una centena de estudiantes; en el 70/71, tres cursos, </a:t>
            </a:r>
            <a:r>
              <a:rPr lang="es-ES" sz="1150" spc="-5">
                <a:solidFill>
                  <a:srgbClr val="000000"/>
                </a:solidFill>
                <a:latin typeface="Arial" pitchFamily="2" panose="02020603050405020304"/>
              </a:rPr>
              <a:t>. . . </a:t>
            </a:r>
            <a:r>
              <a:rPr lang="es-ES" sz="1300" spc="-5">
                <a:solidFill>
                  <a:srgbClr val="000000"/>
                </a:solidFill>
                <a:latin typeface="Garamond" pitchFamily="1" panose="02020603050405020304"/>
              </a:rPr>
              <a:t>y asísucesivamente. Ahora, lo verdaderamente importante era el día a día, la semana a semana, </a:t>
            </a:r>
            <a:r>
              <a:rPr lang="es-ES" sz="1250" b="1" spc="-5">
                <a:solidFill>
                  <a:srgbClr val="000000"/>
                </a:solidFill>
                <a:latin typeface="Times New Roman" pitchFamily="1" panose="02020603050405020304"/>
              </a:rPr>
              <a:t>el detalle</a:t>
            </a:r>
            <a:r>
              <a:rPr lang="es-ES" sz="1300" spc="-5">
                <a:solidFill>
                  <a:srgbClr val="000000"/>
                </a:solidFill>
                <a:latin typeface="Garamond" pitchFamily="1" panose="02020603050405020304"/>
              </a:rPr>
              <a:t>. Con ello, la empresa fue complicándose. La flecha en el tiempo había que orientarla y dirigirla bien. Hacia otra meta, la verdadera: conseguir una universidad óptima con buenos egresados y profesionales </a:t>
            </a:r>
          </a:p>
        </p:txBody>
      </p:sp>
      <p:sp>
        <p:nvSpPr>
          <p:cNvPr id="7" name=""/>
          <p:cNvSpPr/>
          <p:nvPr>
            <p:ph type="body" idx="10"/>
          </p:nvPr>
        </p:nvSpPr>
        <p:spPr>
          <a:xfrm>
            <a:off x="1057910" y="9731375"/>
            <a:ext cx="5486400" cy="238125"/>
          </a:xfrm>
          <a:prstGeom prst="rect">
            <a:avLst/>
          </a:prstGeom>
          <a:noFill/>
          <a:ln w="0" cmpd="sng">
            <a:noFill/>
            <a:prstDash val="solid"/>
          </a:ln>
        </p:spPr>
        <p:txBody>
          <a:bodyPr vert="horz" lIns="0" tIns="44450" rIns="0" bIns="0" anchor="t"/>
          <a:lstStyle/>
          <a:p>
            <a:pPr marL="45720" marR="0" indent="0" algn="l">
              <a:lnSpc>
                <a:spcPts val="1400"/>
              </a:lnSpc>
              <a:spcAft>
                <a:spcPts val="65"/>
              </a:spcAft>
            </a:pPr>
            <a:r>
              <a:rPr lang="es-ES" sz="1250" b="1" spc="40">
                <a:solidFill>
                  <a:srgbClr val="000000"/>
                </a:solidFill>
                <a:latin typeface="Times New Roman" pitchFamily="1" panose="02020603050405020304"/>
              </a:rPr>
              <a:t>50 Aniversario 1968–2019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5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500"/>
              </a:lnSpc>
              <a:spcAft>
                <a:spcPts val="75"/>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29 </a:t>
            </a:r>
          </a:p>
        </p:txBody>
      </p:sp>
      <p:sp>
        <p:nvSpPr>
          <p:cNvPr id="3" name=""/>
          <p:cNvSpPr/>
          <p:nvPr>
            <p:ph type="body" idx="10"/>
          </p:nvPr>
        </p:nvSpPr>
        <p:spPr>
          <a:xfrm>
            <a:off x="1057910" y="681990"/>
            <a:ext cx="5486400" cy="7802880"/>
          </a:xfrm>
          <a:prstGeom prst="rect">
            <a:avLst/>
          </a:prstGeom>
          <a:noFill/>
          <a:ln w="0" cmpd="sng">
            <a:noFill/>
            <a:prstDash val="solid"/>
          </a:ln>
        </p:spPr>
        <p:txBody>
          <a:bodyPr vert="horz" lIns="0" tIns="233045" rIns="0" bIns="0" anchor="t"/>
          <a:lstStyle/>
          <a:p>
            <a:pPr marL="45720" marR="45720" indent="0" algn="l">
              <a:lnSpc>
                <a:spcPts val="1400"/>
              </a:lnSpc>
              <a:spcAft>
                <a:spcPts val="0"/>
              </a:spcAft>
            </a:pPr>
            <a:r>
              <a:rPr lang="es-ES" sz="1200" spc="20">
                <a:solidFill>
                  <a:srgbClr val="000000"/>
                </a:solidFill>
                <a:latin typeface="Times New Roman" pitchFamily="1" panose="02020603050405020304"/>
              </a:rPr>
              <a:t>de capacidad y nivel. </a:t>
            </a:r>
          </a:p>
          <a:p>
            <a:pPr marL="45720" marR="45720" indent="0" algn="just">
              <a:lnSpc>
                <a:spcPts val="1500"/>
              </a:lnSpc>
              <a:spcBef>
                <a:spcPts val="495"/>
              </a:spcBef>
              <a:spcAft>
                <a:spcPts val="0"/>
              </a:spcAft>
            </a:pPr>
            <a:r>
              <a:rPr lang="es-ES" sz="1200" spc="0">
                <a:solidFill>
                  <a:srgbClr val="000000"/>
                </a:solidFill>
                <a:latin typeface="Times New Roman" pitchFamily="1" panose="02020603050405020304"/>
              </a:rPr>
              <a:t>Pasados algunos años, por Orden Ministerial de 23 de junio de 1970 (BOE de 19 de agosto), se crea la </a:t>
            </a:r>
            <a:r>
              <a:rPr lang="es-ES" sz="1250" b="1" spc="0">
                <a:solidFill>
                  <a:srgbClr val="000000"/>
                </a:solidFill>
                <a:latin typeface="Times New Roman" pitchFamily="1" panose="02020603050405020304"/>
              </a:rPr>
              <a:t>Sección de Químicas </a:t>
            </a:r>
            <a:r>
              <a:rPr lang="es-ES" sz="1200" spc="0">
                <a:solidFill>
                  <a:srgbClr val="000000"/>
                </a:solidFill>
                <a:latin typeface="Times New Roman" pitchFamily="1" panose="02020603050405020304"/>
              </a:rPr>
              <a:t>y se aprueba su Plan de Estudios. </a:t>
            </a:r>
          </a:p>
          <a:p>
            <a:pPr marL="45720" marR="45720" indent="0" algn="just">
              <a:lnSpc>
                <a:spcPts val="1500"/>
              </a:lnSpc>
              <a:spcBef>
                <a:spcPts val="445"/>
              </a:spcBef>
              <a:spcAft>
                <a:spcPts val="0"/>
              </a:spcAft>
            </a:pPr>
            <a:r>
              <a:rPr lang="es-ES" sz="1200" spc="0">
                <a:solidFill>
                  <a:srgbClr val="000000"/>
                </a:solidFill>
                <a:latin typeface="Times New Roman" pitchFamily="1" panose="02020603050405020304"/>
              </a:rPr>
              <a:t>En el mes de junio de 1973 finalizósus estudios la </a:t>
            </a:r>
            <a:r>
              <a:rPr lang="es-ES" sz="1250" b="1" spc="0">
                <a:solidFill>
                  <a:srgbClr val="000000"/>
                </a:solidFill>
                <a:latin typeface="Times New Roman" pitchFamily="1" panose="02020603050405020304"/>
              </a:rPr>
              <a:t>primera promoción </a:t>
            </a:r>
            <a:r>
              <a:rPr lang="es-ES" sz="1200" spc="0">
                <a:solidFill>
                  <a:srgbClr val="000000"/>
                </a:solidFill>
                <a:latin typeface="Times New Roman" pitchFamily="1" panose="02020603050405020304"/>
              </a:rPr>
              <a:t>de la Facultad. Estuvo formada por un total de 30 licenciados, 3 mujeres y 27 hombres. En la orla del claustro principal de docentes había 5 profesores.</a:t>
            </a:r>
            <a:r>
              <a:rPr lang="es-ES" sz="1200" baseline="30000" spc="0">
                <a:solidFill>
                  <a:srgbClr val="000000"/>
                </a:solidFill>
                <a:latin typeface="Courier New" pitchFamily="3" panose="02020603050405020304"/>
              </a:rPr>
              <a:t>15</a:t>
            </a:r>
            <a:r>
              <a:rPr lang="es-ES" sz="100" spc="0">
                <a:solidFill>
                  <a:srgbClr val="000000"/>
                </a:solidFill>
                <a:latin typeface="Courier New" pitchFamily="3" panose="02020603050405020304"/>
              </a:rPr>
              <a:t> </a:t>
            </a:r>
          </a:p>
          <a:p>
            <a:pPr marL="640080" marR="45720" indent="0" algn="just">
              <a:lnSpc>
                <a:spcPts val="2200"/>
              </a:lnSpc>
              <a:spcBef>
                <a:spcPts val="2815"/>
              </a:spcBef>
              <a:spcAft>
                <a:spcPts val="0"/>
              </a:spcAft>
            </a:pPr>
            <a:r>
              <a:rPr lang="es-ES" sz="1650" b="1" spc="145">
                <a:solidFill>
                  <a:srgbClr val="000000"/>
                </a:solidFill>
                <a:latin typeface="Times New Roman" pitchFamily="1" panose="02020603050405020304"/>
              </a:rPr>
              <a:t>3.3. Crecer: formando una identidad y consoli-</a:t>
            </a:r>
            <a:r>
              <a:rPr lang="es-ES" sz="1650" b="1" spc="145">
                <a:solidFill>
                  <a:srgbClr val="000000"/>
                </a:solidFill>
                <a:latin typeface="Times New Roman" pitchFamily="1" panose="02020603050405020304"/>
              </a:rPr>
              <a:t>dando </a:t>
            </a:r>
          </a:p>
          <a:p>
            <a:pPr marL="45720" marR="45720" indent="0" algn="just">
              <a:lnSpc>
                <a:spcPts val="1400"/>
              </a:lnSpc>
              <a:spcBef>
                <a:spcPts val="1830"/>
              </a:spcBef>
              <a:spcAft>
                <a:spcPts val="0"/>
              </a:spcAft>
            </a:pPr>
            <a:r>
              <a:rPr lang="es-ES" sz="1200" spc="30">
                <a:solidFill>
                  <a:srgbClr val="000000"/>
                </a:solidFill>
                <a:latin typeface="Times New Roman" pitchFamily="1" panose="02020603050405020304"/>
              </a:rPr>
              <a:t>El 10 de mayo de </a:t>
            </a:r>
            <a:r>
              <a:rPr lang="es-ES" sz="1250" b="1" spc="30">
                <a:solidFill>
                  <a:srgbClr val="000000"/>
                </a:solidFill>
                <a:latin typeface="Times New Roman" pitchFamily="1" panose="02020603050405020304"/>
              </a:rPr>
              <a:t>1973</a:t>
            </a:r>
            <a:r>
              <a:rPr lang="es-ES" sz="1200" spc="30">
                <a:solidFill>
                  <a:srgbClr val="000000"/>
                </a:solidFill>
                <a:latin typeface="Times New Roman" pitchFamily="1" panose="02020603050405020304"/>
              </a:rPr>
              <a:t>, la </a:t>
            </a:r>
            <a:r>
              <a:rPr lang="es-ES" sz="1250" b="1" spc="30">
                <a:solidFill>
                  <a:srgbClr val="000000"/>
                </a:solidFill>
                <a:latin typeface="Times New Roman" pitchFamily="1" panose="02020603050405020304"/>
              </a:rPr>
              <a:t>Facultad de Ciencias </a:t>
            </a:r>
            <a:r>
              <a:rPr lang="es-ES" sz="1200" spc="30">
                <a:solidFill>
                  <a:srgbClr val="000000"/>
                </a:solidFill>
                <a:latin typeface="Times New Roman" pitchFamily="1" panose="02020603050405020304"/>
              </a:rPr>
              <a:t>se integra en la </a:t>
            </a:r>
            <a:r>
              <a:rPr lang="es-ES" sz="1250" b="1" spc="30">
                <a:solidFill>
                  <a:srgbClr val="000000"/>
                </a:solidFill>
                <a:latin typeface="Times New Roman" pitchFamily="1" panose="02020603050405020304"/>
              </a:rPr>
              <a:t>Universidad de Extremadura </a:t>
            </a:r>
            <a:r>
              <a:rPr lang="es-ES" sz="1200" spc="30">
                <a:solidFill>
                  <a:srgbClr val="000000"/>
                </a:solidFill>
                <a:latin typeface="Times New Roman" pitchFamily="1" panose="02020603050405020304"/>
              </a:rPr>
              <a:t>(UEx) al crearse ésta última, por Decreto 991/73 (BOE del 18), en virtud de la autorización concedida por el </a:t>
            </a:r>
            <a:r>
              <a:rPr lang="es-ES" sz="1250" b="1" spc="30">
                <a:solidFill>
                  <a:srgbClr val="000000"/>
                </a:solidFill>
                <a:latin typeface="Times New Roman" pitchFamily="1" panose="02020603050405020304"/>
              </a:rPr>
              <a:t>III Plan de Desarrollo Económico y Social</a:t>
            </a:r>
            <a:r>
              <a:rPr lang="es-ES" sz="1200" spc="30">
                <a:solidFill>
                  <a:srgbClr val="000000"/>
                </a:solidFill>
                <a:latin typeface="Times New Roman" pitchFamily="1" panose="02020603050405020304"/>
              </a:rPr>
              <a:t>.</a:t>
            </a:r>
            <a:r>
              <a:rPr lang="es-ES" sz="1200" baseline="30000" spc="30">
                <a:solidFill>
                  <a:srgbClr val="000000"/>
                </a:solidFill>
                <a:latin typeface="Courier New" pitchFamily="3" panose="02020603050405020304"/>
              </a:rPr>
              <a:t>16</a:t>
            </a:r>
            <a:r>
              <a:rPr lang="es-ES" sz="100" spc="30">
                <a:solidFill>
                  <a:srgbClr val="000000"/>
                </a:solidFill>
                <a:latin typeface="Courier New" pitchFamily="3" panose="02020603050405020304"/>
              </a:rPr>
              <a:t> </a:t>
            </a:r>
          </a:p>
          <a:p>
            <a:pPr marL="45720" marR="45720" indent="0" algn="just">
              <a:lnSpc>
                <a:spcPts val="1400"/>
              </a:lnSpc>
              <a:spcBef>
                <a:spcPts val="560"/>
              </a:spcBef>
              <a:spcAft>
                <a:spcPts val="0"/>
              </a:spcAft>
            </a:pPr>
            <a:r>
              <a:rPr lang="es-ES" sz="1200" spc="0">
                <a:solidFill>
                  <a:srgbClr val="000000"/>
                </a:solidFill>
                <a:latin typeface="Times New Roman" pitchFamily="1" panose="02020603050405020304"/>
              </a:rPr>
              <a:t>El Decreto fundacional regulóla estructura y organización de la UEx, introduciendo las novedades de preveer dos Vicerrectorados y dos Secretarías Generales, una en Badajoz y otra en Cáceres, y, al mismo tiempo, determinó(no se sabe bien en virtud de quéquimera o estrategia política)</a:t>
            </a:r>
            <a:r>
              <a:rPr lang="es-ES" sz="1200" baseline="30000" spc="0">
                <a:solidFill>
                  <a:srgbClr val="000000"/>
                </a:solidFill>
                <a:latin typeface="Courier New" pitchFamily="3" panose="02020603050405020304"/>
              </a:rPr>
              <a:t>17</a:t>
            </a:r>
            <a:r>
              <a:rPr lang="es-ES" sz="1200" spc="0">
                <a:solidFill>
                  <a:srgbClr val="000000"/>
                </a:solidFill>
                <a:latin typeface="Times New Roman" pitchFamily="1" panose="02020603050405020304"/>
              </a:rPr>
              <a:t> que las Facultades Científicas y Médicas se ubicarían en Badajoz y las Humanísticas y Jurídicas, en Cáceres. </a:t>
            </a:r>
          </a:p>
          <a:p>
            <a:pPr marL="45720" marR="45720" indent="0" algn="just">
              <a:lnSpc>
                <a:spcPts val="1500"/>
              </a:lnSpc>
              <a:spcBef>
                <a:spcPts val="485"/>
              </a:spcBef>
              <a:spcAft>
                <a:spcPts val="0"/>
              </a:spcAft>
            </a:pPr>
            <a:r>
              <a:rPr lang="es-ES" sz="1200" spc="0">
                <a:solidFill>
                  <a:srgbClr val="000000"/>
                </a:solidFill>
                <a:latin typeface="Times New Roman" pitchFamily="1" panose="02020603050405020304"/>
              </a:rPr>
              <a:t>Además de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se integraban en la UEx las Escuelas de Formación del Profesorado de EGB y de Ingeniería Técnica Agrícola, ambas en Badajoz y dependientes de la </a:t>
            </a:r>
            <a:r>
              <a:rPr lang="es-ES" sz="1250" b="1" spc="0">
                <a:solidFill>
                  <a:srgbClr val="000000"/>
                </a:solidFill>
                <a:latin typeface="Times New Roman" pitchFamily="1" panose="02020603050405020304"/>
              </a:rPr>
              <a:t>Universidad de Sevilla</a:t>
            </a:r>
            <a:r>
              <a:rPr lang="es-ES" sz="1200" spc="0">
                <a:solidFill>
                  <a:srgbClr val="000000"/>
                </a:solidFill>
                <a:latin typeface="Times New Roman" pitchFamily="1" panose="02020603050405020304"/>
              </a:rPr>
              <a:t>. Asíocurriótambién con la E. del Profesorado de EGB y el Colegio Universitario de Cáceres, hasta ese momento dependientes los dos centros de la </a:t>
            </a:r>
            <a:r>
              <a:rPr lang="es-ES" sz="1250" b="1" spc="0">
                <a:solidFill>
                  <a:srgbClr val="000000"/>
                </a:solidFill>
                <a:latin typeface="Times New Roman" pitchFamily="1" panose="02020603050405020304"/>
              </a:rPr>
              <a:t>Universidad de Salamanca</a:t>
            </a:r>
            <a:r>
              <a:rPr lang="es-ES" sz="1200" spc="0">
                <a:solidFill>
                  <a:srgbClr val="000000"/>
                </a:solidFill>
                <a:latin typeface="Times New Roman" pitchFamily="1" panose="02020603050405020304"/>
              </a:rPr>
              <a:t>. </a:t>
            </a:r>
          </a:p>
          <a:p>
            <a:pPr marL="45720" marR="45720" indent="0" algn="just">
              <a:lnSpc>
                <a:spcPts val="1500"/>
              </a:lnSpc>
              <a:spcBef>
                <a:spcPts val="455"/>
              </a:spcBef>
              <a:spcAft>
                <a:spcPts val="0"/>
              </a:spcAft>
            </a:pPr>
            <a:r>
              <a:rPr lang="es-ES" sz="1200" spc="0">
                <a:solidFill>
                  <a:srgbClr val="000000"/>
                </a:solidFill>
                <a:latin typeface="Times New Roman" pitchFamily="1" panose="02020603050405020304"/>
              </a:rPr>
              <a:t>Inicialmente, la UEx estuvo regida por una </a:t>
            </a:r>
            <a:r>
              <a:rPr lang="es-ES" sz="1250" b="1" spc="0">
                <a:solidFill>
                  <a:srgbClr val="000000"/>
                </a:solidFill>
                <a:latin typeface="Times New Roman" pitchFamily="1" panose="02020603050405020304"/>
              </a:rPr>
              <a:t>Comisión Gestora</a:t>
            </a:r>
            <a:r>
              <a:rPr lang="es-ES" sz="1200" spc="0">
                <a:solidFill>
                  <a:srgbClr val="000000"/>
                </a:solidFill>
                <a:latin typeface="Times New Roman" pitchFamily="1" panose="02020603050405020304"/>
              </a:rPr>
              <a:t>, presidida primero por el Prof. </a:t>
            </a:r>
            <a:r>
              <a:rPr lang="es-ES" sz="1250" b="1" spc="0">
                <a:solidFill>
                  <a:srgbClr val="000000"/>
                </a:solidFill>
                <a:latin typeface="Times New Roman" pitchFamily="1" panose="02020603050405020304"/>
              </a:rPr>
              <a:t>JoséMaría Vigera Lobo </a:t>
            </a:r>
            <a:r>
              <a:rPr lang="es-ES" sz="1200" spc="0">
                <a:solidFill>
                  <a:srgbClr val="000000"/>
                </a:solidFill>
                <a:latin typeface="Times New Roman" pitchFamily="1" panose="02020603050405020304"/>
              </a:rPr>
              <a:t>(2 de junio de 1973) y, posteriormente, por el Prof. </a:t>
            </a:r>
            <a:r>
              <a:rPr lang="es-ES" sz="1250" b="1" spc="0">
                <a:solidFill>
                  <a:srgbClr val="000000"/>
                </a:solidFill>
                <a:latin typeface="Times New Roman" pitchFamily="1" panose="02020603050405020304"/>
              </a:rPr>
              <a:t>Antón Civit Breu </a:t>
            </a:r>
            <a:r>
              <a:rPr lang="es-ES" sz="1200" spc="0">
                <a:solidFill>
                  <a:srgbClr val="000000"/>
                </a:solidFill>
                <a:latin typeface="Times New Roman" pitchFamily="1" panose="02020603050405020304"/>
              </a:rPr>
              <a:t>(4 de febrero de 1974). </a:t>
            </a:r>
          </a:p>
          <a:p>
            <a:pPr marL="45720" marR="45720" indent="0" algn="just">
              <a:lnSpc>
                <a:spcPts val="1500"/>
              </a:lnSpc>
              <a:spcBef>
                <a:spcPts val="460"/>
              </a:spcBef>
              <a:spcAft>
                <a:spcPts val="0"/>
              </a:spcAft>
            </a:pPr>
            <a:r>
              <a:rPr lang="es-ES" sz="1200" spc="0">
                <a:solidFill>
                  <a:srgbClr val="000000"/>
                </a:solidFill>
                <a:latin typeface="Times New Roman" pitchFamily="1" panose="02020603050405020304"/>
              </a:rPr>
              <a:t>Al ser aprobado, por Resolución de la Dirección General de Universidades (abril de 1977), el </a:t>
            </a:r>
            <a:r>
              <a:rPr lang="es-ES" sz="1250" b="1" spc="0">
                <a:solidFill>
                  <a:srgbClr val="000000"/>
                </a:solidFill>
                <a:latin typeface="Times New Roman" pitchFamily="1" panose="02020603050405020304"/>
              </a:rPr>
              <a:t>Reglamento de Régimen Interno</a:t>
            </a:r>
            <a:r>
              <a:rPr lang="es-ES" sz="1200" spc="0">
                <a:solidFill>
                  <a:srgbClr val="000000"/>
                </a:solidFill>
                <a:latin typeface="Times New Roman" pitchFamily="1" panose="02020603050405020304"/>
              </a:rPr>
              <a:t>, cesóla Comisión Gestora y se procedióa la elección del primer Rector, el Prof. </a:t>
            </a:r>
            <a:r>
              <a:rPr lang="es-ES" sz="1250" b="1" spc="0">
                <a:solidFill>
                  <a:srgbClr val="000000"/>
                </a:solidFill>
                <a:latin typeface="Times New Roman" pitchFamily="1" panose="02020603050405020304"/>
              </a:rPr>
              <a:t>Andrés Chordi Corvo</a:t>
            </a:r>
            <a:r>
              <a:rPr lang="es-ES" sz="1200" spc="0">
                <a:solidFill>
                  <a:srgbClr val="000000"/>
                </a:solidFill>
                <a:latin typeface="Times New Roman" pitchFamily="1" panose="02020603050405020304"/>
              </a:rPr>
              <a:t>, hasta ese momento Decano de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a:t>
            </a:r>
            <a:r>
              <a:rPr lang="es-ES" sz="1200" baseline="30000" spc="0">
                <a:solidFill>
                  <a:srgbClr val="000000"/>
                </a:solidFill>
                <a:latin typeface="Courier New" pitchFamily="3" panose="02020603050405020304"/>
              </a:rPr>
              <a:t>18</a:t>
            </a:r>
            <a:r>
              <a:rPr lang="es-ES" sz="100" spc="0">
                <a:solidFill>
                  <a:srgbClr val="000000"/>
                </a:solidFill>
                <a:latin typeface="Courier New" pitchFamily="3" panose="02020603050405020304"/>
              </a:rPr>
              <a:t> </a:t>
            </a:r>
          </a:p>
          <a:p>
            <a:pPr marL="45720" marR="45720" indent="0" algn="just">
              <a:lnSpc>
                <a:spcPts val="1500"/>
              </a:lnSpc>
              <a:spcBef>
                <a:spcPts val="495"/>
              </a:spcBef>
              <a:spcAft>
                <a:spcPts val="920"/>
              </a:spcAft>
            </a:pPr>
            <a:r>
              <a:rPr lang="es-ES" sz="1200" spc="0">
                <a:solidFill>
                  <a:srgbClr val="000000"/>
                </a:solidFill>
                <a:latin typeface="Times New Roman" pitchFamily="1" panose="02020603050405020304"/>
              </a:rPr>
              <a:t>Quisiéramos, en este momento, abrir un breve paréntesis acerca del pasado descrito, a modo de semblaza histórica. Asícomo cuando en un pequeño bote en alta mar, el navegante sólo ve agua circundante en todo lo que alcanza su vista, cuando miramos hacia atrás en este período sólo nos viene a la mente una palabra: </a:t>
            </a:r>
            <a:r>
              <a:rPr lang="es-ES" sz="1250" b="1" spc="0">
                <a:solidFill>
                  <a:srgbClr val="000000"/>
                </a:solidFill>
                <a:latin typeface="Times New Roman" pitchFamily="1" panose="02020603050405020304"/>
              </a:rPr>
              <a:t>lucha</a:t>
            </a:r>
            <a:r>
              <a:rPr lang="es-ES" sz="1200" spc="0">
                <a:solidFill>
                  <a:srgbClr val="000000"/>
                </a:solidFill>
                <a:latin typeface="Times New Roman" pitchFamily="1" panose="02020603050405020304"/>
              </a:rPr>
              <a:t>. Una lucha constante y desigual que no se reduce sólo a la batalla particular contra las limita-</a:t>
            </a:r>
            <a:r>
              <a:rPr lang="es-ES" sz="100">
                <a:solidFill>
                  <a:srgbClr val="000000"/>
                </a:solidFill>
                <a:latin typeface="Times New Roman" pitchFamily="1" panose="02020603050405020304"/>
              </a:rPr>
              <a:t> </a:t>
            </a:r>
          </a:p>
        </p:txBody>
      </p:sp>
      <p:sp>
        <p:nvSpPr>
          <p:cNvPr id="4" name=""/>
          <p:cNvSpPr/>
          <p:nvPr>
            <p:ph type="body" idx="10"/>
          </p:nvPr>
        </p:nvSpPr>
        <p:spPr>
          <a:xfrm>
            <a:off x="1057910" y="8484870"/>
            <a:ext cx="5486400" cy="1246505"/>
          </a:xfrm>
          <a:prstGeom prst="rect">
            <a:avLst/>
          </a:prstGeom>
          <a:noFill/>
          <a:ln w="0" cmpd="sng">
            <a:noFill/>
            <a:prstDash val="solid"/>
          </a:ln>
        </p:spPr>
        <p:txBody>
          <a:bodyPr vert="horz" lIns="0" tIns="25400" rIns="0" bIns="0" anchor="t"/>
          <a:lstStyle/>
          <a:p>
            <a:pPr marL="45720" marR="45720" indent="0" algn="l">
              <a:lnSpc>
                <a:spcPts val="1200"/>
              </a:lnSpc>
              <a:spcAft>
                <a:spcPts val="0"/>
              </a:spcAft>
            </a:pPr>
            <a:r>
              <a:rPr lang="es-ES" sz="700" spc="35">
                <a:solidFill>
                  <a:srgbClr val="000000"/>
                </a:solidFill>
                <a:latin typeface="Tahoma" pitchFamily="2" panose="02020603050405020304"/>
              </a:rPr>
              <a:t>'</a:t>
            </a:r>
            <a:r>
              <a:rPr lang="es-ES" sz="700" baseline="30000" spc="35">
                <a:solidFill>
                  <a:srgbClr val="000000"/>
                </a:solidFill>
                <a:latin typeface="Arial" pitchFamily="2" panose="02020603050405020304"/>
              </a:rPr>
              <a:t>5</a:t>
            </a:r>
            <a:r>
              <a:rPr lang="es-ES" sz="1000" spc="35">
                <a:solidFill>
                  <a:srgbClr val="000000"/>
                </a:solidFill>
                <a:latin typeface="Times New Roman" pitchFamily="1" panose="02020603050405020304"/>
              </a:rPr>
              <a:t>Dr. Viguera Lobo (Química Orgánica), Dr. Civit Breu (Física), Dr. Santiago Vicente Pérez (Química Analítica), Dr. Mahedero Balsera (Física) y Dr. Remón Camacho (Química General). </a:t>
            </a:r>
            <a:r>
              <a:rPr lang="es-ES" sz="700" spc="35">
                <a:solidFill>
                  <a:srgbClr val="000000"/>
                </a:solidFill>
                <a:latin typeface="Tahoma" pitchFamily="2" panose="02020603050405020304"/>
              </a:rPr>
              <a:t>'</a:t>
            </a:r>
            <a:r>
              <a:rPr lang="es-ES" sz="700" baseline="30000" spc="35">
                <a:solidFill>
                  <a:srgbClr val="000000"/>
                </a:solidFill>
                <a:latin typeface="Arial" pitchFamily="2" panose="02020603050405020304"/>
              </a:rPr>
              <a:t>6</a:t>
            </a:r>
            <a:r>
              <a:rPr lang="es-ES" sz="1000" spc="35">
                <a:solidFill>
                  <a:srgbClr val="000000"/>
                </a:solidFill>
                <a:latin typeface="Times New Roman" pitchFamily="1" panose="02020603050405020304"/>
              </a:rPr>
              <a:t>Disposición final cuarta de la Ley 22/1972. </a:t>
            </a:r>
          </a:p>
          <a:p>
            <a:pPr marL="45720" marR="45720" indent="0" algn="just">
              <a:lnSpc>
                <a:spcPts val="1200"/>
              </a:lnSpc>
              <a:spcBef>
                <a:spcPts val="0"/>
              </a:spcBef>
              <a:spcAft>
                <a:spcPts val="0"/>
              </a:spcAft>
            </a:pPr>
            <a:r>
              <a:rPr lang="es-ES" sz="700" spc="0">
                <a:solidFill>
                  <a:srgbClr val="000000"/>
                </a:solidFill>
                <a:latin typeface="Tahoma" pitchFamily="2" panose="02020603050405020304"/>
              </a:rPr>
              <a:t>'</a:t>
            </a:r>
            <a:r>
              <a:rPr lang="es-ES" sz="700" baseline="30000" spc="0">
                <a:solidFill>
                  <a:srgbClr val="000000"/>
                </a:solidFill>
                <a:latin typeface="Arial" pitchFamily="2" panose="02020603050405020304"/>
              </a:rPr>
              <a:t>7</a:t>
            </a:r>
            <a:r>
              <a:rPr lang="es-ES" sz="1000" spc="0">
                <a:solidFill>
                  <a:srgbClr val="000000"/>
                </a:solidFill>
                <a:latin typeface="Times New Roman" pitchFamily="1" panose="02020603050405020304"/>
              </a:rPr>
              <a:t>Quizás sea este otro caso más que pueda ser ejemplo de cómo las decisiones tomadas desde el poder, con mayor o menor fundamento, o mayor o menor cordura, pueden condicionar el futuro de generaciones y sociedades. </a:t>
            </a:r>
          </a:p>
          <a:p>
            <a:pPr marL="137160" marR="45720" indent="0" algn="l">
              <a:lnSpc>
                <a:spcPts val="1200"/>
              </a:lnSpc>
              <a:spcBef>
                <a:spcPts val="5"/>
              </a:spcBef>
              <a:spcAft>
                <a:spcPts val="1195"/>
              </a:spcAft>
            </a:pPr>
            <a:r>
              <a:rPr lang="es-ES" sz="700" spc="35">
                <a:solidFill>
                  <a:srgbClr val="000000"/>
                </a:solidFill>
                <a:latin typeface="Tahoma" pitchFamily="2" panose="02020603050405020304"/>
              </a:rPr>
              <a:t>'</a:t>
            </a:r>
            <a:r>
              <a:rPr lang="es-ES" sz="700" baseline="30000" spc="35">
                <a:solidFill>
                  <a:srgbClr val="000000"/>
                </a:solidFill>
                <a:latin typeface="Arial" pitchFamily="2" panose="02020603050405020304"/>
              </a:rPr>
              <a:t>8</a:t>
            </a:r>
            <a:r>
              <a:rPr lang="es-ES" sz="1000" spc="35">
                <a:solidFill>
                  <a:srgbClr val="000000"/>
                </a:solidFill>
                <a:latin typeface="Times New Roman" pitchFamily="1" panose="02020603050405020304"/>
              </a:rPr>
              <a:t>Decreto de nombramiento 2046/77 de 22 de septiembre, de 1977.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43815" rIns="0" bIns="0" anchor="t"/>
          <a:lstStyle/>
          <a:p>
            <a:pPr marL="45720" marR="45720" indent="0" algn="r">
              <a:lnSpc>
                <a:spcPts val="1500"/>
              </a:lnSpc>
              <a:spcAft>
                <a:spcPts val="60"/>
              </a:spcAft>
            </a:pPr>
            <a:r>
              <a:rPr lang="es-ES" sz="1250" b="1" spc="45">
                <a:solidFill>
                  <a:srgbClr val="000000"/>
                </a:solidFill>
                <a:latin typeface="Times New Roman"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8488680"/>
            <a:ext cx="2161540"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5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34"/>
          <a:stretch>
            <a:fillRect/>
          </a:stretch>
        </p:blipFill>
        <p:spPr>
          <a:xfrm>
            <a:off x="1969135" y="3581400"/>
            <a:ext cx="3627120" cy="504126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35"/>
              </a:spcAft>
              <a:tabLst>
                <a:tab algn="r" pos="5440680"/>
              </a:tabLst>
            </a:pPr>
            <a:r>
              <a:rPr lang="es-ES" sz="1300" spc="0">
                <a:solidFill>
                  <a:srgbClr val="000000"/>
                </a:solidFill>
                <a:latin typeface="Garamond" pitchFamily="1" panose="02020603050405020304"/>
              </a:rPr>
              <a:t>30 </a:t>
            </a:r>
            <a:r>
              <a:rPr lang="es-ES" sz="1300" b="1" spc="0">
                <a:solidFill>
                  <a:srgbClr val="000000"/>
                </a:solidFill>
                <a:latin typeface="Garamond" pitchFamily="1" panose="02020603050405020304"/>
              </a:rPr>
              <a:t>3.3. Crecer: formando una identidad y consolidando </a:t>
            </a:r>
          </a:p>
        </p:txBody>
      </p:sp>
      <p:sp>
        <p:nvSpPr>
          <p:cNvPr id="3" name=""/>
          <p:cNvSpPr/>
          <p:nvPr>
            <p:ph type="body" idx="10"/>
          </p:nvPr>
        </p:nvSpPr>
        <p:spPr>
          <a:xfrm>
            <a:off x="1057910" y="681990"/>
            <a:ext cx="5486400" cy="2899410"/>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ciones propias e individuales, sino que trasciende al entorno y a las circunstancias ambientales y sociales, dando la sensación de que nunca se va a terminar y de que no podráalcanzarse jamás la situación en calma.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Una batalla colectiva para superar el ambiente social envolvente, para intuir lo que buena y razonablemente puede ser útil a la institución, para proyectarse hacia fuera en el conjunto nacional y para ser algo más que un punto en un mapa, en el contexto internacional. Pero además está, la otra batalla, la </a:t>
            </a:r>
            <a:r>
              <a:rPr lang="es-ES" sz="1300" b="1" spc="0">
                <a:solidFill>
                  <a:srgbClr val="000000"/>
                </a:solidFill>
                <a:latin typeface="Garamond" pitchFamily="1" panose="02020603050405020304"/>
              </a:rPr>
              <a:t>batalla objetivable</a:t>
            </a:r>
            <a:r>
              <a:rPr lang="es-ES" sz="1300" spc="0">
                <a:solidFill>
                  <a:srgbClr val="000000"/>
                </a:solidFill>
                <a:latin typeface="Garamond" pitchFamily="1" panose="02020603050405020304"/>
              </a:rPr>
              <a:t>, la batalla con la Naturaleza, con el desarrollo científico y con la innovación; en definitiva, con la búsqueda de una aportación digna en la </a:t>
            </a:r>
            <a:r>
              <a:rPr lang="es-ES" sz="1300" b="1" spc="0">
                <a:solidFill>
                  <a:srgbClr val="000000"/>
                </a:solidFill>
                <a:latin typeface="Garamond" pitchFamily="1" panose="02020603050405020304"/>
              </a:rPr>
              <a:t>investigación científica</a:t>
            </a:r>
            <a:r>
              <a:rPr lang="es-ES" sz="1300" spc="0">
                <a:solidFill>
                  <a:srgbClr val="000000"/>
                </a:solidFill>
                <a:latin typeface="Garamond" pitchFamily="1" panose="02020603050405020304"/>
              </a:rPr>
              <a:t>. </a:t>
            </a:r>
          </a:p>
          <a:p>
            <a:pPr marL="45720" marR="45720" indent="0" algn="just">
              <a:lnSpc>
                <a:spcPts val="1400"/>
              </a:lnSpc>
              <a:spcBef>
                <a:spcPts val="505"/>
              </a:spcBef>
              <a:spcAft>
                <a:spcPts val="1270"/>
              </a:spcAft>
            </a:pPr>
            <a:r>
              <a:rPr lang="es-ES" sz="1300" spc="0">
                <a:solidFill>
                  <a:srgbClr val="000000"/>
                </a:solidFill>
                <a:latin typeface="Garamond" pitchFamily="1" panose="02020603050405020304"/>
              </a:rPr>
              <a:t>Como no puede ser de otro modo para una institución como la universitaria, co-</a:t>
            </a:r>
            <a:r>
              <a:rPr lang="es-ES" sz="1300" spc="0">
                <a:solidFill>
                  <a:srgbClr val="000000"/>
                </a:solidFill>
                <a:latin typeface="Garamond" pitchFamily="1" panose="02020603050405020304"/>
              </a:rPr>
              <a:t>existe otro tipo de lucha, la </a:t>
            </a:r>
            <a:r>
              <a:rPr lang="es-ES" sz="1300" b="1" spc="0">
                <a:solidFill>
                  <a:srgbClr val="000000"/>
                </a:solidFill>
                <a:latin typeface="Garamond" pitchFamily="1" panose="02020603050405020304"/>
              </a:rPr>
              <a:t>docente</a:t>
            </a:r>
            <a:r>
              <a:rPr lang="es-ES" sz="1300" spc="0">
                <a:solidFill>
                  <a:srgbClr val="000000"/>
                </a:solidFill>
                <a:latin typeface="Garamond" pitchFamily="1" panose="02020603050405020304"/>
              </a:rPr>
              <a:t>. No solo orientada a preparar profesionales socialmente útiles, sino a preparar personas vocacionalmente dispuestas a unirse a la batalla y a mantener viva la institución. </a:t>
            </a:r>
          </a:p>
        </p:txBody>
      </p:sp>
      <p:sp>
        <p:nvSpPr>
          <p:cNvPr id="6" name=""/>
          <p:cNvSpPr/>
          <p:nvPr>
            <p:ph type="body" idx="10"/>
          </p:nvPr>
        </p:nvSpPr>
        <p:spPr>
          <a:xfrm>
            <a:off x="1057910" y="8764270"/>
            <a:ext cx="5486400" cy="967105"/>
          </a:xfrm>
          <a:prstGeom prst="rect">
            <a:avLst/>
          </a:prstGeom>
          <a:noFill/>
          <a:ln w="0" cmpd="sng">
            <a:noFill/>
            <a:prstDash val="solid"/>
          </a:ln>
        </p:spPr>
        <p:txBody>
          <a:bodyPr vert="horz" lIns="0" tIns="0" rIns="0" bIns="0" anchor="t"/>
          <a:lstStyle/>
          <a:p>
            <a:pPr marL="45720" marR="0" indent="0" algn="ctr">
              <a:lnSpc>
                <a:spcPts val="1400"/>
              </a:lnSpc>
              <a:spcAft>
                <a:spcPts val="0"/>
              </a:spcAft>
            </a:pPr>
            <a:r>
              <a:rPr lang="es-ES" sz="1300" spc="5">
                <a:solidFill>
                  <a:srgbClr val="000000"/>
                </a:solidFill>
                <a:latin typeface="Garamond" pitchFamily="1" panose="02020603050405020304"/>
              </a:rPr>
              <a:t>Prof. Dr. Juan I. Remón Camacho </a:t>
            </a:r>
          </a:p>
          <a:p>
            <a:pPr marL="45720" marR="0" indent="0" algn="ctr">
              <a:lnSpc>
                <a:spcPts val="1400"/>
              </a:lnSpc>
              <a:spcBef>
                <a:spcPts val="3640"/>
              </a:spcBef>
              <a:spcAft>
                <a:spcPts val="1220"/>
              </a:spcAft>
            </a:pPr>
            <a:r>
              <a:rPr lang="es-ES" sz="1300" spc="-10">
                <a:solidFill>
                  <a:srgbClr val="000000"/>
                </a:solidFill>
                <a:latin typeface="Garamond" pitchFamily="1" panose="02020603050405020304"/>
              </a:rPr>
              <a:t>Y e´ste es el breve esbozo de la “contienda”, en el que no se dice el tipo de munición, </a:t>
            </a:r>
          </a:p>
        </p:txBody>
      </p:sp>
      <p:sp>
        <p:nvSpPr>
          <p:cNvPr id="7"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5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45720" marR="45720" indent="0" algn="l">
              <a:lnSpc>
                <a:spcPts val="1400"/>
              </a:lnSpc>
              <a:spcAft>
                <a:spcPts val="85"/>
              </a:spcAft>
              <a:tabLst>
                <a:tab algn="r" pos="5440680"/>
              </a:tabLst>
            </a:pPr>
            <a:r>
              <a:rPr lang="es-ES" sz="1400" b="1" spc="0">
                <a:solidFill>
                  <a:srgbClr val="000000"/>
                </a:solidFill>
                <a:latin typeface="Garamond" pitchFamily="1" panose="02020603050405020304"/>
              </a:rPr>
              <a:t>3. Medio siglo de esperanzas y realidades </a:t>
            </a:r>
            <a:r>
              <a:rPr lang="es-ES" sz="1200" spc="0">
                <a:solidFill>
                  <a:srgbClr val="000000"/>
                </a:solidFill>
                <a:latin typeface="Times New Roman" pitchFamily="1" panose="02020603050405020304"/>
              </a:rPr>
              <a:t>31 </a:t>
            </a:r>
          </a:p>
        </p:txBody>
      </p:sp>
      <p:sp>
        <p:nvSpPr>
          <p:cNvPr id="3" name=""/>
          <p:cNvSpPr/>
          <p:nvPr>
            <p:ph type="body" idx="10"/>
          </p:nvPr>
        </p:nvSpPr>
        <p:spPr>
          <a:xfrm>
            <a:off x="1057910" y="681990"/>
            <a:ext cx="5486400" cy="8409305"/>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avituallamiento e infraestructura con el que se contó. Ni tampoco sobre los acadé-</a:t>
            </a:r>
            <a:r>
              <a:rPr lang="es-ES" sz="1200" spc="0">
                <a:solidFill>
                  <a:srgbClr val="000000"/>
                </a:solidFill>
                <a:latin typeface="Times New Roman" pitchFamily="1" panose="02020603050405020304"/>
              </a:rPr>
              <a:t>micos foráneos interesados, llegados de otras universidades, que aportaron su oficio a la empresa colectiva y que, antes o después, marcharon a otros destinos. Eso si, la inmensa mayoría dignos de un merecido recuerdo, agradecimiento y respeto, porque se integraron de todo corazón.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La lucha comenzóya en los primeros 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os</a:t>
            </a:r>
            <a:r>
              <a:rPr lang="es-ES" sz="1200" baseline="30000" spc="0">
                <a:solidFill>
                  <a:srgbClr val="000000"/>
                </a:solidFill>
                <a:latin typeface="Courier New" pitchFamily="3" panose="02020603050405020304"/>
              </a:rPr>
              <a:t>19</a:t>
            </a:r>
            <a:r>
              <a:rPr lang="es-ES" sz="1200" spc="0">
                <a:solidFill>
                  <a:srgbClr val="000000"/>
                </a:solidFill>
                <a:latin typeface="Times New Roman" pitchFamily="1" panose="02020603050405020304"/>
              </a:rPr>
              <a:t> en los que, como sufridos aprendices de químico, los estudiantes se vieron sometidos al voluntarioso, pero inexperto, quehacer de unos profesores accidentales extraídos de ocupaciones dispares y, en algunos casos, nada próximos a la docencia o a la investigación. </a:t>
            </a:r>
          </a:p>
          <a:p>
            <a:pPr marL="45720" marR="45720" indent="0" algn="just">
              <a:lnSpc>
                <a:spcPts val="1400"/>
              </a:lnSpc>
              <a:spcBef>
                <a:spcPts val="480"/>
              </a:spcBef>
              <a:spcAft>
                <a:spcPts val="0"/>
              </a:spcAft>
            </a:pPr>
            <a:r>
              <a:rPr lang="es-ES" sz="1200" spc="15">
                <a:solidFill>
                  <a:srgbClr val="000000"/>
                </a:solidFill>
                <a:latin typeface="Times New Roman" pitchFamily="1" panose="02020603050405020304"/>
              </a:rPr>
              <a:t>Valgan estas líneas como homenaje sincero a todas estas personas que, en su ma-</a:t>
            </a:r>
            <a:r>
              <a:rPr lang="es-ES" sz="1200" spc="15">
                <a:solidFill>
                  <a:srgbClr val="000000"/>
                </a:solidFill>
                <a:latin typeface="Times New Roman" pitchFamily="1" panose="02020603050405020304"/>
              </a:rPr>
              <a:t>yoría, se prestaron diligentemente a conformar el núcleo de condensación de lo que más tarde sería la Facultad de Ciencias de la Universidad de Extremadura y, muy especialmente, a la persona que contribuyócon eficacia a su reunión y selección: el Dr. </a:t>
            </a:r>
            <a:r>
              <a:rPr lang="es-ES" sz="1400" b="1" spc="15">
                <a:solidFill>
                  <a:srgbClr val="000000"/>
                </a:solidFill>
                <a:latin typeface="Garamond" pitchFamily="1" panose="02020603050405020304"/>
              </a:rPr>
              <a:t>Juan I. Remón Camacho</a:t>
            </a:r>
            <a:r>
              <a:rPr lang="es-ES" sz="1200" spc="15">
                <a:solidFill>
                  <a:srgbClr val="000000"/>
                </a:solidFill>
                <a:latin typeface="Times New Roman" pitchFamily="1" panose="02020603050405020304"/>
              </a:rPr>
              <a:t>.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Este digno Profesor multivalente, de mentalidad despierta y hábil reacción, fue acom-pan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ando a las primeras promociones durante toda la licenciatura, ocupando huecos para los que no era posible encontrar un profesor (Química General, Química Inor-</a:t>
            </a:r>
            <a:r>
              <a:rPr lang="es-ES" sz="1200" spc="0">
                <a:solidFill>
                  <a:srgbClr val="000000"/>
                </a:solidFill>
                <a:latin typeface="Times New Roman" pitchFamily="1" panose="02020603050405020304"/>
              </a:rPr>
              <a:t>gánica, Química Física, Bioquímica, etc.) y, a muchos de ellos, les fue transmitiendo parte del espíritu, ilusión y sensibilidad universitaria que habia recibido de su maes-</a:t>
            </a:r>
            <a:r>
              <a:rPr lang="es-ES" sz="1200" spc="0">
                <a:solidFill>
                  <a:srgbClr val="000000"/>
                </a:solidFill>
                <a:latin typeface="Times New Roman" pitchFamily="1" panose="02020603050405020304"/>
              </a:rPr>
              <a:t>tro científico, el Profesor Lora Tamayo. </a:t>
            </a:r>
          </a:p>
          <a:p>
            <a:pPr marL="45720" marR="45720" indent="0" algn="just">
              <a:lnSpc>
                <a:spcPts val="1400"/>
              </a:lnSpc>
              <a:spcBef>
                <a:spcPts val="625"/>
              </a:spcBef>
              <a:spcAft>
                <a:spcPts val="0"/>
              </a:spcAft>
            </a:pPr>
            <a:r>
              <a:rPr lang="es-ES" sz="1200" spc="0">
                <a:solidFill>
                  <a:srgbClr val="000000"/>
                </a:solidFill>
                <a:latin typeface="Times New Roman" pitchFamily="1" panose="02020603050405020304"/>
              </a:rPr>
              <a:t>Juan Remón fue, además, una persona políticamente controvertida y luchadora en el contexto regional y puede decirse, sin miedo a errar un ápice, que su gestión con-tribuyódecisivamente (antes y después de que empezaran a graduarse estudiantes) a la creación de la Universidad de Extremadura, con sus defectos, pero también con sus beneficios para la sociedad extremen</a:t>
            </a:r>
            <a:r>
              <a:rPr lang="es-ES" sz="1200" baseline="30000" spc="0">
                <a:solidFill>
                  <a:srgbClr val="000000"/>
                </a:solidFill>
                <a:latin typeface="Garamond" pitchFamily="1" panose="02020603050405020304"/>
              </a:rPr>
              <a:t>˜</a:t>
            </a:r>
            <a:r>
              <a:rPr lang="es-ES" sz="1200" spc="0">
                <a:solidFill>
                  <a:srgbClr val="000000"/>
                </a:solidFill>
                <a:latin typeface="Times New Roman" pitchFamily="1" panose="02020603050405020304"/>
              </a:rPr>
              <a:t>a. </a:t>
            </a:r>
          </a:p>
          <a:p>
            <a:pPr marL="45720" marR="45720" indent="0" algn="just">
              <a:lnSpc>
                <a:spcPts val="1400"/>
              </a:lnSpc>
              <a:spcBef>
                <a:spcPts val="370"/>
              </a:spcBef>
              <a:spcAft>
                <a:spcPts val="0"/>
              </a:spcAft>
            </a:pPr>
            <a:r>
              <a:rPr lang="es-ES" sz="1200" spc="25">
                <a:solidFill>
                  <a:srgbClr val="000000"/>
                </a:solidFill>
                <a:latin typeface="Times New Roman" pitchFamily="1" panose="02020603050405020304"/>
              </a:rPr>
              <a:t>Justa fue pues la concesión de la medalla de la Universidad a su persona, en el so-</a:t>
            </a:r>
            <a:r>
              <a:rPr lang="es-ES" sz="1200" spc="25">
                <a:solidFill>
                  <a:srgbClr val="000000"/>
                </a:solidFill>
                <a:latin typeface="Times New Roman" pitchFamily="1" panose="02020603050405020304"/>
              </a:rPr>
              <a:t>lemne acto de apertura del Curso 89/90, aunque quizás un poco tarde y en ausencia de muchos otros que hubieran podido dar m´as calor a tan entran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able acto: la Uni-</a:t>
            </a:r>
            <a:r>
              <a:rPr lang="es-ES" sz="1200" spc="25">
                <a:solidFill>
                  <a:srgbClr val="000000"/>
                </a:solidFill>
                <a:latin typeface="Times New Roman" pitchFamily="1" panose="02020603050405020304"/>
              </a:rPr>
              <a:t>versidad de Extremadura ya había crecido y se había renovado con gran rapidez, y el Dr. Remón hacía ya algunos an</a:t>
            </a:r>
            <a:r>
              <a:rPr lang="es-ES" sz="1200" baseline="30000" spc="25">
                <a:solidFill>
                  <a:srgbClr val="000000"/>
                </a:solidFill>
                <a:latin typeface="Garamond" pitchFamily="1" panose="02020603050405020304"/>
              </a:rPr>
              <a:t>˜</a:t>
            </a:r>
            <a:r>
              <a:rPr lang="es-ES" sz="1200" spc="25">
                <a:solidFill>
                  <a:srgbClr val="000000"/>
                </a:solidFill>
                <a:latin typeface="Times New Roman" pitchFamily="1" panose="02020603050405020304"/>
              </a:rPr>
              <a:t>os que, sigilosamente y sin esperar algún final de compromiso o emérita concesión, había abandonado su labor universitaria en la seguridad de que la obra deseada era ya una realidad irreversible. </a:t>
            </a:r>
          </a:p>
          <a:p>
            <a:pPr marL="45720" marR="45720" indent="0" algn="just">
              <a:lnSpc>
                <a:spcPts val="1400"/>
              </a:lnSpc>
              <a:spcBef>
                <a:spcPts val="500"/>
              </a:spcBef>
              <a:spcAft>
                <a:spcPts val="0"/>
              </a:spcAft>
            </a:pPr>
            <a:r>
              <a:rPr lang="es-ES" sz="1200" spc="0">
                <a:solidFill>
                  <a:srgbClr val="000000"/>
                </a:solidFill>
                <a:latin typeface="Times New Roman" pitchFamily="1" panose="02020603050405020304"/>
              </a:rPr>
              <a:t>La lucha en esta primera etapa radicaba en desbrozar la mentalidad de una región con alto índice de analfabetismo y aún con gran estancamiento social. Aislada eco-</a:t>
            </a:r>
            <a:r>
              <a:rPr lang="es-ES" sz="1200" spc="0">
                <a:solidFill>
                  <a:srgbClr val="000000"/>
                </a:solidFill>
                <a:latin typeface="Times New Roman" pitchFamily="1" panose="02020603050405020304"/>
              </a:rPr>
              <a:t>nómicamente, se le dotóde Planes de Desarrollo experimentales que, sin grandes previsiones de futuro, se orientaron más a dar una solución rápida a la pobreza (fo-</a:t>
            </a:r>
            <a:r>
              <a:rPr lang="es-ES" sz="1200" spc="0">
                <a:solidFill>
                  <a:srgbClr val="000000"/>
                </a:solidFill>
                <a:latin typeface="Times New Roman" pitchFamily="1" panose="02020603050405020304"/>
              </a:rPr>
              <a:t>mentando núcleos de población desraizada) que creando la infraestructura necesaria y acorde con el desarrollo del conjunto del país. </a:t>
            </a:r>
          </a:p>
          <a:p>
            <a:pPr marL="45720" marR="45720" indent="0" algn="just">
              <a:lnSpc>
                <a:spcPts val="1400"/>
              </a:lnSpc>
              <a:spcBef>
                <a:spcPts val="485"/>
              </a:spcBef>
              <a:spcAft>
                <a:spcPts val="1720"/>
              </a:spcAft>
            </a:pPr>
            <a:r>
              <a:rPr lang="es-ES" sz="1200" spc="0">
                <a:solidFill>
                  <a:srgbClr val="000000"/>
                </a:solidFill>
                <a:latin typeface="Times New Roman" pitchFamily="1" panose="02020603050405020304"/>
              </a:rPr>
              <a:t>En este ambiente inhóspito y atrasado empieza a gestarse el movimiento “</a:t>
            </a:r>
            <a:r>
              <a:rPr lang="es-ES" sz="1200" i="1" spc="0">
                <a:solidFill>
                  <a:srgbClr val="000000"/>
                </a:solidFill>
                <a:latin typeface="Times New Roman" pitchFamily="1" panose="02020603050405020304"/>
              </a:rPr>
              <a:t>Universi-</a:t>
            </a:r>
            <a:r>
              <a:rPr lang="es-ES" sz="1200" i="1" spc="0">
                <a:solidFill>
                  <a:srgbClr val="000000"/>
                </a:solidFill>
                <a:latin typeface="Times New Roman" pitchFamily="1" panose="02020603050405020304"/>
              </a:rPr>
              <a:t>dad de Extremadura</a:t>
            </a:r>
            <a:r>
              <a:rPr lang="es-ES" sz="1200" spc="0">
                <a:solidFill>
                  <a:srgbClr val="000000"/>
                </a:solidFill>
                <a:latin typeface="Times New Roman" pitchFamily="1" panose="02020603050405020304"/>
              </a:rPr>
              <a:t>”. Y este movimiento no solo tuvo que servirse de generosas per-</a:t>
            </a:r>
            <a:r>
              <a:rPr lang="es-ES" sz="1200" spc="0">
                <a:solidFill>
                  <a:srgbClr val="000000"/>
                </a:solidFill>
                <a:latin typeface="Times New Roman" pitchFamily="1" panose="02020603050405020304"/>
              </a:rPr>
              <a:t>sonas como las anteriormente aludidas, sino que también hubo que arbitrar medidas </a:t>
            </a:r>
          </a:p>
        </p:txBody>
      </p:sp>
      <p:sp>
        <p:nvSpPr>
          <p:cNvPr id="4" name=""/>
          <p:cNvSpPr/>
          <p:nvPr>
            <p:ph type="body" idx="10"/>
          </p:nvPr>
        </p:nvSpPr>
        <p:spPr>
          <a:xfrm>
            <a:off x="1057910" y="9091295"/>
            <a:ext cx="5486400" cy="640080"/>
          </a:xfrm>
          <a:prstGeom prst="rect">
            <a:avLst/>
          </a:prstGeom>
          <a:noFill/>
          <a:ln w="0" cmpd="sng">
            <a:noFill/>
            <a:prstDash val="solid"/>
          </a:ln>
        </p:spPr>
        <p:txBody>
          <a:bodyPr vert="horz" lIns="0" tIns="27305" rIns="0" bIns="0" anchor="t"/>
          <a:lstStyle/>
          <a:p>
            <a:pPr marL="45720" marR="45720" indent="0" algn="just">
              <a:lnSpc>
                <a:spcPts val="1200"/>
              </a:lnSpc>
              <a:spcAft>
                <a:spcPts val="1205"/>
              </a:spcAft>
            </a:pPr>
            <a:r>
              <a:rPr lang="es-ES" sz="750" baseline="30000" spc="0">
                <a:solidFill>
                  <a:srgbClr val="000000"/>
                </a:solidFill>
                <a:latin typeface="Arial" pitchFamily="2" panose="02020603050405020304"/>
              </a:rPr>
              <a:t>19</a:t>
            </a:r>
            <a:r>
              <a:rPr lang="es-ES" sz="1000" spc="0">
                <a:solidFill>
                  <a:srgbClr val="000000"/>
                </a:solidFill>
                <a:latin typeface="Times New Roman" pitchFamily="1" panose="02020603050405020304"/>
              </a:rPr>
              <a:t>Recordando con sabor agridulce las aulas salesianas y el corretear de los escolares de primaria en el “patio general”, mientras unos pocos alumnos intentaban superar las prácticas en los escuálidos laboratorios. </a:t>
            </a:r>
          </a:p>
        </p:txBody>
      </p:sp>
      <p:sp>
        <p:nvSpPr>
          <p:cNvPr id="5"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45720" marR="45720" indent="0" algn="r">
              <a:lnSpc>
                <a:spcPts val="1300"/>
              </a:lnSpc>
              <a:spcAft>
                <a:spcPts val="0"/>
              </a:spcAft>
            </a:pPr>
            <a:r>
              <a:rPr lang="es-ES" sz="1400" b="1" spc="-15">
                <a:solidFill>
                  <a:srgbClr val="000000"/>
                </a:solidFill>
                <a:latin typeface="Garamond"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9095105"/>
            <a:ext cx="2161540"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5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35"/>
          <a:stretch>
            <a:fillRect/>
          </a:stretch>
        </p:blipFill>
        <p:spPr>
          <a:xfrm>
            <a:off x="1094105" y="1996440"/>
            <a:ext cx="5404485" cy="2411095"/>
          </a:xfrm>
          <a:prstGeom prst="rect">
            <a:avLst/>
          </a:prstGeom>
        </p:spPr>
      </p:pic>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32 </a:t>
            </a:r>
            <a:r>
              <a:rPr lang="es-ES" sz="1200" b="1" spc="0">
                <a:solidFill>
                  <a:srgbClr val="000000"/>
                </a:solidFill>
                <a:latin typeface="Times New Roman" pitchFamily="1" panose="02020603050405020304"/>
              </a:rPr>
              <a:t>3.3. Crecer: formando una identidad y consolidando </a:t>
            </a:r>
          </a:p>
        </p:txBody>
      </p:sp>
      <p:sp>
        <p:nvSpPr>
          <p:cNvPr id="3" name=""/>
          <p:cNvSpPr/>
          <p:nvPr>
            <p:ph type="body" idx="10"/>
          </p:nvPr>
        </p:nvSpPr>
        <p:spPr>
          <a:xfrm>
            <a:off x="1056005" y="681990"/>
            <a:ext cx="5486400" cy="1314450"/>
          </a:xfrm>
          <a:prstGeom prst="rect">
            <a:avLst/>
          </a:prstGeom>
          <a:noFill/>
          <a:ln w="0" cmpd="sng">
            <a:noFill/>
            <a:prstDash val="solid"/>
          </a:ln>
        </p:spPr>
        <p:txBody>
          <a:bodyPr vert="horz" lIns="0" tIns="226695" rIns="0" bIns="0" anchor="t"/>
          <a:lstStyle/>
          <a:p>
            <a:pPr marL="45720" marR="45720" indent="0" algn="just">
              <a:lnSpc>
                <a:spcPts val="1400"/>
              </a:lnSpc>
              <a:spcAft>
                <a:spcPts val="1315"/>
              </a:spcAft>
            </a:pPr>
            <a:r>
              <a:rPr lang="es-ES" sz="1200" spc="0">
                <a:solidFill>
                  <a:srgbClr val="000000"/>
                </a:solidFill>
                <a:latin typeface="Times New Roman" pitchFamily="1" panose="02020603050405020304"/>
              </a:rPr>
              <a:t>y promover campañas para aumentar la demanda. Así, a muchas de las personas que ocupaban puestos de mayor o menor relieve en las instituciones públicas y privadas, se les invitóa ampliar sus estudios y conocimientos haciendo una segunda carrera: fue preciso un número mínimo de alumnos matriculados para que la Universidad de Sevilla se responsabilizara de un nuevo centro, con sede en Extremadura. </a:t>
            </a:r>
          </a:p>
        </p:txBody>
      </p:sp>
      <p:sp>
        <p:nvSpPr>
          <p:cNvPr id="4" name=""/>
          <p:cNvSpPr/>
          <p:nvPr>
            <p:ph type="body" idx="10"/>
          </p:nvPr>
        </p:nvSpPr>
        <p:spPr>
          <a:xfrm>
            <a:off x="1056005" y="4474210"/>
            <a:ext cx="5486400" cy="4467860"/>
          </a:xfrm>
          <a:prstGeom prst="rect">
            <a:avLst/>
          </a:prstGeom>
          <a:noFill/>
          <a:ln w="0" cmpd="sng">
            <a:noFill/>
            <a:prstDash val="solid"/>
          </a:ln>
        </p:spPr>
        <p:txBody>
          <a:bodyPr vert="horz" lIns="0" tIns="0" rIns="0" bIns="0" anchor="t"/>
          <a:lstStyle/>
          <a:p>
            <a:pPr marL="182880" marR="45720" indent="0" algn="l">
              <a:lnSpc>
                <a:spcPts val="1100"/>
              </a:lnSpc>
              <a:spcAft>
                <a:spcPts val="0"/>
              </a:spcAft>
              <a:tabLst>
                <a:tab algn="l" pos="1097280"/>
                <a:tab algn="l" pos="1965960"/>
                <a:tab algn="l" pos="2880360"/>
                <a:tab algn="l" pos="3886200"/>
                <a:tab algn="l" pos="4754880"/>
              </a:tabLst>
            </a:pPr>
            <a:r>
              <a:rPr lang="es-ES" sz="1000" spc="5">
                <a:solidFill>
                  <a:srgbClr val="000000"/>
                </a:solidFill>
                <a:latin typeface="Times New Roman" pitchFamily="1" panose="02020603050405020304"/>
              </a:rPr>
              <a:t>R. Diaz </a:t>
            </a:r>
            <a:r>
              <a:rPr lang="es-ES" sz="1000" spc="5">
                <a:solidFill>
                  <a:srgbClr val="000000"/>
                </a:solidFill>
                <a:latin typeface="Times New Roman" pitchFamily="1" panose="02020603050405020304"/>
              </a:rPr>
              <a:t>G. Ruiz </a:t>
            </a:r>
            <a:r>
              <a:rPr lang="es-ES" sz="1000" spc="5">
                <a:solidFill>
                  <a:srgbClr val="000000"/>
                </a:solidFill>
                <a:latin typeface="Times New Roman" pitchFamily="1" panose="02020603050405020304"/>
              </a:rPr>
              <a:t>JL Doncel </a:t>
            </a:r>
            <a:r>
              <a:rPr lang="es-ES" sz="1000" spc="5">
                <a:solidFill>
                  <a:srgbClr val="000000"/>
                </a:solidFill>
                <a:latin typeface="Times New Roman" pitchFamily="1" panose="02020603050405020304"/>
              </a:rPr>
              <a:t>C Cayuela </a:t>
            </a:r>
            <a:r>
              <a:rPr lang="es-ES" sz="1000" spc="5">
                <a:solidFill>
                  <a:srgbClr val="000000"/>
                </a:solidFill>
                <a:latin typeface="Times New Roman" pitchFamily="1" panose="02020603050405020304"/>
              </a:rPr>
              <a:t>MJ Liso </a:t>
            </a:r>
            <a:r>
              <a:rPr lang="es-ES" sz="800" b="1" spc="5">
                <a:solidFill>
                  <a:srgbClr val="000000"/>
                </a:solidFill>
                <a:latin typeface="Times New Roman" pitchFamily="1" panose="02020603050405020304"/>
              </a:rPr>
              <a:t>JC Jiménez </a:t>
            </a:r>
          </a:p>
          <a:p>
            <a:pPr marL="45720" marR="45720" indent="0" algn="ctr">
              <a:lnSpc>
                <a:spcPts val="1400"/>
              </a:lnSpc>
              <a:spcBef>
                <a:spcPts val="1290"/>
              </a:spcBef>
              <a:spcAft>
                <a:spcPts val="0"/>
              </a:spcAft>
            </a:pPr>
            <a:r>
              <a:rPr lang="es-ES" sz="1200" b="1" spc="40">
                <a:solidFill>
                  <a:srgbClr val="000000"/>
                </a:solidFill>
                <a:latin typeface="Times New Roman" pitchFamily="1" panose="02020603050405020304"/>
              </a:rPr>
              <a:t>Figura </a:t>
            </a:r>
            <a:r>
              <a:rPr lang="es-ES" sz="950" spc="40">
                <a:solidFill>
                  <a:srgbClr val="000000"/>
                </a:solidFill>
                <a:latin typeface="Arial" pitchFamily="2" panose="02020603050405020304"/>
              </a:rPr>
              <a:t>XVIII</a:t>
            </a:r>
            <a:r>
              <a:rPr lang="es-ES" sz="1200" spc="40">
                <a:solidFill>
                  <a:srgbClr val="000000"/>
                </a:solidFill>
                <a:latin typeface="Times New Roman" pitchFamily="1" panose="02020603050405020304"/>
              </a:rPr>
              <a:t>: Galería de docentes pioneros de la Facultad de Ciencias </a:t>
            </a:r>
          </a:p>
          <a:p>
            <a:pPr marL="45720" marR="45720" indent="0" algn="just">
              <a:lnSpc>
                <a:spcPts val="1400"/>
              </a:lnSpc>
              <a:spcBef>
                <a:spcPts val="2190"/>
              </a:spcBef>
              <a:spcAft>
                <a:spcPts val="0"/>
              </a:spcAft>
            </a:pPr>
            <a:r>
              <a:rPr lang="es-ES" sz="1200" spc="30">
                <a:solidFill>
                  <a:srgbClr val="000000"/>
                </a:solidFill>
                <a:latin typeface="Times New Roman" pitchFamily="1" panose="02020603050405020304"/>
              </a:rPr>
              <a:t>La situación descrita, primaria y tercermundista, es la que marca esta primera eta-</a:t>
            </a:r>
            <a:r>
              <a:rPr lang="es-ES" sz="1200" spc="30">
                <a:solidFill>
                  <a:srgbClr val="000000"/>
                </a:solidFill>
                <a:latin typeface="Times New Roman" pitchFamily="1" panose="02020603050405020304"/>
              </a:rPr>
              <a:t>pa de la </a:t>
            </a:r>
            <a:r>
              <a:rPr lang="es-ES" sz="1200" b="1" spc="30">
                <a:solidFill>
                  <a:srgbClr val="000000"/>
                </a:solidFill>
                <a:latin typeface="Times New Roman" pitchFamily="1" panose="02020603050405020304"/>
              </a:rPr>
              <a:t>Facultad de Ciencias</a:t>
            </a:r>
            <a:r>
              <a:rPr lang="es-ES" sz="1200" spc="30">
                <a:solidFill>
                  <a:srgbClr val="000000"/>
                </a:solidFill>
                <a:latin typeface="Times New Roman" pitchFamily="1" panose="02020603050405020304"/>
              </a:rPr>
              <a:t>. Y en tales condiciones se desenvuelve la lucha de los pioneros: los profesores con sus limitaciones e inexperiencia y los alumnos con un medio hostil quema–vocaciones y absolutamente apartado de lo que es un am-</a:t>
            </a:r>
            <a:r>
              <a:rPr lang="es-ES" sz="1200" spc="30">
                <a:solidFill>
                  <a:srgbClr val="000000"/>
                </a:solidFill>
                <a:latin typeface="Times New Roman" pitchFamily="1" panose="02020603050405020304"/>
              </a:rPr>
              <a:t>biente universitario de estudio e investigación. La lucha fue dura pero, la batalla, honrosamente ganada.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Poco a poco, a los Francisco Melado González, JoséFranco García, Guadalupe Ruíz Macías, Carmen del Pulgar Arroyo, Blanca Morenas Aydillo, J.M. Ayala Hernández, Juan Sancho Royo, Vicente Montero de Espinosa Tena, Jose Luís Mesías Iglesias, Benito Mahedero Balsera, Eugenio Roanes Macías, Roberto Díaz Franco, Federico Suárez Caballero, JoséLuís Doncel Pascual, Carlos Cayuela Martínez, M.C. Alvarez– Arenas Ruíz, María Jesús Liso Rubio, Juan Carlos Jiménez Sánchez, etc., se les fueron uniendo otros profesores experimentados</a:t>
            </a:r>
            <a:r>
              <a:rPr lang="es-ES" sz="1200" b="1" baseline="30000" spc="0">
                <a:solidFill>
                  <a:srgbClr val="000000"/>
                </a:solidFill>
                <a:latin typeface="Times New Roman" pitchFamily="1" panose="02020603050405020304"/>
              </a:rPr>
              <a:t>20</a:t>
            </a:r>
            <a:r>
              <a:rPr lang="es-ES" sz="1200" spc="0">
                <a:solidFill>
                  <a:srgbClr val="000000"/>
                </a:solidFill>
                <a:latin typeface="Times New Roman" pitchFamily="1" panose="02020603050405020304"/>
              </a:rPr>
              <a:t> que durante su estancia, más o menos prolongada, según los casos, ayudaron generosamente a mantener viva la naciente Facultad de Ciencias. </a:t>
            </a:r>
          </a:p>
          <a:p>
            <a:pPr marL="45720" marR="45720" indent="0" algn="just">
              <a:lnSpc>
                <a:spcPts val="1400"/>
              </a:lnSpc>
              <a:spcBef>
                <a:spcPts val="485"/>
              </a:spcBef>
              <a:spcAft>
                <a:spcPts val="595"/>
              </a:spcAft>
            </a:pPr>
            <a:r>
              <a:rPr lang="es-ES" sz="1200" spc="0">
                <a:solidFill>
                  <a:srgbClr val="000000"/>
                </a:solidFill>
                <a:latin typeface="Times New Roman" pitchFamily="1" panose="02020603050405020304"/>
              </a:rPr>
              <a:t>Especial recuerdo dejóel Prof. Civit Breu, por su claridad expositiva y personalidad abrumadora. Y el Prof. Chordi, por su envidiable entusiasmo y afán de buen hacer. Persona impulsora que desde su posición de Decano de la Facultad de Ciencias primero, de Vicerrector de Extensión Universitaria y, posteriormente, como Rector, </a:t>
            </a:r>
          </a:p>
        </p:txBody>
      </p:sp>
      <p:sp>
        <p:nvSpPr>
          <p:cNvPr id="5" name=""/>
          <p:cNvSpPr/>
          <p:nvPr>
            <p:ph type="body" idx="10"/>
          </p:nvPr>
        </p:nvSpPr>
        <p:spPr>
          <a:xfrm>
            <a:off x="1056005" y="8942070"/>
            <a:ext cx="5486400" cy="789305"/>
          </a:xfrm>
          <a:prstGeom prst="rect">
            <a:avLst/>
          </a:prstGeom>
          <a:noFill/>
          <a:ln w="0" cmpd="sng">
            <a:noFill/>
            <a:prstDash val="solid"/>
          </a:ln>
        </p:spPr>
        <p:txBody>
          <a:bodyPr vert="horz" lIns="0" tIns="27305" rIns="0" bIns="0" anchor="t"/>
          <a:lstStyle/>
          <a:p>
            <a:pPr marL="45720" marR="45720" indent="0" algn="just">
              <a:lnSpc>
                <a:spcPts val="1200"/>
              </a:lnSpc>
              <a:spcAft>
                <a:spcPts val="1200"/>
              </a:spcAft>
            </a:pPr>
            <a:r>
              <a:rPr lang="es-ES" sz="650" baseline="30000" spc="35">
                <a:solidFill>
                  <a:srgbClr val="000000"/>
                </a:solidFill>
                <a:latin typeface="Arial" pitchFamily="2" panose="02020603050405020304"/>
              </a:rPr>
              <a:t>20</a:t>
            </a:r>
            <a:r>
              <a:rPr lang="es-ES" sz="1000" spc="35">
                <a:solidFill>
                  <a:srgbClr val="000000"/>
                </a:solidFill>
                <a:latin typeface="Times New Roman" pitchFamily="1" panose="02020603050405020304"/>
              </a:rPr>
              <a:t>Antón Civit Breu, Santiago Vicente Pérez, Andrés Chordi Corvo, Carlos Núñez Alvarez, Pas-</a:t>
            </a:r>
            <a:r>
              <a:rPr lang="es-ES" sz="1000" spc="35">
                <a:solidFill>
                  <a:srgbClr val="000000"/>
                </a:solidFill>
                <a:latin typeface="Times New Roman" pitchFamily="1" panose="02020603050405020304"/>
              </a:rPr>
              <a:t>cual Royo Gracia, Felicísimo Ramos Fernández, JoséMaría Cano Pavón, Francisco Márquez Ar-chilla, Juan Antonio Muñoz Leyva, Alberto Fernández Gutierrez, Lucas Salvador Hernández Her-</a:t>
            </a:r>
            <a:r>
              <a:rPr lang="es-ES" sz="1000" spc="35">
                <a:solidFill>
                  <a:srgbClr val="000000"/>
                </a:solidFill>
                <a:latin typeface="Times New Roman" pitchFamily="1" panose="02020603050405020304"/>
              </a:rPr>
              <a:t>nández,</a:t>
            </a:r>
            <a:r>
              <a:rPr lang="es-ES" sz="1150" spc="35">
                <a:solidFill>
                  <a:srgbClr val="000000"/>
                </a:solidFill>
                <a:latin typeface="Arial" pitchFamily="2" panose="02020603050405020304"/>
              </a:rPr>
              <a:t>... </a:t>
            </a:r>
          </a:p>
        </p:txBody>
      </p:sp>
      <p:sp>
        <p:nvSpPr>
          <p:cNvPr id="6" name=""/>
          <p:cNvSpPr/>
          <p:nvPr>
            <p:ph type="body" idx="10"/>
          </p:nvPr>
        </p:nvSpPr>
        <p:spPr>
          <a:xfrm>
            <a:off x="105600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
        <p:nvSpPr>
          <p:cNvPr id="9" name=""/>
          <p:cNvSpPr/>
          <p:nvPr>
            <p:ph type="body" idx="10"/>
          </p:nvPr>
        </p:nvSpPr>
        <p:spPr>
          <a:xfrm>
            <a:off x="1252855" y="3029585"/>
            <a:ext cx="5038090" cy="145415"/>
          </a:xfrm>
          <a:prstGeom prst="rect">
            <a:avLst/>
          </a:prstGeom>
          <a:noFill/>
          <a:ln w="0" cmpd="sng">
            <a:noFill/>
            <a:prstDash val="solid"/>
          </a:ln>
        </p:spPr>
        <p:txBody>
          <a:bodyPr vert="horz" lIns="0" tIns="0" rIns="0" bIns="0" anchor="t"/>
          <a:lstStyle/>
          <a:p>
            <a:pPr marL="0" marR="0" indent="0" algn="l">
              <a:lnSpc>
                <a:spcPts val="1100"/>
              </a:lnSpc>
              <a:spcAft>
                <a:spcPts val="0"/>
              </a:spcAft>
              <a:tabLst>
                <a:tab algn="l" pos="868680"/>
                <a:tab algn="l" pos="1691640"/>
                <a:tab algn="l" pos="2651760"/>
                <a:tab algn="l" pos="3566160"/>
                <a:tab algn="r" pos="5029200"/>
              </a:tabLst>
            </a:pPr>
            <a:r>
              <a:rPr lang="es-ES" sz="800" b="1" spc="0">
                <a:solidFill>
                  <a:srgbClr val="000000"/>
                </a:solidFill>
                <a:latin typeface="Times New Roman" pitchFamily="1" panose="02020603050405020304"/>
              </a:rPr>
              <a:t>B. Morenas </a:t>
            </a:r>
            <a:r>
              <a:rPr lang="es-ES" sz="800" b="1" spc="0">
                <a:solidFill>
                  <a:srgbClr val="000000"/>
                </a:solidFill>
                <a:latin typeface="Times New Roman" pitchFamily="1" panose="02020603050405020304"/>
              </a:rPr>
              <a:t>F. Melado </a:t>
            </a:r>
            <a:r>
              <a:rPr lang="es-ES" sz="1000" spc="0">
                <a:solidFill>
                  <a:srgbClr val="000000"/>
                </a:solidFill>
                <a:latin typeface="Times New Roman" pitchFamily="1" panose="02020603050405020304"/>
              </a:rPr>
              <a:t>V Montero </a:t>
            </a:r>
            <a:r>
              <a:rPr lang="es-ES" sz="1000" spc="0">
                <a:solidFill>
                  <a:srgbClr val="000000"/>
                </a:solidFill>
                <a:latin typeface="Times New Roman" pitchFamily="1" panose="02020603050405020304"/>
              </a:rPr>
              <a:t>JL Mesias </a:t>
            </a:r>
            <a:r>
              <a:rPr lang="es-ES" sz="800" b="1" spc="0">
                <a:solidFill>
                  <a:srgbClr val="000000"/>
                </a:solidFill>
                <a:latin typeface="Times New Roman" pitchFamily="1" panose="02020603050405020304"/>
              </a:rPr>
              <a:t>B Mahedero </a:t>
            </a:r>
            <a:r>
              <a:rPr lang="es-ES" sz="1000" spc="0">
                <a:solidFill>
                  <a:srgbClr val="000000"/>
                </a:solidFill>
                <a:latin typeface="Times New Roman" pitchFamily="1" panose="02020603050405020304"/>
              </a:rPr>
              <a:t>E Roanes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8945880"/>
            <a:ext cx="2161540" cy="0"/>
          </a:xfrm>
          <a:prstGeom prst="line">
            <a:avLst/>
          </a:prstGeom>
          <a:ln w="6350" cmpd="sng">
            <a:solidFill>
              <a:srgbClr val="000000"/>
            </a:solidFill>
          </a:ln>
        </p:spPr>
      </p:cxnSp>
      <p:cxnSp>
        <p:nvCxnSpPr>
          <p:cNvPr id="12"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5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36"/>
          <a:stretch>
            <a:fillRect/>
          </a:stretch>
        </p:blipFill>
        <p:spPr>
          <a:xfrm>
            <a:off x="1069975" y="4163695"/>
            <a:ext cx="5428615" cy="2776855"/>
          </a:xfrm>
          <a:prstGeom prst="rect">
            <a:avLst/>
          </a:prstGeom>
        </p:spPr>
      </p:pic>
      <p:sp>
        <p:nvSpPr>
          <p:cNvPr id="2" name=""/>
          <p:cNvSpPr/>
          <p:nvPr>
            <p:ph type="body" idx="10"/>
          </p:nvPr>
        </p:nvSpPr>
        <p:spPr>
          <a:xfrm>
            <a:off x="104394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15"/>
              </a:spcAft>
              <a:tabLst>
                <a:tab algn="r" pos="5440680"/>
              </a:tabLst>
            </a:pPr>
            <a:r>
              <a:rPr lang="es-ES" sz="1300" b="1" spc="0">
                <a:solidFill>
                  <a:srgbClr val="000000"/>
                </a:solidFill>
                <a:latin typeface="Garamond" pitchFamily="1" panose="02020603050405020304"/>
              </a:rPr>
              <a:t>3. Medio siglo de esperanzas y realidades </a:t>
            </a:r>
            <a:r>
              <a:rPr lang="es-ES" sz="1300" spc="0">
                <a:solidFill>
                  <a:srgbClr val="000000"/>
                </a:solidFill>
                <a:latin typeface="Garamond" pitchFamily="1" panose="02020603050405020304"/>
              </a:rPr>
              <a:t>33 </a:t>
            </a:r>
          </a:p>
        </p:txBody>
      </p:sp>
      <p:sp>
        <p:nvSpPr>
          <p:cNvPr id="3" name=""/>
          <p:cNvSpPr/>
          <p:nvPr>
            <p:ph type="body" idx="10"/>
          </p:nvPr>
        </p:nvSpPr>
        <p:spPr>
          <a:xfrm>
            <a:off x="1043940" y="681990"/>
            <a:ext cx="5486400" cy="3481705"/>
          </a:xfrm>
          <a:prstGeom prst="rect">
            <a:avLst/>
          </a:prstGeom>
          <a:noFill/>
          <a:ln w="0" cmpd="sng">
            <a:noFill/>
            <a:prstDash val="solid"/>
          </a:ln>
        </p:spPr>
        <p:txBody>
          <a:bodyPr vert="horz" lIns="0" tIns="222250" rIns="0" bIns="0" anchor="t"/>
          <a:lstStyle/>
          <a:p>
            <a:pPr marL="45720" marR="0" indent="0" algn="just">
              <a:lnSpc>
                <a:spcPts val="1400"/>
              </a:lnSpc>
              <a:spcAft>
                <a:spcPts val="0"/>
              </a:spcAft>
            </a:pPr>
            <a:r>
              <a:rPr lang="es-ES" sz="1300" spc="0">
                <a:solidFill>
                  <a:srgbClr val="000000"/>
                </a:solidFill>
                <a:latin typeface="Garamond" pitchFamily="1" panose="02020603050405020304"/>
              </a:rPr>
              <a:t>tuvo la habilidad de compaginar la tolerancia y la seriedad en el desarrollo de la Institución, y que luchódenodadamente contra la tacañería ministerial. </a:t>
            </a:r>
          </a:p>
          <a:p>
            <a:pPr marL="45720" marR="0" indent="0" algn="just">
              <a:lnSpc>
                <a:spcPts val="1400"/>
              </a:lnSpc>
              <a:spcBef>
                <a:spcPts val="505"/>
              </a:spcBef>
              <a:spcAft>
                <a:spcPts val="0"/>
              </a:spcAft>
            </a:pPr>
            <a:r>
              <a:rPr lang="es-ES" sz="1300" spc="0">
                <a:solidFill>
                  <a:srgbClr val="000000"/>
                </a:solidFill>
                <a:latin typeface="Garamond" pitchFamily="1" panose="02020603050405020304"/>
              </a:rPr>
              <a:t>A partir de octubre de </a:t>
            </a:r>
            <a:r>
              <a:rPr lang="es-ES" sz="1300" b="1" spc="0">
                <a:solidFill>
                  <a:srgbClr val="000000"/>
                </a:solidFill>
                <a:latin typeface="Garamond" pitchFamily="1" panose="02020603050405020304"/>
              </a:rPr>
              <a:t>1974</a:t>
            </a:r>
            <a:r>
              <a:rPr lang="es-ES" sz="1300" spc="0">
                <a:solidFill>
                  <a:srgbClr val="000000"/>
                </a:solidFill>
                <a:latin typeface="Garamond" pitchFamily="1" panose="02020603050405020304"/>
              </a:rPr>
              <a:t>, los pocos universitarios nativos pasaron de espec-</a:t>
            </a:r>
            <a:r>
              <a:rPr lang="es-ES" sz="1300" spc="0">
                <a:solidFill>
                  <a:srgbClr val="000000"/>
                </a:solidFill>
                <a:latin typeface="Garamond" pitchFamily="1" panose="02020603050405020304"/>
              </a:rPr>
              <a:t>tadores en la lucha a una nueva posición de avanzadilla. Fue un paso brusco, de recién licenciado a trancas y barrancas, a la asumción cruda de la docencia y de la investigación científica. </a:t>
            </a:r>
          </a:p>
          <a:p>
            <a:pPr marL="45720" marR="0" indent="0" algn="just">
              <a:lnSpc>
                <a:spcPts val="2200"/>
              </a:lnSpc>
              <a:spcBef>
                <a:spcPts val="475"/>
              </a:spcBef>
              <a:spcAft>
                <a:spcPts val="0"/>
              </a:spcAft>
            </a:pPr>
            <a:r>
              <a:rPr lang="es-ES" sz="1300" spc="-170">
                <a:solidFill>
                  <a:srgbClr val="000000"/>
                </a:solidFill>
                <a:latin typeface="Garamond" pitchFamily="1" panose="02020603050405020304"/>
              </a:rPr>
              <a:t>La situación académica vivida en esa época fue la propia de los precursores: novicia y precaria. </a:t>
            </a:r>
            <a:r>
              <a:rPr lang="es-ES" sz="1300" b="1" spc="-170">
                <a:solidFill>
                  <a:srgbClr val="000000"/>
                </a:solidFill>
                <a:latin typeface="Garamond" pitchFamily="1" panose="02020603050405020304"/>
              </a:rPr>
              <a:t>Novicia</a:t>
            </a:r>
            <a:r>
              <a:rPr lang="es-ES" sz="1300" spc="-170">
                <a:solidFill>
                  <a:srgbClr val="000000"/>
                </a:solidFill>
                <a:latin typeface="Garamond" pitchFamily="1" panose="02020603050405020304"/>
              </a:rPr>
              <a:t>, por cuanto que el batallón de aprendices académicos evolucionódesde la inexperiencia y la escasa dirección, siempre volátil. Y </a:t>
            </a:r>
            <a:r>
              <a:rPr lang="es-ES" sz="1300" b="1" spc="-170">
                <a:solidFill>
                  <a:srgbClr val="000000"/>
                </a:solidFill>
                <a:latin typeface="Garamond" pitchFamily="1" panose="02020603050405020304"/>
              </a:rPr>
              <a:t>precaria</a:t>
            </a:r>
            <a:r>
              <a:rPr lang="es-ES" sz="1300" spc="-170">
                <a:solidFill>
                  <a:srgbClr val="000000"/>
                </a:solidFill>
                <a:latin typeface="Garamond" pitchFamily="1" panose="02020603050405020304"/>
              </a:rPr>
              <a:t>, debido a </a:t>
            </a:r>
          </a:p>
          <a:p>
            <a:pPr marL="45720" marR="0" indent="0" algn="just">
              <a:lnSpc>
                <a:spcPts val="1400"/>
              </a:lnSpc>
              <a:spcBef>
                <a:spcPts val="0"/>
              </a:spcBef>
              <a:spcAft>
                <a:spcPts val="1535"/>
              </a:spcAft>
            </a:pPr>
            <a:r>
              <a:rPr lang="es-ES" sz="1300" spc="0">
                <a:solidFill>
                  <a:srgbClr val="000000"/>
                </a:solidFill>
                <a:latin typeface="Garamond" pitchFamily="1" panose="02020603050405020304"/>
              </a:rPr>
              <a:t>la escasez de medios y financiación.</a:t>
            </a:r>
            <a:r>
              <a:rPr lang="es-ES" sz="1300" baseline="30000" spc="0">
                <a:solidFill>
                  <a:srgbClr val="000000"/>
                </a:solidFill>
                <a:latin typeface="Garamond" pitchFamily="1" panose="02020603050405020304"/>
              </a:rPr>
              <a:t>21</a:t>
            </a:r>
            <a:r>
              <a:rPr lang="es-ES" sz="1300" spc="0">
                <a:solidFill>
                  <a:srgbClr val="000000"/>
                </a:solidFill>
                <a:latin typeface="Garamond" pitchFamily="1" panose="02020603050405020304"/>
              </a:rPr>
              <a:t> En efecto, los Departamentos existentes en los nuevos edificios del Campus recién inaugurado, contaban con cuatro grandes labo-</a:t>
            </a:r>
            <a:r>
              <a:rPr lang="es-ES" sz="1300" spc="0">
                <a:solidFill>
                  <a:srgbClr val="000000"/>
                </a:solidFill>
                <a:latin typeface="Garamond" pitchFamily="1" panose="02020603050405020304"/>
              </a:rPr>
              <a:t>ratorios (tal vez se hacían más grandes por la desnudez de sus vitrinas y paredes), tres despachos de llamativa suntuosidad (espaciosos y enmoquetados, uno de ellos con un mobiliario que podía ser envidiado por cualquier añejo catedrático de cual-</a:t>
            </a:r>
            <a:r>
              <a:rPr lang="es-ES" sz="1300" spc="0">
                <a:solidFill>
                  <a:srgbClr val="000000"/>
                </a:solidFill>
                <a:latin typeface="Garamond" pitchFamily="1" panose="02020603050405020304"/>
              </a:rPr>
              <a:t>quier añeja Universidad) y una casi escuálida estantería, con unos pocos libros de propósito general. </a:t>
            </a:r>
          </a:p>
        </p:txBody>
      </p:sp>
      <p:sp>
        <p:nvSpPr>
          <p:cNvPr id="4" name=""/>
          <p:cNvSpPr/>
          <p:nvPr>
            <p:ph type="body" idx="10"/>
          </p:nvPr>
        </p:nvSpPr>
        <p:spPr>
          <a:xfrm>
            <a:off x="1043940" y="7000240"/>
            <a:ext cx="5486400" cy="2091055"/>
          </a:xfrm>
          <a:prstGeom prst="rect">
            <a:avLst/>
          </a:prstGeom>
          <a:noFill/>
          <a:ln w="0" cmpd="sng">
            <a:noFill/>
            <a:prstDash val="solid"/>
          </a:ln>
        </p:spPr>
        <p:txBody>
          <a:bodyPr vert="horz" lIns="0" tIns="0" rIns="0" bIns="0" anchor="t"/>
          <a:lstStyle/>
          <a:p>
            <a:pPr marL="320040" marR="0" indent="0" algn="l">
              <a:lnSpc>
                <a:spcPts val="1200"/>
              </a:lnSpc>
              <a:spcAft>
                <a:spcPts val="0"/>
              </a:spcAft>
              <a:tabLst>
                <a:tab algn="l" pos="1188720"/>
                <a:tab algn="l" pos="2286000"/>
                <a:tab algn="l" pos="3383280"/>
                <a:tab algn="l" pos="4389120"/>
              </a:tabLst>
            </a:pPr>
            <a:r>
              <a:rPr lang="es-ES" sz="1000" spc="5">
                <a:solidFill>
                  <a:srgbClr val="000000"/>
                </a:solidFill>
                <a:latin typeface="Times New Roman" pitchFamily="1" panose="02020603050405020304"/>
              </a:rPr>
              <a:t>JM Cano </a:t>
            </a:r>
            <a:r>
              <a:rPr lang="es-ES" sz="1000" spc="5">
                <a:solidFill>
                  <a:srgbClr val="000000"/>
                </a:solidFill>
                <a:latin typeface="Times New Roman" pitchFamily="1" panose="02020603050405020304"/>
              </a:rPr>
              <a:t>F Márquez </a:t>
            </a:r>
            <a:r>
              <a:rPr lang="es-ES" sz="1000" spc="5">
                <a:solidFill>
                  <a:srgbClr val="000000"/>
                </a:solidFill>
                <a:latin typeface="Times New Roman" pitchFamily="1" panose="02020603050405020304"/>
              </a:rPr>
              <a:t>JA Muñoz </a:t>
            </a:r>
            <a:r>
              <a:rPr lang="es-ES" sz="900" spc="5">
                <a:solidFill>
                  <a:srgbClr val="000000"/>
                </a:solidFill>
                <a:latin typeface="Garamond" pitchFamily="1" panose="02020603050405020304"/>
              </a:rPr>
              <a:t>A Fernández </a:t>
            </a:r>
            <a:r>
              <a:rPr lang="es-ES" sz="1000" spc="5">
                <a:solidFill>
                  <a:srgbClr val="000000"/>
                </a:solidFill>
                <a:latin typeface="Times New Roman" pitchFamily="1" panose="02020603050405020304"/>
              </a:rPr>
              <a:t>L Hernández </a:t>
            </a:r>
          </a:p>
          <a:p>
            <a:pPr marL="45720" marR="0" indent="0" algn="l">
              <a:lnSpc>
                <a:spcPts val="1400"/>
              </a:lnSpc>
              <a:spcBef>
                <a:spcPts val="1280"/>
              </a:spcBef>
              <a:spcAft>
                <a:spcPts val="0"/>
              </a:spcAft>
            </a:pPr>
            <a:r>
              <a:rPr lang="es-ES" sz="1300" b="1" spc="0">
                <a:solidFill>
                  <a:srgbClr val="000000"/>
                </a:solidFill>
                <a:latin typeface="Garamond" pitchFamily="1" panose="02020603050405020304"/>
              </a:rPr>
              <a:t>Figura </a:t>
            </a:r>
            <a:r>
              <a:rPr lang="es-ES" sz="950" spc="0">
                <a:solidFill>
                  <a:srgbClr val="000000"/>
                </a:solidFill>
                <a:latin typeface="Arial" pitchFamily="2" panose="02020603050405020304"/>
              </a:rPr>
              <a:t>XIX</a:t>
            </a:r>
            <a:r>
              <a:rPr lang="es-ES" sz="1300" spc="0">
                <a:solidFill>
                  <a:srgbClr val="000000"/>
                </a:solidFill>
                <a:latin typeface="Garamond" pitchFamily="1" panose="02020603050405020304"/>
              </a:rPr>
              <a:t>: Galería de docentes pioneros de la Facultad de Ciencias (continuación) </a:t>
            </a:r>
          </a:p>
          <a:p>
            <a:pPr marL="45720" marR="0" indent="0" algn="just">
              <a:lnSpc>
                <a:spcPts val="1400"/>
              </a:lnSpc>
              <a:spcBef>
                <a:spcPts val="2445"/>
              </a:spcBef>
              <a:spcAft>
                <a:spcPts val="0"/>
              </a:spcAft>
            </a:pPr>
            <a:r>
              <a:rPr lang="es-ES" sz="1300" spc="0">
                <a:solidFill>
                  <a:srgbClr val="000000"/>
                </a:solidFill>
                <a:latin typeface="Garamond" pitchFamily="1" panose="02020603050405020304"/>
              </a:rPr>
              <a:t>En aquellas fechas los Departamentos no tenían ni facturas pendientes de pago. En Química Física, sólo había algunos aparatos casi inútiles que no funcionaron nunca procedentes de los llamados “esporádicos regalos homologados” del MEC y todo aquello que el bueno de D. Juan Remón había pedido “prestado” a la Residencia de la Seguridad Social y al Centro de Investigaciones Agrícolas.</a:t>
            </a:r>
            <a:r>
              <a:rPr lang="es-ES" sz="1300" baseline="30000" spc="0">
                <a:solidFill>
                  <a:srgbClr val="000000"/>
                </a:solidFill>
                <a:latin typeface="Garamond" pitchFamily="1" panose="02020603050405020304"/>
              </a:rPr>
              <a:t>22</a:t>
            </a:r>
            <a:r>
              <a:rPr lang="es-ES" sz="100" spc="0">
                <a:solidFill>
                  <a:srgbClr val="000000"/>
                </a:solidFill>
                <a:latin typeface="Garamond" pitchFamily="1" panose="02020603050405020304"/>
              </a:rPr>
              <a:t> </a:t>
            </a:r>
          </a:p>
          <a:p>
            <a:pPr marL="45720" marR="0" indent="0" algn="just">
              <a:lnSpc>
                <a:spcPts val="1400"/>
              </a:lnSpc>
              <a:spcBef>
                <a:spcPts val="525"/>
              </a:spcBef>
              <a:spcAft>
                <a:spcPts val="885"/>
              </a:spcAft>
            </a:pPr>
            <a:r>
              <a:rPr lang="es-ES" sz="1300" spc="5">
                <a:solidFill>
                  <a:srgbClr val="000000"/>
                </a:solidFill>
                <a:latin typeface="Garamond" pitchFamily="1" panose="02020603050405020304"/>
              </a:rPr>
              <a:t>Merece la pena resaltar mínimamente el significado de la desigual lucha que estaba </a:t>
            </a:r>
          </a:p>
        </p:txBody>
      </p:sp>
      <p:sp>
        <p:nvSpPr>
          <p:cNvPr id="5" name=""/>
          <p:cNvSpPr/>
          <p:nvPr>
            <p:ph type="body" idx="10"/>
          </p:nvPr>
        </p:nvSpPr>
        <p:spPr>
          <a:xfrm>
            <a:off x="1043940" y="9091295"/>
            <a:ext cx="5486400" cy="640080"/>
          </a:xfrm>
          <a:prstGeom prst="rect">
            <a:avLst/>
          </a:prstGeom>
          <a:noFill/>
          <a:ln w="0" cmpd="sng">
            <a:noFill/>
            <a:prstDash val="solid"/>
          </a:ln>
        </p:spPr>
        <p:txBody>
          <a:bodyPr vert="horz" lIns="0" tIns="28575" rIns="0" bIns="0" anchor="t"/>
          <a:lstStyle/>
          <a:p>
            <a:pPr marL="137160" marR="0" indent="0" algn="l">
              <a:lnSpc>
                <a:spcPts val="1200"/>
              </a:lnSpc>
              <a:spcAft>
                <a:spcPts val="0"/>
              </a:spcAft>
            </a:pPr>
            <a:r>
              <a:rPr lang="es-ES" sz="750" spc="30">
                <a:solidFill>
                  <a:srgbClr val="000000"/>
                </a:solidFill>
                <a:latin typeface="Arial" pitchFamily="2" panose="02020603050405020304"/>
              </a:rPr>
              <a:t>21 </a:t>
            </a:r>
            <a:r>
              <a:rPr lang="es-ES" sz="1000" spc="30">
                <a:solidFill>
                  <a:srgbClr val="000000"/>
                </a:solidFill>
                <a:latin typeface="Times New Roman" pitchFamily="1" panose="02020603050405020304"/>
              </a:rPr>
              <a:t>¡Esa mala costumbre extremeña de primero crear, y pasado el tiempo, dotar!. </a:t>
            </a:r>
          </a:p>
          <a:p>
            <a:pPr marL="137160" marR="0" indent="0" algn="l">
              <a:lnSpc>
                <a:spcPts val="1200"/>
              </a:lnSpc>
              <a:spcBef>
                <a:spcPts val="30"/>
              </a:spcBef>
              <a:spcAft>
                <a:spcPts val="0"/>
              </a:spcAft>
            </a:pPr>
            <a:r>
              <a:rPr lang="es-ES" sz="650" baseline="30000" spc="15">
                <a:solidFill>
                  <a:srgbClr val="000000"/>
                </a:solidFill>
                <a:latin typeface="Arial" pitchFamily="2" panose="02020603050405020304"/>
              </a:rPr>
              <a:t>22</a:t>
            </a:r>
            <a:r>
              <a:rPr lang="es-ES" sz="1000" spc="15">
                <a:solidFill>
                  <a:srgbClr val="000000"/>
                </a:solidFill>
                <a:latin typeface="Times New Roman" pitchFamily="1" panose="02020603050405020304"/>
              </a:rPr>
              <a:t>Apéndice escuálido que el Centro de Investigaciones Científicas tuvo el beneplacito de conceder </a:t>
            </a:r>
          </a:p>
          <a:p>
            <a:pPr marL="45720" marR="0" indent="0" algn="l">
              <a:lnSpc>
                <a:spcPts val="1200"/>
              </a:lnSpc>
              <a:spcBef>
                <a:spcPts val="35"/>
              </a:spcBef>
              <a:spcAft>
                <a:spcPts val="1205"/>
              </a:spcAft>
            </a:pPr>
            <a:r>
              <a:rPr lang="es-ES" sz="1000" spc="30">
                <a:solidFill>
                  <a:srgbClr val="000000"/>
                </a:solidFill>
                <a:latin typeface="Times New Roman" pitchFamily="1" panose="02020603050405020304"/>
              </a:rPr>
              <a:t>a la región extremeña gracias a sus tenaces gestiones. </a:t>
            </a:r>
          </a:p>
        </p:txBody>
      </p:sp>
      <p:sp>
        <p:nvSpPr>
          <p:cNvPr id="6" name=""/>
          <p:cNvSpPr/>
          <p:nvPr>
            <p:ph type="body" idx="10"/>
          </p:nvPr>
        </p:nvSpPr>
        <p:spPr>
          <a:xfrm>
            <a:off x="1043940" y="9731375"/>
            <a:ext cx="5486400" cy="225425"/>
          </a:xfrm>
          <a:prstGeom prst="rect">
            <a:avLst/>
          </a:prstGeom>
          <a:noFill/>
          <a:ln w="0" cmpd="sng">
            <a:noFill/>
            <a:prstDash val="solid"/>
          </a:ln>
        </p:spPr>
        <p:txBody>
          <a:bodyPr vert="horz" lIns="0" tIns="48260" rIns="0" bIns="0" anchor="t"/>
          <a:lstStyle/>
          <a:p>
            <a:pPr marL="45720" marR="0" indent="0" algn="r">
              <a:lnSpc>
                <a:spcPts val="1300"/>
              </a:lnSpc>
              <a:spcAft>
                <a:spcPts val="0"/>
              </a:spcAft>
            </a:pPr>
            <a:r>
              <a:rPr lang="es-ES" sz="1300" b="1" spc="25">
                <a:solidFill>
                  <a:srgbClr val="000000"/>
                </a:solidFill>
                <a:latin typeface="Garamond" pitchFamily="1" panose="02020603050405020304"/>
              </a:rPr>
              <a:t>Memoria Histórica </a:t>
            </a:r>
          </a:p>
        </p:txBody>
      </p:sp>
      <p:sp>
        <p:nvSpPr>
          <p:cNvPr id="9" name=""/>
          <p:cNvSpPr/>
          <p:nvPr>
            <p:ph type="body" idx="10"/>
          </p:nvPr>
        </p:nvSpPr>
        <p:spPr>
          <a:xfrm>
            <a:off x="1353185" y="5476240"/>
            <a:ext cx="4925695" cy="173355"/>
          </a:xfrm>
          <a:prstGeom prst="rect">
            <a:avLst/>
          </a:prstGeom>
          <a:noFill/>
          <a:ln w="0" cmpd="sng">
            <a:noFill/>
            <a:prstDash val="solid"/>
          </a:ln>
        </p:spPr>
        <p:txBody>
          <a:bodyPr vert="horz" lIns="0" tIns="0" rIns="0" bIns="0" anchor="t"/>
          <a:lstStyle/>
          <a:p>
            <a:pPr marL="0" marR="0" indent="0" algn="l">
              <a:lnSpc>
                <a:spcPts val="1200"/>
              </a:lnSpc>
              <a:spcAft>
                <a:spcPts val="105"/>
              </a:spcAft>
              <a:tabLst>
                <a:tab algn="l" pos="1051560"/>
                <a:tab algn="l" pos="2194560"/>
                <a:tab algn="l" pos="3337560"/>
                <a:tab algn="r" pos="4937760"/>
              </a:tabLst>
            </a:pPr>
            <a:r>
              <a:rPr lang="es-ES" sz="900" spc="0">
                <a:solidFill>
                  <a:srgbClr val="000000"/>
                </a:solidFill>
                <a:latin typeface="Garamond" pitchFamily="1" panose="02020603050405020304"/>
              </a:rPr>
              <a:t>S Vicente </a:t>
            </a:r>
            <a:r>
              <a:rPr lang="es-ES" sz="1000" spc="0">
                <a:solidFill>
                  <a:srgbClr val="000000"/>
                </a:solidFill>
                <a:latin typeface="Times New Roman" pitchFamily="1" panose="02020603050405020304"/>
              </a:rPr>
              <a:t>A Chordi </a:t>
            </a:r>
            <a:r>
              <a:rPr lang="es-ES" sz="900" spc="0">
                <a:solidFill>
                  <a:srgbClr val="000000"/>
                </a:solidFill>
                <a:latin typeface="Garamond" pitchFamily="1" panose="02020603050405020304"/>
              </a:rPr>
              <a:t>JI Remón </a:t>
            </a:r>
            <a:r>
              <a:rPr lang="es-ES" sz="1000" spc="0">
                <a:solidFill>
                  <a:srgbClr val="000000"/>
                </a:solidFill>
                <a:latin typeface="Times New Roman" pitchFamily="1" panose="02020603050405020304"/>
              </a:rPr>
              <a:t>P Royo </a:t>
            </a:r>
            <a:r>
              <a:rPr lang="es-ES" sz="1000" spc="0">
                <a:solidFill>
                  <a:srgbClr val="000000"/>
                </a:solidFill>
                <a:latin typeface="Times New Roman" pitchFamily="1" panose="02020603050405020304"/>
              </a:rPr>
              <a:t>F Ramos </a:t>
            </a:r>
          </a:p>
        </p:txBody>
      </p:sp>
      <p:cxnSp>
        <p:nvCxnSpPr>
          <p:cNvPr id="10" name=""/>
          <p:cNvCxnSpPr/>
          <p:nvPr/>
        </p:nvCxnSpPr>
        <p:spPr>
          <a:xfrm>
            <a:off x="1097280" y="685800"/>
            <a:ext cx="5433695" cy="0"/>
          </a:xfrm>
          <a:prstGeom prst="line">
            <a:avLst/>
          </a:prstGeom>
          <a:ln w="6350" cmpd="sng">
            <a:solidFill>
              <a:srgbClr val="000000"/>
            </a:solidFill>
          </a:ln>
        </p:spPr>
      </p:cxnSp>
      <p:cxnSp>
        <p:nvCxnSpPr>
          <p:cNvPr id="11" name=""/>
          <p:cNvCxnSpPr/>
          <p:nvPr/>
        </p:nvCxnSpPr>
        <p:spPr>
          <a:xfrm>
            <a:off x="1097280" y="9095105"/>
            <a:ext cx="2161540" cy="0"/>
          </a:xfrm>
          <a:prstGeom prst="line">
            <a:avLst/>
          </a:prstGeom>
          <a:ln w="6350" cmpd="sng">
            <a:solidFill>
              <a:srgbClr val="000000"/>
            </a:solidFill>
          </a:ln>
        </p:spPr>
      </p:cxnSp>
      <p:cxnSp>
        <p:nvCxnSpPr>
          <p:cNvPr id="12" name=""/>
          <p:cNvCxnSpPr/>
          <p:nvPr/>
        </p:nvCxnSpPr>
        <p:spPr>
          <a:xfrm>
            <a:off x="1097280" y="9735185"/>
            <a:ext cx="5433695" cy="0"/>
          </a:xfrm>
          <a:prstGeom prst="line">
            <a:avLst/>
          </a:prstGeom>
          <a:ln w="6350" cmpd="sng">
            <a:solidFill>
              <a:srgbClr val="000000"/>
            </a:solidFill>
          </a:ln>
        </p:spPr>
      </p:cxnSp>
    </p:spTree>
  </p:cSld>
  <p:clrMapOvr>
    <a:masterClrMapping/>
  </p:clrMapOvr>
</p:sld>
</file>

<file path=ppt/slides/slide5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37"/>
          <a:stretch>
            <a:fillRect/>
          </a:stretch>
        </p:blipFill>
        <p:spPr>
          <a:xfrm>
            <a:off x="1645920" y="6940550"/>
            <a:ext cx="4300855" cy="1072515"/>
          </a:xfrm>
          <a:prstGeom prst="rect">
            <a:avLst/>
          </a:prstGeom>
        </p:spPr>
      </p:pic>
      <p:pic>
        <p:nvPicPr>
          <p:cNvPr id="10" name=""/>
          <p:cNvPicPr/>
          <p:nvPr/>
        </p:nvPicPr>
        <p:blipFill>
          <a:blip r:embed="prId38"/>
          <a:stretch>
            <a:fillRect/>
          </a:stretch>
        </p:blipFill>
        <p:spPr>
          <a:xfrm>
            <a:off x="1337945" y="4401185"/>
            <a:ext cx="4901565" cy="229552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34 </a:t>
            </a:r>
            <a:r>
              <a:rPr lang="es-ES" sz="1200" b="1" spc="0">
                <a:solidFill>
                  <a:srgbClr val="000000"/>
                </a:solidFill>
                <a:latin typeface="Times New Roman" pitchFamily="1" panose="02020603050405020304"/>
              </a:rPr>
              <a:t>3.3. Crecer: formando una identidad y consolidando </a:t>
            </a:r>
          </a:p>
        </p:txBody>
      </p:sp>
      <p:sp>
        <p:nvSpPr>
          <p:cNvPr id="3" name=""/>
          <p:cNvSpPr/>
          <p:nvPr>
            <p:ph type="body" idx="10"/>
          </p:nvPr>
        </p:nvSpPr>
        <p:spPr>
          <a:xfrm>
            <a:off x="1057910" y="681990"/>
            <a:ext cx="5486400" cy="3719195"/>
          </a:xfrm>
          <a:prstGeom prst="rect">
            <a:avLst/>
          </a:prstGeom>
          <a:noFill/>
          <a:ln w="0" cmpd="sng">
            <a:noFill/>
            <a:prstDash val="solid"/>
          </a:ln>
        </p:spPr>
        <p:txBody>
          <a:bodyPr vert="horz" lIns="0" tIns="224790" rIns="0" bIns="0" anchor="t"/>
          <a:lstStyle/>
          <a:p>
            <a:pPr marL="45720" marR="45720" indent="0" algn="just">
              <a:lnSpc>
                <a:spcPts val="1400"/>
              </a:lnSpc>
              <a:spcAft>
                <a:spcPts val="1480"/>
              </a:spcAft>
            </a:pPr>
            <a:r>
              <a:rPr lang="es-ES" sz="1200" spc="15">
                <a:solidFill>
                  <a:srgbClr val="000000"/>
                </a:solidFill>
                <a:latin typeface="Times New Roman" pitchFamily="1" panose="02020603050405020304"/>
              </a:rPr>
              <a:t>teniendo lugar. Mientras se extendía con virulencia en Estados Unidos y Europa la nueva dinámica científica y la tecnología informática y de comunicaciones, y ya empezaba a cobrar sentido la frase “nuevas tecnologías”; mientras la universidad es-pan</a:t>
            </a:r>
            <a:r>
              <a:rPr lang="es-ES" sz="1200" baseline="30000" spc="15">
                <a:solidFill>
                  <a:srgbClr val="000000"/>
                </a:solidFill>
                <a:latin typeface="Garamond" pitchFamily="1" panose="02020603050405020304"/>
              </a:rPr>
              <a:t>˜</a:t>
            </a:r>
            <a:r>
              <a:rPr lang="es-ES" sz="1200" spc="15">
                <a:solidFill>
                  <a:srgbClr val="000000"/>
                </a:solidFill>
                <a:latin typeface="Times New Roman" pitchFamily="1" panose="02020603050405020304"/>
              </a:rPr>
              <a:t>ola (aún en la transición entre la crisis final del franquismo y el comienzo de la nueva etapa) se debatía entre su inercia sen</a:t>
            </a:r>
            <a:r>
              <a:rPr lang="es-ES" sz="1200" baseline="30000" spc="15">
                <a:solidFill>
                  <a:srgbClr val="000000"/>
                </a:solidFill>
                <a:latin typeface="Garamond" pitchFamily="1" panose="02020603050405020304"/>
              </a:rPr>
              <a:t>˜</a:t>
            </a:r>
            <a:r>
              <a:rPr lang="es-ES" sz="1200" spc="15">
                <a:solidFill>
                  <a:srgbClr val="000000"/>
                </a:solidFill>
                <a:latin typeface="Times New Roman" pitchFamily="1" panose="02020603050405020304"/>
              </a:rPr>
              <a:t>orial decadente y el afán de las nuevas generaciones por encontrar un eco fuera de las fronteras (para ello, se estaba ampli-</a:t>
            </a:r>
            <a:r>
              <a:rPr lang="es-ES" sz="1200" spc="15">
                <a:solidFill>
                  <a:srgbClr val="000000"/>
                </a:solidFill>
                <a:latin typeface="Times New Roman" pitchFamily="1" panose="02020603050405020304"/>
              </a:rPr>
              <a:t>ficando en esa época el “descubrimiento” de los paises extranjeros y, el universitario que se preciara de tal, necesariamente debía salir “fuera”, “movilizarse”); mientras en el interior se consolidaban las “escuelas académicas” de similar ideología científi-</a:t>
            </a:r>
            <a:r>
              <a:rPr lang="es-ES" sz="1200" spc="15">
                <a:solidFill>
                  <a:srgbClr val="000000"/>
                </a:solidFill>
                <a:latin typeface="Times New Roman" pitchFamily="1" panose="02020603050405020304"/>
              </a:rPr>
              <a:t>ca y se convocan multitudinarias oposiciones con listas de espera “cerradas” y con intereses cruzados, y mientras el nivel científico del universitario espan</a:t>
            </a:r>
            <a:r>
              <a:rPr lang="es-ES" sz="1200" baseline="30000" spc="15">
                <a:solidFill>
                  <a:srgbClr val="000000"/>
                </a:solidFill>
                <a:latin typeface="Garamond" pitchFamily="1" panose="02020603050405020304"/>
              </a:rPr>
              <a:t>˜</a:t>
            </a:r>
            <a:r>
              <a:rPr lang="es-ES" sz="1200" spc="15">
                <a:solidFill>
                  <a:srgbClr val="000000"/>
                </a:solidFill>
                <a:latin typeface="Times New Roman" pitchFamily="1" panose="02020603050405020304"/>
              </a:rPr>
              <a:t>ol estaba en creciente aumento y la competencia era cada vez mayor, en la UEx, como quien dice, “cuatro pardillos” recién licenciados y otros tantos generosos profesores (de perma-</a:t>
            </a:r>
            <a:r>
              <a:rPr lang="es-ES" sz="1200" spc="15">
                <a:solidFill>
                  <a:srgbClr val="000000"/>
                </a:solidFill>
                <a:latin typeface="Times New Roman" pitchFamily="1" panose="02020603050405020304"/>
              </a:rPr>
              <a:t>nencia no siempre prolongada) se dedicaban a estudiar los “libros de Alhambra”, a adquirir particularmente libros, a pedir separatas por correo ordinario al </a:t>
            </a:r>
            <a:r>
              <a:rPr lang="es-ES" sz="1200" i="1" spc="15">
                <a:solidFill>
                  <a:srgbClr val="000000"/>
                </a:solidFill>
                <a:latin typeface="Times New Roman" pitchFamily="1" panose="02020603050405020304"/>
              </a:rPr>
              <a:t>Centro de Información y Documentación </a:t>
            </a:r>
            <a:r>
              <a:rPr lang="es-ES" sz="1200" spc="15">
                <a:solidFill>
                  <a:srgbClr val="000000"/>
                </a:solidFill>
                <a:latin typeface="Times New Roman" pitchFamily="1" panose="02020603050405020304"/>
              </a:rPr>
              <a:t>de Madrid o a realizar fatigosos viajes para presen-</a:t>
            </a:r>
            <a:r>
              <a:rPr lang="es-ES" sz="1200" spc="15">
                <a:solidFill>
                  <a:srgbClr val="000000"/>
                </a:solidFill>
                <a:latin typeface="Times New Roman" pitchFamily="1" panose="02020603050405020304"/>
              </a:rPr>
              <a:t>tar los resultados de su precaria investigación al director de la Tesis Doctoral, casi siempre en otras latitudes. </a:t>
            </a:r>
          </a:p>
        </p:txBody>
      </p:sp>
      <p:sp>
        <p:nvSpPr>
          <p:cNvPr id="4" name=""/>
          <p:cNvSpPr/>
          <p:nvPr>
            <p:ph type="body" idx="10"/>
          </p:nvPr>
        </p:nvSpPr>
        <p:spPr>
          <a:xfrm>
            <a:off x="1057910" y="6780530"/>
            <a:ext cx="5486400" cy="160020"/>
          </a:xfrm>
          <a:prstGeom prst="rect">
            <a:avLst/>
          </a:prstGeom>
          <a:noFill/>
          <a:ln w="0" cmpd="sng">
            <a:noFill/>
            <a:prstDash val="solid"/>
          </a:ln>
        </p:spPr>
        <p:txBody>
          <a:bodyPr vert="horz" lIns="0" tIns="1270" rIns="0" bIns="0" anchor="t"/>
          <a:lstStyle/>
          <a:p>
            <a:pPr marL="411480" marR="0" indent="0" algn="l">
              <a:lnSpc>
                <a:spcPts val="900"/>
              </a:lnSpc>
              <a:spcAft>
                <a:spcPts val="300"/>
              </a:spcAft>
              <a:tabLst>
                <a:tab algn="l" pos="1188720"/>
                <a:tab algn="l" pos="1920240"/>
                <a:tab algn="l" pos="2788920"/>
                <a:tab algn="l" pos="3657600"/>
                <a:tab algn="l" pos="4480560"/>
              </a:tabLst>
            </a:pPr>
            <a:r>
              <a:rPr lang="es-ES" sz="850" spc="5">
                <a:solidFill>
                  <a:srgbClr val="000000"/>
                </a:solidFill>
                <a:latin typeface="Times New Roman" pitchFamily="1" panose="02020603050405020304"/>
              </a:rPr>
              <a:t>M Gómez </a:t>
            </a:r>
            <a:r>
              <a:rPr lang="es-ES" sz="850" spc="5">
                <a:solidFill>
                  <a:srgbClr val="000000"/>
                </a:solidFill>
                <a:latin typeface="Times New Roman" pitchFamily="1" panose="02020603050405020304"/>
              </a:rPr>
              <a:t>M Román </a:t>
            </a:r>
            <a:r>
              <a:rPr lang="es-ES" sz="600" spc="5">
                <a:solidFill>
                  <a:srgbClr val="000000"/>
                </a:solidFill>
                <a:latin typeface="Bookman Old Style" pitchFamily="1" panose="02020603050405020304"/>
              </a:rPr>
              <a:t>J Navascues </a:t>
            </a:r>
            <a:r>
              <a:rPr lang="es-ES" sz="600" spc="5">
                <a:solidFill>
                  <a:srgbClr val="000000"/>
                </a:solidFill>
                <a:latin typeface="Bookman Old Style" pitchFamily="1" panose="02020603050405020304"/>
              </a:rPr>
              <a:t>A Arrebolas </a:t>
            </a:r>
            <a:r>
              <a:rPr lang="es-ES" sz="850" spc="5">
                <a:solidFill>
                  <a:srgbClr val="000000"/>
                </a:solidFill>
                <a:latin typeface="Times New Roman" pitchFamily="1" panose="02020603050405020304"/>
              </a:rPr>
              <a:t>A García </a:t>
            </a:r>
            <a:r>
              <a:rPr lang="es-ES" sz="850" spc="5">
                <a:solidFill>
                  <a:srgbClr val="000000"/>
                </a:solidFill>
                <a:latin typeface="Times New Roman" pitchFamily="1" panose="02020603050405020304"/>
              </a:rPr>
              <a:t>FJ Viguera </a:t>
            </a:r>
          </a:p>
        </p:txBody>
      </p:sp>
      <p:sp>
        <p:nvSpPr>
          <p:cNvPr id="7" name=""/>
          <p:cNvSpPr/>
          <p:nvPr>
            <p:ph type="body" idx="10"/>
          </p:nvPr>
        </p:nvSpPr>
        <p:spPr>
          <a:xfrm>
            <a:off x="1057910" y="8091170"/>
            <a:ext cx="5486400" cy="1640205"/>
          </a:xfrm>
          <a:prstGeom prst="rect">
            <a:avLst/>
          </a:prstGeom>
          <a:noFill/>
          <a:ln w="0" cmpd="sng">
            <a:noFill/>
            <a:prstDash val="solid"/>
          </a:ln>
        </p:spPr>
        <p:txBody>
          <a:bodyPr vert="horz" lIns="0" tIns="1270" rIns="0" bIns="0" anchor="t"/>
          <a:lstStyle/>
          <a:p>
            <a:pPr marL="822960" marR="0" indent="0" algn="l">
              <a:lnSpc>
                <a:spcPts val="900"/>
              </a:lnSpc>
              <a:spcAft>
                <a:spcPts val="0"/>
              </a:spcAft>
              <a:tabLst>
                <a:tab algn="l" pos="1783080"/>
                <a:tab algn="l" pos="2514600"/>
                <a:tab algn="l" pos="3337560"/>
                <a:tab algn="l" pos="4206240"/>
              </a:tabLst>
            </a:pPr>
            <a:r>
              <a:rPr lang="es-ES" sz="850" spc="5">
                <a:solidFill>
                  <a:srgbClr val="000000"/>
                </a:solidFill>
                <a:latin typeface="Times New Roman" pitchFamily="1" panose="02020603050405020304"/>
              </a:rPr>
              <a:t>JJ Berzas </a:t>
            </a:r>
            <a:r>
              <a:rPr lang="es-ES" sz="850" spc="5">
                <a:solidFill>
                  <a:srgbClr val="000000"/>
                </a:solidFill>
                <a:latin typeface="Times New Roman" pitchFamily="1" panose="02020603050405020304"/>
              </a:rPr>
              <a:t>E Saiz </a:t>
            </a:r>
            <a:r>
              <a:rPr lang="es-ES" sz="600" spc="5">
                <a:solidFill>
                  <a:srgbClr val="000000"/>
                </a:solidFill>
                <a:latin typeface="Bookman Old Style" pitchFamily="1" panose="02020603050405020304"/>
              </a:rPr>
              <a:t>J García </a:t>
            </a:r>
            <a:r>
              <a:rPr lang="es-ES" sz="850" spc="5">
                <a:solidFill>
                  <a:srgbClr val="000000"/>
                </a:solidFill>
                <a:latin typeface="Times New Roman" pitchFamily="1" panose="02020603050405020304"/>
              </a:rPr>
              <a:t>J Freire </a:t>
            </a:r>
            <a:r>
              <a:rPr lang="es-ES" sz="850" spc="5">
                <a:solidFill>
                  <a:srgbClr val="000000"/>
                </a:solidFill>
                <a:latin typeface="Times New Roman" pitchFamily="1" panose="02020603050405020304"/>
              </a:rPr>
              <a:t>A Linares </a:t>
            </a:r>
          </a:p>
          <a:p>
            <a:pPr marL="1691640" marR="45720" indent="0" algn="just">
              <a:lnSpc>
                <a:spcPts val="1400"/>
              </a:lnSpc>
              <a:spcBef>
                <a:spcPts val="1165"/>
              </a:spcBef>
              <a:spcAft>
                <a:spcPts val="0"/>
              </a:spcAft>
            </a:pPr>
            <a:r>
              <a:rPr lang="es-ES" sz="1200" b="1" spc="0">
                <a:solidFill>
                  <a:srgbClr val="000000"/>
                </a:solidFill>
                <a:latin typeface="Times New Roman" pitchFamily="1" panose="02020603050405020304"/>
              </a:rPr>
              <a:t>Figura </a:t>
            </a:r>
            <a:r>
              <a:rPr lang="es-ES" sz="950" spc="0">
                <a:solidFill>
                  <a:srgbClr val="000000"/>
                </a:solidFill>
                <a:latin typeface="Arial" pitchFamily="2" panose="02020603050405020304"/>
              </a:rPr>
              <a:t>XX</a:t>
            </a:r>
            <a:r>
              <a:rPr lang="es-ES" sz="1200" spc="0">
                <a:solidFill>
                  <a:srgbClr val="000000"/>
                </a:solidFill>
                <a:latin typeface="Times New Roman" pitchFamily="1" panose="02020603050405020304"/>
              </a:rPr>
              <a:t>: Galería de docentes que formaron parte de la Facultad de Ciencias en su periodo inicial de crecimiento </a:t>
            </a:r>
          </a:p>
          <a:p>
            <a:pPr marL="45720" marR="45720" indent="0" algn="just">
              <a:lnSpc>
                <a:spcPts val="1400"/>
              </a:lnSpc>
              <a:spcBef>
                <a:spcPts val="2385"/>
              </a:spcBef>
              <a:spcAft>
                <a:spcPts val="1165"/>
              </a:spcAft>
            </a:pPr>
            <a:r>
              <a:rPr lang="es-ES" sz="1200" spc="0">
                <a:solidFill>
                  <a:srgbClr val="000000"/>
                </a:solidFill>
                <a:latin typeface="Times New Roman" pitchFamily="1" panose="02020603050405020304"/>
              </a:rPr>
              <a:t>Pero todo esto, aunque lo parezca, no debemos tomarlo como lamentación, queja o disculpa. Porque en este período que nos tocóvivir en la Universidad de Extrema-</a:t>
            </a:r>
            <a:r>
              <a:rPr lang="es-ES" sz="1200" spc="0">
                <a:solidFill>
                  <a:srgbClr val="000000"/>
                </a:solidFill>
                <a:latin typeface="Times New Roman" pitchFamily="1" panose="02020603050405020304"/>
              </a:rPr>
              <a:t>dura, muchos “nativos”, no solo desarrollaron dignamente sus obligaciones docentes </a:t>
            </a:r>
          </a:p>
        </p:txBody>
      </p:sp>
      <p:sp>
        <p:nvSpPr>
          <p:cNvPr id="8" name=""/>
          <p:cNvSpPr/>
          <p:nvPr>
            <p:ph type="body" idx="10"/>
          </p:nvPr>
        </p:nvSpPr>
        <p:spPr>
          <a:xfrm>
            <a:off x="1057910" y="9731375"/>
            <a:ext cx="5486400" cy="238125"/>
          </a:xfrm>
          <a:prstGeom prst="rect">
            <a:avLst/>
          </a:prstGeom>
          <a:noFill/>
          <a:ln w="0" cmpd="sng">
            <a:noFill/>
            <a:prstDash val="solid"/>
          </a:ln>
        </p:spPr>
        <p:txBody>
          <a:bodyPr vert="horz" lIns="0" tIns="52705" rIns="0" bIns="0" anchor="t"/>
          <a:lstStyle/>
          <a:p>
            <a:pPr marL="45720" marR="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
        <p:nvSpPr>
          <p:cNvPr id="11" name=""/>
          <p:cNvSpPr/>
          <p:nvPr>
            <p:ph type="body" idx="10"/>
          </p:nvPr>
        </p:nvSpPr>
        <p:spPr>
          <a:xfrm>
            <a:off x="1877695" y="5503545"/>
            <a:ext cx="3855720" cy="136525"/>
          </a:xfrm>
          <a:prstGeom prst="rect">
            <a:avLst/>
          </a:prstGeom>
          <a:noFill/>
          <a:ln w="0" cmpd="sng">
            <a:noFill/>
            <a:prstDash val="solid"/>
          </a:ln>
        </p:spPr>
        <p:txBody>
          <a:bodyPr vert="horz" lIns="0" tIns="1270" rIns="0" bIns="0" anchor="t"/>
          <a:lstStyle/>
          <a:p>
            <a:pPr marL="0" marR="0" indent="0" algn="l">
              <a:lnSpc>
                <a:spcPts val="900"/>
              </a:lnSpc>
              <a:spcAft>
                <a:spcPts val="60"/>
              </a:spcAft>
              <a:tabLst>
                <a:tab algn="l" pos="731520"/>
                <a:tab algn="l" pos="1600200"/>
                <a:tab algn="l" pos="2514600"/>
                <a:tab algn="r" pos="3840480"/>
              </a:tabLst>
            </a:pPr>
            <a:r>
              <a:rPr lang="es-ES" sz="850" spc="0">
                <a:solidFill>
                  <a:srgbClr val="000000"/>
                </a:solidFill>
                <a:latin typeface="Times New Roman" pitchFamily="1" panose="02020603050405020304"/>
              </a:rPr>
              <a:t>LJ Alía </a:t>
            </a:r>
            <a:r>
              <a:rPr lang="es-ES" sz="850" spc="0">
                <a:solidFill>
                  <a:srgbClr val="000000"/>
                </a:solidFill>
                <a:latin typeface="Times New Roman" pitchFamily="1" panose="02020603050405020304"/>
              </a:rPr>
              <a:t>A Sánchez </a:t>
            </a:r>
            <a:r>
              <a:rPr lang="es-ES" sz="600" spc="0">
                <a:solidFill>
                  <a:srgbClr val="000000"/>
                </a:solidFill>
                <a:latin typeface="Bookman Old Style" pitchFamily="1" panose="02020603050405020304"/>
              </a:rPr>
              <a:t>G Rodríguez </a:t>
            </a:r>
            <a:r>
              <a:rPr lang="es-ES" sz="850" spc="0">
                <a:solidFill>
                  <a:srgbClr val="000000"/>
                </a:solidFill>
                <a:latin typeface="Times New Roman" pitchFamily="1" panose="02020603050405020304"/>
              </a:rPr>
              <a:t>JL Sotelo </a:t>
            </a:r>
            <a:r>
              <a:rPr lang="es-ES" sz="850" spc="0">
                <a:solidFill>
                  <a:srgbClr val="000000"/>
                </a:solidFill>
                <a:latin typeface="Times New Roman" pitchFamily="1" panose="02020603050405020304"/>
              </a:rPr>
              <a:t>JA Galbis </a:t>
            </a:r>
          </a:p>
        </p:txBody>
      </p:sp>
      <p:cxnSp>
        <p:nvCxnSpPr>
          <p:cNvPr id="12" name=""/>
          <p:cNvCxnSpPr/>
          <p:nvPr/>
        </p:nvCxnSpPr>
        <p:spPr>
          <a:xfrm>
            <a:off x="1097280" y="685800"/>
            <a:ext cx="5401945" cy="0"/>
          </a:xfrm>
          <a:prstGeom prst="line">
            <a:avLst/>
          </a:prstGeom>
          <a:ln w="6350" cmpd="sng">
            <a:solidFill>
              <a:srgbClr val="000000"/>
            </a:solidFill>
          </a:ln>
        </p:spPr>
      </p:cxnSp>
      <p:cxnSp>
        <p:nvCxnSpPr>
          <p:cNvPr id="13"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5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8" name=""/>
          <p:cNvPicPr/>
          <p:nvPr/>
        </p:nvPicPr>
        <p:blipFill>
          <a:blip r:embed="prId39"/>
          <a:stretch>
            <a:fillRect/>
          </a:stretch>
        </p:blipFill>
        <p:spPr>
          <a:xfrm>
            <a:off x="1155065" y="2630170"/>
            <a:ext cx="5276215" cy="3694430"/>
          </a:xfrm>
          <a:prstGeom prst="rect">
            <a:avLst/>
          </a:prstGeom>
        </p:spPr>
      </p:pic>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115"/>
              </a:spcAft>
              <a:tabLst>
                <a:tab algn="r" pos="5440680"/>
              </a:tabLst>
            </a:pPr>
            <a:r>
              <a:rPr lang="es-ES" sz="1300" b="1" spc="0">
                <a:solidFill>
                  <a:srgbClr val="000000"/>
                </a:solidFill>
                <a:latin typeface="Garamond" pitchFamily="1" panose="02020603050405020304"/>
              </a:rPr>
              <a:t>3. Medio siglo de esperanzas y realidades </a:t>
            </a:r>
            <a:r>
              <a:rPr lang="es-ES" sz="1300" spc="0">
                <a:solidFill>
                  <a:srgbClr val="000000"/>
                </a:solidFill>
                <a:latin typeface="Garamond" pitchFamily="1" panose="02020603050405020304"/>
              </a:rPr>
              <a:t>35 </a:t>
            </a:r>
          </a:p>
        </p:txBody>
      </p:sp>
      <p:sp>
        <p:nvSpPr>
          <p:cNvPr id="3" name=""/>
          <p:cNvSpPr/>
          <p:nvPr>
            <p:ph type="body" idx="10"/>
          </p:nvPr>
        </p:nvSpPr>
        <p:spPr>
          <a:xfrm>
            <a:off x="1054735" y="681990"/>
            <a:ext cx="5486400" cy="1948180"/>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y actividad investigadora, sino que también les diótiempo a colaborar activa y efi-</a:t>
            </a:r>
            <a:r>
              <a:rPr lang="es-ES" sz="1300" spc="0">
                <a:solidFill>
                  <a:srgbClr val="000000"/>
                </a:solidFill>
                <a:latin typeface="Garamond" pitchFamily="1" panose="02020603050405020304"/>
              </a:rPr>
              <a:t>cazmente en la construcción y consolidación del entorno universitario, asumiendo con valentía y tozudez responsabilidades e iniciativas que, si no hubiera sido por la juventud e inexperiencia del colectivo, hubieran sido evitadas. </a:t>
            </a:r>
          </a:p>
          <a:p>
            <a:pPr marL="45720" marR="45720" indent="0" algn="just">
              <a:lnSpc>
                <a:spcPts val="1400"/>
              </a:lnSpc>
              <a:spcBef>
                <a:spcPts val="500"/>
              </a:spcBef>
              <a:spcAft>
                <a:spcPts val="1510"/>
              </a:spcAft>
            </a:pPr>
            <a:r>
              <a:rPr lang="es-ES" sz="1300" spc="-5">
                <a:solidFill>
                  <a:srgbClr val="000000"/>
                </a:solidFill>
                <a:latin typeface="Garamond" pitchFamily="1" panose="02020603050405020304"/>
              </a:rPr>
              <a:t>La entrega y participación fue sin condiciones y, como luego el paso del tiempo ha confirmado, en muchos casos, sin esperar un ápice de agradecimiento. Esta actitud de entrega fue casi generalizada y mantenida, y aun hoy día, en centros universitarios extremeños de m´as reciente creación, pueden encontrarse muchos ejemplos. </a:t>
            </a:r>
          </a:p>
        </p:txBody>
      </p:sp>
      <p:sp>
        <p:nvSpPr>
          <p:cNvPr id="4" name=""/>
          <p:cNvSpPr/>
          <p:nvPr>
            <p:ph type="body" idx="10"/>
          </p:nvPr>
        </p:nvSpPr>
        <p:spPr>
          <a:xfrm>
            <a:off x="1054735" y="6485255"/>
            <a:ext cx="5486400" cy="1697990"/>
          </a:xfrm>
          <a:prstGeom prst="rect">
            <a:avLst/>
          </a:prstGeom>
          <a:noFill/>
          <a:ln w="0" cmpd="sng">
            <a:noFill/>
            <a:prstDash val="solid"/>
          </a:ln>
        </p:spPr>
        <p:txBody>
          <a:bodyPr vert="horz" lIns="0" tIns="3810" rIns="0" bIns="0" anchor="t"/>
          <a:lstStyle/>
          <a:p>
            <a:pPr marL="1188720" marR="45720" indent="0" algn="just">
              <a:lnSpc>
                <a:spcPts val="1400"/>
              </a:lnSpc>
              <a:spcAft>
                <a:spcPts val="0"/>
              </a:spcAft>
            </a:pPr>
            <a:r>
              <a:rPr lang="es-ES" sz="1300" b="1" spc="0">
                <a:solidFill>
                  <a:srgbClr val="000000"/>
                </a:solidFill>
                <a:latin typeface="Garamond" pitchFamily="1" panose="02020603050405020304"/>
              </a:rPr>
              <a:t>Figura </a:t>
            </a:r>
            <a:r>
              <a:rPr lang="es-ES" sz="900" spc="0">
                <a:solidFill>
                  <a:srgbClr val="000000"/>
                </a:solidFill>
                <a:latin typeface="Arial" pitchFamily="2" panose="02020603050405020304"/>
              </a:rPr>
              <a:t>XXI</a:t>
            </a:r>
            <a:r>
              <a:rPr lang="es-ES" sz="1300" spc="0">
                <a:solidFill>
                  <a:srgbClr val="000000"/>
                </a:solidFill>
                <a:latin typeface="Garamond" pitchFamily="1" panose="02020603050405020304"/>
              </a:rPr>
              <a:t>: Galería de docentes que formaron parte de la Facultad de Ciencias en su periodo inicial de crecimiento y consolidación </a:t>
            </a:r>
          </a:p>
          <a:p>
            <a:pPr marL="45720" marR="45720" indent="0" algn="just">
              <a:lnSpc>
                <a:spcPts val="1400"/>
              </a:lnSpc>
              <a:spcBef>
                <a:spcPts val="2470"/>
              </a:spcBef>
              <a:spcAft>
                <a:spcPts val="745"/>
              </a:spcAft>
            </a:pPr>
            <a:r>
              <a:rPr lang="es-ES" sz="1300" spc="-20">
                <a:solidFill>
                  <a:srgbClr val="000000"/>
                </a:solidFill>
                <a:latin typeface="Garamond" pitchFamily="1" panose="02020603050405020304"/>
              </a:rPr>
              <a:t>Hemos de reconocer que la frenética actividad desarrollada estuvo acompañada por la dirección de inolvidables “foráneos”, que en gran mayoría pasaron por nuestra Fa-</a:t>
            </a:r>
            <a:r>
              <a:rPr lang="es-ES" sz="1300" spc="-20">
                <a:solidFill>
                  <a:srgbClr val="000000"/>
                </a:solidFill>
                <a:latin typeface="Garamond" pitchFamily="1" panose="02020603050405020304"/>
              </a:rPr>
              <a:t>cultad dejando una parte importante de sus vidas;</a:t>
            </a:r>
            <a:r>
              <a:rPr lang="es-ES" sz="1300" baseline="30000" spc="-20">
                <a:solidFill>
                  <a:srgbClr val="000000"/>
                </a:solidFill>
                <a:latin typeface="Times New Roman" pitchFamily="1" panose="02020603050405020304"/>
              </a:rPr>
              <a:t>23</a:t>
            </a:r>
            <a:r>
              <a:rPr lang="es-ES" sz="1300" spc="-20">
                <a:solidFill>
                  <a:srgbClr val="000000"/>
                </a:solidFill>
                <a:latin typeface="Garamond" pitchFamily="1" panose="02020603050405020304"/>
              </a:rPr>
              <a:t> otros, estuvieron menor tiempo pero también dejaron un grato recuerdo y constancia de su participación y buen hacer</a:t>
            </a:r>
            <a:r>
              <a:rPr lang="es-ES" sz="1300" baseline="30000" spc="-20">
                <a:solidFill>
                  <a:srgbClr val="000000"/>
                </a:solidFill>
                <a:latin typeface="Times New Roman" pitchFamily="1" panose="02020603050405020304"/>
              </a:rPr>
              <a:t>24</a:t>
            </a:r>
            <a:r>
              <a:rPr lang="es-ES" sz="1300" spc="-20">
                <a:solidFill>
                  <a:srgbClr val="000000"/>
                </a:solidFill>
                <a:latin typeface="Garamond" pitchFamily="1" panose="02020603050405020304"/>
              </a:rPr>
              <a:t> y otros m´as llegaron bisoños y con su esfuerzo y afán de superación pusieron </a:t>
            </a:r>
          </a:p>
        </p:txBody>
      </p:sp>
      <p:sp>
        <p:nvSpPr>
          <p:cNvPr id="5" name=""/>
          <p:cNvSpPr/>
          <p:nvPr>
            <p:ph type="body" idx="10"/>
          </p:nvPr>
        </p:nvSpPr>
        <p:spPr>
          <a:xfrm>
            <a:off x="1054735" y="8183245"/>
            <a:ext cx="5486400" cy="1548130"/>
          </a:xfrm>
          <a:prstGeom prst="rect">
            <a:avLst/>
          </a:prstGeom>
          <a:noFill/>
          <a:ln w="0" cmpd="sng">
            <a:noFill/>
            <a:prstDash val="solid"/>
          </a:ln>
        </p:spPr>
        <p:txBody>
          <a:bodyPr vert="horz" lIns="0" tIns="22225" rIns="0" bIns="0" anchor="t"/>
          <a:lstStyle/>
          <a:p>
            <a:pPr marL="45720" marR="45720" indent="0" algn="just">
              <a:lnSpc>
                <a:spcPts val="1200"/>
              </a:lnSpc>
              <a:spcAft>
                <a:spcPts val="0"/>
              </a:spcAft>
            </a:pPr>
            <a:r>
              <a:rPr lang="es-ES" sz="650" baseline="30000" spc="0">
                <a:solidFill>
                  <a:srgbClr val="000000"/>
                </a:solidFill>
                <a:latin typeface="Arial" pitchFamily="2" panose="02020603050405020304"/>
              </a:rPr>
              <a:t>23</a:t>
            </a:r>
            <a:r>
              <a:rPr lang="es-ES" sz="1000" spc="0">
                <a:solidFill>
                  <a:srgbClr val="000000"/>
                </a:solidFill>
                <a:latin typeface="Times New Roman" pitchFamily="1" panose="02020603050405020304"/>
              </a:rPr>
              <a:t>Luís J. Alía Pérez, Antonio Sánchez Misiego, Guillermo Rodríguez Izquierdo Gavala, Jose Luis Sotelo Sancho, Juan A. Galbis Pérez, Sebastián Muñoz Guerra, JoséMoreno Nieto, Manuel Gomez Guillén, Manuel Román Ceba, Alberto Fernández Gutiérrez, Antonio Arrebolas Ramírez, Antonio </a:t>
            </a:r>
          </a:p>
          <a:p>
            <a:pPr marL="45720" marR="45720" indent="0" algn="l">
              <a:lnSpc>
                <a:spcPts val="2100"/>
              </a:lnSpc>
              <a:spcBef>
                <a:spcPts val="200"/>
              </a:spcBef>
              <a:spcAft>
                <a:spcPts val="0"/>
              </a:spcAft>
            </a:pPr>
            <a:r>
              <a:rPr lang="es-ES" sz="1000" spc="-195">
                <a:solidFill>
                  <a:srgbClr val="000000"/>
                </a:solidFill>
                <a:latin typeface="Times New Roman" pitchFamily="1" panose="02020603050405020304"/>
              </a:rPr>
              <a:t>García Rodríguez, Francisco J. Viguera Lobo, Juan JoséBerzas Nevado, Enrique Saiz García, JoséGarcía de la Torre, Juan Freire Gómez, Carmina López Martínez, Pilar Tarazona Lafarga, Angel </a:t>
            </a:r>
          </a:p>
          <a:p>
            <a:pPr marL="45720" marR="45720" indent="0" algn="just">
              <a:lnSpc>
                <a:spcPts val="1200"/>
              </a:lnSpc>
              <a:spcBef>
                <a:spcPts val="70"/>
              </a:spcBef>
              <a:spcAft>
                <a:spcPts val="0"/>
              </a:spcAft>
            </a:pPr>
            <a:r>
              <a:rPr lang="es-ES" sz="1000" spc="25">
                <a:solidFill>
                  <a:srgbClr val="000000"/>
                </a:solidFill>
                <a:latin typeface="Times New Roman" pitchFamily="1" panose="02020603050405020304"/>
              </a:rPr>
              <a:t>Linares Solano, Jaime González de Velasco, Juan Francisco Arenas Rosado, Miguel A. Esteso Díaz, etc.</a:t>
            </a:r>
            <a:r>
              <a:rPr lang="es-ES" sz="1150" spc="25">
                <a:solidFill>
                  <a:srgbClr val="000000"/>
                </a:solidFill>
                <a:latin typeface="Arial" pitchFamily="2" panose="02020603050405020304"/>
              </a:rPr>
              <a:t>... </a:t>
            </a:r>
          </a:p>
          <a:p>
            <a:pPr marL="45720" marR="45720" indent="0" algn="just">
              <a:lnSpc>
                <a:spcPts val="1200"/>
              </a:lnSpc>
              <a:spcBef>
                <a:spcPts val="0"/>
              </a:spcBef>
              <a:spcAft>
                <a:spcPts val="1175"/>
              </a:spcAft>
            </a:pPr>
            <a:r>
              <a:rPr lang="es-ES" sz="650" baseline="30000" spc="0">
                <a:solidFill>
                  <a:srgbClr val="000000"/>
                </a:solidFill>
                <a:latin typeface="Arial" pitchFamily="2" panose="02020603050405020304"/>
              </a:rPr>
              <a:t>24</a:t>
            </a:r>
            <a:r>
              <a:rPr lang="es-ES" sz="1000" spc="0">
                <a:solidFill>
                  <a:srgbClr val="000000"/>
                </a:solidFill>
                <a:latin typeface="Times New Roman" pitchFamily="1" panose="02020603050405020304"/>
              </a:rPr>
              <a:t>Arturo Horta Zubiaga, Joaquín Plumet Ortega, Pedro Martínez de la Cuesta, Gabriel Ovejero Escudero, Antonio Fugarolas Villamarín, JoséFuentes Mota, Jose María García la Fuente, etc.</a:t>
            </a:r>
            <a:r>
              <a:rPr lang="es-ES" sz="1150" spc="0">
                <a:solidFill>
                  <a:srgbClr val="000000"/>
                </a:solidFill>
                <a:latin typeface="Arial" pitchFamily="2" panose="02020603050405020304"/>
              </a:rPr>
              <a:t>... </a:t>
            </a:r>
          </a:p>
        </p:txBody>
      </p:sp>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sp>
        <p:nvSpPr>
          <p:cNvPr id="9" name=""/>
          <p:cNvSpPr/>
          <p:nvPr>
            <p:ph type="body" idx="10"/>
          </p:nvPr>
        </p:nvSpPr>
        <p:spPr>
          <a:xfrm>
            <a:off x="1368425" y="3639185"/>
            <a:ext cx="4892040" cy="2685415"/>
          </a:xfrm>
          <a:prstGeom prst="rect">
            <a:avLst/>
          </a:prstGeom>
          <a:noFill/>
          <a:ln w="0" cmpd="sng">
            <a:noFill/>
            <a:prstDash val="solid"/>
          </a:ln>
        </p:spPr>
        <p:txBody>
          <a:bodyPr vert="horz" lIns="0" tIns="0" rIns="0" bIns="0" anchor="t"/>
          <a:lstStyle/>
          <a:p>
            <a:pPr marL="0" marR="0" indent="0" algn="l">
              <a:lnSpc>
                <a:spcPts val="800"/>
              </a:lnSpc>
              <a:spcAft>
                <a:spcPts val="0"/>
              </a:spcAft>
              <a:tabLst>
                <a:tab algn="l" pos="777240"/>
                <a:tab algn="l" pos="1645920"/>
                <a:tab algn="l" pos="2606040"/>
                <a:tab algn="l" pos="3429000"/>
                <a:tab algn="r" pos="4892040"/>
              </a:tabLst>
            </a:pPr>
            <a:r>
              <a:rPr lang="es-ES" sz="850" spc="0">
                <a:solidFill>
                  <a:srgbClr val="000000"/>
                </a:solidFill>
                <a:latin typeface="Times New Roman" pitchFamily="1" panose="02020603050405020304"/>
              </a:rPr>
              <a:t>S Muñoz </a:t>
            </a:r>
            <a:r>
              <a:rPr lang="es-ES" sz="850" spc="0">
                <a:solidFill>
                  <a:srgbClr val="000000"/>
                </a:solidFill>
                <a:latin typeface="Times New Roman" pitchFamily="1" panose="02020603050405020304"/>
              </a:rPr>
              <a:t>J Muñoz </a:t>
            </a:r>
            <a:r>
              <a:rPr lang="es-ES" sz="850" spc="0">
                <a:solidFill>
                  <a:srgbClr val="000000"/>
                </a:solidFill>
                <a:latin typeface="Times New Roman" pitchFamily="1" panose="02020603050405020304"/>
              </a:rPr>
              <a:t>J González </a:t>
            </a:r>
            <a:r>
              <a:rPr lang="es-ES" sz="850" spc="0">
                <a:solidFill>
                  <a:srgbClr val="000000"/>
                </a:solidFill>
                <a:latin typeface="Times New Roman" pitchFamily="1" panose="02020603050405020304"/>
              </a:rPr>
              <a:t>C López </a:t>
            </a:r>
            <a:r>
              <a:rPr lang="es-ES" sz="850" spc="0">
                <a:solidFill>
                  <a:srgbClr val="000000"/>
                </a:solidFill>
                <a:latin typeface="Times New Roman" pitchFamily="1" panose="02020603050405020304"/>
              </a:rPr>
              <a:t>P Tarazona </a:t>
            </a:r>
            <a:r>
              <a:rPr lang="es-ES" sz="850" spc="0">
                <a:solidFill>
                  <a:srgbClr val="000000"/>
                </a:solidFill>
                <a:latin typeface="Times New Roman" pitchFamily="1" panose="02020603050405020304"/>
              </a:rPr>
              <a:t>F Ruíz Macias </a:t>
            </a:r>
          </a:p>
          <a:p>
            <a:pPr marL="0" marR="0" indent="0" algn="l">
              <a:lnSpc>
                <a:spcPts val="900"/>
              </a:lnSpc>
              <a:spcBef>
                <a:spcPts val="9520"/>
              </a:spcBef>
              <a:spcAft>
                <a:spcPts val="0"/>
              </a:spcAft>
              <a:tabLst>
                <a:tab algn="l" pos="914400"/>
                <a:tab algn="l" pos="1874520"/>
                <a:tab algn="l" pos="2697480"/>
                <a:tab algn="l" pos="3429000"/>
                <a:tab algn="l" pos="4251960"/>
              </a:tabLst>
            </a:pPr>
            <a:r>
              <a:rPr lang="es-ES" sz="850" spc="5">
                <a:solidFill>
                  <a:srgbClr val="000000"/>
                </a:solidFill>
                <a:latin typeface="Times New Roman" pitchFamily="1" panose="02020603050405020304"/>
              </a:rPr>
              <a:t>JF Arenas </a:t>
            </a:r>
            <a:r>
              <a:rPr lang="es-ES" sz="850" spc="5">
                <a:solidFill>
                  <a:srgbClr val="000000"/>
                </a:solidFill>
                <a:latin typeface="Times New Roman" pitchFamily="1" panose="02020603050405020304"/>
              </a:rPr>
              <a:t>MA Esteso </a:t>
            </a:r>
            <a:r>
              <a:rPr lang="es-ES" sz="850" spc="5">
                <a:solidFill>
                  <a:srgbClr val="000000"/>
                </a:solidFill>
                <a:latin typeface="Times New Roman" pitchFamily="1" panose="02020603050405020304"/>
              </a:rPr>
              <a:t>A Horta </a:t>
            </a:r>
            <a:r>
              <a:rPr lang="es-ES" sz="850" spc="5">
                <a:solidFill>
                  <a:srgbClr val="000000"/>
                </a:solidFill>
                <a:latin typeface="Times New Roman" pitchFamily="1" panose="02020603050405020304"/>
              </a:rPr>
              <a:t>J Plumet </a:t>
            </a:r>
            <a:r>
              <a:rPr lang="es-ES" sz="850" spc="5">
                <a:solidFill>
                  <a:srgbClr val="000000"/>
                </a:solidFill>
                <a:latin typeface="Times New Roman" pitchFamily="1" panose="02020603050405020304"/>
              </a:rPr>
              <a:t>JM. Peinado </a:t>
            </a:r>
            <a:r>
              <a:rPr lang="es-ES" sz="850" spc="5">
                <a:solidFill>
                  <a:srgbClr val="000000"/>
                </a:solidFill>
                <a:latin typeface="Times New Roman" pitchFamily="1" panose="02020603050405020304"/>
              </a:rPr>
              <a:t>G Giraldez </a:t>
            </a:r>
          </a:p>
          <a:p>
            <a:pPr marL="0" marR="0" indent="0" algn="l">
              <a:lnSpc>
                <a:spcPts val="900"/>
              </a:lnSpc>
              <a:spcBef>
                <a:spcPts val="8970"/>
              </a:spcBef>
              <a:spcAft>
                <a:spcPts val="0"/>
              </a:spcAft>
              <a:tabLst>
                <a:tab algn="l" pos="914400"/>
                <a:tab algn="l" pos="1737360"/>
                <a:tab algn="l" pos="2697480"/>
                <a:tab algn="l" pos="3520440"/>
                <a:tab algn="r" pos="4892040"/>
              </a:tabLst>
            </a:pPr>
            <a:r>
              <a:rPr lang="es-ES" sz="850" spc="0">
                <a:solidFill>
                  <a:srgbClr val="000000"/>
                </a:solidFill>
                <a:latin typeface="Times New Roman" pitchFamily="1" panose="02020603050405020304"/>
              </a:rPr>
              <a:t>G Ovejero </a:t>
            </a:r>
            <a:r>
              <a:rPr lang="es-ES" sz="850" spc="0">
                <a:solidFill>
                  <a:srgbClr val="000000"/>
                </a:solidFill>
                <a:latin typeface="Times New Roman" pitchFamily="1" panose="02020603050405020304"/>
              </a:rPr>
              <a:t>C Galindo </a:t>
            </a:r>
            <a:r>
              <a:rPr lang="es-ES" sz="850" spc="0">
                <a:solidFill>
                  <a:srgbClr val="000000"/>
                </a:solidFill>
                <a:latin typeface="Times New Roman" pitchFamily="1" panose="02020603050405020304"/>
              </a:rPr>
              <a:t>A Fugarolas </a:t>
            </a:r>
            <a:r>
              <a:rPr lang="es-ES" sz="850" spc="0">
                <a:solidFill>
                  <a:srgbClr val="000000"/>
                </a:solidFill>
                <a:latin typeface="Times New Roman" pitchFamily="1" panose="02020603050405020304"/>
              </a:rPr>
              <a:t>J Fuentes </a:t>
            </a:r>
            <a:r>
              <a:rPr lang="es-ES" sz="850" spc="0">
                <a:solidFill>
                  <a:srgbClr val="000000"/>
                </a:solidFill>
                <a:latin typeface="Times New Roman" pitchFamily="1" panose="02020603050405020304"/>
              </a:rPr>
              <a:t>JM García </a:t>
            </a:r>
            <a:r>
              <a:rPr lang="es-ES" sz="850" spc="0">
                <a:solidFill>
                  <a:srgbClr val="000000"/>
                </a:solidFill>
                <a:latin typeface="Times New Roman" pitchFamily="1" panose="02020603050405020304"/>
              </a:rPr>
              <a:t>C Benitez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8187055"/>
            <a:ext cx="2161540" cy="0"/>
          </a:xfrm>
          <a:prstGeom prst="line">
            <a:avLst/>
          </a:prstGeom>
          <a:ln w="6350" cmpd="sng">
            <a:solidFill>
              <a:srgbClr val="000000"/>
            </a:solidFill>
          </a:ln>
        </p:spPr>
      </p:cxnSp>
      <p:cxnSp>
        <p:nvCxnSpPr>
          <p:cNvPr id="12"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29970" y="7886700"/>
            <a:ext cx="2057400" cy="2209800"/>
          </a:xfrm>
          <a:prstGeom prst="rect">
            <a:avLst/>
          </a:prstGeom>
          <a:noFill/>
          <a:ln w="0" cmpd="sng">
            <a:noFill/>
            <a:prstDash val="solid"/>
          </a:ln>
        </p:spPr>
        <p:txBody>
          <a:bodyPr vert="horz" lIns="0" tIns="6350" rIns="0" bIns="0" anchor="t"/>
          <a:lstStyle/>
          <a:p>
            <a:pPr marL="0" marR="0" indent="0" algn="l">
              <a:lnSpc>
                <a:spcPts val="1100"/>
              </a:lnSpc>
              <a:spcAft>
                <a:spcPts val="0"/>
              </a:spcAft>
            </a:pPr>
            <a:r>
              <a:rPr lang="es-ES" sz="900" b="1" spc="0">
                <a:solidFill>
                  <a:srgbClr val="000000"/>
                </a:solidFill>
                <a:latin typeface="Times New Roman" pitchFamily="1" panose="02020603050405020304"/>
              </a:rPr>
              <a:t>MEMORIA HISTÓRICA </a:t>
            </a:r>
          </a:p>
          <a:p>
            <a:pPr marL="0" marR="0" indent="0" algn="l">
              <a:lnSpc>
                <a:spcPts val="1100"/>
              </a:lnSpc>
              <a:spcBef>
                <a:spcPts val="0"/>
              </a:spcBef>
              <a:spcAft>
                <a:spcPts val="0"/>
              </a:spcAft>
            </a:pPr>
            <a:r>
              <a:rPr lang="es-ES" sz="900" b="1" spc="-5">
                <a:solidFill>
                  <a:srgbClr val="000000"/>
                </a:solidFill>
                <a:latin typeface="Times New Roman" pitchFamily="1" panose="02020603050405020304"/>
              </a:rPr>
              <a:t>DE LA FACULTAD DE CIENCIAS </a:t>
            </a:r>
          </a:p>
          <a:p>
            <a:pPr marL="0" marR="0" indent="0" algn="l">
              <a:lnSpc>
                <a:spcPts val="1100"/>
              </a:lnSpc>
              <a:spcBef>
                <a:spcPts val="0"/>
              </a:spcBef>
              <a:spcAft>
                <a:spcPts val="0"/>
              </a:spcAft>
            </a:pPr>
            <a:r>
              <a:rPr lang="es-ES" sz="900" b="1" spc="0">
                <a:solidFill>
                  <a:srgbClr val="000000"/>
                </a:solidFill>
                <a:latin typeface="Times New Roman" pitchFamily="1" panose="02020603050405020304"/>
              </a:rPr>
              <a:t>L Aniversario (1968-2018) </a:t>
            </a:r>
          </a:p>
          <a:p>
            <a:pPr marL="0" marR="0" indent="0" algn="l">
              <a:lnSpc>
                <a:spcPts val="1000"/>
              </a:lnSpc>
              <a:spcBef>
                <a:spcPts val="1150"/>
              </a:spcBef>
              <a:spcAft>
                <a:spcPts val="0"/>
              </a:spcAft>
            </a:pPr>
            <a:r>
              <a:rPr lang="es-ES" sz="900" b="1" i="1" spc="0">
                <a:solidFill>
                  <a:srgbClr val="000000"/>
                </a:solidFill>
                <a:latin typeface="Times New Roman" pitchFamily="1" panose="02020603050405020304"/>
              </a:rPr>
              <a:t>Edita: </a:t>
            </a:r>
          </a:p>
          <a:p>
            <a:pPr marL="0" marR="0" indent="0" algn="l">
              <a:lnSpc>
                <a:spcPts val="1000"/>
              </a:lnSpc>
              <a:spcBef>
                <a:spcPts val="45"/>
              </a:spcBef>
              <a:spcAft>
                <a:spcPts val="0"/>
              </a:spcAft>
            </a:pPr>
            <a:r>
              <a:rPr lang="es-ES" sz="900" spc="0">
                <a:solidFill>
                  <a:srgbClr val="000000"/>
                </a:solidFill>
                <a:latin typeface="Times New Roman" pitchFamily="1" panose="02020603050405020304"/>
              </a:rPr>
              <a:t>Facultad de Ciencias </a:t>
            </a:r>
          </a:p>
          <a:p>
            <a:pPr marL="0" marR="0" indent="0" algn="l">
              <a:lnSpc>
                <a:spcPts val="1000"/>
              </a:lnSpc>
              <a:spcBef>
                <a:spcPts val="45"/>
              </a:spcBef>
              <a:spcAft>
                <a:spcPts val="0"/>
              </a:spcAft>
            </a:pPr>
            <a:r>
              <a:rPr lang="es-ES" sz="900" spc="0">
                <a:solidFill>
                  <a:srgbClr val="000000"/>
                </a:solidFill>
                <a:latin typeface="Times New Roman" pitchFamily="1" panose="02020603050405020304"/>
              </a:rPr>
              <a:t>Universidad de Extremadura </a:t>
            </a:r>
          </a:p>
          <a:p>
            <a:pPr marL="0" marR="0" indent="0" algn="l">
              <a:lnSpc>
                <a:spcPts val="1200"/>
              </a:lnSpc>
              <a:spcBef>
                <a:spcPts val="920"/>
              </a:spcBef>
              <a:spcAft>
                <a:spcPts val="0"/>
              </a:spcAft>
            </a:pPr>
            <a:r>
              <a:rPr lang="es-ES" sz="1000" b="1" i="1" spc="-10">
                <a:solidFill>
                  <a:srgbClr val="000000"/>
                </a:solidFill>
                <a:latin typeface="Arial Narrow" pitchFamily="2" panose="02020603050405020304"/>
              </a:rPr>
              <a:t>ISBN</a:t>
            </a:r>
            <a:r>
              <a:rPr lang="es-ES" sz="900" b="1" i="1" spc="-10">
                <a:solidFill>
                  <a:srgbClr val="000000"/>
                </a:solidFill>
                <a:latin typeface="Times New Roman" pitchFamily="1" panose="02020603050405020304"/>
              </a:rPr>
              <a:t>: </a:t>
            </a:r>
          </a:p>
          <a:p>
            <a:pPr marL="0" marR="0" indent="0" algn="l">
              <a:lnSpc>
                <a:spcPts val="1000"/>
              </a:lnSpc>
              <a:spcBef>
                <a:spcPts val="40"/>
              </a:spcBef>
              <a:spcAft>
                <a:spcPts val="0"/>
              </a:spcAft>
            </a:pPr>
            <a:r>
              <a:rPr lang="es-ES" sz="900" b="1" i="1" spc="0">
                <a:solidFill>
                  <a:srgbClr val="000000"/>
                </a:solidFill>
                <a:latin typeface="Arial" pitchFamily="2" panose="02020603050405020304"/>
              </a:rPr>
              <a:t>978-84-09-21775-5 </a:t>
            </a:r>
          </a:p>
          <a:p>
            <a:pPr marL="0" marR="0" indent="0" algn="l">
              <a:lnSpc>
                <a:spcPts val="1100"/>
              </a:lnSpc>
              <a:spcBef>
                <a:spcPts val="925"/>
              </a:spcBef>
              <a:spcAft>
                <a:spcPts val="0"/>
              </a:spcAft>
            </a:pPr>
            <a:r>
              <a:rPr lang="es-ES" sz="900" b="1" i="1" spc="0">
                <a:solidFill>
                  <a:srgbClr val="000000"/>
                </a:solidFill>
                <a:latin typeface="Times New Roman" pitchFamily="1" panose="02020603050405020304"/>
              </a:rPr>
              <a:t>Depósito legal: </a:t>
            </a:r>
            <a:br/>
            <a:r>
              <a:rPr lang="es-ES" sz="900" spc="0">
                <a:solidFill>
                  <a:srgbClr val="000000"/>
                </a:solidFill>
                <a:latin typeface="Times New Roman" pitchFamily="1" panose="02020603050405020304"/>
              </a:rPr>
              <a:t>BA-</a:t>
            </a:r>
            <a:r>
              <a:rPr lang="es-ES" sz="900" spc="0">
                <a:solidFill>
                  <a:srgbClr val="000000"/>
                </a:solidFill>
                <a:latin typeface="Times New Roman" pitchFamily="1" panose="02020603050405020304"/>
              </a:rPr>
              <a:t>000368</a:t>
            </a:r>
            <a:r>
              <a:rPr lang="es-ES" sz="900" spc="0">
                <a:solidFill>
                  <a:srgbClr val="000000"/>
                </a:solidFill>
                <a:latin typeface="Times New Roman" pitchFamily="1" panose="02020603050405020304"/>
              </a:rPr>
              <a:t>-2020 </a:t>
            </a:r>
          </a:p>
          <a:p>
            <a:pPr marL="0" marR="0" indent="0" algn="l">
              <a:lnSpc>
                <a:spcPts val="1000"/>
              </a:lnSpc>
              <a:spcBef>
                <a:spcPts val="1340"/>
              </a:spcBef>
              <a:spcAft>
                <a:spcPts val="0"/>
              </a:spcAft>
            </a:pPr>
            <a:r>
              <a:rPr lang="es-ES" sz="900" b="1" i="1" spc="0">
                <a:solidFill>
                  <a:srgbClr val="000000"/>
                </a:solidFill>
                <a:latin typeface="Times New Roman" pitchFamily="1" panose="02020603050405020304"/>
              </a:rPr>
              <a:t>Imprime: </a:t>
            </a:r>
          </a:p>
          <a:p>
            <a:pPr marL="0" marR="0" indent="0" algn="l">
              <a:lnSpc>
                <a:spcPts val="1000"/>
              </a:lnSpc>
              <a:spcBef>
                <a:spcPts val="45"/>
              </a:spcBef>
              <a:spcAft>
                <a:spcPts val="55"/>
              </a:spcAft>
            </a:pPr>
            <a:r>
              <a:rPr lang="es-ES" sz="900" spc="0">
                <a:solidFill>
                  <a:srgbClr val="000000"/>
                </a:solidFill>
                <a:latin typeface="Times New Roman" pitchFamily="1" panose="02020603050405020304"/>
              </a:rPr>
              <a:t>Imprenta Provincial Diputación de Badajoz </a:t>
            </a:r>
          </a:p>
        </p:txBody>
      </p:sp>
    </p:spTree>
  </p:cSld>
  <p:clrMapOvr>
    <a:masterClrMapping/>
  </p:clrMapOvr>
</p:sld>
</file>

<file path=ppt/slides/slide6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7" name=""/>
          <p:cNvPicPr/>
          <p:nvPr/>
        </p:nvPicPr>
        <p:blipFill>
          <a:blip r:embed="prId40"/>
          <a:stretch>
            <a:fillRect/>
          </a:stretch>
        </p:blipFill>
        <p:spPr>
          <a:xfrm>
            <a:off x="1289050" y="1825625"/>
            <a:ext cx="4989830" cy="5269865"/>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130"/>
              </a:spcAft>
              <a:tabLst>
                <a:tab algn="r" pos="5440680"/>
              </a:tabLst>
            </a:pPr>
            <a:r>
              <a:rPr lang="es-ES" sz="1300" spc="0">
                <a:solidFill>
                  <a:srgbClr val="000000"/>
                </a:solidFill>
                <a:latin typeface="Garamond" pitchFamily="1" panose="02020603050405020304"/>
              </a:rPr>
              <a:t>36 </a:t>
            </a:r>
            <a:r>
              <a:rPr lang="es-ES" sz="1300" b="1" spc="0">
                <a:solidFill>
                  <a:srgbClr val="000000"/>
                </a:solidFill>
                <a:latin typeface="Garamond" pitchFamily="1" panose="02020603050405020304"/>
              </a:rPr>
              <a:t>3.3. Crecer: formando una identidad y consolidando </a:t>
            </a:r>
          </a:p>
        </p:txBody>
      </p:sp>
      <p:sp>
        <p:nvSpPr>
          <p:cNvPr id="3" name=""/>
          <p:cNvSpPr/>
          <p:nvPr>
            <p:ph type="body" idx="10"/>
          </p:nvPr>
        </p:nvSpPr>
        <p:spPr>
          <a:xfrm>
            <a:off x="1057910" y="681990"/>
            <a:ext cx="5486400" cy="1143635"/>
          </a:xfrm>
          <a:prstGeom prst="rect">
            <a:avLst/>
          </a:prstGeom>
          <a:noFill/>
          <a:ln w="0" cmpd="sng">
            <a:noFill/>
            <a:prstDash val="solid"/>
          </a:ln>
        </p:spPr>
        <p:txBody>
          <a:bodyPr vert="horz" lIns="0" tIns="220980" rIns="0" bIns="0" anchor="t"/>
          <a:lstStyle/>
          <a:p>
            <a:pPr marL="45720" marR="45720" indent="0" algn="just">
              <a:lnSpc>
                <a:spcPts val="1400"/>
              </a:lnSpc>
              <a:spcAft>
                <a:spcPts val="1455"/>
              </a:spcAft>
            </a:pPr>
            <a:r>
              <a:rPr lang="es-ES" sz="1300" spc="0">
                <a:solidFill>
                  <a:srgbClr val="000000"/>
                </a:solidFill>
                <a:latin typeface="Garamond" pitchFamily="1" panose="02020603050405020304"/>
              </a:rPr>
              <a:t>picas (como primicias generosas) en otras Universidades, dando fe de que también en la UEx era posible desarrollar una labor científica seria. Finalmente, los menos, antepusieron sin disimulo sus intereses personales al bien colectivo. Pero esa es otra historia. </a:t>
            </a:r>
          </a:p>
        </p:txBody>
      </p:sp>
      <p:sp>
        <p:nvSpPr>
          <p:cNvPr id="4" name=""/>
          <p:cNvSpPr/>
          <p:nvPr>
            <p:ph type="body" idx="10"/>
          </p:nvPr>
        </p:nvSpPr>
        <p:spPr>
          <a:xfrm>
            <a:off x="1057910" y="7252970"/>
            <a:ext cx="5486400" cy="2478405"/>
          </a:xfrm>
          <a:prstGeom prst="rect">
            <a:avLst/>
          </a:prstGeom>
          <a:noFill/>
          <a:ln w="0" cmpd="sng">
            <a:noFill/>
            <a:prstDash val="solid"/>
          </a:ln>
        </p:spPr>
        <p:txBody>
          <a:bodyPr vert="horz" lIns="0" tIns="28575" rIns="0" bIns="0" anchor="t"/>
          <a:lstStyle/>
          <a:p>
            <a:pPr marL="45720" marR="0" indent="0" algn="ctr">
              <a:lnSpc>
                <a:spcPts val="1200"/>
              </a:lnSpc>
              <a:spcAft>
                <a:spcPts val="0"/>
              </a:spcAft>
            </a:pPr>
            <a:r>
              <a:rPr lang="es-ES" sz="1300" b="1" spc="0">
                <a:solidFill>
                  <a:srgbClr val="000000"/>
                </a:solidFill>
                <a:latin typeface="Garamond" pitchFamily="1" panose="02020603050405020304"/>
              </a:rPr>
              <a:t>Figura </a:t>
            </a:r>
            <a:r>
              <a:rPr lang="es-ES" sz="950" spc="0">
                <a:solidFill>
                  <a:srgbClr val="000000"/>
                </a:solidFill>
                <a:latin typeface="Arial" pitchFamily="2" panose="02020603050405020304"/>
              </a:rPr>
              <a:t>XXII</a:t>
            </a:r>
            <a:r>
              <a:rPr lang="es-ES" sz="1300" spc="0">
                <a:solidFill>
                  <a:srgbClr val="000000"/>
                </a:solidFill>
                <a:latin typeface="Garamond" pitchFamily="1" panose="02020603050405020304"/>
              </a:rPr>
              <a:t>: </a:t>
            </a:r>
            <a:r>
              <a:rPr lang="es-ES" sz="1100" spc="0">
                <a:solidFill>
                  <a:srgbClr val="000000"/>
                </a:solidFill>
                <a:latin typeface="Garamond" pitchFamily="1" panose="02020603050405020304"/>
              </a:rPr>
              <a:t>Galería de docentes que impartieron enseñanzas y realizaron investigación en la </a:t>
            </a:r>
            <a:br/>
            <a:r>
              <a:rPr lang="es-ES" sz="1100" spc="0">
                <a:solidFill>
                  <a:srgbClr val="000000"/>
                </a:solidFill>
                <a:latin typeface="Garamond" pitchFamily="1" panose="02020603050405020304"/>
              </a:rPr>
              <a:t>Facultad de Ciencias durante su periodo de asentamiento </a:t>
            </a:r>
          </a:p>
          <a:p>
            <a:pPr marL="45720" marR="45720" indent="0" algn="just">
              <a:lnSpc>
                <a:spcPts val="1400"/>
              </a:lnSpc>
              <a:spcBef>
                <a:spcPts val="2690"/>
              </a:spcBef>
              <a:spcAft>
                <a:spcPts val="1220"/>
              </a:spcAft>
            </a:pPr>
            <a:r>
              <a:rPr lang="es-ES" sz="1300" spc="-5">
                <a:solidFill>
                  <a:srgbClr val="000000"/>
                </a:solidFill>
                <a:latin typeface="Garamond" pitchFamily="1" panose="02020603050405020304"/>
              </a:rPr>
              <a:t>De </a:t>
            </a:r>
            <a:r>
              <a:rPr lang="es-ES" sz="1300" b="1" spc="-5">
                <a:solidFill>
                  <a:srgbClr val="000000"/>
                </a:solidFill>
                <a:latin typeface="Garamond" pitchFamily="1" panose="02020603050405020304"/>
              </a:rPr>
              <a:t>1980 </a:t>
            </a:r>
            <a:r>
              <a:rPr lang="es-ES" sz="1300" spc="-5">
                <a:solidFill>
                  <a:srgbClr val="000000"/>
                </a:solidFill>
                <a:latin typeface="Garamond" pitchFamily="1" panose="02020603050405020304"/>
              </a:rPr>
              <a:t>a </a:t>
            </a:r>
            <a:r>
              <a:rPr lang="es-ES" sz="1300" b="1" spc="-5">
                <a:solidFill>
                  <a:srgbClr val="000000"/>
                </a:solidFill>
                <a:latin typeface="Garamond" pitchFamily="1" panose="02020603050405020304"/>
              </a:rPr>
              <a:t>1983 </a:t>
            </a:r>
            <a:r>
              <a:rPr lang="es-ES" sz="1300" spc="-5">
                <a:solidFill>
                  <a:srgbClr val="000000"/>
                </a:solidFill>
                <a:latin typeface="Garamond" pitchFamily="1" panose="02020603050405020304"/>
              </a:rPr>
              <a:t>la situación que vivióla UEx fue tan conflictiva e inestable como la de cualquier otra universidad española: huelgas de PNN’s, conatos de leyes de regulación universitaria, acentuación de la inestabilidad del profesorado y de las espectativas de futuro (claro reflejo de la situación existente en el país) y, desde nuestro particular punto de vista, encuentro con la pura realidad universitaria (la otra, la que no debería tener cabida en un sano transcurrir de las actividades docentes e investigadoras): aparece ante nuestros ojos, por vez primera la burocracia y la política universitaria, acentuada ésta última por el talante “democrático” que va impregnando la sociedad. Empieza a producirse el cambio de fase entre la estructura </a:t>
            </a:r>
          </a:p>
        </p:txBody>
      </p:sp>
      <p:sp>
        <p:nvSpPr>
          <p:cNvPr id="5" name=""/>
          <p:cNvSpPr/>
          <p:nvPr>
            <p:ph type="body" idx="10"/>
          </p:nvPr>
        </p:nvSpPr>
        <p:spPr>
          <a:xfrm>
            <a:off x="1057910"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
        <p:nvSpPr>
          <p:cNvPr id="8" name=""/>
          <p:cNvSpPr/>
          <p:nvPr>
            <p:ph type="body" idx="10"/>
          </p:nvPr>
        </p:nvSpPr>
        <p:spPr>
          <a:xfrm>
            <a:off x="1393190" y="2886710"/>
            <a:ext cx="533400" cy="7874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50" spc="-5">
                <a:solidFill>
                  <a:srgbClr val="000000"/>
                </a:solidFill>
                <a:latin typeface="Times New Roman" pitchFamily="1" panose="02020603050405020304"/>
              </a:rPr>
              <a:t>AG. Nava-</a:t>
            </a:r>
            <a:r>
              <a:rPr lang="es-ES" sz="100">
                <a:solidFill>
                  <a:srgbClr val="000000"/>
                </a:solidFill>
                <a:latin typeface="Garamond" pitchFamily="1" panose="02020603050405020304"/>
              </a:rPr>
              <a:t> </a:t>
            </a:r>
          </a:p>
        </p:txBody>
      </p:sp>
      <p:sp>
        <p:nvSpPr>
          <p:cNvPr id="9" name=""/>
          <p:cNvSpPr/>
          <p:nvPr>
            <p:ph type="body" idx="10"/>
          </p:nvPr>
        </p:nvSpPr>
        <p:spPr>
          <a:xfrm>
            <a:off x="2142490" y="2886710"/>
            <a:ext cx="3935095" cy="97155"/>
          </a:xfrm>
          <a:prstGeom prst="rect">
            <a:avLst/>
          </a:prstGeom>
          <a:noFill/>
          <a:ln w="0" cmpd="sng">
            <a:noFill/>
            <a:prstDash val="solid"/>
          </a:ln>
        </p:spPr>
        <p:txBody>
          <a:bodyPr vert="horz" lIns="0" tIns="0" rIns="0" bIns="0" anchor="t"/>
          <a:lstStyle/>
          <a:p>
            <a:pPr marL="0" marR="0" indent="0" algn="l">
              <a:lnSpc>
                <a:spcPts val="700"/>
              </a:lnSpc>
              <a:spcAft>
                <a:spcPts val="0"/>
              </a:spcAft>
              <a:tabLst>
                <a:tab algn="l" pos="868680"/>
                <a:tab algn="l" pos="1600200"/>
                <a:tab algn="l" pos="2468880"/>
                <a:tab algn="r" pos="3931920"/>
              </a:tabLst>
            </a:pPr>
            <a:r>
              <a:rPr lang="es-ES" sz="850" spc="0">
                <a:solidFill>
                  <a:srgbClr val="000000"/>
                </a:solidFill>
                <a:latin typeface="Times New Roman" pitchFamily="1" panose="02020603050405020304"/>
              </a:rPr>
              <a:t>F Márquez </a:t>
            </a:r>
            <a:r>
              <a:rPr lang="es-ES" sz="850" spc="0">
                <a:solidFill>
                  <a:srgbClr val="000000"/>
                </a:solidFill>
                <a:latin typeface="Times New Roman" pitchFamily="1" panose="02020603050405020304"/>
              </a:rPr>
              <a:t>F Higes </a:t>
            </a:r>
            <a:r>
              <a:rPr lang="es-ES" sz="850" spc="0">
                <a:solidFill>
                  <a:srgbClr val="000000"/>
                </a:solidFill>
                <a:latin typeface="Times New Roman" pitchFamily="1" panose="02020603050405020304"/>
              </a:rPr>
              <a:t>A Ruperez </a:t>
            </a:r>
            <a:r>
              <a:rPr lang="es-ES" sz="850" spc="0">
                <a:solidFill>
                  <a:srgbClr val="000000"/>
                </a:solidFill>
                <a:latin typeface="Times New Roman" pitchFamily="1" panose="02020603050405020304"/>
              </a:rPr>
              <a:t>MD Torres </a:t>
            </a:r>
            <a:r>
              <a:rPr lang="es-ES" sz="850" spc="0">
                <a:solidFill>
                  <a:srgbClr val="000000"/>
                </a:solidFill>
                <a:latin typeface="Times New Roman" pitchFamily="1" panose="02020603050405020304"/>
              </a:rPr>
              <a:t>JE Campillo </a:t>
            </a:r>
          </a:p>
        </p:txBody>
      </p:sp>
      <p:sp>
        <p:nvSpPr>
          <p:cNvPr id="10" name=""/>
          <p:cNvSpPr/>
          <p:nvPr>
            <p:ph type="body" idx="10"/>
          </p:nvPr>
        </p:nvSpPr>
        <p:spPr>
          <a:xfrm>
            <a:off x="1330325" y="3063240"/>
            <a:ext cx="259715" cy="54610"/>
          </a:xfrm>
          <a:prstGeom prst="rect">
            <a:avLst/>
          </a:prstGeom>
          <a:noFill/>
          <a:ln w="0" cmpd="sng">
            <a:noFill/>
            <a:prstDash val="solid"/>
          </a:ln>
        </p:spPr>
        <p:txBody>
          <a:bodyPr vert="horz" lIns="0" tIns="0" rIns="0" bIns="0" anchor="t"/>
          <a:lstStyle/>
          <a:p>
            <a:pPr marL="0" marR="0" indent="0" algn="l">
              <a:lnSpc>
                <a:spcPts val="400"/>
              </a:lnSpc>
              <a:spcAft>
                <a:spcPts val="0"/>
              </a:spcAft>
            </a:pPr>
            <a:r>
              <a:rPr lang="es-ES" sz="850" spc="135">
                <a:solidFill>
                  <a:srgbClr val="000000"/>
                </a:solidFill>
                <a:latin typeface="Times New Roman" pitchFamily="1" panose="02020603050405020304"/>
              </a:rPr>
              <a:t>rro </a:t>
            </a:r>
          </a:p>
        </p:txBody>
      </p:sp>
      <p:sp>
        <p:nvSpPr>
          <p:cNvPr id="11" name=""/>
          <p:cNvSpPr/>
          <p:nvPr>
            <p:ph type="body" idx="10"/>
          </p:nvPr>
        </p:nvSpPr>
        <p:spPr>
          <a:xfrm>
            <a:off x="1410970" y="4352290"/>
            <a:ext cx="4636135" cy="2743200"/>
          </a:xfrm>
          <a:prstGeom prst="rect">
            <a:avLst/>
          </a:prstGeom>
          <a:noFill/>
          <a:ln w="0" cmpd="sng">
            <a:noFill/>
            <a:prstDash val="solid"/>
          </a:ln>
        </p:spPr>
        <p:txBody>
          <a:bodyPr vert="horz" lIns="0" tIns="0" rIns="0" bIns="0" anchor="t"/>
          <a:lstStyle/>
          <a:p>
            <a:pPr marL="137160" marR="0" indent="0" algn="l">
              <a:lnSpc>
                <a:spcPts val="800"/>
              </a:lnSpc>
              <a:spcAft>
                <a:spcPts val="0"/>
              </a:spcAft>
              <a:tabLst>
                <a:tab algn="l" pos="868680"/>
                <a:tab algn="l" pos="2377440"/>
                <a:tab algn="l" pos="3291840"/>
                <a:tab algn="r" pos="4572000"/>
              </a:tabLst>
            </a:pPr>
            <a:r>
              <a:rPr lang="es-ES" sz="850" spc="0">
                <a:solidFill>
                  <a:srgbClr val="000000"/>
                </a:solidFill>
                <a:latin typeface="Times New Roman" pitchFamily="1" panose="02020603050405020304"/>
              </a:rPr>
              <a:t>MC Pueyo </a:t>
            </a:r>
            <a:r>
              <a:rPr lang="es-ES" sz="850" spc="0">
                <a:solidFill>
                  <a:srgbClr val="000000"/>
                </a:solidFill>
                <a:latin typeface="Times New Roman" pitchFamily="1" panose="02020603050405020304"/>
              </a:rPr>
              <a:t>JL. Barea JD. Bejarano </a:t>
            </a:r>
            <a:r>
              <a:rPr lang="es-ES" sz="850" spc="0">
                <a:solidFill>
                  <a:srgbClr val="000000"/>
                </a:solidFill>
                <a:latin typeface="Times New Roman" pitchFamily="1" panose="02020603050405020304"/>
              </a:rPr>
              <a:t>JJ Morales </a:t>
            </a:r>
            <a:r>
              <a:rPr lang="es-ES" sz="850" spc="0">
                <a:solidFill>
                  <a:srgbClr val="000000"/>
                </a:solidFill>
                <a:latin typeface="Times New Roman" pitchFamily="1" panose="02020603050405020304"/>
              </a:rPr>
              <a:t>L Romero </a:t>
            </a:r>
            <a:r>
              <a:rPr lang="es-ES" sz="850" spc="0">
                <a:solidFill>
                  <a:srgbClr val="000000"/>
                </a:solidFill>
                <a:latin typeface="Times New Roman" pitchFamily="1" panose="02020603050405020304"/>
              </a:rPr>
              <a:t>M Blasco </a:t>
            </a:r>
          </a:p>
          <a:p>
            <a:pPr marL="137160" marR="0" indent="0" algn="l">
              <a:lnSpc>
                <a:spcPts val="900"/>
              </a:lnSpc>
              <a:spcBef>
                <a:spcPts val="9805"/>
              </a:spcBef>
              <a:spcAft>
                <a:spcPts val="0"/>
              </a:spcAft>
              <a:tabLst>
                <a:tab algn="l" pos="868680"/>
                <a:tab algn="l" pos="1737360"/>
                <a:tab algn="r" pos="4572000"/>
              </a:tabLst>
            </a:pPr>
            <a:r>
              <a:rPr lang="es-ES" sz="850" spc="0">
                <a:solidFill>
                  <a:srgbClr val="000000"/>
                </a:solidFill>
                <a:latin typeface="Times New Roman" pitchFamily="1" panose="02020603050405020304"/>
              </a:rPr>
              <a:t>F Cobos </a:t>
            </a:r>
            <a:r>
              <a:rPr lang="es-ES" sz="850" spc="0">
                <a:solidFill>
                  <a:srgbClr val="000000"/>
                </a:solidFill>
                <a:latin typeface="Times New Roman" pitchFamily="1" panose="02020603050405020304"/>
              </a:rPr>
              <a:t>A Jiménez </a:t>
            </a:r>
            <a:r>
              <a:rPr lang="es-ES" sz="850" spc="0">
                <a:solidFill>
                  <a:srgbClr val="000000"/>
                </a:solidFill>
                <a:latin typeface="Times New Roman" pitchFamily="1" panose="02020603050405020304"/>
              </a:rPr>
              <a:t>JA Devesa </a:t>
            </a:r>
            <a:r>
              <a:rPr lang="es-ES" sz="850" spc="0">
                <a:solidFill>
                  <a:srgbClr val="000000"/>
                </a:solidFill>
                <a:latin typeface="Times New Roman" pitchFamily="1" panose="02020603050405020304"/>
              </a:rPr>
              <a:t>MI Acevedo J López AliguéJ Cobos </a:t>
            </a:r>
          </a:p>
          <a:p>
            <a:pPr marL="0" marR="0" indent="0" algn="l">
              <a:lnSpc>
                <a:spcPts val="700"/>
              </a:lnSpc>
              <a:spcBef>
                <a:spcPts val="9280"/>
              </a:spcBef>
              <a:spcAft>
                <a:spcPts val="0"/>
              </a:spcAft>
              <a:tabLst>
                <a:tab algn="l" pos="822960"/>
                <a:tab algn="l" pos="1645920"/>
                <a:tab algn="l" pos="2468880"/>
                <a:tab algn="l" pos="3291840"/>
                <a:tab algn="r" pos="4617720"/>
              </a:tabLst>
            </a:pPr>
            <a:r>
              <a:rPr lang="es-ES" sz="850" spc="0">
                <a:solidFill>
                  <a:srgbClr val="000000"/>
                </a:solidFill>
                <a:latin typeface="Times New Roman" pitchFamily="1" panose="02020603050405020304"/>
              </a:rPr>
              <a:t>E Andaluz </a:t>
            </a:r>
            <a:r>
              <a:rPr lang="es-ES" sz="850" spc="0">
                <a:solidFill>
                  <a:srgbClr val="000000"/>
                </a:solidFill>
                <a:latin typeface="Times New Roman" pitchFamily="1" panose="02020603050405020304"/>
              </a:rPr>
              <a:t>J Morales </a:t>
            </a:r>
            <a:r>
              <a:rPr lang="es-ES" sz="850" spc="0">
                <a:solidFill>
                  <a:srgbClr val="000000"/>
                </a:solidFill>
                <a:latin typeface="Times New Roman" pitchFamily="1" panose="02020603050405020304"/>
              </a:rPr>
              <a:t>M Andrés </a:t>
            </a:r>
            <a:r>
              <a:rPr lang="es-ES" sz="850" spc="0">
                <a:solidFill>
                  <a:srgbClr val="000000"/>
                </a:solidFill>
                <a:latin typeface="Times New Roman" pitchFamily="1" panose="02020603050405020304"/>
              </a:rPr>
              <a:t>M Martínez </a:t>
            </a:r>
            <a:r>
              <a:rPr lang="es-ES" sz="850" spc="0">
                <a:solidFill>
                  <a:srgbClr val="000000"/>
                </a:solidFill>
                <a:latin typeface="Times New Roman" pitchFamily="1" panose="02020603050405020304"/>
              </a:rPr>
              <a:t>RM Garcia </a:t>
            </a:r>
            <a:r>
              <a:rPr lang="es-ES" sz="850" spc="0">
                <a:solidFill>
                  <a:srgbClr val="000000"/>
                </a:solidFill>
                <a:latin typeface="Times New Roman" pitchFamily="1" panose="02020603050405020304"/>
              </a:rPr>
              <a:t>M Tirado </a:t>
            </a:r>
          </a:p>
        </p:txBody>
      </p:sp>
      <p:cxnSp>
        <p:nvCxnSpPr>
          <p:cNvPr id="12" name=""/>
          <p:cNvCxnSpPr/>
          <p:nvPr/>
        </p:nvCxnSpPr>
        <p:spPr>
          <a:xfrm>
            <a:off x="1097280" y="685800"/>
            <a:ext cx="5401945" cy="0"/>
          </a:xfrm>
          <a:prstGeom prst="line">
            <a:avLst/>
          </a:prstGeom>
          <a:ln w="6350" cmpd="sng">
            <a:solidFill>
              <a:srgbClr val="010102"/>
            </a:solidFill>
          </a:ln>
        </p:spPr>
      </p:cxnSp>
      <p:cxnSp>
        <p:nvCxnSpPr>
          <p:cNvPr id="13" name=""/>
          <p:cNvCxnSpPr/>
          <p:nvPr/>
        </p:nvCxnSpPr>
        <p:spPr>
          <a:xfrm>
            <a:off x="1097280" y="9735185"/>
            <a:ext cx="5401945" cy="0"/>
          </a:xfrm>
          <a:prstGeom prst="line">
            <a:avLst/>
          </a:prstGeom>
          <a:ln w="6350" cmpd="sng">
            <a:solidFill>
              <a:srgbClr val="010102"/>
            </a:solidFill>
          </a:ln>
        </p:spPr>
      </p:cxnSp>
    </p:spTree>
  </p:cSld>
  <p:clrMapOvr>
    <a:masterClrMapping/>
  </p:clrMapOvr>
</p:sld>
</file>

<file path=ppt/slides/slide6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41"/>
          <a:stretch>
            <a:fillRect/>
          </a:stretch>
        </p:blipFill>
        <p:spPr>
          <a:xfrm>
            <a:off x="1094105" y="2606040"/>
            <a:ext cx="5379720" cy="1121410"/>
          </a:xfrm>
          <a:prstGeom prst="rect">
            <a:avLst/>
          </a:prstGeom>
        </p:spPr>
      </p:pic>
      <p:pic>
        <p:nvPicPr>
          <p:cNvPr id="8" name=""/>
          <p:cNvPicPr/>
          <p:nvPr/>
        </p:nvPicPr>
        <p:blipFill>
          <a:blip r:embed="prId42"/>
          <a:stretch>
            <a:fillRect/>
          </a:stretch>
        </p:blipFill>
        <p:spPr>
          <a:xfrm>
            <a:off x="1313815" y="3971290"/>
            <a:ext cx="4946650" cy="1021080"/>
          </a:xfrm>
          <a:prstGeom prst="rect">
            <a:avLst/>
          </a:prstGeom>
        </p:spPr>
      </p:pic>
      <p:pic>
        <p:nvPicPr>
          <p:cNvPr id="13" name=""/>
          <p:cNvPicPr/>
          <p:nvPr/>
        </p:nvPicPr>
        <p:blipFill>
          <a:blip r:embed="prId43"/>
          <a:stretch>
            <a:fillRect/>
          </a:stretch>
        </p:blipFill>
        <p:spPr>
          <a:xfrm>
            <a:off x="1319530" y="5337175"/>
            <a:ext cx="741045" cy="975360"/>
          </a:xfrm>
          <a:prstGeom prst="rect">
            <a:avLst/>
          </a:prstGeom>
        </p:spPr>
      </p:pic>
      <p:pic>
        <p:nvPicPr>
          <p:cNvPr id="15" name=""/>
          <p:cNvPicPr/>
          <p:nvPr/>
        </p:nvPicPr>
        <p:blipFill>
          <a:blip r:embed="prId44"/>
          <a:stretch>
            <a:fillRect/>
          </a:stretch>
        </p:blipFill>
        <p:spPr>
          <a:xfrm>
            <a:off x="2155190" y="5334000"/>
            <a:ext cx="4120515" cy="978535"/>
          </a:xfrm>
          <a:prstGeom prst="rect">
            <a:avLst/>
          </a:prstGeom>
        </p:spPr>
      </p:pic>
      <p:pic>
        <p:nvPicPr>
          <p:cNvPr id="17" name=""/>
          <p:cNvPicPr/>
          <p:nvPr/>
        </p:nvPicPr>
        <p:blipFill>
          <a:blip r:embed="prId45"/>
          <a:stretch>
            <a:fillRect/>
          </a:stretch>
        </p:blipFill>
        <p:spPr>
          <a:xfrm>
            <a:off x="1889760" y="6577330"/>
            <a:ext cx="3813175" cy="899160"/>
          </a:xfrm>
          <a:prstGeom prst="rect">
            <a:avLst/>
          </a:prstGeom>
        </p:spPr>
      </p:pic>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50" b="1" spc="0">
                <a:solidFill>
                  <a:srgbClr val="000000"/>
                </a:solidFill>
                <a:latin typeface="Times New Roman" pitchFamily="1" panose="02020603050405020304"/>
              </a:rPr>
              <a:t>3. Medio siglo de esperanzas y realidades </a:t>
            </a:r>
            <a:r>
              <a:rPr lang="es-ES" sz="1300" spc="0">
                <a:solidFill>
                  <a:srgbClr val="000000"/>
                </a:solidFill>
                <a:latin typeface="Garamond" pitchFamily="1" panose="02020603050405020304"/>
              </a:rPr>
              <a:t>37 </a:t>
            </a:r>
          </a:p>
        </p:txBody>
      </p:sp>
      <p:sp>
        <p:nvSpPr>
          <p:cNvPr id="3" name=""/>
          <p:cNvSpPr/>
          <p:nvPr>
            <p:ph type="body" idx="10"/>
          </p:nvPr>
        </p:nvSpPr>
        <p:spPr>
          <a:xfrm>
            <a:off x="1056005" y="681990"/>
            <a:ext cx="5486400" cy="1924050"/>
          </a:xfrm>
          <a:prstGeom prst="rect">
            <a:avLst/>
          </a:prstGeom>
          <a:noFill/>
          <a:ln w="0" cmpd="sng">
            <a:noFill/>
            <a:prstDash val="solid"/>
          </a:ln>
        </p:spPr>
        <p:txBody>
          <a:bodyPr vert="horz" lIns="0" tIns="21907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rígida y autoritaria anteriormente existente en la universidad y el nuevo y necesario estatus “democrático”. </a:t>
            </a:r>
          </a:p>
          <a:p>
            <a:pPr marL="45720" marR="45720" indent="0" algn="just">
              <a:lnSpc>
                <a:spcPts val="1400"/>
              </a:lnSpc>
              <a:spcBef>
                <a:spcPts val="520"/>
              </a:spcBef>
              <a:spcAft>
                <a:spcPts val="1345"/>
              </a:spcAft>
            </a:pPr>
            <a:r>
              <a:rPr lang="es-ES" sz="1300" spc="0">
                <a:solidFill>
                  <a:srgbClr val="000000"/>
                </a:solidFill>
                <a:latin typeface="Garamond" pitchFamily="1" panose="02020603050405020304"/>
              </a:rPr>
              <a:t>La situación anterior se torna mas confusa a partir de 1983, incidiendo especialmen-</a:t>
            </a:r>
            <a:r>
              <a:rPr lang="es-ES" sz="1300" spc="0">
                <a:solidFill>
                  <a:srgbClr val="000000"/>
                </a:solidFill>
                <a:latin typeface="Garamond" pitchFamily="1" panose="02020603050405020304"/>
              </a:rPr>
              <a:t>te en la </a:t>
            </a:r>
            <a:r>
              <a:rPr lang="es-ES" sz="1250" b="1" spc="0">
                <a:solidFill>
                  <a:srgbClr val="000000"/>
                </a:solidFill>
                <a:latin typeface="Times New Roman" pitchFamily="1" panose="02020603050405020304"/>
              </a:rPr>
              <a:t>Facultad de Ciencias</a:t>
            </a:r>
            <a:r>
              <a:rPr lang="es-ES" sz="1300" spc="0">
                <a:solidFill>
                  <a:srgbClr val="000000"/>
                </a:solidFill>
                <a:latin typeface="Garamond" pitchFamily="1" panose="02020603050405020304"/>
              </a:rPr>
              <a:t>. Empieza a producirse la </a:t>
            </a:r>
            <a:r>
              <a:rPr lang="es-ES" sz="1250" b="1" spc="0">
                <a:solidFill>
                  <a:srgbClr val="000000"/>
                </a:solidFill>
                <a:latin typeface="Times New Roman" pitchFamily="1" panose="02020603050405020304"/>
              </a:rPr>
              <a:t>diáspora</a:t>
            </a:r>
            <a:r>
              <a:rPr lang="es-ES" sz="1300" spc="0">
                <a:solidFill>
                  <a:srgbClr val="000000"/>
                </a:solidFill>
                <a:latin typeface="Garamond" pitchFamily="1" panose="02020603050405020304"/>
              </a:rPr>
              <a:t>. Es decir, la huida hacia mejores puertos de aquellos profesores que no tenían pensado estabili-</a:t>
            </a:r>
            <a:r>
              <a:rPr lang="es-ES" sz="1300" spc="0">
                <a:solidFill>
                  <a:srgbClr val="000000"/>
                </a:solidFill>
                <a:latin typeface="Garamond" pitchFamily="1" panose="02020603050405020304"/>
              </a:rPr>
              <a:t>zar su situación en Extremadura, y que sólo se encontraban de paso. En algunos Departamentos ocurrióy, antes de que se publicara la LRU, los nativos se quedaron prácticamente solos. En algunos casos, para bien. </a:t>
            </a:r>
          </a:p>
        </p:txBody>
      </p:sp>
      <p:sp>
        <p:nvSpPr>
          <p:cNvPr id="6" name=""/>
          <p:cNvSpPr/>
          <p:nvPr>
            <p:ph type="body" idx="10"/>
          </p:nvPr>
        </p:nvSpPr>
        <p:spPr>
          <a:xfrm>
            <a:off x="1056005" y="3791585"/>
            <a:ext cx="5486400" cy="179705"/>
          </a:xfrm>
          <a:prstGeom prst="rect">
            <a:avLst/>
          </a:prstGeom>
          <a:noFill/>
          <a:ln w="0" cmpd="sng">
            <a:noFill/>
            <a:prstDash val="solid"/>
          </a:ln>
        </p:spPr>
        <p:txBody>
          <a:bodyPr vert="horz" lIns="0" tIns="0" rIns="0" bIns="0" anchor="t"/>
          <a:lstStyle/>
          <a:p>
            <a:pPr marL="228600" marR="0" indent="0" algn="l">
              <a:lnSpc>
                <a:spcPts val="1000"/>
              </a:lnSpc>
              <a:spcAft>
                <a:spcPts val="420"/>
              </a:spcAft>
              <a:tabLst>
                <a:tab algn="l" pos="914400"/>
                <a:tab algn="l" pos="1783080"/>
                <a:tab algn="l" pos="2880360"/>
                <a:tab algn="l" pos="3749040"/>
                <a:tab algn="l" pos="4617720"/>
              </a:tabLst>
            </a:pPr>
            <a:r>
              <a:rPr lang="es-ES" sz="850" spc="5">
                <a:solidFill>
                  <a:srgbClr val="000000"/>
                </a:solidFill>
                <a:latin typeface="Times New Roman" pitchFamily="1" panose="02020603050405020304"/>
              </a:rPr>
              <a:t>P Lloret </a:t>
            </a:r>
            <a:r>
              <a:rPr lang="es-ES" sz="850" spc="5">
                <a:solidFill>
                  <a:srgbClr val="000000"/>
                </a:solidFill>
                <a:latin typeface="Times New Roman" pitchFamily="1" panose="02020603050405020304"/>
              </a:rPr>
              <a:t>F Guiberteau </a:t>
            </a:r>
            <a:r>
              <a:rPr lang="es-ES" sz="850" spc="5">
                <a:solidFill>
                  <a:srgbClr val="000000"/>
                </a:solidFill>
                <a:latin typeface="Times New Roman" pitchFamily="1" panose="02020603050405020304"/>
              </a:rPr>
              <a:t>C Álvarez Tinaut </a:t>
            </a:r>
            <a:r>
              <a:rPr lang="es-ES" sz="850" spc="5">
                <a:solidFill>
                  <a:srgbClr val="000000"/>
                </a:solidFill>
                <a:latin typeface="Times New Roman" pitchFamily="1" panose="02020603050405020304"/>
              </a:rPr>
              <a:t>V Higes </a:t>
            </a:r>
            <a:r>
              <a:rPr lang="es-ES" sz="850" spc="5">
                <a:solidFill>
                  <a:srgbClr val="000000"/>
                </a:solidFill>
                <a:latin typeface="Times New Roman" pitchFamily="1" panose="02020603050405020304"/>
              </a:rPr>
              <a:t>MC Viera </a:t>
            </a:r>
            <a:r>
              <a:rPr lang="es-ES" sz="850" spc="5">
                <a:solidFill>
                  <a:srgbClr val="000000"/>
                </a:solidFill>
                <a:latin typeface="Times New Roman" pitchFamily="1" panose="02020603050405020304"/>
              </a:rPr>
              <a:t>AFdez Militino </a:t>
            </a:r>
          </a:p>
        </p:txBody>
      </p:sp>
      <p:sp>
        <p:nvSpPr>
          <p:cNvPr id="9" name=""/>
          <p:cNvSpPr/>
          <p:nvPr>
            <p:ph type="body" idx="10"/>
          </p:nvPr>
        </p:nvSpPr>
        <p:spPr>
          <a:xfrm>
            <a:off x="1056005" y="5102225"/>
            <a:ext cx="5486400" cy="3370580"/>
          </a:xfrm>
          <a:prstGeom prst="rect">
            <a:avLst/>
          </a:prstGeom>
          <a:noFill/>
          <a:ln w="0" cmpd="sng">
            <a:noFill/>
            <a:prstDash val="solid"/>
          </a:ln>
        </p:spPr>
        <p:txBody>
          <a:bodyPr vert="horz" lIns="0" tIns="0" rIns="0" bIns="0" anchor="t"/>
          <a:lstStyle/>
          <a:p>
            <a:pPr marL="457200" marR="0" indent="0" algn="l">
              <a:lnSpc>
                <a:spcPts val="800"/>
              </a:lnSpc>
              <a:spcAft>
                <a:spcPts val="0"/>
              </a:spcAft>
              <a:tabLst>
                <a:tab algn="l" pos="1188720"/>
                <a:tab algn="l" pos="2103120"/>
                <a:tab algn="r" pos="3429000"/>
                <a:tab algn="l" pos="3749040"/>
              </a:tabLst>
            </a:pPr>
            <a:r>
              <a:rPr lang="es-ES" sz="850" spc="0">
                <a:solidFill>
                  <a:srgbClr val="000000"/>
                </a:solidFill>
                <a:latin typeface="Times New Roman" pitchFamily="1" panose="02020603050405020304"/>
              </a:rPr>
              <a:t>A Pajares </a:t>
            </a:r>
            <a:r>
              <a:rPr lang="es-ES" sz="850" spc="0">
                <a:solidFill>
                  <a:srgbClr val="000000"/>
                </a:solidFill>
                <a:latin typeface="Times New Roman" pitchFamily="1" panose="02020603050405020304"/>
              </a:rPr>
              <a:t>D Rios Insua </a:t>
            </a:r>
            <a:r>
              <a:rPr lang="es-ES" sz="850" spc="0">
                <a:solidFill>
                  <a:srgbClr val="000000"/>
                </a:solidFill>
                <a:latin typeface="Times New Roman" pitchFamily="1" panose="02020603050405020304"/>
              </a:rPr>
              <a:t>F Castaño </a:t>
            </a:r>
            <a:r>
              <a:rPr lang="es-ES" sz="850" spc="0">
                <a:solidFill>
                  <a:srgbClr val="000000"/>
                </a:solidFill>
                <a:latin typeface="Times New Roman" pitchFamily="1" panose="02020603050405020304"/>
              </a:rPr>
              <a:t>F Duque </a:t>
            </a:r>
            <a:r>
              <a:rPr lang="es-ES" sz="850" spc="0">
                <a:solidFill>
                  <a:srgbClr val="000000"/>
                </a:solidFill>
                <a:latin typeface="Times New Roman" pitchFamily="1" panose="02020603050405020304"/>
              </a:rPr>
              <a:t>FL Cumbrera J Casadesus </a:t>
            </a:r>
          </a:p>
          <a:p>
            <a:pPr marL="411480" marR="0" indent="0" algn="l">
              <a:lnSpc>
                <a:spcPts val="1000"/>
              </a:lnSpc>
              <a:spcBef>
                <a:spcPts val="9445"/>
              </a:spcBef>
              <a:spcAft>
                <a:spcPts val="0"/>
              </a:spcAft>
              <a:tabLst>
                <a:tab algn="l" pos="1143000"/>
                <a:tab algn="l" pos="2057400"/>
                <a:tab algn="r" pos="3429000"/>
                <a:tab algn="l" pos="3749040"/>
                <a:tab algn="l" pos="4617720"/>
              </a:tabLst>
            </a:pPr>
            <a:r>
              <a:rPr lang="es-ES" sz="850" spc="0">
                <a:solidFill>
                  <a:srgbClr val="000000"/>
                </a:solidFill>
                <a:latin typeface="Times New Roman" pitchFamily="1" panose="02020603050405020304"/>
              </a:rPr>
              <a:t>J Garrido </a:t>
            </a:r>
            <a:r>
              <a:rPr lang="es-ES" sz="850" spc="0">
                <a:solidFill>
                  <a:srgbClr val="000000"/>
                </a:solidFill>
                <a:latin typeface="Times New Roman" pitchFamily="1" panose="02020603050405020304"/>
              </a:rPr>
              <a:t>JG. Margallo </a:t>
            </a:r>
            <a:r>
              <a:rPr lang="es-ES" sz="850" spc="0">
                <a:solidFill>
                  <a:srgbClr val="000000"/>
                </a:solidFill>
                <a:latin typeface="Times New Roman" pitchFamily="1" panose="02020603050405020304"/>
              </a:rPr>
              <a:t>L Nogales </a:t>
            </a:r>
            <a:r>
              <a:rPr lang="es-ES" sz="850" spc="0">
                <a:solidFill>
                  <a:srgbClr val="000000"/>
                </a:solidFill>
                <a:latin typeface="Times New Roman" pitchFamily="1" panose="02020603050405020304"/>
              </a:rPr>
              <a:t>MA Fajardo </a:t>
            </a:r>
            <a:r>
              <a:rPr lang="es-ES" sz="850" spc="0">
                <a:solidFill>
                  <a:srgbClr val="000000"/>
                </a:solidFill>
                <a:latin typeface="Times New Roman" pitchFamily="1" panose="02020603050405020304"/>
              </a:rPr>
              <a:t>MA Mata </a:t>
            </a:r>
            <a:r>
              <a:rPr lang="es-ES" sz="850" spc="0">
                <a:solidFill>
                  <a:srgbClr val="000000"/>
                </a:solidFill>
                <a:latin typeface="Times New Roman" pitchFamily="1" panose="02020603050405020304"/>
              </a:rPr>
              <a:t>ME Ron </a:t>
            </a:r>
          </a:p>
          <a:p>
            <a:pPr marL="914400" marR="0" indent="0" algn="l">
              <a:lnSpc>
                <a:spcPts val="1000"/>
              </a:lnSpc>
              <a:spcBef>
                <a:spcPts val="8170"/>
              </a:spcBef>
              <a:spcAft>
                <a:spcPts val="0"/>
              </a:spcAft>
              <a:tabLst>
                <a:tab algn="l" pos="1645920"/>
                <a:tab algn="l" pos="3246120"/>
                <a:tab algn="l" pos="4069080"/>
              </a:tabLst>
            </a:pPr>
            <a:r>
              <a:rPr lang="es-ES" sz="850" spc="0">
                <a:solidFill>
                  <a:srgbClr val="000000"/>
                </a:solidFill>
                <a:latin typeface="Times New Roman" pitchFamily="1" panose="02020603050405020304"/>
              </a:rPr>
              <a:t>MI Garrido </a:t>
            </a:r>
            <a:r>
              <a:rPr lang="es-ES" sz="850" spc="0">
                <a:solidFill>
                  <a:srgbClr val="000000"/>
                </a:solidFill>
                <a:latin typeface="Times New Roman" pitchFamily="1" panose="02020603050405020304"/>
              </a:rPr>
              <a:t>MJ Carmona P Sarrigurren </a:t>
            </a:r>
            <a:r>
              <a:rPr lang="es-ES" sz="850" spc="0">
                <a:solidFill>
                  <a:srgbClr val="000000"/>
                </a:solidFill>
                <a:latin typeface="Times New Roman" pitchFamily="1" panose="02020603050405020304"/>
              </a:rPr>
              <a:t>A Murciego </a:t>
            </a:r>
            <a:r>
              <a:rPr lang="es-ES" sz="850" spc="0">
                <a:solidFill>
                  <a:srgbClr val="000000"/>
                </a:solidFill>
                <a:latin typeface="Times New Roman" pitchFamily="1" panose="02020603050405020304"/>
              </a:rPr>
              <a:t>S del Valle </a:t>
            </a:r>
          </a:p>
          <a:p>
            <a:pPr marL="822960" marR="45720" indent="0" algn="l">
              <a:lnSpc>
                <a:spcPts val="1200"/>
              </a:lnSpc>
              <a:spcBef>
                <a:spcPts val="1520"/>
              </a:spcBef>
              <a:spcAft>
                <a:spcPts val="2280"/>
              </a:spcAft>
            </a:pPr>
            <a:r>
              <a:rPr lang="es-ES" sz="1250" b="1" spc="0">
                <a:solidFill>
                  <a:srgbClr val="000000"/>
                </a:solidFill>
                <a:latin typeface="Times New Roman" pitchFamily="1" panose="02020603050405020304"/>
              </a:rPr>
              <a:t>Figura </a:t>
            </a:r>
            <a:r>
              <a:rPr lang="es-ES" sz="900" b="1" spc="0">
                <a:solidFill>
                  <a:srgbClr val="000000"/>
                </a:solidFill>
                <a:latin typeface="Arial" pitchFamily="2" panose="02020603050405020304"/>
              </a:rPr>
              <a:t>XXIII</a:t>
            </a:r>
            <a:r>
              <a:rPr lang="es-ES" sz="1300" spc="0">
                <a:solidFill>
                  <a:srgbClr val="000000"/>
                </a:solidFill>
                <a:latin typeface="Garamond" pitchFamily="1" panose="02020603050405020304"/>
              </a:rPr>
              <a:t>: </a:t>
            </a:r>
            <a:r>
              <a:rPr lang="es-ES" sz="1100" spc="0">
                <a:solidFill>
                  <a:srgbClr val="000000"/>
                </a:solidFill>
                <a:latin typeface="Garamond" pitchFamily="1" panose="02020603050405020304"/>
              </a:rPr>
              <a:t>Galería de docentes que impartieron enseñanzas y realizaron investigación en la Facultad de Ciencias durante su periodo de asentamiento (continua) </a:t>
            </a:r>
          </a:p>
        </p:txBody>
      </p:sp>
      <p:sp>
        <p:nvSpPr>
          <p:cNvPr id="10" name=""/>
          <p:cNvSpPr/>
          <p:nvPr>
            <p:ph type="body" idx="10"/>
          </p:nvPr>
        </p:nvSpPr>
        <p:spPr>
          <a:xfrm>
            <a:off x="1056005" y="8472805"/>
            <a:ext cx="5486400" cy="1258570"/>
          </a:xfrm>
          <a:prstGeom prst="rect">
            <a:avLst/>
          </a:prstGeom>
          <a:noFill/>
          <a:ln w="0" cmpd="sng">
            <a:noFill/>
            <a:prstDash val="solid"/>
          </a:ln>
        </p:spPr>
        <p:txBody>
          <a:bodyPr vert="horz" lIns="0" tIns="12700" rIns="0" bIns="0" anchor="t"/>
          <a:lstStyle/>
          <a:p>
            <a:pPr marL="45720" marR="45720" indent="0" algn="just">
              <a:lnSpc>
                <a:spcPts val="1400"/>
              </a:lnSpc>
              <a:spcAft>
                <a:spcPts val="1120"/>
              </a:spcAft>
            </a:pPr>
            <a:r>
              <a:rPr lang="es-ES" sz="1300" spc="0">
                <a:solidFill>
                  <a:srgbClr val="000000"/>
                </a:solidFill>
                <a:latin typeface="Garamond" pitchFamily="1" panose="02020603050405020304"/>
              </a:rPr>
              <a:t>El período </a:t>
            </a:r>
            <a:r>
              <a:rPr lang="es-ES" sz="1250" b="1" spc="0">
                <a:solidFill>
                  <a:srgbClr val="000000"/>
                </a:solidFill>
                <a:latin typeface="Times New Roman" pitchFamily="1" panose="02020603050405020304"/>
              </a:rPr>
              <a:t>1983–1986 </a:t>
            </a:r>
            <a:r>
              <a:rPr lang="es-ES" sz="1300" spc="0">
                <a:solidFill>
                  <a:srgbClr val="000000"/>
                </a:solidFill>
                <a:latin typeface="Garamond" pitchFamily="1" panose="02020603050405020304"/>
              </a:rPr>
              <a:t>puede ser llamado “</a:t>
            </a:r>
            <a:r>
              <a:rPr lang="es-ES" sz="1300" i="1" spc="0">
                <a:solidFill>
                  <a:srgbClr val="000000"/>
                </a:solidFill>
                <a:latin typeface="Garamond" pitchFamily="1" panose="02020603050405020304"/>
              </a:rPr>
              <a:t>el de la transición</a:t>
            </a:r>
            <a:r>
              <a:rPr lang="es-ES" sz="1300" spc="0">
                <a:solidFill>
                  <a:srgbClr val="000000"/>
                </a:solidFill>
                <a:latin typeface="Garamond" pitchFamily="1" panose="02020603050405020304"/>
              </a:rPr>
              <a:t>”; en e´l se vivieron varios traumas: el de la publicación de la </a:t>
            </a:r>
            <a:r>
              <a:rPr lang="es-ES" sz="1250" b="1" spc="0">
                <a:solidFill>
                  <a:srgbClr val="000000"/>
                </a:solidFill>
                <a:latin typeface="Times New Roman" pitchFamily="1" panose="02020603050405020304"/>
              </a:rPr>
              <a:t>LRU</a:t>
            </a:r>
            <a:r>
              <a:rPr lang="es-ES" sz="1300" spc="0">
                <a:solidFill>
                  <a:srgbClr val="000000"/>
                </a:solidFill>
                <a:latin typeface="Garamond" pitchFamily="1" panose="02020603050405020304"/>
              </a:rPr>
              <a:t>, el de las pruebas de idoneidad y el de la reglamentación estatutaria de las universidades. En la nuestra, este último traumatismo se viviócon intensidad. Como en muchas otras, se pretendió“</a:t>
            </a:r>
            <a:r>
              <a:rPr lang="es-ES" sz="1300" i="1" spc="0">
                <a:solidFill>
                  <a:srgbClr val="000000"/>
                </a:solidFill>
                <a:latin typeface="Garamond" pitchFamily="1" panose="02020603050405020304"/>
              </a:rPr>
              <a:t>redescu-brir Am´erica</a:t>
            </a:r>
            <a:r>
              <a:rPr lang="es-ES" sz="1300" spc="0">
                <a:solidFill>
                  <a:srgbClr val="000000"/>
                </a:solidFill>
                <a:latin typeface="Garamond" pitchFamily="1" panose="02020603050405020304"/>
              </a:rPr>
              <a:t>” y se configuraron, casi de la nada, unos </a:t>
            </a:r>
            <a:r>
              <a:rPr lang="es-ES" sz="1250" b="1" spc="0">
                <a:solidFill>
                  <a:srgbClr val="000000"/>
                </a:solidFill>
                <a:latin typeface="Times New Roman" pitchFamily="1" panose="02020603050405020304"/>
              </a:rPr>
              <a:t>Estatutos </a:t>
            </a:r>
            <a:r>
              <a:rPr lang="es-ES" sz="1300" spc="0">
                <a:solidFill>
                  <a:srgbClr val="000000"/>
                </a:solidFill>
                <a:latin typeface="Garamond" pitchFamily="1" panose="02020603050405020304"/>
              </a:rPr>
              <a:t>casi improvisados y deficientes pero, eso si, “democráticos”, en sesiones claustrales “</a:t>
            </a:r>
            <a:r>
              <a:rPr lang="es-ES" sz="1300" i="1" spc="0">
                <a:solidFill>
                  <a:srgbClr val="000000"/>
                </a:solidFill>
                <a:latin typeface="Garamond" pitchFamily="1" panose="02020603050405020304"/>
              </a:rPr>
              <a:t>de locura</a:t>
            </a:r>
            <a:r>
              <a:rPr lang="es-ES" sz="1300" spc="0">
                <a:solidFill>
                  <a:srgbClr val="000000"/>
                </a:solidFill>
                <a:latin typeface="Garamond" pitchFamily="1" panose="02020603050405020304"/>
              </a:rPr>
              <a:t>”. </a:t>
            </a:r>
          </a:p>
        </p:txBody>
      </p:sp>
      <p:sp>
        <p:nvSpPr>
          <p:cNvPr id="11"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0" indent="0" algn="r">
              <a:lnSpc>
                <a:spcPts val="1400"/>
              </a:lnSpc>
              <a:spcAft>
                <a:spcPts val="60"/>
              </a:spcAft>
            </a:pPr>
            <a:r>
              <a:rPr lang="es-ES" sz="1250" b="1" spc="45">
                <a:solidFill>
                  <a:srgbClr val="000000"/>
                </a:solidFill>
                <a:latin typeface="Times New Roman" pitchFamily="1" panose="02020603050405020304"/>
              </a:rPr>
              <a:t>Memoria Histórica </a:t>
            </a:r>
          </a:p>
        </p:txBody>
      </p:sp>
      <p:cxnSp>
        <p:nvCxnSpPr>
          <p:cNvPr id="18" name=""/>
          <p:cNvCxnSpPr/>
          <p:nvPr/>
        </p:nvCxnSpPr>
        <p:spPr>
          <a:xfrm>
            <a:off x="1097280" y="685800"/>
            <a:ext cx="5401945" cy="0"/>
          </a:xfrm>
          <a:prstGeom prst="line">
            <a:avLst/>
          </a:prstGeom>
          <a:ln w="6350" cmpd="sng">
            <a:solidFill>
              <a:srgbClr val="000000"/>
            </a:solidFill>
          </a:ln>
        </p:spPr>
      </p:cxnSp>
      <p:cxnSp>
        <p:nvCxnSpPr>
          <p:cNvPr id="1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6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7" name=""/>
          <p:cNvPicPr/>
          <p:nvPr/>
        </p:nvPicPr>
        <p:blipFill>
          <a:blip r:embed="prId46"/>
          <a:stretch>
            <a:fillRect/>
          </a:stretch>
        </p:blipFill>
        <p:spPr>
          <a:xfrm>
            <a:off x="1313815" y="2240280"/>
            <a:ext cx="4934585" cy="5203190"/>
          </a:xfrm>
          <a:prstGeom prst="rect">
            <a:avLst/>
          </a:prstGeom>
        </p:spPr>
      </p:pic>
      <p:sp>
        <p:nvSpPr>
          <p:cNvPr id="2" name=""/>
          <p:cNvSpPr/>
          <p:nvPr>
            <p:ph type="body" idx="10"/>
          </p:nvPr>
        </p:nvSpPr>
        <p:spPr>
          <a:xfrm>
            <a:off x="1054735" y="482600"/>
            <a:ext cx="5486400" cy="199390"/>
          </a:xfrm>
          <a:prstGeom prst="rect">
            <a:avLst/>
          </a:prstGeom>
          <a:noFill/>
          <a:ln w="0" cmpd="sng">
            <a:noFill/>
            <a:prstDash val="solid"/>
          </a:ln>
        </p:spPr>
        <p:txBody>
          <a:bodyPr vert="horz" lIns="0" tIns="635"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38 </a:t>
            </a:r>
            <a:r>
              <a:rPr lang="es-ES" sz="1200" b="1" spc="0">
                <a:solidFill>
                  <a:srgbClr val="000000"/>
                </a:solidFill>
                <a:latin typeface="Times New Roman" pitchFamily="1" panose="02020603050405020304"/>
              </a:rPr>
              <a:t>3.3. Crecer: formando una identidad y consolidando </a:t>
            </a:r>
          </a:p>
        </p:txBody>
      </p:sp>
      <p:sp>
        <p:nvSpPr>
          <p:cNvPr id="3" name=""/>
          <p:cNvSpPr/>
          <p:nvPr>
            <p:ph type="body" idx="10"/>
          </p:nvPr>
        </p:nvSpPr>
        <p:spPr>
          <a:xfrm>
            <a:off x="1054735" y="681990"/>
            <a:ext cx="5486400" cy="1558290"/>
          </a:xfrm>
          <a:prstGeom prst="rect">
            <a:avLst/>
          </a:prstGeom>
          <a:noFill/>
          <a:ln w="0" cmpd="sng">
            <a:noFill/>
            <a:prstDash val="solid"/>
          </a:ln>
        </p:spPr>
        <p:txBody>
          <a:bodyPr vert="horz" lIns="0" tIns="230505" rIns="0" bIns="0" anchor="t"/>
          <a:lstStyle/>
          <a:p>
            <a:pPr marL="45720" marR="45720" indent="0" algn="just">
              <a:lnSpc>
                <a:spcPts val="1400"/>
              </a:lnSpc>
              <a:spcAft>
                <a:spcPts val="1815"/>
              </a:spcAft>
            </a:pPr>
            <a:r>
              <a:rPr lang="es-ES" sz="1200" spc="0">
                <a:solidFill>
                  <a:srgbClr val="000000"/>
                </a:solidFill>
                <a:latin typeface="Times New Roman" pitchFamily="1" panose="02020603050405020304"/>
              </a:rPr>
              <a:t>El resumen de toda esta actividad fue que el MEC centrifugóel lastre que tenía con el sistema universitario y lo descentralizóa las comunidades académicas, para que se “pelearan” entre sí. Nunca podría olvidarse la peregrina escena que vivimos en el Claustro Constituyente de la UEx, donde un Rector abría las sesiones de Claustro, sin tener establecidas aún las normas para hacer uso de la palabra, y en donde, eso si, sólo se sabía que “el Claustro era soberano”. Demencial. </a:t>
            </a:r>
          </a:p>
        </p:txBody>
      </p:sp>
      <p:sp>
        <p:nvSpPr>
          <p:cNvPr id="4" name=""/>
          <p:cNvSpPr/>
          <p:nvPr>
            <p:ph type="body" idx="10"/>
          </p:nvPr>
        </p:nvSpPr>
        <p:spPr>
          <a:xfrm>
            <a:off x="1054735" y="7603490"/>
            <a:ext cx="5486400" cy="2127885"/>
          </a:xfrm>
          <a:prstGeom prst="rect">
            <a:avLst/>
          </a:prstGeom>
          <a:noFill/>
          <a:ln w="0" cmpd="sng">
            <a:noFill/>
            <a:prstDash val="solid"/>
          </a:ln>
        </p:spPr>
        <p:txBody>
          <a:bodyPr vert="horz" lIns="0" tIns="36830" rIns="0" bIns="0" anchor="t"/>
          <a:lstStyle/>
          <a:p>
            <a:pPr marL="1143000" marR="45720" indent="0" algn="just">
              <a:lnSpc>
                <a:spcPts val="1200"/>
              </a:lnSpc>
              <a:spcAft>
                <a:spcPts val="0"/>
              </a:spcAft>
            </a:pPr>
            <a:r>
              <a:rPr lang="es-ES" sz="1200" b="1" spc="0">
                <a:solidFill>
                  <a:srgbClr val="000000"/>
                </a:solidFill>
                <a:latin typeface="Times New Roman" pitchFamily="1" panose="02020603050405020304"/>
              </a:rPr>
              <a:t>Figura </a:t>
            </a:r>
            <a:r>
              <a:rPr lang="es-ES" sz="950" spc="0">
                <a:solidFill>
                  <a:srgbClr val="000000"/>
                </a:solidFill>
                <a:latin typeface="Arial" pitchFamily="2" panose="02020603050405020304"/>
              </a:rPr>
              <a:t>XXIV</a:t>
            </a:r>
            <a:r>
              <a:rPr lang="es-ES" sz="1200" spc="0">
                <a:solidFill>
                  <a:srgbClr val="000000"/>
                </a:solidFill>
                <a:latin typeface="Times New Roman" pitchFamily="1" panose="02020603050405020304"/>
              </a:rPr>
              <a:t>: </a:t>
            </a:r>
            <a:r>
              <a:rPr lang="es-ES" sz="1000" spc="0">
                <a:solidFill>
                  <a:srgbClr val="000000"/>
                </a:solidFill>
                <a:latin typeface="Times New Roman" pitchFamily="1" panose="02020603050405020304"/>
              </a:rPr>
              <a:t>Galería de docentes que impartieron enseñanzas y realizaron investigación en la Facultad de Ciencias durante su periodo de asentamiento </a:t>
            </a:r>
          </a:p>
          <a:p>
            <a:pPr marL="45720" marR="45720" indent="0" algn="just">
              <a:lnSpc>
                <a:spcPts val="1400"/>
              </a:lnSpc>
              <a:spcBef>
                <a:spcPts val="2840"/>
              </a:spcBef>
              <a:spcAft>
                <a:spcPts val="1175"/>
              </a:spcAft>
            </a:pPr>
            <a:r>
              <a:rPr lang="es-ES" sz="1200" spc="25">
                <a:solidFill>
                  <a:srgbClr val="000000"/>
                </a:solidFill>
                <a:latin typeface="Times New Roman" pitchFamily="1" panose="02020603050405020304"/>
              </a:rPr>
              <a:t>El período </a:t>
            </a:r>
            <a:r>
              <a:rPr lang="es-ES" sz="1200" b="1" spc="25">
                <a:solidFill>
                  <a:srgbClr val="000000"/>
                </a:solidFill>
                <a:latin typeface="Times New Roman" pitchFamily="1" panose="02020603050405020304"/>
              </a:rPr>
              <a:t>1986-1989 </a:t>
            </a:r>
            <a:r>
              <a:rPr lang="es-ES" sz="1200" spc="25">
                <a:solidFill>
                  <a:srgbClr val="000000"/>
                </a:solidFill>
                <a:latin typeface="Times New Roman" pitchFamily="1" panose="02020603050405020304"/>
              </a:rPr>
              <a:t>fue “el de la normalizacion” y “de las Oposiciones”. La afluen-</a:t>
            </a:r>
            <a:r>
              <a:rPr lang="es-ES" sz="1200" spc="25">
                <a:solidFill>
                  <a:srgbClr val="000000"/>
                </a:solidFill>
                <a:latin typeface="Times New Roman" pitchFamily="1" panose="02020603050405020304"/>
              </a:rPr>
              <a:t>cia de recursos económicos a nuestra Universidad fue, durante este período, algo menos escasa y, en general, las peticiones de ayudas al Ministerio, la CAICYT o a la Junta de Extremadura, o para solicitar Bolsas de viaje, o Becas para estancias en el extranjero, fueron atendidas en gran número de casos. Podría llamarse también período de “oposiciones”, porque en él se saturónuestra Facultad de profesorado joven (en general, nativo) y numerario. </a:t>
            </a:r>
          </a:p>
        </p:txBody>
      </p:sp>
      <p:sp>
        <p:nvSpPr>
          <p:cNvPr id="5" name=""/>
          <p:cNvSpPr/>
          <p:nvPr>
            <p:ph type="body" idx="10"/>
          </p:nvPr>
        </p:nvSpPr>
        <p:spPr>
          <a:xfrm>
            <a:off x="105473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60"/>
              </a:spcAft>
            </a:pPr>
            <a:r>
              <a:rPr lang="es-ES" sz="1200" b="1" spc="65">
                <a:solidFill>
                  <a:srgbClr val="000000"/>
                </a:solidFill>
                <a:latin typeface="Times New Roman" pitchFamily="1" panose="02020603050405020304"/>
              </a:rPr>
              <a:t>50 Aniversario 1968–2019 </a:t>
            </a:r>
          </a:p>
        </p:txBody>
      </p:sp>
      <p:sp>
        <p:nvSpPr>
          <p:cNvPr id="8" name=""/>
          <p:cNvSpPr/>
          <p:nvPr>
            <p:ph type="body" idx="10"/>
          </p:nvPr>
        </p:nvSpPr>
        <p:spPr>
          <a:xfrm>
            <a:off x="1417320" y="3404870"/>
            <a:ext cx="4645025" cy="97155"/>
          </a:xfrm>
          <a:prstGeom prst="rect">
            <a:avLst/>
          </a:prstGeom>
          <a:noFill/>
          <a:ln w="0" cmpd="sng">
            <a:noFill/>
            <a:prstDash val="solid"/>
          </a:ln>
        </p:spPr>
        <p:txBody>
          <a:bodyPr vert="horz" lIns="0" tIns="0" rIns="0" bIns="0" anchor="t"/>
          <a:lstStyle/>
          <a:p>
            <a:pPr marL="0" marR="0" indent="0" algn="l">
              <a:lnSpc>
                <a:spcPts val="700"/>
              </a:lnSpc>
              <a:spcAft>
                <a:spcPts val="0"/>
              </a:spcAft>
              <a:tabLst>
                <a:tab algn="l" pos="777240"/>
                <a:tab algn="l" pos="1645920"/>
                <a:tab algn="l" pos="2331720"/>
                <a:tab algn="l" pos="3337560"/>
                <a:tab algn="r" pos="4663440"/>
              </a:tabLst>
            </a:pPr>
            <a:r>
              <a:rPr lang="es-ES" sz="850" spc="0">
                <a:solidFill>
                  <a:srgbClr val="000000"/>
                </a:solidFill>
                <a:latin typeface="Times New Roman" pitchFamily="1" panose="02020603050405020304"/>
              </a:rPr>
              <a:t>MC Barriga </a:t>
            </a:r>
            <a:r>
              <a:rPr lang="es-ES" sz="850" spc="0">
                <a:solidFill>
                  <a:srgbClr val="000000"/>
                </a:solidFill>
                <a:latin typeface="Times New Roman" pitchFamily="1" panose="02020603050405020304"/>
              </a:rPr>
              <a:t>J Torregrosa </a:t>
            </a:r>
            <a:r>
              <a:rPr lang="es-ES" sz="850" spc="0">
                <a:solidFill>
                  <a:srgbClr val="000000"/>
                </a:solidFill>
                <a:latin typeface="Times New Roman" pitchFamily="1" panose="02020603050405020304"/>
              </a:rPr>
              <a:t>JI Maynar </a:t>
            </a:r>
            <a:r>
              <a:rPr lang="es-ES" sz="850" spc="0">
                <a:solidFill>
                  <a:srgbClr val="000000"/>
                </a:solidFill>
                <a:latin typeface="Times New Roman" pitchFamily="1" panose="02020603050405020304"/>
              </a:rPr>
              <a:t>MC Mahedero </a:t>
            </a:r>
            <a:r>
              <a:rPr lang="es-ES" sz="850" spc="0">
                <a:solidFill>
                  <a:srgbClr val="000000"/>
                </a:solidFill>
                <a:latin typeface="Times New Roman" pitchFamily="1" panose="02020603050405020304"/>
              </a:rPr>
              <a:t>P Areces </a:t>
            </a:r>
            <a:r>
              <a:rPr lang="es-ES" sz="850" spc="0">
                <a:solidFill>
                  <a:srgbClr val="000000"/>
                </a:solidFill>
                <a:latin typeface="Times New Roman" pitchFamily="1" panose="02020603050405020304"/>
              </a:rPr>
              <a:t>F Salinas </a:t>
            </a:r>
          </a:p>
        </p:txBody>
      </p:sp>
      <p:sp>
        <p:nvSpPr>
          <p:cNvPr id="9" name=""/>
          <p:cNvSpPr/>
          <p:nvPr>
            <p:ph type="body" idx="10"/>
          </p:nvPr>
        </p:nvSpPr>
        <p:spPr>
          <a:xfrm>
            <a:off x="1481455" y="4730750"/>
            <a:ext cx="4638675" cy="2712720"/>
          </a:xfrm>
          <a:prstGeom prst="rect">
            <a:avLst/>
          </a:prstGeom>
          <a:noFill/>
          <a:ln w="0" cmpd="sng">
            <a:noFill/>
            <a:prstDash val="solid"/>
          </a:ln>
        </p:spPr>
        <p:txBody>
          <a:bodyPr vert="horz" lIns="0" tIns="0" rIns="0" bIns="0" anchor="t"/>
          <a:lstStyle/>
          <a:p>
            <a:pPr marL="45720" marR="0" indent="0" algn="l">
              <a:lnSpc>
                <a:spcPts val="800"/>
              </a:lnSpc>
              <a:spcAft>
                <a:spcPts val="0"/>
              </a:spcAft>
              <a:tabLst>
                <a:tab algn="r" pos="502920"/>
                <a:tab algn="r" pos="1371600"/>
                <a:tab algn="l" pos="1645920"/>
                <a:tab algn="r" pos="2148840"/>
                <a:tab algn="l" pos="4069080"/>
              </a:tabLst>
            </a:pPr>
            <a:r>
              <a:rPr lang="es-ES" sz="100" spc="0">
                <a:solidFill>
                  <a:srgbClr val="000000"/>
                </a:solidFill>
                <a:latin typeface="Times New Roman" pitchFamily="1" panose="02020603050405020304"/>
              </a:rPr>
              <a:t> </a:t>
            </a:r>
            <a:r>
              <a:rPr lang="es-ES" sz="850" spc="0">
                <a:solidFill>
                  <a:srgbClr val="000000"/>
                </a:solidFill>
                <a:latin typeface="Times New Roman" pitchFamily="1" panose="02020603050405020304"/>
              </a:rPr>
              <a:t>F Cancho </a:t>
            </a:r>
            <a:r>
              <a:rPr lang="es-ES" sz="850" spc="0">
                <a:solidFill>
                  <a:srgbClr val="000000"/>
                </a:solidFill>
                <a:latin typeface="Times New Roman" pitchFamily="1" panose="02020603050405020304"/>
              </a:rPr>
              <a:t>M Jiménez </a:t>
            </a:r>
            <a:r>
              <a:rPr lang="es-ES" sz="850" spc="0">
                <a:solidFill>
                  <a:srgbClr val="000000"/>
                </a:solidFill>
                <a:latin typeface="Times New Roman" pitchFamily="1" panose="02020603050405020304"/>
              </a:rPr>
              <a:t>P Cáceres </a:t>
            </a:r>
            <a:r>
              <a:rPr lang="es-ES" sz="850" spc="0">
                <a:solidFill>
                  <a:srgbClr val="000000"/>
                </a:solidFill>
                <a:latin typeface="Times New Roman" pitchFamily="1" panose="02020603050405020304"/>
              </a:rPr>
              <a:t>V Hernández ML Soriano </a:t>
            </a:r>
            <a:r>
              <a:rPr lang="es-ES" sz="850" spc="0">
                <a:solidFill>
                  <a:srgbClr val="000000"/>
                </a:solidFill>
                <a:latin typeface="Times New Roman" pitchFamily="1" panose="02020603050405020304"/>
              </a:rPr>
              <a:t>R Faro </a:t>
            </a:r>
          </a:p>
          <a:p>
            <a:pPr marL="0" marR="0" indent="0" algn="l">
              <a:lnSpc>
                <a:spcPts val="900"/>
              </a:lnSpc>
              <a:spcBef>
                <a:spcPts val="9350"/>
              </a:spcBef>
              <a:spcAft>
                <a:spcPts val="0"/>
              </a:spcAft>
              <a:tabLst>
                <a:tab algn="r" pos="502920"/>
                <a:tab algn="r" pos="1371600"/>
                <a:tab algn="r" pos="2148840"/>
                <a:tab algn="l" pos="2514600"/>
                <a:tab algn="l" pos="3291840"/>
                <a:tab algn="r" pos="4617720"/>
              </a:tabLst>
            </a:pPr>
            <a:r>
              <a:rPr lang="es-ES" sz="100" spc="0">
                <a:solidFill>
                  <a:srgbClr val="000000"/>
                </a:solidFill>
                <a:latin typeface="Times New Roman" pitchFamily="1" panose="02020603050405020304"/>
              </a:rPr>
              <a:t> </a:t>
            </a:r>
            <a:r>
              <a:rPr lang="es-ES" sz="850" spc="0">
                <a:solidFill>
                  <a:srgbClr val="000000"/>
                </a:solidFill>
                <a:latin typeface="Times New Roman" pitchFamily="1" panose="02020603050405020304"/>
              </a:rPr>
              <a:t>JE Rebollo </a:t>
            </a:r>
            <a:r>
              <a:rPr lang="es-ES" sz="850" spc="0">
                <a:solidFill>
                  <a:srgbClr val="000000"/>
                </a:solidFill>
                <a:latin typeface="Times New Roman" pitchFamily="1" panose="02020603050405020304"/>
              </a:rPr>
              <a:t>F Montalvo </a:t>
            </a:r>
            <a:r>
              <a:rPr lang="es-ES" sz="850" spc="0">
                <a:solidFill>
                  <a:srgbClr val="000000"/>
                </a:solidFill>
                <a:latin typeface="Times New Roman" pitchFamily="1" panose="02020603050405020304"/>
              </a:rPr>
              <a:t>J Alonso </a:t>
            </a:r>
            <a:r>
              <a:rPr lang="es-ES" sz="850" spc="0">
                <a:solidFill>
                  <a:srgbClr val="000000"/>
                </a:solidFill>
                <a:latin typeface="Times New Roman" pitchFamily="1" panose="02020603050405020304"/>
              </a:rPr>
              <a:t>E Román </a:t>
            </a:r>
            <a:r>
              <a:rPr lang="es-ES" sz="850" spc="0">
                <a:solidFill>
                  <a:srgbClr val="000000"/>
                </a:solidFill>
                <a:latin typeface="Times New Roman" pitchFamily="1" panose="02020603050405020304"/>
              </a:rPr>
              <a:t>JA Serrano </a:t>
            </a:r>
            <a:r>
              <a:rPr lang="es-ES" sz="850" spc="0">
                <a:solidFill>
                  <a:srgbClr val="000000"/>
                </a:solidFill>
                <a:latin typeface="Times New Roman" pitchFamily="1" panose="02020603050405020304"/>
              </a:rPr>
              <a:t>G Larriba </a:t>
            </a:r>
          </a:p>
          <a:p>
            <a:pPr marL="777240" marR="0" indent="0" algn="l">
              <a:lnSpc>
                <a:spcPts val="900"/>
              </a:lnSpc>
              <a:spcBef>
                <a:spcPts val="9350"/>
              </a:spcBef>
              <a:spcAft>
                <a:spcPts val="0"/>
              </a:spcAft>
              <a:tabLst>
                <a:tab algn="r" pos="1371600"/>
                <a:tab algn="r" pos="2148840"/>
                <a:tab algn="l" pos="2423160"/>
                <a:tab algn="l" pos="3291840"/>
              </a:tabLst>
            </a:pPr>
            <a:r>
              <a:rPr lang="es-ES" sz="100" spc="0">
                <a:solidFill>
                  <a:srgbClr val="000000"/>
                </a:solidFill>
                <a:latin typeface="Times New Roman" pitchFamily="1" panose="02020603050405020304"/>
              </a:rPr>
              <a:t> </a:t>
            </a:r>
            <a:r>
              <a:rPr lang="es-ES" sz="850" spc="0">
                <a:solidFill>
                  <a:srgbClr val="000000"/>
                </a:solidFill>
                <a:latin typeface="Times New Roman" pitchFamily="1" panose="02020603050405020304"/>
              </a:rPr>
              <a:t>LM Vázquez </a:t>
            </a:r>
            <a:r>
              <a:rPr lang="es-ES" sz="850" spc="0">
                <a:solidFill>
                  <a:srgbClr val="000000"/>
                </a:solidFill>
                <a:latin typeface="Times New Roman" pitchFamily="1" panose="02020603050405020304"/>
              </a:rPr>
              <a:t>MC Marín </a:t>
            </a:r>
            <a:r>
              <a:rPr lang="es-ES" sz="850" spc="0">
                <a:solidFill>
                  <a:srgbClr val="000000"/>
                </a:solidFill>
                <a:latin typeface="Times New Roman" pitchFamily="1" panose="02020603050405020304"/>
              </a:rPr>
              <a:t>I Oliveros </a:t>
            </a:r>
            <a:r>
              <a:rPr lang="es-ES" sz="850" spc="0">
                <a:solidFill>
                  <a:srgbClr val="000000"/>
                </a:solidFill>
                <a:latin typeface="Times New Roman" pitchFamily="1" panose="02020603050405020304"/>
              </a:rPr>
              <a:t>E Guzmán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6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14" name=""/>
          <p:cNvPicPr/>
          <p:nvPr/>
        </p:nvPicPr>
        <p:blipFill>
          <a:blip r:embed="prId47"/>
          <a:stretch>
            <a:fillRect/>
          </a:stretch>
        </p:blipFill>
        <p:spPr>
          <a:xfrm>
            <a:off x="1371600" y="3633470"/>
            <a:ext cx="45720" cy="45720"/>
          </a:xfrm>
          <a:prstGeom prst="rect">
            <a:avLst/>
          </a:prstGeom>
        </p:spPr>
      </p:pic>
      <p:pic>
        <p:nvPicPr>
          <p:cNvPr id="16" name=""/>
          <p:cNvPicPr/>
          <p:nvPr/>
        </p:nvPicPr>
        <p:blipFill>
          <a:blip r:embed="prId48"/>
          <a:stretch>
            <a:fillRect/>
          </a:stretch>
        </p:blipFill>
        <p:spPr>
          <a:xfrm>
            <a:off x="1371600" y="5681345"/>
            <a:ext cx="45720" cy="45720"/>
          </a:xfrm>
          <a:prstGeom prst="rect">
            <a:avLst/>
          </a:prstGeom>
        </p:spPr>
      </p:pic>
      <p:pic>
        <p:nvPicPr>
          <p:cNvPr id="18" name=""/>
          <p:cNvPicPr/>
          <p:nvPr/>
        </p:nvPicPr>
        <p:blipFill>
          <a:blip r:embed="prId49"/>
          <a:stretch>
            <a:fillRect/>
          </a:stretch>
        </p:blipFill>
        <p:spPr>
          <a:xfrm>
            <a:off x="1371600" y="6684010"/>
            <a:ext cx="45720" cy="45720"/>
          </a:xfrm>
          <a:prstGeom prst="rect">
            <a:avLst/>
          </a:prstGeom>
        </p:spPr>
      </p:pic>
      <p:pic>
        <p:nvPicPr>
          <p:cNvPr id="20" name=""/>
          <p:cNvPicPr/>
          <p:nvPr/>
        </p:nvPicPr>
        <p:blipFill>
          <a:blip r:embed="prId50"/>
          <a:stretch>
            <a:fillRect/>
          </a:stretch>
        </p:blipFill>
        <p:spPr>
          <a:xfrm>
            <a:off x="1371600" y="7504430"/>
            <a:ext cx="45720" cy="45720"/>
          </a:xfrm>
          <a:prstGeom prst="rect">
            <a:avLst/>
          </a:prstGeom>
        </p:spPr>
      </p:pic>
      <p:pic>
        <p:nvPicPr>
          <p:cNvPr id="22" name=""/>
          <p:cNvPicPr/>
          <p:nvPr/>
        </p:nvPicPr>
        <p:blipFill>
          <a:blip r:embed="prId51"/>
          <a:stretch>
            <a:fillRect/>
          </a:stretch>
        </p:blipFill>
        <p:spPr>
          <a:xfrm>
            <a:off x="1371600" y="8321040"/>
            <a:ext cx="45720" cy="45720"/>
          </a:xfrm>
          <a:prstGeom prst="rect">
            <a:avLst/>
          </a:prstGeom>
        </p:spPr>
      </p:pic>
      <p:pic>
        <p:nvPicPr>
          <p:cNvPr id="24" name=""/>
          <p:cNvPicPr/>
          <p:nvPr/>
        </p:nvPicPr>
        <p:blipFill>
          <a:blip r:embed="prId52"/>
          <a:stretch>
            <a:fillRect/>
          </a:stretch>
        </p:blipFill>
        <p:spPr>
          <a:xfrm>
            <a:off x="1371600" y="8967470"/>
            <a:ext cx="45720" cy="45720"/>
          </a:xfrm>
          <a:prstGeom prst="rect">
            <a:avLst/>
          </a:prstGeom>
        </p:spPr>
      </p:pic>
      <p:sp>
        <p:nvSpPr>
          <p:cNvPr id="2" name=""/>
          <p:cNvSpPr/>
          <p:nvPr>
            <p:ph type="body" idx="10"/>
          </p:nvPr>
        </p:nvSpPr>
        <p:spPr>
          <a:xfrm>
            <a:off x="1097280" y="469900"/>
            <a:ext cx="5715000" cy="212090"/>
          </a:xfrm>
          <a:prstGeom prst="rect">
            <a:avLst/>
          </a:prstGeom>
          <a:noFill/>
          <a:ln w="0" cmpd="sng">
            <a:noFill/>
            <a:prstDash val="solid"/>
          </a:ln>
        </p:spPr>
        <p:txBody>
          <a:bodyPr vert="horz" lIns="0" tIns="15875" rIns="0" bIns="0" anchor="t"/>
          <a:lstStyle/>
          <a:p>
            <a:pPr marL="0" marR="0" indent="0" algn="l">
              <a:lnSpc>
                <a:spcPts val="1500"/>
              </a:lnSpc>
              <a:spcAft>
                <a:spcPts val="50"/>
              </a:spcAft>
              <a:tabLst>
                <a:tab algn="l" pos="5257800"/>
              </a:tabLst>
            </a:pPr>
            <a:r>
              <a:rPr lang="es-ES" sz="1300"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39 </a:t>
            </a:r>
          </a:p>
        </p:txBody>
      </p:sp>
      <p:sp>
        <p:nvSpPr>
          <p:cNvPr id="3" name=""/>
          <p:cNvSpPr/>
          <p:nvPr>
            <p:ph type="body" idx="10"/>
          </p:nvPr>
        </p:nvSpPr>
        <p:spPr>
          <a:xfrm>
            <a:off x="1097280" y="681990"/>
            <a:ext cx="5715000" cy="2654300"/>
          </a:xfrm>
          <a:prstGeom prst="rect">
            <a:avLst/>
          </a:prstGeom>
          <a:noFill/>
          <a:ln w="0" cmpd="sng">
            <a:noFill/>
            <a:prstDash val="solid"/>
          </a:ln>
        </p:spPr>
        <p:txBody>
          <a:bodyPr vert="horz" lIns="0" tIns="231140" rIns="0" bIns="0" anchor="t"/>
          <a:lstStyle/>
          <a:p>
            <a:pPr marL="0" marR="320040" indent="0" algn="l">
              <a:lnSpc>
                <a:spcPts val="1400"/>
              </a:lnSpc>
              <a:spcAft>
                <a:spcPts val="0"/>
              </a:spcAft>
            </a:pPr>
            <a:r>
              <a:rPr lang="es-ES" sz="1200" spc="0">
                <a:solidFill>
                  <a:srgbClr val="000000"/>
                </a:solidFill>
                <a:latin typeface="Times New Roman" pitchFamily="1" panose="02020603050405020304"/>
              </a:rPr>
              <a:t>No debe olvidarse que en </a:t>
            </a:r>
            <a:r>
              <a:rPr lang="es-ES" sz="1300" spc="0">
                <a:solidFill>
                  <a:srgbClr val="000000"/>
                </a:solidFill>
                <a:latin typeface="Times New Roman" pitchFamily="1" panose="02020603050405020304"/>
              </a:rPr>
              <a:t>1977 </a:t>
            </a:r>
            <a:r>
              <a:rPr lang="es-ES" sz="1200" spc="0">
                <a:solidFill>
                  <a:srgbClr val="000000"/>
                </a:solidFill>
                <a:latin typeface="Times New Roman" pitchFamily="1" panose="02020603050405020304"/>
              </a:rPr>
              <a:t>se autorizóa la </a:t>
            </a:r>
            <a:r>
              <a:rPr lang="es-ES" sz="1300"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para impartir </a:t>
            </a:r>
            <a:r>
              <a:rPr lang="es-ES" sz="1200" spc="0">
                <a:solidFill>
                  <a:srgbClr val="000000"/>
                </a:solidFill>
                <a:latin typeface="Times New Roman" pitchFamily="1" panose="02020603050405020304"/>
              </a:rPr>
              <a:t>los primeros ciclos de las Secciones de </a:t>
            </a:r>
            <a:r>
              <a:rPr lang="es-ES" sz="1300" spc="0">
                <a:solidFill>
                  <a:srgbClr val="000000"/>
                </a:solidFill>
                <a:latin typeface="Times New Roman" pitchFamily="1" panose="02020603050405020304"/>
              </a:rPr>
              <a:t>Biología, Física y Matemáticas </a:t>
            </a:r>
            <a:r>
              <a:rPr lang="es-ES" sz="1200" spc="0">
                <a:solidFill>
                  <a:srgbClr val="000000"/>
                </a:solidFill>
                <a:latin typeface="Times New Roman" pitchFamily="1" panose="02020603050405020304"/>
              </a:rPr>
              <a:t>y, en el </a:t>
            </a:r>
            <a:r>
              <a:rPr lang="es-ES" sz="1200" spc="0">
                <a:solidFill>
                  <a:srgbClr val="000000"/>
                </a:solidFill>
                <a:latin typeface="Times New Roman" pitchFamily="1" panose="02020603050405020304"/>
              </a:rPr>
              <a:t>curso 1980/81, los estudios correspondientes al segundo ciclo. </a:t>
            </a:r>
          </a:p>
          <a:p>
            <a:pPr marL="640080" marR="320040" indent="0" algn="l">
              <a:lnSpc>
                <a:spcPts val="2200"/>
              </a:lnSpc>
              <a:spcBef>
                <a:spcPts val="2400"/>
              </a:spcBef>
              <a:spcAft>
                <a:spcPts val="0"/>
              </a:spcAft>
            </a:pPr>
            <a:r>
              <a:rPr lang="es-ES" sz="1750" spc="0">
                <a:solidFill>
                  <a:srgbClr val="000000"/>
                </a:solidFill>
                <a:latin typeface="Times New Roman" pitchFamily="1" panose="02020603050405020304"/>
              </a:rPr>
              <a:t>3.4. La impronta hoy: madurez, excelencia y re-</a:t>
            </a:r>
            <a:r>
              <a:rPr lang="es-ES" sz="1750" spc="0">
                <a:solidFill>
                  <a:srgbClr val="000000"/>
                </a:solidFill>
                <a:latin typeface="Times New Roman" pitchFamily="1" panose="02020603050405020304"/>
              </a:rPr>
              <a:t>novaci´on </a:t>
            </a:r>
          </a:p>
          <a:p>
            <a:pPr marL="0" marR="320040" indent="0" algn="l">
              <a:lnSpc>
                <a:spcPts val="1400"/>
              </a:lnSpc>
              <a:spcBef>
                <a:spcPts val="1730"/>
              </a:spcBef>
              <a:spcAft>
                <a:spcPts val="0"/>
              </a:spcAft>
            </a:pPr>
            <a:r>
              <a:rPr lang="es-ES" sz="1200" spc="0">
                <a:solidFill>
                  <a:srgbClr val="000000"/>
                </a:solidFill>
                <a:latin typeface="Times New Roman" pitchFamily="1" panose="02020603050405020304"/>
              </a:rPr>
              <a:t>En la actualidad, pueden cursarse en la </a:t>
            </a:r>
            <a:r>
              <a:rPr lang="es-ES" sz="1300"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un total de </a:t>
            </a:r>
            <a:r>
              <a:rPr lang="es-ES" sz="1300" spc="0">
                <a:solidFill>
                  <a:srgbClr val="000000"/>
                </a:solidFill>
                <a:latin typeface="Times New Roman" pitchFamily="1" panose="02020603050405020304"/>
              </a:rPr>
              <a:t>14 Tí-</a:t>
            </a:r>
            <a:r>
              <a:rPr lang="es-ES" sz="1300" spc="0">
                <a:solidFill>
                  <a:srgbClr val="000000"/>
                </a:solidFill>
                <a:latin typeface="Times New Roman" pitchFamily="1" panose="02020603050405020304"/>
              </a:rPr>
              <a:t>tulos</a:t>
            </a:r>
            <a:r>
              <a:rPr lang="es-ES" sz="1200" spc="0">
                <a:solidFill>
                  <a:srgbClr val="000000"/>
                </a:solidFill>
                <a:latin typeface="Times New Roman" pitchFamily="1" panose="02020603050405020304"/>
              </a:rPr>
              <a:t>: </a:t>
            </a:r>
            <a:r>
              <a:rPr lang="es-ES" sz="1300" spc="0">
                <a:solidFill>
                  <a:srgbClr val="000000"/>
                </a:solidFill>
                <a:latin typeface="Times New Roman" pitchFamily="1" panose="02020603050405020304"/>
              </a:rPr>
              <a:t>9 </a:t>
            </a:r>
            <a:r>
              <a:rPr lang="es-ES" sz="1200" spc="0">
                <a:solidFill>
                  <a:srgbClr val="000000"/>
                </a:solidFill>
                <a:latin typeface="Times New Roman" pitchFamily="1" panose="02020603050405020304"/>
              </a:rPr>
              <a:t>Grados y </a:t>
            </a:r>
            <a:r>
              <a:rPr lang="es-ES" sz="1300" spc="0">
                <a:solidFill>
                  <a:srgbClr val="000000"/>
                </a:solidFill>
                <a:latin typeface="Times New Roman" pitchFamily="1" panose="02020603050405020304"/>
              </a:rPr>
              <a:t>5 </a:t>
            </a:r>
            <a:r>
              <a:rPr lang="es-ES" sz="1200" spc="0">
                <a:solidFill>
                  <a:srgbClr val="000000"/>
                </a:solidFill>
                <a:latin typeface="Times New Roman" pitchFamily="1" panose="02020603050405020304"/>
              </a:rPr>
              <a:t>Másters (intercentros e interuniversitarios). Las </a:t>
            </a:r>
            <a:r>
              <a:rPr lang="es-ES" sz="1300" spc="0">
                <a:solidFill>
                  <a:srgbClr val="000000"/>
                </a:solidFill>
                <a:latin typeface="Times New Roman" pitchFamily="1" panose="02020603050405020304"/>
              </a:rPr>
              <a:t>Titulaciones </a:t>
            </a:r>
            <a:r>
              <a:rPr lang="es-ES" sz="1200" spc="0">
                <a:solidFill>
                  <a:srgbClr val="000000"/>
                </a:solidFill>
                <a:latin typeface="Times New Roman" pitchFamily="1" panose="02020603050405020304"/>
              </a:rPr>
              <a:t>que actualmente se cursan en la </a:t>
            </a:r>
            <a:r>
              <a:rPr lang="es-ES" sz="1300"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son las siguientes: </a:t>
            </a:r>
          </a:p>
          <a:p>
            <a:pPr marL="0" marR="1143000" indent="0" algn="l">
              <a:lnSpc>
                <a:spcPts val="2500"/>
              </a:lnSpc>
              <a:spcBef>
                <a:spcPts val="0"/>
              </a:spcBef>
              <a:spcAft>
                <a:spcPts val="0"/>
              </a:spcAft>
            </a:pPr>
            <a:r>
              <a:rPr lang="es-ES" sz="1200" spc="0">
                <a:solidFill>
                  <a:srgbClr val="000000"/>
                </a:solidFill>
                <a:latin typeface="Times New Roman" pitchFamily="1" panose="02020603050405020304"/>
              </a:rPr>
              <a:t>A. Titulaciones adaptadas al Espacio Europeo de Educación Superior. </a:t>
            </a:r>
          </a:p>
        </p:txBody>
      </p:sp>
      <p:sp>
        <p:nvSpPr>
          <p:cNvPr id="4" name=""/>
          <p:cNvSpPr/>
          <p:nvPr>
            <p:ph type="body" idx="10"/>
          </p:nvPr>
        </p:nvSpPr>
        <p:spPr>
          <a:xfrm>
            <a:off x="1471930" y="3336290"/>
            <a:ext cx="5340350" cy="399415"/>
          </a:xfrm>
          <a:prstGeom prst="rect">
            <a:avLst/>
          </a:prstGeom>
          <a:noFill/>
          <a:ln w="0" cmpd="sng">
            <a:noFill/>
            <a:prstDash val="solid"/>
          </a:ln>
        </p:spPr>
        <p:txBody>
          <a:bodyPr vert="horz" lIns="0" tIns="0" rIns="0" bIns="0" anchor="t"/>
          <a:lstStyle/>
          <a:p>
            <a:pPr marL="0" marR="1143000" indent="0" algn="l">
              <a:lnSpc>
                <a:spcPts val="2500"/>
              </a:lnSpc>
              <a:spcAft>
                <a:spcPts val="0"/>
              </a:spcAft>
            </a:pPr>
            <a:r>
              <a:rPr lang="es-ES" sz="1200" spc="0">
                <a:solidFill>
                  <a:srgbClr val="000000"/>
                </a:solidFill>
                <a:latin typeface="Times New Roman" pitchFamily="1" panose="02020603050405020304"/>
              </a:rPr>
              <a:t>Titulaciones de Grado: </a:t>
            </a:r>
          </a:p>
        </p:txBody>
      </p:sp>
      <p:sp>
        <p:nvSpPr>
          <p:cNvPr id="5" name=""/>
          <p:cNvSpPr/>
          <p:nvPr>
            <p:ph type="body" idx="10"/>
          </p:nvPr>
        </p:nvSpPr>
        <p:spPr>
          <a:xfrm>
            <a:off x="1517650" y="3735705"/>
            <a:ext cx="5294630" cy="1744980"/>
          </a:xfrm>
          <a:prstGeom prst="rect">
            <a:avLst/>
          </a:prstGeom>
          <a:noFill/>
          <a:ln w="0" cmpd="sng">
            <a:noFill/>
            <a:prstDash val="solid"/>
          </a:ln>
        </p:spPr>
        <p:txBody>
          <a:bodyPr vert="horz" lIns="0" tIns="156845" rIns="0" bIns="0" anchor="t"/>
          <a:lstStyle/>
          <a:p>
            <a:pPr marL="137160" marR="0" indent="137160" algn="l">
              <a:lnSpc>
                <a:spcPts val="1400"/>
              </a:lnSpc>
              <a:spcAft>
                <a:spcPts val="0"/>
              </a:spcAft>
              <a:buFont typeface="Times New Roman"/>
              <a:buAutoNum startAt="1" type="arabicPeriod"/>
            </a:pPr>
            <a:r>
              <a:rPr lang="es-ES" sz="1200" spc="30">
                <a:solidFill>
                  <a:srgbClr val="000000"/>
                </a:solidFill>
                <a:latin typeface="Times New Roman" pitchFamily="1" panose="02020603050405020304"/>
              </a:rPr>
              <a:t>Biología (BOE 05/01/10), </a:t>
            </a:r>
          </a:p>
          <a:p>
            <a:pPr marL="137160" marR="0" indent="137160" algn="l">
              <a:lnSpc>
                <a:spcPts val="1400"/>
              </a:lnSpc>
              <a:spcBef>
                <a:spcPts val="0"/>
              </a:spcBef>
              <a:spcAft>
                <a:spcPts val="0"/>
              </a:spcAft>
              <a:buFont typeface="Times New Roman"/>
              <a:buAutoNum type="arabicPeriod"/>
            </a:pPr>
            <a:r>
              <a:rPr lang="es-ES" sz="1200" spc="30">
                <a:solidFill>
                  <a:srgbClr val="000000"/>
                </a:solidFill>
                <a:latin typeface="Times New Roman" pitchFamily="1" panose="02020603050405020304"/>
              </a:rPr>
              <a:t>Biotecnología (BOE 01/01/14), </a:t>
            </a:r>
          </a:p>
          <a:p>
            <a:pPr marL="137160" marR="0" indent="137160" algn="l">
              <a:lnSpc>
                <a:spcPts val="1400"/>
              </a:lnSpc>
              <a:spcBef>
                <a:spcPts val="0"/>
              </a:spcBef>
              <a:spcAft>
                <a:spcPts val="0"/>
              </a:spcAft>
              <a:buFont typeface="Times New Roman"/>
              <a:buAutoNum type="arabicPeriod"/>
            </a:pPr>
            <a:r>
              <a:rPr lang="es-ES" sz="1200" spc="30">
                <a:solidFill>
                  <a:srgbClr val="000000"/>
                </a:solidFill>
                <a:latin typeface="Times New Roman" pitchFamily="1" panose="02020603050405020304"/>
              </a:rPr>
              <a:t>Ciencias Ambientales (BOE 05/01/10), </a:t>
            </a:r>
          </a:p>
          <a:p>
            <a:pPr marL="137160" marR="0" indent="137160" algn="l">
              <a:lnSpc>
                <a:spcPts val="1400"/>
              </a:lnSpc>
              <a:spcBef>
                <a:spcPts val="0"/>
              </a:spcBef>
              <a:spcAft>
                <a:spcPts val="0"/>
              </a:spcAft>
              <a:buFont typeface="Times New Roman"/>
              <a:buAutoNum type="arabicPeriod"/>
            </a:pPr>
            <a:r>
              <a:rPr lang="es-ES" sz="1200" spc="35">
                <a:solidFill>
                  <a:srgbClr val="000000"/>
                </a:solidFill>
                <a:latin typeface="Times New Roman" pitchFamily="1" panose="02020603050405020304"/>
              </a:rPr>
              <a:t>Enología (BOE 06/01/12), </a:t>
            </a:r>
          </a:p>
          <a:p>
            <a:pPr marL="137160" marR="0" indent="137160" algn="l">
              <a:lnSpc>
                <a:spcPts val="1400"/>
              </a:lnSpc>
              <a:spcBef>
                <a:spcPts val="0"/>
              </a:spcBef>
              <a:spcAft>
                <a:spcPts val="0"/>
              </a:spcAft>
              <a:buFont typeface="Times New Roman"/>
              <a:buAutoNum type="arabicPeriod"/>
            </a:pPr>
            <a:r>
              <a:rPr lang="es-ES" sz="1200" spc="45">
                <a:solidFill>
                  <a:srgbClr val="000000"/>
                </a:solidFill>
                <a:latin typeface="Times New Roman" pitchFamily="1" panose="02020603050405020304"/>
              </a:rPr>
              <a:t>Estadística (BOE 06/01/12), </a:t>
            </a:r>
          </a:p>
          <a:p>
            <a:pPr marL="137160" marR="0" indent="137160" algn="l">
              <a:lnSpc>
                <a:spcPts val="1400"/>
              </a:lnSpc>
              <a:spcBef>
                <a:spcPts val="0"/>
              </a:spcBef>
              <a:spcAft>
                <a:spcPts val="0"/>
              </a:spcAft>
              <a:buFont typeface="Times New Roman"/>
              <a:buAutoNum type="arabicPeriod"/>
            </a:pPr>
            <a:r>
              <a:rPr lang="es-ES" sz="1200" spc="40">
                <a:solidFill>
                  <a:srgbClr val="000000"/>
                </a:solidFill>
                <a:latin typeface="Times New Roman" pitchFamily="1" panose="02020603050405020304"/>
              </a:rPr>
              <a:t>Física (BOE 05/01/10), </a:t>
            </a:r>
          </a:p>
          <a:p>
            <a:pPr marL="137160" marR="0" indent="137160" algn="l">
              <a:lnSpc>
                <a:spcPts val="1400"/>
              </a:lnSpc>
              <a:spcBef>
                <a:spcPts val="0"/>
              </a:spcBef>
              <a:spcAft>
                <a:spcPts val="0"/>
              </a:spcAft>
              <a:buFont typeface="Times New Roman"/>
              <a:buAutoNum type="arabicPeriod"/>
            </a:pPr>
            <a:r>
              <a:rPr lang="es-ES" sz="1200" spc="35">
                <a:solidFill>
                  <a:srgbClr val="000000"/>
                </a:solidFill>
                <a:latin typeface="Times New Roman" pitchFamily="1" panose="02020603050405020304"/>
              </a:rPr>
              <a:t>Ingeniería Química Industrial (BOE 08/02/13), </a:t>
            </a:r>
          </a:p>
          <a:p>
            <a:pPr marL="137160" marR="0" indent="137160" algn="l">
              <a:lnSpc>
                <a:spcPts val="1400"/>
              </a:lnSpc>
              <a:spcBef>
                <a:spcPts val="0"/>
              </a:spcBef>
              <a:spcAft>
                <a:spcPts val="0"/>
              </a:spcAft>
              <a:buFont typeface="Times New Roman"/>
              <a:buAutoNum type="arabicPeriod"/>
            </a:pPr>
            <a:r>
              <a:rPr lang="es-ES" sz="1200" spc="45">
                <a:solidFill>
                  <a:srgbClr val="000000"/>
                </a:solidFill>
                <a:latin typeface="Times New Roman" pitchFamily="1" panose="02020603050405020304"/>
              </a:rPr>
              <a:t>Matemáticas (BOE 05/01/10), </a:t>
            </a:r>
          </a:p>
          <a:p>
            <a:pPr marL="137160" marR="0" indent="137160" algn="l">
              <a:lnSpc>
                <a:spcPts val="1400"/>
              </a:lnSpc>
              <a:spcBef>
                <a:spcPts val="0"/>
              </a:spcBef>
              <a:spcAft>
                <a:spcPts val="0"/>
              </a:spcAft>
              <a:buFont typeface="Times New Roman"/>
              <a:buAutoNum type="arabicPeriod"/>
            </a:pPr>
            <a:r>
              <a:rPr lang="es-ES" sz="1200" spc="40">
                <a:solidFill>
                  <a:srgbClr val="000000"/>
                </a:solidFill>
                <a:latin typeface="Times New Roman" pitchFamily="1" panose="02020603050405020304"/>
              </a:rPr>
              <a:t>Química (BOE 05/01/10). </a:t>
            </a:r>
          </a:p>
        </p:txBody>
      </p:sp>
      <p:sp>
        <p:nvSpPr>
          <p:cNvPr id="6" name=""/>
          <p:cNvSpPr/>
          <p:nvPr>
            <p:ph type="body" idx="10"/>
          </p:nvPr>
        </p:nvSpPr>
        <p:spPr>
          <a:xfrm>
            <a:off x="1471930" y="5480685"/>
            <a:ext cx="5340350" cy="482600"/>
          </a:xfrm>
          <a:prstGeom prst="rect">
            <a:avLst/>
          </a:prstGeom>
          <a:noFill/>
          <a:ln w="0" cmpd="sng">
            <a:noFill/>
            <a:prstDash val="solid"/>
          </a:ln>
        </p:spPr>
        <p:txBody>
          <a:bodyPr vert="horz" lIns="0" tIns="121920" rIns="0" bIns="0" anchor="t"/>
          <a:lstStyle/>
          <a:p>
            <a:pPr marL="0" marR="320040" indent="0" algn="just">
              <a:lnSpc>
                <a:spcPts val="1400"/>
              </a:lnSpc>
              <a:spcAft>
                <a:spcPts val="0"/>
              </a:spcAft>
            </a:pPr>
            <a:r>
              <a:rPr lang="es-ES" sz="1200" spc="0">
                <a:solidFill>
                  <a:srgbClr val="000000"/>
                </a:solidFill>
                <a:latin typeface="Times New Roman" pitchFamily="1" panose="02020603050405020304"/>
              </a:rPr>
              <a:t>Titulaciones de M´aster Universitario de gestión centralizada en la Facultad de </a:t>
            </a:r>
            <a:r>
              <a:rPr lang="es-ES" sz="1200" spc="0">
                <a:solidFill>
                  <a:srgbClr val="000000"/>
                </a:solidFill>
                <a:latin typeface="Times New Roman" pitchFamily="1" panose="02020603050405020304"/>
              </a:rPr>
              <a:t>Ciencias: </a:t>
            </a:r>
          </a:p>
        </p:txBody>
      </p:sp>
      <p:sp>
        <p:nvSpPr>
          <p:cNvPr id="7" name=""/>
          <p:cNvSpPr/>
          <p:nvPr>
            <p:ph type="body" idx="10"/>
          </p:nvPr>
        </p:nvSpPr>
        <p:spPr>
          <a:xfrm>
            <a:off x="1517650" y="5963285"/>
            <a:ext cx="5294630" cy="520065"/>
          </a:xfrm>
          <a:prstGeom prst="rect">
            <a:avLst/>
          </a:prstGeom>
          <a:noFill/>
          <a:ln w="0" cmpd="sng">
            <a:noFill/>
            <a:prstDash val="solid"/>
          </a:ln>
        </p:spPr>
        <p:txBody>
          <a:bodyPr vert="horz" lIns="0" tIns="160655" rIns="0" bIns="0" anchor="t"/>
          <a:lstStyle/>
          <a:p>
            <a:pPr marL="137160" marR="0" indent="137160" algn="l">
              <a:lnSpc>
                <a:spcPts val="1400"/>
              </a:lnSpc>
              <a:spcAft>
                <a:spcPts val="0"/>
              </a:spcAft>
              <a:buFont typeface="Times New Roman"/>
              <a:buAutoNum startAt="1" type="arabicPeriod"/>
            </a:pPr>
            <a:r>
              <a:rPr lang="es-ES" sz="1200" spc="30">
                <a:solidFill>
                  <a:srgbClr val="000000"/>
                </a:solidFill>
                <a:latin typeface="Times New Roman" pitchFamily="1" panose="02020603050405020304"/>
              </a:rPr>
              <a:t>M.U. en Biotecnología Avanzada (BOE 28/07/14), </a:t>
            </a:r>
          </a:p>
          <a:p>
            <a:pPr marL="137160" marR="0" indent="137160" algn="l">
              <a:lnSpc>
                <a:spcPts val="1400"/>
              </a:lnSpc>
              <a:spcBef>
                <a:spcPts val="0"/>
              </a:spcBef>
              <a:spcAft>
                <a:spcPts val="0"/>
              </a:spcAft>
              <a:buFont typeface="Times New Roman"/>
              <a:buAutoNum type="arabicPeriod"/>
            </a:pPr>
            <a:r>
              <a:rPr lang="es-ES" sz="1200" spc="30">
                <a:solidFill>
                  <a:srgbClr val="000000"/>
                </a:solidFill>
                <a:latin typeface="Times New Roman" pitchFamily="1" panose="02020603050405020304"/>
              </a:rPr>
              <a:t>M.U. en Investigación en Ciencias (BOE 17/05/10). </a:t>
            </a:r>
          </a:p>
        </p:txBody>
      </p:sp>
      <p:sp>
        <p:nvSpPr>
          <p:cNvPr id="8" name=""/>
          <p:cNvSpPr/>
          <p:nvPr>
            <p:ph type="body" idx="10"/>
          </p:nvPr>
        </p:nvSpPr>
        <p:spPr>
          <a:xfrm>
            <a:off x="1471930" y="6483350"/>
            <a:ext cx="5340350" cy="300355"/>
          </a:xfrm>
          <a:prstGeom prst="rect">
            <a:avLst/>
          </a:prstGeom>
          <a:noFill/>
          <a:ln w="0" cmpd="sng">
            <a:noFill/>
            <a:prstDash val="solid"/>
          </a:ln>
        </p:spPr>
        <p:txBody>
          <a:bodyPr vert="horz" lIns="0" tIns="123825" rIns="0" bIns="0" anchor="t"/>
          <a:lstStyle/>
          <a:p>
            <a:pPr marL="0" marR="0" indent="0" algn="l">
              <a:lnSpc>
                <a:spcPts val="1400"/>
              </a:lnSpc>
              <a:spcAft>
                <a:spcPts val="0"/>
              </a:spcAft>
            </a:pPr>
            <a:r>
              <a:rPr lang="es-ES" sz="1200" spc="25">
                <a:solidFill>
                  <a:srgbClr val="000000"/>
                </a:solidFill>
                <a:latin typeface="Times New Roman" pitchFamily="1" panose="02020603050405020304"/>
              </a:rPr>
              <a:t>Titulaciones de Máster universitarios Intercentros: </a:t>
            </a:r>
          </a:p>
        </p:txBody>
      </p:sp>
      <p:sp>
        <p:nvSpPr>
          <p:cNvPr id="9" name=""/>
          <p:cNvSpPr/>
          <p:nvPr>
            <p:ph type="body" idx="10"/>
          </p:nvPr>
        </p:nvSpPr>
        <p:spPr>
          <a:xfrm>
            <a:off x="1517650" y="6783705"/>
            <a:ext cx="5294630" cy="522605"/>
          </a:xfrm>
          <a:prstGeom prst="rect">
            <a:avLst/>
          </a:prstGeom>
          <a:noFill/>
          <a:ln w="0" cmpd="sng">
            <a:noFill/>
            <a:prstDash val="solid"/>
          </a:ln>
        </p:spPr>
        <p:txBody>
          <a:bodyPr vert="horz" lIns="0" tIns="160020" rIns="0" bIns="0" anchor="t"/>
          <a:lstStyle/>
          <a:p>
            <a:pPr marL="137160" marR="0" indent="137160" algn="l">
              <a:lnSpc>
                <a:spcPts val="1400"/>
              </a:lnSpc>
              <a:spcAft>
                <a:spcPts val="0"/>
              </a:spcAft>
              <a:buFont typeface="Times New Roman"/>
              <a:buAutoNum startAt="1" type="arabicPeriod"/>
            </a:pPr>
            <a:r>
              <a:rPr lang="es-ES" sz="1200" spc="5">
                <a:solidFill>
                  <a:srgbClr val="000000"/>
                </a:solidFill>
                <a:latin typeface="Times New Roman" pitchFamily="1" panose="02020603050405020304"/>
              </a:rPr>
              <a:t>M.U. en Formación del Profesorado de Educación Secundaria (BOE 26/04/10), </a:t>
            </a:r>
          </a:p>
          <a:p>
            <a:pPr marL="137160" marR="0" indent="137160" algn="l">
              <a:lnSpc>
                <a:spcPts val="1400"/>
              </a:lnSpc>
              <a:spcBef>
                <a:spcPts val="0"/>
              </a:spcBef>
              <a:spcAft>
                <a:spcPts val="0"/>
              </a:spcAft>
              <a:buFont typeface="Times New Roman"/>
              <a:buAutoNum type="arabicPeriod"/>
            </a:pPr>
            <a:r>
              <a:rPr lang="es-ES" sz="1200" spc="20">
                <a:solidFill>
                  <a:srgbClr val="000000"/>
                </a:solidFill>
                <a:latin typeface="Times New Roman" pitchFamily="1" panose="02020603050405020304"/>
              </a:rPr>
              <a:t>M.U. en Ingeniería Biome´dica (BOE 05/08/13). </a:t>
            </a:r>
          </a:p>
        </p:txBody>
      </p:sp>
      <p:sp>
        <p:nvSpPr>
          <p:cNvPr id="10" name=""/>
          <p:cNvSpPr/>
          <p:nvPr>
            <p:ph type="body" idx="10"/>
          </p:nvPr>
        </p:nvSpPr>
        <p:spPr>
          <a:xfrm>
            <a:off x="1471930" y="7306310"/>
            <a:ext cx="5340350" cy="1924050"/>
          </a:xfrm>
          <a:prstGeom prst="rect">
            <a:avLst/>
          </a:prstGeom>
          <a:noFill/>
          <a:ln w="0" cmpd="sng">
            <a:noFill/>
            <a:prstDash val="solid"/>
          </a:ln>
        </p:spPr>
        <p:txBody>
          <a:bodyPr vert="horz" lIns="0" tIns="120650" rIns="0" bIns="0" anchor="t"/>
          <a:lstStyle/>
          <a:p>
            <a:pPr marL="0" marR="0" indent="0" algn="l">
              <a:lnSpc>
                <a:spcPts val="1400"/>
              </a:lnSpc>
              <a:spcAft>
                <a:spcPts val="0"/>
              </a:spcAft>
            </a:pPr>
            <a:r>
              <a:rPr lang="es-ES" sz="1200" spc="25">
                <a:solidFill>
                  <a:srgbClr val="000000"/>
                </a:solidFill>
                <a:latin typeface="Times New Roman" pitchFamily="1" panose="02020603050405020304"/>
              </a:rPr>
              <a:t>Titulaciones de Máster Interuniversitarios: </a:t>
            </a:r>
          </a:p>
          <a:p>
            <a:pPr marL="137160" marR="0" indent="137160" algn="l">
              <a:lnSpc>
                <a:spcPts val="1400"/>
              </a:lnSpc>
              <a:spcBef>
                <a:spcPts val="1260"/>
              </a:spcBef>
              <a:spcAft>
                <a:spcPts val="0"/>
              </a:spcAft>
              <a:buFont typeface="Times New Roman"/>
              <a:buAutoNum startAt="1" type="arabicPeriod"/>
            </a:pPr>
            <a:r>
              <a:rPr lang="es-ES" sz="1200" spc="40">
                <a:solidFill>
                  <a:srgbClr val="000000"/>
                </a:solidFill>
                <a:latin typeface="Times New Roman" pitchFamily="1" panose="02020603050405020304"/>
              </a:rPr>
              <a:t>M.U. en Química Sostenible (BOE 20/07/16) </a:t>
            </a:r>
          </a:p>
          <a:p>
            <a:pPr marL="137160" marR="0" indent="137160" algn="l">
              <a:lnSpc>
                <a:spcPts val="1400"/>
              </a:lnSpc>
              <a:spcBef>
                <a:spcPts val="0"/>
              </a:spcBef>
              <a:spcAft>
                <a:spcPts val="0"/>
              </a:spcAft>
              <a:buFont typeface="Times New Roman"/>
              <a:buAutoNum type="arabicPeriod"/>
            </a:pPr>
            <a:r>
              <a:rPr lang="es-ES" sz="1200" spc="20">
                <a:solidFill>
                  <a:srgbClr val="000000"/>
                </a:solidFill>
                <a:latin typeface="Times New Roman" pitchFamily="1" panose="02020603050405020304"/>
              </a:rPr>
              <a:t>M.U. en Química Teórica y Modelización Computacional (BOE 07/05/15). </a:t>
            </a:r>
          </a:p>
          <a:p>
            <a:pPr marL="0" marR="0" indent="0" algn="l">
              <a:lnSpc>
                <a:spcPts val="1400"/>
              </a:lnSpc>
              <a:spcBef>
                <a:spcPts val="950"/>
              </a:spcBef>
              <a:spcAft>
                <a:spcPts val="0"/>
              </a:spcAft>
            </a:pPr>
            <a:r>
              <a:rPr lang="es-ES" sz="1200" spc="30">
                <a:solidFill>
                  <a:srgbClr val="000000"/>
                </a:solidFill>
                <a:latin typeface="Times New Roman" pitchFamily="1" panose="02020603050405020304"/>
              </a:rPr>
              <a:t>Titulaciones que no se han ofertado en el curso 2016/17 </a:t>
            </a:r>
          </a:p>
          <a:p>
            <a:pPr marL="0" marR="1005840" indent="0" algn="l">
              <a:lnSpc>
                <a:spcPts val="2400"/>
              </a:lnSpc>
              <a:spcBef>
                <a:spcPts val="315"/>
              </a:spcBef>
              <a:spcAft>
                <a:spcPts val="1255"/>
              </a:spcAft>
            </a:pPr>
            <a:r>
              <a:rPr lang="es-ES" sz="1200" spc="0">
                <a:solidFill>
                  <a:srgbClr val="000000"/>
                </a:solidFill>
                <a:latin typeface="Times New Roman" pitchFamily="1" panose="02020603050405020304"/>
              </a:rPr>
              <a:t>1. Máster Universitario en Ingeniería Química (BOE 03/10/14). </a:t>
            </a:r>
            <a:r>
              <a:rPr lang="es-ES" sz="1200" spc="0">
                <a:solidFill>
                  <a:srgbClr val="000000"/>
                </a:solidFill>
                <a:latin typeface="Times New Roman" pitchFamily="1" panose="02020603050405020304"/>
              </a:rPr>
              <a:t>Titulaciones en proceso de extinción </a:t>
            </a:r>
          </a:p>
        </p:txBody>
      </p:sp>
      <p:sp>
        <p:nvSpPr>
          <p:cNvPr id="11" name=""/>
          <p:cNvSpPr/>
          <p:nvPr>
            <p:ph type="body" idx="10"/>
          </p:nvPr>
        </p:nvSpPr>
        <p:spPr>
          <a:xfrm>
            <a:off x="1097280" y="9230360"/>
            <a:ext cx="5715000" cy="501015"/>
          </a:xfrm>
          <a:prstGeom prst="rect">
            <a:avLst/>
          </a:prstGeom>
          <a:noFill/>
          <a:ln w="0" cmpd="sng">
            <a:noFill/>
            <a:prstDash val="solid"/>
          </a:ln>
        </p:spPr>
        <p:txBody>
          <a:bodyPr vert="horz" lIns="0" tIns="0" rIns="0" bIns="0" anchor="t"/>
          <a:lstStyle/>
          <a:p>
            <a:pPr marL="548640" marR="0" indent="182880" algn="l">
              <a:lnSpc>
                <a:spcPts val="1400"/>
              </a:lnSpc>
              <a:spcAft>
                <a:spcPts val="0"/>
              </a:spcAft>
              <a:buFont typeface="Times New Roman"/>
              <a:buAutoNum startAt="1" type="arabicPeriod"/>
            </a:pPr>
            <a:r>
              <a:rPr lang="es-ES" sz="1200" spc="30">
                <a:solidFill>
                  <a:srgbClr val="000000"/>
                </a:solidFill>
                <a:latin typeface="Times New Roman" pitchFamily="1" panose="02020603050405020304"/>
              </a:rPr>
              <a:t>Grado en Ingeniería Química (plan 2010, BOE 05/01/10), </a:t>
            </a:r>
          </a:p>
          <a:p>
            <a:pPr marL="548640" marR="0" indent="182880" algn="l">
              <a:lnSpc>
                <a:spcPts val="1400"/>
              </a:lnSpc>
              <a:spcBef>
                <a:spcPts val="0"/>
              </a:spcBef>
              <a:spcAft>
                <a:spcPts val="1135"/>
              </a:spcAft>
              <a:buFont typeface="Times New Roman"/>
              <a:buAutoNum type="arabicPeriod"/>
            </a:pPr>
            <a:r>
              <a:rPr lang="es-ES" sz="1200" spc="30">
                <a:solidFill>
                  <a:srgbClr val="000000"/>
                </a:solidFill>
                <a:latin typeface="Times New Roman" pitchFamily="1" panose="02020603050405020304"/>
              </a:rPr>
              <a:t>Máster Universitario en Química Sostenible (BOE 14/05/13), </a:t>
            </a:r>
          </a:p>
        </p:txBody>
      </p:sp>
      <p:sp>
        <p:nvSpPr>
          <p:cNvPr id="12" name=""/>
          <p:cNvSpPr/>
          <p:nvPr>
            <p:ph type="body" idx="10"/>
          </p:nvPr>
        </p:nvSpPr>
        <p:spPr>
          <a:xfrm>
            <a:off x="1097280" y="9731375"/>
            <a:ext cx="5715000" cy="238125"/>
          </a:xfrm>
          <a:prstGeom prst="rect">
            <a:avLst/>
          </a:prstGeom>
          <a:noFill/>
          <a:ln w="0" cmpd="sng">
            <a:noFill/>
            <a:prstDash val="solid"/>
          </a:ln>
        </p:spPr>
        <p:txBody>
          <a:bodyPr vert="horz" lIns="0" tIns="50165" rIns="0" bIns="0" anchor="t"/>
          <a:lstStyle/>
          <a:p>
            <a:pPr marL="3977640" marR="0" indent="0" algn="l">
              <a:lnSpc>
                <a:spcPts val="1400"/>
              </a:lnSpc>
              <a:spcAft>
                <a:spcPts val="60"/>
              </a:spcAft>
            </a:pPr>
            <a:r>
              <a:rPr lang="es-ES" sz="1300" spc="60">
                <a:solidFill>
                  <a:srgbClr val="000000"/>
                </a:solidFill>
                <a:latin typeface="Times New Roman" pitchFamily="1" panose="02020603050405020304"/>
              </a:rPr>
              <a:t>Memoria Histórica </a:t>
            </a:r>
          </a:p>
        </p:txBody>
      </p:sp>
      <p:cxnSp>
        <p:nvCxnSpPr>
          <p:cNvPr id="25" name=""/>
          <p:cNvCxnSpPr/>
          <p:nvPr/>
        </p:nvCxnSpPr>
        <p:spPr>
          <a:xfrm>
            <a:off x="1097280" y="685800"/>
            <a:ext cx="5401945" cy="0"/>
          </a:xfrm>
          <a:prstGeom prst="line">
            <a:avLst/>
          </a:prstGeom>
          <a:ln w="6350" cmpd="sng">
            <a:solidFill>
              <a:srgbClr val="000000"/>
            </a:solidFill>
          </a:ln>
        </p:spPr>
      </p:cxnSp>
      <p:cxnSp>
        <p:nvCxnSpPr>
          <p:cNvPr id="2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6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482600"/>
            <a:ext cx="5486400" cy="199390"/>
          </a:xfrm>
          <a:prstGeom prst="rect">
            <a:avLst/>
          </a:prstGeom>
          <a:noFill/>
          <a:ln w="0" cmpd="sng">
            <a:noFill/>
            <a:prstDash val="solid"/>
          </a:ln>
        </p:spPr>
        <p:txBody>
          <a:bodyPr vert="horz" lIns="0" tIns="4445" rIns="0" bIns="0" anchor="t"/>
          <a:lstStyle/>
          <a:p>
            <a:pPr marL="0" marR="0" indent="0" algn="l">
              <a:lnSpc>
                <a:spcPts val="1400"/>
              </a:lnSpc>
              <a:spcAft>
                <a:spcPts val="75"/>
              </a:spcAft>
              <a:tabLst>
                <a:tab algn="r" pos="5394960"/>
              </a:tabLst>
            </a:pPr>
            <a:r>
              <a:rPr lang="es-ES" sz="1200" spc="0">
                <a:solidFill>
                  <a:srgbClr val="000000"/>
                </a:solidFill>
                <a:latin typeface="Times New Roman" pitchFamily="1" panose="02020603050405020304"/>
              </a:rPr>
              <a:t>40 </a:t>
            </a:r>
            <a:r>
              <a:rPr lang="es-ES" sz="1250" b="1" spc="0">
                <a:solidFill>
                  <a:srgbClr val="000000"/>
                </a:solidFill>
                <a:latin typeface="Times New Roman" pitchFamily="1" panose="02020603050405020304"/>
              </a:rPr>
              <a:t>3.4. La impronta hoy: madurez, excelencia y renovación </a:t>
            </a:r>
          </a:p>
        </p:txBody>
      </p:sp>
      <p:sp>
        <p:nvSpPr>
          <p:cNvPr id="3" name=""/>
          <p:cNvSpPr/>
          <p:nvPr>
            <p:ph type="body" idx="10"/>
          </p:nvPr>
        </p:nvSpPr>
        <p:spPr>
          <a:xfrm>
            <a:off x="1097280" y="681990"/>
            <a:ext cx="5486400" cy="9049385"/>
          </a:xfrm>
          <a:prstGeom prst="rect">
            <a:avLst/>
          </a:prstGeom>
          <a:noFill/>
          <a:ln w="0" cmpd="sng">
            <a:noFill/>
            <a:prstDash val="solid"/>
          </a:ln>
        </p:spPr>
        <p:txBody>
          <a:bodyPr vert="horz" lIns="0" tIns="229235" rIns="0" bIns="0" anchor="t"/>
          <a:lstStyle/>
          <a:p>
            <a:pPr marL="685800" marR="91440" indent="0" algn="l">
              <a:lnSpc>
                <a:spcPts val="1400"/>
              </a:lnSpc>
              <a:spcAft>
                <a:spcPts val="0"/>
              </a:spcAft>
            </a:pPr>
            <a:r>
              <a:rPr lang="es-ES" sz="1200" spc="0">
                <a:solidFill>
                  <a:srgbClr val="000000"/>
                </a:solidFill>
                <a:latin typeface="Times New Roman" pitchFamily="1" panose="02020603050405020304"/>
              </a:rPr>
              <a:t>3. M´aster Universitario en Química Teórica y Modelización Computacional (BOE 17/07/12). </a:t>
            </a:r>
          </a:p>
          <a:p>
            <a:pPr marL="0" marR="91440" indent="0" algn="just">
              <a:lnSpc>
                <a:spcPts val="1400"/>
              </a:lnSpc>
              <a:spcBef>
                <a:spcPts val="1860"/>
              </a:spcBef>
              <a:spcAft>
                <a:spcPts val="0"/>
              </a:spcAft>
            </a:pPr>
            <a:r>
              <a:rPr lang="es-ES" sz="1200" spc="0">
                <a:solidFill>
                  <a:srgbClr val="000000"/>
                </a:solidFill>
                <a:latin typeface="Times New Roman" pitchFamily="1" panose="02020603050405020304"/>
              </a:rPr>
              <a:t>B. Por otro lado, las titulaciones extinguidas en estos cincuenta años, fueron las siguientes: </a:t>
            </a:r>
          </a:p>
          <a:p>
            <a:pPr marL="411480" marR="0" indent="182880" algn="l">
              <a:lnSpc>
                <a:spcPts val="1400"/>
              </a:lnSpc>
              <a:spcBef>
                <a:spcPts val="1890"/>
              </a:spcBef>
              <a:spcAft>
                <a:spcPts val="0"/>
              </a:spcAft>
              <a:buFont typeface="Times New Roman"/>
              <a:buAutoNum startAt="1" type="arabicPeriod"/>
            </a:pPr>
            <a:r>
              <a:rPr lang="es-ES" sz="1200" spc="25">
                <a:solidFill>
                  <a:srgbClr val="000000"/>
                </a:solidFill>
                <a:latin typeface="Times New Roman" pitchFamily="1" panose="02020603050405020304"/>
              </a:rPr>
              <a:t>Licenciatura en Química (plan 1998, BOE 13/11/98), </a:t>
            </a:r>
          </a:p>
          <a:p>
            <a:pPr marL="411480" marR="0" indent="182880" algn="l">
              <a:lnSpc>
                <a:spcPts val="1400"/>
              </a:lnSpc>
              <a:spcBef>
                <a:spcPts val="270"/>
              </a:spcBef>
              <a:spcAft>
                <a:spcPts val="0"/>
              </a:spcAft>
              <a:buFont typeface="Times New Roman"/>
              <a:buAutoNum type="arabicPeriod"/>
            </a:pPr>
            <a:r>
              <a:rPr lang="es-ES" sz="1200" spc="30">
                <a:solidFill>
                  <a:srgbClr val="000000"/>
                </a:solidFill>
                <a:latin typeface="Times New Roman" pitchFamily="1" panose="02020603050405020304"/>
              </a:rPr>
              <a:t>Licenciatura en Matemáticas (plan 1998, BOE 13/11/98), </a:t>
            </a:r>
          </a:p>
          <a:p>
            <a:pPr marL="411480" marR="0" indent="182880" algn="l">
              <a:lnSpc>
                <a:spcPts val="1400"/>
              </a:lnSpc>
              <a:spcBef>
                <a:spcPts val="245"/>
              </a:spcBef>
              <a:spcAft>
                <a:spcPts val="0"/>
              </a:spcAft>
              <a:buFont typeface="Times New Roman"/>
              <a:buAutoNum type="arabicPeriod"/>
            </a:pPr>
            <a:r>
              <a:rPr lang="es-ES" sz="1200" spc="25">
                <a:solidFill>
                  <a:srgbClr val="000000"/>
                </a:solidFill>
                <a:latin typeface="Times New Roman" pitchFamily="1" panose="02020603050405020304"/>
              </a:rPr>
              <a:t>Licenciatura en Física (plan 1999, BOE 26/11/99), </a:t>
            </a:r>
          </a:p>
          <a:p>
            <a:pPr marL="411480" marR="0" indent="182880" algn="l">
              <a:lnSpc>
                <a:spcPts val="1400"/>
              </a:lnSpc>
              <a:spcBef>
                <a:spcPts val="270"/>
              </a:spcBef>
              <a:spcAft>
                <a:spcPts val="0"/>
              </a:spcAft>
              <a:buFont typeface="Times New Roman"/>
              <a:buAutoNum type="arabicPeriod"/>
            </a:pPr>
            <a:r>
              <a:rPr lang="es-ES" sz="1200" spc="25">
                <a:solidFill>
                  <a:srgbClr val="000000"/>
                </a:solidFill>
                <a:latin typeface="Times New Roman" pitchFamily="1" panose="02020603050405020304"/>
              </a:rPr>
              <a:t>Ingeniería química (BOE 12/11/98), </a:t>
            </a:r>
          </a:p>
          <a:p>
            <a:pPr marL="411480" marR="0" indent="182880" algn="l">
              <a:lnSpc>
                <a:spcPts val="1400"/>
              </a:lnSpc>
              <a:spcBef>
                <a:spcPts val="245"/>
              </a:spcBef>
              <a:spcAft>
                <a:spcPts val="0"/>
              </a:spcAft>
              <a:buFont typeface="Times New Roman"/>
              <a:buAutoNum type="arabicPeriod"/>
            </a:pPr>
            <a:r>
              <a:rPr lang="es-ES" sz="1200" spc="25">
                <a:solidFill>
                  <a:srgbClr val="000000"/>
                </a:solidFill>
                <a:latin typeface="Times New Roman" pitchFamily="1" panose="02020603050405020304"/>
              </a:rPr>
              <a:t>Grado en Ingeniería Química (plan 2010, BOE 05/01/10), </a:t>
            </a:r>
          </a:p>
          <a:p>
            <a:pPr marL="411480" marR="0" indent="182880" algn="l">
              <a:lnSpc>
                <a:spcPts val="1400"/>
              </a:lnSpc>
              <a:spcBef>
                <a:spcPts val="265"/>
              </a:spcBef>
              <a:spcAft>
                <a:spcPts val="0"/>
              </a:spcAft>
              <a:buFont typeface="Times New Roman"/>
              <a:buAutoNum type="arabicPeriod"/>
            </a:pPr>
            <a:r>
              <a:rPr lang="es-ES" sz="1200" spc="25">
                <a:solidFill>
                  <a:srgbClr val="000000"/>
                </a:solidFill>
                <a:latin typeface="Times New Roman" pitchFamily="1" panose="02020603050405020304"/>
              </a:rPr>
              <a:t>Licenciatura en Biología (plan 1999, BOE 27/11/99), </a:t>
            </a:r>
          </a:p>
          <a:p>
            <a:pPr marL="411480" marR="0" indent="182880" algn="l">
              <a:lnSpc>
                <a:spcPts val="1400"/>
              </a:lnSpc>
              <a:spcBef>
                <a:spcPts val="240"/>
              </a:spcBef>
              <a:spcAft>
                <a:spcPts val="0"/>
              </a:spcAft>
              <a:buFont typeface="Times New Roman"/>
              <a:buAutoNum type="arabicPeriod"/>
            </a:pPr>
            <a:r>
              <a:rPr lang="es-ES" sz="1200" spc="25">
                <a:solidFill>
                  <a:srgbClr val="000000"/>
                </a:solidFill>
                <a:latin typeface="Times New Roman" pitchFamily="1" panose="02020603050405020304"/>
              </a:rPr>
              <a:t>Licenciatura en Ciencias Ambientales (BOE 12/11/98), </a:t>
            </a:r>
          </a:p>
          <a:p>
            <a:pPr marL="411480" marR="0" indent="182880" algn="l">
              <a:lnSpc>
                <a:spcPts val="1400"/>
              </a:lnSpc>
              <a:spcBef>
                <a:spcPts val="265"/>
              </a:spcBef>
              <a:spcAft>
                <a:spcPts val="0"/>
              </a:spcAft>
              <a:buFont typeface="Times New Roman"/>
              <a:buAutoNum type="arabicPeriod"/>
            </a:pPr>
            <a:r>
              <a:rPr lang="es-ES" sz="1200" spc="25">
                <a:solidFill>
                  <a:srgbClr val="000000"/>
                </a:solidFill>
                <a:latin typeface="Times New Roman" pitchFamily="1" panose="02020603050405020304"/>
              </a:rPr>
              <a:t>Licenciatura en Ciencias y Te´cnicas Estadísticas (BOE 26/11/99), </a:t>
            </a:r>
          </a:p>
          <a:p>
            <a:pPr marL="411480" marR="0" indent="182880" algn="l">
              <a:lnSpc>
                <a:spcPts val="1400"/>
              </a:lnSpc>
              <a:spcBef>
                <a:spcPts val="265"/>
              </a:spcBef>
              <a:spcAft>
                <a:spcPts val="0"/>
              </a:spcAft>
              <a:buFont typeface="Times New Roman"/>
              <a:buAutoNum type="arabicPeriod"/>
            </a:pPr>
            <a:r>
              <a:rPr lang="es-ES" sz="1200" spc="25">
                <a:solidFill>
                  <a:srgbClr val="000000"/>
                </a:solidFill>
                <a:latin typeface="Times New Roman" pitchFamily="1" panose="02020603050405020304"/>
              </a:rPr>
              <a:t>Licenciatura en Enología (BOE 20/08/99), </a:t>
            </a:r>
          </a:p>
          <a:p>
            <a:pPr marL="411480" marR="91440" indent="182880" algn="l">
              <a:lnSpc>
                <a:spcPts val="1400"/>
              </a:lnSpc>
              <a:spcBef>
                <a:spcPts val="215"/>
              </a:spcBef>
              <a:spcAft>
                <a:spcPts val="0"/>
              </a:spcAft>
              <a:buFont typeface="Times New Roman"/>
              <a:buAutoNum type="arabicPeriod"/>
            </a:pPr>
            <a:r>
              <a:rPr lang="es-ES" sz="1200" spc="0">
                <a:solidFill>
                  <a:srgbClr val="000000"/>
                </a:solidFill>
                <a:latin typeface="Times New Roman" pitchFamily="1" panose="02020603050405020304"/>
              </a:rPr>
              <a:t>M´aster Universitario en Contaminación Ambiental: Prevención, Vigilancia y Corrección (BOE 26/04/10), </a:t>
            </a:r>
          </a:p>
          <a:p>
            <a:pPr marL="411480" marR="0" indent="182880" algn="l">
              <a:lnSpc>
                <a:spcPts val="1400"/>
              </a:lnSpc>
              <a:spcBef>
                <a:spcPts val="270"/>
              </a:spcBef>
              <a:spcAft>
                <a:spcPts val="0"/>
              </a:spcAft>
              <a:buFont typeface="Times New Roman"/>
              <a:buAutoNum type="arabicPeriod"/>
            </a:pPr>
            <a:r>
              <a:rPr lang="es-ES" sz="1200" spc="25">
                <a:solidFill>
                  <a:srgbClr val="000000"/>
                </a:solidFill>
                <a:latin typeface="Times New Roman" pitchFamily="1" panose="02020603050405020304"/>
              </a:rPr>
              <a:t>Máster Universitario en Química Sostenible (BOE 14/05/13), </a:t>
            </a:r>
          </a:p>
          <a:p>
            <a:pPr marL="411480" marR="91440" indent="182880" algn="l">
              <a:lnSpc>
                <a:spcPts val="1400"/>
              </a:lnSpc>
              <a:spcBef>
                <a:spcPts val="240"/>
              </a:spcBef>
              <a:spcAft>
                <a:spcPts val="0"/>
              </a:spcAft>
              <a:buFont typeface="Times New Roman"/>
              <a:buAutoNum type="arabicPeriod"/>
            </a:pPr>
            <a:r>
              <a:rPr lang="es-ES" sz="1200" spc="0">
                <a:solidFill>
                  <a:srgbClr val="000000"/>
                </a:solidFill>
                <a:latin typeface="Times New Roman" pitchFamily="1" panose="02020603050405020304"/>
              </a:rPr>
              <a:t>Máster Universitario en Química Teórica y Modelización Computacional (BOE 17/07/12). </a:t>
            </a:r>
          </a:p>
          <a:p>
            <a:pPr marL="0" marR="91440" indent="0" algn="just">
              <a:lnSpc>
                <a:spcPts val="1400"/>
              </a:lnSpc>
              <a:spcBef>
                <a:spcPts val="1850"/>
              </a:spcBef>
              <a:spcAft>
                <a:spcPts val="0"/>
              </a:spcAft>
            </a:pPr>
            <a:r>
              <a:rPr lang="es-ES" sz="1200" spc="30">
                <a:solidFill>
                  <a:srgbClr val="000000"/>
                </a:solidFill>
                <a:latin typeface="Times New Roman" pitchFamily="1" panose="02020603050405020304"/>
              </a:rPr>
              <a:t>Hasta el año </a:t>
            </a:r>
            <a:r>
              <a:rPr lang="es-ES" sz="1250" b="1" spc="30">
                <a:solidFill>
                  <a:srgbClr val="000000"/>
                </a:solidFill>
                <a:latin typeface="Times New Roman" pitchFamily="1" panose="02020603050405020304"/>
              </a:rPr>
              <a:t>1985 </a:t>
            </a:r>
            <a:r>
              <a:rPr lang="es-ES" sz="1200" spc="30">
                <a:solidFill>
                  <a:srgbClr val="000000"/>
                </a:solidFill>
                <a:latin typeface="Times New Roman" pitchFamily="1" panose="02020603050405020304"/>
              </a:rPr>
              <a:t>los departamentos universitarios se circunscribían a un solo Cen-</a:t>
            </a:r>
            <a:r>
              <a:rPr lang="es-ES" sz="1200" spc="30">
                <a:solidFill>
                  <a:srgbClr val="000000"/>
                </a:solidFill>
                <a:latin typeface="Times New Roman" pitchFamily="1" panose="02020603050405020304"/>
              </a:rPr>
              <a:t>tro, constituyendo las unidades básicas de la </a:t>
            </a:r>
            <a:r>
              <a:rPr lang="es-ES" sz="1200" i="1" spc="30">
                <a:solidFill>
                  <a:srgbClr val="000000"/>
                </a:solidFill>
                <a:latin typeface="Times New Roman" pitchFamily="1" panose="02020603050405020304"/>
              </a:rPr>
              <a:t>docencia </a:t>
            </a:r>
            <a:r>
              <a:rPr lang="es-ES" sz="1200" spc="30">
                <a:solidFill>
                  <a:srgbClr val="000000"/>
                </a:solidFill>
                <a:latin typeface="Times New Roman" pitchFamily="1" panose="02020603050405020304"/>
              </a:rPr>
              <a:t>y de la </a:t>
            </a:r>
            <a:r>
              <a:rPr lang="es-ES" sz="1200" i="1" spc="30">
                <a:solidFill>
                  <a:srgbClr val="000000"/>
                </a:solidFill>
                <a:latin typeface="Times New Roman" pitchFamily="1" panose="02020603050405020304"/>
              </a:rPr>
              <a:t>investigación</a:t>
            </a:r>
            <a:r>
              <a:rPr lang="es-ES" sz="1200" spc="30">
                <a:solidFill>
                  <a:srgbClr val="000000"/>
                </a:solidFill>
                <a:latin typeface="Times New Roman" pitchFamily="1" panose="02020603050405020304"/>
              </a:rPr>
              <a:t>, y agru-</a:t>
            </a:r>
            <a:r>
              <a:rPr lang="es-ES" sz="1200" spc="30">
                <a:solidFill>
                  <a:srgbClr val="000000"/>
                </a:solidFill>
                <a:latin typeface="Times New Roman" pitchFamily="1" panose="02020603050405020304"/>
              </a:rPr>
              <a:t>pando aquellas disciplinas con una especial afinidad. Con la publicación de la </a:t>
            </a:r>
            <a:r>
              <a:rPr lang="es-ES" sz="1250" b="1" spc="30">
                <a:solidFill>
                  <a:srgbClr val="000000"/>
                </a:solidFill>
                <a:latin typeface="Times New Roman" pitchFamily="1" panose="02020603050405020304"/>
              </a:rPr>
              <a:t>LOU </a:t>
            </a:r>
            <a:r>
              <a:rPr lang="es-ES" sz="1200" spc="30">
                <a:solidFill>
                  <a:srgbClr val="000000"/>
                </a:solidFill>
                <a:latin typeface="Times New Roman" pitchFamily="1" panose="02020603050405020304"/>
              </a:rPr>
              <a:t>y la normalización estatutaria de las universidades, la estructura departamental ad-quirióuna mayor complejidad, posibilitándose la existencia de departamentos mul-ticentro y, en el caso especial de la UEx, departamentos con profesorado en varios de los cuatro campus. </a:t>
            </a:r>
          </a:p>
          <a:p>
            <a:pPr marL="0" marR="91440" indent="0" algn="just">
              <a:lnSpc>
                <a:spcPts val="1400"/>
              </a:lnSpc>
              <a:spcBef>
                <a:spcPts val="525"/>
              </a:spcBef>
              <a:spcAft>
                <a:spcPts val="0"/>
              </a:spcAft>
            </a:pPr>
            <a:r>
              <a:rPr lang="es-ES" sz="1200" spc="25">
                <a:solidFill>
                  <a:srgbClr val="000000"/>
                </a:solidFill>
                <a:latin typeface="Times New Roman" pitchFamily="1" panose="02020603050405020304"/>
              </a:rPr>
              <a:t>En relación con esta cuestión, las características de distribución del profesorado actual de la Facultad de Ciencias puede evidenciarse en la Tabla</a:t>
            </a:r>
            <a:r>
              <a:rPr lang="es-ES" sz="1200" spc="25">
                <a:solidFill>
                  <a:srgbClr val="FF0000"/>
                </a:solidFill>
                <a:latin typeface="Times New Roman" pitchFamily="1" panose="02020603050405020304"/>
              </a:rPr>
              <a:t> 4.2,</a:t>
            </a:r>
            <a:r>
              <a:rPr lang="es-ES" sz="1200" spc="25">
                <a:solidFill>
                  <a:srgbClr val="000000"/>
                </a:solidFill>
                <a:latin typeface="Times New Roman" pitchFamily="1" panose="02020603050405020304"/>
              </a:rPr>
              <a:t> donde, para cada Departamento, se incluye el número de profesores por cuerpo docente y tipos de profesorado contratado, los becarios de investigación, el número de profesores adscritos al Departamento que imparten su docencia en otro centro diferente a la </a:t>
            </a:r>
            <a:r>
              <a:rPr lang="es-ES" sz="1250" b="1" spc="25">
                <a:solidFill>
                  <a:srgbClr val="000000"/>
                </a:solidFill>
                <a:latin typeface="Times New Roman" pitchFamily="1" panose="02020603050405020304"/>
              </a:rPr>
              <a:t>Facultad de Ciencias </a:t>
            </a:r>
            <a:r>
              <a:rPr lang="es-ES" sz="1200" spc="25">
                <a:solidFill>
                  <a:srgbClr val="000000"/>
                </a:solidFill>
                <a:latin typeface="Times New Roman" pitchFamily="1" panose="02020603050405020304"/>
              </a:rPr>
              <a:t>y, por último, el número de profesores en los Campus de Badajoz y Cáceres. </a:t>
            </a:r>
          </a:p>
          <a:p>
            <a:pPr marL="0" marR="91440" indent="0" algn="just">
              <a:lnSpc>
                <a:spcPts val="1400"/>
              </a:lnSpc>
              <a:spcBef>
                <a:spcPts val="535"/>
              </a:spcBef>
              <a:spcAft>
                <a:spcPts val="1180"/>
              </a:spcAft>
            </a:pPr>
            <a:r>
              <a:rPr lang="es-ES" sz="1200" spc="0">
                <a:solidFill>
                  <a:srgbClr val="000000"/>
                </a:solidFill>
                <a:latin typeface="Times New Roman" pitchFamily="1" panose="02020603050405020304"/>
              </a:rPr>
              <a:t>Cada Departamento estuvo integrado por personal docente e investigador, te´cni-co, auxiliar y subalterno, de plantilla o contratado, en el número apropiado, para disponer de un potencial científico adecuado. Actualmente el personal docente e in-</a:t>
            </a:r>
            <a:r>
              <a:rPr lang="es-ES" sz="1200" spc="0">
                <a:solidFill>
                  <a:srgbClr val="000000"/>
                </a:solidFill>
                <a:latin typeface="Times New Roman" pitchFamily="1" panose="02020603050405020304"/>
              </a:rPr>
              <a:t>vestigador pertenece, en cualquier caso, a una determinada área de conocimiento y, según la </a:t>
            </a:r>
            <a:r>
              <a:rPr lang="es-ES" sz="1250" b="1" spc="0">
                <a:solidFill>
                  <a:srgbClr val="000000"/>
                </a:solidFill>
                <a:latin typeface="Times New Roman" pitchFamily="1" panose="02020603050405020304"/>
              </a:rPr>
              <a:t>LOMLOU</a:t>
            </a:r>
            <a:r>
              <a:rPr lang="es-ES" sz="1200" spc="0">
                <a:solidFill>
                  <a:srgbClr val="000000"/>
                </a:solidFill>
                <a:latin typeface="Times New Roman" pitchFamily="1" panose="02020603050405020304"/>
              </a:rPr>
              <a:t>, los Departamentos se constituyen por áreas de conocimiento científico, te´cnico o artístico, agrupando a todos los docentes e investigadores cuyas especialidades se correspondan con tales áreas, al objeto de organizar y desarrollar la investigación y las enseñanzas que le son propias. Así, los Departamentos integrados en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incluyen una o varias áreas de conocimiento. </a:t>
            </a:r>
          </a:p>
        </p:txBody>
      </p:sp>
      <p:sp>
        <p:nvSpPr>
          <p:cNvPr id="4" name=""/>
          <p:cNvSpPr/>
          <p:nvPr>
            <p:ph type="body" idx="10"/>
          </p:nvPr>
        </p:nvSpPr>
        <p:spPr>
          <a:xfrm>
            <a:off x="1097280" y="9731375"/>
            <a:ext cx="5486400" cy="238125"/>
          </a:xfrm>
          <a:prstGeom prst="rect">
            <a:avLst/>
          </a:prstGeom>
          <a:noFill/>
          <a:ln w="0" cmpd="sng">
            <a:noFill/>
            <a:prstDash val="solid"/>
          </a:ln>
        </p:spPr>
        <p:txBody>
          <a:bodyPr vert="horz" lIns="0" tIns="51435" rIns="0" bIns="0" anchor="t"/>
          <a:lstStyle/>
          <a:p>
            <a:pPr marL="0" marR="0" indent="0" algn="l">
              <a:lnSpc>
                <a:spcPts val="1400"/>
              </a:lnSpc>
              <a:spcAft>
                <a:spcPts val="65"/>
              </a:spcAft>
            </a:pPr>
            <a:r>
              <a:rPr lang="es-ES" sz="1250" b="1" spc="40">
                <a:solidFill>
                  <a:srgbClr val="000000"/>
                </a:solidFill>
                <a:latin typeface="Times New Roman" pitchFamily="1" panose="02020603050405020304"/>
              </a:rPr>
              <a:t>50 Aniversario 1968–2019 </a:t>
            </a:r>
          </a:p>
        </p:txBody>
      </p:sp>
      <p:cxnSp>
        <p:nvCxnSpPr>
          <p:cNvPr id="5" name=""/>
          <p:cNvCxnSpPr/>
          <p:nvPr/>
        </p:nvCxnSpPr>
        <p:spPr>
          <a:xfrm>
            <a:off x="1097280" y="685800"/>
            <a:ext cx="5401945" cy="0"/>
          </a:xfrm>
          <a:prstGeom prst="line">
            <a:avLst/>
          </a:prstGeom>
          <a:ln w="6350" cmpd="sng">
            <a:solidFill>
              <a:srgbClr val="000000"/>
            </a:solidFill>
          </a:ln>
        </p:spPr>
      </p:cxnSp>
      <p:cxnSp>
        <p:nvCxnSpPr>
          <p:cNvPr id="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6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9180" y="482600"/>
            <a:ext cx="5486400" cy="199390"/>
          </a:xfrm>
          <a:prstGeom prst="rect">
            <a:avLst/>
          </a:prstGeom>
          <a:noFill/>
          <a:ln w="0" cmpd="sng">
            <a:noFill/>
            <a:prstDash val="solid"/>
          </a:ln>
        </p:spPr>
        <p:txBody>
          <a:bodyPr vert="horz" lIns="0" tIns="2540" rIns="0" bIns="0" anchor="t"/>
          <a:lstStyle/>
          <a:p>
            <a:pPr marL="45720" marR="45720" indent="0" algn="l">
              <a:lnSpc>
                <a:spcPts val="1500"/>
              </a:lnSpc>
              <a:spcAft>
                <a:spcPts val="55"/>
              </a:spcAft>
              <a:tabLst>
                <a:tab algn="r" pos="5440680"/>
              </a:tabLst>
            </a:pPr>
            <a:r>
              <a:rPr lang="es-ES" sz="1250" b="1" spc="0">
                <a:solidFill>
                  <a:srgbClr val="000000"/>
                </a:solidFill>
                <a:latin typeface="Times New Roman" pitchFamily="1" panose="02020603050405020304"/>
              </a:rPr>
              <a:t>3. Medio siglo de esperanzas y realidades </a:t>
            </a:r>
            <a:r>
              <a:rPr lang="es-ES" sz="1200" spc="0">
                <a:solidFill>
                  <a:srgbClr val="000000"/>
                </a:solidFill>
                <a:latin typeface="Times New Roman" pitchFamily="1" panose="02020603050405020304"/>
              </a:rPr>
              <a:t>41 </a:t>
            </a:r>
          </a:p>
        </p:txBody>
      </p:sp>
      <p:sp>
        <p:nvSpPr>
          <p:cNvPr id="3" name=""/>
          <p:cNvSpPr/>
          <p:nvPr>
            <p:ph type="body" idx="10"/>
          </p:nvPr>
        </p:nvSpPr>
        <p:spPr>
          <a:xfrm>
            <a:off x="1059180" y="681990"/>
            <a:ext cx="5486400" cy="7348855"/>
          </a:xfrm>
          <a:prstGeom prst="rect">
            <a:avLst/>
          </a:prstGeom>
          <a:noFill/>
          <a:ln w="0" cmpd="sng">
            <a:noFill/>
            <a:prstDash val="solid"/>
          </a:ln>
        </p:spPr>
        <p:txBody>
          <a:bodyPr vert="horz" lIns="0" tIns="219710" rIns="0" bIns="0" anchor="t"/>
          <a:lstStyle/>
          <a:p>
            <a:pPr marL="45720" marR="45720" indent="0" algn="just">
              <a:lnSpc>
                <a:spcPts val="1500"/>
              </a:lnSpc>
              <a:spcAft>
                <a:spcPts val="0"/>
              </a:spcAft>
            </a:pPr>
            <a:r>
              <a:rPr lang="es-ES" sz="1200" spc="20">
                <a:solidFill>
                  <a:srgbClr val="000000"/>
                </a:solidFill>
                <a:latin typeface="Times New Roman" pitchFamily="1" panose="02020603050405020304"/>
              </a:rPr>
              <a:t>El número total de profesores de la </a:t>
            </a:r>
            <a:r>
              <a:rPr lang="es-ES" sz="1250" b="1" spc="20">
                <a:solidFill>
                  <a:srgbClr val="000000"/>
                </a:solidFill>
                <a:latin typeface="Times New Roman" pitchFamily="1" panose="02020603050405020304"/>
              </a:rPr>
              <a:t>Universidad de Extremadura</a:t>
            </a:r>
            <a:r>
              <a:rPr lang="es-ES" sz="1200" spc="20">
                <a:solidFill>
                  <a:srgbClr val="000000"/>
                </a:solidFill>
                <a:latin typeface="Times New Roman" pitchFamily="1" panose="02020603050405020304"/>
              </a:rPr>
              <a:t>, para el cur-</a:t>
            </a:r>
            <a:r>
              <a:rPr lang="es-ES" sz="1200" spc="20">
                <a:solidFill>
                  <a:srgbClr val="000000"/>
                </a:solidFill>
                <a:latin typeface="Times New Roman" pitchFamily="1" panose="02020603050405020304"/>
              </a:rPr>
              <a:t>so 2016/17, fue de 1815. De ellos, </a:t>
            </a:r>
            <a:r>
              <a:rPr lang="es-ES" sz="1250" b="1" spc="20">
                <a:solidFill>
                  <a:srgbClr val="000000"/>
                </a:solidFill>
                <a:latin typeface="Times New Roman" pitchFamily="1" panose="02020603050405020304"/>
              </a:rPr>
              <a:t>245</a:t>
            </a:r>
            <a:r>
              <a:rPr lang="es-ES" sz="1200" spc="20">
                <a:solidFill>
                  <a:srgbClr val="000000"/>
                </a:solidFill>
                <a:latin typeface="Times New Roman" pitchFamily="1" panose="02020603050405020304"/>
              </a:rPr>
              <a:t>, es decir, aproximadamente el </a:t>
            </a:r>
            <a:r>
              <a:rPr lang="es-ES" sz="1200" i="1" spc="20">
                <a:solidFill>
                  <a:srgbClr val="000000"/>
                </a:solidFill>
                <a:latin typeface="Times New Roman" pitchFamily="1" panose="02020603050405020304"/>
              </a:rPr>
              <a:t>13.5 </a:t>
            </a:r>
            <a:r>
              <a:rPr lang="es-ES" sz="1200" spc="20">
                <a:solidFill>
                  <a:srgbClr val="000000"/>
                </a:solidFill>
                <a:latin typeface="Times New Roman" pitchFamily="1" panose="02020603050405020304"/>
              </a:rPr>
              <a:t>% de la UEx, desarrollaron su actividad docente e investigadora en la </a:t>
            </a:r>
            <a:r>
              <a:rPr lang="es-ES" sz="1250" b="1" spc="20">
                <a:solidFill>
                  <a:srgbClr val="000000"/>
                </a:solidFill>
                <a:latin typeface="Times New Roman" pitchFamily="1" panose="02020603050405020304"/>
              </a:rPr>
              <a:t>Facultad de Cien-</a:t>
            </a:r>
            <a:r>
              <a:rPr lang="es-ES" sz="1250" b="1" spc="20">
                <a:solidFill>
                  <a:srgbClr val="000000"/>
                </a:solidFill>
                <a:latin typeface="Times New Roman" pitchFamily="1" panose="02020603050405020304"/>
              </a:rPr>
              <a:t>cias</a:t>
            </a:r>
            <a:r>
              <a:rPr lang="es-ES" sz="1200" spc="20">
                <a:solidFill>
                  <a:srgbClr val="000000"/>
                </a:solidFill>
                <a:latin typeface="Times New Roman" pitchFamily="1" panose="02020603050405020304"/>
              </a:rPr>
              <a:t>, atendiendo a las siguientes categorías de profesorado: </a:t>
            </a:r>
            <a:r>
              <a:rPr lang="es-ES" sz="1200" i="1" spc="20">
                <a:solidFill>
                  <a:srgbClr val="000000"/>
                </a:solidFill>
                <a:latin typeface="Times New Roman" pitchFamily="1" panose="02020603050405020304"/>
              </a:rPr>
              <a:t>17.6 </a:t>
            </a:r>
            <a:r>
              <a:rPr lang="es-ES" sz="1200" spc="20">
                <a:solidFill>
                  <a:srgbClr val="000000"/>
                </a:solidFill>
                <a:latin typeface="Times New Roman" pitchFamily="1" panose="02020603050405020304"/>
              </a:rPr>
              <a:t>%, </a:t>
            </a:r>
            <a:r>
              <a:rPr lang="es-ES" sz="1250" b="1" spc="20">
                <a:solidFill>
                  <a:srgbClr val="000000"/>
                </a:solidFill>
                <a:latin typeface="Times New Roman" pitchFamily="1" panose="02020603050405020304"/>
              </a:rPr>
              <a:t>CU</a:t>
            </a:r>
            <a:r>
              <a:rPr lang="es-ES" sz="1200" spc="20">
                <a:solidFill>
                  <a:srgbClr val="000000"/>
                </a:solidFill>
                <a:latin typeface="Times New Roman" pitchFamily="1" panose="02020603050405020304"/>
              </a:rPr>
              <a:t>; </a:t>
            </a:r>
            <a:r>
              <a:rPr lang="es-ES" sz="1200" i="1" spc="20">
                <a:solidFill>
                  <a:srgbClr val="000000"/>
                </a:solidFill>
                <a:latin typeface="Times New Roman" pitchFamily="1" panose="02020603050405020304"/>
              </a:rPr>
              <a:t>49.4 </a:t>
            </a:r>
            <a:r>
              <a:rPr lang="es-ES" sz="1200" spc="20">
                <a:solidFill>
                  <a:srgbClr val="000000"/>
                </a:solidFill>
                <a:latin typeface="Times New Roman" pitchFamily="1" panose="02020603050405020304"/>
              </a:rPr>
              <a:t>%, </a:t>
            </a:r>
            <a:r>
              <a:rPr lang="es-ES" sz="1250" b="1" spc="20">
                <a:solidFill>
                  <a:srgbClr val="000000"/>
                </a:solidFill>
                <a:latin typeface="Times New Roman" pitchFamily="1" panose="02020603050405020304"/>
              </a:rPr>
              <a:t>TU</a:t>
            </a:r>
            <a:r>
              <a:rPr lang="es-ES" sz="1200" spc="20">
                <a:solidFill>
                  <a:srgbClr val="000000"/>
                </a:solidFill>
                <a:latin typeface="Times New Roman" pitchFamily="1" panose="02020603050405020304"/>
              </a:rPr>
              <a:t>; </a:t>
            </a:r>
            <a:r>
              <a:rPr lang="es-ES" sz="1200" i="1" spc="20">
                <a:solidFill>
                  <a:srgbClr val="000000"/>
                </a:solidFill>
                <a:latin typeface="Times New Roman" pitchFamily="1" panose="02020603050405020304"/>
              </a:rPr>
              <a:t>17.1 </a:t>
            </a:r>
            <a:r>
              <a:rPr lang="es-ES" sz="1200" spc="20">
                <a:solidFill>
                  <a:srgbClr val="000000"/>
                </a:solidFill>
                <a:latin typeface="Times New Roman" pitchFamily="1" panose="02020603050405020304"/>
              </a:rPr>
              <a:t>%, </a:t>
            </a:r>
            <a:r>
              <a:rPr lang="es-ES" sz="1250" b="1" spc="20">
                <a:solidFill>
                  <a:srgbClr val="000000"/>
                </a:solidFill>
                <a:latin typeface="Times New Roman" pitchFamily="1" panose="02020603050405020304"/>
              </a:rPr>
              <a:t>CD</a:t>
            </a:r>
            <a:r>
              <a:rPr lang="es-ES" sz="1200" spc="20">
                <a:solidFill>
                  <a:srgbClr val="000000"/>
                </a:solidFill>
                <a:latin typeface="Times New Roman" pitchFamily="1" panose="02020603050405020304"/>
              </a:rPr>
              <a:t>, y el </a:t>
            </a:r>
            <a:r>
              <a:rPr lang="es-ES" sz="1200" i="1" spc="20">
                <a:solidFill>
                  <a:srgbClr val="000000"/>
                </a:solidFill>
                <a:latin typeface="Times New Roman" pitchFamily="1" panose="02020603050405020304"/>
              </a:rPr>
              <a:t>15.9 </a:t>
            </a:r>
            <a:r>
              <a:rPr lang="es-ES" sz="1200" spc="20">
                <a:solidFill>
                  <a:srgbClr val="000000"/>
                </a:solidFill>
                <a:latin typeface="Times New Roman" pitchFamily="1" panose="02020603050405020304"/>
              </a:rPr>
              <a:t>% restante, contratado, de diversa tipología: Ayudantes, </a:t>
            </a:r>
            <a:r>
              <a:rPr lang="es-ES" sz="1250" b="1" spc="20">
                <a:solidFill>
                  <a:srgbClr val="000000"/>
                </a:solidFill>
                <a:latin typeface="Times New Roman" pitchFamily="1" panose="02020603050405020304"/>
              </a:rPr>
              <a:t>AU</a:t>
            </a:r>
            <a:r>
              <a:rPr lang="es-ES" sz="1200" spc="20">
                <a:solidFill>
                  <a:srgbClr val="000000"/>
                </a:solidFill>
                <a:latin typeface="Times New Roman" pitchFamily="1" panose="02020603050405020304"/>
              </a:rPr>
              <a:t>, Personal científico colaborador, Personal con contrato predoctoral, Sustituto, Titular de Universidad Interino, </a:t>
            </a:r>
            <a:r>
              <a:rPr lang="es-ES" sz="1250" b="1" spc="20">
                <a:solidFill>
                  <a:srgbClr val="000000"/>
                </a:solidFill>
                <a:latin typeface="Times New Roman" pitchFamily="1" panose="02020603050405020304"/>
              </a:rPr>
              <a:t>TUI</a:t>
            </a:r>
            <a:r>
              <a:rPr lang="es-ES" sz="1200" spc="20">
                <a:solidFill>
                  <a:srgbClr val="000000"/>
                </a:solidFill>
                <a:latin typeface="Times New Roman" pitchFamily="1" panose="02020603050405020304"/>
              </a:rPr>
              <a:t>, Personal docente investigador, </a:t>
            </a:r>
            <a:r>
              <a:rPr lang="es-ES" sz="1250" b="1" spc="20">
                <a:solidFill>
                  <a:srgbClr val="000000"/>
                </a:solidFill>
                <a:latin typeface="Times New Roman" pitchFamily="1" panose="02020603050405020304"/>
              </a:rPr>
              <a:t>PCI</a:t>
            </a:r>
            <a:r>
              <a:rPr lang="es-ES" sz="1200" spc="20">
                <a:solidFill>
                  <a:srgbClr val="000000"/>
                </a:solidFill>
                <a:latin typeface="Times New Roman" pitchFamily="1" panose="02020603050405020304"/>
              </a:rPr>
              <a:t>, o téc-</a:t>
            </a:r>
            <a:r>
              <a:rPr lang="es-ES" sz="1200" spc="20">
                <a:solidFill>
                  <a:srgbClr val="000000"/>
                </a:solidFill>
                <a:latin typeface="Times New Roman" pitchFamily="1" panose="02020603050405020304"/>
              </a:rPr>
              <a:t>nico, Asociados, </a:t>
            </a:r>
            <a:r>
              <a:rPr lang="es-ES" sz="1250" b="1" spc="20">
                <a:solidFill>
                  <a:srgbClr val="000000"/>
                </a:solidFill>
                <a:latin typeface="Times New Roman" pitchFamily="1" panose="02020603050405020304"/>
              </a:rPr>
              <a:t>AS</a:t>
            </a:r>
            <a:r>
              <a:rPr lang="es-ES" sz="1200" spc="20">
                <a:solidFill>
                  <a:srgbClr val="000000"/>
                </a:solidFill>
                <a:latin typeface="Times New Roman" pitchFamily="1" panose="02020603050405020304"/>
              </a:rPr>
              <a:t>, Ayudantes doctores, </a:t>
            </a:r>
            <a:r>
              <a:rPr lang="es-ES" sz="1250" b="1" spc="20">
                <a:solidFill>
                  <a:srgbClr val="000000"/>
                </a:solidFill>
                <a:latin typeface="Times New Roman" pitchFamily="1" panose="02020603050405020304"/>
              </a:rPr>
              <a:t>AUD</a:t>
            </a:r>
            <a:r>
              <a:rPr lang="es-ES" sz="1200" spc="20">
                <a:solidFill>
                  <a:srgbClr val="000000"/>
                </a:solidFill>
                <a:latin typeface="Times New Roman" pitchFamily="1" panose="02020603050405020304"/>
              </a:rPr>
              <a:t>, Colaboradores, </a:t>
            </a:r>
            <a:r>
              <a:rPr lang="es-ES" sz="1250" b="1" spc="20">
                <a:solidFill>
                  <a:srgbClr val="000000"/>
                </a:solidFill>
                <a:latin typeface="Times New Roman" pitchFamily="1" panose="02020603050405020304"/>
              </a:rPr>
              <a:t>PC</a:t>
            </a:r>
            <a:r>
              <a:rPr lang="es-ES" sz="1200" spc="20">
                <a:solidFill>
                  <a:srgbClr val="000000"/>
                </a:solidFill>
                <a:latin typeface="Times New Roman" pitchFamily="1" panose="02020603050405020304"/>
              </a:rPr>
              <a:t>, Eméritos y Titulares de Escuela Universitaria, </a:t>
            </a:r>
            <a:r>
              <a:rPr lang="es-ES" sz="1250" b="1" spc="20">
                <a:solidFill>
                  <a:srgbClr val="000000"/>
                </a:solidFill>
                <a:latin typeface="Times New Roman" pitchFamily="1" panose="02020603050405020304"/>
              </a:rPr>
              <a:t>TEU</a:t>
            </a:r>
            <a:r>
              <a:rPr lang="es-ES" sz="1200" spc="20">
                <a:solidFill>
                  <a:srgbClr val="000000"/>
                </a:solidFill>
                <a:latin typeface="Times New Roman" pitchFamily="1" panose="02020603050405020304"/>
              </a:rPr>
              <a:t>.</a:t>
            </a:r>
            <a:r>
              <a:rPr lang="es-ES" sz="1200" baseline="30000" spc="20">
                <a:solidFill>
                  <a:srgbClr val="000000"/>
                </a:solidFill>
                <a:latin typeface="Courier New" pitchFamily="3" panose="02020603050405020304"/>
              </a:rPr>
              <a:t>25</a:t>
            </a:r>
            <a:r>
              <a:rPr lang="es-ES" sz="100" spc="20">
                <a:solidFill>
                  <a:srgbClr val="000000"/>
                </a:solidFill>
                <a:latin typeface="Courier New" pitchFamily="3" panose="02020603050405020304"/>
              </a:rPr>
              <a:t> </a:t>
            </a:r>
          </a:p>
          <a:p>
            <a:pPr marL="45720" marR="45720" indent="0" algn="just">
              <a:lnSpc>
                <a:spcPts val="1400"/>
              </a:lnSpc>
              <a:spcBef>
                <a:spcPts val="520"/>
              </a:spcBef>
              <a:spcAft>
                <a:spcPts val="0"/>
              </a:spcAft>
            </a:pPr>
            <a:r>
              <a:rPr lang="es-ES" sz="1200" spc="0">
                <a:solidFill>
                  <a:srgbClr val="000000"/>
                </a:solidFill>
                <a:latin typeface="Times New Roman" pitchFamily="1" panose="02020603050405020304"/>
              </a:rPr>
              <a:t>Una medida de la cualificación docente e investigadora del profesorado universita-</a:t>
            </a:r>
            <a:r>
              <a:rPr lang="es-ES" sz="1200" spc="0">
                <a:solidFill>
                  <a:srgbClr val="000000"/>
                </a:solidFill>
                <a:latin typeface="Times New Roman" pitchFamily="1" panose="02020603050405020304"/>
              </a:rPr>
              <a:t>rio de la Facultad, suele vincularse hoy día al número acumulado de </a:t>
            </a:r>
            <a:r>
              <a:rPr lang="es-ES" sz="1250" b="1" spc="0">
                <a:solidFill>
                  <a:srgbClr val="000000"/>
                </a:solidFill>
                <a:latin typeface="Times New Roman" pitchFamily="1" panose="02020603050405020304"/>
              </a:rPr>
              <a:t>quinquenios </a:t>
            </a:r>
            <a:r>
              <a:rPr lang="es-ES" sz="1200" spc="0">
                <a:solidFill>
                  <a:srgbClr val="000000"/>
                </a:solidFill>
                <a:latin typeface="Times New Roman" pitchFamily="1" panose="02020603050405020304"/>
              </a:rPr>
              <a:t>y </a:t>
            </a:r>
            <a:r>
              <a:rPr lang="es-ES" sz="1250" b="1" spc="0">
                <a:solidFill>
                  <a:srgbClr val="000000"/>
                </a:solidFill>
                <a:latin typeface="Times New Roman" pitchFamily="1" panose="02020603050405020304"/>
              </a:rPr>
              <a:t>sexenios</a:t>
            </a:r>
            <a:r>
              <a:rPr lang="es-ES" sz="1200" spc="0">
                <a:solidFill>
                  <a:srgbClr val="000000"/>
                </a:solidFill>
                <a:latin typeface="Times New Roman" pitchFamily="1" panose="02020603050405020304"/>
              </a:rPr>
              <a:t>, respectivamente. Considerando el colectivo de </a:t>
            </a:r>
            <a:r>
              <a:rPr lang="es-ES" sz="1250" b="1" spc="0">
                <a:solidFill>
                  <a:srgbClr val="000000"/>
                </a:solidFill>
                <a:latin typeface="Times New Roman" pitchFamily="1" panose="02020603050405020304"/>
              </a:rPr>
              <a:t>PDI </a:t>
            </a:r>
            <a:r>
              <a:rPr lang="es-ES" sz="1200" spc="0">
                <a:solidFill>
                  <a:srgbClr val="000000"/>
                </a:solidFill>
                <a:latin typeface="Times New Roman" pitchFamily="1" panose="02020603050405020304"/>
              </a:rPr>
              <a:t>funcionario de la </a:t>
            </a:r>
            <a:r>
              <a:rPr lang="es-ES" sz="1250" b="1" spc="0">
                <a:solidFill>
                  <a:srgbClr val="000000"/>
                </a:solidFill>
                <a:latin typeface="Times New Roman" pitchFamily="1" panose="02020603050405020304"/>
              </a:rPr>
              <a:t>Facultad de Ciencias</a:t>
            </a:r>
            <a:r>
              <a:rPr lang="es-ES" sz="1200" spc="0">
                <a:solidFill>
                  <a:srgbClr val="000000"/>
                </a:solidFill>
                <a:latin typeface="Times New Roman" pitchFamily="1" panose="02020603050405020304"/>
              </a:rPr>
              <a:t>, el promedio de quinquenios por docente fue de </a:t>
            </a:r>
            <a:r>
              <a:rPr lang="es-ES" sz="1200" i="1" spc="0">
                <a:solidFill>
                  <a:srgbClr val="000000"/>
                </a:solidFill>
                <a:latin typeface="Times New Roman" pitchFamily="1" panose="02020603050405020304"/>
              </a:rPr>
              <a:t>5.1</a:t>
            </a:r>
            <a:r>
              <a:rPr lang="es-ES" sz="1200" spc="0">
                <a:solidFill>
                  <a:srgbClr val="000000"/>
                </a:solidFill>
                <a:latin typeface="Times New Roman" pitchFamily="1" panose="02020603050405020304"/>
              </a:rPr>
              <a:t>, prácti-</a:t>
            </a:r>
            <a:r>
              <a:rPr lang="es-ES" sz="1200" spc="0">
                <a:solidFill>
                  <a:srgbClr val="000000"/>
                </a:solidFill>
                <a:latin typeface="Times New Roman" pitchFamily="1" panose="02020603050405020304"/>
              </a:rPr>
              <a:t>camente el mismo para hombres (</a:t>
            </a:r>
            <a:r>
              <a:rPr lang="es-ES" sz="1200" i="1" spc="0">
                <a:solidFill>
                  <a:srgbClr val="000000"/>
                </a:solidFill>
                <a:latin typeface="Times New Roman" pitchFamily="1" panose="02020603050405020304"/>
              </a:rPr>
              <a:t>5.2</a:t>
            </a:r>
            <a:r>
              <a:rPr lang="es-ES" sz="1200" spc="0">
                <a:solidFill>
                  <a:srgbClr val="000000"/>
                </a:solidFill>
                <a:latin typeface="Times New Roman" pitchFamily="1" panose="02020603050405020304"/>
              </a:rPr>
              <a:t>) y mujeres (</a:t>
            </a:r>
            <a:r>
              <a:rPr lang="es-ES" sz="1200" i="1" spc="0">
                <a:solidFill>
                  <a:srgbClr val="000000"/>
                </a:solidFill>
                <a:latin typeface="Times New Roman" pitchFamily="1" panose="02020603050405020304"/>
              </a:rPr>
              <a:t>5.0</a:t>
            </a:r>
            <a:r>
              <a:rPr lang="es-ES" sz="1200" spc="0">
                <a:solidFill>
                  <a:srgbClr val="000000"/>
                </a:solidFill>
                <a:latin typeface="Times New Roman" pitchFamily="1" panose="02020603050405020304"/>
              </a:rPr>
              <a:t>). Y discriminando los cuerpos de funcionarios, la distribución promedio para CU y TU fue, respectivamente, de </a:t>
            </a:r>
            <a:r>
              <a:rPr lang="es-ES" sz="1200" i="1" spc="0">
                <a:solidFill>
                  <a:srgbClr val="000000"/>
                </a:solidFill>
                <a:latin typeface="Times New Roman" pitchFamily="1" panose="02020603050405020304"/>
              </a:rPr>
              <a:t>5.9 </a:t>
            </a:r>
            <a:r>
              <a:rPr lang="es-ES" sz="1200" spc="0">
                <a:solidFill>
                  <a:srgbClr val="000000"/>
                </a:solidFill>
                <a:latin typeface="Times New Roman" pitchFamily="1" panose="02020603050405020304"/>
              </a:rPr>
              <a:t>y </a:t>
            </a:r>
            <a:r>
              <a:rPr lang="es-ES" sz="1200" i="1" spc="0">
                <a:solidFill>
                  <a:srgbClr val="000000"/>
                </a:solidFill>
                <a:latin typeface="Times New Roman" pitchFamily="1" panose="02020603050405020304"/>
              </a:rPr>
              <a:t>4.9</a:t>
            </a:r>
            <a:r>
              <a:rPr lang="es-ES" sz="1200" spc="0">
                <a:solidFill>
                  <a:srgbClr val="000000"/>
                </a:solidFill>
                <a:latin typeface="Times New Roman" pitchFamily="1" panose="02020603050405020304"/>
              </a:rPr>
              <a:t>. Aproximadamente, el </a:t>
            </a:r>
            <a:r>
              <a:rPr lang="es-ES" sz="1200" i="1" spc="0">
                <a:solidFill>
                  <a:srgbClr val="000000"/>
                </a:solidFill>
                <a:latin typeface="Times New Roman" pitchFamily="1" panose="02020603050405020304"/>
              </a:rPr>
              <a:t>92.2 </a:t>
            </a:r>
            <a:r>
              <a:rPr lang="es-ES" sz="1200" spc="0">
                <a:solidFill>
                  <a:srgbClr val="000000"/>
                </a:solidFill>
                <a:latin typeface="Times New Roman" pitchFamily="1" panose="02020603050405020304"/>
              </a:rPr>
              <a:t>% del total del profesorado son </a:t>
            </a:r>
            <a:r>
              <a:rPr lang="es-ES" sz="1250" b="1" spc="0">
                <a:solidFill>
                  <a:srgbClr val="000000"/>
                </a:solidFill>
                <a:latin typeface="Times New Roman" pitchFamily="1" panose="02020603050405020304"/>
              </a:rPr>
              <a:t>doctores </a:t>
            </a:r>
            <a:r>
              <a:rPr lang="es-ES" sz="1200" spc="0">
                <a:solidFill>
                  <a:srgbClr val="000000"/>
                </a:solidFill>
                <a:latin typeface="Times New Roman" pitchFamily="1" panose="02020603050405020304"/>
              </a:rPr>
              <a:t>(hombres el </a:t>
            </a:r>
            <a:r>
              <a:rPr lang="es-ES" sz="1200" i="1" spc="0">
                <a:solidFill>
                  <a:srgbClr val="000000"/>
                </a:solidFill>
                <a:latin typeface="Times New Roman" pitchFamily="1" panose="02020603050405020304"/>
              </a:rPr>
              <a:t>63.3 </a:t>
            </a:r>
            <a:r>
              <a:rPr lang="es-ES" sz="1200" spc="0">
                <a:solidFill>
                  <a:srgbClr val="000000"/>
                </a:solidFill>
                <a:latin typeface="Times New Roman" pitchFamily="1" panose="02020603050405020304"/>
              </a:rPr>
              <a:t>% y mujeres el </a:t>
            </a:r>
            <a:r>
              <a:rPr lang="es-ES" sz="1200" i="1" spc="0">
                <a:solidFill>
                  <a:srgbClr val="000000"/>
                </a:solidFill>
                <a:latin typeface="Times New Roman" pitchFamily="1" panose="02020603050405020304"/>
              </a:rPr>
              <a:t>36.7 </a:t>
            </a:r>
            <a:r>
              <a:rPr lang="es-ES" sz="1200" spc="0">
                <a:solidFill>
                  <a:srgbClr val="000000"/>
                </a:solidFill>
                <a:latin typeface="Times New Roman" pitchFamily="1" panose="02020603050405020304"/>
              </a:rPr>
              <a:t>%). </a:t>
            </a:r>
          </a:p>
          <a:p>
            <a:pPr marL="45720" marR="45720" indent="0" algn="just">
              <a:lnSpc>
                <a:spcPts val="1400"/>
              </a:lnSpc>
              <a:spcBef>
                <a:spcPts val="480"/>
              </a:spcBef>
              <a:spcAft>
                <a:spcPts val="0"/>
              </a:spcAft>
            </a:pPr>
            <a:r>
              <a:rPr lang="es-ES" sz="1200" spc="5">
                <a:solidFill>
                  <a:srgbClr val="000000"/>
                </a:solidFill>
                <a:latin typeface="Times New Roman" pitchFamily="1" panose="02020603050405020304"/>
              </a:rPr>
              <a:t>En cuanto al </a:t>
            </a:r>
            <a:r>
              <a:rPr lang="es-ES" sz="1200" u="sng" spc="5">
                <a:solidFill>
                  <a:srgbClr val="000000"/>
                </a:solidFill>
                <a:latin typeface="Times New Roman" pitchFamily="1" panose="02020603050405020304"/>
              </a:rPr>
              <a:t>reconocimiento investigador</a:t>
            </a:r>
            <a:r>
              <a:rPr lang="es-ES" sz="1200" spc="5">
                <a:solidFill>
                  <a:srgbClr val="000000"/>
                </a:solidFill>
                <a:latin typeface="Times New Roman" pitchFamily="1" panose="02020603050405020304"/>
              </a:rPr>
              <a:t>, el promedio de sexenios fue de </a:t>
            </a:r>
            <a:r>
              <a:rPr lang="es-ES" sz="1200" i="1" spc="5">
                <a:solidFill>
                  <a:srgbClr val="000000"/>
                </a:solidFill>
                <a:latin typeface="Times New Roman" pitchFamily="1" panose="02020603050405020304"/>
              </a:rPr>
              <a:t>3.0 </a:t>
            </a:r>
            <a:r>
              <a:rPr lang="es-ES" sz="1200" spc="5">
                <a:solidFill>
                  <a:srgbClr val="000000"/>
                </a:solidFill>
                <a:latin typeface="Times New Roman" pitchFamily="1" panose="02020603050405020304"/>
              </a:rPr>
              <a:t>por cada docente.</a:t>
            </a:r>
            <a:r>
              <a:rPr lang="es-ES" sz="1200" baseline="30000" spc="5">
                <a:solidFill>
                  <a:srgbClr val="000000"/>
                </a:solidFill>
                <a:latin typeface="Courier New" pitchFamily="3" panose="02020603050405020304"/>
              </a:rPr>
              <a:t>26</a:t>
            </a:r>
            <a:r>
              <a:rPr lang="es-ES" sz="1200" spc="5">
                <a:solidFill>
                  <a:srgbClr val="000000"/>
                </a:solidFill>
                <a:latin typeface="Times New Roman" pitchFamily="1" panose="02020603050405020304"/>
              </a:rPr>
              <a:t> El promedio m´as alto se observa en el colectivo de CU (</a:t>
            </a:r>
            <a:r>
              <a:rPr lang="es-ES" sz="1200" i="1" spc="5">
                <a:solidFill>
                  <a:srgbClr val="000000"/>
                </a:solidFill>
                <a:latin typeface="Times New Roman" pitchFamily="1" panose="02020603050405020304"/>
              </a:rPr>
              <a:t>4.6</a:t>
            </a:r>
            <a:r>
              <a:rPr lang="es-ES" sz="1200" spc="5">
                <a:solidFill>
                  <a:srgbClr val="000000"/>
                </a:solidFill>
                <a:latin typeface="Times New Roman" pitchFamily="1" panose="02020603050405020304"/>
              </a:rPr>
              <a:t>), siguién-</a:t>
            </a:r>
            <a:r>
              <a:rPr lang="es-ES" sz="1200" spc="5">
                <a:solidFill>
                  <a:srgbClr val="000000"/>
                </a:solidFill>
                <a:latin typeface="Times New Roman" pitchFamily="1" panose="02020603050405020304"/>
              </a:rPr>
              <a:t>dole el de TU (</a:t>
            </a:r>
            <a:r>
              <a:rPr lang="es-ES" sz="1200" i="1" spc="5">
                <a:solidFill>
                  <a:srgbClr val="000000"/>
                </a:solidFill>
                <a:latin typeface="Times New Roman" pitchFamily="1" panose="02020603050405020304"/>
              </a:rPr>
              <a:t>2.5</a:t>
            </a:r>
            <a:r>
              <a:rPr lang="es-ES" sz="1200" spc="5">
                <a:solidFill>
                  <a:srgbClr val="000000"/>
                </a:solidFill>
                <a:latin typeface="Times New Roman" pitchFamily="1" panose="02020603050405020304"/>
              </a:rPr>
              <a:t>). (distribuido, respectivamente, como </a:t>
            </a:r>
            <a:r>
              <a:rPr lang="es-ES" sz="1200" i="1" spc="5">
                <a:solidFill>
                  <a:srgbClr val="000000"/>
                </a:solidFill>
                <a:latin typeface="Times New Roman" pitchFamily="1" panose="02020603050405020304"/>
              </a:rPr>
              <a:t>4.6 </a:t>
            </a:r>
            <a:r>
              <a:rPr lang="es-ES" sz="1200" spc="5">
                <a:solidFill>
                  <a:srgbClr val="000000"/>
                </a:solidFill>
                <a:latin typeface="Times New Roman" pitchFamily="1" panose="02020603050405020304"/>
              </a:rPr>
              <a:t>y </a:t>
            </a:r>
            <a:r>
              <a:rPr lang="es-ES" sz="1200" i="1" spc="5">
                <a:solidFill>
                  <a:srgbClr val="000000"/>
                </a:solidFill>
                <a:latin typeface="Times New Roman" pitchFamily="1" panose="02020603050405020304"/>
              </a:rPr>
              <a:t>4.9</a:t>
            </a:r>
            <a:r>
              <a:rPr lang="es-ES" sz="1200" spc="5">
                <a:solidFill>
                  <a:srgbClr val="000000"/>
                </a:solidFill>
                <a:latin typeface="Times New Roman" pitchFamily="1" panose="02020603050405020304"/>
              </a:rPr>
              <a:t>, para hombres y mujeres). El promedio de sexenios de investigación entre los TU fue de </a:t>
            </a:r>
            <a:r>
              <a:rPr lang="es-ES" sz="1200" i="1" spc="5">
                <a:solidFill>
                  <a:srgbClr val="000000"/>
                </a:solidFill>
                <a:latin typeface="Times New Roman" pitchFamily="1" panose="02020603050405020304"/>
              </a:rPr>
              <a:t>2.5 </a:t>
            </a:r>
            <a:r>
              <a:rPr lang="es-ES" sz="1200" spc="5">
                <a:solidFill>
                  <a:srgbClr val="000000"/>
                </a:solidFill>
                <a:latin typeface="Times New Roman" pitchFamily="1" panose="02020603050405020304"/>
              </a:rPr>
              <a:t>(</a:t>
            </a:r>
            <a:r>
              <a:rPr lang="es-ES" sz="1200" i="1" spc="5">
                <a:solidFill>
                  <a:srgbClr val="000000"/>
                </a:solidFill>
                <a:latin typeface="Times New Roman" pitchFamily="1" panose="02020603050405020304"/>
              </a:rPr>
              <a:t>2.6 </a:t>
            </a:r>
            <a:r>
              <a:rPr lang="es-ES" sz="1200" spc="5">
                <a:solidFill>
                  <a:srgbClr val="000000"/>
                </a:solidFill>
                <a:latin typeface="Times New Roman" pitchFamily="1" panose="02020603050405020304"/>
              </a:rPr>
              <a:t>y </a:t>
            </a:r>
            <a:r>
              <a:rPr lang="es-ES" sz="1200" i="1" spc="5">
                <a:solidFill>
                  <a:srgbClr val="000000"/>
                </a:solidFill>
                <a:latin typeface="Times New Roman" pitchFamily="1" panose="02020603050405020304"/>
              </a:rPr>
              <a:t>2.4</a:t>
            </a:r>
            <a:r>
              <a:rPr lang="es-ES" sz="1200" spc="5">
                <a:solidFill>
                  <a:srgbClr val="000000"/>
                </a:solidFill>
                <a:latin typeface="Times New Roman" pitchFamily="1" panose="02020603050405020304"/>
              </a:rPr>
              <a:t>, para hombres y mujeres, respectivamente). </a:t>
            </a:r>
          </a:p>
          <a:p>
            <a:pPr marL="45720" marR="45720" indent="0" algn="just">
              <a:lnSpc>
                <a:spcPts val="1400"/>
              </a:lnSpc>
              <a:spcBef>
                <a:spcPts val="515"/>
              </a:spcBef>
              <a:spcAft>
                <a:spcPts val="0"/>
              </a:spcAft>
            </a:pPr>
            <a:r>
              <a:rPr lang="es-ES" sz="1200" spc="0">
                <a:solidFill>
                  <a:srgbClr val="000000"/>
                </a:solidFill>
                <a:latin typeface="Times New Roman" pitchFamily="1" panose="02020603050405020304"/>
              </a:rPr>
              <a:t>Tomando como referencia el 31/12/2017, el profesorado que ha impartido docencia en la </a:t>
            </a:r>
            <a:r>
              <a:rPr lang="es-ES" sz="125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durante el curso </a:t>
            </a:r>
            <a:r>
              <a:rPr lang="es-ES" sz="1250" b="1" spc="0">
                <a:solidFill>
                  <a:srgbClr val="000000"/>
                </a:solidFill>
                <a:latin typeface="Times New Roman" pitchFamily="1" panose="02020603050405020304"/>
              </a:rPr>
              <a:t>2016/17 </a:t>
            </a:r>
            <a:r>
              <a:rPr lang="es-ES" sz="1200" spc="0">
                <a:solidFill>
                  <a:srgbClr val="000000"/>
                </a:solidFill>
                <a:latin typeface="Times New Roman" pitchFamily="1" panose="02020603050405020304"/>
              </a:rPr>
              <a:t>ha acumulado </a:t>
            </a:r>
            <a:r>
              <a:rPr lang="es-ES" sz="1250" b="1" spc="0">
                <a:solidFill>
                  <a:srgbClr val="000000"/>
                </a:solidFill>
                <a:latin typeface="Times New Roman" pitchFamily="1" panose="02020603050405020304"/>
              </a:rPr>
              <a:t>507 sexenios de investigación </a:t>
            </a:r>
            <a:r>
              <a:rPr lang="es-ES" sz="1200" spc="0">
                <a:solidFill>
                  <a:srgbClr val="000000"/>
                </a:solidFill>
                <a:latin typeface="Times New Roman" pitchFamily="1" panose="02020603050405020304"/>
              </a:rPr>
              <a:t>del total de 1652 para toda la UEx. Ello representa, aproxima-</a:t>
            </a:r>
            <a:r>
              <a:rPr lang="es-ES" sz="1200" spc="0">
                <a:solidFill>
                  <a:srgbClr val="000000"/>
                </a:solidFill>
                <a:latin typeface="Times New Roman" pitchFamily="1" panose="02020603050405020304"/>
              </a:rPr>
              <a:t>damente, el 30,7 % del total de sexenios de investigación en la UEx. Para el caso de los quinquenios, la relación fue </a:t>
            </a:r>
            <a:r>
              <a:rPr lang="es-ES" sz="1250" b="1" spc="0">
                <a:solidFill>
                  <a:srgbClr val="000000"/>
                </a:solidFill>
                <a:latin typeface="Times New Roman" pitchFamily="1" panose="02020603050405020304"/>
              </a:rPr>
              <a:t>786</a:t>
            </a:r>
            <a:r>
              <a:rPr lang="es-ES" sz="1200" spc="0">
                <a:solidFill>
                  <a:srgbClr val="000000"/>
                </a:solidFill>
                <a:latin typeface="Times New Roman" pitchFamily="1" panose="02020603050405020304"/>
              </a:rPr>
              <a:t>/</a:t>
            </a:r>
            <a:r>
              <a:rPr lang="es-ES" sz="1250" b="1" spc="0">
                <a:solidFill>
                  <a:srgbClr val="000000"/>
                </a:solidFill>
                <a:latin typeface="Times New Roman" pitchFamily="1" panose="02020603050405020304"/>
              </a:rPr>
              <a:t>3911 </a:t>
            </a:r>
            <a:r>
              <a:rPr lang="es-ES" sz="1200" spc="0">
                <a:solidFill>
                  <a:srgbClr val="000000"/>
                </a:solidFill>
                <a:latin typeface="Times New Roman" pitchFamily="1" panose="02020603050405020304"/>
              </a:rPr>
              <a:t>(FC/UEx). </a:t>
            </a:r>
          </a:p>
          <a:p>
            <a:pPr marL="45720" marR="45720" indent="0" algn="just">
              <a:lnSpc>
                <a:spcPts val="1400"/>
              </a:lnSpc>
              <a:spcBef>
                <a:spcPts val="465"/>
              </a:spcBef>
              <a:spcAft>
                <a:spcPts val="0"/>
              </a:spcAft>
            </a:pPr>
            <a:r>
              <a:rPr lang="es-ES" sz="1200" spc="0">
                <a:solidFill>
                  <a:srgbClr val="000000"/>
                </a:solidFill>
                <a:latin typeface="Times New Roman" pitchFamily="1" panose="02020603050405020304"/>
              </a:rPr>
              <a:t>Hay que tener en cuenta que, para el mismo período, un 80 %, del profesorado de la Facultad estuvo adscrito a la Facultad de Ciencias. El 20 % restante estaba adscrito a otros centros: Facultad de Ciencias Económicas y Empresariales 5, 71 %), Facultad de Educación (4, 5 %), Escuela de Ingenierías Industriales (3, 67 %), Facultad de Medicina (2, 04 %), Escuela de Ingenierías Agrarias (2, 04 %), Escuela Politécnica (1, 22 %) y Centro Universitario de Mérida (0, 82 %). </a:t>
            </a:r>
          </a:p>
          <a:p>
            <a:pPr marL="45720" marR="45720" indent="0" algn="just">
              <a:lnSpc>
                <a:spcPts val="1400"/>
              </a:lnSpc>
              <a:spcBef>
                <a:spcPts val="525"/>
              </a:spcBef>
              <a:spcAft>
                <a:spcPts val="1545"/>
              </a:spcAft>
            </a:pPr>
            <a:r>
              <a:rPr lang="es-ES" sz="1200" spc="0">
                <a:solidFill>
                  <a:srgbClr val="000000"/>
                </a:solidFill>
                <a:latin typeface="Times New Roman" pitchFamily="1" panose="02020603050405020304"/>
              </a:rPr>
              <a:t>Considerando exclusivamente el profesorado adscrito a la Facultad de Ciencias, </a:t>
            </a:r>
            <a:r>
              <a:rPr lang="es-ES" sz="1250" b="1" spc="0">
                <a:solidFill>
                  <a:srgbClr val="000000"/>
                </a:solidFill>
                <a:latin typeface="Times New Roman" pitchFamily="1" panose="02020603050405020304"/>
              </a:rPr>
              <a:t>196 </a:t>
            </a:r>
            <a:r>
              <a:rPr lang="es-ES" sz="1200" spc="0">
                <a:solidFill>
                  <a:srgbClr val="000000"/>
                </a:solidFill>
                <a:latin typeface="Times New Roman" pitchFamily="1" panose="02020603050405020304"/>
              </a:rPr>
              <a:t>profesores impartieron docencia durante el curso 2016/17, de los cuales, el 66, 8 %, son hombres y el 33, 2 %, mujeres. El número total de doctores fue de </a:t>
            </a:r>
            <a:r>
              <a:rPr lang="es-ES" sz="1250" b="1" spc="0">
                <a:solidFill>
                  <a:srgbClr val="000000"/>
                </a:solidFill>
                <a:latin typeface="Times New Roman" pitchFamily="1" panose="02020603050405020304"/>
              </a:rPr>
              <a:t>187</a:t>
            </a:r>
            <a:r>
              <a:rPr lang="es-ES" sz="1200" spc="0">
                <a:solidFill>
                  <a:srgbClr val="000000"/>
                </a:solidFill>
                <a:latin typeface="Times New Roman" pitchFamily="1" panose="02020603050405020304"/>
              </a:rPr>
              <a:t>, es decir, </a:t>
            </a:r>
          </a:p>
        </p:txBody>
      </p:sp>
      <p:sp>
        <p:nvSpPr>
          <p:cNvPr id="4" name=""/>
          <p:cNvSpPr/>
          <p:nvPr>
            <p:ph type="body" idx="10"/>
          </p:nvPr>
        </p:nvSpPr>
        <p:spPr>
          <a:xfrm>
            <a:off x="1059180" y="8030845"/>
            <a:ext cx="5486400" cy="1700530"/>
          </a:xfrm>
          <a:prstGeom prst="rect">
            <a:avLst/>
          </a:prstGeom>
          <a:noFill/>
          <a:ln w="0" cmpd="sng">
            <a:noFill/>
            <a:prstDash val="solid"/>
          </a:ln>
        </p:spPr>
        <p:txBody>
          <a:bodyPr vert="horz" lIns="0" tIns="22860" rIns="0" bIns="0" anchor="t"/>
          <a:lstStyle/>
          <a:p>
            <a:pPr marL="45720" marR="45720" indent="0" algn="just">
              <a:lnSpc>
                <a:spcPts val="1200"/>
              </a:lnSpc>
              <a:spcAft>
                <a:spcPts val="0"/>
              </a:spcAft>
            </a:pPr>
            <a:r>
              <a:rPr lang="es-ES" sz="650" baseline="30000" spc="40">
                <a:solidFill>
                  <a:srgbClr val="000000"/>
                </a:solidFill>
                <a:latin typeface="Arial" pitchFamily="2" panose="02020603050405020304"/>
              </a:rPr>
              <a:t>25</a:t>
            </a:r>
            <a:r>
              <a:rPr lang="es-ES" sz="1000" spc="40">
                <a:solidFill>
                  <a:srgbClr val="000000"/>
                </a:solidFill>
                <a:latin typeface="Times New Roman" pitchFamily="1" panose="02020603050405020304"/>
              </a:rPr>
              <a:t>De los 245, el </a:t>
            </a:r>
            <a:r>
              <a:rPr lang="es-ES" sz="1050" i="1" spc="40">
                <a:solidFill>
                  <a:srgbClr val="000000"/>
                </a:solidFill>
                <a:latin typeface="Times New Roman" pitchFamily="1" panose="02020603050405020304"/>
              </a:rPr>
              <a:t>67.8 </a:t>
            </a:r>
            <a:r>
              <a:rPr lang="es-ES" sz="1000" spc="40">
                <a:solidFill>
                  <a:srgbClr val="000000"/>
                </a:solidFill>
                <a:latin typeface="Times New Roman" pitchFamily="1" panose="02020603050405020304"/>
              </a:rPr>
              <a:t>% son hombres y el </a:t>
            </a:r>
            <a:r>
              <a:rPr lang="es-ES" sz="1050" i="1" spc="40">
                <a:solidFill>
                  <a:srgbClr val="000000"/>
                </a:solidFill>
                <a:latin typeface="Times New Roman" pitchFamily="1" panose="02020603050405020304"/>
              </a:rPr>
              <a:t>32.2 </a:t>
            </a:r>
            <a:r>
              <a:rPr lang="es-ES" sz="1000" spc="40">
                <a:solidFill>
                  <a:srgbClr val="000000"/>
                </a:solidFill>
                <a:latin typeface="Times New Roman" pitchFamily="1" panose="02020603050405020304"/>
              </a:rPr>
              <a:t>%, mujeres, una distribución bastante similar al conjunto de la UEx: un 63 % masculino y el 37 % femenino. Por otro lado, el número total de </a:t>
            </a:r>
            <a:r>
              <a:rPr lang="es-ES" sz="1050" b="1" spc="40">
                <a:solidFill>
                  <a:srgbClr val="000000"/>
                </a:solidFill>
                <a:latin typeface="Times New Roman" pitchFamily="1" panose="02020603050405020304"/>
              </a:rPr>
              <a:t>funcionarios </a:t>
            </a:r>
            <a:r>
              <a:rPr lang="es-ES" sz="1000" spc="40">
                <a:solidFill>
                  <a:srgbClr val="000000"/>
                </a:solidFill>
                <a:latin typeface="Times New Roman" pitchFamily="1" panose="02020603050405020304"/>
              </a:rPr>
              <a:t>que impartiódocencia en el Centro representa un </a:t>
            </a:r>
            <a:r>
              <a:rPr lang="es-ES" sz="1050" i="1" spc="40">
                <a:solidFill>
                  <a:srgbClr val="000000"/>
                </a:solidFill>
                <a:latin typeface="Times New Roman" pitchFamily="1" panose="02020603050405020304"/>
              </a:rPr>
              <a:t>68.6 </a:t>
            </a:r>
            <a:r>
              <a:rPr lang="es-ES" sz="1000" spc="40">
                <a:solidFill>
                  <a:srgbClr val="000000"/>
                </a:solidFill>
                <a:latin typeface="Times New Roman" pitchFamily="1" panose="02020603050405020304"/>
              </a:rPr>
              <a:t>% del total del PDI. De los cuales, el 72 % son hombres y el 28 % mujeres. Para el profesorado contratado, los hombres representan el </a:t>
            </a:r>
            <a:r>
              <a:rPr lang="es-ES" sz="1050" i="1" spc="40">
                <a:solidFill>
                  <a:srgbClr val="000000"/>
                </a:solidFill>
                <a:latin typeface="Times New Roman" pitchFamily="1" panose="02020603050405020304"/>
              </a:rPr>
              <a:t>58.4 </a:t>
            </a:r>
            <a:r>
              <a:rPr lang="es-ES" sz="1000" spc="40">
                <a:solidFill>
                  <a:srgbClr val="000000"/>
                </a:solidFill>
                <a:latin typeface="Times New Roman" pitchFamily="1" panose="02020603050405020304"/>
              </a:rPr>
              <a:t>% y las mujeres, el </a:t>
            </a:r>
            <a:r>
              <a:rPr lang="es-ES" sz="1050" i="1" spc="40">
                <a:solidFill>
                  <a:srgbClr val="000000"/>
                </a:solidFill>
                <a:latin typeface="Times New Roman" pitchFamily="1" panose="02020603050405020304"/>
              </a:rPr>
              <a:t>41.6 </a:t>
            </a:r>
            <a:r>
              <a:rPr lang="es-ES" sz="1000" spc="40">
                <a:solidFill>
                  <a:srgbClr val="000000"/>
                </a:solidFill>
                <a:latin typeface="Times New Roman" pitchFamily="1" panose="02020603050405020304"/>
              </a:rPr>
              <a:t>%. Y para colectivos con suficiente representación, la proporción más equilibrada entre hombres y mujeres aparece entre los Profesores Contratados Doctores, </a:t>
            </a:r>
            <a:r>
              <a:rPr lang="es-ES" sz="1050" b="1" spc="40">
                <a:solidFill>
                  <a:srgbClr val="000000"/>
                </a:solidFill>
                <a:latin typeface="Times New Roman" pitchFamily="1" panose="02020603050405020304"/>
              </a:rPr>
              <a:t>PCD</a:t>
            </a:r>
            <a:r>
              <a:rPr lang="es-ES" sz="1000" spc="40">
                <a:solidFill>
                  <a:srgbClr val="000000"/>
                </a:solidFill>
                <a:latin typeface="Times New Roman" pitchFamily="1" panose="02020603050405020304"/>
              </a:rPr>
              <a:t>, y la mayor desproporción entre </a:t>
            </a:r>
            <a:r>
              <a:rPr lang="es-ES" sz="1050" b="1" spc="40">
                <a:solidFill>
                  <a:srgbClr val="000000"/>
                </a:solidFill>
                <a:latin typeface="Times New Roman" pitchFamily="1" panose="02020603050405020304"/>
              </a:rPr>
              <a:t>CU</a:t>
            </a:r>
            <a:r>
              <a:rPr lang="es-ES" sz="1000" spc="40">
                <a:solidFill>
                  <a:srgbClr val="000000"/>
                </a:solidFill>
                <a:latin typeface="Times New Roman" pitchFamily="1" panose="02020603050405020304"/>
              </a:rPr>
              <a:t>, </a:t>
            </a:r>
            <a:r>
              <a:rPr lang="es-ES" sz="1050" b="1" spc="40">
                <a:solidFill>
                  <a:srgbClr val="000000"/>
                </a:solidFill>
                <a:latin typeface="Times New Roman" pitchFamily="1" panose="02020603050405020304"/>
              </a:rPr>
              <a:t>AS </a:t>
            </a:r>
            <a:r>
              <a:rPr lang="es-ES" sz="1000" spc="40">
                <a:solidFill>
                  <a:srgbClr val="000000"/>
                </a:solidFill>
                <a:latin typeface="Times New Roman" pitchFamily="1" panose="02020603050405020304"/>
              </a:rPr>
              <a:t>y </a:t>
            </a:r>
            <a:r>
              <a:rPr lang="es-ES" sz="1050" b="1" spc="40">
                <a:solidFill>
                  <a:srgbClr val="000000"/>
                </a:solidFill>
                <a:latin typeface="Times New Roman" pitchFamily="1" panose="02020603050405020304"/>
              </a:rPr>
              <a:t>AUD</a:t>
            </a:r>
            <a:r>
              <a:rPr lang="es-ES" sz="1000" spc="40">
                <a:solidFill>
                  <a:srgbClr val="000000"/>
                </a:solidFill>
                <a:latin typeface="Times New Roman" pitchFamily="1" panose="02020603050405020304"/>
              </a:rPr>
              <a:t>. </a:t>
            </a:r>
          </a:p>
          <a:p>
            <a:pPr marL="45720" marR="45720" indent="0" algn="just">
              <a:lnSpc>
                <a:spcPts val="1200"/>
              </a:lnSpc>
              <a:spcBef>
                <a:spcPts val="0"/>
              </a:spcBef>
              <a:spcAft>
                <a:spcPts val="1205"/>
              </a:spcAft>
            </a:pPr>
            <a:r>
              <a:rPr lang="es-ES" sz="650" baseline="30000" spc="0">
                <a:solidFill>
                  <a:srgbClr val="000000"/>
                </a:solidFill>
                <a:latin typeface="Arial" pitchFamily="2" panose="02020603050405020304"/>
              </a:rPr>
              <a:t>26</a:t>
            </a:r>
            <a:r>
              <a:rPr lang="es-ES" sz="1000" spc="0">
                <a:solidFill>
                  <a:srgbClr val="000000"/>
                </a:solidFill>
                <a:latin typeface="Times New Roman" pitchFamily="1" panose="02020603050405020304"/>
              </a:rPr>
              <a:t>El criterio más objetivo del que se dispone para cuantificar la importancia de la actividad investigadora es el número de </a:t>
            </a:r>
            <a:r>
              <a:rPr lang="es-ES" sz="1050" b="1" spc="0">
                <a:solidFill>
                  <a:srgbClr val="000000"/>
                </a:solidFill>
                <a:latin typeface="Times New Roman" pitchFamily="1" panose="02020603050405020304"/>
              </a:rPr>
              <a:t>sexenios </a:t>
            </a:r>
            <a:r>
              <a:rPr lang="es-ES" sz="1000" spc="0">
                <a:solidFill>
                  <a:srgbClr val="000000"/>
                </a:solidFill>
                <a:latin typeface="Times New Roman" pitchFamily="1" panose="02020603050405020304"/>
              </a:rPr>
              <a:t>(seis años) de investigación evaluados y reconocidos por el MEC, a petición del docente. </a:t>
            </a:r>
          </a:p>
        </p:txBody>
      </p:sp>
      <p:sp>
        <p:nvSpPr>
          <p:cNvPr id="5" name=""/>
          <p:cNvSpPr/>
          <p:nvPr>
            <p:ph type="body" idx="10"/>
          </p:nvPr>
        </p:nvSpPr>
        <p:spPr>
          <a:xfrm>
            <a:off x="1059180" y="9731375"/>
            <a:ext cx="5486400" cy="238125"/>
          </a:xfrm>
          <a:prstGeom prst="rect">
            <a:avLst/>
          </a:prstGeom>
          <a:noFill/>
          <a:ln w="0" cmpd="sng">
            <a:noFill/>
            <a:prstDash val="solid"/>
          </a:ln>
        </p:spPr>
        <p:txBody>
          <a:bodyPr vert="horz" lIns="0" tIns="46990" rIns="0" bIns="0" anchor="t"/>
          <a:lstStyle/>
          <a:p>
            <a:pPr marL="45720" marR="45720" indent="0" algn="r">
              <a:lnSpc>
                <a:spcPts val="1500"/>
              </a:lnSpc>
              <a:spcAft>
                <a:spcPts val="35"/>
              </a:spcAft>
            </a:pPr>
            <a:r>
              <a:rPr lang="es-ES" sz="1250" b="1" spc="45">
                <a:solidFill>
                  <a:srgbClr val="000000"/>
                </a:solidFill>
                <a:latin typeface="Times New Roman"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8034655"/>
            <a:ext cx="2161540"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6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3175" rIns="0" bIns="0" anchor="t"/>
          <a:lstStyle/>
          <a:p>
            <a:pPr marL="45720" marR="45720" indent="0" algn="l">
              <a:lnSpc>
                <a:spcPts val="1400"/>
              </a:lnSpc>
              <a:spcAft>
                <a:spcPts val="55"/>
              </a:spcAft>
              <a:tabLst>
                <a:tab algn="r" pos="5440680"/>
              </a:tabLst>
            </a:pPr>
            <a:r>
              <a:rPr lang="es-ES" sz="1200" spc="0">
                <a:solidFill>
                  <a:srgbClr val="000000"/>
                </a:solidFill>
                <a:latin typeface="Times New Roman" pitchFamily="1" panose="02020603050405020304"/>
              </a:rPr>
              <a:t>42 </a:t>
            </a:r>
            <a:r>
              <a:rPr lang="es-ES" sz="1250" b="1" spc="0">
                <a:solidFill>
                  <a:srgbClr val="000000"/>
                </a:solidFill>
                <a:latin typeface="Times New Roman" pitchFamily="1" panose="02020603050405020304"/>
              </a:rPr>
              <a:t>3.5. Semblanza conclusiva </a:t>
            </a:r>
          </a:p>
        </p:txBody>
      </p:sp>
      <p:sp>
        <p:nvSpPr>
          <p:cNvPr id="3" name=""/>
          <p:cNvSpPr/>
          <p:nvPr>
            <p:ph type="body" idx="10"/>
          </p:nvPr>
        </p:nvSpPr>
        <p:spPr>
          <a:xfrm>
            <a:off x="1057910" y="681990"/>
            <a:ext cx="5486400" cy="7196455"/>
          </a:xfrm>
          <a:prstGeom prst="rect">
            <a:avLst/>
          </a:prstGeom>
          <a:noFill/>
          <a:ln w="0" cmpd="sng">
            <a:noFill/>
            <a:prstDash val="solid"/>
          </a:ln>
        </p:spPr>
        <p:txBody>
          <a:bodyPr vert="horz" lIns="0" tIns="22606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el 95</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4 %, y el número de funcionarios fue de </a:t>
            </a:r>
            <a:r>
              <a:rPr lang="es-ES" sz="1250" b="1" spc="0">
                <a:solidFill>
                  <a:srgbClr val="000000"/>
                </a:solidFill>
                <a:latin typeface="Times New Roman" pitchFamily="1" panose="02020603050405020304"/>
              </a:rPr>
              <a:t>150</a:t>
            </a:r>
            <a:r>
              <a:rPr lang="es-ES" sz="1200" spc="0">
                <a:solidFill>
                  <a:srgbClr val="000000"/>
                </a:solidFill>
                <a:latin typeface="Times New Roman" pitchFamily="1" panose="02020603050405020304"/>
              </a:rPr>
              <a:t>, es decir, el 76</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5 % del total del PDI adscrito al Centro. El promedio de quinquenios y sexenios fue, respectivamente, de 5</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2 y 3</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2. </a:t>
            </a:r>
          </a:p>
          <a:p>
            <a:pPr marL="45720" marR="45720" indent="0" algn="just">
              <a:lnSpc>
                <a:spcPts val="1400"/>
              </a:lnSpc>
              <a:spcBef>
                <a:spcPts val="520"/>
              </a:spcBef>
              <a:spcAft>
                <a:spcPts val="0"/>
              </a:spcAft>
            </a:pPr>
            <a:r>
              <a:rPr lang="es-ES" sz="1200" spc="0">
                <a:solidFill>
                  <a:srgbClr val="000000"/>
                </a:solidFill>
                <a:latin typeface="Times New Roman" pitchFamily="1" panose="02020603050405020304"/>
              </a:rPr>
              <a:t>Según los datos proporcionados por la UTEC, el 95</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31 % del PDI masculino y el 98</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33 % del PDI femenino tenían una dedicación a tiempo completo, significativa-</a:t>
            </a:r>
            <a:r>
              <a:rPr lang="es-ES" sz="1200" spc="0">
                <a:solidFill>
                  <a:srgbClr val="000000"/>
                </a:solidFill>
                <a:latin typeface="Times New Roman" pitchFamily="1" panose="02020603050405020304"/>
              </a:rPr>
              <a:t>mente por encima, del valor correspondiente al conjunto de la UEx. (71</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11 % y 74</a:t>
            </a:r>
            <a:r>
              <a:rPr lang="es-ES" sz="1400" spc="0">
                <a:solidFill>
                  <a:srgbClr val="000000"/>
                </a:solidFill>
                <a:latin typeface="Arial" pitchFamily="2" panose="02020603050405020304"/>
              </a:rPr>
              <a:t>, </a:t>
            </a:r>
            <a:r>
              <a:rPr lang="es-ES" sz="1200" spc="0">
                <a:solidFill>
                  <a:srgbClr val="000000"/>
                </a:solidFill>
                <a:latin typeface="Times New Roman" pitchFamily="1" panose="02020603050405020304"/>
              </a:rPr>
              <a:t>62 %, respectivamente para hombres y mujeres). </a:t>
            </a:r>
          </a:p>
          <a:p>
            <a:pPr marL="45720" marR="45720" indent="0" algn="just">
              <a:lnSpc>
                <a:spcPts val="1400"/>
              </a:lnSpc>
              <a:spcBef>
                <a:spcPts val="460"/>
              </a:spcBef>
              <a:spcAft>
                <a:spcPts val="0"/>
              </a:spcAft>
            </a:pPr>
            <a:r>
              <a:rPr lang="es-ES" sz="1200" spc="15">
                <a:solidFill>
                  <a:srgbClr val="000000"/>
                </a:solidFill>
                <a:latin typeface="Times New Roman" pitchFamily="1" panose="02020603050405020304"/>
              </a:rPr>
              <a:t>Es importante hoy, después de los cincuenta años transcurridos desde su creación, valorar la pirámide de edad del Centro. Según la información disponible, la distribu-</a:t>
            </a:r>
            <a:r>
              <a:rPr lang="es-ES" sz="1200" spc="15">
                <a:solidFill>
                  <a:srgbClr val="000000"/>
                </a:solidFill>
                <a:latin typeface="Times New Roman" pitchFamily="1" panose="02020603050405020304"/>
              </a:rPr>
              <a:t>ción de edad del PDI adscrito a la </a:t>
            </a:r>
            <a:r>
              <a:rPr lang="es-ES" sz="1250" b="1" spc="15">
                <a:solidFill>
                  <a:srgbClr val="000000"/>
                </a:solidFill>
                <a:latin typeface="Times New Roman" pitchFamily="1" panose="02020603050405020304"/>
              </a:rPr>
              <a:t>Facultad de Ciencias </a:t>
            </a:r>
            <a:r>
              <a:rPr lang="es-ES" sz="1200" spc="15">
                <a:solidFill>
                  <a:srgbClr val="000000"/>
                </a:solidFill>
                <a:latin typeface="Times New Roman" pitchFamily="1" panose="02020603050405020304"/>
              </a:rPr>
              <a:t>(expresado a intervalos de 5 años), indica que </a:t>
            </a:r>
            <a:r>
              <a:rPr lang="es-ES" sz="1250" b="1" spc="15">
                <a:solidFill>
                  <a:srgbClr val="000000"/>
                </a:solidFill>
                <a:latin typeface="Times New Roman" pitchFamily="1" panose="02020603050405020304"/>
              </a:rPr>
              <a:t>ningún </a:t>
            </a:r>
            <a:r>
              <a:rPr lang="es-ES" sz="1200" spc="15">
                <a:solidFill>
                  <a:srgbClr val="000000"/>
                </a:solidFill>
                <a:latin typeface="Times New Roman" pitchFamily="1" panose="02020603050405020304"/>
              </a:rPr>
              <a:t>docente de la </a:t>
            </a:r>
            <a:r>
              <a:rPr lang="es-ES" sz="1250" b="1" spc="15">
                <a:solidFill>
                  <a:srgbClr val="000000"/>
                </a:solidFill>
                <a:latin typeface="Times New Roman" pitchFamily="1" panose="02020603050405020304"/>
              </a:rPr>
              <a:t>Facultad de Ciencias </a:t>
            </a:r>
            <a:r>
              <a:rPr lang="es-ES" sz="1200" spc="15">
                <a:solidFill>
                  <a:srgbClr val="000000"/>
                </a:solidFill>
                <a:latin typeface="Times New Roman" pitchFamily="1" panose="02020603050405020304"/>
              </a:rPr>
              <a:t>tiene menos de 30 años y sólo el </a:t>
            </a:r>
            <a:r>
              <a:rPr lang="es-ES" sz="1200" i="1" spc="15">
                <a:solidFill>
                  <a:srgbClr val="000000"/>
                </a:solidFill>
                <a:latin typeface="Times New Roman" pitchFamily="1" panose="02020603050405020304"/>
              </a:rPr>
              <a:t>2.7 </a:t>
            </a:r>
            <a:r>
              <a:rPr lang="es-ES" sz="1200" spc="15">
                <a:solidFill>
                  <a:srgbClr val="000000"/>
                </a:solidFill>
                <a:latin typeface="Times New Roman" pitchFamily="1" panose="02020603050405020304"/>
              </a:rPr>
              <a:t>% tiene entre 30 y 40 años. El </a:t>
            </a:r>
            <a:r>
              <a:rPr lang="es-ES" sz="1200" i="1" spc="15">
                <a:solidFill>
                  <a:srgbClr val="000000"/>
                </a:solidFill>
                <a:latin typeface="Times New Roman" pitchFamily="1" panose="02020603050405020304"/>
              </a:rPr>
              <a:t>30.3 </a:t>
            </a:r>
            <a:r>
              <a:rPr lang="es-ES" sz="1200" spc="15">
                <a:solidFill>
                  <a:srgbClr val="000000"/>
                </a:solidFill>
                <a:latin typeface="Times New Roman" pitchFamily="1" panose="02020603050405020304"/>
              </a:rPr>
              <a:t>% tiene entre 40 y 50 años y el </a:t>
            </a:r>
            <a:r>
              <a:rPr lang="es-ES" sz="1200" i="1" spc="15">
                <a:solidFill>
                  <a:srgbClr val="000000"/>
                </a:solidFill>
                <a:latin typeface="Times New Roman" pitchFamily="1" panose="02020603050405020304"/>
              </a:rPr>
              <a:t>40.4 </a:t>
            </a:r>
            <a:r>
              <a:rPr lang="es-ES" sz="1200" spc="15">
                <a:solidFill>
                  <a:srgbClr val="000000"/>
                </a:solidFill>
                <a:latin typeface="Times New Roman" pitchFamily="1" panose="02020603050405020304"/>
              </a:rPr>
              <a:t>% tiene entre 50 y 60 años; mientras que un </a:t>
            </a:r>
            <a:r>
              <a:rPr lang="es-ES" sz="1200" i="1" spc="15">
                <a:solidFill>
                  <a:srgbClr val="000000"/>
                </a:solidFill>
                <a:latin typeface="Times New Roman" pitchFamily="1" panose="02020603050405020304"/>
              </a:rPr>
              <a:t>26.6 </a:t>
            </a:r>
            <a:r>
              <a:rPr lang="es-ES" sz="1200" spc="15">
                <a:solidFill>
                  <a:srgbClr val="000000"/>
                </a:solidFill>
                <a:latin typeface="Times New Roman" pitchFamily="1" panose="02020603050405020304"/>
              </a:rPr>
              <a:t>% tiene m´as de 60 años. </a:t>
            </a:r>
          </a:p>
          <a:p>
            <a:pPr marL="45720" marR="45720" indent="0" algn="just">
              <a:lnSpc>
                <a:spcPts val="1400"/>
              </a:lnSpc>
              <a:spcBef>
                <a:spcPts val="505"/>
              </a:spcBef>
              <a:spcAft>
                <a:spcPts val="0"/>
              </a:spcAft>
            </a:pPr>
            <a:r>
              <a:rPr lang="es-ES" sz="1200" spc="10">
                <a:solidFill>
                  <a:srgbClr val="000000"/>
                </a:solidFill>
                <a:latin typeface="Times New Roman" pitchFamily="1" panose="02020603050405020304"/>
              </a:rPr>
              <a:t>Esta distribución de edad pone de manifiesto el índice de envejecimiento de la </a:t>
            </a:r>
            <a:r>
              <a:rPr lang="es-ES" sz="1250" b="1" spc="10">
                <a:solidFill>
                  <a:srgbClr val="000000"/>
                </a:solidFill>
                <a:latin typeface="Times New Roman" pitchFamily="1" panose="02020603050405020304"/>
              </a:rPr>
              <a:t>Fa-</a:t>
            </a:r>
            <a:r>
              <a:rPr lang="es-ES" sz="1250" b="1" spc="10">
                <a:solidFill>
                  <a:srgbClr val="000000"/>
                </a:solidFill>
                <a:latin typeface="Times New Roman" pitchFamily="1" panose="02020603050405020304"/>
              </a:rPr>
              <a:t>cultad de Ciencias </a:t>
            </a:r>
            <a:r>
              <a:rPr lang="es-ES" sz="1200" spc="10">
                <a:solidFill>
                  <a:srgbClr val="000000"/>
                </a:solidFill>
                <a:latin typeface="Times New Roman" pitchFamily="1" panose="02020603050405020304"/>
              </a:rPr>
              <a:t>y la necesidad de arbitrar políticas de personal que lo corrijan, dando entrada a nuevas generaciones de docentes. Para ello, una buena política de captación de becarios y contratos predotorales y postdoctorales, sería de la mayor urgencia. </a:t>
            </a:r>
          </a:p>
          <a:p>
            <a:pPr marL="45720" marR="45720" indent="0" algn="just">
              <a:lnSpc>
                <a:spcPts val="1400"/>
              </a:lnSpc>
              <a:spcBef>
                <a:spcPts val="480"/>
              </a:spcBef>
              <a:spcAft>
                <a:spcPts val="0"/>
              </a:spcAft>
            </a:pPr>
            <a:r>
              <a:rPr lang="es-ES" sz="1200" spc="0">
                <a:solidFill>
                  <a:srgbClr val="000000"/>
                </a:solidFill>
                <a:latin typeface="Times New Roman" pitchFamily="1" panose="02020603050405020304"/>
              </a:rPr>
              <a:t>Finalmente, en cuanto al Personal de Administración y Servicios (</a:t>
            </a:r>
            <a:r>
              <a:rPr lang="es-ES" sz="1250" b="1" spc="0">
                <a:solidFill>
                  <a:srgbClr val="000000"/>
                </a:solidFill>
                <a:latin typeface="Times New Roman" pitchFamily="1" panose="02020603050405020304"/>
              </a:rPr>
              <a:t>PAS</a:t>
            </a:r>
            <a:r>
              <a:rPr lang="es-ES" sz="1200" spc="0">
                <a:solidFill>
                  <a:srgbClr val="000000"/>
                </a:solidFill>
                <a:latin typeface="Times New Roman" pitchFamily="1" panose="02020603050405020304"/>
              </a:rPr>
              <a:t>) adscrito a la Facultad de Ciencias, durante el curso </a:t>
            </a:r>
            <a:r>
              <a:rPr lang="es-ES" sz="1250" b="1" spc="0">
                <a:solidFill>
                  <a:srgbClr val="000000"/>
                </a:solidFill>
                <a:latin typeface="Times New Roman" pitchFamily="1" panose="02020603050405020304"/>
              </a:rPr>
              <a:t>2016/17 </a:t>
            </a:r>
            <a:r>
              <a:rPr lang="es-ES" sz="1200" spc="0">
                <a:solidFill>
                  <a:srgbClr val="000000"/>
                </a:solidFill>
                <a:latin typeface="Times New Roman" pitchFamily="1" panose="02020603050405020304"/>
              </a:rPr>
              <a:t>hubo un total de 81, de los cuales, 7, prestaron servicio en la Secretaría del Centro y en el Decanato; 3, se en-</a:t>
            </a:r>
            <a:r>
              <a:rPr lang="es-ES" sz="1200" spc="0">
                <a:solidFill>
                  <a:srgbClr val="000000"/>
                </a:solidFill>
                <a:latin typeface="Times New Roman" pitchFamily="1" panose="02020603050405020304"/>
              </a:rPr>
              <a:t>cuentran atendiendo a la Unidad de apoyo administrativo a los Departamentos; 38, se dedican a diversos servicios generales como coordinación, reprografía, informáti-</a:t>
            </a:r>
            <a:r>
              <a:rPr lang="es-ES" sz="1200" spc="0">
                <a:solidFill>
                  <a:srgbClr val="000000"/>
                </a:solidFill>
                <a:latin typeface="Times New Roman" pitchFamily="1" panose="02020603050405020304"/>
              </a:rPr>
              <a:t>ca, mantenimiento, porterías, vigilancia, laboratorios, etc. y 33, prestan sus servicios como Técnicos de apoyo, Técnicos especialistas y Técnicos auxiliares en los labora-</a:t>
            </a:r>
            <a:r>
              <a:rPr lang="es-ES" sz="1200" spc="0">
                <a:solidFill>
                  <a:srgbClr val="000000"/>
                </a:solidFill>
                <a:latin typeface="Times New Roman" pitchFamily="1" panose="02020603050405020304"/>
              </a:rPr>
              <a:t>torios de distintos departamentos.</a:t>
            </a:r>
            <a:r>
              <a:rPr lang="es-ES" sz="1200" baseline="30000" spc="0">
                <a:solidFill>
                  <a:srgbClr val="000000"/>
                </a:solidFill>
                <a:latin typeface="Courier New" pitchFamily="3" panose="02020603050405020304"/>
              </a:rPr>
              <a:t>27</a:t>
            </a:r>
            <a:r>
              <a:rPr lang="es-ES" sz="100" spc="0">
                <a:solidFill>
                  <a:srgbClr val="000000"/>
                </a:solidFill>
                <a:latin typeface="Courier New" pitchFamily="3" panose="02020603050405020304"/>
              </a:rPr>
              <a:t> </a:t>
            </a:r>
          </a:p>
          <a:p>
            <a:pPr marL="45720" marR="45720" indent="0" algn="l">
              <a:lnSpc>
                <a:spcPts val="2000"/>
              </a:lnSpc>
              <a:spcBef>
                <a:spcPts val="3240"/>
              </a:spcBef>
              <a:spcAft>
                <a:spcPts val="0"/>
              </a:spcAft>
            </a:pPr>
            <a:r>
              <a:rPr lang="es-ES" sz="1650" b="1" spc="180">
                <a:solidFill>
                  <a:srgbClr val="000000"/>
                </a:solidFill>
                <a:latin typeface="Times New Roman" pitchFamily="1" panose="02020603050405020304"/>
              </a:rPr>
              <a:t>3.5. Semblanza conclusiva </a:t>
            </a:r>
          </a:p>
          <a:p>
            <a:pPr marL="45720" marR="45720" indent="0" algn="just">
              <a:lnSpc>
                <a:spcPts val="1400"/>
              </a:lnSpc>
              <a:spcBef>
                <a:spcPts val="1795"/>
              </a:spcBef>
              <a:spcAft>
                <a:spcPts val="1090"/>
              </a:spcAft>
            </a:pPr>
            <a:r>
              <a:rPr lang="es-ES" sz="1200" spc="0">
                <a:solidFill>
                  <a:srgbClr val="000000"/>
                </a:solidFill>
                <a:latin typeface="Times New Roman" pitchFamily="1" panose="02020603050405020304"/>
              </a:rPr>
              <a:t>Han pasado cincuenta años y la </a:t>
            </a:r>
            <a:r>
              <a:rPr lang="es-ES" sz="1250" b="1" spc="0">
                <a:solidFill>
                  <a:srgbClr val="000000"/>
                </a:solidFill>
                <a:latin typeface="Times New Roman" pitchFamily="1" panose="02020603050405020304"/>
              </a:rPr>
              <a:t>Facultad de Ciencias </a:t>
            </a:r>
            <a:r>
              <a:rPr lang="es-ES" sz="1200" spc="0">
                <a:solidFill>
                  <a:srgbClr val="000000"/>
                </a:solidFill>
                <a:latin typeface="Times New Roman" pitchFamily="1" panose="02020603050405020304"/>
              </a:rPr>
              <a:t>ha evolucionado bien, con-</a:t>
            </a:r>
            <a:r>
              <a:rPr lang="es-ES" sz="1200" spc="0">
                <a:solidFill>
                  <a:srgbClr val="000000"/>
                </a:solidFill>
                <a:latin typeface="Times New Roman" pitchFamily="1" panose="02020603050405020304"/>
              </a:rPr>
              <a:t>solidándose como un centro de prestigio y buen hacer; el profesorado e investigadores a él adscritos alcanzaron notables cotas de solvencia (507 sexenios y 790 quinque-nios),</a:t>
            </a:r>
            <a:r>
              <a:rPr lang="es-ES" sz="1200" baseline="30000" spc="0">
                <a:solidFill>
                  <a:srgbClr val="000000"/>
                </a:solidFill>
                <a:latin typeface="Courier New" pitchFamily="3" panose="02020603050405020304"/>
              </a:rPr>
              <a:t>28</a:t>
            </a:r>
            <a:r>
              <a:rPr lang="es-ES" sz="1200" spc="0">
                <a:solidFill>
                  <a:srgbClr val="000000"/>
                </a:solidFill>
                <a:latin typeface="Times New Roman" pitchFamily="1" panose="02020603050405020304"/>
              </a:rPr>
              <a:t> en concordancia con el contexto en el que nacióy creció, y su proyección nacional e internacional no envidia a la de cualquier otra universidad, sea españo-</a:t>
            </a:r>
            <a:r>
              <a:rPr lang="es-ES" sz="100">
                <a:solidFill>
                  <a:srgbClr val="000000"/>
                </a:solidFill>
                <a:latin typeface="Times New Roman" pitchFamily="1" panose="02020603050405020304"/>
              </a:rPr>
              <a:t> </a:t>
            </a:r>
          </a:p>
        </p:txBody>
      </p:sp>
      <p:sp>
        <p:nvSpPr>
          <p:cNvPr id="4" name=""/>
          <p:cNvSpPr/>
          <p:nvPr>
            <p:ph type="body" idx="10"/>
          </p:nvPr>
        </p:nvSpPr>
        <p:spPr>
          <a:xfrm>
            <a:off x="1057910" y="7878445"/>
            <a:ext cx="5486400" cy="1852930"/>
          </a:xfrm>
          <a:prstGeom prst="rect">
            <a:avLst/>
          </a:prstGeom>
          <a:noFill/>
          <a:ln w="0" cmpd="sng">
            <a:noFill/>
            <a:prstDash val="solid"/>
          </a:ln>
        </p:spPr>
        <p:txBody>
          <a:bodyPr vert="horz" lIns="0" tIns="27305" rIns="0" bIns="0" anchor="t"/>
          <a:lstStyle/>
          <a:p>
            <a:pPr marL="45720" marR="45720" indent="0" algn="just">
              <a:lnSpc>
                <a:spcPts val="1200"/>
              </a:lnSpc>
              <a:spcAft>
                <a:spcPts val="0"/>
              </a:spcAft>
            </a:pPr>
            <a:r>
              <a:rPr lang="es-ES" sz="650" baseline="30000" spc="20">
                <a:solidFill>
                  <a:srgbClr val="000000"/>
                </a:solidFill>
                <a:latin typeface="Arial" pitchFamily="2" panose="02020603050405020304"/>
              </a:rPr>
              <a:t>27</a:t>
            </a:r>
            <a:r>
              <a:rPr lang="es-ES" sz="1000" spc="20">
                <a:solidFill>
                  <a:srgbClr val="000000"/>
                </a:solidFill>
                <a:latin typeface="Times New Roman" pitchFamily="1" panose="02020603050405020304"/>
              </a:rPr>
              <a:t>Anatomía, Biología Celular y Zoología; Biología vegetal, Ecología y Ciencias de la Tierra; Bio-</a:t>
            </a:r>
            <a:r>
              <a:rPr lang="es-ES" sz="1000" spc="20">
                <a:solidFill>
                  <a:srgbClr val="000000"/>
                </a:solidFill>
                <a:latin typeface="Times New Roman" pitchFamily="1" panose="02020603050405020304"/>
              </a:rPr>
              <a:t>química y Biología Molecular y Genética; Ciencias Biomédicas; Física; Física Aplicada; Fisiología; Ingeniería Eléctrica, Electrónica y Automática; Ingeniería Química y Química Física; Matemáti-</a:t>
            </a:r>
            <a:r>
              <a:rPr lang="es-ES" sz="1000" spc="20">
                <a:solidFill>
                  <a:srgbClr val="000000"/>
                </a:solidFill>
                <a:latin typeface="Times New Roman" pitchFamily="1" panose="02020603050405020304"/>
              </a:rPr>
              <a:t>cas; Química Analítica y Química Orgánica e Inorgánica. La distribución entre hombres y mujeres representó, respectivamente, el </a:t>
            </a:r>
            <a:r>
              <a:rPr lang="es-ES" sz="1200" i="1" spc="20">
                <a:solidFill>
                  <a:srgbClr val="000000"/>
                </a:solidFill>
                <a:latin typeface="Times New Roman" pitchFamily="1" panose="02020603050405020304"/>
              </a:rPr>
              <a:t>40.7 </a:t>
            </a:r>
            <a:r>
              <a:rPr lang="es-ES" sz="1000" spc="20">
                <a:solidFill>
                  <a:srgbClr val="000000"/>
                </a:solidFill>
                <a:latin typeface="Times New Roman" pitchFamily="1" panose="02020603050405020304"/>
              </a:rPr>
              <a:t>y el </a:t>
            </a:r>
            <a:r>
              <a:rPr lang="es-ES" sz="1200" i="1" spc="20">
                <a:solidFill>
                  <a:srgbClr val="000000"/>
                </a:solidFill>
                <a:latin typeface="Times New Roman" pitchFamily="1" panose="02020603050405020304"/>
              </a:rPr>
              <a:t>59.3 </a:t>
            </a:r>
            <a:r>
              <a:rPr lang="es-ES" sz="1000" spc="20">
                <a:solidFill>
                  <a:srgbClr val="000000"/>
                </a:solidFill>
                <a:latin typeface="Times New Roman" pitchFamily="1" panose="02020603050405020304"/>
              </a:rPr>
              <a:t>%. El número de PAS funcionario ascendióal </a:t>
            </a:r>
            <a:r>
              <a:rPr lang="es-ES" sz="1200" i="1" spc="20">
                <a:solidFill>
                  <a:srgbClr val="000000"/>
                </a:solidFill>
                <a:latin typeface="Times New Roman" pitchFamily="1" panose="02020603050405020304"/>
              </a:rPr>
              <a:t>43.2 </a:t>
            </a:r>
            <a:r>
              <a:rPr lang="es-ES" sz="1000" spc="20">
                <a:solidFill>
                  <a:srgbClr val="000000"/>
                </a:solidFill>
                <a:latin typeface="Times New Roman" pitchFamily="1" panose="02020603050405020304"/>
              </a:rPr>
              <a:t>% del total, de los cuales, el </a:t>
            </a:r>
            <a:r>
              <a:rPr lang="es-ES" sz="1200" i="1" spc="20">
                <a:solidFill>
                  <a:srgbClr val="000000"/>
                </a:solidFill>
                <a:latin typeface="Times New Roman" pitchFamily="1" panose="02020603050405020304"/>
              </a:rPr>
              <a:t>48.6 </a:t>
            </a:r>
            <a:r>
              <a:rPr lang="es-ES" sz="1000" spc="20">
                <a:solidFill>
                  <a:srgbClr val="000000"/>
                </a:solidFill>
                <a:latin typeface="Times New Roman" pitchFamily="1" panose="02020603050405020304"/>
              </a:rPr>
              <a:t>% son hombres. El PAS laboral representóel </a:t>
            </a:r>
            <a:r>
              <a:rPr lang="es-ES" sz="1200" i="1" spc="20">
                <a:solidFill>
                  <a:srgbClr val="000000"/>
                </a:solidFill>
                <a:latin typeface="Times New Roman" pitchFamily="1" panose="02020603050405020304"/>
              </a:rPr>
              <a:t>56.8 </a:t>
            </a:r>
            <a:r>
              <a:rPr lang="es-ES" sz="1000" spc="20">
                <a:solidFill>
                  <a:srgbClr val="000000"/>
                </a:solidFill>
                <a:latin typeface="Times New Roman" pitchFamily="1" panose="02020603050405020304"/>
              </a:rPr>
              <a:t>% del total, de los cuales, el </a:t>
            </a:r>
            <a:r>
              <a:rPr lang="es-ES" sz="1200" i="1" spc="20">
                <a:solidFill>
                  <a:srgbClr val="000000"/>
                </a:solidFill>
                <a:latin typeface="Times New Roman" pitchFamily="1" panose="02020603050405020304"/>
              </a:rPr>
              <a:t>34.8 </a:t>
            </a:r>
            <a:r>
              <a:rPr lang="es-ES" sz="1000" spc="20">
                <a:solidFill>
                  <a:srgbClr val="000000"/>
                </a:solidFill>
                <a:latin typeface="Times New Roman" pitchFamily="1" panose="02020603050405020304"/>
              </a:rPr>
              <a:t>% son hombres. Aproximadamente el </a:t>
            </a:r>
            <a:r>
              <a:rPr lang="es-ES" sz="1200" i="1" spc="20">
                <a:solidFill>
                  <a:srgbClr val="000000"/>
                </a:solidFill>
                <a:latin typeface="Times New Roman" pitchFamily="1" panose="02020603050405020304"/>
              </a:rPr>
              <a:t>76.5 </a:t>
            </a:r>
            <a:r>
              <a:rPr lang="es-ES" sz="1000" spc="20">
                <a:solidFill>
                  <a:srgbClr val="000000"/>
                </a:solidFill>
                <a:latin typeface="Times New Roman" pitchFamily="1" panose="02020603050405020304"/>
              </a:rPr>
              <a:t>% del PAS tiene jornada a tiempo completo, de los cuales, las mujeres alcanzan casi el </a:t>
            </a:r>
            <a:r>
              <a:rPr lang="es-ES" sz="1200" i="1" spc="20">
                <a:solidFill>
                  <a:srgbClr val="000000"/>
                </a:solidFill>
                <a:latin typeface="Times New Roman" pitchFamily="1" panose="02020603050405020304"/>
              </a:rPr>
              <a:t>56.5 </a:t>
            </a:r>
            <a:r>
              <a:rPr lang="es-ES" sz="1000" spc="20">
                <a:solidFill>
                  <a:srgbClr val="000000"/>
                </a:solidFill>
                <a:latin typeface="Times New Roman" pitchFamily="1" panose="02020603050405020304"/>
              </a:rPr>
              <a:t>%. </a:t>
            </a:r>
          </a:p>
          <a:p>
            <a:pPr marL="45720" marR="45720" indent="0" algn="just">
              <a:lnSpc>
                <a:spcPts val="1200"/>
              </a:lnSpc>
              <a:spcBef>
                <a:spcPts val="15"/>
              </a:spcBef>
              <a:spcAft>
                <a:spcPts val="1195"/>
              </a:spcAft>
            </a:pPr>
            <a:r>
              <a:rPr lang="es-ES" sz="650" baseline="30000" spc="0">
                <a:solidFill>
                  <a:srgbClr val="000000"/>
                </a:solidFill>
                <a:latin typeface="Arial" pitchFamily="2" panose="02020603050405020304"/>
              </a:rPr>
              <a:t>28</a:t>
            </a:r>
            <a:r>
              <a:rPr lang="es-ES" sz="1000" spc="0">
                <a:solidFill>
                  <a:srgbClr val="000000"/>
                </a:solidFill>
                <a:latin typeface="Times New Roman" pitchFamily="1" panose="02020603050405020304"/>
              </a:rPr>
              <a:t>El total de sexenios reconocidos que acumula el PDI actual de la Facultad asciende a 507, el </a:t>
            </a:r>
            <a:r>
              <a:rPr lang="es-ES" sz="1200" i="1" spc="0">
                <a:solidFill>
                  <a:srgbClr val="000000"/>
                </a:solidFill>
                <a:latin typeface="Times New Roman" pitchFamily="1" panose="02020603050405020304"/>
              </a:rPr>
              <a:t>30,7 </a:t>
            </a:r>
            <a:r>
              <a:rPr lang="es-ES" sz="1000" spc="0">
                <a:solidFill>
                  <a:srgbClr val="000000"/>
                </a:solidFill>
                <a:latin typeface="Times New Roman" pitchFamily="1" panose="02020603050405020304"/>
              </a:rPr>
              <a:t>% de la UEx. En cuanto a los quinquenios, los docentes de la Facultad de Ciencias acreditan un total de 790, frente a los 3911 de la UEx (20 %).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1435" rIns="0" bIns="0" anchor="t"/>
          <a:lstStyle/>
          <a:p>
            <a:pPr marL="45720" marR="45720" indent="0" algn="l">
              <a:lnSpc>
                <a:spcPts val="1400"/>
              </a:lnSpc>
              <a:spcAft>
                <a:spcPts val="35"/>
              </a:spcAft>
            </a:pPr>
            <a:r>
              <a:rPr lang="es-ES" sz="1250" b="1" spc="40">
                <a:solidFill>
                  <a:srgbClr val="000000"/>
                </a:solidFill>
                <a:latin typeface="Times New Roman" pitchFamily="1" panose="02020603050405020304"/>
              </a:rPr>
              <a:t>50 Aniversario 1968–2019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7882255"/>
            <a:ext cx="2161540"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6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82600"/>
            <a:ext cx="5486400" cy="199390"/>
          </a:xfrm>
          <a:prstGeom prst="rect">
            <a:avLst/>
          </a:prstGeom>
          <a:noFill/>
          <a:ln w="0" cmpd="sng">
            <a:noFill/>
            <a:prstDash val="solid"/>
          </a:ln>
        </p:spPr>
        <p:txBody>
          <a:bodyPr vert="horz" lIns="0" tIns="0" rIns="0" bIns="0" anchor="t"/>
          <a:lstStyle/>
          <a:p>
            <a:pPr marL="45720" marR="45720" indent="0" algn="l">
              <a:lnSpc>
                <a:spcPts val="1400"/>
              </a:lnSpc>
              <a:spcAft>
                <a:spcPts val="80"/>
              </a:spcAft>
              <a:tabLst>
                <a:tab algn="r" pos="5440680"/>
              </a:tabLst>
            </a:pPr>
            <a:r>
              <a:rPr lang="es-ES" sz="1100" b="1" spc="0">
                <a:solidFill>
                  <a:srgbClr val="000000"/>
                </a:solidFill>
                <a:latin typeface="Bookman Old Style" pitchFamily="1" panose="02020603050405020304"/>
              </a:rPr>
              <a:t>3. Medio siglo de esperanzas y realidades </a:t>
            </a:r>
            <a:r>
              <a:rPr lang="es-ES" sz="1200" spc="0">
                <a:solidFill>
                  <a:srgbClr val="000000"/>
                </a:solidFill>
                <a:latin typeface="Times New Roman" pitchFamily="1" panose="02020603050405020304"/>
              </a:rPr>
              <a:t>43 </a:t>
            </a:r>
          </a:p>
        </p:txBody>
      </p:sp>
      <p:sp>
        <p:nvSpPr>
          <p:cNvPr id="3" name=""/>
          <p:cNvSpPr/>
          <p:nvPr>
            <p:ph type="body" idx="10"/>
          </p:nvPr>
        </p:nvSpPr>
        <p:spPr>
          <a:xfrm>
            <a:off x="1057910" y="681990"/>
            <a:ext cx="5486400" cy="7802880"/>
          </a:xfrm>
          <a:prstGeom prst="rect">
            <a:avLst/>
          </a:prstGeom>
          <a:noFill/>
          <a:ln w="0" cmpd="sng">
            <a:noFill/>
            <a:prstDash val="solid"/>
          </a:ln>
        </p:spPr>
        <p:txBody>
          <a:bodyPr vert="horz" lIns="0" tIns="22733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la o extranjera. Se hicieron realidad los deseos manifestados por el ministro en la inauguración de la Facultad en 1968. </a:t>
            </a:r>
          </a:p>
          <a:p>
            <a:pPr marL="45720" marR="45720" indent="0" algn="just">
              <a:lnSpc>
                <a:spcPts val="1500"/>
              </a:lnSpc>
              <a:spcBef>
                <a:spcPts val="475"/>
              </a:spcBef>
              <a:spcAft>
                <a:spcPts val="0"/>
              </a:spcAft>
            </a:pPr>
            <a:r>
              <a:rPr lang="es-ES" sz="1200" spc="0">
                <a:solidFill>
                  <a:srgbClr val="000000"/>
                </a:solidFill>
                <a:latin typeface="Times New Roman" pitchFamily="1" panose="02020603050405020304"/>
              </a:rPr>
              <a:t>La cantidad de egresados también ha sido satisfactoria (6463),</a:t>
            </a:r>
            <a:r>
              <a:rPr lang="es-ES" sz="1200" baseline="30000" spc="0">
                <a:solidFill>
                  <a:srgbClr val="000000"/>
                </a:solidFill>
                <a:latin typeface="Courier New" pitchFamily="3" panose="02020603050405020304"/>
              </a:rPr>
              <a:t>29</a:t>
            </a:r>
            <a:r>
              <a:rPr lang="es-ES" sz="1200" spc="0">
                <a:solidFill>
                  <a:srgbClr val="000000"/>
                </a:solidFill>
                <a:latin typeface="Times New Roman" pitchFamily="1" panose="02020603050405020304"/>
              </a:rPr>
              <a:t> por su cantidad y por su calidad, reconocida en múltiples instancias e instituciones. </a:t>
            </a:r>
          </a:p>
          <a:p>
            <a:pPr marL="45720" marR="45720" indent="0" algn="just">
              <a:lnSpc>
                <a:spcPts val="1500"/>
              </a:lnSpc>
              <a:spcBef>
                <a:spcPts val="455"/>
              </a:spcBef>
              <a:spcAft>
                <a:spcPts val="0"/>
              </a:spcAft>
            </a:pPr>
            <a:r>
              <a:rPr lang="es-ES" sz="1200" spc="0">
                <a:solidFill>
                  <a:srgbClr val="000000"/>
                </a:solidFill>
                <a:latin typeface="Times New Roman" pitchFamily="1" panose="02020603050405020304"/>
              </a:rPr>
              <a:t>Hoy, toda Extremadura se encuentra impregnada de eficientes profesionales, proce-</a:t>
            </a:r>
            <a:r>
              <a:rPr lang="es-ES" sz="1200" spc="0">
                <a:solidFill>
                  <a:srgbClr val="000000"/>
                </a:solidFill>
                <a:latin typeface="Times New Roman" pitchFamily="1" panose="02020603050405020304"/>
              </a:rPr>
              <a:t>dentes de este Centro y es, sin duda, revelador, que durante los cincuenta años de su existencia se haya mantenido el crecimiento, gradual y continuo. Sus egresandos, quí-</a:t>
            </a:r>
            <a:r>
              <a:rPr lang="es-ES" sz="1200" spc="0">
                <a:solidFill>
                  <a:srgbClr val="000000"/>
                </a:solidFill>
                <a:latin typeface="Times New Roman" pitchFamily="1" panose="02020603050405020304"/>
              </a:rPr>
              <a:t>micos, físicos, matemáticos, biólogos, ingenieros químicos, tecnólogos, estadísticos, ambientalistas, enólogos, etc., </a:t>
            </a:r>
            <a:r>
              <a:rPr lang="es-ES" sz="1100" b="1" spc="0">
                <a:solidFill>
                  <a:srgbClr val="000000"/>
                </a:solidFill>
                <a:latin typeface="Bookman Old Style" pitchFamily="1" panose="02020603050405020304"/>
              </a:rPr>
              <a:t>contribuyen sin duda al desarrollo económico de Extremadura y del país</a:t>
            </a:r>
            <a:r>
              <a:rPr lang="es-ES" sz="1200" spc="0">
                <a:solidFill>
                  <a:srgbClr val="000000"/>
                </a:solidFill>
                <a:latin typeface="Times New Roman" pitchFamily="1" panose="02020603050405020304"/>
              </a:rPr>
              <a:t>. en suficiente y progresiva cantidad como para colmar las necesidades de la región extremeña. </a:t>
            </a:r>
          </a:p>
          <a:p>
            <a:pPr marL="45720" marR="45720" indent="0" algn="just">
              <a:lnSpc>
                <a:spcPts val="1500"/>
              </a:lnSpc>
              <a:spcBef>
                <a:spcPts val="515"/>
              </a:spcBef>
              <a:spcAft>
                <a:spcPts val="0"/>
              </a:spcAft>
            </a:pPr>
            <a:r>
              <a:rPr lang="es-ES" sz="1200" spc="0">
                <a:solidFill>
                  <a:srgbClr val="000000"/>
                </a:solidFill>
                <a:latin typeface="Times New Roman" pitchFamily="1" panose="02020603050405020304"/>
              </a:rPr>
              <a:t>Y aún más: los investigadores de la </a:t>
            </a:r>
            <a:r>
              <a:rPr lang="es-ES" sz="1100" b="1"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han sabido allegar cuantiosos fondos económicos, públicos y privados, mediante su concurrencia a con-</a:t>
            </a:r>
            <a:r>
              <a:rPr lang="es-ES" sz="1200" spc="0">
                <a:solidFill>
                  <a:srgbClr val="000000"/>
                </a:solidFill>
                <a:latin typeface="Times New Roman" pitchFamily="1" panose="02020603050405020304"/>
              </a:rPr>
              <a:t>vocatorias competitivas, tanto nacionales como extranjeras (</a:t>
            </a:r>
            <a:r>
              <a:rPr lang="es-ES" sz="1150" i="1" spc="0">
                <a:solidFill>
                  <a:srgbClr val="000000"/>
                </a:solidFill>
                <a:latin typeface="Arial" pitchFamily="2" panose="02020603050405020304"/>
              </a:rPr>
              <a:t>43.5 </a:t>
            </a:r>
            <a:r>
              <a:rPr lang="es-ES" sz="1200" spc="0">
                <a:solidFill>
                  <a:srgbClr val="000000"/>
                </a:solidFill>
                <a:latin typeface="Times New Roman" pitchFamily="1" panose="02020603050405020304"/>
              </a:rPr>
              <a:t>MM de euros).</a:t>
            </a:r>
            <a:r>
              <a:rPr lang="es-ES" sz="1200" baseline="30000" spc="0">
                <a:solidFill>
                  <a:srgbClr val="000000"/>
                </a:solidFill>
                <a:latin typeface="Courier New" pitchFamily="3" panose="02020603050405020304"/>
              </a:rPr>
              <a:t>30</a:t>
            </a:r>
            <a:r>
              <a:rPr lang="es-ES" sz="100" spc="0">
                <a:solidFill>
                  <a:srgbClr val="000000"/>
                </a:solidFill>
                <a:latin typeface="Courier New" pitchFamily="3" panose="02020603050405020304"/>
              </a:rPr>
              <a:t> </a:t>
            </a:r>
          </a:p>
          <a:p>
            <a:pPr marL="45720" marR="45720" indent="0" algn="just">
              <a:lnSpc>
                <a:spcPts val="1400"/>
              </a:lnSpc>
              <a:spcBef>
                <a:spcPts val="505"/>
              </a:spcBef>
              <a:spcAft>
                <a:spcPts val="0"/>
              </a:spcAft>
            </a:pPr>
            <a:r>
              <a:rPr lang="es-ES" sz="1200" spc="0">
                <a:solidFill>
                  <a:srgbClr val="000000"/>
                </a:solidFill>
                <a:latin typeface="Times New Roman" pitchFamily="1" panose="02020603050405020304"/>
              </a:rPr>
              <a:t>Muchos han sido los hombres y mujeres que han participado en su génesis y desarro-</a:t>
            </a:r>
            <a:r>
              <a:rPr lang="es-ES" sz="1200" spc="0">
                <a:solidFill>
                  <a:srgbClr val="000000"/>
                </a:solidFill>
                <a:latin typeface="Times New Roman" pitchFamily="1" panose="02020603050405020304"/>
              </a:rPr>
              <a:t>llo, unos desde su papel promotor y gestor, otros muchos con su trabajo académico e investigador y otros, con su abnegado servicio administrativo o de mantenimiento, no menos trascendente. Y numerosos extremeños recibieron la pátina autóctona en su formación universitaria, científica y profesional, tal que les capacitósin duda para seguir construyendo y consolidando la Región (</a:t>
            </a:r>
            <a:r>
              <a:rPr lang="es-ES" sz="1100" b="1" i="1" spc="0">
                <a:solidFill>
                  <a:srgbClr val="000000"/>
                </a:solidFill>
                <a:latin typeface="Bookman Old Style" pitchFamily="1" panose="02020603050405020304"/>
              </a:rPr>
              <a:t>1242 </a:t>
            </a:r>
            <a:r>
              <a:rPr lang="es-ES" sz="1200" spc="0">
                <a:solidFill>
                  <a:srgbClr val="000000"/>
                </a:solidFill>
                <a:latin typeface="Times New Roman" pitchFamily="1" panose="02020603050405020304"/>
              </a:rPr>
              <a:t>Tesis leidas). </a:t>
            </a:r>
          </a:p>
          <a:p>
            <a:pPr marL="45720" marR="45720" indent="0" algn="just">
              <a:lnSpc>
                <a:spcPts val="1500"/>
              </a:lnSpc>
              <a:spcBef>
                <a:spcPts val="470"/>
              </a:spcBef>
              <a:spcAft>
                <a:spcPts val="0"/>
              </a:spcAft>
            </a:pPr>
            <a:r>
              <a:rPr lang="es-ES" sz="1200" spc="15">
                <a:solidFill>
                  <a:srgbClr val="000000"/>
                </a:solidFill>
                <a:latin typeface="Times New Roman" pitchFamily="1" panose="02020603050405020304"/>
              </a:rPr>
              <a:t>Entre todos, hicieron posible que aquella criatura que iniciósu andadura en las dependencias del </a:t>
            </a:r>
            <a:r>
              <a:rPr lang="es-ES" sz="1100" b="1" spc="15">
                <a:solidFill>
                  <a:srgbClr val="000000"/>
                </a:solidFill>
                <a:latin typeface="Bookman Old Style" pitchFamily="1" panose="02020603050405020304"/>
              </a:rPr>
              <a:t>Colegio Salesiano </a:t>
            </a:r>
            <a:r>
              <a:rPr lang="es-ES" sz="1200" spc="15">
                <a:solidFill>
                  <a:srgbClr val="000000"/>
                </a:solidFill>
                <a:latin typeface="Times New Roman" pitchFamily="1" panose="02020603050405020304"/>
              </a:rPr>
              <a:t>de Badajoz, continuara su vigoroso desarro-</a:t>
            </a:r>
            <a:r>
              <a:rPr lang="es-ES" sz="1200" spc="15">
                <a:solidFill>
                  <a:srgbClr val="000000"/>
                </a:solidFill>
                <a:latin typeface="Times New Roman" pitchFamily="1" panose="02020603050405020304"/>
              </a:rPr>
              <a:t>llo hasta adquirir una personalidad propia y una importante proyección social y académica. </a:t>
            </a:r>
          </a:p>
          <a:p>
            <a:pPr marL="45720" marR="45720" indent="0" algn="just">
              <a:lnSpc>
                <a:spcPts val="1500"/>
              </a:lnSpc>
              <a:spcBef>
                <a:spcPts val="455"/>
              </a:spcBef>
              <a:spcAft>
                <a:spcPts val="0"/>
              </a:spcAft>
            </a:pPr>
            <a:r>
              <a:rPr lang="es-ES" sz="1200" spc="15">
                <a:solidFill>
                  <a:srgbClr val="000000"/>
                </a:solidFill>
                <a:latin typeface="Times New Roman" pitchFamily="1" panose="02020603050405020304"/>
              </a:rPr>
              <a:t>Y para finalizar, diré, como embajador circunstancial de todos aquellos que hemos tenido la suerte de haber sido testigos de excepción y copartícipes activos de la génesis, crecimiento y consolidación, de esta magna obra, que es la </a:t>
            </a:r>
            <a:r>
              <a:rPr lang="es-ES" sz="1100" b="1" spc="15">
                <a:solidFill>
                  <a:srgbClr val="000000"/>
                </a:solidFill>
                <a:latin typeface="Bookman Old Style" pitchFamily="1" panose="02020603050405020304"/>
              </a:rPr>
              <a:t>Facultad de Ciencias </a:t>
            </a:r>
            <a:r>
              <a:rPr lang="es-ES" sz="1200" spc="15">
                <a:solidFill>
                  <a:srgbClr val="000000"/>
                </a:solidFill>
                <a:latin typeface="Times New Roman" pitchFamily="1" panose="02020603050405020304"/>
              </a:rPr>
              <a:t>y la </a:t>
            </a:r>
            <a:r>
              <a:rPr lang="es-ES" sz="1100" b="1" spc="15">
                <a:solidFill>
                  <a:srgbClr val="000000"/>
                </a:solidFill>
                <a:latin typeface="Bookman Old Style" pitchFamily="1" panose="02020603050405020304"/>
              </a:rPr>
              <a:t>Universidad de Extremadura</a:t>
            </a:r>
            <a:r>
              <a:rPr lang="es-ES" sz="1200" spc="15">
                <a:solidFill>
                  <a:srgbClr val="000000"/>
                </a:solidFill>
                <a:latin typeface="Times New Roman" pitchFamily="1" panose="02020603050405020304"/>
              </a:rPr>
              <a:t>, que el esfuerzo realizado, sin duda, valióla pena. </a:t>
            </a:r>
          </a:p>
          <a:p>
            <a:pPr marL="45720" marR="45720" indent="0" algn="just">
              <a:lnSpc>
                <a:spcPts val="1500"/>
              </a:lnSpc>
              <a:spcBef>
                <a:spcPts val="470"/>
              </a:spcBef>
              <a:spcAft>
                <a:spcPts val="0"/>
              </a:spcAft>
            </a:pPr>
            <a:r>
              <a:rPr lang="es-ES" sz="1200" spc="0">
                <a:solidFill>
                  <a:srgbClr val="000000"/>
                </a:solidFill>
                <a:latin typeface="Times New Roman" pitchFamily="1" panose="02020603050405020304"/>
              </a:rPr>
              <a:t>Porque, estudiado con detalle, hacia el amanecer de los comienzos, constatamos que hubo de crearse, casi todo, </a:t>
            </a:r>
            <a:r>
              <a:rPr lang="es-ES" sz="1100" b="1" spc="0">
                <a:solidFill>
                  <a:srgbClr val="000000"/>
                </a:solidFill>
                <a:latin typeface="Bookman Old Style" pitchFamily="1" panose="02020603050405020304"/>
              </a:rPr>
              <a:t>desde la nada</a:t>
            </a:r>
            <a:r>
              <a:rPr lang="es-ES" sz="1200" spc="0">
                <a:solidFill>
                  <a:srgbClr val="000000"/>
                </a:solidFill>
                <a:latin typeface="Times New Roman" pitchFamily="1" panose="02020603050405020304"/>
              </a:rPr>
              <a:t>, paso a paso, a base de imaginación, tesón y vocación. Los protagonistas estuvieron pletóricos de esperanzas, rehuyeron siempre el desánimo y la mediocridad, patologías frecuentes en toda empresa colectiva de difícil dirección; y fueron pasando el testigo del compromiso con la Ciencia, con rigor y excelencia. </a:t>
            </a:r>
          </a:p>
          <a:p>
            <a:pPr marL="45720" marR="45720" indent="0" algn="just">
              <a:lnSpc>
                <a:spcPts val="1400"/>
              </a:lnSpc>
              <a:spcBef>
                <a:spcPts val="505"/>
              </a:spcBef>
              <a:spcAft>
                <a:spcPts val="730"/>
              </a:spcAft>
            </a:pPr>
            <a:r>
              <a:rPr lang="es-ES" sz="1200" spc="0">
                <a:solidFill>
                  <a:srgbClr val="000000"/>
                </a:solidFill>
                <a:latin typeface="Times New Roman" pitchFamily="1" panose="02020603050405020304"/>
              </a:rPr>
              <a:t>¿Se nos escapa, acaso, que el crecimiento personal y profesional debe compaginarse con el crecimiento simultáneo de un colectivo contextual y de unas infraestructuras accesibles? ¿No es cierto que las </a:t>
            </a:r>
            <a:r>
              <a:rPr lang="es-ES" sz="1100" b="1" i="1" spc="0">
                <a:solidFill>
                  <a:srgbClr val="000000"/>
                </a:solidFill>
                <a:latin typeface="Bookman Old Style" pitchFamily="1" panose="02020603050405020304"/>
              </a:rPr>
              <a:t>influencias culturales y socio–políticas </a:t>
            </a:r>
            <a:r>
              <a:rPr lang="es-ES" sz="1200" spc="0">
                <a:solidFill>
                  <a:srgbClr val="000000"/>
                </a:solidFill>
                <a:latin typeface="Times New Roman" pitchFamily="1" panose="02020603050405020304"/>
              </a:rPr>
              <a:t>pue-</a:t>
            </a:r>
            <a:r>
              <a:rPr lang="es-ES" sz="100">
                <a:solidFill>
                  <a:srgbClr val="000000"/>
                </a:solidFill>
                <a:latin typeface="Bookman Old Style" pitchFamily="1" panose="02020603050405020304"/>
              </a:rPr>
              <a:t> </a:t>
            </a:r>
          </a:p>
        </p:txBody>
      </p:sp>
      <p:sp>
        <p:nvSpPr>
          <p:cNvPr id="4" name=""/>
          <p:cNvSpPr/>
          <p:nvPr>
            <p:ph type="body" idx="10"/>
          </p:nvPr>
        </p:nvSpPr>
        <p:spPr>
          <a:xfrm>
            <a:off x="1057910" y="8484870"/>
            <a:ext cx="5486400" cy="1246505"/>
          </a:xfrm>
          <a:prstGeom prst="rect">
            <a:avLst/>
          </a:prstGeom>
          <a:noFill/>
          <a:ln w="0" cmpd="sng">
            <a:noFill/>
            <a:prstDash val="solid"/>
          </a:ln>
        </p:spPr>
        <p:txBody>
          <a:bodyPr vert="horz" lIns="0" tIns="27940" rIns="0" bIns="0" anchor="t"/>
          <a:lstStyle/>
          <a:p>
            <a:pPr marL="45720" marR="45720" indent="0" algn="just">
              <a:lnSpc>
                <a:spcPts val="1200"/>
              </a:lnSpc>
              <a:spcAft>
                <a:spcPts val="0"/>
              </a:spcAft>
            </a:pPr>
            <a:r>
              <a:rPr lang="es-ES" sz="650" baseline="30000" spc="0">
                <a:solidFill>
                  <a:srgbClr val="000000"/>
                </a:solidFill>
                <a:latin typeface="Arial" pitchFamily="2" panose="02020603050405020304"/>
              </a:rPr>
              <a:t>29</a:t>
            </a:r>
            <a:r>
              <a:rPr lang="es-ES" sz="1000" spc="0">
                <a:solidFill>
                  <a:srgbClr val="000000"/>
                </a:solidFill>
                <a:latin typeface="Times New Roman" pitchFamily="1" panose="02020603050405020304"/>
              </a:rPr>
              <a:t>Durante el período considerado de cincuenta años, se han egresado por la Facultad de Ciencias un total de 6463 estudiantes, entre licendiados y graduados en los diversos títulos. El número de matriculados fue de 45411. </a:t>
            </a:r>
          </a:p>
          <a:p>
            <a:pPr marL="45720" marR="45720" indent="0" algn="just">
              <a:lnSpc>
                <a:spcPts val="1200"/>
              </a:lnSpc>
              <a:spcBef>
                <a:spcPts val="25"/>
              </a:spcBef>
              <a:spcAft>
                <a:spcPts val="1220"/>
              </a:spcAft>
            </a:pPr>
            <a:r>
              <a:rPr lang="es-ES" sz="650" baseline="30000" spc="15">
                <a:solidFill>
                  <a:srgbClr val="000000"/>
                </a:solidFill>
                <a:latin typeface="Arial" pitchFamily="2" panose="02020603050405020304"/>
              </a:rPr>
              <a:t>30</a:t>
            </a:r>
            <a:r>
              <a:rPr lang="es-ES" sz="1000" spc="15">
                <a:solidFill>
                  <a:srgbClr val="000000"/>
                </a:solidFill>
                <a:latin typeface="Times New Roman" pitchFamily="1" panose="02020603050405020304"/>
              </a:rPr>
              <a:t>Desde 1997, fecha desde la que se dispone de la información en el SGTRI y en el Vicerrectorado de Investigación, se han financiado Proyectos en la UEx (principalmente de contratos Artículo 83 de la LOU y de convocatorias del Plan Nacional, Plan Regional, Programa Propio de la UEx e Internacionales) por un valor aproximado de </a:t>
            </a:r>
            <a:r>
              <a:rPr lang="es-ES" sz="1000" i="1" spc="15">
                <a:solidFill>
                  <a:srgbClr val="000000"/>
                </a:solidFill>
                <a:latin typeface="Arial" pitchFamily="2" panose="02020603050405020304"/>
              </a:rPr>
              <a:t>43.5 </a:t>
            </a:r>
            <a:r>
              <a:rPr lang="es-ES" sz="1000" spc="15">
                <a:solidFill>
                  <a:srgbClr val="000000"/>
                </a:solidFill>
                <a:latin typeface="Times New Roman" pitchFamily="1" panose="02020603050405020304"/>
              </a:rPr>
              <a:t>millones de euros. </a:t>
            </a:r>
          </a:p>
        </p:txBody>
      </p:sp>
      <p:sp>
        <p:nvSpPr>
          <p:cNvPr id="5" name=""/>
          <p:cNvSpPr/>
          <p:nvPr>
            <p:ph type="body" idx="10"/>
          </p:nvPr>
        </p:nvSpPr>
        <p:spPr>
          <a:xfrm>
            <a:off x="1057910" y="9731375"/>
            <a:ext cx="5486400" cy="225425"/>
          </a:xfrm>
          <a:prstGeom prst="rect">
            <a:avLst/>
          </a:prstGeom>
          <a:noFill/>
          <a:ln w="0" cmpd="sng">
            <a:noFill/>
            <a:prstDash val="solid"/>
          </a:ln>
        </p:spPr>
        <p:txBody>
          <a:bodyPr vert="horz" lIns="0" tIns="41275" rIns="0" bIns="0" anchor="t"/>
          <a:lstStyle/>
          <a:p>
            <a:pPr marL="45720" marR="45720" indent="0" algn="r">
              <a:lnSpc>
                <a:spcPts val="1400"/>
              </a:lnSpc>
              <a:spcAft>
                <a:spcPts val="0"/>
              </a:spcAft>
            </a:pPr>
            <a:r>
              <a:rPr lang="es-ES" sz="1100" b="1" spc="20">
                <a:solidFill>
                  <a:srgbClr val="000000"/>
                </a:solidFill>
                <a:latin typeface="Bookman Old Style" pitchFamily="1" panose="02020603050405020304"/>
              </a:rPr>
              <a:t>Memoria Histórica </a:t>
            </a:r>
          </a:p>
        </p:txBody>
      </p:sp>
      <p:cxnSp>
        <p:nvCxnSpPr>
          <p:cNvPr id="6" name=""/>
          <p:cNvCxnSpPr/>
          <p:nvPr/>
        </p:nvCxnSpPr>
        <p:spPr>
          <a:xfrm>
            <a:off x="1097280" y="685800"/>
            <a:ext cx="5401945" cy="0"/>
          </a:xfrm>
          <a:prstGeom prst="line">
            <a:avLst/>
          </a:prstGeom>
          <a:ln w="6350" cmpd="sng">
            <a:solidFill>
              <a:srgbClr val="000000"/>
            </a:solidFill>
          </a:ln>
        </p:spPr>
      </p:cxnSp>
      <p:cxnSp>
        <p:nvCxnSpPr>
          <p:cNvPr id="7" name=""/>
          <p:cNvCxnSpPr/>
          <p:nvPr/>
        </p:nvCxnSpPr>
        <p:spPr>
          <a:xfrm>
            <a:off x="1097280" y="8488680"/>
            <a:ext cx="2161540"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6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53"/>
          <a:stretch>
            <a:fillRect/>
          </a:stretch>
        </p:blipFill>
        <p:spPr>
          <a:xfrm>
            <a:off x="1097280" y="2069465"/>
            <a:ext cx="5401310" cy="766953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120"/>
              </a:spcAft>
              <a:tabLst>
                <a:tab algn="r" pos="5440680"/>
              </a:tabLst>
            </a:pPr>
            <a:r>
              <a:rPr lang="es-ES" sz="1300" spc="0">
                <a:solidFill>
                  <a:srgbClr val="000000"/>
                </a:solidFill>
                <a:latin typeface="Garamond" pitchFamily="1" panose="02020603050405020304"/>
              </a:rPr>
              <a:t>44 </a:t>
            </a:r>
            <a:r>
              <a:rPr lang="es-ES" sz="1300" b="1" spc="0">
                <a:solidFill>
                  <a:srgbClr val="000000"/>
                </a:solidFill>
                <a:latin typeface="Garamond" pitchFamily="1" panose="02020603050405020304"/>
              </a:rPr>
              <a:t>3.5. Semblanza conclusiva </a:t>
            </a:r>
          </a:p>
        </p:txBody>
      </p:sp>
      <p:sp>
        <p:nvSpPr>
          <p:cNvPr id="3" name=""/>
          <p:cNvSpPr/>
          <p:nvPr>
            <p:ph type="body" idx="10"/>
          </p:nvPr>
        </p:nvSpPr>
        <p:spPr>
          <a:xfrm>
            <a:off x="1057910" y="681990"/>
            <a:ext cx="5486400" cy="1387475"/>
          </a:xfrm>
          <a:prstGeom prst="rect">
            <a:avLst/>
          </a:prstGeom>
          <a:noFill/>
          <a:ln w="0" cmpd="sng">
            <a:noFill/>
            <a:prstDash val="solid"/>
          </a:ln>
        </p:spPr>
        <p:txBody>
          <a:bodyPr vert="horz" lIns="0" tIns="223520"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den condicionar severamente el desarrollo natural de un organismo múltiple basado, sustancialmente, en el </a:t>
            </a:r>
            <a:r>
              <a:rPr lang="es-ES" sz="1450" b="1" i="1" spc="0">
                <a:solidFill>
                  <a:srgbClr val="000000"/>
                </a:solidFill>
                <a:latin typeface="Garamond" pitchFamily="1" panose="02020603050405020304"/>
              </a:rPr>
              <a:t>estudio</a:t>
            </a:r>
            <a:r>
              <a:rPr lang="es-ES" sz="1300" spc="0">
                <a:solidFill>
                  <a:srgbClr val="000000"/>
                </a:solidFill>
                <a:latin typeface="Garamond" pitchFamily="1" panose="02020603050405020304"/>
              </a:rPr>
              <a:t>, la </a:t>
            </a:r>
            <a:r>
              <a:rPr lang="es-ES" sz="1450" b="1" i="1" spc="0">
                <a:solidFill>
                  <a:srgbClr val="000000"/>
                </a:solidFill>
                <a:latin typeface="Garamond" pitchFamily="1" panose="02020603050405020304"/>
              </a:rPr>
              <a:t>generación del conocimiento </a:t>
            </a:r>
            <a:r>
              <a:rPr lang="es-ES" sz="1300" spc="0">
                <a:solidFill>
                  <a:srgbClr val="000000"/>
                </a:solidFill>
                <a:latin typeface="Garamond" pitchFamily="1" panose="02020603050405020304"/>
              </a:rPr>
              <a:t>y su </a:t>
            </a:r>
            <a:r>
              <a:rPr lang="es-ES" sz="1450" b="1" i="1" spc="0">
                <a:solidFill>
                  <a:srgbClr val="000000"/>
                </a:solidFill>
                <a:latin typeface="Garamond" pitchFamily="1" panose="02020603050405020304"/>
              </a:rPr>
              <a:t>transmi-</a:t>
            </a:r>
            <a:r>
              <a:rPr lang="es-ES" sz="1450" b="1" i="1" spc="0">
                <a:solidFill>
                  <a:srgbClr val="000000"/>
                </a:solidFill>
                <a:latin typeface="Garamond" pitchFamily="1" panose="02020603050405020304"/>
              </a:rPr>
              <a:t>sión </a:t>
            </a:r>
            <a:r>
              <a:rPr lang="es-ES" sz="1300" spc="0">
                <a:solidFill>
                  <a:srgbClr val="000000"/>
                </a:solidFill>
                <a:latin typeface="Garamond" pitchFamily="1" panose="02020603050405020304"/>
              </a:rPr>
              <a:t>a la sociedad que lo sustenta? </a:t>
            </a:r>
          </a:p>
          <a:p>
            <a:pPr marL="45720" marR="45720" indent="0" algn="just">
              <a:lnSpc>
                <a:spcPts val="1400"/>
              </a:lnSpc>
              <a:spcBef>
                <a:spcPts val="500"/>
              </a:spcBef>
              <a:spcAft>
                <a:spcPts val="1440"/>
              </a:spcAft>
            </a:pPr>
            <a:r>
              <a:rPr lang="es-ES" sz="1300" spc="0">
                <a:solidFill>
                  <a:srgbClr val="000000"/>
                </a:solidFill>
                <a:latin typeface="Garamond" pitchFamily="1" panose="02020603050405020304"/>
              </a:rPr>
              <a:t>Mirando hacia atrás desde la cumbre de esta construcción de 50 años, podríamos decir que el resultado ha sido un </a:t>
            </a:r>
            <a:r>
              <a:rPr lang="es-ES" sz="1300" b="1" spc="0">
                <a:solidFill>
                  <a:srgbClr val="000000"/>
                </a:solidFill>
                <a:latin typeface="Garamond" pitchFamily="1" panose="02020603050405020304"/>
              </a:rPr>
              <a:t>éxito</a:t>
            </a:r>
            <a:r>
              <a:rPr lang="es-ES" sz="1300" spc="0">
                <a:solidFill>
                  <a:srgbClr val="000000"/>
                </a:solidFill>
                <a:latin typeface="Garamond" pitchFamily="1" panose="02020603050405020304"/>
              </a:rPr>
              <a:t>. Con matices, sin duda. </a:t>
            </a:r>
          </a:p>
        </p:txBody>
      </p:sp>
      <p:sp>
        <p:nvSpPr>
          <p:cNvPr id="4" name=""/>
          <p:cNvSpPr/>
          <p:nvPr>
            <p:ph type="body" idx="10"/>
          </p:nvPr>
        </p:nvSpPr>
        <p:spPr>
          <a:xfrm>
            <a:off x="1057910" y="9779000"/>
            <a:ext cx="5486400" cy="177800"/>
          </a:xfrm>
          <a:prstGeom prst="rect">
            <a:avLst/>
          </a:prstGeom>
          <a:noFill/>
          <a:ln w="0" cmpd="sng">
            <a:noFill/>
            <a:prstDash val="solid"/>
          </a:ln>
        </p:spPr>
        <p:txBody>
          <a:bodyPr vert="horz" lIns="0" tIns="635"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sp>
        <p:nvSpPr>
          <p:cNvPr id="7" name=""/>
          <p:cNvSpPr/>
          <p:nvPr>
            <p:ph type="body" idx="10"/>
          </p:nvPr>
        </p:nvSpPr>
        <p:spPr>
          <a:xfrm>
            <a:off x="2030095" y="8051800"/>
            <a:ext cx="3538855" cy="217170"/>
          </a:xfrm>
          <a:prstGeom prst="rect">
            <a:avLst/>
          </a:prstGeom>
          <a:noFill/>
          <a:ln w="0" cmpd="sng">
            <a:noFill/>
            <a:prstDash val="solid"/>
          </a:ln>
        </p:spPr>
        <p:txBody>
          <a:bodyPr vert="horz" lIns="0" tIns="9525" rIns="0" bIns="0" anchor="t"/>
          <a:lstStyle/>
          <a:p>
            <a:pPr marL="0" marR="0" indent="0" algn="ctr">
              <a:lnSpc>
                <a:spcPts val="1400"/>
              </a:lnSpc>
              <a:spcAft>
                <a:spcPts val="185"/>
              </a:spcAft>
            </a:pPr>
            <a:r>
              <a:rPr lang="es-ES" sz="1300" b="1" spc="-15">
                <a:solidFill>
                  <a:srgbClr val="000000"/>
                </a:solidFill>
                <a:latin typeface="Garamond" pitchFamily="1" panose="02020603050405020304"/>
              </a:rPr>
              <a:t>Figura </a:t>
            </a:r>
            <a:r>
              <a:rPr lang="es-ES" sz="950" spc="-15">
                <a:solidFill>
                  <a:srgbClr val="000000"/>
                </a:solidFill>
                <a:latin typeface="Arial" pitchFamily="2" panose="02020603050405020304"/>
              </a:rPr>
              <a:t>XXV</a:t>
            </a:r>
            <a:r>
              <a:rPr lang="es-ES" sz="1300" spc="-15">
                <a:solidFill>
                  <a:srgbClr val="000000"/>
                </a:solidFill>
                <a:latin typeface="Garamond" pitchFamily="1" panose="02020603050405020304"/>
              </a:rPr>
              <a:t>: </a:t>
            </a:r>
            <a:r>
              <a:rPr lang="es-ES" sz="1300" spc="-15">
                <a:solidFill>
                  <a:srgbClr val="000000"/>
                </a:solidFill>
                <a:latin typeface="Garamond" pitchFamily="1" panose="02020603050405020304"/>
              </a:rPr>
              <a:t>Campus universitario. Facultad de Ciencias </a:t>
            </a:r>
          </a:p>
        </p:txBody>
      </p:sp>
      <p:cxnSp>
        <p:nvCxnSpPr>
          <p:cNvPr id="8" name=""/>
          <p:cNvCxnSpPr/>
          <p:nvPr/>
        </p:nvCxnSpPr>
        <p:spPr>
          <a:xfrm>
            <a:off x="1097280" y="685800"/>
            <a:ext cx="5401945" cy="0"/>
          </a:xfrm>
          <a:prstGeom prst="line">
            <a:avLst/>
          </a:prstGeom>
          <a:ln w="6350" cmpd="sng">
            <a:solidFill>
              <a:srgbClr val="000000"/>
            </a:solidFill>
          </a:ln>
        </p:spPr>
      </p:cxnSp>
    </p:spTree>
  </p:cSld>
  <p:clrMapOvr>
    <a:masterClrMapping/>
  </p:clrMapOvr>
</p:sld>
</file>

<file path=ppt/slides/slide6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2194560" y="3683000"/>
            <a:ext cx="3213100" cy="697865"/>
          </a:xfrm>
          <a:prstGeom prst="rect">
            <a:avLst/>
          </a:prstGeom>
          <a:noFill/>
          <a:ln w="0" cmpd="sng">
            <a:noFill/>
            <a:prstDash val="solid"/>
          </a:ln>
        </p:spPr>
        <p:txBody>
          <a:bodyPr vert="horz" lIns="0" tIns="0" rIns="0" bIns="0" anchor="t"/>
          <a:lstStyle/>
          <a:p>
            <a:pPr marL="0" marR="0" indent="0" algn="ctr">
              <a:lnSpc>
                <a:spcPts val="2700"/>
              </a:lnSpc>
              <a:spcAft>
                <a:spcPts val="2790"/>
              </a:spcAft>
            </a:pPr>
            <a:r>
              <a:rPr lang="es-ES" sz="2300" spc="90">
                <a:solidFill>
                  <a:srgbClr val="000000"/>
                </a:solidFill>
                <a:latin typeface="Bookman Old Style" pitchFamily="1" panose="02020603050405020304"/>
              </a:rPr>
              <a:t>Parte III </a:t>
            </a:r>
          </a:p>
        </p:txBody>
      </p:sp>
      <p:sp>
        <p:nvSpPr>
          <p:cNvPr id="3" name=""/>
          <p:cNvSpPr/>
          <p:nvPr>
            <p:ph type="body" idx="10"/>
          </p:nvPr>
        </p:nvSpPr>
        <p:spPr>
          <a:xfrm>
            <a:off x="2194560" y="4380865"/>
            <a:ext cx="3213100" cy="5415280"/>
          </a:xfrm>
          <a:prstGeom prst="rect">
            <a:avLst/>
          </a:prstGeom>
          <a:noFill/>
          <a:ln w="0" cmpd="sng">
            <a:noFill/>
            <a:prstDash val="solid"/>
          </a:ln>
        </p:spPr>
        <p:txBody>
          <a:bodyPr vert="horz" lIns="0" tIns="0" rIns="0" bIns="0" anchor="t"/>
          <a:lstStyle/>
          <a:p>
            <a:pPr marL="0" marR="0" indent="0" algn="ctr">
              <a:lnSpc>
                <a:spcPts val="2700"/>
              </a:lnSpc>
              <a:spcAft>
                <a:spcPts val="39945"/>
              </a:spcAft>
            </a:pPr>
            <a:r>
              <a:rPr lang="es-ES" sz="2300" spc="-45">
                <a:solidFill>
                  <a:srgbClr val="000000"/>
                </a:solidFill>
                <a:latin typeface="Bookman Old Style" pitchFamily="1" panose="02020603050405020304"/>
              </a:rPr>
              <a:t>Aspectos académicos </a:t>
            </a:r>
          </a:p>
        </p:txBody>
      </p:sp>
      <p:sp>
        <p:nvSpPr>
          <p:cNvPr id="4" name=""/>
          <p:cNvSpPr/>
          <p:nvPr>
            <p:ph type="body" idx="10"/>
          </p:nvPr>
        </p:nvSpPr>
        <p:spPr>
          <a:xfrm>
            <a:off x="2194560" y="9796145"/>
            <a:ext cx="3213100" cy="160655"/>
          </a:xfrm>
          <a:prstGeom prst="rect">
            <a:avLst/>
          </a:prstGeom>
          <a:noFill/>
          <a:ln w="0" cmpd="sng">
            <a:noFill/>
            <a:prstDash val="solid"/>
          </a:ln>
        </p:spPr>
        <p:txBody>
          <a:bodyPr vert="horz" lIns="0" tIns="0" rIns="0" bIns="0" anchor="t"/>
          <a:lstStyle/>
          <a:p>
            <a:pPr marL="0" marR="0" indent="0" algn="ctr">
              <a:lnSpc>
                <a:spcPts val="1200"/>
              </a:lnSpc>
              <a:spcAft>
                <a:spcPts val="0"/>
              </a:spcAft>
            </a:pPr>
            <a:r>
              <a:rPr lang="es-ES" sz="1050" spc="195">
                <a:solidFill>
                  <a:srgbClr val="000000"/>
                </a:solidFill>
                <a:latin typeface="Arial" pitchFamily="2" panose="02020603050405020304"/>
              </a:rPr>
              <a:t>45 </a:t>
            </a:r>
          </a:p>
        </p:txBody>
      </p:sp>
    </p:spTree>
  </p:cSld>
  <p:clrMapOvr>
    <a:masterClrMapping/>
  </p:clrMapOvr>
</p:sld>
</file>

<file path=ppt/slides/slide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97280" y="1828800"/>
            <a:ext cx="5486400" cy="426085"/>
          </a:xfrm>
          <a:prstGeom prst="rect">
            <a:avLst/>
          </a:prstGeom>
          <a:noFill/>
          <a:ln w="0" cmpd="sng">
            <a:noFill/>
            <a:prstDash val="solid"/>
          </a:ln>
        </p:spPr>
        <p:txBody>
          <a:bodyPr vert="horz" lIns="0" tIns="3175" rIns="0" bIns="0" anchor="t"/>
          <a:lstStyle/>
          <a:p>
            <a:pPr marL="0" marR="0" indent="0" algn="ctr">
              <a:lnSpc>
                <a:spcPts val="2900"/>
              </a:lnSpc>
              <a:spcAft>
                <a:spcPts val="375"/>
              </a:spcAft>
            </a:pPr>
            <a:r>
              <a:rPr lang="es-ES" sz="2400" spc="-5">
                <a:solidFill>
                  <a:srgbClr val="000000"/>
                </a:solidFill>
                <a:latin typeface="Times New Roman" pitchFamily="1" panose="02020603050405020304"/>
              </a:rPr>
              <a:t>I´ndice general </a:t>
            </a:r>
          </a:p>
        </p:txBody>
      </p:sp>
      <p:sp>
        <p:nvSpPr>
          <p:cNvPr id="3" name=""/>
          <p:cNvSpPr/>
          <p:nvPr>
            <p:ph type="body" idx="10"/>
          </p:nvPr>
        </p:nvSpPr>
        <p:spPr>
          <a:xfrm>
            <a:off x="1097280" y="2254885"/>
            <a:ext cx="5486400" cy="7359015"/>
          </a:xfrm>
          <a:prstGeom prst="rect">
            <a:avLst/>
          </a:prstGeom>
          <a:noFill/>
          <a:ln w="0" cmpd="sng">
            <a:noFill/>
            <a:prstDash val="solid"/>
          </a:ln>
        </p:spPr>
        <p:txBody>
          <a:bodyPr vert="horz" lIns="0" tIns="882015" rIns="0" bIns="0" anchor="t"/>
          <a:lstStyle/>
          <a:p>
            <a:pPr marL="0" marR="0" indent="0" algn="l">
              <a:lnSpc>
                <a:spcPts val="1700"/>
              </a:lnSpc>
              <a:spcAft>
                <a:spcPts val="0"/>
              </a:spcAft>
              <a:tabLst>
                <a:tab algn="r" pos="5394960"/>
              </a:tabLst>
            </a:pPr>
            <a:r>
              <a:rPr lang="es-ES" sz="1550" spc="0">
                <a:solidFill>
                  <a:srgbClr val="000000"/>
                </a:solidFill>
                <a:latin typeface="Times New Roman" pitchFamily="1" panose="02020603050405020304"/>
              </a:rPr>
              <a:t>I Presentación y Prólogo </a:t>
            </a:r>
            <a:r>
              <a:rPr lang="es-ES" sz="1050" spc="0">
                <a:solidFill>
                  <a:srgbClr val="000000"/>
                </a:solidFill>
                <a:latin typeface="Courier New" pitchFamily="3" panose="02020603050405020304"/>
              </a:rPr>
              <a:t>I </a:t>
            </a:r>
          </a:p>
          <a:p>
            <a:pPr marL="0" marR="0" indent="0" algn="l">
              <a:lnSpc>
                <a:spcPts val="1400"/>
              </a:lnSpc>
              <a:spcBef>
                <a:spcPts val="1665"/>
              </a:spcBef>
              <a:spcAft>
                <a:spcPts val="0"/>
              </a:spcAft>
              <a:tabLst>
                <a:tab algn="r" pos="5394960"/>
              </a:tabLst>
            </a:pPr>
            <a:r>
              <a:rPr lang="es-ES" sz="1300" spc="0">
                <a:solidFill>
                  <a:srgbClr val="000000"/>
                </a:solidFill>
                <a:latin typeface="Times New Roman" pitchFamily="1" panose="02020603050405020304"/>
              </a:rPr>
              <a:t>1. Presentaciones </a:t>
            </a:r>
            <a:r>
              <a:rPr lang="es-ES" sz="850" spc="0">
                <a:solidFill>
                  <a:srgbClr val="000000"/>
                </a:solidFill>
                <a:latin typeface="Courier New" pitchFamily="3" panose="02020603050405020304"/>
              </a:rPr>
              <a:t>III </a:t>
            </a:r>
          </a:p>
          <a:p>
            <a:pPr marL="0" marR="0" indent="0" algn="l">
              <a:lnSpc>
                <a:spcPts val="1700"/>
              </a:lnSpc>
              <a:spcBef>
                <a:spcPts val="2985"/>
              </a:spcBef>
              <a:spcAft>
                <a:spcPts val="0"/>
              </a:spcAft>
              <a:tabLst>
                <a:tab algn="r" pos="5394960"/>
              </a:tabLst>
            </a:pPr>
            <a:r>
              <a:rPr lang="es-ES" sz="1550" spc="0">
                <a:solidFill>
                  <a:srgbClr val="000000"/>
                </a:solidFill>
                <a:latin typeface="Times New Roman" pitchFamily="1" panose="02020603050405020304"/>
              </a:rPr>
              <a:t>II Antecedentes históricos y desarrollo </a:t>
            </a:r>
            <a:r>
              <a:rPr lang="es-ES" sz="1550" spc="0">
                <a:solidFill>
                  <a:srgbClr val="000000"/>
                </a:solidFill>
                <a:latin typeface="Times New Roman" pitchFamily="1" panose="02020603050405020304"/>
              </a:rPr>
              <a:t>1 </a:t>
            </a:r>
          </a:p>
          <a:p>
            <a:pPr marL="0" marR="0" indent="228600" algn="l">
              <a:lnSpc>
                <a:spcPts val="1400"/>
              </a:lnSpc>
              <a:spcBef>
                <a:spcPts val="1685"/>
              </a:spcBef>
              <a:spcAft>
                <a:spcPts val="0"/>
              </a:spcAft>
              <a:buFont typeface="Times New Roman"/>
              <a:buAutoNum startAt="2" type="arabicPeriod"/>
              <a:tabLst>
                <a:tab algn="r" pos="5394960"/>
              </a:tabLst>
            </a:pPr>
            <a:r>
              <a:rPr lang="es-ES" sz="1300" spc="0">
                <a:solidFill>
                  <a:srgbClr val="000000"/>
                </a:solidFill>
                <a:latin typeface="Times New Roman" pitchFamily="1" panose="02020603050405020304"/>
              </a:rPr>
              <a:t>Decretos fundacionales y otros documentos </a:t>
            </a:r>
            <a:r>
              <a:rPr lang="es-ES" sz="1300" spc="0">
                <a:solidFill>
                  <a:srgbClr val="000000"/>
                </a:solidFill>
                <a:latin typeface="Times New Roman" pitchFamily="1" panose="02020603050405020304"/>
              </a:rPr>
              <a:t>3 </a:t>
            </a:r>
          </a:p>
          <a:p>
            <a:pPr marL="0" marR="0" indent="228600" algn="l">
              <a:lnSpc>
                <a:spcPts val="1400"/>
              </a:lnSpc>
              <a:spcBef>
                <a:spcPts val="1775"/>
              </a:spcBef>
              <a:spcAft>
                <a:spcPts val="0"/>
              </a:spcAft>
              <a:buFont typeface="Times New Roman"/>
              <a:buAutoNum type="arabicPeriod"/>
              <a:tabLst>
                <a:tab algn="r" pos="5394960"/>
              </a:tabLst>
            </a:pPr>
            <a:r>
              <a:rPr lang="es-ES" sz="1300" spc="0">
                <a:solidFill>
                  <a:srgbClr val="000000"/>
                </a:solidFill>
                <a:latin typeface="Times New Roman" pitchFamily="1" panose="02020603050405020304"/>
              </a:rPr>
              <a:t>Medio siglo de esperanzas y realidades </a:t>
            </a:r>
            <a:r>
              <a:rPr lang="es-ES" sz="1300" spc="0">
                <a:solidFill>
                  <a:srgbClr val="000000"/>
                </a:solidFill>
                <a:latin typeface="Times New Roman" pitchFamily="1" panose="02020603050405020304"/>
              </a:rPr>
              <a:t>11 </a:t>
            </a:r>
          </a:p>
          <a:p>
            <a:pPr marL="228600" marR="0" indent="0" algn="l">
              <a:lnSpc>
                <a:spcPts val="1400"/>
              </a:lnSpc>
              <a:spcBef>
                <a:spcPts val="530"/>
              </a:spcBef>
              <a:spcAft>
                <a:spcPts val="0"/>
              </a:spcAft>
              <a:tabLst>
                <a:tab algn="r" pos="5394960"/>
              </a:tabLst>
            </a:pPr>
            <a:r>
              <a:rPr lang="es-ES" sz="1050" spc="0">
                <a:solidFill>
                  <a:srgbClr val="000000"/>
                </a:solidFill>
                <a:latin typeface="Bookman Old Style" pitchFamily="1" panose="02020603050405020304"/>
              </a:rPr>
              <a:t>3.1. </a:t>
            </a:r>
            <a:r>
              <a:rPr lang="es-ES" sz="1300" spc="0">
                <a:solidFill>
                  <a:srgbClr val="000000"/>
                </a:solidFill>
                <a:latin typeface="Times New Roman" pitchFamily="1" panose="02020603050405020304"/>
              </a:rPr>
              <a:t>Antecedentes </a:t>
            </a:r>
            <a:r>
              <a:rPr lang="es-ES" sz="1050" spc="0">
                <a:solidFill>
                  <a:srgbClr val="000000"/>
                </a:solidFill>
                <a:latin typeface="Bookman Old Style" pitchFamily="1" panose="02020603050405020304"/>
              </a:rPr>
              <a:t>11 </a:t>
            </a:r>
          </a:p>
          <a:p>
            <a:pPr marL="22860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3.2. </a:t>
            </a:r>
            <a:r>
              <a:rPr lang="es-ES" sz="1300" spc="0">
                <a:solidFill>
                  <a:srgbClr val="000000"/>
                </a:solidFill>
                <a:latin typeface="Times New Roman" pitchFamily="1" panose="02020603050405020304"/>
              </a:rPr>
              <a:t>Nacer: el primer centro universitario  </a:t>
            </a:r>
            <a:r>
              <a:rPr lang="es-ES" sz="1050" spc="0">
                <a:solidFill>
                  <a:srgbClr val="000000"/>
                </a:solidFill>
                <a:latin typeface="Bookman Old Style" pitchFamily="1" panose="02020603050405020304"/>
              </a:rPr>
              <a:t>17 </a:t>
            </a:r>
          </a:p>
          <a:p>
            <a:pPr marL="228600" marR="0" indent="0" algn="l">
              <a:lnSpc>
                <a:spcPts val="1400"/>
              </a:lnSpc>
              <a:spcBef>
                <a:spcPts val="520"/>
              </a:spcBef>
              <a:spcAft>
                <a:spcPts val="0"/>
              </a:spcAft>
              <a:tabLst>
                <a:tab algn="r" pos="5394960"/>
              </a:tabLst>
            </a:pPr>
            <a:r>
              <a:rPr lang="es-ES" sz="1050" spc="0">
                <a:solidFill>
                  <a:srgbClr val="000000"/>
                </a:solidFill>
                <a:latin typeface="Bookman Old Style" pitchFamily="1" panose="02020603050405020304"/>
              </a:rPr>
              <a:t>3.3. </a:t>
            </a:r>
            <a:r>
              <a:rPr lang="es-ES" sz="1300" spc="0">
                <a:solidFill>
                  <a:srgbClr val="000000"/>
                </a:solidFill>
                <a:latin typeface="Times New Roman" pitchFamily="1" panose="02020603050405020304"/>
              </a:rPr>
              <a:t>Crecer: formando una identidad y consolidando  </a:t>
            </a:r>
            <a:r>
              <a:rPr lang="es-ES" sz="1050" spc="0">
                <a:solidFill>
                  <a:srgbClr val="000000"/>
                </a:solidFill>
                <a:latin typeface="Bookman Old Style" pitchFamily="1" panose="02020603050405020304"/>
              </a:rPr>
              <a:t>29 </a:t>
            </a:r>
          </a:p>
          <a:p>
            <a:pPr marL="228600" marR="0" indent="0" algn="l">
              <a:lnSpc>
                <a:spcPts val="1400"/>
              </a:lnSpc>
              <a:spcBef>
                <a:spcPts val="550"/>
              </a:spcBef>
              <a:spcAft>
                <a:spcPts val="0"/>
              </a:spcAft>
              <a:tabLst>
                <a:tab algn="r" pos="5394960"/>
              </a:tabLst>
            </a:pPr>
            <a:r>
              <a:rPr lang="es-ES" sz="1050" spc="0">
                <a:solidFill>
                  <a:srgbClr val="000000"/>
                </a:solidFill>
                <a:latin typeface="Bookman Old Style" pitchFamily="1" panose="02020603050405020304"/>
              </a:rPr>
              <a:t>3.4. </a:t>
            </a:r>
            <a:r>
              <a:rPr lang="es-ES" sz="1300" spc="0">
                <a:solidFill>
                  <a:srgbClr val="000000"/>
                </a:solidFill>
                <a:latin typeface="Times New Roman" pitchFamily="1" panose="02020603050405020304"/>
              </a:rPr>
              <a:t>La impronta hoy: madurez, excelencia y renovación  </a:t>
            </a:r>
            <a:r>
              <a:rPr lang="es-ES" sz="1050" spc="0">
                <a:solidFill>
                  <a:srgbClr val="000000"/>
                </a:solidFill>
                <a:latin typeface="Bookman Old Style" pitchFamily="1" panose="02020603050405020304"/>
              </a:rPr>
              <a:t>39 </a:t>
            </a:r>
          </a:p>
          <a:p>
            <a:pPr marL="22860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3.5. </a:t>
            </a:r>
            <a:r>
              <a:rPr lang="es-ES" sz="1300" spc="0">
                <a:solidFill>
                  <a:srgbClr val="000000"/>
                </a:solidFill>
                <a:latin typeface="Times New Roman" pitchFamily="1" panose="02020603050405020304"/>
              </a:rPr>
              <a:t>Semblanza conclusiva  </a:t>
            </a:r>
            <a:r>
              <a:rPr lang="es-ES" sz="1050" spc="0">
                <a:solidFill>
                  <a:srgbClr val="000000"/>
                </a:solidFill>
                <a:latin typeface="Bookman Old Style" pitchFamily="1" panose="02020603050405020304"/>
              </a:rPr>
              <a:t>42 </a:t>
            </a:r>
          </a:p>
          <a:p>
            <a:pPr marL="0" marR="0" indent="0" algn="l">
              <a:lnSpc>
                <a:spcPts val="1700"/>
              </a:lnSpc>
              <a:spcBef>
                <a:spcPts val="2990"/>
              </a:spcBef>
              <a:spcAft>
                <a:spcPts val="0"/>
              </a:spcAft>
              <a:tabLst>
                <a:tab algn="r" pos="5394960"/>
              </a:tabLst>
            </a:pPr>
            <a:r>
              <a:rPr lang="es-ES" sz="1550" spc="0">
                <a:solidFill>
                  <a:srgbClr val="000000"/>
                </a:solidFill>
                <a:latin typeface="Times New Roman" pitchFamily="1" panose="02020603050405020304"/>
              </a:rPr>
              <a:t>III Aspectos académicos </a:t>
            </a:r>
            <a:r>
              <a:rPr lang="es-ES" sz="1550" spc="0">
                <a:solidFill>
                  <a:srgbClr val="000000"/>
                </a:solidFill>
                <a:latin typeface="Times New Roman" pitchFamily="1" panose="02020603050405020304"/>
              </a:rPr>
              <a:t>45 </a:t>
            </a:r>
          </a:p>
          <a:p>
            <a:pPr marL="0" marR="0" indent="0" algn="l">
              <a:lnSpc>
                <a:spcPts val="1400"/>
              </a:lnSpc>
              <a:spcBef>
                <a:spcPts val="1690"/>
              </a:spcBef>
              <a:spcAft>
                <a:spcPts val="0"/>
              </a:spcAft>
              <a:tabLst>
                <a:tab algn="r" pos="5394960"/>
              </a:tabLst>
            </a:pPr>
            <a:r>
              <a:rPr lang="es-ES" sz="1300" spc="0">
                <a:solidFill>
                  <a:srgbClr val="000000"/>
                </a:solidFill>
                <a:latin typeface="Times New Roman" pitchFamily="1" panose="02020603050405020304"/>
              </a:rPr>
              <a:t>4. Ubicación y Organización </a:t>
            </a:r>
            <a:r>
              <a:rPr lang="es-ES" sz="1300" spc="0">
                <a:solidFill>
                  <a:srgbClr val="000000"/>
                </a:solidFill>
                <a:latin typeface="Times New Roman" pitchFamily="1" panose="02020603050405020304"/>
              </a:rPr>
              <a:t>47 </a:t>
            </a:r>
          </a:p>
          <a:p>
            <a:pPr marL="228600" marR="0" indent="0" algn="l">
              <a:lnSpc>
                <a:spcPts val="1400"/>
              </a:lnSpc>
              <a:spcBef>
                <a:spcPts val="555"/>
              </a:spcBef>
              <a:spcAft>
                <a:spcPts val="0"/>
              </a:spcAft>
              <a:tabLst>
                <a:tab algn="r" pos="5394960"/>
              </a:tabLst>
            </a:pPr>
            <a:r>
              <a:rPr lang="es-ES" sz="1050" spc="0">
                <a:solidFill>
                  <a:srgbClr val="000000"/>
                </a:solidFill>
                <a:latin typeface="Bookman Old Style" pitchFamily="1" panose="02020603050405020304"/>
              </a:rPr>
              <a:t>4.1. </a:t>
            </a:r>
            <a:r>
              <a:rPr lang="es-ES" sz="1300" spc="0">
                <a:solidFill>
                  <a:srgbClr val="000000"/>
                </a:solidFill>
                <a:latin typeface="Times New Roman" pitchFamily="1" panose="02020603050405020304"/>
              </a:rPr>
              <a:t>Ubicación  </a:t>
            </a:r>
            <a:r>
              <a:rPr lang="es-ES" sz="1050" spc="0">
                <a:solidFill>
                  <a:srgbClr val="000000"/>
                </a:solidFill>
                <a:latin typeface="Bookman Old Style" pitchFamily="1" panose="02020603050405020304"/>
              </a:rPr>
              <a:t>47 </a:t>
            </a:r>
          </a:p>
          <a:p>
            <a:pPr marL="22860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4.2. </a:t>
            </a:r>
            <a:r>
              <a:rPr lang="es-ES" sz="1300" spc="0">
                <a:solidFill>
                  <a:srgbClr val="000000"/>
                </a:solidFill>
                <a:latin typeface="Times New Roman" pitchFamily="1" panose="02020603050405020304"/>
              </a:rPr>
              <a:t>Departamentos  </a:t>
            </a:r>
            <a:r>
              <a:rPr lang="es-ES" sz="1050" spc="0">
                <a:solidFill>
                  <a:srgbClr val="000000"/>
                </a:solidFill>
                <a:latin typeface="Bookman Old Style" pitchFamily="1" panose="02020603050405020304"/>
              </a:rPr>
              <a:t>49 </a:t>
            </a:r>
          </a:p>
          <a:p>
            <a:pPr marL="228600" marR="0" indent="0" algn="l">
              <a:lnSpc>
                <a:spcPts val="1400"/>
              </a:lnSpc>
              <a:spcBef>
                <a:spcPts val="520"/>
              </a:spcBef>
              <a:spcAft>
                <a:spcPts val="0"/>
              </a:spcAft>
              <a:tabLst>
                <a:tab algn="r" pos="5394960"/>
              </a:tabLst>
            </a:pPr>
            <a:r>
              <a:rPr lang="es-ES" sz="1050" spc="0">
                <a:solidFill>
                  <a:srgbClr val="000000"/>
                </a:solidFill>
                <a:latin typeface="Bookman Old Style" pitchFamily="1" panose="02020603050405020304"/>
              </a:rPr>
              <a:t>4.3. </a:t>
            </a:r>
            <a:r>
              <a:rPr lang="es-ES" sz="1300" spc="0">
                <a:solidFill>
                  <a:srgbClr val="000000"/>
                </a:solidFill>
                <a:latin typeface="Times New Roman" pitchFamily="1" panose="02020603050405020304"/>
              </a:rPr>
              <a:t>Titulaciones y Especialidades  </a:t>
            </a:r>
            <a:r>
              <a:rPr lang="es-ES" sz="1050" spc="0">
                <a:solidFill>
                  <a:srgbClr val="000000"/>
                </a:solidFill>
                <a:latin typeface="Bookman Old Style" pitchFamily="1" panose="02020603050405020304"/>
              </a:rPr>
              <a:t>54 </a:t>
            </a:r>
          </a:p>
          <a:p>
            <a:pPr marL="22860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4.4. </a:t>
            </a:r>
            <a:r>
              <a:rPr lang="es-ES" sz="1300" spc="0">
                <a:solidFill>
                  <a:srgbClr val="000000"/>
                </a:solidFill>
                <a:latin typeface="Times New Roman" pitchFamily="1" panose="02020603050405020304"/>
              </a:rPr>
              <a:t>Planes de Estudio  </a:t>
            </a:r>
            <a:r>
              <a:rPr lang="es-ES" sz="1050" spc="0">
                <a:solidFill>
                  <a:srgbClr val="000000"/>
                </a:solidFill>
                <a:latin typeface="Bookman Old Style" pitchFamily="1" panose="02020603050405020304"/>
              </a:rPr>
              <a:t>56 </a:t>
            </a:r>
          </a:p>
          <a:p>
            <a:pPr marL="548640" marR="0" indent="0" algn="l">
              <a:lnSpc>
                <a:spcPts val="1400"/>
              </a:lnSpc>
              <a:spcBef>
                <a:spcPts val="550"/>
              </a:spcBef>
              <a:spcAft>
                <a:spcPts val="0"/>
              </a:spcAft>
              <a:tabLst>
                <a:tab algn="r" pos="5394960"/>
              </a:tabLst>
            </a:pPr>
            <a:r>
              <a:rPr lang="es-ES" sz="1050" spc="0">
                <a:solidFill>
                  <a:srgbClr val="000000"/>
                </a:solidFill>
                <a:latin typeface="Bookman Old Style" pitchFamily="1" panose="02020603050405020304"/>
              </a:rPr>
              <a:t>4.4.1. </a:t>
            </a:r>
            <a:r>
              <a:rPr lang="es-ES" sz="1300" spc="0">
                <a:solidFill>
                  <a:srgbClr val="000000"/>
                </a:solidFill>
                <a:latin typeface="Times New Roman" pitchFamily="1" panose="02020603050405020304"/>
              </a:rPr>
              <a:t>Plan de Estudios de Ciencias Químicas  </a:t>
            </a:r>
            <a:r>
              <a:rPr lang="es-ES" sz="1050" spc="0">
                <a:solidFill>
                  <a:srgbClr val="000000"/>
                </a:solidFill>
                <a:latin typeface="Bookman Old Style" pitchFamily="1" panose="02020603050405020304"/>
              </a:rPr>
              <a:t>56 </a:t>
            </a:r>
          </a:p>
          <a:p>
            <a:pPr marL="54864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4.4.2. </a:t>
            </a:r>
            <a:r>
              <a:rPr lang="es-ES" sz="1300" spc="0">
                <a:solidFill>
                  <a:srgbClr val="000000"/>
                </a:solidFill>
                <a:latin typeface="Times New Roman" pitchFamily="1" panose="02020603050405020304"/>
              </a:rPr>
              <a:t>Plan de Estudios de Ciencias Físicas  </a:t>
            </a:r>
            <a:r>
              <a:rPr lang="es-ES" sz="1050" spc="0">
                <a:solidFill>
                  <a:srgbClr val="000000"/>
                </a:solidFill>
                <a:latin typeface="Bookman Old Style" pitchFamily="1" panose="02020603050405020304"/>
              </a:rPr>
              <a:t>61 </a:t>
            </a:r>
          </a:p>
          <a:p>
            <a:pPr marL="548640" marR="0" indent="0" algn="l">
              <a:lnSpc>
                <a:spcPts val="1400"/>
              </a:lnSpc>
              <a:spcBef>
                <a:spcPts val="520"/>
              </a:spcBef>
              <a:spcAft>
                <a:spcPts val="0"/>
              </a:spcAft>
              <a:tabLst>
                <a:tab algn="r" pos="5394960"/>
              </a:tabLst>
            </a:pPr>
            <a:r>
              <a:rPr lang="es-ES" sz="1050" spc="0">
                <a:solidFill>
                  <a:srgbClr val="000000"/>
                </a:solidFill>
                <a:latin typeface="Bookman Old Style" pitchFamily="1" panose="02020603050405020304"/>
              </a:rPr>
              <a:t>4.4.3. </a:t>
            </a:r>
            <a:r>
              <a:rPr lang="es-ES" sz="1300" spc="0">
                <a:solidFill>
                  <a:srgbClr val="000000"/>
                </a:solidFill>
                <a:latin typeface="Times New Roman" pitchFamily="1" panose="02020603050405020304"/>
              </a:rPr>
              <a:t>Plan de Estudios de Ciencias Matemáticas  </a:t>
            </a:r>
            <a:r>
              <a:rPr lang="es-ES" sz="1050" spc="0">
                <a:solidFill>
                  <a:srgbClr val="000000"/>
                </a:solidFill>
                <a:latin typeface="Bookman Old Style" pitchFamily="1" panose="02020603050405020304"/>
              </a:rPr>
              <a:t>65 </a:t>
            </a:r>
          </a:p>
          <a:p>
            <a:pPr marL="548640" marR="0" indent="0" algn="l">
              <a:lnSpc>
                <a:spcPts val="1400"/>
              </a:lnSpc>
              <a:spcBef>
                <a:spcPts val="525"/>
              </a:spcBef>
              <a:spcAft>
                <a:spcPts val="0"/>
              </a:spcAft>
              <a:tabLst>
                <a:tab algn="r" pos="5394960"/>
              </a:tabLst>
            </a:pPr>
            <a:r>
              <a:rPr lang="es-ES" sz="1050" spc="0">
                <a:solidFill>
                  <a:srgbClr val="000000"/>
                </a:solidFill>
                <a:latin typeface="Bookman Old Style" pitchFamily="1" panose="02020603050405020304"/>
              </a:rPr>
              <a:t>4.4.4. </a:t>
            </a:r>
            <a:r>
              <a:rPr lang="es-ES" sz="1300" spc="0">
                <a:solidFill>
                  <a:srgbClr val="000000"/>
                </a:solidFill>
                <a:latin typeface="Times New Roman" pitchFamily="1" panose="02020603050405020304"/>
              </a:rPr>
              <a:t>Plan de Estudios de Ciencias Biológicas  </a:t>
            </a:r>
            <a:r>
              <a:rPr lang="es-ES" sz="1050" spc="0">
                <a:solidFill>
                  <a:srgbClr val="000000"/>
                </a:solidFill>
                <a:latin typeface="Bookman Old Style" pitchFamily="1" panose="02020603050405020304"/>
              </a:rPr>
              <a:t>67 </a:t>
            </a:r>
          </a:p>
          <a:p>
            <a:pPr marL="228600" marR="0" indent="0" algn="l">
              <a:lnSpc>
                <a:spcPts val="1400"/>
              </a:lnSpc>
              <a:spcBef>
                <a:spcPts val="550"/>
              </a:spcBef>
              <a:spcAft>
                <a:spcPts val="225"/>
              </a:spcAft>
              <a:tabLst>
                <a:tab algn="r" pos="5394960"/>
              </a:tabLst>
            </a:pPr>
            <a:r>
              <a:rPr lang="es-ES" sz="1050" spc="0">
                <a:solidFill>
                  <a:srgbClr val="000000"/>
                </a:solidFill>
                <a:latin typeface="Bookman Old Style" pitchFamily="1" panose="02020603050405020304"/>
              </a:rPr>
              <a:t>4.5. </a:t>
            </a:r>
            <a:r>
              <a:rPr lang="es-ES" sz="1300" spc="0">
                <a:solidFill>
                  <a:srgbClr val="000000"/>
                </a:solidFill>
                <a:latin typeface="Times New Roman" pitchFamily="1" panose="02020603050405020304"/>
              </a:rPr>
              <a:t>Grados y Masters actualmente vigentes, 2018  </a:t>
            </a:r>
            <a:r>
              <a:rPr lang="es-ES" sz="1050" spc="0">
                <a:solidFill>
                  <a:srgbClr val="000000"/>
                </a:solidFill>
                <a:latin typeface="Bookman Old Style" pitchFamily="1" panose="02020603050405020304"/>
              </a:rPr>
              <a:t>71 </a:t>
            </a:r>
          </a:p>
        </p:txBody>
      </p:sp>
      <p:cxnSp>
        <p:nvCxnSpPr>
          <p:cNvPr id="4" name=""/>
          <p:cNvCxnSpPr/>
          <p:nvPr/>
        </p:nvCxnSpPr>
        <p:spPr>
          <a:xfrm>
            <a:off x="1097280" y="2261870"/>
            <a:ext cx="5401945" cy="0"/>
          </a:xfrm>
          <a:prstGeom prst="line">
            <a:avLst/>
          </a:prstGeom>
          <a:ln w="12065" cmpd="sng">
            <a:solidFill>
              <a:srgbClr val="000000"/>
            </a:solidFill>
          </a:ln>
        </p:spPr>
      </p:cxnSp>
    </p:spTree>
  </p:cSld>
  <p:clrMapOvr>
    <a:masterClrMapping/>
  </p:clrMapOvr>
</p:sld>
</file>

<file path=ppt/slides/slide7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Tree>
  </p:cSld>
  <p:clrMapOvr>
    <a:masterClrMapping/>
  </p:clrMapOvr>
</p:sld>
</file>

<file path=ppt/slides/slide7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54"/>
          <a:stretch>
            <a:fillRect/>
          </a:stretch>
        </p:blipFill>
        <p:spPr>
          <a:xfrm>
            <a:off x="1435735" y="3801110"/>
            <a:ext cx="4699635" cy="4269740"/>
          </a:xfrm>
          <a:prstGeom prst="rect">
            <a:avLst/>
          </a:prstGeom>
        </p:spPr>
      </p:pic>
      <p:sp>
        <p:nvSpPr>
          <p:cNvPr id="2" name=""/>
          <p:cNvSpPr/>
          <p:nvPr>
            <p:ph type="body" idx="10"/>
          </p:nvPr>
        </p:nvSpPr>
        <p:spPr>
          <a:xfrm>
            <a:off x="1097280" y="1676400"/>
            <a:ext cx="5486400" cy="913765"/>
          </a:xfrm>
          <a:prstGeom prst="rect">
            <a:avLst/>
          </a:prstGeom>
          <a:noFill/>
          <a:ln w="0" cmpd="sng">
            <a:noFill/>
            <a:prstDash val="solid"/>
          </a:ln>
        </p:spPr>
        <p:txBody>
          <a:bodyPr vert="horz" lIns="0" tIns="71755" rIns="0" bIns="0" anchor="t"/>
          <a:lstStyle/>
          <a:p>
            <a:pPr marL="0" marR="0" indent="0" algn="ctr">
              <a:lnSpc>
                <a:spcPts val="2800"/>
              </a:lnSpc>
              <a:spcAft>
                <a:spcPts val="0"/>
              </a:spcAft>
            </a:pPr>
            <a:r>
              <a:rPr lang="es-ES" sz="2350" spc="55">
                <a:solidFill>
                  <a:srgbClr val="000000"/>
                </a:solidFill>
                <a:latin typeface="Bookman Old Style" pitchFamily="1" panose="02020603050405020304"/>
              </a:rPr>
              <a:t>Capítulo 4 </a:t>
            </a:r>
          </a:p>
          <a:p>
            <a:pPr marL="0" marR="0" indent="0" algn="ctr">
              <a:lnSpc>
                <a:spcPts val="2800"/>
              </a:lnSpc>
              <a:spcBef>
                <a:spcPts val="715"/>
              </a:spcBef>
              <a:spcAft>
                <a:spcPts val="365"/>
              </a:spcAft>
            </a:pPr>
            <a:r>
              <a:rPr lang="es-ES" sz="2350" spc="75">
                <a:solidFill>
                  <a:srgbClr val="000000"/>
                </a:solidFill>
                <a:latin typeface="Bookman Old Style" pitchFamily="1" panose="02020603050405020304"/>
              </a:rPr>
              <a:t>Ubicación y Organización </a:t>
            </a:r>
          </a:p>
        </p:txBody>
      </p:sp>
      <p:sp>
        <p:nvSpPr>
          <p:cNvPr id="3" name=""/>
          <p:cNvSpPr/>
          <p:nvPr>
            <p:ph type="body" idx="10"/>
          </p:nvPr>
        </p:nvSpPr>
        <p:spPr>
          <a:xfrm>
            <a:off x="1097280" y="2590165"/>
            <a:ext cx="5486400" cy="1210945"/>
          </a:xfrm>
          <a:prstGeom prst="rect">
            <a:avLst/>
          </a:prstGeom>
          <a:noFill/>
          <a:ln w="0" cmpd="sng">
            <a:noFill/>
            <a:prstDash val="solid"/>
          </a:ln>
        </p:spPr>
        <p:txBody>
          <a:bodyPr vert="horz" lIns="0" tIns="586740" rIns="0" bIns="0" anchor="t"/>
          <a:lstStyle/>
          <a:p>
            <a:pPr marL="0" marR="0" indent="0" algn="l">
              <a:lnSpc>
                <a:spcPts val="2000"/>
              </a:lnSpc>
              <a:spcAft>
                <a:spcPts val="2880"/>
              </a:spcAft>
            </a:pPr>
            <a:r>
              <a:rPr lang="es-ES" sz="1700" spc="45">
                <a:solidFill>
                  <a:srgbClr val="000000"/>
                </a:solidFill>
                <a:latin typeface="Bookman Old Style" pitchFamily="1" panose="02020603050405020304"/>
              </a:rPr>
              <a:t>4.1. Ubicación </a:t>
            </a:r>
          </a:p>
        </p:txBody>
      </p:sp>
      <p:sp>
        <p:nvSpPr>
          <p:cNvPr id="6" name=""/>
          <p:cNvSpPr/>
          <p:nvPr>
            <p:ph type="body" idx="10"/>
          </p:nvPr>
        </p:nvSpPr>
        <p:spPr>
          <a:xfrm>
            <a:off x="1097280" y="8165465"/>
            <a:ext cx="5486400" cy="1804035"/>
          </a:xfrm>
          <a:prstGeom prst="rect">
            <a:avLst/>
          </a:prstGeom>
          <a:noFill/>
          <a:ln w="0" cmpd="sng">
            <a:noFill/>
            <a:prstDash val="solid"/>
          </a:ln>
        </p:spPr>
        <p:txBody>
          <a:bodyPr vert="horz" lIns="0" tIns="41275" rIns="0" bIns="0" anchor="t"/>
          <a:lstStyle/>
          <a:p>
            <a:pPr marL="0" marR="0" indent="0" algn="ctr">
              <a:lnSpc>
                <a:spcPts val="1400"/>
              </a:lnSpc>
              <a:spcAft>
                <a:spcPts val="0"/>
              </a:spcAft>
            </a:pPr>
            <a:r>
              <a:rPr lang="es-ES" sz="1150" spc="0">
                <a:solidFill>
                  <a:srgbClr val="000000"/>
                </a:solidFill>
                <a:latin typeface="Bookman Old Style" pitchFamily="1" panose="02020603050405020304"/>
              </a:rPr>
              <a:t>Figura </a:t>
            </a:r>
            <a:r>
              <a:rPr lang="es-ES" sz="1300" spc="0">
                <a:solidFill>
                  <a:srgbClr val="000000"/>
                </a:solidFill>
                <a:latin typeface="Arial" pitchFamily="2" panose="02020603050405020304"/>
              </a:rPr>
              <a:t>i</a:t>
            </a:r>
            <a:r>
              <a:rPr lang="es-ES" sz="1200" spc="0">
                <a:solidFill>
                  <a:srgbClr val="000000"/>
                </a:solidFill>
                <a:latin typeface="Times New Roman" pitchFamily="1" panose="02020603050405020304"/>
              </a:rPr>
              <a:t>: </a:t>
            </a:r>
            <a:r>
              <a:rPr lang="es-ES" sz="1200" spc="0">
                <a:solidFill>
                  <a:srgbClr val="000000"/>
                </a:solidFill>
                <a:latin typeface="Times New Roman" pitchFamily="1" panose="02020603050405020304"/>
              </a:rPr>
              <a:t>Edificios en el Campus de la Facultad de Ciencias, 2018. </a:t>
            </a:r>
          </a:p>
          <a:p>
            <a:pPr marL="0" marR="91440" indent="0" algn="just">
              <a:lnSpc>
                <a:spcPts val="1400"/>
              </a:lnSpc>
              <a:spcBef>
                <a:spcPts val="3645"/>
              </a:spcBef>
              <a:spcAft>
                <a:spcPts val="0"/>
              </a:spcAft>
            </a:pPr>
            <a:r>
              <a:rPr lang="es-ES" sz="1200" spc="0">
                <a:solidFill>
                  <a:srgbClr val="000000"/>
                </a:solidFill>
                <a:latin typeface="Times New Roman" pitchFamily="1" panose="02020603050405020304"/>
              </a:rPr>
              <a:t>Hoy, la </a:t>
            </a:r>
            <a:r>
              <a:rPr lang="es-ES" sz="1150" spc="0">
                <a:solidFill>
                  <a:srgbClr val="000000"/>
                </a:solidFill>
                <a:latin typeface="Bookman Old Style" pitchFamily="1" panose="02020603050405020304"/>
              </a:rPr>
              <a:t>Facultad de Ciencias </a:t>
            </a:r>
            <a:r>
              <a:rPr lang="es-ES" sz="1200" spc="0">
                <a:solidFill>
                  <a:srgbClr val="000000"/>
                </a:solidFill>
                <a:latin typeface="Times New Roman" pitchFamily="1" panose="02020603050405020304"/>
              </a:rPr>
              <a:t>ocupa </a:t>
            </a:r>
            <a:r>
              <a:rPr lang="es-ES" sz="1150" spc="0">
                <a:solidFill>
                  <a:srgbClr val="000000"/>
                </a:solidFill>
                <a:latin typeface="Bookman Old Style" pitchFamily="1" panose="02020603050405020304"/>
              </a:rPr>
              <a:t>ocho </a:t>
            </a:r>
            <a:r>
              <a:rPr lang="es-ES" sz="1200" spc="0">
                <a:solidFill>
                  <a:srgbClr val="000000"/>
                </a:solidFill>
                <a:latin typeface="Times New Roman" pitchFamily="1" panose="02020603050405020304"/>
              </a:rPr>
              <a:t>edificios, situados en el Campus univer-</a:t>
            </a:r>
            <a:r>
              <a:rPr lang="es-ES" sz="1200" spc="0">
                <a:solidFill>
                  <a:srgbClr val="000000"/>
                </a:solidFill>
                <a:latin typeface="Times New Roman" pitchFamily="1" panose="02020603050405020304"/>
              </a:rPr>
              <a:t>sitario de Badajoz, en la Avenida de Elvas, Km. 2, con una superficie aproximada de 30000 m</a:t>
            </a:r>
            <a:r>
              <a:rPr lang="es-ES" sz="1200" baseline="30000" spc="0">
                <a:solidFill>
                  <a:srgbClr val="000000"/>
                </a:solidFill>
                <a:latin typeface="Courier New" pitchFamily="3" panose="02020603050405020304"/>
              </a:rPr>
              <a:t>2</a:t>
            </a:r>
            <a:r>
              <a:rPr lang="es-ES" sz="1200" spc="0">
                <a:solidFill>
                  <a:srgbClr val="000000"/>
                </a:solidFill>
                <a:latin typeface="Times New Roman" pitchFamily="1" panose="02020603050405020304"/>
              </a:rPr>
              <a:t>, dos de los cuales, denominados “</a:t>
            </a:r>
            <a:r>
              <a:rPr lang="es-ES" sz="1200" i="1" spc="0">
                <a:solidFill>
                  <a:srgbClr val="000000"/>
                </a:solidFill>
                <a:latin typeface="Times New Roman" pitchFamily="1" panose="02020603050405020304"/>
              </a:rPr>
              <a:t>JoséMar</a:t>
            </a:r>
            <a:r>
              <a:rPr lang="es-ES" sz="1200" i="1" spc="0">
                <a:solidFill>
                  <a:srgbClr val="000000"/>
                </a:solidFill>
                <a:latin typeface="Times New Roman" pitchFamily="1" panose="02020603050405020304"/>
              </a:rPr>
              <a:t>ı´a Viguera Lobo</a:t>
            </a:r>
            <a:r>
              <a:rPr lang="es-ES" sz="1200" spc="0">
                <a:solidFill>
                  <a:srgbClr val="000000"/>
                </a:solidFill>
                <a:latin typeface="Times New Roman" pitchFamily="1" panose="02020603050405020304"/>
              </a:rPr>
              <a:t>” y “</a:t>
            </a:r>
            <a:r>
              <a:rPr lang="es-ES" sz="1200" i="1" spc="0">
                <a:solidFill>
                  <a:srgbClr val="000000"/>
                </a:solidFill>
                <a:latin typeface="Times New Roman" pitchFamily="1" panose="02020603050405020304"/>
              </a:rPr>
              <a:t>Juan Remón Camacho</a:t>
            </a:r>
            <a:r>
              <a:rPr lang="es-ES" sz="1200" spc="0">
                <a:solidFill>
                  <a:srgbClr val="000000"/>
                </a:solidFill>
                <a:latin typeface="Times New Roman" pitchFamily="1" panose="02020603050405020304"/>
              </a:rPr>
              <a:t>”, terminaron de construirse en el año </a:t>
            </a:r>
            <a:r>
              <a:rPr lang="es-ES" sz="1150" spc="0">
                <a:solidFill>
                  <a:srgbClr val="000000"/>
                </a:solidFill>
                <a:latin typeface="Bookman Old Style" pitchFamily="1" panose="02020603050405020304"/>
              </a:rPr>
              <a:t>1972</a:t>
            </a:r>
            <a:r>
              <a:rPr lang="es-ES" sz="1200" spc="0">
                <a:solidFill>
                  <a:srgbClr val="000000"/>
                </a:solidFill>
                <a:latin typeface="Times New Roman" pitchFamily="1" panose="02020603050405020304"/>
              </a:rPr>
              <a:t>. </a:t>
            </a:r>
          </a:p>
          <a:p>
            <a:pPr marL="0" marR="0" indent="0" algn="ctr">
              <a:lnSpc>
                <a:spcPts val="1400"/>
              </a:lnSpc>
              <a:spcBef>
                <a:spcPts val="1555"/>
              </a:spcBef>
              <a:spcAft>
                <a:spcPts val="70"/>
              </a:spcAft>
            </a:pPr>
            <a:r>
              <a:rPr lang="es-ES" sz="1200" spc="200">
                <a:solidFill>
                  <a:srgbClr val="000000"/>
                </a:solidFill>
                <a:latin typeface="Times New Roman" pitchFamily="1" panose="02020603050405020304"/>
              </a:rPr>
              <a:t>47 </a:t>
            </a:r>
          </a:p>
        </p:txBody>
      </p:sp>
      <p:cxnSp>
        <p:nvCxnSpPr>
          <p:cNvPr id="7" name=""/>
          <p:cNvCxnSpPr/>
          <p:nvPr/>
        </p:nvCxnSpPr>
        <p:spPr>
          <a:xfrm>
            <a:off x="1097280" y="1688465"/>
            <a:ext cx="5401945" cy="0"/>
          </a:xfrm>
          <a:prstGeom prst="line">
            <a:avLst/>
          </a:prstGeom>
          <a:ln w="6350" cmpd="sng">
            <a:solidFill>
              <a:srgbClr val="000000"/>
            </a:solidFill>
          </a:ln>
        </p:spPr>
      </p:cxnSp>
      <p:cxnSp>
        <p:nvCxnSpPr>
          <p:cNvPr id="8" name=""/>
          <p:cNvCxnSpPr/>
          <p:nvPr/>
        </p:nvCxnSpPr>
        <p:spPr>
          <a:xfrm>
            <a:off x="1097280" y="2597150"/>
            <a:ext cx="5401945" cy="0"/>
          </a:xfrm>
          <a:prstGeom prst="line">
            <a:avLst/>
          </a:prstGeom>
          <a:ln w="12065" cmpd="sng">
            <a:solidFill>
              <a:srgbClr val="000000"/>
            </a:solidFill>
          </a:ln>
        </p:spPr>
      </p:cxnSp>
    </p:spTree>
  </p:cSld>
  <p:clrMapOvr>
    <a:masterClrMapping/>
  </p:clrMapOvr>
</p:sld>
</file>

<file path=ppt/slides/slide7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55"/>
          <a:stretch>
            <a:fillRect/>
          </a:stretch>
        </p:blipFill>
        <p:spPr>
          <a:xfrm>
            <a:off x="1435735" y="2581910"/>
            <a:ext cx="4699635" cy="3166745"/>
          </a:xfrm>
          <a:prstGeom prst="rect">
            <a:avLst/>
          </a:prstGeom>
        </p:spPr>
      </p:pic>
      <p:sp>
        <p:nvSpPr>
          <p:cNvPr id="2" name=""/>
          <p:cNvSpPr/>
          <p:nvPr>
            <p:ph type="body" idx="10"/>
          </p:nvPr>
        </p:nvSpPr>
        <p:spPr>
          <a:xfrm>
            <a:off x="106362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75"/>
              </a:spcAft>
              <a:tabLst>
                <a:tab algn="r" pos="5440680"/>
              </a:tabLst>
            </a:pPr>
            <a:r>
              <a:rPr lang="es-ES" sz="1200" spc="0">
                <a:solidFill>
                  <a:srgbClr val="000000"/>
                </a:solidFill>
                <a:latin typeface="Times New Roman" pitchFamily="1" panose="02020603050405020304"/>
              </a:rPr>
              <a:t>48 </a:t>
            </a:r>
            <a:r>
              <a:rPr lang="es-ES" sz="1250" b="1" spc="0">
                <a:solidFill>
                  <a:srgbClr val="000000"/>
                </a:solidFill>
                <a:latin typeface="Times New Roman" pitchFamily="1" panose="02020603050405020304"/>
              </a:rPr>
              <a:t>4.1. Ubicación </a:t>
            </a:r>
          </a:p>
        </p:txBody>
      </p:sp>
      <p:sp>
        <p:nvSpPr>
          <p:cNvPr id="3" name=""/>
          <p:cNvSpPr/>
          <p:nvPr>
            <p:ph type="body" idx="10"/>
          </p:nvPr>
        </p:nvSpPr>
        <p:spPr>
          <a:xfrm>
            <a:off x="1063625" y="681990"/>
            <a:ext cx="5486400" cy="1899920"/>
          </a:xfrm>
          <a:prstGeom prst="rect">
            <a:avLst/>
          </a:prstGeom>
          <a:noFill/>
          <a:ln w="0" cmpd="sng">
            <a:noFill/>
            <a:prstDash val="solid"/>
          </a:ln>
        </p:spPr>
        <p:txBody>
          <a:bodyPr vert="horz" lIns="0" tIns="231140"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El primero, alberga las dependencias administrativas del Centro, doce Aulas (una de ellas de Informática), Sala de Tesis, laboratorios y Departamentos universitarios encargados de impartir las titulaciones de Química. En el edificio “</a:t>
            </a:r>
            <a:r>
              <a:rPr lang="es-ES" sz="1200" i="1" spc="0">
                <a:solidFill>
                  <a:srgbClr val="000000"/>
                </a:solidFill>
                <a:latin typeface="Times New Roman" pitchFamily="1" panose="02020603050405020304"/>
              </a:rPr>
              <a:t>Juan Remón Camacho</a:t>
            </a:r>
            <a:r>
              <a:rPr lang="es-ES" sz="1200" spc="0">
                <a:solidFill>
                  <a:srgbClr val="000000"/>
                </a:solidFill>
                <a:latin typeface="Times New Roman" pitchFamily="1" panose="02020603050405020304"/>
              </a:rPr>
              <a:t>”, antigua sede del Rectorado, se encuentran el Salón de Actos, dos aulas e instalaciones departamentales que complementan al edificio de Biología, asícomo las instalaciones apropiadas para la impartición del título de Enología. En relación </a:t>
            </a:r>
          </a:p>
          <a:p>
            <a:pPr marL="45720" marR="0" indent="0" algn="just">
              <a:lnSpc>
                <a:spcPts val="2600"/>
              </a:lnSpc>
              <a:spcBef>
                <a:spcPts val="250"/>
              </a:spcBef>
              <a:spcAft>
                <a:spcPts val="1630"/>
              </a:spcAft>
            </a:pPr>
            <a:r>
              <a:rPr lang="es-ES" sz="1200" spc="-80">
                <a:solidFill>
                  <a:srgbClr val="000000"/>
                </a:solidFill>
                <a:latin typeface="Times New Roman" pitchFamily="1" panose="02020603050405020304"/>
              </a:rPr>
              <a:t>con esta titulación, y anexo al edificio, se encuentra la Bodega experimental “</a:t>
            </a:r>
            <a:r>
              <a:rPr lang="es-ES" sz="1200" i="1" spc="-80">
                <a:solidFill>
                  <a:srgbClr val="000000"/>
                </a:solidFill>
                <a:latin typeface="Times New Roman" pitchFamily="1" panose="02020603050405020304"/>
              </a:rPr>
              <a:t>Jos</a:t>
            </a:r>
            <a:r>
              <a:rPr lang="es-ES" sz="1200" i="1" baseline="30000" spc="-80">
                <a:solidFill>
                  <a:srgbClr val="000000"/>
                </a:solidFill>
                <a:latin typeface="Times New Roman" pitchFamily="1" panose="02020603050405020304"/>
              </a:rPr>
              <a:t>é</a:t>
            </a:r>
            <a:r>
              <a:rPr lang="es-ES" sz="1200" i="1" spc="-80">
                <a:solidFill>
                  <a:srgbClr val="000000"/>
                </a:solidFill>
                <a:latin typeface="Times New Roman" pitchFamily="1" panose="02020603050405020304"/>
              </a:rPr>
              <a:t>Luis Mes</a:t>
            </a:r>
            <a:r>
              <a:rPr lang="es-ES" sz="1200" i="1" spc="-80">
                <a:solidFill>
                  <a:srgbClr val="000000"/>
                </a:solidFill>
                <a:latin typeface="Times New Roman" pitchFamily="1" panose="02020603050405020304"/>
              </a:rPr>
              <a:t>ı´as Iglesias</a:t>
            </a:r>
            <a:r>
              <a:rPr lang="es-ES" sz="1200" spc="-80">
                <a:solidFill>
                  <a:srgbClr val="000000"/>
                </a:solidFill>
                <a:latin typeface="Times New Roman" pitchFamily="1" panose="02020603050405020304"/>
              </a:rPr>
              <a:t>”. </a:t>
            </a:r>
          </a:p>
        </p:txBody>
      </p:sp>
      <p:sp>
        <p:nvSpPr>
          <p:cNvPr id="6" name=""/>
          <p:cNvSpPr/>
          <p:nvPr>
            <p:ph type="body" idx="10"/>
          </p:nvPr>
        </p:nvSpPr>
        <p:spPr>
          <a:xfrm>
            <a:off x="1063625" y="5812155"/>
            <a:ext cx="5486400" cy="3919220"/>
          </a:xfrm>
          <a:prstGeom prst="rect">
            <a:avLst/>
          </a:prstGeom>
          <a:noFill/>
          <a:ln w="0" cmpd="sng">
            <a:noFill/>
            <a:prstDash val="solid"/>
          </a:ln>
        </p:spPr>
        <p:txBody>
          <a:bodyPr vert="horz" lIns="0" tIns="31750" rIns="0" bIns="0" anchor="t"/>
          <a:lstStyle/>
          <a:p>
            <a:pPr marL="0" marR="0" indent="0" algn="ctr">
              <a:lnSpc>
                <a:spcPts val="1400"/>
              </a:lnSpc>
              <a:spcAft>
                <a:spcPts val="0"/>
              </a:spcAft>
            </a:pPr>
            <a:r>
              <a:rPr lang="es-ES" sz="1250" b="1" spc="0">
                <a:solidFill>
                  <a:srgbClr val="000000"/>
                </a:solidFill>
                <a:latin typeface="Times New Roman" pitchFamily="1" panose="02020603050405020304"/>
              </a:rPr>
              <a:t>Figura </a:t>
            </a:r>
            <a:r>
              <a:rPr lang="es-ES" sz="1250" b="1" spc="0">
                <a:solidFill>
                  <a:srgbClr val="000000"/>
                </a:solidFill>
                <a:latin typeface="Arial" pitchFamily="2" panose="02020603050405020304"/>
              </a:rPr>
              <a:t>II</a:t>
            </a:r>
            <a:r>
              <a:rPr lang="es-ES" sz="1200" spc="0">
                <a:solidFill>
                  <a:srgbClr val="000000"/>
                </a:solidFill>
                <a:latin typeface="Times New Roman" pitchFamily="1" panose="02020603050405020304"/>
              </a:rPr>
              <a:t>: </a:t>
            </a:r>
            <a:r>
              <a:rPr lang="es-ES" sz="1200" spc="0">
                <a:solidFill>
                  <a:srgbClr val="000000"/>
                </a:solidFill>
                <a:latin typeface="Times New Roman" pitchFamily="1" panose="02020603050405020304"/>
              </a:rPr>
              <a:t>Ubicación de la Facultad de Ciencias en el Campus de Badajoz, 2018. </a:t>
            </a:r>
          </a:p>
          <a:p>
            <a:pPr marL="0" marR="45720" indent="0" algn="just">
              <a:lnSpc>
                <a:spcPts val="1400"/>
              </a:lnSpc>
              <a:spcBef>
                <a:spcPts val="3895"/>
              </a:spcBef>
              <a:spcAft>
                <a:spcPts val="0"/>
              </a:spcAft>
            </a:pPr>
            <a:r>
              <a:rPr lang="es-ES" sz="1200" spc="35">
                <a:solidFill>
                  <a:srgbClr val="000000"/>
                </a:solidFill>
                <a:latin typeface="Times New Roman" pitchFamily="1" panose="02020603050405020304"/>
              </a:rPr>
              <a:t>El edificio de Biología, entróen funcionamiento en </a:t>
            </a:r>
            <a:r>
              <a:rPr lang="es-ES" sz="1250" b="1" spc="35">
                <a:solidFill>
                  <a:srgbClr val="000000"/>
                </a:solidFill>
                <a:latin typeface="Times New Roman" pitchFamily="1" panose="02020603050405020304"/>
              </a:rPr>
              <a:t>1982</a:t>
            </a:r>
            <a:r>
              <a:rPr lang="es-ES" sz="1200" spc="35">
                <a:solidFill>
                  <a:srgbClr val="000000"/>
                </a:solidFill>
                <a:latin typeface="Times New Roman" pitchFamily="1" panose="02020603050405020304"/>
              </a:rPr>
              <a:t>, con una superficie útil de 3732 m</a:t>
            </a:r>
            <a:r>
              <a:rPr lang="es-ES" sz="1200" baseline="30000" spc="35">
                <a:solidFill>
                  <a:srgbClr val="000000"/>
                </a:solidFill>
                <a:latin typeface="Courier New" pitchFamily="3" panose="02020603050405020304"/>
              </a:rPr>
              <a:t>2</a:t>
            </a:r>
            <a:r>
              <a:rPr lang="es-ES" sz="1200" spc="35">
                <a:solidFill>
                  <a:srgbClr val="000000"/>
                </a:solidFill>
                <a:latin typeface="Times New Roman" pitchFamily="1" panose="02020603050405020304"/>
              </a:rPr>
              <a:t>; posteriormente (</a:t>
            </a:r>
            <a:r>
              <a:rPr lang="es-ES" sz="1250" b="1" spc="35">
                <a:solidFill>
                  <a:srgbClr val="000000"/>
                </a:solidFill>
                <a:latin typeface="Times New Roman" pitchFamily="1" panose="02020603050405020304"/>
              </a:rPr>
              <a:t>2004–2005</a:t>
            </a:r>
            <a:r>
              <a:rPr lang="es-ES" sz="1200" spc="35">
                <a:solidFill>
                  <a:srgbClr val="000000"/>
                </a:solidFill>
                <a:latin typeface="Times New Roman" pitchFamily="1" panose="02020603050405020304"/>
              </a:rPr>
              <a:t>) fue ampliado con un bloque anexo para albergar más laboratorios y dependencias docentes. El edificio integral dispone de 4 aulas, un Salón de Actos, y aulas para prácticas, laboratorios y dependencias departamentales. </a:t>
            </a:r>
          </a:p>
          <a:p>
            <a:pPr marL="0" marR="45720" indent="0" algn="just">
              <a:lnSpc>
                <a:spcPts val="1400"/>
              </a:lnSpc>
              <a:spcBef>
                <a:spcPts val="540"/>
              </a:spcBef>
              <a:spcAft>
                <a:spcPts val="0"/>
              </a:spcAft>
            </a:pPr>
            <a:r>
              <a:rPr lang="es-ES" sz="1200" spc="35">
                <a:solidFill>
                  <a:srgbClr val="000000"/>
                </a:solidFill>
                <a:latin typeface="Times New Roman" pitchFamily="1" panose="02020603050405020304"/>
              </a:rPr>
              <a:t>El cuarto edificio, construido en </a:t>
            </a:r>
            <a:r>
              <a:rPr lang="es-ES" sz="1250" b="1" spc="35">
                <a:solidFill>
                  <a:srgbClr val="000000"/>
                </a:solidFill>
                <a:latin typeface="Times New Roman" pitchFamily="1" panose="02020603050405020304"/>
              </a:rPr>
              <a:t>1985</a:t>
            </a:r>
            <a:r>
              <a:rPr lang="es-ES" sz="1200" spc="35">
                <a:solidFill>
                  <a:srgbClr val="000000"/>
                </a:solidFill>
                <a:latin typeface="Times New Roman" pitchFamily="1" panose="02020603050405020304"/>
              </a:rPr>
              <a:t>, y con una superficie de 9308 m</a:t>
            </a:r>
            <a:r>
              <a:rPr lang="es-ES" sz="1200" baseline="30000" spc="35">
                <a:solidFill>
                  <a:srgbClr val="000000"/>
                </a:solidFill>
                <a:latin typeface="Courier New" pitchFamily="3" panose="02020603050405020304"/>
              </a:rPr>
              <a:t>2</a:t>
            </a:r>
            <a:r>
              <a:rPr lang="es-ES" sz="1200" spc="35">
                <a:solidFill>
                  <a:srgbClr val="000000"/>
                </a:solidFill>
                <a:latin typeface="Times New Roman" pitchFamily="1" panose="02020603050405020304"/>
              </a:rPr>
              <a:t>, estácom-puesto por tres bloques independientes: el </a:t>
            </a:r>
            <a:r>
              <a:rPr lang="es-ES" sz="1250" b="1" spc="35">
                <a:solidFill>
                  <a:srgbClr val="000000"/>
                </a:solidFill>
                <a:latin typeface="Times New Roman" pitchFamily="1" panose="02020603050405020304"/>
              </a:rPr>
              <a:t>Aulario </a:t>
            </a:r>
            <a:r>
              <a:rPr lang="es-ES" sz="1200" spc="35">
                <a:solidFill>
                  <a:srgbClr val="000000"/>
                </a:solidFill>
                <a:latin typeface="Times New Roman" pitchFamily="1" panose="02020603050405020304"/>
              </a:rPr>
              <a:t>(con veinte aulas regulares de diferente tamaño y un aula de informática), el edificio de los </a:t>
            </a:r>
            <a:r>
              <a:rPr lang="es-ES" sz="1250" b="1" spc="35">
                <a:solidFill>
                  <a:srgbClr val="000000"/>
                </a:solidFill>
                <a:latin typeface="Times New Roman" pitchFamily="1" panose="02020603050405020304"/>
              </a:rPr>
              <a:t>Departamentos de Física y Física Aplicada </a:t>
            </a:r>
            <a:r>
              <a:rPr lang="es-ES" sz="1200" spc="35">
                <a:solidFill>
                  <a:srgbClr val="000000"/>
                </a:solidFill>
                <a:latin typeface="Times New Roman" pitchFamily="1" panose="02020603050405020304"/>
              </a:rPr>
              <a:t>y el edificio “</a:t>
            </a:r>
            <a:r>
              <a:rPr lang="es-ES" sz="1200" i="1" spc="35">
                <a:solidFill>
                  <a:srgbClr val="000000"/>
                </a:solidFill>
                <a:latin typeface="Times New Roman" pitchFamily="1" panose="02020603050405020304"/>
              </a:rPr>
              <a:t>Carlos Ben</a:t>
            </a:r>
            <a:r>
              <a:rPr lang="es-ES" sz="1200" i="1" spc="35">
                <a:solidFill>
                  <a:srgbClr val="000000"/>
                </a:solidFill>
                <a:latin typeface="Times New Roman" pitchFamily="1" panose="02020603050405020304"/>
              </a:rPr>
              <a:t>ı´tez</a:t>
            </a:r>
            <a:r>
              <a:rPr lang="es-ES" sz="1200" spc="35">
                <a:solidFill>
                  <a:srgbClr val="000000"/>
                </a:solidFill>
                <a:latin typeface="Times New Roman" pitchFamily="1" panose="02020603050405020304"/>
              </a:rPr>
              <a:t>” que alberga la sección de </a:t>
            </a:r>
            <a:r>
              <a:rPr lang="es-ES" sz="1250" b="1" spc="35">
                <a:solidFill>
                  <a:srgbClr val="000000"/>
                </a:solidFill>
                <a:latin typeface="Times New Roman" pitchFamily="1" panose="02020603050405020304"/>
              </a:rPr>
              <a:t>Matemáticas</a:t>
            </a:r>
            <a:r>
              <a:rPr lang="es-ES" sz="1200" spc="35">
                <a:solidFill>
                  <a:srgbClr val="000000"/>
                </a:solidFill>
                <a:latin typeface="Times New Roman" pitchFamily="1" panose="02020603050405020304"/>
              </a:rPr>
              <a:t>. En este último edificio se ubicaba la Biblioteca General de la </a:t>
            </a:r>
            <a:r>
              <a:rPr lang="es-ES" sz="1250" b="1" spc="35">
                <a:solidFill>
                  <a:srgbClr val="000000"/>
                </a:solidFill>
                <a:latin typeface="Times New Roman" pitchFamily="1" panose="02020603050405020304"/>
              </a:rPr>
              <a:t>Facultad de Ciencias </a:t>
            </a:r>
            <a:r>
              <a:rPr lang="es-ES" sz="1200" spc="35">
                <a:solidFill>
                  <a:srgbClr val="000000"/>
                </a:solidFill>
                <a:latin typeface="Times New Roman" pitchFamily="1" panose="02020603050405020304"/>
              </a:rPr>
              <a:t>hasta que los fondos bibliográficos fueron trasladados a la </a:t>
            </a:r>
            <a:r>
              <a:rPr lang="es-ES" sz="1250" b="1" spc="35">
                <a:solidFill>
                  <a:srgbClr val="000000"/>
                </a:solidFill>
                <a:latin typeface="Times New Roman" pitchFamily="1" panose="02020603050405020304"/>
              </a:rPr>
              <a:t>Biblioteca Central </a:t>
            </a:r>
            <a:r>
              <a:rPr lang="es-ES" sz="1200" spc="35">
                <a:solidFill>
                  <a:srgbClr val="000000"/>
                </a:solidFill>
                <a:latin typeface="Times New Roman" pitchFamily="1" panose="02020603050405020304"/>
              </a:rPr>
              <a:t>del Campus, durante el curso 1999/2000. </a:t>
            </a:r>
          </a:p>
          <a:p>
            <a:pPr marL="0" marR="45720" indent="0" algn="just">
              <a:lnSpc>
                <a:spcPts val="1400"/>
              </a:lnSpc>
              <a:spcBef>
                <a:spcPts val="500"/>
              </a:spcBef>
              <a:spcAft>
                <a:spcPts val="1175"/>
              </a:spcAft>
            </a:pPr>
            <a:r>
              <a:rPr lang="es-ES" sz="1200" spc="30">
                <a:solidFill>
                  <a:srgbClr val="000000"/>
                </a:solidFill>
                <a:latin typeface="Times New Roman" pitchFamily="1" panose="02020603050405020304"/>
              </a:rPr>
              <a:t>Posteriormente, (noviembre de </a:t>
            </a:r>
            <a:r>
              <a:rPr lang="es-ES" sz="1250" b="1" spc="30">
                <a:solidFill>
                  <a:srgbClr val="000000"/>
                </a:solidFill>
                <a:latin typeface="Times New Roman" pitchFamily="1" panose="02020603050405020304"/>
              </a:rPr>
              <a:t>2000</a:t>
            </a:r>
            <a:r>
              <a:rPr lang="es-ES" sz="1200" spc="30">
                <a:solidFill>
                  <a:srgbClr val="000000"/>
                </a:solidFill>
                <a:latin typeface="Times New Roman" pitchFamily="1" panose="02020603050405020304"/>
              </a:rPr>
              <a:t>), día de San Alberto Magno (Patrón de la Facultad de Ciencias), se inauguraron los edificios “</a:t>
            </a:r>
            <a:r>
              <a:rPr lang="es-ES" sz="1200" i="1" spc="30">
                <a:solidFill>
                  <a:srgbClr val="000000"/>
                </a:solidFill>
                <a:latin typeface="Times New Roman" pitchFamily="1" panose="02020603050405020304"/>
              </a:rPr>
              <a:t>JoséLuis Sotelo Sancho</a:t>
            </a:r>
            <a:r>
              <a:rPr lang="es-ES" sz="1200" spc="30">
                <a:solidFill>
                  <a:srgbClr val="000000"/>
                </a:solidFill>
                <a:latin typeface="Times New Roman" pitchFamily="1" panose="02020603050405020304"/>
              </a:rPr>
              <a:t>”, con los despachos y laboratorios dedicados al área de Ingeniería Química, y el pabellón “</a:t>
            </a:r>
            <a:r>
              <a:rPr lang="es-ES" sz="1200" i="1" spc="30">
                <a:solidFill>
                  <a:srgbClr val="000000"/>
                </a:solidFill>
                <a:latin typeface="Times New Roman" pitchFamily="1" panose="02020603050405020304"/>
              </a:rPr>
              <a:t>Eladio Viñuela</a:t>
            </a:r>
            <a:r>
              <a:rPr lang="es-ES" sz="1200" spc="30">
                <a:solidFill>
                  <a:srgbClr val="000000"/>
                </a:solidFill>
                <a:latin typeface="Times New Roman" pitchFamily="1" panose="02020603050405020304"/>
              </a:rPr>
              <a:t>”, con una superficie de 1200 m</a:t>
            </a:r>
            <a:r>
              <a:rPr lang="es-ES" sz="1200" baseline="30000" spc="30">
                <a:solidFill>
                  <a:srgbClr val="000000"/>
                </a:solidFill>
                <a:latin typeface="Courier New" pitchFamily="3" panose="02020603050405020304"/>
              </a:rPr>
              <a:t>2</a:t>
            </a:r>
            <a:r>
              <a:rPr lang="es-ES" sz="1200" spc="30">
                <a:solidFill>
                  <a:srgbClr val="000000"/>
                </a:solidFill>
                <a:latin typeface="Times New Roman" pitchFamily="1" panose="02020603050405020304"/>
              </a:rPr>
              <a:t>. Este nuevo edificio alberga seis </a:t>
            </a:r>
          </a:p>
        </p:txBody>
      </p:sp>
      <p:sp>
        <p:nvSpPr>
          <p:cNvPr id="7" name=""/>
          <p:cNvSpPr/>
          <p:nvPr>
            <p:ph type="body" idx="10"/>
          </p:nvPr>
        </p:nvSpPr>
        <p:spPr>
          <a:xfrm>
            <a:off x="1063625"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60"/>
              </a:spcAft>
            </a:pPr>
            <a:r>
              <a:rPr lang="es-ES" sz="1250" b="1" spc="40">
                <a:solidFill>
                  <a:srgbClr val="000000"/>
                </a:solidFill>
                <a:latin typeface="Times New Roman" pitchFamily="1" panose="02020603050405020304"/>
              </a:rPr>
              <a:t>50 Aniversario 1968–2019 </a:t>
            </a:r>
          </a:p>
        </p:txBody>
      </p:sp>
      <p:cxnSp>
        <p:nvCxnSpPr>
          <p:cNvPr id="8" name=""/>
          <p:cNvCxnSpPr/>
          <p:nvPr/>
        </p:nvCxnSpPr>
        <p:spPr>
          <a:xfrm>
            <a:off x="1063625" y="685800"/>
            <a:ext cx="5435600" cy="0"/>
          </a:xfrm>
          <a:prstGeom prst="line">
            <a:avLst/>
          </a:prstGeom>
          <a:ln w="6350" cmpd="sng">
            <a:solidFill>
              <a:srgbClr val="000000"/>
            </a:solidFill>
          </a:ln>
        </p:spPr>
      </p:cxnSp>
      <p:cxnSp>
        <p:nvCxnSpPr>
          <p:cNvPr id="9" name=""/>
          <p:cNvCxnSpPr/>
          <p:nvPr/>
        </p:nvCxnSpPr>
        <p:spPr>
          <a:xfrm>
            <a:off x="1063625" y="9735185"/>
            <a:ext cx="5435600" cy="0"/>
          </a:xfrm>
          <a:prstGeom prst="line">
            <a:avLst/>
          </a:prstGeom>
          <a:ln w="6350" cmpd="sng">
            <a:solidFill>
              <a:srgbClr val="000000"/>
            </a:solidFill>
          </a:ln>
        </p:spPr>
      </p:cxnSp>
    </p:spTree>
  </p:cSld>
  <p:clrMapOvr>
    <a:masterClrMapping/>
  </p:clrMapOvr>
</p:sld>
</file>

<file path=ppt/slides/slide7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7" name=""/>
          <p:cNvPicPr/>
          <p:nvPr/>
        </p:nvPicPr>
        <p:blipFill>
          <a:blip r:embed="prId56"/>
          <a:stretch>
            <a:fillRect/>
          </a:stretch>
        </p:blipFill>
        <p:spPr>
          <a:xfrm>
            <a:off x="1134110" y="3315970"/>
            <a:ext cx="5330825" cy="5166360"/>
          </a:xfrm>
          <a:prstGeom prst="rect">
            <a:avLst/>
          </a:prstGeom>
        </p:spPr>
      </p:pic>
      <p:sp>
        <p:nvSpPr>
          <p:cNvPr id="2" name=""/>
          <p:cNvSpPr/>
          <p:nvPr>
            <p:ph type="body" idx="10"/>
          </p:nvPr>
        </p:nvSpPr>
        <p:spPr>
          <a:xfrm>
            <a:off x="1057910" y="469900"/>
            <a:ext cx="5486400" cy="212090"/>
          </a:xfrm>
          <a:prstGeom prst="rect">
            <a:avLst/>
          </a:prstGeom>
          <a:noFill/>
          <a:ln w="0" cmpd="sng">
            <a:noFill/>
            <a:prstDash val="solid"/>
          </a:ln>
        </p:spPr>
        <p:txBody>
          <a:bodyPr vert="horz" lIns="0" tIns="15875" rIns="0" bIns="0" anchor="t"/>
          <a:lstStyle/>
          <a:p>
            <a:pPr marL="45720" marR="0" indent="0" algn="l">
              <a:lnSpc>
                <a:spcPts val="1400"/>
              </a:lnSpc>
              <a:spcAft>
                <a:spcPts val="75"/>
              </a:spcAft>
              <a:tabLst>
                <a:tab algn="r" pos="5440680"/>
              </a:tabLst>
            </a:pPr>
            <a:r>
              <a:rPr lang="es-ES" sz="1300" spc="0">
                <a:solidFill>
                  <a:srgbClr val="000000"/>
                </a:solidFill>
                <a:latin typeface="Times New Roman" pitchFamily="1" panose="02020603050405020304"/>
              </a:rPr>
              <a:t>4. Ubicación y Organización </a:t>
            </a:r>
            <a:r>
              <a:rPr lang="es-ES" sz="1200" spc="0">
                <a:solidFill>
                  <a:srgbClr val="000000"/>
                </a:solidFill>
                <a:latin typeface="Times New Roman" pitchFamily="1" panose="02020603050405020304"/>
              </a:rPr>
              <a:t>49 </a:t>
            </a:r>
          </a:p>
        </p:txBody>
      </p:sp>
      <p:sp>
        <p:nvSpPr>
          <p:cNvPr id="3" name=""/>
          <p:cNvSpPr/>
          <p:nvPr>
            <p:ph type="body" idx="10"/>
          </p:nvPr>
        </p:nvSpPr>
        <p:spPr>
          <a:xfrm>
            <a:off x="1057910" y="681990"/>
            <a:ext cx="5486400" cy="2633980"/>
          </a:xfrm>
          <a:prstGeom prst="rect">
            <a:avLst/>
          </a:prstGeom>
          <a:noFill/>
          <a:ln w="0" cmpd="sng">
            <a:noFill/>
            <a:prstDash val="solid"/>
          </a:ln>
        </p:spPr>
        <p:txBody>
          <a:bodyPr vert="horz" lIns="0" tIns="22669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laboratorios multidisciplinares para prácticas de alumnos y un aula de informática. Se encuentra ubicado entre los pabellones de Biológicas Químicas. </a:t>
            </a:r>
          </a:p>
          <a:p>
            <a:pPr marL="45720" marR="0" indent="0" algn="l">
              <a:lnSpc>
                <a:spcPts val="2000"/>
              </a:lnSpc>
              <a:spcBef>
                <a:spcPts val="2600"/>
              </a:spcBef>
              <a:spcAft>
                <a:spcPts val="0"/>
              </a:spcAft>
            </a:pPr>
            <a:r>
              <a:rPr lang="es-ES" sz="1750" spc="70">
                <a:solidFill>
                  <a:srgbClr val="000000"/>
                </a:solidFill>
                <a:latin typeface="Times New Roman" pitchFamily="1" panose="02020603050405020304"/>
              </a:rPr>
              <a:t>4.2. Departamentos </a:t>
            </a:r>
          </a:p>
          <a:p>
            <a:pPr marL="45720" marR="45720" indent="0" algn="just">
              <a:lnSpc>
                <a:spcPts val="1400"/>
              </a:lnSpc>
              <a:spcBef>
                <a:spcPts val="1725"/>
              </a:spcBef>
              <a:spcAft>
                <a:spcPts val="1100"/>
              </a:spcAft>
            </a:pPr>
            <a:r>
              <a:rPr lang="es-ES" sz="1200" spc="15">
                <a:solidFill>
                  <a:srgbClr val="000000"/>
                </a:solidFill>
                <a:latin typeface="Times New Roman" pitchFamily="1" panose="02020603050405020304"/>
              </a:rPr>
              <a:t>En 1993, después de haber pasado veinticinco años desde su creación, el profesorado universitario responsable de la docencia que en ese momento ofertaba la </a:t>
            </a:r>
            <a:r>
              <a:rPr lang="es-ES" sz="1300" spc="15">
                <a:solidFill>
                  <a:srgbClr val="000000"/>
                </a:solidFill>
                <a:latin typeface="Times New Roman" pitchFamily="1" panose="02020603050405020304"/>
              </a:rPr>
              <a:t>Facultad de Ciencias</a:t>
            </a:r>
            <a:r>
              <a:rPr lang="es-ES" sz="1200" spc="15">
                <a:solidFill>
                  <a:srgbClr val="000000"/>
                </a:solidFill>
                <a:latin typeface="Times New Roman" pitchFamily="1" panose="02020603050405020304"/>
              </a:rPr>
              <a:t>, aparecía distribuido entre trece Departamentos, que fueron creados al amparo de los artículos 9, 10, 18 y 25 de los Estatutos en vigor (Real Decreto 1281/1985, de 5 de junio, B.O.E. de 30 de julio) y el Real Decreto 2360/1984, de 12 de Diciembre. </a:t>
            </a:r>
          </a:p>
        </p:txBody>
      </p:sp>
      <p:sp>
        <p:nvSpPr>
          <p:cNvPr id="4" name=""/>
          <p:cNvSpPr/>
          <p:nvPr>
            <p:ph type="body" idx="10"/>
          </p:nvPr>
        </p:nvSpPr>
        <p:spPr>
          <a:xfrm>
            <a:off x="1057910" y="8585200"/>
            <a:ext cx="5486400" cy="1146175"/>
          </a:xfrm>
          <a:prstGeom prst="rect">
            <a:avLst/>
          </a:prstGeom>
          <a:noFill/>
          <a:ln w="0" cmpd="sng">
            <a:noFill/>
            <a:prstDash val="solid"/>
          </a:ln>
        </p:spPr>
        <p:txBody>
          <a:bodyPr vert="horz" lIns="0" tIns="1270" rIns="0" bIns="0" anchor="t"/>
          <a:lstStyle/>
          <a:p>
            <a:pPr marL="0" marR="0" indent="0" algn="ctr">
              <a:lnSpc>
                <a:spcPts val="1500"/>
              </a:lnSpc>
              <a:spcAft>
                <a:spcPts val="0"/>
              </a:spcAft>
            </a:pPr>
            <a:r>
              <a:rPr lang="es-ES" sz="1300"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4.1: Evolución de los Departamentos de la Facultad de Ciencias durante el </a:t>
            </a:r>
            <a:br/>
            <a:r>
              <a:rPr lang="es-ES" sz="1200" spc="0">
                <a:solidFill>
                  <a:srgbClr val="000000"/>
                </a:solidFill>
                <a:latin typeface="Times New Roman" pitchFamily="1" panose="02020603050405020304"/>
              </a:rPr>
              <a:t>período 1974–1993 </a:t>
            </a:r>
          </a:p>
          <a:p>
            <a:pPr marL="0" marR="0" indent="0" algn="ctr">
              <a:lnSpc>
                <a:spcPts val="1400"/>
              </a:lnSpc>
              <a:spcBef>
                <a:spcPts val="3505"/>
              </a:spcBef>
              <a:spcAft>
                <a:spcPts val="1170"/>
              </a:spcAft>
            </a:pPr>
            <a:r>
              <a:rPr lang="es-ES" sz="1200" spc="30">
                <a:solidFill>
                  <a:srgbClr val="000000"/>
                </a:solidFill>
                <a:latin typeface="Times New Roman" pitchFamily="1" panose="02020603050405020304"/>
              </a:rPr>
              <a:t>Estos Departamentos, se configuraron a partir de las unidades departamentales que </a:t>
            </a:r>
          </a:p>
        </p:txBody>
      </p:sp>
      <p:sp>
        <p:nvSpPr>
          <p:cNvPr id="5"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0" marR="0" indent="0" algn="r">
              <a:lnSpc>
                <a:spcPts val="1400"/>
              </a:lnSpc>
              <a:spcAft>
                <a:spcPts val="55"/>
              </a:spcAft>
            </a:pPr>
            <a:r>
              <a:rPr lang="es-ES" sz="1300" spc="60">
                <a:solidFill>
                  <a:srgbClr val="000000"/>
                </a:solidFill>
                <a:latin typeface="Times New Roman" pitchFamily="1" panose="02020603050405020304"/>
              </a:rPr>
              <a:t>Memoria Histórica </a:t>
            </a:r>
          </a:p>
        </p:txBody>
      </p:sp>
      <p:sp>
        <p:nvSpPr>
          <p:cNvPr id="8" name=""/>
          <p:cNvSpPr/>
          <p:nvPr>
            <p:ph type="body" idx="10"/>
          </p:nvPr>
        </p:nvSpPr>
        <p:spPr>
          <a:xfrm>
            <a:off x="1158240" y="3315970"/>
            <a:ext cx="267970" cy="109855"/>
          </a:xfrm>
          <a:prstGeom prst="rect">
            <a:avLst/>
          </a:prstGeom>
          <a:noFill/>
          <a:ln w="6350" cmpd="sng">
            <a:solidFill>
              <a:srgbClr val="000000"/>
            </a:solidFill>
            <a:prstDash val="solid"/>
          </a:ln>
        </p:spPr>
        <p:txBody>
          <a:bodyPr vert="horz" lIns="0" tIns="0" rIns="0" bIns="0" anchor="t"/>
          <a:lstStyle/>
          <a:p>
            <a:pPr marL="0" marR="0" indent="0" algn="r">
              <a:lnSpc>
                <a:spcPts val="700"/>
              </a:lnSpc>
              <a:spcAft>
                <a:spcPts val="0"/>
              </a:spcAft>
            </a:pPr>
            <a:r>
              <a:rPr lang="es-ES" sz="750" spc="140">
                <a:solidFill>
                  <a:srgbClr val="000000"/>
                </a:solidFill>
                <a:latin typeface="Times New Roman" pitchFamily="1" panose="02020603050405020304"/>
              </a:rPr>
              <a:t>CD </a:t>
            </a:r>
          </a:p>
        </p:txBody>
      </p:sp>
      <p:sp>
        <p:nvSpPr>
          <p:cNvPr id="9" name=""/>
          <p:cNvSpPr/>
          <p:nvPr>
            <p:ph type="body" idx="10"/>
          </p:nvPr>
        </p:nvSpPr>
        <p:spPr>
          <a:xfrm>
            <a:off x="1426210" y="3315970"/>
            <a:ext cx="5011420" cy="113030"/>
          </a:xfrm>
          <a:prstGeom prst="rect">
            <a:avLst/>
          </a:prstGeom>
          <a:noFill/>
          <a:ln w="6350" cmpd="sng">
            <a:solidFill>
              <a:srgbClr val="000000"/>
            </a:solidFill>
            <a:prstDash val="solid"/>
          </a:ln>
        </p:spPr>
        <p:txBody>
          <a:bodyPr vert="horz" lIns="0" tIns="0" rIns="0" bIns="0" anchor="t"/>
          <a:lstStyle/>
          <a:p>
            <a:pPr marL="45720" marR="0" indent="0" algn="l">
              <a:lnSpc>
                <a:spcPts val="700"/>
              </a:lnSpc>
              <a:spcAft>
                <a:spcPts val="30"/>
              </a:spcAft>
              <a:tabLst>
                <a:tab algn="r" pos="4937760"/>
              </a:tabLst>
            </a:pPr>
            <a:r>
              <a:rPr lang="es-ES" sz="750" spc="0">
                <a:solidFill>
                  <a:srgbClr val="000000"/>
                </a:solidFill>
                <a:latin typeface="Times New Roman" pitchFamily="1" panose="02020603050405020304"/>
              </a:rPr>
              <a:t>Nombre Departamento </a:t>
            </a:r>
            <a:r>
              <a:rPr lang="es-ES" sz="750" spc="0">
                <a:solidFill>
                  <a:srgbClr val="000000"/>
                </a:solidFill>
                <a:latin typeface="Times New Roman" pitchFamily="1" panose="02020603050405020304"/>
              </a:rPr>
              <a:t>74 75 76 77 78 79 80 81 82 83 84 85 86 87 88 89 90 91 92 93 </a:t>
            </a:r>
          </a:p>
        </p:txBody>
      </p:sp>
      <p:sp>
        <p:nvSpPr>
          <p:cNvPr id="10" name=""/>
          <p:cNvSpPr/>
          <p:nvPr>
            <p:ph type="body" idx="10"/>
          </p:nvPr>
        </p:nvSpPr>
        <p:spPr>
          <a:xfrm>
            <a:off x="1499870" y="3563620"/>
            <a:ext cx="3480435" cy="10858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r" pos="3474720"/>
              </a:tabLst>
            </a:pPr>
            <a:r>
              <a:rPr lang="es-ES" sz="750" spc="0">
                <a:solidFill>
                  <a:srgbClr val="000000"/>
                </a:solidFill>
                <a:latin typeface="Times New Roman" pitchFamily="1" panose="02020603050405020304"/>
              </a:rPr>
              <a:t>Zoología y Ecología </a:t>
            </a:r>
            <a:r>
              <a:rPr lang="es-ES" sz="750" spc="0">
                <a:solidFill>
                  <a:srgbClr val="000000"/>
                </a:solidFill>
                <a:latin typeface="Times New Roman" pitchFamily="1" panose="02020603050405020304"/>
              </a:rPr>
              <a:t>** ** </a:t>
            </a:r>
          </a:p>
        </p:txBody>
      </p:sp>
      <p:sp>
        <p:nvSpPr>
          <p:cNvPr id="11" name=""/>
          <p:cNvSpPr/>
          <p:nvPr>
            <p:ph type="body" idx="10"/>
          </p:nvPr>
        </p:nvSpPr>
        <p:spPr>
          <a:xfrm>
            <a:off x="1499870" y="3672205"/>
            <a:ext cx="3730625" cy="103505"/>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3749040"/>
              </a:tabLst>
            </a:pPr>
            <a:r>
              <a:rPr lang="es-ES" sz="750" spc="0">
                <a:solidFill>
                  <a:srgbClr val="000000"/>
                </a:solidFill>
                <a:latin typeface="Times New Roman" pitchFamily="1" panose="02020603050405020304"/>
              </a:rPr>
              <a:t>Citología e Histología </a:t>
            </a:r>
            <a:r>
              <a:rPr lang="es-ES" sz="750" spc="0">
                <a:solidFill>
                  <a:srgbClr val="000000"/>
                </a:solidFill>
                <a:latin typeface="Times New Roman" pitchFamily="1" panose="02020603050405020304"/>
              </a:rPr>
              <a:t>** ** ** ** </a:t>
            </a:r>
          </a:p>
        </p:txBody>
      </p:sp>
      <p:sp>
        <p:nvSpPr>
          <p:cNvPr id="12" name=""/>
          <p:cNvSpPr/>
          <p:nvPr>
            <p:ph type="body" idx="10"/>
          </p:nvPr>
        </p:nvSpPr>
        <p:spPr>
          <a:xfrm>
            <a:off x="1499870" y="3775710"/>
            <a:ext cx="4864100" cy="231775"/>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l" pos="3474720"/>
              </a:tabLst>
            </a:pPr>
            <a:r>
              <a:rPr lang="es-ES" sz="750" spc="10">
                <a:solidFill>
                  <a:srgbClr val="000000"/>
                </a:solidFill>
                <a:latin typeface="Times New Roman" pitchFamily="1" panose="02020603050405020304"/>
              </a:rPr>
              <a:t>Zoología </a:t>
            </a:r>
            <a:r>
              <a:rPr lang="es-ES" sz="750" spc="10">
                <a:solidFill>
                  <a:srgbClr val="000000"/>
                </a:solidFill>
                <a:latin typeface="Times New Roman" pitchFamily="1" panose="02020603050405020304"/>
              </a:rPr>
              <a:t>** ** ** </a:t>
            </a:r>
          </a:p>
          <a:p>
            <a:pPr marL="0" marR="0" indent="0" algn="l">
              <a:lnSpc>
                <a:spcPts val="800"/>
              </a:lnSpc>
              <a:spcBef>
                <a:spcPts val="5"/>
              </a:spcBef>
              <a:spcAft>
                <a:spcPts val="125"/>
              </a:spcAft>
              <a:tabLst>
                <a:tab algn="r" pos="4846320"/>
              </a:tabLst>
            </a:pPr>
            <a:r>
              <a:rPr lang="es-ES" sz="750" b="1" spc="0">
                <a:solidFill>
                  <a:srgbClr val="000000"/>
                </a:solidFill>
                <a:latin typeface="Times New Roman" pitchFamily="1" panose="02020603050405020304"/>
              </a:rPr>
              <a:t>Ciencias Morfológicas, Biología Celular y Animal </a:t>
            </a:r>
            <a:r>
              <a:rPr lang="es-ES" sz="750" spc="0">
                <a:solidFill>
                  <a:srgbClr val="000000"/>
                </a:solidFill>
                <a:latin typeface="Times New Roman" pitchFamily="1" panose="02020603050405020304"/>
              </a:rPr>
              <a:t>** ** ** ** ** ** ** ** </a:t>
            </a:r>
          </a:p>
        </p:txBody>
      </p:sp>
      <p:sp>
        <p:nvSpPr>
          <p:cNvPr id="13" name=""/>
          <p:cNvSpPr/>
          <p:nvPr>
            <p:ph type="body" idx="10"/>
          </p:nvPr>
        </p:nvSpPr>
        <p:spPr>
          <a:xfrm>
            <a:off x="1499870" y="4102735"/>
            <a:ext cx="3858260" cy="113665"/>
          </a:xfrm>
          <a:prstGeom prst="rect">
            <a:avLst/>
          </a:prstGeom>
          <a:noFill/>
          <a:ln w="0" cmpd="sng">
            <a:noFill/>
            <a:prstDash val="solid"/>
          </a:ln>
        </p:spPr>
        <p:txBody>
          <a:bodyPr vert="horz" lIns="0" tIns="2540" rIns="0" bIns="0" anchor="t"/>
          <a:lstStyle/>
          <a:p>
            <a:pPr marL="0" marR="0" indent="0" algn="l">
              <a:lnSpc>
                <a:spcPts val="800"/>
              </a:lnSpc>
              <a:spcAft>
                <a:spcPts val="20"/>
              </a:spcAft>
              <a:tabLst>
                <a:tab algn="r" pos="3840480"/>
              </a:tabLst>
            </a:pPr>
            <a:r>
              <a:rPr lang="es-ES" sz="750" spc="0">
                <a:solidFill>
                  <a:srgbClr val="000000"/>
                </a:solidFill>
                <a:latin typeface="Times New Roman" pitchFamily="1" panose="02020603050405020304"/>
              </a:rPr>
              <a:t>Física (Mecánica y Termodinámica) (O.M. 8/10/71) </a:t>
            </a:r>
            <a:r>
              <a:rPr lang="es-ES" sz="750" spc="0">
                <a:solidFill>
                  <a:srgbClr val="000000"/>
                </a:solidFill>
                <a:latin typeface="Times New Roman" pitchFamily="1" panose="02020603050405020304"/>
              </a:rPr>
              <a:t>** ** ** ** ** ** ** ** ** ** ** ** </a:t>
            </a:r>
          </a:p>
        </p:txBody>
      </p:sp>
      <p:sp>
        <p:nvSpPr>
          <p:cNvPr id="14" name=""/>
          <p:cNvSpPr/>
          <p:nvPr>
            <p:ph type="body" idx="10"/>
          </p:nvPr>
        </p:nvSpPr>
        <p:spPr>
          <a:xfrm>
            <a:off x="1499870" y="4216400"/>
            <a:ext cx="3605530" cy="10160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3611880"/>
              </a:tabLst>
            </a:pPr>
            <a:r>
              <a:rPr lang="es-ES" sz="750" spc="0">
                <a:solidFill>
                  <a:srgbClr val="000000"/>
                </a:solidFill>
                <a:latin typeface="Times New Roman" pitchFamily="1" panose="02020603050405020304"/>
              </a:rPr>
              <a:t>Física General </a:t>
            </a:r>
            <a:r>
              <a:rPr lang="es-ES" sz="750" spc="0">
                <a:solidFill>
                  <a:srgbClr val="000000"/>
                </a:solidFill>
                <a:latin typeface="Times New Roman" pitchFamily="1" panose="02020603050405020304"/>
              </a:rPr>
              <a:t>** ** ** ** ** </a:t>
            </a:r>
          </a:p>
        </p:txBody>
      </p:sp>
      <p:sp>
        <p:nvSpPr>
          <p:cNvPr id="15" name=""/>
          <p:cNvSpPr/>
          <p:nvPr>
            <p:ph type="body" idx="10"/>
          </p:nvPr>
        </p:nvSpPr>
        <p:spPr>
          <a:xfrm>
            <a:off x="1499870" y="4318000"/>
            <a:ext cx="3605530" cy="103505"/>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3611880"/>
              </a:tabLst>
            </a:pPr>
            <a:r>
              <a:rPr lang="es-ES" sz="750" spc="0">
                <a:solidFill>
                  <a:srgbClr val="000000"/>
                </a:solidFill>
                <a:latin typeface="Times New Roman" pitchFamily="1" panose="02020603050405020304"/>
              </a:rPr>
              <a:t>Optica y Estructura de la Materia </a:t>
            </a:r>
            <a:r>
              <a:rPr lang="es-ES" sz="750" spc="0">
                <a:solidFill>
                  <a:srgbClr val="000000"/>
                </a:solidFill>
                <a:latin typeface="Times New Roman" pitchFamily="1" panose="02020603050405020304"/>
              </a:rPr>
              <a:t>** </a:t>
            </a:r>
          </a:p>
        </p:txBody>
      </p:sp>
      <p:sp>
        <p:nvSpPr>
          <p:cNvPr id="16" name=""/>
          <p:cNvSpPr/>
          <p:nvPr>
            <p:ph type="body" idx="10"/>
          </p:nvPr>
        </p:nvSpPr>
        <p:spPr>
          <a:xfrm>
            <a:off x="1499870" y="4421505"/>
            <a:ext cx="3605530" cy="10668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r" pos="3611880"/>
              </a:tabLst>
            </a:pPr>
            <a:r>
              <a:rPr lang="es-ES" sz="750" spc="0">
                <a:solidFill>
                  <a:srgbClr val="000000"/>
                </a:solidFill>
                <a:latin typeface="Times New Roman" pitchFamily="1" panose="02020603050405020304"/>
              </a:rPr>
              <a:t>Física Atómica, Nuclear y Teórica </a:t>
            </a:r>
            <a:r>
              <a:rPr lang="es-ES" sz="750" spc="0">
                <a:solidFill>
                  <a:srgbClr val="000000"/>
                </a:solidFill>
                <a:latin typeface="Times New Roman" pitchFamily="1" panose="02020603050405020304"/>
              </a:rPr>
              <a:t>** </a:t>
            </a:r>
          </a:p>
        </p:txBody>
      </p:sp>
      <p:sp>
        <p:nvSpPr>
          <p:cNvPr id="17" name=""/>
          <p:cNvSpPr/>
          <p:nvPr>
            <p:ph type="body" idx="10"/>
          </p:nvPr>
        </p:nvSpPr>
        <p:spPr>
          <a:xfrm>
            <a:off x="1499870" y="4528185"/>
            <a:ext cx="4864100" cy="216535"/>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l" pos="3474720"/>
              </a:tabLst>
            </a:pPr>
            <a:r>
              <a:rPr lang="es-ES" sz="750" spc="10">
                <a:solidFill>
                  <a:srgbClr val="000000"/>
                </a:solidFill>
                <a:latin typeface="Times New Roman" pitchFamily="1" panose="02020603050405020304"/>
              </a:rPr>
              <a:t>Ecología </a:t>
            </a:r>
            <a:r>
              <a:rPr lang="es-ES" sz="750" spc="10">
                <a:solidFill>
                  <a:srgbClr val="000000"/>
                </a:solidFill>
                <a:latin typeface="Times New Roman" pitchFamily="1" panose="02020603050405020304"/>
              </a:rPr>
              <a:t>** ** ** </a:t>
            </a:r>
          </a:p>
          <a:p>
            <a:pPr marL="0" marR="0" indent="0" algn="l">
              <a:lnSpc>
                <a:spcPts val="800"/>
              </a:lnSpc>
              <a:spcBef>
                <a:spcPts val="5"/>
              </a:spcBef>
              <a:spcAft>
                <a:spcPts val="0"/>
              </a:spcAft>
              <a:tabLst>
                <a:tab algn="r" pos="4846320"/>
              </a:tabLst>
            </a:pPr>
            <a:r>
              <a:rPr lang="es-ES" sz="750" b="1" spc="0">
                <a:solidFill>
                  <a:srgbClr val="000000"/>
                </a:solidFill>
                <a:latin typeface="Times New Roman" pitchFamily="1" panose="02020603050405020304"/>
              </a:rPr>
              <a:t>Física </a:t>
            </a:r>
            <a:r>
              <a:rPr lang="es-ES" sz="750" spc="0">
                <a:solidFill>
                  <a:srgbClr val="000000"/>
                </a:solidFill>
                <a:latin typeface="Times New Roman" pitchFamily="1" panose="02020603050405020304"/>
              </a:rPr>
              <a:t>** ** ** ** ** ** ** ** </a:t>
            </a:r>
          </a:p>
        </p:txBody>
      </p:sp>
      <p:sp>
        <p:nvSpPr>
          <p:cNvPr id="18" name=""/>
          <p:cNvSpPr/>
          <p:nvPr>
            <p:ph type="body" idx="10"/>
          </p:nvPr>
        </p:nvSpPr>
        <p:spPr>
          <a:xfrm>
            <a:off x="1499870" y="4852670"/>
            <a:ext cx="4864100" cy="116205"/>
          </a:xfrm>
          <a:prstGeom prst="rect">
            <a:avLst/>
          </a:prstGeom>
          <a:noFill/>
          <a:ln w="0" cmpd="sng">
            <a:noFill/>
            <a:prstDash val="solid"/>
          </a:ln>
        </p:spPr>
        <p:txBody>
          <a:bodyPr vert="horz" lIns="0" tIns="5715" rIns="0" bIns="0" anchor="t"/>
          <a:lstStyle/>
          <a:p>
            <a:pPr marL="0" marR="0" indent="0" algn="l">
              <a:lnSpc>
                <a:spcPts val="800"/>
              </a:lnSpc>
              <a:spcAft>
                <a:spcPts val="0"/>
              </a:spcAft>
              <a:tabLst>
                <a:tab algn="r" pos="4846320"/>
              </a:tabLst>
            </a:pPr>
            <a:r>
              <a:rPr lang="es-ES" sz="750" b="1" spc="0">
                <a:solidFill>
                  <a:srgbClr val="000000"/>
                </a:solidFill>
                <a:latin typeface="Times New Roman" pitchFamily="1" panose="02020603050405020304"/>
              </a:rPr>
              <a:t>Química Analítica </a:t>
            </a:r>
            <a:r>
              <a:rPr lang="es-ES" sz="750" spc="0">
                <a:solidFill>
                  <a:srgbClr val="000000"/>
                </a:solidFill>
                <a:latin typeface="Times New Roman" pitchFamily="1" panose="02020603050405020304"/>
              </a:rPr>
              <a:t>(O.M. 8/10/71) </a:t>
            </a:r>
            <a:r>
              <a:rPr lang="es-ES" sz="750" spc="0">
                <a:solidFill>
                  <a:srgbClr val="000000"/>
                </a:solidFill>
                <a:latin typeface="Times New Roman" pitchFamily="1" panose="02020603050405020304"/>
              </a:rPr>
              <a:t>** ** ** ** ** ** ** ** ** ** ** ** ** ** ** ** ** ** ** ** </a:t>
            </a:r>
          </a:p>
        </p:txBody>
      </p:sp>
      <p:sp>
        <p:nvSpPr>
          <p:cNvPr id="19" name=""/>
          <p:cNvSpPr/>
          <p:nvPr>
            <p:ph type="body" idx="10"/>
          </p:nvPr>
        </p:nvSpPr>
        <p:spPr>
          <a:xfrm>
            <a:off x="1499870" y="5075555"/>
            <a:ext cx="4864100" cy="116205"/>
          </a:xfrm>
          <a:prstGeom prst="rect">
            <a:avLst/>
          </a:prstGeom>
          <a:noFill/>
          <a:ln w="0" cmpd="sng">
            <a:noFill/>
            <a:prstDash val="solid"/>
          </a:ln>
        </p:spPr>
        <p:txBody>
          <a:bodyPr vert="horz" lIns="0" tIns="5080" rIns="0" bIns="0" anchor="t"/>
          <a:lstStyle/>
          <a:p>
            <a:pPr marL="0" marR="0" indent="0" algn="l">
              <a:lnSpc>
                <a:spcPts val="800"/>
              </a:lnSpc>
              <a:spcAft>
                <a:spcPts val="0"/>
              </a:spcAft>
              <a:tabLst>
                <a:tab algn="r" pos="4846320"/>
              </a:tabLst>
            </a:pPr>
            <a:r>
              <a:rPr lang="es-ES" sz="750" b="1" spc="0">
                <a:solidFill>
                  <a:srgbClr val="000000"/>
                </a:solidFill>
                <a:latin typeface="Times New Roman" pitchFamily="1" panose="02020603050405020304"/>
              </a:rPr>
              <a:t>Química Orgánica </a:t>
            </a:r>
            <a:r>
              <a:rPr lang="es-ES" sz="750" spc="0">
                <a:solidFill>
                  <a:srgbClr val="000000"/>
                </a:solidFill>
                <a:latin typeface="Times New Roman" pitchFamily="1" panose="02020603050405020304"/>
              </a:rPr>
              <a:t>(O.M. 8/10/71) </a:t>
            </a:r>
            <a:r>
              <a:rPr lang="es-ES" sz="750" spc="0">
                <a:solidFill>
                  <a:srgbClr val="000000"/>
                </a:solidFill>
                <a:latin typeface="Times New Roman" pitchFamily="1" panose="02020603050405020304"/>
              </a:rPr>
              <a:t>** ** ** ** ** ** ** ** ** ** ** ** ** ** ** ** ** ** ** ** </a:t>
            </a:r>
          </a:p>
        </p:txBody>
      </p:sp>
      <p:sp>
        <p:nvSpPr>
          <p:cNvPr id="20" name=""/>
          <p:cNvSpPr/>
          <p:nvPr>
            <p:ph type="body" idx="10"/>
          </p:nvPr>
        </p:nvSpPr>
        <p:spPr>
          <a:xfrm>
            <a:off x="1499870" y="5300980"/>
            <a:ext cx="4864100" cy="23304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l" pos="2377440"/>
              </a:tabLst>
            </a:pPr>
            <a:r>
              <a:rPr lang="es-ES" sz="750" spc="5">
                <a:solidFill>
                  <a:srgbClr val="000000"/>
                </a:solidFill>
                <a:latin typeface="Times New Roman" pitchFamily="1" panose="02020603050405020304"/>
              </a:rPr>
              <a:t>Química Técnica (O.M. 8/10/71) </a:t>
            </a:r>
            <a:r>
              <a:rPr lang="es-ES" sz="750" spc="5">
                <a:solidFill>
                  <a:srgbClr val="000000"/>
                </a:solidFill>
                <a:latin typeface="Times New Roman" pitchFamily="1" panose="02020603050405020304"/>
              </a:rPr>
              <a:t>** ** ** ** ** ** ** ** ** ** ** ** </a:t>
            </a:r>
          </a:p>
          <a:p>
            <a:pPr marL="0" marR="0" indent="0" algn="l">
              <a:lnSpc>
                <a:spcPts val="800"/>
              </a:lnSpc>
              <a:spcBef>
                <a:spcPts val="0"/>
              </a:spcBef>
              <a:spcAft>
                <a:spcPts val="125"/>
              </a:spcAft>
              <a:tabLst>
                <a:tab algn="r" pos="4846320"/>
              </a:tabLst>
            </a:pPr>
            <a:r>
              <a:rPr lang="es-ES" sz="750" b="1" spc="0">
                <a:solidFill>
                  <a:srgbClr val="000000"/>
                </a:solidFill>
                <a:latin typeface="Times New Roman" pitchFamily="1" panose="02020603050405020304"/>
              </a:rPr>
              <a:t>Ingeniería Química y Energética </a:t>
            </a:r>
            <a:r>
              <a:rPr lang="es-ES" sz="750" spc="0">
                <a:solidFill>
                  <a:srgbClr val="000000"/>
                </a:solidFill>
                <a:latin typeface="Times New Roman" pitchFamily="1" panose="02020603050405020304"/>
              </a:rPr>
              <a:t>** ** ** ** ** ** ** ** </a:t>
            </a:r>
          </a:p>
        </p:txBody>
      </p:sp>
      <p:sp>
        <p:nvSpPr>
          <p:cNvPr id="21" name=""/>
          <p:cNvSpPr/>
          <p:nvPr>
            <p:ph type="body" idx="10"/>
          </p:nvPr>
        </p:nvSpPr>
        <p:spPr>
          <a:xfrm>
            <a:off x="1499870" y="5633085"/>
            <a:ext cx="3858260" cy="10858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r" pos="3840480"/>
              </a:tabLst>
            </a:pPr>
            <a:r>
              <a:rPr lang="es-ES" sz="750" spc="0">
                <a:solidFill>
                  <a:srgbClr val="000000"/>
                </a:solidFill>
                <a:latin typeface="Times New Roman" pitchFamily="1" panose="02020603050405020304"/>
              </a:rPr>
              <a:t>Bioquímica </a:t>
            </a:r>
            <a:r>
              <a:rPr lang="es-ES" sz="750" spc="0">
                <a:solidFill>
                  <a:srgbClr val="000000"/>
                </a:solidFill>
                <a:latin typeface="Times New Roman" pitchFamily="1" panose="02020603050405020304"/>
              </a:rPr>
              <a:t>** ** ** ** ** </a:t>
            </a:r>
          </a:p>
        </p:txBody>
      </p:sp>
      <p:sp>
        <p:nvSpPr>
          <p:cNvPr id="22" name=""/>
          <p:cNvSpPr/>
          <p:nvPr>
            <p:ph type="body" idx="10"/>
          </p:nvPr>
        </p:nvSpPr>
        <p:spPr>
          <a:xfrm>
            <a:off x="1499870" y="5741670"/>
            <a:ext cx="4864100" cy="22860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l" pos="3246120"/>
              </a:tabLst>
            </a:pPr>
            <a:r>
              <a:rPr lang="es-ES" sz="750" spc="10">
                <a:solidFill>
                  <a:srgbClr val="000000"/>
                </a:solidFill>
                <a:latin typeface="Times New Roman" pitchFamily="1" panose="02020603050405020304"/>
              </a:rPr>
              <a:t>Genética </a:t>
            </a:r>
            <a:r>
              <a:rPr lang="es-ES" sz="750" spc="10">
                <a:solidFill>
                  <a:srgbClr val="000000"/>
                </a:solidFill>
                <a:latin typeface="Times New Roman" pitchFamily="1" panose="02020603050405020304"/>
              </a:rPr>
              <a:t>** ** ** ** ** </a:t>
            </a:r>
          </a:p>
          <a:p>
            <a:pPr marL="0" marR="0" indent="0" algn="l">
              <a:lnSpc>
                <a:spcPts val="800"/>
              </a:lnSpc>
              <a:spcBef>
                <a:spcPts val="5"/>
              </a:spcBef>
              <a:spcAft>
                <a:spcPts val="75"/>
              </a:spcAft>
              <a:tabLst>
                <a:tab algn="r" pos="4846320"/>
              </a:tabLst>
            </a:pPr>
            <a:r>
              <a:rPr lang="es-ES" sz="750" b="1" spc="0">
                <a:solidFill>
                  <a:srgbClr val="000000"/>
                </a:solidFill>
                <a:latin typeface="Times New Roman" pitchFamily="1" panose="02020603050405020304"/>
              </a:rPr>
              <a:t>Bioquímica y Biología Molecular y Genética </a:t>
            </a:r>
            <a:r>
              <a:rPr lang="es-ES" sz="750" spc="0">
                <a:solidFill>
                  <a:srgbClr val="000000"/>
                </a:solidFill>
                <a:latin typeface="Times New Roman" pitchFamily="1" panose="02020603050405020304"/>
              </a:rPr>
              <a:t>** ** ** ** ** ** ** ** </a:t>
            </a:r>
          </a:p>
        </p:txBody>
      </p:sp>
      <p:sp>
        <p:nvSpPr>
          <p:cNvPr id="23" name=""/>
          <p:cNvSpPr/>
          <p:nvPr>
            <p:ph type="body" idx="10"/>
          </p:nvPr>
        </p:nvSpPr>
        <p:spPr>
          <a:xfrm>
            <a:off x="1499870" y="6065520"/>
            <a:ext cx="3858260" cy="10858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r" pos="3840480"/>
              </a:tabLst>
            </a:pPr>
            <a:r>
              <a:rPr lang="es-ES" sz="750" spc="0">
                <a:solidFill>
                  <a:srgbClr val="000000"/>
                </a:solidFill>
                <a:latin typeface="Times New Roman" pitchFamily="1" panose="02020603050405020304"/>
              </a:rPr>
              <a:t>Botánica </a:t>
            </a:r>
            <a:r>
              <a:rPr lang="es-ES" sz="750" spc="0">
                <a:solidFill>
                  <a:srgbClr val="000000"/>
                </a:solidFill>
                <a:latin typeface="Times New Roman" pitchFamily="1" panose="02020603050405020304"/>
              </a:rPr>
              <a:t>** ** ** ** ** ** ** </a:t>
            </a:r>
          </a:p>
        </p:txBody>
      </p:sp>
      <p:sp>
        <p:nvSpPr>
          <p:cNvPr id="24" name=""/>
          <p:cNvSpPr/>
          <p:nvPr>
            <p:ph type="body" idx="10"/>
          </p:nvPr>
        </p:nvSpPr>
        <p:spPr>
          <a:xfrm>
            <a:off x="1499870" y="6174105"/>
            <a:ext cx="3352800" cy="10668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r" pos="3337560"/>
              </a:tabLst>
            </a:pPr>
            <a:r>
              <a:rPr lang="es-ES" sz="750" spc="0">
                <a:solidFill>
                  <a:srgbClr val="000000"/>
                </a:solidFill>
                <a:latin typeface="Times New Roman" pitchFamily="1" panose="02020603050405020304"/>
              </a:rPr>
              <a:t>Geología </a:t>
            </a:r>
            <a:r>
              <a:rPr lang="es-ES" sz="750" spc="0">
                <a:solidFill>
                  <a:srgbClr val="000000"/>
                </a:solidFill>
                <a:latin typeface="Times New Roman" pitchFamily="1" panose="02020603050405020304"/>
              </a:rPr>
              <a:t>** ** ** </a:t>
            </a:r>
          </a:p>
        </p:txBody>
      </p:sp>
      <p:sp>
        <p:nvSpPr>
          <p:cNvPr id="25" name=""/>
          <p:cNvSpPr/>
          <p:nvPr>
            <p:ph type="body" idx="10"/>
          </p:nvPr>
        </p:nvSpPr>
        <p:spPr>
          <a:xfrm>
            <a:off x="1499870" y="6280785"/>
            <a:ext cx="3858260" cy="10668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r" pos="3840480"/>
              </a:tabLst>
            </a:pPr>
            <a:r>
              <a:rPr lang="es-ES" sz="750" spc="0">
                <a:solidFill>
                  <a:srgbClr val="000000"/>
                </a:solidFill>
                <a:latin typeface="Times New Roman" pitchFamily="1" panose="02020603050405020304"/>
              </a:rPr>
              <a:t>Edafología </a:t>
            </a:r>
            <a:r>
              <a:rPr lang="es-ES" sz="750" spc="0">
                <a:solidFill>
                  <a:srgbClr val="000000"/>
                </a:solidFill>
                <a:latin typeface="Times New Roman" pitchFamily="1" panose="02020603050405020304"/>
              </a:rPr>
              <a:t>** ** ** ** </a:t>
            </a:r>
          </a:p>
        </p:txBody>
      </p:sp>
      <p:sp>
        <p:nvSpPr>
          <p:cNvPr id="26" name=""/>
          <p:cNvSpPr/>
          <p:nvPr>
            <p:ph type="body" idx="10"/>
          </p:nvPr>
        </p:nvSpPr>
        <p:spPr>
          <a:xfrm>
            <a:off x="1499870" y="6387465"/>
            <a:ext cx="4864100" cy="22860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l" pos="3611880"/>
              </a:tabLst>
            </a:pPr>
            <a:r>
              <a:rPr lang="es-ES" sz="750" spc="0">
                <a:solidFill>
                  <a:srgbClr val="000000"/>
                </a:solidFill>
                <a:latin typeface="Times New Roman" pitchFamily="1" panose="02020603050405020304"/>
              </a:rPr>
              <a:t>Fisiolog</a:t>
            </a:r>
            <a:r>
              <a:rPr lang="es-ES" sz="750" spc="0">
                <a:solidFill>
                  <a:srgbClr val="000000"/>
                </a:solidFill>
                <a:latin typeface="Times New Roman" pitchFamily="1" panose="02020603050405020304"/>
              </a:rPr>
              <a:t>ı´a Vegetal </a:t>
            </a:r>
            <a:r>
              <a:rPr lang="es-ES" sz="750" spc="0">
                <a:solidFill>
                  <a:srgbClr val="000000"/>
                </a:solidFill>
                <a:latin typeface="Times New Roman" pitchFamily="1" panose="02020603050405020304"/>
              </a:rPr>
              <a:t>** ** </a:t>
            </a:r>
          </a:p>
          <a:p>
            <a:pPr marL="0" marR="0" indent="0" algn="l">
              <a:lnSpc>
                <a:spcPts val="800"/>
              </a:lnSpc>
              <a:spcBef>
                <a:spcPts val="5"/>
              </a:spcBef>
              <a:spcAft>
                <a:spcPts val="100"/>
              </a:spcAft>
              <a:tabLst>
                <a:tab algn="r" pos="4846320"/>
              </a:tabLst>
            </a:pPr>
            <a:r>
              <a:rPr lang="es-ES" sz="750" b="1" spc="0">
                <a:solidFill>
                  <a:srgbClr val="000000"/>
                </a:solidFill>
                <a:latin typeface="Times New Roman" pitchFamily="1" panose="02020603050405020304"/>
              </a:rPr>
              <a:t>Biología y Producción Vegetales </a:t>
            </a:r>
            <a:r>
              <a:rPr lang="es-ES" sz="750" spc="0">
                <a:solidFill>
                  <a:srgbClr val="000000"/>
                </a:solidFill>
                <a:latin typeface="Times New Roman" pitchFamily="1" panose="02020603050405020304"/>
              </a:rPr>
              <a:t>** ** ** ** ** ** ** ** </a:t>
            </a:r>
          </a:p>
        </p:txBody>
      </p:sp>
      <p:sp>
        <p:nvSpPr>
          <p:cNvPr id="27" name=""/>
          <p:cNvSpPr/>
          <p:nvPr>
            <p:ph type="body" idx="10"/>
          </p:nvPr>
        </p:nvSpPr>
        <p:spPr>
          <a:xfrm>
            <a:off x="1499870" y="6708775"/>
            <a:ext cx="4864100" cy="116205"/>
          </a:xfrm>
          <a:prstGeom prst="rect">
            <a:avLst/>
          </a:prstGeom>
          <a:noFill/>
          <a:ln w="0" cmpd="sng">
            <a:noFill/>
            <a:prstDash val="solid"/>
          </a:ln>
        </p:spPr>
        <p:txBody>
          <a:bodyPr vert="horz" lIns="0" tIns="5715" rIns="0" bIns="0" anchor="t"/>
          <a:lstStyle/>
          <a:p>
            <a:pPr marL="0" marR="0" indent="0" algn="l">
              <a:lnSpc>
                <a:spcPts val="800"/>
              </a:lnSpc>
              <a:spcAft>
                <a:spcPts val="0"/>
              </a:spcAft>
              <a:tabLst>
                <a:tab algn="r" pos="4846320"/>
              </a:tabLst>
            </a:pPr>
            <a:r>
              <a:rPr lang="es-ES" sz="750" b="1" spc="0">
                <a:solidFill>
                  <a:srgbClr val="000000"/>
                </a:solidFill>
                <a:latin typeface="Times New Roman" pitchFamily="1" panose="02020603050405020304"/>
              </a:rPr>
              <a:t>Microbiología </a:t>
            </a:r>
            <a:r>
              <a:rPr lang="es-ES" sz="750" spc="0">
                <a:solidFill>
                  <a:srgbClr val="000000"/>
                </a:solidFill>
                <a:latin typeface="Times New Roman" pitchFamily="1" panose="02020603050405020304"/>
              </a:rPr>
              <a:t>(O.M. 22/2/73) </a:t>
            </a:r>
            <a:r>
              <a:rPr lang="es-ES" sz="750" spc="0">
                <a:solidFill>
                  <a:srgbClr val="000000"/>
                </a:solidFill>
                <a:latin typeface="Times New Roman" pitchFamily="1" panose="02020603050405020304"/>
              </a:rPr>
              <a:t>** ** ** ** ** ** ** ** ** ** ** ** ** ** ** ** ** ** ** ** </a:t>
            </a:r>
          </a:p>
        </p:txBody>
      </p:sp>
      <p:sp>
        <p:nvSpPr>
          <p:cNvPr id="28" name=""/>
          <p:cNvSpPr/>
          <p:nvPr>
            <p:ph type="body" idx="10"/>
          </p:nvPr>
        </p:nvSpPr>
        <p:spPr>
          <a:xfrm>
            <a:off x="1499870" y="6937375"/>
            <a:ext cx="4864100" cy="233680"/>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l" pos="3246120"/>
              </a:tabLst>
            </a:pPr>
            <a:r>
              <a:rPr lang="es-ES" sz="750" spc="5">
                <a:solidFill>
                  <a:srgbClr val="000000"/>
                </a:solidFill>
                <a:latin typeface="Times New Roman" pitchFamily="1" panose="02020603050405020304"/>
              </a:rPr>
              <a:t>Química General </a:t>
            </a:r>
            <a:r>
              <a:rPr lang="es-ES" sz="750" spc="5">
                <a:solidFill>
                  <a:srgbClr val="000000"/>
                </a:solidFill>
                <a:latin typeface="Times New Roman" pitchFamily="1" panose="02020603050405020304"/>
              </a:rPr>
              <a:t>** ** ** ** ** </a:t>
            </a:r>
          </a:p>
          <a:p>
            <a:pPr marL="0" marR="0" indent="0" algn="l">
              <a:lnSpc>
                <a:spcPts val="800"/>
              </a:lnSpc>
              <a:spcBef>
                <a:spcPts val="5"/>
              </a:spcBef>
              <a:spcAft>
                <a:spcPts val="125"/>
              </a:spcAft>
              <a:tabLst>
                <a:tab algn="r" pos="4846320"/>
              </a:tabLst>
            </a:pPr>
            <a:r>
              <a:rPr lang="es-ES" sz="750" b="1" spc="0">
                <a:solidFill>
                  <a:srgbClr val="000000"/>
                </a:solidFill>
                <a:latin typeface="Times New Roman" pitchFamily="1" panose="02020603050405020304"/>
              </a:rPr>
              <a:t>Química Analítica y Electroquímica </a:t>
            </a:r>
            <a:r>
              <a:rPr lang="es-ES" sz="750" spc="0">
                <a:solidFill>
                  <a:srgbClr val="000000"/>
                </a:solidFill>
                <a:latin typeface="Times New Roman" pitchFamily="1" panose="02020603050405020304"/>
              </a:rPr>
              <a:t>** ** ** ** ** ** ** ** </a:t>
            </a:r>
          </a:p>
        </p:txBody>
      </p:sp>
      <p:sp>
        <p:nvSpPr>
          <p:cNvPr id="29" name=""/>
          <p:cNvSpPr/>
          <p:nvPr>
            <p:ph type="body" idx="10"/>
          </p:nvPr>
        </p:nvSpPr>
        <p:spPr>
          <a:xfrm>
            <a:off x="1499870" y="7263765"/>
            <a:ext cx="4864100" cy="116205"/>
          </a:xfrm>
          <a:prstGeom prst="rect">
            <a:avLst/>
          </a:prstGeom>
          <a:noFill/>
          <a:ln w="0" cmpd="sng">
            <a:noFill/>
            <a:prstDash val="solid"/>
          </a:ln>
        </p:spPr>
        <p:txBody>
          <a:bodyPr vert="horz" lIns="0" tIns="5715" rIns="0" bIns="0" anchor="t"/>
          <a:lstStyle/>
          <a:p>
            <a:pPr marL="0" marR="0" indent="0" algn="l">
              <a:lnSpc>
                <a:spcPts val="800"/>
              </a:lnSpc>
              <a:spcAft>
                <a:spcPts val="20"/>
              </a:spcAft>
              <a:tabLst>
                <a:tab algn="r" pos="4846320"/>
              </a:tabLst>
            </a:pPr>
            <a:r>
              <a:rPr lang="es-ES" sz="750" b="1" spc="0">
                <a:solidFill>
                  <a:srgbClr val="000000"/>
                </a:solidFill>
                <a:latin typeface="Times New Roman" pitchFamily="1" panose="02020603050405020304"/>
              </a:rPr>
              <a:t>Química Inorgánica </a:t>
            </a:r>
            <a:r>
              <a:rPr lang="es-ES" sz="750" spc="0">
                <a:solidFill>
                  <a:srgbClr val="000000"/>
                </a:solidFill>
                <a:latin typeface="Times New Roman" pitchFamily="1" panose="02020603050405020304"/>
              </a:rPr>
              <a:t>(O.M. 8/10/71) </a:t>
            </a:r>
            <a:r>
              <a:rPr lang="es-ES" sz="750" spc="0">
                <a:solidFill>
                  <a:srgbClr val="000000"/>
                </a:solidFill>
                <a:latin typeface="Times New Roman" pitchFamily="1" panose="02020603050405020304"/>
              </a:rPr>
              <a:t>** ** ** ** ** ** ** ** ** ** ** ** ** ** ** ** ** ** ** ** </a:t>
            </a:r>
          </a:p>
        </p:txBody>
      </p:sp>
      <p:sp>
        <p:nvSpPr>
          <p:cNvPr id="30" name=""/>
          <p:cNvSpPr/>
          <p:nvPr>
            <p:ph type="body" idx="10"/>
          </p:nvPr>
        </p:nvSpPr>
        <p:spPr>
          <a:xfrm>
            <a:off x="1499870" y="7489190"/>
            <a:ext cx="3352800" cy="10858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r" pos="3337560"/>
              </a:tabLst>
            </a:pPr>
            <a:r>
              <a:rPr lang="es-ES" sz="750" spc="0">
                <a:solidFill>
                  <a:srgbClr val="000000"/>
                </a:solidFill>
                <a:latin typeface="Times New Roman" pitchFamily="1" panose="02020603050405020304"/>
              </a:rPr>
              <a:t>Electricidad y Magnetismo </a:t>
            </a:r>
            <a:r>
              <a:rPr lang="es-ES" sz="750" spc="0">
                <a:solidFill>
                  <a:srgbClr val="000000"/>
                </a:solidFill>
                <a:latin typeface="Times New Roman" pitchFamily="1" panose="02020603050405020304"/>
              </a:rPr>
              <a:t>** ** </a:t>
            </a:r>
          </a:p>
        </p:txBody>
      </p:sp>
      <p:sp>
        <p:nvSpPr>
          <p:cNvPr id="31" name=""/>
          <p:cNvSpPr/>
          <p:nvPr>
            <p:ph type="body" idx="10"/>
          </p:nvPr>
        </p:nvSpPr>
        <p:spPr>
          <a:xfrm>
            <a:off x="1499870" y="7597775"/>
            <a:ext cx="3352800" cy="10668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r" pos="3337560"/>
              </a:tabLst>
            </a:pPr>
            <a:r>
              <a:rPr lang="es-ES" sz="750" spc="0">
                <a:solidFill>
                  <a:srgbClr val="000000"/>
                </a:solidFill>
                <a:latin typeface="Times New Roman" pitchFamily="1" panose="02020603050405020304"/>
              </a:rPr>
              <a:t>Electrónica </a:t>
            </a:r>
            <a:r>
              <a:rPr lang="es-ES" sz="750" spc="0">
                <a:solidFill>
                  <a:srgbClr val="000000"/>
                </a:solidFill>
                <a:latin typeface="Times New Roman" pitchFamily="1" panose="02020603050405020304"/>
              </a:rPr>
              <a:t>** </a:t>
            </a:r>
          </a:p>
        </p:txBody>
      </p:sp>
      <p:sp>
        <p:nvSpPr>
          <p:cNvPr id="32" name=""/>
          <p:cNvSpPr/>
          <p:nvPr>
            <p:ph type="body" idx="10"/>
          </p:nvPr>
        </p:nvSpPr>
        <p:spPr>
          <a:xfrm>
            <a:off x="1499870" y="7704455"/>
            <a:ext cx="4864100" cy="228600"/>
          </a:xfrm>
          <a:prstGeom prst="rect">
            <a:avLst/>
          </a:prstGeom>
          <a:noFill/>
          <a:ln w="0" cmpd="sng">
            <a:noFill/>
            <a:prstDash val="solid"/>
          </a:ln>
        </p:spPr>
        <p:txBody>
          <a:bodyPr vert="horz" lIns="0" tIns="635" rIns="0" bIns="0" anchor="t"/>
          <a:lstStyle/>
          <a:p>
            <a:pPr marL="0" marR="0" indent="0" algn="l">
              <a:lnSpc>
                <a:spcPts val="800"/>
              </a:lnSpc>
              <a:spcAft>
                <a:spcPts val="0"/>
              </a:spcAft>
              <a:tabLst>
                <a:tab algn="l" pos="3383280"/>
              </a:tabLst>
            </a:pPr>
            <a:r>
              <a:rPr lang="es-ES" sz="750" spc="0">
                <a:solidFill>
                  <a:srgbClr val="000000"/>
                </a:solidFill>
                <a:latin typeface="Times New Roman" pitchFamily="1" panose="02020603050405020304"/>
              </a:rPr>
              <a:t>Electricidad y Electrónica </a:t>
            </a:r>
            <a:r>
              <a:rPr lang="es-ES" sz="750" spc="0">
                <a:solidFill>
                  <a:srgbClr val="000000"/>
                </a:solidFill>
                <a:latin typeface="Times New Roman" pitchFamily="1" panose="02020603050405020304"/>
              </a:rPr>
              <a:t>** ** ** ** </a:t>
            </a:r>
          </a:p>
          <a:p>
            <a:pPr marL="0" marR="0" indent="0" algn="l">
              <a:lnSpc>
                <a:spcPts val="800"/>
              </a:lnSpc>
              <a:spcBef>
                <a:spcPts val="0"/>
              </a:spcBef>
              <a:spcAft>
                <a:spcPts val="100"/>
              </a:spcAft>
              <a:tabLst>
                <a:tab algn="r" pos="4846320"/>
              </a:tabLst>
            </a:pPr>
            <a:r>
              <a:rPr lang="es-ES" sz="750" b="1" spc="0">
                <a:solidFill>
                  <a:srgbClr val="000000"/>
                </a:solidFill>
                <a:latin typeface="Times New Roman" pitchFamily="1" panose="02020603050405020304"/>
              </a:rPr>
              <a:t>Electrónica e Ingeniería Electromecánica </a:t>
            </a:r>
            <a:r>
              <a:rPr lang="es-ES" sz="750" spc="0">
                <a:solidFill>
                  <a:srgbClr val="000000"/>
                </a:solidFill>
                <a:latin typeface="Times New Roman" pitchFamily="1" panose="02020603050405020304"/>
              </a:rPr>
              <a:t>** ** ** ** ** ** ** ** </a:t>
            </a:r>
          </a:p>
        </p:txBody>
      </p:sp>
      <p:sp>
        <p:nvSpPr>
          <p:cNvPr id="33" name=""/>
          <p:cNvSpPr/>
          <p:nvPr>
            <p:ph type="body" idx="10"/>
          </p:nvPr>
        </p:nvSpPr>
        <p:spPr>
          <a:xfrm>
            <a:off x="1499870" y="8031480"/>
            <a:ext cx="4864100" cy="215265"/>
          </a:xfrm>
          <a:prstGeom prst="rect">
            <a:avLst/>
          </a:prstGeom>
          <a:noFill/>
          <a:ln w="0" cmpd="sng">
            <a:noFill/>
            <a:prstDash val="solid"/>
          </a:ln>
        </p:spPr>
        <p:txBody>
          <a:bodyPr vert="horz" lIns="0" tIns="2540" rIns="0" bIns="0" anchor="t"/>
          <a:lstStyle/>
          <a:p>
            <a:pPr marL="0" marR="0" indent="0" algn="l">
              <a:lnSpc>
                <a:spcPts val="800"/>
              </a:lnSpc>
              <a:spcAft>
                <a:spcPts val="0"/>
              </a:spcAft>
              <a:tabLst>
                <a:tab algn="l" pos="2377440"/>
              </a:tabLst>
            </a:pPr>
            <a:r>
              <a:rPr lang="es-ES" sz="750" spc="5">
                <a:solidFill>
                  <a:srgbClr val="000000"/>
                </a:solidFill>
                <a:latin typeface="Times New Roman" pitchFamily="1" panose="02020603050405020304"/>
              </a:rPr>
              <a:t>Teoría de Funciones (O.M. 29/5/79) </a:t>
            </a:r>
            <a:r>
              <a:rPr lang="es-ES" sz="750" spc="5">
                <a:solidFill>
                  <a:srgbClr val="000000"/>
                </a:solidFill>
                <a:latin typeface="Times New Roman" pitchFamily="1" panose="02020603050405020304"/>
              </a:rPr>
              <a:t>** ** ** ** ** ** ** ** ** ** ** ** </a:t>
            </a:r>
          </a:p>
          <a:p>
            <a:pPr marL="0" marR="0" indent="0" algn="l">
              <a:lnSpc>
                <a:spcPts val="800"/>
              </a:lnSpc>
              <a:spcBef>
                <a:spcPts val="0"/>
              </a:spcBef>
              <a:spcAft>
                <a:spcPts val="0"/>
              </a:spcAft>
              <a:tabLst>
                <a:tab algn="r" pos="4846320"/>
              </a:tabLst>
            </a:pPr>
            <a:r>
              <a:rPr lang="es-ES" sz="750" b="1" spc="0">
                <a:solidFill>
                  <a:srgbClr val="000000"/>
                </a:solidFill>
                <a:latin typeface="Times New Roman" pitchFamily="1" panose="02020603050405020304"/>
              </a:rPr>
              <a:t>Matemáticas </a:t>
            </a:r>
            <a:r>
              <a:rPr lang="es-ES" sz="750" spc="0">
                <a:solidFill>
                  <a:srgbClr val="000000"/>
                </a:solidFill>
                <a:latin typeface="Times New Roman" pitchFamily="1" panose="02020603050405020304"/>
              </a:rPr>
              <a:t>** ** ** ** ** ** ** ** </a:t>
            </a:r>
          </a:p>
        </p:txBody>
      </p:sp>
      <p:sp>
        <p:nvSpPr>
          <p:cNvPr id="34" name=""/>
          <p:cNvSpPr/>
          <p:nvPr>
            <p:ph type="body" idx="10"/>
          </p:nvPr>
        </p:nvSpPr>
        <p:spPr>
          <a:xfrm>
            <a:off x="1499870" y="8357870"/>
            <a:ext cx="4867275" cy="116205"/>
          </a:xfrm>
          <a:prstGeom prst="rect">
            <a:avLst/>
          </a:prstGeom>
          <a:noFill/>
          <a:ln w="0" cmpd="sng">
            <a:noFill/>
            <a:prstDash val="solid"/>
          </a:ln>
        </p:spPr>
        <p:txBody>
          <a:bodyPr vert="horz" lIns="0" tIns="5715" rIns="0" bIns="0" anchor="t"/>
          <a:lstStyle/>
          <a:p>
            <a:pPr marL="0" marR="0" indent="0" algn="l">
              <a:lnSpc>
                <a:spcPts val="800"/>
              </a:lnSpc>
              <a:spcAft>
                <a:spcPts val="0"/>
              </a:spcAft>
              <a:tabLst>
                <a:tab algn="r" pos="4846320"/>
              </a:tabLst>
            </a:pPr>
            <a:r>
              <a:rPr lang="es-ES" sz="750" b="1" spc="0">
                <a:solidFill>
                  <a:srgbClr val="000000"/>
                </a:solidFill>
                <a:latin typeface="Times New Roman" pitchFamily="1" panose="02020603050405020304"/>
              </a:rPr>
              <a:t>Química Física </a:t>
            </a:r>
            <a:r>
              <a:rPr lang="es-ES" sz="750" spc="0">
                <a:solidFill>
                  <a:srgbClr val="000000"/>
                </a:solidFill>
                <a:latin typeface="Times New Roman" pitchFamily="1" panose="02020603050405020304"/>
              </a:rPr>
              <a:t>(O.M. 8/10/71) </a:t>
            </a:r>
            <a:r>
              <a:rPr lang="es-ES" sz="750" spc="0">
                <a:solidFill>
                  <a:srgbClr val="000000"/>
                </a:solidFill>
                <a:latin typeface="Times New Roman" pitchFamily="1" panose="02020603050405020304"/>
              </a:rPr>
              <a:t>** ** ** ** ** ** ** ** ** ** ** ** ** ** ** ** ** ** ** ** </a:t>
            </a:r>
          </a:p>
        </p:txBody>
      </p:sp>
      <p:sp>
        <p:nvSpPr>
          <p:cNvPr id="35" name=""/>
          <p:cNvSpPr/>
          <p:nvPr>
            <p:ph type="body" idx="10"/>
          </p:nvPr>
        </p:nvSpPr>
        <p:spPr>
          <a:xfrm>
            <a:off x="1168400" y="3425825"/>
            <a:ext cx="257810" cy="246380"/>
          </a:xfrm>
          <a:prstGeom prst="rect">
            <a:avLst/>
          </a:prstGeom>
          <a:noFill/>
          <a:ln w="0" cmpd="sng">
            <a:noFill/>
            <a:prstDash val="solid"/>
          </a:ln>
        </p:spPr>
        <p:txBody>
          <a:bodyPr vert="horz" lIns="0" tIns="0" rIns="0" bIns="0" anchor="t"/>
          <a:lstStyle/>
          <a:p>
            <a:pPr marL="0" marR="0" indent="0" algn="l">
              <a:lnSpc>
                <a:spcPts val="1200"/>
              </a:lnSpc>
              <a:spcAft>
                <a:spcPts val="0"/>
              </a:spcAft>
            </a:pPr>
            <a:r>
              <a:rPr lang="es-ES" sz="1100" spc="130">
                <a:solidFill>
                  <a:srgbClr val="000000"/>
                </a:solidFill>
                <a:latin typeface="Times New Roman" pitchFamily="1" panose="02020603050405020304"/>
              </a:rPr>
              <a:t>21 </a:t>
            </a:r>
          </a:p>
          <a:p>
            <a:pPr marL="0" marR="0" indent="0" algn="l">
              <a:lnSpc>
                <a:spcPts val="700"/>
              </a:lnSpc>
              <a:spcBef>
                <a:spcPts val="0"/>
              </a:spcBef>
              <a:spcAft>
                <a:spcPts val="0"/>
              </a:spcAft>
            </a:pPr>
            <a:r>
              <a:rPr lang="es-ES" sz="750" spc="45">
                <a:solidFill>
                  <a:srgbClr val="000000"/>
                </a:solidFill>
                <a:latin typeface="Times New Roman" pitchFamily="1" panose="02020603050405020304"/>
              </a:rPr>
              <a:t>21A </a:t>
            </a:r>
          </a:p>
        </p:txBody>
      </p:sp>
      <p:sp>
        <p:nvSpPr>
          <p:cNvPr id="36" name=""/>
          <p:cNvSpPr/>
          <p:nvPr>
            <p:ph type="body" idx="10"/>
          </p:nvPr>
        </p:nvSpPr>
        <p:spPr>
          <a:xfrm>
            <a:off x="1171575" y="3672205"/>
            <a:ext cx="281305" cy="103505"/>
          </a:xfrm>
          <a:prstGeom prst="rect">
            <a:avLst/>
          </a:prstGeom>
          <a:noFill/>
          <a:ln w="0" cmpd="sng">
            <a:noFill/>
            <a:prstDash val="solid"/>
          </a:ln>
        </p:spPr>
        <p:txBody>
          <a:bodyPr vert="horz" lIns="0" tIns="0" rIns="0" bIns="0" anchor="t"/>
          <a:lstStyle/>
          <a:p>
            <a:pPr marL="0" marR="0" indent="0" algn="l">
              <a:lnSpc>
                <a:spcPts val="700"/>
              </a:lnSpc>
              <a:spcAft>
                <a:spcPts val="0"/>
              </a:spcAft>
            </a:pPr>
            <a:r>
              <a:rPr lang="es-ES" sz="750" spc="105">
                <a:solidFill>
                  <a:srgbClr val="000000"/>
                </a:solidFill>
                <a:latin typeface="Times New Roman" pitchFamily="1" panose="02020603050405020304"/>
              </a:rPr>
              <a:t>21B </a:t>
            </a:r>
          </a:p>
        </p:txBody>
      </p:sp>
      <p:sp>
        <p:nvSpPr>
          <p:cNvPr id="37" name=""/>
          <p:cNvSpPr/>
          <p:nvPr>
            <p:ph type="body" idx="10"/>
          </p:nvPr>
        </p:nvSpPr>
        <p:spPr>
          <a:xfrm>
            <a:off x="1171575" y="3775710"/>
            <a:ext cx="278130"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95">
                <a:solidFill>
                  <a:srgbClr val="000000"/>
                </a:solidFill>
                <a:latin typeface="Times New Roman" pitchFamily="1" panose="02020603050405020304"/>
              </a:rPr>
              <a:t>21C </a:t>
            </a:r>
          </a:p>
        </p:txBody>
      </p:sp>
      <p:sp>
        <p:nvSpPr>
          <p:cNvPr id="38" name=""/>
          <p:cNvSpPr/>
          <p:nvPr>
            <p:ph type="body" idx="10"/>
          </p:nvPr>
        </p:nvSpPr>
        <p:spPr>
          <a:xfrm>
            <a:off x="1168400" y="3956685"/>
            <a:ext cx="287655" cy="25463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215">
                <a:solidFill>
                  <a:srgbClr val="000000"/>
                </a:solidFill>
                <a:latin typeface="Times New Roman" pitchFamily="1" panose="02020603050405020304"/>
              </a:rPr>
              <a:t>22 </a:t>
            </a:r>
          </a:p>
          <a:p>
            <a:pPr marL="0" marR="0" indent="0" algn="l">
              <a:lnSpc>
                <a:spcPts val="800"/>
              </a:lnSpc>
              <a:spcBef>
                <a:spcPts val="0"/>
              </a:spcBef>
              <a:spcAft>
                <a:spcPts val="0"/>
              </a:spcAft>
            </a:pPr>
            <a:r>
              <a:rPr lang="es-ES" sz="750" spc="105">
                <a:solidFill>
                  <a:srgbClr val="000000"/>
                </a:solidFill>
                <a:latin typeface="Times New Roman" pitchFamily="1" panose="02020603050405020304"/>
              </a:rPr>
              <a:t>22A </a:t>
            </a:r>
          </a:p>
        </p:txBody>
      </p:sp>
      <p:sp>
        <p:nvSpPr>
          <p:cNvPr id="39" name=""/>
          <p:cNvSpPr/>
          <p:nvPr>
            <p:ph type="body" idx="10"/>
          </p:nvPr>
        </p:nvSpPr>
        <p:spPr>
          <a:xfrm>
            <a:off x="1174750" y="4211320"/>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114">
                <a:solidFill>
                  <a:srgbClr val="000000"/>
                </a:solidFill>
                <a:latin typeface="Times New Roman" pitchFamily="1" panose="02020603050405020304"/>
              </a:rPr>
              <a:t>22E </a:t>
            </a:r>
          </a:p>
        </p:txBody>
      </p:sp>
      <p:sp>
        <p:nvSpPr>
          <p:cNvPr id="40" name=""/>
          <p:cNvSpPr/>
          <p:nvPr>
            <p:ph type="body" idx="10"/>
          </p:nvPr>
        </p:nvSpPr>
        <p:spPr>
          <a:xfrm>
            <a:off x="1171575" y="4318000"/>
            <a:ext cx="278130" cy="10350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750" spc="95">
                <a:solidFill>
                  <a:srgbClr val="000000"/>
                </a:solidFill>
                <a:latin typeface="Times New Roman" pitchFamily="1" panose="02020603050405020304"/>
              </a:rPr>
              <a:t>22C </a:t>
            </a:r>
          </a:p>
        </p:txBody>
      </p:sp>
      <p:sp>
        <p:nvSpPr>
          <p:cNvPr id="41" name=""/>
          <p:cNvSpPr/>
          <p:nvPr>
            <p:ph type="body" idx="10"/>
          </p:nvPr>
        </p:nvSpPr>
        <p:spPr>
          <a:xfrm>
            <a:off x="1168400" y="4421505"/>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95">
                <a:solidFill>
                  <a:srgbClr val="000000"/>
                </a:solidFill>
                <a:latin typeface="Times New Roman" pitchFamily="1" panose="02020603050405020304"/>
              </a:rPr>
              <a:t>22D </a:t>
            </a:r>
          </a:p>
        </p:txBody>
      </p:sp>
      <p:sp>
        <p:nvSpPr>
          <p:cNvPr id="42" name=""/>
          <p:cNvSpPr/>
          <p:nvPr>
            <p:ph type="body" idx="10"/>
          </p:nvPr>
        </p:nvSpPr>
        <p:spPr>
          <a:xfrm>
            <a:off x="1171575" y="4528185"/>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105">
                <a:solidFill>
                  <a:srgbClr val="000000"/>
                </a:solidFill>
                <a:latin typeface="Times New Roman" pitchFamily="1" panose="02020603050405020304"/>
              </a:rPr>
              <a:t>22B </a:t>
            </a:r>
          </a:p>
        </p:txBody>
      </p:sp>
      <p:sp>
        <p:nvSpPr>
          <p:cNvPr id="43" name=""/>
          <p:cNvSpPr/>
          <p:nvPr>
            <p:ph type="body" idx="10"/>
          </p:nvPr>
        </p:nvSpPr>
        <p:spPr>
          <a:xfrm>
            <a:off x="1186815" y="4647565"/>
            <a:ext cx="266065" cy="222885"/>
          </a:xfrm>
          <a:prstGeom prst="rect">
            <a:avLst/>
          </a:prstGeom>
          <a:noFill/>
          <a:ln w="0" cmpd="sng">
            <a:noFill/>
            <a:prstDash val="solid"/>
          </a:ln>
        </p:spPr>
        <p:txBody>
          <a:bodyPr vert="horz" lIns="0" tIns="64770" rIns="0" bIns="0" anchor="t"/>
          <a:lstStyle/>
          <a:p>
            <a:pPr marL="0" marR="0" indent="0" algn="l">
              <a:lnSpc>
                <a:spcPts val="1200"/>
              </a:lnSpc>
              <a:spcAft>
                <a:spcPts val="0"/>
              </a:spcAft>
            </a:pPr>
            <a:r>
              <a:rPr lang="es-ES" sz="1100" spc="150">
                <a:solidFill>
                  <a:srgbClr val="000000"/>
                </a:solidFill>
                <a:latin typeface="Times New Roman" pitchFamily="1" panose="02020603050405020304"/>
              </a:rPr>
              <a:t>23 </a:t>
            </a:r>
          </a:p>
        </p:txBody>
      </p:sp>
      <p:sp>
        <p:nvSpPr>
          <p:cNvPr id="44" name=""/>
          <p:cNvSpPr/>
          <p:nvPr>
            <p:ph type="body" idx="10"/>
          </p:nvPr>
        </p:nvSpPr>
        <p:spPr>
          <a:xfrm>
            <a:off x="1186815" y="4872990"/>
            <a:ext cx="269240" cy="222885"/>
          </a:xfrm>
          <a:prstGeom prst="rect">
            <a:avLst/>
          </a:prstGeom>
          <a:noFill/>
          <a:ln w="0" cmpd="sng">
            <a:noFill/>
            <a:prstDash val="solid"/>
          </a:ln>
        </p:spPr>
        <p:txBody>
          <a:bodyPr vert="horz" lIns="0" tIns="64770" rIns="0" bIns="0" anchor="t"/>
          <a:lstStyle/>
          <a:p>
            <a:pPr marL="0" marR="0" indent="0" algn="l">
              <a:lnSpc>
                <a:spcPts val="1200"/>
              </a:lnSpc>
              <a:spcAft>
                <a:spcPts val="0"/>
              </a:spcAft>
            </a:pPr>
            <a:r>
              <a:rPr lang="es-ES" sz="1100" spc="160">
                <a:solidFill>
                  <a:srgbClr val="000000"/>
                </a:solidFill>
                <a:latin typeface="Times New Roman" pitchFamily="1" panose="02020603050405020304"/>
              </a:rPr>
              <a:t>24 </a:t>
            </a:r>
          </a:p>
        </p:txBody>
      </p:sp>
      <p:sp>
        <p:nvSpPr>
          <p:cNvPr id="45" name=""/>
          <p:cNvSpPr/>
          <p:nvPr>
            <p:ph type="body" idx="10"/>
          </p:nvPr>
        </p:nvSpPr>
        <p:spPr>
          <a:xfrm>
            <a:off x="1168400" y="5095875"/>
            <a:ext cx="287655" cy="313690"/>
          </a:xfrm>
          <a:prstGeom prst="rect">
            <a:avLst/>
          </a:prstGeom>
          <a:noFill/>
          <a:ln w="0" cmpd="sng">
            <a:noFill/>
            <a:prstDash val="solid"/>
          </a:ln>
        </p:spPr>
        <p:txBody>
          <a:bodyPr vert="horz" lIns="0" tIns="64135" rIns="0" bIns="0" anchor="t"/>
          <a:lstStyle/>
          <a:p>
            <a:pPr marL="0" marR="0" indent="0" algn="l">
              <a:lnSpc>
                <a:spcPts val="1200"/>
              </a:lnSpc>
              <a:spcAft>
                <a:spcPts val="0"/>
              </a:spcAft>
            </a:pPr>
            <a:r>
              <a:rPr lang="es-ES" sz="1100" spc="220">
                <a:solidFill>
                  <a:srgbClr val="000000"/>
                </a:solidFill>
                <a:latin typeface="Times New Roman" pitchFamily="1" panose="02020603050405020304"/>
              </a:rPr>
              <a:t>25 </a:t>
            </a:r>
          </a:p>
          <a:p>
            <a:pPr marL="0" marR="0" indent="0" algn="l">
              <a:lnSpc>
                <a:spcPts val="700"/>
              </a:lnSpc>
              <a:spcBef>
                <a:spcPts val="0"/>
              </a:spcBef>
              <a:spcAft>
                <a:spcPts val="0"/>
              </a:spcAft>
            </a:pPr>
            <a:r>
              <a:rPr lang="es-ES" sz="750" spc="105">
                <a:solidFill>
                  <a:srgbClr val="000000"/>
                </a:solidFill>
                <a:latin typeface="Times New Roman" pitchFamily="1" panose="02020603050405020304"/>
              </a:rPr>
              <a:t>25A </a:t>
            </a:r>
          </a:p>
        </p:txBody>
      </p:sp>
      <p:sp>
        <p:nvSpPr>
          <p:cNvPr id="46" name=""/>
          <p:cNvSpPr/>
          <p:nvPr>
            <p:ph type="body" idx="10"/>
          </p:nvPr>
        </p:nvSpPr>
        <p:spPr>
          <a:xfrm>
            <a:off x="1168400" y="5487035"/>
            <a:ext cx="287655" cy="25463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220">
                <a:solidFill>
                  <a:srgbClr val="000000"/>
                </a:solidFill>
                <a:latin typeface="Times New Roman" pitchFamily="1" panose="02020603050405020304"/>
              </a:rPr>
              <a:t>26 </a:t>
            </a:r>
          </a:p>
          <a:p>
            <a:pPr marL="0" marR="0" indent="0" algn="l">
              <a:lnSpc>
                <a:spcPts val="700"/>
              </a:lnSpc>
              <a:spcBef>
                <a:spcPts val="0"/>
              </a:spcBef>
              <a:spcAft>
                <a:spcPts val="0"/>
              </a:spcAft>
            </a:pPr>
            <a:r>
              <a:rPr lang="es-ES" sz="750" spc="105">
                <a:solidFill>
                  <a:srgbClr val="000000"/>
                </a:solidFill>
                <a:latin typeface="Times New Roman" pitchFamily="1" panose="02020603050405020304"/>
              </a:rPr>
              <a:t>26A </a:t>
            </a:r>
          </a:p>
        </p:txBody>
      </p:sp>
      <p:sp>
        <p:nvSpPr>
          <p:cNvPr id="47" name=""/>
          <p:cNvSpPr/>
          <p:nvPr>
            <p:ph type="body" idx="10"/>
          </p:nvPr>
        </p:nvSpPr>
        <p:spPr>
          <a:xfrm>
            <a:off x="1171575" y="5741670"/>
            <a:ext cx="281305" cy="103505"/>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750" spc="105">
                <a:solidFill>
                  <a:srgbClr val="000000"/>
                </a:solidFill>
                <a:latin typeface="Times New Roman" pitchFamily="1" panose="02020603050405020304"/>
              </a:rPr>
              <a:t>26B </a:t>
            </a:r>
          </a:p>
        </p:txBody>
      </p:sp>
      <p:sp>
        <p:nvSpPr>
          <p:cNvPr id="48" name=""/>
          <p:cNvSpPr/>
          <p:nvPr>
            <p:ph type="body" idx="10"/>
          </p:nvPr>
        </p:nvSpPr>
        <p:spPr>
          <a:xfrm>
            <a:off x="1168400" y="5919470"/>
            <a:ext cx="287655" cy="25463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220">
                <a:solidFill>
                  <a:srgbClr val="000000"/>
                </a:solidFill>
                <a:latin typeface="Times New Roman" pitchFamily="1" panose="02020603050405020304"/>
              </a:rPr>
              <a:t>30 </a:t>
            </a:r>
          </a:p>
          <a:p>
            <a:pPr marL="0" marR="0" indent="0" algn="l">
              <a:lnSpc>
                <a:spcPts val="800"/>
              </a:lnSpc>
              <a:spcBef>
                <a:spcPts val="0"/>
              </a:spcBef>
              <a:spcAft>
                <a:spcPts val="0"/>
              </a:spcAft>
            </a:pPr>
            <a:r>
              <a:rPr lang="es-ES" sz="750" spc="105">
                <a:solidFill>
                  <a:srgbClr val="000000"/>
                </a:solidFill>
                <a:latin typeface="Times New Roman" pitchFamily="1" panose="02020603050405020304"/>
              </a:rPr>
              <a:t>30A </a:t>
            </a:r>
          </a:p>
        </p:txBody>
      </p:sp>
      <p:sp>
        <p:nvSpPr>
          <p:cNvPr id="49" name=""/>
          <p:cNvSpPr/>
          <p:nvPr>
            <p:ph type="body" idx="10"/>
          </p:nvPr>
        </p:nvSpPr>
        <p:spPr>
          <a:xfrm>
            <a:off x="1171575" y="6174105"/>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100">
                <a:solidFill>
                  <a:srgbClr val="000000"/>
                </a:solidFill>
                <a:latin typeface="Times New Roman" pitchFamily="1" panose="02020603050405020304"/>
              </a:rPr>
              <a:t>30B </a:t>
            </a:r>
          </a:p>
        </p:txBody>
      </p:sp>
      <p:sp>
        <p:nvSpPr>
          <p:cNvPr id="50" name=""/>
          <p:cNvSpPr/>
          <p:nvPr>
            <p:ph type="body" idx="10"/>
          </p:nvPr>
        </p:nvSpPr>
        <p:spPr>
          <a:xfrm>
            <a:off x="1171575" y="6280785"/>
            <a:ext cx="278130"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95">
                <a:solidFill>
                  <a:srgbClr val="000000"/>
                </a:solidFill>
                <a:latin typeface="Times New Roman" pitchFamily="1" panose="02020603050405020304"/>
              </a:rPr>
              <a:t>30C </a:t>
            </a:r>
          </a:p>
        </p:txBody>
      </p:sp>
      <p:sp>
        <p:nvSpPr>
          <p:cNvPr id="51" name=""/>
          <p:cNvSpPr/>
          <p:nvPr>
            <p:ph type="body" idx="10"/>
          </p:nvPr>
        </p:nvSpPr>
        <p:spPr>
          <a:xfrm>
            <a:off x="1168400" y="6387465"/>
            <a:ext cx="281305" cy="104140"/>
          </a:xfrm>
          <a:prstGeom prst="rect">
            <a:avLst/>
          </a:prstGeom>
          <a:noFill/>
          <a:ln w="0" cmpd="sng">
            <a:noFill/>
            <a:prstDash val="solid"/>
          </a:ln>
        </p:spPr>
        <p:txBody>
          <a:bodyPr vert="horz" lIns="0" tIns="0" rIns="0" bIns="0" anchor="t"/>
          <a:lstStyle/>
          <a:p>
            <a:pPr marL="0" marR="0" indent="0" algn="l">
              <a:lnSpc>
                <a:spcPts val="800"/>
              </a:lnSpc>
              <a:spcAft>
                <a:spcPts val="0"/>
              </a:spcAft>
            </a:pPr>
            <a:r>
              <a:rPr lang="es-ES" sz="750" spc="90">
                <a:solidFill>
                  <a:srgbClr val="000000"/>
                </a:solidFill>
                <a:latin typeface="Times New Roman" pitchFamily="1" panose="02020603050405020304"/>
              </a:rPr>
              <a:t>30D </a:t>
            </a:r>
          </a:p>
        </p:txBody>
      </p:sp>
      <p:sp>
        <p:nvSpPr>
          <p:cNvPr id="52" name=""/>
          <p:cNvSpPr/>
          <p:nvPr>
            <p:ph type="body" idx="10"/>
          </p:nvPr>
        </p:nvSpPr>
        <p:spPr>
          <a:xfrm>
            <a:off x="1186815" y="6506845"/>
            <a:ext cx="262890" cy="222885"/>
          </a:xfrm>
          <a:prstGeom prst="rect">
            <a:avLst/>
          </a:prstGeom>
          <a:noFill/>
          <a:ln w="0" cmpd="sng">
            <a:noFill/>
            <a:prstDash val="solid"/>
          </a:ln>
        </p:spPr>
        <p:txBody>
          <a:bodyPr vert="horz" lIns="0" tIns="64770" rIns="0" bIns="0" anchor="t"/>
          <a:lstStyle/>
          <a:p>
            <a:pPr marL="0" marR="0" indent="0" algn="l">
              <a:lnSpc>
                <a:spcPts val="1200"/>
              </a:lnSpc>
              <a:spcAft>
                <a:spcPts val="0"/>
              </a:spcAft>
            </a:pPr>
            <a:r>
              <a:rPr lang="es-ES" sz="1100" spc="135">
                <a:solidFill>
                  <a:srgbClr val="000000"/>
                </a:solidFill>
                <a:latin typeface="Times New Roman" pitchFamily="1" panose="02020603050405020304"/>
              </a:rPr>
              <a:t>31 </a:t>
            </a:r>
          </a:p>
        </p:txBody>
      </p:sp>
      <p:sp>
        <p:nvSpPr>
          <p:cNvPr id="53" name=""/>
          <p:cNvSpPr/>
          <p:nvPr>
            <p:ph type="body" idx="10"/>
          </p:nvPr>
        </p:nvSpPr>
        <p:spPr>
          <a:xfrm>
            <a:off x="1168400" y="6729730"/>
            <a:ext cx="287655" cy="316230"/>
          </a:xfrm>
          <a:prstGeom prst="rect">
            <a:avLst/>
          </a:prstGeom>
          <a:noFill/>
          <a:ln w="0" cmpd="sng">
            <a:noFill/>
            <a:prstDash val="solid"/>
          </a:ln>
        </p:spPr>
        <p:txBody>
          <a:bodyPr vert="horz" lIns="0" tIns="64135" rIns="0" bIns="0" anchor="t"/>
          <a:lstStyle/>
          <a:p>
            <a:pPr marL="0" marR="0" indent="0" algn="l">
              <a:lnSpc>
                <a:spcPts val="1200"/>
              </a:lnSpc>
              <a:spcAft>
                <a:spcPts val="0"/>
              </a:spcAft>
            </a:pPr>
            <a:r>
              <a:rPr lang="es-ES" sz="1100" spc="220">
                <a:solidFill>
                  <a:srgbClr val="000000"/>
                </a:solidFill>
                <a:latin typeface="Times New Roman" pitchFamily="1" panose="02020603050405020304"/>
              </a:rPr>
              <a:t>32 </a:t>
            </a:r>
          </a:p>
          <a:p>
            <a:pPr marL="0" marR="0" indent="0" algn="l">
              <a:lnSpc>
                <a:spcPts val="800"/>
              </a:lnSpc>
              <a:spcBef>
                <a:spcPts val="0"/>
              </a:spcBef>
              <a:spcAft>
                <a:spcPts val="0"/>
              </a:spcAft>
            </a:pPr>
            <a:r>
              <a:rPr lang="es-ES" sz="750" spc="105">
                <a:solidFill>
                  <a:srgbClr val="000000"/>
                </a:solidFill>
                <a:latin typeface="Times New Roman" pitchFamily="1" panose="02020603050405020304"/>
              </a:rPr>
              <a:t>32A </a:t>
            </a:r>
          </a:p>
        </p:txBody>
      </p:sp>
      <p:sp>
        <p:nvSpPr>
          <p:cNvPr id="54" name=""/>
          <p:cNvSpPr/>
          <p:nvPr>
            <p:ph type="body" idx="10"/>
          </p:nvPr>
        </p:nvSpPr>
        <p:spPr>
          <a:xfrm>
            <a:off x="1186815" y="7058660"/>
            <a:ext cx="266065" cy="222885"/>
          </a:xfrm>
          <a:prstGeom prst="rect">
            <a:avLst/>
          </a:prstGeom>
          <a:noFill/>
          <a:ln w="0" cmpd="sng">
            <a:noFill/>
            <a:prstDash val="solid"/>
          </a:ln>
        </p:spPr>
        <p:txBody>
          <a:bodyPr vert="horz" lIns="0" tIns="64770" rIns="0" bIns="0" anchor="t"/>
          <a:lstStyle/>
          <a:p>
            <a:pPr marL="0" marR="0" indent="0" algn="l">
              <a:lnSpc>
                <a:spcPts val="1200"/>
              </a:lnSpc>
              <a:spcAft>
                <a:spcPts val="0"/>
              </a:spcAft>
            </a:pPr>
            <a:r>
              <a:rPr lang="es-ES" sz="1100" spc="145">
                <a:solidFill>
                  <a:srgbClr val="000000"/>
                </a:solidFill>
                <a:latin typeface="Times New Roman" pitchFamily="1" panose="02020603050405020304"/>
              </a:rPr>
              <a:t>33 </a:t>
            </a:r>
          </a:p>
        </p:txBody>
      </p:sp>
      <p:sp>
        <p:nvSpPr>
          <p:cNvPr id="55" name=""/>
          <p:cNvSpPr/>
          <p:nvPr>
            <p:ph type="body" idx="10"/>
          </p:nvPr>
        </p:nvSpPr>
        <p:spPr>
          <a:xfrm>
            <a:off x="1168400" y="7281545"/>
            <a:ext cx="287655" cy="316230"/>
          </a:xfrm>
          <a:prstGeom prst="rect">
            <a:avLst/>
          </a:prstGeom>
          <a:noFill/>
          <a:ln w="0" cmpd="sng">
            <a:noFill/>
            <a:prstDash val="solid"/>
          </a:ln>
        </p:spPr>
        <p:txBody>
          <a:bodyPr vert="horz" lIns="0" tIns="64135" rIns="0" bIns="0" anchor="t"/>
          <a:lstStyle/>
          <a:p>
            <a:pPr marL="0" marR="0" indent="0" algn="l">
              <a:lnSpc>
                <a:spcPts val="1200"/>
              </a:lnSpc>
              <a:spcAft>
                <a:spcPts val="0"/>
              </a:spcAft>
            </a:pPr>
            <a:r>
              <a:rPr lang="es-ES" sz="1100" spc="220">
                <a:solidFill>
                  <a:srgbClr val="000000"/>
                </a:solidFill>
                <a:latin typeface="Times New Roman" pitchFamily="1" panose="02020603050405020304"/>
              </a:rPr>
              <a:t>38 </a:t>
            </a:r>
          </a:p>
          <a:p>
            <a:pPr marL="0" marR="0" indent="0" algn="l">
              <a:lnSpc>
                <a:spcPts val="700"/>
              </a:lnSpc>
              <a:spcBef>
                <a:spcPts val="0"/>
              </a:spcBef>
              <a:spcAft>
                <a:spcPts val="0"/>
              </a:spcAft>
            </a:pPr>
            <a:r>
              <a:rPr lang="es-ES" sz="750" spc="105">
                <a:solidFill>
                  <a:srgbClr val="000000"/>
                </a:solidFill>
                <a:latin typeface="Times New Roman" pitchFamily="1" panose="02020603050405020304"/>
              </a:rPr>
              <a:t>38A </a:t>
            </a:r>
          </a:p>
        </p:txBody>
      </p:sp>
      <p:sp>
        <p:nvSpPr>
          <p:cNvPr id="56" name=""/>
          <p:cNvSpPr/>
          <p:nvPr>
            <p:ph type="body" idx="10"/>
          </p:nvPr>
        </p:nvSpPr>
        <p:spPr>
          <a:xfrm>
            <a:off x="1171575" y="7597775"/>
            <a:ext cx="281305"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100">
                <a:solidFill>
                  <a:srgbClr val="000000"/>
                </a:solidFill>
                <a:latin typeface="Times New Roman" pitchFamily="1" panose="02020603050405020304"/>
              </a:rPr>
              <a:t>38B </a:t>
            </a:r>
          </a:p>
        </p:txBody>
      </p:sp>
      <p:sp>
        <p:nvSpPr>
          <p:cNvPr id="57" name=""/>
          <p:cNvSpPr/>
          <p:nvPr>
            <p:ph type="body" idx="10"/>
          </p:nvPr>
        </p:nvSpPr>
        <p:spPr>
          <a:xfrm>
            <a:off x="1171575" y="7704455"/>
            <a:ext cx="278130" cy="106680"/>
          </a:xfrm>
          <a:prstGeom prst="rect">
            <a:avLst/>
          </a:prstGeom>
          <a:noFill/>
          <a:ln w="0" cmpd="sng">
            <a:noFill/>
            <a:prstDash val="solid"/>
          </a:ln>
        </p:spPr>
        <p:txBody>
          <a:bodyPr vert="horz" lIns="0" tIns="635" rIns="0" bIns="0" anchor="t"/>
          <a:lstStyle/>
          <a:p>
            <a:pPr marL="0" marR="0" indent="0" algn="l">
              <a:lnSpc>
                <a:spcPts val="800"/>
              </a:lnSpc>
              <a:spcAft>
                <a:spcPts val="0"/>
              </a:spcAft>
            </a:pPr>
            <a:r>
              <a:rPr lang="es-ES" sz="750" spc="95">
                <a:solidFill>
                  <a:srgbClr val="000000"/>
                </a:solidFill>
                <a:latin typeface="Times New Roman" pitchFamily="1" panose="02020603050405020304"/>
              </a:rPr>
              <a:t>38C </a:t>
            </a:r>
          </a:p>
        </p:txBody>
      </p:sp>
      <p:sp>
        <p:nvSpPr>
          <p:cNvPr id="58" name=""/>
          <p:cNvSpPr/>
          <p:nvPr>
            <p:ph type="body" idx="10"/>
          </p:nvPr>
        </p:nvSpPr>
        <p:spPr>
          <a:xfrm>
            <a:off x="1168400" y="7885430"/>
            <a:ext cx="287655" cy="25463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195">
                <a:solidFill>
                  <a:srgbClr val="000000"/>
                </a:solidFill>
                <a:latin typeface="Times New Roman" pitchFamily="1" panose="02020603050405020304"/>
              </a:rPr>
              <a:t>54 </a:t>
            </a:r>
          </a:p>
          <a:p>
            <a:pPr marL="0" marR="0" indent="0" algn="l">
              <a:lnSpc>
                <a:spcPts val="800"/>
              </a:lnSpc>
              <a:spcBef>
                <a:spcPts val="0"/>
              </a:spcBef>
              <a:spcAft>
                <a:spcPts val="0"/>
              </a:spcAft>
            </a:pPr>
            <a:r>
              <a:rPr lang="es-ES" sz="750" spc="100">
                <a:solidFill>
                  <a:srgbClr val="000000"/>
                </a:solidFill>
                <a:latin typeface="Times New Roman" pitchFamily="1" panose="02020603050405020304"/>
              </a:rPr>
              <a:t>54A </a:t>
            </a:r>
          </a:p>
        </p:txBody>
      </p:sp>
      <p:sp>
        <p:nvSpPr>
          <p:cNvPr id="59" name=""/>
          <p:cNvSpPr/>
          <p:nvPr>
            <p:ph type="body" idx="10"/>
          </p:nvPr>
        </p:nvSpPr>
        <p:spPr>
          <a:xfrm>
            <a:off x="1186815" y="8214995"/>
            <a:ext cx="266065" cy="160655"/>
          </a:xfrm>
          <a:prstGeom prst="rect">
            <a:avLst/>
          </a:prstGeom>
          <a:noFill/>
          <a:ln w="0" cmpd="sng">
            <a:noFill/>
            <a:prstDash val="solid"/>
          </a:ln>
        </p:spPr>
        <p:txBody>
          <a:bodyPr vert="horz" lIns="0" tIns="2540" rIns="0" bIns="0" anchor="t"/>
          <a:lstStyle/>
          <a:p>
            <a:pPr marL="0" marR="0" indent="0" algn="l">
              <a:lnSpc>
                <a:spcPts val="1200"/>
              </a:lnSpc>
              <a:spcAft>
                <a:spcPts val="0"/>
              </a:spcAft>
            </a:pPr>
            <a:r>
              <a:rPr lang="es-ES" sz="1100" spc="140">
                <a:solidFill>
                  <a:srgbClr val="000000"/>
                </a:solidFill>
                <a:latin typeface="Times New Roman" pitchFamily="1" panose="02020603050405020304"/>
              </a:rPr>
              <a:t>63 </a:t>
            </a:r>
          </a:p>
        </p:txBody>
      </p:sp>
      <p:cxnSp>
        <p:nvCxnSpPr>
          <p:cNvPr id="60" name=""/>
          <p:cNvCxnSpPr/>
          <p:nvPr/>
        </p:nvCxnSpPr>
        <p:spPr>
          <a:xfrm>
            <a:off x="1097280" y="685800"/>
            <a:ext cx="5401945" cy="0"/>
          </a:xfrm>
          <a:prstGeom prst="line">
            <a:avLst/>
          </a:prstGeom>
          <a:ln w="6350" cmpd="sng">
            <a:solidFill>
              <a:srgbClr val="000000"/>
            </a:solidFill>
          </a:ln>
        </p:spPr>
      </p:cxnSp>
      <p:cxnSp>
        <p:nvCxnSpPr>
          <p:cNvPr id="6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7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10" name=""/>
          <p:cNvPicPr/>
          <p:nvPr/>
        </p:nvPicPr>
        <p:blipFill>
          <a:blip r:embed="prId57"/>
          <a:stretch>
            <a:fillRect/>
          </a:stretch>
        </p:blipFill>
        <p:spPr>
          <a:xfrm>
            <a:off x="1134110" y="2572385"/>
            <a:ext cx="5327650" cy="1871345"/>
          </a:xfrm>
          <a:prstGeom prst="rect">
            <a:avLst/>
          </a:prstGeom>
        </p:spPr>
      </p:pic>
      <p:sp>
        <p:nvSpPr>
          <p:cNvPr id="2"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0" marR="0" indent="0" algn="l">
              <a:lnSpc>
                <a:spcPts val="1400"/>
              </a:lnSpc>
              <a:spcAft>
                <a:spcPts val="85"/>
              </a:spcAft>
              <a:tabLst>
                <a:tab algn="r" pos="5440680"/>
              </a:tabLst>
            </a:pPr>
            <a:r>
              <a:rPr lang="es-ES" sz="1100" spc="0">
                <a:solidFill>
                  <a:srgbClr val="000000"/>
                </a:solidFill>
                <a:latin typeface="Bookman Old Style" pitchFamily="1" panose="02020603050405020304"/>
              </a:rPr>
              <a:t>50 </a:t>
            </a:r>
            <a:r>
              <a:rPr lang="es-ES" sz="1100" b="1" spc="0">
                <a:solidFill>
                  <a:srgbClr val="000000"/>
                </a:solidFill>
                <a:latin typeface="Bookman Old Style" pitchFamily="1" panose="02020603050405020304"/>
              </a:rPr>
              <a:t>4.2. Departamentos </a:t>
            </a:r>
          </a:p>
        </p:txBody>
      </p:sp>
      <p:sp>
        <p:nvSpPr>
          <p:cNvPr id="3" name=""/>
          <p:cNvSpPr/>
          <p:nvPr>
            <p:ph type="body" idx="10"/>
          </p:nvPr>
        </p:nvSpPr>
        <p:spPr>
          <a:xfrm>
            <a:off x="1056005" y="681990"/>
            <a:ext cx="5486400" cy="1734820"/>
          </a:xfrm>
          <a:prstGeom prst="rect">
            <a:avLst/>
          </a:prstGeom>
          <a:noFill/>
          <a:ln w="0" cmpd="sng">
            <a:noFill/>
            <a:prstDash val="solid"/>
          </a:ln>
        </p:spPr>
        <p:txBody>
          <a:bodyPr vert="horz" lIns="0" tIns="226060" rIns="0" bIns="0" anchor="t"/>
          <a:lstStyle/>
          <a:p>
            <a:pPr marL="0" marR="45720" indent="0" algn="just">
              <a:lnSpc>
                <a:spcPts val="1400"/>
              </a:lnSpc>
              <a:spcAft>
                <a:spcPts val="0"/>
              </a:spcAft>
            </a:pPr>
            <a:r>
              <a:rPr lang="es-ES" sz="1100" spc="-35">
                <a:solidFill>
                  <a:srgbClr val="000000"/>
                </a:solidFill>
                <a:latin typeface="Bookman Old Style" pitchFamily="1" panose="02020603050405020304"/>
              </a:rPr>
              <a:t>ya existían, en atención a la aplicación de la Ley Orgánica 11/1983, de 25 de agos-</a:t>
            </a:r>
            <a:r>
              <a:rPr lang="es-ES" sz="1100" spc="-35">
                <a:solidFill>
                  <a:srgbClr val="000000"/>
                </a:solidFill>
                <a:latin typeface="Bookman Old Style" pitchFamily="1" panose="02020603050405020304"/>
              </a:rPr>
              <a:t>to, de Reforma Universitaria, LRU, apareciendo su evolución temporal durante el período 1974–1993 en la Tabla 4.1, en la que se incluye la denominación que tuvie-</a:t>
            </a:r>
            <a:r>
              <a:rPr lang="es-ES" sz="1100" spc="-35">
                <a:solidFill>
                  <a:srgbClr val="000000"/>
                </a:solidFill>
                <a:latin typeface="Bookman Old Style" pitchFamily="1" panose="02020603050405020304"/>
              </a:rPr>
              <a:t>ron, el código administrativo asignado (a efectos de identificación) y el nombre que tenían con anterioridad a la publicación de la LRU, y que sirvióde base para su constitución.</a:t>
            </a:r>
            <a:r>
              <a:rPr lang="es-ES" sz="1100" baseline="30000" spc="-35">
                <a:solidFill>
                  <a:srgbClr val="000000"/>
                </a:solidFill>
                <a:latin typeface="Bookman Old Style" pitchFamily="1" panose="02020603050405020304"/>
              </a:rPr>
              <a:t>1</a:t>
            </a:r>
            <a:r>
              <a:rPr lang="es-ES" sz="100" spc="-35">
                <a:solidFill>
                  <a:srgbClr val="000000"/>
                </a:solidFill>
                <a:latin typeface="Bookman Old Style" pitchFamily="1" panose="02020603050405020304"/>
              </a:rPr>
              <a:t> </a:t>
            </a:r>
          </a:p>
          <a:p>
            <a:pPr marL="0" marR="0" indent="0" algn="ctr">
              <a:lnSpc>
                <a:spcPts val="1400"/>
              </a:lnSpc>
              <a:spcBef>
                <a:spcPts val="1420"/>
              </a:spcBef>
              <a:spcAft>
                <a:spcPts val="355"/>
              </a:spcAft>
            </a:pPr>
            <a:r>
              <a:rPr lang="es-ES" sz="1100" spc="-25">
                <a:solidFill>
                  <a:srgbClr val="000000"/>
                </a:solidFill>
                <a:latin typeface="Bookman Old Style" pitchFamily="1" panose="02020603050405020304"/>
              </a:rPr>
              <a:t>Distribución del profesorado de la Facultad de Ciencias (1993) </a:t>
            </a:r>
          </a:p>
        </p:txBody>
      </p:sp>
      <p:sp>
        <p:nvSpPr>
          <p:cNvPr id="4" name=""/>
          <p:cNvSpPr/>
          <p:nvPr>
            <p:ph type="body" idx="10"/>
          </p:nvPr>
        </p:nvSpPr>
        <p:spPr>
          <a:xfrm>
            <a:off x="1056005" y="4562475"/>
            <a:ext cx="5486400" cy="4528820"/>
          </a:xfrm>
          <a:prstGeom prst="rect">
            <a:avLst/>
          </a:prstGeom>
          <a:noFill/>
          <a:ln w="0" cmpd="sng">
            <a:noFill/>
            <a:prstDash val="solid"/>
          </a:ln>
        </p:spPr>
        <p:txBody>
          <a:bodyPr vert="horz" lIns="0" tIns="40005" rIns="0" bIns="0" anchor="t"/>
          <a:lstStyle/>
          <a:p>
            <a:pPr marL="45720" marR="0" indent="0" algn="ctr">
              <a:lnSpc>
                <a:spcPts val="1200"/>
              </a:lnSpc>
              <a:spcAft>
                <a:spcPts val="0"/>
              </a:spcAft>
            </a:pPr>
            <a:r>
              <a:rPr lang="es-ES" sz="1100" b="1"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4.2: </a:t>
            </a:r>
            <a:r>
              <a:rPr lang="es-ES" sz="1000" spc="0">
                <a:solidFill>
                  <a:srgbClr val="000000"/>
                </a:solidFill>
                <a:latin typeface="Times New Roman" pitchFamily="1" panose="02020603050405020304"/>
              </a:rPr>
              <a:t>Distribución del profesorado de la Facultad de Ciencias por Departamentos, </a:t>
            </a:r>
            <a:br/>
            <a:r>
              <a:rPr lang="es-ES" sz="1000" spc="0">
                <a:solidFill>
                  <a:srgbClr val="000000"/>
                </a:solidFill>
                <a:latin typeface="Times New Roman" pitchFamily="1" panose="02020603050405020304"/>
              </a:rPr>
              <a:t>Cuerpos Docentes y Semidistritos (diciembre de 1993). </a:t>
            </a:r>
            <a:r>
              <a:rPr lang="es-ES" sz="1200" b="1" spc="0">
                <a:solidFill>
                  <a:srgbClr val="000000"/>
                </a:solidFill>
                <a:latin typeface="Courier New" pitchFamily="3" panose="02020603050405020304"/>
              </a:rPr>
              <a:t>CD</a:t>
            </a:r>
            <a:r>
              <a:rPr lang="es-ES" sz="1000" spc="0">
                <a:solidFill>
                  <a:srgbClr val="000000"/>
                </a:solidFill>
                <a:latin typeface="Times New Roman" pitchFamily="1" panose="02020603050405020304"/>
              </a:rPr>
              <a:t>: Código del Departamento; </a:t>
            </a:r>
            <a:r>
              <a:rPr lang="es-ES" sz="1200" b="1" spc="0">
                <a:solidFill>
                  <a:srgbClr val="000000"/>
                </a:solidFill>
                <a:latin typeface="Courier New" pitchFamily="3" panose="02020603050405020304"/>
              </a:rPr>
              <a:t>CU</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Catedrático de Universidad; </a:t>
            </a:r>
            <a:r>
              <a:rPr lang="es-ES" sz="1200" b="1" spc="0">
                <a:solidFill>
                  <a:srgbClr val="000000"/>
                </a:solidFill>
                <a:latin typeface="Courier New" pitchFamily="3" panose="02020603050405020304"/>
              </a:rPr>
              <a:t>TU</a:t>
            </a:r>
            <a:r>
              <a:rPr lang="es-ES" sz="1000" spc="0">
                <a:solidFill>
                  <a:srgbClr val="000000"/>
                </a:solidFill>
                <a:latin typeface="Times New Roman" pitchFamily="1" panose="02020603050405020304"/>
              </a:rPr>
              <a:t>: Titular de Universidad; </a:t>
            </a:r>
            <a:r>
              <a:rPr lang="es-ES" sz="1200" b="1" spc="0">
                <a:solidFill>
                  <a:srgbClr val="000000"/>
                </a:solidFill>
                <a:latin typeface="Courier New" pitchFamily="3" panose="02020603050405020304"/>
              </a:rPr>
              <a:t>AU</a:t>
            </a:r>
            <a:r>
              <a:rPr lang="es-ES" sz="1000" spc="0">
                <a:solidFill>
                  <a:srgbClr val="000000"/>
                </a:solidFill>
                <a:latin typeface="Times New Roman" pitchFamily="1" panose="02020603050405020304"/>
              </a:rPr>
              <a:t>: Ayudante, </a:t>
            </a:r>
            <a:r>
              <a:rPr lang="es-ES" sz="1200" b="1" spc="0">
                <a:solidFill>
                  <a:srgbClr val="000000"/>
                </a:solidFill>
                <a:latin typeface="Courier New" pitchFamily="3" panose="02020603050405020304"/>
              </a:rPr>
              <a:t>AS</a:t>
            </a:r>
            <a:r>
              <a:rPr lang="es-ES" sz="1000" spc="0">
                <a:solidFill>
                  <a:srgbClr val="000000"/>
                </a:solidFill>
                <a:latin typeface="Times New Roman" pitchFamily="1" panose="02020603050405020304"/>
              </a:rPr>
              <a:t>: Profesor </a:t>
            </a:r>
            <a:br/>
            <a:r>
              <a:rPr lang="es-ES" sz="1000" spc="0">
                <a:solidFill>
                  <a:srgbClr val="000000"/>
                </a:solidFill>
                <a:latin typeface="Times New Roman" pitchFamily="1" panose="02020603050405020304"/>
              </a:rPr>
              <a:t>Asociado; </a:t>
            </a:r>
            <a:r>
              <a:rPr lang="es-ES" sz="1200" b="1" spc="0">
                <a:solidFill>
                  <a:srgbClr val="000000"/>
                </a:solidFill>
                <a:latin typeface="Courier New" pitchFamily="3" panose="02020603050405020304"/>
              </a:rPr>
              <a:t>B</a:t>
            </a:r>
            <a:r>
              <a:rPr lang="es-ES" sz="1000" spc="0">
                <a:solidFill>
                  <a:srgbClr val="000000"/>
                </a:solidFill>
                <a:latin typeface="Times New Roman" pitchFamily="1" panose="02020603050405020304"/>
              </a:rPr>
              <a:t>: Becario de Investigación; </a:t>
            </a:r>
            <a:r>
              <a:rPr lang="es-ES" sz="1200" b="1" spc="0">
                <a:solidFill>
                  <a:srgbClr val="000000"/>
                </a:solidFill>
                <a:latin typeface="Courier New" pitchFamily="3" panose="02020603050405020304"/>
              </a:rPr>
              <a:t>FC</a:t>
            </a:r>
            <a:r>
              <a:rPr lang="es-ES" sz="1000" spc="0">
                <a:solidFill>
                  <a:srgbClr val="000000"/>
                </a:solidFill>
                <a:latin typeface="Times New Roman" pitchFamily="1" panose="02020603050405020304"/>
              </a:rPr>
              <a:t>: número de profesores del Departamento que imparten </a:t>
            </a:r>
            <a:br/>
            <a:r>
              <a:rPr lang="es-ES" sz="1000" spc="0">
                <a:solidFill>
                  <a:srgbClr val="000000"/>
                </a:solidFill>
                <a:latin typeface="Times New Roman" pitchFamily="1" panose="02020603050405020304"/>
              </a:rPr>
              <a:t>docencia en la Facultad de Ciencias; </a:t>
            </a:r>
            <a:r>
              <a:rPr lang="es-ES" sz="1200" b="1" spc="0">
                <a:solidFill>
                  <a:srgbClr val="000000"/>
                </a:solidFill>
                <a:latin typeface="Courier New" pitchFamily="3" panose="02020603050405020304"/>
              </a:rPr>
              <a:t>CC</a:t>
            </a:r>
            <a:r>
              <a:rPr lang="es-ES" sz="1000" spc="0">
                <a:solidFill>
                  <a:srgbClr val="000000"/>
                </a:solidFill>
                <a:latin typeface="Times New Roman" pitchFamily="1" panose="02020603050405020304"/>
              </a:rPr>
              <a:t>: número de profesores del Departamento en el </a:t>
            </a:r>
            <a:br/>
            <a:r>
              <a:rPr lang="es-ES" sz="1000" spc="0">
                <a:solidFill>
                  <a:srgbClr val="000000"/>
                </a:solidFill>
                <a:latin typeface="Times New Roman" pitchFamily="1" panose="02020603050405020304"/>
              </a:rPr>
              <a:t>Semidistrito de Cáceres; </a:t>
            </a:r>
            <a:r>
              <a:rPr lang="es-ES" sz="1200" b="1" spc="0">
                <a:solidFill>
                  <a:srgbClr val="000000"/>
                </a:solidFill>
                <a:latin typeface="Courier New" pitchFamily="3" panose="02020603050405020304"/>
              </a:rPr>
              <a:t>OC</a:t>
            </a:r>
            <a:r>
              <a:rPr lang="es-ES" sz="1000" spc="0">
                <a:solidFill>
                  <a:srgbClr val="000000"/>
                </a:solidFill>
                <a:latin typeface="Times New Roman" pitchFamily="1" panose="02020603050405020304"/>
              </a:rPr>
              <a:t>: número de profesores del Departamento que no imparten docencia </a:t>
            </a:r>
            <a:br/>
            <a:r>
              <a:rPr lang="es-ES" sz="1000" spc="0">
                <a:solidFill>
                  <a:srgbClr val="000000"/>
                </a:solidFill>
                <a:latin typeface="Times New Roman" pitchFamily="1" panose="02020603050405020304"/>
              </a:rPr>
              <a:t>en la Facultad de Ciencias; </a:t>
            </a:r>
            <a:r>
              <a:rPr lang="es-ES" sz="1200" b="1" spc="0">
                <a:solidFill>
                  <a:srgbClr val="000000"/>
                </a:solidFill>
                <a:latin typeface="Courier New" pitchFamily="3" panose="02020603050405020304"/>
              </a:rPr>
              <a:t>BA</a:t>
            </a:r>
            <a:r>
              <a:rPr lang="es-ES" sz="1000" spc="0">
                <a:solidFill>
                  <a:srgbClr val="000000"/>
                </a:solidFill>
                <a:latin typeface="Times New Roman" pitchFamily="1" panose="02020603050405020304"/>
              </a:rPr>
              <a:t>: número de profesores del Semidistrito de Badajoz, adscritos al </a:t>
            </a:r>
            <a:br/>
            <a:r>
              <a:rPr lang="es-ES" sz="1000" spc="0">
                <a:solidFill>
                  <a:srgbClr val="000000"/>
                </a:solidFill>
                <a:latin typeface="Times New Roman" pitchFamily="1" panose="02020603050405020304"/>
              </a:rPr>
              <a:t>Departamento; </a:t>
            </a:r>
            <a:r>
              <a:rPr lang="es-ES" sz="1200" b="1" spc="0">
                <a:solidFill>
                  <a:srgbClr val="000000"/>
                </a:solidFill>
                <a:latin typeface="Courier New" pitchFamily="3" panose="02020603050405020304"/>
              </a:rPr>
              <a:t>TP</a:t>
            </a:r>
            <a:r>
              <a:rPr lang="es-ES" sz="1000" spc="0">
                <a:solidFill>
                  <a:srgbClr val="000000"/>
                </a:solidFill>
                <a:latin typeface="Times New Roman" pitchFamily="1" panose="02020603050405020304"/>
              </a:rPr>
              <a:t>: número total de profesores en el Departamento. </a:t>
            </a:r>
          </a:p>
          <a:p>
            <a:pPr marL="45720" marR="45720" indent="0" algn="just">
              <a:lnSpc>
                <a:spcPts val="1400"/>
              </a:lnSpc>
              <a:spcBef>
                <a:spcPts val="3925"/>
              </a:spcBef>
              <a:spcAft>
                <a:spcPts val="0"/>
              </a:spcAft>
            </a:pPr>
            <a:r>
              <a:rPr lang="es-ES" sz="1100" spc="-45">
                <a:solidFill>
                  <a:srgbClr val="000000"/>
                </a:solidFill>
                <a:latin typeface="Bookman Old Style" pitchFamily="1" panose="02020603050405020304"/>
              </a:rPr>
              <a:t>Hay que tener en cuenta que hasta el año 1985 los Departamentos universitarios se circunscribían a un solo centro, constituyendo las unidades básicas de la docencia y de la investigación de nivel superior, agrupando disciplinas con una especial afinidad. Con la publicación de la LRU y la normalización estatutaria de las Universidades, la estructura departamental adquirióuna mayor complejidad, posibilitándose la exis-</a:t>
            </a:r>
            <a:r>
              <a:rPr lang="es-ES" sz="1100" spc="-45">
                <a:solidFill>
                  <a:srgbClr val="000000"/>
                </a:solidFill>
                <a:latin typeface="Bookman Old Style" pitchFamily="1" panose="02020603050405020304"/>
              </a:rPr>
              <a:t>tencia de Departamentos multicentro y, en el caso especial de la UEx, Departamentos con profesorado en varios campus. </a:t>
            </a:r>
          </a:p>
          <a:p>
            <a:pPr marL="45720" marR="45720" indent="0" algn="just">
              <a:lnSpc>
                <a:spcPts val="1400"/>
              </a:lnSpc>
              <a:spcBef>
                <a:spcPts val="545"/>
              </a:spcBef>
              <a:spcAft>
                <a:spcPts val="1175"/>
              </a:spcAft>
            </a:pPr>
            <a:r>
              <a:rPr lang="es-ES" sz="1100" spc="-35">
                <a:solidFill>
                  <a:srgbClr val="000000"/>
                </a:solidFill>
                <a:latin typeface="Bookman Old Style" pitchFamily="1" panose="02020603050405020304"/>
              </a:rPr>
              <a:t>En relación con esta última cuestión, las características de distribución que poseía el profesorado de la Facultad de Ciencias queda evidenciado en la Tabla 4.2, donde, para cada Departamento, se incluye el número de profesores por Cuerpo Docente y tipos de profesorado contratado, los becarios de investigación, el número de profe-</a:t>
            </a:r>
            <a:r>
              <a:rPr lang="es-ES" sz="1100" spc="-35">
                <a:solidFill>
                  <a:srgbClr val="000000"/>
                </a:solidFill>
                <a:latin typeface="Bookman Old Style" pitchFamily="1" panose="02020603050405020304"/>
              </a:rPr>
              <a:t>sores adscritos al Departamento que impartían su docencia en otro centro diferente a la </a:t>
            </a:r>
            <a:r>
              <a:rPr lang="es-ES" sz="1100" b="1" spc="-35">
                <a:solidFill>
                  <a:srgbClr val="000000"/>
                </a:solidFill>
                <a:latin typeface="Bookman Old Style" pitchFamily="1" panose="02020603050405020304"/>
              </a:rPr>
              <a:t>Facultad de Ciencias </a:t>
            </a:r>
            <a:r>
              <a:rPr lang="es-ES" sz="1100" spc="-35">
                <a:solidFill>
                  <a:srgbClr val="000000"/>
                </a:solidFill>
                <a:latin typeface="Bookman Old Style" pitchFamily="1" panose="02020603050405020304"/>
              </a:rPr>
              <a:t>y, por último, el número de profesores en los diferentes campus existentes en la fecha mencionada (Badajoz y Cáceres). </a:t>
            </a:r>
          </a:p>
        </p:txBody>
      </p:sp>
      <p:sp>
        <p:nvSpPr>
          <p:cNvPr id="5" name=""/>
          <p:cNvSpPr/>
          <p:nvPr>
            <p:ph type="body" idx="10"/>
          </p:nvPr>
        </p:nvSpPr>
        <p:spPr>
          <a:xfrm>
            <a:off x="1056005" y="9091295"/>
            <a:ext cx="5486400" cy="640080"/>
          </a:xfrm>
          <a:prstGeom prst="rect">
            <a:avLst/>
          </a:prstGeom>
          <a:noFill/>
          <a:ln w="0" cmpd="sng">
            <a:noFill/>
            <a:prstDash val="solid"/>
          </a:ln>
        </p:spPr>
        <p:txBody>
          <a:bodyPr vert="horz" lIns="0" tIns="30480" rIns="0" bIns="0" anchor="t"/>
          <a:lstStyle/>
          <a:p>
            <a:pPr marL="45720" marR="0" indent="0" algn="just">
              <a:lnSpc>
                <a:spcPts val="1200"/>
              </a:lnSpc>
              <a:spcAft>
                <a:spcPts val="1195"/>
              </a:spcAft>
            </a:pPr>
            <a:r>
              <a:rPr lang="es-ES" sz="800" baseline="30000" spc="0">
                <a:solidFill>
                  <a:srgbClr val="000000"/>
                </a:solidFill>
                <a:latin typeface="Arial" pitchFamily="2" panose="02020603050405020304"/>
              </a:rPr>
              <a:t>1</a:t>
            </a:r>
            <a:r>
              <a:rPr lang="es-ES" sz="1000" spc="0">
                <a:solidFill>
                  <a:srgbClr val="000000"/>
                </a:solidFill>
                <a:latin typeface="Times New Roman" pitchFamily="1" panose="02020603050405020304"/>
              </a:rPr>
              <a:t>No se incluye en la Tabla 4.1 la Sección Departamental de Fisiología Animal, pues se encontraba integrada en el Departamento de Fisiología. El profesorado de este Departamento impartía su docencia también en las Facultades de Medicina (Badajoz) y Veterinaria (Cáceres). </a:t>
            </a:r>
          </a:p>
        </p:txBody>
      </p:sp>
      <p:sp>
        <p:nvSpPr>
          <p:cNvPr id="6" name=""/>
          <p:cNvSpPr/>
          <p:nvPr>
            <p:ph type="body" idx="10"/>
          </p:nvPr>
        </p:nvSpPr>
        <p:spPr>
          <a:xfrm>
            <a:off x="1056005" y="9731375"/>
            <a:ext cx="5486400" cy="225425"/>
          </a:xfrm>
          <a:prstGeom prst="rect">
            <a:avLst/>
          </a:prstGeom>
          <a:noFill/>
          <a:ln w="0" cmpd="sng">
            <a:noFill/>
            <a:prstDash val="solid"/>
          </a:ln>
        </p:spPr>
        <p:txBody>
          <a:bodyPr vert="horz" lIns="0" tIns="57785" rIns="0" bIns="0" anchor="t"/>
          <a:lstStyle/>
          <a:p>
            <a:pPr marL="4572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sp>
        <p:nvSpPr>
          <p:cNvPr id="7" name=""/>
          <p:cNvSpPr/>
          <p:nvPr>
            <p:ph type="body" idx="10"/>
          </p:nvPr>
        </p:nvSpPr>
        <p:spPr>
          <a:xfrm>
            <a:off x="1481455" y="2416810"/>
            <a:ext cx="4946650" cy="128270"/>
          </a:xfrm>
          <a:prstGeom prst="rect">
            <a:avLst/>
          </a:prstGeom>
          <a:noFill/>
          <a:ln w="0" cmpd="sng">
            <a:noFill/>
            <a:prstDash val="solid"/>
          </a:ln>
        </p:spPr>
        <p:txBody>
          <a:bodyPr vert="horz" lIns="0" tIns="0" rIns="0" bIns="0" anchor="t"/>
          <a:lstStyle/>
          <a:p>
            <a:pPr marL="91440" marR="0" indent="0" algn="l">
              <a:lnSpc>
                <a:spcPts val="900"/>
              </a:lnSpc>
              <a:spcAft>
                <a:spcPts val="0"/>
              </a:spcAft>
              <a:tabLst>
                <a:tab algn="r" pos="4846320"/>
              </a:tabLst>
            </a:pPr>
            <a:r>
              <a:rPr lang="es-ES" sz="800" spc="0">
                <a:solidFill>
                  <a:srgbClr val="000000"/>
                </a:solidFill>
                <a:latin typeface="Bookman Old Style" pitchFamily="1" panose="02020603050405020304"/>
              </a:rPr>
              <a:t>Nombre </a:t>
            </a:r>
            <a:r>
              <a:rPr lang="es-ES" sz="800" spc="0">
                <a:solidFill>
                  <a:srgbClr val="000000"/>
                </a:solidFill>
                <a:latin typeface="Bookman Old Style" pitchFamily="1" panose="02020603050405020304"/>
              </a:rPr>
              <a:t>CU TU AU AS B FC CC OC BA TP </a:t>
            </a:r>
          </a:p>
        </p:txBody>
      </p:sp>
      <p:sp>
        <p:nvSpPr>
          <p:cNvPr id="8" name=""/>
          <p:cNvSpPr/>
          <p:nvPr>
            <p:ph type="body" idx="10"/>
          </p:nvPr>
        </p:nvSpPr>
        <p:spPr>
          <a:xfrm>
            <a:off x="1167130" y="2416810"/>
            <a:ext cx="314325" cy="128270"/>
          </a:xfrm>
          <a:prstGeom prst="rect">
            <a:avLst/>
          </a:prstGeom>
          <a:noFill/>
          <a:ln w="0" cmpd="sng">
            <a:noFill/>
            <a:prstDash val="solid"/>
          </a:ln>
        </p:spPr>
        <p:txBody>
          <a:bodyPr vert="horz" lIns="0" tIns="0" rIns="0" bIns="0" anchor="t"/>
          <a:lstStyle/>
          <a:p>
            <a:pPr marL="45720" marR="0" indent="0" algn="l">
              <a:lnSpc>
                <a:spcPts val="900"/>
              </a:lnSpc>
              <a:spcAft>
                <a:spcPts val="0"/>
              </a:spcAft>
            </a:pPr>
            <a:r>
              <a:rPr lang="es-ES" sz="800" spc="75">
                <a:solidFill>
                  <a:srgbClr val="000000"/>
                </a:solidFill>
                <a:latin typeface="Bookman Old Style" pitchFamily="1" panose="02020603050405020304"/>
              </a:rPr>
              <a:t>CD </a:t>
            </a:r>
          </a:p>
        </p:txBody>
      </p:sp>
      <p:sp>
        <p:nvSpPr>
          <p:cNvPr id="11" name=""/>
          <p:cNvSpPr/>
          <p:nvPr>
            <p:ph type="body" idx="10"/>
          </p:nvPr>
        </p:nvSpPr>
        <p:spPr>
          <a:xfrm>
            <a:off x="1238885" y="2590800"/>
            <a:ext cx="226060" cy="7620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75">
                <a:solidFill>
                  <a:srgbClr val="000000"/>
                </a:solidFill>
                <a:latin typeface="Bookman Old Style" pitchFamily="1" panose="02020603050405020304"/>
              </a:rPr>
              <a:t>21 </a:t>
            </a:r>
          </a:p>
        </p:txBody>
      </p:sp>
      <p:sp>
        <p:nvSpPr>
          <p:cNvPr id="12" name=""/>
          <p:cNvSpPr/>
          <p:nvPr>
            <p:ph type="body" idx="10"/>
          </p:nvPr>
        </p:nvSpPr>
        <p:spPr>
          <a:xfrm>
            <a:off x="1238885" y="2712720"/>
            <a:ext cx="229235" cy="7620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22 </a:t>
            </a:r>
          </a:p>
        </p:txBody>
      </p:sp>
      <p:sp>
        <p:nvSpPr>
          <p:cNvPr id="13" name=""/>
          <p:cNvSpPr/>
          <p:nvPr>
            <p:ph type="body" idx="10"/>
          </p:nvPr>
        </p:nvSpPr>
        <p:spPr>
          <a:xfrm>
            <a:off x="1238885" y="2834640"/>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23 </a:t>
            </a:r>
          </a:p>
        </p:txBody>
      </p:sp>
      <p:sp>
        <p:nvSpPr>
          <p:cNvPr id="14" name=""/>
          <p:cNvSpPr/>
          <p:nvPr>
            <p:ph type="body" idx="10"/>
          </p:nvPr>
        </p:nvSpPr>
        <p:spPr>
          <a:xfrm>
            <a:off x="1238885" y="2956560"/>
            <a:ext cx="229235" cy="76200"/>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24 </a:t>
            </a:r>
          </a:p>
        </p:txBody>
      </p:sp>
      <p:sp>
        <p:nvSpPr>
          <p:cNvPr id="15" name=""/>
          <p:cNvSpPr/>
          <p:nvPr>
            <p:ph type="body" idx="10"/>
          </p:nvPr>
        </p:nvSpPr>
        <p:spPr>
          <a:xfrm>
            <a:off x="1238885" y="3078480"/>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25 </a:t>
            </a:r>
          </a:p>
        </p:txBody>
      </p:sp>
      <p:sp>
        <p:nvSpPr>
          <p:cNvPr id="16" name=""/>
          <p:cNvSpPr/>
          <p:nvPr>
            <p:ph type="body" idx="10"/>
          </p:nvPr>
        </p:nvSpPr>
        <p:spPr>
          <a:xfrm>
            <a:off x="1238885" y="319722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26 </a:t>
            </a:r>
          </a:p>
        </p:txBody>
      </p:sp>
      <p:sp>
        <p:nvSpPr>
          <p:cNvPr id="17" name=""/>
          <p:cNvSpPr/>
          <p:nvPr>
            <p:ph type="body" idx="10"/>
          </p:nvPr>
        </p:nvSpPr>
        <p:spPr>
          <a:xfrm>
            <a:off x="1238885" y="331914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28 </a:t>
            </a:r>
          </a:p>
        </p:txBody>
      </p:sp>
      <p:sp>
        <p:nvSpPr>
          <p:cNvPr id="18" name=""/>
          <p:cNvSpPr/>
          <p:nvPr>
            <p:ph type="body" idx="10"/>
          </p:nvPr>
        </p:nvSpPr>
        <p:spPr>
          <a:xfrm>
            <a:off x="1238885" y="344106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30 </a:t>
            </a:r>
          </a:p>
        </p:txBody>
      </p:sp>
      <p:sp>
        <p:nvSpPr>
          <p:cNvPr id="19" name=""/>
          <p:cNvSpPr/>
          <p:nvPr>
            <p:ph type="body" idx="10"/>
          </p:nvPr>
        </p:nvSpPr>
        <p:spPr>
          <a:xfrm>
            <a:off x="1238885" y="3562985"/>
            <a:ext cx="226060"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75">
                <a:solidFill>
                  <a:srgbClr val="000000"/>
                </a:solidFill>
                <a:latin typeface="Bookman Old Style" pitchFamily="1" panose="02020603050405020304"/>
              </a:rPr>
              <a:t>31 </a:t>
            </a:r>
          </a:p>
        </p:txBody>
      </p:sp>
      <p:sp>
        <p:nvSpPr>
          <p:cNvPr id="20" name=""/>
          <p:cNvSpPr/>
          <p:nvPr>
            <p:ph type="body" idx="10"/>
          </p:nvPr>
        </p:nvSpPr>
        <p:spPr>
          <a:xfrm>
            <a:off x="1238885" y="368490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32 </a:t>
            </a:r>
          </a:p>
        </p:txBody>
      </p:sp>
      <p:sp>
        <p:nvSpPr>
          <p:cNvPr id="21" name=""/>
          <p:cNvSpPr/>
          <p:nvPr>
            <p:ph type="body" idx="10"/>
          </p:nvPr>
        </p:nvSpPr>
        <p:spPr>
          <a:xfrm>
            <a:off x="1238885" y="380682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33 </a:t>
            </a:r>
          </a:p>
        </p:txBody>
      </p:sp>
      <p:sp>
        <p:nvSpPr>
          <p:cNvPr id="22" name=""/>
          <p:cNvSpPr/>
          <p:nvPr>
            <p:ph type="body" idx="10"/>
          </p:nvPr>
        </p:nvSpPr>
        <p:spPr>
          <a:xfrm>
            <a:off x="1238885" y="392874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5">
                <a:solidFill>
                  <a:srgbClr val="000000"/>
                </a:solidFill>
                <a:latin typeface="Bookman Old Style" pitchFamily="1" panose="02020603050405020304"/>
              </a:rPr>
              <a:t>38 </a:t>
            </a:r>
          </a:p>
        </p:txBody>
      </p:sp>
      <p:sp>
        <p:nvSpPr>
          <p:cNvPr id="23" name=""/>
          <p:cNvSpPr/>
          <p:nvPr>
            <p:ph type="body" idx="10"/>
          </p:nvPr>
        </p:nvSpPr>
        <p:spPr>
          <a:xfrm>
            <a:off x="1238885" y="405066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0">
                <a:solidFill>
                  <a:srgbClr val="000000"/>
                </a:solidFill>
                <a:latin typeface="Bookman Old Style" pitchFamily="1" panose="02020603050405020304"/>
              </a:rPr>
              <a:t>54 </a:t>
            </a:r>
          </a:p>
        </p:txBody>
      </p:sp>
      <p:sp>
        <p:nvSpPr>
          <p:cNvPr id="24" name=""/>
          <p:cNvSpPr/>
          <p:nvPr>
            <p:ph type="body" idx="10"/>
          </p:nvPr>
        </p:nvSpPr>
        <p:spPr>
          <a:xfrm>
            <a:off x="1238885" y="4172585"/>
            <a:ext cx="229235" cy="79375"/>
          </a:xfrm>
          <a:prstGeom prst="rect">
            <a:avLst/>
          </a:prstGeom>
          <a:noFill/>
          <a:ln w="0" cmpd="sng">
            <a:noFill/>
            <a:prstDash val="solid"/>
          </a:ln>
        </p:spPr>
        <p:txBody>
          <a:bodyPr vert="horz" lIns="0" tIns="0" rIns="0" bIns="0" anchor="t"/>
          <a:lstStyle/>
          <a:p>
            <a:pPr marL="0" marR="0" indent="0" algn="l">
              <a:lnSpc>
                <a:spcPts val="600"/>
              </a:lnSpc>
              <a:spcAft>
                <a:spcPts val="0"/>
              </a:spcAft>
            </a:pPr>
            <a:r>
              <a:rPr lang="es-ES" sz="800" spc="80">
                <a:solidFill>
                  <a:srgbClr val="000000"/>
                </a:solidFill>
                <a:latin typeface="Bookman Old Style" pitchFamily="1" panose="02020603050405020304"/>
              </a:rPr>
              <a:t>63 </a:t>
            </a:r>
          </a:p>
        </p:txBody>
      </p:sp>
      <p:sp>
        <p:nvSpPr>
          <p:cNvPr id="25" name=""/>
          <p:cNvSpPr/>
          <p:nvPr>
            <p:ph type="body" idx="10"/>
          </p:nvPr>
        </p:nvSpPr>
        <p:spPr>
          <a:xfrm>
            <a:off x="1566545" y="2712720"/>
            <a:ext cx="4754880" cy="79375"/>
          </a:xfrm>
          <a:prstGeom prst="rect">
            <a:avLst/>
          </a:prstGeom>
          <a:noFill/>
          <a:ln w="0" cmpd="sng">
            <a:noFill/>
            <a:prstDash val="solid"/>
          </a:ln>
        </p:spPr>
        <p:txBody>
          <a:bodyPr vert="horz" lIns="0" tIns="0" rIns="0" bIns="0" anchor="t"/>
          <a:lstStyle/>
          <a:p>
            <a:pPr marL="0" marR="0" indent="0" algn="l">
              <a:lnSpc>
                <a:spcPts val="600"/>
              </a:lnSpc>
              <a:spcAft>
                <a:spcPts val="0"/>
              </a:spcAft>
              <a:tabLst>
                <a:tab algn="r" pos="4754880"/>
              </a:tabLst>
            </a:pPr>
            <a:r>
              <a:rPr lang="es-ES" sz="900" spc="0">
                <a:solidFill>
                  <a:srgbClr val="000000"/>
                </a:solidFill>
                <a:latin typeface="Times New Roman" pitchFamily="1" panose="02020603050405020304"/>
              </a:rPr>
              <a:t>Física </a:t>
            </a:r>
            <a:r>
              <a:rPr lang="es-ES" sz="800" spc="0">
                <a:solidFill>
                  <a:srgbClr val="000000"/>
                </a:solidFill>
                <a:latin typeface="Bookman Old Style" pitchFamily="1" panose="02020603050405020304"/>
              </a:rPr>
              <a:t>4 19 4 5 3 35 7 8 36 43 </a:t>
            </a:r>
          </a:p>
        </p:txBody>
      </p:sp>
      <p:sp>
        <p:nvSpPr>
          <p:cNvPr id="26" name=""/>
          <p:cNvSpPr/>
          <p:nvPr>
            <p:ph type="body" idx="10"/>
          </p:nvPr>
        </p:nvSpPr>
        <p:spPr>
          <a:xfrm>
            <a:off x="1566545" y="3078480"/>
            <a:ext cx="4754880"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Ingeniería Química y Energética </a:t>
            </a:r>
            <a:r>
              <a:rPr lang="es-ES" sz="800" spc="0">
                <a:solidFill>
                  <a:srgbClr val="000000"/>
                </a:solidFill>
                <a:latin typeface="Bookman Old Style" pitchFamily="1" panose="02020603050405020304"/>
              </a:rPr>
              <a:t>2 4 1 0 3 10 0 5 15 15 </a:t>
            </a:r>
          </a:p>
        </p:txBody>
      </p:sp>
      <p:sp>
        <p:nvSpPr>
          <p:cNvPr id="27" name=""/>
          <p:cNvSpPr/>
          <p:nvPr>
            <p:ph type="body" idx="10"/>
          </p:nvPr>
        </p:nvSpPr>
        <p:spPr>
          <a:xfrm>
            <a:off x="1566545" y="3197225"/>
            <a:ext cx="4751705"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Bioquímica y Biología Molecular y Genética </a:t>
            </a:r>
            <a:r>
              <a:rPr lang="es-ES" sz="800" spc="0">
                <a:solidFill>
                  <a:srgbClr val="000000"/>
                </a:solidFill>
                <a:latin typeface="Bookman Old Style" pitchFamily="1" panose="02020603050405020304"/>
              </a:rPr>
              <a:t>2 6 1 1 4 14 5 11 16 21 </a:t>
            </a:r>
          </a:p>
        </p:txBody>
      </p:sp>
      <p:sp>
        <p:nvSpPr>
          <p:cNvPr id="28" name=""/>
          <p:cNvSpPr/>
          <p:nvPr>
            <p:ph type="body" idx="10"/>
          </p:nvPr>
        </p:nvSpPr>
        <p:spPr>
          <a:xfrm>
            <a:off x="1566545" y="3319145"/>
            <a:ext cx="4754880"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Fisiología </a:t>
            </a:r>
            <a:r>
              <a:rPr lang="es-ES" sz="800" spc="0">
                <a:solidFill>
                  <a:srgbClr val="000000"/>
                </a:solidFill>
                <a:latin typeface="Bookman Old Style" pitchFamily="1" panose="02020603050405020304"/>
              </a:rPr>
              <a:t>0 2 0 1 1 4 5 15 14 19 </a:t>
            </a:r>
          </a:p>
        </p:txBody>
      </p:sp>
      <p:sp>
        <p:nvSpPr>
          <p:cNvPr id="29" name=""/>
          <p:cNvSpPr/>
          <p:nvPr>
            <p:ph type="body" idx="10"/>
          </p:nvPr>
        </p:nvSpPr>
        <p:spPr>
          <a:xfrm>
            <a:off x="1566545" y="3441065"/>
            <a:ext cx="4751705" cy="9779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754880"/>
              </a:tabLst>
            </a:pPr>
            <a:r>
              <a:rPr lang="es-ES" sz="900" spc="0">
                <a:solidFill>
                  <a:srgbClr val="000000"/>
                </a:solidFill>
                <a:latin typeface="Times New Roman" pitchFamily="1" panose="02020603050405020304"/>
              </a:rPr>
              <a:t>Biología y Producción Vegetales </a:t>
            </a:r>
            <a:r>
              <a:rPr lang="es-ES" sz="800" spc="0">
                <a:solidFill>
                  <a:srgbClr val="000000"/>
                </a:solidFill>
                <a:latin typeface="Bookman Old Style" pitchFamily="1" panose="02020603050405020304"/>
              </a:rPr>
              <a:t>4 4 2 6 1 17 0 14 31 31 </a:t>
            </a:r>
          </a:p>
        </p:txBody>
      </p:sp>
      <p:sp>
        <p:nvSpPr>
          <p:cNvPr id="30" name=""/>
          <p:cNvSpPr/>
          <p:nvPr>
            <p:ph type="body" idx="10"/>
          </p:nvPr>
        </p:nvSpPr>
        <p:spPr>
          <a:xfrm>
            <a:off x="1566545" y="3562985"/>
            <a:ext cx="4754880"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Microbiología </a:t>
            </a:r>
            <a:r>
              <a:rPr lang="es-ES" sz="800" spc="0">
                <a:solidFill>
                  <a:srgbClr val="000000"/>
                </a:solidFill>
                <a:latin typeface="Bookman Old Style" pitchFamily="1" panose="02020603050405020304"/>
              </a:rPr>
              <a:t>1 5 3 0 1 10 0 6 16 16 </a:t>
            </a:r>
          </a:p>
        </p:txBody>
      </p:sp>
      <p:sp>
        <p:nvSpPr>
          <p:cNvPr id="31" name=""/>
          <p:cNvSpPr/>
          <p:nvPr>
            <p:ph type="body" idx="10"/>
          </p:nvPr>
        </p:nvSpPr>
        <p:spPr>
          <a:xfrm>
            <a:off x="1566545" y="3928745"/>
            <a:ext cx="4754880"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Electrónica e Ingeniería Electromecánica </a:t>
            </a:r>
            <a:r>
              <a:rPr lang="es-ES" sz="800" spc="0">
                <a:solidFill>
                  <a:srgbClr val="000000"/>
                </a:solidFill>
                <a:latin typeface="Bookman Old Style" pitchFamily="1" panose="02020603050405020304"/>
              </a:rPr>
              <a:t>2 1 0 1 0 4 3 21 22 25 </a:t>
            </a:r>
          </a:p>
        </p:txBody>
      </p:sp>
      <p:sp>
        <p:nvSpPr>
          <p:cNvPr id="32" name=""/>
          <p:cNvSpPr/>
          <p:nvPr>
            <p:ph type="body" idx="10"/>
          </p:nvPr>
        </p:nvSpPr>
        <p:spPr>
          <a:xfrm>
            <a:off x="1566545" y="4050665"/>
            <a:ext cx="4754880" cy="79375"/>
          </a:xfrm>
          <a:prstGeom prst="rect">
            <a:avLst/>
          </a:prstGeom>
          <a:noFill/>
          <a:ln w="0" cmpd="sng">
            <a:noFill/>
            <a:prstDash val="solid"/>
          </a:ln>
        </p:spPr>
        <p:txBody>
          <a:bodyPr vert="horz" lIns="0" tIns="0" rIns="0" bIns="0" anchor="t"/>
          <a:lstStyle/>
          <a:p>
            <a:pPr marL="0" marR="0" indent="0" algn="l">
              <a:lnSpc>
                <a:spcPts val="600"/>
              </a:lnSpc>
              <a:spcAft>
                <a:spcPts val="0"/>
              </a:spcAft>
              <a:tabLst>
                <a:tab algn="r" pos="4754880"/>
              </a:tabLst>
            </a:pPr>
            <a:r>
              <a:rPr lang="es-ES" sz="900" spc="0">
                <a:solidFill>
                  <a:srgbClr val="000000"/>
                </a:solidFill>
                <a:latin typeface="Times New Roman" pitchFamily="1" panose="02020603050405020304"/>
              </a:rPr>
              <a:t>Matemáticas </a:t>
            </a:r>
            <a:r>
              <a:rPr lang="es-ES" sz="800" spc="0">
                <a:solidFill>
                  <a:srgbClr val="000000"/>
                </a:solidFill>
                <a:latin typeface="Bookman Old Style" pitchFamily="1" panose="02020603050405020304"/>
              </a:rPr>
              <a:t>6 9 1 12 0 28 11 30 47 58 </a:t>
            </a:r>
          </a:p>
        </p:txBody>
      </p:sp>
      <p:sp>
        <p:nvSpPr>
          <p:cNvPr id="33" name=""/>
          <p:cNvSpPr/>
          <p:nvPr>
            <p:ph type="body" idx="10"/>
          </p:nvPr>
        </p:nvSpPr>
        <p:spPr>
          <a:xfrm>
            <a:off x="1566545" y="4172585"/>
            <a:ext cx="4782185" cy="231775"/>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754880"/>
              </a:tabLst>
            </a:pPr>
            <a:r>
              <a:rPr lang="es-ES" sz="900" spc="0">
                <a:solidFill>
                  <a:srgbClr val="000000"/>
                </a:solidFill>
                <a:latin typeface="Times New Roman" pitchFamily="1" panose="02020603050405020304"/>
              </a:rPr>
              <a:t>Química Física </a:t>
            </a:r>
            <a:r>
              <a:rPr lang="es-ES" sz="800" spc="0">
                <a:solidFill>
                  <a:srgbClr val="000000"/>
                </a:solidFill>
                <a:latin typeface="Bookman Old Style" pitchFamily="1" panose="02020603050405020304"/>
              </a:rPr>
              <a:t>2 5 1 2 1 11 0 0 11 11 </a:t>
            </a:r>
          </a:p>
          <a:p>
            <a:pPr marL="0" marR="0" indent="0" algn="l">
              <a:lnSpc>
                <a:spcPts val="900"/>
              </a:lnSpc>
              <a:spcBef>
                <a:spcPts val="35"/>
              </a:spcBef>
              <a:spcAft>
                <a:spcPts val="0"/>
              </a:spcAft>
              <a:tabLst>
                <a:tab algn="r" pos="4754880"/>
              </a:tabLst>
            </a:pPr>
            <a:r>
              <a:rPr lang="es-ES" sz="800" spc="0">
                <a:solidFill>
                  <a:srgbClr val="000000"/>
                </a:solidFill>
                <a:latin typeface="Bookman Old Style" pitchFamily="1" panose="02020603050405020304"/>
              </a:rPr>
              <a:t>TOTAL (1993) </a:t>
            </a:r>
            <a:r>
              <a:rPr lang="es-ES" sz="800" spc="0">
                <a:solidFill>
                  <a:srgbClr val="000000"/>
                </a:solidFill>
                <a:latin typeface="Bookman Old Style" pitchFamily="1" panose="02020603050405020304"/>
              </a:rPr>
              <a:t>28 87 16 35 17 183 36 123 266 302 </a:t>
            </a:r>
          </a:p>
        </p:txBody>
      </p:sp>
      <p:sp>
        <p:nvSpPr>
          <p:cNvPr id="34" name=""/>
          <p:cNvSpPr/>
          <p:nvPr>
            <p:ph type="body" idx="10"/>
          </p:nvPr>
        </p:nvSpPr>
        <p:spPr>
          <a:xfrm>
            <a:off x="1569720" y="2590800"/>
            <a:ext cx="4751705" cy="97790"/>
          </a:xfrm>
          <a:prstGeom prst="rect">
            <a:avLst/>
          </a:prstGeom>
          <a:noFill/>
          <a:ln w="0" cmpd="sng">
            <a:noFill/>
            <a:prstDash val="solid"/>
          </a:ln>
        </p:spPr>
        <p:txBody>
          <a:bodyPr vert="horz" lIns="0" tIns="0" rIns="0" bIns="0" anchor="t"/>
          <a:lstStyle/>
          <a:p>
            <a:pPr marL="0" marR="0" indent="0" algn="ctr">
              <a:lnSpc>
                <a:spcPts val="800"/>
              </a:lnSpc>
              <a:spcAft>
                <a:spcPts val="0"/>
              </a:spcAft>
            </a:pPr>
            <a:r>
              <a:rPr lang="es-ES" sz="900" spc="125">
                <a:solidFill>
                  <a:srgbClr val="000000"/>
                </a:solidFill>
                <a:latin typeface="Times New Roman" pitchFamily="1" panose="02020603050405020304"/>
              </a:rPr>
              <a:t>Ciencias Morfológicas, Biología Celular y Animal </a:t>
            </a:r>
            <a:r>
              <a:rPr lang="es-ES" sz="800" spc="125">
                <a:solidFill>
                  <a:srgbClr val="000000"/>
                </a:solidFill>
                <a:latin typeface="Bookman Old Style" pitchFamily="1" panose="02020603050405020304"/>
              </a:rPr>
              <a:t>1 8 2 1 2 14 0 5 19 19 </a:t>
            </a:r>
          </a:p>
        </p:txBody>
      </p:sp>
      <p:sp>
        <p:nvSpPr>
          <p:cNvPr id="35" name=""/>
          <p:cNvSpPr/>
          <p:nvPr>
            <p:ph type="body" idx="10"/>
          </p:nvPr>
        </p:nvSpPr>
        <p:spPr>
          <a:xfrm>
            <a:off x="1569720" y="2834640"/>
            <a:ext cx="4751705"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Química Analítica </a:t>
            </a:r>
            <a:r>
              <a:rPr lang="es-ES" sz="800" spc="0">
                <a:solidFill>
                  <a:srgbClr val="000000"/>
                </a:solidFill>
                <a:latin typeface="Bookman Old Style" pitchFamily="1" panose="02020603050405020304"/>
              </a:rPr>
              <a:t>2 6 0 1 1 10 0 0 10 10 </a:t>
            </a:r>
          </a:p>
        </p:txBody>
      </p:sp>
      <p:sp>
        <p:nvSpPr>
          <p:cNvPr id="36" name=""/>
          <p:cNvSpPr/>
          <p:nvPr>
            <p:ph type="body" idx="10"/>
          </p:nvPr>
        </p:nvSpPr>
        <p:spPr>
          <a:xfrm>
            <a:off x="1569720" y="2956560"/>
            <a:ext cx="4751705" cy="9779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754880"/>
              </a:tabLst>
            </a:pPr>
            <a:r>
              <a:rPr lang="es-ES" sz="900" spc="0">
                <a:solidFill>
                  <a:srgbClr val="000000"/>
                </a:solidFill>
                <a:latin typeface="Times New Roman" pitchFamily="1" panose="02020603050405020304"/>
              </a:rPr>
              <a:t>Química Orgánica </a:t>
            </a:r>
            <a:r>
              <a:rPr lang="es-ES" sz="800" spc="0">
                <a:solidFill>
                  <a:srgbClr val="000000"/>
                </a:solidFill>
                <a:latin typeface="Bookman Old Style" pitchFamily="1" panose="02020603050405020304"/>
              </a:rPr>
              <a:t>0 8 0 0 0 8 4 4 8 12 </a:t>
            </a:r>
          </a:p>
        </p:txBody>
      </p:sp>
      <p:sp>
        <p:nvSpPr>
          <p:cNvPr id="37" name=""/>
          <p:cNvSpPr/>
          <p:nvPr>
            <p:ph type="body" idx="10"/>
          </p:nvPr>
        </p:nvSpPr>
        <p:spPr>
          <a:xfrm>
            <a:off x="1569720" y="3684905"/>
            <a:ext cx="4751705" cy="97790"/>
          </a:xfrm>
          <a:prstGeom prst="rect">
            <a:avLst/>
          </a:prstGeom>
          <a:noFill/>
          <a:ln w="0" cmpd="sng">
            <a:noFill/>
            <a:prstDash val="solid"/>
          </a:ln>
        </p:spPr>
        <p:txBody>
          <a:bodyPr vert="horz" lIns="0" tIns="0" rIns="0" bIns="0" anchor="t"/>
          <a:lstStyle/>
          <a:p>
            <a:pPr marL="0" marR="0" indent="0" algn="l">
              <a:lnSpc>
                <a:spcPts val="700"/>
              </a:lnSpc>
              <a:spcAft>
                <a:spcPts val="0"/>
              </a:spcAft>
              <a:tabLst>
                <a:tab algn="r" pos="4754880"/>
              </a:tabLst>
            </a:pPr>
            <a:r>
              <a:rPr lang="es-ES" sz="900" spc="0">
                <a:solidFill>
                  <a:srgbClr val="000000"/>
                </a:solidFill>
                <a:latin typeface="Times New Roman" pitchFamily="1" panose="02020603050405020304"/>
              </a:rPr>
              <a:t>Química Analítica y Electroquímica </a:t>
            </a:r>
            <a:r>
              <a:rPr lang="es-ES" sz="800" spc="0">
                <a:solidFill>
                  <a:srgbClr val="000000"/>
                </a:solidFill>
                <a:latin typeface="Bookman Old Style" pitchFamily="1" panose="02020603050405020304"/>
              </a:rPr>
              <a:t>1 6 1 1 0 9 0 3 12 12 </a:t>
            </a:r>
          </a:p>
        </p:txBody>
      </p:sp>
      <p:sp>
        <p:nvSpPr>
          <p:cNvPr id="38" name=""/>
          <p:cNvSpPr/>
          <p:nvPr>
            <p:ph type="body" idx="10"/>
          </p:nvPr>
        </p:nvSpPr>
        <p:spPr>
          <a:xfrm>
            <a:off x="1569720" y="3806825"/>
            <a:ext cx="4751705" cy="97790"/>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754880"/>
              </a:tabLst>
            </a:pPr>
            <a:r>
              <a:rPr lang="es-ES" sz="900" spc="0">
                <a:solidFill>
                  <a:srgbClr val="000000"/>
                </a:solidFill>
                <a:latin typeface="Times New Roman" pitchFamily="1" panose="02020603050405020304"/>
              </a:rPr>
              <a:t>Química Inorgánica </a:t>
            </a:r>
            <a:r>
              <a:rPr lang="es-ES" sz="800" spc="0">
                <a:solidFill>
                  <a:srgbClr val="000000"/>
                </a:solidFill>
                <a:latin typeface="Bookman Old Style" pitchFamily="1" panose="02020603050405020304"/>
              </a:rPr>
              <a:t>1 4 0 4 0 9 1 0 9 10 </a:t>
            </a:r>
          </a:p>
        </p:txBody>
      </p:sp>
      <p:cxnSp>
        <p:nvCxnSpPr>
          <p:cNvPr id="39" name=""/>
          <p:cNvCxnSpPr/>
          <p:nvPr/>
        </p:nvCxnSpPr>
        <p:spPr>
          <a:xfrm>
            <a:off x="1097280" y="685800"/>
            <a:ext cx="5401945" cy="0"/>
          </a:xfrm>
          <a:prstGeom prst="line">
            <a:avLst/>
          </a:prstGeom>
          <a:ln w="6350" cmpd="sng">
            <a:solidFill>
              <a:srgbClr val="000000"/>
            </a:solidFill>
          </a:ln>
        </p:spPr>
      </p:cxnSp>
      <p:cxnSp>
        <p:nvCxnSpPr>
          <p:cNvPr id="40" name=""/>
          <p:cNvCxnSpPr/>
          <p:nvPr/>
        </p:nvCxnSpPr>
        <p:spPr>
          <a:xfrm>
            <a:off x="1097280" y="9095105"/>
            <a:ext cx="2161540" cy="0"/>
          </a:xfrm>
          <a:prstGeom prst="line">
            <a:avLst/>
          </a:prstGeom>
          <a:ln w="6350" cmpd="sng">
            <a:solidFill>
              <a:srgbClr val="000000"/>
            </a:solidFill>
          </a:ln>
        </p:spPr>
      </p:cxnSp>
      <p:cxnSp>
        <p:nvCxnSpPr>
          <p:cNvPr id="41" name=""/>
          <p:cNvCxnSpPr/>
          <p:nvPr/>
        </p:nvCxnSpPr>
        <p:spPr>
          <a:xfrm>
            <a:off x="1097280" y="9735185"/>
            <a:ext cx="5401945" cy="0"/>
          </a:xfrm>
          <a:prstGeom prst="line">
            <a:avLst/>
          </a:prstGeom>
          <a:ln w="6350" cmpd="sng">
            <a:solidFill>
              <a:srgbClr val="000000"/>
            </a:solidFill>
          </a:ln>
        </p:spPr>
      </p:cxnSp>
      <p:cxnSp>
        <p:nvCxnSpPr>
          <p:cNvPr id="42" name=""/>
          <p:cNvCxnSpPr/>
          <p:nvPr/>
        </p:nvCxnSpPr>
        <p:spPr>
          <a:xfrm>
            <a:off x="1481455" y="2416810"/>
            <a:ext cx="4946650" cy="0"/>
          </a:xfrm>
          <a:prstGeom prst="line">
            <a:avLst/>
          </a:prstGeom>
          <a:ln w="6350" cmpd="sng">
            <a:solidFill>
              <a:srgbClr val="000000"/>
            </a:solidFill>
          </a:ln>
        </p:spPr>
      </p:cxnSp>
      <p:cxnSp>
        <p:nvCxnSpPr>
          <p:cNvPr id="43" name=""/>
          <p:cNvCxnSpPr/>
          <p:nvPr/>
        </p:nvCxnSpPr>
        <p:spPr>
          <a:xfrm>
            <a:off x="1481455" y="2545080"/>
            <a:ext cx="4946650" cy="0"/>
          </a:xfrm>
          <a:prstGeom prst="line">
            <a:avLst/>
          </a:prstGeom>
          <a:ln w="6350" cmpd="sng">
            <a:solidFill>
              <a:srgbClr val="000000"/>
            </a:solidFill>
          </a:ln>
        </p:spPr>
      </p:cxnSp>
      <p:cxnSp>
        <p:nvCxnSpPr>
          <p:cNvPr id="44" name=""/>
          <p:cNvCxnSpPr/>
          <p:nvPr/>
        </p:nvCxnSpPr>
        <p:spPr>
          <a:xfrm>
            <a:off x="1481455" y="2416810"/>
            <a:ext cx="0" cy="128270"/>
          </a:xfrm>
          <a:prstGeom prst="line">
            <a:avLst/>
          </a:prstGeom>
          <a:ln w="6350" cmpd="sng">
            <a:solidFill>
              <a:srgbClr val="000000"/>
            </a:solidFill>
          </a:ln>
        </p:spPr>
      </p:cxnSp>
      <p:cxnSp>
        <p:nvCxnSpPr>
          <p:cNvPr id="45" name=""/>
          <p:cNvCxnSpPr/>
          <p:nvPr/>
        </p:nvCxnSpPr>
        <p:spPr>
          <a:xfrm>
            <a:off x="6428105" y="2416810"/>
            <a:ext cx="0" cy="128270"/>
          </a:xfrm>
          <a:prstGeom prst="line">
            <a:avLst/>
          </a:prstGeom>
          <a:ln w="6350" cmpd="dbl">
            <a:solidFill>
              <a:srgbClr val="000000"/>
            </a:solidFill>
          </a:ln>
        </p:spPr>
      </p:cxnSp>
      <p:cxnSp>
        <p:nvCxnSpPr>
          <p:cNvPr id="46" name=""/>
          <p:cNvCxnSpPr/>
          <p:nvPr/>
        </p:nvCxnSpPr>
        <p:spPr>
          <a:xfrm>
            <a:off x="1167130" y="2416810"/>
            <a:ext cx="314325" cy="0"/>
          </a:xfrm>
          <a:prstGeom prst="line">
            <a:avLst/>
          </a:prstGeom>
          <a:ln w="6350" cmpd="sng">
            <a:solidFill>
              <a:srgbClr val="000000"/>
            </a:solidFill>
          </a:ln>
        </p:spPr>
      </p:cxnSp>
      <p:cxnSp>
        <p:nvCxnSpPr>
          <p:cNvPr id="47" name=""/>
          <p:cNvCxnSpPr/>
          <p:nvPr/>
        </p:nvCxnSpPr>
        <p:spPr>
          <a:xfrm>
            <a:off x="1167130" y="2545080"/>
            <a:ext cx="314325" cy="0"/>
          </a:xfrm>
          <a:prstGeom prst="line">
            <a:avLst/>
          </a:prstGeom>
          <a:ln w="6350" cmpd="sng">
            <a:solidFill>
              <a:srgbClr val="000000"/>
            </a:solidFill>
          </a:ln>
        </p:spPr>
      </p:cxnSp>
      <p:cxnSp>
        <p:nvCxnSpPr>
          <p:cNvPr id="48" name=""/>
          <p:cNvCxnSpPr/>
          <p:nvPr/>
        </p:nvCxnSpPr>
        <p:spPr>
          <a:xfrm>
            <a:off x="1167130" y="2416810"/>
            <a:ext cx="0" cy="128270"/>
          </a:xfrm>
          <a:prstGeom prst="line">
            <a:avLst/>
          </a:prstGeom>
          <a:ln w="6350" cmpd="dbl">
            <a:solidFill>
              <a:srgbClr val="000000"/>
            </a:solidFill>
          </a:ln>
        </p:spPr>
      </p:cxnSp>
      <p:cxnSp>
        <p:nvCxnSpPr>
          <p:cNvPr id="49" name=""/>
          <p:cNvCxnSpPr/>
          <p:nvPr/>
        </p:nvCxnSpPr>
        <p:spPr>
          <a:xfrm>
            <a:off x="1481455" y="2416810"/>
            <a:ext cx="0" cy="128270"/>
          </a:xfrm>
          <a:prstGeom prst="line">
            <a:avLst/>
          </a:prstGeom>
          <a:ln w="6350" cmpd="sng">
            <a:solidFill>
              <a:srgbClr val="000000"/>
            </a:solidFill>
          </a:ln>
        </p:spPr>
      </p:cxnSp>
      <p:cxnSp>
        <p:nvCxnSpPr>
          <p:cNvPr id="50" name=""/>
          <p:cNvCxnSpPr/>
          <p:nvPr/>
        </p:nvCxnSpPr>
        <p:spPr>
          <a:xfrm>
            <a:off x="6428105" y="2416810"/>
            <a:ext cx="30480" cy="0"/>
          </a:xfrm>
          <a:prstGeom prst="line">
            <a:avLst/>
          </a:prstGeom>
          <a:ln w="6350" cmpd="sng">
            <a:solidFill>
              <a:srgbClr val="000000"/>
            </a:solidFill>
          </a:ln>
        </p:spPr>
      </p:cxnSp>
      <p:cxnSp>
        <p:nvCxnSpPr>
          <p:cNvPr id="51" name=""/>
          <p:cNvCxnSpPr/>
          <p:nvPr/>
        </p:nvCxnSpPr>
        <p:spPr>
          <a:xfrm>
            <a:off x="6428105" y="2545080"/>
            <a:ext cx="30480" cy="0"/>
          </a:xfrm>
          <a:prstGeom prst="line">
            <a:avLst/>
          </a:prstGeom>
          <a:ln w="6350" cmpd="sng">
            <a:solidFill>
              <a:srgbClr val="000000"/>
            </a:solidFill>
          </a:ln>
        </p:spPr>
      </p:cxnSp>
      <p:cxnSp>
        <p:nvCxnSpPr>
          <p:cNvPr id="52" name=""/>
          <p:cNvCxnSpPr/>
          <p:nvPr/>
        </p:nvCxnSpPr>
        <p:spPr>
          <a:xfrm>
            <a:off x="6428105" y="2416810"/>
            <a:ext cx="0" cy="128270"/>
          </a:xfrm>
          <a:prstGeom prst="line">
            <a:avLst/>
          </a:prstGeom>
          <a:ln w="6350" cmpd="dbl">
            <a:solidFill>
              <a:srgbClr val="000000"/>
            </a:solidFill>
          </a:ln>
        </p:spPr>
      </p:cxnSp>
      <p:cxnSp>
        <p:nvCxnSpPr>
          <p:cNvPr id="53" name=""/>
          <p:cNvCxnSpPr/>
          <p:nvPr/>
        </p:nvCxnSpPr>
        <p:spPr>
          <a:xfrm>
            <a:off x="6458585" y="2416810"/>
            <a:ext cx="0" cy="128270"/>
          </a:xfrm>
          <a:prstGeom prst="line">
            <a:avLst/>
          </a:prstGeom>
          <a:ln w="6350" cmpd="dbl">
            <a:solidFill>
              <a:srgbClr val="000000"/>
            </a:solidFill>
          </a:ln>
        </p:spPr>
      </p:cxnSp>
      <p:cxnSp>
        <p:nvCxnSpPr>
          <p:cNvPr id="54" name=""/>
          <p:cNvCxnSpPr/>
          <p:nvPr/>
        </p:nvCxnSpPr>
        <p:spPr>
          <a:xfrm>
            <a:off x="1136650" y="2416810"/>
            <a:ext cx="30480" cy="0"/>
          </a:xfrm>
          <a:prstGeom prst="line">
            <a:avLst/>
          </a:prstGeom>
          <a:ln w="6350" cmpd="sng">
            <a:solidFill>
              <a:srgbClr val="000000"/>
            </a:solidFill>
          </a:ln>
        </p:spPr>
      </p:cxnSp>
      <p:cxnSp>
        <p:nvCxnSpPr>
          <p:cNvPr id="55" name=""/>
          <p:cNvCxnSpPr/>
          <p:nvPr/>
        </p:nvCxnSpPr>
        <p:spPr>
          <a:xfrm>
            <a:off x="1136650" y="2545080"/>
            <a:ext cx="30480" cy="0"/>
          </a:xfrm>
          <a:prstGeom prst="line">
            <a:avLst/>
          </a:prstGeom>
          <a:ln w="6350" cmpd="sng">
            <a:solidFill>
              <a:srgbClr val="000000"/>
            </a:solidFill>
          </a:ln>
        </p:spPr>
      </p:cxnSp>
      <p:cxnSp>
        <p:nvCxnSpPr>
          <p:cNvPr id="56" name=""/>
          <p:cNvCxnSpPr/>
          <p:nvPr/>
        </p:nvCxnSpPr>
        <p:spPr>
          <a:xfrm>
            <a:off x="1136650" y="2416810"/>
            <a:ext cx="0" cy="128270"/>
          </a:xfrm>
          <a:prstGeom prst="line">
            <a:avLst/>
          </a:prstGeom>
          <a:ln w="6350" cmpd="dbl">
            <a:solidFill>
              <a:srgbClr val="000000"/>
            </a:solidFill>
          </a:ln>
        </p:spPr>
      </p:cxnSp>
      <p:cxnSp>
        <p:nvCxnSpPr>
          <p:cNvPr id="57" name=""/>
          <p:cNvCxnSpPr/>
          <p:nvPr/>
        </p:nvCxnSpPr>
        <p:spPr>
          <a:xfrm>
            <a:off x="1167130" y="2416810"/>
            <a:ext cx="0" cy="128270"/>
          </a:xfrm>
          <a:prstGeom prst="line">
            <a:avLst/>
          </a:prstGeom>
          <a:ln w="6350" cmpd="dbl">
            <a:solidFill>
              <a:srgbClr val="000000"/>
            </a:solidFill>
          </a:ln>
        </p:spPr>
      </p:cxnSp>
    </p:spTree>
  </p:cSld>
  <p:clrMapOvr>
    <a:masterClrMapping/>
  </p:clrMapOvr>
</p:sld>
</file>

<file path=ppt/slides/slide7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4" name=""/>
          <p:cNvPicPr/>
          <p:nvPr/>
        </p:nvPicPr>
        <p:blipFill>
          <a:blip r:embed="prId58"/>
          <a:stretch>
            <a:fillRect/>
          </a:stretch>
        </p:blipFill>
        <p:spPr>
          <a:xfrm>
            <a:off x="1066800" y="969010"/>
            <a:ext cx="5431790" cy="8022590"/>
          </a:xfrm>
          <a:prstGeom prst="rect">
            <a:avLst/>
          </a:prstGeom>
        </p:spPr>
      </p:pic>
      <p:sp>
        <p:nvSpPr>
          <p:cNvPr id="2" name=""/>
          <p:cNvSpPr/>
          <p:nvPr>
            <p:ph type="body" idx="10"/>
          </p:nvPr>
        </p:nvSpPr>
        <p:spPr>
          <a:xfrm>
            <a:off x="1045845" y="482600"/>
            <a:ext cx="5486400" cy="486410"/>
          </a:xfrm>
          <a:prstGeom prst="rect">
            <a:avLst/>
          </a:prstGeom>
          <a:noFill/>
          <a:ln w="0" cmpd="sng">
            <a:noFill/>
            <a:prstDash val="solid"/>
          </a:ln>
        </p:spPr>
        <p:txBody>
          <a:bodyPr vert="horz" lIns="0" tIns="8255" rIns="0" bIns="0" anchor="t"/>
          <a:lstStyle/>
          <a:p>
            <a:pPr marL="0" marR="0" indent="0" algn="l">
              <a:lnSpc>
                <a:spcPts val="1400"/>
              </a:lnSpc>
              <a:spcAft>
                <a:spcPts val="2280"/>
              </a:spcAft>
              <a:tabLst>
                <a:tab algn="r" pos="5440680"/>
              </a:tabLst>
            </a:pPr>
            <a:r>
              <a:rPr lang="es-ES" sz="1200" spc="0">
                <a:solidFill>
                  <a:srgbClr val="060305"/>
                </a:solidFill>
                <a:latin typeface="Bookman Old Style" pitchFamily="1" panose="02020603050405020304"/>
              </a:rPr>
              <a:t>4. Ubicación y Organización </a:t>
            </a:r>
            <a:r>
              <a:rPr lang="es-ES" sz="1200" spc="0">
                <a:solidFill>
                  <a:srgbClr val="060305"/>
                </a:solidFill>
                <a:latin typeface="Bookman Old Style" pitchFamily="1" panose="02020603050405020304"/>
              </a:rPr>
              <a:t>51 </a:t>
            </a:r>
          </a:p>
        </p:txBody>
      </p:sp>
      <p:sp>
        <p:nvSpPr>
          <p:cNvPr id="5" name=""/>
          <p:cNvSpPr/>
          <p:nvPr>
            <p:ph type="body" idx="10"/>
          </p:nvPr>
        </p:nvSpPr>
        <p:spPr>
          <a:xfrm>
            <a:off x="1045845" y="9073515"/>
            <a:ext cx="5486400" cy="657860"/>
          </a:xfrm>
          <a:prstGeom prst="rect">
            <a:avLst/>
          </a:prstGeom>
          <a:noFill/>
          <a:ln w="0" cmpd="sng">
            <a:noFill/>
            <a:prstDash val="solid"/>
          </a:ln>
        </p:spPr>
        <p:txBody>
          <a:bodyPr vert="horz" lIns="0" tIns="36830" rIns="0" bIns="0" anchor="t"/>
          <a:lstStyle/>
          <a:p>
            <a:pPr marL="0" marR="0" indent="0" algn="ctr">
              <a:lnSpc>
                <a:spcPts val="1400"/>
              </a:lnSpc>
              <a:spcAft>
                <a:spcPts val="3455"/>
              </a:spcAft>
            </a:pPr>
            <a:r>
              <a:rPr lang="es-ES" sz="1200" spc="-45">
                <a:solidFill>
                  <a:srgbClr val="060305"/>
                </a:solidFill>
                <a:latin typeface="Bookman Old Style" pitchFamily="1" panose="02020603050405020304"/>
              </a:rPr>
              <a:t>Figura </a:t>
            </a:r>
            <a:r>
              <a:rPr lang="es-ES" sz="1250" spc="-45">
                <a:solidFill>
                  <a:srgbClr val="060305"/>
                </a:solidFill>
                <a:latin typeface="Arial" pitchFamily="2" panose="02020603050405020304"/>
              </a:rPr>
              <a:t>iii</a:t>
            </a:r>
            <a:r>
              <a:rPr lang="es-ES" sz="1200" spc="-45">
                <a:solidFill>
                  <a:srgbClr val="060305"/>
                </a:solidFill>
                <a:latin typeface="Bookman Old Style" pitchFamily="1" panose="02020603050405020304"/>
              </a:rPr>
              <a:t>: Campus Universitario. Badajoz </a:t>
            </a:r>
          </a:p>
        </p:txBody>
      </p:sp>
      <p:sp>
        <p:nvSpPr>
          <p:cNvPr id="6" name=""/>
          <p:cNvSpPr/>
          <p:nvPr>
            <p:ph type="body" idx="10"/>
          </p:nvPr>
        </p:nvSpPr>
        <p:spPr>
          <a:xfrm>
            <a:off x="1045845" y="9731375"/>
            <a:ext cx="5486400" cy="238125"/>
          </a:xfrm>
          <a:prstGeom prst="rect">
            <a:avLst/>
          </a:prstGeom>
          <a:noFill/>
          <a:ln w="0" cmpd="sng">
            <a:noFill/>
            <a:prstDash val="solid"/>
          </a:ln>
        </p:spPr>
        <p:txBody>
          <a:bodyPr vert="horz" lIns="0" tIns="61595" rIns="0" bIns="0" anchor="t"/>
          <a:lstStyle/>
          <a:p>
            <a:pPr marL="0" marR="0" indent="0" algn="r">
              <a:lnSpc>
                <a:spcPts val="1400"/>
              </a:lnSpc>
              <a:spcAft>
                <a:spcPts val="0"/>
              </a:spcAft>
            </a:pPr>
            <a:r>
              <a:rPr lang="es-ES" sz="1200" spc="15">
                <a:solidFill>
                  <a:srgbClr val="060305"/>
                </a:solidFill>
                <a:latin typeface="Bookman Old Style" pitchFamily="1" panose="02020603050405020304"/>
              </a:rPr>
              <a:t>Memoria Histórica </a:t>
            </a:r>
          </a:p>
        </p:txBody>
      </p:sp>
      <p:cxnSp>
        <p:nvCxnSpPr>
          <p:cNvPr id="7" name=""/>
          <p:cNvCxnSpPr/>
          <p:nvPr/>
        </p:nvCxnSpPr>
        <p:spPr>
          <a:xfrm>
            <a:off x="1097280" y="9735185"/>
            <a:ext cx="5435600" cy="0"/>
          </a:xfrm>
          <a:prstGeom prst="line">
            <a:avLst/>
          </a:prstGeom>
          <a:ln w="6350" cmpd="sng">
            <a:solidFill>
              <a:srgbClr val="060305"/>
            </a:solidFill>
          </a:ln>
        </p:spPr>
      </p:cxnSp>
    </p:spTree>
  </p:cSld>
  <p:clrMapOvr>
    <a:masterClrMapping/>
  </p:clrMapOvr>
</p:sld>
</file>

<file path=ppt/slides/slide7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428105" y="3642360"/>
            <a:ext cx="30480" cy="12827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428105" y="3801110"/>
            <a:ext cx="30480" cy="5046980"/>
          </a:xfrm>
          <a:prstGeom prst="rect">
            <a:avLst/>
          </a:prstGeom>
          <a:noFill/>
          <a:ln w="6350" cmpd="sng">
            <a:solidFill>
              <a:srgbClr val="000000"/>
            </a:solidFill>
            <a:prstDash val="solid"/>
          </a:ln>
        </p:spPr>
        <p:txBody>
          <a:bodyPr vert="horz" lIns="0" tIns="0" rIns="0" bIns="0" anchor="t"/>
          <a:lstStyle/>
          <a:p>
            <a:pPr/>
            <a:r>
              <a:rPr lang="en-US"/>
              <a:t/>
            </a:r>
          </a:p>
        </p:txBody>
      </p:sp>
      <p:pic>
        <p:nvPicPr>
          <p:cNvPr id="7" name=""/>
          <p:cNvPicPr/>
          <p:nvPr/>
        </p:nvPicPr>
        <p:blipFill>
          <a:blip r:embed="prId59"/>
          <a:stretch>
            <a:fillRect/>
          </a:stretch>
        </p:blipFill>
        <p:spPr>
          <a:xfrm>
            <a:off x="1136650" y="3642360"/>
            <a:ext cx="350520" cy="5205730"/>
          </a:xfrm>
          <a:prstGeom prst="rect">
            <a:avLst/>
          </a:prstGeom>
        </p:spPr>
      </p:pic>
      <p:sp>
        <p:nvSpPr>
          <p:cNvPr id="4" name=""/>
          <p:cNvSpPr/>
          <p:nvPr>
            <p:ph type="body" idx="10"/>
          </p:nvPr>
        </p:nvSpPr>
        <p:spPr>
          <a:xfrm>
            <a:off x="1056005" y="482600"/>
            <a:ext cx="5486400" cy="199390"/>
          </a:xfrm>
          <a:prstGeom prst="rect">
            <a:avLst/>
          </a:prstGeom>
          <a:noFill/>
          <a:ln w="0" cmpd="sng">
            <a:noFill/>
            <a:prstDash val="solid"/>
          </a:ln>
        </p:spPr>
        <p:txBody>
          <a:bodyPr vert="horz" lIns="0" tIns="0" rIns="0" bIns="0" anchor="t"/>
          <a:lstStyle/>
          <a:p>
            <a:pPr marL="45720" marR="0" indent="0" algn="l">
              <a:lnSpc>
                <a:spcPts val="1400"/>
              </a:lnSpc>
              <a:spcAft>
                <a:spcPts val="80"/>
              </a:spcAft>
              <a:tabLst>
                <a:tab algn="r" pos="5440680"/>
              </a:tabLst>
            </a:pPr>
            <a:r>
              <a:rPr lang="es-ES" sz="1200" spc="0">
                <a:solidFill>
                  <a:srgbClr val="000000"/>
                </a:solidFill>
                <a:latin typeface="Times New Roman" pitchFamily="1" panose="02020603050405020304"/>
              </a:rPr>
              <a:t>52 </a:t>
            </a:r>
            <a:r>
              <a:rPr lang="es-ES" sz="1250" b="1" spc="0">
                <a:solidFill>
                  <a:srgbClr val="000000"/>
                </a:solidFill>
                <a:latin typeface="Times New Roman" pitchFamily="1" panose="02020603050405020304"/>
              </a:rPr>
              <a:t>4.2. Departamentos </a:t>
            </a:r>
          </a:p>
        </p:txBody>
      </p:sp>
      <p:sp>
        <p:nvSpPr>
          <p:cNvPr id="5" name=""/>
          <p:cNvSpPr/>
          <p:nvPr>
            <p:ph type="body" idx="10"/>
          </p:nvPr>
        </p:nvSpPr>
        <p:spPr>
          <a:xfrm>
            <a:off x="1056005" y="681990"/>
            <a:ext cx="5486400" cy="2960370"/>
          </a:xfrm>
          <a:prstGeom prst="rect">
            <a:avLst/>
          </a:prstGeom>
          <a:noFill/>
          <a:ln w="0" cmpd="sng">
            <a:noFill/>
            <a:prstDash val="solid"/>
          </a:ln>
        </p:spPr>
        <p:txBody>
          <a:bodyPr vert="horz" lIns="0" tIns="225425" rIns="0" bIns="0" anchor="t"/>
          <a:lstStyle/>
          <a:p>
            <a:pPr marL="45720" marR="45720" indent="0" algn="just">
              <a:lnSpc>
                <a:spcPts val="1400"/>
              </a:lnSpc>
              <a:spcAft>
                <a:spcPts val="2725"/>
              </a:spcAft>
            </a:pPr>
            <a:r>
              <a:rPr lang="es-ES" sz="1200" spc="30">
                <a:solidFill>
                  <a:srgbClr val="000000"/>
                </a:solidFill>
                <a:latin typeface="Times New Roman" pitchFamily="1" panose="02020603050405020304"/>
              </a:rPr>
              <a:t>De los trece Departamentos estrechamente vinculados a la </a:t>
            </a:r>
            <a:r>
              <a:rPr lang="es-ES" sz="1250" b="1" spc="30">
                <a:solidFill>
                  <a:srgbClr val="000000"/>
                </a:solidFill>
                <a:latin typeface="Times New Roman" pitchFamily="1" panose="02020603050405020304"/>
              </a:rPr>
              <a:t>Facultad de Cien-</a:t>
            </a:r>
            <a:r>
              <a:rPr lang="es-ES" sz="1250" b="1" spc="30">
                <a:solidFill>
                  <a:srgbClr val="000000"/>
                </a:solidFill>
                <a:latin typeface="Times New Roman" pitchFamily="1" panose="02020603050405020304"/>
              </a:rPr>
              <a:t>cias</a:t>
            </a:r>
            <a:r>
              <a:rPr lang="es-ES" sz="1200" spc="30">
                <a:solidFill>
                  <a:srgbClr val="000000"/>
                </a:solidFill>
                <a:latin typeface="Times New Roman" pitchFamily="1" panose="02020603050405020304"/>
              </a:rPr>
              <a:t>, siete se encontraban constituidos con profesorado cuya actividad docente se desarrollaba en el campus de Badajoz en su totalidad y, de ellos, dos en la pro-</a:t>
            </a:r>
            <a:r>
              <a:rPr lang="es-ES" sz="1200" spc="30">
                <a:solidFill>
                  <a:srgbClr val="000000"/>
                </a:solidFill>
                <a:latin typeface="Times New Roman" pitchFamily="1" panose="02020603050405020304"/>
              </a:rPr>
              <a:t>pia </a:t>
            </a:r>
            <a:r>
              <a:rPr lang="es-ES" sz="1250" b="1" spc="30">
                <a:solidFill>
                  <a:srgbClr val="000000"/>
                </a:solidFill>
                <a:latin typeface="Times New Roman" pitchFamily="1" panose="02020603050405020304"/>
              </a:rPr>
              <a:t>Facultad de Ciencias</a:t>
            </a:r>
            <a:r>
              <a:rPr lang="es-ES" sz="1200" spc="30">
                <a:solidFill>
                  <a:srgbClr val="000000"/>
                </a:solidFill>
                <a:latin typeface="Times New Roman" pitchFamily="1" panose="02020603050405020304"/>
              </a:rPr>
              <a:t>, siendo el resto Departamentos multicentro —</a:t>
            </a:r>
            <a:r>
              <a:rPr lang="es-ES" sz="1250" b="1" spc="30">
                <a:solidFill>
                  <a:srgbClr val="000000"/>
                </a:solidFill>
                <a:latin typeface="Times New Roman" pitchFamily="1" panose="02020603050405020304"/>
              </a:rPr>
              <a:t>Ciencias Morfológicas, Biología Celular y Animal</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Ingeniería Química y Energé-</a:t>
            </a:r>
            <a:r>
              <a:rPr lang="es-ES" sz="1250" b="1" spc="30">
                <a:solidFill>
                  <a:srgbClr val="000000"/>
                </a:solidFill>
                <a:latin typeface="Times New Roman" pitchFamily="1" panose="02020603050405020304"/>
              </a:rPr>
              <a:t>tica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Biología y Producción de los Vegetales</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Microbiología </a:t>
            </a:r>
            <a:r>
              <a:rPr lang="es-ES" sz="1200" spc="30">
                <a:solidFill>
                  <a:srgbClr val="000000"/>
                </a:solidFill>
                <a:latin typeface="Times New Roman" pitchFamily="1" panose="02020603050405020304"/>
              </a:rPr>
              <a:t>y </a:t>
            </a:r>
            <a:r>
              <a:rPr lang="es-ES" sz="1250" b="1" spc="30">
                <a:solidFill>
                  <a:srgbClr val="000000"/>
                </a:solidFill>
                <a:latin typeface="Times New Roman" pitchFamily="1" panose="02020603050405020304"/>
              </a:rPr>
              <a:t>Química Analítica y Electroquímica</a:t>
            </a:r>
            <a:r>
              <a:rPr lang="es-ES" sz="1200" spc="30">
                <a:solidFill>
                  <a:srgbClr val="000000"/>
                </a:solidFill>
                <a:latin typeface="Times New Roman" pitchFamily="1" panose="02020603050405020304"/>
              </a:rPr>
              <a:t>— con docencia en la Facultad de Medicina, Escuela de Ingenierías Industriales y Escuela de Ingenierías Agrarias. Los seis Departamen-</a:t>
            </a:r>
            <a:r>
              <a:rPr lang="es-ES" sz="1200" spc="30">
                <a:solidFill>
                  <a:srgbClr val="000000"/>
                </a:solidFill>
                <a:latin typeface="Times New Roman" pitchFamily="1" panose="02020603050405020304"/>
              </a:rPr>
              <a:t>tos restantes —</a:t>
            </a:r>
            <a:r>
              <a:rPr lang="es-ES" sz="1250" b="1" spc="30">
                <a:solidFill>
                  <a:srgbClr val="000000"/>
                </a:solidFill>
                <a:latin typeface="Times New Roman" pitchFamily="1" panose="02020603050405020304"/>
              </a:rPr>
              <a:t>Física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Química Orgánica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Bioquímica y Biología Molecular y Genética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Química Inorgánica</a:t>
            </a:r>
            <a:r>
              <a:rPr lang="es-ES" sz="1200" spc="30">
                <a:solidFill>
                  <a:srgbClr val="000000"/>
                </a:solidFill>
                <a:latin typeface="Times New Roman" pitchFamily="1" panose="02020603050405020304"/>
              </a:rPr>
              <a:t>, </a:t>
            </a:r>
            <a:r>
              <a:rPr lang="es-ES" sz="1250" b="1" spc="30">
                <a:solidFill>
                  <a:srgbClr val="000000"/>
                </a:solidFill>
                <a:latin typeface="Times New Roman" pitchFamily="1" panose="02020603050405020304"/>
              </a:rPr>
              <a:t>Electrónica e Ingeniería Electromecáni-</a:t>
            </a:r>
            <a:r>
              <a:rPr lang="es-ES" sz="1250" b="1" spc="30">
                <a:solidFill>
                  <a:srgbClr val="000000"/>
                </a:solidFill>
                <a:latin typeface="Times New Roman" pitchFamily="1" panose="02020603050405020304"/>
              </a:rPr>
              <a:t>ca </a:t>
            </a:r>
            <a:r>
              <a:rPr lang="es-ES" sz="1200" spc="30">
                <a:solidFill>
                  <a:srgbClr val="000000"/>
                </a:solidFill>
                <a:latin typeface="Times New Roman" pitchFamily="1" panose="02020603050405020304"/>
              </a:rPr>
              <a:t>y </a:t>
            </a:r>
            <a:r>
              <a:rPr lang="es-ES" sz="1250" b="1" spc="30">
                <a:solidFill>
                  <a:srgbClr val="000000"/>
                </a:solidFill>
                <a:latin typeface="Times New Roman" pitchFamily="1" panose="02020603050405020304"/>
              </a:rPr>
              <a:t>Matemáticas</a:t>
            </a:r>
            <a:r>
              <a:rPr lang="es-ES" sz="1200" spc="30">
                <a:solidFill>
                  <a:srgbClr val="000000"/>
                </a:solidFill>
                <a:latin typeface="Times New Roman" pitchFamily="1" panose="02020603050405020304"/>
              </a:rPr>
              <a:t>— tenían la peculiaridad de ser Departamentos multicentro y multicampus. El Departamento con mayor diversificación en ese momento era el de </a:t>
            </a:r>
            <a:r>
              <a:rPr lang="es-ES" sz="1250" b="1" spc="30">
                <a:solidFill>
                  <a:srgbClr val="000000"/>
                </a:solidFill>
                <a:latin typeface="Times New Roman" pitchFamily="1" panose="02020603050405020304"/>
              </a:rPr>
              <a:t>Matemáticas</a:t>
            </a:r>
            <a:r>
              <a:rPr lang="es-ES" sz="1200" spc="30">
                <a:solidFill>
                  <a:srgbClr val="000000"/>
                </a:solidFill>
                <a:latin typeface="Times New Roman" pitchFamily="1" panose="02020603050405020304"/>
              </a:rPr>
              <a:t>. </a:t>
            </a:r>
          </a:p>
        </p:txBody>
      </p:sp>
      <p:sp>
        <p:nvSpPr>
          <p:cNvPr id="8" name=""/>
          <p:cNvSpPr/>
          <p:nvPr>
            <p:ph type="body" idx="10"/>
          </p:nvPr>
        </p:nvSpPr>
        <p:spPr>
          <a:xfrm>
            <a:off x="1167130" y="3642360"/>
            <a:ext cx="320040" cy="128270"/>
          </a:xfrm>
          <a:prstGeom prst="rect">
            <a:avLst/>
          </a:prstGeom>
          <a:noFill/>
          <a:ln w="6350" cmpd="sng">
            <a:solidFill>
              <a:srgbClr val="000000"/>
            </a:solidFill>
            <a:prstDash val="solid"/>
          </a:ln>
        </p:spPr>
        <p:txBody>
          <a:bodyPr vert="horz" lIns="0" tIns="0" rIns="0" bIns="0" anchor="t"/>
          <a:lstStyle/>
          <a:p>
            <a:pPr marL="45720" marR="0" indent="0" algn="l">
              <a:lnSpc>
                <a:spcPts val="800"/>
              </a:lnSpc>
              <a:spcAft>
                <a:spcPts val="15"/>
              </a:spcAft>
            </a:pPr>
            <a:r>
              <a:rPr lang="es-ES" sz="850" spc="110">
                <a:solidFill>
                  <a:srgbClr val="000000"/>
                </a:solidFill>
                <a:latin typeface="Times New Roman" pitchFamily="1" panose="02020603050405020304"/>
              </a:rPr>
              <a:t>CD </a:t>
            </a:r>
          </a:p>
        </p:txBody>
      </p:sp>
      <p:sp>
        <p:nvSpPr>
          <p:cNvPr id="9" name=""/>
          <p:cNvSpPr/>
          <p:nvPr>
            <p:ph type="body" idx="10"/>
          </p:nvPr>
        </p:nvSpPr>
        <p:spPr>
          <a:xfrm>
            <a:off x="1241425" y="3791585"/>
            <a:ext cx="226695" cy="12319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30">
                <a:solidFill>
                  <a:srgbClr val="000000"/>
                </a:solidFill>
                <a:latin typeface="Times New Roman" pitchFamily="1" panose="02020603050405020304"/>
              </a:rPr>
              <a:t>21 </a:t>
            </a:r>
          </a:p>
        </p:txBody>
      </p:sp>
      <p:sp>
        <p:nvSpPr>
          <p:cNvPr id="10" name=""/>
          <p:cNvSpPr/>
          <p:nvPr>
            <p:ph type="body" idx="10"/>
          </p:nvPr>
        </p:nvSpPr>
        <p:spPr>
          <a:xfrm>
            <a:off x="1241425" y="4162425"/>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22 </a:t>
            </a:r>
          </a:p>
        </p:txBody>
      </p:sp>
      <p:sp>
        <p:nvSpPr>
          <p:cNvPr id="11" name=""/>
          <p:cNvSpPr/>
          <p:nvPr>
            <p:ph type="body" idx="10"/>
          </p:nvPr>
        </p:nvSpPr>
        <p:spPr>
          <a:xfrm>
            <a:off x="1241425" y="5022850"/>
            <a:ext cx="229870" cy="12382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23 </a:t>
            </a:r>
          </a:p>
        </p:txBody>
      </p:sp>
      <p:sp>
        <p:nvSpPr>
          <p:cNvPr id="12" name=""/>
          <p:cNvSpPr/>
          <p:nvPr>
            <p:ph type="body" idx="10"/>
          </p:nvPr>
        </p:nvSpPr>
        <p:spPr>
          <a:xfrm>
            <a:off x="1241425" y="5146675"/>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24 </a:t>
            </a:r>
          </a:p>
        </p:txBody>
      </p:sp>
      <p:sp>
        <p:nvSpPr>
          <p:cNvPr id="13" name=""/>
          <p:cNvSpPr/>
          <p:nvPr>
            <p:ph type="body" idx="10"/>
          </p:nvPr>
        </p:nvSpPr>
        <p:spPr>
          <a:xfrm>
            <a:off x="1241425" y="5269865"/>
            <a:ext cx="22987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25 </a:t>
            </a:r>
          </a:p>
        </p:txBody>
      </p:sp>
      <p:sp>
        <p:nvSpPr>
          <p:cNvPr id="14" name=""/>
          <p:cNvSpPr/>
          <p:nvPr>
            <p:ph type="body" idx="10"/>
          </p:nvPr>
        </p:nvSpPr>
        <p:spPr>
          <a:xfrm>
            <a:off x="1241425" y="5637530"/>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26 </a:t>
            </a:r>
          </a:p>
        </p:txBody>
      </p:sp>
      <p:sp>
        <p:nvSpPr>
          <p:cNvPr id="15" name=""/>
          <p:cNvSpPr/>
          <p:nvPr>
            <p:ph type="body" idx="10"/>
          </p:nvPr>
        </p:nvSpPr>
        <p:spPr>
          <a:xfrm>
            <a:off x="1241425" y="5882640"/>
            <a:ext cx="22987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28 </a:t>
            </a:r>
          </a:p>
        </p:txBody>
      </p:sp>
      <p:sp>
        <p:nvSpPr>
          <p:cNvPr id="16" name=""/>
          <p:cNvSpPr/>
          <p:nvPr>
            <p:ph type="body" idx="10"/>
          </p:nvPr>
        </p:nvSpPr>
        <p:spPr>
          <a:xfrm>
            <a:off x="1241425" y="6007100"/>
            <a:ext cx="22987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35">
                <a:solidFill>
                  <a:srgbClr val="000000"/>
                </a:solidFill>
                <a:latin typeface="Times New Roman" pitchFamily="1" panose="02020603050405020304"/>
              </a:rPr>
              <a:t>30 </a:t>
            </a:r>
          </a:p>
        </p:txBody>
      </p:sp>
      <p:sp>
        <p:nvSpPr>
          <p:cNvPr id="17" name=""/>
          <p:cNvSpPr/>
          <p:nvPr>
            <p:ph type="body" idx="10"/>
          </p:nvPr>
        </p:nvSpPr>
        <p:spPr>
          <a:xfrm>
            <a:off x="1241425" y="6619875"/>
            <a:ext cx="22669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25">
                <a:solidFill>
                  <a:srgbClr val="000000"/>
                </a:solidFill>
                <a:latin typeface="Times New Roman" pitchFamily="1" panose="02020603050405020304"/>
              </a:rPr>
              <a:t>31 </a:t>
            </a:r>
          </a:p>
        </p:txBody>
      </p:sp>
      <p:sp>
        <p:nvSpPr>
          <p:cNvPr id="18" name=""/>
          <p:cNvSpPr/>
          <p:nvPr>
            <p:ph type="body" idx="10"/>
          </p:nvPr>
        </p:nvSpPr>
        <p:spPr>
          <a:xfrm>
            <a:off x="1241425" y="6744970"/>
            <a:ext cx="229870" cy="123825"/>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35">
                <a:solidFill>
                  <a:srgbClr val="000000"/>
                </a:solidFill>
                <a:latin typeface="Times New Roman" pitchFamily="1" panose="02020603050405020304"/>
              </a:rPr>
              <a:t>32 </a:t>
            </a:r>
          </a:p>
        </p:txBody>
      </p:sp>
      <p:sp>
        <p:nvSpPr>
          <p:cNvPr id="19" name=""/>
          <p:cNvSpPr/>
          <p:nvPr>
            <p:ph type="body" idx="10"/>
          </p:nvPr>
        </p:nvSpPr>
        <p:spPr>
          <a:xfrm>
            <a:off x="1241425" y="6868795"/>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35">
                <a:solidFill>
                  <a:srgbClr val="000000"/>
                </a:solidFill>
                <a:latin typeface="Times New Roman" pitchFamily="1" panose="02020603050405020304"/>
              </a:rPr>
              <a:t>33 </a:t>
            </a:r>
          </a:p>
        </p:txBody>
      </p:sp>
      <p:sp>
        <p:nvSpPr>
          <p:cNvPr id="20" name=""/>
          <p:cNvSpPr/>
          <p:nvPr>
            <p:ph type="body" idx="10"/>
          </p:nvPr>
        </p:nvSpPr>
        <p:spPr>
          <a:xfrm>
            <a:off x="1241425" y="6991985"/>
            <a:ext cx="229870" cy="123190"/>
          </a:xfrm>
          <a:prstGeom prst="rect">
            <a:avLst/>
          </a:prstGeom>
          <a:noFill/>
          <a:ln w="0" cmpd="sng">
            <a:noFill/>
            <a:prstDash val="solid"/>
          </a:ln>
        </p:spPr>
        <p:txBody>
          <a:bodyPr vert="horz" lIns="0" tIns="0" rIns="0" bIns="0" anchor="t"/>
          <a:lstStyle/>
          <a:p>
            <a:pPr marL="0" marR="0" indent="0" algn="l">
              <a:lnSpc>
                <a:spcPts val="1000"/>
              </a:lnSpc>
              <a:spcAft>
                <a:spcPts val="0"/>
              </a:spcAft>
            </a:pPr>
            <a:r>
              <a:rPr lang="es-ES" sz="850" spc="135">
                <a:solidFill>
                  <a:srgbClr val="000000"/>
                </a:solidFill>
                <a:latin typeface="Times New Roman" pitchFamily="1" panose="02020603050405020304"/>
              </a:rPr>
              <a:t>38 </a:t>
            </a:r>
          </a:p>
        </p:txBody>
      </p:sp>
      <p:sp>
        <p:nvSpPr>
          <p:cNvPr id="21" name=""/>
          <p:cNvSpPr/>
          <p:nvPr>
            <p:ph type="body" idx="10"/>
          </p:nvPr>
        </p:nvSpPr>
        <p:spPr>
          <a:xfrm>
            <a:off x="1241425" y="8100060"/>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30">
                <a:solidFill>
                  <a:srgbClr val="000000"/>
                </a:solidFill>
                <a:latin typeface="Times New Roman" pitchFamily="1" panose="02020603050405020304"/>
              </a:rPr>
              <a:t>54 </a:t>
            </a:r>
          </a:p>
        </p:txBody>
      </p:sp>
      <p:sp>
        <p:nvSpPr>
          <p:cNvPr id="22" name=""/>
          <p:cNvSpPr/>
          <p:nvPr>
            <p:ph type="body" idx="10"/>
          </p:nvPr>
        </p:nvSpPr>
        <p:spPr>
          <a:xfrm>
            <a:off x="1241425" y="8716010"/>
            <a:ext cx="229870" cy="121285"/>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30">
                <a:solidFill>
                  <a:srgbClr val="000000"/>
                </a:solidFill>
                <a:latin typeface="Times New Roman" pitchFamily="1" panose="02020603050405020304"/>
              </a:rPr>
              <a:t>63 </a:t>
            </a:r>
          </a:p>
        </p:txBody>
      </p:sp>
      <p:sp>
        <p:nvSpPr>
          <p:cNvPr id="23" name=""/>
          <p:cNvSpPr/>
          <p:nvPr>
            <p:ph type="body" idx="10"/>
          </p:nvPr>
        </p:nvSpPr>
        <p:spPr>
          <a:xfrm>
            <a:off x="1487170" y="3642360"/>
            <a:ext cx="4940935" cy="128270"/>
          </a:xfrm>
          <a:prstGeom prst="rect">
            <a:avLst/>
          </a:prstGeom>
          <a:noFill/>
          <a:ln w="6350" cmpd="sng">
            <a:solidFill>
              <a:srgbClr val="000000"/>
            </a:solidFill>
            <a:prstDash val="solid"/>
          </a:ln>
        </p:spPr>
        <p:txBody>
          <a:bodyPr vert="horz" lIns="0" tIns="0" rIns="0" bIns="0" anchor="t"/>
          <a:lstStyle/>
          <a:p>
            <a:pPr marL="45720" marR="0" indent="0" algn="l">
              <a:lnSpc>
                <a:spcPts val="800"/>
              </a:lnSpc>
              <a:spcAft>
                <a:spcPts val="15"/>
              </a:spcAft>
              <a:tabLst>
                <a:tab algn="l" pos="2880360"/>
              </a:tabLst>
            </a:pPr>
            <a:r>
              <a:rPr lang="es-ES" sz="850" spc="15">
                <a:solidFill>
                  <a:srgbClr val="000000"/>
                </a:solidFill>
                <a:latin typeface="Times New Roman" pitchFamily="1" panose="02020603050405020304"/>
              </a:rPr>
              <a:t>Nombre </a:t>
            </a:r>
            <a:r>
              <a:rPr lang="es-ES" sz="850" spc="15">
                <a:solidFill>
                  <a:srgbClr val="000000"/>
                </a:solidFill>
                <a:latin typeface="Times New Roman" pitchFamily="1" panose="02020603050405020304"/>
              </a:rPr>
              <a:t>Area de Conocimiento </a:t>
            </a:r>
          </a:p>
        </p:txBody>
      </p:sp>
      <p:sp>
        <p:nvSpPr>
          <p:cNvPr id="24" name=""/>
          <p:cNvSpPr/>
          <p:nvPr>
            <p:ph type="body" idx="10"/>
          </p:nvPr>
        </p:nvSpPr>
        <p:spPr>
          <a:xfrm>
            <a:off x="1487170" y="3801110"/>
            <a:ext cx="4940935" cy="5076825"/>
          </a:xfrm>
          <a:prstGeom prst="rect">
            <a:avLst/>
          </a:prstGeom>
          <a:noFill/>
          <a:ln w="6350" cmpd="sng">
            <a:solidFill>
              <a:srgbClr val="000000"/>
            </a:solidFill>
            <a:prstDash val="solid"/>
          </a:ln>
        </p:spPr>
        <p:txBody>
          <a:bodyPr vert="horz" lIns="0" tIns="0" rIns="0" bIns="0" anchor="t"/>
          <a:lstStyle/>
          <a:p>
            <a:pPr marL="45720" marR="0" indent="0" algn="l">
              <a:lnSpc>
                <a:spcPts val="900"/>
              </a:lnSpc>
              <a:spcAft>
                <a:spcPts val="0"/>
              </a:spcAft>
            </a:pPr>
            <a:r>
              <a:rPr lang="es-ES" sz="900" b="1" spc="50">
                <a:solidFill>
                  <a:srgbClr val="000000"/>
                </a:solidFill>
                <a:latin typeface="Times New Roman" pitchFamily="1" panose="02020603050405020304"/>
              </a:rPr>
              <a:t>Ciencias Morfológicas, Biología Celular y Animal </a:t>
            </a:r>
            <a:r>
              <a:rPr lang="es-ES" sz="850" spc="50">
                <a:solidFill>
                  <a:srgbClr val="000000"/>
                </a:solidFill>
                <a:latin typeface="Times New Roman" pitchFamily="1" panose="02020603050405020304"/>
              </a:rPr>
              <a:t>Biología Animal </a:t>
            </a:r>
          </a:p>
          <a:p>
            <a:pPr marL="2880360" marR="1005840" indent="0" algn="l">
              <a:lnSpc>
                <a:spcPts val="1000"/>
              </a:lnSpc>
              <a:spcBef>
                <a:spcPts val="0"/>
              </a:spcBef>
              <a:spcAft>
                <a:spcPts val="0"/>
              </a:spcAft>
            </a:pPr>
            <a:r>
              <a:rPr lang="es-ES" sz="850" spc="0">
                <a:solidFill>
                  <a:srgbClr val="000000"/>
                </a:solidFill>
                <a:latin typeface="Times New Roman" pitchFamily="1" panose="02020603050405020304"/>
              </a:rPr>
              <a:t>Biología Celular Ciencias Morfológicas </a:t>
            </a:r>
          </a:p>
          <a:p>
            <a:pPr marL="45720" marR="0" indent="0" algn="l">
              <a:lnSpc>
                <a:spcPts val="1000"/>
              </a:lnSpc>
              <a:spcBef>
                <a:spcPts val="0"/>
              </a:spcBef>
              <a:spcAft>
                <a:spcPts val="0"/>
              </a:spcAft>
              <a:tabLst>
                <a:tab algn="l" pos="2880360"/>
              </a:tabLst>
            </a:pPr>
            <a:r>
              <a:rPr lang="es-ES" sz="900" b="1" spc="0">
                <a:solidFill>
                  <a:srgbClr val="000000"/>
                </a:solidFill>
                <a:latin typeface="Times New Roman" pitchFamily="1" panose="02020603050405020304"/>
              </a:rPr>
              <a:t>Física </a:t>
            </a:r>
            <a:r>
              <a:rPr lang="es-ES" sz="850" spc="0">
                <a:solidFill>
                  <a:srgbClr val="000000"/>
                </a:solidFill>
                <a:latin typeface="Times New Roman" pitchFamily="1" panose="02020603050405020304"/>
              </a:rPr>
              <a:t>Ecología </a:t>
            </a:r>
          </a:p>
          <a:p>
            <a:pPr marL="2880360" marR="0" indent="0" algn="l">
              <a:lnSpc>
                <a:spcPts val="1000"/>
              </a:lnSpc>
              <a:spcBef>
                <a:spcPts val="5"/>
              </a:spcBef>
              <a:spcAft>
                <a:spcPts val="0"/>
              </a:spcAft>
            </a:pPr>
            <a:r>
              <a:rPr lang="es-ES" sz="850" spc="30">
                <a:solidFill>
                  <a:srgbClr val="000000"/>
                </a:solidFill>
                <a:latin typeface="Times New Roman" pitchFamily="1" panose="02020603050405020304"/>
              </a:rPr>
              <a:t>Física Aplicada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Física Atómica, Molecular y Nuclear </a:t>
            </a:r>
          </a:p>
          <a:p>
            <a:pPr marL="2880360" marR="0" indent="0" algn="l">
              <a:lnSpc>
                <a:spcPts val="1000"/>
              </a:lnSpc>
              <a:spcBef>
                <a:spcPts val="15"/>
              </a:spcBef>
              <a:spcAft>
                <a:spcPts val="0"/>
              </a:spcAft>
            </a:pPr>
            <a:r>
              <a:rPr lang="es-ES" sz="850" spc="40">
                <a:solidFill>
                  <a:srgbClr val="000000"/>
                </a:solidFill>
                <a:latin typeface="Times New Roman" pitchFamily="1" panose="02020603050405020304"/>
              </a:rPr>
              <a:t>Física de la Materia Condensada </a:t>
            </a:r>
          </a:p>
          <a:p>
            <a:pPr marL="2880360" marR="0" indent="0" algn="l">
              <a:lnSpc>
                <a:spcPts val="900"/>
              </a:lnSpc>
              <a:spcBef>
                <a:spcPts val="0"/>
              </a:spcBef>
              <a:spcAft>
                <a:spcPts val="0"/>
              </a:spcAft>
            </a:pPr>
            <a:r>
              <a:rPr lang="es-ES" sz="850" spc="35">
                <a:solidFill>
                  <a:srgbClr val="000000"/>
                </a:solidFill>
                <a:latin typeface="Times New Roman" pitchFamily="1" panose="02020603050405020304"/>
              </a:rPr>
              <a:t>Física de la Tierra, Astronomía y Astrof. </a:t>
            </a:r>
          </a:p>
          <a:p>
            <a:pPr marL="2880360" marR="0" indent="0" algn="l">
              <a:lnSpc>
                <a:spcPts val="1000"/>
              </a:lnSpc>
              <a:spcBef>
                <a:spcPts val="15"/>
              </a:spcBef>
              <a:spcAft>
                <a:spcPts val="0"/>
              </a:spcAft>
            </a:pPr>
            <a:r>
              <a:rPr lang="es-ES" sz="850" spc="25">
                <a:solidFill>
                  <a:srgbClr val="000000"/>
                </a:solidFill>
                <a:latin typeface="Times New Roman" pitchFamily="1" panose="02020603050405020304"/>
              </a:rPr>
              <a:t>Física Teórica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Optica </a:t>
            </a:r>
          </a:p>
          <a:p>
            <a:pPr marL="45720" marR="0" indent="0" algn="l">
              <a:lnSpc>
                <a:spcPts val="1000"/>
              </a:lnSpc>
              <a:spcBef>
                <a:spcPts val="20"/>
              </a:spcBef>
              <a:spcAft>
                <a:spcPts val="0"/>
              </a:spcAft>
              <a:tabLst>
                <a:tab algn="l" pos="2880360"/>
              </a:tabLst>
            </a:pPr>
            <a:r>
              <a:rPr lang="es-ES" sz="900" b="1" spc="10">
                <a:solidFill>
                  <a:srgbClr val="000000"/>
                </a:solidFill>
                <a:latin typeface="Times New Roman" pitchFamily="1" panose="02020603050405020304"/>
              </a:rPr>
              <a:t>Química Analítica </a:t>
            </a:r>
            <a:r>
              <a:rPr lang="es-ES" sz="850" spc="10">
                <a:solidFill>
                  <a:srgbClr val="000000"/>
                </a:solidFill>
                <a:latin typeface="Times New Roman" pitchFamily="1" panose="02020603050405020304"/>
              </a:rPr>
              <a:t>Química Analítica </a:t>
            </a:r>
          </a:p>
          <a:p>
            <a:pPr marL="45720" marR="0" indent="0" algn="l">
              <a:lnSpc>
                <a:spcPts val="1000"/>
              </a:lnSpc>
              <a:spcBef>
                <a:spcPts val="0"/>
              </a:spcBef>
              <a:spcAft>
                <a:spcPts val="0"/>
              </a:spcAft>
              <a:tabLst>
                <a:tab algn="l" pos="2880360"/>
              </a:tabLst>
            </a:pPr>
            <a:r>
              <a:rPr lang="es-ES" sz="900" b="1" spc="10">
                <a:solidFill>
                  <a:srgbClr val="000000"/>
                </a:solidFill>
                <a:latin typeface="Times New Roman" pitchFamily="1" panose="02020603050405020304"/>
              </a:rPr>
              <a:t>Química Orgánica </a:t>
            </a:r>
            <a:r>
              <a:rPr lang="es-ES" sz="850" spc="10">
                <a:solidFill>
                  <a:srgbClr val="000000"/>
                </a:solidFill>
                <a:latin typeface="Times New Roman" pitchFamily="1" panose="02020603050405020304"/>
              </a:rPr>
              <a:t>Química Orgánica </a:t>
            </a:r>
          </a:p>
          <a:p>
            <a:pPr marL="45720" marR="0" indent="0" algn="l">
              <a:lnSpc>
                <a:spcPts val="1000"/>
              </a:lnSpc>
              <a:spcBef>
                <a:spcPts val="15"/>
              </a:spcBef>
              <a:spcAft>
                <a:spcPts val="0"/>
              </a:spcAft>
              <a:tabLst>
                <a:tab algn="l" pos="2880360"/>
              </a:tabLst>
            </a:pPr>
            <a:r>
              <a:rPr lang="es-ES" sz="900" b="1" spc="5">
                <a:solidFill>
                  <a:srgbClr val="000000"/>
                </a:solidFill>
                <a:latin typeface="Times New Roman" pitchFamily="1" panose="02020603050405020304"/>
              </a:rPr>
              <a:t>Ingeniería Química y Energética </a:t>
            </a:r>
            <a:r>
              <a:rPr lang="es-ES" sz="850" spc="5">
                <a:solidFill>
                  <a:srgbClr val="000000"/>
                </a:solidFill>
                <a:latin typeface="Times New Roman" pitchFamily="1" panose="02020603050405020304"/>
              </a:rPr>
              <a:t>Ingeniería Química </a:t>
            </a:r>
          </a:p>
          <a:p>
            <a:pPr marL="2880360" marR="1097280" indent="0" algn="l">
              <a:lnSpc>
                <a:spcPts val="1000"/>
              </a:lnSpc>
              <a:spcBef>
                <a:spcPts val="0"/>
              </a:spcBef>
              <a:spcAft>
                <a:spcPts val="0"/>
              </a:spcAft>
            </a:pPr>
            <a:r>
              <a:rPr lang="es-ES" sz="850" spc="0">
                <a:solidFill>
                  <a:srgbClr val="000000"/>
                </a:solidFill>
                <a:latin typeface="Times New Roman" pitchFamily="1" panose="02020603050405020304"/>
              </a:rPr>
              <a:t>Ingeniería Eléctrica Física Aplicada </a:t>
            </a:r>
          </a:p>
          <a:p>
            <a:pPr marL="45720" marR="0" indent="0" algn="l">
              <a:lnSpc>
                <a:spcPts val="1000"/>
              </a:lnSpc>
              <a:spcBef>
                <a:spcPts val="0"/>
              </a:spcBef>
              <a:spcAft>
                <a:spcPts val="0"/>
              </a:spcAft>
              <a:tabLst>
                <a:tab algn="l" pos="2880360"/>
              </a:tabLst>
            </a:pPr>
            <a:r>
              <a:rPr lang="es-ES" sz="900" b="1" spc="5">
                <a:solidFill>
                  <a:srgbClr val="000000"/>
                </a:solidFill>
                <a:latin typeface="Times New Roman" pitchFamily="1" panose="02020603050405020304"/>
              </a:rPr>
              <a:t>Bioquímica y Biología Molecular y Genética </a:t>
            </a:r>
            <a:r>
              <a:rPr lang="es-ES" sz="850" spc="5">
                <a:solidFill>
                  <a:srgbClr val="000000"/>
                </a:solidFill>
                <a:latin typeface="Times New Roman" pitchFamily="1" panose="02020603050405020304"/>
              </a:rPr>
              <a:t>Bioquímica y Biolog</a:t>
            </a:r>
            <a:r>
              <a:rPr lang="es-ES" sz="850" spc="5">
                <a:solidFill>
                  <a:srgbClr val="000000"/>
                </a:solidFill>
                <a:latin typeface="Times New Roman" pitchFamily="1" panose="02020603050405020304"/>
              </a:rPr>
              <a:t>ı´a Molecular </a:t>
            </a:r>
          </a:p>
          <a:p>
            <a:pPr marL="2880360" marR="0" indent="0" algn="l">
              <a:lnSpc>
                <a:spcPts val="1000"/>
              </a:lnSpc>
              <a:spcBef>
                <a:spcPts val="10"/>
              </a:spcBef>
              <a:spcAft>
                <a:spcPts val="0"/>
              </a:spcAft>
            </a:pPr>
            <a:r>
              <a:rPr lang="es-ES" sz="850" spc="25">
                <a:solidFill>
                  <a:srgbClr val="000000"/>
                </a:solidFill>
                <a:latin typeface="Times New Roman" pitchFamily="1" panose="02020603050405020304"/>
              </a:rPr>
              <a:t>Genética </a:t>
            </a:r>
          </a:p>
          <a:p>
            <a:pPr marL="45720" marR="0" indent="0" algn="l">
              <a:lnSpc>
                <a:spcPts val="1000"/>
              </a:lnSpc>
              <a:spcBef>
                <a:spcPts val="0"/>
              </a:spcBef>
              <a:spcAft>
                <a:spcPts val="0"/>
              </a:spcAft>
              <a:tabLst>
                <a:tab algn="l" pos="2880360"/>
              </a:tabLst>
            </a:pPr>
            <a:r>
              <a:rPr lang="es-ES" sz="900" b="1" spc="0">
                <a:solidFill>
                  <a:srgbClr val="000000"/>
                </a:solidFill>
                <a:latin typeface="Times New Roman" pitchFamily="1" panose="02020603050405020304"/>
              </a:rPr>
              <a:t>Fisiología </a:t>
            </a:r>
            <a:r>
              <a:rPr lang="es-ES" sz="850" spc="0">
                <a:solidFill>
                  <a:srgbClr val="000000"/>
                </a:solidFill>
                <a:latin typeface="Times New Roman" pitchFamily="1" panose="02020603050405020304"/>
              </a:rPr>
              <a:t>Fisiología </a:t>
            </a:r>
          </a:p>
          <a:p>
            <a:pPr marL="45720" marR="0" indent="0" algn="l">
              <a:lnSpc>
                <a:spcPts val="1000"/>
              </a:lnSpc>
              <a:spcBef>
                <a:spcPts val="10"/>
              </a:spcBef>
              <a:spcAft>
                <a:spcPts val="0"/>
              </a:spcAft>
              <a:tabLst>
                <a:tab algn="l" pos="2880360"/>
              </a:tabLst>
            </a:pPr>
            <a:r>
              <a:rPr lang="es-ES" sz="900" b="1" spc="0">
                <a:solidFill>
                  <a:srgbClr val="000000"/>
                </a:solidFill>
                <a:latin typeface="Times New Roman" pitchFamily="1" panose="02020603050405020304"/>
              </a:rPr>
              <a:t>Biología y Producción Vegetales </a:t>
            </a:r>
            <a:r>
              <a:rPr lang="es-ES" sz="850" spc="0">
                <a:solidFill>
                  <a:srgbClr val="000000"/>
                </a:solidFill>
                <a:latin typeface="Times New Roman" pitchFamily="1" panose="02020603050405020304"/>
              </a:rPr>
              <a:t>Biolog</a:t>
            </a:r>
            <a:r>
              <a:rPr lang="es-ES" sz="850" spc="0">
                <a:solidFill>
                  <a:srgbClr val="000000"/>
                </a:solidFill>
                <a:latin typeface="Times New Roman" pitchFamily="1" panose="02020603050405020304"/>
              </a:rPr>
              <a:t>ı´a Vegetal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Edafología y Q. Agrícola </a:t>
            </a:r>
          </a:p>
          <a:p>
            <a:pPr marL="2880360" marR="0" indent="0" algn="l">
              <a:lnSpc>
                <a:spcPts val="1000"/>
              </a:lnSpc>
              <a:spcBef>
                <a:spcPts val="15"/>
              </a:spcBef>
              <a:spcAft>
                <a:spcPts val="0"/>
              </a:spcAft>
            </a:pPr>
            <a:r>
              <a:rPr lang="es-ES" sz="850" spc="25">
                <a:solidFill>
                  <a:srgbClr val="000000"/>
                </a:solidFill>
                <a:latin typeface="Times New Roman" pitchFamily="1" panose="02020603050405020304"/>
              </a:rPr>
              <a:t>Paleontología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Producción Vegetal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Crist. y Miner. </a:t>
            </a:r>
          </a:p>
          <a:p>
            <a:pPr marL="45720" marR="0" indent="0" algn="l">
              <a:lnSpc>
                <a:spcPts val="1000"/>
              </a:lnSpc>
              <a:spcBef>
                <a:spcPts val="0"/>
              </a:spcBef>
              <a:spcAft>
                <a:spcPts val="0"/>
              </a:spcAft>
              <a:tabLst>
                <a:tab algn="l" pos="2880360"/>
              </a:tabLst>
            </a:pPr>
            <a:r>
              <a:rPr lang="es-ES" sz="900" b="1" spc="0">
                <a:solidFill>
                  <a:srgbClr val="000000"/>
                </a:solidFill>
                <a:latin typeface="Times New Roman" pitchFamily="1" panose="02020603050405020304"/>
              </a:rPr>
              <a:t>Microbiología </a:t>
            </a:r>
            <a:r>
              <a:rPr lang="es-ES" sz="850" spc="0">
                <a:solidFill>
                  <a:srgbClr val="000000"/>
                </a:solidFill>
                <a:latin typeface="Times New Roman" pitchFamily="1" panose="02020603050405020304"/>
              </a:rPr>
              <a:t>Microbiología </a:t>
            </a:r>
          </a:p>
          <a:p>
            <a:pPr marL="45720" marR="0" indent="0" algn="l">
              <a:lnSpc>
                <a:spcPts val="1000"/>
              </a:lnSpc>
              <a:spcBef>
                <a:spcPts val="15"/>
              </a:spcBef>
              <a:spcAft>
                <a:spcPts val="0"/>
              </a:spcAft>
              <a:tabLst>
                <a:tab algn="l" pos="2880360"/>
              </a:tabLst>
            </a:pPr>
            <a:r>
              <a:rPr lang="es-ES" sz="900" b="1" spc="5">
                <a:solidFill>
                  <a:srgbClr val="000000"/>
                </a:solidFill>
                <a:latin typeface="Times New Roman" pitchFamily="1" panose="02020603050405020304"/>
              </a:rPr>
              <a:t>Química Analítica y Electroquímica </a:t>
            </a:r>
            <a:r>
              <a:rPr lang="es-ES" sz="850" spc="5">
                <a:solidFill>
                  <a:srgbClr val="000000"/>
                </a:solidFill>
                <a:latin typeface="Times New Roman" pitchFamily="1" panose="02020603050405020304"/>
              </a:rPr>
              <a:t>Química Analítica </a:t>
            </a:r>
          </a:p>
          <a:p>
            <a:pPr marL="45720" marR="0" indent="0" algn="l">
              <a:lnSpc>
                <a:spcPts val="1000"/>
              </a:lnSpc>
              <a:spcBef>
                <a:spcPts val="0"/>
              </a:spcBef>
              <a:spcAft>
                <a:spcPts val="0"/>
              </a:spcAft>
              <a:tabLst>
                <a:tab algn="l" pos="2880360"/>
              </a:tabLst>
            </a:pPr>
            <a:r>
              <a:rPr lang="es-ES" sz="900" b="1" spc="10">
                <a:solidFill>
                  <a:srgbClr val="000000"/>
                </a:solidFill>
                <a:latin typeface="Times New Roman" pitchFamily="1" panose="02020603050405020304"/>
              </a:rPr>
              <a:t>Química Inorgánica </a:t>
            </a:r>
            <a:r>
              <a:rPr lang="es-ES" sz="850" spc="10">
                <a:solidFill>
                  <a:srgbClr val="000000"/>
                </a:solidFill>
                <a:latin typeface="Times New Roman" pitchFamily="1" panose="02020603050405020304"/>
              </a:rPr>
              <a:t>Química Inorgánica </a:t>
            </a:r>
          </a:p>
          <a:p>
            <a:pPr marL="45720" marR="0" indent="0" algn="l">
              <a:lnSpc>
                <a:spcPts val="1000"/>
              </a:lnSpc>
              <a:spcBef>
                <a:spcPts val="15"/>
              </a:spcBef>
              <a:spcAft>
                <a:spcPts val="0"/>
              </a:spcAft>
              <a:tabLst>
                <a:tab algn="l" pos="2880360"/>
              </a:tabLst>
            </a:pPr>
            <a:r>
              <a:rPr lang="es-ES" sz="900" b="1" spc="5">
                <a:solidFill>
                  <a:srgbClr val="000000"/>
                </a:solidFill>
                <a:latin typeface="Times New Roman" pitchFamily="1" panose="02020603050405020304"/>
              </a:rPr>
              <a:t>Electrónica e Ing. Electromecánica </a:t>
            </a:r>
            <a:r>
              <a:rPr lang="es-ES" sz="850" spc="5">
                <a:solidFill>
                  <a:srgbClr val="000000"/>
                </a:solidFill>
                <a:latin typeface="Times New Roman" pitchFamily="1" panose="02020603050405020304"/>
              </a:rPr>
              <a:t>Ciencia de Materiales </a:t>
            </a:r>
          </a:p>
          <a:p>
            <a:pPr marL="2880360" marR="0" indent="0" algn="l">
              <a:lnSpc>
                <a:spcPts val="1000"/>
              </a:lnSpc>
              <a:spcBef>
                <a:spcPts val="0"/>
              </a:spcBef>
              <a:spcAft>
                <a:spcPts val="0"/>
              </a:spcAft>
            </a:pPr>
            <a:r>
              <a:rPr lang="es-ES" sz="850" spc="25">
                <a:solidFill>
                  <a:srgbClr val="000000"/>
                </a:solidFill>
                <a:latin typeface="Times New Roman" pitchFamily="1" panose="02020603050405020304"/>
              </a:rPr>
              <a:t>Electrónica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Física Aplicada </a:t>
            </a:r>
          </a:p>
          <a:p>
            <a:pPr marL="2880360" marR="0" indent="0" algn="l">
              <a:lnSpc>
                <a:spcPts val="1000"/>
              </a:lnSpc>
              <a:spcBef>
                <a:spcPts val="15"/>
              </a:spcBef>
              <a:spcAft>
                <a:spcPts val="0"/>
              </a:spcAft>
            </a:pPr>
            <a:r>
              <a:rPr lang="es-ES" sz="850" spc="25">
                <a:solidFill>
                  <a:srgbClr val="000000"/>
                </a:solidFill>
                <a:latin typeface="Times New Roman" pitchFamily="1" panose="02020603050405020304"/>
              </a:rPr>
              <a:t>Ing. Agroforestal </a:t>
            </a:r>
          </a:p>
          <a:p>
            <a:pPr marL="2880360" marR="0" indent="0" algn="l">
              <a:lnSpc>
                <a:spcPts val="1000"/>
              </a:lnSpc>
              <a:spcBef>
                <a:spcPts val="0"/>
              </a:spcBef>
              <a:spcAft>
                <a:spcPts val="0"/>
              </a:spcAft>
            </a:pPr>
            <a:r>
              <a:rPr lang="es-ES" sz="850" spc="30">
                <a:solidFill>
                  <a:srgbClr val="000000"/>
                </a:solidFill>
                <a:latin typeface="Times New Roman" pitchFamily="1" panose="02020603050405020304"/>
              </a:rPr>
              <a:t>Ing. Procesos de Fab. </a:t>
            </a:r>
          </a:p>
          <a:p>
            <a:pPr marL="2880360" marR="0" indent="0" algn="l">
              <a:lnSpc>
                <a:spcPts val="1000"/>
              </a:lnSpc>
              <a:spcBef>
                <a:spcPts val="0"/>
              </a:spcBef>
              <a:spcAft>
                <a:spcPts val="0"/>
              </a:spcAft>
            </a:pPr>
            <a:r>
              <a:rPr lang="es-ES" sz="850" spc="35">
                <a:solidFill>
                  <a:srgbClr val="000000"/>
                </a:solidFill>
                <a:latin typeface="Times New Roman" pitchFamily="1" panose="02020603050405020304"/>
              </a:rPr>
              <a:t>Ing. Sistemas y Autom. </a:t>
            </a:r>
          </a:p>
          <a:p>
            <a:pPr marL="2880360" marR="0" indent="0" algn="l">
              <a:lnSpc>
                <a:spcPts val="1000"/>
              </a:lnSpc>
              <a:spcBef>
                <a:spcPts val="10"/>
              </a:spcBef>
              <a:spcAft>
                <a:spcPts val="0"/>
              </a:spcAft>
            </a:pPr>
            <a:r>
              <a:rPr lang="es-ES" sz="850" spc="30">
                <a:solidFill>
                  <a:srgbClr val="000000"/>
                </a:solidFill>
                <a:latin typeface="Times New Roman" pitchFamily="1" panose="02020603050405020304"/>
              </a:rPr>
              <a:t>Ing. Eléctrica </a:t>
            </a:r>
          </a:p>
          <a:p>
            <a:pPr marL="2880360" marR="0" indent="0" algn="l">
              <a:lnSpc>
                <a:spcPts val="1000"/>
              </a:lnSpc>
              <a:spcBef>
                <a:spcPts val="0"/>
              </a:spcBef>
              <a:spcAft>
                <a:spcPts val="0"/>
              </a:spcAft>
            </a:pPr>
            <a:r>
              <a:rPr lang="es-ES" sz="850" spc="25">
                <a:solidFill>
                  <a:srgbClr val="000000"/>
                </a:solidFill>
                <a:latin typeface="Times New Roman" pitchFamily="1" panose="02020603050405020304"/>
              </a:rPr>
              <a:t>Ing. Mecánica </a:t>
            </a:r>
          </a:p>
          <a:p>
            <a:pPr marL="2880360" marR="0" indent="0" algn="l">
              <a:lnSpc>
                <a:spcPts val="1000"/>
              </a:lnSpc>
              <a:spcBef>
                <a:spcPts val="0"/>
              </a:spcBef>
              <a:spcAft>
                <a:spcPts val="0"/>
              </a:spcAft>
            </a:pPr>
            <a:r>
              <a:rPr lang="es-ES" sz="850" spc="25">
                <a:solidFill>
                  <a:srgbClr val="000000"/>
                </a:solidFill>
                <a:latin typeface="Times New Roman" pitchFamily="1" panose="02020603050405020304"/>
              </a:rPr>
              <a:t>Mec. Medios Contínuos </a:t>
            </a:r>
          </a:p>
          <a:p>
            <a:pPr marL="45720" marR="0" indent="0" algn="l">
              <a:lnSpc>
                <a:spcPts val="1000"/>
              </a:lnSpc>
              <a:spcBef>
                <a:spcPts val="20"/>
              </a:spcBef>
              <a:spcAft>
                <a:spcPts val="0"/>
              </a:spcAft>
              <a:tabLst>
                <a:tab algn="l" pos="2880360"/>
              </a:tabLst>
            </a:pPr>
            <a:r>
              <a:rPr lang="es-ES" sz="900" b="1" spc="0">
                <a:solidFill>
                  <a:srgbClr val="000000"/>
                </a:solidFill>
                <a:latin typeface="Times New Roman" pitchFamily="1" panose="02020603050405020304"/>
              </a:rPr>
              <a:t>Matemáticas </a:t>
            </a:r>
            <a:r>
              <a:rPr lang="es-ES" sz="850" spc="0">
                <a:solidFill>
                  <a:srgbClr val="000000"/>
                </a:solidFill>
                <a:latin typeface="Times New Roman" pitchFamily="1" panose="02020603050405020304"/>
              </a:rPr>
              <a:t>Algebra </a:t>
            </a:r>
          </a:p>
          <a:p>
            <a:pPr marL="2880360" marR="960120" indent="0" algn="l">
              <a:lnSpc>
                <a:spcPts val="1000"/>
              </a:lnSpc>
              <a:spcBef>
                <a:spcPts val="0"/>
              </a:spcBef>
              <a:spcAft>
                <a:spcPts val="0"/>
              </a:spcAft>
            </a:pPr>
            <a:r>
              <a:rPr lang="es-ES" sz="850" spc="0">
                <a:solidFill>
                  <a:srgbClr val="000000"/>
                </a:solidFill>
                <a:latin typeface="Times New Roman" pitchFamily="1" panose="02020603050405020304"/>
              </a:rPr>
              <a:t>Análisis Matemático Estadística e Inv. Op. Geometría y Topología Matemática Aplicada </a:t>
            </a:r>
          </a:p>
          <a:p>
            <a:pPr marL="45720" marR="0" indent="0" algn="l">
              <a:lnSpc>
                <a:spcPts val="1000"/>
              </a:lnSpc>
              <a:spcBef>
                <a:spcPts val="20"/>
              </a:spcBef>
              <a:spcAft>
                <a:spcPts val="250"/>
              </a:spcAft>
              <a:tabLst>
                <a:tab algn="l" pos="2880360"/>
              </a:tabLst>
            </a:pPr>
            <a:r>
              <a:rPr lang="es-ES" sz="900" b="1" spc="5">
                <a:solidFill>
                  <a:srgbClr val="000000"/>
                </a:solidFill>
                <a:latin typeface="Times New Roman" pitchFamily="1" panose="02020603050405020304"/>
              </a:rPr>
              <a:t>Química Física </a:t>
            </a:r>
            <a:r>
              <a:rPr lang="es-ES" sz="850" spc="5">
                <a:solidFill>
                  <a:srgbClr val="000000"/>
                </a:solidFill>
                <a:latin typeface="Times New Roman" pitchFamily="1" panose="02020603050405020304"/>
              </a:rPr>
              <a:t>Química Física </a:t>
            </a:r>
          </a:p>
        </p:txBody>
      </p:sp>
      <p:sp>
        <p:nvSpPr>
          <p:cNvPr id="25" name=""/>
          <p:cNvSpPr/>
          <p:nvPr>
            <p:ph type="body" idx="10"/>
          </p:nvPr>
        </p:nvSpPr>
        <p:spPr>
          <a:xfrm>
            <a:off x="1054735" y="8877935"/>
            <a:ext cx="5486400" cy="1091565"/>
          </a:xfrm>
          <a:prstGeom prst="rect">
            <a:avLst/>
          </a:prstGeom>
          <a:noFill/>
          <a:ln w="0" cmpd="sng">
            <a:noFill/>
            <a:prstDash val="solid"/>
          </a:ln>
        </p:spPr>
        <p:txBody>
          <a:bodyPr vert="horz" lIns="0" tIns="118745" rIns="0" bIns="0" anchor="t"/>
          <a:lstStyle/>
          <a:p>
            <a:pPr marL="0" marR="0" indent="0" algn="ctr">
              <a:lnSpc>
                <a:spcPts val="1400"/>
              </a:lnSpc>
              <a:spcAft>
                <a:spcPts val="0"/>
              </a:spcAft>
            </a:pPr>
            <a:r>
              <a:rPr lang="es-ES" sz="1250" b="1"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4.3: Distribución de las áreas de conocimiento en los Departamentos </a:t>
            </a:r>
            <a:br/>
            <a:r>
              <a:rPr lang="es-ES" sz="1200" spc="0">
                <a:solidFill>
                  <a:srgbClr val="000000"/>
                </a:solidFill>
                <a:latin typeface="Times New Roman" pitchFamily="1" panose="02020603050405020304"/>
              </a:rPr>
              <a:t>integrados en la Facultad de Ciencias (1993) </a:t>
            </a:r>
          </a:p>
          <a:p>
            <a:pPr marL="45720" marR="0" indent="0" algn="l">
              <a:lnSpc>
                <a:spcPts val="1400"/>
              </a:lnSpc>
              <a:spcBef>
                <a:spcPts val="3250"/>
              </a:spcBef>
              <a:spcAft>
                <a:spcPts val="60"/>
              </a:spcAft>
            </a:pPr>
            <a:r>
              <a:rPr lang="es-ES" sz="1250" b="1" spc="40">
                <a:solidFill>
                  <a:srgbClr val="000000"/>
                </a:solidFill>
                <a:latin typeface="Times New Roman" pitchFamily="1" panose="02020603050405020304"/>
              </a:rPr>
              <a:t>50 Aniversario 1968–2019 </a:t>
            </a:r>
          </a:p>
        </p:txBody>
      </p:sp>
      <p:cxnSp>
        <p:nvCxnSpPr>
          <p:cNvPr id="26" name=""/>
          <p:cNvCxnSpPr/>
          <p:nvPr/>
        </p:nvCxnSpPr>
        <p:spPr>
          <a:xfrm>
            <a:off x="1097280" y="685800"/>
            <a:ext cx="5401945" cy="0"/>
          </a:xfrm>
          <a:prstGeom prst="line">
            <a:avLst/>
          </a:prstGeom>
          <a:ln w="6350" cmpd="sng">
            <a:solidFill>
              <a:srgbClr val="000000"/>
            </a:solidFill>
          </a:ln>
        </p:spPr>
      </p:cxnSp>
      <p:cxnSp>
        <p:nvCxnSpPr>
          <p:cNvPr id="27" name=""/>
          <p:cNvCxnSpPr/>
          <p:nvPr/>
        </p:nvCxnSpPr>
        <p:spPr>
          <a:xfrm>
            <a:off x="1134110" y="8881745"/>
            <a:ext cx="5328285" cy="0"/>
          </a:xfrm>
          <a:prstGeom prst="line">
            <a:avLst/>
          </a:prstGeom>
          <a:ln w="6350" cmpd="sng">
            <a:solidFill>
              <a:srgbClr val="000000"/>
            </a:solidFill>
          </a:ln>
        </p:spPr>
      </p:cxnSp>
      <p:cxnSp>
        <p:nvCxnSpPr>
          <p:cNvPr id="2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7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424930" y="3627120"/>
            <a:ext cx="33655" cy="13081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424930" y="3791585"/>
            <a:ext cx="33655" cy="4081145"/>
          </a:xfrm>
          <a:prstGeom prst="rect">
            <a:avLst/>
          </a:prstGeom>
          <a:noFill/>
          <a:ln w="6350" cmpd="sng">
            <a:solidFill>
              <a:srgbClr val="000000"/>
            </a:solidFill>
            <a:prstDash val="solid"/>
          </a:ln>
        </p:spPr>
        <p:txBody>
          <a:bodyPr vert="horz" lIns="0" tIns="0" rIns="0" bIns="0" anchor="t"/>
          <a:lstStyle/>
          <a:p>
            <a:pPr/>
            <a:r>
              <a:rPr lang="en-US"/>
              <a:t/>
            </a:r>
          </a:p>
        </p:txBody>
      </p:sp>
      <p:pic>
        <p:nvPicPr>
          <p:cNvPr id="7" name=""/>
          <p:cNvPicPr/>
          <p:nvPr/>
        </p:nvPicPr>
        <p:blipFill>
          <a:blip r:embed="prId60"/>
          <a:stretch>
            <a:fillRect/>
          </a:stretch>
        </p:blipFill>
        <p:spPr>
          <a:xfrm>
            <a:off x="1139825" y="3627120"/>
            <a:ext cx="360045" cy="4245610"/>
          </a:xfrm>
          <a:prstGeom prst="rect">
            <a:avLst/>
          </a:prstGeom>
        </p:spPr>
      </p:pic>
      <p:sp>
        <p:nvSpPr>
          <p:cNvPr id="4" name=""/>
          <p:cNvSpPr/>
          <p:nvPr>
            <p:ph type="body" idx="10"/>
          </p:nvPr>
        </p:nvSpPr>
        <p:spPr>
          <a:xfrm>
            <a:off x="1057910"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115"/>
              </a:spcAft>
              <a:tabLst>
                <a:tab algn="r" pos="5440680"/>
              </a:tabLst>
            </a:pPr>
            <a:r>
              <a:rPr lang="es-ES" sz="1300" b="1" spc="0">
                <a:solidFill>
                  <a:srgbClr val="000000"/>
                </a:solidFill>
                <a:latin typeface="Garamond" pitchFamily="1" panose="02020603050405020304"/>
              </a:rPr>
              <a:t>4. Ubicación y Organización </a:t>
            </a:r>
            <a:r>
              <a:rPr lang="es-ES" sz="1300" spc="0">
                <a:solidFill>
                  <a:srgbClr val="000000"/>
                </a:solidFill>
                <a:latin typeface="Garamond" pitchFamily="1" panose="02020603050405020304"/>
              </a:rPr>
              <a:t>53 </a:t>
            </a:r>
          </a:p>
        </p:txBody>
      </p:sp>
      <p:sp>
        <p:nvSpPr>
          <p:cNvPr id="5" name=""/>
          <p:cNvSpPr/>
          <p:nvPr>
            <p:ph type="body" idx="10"/>
          </p:nvPr>
        </p:nvSpPr>
        <p:spPr>
          <a:xfrm>
            <a:off x="1057910" y="681990"/>
            <a:ext cx="5486400" cy="2945130"/>
          </a:xfrm>
          <a:prstGeom prst="rect">
            <a:avLst/>
          </a:prstGeom>
          <a:noFill/>
          <a:ln w="0" cmpd="sng">
            <a:noFill/>
            <a:prstDash val="solid"/>
          </a:ln>
        </p:spPr>
        <p:txBody>
          <a:bodyPr vert="horz" lIns="0" tIns="221615" rIns="0" bIns="0" anchor="t"/>
          <a:lstStyle/>
          <a:p>
            <a:pPr marL="45720" marR="45720" indent="0" algn="just">
              <a:lnSpc>
                <a:spcPts val="1400"/>
              </a:lnSpc>
              <a:spcAft>
                <a:spcPts val="0"/>
              </a:spcAft>
            </a:pPr>
            <a:r>
              <a:rPr lang="es-ES" sz="1300" spc="0">
                <a:solidFill>
                  <a:srgbClr val="000000"/>
                </a:solidFill>
                <a:latin typeface="Garamond" pitchFamily="1" panose="02020603050405020304"/>
              </a:rPr>
              <a:t>Cada Departamento estuvo integrado por personal docente e investigador, técnico, auxiliar y subalterno, de plantilla o contratado, en el número apropiado, para poseer un potencial científico adecuado. </a:t>
            </a:r>
          </a:p>
          <a:p>
            <a:pPr marL="45720" marR="45720" indent="0" algn="just">
              <a:lnSpc>
                <a:spcPts val="1400"/>
              </a:lnSpc>
              <a:spcBef>
                <a:spcPts val="525"/>
              </a:spcBef>
              <a:spcAft>
                <a:spcPts val="0"/>
              </a:spcAft>
            </a:pPr>
            <a:r>
              <a:rPr lang="es-ES" sz="1300" spc="0">
                <a:solidFill>
                  <a:srgbClr val="000000"/>
                </a:solidFill>
                <a:latin typeface="Garamond" pitchFamily="1" panose="02020603050405020304"/>
              </a:rPr>
              <a:t>En la actualidad (2018) el personal docente e investigador pertenece, en cualquier caso, a una determinada área de conocimiento y, según la LRU, los Departamentos se constituyen por áreas de conocimiento científico, técnico o artístico, agrupando a todos los docentes e investigadores cuyas especialidades se correspondan con tales áreas, al objeto de organizar y desarrollar la investigación y las enseñanzas que le son propias. </a:t>
            </a:r>
          </a:p>
          <a:p>
            <a:pPr marL="45720" marR="45720" indent="0" algn="just">
              <a:lnSpc>
                <a:spcPts val="1400"/>
              </a:lnSpc>
              <a:spcBef>
                <a:spcPts val="570"/>
              </a:spcBef>
              <a:spcAft>
                <a:spcPts val="3020"/>
              </a:spcAft>
            </a:pPr>
            <a:r>
              <a:rPr lang="es-ES" sz="1300" spc="0">
                <a:solidFill>
                  <a:srgbClr val="000000"/>
                </a:solidFill>
                <a:latin typeface="Garamond" pitchFamily="1" panose="02020603050405020304"/>
              </a:rPr>
              <a:t>Así, hoy, los Departamentos integrados en la </a:t>
            </a:r>
            <a:r>
              <a:rPr lang="es-ES" sz="1300" b="1" spc="0">
                <a:solidFill>
                  <a:srgbClr val="000000"/>
                </a:solidFill>
                <a:latin typeface="Garamond" pitchFamily="1" panose="02020603050405020304"/>
              </a:rPr>
              <a:t>Facultad de Ciencias</a:t>
            </a:r>
            <a:r>
              <a:rPr lang="es-ES" sz="1300" spc="0">
                <a:solidFill>
                  <a:srgbClr val="000000"/>
                </a:solidFill>
                <a:latin typeface="Garamond" pitchFamily="1" panose="02020603050405020304"/>
              </a:rPr>
              <a:t>, incluyen una o varias áreas de conocimiento. Estas, aparecen especificadas en la Tabla [4.3] (hasta 1993) y Tabla [4.4] (hasta 2018). </a:t>
            </a:r>
          </a:p>
        </p:txBody>
      </p:sp>
      <p:sp>
        <p:nvSpPr>
          <p:cNvPr id="8" name=""/>
          <p:cNvSpPr/>
          <p:nvPr>
            <p:ph type="body" idx="10"/>
          </p:nvPr>
        </p:nvSpPr>
        <p:spPr>
          <a:xfrm>
            <a:off x="1170305" y="3627120"/>
            <a:ext cx="329565" cy="130810"/>
          </a:xfrm>
          <a:prstGeom prst="rect">
            <a:avLst/>
          </a:prstGeom>
          <a:noFill/>
          <a:ln w="6350" cmpd="sng">
            <a:solidFill>
              <a:srgbClr val="000000"/>
            </a:solidFill>
            <a:prstDash val="solid"/>
          </a:ln>
        </p:spPr>
        <p:txBody>
          <a:bodyPr vert="horz" lIns="0" tIns="0" rIns="0" bIns="0" anchor="t"/>
          <a:lstStyle/>
          <a:p>
            <a:pPr marL="45720" marR="0" indent="0" algn="l">
              <a:lnSpc>
                <a:spcPts val="900"/>
              </a:lnSpc>
              <a:spcAft>
                <a:spcPts val="25"/>
              </a:spcAft>
            </a:pPr>
            <a:r>
              <a:rPr lang="es-ES" sz="850" spc="135">
                <a:solidFill>
                  <a:srgbClr val="000000"/>
                </a:solidFill>
                <a:latin typeface="Times New Roman" pitchFamily="1" panose="02020603050405020304"/>
              </a:rPr>
              <a:t>CD </a:t>
            </a:r>
          </a:p>
        </p:txBody>
      </p:sp>
      <p:sp>
        <p:nvSpPr>
          <p:cNvPr id="9" name=""/>
          <p:cNvSpPr/>
          <p:nvPr>
            <p:ph type="body" idx="10"/>
          </p:nvPr>
        </p:nvSpPr>
        <p:spPr>
          <a:xfrm>
            <a:off x="1247775" y="3787140"/>
            <a:ext cx="22923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0">
                <a:solidFill>
                  <a:srgbClr val="000000"/>
                </a:solidFill>
                <a:latin typeface="Times New Roman" pitchFamily="1" panose="02020603050405020304"/>
              </a:rPr>
              <a:t>21 </a:t>
            </a:r>
          </a:p>
        </p:txBody>
      </p:sp>
      <p:sp>
        <p:nvSpPr>
          <p:cNvPr id="10" name=""/>
          <p:cNvSpPr/>
          <p:nvPr>
            <p:ph type="body" idx="10"/>
          </p:nvPr>
        </p:nvSpPr>
        <p:spPr>
          <a:xfrm>
            <a:off x="1247775" y="4168140"/>
            <a:ext cx="23241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5">
                <a:solidFill>
                  <a:srgbClr val="000000"/>
                </a:solidFill>
                <a:latin typeface="Times New Roman" pitchFamily="1" panose="02020603050405020304"/>
              </a:rPr>
              <a:t>22 </a:t>
            </a:r>
          </a:p>
        </p:txBody>
      </p:sp>
      <p:sp>
        <p:nvSpPr>
          <p:cNvPr id="11" name=""/>
          <p:cNvSpPr/>
          <p:nvPr>
            <p:ph type="body" idx="10"/>
          </p:nvPr>
        </p:nvSpPr>
        <p:spPr>
          <a:xfrm>
            <a:off x="1247775" y="4808220"/>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5">
                <a:solidFill>
                  <a:srgbClr val="000000"/>
                </a:solidFill>
                <a:latin typeface="Times New Roman" pitchFamily="1" panose="02020603050405020304"/>
              </a:rPr>
              <a:t>23 </a:t>
            </a:r>
          </a:p>
        </p:txBody>
      </p:sp>
      <p:sp>
        <p:nvSpPr>
          <p:cNvPr id="12" name=""/>
          <p:cNvSpPr/>
          <p:nvPr>
            <p:ph type="body" idx="10"/>
          </p:nvPr>
        </p:nvSpPr>
        <p:spPr>
          <a:xfrm>
            <a:off x="1247775" y="4933315"/>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5">
                <a:solidFill>
                  <a:srgbClr val="000000"/>
                </a:solidFill>
                <a:latin typeface="Times New Roman" pitchFamily="1" panose="02020603050405020304"/>
              </a:rPr>
              <a:t>24 </a:t>
            </a:r>
          </a:p>
        </p:txBody>
      </p:sp>
      <p:sp>
        <p:nvSpPr>
          <p:cNvPr id="13" name=""/>
          <p:cNvSpPr/>
          <p:nvPr>
            <p:ph type="body" idx="10"/>
          </p:nvPr>
        </p:nvSpPr>
        <p:spPr>
          <a:xfrm>
            <a:off x="1247775" y="5189220"/>
            <a:ext cx="232410"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5">
                <a:solidFill>
                  <a:srgbClr val="000000"/>
                </a:solidFill>
                <a:latin typeface="Times New Roman" pitchFamily="1" panose="02020603050405020304"/>
              </a:rPr>
              <a:t>25 </a:t>
            </a:r>
          </a:p>
        </p:txBody>
      </p:sp>
      <p:sp>
        <p:nvSpPr>
          <p:cNvPr id="14" name=""/>
          <p:cNvSpPr/>
          <p:nvPr>
            <p:ph type="body" idx="10"/>
          </p:nvPr>
        </p:nvSpPr>
        <p:spPr>
          <a:xfrm>
            <a:off x="1247775" y="5314315"/>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5">
                <a:solidFill>
                  <a:srgbClr val="000000"/>
                </a:solidFill>
                <a:latin typeface="Times New Roman" pitchFamily="1" panose="02020603050405020304"/>
              </a:rPr>
              <a:t>26 </a:t>
            </a:r>
          </a:p>
        </p:txBody>
      </p:sp>
      <p:sp>
        <p:nvSpPr>
          <p:cNvPr id="15" name=""/>
          <p:cNvSpPr/>
          <p:nvPr>
            <p:ph type="body" idx="10"/>
          </p:nvPr>
        </p:nvSpPr>
        <p:spPr>
          <a:xfrm>
            <a:off x="1247775" y="5698490"/>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5">
                <a:solidFill>
                  <a:srgbClr val="000000"/>
                </a:solidFill>
                <a:latin typeface="Times New Roman" pitchFamily="1" panose="02020603050405020304"/>
              </a:rPr>
              <a:t>28 </a:t>
            </a:r>
          </a:p>
        </p:txBody>
      </p:sp>
      <p:sp>
        <p:nvSpPr>
          <p:cNvPr id="16" name=""/>
          <p:cNvSpPr/>
          <p:nvPr>
            <p:ph type="body" idx="10"/>
          </p:nvPr>
        </p:nvSpPr>
        <p:spPr>
          <a:xfrm>
            <a:off x="1247775" y="5823585"/>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0">
                <a:solidFill>
                  <a:srgbClr val="000000"/>
                </a:solidFill>
                <a:latin typeface="Times New Roman" pitchFamily="1" panose="02020603050405020304"/>
              </a:rPr>
              <a:t>30 </a:t>
            </a:r>
          </a:p>
        </p:txBody>
      </p:sp>
      <p:sp>
        <p:nvSpPr>
          <p:cNvPr id="17" name=""/>
          <p:cNvSpPr/>
          <p:nvPr>
            <p:ph type="body" idx="10"/>
          </p:nvPr>
        </p:nvSpPr>
        <p:spPr>
          <a:xfrm>
            <a:off x="1247775" y="6591300"/>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50">
                <a:solidFill>
                  <a:srgbClr val="000000"/>
                </a:solidFill>
                <a:latin typeface="Times New Roman" pitchFamily="1" panose="02020603050405020304"/>
              </a:rPr>
              <a:t>38 </a:t>
            </a:r>
          </a:p>
        </p:txBody>
      </p:sp>
      <p:sp>
        <p:nvSpPr>
          <p:cNvPr id="18" name=""/>
          <p:cNvSpPr/>
          <p:nvPr>
            <p:ph type="body" idx="10"/>
          </p:nvPr>
        </p:nvSpPr>
        <p:spPr>
          <a:xfrm>
            <a:off x="1247775" y="6972300"/>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5">
                <a:solidFill>
                  <a:srgbClr val="000000"/>
                </a:solidFill>
                <a:latin typeface="Times New Roman" pitchFamily="1" panose="02020603050405020304"/>
              </a:rPr>
              <a:t>54 </a:t>
            </a:r>
          </a:p>
        </p:txBody>
      </p:sp>
      <p:sp>
        <p:nvSpPr>
          <p:cNvPr id="19" name=""/>
          <p:cNvSpPr/>
          <p:nvPr>
            <p:ph type="body" idx="10"/>
          </p:nvPr>
        </p:nvSpPr>
        <p:spPr>
          <a:xfrm>
            <a:off x="1247775" y="7609205"/>
            <a:ext cx="235585" cy="123190"/>
          </a:xfrm>
          <a:prstGeom prst="rect">
            <a:avLst/>
          </a:prstGeom>
          <a:noFill/>
          <a:ln w="0" cmpd="sng">
            <a:noFill/>
            <a:prstDash val="solid"/>
          </a:ln>
        </p:spPr>
        <p:txBody>
          <a:bodyPr vert="horz" lIns="0" tIns="0" rIns="0" bIns="0" anchor="t"/>
          <a:lstStyle/>
          <a:p>
            <a:pPr marL="0" marR="0" indent="0" algn="l">
              <a:lnSpc>
                <a:spcPts val="900"/>
              </a:lnSpc>
              <a:spcAft>
                <a:spcPts val="0"/>
              </a:spcAft>
            </a:pPr>
            <a:r>
              <a:rPr lang="es-ES" sz="850" spc="145">
                <a:solidFill>
                  <a:srgbClr val="000000"/>
                </a:solidFill>
                <a:latin typeface="Times New Roman" pitchFamily="1" panose="02020603050405020304"/>
              </a:rPr>
              <a:t>63 </a:t>
            </a:r>
          </a:p>
        </p:txBody>
      </p:sp>
      <p:sp>
        <p:nvSpPr>
          <p:cNvPr id="20" name=""/>
          <p:cNvSpPr/>
          <p:nvPr>
            <p:ph type="body" idx="10"/>
          </p:nvPr>
        </p:nvSpPr>
        <p:spPr>
          <a:xfrm>
            <a:off x="1499870" y="3627120"/>
            <a:ext cx="4925060" cy="130810"/>
          </a:xfrm>
          <a:prstGeom prst="rect">
            <a:avLst/>
          </a:prstGeom>
          <a:noFill/>
          <a:ln w="6350" cmpd="sng">
            <a:solidFill>
              <a:srgbClr val="000000"/>
            </a:solidFill>
            <a:prstDash val="solid"/>
          </a:ln>
        </p:spPr>
        <p:txBody>
          <a:bodyPr vert="horz" lIns="0" tIns="0" rIns="0" bIns="0" anchor="t"/>
          <a:lstStyle/>
          <a:p>
            <a:pPr marL="91440" marR="0" indent="0" algn="l">
              <a:lnSpc>
                <a:spcPts val="900"/>
              </a:lnSpc>
              <a:spcAft>
                <a:spcPts val="25"/>
              </a:spcAft>
              <a:tabLst>
                <a:tab algn="l" pos="2971800"/>
              </a:tabLst>
            </a:pPr>
            <a:r>
              <a:rPr lang="es-ES" sz="850" spc="40">
                <a:solidFill>
                  <a:srgbClr val="000000"/>
                </a:solidFill>
                <a:latin typeface="Times New Roman" pitchFamily="1" panose="02020603050405020304"/>
              </a:rPr>
              <a:t>Nombre </a:t>
            </a:r>
            <a:r>
              <a:rPr lang="es-ES" sz="850" spc="40">
                <a:solidFill>
                  <a:srgbClr val="000000"/>
                </a:solidFill>
                <a:latin typeface="Times New Roman" pitchFamily="1" panose="02020603050405020304"/>
              </a:rPr>
              <a:t>Area de Conocimiento </a:t>
            </a:r>
          </a:p>
        </p:txBody>
      </p:sp>
      <p:sp>
        <p:nvSpPr>
          <p:cNvPr id="21" name=""/>
          <p:cNvSpPr/>
          <p:nvPr>
            <p:ph type="body" idx="10"/>
          </p:nvPr>
        </p:nvSpPr>
        <p:spPr>
          <a:xfrm>
            <a:off x="1499870" y="3791585"/>
            <a:ext cx="4925060" cy="4081145"/>
          </a:xfrm>
          <a:prstGeom prst="rect">
            <a:avLst/>
          </a:prstGeom>
          <a:noFill/>
          <a:ln w="6350" cmpd="sng">
            <a:solidFill>
              <a:srgbClr val="000000"/>
            </a:solidFill>
            <a:prstDash val="solid"/>
          </a:ln>
        </p:spPr>
        <p:txBody>
          <a:bodyPr vert="horz" lIns="0" tIns="0" rIns="0" bIns="0" anchor="t"/>
          <a:lstStyle/>
          <a:p>
            <a:pPr marL="91440" marR="0" indent="0" algn="l">
              <a:lnSpc>
                <a:spcPts val="900"/>
              </a:lnSpc>
              <a:spcAft>
                <a:spcPts val="0"/>
              </a:spcAft>
              <a:tabLst>
                <a:tab algn="l" pos="2971800"/>
              </a:tabLst>
            </a:pPr>
            <a:r>
              <a:rPr lang="es-ES" sz="900" b="1" spc="25">
                <a:solidFill>
                  <a:srgbClr val="000000"/>
                </a:solidFill>
                <a:latin typeface="Times New Roman" pitchFamily="1" panose="02020603050405020304"/>
              </a:rPr>
              <a:t>Anatomía, Biología Celular y Zoología </a:t>
            </a:r>
            <a:r>
              <a:rPr lang="es-ES" sz="850" spc="25">
                <a:solidFill>
                  <a:srgbClr val="000000"/>
                </a:solidFill>
                <a:latin typeface="Times New Roman" pitchFamily="1" panose="02020603050405020304"/>
              </a:rPr>
              <a:t>Anatomía y Embriología Humana </a:t>
            </a:r>
          </a:p>
          <a:p>
            <a:pPr marL="2971800" marR="0" indent="0" algn="l">
              <a:lnSpc>
                <a:spcPts val="1000"/>
              </a:lnSpc>
              <a:spcBef>
                <a:spcPts val="20"/>
              </a:spcBef>
              <a:spcAft>
                <a:spcPts val="0"/>
              </a:spcAft>
            </a:pPr>
            <a:r>
              <a:rPr lang="es-ES" sz="850" spc="35">
                <a:solidFill>
                  <a:srgbClr val="000000"/>
                </a:solidFill>
                <a:latin typeface="Times New Roman" pitchFamily="1" panose="02020603050405020304"/>
              </a:rPr>
              <a:t>Biología Celular </a:t>
            </a:r>
          </a:p>
          <a:p>
            <a:pPr marL="2971800" marR="0" indent="0" algn="l">
              <a:lnSpc>
                <a:spcPts val="1000"/>
              </a:lnSpc>
              <a:spcBef>
                <a:spcPts val="0"/>
              </a:spcBef>
              <a:spcAft>
                <a:spcPts val="0"/>
              </a:spcAft>
            </a:pPr>
            <a:r>
              <a:rPr lang="es-ES" sz="850" spc="20">
                <a:solidFill>
                  <a:srgbClr val="000000"/>
                </a:solidFill>
                <a:latin typeface="Times New Roman" pitchFamily="1" panose="02020603050405020304"/>
              </a:rPr>
              <a:t>Zoología </a:t>
            </a:r>
          </a:p>
          <a:p>
            <a:pPr marL="91440" marR="0" indent="0" algn="l">
              <a:lnSpc>
                <a:spcPts val="1000"/>
              </a:lnSpc>
              <a:spcBef>
                <a:spcPts val="10"/>
              </a:spcBef>
              <a:spcAft>
                <a:spcPts val="0"/>
              </a:spcAft>
              <a:tabLst>
                <a:tab algn="l" pos="2971800"/>
              </a:tabLst>
            </a:pPr>
            <a:r>
              <a:rPr lang="es-ES" sz="900" b="1" spc="40">
                <a:solidFill>
                  <a:srgbClr val="000000"/>
                </a:solidFill>
                <a:latin typeface="Times New Roman" pitchFamily="1" panose="02020603050405020304"/>
              </a:rPr>
              <a:t>Física </a:t>
            </a:r>
            <a:r>
              <a:rPr lang="es-ES" sz="850" spc="40">
                <a:solidFill>
                  <a:srgbClr val="000000"/>
                </a:solidFill>
                <a:latin typeface="Times New Roman" pitchFamily="1" panose="02020603050405020304"/>
              </a:rPr>
              <a:t>Física Atómica, Molecular y Nuclear </a:t>
            </a:r>
          </a:p>
          <a:p>
            <a:pPr marL="2971800" marR="0" indent="0" algn="l">
              <a:lnSpc>
                <a:spcPts val="1000"/>
              </a:lnSpc>
              <a:spcBef>
                <a:spcPts val="20"/>
              </a:spcBef>
              <a:spcAft>
                <a:spcPts val="0"/>
              </a:spcAft>
            </a:pPr>
            <a:r>
              <a:rPr lang="es-ES" sz="850" spc="55">
                <a:solidFill>
                  <a:srgbClr val="000000"/>
                </a:solidFill>
                <a:latin typeface="Times New Roman" pitchFamily="1" panose="02020603050405020304"/>
              </a:rPr>
              <a:t>Física de la Materia Condensada </a:t>
            </a:r>
          </a:p>
          <a:p>
            <a:pPr marL="2971800" marR="0" indent="0" algn="l">
              <a:lnSpc>
                <a:spcPts val="1000"/>
              </a:lnSpc>
              <a:spcBef>
                <a:spcPts val="20"/>
              </a:spcBef>
              <a:spcAft>
                <a:spcPts val="0"/>
              </a:spcAft>
            </a:pPr>
            <a:r>
              <a:rPr lang="es-ES" sz="850" spc="50">
                <a:solidFill>
                  <a:srgbClr val="000000"/>
                </a:solidFill>
                <a:latin typeface="Times New Roman" pitchFamily="1" panose="02020603050405020304"/>
              </a:rPr>
              <a:t>Física de la Tierra </a:t>
            </a:r>
          </a:p>
          <a:p>
            <a:pPr marL="2971800" marR="0" indent="0" algn="l">
              <a:lnSpc>
                <a:spcPts val="1000"/>
              </a:lnSpc>
              <a:spcBef>
                <a:spcPts val="25"/>
              </a:spcBef>
              <a:spcAft>
                <a:spcPts val="0"/>
              </a:spcAft>
            </a:pPr>
            <a:r>
              <a:rPr lang="es-ES" sz="850" spc="40">
                <a:solidFill>
                  <a:srgbClr val="000000"/>
                </a:solidFill>
                <a:latin typeface="Times New Roman" pitchFamily="1" panose="02020603050405020304"/>
              </a:rPr>
              <a:t>Física Teórica </a:t>
            </a:r>
          </a:p>
          <a:p>
            <a:pPr marL="2971800" marR="0" indent="0" algn="l">
              <a:lnSpc>
                <a:spcPts val="1000"/>
              </a:lnSpc>
              <a:spcBef>
                <a:spcPts val="25"/>
              </a:spcBef>
              <a:spcAft>
                <a:spcPts val="0"/>
              </a:spcAft>
            </a:pPr>
            <a:r>
              <a:rPr lang="es-ES" sz="850" spc="45">
                <a:solidFill>
                  <a:srgbClr val="000000"/>
                </a:solidFill>
                <a:latin typeface="Times New Roman" pitchFamily="1" panose="02020603050405020304"/>
              </a:rPr>
              <a:t>Optica </a:t>
            </a:r>
          </a:p>
          <a:p>
            <a:pPr marL="91440" marR="0" indent="0" algn="l">
              <a:lnSpc>
                <a:spcPts val="1000"/>
              </a:lnSpc>
              <a:spcBef>
                <a:spcPts val="10"/>
              </a:spcBef>
              <a:spcAft>
                <a:spcPts val="0"/>
              </a:spcAft>
              <a:tabLst>
                <a:tab algn="l" pos="2971800"/>
              </a:tabLst>
            </a:pPr>
            <a:r>
              <a:rPr lang="es-ES" sz="900" b="1" spc="25">
                <a:solidFill>
                  <a:srgbClr val="000000"/>
                </a:solidFill>
                <a:latin typeface="Times New Roman" pitchFamily="1" panose="02020603050405020304"/>
              </a:rPr>
              <a:t>Química Analítica </a:t>
            </a:r>
            <a:r>
              <a:rPr lang="es-ES" sz="850" spc="25">
                <a:solidFill>
                  <a:srgbClr val="000000"/>
                </a:solidFill>
                <a:latin typeface="Times New Roman" pitchFamily="1" panose="02020603050405020304"/>
              </a:rPr>
              <a:t>Química Analítica </a:t>
            </a:r>
          </a:p>
          <a:p>
            <a:pPr marL="91440" marR="0" indent="0" algn="l">
              <a:lnSpc>
                <a:spcPts val="1000"/>
              </a:lnSpc>
              <a:spcBef>
                <a:spcPts val="0"/>
              </a:spcBef>
              <a:spcAft>
                <a:spcPts val="0"/>
              </a:spcAft>
              <a:tabLst>
                <a:tab algn="l" pos="2971800"/>
              </a:tabLst>
            </a:pPr>
            <a:r>
              <a:rPr lang="es-ES" sz="900" b="1" spc="20">
                <a:solidFill>
                  <a:srgbClr val="000000"/>
                </a:solidFill>
                <a:latin typeface="Times New Roman" pitchFamily="1" panose="02020603050405020304"/>
              </a:rPr>
              <a:t>Química Orgánica e Inorgánica </a:t>
            </a:r>
            <a:r>
              <a:rPr lang="es-ES" sz="850" spc="20">
                <a:solidFill>
                  <a:srgbClr val="000000"/>
                </a:solidFill>
                <a:latin typeface="Times New Roman" pitchFamily="1" panose="02020603050405020304"/>
              </a:rPr>
              <a:t>Química Orgánica </a:t>
            </a:r>
          </a:p>
          <a:p>
            <a:pPr marL="2971800" marR="0" indent="0" algn="l">
              <a:lnSpc>
                <a:spcPts val="1000"/>
              </a:lnSpc>
              <a:spcBef>
                <a:spcPts val="20"/>
              </a:spcBef>
              <a:spcAft>
                <a:spcPts val="0"/>
              </a:spcAft>
            </a:pPr>
            <a:r>
              <a:rPr lang="es-ES" sz="850" spc="45">
                <a:solidFill>
                  <a:srgbClr val="000000"/>
                </a:solidFill>
                <a:latin typeface="Times New Roman" pitchFamily="1" panose="02020603050405020304"/>
              </a:rPr>
              <a:t>Química Inorgánica </a:t>
            </a:r>
          </a:p>
          <a:p>
            <a:pPr marL="91440" marR="0" indent="0" algn="l">
              <a:lnSpc>
                <a:spcPts val="1000"/>
              </a:lnSpc>
              <a:spcBef>
                <a:spcPts val="10"/>
              </a:spcBef>
              <a:spcAft>
                <a:spcPts val="0"/>
              </a:spcAft>
              <a:tabLst>
                <a:tab algn="l" pos="2971800"/>
              </a:tabLst>
            </a:pPr>
            <a:r>
              <a:rPr lang="es-ES" sz="900" b="1" spc="25">
                <a:solidFill>
                  <a:srgbClr val="000000"/>
                </a:solidFill>
                <a:latin typeface="Times New Roman" pitchFamily="1" panose="02020603050405020304"/>
              </a:rPr>
              <a:t>Física Aplicada </a:t>
            </a:r>
            <a:r>
              <a:rPr lang="es-ES" sz="850" spc="25">
                <a:solidFill>
                  <a:srgbClr val="000000"/>
                </a:solidFill>
                <a:latin typeface="Times New Roman" pitchFamily="1" panose="02020603050405020304"/>
              </a:rPr>
              <a:t>Física aplicada </a:t>
            </a:r>
          </a:p>
          <a:p>
            <a:pPr marL="91440" marR="0" indent="0" algn="l">
              <a:lnSpc>
                <a:spcPts val="1000"/>
              </a:lnSpc>
              <a:spcBef>
                <a:spcPts val="0"/>
              </a:spcBef>
              <a:spcAft>
                <a:spcPts val="0"/>
              </a:spcAft>
              <a:tabLst>
                <a:tab algn="l" pos="2971800"/>
              </a:tabLst>
            </a:pPr>
            <a:r>
              <a:rPr lang="es-ES" sz="900" b="1" spc="15">
                <a:solidFill>
                  <a:srgbClr val="000000"/>
                </a:solidFill>
                <a:latin typeface="Times New Roman" pitchFamily="1" panose="02020603050405020304"/>
              </a:rPr>
              <a:t>Bioquímica y Biología Molecular y Genética </a:t>
            </a:r>
            <a:r>
              <a:rPr lang="es-ES" sz="850" spc="15">
                <a:solidFill>
                  <a:srgbClr val="000000"/>
                </a:solidFill>
                <a:latin typeface="Times New Roman" pitchFamily="1" panose="02020603050405020304"/>
              </a:rPr>
              <a:t>Bioquímica y Biología Molecular </a:t>
            </a:r>
          </a:p>
          <a:p>
            <a:pPr marL="2971800" marR="0" indent="0" algn="l">
              <a:lnSpc>
                <a:spcPts val="1000"/>
              </a:lnSpc>
              <a:spcBef>
                <a:spcPts val="20"/>
              </a:spcBef>
              <a:spcAft>
                <a:spcPts val="0"/>
              </a:spcAft>
            </a:pPr>
            <a:r>
              <a:rPr lang="es-ES" sz="850" spc="30">
                <a:solidFill>
                  <a:srgbClr val="000000"/>
                </a:solidFill>
                <a:latin typeface="Times New Roman" pitchFamily="1" panose="02020603050405020304"/>
              </a:rPr>
              <a:t>Microbiología </a:t>
            </a:r>
          </a:p>
          <a:p>
            <a:pPr marL="2971800" marR="0" indent="0" algn="l">
              <a:lnSpc>
                <a:spcPts val="1000"/>
              </a:lnSpc>
              <a:spcBef>
                <a:spcPts val="20"/>
              </a:spcBef>
              <a:spcAft>
                <a:spcPts val="0"/>
              </a:spcAft>
            </a:pPr>
            <a:r>
              <a:rPr lang="es-ES" sz="850" spc="40">
                <a:solidFill>
                  <a:srgbClr val="000000"/>
                </a:solidFill>
                <a:latin typeface="Times New Roman" pitchFamily="1" panose="02020603050405020304"/>
              </a:rPr>
              <a:t>Genética </a:t>
            </a:r>
          </a:p>
          <a:p>
            <a:pPr marL="91440" marR="0" indent="0" algn="l">
              <a:lnSpc>
                <a:spcPts val="1000"/>
              </a:lnSpc>
              <a:spcBef>
                <a:spcPts val="15"/>
              </a:spcBef>
              <a:spcAft>
                <a:spcPts val="0"/>
              </a:spcAft>
              <a:tabLst>
                <a:tab algn="l" pos="2971800"/>
              </a:tabLst>
            </a:pPr>
            <a:r>
              <a:rPr lang="es-ES" sz="900" b="1" spc="20">
                <a:solidFill>
                  <a:srgbClr val="000000"/>
                </a:solidFill>
                <a:latin typeface="Times New Roman" pitchFamily="1" panose="02020603050405020304"/>
              </a:rPr>
              <a:t>Fisiología </a:t>
            </a:r>
            <a:r>
              <a:rPr lang="es-ES" sz="850" spc="20">
                <a:solidFill>
                  <a:srgbClr val="000000"/>
                </a:solidFill>
                <a:latin typeface="Times New Roman" pitchFamily="1" panose="02020603050405020304"/>
              </a:rPr>
              <a:t>Fisiología </a:t>
            </a:r>
          </a:p>
          <a:p>
            <a:pPr marL="91440" marR="0" indent="0" algn="l">
              <a:lnSpc>
                <a:spcPts val="1000"/>
              </a:lnSpc>
              <a:spcBef>
                <a:spcPts val="0"/>
              </a:spcBef>
              <a:spcAft>
                <a:spcPts val="0"/>
              </a:spcAft>
            </a:pPr>
            <a:r>
              <a:rPr lang="es-ES" sz="900" b="1" spc="70">
                <a:solidFill>
                  <a:srgbClr val="000000"/>
                </a:solidFill>
                <a:latin typeface="Times New Roman" pitchFamily="1" panose="02020603050405020304"/>
              </a:rPr>
              <a:t>Biología Vegetal, Ecología y Ciencias de la Tierra </a:t>
            </a:r>
            <a:r>
              <a:rPr lang="es-ES" sz="850" spc="70">
                <a:solidFill>
                  <a:srgbClr val="000000"/>
                </a:solidFill>
                <a:latin typeface="Times New Roman" pitchFamily="1" panose="02020603050405020304"/>
              </a:rPr>
              <a:t>Botánica </a:t>
            </a:r>
          </a:p>
          <a:p>
            <a:pPr marL="2971800" marR="0" indent="0" algn="l">
              <a:lnSpc>
                <a:spcPts val="1000"/>
              </a:lnSpc>
              <a:spcBef>
                <a:spcPts val="15"/>
              </a:spcBef>
              <a:spcAft>
                <a:spcPts val="0"/>
              </a:spcAft>
            </a:pPr>
            <a:r>
              <a:rPr lang="es-ES" sz="850" spc="45">
                <a:solidFill>
                  <a:srgbClr val="000000"/>
                </a:solidFill>
                <a:latin typeface="Times New Roman" pitchFamily="1" panose="02020603050405020304"/>
              </a:rPr>
              <a:t>Cristalografía y Mineralogía </a:t>
            </a:r>
          </a:p>
          <a:p>
            <a:pPr marL="2971800" marR="0" indent="0" algn="l">
              <a:lnSpc>
                <a:spcPts val="1000"/>
              </a:lnSpc>
              <a:spcBef>
                <a:spcPts val="25"/>
              </a:spcBef>
              <a:spcAft>
                <a:spcPts val="0"/>
              </a:spcAft>
            </a:pPr>
            <a:r>
              <a:rPr lang="es-ES" sz="850" spc="30">
                <a:solidFill>
                  <a:srgbClr val="000000"/>
                </a:solidFill>
                <a:latin typeface="Times New Roman" pitchFamily="1" panose="02020603050405020304"/>
              </a:rPr>
              <a:t>Ecología </a:t>
            </a:r>
          </a:p>
          <a:p>
            <a:pPr marL="2971800" marR="0" indent="0" algn="l">
              <a:lnSpc>
                <a:spcPts val="1000"/>
              </a:lnSpc>
              <a:spcBef>
                <a:spcPts val="20"/>
              </a:spcBef>
              <a:spcAft>
                <a:spcPts val="0"/>
              </a:spcAft>
            </a:pPr>
            <a:r>
              <a:rPr lang="es-ES" sz="850" spc="45">
                <a:solidFill>
                  <a:srgbClr val="000000"/>
                </a:solidFill>
                <a:latin typeface="Times New Roman" pitchFamily="1" panose="02020603050405020304"/>
              </a:rPr>
              <a:t>Edafología y Química Agrícola </a:t>
            </a:r>
          </a:p>
          <a:p>
            <a:pPr marL="2971800" marR="0" indent="0" algn="l">
              <a:lnSpc>
                <a:spcPts val="1000"/>
              </a:lnSpc>
              <a:spcBef>
                <a:spcPts val="25"/>
              </a:spcBef>
              <a:spcAft>
                <a:spcPts val="0"/>
              </a:spcAft>
            </a:pPr>
            <a:r>
              <a:rPr lang="es-ES" sz="850" spc="30">
                <a:solidFill>
                  <a:srgbClr val="000000"/>
                </a:solidFill>
                <a:latin typeface="Times New Roman" pitchFamily="1" panose="02020603050405020304"/>
              </a:rPr>
              <a:t>Fisiología Vegetal </a:t>
            </a:r>
          </a:p>
          <a:p>
            <a:pPr marL="2971800" marR="0" indent="0" algn="l">
              <a:lnSpc>
                <a:spcPts val="1000"/>
              </a:lnSpc>
              <a:spcBef>
                <a:spcPts val="25"/>
              </a:spcBef>
              <a:spcAft>
                <a:spcPts val="0"/>
              </a:spcAft>
            </a:pPr>
            <a:r>
              <a:rPr lang="es-ES" sz="850" spc="35">
                <a:solidFill>
                  <a:srgbClr val="000000"/>
                </a:solidFill>
                <a:latin typeface="Times New Roman" pitchFamily="1" panose="02020603050405020304"/>
              </a:rPr>
              <a:t>Paleontología </a:t>
            </a:r>
          </a:p>
          <a:p>
            <a:pPr marL="91440" marR="0" indent="0" algn="l">
              <a:lnSpc>
                <a:spcPts val="1000"/>
              </a:lnSpc>
              <a:spcBef>
                <a:spcPts val="10"/>
              </a:spcBef>
              <a:spcAft>
                <a:spcPts val="0"/>
              </a:spcAft>
              <a:tabLst>
                <a:tab algn="l" pos="2971800"/>
              </a:tabLst>
            </a:pPr>
            <a:r>
              <a:rPr lang="es-ES" sz="900" b="1" spc="10">
                <a:solidFill>
                  <a:srgbClr val="000000"/>
                </a:solidFill>
                <a:latin typeface="Times New Roman" pitchFamily="1" panose="02020603050405020304"/>
              </a:rPr>
              <a:t>Ingeniería Eléctrica, Electrónica y Automática </a:t>
            </a:r>
            <a:r>
              <a:rPr lang="es-ES" sz="850" spc="10">
                <a:solidFill>
                  <a:srgbClr val="000000"/>
                </a:solidFill>
                <a:latin typeface="Times New Roman" pitchFamily="1" panose="02020603050405020304"/>
              </a:rPr>
              <a:t>Electrónica </a:t>
            </a:r>
          </a:p>
          <a:p>
            <a:pPr marL="2971800" marR="0" indent="0" algn="l">
              <a:lnSpc>
                <a:spcPts val="1000"/>
              </a:lnSpc>
              <a:spcBef>
                <a:spcPts val="0"/>
              </a:spcBef>
              <a:spcAft>
                <a:spcPts val="0"/>
              </a:spcAft>
            </a:pPr>
            <a:r>
              <a:rPr lang="es-ES" sz="850" spc="50">
                <a:solidFill>
                  <a:srgbClr val="000000"/>
                </a:solidFill>
                <a:latin typeface="Times New Roman" pitchFamily="1" panose="02020603050405020304"/>
              </a:rPr>
              <a:t>Ingeniería de Sistemas y Automática </a:t>
            </a:r>
          </a:p>
          <a:p>
            <a:pPr marL="2971800" marR="0" indent="0" algn="l">
              <a:lnSpc>
                <a:spcPts val="1000"/>
              </a:lnSpc>
              <a:spcBef>
                <a:spcPts val="25"/>
              </a:spcBef>
              <a:spcAft>
                <a:spcPts val="0"/>
              </a:spcAft>
            </a:pPr>
            <a:r>
              <a:rPr lang="es-ES" sz="850" spc="45">
                <a:solidFill>
                  <a:srgbClr val="000000"/>
                </a:solidFill>
                <a:latin typeface="Times New Roman" pitchFamily="1" panose="02020603050405020304"/>
              </a:rPr>
              <a:t>Ingeniería Eléctrica </a:t>
            </a:r>
          </a:p>
          <a:p>
            <a:pPr marL="91440" marR="0" indent="0" algn="l">
              <a:lnSpc>
                <a:spcPts val="1000"/>
              </a:lnSpc>
              <a:spcBef>
                <a:spcPts val="10"/>
              </a:spcBef>
              <a:spcAft>
                <a:spcPts val="0"/>
              </a:spcAft>
              <a:tabLst>
                <a:tab algn="l" pos="2971800"/>
              </a:tabLst>
            </a:pPr>
            <a:r>
              <a:rPr lang="es-ES" sz="900" b="1" spc="20">
                <a:solidFill>
                  <a:srgbClr val="000000"/>
                </a:solidFill>
                <a:latin typeface="Times New Roman" pitchFamily="1" panose="02020603050405020304"/>
              </a:rPr>
              <a:t>Matemáticas </a:t>
            </a:r>
            <a:r>
              <a:rPr lang="es-ES" sz="850" spc="20">
                <a:solidFill>
                  <a:srgbClr val="000000"/>
                </a:solidFill>
                <a:latin typeface="Times New Roman" pitchFamily="1" panose="02020603050405020304"/>
              </a:rPr>
              <a:t>Algebra </a:t>
            </a:r>
          </a:p>
          <a:p>
            <a:pPr marL="2971800" marR="777240" indent="0" algn="l">
              <a:lnSpc>
                <a:spcPts val="1000"/>
              </a:lnSpc>
              <a:spcBef>
                <a:spcPts val="5"/>
              </a:spcBef>
              <a:spcAft>
                <a:spcPts val="0"/>
              </a:spcAft>
            </a:pPr>
            <a:r>
              <a:rPr lang="es-ES" sz="850" spc="0">
                <a:solidFill>
                  <a:srgbClr val="000000"/>
                </a:solidFill>
                <a:latin typeface="Times New Roman" pitchFamily="1" panose="02020603050405020304"/>
              </a:rPr>
              <a:t>Análisis Matemático Estadística e Inv. Op. Geometría y Topología Matemática Aplicada </a:t>
            </a:r>
          </a:p>
          <a:p>
            <a:pPr marL="91440" marR="0" indent="0" algn="l">
              <a:lnSpc>
                <a:spcPts val="1000"/>
              </a:lnSpc>
              <a:spcBef>
                <a:spcPts val="10"/>
              </a:spcBef>
              <a:spcAft>
                <a:spcPts val="0"/>
              </a:spcAft>
              <a:tabLst>
                <a:tab algn="l" pos="2971800"/>
              </a:tabLst>
            </a:pPr>
            <a:r>
              <a:rPr lang="es-ES" sz="900" b="1" spc="15">
                <a:solidFill>
                  <a:srgbClr val="000000"/>
                </a:solidFill>
                <a:latin typeface="Times New Roman" pitchFamily="1" panose="02020603050405020304"/>
              </a:rPr>
              <a:t>Ingeniería Química y Química Física </a:t>
            </a:r>
            <a:r>
              <a:rPr lang="es-ES" sz="850" spc="15">
                <a:solidFill>
                  <a:srgbClr val="000000"/>
                </a:solidFill>
                <a:latin typeface="Times New Roman" pitchFamily="1" panose="02020603050405020304"/>
              </a:rPr>
              <a:t>Ingeniería Química </a:t>
            </a:r>
          </a:p>
          <a:p>
            <a:pPr marL="2971800" marR="0" indent="0" algn="l">
              <a:lnSpc>
                <a:spcPts val="1000"/>
              </a:lnSpc>
              <a:spcBef>
                <a:spcPts val="20"/>
              </a:spcBef>
              <a:spcAft>
                <a:spcPts val="25"/>
              </a:spcAft>
            </a:pPr>
            <a:r>
              <a:rPr lang="es-ES" sz="850" spc="45">
                <a:solidFill>
                  <a:srgbClr val="000000"/>
                </a:solidFill>
                <a:latin typeface="Times New Roman" pitchFamily="1" panose="02020603050405020304"/>
              </a:rPr>
              <a:t>Química Física </a:t>
            </a:r>
          </a:p>
        </p:txBody>
      </p:sp>
      <p:sp>
        <p:nvSpPr>
          <p:cNvPr id="22" name=""/>
          <p:cNvSpPr/>
          <p:nvPr>
            <p:ph type="body" idx="10"/>
          </p:nvPr>
        </p:nvSpPr>
        <p:spPr>
          <a:xfrm>
            <a:off x="1057910" y="7872730"/>
            <a:ext cx="5486400" cy="1906270"/>
          </a:xfrm>
          <a:prstGeom prst="rect">
            <a:avLst/>
          </a:prstGeom>
          <a:noFill/>
          <a:ln w="0" cmpd="sng">
            <a:noFill/>
            <a:prstDash val="solid"/>
          </a:ln>
        </p:spPr>
        <p:txBody>
          <a:bodyPr vert="horz" lIns="0" tIns="143510" rIns="0" bIns="0" anchor="t"/>
          <a:lstStyle/>
          <a:p>
            <a:pPr marL="1280160" marR="45720" indent="0" algn="just">
              <a:lnSpc>
                <a:spcPts val="1500"/>
              </a:lnSpc>
              <a:spcAft>
                <a:spcPts val="0"/>
              </a:spcAft>
            </a:pPr>
            <a:r>
              <a:rPr lang="es-ES" sz="1300" b="1" spc="0">
                <a:solidFill>
                  <a:srgbClr val="000000"/>
                </a:solidFill>
                <a:latin typeface="Garamond" pitchFamily="1" panose="02020603050405020304"/>
              </a:rPr>
              <a:t>Tabla </a:t>
            </a:r>
            <a:r>
              <a:rPr lang="es-ES" sz="1300" spc="0">
                <a:solidFill>
                  <a:srgbClr val="000000"/>
                </a:solidFill>
                <a:latin typeface="Garamond" pitchFamily="1" panose="02020603050405020304"/>
              </a:rPr>
              <a:t>4.4: Distribución actual de las áreas de conocimiento en los Departamentos integrados en la Facultad de Ciencias (2018) </a:t>
            </a:r>
          </a:p>
          <a:p>
            <a:pPr marL="45720" marR="45720" indent="0" algn="just">
              <a:lnSpc>
                <a:spcPts val="1500"/>
              </a:lnSpc>
              <a:spcBef>
                <a:spcPts val="5010"/>
              </a:spcBef>
              <a:spcAft>
                <a:spcPts val="1555"/>
              </a:spcAft>
            </a:pPr>
            <a:r>
              <a:rPr lang="es-ES" sz="1300" spc="0">
                <a:solidFill>
                  <a:srgbClr val="000000"/>
                </a:solidFill>
                <a:latin typeface="Garamond" pitchFamily="1" panose="02020603050405020304"/>
              </a:rPr>
              <a:t>Por último, en la Tabla [4.5] aparece la distribución numérica del profesorado de la </a:t>
            </a:r>
            <a:r>
              <a:rPr lang="es-ES" sz="1300" b="1" spc="0">
                <a:solidFill>
                  <a:srgbClr val="000000"/>
                </a:solidFill>
                <a:latin typeface="Garamond" pitchFamily="1" panose="02020603050405020304"/>
              </a:rPr>
              <a:t>Facultad de Ciencias </a:t>
            </a:r>
            <a:r>
              <a:rPr lang="es-ES" sz="1300" spc="0">
                <a:solidFill>
                  <a:srgbClr val="000000"/>
                </a:solidFill>
                <a:latin typeface="Garamond" pitchFamily="1" panose="02020603050405020304"/>
              </a:rPr>
              <a:t>a 31/12/2018. A efectos comparativos, en la última fila se incluye la información ya comentada, correspondiente a 1993. </a:t>
            </a:r>
          </a:p>
        </p:txBody>
      </p:sp>
      <p:sp>
        <p:nvSpPr>
          <p:cNvPr id="23" name=""/>
          <p:cNvSpPr/>
          <p:nvPr>
            <p:ph type="body" idx="10"/>
          </p:nvPr>
        </p:nvSpPr>
        <p:spPr>
          <a:xfrm>
            <a:off x="1057910" y="9779000"/>
            <a:ext cx="5486400" cy="177800"/>
          </a:xfrm>
          <a:prstGeom prst="rect">
            <a:avLst/>
          </a:prstGeom>
          <a:noFill/>
          <a:ln w="0" cmpd="sng">
            <a:noFill/>
            <a:prstDash val="solid"/>
          </a:ln>
        </p:spPr>
        <p:txBody>
          <a:bodyPr vert="horz" lIns="0" tIns="635" rIns="0" bIns="0" anchor="t"/>
          <a:lstStyle/>
          <a:p>
            <a:pPr marL="45720" marR="45720" indent="0" algn="r">
              <a:lnSpc>
                <a:spcPts val="1300"/>
              </a:lnSpc>
              <a:spcAft>
                <a:spcPts val="0"/>
              </a:spcAft>
            </a:pPr>
            <a:r>
              <a:rPr lang="es-ES" sz="1300" b="1" spc="25">
                <a:solidFill>
                  <a:srgbClr val="000000"/>
                </a:solidFill>
                <a:latin typeface="Garamond" pitchFamily="1" panose="02020603050405020304"/>
              </a:rPr>
              <a:t>Memoria Histórica </a:t>
            </a:r>
          </a:p>
        </p:txBody>
      </p:sp>
      <p:cxnSp>
        <p:nvCxnSpPr>
          <p:cNvPr id="24" name=""/>
          <p:cNvCxnSpPr/>
          <p:nvPr/>
        </p:nvCxnSpPr>
        <p:spPr>
          <a:xfrm>
            <a:off x="1097280" y="685800"/>
            <a:ext cx="5401945" cy="0"/>
          </a:xfrm>
          <a:prstGeom prst="line">
            <a:avLst/>
          </a:prstGeom>
          <a:ln w="6350" cmpd="sng">
            <a:solidFill>
              <a:srgbClr val="000000"/>
            </a:solidFill>
          </a:ln>
        </p:spPr>
      </p:cxnSp>
      <p:cxnSp>
        <p:nvCxnSpPr>
          <p:cNvPr id="25" name=""/>
          <p:cNvCxnSpPr/>
          <p:nvPr/>
        </p:nvCxnSpPr>
        <p:spPr>
          <a:xfrm>
            <a:off x="1136650" y="7903210"/>
            <a:ext cx="5325745" cy="0"/>
          </a:xfrm>
          <a:prstGeom prst="line">
            <a:avLst/>
          </a:prstGeom>
          <a:ln w="6350" cmpd="sng">
            <a:solidFill>
              <a:srgbClr val="000000"/>
            </a:solidFill>
          </a:ln>
        </p:spPr>
      </p:cxnSp>
      <p:cxnSp>
        <p:nvCxnSpPr>
          <p:cNvPr id="2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7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6005" y="1103630"/>
            <a:ext cx="108585" cy="12446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1056005" y="1258570"/>
            <a:ext cx="108585" cy="1798320"/>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6376670" y="1103630"/>
            <a:ext cx="81915" cy="124460"/>
          </a:xfrm>
          <a:prstGeom prst="rect">
            <a:avLst/>
          </a:prstGeom>
          <a:noFill/>
          <a:ln w="6350" cmpd="sng">
            <a:solidFill>
              <a:srgbClr val="000000"/>
            </a:solidFill>
            <a:prstDash val="solid"/>
          </a:ln>
        </p:spPr>
        <p:txBody>
          <a:bodyPr vert="horz" lIns="0" tIns="0" rIns="0" bIns="0" anchor="t"/>
          <a:lstStyle/>
          <a:p>
            <a:pPr/>
            <a:r>
              <a:rPr lang="en-US"/>
              <a:t/>
            </a:r>
          </a:p>
        </p:txBody>
      </p:sp>
      <p:sp>
        <p:nvSpPr>
          <p:cNvPr id="5" name=""/>
          <p:cNvSpPr/>
          <p:nvPr>
            <p:ph type="body" idx="10"/>
          </p:nvPr>
        </p:nvSpPr>
        <p:spPr>
          <a:xfrm>
            <a:off x="6376670" y="1258570"/>
            <a:ext cx="81915" cy="1798320"/>
          </a:xfrm>
          <a:prstGeom prst="rect">
            <a:avLst/>
          </a:prstGeom>
          <a:noFill/>
          <a:ln w="6350" cmpd="sng">
            <a:solidFill>
              <a:srgbClr val="000000"/>
            </a:solidFill>
            <a:prstDash val="solid"/>
          </a:ln>
        </p:spPr>
        <p:txBody>
          <a:bodyPr vert="horz" lIns="0" tIns="0" rIns="0" bIns="0" anchor="t"/>
          <a:lstStyle/>
          <a:p>
            <a:pPr/>
            <a:r>
              <a:rPr lang="en-US"/>
              <a:t/>
            </a:r>
          </a:p>
        </p:txBody>
      </p:sp>
      <p:pic>
        <p:nvPicPr>
          <p:cNvPr id="13" name=""/>
          <p:cNvPicPr/>
          <p:nvPr/>
        </p:nvPicPr>
        <p:blipFill>
          <a:blip r:embed="prId61"/>
          <a:stretch>
            <a:fillRect/>
          </a:stretch>
        </p:blipFill>
        <p:spPr>
          <a:xfrm>
            <a:off x="1134110" y="3084830"/>
            <a:ext cx="5330825" cy="283210"/>
          </a:xfrm>
          <a:prstGeom prst="rect">
            <a:avLst/>
          </a:prstGeom>
        </p:spPr>
      </p:pic>
      <p:sp>
        <p:nvSpPr>
          <p:cNvPr id="6" name=""/>
          <p:cNvSpPr/>
          <p:nvPr>
            <p:ph type="body" idx="10"/>
          </p:nvPr>
        </p:nvSpPr>
        <p:spPr>
          <a:xfrm>
            <a:off x="1056005" y="482600"/>
            <a:ext cx="5486400" cy="199390"/>
          </a:xfrm>
          <a:prstGeom prst="rect">
            <a:avLst/>
          </a:prstGeom>
          <a:noFill/>
          <a:ln w="0" cmpd="sng">
            <a:noFill/>
            <a:prstDash val="solid"/>
          </a:ln>
        </p:spPr>
        <p:txBody>
          <a:bodyPr vert="horz" lIns="0" tIns="2540" rIns="0" bIns="0" anchor="t"/>
          <a:lstStyle/>
          <a:p>
            <a:pPr marL="45720" marR="0" indent="0" algn="l">
              <a:lnSpc>
                <a:spcPts val="1400"/>
              </a:lnSpc>
              <a:spcAft>
                <a:spcPts val="65"/>
              </a:spcAft>
              <a:tabLst>
                <a:tab algn="r" pos="5440680"/>
              </a:tabLst>
            </a:pPr>
            <a:r>
              <a:rPr lang="es-ES" sz="1300" spc="0">
                <a:solidFill>
                  <a:srgbClr val="000000"/>
                </a:solidFill>
                <a:latin typeface="Garamond" pitchFamily="1" panose="02020603050405020304"/>
              </a:rPr>
              <a:t>54 </a:t>
            </a:r>
            <a:r>
              <a:rPr lang="es-ES" sz="1250" b="1" spc="0">
                <a:solidFill>
                  <a:srgbClr val="000000"/>
                </a:solidFill>
                <a:latin typeface="Times New Roman" pitchFamily="1" panose="02020603050405020304"/>
              </a:rPr>
              <a:t>4.3. Titulaciones y Especialidades </a:t>
            </a:r>
          </a:p>
        </p:txBody>
      </p:sp>
      <p:sp>
        <p:nvSpPr>
          <p:cNvPr id="7" name=""/>
          <p:cNvSpPr/>
          <p:nvPr>
            <p:ph type="body" idx="10"/>
          </p:nvPr>
        </p:nvSpPr>
        <p:spPr>
          <a:xfrm>
            <a:off x="1056005" y="681990"/>
            <a:ext cx="5486400" cy="375920"/>
          </a:xfrm>
          <a:prstGeom prst="rect">
            <a:avLst/>
          </a:prstGeom>
          <a:noFill/>
          <a:ln w="0" cmpd="sng">
            <a:noFill/>
            <a:prstDash val="solid"/>
          </a:ln>
        </p:spPr>
        <p:txBody>
          <a:bodyPr vert="horz" lIns="0" tIns="189865" rIns="0" bIns="0" anchor="t"/>
          <a:lstStyle/>
          <a:p>
            <a:pPr marL="0" marR="0" indent="0" algn="ctr">
              <a:lnSpc>
                <a:spcPts val="1400"/>
              </a:lnSpc>
              <a:spcAft>
                <a:spcPts val="0"/>
              </a:spcAft>
            </a:pPr>
            <a:r>
              <a:rPr lang="es-ES" sz="1300" spc="5">
                <a:solidFill>
                  <a:srgbClr val="000000"/>
                </a:solidFill>
                <a:latin typeface="Garamond" pitchFamily="1" panose="02020603050405020304"/>
              </a:rPr>
              <a:t>Distribución del profesorado de la Facultad de Ciencias (2018) </a:t>
            </a:r>
          </a:p>
        </p:txBody>
      </p:sp>
      <p:graphicFrame>
        <p:nvGraphicFramePr>
          <p:cNvPr id="9" name=""/>
          <p:cNvGraphicFramePr>
            <a:graphicFrameLocks noGrp="1"/>
          </p:cNvGraphicFramePr>
          <p:nvPr/>
        </p:nvGraphicFramePr>
        <p:xfrm>
          <a:off x="1207135" y="1103630"/>
          <a:ext cx="5169535" cy="2007870"/>
        </p:xfrm>
        <a:graphic>
          <a:graphicData uri="http://schemas.openxmlformats.org/drawingml/2006/table">
            <a:tbl>
              <a:tblGrid>
                <a:gridCol w="267970"/>
                <a:gridCol w="2792095"/>
                <a:gridCol w="234950"/>
                <a:gridCol w="216535"/>
                <a:gridCol w="208280"/>
                <a:gridCol w="208280"/>
                <a:gridCol w="208280"/>
                <a:gridCol w="252730"/>
                <a:gridCol w="208280"/>
                <a:gridCol w="210185"/>
                <a:gridCol w="253365"/>
                <a:gridCol w="243840"/>
              </a:tblGrid>
              <a:tr h="139700">
                <a:tc>
                  <a:txBody>
                    <a:bodyPr vert="horz" anchor="t"/>
                    <a:lstStyle/>
                    <a:p>
                      <a:pPr marL="0" marR="0" indent="0" algn="r">
                        <a:lnSpc>
                          <a:spcPts val="900"/>
                        </a:lnSpc>
                        <a:spcBef>
                          <a:spcPts val="0"/>
                        </a:spcBef>
                        <a:spcAft>
                          <a:spcPts val="150"/>
                        </a:spcAft>
                      </a:pPr>
                      <a:r>
                        <a:rPr lang="es-ES" sz="750" spc="0">
                          <a:solidFill>
                            <a:srgbClr val="000000"/>
                          </a:solidFill>
                          <a:latin typeface="Bookman Old Style" pitchFamily="1" panose="02020603050405020304"/>
                        </a:rPr>
                        <a:t>CD </a:t>
                      </a:r>
                    </a:p>
                  </a:txBody>
                  <a:tcPr anchor="ctr" marL="0" marR="0" marT="0" marB="0">
                    <a:lnL w="0" cmpd="sng">
                      <a:noFill/>
                      <a:prstDash val="solid"/>
                    </a:lnL>
                    <a:lnR w="6350" cmpd="sng">
                      <a:solidFill>
                        <a:srgbClr val="000000"/>
                      </a:solidFill>
                      <a:prstDash val="solid"/>
                    </a:lnR>
                    <a:lnT w="0" cmpd="sng">
                      <a:noFill/>
                      <a:prstDash val="solid"/>
                    </a:lnT>
                    <a:lnB w="6350" cmpd="sng">
                      <a:solidFill>
                        <a:srgbClr val="000000"/>
                      </a:solidFill>
                      <a:prstDash val="solid"/>
                    </a:lnB>
                  </a:tcPr>
                </a:tc>
                <a:tc>
                  <a:txBody>
                    <a:bodyPr vert="horz" anchor="t"/>
                    <a:lstStyle/>
                    <a:p>
                      <a:pPr marL="82550" marR="0" indent="0" algn="l">
                        <a:lnSpc>
                          <a:spcPts val="900"/>
                        </a:lnSpc>
                        <a:spcBef>
                          <a:spcPts val="0"/>
                        </a:spcBef>
                        <a:spcAft>
                          <a:spcPts val="150"/>
                        </a:spcAft>
                      </a:pPr>
                      <a:r>
                        <a:rPr lang="es-ES" sz="750" spc="0">
                          <a:solidFill>
                            <a:srgbClr val="000000"/>
                          </a:solidFill>
                          <a:latin typeface="Bookman Old Style" pitchFamily="1" panose="02020603050405020304"/>
                        </a:rPr>
                        <a:t>Nombre </a:t>
                      </a:r>
                    </a:p>
                  </a:txBody>
                  <a:tcPr anchor="ctr" marL="0" marR="0" marT="0" marB="0">
                    <a:lnL w="6350" cmpd="sng">
                      <a:solidFill>
                        <a:srgbClr val="000000"/>
                      </a:solidFill>
                      <a:prstDash val="solid"/>
                    </a:lnL>
                    <a:lnR w="0" cmpd="sng">
                      <a:noFill/>
                      <a:prstDash val="solid"/>
                    </a:lnR>
                    <a:lnT w="0" cmpd="sng">
                      <a:noFill/>
                      <a:prstDash val="solid"/>
                    </a:lnT>
                    <a:lnB w="6350" cmpd="sng">
                      <a:solidFill>
                        <a:srgbClr val="000000"/>
                      </a:solidFill>
                      <a:prstDash val="solid"/>
                    </a:lnB>
                  </a:tcPr>
                </a:tc>
                <a:tc gridSpan="8">
                  <a:txBody>
                    <a:bodyPr vert="horz" anchor="t"/>
                    <a:lstStyle/>
                    <a:p>
                      <a:pPr marL="0" marR="0" indent="0" algn="r">
                        <a:lnSpc>
                          <a:spcPts val="900"/>
                        </a:lnSpc>
                        <a:spcBef>
                          <a:spcPts val="0"/>
                        </a:spcBef>
                        <a:spcAft>
                          <a:spcPts val="150"/>
                        </a:spcAft>
                      </a:pPr>
                      <a:r>
                        <a:rPr lang="es-ES" sz="750" spc="0">
                          <a:solidFill>
                            <a:srgbClr val="000000"/>
                          </a:solidFill>
                          <a:latin typeface="Bookman Old Style" pitchFamily="1" panose="02020603050405020304"/>
                        </a:rPr>
                        <a:t>CU TU AU AS B FC CC OC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a:r>
                        <a:rPr lang="en-US"/>
                        <a:t/>
                      </a:r>
                    </a:p>
                  </a:txBody>
                  <a:tcPr/>
                </a:tc>
                <a:tc>
                  <a:txBody>
                    <a:bodyPr vert="horz" anchor="t"/>
                    <a:lstStyle/>
                    <a:p>
                      <a:pPr marL="0" marR="0" indent="0" algn="r">
                        <a:lnSpc>
                          <a:spcPts val="900"/>
                        </a:lnSpc>
                        <a:spcBef>
                          <a:spcPts val="0"/>
                        </a:spcBef>
                        <a:spcAft>
                          <a:spcPts val="150"/>
                        </a:spcAft>
                      </a:pPr>
                      <a:r>
                        <a:rPr lang="es-ES" sz="750" spc="0">
                          <a:solidFill>
                            <a:srgbClr val="000000"/>
                          </a:solidFill>
                          <a:latin typeface="Bookman Old Style" pitchFamily="1" panose="02020603050405020304"/>
                        </a:rPr>
                        <a:t>BA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r">
                        <a:lnSpc>
                          <a:spcPts val="900"/>
                        </a:lnSpc>
                        <a:spcBef>
                          <a:spcPts val="0"/>
                        </a:spcBef>
                        <a:spcAft>
                          <a:spcPts val="150"/>
                        </a:spcAft>
                      </a:pPr>
                      <a:r>
                        <a:rPr lang="es-ES" sz="750" spc="0">
                          <a:solidFill>
                            <a:srgbClr val="000000"/>
                          </a:solidFill>
                          <a:latin typeface="Bookman Old Style" pitchFamily="1" panose="02020603050405020304"/>
                        </a:rPr>
                        <a:t>TP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r>
              <a:tr h="118745">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44 </a:t>
                      </a:r>
                    </a:p>
                  </a:txBody>
                  <a:tcPr anchor="ctr" marL="0" marR="0" marT="0" marB="0">
                    <a:lnL w="0" cmpd="sng">
                      <a:noFill/>
                      <a:prstDash val="solid"/>
                    </a:lnL>
                    <a:lnR w="6350" cmpd="sng">
                      <a:solidFill>
                        <a:srgbClr val="000000"/>
                      </a:solidFill>
                      <a:prstDash val="solid"/>
                    </a:lnR>
                    <a:lnT w="6350" cmpd="sng">
                      <a:solidFill>
                        <a:srgbClr val="000000"/>
                      </a:solid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900" spc="0">
                          <a:solidFill>
                            <a:srgbClr val="000000"/>
                          </a:solidFill>
                          <a:latin typeface="Times New Roman" pitchFamily="1" panose="02020603050405020304"/>
                        </a:rPr>
                        <a:t>Anatomía, Biología Celular y Zoología </a:t>
                      </a:r>
                    </a:p>
                  </a:txBody>
                  <a:tcPr anchor="ctr" marL="0" marR="0" marT="0" marB="0">
                    <a:lnL w="6350" cmpd="sng">
                      <a:solidFill>
                        <a:srgbClr val="000000"/>
                      </a:solid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5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9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16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16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16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r>
              <a:tr h="121920">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43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900" spc="0">
                          <a:solidFill>
                            <a:srgbClr val="000000"/>
                          </a:solidFill>
                          <a:latin typeface="Times New Roman" pitchFamily="1" panose="02020603050405020304"/>
                        </a:rPr>
                        <a:t>Biología Vegetal, Ecología y Ciencias de la Tierra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26 </a:t>
                      </a:r>
                    </a:p>
                  </a:txBody>
                  <a:tcPr anchor="ctr" marL="0" marR="0" marT="0" marB="0">
                    <a:lnL w="0" cmpd="sng">
                      <a:noFill/>
                      <a:prstDash val="solid"/>
                    </a:lnL>
                    <a:lnR w="0" cmpd="sng">
                      <a:noFill/>
                      <a:prstDash val="solid"/>
                    </a:lnR>
                    <a:lnT w="0" cmpd="sng">
                      <a:noFill/>
                      <a:prstDash val="solid"/>
                    </a:lnT>
                    <a:lnB w="0" cmpd="sng">
                      <a:noFill/>
                      <a:prstDash val="solid"/>
                    </a:lnB>
                  </a:tcPr>
                </a:tc>
              </a:tr>
              <a:tr h="121920">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900" spc="0">
                          <a:solidFill>
                            <a:srgbClr val="000000"/>
                          </a:solidFill>
                          <a:latin typeface="Times New Roman" pitchFamily="1" panose="02020603050405020304"/>
                        </a:rPr>
                        <a:t>Bioquímica y Biología Molecular y Genética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r>
              <a:tr h="119380">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58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900" spc="0">
                          <a:solidFill>
                            <a:srgbClr val="000000"/>
                          </a:solidFill>
                          <a:latin typeface="Times New Roman" pitchFamily="1" panose="02020603050405020304"/>
                        </a:rPr>
                        <a:t>Ciencias Biomédicas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r>
              <a:tr h="115570">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7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900" spc="0">
                          <a:solidFill>
                            <a:srgbClr val="000000"/>
                          </a:solidFill>
                          <a:latin typeface="Times New Roman" pitchFamily="1" panose="02020603050405020304"/>
                        </a:rPr>
                        <a:t>Derecho Público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21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900" spc="0">
                          <a:solidFill>
                            <a:srgbClr val="000000"/>
                          </a:solidFill>
                          <a:latin typeface="Times New Roman" pitchFamily="1" panose="02020603050405020304"/>
                        </a:rPr>
                        <a:t>Física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12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22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22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22 </a:t>
                      </a:r>
                    </a:p>
                  </a:txBody>
                  <a:tcPr anchor="ctr" marL="0" marR="0" marT="0" marB="0">
                    <a:lnL w="0" cmpd="sng">
                      <a:noFill/>
                      <a:prstDash val="solid"/>
                    </a:lnL>
                    <a:lnR w="0" cmpd="sng">
                      <a:noFill/>
                      <a:prstDash val="solid"/>
                    </a:lnR>
                    <a:lnT w="0" cmpd="sng">
                      <a:noFill/>
                      <a:prstDash val="solid"/>
                    </a:lnT>
                    <a:lnB w="0" cmpd="sng">
                      <a:noFill/>
                      <a:prstDash val="solid"/>
                    </a:lnB>
                  </a:tcPr>
                </a:tc>
              </a:tr>
              <a:tr h="121920">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52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900" spc="0">
                          <a:solidFill>
                            <a:srgbClr val="000000"/>
                          </a:solidFill>
                          <a:latin typeface="Times New Roman" pitchFamily="1" panose="02020603050405020304"/>
                        </a:rPr>
                        <a:t>Física Aplicada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22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900" spc="0">
                          <a:solidFill>
                            <a:srgbClr val="000000"/>
                          </a:solidFill>
                          <a:latin typeface="Times New Roman" pitchFamily="1" panose="02020603050405020304"/>
                        </a:rPr>
                        <a:t>Fisiología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75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r>
              <a:tr h="121920">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48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800"/>
                        </a:lnSpc>
                        <a:spcBef>
                          <a:spcPts val="0"/>
                        </a:spcBef>
                        <a:spcAft>
                          <a:spcPts val="0"/>
                        </a:spcAft>
                      </a:pPr>
                      <a:r>
                        <a:rPr lang="es-ES" sz="900" spc="0">
                          <a:solidFill>
                            <a:srgbClr val="000000"/>
                          </a:solidFill>
                          <a:latin typeface="Times New Roman" pitchFamily="1" panose="02020603050405020304"/>
                        </a:rPr>
                        <a:t>Ingeniería Eléctrica, Electrónica y Automática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r>
              <a:tr h="121920">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63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900" spc="0">
                          <a:solidFill>
                            <a:srgbClr val="000000"/>
                          </a:solidFill>
                          <a:latin typeface="Times New Roman" pitchFamily="1" panose="02020603050405020304"/>
                        </a:rPr>
                        <a:t>Ingeniería Química y Química Física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25 </a:t>
                      </a:r>
                    </a:p>
                  </a:txBody>
                  <a:tcPr anchor="ctr" marL="0" marR="0" marT="0" marB="0">
                    <a:lnL w="0" cmpd="sng">
                      <a:noFill/>
                      <a:prstDash val="solid"/>
                    </a:lnL>
                    <a:lnR w="0" cmpd="sng">
                      <a:noFill/>
                      <a:prstDash val="solid"/>
                    </a:lnR>
                    <a:lnT w="0" cmpd="sng">
                      <a:noFill/>
                      <a:prstDash val="solid"/>
                    </a:lnT>
                    <a:lnB w="0" cmpd="sng">
                      <a:noFill/>
                      <a:prstDash val="solid"/>
                    </a:lnB>
                  </a:tcPr>
                </a:tc>
              </a:tr>
              <a:tr h="119380">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56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900" spc="0">
                          <a:solidFill>
                            <a:srgbClr val="000000"/>
                          </a:solidFill>
                          <a:latin typeface="Times New Roman" pitchFamily="1" panose="02020603050405020304"/>
                        </a:rPr>
                        <a:t>Ingeniería de Sistemas Informáticos y Telemática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28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900" spc="0">
                          <a:solidFill>
                            <a:srgbClr val="000000"/>
                          </a:solidFill>
                          <a:latin typeface="Times New Roman" pitchFamily="1" panose="02020603050405020304"/>
                        </a:rPr>
                        <a:t>Matemáticas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25 </a:t>
                      </a:r>
                    </a:p>
                  </a:txBody>
                  <a:tcPr anchor="ctr"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34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900" spc="0">
                          <a:solidFill>
                            <a:srgbClr val="000000"/>
                          </a:solidFill>
                          <a:latin typeface="Times New Roman" pitchFamily="1" panose="02020603050405020304"/>
                        </a:rPr>
                        <a:t>Química Analítica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14 </a:t>
                      </a:r>
                    </a:p>
                  </a:txBody>
                  <a:tcPr anchor="ctr" marL="0" marR="0" marT="0" marB="0">
                    <a:lnL w="0" cmpd="sng">
                      <a:noFill/>
                      <a:prstDash val="solid"/>
                    </a:lnL>
                    <a:lnR w="0" cmpd="sng">
                      <a:noFill/>
                      <a:prstDash val="solid"/>
                    </a:lnR>
                    <a:lnT w="0" cmpd="sng">
                      <a:noFill/>
                      <a:prstDash val="solid"/>
                    </a:lnT>
                    <a:lnB w="0" cmpd="sng">
                      <a:noFill/>
                      <a:prstDash val="solid"/>
                    </a:lnB>
                  </a:tcPr>
                </a:tc>
              </a:tr>
              <a:tr h="118745">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62 </a:t>
                      </a:r>
                    </a:p>
                  </a:txBody>
                  <a:tcPr anchor="ctr"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0"/>
                        </a:spcAft>
                      </a:pPr>
                      <a:r>
                        <a:rPr lang="es-ES" sz="900" spc="0">
                          <a:solidFill>
                            <a:srgbClr val="000000"/>
                          </a:solidFill>
                          <a:latin typeface="Times New Roman" pitchFamily="1" panose="02020603050405020304"/>
                        </a:rPr>
                        <a:t>Química Orgánica e Inorgánica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0"/>
                        </a:spcAft>
                      </a:pPr>
                      <a:r>
                        <a:rPr lang="es-ES" sz="750" spc="0">
                          <a:solidFill>
                            <a:srgbClr val="000000"/>
                          </a:solidFill>
                          <a:latin typeface="Bookman Old Style" pitchFamily="1" panose="02020603050405020304"/>
                        </a:rPr>
                        <a:t>16 </a:t>
                      </a:r>
                    </a:p>
                  </a:txBody>
                  <a:tcPr anchor="ctr" marL="0" marR="0" marT="0" marB="0">
                    <a:lnL w="0" cmpd="sng">
                      <a:no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0" cmpd="sng">
                      <a:noFill/>
                      <a:prstDash val="solid"/>
                    </a:lnL>
                    <a:lnR w="6350" cmpd="sng">
                      <a:solidFill>
                        <a:srgbClr val="000000"/>
                      </a:solidFill>
                      <a:prstDash val="solid"/>
                    </a:lnR>
                    <a:lnT w="0" cmpd="sng">
                      <a:noFill/>
                      <a:prstDash val="solid"/>
                    </a:lnT>
                    <a:lnB w="0" cmpd="sng">
                      <a:noFill/>
                      <a:prstDash val="solid"/>
                    </a:lnB>
                  </a:tcPr>
                </a:tc>
                <a:tc>
                  <a:txBody>
                    <a:bodyPr vert="horz" anchor="t"/>
                    <a:lstStyle/>
                    <a:p>
                      <a:pPr marL="82550" marR="0" indent="0" algn="l">
                        <a:lnSpc>
                          <a:spcPts val="900"/>
                        </a:lnSpc>
                        <a:spcBef>
                          <a:spcPts val="0"/>
                        </a:spcBef>
                        <a:spcAft>
                          <a:spcPts val="150"/>
                        </a:spcAft>
                      </a:pPr>
                      <a:r>
                        <a:rPr lang="es-ES" sz="750" spc="0">
                          <a:solidFill>
                            <a:srgbClr val="000000"/>
                          </a:solidFill>
                          <a:latin typeface="Bookman Old Style" pitchFamily="1" panose="02020603050405020304"/>
                        </a:rPr>
                        <a:t>Sin Departamento </a:t>
                      </a:r>
                    </a:p>
                  </a:txBody>
                  <a:tcPr anchor="ctr" marL="0" marR="0" marT="0" marB="0">
                    <a:lnL w="6350" cmpd="sng">
                      <a:solidFill>
                        <a:srgbClr val="000000"/>
                      </a:solid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15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15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0"/>
                        </a:spcAft>
                      </a:pPr>
                      <a:r>
                        <a:rPr lang="es-ES" sz="750" spc="0">
                          <a:solidFill>
                            <a:srgbClr val="000000"/>
                          </a:solidFill>
                          <a:latin typeface="Bookman Old Style"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15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15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15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900"/>
                        </a:lnSpc>
                        <a:spcBef>
                          <a:spcPts val="0"/>
                        </a:spcBef>
                        <a:spcAft>
                          <a:spcPts val="150"/>
                        </a:spcAft>
                      </a:pPr>
                      <a:r>
                        <a:rPr lang="es-ES" sz="750" spc="0">
                          <a:solidFill>
                            <a:srgbClr val="000000"/>
                          </a:solidFill>
                          <a:latin typeface="Bookman Old Style"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10" name=""/>
          <p:cNvSpPr/>
          <p:nvPr>
            <p:ph type="body" idx="10"/>
          </p:nvPr>
        </p:nvSpPr>
        <p:spPr>
          <a:xfrm>
            <a:off x="1056005" y="3475355"/>
            <a:ext cx="5486400" cy="6256020"/>
          </a:xfrm>
          <a:prstGeom prst="rect">
            <a:avLst/>
          </a:prstGeom>
          <a:noFill/>
          <a:ln w="0" cmpd="sng">
            <a:noFill/>
            <a:prstDash val="solid"/>
          </a:ln>
        </p:spPr>
        <p:txBody>
          <a:bodyPr vert="horz" lIns="0" tIns="27305" rIns="0" bIns="0" anchor="t"/>
          <a:lstStyle/>
          <a:p>
            <a:pPr marL="45720" marR="0" indent="0" algn="ctr">
              <a:lnSpc>
                <a:spcPts val="1400"/>
              </a:lnSpc>
              <a:spcAft>
                <a:spcPts val="0"/>
              </a:spcAft>
            </a:pPr>
            <a:r>
              <a:rPr lang="es-ES" sz="1250" b="1" spc="0">
                <a:solidFill>
                  <a:srgbClr val="000000"/>
                </a:solidFill>
                <a:latin typeface="Times New Roman" pitchFamily="1" panose="02020603050405020304"/>
              </a:rPr>
              <a:t>Tabla </a:t>
            </a:r>
            <a:r>
              <a:rPr lang="es-ES" sz="1300" spc="0">
                <a:solidFill>
                  <a:srgbClr val="000000"/>
                </a:solidFill>
                <a:latin typeface="Garamond" pitchFamily="1" panose="02020603050405020304"/>
              </a:rPr>
              <a:t>4.5: </a:t>
            </a:r>
            <a:r>
              <a:rPr lang="es-ES" sz="1100" spc="0">
                <a:solidFill>
                  <a:srgbClr val="000000"/>
                </a:solidFill>
                <a:latin typeface="Times New Roman" pitchFamily="1" panose="02020603050405020304"/>
              </a:rPr>
              <a:t>Distribución actual del profesorado de la Facultad de Ciencias por </a:t>
            </a:r>
            <a:br/>
            <a:r>
              <a:rPr lang="es-ES" sz="1100" spc="0">
                <a:solidFill>
                  <a:srgbClr val="000000"/>
                </a:solidFill>
                <a:latin typeface="Times New Roman" pitchFamily="1" panose="02020603050405020304"/>
              </a:rPr>
              <a:t>Departamentos, Cuerpos Docentes y Campus (Fuente: Bases de Datos de la UEx, </a:t>
            </a:r>
            <a:br/>
            <a:r>
              <a:rPr lang="es-ES" sz="1100" spc="0">
                <a:solidFill>
                  <a:srgbClr val="000000"/>
                </a:solidFill>
                <a:latin typeface="Times New Roman" pitchFamily="1" panose="02020603050405020304"/>
              </a:rPr>
              <a:t>Elaboración: Unidad Técnica de Evaluación y Calidad, UTEC, 2019. Fecha de referencia: </a:t>
            </a:r>
            <a:br/>
            <a:r>
              <a:rPr lang="es-ES" sz="1100" spc="0">
                <a:solidFill>
                  <a:srgbClr val="000000"/>
                </a:solidFill>
                <a:latin typeface="Times New Roman" pitchFamily="1" panose="02020603050405020304"/>
              </a:rPr>
              <a:t>31/12/2018). </a:t>
            </a:r>
            <a:r>
              <a:rPr lang="es-ES" sz="1350" b="1" spc="0">
                <a:solidFill>
                  <a:srgbClr val="000000"/>
                </a:solidFill>
                <a:latin typeface="Courier New" pitchFamily="3" panose="02020603050405020304"/>
              </a:rPr>
              <a:t>CD</a:t>
            </a:r>
            <a:r>
              <a:rPr lang="es-ES" sz="1100" spc="0">
                <a:solidFill>
                  <a:srgbClr val="000000"/>
                </a:solidFill>
                <a:latin typeface="Times New Roman" pitchFamily="1" panose="02020603050405020304"/>
              </a:rPr>
              <a:t>: Código del Departamento; </a:t>
            </a:r>
            <a:r>
              <a:rPr lang="es-ES" sz="1350" b="1" spc="0">
                <a:solidFill>
                  <a:srgbClr val="000000"/>
                </a:solidFill>
                <a:latin typeface="Courier New" pitchFamily="3" panose="02020603050405020304"/>
              </a:rPr>
              <a:t>CU</a:t>
            </a:r>
            <a:r>
              <a:rPr lang="es-ES" sz="1100" spc="0">
                <a:solidFill>
                  <a:srgbClr val="000000"/>
                </a:solidFill>
                <a:latin typeface="Times New Roman" pitchFamily="1" panose="02020603050405020304"/>
              </a:rPr>
              <a:t>: Catedrático de Universidad; </a:t>
            </a:r>
            <a:r>
              <a:rPr lang="es-ES" sz="1350" b="1" spc="0">
                <a:solidFill>
                  <a:srgbClr val="000000"/>
                </a:solidFill>
                <a:latin typeface="Courier New" pitchFamily="3" panose="02020603050405020304"/>
              </a:rPr>
              <a:t>TU</a:t>
            </a:r>
            <a:r>
              <a:rPr lang="es-ES" sz="1100" spc="0">
                <a:solidFill>
                  <a:srgbClr val="000000"/>
                </a:solidFill>
                <a:latin typeface="Times New Roman" pitchFamily="1" panose="02020603050405020304"/>
              </a:rPr>
              <a:t>: </a:t>
            </a:r>
            <a:br/>
            <a:r>
              <a:rPr lang="es-ES" sz="1100" spc="0">
                <a:solidFill>
                  <a:srgbClr val="000000"/>
                </a:solidFill>
                <a:latin typeface="Times New Roman" pitchFamily="1" panose="02020603050405020304"/>
              </a:rPr>
              <a:t>Titular de Universidad; </a:t>
            </a:r>
            <a:r>
              <a:rPr lang="es-ES" sz="1350" b="1" spc="0">
                <a:solidFill>
                  <a:srgbClr val="000000"/>
                </a:solidFill>
                <a:latin typeface="Courier New" pitchFamily="3" panose="02020603050405020304"/>
              </a:rPr>
              <a:t>AU</a:t>
            </a:r>
            <a:r>
              <a:rPr lang="es-ES" sz="1100" spc="0">
                <a:solidFill>
                  <a:srgbClr val="000000"/>
                </a:solidFill>
                <a:latin typeface="Times New Roman" pitchFamily="1" panose="02020603050405020304"/>
              </a:rPr>
              <a:t>: Ayudante, </a:t>
            </a:r>
            <a:r>
              <a:rPr lang="es-ES" sz="1350" b="1" spc="0">
                <a:solidFill>
                  <a:srgbClr val="000000"/>
                </a:solidFill>
                <a:latin typeface="Courier New" pitchFamily="3" panose="02020603050405020304"/>
              </a:rPr>
              <a:t>AS</a:t>
            </a:r>
            <a:r>
              <a:rPr lang="es-ES" sz="1100" spc="0">
                <a:solidFill>
                  <a:srgbClr val="000000"/>
                </a:solidFill>
                <a:latin typeface="Times New Roman" pitchFamily="1" panose="02020603050405020304"/>
              </a:rPr>
              <a:t>: Profesor Asociado; </a:t>
            </a:r>
            <a:r>
              <a:rPr lang="es-ES" sz="1350" b="1" spc="0">
                <a:solidFill>
                  <a:srgbClr val="000000"/>
                </a:solidFill>
                <a:latin typeface="Courier New" pitchFamily="3" panose="02020603050405020304"/>
              </a:rPr>
              <a:t>B</a:t>
            </a:r>
            <a:r>
              <a:rPr lang="es-ES" sz="1100" spc="0">
                <a:solidFill>
                  <a:srgbClr val="000000"/>
                </a:solidFill>
                <a:latin typeface="Times New Roman" pitchFamily="1" panose="02020603050405020304"/>
              </a:rPr>
              <a:t>: Becario de </a:t>
            </a:r>
            <a:br/>
            <a:r>
              <a:rPr lang="es-ES" sz="1100" spc="0">
                <a:solidFill>
                  <a:srgbClr val="000000"/>
                </a:solidFill>
                <a:latin typeface="Times New Roman" pitchFamily="1" panose="02020603050405020304"/>
              </a:rPr>
              <a:t>Investigación; </a:t>
            </a:r>
            <a:r>
              <a:rPr lang="es-ES" sz="1350" b="1" spc="0">
                <a:solidFill>
                  <a:srgbClr val="000000"/>
                </a:solidFill>
                <a:latin typeface="Courier New" pitchFamily="3" panose="02020603050405020304"/>
              </a:rPr>
              <a:t>FC</a:t>
            </a:r>
            <a:r>
              <a:rPr lang="es-ES" sz="1100" spc="0">
                <a:solidFill>
                  <a:srgbClr val="000000"/>
                </a:solidFill>
                <a:latin typeface="Times New Roman" pitchFamily="1" panose="02020603050405020304"/>
              </a:rPr>
              <a:t>: número de profesores del Departamento que imparten docencia en la </a:t>
            </a:r>
            <a:br/>
            <a:r>
              <a:rPr lang="es-ES" sz="1100" spc="0">
                <a:solidFill>
                  <a:srgbClr val="000000"/>
                </a:solidFill>
                <a:latin typeface="Times New Roman" pitchFamily="1" panose="02020603050405020304"/>
              </a:rPr>
              <a:t>Facultad de Ciencias; </a:t>
            </a:r>
            <a:r>
              <a:rPr lang="es-ES" sz="1350" b="1" spc="0">
                <a:solidFill>
                  <a:srgbClr val="000000"/>
                </a:solidFill>
                <a:latin typeface="Courier New" pitchFamily="3" panose="02020603050405020304"/>
              </a:rPr>
              <a:t>CC</a:t>
            </a:r>
            <a:r>
              <a:rPr lang="es-ES" sz="1100" spc="0">
                <a:solidFill>
                  <a:srgbClr val="000000"/>
                </a:solidFill>
                <a:latin typeface="Times New Roman" pitchFamily="1" panose="02020603050405020304"/>
              </a:rPr>
              <a:t>: número de profesores del Departamento en otro Campus; </a:t>
            </a:r>
            <a:br/>
            <a:r>
              <a:rPr lang="es-ES" sz="1350" b="1" spc="0">
                <a:solidFill>
                  <a:srgbClr val="000000"/>
                </a:solidFill>
                <a:latin typeface="Courier New" pitchFamily="3" panose="02020603050405020304"/>
              </a:rPr>
              <a:t>OC</a:t>
            </a:r>
            <a:r>
              <a:rPr lang="es-ES" sz="1100" spc="0">
                <a:solidFill>
                  <a:srgbClr val="000000"/>
                </a:solidFill>
                <a:latin typeface="Times New Roman" pitchFamily="1" panose="02020603050405020304"/>
              </a:rPr>
              <a:t>: número de profesores del Departamento que no imparten docencia en la Facultad </a:t>
            </a:r>
            <a:br/>
            <a:r>
              <a:rPr lang="es-ES" sz="1100" spc="0">
                <a:solidFill>
                  <a:srgbClr val="000000"/>
                </a:solidFill>
                <a:latin typeface="Times New Roman" pitchFamily="1" panose="02020603050405020304"/>
              </a:rPr>
              <a:t>de Ciencias; </a:t>
            </a:r>
            <a:r>
              <a:rPr lang="es-ES" sz="1350" b="1" spc="0">
                <a:solidFill>
                  <a:srgbClr val="000000"/>
                </a:solidFill>
                <a:latin typeface="Courier New" pitchFamily="3" panose="02020603050405020304"/>
              </a:rPr>
              <a:t>BA</a:t>
            </a:r>
            <a:r>
              <a:rPr lang="es-ES" sz="1100" spc="0">
                <a:solidFill>
                  <a:srgbClr val="000000"/>
                </a:solidFill>
                <a:latin typeface="Times New Roman" pitchFamily="1" panose="02020603050405020304"/>
              </a:rPr>
              <a:t>: número de profesores del Campus de Badajoz, adscritos al </a:t>
            </a:r>
            <a:br/>
            <a:r>
              <a:rPr lang="es-ES" sz="1100" spc="0">
                <a:solidFill>
                  <a:srgbClr val="000000"/>
                </a:solidFill>
                <a:latin typeface="Times New Roman" pitchFamily="1" panose="02020603050405020304"/>
              </a:rPr>
              <a:t>correspondiete Departamento; </a:t>
            </a:r>
            <a:r>
              <a:rPr lang="es-ES" sz="1350" b="1" spc="0">
                <a:solidFill>
                  <a:srgbClr val="000000"/>
                </a:solidFill>
                <a:latin typeface="Courier New" pitchFamily="3" panose="02020603050405020304"/>
              </a:rPr>
              <a:t>TP</a:t>
            </a:r>
            <a:r>
              <a:rPr lang="es-ES" sz="1100" spc="0">
                <a:solidFill>
                  <a:srgbClr val="000000"/>
                </a:solidFill>
                <a:latin typeface="Times New Roman" pitchFamily="1" panose="02020603050405020304"/>
              </a:rPr>
              <a:t>: número total de profesores en el Departamento. </a:t>
            </a:r>
          </a:p>
          <a:p>
            <a:pPr marL="45720" marR="0" indent="0" algn="l">
              <a:lnSpc>
                <a:spcPts val="1900"/>
              </a:lnSpc>
              <a:spcBef>
                <a:spcPts val="5340"/>
              </a:spcBef>
              <a:spcAft>
                <a:spcPts val="0"/>
              </a:spcAft>
            </a:pPr>
            <a:r>
              <a:rPr lang="es-ES" sz="1650" b="1" spc="175">
                <a:solidFill>
                  <a:srgbClr val="000000"/>
                </a:solidFill>
                <a:latin typeface="Times New Roman" pitchFamily="1" panose="02020603050405020304"/>
              </a:rPr>
              <a:t>4.3. Titulaciones y Especialidades </a:t>
            </a:r>
          </a:p>
          <a:p>
            <a:pPr marL="45720" marR="45720" indent="0" algn="just">
              <a:lnSpc>
                <a:spcPts val="1400"/>
              </a:lnSpc>
              <a:spcBef>
                <a:spcPts val="1905"/>
              </a:spcBef>
              <a:spcAft>
                <a:spcPts val="0"/>
              </a:spcAft>
            </a:pPr>
            <a:r>
              <a:rPr lang="es-ES" sz="1300" spc="5">
                <a:solidFill>
                  <a:srgbClr val="000000"/>
                </a:solidFill>
                <a:latin typeface="Garamond" pitchFamily="1" panose="02020603050405020304"/>
              </a:rPr>
              <a:t>En 1993 podían cursarse en la </a:t>
            </a:r>
            <a:r>
              <a:rPr lang="es-ES" sz="1250" b="1" spc="5">
                <a:solidFill>
                  <a:srgbClr val="000000"/>
                </a:solidFill>
                <a:latin typeface="Times New Roman" pitchFamily="1" panose="02020603050405020304"/>
              </a:rPr>
              <a:t>Facultad de Ciencias </a:t>
            </a:r>
            <a:r>
              <a:rPr lang="es-ES" sz="1300" spc="5">
                <a:solidFill>
                  <a:srgbClr val="000000"/>
                </a:solidFill>
                <a:latin typeface="Garamond" pitchFamily="1" panose="02020603050405020304"/>
              </a:rPr>
              <a:t>cuatro Titulaciones comple-</a:t>
            </a:r>
            <a:r>
              <a:rPr lang="es-ES" sz="1300" spc="5">
                <a:solidFill>
                  <a:srgbClr val="000000"/>
                </a:solidFill>
                <a:latin typeface="Garamond" pitchFamily="1" panose="02020603050405020304"/>
              </a:rPr>
              <a:t>tas (primero y segundo ciclo): </a:t>
            </a:r>
            <a:r>
              <a:rPr lang="es-ES" sz="1250" b="1" spc="5">
                <a:solidFill>
                  <a:srgbClr val="000000"/>
                </a:solidFill>
                <a:latin typeface="Times New Roman" pitchFamily="1" panose="02020603050405020304"/>
              </a:rPr>
              <a:t>Licenciado en Ciencias Químicas </a:t>
            </a:r>
            <a:r>
              <a:rPr lang="es-ES" sz="1300" spc="5">
                <a:solidFill>
                  <a:srgbClr val="000000"/>
                </a:solidFill>
                <a:latin typeface="Garamond" pitchFamily="1" panose="02020603050405020304"/>
              </a:rPr>
              <a:t>(desde el curso 1968/1969), </a:t>
            </a:r>
            <a:r>
              <a:rPr lang="es-ES" sz="1250" b="1" spc="5">
                <a:solidFill>
                  <a:srgbClr val="000000"/>
                </a:solidFill>
                <a:latin typeface="Times New Roman" pitchFamily="1" panose="02020603050405020304"/>
              </a:rPr>
              <a:t>Licenciado en Ciencias Físicas</a:t>
            </a:r>
            <a:r>
              <a:rPr lang="es-ES" sz="1300" spc="5">
                <a:solidFill>
                  <a:srgbClr val="000000"/>
                </a:solidFill>
                <a:latin typeface="Garamond" pitchFamily="1" panose="02020603050405020304"/>
              </a:rPr>
              <a:t>, </a:t>
            </a:r>
            <a:r>
              <a:rPr lang="es-ES" sz="1250" b="1" spc="5">
                <a:solidFill>
                  <a:srgbClr val="000000"/>
                </a:solidFill>
                <a:latin typeface="Times New Roman" pitchFamily="1" panose="02020603050405020304"/>
              </a:rPr>
              <a:t>Licenciado en Ciencias Mate-</a:t>
            </a:r>
            <a:r>
              <a:rPr lang="es-ES" sz="1250" b="1" spc="5">
                <a:solidFill>
                  <a:srgbClr val="000000"/>
                </a:solidFill>
                <a:latin typeface="Times New Roman" pitchFamily="1" panose="02020603050405020304"/>
              </a:rPr>
              <a:t>máticas </a:t>
            </a:r>
            <a:r>
              <a:rPr lang="es-ES" sz="1300" spc="5">
                <a:solidFill>
                  <a:srgbClr val="000000"/>
                </a:solidFill>
                <a:latin typeface="Garamond" pitchFamily="1" panose="02020603050405020304"/>
              </a:rPr>
              <a:t>y </a:t>
            </a:r>
            <a:r>
              <a:rPr lang="es-ES" sz="1250" b="1" spc="5">
                <a:solidFill>
                  <a:srgbClr val="000000"/>
                </a:solidFill>
                <a:latin typeface="Times New Roman" pitchFamily="1" panose="02020603050405020304"/>
              </a:rPr>
              <a:t>Licenciado en Ciencias Biológicas </a:t>
            </a:r>
            <a:r>
              <a:rPr lang="es-ES" sz="1300" spc="5">
                <a:solidFill>
                  <a:srgbClr val="000000"/>
                </a:solidFill>
                <a:latin typeface="Garamond" pitchFamily="1" panose="02020603050405020304"/>
              </a:rPr>
              <a:t>(estas tres últimas desde el curso 1977/78). Las especialidades a las que podía optarse, hasta el curso 1993/94, en cada una de las Titulaciones mencionadas aparecen reflejadas en la Tabla</a:t>
            </a:r>
            <a:r>
              <a:rPr lang="es-ES" sz="1300" spc="5">
                <a:solidFill>
                  <a:srgbClr val="FF0000"/>
                </a:solidFill>
                <a:latin typeface="Garamond" pitchFamily="1" panose="02020603050405020304"/>
              </a:rPr>
              <a:t> [4.6].</a:t>
            </a:r>
            <a:r>
              <a:rPr lang="es-ES" sz="1300" spc="5">
                <a:solidFill>
                  <a:srgbClr val="000000"/>
                </a:solidFill>
                <a:latin typeface="Garamond" pitchFamily="1" panose="02020603050405020304"/>
              </a:rPr>
              <a:t> También se incluyen las especialidades aprobadas ev incluidas en los Planes de Estudio re-</a:t>
            </a:r>
            <a:r>
              <a:rPr lang="es-ES" sz="1300" spc="5">
                <a:solidFill>
                  <a:srgbClr val="000000"/>
                </a:solidFill>
                <a:latin typeface="Garamond" pitchFamily="1" panose="02020603050405020304"/>
              </a:rPr>
              <a:t>formados (a partir del curso 1994/95) asícomo el código numérico con el que se identificaron. </a:t>
            </a:r>
          </a:p>
          <a:p>
            <a:pPr marL="45720" marR="45720" indent="0" algn="just">
              <a:lnSpc>
                <a:spcPts val="1400"/>
              </a:lnSpc>
              <a:spcBef>
                <a:spcPts val="580"/>
              </a:spcBef>
              <a:spcAft>
                <a:spcPts val="1175"/>
              </a:spcAft>
            </a:pPr>
            <a:r>
              <a:rPr lang="es-ES" sz="1300" spc="0">
                <a:solidFill>
                  <a:srgbClr val="000000"/>
                </a:solidFill>
                <a:latin typeface="Garamond" pitchFamily="1" panose="02020603050405020304"/>
              </a:rPr>
              <a:t>Desde el curso 1968/69 hasta el curso 1991/92 se impartieron las enseñanzas corres-</a:t>
            </a:r>
            <a:r>
              <a:rPr lang="es-ES" sz="1300" spc="0">
                <a:solidFill>
                  <a:srgbClr val="000000"/>
                </a:solidFill>
                <a:latin typeface="Garamond" pitchFamily="1" panose="02020603050405020304"/>
              </a:rPr>
              <a:t>pondientes al primer curso de Escuelas Técnicas Superiores (asignaturas de Algebra Lineal, Cálculo Infinitesimal, Química General, Física General y Dibujo Técnico). También se impartía un Curso de Adaptación para el acceso al segundo ciclo en cada una de las Titulaciones mencionadas, dirigido a los estudiantes procedentes del Plan Experimental de las Escuelas Universitarias del Profesorado de E.G.B. En el caso de la Licenciatura de Químicas, desde el curso 1975/76 y en las Licenciaturas de Biológicas, Físicas y Matemáticas, desde el curso 1979/80. </a:t>
            </a:r>
          </a:p>
        </p:txBody>
      </p:sp>
      <p:sp>
        <p:nvSpPr>
          <p:cNvPr id="11" name=""/>
          <p:cNvSpPr/>
          <p:nvPr>
            <p:ph type="body" idx="10"/>
          </p:nvPr>
        </p:nvSpPr>
        <p:spPr>
          <a:xfrm>
            <a:off x="1056005" y="9731375"/>
            <a:ext cx="5486400" cy="238125"/>
          </a:xfrm>
          <a:prstGeom prst="rect">
            <a:avLst/>
          </a:prstGeom>
          <a:noFill/>
          <a:ln w="0" cmpd="sng">
            <a:noFill/>
            <a:prstDash val="solid"/>
          </a:ln>
        </p:spPr>
        <p:txBody>
          <a:bodyPr vert="horz" lIns="0" tIns="51435" rIns="0" bIns="0" anchor="t"/>
          <a:lstStyle/>
          <a:p>
            <a:pPr marL="45720" marR="0" indent="0" algn="l">
              <a:lnSpc>
                <a:spcPts val="1400"/>
              </a:lnSpc>
              <a:spcAft>
                <a:spcPts val="60"/>
              </a:spcAft>
            </a:pPr>
            <a:r>
              <a:rPr lang="es-ES" sz="1250" b="1" spc="40">
                <a:solidFill>
                  <a:srgbClr val="000000"/>
                </a:solidFill>
                <a:latin typeface="Times New Roman" pitchFamily="1" panose="02020603050405020304"/>
              </a:rPr>
              <a:t>50 Aniversario 1968–2019 </a:t>
            </a:r>
          </a:p>
        </p:txBody>
      </p:sp>
      <p:sp>
        <p:nvSpPr>
          <p:cNvPr id="14" name=""/>
          <p:cNvSpPr/>
          <p:nvPr>
            <p:ph type="body" idx="10"/>
          </p:nvPr>
        </p:nvSpPr>
        <p:spPr>
          <a:xfrm>
            <a:off x="1557655" y="3096895"/>
            <a:ext cx="4794250" cy="231775"/>
          </a:xfrm>
          <a:prstGeom prst="rect">
            <a:avLst/>
          </a:prstGeom>
          <a:noFill/>
          <a:ln w="0" cmpd="sng">
            <a:noFill/>
            <a:prstDash val="solid"/>
          </a:ln>
        </p:spPr>
        <p:txBody>
          <a:bodyPr vert="horz" lIns="0" tIns="0" rIns="0" bIns="0" anchor="t"/>
          <a:lstStyle/>
          <a:p>
            <a:pPr marL="0" marR="0" indent="0" algn="l">
              <a:lnSpc>
                <a:spcPts val="800"/>
              </a:lnSpc>
              <a:spcAft>
                <a:spcPts val="0"/>
              </a:spcAft>
              <a:tabLst>
                <a:tab algn="r" pos="4800600"/>
              </a:tabLst>
            </a:pPr>
            <a:r>
              <a:rPr lang="es-ES" sz="750" spc="0">
                <a:solidFill>
                  <a:srgbClr val="000000"/>
                </a:solidFill>
                <a:latin typeface="Bookman Old Style" pitchFamily="1" panose="02020603050405020304"/>
              </a:rPr>
              <a:t>TOTAL (2018) </a:t>
            </a:r>
            <a:r>
              <a:rPr lang="es-ES" sz="900" spc="0">
                <a:solidFill>
                  <a:srgbClr val="000000"/>
                </a:solidFill>
                <a:latin typeface="Times New Roman" pitchFamily="1" panose="02020603050405020304"/>
              </a:rPr>
              <a:t>52 98 1 5 5 180 0 0 180 180 </a:t>
            </a:r>
          </a:p>
          <a:p>
            <a:pPr marL="0" marR="0" indent="0" algn="l">
              <a:lnSpc>
                <a:spcPts val="900"/>
              </a:lnSpc>
              <a:spcBef>
                <a:spcPts val="45"/>
              </a:spcBef>
              <a:spcAft>
                <a:spcPts val="20"/>
              </a:spcAft>
              <a:tabLst>
                <a:tab algn="r" pos="4800600"/>
              </a:tabLst>
            </a:pPr>
            <a:r>
              <a:rPr lang="es-ES" sz="750" spc="0">
                <a:solidFill>
                  <a:srgbClr val="000000"/>
                </a:solidFill>
                <a:latin typeface="Bookman Old Style" pitchFamily="1" panose="02020603050405020304"/>
              </a:rPr>
              <a:t>TOTAL (1993) </a:t>
            </a:r>
            <a:r>
              <a:rPr lang="es-ES" sz="750" spc="0">
                <a:solidFill>
                  <a:srgbClr val="000000"/>
                </a:solidFill>
                <a:latin typeface="Bookman Old Style" pitchFamily="1" panose="02020603050405020304"/>
              </a:rPr>
              <a:t>28 87 16 35 17 183 36 123 266 302 </a:t>
            </a:r>
          </a:p>
        </p:txBody>
      </p:sp>
      <p:cxnSp>
        <p:nvCxnSpPr>
          <p:cNvPr id="15" name=""/>
          <p:cNvCxnSpPr/>
          <p:nvPr/>
        </p:nvCxnSpPr>
        <p:spPr>
          <a:xfrm>
            <a:off x="1097280" y="685800"/>
            <a:ext cx="5401945" cy="0"/>
          </a:xfrm>
          <a:prstGeom prst="line">
            <a:avLst/>
          </a:prstGeom>
          <a:ln w="6350" cmpd="sng">
            <a:solidFill>
              <a:srgbClr val="000000"/>
            </a:solidFill>
          </a:ln>
        </p:spPr>
      </p:cxnSp>
      <p:cxnSp>
        <p:nvCxnSpPr>
          <p:cNvPr id="16"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7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1012190"/>
            <a:ext cx="100330" cy="13716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1057910" y="1173480"/>
            <a:ext cx="100330" cy="1752600"/>
          </a:xfrm>
          <a:prstGeom prst="rect">
            <a:avLst/>
          </a:prstGeom>
          <a:noFill/>
          <a:ln w="3175"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6437630" y="1012190"/>
            <a:ext cx="20955" cy="137160"/>
          </a:xfrm>
          <a:prstGeom prst="rect">
            <a:avLst/>
          </a:prstGeom>
          <a:noFill/>
          <a:ln w="6350" cmpd="sng">
            <a:solidFill>
              <a:srgbClr val="000000"/>
            </a:solidFill>
            <a:prstDash val="solid"/>
          </a:ln>
        </p:spPr>
        <p:txBody>
          <a:bodyPr vert="horz" lIns="0" tIns="0" rIns="0" bIns="0" anchor="t"/>
          <a:lstStyle/>
          <a:p>
            <a:pPr/>
            <a:r>
              <a:rPr lang="en-US"/>
              <a:t/>
            </a:r>
          </a:p>
        </p:txBody>
      </p:sp>
      <p:sp>
        <p:nvSpPr>
          <p:cNvPr id="5" name=""/>
          <p:cNvSpPr/>
          <p:nvPr>
            <p:ph type="body" idx="10"/>
          </p:nvPr>
        </p:nvSpPr>
        <p:spPr>
          <a:xfrm>
            <a:off x="6437630" y="1173480"/>
            <a:ext cx="20955" cy="1752600"/>
          </a:xfrm>
          <a:prstGeom prst="rect">
            <a:avLst/>
          </a:prstGeom>
          <a:noFill/>
          <a:ln w="3175" cmpd="sng">
            <a:solidFill>
              <a:srgbClr val="000000"/>
            </a:solidFill>
            <a:prstDash val="solid"/>
          </a:ln>
        </p:spPr>
        <p:txBody>
          <a:bodyPr vert="horz" lIns="0" tIns="0" rIns="0" bIns="0" anchor="t"/>
          <a:lstStyle/>
          <a:p>
            <a:pPr/>
            <a:r>
              <a:rPr lang="en-US"/>
              <a:t/>
            </a:r>
          </a:p>
        </p:txBody>
      </p:sp>
      <p:sp>
        <p:nvSpPr>
          <p:cNvPr id="6" name=""/>
          <p:cNvSpPr/>
          <p:nvPr>
            <p:ph type="body" idx="10"/>
          </p:nvPr>
        </p:nvSpPr>
        <p:spPr>
          <a:xfrm>
            <a:off x="1057910" y="469900"/>
            <a:ext cx="5486400" cy="212090"/>
          </a:xfrm>
          <a:prstGeom prst="rect">
            <a:avLst/>
          </a:prstGeom>
          <a:noFill/>
          <a:ln w="0" cmpd="sng">
            <a:noFill/>
            <a:prstDash val="solid"/>
          </a:ln>
        </p:spPr>
        <p:txBody>
          <a:bodyPr vert="horz" lIns="0" tIns="13335" rIns="0" bIns="0" anchor="t"/>
          <a:lstStyle/>
          <a:p>
            <a:pPr marL="45720" marR="0" indent="0" algn="l">
              <a:lnSpc>
                <a:spcPts val="1400"/>
              </a:lnSpc>
              <a:spcAft>
                <a:spcPts val="80"/>
              </a:spcAft>
              <a:tabLst>
                <a:tab algn="r" pos="5440680"/>
              </a:tabLst>
            </a:pPr>
            <a:r>
              <a:rPr lang="es-ES" sz="1300" spc="0">
                <a:solidFill>
                  <a:srgbClr val="000000"/>
                </a:solidFill>
                <a:latin typeface="Times New Roman" pitchFamily="1" panose="02020603050405020304"/>
              </a:rPr>
              <a:t>4. Ubicación y Organización </a:t>
            </a:r>
            <a:r>
              <a:rPr lang="es-ES" sz="1300" spc="0">
                <a:solidFill>
                  <a:srgbClr val="000000"/>
                </a:solidFill>
                <a:latin typeface="Garamond" pitchFamily="1" panose="02020603050405020304"/>
              </a:rPr>
              <a:t>55 </a:t>
            </a:r>
          </a:p>
        </p:txBody>
      </p:sp>
      <p:sp>
        <p:nvSpPr>
          <p:cNvPr id="7" name=""/>
          <p:cNvSpPr/>
          <p:nvPr>
            <p:ph type="body" idx="10"/>
          </p:nvPr>
        </p:nvSpPr>
        <p:spPr>
          <a:xfrm>
            <a:off x="1158240" y="1012190"/>
            <a:ext cx="5279390" cy="137160"/>
          </a:xfrm>
          <a:prstGeom prst="rect">
            <a:avLst/>
          </a:prstGeom>
          <a:noFill/>
          <a:ln w="0" cmpd="sng">
            <a:noFill/>
            <a:prstDash val="solid"/>
          </a:ln>
        </p:spPr>
        <p:txBody>
          <a:bodyPr vert="horz" lIns="0" tIns="0" rIns="0" bIns="0" anchor="t"/>
          <a:lstStyle/>
          <a:p>
            <a:pPr marL="45720" marR="0" indent="0" algn="l">
              <a:lnSpc>
                <a:spcPts val="1000"/>
              </a:lnSpc>
              <a:spcAft>
                <a:spcPts val="25"/>
              </a:spcAft>
              <a:tabLst>
                <a:tab algn="l" pos="1691640"/>
                <a:tab algn="r" pos="5212080"/>
              </a:tabLst>
            </a:pPr>
            <a:r>
              <a:rPr lang="es-ES" sz="900" spc="0">
                <a:solidFill>
                  <a:srgbClr val="000000"/>
                </a:solidFill>
                <a:latin typeface="Times New Roman" pitchFamily="1" panose="02020603050405020304"/>
              </a:rPr>
              <a:t>Código Licenciatura </a:t>
            </a:r>
            <a:r>
              <a:rPr lang="es-ES" sz="900" spc="0">
                <a:solidFill>
                  <a:srgbClr val="000000"/>
                </a:solidFill>
                <a:latin typeface="Times New Roman" pitchFamily="1" panose="02020603050405020304"/>
              </a:rPr>
              <a:t>Espec. (</a:t>
            </a:r>
            <a:r>
              <a:rPr lang="es-ES" sz="1050" spc="0">
                <a:solidFill>
                  <a:srgbClr val="000000"/>
                </a:solidFill>
                <a:latin typeface="Arial" pitchFamily="2" panose="02020603050405020304"/>
              </a:rPr>
              <a:t>→</a:t>
            </a:r>
            <a:r>
              <a:rPr lang="es-ES" sz="900" spc="0">
                <a:solidFill>
                  <a:srgbClr val="000000"/>
                </a:solidFill>
                <a:latin typeface="Times New Roman" pitchFamily="1" panose="02020603050405020304"/>
              </a:rPr>
              <a:t>93/94) Espec. (94/95</a:t>
            </a:r>
            <a:r>
              <a:rPr lang="es-ES" sz="1050" spc="0">
                <a:solidFill>
                  <a:srgbClr val="000000"/>
                </a:solidFill>
                <a:latin typeface="Arial" pitchFamily="2" panose="02020603050405020304"/>
              </a:rPr>
              <a:t>→</a:t>
            </a:r>
            <a:r>
              <a:rPr lang="es-ES" sz="900" spc="0">
                <a:solidFill>
                  <a:srgbClr val="000000"/>
                </a:solidFill>
                <a:latin typeface="Times New Roman" pitchFamily="1" panose="02020603050405020304"/>
              </a:rPr>
              <a:t>) </a:t>
            </a:r>
            <a:r>
              <a:rPr lang="es-ES" sz="900" spc="0">
                <a:solidFill>
                  <a:srgbClr val="000000"/>
                </a:solidFill>
                <a:latin typeface="Times New Roman" pitchFamily="1" panose="02020603050405020304"/>
              </a:rPr>
              <a:t>Código Especialidad </a:t>
            </a:r>
          </a:p>
        </p:txBody>
      </p:sp>
      <p:graphicFrame>
        <p:nvGraphicFramePr>
          <p:cNvPr id="9" name=""/>
          <p:cNvGraphicFramePr>
            <a:graphicFrameLocks noGrp="1"/>
          </p:cNvGraphicFramePr>
          <p:nvPr/>
        </p:nvGraphicFramePr>
        <p:xfrm>
          <a:off x="1158240" y="1173480"/>
          <a:ext cx="5279390" cy="1752600"/>
        </p:xfrm>
        <a:graphic>
          <a:graphicData uri="http://schemas.openxmlformats.org/drawingml/2006/table">
            <a:tbl>
              <a:tblGrid>
                <a:gridCol w="208280"/>
                <a:gridCol w="1335405"/>
                <a:gridCol w="792480"/>
                <a:gridCol w="1978025"/>
                <a:gridCol w="299085"/>
              </a:tblGrid>
              <a:tr h="113030">
                <a:tc>
                  <a:txBody>
                    <a:bodyPr vert="horz" anchor="t"/>
                    <a:lstStyle/>
                    <a:p>
                      <a:pPr marL="0" marR="0" indent="0" algn="ctr">
                        <a:lnSpc>
                          <a:spcPts val="900"/>
                        </a:lnSpc>
                        <a:spcBef>
                          <a:spcPts val="0"/>
                        </a:spcBef>
                        <a:spcAft>
                          <a:spcPts val="0"/>
                        </a:spcAft>
                      </a:pPr>
                      <a:r>
                        <a:rPr lang="es-ES" sz="90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13030" marR="0" indent="0" algn="l">
                        <a:lnSpc>
                          <a:spcPts val="900"/>
                        </a:lnSpc>
                        <a:spcBef>
                          <a:spcPts val="0"/>
                        </a:spcBef>
                        <a:spcAft>
                          <a:spcPts val="0"/>
                        </a:spcAft>
                      </a:pPr>
                      <a:r>
                        <a:rPr lang="es-ES" sz="950" spc="0">
                          <a:solidFill>
                            <a:srgbClr val="000000"/>
                          </a:solidFill>
                          <a:latin typeface="Times New Roman" pitchFamily="1" panose="02020603050405020304"/>
                        </a:rPr>
                        <a:t>Ciencias Químicas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3398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9370" marR="0" indent="0" algn="l">
                        <a:lnSpc>
                          <a:spcPts val="1100"/>
                        </a:lnSpc>
                        <a:spcBef>
                          <a:spcPts val="0"/>
                        </a:spcBef>
                        <a:spcAft>
                          <a:spcPts val="0"/>
                        </a:spcAft>
                      </a:pPr>
                      <a:r>
                        <a:rPr lang="es-ES" sz="900" spc="0">
                          <a:solidFill>
                            <a:srgbClr val="000000"/>
                          </a:solidFill>
                          <a:latin typeface="Times New Roman" pitchFamily="1" panose="02020603050405020304"/>
                        </a:rPr>
                        <a:t>Fundamental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3985" marR="0" indent="0" algn="l">
                        <a:lnSpc>
                          <a:spcPts val="1100"/>
                        </a:lnSpc>
                        <a:spcBef>
                          <a:spcPts val="0"/>
                        </a:spcBef>
                        <a:spcAft>
                          <a:spcPts val="0"/>
                        </a:spcAft>
                      </a:pPr>
                      <a:r>
                        <a:rPr lang="es-ES" sz="900" spc="0">
                          <a:solidFill>
                            <a:srgbClr val="000000"/>
                          </a:solidFill>
                          <a:latin typeface="Times New Roman" pitchFamily="1" panose="02020603050405020304"/>
                        </a:rPr>
                        <a:t>Fundamental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90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r>
              <a:tr h="13398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9370" marR="0" indent="0" algn="l">
                        <a:lnSpc>
                          <a:spcPts val="1000"/>
                        </a:lnSpc>
                        <a:spcBef>
                          <a:spcPts val="0"/>
                        </a:spcBef>
                        <a:spcAft>
                          <a:spcPts val="0"/>
                        </a:spcAft>
                      </a:pPr>
                      <a:r>
                        <a:rPr lang="es-ES" sz="900" spc="0">
                          <a:solidFill>
                            <a:srgbClr val="000000"/>
                          </a:solidFill>
                          <a:latin typeface="Times New Roman" pitchFamily="1" panose="02020603050405020304"/>
                        </a:rPr>
                        <a:t>Industrial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3985" marR="0" indent="0" algn="l">
                        <a:lnSpc>
                          <a:spcPts val="1000"/>
                        </a:lnSpc>
                        <a:spcBef>
                          <a:spcPts val="0"/>
                        </a:spcBef>
                        <a:spcAft>
                          <a:spcPts val="0"/>
                        </a:spcAft>
                      </a:pPr>
                      <a:r>
                        <a:rPr lang="es-ES" sz="900" spc="0">
                          <a:solidFill>
                            <a:srgbClr val="000000"/>
                          </a:solidFill>
                          <a:latin typeface="Times New Roman" pitchFamily="1" panose="02020603050405020304"/>
                        </a:rPr>
                        <a:t>Industrial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r>
              <a:tr h="137160">
                <a:tc>
                  <a:txBody>
                    <a:bodyPr vert="horz" anchor="t"/>
                    <a:lstStyle/>
                    <a:p>
                      <a:pPr marL="0" marR="0" indent="0" algn="ctr">
                        <a:lnSpc>
                          <a:spcPts val="1000"/>
                        </a:lnSpc>
                        <a:spcBef>
                          <a:spcPts val="0"/>
                        </a:spcBef>
                        <a:spcAft>
                          <a:spcPts val="0"/>
                        </a:spcAft>
                      </a:pPr>
                      <a:r>
                        <a:rPr lang="es-ES" sz="90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13030" marR="0" indent="0" algn="l">
                        <a:lnSpc>
                          <a:spcPts val="1000"/>
                        </a:lnSpc>
                        <a:spcBef>
                          <a:spcPts val="0"/>
                        </a:spcBef>
                        <a:spcAft>
                          <a:spcPts val="0"/>
                        </a:spcAft>
                      </a:pPr>
                      <a:r>
                        <a:rPr lang="es-ES" sz="950" spc="0">
                          <a:solidFill>
                            <a:srgbClr val="000000"/>
                          </a:solidFill>
                          <a:latin typeface="Times New Roman" pitchFamily="1" panose="02020603050405020304"/>
                        </a:rPr>
                        <a:t>Ciencias Físicas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3398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3985" marR="0" indent="0" algn="l">
                        <a:lnSpc>
                          <a:spcPts val="1000"/>
                        </a:lnSpc>
                        <a:spcBef>
                          <a:spcPts val="0"/>
                        </a:spcBef>
                        <a:spcAft>
                          <a:spcPts val="0"/>
                        </a:spcAft>
                      </a:pPr>
                      <a:r>
                        <a:rPr lang="es-ES" sz="900" spc="0">
                          <a:solidFill>
                            <a:srgbClr val="000000"/>
                          </a:solidFill>
                          <a:latin typeface="Times New Roman" pitchFamily="1" panose="02020603050405020304"/>
                        </a:rPr>
                        <a:t>Fundamental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r>
              <a:tr h="13398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3985" marR="0" indent="0" algn="l">
                        <a:lnSpc>
                          <a:spcPts val="1100"/>
                        </a:lnSpc>
                        <a:spcBef>
                          <a:spcPts val="0"/>
                        </a:spcBef>
                        <a:spcAft>
                          <a:spcPts val="0"/>
                        </a:spcAft>
                      </a:pPr>
                      <a:r>
                        <a:rPr lang="es-ES" sz="900" spc="0">
                          <a:solidFill>
                            <a:srgbClr val="000000"/>
                          </a:solidFill>
                          <a:latin typeface="Times New Roman" pitchFamily="1" panose="02020603050405020304"/>
                        </a:rPr>
                        <a:t>Electrónica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90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r>
              <a:tr h="134620">
                <a:tc>
                  <a:txBody>
                    <a:bodyPr vert="horz" anchor="t"/>
                    <a:lstStyle/>
                    <a:p>
                      <a:pPr marL="0" marR="0" indent="0" algn="ctr">
                        <a:lnSpc>
                          <a:spcPts val="1000"/>
                        </a:lnSpc>
                        <a:spcBef>
                          <a:spcPts val="0"/>
                        </a:spcBef>
                        <a:spcAft>
                          <a:spcPts val="0"/>
                        </a:spcAft>
                      </a:pPr>
                      <a:r>
                        <a:rPr lang="es-ES" sz="90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13030" marR="0" indent="0" algn="l">
                        <a:lnSpc>
                          <a:spcPts val="1000"/>
                        </a:lnSpc>
                        <a:spcBef>
                          <a:spcPts val="0"/>
                        </a:spcBef>
                        <a:spcAft>
                          <a:spcPts val="0"/>
                        </a:spcAft>
                      </a:pPr>
                      <a:r>
                        <a:rPr lang="es-ES" sz="950" spc="0">
                          <a:solidFill>
                            <a:srgbClr val="000000"/>
                          </a:solidFill>
                          <a:latin typeface="Times New Roman" pitchFamily="1" panose="02020603050405020304"/>
                        </a:rPr>
                        <a:t>Ciencias Matemáticas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Times New Roman" pitchFamily="1" panose="02020603050405020304"/>
                        </a:rPr>
                        <a:t>0 </a:t>
                      </a:r>
                    </a:p>
                  </a:txBody>
                  <a:tcPr anchor="ctr" marL="0" marR="0" marT="0" marB="0">
                    <a:lnL w="0" cmpd="sng">
                      <a:noFill/>
                      <a:prstDash val="solid"/>
                    </a:lnL>
                    <a:lnR w="0" cmpd="sng">
                      <a:noFill/>
                      <a:prstDash val="solid"/>
                    </a:lnR>
                    <a:lnT w="0" cmpd="sng">
                      <a:noFill/>
                      <a:prstDash val="solid"/>
                    </a:lnT>
                    <a:lnB w="0" cmpd="sng">
                      <a:noFill/>
                      <a:prstDash val="solid"/>
                    </a:lnB>
                  </a:tcPr>
                </a:tc>
              </a:tr>
              <a:tr h="13398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3985" marR="0" indent="0" algn="l">
                        <a:lnSpc>
                          <a:spcPts val="1000"/>
                        </a:lnSpc>
                        <a:spcBef>
                          <a:spcPts val="0"/>
                        </a:spcBef>
                        <a:spcAft>
                          <a:spcPts val="0"/>
                        </a:spcAft>
                      </a:pPr>
                      <a:r>
                        <a:rPr lang="es-ES" sz="900" spc="0">
                          <a:solidFill>
                            <a:srgbClr val="000000"/>
                          </a:solidFill>
                          <a:latin typeface="Times New Roman" pitchFamily="1" panose="02020603050405020304"/>
                        </a:rPr>
                        <a:t>Fundamental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r>
              <a:tr h="13398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3985" marR="0" indent="0" algn="l">
                        <a:lnSpc>
                          <a:spcPts val="1100"/>
                        </a:lnSpc>
                        <a:spcBef>
                          <a:spcPts val="0"/>
                        </a:spcBef>
                        <a:spcAft>
                          <a:spcPts val="0"/>
                        </a:spcAft>
                      </a:pPr>
                      <a:r>
                        <a:rPr lang="es-ES" sz="900" spc="0">
                          <a:solidFill>
                            <a:srgbClr val="000000"/>
                          </a:solidFill>
                          <a:latin typeface="Times New Roman" pitchFamily="1" panose="02020603050405020304"/>
                        </a:rPr>
                        <a:t>Estadística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100"/>
                        </a:lnSpc>
                        <a:spcBef>
                          <a:spcPts val="0"/>
                        </a:spcBef>
                        <a:spcAft>
                          <a:spcPts val="0"/>
                        </a:spcAft>
                      </a:pPr>
                      <a:r>
                        <a:rPr lang="es-ES" sz="90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r>
              <a:tr h="137160">
                <a:tc>
                  <a:txBody>
                    <a:bodyPr vert="horz" anchor="t"/>
                    <a:lstStyle/>
                    <a:p>
                      <a:pPr marL="0" marR="0" indent="0" algn="ctr">
                        <a:lnSpc>
                          <a:spcPts val="1100"/>
                        </a:lnSpc>
                        <a:spcBef>
                          <a:spcPts val="0"/>
                        </a:spcBef>
                        <a:spcAft>
                          <a:spcPts val="0"/>
                        </a:spcAft>
                      </a:pPr>
                      <a:r>
                        <a:rPr lang="es-ES" sz="90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13030" marR="0" indent="0" algn="l">
                        <a:lnSpc>
                          <a:spcPts val="1000"/>
                        </a:lnSpc>
                        <a:spcBef>
                          <a:spcPts val="0"/>
                        </a:spcBef>
                        <a:spcAft>
                          <a:spcPts val="0"/>
                        </a:spcAft>
                      </a:pPr>
                      <a:r>
                        <a:rPr lang="es-ES" sz="950" spc="0">
                          <a:solidFill>
                            <a:srgbClr val="000000"/>
                          </a:solidFill>
                          <a:latin typeface="Times New Roman" pitchFamily="1" panose="02020603050405020304"/>
                        </a:rPr>
                        <a:t>Ciencias Biológicas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3398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9370" marR="0" indent="0" algn="l">
                        <a:lnSpc>
                          <a:spcPts val="1000"/>
                        </a:lnSpc>
                        <a:spcBef>
                          <a:spcPts val="0"/>
                        </a:spcBef>
                        <a:spcAft>
                          <a:spcPts val="0"/>
                        </a:spcAft>
                      </a:pPr>
                      <a:r>
                        <a:rPr lang="es-ES" sz="900" spc="0">
                          <a:solidFill>
                            <a:srgbClr val="000000"/>
                          </a:solidFill>
                          <a:latin typeface="Times New Roman" pitchFamily="1" panose="02020603050405020304"/>
                        </a:rPr>
                        <a:t>Fundamental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3985" marR="0" indent="0" algn="l">
                        <a:lnSpc>
                          <a:spcPts val="1000"/>
                        </a:lnSpc>
                        <a:spcBef>
                          <a:spcPts val="0"/>
                        </a:spcBef>
                        <a:spcAft>
                          <a:spcPts val="0"/>
                        </a:spcAft>
                      </a:pPr>
                      <a:r>
                        <a:rPr lang="es-ES" sz="900" spc="0">
                          <a:solidFill>
                            <a:srgbClr val="000000"/>
                          </a:solidFill>
                          <a:latin typeface="Times New Roman" pitchFamily="1" panose="02020603050405020304"/>
                        </a:rPr>
                        <a:t>Biología Celular y Molecular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r>
              <a:tr h="13716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9370" marR="0" indent="0" algn="l">
                        <a:lnSpc>
                          <a:spcPts val="1000"/>
                        </a:lnSpc>
                        <a:spcBef>
                          <a:spcPts val="0"/>
                        </a:spcBef>
                        <a:spcAft>
                          <a:spcPts val="0"/>
                        </a:spcAft>
                      </a:pPr>
                      <a:r>
                        <a:rPr lang="es-ES" sz="900" spc="0">
                          <a:solidFill>
                            <a:srgbClr val="000000"/>
                          </a:solidFill>
                          <a:latin typeface="Times New Roman" pitchFamily="1" panose="02020603050405020304"/>
                        </a:rPr>
                        <a:t>Zoología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33985" marR="0" indent="0" algn="l">
                        <a:lnSpc>
                          <a:spcPts val="1000"/>
                        </a:lnSpc>
                        <a:spcBef>
                          <a:spcPts val="0"/>
                        </a:spcBef>
                        <a:spcAft>
                          <a:spcPts val="0"/>
                        </a:spcAft>
                      </a:pPr>
                      <a:r>
                        <a:rPr lang="es-ES" sz="900" spc="0">
                          <a:solidFill>
                            <a:srgbClr val="000000"/>
                          </a:solidFill>
                          <a:latin typeface="Times New Roman" pitchFamily="1" panose="02020603050405020304"/>
                        </a:rPr>
                        <a:t>Biología Ambiental y de Sistemas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r>
              <a:tr h="127635">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39370" marR="0" indent="0" algn="l">
                        <a:lnSpc>
                          <a:spcPts val="1000"/>
                        </a:lnSpc>
                        <a:spcBef>
                          <a:spcPts val="0"/>
                        </a:spcBef>
                        <a:spcAft>
                          <a:spcPts val="0"/>
                        </a:spcAft>
                      </a:pPr>
                      <a:r>
                        <a:rPr lang="es-ES" sz="900" spc="0">
                          <a:solidFill>
                            <a:srgbClr val="000000"/>
                          </a:solidFill>
                          <a:latin typeface="Times New Roman" pitchFamily="1" panose="02020603050405020304"/>
                        </a:rPr>
                        <a:t>Botánica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000"/>
                        </a:lnSpc>
                        <a:spcBef>
                          <a:spcPts val="0"/>
                        </a:spcBef>
                        <a:spcAft>
                          <a:spcPts val="0"/>
                        </a:spcAft>
                      </a:pPr>
                      <a:r>
                        <a:rPr lang="es-ES" sz="90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10" name=""/>
          <p:cNvSpPr/>
          <p:nvPr>
            <p:ph type="body" idx="10"/>
          </p:nvPr>
        </p:nvSpPr>
        <p:spPr>
          <a:xfrm>
            <a:off x="1057910" y="2943860"/>
            <a:ext cx="5486400" cy="4477385"/>
          </a:xfrm>
          <a:prstGeom prst="rect">
            <a:avLst/>
          </a:prstGeom>
          <a:noFill/>
          <a:ln w="0" cmpd="sng">
            <a:noFill/>
            <a:prstDash val="solid"/>
          </a:ln>
        </p:spPr>
        <p:txBody>
          <a:bodyPr vert="horz" lIns="0" tIns="118110" rIns="0" bIns="0" anchor="t"/>
          <a:lstStyle/>
          <a:p>
            <a:pPr marL="0" marR="45720" indent="0" algn="ctr">
              <a:lnSpc>
                <a:spcPts val="1400"/>
              </a:lnSpc>
              <a:spcAft>
                <a:spcPts val="0"/>
              </a:spcAft>
            </a:pPr>
            <a:r>
              <a:rPr lang="es-ES" sz="1300" spc="15">
                <a:solidFill>
                  <a:srgbClr val="000000"/>
                </a:solidFill>
                <a:latin typeface="Times New Roman" pitchFamily="1" panose="02020603050405020304"/>
              </a:rPr>
              <a:t>Tabla </a:t>
            </a:r>
            <a:r>
              <a:rPr lang="es-ES" sz="1300" spc="15">
                <a:solidFill>
                  <a:srgbClr val="000000"/>
                </a:solidFill>
                <a:latin typeface="Garamond" pitchFamily="1" panose="02020603050405020304"/>
              </a:rPr>
              <a:t>4.6: Licenciaturas y Especialidades en la Facultad de Ciencias en los 25 </a:t>
            </a:r>
          </a:p>
          <a:p>
            <a:pPr marL="0" marR="45720" indent="0" algn="ctr">
              <a:lnSpc>
                <a:spcPts val="1400"/>
              </a:lnSpc>
              <a:spcBef>
                <a:spcPts val="0"/>
              </a:spcBef>
              <a:spcAft>
                <a:spcPts val="0"/>
              </a:spcAft>
            </a:pPr>
            <a:r>
              <a:rPr lang="es-ES" sz="1300" spc="-5">
                <a:solidFill>
                  <a:srgbClr val="000000"/>
                </a:solidFill>
                <a:latin typeface="Garamond" pitchFamily="1" panose="02020603050405020304"/>
              </a:rPr>
              <a:t>primeros años </a:t>
            </a:r>
          </a:p>
          <a:p>
            <a:pPr marL="0" marR="45720" indent="0" algn="just">
              <a:lnSpc>
                <a:spcPts val="1400"/>
              </a:lnSpc>
              <a:spcBef>
                <a:spcPts val="4215"/>
              </a:spcBef>
              <a:spcAft>
                <a:spcPts val="0"/>
              </a:spcAft>
            </a:pPr>
            <a:r>
              <a:rPr lang="es-ES" sz="1300" spc="0">
                <a:solidFill>
                  <a:srgbClr val="000000"/>
                </a:solidFill>
                <a:latin typeface="Garamond" pitchFamily="1" panose="02020603050405020304"/>
              </a:rPr>
              <a:t>En los 25 años posteriores, hasta el curso 2018/2019, la oferta académica de la </a:t>
            </a:r>
            <a:r>
              <a:rPr lang="es-ES" sz="1300" spc="0">
                <a:solidFill>
                  <a:srgbClr val="000000"/>
                </a:solidFill>
                <a:latin typeface="Times New Roman" pitchFamily="1" panose="02020603050405020304"/>
              </a:rPr>
              <a:t>Facultad de Ciencias </a:t>
            </a:r>
            <a:r>
              <a:rPr lang="es-ES" sz="1300" spc="0">
                <a:solidFill>
                  <a:srgbClr val="000000"/>
                </a:solidFill>
                <a:latin typeface="Garamond" pitchFamily="1" panose="02020603050405020304"/>
              </a:rPr>
              <a:t>fue evolucionando en consonancia con los cambios y regula-</a:t>
            </a:r>
            <a:r>
              <a:rPr lang="es-ES" sz="1300" spc="0">
                <a:solidFill>
                  <a:srgbClr val="000000"/>
                </a:solidFill>
                <a:latin typeface="Garamond" pitchFamily="1" panose="02020603050405020304"/>
              </a:rPr>
              <a:t>ciones del Ministerio estatal responsable de la Educación Superior, las disposiciones consecuentes de la Comunidad de Extremadura, en virtud de sus competencias auto-</a:t>
            </a:r>
            <a:r>
              <a:rPr lang="es-ES" sz="1300" spc="0">
                <a:solidFill>
                  <a:srgbClr val="000000"/>
                </a:solidFill>
                <a:latin typeface="Garamond" pitchFamily="1" panose="02020603050405020304"/>
              </a:rPr>
              <a:t>nómicas, y de las transformaciones que sufrióla enseñanza universitaria en España, después de la decisión estatal de converger hacia una </a:t>
            </a:r>
            <a:r>
              <a:rPr lang="es-ES" sz="1300" spc="0">
                <a:solidFill>
                  <a:srgbClr val="000000"/>
                </a:solidFill>
                <a:latin typeface="Times New Roman" pitchFamily="1" panose="02020603050405020304"/>
              </a:rPr>
              <a:t>Enseñanza Superior Euro-</a:t>
            </a:r>
            <a:r>
              <a:rPr lang="es-ES" sz="1300" spc="0">
                <a:solidFill>
                  <a:srgbClr val="000000"/>
                </a:solidFill>
                <a:latin typeface="Times New Roman" pitchFamily="1" panose="02020603050405020304"/>
              </a:rPr>
              <a:t>pea </a:t>
            </a:r>
            <a:r>
              <a:rPr lang="es-ES" sz="1300" spc="0">
                <a:solidFill>
                  <a:srgbClr val="000000"/>
                </a:solidFill>
                <a:latin typeface="Garamond" pitchFamily="1" panose="02020603050405020304"/>
              </a:rPr>
              <a:t>(Plan Bolonia). </a:t>
            </a:r>
          </a:p>
          <a:p>
            <a:pPr marL="0" marR="45720" indent="0" algn="just">
              <a:lnSpc>
                <a:spcPts val="1400"/>
              </a:lnSpc>
              <a:spcBef>
                <a:spcPts val="460"/>
              </a:spcBef>
              <a:spcAft>
                <a:spcPts val="0"/>
              </a:spcAft>
            </a:pPr>
            <a:r>
              <a:rPr lang="es-ES" sz="1300" spc="0">
                <a:solidFill>
                  <a:srgbClr val="000000"/>
                </a:solidFill>
                <a:latin typeface="Garamond" pitchFamily="1" panose="02020603050405020304"/>
              </a:rPr>
              <a:t>El </a:t>
            </a:r>
            <a:r>
              <a:rPr lang="es-ES" sz="1300" spc="0">
                <a:solidFill>
                  <a:srgbClr val="000000"/>
                </a:solidFill>
                <a:latin typeface="Times New Roman" pitchFamily="1" panose="02020603050405020304"/>
              </a:rPr>
              <a:t>Plan Bolonia </a:t>
            </a:r>
            <a:r>
              <a:rPr lang="es-ES" sz="1300" spc="0">
                <a:solidFill>
                  <a:srgbClr val="000000"/>
                </a:solidFill>
                <a:latin typeface="Garamond" pitchFamily="1" panose="02020603050405020304"/>
              </a:rPr>
              <a:t>recibe su nombre de la Declaración de Bolonia que firmaron 29 países europeos en 1999, que tenía como objetivo el establecimiento, para 2010, de un Espacio Europeo de Educación Superior (</a:t>
            </a:r>
            <a:r>
              <a:rPr lang="es-ES" sz="1300" spc="0">
                <a:solidFill>
                  <a:srgbClr val="000000"/>
                </a:solidFill>
                <a:latin typeface="Times New Roman" pitchFamily="1" panose="02020603050405020304"/>
              </a:rPr>
              <a:t>EEES</a:t>
            </a:r>
            <a:r>
              <a:rPr lang="es-ES" sz="1300" spc="0">
                <a:solidFill>
                  <a:srgbClr val="000000"/>
                </a:solidFill>
                <a:latin typeface="Garamond" pitchFamily="1" panose="02020603050405020304"/>
              </a:rPr>
              <a:t>) con el fin de facilitar la </a:t>
            </a:r>
            <a:r>
              <a:rPr lang="es-ES" sz="1300" i="1" spc="0">
                <a:solidFill>
                  <a:srgbClr val="000000"/>
                </a:solidFill>
                <a:latin typeface="Garamond" pitchFamily="1" panose="02020603050405020304"/>
              </a:rPr>
              <a:t>em-pleabilidad</a:t>
            </a:r>
            <a:r>
              <a:rPr lang="es-ES" sz="1300" spc="0">
                <a:solidFill>
                  <a:srgbClr val="000000"/>
                </a:solidFill>
                <a:latin typeface="Garamond" pitchFamily="1" panose="02020603050405020304"/>
              </a:rPr>
              <a:t>, la </a:t>
            </a:r>
            <a:r>
              <a:rPr lang="es-ES" sz="1300" i="1" spc="0">
                <a:solidFill>
                  <a:srgbClr val="000000"/>
                </a:solidFill>
                <a:latin typeface="Garamond" pitchFamily="1" panose="02020603050405020304"/>
              </a:rPr>
              <a:t>movilidad </a:t>
            </a:r>
            <a:r>
              <a:rPr lang="es-ES" sz="1300" spc="0">
                <a:solidFill>
                  <a:srgbClr val="000000"/>
                </a:solidFill>
                <a:latin typeface="Garamond" pitchFamily="1" panose="02020603050405020304"/>
              </a:rPr>
              <a:t>y el </a:t>
            </a:r>
            <a:r>
              <a:rPr lang="es-ES" sz="1300" i="1" spc="0">
                <a:solidFill>
                  <a:srgbClr val="000000"/>
                </a:solidFill>
                <a:latin typeface="Garamond" pitchFamily="1" panose="02020603050405020304"/>
              </a:rPr>
              <a:t>reconocimiento </a:t>
            </a:r>
            <a:r>
              <a:rPr lang="es-ES" sz="1300" spc="0">
                <a:solidFill>
                  <a:srgbClr val="000000"/>
                </a:solidFill>
                <a:latin typeface="Garamond" pitchFamily="1" panose="02020603050405020304"/>
              </a:rPr>
              <a:t>de los títulos universitarios en Europa. </a:t>
            </a:r>
          </a:p>
          <a:p>
            <a:pPr marL="0" marR="45720" indent="0" algn="just">
              <a:lnSpc>
                <a:spcPts val="1400"/>
              </a:lnSpc>
              <a:spcBef>
                <a:spcPts val="430"/>
              </a:spcBef>
              <a:spcAft>
                <a:spcPts val="1870"/>
              </a:spcAft>
            </a:pPr>
            <a:r>
              <a:rPr lang="es-ES" sz="1300" spc="5">
                <a:solidFill>
                  <a:srgbClr val="000000"/>
                </a:solidFill>
                <a:latin typeface="Garamond" pitchFamily="1" panose="02020603050405020304"/>
              </a:rPr>
              <a:t>Se pretendióun sistema comparable de estudios de </a:t>
            </a:r>
            <a:r>
              <a:rPr lang="es-ES" sz="1300" i="1" spc="5">
                <a:solidFill>
                  <a:srgbClr val="000000"/>
                </a:solidFill>
                <a:latin typeface="Garamond" pitchFamily="1" panose="02020603050405020304"/>
              </a:rPr>
              <a:t>grado</a:t>
            </a:r>
            <a:r>
              <a:rPr lang="es-ES" sz="1300" spc="5">
                <a:solidFill>
                  <a:srgbClr val="000000"/>
                </a:solidFill>
                <a:latin typeface="Garamond" pitchFamily="1" panose="02020603050405020304"/>
              </a:rPr>
              <a:t>, </a:t>
            </a:r>
            <a:r>
              <a:rPr lang="es-ES" sz="1300" i="1" spc="5">
                <a:solidFill>
                  <a:srgbClr val="000000"/>
                </a:solidFill>
                <a:latin typeface="Garamond" pitchFamily="1" panose="02020603050405020304"/>
              </a:rPr>
              <a:t>máster </a:t>
            </a:r>
            <a:r>
              <a:rPr lang="es-ES" sz="1300" spc="5">
                <a:solidFill>
                  <a:srgbClr val="000000"/>
                </a:solidFill>
                <a:latin typeface="Garamond" pitchFamily="1" panose="02020603050405020304"/>
              </a:rPr>
              <a:t>y </a:t>
            </a:r>
            <a:r>
              <a:rPr lang="es-ES" sz="1300" i="1" spc="5">
                <a:solidFill>
                  <a:srgbClr val="000000"/>
                </a:solidFill>
                <a:latin typeface="Garamond" pitchFamily="1" panose="02020603050405020304"/>
              </a:rPr>
              <a:t>doctorado</a:t>
            </a:r>
            <a:r>
              <a:rPr lang="es-ES" sz="1300" spc="5">
                <a:solidFill>
                  <a:srgbClr val="000000"/>
                </a:solidFill>
                <a:latin typeface="Garamond" pitchFamily="1" panose="02020603050405020304"/>
              </a:rPr>
              <a:t>; una medida de trabajo y estudio del estudiante fácil de medir y transferir, denominada crédito europeo (</a:t>
            </a:r>
            <a:r>
              <a:rPr lang="es-ES" sz="1300" spc="5">
                <a:solidFill>
                  <a:srgbClr val="000000"/>
                </a:solidFill>
                <a:latin typeface="Times New Roman" pitchFamily="1" panose="02020603050405020304"/>
              </a:rPr>
              <a:t>ECTS</a:t>
            </a:r>
            <a:r>
              <a:rPr lang="es-ES" sz="1300" spc="5">
                <a:solidFill>
                  <a:srgbClr val="000000"/>
                </a:solidFill>
                <a:latin typeface="Garamond" pitchFamily="1" panose="02020603050405020304"/>
              </a:rPr>
              <a:t>); la movilidad europea e internacional; la garantía de la calidad de las titulaciones e instituciones universitarias; y conseguir el acceso a la universidad de cualquier persona con independencia de sus posibilidades económi-cas.</a:t>
            </a:r>
            <a:r>
              <a:rPr lang="es-ES" sz="1300" baseline="30000" spc="5">
                <a:solidFill>
                  <a:srgbClr val="000000"/>
                </a:solidFill>
                <a:latin typeface="Courier New" pitchFamily="3" panose="02020603050405020304"/>
              </a:rPr>
              <a:t>2</a:t>
            </a:r>
            <a:r>
              <a:rPr lang="es-ES" sz="100" spc="5">
                <a:solidFill>
                  <a:srgbClr val="000000"/>
                </a:solidFill>
                <a:latin typeface="Courier New" pitchFamily="3" panose="02020603050405020304"/>
              </a:rPr>
              <a:t> </a:t>
            </a:r>
          </a:p>
        </p:txBody>
      </p:sp>
      <p:sp>
        <p:nvSpPr>
          <p:cNvPr id="11" name=""/>
          <p:cNvSpPr/>
          <p:nvPr>
            <p:ph type="body" idx="10"/>
          </p:nvPr>
        </p:nvSpPr>
        <p:spPr>
          <a:xfrm>
            <a:off x="1057910" y="7421245"/>
            <a:ext cx="5486400" cy="2310130"/>
          </a:xfrm>
          <a:prstGeom prst="rect">
            <a:avLst/>
          </a:prstGeom>
          <a:noFill/>
          <a:ln w="0" cmpd="sng">
            <a:noFill/>
            <a:prstDash val="solid"/>
          </a:ln>
        </p:spPr>
        <p:txBody>
          <a:bodyPr vert="horz" lIns="0" tIns="26670" rIns="0" bIns="0" anchor="t"/>
          <a:lstStyle/>
          <a:p>
            <a:pPr marL="0" marR="45720" indent="0" algn="just">
              <a:lnSpc>
                <a:spcPts val="1200"/>
              </a:lnSpc>
              <a:spcAft>
                <a:spcPts val="1230"/>
              </a:spcAft>
            </a:pPr>
            <a:r>
              <a:rPr lang="es-ES" sz="650" baseline="30000" spc="20">
                <a:solidFill>
                  <a:srgbClr val="000000"/>
                </a:solidFill>
                <a:latin typeface="Arial" pitchFamily="2" panose="02020603050405020304"/>
              </a:rPr>
              <a:t>2</a:t>
            </a:r>
            <a:r>
              <a:rPr lang="es-ES" sz="1000" spc="20">
                <a:solidFill>
                  <a:srgbClr val="000000"/>
                </a:solidFill>
                <a:latin typeface="Times New Roman" pitchFamily="1" panose="02020603050405020304"/>
              </a:rPr>
              <a:t>Los créditos </a:t>
            </a:r>
            <a:r>
              <a:rPr lang="es-ES" sz="1300" spc="20">
                <a:solidFill>
                  <a:srgbClr val="000000"/>
                </a:solidFill>
                <a:latin typeface="Courier New" pitchFamily="3" panose="02020603050405020304"/>
              </a:rPr>
              <a:t>ECTS </a:t>
            </a:r>
            <a:r>
              <a:rPr lang="es-ES" sz="1000" spc="20">
                <a:solidFill>
                  <a:srgbClr val="000000"/>
                </a:solidFill>
                <a:latin typeface="Times New Roman" pitchFamily="1" panose="02020603050405020304"/>
              </a:rPr>
              <a:t>representan, en forma de un valor numérico (entre 1 y 60) asignado a cada unidad de curso, el volumen de trabajo que el estudiante debe realizar para superar cada una de ellas. Traducen el volumen de trabajo que cada unidad de curso requiere en relación con el volumen total de trabajo necesario para completar un año de estudios en el centro, es decir, lecciones magistrales, trabajos prácticos, seminarios, periodos de prácticas, trabajo de campo, trabajo personal —en bibliotecas o en el domicilio— asícomo los exámenes u otros posibles métodos de evaluación. Asípues, el </a:t>
            </a:r>
            <a:r>
              <a:rPr lang="es-ES" sz="1300" spc="20">
                <a:solidFill>
                  <a:srgbClr val="000000"/>
                </a:solidFill>
                <a:latin typeface="Courier New" pitchFamily="3" panose="02020603050405020304"/>
              </a:rPr>
              <a:t>ECTS </a:t>
            </a:r>
            <a:r>
              <a:rPr lang="es-ES" sz="1000" spc="20">
                <a:solidFill>
                  <a:srgbClr val="000000"/>
                </a:solidFill>
                <a:latin typeface="Times New Roman" pitchFamily="1" panose="02020603050405020304"/>
              </a:rPr>
              <a:t>se basa en el volumen total de trabajo del estudiante y no se limita exclusivamente a las horas de asistencia. Los créditos </a:t>
            </a:r>
            <a:r>
              <a:rPr lang="es-ES" sz="1300" spc="20">
                <a:solidFill>
                  <a:srgbClr val="000000"/>
                </a:solidFill>
                <a:latin typeface="Courier New" pitchFamily="3" panose="02020603050405020304"/>
              </a:rPr>
              <a:t>ECTS </a:t>
            </a:r>
            <a:r>
              <a:rPr lang="es-ES" sz="1000" spc="20">
                <a:solidFill>
                  <a:srgbClr val="000000"/>
                </a:solidFill>
                <a:latin typeface="Times New Roman" pitchFamily="1" panose="02020603050405020304"/>
              </a:rPr>
              <a:t>representan el volumen de trabajo del estudiante de manera relativa, no absoluta. Indican solamente el volumen de trabajo requerido para superar cada unidad de curso en el centro o departamento responsable de la asignación de créditos. En el marco del </a:t>
            </a:r>
            <a:r>
              <a:rPr lang="es-ES" sz="1300" spc="20">
                <a:solidFill>
                  <a:srgbClr val="000000"/>
                </a:solidFill>
                <a:latin typeface="Courier New" pitchFamily="3" panose="02020603050405020304"/>
              </a:rPr>
              <a:t>ECTS</a:t>
            </a:r>
            <a:r>
              <a:rPr lang="es-ES" sz="1000" spc="20">
                <a:solidFill>
                  <a:srgbClr val="000000"/>
                </a:solidFill>
                <a:latin typeface="Times New Roman" pitchFamily="1" panose="02020603050405020304"/>
              </a:rPr>
              <a:t>, 60 créditos representan el volumen de trabajo de un año académico. Por regla general, 30 créditos equivalen a un semestre y 20 créditos a un trimestre de estudios. La utilización de créditos </a:t>
            </a:r>
            <a:r>
              <a:rPr lang="es-ES" sz="1300" spc="20">
                <a:solidFill>
                  <a:srgbClr val="000000"/>
                </a:solidFill>
                <a:latin typeface="Courier New" pitchFamily="3" panose="02020603050405020304"/>
              </a:rPr>
              <a:t>ECTS </a:t>
            </a:r>
            <a:r>
              <a:rPr lang="es-ES" sz="1000" spc="20">
                <a:solidFill>
                  <a:srgbClr val="000000"/>
                </a:solidFill>
                <a:latin typeface="Times New Roman" pitchFamily="1" panose="02020603050405020304"/>
              </a:rPr>
              <a:t>garantiza la organización de programas razonables en cuanto al volumen de trabajo a lo largo del período de estudios en el extranjero. </a:t>
            </a:r>
          </a:p>
        </p:txBody>
      </p:sp>
      <p:sp>
        <p:nvSpPr>
          <p:cNvPr id="12"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0" marR="45720" indent="0" algn="r">
              <a:lnSpc>
                <a:spcPts val="1400"/>
              </a:lnSpc>
              <a:spcAft>
                <a:spcPts val="65"/>
              </a:spcAft>
            </a:pPr>
            <a:r>
              <a:rPr lang="es-ES" sz="1300" spc="60">
                <a:solidFill>
                  <a:srgbClr val="000000"/>
                </a:solidFill>
                <a:latin typeface="Times New Roman" pitchFamily="1" panose="02020603050405020304"/>
              </a:rPr>
              <a:t>Memoria Histórica </a:t>
            </a:r>
          </a:p>
        </p:txBody>
      </p:sp>
      <p:cxnSp>
        <p:nvCxnSpPr>
          <p:cNvPr id="13" name=""/>
          <p:cNvCxnSpPr/>
          <p:nvPr/>
        </p:nvCxnSpPr>
        <p:spPr>
          <a:xfrm>
            <a:off x="1097280" y="685800"/>
            <a:ext cx="5401945" cy="0"/>
          </a:xfrm>
          <a:prstGeom prst="line">
            <a:avLst/>
          </a:prstGeom>
          <a:ln w="6350" cmpd="sng">
            <a:solidFill>
              <a:srgbClr val="000000"/>
            </a:solidFill>
          </a:ln>
        </p:spPr>
      </p:cxnSp>
      <p:cxnSp>
        <p:nvCxnSpPr>
          <p:cNvPr id="14" name=""/>
          <p:cNvCxnSpPr/>
          <p:nvPr/>
        </p:nvCxnSpPr>
        <p:spPr>
          <a:xfrm>
            <a:off x="1134110" y="2947670"/>
            <a:ext cx="5328285" cy="0"/>
          </a:xfrm>
          <a:prstGeom prst="line">
            <a:avLst/>
          </a:prstGeom>
          <a:ln w="6350" cmpd="sng">
            <a:solidFill>
              <a:srgbClr val="000000"/>
            </a:solidFill>
          </a:ln>
        </p:spPr>
      </p:cxnSp>
      <p:cxnSp>
        <p:nvCxnSpPr>
          <p:cNvPr id="15" name=""/>
          <p:cNvCxnSpPr/>
          <p:nvPr/>
        </p:nvCxnSpPr>
        <p:spPr>
          <a:xfrm>
            <a:off x="1097280" y="7425055"/>
            <a:ext cx="2161540" cy="0"/>
          </a:xfrm>
          <a:prstGeom prst="line">
            <a:avLst/>
          </a:prstGeom>
          <a:ln w="6350" cmpd="sng">
            <a:solidFill>
              <a:srgbClr val="000000"/>
            </a:solidFill>
          </a:ln>
        </p:spPr>
      </p:cxnSp>
      <p:cxnSp>
        <p:nvCxnSpPr>
          <p:cNvPr id="16" name=""/>
          <p:cNvCxnSpPr/>
          <p:nvPr/>
        </p:nvCxnSpPr>
        <p:spPr>
          <a:xfrm>
            <a:off x="1097280" y="9735185"/>
            <a:ext cx="5401945" cy="0"/>
          </a:xfrm>
          <a:prstGeom prst="line">
            <a:avLst/>
          </a:prstGeom>
          <a:ln w="6350" cmpd="sng">
            <a:solidFill>
              <a:srgbClr val="000000"/>
            </a:solidFill>
          </a:ln>
        </p:spPr>
      </p:cxnSp>
      <p:cxnSp>
        <p:nvCxnSpPr>
          <p:cNvPr id="17" name=""/>
          <p:cNvCxnSpPr/>
          <p:nvPr/>
        </p:nvCxnSpPr>
        <p:spPr>
          <a:xfrm>
            <a:off x="1158240" y="1012190"/>
            <a:ext cx="5279390" cy="0"/>
          </a:xfrm>
          <a:prstGeom prst="line">
            <a:avLst/>
          </a:prstGeom>
          <a:ln w="6350" cmpd="sng">
            <a:solidFill>
              <a:srgbClr val="000000"/>
            </a:solidFill>
          </a:ln>
        </p:spPr>
      </p:cxnSp>
      <p:cxnSp>
        <p:nvCxnSpPr>
          <p:cNvPr id="18" name=""/>
          <p:cNvCxnSpPr/>
          <p:nvPr/>
        </p:nvCxnSpPr>
        <p:spPr>
          <a:xfrm>
            <a:off x="1158240" y="1149350"/>
            <a:ext cx="5279390" cy="0"/>
          </a:xfrm>
          <a:prstGeom prst="line">
            <a:avLst/>
          </a:prstGeom>
          <a:ln w="6350" cmpd="dbl">
            <a:solidFill>
              <a:srgbClr val="000000"/>
            </a:solidFill>
          </a:ln>
        </p:spPr>
      </p:cxnSp>
      <p:cxnSp>
        <p:nvCxnSpPr>
          <p:cNvPr id="19" name=""/>
          <p:cNvCxnSpPr/>
          <p:nvPr/>
        </p:nvCxnSpPr>
        <p:spPr>
          <a:xfrm>
            <a:off x="1158240" y="1012190"/>
            <a:ext cx="0" cy="137160"/>
          </a:xfrm>
          <a:prstGeom prst="line">
            <a:avLst/>
          </a:prstGeom>
          <a:ln w="6350" cmpd="sng">
            <a:solidFill>
              <a:srgbClr val="000000"/>
            </a:solidFill>
          </a:ln>
        </p:spPr>
      </p:cxnSp>
      <p:cxnSp>
        <p:nvCxnSpPr>
          <p:cNvPr id="20" name=""/>
          <p:cNvCxnSpPr/>
          <p:nvPr/>
        </p:nvCxnSpPr>
        <p:spPr>
          <a:xfrm>
            <a:off x="6437630" y="1012190"/>
            <a:ext cx="0" cy="137160"/>
          </a:xfrm>
          <a:prstGeom prst="line">
            <a:avLst/>
          </a:prstGeom>
          <a:ln w="6350" cmpd="sng">
            <a:solidFill>
              <a:srgbClr val="000000"/>
            </a:solidFill>
          </a:ln>
        </p:spPr>
      </p:cxnSp>
      <p:cxnSp>
        <p:nvCxnSpPr>
          <p:cNvPr id="21" name=""/>
          <p:cNvCxnSpPr/>
          <p:nvPr/>
        </p:nvCxnSpPr>
        <p:spPr>
          <a:xfrm>
            <a:off x="1158240" y="1173480"/>
            <a:ext cx="5279390" cy="0"/>
          </a:xfrm>
          <a:prstGeom prst="line">
            <a:avLst/>
          </a:prstGeom>
          <a:ln w="6350" cmpd="dbl">
            <a:solidFill>
              <a:srgbClr val="000000"/>
            </a:solidFill>
          </a:ln>
        </p:spPr>
      </p:cxnSp>
      <p:cxnSp>
        <p:nvCxnSpPr>
          <p:cNvPr id="22" name=""/>
          <p:cNvCxnSpPr/>
          <p:nvPr/>
        </p:nvCxnSpPr>
        <p:spPr>
          <a:xfrm>
            <a:off x="1158240" y="2926080"/>
            <a:ext cx="5279390" cy="0"/>
          </a:xfrm>
          <a:prstGeom prst="line">
            <a:avLst/>
          </a:prstGeom>
          <a:ln w="6350" cmpd="dbl">
            <a:solidFill>
              <a:srgbClr val="000000"/>
            </a:solidFill>
          </a:ln>
        </p:spPr>
      </p:cxnSp>
      <p:cxnSp>
        <p:nvCxnSpPr>
          <p:cNvPr id="23" name=""/>
          <p:cNvCxnSpPr/>
          <p:nvPr/>
        </p:nvCxnSpPr>
        <p:spPr>
          <a:xfrm>
            <a:off x="1158240" y="1173480"/>
            <a:ext cx="0" cy="1752600"/>
          </a:xfrm>
          <a:prstGeom prst="line">
            <a:avLst/>
          </a:prstGeom>
          <a:ln w="6350" cmpd="sng">
            <a:solidFill>
              <a:srgbClr val="000000"/>
            </a:solidFill>
          </a:ln>
        </p:spPr>
      </p:cxnSp>
      <p:cxnSp>
        <p:nvCxnSpPr>
          <p:cNvPr id="24" name=""/>
          <p:cNvCxnSpPr/>
          <p:nvPr/>
        </p:nvCxnSpPr>
        <p:spPr>
          <a:xfrm>
            <a:off x="6437630" y="1173480"/>
            <a:ext cx="0" cy="1752600"/>
          </a:xfrm>
          <a:prstGeom prst="line">
            <a:avLst/>
          </a:prstGeom>
          <a:ln w="6350" cmpd="sng">
            <a:solidFill>
              <a:srgbClr val="000000"/>
            </a:solidFill>
          </a:ln>
        </p:spPr>
      </p:cxnSp>
    </p:spTree>
  </p:cSld>
  <p:clrMapOvr>
    <a:masterClrMapping/>
  </p:clrMapOvr>
</p:sld>
</file>

<file path=ppt/slides/slide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685800"/>
            <a:ext cx="5486400" cy="8940800"/>
          </a:xfrm>
          <a:prstGeom prst="rect">
            <a:avLst/>
          </a:prstGeom>
          <a:noFill/>
          <a:ln w="0" cmpd="sng">
            <a:noFill/>
            <a:prstDash val="solid"/>
          </a:ln>
        </p:spPr>
        <p:txBody>
          <a:bodyPr vert="horz" lIns="0" tIns="226695" rIns="0" bIns="0" anchor="t"/>
          <a:lstStyle/>
          <a:p>
            <a:pPr marL="274320" marR="0" indent="0" algn="l">
              <a:lnSpc>
                <a:spcPts val="1400"/>
              </a:lnSpc>
              <a:spcAft>
                <a:spcPts val="0"/>
              </a:spcAft>
              <a:tabLst>
                <a:tab algn="r" pos="5440680"/>
              </a:tabLst>
            </a:pPr>
            <a:r>
              <a:rPr lang="es-ES" sz="1200" spc="0">
                <a:solidFill>
                  <a:srgbClr val="000000"/>
                </a:solidFill>
                <a:latin typeface="Times New Roman" pitchFamily="1" panose="02020603050405020304"/>
              </a:rPr>
              <a:t>4.6. </a:t>
            </a:r>
            <a:r>
              <a:rPr lang="es-ES" sz="1300" spc="0">
                <a:solidFill>
                  <a:srgbClr val="000000"/>
                </a:solidFill>
                <a:latin typeface="Times New Roman" pitchFamily="1" panose="02020603050405020304"/>
              </a:rPr>
              <a:t>Tercer Ciclo  </a:t>
            </a:r>
            <a:r>
              <a:rPr lang="es-ES" sz="1200" spc="0">
                <a:solidFill>
                  <a:srgbClr val="000000"/>
                </a:solidFill>
                <a:latin typeface="Times New Roman" pitchFamily="1" panose="02020603050405020304"/>
              </a:rPr>
              <a:t>82 </a:t>
            </a:r>
          </a:p>
          <a:p>
            <a:pPr marL="45720" marR="0" indent="0" algn="l">
              <a:lnSpc>
                <a:spcPts val="1400"/>
              </a:lnSpc>
              <a:spcBef>
                <a:spcPts val="1705"/>
              </a:spcBef>
              <a:spcAft>
                <a:spcPts val="0"/>
              </a:spcAft>
              <a:tabLst>
                <a:tab algn="r" pos="5440680"/>
              </a:tabLst>
            </a:pPr>
            <a:r>
              <a:rPr lang="es-ES" sz="1300" spc="0">
                <a:solidFill>
                  <a:srgbClr val="000000"/>
                </a:solidFill>
                <a:latin typeface="Times New Roman" pitchFamily="1" panose="02020603050405020304"/>
              </a:rPr>
              <a:t>5. Cargos académicos </a:t>
            </a:r>
            <a:r>
              <a:rPr lang="es-ES" sz="1300" spc="0">
                <a:solidFill>
                  <a:srgbClr val="000000"/>
                </a:solidFill>
                <a:latin typeface="Times New Roman" pitchFamily="1" panose="02020603050405020304"/>
              </a:rPr>
              <a:t>85 </a:t>
            </a:r>
          </a:p>
          <a:p>
            <a:pPr marL="274320" marR="0" indent="0" algn="l">
              <a:lnSpc>
                <a:spcPts val="1400"/>
              </a:lnSpc>
              <a:spcBef>
                <a:spcPts val="525"/>
              </a:spcBef>
              <a:spcAft>
                <a:spcPts val="0"/>
              </a:spcAft>
              <a:tabLst>
                <a:tab algn="r" pos="5440680"/>
              </a:tabLst>
            </a:pPr>
            <a:r>
              <a:rPr lang="es-ES" sz="1200" spc="0">
                <a:solidFill>
                  <a:srgbClr val="000000"/>
                </a:solidFill>
                <a:latin typeface="Times New Roman" pitchFamily="1" panose="02020603050405020304"/>
              </a:rPr>
              <a:t>5.1. </a:t>
            </a:r>
            <a:r>
              <a:rPr lang="es-ES" sz="1300" spc="0">
                <a:solidFill>
                  <a:srgbClr val="000000"/>
                </a:solidFill>
                <a:latin typeface="Times New Roman" pitchFamily="1" panose="02020603050405020304"/>
              </a:rPr>
              <a:t>Decanos, Vicedecanos y Secretarios  </a:t>
            </a:r>
            <a:r>
              <a:rPr lang="es-ES" sz="1200" spc="0">
                <a:solidFill>
                  <a:srgbClr val="000000"/>
                </a:solidFill>
                <a:latin typeface="Times New Roman" pitchFamily="1" panose="02020603050405020304"/>
              </a:rPr>
              <a:t>85 </a:t>
            </a:r>
          </a:p>
          <a:p>
            <a:pPr marL="274320" marR="0" indent="0" algn="l">
              <a:lnSpc>
                <a:spcPts val="1400"/>
              </a:lnSpc>
              <a:spcBef>
                <a:spcPts val="505"/>
              </a:spcBef>
              <a:spcAft>
                <a:spcPts val="0"/>
              </a:spcAft>
              <a:tabLst>
                <a:tab algn="r" pos="5440680"/>
              </a:tabLst>
            </a:pPr>
            <a:r>
              <a:rPr lang="es-ES" sz="1200" spc="0">
                <a:solidFill>
                  <a:srgbClr val="000000"/>
                </a:solidFill>
                <a:latin typeface="Times New Roman" pitchFamily="1" panose="02020603050405020304"/>
              </a:rPr>
              <a:t>5.2. </a:t>
            </a:r>
            <a:r>
              <a:rPr lang="es-ES" sz="1300" spc="0">
                <a:solidFill>
                  <a:srgbClr val="000000"/>
                </a:solidFill>
                <a:latin typeface="Times New Roman" pitchFamily="1" panose="02020603050405020304"/>
              </a:rPr>
              <a:t>Directores de Departamento </a:t>
            </a:r>
            <a:r>
              <a:rPr lang="es-ES" sz="1200" spc="0">
                <a:solidFill>
                  <a:srgbClr val="000000"/>
                </a:solidFill>
                <a:latin typeface="Times New Roman" pitchFamily="1" panose="02020603050405020304"/>
              </a:rPr>
              <a:t>89 </a:t>
            </a:r>
          </a:p>
          <a:p>
            <a:pPr marL="45720" marR="0" indent="0" algn="l">
              <a:lnSpc>
                <a:spcPts val="1700"/>
              </a:lnSpc>
              <a:spcBef>
                <a:spcPts val="2955"/>
              </a:spcBef>
              <a:spcAft>
                <a:spcPts val="0"/>
              </a:spcAft>
            </a:pPr>
            <a:r>
              <a:rPr lang="es-ES" sz="1550" spc="130">
                <a:solidFill>
                  <a:srgbClr val="000000"/>
                </a:solidFill>
                <a:latin typeface="Times New Roman" pitchFamily="1" panose="02020603050405020304"/>
              </a:rPr>
              <a:t>IV Comunidad discente, docente y recursos humanos 93 </a:t>
            </a:r>
          </a:p>
          <a:p>
            <a:pPr marL="45720" marR="0" indent="0" algn="l">
              <a:lnSpc>
                <a:spcPts val="1400"/>
              </a:lnSpc>
              <a:spcBef>
                <a:spcPts val="1665"/>
              </a:spcBef>
              <a:spcAft>
                <a:spcPts val="0"/>
              </a:spcAft>
              <a:tabLst>
                <a:tab algn="r" pos="5440680"/>
              </a:tabLst>
            </a:pPr>
            <a:r>
              <a:rPr lang="es-ES" sz="1300" spc="0">
                <a:solidFill>
                  <a:srgbClr val="000000"/>
                </a:solidFill>
                <a:latin typeface="Times New Roman" pitchFamily="1" panose="02020603050405020304"/>
              </a:rPr>
              <a:t>6. Estudiantes </a:t>
            </a:r>
            <a:r>
              <a:rPr lang="es-ES" sz="1300" spc="0">
                <a:solidFill>
                  <a:srgbClr val="000000"/>
                </a:solidFill>
                <a:latin typeface="Times New Roman" pitchFamily="1" panose="02020603050405020304"/>
              </a:rPr>
              <a:t>95 </a:t>
            </a:r>
          </a:p>
          <a:p>
            <a:pPr marL="274320" marR="0" indent="0" algn="l">
              <a:lnSpc>
                <a:spcPts val="1400"/>
              </a:lnSpc>
              <a:spcBef>
                <a:spcPts val="525"/>
              </a:spcBef>
              <a:spcAft>
                <a:spcPts val="0"/>
              </a:spcAft>
              <a:tabLst>
                <a:tab algn="r" pos="5440680"/>
              </a:tabLst>
            </a:pPr>
            <a:r>
              <a:rPr lang="es-ES" sz="1200" spc="0">
                <a:solidFill>
                  <a:srgbClr val="000000"/>
                </a:solidFill>
                <a:latin typeface="Times New Roman" pitchFamily="1" panose="02020603050405020304"/>
              </a:rPr>
              <a:t>6.1. </a:t>
            </a:r>
            <a:r>
              <a:rPr lang="es-ES" sz="1300" spc="0">
                <a:solidFill>
                  <a:srgbClr val="000000"/>
                </a:solidFill>
                <a:latin typeface="Times New Roman" pitchFamily="1" panose="02020603050405020304"/>
              </a:rPr>
              <a:t>Evolución del número de estudiantes matriculados </a:t>
            </a:r>
            <a:r>
              <a:rPr lang="es-ES" sz="1200" spc="0">
                <a:solidFill>
                  <a:srgbClr val="000000"/>
                </a:solidFill>
                <a:latin typeface="Times New Roman" pitchFamily="1" panose="02020603050405020304"/>
              </a:rPr>
              <a:t>98 </a:t>
            </a:r>
          </a:p>
          <a:p>
            <a:pPr marL="27432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6.2. </a:t>
            </a:r>
            <a:r>
              <a:rPr lang="es-ES" sz="1300" spc="0">
                <a:solidFill>
                  <a:srgbClr val="000000"/>
                </a:solidFill>
                <a:latin typeface="Times New Roman" pitchFamily="1" panose="02020603050405020304"/>
              </a:rPr>
              <a:t>Estudiantes egresados  </a:t>
            </a:r>
            <a:r>
              <a:rPr lang="es-ES" sz="1200" spc="0">
                <a:solidFill>
                  <a:srgbClr val="000000"/>
                </a:solidFill>
                <a:latin typeface="Times New Roman" pitchFamily="1" panose="02020603050405020304"/>
              </a:rPr>
              <a:t>99 </a:t>
            </a:r>
          </a:p>
          <a:p>
            <a:pPr marL="59436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6.2.1. </a:t>
            </a:r>
            <a:r>
              <a:rPr lang="es-ES" sz="1300" spc="0">
                <a:solidFill>
                  <a:srgbClr val="000000"/>
                </a:solidFill>
                <a:latin typeface="Times New Roman" pitchFamily="1" panose="02020603050405020304"/>
              </a:rPr>
              <a:t>Licenciados  </a:t>
            </a:r>
            <a:r>
              <a:rPr lang="es-ES" sz="1200" spc="0">
                <a:solidFill>
                  <a:srgbClr val="000000"/>
                </a:solidFill>
                <a:latin typeface="Times New Roman" pitchFamily="1" panose="02020603050405020304"/>
              </a:rPr>
              <a:t>99 </a:t>
            </a:r>
          </a:p>
          <a:p>
            <a:pPr marL="594360" marR="0" indent="0" algn="l">
              <a:lnSpc>
                <a:spcPts val="1400"/>
              </a:lnSpc>
              <a:spcBef>
                <a:spcPts val="505"/>
              </a:spcBef>
              <a:spcAft>
                <a:spcPts val="0"/>
              </a:spcAft>
              <a:tabLst>
                <a:tab algn="r" pos="5440680"/>
              </a:tabLst>
            </a:pPr>
            <a:r>
              <a:rPr lang="es-ES" sz="1200" spc="0">
                <a:solidFill>
                  <a:srgbClr val="000000"/>
                </a:solidFill>
                <a:latin typeface="Times New Roman" pitchFamily="1" panose="02020603050405020304"/>
              </a:rPr>
              <a:t>6.2.2. </a:t>
            </a:r>
            <a:r>
              <a:rPr lang="es-ES" sz="1300" spc="0">
                <a:solidFill>
                  <a:srgbClr val="000000"/>
                </a:solidFill>
                <a:latin typeface="Times New Roman" pitchFamily="1" panose="02020603050405020304"/>
              </a:rPr>
              <a:t>Graduados  </a:t>
            </a:r>
            <a:r>
              <a:rPr lang="es-ES" sz="1200" spc="0">
                <a:solidFill>
                  <a:srgbClr val="000000"/>
                </a:solidFill>
                <a:latin typeface="Times New Roman" pitchFamily="1" panose="02020603050405020304"/>
              </a:rPr>
              <a:t>124 </a:t>
            </a:r>
          </a:p>
          <a:p>
            <a:pPr marL="59436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6.2.3. </a:t>
            </a:r>
            <a:r>
              <a:rPr lang="es-ES" sz="1300" spc="0">
                <a:solidFill>
                  <a:srgbClr val="000000"/>
                </a:solidFill>
                <a:latin typeface="Times New Roman" pitchFamily="1" panose="02020603050405020304"/>
              </a:rPr>
              <a:t>Licenciados con Grado  </a:t>
            </a:r>
            <a:r>
              <a:rPr lang="es-ES" sz="1200" spc="0">
                <a:solidFill>
                  <a:srgbClr val="000000"/>
                </a:solidFill>
                <a:latin typeface="Times New Roman" pitchFamily="1" panose="02020603050405020304"/>
              </a:rPr>
              <a:t>200 </a:t>
            </a:r>
          </a:p>
          <a:p>
            <a:pPr marL="59436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6.2.4. </a:t>
            </a:r>
            <a:r>
              <a:rPr lang="es-ES" sz="1300" spc="0">
                <a:solidFill>
                  <a:srgbClr val="000000"/>
                </a:solidFill>
                <a:latin typeface="Times New Roman" pitchFamily="1" panose="02020603050405020304"/>
              </a:rPr>
              <a:t>Doctores  </a:t>
            </a:r>
            <a:r>
              <a:rPr lang="es-ES" sz="1200" spc="0">
                <a:solidFill>
                  <a:srgbClr val="000000"/>
                </a:solidFill>
                <a:latin typeface="Times New Roman" pitchFamily="1" panose="02020603050405020304"/>
              </a:rPr>
              <a:t>218 </a:t>
            </a:r>
          </a:p>
          <a:p>
            <a:pPr marL="45720" marR="0" indent="0" algn="l">
              <a:lnSpc>
                <a:spcPts val="1400"/>
              </a:lnSpc>
              <a:spcBef>
                <a:spcPts val="1705"/>
              </a:spcBef>
              <a:spcAft>
                <a:spcPts val="0"/>
              </a:spcAft>
              <a:tabLst>
                <a:tab algn="r" pos="5440680"/>
              </a:tabLst>
            </a:pPr>
            <a:r>
              <a:rPr lang="es-ES" sz="1300" spc="0">
                <a:solidFill>
                  <a:srgbClr val="000000"/>
                </a:solidFill>
                <a:latin typeface="Times New Roman" pitchFamily="1" panose="02020603050405020304"/>
              </a:rPr>
              <a:t>7. Profesorado </a:t>
            </a:r>
            <a:r>
              <a:rPr lang="es-ES" sz="1300" spc="0">
                <a:solidFill>
                  <a:srgbClr val="000000"/>
                </a:solidFill>
                <a:latin typeface="Times New Roman" pitchFamily="1" panose="02020603050405020304"/>
              </a:rPr>
              <a:t>243 </a:t>
            </a:r>
          </a:p>
          <a:p>
            <a:pPr marL="274320" marR="0" indent="0" algn="l">
              <a:lnSpc>
                <a:spcPts val="1400"/>
              </a:lnSpc>
              <a:spcBef>
                <a:spcPts val="525"/>
              </a:spcBef>
              <a:spcAft>
                <a:spcPts val="0"/>
              </a:spcAft>
              <a:tabLst>
                <a:tab algn="r" pos="5440680"/>
              </a:tabLst>
            </a:pPr>
            <a:r>
              <a:rPr lang="es-ES" sz="1200" spc="0">
                <a:solidFill>
                  <a:srgbClr val="000000"/>
                </a:solidFill>
                <a:latin typeface="Times New Roman" pitchFamily="1" panose="02020603050405020304"/>
              </a:rPr>
              <a:t>7.1. </a:t>
            </a:r>
            <a:r>
              <a:rPr lang="es-ES" sz="1300" spc="0">
                <a:solidFill>
                  <a:srgbClr val="000000"/>
                </a:solidFill>
                <a:latin typeface="Times New Roman" pitchFamily="1" panose="02020603050405020304"/>
              </a:rPr>
              <a:t>Cuadro actual de Profesores  </a:t>
            </a:r>
            <a:r>
              <a:rPr lang="es-ES" sz="1200" spc="0">
                <a:solidFill>
                  <a:srgbClr val="000000"/>
                </a:solidFill>
                <a:latin typeface="Times New Roman" pitchFamily="1" panose="02020603050405020304"/>
              </a:rPr>
              <a:t>244 </a:t>
            </a:r>
          </a:p>
          <a:p>
            <a:pPr marL="274320" marR="0" indent="0" algn="l">
              <a:lnSpc>
                <a:spcPts val="1400"/>
              </a:lnSpc>
              <a:spcBef>
                <a:spcPts val="510"/>
              </a:spcBef>
              <a:spcAft>
                <a:spcPts val="0"/>
              </a:spcAft>
              <a:tabLst>
                <a:tab algn="r" pos="5440680"/>
              </a:tabLst>
            </a:pPr>
            <a:r>
              <a:rPr lang="es-ES" sz="1200" spc="0">
                <a:solidFill>
                  <a:srgbClr val="000000"/>
                </a:solidFill>
                <a:latin typeface="Times New Roman" pitchFamily="1" panose="02020603050405020304"/>
              </a:rPr>
              <a:t>7.2. </a:t>
            </a:r>
            <a:r>
              <a:rPr lang="es-ES" sz="1300" spc="0">
                <a:solidFill>
                  <a:srgbClr val="000000"/>
                </a:solidFill>
                <a:latin typeface="Times New Roman" pitchFamily="1" panose="02020603050405020304"/>
              </a:rPr>
              <a:t>Cuadro histórico de Profesores  </a:t>
            </a:r>
            <a:r>
              <a:rPr lang="es-ES" sz="1200" spc="0">
                <a:solidFill>
                  <a:srgbClr val="000000"/>
                </a:solidFill>
                <a:latin typeface="Times New Roman" pitchFamily="1" panose="02020603050405020304"/>
              </a:rPr>
              <a:t>253 </a:t>
            </a:r>
          </a:p>
          <a:p>
            <a:pPr marL="45720" marR="0" indent="0" algn="l">
              <a:lnSpc>
                <a:spcPts val="1400"/>
              </a:lnSpc>
              <a:spcBef>
                <a:spcPts val="1705"/>
              </a:spcBef>
              <a:spcAft>
                <a:spcPts val="0"/>
              </a:spcAft>
              <a:tabLst>
                <a:tab algn="r" pos="5440680"/>
              </a:tabLst>
            </a:pPr>
            <a:r>
              <a:rPr lang="es-ES" sz="1300" spc="0">
                <a:solidFill>
                  <a:srgbClr val="000000"/>
                </a:solidFill>
                <a:latin typeface="Times New Roman" pitchFamily="1" panose="02020603050405020304"/>
              </a:rPr>
              <a:t>8. Becarios de Investigación y otro personal contratado </a:t>
            </a:r>
            <a:r>
              <a:rPr lang="es-ES" sz="1300" spc="0">
                <a:solidFill>
                  <a:srgbClr val="000000"/>
                </a:solidFill>
                <a:latin typeface="Times New Roman" pitchFamily="1" panose="02020603050405020304"/>
              </a:rPr>
              <a:t>267 </a:t>
            </a:r>
          </a:p>
          <a:p>
            <a:pPr marL="45720" marR="0" indent="0" algn="l">
              <a:lnSpc>
                <a:spcPts val="1400"/>
              </a:lnSpc>
              <a:spcBef>
                <a:spcPts val="1720"/>
              </a:spcBef>
              <a:spcAft>
                <a:spcPts val="0"/>
              </a:spcAft>
              <a:tabLst>
                <a:tab algn="r" pos="5440680"/>
              </a:tabLst>
            </a:pPr>
            <a:r>
              <a:rPr lang="es-ES" sz="1300" spc="0">
                <a:solidFill>
                  <a:srgbClr val="000000"/>
                </a:solidFill>
                <a:latin typeface="Times New Roman" pitchFamily="1" panose="02020603050405020304"/>
              </a:rPr>
              <a:t>9. Personal de Administración y Servicios </a:t>
            </a:r>
            <a:r>
              <a:rPr lang="es-ES" sz="1300" spc="0">
                <a:solidFill>
                  <a:srgbClr val="000000"/>
                </a:solidFill>
                <a:latin typeface="Times New Roman" pitchFamily="1" panose="02020603050405020304"/>
              </a:rPr>
              <a:t>273 </a:t>
            </a:r>
          </a:p>
          <a:p>
            <a:pPr marL="45720" marR="0" indent="0" algn="l">
              <a:lnSpc>
                <a:spcPts val="1700"/>
              </a:lnSpc>
              <a:spcBef>
                <a:spcPts val="2965"/>
              </a:spcBef>
              <a:spcAft>
                <a:spcPts val="0"/>
              </a:spcAft>
              <a:tabLst>
                <a:tab algn="r" pos="5440680"/>
              </a:tabLst>
            </a:pPr>
            <a:r>
              <a:rPr lang="es-ES" sz="1550" spc="0">
                <a:solidFill>
                  <a:srgbClr val="000000"/>
                </a:solidFill>
                <a:latin typeface="Times New Roman" pitchFamily="1" panose="02020603050405020304"/>
              </a:rPr>
              <a:t>V Distinciones y Honores </a:t>
            </a:r>
            <a:r>
              <a:rPr lang="es-ES" sz="1550" spc="0">
                <a:solidFill>
                  <a:srgbClr val="000000"/>
                </a:solidFill>
                <a:latin typeface="Times New Roman" pitchFamily="1" panose="02020603050405020304"/>
              </a:rPr>
              <a:t>281 </a:t>
            </a:r>
          </a:p>
          <a:p>
            <a:pPr marL="45720" marR="0" indent="0" algn="l">
              <a:lnSpc>
                <a:spcPts val="1400"/>
              </a:lnSpc>
              <a:spcBef>
                <a:spcPts val="1665"/>
              </a:spcBef>
              <a:spcAft>
                <a:spcPts val="0"/>
              </a:spcAft>
              <a:tabLst>
                <a:tab algn="r" pos="5440680"/>
              </a:tabLst>
            </a:pPr>
            <a:r>
              <a:rPr lang="es-ES" sz="1300" spc="0">
                <a:solidFill>
                  <a:srgbClr val="000000"/>
                </a:solidFill>
                <a:latin typeface="Times New Roman" pitchFamily="1" panose="02020603050405020304"/>
              </a:rPr>
              <a:t>10. Compañía Sevillana de Electricidad </a:t>
            </a:r>
            <a:r>
              <a:rPr lang="es-ES" sz="1300" spc="0">
                <a:solidFill>
                  <a:srgbClr val="000000"/>
                </a:solidFill>
                <a:latin typeface="Times New Roman" pitchFamily="1" panose="02020603050405020304"/>
              </a:rPr>
              <a:t>285 </a:t>
            </a:r>
          </a:p>
          <a:p>
            <a:pPr marL="45720" marR="0" indent="0" algn="l">
              <a:lnSpc>
                <a:spcPts val="1400"/>
              </a:lnSpc>
              <a:spcBef>
                <a:spcPts val="1720"/>
              </a:spcBef>
              <a:spcAft>
                <a:spcPts val="0"/>
              </a:spcAft>
              <a:tabLst>
                <a:tab algn="r" pos="5440680"/>
              </a:tabLst>
            </a:pPr>
            <a:r>
              <a:rPr lang="es-ES" sz="1300" spc="0">
                <a:solidFill>
                  <a:srgbClr val="000000"/>
                </a:solidFill>
                <a:latin typeface="Times New Roman" pitchFamily="1" panose="02020603050405020304"/>
              </a:rPr>
              <a:t>11. Caja de Extremadura </a:t>
            </a:r>
            <a:r>
              <a:rPr lang="es-ES" sz="1300" spc="0">
                <a:solidFill>
                  <a:srgbClr val="000000"/>
                </a:solidFill>
                <a:latin typeface="Times New Roman" pitchFamily="1" panose="02020603050405020304"/>
              </a:rPr>
              <a:t>287 </a:t>
            </a:r>
          </a:p>
          <a:p>
            <a:pPr marL="45720" marR="0" indent="0" algn="l">
              <a:lnSpc>
                <a:spcPts val="1400"/>
              </a:lnSpc>
              <a:spcBef>
                <a:spcPts val="1720"/>
              </a:spcBef>
              <a:spcAft>
                <a:spcPts val="0"/>
              </a:spcAft>
              <a:tabLst>
                <a:tab algn="r" pos="5440680"/>
              </a:tabLst>
            </a:pPr>
            <a:r>
              <a:rPr lang="es-ES" sz="1300" spc="0">
                <a:solidFill>
                  <a:srgbClr val="000000"/>
                </a:solidFill>
                <a:latin typeface="Times New Roman" pitchFamily="1" panose="02020603050405020304"/>
              </a:rPr>
              <a:t>12. Estudiantes distinguidos </a:t>
            </a:r>
            <a:r>
              <a:rPr lang="es-ES" sz="1300" spc="0">
                <a:solidFill>
                  <a:srgbClr val="000000"/>
                </a:solidFill>
                <a:latin typeface="Times New Roman" pitchFamily="1" panose="02020603050405020304"/>
              </a:rPr>
              <a:t>289 </a:t>
            </a:r>
          </a:p>
          <a:p>
            <a:pPr marL="45720" marR="0" indent="0" algn="l">
              <a:lnSpc>
                <a:spcPts val="1400"/>
              </a:lnSpc>
              <a:spcBef>
                <a:spcPts val="1745"/>
              </a:spcBef>
              <a:spcAft>
                <a:spcPts val="0"/>
              </a:spcAft>
              <a:tabLst>
                <a:tab algn="r" pos="5440680"/>
              </a:tabLst>
            </a:pPr>
            <a:r>
              <a:rPr lang="es-ES" sz="1300" spc="0">
                <a:solidFill>
                  <a:srgbClr val="000000"/>
                </a:solidFill>
                <a:latin typeface="Times New Roman" pitchFamily="1" panose="02020603050405020304"/>
              </a:rPr>
              <a:t>13. Premios Extraordinarios </a:t>
            </a:r>
            <a:r>
              <a:rPr lang="es-ES" sz="1300" spc="0">
                <a:solidFill>
                  <a:srgbClr val="000000"/>
                </a:solidFill>
                <a:latin typeface="Times New Roman" pitchFamily="1" panose="02020603050405020304"/>
              </a:rPr>
              <a:t>295 </a:t>
            </a:r>
          </a:p>
          <a:p>
            <a:pPr marL="274320" marR="0" indent="0" algn="l">
              <a:lnSpc>
                <a:spcPts val="1400"/>
              </a:lnSpc>
              <a:spcBef>
                <a:spcPts val="545"/>
              </a:spcBef>
              <a:spcAft>
                <a:spcPts val="0"/>
              </a:spcAft>
              <a:tabLst>
                <a:tab algn="r" pos="5440680"/>
              </a:tabLst>
            </a:pPr>
            <a:r>
              <a:rPr lang="es-ES" sz="1200" spc="0">
                <a:solidFill>
                  <a:srgbClr val="000000"/>
                </a:solidFill>
                <a:latin typeface="Times New Roman" pitchFamily="1" panose="02020603050405020304"/>
              </a:rPr>
              <a:t>13.1. Licenciatura  </a:t>
            </a:r>
            <a:r>
              <a:rPr lang="es-ES" sz="1200" spc="0">
                <a:solidFill>
                  <a:srgbClr val="000000"/>
                </a:solidFill>
                <a:latin typeface="Times New Roman" pitchFamily="1" panose="02020603050405020304"/>
              </a:rPr>
              <a:t> 295 </a:t>
            </a:r>
          </a:p>
          <a:p>
            <a:pPr marL="274320" marR="0" indent="0" algn="l">
              <a:lnSpc>
                <a:spcPts val="1400"/>
              </a:lnSpc>
              <a:spcBef>
                <a:spcPts val="535"/>
              </a:spcBef>
              <a:spcAft>
                <a:spcPts val="0"/>
              </a:spcAft>
              <a:tabLst>
                <a:tab algn="r" pos="5440680"/>
              </a:tabLst>
            </a:pPr>
            <a:r>
              <a:rPr lang="es-ES" sz="1200" spc="0">
                <a:solidFill>
                  <a:srgbClr val="000000"/>
                </a:solidFill>
                <a:latin typeface="Times New Roman" pitchFamily="1" panose="02020603050405020304"/>
              </a:rPr>
              <a:t>13.2. Doctorado  </a:t>
            </a:r>
            <a:r>
              <a:rPr lang="es-ES" sz="1200" spc="0">
                <a:solidFill>
                  <a:srgbClr val="000000"/>
                </a:solidFill>
                <a:latin typeface="Times New Roman" pitchFamily="1" panose="02020603050405020304"/>
              </a:rPr>
              <a:t> 297 </a:t>
            </a:r>
          </a:p>
          <a:p>
            <a:pPr marL="45720" marR="0" indent="0" algn="l">
              <a:lnSpc>
                <a:spcPts val="1400"/>
              </a:lnSpc>
              <a:spcBef>
                <a:spcPts val="1655"/>
              </a:spcBef>
              <a:spcAft>
                <a:spcPts val="0"/>
              </a:spcAft>
            </a:pPr>
            <a:r>
              <a:rPr lang="es-ES" sz="1300" spc="80">
                <a:solidFill>
                  <a:srgbClr val="000000"/>
                </a:solidFill>
                <a:latin typeface="Times New Roman" pitchFamily="1" panose="02020603050405020304"/>
              </a:rPr>
              <a:t>14. Premio JUAN JESÚS MORALES a la investigación científica 303 </a:t>
            </a:r>
          </a:p>
          <a:p>
            <a:pPr marL="45720" marR="0" indent="0" algn="l">
              <a:lnSpc>
                <a:spcPts val="1500"/>
              </a:lnSpc>
              <a:spcBef>
                <a:spcPts val="1730"/>
              </a:spcBef>
              <a:spcAft>
                <a:spcPts val="165"/>
              </a:spcAft>
              <a:tabLst>
                <a:tab algn="r" pos="5440680"/>
              </a:tabLst>
            </a:pPr>
            <a:r>
              <a:rPr lang="es-ES" sz="1300" spc="0">
                <a:solidFill>
                  <a:srgbClr val="000000"/>
                </a:solidFill>
                <a:latin typeface="Times New Roman" pitchFamily="1" panose="02020603050405020304"/>
              </a:rPr>
              <a:t>15. Doctores </a:t>
            </a:r>
            <a:r>
              <a:rPr lang="es-ES" sz="1250" i="1" spc="0">
                <a:solidFill>
                  <a:srgbClr val="000000"/>
                </a:solidFill>
                <a:latin typeface="Courier New" pitchFamily="3" panose="02020603050405020304"/>
              </a:rPr>
              <a:t>Honoris causa </a:t>
            </a:r>
            <a:r>
              <a:rPr lang="es-ES" sz="1300" spc="0">
                <a:solidFill>
                  <a:srgbClr val="000000"/>
                </a:solidFill>
                <a:latin typeface="Times New Roman" pitchFamily="1" panose="02020603050405020304"/>
              </a:rPr>
              <a:t>por la Facultad de Ciencias </a:t>
            </a:r>
            <a:r>
              <a:rPr lang="es-ES" sz="1300" spc="0">
                <a:solidFill>
                  <a:srgbClr val="000000"/>
                </a:solidFill>
                <a:latin typeface="Times New Roman" pitchFamily="1" panose="02020603050405020304"/>
              </a:rPr>
              <a:t>305 </a:t>
            </a:r>
          </a:p>
        </p:txBody>
      </p:sp>
    </p:spTree>
  </p:cSld>
  <p:clrMapOvr>
    <a:masterClrMapping/>
  </p:clrMapOvr>
</p:sld>
</file>

<file path=ppt/slides/slide8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10" name=""/>
          <p:cNvPicPr/>
          <p:nvPr/>
        </p:nvPicPr>
        <p:blipFill>
          <a:blip r:embed="prId62"/>
          <a:stretch>
            <a:fillRect/>
          </a:stretch>
        </p:blipFill>
        <p:spPr>
          <a:xfrm>
            <a:off x="1371600" y="3654425"/>
            <a:ext cx="45720" cy="45720"/>
          </a:xfrm>
          <a:prstGeom prst="rect">
            <a:avLst/>
          </a:prstGeom>
        </p:spPr>
      </p:pic>
      <p:pic>
        <p:nvPicPr>
          <p:cNvPr id="12" name=""/>
          <p:cNvPicPr/>
          <p:nvPr/>
        </p:nvPicPr>
        <p:blipFill>
          <a:blip r:embed="prId63"/>
          <a:stretch>
            <a:fillRect/>
          </a:stretch>
        </p:blipFill>
        <p:spPr>
          <a:xfrm>
            <a:off x="1371600" y="5937250"/>
            <a:ext cx="45720" cy="45720"/>
          </a:xfrm>
          <a:prstGeom prst="rect">
            <a:avLst/>
          </a:prstGeom>
        </p:spPr>
      </p:pic>
      <p:sp>
        <p:nvSpPr>
          <p:cNvPr id="2" name=""/>
          <p:cNvSpPr/>
          <p:nvPr>
            <p:ph type="body" idx="10"/>
          </p:nvPr>
        </p:nvSpPr>
        <p:spPr>
          <a:xfrm>
            <a:off x="1059180" y="482600"/>
            <a:ext cx="5486400" cy="199390"/>
          </a:xfrm>
          <a:prstGeom prst="rect">
            <a:avLst/>
          </a:prstGeom>
          <a:noFill/>
          <a:ln w="0" cmpd="sng">
            <a:noFill/>
            <a:prstDash val="solid"/>
          </a:ln>
        </p:spPr>
        <p:txBody>
          <a:bodyPr vert="horz" lIns="0" tIns="1270" rIns="0" bIns="0" anchor="t"/>
          <a:lstStyle/>
          <a:p>
            <a:pPr marL="45720" marR="0" indent="0" algn="l">
              <a:lnSpc>
                <a:spcPts val="1500"/>
              </a:lnSpc>
              <a:spcAft>
                <a:spcPts val="60"/>
              </a:spcAft>
              <a:tabLst>
                <a:tab algn="r" pos="5440680"/>
              </a:tabLst>
            </a:pPr>
            <a:r>
              <a:rPr lang="es-ES" sz="1300" spc="0">
                <a:solidFill>
                  <a:srgbClr val="000000"/>
                </a:solidFill>
                <a:latin typeface="Garamond" pitchFamily="1" panose="02020603050405020304"/>
              </a:rPr>
              <a:t>56 </a:t>
            </a:r>
            <a:r>
              <a:rPr lang="es-ES" sz="1150" spc="0">
                <a:solidFill>
                  <a:srgbClr val="000000"/>
                </a:solidFill>
                <a:latin typeface="Bookman Old Style" pitchFamily="1" panose="02020603050405020304"/>
              </a:rPr>
              <a:t>4.4. Planes de Estudio </a:t>
            </a:r>
          </a:p>
        </p:txBody>
      </p:sp>
      <p:sp>
        <p:nvSpPr>
          <p:cNvPr id="3" name=""/>
          <p:cNvSpPr/>
          <p:nvPr>
            <p:ph type="body" idx="10"/>
          </p:nvPr>
        </p:nvSpPr>
        <p:spPr>
          <a:xfrm>
            <a:off x="1059180" y="681990"/>
            <a:ext cx="5486400" cy="2738120"/>
          </a:xfrm>
          <a:prstGeom prst="rect">
            <a:avLst/>
          </a:prstGeom>
          <a:noFill/>
          <a:ln w="0" cmpd="sng">
            <a:noFill/>
            <a:prstDash val="solid"/>
          </a:ln>
        </p:spPr>
        <p:txBody>
          <a:bodyPr vert="horz" lIns="0" tIns="219710" rIns="0" bIns="0" anchor="t"/>
          <a:lstStyle/>
          <a:p>
            <a:pPr marL="45720" marR="45720" indent="0" algn="just">
              <a:lnSpc>
                <a:spcPts val="1500"/>
              </a:lnSpc>
              <a:spcAft>
                <a:spcPts val="0"/>
              </a:spcAft>
            </a:pPr>
            <a:r>
              <a:rPr lang="es-ES" sz="1300" spc="30">
                <a:solidFill>
                  <a:srgbClr val="000000"/>
                </a:solidFill>
                <a:latin typeface="Garamond" pitchFamily="1" panose="02020603050405020304"/>
              </a:rPr>
              <a:t>Los Planes de Estudio se estructuraron en un total de </a:t>
            </a:r>
            <a:r>
              <a:rPr lang="es-ES" sz="1150" spc="30">
                <a:solidFill>
                  <a:srgbClr val="000000"/>
                </a:solidFill>
                <a:latin typeface="Bookman Old Style" pitchFamily="1" panose="02020603050405020304"/>
              </a:rPr>
              <a:t>240 ECTS</a:t>
            </a:r>
            <a:r>
              <a:rPr lang="es-ES" sz="1300" spc="30">
                <a:solidFill>
                  <a:srgbClr val="000000"/>
                </a:solidFill>
                <a:latin typeface="Garamond" pitchFamily="1" panose="02020603050405020304"/>
              </a:rPr>
              <a:t>, normalmente </a:t>
            </a:r>
            <a:r>
              <a:rPr lang="es-ES" sz="1300" spc="30">
                <a:solidFill>
                  <a:srgbClr val="000000"/>
                </a:solidFill>
                <a:latin typeface="Garamond" pitchFamily="1" panose="02020603050405020304"/>
              </a:rPr>
              <a:t>distribuidos en cuatro años. Aunque recientemente se planteóla aplicación del lla-</a:t>
            </a:r>
            <a:r>
              <a:rPr lang="es-ES" sz="1300" spc="30">
                <a:solidFill>
                  <a:srgbClr val="000000"/>
                </a:solidFill>
                <a:latin typeface="Garamond" pitchFamily="1" panose="02020603050405020304"/>
              </a:rPr>
              <a:t>mado 3 + 2. Una medida que “</a:t>
            </a:r>
            <a:r>
              <a:rPr lang="es-ES" sz="1300" i="1" spc="30">
                <a:solidFill>
                  <a:srgbClr val="000000"/>
                </a:solidFill>
                <a:latin typeface="Garamond" pitchFamily="1" panose="02020603050405020304"/>
              </a:rPr>
              <a:t>no fue aplicada desde el principio, porque en España </a:t>
            </a:r>
            <a:r>
              <a:rPr lang="es-ES" sz="1300" i="1" spc="30">
                <a:solidFill>
                  <a:srgbClr val="000000"/>
                </a:solidFill>
                <a:latin typeface="Garamond" pitchFamily="1" panose="02020603050405020304"/>
              </a:rPr>
              <a:t>ven</a:t>
            </a:r>
            <a:r>
              <a:rPr lang="es-ES" sz="1300" i="1" spc="30">
                <a:solidFill>
                  <a:srgbClr val="000000"/>
                </a:solidFill>
                <a:latin typeface="Garamond" pitchFamily="1" panose="02020603050405020304"/>
              </a:rPr>
              <a:t>ı´amos de licenciaturas de cinco años y pasar a grados de tres años hubiera sido </a:t>
            </a:r>
            <a:r>
              <a:rPr lang="es-ES" sz="1300" i="1" spc="30">
                <a:solidFill>
                  <a:srgbClr val="000000"/>
                </a:solidFill>
                <a:latin typeface="Garamond" pitchFamily="1" panose="02020603050405020304"/>
              </a:rPr>
              <a:t>un cambio muy sustancial</a:t>
            </a:r>
            <a:r>
              <a:rPr lang="es-ES" sz="1300" spc="30">
                <a:solidFill>
                  <a:srgbClr val="000000"/>
                </a:solidFill>
                <a:latin typeface="Garamond" pitchFamily="1" panose="02020603050405020304"/>
              </a:rPr>
              <a:t>”. </a:t>
            </a:r>
          </a:p>
          <a:p>
            <a:pPr marL="45720" marR="45720" indent="0" algn="just">
              <a:lnSpc>
                <a:spcPts val="1400"/>
              </a:lnSpc>
              <a:spcBef>
                <a:spcPts val="555"/>
              </a:spcBef>
              <a:spcAft>
                <a:spcPts val="0"/>
              </a:spcAft>
            </a:pPr>
            <a:r>
              <a:rPr lang="es-ES" sz="1300" spc="-15">
                <a:solidFill>
                  <a:srgbClr val="000000"/>
                </a:solidFill>
                <a:latin typeface="Garamond" pitchFamily="1" panose="02020603050405020304"/>
              </a:rPr>
              <a:t>Así, con los nuevos planes todo cuenta para construir la nota final; es decir, a la nota </a:t>
            </a:r>
            <a:r>
              <a:rPr lang="es-ES" sz="1300" spc="-15">
                <a:solidFill>
                  <a:srgbClr val="000000"/>
                </a:solidFill>
                <a:latin typeface="Garamond" pitchFamily="1" panose="02020603050405020304"/>
              </a:rPr>
              <a:t>de los exámenes se unen tambie´n las calificaciones por los trabajos fuera de clase, las </a:t>
            </a:r>
            <a:r>
              <a:rPr lang="es-ES" sz="1300" spc="-15">
                <a:solidFill>
                  <a:srgbClr val="000000"/>
                </a:solidFill>
                <a:latin typeface="Garamond" pitchFamily="1" panose="02020603050405020304"/>
              </a:rPr>
              <a:t>prácticas externas (en empresas, administraciones públicas, etce´tera). Los sistemas </a:t>
            </a:r>
            <a:r>
              <a:rPr lang="es-ES" sz="1300" spc="-15">
                <a:solidFill>
                  <a:srgbClr val="000000"/>
                </a:solidFill>
                <a:latin typeface="Garamond" pitchFamily="1" panose="02020603050405020304"/>
              </a:rPr>
              <a:t>de evaluación dependen ahora del Plan de Estudios de Grado de cada universidad. </a:t>
            </a:r>
            <a:r>
              <a:rPr lang="es-ES" sz="1300" spc="-15">
                <a:solidFill>
                  <a:srgbClr val="000000"/>
                </a:solidFill>
                <a:latin typeface="Garamond" pitchFamily="1" panose="02020603050405020304"/>
              </a:rPr>
              <a:t>Estos criterios son públicos, es decir, se pueden conocer antes del comienzo del curso. </a:t>
            </a:r>
            <a:r>
              <a:rPr lang="es-ES" sz="1300" spc="-15">
                <a:solidFill>
                  <a:srgbClr val="000000"/>
                </a:solidFill>
                <a:latin typeface="Garamond" pitchFamily="1" panose="02020603050405020304"/>
              </a:rPr>
              <a:t>Por otro lado, las prácticas externas obligatorias no llegan a superan los </a:t>
            </a:r>
            <a:r>
              <a:rPr lang="es-ES" sz="1150" spc="-15">
                <a:solidFill>
                  <a:srgbClr val="000000"/>
                </a:solidFill>
                <a:latin typeface="Bookman Old Style" pitchFamily="1" panose="02020603050405020304"/>
              </a:rPr>
              <a:t>60 ECTS</a:t>
            </a:r>
            <a:r>
              <a:rPr lang="es-ES" sz="1300" spc="-15">
                <a:solidFill>
                  <a:srgbClr val="000000"/>
                </a:solidFill>
                <a:latin typeface="Garamond" pitchFamily="1" panose="02020603050405020304"/>
              </a:rPr>
              <a:t>. </a:t>
            </a:r>
          </a:p>
          <a:p>
            <a:pPr marL="45720" marR="45720" indent="0" algn="just">
              <a:lnSpc>
                <a:spcPts val="1500"/>
              </a:lnSpc>
              <a:spcBef>
                <a:spcPts val="400"/>
              </a:spcBef>
              <a:spcAft>
                <a:spcPts val="0"/>
              </a:spcAft>
            </a:pPr>
            <a:r>
              <a:rPr lang="es-ES" sz="1300" spc="0">
                <a:solidFill>
                  <a:srgbClr val="000000"/>
                </a:solidFill>
                <a:latin typeface="Garamond" pitchFamily="1" panose="02020603050405020304"/>
              </a:rPr>
              <a:t>Actualmente, en la </a:t>
            </a:r>
            <a:r>
              <a:rPr lang="es-ES" sz="1150" spc="0">
                <a:solidFill>
                  <a:srgbClr val="000000"/>
                </a:solidFill>
                <a:latin typeface="Bookman Old Style" pitchFamily="1" panose="02020603050405020304"/>
              </a:rPr>
              <a:t>Facultad de Ciencias </a:t>
            </a:r>
            <a:r>
              <a:rPr lang="es-ES" sz="1300" spc="0">
                <a:solidFill>
                  <a:srgbClr val="000000"/>
                </a:solidFill>
                <a:latin typeface="Garamond" pitchFamily="1" panose="02020603050405020304"/>
              </a:rPr>
              <a:t>pueden cursarse los nueve Grados y </a:t>
            </a:r>
            <a:r>
              <a:rPr lang="es-ES" sz="1300" spc="0">
                <a:solidFill>
                  <a:srgbClr val="000000"/>
                </a:solidFill>
                <a:latin typeface="Garamond" pitchFamily="1" panose="02020603050405020304"/>
              </a:rPr>
              <a:t>cinco M´asteres siguientes: </a:t>
            </a:r>
          </a:p>
        </p:txBody>
      </p:sp>
      <p:sp>
        <p:nvSpPr>
          <p:cNvPr id="4" name=""/>
          <p:cNvSpPr/>
          <p:nvPr>
            <p:ph type="body" idx="10"/>
          </p:nvPr>
        </p:nvSpPr>
        <p:spPr>
          <a:xfrm>
            <a:off x="1475105" y="3420110"/>
            <a:ext cx="5070475" cy="325755"/>
          </a:xfrm>
          <a:prstGeom prst="rect">
            <a:avLst/>
          </a:prstGeom>
          <a:noFill/>
          <a:ln w="0" cmpd="sng">
            <a:noFill/>
            <a:prstDash val="solid"/>
          </a:ln>
        </p:spPr>
        <p:txBody>
          <a:bodyPr vert="horz" lIns="0" tIns="154305" rIns="0" bIns="0" anchor="t"/>
          <a:lstStyle/>
          <a:p>
            <a:pPr marL="45720" marR="0" indent="0" algn="l">
              <a:lnSpc>
                <a:spcPts val="1400"/>
              </a:lnSpc>
              <a:spcAft>
                <a:spcPts val="0"/>
              </a:spcAft>
            </a:pPr>
            <a:r>
              <a:rPr lang="es-ES" sz="1300" spc="-60">
                <a:solidFill>
                  <a:srgbClr val="000000"/>
                </a:solidFill>
                <a:latin typeface="Garamond" pitchFamily="1" panose="02020603050405020304"/>
              </a:rPr>
              <a:t>Grados: </a:t>
            </a:r>
          </a:p>
        </p:txBody>
      </p:sp>
      <p:sp>
        <p:nvSpPr>
          <p:cNvPr id="5" name=""/>
          <p:cNvSpPr/>
          <p:nvPr>
            <p:ph type="body" idx="10"/>
          </p:nvPr>
        </p:nvSpPr>
        <p:spPr>
          <a:xfrm>
            <a:off x="1520825" y="3745865"/>
            <a:ext cx="5024755" cy="1990090"/>
          </a:xfrm>
          <a:prstGeom prst="rect">
            <a:avLst/>
          </a:prstGeom>
          <a:noFill/>
          <a:ln w="0" cmpd="sng">
            <a:noFill/>
            <a:prstDash val="solid"/>
          </a:ln>
        </p:spPr>
        <p:txBody>
          <a:bodyPr vert="horz" lIns="0" tIns="115570" rIns="0" bIns="0" anchor="t"/>
          <a:lstStyle/>
          <a:p>
            <a:pPr marL="137160" marR="0" indent="137160" algn="l">
              <a:lnSpc>
                <a:spcPts val="1200"/>
              </a:lnSpc>
              <a:spcAft>
                <a:spcPts val="0"/>
              </a:spcAft>
              <a:buFont typeface="Times New Roman"/>
              <a:buAutoNum startAt="1" type="arabicPeriod"/>
            </a:pPr>
            <a:r>
              <a:rPr lang="es-ES" sz="1050" spc="15">
                <a:solidFill>
                  <a:srgbClr val="000000"/>
                </a:solidFill>
                <a:latin typeface="Times New Roman" pitchFamily="1" panose="02020603050405020304"/>
              </a:rPr>
              <a:t>GRADO EN BIOTECNOLOGI´A (BOE 01/10/14) </a:t>
            </a:r>
          </a:p>
          <a:p>
            <a:pPr marL="137160" marR="0" indent="137160" algn="l">
              <a:lnSpc>
                <a:spcPts val="1200"/>
              </a:lnSpc>
              <a:spcBef>
                <a:spcPts val="470"/>
              </a:spcBef>
              <a:spcAft>
                <a:spcPts val="0"/>
              </a:spcAft>
              <a:buFont typeface="Times New Roman"/>
              <a:buAutoNum type="arabicPeriod"/>
            </a:pPr>
            <a:r>
              <a:rPr lang="es-ES" sz="1050" spc="10">
                <a:solidFill>
                  <a:srgbClr val="000000"/>
                </a:solidFill>
                <a:latin typeface="Times New Roman" pitchFamily="1" panose="02020603050405020304"/>
              </a:rPr>
              <a:t>GRADO EN BIOLOGI´A (BOE 05/01/10) </a:t>
            </a:r>
          </a:p>
          <a:p>
            <a:pPr marL="137160" marR="0" indent="137160" algn="l">
              <a:lnSpc>
                <a:spcPts val="1200"/>
              </a:lnSpc>
              <a:spcBef>
                <a:spcPts val="380"/>
              </a:spcBef>
              <a:spcAft>
                <a:spcPts val="0"/>
              </a:spcAft>
              <a:buFont typeface="Times New Roman"/>
              <a:buAutoNum type="arabicPeriod"/>
            </a:pPr>
            <a:r>
              <a:rPr lang="es-ES" sz="1050" spc="15">
                <a:solidFill>
                  <a:srgbClr val="000000"/>
                </a:solidFill>
                <a:latin typeface="Times New Roman" pitchFamily="1" panose="02020603050405020304"/>
              </a:rPr>
              <a:t>GRADO EN CIENCIAS AMBIENTALES (BOE 05/01/10) </a:t>
            </a:r>
          </a:p>
          <a:p>
            <a:pPr marL="137160" marR="0" indent="137160" algn="l">
              <a:lnSpc>
                <a:spcPts val="1300"/>
              </a:lnSpc>
              <a:spcBef>
                <a:spcPts val="440"/>
              </a:spcBef>
              <a:spcAft>
                <a:spcPts val="0"/>
              </a:spcAft>
              <a:buFont typeface="Times New Roman"/>
              <a:buAutoNum type="arabicPeriod"/>
            </a:pPr>
            <a:r>
              <a:rPr lang="es-ES" sz="1050" spc="10">
                <a:solidFill>
                  <a:srgbClr val="000000"/>
                </a:solidFill>
                <a:latin typeface="Times New Roman" pitchFamily="1" panose="02020603050405020304"/>
              </a:rPr>
              <a:t>GRADO EN ENOLOGI´A (BOE 06/01/12) </a:t>
            </a:r>
          </a:p>
          <a:p>
            <a:pPr marL="137160" marR="0" indent="137160" algn="l">
              <a:lnSpc>
                <a:spcPts val="1200"/>
              </a:lnSpc>
              <a:spcBef>
                <a:spcPts val="445"/>
              </a:spcBef>
              <a:spcAft>
                <a:spcPts val="0"/>
              </a:spcAft>
              <a:buFont typeface="Times New Roman"/>
              <a:buAutoNum type="arabicPeriod"/>
            </a:pPr>
            <a:r>
              <a:rPr lang="es-ES" sz="1050" spc="10">
                <a:solidFill>
                  <a:srgbClr val="000000"/>
                </a:solidFill>
                <a:latin typeface="Times New Roman" pitchFamily="1" panose="02020603050405020304"/>
              </a:rPr>
              <a:t>GRADO EN ESTADI´STICA (BOE 06/01/12) </a:t>
            </a:r>
          </a:p>
          <a:p>
            <a:pPr marL="137160" marR="0" indent="137160" algn="l">
              <a:lnSpc>
                <a:spcPts val="1200"/>
              </a:lnSpc>
              <a:spcBef>
                <a:spcPts val="470"/>
              </a:spcBef>
              <a:spcAft>
                <a:spcPts val="0"/>
              </a:spcAft>
              <a:buFont typeface="Times New Roman"/>
              <a:buAutoNum type="arabicPeriod"/>
            </a:pPr>
            <a:r>
              <a:rPr lang="es-ES" sz="1050" spc="10">
                <a:solidFill>
                  <a:srgbClr val="000000"/>
                </a:solidFill>
                <a:latin typeface="Times New Roman" pitchFamily="1" panose="02020603050405020304"/>
              </a:rPr>
              <a:t>GRADO EN FI´SICA (BOE 05/01/10) </a:t>
            </a:r>
          </a:p>
          <a:p>
            <a:pPr marL="137160" marR="0" indent="137160" algn="l">
              <a:lnSpc>
                <a:spcPts val="1200"/>
              </a:lnSpc>
              <a:spcBef>
                <a:spcPts val="470"/>
              </a:spcBef>
              <a:spcAft>
                <a:spcPts val="0"/>
              </a:spcAft>
              <a:buFont typeface="Times New Roman"/>
              <a:buAutoNum type="arabicPeriod"/>
            </a:pPr>
            <a:r>
              <a:rPr lang="es-ES" sz="1050" spc="5">
                <a:solidFill>
                  <a:srgbClr val="000000"/>
                </a:solidFill>
                <a:latin typeface="Times New Roman" pitchFamily="1" panose="02020603050405020304"/>
              </a:rPr>
              <a:t>GRADO EN INGENIERI´A QUI´MICA INDUSTRIAL (BOE 08/02/13) </a:t>
            </a:r>
          </a:p>
          <a:p>
            <a:pPr marL="137160" marR="0" indent="137160" algn="l">
              <a:lnSpc>
                <a:spcPts val="1200"/>
              </a:lnSpc>
              <a:spcBef>
                <a:spcPts val="465"/>
              </a:spcBef>
              <a:spcAft>
                <a:spcPts val="0"/>
              </a:spcAft>
              <a:buFont typeface="Times New Roman"/>
              <a:buAutoNum type="arabicPeriod"/>
            </a:pPr>
            <a:r>
              <a:rPr lang="es-ES" sz="1050" spc="15">
                <a:solidFill>
                  <a:srgbClr val="000000"/>
                </a:solidFill>
                <a:latin typeface="Times New Roman" pitchFamily="1" panose="02020603050405020304"/>
              </a:rPr>
              <a:t>GRADO EN MATEMÁTICAS (BOE 05/01/10) </a:t>
            </a:r>
          </a:p>
          <a:p>
            <a:pPr marL="137160" marR="0" indent="137160" algn="l">
              <a:lnSpc>
                <a:spcPts val="1200"/>
              </a:lnSpc>
              <a:spcBef>
                <a:spcPts val="470"/>
              </a:spcBef>
              <a:spcAft>
                <a:spcPts val="0"/>
              </a:spcAft>
              <a:buFont typeface="Times New Roman"/>
              <a:buAutoNum type="arabicPeriod"/>
            </a:pPr>
            <a:r>
              <a:rPr lang="es-ES" sz="1050" spc="10">
                <a:solidFill>
                  <a:srgbClr val="000000"/>
                </a:solidFill>
                <a:latin typeface="Times New Roman" pitchFamily="1" panose="02020603050405020304"/>
              </a:rPr>
              <a:t>GRADO EN QUI´MICA (BOE 05/01/10) </a:t>
            </a:r>
          </a:p>
        </p:txBody>
      </p:sp>
      <p:sp>
        <p:nvSpPr>
          <p:cNvPr id="6" name=""/>
          <p:cNvSpPr/>
          <p:nvPr>
            <p:ph type="body" idx="10"/>
          </p:nvPr>
        </p:nvSpPr>
        <p:spPr>
          <a:xfrm>
            <a:off x="1475105" y="5735955"/>
            <a:ext cx="5070475" cy="353060"/>
          </a:xfrm>
          <a:prstGeom prst="rect">
            <a:avLst/>
          </a:prstGeom>
          <a:noFill/>
          <a:ln w="0" cmpd="sng">
            <a:noFill/>
            <a:prstDash val="solid"/>
          </a:ln>
        </p:spPr>
        <p:txBody>
          <a:bodyPr vert="horz" lIns="0" tIns="120015" rIns="0" bIns="0" anchor="t"/>
          <a:lstStyle/>
          <a:p>
            <a:pPr marL="45720" marR="0" indent="0" algn="l">
              <a:lnSpc>
                <a:spcPts val="1400"/>
              </a:lnSpc>
              <a:spcAft>
                <a:spcPts val="410"/>
              </a:spcAft>
            </a:pPr>
            <a:r>
              <a:rPr lang="es-ES" sz="1300" spc="-70">
                <a:solidFill>
                  <a:srgbClr val="000000"/>
                </a:solidFill>
                <a:latin typeface="Garamond" pitchFamily="1" panose="02020603050405020304"/>
              </a:rPr>
              <a:t>M´asteres: </a:t>
            </a:r>
          </a:p>
        </p:txBody>
      </p:sp>
      <p:sp>
        <p:nvSpPr>
          <p:cNvPr id="7" name=""/>
          <p:cNvSpPr/>
          <p:nvPr>
            <p:ph type="body" idx="10"/>
          </p:nvPr>
        </p:nvSpPr>
        <p:spPr>
          <a:xfrm>
            <a:off x="1059180" y="6089015"/>
            <a:ext cx="5486400" cy="3642360"/>
          </a:xfrm>
          <a:prstGeom prst="rect">
            <a:avLst/>
          </a:prstGeom>
          <a:noFill/>
          <a:ln w="0" cmpd="sng">
            <a:noFill/>
            <a:prstDash val="solid"/>
          </a:ln>
        </p:spPr>
        <p:txBody>
          <a:bodyPr vert="horz" lIns="0" tIns="55245" rIns="0" bIns="0" anchor="t"/>
          <a:lstStyle/>
          <a:p>
            <a:pPr marL="731520" marR="0" indent="137160" algn="l">
              <a:lnSpc>
                <a:spcPts val="1200"/>
              </a:lnSpc>
              <a:spcAft>
                <a:spcPts val="0"/>
              </a:spcAft>
              <a:buFont typeface="Times New Roman"/>
              <a:buAutoNum startAt="1" type="arabicPeriod"/>
            </a:pPr>
            <a:r>
              <a:rPr lang="es-ES" sz="1050" spc="5">
                <a:solidFill>
                  <a:srgbClr val="000000"/>
                </a:solidFill>
                <a:latin typeface="Times New Roman" pitchFamily="1" panose="02020603050405020304"/>
              </a:rPr>
              <a:t>M.U. EN BIOTECNOLOGI´A AVANZADA (BOE 28/07/14) </a:t>
            </a:r>
          </a:p>
          <a:p>
            <a:pPr marL="731520" marR="45720" indent="137160" algn="just">
              <a:lnSpc>
                <a:spcPts val="1200"/>
              </a:lnSpc>
              <a:spcBef>
                <a:spcPts val="495"/>
              </a:spcBef>
              <a:spcAft>
                <a:spcPts val="0"/>
              </a:spcAft>
              <a:buFont typeface="Times New Roman"/>
              <a:buAutoNum type="arabicPeriod"/>
            </a:pPr>
            <a:r>
              <a:rPr lang="es-ES" sz="1050" spc="0">
                <a:solidFill>
                  <a:srgbClr val="000000"/>
                </a:solidFill>
                <a:latin typeface="Times New Roman" pitchFamily="1" panose="02020603050405020304"/>
              </a:rPr>
              <a:t>M.U. EN FORMACIÓN DEL PROFESORADO EN EDUCACIÓN SECUNDARIA (BOE 26/04/10) </a:t>
            </a:r>
          </a:p>
          <a:p>
            <a:pPr marL="731520" marR="0" indent="137160" algn="just">
              <a:lnSpc>
                <a:spcPts val="1200"/>
              </a:lnSpc>
              <a:spcBef>
                <a:spcPts val="435"/>
              </a:spcBef>
              <a:spcAft>
                <a:spcPts val="0"/>
              </a:spcAft>
              <a:buFont typeface="Times New Roman"/>
              <a:buAutoNum type="arabicPeriod"/>
            </a:pPr>
            <a:r>
              <a:rPr lang="es-ES" sz="1050" spc="20">
                <a:solidFill>
                  <a:srgbClr val="000000"/>
                </a:solidFill>
                <a:latin typeface="Times New Roman" pitchFamily="1" panose="02020603050405020304"/>
              </a:rPr>
              <a:t>M.U. EN INVESTIGACIÓN EN CIENCIAS (BOE 17/05/10) </a:t>
            </a:r>
          </a:p>
          <a:p>
            <a:pPr marL="731520" marR="0" indent="137160" algn="just">
              <a:lnSpc>
                <a:spcPts val="1200"/>
              </a:lnSpc>
              <a:spcBef>
                <a:spcPts val="470"/>
              </a:spcBef>
              <a:spcAft>
                <a:spcPts val="0"/>
              </a:spcAft>
              <a:buFont typeface="Times New Roman"/>
              <a:buAutoNum type="arabicPeriod"/>
            </a:pPr>
            <a:r>
              <a:rPr lang="es-ES" sz="1050" spc="10">
                <a:solidFill>
                  <a:srgbClr val="000000"/>
                </a:solidFill>
                <a:latin typeface="Times New Roman" pitchFamily="1" panose="02020603050405020304"/>
              </a:rPr>
              <a:t>M.U. EN QUI´MICA SOSTENIBLE (BOE 20/07/16) </a:t>
            </a:r>
          </a:p>
          <a:p>
            <a:pPr marL="731520" marR="45720" indent="137160" algn="just">
              <a:lnSpc>
                <a:spcPts val="1200"/>
              </a:lnSpc>
              <a:spcBef>
                <a:spcPts val="480"/>
              </a:spcBef>
              <a:spcAft>
                <a:spcPts val="0"/>
              </a:spcAft>
              <a:buFont typeface="Times New Roman"/>
              <a:buAutoNum type="arabicPeriod"/>
            </a:pPr>
            <a:r>
              <a:rPr lang="es-ES" sz="1050" spc="0">
                <a:solidFill>
                  <a:srgbClr val="000000"/>
                </a:solidFill>
                <a:latin typeface="Times New Roman" pitchFamily="1" panose="02020603050405020304"/>
              </a:rPr>
              <a:t>M.U. EN QUI´MICA TEÓRICA Y MODELIZACIÓN COMPUTACIONAL (BOE 07/05/15) </a:t>
            </a:r>
          </a:p>
          <a:p>
            <a:pPr marL="45720" marR="45720" indent="0" algn="just">
              <a:lnSpc>
                <a:spcPts val="1400"/>
              </a:lnSpc>
              <a:spcBef>
                <a:spcPts val="1375"/>
              </a:spcBef>
              <a:spcAft>
                <a:spcPts val="0"/>
              </a:spcAft>
            </a:pPr>
            <a:r>
              <a:rPr lang="es-ES" sz="1300" spc="0">
                <a:solidFill>
                  <a:srgbClr val="000000"/>
                </a:solidFill>
                <a:latin typeface="Garamond" pitchFamily="1" panose="02020603050405020304"/>
              </a:rPr>
              <a:t>En la Tabla 4.17, que se incluye m´as adelante, aparecen reflejados los Planes de Estudio para estos Títulos. </a:t>
            </a:r>
          </a:p>
          <a:p>
            <a:pPr marL="45720" marR="0" indent="0" algn="l">
              <a:lnSpc>
                <a:spcPts val="2000"/>
              </a:lnSpc>
              <a:spcBef>
                <a:spcPts val="2730"/>
              </a:spcBef>
              <a:spcAft>
                <a:spcPts val="0"/>
              </a:spcAft>
            </a:pPr>
            <a:r>
              <a:rPr lang="es-ES" sz="1650" spc="85">
                <a:solidFill>
                  <a:srgbClr val="000000"/>
                </a:solidFill>
                <a:latin typeface="Bookman Old Style" pitchFamily="1" panose="02020603050405020304"/>
              </a:rPr>
              <a:t>4.4. Planes de Estudio </a:t>
            </a:r>
          </a:p>
          <a:p>
            <a:pPr marL="45720" marR="0" indent="0" algn="l">
              <a:lnSpc>
                <a:spcPts val="1600"/>
              </a:lnSpc>
              <a:spcBef>
                <a:spcPts val="1960"/>
              </a:spcBef>
              <a:spcAft>
                <a:spcPts val="0"/>
              </a:spcAft>
            </a:pPr>
            <a:r>
              <a:rPr lang="es-ES" sz="1400" spc="35">
                <a:solidFill>
                  <a:srgbClr val="000000"/>
                </a:solidFill>
                <a:latin typeface="Bookman Old Style" pitchFamily="1" panose="02020603050405020304"/>
              </a:rPr>
              <a:t>4.4.1. Plan de Estudios de Ciencias Químicas </a:t>
            </a:r>
          </a:p>
          <a:p>
            <a:pPr marL="45720" marR="45720" indent="0" algn="just">
              <a:lnSpc>
                <a:spcPts val="1500"/>
              </a:lnSpc>
              <a:spcBef>
                <a:spcPts val="1155"/>
              </a:spcBef>
              <a:spcAft>
                <a:spcPts val="1195"/>
              </a:spcAft>
            </a:pPr>
            <a:r>
              <a:rPr lang="es-ES" sz="1300" spc="0">
                <a:solidFill>
                  <a:srgbClr val="000000"/>
                </a:solidFill>
                <a:latin typeface="Garamond" pitchFamily="1" panose="02020603050405020304"/>
              </a:rPr>
              <a:t>La Sección de Químicas comenzóimpartiendo el mismo Plan de Estudios que su homónima de la Universidad de Sevilla, aprobado por O.M. de 7 de julio de 1954 </a:t>
            </a:r>
          </a:p>
        </p:txBody>
      </p:sp>
      <p:sp>
        <p:nvSpPr>
          <p:cNvPr id="8" name=""/>
          <p:cNvSpPr/>
          <p:nvPr>
            <p:ph type="body" idx="10"/>
          </p:nvPr>
        </p:nvSpPr>
        <p:spPr>
          <a:xfrm>
            <a:off x="1059180"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13" name=""/>
          <p:cNvCxnSpPr/>
          <p:nvPr/>
        </p:nvCxnSpPr>
        <p:spPr>
          <a:xfrm>
            <a:off x="1097280" y="685800"/>
            <a:ext cx="5401945" cy="0"/>
          </a:xfrm>
          <a:prstGeom prst="line">
            <a:avLst/>
          </a:prstGeom>
          <a:ln w="6350" cmpd="sng">
            <a:solidFill>
              <a:srgbClr val="000000"/>
            </a:solidFill>
          </a:ln>
        </p:spPr>
      </p:cxnSp>
      <p:cxnSp>
        <p:nvCxnSpPr>
          <p:cNvPr id="14"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8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6" name=""/>
          <p:cNvPicPr/>
          <p:nvPr/>
        </p:nvPicPr>
        <p:blipFill>
          <a:blip r:embed="prId64"/>
          <a:stretch>
            <a:fillRect/>
          </a:stretch>
        </p:blipFill>
        <p:spPr>
          <a:xfrm>
            <a:off x="1097280" y="2496185"/>
            <a:ext cx="5401310" cy="7242810"/>
          </a:xfrm>
          <a:prstGeom prst="rect">
            <a:avLst/>
          </a:prstGeom>
        </p:spPr>
      </p:pic>
      <p:sp>
        <p:nvSpPr>
          <p:cNvPr id="2" name=""/>
          <p:cNvSpPr/>
          <p:nvPr>
            <p:ph type="body" idx="10"/>
          </p:nvPr>
        </p:nvSpPr>
        <p:spPr>
          <a:xfrm>
            <a:off x="1057910" y="482600"/>
            <a:ext cx="5486400" cy="199390"/>
          </a:xfrm>
          <a:prstGeom prst="rect">
            <a:avLst/>
          </a:prstGeom>
          <a:noFill/>
          <a:ln w="0" cmpd="sng">
            <a:noFill/>
            <a:prstDash val="solid"/>
          </a:ln>
        </p:spPr>
        <p:txBody>
          <a:bodyPr vert="horz" lIns="0" tIns="5715" rIns="0" bIns="0" anchor="t"/>
          <a:lstStyle/>
          <a:p>
            <a:pPr marL="45720" marR="0" indent="0" algn="l">
              <a:lnSpc>
                <a:spcPts val="1400"/>
              </a:lnSpc>
              <a:spcAft>
                <a:spcPts val="65"/>
              </a:spcAft>
              <a:tabLst>
                <a:tab algn="r" pos="5440680"/>
              </a:tabLst>
            </a:pPr>
            <a:r>
              <a:rPr lang="es-ES" sz="1200" b="1" spc="0">
                <a:solidFill>
                  <a:srgbClr val="000000"/>
                </a:solidFill>
                <a:latin typeface="Times New Roman" pitchFamily="1" panose="02020603050405020304"/>
              </a:rPr>
              <a:t>4. Ubicación y Organización </a:t>
            </a:r>
            <a:r>
              <a:rPr lang="es-ES" sz="1200" spc="0">
                <a:solidFill>
                  <a:srgbClr val="000000"/>
                </a:solidFill>
                <a:latin typeface="Times New Roman" pitchFamily="1" panose="02020603050405020304"/>
              </a:rPr>
              <a:t>57 </a:t>
            </a:r>
          </a:p>
        </p:txBody>
      </p:sp>
      <p:sp>
        <p:nvSpPr>
          <p:cNvPr id="3" name=""/>
          <p:cNvSpPr/>
          <p:nvPr>
            <p:ph type="body" idx="10"/>
          </p:nvPr>
        </p:nvSpPr>
        <p:spPr>
          <a:xfrm>
            <a:off x="1057910" y="681990"/>
            <a:ext cx="5486400" cy="1814195"/>
          </a:xfrm>
          <a:prstGeom prst="rect">
            <a:avLst/>
          </a:prstGeom>
          <a:noFill/>
          <a:ln w="0" cmpd="sng">
            <a:noFill/>
            <a:prstDash val="solid"/>
          </a:ln>
        </p:spPr>
        <p:txBody>
          <a:bodyPr vert="horz" lIns="0" tIns="256540" rIns="0" bIns="0" anchor="t"/>
          <a:lstStyle/>
          <a:p>
            <a:pPr marL="45720" marR="0" indent="0" algn="just">
              <a:lnSpc>
                <a:spcPts val="2700"/>
              </a:lnSpc>
              <a:spcAft>
                <a:spcPts val="0"/>
              </a:spcAft>
            </a:pPr>
            <a:r>
              <a:rPr lang="es-ES" sz="1200" spc="-220">
                <a:solidFill>
                  <a:srgbClr val="000000"/>
                </a:solidFill>
                <a:latin typeface="Times New Roman" pitchFamily="1" panose="02020603050405020304"/>
              </a:rPr>
              <a:t>(B.O.E. del 30). Por O.M. de 2 de noviembre de 1973 (B.O.E. del 22) se aprobóel Plan de Estudios del Primer Ciclo (tres cursos) y por O.M. de 1 de octubre de </a:t>
            </a:r>
          </a:p>
          <a:p>
            <a:pPr marL="45720" marR="45720" indent="0" algn="just">
              <a:lnSpc>
                <a:spcPts val="1400"/>
              </a:lnSpc>
              <a:spcBef>
                <a:spcPts val="5"/>
              </a:spcBef>
              <a:spcAft>
                <a:spcPts val="2320"/>
              </a:spcAft>
            </a:pPr>
            <a:r>
              <a:rPr lang="es-ES" sz="1200" spc="15">
                <a:solidFill>
                  <a:srgbClr val="000000"/>
                </a:solidFill>
                <a:latin typeface="Times New Roman" pitchFamily="1" panose="02020603050405020304"/>
              </a:rPr>
              <a:t>1976 (B.O.E. de 14 de junio de 1977) el correspondiente al Segundo Ciclo (2 cursos). Estos Planes de Estudio estuvieron impartiéndose hasta que se publicó(O.M. de 27 de junio de 1978, B.O.E. de 14/9/78) el Plan de Estudios reformado, vigente hasta que en 1992 (véase Tabla 4.7) se establecieron las especialidades de Química Fundamental y Química Industrial. </a:t>
            </a:r>
          </a:p>
        </p:txBody>
      </p:sp>
      <p:sp>
        <p:nvSpPr>
          <p:cNvPr id="4" name=""/>
          <p:cNvSpPr/>
          <p:nvPr>
            <p:ph type="body" idx="10"/>
          </p:nvPr>
        </p:nvSpPr>
        <p:spPr>
          <a:xfrm>
            <a:off x="1057910" y="9785350"/>
            <a:ext cx="5486400" cy="184150"/>
          </a:xfrm>
          <a:prstGeom prst="rect">
            <a:avLst/>
          </a:prstGeom>
          <a:noFill/>
          <a:ln w="0" cmpd="sng">
            <a:noFill/>
            <a:prstDash val="solid"/>
          </a:ln>
        </p:spPr>
        <p:txBody>
          <a:bodyPr vert="horz" lIns="0" tIns="0" rIns="0" bIns="0" anchor="t"/>
          <a:lstStyle/>
          <a:p>
            <a:pPr marL="0" marR="0" indent="0" algn="r">
              <a:lnSpc>
                <a:spcPts val="1400"/>
              </a:lnSpc>
              <a:spcAft>
                <a:spcPts val="55"/>
              </a:spcAft>
            </a:pPr>
            <a:r>
              <a:rPr lang="es-ES" sz="1200" b="1" spc="70">
                <a:solidFill>
                  <a:srgbClr val="000000"/>
                </a:solidFill>
                <a:latin typeface="Times New Roman" pitchFamily="1" panose="02020603050405020304"/>
              </a:rPr>
              <a:t>Memoria Histórica </a:t>
            </a:r>
          </a:p>
        </p:txBody>
      </p:sp>
      <p:sp>
        <p:nvSpPr>
          <p:cNvPr id="7" name=""/>
          <p:cNvSpPr/>
          <p:nvPr>
            <p:ph type="body" idx="10"/>
          </p:nvPr>
        </p:nvSpPr>
        <p:spPr>
          <a:xfrm>
            <a:off x="2453640" y="8691880"/>
            <a:ext cx="2688590" cy="213360"/>
          </a:xfrm>
          <a:prstGeom prst="rect">
            <a:avLst/>
          </a:prstGeom>
          <a:noFill/>
          <a:ln w="0" cmpd="sng">
            <a:noFill/>
            <a:prstDash val="solid"/>
          </a:ln>
        </p:spPr>
        <p:txBody>
          <a:bodyPr vert="horz" lIns="0" tIns="13970" rIns="0" bIns="0" anchor="t"/>
          <a:lstStyle/>
          <a:p>
            <a:pPr marL="0" marR="0" indent="0" algn="ctr">
              <a:lnSpc>
                <a:spcPts val="1400"/>
              </a:lnSpc>
              <a:spcAft>
                <a:spcPts val="90"/>
              </a:spcAft>
            </a:pPr>
            <a:r>
              <a:rPr lang="es-ES" sz="1200" b="1" spc="10">
                <a:solidFill>
                  <a:srgbClr val="000000"/>
                </a:solidFill>
                <a:latin typeface="Times New Roman" pitchFamily="1" panose="02020603050405020304"/>
              </a:rPr>
              <a:t>Figura </a:t>
            </a:r>
            <a:r>
              <a:rPr lang="es-ES" sz="950" spc="10">
                <a:solidFill>
                  <a:srgbClr val="000000"/>
                </a:solidFill>
                <a:latin typeface="Arial" pitchFamily="2" panose="02020603050405020304"/>
              </a:rPr>
              <a:t>IV</a:t>
            </a:r>
            <a:r>
              <a:rPr lang="es-ES" sz="1200" spc="10">
                <a:solidFill>
                  <a:srgbClr val="000000"/>
                </a:solidFill>
                <a:latin typeface="Times New Roman" pitchFamily="1" panose="02020603050405020304"/>
              </a:rPr>
              <a:t>: Edificio de Ciencias Químicas </a:t>
            </a:r>
          </a:p>
        </p:txBody>
      </p:sp>
      <p:cxnSp>
        <p:nvCxnSpPr>
          <p:cNvPr id="8" name=""/>
          <p:cNvCxnSpPr/>
          <p:nvPr/>
        </p:nvCxnSpPr>
        <p:spPr>
          <a:xfrm>
            <a:off x="1097280" y="685800"/>
            <a:ext cx="5401945" cy="0"/>
          </a:xfrm>
          <a:prstGeom prst="line">
            <a:avLst/>
          </a:prstGeom>
          <a:ln w="6350" cmpd="sng">
            <a:solidFill>
              <a:srgbClr val="000000"/>
            </a:solidFill>
          </a:ln>
        </p:spPr>
      </p:cxnSp>
    </p:spTree>
  </p:cSld>
  <p:clrMapOvr>
    <a:masterClrMapping/>
  </p:clrMapOvr>
</p:sld>
</file>

<file path=ppt/slides/slide8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416040" y="1913890"/>
            <a:ext cx="36830" cy="15240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416040" y="2103120"/>
            <a:ext cx="36830" cy="5632450"/>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4735" y="482600"/>
            <a:ext cx="5486400" cy="199390"/>
          </a:xfrm>
          <a:prstGeom prst="rect">
            <a:avLst/>
          </a:prstGeom>
          <a:noFill/>
          <a:ln w="0" cmpd="sng">
            <a:noFill/>
            <a:prstDash val="solid"/>
          </a:ln>
        </p:spPr>
        <p:txBody>
          <a:bodyPr vert="horz" lIns="0" tIns="10160" rIns="0" bIns="0" anchor="t"/>
          <a:lstStyle/>
          <a:p>
            <a:pPr marL="45720" marR="0" indent="0" algn="l">
              <a:lnSpc>
                <a:spcPts val="1400"/>
              </a:lnSpc>
              <a:spcAft>
                <a:spcPts val="60"/>
              </a:spcAft>
              <a:tabLst>
                <a:tab algn="r" pos="5440680"/>
              </a:tabLst>
            </a:pPr>
            <a:r>
              <a:rPr lang="es-ES" sz="1150" spc="0">
                <a:solidFill>
                  <a:srgbClr val="000000"/>
                </a:solidFill>
                <a:latin typeface="Arial" pitchFamily="2" panose="02020603050405020304"/>
              </a:rPr>
              <a:t>58 </a:t>
            </a:r>
            <a:r>
              <a:rPr lang="es-ES" sz="1150" spc="0">
                <a:solidFill>
                  <a:srgbClr val="000000"/>
                </a:solidFill>
                <a:latin typeface="Bookman Old Style" pitchFamily="1" panose="02020603050405020304"/>
              </a:rPr>
              <a:t>4.4. Planes de Estudio </a:t>
            </a:r>
          </a:p>
        </p:txBody>
      </p:sp>
      <p:graphicFrame>
        <p:nvGraphicFramePr>
          <p:cNvPr id="6" name=""/>
          <p:cNvGraphicFramePr>
            <a:graphicFrameLocks noGrp="1"/>
          </p:cNvGraphicFramePr>
          <p:nvPr/>
        </p:nvGraphicFramePr>
        <p:xfrm>
          <a:off x="1123315" y="1916430"/>
          <a:ext cx="5263515" cy="7086600"/>
        </p:xfrm>
        <a:graphic>
          <a:graphicData uri="http://schemas.openxmlformats.org/drawingml/2006/table">
            <a:tbl>
              <a:tblGrid>
                <a:gridCol w="455295"/>
                <a:gridCol w="890270"/>
                <a:gridCol w="1783080"/>
                <a:gridCol w="1630680"/>
                <a:gridCol w="435610"/>
              </a:tblGrid>
              <a:tr h="165100">
                <a:tc gridSpan="2">
                  <a:txBody>
                    <a:bodyPr vert="horz" anchor="t"/>
                    <a:lstStyle/>
                    <a:p>
                      <a:pPr marL="0" marR="69850" indent="0" algn="r">
                        <a:lnSpc>
                          <a:spcPts val="1000"/>
                        </a:lnSpc>
                        <a:spcBef>
                          <a:spcPts val="0"/>
                        </a:spcBef>
                        <a:spcAft>
                          <a:spcPts val="240"/>
                        </a:spcAft>
                      </a:pPr>
                      <a:r>
                        <a:rPr lang="es-ES" sz="1000" spc="0">
                          <a:solidFill>
                            <a:srgbClr val="000000"/>
                          </a:solidFill>
                          <a:latin typeface="Times New Roman" pitchFamily="1" panose="02020603050405020304"/>
                        </a:rPr>
                        <a:t>Curso Especialidad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a:r>
                        <a:rPr lang="en-US"/>
                        <a:t/>
                      </a:r>
                    </a:p>
                  </a:txBody>
                  <a:tcPr/>
                </a:tc>
                <a:tc>
                  <a:txBody>
                    <a:bodyPr vert="horz" anchor="t"/>
                    <a:lstStyle/>
                    <a:p>
                      <a:pPr marL="48895" marR="0" indent="0" algn="l">
                        <a:lnSpc>
                          <a:spcPts val="1000"/>
                        </a:lnSpc>
                        <a:spcBef>
                          <a:spcPts val="0"/>
                        </a:spcBef>
                        <a:spcAft>
                          <a:spcPts val="240"/>
                        </a:spcAft>
                      </a:pPr>
                      <a:r>
                        <a:rPr lang="es-ES" sz="1000" spc="0">
                          <a:solidFill>
                            <a:srgbClr val="000000"/>
                          </a:solidFill>
                          <a:latin typeface="Times New Roman" pitchFamily="1" panose="02020603050405020304"/>
                        </a:rPr>
                        <a:t>AO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48895" marR="0" indent="0" algn="l">
                        <a:lnSpc>
                          <a:spcPts val="1000"/>
                        </a:lnSpc>
                        <a:spcBef>
                          <a:spcPts val="0"/>
                        </a:spcBef>
                        <a:spcAft>
                          <a:spcPts val="240"/>
                        </a:spcAft>
                      </a:pPr>
                      <a:r>
                        <a:rPr lang="es-ES" sz="1000" spc="0">
                          <a:solidFill>
                            <a:srgbClr val="000000"/>
                          </a:solidFill>
                          <a:latin typeface="Times New Roman" pitchFamily="1" panose="02020603050405020304"/>
                        </a:rPr>
                        <a:t>AOP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c>
                  <a:txBody>
                    <a:bodyPr vert="horz" anchor="t"/>
                    <a:lstStyle/>
                    <a:p>
                      <a:pPr marL="0" marR="0" indent="0" algn="ctr">
                        <a:lnSpc>
                          <a:spcPts val="1000"/>
                        </a:lnSpc>
                        <a:spcBef>
                          <a:spcPts val="0"/>
                        </a:spcBef>
                        <a:spcAft>
                          <a:spcPts val="240"/>
                        </a:spcAft>
                      </a:pPr>
                      <a:r>
                        <a:rPr lang="es-ES" sz="1000" spc="0">
                          <a:solidFill>
                            <a:srgbClr val="000000"/>
                          </a:solidFill>
                          <a:latin typeface="Times New Roman" pitchFamily="1" panose="02020603050405020304"/>
                        </a:rPr>
                        <a:t>HS </a:t>
                      </a:r>
                    </a:p>
                  </a:txBody>
                  <a:tcPr anchor="ctr" marL="0" marR="0" marT="0" marB="0">
                    <a:lnL w="0" cmpd="sng">
                      <a:noFill/>
                      <a:prstDash val="solid"/>
                    </a:lnL>
                    <a:lnR w="0" cmpd="sng">
                      <a:noFill/>
                      <a:prstDash val="solid"/>
                    </a:lnR>
                    <a:lnT w="0" cmpd="sng">
                      <a:noFill/>
                      <a:prstDash val="solid"/>
                    </a:lnT>
                    <a:lnB w="6350" cmpd="sng">
                      <a:solidFill>
                        <a:srgbClr val="000000"/>
                      </a:solidFill>
                      <a:prstDash val="solid"/>
                    </a:lnB>
                  </a:tcPr>
                </a:tc>
              </a:tr>
              <a:tr h="15557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48895" marR="0" indent="0" algn="l">
                        <a:lnSpc>
                          <a:spcPts val="1000"/>
                        </a:lnSpc>
                        <a:spcBef>
                          <a:spcPts val="0"/>
                        </a:spcBef>
                        <a:spcAft>
                          <a:spcPts val="0"/>
                        </a:spcAft>
                      </a:pPr>
                      <a:r>
                        <a:rPr lang="es-ES" sz="900" b="1" spc="0">
                          <a:solidFill>
                            <a:srgbClr val="000000"/>
                          </a:solidFill>
                          <a:latin typeface="Bookman Old Style" pitchFamily="1" panose="02020603050405020304"/>
                        </a:rPr>
                        <a:t>Primer Ciclo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r>
              <a:tr h="149225">
                <a:tc>
                  <a:txBody>
                    <a:bodyPr vert="horz" anchor="t"/>
                    <a:lstStyle/>
                    <a:p>
                      <a:pPr marL="0" marR="69850" indent="0" algn="r">
                        <a:lnSpc>
                          <a:spcPts val="1100"/>
                        </a:lnSpc>
                        <a:spcBef>
                          <a:spcPts val="0"/>
                        </a:spcBef>
                        <a:spcAft>
                          <a:spcPts val="5"/>
                        </a:spcAft>
                      </a:pPr>
                      <a:r>
                        <a:rPr lang="es-ES" sz="100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
                        </a:spcAft>
                      </a:pPr>
                      <a:r>
                        <a:rPr lang="es-ES" sz="1000" spc="0">
                          <a:solidFill>
                            <a:srgbClr val="000000"/>
                          </a:solidFill>
                          <a:latin typeface="Times New Roman" pitchFamily="1" panose="02020603050405020304"/>
                        </a:rPr>
                        <a:t>Química General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
                        </a:spcAft>
                      </a:pPr>
                      <a:r>
                        <a:rPr lang="es-ES" sz="1000" spc="0">
                          <a:solidFill>
                            <a:srgbClr val="000000"/>
                          </a:solidFill>
                          <a:latin typeface="Times New Roman" pitchFamily="1" panose="02020603050405020304"/>
                        </a:rPr>
                        <a:t>3t+2p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30"/>
                        </a:spcAft>
                      </a:pPr>
                      <a:r>
                        <a:rPr lang="es-ES" sz="1000" spc="0">
                          <a:solidFill>
                            <a:srgbClr val="000000"/>
                          </a:solidFill>
                          <a:latin typeface="Times New Roman" pitchFamily="1" panose="02020603050405020304"/>
                        </a:rPr>
                        <a:t>Física General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30"/>
                        </a:spcAft>
                      </a:pPr>
                      <a:r>
                        <a:rPr lang="es-ES" sz="1000" spc="0">
                          <a:solidFill>
                            <a:srgbClr val="000000"/>
                          </a:solidFill>
                          <a:latin typeface="Times New Roman" pitchFamily="1" panose="02020603050405020304"/>
                        </a:rPr>
                        <a:t>3t+2p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0"/>
                        </a:spcAft>
                      </a:pPr>
                      <a:r>
                        <a:rPr lang="es-ES" sz="1000" spc="0">
                          <a:solidFill>
                            <a:srgbClr val="000000"/>
                          </a:solidFill>
                          <a:latin typeface="Times New Roman" pitchFamily="1" panose="02020603050405020304"/>
                        </a:rPr>
                        <a:t>Matemáticas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0"/>
                        </a:spcAft>
                      </a:pPr>
                      <a:r>
                        <a:rPr lang="es-ES" sz="10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45"/>
                        </a:spcAft>
                      </a:pPr>
                      <a:r>
                        <a:rPr lang="es-ES" sz="1000" spc="0">
                          <a:solidFill>
                            <a:srgbClr val="000000"/>
                          </a:solidFill>
                          <a:latin typeface="Times New Roman" pitchFamily="1" panose="02020603050405020304"/>
                        </a:rPr>
                        <a:t>Biología General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2t+2p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70"/>
                        </a:spcAft>
                      </a:pPr>
                      <a:r>
                        <a:rPr lang="es-ES" sz="1000" spc="0">
                          <a:solidFill>
                            <a:srgbClr val="000000"/>
                          </a:solidFill>
                          <a:latin typeface="Times New Roman" pitchFamily="1" panose="02020603050405020304"/>
                        </a:rPr>
                        <a:t>Geología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75"/>
                        </a:spcAft>
                      </a:pPr>
                      <a:r>
                        <a:rPr lang="es-ES" sz="1000" spc="0">
                          <a:solidFill>
                            <a:srgbClr val="000000"/>
                          </a:solidFill>
                          <a:latin typeface="Times New Roman" pitchFamily="1" panose="02020603050405020304"/>
                        </a:rPr>
                        <a:t>2t+2p </a:t>
                      </a:r>
                    </a:p>
                  </a:txBody>
                  <a:tcPr anchor="ctr" marL="0" marR="0" marT="0" marB="0">
                    <a:lnL w="0" cmpd="sng">
                      <a:noFill/>
                      <a:prstDash val="solid"/>
                    </a:lnL>
                    <a:lnR w="0" cmpd="sng">
                      <a:noFill/>
                      <a:prstDash val="solid"/>
                    </a:lnR>
                    <a:lnT w="0" cmpd="sng">
                      <a:noFill/>
                      <a:prstDash val="solid"/>
                    </a:lnT>
                    <a:lnB w="0" cmpd="sng">
                      <a:noFill/>
                      <a:prstDash val="solid"/>
                    </a:lnB>
                  </a:tcPr>
                </a:tc>
              </a:tr>
              <a:tr h="146050">
                <a:tc>
                  <a:txBody>
                    <a:bodyPr vert="horz" anchor="t"/>
                    <a:lstStyle/>
                    <a:p>
                      <a:pPr marL="0" marR="69850" indent="0" algn="r">
                        <a:lnSpc>
                          <a:spcPts val="1100"/>
                        </a:lnSpc>
                        <a:spcBef>
                          <a:spcPts val="0"/>
                        </a:spcBef>
                        <a:spcAft>
                          <a:spcPts val="80"/>
                        </a:spcAft>
                      </a:pPr>
                      <a:r>
                        <a:rPr lang="es-ES" sz="100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80"/>
                        </a:spcAft>
                      </a:pPr>
                      <a:r>
                        <a:rPr lang="es-ES" sz="1000" spc="0">
                          <a:solidFill>
                            <a:srgbClr val="000000"/>
                          </a:solidFill>
                          <a:latin typeface="Times New Roman" pitchFamily="1" panose="02020603050405020304"/>
                        </a:rPr>
                        <a:t>Química Analítica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80"/>
                        </a:spcAft>
                      </a:pPr>
                      <a:r>
                        <a:rPr lang="es-ES" sz="1000" spc="0">
                          <a:solidFill>
                            <a:srgbClr val="000000"/>
                          </a:solidFill>
                          <a:latin typeface="Times New Roman" pitchFamily="1" panose="02020603050405020304"/>
                        </a:rPr>
                        <a:t>3t+6p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25"/>
                        </a:spcAft>
                      </a:pPr>
                      <a:r>
                        <a:rPr lang="es-ES" sz="1000" spc="0">
                          <a:solidFill>
                            <a:srgbClr val="000000"/>
                          </a:solidFill>
                          <a:latin typeface="Times New Roman" pitchFamily="1" panose="02020603050405020304"/>
                        </a:rPr>
                        <a:t>Química Inorgánica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30"/>
                        </a:spcAft>
                      </a:pPr>
                      <a:r>
                        <a:rPr lang="es-ES" sz="1000" spc="0">
                          <a:solidFill>
                            <a:srgbClr val="000000"/>
                          </a:solidFill>
                          <a:latin typeface="Times New Roman" pitchFamily="1" panose="02020603050405020304"/>
                        </a:rPr>
                        <a:t>3t+6p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45"/>
                        </a:spcAft>
                      </a:pPr>
                      <a:r>
                        <a:rPr lang="es-ES" sz="1000" spc="0">
                          <a:solidFill>
                            <a:srgbClr val="000000"/>
                          </a:solidFill>
                          <a:latin typeface="Times New Roman" pitchFamily="1" panose="02020603050405020304"/>
                        </a:rPr>
                        <a:t>Mecánica y Termodinámica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0"/>
                        </a:spcAft>
                      </a:pPr>
                      <a:r>
                        <a:rPr lang="es-ES" sz="1000" spc="0">
                          <a:solidFill>
                            <a:srgbClr val="000000"/>
                          </a:solidFill>
                          <a:latin typeface="Times New Roman" pitchFamily="1" panose="02020603050405020304"/>
                        </a:rPr>
                        <a:t>4t+4p </a:t>
                      </a:r>
                    </a:p>
                  </a:txBody>
                  <a:tcPr anchor="ctr" marL="0" marR="0" marT="0" marB="0">
                    <a:lnL w="0" cmpd="sng">
                      <a:noFill/>
                      <a:prstDash val="solid"/>
                    </a:lnL>
                    <a:lnR w="0" cmpd="sng">
                      <a:noFill/>
                      <a:prstDash val="solid"/>
                    </a:lnR>
                    <a:lnT w="0" cmpd="sng">
                      <a:noFill/>
                      <a:prstDash val="solid"/>
                    </a:lnT>
                    <a:lnB w="0" cmpd="sng">
                      <a:noFill/>
                      <a:prstDash val="solid"/>
                    </a:lnB>
                  </a:tcPr>
                </a:tc>
              </a:tr>
              <a:tr h="14668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0"/>
                        </a:spcAft>
                      </a:pPr>
                      <a:r>
                        <a:rPr lang="es-ES" sz="1000" spc="0">
                          <a:solidFill>
                            <a:srgbClr val="000000"/>
                          </a:solidFill>
                          <a:latin typeface="Times New Roman" pitchFamily="1" panose="02020603050405020304"/>
                        </a:rPr>
                        <a:t>Ampliación de Matemáticas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0"/>
                        </a:spcAft>
                      </a:pPr>
                      <a:r>
                        <a:rPr lang="es-ES" sz="1000" spc="0">
                          <a:solidFill>
                            <a:srgbClr val="000000"/>
                          </a:solidFill>
                          <a:latin typeface="Times New Roman" pitchFamily="1" panose="02020603050405020304"/>
                        </a:rPr>
                        <a:t>3t+1p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69850" indent="0" algn="r">
                        <a:lnSpc>
                          <a:spcPts val="1100"/>
                        </a:lnSpc>
                        <a:spcBef>
                          <a:spcPts val="0"/>
                        </a:spcBef>
                        <a:spcAft>
                          <a:spcPts val="0"/>
                        </a:spcAft>
                      </a:pPr>
                      <a:r>
                        <a:rPr lang="es-ES" sz="100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0"/>
                        </a:spcAft>
                      </a:pPr>
                      <a:r>
                        <a:rPr lang="es-ES" sz="1000" spc="0">
                          <a:solidFill>
                            <a:srgbClr val="000000"/>
                          </a:solidFill>
                          <a:latin typeface="Times New Roman" pitchFamily="1" panose="02020603050405020304"/>
                        </a:rPr>
                        <a:t>Química Física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3t+6p </a:t>
                      </a:r>
                    </a:p>
                  </a:txBody>
                  <a:tcPr anchor="ctr" marL="0" marR="0" marT="0" marB="0">
                    <a:lnL w="0" cmpd="sng">
                      <a:noFill/>
                      <a:prstDash val="solid"/>
                    </a:lnL>
                    <a:lnR w="0" cmpd="sng">
                      <a:noFill/>
                      <a:prstDash val="solid"/>
                    </a:lnR>
                    <a:lnT w="0" cmpd="sng">
                      <a:noFill/>
                      <a:prstDash val="solid"/>
                    </a:lnT>
                    <a:lnB w="0" cmpd="sng">
                      <a:noFill/>
                      <a:prstDash val="solid"/>
                    </a:lnB>
                  </a:tcPr>
                </a:tc>
              </a:tr>
              <a:tr h="14668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95"/>
                        </a:spcAft>
                      </a:pPr>
                      <a:r>
                        <a:rPr lang="es-ES" sz="1000" spc="0">
                          <a:solidFill>
                            <a:srgbClr val="000000"/>
                          </a:solidFill>
                          <a:latin typeface="Times New Roman" pitchFamily="1" panose="02020603050405020304"/>
                        </a:rPr>
                        <a:t>Química Orgánica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100"/>
                        </a:spcAft>
                      </a:pPr>
                      <a:r>
                        <a:rPr lang="es-ES" sz="1000" spc="0">
                          <a:solidFill>
                            <a:srgbClr val="000000"/>
                          </a:solidFill>
                          <a:latin typeface="Times New Roman" pitchFamily="1" panose="02020603050405020304"/>
                        </a:rPr>
                        <a:t>3t+6p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25"/>
                        </a:spcAft>
                      </a:pPr>
                      <a:r>
                        <a:rPr lang="es-ES" sz="1000" spc="0">
                          <a:solidFill>
                            <a:srgbClr val="000000"/>
                          </a:solidFill>
                          <a:latin typeface="Times New Roman" pitchFamily="1" panose="02020603050405020304"/>
                        </a:rPr>
                        <a:t>Química Técnica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25"/>
                        </a:spcAft>
                      </a:pPr>
                      <a:r>
                        <a:rPr lang="es-ES" sz="1000" spc="0">
                          <a:solidFill>
                            <a:srgbClr val="000000"/>
                          </a:solidFill>
                          <a:latin typeface="Times New Roman" pitchFamily="1" panose="02020603050405020304"/>
                        </a:rPr>
                        <a:t>3t+4p </a:t>
                      </a:r>
                    </a:p>
                  </a:txBody>
                  <a:tcPr anchor="ctr" marL="0" marR="0" marT="0" marB="0">
                    <a:lnL w="0" cmpd="sng">
                      <a:noFill/>
                      <a:prstDash val="solid"/>
                    </a:lnL>
                    <a:lnR w="0" cmpd="sng">
                      <a:noFill/>
                      <a:prstDash val="solid"/>
                    </a:lnR>
                    <a:lnT w="0" cmpd="sng">
                      <a:noFill/>
                      <a:prstDash val="solid"/>
                    </a:lnT>
                    <a:lnB w="0" cmpd="sng">
                      <a:noFill/>
                      <a:prstDash val="solid"/>
                    </a:lnB>
                  </a:tcPr>
                </a:tc>
              </a:tr>
              <a:tr h="14033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0"/>
                        </a:spcAft>
                      </a:pPr>
                      <a:r>
                        <a:rPr lang="es-ES" sz="1000" spc="0">
                          <a:solidFill>
                            <a:srgbClr val="000000"/>
                          </a:solidFill>
                          <a:latin typeface="Times New Roman" pitchFamily="1" panose="02020603050405020304"/>
                        </a:rPr>
                        <a:t>Electricidad y Optica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033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0"/>
                        </a:spcAft>
                      </a:pPr>
                      <a:r>
                        <a:rPr lang="es-ES" sz="900" b="1" spc="0">
                          <a:solidFill>
                            <a:srgbClr val="000000"/>
                          </a:solidFill>
                          <a:latin typeface="Bookman Old Style" pitchFamily="1" panose="02020603050405020304"/>
                        </a:rPr>
                        <a:t>Segundo Ciclo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52400">
                <a:tc>
                  <a:txBody>
                    <a:bodyPr vert="horz" anchor="t"/>
                    <a:lstStyle/>
                    <a:p>
                      <a:pPr marL="0" marR="69850" indent="0" algn="r">
                        <a:lnSpc>
                          <a:spcPts val="1100"/>
                        </a:lnSpc>
                        <a:spcBef>
                          <a:spcPts val="0"/>
                        </a:spcBef>
                        <a:spcAft>
                          <a:spcPts val="75"/>
                        </a:spcAft>
                      </a:pPr>
                      <a:r>
                        <a:rPr lang="es-ES" sz="100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16205" marR="0" indent="0" algn="l">
                        <a:lnSpc>
                          <a:spcPts val="1100"/>
                        </a:lnSpc>
                        <a:spcBef>
                          <a:spcPts val="0"/>
                        </a:spcBef>
                        <a:spcAft>
                          <a:spcPts val="75"/>
                        </a:spcAft>
                      </a:pPr>
                      <a:r>
                        <a:rPr lang="es-ES" sz="1000" spc="0">
                          <a:solidFill>
                            <a:srgbClr val="000000"/>
                          </a:solidFill>
                          <a:latin typeface="Times New Roman" pitchFamily="1" panose="02020603050405020304"/>
                        </a:rPr>
                        <a:t>Fundamental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75"/>
                        </a:spcAft>
                      </a:pPr>
                      <a:r>
                        <a:rPr lang="es-ES" sz="1000" spc="0">
                          <a:solidFill>
                            <a:srgbClr val="000000"/>
                          </a:solidFill>
                          <a:latin typeface="Times New Roman" pitchFamily="1" panose="02020603050405020304"/>
                        </a:rPr>
                        <a:t>Ampl. Química Analítica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75"/>
                        </a:spcAft>
                      </a:pPr>
                      <a:r>
                        <a:rPr lang="es-ES" sz="1000" spc="0">
                          <a:solidFill>
                            <a:srgbClr val="000000"/>
                          </a:solidFill>
                          <a:latin typeface="Times New Roman" pitchFamily="1" panose="02020603050405020304"/>
                        </a:rPr>
                        <a:t>3t+5p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25"/>
                        </a:spcAft>
                      </a:pPr>
                      <a:r>
                        <a:rPr lang="es-ES" sz="1000" spc="0">
                          <a:solidFill>
                            <a:srgbClr val="000000"/>
                          </a:solidFill>
                          <a:latin typeface="Times New Roman" pitchFamily="1" panose="02020603050405020304"/>
                        </a:rPr>
                        <a:t>Ampl. Química Física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25"/>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668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25"/>
                        </a:spcAft>
                      </a:pPr>
                      <a:r>
                        <a:rPr lang="es-ES" sz="1000" spc="0">
                          <a:solidFill>
                            <a:srgbClr val="000000"/>
                          </a:solidFill>
                          <a:latin typeface="Times New Roman" pitchFamily="1" panose="02020603050405020304"/>
                        </a:rPr>
                        <a:t>Ampl. Química Orgánica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30"/>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45"/>
                        </a:spcAft>
                      </a:pPr>
                      <a:r>
                        <a:rPr lang="es-ES" sz="1000" spc="0">
                          <a:solidFill>
                            <a:srgbClr val="000000"/>
                          </a:solidFill>
                          <a:latin typeface="Times New Roman" pitchFamily="1" panose="02020603050405020304"/>
                        </a:rPr>
                        <a:t>Una optativa a elegir: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0"/>
                        </a:spcAft>
                      </a:pPr>
                      <a:r>
                        <a:rPr lang="es-ES" sz="1000" spc="0">
                          <a:solidFill>
                            <a:srgbClr val="000000"/>
                          </a:solidFill>
                          <a:latin typeface="Times New Roman" pitchFamily="1" panose="02020603050405020304"/>
                        </a:rPr>
                        <a:t>Ampl. Química Técnica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0"/>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gridSpan="2">
                  <a:txBody>
                    <a:bodyPr vert="horz" anchor="t"/>
                    <a:lstStyle/>
                    <a:p>
                      <a:pPr marL="48895" marR="0" indent="0" algn="l">
                        <a:lnSpc>
                          <a:spcPts val="1100"/>
                        </a:lnSpc>
                        <a:spcBef>
                          <a:spcPts val="0"/>
                        </a:spcBef>
                        <a:spcAft>
                          <a:spcPts val="70"/>
                        </a:spcAft>
                      </a:pPr>
                      <a:r>
                        <a:rPr lang="es-ES" sz="1000" spc="0">
                          <a:solidFill>
                            <a:srgbClr val="000000"/>
                          </a:solidFill>
                          <a:latin typeface="Times New Roman" pitchFamily="1" panose="02020603050405020304"/>
                        </a:rPr>
                        <a:t>Mecanismos Reacciones Org. 3t+1p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a:r>
                        <a:rPr lang="en-US"/>
                        <a:t/>
                      </a:r>
                    </a:p>
                  </a:txBody>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
                        </a:spcAft>
                      </a:pPr>
                      <a:r>
                        <a:rPr lang="es-ES" sz="1000" spc="0">
                          <a:solidFill>
                            <a:srgbClr val="000000"/>
                          </a:solidFill>
                          <a:latin typeface="Times New Roman" pitchFamily="1" panose="02020603050405020304"/>
                        </a:rPr>
                        <a:t>Electrónica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69850" indent="0" algn="r">
                        <a:lnSpc>
                          <a:spcPts val="1100"/>
                        </a:lnSpc>
                        <a:spcBef>
                          <a:spcPts val="0"/>
                        </a:spcBef>
                        <a:spcAft>
                          <a:spcPts val="30"/>
                        </a:spcAft>
                      </a:pPr>
                      <a:r>
                        <a:rPr lang="es-ES" sz="100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16205" marR="0" indent="0" algn="l">
                        <a:lnSpc>
                          <a:spcPts val="1100"/>
                        </a:lnSpc>
                        <a:spcBef>
                          <a:spcPts val="0"/>
                        </a:spcBef>
                        <a:spcAft>
                          <a:spcPts val="30"/>
                        </a:spcAft>
                      </a:pPr>
                      <a:r>
                        <a:rPr lang="es-ES" sz="1000" spc="0">
                          <a:solidFill>
                            <a:srgbClr val="000000"/>
                          </a:solidFill>
                          <a:latin typeface="Times New Roman" pitchFamily="1" panose="02020603050405020304"/>
                        </a:rPr>
                        <a:t>Industrial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20"/>
                        </a:spcAft>
                      </a:pPr>
                      <a:r>
                        <a:rPr lang="es-ES" sz="1000" spc="0">
                          <a:solidFill>
                            <a:srgbClr val="000000"/>
                          </a:solidFill>
                          <a:latin typeface="Times New Roman" pitchFamily="1" panose="02020603050405020304"/>
                        </a:rPr>
                        <a:t>Fenómenos Transporte y O.B.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30"/>
                        </a:spcAft>
                      </a:pPr>
                      <a:r>
                        <a:rPr lang="es-ES" sz="1000" spc="0">
                          <a:solidFill>
                            <a:srgbClr val="000000"/>
                          </a:solidFill>
                          <a:latin typeface="Times New Roman" pitchFamily="1" panose="02020603050405020304"/>
                        </a:rPr>
                        <a:t>3t+4p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45"/>
                        </a:spcAft>
                      </a:pPr>
                      <a:r>
                        <a:rPr lang="es-ES" sz="1000" spc="0">
                          <a:solidFill>
                            <a:srgbClr val="000000"/>
                          </a:solidFill>
                          <a:latin typeface="Times New Roman" pitchFamily="1" panose="02020603050405020304"/>
                        </a:rPr>
                        <a:t>Ing. Reacción Química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0"/>
                        </a:spcAft>
                      </a:pPr>
                      <a:r>
                        <a:rPr lang="es-ES" sz="1000" spc="0">
                          <a:solidFill>
                            <a:srgbClr val="000000"/>
                          </a:solidFill>
                          <a:latin typeface="Times New Roman" pitchFamily="1" panose="02020603050405020304"/>
                        </a:rPr>
                        <a:t>3t+4p </a:t>
                      </a:r>
                    </a:p>
                  </a:txBody>
                  <a:tcPr anchor="ctr" marL="0" marR="0" marT="0" marB="0">
                    <a:lnL w="0" cmpd="sng">
                      <a:no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5"/>
                        </a:spcAft>
                      </a:pPr>
                      <a:r>
                        <a:rPr lang="es-ES" sz="1000" spc="0">
                          <a:solidFill>
                            <a:srgbClr val="000000"/>
                          </a:solidFill>
                          <a:latin typeface="Times New Roman" pitchFamily="1" panose="02020603050405020304"/>
                        </a:rPr>
                        <a:t>Ampl. Química Analítica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3t+5p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70"/>
                        </a:spcAft>
                      </a:pPr>
                      <a:r>
                        <a:rPr lang="es-ES" sz="1000" spc="0">
                          <a:solidFill>
                            <a:srgbClr val="000000"/>
                          </a:solidFill>
                          <a:latin typeface="Times New Roman" pitchFamily="1" panose="02020603050405020304"/>
                        </a:rPr>
                        <a:t>Una optativa a elegir: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75"/>
                        </a:spcAft>
                      </a:pPr>
                      <a:r>
                        <a:rPr lang="es-ES" sz="1000" spc="0">
                          <a:solidFill>
                            <a:srgbClr val="000000"/>
                          </a:solidFill>
                          <a:latin typeface="Times New Roman" pitchFamily="1" panose="02020603050405020304"/>
                        </a:rPr>
                        <a:t>Ampl. Química Física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75"/>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70"/>
                        </a:spcAft>
                      </a:pPr>
                      <a:r>
                        <a:rPr lang="es-ES" sz="1000" spc="0">
                          <a:solidFill>
                            <a:srgbClr val="000000"/>
                          </a:solidFill>
                          <a:latin typeface="Times New Roman" pitchFamily="1" panose="02020603050405020304"/>
                        </a:rPr>
                        <a:t>Ampl. Química Orgánica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80"/>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25"/>
                        </a:spcAft>
                      </a:pPr>
                      <a:r>
                        <a:rPr lang="es-ES" sz="1000" spc="0">
                          <a:solidFill>
                            <a:srgbClr val="000000"/>
                          </a:solidFill>
                          <a:latin typeface="Times New Roman" pitchFamily="1" panose="02020603050405020304"/>
                        </a:rPr>
                        <a:t>Ampl. Química Inorgánica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30"/>
                        </a:spcAft>
                      </a:pPr>
                      <a:r>
                        <a:rPr lang="es-ES" sz="1000" spc="0">
                          <a:solidFill>
                            <a:srgbClr val="000000"/>
                          </a:solidFill>
                          <a:latin typeface="Times New Roman" pitchFamily="1" panose="02020603050405020304"/>
                        </a:rPr>
                        <a:t>3t+5p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69850" indent="0" algn="r">
                        <a:lnSpc>
                          <a:spcPts val="1100"/>
                        </a:lnSpc>
                        <a:spcBef>
                          <a:spcPts val="0"/>
                        </a:spcBef>
                        <a:spcAft>
                          <a:spcPts val="50"/>
                        </a:spcAft>
                      </a:pPr>
                      <a:r>
                        <a:rPr lang="es-ES" sz="100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16205" marR="0" indent="0" algn="l">
                        <a:lnSpc>
                          <a:spcPts val="1100"/>
                        </a:lnSpc>
                        <a:spcBef>
                          <a:spcPts val="0"/>
                        </a:spcBef>
                        <a:spcAft>
                          <a:spcPts val="50"/>
                        </a:spcAft>
                      </a:pPr>
                      <a:r>
                        <a:rPr lang="es-ES" sz="1000" spc="0">
                          <a:solidFill>
                            <a:srgbClr val="000000"/>
                          </a:solidFill>
                          <a:latin typeface="Times New Roman" pitchFamily="1" panose="02020603050405020304"/>
                        </a:rPr>
                        <a:t>Fundamental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45"/>
                        </a:spcAft>
                      </a:pPr>
                      <a:r>
                        <a:rPr lang="es-ES" sz="1000" spc="0">
                          <a:solidFill>
                            <a:srgbClr val="000000"/>
                          </a:solidFill>
                          <a:latin typeface="Times New Roman" pitchFamily="1" panose="02020603050405020304"/>
                        </a:rPr>
                        <a:t>Ampl. Química Inorgánica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0"/>
                        </a:spcAft>
                      </a:pPr>
                      <a:r>
                        <a:rPr lang="es-ES" sz="1000" spc="0">
                          <a:solidFill>
                            <a:srgbClr val="000000"/>
                          </a:solidFill>
                          <a:latin typeface="Times New Roman" pitchFamily="1" panose="02020603050405020304"/>
                        </a:rPr>
                        <a:t>3t+5p </a:t>
                      </a:r>
                    </a:p>
                  </a:txBody>
                  <a:tcPr anchor="ctr" marL="0" marR="0" marT="0" marB="0">
                    <a:lnL w="0" cmpd="sng">
                      <a:noFill/>
                      <a:prstDash val="solid"/>
                    </a:lnL>
                    <a:lnR w="0" cmpd="sng">
                      <a:noFill/>
                      <a:prstDash val="solid"/>
                    </a:lnR>
                    <a:lnT w="0" cmpd="sng">
                      <a:noFill/>
                      <a:prstDash val="solid"/>
                    </a:lnT>
                    <a:lnB w="0" cmpd="sng">
                      <a:noFill/>
                      <a:prstDash val="solid"/>
                    </a:lnB>
                  </a:tcPr>
                </a:tc>
              </a:tr>
              <a:tr h="14668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75"/>
                        </a:spcAft>
                      </a:pPr>
                      <a:r>
                        <a:rPr lang="es-ES" sz="1000" spc="0">
                          <a:solidFill>
                            <a:srgbClr val="000000"/>
                          </a:solidFill>
                          <a:latin typeface="Times New Roman" pitchFamily="1" panose="02020603050405020304"/>
                        </a:rPr>
                        <a:t>Bioquímica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75"/>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0"/>
                        </a:spcAft>
                      </a:pPr>
                      <a:r>
                        <a:rPr lang="es-ES" sz="1000" spc="0">
                          <a:solidFill>
                            <a:srgbClr val="000000"/>
                          </a:solidFill>
                          <a:latin typeface="Times New Roman" pitchFamily="1" panose="02020603050405020304"/>
                        </a:rPr>
                        <a:t>Dos optativas a elegir: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0"/>
                        </a:spcAft>
                      </a:pPr>
                      <a:r>
                        <a:rPr lang="es-ES" sz="1000" spc="0">
                          <a:solidFill>
                            <a:srgbClr val="000000"/>
                          </a:solidFill>
                          <a:latin typeface="Times New Roman" pitchFamily="1" panose="02020603050405020304"/>
                        </a:rPr>
                        <a:t>Análisis Instrumental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668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95"/>
                        </a:spcAft>
                      </a:pPr>
                      <a:r>
                        <a:rPr lang="es-ES" sz="1000" spc="0">
                          <a:solidFill>
                            <a:srgbClr val="000000"/>
                          </a:solidFill>
                          <a:latin typeface="Times New Roman" pitchFamily="1" panose="02020603050405020304"/>
                        </a:rPr>
                        <a:t>Metalurgia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100"/>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25"/>
                        </a:spcAft>
                      </a:pPr>
                      <a:r>
                        <a:rPr lang="es-ES" sz="1000" spc="0">
                          <a:solidFill>
                            <a:srgbClr val="000000"/>
                          </a:solidFill>
                          <a:latin typeface="Times New Roman" pitchFamily="1" panose="02020603050405020304"/>
                        </a:rPr>
                        <a:t>Espectroscopía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25"/>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0"/>
                        </a:spcAft>
                      </a:pPr>
                      <a:r>
                        <a:rPr lang="es-ES" sz="1000" spc="0">
                          <a:solidFill>
                            <a:srgbClr val="000000"/>
                          </a:solidFill>
                          <a:latin typeface="Times New Roman" pitchFamily="1" panose="02020603050405020304"/>
                        </a:rPr>
                        <a:t>Bioquímica Prod. Vegetal.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69850" indent="0" algn="r">
                        <a:lnSpc>
                          <a:spcPts val="1100"/>
                        </a:lnSpc>
                        <a:spcBef>
                          <a:spcPts val="0"/>
                        </a:spcBef>
                        <a:spcAft>
                          <a:spcPts val="0"/>
                        </a:spcAft>
                      </a:pPr>
                      <a:r>
                        <a:rPr lang="es-ES" sz="100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16205" marR="0" indent="0" algn="l">
                        <a:lnSpc>
                          <a:spcPts val="1100"/>
                        </a:lnSpc>
                        <a:spcBef>
                          <a:spcPts val="0"/>
                        </a:spcBef>
                        <a:spcAft>
                          <a:spcPts val="0"/>
                        </a:spcAft>
                      </a:pPr>
                      <a:r>
                        <a:rPr lang="es-ES" sz="1000" spc="0">
                          <a:solidFill>
                            <a:srgbClr val="000000"/>
                          </a:solidFill>
                          <a:latin typeface="Times New Roman" pitchFamily="1" panose="02020603050405020304"/>
                        </a:rPr>
                        <a:t>Industrial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0"/>
                        </a:spcAft>
                      </a:pPr>
                      <a:r>
                        <a:rPr lang="es-ES" sz="1000" spc="0">
                          <a:solidFill>
                            <a:srgbClr val="000000"/>
                          </a:solidFill>
                          <a:latin typeface="Times New Roman" pitchFamily="1" panose="02020603050405020304"/>
                        </a:rPr>
                        <a:t>Operaciones Básicas 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0"/>
                        </a:spcAft>
                      </a:pPr>
                      <a:r>
                        <a:rPr lang="es-ES" sz="1000" spc="0">
                          <a:solidFill>
                            <a:srgbClr val="000000"/>
                          </a:solidFill>
                          <a:latin typeface="Times New Roman" pitchFamily="1" panose="02020603050405020304"/>
                        </a:rPr>
                        <a:t>3t+4p </a:t>
                      </a:r>
                    </a:p>
                  </a:txBody>
                  <a:tcPr anchor="ctr" marL="0" marR="0" marT="0" marB="0">
                    <a:lnL w="0" cmpd="sng">
                      <a:noFill/>
                      <a:prstDash val="solid"/>
                    </a:lnL>
                    <a:lnR w="0" cmpd="sng">
                      <a:noFill/>
                      <a:prstDash val="solid"/>
                    </a:lnR>
                    <a:lnT w="0" cmpd="sng">
                      <a:noFill/>
                      <a:prstDash val="solid"/>
                    </a:lnT>
                    <a:lnB w="0" cmpd="sng">
                      <a:noFill/>
                      <a:prstDash val="solid"/>
                    </a:lnB>
                  </a:tcPr>
                </a:tc>
              </a:tr>
              <a:tr h="14668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100"/>
                        </a:spcAft>
                      </a:pPr>
                      <a:r>
                        <a:rPr lang="es-ES" sz="1000" spc="0">
                          <a:solidFill>
                            <a:srgbClr val="000000"/>
                          </a:solidFill>
                          <a:latin typeface="Times New Roman" pitchFamily="1" panose="02020603050405020304"/>
                        </a:rPr>
                        <a:t>Análisis Proc. Quim.–Indus.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100"/>
                        </a:spcAft>
                      </a:pPr>
                      <a:r>
                        <a:rPr lang="es-ES" sz="1000" spc="0">
                          <a:solidFill>
                            <a:srgbClr val="000000"/>
                          </a:solidFill>
                          <a:latin typeface="Times New Roman" pitchFamily="1" panose="02020603050405020304"/>
                        </a:rPr>
                        <a:t>3t+4p </a:t>
                      </a:r>
                    </a:p>
                  </a:txBody>
                  <a:tcPr anchor="ctr" marL="0" marR="0" marT="0" marB="0">
                    <a:lnL w="0" cmpd="sng">
                      <a:noFill/>
                      <a:prstDash val="solid"/>
                    </a:lnL>
                    <a:lnR w="0" cmpd="sng">
                      <a:noFill/>
                      <a:prstDash val="solid"/>
                    </a:lnR>
                    <a:lnT w="0" cmpd="sng">
                      <a:noFill/>
                      <a:prstDash val="solid"/>
                    </a:lnT>
                    <a:lnB w="0" cmpd="sng">
                      <a:noFill/>
                      <a:prstDash val="solid"/>
                    </a:lnB>
                  </a:tcPr>
                </a:tc>
              </a:tr>
              <a:tr h="142875">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20"/>
                        </a:spcAft>
                      </a:pPr>
                      <a:r>
                        <a:rPr lang="es-ES" sz="1000" spc="0">
                          <a:solidFill>
                            <a:srgbClr val="000000"/>
                          </a:solidFill>
                          <a:latin typeface="Times New Roman" pitchFamily="1" panose="02020603050405020304"/>
                        </a:rPr>
                        <a:t>Metalurgia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25"/>
                        </a:spcAft>
                      </a:pPr>
                      <a:r>
                        <a:rPr lang="es-ES" sz="1000" spc="0">
                          <a:solidFill>
                            <a:srgbClr val="000000"/>
                          </a:solidFill>
                          <a:latin typeface="Times New Roman" pitchFamily="1" panose="02020603050405020304"/>
                        </a:rPr>
                        <a:t>3t+4p </a:t>
                      </a:r>
                    </a:p>
                  </a:txBody>
                  <a:tcPr anchor="ctr" marL="0" marR="0" marT="0" marB="0">
                    <a:lnL w="0" cmpd="sng">
                      <a:noFill/>
                      <a:prstDash val="solid"/>
                    </a:lnL>
                    <a:lnR w="0" cmpd="sng">
                      <a:noFill/>
                      <a:prstDash val="solid"/>
                    </a:lnR>
                    <a:lnT w="0" cmpd="sng">
                      <a:noFill/>
                      <a:prstDash val="solid"/>
                    </a:lnT>
                    <a:lnB w="0" cmpd="sng">
                      <a:noFill/>
                      <a:prstDash val="solid"/>
                    </a:lnB>
                  </a:tcPr>
                </a:tc>
              </a:tr>
              <a:tr h="14351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45"/>
                        </a:spcAft>
                      </a:pPr>
                      <a:r>
                        <a:rPr lang="es-ES" sz="1000" spc="0">
                          <a:solidFill>
                            <a:srgbClr val="000000"/>
                          </a:solidFill>
                          <a:latin typeface="Times New Roman" pitchFamily="1" panose="02020603050405020304"/>
                        </a:rPr>
                        <a:t>Una optativa a elegir: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5"/>
                        </a:spcAft>
                      </a:pPr>
                      <a:r>
                        <a:rPr lang="es-ES" sz="1000" spc="0">
                          <a:solidFill>
                            <a:srgbClr val="000000"/>
                          </a:solidFill>
                          <a:latin typeface="Times New Roman" pitchFamily="1" panose="02020603050405020304"/>
                        </a:rPr>
                        <a:t>Análisis Instrumental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5"/>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4605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50"/>
                        </a:spcAft>
                      </a:pPr>
                      <a:r>
                        <a:rPr lang="es-ES" sz="1000" spc="0">
                          <a:solidFill>
                            <a:srgbClr val="000000"/>
                          </a:solidFill>
                          <a:latin typeface="Times New Roman" pitchFamily="1" panose="02020603050405020304"/>
                        </a:rPr>
                        <a:t>Bioquímica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50"/>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85420">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48895" marR="0" indent="0" algn="l">
                        <a:lnSpc>
                          <a:spcPts val="1100"/>
                        </a:lnSpc>
                        <a:spcBef>
                          <a:spcPts val="0"/>
                        </a:spcBef>
                        <a:spcAft>
                          <a:spcPts val="355"/>
                        </a:spcAft>
                      </a:pPr>
                      <a:r>
                        <a:rPr lang="es-ES" sz="1000" spc="0">
                          <a:solidFill>
                            <a:srgbClr val="000000"/>
                          </a:solidFill>
                          <a:latin typeface="Times New Roman" pitchFamily="1" panose="02020603050405020304"/>
                        </a:rPr>
                        <a:t>Tecnología de Alimentos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1100"/>
                        </a:lnSpc>
                        <a:spcBef>
                          <a:spcPts val="0"/>
                        </a:spcBef>
                        <a:spcAft>
                          <a:spcPts val="365"/>
                        </a:spcAft>
                      </a:pPr>
                      <a:r>
                        <a:rPr lang="es-ES" sz="10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7" name=""/>
          <p:cNvSpPr/>
          <p:nvPr>
            <p:ph type="body" idx="10"/>
          </p:nvPr>
        </p:nvSpPr>
        <p:spPr>
          <a:xfrm>
            <a:off x="1054735" y="7768590"/>
            <a:ext cx="5486400" cy="1962785"/>
          </a:xfrm>
          <a:prstGeom prst="rect">
            <a:avLst/>
          </a:prstGeom>
          <a:noFill/>
          <a:ln w="0" cmpd="sng">
            <a:noFill/>
            <a:prstDash val="solid"/>
          </a:ln>
        </p:spPr>
        <p:txBody>
          <a:bodyPr vert="horz" lIns="0" tIns="144780" rIns="0" bIns="0" anchor="t"/>
          <a:lstStyle/>
          <a:p>
            <a:pPr marL="45720" marR="0" indent="0" algn="ctr">
              <a:lnSpc>
                <a:spcPts val="1200"/>
              </a:lnSpc>
              <a:spcAft>
                <a:spcPts val="10695"/>
              </a:spcAft>
            </a:pPr>
            <a:r>
              <a:rPr lang="es-ES" sz="1150" spc="0">
                <a:solidFill>
                  <a:srgbClr val="000000"/>
                </a:solidFill>
                <a:latin typeface="Bookman Old Style" pitchFamily="1" panose="02020603050405020304"/>
              </a:rPr>
              <a:t>Tabla </a:t>
            </a:r>
            <a:r>
              <a:rPr lang="es-ES" sz="1150" spc="0">
                <a:solidFill>
                  <a:srgbClr val="000000"/>
                </a:solidFill>
                <a:latin typeface="Arial" pitchFamily="2" panose="02020603050405020304"/>
              </a:rPr>
              <a:t>4.7: </a:t>
            </a:r>
            <a:r>
              <a:rPr lang="es-ES" sz="1000" spc="0">
                <a:solidFill>
                  <a:srgbClr val="000000"/>
                </a:solidFill>
                <a:latin typeface="Times New Roman" pitchFamily="1" panose="02020603050405020304"/>
              </a:rPr>
              <a:t>Plan de Estudios vigente hasta el curso 95/96 de la Licenciatura en Ciencias </a:t>
            </a:r>
            <a:br/>
            <a:r>
              <a:rPr lang="es-ES" sz="1000" spc="0">
                <a:solidFill>
                  <a:srgbClr val="000000"/>
                </a:solidFill>
                <a:latin typeface="Times New Roman" pitchFamily="1" panose="02020603050405020304"/>
              </a:rPr>
              <a:t>Químicas (O.M. de 27 de junio de 1978). </a:t>
            </a:r>
            <a:r>
              <a:rPr lang="es-ES" sz="1150" b="1"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 obligatoria; </a:t>
            </a:r>
            <a:r>
              <a:rPr lang="es-ES" sz="1150" b="1"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br/>
            <a:r>
              <a:rPr lang="es-ES" sz="1150" b="1" spc="0">
                <a:solidFill>
                  <a:srgbClr val="000000"/>
                </a:solidFill>
                <a:latin typeface="Courier New" pitchFamily="3" panose="02020603050405020304"/>
              </a:rPr>
              <a:t>HS</a:t>
            </a:r>
            <a:r>
              <a:rPr lang="es-ES" sz="1000" spc="0">
                <a:solidFill>
                  <a:srgbClr val="000000"/>
                </a:solidFill>
                <a:latin typeface="Times New Roman" pitchFamily="1" panose="02020603050405020304"/>
              </a:rPr>
              <a:t>: horas semanales (</a:t>
            </a:r>
            <a:r>
              <a:rPr lang="es-ES" sz="1150" b="1"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150" b="1"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p:txBody>
      </p:sp>
      <p:sp>
        <p:nvSpPr>
          <p:cNvPr id="8" name=""/>
          <p:cNvSpPr/>
          <p:nvPr>
            <p:ph type="body" idx="10"/>
          </p:nvPr>
        </p:nvSpPr>
        <p:spPr>
          <a:xfrm>
            <a:off x="105473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9" name=""/>
          <p:cNvCxnSpPr/>
          <p:nvPr/>
        </p:nvCxnSpPr>
        <p:spPr>
          <a:xfrm>
            <a:off x="1097280" y="685800"/>
            <a:ext cx="5401945" cy="0"/>
          </a:xfrm>
          <a:prstGeom prst="line">
            <a:avLst/>
          </a:prstGeom>
          <a:ln w="6350" cmpd="sng">
            <a:solidFill>
              <a:srgbClr val="000000"/>
            </a:solidFill>
          </a:ln>
        </p:spPr>
      </p:cxnSp>
      <p:cxnSp>
        <p:nvCxnSpPr>
          <p:cNvPr id="10" name=""/>
          <p:cNvCxnSpPr/>
          <p:nvPr/>
        </p:nvCxnSpPr>
        <p:spPr>
          <a:xfrm>
            <a:off x="1139825" y="7772400"/>
            <a:ext cx="5316220" cy="0"/>
          </a:xfrm>
          <a:prstGeom prst="line">
            <a:avLst/>
          </a:prstGeom>
          <a:ln w="6350" cmpd="sng">
            <a:solidFill>
              <a:srgbClr val="000000"/>
            </a:solidFill>
          </a:ln>
        </p:spPr>
      </p:cxnSp>
      <p:cxnSp>
        <p:nvCxnSpPr>
          <p:cNvPr id="11"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8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65"/>
          <a:stretch>
            <a:fillRect/>
          </a:stretch>
        </p:blipFill>
        <p:spPr>
          <a:xfrm>
            <a:off x="1097280" y="1310640"/>
            <a:ext cx="5401310" cy="8428355"/>
          </a:xfrm>
          <a:prstGeom prst="rect">
            <a:avLst/>
          </a:prstGeom>
        </p:spPr>
      </p:pic>
      <p:sp>
        <p:nvSpPr>
          <p:cNvPr id="2" name=""/>
          <p:cNvSpPr/>
          <p:nvPr>
            <p:ph type="body" idx="10"/>
          </p:nvPr>
        </p:nvSpPr>
        <p:spPr>
          <a:xfrm>
            <a:off x="1061085" y="482600"/>
            <a:ext cx="5486400" cy="828040"/>
          </a:xfrm>
          <a:prstGeom prst="rect">
            <a:avLst/>
          </a:prstGeom>
          <a:noFill/>
          <a:ln w="0" cmpd="sng">
            <a:noFill/>
            <a:prstDash val="solid"/>
          </a:ln>
        </p:spPr>
        <p:txBody>
          <a:bodyPr vert="horz" lIns="0" tIns="8255" rIns="0" bIns="0" anchor="t"/>
          <a:lstStyle/>
          <a:p>
            <a:pPr marL="45720" marR="0" indent="0" algn="l">
              <a:lnSpc>
                <a:spcPts val="1400"/>
              </a:lnSpc>
              <a:spcAft>
                <a:spcPts val="5015"/>
              </a:spcAft>
              <a:tabLst>
                <a:tab algn="r" pos="5440680"/>
              </a:tabLst>
            </a:pPr>
            <a:r>
              <a:rPr lang="es-ES" sz="1200" spc="0">
                <a:solidFill>
                  <a:srgbClr val="000000"/>
                </a:solidFill>
                <a:latin typeface="Bookman Old Style" pitchFamily="1" panose="02020603050405020304"/>
              </a:rPr>
              <a:t>4. Ubicación y Organización </a:t>
            </a:r>
            <a:r>
              <a:rPr lang="es-ES" sz="1200" spc="0">
                <a:solidFill>
                  <a:srgbClr val="000000"/>
                </a:solidFill>
                <a:latin typeface="Bookman Old Style" pitchFamily="1" panose="02020603050405020304"/>
              </a:rPr>
              <a:t>59 </a:t>
            </a:r>
          </a:p>
        </p:txBody>
      </p:sp>
      <p:sp>
        <p:nvSpPr>
          <p:cNvPr id="3" name=""/>
          <p:cNvSpPr/>
          <p:nvPr>
            <p:ph type="body" idx="10"/>
          </p:nvPr>
        </p:nvSpPr>
        <p:spPr>
          <a:xfrm>
            <a:off x="1061085" y="9787890"/>
            <a:ext cx="5486400" cy="181610"/>
          </a:xfrm>
          <a:prstGeom prst="rect">
            <a:avLst/>
          </a:prstGeom>
          <a:noFill/>
          <a:ln w="0" cmpd="sng">
            <a:noFill/>
            <a:prstDash val="solid"/>
          </a:ln>
        </p:spPr>
        <p:txBody>
          <a:bodyPr vert="horz" lIns="0" tIns="5080" rIns="0" bIns="0" anchor="t"/>
          <a:lstStyle/>
          <a:p>
            <a:pPr marL="0" marR="0" indent="0" algn="r">
              <a:lnSpc>
                <a:spcPts val="1400"/>
              </a:lnSpc>
              <a:spcAft>
                <a:spcPts val="0"/>
              </a:spcAft>
            </a:pPr>
            <a:r>
              <a:rPr lang="es-ES" sz="1200" spc="15">
                <a:solidFill>
                  <a:srgbClr val="000000"/>
                </a:solidFill>
                <a:latin typeface="Bookman Old Style" pitchFamily="1" panose="02020603050405020304"/>
              </a:rPr>
              <a:t>Memoria Histórica </a:t>
            </a:r>
          </a:p>
        </p:txBody>
      </p:sp>
      <p:sp>
        <p:nvSpPr>
          <p:cNvPr id="6" name=""/>
          <p:cNvSpPr/>
          <p:nvPr>
            <p:ph type="body" idx="10"/>
          </p:nvPr>
        </p:nvSpPr>
        <p:spPr>
          <a:xfrm>
            <a:off x="3023870" y="8708390"/>
            <a:ext cx="1554480" cy="258445"/>
          </a:xfrm>
          <a:prstGeom prst="rect">
            <a:avLst/>
          </a:prstGeom>
          <a:noFill/>
          <a:ln w="0" cmpd="sng">
            <a:noFill/>
            <a:prstDash val="solid"/>
          </a:ln>
        </p:spPr>
        <p:txBody>
          <a:bodyPr vert="horz" lIns="0" tIns="45720" rIns="0" bIns="0" anchor="t"/>
          <a:lstStyle/>
          <a:p>
            <a:pPr marL="0" marR="0" indent="0" algn="ctr">
              <a:lnSpc>
                <a:spcPts val="1400"/>
              </a:lnSpc>
              <a:spcAft>
                <a:spcPts val="185"/>
              </a:spcAft>
            </a:pPr>
            <a:r>
              <a:rPr lang="es-ES" sz="1200" spc="-60">
                <a:solidFill>
                  <a:srgbClr val="000000"/>
                </a:solidFill>
                <a:latin typeface="Bookman Old Style" pitchFamily="1" panose="02020603050405020304"/>
              </a:rPr>
              <a:t>Figura </a:t>
            </a:r>
            <a:r>
              <a:rPr lang="es-ES" sz="1350" spc="-60">
                <a:solidFill>
                  <a:srgbClr val="000000"/>
                </a:solidFill>
                <a:latin typeface="Arial" pitchFamily="2" panose="02020603050405020304"/>
              </a:rPr>
              <a:t>v</a:t>
            </a:r>
            <a:r>
              <a:rPr lang="es-ES" sz="1200" spc="-60">
                <a:solidFill>
                  <a:srgbClr val="000000"/>
                </a:solidFill>
                <a:latin typeface="Bookman Old Style" pitchFamily="1" panose="02020603050405020304"/>
              </a:rPr>
              <a:t>: Laboratorios </a:t>
            </a:r>
          </a:p>
        </p:txBody>
      </p:sp>
    </p:spTree>
  </p:cSld>
  <p:clrMapOvr>
    <a:masterClrMapping/>
  </p:clrMapOvr>
</p:sld>
</file>

<file path=ppt/slides/slide8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2270760"/>
            <a:ext cx="106680" cy="11303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1054735" y="482600"/>
            <a:ext cx="54864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r" pos="5440680"/>
              </a:tabLst>
            </a:pPr>
            <a:r>
              <a:rPr lang="es-ES" sz="1100" spc="0">
                <a:solidFill>
                  <a:srgbClr val="000000"/>
                </a:solidFill>
                <a:latin typeface="Arial" pitchFamily="2" panose="02020603050405020304"/>
              </a:rPr>
              <a:t>60 </a:t>
            </a:r>
            <a:r>
              <a:rPr lang="es-ES" sz="1150" spc="0">
                <a:solidFill>
                  <a:srgbClr val="000000"/>
                </a:solidFill>
                <a:latin typeface="Bookman Old Style" pitchFamily="1" panose="02020603050405020304"/>
              </a:rPr>
              <a:t>4.4. Planes de Estudio </a:t>
            </a:r>
          </a:p>
        </p:txBody>
      </p:sp>
      <p:sp>
        <p:nvSpPr>
          <p:cNvPr id="4" name=""/>
          <p:cNvSpPr/>
          <p:nvPr>
            <p:ph type="body" idx="10"/>
          </p:nvPr>
        </p:nvSpPr>
        <p:spPr>
          <a:xfrm>
            <a:off x="1161415" y="2273935"/>
            <a:ext cx="5273040" cy="106680"/>
          </a:xfrm>
          <a:prstGeom prst="rect">
            <a:avLst/>
          </a:prstGeom>
          <a:noFill/>
          <a:ln w="0" cmpd="sng">
            <a:noFill/>
            <a:prstDash val="solid"/>
          </a:ln>
        </p:spPr>
        <p:txBody>
          <a:bodyPr vert="horz" lIns="0" tIns="0" rIns="0" bIns="0" anchor="t"/>
          <a:lstStyle/>
          <a:p>
            <a:pPr marL="45720" marR="0" indent="0" algn="l">
              <a:lnSpc>
                <a:spcPts val="700"/>
              </a:lnSpc>
              <a:spcAft>
                <a:spcPts val="0"/>
              </a:spcAft>
              <a:tabLst>
                <a:tab algn="l" pos="2331720"/>
                <a:tab algn="l" pos="4160520"/>
                <a:tab algn="l" pos="4892040"/>
              </a:tabLst>
            </a:pPr>
            <a:r>
              <a:rPr lang="es-ES" sz="750" spc="10">
                <a:solidFill>
                  <a:srgbClr val="000000"/>
                </a:solidFill>
                <a:latin typeface="Times New Roman" pitchFamily="1" panose="02020603050405020304"/>
              </a:rPr>
              <a:t>Curso AT </a:t>
            </a:r>
            <a:r>
              <a:rPr lang="es-ES" sz="750" spc="10">
                <a:solidFill>
                  <a:srgbClr val="000000"/>
                </a:solidFill>
                <a:latin typeface="Times New Roman" pitchFamily="1" panose="02020603050405020304"/>
              </a:rPr>
              <a:t>AO </a:t>
            </a:r>
            <a:r>
              <a:rPr lang="es-ES" sz="750" spc="10">
                <a:solidFill>
                  <a:srgbClr val="000000"/>
                </a:solidFill>
                <a:latin typeface="Times New Roman" pitchFamily="1" panose="02020603050405020304"/>
              </a:rPr>
              <a:t>AOP </a:t>
            </a:r>
            <a:r>
              <a:rPr lang="es-ES" sz="750" spc="10">
                <a:solidFill>
                  <a:srgbClr val="000000"/>
                </a:solidFill>
                <a:latin typeface="Times New Roman" pitchFamily="1" panose="02020603050405020304"/>
              </a:rPr>
              <a:t>CR </a:t>
            </a:r>
          </a:p>
        </p:txBody>
      </p:sp>
      <p:sp>
        <p:nvSpPr>
          <p:cNvPr id="5" name=""/>
          <p:cNvSpPr/>
          <p:nvPr>
            <p:ph type="body" idx="10"/>
          </p:nvPr>
        </p:nvSpPr>
        <p:spPr>
          <a:xfrm>
            <a:off x="1054735" y="2383790"/>
            <a:ext cx="5486400" cy="5037455"/>
          </a:xfrm>
          <a:prstGeom prst="rect">
            <a:avLst/>
          </a:prstGeom>
          <a:noFill/>
          <a:ln w="0" cmpd="sng">
            <a:noFill/>
            <a:prstDash val="solid"/>
          </a:ln>
        </p:spPr>
        <p:txBody>
          <a:bodyPr vert="horz" lIns="0" tIns="0" rIns="0" bIns="0" anchor="t"/>
          <a:lstStyle/>
          <a:p>
            <a:pPr marL="274320" marR="22860" indent="0" algn="l">
              <a:lnSpc>
                <a:spcPts val="700"/>
              </a:lnSpc>
              <a:spcAft>
                <a:spcPts val="0"/>
              </a:spcAft>
            </a:pPr>
            <a:r>
              <a:rPr lang="es-ES" sz="700" b="1" spc="25">
                <a:solidFill>
                  <a:srgbClr val="000000"/>
                </a:solidFill>
                <a:latin typeface="Bookman Old Style" pitchFamily="1" panose="02020603050405020304"/>
              </a:rPr>
              <a:t>Primer Ciclo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1 </a:t>
            </a:r>
            <a:r>
              <a:rPr lang="es-ES" sz="750" spc="0">
                <a:solidFill>
                  <a:srgbClr val="000000"/>
                </a:solidFill>
                <a:latin typeface="Times New Roman" pitchFamily="1" panose="02020603050405020304"/>
              </a:rPr>
              <a:t>Matemáticas I </a:t>
            </a:r>
            <a:r>
              <a:rPr lang="es-ES" sz="750" spc="0">
                <a:solidFill>
                  <a:srgbClr val="000000"/>
                </a:solidFill>
                <a:latin typeface="Times New Roman" pitchFamily="1" panose="02020603050405020304"/>
              </a:rPr>
              <a:t>4t+2p </a:t>
            </a:r>
          </a:p>
          <a:p>
            <a:pPr marL="274320" marR="22860" indent="0" algn="l">
              <a:lnSpc>
                <a:spcPts val="900"/>
              </a:lnSpc>
              <a:spcBef>
                <a:spcPts val="10"/>
              </a:spcBef>
              <a:spcAft>
                <a:spcPts val="0"/>
              </a:spcAft>
              <a:tabLst>
                <a:tab algn="r" pos="4937760"/>
              </a:tabLst>
            </a:pPr>
            <a:r>
              <a:rPr lang="es-ES" sz="750" spc="0">
                <a:solidFill>
                  <a:srgbClr val="000000"/>
                </a:solidFill>
                <a:latin typeface="Times New Roman" pitchFamily="1" panose="02020603050405020304"/>
              </a:rPr>
              <a:t>Mecánica y Termodinámica </a:t>
            </a:r>
            <a:r>
              <a:rPr lang="es-ES" sz="750" spc="0">
                <a:solidFill>
                  <a:srgbClr val="000000"/>
                </a:solidFill>
                <a:latin typeface="Times New Roman" pitchFamily="1" panose="02020603050405020304"/>
              </a:rPr>
              <a:t>4t+2p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Enlace Químico y Estructura de la Materia </a:t>
            </a:r>
            <a:r>
              <a:rPr lang="es-ES" sz="750" spc="0">
                <a:solidFill>
                  <a:srgbClr val="000000"/>
                </a:solidFill>
                <a:latin typeface="Times New Roman" pitchFamily="1" panose="02020603050405020304"/>
              </a:rPr>
              <a:t>3t+0.5p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Cinética y Mecanismos </a:t>
            </a:r>
            <a:r>
              <a:rPr lang="es-ES" sz="750" spc="0">
                <a:solidFill>
                  <a:srgbClr val="000000"/>
                </a:solidFill>
                <a:latin typeface="Times New Roman" pitchFamily="1" panose="02020603050405020304"/>
              </a:rPr>
              <a:t>3t+1.5p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Electricidad y Optica </a:t>
            </a:r>
            <a:r>
              <a:rPr lang="es-ES" sz="750" spc="0">
                <a:solidFill>
                  <a:srgbClr val="000000"/>
                </a:solidFill>
                <a:latin typeface="Times New Roman" pitchFamily="1" panose="02020603050405020304"/>
              </a:rPr>
              <a:t>3t+1.5p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Electrónica </a:t>
            </a:r>
            <a:r>
              <a:rPr lang="es-ES" sz="750" spc="0">
                <a:solidFill>
                  <a:srgbClr val="000000"/>
                </a:solidFill>
                <a:latin typeface="Times New Roman" pitchFamily="1" panose="02020603050405020304"/>
              </a:rPr>
              <a:t>2t+1p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Inorgánica I </a:t>
            </a:r>
            <a:r>
              <a:rPr lang="es-ES" sz="750" spc="0">
                <a:solidFill>
                  <a:srgbClr val="000000"/>
                </a:solidFill>
                <a:latin typeface="Times New Roman" pitchFamily="1" panose="02020603050405020304"/>
              </a:rPr>
              <a:t>3t+1.5p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Matemáticas II </a:t>
            </a:r>
            <a:r>
              <a:rPr lang="es-ES" sz="750" spc="0">
                <a:solidFill>
                  <a:srgbClr val="000000"/>
                </a:solidFill>
                <a:latin typeface="Times New Roman" pitchFamily="1" panose="02020603050405020304"/>
              </a:rPr>
              <a:t>2t+2.5p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Química Analítica I </a:t>
            </a:r>
            <a:r>
              <a:rPr lang="es-ES" sz="750" spc="0">
                <a:solidFill>
                  <a:srgbClr val="000000"/>
                </a:solidFill>
                <a:latin typeface="Times New Roman" pitchFamily="1" panose="02020603050405020304"/>
              </a:rPr>
              <a:t>4t+1.5p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2 </a:t>
            </a:r>
            <a:r>
              <a:rPr lang="es-ES" sz="750" spc="0">
                <a:solidFill>
                  <a:srgbClr val="000000"/>
                </a:solidFill>
                <a:latin typeface="Times New Roman" pitchFamily="1" panose="02020603050405020304"/>
              </a:rPr>
              <a:t>Estadística y Programación </a:t>
            </a:r>
            <a:r>
              <a:rPr lang="es-ES" sz="750" spc="0">
                <a:solidFill>
                  <a:srgbClr val="000000"/>
                </a:solidFill>
                <a:latin typeface="Times New Roman" pitchFamily="1" panose="02020603050405020304"/>
              </a:rPr>
              <a:t>4t+0.5p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Fundamentos de Química Física </a:t>
            </a:r>
            <a:r>
              <a:rPr lang="es-ES" sz="750" spc="0">
                <a:solidFill>
                  <a:srgbClr val="000000"/>
                </a:solidFill>
                <a:latin typeface="Times New Roman" pitchFamily="1" panose="02020603050405020304"/>
              </a:rPr>
              <a:t>3.5t+2p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Química Analítica II </a:t>
            </a:r>
            <a:r>
              <a:rPr lang="es-ES" sz="750" spc="0">
                <a:solidFill>
                  <a:srgbClr val="000000"/>
                </a:solidFill>
                <a:latin typeface="Times New Roman" pitchFamily="1" panose="02020603050405020304"/>
              </a:rPr>
              <a:t>6t+2p </a:t>
            </a:r>
          </a:p>
          <a:p>
            <a:pPr marL="274320" marR="22860" indent="0" algn="l">
              <a:lnSpc>
                <a:spcPts val="900"/>
              </a:lnSpc>
              <a:spcBef>
                <a:spcPts val="10"/>
              </a:spcBef>
              <a:spcAft>
                <a:spcPts val="0"/>
              </a:spcAft>
              <a:tabLst>
                <a:tab algn="r" pos="4937760"/>
              </a:tabLst>
            </a:pPr>
            <a:r>
              <a:rPr lang="es-ES" sz="750" spc="0">
                <a:solidFill>
                  <a:srgbClr val="000000"/>
                </a:solidFill>
                <a:latin typeface="Times New Roman" pitchFamily="1" panose="02020603050405020304"/>
              </a:rPr>
              <a:t>Bioquímica </a:t>
            </a:r>
            <a:r>
              <a:rPr lang="es-ES" sz="750" spc="0">
                <a:solidFill>
                  <a:srgbClr val="000000"/>
                </a:solidFill>
                <a:latin typeface="Times New Roman" pitchFamily="1" panose="02020603050405020304"/>
              </a:rPr>
              <a:t>5t+2p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Introducción a la Ingeniería Química </a:t>
            </a:r>
            <a:r>
              <a:rPr lang="es-ES" sz="750" spc="0">
                <a:solidFill>
                  <a:srgbClr val="000000"/>
                </a:solidFill>
                <a:latin typeface="Times New Roman" pitchFamily="1" panose="02020603050405020304"/>
              </a:rPr>
              <a:t>6t+1.5p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Inorgánica II </a:t>
            </a:r>
            <a:r>
              <a:rPr lang="es-ES" sz="750" spc="0">
                <a:solidFill>
                  <a:srgbClr val="000000"/>
                </a:solidFill>
                <a:latin typeface="Times New Roman" pitchFamily="1" panose="02020603050405020304"/>
              </a:rPr>
              <a:t>6t+2p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Intr. Exp. Química Analítica </a:t>
            </a:r>
            <a:r>
              <a:rPr lang="es-ES" sz="750" spc="0">
                <a:solidFill>
                  <a:srgbClr val="000000"/>
                </a:solidFill>
                <a:latin typeface="Times New Roman" pitchFamily="1" panose="02020603050405020304"/>
              </a:rPr>
              <a:t>0t+7.5p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Intr. Exp. Química Inorgánica </a:t>
            </a:r>
            <a:r>
              <a:rPr lang="es-ES" sz="750" spc="0">
                <a:solidFill>
                  <a:srgbClr val="000000"/>
                </a:solidFill>
                <a:latin typeface="Times New Roman" pitchFamily="1" panose="02020603050405020304"/>
              </a:rPr>
              <a:t>0t+3p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Química Orgánica I </a:t>
            </a:r>
            <a:r>
              <a:rPr lang="es-ES" sz="750" spc="0">
                <a:solidFill>
                  <a:srgbClr val="000000"/>
                </a:solidFill>
                <a:latin typeface="Times New Roman" pitchFamily="1" panose="02020603050405020304"/>
              </a:rPr>
              <a:t>5t+2p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3 </a:t>
            </a:r>
            <a:r>
              <a:rPr lang="es-ES" sz="750" spc="0">
                <a:solidFill>
                  <a:srgbClr val="000000"/>
                </a:solidFill>
                <a:latin typeface="Times New Roman" pitchFamily="1" panose="02020603050405020304"/>
              </a:rPr>
              <a:t>Química Orgánica II </a:t>
            </a:r>
            <a:r>
              <a:rPr lang="es-ES" sz="750" spc="0">
                <a:solidFill>
                  <a:srgbClr val="000000"/>
                </a:solidFill>
                <a:latin typeface="Times New Roman" pitchFamily="1" panose="02020603050405020304"/>
              </a:rPr>
              <a:t>6t+2p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Intr. Exp. Química Orgánica </a:t>
            </a:r>
            <a:r>
              <a:rPr lang="es-ES" sz="750" spc="0">
                <a:solidFill>
                  <a:srgbClr val="000000"/>
                </a:solidFill>
                <a:latin typeface="Times New Roman" pitchFamily="1" panose="02020603050405020304"/>
              </a:rPr>
              <a:t>0t+3p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Experimentación en Síntesis Inorgánica </a:t>
            </a:r>
            <a:r>
              <a:rPr lang="es-ES" sz="750" spc="0">
                <a:solidFill>
                  <a:srgbClr val="000000"/>
                </a:solidFill>
                <a:latin typeface="Times New Roman" pitchFamily="1" panose="02020603050405020304"/>
              </a:rPr>
              <a:t>0t+7.5p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Experimentación en Síntesis Orgánica </a:t>
            </a:r>
            <a:r>
              <a:rPr lang="es-ES" sz="750" spc="0">
                <a:solidFill>
                  <a:srgbClr val="000000"/>
                </a:solidFill>
                <a:latin typeface="Times New Roman" pitchFamily="1" panose="02020603050405020304"/>
              </a:rPr>
              <a:t>0t+7.5p </a:t>
            </a:r>
          </a:p>
          <a:p>
            <a:pPr marL="274320" marR="22860" indent="0" algn="l">
              <a:lnSpc>
                <a:spcPts val="900"/>
              </a:lnSpc>
              <a:spcBef>
                <a:spcPts val="10"/>
              </a:spcBef>
              <a:spcAft>
                <a:spcPts val="0"/>
              </a:spcAft>
              <a:tabLst>
                <a:tab algn="r" pos="4937760"/>
              </a:tabLst>
            </a:pPr>
            <a:r>
              <a:rPr lang="es-ES" sz="750" spc="0">
                <a:solidFill>
                  <a:srgbClr val="000000"/>
                </a:solidFill>
                <a:latin typeface="Times New Roman" pitchFamily="1" panose="02020603050405020304"/>
              </a:rPr>
              <a:t>Intr. Exp. Química Física </a:t>
            </a:r>
            <a:r>
              <a:rPr lang="es-ES" sz="750" spc="0">
                <a:solidFill>
                  <a:srgbClr val="000000"/>
                </a:solidFill>
                <a:latin typeface="Times New Roman" pitchFamily="1" panose="02020603050405020304"/>
              </a:rPr>
              <a:t>0t+3.5p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Aplicaciones Computacionales en Química </a:t>
            </a:r>
            <a:r>
              <a:rPr lang="es-ES" sz="750" spc="0">
                <a:solidFill>
                  <a:srgbClr val="000000"/>
                </a:solidFill>
                <a:latin typeface="Times New Roman" pitchFamily="1" panose="02020603050405020304"/>
              </a:rPr>
              <a:t>2.5t+1p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Física </a:t>
            </a:r>
            <a:r>
              <a:rPr lang="es-ES" sz="750" spc="0">
                <a:solidFill>
                  <a:srgbClr val="000000"/>
                </a:solidFill>
                <a:latin typeface="Times New Roman" pitchFamily="1" panose="02020603050405020304"/>
              </a:rPr>
              <a:t>5t+2.5p </a:t>
            </a:r>
          </a:p>
          <a:p>
            <a:pPr marL="2148840" marR="22860" indent="0" algn="l">
              <a:lnSpc>
                <a:spcPts val="800"/>
              </a:lnSpc>
              <a:spcBef>
                <a:spcPts val="0"/>
              </a:spcBef>
              <a:spcAft>
                <a:spcPts val="0"/>
              </a:spcAft>
              <a:tabLst>
                <a:tab algn="r" pos="5029200"/>
              </a:tabLst>
            </a:pPr>
            <a:r>
              <a:rPr lang="es-ES" sz="750" spc="0">
                <a:solidFill>
                  <a:srgbClr val="000000"/>
                </a:solidFill>
                <a:latin typeface="Times New Roman" pitchFamily="1" panose="02020603050405020304"/>
              </a:rPr>
              <a:t>Química Inorgánica III </a:t>
            </a:r>
            <a:r>
              <a:rPr lang="es-ES" sz="750" spc="0">
                <a:solidFill>
                  <a:srgbClr val="000000"/>
                </a:solidFill>
                <a:latin typeface="Times New Roman" pitchFamily="1" panose="02020603050405020304"/>
              </a:rPr>
              <a:t>4.5t+1.5p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Análisis Instrumental </a:t>
            </a:r>
            <a:r>
              <a:rPr lang="es-ES" sz="750" spc="0">
                <a:solidFill>
                  <a:srgbClr val="000000"/>
                </a:solidFill>
                <a:latin typeface="Times New Roman" pitchFamily="1" panose="02020603050405020304"/>
              </a:rPr>
              <a:t>4.5t+3p </a:t>
            </a:r>
          </a:p>
          <a:p>
            <a:pPr marL="4023360" marR="22860" indent="0" algn="l">
              <a:lnSpc>
                <a:spcPts val="900"/>
              </a:lnSpc>
              <a:spcBef>
                <a:spcPts val="30"/>
              </a:spcBef>
              <a:spcAft>
                <a:spcPts val="0"/>
              </a:spcAft>
              <a:tabLst>
                <a:tab algn="r" pos="4937760"/>
              </a:tabLst>
            </a:pPr>
            <a:r>
              <a:rPr lang="es-ES" sz="750" spc="0">
                <a:solidFill>
                  <a:srgbClr val="000000"/>
                </a:solidFill>
                <a:latin typeface="Times New Roman" pitchFamily="1" panose="02020603050405020304"/>
              </a:rPr>
              <a:t>Optativas </a:t>
            </a:r>
            <a:r>
              <a:rPr lang="es-ES" sz="750" spc="0">
                <a:solidFill>
                  <a:srgbClr val="000000"/>
                </a:solidFill>
                <a:latin typeface="Times New Roman" pitchFamily="1" panose="02020603050405020304"/>
              </a:rPr>
              <a:t>9(t+p) </a:t>
            </a:r>
          </a:p>
          <a:p>
            <a:pPr marL="0" marR="22860" indent="0" algn="r">
              <a:lnSpc>
                <a:spcPts val="800"/>
              </a:lnSpc>
              <a:spcBef>
                <a:spcPts val="0"/>
              </a:spcBef>
              <a:spcAft>
                <a:spcPts val="0"/>
              </a:spcAft>
            </a:pPr>
            <a:r>
              <a:rPr lang="es-ES" sz="750" spc="50">
                <a:solidFill>
                  <a:srgbClr val="000000"/>
                </a:solidFill>
                <a:latin typeface="Times New Roman" pitchFamily="1" panose="02020603050405020304"/>
              </a:rPr>
              <a:t>Libre Opción 24(t+p) </a:t>
            </a:r>
          </a:p>
          <a:p>
            <a:pPr marL="274320" marR="22860" indent="0" algn="l">
              <a:lnSpc>
                <a:spcPts val="800"/>
              </a:lnSpc>
              <a:spcBef>
                <a:spcPts val="50"/>
              </a:spcBef>
              <a:spcAft>
                <a:spcPts val="0"/>
              </a:spcAft>
            </a:pPr>
            <a:r>
              <a:rPr lang="es-ES" sz="700" b="1" spc="15">
                <a:solidFill>
                  <a:srgbClr val="000000"/>
                </a:solidFill>
                <a:latin typeface="Bookman Old Style" pitchFamily="1" panose="02020603050405020304"/>
              </a:rPr>
              <a:t>Segundo Ciclo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4 </a:t>
            </a:r>
            <a:r>
              <a:rPr lang="es-ES" sz="750" spc="0">
                <a:solidFill>
                  <a:srgbClr val="000000"/>
                </a:solidFill>
                <a:latin typeface="Times New Roman" pitchFamily="1" panose="02020603050405020304"/>
              </a:rPr>
              <a:t>Determinación Estructural </a:t>
            </a:r>
            <a:r>
              <a:rPr lang="es-ES" sz="750" spc="0">
                <a:solidFill>
                  <a:srgbClr val="000000"/>
                </a:solidFill>
                <a:latin typeface="Times New Roman" pitchFamily="1" panose="02020603050405020304"/>
              </a:rPr>
              <a:t>4t+2p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Inorgánica Avanzada </a:t>
            </a:r>
            <a:r>
              <a:rPr lang="es-ES" sz="750" spc="0">
                <a:solidFill>
                  <a:srgbClr val="000000"/>
                </a:solidFill>
                <a:latin typeface="Times New Roman" pitchFamily="1" panose="02020603050405020304"/>
              </a:rPr>
              <a:t>5t+2.5p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Ciencia de los Materiales </a:t>
            </a:r>
            <a:r>
              <a:rPr lang="es-ES" sz="750" spc="0">
                <a:solidFill>
                  <a:srgbClr val="000000"/>
                </a:solidFill>
                <a:latin typeface="Times New Roman" pitchFamily="1" panose="02020603050405020304"/>
              </a:rPr>
              <a:t>5t+2.5p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Química Física Avanzada </a:t>
            </a:r>
            <a:r>
              <a:rPr lang="es-ES" sz="750" spc="0">
                <a:solidFill>
                  <a:srgbClr val="000000"/>
                </a:solidFill>
                <a:latin typeface="Times New Roman" pitchFamily="1" panose="02020603050405020304"/>
              </a:rPr>
              <a:t>5t+3p </a:t>
            </a:r>
          </a:p>
          <a:p>
            <a:pPr marL="274320" marR="22860" indent="0" algn="l">
              <a:lnSpc>
                <a:spcPts val="900"/>
              </a:lnSpc>
              <a:spcBef>
                <a:spcPts val="10"/>
              </a:spcBef>
              <a:spcAft>
                <a:spcPts val="0"/>
              </a:spcAft>
              <a:tabLst>
                <a:tab algn="r" pos="4937760"/>
              </a:tabLst>
            </a:pPr>
            <a:r>
              <a:rPr lang="es-ES" sz="750" spc="0">
                <a:solidFill>
                  <a:srgbClr val="000000"/>
                </a:solidFill>
                <a:latin typeface="Times New Roman" pitchFamily="1" panose="02020603050405020304"/>
              </a:rPr>
              <a:t>Experimentación en Química Analítica </a:t>
            </a:r>
            <a:r>
              <a:rPr lang="es-ES" sz="750" spc="0">
                <a:solidFill>
                  <a:srgbClr val="000000"/>
                </a:solidFill>
                <a:latin typeface="Times New Roman" pitchFamily="1" panose="02020603050405020304"/>
              </a:rPr>
              <a:t>0t+6.5p </a:t>
            </a:r>
          </a:p>
          <a:p>
            <a:pPr marL="214884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M. Químico Físicos Est. Estruct. Mol. </a:t>
            </a:r>
            <a:r>
              <a:rPr lang="es-ES" sz="750" spc="0">
                <a:solidFill>
                  <a:srgbClr val="000000"/>
                </a:solidFill>
                <a:latin typeface="Times New Roman" pitchFamily="1" panose="02020603050405020304"/>
              </a:rPr>
              <a:t>4.5t+3p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Técnicas Analíticas de Separación </a:t>
            </a:r>
            <a:r>
              <a:rPr lang="es-ES" sz="750" spc="0">
                <a:solidFill>
                  <a:srgbClr val="000000"/>
                </a:solidFill>
                <a:latin typeface="Times New Roman" pitchFamily="1" panose="02020603050405020304"/>
              </a:rPr>
              <a:t>4.5t+3p </a:t>
            </a:r>
          </a:p>
          <a:p>
            <a:pPr marL="214884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Ampliación de Química Orgánica </a:t>
            </a:r>
            <a:r>
              <a:rPr lang="es-ES" sz="750" spc="0">
                <a:solidFill>
                  <a:srgbClr val="000000"/>
                </a:solidFill>
                <a:latin typeface="Times New Roman" pitchFamily="1" panose="02020603050405020304"/>
              </a:rPr>
              <a:t>4t+2p </a:t>
            </a:r>
          </a:p>
          <a:p>
            <a:pPr marL="0" marR="22860" indent="0" algn="l">
              <a:lnSpc>
                <a:spcPts val="800"/>
              </a:lnSpc>
              <a:spcBef>
                <a:spcPts val="0"/>
              </a:spcBef>
              <a:spcAft>
                <a:spcPts val="0"/>
              </a:spcAft>
              <a:tabLst>
                <a:tab algn="l" pos="274320"/>
                <a:tab algn="r" pos="4937760"/>
              </a:tabLst>
            </a:pPr>
            <a:r>
              <a:rPr lang="es-ES" sz="750" spc="0">
                <a:solidFill>
                  <a:srgbClr val="000000"/>
                </a:solidFill>
                <a:latin typeface="Times New Roman" pitchFamily="1" panose="02020603050405020304"/>
              </a:rPr>
              <a:t>5 </a:t>
            </a:r>
            <a:r>
              <a:rPr lang="es-ES" sz="750" spc="0">
                <a:solidFill>
                  <a:srgbClr val="000000"/>
                </a:solidFill>
                <a:latin typeface="Times New Roman" pitchFamily="1" panose="02020603050405020304"/>
              </a:rPr>
              <a:t>Química Analítica Avanzada </a:t>
            </a:r>
            <a:r>
              <a:rPr lang="es-ES" sz="750" spc="0">
                <a:solidFill>
                  <a:srgbClr val="000000"/>
                </a:solidFill>
                <a:latin typeface="Times New Roman" pitchFamily="1" panose="02020603050405020304"/>
              </a:rPr>
              <a:t>5t+2.5p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Química Orga´nica Avanzada </a:t>
            </a:r>
            <a:r>
              <a:rPr lang="es-ES" sz="750" spc="0">
                <a:solidFill>
                  <a:srgbClr val="000000"/>
                </a:solidFill>
                <a:latin typeface="Times New Roman" pitchFamily="1" panose="02020603050405020304"/>
              </a:rPr>
              <a:t>6t+2p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Experimentación en Química Física </a:t>
            </a:r>
            <a:r>
              <a:rPr lang="es-ES" sz="750" spc="0">
                <a:solidFill>
                  <a:srgbClr val="000000"/>
                </a:solidFill>
                <a:latin typeface="Times New Roman" pitchFamily="1" panose="02020603050405020304"/>
              </a:rPr>
              <a:t>0t+7p </a:t>
            </a:r>
          </a:p>
          <a:p>
            <a:pPr marL="274320" marR="22860" indent="0" algn="l">
              <a:lnSpc>
                <a:spcPts val="800"/>
              </a:lnSpc>
              <a:spcBef>
                <a:spcPts val="0"/>
              </a:spcBef>
              <a:spcAft>
                <a:spcPts val="0"/>
              </a:spcAft>
              <a:tabLst>
                <a:tab algn="r" pos="4937760"/>
              </a:tabLst>
            </a:pPr>
            <a:r>
              <a:rPr lang="es-ES" sz="750" spc="0">
                <a:solidFill>
                  <a:srgbClr val="000000"/>
                </a:solidFill>
                <a:latin typeface="Times New Roman" pitchFamily="1" panose="02020603050405020304"/>
              </a:rPr>
              <a:t>Experimentación en Química Inorgánica </a:t>
            </a:r>
            <a:r>
              <a:rPr lang="es-ES" sz="750" spc="0">
                <a:solidFill>
                  <a:srgbClr val="000000"/>
                </a:solidFill>
                <a:latin typeface="Times New Roman" pitchFamily="1" panose="02020603050405020304"/>
              </a:rPr>
              <a:t>0t+6p </a:t>
            </a:r>
          </a:p>
          <a:p>
            <a:pPr marL="274320" marR="22860" indent="0" algn="l">
              <a:lnSpc>
                <a:spcPts val="900"/>
              </a:lnSpc>
              <a:spcBef>
                <a:spcPts val="15"/>
              </a:spcBef>
              <a:spcAft>
                <a:spcPts val="0"/>
              </a:spcAft>
              <a:tabLst>
                <a:tab algn="r" pos="4937760"/>
              </a:tabLst>
            </a:pPr>
            <a:r>
              <a:rPr lang="es-ES" sz="750" spc="0">
                <a:solidFill>
                  <a:srgbClr val="000000"/>
                </a:solidFill>
                <a:latin typeface="Times New Roman" pitchFamily="1" panose="02020603050405020304"/>
              </a:rPr>
              <a:t>Experimentación en Química Orga´nica </a:t>
            </a:r>
            <a:r>
              <a:rPr lang="es-ES" sz="750" spc="0">
                <a:solidFill>
                  <a:srgbClr val="000000"/>
                </a:solidFill>
                <a:latin typeface="Times New Roman" pitchFamily="1" panose="02020603050405020304"/>
              </a:rPr>
              <a:t>0t+5.5p </a:t>
            </a:r>
          </a:p>
          <a:p>
            <a:pPr marL="4023360" marR="22860" indent="0" algn="l">
              <a:lnSpc>
                <a:spcPts val="800"/>
              </a:lnSpc>
              <a:spcBef>
                <a:spcPts val="20"/>
              </a:spcBef>
              <a:spcAft>
                <a:spcPts val="0"/>
              </a:spcAft>
              <a:tabLst>
                <a:tab algn="r" pos="5029200"/>
              </a:tabLst>
            </a:pPr>
            <a:r>
              <a:rPr lang="es-ES" sz="750" spc="0">
                <a:solidFill>
                  <a:srgbClr val="000000"/>
                </a:solidFill>
                <a:latin typeface="Times New Roman" pitchFamily="1" panose="02020603050405020304"/>
              </a:rPr>
              <a:t>Optativas </a:t>
            </a:r>
            <a:r>
              <a:rPr lang="es-ES" sz="750" spc="0">
                <a:solidFill>
                  <a:srgbClr val="000000"/>
                </a:solidFill>
                <a:latin typeface="Times New Roman" pitchFamily="1" panose="02020603050405020304"/>
              </a:rPr>
              <a:t>47.5(t+p) </a:t>
            </a:r>
            <a:br/>
            <a:r>
              <a:rPr lang="es-ES" sz="750" spc="0">
                <a:solidFill>
                  <a:srgbClr val="000000"/>
                </a:solidFill>
                <a:latin typeface="Times New Roman" pitchFamily="1" panose="02020603050405020304"/>
              </a:rPr>
              <a:t>Libre Opción 9.5(t+p) </a:t>
            </a:r>
          </a:p>
        </p:txBody>
      </p:sp>
      <p:sp>
        <p:nvSpPr>
          <p:cNvPr id="6" name=""/>
          <p:cNvSpPr/>
          <p:nvPr>
            <p:ph type="body" idx="10"/>
          </p:nvPr>
        </p:nvSpPr>
        <p:spPr>
          <a:xfrm>
            <a:off x="1054735" y="7538720"/>
            <a:ext cx="5486400" cy="2192655"/>
          </a:xfrm>
          <a:prstGeom prst="rect">
            <a:avLst/>
          </a:prstGeom>
          <a:noFill/>
          <a:ln w="0" cmpd="sng">
            <a:noFill/>
            <a:prstDash val="solid"/>
          </a:ln>
        </p:spPr>
        <p:txBody>
          <a:bodyPr vert="horz" lIns="0" tIns="17780" rIns="0" bIns="0" anchor="t"/>
          <a:lstStyle/>
          <a:p>
            <a:pPr marL="0" marR="0" indent="0" algn="ctr">
              <a:lnSpc>
                <a:spcPts val="1200"/>
              </a:lnSpc>
              <a:spcAft>
                <a:spcPts val="13535"/>
              </a:spcAft>
            </a:pPr>
            <a:r>
              <a:rPr lang="es-ES" sz="1150" spc="0">
                <a:solidFill>
                  <a:srgbClr val="000000"/>
                </a:solidFill>
                <a:latin typeface="Bookman Old Style" pitchFamily="1" panose="02020603050405020304"/>
              </a:rPr>
              <a:t>Tabla </a:t>
            </a:r>
            <a:r>
              <a:rPr lang="es-ES" sz="1100" spc="0">
                <a:solidFill>
                  <a:srgbClr val="000000"/>
                </a:solidFill>
                <a:latin typeface="Arial" pitchFamily="2" panose="02020603050405020304"/>
              </a:rPr>
              <a:t>4.8: </a:t>
            </a:r>
            <a:r>
              <a:rPr lang="es-ES" sz="1000" spc="0">
                <a:solidFill>
                  <a:srgbClr val="000000"/>
                </a:solidFill>
                <a:latin typeface="Times New Roman" pitchFamily="1" panose="02020603050405020304"/>
              </a:rPr>
              <a:t>Plan de Estudios modificado para la Licenciatura en Ciencias Químicas, curso </a:t>
            </a:r>
            <a:br/>
            <a:r>
              <a:rPr lang="es-ES" sz="1000" spc="0">
                <a:solidFill>
                  <a:srgbClr val="000000"/>
                </a:solidFill>
                <a:latin typeface="Times New Roman" pitchFamily="1" panose="02020603050405020304"/>
              </a:rPr>
              <a:t>95/96. </a:t>
            </a:r>
            <a:r>
              <a:rPr lang="es-ES" sz="1150" b="1" spc="0">
                <a:solidFill>
                  <a:srgbClr val="000000"/>
                </a:solidFill>
                <a:latin typeface="Courier New" pitchFamily="3" panose="02020603050405020304"/>
              </a:rPr>
              <a:t>AT</a:t>
            </a:r>
            <a:r>
              <a:rPr lang="es-ES" sz="1000" spc="0">
                <a:solidFill>
                  <a:srgbClr val="000000"/>
                </a:solidFill>
                <a:latin typeface="Times New Roman" pitchFamily="1" panose="02020603050405020304"/>
              </a:rPr>
              <a:t>: asignaturas troncales; </a:t>
            </a:r>
            <a:r>
              <a:rPr lang="es-ES" sz="1150" b="1"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asignaturas obligatorias; </a:t>
            </a:r>
            <a:r>
              <a:rPr lang="es-ES" sz="1150" b="1"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r>
              <a:rPr lang="es-ES" sz="1150" b="1" spc="0">
                <a:solidFill>
                  <a:srgbClr val="000000"/>
                </a:solidFill>
                <a:latin typeface="Courier New" pitchFamily="3" panose="02020603050405020304"/>
              </a:rPr>
              <a:t>CR</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Créditos; un crédito equivale a diez horas lectivas (</a:t>
            </a:r>
            <a:r>
              <a:rPr lang="es-ES" sz="1150" b="1"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150" b="1"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p:txBody>
      </p:sp>
      <p:sp>
        <p:nvSpPr>
          <p:cNvPr id="7" name=""/>
          <p:cNvSpPr/>
          <p:nvPr>
            <p:ph type="body" idx="10"/>
          </p:nvPr>
        </p:nvSpPr>
        <p:spPr>
          <a:xfrm>
            <a:off x="105473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cxnSp>
        <p:nvCxnSpPr>
          <p:cNvPr id="10" name=""/>
          <p:cNvCxnSpPr/>
          <p:nvPr/>
        </p:nvCxnSpPr>
        <p:spPr>
          <a:xfrm>
            <a:off x="1161415" y="2380615"/>
            <a:ext cx="5273040" cy="0"/>
          </a:xfrm>
          <a:prstGeom prst="line">
            <a:avLst/>
          </a:prstGeom>
          <a:ln w="6350" cmpd="dbl">
            <a:solidFill>
              <a:srgbClr val="000000"/>
            </a:solidFill>
          </a:ln>
        </p:spPr>
      </p:cxnSp>
      <p:cxnSp>
        <p:nvCxnSpPr>
          <p:cNvPr id="11" name=""/>
          <p:cNvCxnSpPr/>
          <p:nvPr/>
        </p:nvCxnSpPr>
        <p:spPr>
          <a:xfrm>
            <a:off x="1161415" y="2273935"/>
            <a:ext cx="0" cy="106680"/>
          </a:xfrm>
          <a:prstGeom prst="line">
            <a:avLst/>
          </a:prstGeom>
          <a:ln w="30480" cmpd="sng">
            <a:solidFill>
              <a:srgbClr val="000000"/>
            </a:solidFill>
          </a:ln>
        </p:spPr>
      </p:cxnSp>
      <p:cxnSp>
        <p:nvCxnSpPr>
          <p:cNvPr id="12" name=""/>
          <p:cNvCxnSpPr/>
          <p:nvPr/>
        </p:nvCxnSpPr>
        <p:spPr>
          <a:xfrm>
            <a:off x="6434455" y="2273935"/>
            <a:ext cx="0" cy="106680"/>
          </a:xfrm>
          <a:prstGeom prst="line">
            <a:avLst/>
          </a:prstGeom>
          <a:ln w="3175" cmpd="sng">
            <a:solidFill>
              <a:srgbClr val="000000"/>
            </a:solidFill>
          </a:ln>
        </p:spPr>
      </p:cxnSp>
      <p:cxnSp>
        <p:nvCxnSpPr>
          <p:cNvPr id="13" name=""/>
          <p:cNvCxnSpPr/>
          <p:nvPr/>
        </p:nvCxnSpPr>
        <p:spPr>
          <a:xfrm>
            <a:off x="1054735" y="2383790"/>
            <a:ext cx="5486400" cy="0"/>
          </a:xfrm>
          <a:prstGeom prst="line">
            <a:avLst/>
          </a:prstGeom>
          <a:ln w="6350" cmpd="sng">
            <a:solidFill>
              <a:srgbClr val="000000"/>
            </a:solidFill>
          </a:ln>
        </p:spPr>
      </p:cxnSp>
      <p:cxnSp>
        <p:nvCxnSpPr>
          <p:cNvPr id="14" name=""/>
          <p:cNvCxnSpPr/>
          <p:nvPr/>
        </p:nvCxnSpPr>
        <p:spPr>
          <a:xfrm>
            <a:off x="1054735" y="7421245"/>
            <a:ext cx="5486400" cy="0"/>
          </a:xfrm>
          <a:prstGeom prst="line">
            <a:avLst/>
          </a:prstGeom>
          <a:ln w="33655" cmpd="dbl">
            <a:solidFill>
              <a:srgbClr val="000000"/>
            </a:solidFill>
          </a:ln>
        </p:spPr>
      </p:cxnSp>
      <p:cxnSp>
        <p:nvCxnSpPr>
          <p:cNvPr id="15" name=""/>
          <p:cNvCxnSpPr/>
          <p:nvPr/>
        </p:nvCxnSpPr>
        <p:spPr>
          <a:xfrm>
            <a:off x="1054735" y="2383790"/>
            <a:ext cx="0" cy="5037455"/>
          </a:xfrm>
          <a:prstGeom prst="line">
            <a:avLst/>
          </a:prstGeom>
          <a:ln w="30480" cmpd="dbl">
            <a:solidFill>
              <a:srgbClr val="000000"/>
            </a:solidFill>
          </a:ln>
        </p:spPr>
      </p:cxnSp>
      <p:cxnSp>
        <p:nvCxnSpPr>
          <p:cNvPr id="16" name=""/>
          <p:cNvCxnSpPr/>
          <p:nvPr/>
        </p:nvCxnSpPr>
        <p:spPr>
          <a:xfrm>
            <a:off x="6541135" y="2383790"/>
            <a:ext cx="0" cy="5037455"/>
          </a:xfrm>
          <a:prstGeom prst="line">
            <a:avLst/>
          </a:prstGeom>
          <a:ln w="32385" cmpd="dbl">
            <a:solidFill>
              <a:srgbClr val="000000"/>
            </a:solidFill>
          </a:ln>
        </p:spPr>
      </p:cxnSp>
    </p:spTree>
  </p:cSld>
  <p:clrMapOvr>
    <a:masterClrMapping/>
  </p:clrMapOvr>
</p:sld>
</file>

<file path=ppt/slides/slide8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77595" y="482600"/>
            <a:ext cx="5486400" cy="197485"/>
          </a:xfrm>
          <a:prstGeom prst="rect">
            <a:avLst/>
          </a:prstGeom>
          <a:noFill/>
          <a:ln w="0" cmpd="sng">
            <a:noFill/>
            <a:prstDash val="solid"/>
          </a:ln>
        </p:spPr>
        <p:txBody>
          <a:bodyPr vert="horz" lIns="0" tIns="0" rIns="0" bIns="0" anchor="t"/>
          <a:lstStyle/>
          <a:p>
            <a:pPr marL="0" marR="45720" indent="0" algn="l">
              <a:lnSpc>
                <a:spcPts val="1400"/>
              </a:lnSpc>
              <a:spcAft>
                <a:spcPts val="125"/>
              </a:spcAft>
              <a:tabLst>
                <a:tab algn="r" pos="5394960"/>
              </a:tabLst>
            </a:pPr>
            <a:r>
              <a:rPr lang="es-ES" sz="1300" spc="0">
                <a:solidFill>
                  <a:srgbClr val="000000"/>
                </a:solidFill>
                <a:latin typeface="Garamond" pitchFamily="1" panose="02020603050405020304"/>
              </a:rPr>
              <a:t>4. Ubicación y Organización </a:t>
            </a:r>
            <a:r>
              <a:rPr lang="es-ES" sz="1300" spc="0">
                <a:solidFill>
                  <a:srgbClr val="000000"/>
                </a:solidFill>
                <a:latin typeface="Garamond" pitchFamily="1" panose="02020603050405020304"/>
              </a:rPr>
              <a:t>61 </a:t>
            </a:r>
          </a:p>
        </p:txBody>
      </p:sp>
      <p:sp>
        <p:nvSpPr>
          <p:cNvPr id="3" name=""/>
          <p:cNvSpPr/>
          <p:nvPr>
            <p:ph type="body" idx="10"/>
          </p:nvPr>
        </p:nvSpPr>
        <p:spPr>
          <a:xfrm>
            <a:off x="1077595" y="680085"/>
            <a:ext cx="5486400" cy="9052560"/>
          </a:xfrm>
          <a:prstGeom prst="rect">
            <a:avLst/>
          </a:prstGeom>
          <a:noFill/>
          <a:ln w="0" cmpd="sng">
            <a:noFill/>
            <a:prstDash val="solid"/>
          </a:ln>
        </p:spPr>
        <p:txBody>
          <a:bodyPr vert="horz" lIns="0" tIns="229870" rIns="0" bIns="0" anchor="t"/>
          <a:lstStyle/>
          <a:p>
            <a:pPr marL="0" marR="45720" indent="0" algn="just">
              <a:lnSpc>
                <a:spcPts val="1400"/>
              </a:lnSpc>
              <a:spcAft>
                <a:spcPts val="0"/>
              </a:spcAft>
            </a:pPr>
            <a:r>
              <a:rPr lang="es-ES" sz="1300" spc="0">
                <a:solidFill>
                  <a:srgbClr val="000000"/>
                </a:solidFill>
                <a:latin typeface="Garamond" pitchFamily="1" panose="02020603050405020304"/>
              </a:rPr>
              <a:t>Posteriormente, el Plan de Estudios de la Licenciatura en Ciencias Químicas se volvió a modificar, a tenor de la publicación de las normas y </a:t>
            </a:r>
            <a:r>
              <a:rPr lang="es-ES" sz="1300" i="1" spc="0">
                <a:solidFill>
                  <a:srgbClr val="000000"/>
                </a:solidFill>
                <a:latin typeface="Garamond" pitchFamily="1" panose="02020603050405020304"/>
              </a:rPr>
              <a:t>directrices generales propias </a:t>
            </a:r>
            <a:r>
              <a:rPr lang="es-ES" sz="1300" spc="0">
                <a:solidFill>
                  <a:srgbClr val="000000"/>
                </a:solidFill>
                <a:latin typeface="Garamond" pitchFamily="1" panose="02020603050405020304"/>
              </a:rPr>
              <a:t>de los estudios (R.D. 436/1992, B.O.E. de 8 de mayo), en virtud del desarrollo de la LRU y el R.D. 1497 /1987 de 27 de noviembre, donde se establecieron las </a:t>
            </a:r>
            <a:r>
              <a:rPr lang="es-ES" sz="1300" i="1" spc="0">
                <a:solidFill>
                  <a:srgbClr val="000000"/>
                </a:solidFill>
                <a:latin typeface="Garamond" pitchFamily="1" panose="02020603050405020304"/>
              </a:rPr>
              <a:t>directrices generales comunes </a:t>
            </a:r>
            <a:r>
              <a:rPr lang="es-ES" sz="1300" spc="0">
                <a:solidFill>
                  <a:srgbClr val="000000"/>
                </a:solidFill>
                <a:latin typeface="Garamond" pitchFamily="1" panose="02020603050405020304"/>
              </a:rPr>
              <a:t>aplicables a cualquier título de carácter oficial. Los Planes de Estudio reformados de Química e Ingeniería Química comenzaron a impartirse el curso 1995/96. </a:t>
            </a:r>
          </a:p>
          <a:p>
            <a:pPr marL="0" marR="45720" indent="0" algn="just">
              <a:lnSpc>
                <a:spcPts val="1400"/>
              </a:lnSpc>
              <a:spcBef>
                <a:spcPts val="495"/>
              </a:spcBef>
              <a:spcAft>
                <a:spcPts val="0"/>
              </a:spcAft>
            </a:pPr>
            <a:r>
              <a:rPr lang="es-ES" sz="1300" spc="0">
                <a:solidFill>
                  <a:srgbClr val="000000"/>
                </a:solidFill>
                <a:latin typeface="Garamond" pitchFamily="1" panose="02020603050405020304"/>
              </a:rPr>
              <a:t>En la Tabla 4.8 y Tabla 4.9 aparecen estos Planes de Estudio reformados según la propuesta que realizó la Facultad de Ciencias. El Plan de Estudios para Licenciado en Química se diseñó sobre un total de 334.5 créditos, temporalizados en tres años para el Primer Ciclo (187 créditos) y dos años para el Segundo Ciclo (147.5 créditos). Por su parte, el Plan de Estudios de Ingeniero Químico se implantó con un total de 345.5 créditos, también temporalizados en tres años para el Primer Ciclo (200.5 créditos) y dos años para el Segundo Ciclo (145 créditos). </a:t>
            </a:r>
          </a:p>
          <a:p>
            <a:pPr marL="0" marR="45720" indent="0" algn="just">
              <a:lnSpc>
                <a:spcPts val="1400"/>
              </a:lnSpc>
              <a:spcBef>
                <a:spcPts val="505"/>
              </a:spcBef>
              <a:spcAft>
                <a:spcPts val="0"/>
              </a:spcAft>
            </a:pPr>
            <a:r>
              <a:rPr lang="es-ES" sz="1300" spc="0">
                <a:solidFill>
                  <a:srgbClr val="000000"/>
                </a:solidFill>
                <a:latin typeface="Garamond" pitchFamily="1" panose="02020603050405020304"/>
              </a:rPr>
              <a:t>Finalmente, en la Tabla 4.17 aparece el Plan de estudios actualmente vigente, según las directivas del proceso Bolonia, para el Grado en Química (BOE, 05/01/2010), Grado en Enología (BOE, 06/01/2012) y el Grado en Ingeniería Química Industrial (BOE, 08/02/2013). </a:t>
            </a:r>
          </a:p>
          <a:p>
            <a:pPr marL="0" marR="45720" indent="0" algn="l">
              <a:lnSpc>
                <a:spcPts val="1800"/>
              </a:lnSpc>
              <a:spcBef>
                <a:spcPts val="2605"/>
              </a:spcBef>
              <a:spcAft>
                <a:spcPts val="0"/>
              </a:spcAft>
            </a:pPr>
            <a:r>
              <a:rPr lang="es-ES" sz="1550" b="1" spc="70">
                <a:solidFill>
                  <a:srgbClr val="000000"/>
                </a:solidFill>
                <a:latin typeface="Garamond" pitchFamily="1" panose="02020603050405020304"/>
              </a:rPr>
              <a:t>4.4.2. Plan de Estudios de Ciencias Físicas </a:t>
            </a:r>
          </a:p>
          <a:p>
            <a:pPr marL="0" marR="45720" indent="0" algn="just">
              <a:lnSpc>
                <a:spcPts val="1400"/>
              </a:lnSpc>
              <a:spcBef>
                <a:spcPts val="1190"/>
              </a:spcBef>
              <a:spcAft>
                <a:spcPts val="0"/>
              </a:spcAft>
            </a:pPr>
            <a:r>
              <a:rPr lang="es-ES" sz="1300" spc="0">
                <a:solidFill>
                  <a:srgbClr val="000000"/>
                </a:solidFill>
                <a:latin typeface="Garamond" pitchFamily="1" panose="02020603050405020304"/>
              </a:rPr>
              <a:t>Para la Licenciatura en Ciencias Físicas, el Plan de Estudios que se estuvo impar-</a:t>
            </a:r>
            <a:r>
              <a:rPr lang="es-ES" sz="1300" spc="0">
                <a:solidFill>
                  <a:srgbClr val="000000"/>
                </a:solidFill>
                <a:latin typeface="Garamond" pitchFamily="1" panose="02020603050405020304"/>
              </a:rPr>
              <a:t>tiendo hasta el curso 1993/94, fué aprobado por O.M. de 30 de julio de 1977 (B.O.E. de 17 de octubre) -el primer ciclo- y por O.M. de 23 de noviembre de 1981 (B.O.E. de 4 de febrero de 1982) -el segundo ciclo-, viéndose modificado por la O.M. de 17 de marzo de 1988. En la Tabla 4.10 aparece reflejado el mencionado Plan de Es-</a:t>
            </a:r>
            <a:r>
              <a:rPr lang="es-ES" sz="1300" spc="0">
                <a:solidFill>
                  <a:srgbClr val="000000"/>
                </a:solidFill>
                <a:latin typeface="Garamond" pitchFamily="1" panose="02020603050405020304"/>
              </a:rPr>
              <a:t>tudios, por Ciclos y detallando las horas semanales ( teóricas y prácticas), así como las asignaturas optativas. </a:t>
            </a:r>
          </a:p>
          <a:p>
            <a:pPr marL="0" marR="45720" indent="0" algn="just">
              <a:lnSpc>
                <a:spcPts val="1400"/>
              </a:lnSpc>
              <a:spcBef>
                <a:spcPts val="530"/>
              </a:spcBef>
              <a:spcAft>
                <a:spcPts val="0"/>
              </a:spcAft>
            </a:pPr>
            <a:r>
              <a:rPr lang="es-ES" sz="1300" spc="0">
                <a:solidFill>
                  <a:srgbClr val="000000"/>
                </a:solidFill>
                <a:latin typeface="Garamond" pitchFamily="1" panose="02020603050405020304"/>
              </a:rPr>
              <a:t>Con posterioridad, y en virtud del desarrollo de la LRU y el R.D. 1497 /87 de 27 de noviembre, donde se establecieron las </a:t>
            </a:r>
            <a:r>
              <a:rPr lang="es-ES" sz="1300" i="1" spc="0">
                <a:solidFill>
                  <a:srgbClr val="000000"/>
                </a:solidFill>
                <a:latin typeface="Garamond" pitchFamily="1" panose="02020603050405020304"/>
              </a:rPr>
              <a:t>directrices generales comunes </a:t>
            </a:r>
            <a:r>
              <a:rPr lang="es-ES" sz="1300" spc="0">
                <a:solidFill>
                  <a:srgbClr val="000000"/>
                </a:solidFill>
                <a:latin typeface="Garamond" pitchFamily="1" panose="02020603050405020304"/>
              </a:rPr>
              <a:t>aplicables a cualquier título de carácter oficial, se reformó el Plan de Estudios para la Licencia-</a:t>
            </a:r>
            <a:r>
              <a:rPr lang="es-ES" sz="1300" spc="0">
                <a:solidFill>
                  <a:srgbClr val="000000"/>
                </a:solidFill>
                <a:latin typeface="Garamond" pitchFamily="1" panose="02020603050405020304"/>
              </a:rPr>
              <a:t>tura en Ciencias Físicas, que empezó a impartirse en el curso 94/95. </a:t>
            </a:r>
          </a:p>
          <a:p>
            <a:pPr marL="0" marR="45720" indent="0" algn="just">
              <a:lnSpc>
                <a:spcPts val="1400"/>
              </a:lnSpc>
              <a:spcBef>
                <a:spcPts val="540"/>
              </a:spcBef>
              <a:spcAft>
                <a:spcPts val="1120"/>
              </a:spcAft>
            </a:pPr>
            <a:r>
              <a:rPr lang="es-ES" sz="1300" spc="-5">
                <a:solidFill>
                  <a:srgbClr val="000000"/>
                </a:solidFill>
                <a:latin typeface="Garamond" pitchFamily="1" panose="02020603050405020304"/>
              </a:rPr>
              <a:t>Así, para obtener la Licenciatura en Físicas, según este Plan de Estudios reformado (véase Tabla 4.11), había que cursar un mínimo de 330 créditos (10 horas/crédito) en dos ciclos. En el ciclo I (3 cursos), debían superarse un mínimo de 192 créditos (103 troncales, 62 obligatorios, 12 optativos y 15 créditos de libre elección). En el ciclo 11 (2 cursos) había que cursar un mínimo de 138 créditos (48 troncales, 24 obligatorios, 48 optativos y 18 de libre elección). Para acceder al ciclo 11, el estudiante debía super un mínimo de 120 créditos de la carga troncal y obligatoria del ciclo l. Los estudiantes que cursaron Electrodinámica Clásica II y/ o Física Atómica y Molecular y el resto de créditos entre las asignaturas 1 a 25 ( ambas inclusive) de la relación de optativas que aparecen en la Tabla 4.16, obtenían la especialidad en Física Fundamental. Mientras que los estudiantes que eligieron las asignaturas Electrónica Física, Dispositivos Electrónicos, Análisis de Circuitos y el resto de los créditos entre las asignaturas 26 a 36 ( ambas inclusive), obtuvieron la especialidad en </a:t>
            </a:r>
            <a:r>
              <a:rPr lang="es-ES" sz="1300" b="1" spc="-5">
                <a:solidFill>
                  <a:srgbClr val="000000"/>
                </a:solidFill>
                <a:latin typeface="Garamond" pitchFamily="1" panose="02020603050405020304"/>
              </a:rPr>
              <a:t>Electrónica. </a:t>
            </a:r>
          </a:p>
        </p:txBody>
      </p:sp>
      <p:sp>
        <p:nvSpPr>
          <p:cNvPr id="4" name=""/>
          <p:cNvSpPr/>
          <p:nvPr>
            <p:ph type="body" idx="10"/>
          </p:nvPr>
        </p:nvSpPr>
        <p:spPr>
          <a:xfrm>
            <a:off x="1077595" y="9732645"/>
            <a:ext cx="5486400" cy="236855"/>
          </a:xfrm>
          <a:prstGeom prst="rect">
            <a:avLst/>
          </a:prstGeom>
          <a:noFill/>
          <a:ln w="0" cmpd="sng">
            <a:noFill/>
            <a:prstDash val="solid"/>
          </a:ln>
        </p:spPr>
        <p:txBody>
          <a:bodyPr vert="horz" lIns="0" tIns="40640" rIns="0" bIns="0" anchor="t"/>
          <a:lstStyle/>
          <a:p>
            <a:pPr marL="0" marR="45720" indent="0" algn="r">
              <a:lnSpc>
                <a:spcPts val="1400"/>
              </a:lnSpc>
              <a:spcAft>
                <a:spcPts val="80"/>
              </a:spcAft>
            </a:pPr>
            <a:r>
              <a:rPr lang="es-ES" sz="1300" spc="85">
                <a:solidFill>
                  <a:srgbClr val="000000"/>
                </a:solidFill>
                <a:latin typeface="Garamond" pitchFamily="1" panose="02020603050405020304"/>
              </a:rPr>
              <a:t>Memoria Histórica </a:t>
            </a:r>
          </a:p>
        </p:txBody>
      </p:sp>
      <p:cxnSp>
        <p:nvCxnSpPr>
          <p:cNvPr id="5" name=""/>
          <p:cNvCxnSpPr/>
          <p:nvPr/>
        </p:nvCxnSpPr>
        <p:spPr>
          <a:xfrm>
            <a:off x="1077595" y="682625"/>
            <a:ext cx="5424170" cy="0"/>
          </a:xfrm>
          <a:prstGeom prst="line">
            <a:avLst/>
          </a:prstGeom>
          <a:ln w="3175" cmpd="sng">
            <a:solidFill>
              <a:srgbClr val="000000"/>
            </a:solidFill>
          </a:ln>
        </p:spPr>
      </p:cxnSp>
      <p:cxnSp>
        <p:nvCxnSpPr>
          <p:cNvPr id="6" name=""/>
          <p:cNvCxnSpPr/>
          <p:nvPr/>
        </p:nvCxnSpPr>
        <p:spPr>
          <a:xfrm>
            <a:off x="1077595" y="9735185"/>
            <a:ext cx="5424170" cy="0"/>
          </a:xfrm>
          <a:prstGeom prst="line">
            <a:avLst/>
          </a:prstGeom>
          <a:ln w="3175" cmpd="sng">
            <a:solidFill>
              <a:srgbClr val="000000"/>
            </a:solidFill>
          </a:ln>
        </p:spPr>
      </p:cxnSp>
    </p:spTree>
  </p:cSld>
  <p:clrMapOvr>
    <a:masterClrMapping/>
  </p:clrMapOvr>
</p:sld>
</file>

<file path=ppt/slides/slide8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1508760"/>
            <a:ext cx="106680" cy="118745"/>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1054735" y="1657985"/>
            <a:ext cx="106680" cy="6598920"/>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6431280" y="1508760"/>
            <a:ext cx="30480" cy="118745"/>
          </a:xfrm>
          <a:prstGeom prst="rect">
            <a:avLst/>
          </a:prstGeom>
          <a:noFill/>
          <a:ln w="6350" cmpd="sng">
            <a:solidFill>
              <a:srgbClr val="000000"/>
            </a:solidFill>
            <a:prstDash val="solid"/>
          </a:ln>
        </p:spPr>
        <p:txBody>
          <a:bodyPr vert="horz" lIns="0" tIns="0" rIns="0" bIns="0" anchor="t"/>
          <a:lstStyle/>
          <a:p>
            <a:pPr/>
            <a:r>
              <a:rPr lang="en-US"/>
              <a:t/>
            </a:r>
          </a:p>
        </p:txBody>
      </p:sp>
      <p:sp>
        <p:nvSpPr>
          <p:cNvPr id="5" name=""/>
          <p:cNvSpPr/>
          <p:nvPr>
            <p:ph type="body" idx="10"/>
          </p:nvPr>
        </p:nvSpPr>
        <p:spPr>
          <a:xfrm>
            <a:off x="6431280" y="1657985"/>
            <a:ext cx="30480" cy="6598920"/>
          </a:xfrm>
          <a:prstGeom prst="rect">
            <a:avLst/>
          </a:prstGeom>
          <a:noFill/>
          <a:ln w="6350" cmpd="sng">
            <a:solidFill>
              <a:srgbClr val="000000"/>
            </a:solidFill>
            <a:prstDash val="solid"/>
          </a:ln>
        </p:spPr>
        <p:txBody>
          <a:bodyPr vert="horz" lIns="0" tIns="0" rIns="0" bIns="0" anchor="t"/>
          <a:lstStyle/>
          <a:p>
            <a:pPr/>
            <a:r>
              <a:rPr lang="en-US"/>
              <a:t/>
            </a:r>
          </a:p>
        </p:txBody>
      </p:sp>
      <p:sp>
        <p:nvSpPr>
          <p:cNvPr id="6" name=""/>
          <p:cNvSpPr/>
          <p:nvPr>
            <p:ph type="body" idx="10"/>
          </p:nvPr>
        </p:nvSpPr>
        <p:spPr>
          <a:xfrm>
            <a:off x="1054735" y="482600"/>
            <a:ext cx="5486400" cy="199390"/>
          </a:xfrm>
          <a:prstGeom prst="rect">
            <a:avLst/>
          </a:prstGeom>
          <a:noFill/>
          <a:ln w="0" cmpd="sng">
            <a:noFill/>
            <a:prstDash val="solid"/>
          </a:ln>
        </p:spPr>
        <p:txBody>
          <a:bodyPr vert="horz" lIns="0" tIns="9525" rIns="0" bIns="0" anchor="t"/>
          <a:lstStyle/>
          <a:p>
            <a:pPr marL="45720" marR="0" indent="0" algn="l">
              <a:lnSpc>
                <a:spcPts val="1400"/>
              </a:lnSpc>
              <a:spcAft>
                <a:spcPts val="60"/>
              </a:spcAft>
              <a:tabLst>
                <a:tab algn="r" pos="5440680"/>
              </a:tabLst>
            </a:pPr>
            <a:r>
              <a:rPr lang="es-ES" sz="1100" spc="0">
                <a:solidFill>
                  <a:srgbClr val="000000"/>
                </a:solidFill>
                <a:latin typeface="Arial" pitchFamily="2" panose="02020603050405020304"/>
              </a:rPr>
              <a:t>62 </a:t>
            </a:r>
            <a:r>
              <a:rPr lang="es-ES" sz="1150" spc="0">
                <a:solidFill>
                  <a:srgbClr val="000000"/>
                </a:solidFill>
                <a:latin typeface="Bookman Old Style" pitchFamily="1" panose="02020603050405020304"/>
              </a:rPr>
              <a:t>4.4. Planes de Estudio </a:t>
            </a:r>
          </a:p>
        </p:txBody>
      </p:sp>
      <p:sp>
        <p:nvSpPr>
          <p:cNvPr id="7" name=""/>
          <p:cNvSpPr/>
          <p:nvPr>
            <p:ph type="body" idx="10"/>
          </p:nvPr>
        </p:nvSpPr>
        <p:spPr>
          <a:xfrm>
            <a:off x="1161415" y="1508760"/>
            <a:ext cx="5269865" cy="118745"/>
          </a:xfrm>
          <a:prstGeom prst="rect">
            <a:avLst/>
          </a:prstGeom>
          <a:noFill/>
          <a:ln w="0" cmpd="sng">
            <a:noFill/>
            <a:prstDash val="solid"/>
          </a:ln>
        </p:spPr>
        <p:txBody>
          <a:bodyPr vert="horz" lIns="0" tIns="0" rIns="0" bIns="0" anchor="t"/>
          <a:lstStyle/>
          <a:p>
            <a:pPr marL="0" marR="22860" indent="0" algn="l">
              <a:lnSpc>
                <a:spcPts val="800"/>
              </a:lnSpc>
              <a:spcAft>
                <a:spcPts val="10"/>
              </a:spcAft>
              <a:tabLst>
                <a:tab algn="l" pos="2194560"/>
                <a:tab algn="l" pos="4206240"/>
                <a:tab algn="l" pos="4937760"/>
              </a:tabLst>
            </a:pPr>
            <a:r>
              <a:rPr lang="es-ES" sz="800" spc="-20">
                <a:solidFill>
                  <a:srgbClr val="000000"/>
                </a:solidFill>
                <a:latin typeface="Times New Roman" pitchFamily="1" panose="02020603050405020304"/>
              </a:rPr>
              <a:t>Curso AT </a:t>
            </a:r>
            <a:r>
              <a:rPr lang="es-ES" sz="800" spc="-20">
                <a:solidFill>
                  <a:srgbClr val="000000"/>
                </a:solidFill>
                <a:latin typeface="Times New Roman" pitchFamily="1" panose="02020603050405020304"/>
              </a:rPr>
              <a:t>AO </a:t>
            </a:r>
            <a:r>
              <a:rPr lang="es-ES" sz="800" spc="-20">
                <a:solidFill>
                  <a:srgbClr val="000000"/>
                </a:solidFill>
                <a:latin typeface="Times New Roman" pitchFamily="1" panose="02020603050405020304"/>
              </a:rPr>
              <a:t>AOP </a:t>
            </a:r>
            <a:r>
              <a:rPr lang="es-ES" sz="800" spc="-20">
                <a:solidFill>
                  <a:srgbClr val="000000"/>
                </a:solidFill>
                <a:latin typeface="Times New Roman" pitchFamily="1" panose="02020603050405020304"/>
              </a:rPr>
              <a:t>CR </a:t>
            </a:r>
          </a:p>
        </p:txBody>
      </p:sp>
      <p:sp>
        <p:nvSpPr>
          <p:cNvPr id="8" name=""/>
          <p:cNvSpPr/>
          <p:nvPr>
            <p:ph type="body" idx="10"/>
          </p:nvPr>
        </p:nvSpPr>
        <p:spPr>
          <a:xfrm>
            <a:off x="1161415" y="1657985"/>
            <a:ext cx="5269865" cy="6622415"/>
          </a:xfrm>
          <a:prstGeom prst="rect">
            <a:avLst/>
          </a:prstGeom>
          <a:noFill/>
          <a:ln w="0" cmpd="sng">
            <a:noFill/>
            <a:prstDash val="solid"/>
          </a:ln>
        </p:spPr>
        <p:txBody>
          <a:bodyPr vert="horz" lIns="0" tIns="0" rIns="0" bIns="0" anchor="t"/>
          <a:lstStyle/>
          <a:p>
            <a:pPr marL="457200" marR="22860" indent="0" algn="l">
              <a:lnSpc>
                <a:spcPts val="800"/>
              </a:lnSpc>
              <a:spcAft>
                <a:spcPts val="0"/>
              </a:spcAft>
            </a:pPr>
            <a:r>
              <a:rPr lang="es-ES" sz="750" spc="55">
                <a:solidFill>
                  <a:srgbClr val="000000"/>
                </a:solidFill>
                <a:latin typeface="Bookman Old Style" pitchFamily="1" panose="02020603050405020304"/>
              </a:rPr>
              <a:t>Primer Ciclo </a:t>
            </a:r>
          </a:p>
          <a:p>
            <a:pPr marL="182880" marR="22860" indent="0" algn="l">
              <a:lnSpc>
                <a:spcPts val="900"/>
              </a:lnSpc>
              <a:spcBef>
                <a:spcPts val="0"/>
              </a:spcBef>
              <a:spcAft>
                <a:spcPts val="0"/>
              </a:spcAft>
              <a:tabLst>
                <a:tab algn="l" pos="457200"/>
                <a:tab algn="r" pos="5166360"/>
              </a:tabLst>
            </a:pPr>
            <a:r>
              <a:rPr lang="es-ES" sz="800" spc="0">
                <a:solidFill>
                  <a:srgbClr val="000000"/>
                </a:solidFill>
                <a:latin typeface="Times New Roman" pitchFamily="1" panose="02020603050405020304"/>
              </a:rPr>
              <a:t>1 </a:t>
            </a:r>
            <a:r>
              <a:rPr lang="es-ES" sz="800" spc="0">
                <a:solidFill>
                  <a:srgbClr val="000000"/>
                </a:solidFill>
                <a:latin typeface="Times New Roman" pitchFamily="1" panose="02020603050405020304"/>
              </a:rPr>
              <a:t>Matemáticas I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Mecánica y Termodinámica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Matemáticas II </a:t>
            </a:r>
            <a:r>
              <a:rPr lang="es-ES" sz="800" spc="0">
                <a:solidFill>
                  <a:srgbClr val="000000"/>
                </a:solidFill>
                <a:latin typeface="Times New Roman" pitchFamily="1" panose="02020603050405020304"/>
              </a:rPr>
              <a:t>2t+2.5p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Electricidad y Optica </a:t>
            </a:r>
            <a:r>
              <a:rPr lang="es-ES" sz="800" spc="0">
                <a:solidFill>
                  <a:srgbClr val="000000"/>
                </a:solidFill>
                <a:latin typeface="Times New Roman" pitchFamily="1" panose="02020603050405020304"/>
              </a:rPr>
              <a:t>3t+1.5p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Dibujo Técnico I </a:t>
            </a:r>
            <a:r>
              <a:rPr lang="es-ES" sz="800" spc="0">
                <a:solidFill>
                  <a:srgbClr val="000000"/>
                </a:solidFill>
                <a:latin typeface="Times New Roman" pitchFamily="1" panose="02020603050405020304"/>
              </a:rPr>
              <a:t>1t+2p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Enlace Químico y Estructura de la Materia </a:t>
            </a:r>
            <a:r>
              <a:rPr lang="es-ES" sz="800" spc="0">
                <a:solidFill>
                  <a:srgbClr val="000000"/>
                </a:solidFill>
                <a:latin typeface="Times New Roman" pitchFamily="1" panose="02020603050405020304"/>
              </a:rPr>
              <a:t>3t+0.5p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Electrónica </a:t>
            </a:r>
            <a:r>
              <a:rPr lang="es-ES" sz="800" spc="0">
                <a:solidFill>
                  <a:srgbClr val="000000"/>
                </a:solidFill>
                <a:latin typeface="Times New Roman" pitchFamily="1" panose="02020603050405020304"/>
              </a:rPr>
              <a:t>2t+1p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General </a:t>
            </a:r>
            <a:r>
              <a:rPr lang="es-ES" sz="800" spc="0">
                <a:solidFill>
                  <a:srgbClr val="000000"/>
                </a:solidFill>
                <a:latin typeface="Times New Roman" pitchFamily="1" panose="02020603050405020304"/>
              </a:rPr>
              <a:t>6t+3p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Química Inorgánica I </a:t>
            </a:r>
            <a:r>
              <a:rPr lang="es-ES" sz="800" spc="0">
                <a:solidFill>
                  <a:srgbClr val="000000"/>
                </a:solidFill>
                <a:latin typeface="Times New Roman" pitchFamily="1" panose="02020603050405020304"/>
              </a:rPr>
              <a:t>3t+1.5p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Ampliación de Dibujo Técnico </a:t>
            </a:r>
            <a:r>
              <a:rPr lang="es-ES" sz="800" spc="0">
                <a:solidFill>
                  <a:srgbClr val="000000"/>
                </a:solidFill>
                <a:latin typeface="Times New Roman" pitchFamily="1" panose="02020603050405020304"/>
              </a:rPr>
              <a:t>1t+2p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Mineralogía Química y Ambietal </a:t>
            </a:r>
            <a:r>
              <a:rPr lang="es-ES" sz="800" spc="0">
                <a:solidFill>
                  <a:srgbClr val="000000"/>
                </a:solidFill>
                <a:latin typeface="Times New Roman" pitchFamily="1" panose="02020603050405020304"/>
              </a:rPr>
              <a:t>4t+2p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Analítica I </a:t>
            </a:r>
            <a:r>
              <a:rPr lang="es-ES" sz="800" spc="0">
                <a:solidFill>
                  <a:srgbClr val="000000"/>
                </a:solidFill>
                <a:latin typeface="Times New Roman" pitchFamily="1" panose="02020603050405020304"/>
              </a:rPr>
              <a:t>4t+1.5p </a:t>
            </a:r>
          </a:p>
          <a:p>
            <a:pPr marL="182880" marR="22860" indent="0" algn="l">
              <a:lnSpc>
                <a:spcPts val="900"/>
              </a:lnSpc>
              <a:spcBef>
                <a:spcPts val="25"/>
              </a:spcBef>
              <a:spcAft>
                <a:spcPts val="0"/>
              </a:spcAft>
              <a:tabLst>
                <a:tab algn="l" pos="457200"/>
                <a:tab algn="r" pos="5166360"/>
              </a:tabLst>
            </a:pPr>
            <a:r>
              <a:rPr lang="es-ES" sz="800" spc="0">
                <a:solidFill>
                  <a:srgbClr val="000000"/>
                </a:solidFill>
                <a:latin typeface="Times New Roman" pitchFamily="1" panose="02020603050405020304"/>
              </a:rPr>
              <a:t>2 </a:t>
            </a:r>
            <a:r>
              <a:rPr lang="es-ES" sz="800" spc="0">
                <a:solidFill>
                  <a:srgbClr val="000000"/>
                </a:solidFill>
                <a:latin typeface="Times New Roman" pitchFamily="1" panose="02020603050405020304"/>
              </a:rPr>
              <a:t>Estadística y Programación </a:t>
            </a:r>
            <a:r>
              <a:rPr lang="es-ES" sz="800" spc="0">
                <a:solidFill>
                  <a:srgbClr val="000000"/>
                </a:solidFill>
                <a:latin typeface="Times New Roman" pitchFamily="1" panose="02020603050405020304"/>
              </a:rPr>
              <a:t>4t+0.5p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Fundamentos de Química Física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Analítica II </a:t>
            </a:r>
            <a:r>
              <a:rPr lang="es-ES" sz="800" spc="0">
                <a:solidFill>
                  <a:srgbClr val="000000"/>
                </a:solidFill>
                <a:latin typeface="Times New Roman" pitchFamily="1" panose="02020603050405020304"/>
              </a:rPr>
              <a:t>4t+2p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Dibujo Técnico II </a:t>
            </a:r>
            <a:r>
              <a:rPr lang="es-ES" sz="800" spc="0">
                <a:solidFill>
                  <a:srgbClr val="000000"/>
                </a:solidFill>
                <a:latin typeface="Times New Roman" pitchFamily="1" panose="02020603050405020304"/>
              </a:rPr>
              <a:t>1t+2p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 Exp. Química Analítica </a:t>
            </a:r>
            <a:r>
              <a:rPr lang="es-ES" sz="800" spc="0">
                <a:solidFill>
                  <a:srgbClr val="000000"/>
                </a:solidFill>
                <a:latin typeface="Times New Roman" pitchFamily="1" panose="02020603050405020304"/>
              </a:rPr>
              <a:t>0t+3p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Inorgánica II </a:t>
            </a:r>
            <a:r>
              <a:rPr lang="es-ES" sz="800" spc="0">
                <a:solidFill>
                  <a:srgbClr val="000000"/>
                </a:solidFill>
                <a:latin typeface="Times New Roman" pitchFamily="1" panose="02020603050405020304"/>
              </a:rPr>
              <a:t>6t+1.5p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Introducción a la Ingeniería Química </a:t>
            </a:r>
            <a:r>
              <a:rPr lang="es-ES" sz="800" spc="0">
                <a:solidFill>
                  <a:srgbClr val="000000"/>
                </a:solidFill>
                <a:latin typeface="Times New Roman" pitchFamily="1" panose="02020603050405020304"/>
              </a:rPr>
              <a:t>6t+1.5p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Intr. Exp. Química Inorga´nica </a:t>
            </a:r>
            <a:r>
              <a:rPr lang="es-ES" sz="800" spc="0">
                <a:solidFill>
                  <a:srgbClr val="000000"/>
                </a:solidFill>
                <a:latin typeface="Times New Roman" pitchFamily="1" panose="02020603050405020304"/>
              </a:rPr>
              <a:t>0t+3p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Exp. Química Analítica </a:t>
            </a:r>
            <a:r>
              <a:rPr lang="es-ES" sz="800" spc="0">
                <a:solidFill>
                  <a:srgbClr val="000000"/>
                </a:solidFill>
                <a:latin typeface="Times New Roman" pitchFamily="1" panose="02020603050405020304"/>
              </a:rPr>
              <a:t>0t+4.5p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Ampliación de Ecuaciones Diferenciales </a:t>
            </a:r>
            <a:r>
              <a:rPr lang="es-ES" sz="800" spc="0">
                <a:solidFill>
                  <a:srgbClr val="000000"/>
                </a:solidFill>
                <a:latin typeface="Times New Roman" pitchFamily="1" panose="02020603050405020304"/>
              </a:rPr>
              <a:t>3t+3p </a:t>
            </a:r>
          </a:p>
          <a:p>
            <a:pPr marL="219456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Química Orga´nica I </a:t>
            </a:r>
            <a:r>
              <a:rPr lang="es-ES" sz="800" spc="0">
                <a:solidFill>
                  <a:srgbClr val="000000"/>
                </a:solidFill>
                <a:latin typeface="Times New Roman" pitchFamily="1" panose="02020603050405020304"/>
              </a:rPr>
              <a:t>5t+2p </a:t>
            </a:r>
          </a:p>
          <a:p>
            <a:pPr marL="182880" marR="22860" indent="0" algn="l">
              <a:lnSpc>
                <a:spcPts val="900"/>
              </a:lnSpc>
              <a:spcBef>
                <a:spcPts val="0"/>
              </a:spcBef>
              <a:spcAft>
                <a:spcPts val="0"/>
              </a:spcAft>
              <a:tabLst>
                <a:tab algn="l" pos="457200"/>
                <a:tab algn="r" pos="5166360"/>
              </a:tabLst>
            </a:pPr>
            <a:r>
              <a:rPr lang="es-ES" sz="800" spc="0">
                <a:solidFill>
                  <a:srgbClr val="000000"/>
                </a:solidFill>
                <a:latin typeface="Times New Roman" pitchFamily="1" panose="02020603050405020304"/>
              </a:rPr>
              <a:t>3 </a:t>
            </a:r>
            <a:r>
              <a:rPr lang="es-ES" sz="800" spc="0">
                <a:solidFill>
                  <a:srgbClr val="000000"/>
                </a:solidFill>
                <a:latin typeface="Times New Roman" pitchFamily="1" panose="02020603050405020304"/>
              </a:rPr>
              <a:t>Química Orga´nica II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Termodinámica Química Aplicada </a:t>
            </a:r>
            <a:r>
              <a:rPr lang="es-ES" sz="800" spc="0">
                <a:solidFill>
                  <a:srgbClr val="000000"/>
                </a:solidFill>
                <a:latin typeface="Times New Roman" pitchFamily="1" panose="02020603050405020304"/>
              </a:rPr>
              <a:t>3t+1.5p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Cinética Química Aplicada </a:t>
            </a:r>
            <a:r>
              <a:rPr lang="es-ES" sz="800" spc="0">
                <a:solidFill>
                  <a:srgbClr val="000000"/>
                </a:solidFill>
                <a:latin typeface="Times New Roman" pitchFamily="1" panose="02020603050405020304"/>
              </a:rPr>
              <a:t>3t+1.5p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Laboratorio de Ingeniería Química I </a:t>
            </a:r>
            <a:r>
              <a:rPr lang="es-ES" sz="800" spc="0">
                <a:solidFill>
                  <a:srgbClr val="000000"/>
                </a:solidFill>
                <a:latin typeface="Times New Roman" pitchFamily="1" panose="02020603050405020304"/>
              </a:rPr>
              <a:t>0t+6p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Laboratorio de Ingeniería Química II </a:t>
            </a:r>
            <a:r>
              <a:rPr lang="es-ES" sz="800" spc="0">
                <a:solidFill>
                  <a:srgbClr val="000000"/>
                </a:solidFill>
                <a:latin typeface="Times New Roman" pitchFamily="1" panose="02020603050405020304"/>
              </a:rPr>
              <a:t>0t+6p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Flujo de Fluidos </a:t>
            </a:r>
            <a:r>
              <a:rPr lang="es-ES" sz="800" spc="0">
                <a:solidFill>
                  <a:srgbClr val="000000"/>
                </a:solidFill>
                <a:latin typeface="Times New Roman" pitchFamily="1" panose="02020603050405020304"/>
              </a:rPr>
              <a:t>3t+1.5p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Transmisión de Calor </a:t>
            </a:r>
            <a:r>
              <a:rPr lang="es-ES" sz="800" spc="0">
                <a:solidFill>
                  <a:srgbClr val="000000"/>
                </a:solidFill>
                <a:latin typeface="Times New Roman" pitchFamily="1" panose="02020603050405020304"/>
              </a:rPr>
              <a:t>3t+1.5p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 Exp. Química Física </a:t>
            </a:r>
            <a:r>
              <a:rPr lang="es-ES" sz="800" spc="0">
                <a:solidFill>
                  <a:srgbClr val="000000"/>
                </a:solidFill>
                <a:latin typeface="Times New Roman" pitchFamily="1" panose="02020603050405020304"/>
              </a:rPr>
              <a:t>0t+3.5p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 Exp. Síntesis Org. e Inorg. </a:t>
            </a:r>
            <a:r>
              <a:rPr lang="es-ES" sz="800" spc="0">
                <a:solidFill>
                  <a:srgbClr val="000000"/>
                </a:solidFill>
                <a:latin typeface="Times New Roman" pitchFamily="1" panose="02020603050405020304"/>
              </a:rPr>
              <a:t>4t+4p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Ampl. Fenómenos de Transporte </a:t>
            </a:r>
            <a:r>
              <a:rPr lang="es-ES" sz="800" spc="0">
                <a:solidFill>
                  <a:srgbClr val="000000"/>
                </a:solidFill>
                <a:latin typeface="Times New Roman" pitchFamily="1" panose="02020603050405020304"/>
              </a:rPr>
              <a:t>4t+2p </a:t>
            </a:r>
          </a:p>
          <a:p>
            <a:pPr marL="219456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Ampl. Cálculo Numérico </a:t>
            </a:r>
            <a:r>
              <a:rPr lang="es-ES" sz="800" spc="0">
                <a:solidFill>
                  <a:srgbClr val="000000"/>
                </a:solidFill>
                <a:latin typeface="Times New Roman" pitchFamily="1" panose="02020603050405020304"/>
              </a:rPr>
              <a:t>3t+3p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Intr. Exp. Química Orga´nica </a:t>
            </a:r>
            <a:r>
              <a:rPr lang="es-ES" sz="800" spc="0">
                <a:solidFill>
                  <a:srgbClr val="000000"/>
                </a:solidFill>
                <a:latin typeface="Times New Roman" pitchFamily="1" panose="02020603050405020304"/>
              </a:rPr>
              <a:t>0t+3p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Aplicaciones Computacionales en Química </a:t>
            </a:r>
            <a:r>
              <a:rPr lang="es-ES" sz="800" spc="0">
                <a:solidFill>
                  <a:srgbClr val="000000"/>
                </a:solidFill>
                <a:latin typeface="Times New Roman" pitchFamily="1" panose="02020603050405020304"/>
              </a:rPr>
              <a:t>2.5t+1p </a:t>
            </a:r>
          </a:p>
          <a:p>
            <a:pPr marL="219456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Laboratorio de Ingeniería Química III </a:t>
            </a:r>
            <a:r>
              <a:rPr lang="es-ES" sz="800" spc="0">
                <a:solidFill>
                  <a:srgbClr val="000000"/>
                </a:solidFill>
                <a:latin typeface="Times New Roman" pitchFamily="1" panose="02020603050405020304"/>
              </a:rPr>
              <a:t>0t+4p </a:t>
            </a:r>
          </a:p>
          <a:p>
            <a:pPr marL="0" marR="22860" indent="0" algn="r">
              <a:lnSpc>
                <a:spcPts val="900"/>
              </a:lnSpc>
              <a:spcBef>
                <a:spcPts val="0"/>
              </a:spcBef>
              <a:spcAft>
                <a:spcPts val="0"/>
              </a:spcAft>
            </a:pPr>
            <a:r>
              <a:rPr lang="es-ES" sz="800" spc="30">
                <a:solidFill>
                  <a:srgbClr val="000000"/>
                </a:solidFill>
                <a:latin typeface="Times New Roman" pitchFamily="1" panose="02020603050405020304"/>
              </a:rPr>
              <a:t>Libre Opción 18(t+p) </a:t>
            </a:r>
          </a:p>
          <a:p>
            <a:pPr marL="457200" marR="22860" indent="0" algn="l">
              <a:lnSpc>
                <a:spcPts val="900"/>
              </a:lnSpc>
              <a:spcBef>
                <a:spcPts val="55"/>
              </a:spcBef>
              <a:spcAft>
                <a:spcPts val="0"/>
              </a:spcAft>
            </a:pPr>
            <a:r>
              <a:rPr lang="es-ES" sz="750" spc="35">
                <a:solidFill>
                  <a:srgbClr val="000000"/>
                </a:solidFill>
                <a:latin typeface="Bookman Old Style" pitchFamily="1" panose="02020603050405020304"/>
              </a:rPr>
              <a:t>Segundo Ciclo </a:t>
            </a:r>
          </a:p>
          <a:p>
            <a:pPr marL="182880" marR="22860" indent="0" algn="l">
              <a:lnSpc>
                <a:spcPts val="900"/>
              </a:lnSpc>
              <a:spcBef>
                <a:spcPts val="0"/>
              </a:spcBef>
              <a:spcAft>
                <a:spcPts val="0"/>
              </a:spcAft>
              <a:tabLst>
                <a:tab algn="l" pos="457200"/>
                <a:tab algn="r" pos="5166360"/>
              </a:tabLst>
            </a:pPr>
            <a:r>
              <a:rPr lang="es-ES" sz="800" spc="0">
                <a:solidFill>
                  <a:srgbClr val="000000"/>
                </a:solidFill>
                <a:latin typeface="Times New Roman" pitchFamily="1" panose="02020603050405020304"/>
              </a:rPr>
              <a:t>4 </a:t>
            </a:r>
            <a:r>
              <a:rPr lang="es-ES" sz="800" spc="0">
                <a:solidFill>
                  <a:srgbClr val="000000"/>
                </a:solidFill>
                <a:latin typeface="Times New Roman" pitchFamily="1" panose="02020603050405020304"/>
              </a:rPr>
              <a:t>Operaciones de Separación I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Reactores Químicos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Química Industrial I </a:t>
            </a:r>
            <a:r>
              <a:rPr lang="es-ES" sz="800" spc="0">
                <a:solidFill>
                  <a:srgbClr val="000000"/>
                </a:solidFill>
                <a:latin typeface="Times New Roman" pitchFamily="1" panose="02020603050405020304"/>
              </a:rPr>
              <a:t>3t+2p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Química Industrial II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Economía y Organización Industrial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Laboratorio de Ingeniería Química IV </a:t>
            </a:r>
            <a:r>
              <a:rPr lang="es-ES" sz="800" spc="0">
                <a:solidFill>
                  <a:srgbClr val="000000"/>
                </a:solidFill>
                <a:latin typeface="Times New Roman" pitchFamily="1" panose="02020603050405020304"/>
              </a:rPr>
              <a:t>0t+6p </a:t>
            </a:r>
          </a:p>
          <a:p>
            <a:pPr marL="45720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Laboratorio de Ingeniería Química V </a:t>
            </a:r>
            <a:r>
              <a:rPr lang="es-ES" sz="800" spc="0">
                <a:solidFill>
                  <a:srgbClr val="000000"/>
                </a:solidFill>
                <a:latin typeface="Times New Roman" pitchFamily="1" panose="02020603050405020304"/>
              </a:rPr>
              <a:t>0t+6p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Operaciones de Separación II </a:t>
            </a:r>
            <a:r>
              <a:rPr lang="es-ES" sz="800" spc="0">
                <a:solidFill>
                  <a:srgbClr val="000000"/>
                </a:solidFill>
                <a:latin typeface="Times New Roman" pitchFamily="1" panose="02020603050405020304"/>
              </a:rPr>
              <a:t>4t+2p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Ampl. Cinética Química Aplicada </a:t>
            </a:r>
            <a:r>
              <a:rPr lang="es-ES" sz="800" spc="0">
                <a:solidFill>
                  <a:srgbClr val="000000"/>
                </a:solidFill>
                <a:latin typeface="Times New Roman" pitchFamily="1" panose="02020603050405020304"/>
              </a:rPr>
              <a:t>4t+2p </a:t>
            </a:r>
          </a:p>
          <a:p>
            <a:pPr marL="182880" marR="22860" indent="0" algn="l">
              <a:lnSpc>
                <a:spcPts val="900"/>
              </a:lnSpc>
              <a:spcBef>
                <a:spcPts val="0"/>
              </a:spcBef>
              <a:spcAft>
                <a:spcPts val="0"/>
              </a:spcAft>
              <a:tabLst>
                <a:tab algn="l" pos="457200"/>
                <a:tab algn="r" pos="5166360"/>
              </a:tabLst>
            </a:pPr>
            <a:r>
              <a:rPr lang="es-ES" sz="800" spc="0">
                <a:solidFill>
                  <a:srgbClr val="000000"/>
                </a:solidFill>
                <a:latin typeface="Times New Roman" pitchFamily="1" panose="02020603050405020304"/>
              </a:rPr>
              <a:t>5 </a:t>
            </a:r>
            <a:r>
              <a:rPr lang="es-ES" sz="800" spc="0">
                <a:solidFill>
                  <a:srgbClr val="000000"/>
                </a:solidFill>
                <a:latin typeface="Times New Roman" pitchFamily="1" panose="02020603050405020304"/>
              </a:rPr>
              <a:t>Control e Instrumentación </a:t>
            </a:r>
            <a:r>
              <a:rPr lang="es-ES" sz="800" spc="0">
                <a:solidFill>
                  <a:srgbClr val="000000"/>
                </a:solidFill>
                <a:latin typeface="Times New Roman" pitchFamily="1" panose="02020603050405020304"/>
              </a:rPr>
              <a:t>3t+3p </a:t>
            </a:r>
          </a:p>
          <a:p>
            <a:pPr marL="457200" marR="22860" indent="0" algn="l">
              <a:lnSpc>
                <a:spcPts val="900"/>
              </a:lnSpc>
              <a:spcBef>
                <a:spcPts val="25"/>
              </a:spcBef>
              <a:spcAft>
                <a:spcPts val="0"/>
              </a:spcAft>
              <a:tabLst>
                <a:tab algn="r" pos="5166360"/>
              </a:tabLst>
            </a:pPr>
            <a:r>
              <a:rPr lang="es-ES" sz="800" spc="0">
                <a:solidFill>
                  <a:srgbClr val="000000"/>
                </a:solidFill>
                <a:latin typeface="Times New Roman" pitchFamily="1" panose="02020603050405020304"/>
              </a:rPr>
              <a:t>Tecnología del Medio Ambiente </a:t>
            </a:r>
            <a:r>
              <a:rPr lang="es-ES" sz="800" spc="0">
                <a:solidFill>
                  <a:srgbClr val="000000"/>
                </a:solidFill>
                <a:latin typeface="Times New Roman" pitchFamily="1" panose="02020603050405020304"/>
              </a:rPr>
              <a:t>4t+2p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Ingeniería de Procesos </a:t>
            </a:r>
            <a:r>
              <a:rPr lang="es-ES" sz="800" spc="0">
                <a:solidFill>
                  <a:srgbClr val="000000"/>
                </a:solidFill>
                <a:latin typeface="Times New Roman" pitchFamily="1" panose="02020603050405020304"/>
              </a:rPr>
              <a:t>3t+3p </a:t>
            </a:r>
          </a:p>
          <a:p>
            <a:pPr marL="45720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Proyectos </a:t>
            </a:r>
            <a:r>
              <a:rPr lang="es-ES" sz="800" spc="0">
                <a:solidFill>
                  <a:srgbClr val="000000"/>
                </a:solidFill>
                <a:latin typeface="Times New Roman" pitchFamily="1" panose="02020603050405020304"/>
              </a:rPr>
              <a:t>3t+3p </a:t>
            </a:r>
          </a:p>
          <a:p>
            <a:pPr marL="45720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Diseño de Equipos e Instalaciones </a:t>
            </a:r>
            <a:r>
              <a:rPr lang="es-ES" sz="800" spc="0">
                <a:solidFill>
                  <a:srgbClr val="000000"/>
                </a:solidFill>
                <a:latin typeface="Times New Roman" pitchFamily="1" panose="02020603050405020304"/>
              </a:rPr>
              <a:t>3t+3p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Oper. Básicas en Tec. de Alimentos I </a:t>
            </a:r>
            <a:r>
              <a:rPr lang="es-ES" sz="800" spc="0">
                <a:solidFill>
                  <a:srgbClr val="000000"/>
                </a:solidFill>
                <a:latin typeface="Times New Roman" pitchFamily="1" panose="02020603050405020304"/>
              </a:rPr>
              <a:t>4t+2p </a:t>
            </a:r>
          </a:p>
          <a:p>
            <a:pPr marL="2194560" marR="22860" indent="0" algn="l">
              <a:lnSpc>
                <a:spcPts val="900"/>
              </a:lnSpc>
              <a:spcBef>
                <a:spcPts val="0"/>
              </a:spcBef>
              <a:spcAft>
                <a:spcPts val="0"/>
              </a:spcAft>
              <a:tabLst>
                <a:tab algn="r" pos="5166360"/>
              </a:tabLst>
            </a:pPr>
            <a:r>
              <a:rPr lang="es-ES" sz="800" spc="0">
                <a:solidFill>
                  <a:srgbClr val="000000"/>
                </a:solidFill>
                <a:latin typeface="Times New Roman" pitchFamily="1" panose="02020603050405020304"/>
              </a:rPr>
              <a:t>Oper. Básicas en Tec. de Alimentos II </a:t>
            </a:r>
            <a:r>
              <a:rPr lang="es-ES" sz="800" spc="0">
                <a:solidFill>
                  <a:srgbClr val="000000"/>
                </a:solidFill>
                <a:latin typeface="Times New Roman" pitchFamily="1" panose="02020603050405020304"/>
              </a:rPr>
              <a:t>4t+2p </a:t>
            </a:r>
          </a:p>
          <a:p>
            <a:pPr marL="4206240" marR="22860" indent="0" algn="l">
              <a:lnSpc>
                <a:spcPts val="900"/>
              </a:lnSpc>
              <a:spcBef>
                <a:spcPts val="20"/>
              </a:spcBef>
              <a:spcAft>
                <a:spcPts val="0"/>
              </a:spcAft>
              <a:tabLst>
                <a:tab algn="r" pos="5166360"/>
              </a:tabLst>
            </a:pPr>
            <a:r>
              <a:rPr lang="es-ES" sz="800" spc="0">
                <a:solidFill>
                  <a:srgbClr val="000000"/>
                </a:solidFill>
                <a:latin typeface="Times New Roman" pitchFamily="1" panose="02020603050405020304"/>
              </a:rPr>
              <a:t>Optativas </a:t>
            </a:r>
            <a:r>
              <a:rPr lang="es-ES" sz="800" spc="0">
                <a:solidFill>
                  <a:srgbClr val="000000"/>
                </a:solidFill>
                <a:latin typeface="Times New Roman" pitchFamily="1" panose="02020603050405020304"/>
              </a:rPr>
              <a:t>33(t+p) </a:t>
            </a:r>
          </a:p>
          <a:p>
            <a:pPr marL="0" marR="22860" indent="0" algn="r">
              <a:lnSpc>
                <a:spcPts val="900"/>
              </a:lnSpc>
              <a:spcBef>
                <a:spcPts val="0"/>
              </a:spcBef>
              <a:spcAft>
                <a:spcPts val="155"/>
              </a:spcAft>
            </a:pPr>
            <a:r>
              <a:rPr lang="es-ES" sz="800" spc="30">
                <a:solidFill>
                  <a:srgbClr val="000000"/>
                </a:solidFill>
                <a:latin typeface="Times New Roman" pitchFamily="1" panose="02020603050405020304"/>
              </a:rPr>
              <a:t>Libre Opción 17(t+p) </a:t>
            </a:r>
          </a:p>
        </p:txBody>
      </p:sp>
      <p:sp>
        <p:nvSpPr>
          <p:cNvPr id="9" name=""/>
          <p:cNvSpPr/>
          <p:nvPr>
            <p:ph type="body" idx="10"/>
          </p:nvPr>
        </p:nvSpPr>
        <p:spPr>
          <a:xfrm>
            <a:off x="1054735" y="8280400"/>
            <a:ext cx="5486400" cy="1450975"/>
          </a:xfrm>
          <a:prstGeom prst="rect">
            <a:avLst/>
          </a:prstGeom>
          <a:noFill/>
          <a:ln w="0" cmpd="sng">
            <a:noFill/>
            <a:prstDash val="solid"/>
          </a:ln>
        </p:spPr>
        <p:txBody>
          <a:bodyPr vert="horz" lIns="0" tIns="144145" rIns="0" bIns="0" anchor="t"/>
          <a:lstStyle/>
          <a:p>
            <a:pPr marL="0" marR="0" indent="0" algn="ctr">
              <a:lnSpc>
                <a:spcPts val="1200"/>
              </a:lnSpc>
              <a:spcAft>
                <a:spcPts val="6670"/>
              </a:spcAft>
            </a:pPr>
            <a:r>
              <a:rPr lang="es-ES" sz="1150" spc="0">
                <a:solidFill>
                  <a:srgbClr val="000000"/>
                </a:solidFill>
                <a:latin typeface="Bookman Old Style" pitchFamily="1" panose="02020603050405020304"/>
              </a:rPr>
              <a:t>Tabla </a:t>
            </a:r>
            <a:r>
              <a:rPr lang="es-ES" sz="1100" spc="0">
                <a:solidFill>
                  <a:srgbClr val="000000"/>
                </a:solidFill>
                <a:latin typeface="Arial" pitchFamily="2" panose="02020603050405020304"/>
              </a:rPr>
              <a:t>4.9: </a:t>
            </a:r>
            <a:r>
              <a:rPr lang="es-ES" sz="1000" spc="0">
                <a:solidFill>
                  <a:srgbClr val="000000"/>
                </a:solidFill>
                <a:latin typeface="Times New Roman" pitchFamily="1" panose="02020603050405020304"/>
              </a:rPr>
              <a:t>Plan de Estudios de Ingeniero Químico para el curso 95/96. </a:t>
            </a:r>
            <a:r>
              <a:rPr lang="es-ES" sz="1150" b="1" spc="0">
                <a:solidFill>
                  <a:srgbClr val="000000"/>
                </a:solidFill>
                <a:latin typeface="Courier New" pitchFamily="3" panose="02020603050405020304"/>
              </a:rPr>
              <a:t>AT</a:t>
            </a:r>
            <a:r>
              <a:rPr lang="es-ES" sz="1000" spc="0">
                <a:solidFill>
                  <a:srgbClr val="000000"/>
                </a:solidFill>
                <a:latin typeface="Times New Roman" pitchFamily="1" panose="02020603050405020304"/>
              </a:rPr>
              <a:t>: asignaturas </a:t>
            </a:r>
            <a:br/>
            <a:r>
              <a:rPr lang="es-ES" sz="1000" spc="0">
                <a:solidFill>
                  <a:srgbClr val="000000"/>
                </a:solidFill>
                <a:latin typeface="Times New Roman" pitchFamily="1" panose="02020603050405020304"/>
              </a:rPr>
              <a:t>troncales; </a:t>
            </a:r>
            <a:r>
              <a:rPr lang="es-ES" sz="1150" b="1"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asignaturas obligatorias; </a:t>
            </a:r>
            <a:r>
              <a:rPr lang="es-ES" sz="1150" b="1"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r>
              <a:rPr lang="es-ES" sz="1150" b="1" spc="0">
                <a:solidFill>
                  <a:srgbClr val="000000"/>
                </a:solidFill>
                <a:latin typeface="Courier New" pitchFamily="3" panose="02020603050405020304"/>
              </a:rPr>
              <a:t>CR</a:t>
            </a:r>
            <a:r>
              <a:rPr lang="es-ES" sz="1000" spc="0">
                <a:solidFill>
                  <a:srgbClr val="000000"/>
                </a:solidFill>
                <a:latin typeface="Times New Roman" pitchFamily="1" panose="02020603050405020304"/>
              </a:rPr>
              <a:t>: Créditos; un crédito </a:t>
            </a:r>
            <a:br/>
            <a:r>
              <a:rPr lang="es-ES" sz="1000" spc="0">
                <a:solidFill>
                  <a:srgbClr val="000000"/>
                </a:solidFill>
                <a:latin typeface="Times New Roman" pitchFamily="1" panose="02020603050405020304"/>
              </a:rPr>
              <a:t>equivale a diez horas lectivas (</a:t>
            </a:r>
            <a:r>
              <a:rPr lang="es-ES" sz="1150" b="1"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150" b="1"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p:txBody>
      </p:sp>
      <p:sp>
        <p:nvSpPr>
          <p:cNvPr id="10" name=""/>
          <p:cNvSpPr/>
          <p:nvPr>
            <p:ph type="body" idx="10"/>
          </p:nvPr>
        </p:nvSpPr>
        <p:spPr>
          <a:xfrm>
            <a:off x="105473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11" name=""/>
          <p:cNvCxnSpPr/>
          <p:nvPr/>
        </p:nvCxnSpPr>
        <p:spPr>
          <a:xfrm>
            <a:off x="1097280" y="685800"/>
            <a:ext cx="5401945" cy="0"/>
          </a:xfrm>
          <a:prstGeom prst="line">
            <a:avLst/>
          </a:prstGeom>
          <a:ln w="6350" cmpd="sng">
            <a:solidFill>
              <a:srgbClr val="000000"/>
            </a:solidFill>
          </a:ln>
        </p:spPr>
      </p:cxnSp>
      <p:cxnSp>
        <p:nvCxnSpPr>
          <p:cNvPr id="12" name=""/>
          <p:cNvCxnSpPr/>
          <p:nvPr/>
        </p:nvCxnSpPr>
        <p:spPr>
          <a:xfrm>
            <a:off x="1130935" y="8284210"/>
            <a:ext cx="5334635" cy="0"/>
          </a:xfrm>
          <a:prstGeom prst="line">
            <a:avLst/>
          </a:prstGeom>
          <a:ln w="6350" cmpd="sng">
            <a:solidFill>
              <a:srgbClr val="000000"/>
            </a:solidFill>
          </a:ln>
        </p:spPr>
      </p:cxnSp>
      <p:cxnSp>
        <p:nvCxnSpPr>
          <p:cNvPr id="13" name=""/>
          <p:cNvCxnSpPr/>
          <p:nvPr/>
        </p:nvCxnSpPr>
        <p:spPr>
          <a:xfrm>
            <a:off x="1097280" y="9735185"/>
            <a:ext cx="5401945" cy="0"/>
          </a:xfrm>
          <a:prstGeom prst="line">
            <a:avLst/>
          </a:prstGeom>
          <a:ln w="6350" cmpd="sng">
            <a:solidFill>
              <a:srgbClr val="000000"/>
            </a:solidFill>
          </a:ln>
        </p:spPr>
      </p:cxnSp>
      <p:cxnSp>
        <p:nvCxnSpPr>
          <p:cNvPr id="14" name=""/>
          <p:cNvCxnSpPr/>
          <p:nvPr/>
        </p:nvCxnSpPr>
        <p:spPr>
          <a:xfrm>
            <a:off x="1161415" y="1508760"/>
            <a:ext cx="5269865" cy="0"/>
          </a:xfrm>
          <a:prstGeom prst="line">
            <a:avLst/>
          </a:prstGeom>
          <a:ln w="6350" cmpd="sng">
            <a:solidFill>
              <a:srgbClr val="000000"/>
            </a:solidFill>
          </a:ln>
        </p:spPr>
      </p:cxnSp>
      <p:cxnSp>
        <p:nvCxnSpPr>
          <p:cNvPr id="15" name=""/>
          <p:cNvCxnSpPr/>
          <p:nvPr/>
        </p:nvCxnSpPr>
        <p:spPr>
          <a:xfrm>
            <a:off x="1161415" y="1627505"/>
            <a:ext cx="5269865" cy="0"/>
          </a:xfrm>
          <a:prstGeom prst="line">
            <a:avLst/>
          </a:prstGeom>
          <a:ln w="6350" cmpd="dbl">
            <a:solidFill>
              <a:srgbClr val="000000"/>
            </a:solidFill>
          </a:ln>
        </p:spPr>
      </p:cxnSp>
      <p:cxnSp>
        <p:nvCxnSpPr>
          <p:cNvPr id="16" name=""/>
          <p:cNvCxnSpPr/>
          <p:nvPr/>
        </p:nvCxnSpPr>
        <p:spPr>
          <a:xfrm>
            <a:off x="1161415" y="1508760"/>
            <a:ext cx="0" cy="118745"/>
          </a:xfrm>
          <a:prstGeom prst="line">
            <a:avLst/>
          </a:prstGeom>
          <a:ln w="6350" cmpd="sng">
            <a:solidFill>
              <a:srgbClr val="000000"/>
            </a:solidFill>
          </a:ln>
        </p:spPr>
      </p:cxnSp>
      <p:cxnSp>
        <p:nvCxnSpPr>
          <p:cNvPr id="17" name=""/>
          <p:cNvCxnSpPr/>
          <p:nvPr/>
        </p:nvCxnSpPr>
        <p:spPr>
          <a:xfrm>
            <a:off x="6431280" y="1508760"/>
            <a:ext cx="0" cy="118745"/>
          </a:xfrm>
          <a:prstGeom prst="line">
            <a:avLst/>
          </a:prstGeom>
          <a:ln w="6350" cmpd="sng">
            <a:solidFill>
              <a:srgbClr val="000000"/>
            </a:solidFill>
          </a:ln>
        </p:spPr>
      </p:cxnSp>
      <p:cxnSp>
        <p:nvCxnSpPr>
          <p:cNvPr id="18" name=""/>
          <p:cNvCxnSpPr/>
          <p:nvPr/>
        </p:nvCxnSpPr>
        <p:spPr>
          <a:xfrm>
            <a:off x="1161415" y="1657985"/>
            <a:ext cx="5269865" cy="0"/>
          </a:xfrm>
          <a:prstGeom prst="line">
            <a:avLst/>
          </a:prstGeom>
          <a:ln w="6350" cmpd="dbl">
            <a:solidFill>
              <a:srgbClr val="000000"/>
            </a:solidFill>
          </a:ln>
        </p:spPr>
      </p:cxnSp>
      <p:cxnSp>
        <p:nvCxnSpPr>
          <p:cNvPr id="19" name=""/>
          <p:cNvCxnSpPr/>
          <p:nvPr/>
        </p:nvCxnSpPr>
        <p:spPr>
          <a:xfrm>
            <a:off x="1161415" y="8280400"/>
            <a:ext cx="5269865" cy="0"/>
          </a:xfrm>
          <a:prstGeom prst="line">
            <a:avLst/>
          </a:prstGeom>
          <a:ln w="6350" cmpd="dbl">
            <a:solidFill>
              <a:srgbClr val="000000"/>
            </a:solidFill>
          </a:ln>
        </p:spPr>
      </p:cxnSp>
      <p:cxnSp>
        <p:nvCxnSpPr>
          <p:cNvPr id="20" name=""/>
          <p:cNvCxnSpPr/>
          <p:nvPr/>
        </p:nvCxnSpPr>
        <p:spPr>
          <a:xfrm>
            <a:off x="1161415" y="1657985"/>
            <a:ext cx="0" cy="6622415"/>
          </a:xfrm>
          <a:prstGeom prst="line">
            <a:avLst/>
          </a:prstGeom>
          <a:ln w="6350" cmpd="sng">
            <a:solidFill>
              <a:srgbClr val="000000"/>
            </a:solidFill>
          </a:ln>
        </p:spPr>
      </p:cxnSp>
      <p:cxnSp>
        <p:nvCxnSpPr>
          <p:cNvPr id="21" name=""/>
          <p:cNvCxnSpPr/>
          <p:nvPr/>
        </p:nvCxnSpPr>
        <p:spPr>
          <a:xfrm>
            <a:off x="6431280" y="1657985"/>
            <a:ext cx="0" cy="6622415"/>
          </a:xfrm>
          <a:prstGeom prst="line">
            <a:avLst/>
          </a:prstGeom>
          <a:ln w="6350" cmpd="sng">
            <a:solidFill>
              <a:srgbClr val="000000"/>
            </a:solidFill>
          </a:ln>
        </p:spPr>
      </p:cxnSp>
    </p:spTree>
  </p:cSld>
  <p:clrMapOvr>
    <a:masterClrMapping/>
  </p:clrMapOvr>
</p:sld>
</file>

<file path=ppt/slides/slide8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419215" y="2727960"/>
            <a:ext cx="33655" cy="164465"/>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419215" y="2926080"/>
            <a:ext cx="33655" cy="3999230"/>
          </a:xfrm>
          <a:prstGeom prst="rect">
            <a:avLst/>
          </a:prstGeom>
          <a:noFill/>
          <a:ln w="6350" cmpd="sng">
            <a:solidFill>
              <a:srgbClr val="000000"/>
            </a:solidFill>
            <a:prstDash val="solid"/>
          </a:ln>
        </p:spPr>
        <p:txBody>
          <a:bodyPr vert="horz" lIns="0" tIns="0" rIns="0" bIns="0" anchor="t"/>
          <a:lstStyle/>
          <a:p>
            <a:pPr/>
            <a:r>
              <a:rPr lang="en-US"/>
              <a:t/>
            </a:r>
          </a:p>
        </p:txBody>
      </p:sp>
      <p:pic>
        <p:nvPicPr>
          <p:cNvPr id="6" name=""/>
          <p:cNvPicPr/>
          <p:nvPr/>
        </p:nvPicPr>
        <p:blipFill>
          <a:blip r:embed="prId66"/>
          <a:stretch>
            <a:fillRect/>
          </a:stretch>
        </p:blipFill>
        <p:spPr>
          <a:xfrm>
            <a:off x="1143000" y="2727960"/>
            <a:ext cx="33655" cy="4197350"/>
          </a:xfrm>
          <a:prstGeom prst="rect">
            <a:avLst/>
          </a:prstGeom>
        </p:spPr>
      </p:pic>
      <p:sp>
        <p:nvSpPr>
          <p:cNvPr id="4" name=""/>
          <p:cNvSpPr/>
          <p:nvPr>
            <p:ph type="body" idx="10"/>
          </p:nvPr>
        </p:nvSpPr>
        <p:spPr>
          <a:xfrm>
            <a:off x="1054735" y="469900"/>
            <a:ext cx="5486400" cy="2258060"/>
          </a:xfrm>
          <a:prstGeom prst="rect">
            <a:avLst/>
          </a:prstGeom>
          <a:noFill/>
          <a:ln w="0" cmpd="sng">
            <a:noFill/>
            <a:prstDash val="solid"/>
          </a:ln>
        </p:spPr>
        <p:txBody>
          <a:bodyPr vert="horz" lIns="0" tIns="12065" rIns="0" bIns="0" anchor="t"/>
          <a:lstStyle/>
          <a:p>
            <a:pPr marL="45720" marR="0" indent="0" algn="l">
              <a:lnSpc>
                <a:spcPts val="1400"/>
              </a:lnSpc>
              <a:spcAft>
                <a:spcPts val="16220"/>
              </a:spcAft>
              <a:tabLst>
                <a:tab algn="r" pos="5440680"/>
              </a:tabLst>
            </a:pPr>
            <a:r>
              <a:rPr lang="es-ES" sz="1400" spc="0">
                <a:solidFill>
                  <a:srgbClr val="000000"/>
                </a:solidFill>
                <a:latin typeface="Garamond" pitchFamily="1" panose="02020603050405020304"/>
              </a:rPr>
              <a:t>4. Ubicación y Organización </a:t>
            </a:r>
            <a:r>
              <a:rPr lang="es-ES" sz="1150" spc="0">
                <a:solidFill>
                  <a:srgbClr val="000000"/>
                </a:solidFill>
                <a:latin typeface="Arial" pitchFamily="2" panose="02020603050405020304"/>
              </a:rPr>
              <a:t>63 </a:t>
            </a:r>
          </a:p>
        </p:txBody>
      </p:sp>
      <p:sp>
        <p:nvSpPr>
          <p:cNvPr id="7" name=""/>
          <p:cNvSpPr/>
          <p:nvPr>
            <p:ph type="body" idx="10"/>
          </p:nvPr>
        </p:nvSpPr>
        <p:spPr>
          <a:xfrm>
            <a:off x="1176655" y="2727960"/>
            <a:ext cx="5242560" cy="164465"/>
          </a:xfrm>
          <a:prstGeom prst="rect">
            <a:avLst/>
          </a:prstGeom>
          <a:noFill/>
          <a:ln w="0" cmpd="sng">
            <a:noFill/>
            <a:prstDash val="solid"/>
          </a:ln>
        </p:spPr>
        <p:txBody>
          <a:bodyPr vert="horz" lIns="0" tIns="0" rIns="0" bIns="0" anchor="t"/>
          <a:lstStyle/>
          <a:p>
            <a:pPr marL="91440" marR="0" indent="0" algn="l">
              <a:lnSpc>
                <a:spcPts val="1100"/>
              </a:lnSpc>
              <a:spcAft>
                <a:spcPts val="10"/>
              </a:spcAft>
              <a:tabLst>
                <a:tab algn="l" pos="2788920"/>
                <a:tab algn="l" pos="4846320"/>
              </a:tabLst>
            </a:pPr>
            <a:r>
              <a:rPr lang="es-ES" sz="1100" spc="0">
                <a:solidFill>
                  <a:srgbClr val="000000"/>
                </a:solidFill>
                <a:latin typeface="Times New Roman" pitchFamily="1" panose="02020603050405020304"/>
              </a:rPr>
              <a:t>Curso AO </a:t>
            </a:r>
            <a:r>
              <a:rPr lang="es-ES" sz="1100" spc="0">
                <a:solidFill>
                  <a:srgbClr val="000000"/>
                </a:solidFill>
                <a:latin typeface="Times New Roman" pitchFamily="1" panose="02020603050405020304"/>
              </a:rPr>
              <a:t>AOP </a:t>
            </a:r>
            <a:r>
              <a:rPr lang="es-ES" sz="1100" spc="0">
                <a:solidFill>
                  <a:srgbClr val="000000"/>
                </a:solidFill>
                <a:latin typeface="Times New Roman" pitchFamily="1" panose="02020603050405020304"/>
              </a:rPr>
              <a:t>HS </a:t>
            </a:r>
          </a:p>
        </p:txBody>
      </p:sp>
      <p:sp>
        <p:nvSpPr>
          <p:cNvPr id="8" name=""/>
          <p:cNvSpPr/>
          <p:nvPr>
            <p:ph type="body" idx="10"/>
          </p:nvPr>
        </p:nvSpPr>
        <p:spPr>
          <a:xfrm>
            <a:off x="1176655" y="2926080"/>
            <a:ext cx="5242560" cy="3999230"/>
          </a:xfrm>
          <a:prstGeom prst="rect">
            <a:avLst/>
          </a:prstGeom>
          <a:noFill/>
          <a:ln w="0" cmpd="sng">
            <a:noFill/>
            <a:prstDash val="solid"/>
          </a:ln>
        </p:spPr>
        <p:txBody>
          <a:bodyPr vert="horz" lIns="0" tIns="0" rIns="0" bIns="0" anchor="t"/>
          <a:lstStyle/>
          <a:p>
            <a:pPr marL="594360" marR="0" indent="0" algn="l">
              <a:lnSpc>
                <a:spcPts val="1100"/>
              </a:lnSpc>
              <a:spcAft>
                <a:spcPts val="0"/>
              </a:spcAft>
            </a:pPr>
            <a:r>
              <a:rPr lang="es-ES" sz="1100" b="1" spc="65">
                <a:solidFill>
                  <a:srgbClr val="000000"/>
                </a:solidFill>
                <a:latin typeface="Garamond" pitchFamily="1" panose="02020603050405020304"/>
              </a:rPr>
              <a:t>Primer Ciclo </a:t>
            </a:r>
          </a:p>
          <a:p>
            <a:pPr marL="228600" marR="0" indent="0" algn="l">
              <a:lnSpc>
                <a:spcPts val="1300"/>
              </a:lnSpc>
              <a:spcBef>
                <a:spcPts val="80"/>
              </a:spcBef>
              <a:spcAft>
                <a:spcPts val="0"/>
              </a:spcAft>
              <a:tabLst>
                <a:tab algn="l" pos="594360"/>
                <a:tab algn="r" pos="5166360"/>
              </a:tabLst>
            </a:pPr>
            <a:r>
              <a:rPr lang="es-ES" sz="1100" spc="0">
                <a:solidFill>
                  <a:srgbClr val="000000"/>
                </a:solidFill>
                <a:latin typeface="Times New Roman" pitchFamily="1" panose="02020603050405020304"/>
              </a:rPr>
              <a:t>1 </a:t>
            </a:r>
            <a:r>
              <a:rPr lang="es-ES" sz="1100" spc="0">
                <a:solidFill>
                  <a:srgbClr val="000000"/>
                </a:solidFill>
                <a:latin typeface="Times New Roman" pitchFamily="1" panose="02020603050405020304"/>
              </a:rPr>
              <a:t>Algebra Lineal y Geometría </a:t>
            </a:r>
            <a:r>
              <a:rPr lang="es-ES" sz="1100" spc="0">
                <a:solidFill>
                  <a:srgbClr val="000000"/>
                </a:solidFill>
                <a:latin typeface="Times New Roman" pitchFamily="1" panose="02020603050405020304"/>
              </a:rPr>
              <a:t>5(t+p)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Análisis Matemático I </a:t>
            </a:r>
            <a:r>
              <a:rPr lang="es-ES" sz="1100" spc="0">
                <a:solidFill>
                  <a:srgbClr val="000000"/>
                </a:solidFill>
                <a:latin typeface="Times New Roman" pitchFamily="1" panose="02020603050405020304"/>
              </a:rPr>
              <a:t>5(t+p) </a:t>
            </a:r>
          </a:p>
          <a:p>
            <a:pPr marL="594360" marR="0" indent="0" algn="l">
              <a:lnSpc>
                <a:spcPts val="1300"/>
              </a:lnSpc>
              <a:spcBef>
                <a:spcPts val="15"/>
              </a:spcBef>
              <a:spcAft>
                <a:spcPts val="0"/>
              </a:spcAft>
              <a:tabLst>
                <a:tab algn="r" pos="5166360"/>
              </a:tabLst>
            </a:pPr>
            <a:r>
              <a:rPr lang="es-ES" sz="1100" spc="0">
                <a:solidFill>
                  <a:srgbClr val="000000"/>
                </a:solidFill>
                <a:latin typeface="Times New Roman" pitchFamily="1" panose="02020603050405020304"/>
              </a:rPr>
              <a:t>Física General </a:t>
            </a:r>
            <a:r>
              <a:rPr lang="es-ES" sz="1100" spc="0">
                <a:solidFill>
                  <a:srgbClr val="000000"/>
                </a:solidFill>
                <a:latin typeface="Times New Roman" pitchFamily="1" panose="02020603050405020304"/>
              </a:rPr>
              <a:t>6t+3p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Química General </a:t>
            </a:r>
            <a:r>
              <a:rPr lang="es-ES" sz="1100" spc="0">
                <a:solidFill>
                  <a:srgbClr val="000000"/>
                </a:solidFill>
                <a:latin typeface="Times New Roman" pitchFamily="1" panose="02020603050405020304"/>
              </a:rPr>
              <a:t>4t+2p </a:t>
            </a:r>
          </a:p>
          <a:p>
            <a:pPr marL="228600" marR="0" indent="0" algn="l">
              <a:lnSpc>
                <a:spcPts val="1300"/>
              </a:lnSpc>
              <a:spcBef>
                <a:spcPts val="15"/>
              </a:spcBef>
              <a:spcAft>
                <a:spcPts val="0"/>
              </a:spcAft>
              <a:tabLst>
                <a:tab algn="l" pos="594360"/>
                <a:tab algn="r" pos="5166360"/>
              </a:tabLst>
            </a:pPr>
            <a:r>
              <a:rPr lang="es-ES" sz="1100" spc="0">
                <a:solidFill>
                  <a:srgbClr val="000000"/>
                </a:solidFill>
                <a:latin typeface="Times New Roman" pitchFamily="1" panose="02020603050405020304"/>
              </a:rPr>
              <a:t>2 </a:t>
            </a:r>
            <a:r>
              <a:rPr lang="es-ES" sz="1100" spc="0">
                <a:solidFill>
                  <a:srgbClr val="000000"/>
                </a:solidFill>
                <a:latin typeface="Times New Roman" pitchFamily="1" panose="02020603050405020304"/>
              </a:rPr>
              <a:t>Análisis Matemático II </a:t>
            </a:r>
            <a:r>
              <a:rPr lang="es-ES" sz="1100" spc="0">
                <a:solidFill>
                  <a:srgbClr val="000000"/>
                </a:solidFill>
                <a:latin typeface="Times New Roman" pitchFamily="1" panose="02020603050405020304"/>
              </a:rPr>
              <a:t>5(t+p)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Métodos Matemáticos de la Física I </a:t>
            </a:r>
            <a:r>
              <a:rPr lang="es-ES" sz="1100" spc="0">
                <a:solidFill>
                  <a:srgbClr val="000000"/>
                </a:solidFill>
                <a:latin typeface="Times New Roman" pitchFamily="1" panose="02020603050405020304"/>
              </a:rPr>
              <a:t>5(t+p) </a:t>
            </a:r>
          </a:p>
          <a:p>
            <a:pPr marL="594360" marR="0" indent="0" algn="l">
              <a:lnSpc>
                <a:spcPts val="1300"/>
              </a:lnSpc>
              <a:spcBef>
                <a:spcPts val="15"/>
              </a:spcBef>
              <a:spcAft>
                <a:spcPts val="0"/>
              </a:spcAft>
              <a:tabLst>
                <a:tab algn="r" pos="5166360"/>
              </a:tabLst>
            </a:pPr>
            <a:r>
              <a:rPr lang="es-ES" sz="1100" spc="0">
                <a:solidFill>
                  <a:srgbClr val="000000"/>
                </a:solidFill>
                <a:latin typeface="Times New Roman" pitchFamily="1" panose="02020603050405020304"/>
              </a:rPr>
              <a:t>Mecánica y Ondas </a:t>
            </a:r>
            <a:r>
              <a:rPr lang="es-ES" sz="1100" spc="0">
                <a:solidFill>
                  <a:srgbClr val="000000"/>
                </a:solidFill>
                <a:latin typeface="Times New Roman" pitchFamily="1" panose="02020603050405020304"/>
              </a:rPr>
              <a:t>5t+3p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Termología </a:t>
            </a:r>
            <a:r>
              <a:rPr lang="es-ES" sz="1100" spc="0">
                <a:solidFill>
                  <a:srgbClr val="000000"/>
                </a:solidFill>
                <a:latin typeface="Times New Roman" pitchFamily="1" panose="02020603050405020304"/>
              </a:rPr>
              <a:t>5t+3p </a:t>
            </a:r>
          </a:p>
          <a:p>
            <a:pPr marL="228600" marR="0" indent="0" algn="l">
              <a:lnSpc>
                <a:spcPts val="1300"/>
              </a:lnSpc>
              <a:spcBef>
                <a:spcPts val="15"/>
              </a:spcBef>
              <a:spcAft>
                <a:spcPts val="0"/>
              </a:spcAft>
              <a:tabLst>
                <a:tab algn="l" pos="594360"/>
                <a:tab algn="r" pos="5166360"/>
              </a:tabLst>
            </a:pPr>
            <a:r>
              <a:rPr lang="es-ES" sz="1100" spc="0">
                <a:solidFill>
                  <a:srgbClr val="000000"/>
                </a:solidFill>
                <a:latin typeface="Times New Roman" pitchFamily="1" panose="02020603050405020304"/>
              </a:rPr>
              <a:t>3 </a:t>
            </a:r>
            <a:r>
              <a:rPr lang="es-ES" sz="1100" spc="0">
                <a:solidFill>
                  <a:srgbClr val="000000"/>
                </a:solidFill>
                <a:latin typeface="Times New Roman" pitchFamily="1" panose="02020603050405020304"/>
              </a:rPr>
              <a:t>Métodos Matemáticos de la Física II </a:t>
            </a:r>
            <a:r>
              <a:rPr lang="es-ES" sz="1100" spc="0">
                <a:solidFill>
                  <a:srgbClr val="000000"/>
                </a:solidFill>
                <a:latin typeface="Times New Roman" pitchFamily="1" panose="02020603050405020304"/>
              </a:rPr>
              <a:t>5(t+p)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Electricidad y Magnetismo </a:t>
            </a:r>
            <a:r>
              <a:rPr lang="es-ES" sz="1100" spc="0">
                <a:solidFill>
                  <a:srgbClr val="000000"/>
                </a:solidFill>
                <a:latin typeface="Times New Roman" pitchFamily="1" panose="02020603050405020304"/>
              </a:rPr>
              <a:t>5t+3p </a:t>
            </a:r>
          </a:p>
          <a:p>
            <a:pPr marL="594360" marR="0" indent="0" algn="l">
              <a:lnSpc>
                <a:spcPts val="1200"/>
              </a:lnSpc>
              <a:spcBef>
                <a:spcPts val="0"/>
              </a:spcBef>
              <a:spcAft>
                <a:spcPts val="0"/>
              </a:spcAft>
              <a:tabLst>
                <a:tab algn="r" pos="5166360"/>
              </a:tabLst>
            </a:pPr>
            <a:r>
              <a:rPr lang="es-ES" sz="1100" spc="0">
                <a:solidFill>
                  <a:srgbClr val="000000"/>
                </a:solidFill>
                <a:latin typeface="Times New Roman" pitchFamily="1" panose="02020603050405020304"/>
              </a:rPr>
              <a:t>Optica y Estructura de la Materia </a:t>
            </a:r>
            <a:r>
              <a:rPr lang="es-ES" sz="1100" spc="0">
                <a:solidFill>
                  <a:srgbClr val="000000"/>
                </a:solidFill>
                <a:latin typeface="Times New Roman" pitchFamily="1" panose="02020603050405020304"/>
              </a:rPr>
              <a:t>5t+3p </a:t>
            </a:r>
          </a:p>
          <a:p>
            <a:pPr marL="594360" marR="0" indent="0" algn="l">
              <a:lnSpc>
                <a:spcPts val="1300"/>
              </a:lnSpc>
              <a:spcBef>
                <a:spcPts val="20"/>
              </a:spcBef>
              <a:spcAft>
                <a:spcPts val="0"/>
              </a:spcAft>
              <a:tabLst>
                <a:tab algn="r" pos="5166360"/>
              </a:tabLst>
            </a:pPr>
            <a:r>
              <a:rPr lang="es-ES" sz="1100" spc="0">
                <a:solidFill>
                  <a:srgbClr val="000000"/>
                </a:solidFill>
                <a:latin typeface="Times New Roman" pitchFamily="1" panose="02020603050405020304"/>
              </a:rPr>
              <a:t>Física Cuántica </a:t>
            </a:r>
            <a:r>
              <a:rPr lang="es-ES" sz="1100" spc="0">
                <a:solidFill>
                  <a:srgbClr val="000000"/>
                </a:solidFill>
                <a:latin typeface="Times New Roman" pitchFamily="1" panose="02020603050405020304"/>
              </a:rPr>
              <a:t>5(t+p) </a:t>
            </a:r>
          </a:p>
          <a:p>
            <a:pPr marL="594360" marR="0" indent="0" algn="l">
              <a:lnSpc>
                <a:spcPts val="1200"/>
              </a:lnSpc>
              <a:spcBef>
                <a:spcPts val="0"/>
              </a:spcBef>
              <a:spcAft>
                <a:spcPts val="0"/>
              </a:spcAft>
              <a:tabLst>
                <a:tab algn="r" pos="5166360"/>
              </a:tabLst>
            </a:pPr>
            <a:r>
              <a:rPr lang="es-ES" sz="1100" spc="0">
                <a:solidFill>
                  <a:srgbClr val="000000"/>
                </a:solidFill>
                <a:latin typeface="Times New Roman" pitchFamily="1" panose="02020603050405020304"/>
              </a:rPr>
              <a:t>Mecánica Estadística </a:t>
            </a:r>
            <a:r>
              <a:rPr lang="es-ES" sz="1100" spc="0">
                <a:solidFill>
                  <a:srgbClr val="000000"/>
                </a:solidFill>
                <a:latin typeface="Times New Roman" pitchFamily="1" panose="02020603050405020304"/>
              </a:rPr>
              <a:t>5(t+p) </a:t>
            </a:r>
          </a:p>
          <a:p>
            <a:pPr marL="594360" marR="0" indent="0" algn="l">
              <a:lnSpc>
                <a:spcPts val="1200"/>
              </a:lnSpc>
              <a:spcBef>
                <a:spcPts val="40"/>
              </a:spcBef>
              <a:spcAft>
                <a:spcPts val="0"/>
              </a:spcAft>
            </a:pPr>
            <a:r>
              <a:rPr lang="es-ES" sz="1100" b="1" spc="45">
                <a:solidFill>
                  <a:srgbClr val="000000"/>
                </a:solidFill>
                <a:latin typeface="Garamond" pitchFamily="1" panose="02020603050405020304"/>
              </a:rPr>
              <a:t>Segundo Ciclo </a:t>
            </a:r>
          </a:p>
          <a:p>
            <a:pPr marL="228600" marR="0" indent="0" algn="l">
              <a:lnSpc>
                <a:spcPts val="1300"/>
              </a:lnSpc>
              <a:spcBef>
                <a:spcPts val="55"/>
              </a:spcBef>
              <a:spcAft>
                <a:spcPts val="0"/>
              </a:spcAft>
              <a:tabLst>
                <a:tab algn="l" pos="594360"/>
                <a:tab algn="r" pos="5166360"/>
              </a:tabLst>
            </a:pPr>
            <a:r>
              <a:rPr lang="es-ES" sz="1100" spc="0">
                <a:solidFill>
                  <a:srgbClr val="000000"/>
                </a:solidFill>
                <a:latin typeface="Times New Roman" pitchFamily="1" panose="02020603050405020304"/>
              </a:rPr>
              <a:t>4 </a:t>
            </a:r>
            <a:r>
              <a:rPr lang="es-ES" sz="1100" spc="0">
                <a:solidFill>
                  <a:srgbClr val="000000"/>
                </a:solidFill>
                <a:latin typeface="Times New Roman" pitchFamily="1" panose="02020603050405020304"/>
              </a:rPr>
              <a:t>Física del Estado Sólido </a:t>
            </a:r>
            <a:r>
              <a:rPr lang="es-ES" sz="1100" spc="0">
                <a:solidFill>
                  <a:srgbClr val="000000"/>
                </a:solidFill>
                <a:latin typeface="Times New Roman" pitchFamily="1" panose="02020603050405020304"/>
              </a:rPr>
              <a:t>6(t+p) </a:t>
            </a:r>
          </a:p>
          <a:p>
            <a:pPr marL="594360" marR="0" indent="0" algn="l">
              <a:lnSpc>
                <a:spcPts val="1300"/>
              </a:lnSpc>
              <a:spcBef>
                <a:spcPts val="0"/>
              </a:spcBef>
              <a:spcAft>
                <a:spcPts val="0"/>
              </a:spcAft>
              <a:tabLst>
                <a:tab algn="r" pos="5166360"/>
              </a:tabLst>
            </a:pPr>
            <a:r>
              <a:rPr lang="es-ES" sz="1100" spc="0">
                <a:solidFill>
                  <a:srgbClr val="000000"/>
                </a:solidFill>
                <a:latin typeface="Times New Roman" pitchFamily="1" panose="02020603050405020304"/>
              </a:rPr>
              <a:t>Mecánica Cuántica </a:t>
            </a:r>
            <a:r>
              <a:rPr lang="es-ES" sz="1100" spc="0">
                <a:solidFill>
                  <a:srgbClr val="000000"/>
                </a:solidFill>
                <a:latin typeface="Times New Roman" pitchFamily="1" panose="02020603050405020304"/>
              </a:rPr>
              <a:t>6(t+p) </a:t>
            </a:r>
          </a:p>
          <a:p>
            <a:pPr marL="594360" marR="0" indent="0" algn="l">
              <a:lnSpc>
                <a:spcPts val="1300"/>
              </a:lnSpc>
              <a:spcBef>
                <a:spcPts val="15"/>
              </a:spcBef>
              <a:spcAft>
                <a:spcPts val="0"/>
              </a:spcAft>
              <a:tabLst>
                <a:tab algn="r" pos="5166360"/>
              </a:tabLst>
            </a:pPr>
            <a:r>
              <a:rPr lang="es-ES" sz="1100" spc="0">
                <a:solidFill>
                  <a:srgbClr val="000000"/>
                </a:solidFill>
                <a:latin typeface="Times New Roman" pitchFamily="1" panose="02020603050405020304"/>
              </a:rPr>
              <a:t>Electrónica </a:t>
            </a:r>
            <a:r>
              <a:rPr lang="es-ES" sz="1100" spc="0">
                <a:solidFill>
                  <a:srgbClr val="000000"/>
                </a:solidFill>
                <a:latin typeface="Times New Roman" pitchFamily="1" panose="02020603050405020304"/>
              </a:rPr>
              <a:t>6(t+p) </a:t>
            </a:r>
          </a:p>
          <a:p>
            <a:pPr marL="594360" marR="0" indent="0" algn="l">
              <a:lnSpc>
                <a:spcPts val="1300"/>
              </a:lnSpc>
              <a:spcBef>
                <a:spcPts val="0"/>
              </a:spcBef>
              <a:spcAft>
                <a:spcPts val="0"/>
              </a:spcAft>
              <a:tabLst>
                <a:tab algn="l" pos="2788920"/>
                <a:tab algn="r" pos="5166360"/>
              </a:tabLst>
            </a:pPr>
            <a:r>
              <a:rPr lang="es-ES" sz="1100" spc="0">
                <a:solidFill>
                  <a:srgbClr val="000000"/>
                </a:solidFill>
                <a:latin typeface="Times New Roman" pitchFamily="1" panose="02020603050405020304"/>
              </a:rPr>
              <a:t>Una optativa a elegir: </a:t>
            </a:r>
            <a:r>
              <a:rPr lang="es-ES" sz="1100" spc="0">
                <a:solidFill>
                  <a:srgbClr val="000000"/>
                </a:solidFill>
                <a:latin typeface="Times New Roman" pitchFamily="1" panose="02020603050405020304"/>
              </a:rPr>
              <a:t>Ampl. de Mecánica </a:t>
            </a:r>
            <a:r>
              <a:rPr lang="es-ES" sz="1100" spc="0">
                <a:solidFill>
                  <a:srgbClr val="000000"/>
                </a:solidFill>
                <a:latin typeface="Times New Roman" pitchFamily="1" panose="02020603050405020304"/>
              </a:rPr>
              <a:t>6(t+p) </a:t>
            </a:r>
          </a:p>
          <a:p>
            <a:pPr marL="0" marR="45720" indent="0" algn="r">
              <a:lnSpc>
                <a:spcPts val="1300"/>
              </a:lnSpc>
              <a:spcBef>
                <a:spcPts val="15"/>
              </a:spcBef>
              <a:spcAft>
                <a:spcPts val="0"/>
              </a:spcAft>
            </a:pPr>
            <a:r>
              <a:rPr lang="es-ES" sz="1100" spc="25">
                <a:solidFill>
                  <a:srgbClr val="000000"/>
                </a:solidFill>
                <a:latin typeface="Times New Roman" pitchFamily="1" panose="02020603050405020304"/>
              </a:rPr>
              <a:t>Teor. de Circuitos y Automática 6(t+p) </a:t>
            </a:r>
          </a:p>
          <a:p>
            <a:pPr marL="228600" marR="0" indent="0" algn="l">
              <a:lnSpc>
                <a:spcPts val="1300"/>
              </a:lnSpc>
              <a:spcBef>
                <a:spcPts val="0"/>
              </a:spcBef>
              <a:spcAft>
                <a:spcPts val="0"/>
              </a:spcAft>
              <a:tabLst>
                <a:tab algn="l" pos="594360"/>
                <a:tab algn="r" pos="5166360"/>
              </a:tabLst>
            </a:pPr>
            <a:r>
              <a:rPr lang="es-ES" sz="1100" spc="0">
                <a:solidFill>
                  <a:srgbClr val="000000"/>
                </a:solidFill>
                <a:latin typeface="Times New Roman" pitchFamily="1" panose="02020603050405020304"/>
              </a:rPr>
              <a:t>5 </a:t>
            </a:r>
            <a:r>
              <a:rPr lang="es-ES" sz="1100" spc="0">
                <a:solidFill>
                  <a:srgbClr val="000000"/>
                </a:solidFill>
                <a:latin typeface="Times New Roman" pitchFamily="1" panose="02020603050405020304"/>
              </a:rPr>
              <a:t>Física Atómica y Nuclear </a:t>
            </a:r>
            <a:r>
              <a:rPr lang="es-ES" sz="1100" spc="0">
                <a:solidFill>
                  <a:srgbClr val="000000"/>
                </a:solidFill>
                <a:latin typeface="Times New Roman" pitchFamily="1" panose="02020603050405020304"/>
              </a:rPr>
              <a:t>6(t+p) </a:t>
            </a:r>
          </a:p>
          <a:p>
            <a:pPr marL="594360" marR="0" indent="0" algn="l">
              <a:lnSpc>
                <a:spcPts val="1200"/>
              </a:lnSpc>
              <a:spcBef>
                <a:spcPts val="0"/>
              </a:spcBef>
              <a:spcAft>
                <a:spcPts val="0"/>
              </a:spcAft>
              <a:tabLst>
                <a:tab algn="r" pos="5166360"/>
              </a:tabLst>
            </a:pPr>
            <a:r>
              <a:rPr lang="es-ES" sz="1100" spc="0">
                <a:solidFill>
                  <a:srgbClr val="000000"/>
                </a:solidFill>
                <a:latin typeface="Times New Roman" pitchFamily="1" panose="02020603050405020304"/>
              </a:rPr>
              <a:t>Ampliación de Termología </a:t>
            </a:r>
            <a:r>
              <a:rPr lang="es-ES" sz="1100" spc="0">
                <a:solidFill>
                  <a:srgbClr val="000000"/>
                </a:solidFill>
                <a:latin typeface="Times New Roman" pitchFamily="1" panose="02020603050405020304"/>
              </a:rPr>
              <a:t>6(t+p) </a:t>
            </a:r>
          </a:p>
          <a:p>
            <a:pPr marL="594360" marR="0" indent="0" algn="l">
              <a:lnSpc>
                <a:spcPts val="1300"/>
              </a:lnSpc>
              <a:spcBef>
                <a:spcPts val="20"/>
              </a:spcBef>
              <a:spcAft>
                <a:spcPts val="0"/>
              </a:spcAft>
              <a:tabLst>
                <a:tab algn="r" pos="5166360"/>
              </a:tabLst>
            </a:pPr>
            <a:r>
              <a:rPr lang="es-ES" sz="1100" spc="0">
                <a:solidFill>
                  <a:srgbClr val="000000"/>
                </a:solidFill>
                <a:latin typeface="Times New Roman" pitchFamily="1" panose="02020603050405020304"/>
              </a:rPr>
              <a:t>Teoría Clásica de Campos </a:t>
            </a:r>
            <a:r>
              <a:rPr lang="es-ES" sz="1100" spc="0">
                <a:solidFill>
                  <a:srgbClr val="000000"/>
                </a:solidFill>
                <a:latin typeface="Times New Roman" pitchFamily="1" panose="02020603050405020304"/>
              </a:rPr>
              <a:t>6(t+p) </a:t>
            </a:r>
          </a:p>
          <a:p>
            <a:pPr marL="594360" marR="0" indent="0" algn="l">
              <a:lnSpc>
                <a:spcPts val="1300"/>
              </a:lnSpc>
              <a:spcBef>
                <a:spcPts val="15"/>
              </a:spcBef>
              <a:spcAft>
                <a:spcPts val="0"/>
              </a:spcAft>
              <a:tabLst>
                <a:tab algn="l" pos="2788920"/>
                <a:tab algn="r" pos="5166360"/>
              </a:tabLst>
            </a:pPr>
            <a:r>
              <a:rPr lang="es-ES" sz="1100" spc="0">
                <a:solidFill>
                  <a:srgbClr val="000000"/>
                </a:solidFill>
                <a:latin typeface="Times New Roman" pitchFamily="1" panose="02020603050405020304"/>
              </a:rPr>
              <a:t>Una optativa a elegir: </a:t>
            </a:r>
            <a:r>
              <a:rPr lang="es-ES" sz="1100" spc="0">
                <a:solidFill>
                  <a:srgbClr val="000000"/>
                </a:solidFill>
                <a:latin typeface="Times New Roman" pitchFamily="1" panose="02020603050405020304"/>
              </a:rPr>
              <a:t>Física del Aire </a:t>
            </a:r>
            <a:r>
              <a:rPr lang="es-ES" sz="1100" spc="0">
                <a:solidFill>
                  <a:srgbClr val="000000"/>
                </a:solidFill>
                <a:latin typeface="Times New Roman" pitchFamily="1" panose="02020603050405020304"/>
              </a:rPr>
              <a:t>6(t+p) </a:t>
            </a:r>
          </a:p>
          <a:p>
            <a:pPr marL="2788920" marR="0" indent="0" algn="l">
              <a:lnSpc>
                <a:spcPts val="1300"/>
              </a:lnSpc>
              <a:spcBef>
                <a:spcPts val="0"/>
              </a:spcBef>
              <a:spcAft>
                <a:spcPts val="5"/>
              </a:spcAft>
              <a:tabLst>
                <a:tab algn="r" pos="5166360"/>
              </a:tabLst>
            </a:pPr>
            <a:r>
              <a:rPr lang="es-ES" sz="1100" spc="0">
                <a:solidFill>
                  <a:srgbClr val="000000"/>
                </a:solidFill>
                <a:latin typeface="Times New Roman" pitchFamily="1" panose="02020603050405020304"/>
              </a:rPr>
              <a:t>Electrónica Informática </a:t>
            </a:r>
            <a:r>
              <a:rPr lang="es-ES" sz="1100" spc="0">
                <a:solidFill>
                  <a:srgbClr val="000000"/>
                </a:solidFill>
                <a:latin typeface="Times New Roman" pitchFamily="1" panose="02020603050405020304"/>
              </a:rPr>
              <a:t>6(t+p) </a:t>
            </a:r>
          </a:p>
        </p:txBody>
      </p:sp>
      <p:sp>
        <p:nvSpPr>
          <p:cNvPr id="9" name=""/>
          <p:cNvSpPr/>
          <p:nvPr>
            <p:ph type="body" idx="10"/>
          </p:nvPr>
        </p:nvSpPr>
        <p:spPr>
          <a:xfrm>
            <a:off x="1057910" y="6954520"/>
            <a:ext cx="5486400" cy="2776855"/>
          </a:xfrm>
          <a:prstGeom prst="rect">
            <a:avLst/>
          </a:prstGeom>
          <a:noFill/>
          <a:ln w="0" cmpd="sng">
            <a:noFill/>
            <a:prstDash val="solid"/>
          </a:ln>
        </p:spPr>
        <p:txBody>
          <a:bodyPr vert="horz" lIns="0" tIns="146050" rIns="0" bIns="0" anchor="t"/>
          <a:lstStyle/>
          <a:p>
            <a:pPr marL="91440" marR="91440" indent="0" algn="just">
              <a:lnSpc>
                <a:spcPts val="1200"/>
              </a:lnSpc>
              <a:spcAft>
                <a:spcPts val="0"/>
              </a:spcAft>
            </a:pPr>
            <a:r>
              <a:rPr lang="es-ES" sz="1400" spc="0">
                <a:solidFill>
                  <a:srgbClr val="000000"/>
                </a:solidFill>
                <a:latin typeface="Garamond" pitchFamily="1" panose="02020603050405020304"/>
              </a:rPr>
              <a:t>Tabla </a:t>
            </a:r>
            <a:r>
              <a:rPr lang="es-ES" sz="1150" spc="0">
                <a:solidFill>
                  <a:srgbClr val="000000"/>
                </a:solidFill>
                <a:latin typeface="Arial" pitchFamily="2" panose="02020603050405020304"/>
              </a:rPr>
              <a:t>4.10: </a:t>
            </a:r>
            <a:r>
              <a:rPr lang="es-ES" sz="1000" spc="0">
                <a:solidFill>
                  <a:srgbClr val="000000"/>
                </a:solidFill>
                <a:latin typeface="Times New Roman" pitchFamily="1" panose="02020603050405020304"/>
              </a:rPr>
              <a:t>Plan de Estudios de la Licenciatura en Ciencias Físicas (O.M. de 17 de marzo de 1988). </a:t>
            </a:r>
            <a:r>
              <a:rPr lang="es-ES" sz="1100" b="1" spc="0">
                <a:solidFill>
                  <a:srgbClr val="000000"/>
                </a:solidFill>
                <a:latin typeface="Garamond" pitchFamily="1" panose="02020603050405020304"/>
              </a:rPr>
              <a:t>AO</a:t>
            </a:r>
            <a:r>
              <a:rPr lang="es-ES" sz="1000" spc="0">
                <a:solidFill>
                  <a:srgbClr val="000000"/>
                </a:solidFill>
                <a:latin typeface="Times New Roman" pitchFamily="1" panose="02020603050405020304"/>
              </a:rPr>
              <a:t>: asignatura obligatoria; </a:t>
            </a:r>
            <a:r>
              <a:rPr lang="es-ES" sz="1100" b="1" spc="0">
                <a:solidFill>
                  <a:srgbClr val="000000"/>
                </a:solidFill>
                <a:latin typeface="Garamond" pitchFamily="1" panose="02020603050405020304"/>
              </a:rPr>
              <a:t>AOP</a:t>
            </a:r>
            <a:r>
              <a:rPr lang="es-ES" sz="1000" spc="0">
                <a:solidFill>
                  <a:srgbClr val="000000"/>
                </a:solidFill>
                <a:latin typeface="Times New Roman" pitchFamily="1" panose="02020603050405020304"/>
              </a:rPr>
              <a:t>: asignatura optativa; </a:t>
            </a:r>
            <a:r>
              <a:rPr lang="es-ES" sz="1100" b="1" spc="0">
                <a:solidFill>
                  <a:srgbClr val="000000"/>
                </a:solidFill>
                <a:latin typeface="Garamond" pitchFamily="1" panose="02020603050405020304"/>
              </a:rPr>
              <a:t>HS</a:t>
            </a:r>
            <a:r>
              <a:rPr lang="es-ES" sz="1000" spc="0">
                <a:solidFill>
                  <a:srgbClr val="000000"/>
                </a:solidFill>
                <a:latin typeface="Times New Roman" pitchFamily="1" panose="02020603050405020304"/>
              </a:rPr>
              <a:t>: horas semanales (</a:t>
            </a:r>
            <a:r>
              <a:rPr lang="es-ES" sz="1100" b="1" spc="0">
                <a:solidFill>
                  <a:srgbClr val="000000"/>
                </a:solidFill>
                <a:latin typeface="Garamond" pitchFamily="1" panose="02020603050405020304"/>
              </a:rPr>
              <a:t>t</a:t>
            </a:r>
            <a:r>
              <a:rPr lang="es-ES" sz="1000" spc="0">
                <a:solidFill>
                  <a:srgbClr val="000000"/>
                </a:solidFill>
                <a:latin typeface="Times New Roman" pitchFamily="1" panose="02020603050405020304"/>
              </a:rPr>
              <a:t>: teóricas, </a:t>
            </a:r>
          </a:p>
          <a:p>
            <a:pPr marL="0" marR="0" indent="0" algn="ctr">
              <a:lnSpc>
                <a:spcPts val="1200"/>
              </a:lnSpc>
              <a:spcBef>
                <a:spcPts val="0"/>
              </a:spcBef>
              <a:spcAft>
                <a:spcPts val="17115"/>
              </a:spcAft>
            </a:pPr>
            <a:r>
              <a:rPr lang="es-ES" sz="1100" b="1" spc="25">
                <a:solidFill>
                  <a:srgbClr val="000000"/>
                </a:solidFill>
                <a:latin typeface="Garamond" pitchFamily="1" panose="02020603050405020304"/>
              </a:rPr>
              <a:t>p</a:t>
            </a:r>
            <a:r>
              <a:rPr lang="es-ES" sz="1000" spc="25">
                <a:solidFill>
                  <a:srgbClr val="000000"/>
                </a:solidFill>
                <a:latin typeface="Times New Roman" pitchFamily="1" panose="02020603050405020304"/>
              </a:rPr>
              <a:t>: prácticas) </a:t>
            </a:r>
          </a:p>
        </p:txBody>
      </p:sp>
      <p:sp>
        <p:nvSpPr>
          <p:cNvPr id="10"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cxnSp>
        <p:nvCxnSpPr>
          <p:cNvPr id="11" name=""/>
          <p:cNvCxnSpPr/>
          <p:nvPr/>
        </p:nvCxnSpPr>
        <p:spPr>
          <a:xfrm>
            <a:off x="1097280" y="685800"/>
            <a:ext cx="5401945" cy="0"/>
          </a:xfrm>
          <a:prstGeom prst="line">
            <a:avLst/>
          </a:prstGeom>
          <a:ln w="6350" cmpd="sng">
            <a:solidFill>
              <a:srgbClr val="000000"/>
            </a:solidFill>
          </a:ln>
        </p:spPr>
      </p:cxnSp>
      <p:cxnSp>
        <p:nvCxnSpPr>
          <p:cNvPr id="12" name=""/>
          <p:cNvCxnSpPr/>
          <p:nvPr/>
        </p:nvCxnSpPr>
        <p:spPr>
          <a:xfrm>
            <a:off x="1143000" y="6958330"/>
            <a:ext cx="5313045" cy="0"/>
          </a:xfrm>
          <a:prstGeom prst="line">
            <a:avLst/>
          </a:prstGeom>
          <a:ln w="6350" cmpd="sng">
            <a:solidFill>
              <a:srgbClr val="000000"/>
            </a:solidFill>
          </a:ln>
        </p:spPr>
      </p:cxnSp>
      <p:cxnSp>
        <p:nvCxnSpPr>
          <p:cNvPr id="13" name=""/>
          <p:cNvCxnSpPr/>
          <p:nvPr/>
        </p:nvCxnSpPr>
        <p:spPr>
          <a:xfrm>
            <a:off x="1097280" y="9735185"/>
            <a:ext cx="5401945" cy="0"/>
          </a:xfrm>
          <a:prstGeom prst="line">
            <a:avLst/>
          </a:prstGeom>
          <a:ln w="6350" cmpd="sng">
            <a:solidFill>
              <a:srgbClr val="000000"/>
            </a:solidFill>
          </a:ln>
        </p:spPr>
      </p:cxnSp>
      <p:cxnSp>
        <p:nvCxnSpPr>
          <p:cNvPr id="14" name=""/>
          <p:cNvCxnSpPr/>
          <p:nvPr/>
        </p:nvCxnSpPr>
        <p:spPr>
          <a:xfrm>
            <a:off x="1176655" y="2727960"/>
            <a:ext cx="5242560" cy="0"/>
          </a:xfrm>
          <a:prstGeom prst="line">
            <a:avLst/>
          </a:prstGeom>
          <a:ln w="6350" cmpd="sng">
            <a:solidFill>
              <a:srgbClr val="000000"/>
            </a:solidFill>
          </a:ln>
        </p:spPr>
      </p:cxnSp>
      <p:cxnSp>
        <p:nvCxnSpPr>
          <p:cNvPr id="15" name=""/>
          <p:cNvCxnSpPr/>
          <p:nvPr/>
        </p:nvCxnSpPr>
        <p:spPr>
          <a:xfrm>
            <a:off x="1176655" y="2892425"/>
            <a:ext cx="5242560" cy="0"/>
          </a:xfrm>
          <a:prstGeom prst="line">
            <a:avLst/>
          </a:prstGeom>
          <a:ln w="6350" cmpd="dbl">
            <a:solidFill>
              <a:srgbClr val="000000"/>
            </a:solidFill>
          </a:ln>
        </p:spPr>
      </p:cxnSp>
      <p:cxnSp>
        <p:nvCxnSpPr>
          <p:cNvPr id="16" name=""/>
          <p:cNvCxnSpPr/>
          <p:nvPr/>
        </p:nvCxnSpPr>
        <p:spPr>
          <a:xfrm>
            <a:off x="1176655" y="2727960"/>
            <a:ext cx="0" cy="164465"/>
          </a:xfrm>
          <a:prstGeom prst="line">
            <a:avLst/>
          </a:prstGeom>
          <a:ln w="6350" cmpd="sng">
            <a:solidFill>
              <a:srgbClr val="000000"/>
            </a:solidFill>
          </a:ln>
        </p:spPr>
      </p:cxnSp>
      <p:cxnSp>
        <p:nvCxnSpPr>
          <p:cNvPr id="17" name=""/>
          <p:cNvCxnSpPr/>
          <p:nvPr/>
        </p:nvCxnSpPr>
        <p:spPr>
          <a:xfrm>
            <a:off x="6419215" y="2727960"/>
            <a:ext cx="0" cy="164465"/>
          </a:xfrm>
          <a:prstGeom prst="line">
            <a:avLst/>
          </a:prstGeom>
          <a:ln w="6350" cmpd="sng">
            <a:solidFill>
              <a:srgbClr val="000000"/>
            </a:solidFill>
          </a:ln>
        </p:spPr>
      </p:cxnSp>
      <p:cxnSp>
        <p:nvCxnSpPr>
          <p:cNvPr id="18" name=""/>
          <p:cNvCxnSpPr/>
          <p:nvPr/>
        </p:nvCxnSpPr>
        <p:spPr>
          <a:xfrm>
            <a:off x="1176655" y="2926080"/>
            <a:ext cx="5242560" cy="0"/>
          </a:xfrm>
          <a:prstGeom prst="line">
            <a:avLst/>
          </a:prstGeom>
          <a:ln w="6350" cmpd="dbl">
            <a:solidFill>
              <a:srgbClr val="000000"/>
            </a:solidFill>
          </a:ln>
        </p:spPr>
      </p:cxnSp>
      <p:cxnSp>
        <p:nvCxnSpPr>
          <p:cNvPr id="19" name=""/>
          <p:cNvCxnSpPr/>
          <p:nvPr/>
        </p:nvCxnSpPr>
        <p:spPr>
          <a:xfrm>
            <a:off x="1176655" y="6925310"/>
            <a:ext cx="5242560" cy="0"/>
          </a:xfrm>
          <a:prstGeom prst="line">
            <a:avLst/>
          </a:prstGeom>
          <a:ln w="6350" cmpd="dbl">
            <a:solidFill>
              <a:srgbClr val="000000"/>
            </a:solidFill>
          </a:ln>
        </p:spPr>
      </p:cxnSp>
      <p:cxnSp>
        <p:nvCxnSpPr>
          <p:cNvPr id="20" name=""/>
          <p:cNvCxnSpPr/>
          <p:nvPr/>
        </p:nvCxnSpPr>
        <p:spPr>
          <a:xfrm>
            <a:off x="1176655" y="2926080"/>
            <a:ext cx="0" cy="3999230"/>
          </a:xfrm>
          <a:prstGeom prst="line">
            <a:avLst/>
          </a:prstGeom>
          <a:ln w="6350" cmpd="sng">
            <a:solidFill>
              <a:srgbClr val="000000"/>
            </a:solidFill>
          </a:ln>
        </p:spPr>
      </p:cxnSp>
      <p:cxnSp>
        <p:nvCxnSpPr>
          <p:cNvPr id="21" name=""/>
          <p:cNvCxnSpPr/>
          <p:nvPr/>
        </p:nvCxnSpPr>
        <p:spPr>
          <a:xfrm>
            <a:off x="6419215" y="2926080"/>
            <a:ext cx="0" cy="3999230"/>
          </a:xfrm>
          <a:prstGeom prst="line">
            <a:avLst/>
          </a:prstGeom>
          <a:ln w="6350" cmpd="sng">
            <a:solidFill>
              <a:srgbClr val="000000"/>
            </a:solidFill>
          </a:ln>
        </p:spPr>
      </p:cxnSp>
    </p:spTree>
  </p:cSld>
  <p:clrMapOvr>
    <a:masterClrMapping/>
  </p:clrMapOvr>
</p:sld>
</file>

<file path=ppt/slides/slide8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431280" y="2164080"/>
            <a:ext cx="24130" cy="14351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431280" y="2334895"/>
            <a:ext cx="24130" cy="5266690"/>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4735" y="2164080"/>
            <a:ext cx="112395" cy="143510"/>
          </a:xfrm>
          <a:prstGeom prst="rect">
            <a:avLst/>
          </a:prstGeom>
          <a:noFill/>
          <a:ln w="6350" cmpd="sng">
            <a:solidFill>
              <a:srgbClr val="000000"/>
            </a:solidFill>
            <a:prstDash val="solid"/>
          </a:ln>
        </p:spPr>
        <p:txBody>
          <a:bodyPr vert="horz" lIns="0" tIns="0" rIns="0" bIns="0" anchor="t"/>
          <a:lstStyle/>
          <a:p>
            <a:pPr/>
            <a:r>
              <a:rPr lang="en-US"/>
              <a:t/>
            </a:r>
          </a:p>
        </p:txBody>
      </p:sp>
      <p:sp>
        <p:nvSpPr>
          <p:cNvPr id="5" name=""/>
          <p:cNvSpPr/>
          <p:nvPr>
            <p:ph type="body" idx="10"/>
          </p:nvPr>
        </p:nvSpPr>
        <p:spPr>
          <a:xfrm>
            <a:off x="1054735" y="2334895"/>
            <a:ext cx="112395" cy="5266690"/>
          </a:xfrm>
          <a:prstGeom prst="rect">
            <a:avLst/>
          </a:prstGeom>
          <a:noFill/>
          <a:ln w="6350" cmpd="sng">
            <a:solidFill>
              <a:srgbClr val="000000"/>
            </a:solidFill>
            <a:prstDash val="solid"/>
          </a:ln>
        </p:spPr>
        <p:txBody>
          <a:bodyPr vert="horz" lIns="0" tIns="0" rIns="0" bIns="0" anchor="t"/>
          <a:lstStyle/>
          <a:p>
            <a:pPr/>
            <a:r>
              <a:rPr lang="en-US"/>
              <a:t/>
            </a:r>
          </a:p>
        </p:txBody>
      </p:sp>
      <p:sp>
        <p:nvSpPr>
          <p:cNvPr id="6" name=""/>
          <p:cNvSpPr/>
          <p:nvPr>
            <p:ph type="body" idx="10"/>
          </p:nvPr>
        </p:nvSpPr>
        <p:spPr>
          <a:xfrm>
            <a:off x="1054735" y="469900"/>
            <a:ext cx="5486400" cy="212090"/>
          </a:xfrm>
          <a:prstGeom prst="rect">
            <a:avLst/>
          </a:prstGeom>
          <a:noFill/>
          <a:ln w="0" cmpd="sng">
            <a:noFill/>
            <a:prstDash val="solid"/>
          </a:ln>
        </p:spPr>
        <p:txBody>
          <a:bodyPr vert="horz" lIns="0" tIns="12065" rIns="0" bIns="0" anchor="t"/>
          <a:lstStyle/>
          <a:p>
            <a:pPr marL="45720" marR="0" indent="0" algn="l">
              <a:lnSpc>
                <a:spcPts val="1500"/>
              </a:lnSpc>
              <a:spcAft>
                <a:spcPts val="0"/>
              </a:spcAft>
              <a:tabLst>
                <a:tab algn="r" pos="5440680"/>
              </a:tabLst>
            </a:pPr>
            <a:r>
              <a:rPr lang="es-ES" sz="1200" spc="0">
                <a:solidFill>
                  <a:srgbClr val="000000"/>
                </a:solidFill>
                <a:latin typeface="Arial" pitchFamily="2" panose="02020603050405020304"/>
              </a:rPr>
              <a:t>64 </a:t>
            </a:r>
            <a:r>
              <a:rPr lang="es-ES" sz="1400" spc="0">
                <a:solidFill>
                  <a:srgbClr val="000000"/>
                </a:solidFill>
                <a:latin typeface="Garamond" pitchFamily="1" panose="02020603050405020304"/>
              </a:rPr>
              <a:t>4.4. Planes de Estudio </a:t>
            </a:r>
          </a:p>
        </p:txBody>
      </p:sp>
      <p:sp>
        <p:nvSpPr>
          <p:cNvPr id="7" name=""/>
          <p:cNvSpPr/>
          <p:nvPr>
            <p:ph type="body" idx="10"/>
          </p:nvPr>
        </p:nvSpPr>
        <p:spPr>
          <a:xfrm>
            <a:off x="1167130" y="2164080"/>
            <a:ext cx="5264150" cy="143510"/>
          </a:xfrm>
          <a:prstGeom prst="rect">
            <a:avLst/>
          </a:prstGeom>
          <a:noFill/>
          <a:ln w="0" cmpd="sng">
            <a:noFill/>
            <a:prstDash val="solid"/>
          </a:ln>
        </p:spPr>
        <p:txBody>
          <a:bodyPr vert="horz" lIns="0" tIns="0" rIns="0" bIns="0" anchor="t"/>
          <a:lstStyle/>
          <a:p>
            <a:pPr marL="0" marR="22860" indent="0" algn="l">
              <a:lnSpc>
                <a:spcPts val="1000"/>
              </a:lnSpc>
              <a:spcAft>
                <a:spcPts val="10"/>
              </a:spcAft>
              <a:tabLst>
                <a:tab algn="l" pos="2194560"/>
                <a:tab algn="l" pos="4069080"/>
                <a:tab algn="l" pos="4892040"/>
              </a:tabLst>
            </a:pPr>
            <a:r>
              <a:rPr lang="es-ES" sz="950" spc="-20">
                <a:solidFill>
                  <a:srgbClr val="000000"/>
                </a:solidFill>
                <a:latin typeface="Times New Roman" pitchFamily="1" panose="02020603050405020304"/>
              </a:rPr>
              <a:t>Curso AT </a:t>
            </a:r>
            <a:r>
              <a:rPr lang="es-ES" sz="950" spc="-20">
                <a:solidFill>
                  <a:srgbClr val="000000"/>
                </a:solidFill>
                <a:latin typeface="Times New Roman" pitchFamily="1" panose="02020603050405020304"/>
              </a:rPr>
              <a:t>AO </a:t>
            </a:r>
            <a:r>
              <a:rPr lang="es-ES" sz="950" spc="-20">
                <a:solidFill>
                  <a:srgbClr val="000000"/>
                </a:solidFill>
                <a:latin typeface="Times New Roman" pitchFamily="1" panose="02020603050405020304"/>
              </a:rPr>
              <a:t>AOP </a:t>
            </a:r>
            <a:r>
              <a:rPr lang="es-ES" sz="950" spc="-20">
                <a:solidFill>
                  <a:srgbClr val="000000"/>
                </a:solidFill>
                <a:latin typeface="Times New Roman" pitchFamily="1" panose="02020603050405020304"/>
              </a:rPr>
              <a:t>CR </a:t>
            </a:r>
          </a:p>
        </p:txBody>
      </p:sp>
      <p:sp>
        <p:nvSpPr>
          <p:cNvPr id="8" name=""/>
          <p:cNvSpPr/>
          <p:nvPr>
            <p:ph type="body" idx="10"/>
          </p:nvPr>
        </p:nvSpPr>
        <p:spPr>
          <a:xfrm>
            <a:off x="1167130" y="2334895"/>
            <a:ext cx="5264150" cy="5290185"/>
          </a:xfrm>
          <a:prstGeom prst="rect">
            <a:avLst/>
          </a:prstGeom>
          <a:noFill/>
          <a:ln w="0" cmpd="sng">
            <a:noFill/>
            <a:prstDash val="solid"/>
          </a:ln>
        </p:spPr>
        <p:txBody>
          <a:bodyPr vert="horz" lIns="0" tIns="0" rIns="0" bIns="0" anchor="t"/>
          <a:lstStyle/>
          <a:p>
            <a:pPr marL="502920" marR="22860" indent="0" algn="l">
              <a:lnSpc>
                <a:spcPts val="900"/>
              </a:lnSpc>
              <a:spcAft>
                <a:spcPts val="0"/>
              </a:spcAft>
            </a:pPr>
            <a:r>
              <a:rPr lang="es-ES" sz="1100" b="1" spc="0">
                <a:solidFill>
                  <a:srgbClr val="000000"/>
                </a:solidFill>
                <a:latin typeface="Garamond" pitchFamily="1" panose="02020603050405020304"/>
              </a:rPr>
              <a:t>Primer Ciclo </a:t>
            </a:r>
          </a:p>
          <a:p>
            <a:pPr marL="182880" marR="22860" indent="0" algn="l">
              <a:lnSpc>
                <a:spcPts val="1100"/>
              </a:lnSpc>
              <a:spcBef>
                <a:spcPts val="30"/>
              </a:spcBef>
              <a:spcAft>
                <a:spcPts val="0"/>
              </a:spcAft>
              <a:tabLst>
                <a:tab algn="l" pos="502920"/>
                <a:tab algn="r" pos="5166360"/>
              </a:tabLst>
            </a:pPr>
            <a:r>
              <a:rPr lang="es-ES" sz="950" spc="0">
                <a:solidFill>
                  <a:srgbClr val="000000"/>
                </a:solidFill>
                <a:latin typeface="Times New Roman" pitchFamily="1" panose="02020603050405020304"/>
              </a:rPr>
              <a:t>1 </a:t>
            </a:r>
            <a:r>
              <a:rPr lang="es-ES" sz="950" spc="0">
                <a:solidFill>
                  <a:srgbClr val="000000"/>
                </a:solidFill>
                <a:latin typeface="Times New Roman" pitchFamily="1" panose="02020603050405020304"/>
              </a:rPr>
              <a:t>Métodos Matemáticos I </a:t>
            </a:r>
            <a:r>
              <a:rPr lang="es-ES" sz="950" spc="0">
                <a:solidFill>
                  <a:srgbClr val="000000"/>
                </a:solidFill>
                <a:latin typeface="Times New Roman" pitchFamily="1" panose="02020603050405020304"/>
              </a:rPr>
              <a:t>8t+3p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Análisis Matemático </a:t>
            </a:r>
            <a:r>
              <a:rPr lang="es-ES" sz="950" spc="0">
                <a:solidFill>
                  <a:srgbClr val="000000"/>
                </a:solidFill>
                <a:latin typeface="Times New Roman" pitchFamily="1" panose="02020603050405020304"/>
              </a:rPr>
              <a:t>4t+2p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Técnicas Experimentales </a:t>
            </a:r>
            <a:r>
              <a:rPr lang="es-ES" sz="950" spc="0">
                <a:solidFill>
                  <a:srgbClr val="000000"/>
                </a:solidFill>
                <a:latin typeface="Times New Roman" pitchFamily="1" panose="02020603050405020304"/>
              </a:rPr>
              <a:t>1t+5p </a:t>
            </a:r>
          </a:p>
          <a:p>
            <a:pPr marL="219456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Fundamentos de Física I </a:t>
            </a:r>
            <a:r>
              <a:rPr lang="es-ES" sz="950" spc="0">
                <a:solidFill>
                  <a:srgbClr val="000000"/>
                </a:solidFill>
                <a:latin typeface="Times New Roman" pitchFamily="1" panose="02020603050405020304"/>
              </a:rPr>
              <a:t>5t+2.5p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Métodos Computacionales en Física </a:t>
            </a:r>
            <a:r>
              <a:rPr lang="es-ES" sz="950" spc="0">
                <a:solidFill>
                  <a:srgbClr val="000000"/>
                </a:solidFill>
                <a:latin typeface="Times New Roman" pitchFamily="1" panose="02020603050405020304"/>
              </a:rPr>
              <a:t>2t+4p </a:t>
            </a:r>
          </a:p>
          <a:p>
            <a:pPr marL="219456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Fundamentos de Física II </a:t>
            </a:r>
            <a:r>
              <a:rPr lang="es-ES" sz="950" spc="0">
                <a:solidFill>
                  <a:srgbClr val="000000"/>
                </a:solidFill>
                <a:latin typeface="Times New Roman" pitchFamily="1" panose="02020603050405020304"/>
              </a:rPr>
              <a:t>5t+2.5p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Análisis Matemático </a:t>
            </a:r>
            <a:r>
              <a:rPr lang="es-ES" sz="950" spc="0">
                <a:solidFill>
                  <a:srgbClr val="000000"/>
                </a:solidFill>
                <a:latin typeface="Times New Roman" pitchFamily="1" panose="02020603050405020304"/>
              </a:rPr>
              <a:t>4t+2p </a:t>
            </a:r>
          </a:p>
          <a:p>
            <a:pPr marL="182880" marR="22860" indent="0" algn="l">
              <a:lnSpc>
                <a:spcPts val="1100"/>
              </a:lnSpc>
              <a:spcBef>
                <a:spcPts val="0"/>
              </a:spcBef>
              <a:spcAft>
                <a:spcPts val="0"/>
              </a:spcAft>
              <a:tabLst>
                <a:tab algn="l" pos="502920"/>
                <a:tab algn="r" pos="5166360"/>
              </a:tabLst>
            </a:pPr>
            <a:r>
              <a:rPr lang="es-ES" sz="950" spc="0">
                <a:solidFill>
                  <a:srgbClr val="000000"/>
                </a:solidFill>
                <a:latin typeface="Times New Roman" pitchFamily="1" panose="02020603050405020304"/>
              </a:rPr>
              <a:t>2 </a:t>
            </a:r>
            <a:r>
              <a:rPr lang="es-ES" sz="950" spc="0">
                <a:solidFill>
                  <a:srgbClr val="000000"/>
                </a:solidFill>
                <a:latin typeface="Times New Roman" pitchFamily="1" panose="02020603050405020304"/>
              </a:rPr>
              <a:t>Mecánica y Ondas </a:t>
            </a:r>
            <a:r>
              <a:rPr lang="es-ES" sz="950" spc="0">
                <a:solidFill>
                  <a:srgbClr val="000000"/>
                </a:solidFill>
                <a:latin typeface="Times New Roman" pitchFamily="1" panose="02020603050405020304"/>
              </a:rPr>
              <a:t>8t+3p </a:t>
            </a:r>
          </a:p>
          <a:p>
            <a:pPr marL="502920" marR="22860" indent="0" algn="l">
              <a:lnSpc>
                <a:spcPts val="1100"/>
              </a:lnSpc>
              <a:spcBef>
                <a:spcPts val="15"/>
              </a:spcBef>
              <a:spcAft>
                <a:spcPts val="0"/>
              </a:spcAft>
              <a:tabLst>
                <a:tab algn="r" pos="5166360"/>
              </a:tabLst>
            </a:pPr>
            <a:r>
              <a:rPr lang="es-ES" sz="950" spc="0">
                <a:solidFill>
                  <a:srgbClr val="000000"/>
                </a:solidFill>
                <a:latin typeface="Times New Roman" pitchFamily="1" panose="02020603050405020304"/>
              </a:rPr>
              <a:t>Termodinámica </a:t>
            </a:r>
            <a:r>
              <a:rPr lang="es-ES" sz="950" spc="0">
                <a:solidFill>
                  <a:srgbClr val="000000"/>
                </a:solidFill>
                <a:latin typeface="Times New Roman" pitchFamily="1" panose="02020603050405020304"/>
              </a:rPr>
              <a:t>8t+3p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Métodos Matemáticos II </a:t>
            </a:r>
            <a:r>
              <a:rPr lang="es-ES" sz="950" spc="0">
                <a:solidFill>
                  <a:srgbClr val="000000"/>
                </a:solidFill>
                <a:latin typeface="Times New Roman" pitchFamily="1" panose="02020603050405020304"/>
              </a:rPr>
              <a:t>4t+2p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Técnicas Experimentales II </a:t>
            </a:r>
            <a:r>
              <a:rPr lang="es-ES" sz="950" spc="0">
                <a:solidFill>
                  <a:srgbClr val="000000"/>
                </a:solidFill>
                <a:latin typeface="Times New Roman" pitchFamily="1" panose="02020603050405020304"/>
              </a:rPr>
              <a:t>1t+5p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Técnicas Experimentales III </a:t>
            </a:r>
            <a:r>
              <a:rPr lang="es-ES" sz="950" spc="0">
                <a:solidFill>
                  <a:srgbClr val="000000"/>
                </a:solidFill>
                <a:latin typeface="Times New Roman" pitchFamily="1" panose="02020603050405020304"/>
              </a:rPr>
              <a:t>1t+5p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de los Materiales </a:t>
            </a:r>
            <a:r>
              <a:rPr lang="es-ES" sz="950" spc="0">
                <a:solidFill>
                  <a:srgbClr val="000000"/>
                </a:solidFill>
                <a:latin typeface="Times New Roman" pitchFamily="1" panose="02020603050405020304"/>
              </a:rPr>
              <a:t>8t+4p </a:t>
            </a:r>
          </a:p>
          <a:p>
            <a:pPr marL="219456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Métodos Matemáticos III </a:t>
            </a:r>
            <a:r>
              <a:rPr lang="es-ES" sz="950" spc="0">
                <a:solidFill>
                  <a:srgbClr val="000000"/>
                </a:solidFill>
                <a:latin typeface="Times New Roman" pitchFamily="1" panose="02020603050405020304"/>
              </a:rPr>
              <a:t>4t+2p </a:t>
            </a:r>
          </a:p>
          <a:p>
            <a:pPr marL="182880" marR="22860" indent="0" algn="l">
              <a:lnSpc>
                <a:spcPts val="1100"/>
              </a:lnSpc>
              <a:spcBef>
                <a:spcPts val="0"/>
              </a:spcBef>
              <a:spcAft>
                <a:spcPts val="0"/>
              </a:spcAft>
              <a:tabLst>
                <a:tab algn="l" pos="502920"/>
                <a:tab algn="r" pos="5166360"/>
              </a:tabLst>
            </a:pPr>
            <a:r>
              <a:rPr lang="es-ES" sz="950" spc="0">
                <a:solidFill>
                  <a:srgbClr val="000000"/>
                </a:solidFill>
                <a:latin typeface="Times New Roman" pitchFamily="1" panose="02020603050405020304"/>
              </a:rPr>
              <a:t>3 </a:t>
            </a:r>
            <a:r>
              <a:rPr lang="es-ES" sz="950" spc="0">
                <a:solidFill>
                  <a:srgbClr val="000000"/>
                </a:solidFill>
                <a:latin typeface="Times New Roman" pitchFamily="1" panose="02020603050405020304"/>
              </a:rPr>
              <a:t>Electromagnetismo </a:t>
            </a:r>
            <a:r>
              <a:rPr lang="es-ES" sz="950" spc="0">
                <a:solidFill>
                  <a:srgbClr val="000000"/>
                </a:solidFill>
                <a:latin typeface="Times New Roman" pitchFamily="1" panose="02020603050405020304"/>
              </a:rPr>
              <a:t>8t+3p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Física Cuántica </a:t>
            </a:r>
            <a:r>
              <a:rPr lang="es-ES" sz="950" spc="0">
                <a:solidFill>
                  <a:srgbClr val="000000"/>
                </a:solidFill>
                <a:latin typeface="Times New Roman" pitchFamily="1" panose="02020603050405020304"/>
              </a:rPr>
              <a:t>8t+3p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Optica </a:t>
            </a:r>
            <a:r>
              <a:rPr lang="es-ES" sz="950" spc="0">
                <a:solidFill>
                  <a:srgbClr val="000000"/>
                </a:solidFill>
                <a:latin typeface="Times New Roman" pitchFamily="1" panose="02020603050405020304"/>
              </a:rPr>
              <a:t>8t+3p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Métodos Matemáticos IV </a:t>
            </a:r>
            <a:r>
              <a:rPr lang="es-ES" sz="950" spc="0">
                <a:solidFill>
                  <a:srgbClr val="000000"/>
                </a:solidFill>
                <a:latin typeface="Times New Roman" pitchFamily="1" panose="02020603050405020304"/>
              </a:rPr>
              <a:t>4t+2p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Métodos Matemáticos V </a:t>
            </a:r>
            <a:r>
              <a:rPr lang="es-ES" sz="950" spc="0">
                <a:solidFill>
                  <a:srgbClr val="000000"/>
                </a:solidFill>
                <a:latin typeface="Times New Roman" pitchFamily="1" panose="02020603050405020304"/>
              </a:rPr>
              <a:t>4t+2p </a:t>
            </a:r>
          </a:p>
          <a:p>
            <a:pPr marL="2194560" marR="22860" indent="0" algn="l">
              <a:lnSpc>
                <a:spcPts val="1100"/>
              </a:lnSpc>
              <a:spcBef>
                <a:spcPts val="15"/>
              </a:spcBef>
              <a:spcAft>
                <a:spcPts val="0"/>
              </a:spcAft>
              <a:tabLst>
                <a:tab algn="r" pos="5166360"/>
              </a:tabLst>
            </a:pPr>
            <a:r>
              <a:rPr lang="es-ES" sz="950" spc="0">
                <a:solidFill>
                  <a:srgbClr val="000000"/>
                </a:solidFill>
                <a:latin typeface="Times New Roman" pitchFamily="1" panose="02020603050405020304"/>
              </a:rPr>
              <a:t>Técnicas Experimentales IV </a:t>
            </a:r>
            <a:r>
              <a:rPr lang="es-ES" sz="950" spc="0">
                <a:solidFill>
                  <a:srgbClr val="000000"/>
                </a:solidFill>
                <a:latin typeface="Times New Roman" pitchFamily="1" panose="02020603050405020304"/>
              </a:rPr>
              <a:t>1t+5p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Técnicas Experimentales V </a:t>
            </a:r>
            <a:r>
              <a:rPr lang="es-ES" sz="950" spc="0">
                <a:solidFill>
                  <a:srgbClr val="000000"/>
                </a:solidFill>
                <a:latin typeface="Times New Roman" pitchFamily="1" panose="02020603050405020304"/>
              </a:rPr>
              <a:t>1t+4p </a:t>
            </a:r>
          </a:p>
          <a:p>
            <a:pPr marL="4069080" marR="22860" indent="0" algn="l">
              <a:lnSpc>
                <a:spcPts val="1100"/>
              </a:lnSpc>
              <a:spcBef>
                <a:spcPts val="30"/>
              </a:spcBef>
              <a:spcAft>
                <a:spcPts val="0"/>
              </a:spcAft>
              <a:tabLst>
                <a:tab algn="r" pos="5166360"/>
              </a:tabLst>
            </a:pPr>
            <a:r>
              <a:rPr lang="es-ES" sz="950" spc="0">
                <a:solidFill>
                  <a:srgbClr val="000000"/>
                </a:solidFill>
                <a:latin typeface="Times New Roman" pitchFamily="1" panose="02020603050405020304"/>
              </a:rPr>
              <a:t>Optativas </a:t>
            </a:r>
            <a:r>
              <a:rPr lang="es-ES" sz="950" spc="0">
                <a:solidFill>
                  <a:srgbClr val="000000"/>
                </a:solidFill>
                <a:latin typeface="Times New Roman" pitchFamily="1" panose="02020603050405020304"/>
              </a:rPr>
              <a:t>12(t+p) </a:t>
            </a:r>
          </a:p>
          <a:p>
            <a:pPr marL="0" marR="22860" indent="0" algn="r">
              <a:lnSpc>
                <a:spcPts val="1100"/>
              </a:lnSpc>
              <a:spcBef>
                <a:spcPts val="0"/>
              </a:spcBef>
              <a:spcAft>
                <a:spcPts val="0"/>
              </a:spcAft>
            </a:pPr>
            <a:r>
              <a:rPr lang="es-ES" sz="950" spc="20">
                <a:solidFill>
                  <a:srgbClr val="000000"/>
                </a:solidFill>
                <a:latin typeface="Times New Roman" pitchFamily="1" panose="02020603050405020304"/>
              </a:rPr>
              <a:t>Libre Opción 15(t+p) </a:t>
            </a:r>
          </a:p>
          <a:p>
            <a:pPr marL="502920" marR="22860" indent="0" algn="l">
              <a:lnSpc>
                <a:spcPts val="1000"/>
              </a:lnSpc>
              <a:spcBef>
                <a:spcPts val="0"/>
              </a:spcBef>
              <a:spcAft>
                <a:spcPts val="0"/>
              </a:spcAft>
            </a:pPr>
            <a:r>
              <a:rPr lang="es-ES" sz="1100" b="1" spc="-20">
                <a:solidFill>
                  <a:srgbClr val="000000"/>
                </a:solidFill>
                <a:latin typeface="Garamond" pitchFamily="1" panose="02020603050405020304"/>
              </a:rPr>
              <a:t>Segundo Ciclo </a:t>
            </a:r>
          </a:p>
          <a:p>
            <a:pPr marL="182880" marR="22860" indent="0" algn="l">
              <a:lnSpc>
                <a:spcPts val="1100"/>
              </a:lnSpc>
              <a:spcBef>
                <a:spcPts val="55"/>
              </a:spcBef>
              <a:spcAft>
                <a:spcPts val="0"/>
              </a:spcAft>
              <a:tabLst>
                <a:tab algn="l" pos="502920"/>
                <a:tab algn="r" pos="5166360"/>
              </a:tabLst>
            </a:pPr>
            <a:r>
              <a:rPr lang="es-ES" sz="950" spc="0">
                <a:solidFill>
                  <a:srgbClr val="000000"/>
                </a:solidFill>
                <a:latin typeface="Times New Roman" pitchFamily="1" panose="02020603050405020304"/>
              </a:rPr>
              <a:t>4 </a:t>
            </a:r>
            <a:r>
              <a:rPr lang="es-ES" sz="950" spc="0">
                <a:solidFill>
                  <a:srgbClr val="000000"/>
                </a:solidFill>
                <a:latin typeface="Times New Roman" pitchFamily="1" panose="02020603050405020304"/>
              </a:rPr>
              <a:t>Electrónica </a:t>
            </a:r>
            <a:r>
              <a:rPr lang="es-ES" sz="950" spc="0">
                <a:solidFill>
                  <a:srgbClr val="000000"/>
                </a:solidFill>
                <a:latin typeface="Times New Roman" pitchFamily="1" panose="02020603050405020304"/>
              </a:rPr>
              <a:t>6t+6p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del Estado Sólido I </a:t>
            </a:r>
            <a:r>
              <a:rPr lang="es-ES" sz="950" spc="0">
                <a:solidFill>
                  <a:srgbClr val="000000"/>
                </a:solidFill>
                <a:latin typeface="Times New Roman" pitchFamily="1" panose="02020603050405020304"/>
              </a:rPr>
              <a:t>4t+2p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Mecánica Cuántica I </a:t>
            </a:r>
            <a:r>
              <a:rPr lang="es-ES" sz="950" spc="0">
                <a:solidFill>
                  <a:srgbClr val="000000"/>
                </a:solidFill>
                <a:latin typeface="Times New Roman" pitchFamily="1" panose="02020603050405020304"/>
              </a:rPr>
              <a:t>4t+2p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Mecánica Teórica </a:t>
            </a:r>
            <a:r>
              <a:rPr lang="es-ES" sz="950" spc="0">
                <a:solidFill>
                  <a:srgbClr val="000000"/>
                </a:solidFill>
                <a:latin typeface="Times New Roman" pitchFamily="1" panose="02020603050405020304"/>
              </a:rPr>
              <a:t>4t+2p </a:t>
            </a:r>
          </a:p>
          <a:p>
            <a:pPr marL="50292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Estadística I </a:t>
            </a:r>
            <a:r>
              <a:rPr lang="es-ES" sz="950" spc="0">
                <a:solidFill>
                  <a:srgbClr val="000000"/>
                </a:solidFill>
                <a:latin typeface="Times New Roman" pitchFamily="1" panose="02020603050405020304"/>
              </a:rPr>
              <a:t>4t+2p </a:t>
            </a:r>
          </a:p>
          <a:p>
            <a:pPr marL="219456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Física Estadística II </a:t>
            </a:r>
            <a:r>
              <a:rPr lang="es-ES" sz="950" spc="0">
                <a:solidFill>
                  <a:srgbClr val="000000"/>
                </a:solidFill>
                <a:latin typeface="Times New Roman" pitchFamily="1" panose="02020603050405020304"/>
              </a:rPr>
              <a:t>4t+2p </a:t>
            </a:r>
          </a:p>
          <a:p>
            <a:pPr marL="2194560" marR="22860" indent="0" algn="l">
              <a:lnSpc>
                <a:spcPts val="1100"/>
              </a:lnSpc>
              <a:spcBef>
                <a:spcPts val="15"/>
              </a:spcBef>
              <a:spcAft>
                <a:spcPts val="0"/>
              </a:spcAft>
              <a:tabLst>
                <a:tab algn="r" pos="5166360"/>
              </a:tabLst>
            </a:pPr>
            <a:r>
              <a:rPr lang="es-ES" sz="950" spc="0">
                <a:solidFill>
                  <a:srgbClr val="000000"/>
                </a:solidFill>
                <a:latin typeface="Times New Roman" pitchFamily="1" panose="02020603050405020304"/>
              </a:rPr>
              <a:t>Mecánica Cuántica II </a:t>
            </a:r>
            <a:r>
              <a:rPr lang="es-ES" sz="950" spc="0">
                <a:solidFill>
                  <a:srgbClr val="000000"/>
                </a:solidFill>
                <a:latin typeface="Times New Roman" pitchFamily="1" panose="02020603050405020304"/>
              </a:rPr>
              <a:t>4t+2p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del Estado Sólido II </a:t>
            </a:r>
            <a:r>
              <a:rPr lang="es-ES" sz="950" spc="0">
                <a:solidFill>
                  <a:srgbClr val="000000"/>
                </a:solidFill>
                <a:latin typeface="Times New Roman" pitchFamily="1" panose="02020603050405020304"/>
              </a:rPr>
              <a:t>4t+2p </a:t>
            </a:r>
          </a:p>
          <a:p>
            <a:pPr marL="182880" marR="22860" indent="0" algn="l">
              <a:lnSpc>
                <a:spcPts val="1100"/>
              </a:lnSpc>
              <a:spcBef>
                <a:spcPts val="0"/>
              </a:spcBef>
              <a:spcAft>
                <a:spcPts val="0"/>
              </a:spcAft>
              <a:tabLst>
                <a:tab algn="l" pos="502920"/>
                <a:tab algn="r" pos="5166360"/>
              </a:tabLst>
            </a:pPr>
            <a:r>
              <a:rPr lang="es-ES" sz="950" spc="0">
                <a:solidFill>
                  <a:srgbClr val="000000"/>
                </a:solidFill>
                <a:latin typeface="Times New Roman" pitchFamily="1" panose="02020603050405020304"/>
              </a:rPr>
              <a:t>5 </a:t>
            </a:r>
            <a:r>
              <a:rPr lang="es-ES" sz="950" spc="0">
                <a:solidFill>
                  <a:srgbClr val="000000"/>
                </a:solidFill>
                <a:latin typeface="Times New Roman" pitchFamily="1" panose="02020603050405020304"/>
              </a:rPr>
              <a:t>Electrodinámica Clásica I </a:t>
            </a:r>
            <a:r>
              <a:rPr lang="es-ES" sz="950" spc="0">
                <a:solidFill>
                  <a:srgbClr val="000000"/>
                </a:solidFill>
                <a:latin typeface="Times New Roman" pitchFamily="1" panose="02020603050405020304"/>
              </a:rPr>
              <a:t>4t+2p </a:t>
            </a:r>
          </a:p>
          <a:p>
            <a:pPr marL="502920" marR="22860" indent="0" algn="l">
              <a:lnSpc>
                <a:spcPts val="1100"/>
              </a:lnSpc>
              <a:spcBef>
                <a:spcPts val="20"/>
              </a:spcBef>
              <a:spcAft>
                <a:spcPts val="0"/>
              </a:spcAft>
              <a:tabLst>
                <a:tab algn="r" pos="5166360"/>
              </a:tabLst>
            </a:pPr>
            <a:r>
              <a:rPr lang="es-ES" sz="950" spc="0">
                <a:solidFill>
                  <a:srgbClr val="000000"/>
                </a:solidFill>
                <a:latin typeface="Times New Roman" pitchFamily="1" panose="02020603050405020304"/>
              </a:rPr>
              <a:t>Física Nuclear y de Partículas I </a:t>
            </a:r>
            <a:r>
              <a:rPr lang="es-ES" sz="950" spc="0">
                <a:solidFill>
                  <a:srgbClr val="000000"/>
                </a:solidFill>
                <a:latin typeface="Times New Roman" pitchFamily="1" panose="02020603050405020304"/>
              </a:rPr>
              <a:t>4t+2p </a:t>
            </a:r>
          </a:p>
          <a:p>
            <a:pPr marL="2194560" marR="22860" indent="0" algn="l">
              <a:lnSpc>
                <a:spcPts val="1100"/>
              </a:lnSpc>
              <a:spcBef>
                <a:spcPts val="0"/>
              </a:spcBef>
              <a:spcAft>
                <a:spcPts val="0"/>
              </a:spcAft>
              <a:tabLst>
                <a:tab algn="r" pos="5166360"/>
              </a:tabLst>
            </a:pPr>
            <a:r>
              <a:rPr lang="es-ES" sz="950" spc="0">
                <a:solidFill>
                  <a:srgbClr val="000000"/>
                </a:solidFill>
                <a:latin typeface="Times New Roman" pitchFamily="1" panose="02020603050405020304"/>
              </a:rPr>
              <a:t>Física Nuclear y de Partículas II </a:t>
            </a:r>
            <a:r>
              <a:rPr lang="es-ES" sz="950" spc="0">
                <a:solidFill>
                  <a:srgbClr val="000000"/>
                </a:solidFill>
                <a:latin typeface="Times New Roman" pitchFamily="1" panose="02020603050405020304"/>
              </a:rPr>
              <a:t>4t+2p </a:t>
            </a:r>
          </a:p>
          <a:p>
            <a:pPr marL="4069080" marR="22860" indent="0" algn="l">
              <a:lnSpc>
                <a:spcPts val="1100"/>
              </a:lnSpc>
              <a:spcBef>
                <a:spcPts val="30"/>
              </a:spcBef>
              <a:spcAft>
                <a:spcPts val="0"/>
              </a:spcAft>
              <a:tabLst>
                <a:tab algn="r" pos="5166360"/>
              </a:tabLst>
            </a:pPr>
            <a:r>
              <a:rPr lang="es-ES" sz="950" spc="0">
                <a:solidFill>
                  <a:srgbClr val="000000"/>
                </a:solidFill>
                <a:latin typeface="Times New Roman" pitchFamily="1" panose="02020603050405020304"/>
              </a:rPr>
              <a:t>Optativas </a:t>
            </a:r>
            <a:r>
              <a:rPr lang="es-ES" sz="950" spc="0">
                <a:solidFill>
                  <a:srgbClr val="000000"/>
                </a:solidFill>
                <a:latin typeface="Times New Roman" pitchFamily="1" panose="02020603050405020304"/>
              </a:rPr>
              <a:t>48(t+p) </a:t>
            </a:r>
          </a:p>
          <a:p>
            <a:pPr marL="0" marR="22860" indent="0" algn="r">
              <a:lnSpc>
                <a:spcPts val="1100"/>
              </a:lnSpc>
              <a:spcBef>
                <a:spcPts val="0"/>
              </a:spcBef>
              <a:spcAft>
                <a:spcPts val="215"/>
              </a:spcAft>
            </a:pPr>
            <a:r>
              <a:rPr lang="es-ES" sz="950" spc="20">
                <a:solidFill>
                  <a:srgbClr val="000000"/>
                </a:solidFill>
                <a:latin typeface="Times New Roman" pitchFamily="1" panose="02020603050405020304"/>
              </a:rPr>
              <a:t>Libre Opción 18(t+p) </a:t>
            </a:r>
          </a:p>
        </p:txBody>
      </p:sp>
      <p:sp>
        <p:nvSpPr>
          <p:cNvPr id="9" name=""/>
          <p:cNvSpPr/>
          <p:nvPr>
            <p:ph type="body" idx="10"/>
          </p:nvPr>
        </p:nvSpPr>
        <p:spPr>
          <a:xfrm>
            <a:off x="1054735" y="7625080"/>
            <a:ext cx="5486400" cy="2106295"/>
          </a:xfrm>
          <a:prstGeom prst="rect">
            <a:avLst/>
          </a:prstGeom>
          <a:noFill/>
          <a:ln w="0" cmpd="sng">
            <a:noFill/>
            <a:prstDash val="solid"/>
          </a:ln>
        </p:spPr>
        <p:txBody>
          <a:bodyPr vert="horz" lIns="0" tIns="144145" rIns="0" bIns="0" anchor="t"/>
          <a:lstStyle/>
          <a:p>
            <a:pPr marL="0" marR="0" indent="0" algn="ctr">
              <a:lnSpc>
                <a:spcPts val="1200"/>
              </a:lnSpc>
              <a:spcAft>
                <a:spcPts val="11830"/>
              </a:spcAft>
            </a:pPr>
            <a:r>
              <a:rPr lang="es-ES" sz="1400" spc="0">
                <a:solidFill>
                  <a:srgbClr val="000000"/>
                </a:solidFill>
                <a:latin typeface="Garamond" pitchFamily="1" panose="02020603050405020304"/>
              </a:rPr>
              <a:t>Tabla </a:t>
            </a:r>
            <a:r>
              <a:rPr lang="es-ES" sz="1200" spc="0">
                <a:solidFill>
                  <a:srgbClr val="000000"/>
                </a:solidFill>
                <a:latin typeface="Arial" pitchFamily="2" panose="02020603050405020304"/>
              </a:rPr>
              <a:t>4.11: </a:t>
            </a:r>
            <a:r>
              <a:rPr lang="es-ES" sz="1000" spc="0">
                <a:solidFill>
                  <a:srgbClr val="000000"/>
                </a:solidFill>
                <a:latin typeface="Times New Roman" pitchFamily="1" panose="02020603050405020304"/>
              </a:rPr>
              <a:t>Plan de Estudios de la Licenciatura en Ciencias Físicas para el curso 94/95. </a:t>
            </a:r>
            <a:r>
              <a:rPr lang="es-ES" sz="1100" b="1" spc="0">
                <a:solidFill>
                  <a:srgbClr val="000000"/>
                </a:solidFill>
                <a:latin typeface="Garamond" pitchFamily="1" panose="02020603050405020304"/>
              </a:rPr>
              <a:t>AT</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asignaturas troncales; </a:t>
            </a:r>
            <a:r>
              <a:rPr lang="es-ES" sz="1100" b="1" spc="0">
                <a:solidFill>
                  <a:srgbClr val="000000"/>
                </a:solidFill>
                <a:latin typeface="Garamond" pitchFamily="1" panose="02020603050405020304"/>
              </a:rPr>
              <a:t>AO</a:t>
            </a:r>
            <a:r>
              <a:rPr lang="es-ES" sz="1000" spc="0">
                <a:solidFill>
                  <a:srgbClr val="000000"/>
                </a:solidFill>
                <a:latin typeface="Times New Roman" pitchFamily="1" panose="02020603050405020304"/>
              </a:rPr>
              <a:t>: asignaturas obligatorias; </a:t>
            </a:r>
            <a:r>
              <a:rPr lang="es-ES" sz="1100" b="1" spc="0">
                <a:solidFill>
                  <a:srgbClr val="000000"/>
                </a:solidFill>
                <a:latin typeface="Garamond" pitchFamily="1" panose="02020603050405020304"/>
              </a:rPr>
              <a:t>AOP</a:t>
            </a:r>
            <a:r>
              <a:rPr lang="es-ES" sz="1000" spc="0">
                <a:solidFill>
                  <a:srgbClr val="000000"/>
                </a:solidFill>
                <a:latin typeface="Times New Roman" pitchFamily="1" panose="02020603050405020304"/>
              </a:rPr>
              <a:t>: asignatura optativa; </a:t>
            </a:r>
            <a:r>
              <a:rPr lang="es-ES" sz="1100" b="1" spc="0">
                <a:solidFill>
                  <a:srgbClr val="000000"/>
                </a:solidFill>
                <a:latin typeface="Garamond" pitchFamily="1" panose="02020603050405020304"/>
              </a:rPr>
              <a:t>CR</a:t>
            </a:r>
            <a:r>
              <a:rPr lang="es-ES" sz="1000" spc="0">
                <a:solidFill>
                  <a:srgbClr val="000000"/>
                </a:solidFill>
                <a:latin typeface="Times New Roman" pitchFamily="1" panose="02020603050405020304"/>
              </a:rPr>
              <a:t>: Créditos; </a:t>
            </a:r>
            <a:br/>
            <a:r>
              <a:rPr lang="es-ES" sz="1000" spc="0">
                <a:solidFill>
                  <a:srgbClr val="000000"/>
                </a:solidFill>
                <a:latin typeface="Times New Roman" pitchFamily="1" panose="02020603050405020304"/>
              </a:rPr>
              <a:t>un crédito equivale a diez horas lectivas (</a:t>
            </a:r>
            <a:r>
              <a:rPr lang="es-ES" sz="1100" b="1" spc="0">
                <a:solidFill>
                  <a:srgbClr val="000000"/>
                </a:solidFill>
                <a:latin typeface="Garamond" pitchFamily="1" panose="02020603050405020304"/>
              </a:rPr>
              <a:t>t</a:t>
            </a:r>
            <a:r>
              <a:rPr lang="es-ES" sz="1000" spc="0">
                <a:solidFill>
                  <a:srgbClr val="000000"/>
                </a:solidFill>
                <a:latin typeface="Times New Roman" pitchFamily="1" panose="02020603050405020304"/>
              </a:rPr>
              <a:t>: teóricas, </a:t>
            </a:r>
            <a:r>
              <a:rPr lang="es-ES" sz="1100" b="1" spc="0">
                <a:solidFill>
                  <a:srgbClr val="000000"/>
                </a:solidFill>
                <a:latin typeface="Garamond" pitchFamily="1" panose="02020603050405020304"/>
              </a:rPr>
              <a:t>p</a:t>
            </a:r>
            <a:r>
              <a:rPr lang="es-ES" sz="1000" spc="0">
                <a:solidFill>
                  <a:srgbClr val="000000"/>
                </a:solidFill>
                <a:latin typeface="Times New Roman" pitchFamily="1" panose="02020603050405020304"/>
              </a:rPr>
              <a:t>: prácticas) </a:t>
            </a:r>
          </a:p>
        </p:txBody>
      </p:sp>
      <p:sp>
        <p:nvSpPr>
          <p:cNvPr id="10" name=""/>
          <p:cNvSpPr/>
          <p:nvPr>
            <p:ph type="body" idx="10"/>
          </p:nvPr>
        </p:nvSpPr>
        <p:spPr>
          <a:xfrm>
            <a:off x="1054735" y="9731375"/>
            <a:ext cx="5486400" cy="238125"/>
          </a:xfrm>
          <a:prstGeom prst="rect">
            <a:avLst/>
          </a:prstGeom>
          <a:noFill/>
          <a:ln w="0" cmpd="sng">
            <a:noFill/>
            <a:prstDash val="solid"/>
          </a:ln>
        </p:spPr>
        <p:txBody>
          <a:bodyPr vert="horz" lIns="0" tIns="46355" rIns="0" bIns="0" anchor="t"/>
          <a:lstStyle/>
          <a:p>
            <a:pPr marL="45720" marR="0" indent="0" algn="l">
              <a:lnSpc>
                <a:spcPts val="1500"/>
              </a:lnSpc>
              <a:spcAft>
                <a:spcPts val="0"/>
              </a:spcAft>
            </a:pPr>
            <a:r>
              <a:rPr lang="es-ES" sz="1400" spc="25">
                <a:solidFill>
                  <a:srgbClr val="000000"/>
                </a:solidFill>
                <a:latin typeface="Garamond" pitchFamily="1" panose="02020603050405020304"/>
              </a:rPr>
              <a:t>50 Aniversario 1968–2019 </a:t>
            </a:r>
          </a:p>
        </p:txBody>
      </p:sp>
      <p:cxnSp>
        <p:nvCxnSpPr>
          <p:cNvPr id="11" name=""/>
          <p:cNvCxnSpPr/>
          <p:nvPr/>
        </p:nvCxnSpPr>
        <p:spPr>
          <a:xfrm>
            <a:off x="1097280" y="685800"/>
            <a:ext cx="5401945" cy="0"/>
          </a:xfrm>
          <a:prstGeom prst="line">
            <a:avLst/>
          </a:prstGeom>
          <a:ln w="6350" cmpd="sng">
            <a:solidFill>
              <a:srgbClr val="000000"/>
            </a:solidFill>
          </a:ln>
        </p:spPr>
      </p:cxnSp>
      <p:cxnSp>
        <p:nvCxnSpPr>
          <p:cNvPr id="12" name=""/>
          <p:cNvCxnSpPr/>
          <p:nvPr/>
        </p:nvCxnSpPr>
        <p:spPr>
          <a:xfrm>
            <a:off x="1136650" y="7628890"/>
            <a:ext cx="5325745" cy="0"/>
          </a:xfrm>
          <a:prstGeom prst="line">
            <a:avLst/>
          </a:prstGeom>
          <a:ln w="6350" cmpd="sng">
            <a:solidFill>
              <a:srgbClr val="000000"/>
            </a:solidFill>
          </a:ln>
        </p:spPr>
      </p:cxnSp>
      <p:cxnSp>
        <p:nvCxnSpPr>
          <p:cNvPr id="13" name=""/>
          <p:cNvCxnSpPr/>
          <p:nvPr/>
        </p:nvCxnSpPr>
        <p:spPr>
          <a:xfrm>
            <a:off x="1097280" y="9735185"/>
            <a:ext cx="5401945" cy="0"/>
          </a:xfrm>
          <a:prstGeom prst="line">
            <a:avLst/>
          </a:prstGeom>
          <a:ln w="6350" cmpd="sng">
            <a:solidFill>
              <a:srgbClr val="000000"/>
            </a:solidFill>
          </a:ln>
        </p:spPr>
      </p:cxnSp>
      <p:cxnSp>
        <p:nvCxnSpPr>
          <p:cNvPr id="14" name=""/>
          <p:cNvCxnSpPr/>
          <p:nvPr/>
        </p:nvCxnSpPr>
        <p:spPr>
          <a:xfrm>
            <a:off x="1167130" y="2164080"/>
            <a:ext cx="5264150" cy="0"/>
          </a:xfrm>
          <a:prstGeom prst="line">
            <a:avLst/>
          </a:prstGeom>
          <a:ln w="6350" cmpd="sng">
            <a:solidFill>
              <a:srgbClr val="000000"/>
            </a:solidFill>
          </a:ln>
        </p:spPr>
      </p:cxnSp>
      <p:cxnSp>
        <p:nvCxnSpPr>
          <p:cNvPr id="15" name=""/>
          <p:cNvCxnSpPr/>
          <p:nvPr/>
        </p:nvCxnSpPr>
        <p:spPr>
          <a:xfrm>
            <a:off x="1167130" y="2307590"/>
            <a:ext cx="5264150" cy="0"/>
          </a:xfrm>
          <a:prstGeom prst="line">
            <a:avLst/>
          </a:prstGeom>
          <a:ln w="6350" cmpd="dbl">
            <a:solidFill>
              <a:srgbClr val="000000"/>
            </a:solidFill>
          </a:ln>
        </p:spPr>
      </p:cxnSp>
      <p:cxnSp>
        <p:nvCxnSpPr>
          <p:cNvPr id="16" name=""/>
          <p:cNvCxnSpPr/>
          <p:nvPr/>
        </p:nvCxnSpPr>
        <p:spPr>
          <a:xfrm>
            <a:off x="1167130" y="2164080"/>
            <a:ext cx="0" cy="143510"/>
          </a:xfrm>
          <a:prstGeom prst="line">
            <a:avLst/>
          </a:prstGeom>
          <a:ln w="6350" cmpd="sng">
            <a:solidFill>
              <a:srgbClr val="000000"/>
            </a:solidFill>
          </a:ln>
        </p:spPr>
      </p:cxnSp>
      <p:cxnSp>
        <p:nvCxnSpPr>
          <p:cNvPr id="17" name=""/>
          <p:cNvCxnSpPr/>
          <p:nvPr/>
        </p:nvCxnSpPr>
        <p:spPr>
          <a:xfrm>
            <a:off x="6431280" y="2164080"/>
            <a:ext cx="0" cy="143510"/>
          </a:xfrm>
          <a:prstGeom prst="line">
            <a:avLst/>
          </a:prstGeom>
          <a:ln w="6350" cmpd="sng">
            <a:solidFill>
              <a:srgbClr val="000000"/>
            </a:solidFill>
          </a:ln>
        </p:spPr>
      </p:cxnSp>
      <p:cxnSp>
        <p:nvCxnSpPr>
          <p:cNvPr id="18" name=""/>
          <p:cNvCxnSpPr/>
          <p:nvPr/>
        </p:nvCxnSpPr>
        <p:spPr>
          <a:xfrm>
            <a:off x="1167130" y="2334895"/>
            <a:ext cx="5264150" cy="0"/>
          </a:xfrm>
          <a:prstGeom prst="line">
            <a:avLst/>
          </a:prstGeom>
          <a:ln w="6350" cmpd="dbl">
            <a:solidFill>
              <a:srgbClr val="000000"/>
            </a:solidFill>
          </a:ln>
        </p:spPr>
      </p:cxnSp>
      <p:cxnSp>
        <p:nvCxnSpPr>
          <p:cNvPr id="19" name=""/>
          <p:cNvCxnSpPr/>
          <p:nvPr/>
        </p:nvCxnSpPr>
        <p:spPr>
          <a:xfrm>
            <a:off x="1167130" y="7625080"/>
            <a:ext cx="5264150" cy="0"/>
          </a:xfrm>
          <a:prstGeom prst="line">
            <a:avLst/>
          </a:prstGeom>
          <a:ln w="6350" cmpd="dbl">
            <a:solidFill>
              <a:srgbClr val="000000"/>
            </a:solidFill>
          </a:ln>
        </p:spPr>
      </p:cxnSp>
      <p:cxnSp>
        <p:nvCxnSpPr>
          <p:cNvPr id="20" name=""/>
          <p:cNvCxnSpPr/>
          <p:nvPr/>
        </p:nvCxnSpPr>
        <p:spPr>
          <a:xfrm>
            <a:off x="1167130" y="2334895"/>
            <a:ext cx="0" cy="5290185"/>
          </a:xfrm>
          <a:prstGeom prst="line">
            <a:avLst/>
          </a:prstGeom>
          <a:ln w="6350" cmpd="sng">
            <a:solidFill>
              <a:srgbClr val="000000"/>
            </a:solidFill>
          </a:ln>
        </p:spPr>
      </p:cxnSp>
      <p:cxnSp>
        <p:nvCxnSpPr>
          <p:cNvPr id="21" name=""/>
          <p:cNvCxnSpPr/>
          <p:nvPr/>
        </p:nvCxnSpPr>
        <p:spPr>
          <a:xfrm>
            <a:off x="6431280" y="2334895"/>
            <a:ext cx="0" cy="5290185"/>
          </a:xfrm>
          <a:prstGeom prst="line">
            <a:avLst/>
          </a:prstGeom>
          <a:ln w="6350" cmpd="sng">
            <a:solidFill>
              <a:srgbClr val="000000"/>
            </a:solidFill>
          </a:ln>
        </p:spPr>
      </p:cxnSp>
    </p:spTree>
  </p:cSld>
  <p:clrMapOvr>
    <a:masterClrMapping/>
  </p:clrMapOvr>
</p:sld>
</file>

<file path=ppt/slides/slide8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rgbClr val="FEFEFE"/>
        </a:solidFill>
      </p:bgPr>
    </p:bg>
    <p:spTree>
      <p:nvGrpSpPr>
        <p:cNvPr id="1" name=""/>
        <p:cNvGrpSpPr/>
        <p:nvPr/>
      </p:nvGrpSpPr>
      <p:grpSpPr>
        <a:xfrm>
          <a:off x="0" y="0"/>
          <a:ext cx="0" cy="0"/>
          <a:chOff x="0" y="0"/>
          <a:chExt cx="0" cy="0"/>
        </a:xfrm>
      </p:grpSpPr>
      <p:pic>
        <p:nvPicPr>
          <p:cNvPr id="4" name=""/>
          <p:cNvPicPr/>
          <p:nvPr/>
        </p:nvPicPr>
        <p:blipFill>
          <a:blip r:embed="prId67"/>
          <a:stretch>
            <a:fillRect/>
          </a:stretch>
        </p:blipFill>
        <p:spPr>
          <a:xfrm>
            <a:off x="1256030" y="877570"/>
            <a:ext cx="5083810" cy="3481070"/>
          </a:xfrm>
          <a:prstGeom prst="rect">
            <a:avLst/>
          </a:prstGeom>
        </p:spPr>
      </p:pic>
      <p:sp>
        <p:nvSpPr>
          <p:cNvPr id="2" name=""/>
          <p:cNvSpPr/>
          <p:nvPr>
            <p:ph type="body" idx="10"/>
          </p:nvPr>
        </p:nvSpPr>
        <p:spPr>
          <a:xfrm>
            <a:off x="1056005" y="482600"/>
            <a:ext cx="5486400" cy="197485"/>
          </a:xfrm>
          <a:prstGeom prst="rect">
            <a:avLst/>
          </a:prstGeom>
          <a:noFill/>
          <a:ln w="0" cmpd="sng">
            <a:noFill/>
            <a:prstDash val="solid"/>
          </a:ln>
        </p:spPr>
        <p:txBody>
          <a:bodyPr vert="horz" lIns="0" tIns="3810" rIns="0" bIns="0" anchor="t"/>
          <a:lstStyle/>
          <a:p>
            <a:pPr marL="45720" marR="0" indent="0" algn="l">
              <a:lnSpc>
                <a:spcPts val="1400"/>
              </a:lnSpc>
              <a:spcAft>
                <a:spcPts val="75"/>
              </a:spcAft>
              <a:tabLst>
                <a:tab algn="r" pos="5440680"/>
              </a:tabLst>
            </a:pPr>
            <a:r>
              <a:rPr lang="es-ES" sz="1300" spc="0">
                <a:solidFill>
                  <a:srgbClr val="000000"/>
                </a:solidFill>
                <a:latin typeface="Garamond" pitchFamily="1" panose="02020603050405020304"/>
              </a:rPr>
              <a:t>4. Ubicación y Organización </a:t>
            </a:r>
            <a:r>
              <a:rPr lang="es-ES" sz="1150" b="1" spc="0">
                <a:solidFill>
                  <a:srgbClr val="000000"/>
                </a:solidFill>
                <a:latin typeface="Times New Roman" pitchFamily="1" panose="02020603050405020304"/>
              </a:rPr>
              <a:t>65 </a:t>
            </a:r>
          </a:p>
        </p:txBody>
      </p:sp>
      <p:sp>
        <p:nvSpPr>
          <p:cNvPr id="5" name=""/>
          <p:cNvSpPr/>
          <p:nvPr>
            <p:ph type="body" idx="10"/>
          </p:nvPr>
        </p:nvSpPr>
        <p:spPr>
          <a:xfrm>
            <a:off x="1056005" y="4493895"/>
            <a:ext cx="5486400" cy="5241925"/>
          </a:xfrm>
          <a:prstGeom prst="rect">
            <a:avLst/>
          </a:prstGeom>
          <a:noFill/>
          <a:ln w="0" cmpd="sng">
            <a:noFill/>
            <a:prstDash val="solid"/>
          </a:ln>
        </p:spPr>
        <p:txBody>
          <a:bodyPr vert="horz" lIns="0" tIns="635" rIns="0" bIns="0" anchor="t"/>
          <a:lstStyle/>
          <a:p>
            <a:pPr marL="45720" marR="0" indent="0" algn="ctr">
              <a:lnSpc>
                <a:spcPts val="1400"/>
              </a:lnSpc>
              <a:spcAft>
                <a:spcPts val="0"/>
              </a:spcAft>
            </a:pPr>
            <a:r>
              <a:rPr lang="es-ES" sz="1300" spc="15">
                <a:solidFill>
                  <a:srgbClr val="000000"/>
                </a:solidFill>
                <a:latin typeface="Garamond" pitchFamily="1" panose="02020603050405020304"/>
              </a:rPr>
              <a:t>Figura VI: Edificio de Ciencias Físicas </a:t>
            </a:r>
          </a:p>
          <a:p>
            <a:pPr marL="45720" marR="45720" indent="0" algn="just">
              <a:lnSpc>
                <a:spcPts val="1400"/>
              </a:lnSpc>
              <a:spcBef>
                <a:spcPts val="3775"/>
              </a:spcBef>
              <a:spcAft>
                <a:spcPts val="0"/>
              </a:spcAft>
            </a:pPr>
            <a:r>
              <a:rPr lang="es-ES" sz="1300" spc="0">
                <a:solidFill>
                  <a:srgbClr val="000000"/>
                </a:solidFill>
                <a:latin typeface="Garamond" pitchFamily="1" panose="02020603050405020304"/>
              </a:rPr>
              <a:t>Finalmente, en la Tabla 4.17 aparece el Plan de estudios actualmente vigente, según el proceso de Bolonia, para el Grado en Física (BOE, 05/01/2010). </a:t>
            </a:r>
          </a:p>
          <a:p>
            <a:pPr marL="45720" marR="0" indent="0" algn="l">
              <a:lnSpc>
                <a:spcPts val="1800"/>
              </a:lnSpc>
              <a:spcBef>
                <a:spcPts val="4880"/>
              </a:spcBef>
              <a:spcAft>
                <a:spcPts val="0"/>
              </a:spcAft>
            </a:pPr>
            <a:r>
              <a:rPr lang="es-ES" sz="1650" spc="65">
                <a:solidFill>
                  <a:srgbClr val="000000"/>
                </a:solidFill>
                <a:latin typeface="Times New Roman" pitchFamily="1" panose="02020603050405020304"/>
              </a:rPr>
              <a:t>4.4.3. Plan de Estudios de Ciencias Matemáticas </a:t>
            </a:r>
          </a:p>
          <a:p>
            <a:pPr marL="45720" marR="45720" indent="0" algn="just">
              <a:lnSpc>
                <a:spcPts val="1400"/>
              </a:lnSpc>
              <a:spcBef>
                <a:spcPts val="1305"/>
              </a:spcBef>
              <a:spcAft>
                <a:spcPts val="0"/>
              </a:spcAft>
            </a:pPr>
            <a:r>
              <a:rPr lang="es-ES" sz="1300" spc="0">
                <a:solidFill>
                  <a:srgbClr val="000000"/>
                </a:solidFill>
                <a:latin typeface="Garamond" pitchFamily="1" panose="02020603050405020304"/>
              </a:rPr>
              <a:t>El Plan de Estudios que se estuvo impartiendo hasta el curso 1993/94, para la Licenciatura en Ciencias Matemáticas, fué aprobado por O.M. de 30 de julio de 1977 (B.O.E. de 17 de octubre) -el primer Ciclo- y por O.M. de 23 de noviembre de 1981 (B.O.E. de 4 de febrero de 1982) -el segundo Ciclo-. En la Tabla 4.12 aparece reflejado el mencionado Plan de Estudios, por Ciclos y detallando las horas semanales (teóricas y prácticas), así como las asignaturas obligatorias. </a:t>
            </a:r>
          </a:p>
          <a:p>
            <a:pPr marL="45720" marR="45720" indent="0" algn="just">
              <a:lnSpc>
                <a:spcPts val="1400"/>
              </a:lnSpc>
              <a:spcBef>
                <a:spcPts val="505"/>
              </a:spcBef>
              <a:spcAft>
                <a:spcPts val="0"/>
              </a:spcAft>
            </a:pPr>
            <a:r>
              <a:rPr lang="es-ES" sz="1300" spc="-5">
                <a:solidFill>
                  <a:srgbClr val="000000"/>
                </a:solidFill>
                <a:latin typeface="Garamond" pitchFamily="1" panose="02020603050405020304"/>
              </a:rPr>
              <a:t>Con posterioridad, y en virtud del desarrollo de la LRU y el R.D. 1497 /1987 de 27 de noviembre, donde se establecieron las </a:t>
            </a:r>
            <a:r>
              <a:rPr lang="es-ES" sz="1300" i="1" spc="-5">
                <a:solidFill>
                  <a:srgbClr val="000000"/>
                </a:solidFill>
                <a:latin typeface="Garamond" pitchFamily="1" panose="02020603050405020304"/>
              </a:rPr>
              <a:t>directrices generales comunes </a:t>
            </a:r>
            <a:r>
              <a:rPr lang="es-ES" sz="1300" spc="-5">
                <a:solidFill>
                  <a:srgbClr val="000000"/>
                </a:solidFill>
                <a:latin typeface="Garamond" pitchFamily="1" panose="02020603050405020304"/>
              </a:rPr>
              <a:t>aplicables a cualquier título de carácter oficial, se elaboró un Plan de Estudios reformado para la Licenciatura en Ciencias Matemáticas, que empezó a impartirse en el curso 1994/95. </a:t>
            </a:r>
          </a:p>
          <a:p>
            <a:pPr marL="45720" marR="45720" indent="0" algn="just">
              <a:lnSpc>
                <a:spcPts val="1400"/>
              </a:lnSpc>
              <a:spcBef>
                <a:spcPts val="495"/>
              </a:spcBef>
              <a:spcAft>
                <a:spcPts val="1150"/>
              </a:spcAft>
            </a:pPr>
            <a:r>
              <a:rPr lang="es-ES" sz="1300" spc="-20">
                <a:solidFill>
                  <a:srgbClr val="000000"/>
                </a:solidFill>
                <a:latin typeface="Garamond" pitchFamily="1" panose="02020603050405020304"/>
              </a:rPr>
              <a:t>Para obtener la Licenciatura en Matemáticas (véase Tabla 4.13), según el Plan reformado (curso 1994/95), había que cursar un mínimo de 300 créditos en dos ciclos. En el ciclo I (3 cursos), se incluían un mínimo de 180 créditos (78.5 troncales, 89.5 obligatorios, 7.5 optativos y 4.5 créditos de libre elección), y en el ciclo II (2 cursos) había que cursar un mínimo de 120 créditos ( 49.5 troncales, 45 optativos y 25.5 de libre elección). Para matricularse en las asignaturas del ciclo II el estudiante tenía </a:t>
            </a:r>
          </a:p>
        </p:txBody>
      </p:sp>
      <p:sp>
        <p:nvSpPr>
          <p:cNvPr id="6" name=""/>
          <p:cNvSpPr/>
          <p:nvPr>
            <p:ph type="body" idx="10"/>
          </p:nvPr>
        </p:nvSpPr>
        <p:spPr>
          <a:xfrm>
            <a:off x="1056005" y="9735820"/>
            <a:ext cx="5486400" cy="233680"/>
          </a:xfrm>
          <a:prstGeom prst="rect">
            <a:avLst/>
          </a:prstGeom>
          <a:noFill/>
          <a:ln w="0" cmpd="sng">
            <a:noFill/>
            <a:prstDash val="solid"/>
          </a:ln>
        </p:spPr>
        <p:txBody>
          <a:bodyPr vert="horz" lIns="0" tIns="50165" rIns="0" bIns="0" anchor="t"/>
          <a:lstStyle/>
          <a:p>
            <a:pPr marL="45720" marR="0" indent="0" algn="r">
              <a:lnSpc>
                <a:spcPts val="1400"/>
              </a:lnSpc>
              <a:spcAft>
                <a:spcPts val="55"/>
              </a:spcAft>
            </a:pPr>
            <a:r>
              <a:rPr lang="es-ES" sz="1300" spc="85">
                <a:solidFill>
                  <a:srgbClr val="000000"/>
                </a:solidFill>
                <a:latin typeface="Garamond" pitchFamily="1" panose="02020603050405020304"/>
              </a:rPr>
              <a:t>Memoria Histórica </a:t>
            </a:r>
          </a:p>
        </p:txBody>
      </p:sp>
      <p:cxnSp>
        <p:nvCxnSpPr>
          <p:cNvPr id="7" name=""/>
          <p:cNvCxnSpPr/>
          <p:nvPr/>
        </p:nvCxnSpPr>
        <p:spPr>
          <a:xfrm>
            <a:off x="1094105" y="682625"/>
            <a:ext cx="5407660" cy="0"/>
          </a:xfrm>
          <a:prstGeom prst="line">
            <a:avLst/>
          </a:prstGeom>
          <a:ln w="3175" cmpd="sng">
            <a:solidFill>
              <a:srgbClr val="000000"/>
            </a:solidFill>
          </a:ln>
        </p:spPr>
      </p:cxnSp>
      <p:cxnSp>
        <p:nvCxnSpPr>
          <p:cNvPr id="8" name=""/>
          <p:cNvCxnSpPr/>
          <p:nvPr/>
        </p:nvCxnSpPr>
        <p:spPr>
          <a:xfrm>
            <a:off x="1094105" y="9738360"/>
            <a:ext cx="5407660" cy="0"/>
          </a:xfrm>
          <a:prstGeom prst="line">
            <a:avLst/>
          </a:prstGeom>
          <a:ln w="3175" cmpd="sng">
            <a:solidFill>
              <a:srgbClr val="000000"/>
            </a:solidFill>
          </a:ln>
        </p:spPr>
      </p:cxnSp>
    </p:spTree>
  </p:cSld>
  <p:clrMapOvr>
    <a:masterClrMapping/>
  </p:clrMapOvr>
</p:sld>
</file>

<file path=ppt/slides/slide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332230" y="838200"/>
            <a:ext cx="5168900" cy="2202180"/>
          </a:xfrm>
          <a:prstGeom prst="rect">
            <a:avLst/>
          </a:prstGeom>
          <a:noFill/>
          <a:ln w="0" cmpd="sng">
            <a:noFill/>
            <a:prstDash val="solid"/>
          </a:ln>
        </p:spPr>
        <p:txBody>
          <a:bodyPr vert="horz" lIns="0" tIns="76835" rIns="0" bIns="0" anchor="t"/>
          <a:lstStyle/>
          <a:p>
            <a:pPr marL="0" marR="0" indent="0" algn="just">
              <a:lnSpc>
                <a:spcPts val="1400"/>
              </a:lnSpc>
              <a:spcAft>
                <a:spcPts val="0"/>
              </a:spcAft>
              <a:tabLst>
                <a:tab algn="r" pos="5166360"/>
              </a:tabLst>
            </a:pPr>
            <a:r>
              <a:rPr lang="es-ES" sz="1200" spc="0">
                <a:solidFill>
                  <a:srgbClr val="000000"/>
                </a:solidFill>
                <a:latin typeface="Times New Roman" pitchFamily="1" panose="02020603050405020304"/>
              </a:rPr>
              <a:t>15.1. Prof. Dr. Federico Mayor Zaragoza  </a:t>
            </a:r>
            <a:r>
              <a:rPr lang="es-ES" sz="1200" spc="0">
                <a:solidFill>
                  <a:srgbClr val="000000"/>
                </a:solidFill>
                <a:latin typeface="Times New Roman" pitchFamily="1" panose="02020603050405020304"/>
              </a:rPr>
              <a:t> 305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15.2. Prof. Dra. Margarita Salas Falgueras  </a:t>
            </a:r>
            <a:r>
              <a:rPr lang="es-ES" sz="1200" spc="0">
                <a:solidFill>
                  <a:srgbClr val="000000"/>
                </a:solidFill>
                <a:latin typeface="Times New Roman" pitchFamily="1" panose="02020603050405020304"/>
              </a:rPr>
              <a:t> 323 </a:t>
            </a:r>
          </a:p>
          <a:p>
            <a:pPr marL="0" marR="0" indent="0" algn="just">
              <a:lnSpc>
                <a:spcPts val="1400"/>
              </a:lnSpc>
              <a:spcBef>
                <a:spcPts val="530"/>
              </a:spcBef>
              <a:spcAft>
                <a:spcPts val="0"/>
              </a:spcAft>
              <a:tabLst>
                <a:tab algn="r" pos="5166360"/>
              </a:tabLst>
            </a:pPr>
            <a:r>
              <a:rPr lang="es-ES" sz="1200" spc="0">
                <a:solidFill>
                  <a:srgbClr val="000000"/>
                </a:solidFill>
                <a:latin typeface="Times New Roman" pitchFamily="1" panose="02020603050405020304"/>
              </a:rPr>
              <a:t>15.3. Prof. Dr. Russel J. Reiter  </a:t>
            </a:r>
            <a:r>
              <a:rPr lang="es-ES" sz="1200" spc="0">
                <a:solidFill>
                  <a:srgbClr val="000000"/>
                </a:solidFill>
                <a:latin typeface="Times New Roman" pitchFamily="1" panose="02020603050405020304"/>
              </a:rPr>
              <a:t> 334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15.4. Prof. Dr. JoséLuís Sotelo Sancho  </a:t>
            </a:r>
            <a:r>
              <a:rPr lang="es-ES" sz="1200" spc="0">
                <a:solidFill>
                  <a:srgbClr val="000000"/>
                </a:solidFill>
                <a:latin typeface="Times New Roman" pitchFamily="1" panose="02020603050405020304"/>
              </a:rPr>
              <a:t> 343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15.5. Prof. Dr. Alberto Fernández Gutiérrez  </a:t>
            </a:r>
            <a:r>
              <a:rPr lang="es-ES" sz="1200" spc="0">
                <a:solidFill>
                  <a:srgbClr val="000000"/>
                </a:solidFill>
                <a:latin typeface="Times New Roman" pitchFamily="1" panose="02020603050405020304"/>
              </a:rPr>
              <a:t> 350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15.6. Prof. Dr. Nikolay Mihaylov Ianev  </a:t>
            </a:r>
            <a:r>
              <a:rPr lang="es-ES" sz="1200" spc="0">
                <a:solidFill>
                  <a:srgbClr val="000000"/>
                </a:solidFill>
                <a:latin typeface="Times New Roman" pitchFamily="1" panose="02020603050405020304"/>
              </a:rPr>
              <a:t> 356 </a:t>
            </a:r>
          </a:p>
          <a:p>
            <a:pPr marL="0" marR="0" indent="0" algn="just">
              <a:lnSpc>
                <a:spcPts val="1400"/>
              </a:lnSpc>
              <a:spcBef>
                <a:spcPts val="535"/>
              </a:spcBef>
              <a:spcAft>
                <a:spcPts val="0"/>
              </a:spcAft>
              <a:tabLst>
                <a:tab algn="r" pos="5166360"/>
              </a:tabLst>
            </a:pPr>
            <a:r>
              <a:rPr lang="es-ES" sz="1200" spc="0">
                <a:solidFill>
                  <a:srgbClr val="000000"/>
                </a:solidFill>
                <a:latin typeface="Times New Roman" pitchFamily="1" panose="02020603050405020304"/>
              </a:rPr>
              <a:t>15.7. Prof. Dr. Giorgio Parisi  </a:t>
            </a:r>
            <a:r>
              <a:rPr lang="es-ES" sz="1200" spc="0">
                <a:solidFill>
                  <a:srgbClr val="000000"/>
                </a:solidFill>
                <a:latin typeface="Times New Roman" pitchFamily="1" panose="02020603050405020304"/>
              </a:rPr>
              <a:t> 362 </a:t>
            </a:r>
          </a:p>
          <a:p>
            <a:pPr marL="0" marR="0" indent="0" algn="just">
              <a:lnSpc>
                <a:spcPts val="1400"/>
              </a:lnSpc>
              <a:spcBef>
                <a:spcPts val="480"/>
              </a:spcBef>
              <a:spcAft>
                <a:spcPts val="1710"/>
              </a:spcAft>
              <a:tabLst>
                <a:tab algn="r" pos="5166360"/>
              </a:tabLst>
            </a:pPr>
            <a:r>
              <a:rPr lang="es-ES" sz="1200" spc="0">
                <a:solidFill>
                  <a:srgbClr val="000000"/>
                </a:solidFill>
                <a:latin typeface="Times New Roman" pitchFamily="1" panose="02020603050405020304"/>
              </a:rPr>
              <a:t>15.8. Prof. Dr. Jesús Ávila de Grado  </a:t>
            </a:r>
            <a:r>
              <a:rPr lang="es-ES" sz="1200" spc="0">
                <a:solidFill>
                  <a:srgbClr val="000000"/>
                </a:solidFill>
                <a:latin typeface="Times New Roman" pitchFamily="1" panose="02020603050405020304"/>
              </a:rPr>
              <a:t> 368 </a:t>
            </a:r>
          </a:p>
        </p:txBody>
      </p:sp>
      <p:sp>
        <p:nvSpPr>
          <p:cNvPr id="3" name=""/>
          <p:cNvSpPr/>
          <p:nvPr>
            <p:ph type="body" idx="10"/>
          </p:nvPr>
        </p:nvSpPr>
        <p:spPr>
          <a:xfrm>
            <a:off x="1057910" y="3040380"/>
            <a:ext cx="5486400" cy="185420"/>
          </a:xfrm>
          <a:prstGeom prst="rect">
            <a:avLst/>
          </a:prstGeom>
          <a:noFill/>
          <a:ln w="0" cmpd="sng">
            <a:noFill/>
            <a:prstDash val="solid"/>
          </a:ln>
        </p:spPr>
        <p:txBody>
          <a:bodyPr vert="horz" lIns="0" tIns="0" rIns="0" bIns="0" anchor="t"/>
          <a:lstStyle/>
          <a:p>
            <a:pPr marL="45720" marR="0" indent="0" algn="l">
              <a:lnSpc>
                <a:spcPts val="1400"/>
              </a:lnSpc>
              <a:spcAft>
                <a:spcPts val="30"/>
              </a:spcAft>
              <a:tabLst>
                <a:tab algn="r" pos="5440680"/>
              </a:tabLst>
            </a:pPr>
            <a:r>
              <a:rPr lang="es-ES" sz="1200" b="1" spc="0">
                <a:solidFill>
                  <a:srgbClr val="000000"/>
                </a:solidFill>
                <a:latin typeface="Times New Roman" pitchFamily="1" panose="02020603050405020304"/>
              </a:rPr>
              <a:t>16. Información bibliogr´afica y documental </a:t>
            </a:r>
            <a:r>
              <a:rPr lang="es-ES" sz="1200" b="1" spc="0">
                <a:solidFill>
                  <a:srgbClr val="000000"/>
                </a:solidFill>
                <a:latin typeface="Times New Roman" pitchFamily="1" panose="02020603050405020304"/>
              </a:rPr>
              <a:t>375 </a:t>
            </a:r>
          </a:p>
        </p:txBody>
      </p:sp>
    </p:spTree>
  </p:cSld>
  <p:clrMapOvr>
    <a:masterClrMapping/>
  </p:clrMapOvr>
</p:sld>
</file>

<file path=ppt/slides/slide90.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996440" y="5437505"/>
            <a:ext cx="30480" cy="340106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5568950" y="5437505"/>
            <a:ext cx="30480" cy="3401060"/>
          </a:xfrm>
          <a:prstGeom prst="rect">
            <a:avLst/>
          </a:prstGeom>
          <a:noFill/>
          <a:ln w="6350" cmpd="sng">
            <a:solidFill>
              <a:srgbClr val="000000"/>
            </a:solidFill>
            <a:prstDash val="solid"/>
          </a:ln>
        </p:spPr>
        <p:txBody>
          <a:bodyPr vert="horz" lIns="0" tIns="0" rIns="0" bIns="0" anchor="t"/>
          <a:lstStyle/>
          <a:p>
            <a:pPr/>
            <a:r>
              <a:rPr lang="en-US"/>
              <a:t/>
            </a:r>
          </a:p>
        </p:txBody>
      </p:sp>
      <p:pic>
        <p:nvPicPr>
          <p:cNvPr id="6" name=""/>
          <p:cNvPicPr/>
          <p:nvPr/>
        </p:nvPicPr>
        <p:blipFill>
          <a:blip r:embed="prId68"/>
          <a:stretch>
            <a:fillRect/>
          </a:stretch>
        </p:blipFill>
        <p:spPr>
          <a:xfrm>
            <a:off x="1264920" y="975360"/>
            <a:ext cx="5050790" cy="3416935"/>
          </a:xfrm>
          <a:prstGeom prst="rect">
            <a:avLst/>
          </a:prstGeom>
        </p:spPr>
      </p:pic>
      <p:sp>
        <p:nvSpPr>
          <p:cNvPr id="4" name=""/>
          <p:cNvSpPr/>
          <p:nvPr>
            <p:ph type="body" idx="10"/>
          </p:nvPr>
        </p:nvSpPr>
        <p:spPr>
          <a:xfrm>
            <a:off x="1054735" y="482600"/>
            <a:ext cx="5486400" cy="199390"/>
          </a:xfrm>
          <a:prstGeom prst="rect">
            <a:avLst/>
          </a:prstGeom>
          <a:noFill/>
          <a:ln w="0" cmpd="sng">
            <a:noFill/>
            <a:prstDash val="solid"/>
          </a:ln>
        </p:spPr>
        <p:txBody>
          <a:bodyPr vert="horz" lIns="0" tIns="10795" rIns="0" bIns="0" anchor="t"/>
          <a:lstStyle/>
          <a:p>
            <a:pPr marL="45720" marR="0" indent="0" algn="l">
              <a:lnSpc>
                <a:spcPts val="1400"/>
              </a:lnSpc>
              <a:spcAft>
                <a:spcPts val="60"/>
              </a:spcAft>
              <a:tabLst>
                <a:tab algn="r" pos="5440680"/>
              </a:tabLst>
            </a:pPr>
            <a:r>
              <a:rPr lang="es-ES" sz="1100" spc="0">
                <a:solidFill>
                  <a:srgbClr val="000000"/>
                </a:solidFill>
                <a:latin typeface="Bookman Old Style" pitchFamily="1" panose="02020603050405020304"/>
              </a:rPr>
              <a:t>66 </a:t>
            </a:r>
            <a:r>
              <a:rPr lang="es-ES" sz="1100" b="1" spc="0">
                <a:solidFill>
                  <a:srgbClr val="000000"/>
                </a:solidFill>
                <a:latin typeface="Bookman Old Style" pitchFamily="1" panose="02020603050405020304"/>
              </a:rPr>
              <a:t>4.4. Planes de Estudio </a:t>
            </a:r>
          </a:p>
        </p:txBody>
      </p:sp>
      <p:sp>
        <p:nvSpPr>
          <p:cNvPr id="7" name=""/>
          <p:cNvSpPr/>
          <p:nvPr>
            <p:ph type="body" idx="10"/>
          </p:nvPr>
        </p:nvSpPr>
        <p:spPr>
          <a:xfrm>
            <a:off x="1054735" y="4509770"/>
            <a:ext cx="5486400" cy="769620"/>
          </a:xfrm>
          <a:prstGeom prst="rect">
            <a:avLst/>
          </a:prstGeom>
          <a:noFill/>
          <a:ln w="0" cmpd="sng">
            <a:noFill/>
            <a:prstDash val="solid"/>
          </a:ln>
        </p:spPr>
        <p:txBody>
          <a:bodyPr vert="horz" lIns="0" tIns="19050" rIns="0" bIns="0" anchor="t"/>
          <a:lstStyle/>
          <a:p>
            <a:pPr marL="0" marR="0" indent="0" algn="ctr">
              <a:lnSpc>
                <a:spcPts val="1400"/>
              </a:lnSpc>
              <a:spcAft>
                <a:spcPts val="4500"/>
              </a:spcAft>
            </a:pPr>
            <a:r>
              <a:rPr lang="es-ES" sz="1100" b="1" spc="0">
                <a:solidFill>
                  <a:srgbClr val="000000"/>
                </a:solidFill>
                <a:latin typeface="Bookman Old Style" pitchFamily="1" panose="02020603050405020304"/>
              </a:rPr>
              <a:t>Figura </a:t>
            </a:r>
            <a:r>
              <a:rPr lang="es-ES" sz="950" b="1" spc="0">
                <a:solidFill>
                  <a:srgbClr val="000000"/>
                </a:solidFill>
                <a:latin typeface="Arial" pitchFamily="2" panose="02020603050405020304"/>
              </a:rPr>
              <a:t>VII</a:t>
            </a:r>
            <a:r>
              <a:rPr lang="es-ES" sz="1100" spc="0">
                <a:solidFill>
                  <a:srgbClr val="000000"/>
                </a:solidFill>
                <a:latin typeface="Bookman Old Style" pitchFamily="1" panose="02020603050405020304"/>
              </a:rPr>
              <a:t>: Edificio de Matemáticas </a:t>
            </a:r>
          </a:p>
        </p:txBody>
      </p:sp>
      <p:sp>
        <p:nvSpPr>
          <p:cNvPr id="8" name=""/>
          <p:cNvSpPr/>
          <p:nvPr>
            <p:ph type="body" idx="10"/>
          </p:nvPr>
        </p:nvSpPr>
        <p:spPr>
          <a:xfrm>
            <a:off x="2026920" y="5279390"/>
            <a:ext cx="3542030" cy="158115"/>
          </a:xfrm>
          <a:prstGeom prst="rect">
            <a:avLst/>
          </a:prstGeom>
          <a:noFill/>
          <a:ln w="0" cmpd="sng">
            <a:noFill/>
            <a:prstDash val="solid"/>
          </a:ln>
        </p:spPr>
        <p:txBody>
          <a:bodyPr vert="horz" lIns="0" tIns="0" rIns="0" bIns="0" anchor="t"/>
          <a:lstStyle/>
          <a:p>
            <a:pPr marL="91440" marR="0" indent="0" algn="l">
              <a:lnSpc>
                <a:spcPts val="1100"/>
              </a:lnSpc>
              <a:spcAft>
                <a:spcPts val="0"/>
              </a:spcAft>
              <a:tabLst>
                <a:tab algn="l" pos="3154680"/>
              </a:tabLst>
            </a:pPr>
            <a:r>
              <a:rPr lang="es-ES" sz="1000" spc="5">
                <a:solidFill>
                  <a:srgbClr val="000000"/>
                </a:solidFill>
                <a:latin typeface="Times New Roman" pitchFamily="1" panose="02020603050405020304"/>
              </a:rPr>
              <a:t>Curso AO </a:t>
            </a:r>
            <a:r>
              <a:rPr lang="es-ES" sz="1000" spc="5">
                <a:solidFill>
                  <a:srgbClr val="000000"/>
                </a:solidFill>
                <a:latin typeface="Times New Roman" pitchFamily="1" panose="02020603050405020304"/>
              </a:rPr>
              <a:t>HS </a:t>
            </a:r>
          </a:p>
        </p:txBody>
      </p:sp>
      <p:sp>
        <p:nvSpPr>
          <p:cNvPr id="9" name=""/>
          <p:cNvSpPr/>
          <p:nvPr>
            <p:ph type="body" idx="10"/>
          </p:nvPr>
        </p:nvSpPr>
        <p:spPr>
          <a:xfrm>
            <a:off x="2026920" y="5437505"/>
            <a:ext cx="3542030" cy="3374390"/>
          </a:xfrm>
          <a:prstGeom prst="rect">
            <a:avLst/>
          </a:prstGeom>
          <a:noFill/>
          <a:ln w="0" cmpd="sng">
            <a:noFill/>
            <a:prstDash val="solid"/>
          </a:ln>
        </p:spPr>
        <p:txBody>
          <a:bodyPr vert="horz" lIns="0" tIns="20955" rIns="0" bIns="0" anchor="t"/>
          <a:lstStyle/>
          <a:p>
            <a:pPr marL="548640" marR="0" indent="0" algn="l">
              <a:lnSpc>
                <a:spcPts val="1100"/>
              </a:lnSpc>
              <a:spcAft>
                <a:spcPts val="0"/>
              </a:spcAft>
            </a:pPr>
            <a:r>
              <a:rPr lang="es-ES" sz="950" b="1" spc="15">
                <a:solidFill>
                  <a:srgbClr val="000000"/>
                </a:solidFill>
                <a:latin typeface="Bookman Old Style" pitchFamily="1" panose="02020603050405020304"/>
              </a:rPr>
              <a:t>Primer Ciclo </a:t>
            </a:r>
          </a:p>
          <a:p>
            <a:pPr marL="182880" marR="0" indent="0" algn="l">
              <a:lnSpc>
                <a:spcPts val="1200"/>
              </a:lnSpc>
              <a:spcBef>
                <a:spcPts val="20"/>
              </a:spcBef>
              <a:spcAft>
                <a:spcPts val="0"/>
              </a:spcAft>
              <a:tabLst>
                <a:tab algn="l" pos="548640"/>
                <a:tab algn="r" pos="3429000"/>
              </a:tabLst>
            </a:pPr>
            <a:r>
              <a:rPr lang="es-ES" sz="1000" spc="0">
                <a:solidFill>
                  <a:srgbClr val="000000"/>
                </a:solidFill>
                <a:latin typeface="Times New Roman" pitchFamily="1" panose="02020603050405020304"/>
              </a:rPr>
              <a:t>1 </a:t>
            </a:r>
            <a:r>
              <a:rPr lang="es-ES" sz="1000" spc="0">
                <a:solidFill>
                  <a:srgbClr val="000000"/>
                </a:solidFill>
                <a:latin typeface="Times New Roman" pitchFamily="1" panose="02020603050405020304"/>
              </a:rPr>
              <a:t>Análisis Matemático I </a:t>
            </a:r>
            <a:r>
              <a:rPr lang="es-ES" sz="1000" spc="0">
                <a:solidFill>
                  <a:srgbClr val="000000"/>
                </a:solidFill>
                <a:latin typeface="Times New Roman" pitchFamily="1" panose="02020603050405020304"/>
              </a:rPr>
              <a:t>6(t+p)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Geometría I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Algebra I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Topología I </a:t>
            </a:r>
            <a:r>
              <a:rPr lang="es-ES" sz="1000" spc="0">
                <a:solidFill>
                  <a:srgbClr val="000000"/>
                </a:solidFill>
                <a:latin typeface="Times New Roman" pitchFamily="1" panose="02020603050405020304"/>
              </a:rPr>
              <a:t>5(t+p) </a:t>
            </a:r>
          </a:p>
          <a:p>
            <a:pPr marL="182880" marR="0" indent="0" algn="l">
              <a:lnSpc>
                <a:spcPts val="1200"/>
              </a:lnSpc>
              <a:spcBef>
                <a:spcPts val="0"/>
              </a:spcBef>
              <a:spcAft>
                <a:spcPts val="0"/>
              </a:spcAft>
              <a:tabLst>
                <a:tab algn="l" pos="548640"/>
                <a:tab algn="r" pos="3429000"/>
              </a:tabLst>
            </a:pPr>
            <a:r>
              <a:rPr lang="es-ES" sz="1000" spc="0">
                <a:solidFill>
                  <a:srgbClr val="000000"/>
                </a:solidFill>
                <a:latin typeface="Times New Roman" pitchFamily="1" panose="02020603050405020304"/>
              </a:rPr>
              <a:t>2 </a:t>
            </a:r>
            <a:r>
              <a:rPr lang="es-ES" sz="1000" spc="0">
                <a:solidFill>
                  <a:srgbClr val="000000"/>
                </a:solidFill>
                <a:latin typeface="Times New Roman" pitchFamily="1" panose="02020603050405020304"/>
              </a:rPr>
              <a:t>Análisis Matemático II </a:t>
            </a:r>
            <a:r>
              <a:rPr lang="es-ES" sz="1000" spc="0">
                <a:solidFill>
                  <a:srgbClr val="000000"/>
                </a:solidFill>
                <a:latin typeface="Times New Roman" pitchFamily="1" panose="02020603050405020304"/>
              </a:rPr>
              <a:t>6(t+p)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Geometría II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Algebra II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Física Teórica </a:t>
            </a:r>
            <a:r>
              <a:rPr lang="es-ES" sz="1000" spc="0">
                <a:solidFill>
                  <a:srgbClr val="000000"/>
                </a:solidFill>
                <a:latin typeface="Times New Roman" pitchFamily="1" panose="02020603050405020304"/>
              </a:rPr>
              <a:t>5(t+p) </a:t>
            </a:r>
          </a:p>
          <a:p>
            <a:pPr marL="182880" marR="0" indent="0" algn="l">
              <a:lnSpc>
                <a:spcPts val="1200"/>
              </a:lnSpc>
              <a:spcBef>
                <a:spcPts val="0"/>
              </a:spcBef>
              <a:spcAft>
                <a:spcPts val="0"/>
              </a:spcAft>
              <a:tabLst>
                <a:tab algn="l" pos="548640"/>
                <a:tab algn="r" pos="3429000"/>
              </a:tabLst>
            </a:pPr>
            <a:r>
              <a:rPr lang="es-ES" sz="1000" spc="0">
                <a:solidFill>
                  <a:srgbClr val="000000"/>
                </a:solidFill>
                <a:latin typeface="Times New Roman" pitchFamily="1" panose="02020603050405020304"/>
              </a:rPr>
              <a:t>3 </a:t>
            </a:r>
            <a:r>
              <a:rPr lang="es-ES" sz="1000" spc="0">
                <a:solidFill>
                  <a:srgbClr val="000000"/>
                </a:solidFill>
                <a:latin typeface="Times New Roman" pitchFamily="1" panose="02020603050405020304"/>
              </a:rPr>
              <a:t>Análisis Matemático III </a:t>
            </a:r>
            <a:r>
              <a:rPr lang="es-ES" sz="1000" spc="0">
                <a:solidFill>
                  <a:srgbClr val="000000"/>
                </a:solidFill>
                <a:latin typeface="Times New Roman" pitchFamily="1" panose="02020603050405020304"/>
              </a:rPr>
              <a:t>6(t+p)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Geometría III </a:t>
            </a:r>
            <a:r>
              <a:rPr lang="es-ES" sz="1000" spc="0">
                <a:solidFill>
                  <a:srgbClr val="000000"/>
                </a:solidFill>
                <a:latin typeface="Times New Roman" pitchFamily="1" panose="02020603050405020304"/>
              </a:rPr>
              <a:t>5(t+p) </a:t>
            </a:r>
            <a:br/>
            <a:r>
              <a:rPr lang="es-ES" sz="1000" spc="0">
                <a:solidFill>
                  <a:srgbClr val="000000"/>
                </a:solidFill>
                <a:latin typeface="Times New Roman" pitchFamily="1" panose="02020603050405020304"/>
              </a:rPr>
              <a:t>Cálculo de Prob. y Estadística Matemática 6(t+p)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Cálculo Numérico </a:t>
            </a:r>
            <a:r>
              <a:rPr lang="es-ES" sz="1000" spc="0">
                <a:solidFill>
                  <a:srgbClr val="000000"/>
                </a:solidFill>
                <a:latin typeface="Times New Roman" pitchFamily="1" panose="02020603050405020304"/>
              </a:rPr>
              <a:t>5(t+p) </a:t>
            </a:r>
            <a:br/>
            <a:r>
              <a:rPr lang="es-ES" sz="950" b="1" spc="0">
                <a:solidFill>
                  <a:srgbClr val="000000"/>
                </a:solidFill>
                <a:latin typeface="Bookman Old Style" pitchFamily="1" panose="02020603050405020304"/>
              </a:rPr>
              <a:t>Segundo Ciclo </a:t>
            </a:r>
          </a:p>
          <a:p>
            <a:pPr marL="182880" marR="0" indent="0" algn="l">
              <a:lnSpc>
                <a:spcPts val="1200"/>
              </a:lnSpc>
              <a:spcBef>
                <a:spcPts val="20"/>
              </a:spcBef>
              <a:spcAft>
                <a:spcPts val="0"/>
              </a:spcAft>
              <a:tabLst>
                <a:tab algn="l" pos="548640"/>
                <a:tab algn="r" pos="3429000"/>
              </a:tabLst>
            </a:pPr>
            <a:r>
              <a:rPr lang="es-ES" sz="1000" spc="0">
                <a:solidFill>
                  <a:srgbClr val="000000"/>
                </a:solidFill>
                <a:latin typeface="Times New Roman" pitchFamily="1" panose="02020603050405020304"/>
              </a:rPr>
              <a:t>4 </a:t>
            </a:r>
            <a:r>
              <a:rPr lang="es-ES" sz="1000" spc="0">
                <a:solidFill>
                  <a:srgbClr val="000000"/>
                </a:solidFill>
                <a:latin typeface="Times New Roman" pitchFamily="1" panose="02020603050405020304"/>
              </a:rPr>
              <a:t>Análisis Matemático IV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Métodos Estadísticos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Cálculo Automático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Ampliación de Física Teórica </a:t>
            </a:r>
            <a:r>
              <a:rPr lang="es-ES" sz="1000" spc="0">
                <a:solidFill>
                  <a:srgbClr val="000000"/>
                </a:solidFill>
                <a:latin typeface="Times New Roman" pitchFamily="1" panose="02020603050405020304"/>
              </a:rPr>
              <a:t>5(t+p) </a:t>
            </a:r>
          </a:p>
          <a:p>
            <a:pPr marL="182880" marR="0" indent="0" algn="l">
              <a:lnSpc>
                <a:spcPts val="1200"/>
              </a:lnSpc>
              <a:spcBef>
                <a:spcPts val="0"/>
              </a:spcBef>
              <a:spcAft>
                <a:spcPts val="0"/>
              </a:spcAft>
              <a:tabLst>
                <a:tab algn="l" pos="548640"/>
                <a:tab algn="r" pos="3429000"/>
              </a:tabLst>
            </a:pPr>
            <a:r>
              <a:rPr lang="es-ES" sz="1000" spc="0">
                <a:solidFill>
                  <a:srgbClr val="000000"/>
                </a:solidFill>
                <a:latin typeface="Times New Roman" pitchFamily="1" panose="02020603050405020304"/>
              </a:rPr>
              <a:t>5 </a:t>
            </a:r>
            <a:r>
              <a:rPr lang="es-ES" sz="1000" spc="0">
                <a:solidFill>
                  <a:srgbClr val="000000"/>
                </a:solidFill>
                <a:latin typeface="Times New Roman" pitchFamily="1" panose="02020603050405020304"/>
              </a:rPr>
              <a:t>Análisis Matemático V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Investigaciones Operativas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Ecuaciones Funcionales </a:t>
            </a:r>
            <a:r>
              <a:rPr lang="es-ES" sz="1000" spc="0">
                <a:solidFill>
                  <a:srgbClr val="000000"/>
                </a:solidFill>
                <a:latin typeface="Times New Roman" pitchFamily="1" panose="02020603050405020304"/>
              </a:rPr>
              <a:t>5(t+p) </a:t>
            </a:r>
          </a:p>
          <a:p>
            <a:pPr marL="548640" marR="0" indent="0" algn="l">
              <a:lnSpc>
                <a:spcPts val="1200"/>
              </a:lnSpc>
              <a:spcBef>
                <a:spcPts val="0"/>
              </a:spcBef>
              <a:spcAft>
                <a:spcPts val="0"/>
              </a:spcAft>
              <a:tabLst>
                <a:tab algn="r" pos="3429000"/>
              </a:tabLst>
            </a:pPr>
            <a:r>
              <a:rPr lang="es-ES" sz="1000" spc="0">
                <a:solidFill>
                  <a:srgbClr val="000000"/>
                </a:solidFill>
                <a:latin typeface="Times New Roman" pitchFamily="1" panose="02020603050405020304"/>
              </a:rPr>
              <a:t>Análisis Numérico </a:t>
            </a:r>
            <a:r>
              <a:rPr lang="es-ES" sz="1000" spc="0">
                <a:solidFill>
                  <a:srgbClr val="000000"/>
                </a:solidFill>
                <a:latin typeface="Times New Roman" pitchFamily="1" panose="02020603050405020304"/>
              </a:rPr>
              <a:t>5(t+p) </a:t>
            </a:r>
          </a:p>
        </p:txBody>
      </p:sp>
      <p:sp>
        <p:nvSpPr>
          <p:cNvPr id="10" name=""/>
          <p:cNvSpPr/>
          <p:nvPr>
            <p:ph type="body" idx="10"/>
          </p:nvPr>
        </p:nvSpPr>
        <p:spPr>
          <a:xfrm>
            <a:off x="1054735" y="8838565"/>
            <a:ext cx="5486400" cy="892810"/>
          </a:xfrm>
          <a:prstGeom prst="rect">
            <a:avLst/>
          </a:prstGeom>
          <a:noFill/>
          <a:ln w="0" cmpd="sng">
            <a:noFill/>
            <a:prstDash val="solid"/>
          </a:ln>
        </p:spPr>
        <p:txBody>
          <a:bodyPr vert="horz" lIns="0" tIns="146685" rIns="0" bIns="0" anchor="t"/>
          <a:lstStyle/>
          <a:p>
            <a:pPr marL="0" marR="0" indent="0" algn="ctr">
              <a:lnSpc>
                <a:spcPts val="1200"/>
              </a:lnSpc>
              <a:spcAft>
                <a:spcPts val="3455"/>
              </a:spcAft>
            </a:pPr>
            <a:r>
              <a:rPr lang="es-ES" sz="1100" b="1" spc="0">
                <a:solidFill>
                  <a:srgbClr val="000000"/>
                </a:solidFill>
                <a:latin typeface="Bookman Old Style" pitchFamily="1" panose="02020603050405020304"/>
              </a:rPr>
              <a:t>Tabla </a:t>
            </a:r>
            <a:r>
              <a:rPr lang="es-ES" sz="1100" spc="0">
                <a:solidFill>
                  <a:srgbClr val="000000"/>
                </a:solidFill>
                <a:latin typeface="Bookman Old Style" pitchFamily="1" panose="02020603050405020304"/>
              </a:rPr>
              <a:t>4.12: </a:t>
            </a:r>
            <a:r>
              <a:rPr lang="es-ES" sz="1000" spc="0">
                <a:solidFill>
                  <a:srgbClr val="000000"/>
                </a:solidFill>
                <a:latin typeface="Times New Roman" pitchFamily="1" panose="02020603050405020304"/>
              </a:rPr>
              <a:t>Plan de Estudios de la Licenciatura en Ciencias Matemáticas (O.M. de 23 de </a:t>
            </a:r>
            <a:br/>
            <a:r>
              <a:rPr lang="es-ES" sz="1000" spc="0">
                <a:solidFill>
                  <a:srgbClr val="000000"/>
                </a:solidFill>
                <a:latin typeface="Times New Roman" pitchFamily="1" panose="02020603050405020304"/>
              </a:rPr>
              <a:t>noviembre de 1981). </a:t>
            </a:r>
            <a:r>
              <a:rPr lang="es-ES" sz="950" b="1" spc="0">
                <a:solidFill>
                  <a:srgbClr val="000000"/>
                </a:solidFill>
                <a:latin typeface="Bookman Old Style" pitchFamily="1" panose="02020603050405020304"/>
              </a:rPr>
              <a:t>AO</a:t>
            </a:r>
            <a:r>
              <a:rPr lang="es-ES" sz="1000" spc="0">
                <a:solidFill>
                  <a:srgbClr val="000000"/>
                </a:solidFill>
                <a:latin typeface="Times New Roman" pitchFamily="1" panose="02020603050405020304"/>
              </a:rPr>
              <a:t>: asignatura obligatoria; </a:t>
            </a:r>
            <a:r>
              <a:rPr lang="es-ES" sz="950" b="1" spc="0">
                <a:solidFill>
                  <a:srgbClr val="000000"/>
                </a:solidFill>
                <a:latin typeface="Bookman Old Style" pitchFamily="1" panose="02020603050405020304"/>
              </a:rPr>
              <a:t>HS</a:t>
            </a:r>
            <a:r>
              <a:rPr lang="es-ES" sz="1000" spc="0">
                <a:solidFill>
                  <a:srgbClr val="000000"/>
                </a:solidFill>
                <a:latin typeface="Times New Roman" pitchFamily="1" panose="02020603050405020304"/>
              </a:rPr>
              <a:t>: horas semanales (</a:t>
            </a:r>
            <a:r>
              <a:rPr lang="es-ES" sz="950" b="1" spc="0">
                <a:solidFill>
                  <a:srgbClr val="000000"/>
                </a:solidFill>
                <a:latin typeface="Bookman Old Style" pitchFamily="1" panose="02020603050405020304"/>
              </a:rPr>
              <a:t>t</a:t>
            </a:r>
            <a:r>
              <a:rPr lang="es-ES" sz="1000" spc="0">
                <a:solidFill>
                  <a:srgbClr val="000000"/>
                </a:solidFill>
                <a:latin typeface="Times New Roman" pitchFamily="1" panose="02020603050405020304"/>
              </a:rPr>
              <a:t>: teóricas, </a:t>
            </a:r>
            <a:r>
              <a:rPr lang="es-ES" sz="950" b="1" spc="0">
                <a:solidFill>
                  <a:srgbClr val="000000"/>
                </a:solidFill>
                <a:latin typeface="Bookman Old Style" pitchFamily="1" panose="02020603050405020304"/>
              </a:rPr>
              <a:t>p</a:t>
            </a:r>
            <a:r>
              <a:rPr lang="es-ES" sz="1000" spc="0">
                <a:solidFill>
                  <a:srgbClr val="000000"/>
                </a:solidFill>
                <a:latin typeface="Times New Roman" pitchFamily="1" panose="02020603050405020304"/>
              </a:rPr>
              <a:t>: prácticas) </a:t>
            </a:r>
          </a:p>
        </p:txBody>
      </p:sp>
      <p:sp>
        <p:nvSpPr>
          <p:cNvPr id="11" name=""/>
          <p:cNvSpPr/>
          <p:nvPr>
            <p:ph type="body" idx="10"/>
          </p:nvPr>
        </p:nvSpPr>
        <p:spPr>
          <a:xfrm>
            <a:off x="1054735" y="9731375"/>
            <a:ext cx="5486400" cy="225425"/>
          </a:xfrm>
          <a:prstGeom prst="rect">
            <a:avLst/>
          </a:prstGeom>
          <a:noFill/>
          <a:ln w="0" cmpd="sng">
            <a:noFill/>
            <a:prstDash val="solid"/>
          </a:ln>
        </p:spPr>
        <p:txBody>
          <a:bodyPr vert="horz" lIns="0" tIns="57785" rIns="0" bIns="0" anchor="t"/>
          <a:lstStyle/>
          <a:p>
            <a:pPr marL="45720" marR="0" indent="0" algn="l">
              <a:lnSpc>
                <a:spcPts val="1300"/>
              </a:lnSpc>
              <a:spcAft>
                <a:spcPts val="0"/>
              </a:spcAft>
            </a:pPr>
            <a:r>
              <a:rPr lang="es-ES" sz="1100" b="1" spc="-5">
                <a:solidFill>
                  <a:srgbClr val="000000"/>
                </a:solidFill>
                <a:latin typeface="Bookman Old Style" pitchFamily="1" panose="02020603050405020304"/>
              </a:rPr>
              <a:t>50 Aniversario 1968–2019 </a:t>
            </a:r>
          </a:p>
        </p:txBody>
      </p:sp>
      <p:cxnSp>
        <p:nvCxnSpPr>
          <p:cNvPr id="12" name=""/>
          <p:cNvCxnSpPr/>
          <p:nvPr/>
        </p:nvCxnSpPr>
        <p:spPr>
          <a:xfrm>
            <a:off x="1097280" y="685800"/>
            <a:ext cx="5401945" cy="0"/>
          </a:xfrm>
          <a:prstGeom prst="line">
            <a:avLst/>
          </a:prstGeom>
          <a:ln w="6350" cmpd="sng">
            <a:solidFill>
              <a:srgbClr val="000000"/>
            </a:solidFill>
          </a:ln>
        </p:spPr>
      </p:cxnSp>
      <p:cxnSp>
        <p:nvCxnSpPr>
          <p:cNvPr id="13" name=""/>
          <p:cNvCxnSpPr/>
          <p:nvPr/>
        </p:nvCxnSpPr>
        <p:spPr>
          <a:xfrm>
            <a:off x="1993265" y="8842375"/>
            <a:ext cx="3606800" cy="0"/>
          </a:xfrm>
          <a:prstGeom prst="line">
            <a:avLst/>
          </a:prstGeom>
          <a:ln w="6350" cmpd="sng">
            <a:solidFill>
              <a:srgbClr val="000000"/>
            </a:solidFill>
          </a:ln>
        </p:spPr>
      </p:cxnSp>
      <p:cxnSp>
        <p:nvCxnSpPr>
          <p:cNvPr id="14" name=""/>
          <p:cNvCxnSpPr/>
          <p:nvPr/>
        </p:nvCxnSpPr>
        <p:spPr>
          <a:xfrm>
            <a:off x="1097280" y="9735185"/>
            <a:ext cx="5401945" cy="0"/>
          </a:xfrm>
          <a:prstGeom prst="line">
            <a:avLst/>
          </a:prstGeom>
          <a:ln w="6350" cmpd="sng">
            <a:solidFill>
              <a:srgbClr val="000000"/>
            </a:solidFill>
          </a:ln>
        </p:spPr>
      </p:cxnSp>
      <p:cxnSp>
        <p:nvCxnSpPr>
          <p:cNvPr id="15" name=""/>
          <p:cNvCxnSpPr/>
          <p:nvPr/>
        </p:nvCxnSpPr>
        <p:spPr>
          <a:xfrm>
            <a:off x="2026920" y="5279390"/>
            <a:ext cx="3542030" cy="0"/>
          </a:xfrm>
          <a:prstGeom prst="line">
            <a:avLst/>
          </a:prstGeom>
          <a:ln w="6350" cmpd="sng">
            <a:solidFill>
              <a:srgbClr val="000000"/>
            </a:solidFill>
          </a:ln>
        </p:spPr>
      </p:cxnSp>
      <p:cxnSp>
        <p:nvCxnSpPr>
          <p:cNvPr id="16" name=""/>
          <p:cNvCxnSpPr/>
          <p:nvPr/>
        </p:nvCxnSpPr>
        <p:spPr>
          <a:xfrm>
            <a:off x="2026920" y="5437505"/>
            <a:ext cx="3542030" cy="0"/>
          </a:xfrm>
          <a:prstGeom prst="line">
            <a:avLst/>
          </a:prstGeom>
          <a:ln w="6350" cmpd="dbl">
            <a:solidFill>
              <a:srgbClr val="000000"/>
            </a:solidFill>
          </a:ln>
        </p:spPr>
      </p:cxnSp>
      <p:cxnSp>
        <p:nvCxnSpPr>
          <p:cNvPr id="17" name=""/>
          <p:cNvCxnSpPr/>
          <p:nvPr/>
        </p:nvCxnSpPr>
        <p:spPr>
          <a:xfrm>
            <a:off x="2026920" y="5279390"/>
            <a:ext cx="0" cy="158115"/>
          </a:xfrm>
          <a:prstGeom prst="line">
            <a:avLst/>
          </a:prstGeom>
          <a:ln w="6350" cmpd="sng">
            <a:solidFill>
              <a:srgbClr val="000000"/>
            </a:solidFill>
          </a:ln>
        </p:spPr>
      </p:cxnSp>
      <p:cxnSp>
        <p:nvCxnSpPr>
          <p:cNvPr id="18" name=""/>
          <p:cNvCxnSpPr/>
          <p:nvPr/>
        </p:nvCxnSpPr>
        <p:spPr>
          <a:xfrm>
            <a:off x="5568950" y="5279390"/>
            <a:ext cx="0" cy="158115"/>
          </a:xfrm>
          <a:prstGeom prst="line">
            <a:avLst/>
          </a:prstGeom>
          <a:ln w="6350" cmpd="sng">
            <a:solidFill>
              <a:srgbClr val="000000"/>
            </a:solidFill>
          </a:ln>
        </p:spPr>
      </p:cxnSp>
      <p:cxnSp>
        <p:nvCxnSpPr>
          <p:cNvPr id="19" name=""/>
          <p:cNvCxnSpPr/>
          <p:nvPr/>
        </p:nvCxnSpPr>
        <p:spPr>
          <a:xfrm>
            <a:off x="2026920" y="5437505"/>
            <a:ext cx="3542030" cy="0"/>
          </a:xfrm>
          <a:prstGeom prst="line">
            <a:avLst/>
          </a:prstGeom>
          <a:ln w="6350" cmpd="dbl">
            <a:solidFill>
              <a:srgbClr val="000000"/>
            </a:solidFill>
          </a:ln>
        </p:spPr>
      </p:cxnSp>
      <p:cxnSp>
        <p:nvCxnSpPr>
          <p:cNvPr id="20" name=""/>
          <p:cNvCxnSpPr/>
          <p:nvPr/>
        </p:nvCxnSpPr>
        <p:spPr>
          <a:xfrm>
            <a:off x="2026920" y="8811895"/>
            <a:ext cx="3542030" cy="0"/>
          </a:xfrm>
          <a:prstGeom prst="line">
            <a:avLst/>
          </a:prstGeom>
          <a:ln w="6350" cmpd="dbl">
            <a:solidFill>
              <a:srgbClr val="000000"/>
            </a:solidFill>
          </a:ln>
        </p:spPr>
      </p:cxnSp>
      <p:cxnSp>
        <p:nvCxnSpPr>
          <p:cNvPr id="21" name=""/>
          <p:cNvCxnSpPr/>
          <p:nvPr/>
        </p:nvCxnSpPr>
        <p:spPr>
          <a:xfrm>
            <a:off x="2026920" y="5437505"/>
            <a:ext cx="0" cy="3374390"/>
          </a:xfrm>
          <a:prstGeom prst="line">
            <a:avLst/>
          </a:prstGeom>
          <a:ln w="6350" cmpd="sng">
            <a:solidFill>
              <a:srgbClr val="000000"/>
            </a:solidFill>
          </a:ln>
        </p:spPr>
      </p:cxnSp>
      <p:cxnSp>
        <p:nvCxnSpPr>
          <p:cNvPr id="22" name=""/>
          <p:cNvCxnSpPr/>
          <p:nvPr/>
        </p:nvCxnSpPr>
        <p:spPr>
          <a:xfrm>
            <a:off x="5568950" y="5437505"/>
            <a:ext cx="0" cy="3374390"/>
          </a:xfrm>
          <a:prstGeom prst="line">
            <a:avLst/>
          </a:prstGeom>
          <a:ln w="6350" cmpd="sng">
            <a:solidFill>
              <a:srgbClr val="000000"/>
            </a:solidFill>
          </a:ln>
        </p:spPr>
      </p:cxnSp>
    </p:spTree>
  </p:cSld>
  <p:clrMapOvr>
    <a:masterClrMapping/>
  </p:clrMapOvr>
</p:sld>
</file>

<file path=ppt/slides/slide91.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424930" y="2889250"/>
            <a:ext cx="30480" cy="134620"/>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424930" y="3056890"/>
            <a:ext cx="30480" cy="4651375"/>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7910" y="2889250"/>
            <a:ext cx="112395" cy="134620"/>
          </a:xfrm>
          <a:prstGeom prst="rect">
            <a:avLst/>
          </a:prstGeom>
          <a:noFill/>
          <a:ln w="6350" cmpd="sng">
            <a:solidFill>
              <a:srgbClr val="000000"/>
            </a:solidFill>
            <a:prstDash val="solid"/>
          </a:ln>
        </p:spPr>
        <p:txBody>
          <a:bodyPr vert="horz" lIns="0" tIns="0" rIns="0" bIns="0" anchor="t"/>
          <a:lstStyle/>
          <a:p>
            <a:pPr/>
            <a:r>
              <a:rPr lang="en-US"/>
              <a:t/>
            </a:r>
          </a:p>
        </p:txBody>
      </p:sp>
      <p:sp>
        <p:nvSpPr>
          <p:cNvPr id="5" name=""/>
          <p:cNvSpPr/>
          <p:nvPr>
            <p:ph type="body" idx="10"/>
          </p:nvPr>
        </p:nvSpPr>
        <p:spPr>
          <a:xfrm>
            <a:off x="1057910" y="3056890"/>
            <a:ext cx="112395" cy="4651375"/>
          </a:xfrm>
          <a:prstGeom prst="rect">
            <a:avLst/>
          </a:prstGeom>
          <a:noFill/>
          <a:ln w="6350" cmpd="sng">
            <a:solidFill>
              <a:srgbClr val="000000"/>
            </a:solidFill>
            <a:prstDash val="solid"/>
          </a:ln>
        </p:spPr>
        <p:txBody>
          <a:bodyPr vert="horz" lIns="0" tIns="0" rIns="0" bIns="0" anchor="t"/>
          <a:lstStyle/>
          <a:p>
            <a:pPr/>
            <a:r>
              <a:rPr lang="en-US"/>
              <a:t/>
            </a:r>
          </a:p>
        </p:txBody>
      </p:sp>
      <p:sp>
        <p:nvSpPr>
          <p:cNvPr id="6" name=""/>
          <p:cNvSpPr/>
          <p:nvPr>
            <p:ph type="body" idx="10"/>
          </p:nvPr>
        </p:nvSpPr>
        <p:spPr>
          <a:xfrm>
            <a:off x="1057910" y="469900"/>
            <a:ext cx="5486400" cy="212090"/>
          </a:xfrm>
          <a:prstGeom prst="rect">
            <a:avLst/>
          </a:prstGeom>
          <a:noFill/>
          <a:ln w="0" cmpd="sng">
            <a:noFill/>
            <a:prstDash val="solid"/>
          </a:ln>
        </p:spPr>
        <p:txBody>
          <a:bodyPr vert="horz" lIns="0" tIns="15875" rIns="0" bIns="0" anchor="t"/>
          <a:lstStyle/>
          <a:p>
            <a:pPr marL="45720" marR="0" indent="0" algn="l">
              <a:lnSpc>
                <a:spcPts val="1400"/>
              </a:lnSpc>
              <a:spcAft>
                <a:spcPts val="70"/>
              </a:spcAft>
              <a:tabLst>
                <a:tab algn="r" pos="5440680"/>
              </a:tabLst>
            </a:pPr>
            <a:r>
              <a:rPr lang="es-ES" sz="1300" spc="0">
                <a:solidFill>
                  <a:srgbClr val="000000"/>
                </a:solidFill>
                <a:latin typeface="Times New Roman" pitchFamily="1" panose="02020603050405020304"/>
              </a:rPr>
              <a:t>4. Ubicación y Organización </a:t>
            </a:r>
            <a:r>
              <a:rPr lang="es-ES" sz="1300" spc="0">
                <a:solidFill>
                  <a:srgbClr val="000000"/>
                </a:solidFill>
                <a:latin typeface="Garamond" pitchFamily="1" panose="02020603050405020304"/>
              </a:rPr>
              <a:t>67 </a:t>
            </a:r>
          </a:p>
        </p:txBody>
      </p:sp>
      <p:sp>
        <p:nvSpPr>
          <p:cNvPr id="7" name=""/>
          <p:cNvSpPr/>
          <p:nvPr>
            <p:ph type="body" idx="10"/>
          </p:nvPr>
        </p:nvSpPr>
        <p:spPr>
          <a:xfrm>
            <a:off x="1057910" y="681990"/>
            <a:ext cx="5486400" cy="2042160"/>
          </a:xfrm>
          <a:prstGeom prst="rect">
            <a:avLst/>
          </a:prstGeom>
          <a:noFill/>
          <a:ln w="0" cmpd="sng">
            <a:noFill/>
            <a:prstDash val="solid"/>
          </a:ln>
        </p:spPr>
        <p:txBody>
          <a:bodyPr vert="horz" lIns="0" tIns="228600" rIns="0" bIns="0" anchor="t"/>
          <a:lstStyle/>
          <a:p>
            <a:pPr marL="45720" marR="0" indent="0" algn="just">
              <a:lnSpc>
                <a:spcPts val="1400"/>
              </a:lnSpc>
              <a:spcAft>
                <a:spcPts val="0"/>
              </a:spcAft>
            </a:pPr>
            <a:r>
              <a:rPr lang="es-ES" sz="1300" spc="-5">
                <a:solidFill>
                  <a:srgbClr val="000000"/>
                </a:solidFill>
                <a:latin typeface="Garamond" pitchFamily="1" panose="02020603050405020304"/>
              </a:rPr>
              <a:t>que haber superado, al menos, 120 créditos entre asignaturas troncales y obligatorias. </a:t>
            </a:r>
          </a:p>
          <a:p>
            <a:pPr marL="45720" marR="0" indent="0" algn="just">
              <a:lnSpc>
                <a:spcPts val="1400"/>
              </a:lnSpc>
              <a:spcBef>
                <a:spcPts val="545"/>
              </a:spcBef>
              <a:spcAft>
                <a:spcPts val="0"/>
              </a:spcAft>
            </a:pPr>
            <a:r>
              <a:rPr lang="es-ES" sz="1300" spc="15">
                <a:solidFill>
                  <a:srgbClr val="000000"/>
                </a:solidFill>
                <a:latin typeface="Garamond" pitchFamily="1" panose="02020603050405020304"/>
              </a:rPr>
              <a:t>Los estudiantes que cursaron materias optativas comprendidas entre la número 1 </a:t>
            </a:r>
          </a:p>
          <a:p>
            <a:pPr marL="45720" marR="45720" indent="0" algn="just">
              <a:lnSpc>
                <a:spcPts val="1400"/>
              </a:lnSpc>
              <a:spcBef>
                <a:spcPts val="55"/>
              </a:spcBef>
              <a:spcAft>
                <a:spcPts val="0"/>
              </a:spcAft>
            </a:pPr>
            <a:r>
              <a:rPr lang="es-ES" sz="1300" spc="0">
                <a:solidFill>
                  <a:srgbClr val="000000"/>
                </a:solidFill>
                <a:latin typeface="Garamond" pitchFamily="1" panose="02020603050405020304"/>
              </a:rPr>
              <a:t>a 19 (ambas inclusive) de la Tabla 4.16 conseguían la especialidad en </a:t>
            </a:r>
            <a:r>
              <a:rPr lang="es-ES" sz="1300" spc="0">
                <a:solidFill>
                  <a:srgbClr val="000000"/>
                </a:solidFill>
                <a:latin typeface="Times New Roman" pitchFamily="1" panose="02020603050405020304"/>
              </a:rPr>
              <a:t>Matemáti-</a:t>
            </a:r>
            <a:r>
              <a:rPr lang="es-ES" sz="1300" spc="0">
                <a:solidFill>
                  <a:srgbClr val="000000"/>
                </a:solidFill>
                <a:latin typeface="Times New Roman" pitchFamily="1" panose="02020603050405020304"/>
              </a:rPr>
              <a:t>ca Fundamental</a:t>
            </a:r>
            <a:r>
              <a:rPr lang="es-ES" sz="1300" spc="0">
                <a:solidFill>
                  <a:srgbClr val="000000"/>
                </a:solidFill>
                <a:latin typeface="Garamond" pitchFamily="1" panose="02020603050405020304"/>
              </a:rPr>
              <a:t>, mientras que los que optaron por cursar las materias optativas comprendidas entre los números 17 a 30 (ambas inclusive) de la misma Tabla, se licenciaron con la especialidad en </a:t>
            </a:r>
            <a:r>
              <a:rPr lang="es-ES" sz="1300" spc="0">
                <a:solidFill>
                  <a:srgbClr val="000000"/>
                </a:solidFill>
                <a:latin typeface="Times New Roman" pitchFamily="1" panose="02020603050405020304"/>
              </a:rPr>
              <a:t>Estadística</a:t>
            </a:r>
            <a:r>
              <a:rPr lang="es-ES" sz="1300" spc="0">
                <a:solidFill>
                  <a:srgbClr val="000000"/>
                </a:solidFill>
                <a:latin typeface="Garamond" pitchFamily="1" panose="02020603050405020304"/>
              </a:rPr>
              <a:t>. </a:t>
            </a:r>
          </a:p>
          <a:p>
            <a:pPr marL="45720" marR="45720" indent="0" algn="just">
              <a:lnSpc>
                <a:spcPts val="1500"/>
              </a:lnSpc>
              <a:spcBef>
                <a:spcPts val="480"/>
              </a:spcBef>
              <a:spcAft>
                <a:spcPts val="210"/>
              </a:spcAft>
            </a:pPr>
            <a:r>
              <a:rPr lang="es-ES" sz="1300" spc="0">
                <a:solidFill>
                  <a:srgbClr val="000000"/>
                </a:solidFill>
                <a:latin typeface="Garamond" pitchFamily="1" panose="02020603050405020304"/>
              </a:rPr>
              <a:t>Finalmente, en la Tabla 4.17 aparece el Plan de estudios actualmente vigente, se-</a:t>
            </a:r>
            <a:r>
              <a:rPr lang="es-ES" sz="1300" spc="0">
                <a:solidFill>
                  <a:srgbClr val="000000"/>
                </a:solidFill>
                <a:latin typeface="Garamond" pitchFamily="1" panose="02020603050405020304"/>
              </a:rPr>
              <a:t>gún las directivas del proceso Bolonia, para el </a:t>
            </a:r>
            <a:r>
              <a:rPr lang="es-ES" sz="1300" spc="0">
                <a:solidFill>
                  <a:srgbClr val="000000"/>
                </a:solidFill>
                <a:latin typeface="Times New Roman" pitchFamily="1" panose="02020603050405020304"/>
              </a:rPr>
              <a:t>Grado en Matemáticas </a:t>
            </a:r>
            <a:r>
              <a:rPr lang="es-ES" sz="1300" spc="0">
                <a:solidFill>
                  <a:srgbClr val="000000"/>
                </a:solidFill>
                <a:latin typeface="Garamond" pitchFamily="1" panose="02020603050405020304"/>
              </a:rPr>
              <a:t>(BOE, 05/01/2010) y el </a:t>
            </a:r>
            <a:r>
              <a:rPr lang="es-ES" sz="1300" spc="0">
                <a:solidFill>
                  <a:srgbClr val="000000"/>
                </a:solidFill>
                <a:latin typeface="Times New Roman" pitchFamily="1" panose="02020603050405020304"/>
              </a:rPr>
              <a:t>Grado en Estadística </a:t>
            </a:r>
            <a:r>
              <a:rPr lang="es-ES" sz="1300" spc="0">
                <a:solidFill>
                  <a:srgbClr val="000000"/>
                </a:solidFill>
                <a:latin typeface="Garamond" pitchFamily="1" panose="02020603050405020304"/>
              </a:rPr>
              <a:t>(BOE, 06/01/2012). </a:t>
            </a:r>
          </a:p>
        </p:txBody>
      </p:sp>
      <p:sp>
        <p:nvSpPr>
          <p:cNvPr id="8" name=""/>
          <p:cNvSpPr/>
          <p:nvPr>
            <p:ph type="body" idx="10"/>
          </p:nvPr>
        </p:nvSpPr>
        <p:spPr>
          <a:xfrm>
            <a:off x="1170305" y="2889250"/>
            <a:ext cx="5254625" cy="134620"/>
          </a:xfrm>
          <a:prstGeom prst="rect">
            <a:avLst/>
          </a:prstGeom>
          <a:noFill/>
          <a:ln w="0" cmpd="sng">
            <a:noFill/>
            <a:prstDash val="solid"/>
          </a:ln>
        </p:spPr>
        <p:txBody>
          <a:bodyPr vert="horz" lIns="0" tIns="0" rIns="0" bIns="0" anchor="t"/>
          <a:lstStyle/>
          <a:p>
            <a:pPr marL="91440" marR="0" indent="0" algn="l">
              <a:lnSpc>
                <a:spcPts val="900"/>
              </a:lnSpc>
              <a:spcAft>
                <a:spcPts val="55"/>
              </a:spcAft>
              <a:tabLst>
                <a:tab algn="l" pos="2057400"/>
                <a:tab algn="l" pos="3931920"/>
                <a:tab algn="l" pos="4800600"/>
              </a:tabLst>
            </a:pPr>
            <a:r>
              <a:rPr lang="es-ES" sz="900" spc="10">
                <a:solidFill>
                  <a:srgbClr val="000000"/>
                </a:solidFill>
                <a:latin typeface="Times New Roman" pitchFamily="1" panose="02020603050405020304"/>
              </a:rPr>
              <a:t>Curso AT </a:t>
            </a:r>
            <a:r>
              <a:rPr lang="es-ES" sz="900" spc="10">
                <a:solidFill>
                  <a:srgbClr val="000000"/>
                </a:solidFill>
                <a:latin typeface="Times New Roman" pitchFamily="1" panose="02020603050405020304"/>
              </a:rPr>
              <a:t>AO </a:t>
            </a:r>
            <a:r>
              <a:rPr lang="es-ES" sz="900" spc="10">
                <a:solidFill>
                  <a:srgbClr val="000000"/>
                </a:solidFill>
                <a:latin typeface="Times New Roman" pitchFamily="1" panose="02020603050405020304"/>
              </a:rPr>
              <a:t>AOP </a:t>
            </a:r>
            <a:r>
              <a:rPr lang="es-ES" sz="900" spc="10">
                <a:solidFill>
                  <a:srgbClr val="000000"/>
                </a:solidFill>
                <a:latin typeface="Times New Roman" pitchFamily="1" panose="02020603050405020304"/>
              </a:rPr>
              <a:t>CR </a:t>
            </a:r>
          </a:p>
        </p:txBody>
      </p:sp>
      <p:sp>
        <p:nvSpPr>
          <p:cNvPr id="9" name=""/>
          <p:cNvSpPr/>
          <p:nvPr>
            <p:ph type="body" idx="10"/>
          </p:nvPr>
        </p:nvSpPr>
        <p:spPr>
          <a:xfrm>
            <a:off x="1170305" y="3056890"/>
            <a:ext cx="5254625" cy="4678045"/>
          </a:xfrm>
          <a:prstGeom prst="rect">
            <a:avLst/>
          </a:prstGeom>
          <a:noFill/>
          <a:ln w="0" cmpd="sng">
            <a:noFill/>
            <a:prstDash val="solid"/>
          </a:ln>
        </p:spPr>
        <p:txBody>
          <a:bodyPr vert="horz" lIns="0" tIns="0" rIns="0" bIns="0" anchor="t"/>
          <a:lstStyle/>
          <a:p>
            <a:pPr marL="502920" marR="0" indent="0" algn="l">
              <a:lnSpc>
                <a:spcPts val="900"/>
              </a:lnSpc>
              <a:spcAft>
                <a:spcPts val="0"/>
              </a:spcAft>
            </a:pPr>
            <a:r>
              <a:rPr lang="es-ES" sz="950" b="1" spc="60">
                <a:solidFill>
                  <a:srgbClr val="000000"/>
                </a:solidFill>
                <a:latin typeface="Garamond" pitchFamily="1" panose="02020603050405020304"/>
              </a:rPr>
              <a:t>Primer Ciclo </a:t>
            </a:r>
          </a:p>
          <a:p>
            <a:pPr marL="182880" marR="0" indent="0" algn="l">
              <a:lnSpc>
                <a:spcPts val="1000"/>
              </a:lnSpc>
              <a:spcBef>
                <a:spcPts val="20"/>
              </a:spcBef>
              <a:spcAft>
                <a:spcPts val="0"/>
              </a:spcAft>
              <a:tabLst>
                <a:tab algn="l" pos="502920"/>
                <a:tab algn="r" pos="5166360"/>
              </a:tabLst>
            </a:pPr>
            <a:r>
              <a:rPr lang="es-ES" sz="900" spc="0">
                <a:solidFill>
                  <a:srgbClr val="000000"/>
                </a:solidFill>
                <a:latin typeface="Times New Roman" pitchFamily="1" panose="02020603050405020304"/>
              </a:rPr>
              <a:t>1 </a:t>
            </a:r>
            <a:r>
              <a:rPr lang="es-ES" sz="900" spc="0">
                <a:solidFill>
                  <a:srgbClr val="000000"/>
                </a:solidFill>
                <a:latin typeface="Times New Roman" pitchFamily="1" panose="02020603050405020304"/>
              </a:rPr>
              <a:t>Analisis Matemático I </a:t>
            </a:r>
            <a:r>
              <a:rPr lang="es-ES" sz="900" spc="0">
                <a:solidFill>
                  <a:srgbClr val="000000"/>
                </a:solidFill>
                <a:latin typeface="Times New Roman" pitchFamily="1" panose="02020603050405020304"/>
              </a:rPr>
              <a:t>4.5t+1.5p </a:t>
            </a:r>
          </a:p>
          <a:p>
            <a:pPr marL="502920" marR="0" indent="0" algn="l">
              <a:lnSpc>
                <a:spcPts val="1000"/>
              </a:lnSpc>
              <a:spcBef>
                <a:spcPts val="0"/>
              </a:spcBef>
              <a:spcAft>
                <a:spcPts val="0"/>
              </a:spcAft>
              <a:tabLst>
                <a:tab algn="r" pos="5166360"/>
              </a:tabLst>
            </a:pPr>
            <a:r>
              <a:rPr lang="es-ES" sz="900" spc="0">
                <a:solidFill>
                  <a:srgbClr val="000000"/>
                </a:solidFill>
                <a:latin typeface="Times New Roman" pitchFamily="1" panose="02020603050405020304"/>
              </a:rPr>
              <a:t>Topología I </a:t>
            </a:r>
            <a:r>
              <a:rPr lang="es-ES" sz="900" spc="0">
                <a:solidFill>
                  <a:srgbClr val="000000"/>
                </a:solidFill>
                <a:latin typeface="Times New Roman" pitchFamily="1" panose="02020603050405020304"/>
              </a:rPr>
              <a:t>4.5t+1.5p </a:t>
            </a:r>
          </a:p>
          <a:p>
            <a:pPr marL="502920" marR="0" indent="0" algn="l">
              <a:lnSpc>
                <a:spcPts val="1000"/>
              </a:lnSpc>
              <a:spcBef>
                <a:spcPts val="25"/>
              </a:spcBef>
              <a:spcAft>
                <a:spcPts val="0"/>
              </a:spcAft>
              <a:tabLst>
                <a:tab algn="l" pos="4709160"/>
              </a:tabLst>
            </a:pPr>
            <a:r>
              <a:rPr lang="es-ES" sz="900" spc="30">
                <a:solidFill>
                  <a:srgbClr val="000000"/>
                </a:solidFill>
                <a:latin typeface="Times New Roman" pitchFamily="1" panose="02020603050405020304"/>
              </a:rPr>
              <a:t>Informática </a:t>
            </a:r>
            <a:r>
              <a:rPr lang="es-ES" sz="900" spc="30">
                <a:solidFill>
                  <a:srgbClr val="000000"/>
                </a:solidFill>
                <a:latin typeface="Times New Roman" pitchFamily="1" panose="02020603050405020304"/>
              </a:rPr>
              <a:t>6t+3p </a:t>
            </a:r>
          </a:p>
          <a:p>
            <a:pPr marL="2057400" marR="0" indent="0" algn="l">
              <a:lnSpc>
                <a:spcPts val="1000"/>
              </a:lnSpc>
              <a:spcBef>
                <a:spcPts val="0"/>
              </a:spcBef>
              <a:spcAft>
                <a:spcPts val="0"/>
              </a:spcAft>
              <a:tabLst>
                <a:tab algn="l" pos="4663440"/>
              </a:tabLst>
            </a:pPr>
            <a:r>
              <a:rPr lang="es-ES" sz="900" spc="30">
                <a:solidFill>
                  <a:srgbClr val="000000"/>
                </a:solidFill>
                <a:latin typeface="Times New Roman" pitchFamily="1" panose="02020603050405020304"/>
              </a:rPr>
              <a:t>Geometría I </a:t>
            </a:r>
            <a:r>
              <a:rPr lang="es-ES" sz="900" spc="30">
                <a:solidFill>
                  <a:srgbClr val="000000"/>
                </a:solidFill>
                <a:latin typeface="Times New Roman" pitchFamily="1" panose="02020603050405020304"/>
              </a:rPr>
              <a:t>5.5t+2p </a:t>
            </a:r>
          </a:p>
          <a:p>
            <a:pPr marL="2057400" marR="0" indent="0" algn="l">
              <a:lnSpc>
                <a:spcPts val="1000"/>
              </a:lnSpc>
              <a:spcBef>
                <a:spcPts val="0"/>
              </a:spcBef>
              <a:spcAft>
                <a:spcPts val="0"/>
              </a:spcAft>
              <a:tabLst>
                <a:tab algn="l" pos="4709160"/>
              </a:tabLst>
            </a:pPr>
            <a:r>
              <a:rPr lang="es-ES" sz="900" spc="45">
                <a:solidFill>
                  <a:srgbClr val="000000"/>
                </a:solidFill>
                <a:latin typeface="Times New Roman" pitchFamily="1" panose="02020603050405020304"/>
              </a:rPr>
              <a:t>Algebra </a:t>
            </a:r>
            <a:r>
              <a:rPr lang="es-ES" sz="900" spc="45">
                <a:solidFill>
                  <a:srgbClr val="000000"/>
                </a:solidFill>
                <a:latin typeface="Times New Roman" pitchFamily="1" panose="02020603050405020304"/>
              </a:rPr>
              <a:t>7t+2p </a:t>
            </a:r>
          </a:p>
          <a:p>
            <a:pPr marL="2057400" marR="0" indent="0" algn="l">
              <a:lnSpc>
                <a:spcPts val="1000"/>
              </a:lnSpc>
              <a:spcBef>
                <a:spcPts val="0"/>
              </a:spcBef>
              <a:spcAft>
                <a:spcPts val="0"/>
              </a:spcAft>
              <a:tabLst>
                <a:tab algn="l" pos="4663440"/>
              </a:tabLst>
            </a:pPr>
            <a:r>
              <a:rPr lang="es-ES" sz="900" spc="20">
                <a:solidFill>
                  <a:srgbClr val="000000"/>
                </a:solidFill>
                <a:latin typeface="Times New Roman" pitchFamily="1" panose="02020603050405020304"/>
              </a:rPr>
              <a:t>Ampliación Geometría I </a:t>
            </a:r>
            <a:r>
              <a:rPr lang="es-ES" sz="900" spc="20">
                <a:solidFill>
                  <a:srgbClr val="000000"/>
                </a:solidFill>
                <a:latin typeface="Times New Roman" pitchFamily="1" panose="02020603050405020304"/>
              </a:rPr>
              <a:t>5.5t+2p </a:t>
            </a:r>
          </a:p>
          <a:p>
            <a:pPr marL="2057400" marR="0" indent="0" algn="l">
              <a:lnSpc>
                <a:spcPts val="1000"/>
              </a:lnSpc>
              <a:spcBef>
                <a:spcPts val="20"/>
              </a:spcBef>
              <a:spcAft>
                <a:spcPts val="0"/>
              </a:spcAft>
              <a:tabLst>
                <a:tab algn="r" pos="5166360"/>
              </a:tabLst>
            </a:pPr>
            <a:r>
              <a:rPr lang="es-ES" sz="900" spc="0">
                <a:solidFill>
                  <a:srgbClr val="000000"/>
                </a:solidFill>
                <a:latin typeface="Times New Roman" pitchFamily="1" panose="02020603050405020304"/>
              </a:rPr>
              <a:t>Ampliación de Topología </a:t>
            </a:r>
            <a:r>
              <a:rPr lang="es-ES" sz="900" spc="0">
                <a:solidFill>
                  <a:srgbClr val="000000"/>
                </a:solidFill>
                <a:latin typeface="Times New Roman" pitchFamily="1" panose="02020603050405020304"/>
              </a:rPr>
              <a:t>4.5t+1.5p </a:t>
            </a:r>
          </a:p>
          <a:p>
            <a:pPr marL="2057400" marR="0" indent="0" algn="l">
              <a:lnSpc>
                <a:spcPts val="1000"/>
              </a:lnSpc>
              <a:spcBef>
                <a:spcPts val="0"/>
              </a:spcBef>
              <a:spcAft>
                <a:spcPts val="0"/>
              </a:spcAft>
              <a:tabLst>
                <a:tab algn="l" pos="4709160"/>
              </a:tabLst>
            </a:pPr>
            <a:r>
              <a:rPr lang="es-ES" sz="900" spc="15">
                <a:solidFill>
                  <a:srgbClr val="000000"/>
                </a:solidFill>
                <a:latin typeface="Times New Roman" pitchFamily="1" panose="02020603050405020304"/>
              </a:rPr>
              <a:t>Ampliación Análisis Matemático I </a:t>
            </a:r>
            <a:r>
              <a:rPr lang="es-ES" sz="900" spc="15">
                <a:solidFill>
                  <a:srgbClr val="000000"/>
                </a:solidFill>
                <a:latin typeface="Times New Roman" pitchFamily="1" panose="02020603050405020304"/>
              </a:rPr>
              <a:t>7t+2p </a:t>
            </a:r>
          </a:p>
          <a:p>
            <a:pPr marL="182880" marR="0" indent="0" algn="l">
              <a:lnSpc>
                <a:spcPts val="1000"/>
              </a:lnSpc>
              <a:spcBef>
                <a:spcPts val="0"/>
              </a:spcBef>
              <a:spcAft>
                <a:spcPts val="0"/>
              </a:spcAft>
              <a:tabLst>
                <a:tab algn="l" pos="502920"/>
                <a:tab algn="r" pos="5166360"/>
              </a:tabLst>
            </a:pPr>
            <a:r>
              <a:rPr lang="es-ES" sz="900" spc="0">
                <a:solidFill>
                  <a:srgbClr val="000000"/>
                </a:solidFill>
                <a:latin typeface="Times New Roman" pitchFamily="1" panose="02020603050405020304"/>
              </a:rPr>
              <a:t>2 </a:t>
            </a:r>
            <a:r>
              <a:rPr lang="es-ES" sz="900" spc="0">
                <a:solidFill>
                  <a:srgbClr val="000000"/>
                </a:solidFill>
                <a:latin typeface="Times New Roman" pitchFamily="1" panose="02020603050405020304"/>
              </a:rPr>
              <a:t>Análisis Matemático II </a:t>
            </a:r>
            <a:r>
              <a:rPr lang="es-ES" sz="900" spc="0">
                <a:solidFill>
                  <a:srgbClr val="000000"/>
                </a:solidFill>
                <a:latin typeface="Times New Roman" pitchFamily="1" panose="02020603050405020304"/>
              </a:rPr>
              <a:t>4.5t+1.5p </a:t>
            </a:r>
          </a:p>
          <a:p>
            <a:pPr marL="502920" marR="0" indent="0" algn="l">
              <a:lnSpc>
                <a:spcPts val="1000"/>
              </a:lnSpc>
              <a:spcBef>
                <a:spcPts val="25"/>
              </a:spcBef>
              <a:spcAft>
                <a:spcPts val="0"/>
              </a:spcAft>
              <a:tabLst>
                <a:tab algn="r" pos="5166360"/>
              </a:tabLst>
            </a:pPr>
            <a:r>
              <a:rPr lang="es-ES" sz="900" spc="0">
                <a:solidFill>
                  <a:srgbClr val="000000"/>
                </a:solidFill>
                <a:latin typeface="Times New Roman" pitchFamily="1" panose="02020603050405020304"/>
              </a:rPr>
              <a:t>Métodos Numéricos I </a:t>
            </a:r>
            <a:r>
              <a:rPr lang="es-ES" sz="900" spc="0">
                <a:solidFill>
                  <a:srgbClr val="000000"/>
                </a:solidFill>
                <a:latin typeface="Times New Roman" pitchFamily="1" panose="02020603050405020304"/>
              </a:rPr>
              <a:t>4.5t+1.5p </a:t>
            </a:r>
          </a:p>
          <a:p>
            <a:pPr marL="502920" marR="0" indent="0" algn="l">
              <a:lnSpc>
                <a:spcPts val="1000"/>
              </a:lnSpc>
              <a:spcBef>
                <a:spcPts val="0"/>
              </a:spcBef>
              <a:spcAft>
                <a:spcPts val="0"/>
              </a:spcAft>
              <a:tabLst>
                <a:tab algn="l" pos="4663440"/>
              </a:tabLst>
            </a:pPr>
            <a:r>
              <a:rPr lang="es-ES" sz="900" spc="25">
                <a:solidFill>
                  <a:srgbClr val="000000"/>
                </a:solidFill>
                <a:latin typeface="Times New Roman" pitchFamily="1" panose="02020603050405020304"/>
              </a:rPr>
              <a:t>Geometría II </a:t>
            </a:r>
            <a:r>
              <a:rPr lang="es-ES" sz="900" spc="25">
                <a:solidFill>
                  <a:srgbClr val="000000"/>
                </a:solidFill>
                <a:latin typeface="Times New Roman" pitchFamily="1" panose="02020603050405020304"/>
              </a:rPr>
              <a:t>5t+2.5p </a:t>
            </a:r>
          </a:p>
          <a:p>
            <a:pPr marL="502920" marR="0" indent="0" algn="l">
              <a:lnSpc>
                <a:spcPts val="1000"/>
              </a:lnSpc>
              <a:spcBef>
                <a:spcPts val="25"/>
              </a:spcBef>
              <a:spcAft>
                <a:spcPts val="0"/>
              </a:spcAft>
              <a:tabLst>
                <a:tab algn="r" pos="5166360"/>
              </a:tabLst>
            </a:pPr>
            <a:r>
              <a:rPr lang="es-ES" sz="900" spc="0">
                <a:solidFill>
                  <a:srgbClr val="000000"/>
                </a:solidFill>
                <a:latin typeface="Times New Roman" pitchFamily="1" panose="02020603050405020304"/>
              </a:rPr>
              <a:t>Métodos Numéricos II </a:t>
            </a:r>
            <a:r>
              <a:rPr lang="es-ES" sz="900" spc="0">
                <a:solidFill>
                  <a:srgbClr val="000000"/>
                </a:solidFill>
                <a:latin typeface="Times New Roman" pitchFamily="1" panose="02020603050405020304"/>
              </a:rPr>
              <a:t>4.5t+1.5p </a:t>
            </a:r>
          </a:p>
          <a:p>
            <a:pPr marL="2057400" marR="0" indent="0" algn="l">
              <a:lnSpc>
                <a:spcPts val="1000"/>
              </a:lnSpc>
              <a:spcBef>
                <a:spcPts val="0"/>
              </a:spcBef>
              <a:spcAft>
                <a:spcPts val="0"/>
              </a:spcAft>
              <a:tabLst>
                <a:tab algn="l" pos="4663440"/>
              </a:tabLst>
            </a:pPr>
            <a:r>
              <a:rPr lang="es-ES" sz="900" spc="35">
                <a:solidFill>
                  <a:srgbClr val="000000"/>
                </a:solidFill>
                <a:latin typeface="Times New Roman" pitchFamily="1" panose="02020603050405020304"/>
              </a:rPr>
              <a:t>Algebra II </a:t>
            </a:r>
            <a:r>
              <a:rPr lang="es-ES" sz="900" spc="35">
                <a:solidFill>
                  <a:srgbClr val="000000"/>
                </a:solidFill>
                <a:latin typeface="Times New Roman" pitchFamily="1" panose="02020603050405020304"/>
              </a:rPr>
              <a:t>5.5t+2p </a:t>
            </a:r>
          </a:p>
          <a:p>
            <a:pPr marL="2057400" marR="0" indent="0" algn="l">
              <a:lnSpc>
                <a:spcPts val="1000"/>
              </a:lnSpc>
              <a:spcBef>
                <a:spcPts val="0"/>
              </a:spcBef>
              <a:spcAft>
                <a:spcPts val="0"/>
              </a:spcAft>
              <a:tabLst>
                <a:tab algn="l" pos="4663440"/>
              </a:tabLst>
            </a:pPr>
            <a:r>
              <a:rPr lang="es-ES" sz="900" spc="20">
                <a:solidFill>
                  <a:srgbClr val="000000"/>
                </a:solidFill>
                <a:latin typeface="Times New Roman" pitchFamily="1" panose="02020603050405020304"/>
              </a:rPr>
              <a:t>Ampliación de Algebra II </a:t>
            </a:r>
            <a:r>
              <a:rPr lang="es-ES" sz="900" spc="20">
                <a:solidFill>
                  <a:srgbClr val="000000"/>
                </a:solidFill>
                <a:latin typeface="Times New Roman" pitchFamily="1" panose="02020603050405020304"/>
              </a:rPr>
              <a:t>5.5t+2p </a:t>
            </a:r>
          </a:p>
          <a:p>
            <a:pPr marL="2057400" marR="0" indent="0" algn="l">
              <a:lnSpc>
                <a:spcPts val="1000"/>
              </a:lnSpc>
              <a:spcBef>
                <a:spcPts val="0"/>
              </a:spcBef>
              <a:spcAft>
                <a:spcPts val="0"/>
              </a:spcAft>
              <a:tabLst>
                <a:tab algn="l" pos="4709160"/>
              </a:tabLst>
            </a:pPr>
            <a:r>
              <a:rPr lang="es-ES" sz="900" spc="15">
                <a:solidFill>
                  <a:srgbClr val="000000"/>
                </a:solidFill>
                <a:latin typeface="Times New Roman" pitchFamily="1" panose="02020603050405020304"/>
              </a:rPr>
              <a:t>Ampl. de Análisis Matemático II </a:t>
            </a:r>
            <a:r>
              <a:rPr lang="es-ES" sz="900" spc="15">
                <a:solidFill>
                  <a:srgbClr val="000000"/>
                </a:solidFill>
                <a:latin typeface="Times New Roman" pitchFamily="1" panose="02020603050405020304"/>
              </a:rPr>
              <a:t>7t+2p </a:t>
            </a:r>
          </a:p>
          <a:p>
            <a:pPr marL="2057400" marR="0" indent="0" algn="l">
              <a:lnSpc>
                <a:spcPts val="1000"/>
              </a:lnSpc>
              <a:spcBef>
                <a:spcPts val="25"/>
              </a:spcBef>
              <a:spcAft>
                <a:spcPts val="0"/>
              </a:spcAft>
              <a:tabLst>
                <a:tab algn="l" pos="4663440"/>
              </a:tabLst>
            </a:pPr>
            <a:r>
              <a:rPr lang="es-ES" sz="900" spc="20">
                <a:solidFill>
                  <a:srgbClr val="000000"/>
                </a:solidFill>
                <a:latin typeface="Times New Roman" pitchFamily="1" panose="02020603050405020304"/>
              </a:rPr>
              <a:t>Ampliación de Geometría II </a:t>
            </a:r>
            <a:r>
              <a:rPr lang="es-ES" sz="900" spc="20">
                <a:solidFill>
                  <a:srgbClr val="000000"/>
                </a:solidFill>
                <a:latin typeface="Times New Roman" pitchFamily="1" panose="02020603050405020304"/>
              </a:rPr>
              <a:t>5.5t+2p </a:t>
            </a:r>
          </a:p>
          <a:p>
            <a:pPr marL="182880" marR="0" indent="0" algn="l">
              <a:lnSpc>
                <a:spcPts val="1000"/>
              </a:lnSpc>
              <a:spcBef>
                <a:spcPts val="0"/>
              </a:spcBef>
              <a:spcAft>
                <a:spcPts val="0"/>
              </a:spcAft>
              <a:tabLst>
                <a:tab algn="l" pos="502920"/>
                <a:tab algn="r" pos="5166360"/>
              </a:tabLst>
            </a:pPr>
            <a:r>
              <a:rPr lang="es-ES" sz="900" spc="0">
                <a:solidFill>
                  <a:srgbClr val="000000"/>
                </a:solidFill>
                <a:latin typeface="Times New Roman" pitchFamily="1" panose="02020603050405020304"/>
              </a:rPr>
              <a:t>3 </a:t>
            </a:r>
            <a:r>
              <a:rPr lang="es-ES" sz="900" spc="0">
                <a:solidFill>
                  <a:srgbClr val="000000"/>
                </a:solidFill>
                <a:latin typeface="Times New Roman" pitchFamily="1" panose="02020603050405020304"/>
              </a:rPr>
              <a:t>Ecuaciones Diferenciales I </a:t>
            </a:r>
            <a:r>
              <a:rPr lang="es-ES" sz="900" spc="0">
                <a:solidFill>
                  <a:srgbClr val="000000"/>
                </a:solidFill>
                <a:latin typeface="Times New Roman" pitchFamily="1" panose="02020603050405020304"/>
              </a:rPr>
              <a:t>5.5t+1.5p </a:t>
            </a:r>
          </a:p>
          <a:p>
            <a:pPr marL="502920" marR="0" indent="0" algn="l">
              <a:lnSpc>
                <a:spcPts val="1000"/>
              </a:lnSpc>
              <a:spcBef>
                <a:spcPts val="0"/>
              </a:spcBef>
              <a:spcAft>
                <a:spcPts val="0"/>
              </a:spcAft>
              <a:tabLst>
                <a:tab algn="r" pos="5166360"/>
              </a:tabLst>
            </a:pPr>
            <a:r>
              <a:rPr lang="es-ES" sz="900" spc="0">
                <a:solidFill>
                  <a:srgbClr val="000000"/>
                </a:solidFill>
                <a:latin typeface="Times New Roman" pitchFamily="1" panose="02020603050405020304"/>
              </a:rPr>
              <a:t>Probabilidad y Estadística I </a:t>
            </a:r>
            <a:r>
              <a:rPr lang="es-ES" sz="900" spc="0">
                <a:solidFill>
                  <a:srgbClr val="000000"/>
                </a:solidFill>
                <a:latin typeface="Times New Roman" pitchFamily="1" panose="02020603050405020304"/>
              </a:rPr>
              <a:t>4.5t+1.5p </a:t>
            </a:r>
          </a:p>
          <a:p>
            <a:pPr marL="502920" marR="0" indent="0" algn="l">
              <a:lnSpc>
                <a:spcPts val="1000"/>
              </a:lnSpc>
              <a:spcBef>
                <a:spcPts val="20"/>
              </a:spcBef>
              <a:spcAft>
                <a:spcPts val="0"/>
              </a:spcAft>
              <a:tabLst>
                <a:tab algn="l" pos="4663440"/>
              </a:tabLst>
            </a:pPr>
            <a:r>
              <a:rPr lang="es-ES" sz="900" spc="15">
                <a:solidFill>
                  <a:srgbClr val="000000"/>
                </a:solidFill>
                <a:latin typeface="Times New Roman" pitchFamily="1" panose="02020603050405020304"/>
              </a:rPr>
              <a:t>Geometría Diferencial </a:t>
            </a:r>
            <a:r>
              <a:rPr lang="es-ES" sz="900" spc="15">
                <a:solidFill>
                  <a:srgbClr val="000000"/>
                </a:solidFill>
                <a:latin typeface="Times New Roman" pitchFamily="1" panose="02020603050405020304"/>
              </a:rPr>
              <a:t>5t+2.5p </a:t>
            </a:r>
          </a:p>
          <a:p>
            <a:pPr marL="502920" marR="0" indent="0" algn="l">
              <a:lnSpc>
                <a:spcPts val="1000"/>
              </a:lnSpc>
              <a:spcBef>
                <a:spcPts val="0"/>
              </a:spcBef>
              <a:spcAft>
                <a:spcPts val="0"/>
              </a:spcAft>
              <a:tabLst>
                <a:tab algn="r" pos="5166360"/>
              </a:tabLst>
            </a:pPr>
            <a:r>
              <a:rPr lang="es-ES" sz="900" spc="0">
                <a:solidFill>
                  <a:srgbClr val="000000"/>
                </a:solidFill>
                <a:latin typeface="Times New Roman" pitchFamily="1" panose="02020603050405020304"/>
              </a:rPr>
              <a:t>Variable Compleja I </a:t>
            </a:r>
            <a:r>
              <a:rPr lang="es-ES" sz="900" spc="0">
                <a:solidFill>
                  <a:srgbClr val="000000"/>
                </a:solidFill>
                <a:latin typeface="Times New Roman" pitchFamily="1" panose="02020603050405020304"/>
              </a:rPr>
              <a:t>4.5t+1.5p </a:t>
            </a:r>
          </a:p>
          <a:p>
            <a:pPr marL="502920" marR="0" indent="0" algn="l">
              <a:lnSpc>
                <a:spcPts val="1000"/>
              </a:lnSpc>
              <a:spcBef>
                <a:spcPts val="0"/>
              </a:spcBef>
              <a:spcAft>
                <a:spcPts val="0"/>
              </a:spcAft>
              <a:tabLst>
                <a:tab algn="l" pos="4663440"/>
              </a:tabLst>
            </a:pPr>
            <a:r>
              <a:rPr lang="es-ES" sz="900" spc="15">
                <a:solidFill>
                  <a:srgbClr val="000000"/>
                </a:solidFill>
                <a:latin typeface="Times New Roman" pitchFamily="1" panose="02020603050405020304"/>
              </a:rPr>
              <a:t>Probabilidad y Estadística II </a:t>
            </a:r>
            <a:r>
              <a:rPr lang="es-ES" sz="900" spc="15">
                <a:solidFill>
                  <a:srgbClr val="000000"/>
                </a:solidFill>
                <a:latin typeface="Times New Roman" pitchFamily="1" panose="02020603050405020304"/>
              </a:rPr>
              <a:t>4.5t+1p </a:t>
            </a:r>
          </a:p>
          <a:p>
            <a:pPr marL="2057400" marR="0" indent="0" algn="l">
              <a:lnSpc>
                <a:spcPts val="1000"/>
              </a:lnSpc>
              <a:spcBef>
                <a:spcPts val="0"/>
              </a:spcBef>
              <a:spcAft>
                <a:spcPts val="0"/>
              </a:spcAft>
              <a:tabLst>
                <a:tab algn="l" pos="4663440"/>
              </a:tabLst>
            </a:pPr>
            <a:r>
              <a:rPr lang="es-ES" sz="900" spc="25">
                <a:solidFill>
                  <a:srgbClr val="000000"/>
                </a:solidFill>
                <a:latin typeface="Times New Roman" pitchFamily="1" panose="02020603050405020304"/>
              </a:rPr>
              <a:t>Teoría de la Medida </a:t>
            </a:r>
            <a:r>
              <a:rPr lang="es-ES" sz="900" spc="25">
                <a:solidFill>
                  <a:srgbClr val="000000"/>
                </a:solidFill>
                <a:latin typeface="Times New Roman" pitchFamily="1" panose="02020603050405020304"/>
              </a:rPr>
              <a:t>5.5t+2p </a:t>
            </a:r>
          </a:p>
          <a:p>
            <a:pPr marL="2057400" marR="0" indent="0" algn="l">
              <a:lnSpc>
                <a:spcPts val="1000"/>
              </a:lnSpc>
              <a:spcBef>
                <a:spcPts val="25"/>
              </a:spcBef>
              <a:spcAft>
                <a:spcPts val="0"/>
              </a:spcAft>
              <a:tabLst>
                <a:tab algn="l" pos="4663440"/>
              </a:tabLst>
            </a:pPr>
            <a:r>
              <a:rPr lang="es-ES" sz="900" spc="15">
                <a:solidFill>
                  <a:srgbClr val="000000"/>
                </a:solidFill>
                <a:latin typeface="Times New Roman" pitchFamily="1" panose="02020603050405020304"/>
              </a:rPr>
              <a:t>Ampl. de Geometría Diferencial </a:t>
            </a:r>
            <a:r>
              <a:rPr lang="es-ES" sz="900" spc="15">
                <a:solidFill>
                  <a:srgbClr val="000000"/>
                </a:solidFill>
                <a:latin typeface="Times New Roman" pitchFamily="1" panose="02020603050405020304"/>
              </a:rPr>
              <a:t>5.5t+2p </a:t>
            </a:r>
          </a:p>
          <a:p>
            <a:pPr marL="2057400" marR="0" indent="0" algn="l">
              <a:lnSpc>
                <a:spcPts val="1000"/>
              </a:lnSpc>
              <a:spcBef>
                <a:spcPts val="0"/>
              </a:spcBef>
              <a:spcAft>
                <a:spcPts val="0"/>
              </a:spcAft>
              <a:tabLst>
                <a:tab algn="l" pos="4709160"/>
              </a:tabLst>
            </a:pPr>
            <a:r>
              <a:rPr lang="es-ES" sz="900" spc="15">
                <a:solidFill>
                  <a:srgbClr val="000000"/>
                </a:solidFill>
                <a:latin typeface="Times New Roman" pitchFamily="1" panose="02020603050405020304"/>
              </a:rPr>
              <a:t>Ampl. de C´alculo de Probabilidades </a:t>
            </a:r>
            <a:r>
              <a:rPr lang="es-ES" sz="900" spc="15">
                <a:solidFill>
                  <a:srgbClr val="000000"/>
                </a:solidFill>
                <a:latin typeface="Times New Roman" pitchFamily="1" panose="02020603050405020304"/>
              </a:rPr>
              <a:t>3t+1p </a:t>
            </a:r>
          </a:p>
          <a:p>
            <a:pPr marL="3977640" marR="0" indent="0" algn="l">
              <a:lnSpc>
                <a:spcPts val="1000"/>
              </a:lnSpc>
              <a:spcBef>
                <a:spcPts val="25"/>
              </a:spcBef>
              <a:spcAft>
                <a:spcPts val="0"/>
              </a:spcAft>
              <a:tabLst>
                <a:tab algn="l" pos="4663440"/>
              </a:tabLst>
            </a:pPr>
            <a:r>
              <a:rPr lang="es-ES" sz="900" spc="0">
                <a:solidFill>
                  <a:srgbClr val="000000"/>
                </a:solidFill>
                <a:latin typeface="Times New Roman" pitchFamily="1" panose="02020603050405020304"/>
              </a:rPr>
              <a:t>Optativas </a:t>
            </a:r>
            <a:r>
              <a:rPr lang="es-ES" sz="900" spc="0">
                <a:solidFill>
                  <a:srgbClr val="000000"/>
                </a:solidFill>
                <a:latin typeface="Times New Roman" pitchFamily="1" panose="02020603050405020304"/>
              </a:rPr>
              <a:t>7.5(t+p) Libre Opción 4.5(t+p) </a:t>
            </a:r>
          </a:p>
          <a:p>
            <a:pPr marL="502920" marR="0" indent="0" algn="l">
              <a:lnSpc>
                <a:spcPts val="1000"/>
              </a:lnSpc>
              <a:spcBef>
                <a:spcPts val="0"/>
              </a:spcBef>
              <a:spcAft>
                <a:spcPts val="0"/>
              </a:spcAft>
            </a:pPr>
            <a:r>
              <a:rPr lang="es-ES" sz="950" b="1" spc="45">
                <a:solidFill>
                  <a:srgbClr val="000000"/>
                </a:solidFill>
                <a:latin typeface="Garamond" pitchFamily="1" panose="02020603050405020304"/>
              </a:rPr>
              <a:t>Segundo Ciclo </a:t>
            </a:r>
          </a:p>
          <a:p>
            <a:pPr marL="182880" marR="0" indent="0" algn="l">
              <a:lnSpc>
                <a:spcPts val="1000"/>
              </a:lnSpc>
              <a:spcBef>
                <a:spcPts val="15"/>
              </a:spcBef>
              <a:spcAft>
                <a:spcPts val="0"/>
              </a:spcAft>
              <a:tabLst>
                <a:tab algn="l" pos="502920"/>
                <a:tab algn="l" pos="4709160"/>
              </a:tabLst>
            </a:pPr>
            <a:r>
              <a:rPr lang="es-ES" sz="900" spc="30">
                <a:solidFill>
                  <a:srgbClr val="000000"/>
                </a:solidFill>
                <a:latin typeface="Times New Roman" pitchFamily="1" panose="02020603050405020304"/>
              </a:rPr>
              <a:t>4 </a:t>
            </a:r>
            <a:r>
              <a:rPr lang="es-ES" sz="900" spc="30">
                <a:solidFill>
                  <a:srgbClr val="000000"/>
                </a:solidFill>
                <a:latin typeface="Times New Roman" pitchFamily="1" panose="02020603050405020304"/>
              </a:rPr>
              <a:t>Algebra III </a:t>
            </a:r>
            <a:r>
              <a:rPr lang="es-ES" sz="900" spc="30">
                <a:solidFill>
                  <a:srgbClr val="000000"/>
                </a:solidFill>
                <a:latin typeface="Times New Roman" pitchFamily="1" panose="02020603050405020304"/>
              </a:rPr>
              <a:t>6t+3p </a:t>
            </a:r>
          </a:p>
          <a:p>
            <a:pPr marL="502920" marR="0" indent="0" algn="l">
              <a:lnSpc>
                <a:spcPts val="1000"/>
              </a:lnSpc>
              <a:spcBef>
                <a:spcPts val="25"/>
              </a:spcBef>
              <a:spcAft>
                <a:spcPts val="0"/>
              </a:spcAft>
              <a:tabLst>
                <a:tab algn="l" pos="4663440"/>
              </a:tabLst>
            </a:pPr>
            <a:r>
              <a:rPr lang="es-ES" sz="900" spc="15">
                <a:solidFill>
                  <a:srgbClr val="000000"/>
                </a:solidFill>
                <a:latin typeface="Times New Roman" pitchFamily="1" panose="02020603050405020304"/>
              </a:rPr>
              <a:t>Ecuaciones Diferenciales II </a:t>
            </a:r>
            <a:r>
              <a:rPr lang="es-ES" sz="900" spc="15">
                <a:solidFill>
                  <a:srgbClr val="000000"/>
                </a:solidFill>
                <a:latin typeface="Times New Roman" pitchFamily="1" panose="02020603050405020304"/>
              </a:rPr>
              <a:t>5t+2.5p </a:t>
            </a:r>
          </a:p>
          <a:p>
            <a:pPr marL="502920" marR="0" indent="0" algn="l">
              <a:lnSpc>
                <a:spcPts val="1000"/>
              </a:lnSpc>
              <a:spcBef>
                <a:spcPts val="0"/>
              </a:spcBef>
              <a:spcAft>
                <a:spcPts val="0"/>
              </a:spcAft>
              <a:tabLst>
                <a:tab algn="l" pos="4663440"/>
              </a:tabLst>
            </a:pPr>
            <a:r>
              <a:rPr lang="es-ES" sz="900" spc="20">
                <a:solidFill>
                  <a:srgbClr val="000000"/>
                </a:solidFill>
                <a:latin typeface="Times New Roman" pitchFamily="1" panose="02020603050405020304"/>
              </a:rPr>
              <a:t>An´alisis Funcional </a:t>
            </a:r>
            <a:r>
              <a:rPr lang="es-ES" sz="900" spc="20">
                <a:solidFill>
                  <a:srgbClr val="000000"/>
                </a:solidFill>
                <a:latin typeface="Times New Roman" pitchFamily="1" panose="02020603050405020304"/>
              </a:rPr>
              <a:t>5.5t+2p </a:t>
            </a:r>
          </a:p>
          <a:p>
            <a:pPr marL="502920" marR="0" indent="0" algn="l">
              <a:lnSpc>
                <a:spcPts val="1000"/>
              </a:lnSpc>
              <a:spcBef>
                <a:spcPts val="0"/>
              </a:spcBef>
              <a:spcAft>
                <a:spcPts val="0"/>
              </a:spcAft>
              <a:tabLst>
                <a:tab algn="l" pos="4709160"/>
              </a:tabLst>
            </a:pPr>
            <a:r>
              <a:rPr lang="es-ES" sz="900" spc="25">
                <a:solidFill>
                  <a:srgbClr val="000000"/>
                </a:solidFill>
                <a:latin typeface="Times New Roman" pitchFamily="1" panose="02020603050405020304"/>
              </a:rPr>
              <a:t>Topología III </a:t>
            </a:r>
            <a:r>
              <a:rPr lang="es-ES" sz="900" spc="25">
                <a:solidFill>
                  <a:srgbClr val="000000"/>
                </a:solidFill>
                <a:latin typeface="Times New Roman" pitchFamily="1" panose="02020603050405020304"/>
              </a:rPr>
              <a:t>6t+3p </a:t>
            </a:r>
          </a:p>
          <a:p>
            <a:pPr marL="182880" marR="0" indent="0" algn="l">
              <a:lnSpc>
                <a:spcPts val="1000"/>
              </a:lnSpc>
              <a:spcBef>
                <a:spcPts val="20"/>
              </a:spcBef>
              <a:spcAft>
                <a:spcPts val="0"/>
              </a:spcAft>
              <a:tabLst>
                <a:tab algn="l" pos="502920"/>
                <a:tab algn="l" pos="4663440"/>
              </a:tabLst>
            </a:pPr>
            <a:r>
              <a:rPr lang="es-ES" sz="900" spc="20">
                <a:solidFill>
                  <a:srgbClr val="000000"/>
                </a:solidFill>
                <a:latin typeface="Times New Roman" pitchFamily="1" panose="02020603050405020304"/>
              </a:rPr>
              <a:t>5 </a:t>
            </a:r>
            <a:r>
              <a:rPr lang="es-ES" sz="900" spc="20">
                <a:solidFill>
                  <a:srgbClr val="000000"/>
                </a:solidFill>
                <a:latin typeface="Times New Roman" pitchFamily="1" panose="02020603050405020304"/>
              </a:rPr>
              <a:t>Variable Compleja II </a:t>
            </a:r>
            <a:r>
              <a:rPr lang="es-ES" sz="900" spc="20">
                <a:solidFill>
                  <a:srgbClr val="000000"/>
                </a:solidFill>
                <a:latin typeface="Times New Roman" pitchFamily="1" panose="02020603050405020304"/>
              </a:rPr>
              <a:t>5.5t+2p </a:t>
            </a:r>
          </a:p>
          <a:p>
            <a:pPr marL="502920" marR="0" indent="0" algn="l">
              <a:lnSpc>
                <a:spcPts val="1000"/>
              </a:lnSpc>
              <a:spcBef>
                <a:spcPts val="0"/>
              </a:spcBef>
              <a:spcAft>
                <a:spcPts val="0"/>
              </a:spcAft>
              <a:tabLst>
                <a:tab algn="l" pos="4709160"/>
              </a:tabLst>
            </a:pPr>
            <a:r>
              <a:rPr lang="es-ES" sz="900" spc="20">
                <a:solidFill>
                  <a:srgbClr val="000000"/>
                </a:solidFill>
                <a:latin typeface="Times New Roman" pitchFamily="1" panose="02020603050405020304"/>
              </a:rPr>
              <a:t>An´alisis numérico </a:t>
            </a:r>
            <a:r>
              <a:rPr lang="es-ES" sz="900" spc="20">
                <a:solidFill>
                  <a:srgbClr val="000000"/>
                </a:solidFill>
                <a:latin typeface="Times New Roman" pitchFamily="1" panose="02020603050405020304"/>
              </a:rPr>
              <a:t>6t+3p </a:t>
            </a:r>
          </a:p>
          <a:p>
            <a:pPr marL="3977640" marR="0" indent="0" algn="l">
              <a:lnSpc>
                <a:spcPts val="1000"/>
              </a:lnSpc>
              <a:spcBef>
                <a:spcPts val="25"/>
              </a:spcBef>
              <a:spcAft>
                <a:spcPts val="265"/>
              </a:spcAft>
              <a:tabLst>
                <a:tab algn="l" pos="4663440"/>
              </a:tabLst>
            </a:pPr>
            <a:r>
              <a:rPr lang="es-ES" sz="900" spc="0">
                <a:solidFill>
                  <a:srgbClr val="000000"/>
                </a:solidFill>
                <a:latin typeface="Times New Roman" pitchFamily="1" panose="02020603050405020304"/>
              </a:rPr>
              <a:t>Optativas </a:t>
            </a:r>
            <a:r>
              <a:rPr lang="es-ES" sz="900" spc="0">
                <a:solidFill>
                  <a:srgbClr val="000000"/>
                </a:solidFill>
                <a:latin typeface="Times New Roman" pitchFamily="1" panose="02020603050405020304"/>
              </a:rPr>
              <a:t>45(t+p) Libre Opción 25.5(t+p) </a:t>
            </a:r>
          </a:p>
        </p:txBody>
      </p:sp>
      <p:sp>
        <p:nvSpPr>
          <p:cNvPr id="10" name=""/>
          <p:cNvSpPr/>
          <p:nvPr>
            <p:ph type="body" idx="10"/>
          </p:nvPr>
        </p:nvSpPr>
        <p:spPr>
          <a:xfrm>
            <a:off x="1057910" y="7734935"/>
            <a:ext cx="5486400" cy="1996440"/>
          </a:xfrm>
          <a:prstGeom prst="rect">
            <a:avLst/>
          </a:prstGeom>
          <a:noFill/>
          <a:ln w="0" cmpd="sng">
            <a:noFill/>
            <a:prstDash val="solid"/>
          </a:ln>
        </p:spPr>
        <p:txBody>
          <a:bodyPr vert="horz" lIns="0" tIns="146685" rIns="0" bIns="0" anchor="t"/>
          <a:lstStyle/>
          <a:p>
            <a:pPr marL="0" marR="0" indent="0" algn="ctr">
              <a:lnSpc>
                <a:spcPts val="1200"/>
              </a:lnSpc>
              <a:spcAft>
                <a:spcPts val="0"/>
              </a:spcAft>
            </a:pPr>
            <a:r>
              <a:rPr lang="es-ES" sz="1300" spc="0">
                <a:solidFill>
                  <a:srgbClr val="000000"/>
                </a:solidFill>
                <a:latin typeface="Times New Roman" pitchFamily="1" panose="02020603050405020304"/>
              </a:rPr>
              <a:t>Tabla </a:t>
            </a:r>
            <a:r>
              <a:rPr lang="es-ES" sz="1300" spc="0">
                <a:solidFill>
                  <a:srgbClr val="000000"/>
                </a:solidFill>
                <a:latin typeface="Garamond" pitchFamily="1" panose="02020603050405020304"/>
              </a:rPr>
              <a:t>4.13: </a:t>
            </a:r>
            <a:r>
              <a:rPr lang="es-ES" sz="1000" spc="0">
                <a:solidFill>
                  <a:srgbClr val="000000"/>
                </a:solidFill>
                <a:latin typeface="Times New Roman" pitchFamily="1" panose="02020603050405020304"/>
              </a:rPr>
              <a:t>Plan de Estudios reformado para la Licenciatura en Ciencias Matemáticas, curso </a:t>
            </a:r>
            <a:br/>
            <a:r>
              <a:rPr lang="es-ES" sz="1000" spc="0">
                <a:solidFill>
                  <a:srgbClr val="000000"/>
                </a:solidFill>
                <a:latin typeface="Times New Roman" pitchFamily="1" panose="02020603050405020304"/>
              </a:rPr>
              <a:t>94/95. </a:t>
            </a:r>
            <a:r>
              <a:rPr lang="es-ES" sz="1150" b="1" spc="0">
                <a:solidFill>
                  <a:srgbClr val="000000"/>
                </a:solidFill>
                <a:latin typeface="Courier New" pitchFamily="3" panose="02020603050405020304"/>
              </a:rPr>
              <a:t>AT</a:t>
            </a:r>
            <a:r>
              <a:rPr lang="es-ES" sz="1000" spc="0">
                <a:solidFill>
                  <a:srgbClr val="000000"/>
                </a:solidFill>
                <a:latin typeface="Times New Roman" pitchFamily="1" panose="02020603050405020304"/>
              </a:rPr>
              <a:t>: asignaturas troncales; </a:t>
            </a:r>
            <a:r>
              <a:rPr lang="es-ES" sz="1150" b="1"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asignaturas obligatorias; </a:t>
            </a:r>
            <a:r>
              <a:rPr lang="es-ES" sz="1150" b="1"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r>
              <a:rPr lang="es-ES" sz="1150" b="1" spc="0">
                <a:solidFill>
                  <a:srgbClr val="000000"/>
                </a:solidFill>
                <a:latin typeface="Courier New" pitchFamily="3" panose="02020603050405020304"/>
              </a:rPr>
              <a:t>CR</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Créditos; un crédito equivale a diez horas lectivas (</a:t>
            </a:r>
            <a:r>
              <a:rPr lang="es-ES" sz="1150" b="1"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150" b="1"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a:p>
            <a:pPr marL="45720" marR="0" indent="0" algn="l">
              <a:lnSpc>
                <a:spcPts val="1700"/>
              </a:lnSpc>
              <a:spcBef>
                <a:spcPts val="4040"/>
              </a:spcBef>
              <a:spcAft>
                <a:spcPts val="0"/>
              </a:spcAft>
            </a:pPr>
            <a:r>
              <a:rPr lang="es-ES" sz="1550" spc="95">
                <a:solidFill>
                  <a:srgbClr val="000000"/>
                </a:solidFill>
                <a:latin typeface="Times New Roman" pitchFamily="1" panose="02020603050405020304"/>
              </a:rPr>
              <a:t>4.4.4. Plan de Estudios de Ciencias Biológicas </a:t>
            </a:r>
          </a:p>
          <a:p>
            <a:pPr marL="45720" marR="45720" indent="0" algn="just">
              <a:lnSpc>
                <a:spcPts val="1500"/>
              </a:lnSpc>
              <a:spcBef>
                <a:spcPts val="1180"/>
              </a:spcBef>
              <a:spcAft>
                <a:spcPts val="1150"/>
              </a:spcAft>
            </a:pPr>
            <a:r>
              <a:rPr lang="es-ES" sz="1300" spc="-5">
                <a:solidFill>
                  <a:srgbClr val="000000"/>
                </a:solidFill>
                <a:latin typeface="Garamond" pitchFamily="1" panose="02020603050405020304"/>
              </a:rPr>
              <a:t>El Plan de Estudios que vino impartiendose hasta el curso 1993/94 para la Licencia-</a:t>
            </a:r>
            <a:r>
              <a:rPr lang="es-ES" sz="1300" spc="-5">
                <a:solidFill>
                  <a:srgbClr val="000000"/>
                </a:solidFill>
                <a:latin typeface="Garamond" pitchFamily="1" panose="02020603050405020304"/>
              </a:rPr>
              <a:t>tura en Ciencias Biológicas fuéaprobado por O.M. de 30 de julio de 1977 (B.O.E. de </a:t>
            </a:r>
          </a:p>
        </p:txBody>
      </p:sp>
      <p:sp>
        <p:nvSpPr>
          <p:cNvPr id="11"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0" marR="0" indent="0" algn="r">
              <a:lnSpc>
                <a:spcPts val="1400"/>
              </a:lnSpc>
              <a:spcAft>
                <a:spcPts val="55"/>
              </a:spcAft>
            </a:pPr>
            <a:r>
              <a:rPr lang="es-ES" sz="1300" spc="60">
                <a:solidFill>
                  <a:srgbClr val="000000"/>
                </a:solidFill>
                <a:latin typeface="Times New Roman" pitchFamily="1" panose="02020603050405020304"/>
              </a:rPr>
              <a:t>Memoria Histórica </a:t>
            </a:r>
          </a:p>
        </p:txBody>
      </p:sp>
      <p:cxnSp>
        <p:nvCxnSpPr>
          <p:cNvPr id="12" name=""/>
          <p:cNvCxnSpPr/>
          <p:nvPr/>
        </p:nvCxnSpPr>
        <p:spPr>
          <a:xfrm>
            <a:off x="1097280" y="685800"/>
            <a:ext cx="5401945" cy="0"/>
          </a:xfrm>
          <a:prstGeom prst="line">
            <a:avLst/>
          </a:prstGeom>
          <a:ln w="6350" cmpd="sng">
            <a:solidFill>
              <a:srgbClr val="000000"/>
            </a:solidFill>
          </a:ln>
        </p:spPr>
      </p:cxnSp>
      <p:cxnSp>
        <p:nvCxnSpPr>
          <p:cNvPr id="13" name=""/>
          <p:cNvCxnSpPr/>
          <p:nvPr/>
        </p:nvCxnSpPr>
        <p:spPr>
          <a:xfrm>
            <a:off x="1136650" y="7738745"/>
            <a:ext cx="5322570" cy="0"/>
          </a:xfrm>
          <a:prstGeom prst="line">
            <a:avLst/>
          </a:prstGeom>
          <a:ln w="6350" cmpd="sng">
            <a:solidFill>
              <a:srgbClr val="000000"/>
            </a:solidFill>
          </a:ln>
        </p:spPr>
      </p:cxnSp>
      <p:cxnSp>
        <p:nvCxnSpPr>
          <p:cNvPr id="14" name=""/>
          <p:cNvCxnSpPr/>
          <p:nvPr/>
        </p:nvCxnSpPr>
        <p:spPr>
          <a:xfrm>
            <a:off x="1097280" y="9735185"/>
            <a:ext cx="5401945" cy="0"/>
          </a:xfrm>
          <a:prstGeom prst="line">
            <a:avLst/>
          </a:prstGeom>
          <a:ln w="6350" cmpd="sng">
            <a:solidFill>
              <a:srgbClr val="000000"/>
            </a:solidFill>
          </a:ln>
        </p:spPr>
      </p:cxnSp>
      <p:cxnSp>
        <p:nvCxnSpPr>
          <p:cNvPr id="15" name=""/>
          <p:cNvCxnSpPr/>
          <p:nvPr/>
        </p:nvCxnSpPr>
        <p:spPr>
          <a:xfrm>
            <a:off x="1170305" y="2889250"/>
            <a:ext cx="5254625" cy="0"/>
          </a:xfrm>
          <a:prstGeom prst="line">
            <a:avLst/>
          </a:prstGeom>
          <a:ln w="6350" cmpd="sng">
            <a:solidFill>
              <a:srgbClr val="000000"/>
            </a:solidFill>
          </a:ln>
        </p:spPr>
      </p:cxnSp>
      <p:cxnSp>
        <p:nvCxnSpPr>
          <p:cNvPr id="16" name=""/>
          <p:cNvCxnSpPr/>
          <p:nvPr/>
        </p:nvCxnSpPr>
        <p:spPr>
          <a:xfrm>
            <a:off x="1170305" y="3023870"/>
            <a:ext cx="5254625" cy="0"/>
          </a:xfrm>
          <a:prstGeom prst="line">
            <a:avLst/>
          </a:prstGeom>
          <a:ln w="6350" cmpd="dbl">
            <a:solidFill>
              <a:srgbClr val="000000"/>
            </a:solidFill>
          </a:ln>
        </p:spPr>
      </p:cxnSp>
      <p:cxnSp>
        <p:nvCxnSpPr>
          <p:cNvPr id="17" name=""/>
          <p:cNvCxnSpPr/>
          <p:nvPr/>
        </p:nvCxnSpPr>
        <p:spPr>
          <a:xfrm>
            <a:off x="1170305" y="2889250"/>
            <a:ext cx="0" cy="134620"/>
          </a:xfrm>
          <a:prstGeom prst="line">
            <a:avLst/>
          </a:prstGeom>
          <a:ln w="6350" cmpd="sng">
            <a:solidFill>
              <a:srgbClr val="000000"/>
            </a:solidFill>
          </a:ln>
        </p:spPr>
      </p:cxnSp>
      <p:cxnSp>
        <p:nvCxnSpPr>
          <p:cNvPr id="18" name=""/>
          <p:cNvCxnSpPr/>
          <p:nvPr/>
        </p:nvCxnSpPr>
        <p:spPr>
          <a:xfrm>
            <a:off x="6424930" y="2889250"/>
            <a:ext cx="0" cy="134620"/>
          </a:xfrm>
          <a:prstGeom prst="line">
            <a:avLst/>
          </a:prstGeom>
          <a:ln w="6350" cmpd="sng">
            <a:solidFill>
              <a:srgbClr val="000000"/>
            </a:solidFill>
          </a:ln>
        </p:spPr>
      </p:cxnSp>
      <p:cxnSp>
        <p:nvCxnSpPr>
          <p:cNvPr id="19" name=""/>
          <p:cNvCxnSpPr/>
          <p:nvPr/>
        </p:nvCxnSpPr>
        <p:spPr>
          <a:xfrm>
            <a:off x="1170305" y="3056890"/>
            <a:ext cx="5254625" cy="0"/>
          </a:xfrm>
          <a:prstGeom prst="line">
            <a:avLst/>
          </a:prstGeom>
          <a:ln w="6350" cmpd="dbl">
            <a:solidFill>
              <a:srgbClr val="000000"/>
            </a:solidFill>
          </a:ln>
        </p:spPr>
      </p:cxnSp>
      <p:cxnSp>
        <p:nvCxnSpPr>
          <p:cNvPr id="20" name=""/>
          <p:cNvCxnSpPr/>
          <p:nvPr/>
        </p:nvCxnSpPr>
        <p:spPr>
          <a:xfrm>
            <a:off x="1170305" y="7734935"/>
            <a:ext cx="5254625" cy="0"/>
          </a:xfrm>
          <a:prstGeom prst="line">
            <a:avLst/>
          </a:prstGeom>
          <a:ln w="6350" cmpd="dbl">
            <a:solidFill>
              <a:srgbClr val="000000"/>
            </a:solidFill>
          </a:ln>
        </p:spPr>
      </p:cxnSp>
      <p:cxnSp>
        <p:nvCxnSpPr>
          <p:cNvPr id="21" name=""/>
          <p:cNvCxnSpPr/>
          <p:nvPr/>
        </p:nvCxnSpPr>
        <p:spPr>
          <a:xfrm>
            <a:off x="1170305" y="3056890"/>
            <a:ext cx="0" cy="4678045"/>
          </a:xfrm>
          <a:prstGeom prst="line">
            <a:avLst/>
          </a:prstGeom>
          <a:ln w="6350" cmpd="sng">
            <a:solidFill>
              <a:srgbClr val="000000"/>
            </a:solidFill>
          </a:ln>
        </p:spPr>
      </p:cxnSp>
      <p:cxnSp>
        <p:nvCxnSpPr>
          <p:cNvPr id="22" name=""/>
          <p:cNvCxnSpPr/>
          <p:nvPr/>
        </p:nvCxnSpPr>
        <p:spPr>
          <a:xfrm>
            <a:off x="6424930" y="3056890"/>
            <a:ext cx="0" cy="4678045"/>
          </a:xfrm>
          <a:prstGeom prst="line">
            <a:avLst/>
          </a:prstGeom>
          <a:ln w="6350" cmpd="sng">
            <a:solidFill>
              <a:srgbClr val="000000"/>
            </a:solidFill>
          </a:ln>
        </p:spPr>
      </p:cxnSp>
    </p:spTree>
  </p:cSld>
  <p:clrMapOvr>
    <a:masterClrMapping/>
  </p:clrMapOvr>
</p:sld>
</file>

<file path=ppt/slides/slide92.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pic>
        <p:nvPicPr>
          <p:cNvPr id="5" name=""/>
          <p:cNvPicPr/>
          <p:nvPr/>
        </p:nvPicPr>
        <p:blipFill>
          <a:blip r:embed="prId69"/>
          <a:stretch>
            <a:fillRect/>
          </a:stretch>
        </p:blipFill>
        <p:spPr>
          <a:xfrm>
            <a:off x="1264920" y="4321810"/>
            <a:ext cx="5050790" cy="3423285"/>
          </a:xfrm>
          <a:prstGeom prst="rect">
            <a:avLst/>
          </a:prstGeom>
        </p:spPr>
      </p:pic>
      <p:sp>
        <p:nvSpPr>
          <p:cNvPr id="2" name=""/>
          <p:cNvSpPr/>
          <p:nvPr>
            <p:ph type="body" idx="10"/>
          </p:nvPr>
        </p:nvSpPr>
        <p:spPr>
          <a:xfrm>
            <a:off x="1056005" y="482600"/>
            <a:ext cx="5486400" cy="199390"/>
          </a:xfrm>
          <a:prstGeom prst="rect">
            <a:avLst/>
          </a:prstGeom>
          <a:noFill/>
          <a:ln w="0" cmpd="sng">
            <a:noFill/>
            <a:prstDash val="solid"/>
          </a:ln>
        </p:spPr>
        <p:txBody>
          <a:bodyPr vert="horz" lIns="0" tIns="1270" rIns="0" bIns="0" anchor="t"/>
          <a:lstStyle/>
          <a:p>
            <a:pPr marL="45720" marR="45720" indent="0" algn="l">
              <a:lnSpc>
                <a:spcPts val="1400"/>
              </a:lnSpc>
              <a:spcAft>
                <a:spcPts val="70"/>
              </a:spcAft>
              <a:tabLst>
                <a:tab algn="r" pos="5440680"/>
              </a:tabLst>
            </a:pPr>
            <a:r>
              <a:rPr lang="es-ES" sz="1200" spc="0">
                <a:solidFill>
                  <a:srgbClr val="000000"/>
                </a:solidFill>
                <a:latin typeface="Times New Roman" pitchFamily="1" panose="02020603050405020304"/>
              </a:rPr>
              <a:t>68 </a:t>
            </a:r>
            <a:r>
              <a:rPr lang="es-ES" sz="1200" b="1" spc="0">
                <a:solidFill>
                  <a:srgbClr val="000000"/>
                </a:solidFill>
                <a:latin typeface="Times New Roman" pitchFamily="1" panose="02020603050405020304"/>
              </a:rPr>
              <a:t>4.4. Planes de Estudio </a:t>
            </a:r>
          </a:p>
        </p:txBody>
      </p:sp>
      <p:sp>
        <p:nvSpPr>
          <p:cNvPr id="3" name=""/>
          <p:cNvSpPr/>
          <p:nvPr>
            <p:ph type="body" idx="10"/>
          </p:nvPr>
        </p:nvSpPr>
        <p:spPr>
          <a:xfrm>
            <a:off x="1056005" y="681990"/>
            <a:ext cx="5486400" cy="3639820"/>
          </a:xfrm>
          <a:prstGeom prst="rect">
            <a:avLst/>
          </a:prstGeom>
          <a:noFill/>
          <a:ln w="0" cmpd="sng">
            <a:noFill/>
            <a:prstDash val="solid"/>
          </a:ln>
        </p:spPr>
        <p:txBody>
          <a:bodyPr vert="horz" lIns="0" tIns="226695" rIns="0" bIns="0" anchor="t"/>
          <a:lstStyle/>
          <a:p>
            <a:pPr marL="45720" marR="45720" indent="0" algn="just">
              <a:lnSpc>
                <a:spcPts val="1400"/>
              </a:lnSpc>
              <a:spcAft>
                <a:spcPts val="0"/>
              </a:spcAft>
            </a:pPr>
            <a:r>
              <a:rPr lang="es-ES" sz="1200" spc="0">
                <a:solidFill>
                  <a:srgbClr val="000000"/>
                </a:solidFill>
                <a:latin typeface="Times New Roman" pitchFamily="1" panose="02020603050405020304"/>
              </a:rPr>
              <a:t>17 de octubre) —el primer Ciclo— y por O.M. de 23 de noviembre de 1981 (B.O.E. de 4 de febrero de 1982) —el segundo Ciclo—. El quinto curso se modificópor O.M. de 25 de septiembre de 1984 (B.O.E. de 29 de noviembre). En la Tabla 4.14 aparece reflejado dicho Plan de Estudios. </a:t>
            </a:r>
          </a:p>
          <a:p>
            <a:pPr marL="45720" marR="45720" indent="0" algn="just">
              <a:lnSpc>
                <a:spcPts val="1400"/>
              </a:lnSpc>
              <a:spcBef>
                <a:spcPts val="485"/>
              </a:spcBef>
              <a:spcAft>
                <a:spcPts val="0"/>
              </a:spcAft>
            </a:pPr>
            <a:r>
              <a:rPr lang="es-ES" sz="1200" spc="0">
                <a:solidFill>
                  <a:srgbClr val="000000"/>
                </a:solidFill>
                <a:latin typeface="Times New Roman" pitchFamily="1" panose="02020603050405020304"/>
              </a:rPr>
              <a:t>En virtud del desarrollo de la LRU y el R.D. 1497/1987 de 27 de noviembre, donde se establecieron las </a:t>
            </a:r>
            <a:r>
              <a:rPr lang="es-ES" sz="1200" i="1" spc="0">
                <a:solidFill>
                  <a:srgbClr val="000000"/>
                </a:solidFill>
                <a:latin typeface="Times New Roman" pitchFamily="1" panose="02020603050405020304"/>
              </a:rPr>
              <a:t>directrices generales comunes </a:t>
            </a:r>
            <a:r>
              <a:rPr lang="es-ES" sz="1200" spc="0">
                <a:solidFill>
                  <a:srgbClr val="000000"/>
                </a:solidFill>
                <a:latin typeface="Times New Roman" pitchFamily="1" panose="02020603050405020304"/>
              </a:rPr>
              <a:t>aplicables a cualquier título de carácter oficial, se elaboróun nuevo plan reformado para la Licenciatura en Ciencias Biológicas, que empezóa impartirse el curso 1994/95. </a:t>
            </a:r>
          </a:p>
          <a:p>
            <a:pPr marL="45720" marR="45720" indent="0" algn="just">
              <a:lnSpc>
                <a:spcPts val="1400"/>
              </a:lnSpc>
              <a:spcBef>
                <a:spcPts val="520"/>
              </a:spcBef>
              <a:spcAft>
                <a:spcPts val="0"/>
              </a:spcAft>
            </a:pPr>
            <a:r>
              <a:rPr lang="es-ES" sz="1200" spc="0">
                <a:solidFill>
                  <a:srgbClr val="000000"/>
                </a:solidFill>
                <a:latin typeface="Times New Roman" pitchFamily="1" panose="02020603050405020304"/>
              </a:rPr>
              <a:t>Para obtener la Licenciatura en Biología (véase Tabla 4.15), según el Plan reformado (curso 1994/95), había que cursar un mínimo de 330 créditos en dos ciclos. En el ciclo </a:t>
            </a:r>
          </a:p>
          <a:p>
            <a:pPr marL="45720" marR="45720" indent="0" algn="just">
              <a:lnSpc>
                <a:spcPts val="1400"/>
              </a:lnSpc>
              <a:spcBef>
                <a:spcPts val="0"/>
              </a:spcBef>
              <a:spcAft>
                <a:spcPts val="1270"/>
              </a:spcAft>
            </a:pPr>
            <a:r>
              <a:rPr lang="es-ES" sz="1200" spc="0">
                <a:solidFill>
                  <a:srgbClr val="000000"/>
                </a:solidFill>
                <a:latin typeface="Times New Roman" pitchFamily="1" panose="02020603050405020304"/>
              </a:rPr>
              <a:t>I (3 cursos), un mínimo de 180 créditos (112 troncales, 36 optativos y 32 créditos de libre elección), y en el ciclo II (2 cursos) un mínimo de 150 créditos (56 troncales, 63 obligatorios, 28 optativos y 3 de libre elección), otorgándose (por equivalencia) 17 créditos, computables por libre elección a: prácticas en empresas y/o instituciones públicas o privadas, trabajos académicamente dirigidos e integrados en el Plan y realizados en el marco de convenios internacionales suscritos por la Universidad y otras actividades reguladas. </a:t>
            </a:r>
          </a:p>
        </p:txBody>
      </p:sp>
      <p:sp>
        <p:nvSpPr>
          <p:cNvPr id="6" name=""/>
          <p:cNvSpPr/>
          <p:nvPr>
            <p:ph type="body" idx="10"/>
          </p:nvPr>
        </p:nvSpPr>
        <p:spPr>
          <a:xfrm>
            <a:off x="1056005" y="7809230"/>
            <a:ext cx="5486400" cy="1922145"/>
          </a:xfrm>
          <a:prstGeom prst="rect">
            <a:avLst/>
          </a:prstGeom>
          <a:noFill/>
          <a:ln w="0" cmpd="sng">
            <a:noFill/>
            <a:prstDash val="solid"/>
          </a:ln>
        </p:spPr>
        <p:txBody>
          <a:bodyPr vert="horz" lIns="0" tIns="44450" rIns="0" bIns="0" anchor="t"/>
          <a:lstStyle/>
          <a:p>
            <a:pPr marL="45720" marR="45720" indent="0" algn="ctr">
              <a:lnSpc>
                <a:spcPts val="1400"/>
              </a:lnSpc>
              <a:spcAft>
                <a:spcPts val="0"/>
              </a:spcAft>
            </a:pPr>
            <a:r>
              <a:rPr lang="es-ES" sz="1200" b="1" spc="15">
                <a:solidFill>
                  <a:srgbClr val="000000"/>
                </a:solidFill>
                <a:latin typeface="Times New Roman" pitchFamily="1" panose="02020603050405020304"/>
              </a:rPr>
              <a:t>Figura </a:t>
            </a:r>
            <a:r>
              <a:rPr lang="es-ES" sz="1350" b="1" spc="15">
                <a:solidFill>
                  <a:srgbClr val="000000"/>
                </a:solidFill>
                <a:latin typeface="Arial" pitchFamily="2" panose="02020603050405020304"/>
              </a:rPr>
              <a:t>VIII</a:t>
            </a:r>
            <a:r>
              <a:rPr lang="es-ES" sz="1200" spc="15">
                <a:solidFill>
                  <a:srgbClr val="000000"/>
                </a:solidFill>
                <a:latin typeface="Times New Roman" pitchFamily="1" panose="02020603050405020304"/>
              </a:rPr>
              <a:t>: Edificio de Ciencias Biológicas </a:t>
            </a:r>
          </a:p>
          <a:p>
            <a:pPr marL="45720" marR="45720" indent="0" algn="just">
              <a:lnSpc>
                <a:spcPts val="1400"/>
              </a:lnSpc>
              <a:spcBef>
                <a:spcPts val="3530"/>
              </a:spcBef>
              <a:spcAft>
                <a:spcPts val="0"/>
              </a:spcAft>
            </a:pPr>
            <a:r>
              <a:rPr lang="es-ES" sz="1200" spc="0">
                <a:solidFill>
                  <a:srgbClr val="000000"/>
                </a:solidFill>
                <a:latin typeface="Times New Roman" pitchFamily="1" panose="02020603050405020304"/>
              </a:rPr>
              <a:t>Para matricularse en las asignaturas del ciclo II el estudiante debía superar, al menos, 60 créditos correspondientes a asignaturas troncales. Los estudiantes que durante el </a:t>
            </a:r>
          </a:p>
          <a:p>
            <a:pPr marL="45720" marR="45720" indent="0" algn="just">
              <a:lnSpc>
                <a:spcPts val="1400"/>
              </a:lnSpc>
              <a:spcBef>
                <a:spcPts val="5"/>
              </a:spcBef>
              <a:spcAft>
                <a:spcPts val="1175"/>
              </a:spcAft>
            </a:pPr>
            <a:r>
              <a:rPr lang="es-ES" sz="1200" spc="0">
                <a:solidFill>
                  <a:srgbClr val="000000"/>
                </a:solidFill>
                <a:latin typeface="Times New Roman" pitchFamily="1" panose="02020603050405020304"/>
              </a:rPr>
              <a:t>II ciclo cursaron determinadas materias optativas (Neuroquímica, Neorobiología, Genética Bacteriana y Biología Celular y Molecular de Microorganismos Eucariotas II) obtenían la especialidad en </a:t>
            </a:r>
            <a:r>
              <a:rPr lang="es-ES" sz="1200" b="1" spc="0">
                <a:solidFill>
                  <a:srgbClr val="000000"/>
                </a:solidFill>
                <a:latin typeface="Times New Roman" pitchFamily="1" panose="02020603050405020304"/>
              </a:rPr>
              <a:t>Biología Celular y Molecular</a:t>
            </a:r>
            <a:r>
              <a:rPr lang="es-ES" sz="1200" spc="0">
                <a:solidFill>
                  <a:srgbClr val="000000"/>
                </a:solidFill>
                <a:latin typeface="Times New Roman" pitchFamily="1" panose="02020603050405020304"/>
              </a:rPr>
              <a:t>. Por otro lado, los estudiantes que durante el II ciclo cursaron ciertas materias optativas (Flora y Ve-</a:t>
            </a:r>
            <a:r>
              <a:rPr lang="es-ES" sz="100">
                <a:solidFill>
                  <a:srgbClr val="000000"/>
                </a:solidFill>
                <a:latin typeface="Times New Roman" pitchFamily="1" panose="02020603050405020304"/>
              </a:rPr>
              <a:t> </a:t>
            </a:r>
          </a:p>
        </p:txBody>
      </p:sp>
      <p:sp>
        <p:nvSpPr>
          <p:cNvPr id="7" name=""/>
          <p:cNvSpPr/>
          <p:nvPr>
            <p:ph type="body" idx="10"/>
          </p:nvPr>
        </p:nvSpPr>
        <p:spPr>
          <a:xfrm>
            <a:off x="1056005" y="9731375"/>
            <a:ext cx="5486400" cy="238125"/>
          </a:xfrm>
          <a:prstGeom prst="rect">
            <a:avLst/>
          </a:prstGeom>
          <a:noFill/>
          <a:ln w="0" cmpd="sng">
            <a:noFill/>
            <a:prstDash val="solid"/>
          </a:ln>
        </p:spPr>
        <p:txBody>
          <a:bodyPr vert="horz" lIns="0" tIns="52705" rIns="0" bIns="0" anchor="t"/>
          <a:lstStyle/>
          <a:p>
            <a:pPr marL="45720" marR="45720" indent="0" algn="l">
              <a:lnSpc>
                <a:spcPts val="1400"/>
              </a:lnSpc>
              <a:spcAft>
                <a:spcPts val="55"/>
              </a:spcAft>
            </a:pPr>
            <a:r>
              <a:rPr lang="es-ES" sz="1200" b="1" spc="65">
                <a:solidFill>
                  <a:srgbClr val="000000"/>
                </a:solidFill>
                <a:latin typeface="Times New Roman" pitchFamily="1" panose="02020603050405020304"/>
              </a:rPr>
              <a:t>50 Aniversario 1968–2019 </a:t>
            </a:r>
          </a:p>
        </p:txBody>
      </p:sp>
      <p:cxnSp>
        <p:nvCxnSpPr>
          <p:cNvPr id="8" name=""/>
          <p:cNvCxnSpPr/>
          <p:nvPr/>
        </p:nvCxnSpPr>
        <p:spPr>
          <a:xfrm>
            <a:off x="1097280" y="685800"/>
            <a:ext cx="5401945" cy="0"/>
          </a:xfrm>
          <a:prstGeom prst="line">
            <a:avLst/>
          </a:prstGeom>
          <a:ln w="6350" cmpd="sng">
            <a:solidFill>
              <a:srgbClr val="000000"/>
            </a:solidFill>
          </a:ln>
        </p:spPr>
      </p:cxnSp>
      <p:cxnSp>
        <p:nvCxnSpPr>
          <p:cNvPr id="9"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93.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407150" y="932815"/>
            <a:ext cx="39370" cy="170815"/>
          </a:xfrm>
          <a:prstGeom prst="rect">
            <a:avLst/>
          </a:prstGeom>
          <a:noFill/>
          <a:ln w="889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407150" y="1146175"/>
            <a:ext cx="39370" cy="7567930"/>
          </a:xfrm>
          <a:prstGeom prst="rect">
            <a:avLst/>
          </a:prstGeom>
          <a:noFill/>
          <a:ln w="889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7910" y="495300"/>
            <a:ext cx="5486400" cy="186690"/>
          </a:xfrm>
          <a:prstGeom prst="rect">
            <a:avLst/>
          </a:prstGeom>
          <a:noFill/>
          <a:ln w="0" cmpd="sng">
            <a:noFill/>
            <a:prstDash val="solid"/>
          </a:ln>
        </p:spPr>
        <p:txBody>
          <a:bodyPr vert="horz" lIns="0" tIns="0" rIns="0" bIns="0" anchor="t"/>
          <a:lstStyle/>
          <a:p>
            <a:pPr marL="45720" marR="0" indent="0" algn="l">
              <a:lnSpc>
                <a:spcPts val="1400"/>
              </a:lnSpc>
              <a:spcAft>
                <a:spcPts val="75"/>
              </a:spcAft>
              <a:tabLst>
                <a:tab algn="r" pos="5440680"/>
              </a:tabLst>
            </a:pPr>
            <a:r>
              <a:rPr lang="es-ES" sz="1150" spc="0">
                <a:solidFill>
                  <a:srgbClr val="000000"/>
                </a:solidFill>
                <a:latin typeface="Bookman Old Style" pitchFamily="1" panose="02020603050405020304"/>
              </a:rPr>
              <a:t>4. Ubicación y Organización </a:t>
            </a:r>
            <a:r>
              <a:rPr lang="es-ES" sz="1150" spc="0">
                <a:solidFill>
                  <a:srgbClr val="000000"/>
                </a:solidFill>
                <a:latin typeface="Arial" pitchFamily="2" panose="02020603050405020304"/>
              </a:rPr>
              <a:t>69 </a:t>
            </a:r>
          </a:p>
        </p:txBody>
      </p:sp>
      <p:graphicFrame>
        <p:nvGraphicFramePr>
          <p:cNvPr id="6" name=""/>
          <p:cNvGraphicFramePr>
            <a:graphicFrameLocks noGrp="1"/>
          </p:cNvGraphicFramePr>
          <p:nvPr/>
        </p:nvGraphicFramePr>
        <p:xfrm>
          <a:off x="1149350" y="933450"/>
          <a:ext cx="5233035" cy="7867650"/>
        </p:xfrm>
        <a:graphic>
          <a:graphicData uri="http://schemas.openxmlformats.org/drawingml/2006/table">
            <a:tbl>
              <a:tblGrid>
                <a:gridCol w="499745"/>
                <a:gridCol w="1009015"/>
                <a:gridCol w="1560830"/>
                <a:gridCol w="2072005"/>
              </a:tblGrid>
              <a:tr h="187960">
                <a:tc gridSpan="2">
                  <a:txBody>
                    <a:bodyPr vert="horz" anchor="t"/>
                    <a:lstStyle/>
                    <a:p>
                      <a:pPr marL="0" marR="82550" indent="0" algn="r">
                        <a:lnSpc>
                          <a:spcPts val="1200"/>
                        </a:lnSpc>
                        <a:spcBef>
                          <a:spcPts val="0"/>
                        </a:spcBef>
                        <a:spcAft>
                          <a:spcPts val="230"/>
                        </a:spcAft>
                      </a:pPr>
                      <a:r>
                        <a:rPr lang="es-ES" sz="1150" spc="0">
                          <a:solidFill>
                            <a:srgbClr val="000000"/>
                          </a:solidFill>
                          <a:latin typeface="Times New Roman" pitchFamily="1" panose="02020603050405020304"/>
                        </a:rPr>
                        <a:t>Curso Especialidad </a:t>
                      </a:r>
                    </a:p>
                  </a:txBody>
                  <a:tcPr anchor="ctr" marL="0" marR="0" marT="0" marB="0">
                    <a:lnL w="0" cmpd="sng">
                      <a:noFill/>
                      <a:prstDash val="solid"/>
                    </a:lnL>
                    <a:lnR w="0" cmpd="sng">
                      <a:noFill/>
                      <a:prstDash val="solid"/>
                    </a:lnR>
                    <a:lnT w="0" cmpd="sng">
                      <a:noFill/>
                      <a:prstDash val="solid"/>
                    </a:lnT>
                    <a:lnB w="8890" cmpd="sng">
                      <a:solidFill>
                        <a:srgbClr val="000000"/>
                      </a:solidFill>
                      <a:prstDash val="solid"/>
                    </a:lnB>
                  </a:tcPr>
                </a:tc>
                <a:tc>
                  <a:txBody>
                    <a:bodyPr vert="horz" anchor="t"/>
                    <a:lstStyle/>
                    <a:p>
                      <a:pPr/>
                      <a:r>
                        <a:rPr lang="en-US"/>
                        <a:t/>
                      </a:r>
                    </a:p>
                  </a:txBody>
                  <a:tcPr/>
                </a:tc>
                <a:tc>
                  <a:txBody>
                    <a:bodyPr vert="horz" anchor="t"/>
                    <a:lstStyle/>
                    <a:p>
                      <a:pPr marL="54610" marR="0" indent="0" algn="l">
                        <a:lnSpc>
                          <a:spcPts val="1200"/>
                        </a:lnSpc>
                        <a:spcBef>
                          <a:spcPts val="0"/>
                        </a:spcBef>
                        <a:spcAft>
                          <a:spcPts val="230"/>
                        </a:spcAft>
                      </a:pPr>
                      <a:r>
                        <a:rPr lang="es-ES" sz="1150" spc="0">
                          <a:solidFill>
                            <a:srgbClr val="000000"/>
                          </a:solidFill>
                          <a:latin typeface="Times New Roman" pitchFamily="1" panose="02020603050405020304"/>
                        </a:rPr>
                        <a:t>AO </a:t>
                      </a:r>
                    </a:p>
                  </a:txBody>
                  <a:tcPr anchor="ctr" marL="0" marR="0" marT="0" marB="0">
                    <a:lnL w="0" cmpd="sng">
                      <a:noFill/>
                      <a:prstDash val="solid"/>
                    </a:lnL>
                    <a:lnR w="0" cmpd="sng">
                      <a:noFill/>
                      <a:prstDash val="solid"/>
                    </a:lnR>
                    <a:lnT w="0" cmpd="sng">
                      <a:noFill/>
                      <a:prstDash val="solid"/>
                    </a:lnT>
                    <a:lnB w="8890" cmpd="sng">
                      <a:solidFill>
                        <a:srgbClr val="000000"/>
                      </a:solidFill>
                      <a:prstDash val="solid"/>
                    </a:lnB>
                  </a:tcPr>
                </a:tc>
                <a:tc>
                  <a:txBody>
                    <a:bodyPr vert="horz" anchor="t"/>
                    <a:lstStyle/>
                    <a:p>
                      <a:pPr marL="0" marR="57150" indent="0" algn="r">
                        <a:lnSpc>
                          <a:spcPts val="1200"/>
                        </a:lnSpc>
                        <a:spcBef>
                          <a:spcPts val="0"/>
                        </a:spcBef>
                        <a:spcAft>
                          <a:spcPts val="230"/>
                        </a:spcAft>
                        <a:tabLst>
                          <a:tab algn="r" pos="1965960"/>
                        </a:tabLst>
                      </a:pPr>
                      <a:r>
                        <a:rPr lang="es-ES" sz="1150" spc="0">
                          <a:solidFill>
                            <a:srgbClr val="000000"/>
                          </a:solidFill>
                          <a:latin typeface="Times New Roman" pitchFamily="1" panose="02020603050405020304"/>
                        </a:rPr>
                        <a:t>AOP </a:t>
                      </a:r>
                      <a:r>
                        <a:rPr lang="es-ES" sz="1150" spc="0">
                          <a:solidFill>
                            <a:srgbClr val="000000"/>
                          </a:solidFill>
                          <a:latin typeface="Times New Roman" pitchFamily="1" panose="02020603050405020304"/>
                        </a:rPr>
                        <a:t>HS </a:t>
                      </a:r>
                    </a:p>
                  </a:txBody>
                  <a:tcPr anchor="ctr" marL="0" marR="0" marT="0" marB="0">
                    <a:lnL w="0" cmpd="sng">
                      <a:noFill/>
                      <a:prstDash val="solid"/>
                    </a:lnL>
                    <a:lnR w="0" cmpd="sng">
                      <a:noFill/>
                      <a:prstDash val="solid"/>
                    </a:lnR>
                    <a:lnT w="0" cmpd="sng">
                      <a:noFill/>
                      <a:prstDash val="solid"/>
                    </a:lnT>
                    <a:lnB w="8890" cmpd="sng">
                      <a:solidFill>
                        <a:srgbClr val="000000"/>
                      </a:solidFill>
                      <a:prstDash val="solid"/>
                    </a:lnB>
                  </a:tcPr>
                </a:tc>
              </a:tr>
              <a:tr h="17653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8890" cmpd="sng">
                      <a:solidFill>
                        <a:srgbClr val="000000"/>
                      </a:solidFill>
                      <a:prstDash val="solid"/>
                    </a:lnT>
                    <a:lnB w="0" cmpd="sng">
                      <a:noFill/>
                      <a:prstDash val="solid"/>
                    </a:lnB>
                  </a:tcPr>
                </a:tc>
                <a:tc>
                  <a:txBody>
                    <a:bodyPr vert="horz" anchor="t"/>
                    <a:lstStyle/>
                    <a:p>
                      <a:pPr marL="54610" marR="0" indent="0" algn="l">
                        <a:lnSpc>
                          <a:spcPts val="1200"/>
                        </a:lnSpc>
                        <a:spcBef>
                          <a:spcPts val="155"/>
                        </a:spcBef>
                        <a:spcAft>
                          <a:spcPts val="0"/>
                        </a:spcAft>
                      </a:pPr>
                      <a:r>
                        <a:rPr lang="es-ES" sz="1150" b="1" spc="0">
                          <a:solidFill>
                            <a:srgbClr val="000000"/>
                          </a:solidFill>
                          <a:latin typeface="Bookman Old Style" pitchFamily="1" panose="02020603050405020304"/>
                        </a:rPr>
                        <a:t>Primer Ciclo </a:t>
                      </a:r>
                    </a:p>
                  </a:txBody>
                  <a:tcPr anchor="ctr" marL="0" marR="0" marT="0" marB="0">
                    <a:lnL w="0" cmpd="sng">
                      <a:noFill/>
                      <a:prstDash val="solid"/>
                    </a:lnL>
                    <a:lnR w="0" cmpd="sng">
                      <a:no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8890" cmpd="sng">
                      <a:solidFill>
                        <a:srgbClr val="000000"/>
                      </a:solidFill>
                      <a:prstDash val="solid"/>
                    </a:lnT>
                    <a:lnB w="0" cmpd="sng">
                      <a:noFill/>
                      <a:prstDash val="solid"/>
                    </a:lnB>
                  </a:tcPr>
                </a:tc>
              </a:tr>
              <a:tr h="167640">
                <a:tc>
                  <a:txBody>
                    <a:bodyPr vert="horz" anchor="t"/>
                    <a:lstStyle/>
                    <a:p>
                      <a:pPr marL="0" marR="82550" indent="0" algn="r">
                        <a:lnSpc>
                          <a:spcPts val="1300"/>
                        </a:lnSpc>
                        <a:spcBef>
                          <a:spcPts val="0"/>
                        </a:spcBef>
                        <a:spcAft>
                          <a:spcPts val="20"/>
                        </a:spcAft>
                      </a:pPr>
                      <a:r>
                        <a:rPr lang="es-ES" sz="115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20"/>
                        </a:spcAft>
                      </a:pPr>
                      <a:r>
                        <a:rPr lang="es-ES" sz="1150" spc="0">
                          <a:solidFill>
                            <a:srgbClr val="000000"/>
                          </a:solidFill>
                          <a:latin typeface="Times New Roman" pitchFamily="1" panose="02020603050405020304"/>
                        </a:rPr>
                        <a:t>Matemáticas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20"/>
                        </a:spcAft>
                      </a:pPr>
                      <a:r>
                        <a:rPr lang="es-ES" sz="1150" spc="0">
                          <a:solidFill>
                            <a:srgbClr val="000000"/>
                          </a:solidFill>
                          <a:latin typeface="Times New Roman" pitchFamily="1" panose="02020603050405020304"/>
                        </a:rPr>
                        <a:t>3t+2p </a:t>
                      </a:r>
                    </a:p>
                  </a:txBody>
                  <a:tcPr anchor="ctr" marL="0" marR="0" marT="0" marB="0">
                    <a:lnL w="0" cmpd="sng">
                      <a:noFill/>
                      <a:prstDash val="solid"/>
                    </a:lnL>
                    <a:lnR w="0" cmpd="sng">
                      <a:noFill/>
                      <a:prstDash val="solid"/>
                    </a:lnR>
                    <a:lnT w="0" cmpd="sng">
                      <a:noFill/>
                      <a:prstDash val="solid"/>
                    </a:lnT>
                    <a:lnB w="0" cmpd="sng">
                      <a:noFill/>
                      <a:prstDash val="solid"/>
                    </a:lnB>
                  </a:tcPr>
                </a:tc>
              </a:tr>
              <a:tr h="16764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15"/>
                        </a:spcAft>
                      </a:pPr>
                      <a:r>
                        <a:rPr lang="es-ES" sz="1150" spc="0">
                          <a:solidFill>
                            <a:srgbClr val="000000"/>
                          </a:solidFill>
                          <a:latin typeface="Times New Roman" pitchFamily="1" panose="02020603050405020304"/>
                        </a:rPr>
                        <a:t>Física para Biólogos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15"/>
                        </a:spcAft>
                      </a:pPr>
                      <a:r>
                        <a:rPr lang="es-ES" sz="1150" spc="0">
                          <a:solidFill>
                            <a:srgbClr val="000000"/>
                          </a:solidFill>
                          <a:latin typeface="Times New Roman" pitchFamily="1" panose="02020603050405020304"/>
                        </a:rPr>
                        <a:t>3t+2p </a:t>
                      </a:r>
                    </a:p>
                  </a:txBody>
                  <a:tcPr anchor="ctr" marL="0" marR="0" marT="0" marB="0">
                    <a:lnL w="0" cmpd="sng">
                      <a:noFill/>
                      <a:prstDash val="solid"/>
                    </a:lnL>
                    <a:lnR w="0" cmpd="sng">
                      <a:noFill/>
                      <a:prstDash val="solid"/>
                    </a:lnR>
                    <a:lnT w="0" cmpd="sng">
                      <a:noFill/>
                      <a:prstDash val="solid"/>
                    </a:lnT>
                    <a:lnB w="0" cmpd="sng">
                      <a:noFill/>
                      <a:prstDash val="solid"/>
                    </a:lnB>
                  </a:tcPr>
                </a:tc>
              </a:tr>
              <a:tr h="16192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15"/>
                        </a:spcAft>
                      </a:pPr>
                      <a:r>
                        <a:rPr lang="es-ES" sz="1150" spc="0">
                          <a:solidFill>
                            <a:srgbClr val="000000"/>
                          </a:solidFill>
                          <a:latin typeface="Times New Roman" pitchFamily="1" panose="02020603050405020304"/>
                        </a:rPr>
                        <a:t>Química para Biólogos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15"/>
                        </a:spcAft>
                      </a:pPr>
                      <a:r>
                        <a:rPr lang="es-ES" sz="1150" spc="0">
                          <a:solidFill>
                            <a:srgbClr val="000000"/>
                          </a:solidFill>
                          <a:latin typeface="Times New Roman" pitchFamily="1" panose="02020603050405020304"/>
                        </a:rPr>
                        <a:t>3t+2p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15"/>
                        </a:spcAft>
                      </a:pPr>
                      <a:r>
                        <a:rPr lang="es-ES" sz="1150" spc="0">
                          <a:solidFill>
                            <a:srgbClr val="000000"/>
                          </a:solidFill>
                          <a:latin typeface="Times New Roman" pitchFamily="1" panose="02020603050405020304"/>
                        </a:rPr>
                        <a:t>Biología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15"/>
                        </a:spcAft>
                      </a:pPr>
                      <a:r>
                        <a:rPr lang="es-ES" sz="1150" spc="0">
                          <a:solidFill>
                            <a:srgbClr val="000000"/>
                          </a:solidFill>
                          <a:latin typeface="Times New Roman" pitchFamily="1" panose="02020603050405020304"/>
                        </a:rPr>
                        <a:t>3t+2p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82550" indent="0" algn="r">
                        <a:lnSpc>
                          <a:spcPts val="1300"/>
                        </a:lnSpc>
                        <a:spcBef>
                          <a:spcPts val="0"/>
                        </a:spcBef>
                        <a:spcAft>
                          <a:spcPts val="15"/>
                        </a:spcAft>
                      </a:pPr>
                      <a:r>
                        <a:rPr lang="es-ES" sz="115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15"/>
                        </a:spcAft>
                      </a:pPr>
                      <a:r>
                        <a:rPr lang="es-ES" sz="1150" spc="0">
                          <a:solidFill>
                            <a:srgbClr val="000000"/>
                          </a:solidFill>
                          <a:latin typeface="Times New Roman" pitchFamily="1" panose="02020603050405020304"/>
                        </a:rPr>
                        <a:t>Bioestadística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15"/>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764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20"/>
                        </a:spcAft>
                      </a:pPr>
                      <a:r>
                        <a:rPr lang="es-ES" sz="1150" spc="0">
                          <a:solidFill>
                            <a:srgbClr val="000000"/>
                          </a:solidFill>
                          <a:latin typeface="Times New Roman" pitchFamily="1" panose="02020603050405020304"/>
                        </a:rPr>
                        <a:t>Bioquímica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2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15"/>
                        </a:spcAft>
                      </a:pPr>
                      <a:r>
                        <a:rPr lang="es-ES" sz="1150" spc="0">
                          <a:solidFill>
                            <a:srgbClr val="000000"/>
                          </a:solidFill>
                          <a:latin typeface="Times New Roman" pitchFamily="1" panose="02020603050405020304"/>
                        </a:rPr>
                        <a:t>Citología e Histología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15"/>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51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15"/>
                        </a:spcAft>
                      </a:pPr>
                      <a:r>
                        <a:rPr lang="es-ES" sz="1150" spc="0">
                          <a:solidFill>
                            <a:srgbClr val="000000"/>
                          </a:solidFill>
                          <a:latin typeface="Times New Roman" pitchFamily="1" panose="02020603050405020304"/>
                        </a:rPr>
                        <a:t>Botánica General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15"/>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1290">
                <a:tc>
                  <a:txBody>
                    <a:bodyPr vert="horz" anchor="t"/>
                    <a:lstStyle/>
                    <a:p>
                      <a:pPr marL="0" marR="82550" indent="0" algn="r">
                        <a:lnSpc>
                          <a:spcPts val="1200"/>
                        </a:lnSpc>
                        <a:spcBef>
                          <a:spcPts val="0"/>
                        </a:spcBef>
                        <a:spcAft>
                          <a:spcPts val="15"/>
                        </a:spcAft>
                      </a:pPr>
                      <a:r>
                        <a:rPr lang="es-ES" sz="115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15"/>
                        </a:spcAft>
                      </a:pPr>
                      <a:r>
                        <a:rPr lang="es-ES" sz="1150" spc="0">
                          <a:solidFill>
                            <a:srgbClr val="000000"/>
                          </a:solidFill>
                          <a:latin typeface="Times New Roman" pitchFamily="1" panose="02020603050405020304"/>
                        </a:rPr>
                        <a:t>Genética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15"/>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764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15"/>
                        </a:spcAft>
                      </a:pPr>
                      <a:r>
                        <a:rPr lang="es-ES" sz="1150" spc="0">
                          <a:solidFill>
                            <a:srgbClr val="000000"/>
                          </a:solidFill>
                          <a:latin typeface="Times New Roman" pitchFamily="1" panose="02020603050405020304"/>
                        </a:rPr>
                        <a:t>Microbiología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15"/>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20"/>
                        </a:spcAft>
                      </a:pPr>
                      <a:r>
                        <a:rPr lang="es-ES" sz="1150" spc="0">
                          <a:solidFill>
                            <a:srgbClr val="000000"/>
                          </a:solidFill>
                          <a:latin typeface="Times New Roman" pitchFamily="1" panose="02020603050405020304"/>
                        </a:rPr>
                        <a:t>Zoología General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2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192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15"/>
                        </a:spcAft>
                      </a:pPr>
                      <a:r>
                        <a:rPr lang="es-ES" sz="1150" spc="0">
                          <a:solidFill>
                            <a:srgbClr val="000000"/>
                          </a:solidFill>
                          <a:latin typeface="Times New Roman" pitchFamily="1" panose="02020603050405020304"/>
                        </a:rPr>
                        <a:t>Geología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15"/>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5811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b="1" spc="0">
                          <a:solidFill>
                            <a:srgbClr val="000000"/>
                          </a:solidFill>
                          <a:latin typeface="Bookman Old Style" pitchFamily="1" panose="02020603050405020304"/>
                        </a:rPr>
                        <a:t>Segundo Ciclo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70815">
                <a:tc>
                  <a:txBody>
                    <a:bodyPr vert="horz" anchor="t"/>
                    <a:lstStyle/>
                    <a:p>
                      <a:pPr marL="0" marR="82550" indent="0" algn="r">
                        <a:lnSpc>
                          <a:spcPts val="1300"/>
                        </a:lnSpc>
                        <a:spcBef>
                          <a:spcPts val="0"/>
                        </a:spcBef>
                        <a:spcAft>
                          <a:spcPts val="15"/>
                        </a:spcAft>
                      </a:pPr>
                      <a:r>
                        <a:rPr lang="es-ES" sz="115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27635" marR="0" indent="0" algn="l">
                        <a:lnSpc>
                          <a:spcPts val="1300"/>
                        </a:lnSpc>
                        <a:spcBef>
                          <a:spcPts val="0"/>
                        </a:spcBef>
                        <a:spcAft>
                          <a:spcPts val="15"/>
                        </a:spcAft>
                      </a:pPr>
                      <a:r>
                        <a:rPr lang="es-ES" sz="1150" spc="0">
                          <a:solidFill>
                            <a:srgbClr val="000000"/>
                          </a:solidFill>
                          <a:latin typeface="Times New Roman" pitchFamily="1" panose="02020603050405020304"/>
                        </a:rPr>
                        <a:t>Fundamental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15"/>
                        </a:spcAft>
                      </a:pPr>
                      <a:r>
                        <a:rPr lang="es-ES" sz="1150" spc="0">
                          <a:solidFill>
                            <a:srgbClr val="000000"/>
                          </a:solidFill>
                          <a:latin typeface="Times New Roman" pitchFamily="1" panose="02020603050405020304"/>
                        </a:rPr>
                        <a:t>Fisiología Vegetal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15"/>
                        </a:spcAft>
                      </a:pPr>
                      <a:r>
                        <a:rPr lang="es-ES" sz="1150" spc="0">
                          <a:solidFill>
                            <a:srgbClr val="000000"/>
                          </a:solidFill>
                          <a:latin typeface="Times New Roman" pitchFamily="1" panose="02020603050405020304"/>
                        </a:rPr>
                        <a:t>3t+5p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15"/>
                        </a:spcAft>
                      </a:pPr>
                      <a:r>
                        <a:rPr lang="es-ES" sz="1150" spc="0">
                          <a:solidFill>
                            <a:srgbClr val="000000"/>
                          </a:solidFill>
                          <a:latin typeface="Times New Roman" pitchFamily="1" panose="02020603050405020304"/>
                        </a:rPr>
                        <a:t>Fisiología Animal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15"/>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192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40"/>
                        </a:spcAft>
                      </a:pPr>
                      <a:r>
                        <a:rPr lang="es-ES" sz="1150" spc="0">
                          <a:solidFill>
                            <a:srgbClr val="000000"/>
                          </a:solidFill>
                          <a:latin typeface="Times New Roman" pitchFamily="1" panose="02020603050405020304"/>
                        </a:rPr>
                        <a:t>Ampl. de Bioquímica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4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Biología Celular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82550" indent="0" algn="r">
                        <a:lnSpc>
                          <a:spcPts val="1200"/>
                        </a:lnSpc>
                        <a:spcBef>
                          <a:spcPts val="0"/>
                        </a:spcBef>
                        <a:spcAft>
                          <a:spcPts val="0"/>
                        </a:spcAft>
                      </a:pPr>
                      <a:r>
                        <a:rPr lang="es-ES" sz="115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27635" marR="0" indent="0" algn="l">
                        <a:lnSpc>
                          <a:spcPts val="1200"/>
                        </a:lnSpc>
                        <a:spcBef>
                          <a:spcPts val="0"/>
                        </a:spcBef>
                        <a:spcAft>
                          <a:spcPts val="0"/>
                        </a:spcAft>
                      </a:pPr>
                      <a:r>
                        <a:rPr lang="es-ES" sz="1150" spc="0">
                          <a:solidFill>
                            <a:srgbClr val="000000"/>
                          </a:solidFill>
                          <a:latin typeface="Times New Roman" pitchFamily="1" panose="02020603050405020304"/>
                        </a:rPr>
                        <a:t>Zoología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Fisiología Vegetal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Fisiología Animal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764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40"/>
                        </a:spcAft>
                      </a:pPr>
                      <a:r>
                        <a:rPr lang="es-ES" sz="1150" spc="0">
                          <a:solidFill>
                            <a:srgbClr val="000000"/>
                          </a:solidFill>
                          <a:latin typeface="Times New Roman" pitchFamily="1" panose="02020603050405020304"/>
                        </a:rPr>
                        <a:t>Invertebrados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4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192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40"/>
                        </a:spcAft>
                      </a:pPr>
                      <a:r>
                        <a:rPr lang="es-ES" sz="1150" spc="0">
                          <a:solidFill>
                            <a:srgbClr val="000000"/>
                          </a:solidFill>
                          <a:latin typeface="Times New Roman" pitchFamily="1" panose="02020603050405020304"/>
                        </a:rPr>
                        <a:t>Edafología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4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82550" indent="0" algn="r">
                        <a:lnSpc>
                          <a:spcPts val="1200"/>
                        </a:lnSpc>
                        <a:spcBef>
                          <a:spcPts val="0"/>
                        </a:spcBef>
                        <a:spcAft>
                          <a:spcPts val="0"/>
                        </a:spcAft>
                      </a:pPr>
                      <a:r>
                        <a:rPr lang="es-ES" sz="115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27635" marR="0" indent="0" algn="l">
                        <a:lnSpc>
                          <a:spcPts val="1200"/>
                        </a:lnSpc>
                        <a:spcBef>
                          <a:spcPts val="0"/>
                        </a:spcBef>
                        <a:spcAft>
                          <a:spcPts val="0"/>
                        </a:spcAft>
                      </a:pPr>
                      <a:r>
                        <a:rPr lang="es-ES" sz="1150" spc="0">
                          <a:solidFill>
                            <a:srgbClr val="000000"/>
                          </a:solidFill>
                          <a:latin typeface="Times New Roman" pitchFamily="1" panose="02020603050405020304"/>
                        </a:rPr>
                        <a:t>Botánica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Fisiología Vegetal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Fisiología Animal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764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40"/>
                        </a:spcAft>
                      </a:pPr>
                      <a:r>
                        <a:rPr lang="es-ES" sz="1150" spc="0">
                          <a:solidFill>
                            <a:srgbClr val="000000"/>
                          </a:solidFill>
                          <a:latin typeface="Times New Roman" pitchFamily="1" panose="02020603050405020304"/>
                        </a:rPr>
                        <a:t>Criptogamia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4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129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Edafología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7640">
                <a:tc>
                  <a:txBody>
                    <a:bodyPr vert="horz" anchor="t"/>
                    <a:lstStyle/>
                    <a:p>
                      <a:pPr marL="0" marR="82550" indent="0" algn="r">
                        <a:lnSpc>
                          <a:spcPts val="1300"/>
                        </a:lnSpc>
                        <a:spcBef>
                          <a:spcPts val="0"/>
                        </a:spcBef>
                        <a:spcAft>
                          <a:spcPts val="40"/>
                        </a:spcAft>
                      </a:pPr>
                      <a:r>
                        <a:rPr lang="es-ES" sz="115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27635" marR="0" indent="0" algn="l">
                        <a:lnSpc>
                          <a:spcPts val="1300"/>
                        </a:lnSpc>
                        <a:spcBef>
                          <a:spcPts val="0"/>
                        </a:spcBef>
                        <a:spcAft>
                          <a:spcPts val="40"/>
                        </a:spcAft>
                      </a:pPr>
                      <a:r>
                        <a:rPr lang="es-ES" sz="1150" spc="0">
                          <a:solidFill>
                            <a:srgbClr val="000000"/>
                          </a:solidFill>
                          <a:latin typeface="Times New Roman" pitchFamily="1" panose="02020603050405020304"/>
                        </a:rPr>
                        <a:t>Fundamental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40"/>
                        </a:spcAft>
                      </a:pPr>
                      <a:r>
                        <a:rPr lang="es-ES" sz="1150" spc="0">
                          <a:solidFill>
                            <a:srgbClr val="000000"/>
                          </a:solidFill>
                          <a:latin typeface="Times New Roman" pitchFamily="1" panose="02020603050405020304"/>
                        </a:rPr>
                        <a:t>Ampl. Microbiología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4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192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Ecología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764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40"/>
                        </a:spcAft>
                      </a:pPr>
                      <a:r>
                        <a:rPr lang="es-ES" sz="1150" spc="0">
                          <a:solidFill>
                            <a:srgbClr val="000000"/>
                          </a:solidFill>
                          <a:latin typeface="Times New Roman" pitchFamily="1" panose="02020603050405020304"/>
                        </a:rPr>
                        <a:t>Ampl. Genética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4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129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Una optativa a elegir: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tabLst>
                          <a:tab algn="r" pos="2057400"/>
                        </a:tabLst>
                      </a:pPr>
                      <a:r>
                        <a:rPr lang="es-ES" sz="1150" spc="0">
                          <a:solidFill>
                            <a:srgbClr val="000000"/>
                          </a:solidFill>
                          <a:latin typeface="Times New Roman" pitchFamily="1" panose="02020603050405020304"/>
                        </a:rPr>
                        <a:t>Edafología Zoologica </a:t>
                      </a: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tabLst>
                          <a:tab algn="r" pos="2057400"/>
                        </a:tabLst>
                      </a:pPr>
                      <a:r>
                        <a:rPr lang="es-ES" sz="1150" spc="0">
                          <a:solidFill>
                            <a:srgbClr val="000000"/>
                          </a:solidFill>
                          <a:latin typeface="Times New Roman" pitchFamily="1" panose="02020603050405020304"/>
                        </a:rPr>
                        <a:t>Bioquímica Especial </a:t>
                      </a: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51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40"/>
                        </a:spcAft>
                      </a:pPr>
                      <a:r>
                        <a:rPr lang="es-ES" sz="1150" spc="0">
                          <a:solidFill>
                            <a:srgbClr val="000000"/>
                          </a:solidFill>
                          <a:latin typeface="Times New Roman" pitchFamily="1" panose="02020603050405020304"/>
                        </a:rPr>
                        <a:t>Microbiología Industrial 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82550" indent="0" algn="r">
                        <a:lnSpc>
                          <a:spcPts val="1200"/>
                        </a:lnSpc>
                        <a:spcBef>
                          <a:spcPts val="0"/>
                        </a:spcBef>
                        <a:spcAft>
                          <a:spcPts val="0"/>
                        </a:spcAft>
                      </a:pPr>
                      <a:r>
                        <a:rPr lang="es-ES" sz="115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27635" marR="0" indent="0" algn="l">
                        <a:lnSpc>
                          <a:spcPts val="1200"/>
                        </a:lnSpc>
                        <a:spcBef>
                          <a:spcPts val="0"/>
                        </a:spcBef>
                        <a:spcAft>
                          <a:spcPts val="0"/>
                        </a:spcAft>
                      </a:pPr>
                      <a:r>
                        <a:rPr lang="es-ES" sz="1150" spc="0">
                          <a:solidFill>
                            <a:srgbClr val="000000"/>
                          </a:solidFill>
                          <a:latin typeface="Times New Roman" pitchFamily="1" panose="02020603050405020304"/>
                        </a:rPr>
                        <a:t>Zoología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Ecología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Cordados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Etología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192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0"/>
                        </a:spcAft>
                      </a:pPr>
                      <a:r>
                        <a:rPr lang="es-ES" sz="1150" spc="0">
                          <a:solidFill>
                            <a:srgbClr val="000000"/>
                          </a:solidFill>
                          <a:latin typeface="Times New Roman" pitchFamily="1" panose="02020603050405020304"/>
                        </a:rPr>
                        <a:t>Una optativa a elegir: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tabLst>
                          <a:tab algn="r" pos="2057400"/>
                        </a:tabLst>
                      </a:pPr>
                      <a:r>
                        <a:rPr lang="es-ES" sz="1150" spc="0">
                          <a:solidFill>
                            <a:srgbClr val="000000"/>
                          </a:solidFill>
                          <a:latin typeface="Times New Roman" pitchFamily="1" panose="02020603050405020304"/>
                        </a:rPr>
                        <a:t>Biología Celular </a:t>
                      </a: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tabLst>
                          <a:tab algn="r" pos="2057400"/>
                        </a:tabLst>
                      </a:pPr>
                      <a:r>
                        <a:rPr lang="es-ES" sz="1150" spc="0">
                          <a:solidFill>
                            <a:srgbClr val="000000"/>
                          </a:solidFill>
                          <a:latin typeface="Times New Roman" pitchFamily="1" panose="02020603050405020304"/>
                        </a:rPr>
                        <a:t>Paleontología </a:t>
                      </a: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764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pPr>
                      <a:r>
                        <a:rPr lang="es-ES" sz="1150" spc="0">
                          <a:solidFill>
                            <a:srgbClr val="000000"/>
                          </a:solidFill>
                          <a:latin typeface="Times New Roman" pitchFamily="1" panose="02020603050405020304"/>
                        </a:rPr>
                        <a:t>Ampl. Fisiología Animal 3t+3p </a:t>
                      </a:r>
                    </a:p>
                  </a:txBody>
                  <a:tcPr anchor="ctr" marL="0" marR="0" marT="0" marB="0">
                    <a:lnL w="0" cmpd="sng">
                      <a:noFill/>
                      <a:prstDash val="solid"/>
                    </a:lnL>
                    <a:lnR w="0" cmpd="sng">
                      <a:noFill/>
                      <a:prstDash val="solid"/>
                    </a:lnR>
                    <a:lnT w="0" cmpd="sng">
                      <a:noFill/>
                      <a:prstDash val="solid"/>
                    </a:lnT>
                    <a:lnB w="0" cmpd="sng">
                      <a:noFill/>
                      <a:prstDash val="solid"/>
                    </a:lnB>
                  </a:tcPr>
                </a:tc>
              </a:tr>
              <a:tr h="16129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0"/>
                        </a:spcAft>
                        <a:tabLst>
                          <a:tab algn="r" pos="2057400"/>
                        </a:tabLst>
                      </a:pPr>
                      <a:r>
                        <a:rPr lang="es-ES" sz="1150" spc="0">
                          <a:solidFill>
                            <a:srgbClr val="000000"/>
                          </a:solidFill>
                          <a:latin typeface="Times New Roman" pitchFamily="1" panose="02020603050405020304"/>
                        </a:rPr>
                        <a:t>Zoología Aplicada </a:t>
                      </a: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82550" indent="0" algn="r">
                        <a:lnSpc>
                          <a:spcPts val="1300"/>
                        </a:lnSpc>
                        <a:spcBef>
                          <a:spcPts val="0"/>
                        </a:spcBef>
                        <a:spcAft>
                          <a:spcPts val="0"/>
                        </a:spcAft>
                      </a:pPr>
                      <a:r>
                        <a:rPr lang="es-ES" sz="115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127635" marR="0" indent="0" algn="l">
                        <a:lnSpc>
                          <a:spcPts val="1300"/>
                        </a:lnSpc>
                        <a:spcBef>
                          <a:spcPts val="0"/>
                        </a:spcBef>
                        <a:spcAft>
                          <a:spcPts val="0"/>
                        </a:spcAft>
                      </a:pPr>
                      <a:r>
                        <a:rPr lang="es-ES" sz="1150" spc="0">
                          <a:solidFill>
                            <a:srgbClr val="000000"/>
                          </a:solidFill>
                          <a:latin typeface="Times New Roman" pitchFamily="1" panose="02020603050405020304"/>
                        </a:rPr>
                        <a:t>Botánica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300"/>
                        </a:lnSpc>
                        <a:spcBef>
                          <a:spcPts val="0"/>
                        </a:spcBef>
                        <a:spcAft>
                          <a:spcPts val="0"/>
                        </a:spcAft>
                      </a:pPr>
                      <a:r>
                        <a:rPr lang="es-ES" sz="1150" spc="0">
                          <a:solidFill>
                            <a:srgbClr val="000000"/>
                          </a:solidFill>
                          <a:latin typeface="Times New Roman" pitchFamily="1" panose="02020603050405020304"/>
                        </a:rPr>
                        <a:t>Fanerogamia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0"/>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510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15"/>
                        </a:spcAft>
                      </a:pPr>
                      <a:r>
                        <a:rPr lang="es-ES" sz="1150" spc="0">
                          <a:solidFill>
                            <a:srgbClr val="000000"/>
                          </a:solidFill>
                          <a:latin typeface="Times New Roman" pitchFamily="1" panose="02020603050405020304"/>
                        </a:rPr>
                        <a:t>Ecología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15"/>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44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15"/>
                        </a:spcAft>
                      </a:pPr>
                      <a:r>
                        <a:rPr lang="es-ES" sz="1150" spc="0">
                          <a:solidFill>
                            <a:srgbClr val="000000"/>
                          </a:solidFill>
                          <a:latin typeface="Times New Roman" pitchFamily="1" panose="02020603050405020304"/>
                        </a:rPr>
                        <a:t>Geobotánica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15"/>
                        </a:spcAft>
                      </a:pP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129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54610" marR="0" indent="0" algn="l">
                        <a:lnSpc>
                          <a:spcPts val="1200"/>
                        </a:lnSpc>
                        <a:spcBef>
                          <a:spcPts val="0"/>
                        </a:spcBef>
                        <a:spcAft>
                          <a:spcPts val="15"/>
                        </a:spcAft>
                      </a:pPr>
                      <a:r>
                        <a:rPr lang="es-ES" sz="1150" spc="0">
                          <a:solidFill>
                            <a:srgbClr val="000000"/>
                          </a:solidFill>
                          <a:latin typeface="Times New Roman" pitchFamily="1" panose="02020603050405020304"/>
                        </a:rPr>
                        <a:t>Una optativa a elegir: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15"/>
                        </a:spcAft>
                        <a:tabLst>
                          <a:tab algn="r" pos="2057400"/>
                        </a:tabLst>
                      </a:pPr>
                      <a:r>
                        <a:rPr lang="es-ES" sz="1150" spc="0">
                          <a:solidFill>
                            <a:srgbClr val="000000"/>
                          </a:solidFill>
                          <a:latin typeface="Times New Roman" pitchFamily="1" panose="02020603050405020304"/>
                        </a:rPr>
                        <a:t>Biología Celular </a:t>
                      </a: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67640">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300"/>
                        </a:lnSpc>
                        <a:spcBef>
                          <a:spcPts val="0"/>
                        </a:spcBef>
                        <a:spcAft>
                          <a:spcPts val="20"/>
                        </a:spcAft>
                        <a:tabLst>
                          <a:tab algn="r" pos="2057400"/>
                        </a:tabLst>
                      </a:pPr>
                      <a:r>
                        <a:rPr lang="es-ES" sz="1150" spc="0">
                          <a:solidFill>
                            <a:srgbClr val="000000"/>
                          </a:solidFill>
                          <a:latin typeface="Times New Roman" pitchFamily="1" panose="02020603050405020304"/>
                        </a:rPr>
                        <a:t>Paleontología </a:t>
                      </a: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r h="177165">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Bookman Old Style"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1200"/>
                        </a:lnSpc>
                        <a:spcBef>
                          <a:spcPts val="0"/>
                        </a:spcBef>
                        <a:spcAft>
                          <a:spcPts val="160"/>
                        </a:spcAft>
                        <a:tabLst>
                          <a:tab algn="r" pos="2057400"/>
                        </a:tabLst>
                      </a:pPr>
                      <a:r>
                        <a:rPr lang="es-ES" sz="1150" spc="0">
                          <a:solidFill>
                            <a:srgbClr val="000000"/>
                          </a:solidFill>
                          <a:latin typeface="Times New Roman" pitchFamily="1" panose="02020603050405020304"/>
                        </a:rPr>
                        <a:t>Botánica Aplicada </a:t>
                      </a:r>
                      <a:r>
                        <a:rPr lang="es-ES" sz="115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7" name=""/>
          <p:cNvSpPr/>
          <p:nvPr>
            <p:ph type="body" idx="10"/>
          </p:nvPr>
        </p:nvSpPr>
        <p:spPr>
          <a:xfrm>
            <a:off x="1057910" y="8549640"/>
            <a:ext cx="5233035" cy="199390"/>
          </a:xfrm>
          <a:prstGeom prst="rect">
            <a:avLst/>
          </a:prstGeom>
          <a:noFill/>
          <a:ln w="0" cmpd="sng">
            <a:noFill/>
            <a:prstDash val="solid"/>
          </a:ln>
        </p:spPr>
        <p:txBody>
          <a:bodyPr vert="horz" lIns="0" tIns="0" rIns="0" bIns="0" anchor="t"/>
          <a:lstStyle/>
          <a:p>
            <a:pPr marL="0" marR="0" indent="0" algn="r">
              <a:lnSpc>
                <a:spcPts val="1100"/>
              </a:lnSpc>
              <a:spcAft>
                <a:spcPts val="375"/>
              </a:spcAft>
            </a:pPr>
            <a:r>
              <a:rPr lang="es-ES" sz="1150" spc="40">
                <a:solidFill>
                  <a:srgbClr val="000000"/>
                </a:solidFill>
                <a:latin typeface="Times New Roman" pitchFamily="1" panose="02020603050405020304"/>
              </a:rPr>
              <a:t>Ampl. Fisiología Vegetal 3t+3p </a:t>
            </a:r>
          </a:p>
        </p:txBody>
      </p:sp>
      <p:sp>
        <p:nvSpPr>
          <p:cNvPr id="8" name=""/>
          <p:cNvSpPr/>
          <p:nvPr>
            <p:ph type="body" idx="10"/>
          </p:nvPr>
        </p:nvSpPr>
        <p:spPr>
          <a:xfrm>
            <a:off x="1057910" y="8749030"/>
            <a:ext cx="5486400" cy="982345"/>
          </a:xfrm>
          <a:prstGeom prst="rect">
            <a:avLst/>
          </a:prstGeom>
          <a:noFill/>
          <a:ln w="0" cmpd="sng">
            <a:noFill/>
            <a:prstDash val="solid"/>
          </a:ln>
        </p:spPr>
        <p:txBody>
          <a:bodyPr vert="horz" lIns="0" tIns="146685" rIns="0" bIns="0" anchor="t"/>
          <a:lstStyle/>
          <a:p>
            <a:pPr marL="0" marR="0" indent="0" algn="ctr">
              <a:lnSpc>
                <a:spcPts val="1200"/>
              </a:lnSpc>
              <a:spcAft>
                <a:spcPts val="2960"/>
              </a:spcAft>
            </a:pPr>
            <a:r>
              <a:rPr lang="es-ES" sz="1150" spc="0">
                <a:solidFill>
                  <a:srgbClr val="000000"/>
                </a:solidFill>
                <a:latin typeface="Bookman Old Style" pitchFamily="1" panose="02020603050405020304"/>
              </a:rPr>
              <a:t>Tabla </a:t>
            </a:r>
            <a:r>
              <a:rPr lang="es-ES" sz="1150" spc="0">
                <a:solidFill>
                  <a:srgbClr val="000000"/>
                </a:solidFill>
                <a:latin typeface="Arial" pitchFamily="2" panose="02020603050405020304"/>
              </a:rPr>
              <a:t>4.14: </a:t>
            </a:r>
            <a:r>
              <a:rPr lang="es-ES" sz="950" spc="0">
                <a:solidFill>
                  <a:srgbClr val="000000"/>
                </a:solidFill>
                <a:latin typeface="Bookman Old Style" pitchFamily="1" panose="02020603050405020304"/>
              </a:rPr>
              <a:t>Plan de Estudios de la Licenciatura en Ciencias Biológicas (O.M. de 23 de </a:t>
            </a:r>
            <a:br/>
            <a:r>
              <a:rPr lang="es-ES" sz="950" spc="0">
                <a:solidFill>
                  <a:srgbClr val="000000"/>
                </a:solidFill>
                <a:latin typeface="Bookman Old Style" pitchFamily="1" panose="02020603050405020304"/>
              </a:rPr>
              <a:t>noviembre de 1981). </a:t>
            </a:r>
            <a:r>
              <a:rPr lang="es-ES" sz="1150" b="1" spc="0">
                <a:solidFill>
                  <a:srgbClr val="000000"/>
                </a:solidFill>
                <a:latin typeface="Courier New" pitchFamily="3" panose="02020603050405020304"/>
              </a:rPr>
              <a:t>AO</a:t>
            </a:r>
            <a:r>
              <a:rPr lang="es-ES" sz="950" spc="0">
                <a:solidFill>
                  <a:srgbClr val="000000"/>
                </a:solidFill>
                <a:latin typeface="Bookman Old Style" pitchFamily="1" panose="02020603050405020304"/>
              </a:rPr>
              <a:t>: asignatura obligatoria; </a:t>
            </a:r>
            <a:r>
              <a:rPr lang="es-ES" sz="1150" b="1" spc="0">
                <a:solidFill>
                  <a:srgbClr val="000000"/>
                </a:solidFill>
                <a:latin typeface="Courier New" pitchFamily="3" panose="02020603050405020304"/>
              </a:rPr>
              <a:t>AOP</a:t>
            </a:r>
            <a:r>
              <a:rPr lang="es-ES" sz="950" spc="0">
                <a:solidFill>
                  <a:srgbClr val="000000"/>
                </a:solidFill>
                <a:latin typeface="Bookman Old Style" pitchFamily="1" panose="02020603050405020304"/>
              </a:rPr>
              <a:t>: asignatura optativa; </a:t>
            </a:r>
            <a:r>
              <a:rPr lang="es-ES" sz="1150" b="1" spc="0">
                <a:solidFill>
                  <a:srgbClr val="000000"/>
                </a:solidFill>
                <a:latin typeface="Courier New" pitchFamily="3" panose="02020603050405020304"/>
              </a:rPr>
              <a:t>HS</a:t>
            </a:r>
            <a:r>
              <a:rPr lang="es-ES" sz="950" spc="0">
                <a:solidFill>
                  <a:srgbClr val="000000"/>
                </a:solidFill>
                <a:latin typeface="Bookman Old Style" pitchFamily="1" panose="02020603050405020304"/>
              </a:rPr>
              <a:t>: horas </a:t>
            </a:r>
            <a:br/>
            <a:r>
              <a:rPr lang="es-ES" sz="950" spc="0">
                <a:solidFill>
                  <a:srgbClr val="000000"/>
                </a:solidFill>
                <a:latin typeface="Bookman Old Style" pitchFamily="1" panose="02020603050405020304"/>
              </a:rPr>
              <a:t>semanales (</a:t>
            </a:r>
            <a:r>
              <a:rPr lang="es-ES" sz="1150" b="1" spc="0">
                <a:solidFill>
                  <a:srgbClr val="000000"/>
                </a:solidFill>
                <a:latin typeface="Courier New" pitchFamily="3" panose="02020603050405020304"/>
              </a:rPr>
              <a:t>t</a:t>
            </a:r>
            <a:r>
              <a:rPr lang="es-ES" sz="950" spc="0">
                <a:solidFill>
                  <a:srgbClr val="000000"/>
                </a:solidFill>
                <a:latin typeface="Bookman Old Style" pitchFamily="1" panose="02020603050405020304"/>
              </a:rPr>
              <a:t>: teóricas, </a:t>
            </a:r>
            <a:r>
              <a:rPr lang="es-ES" sz="1150" b="1" spc="0">
                <a:solidFill>
                  <a:srgbClr val="000000"/>
                </a:solidFill>
                <a:latin typeface="Courier New" pitchFamily="3" panose="02020603050405020304"/>
              </a:rPr>
              <a:t>p</a:t>
            </a:r>
            <a:r>
              <a:rPr lang="es-ES" sz="950" spc="0">
                <a:solidFill>
                  <a:srgbClr val="000000"/>
                </a:solidFill>
                <a:latin typeface="Bookman Old Style" pitchFamily="1" panose="02020603050405020304"/>
              </a:rPr>
              <a:t>: prácticas)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56515" rIns="0" bIns="0" anchor="t"/>
          <a:lstStyle/>
          <a:p>
            <a:pPr marL="0" marR="0" indent="0" algn="r">
              <a:lnSpc>
                <a:spcPts val="1400"/>
              </a:lnSpc>
              <a:spcAft>
                <a:spcPts val="55"/>
              </a:spcAft>
            </a:pPr>
            <a:r>
              <a:rPr lang="es-ES" sz="1150" spc="40">
                <a:solidFill>
                  <a:srgbClr val="000000"/>
                </a:solidFill>
                <a:latin typeface="Bookman Old Style" pitchFamily="1" panose="02020603050405020304"/>
              </a:rPr>
              <a:t>Memoria Histórica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146175" y="8754110"/>
            <a:ext cx="5304155" cy="0"/>
          </a:xfrm>
          <a:prstGeom prst="line">
            <a:avLst/>
          </a:prstGeom>
          <a:ln w="8890" cmpd="sng">
            <a:solidFill>
              <a:srgbClr val="000000"/>
            </a:solidFill>
          </a:ln>
        </p:spPr>
      </p:cxnSp>
      <p:cxnSp>
        <p:nvCxnSpPr>
          <p:cNvPr id="12"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94.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428105" y="2246630"/>
            <a:ext cx="30480" cy="127635"/>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428105" y="2404745"/>
            <a:ext cx="30480" cy="5005070"/>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6005" y="2246630"/>
            <a:ext cx="111125" cy="127635"/>
          </a:xfrm>
          <a:prstGeom prst="rect">
            <a:avLst/>
          </a:prstGeom>
          <a:noFill/>
          <a:ln w="6350" cmpd="sng">
            <a:solidFill>
              <a:srgbClr val="000000"/>
            </a:solidFill>
            <a:prstDash val="solid"/>
          </a:ln>
        </p:spPr>
        <p:txBody>
          <a:bodyPr vert="horz" lIns="0" tIns="0" rIns="0" bIns="0" anchor="t"/>
          <a:lstStyle/>
          <a:p>
            <a:pPr/>
            <a:r>
              <a:rPr lang="en-US"/>
              <a:t/>
            </a:r>
          </a:p>
        </p:txBody>
      </p:sp>
      <p:sp>
        <p:nvSpPr>
          <p:cNvPr id="5" name=""/>
          <p:cNvSpPr/>
          <p:nvPr>
            <p:ph type="body" idx="10"/>
          </p:nvPr>
        </p:nvSpPr>
        <p:spPr>
          <a:xfrm>
            <a:off x="1056005" y="2404745"/>
            <a:ext cx="111125" cy="5005070"/>
          </a:xfrm>
          <a:prstGeom prst="rect">
            <a:avLst/>
          </a:prstGeom>
          <a:noFill/>
          <a:ln w="6350" cmpd="sng">
            <a:solidFill>
              <a:srgbClr val="000000"/>
            </a:solidFill>
            <a:prstDash val="solid"/>
          </a:ln>
        </p:spPr>
        <p:txBody>
          <a:bodyPr vert="horz" lIns="0" tIns="0" rIns="0" bIns="0" anchor="t"/>
          <a:lstStyle/>
          <a:p>
            <a:pPr/>
            <a:r>
              <a:rPr lang="en-US"/>
              <a:t/>
            </a:r>
          </a:p>
        </p:txBody>
      </p:sp>
      <p:sp>
        <p:nvSpPr>
          <p:cNvPr id="6" name=""/>
          <p:cNvSpPr/>
          <p:nvPr>
            <p:ph type="body" idx="10"/>
          </p:nvPr>
        </p:nvSpPr>
        <p:spPr>
          <a:xfrm>
            <a:off x="1056005" y="482600"/>
            <a:ext cx="5486400" cy="199390"/>
          </a:xfrm>
          <a:prstGeom prst="rect">
            <a:avLst/>
          </a:prstGeom>
          <a:noFill/>
          <a:ln w="0" cmpd="sng">
            <a:noFill/>
            <a:prstDash val="solid"/>
          </a:ln>
        </p:spPr>
        <p:txBody>
          <a:bodyPr vert="horz" lIns="0" tIns="10160" rIns="0" bIns="0" anchor="t"/>
          <a:lstStyle/>
          <a:p>
            <a:pPr marL="45720" marR="0" indent="0" algn="l">
              <a:lnSpc>
                <a:spcPts val="1400"/>
              </a:lnSpc>
              <a:spcAft>
                <a:spcPts val="60"/>
              </a:spcAft>
              <a:tabLst>
                <a:tab algn="r" pos="5440680"/>
              </a:tabLst>
            </a:pPr>
            <a:r>
              <a:rPr lang="es-ES" sz="1150" spc="0">
                <a:solidFill>
                  <a:srgbClr val="000000"/>
                </a:solidFill>
                <a:latin typeface="Arial" pitchFamily="2" panose="02020603050405020304"/>
              </a:rPr>
              <a:t>70 </a:t>
            </a:r>
            <a:r>
              <a:rPr lang="es-ES" sz="1150" spc="0">
                <a:solidFill>
                  <a:srgbClr val="000000"/>
                </a:solidFill>
                <a:latin typeface="Bookman Old Style" pitchFamily="1" panose="02020603050405020304"/>
              </a:rPr>
              <a:t>4.4. Planes de Estudio </a:t>
            </a:r>
          </a:p>
        </p:txBody>
      </p:sp>
      <p:sp>
        <p:nvSpPr>
          <p:cNvPr id="7" name=""/>
          <p:cNvSpPr/>
          <p:nvPr>
            <p:ph type="body" idx="10"/>
          </p:nvPr>
        </p:nvSpPr>
        <p:spPr>
          <a:xfrm>
            <a:off x="1167130" y="2246630"/>
            <a:ext cx="5260975" cy="127635"/>
          </a:xfrm>
          <a:prstGeom prst="rect">
            <a:avLst/>
          </a:prstGeom>
          <a:noFill/>
          <a:ln w="0" cmpd="sng">
            <a:noFill/>
            <a:prstDash val="solid"/>
          </a:ln>
        </p:spPr>
        <p:txBody>
          <a:bodyPr vert="horz" lIns="0" tIns="0" rIns="0" bIns="0" anchor="t"/>
          <a:lstStyle/>
          <a:p>
            <a:pPr marL="91440" marR="0" indent="0" algn="l">
              <a:lnSpc>
                <a:spcPts val="800"/>
              </a:lnSpc>
              <a:spcAft>
                <a:spcPts val="0"/>
              </a:spcAft>
              <a:tabLst>
                <a:tab algn="l" pos="2286000"/>
                <a:tab algn="l" pos="4114800"/>
                <a:tab algn="l" pos="4892040"/>
              </a:tabLst>
            </a:pPr>
            <a:r>
              <a:rPr lang="es-ES" sz="850" spc="15">
                <a:solidFill>
                  <a:srgbClr val="000000"/>
                </a:solidFill>
                <a:latin typeface="Times New Roman" pitchFamily="1" panose="02020603050405020304"/>
              </a:rPr>
              <a:t>Curso AT </a:t>
            </a:r>
            <a:r>
              <a:rPr lang="es-ES" sz="850" spc="15">
                <a:solidFill>
                  <a:srgbClr val="000000"/>
                </a:solidFill>
                <a:latin typeface="Times New Roman" pitchFamily="1" panose="02020603050405020304"/>
              </a:rPr>
              <a:t>AO </a:t>
            </a:r>
            <a:r>
              <a:rPr lang="es-ES" sz="850" spc="15">
                <a:solidFill>
                  <a:srgbClr val="000000"/>
                </a:solidFill>
                <a:latin typeface="Times New Roman" pitchFamily="1" panose="02020603050405020304"/>
              </a:rPr>
              <a:t>AOP </a:t>
            </a:r>
            <a:r>
              <a:rPr lang="es-ES" sz="850" spc="15">
                <a:solidFill>
                  <a:srgbClr val="000000"/>
                </a:solidFill>
                <a:latin typeface="Times New Roman" pitchFamily="1" panose="02020603050405020304"/>
              </a:rPr>
              <a:t>CR </a:t>
            </a:r>
          </a:p>
        </p:txBody>
      </p:sp>
      <p:sp>
        <p:nvSpPr>
          <p:cNvPr id="8" name=""/>
          <p:cNvSpPr/>
          <p:nvPr>
            <p:ph type="body" idx="10"/>
          </p:nvPr>
        </p:nvSpPr>
        <p:spPr>
          <a:xfrm>
            <a:off x="1167130" y="2404745"/>
            <a:ext cx="5260975" cy="5031740"/>
          </a:xfrm>
          <a:prstGeom prst="rect">
            <a:avLst/>
          </a:prstGeom>
          <a:noFill/>
          <a:ln w="0" cmpd="sng">
            <a:noFill/>
            <a:prstDash val="solid"/>
          </a:ln>
        </p:spPr>
        <p:txBody>
          <a:bodyPr vert="horz" lIns="0" tIns="0" rIns="0" bIns="0" anchor="t"/>
          <a:lstStyle/>
          <a:p>
            <a:pPr marL="502920" marR="0" indent="0" algn="l">
              <a:lnSpc>
                <a:spcPts val="900"/>
              </a:lnSpc>
              <a:spcAft>
                <a:spcPts val="0"/>
              </a:spcAft>
            </a:pPr>
            <a:r>
              <a:rPr lang="es-ES" sz="850" spc="35">
                <a:solidFill>
                  <a:srgbClr val="000000"/>
                </a:solidFill>
                <a:latin typeface="Bookman Old Style" pitchFamily="1" panose="02020603050405020304"/>
              </a:rPr>
              <a:t>Primer Ciclo </a:t>
            </a:r>
          </a:p>
          <a:p>
            <a:pPr marL="182880" marR="0" indent="0" algn="l">
              <a:lnSpc>
                <a:spcPts val="1000"/>
              </a:lnSpc>
              <a:spcBef>
                <a:spcPts val="0"/>
              </a:spcBef>
              <a:spcAft>
                <a:spcPts val="0"/>
              </a:spcAft>
              <a:tabLst>
                <a:tab algn="l" pos="502920"/>
                <a:tab algn="r" pos="5120640"/>
              </a:tabLst>
            </a:pPr>
            <a:r>
              <a:rPr lang="es-ES" sz="850" spc="0">
                <a:solidFill>
                  <a:srgbClr val="000000"/>
                </a:solidFill>
                <a:latin typeface="Times New Roman" pitchFamily="1" panose="02020603050405020304"/>
              </a:rPr>
              <a:t>1 </a:t>
            </a:r>
            <a:r>
              <a:rPr lang="es-ES" sz="850" spc="0">
                <a:solidFill>
                  <a:srgbClr val="000000"/>
                </a:solidFill>
                <a:latin typeface="Times New Roman" pitchFamily="1" panose="02020603050405020304"/>
              </a:rPr>
              <a:t>Citología e Histología Veg. y An.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Botánica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Zoología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Matemáticas </a:t>
            </a:r>
            <a:r>
              <a:rPr lang="es-ES" sz="850" spc="0">
                <a:solidFill>
                  <a:srgbClr val="000000"/>
                </a:solidFill>
                <a:latin typeface="Times New Roman" pitchFamily="1" panose="02020603050405020304"/>
              </a:rPr>
              <a:t>3t+2p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Química </a:t>
            </a:r>
            <a:r>
              <a:rPr lang="es-ES" sz="850" spc="0">
                <a:solidFill>
                  <a:srgbClr val="000000"/>
                </a:solidFill>
                <a:latin typeface="Times New Roman" pitchFamily="1" panose="02020603050405020304"/>
              </a:rPr>
              <a:t>4t+2p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Física </a:t>
            </a:r>
            <a:r>
              <a:rPr lang="es-ES" sz="850" spc="0">
                <a:solidFill>
                  <a:srgbClr val="000000"/>
                </a:solidFill>
                <a:latin typeface="Times New Roman" pitchFamily="1" panose="02020603050405020304"/>
              </a:rPr>
              <a:t>3t+2p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Bioestadística </a:t>
            </a:r>
            <a:r>
              <a:rPr lang="es-ES" sz="850" spc="0">
                <a:solidFill>
                  <a:srgbClr val="000000"/>
                </a:solidFill>
                <a:latin typeface="Times New Roman" pitchFamily="1" panose="02020603050405020304"/>
              </a:rPr>
              <a:t>4t+2p </a:t>
            </a:r>
          </a:p>
          <a:p>
            <a:pPr marL="0" marR="68580" indent="0" algn="r">
              <a:lnSpc>
                <a:spcPts val="1000"/>
              </a:lnSpc>
              <a:spcBef>
                <a:spcPts val="15"/>
              </a:spcBef>
              <a:spcAft>
                <a:spcPts val="0"/>
              </a:spcAft>
            </a:pPr>
            <a:r>
              <a:rPr lang="es-ES" sz="850" spc="50">
                <a:solidFill>
                  <a:srgbClr val="000000"/>
                </a:solidFill>
                <a:latin typeface="Times New Roman" pitchFamily="1" panose="02020603050405020304"/>
              </a:rPr>
              <a:t>Libre Opción 8(t+p) </a:t>
            </a:r>
          </a:p>
          <a:p>
            <a:pPr marL="182880" marR="0" indent="0" algn="l">
              <a:lnSpc>
                <a:spcPts val="900"/>
              </a:lnSpc>
              <a:spcBef>
                <a:spcPts val="0"/>
              </a:spcBef>
              <a:spcAft>
                <a:spcPts val="0"/>
              </a:spcAft>
              <a:tabLst>
                <a:tab algn="l" pos="502920"/>
                <a:tab algn="r" pos="5120640"/>
              </a:tabLst>
            </a:pPr>
            <a:r>
              <a:rPr lang="es-ES" sz="850" spc="0">
                <a:solidFill>
                  <a:srgbClr val="000000"/>
                </a:solidFill>
                <a:latin typeface="Times New Roman" pitchFamily="1" panose="02020603050405020304"/>
              </a:rPr>
              <a:t>2 </a:t>
            </a:r>
            <a:r>
              <a:rPr lang="es-ES" sz="850" spc="0">
                <a:solidFill>
                  <a:srgbClr val="000000"/>
                </a:solidFill>
                <a:latin typeface="Times New Roman" pitchFamily="1" panose="02020603050405020304"/>
              </a:rPr>
              <a:t>Bioquímica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Genética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Ecología </a:t>
            </a:r>
            <a:r>
              <a:rPr lang="es-ES" sz="850" spc="0">
                <a:solidFill>
                  <a:srgbClr val="000000"/>
                </a:solidFill>
                <a:latin typeface="Times New Roman" pitchFamily="1" panose="02020603050405020304"/>
              </a:rPr>
              <a:t>7t+3p </a:t>
            </a:r>
          </a:p>
          <a:p>
            <a:pPr marL="4114800" marR="0" indent="0" algn="l">
              <a:lnSpc>
                <a:spcPts val="1000"/>
              </a:lnSpc>
              <a:spcBef>
                <a:spcPts val="15"/>
              </a:spcBef>
              <a:spcAft>
                <a:spcPts val="0"/>
              </a:spcAft>
              <a:tabLst>
                <a:tab algn="r" pos="5120640"/>
              </a:tabLst>
            </a:pPr>
            <a:r>
              <a:rPr lang="es-ES" sz="850" spc="0">
                <a:solidFill>
                  <a:srgbClr val="000000"/>
                </a:solidFill>
                <a:latin typeface="Times New Roman" pitchFamily="1" panose="02020603050405020304"/>
              </a:rPr>
              <a:t>Optativas </a:t>
            </a:r>
            <a:r>
              <a:rPr lang="es-ES" sz="850" spc="0">
                <a:solidFill>
                  <a:srgbClr val="000000"/>
                </a:solidFill>
                <a:latin typeface="Times New Roman" pitchFamily="1" panose="02020603050405020304"/>
              </a:rPr>
              <a:t>18(t+p) </a:t>
            </a:r>
          </a:p>
          <a:p>
            <a:pPr marL="0" marR="68580" indent="0" algn="r">
              <a:lnSpc>
                <a:spcPts val="1000"/>
              </a:lnSpc>
              <a:spcBef>
                <a:spcPts val="0"/>
              </a:spcBef>
              <a:spcAft>
                <a:spcPts val="0"/>
              </a:spcAft>
            </a:pPr>
            <a:r>
              <a:rPr lang="es-ES" sz="850" spc="35">
                <a:solidFill>
                  <a:srgbClr val="000000"/>
                </a:solidFill>
                <a:latin typeface="Times New Roman" pitchFamily="1" panose="02020603050405020304"/>
              </a:rPr>
              <a:t>Libre Opción 12(t+p) </a:t>
            </a:r>
          </a:p>
          <a:p>
            <a:pPr marL="182880" marR="0" indent="0" algn="l">
              <a:lnSpc>
                <a:spcPts val="900"/>
              </a:lnSpc>
              <a:spcBef>
                <a:spcPts val="0"/>
              </a:spcBef>
              <a:spcAft>
                <a:spcPts val="0"/>
              </a:spcAft>
              <a:tabLst>
                <a:tab algn="l" pos="502920"/>
                <a:tab algn="r" pos="5120640"/>
              </a:tabLst>
            </a:pPr>
            <a:r>
              <a:rPr lang="es-ES" sz="850" spc="0">
                <a:solidFill>
                  <a:srgbClr val="000000"/>
                </a:solidFill>
                <a:latin typeface="Times New Roman" pitchFamily="1" panose="02020603050405020304"/>
              </a:rPr>
              <a:t>3 </a:t>
            </a: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Animal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Fisiolog</a:t>
            </a:r>
            <a:r>
              <a:rPr lang="es-ES" sz="850" spc="0">
                <a:solidFill>
                  <a:srgbClr val="000000"/>
                </a:solidFill>
                <a:latin typeface="Times New Roman" pitchFamily="1" panose="02020603050405020304"/>
              </a:rPr>
              <a:t>ı´a Vegetal </a:t>
            </a:r>
            <a:r>
              <a:rPr lang="es-ES" sz="850" spc="0">
                <a:solidFill>
                  <a:srgbClr val="000000"/>
                </a:solidFill>
                <a:latin typeface="Times New Roman" pitchFamily="1" panose="02020603050405020304"/>
              </a:rPr>
              <a:t>7t+3p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Microbiología </a:t>
            </a:r>
            <a:r>
              <a:rPr lang="es-ES" sz="850" spc="0">
                <a:solidFill>
                  <a:srgbClr val="000000"/>
                </a:solidFill>
                <a:latin typeface="Times New Roman" pitchFamily="1" panose="02020603050405020304"/>
              </a:rPr>
              <a:t>7t+3p </a:t>
            </a:r>
          </a:p>
          <a:p>
            <a:pPr marL="4114800" marR="0" indent="0" algn="l">
              <a:lnSpc>
                <a:spcPts val="1000"/>
              </a:lnSpc>
              <a:spcBef>
                <a:spcPts val="15"/>
              </a:spcBef>
              <a:spcAft>
                <a:spcPts val="0"/>
              </a:spcAft>
              <a:tabLst>
                <a:tab algn="r" pos="5120640"/>
              </a:tabLst>
            </a:pPr>
            <a:r>
              <a:rPr lang="es-ES" sz="850" spc="0">
                <a:solidFill>
                  <a:srgbClr val="000000"/>
                </a:solidFill>
                <a:latin typeface="Times New Roman" pitchFamily="1" panose="02020603050405020304"/>
              </a:rPr>
              <a:t>Optativas </a:t>
            </a:r>
            <a:r>
              <a:rPr lang="es-ES" sz="850" spc="0">
                <a:solidFill>
                  <a:srgbClr val="000000"/>
                </a:solidFill>
                <a:latin typeface="Times New Roman" pitchFamily="1" panose="02020603050405020304"/>
              </a:rPr>
              <a:t>18(t+p) </a:t>
            </a:r>
          </a:p>
          <a:p>
            <a:pPr marL="0" marR="68580" indent="0" algn="r">
              <a:lnSpc>
                <a:spcPts val="1000"/>
              </a:lnSpc>
              <a:spcBef>
                <a:spcPts val="0"/>
              </a:spcBef>
              <a:spcAft>
                <a:spcPts val="0"/>
              </a:spcAft>
            </a:pPr>
            <a:r>
              <a:rPr lang="es-ES" sz="850" spc="35">
                <a:solidFill>
                  <a:srgbClr val="000000"/>
                </a:solidFill>
                <a:latin typeface="Times New Roman" pitchFamily="1" panose="02020603050405020304"/>
              </a:rPr>
              <a:t>Libre Opción 12(t+p) </a:t>
            </a:r>
          </a:p>
          <a:p>
            <a:pPr marL="502920" marR="0" indent="0" algn="l">
              <a:lnSpc>
                <a:spcPts val="900"/>
              </a:lnSpc>
              <a:spcBef>
                <a:spcPts val="10"/>
              </a:spcBef>
              <a:spcAft>
                <a:spcPts val="0"/>
              </a:spcAft>
            </a:pPr>
            <a:r>
              <a:rPr lang="es-ES" sz="850" spc="15">
                <a:solidFill>
                  <a:srgbClr val="000000"/>
                </a:solidFill>
                <a:latin typeface="Bookman Old Style" pitchFamily="1" panose="02020603050405020304"/>
              </a:rPr>
              <a:t>Segundo Ciclo </a:t>
            </a:r>
          </a:p>
          <a:p>
            <a:pPr marL="182880" marR="0" indent="0" algn="l">
              <a:lnSpc>
                <a:spcPts val="1000"/>
              </a:lnSpc>
              <a:spcBef>
                <a:spcPts val="0"/>
              </a:spcBef>
              <a:spcAft>
                <a:spcPts val="0"/>
              </a:spcAft>
              <a:tabLst>
                <a:tab algn="l" pos="502920"/>
                <a:tab algn="r" pos="5120640"/>
              </a:tabLst>
            </a:pPr>
            <a:r>
              <a:rPr lang="es-ES" sz="850" spc="0">
                <a:solidFill>
                  <a:srgbClr val="000000"/>
                </a:solidFill>
                <a:latin typeface="Times New Roman" pitchFamily="1" panose="02020603050405020304"/>
              </a:rPr>
              <a:t>4 </a:t>
            </a:r>
            <a:r>
              <a:rPr lang="es-ES" sz="850" spc="0">
                <a:solidFill>
                  <a:srgbClr val="000000"/>
                </a:solidFill>
                <a:latin typeface="Times New Roman" pitchFamily="1" panose="02020603050405020304"/>
              </a:rPr>
              <a:t>Int. Expr. Biolog</a:t>
            </a:r>
            <a:r>
              <a:rPr lang="es-ES" sz="850" spc="0">
                <a:solidFill>
                  <a:srgbClr val="000000"/>
                </a:solidFill>
                <a:latin typeface="Times New Roman" pitchFamily="1" panose="02020603050405020304"/>
              </a:rPr>
              <a:t>ı´a Celular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Bioquímica y Biol. Molec. </a:t>
            </a:r>
            <a:r>
              <a:rPr lang="es-ES" sz="850" spc="0">
                <a:solidFill>
                  <a:srgbClr val="000000"/>
                </a:solidFill>
                <a:latin typeface="Times New Roman" pitchFamily="1" panose="02020603050405020304"/>
              </a:rPr>
              <a:t>4t+2p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Botánica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Genética </a:t>
            </a:r>
            <a:r>
              <a:rPr lang="es-ES" sz="850" spc="0">
                <a:solidFill>
                  <a:srgbClr val="000000"/>
                </a:solidFill>
                <a:latin typeface="Times New Roman" pitchFamily="1" panose="02020603050405020304"/>
              </a:rPr>
              <a:t>4t+2p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Biol. Cel. y Mol. Micro. Eucariotas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Biología Celular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Genética Molecular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Geobotánica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Zoología de Sistemas </a:t>
            </a:r>
            <a:r>
              <a:rPr lang="es-ES" sz="850" spc="0">
                <a:solidFill>
                  <a:srgbClr val="000000"/>
                </a:solidFill>
                <a:latin typeface="Times New Roman" pitchFamily="1" panose="02020603050405020304"/>
              </a:rPr>
              <a:t>4t+3p </a:t>
            </a:r>
          </a:p>
          <a:p>
            <a:pPr marL="4114800" marR="0" indent="0" algn="l">
              <a:lnSpc>
                <a:spcPts val="1000"/>
              </a:lnSpc>
              <a:spcBef>
                <a:spcPts val="15"/>
              </a:spcBef>
              <a:spcAft>
                <a:spcPts val="0"/>
              </a:spcAft>
              <a:tabLst>
                <a:tab algn="r" pos="5120640"/>
              </a:tabLst>
            </a:pPr>
            <a:r>
              <a:rPr lang="es-ES" sz="850" spc="0">
                <a:solidFill>
                  <a:srgbClr val="000000"/>
                </a:solidFill>
                <a:latin typeface="Times New Roman" pitchFamily="1" panose="02020603050405020304"/>
              </a:rPr>
              <a:t>Optativas </a:t>
            </a:r>
            <a:r>
              <a:rPr lang="es-ES" sz="850" spc="0">
                <a:solidFill>
                  <a:srgbClr val="000000"/>
                </a:solidFill>
                <a:latin typeface="Times New Roman" pitchFamily="1" panose="02020603050405020304"/>
              </a:rPr>
              <a:t>14(t+p) </a:t>
            </a:r>
          </a:p>
          <a:p>
            <a:pPr marL="0" marR="68580" indent="0" algn="r">
              <a:lnSpc>
                <a:spcPts val="1000"/>
              </a:lnSpc>
              <a:spcBef>
                <a:spcPts val="0"/>
              </a:spcBef>
              <a:spcAft>
                <a:spcPts val="0"/>
              </a:spcAft>
            </a:pPr>
            <a:r>
              <a:rPr lang="es-ES" sz="850" spc="50">
                <a:solidFill>
                  <a:srgbClr val="000000"/>
                </a:solidFill>
                <a:latin typeface="Times New Roman" pitchFamily="1" panose="02020603050405020304"/>
              </a:rPr>
              <a:t>Libre Opción 3(t+p) </a:t>
            </a:r>
          </a:p>
          <a:p>
            <a:pPr marL="182880" marR="0" indent="0" algn="l">
              <a:lnSpc>
                <a:spcPts val="900"/>
              </a:lnSpc>
              <a:spcBef>
                <a:spcPts val="0"/>
              </a:spcBef>
              <a:spcAft>
                <a:spcPts val="0"/>
              </a:spcAft>
              <a:tabLst>
                <a:tab algn="l" pos="502920"/>
                <a:tab algn="r" pos="5120640"/>
              </a:tabLst>
            </a:pPr>
            <a:r>
              <a:rPr lang="es-ES" sz="850" spc="0">
                <a:solidFill>
                  <a:srgbClr val="000000"/>
                </a:solidFill>
                <a:latin typeface="Times New Roman" pitchFamily="1" panose="02020603050405020304"/>
              </a:rPr>
              <a:t>5 </a:t>
            </a:r>
            <a:r>
              <a:rPr lang="es-ES" sz="850" spc="0">
                <a:solidFill>
                  <a:srgbClr val="000000"/>
                </a:solidFill>
                <a:latin typeface="Times New Roman" pitchFamily="1" panose="02020603050405020304"/>
              </a:rPr>
              <a:t>Int. Expr. Fisiología Animal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Fisiología Vegetal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Microbiología </a:t>
            </a:r>
            <a:r>
              <a:rPr lang="es-ES" sz="850" spc="0">
                <a:solidFill>
                  <a:srgbClr val="000000"/>
                </a:solidFill>
                <a:latin typeface="Times New Roman" pitchFamily="1" panose="02020603050405020304"/>
              </a:rPr>
              <a:t>4t+3p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Ecología </a:t>
            </a:r>
            <a:r>
              <a:rPr lang="es-ES" sz="850" spc="0">
                <a:solidFill>
                  <a:srgbClr val="000000"/>
                </a:solidFill>
                <a:latin typeface="Times New Roman" pitchFamily="1" panose="02020603050405020304"/>
              </a:rPr>
              <a:t>1t+5p </a:t>
            </a:r>
          </a:p>
          <a:p>
            <a:pPr marL="50292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Int. Expr. Zoolog</a:t>
            </a:r>
            <a:r>
              <a:rPr lang="es-ES" sz="850" spc="0">
                <a:solidFill>
                  <a:srgbClr val="000000"/>
                </a:solidFill>
                <a:latin typeface="Times New Roman" pitchFamily="1" panose="02020603050405020304"/>
              </a:rPr>
              <a:t>ı´a </a:t>
            </a:r>
            <a:r>
              <a:rPr lang="es-ES" sz="850" spc="0">
                <a:solidFill>
                  <a:srgbClr val="000000"/>
                </a:solidFill>
                <a:latin typeface="Times New Roman" pitchFamily="1" panose="02020603050405020304"/>
              </a:rPr>
              <a:t>2t+5p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Regulación e Integración Metabolica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Receptores Estímulos Ambientales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Sistemas de Integración Fisiológicos </a:t>
            </a:r>
            <a:r>
              <a:rPr lang="es-ES" sz="850" spc="0">
                <a:solidFill>
                  <a:srgbClr val="000000"/>
                </a:solidFill>
                <a:latin typeface="Times New Roman" pitchFamily="1" panose="02020603050405020304"/>
              </a:rPr>
              <a:t>4t+3p </a:t>
            </a:r>
          </a:p>
          <a:p>
            <a:pPr marL="2286000" marR="0" indent="0" algn="l">
              <a:lnSpc>
                <a:spcPts val="1000"/>
              </a:lnSpc>
              <a:spcBef>
                <a:spcPts val="0"/>
              </a:spcBef>
              <a:spcAft>
                <a:spcPts val="0"/>
              </a:spcAft>
              <a:tabLst>
                <a:tab algn="r" pos="5120640"/>
              </a:tabLst>
            </a:pPr>
            <a:r>
              <a:rPr lang="es-ES" sz="850" spc="0">
                <a:solidFill>
                  <a:srgbClr val="000000"/>
                </a:solidFill>
                <a:latin typeface="Times New Roman" pitchFamily="1" panose="02020603050405020304"/>
              </a:rPr>
              <a:t>Ecología de poblaciones </a:t>
            </a:r>
            <a:r>
              <a:rPr lang="es-ES" sz="850" spc="0">
                <a:solidFill>
                  <a:srgbClr val="000000"/>
                </a:solidFill>
                <a:latin typeface="Times New Roman" pitchFamily="1" panose="02020603050405020304"/>
              </a:rPr>
              <a:t>4t+3p </a:t>
            </a:r>
          </a:p>
          <a:p>
            <a:pPr marL="4114800" marR="0" indent="0" algn="l">
              <a:lnSpc>
                <a:spcPts val="1000"/>
              </a:lnSpc>
              <a:spcBef>
                <a:spcPts val="15"/>
              </a:spcBef>
              <a:spcAft>
                <a:spcPts val="210"/>
              </a:spcAft>
              <a:tabLst>
                <a:tab algn="r" pos="5120640"/>
              </a:tabLst>
            </a:pPr>
            <a:r>
              <a:rPr lang="es-ES" sz="850" spc="0">
                <a:solidFill>
                  <a:srgbClr val="000000"/>
                </a:solidFill>
                <a:latin typeface="Times New Roman" pitchFamily="1" panose="02020603050405020304"/>
              </a:rPr>
              <a:t>Optativas </a:t>
            </a:r>
            <a:r>
              <a:rPr lang="es-ES" sz="850" spc="0">
                <a:solidFill>
                  <a:srgbClr val="000000"/>
                </a:solidFill>
                <a:latin typeface="Times New Roman" pitchFamily="1" panose="02020603050405020304"/>
              </a:rPr>
              <a:t>14(t+p) </a:t>
            </a:r>
          </a:p>
        </p:txBody>
      </p:sp>
      <p:sp>
        <p:nvSpPr>
          <p:cNvPr id="9" name=""/>
          <p:cNvSpPr/>
          <p:nvPr>
            <p:ph type="body" idx="10"/>
          </p:nvPr>
        </p:nvSpPr>
        <p:spPr>
          <a:xfrm>
            <a:off x="1056005" y="7436485"/>
            <a:ext cx="5486400" cy="2294890"/>
          </a:xfrm>
          <a:prstGeom prst="rect">
            <a:avLst/>
          </a:prstGeom>
          <a:noFill/>
          <a:ln w="0" cmpd="sng">
            <a:noFill/>
            <a:prstDash val="solid"/>
          </a:ln>
        </p:spPr>
        <p:txBody>
          <a:bodyPr vert="horz" lIns="0" tIns="146685" rIns="0" bIns="0" anchor="t"/>
          <a:lstStyle/>
          <a:p>
            <a:pPr marL="0" marR="0" indent="0" algn="ctr">
              <a:lnSpc>
                <a:spcPts val="1200"/>
              </a:lnSpc>
              <a:spcAft>
                <a:spcPts val="13340"/>
              </a:spcAft>
            </a:pPr>
            <a:r>
              <a:rPr lang="es-ES" sz="1150" spc="0">
                <a:solidFill>
                  <a:srgbClr val="000000"/>
                </a:solidFill>
                <a:latin typeface="Bookman Old Style" pitchFamily="1" panose="02020603050405020304"/>
              </a:rPr>
              <a:t>Tabla </a:t>
            </a:r>
            <a:r>
              <a:rPr lang="es-ES" sz="1150" spc="0">
                <a:solidFill>
                  <a:srgbClr val="000000"/>
                </a:solidFill>
                <a:latin typeface="Arial" pitchFamily="2" panose="02020603050405020304"/>
              </a:rPr>
              <a:t>4.15: </a:t>
            </a:r>
            <a:r>
              <a:rPr lang="es-ES" sz="1000" spc="0">
                <a:solidFill>
                  <a:srgbClr val="000000"/>
                </a:solidFill>
                <a:latin typeface="Times New Roman" pitchFamily="1" panose="02020603050405020304"/>
              </a:rPr>
              <a:t>Plan de Estudios reformado de la Licenciatura en Ciencias Biológicas para el curso </a:t>
            </a:r>
            <a:br/>
            <a:r>
              <a:rPr lang="es-ES" sz="1000" spc="0">
                <a:solidFill>
                  <a:srgbClr val="000000"/>
                </a:solidFill>
                <a:latin typeface="Times New Roman" pitchFamily="1" panose="02020603050405020304"/>
              </a:rPr>
              <a:t>94/95. </a:t>
            </a:r>
            <a:r>
              <a:rPr lang="es-ES" sz="1250" spc="0">
                <a:solidFill>
                  <a:srgbClr val="000000"/>
                </a:solidFill>
                <a:latin typeface="Courier New" pitchFamily="3" panose="02020603050405020304"/>
              </a:rPr>
              <a:t>AT</a:t>
            </a:r>
            <a:r>
              <a:rPr lang="es-ES" sz="1000" spc="0">
                <a:solidFill>
                  <a:srgbClr val="000000"/>
                </a:solidFill>
                <a:latin typeface="Times New Roman" pitchFamily="1" panose="02020603050405020304"/>
              </a:rPr>
              <a:t>: asignaturas troncales; </a:t>
            </a:r>
            <a:r>
              <a:rPr lang="es-ES" sz="1250" spc="0">
                <a:solidFill>
                  <a:srgbClr val="000000"/>
                </a:solidFill>
                <a:latin typeface="Courier New" pitchFamily="3" panose="02020603050405020304"/>
              </a:rPr>
              <a:t>AO</a:t>
            </a:r>
            <a:r>
              <a:rPr lang="es-ES" sz="1000" spc="0">
                <a:solidFill>
                  <a:srgbClr val="000000"/>
                </a:solidFill>
                <a:latin typeface="Times New Roman" pitchFamily="1" panose="02020603050405020304"/>
              </a:rPr>
              <a:t>: asignaturas obligatorias; </a:t>
            </a:r>
            <a:r>
              <a:rPr lang="es-ES" sz="1250" spc="0">
                <a:solidFill>
                  <a:srgbClr val="000000"/>
                </a:solidFill>
                <a:latin typeface="Courier New" pitchFamily="3" panose="02020603050405020304"/>
              </a:rPr>
              <a:t>AOP</a:t>
            </a:r>
            <a:r>
              <a:rPr lang="es-ES" sz="1000" spc="0">
                <a:solidFill>
                  <a:srgbClr val="000000"/>
                </a:solidFill>
                <a:latin typeface="Times New Roman" pitchFamily="1" panose="02020603050405020304"/>
              </a:rPr>
              <a:t>: asignatura optativa; </a:t>
            </a:r>
            <a:r>
              <a:rPr lang="es-ES" sz="1250" spc="0">
                <a:solidFill>
                  <a:srgbClr val="000000"/>
                </a:solidFill>
                <a:latin typeface="Courier New" pitchFamily="3" panose="02020603050405020304"/>
              </a:rPr>
              <a:t>CR</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Créditos; un crédito equivale a diez horas lectivas (</a:t>
            </a:r>
            <a:r>
              <a:rPr lang="es-ES" sz="1250"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teóricas, </a:t>
            </a:r>
            <a:r>
              <a:rPr lang="es-ES" sz="1250" spc="0">
                <a:solidFill>
                  <a:srgbClr val="000000"/>
                </a:solidFill>
                <a:latin typeface="Courier New" pitchFamily="3" panose="02020603050405020304"/>
              </a:rPr>
              <a:t>p</a:t>
            </a:r>
            <a:r>
              <a:rPr lang="es-ES" sz="1000" spc="0">
                <a:solidFill>
                  <a:srgbClr val="000000"/>
                </a:solidFill>
                <a:latin typeface="Times New Roman" pitchFamily="1" panose="02020603050405020304"/>
              </a:rPr>
              <a:t>: prácticas) </a:t>
            </a:r>
          </a:p>
        </p:txBody>
      </p:sp>
      <p:sp>
        <p:nvSpPr>
          <p:cNvPr id="10" name=""/>
          <p:cNvSpPr/>
          <p:nvPr>
            <p:ph type="body" idx="10"/>
          </p:nvPr>
        </p:nvSpPr>
        <p:spPr>
          <a:xfrm>
            <a:off x="1056005" y="9731375"/>
            <a:ext cx="5486400" cy="238125"/>
          </a:xfrm>
          <a:prstGeom prst="rect">
            <a:avLst/>
          </a:prstGeom>
          <a:noFill/>
          <a:ln w="0" cmpd="sng">
            <a:noFill/>
            <a:prstDash val="solid"/>
          </a:ln>
        </p:spPr>
        <p:txBody>
          <a:bodyPr vert="horz" lIns="0" tIns="56515" rIns="0" bIns="0" anchor="t"/>
          <a:lstStyle/>
          <a:p>
            <a:pPr marL="45720" marR="0" indent="0" algn="l">
              <a:lnSpc>
                <a:spcPts val="1400"/>
              </a:lnSpc>
              <a:spcAft>
                <a:spcPts val="40"/>
              </a:spcAft>
            </a:pPr>
            <a:r>
              <a:rPr lang="es-ES" sz="1150" spc="5">
                <a:solidFill>
                  <a:srgbClr val="000000"/>
                </a:solidFill>
                <a:latin typeface="Bookman Old Style" pitchFamily="1" panose="02020603050405020304"/>
              </a:rPr>
              <a:t>50 Aniversario 1968–2019 </a:t>
            </a:r>
          </a:p>
        </p:txBody>
      </p:sp>
      <p:cxnSp>
        <p:nvCxnSpPr>
          <p:cNvPr id="11" name=""/>
          <p:cNvCxnSpPr/>
          <p:nvPr/>
        </p:nvCxnSpPr>
        <p:spPr>
          <a:xfrm>
            <a:off x="1097280" y="685800"/>
            <a:ext cx="5401945" cy="0"/>
          </a:xfrm>
          <a:prstGeom prst="line">
            <a:avLst/>
          </a:prstGeom>
          <a:ln w="6350" cmpd="sng">
            <a:solidFill>
              <a:srgbClr val="000000"/>
            </a:solidFill>
          </a:ln>
        </p:spPr>
      </p:cxnSp>
      <p:cxnSp>
        <p:nvCxnSpPr>
          <p:cNvPr id="12" name=""/>
          <p:cNvCxnSpPr/>
          <p:nvPr/>
        </p:nvCxnSpPr>
        <p:spPr>
          <a:xfrm>
            <a:off x="1134110" y="7440295"/>
            <a:ext cx="5328285" cy="0"/>
          </a:xfrm>
          <a:prstGeom prst="line">
            <a:avLst/>
          </a:prstGeom>
          <a:ln w="6350" cmpd="sng">
            <a:solidFill>
              <a:srgbClr val="000000"/>
            </a:solidFill>
          </a:ln>
        </p:spPr>
      </p:cxnSp>
      <p:cxnSp>
        <p:nvCxnSpPr>
          <p:cNvPr id="13" name=""/>
          <p:cNvCxnSpPr/>
          <p:nvPr/>
        </p:nvCxnSpPr>
        <p:spPr>
          <a:xfrm>
            <a:off x="1097280" y="9735185"/>
            <a:ext cx="5401945" cy="0"/>
          </a:xfrm>
          <a:prstGeom prst="line">
            <a:avLst/>
          </a:prstGeom>
          <a:ln w="6350" cmpd="sng">
            <a:solidFill>
              <a:srgbClr val="000000"/>
            </a:solidFill>
          </a:ln>
        </p:spPr>
      </p:cxnSp>
      <p:cxnSp>
        <p:nvCxnSpPr>
          <p:cNvPr id="14" name=""/>
          <p:cNvCxnSpPr/>
          <p:nvPr/>
        </p:nvCxnSpPr>
        <p:spPr>
          <a:xfrm>
            <a:off x="1167130" y="2246630"/>
            <a:ext cx="5260975" cy="0"/>
          </a:xfrm>
          <a:prstGeom prst="line">
            <a:avLst/>
          </a:prstGeom>
          <a:ln w="6350" cmpd="sng">
            <a:solidFill>
              <a:srgbClr val="000000"/>
            </a:solidFill>
          </a:ln>
        </p:spPr>
      </p:cxnSp>
      <p:cxnSp>
        <p:nvCxnSpPr>
          <p:cNvPr id="15" name=""/>
          <p:cNvCxnSpPr/>
          <p:nvPr/>
        </p:nvCxnSpPr>
        <p:spPr>
          <a:xfrm>
            <a:off x="1167130" y="2374265"/>
            <a:ext cx="5260975" cy="0"/>
          </a:xfrm>
          <a:prstGeom prst="line">
            <a:avLst/>
          </a:prstGeom>
          <a:ln w="6350" cmpd="dbl">
            <a:solidFill>
              <a:srgbClr val="000000"/>
            </a:solidFill>
          </a:ln>
        </p:spPr>
      </p:cxnSp>
      <p:cxnSp>
        <p:nvCxnSpPr>
          <p:cNvPr id="16" name=""/>
          <p:cNvCxnSpPr/>
          <p:nvPr/>
        </p:nvCxnSpPr>
        <p:spPr>
          <a:xfrm>
            <a:off x="1167130" y="2246630"/>
            <a:ext cx="0" cy="127635"/>
          </a:xfrm>
          <a:prstGeom prst="line">
            <a:avLst/>
          </a:prstGeom>
          <a:ln w="6350" cmpd="sng">
            <a:solidFill>
              <a:srgbClr val="000000"/>
            </a:solidFill>
          </a:ln>
        </p:spPr>
      </p:cxnSp>
      <p:cxnSp>
        <p:nvCxnSpPr>
          <p:cNvPr id="17" name=""/>
          <p:cNvCxnSpPr/>
          <p:nvPr/>
        </p:nvCxnSpPr>
        <p:spPr>
          <a:xfrm>
            <a:off x="6428105" y="2246630"/>
            <a:ext cx="0" cy="127635"/>
          </a:xfrm>
          <a:prstGeom prst="line">
            <a:avLst/>
          </a:prstGeom>
          <a:ln w="6350" cmpd="sng">
            <a:solidFill>
              <a:srgbClr val="000000"/>
            </a:solidFill>
          </a:ln>
        </p:spPr>
      </p:cxnSp>
      <p:cxnSp>
        <p:nvCxnSpPr>
          <p:cNvPr id="18" name=""/>
          <p:cNvCxnSpPr/>
          <p:nvPr/>
        </p:nvCxnSpPr>
        <p:spPr>
          <a:xfrm>
            <a:off x="1167130" y="2404745"/>
            <a:ext cx="5260975" cy="0"/>
          </a:xfrm>
          <a:prstGeom prst="line">
            <a:avLst/>
          </a:prstGeom>
          <a:ln w="6350" cmpd="dbl">
            <a:solidFill>
              <a:srgbClr val="000000"/>
            </a:solidFill>
          </a:ln>
        </p:spPr>
      </p:cxnSp>
      <p:cxnSp>
        <p:nvCxnSpPr>
          <p:cNvPr id="19" name=""/>
          <p:cNvCxnSpPr/>
          <p:nvPr/>
        </p:nvCxnSpPr>
        <p:spPr>
          <a:xfrm>
            <a:off x="1167130" y="7436485"/>
            <a:ext cx="5260975" cy="0"/>
          </a:xfrm>
          <a:prstGeom prst="line">
            <a:avLst/>
          </a:prstGeom>
          <a:ln w="6350" cmpd="dbl">
            <a:solidFill>
              <a:srgbClr val="000000"/>
            </a:solidFill>
          </a:ln>
        </p:spPr>
      </p:cxnSp>
      <p:cxnSp>
        <p:nvCxnSpPr>
          <p:cNvPr id="20" name=""/>
          <p:cNvCxnSpPr/>
          <p:nvPr/>
        </p:nvCxnSpPr>
        <p:spPr>
          <a:xfrm>
            <a:off x="1167130" y="2404745"/>
            <a:ext cx="0" cy="5031740"/>
          </a:xfrm>
          <a:prstGeom prst="line">
            <a:avLst/>
          </a:prstGeom>
          <a:ln w="6350" cmpd="sng">
            <a:solidFill>
              <a:srgbClr val="000000"/>
            </a:solidFill>
          </a:ln>
        </p:spPr>
      </p:cxnSp>
      <p:cxnSp>
        <p:nvCxnSpPr>
          <p:cNvPr id="21" name=""/>
          <p:cNvCxnSpPr/>
          <p:nvPr/>
        </p:nvCxnSpPr>
        <p:spPr>
          <a:xfrm>
            <a:off x="6428105" y="2404745"/>
            <a:ext cx="0" cy="5031740"/>
          </a:xfrm>
          <a:prstGeom prst="line">
            <a:avLst/>
          </a:prstGeom>
          <a:ln w="6350" cmpd="sng">
            <a:solidFill>
              <a:srgbClr val="000000"/>
            </a:solidFill>
          </a:ln>
        </p:spPr>
      </p:cxnSp>
    </p:spTree>
  </p:cSld>
  <p:clrMapOvr>
    <a:masterClrMapping/>
  </p:clrMapOvr>
</p:sld>
</file>

<file path=ppt/slides/slide95.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6022975" y="1566545"/>
            <a:ext cx="109855" cy="103505"/>
          </a:xfrm>
          <a:prstGeom prst="rect">
            <a:avLst/>
          </a:prstGeom>
          <a:noFill/>
          <a:ln w="6350" cmpd="sng">
            <a:solidFill>
              <a:srgbClr val="000000"/>
            </a:solidFill>
            <a:prstDash val="solid"/>
          </a:ln>
        </p:spPr>
        <p:txBody>
          <a:bodyPr vert="horz" lIns="0" tIns="0" rIns="0" bIns="0" anchor="t"/>
          <a:lstStyle/>
          <a:p>
            <a:pPr/>
            <a:r>
              <a:rPr lang="en-US"/>
              <a:t/>
            </a:r>
          </a:p>
        </p:txBody>
      </p:sp>
      <p:sp>
        <p:nvSpPr>
          <p:cNvPr id="3" name=""/>
          <p:cNvSpPr/>
          <p:nvPr>
            <p:ph type="body" idx="10"/>
          </p:nvPr>
        </p:nvSpPr>
        <p:spPr>
          <a:xfrm>
            <a:off x="6022975" y="1700530"/>
            <a:ext cx="109855" cy="5953125"/>
          </a:xfrm>
          <a:prstGeom prst="rect">
            <a:avLst/>
          </a:prstGeom>
          <a:noFill/>
          <a:ln w="6350" cmpd="sng">
            <a:solidFill>
              <a:srgbClr val="000000"/>
            </a:solidFill>
            <a:prstDash val="solid"/>
          </a:ln>
        </p:spPr>
        <p:txBody>
          <a:bodyPr vert="horz" lIns="0" tIns="0" rIns="0" bIns="0" anchor="t"/>
          <a:lstStyle/>
          <a:p>
            <a:pPr/>
            <a:r>
              <a:rPr lang="en-US"/>
              <a:t/>
            </a:r>
          </a:p>
        </p:txBody>
      </p:sp>
      <p:sp>
        <p:nvSpPr>
          <p:cNvPr id="4" name=""/>
          <p:cNvSpPr/>
          <p:nvPr>
            <p:ph type="body" idx="10"/>
          </p:nvPr>
        </p:nvSpPr>
        <p:spPr>
          <a:xfrm>
            <a:off x="1057910" y="469900"/>
            <a:ext cx="5486400" cy="212090"/>
          </a:xfrm>
          <a:prstGeom prst="rect">
            <a:avLst/>
          </a:prstGeom>
          <a:noFill/>
          <a:ln w="0" cmpd="sng">
            <a:noFill/>
            <a:prstDash val="solid"/>
          </a:ln>
        </p:spPr>
        <p:txBody>
          <a:bodyPr vert="horz" lIns="0" tIns="15875" rIns="0" bIns="0" anchor="t"/>
          <a:lstStyle/>
          <a:p>
            <a:pPr marL="0" marR="0" indent="0" algn="l">
              <a:lnSpc>
                <a:spcPts val="1400"/>
              </a:lnSpc>
              <a:spcAft>
                <a:spcPts val="75"/>
              </a:spcAft>
              <a:tabLst>
                <a:tab algn="r" pos="5440680"/>
              </a:tabLst>
            </a:pPr>
            <a:r>
              <a:rPr lang="es-ES" sz="1300" spc="0">
                <a:solidFill>
                  <a:srgbClr val="000000"/>
                </a:solidFill>
                <a:latin typeface="Times New Roman" pitchFamily="1" panose="02020603050405020304"/>
              </a:rPr>
              <a:t>4. Ubicación y Organización </a:t>
            </a:r>
            <a:r>
              <a:rPr lang="es-ES" sz="1200" spc="0">
                <a:solidFill>
                  <a:srgbClr val="000000"/>
                </a:solidFill>
                <a:latin typeface="Times New Roman" pitchFamily="1" panose="02020603050405020304"/>
              </a:rPr>
              <a:t>71 </a:t>
            </a:r>
          </a:p>
        </p:txBody>
      </p:sp>
      <p:sp>
        <p:nvSpPr>
          <p:cNvPr id="5" name=""/>
          <p:cNvSpPr/>
          <p:nvPr>
            <p:ph type="body" idx="10"/>
          </p:nvPr>
        </p:nvSpPr>
        <p:spPr>
          <a:xfrm>
            <a:off x="1057910" y="681990"/>
            <a:ext cx="5486400" cy="856615"/>
          </a:xfrm>
          <a:prstGeom prst="rect">
            <a:avLst/>
          </a:prstGeom>
          <a:noFill/>
          <a:ln w="0" cmpd="sng">
            <a:noFill/>
            <a:prstDash val="solid"/>
          </a:ln>
        </p:spPr>
        <p:txBody>
          <a:bodyPr vert="horz" lIns="0" tIns="228600" rIns="0" bIns="0" anchor="t">
            <a:normAutofit fontScale="80000"/>
          </a:bodyPr>
          <a:lstStyle/>
          <a:p>
            <a:pPr marL="0" marR="45720" indent="0" algn="just">
              <a:lnSpc>
                <a:spcPts val="1400"/>
              </a:lnSpc>
              <a:spcAft>
                <a:spcPts val="0"/>
              </a:spcAft>
            </a:pPr>
            <a:r>
              <a:rPr lang="es-ES" sz="1200" spc="0">
                <a:solidFill>
                  <a:srgbClr val="000000"/>
                </a:solidFill>
                <a:latin typeface="Times New Roman" pitchFamily="1" panose="02020603050405020304"/>
              </a:rPr>
              <a:t>getación de Espan</a:t>
            </a:r>
            <a:r>
              <a:rPr lang="es-ES" sz="1200" baseline="30000" spc="0">
                <a:solidFill>
                  <a:srgbClr val="000000"/>
                </a:solidFill>
                <a:latin typeface="Bookman Old Style" pitchFamily="1" panose="02020603050405020304"/>
              </a:rPr>
              <a:t>˜</a:t>
            </a:r>
            <a:r>
              <a:rPr lang="es-ES" sz="1200" spc="0">
                <a:solidFill>
                  <a:srgbClr val="000000"/>
                </a:solidFill>
                <a:latin typeface="Times New Roman" pitchFamily="1" panose="02020603050405020304"/>
              </a:rPr>
              <a:t>a, Geografía Física, Fauna Silvestre y Edafología o Paleontología), consegían la especialidad en </a:t>
            </a:r>
            <a:r>
              <a:rPr lang="es-ES" sz="1300" spc="0">
                <a:solidFill>
                  <a:srgbClr val="000000"/>
                </a:solidFill>
                <a:latin typeface="Times New Roman" pitchFamily="1" panose="02020603050405020304"/>
              </a:rPr>
              <a:t>Biología Ambiental y de Sistemas</a:t>
            </a:r>
            <a:r>
              <a:rPr lang="es-ES" sz="1200" spc="0">
                <a:solidFill>
                  <a:srgbClr val="000000"/>
                </a:solidFill>
                <a:latin typeface="Times New Roman" pitchFamily="1" panose="02020603050405020304"/>
              </a:rPr>
              <a:t>. </a:t>
            </a:r>
          </a:p>
          <a:p>
            <a:pPr marL="0" marR="0" indent="0" algn="ctr">
              <a:lnSpc>
                <a:spcPts val="800"/>
              </a:lnSpc>
              <a:spcBef>
                <a:spcPts val="1240"/>
              </a:spcBef>
              <a:spcAft>
                <a:spcPts val="25"/>
              </a:spcAft>
            </a:pPr>
            <a:r>
              <a:rPr lang="es-ES" sz="800" spc="50">
                <a:solidFill>
                  <a:srgbClr val="000000"/>
                </a:solidFill>
                <a:latin typeface="Times New Roman" pitchFamily="1" panose="02020603050405020304"/>
              </a:rPr>
              <a:t>ASIGNATURAS OPTATIVAS (Planes de Estudio reformados) </a:t>
            </a:r>
          </a:p>
        </p:txBody>
      </p:sp>
      <p:graphicFrame>
        <p:nvGraphicFramePr>
          <p:cNvPr id="7" name=""/>
          <p:cNvGraphicFramePr>
            <a:graphicFrameLocks noGrp="1"/>
          </p:cNvGraphicFramePr>
          <p:nvPr/>
        </p:nvGraphicFramePr>
        <p:xfrm>
          <a:off x="1446530" y="1566545"/>
          <a:ext cx="4965065" cy="6223635"/>
        </p:xfrm>
        <a:graphic>
          <a:graphicData uri="http://schemas.openxmlformats.org/drawingml/2006/table">
            <a:tbl>
              <a:tblGrid>
                <a:gridCol w="339725"/>
                <a:gridCol w="1475105"/>
                <a:gridCol w="530225"/>
                <a:gridCol w="262255"/>
                <a:gridCol w="1517650"/>
                <a:gridCol w="451485"/>
              </a:tblGrid>
              <a:tr h="118745">
                <a:tc>
                  <a:txBody>
                    <a:bodyPr vert="horz" anchor="t"/>
                    <a:lstStyle/>
                    <a:p>
                      <a:pPr marL="0" marR="0" indent="0" algn="r">
                        <a:lnSpc>
                          <a:spcPts val="800"/>
                        </a:lnSpc>
                        <a:spcBef>
                          <a:spcPts val="0"/>
                        </a:spcBef>
                        <a:spcAft>
                          <a:spcPts val="135"/>
                        </a:spcAft>
                      </a:pPr>
                      <a:r>
                        <a:rPr lang="es-ES" sz="800" spc="0">
                          <a:solidFill>
                            <a:srgbClr val="000000"/>
                          </a:solidFill>
                          <a:latin typeface="Times New Roman" pitchFamily="1" panose="02020603050405020304"/>
                        </a:rPr>
                        <a:t>N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76200" marR="0" indent="0" algn="l">
                        <a:lnSpc>
                          <a:spcPts val="800"/>
                        </a:lnSpc>
                        <a:spcBef>
                          <a:spcPts val="0"/>
                        </a:spcBef>
                        <a:spcAft>
                          <a:spcPts val="135"/>
                        </a:spcAft>
                      </a:pPr>
                      <a:r>
                        <a:rPr lang="es-ES" sz="800" spc="0">
                          <a:solidFill>
                            <a:srgbClr val="000000"/>
                          </a:solidFill>
                          <a:latin typeface="Times New Roman" pitchFamily="1" panose="02020603050405020304"/>
                        </a:rPr>
                        <a:t>Asignatura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800"/>
                        </a:lnSpc>
                        <a:spcBef>
                          <a:spcPts val="0"/>
                        </a:spcBef>
                        <a:spcAft>
                          <a:spcPts val="135"/>
                        </a:spcAft>
                      </a:pPr>
                      <a:r>
                        <a:rPr lang="es-ES" sz="800" spc="0">
                          <a:solidFill>
                            <a:srgbClr val="000000"/>
                          </a:solidFill>
                          <a:latin typeface="Times New Roman" pitchFamily="1" panose="02020603050405020304"/>
                        </a:rPr>
                        <a:t>CR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r">
                        <a:lnSpc>
                          <a:spcPts val="800"/>
                        </a:lnSpc>
                        <a:spcBef>
                          <a:spcPts val="0"/>
                        </a:spcBef>
                        <a:spcAft>
                          <a:spcPts val="135"/>
                        </a:spcAft>
                      </a:pPr>
                      <a:r>
                        <a:rPr lang="es-ES" sz="800" spc="0">
                          <a:solidFill>
                            <a:srgbClr val="000000"/>
                          </a:solidFill>
                          <a:latin typeface="Times New Roman" pitchFamily="1" panose="02020603050405020304"/>
                        </a:rPr>
                        <a:t>N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76200" marR="0" indent="0" algn="l">
                        <a:lnSpc>
                          <a:spcPts val="800"/>
                        </a:lnSpc>
                        <a:spcBef>
                          <a:spcPts val="0"/>
                        </a:spcBef>
                        <a:spcAft>
                          <a:spcPts val="135"/>
                        </a:spcAft>
                      </a:pPr>
                      <a:r>
                        <a:rPr lang="es-ES" sz="800" spc="0">
                          <a:solidFill>
                            <a:srgbClr val="000000"/>
                          </a:solidFill>
                          <a:latin typeface="Times New Roman" pitchFamily="1" panose="02020603050405020304"/>
                        </a:rPr>
                        <a:t>Asignatura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c>
                  <a:txBody>
                    <a:bodyPr vert="horz" anchor="t"/>
                    <a:lstStyle/>
                    <a:p>
                      <a:pPr marL="0" marR="0" indent="0" algn="ctr">
                        <a:lnSpc>
                          <a:spcPts val="800"/>
                        </a:lnSpc>
                        <a:spcBef>
                          <a:spcPts val="0"/>
                        </a:spcBef>
                        <a:spcAft>
                          <a:spcPts val="135"/>
                        </a:spcAft>
                      </a:pPr>
                      <a:r>
                        <a:rPr lang="es-ES" sz="800" spc="0">
                          <a:solidFill>
                            <a:srgbClr val="000000"/>
                          </a:solidFill>
                          <a:latin typeface="Times New Roman" pitchFamily="1" panose="02020603050405020304"/>
                        </a:rPr>
                        <a:t>CR </a:t>
                      </a:r>
                    </a:p>
                  </a:txBody>
                  <a:tcPr anchor="ctr" marL="0" marR="0" marT="0" marB="0">
                    <a:lnL w="0" cmpd="sng">
                      <a:noFill/>
                      <a:prstDash val="solid"/>
                    </a:lnL>
                    <a:lnR w="0" cmpd="sng">
                      <a:noFill/>
                      <a:prstDash val="solid"/>
                    </a:lnR>
                    <a:lnT w="6350" cmpd="sng">
                      <a:solidFill>
                        <a:srgbClr val="000000"/>
                      </a:solidFill>
                      <a:prstDash val="solid"/>
                    </a:lnT>
                    <a:lnB w="6350" cmpd="sng">
                      <a:solidFill>
                        <a:srgbClr val="000000"/>
                      </a:solidFill>
                      <a:prstDash val="solid"/>
                    </a:lnB>
                  </a:tcPr>
                </a:tc>
              </a:tr>
              <a:tr h="118745">
                <a:tc>
                  <a:txBody>
                    <a:bodyPr vert="horz" anchor="t"/>
                    <a:lstStyle/>
                    <a:p>
                      <a:pPr marL="0" marR="0" indent="0" algn="r">
                        <a:lnSpc>
                          <a:spcPts val="800"/>
                        </a:lnSpc>
                        <a:spcBef>
                          <a:spcPts val="155"/>
                        </a:spcBef>
                        <a:spcAft>
                          <a:spcPts val="0"/>
                        </a:spcAft>
                      </a:pPr>
                      <a:r>
                        <a:rPr lang="es-ES" sz="800" spc="0">
                          <a:solidFill>
                            <a:srgbClr val="000000"/>
                          </a:solidFill>
                          <a:latin typeface="Times New Roman" pitchFamily="1" panose="02020603050405020304"/>
                        </a:rPr>
                        <a:t>[H]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76200" marR="0" indent="0" algn="l">
                        <a:lnSpc>
                          <a:spcPts val="900"/>
                        </a:lnSpc>
                        <a:spcBef>
                          <a:spcPts val="0"/>
                        </a:spcBef>
                        <a:spcAft>
                          <a:spcPts val="0"/>
                        </a:spcAft>
                      </a:pPr>
                      <a:r>
                        <a:rPr lang="es-ES" sz="800" spc="0">
                          <a:solidFill>
                            <a:srgbClr val="000000"/>
                          </a:solidFill>
                          <a:latin typeface="Bookman Old Style" pitchFamily="1" panose="02020603050405020304"/>
                        </a:rPr>
                        <a:t>Ciencias Físicas </a:t>
                      </a:r>
                    </a:p>
                  </a:txBody>
                  <a:tcPr anchor="ctr"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6350" cmpd="sng">
                      <a:solidFill>
                        <a:srgbClr val="000000"/>
                      </a:solid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Física de Dieléctricos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Grupos en Física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Prop. y Rad. Ondas Electr.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Física de la Atmósfera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10033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Termod. de Interfases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Didáctica de la Física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Termod. de la Atmósfera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Física de Plasmas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10033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Termd. Procesos Irrevers.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Mecánica de Fractura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Difracción en Sólidos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Biofísica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100330">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Instrumentación Nuclear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Termodinámica Aplicada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Espectr. Radiaciones Nucl.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3t+3p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Electrónica Física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10033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Física Atómica y Molec.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Dispositivos Electrónicos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10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Electrodinam. Clásica 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Analísis de Circuitos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Mecánica Estadística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Sistemas Digitales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Física Estad. No Equilibrio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Control de Sistemas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Estruct. Mol. y Espectrosc.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Microcomputadores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14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Dinam. Fluidos Geofísicos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32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Electrónica de Comunicación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Teledetección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Fundamentos Circuitos VLSI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16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Proc. Caract. Materiales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34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Diseño de Amplificadores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Sim. Sist. Fisicos Ordenado.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Proc. Monolítico de Señal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Física Mol. Líquidos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Convertidores de Datos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Bookman Old Style" pitchFamily="1" panose="02020603050405020304"/>
                        </a:rPr>
                        <a:t>Ciencias Matemáticas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3505">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Topología 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Análisis Armónico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10033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Geometría III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Cálculo Automático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Geometría IV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18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Lógica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Topología IV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Historia de la Matemática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Teoría de Operadores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Estadística Matemática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7t+2p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Análisis Funcional III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Muestreo Estadístico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4.5t+2p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Ecuaciones Funcionales 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Teoría de la Decisión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Ecuaciones Funcionales 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Estadística Aplicada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Física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Investigación Operativa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Topolog</a:t>
                      </a:r>
                      <a:r>
                        <a:rPr lang="es-ES" sz="800" spc="0">
                          <a:solidFill>
                            <a:srgbClr val="000000"/>
                          </a:solidFill>
                          <a:latin typeface="Times New Roman" pitchFamily="1" panose="02020603050405020304"/>
                        </a:rPr>
                        <a:t>ı´a V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Procesos Estocásticos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Algebra IV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Estadística Multivariante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Algebra Local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Procesos Estocásticos 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Teoría de Aproximación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Investigación Operativa 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Geometría Diferencial G.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Teoría de Colas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15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Variable Compleja III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30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Estadística Matemática II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5.5t+2p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Bookman Old Style" pitchFamily="1" panose="02020603050405020304"/>
                        </a:rPr>
                        <a:t>Ciencias Biológicas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Times New Roman" pitchFamily="1" panose="02020603050405020304"/>
                        </a:rPr>
                        <a:t> </a:t>
                      </a:r>
                    </a:p>
                  </a:txBody>
                  <a:tcPr anchor="t" marL="0" marR="0" marT="0" marB="0">
                    <a:lnL w="0" cmpd="sng">
                      <a:noFill/>
                      <a:prstDash val="solid"/>
                    </a:lnL>
                    <a:lnR w="0" cmpd="sng">
                      <a:noFill/>
                      <a:prstDash val="solid"/>
                    </a:lnR>
                    <a:lnT w="0" cmpd="sng">
                      <a:noFill/>
                      <a:prstDash val="solid"/>
                    </a:lnT>
                    <a:lnB w="0" cmpd="sng">
                      <a:noFill/>
                      <a:prstDash val="solid"/>
                    </a:lnB>
                  </a:tcPr>
                </a:tc>
              </a:tr>
              <a:tr h="103505">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Anatomía Vegetal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Biotecnolog</a:t>
                      </a:r>
                      <a:r>
                        <a:rPr lang="es-ES" sz="800" spc="0">
                          <a:solidFill>
                            <a:srgbClr val="000000"/>
                          </a:solidFill>
                          <a:latin typeface="Times New Roman" pitchFamily="1" panose="02020603050405020304"/>
                        </a:rPr>
                        <a:t>ı´a Bioquim.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Biotec. Microorg. Indust.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Biofísica Molecular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Bioquímica Clínica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Geografía Física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Descr. Caract. Ecosistemas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Ecolog</a:t>
                      </a:r>
                      <a:r>
                        <a:rPr lang="es-ES" sz="800" spc="0">
                          <a:solidFill>
                            <a:srgbClr val="000000"/>
                          </a:solidFill>
                          <a:latin typeface="Times New Roman" pitchFamily="1" panose="02020603050405020304"/>
                        </a:rPr>
                        <a:t>ı´a de Sistemas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Paleobiología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Ecolog</a:t>
                      </a:r>
                      <a:r>
                        <a:rPr lang="es-ES" sz="800" spc="0">
                          <a:solidFill>
                            <a:srgbClr val="000000"/>
                          </a:solidFill>
                          <a:latin typeface="Times New Roman" pitchFamily="1" panose="02020603050405020304"/>
                        </a:rPr>
                        <a:t>ı´a Aplicada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Nutrición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Edafología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Zoología Evolutiva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Erosión y Conserv. Suelo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Fisico–Química Biol.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Fertilidad del Suelo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Radioactiv. Proct. Rad.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33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Cartogr. y Eval. de Suelos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Estadística Computac.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Bases Fisio. Diag. Clínico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11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Técnicas Anal. Biol.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35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Fisiología Comport. Animal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Materiales y Proc. Biol.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Fisio. Sistemas Naturales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Paleobiogeografía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4t+2p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Biotecnolog</a:t>
                      </a:r>
                      <a:r>
                        <a:rPr lang="es-ES" sz="800" spc="0">
                          <a:solidFill>
                            <a:srgbClr val="000000"/>
                          </a:solidFill>
                          <a:latin typeface="Times New Roman" pitchFamily="1" panose="02020603050405020304"/>
                        </a:rPr>
                        <a:t>ı´a Vegetal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Organografía Biológica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38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Fitohormonas Reg. Morfog.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15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Citodif. y Des. Vegetales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39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Genética Bacteriana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Biolog</a:t>
                      </a:r>
                      <a:r>
                        <a:rPr lang="es-ES" sz="800" spc="0">
                          <a:solidFill>
                            <a:srgbClr val="000000"/>
                          </a:solidFill>
                          <a:latin typeface="Times New Roman" pitchFamily="1" panose="02020603050405020304"/>
                        </a:rPr>
                        <a:t>ı´a del Desarrollo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40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Ingeniería Genética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17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Fauna Silvestre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41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Biol. Cel. Mol. Mic. Eucar.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Acuicultura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42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Microbiología Alimentos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19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Consevación Animal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43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Inmunolog</a:t>
                      </a:r>
                      <a:r>
                        <a:rPr lang="es-ES" sz="800" spc="0">
                          <a:solidFill>
                            <a:srgbClr val="000000"/>
                          </a:solidFill>
                          <a:latin typeface="Times New Roman" pitchFamily="1" panose="02020603050405020304"/>
                        </a:rPr>
                        <a:t>ı´a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20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Comportamiento Animal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44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Paleontolog</a:t>
                      </a:r>
                      <a:r>
                        <a:rPr lang="es-ES" sz="800" spc="0">
                          <a:solidFill>
                            <a:srgbClr val="000000"/>
                          </a:solidFill>
                          <a:latin typeface="Times New Roman" pitchFamily="1" panose="02020603050405020304"/>
                        </a:rPr>
                        <a:t>ı´a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21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Flora y Veg. de España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45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Mineralog</a:t>
                      </a:r>
                      <a:r>
                        <a:rPr lang="es-ES" sz="800" spc="0">
                          <a:solidFill>
                            <a:srgbClr val="000000"/>
                          </a:solidFill>
                          <a:latin typeface="Times New Roman" pitchFamily="1" panose="02020603050405020304"/>
                        </a:rPr>
                        <a:t>ı´a Aplicada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97790">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22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Sist. de reprod. en plantas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700"/>
                        </a:lnSpc>
                        <a:spcBef>
                          <a:spcPts val="0"/>
                        </a:spcBef>
                        <a:spcAft>
                          <a:spcPts val="0"/>
                        </a:spcAft>
                      </a:pPr>
                      <a:r>
                        <a:rPr lang="es-ES" sz="800" spc="0">
                          <a:solidFill>
                            <a:srgbClr val="000000"/>
                          </a:solidFill>
                          <a:latin typeface="Times New Roman" pitchFamily="1" panose="02020603050405020304"/>
                        </a:rPr>
                        <a:t>46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700"/>
                        </a:lnSpc>
                        <a:spcBef>
                          <a:spcPts val="0"/>
                        </a:spcBef>
                        <a:spcAft>
                          <a:spcPts val="0"/>
                        </a:spcAft>
                      </a:pPr>
                      <a:r>
                        <a:rPr lang="es-ES" sz="800" spc="0">
                          <a:solidFill>
                            <a:srgbClr val="000000"/>
                          </a:solidFill>
                          <a:latin typeface="Times New Roman" pitchFamily="1" panose="02020603050405020304"/>
                        </a:rPr>
                        <a:t>Recursos Minerales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7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0965">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23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Evoluc. y Divers. Vegetal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47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Estad. Apl. Inves. Biol.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r h="104140">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24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Neoroquímica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r">
                        <a:lnSpc>
                          <a:spcPts val="800"/>
                        </a:lnSpc>
                        <a:spcBef>
                          <a:spcPts val="0"/>
                        </a:spcBef>
                        <a:spcAft>
                          <a:spcPts val="0"/>
                        </a:spcAft>
                      </a:pPr>
                      <a:r>
                        <a:rPr lang="es-ES" sz="800" spc="0">
                          <a:solidFill>
                            <a:srgbClr val="000000"/>
                          </a:solidFill>
                          <a:latin typeface="Times New Roman" pitchFamily="1" panose="02020603050405020304"/>
                        </a:rPr>
                        <a:t>48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76200" marR="0" indent="0" algn="l">
                        <a:lnSpc>
                          <a:spcPts val="800"/>
                        </a:lnSpc>
                        <a:spcBef>
                          <a:spcPts val="0"/>
                        </a:spcBef>
                        <a:spcAft>
                          <a:spcPts val="0"/>
                        </a:spcAft>
                      </a:pPr>
                      <a:r>
                        <a:rPr lang="es-ES" sz="800" spc="0">
                          <a:solidFill>
                            <a:srgbClr val="000000"/>
                          </a:solidFill>
                          <a:latin typeface="Times New Roman" pitchFamily="1" panose="02020603050405020304"/>
                        </a:rPr>
                        <a:t>Neurobiolog</a:t>
                      </a:r>
                      <a:r>
                        <a:rPr lang="es-ES" sz="800" spc="0">
                          <a:solidFill>
                            <a:srgbClr val="000000"/>
                          </a:solidFill>
                          <a:latin typeface="Times New Roman" pitchFamily="1" panose="02020603050405020304"/>
                        </a:rPr>
                        <a:t>ı´a </a:t>
                      </a:r>
                    </a:p>
                  </a:txBody>
                  <a:tcPr anchor="ctr" marL="0" marR="0" marT="0" marB="0">
                    <a:lnL w="0" cmpd="sng">
                      <a:noFill/>
                      <a:prstDash val="solid"/>
                    </a:lnL>
                    <a:lnR w="0" cmpd="sng">
                      <a:noFill/>
                      <a:prstDash val="solid"/>
                    </a:lnR>
                    <a:lnT w="0" cmpd="sng">
                      <a:noFill/>
                      <a:prstDash val="solid"/>
                    </a:lnT>
                    <a:lnB w="0" cmpd="sng">
                      <a:noFill/>
                      <a:prstDash val="solid"/>
                    </a:lnB>
                  </a:tcPr>
                </a:tc>
                <a:tc>
                  <a:txBody>
                    <a:bodyPr vert="horz" anchor="t"/>
                    <a:lstStyle/>
                    <a:p>
                      <a:pPr marL="0" marR="0" indent="0" algn="ctr">
                        <a:lnSpc>
                          <a:spcPts val="800"/>
                        </a:lnSpc>
                        <a:spcBef>
                          <a:spcPts val="0"/>
                        </a:spcBef>
                        <a:spcAft>
                          <a:spcPts val="0"/>
                        </a:spcAft>
                      </a:pPr>
                      <a:r>
                        <a:rPr lang="es-ES" sz="800" spc="0">
                          <a:solidFill>
                            <a:srgbClr val="000000"/>
                          </a:solidFill>
                          <a:latin typeface="Times New Roman" pitchFamily="1" panose="02020603050405020304"/>
                        </a:rPr>
                        <a:t>4t+3p </a:t>
                      </a:r>
                    </a:p>
                  </a:txBody>
                  <a:tcPr anchor="ctr" marL="0" marR="0" marT="0" marB="0">
                    <a:lnL w="0" cmpd="sng">
                      <a:noFill/>
                      <a:prstDash val="solid"/>
                    </a:lnL>
                    <a:lnR w="0" cmpd="sng">
                      <a:noFill/>
                      <a:prstDash val="solid"/>
                    </a:lnR>
                    <a:lnT w="0" cmpd="sng">
                      <a:noFill/>
                      <a:prstDash val="solid"/>
                    </a:lnT>
                    <a:lnB w="0" cmpd="sng">
                      <a:noFill/>
                      <a:prstDash val="solid"/>
                    </a:lnB>
                  </a:tcPr>
                </a:tc>
              </a:tr>
            </a:tbl>
          </a:graphicData>
        </a:graphic>
      </p:graphicFrame>
      <p:sp>
        <p:nvSpPr>
          <p:cNvPr id="8" name=""/>
          <p:cNvSpPr/>
          <p:nvPr>
            <p:ph type="body" idx="10"/>
          </p:nvPr>
        </p:nvSpPr>
        <p:spPr>
          <a:xfrm>
            <a:off x="1057910" y="7762240"/>
            <a:ext cx="5486400" cy="1969135"/>
          </a:xfrm>
          <a:prstGeom prst="rect">
            <a:avLst/>
          </a:prstGeom>
          <a:noFill/>
          <a:ln w="0" cmpd="sng">
            <a:noFill/>
            <a:prstDash val="solid"/>
          </a:ln>
        </p:spPr>
        <p:txBody>
          <a:bodyPr vert="horz" lIns="0" tIns="31750" rIns="0" bIns="0" anchor="t"/>
          <a:lstStyle/>
          <a:p>
            <a:pPr marL="0" marR="0" indent="0" algn="ctr">
              <a:lnSpc>
                <a:spcPts val="1200"/>
              </a:lnSpc>
              <a:spcAft>
                <a:spcPts val="0"/>
              </a:spcAft>
            </a:pPr>
            <a:r>
              <a:rPr lang="es-ES" sz="1300" spc="0">
                <a:solidFill>
                  <a:srgbClr val="000000"/>
                </a:solidFill>
                <a:latin typeface="Times New Roman" pitchFamily="1" panose="02020603050405020304"/>
              </a:rPr>
              <a:t>Tabla </a:t>
            </a:r>
            <a:r>
              <a:rPr lang="es-ES" sz="1200" spc="0">
                <a:solidFill>
                  <a:srgbClr val="000000"/>
                </a:solidFill>
                <a:latin typeface="Times New Roman" pitchFamily="1" panose="02020603050405020304"/>
              </a:rPr>
              <a:t>4.16: </a:t>
            </a:r>
            <a:r>
              <a:rPr lang="es-ES" sz="1000" spc="0">
                <a:solidFill>
                  <a:srgbClr val="000000"/>
                </a:solidFill>
                <a:latin typeface="Times New Roman" pitchFamily="1" panose="02020603050405020304"/>
              </a:rPr>
              <a:t>Asignaturas Optativas. Licenciaturas de Ciencias Físicas, Matemáticas y </a:t>
            </a:r>
            <a:br/>
            <a:r>
              <a:rPr lang="es-ES" sz="1000" spc="0">
                <a:solidFill>
                  <a:srgbClr val="000000"/>
                </a:solidFill>
                <a:latin typeface="Times New Roman" pitchFamily="1" panose="02020603050405020304"/>
              </a:rPr>
              <a:t>Biológicas. </a:t>
            </a:r>
            <a:r>
              <a:rPr lang="es-ES" sz="1150" spc="0">
                <a:solidFill>
                  <a:srgbClr val="000000"/>
                </a:solidFill>
                <a:latin typeface="Courier New" pitchFamily="3" panose="02020603050405020304"/>
              </a:rPr>
              <a:t>CR</a:t>
            </a:r>
            <a:r>
              <a:rPr lang="es-ES" sz="1000" spc="0">
                <a:solidFill>
                  <a:srgbClr val="000000"/>
                </a:solidFill>
                <a:latin typeface="Times New Roman" pitchFamily="1" panose="02020603050405020304"/>
              </a:rPr>
              <a:t>: créditos (</a:t>
            </a:r>
            <a:r>
              <a:rPr lang="es-ES" sz="1150" spc="0">
                <a:solidFill>
                  <a:srgbClr val="000000"/>
                </a:solidFill>
                <a:latin typeface="Courier New" pitchFamily="3" panose="02020603050405020304"/>
              </a:rPr>
              <a:t>t</a:t>
            </a:r>
            <a:r>
              <a:rPr lang="es-ES" sz="1000" spc="0">
                <a:solidFill>
                  <a:srgbClr val="000000"/>
                </a:solidFill>
                <a:latin typeface="Times New Roman" pitchFamily="1" panose="02020603050405020304"/>
              </a:rPr>
              <a:t>: teóricos; </a:t>
            </a:r>
            <a:r>
              <a:rPr lang="es-ES" sz="1150" spc="0">
                <a:solidFill>
                  <a:srgbClr val="000000"/>
                </a:solidFill>
                <a:latin typeface="Courier New" pitchFamily="3" panose="02020603050405020304"/>
              </a:rPr>
              <a:t>p</a:t>
            </a:r>
            <a:r>
              <a:rPr lang="es-ES" sz="1000" spc="0">
                <a:solidFill>
                  <a:srgbClr val="000000"/>
                </a:solidFill>
                <a:latin typeface="Times New Roman" pitchFamily="1" panose="02020603050405020304"/>
              </a:rPr>
              <a:t>:prácticos) </a:t>
            </a:r>
          </a:p>
          <a:p>
            <a:pPr marL="0" marR="0" indent="0" algn="l">
              <a:lnSpc>
                <a:spcPts val="2000"/>
              </a:lnSpc>
              <a:spcBef>
                <a:spcPts val="3295"/>
              </a:spcBef>
              <a:spcAft>
                <a:spcPts val="0"/>
              </a:spcAft>
            </a:pPr>
            <a:r>
              <a:rPr lang="es-ES" sz="1750" spc="5">
                <a:solidFill>
                  <a:srgbClr val="000000"/>
                </a:solidFill>
                <a:latin typeface="Times New Roman" pitchFamily="1" panose="02020603050405020304"/>
              </a:rPr>
              <a:t>4.5. Grados y Masters actualmente vigentes, 2018 </a:t>
            </a:r>
          </a:p>
          <a:p>
            <a:pPr marL="0" marR="45720" indent="0" algn="just">
              <a:lnSpc>
                <a:spcPts val="1400"/>
              </a:lnSpc>
              <a:spcBef>
                <a:spcPts val="1700"/>
              </a:spcBef>
              <a:spcAft>
                <a:spcPts val="2985"/>
              </a:spcAft>
            </a:pPr>
            <a:r>
              <a:rPr lang="es-ES" sz="1200" spc="0">
                <a:solidFill>
                  <a:srgbClr val="000000"/>
                </a:solidFill>
                <a:latin typeface="Times New Roman" pitchFamily="1" panose="02020603050405020304"/>
              </a:rPr>
              <a:t>Por último, en la Tabla 4.17 se incluyen los planes de estudios actualmente vigentes, según las directivas desarrolladas en el contexto del proceso Bolonia. </a:t>
            </a:r>
          </a:p>
        </p:txBody>
      </p:sp>
      <p:sp>
        <p:nvSpPr>
          <p:cNvPr id="9" name=""/>
          <p:cNvSpPr/>
          <p:nvPr>
            <p:ph type="body" idx="10"/>
          </p:nvPr>
        </p:nvSpPr>
        <p:spPr>
          <a:xfrm>
            <a:off x="1057910" y="9731375"/>
            <a:ext cx="5486400" cy="238125"/>
          </a:xfrm>
          <a:prstGeom prst="rect">
            <a:avLst/>
          </a:prstGeom>
          <a:noFill/>
          <a:ln w="0" cmpd="sng">
            <a:noFill/>
            <a:prstDash val="solid"/>
          </a:ln>
        </p:spPr>
        <p:txBody>
          <a:bodyPr vert="horz" lIns="0" tIns="50165" rIns="0" bIns="0" anchor="t"/>
          <a:lstStyle/>
          <a:p>
            <a:pPr marL="0" marR="0" indent="0" algn="r">
              <a:lnSpc>
                <a:spcPts val="1400"/>
              </a:lnSpc>
              <a:spcAft>
                <a:spcPts val="55"/>
              </a:spcAft>
            </a:pPr>
            <a:r>
              <a:rPr lang="es-ES" sz="1300" spc="60">
                <a:solidFill>
                  <a:srgbClr val="000000"/>
                </a:solidFill>
                <a:latin typeface="Times New Roman" pitchFamily="1" panose="02020603050405020304"/>
              </a:rPr>
              <a:t>Memoria Histórica </a:t>
            </a:r>
          </a:p>
        </p:txBody>
      </p:sp>
      <p:cxnSp>
        <p:nvCxnSpPr>
          <p:cNvPr id="10" name=""/>
          <p:cNvCxnSpPr/>
          <p:nvPr/>
        </p:nvCxnSpPr>
        <p:spPr>
          <a:xfrm>
            <a:off x="1097280" y="685800"/>
            <a:ext cx="5401945" cy="0"/>
          </a:xfrm>
          <a:prstGeom prst="line">
            <a:avLst/>
          </a:prstGeom>
          <a:ln w="6350" cmpd="sng">
            <a:solidFill>
              <a:srgbClr val="000000"/>
            </a:solidFill>
          </a:ln>
        </p:spPr>
      </p:cxnSp>
      <p:cxnSp>
        <p:nvCxnSpPr>
          <p:cNvPr id="11" name=""/>
          <p:cNvCxnSpPr/>
          <p:nvPr/>
        </p:nvCxnSpPr>
        <p:spPr>
          <a:xfrm>
            <a:off x="1456690" y="1542415"/>
            <a:ext cx="4679315" cy="0"/>
          </a:xfrm>
          <a:prstGeom prst="line">
            <a:avLst/>
          </a:prstGeom>
          <a:ln w="6350" cmpd="sng">
            <a:solidFill>
              <a:srgbClr val="000000"/>
            </a:solidFill>
          </a:ln>
        </p:spPr>
      </p:cxnSp>
      <p:cxnSp>
        <p:nvCxnSpPr>
          <p:cNvPr id="12"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96.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95"/>
              </a:spcAft>
              <a:tabLst>
                <a:tab algn="r" pos="5440680"/>
              </a:tabLst>
            </a:pPr>
            <a:r>
              <a:rPr lang="es-ES" sz="1150" spc="0">
                <a:solidFill>
                  <a:srgbClr val="000000"/>
                </a:solidFill>
                <a:latin typeface="Arial" pitchFamily="2" panose="02020603050405020304"/>
              </a:rPr>
              <a:t>72 </a:t>
            </a:r>
            <a:r>
              <a:rPr lang="es-ES" sz="1300" b="1" spc="0">
                <a:solidFill>
                  <a:srgbClr val="000000"/>
                </a:solidFill>
                <a:latin typeface="Garamond" pitchFamily="1" panose="02020603050405020304"/>
              </a:rPr>
              <a:t>4.5. Grados y Masters actualmente vigentes, 2018 </a:t>
            </a:r>
          </a:p>
        </p:txBody>
      </p:sp>
      <p:sp>
        <p:nvSpPr>
          <p:cNvPr id="3" name=""/>
          <p:cNvSpPr/>
          <p:nvPr>
            <p:ph type="body" idx="10"/>
          </p:nvPr>
        </p:nvSpPr>
        <p:spPr>
          <a:xfrm>
            <a:off x="1054735" y="681990"/>
            <a:ext cx="5486400" cy="1373505"/>
          </a:xfrm>
          <a:prstGeom prst="rect">
            <a:avLst/>
          </a:prstGeom>
          <a:noFill/>
          <a:ln w="0" cmpd="sng">
            <a:noFill/>
            <a:prstDash val="solid"/>
          </a:ln>
        </p:spPr>
        <p:txBody>
          <a:bodyPr vert="horz" lIns="0" tIns="204470" rIns="0" bIns="0" anchor="t"/>
          <a:lstStyle/>
          <a:p>
            <a:pPr marL="0" marR="0" indent="0" algn="ctr">
              <a:lnSpc>
                <a:spcPts val="1200"/>
              </a:lnSpc>
              <a:spcAft>
                <a:spcPts val="0"/>
              </a:spcAft>
            </a:pPr>
            <a:r>
              <a:rPr lang="es-ES" sz="1300" b="1" spc="0">
                <a:solidFill>
                  <a:srgbClr val="000000"/>
                </a:solidFill>
                <a:latin typeface="Garamond" pitchFamily="1" panose="02020603050405020304"/>
              </a:rPr>
              <a:t>Tabla </a:t>
            </a:r>
            <a:r>
              <a:rPr lang="es-ES" sz="1150" spc="0">
                <a:solidFill>
                  <a:srgbClr val="000000"/>
                </a:solidFill>
                <a:latin typeface="Arial" pitchFamily="2" panose="02020603050405020304"/>
              </a:rPr>
              <a:t>4.17: </a:t>
            </a:r>
            <a:r>
              <a:rPr lang="es-ES" sz="1000" spc="0">
                <a:solidFill>
                  <a:srgbClr val="000000"/>
                </a:solidFill>
                <a:latin typeface="Times New Roman" pitchFamily="1" panose="02020603050405020304"/>
              </a:rPr>
              <a:t>Planes de Estudio actualmente vigentes en la </a:t>
            </a:r>
            <a:r>
              <a:rPr lang="es-ES" sz="1100" b="1" spc="0">
                <a:solidFill>
                  <a:srgbClr val="000000"/>
                </a:solidFill>
                <a:latin typeface="Garamond" pitchFamily="1" panose="02020603050405020304"/>
              </a:rPr>
              <a:t>Facultad de Ciencias </a:t>
            </a:r>
            <a:r>
              <a:rPr lang="es-ES" sz="1000" spc="0">
                <a:solidFill>
                  <a:srgbClr val="000000"/>
                </a:solidFill>
                <a:latin typeface="Times New Roman" pitchFamily="1" panose="02020603050405020304"/>
              </a:rPr>
              <a:t>(Grados y </a:t>
            </a:r>
            <a:br/>
            <a:r>
              <a:rPr lang="es-ES" sz="1000" spc="0">
                <a:solidFill>
                  <a:srgbClr val="000000"/>
                </a:solidFill>
                <a:latin typeface="Times New Roman" pitchFamily="1" panose="02020603050405020304"/>
              </a:rPr>
              <a:t>Másters), de acuerdo a la estructura y contenidos determinados por el Plan Bolonia. Se detallan </a:t>
            </a:r>
            <a:br/>
            <a:r>
              <a:rPr lang="es-ES" sz="1000" spc="0">
                <a:solidFill>
                  <a:srgbClr val="000000"/>
                </a:solidFill>
                <a:latin typeface="Times New Roman" pitchFamily="1" panose="02020603050405020304"/>
              </a:rPr>
              <a:t>las características propias de cada asignatura (nombre y carácter), asícomo el número de créditos </a:t>
            </a:r>
            <a:br/>
            <a:r>
              <a:rPr lang="es-ES" sz="1000" spc="0">
                <a:solidFill>
                  <a:srgbClr val="000000"/>
                </a:solidFill>
                <a:latin typeface="Times New Roman" pitchFamily="1" panose="02020603050405020304"/>
              </a:rPr>
              <a:t>europeos </a:t>
            </a:r>
            <a:r>
              <a:rPr lang="es-ES" sz="1100" b="1" spc="0">
                <a:solidFill>
                  <a:srgbClr val="000000"/>
                </a:solidFill>
                <a:latin typeface="Garamond" pitchFamily="1" panose="02020603050405020304"/>
              </a:rPr>
              <a:t>ECTS </a:t>
            </a:r>
            <a:r>
              <a:rPr lang="es-ES" sz="1000" spc="0">
                <a:solidFill>
                  <a:srgbClr val="000000"/>
                </a:solidFill>
                <a:latin typeface="Times New Roman" pitchFamily="1" panose="02020603050405020304"/>
              </a:rPr>
              <a:t>(</a:t>
            </a:r>
            <a:r>
              <a:rPr lang="es-ES" sz="1100" i="1" spc="0">
                <a:solidFill>
                  <a:srgbClr val="000000"/>
                </a:solidFill>
                <a:latin typeface="Garamond" pitchFamily="1" panose="02020603050405020304"/>
              </a:rPr>
              <a:t>European Credit Transfer and Accumulation System</a:t>
            </a:r>
            <a:r>
              <a:rPr lang="es-ES" sz="1000" spc="0">
                <a:solidFill>
                  <a:srgbClr val="000000"/>
                </a:solidFill>
                <a:latin typeface="Times New Roman" pitchFamily="1" panose="02020603050405020304"/>
              </a:rPr>
              <a:t>) que le corresponden. </a:t>
            </a:r>
            <a:r>
              <a:rPr lang="es-ES" sz="1100" b="1" spc="0">
                <a:solidFill>
                  <a:srgbClr val="000000"/>
                </a:solidFill>
                <a:latin typeface="Garamond" pitchFamily="1" panose="02020603050405020304"/>
              </a:rPr>
              <a:t>FB</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Formación Básica, </a:t>
            </a:r>
            <a:r>
              <a:rPr lang="es-ES" sz="1100" b="1" spc="0">
                <a:solidFill>
                  <a:srgbClr val="000000"/>
                </a:solidFill>
                <a:latin typeface="Garamond" pitchFamily="1" panose="02020603050405020304"/>
              </a:rPr>
              <a:t>OB</a:t>
            </a:r>
            <a:r>
              <a:rPr lang="es-ES" sz="1000" spc="0">
                <a:solidFill>
                  <a:srgbClr val="000000"/>
                </a:solidFill>
                <a:latin typeface="Times New Roman" pitchFamily="1" panose="02020603050405020304"/>
              </a:rPr>
              <a:t>: Obligatoria, </a:t>
            </a:r>
            <a:r>
              <a:rPr lang="es-ES" sz="1100" b="1" spc="0">
                <a:solidFill>
                  <a:srgbClr val="000000"/>
                </a:solidFill>
                <a:latin typeface="Garamond" pitchFamily="1" panose="02020603050405020304"/>
              </a:rPr>
              <a:t>OP</a:t>
            </a:r>
            <a:r>
              <a:rPr lang="es-ES" sz="1000" spc="0">
                <a:solidFill>
                  <a:srgbClr val="000000"/>
                </a:solidFill>
                <a:latin typeface="Times New Roman" pitchFamily="1" panose="02020603050405020304"/>
              </a:rPr>
              <a:t>: Optativa, </a:t>
            </a:r>
            <a:r>
              <a:rPr lang="es-ES" sz="1100" b="1" spc="0">
                <a:solidFill>
                  <a:srgbClr val="000000"/>
                </a:solidFill>
                <a:latin typeface="Garamond" pitchFamily="1" panose="02020603050405020304"/>
              </a:rPr>
              <a:t>CF</a:t>
            </a:r>
            <a:r>
              <a:rPr lang="es-ES" sz="1000" spc="0">
                <a:solidFill>
                  <a:srgbClr val="000000"/>
                </a:solidFill>
                <a:latin typeface="Times New Roman" pitchFamily="1" panose="02020603050405020304"/>
              </a:rPr>
              <a:t>: Complemento de Formación, </a:t>
            </a:r>
            <a:r>
              <a:rPr lang="es-ES" sz="1100" b="1" spc="0">
                <a:solidFill>
                  <a:srgbClr val="000000"/>
                </a:solidFill>
                <a:latin typeface="Garamond" pitchFamily="1" panose="02020603050405020304"/>
              </a:rPr>
              <a:t>PFC</a:t>
            </a:r>
            <a:r>
              <a:rPr lang="es-ES" sz="1000" spc="0">
                <a:solidFill>
                  <a:srgbClr val="000000"/>
                </a:solidFill>
                <a:latin typeface="Times New Roman" pitchFamily="1" panose="02020603050405020304"/>
              </a:rPr>
              <a:t>: </a:t>
            </a:r>
            <a:br/>
            <a:r>
              <a:rPr lang="es-ES" sz="1000" spc="0">
                <a:solidFill>
                  <a:srgbClr val="000000"/>
                </a:solidFill>
                <a:latin typeface="Times New Roman" pitchFamily="1" panose="02020603050405020304"/>
              </a:rPr>
              <a:t>Proyecto Fin de Carrera, </a:t>
            </a:r>
            <a:r>
              <a:rPr lang="es-ES" sz="1100" b="1" spc="0">
                <a:solidFill>
                  <a:srgbClr val="000000"/>
                </a:solidFill>
                <a:latin typeface="Garamond" pitchFamily="1" panose="02020603050405020304"/>
              </a:rPr>
              <a:t>PEx</a:t>
            </a:r>
            <a:r>
              <a:rPr lang="es-ES" sz="1000" spc="0">
                <a:solidFill>
                  <a:srgbClr val="000000"/>
                </a:solidFill>
                <a:latin typeface="Times New Roman" pitchFamily="1" panose="02020603050405020304"/>
              </a:rPr>
              <a:t>: Prácticas Externas. </a:t>
            </a:r>
          </a:p>
          <a:p>
            <a:pPr marL="0" marR="0" indent="0" algn="ctr">
              <a:lnSpc>
                <a:spcPts val="900"/>
              </a:lnSpc>
              <a:spcBef>
                <a:spcPts val="1085"/>
              </a:spcBef>
              <a:spcAft>
                <a:spcPts val="0"/>
              </a:spcAft>
            </a:pPr>
            <a:r>
              <a:rPr lang="es-ES" sz="850" b="1" spc="8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2060575"/>
          <a:ext cx="5486400" cy="7675880"/>
        </p:xfrm>
        <a:graphic>
          <a:graphicData uri="http://schemas.openxmlformats.org/drawingml/2006/table">
            <a:tbl>
              <a:tblGrid>
                <a:gridCol w="4017010"/>
                <a:gridCol w="661670"/>
                <a:gridCol w="548640"/>
              </a:tblGrid>
              <a:tr h="146050">
                <a:tc>
                  <a:txBody>
                    <a:bodyPr vert="horz" anchor="t"/>
                    <a:lstStyle/>
                    <a:p>
                      <a:pPr marL="115570" marR="0" indent="0" algn="l">
                        <a:lnSpc>
                          <a:spcPts val="900"/>
                        </a:lnSpc>
                        <a:spcBef>
                          <a:spcPts val="0"/>
                        </a:spcBef>
                        <a:spcAft>
                          <a:spcPts val="60"/>
                        </a:spcAft>
                      </a:pPr>
                      <a:r>
                        <a:rPr lang="es-ES" sz="85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60"/>
                        </a:spcAft>
                      </a:pPr>
                      <a:r>
                        <a:rPr lang="es-ES" sz="85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60"/>
                        </a:spcAft>
                      </a:pPr>
                      <a:r>
                        <a:rPr lang="es-ES" sz="85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43510">
                <a:tc gridSpan="3">
                  <a:txBody>
                    <a:bodyPr vert="horz" anchor="t"/>
                    <a:lstStyle/>
                    <a:p>
                      <a:pPr marL="0" marR="0" indent="0" algn="ctr">
                        <a:lnSpc>
                          <a:spcPts val="1000"/>
                        </a:lnSpc>
                        <a:spcBef>
                          <a:spcPts val="0"/>
                        </a:spcBef>
                        <a:spcAft>
                          <a:spcPts val="85"/>
                        </a:spcAft>
                      </a:pPr>
                      <a:r>
                        <a:rPr lang="es-ES" sz="850" b="1" spc="0">
                          <a:solidFill>
                            <a:srgbClr val="000000"/>
                          </a:solidFill>
                          <a:latin typeface="Times New Roman" pitchFamily="1" panose="02020603050405020304"/>
                        </a:rPr>
                        <a:t>GRADO EN BIOLOGÍA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0810">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ALGAS, HONGOS Y BRIÓFITOS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BIOLOGI´A CELULAR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10"/>
                        </a:spcAft>
                      </a:pPr>
                      <a:r>
                        <a:rPr lang="es-ES" sz="850" spc="0">
                          <a:solidFill>
                            <a:srgbClr val="000000"/>
                          </a:solidFill>
                          <a:latin typeface="Garamond" pitchFamily="1" panose="02020603050405020304"/>
                        </a:rPr>
                        <a:t>CÁLCULO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ESTRUCTURA Y FUNCIÓN DE LAS BIOMOLÉCULAS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FI´SICA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GENÉTICA MOLECULAR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35"/>
                        </a:spcAft>
                      </a:pPr>
                      <a:r>
                        <a:rPr lang="es-ES" sz="850" spc="0">
                          <a:solidFill>
                            <a:srgbClr val="000000"/>
                          </a:solidFill>
                          <a:latin typeface="Garamond" pitchFamily="1" panose="02020603050405020304"/>
                        </a:rPr>
                        <a:t>GEOLOGI´A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10"/>
                        </a:spcAft>
                      </a:pPr>
                      <a:r>
                        <a:rPr lang="es-ES" sz="850" spc="0">
                          <a:solidFill>
                            <a:srgbClr val="000000"/>
                          </a:solidFill>
                          <a:latin typeface="Garamond" pitchFamily="1" panose="02020603050405020304"/>
                        </a:rPr>
                        <a:t>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ZOOLOGI´A DE INVERTEBRADOS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900"/>
                        </a:lnSpc>
                        <a:spcBef>
                          <a:spcPts val="0"/>
                        </a:spcBef>
                        <a:spcAft>
                          <a:spcPts val="15"/>
                        </a:spcAft>
                      </a:pPr>
                      <a:r>
                        <a:rPr lang="es-ES" sz="85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BIOENERGÉTICA Y METABOLISMO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EVOLUCIÓN, DIVERSIDAD Y ACTI. MICROBIANAS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FISIOLOGI´A FUNC. VEGETAT. Y REPRODUCTORAS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FISIOLOGI´A SISTEMA NERVIOSO Y ENDOCRINO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HELECHOS Y PLANTAS CON SEMILLAS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HERENCIA Y EVOLUCIÓN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HISTOLOGI´A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5"/>
                        </a:spcAft>
                      </a:pPr>
                      <a:r>
                        <a:rPr lang="es-ES" sz="850" spc="0">
                          <a:solidFill>
                            <a:srgbClr val="000000"/>
                          </a:solidFill>
                          <a:latin typeface="Garamond" pitchFamily="1" panose="02020603050405020304"/>
                        </a:rPr>
                        <a:t>ORGANOGRAFI´A MICROSCÓPICA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PRINCIPIOS DE MICROBIOLOGI´A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7160">
                <a:tc>
                  <a:txBody>
                    <a:bodyPr vert="horz" anchor="t"/>
                    <a:lstStyle/>
                    <a:p>
                      <a:pPr marL="115570" marR="0" indent="0" algn="l">
                        <a:lnSpc>
                          <a:spcPts val="1000"/>
                        </a:lnSpc>
                        <a:spcBef>
                          <a:spcPts val="0"/>
                        </a:spcBef>
                        <a:spcAft>
                          <a:spcPts val="15"/>
                        </a:spcAft>
                      </a:pPr>
                      <a:r>
                        <a:rPr lang="es-ES" sz="850" spc="0">
                          <a:solidFill>
                            <a:srgbClr val="000000"/>
                          </a:solidFill>
                          <a:latin typeface="Garamond" pitchFamily="1" panose="02020603050405020304"/>
                        </a:rPr>
                        <a:t>ZOOLOGI´A DE VERTEBRADOS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5"/>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BIODIVERSIDAD: FLORA EUROMEDITERRÁNEA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5570" marR="0" indent="0" algn="l">
                        <a:lnSpc>
                          <a:spcPts val="1000"/>
                        </a:lnSpc>
                        <a:spcBef>
                          <a:spcPts val="0"/>
                        </a:spcBef>
                        <a:spcAft>
                          <a:spcPts val="35"/>
                        </a:spcAft>
                      </a:pPr>
                      <a:r>
                        <a:rPr lang="es-ES" sz="850" spc="0">
                          <a:solidFill>
                            <a:srgbClr val="000000"/>
                          </a:solidFill>
                          <a:latin typeface="Garamond" pitchFamily="1" panose="02020603050405020304"/>
                        </a:rPr>
                        <a:t>ECOLOGI´A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ECOLOGI´A DE POBLACIONES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FISIOLOGI´A DESARROLLO Y ESTRÉS EN PLANTAS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FISIOLOGI´A VEGETAL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5"/>
                        </a:spcAft>
                      </a:pPr>
                      <a:r>
                        <a:rPr lang="es-ES" sz="850" spc="0">
                          <a:solidFill>
                            <a:srgbClr val="000000"/>
                          </a:solidFill>
                          <a:latin typeface="Garamond" pitchFamily="1" panose="02020603050405020304"/>
                        </a:rPr>
                        <a:t>INGENIERI´A GENÉTICA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NEUROINMUNOENDOCRINOLOGI´A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25"/>
                        </a:spcAft>
                      </a:pPr>
                      <a:r>
                        <a:rPr lang="es-ES" sz="850" spc="0">
                          <a:solidFill>
                            <a:srgbClr val="000000"/>
                          </a:solidFill>
                          <a:latin typeface="Garamond" pitchFamily="1" panose="02020603050405020304"/>
                        </a:rPr>
                        <a:t>REGULACIÓN DE LA SEÑALIZACIÓN CELULAR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900"/>
                        </a:lnSpc>
                        <a:spcBef>
                          <a:spcPts val="0"/>
                        </a:spcBef>
                        <a:spcAft>
                          <a:spcPts val="0"/>
                        </a:spcAft>
                      </a:pPr>
                      <a:r>
                        <a:rPr lang="es-ES" sz="850" b="1" spc="0">
                          <a:solidFill>
                            <a:srgbClr val="000000"/>
                          </a:solidFill>
                          <a:latin typeface="Times New Roman" pitchFamily="1" panose="02020603050405020304"/>
                        </a:rPr>
                        <a:t>Curso 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BIOTECNOLOGI´A MICROBIANA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BIOTECNOLOGI´A VEGETAL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ETOLOGI´A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ORDENACIÓN E IMPACTO AMBIENTAL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PALEONTOLOGI´A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REDACCIÓN Y EJECUCIÓN DE PROY. EN BIOL.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AMPLIACIÓN DE FISIOLOGI´A ANIMAL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AMPLIACIÓN DE MICROBIOLOGI´A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BIOLOGI´A DEL DESARROLLO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GENÉTICA MÉDICA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MANEJO Y CONSERVACIÓN DE PLANTAS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NEUROQUI´MICA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PRÁCTICAS EXTERNAS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SEÑALIZACIÓN Y RESPUESTAS EN PLANTAS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TÉCNICAS EXPERIMENTALES EN ECOLOGI´A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5570" marR="0" indent="0" algn="l">
                        <a:lnSpc>
                          <a:spcPts val="1000"/>
                        </a:lnSpc>
                        <a:spcBef>
                          <a:spcPts val="0"/>
                        </a:spcBef>
                        <a:spcAft>
                          <a:spcPts val="0"/>
                        </a:spcAft>
                      </a:pPr>
                      <a:r>
                        <a:rPr lang="es-ES" sz="850" spc="0">
                          <a:solidFill>
                            <a:srgbClr val="000000"/>
                          </a:solidFill>
                          <a:latin typeface="Garamond" pitchFamily="1" panose="02020603050405020304"/>
                        </a:rPr>
                        <a:t>ZOOLOGI´A EXPERIMENTAL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9700">
                <a:tc>
                  <a:txBody>
                    <a:bodyPr vert="horz" anchor="t"/>
                    <a:lstStyle/>
                    <a:p>
                      <a:pPr marL="115570" marR="0" indent="0" algn="l">
                        <a:lnSpc>
                          <a:spcPts val="1000"/>
                        </a:lnSpc>
                        <a:spcBef>
                          <a:spcPts val="0"/>
                        </a:spcBef>
                        <a:spcAft>
                          <a:spcPts val="30"/>
                        </a:spcAft>
                      </a:pPr>
                      <a:r>
                        <a:rPr lang="es-ES" sz="850" spc="0">
                          <a:solidFill>
                            <a:srgbClr val="000000"/>
                          </a:solidFill>
                          <a:latin typeface="Garamond" pitchFamily="1" panose="02020603050405020304"/>
                        </a:rPr>
                        <a:t>TRABAJO FIN DE GRADO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0"/>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3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35"/>
                        </a:spcAft>
                      </a:pPr>
                      <a:r>
                        <a:rPr lang="es-ES" sz="850" b="1" spc="0">
                          <a:solidFill>
                            <a:srgbClr val="000000"/>
                          </a:solidFill>
                          <a:latin typeface="Times New Roman" pitchFamily="1" panose="02020603050405020304"/>
                        </a:rPr>
                        <a:t>GRADO EN BIOTECNOLOGÍA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1445">
                <a:tc>
                  <a:txBody>
                    <a:bodyPr vert="horz" anchor="t"/>
                    <a:lstStyle/>
                    <a:p>
                      <a:pPr marL="115570" marR="0" indent="0" algn="l">
                        <a:lnSpc>
                          <a:spcPts val="900"/>
                        </a:lnSpc>
                        <a:spcBef>
                          <a:spcPts val="0"/>
                        </a:spcBef>
                        <a:spcAft>
                          <a:spcPts val="15"/>
                        </a:spcAft>
                      </a:pPr>
                      <a:r>
                        <a:rPr lang="es-ES" sz="85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7635">
                <a:tc>
                  <a:txBody>
                    <a:bodyPr vert="horz" anchor="t"/>
                    <a:lstStyle/>
                    <a:p>
                      <a:pPr marL="115570" marR="0" indent="0" algn="l">
                        <a:lnSpc>
                          <a:spcPts val="900"/>
                        </a:lnSpc>
                        <a:spcBef>
                          <a:spcPts val="0"/>
                        </a:spcBef>
                        <a:spcAft>
                          <a:spcPts val="0"/>
                        </a:spcAft>
                      </a:pPr>
                      <a:r>
                        <a:rPr lang="es-ES" sz="850" spc="0">
                          <a:solidFill>
                            <a:srgbClr val="000000"/>
                          </a:solidFill>
                          <a:latin typeface="Garamond" pitchFamily="1" panose="02020603050405020304"/>
                        </a:rPr>
                        <a:t>BIOESTADI´STICA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5570" marR="0" indent="0" algn="l">
                        <a:lnSpc>
                          <a:spcPts val="1000"/>
                        </a:lnSpc>
                        <a:spcBef>
                          <a:spcPts val="0"/>
                        </a:spcBef>
                        <a:spcAft>
                          <a:spcPts val="50"/>
                        </a:spcAft>
                      </a:pPr>
                      <a:r>
                        <a:rPr lang="es-ES" sz="850" spc="0">
                          <a:solidFill>
                            <a:srgbClr val="000000"/>
                          </a:solidFill>
                          <a:latin typeface="Garamond" pitchFamily="1" panose="02020603050405020304"/>
                        </a:rPr>
                        <a:t>BIOLOGI´A ANIMAL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5"/>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3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42875">
                <a:tc gridSpan="3">
                  <a:txBody>
                    <a:bodyPr vert="horz" anchor="t"/>
                    <a:lstStyle/>
                    <a:p>
                      <a:pPr marL="0" marR="109855" indent="0" algn="r">
                        <a:lnSpc>
                          <a:spcPts val="1100"/>
                        </a:lnSpc>
                        <a:spcBef>
                          <a:spcPts val="0"/>
                        </a:spcBef>
                        <a:spcAft>
                          <a:spcPts val="45"/>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97.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0" marR="0" indent="0" algn="l">
              <a:lnSpc>
                <a:spcPts val="1400"/>
              </a:lnSpc>
              <a:spcAft>
                <a:spcPts val="95"/>
              </a:spcAft>
              <a:tabLst>
                <a:tab algn="r" pos="5440680"/>
              </a:tabLst>
            </a:pPr>
            <a:r>
              <a:rPr lang="es-ES" sz="1400" spc="0">
                <a:solidFill>
                  <a:srgbClr val="000000"/>
                </a:solidFill>
                <a:latin typeface="Garamond" pitchFamily="1" panose="02020603050405020304"/>
              </a:rPr>
              <a:t>4. Ubicación y Organización </a:t>
            </a:r>
            <a:r>
              <a:rPr lang="es-ES" sz="1100" spc="0">
                <a:solidFill>
                  <a:srgbClr val="000000"/>
                </a:solidFill>
                <a:latin typeface="Arial" pitchFamily="2" panose="02020603050405020304"/>
              </a:rPr>
              <a:t>73 </a:t>
            </a:r>
          </a:p>
        </p:txBody>
      </p:sp>
      <p:sp>
        <p:nvSpPr>
          <p:cNvPr id="3" name=""/>
          <p:cNvSpPr/>
          <p:nvPr>
            <p:ph type="body" idx="10"/>
          </p:nvPr>
        </p:nvSpPr>
        <p:spPr>
          <a:xfrm>
            <a:off x="1057910" y="681990"/>
            <a:ext cx="5486400" cy="344170"/>
          </a:xfrm>
          <a:prstGeom prst="rect">
            <a:avLst/>
          </a:prstGeom>
          <a:noFill/>
          <a:ln w="0" cmpd="sng">
            <a:noFill/>
            <a:prstDash val="solid"/>
          </a:ln>
        </p:spPr>
        <p:txBody>
          <a:bodyPr vert="horz" lIns="0" tIns="224790" rIns="0" bIns="0" anchor="t"/>
          <a:lstStyle/>
          <a:p>
            <a:pPr marL="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1033145"/>
          <a:ext cx="5486400" cy="8705215"/>
        </p:xfrm>
        <a:graphic>
          <a:graphicData uri="http://schemas.openxmlformats.org/drawingml/2006/table">
            <a:tbl>
              <a:tblGrid>
                <a:gridCol w="4017010"/>
                <a:gridCol w="661670"/>
                <a:gridCol w="548640"/>
              </a:tblGrid>
              <a:tr h="143510">
                <a:tc>
                  <a:txBody>
                    <a:bodyPr vert="horz" anchor="t"/>
                    <a:lstStyle/>
                    <a:p>
                      <a:pPr marL="113030" marR="0" indent="0" algn="l">
                        <a:lnSpc>
                          <a:spcPts val="900"/>
                        </a:lnSpc>
                        <a:spcBef>
                          <a:spcPts val="0"/>
                        </a:spcBef>
                        <a:spcAft>
                          <a:spcPts val="5"/>
                        </a:spcAft>
                      </a:pPr>
                      <a:r>
                        <a:rPr lang="es-ES" sz="90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5"/>
                        </a:spcAft>
                      </a:pPr>
                      <a:r>
                        <a:rPr lang="es-ES" sz="90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5"/>
                        </a:spcAft>
                      </a:pPr>
                      <a:r>
                        <a:rPr lang="es-ES" sz="90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BIOLOGI´A CELULAR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BIOLOGI´A VEGETAL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GENÉTICA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MATEMÁTICAS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20"/>
                        </a:spcAft>
                      </a:pPr>
                      <a:r>
                        <a:rPr lang="es-ES" sz="850" spc="0">
                          <a:solidFill>
                            <a:srgbClr val="000000"/>
                          </a:solidFill>
                          <a:latin typeface="Garamond" pitchFamily="1" panose="02020603050405020304"/>
                        </a:rPr>
                        <a:t>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QUI´MICA ORGÁNICA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20"/>
                        </a:spcAft>
                      </a:pPr>
                      <a:r>
                        <a:rPr lang="es-ES" sz="850" spc="0">
                          <a:solidFill>
                            <a:srgbClr val="000000"/>
                          </a:solidFill>
                          <a:latin typeface="Garamond" pitchFamily="1" panose="02020603050405020304"/>
                        </a:rPr>
                        <a:t>TERMODINÁMICA Y CINÉTICA 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BIOQUI´MICA ESTRUCTURAL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FISIOLOGI´A ANIMAL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FISIOLOGI´A VEGETAL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GENÉTICA MOLECULAR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HISTOLOGI´A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MICROBIOLOGI´A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PRINCIPIOS DE LA INGENIERI´A BIOQUI´MICA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REGULACIÓN DEL METABOLISMO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TÉCNICAS INSTRUMENTALES BÁSICAS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BIOÉTICA Y EXPERIMENTACIÓN ANIMAL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BIOTECNOLOGI´A DE ENZIMAS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GEN ÓMICA Y BIOINFORM ÁTICA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INGENIERI´A GENÉTICA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INMUNOLOGI´A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TÉCNICAS INSTRUMENTALES AVANZADAS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VIROLOGI´A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BIORREACTORES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BIOTECNOLOGI´A AMBIENTAL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BIOTECNOLOGI´A DE PROCESOS INDUSTRIALES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BIOTECNOLOGI´A MICROBIANA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BIOTECNOLOGI´A VEGETAL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INGENIERI´A CELULAR Y TISULAR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5"/>
                        </a:spcAft>
                      </a:pPr>
                      <a:r>
                        <a:rPr lang="es-ES" sz="850" spc="0">
                          <a:solidFill>
                            <a:srgbClr val="000000"/>
                          </a:solidFill>
                          <a:latin typeface="Garamond" pitchFamily="1" panose="02020603050405020304"/>
                        </a:rPr>
                        <a:t>REDACCIÓN Y GESTIÓN DE PROYECTOS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ACUICULTURA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CALIDAD Y REGULACIÓN EN LOS LABORATORIOS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DIAGNÓSTICO GENÉTICO MOLECULAR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DISEÑO DE FÁRMACOS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FITODERIVADOS BIOACTIVOS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FITORREMEDIACIÓN Y BIOTRANSFORM. DE RESIDUOS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GESTIÓN DE EMPRESAS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MICOLOGI´A APLICADA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PRÁCTICAS EXTERNAS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SEÑALIZACIÓN CELULAR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3510">
                <a:tc>
                  <a:txBody>
                    <a:bodyPr vert="horz" anchor="t"/>
                    <a:lstStyle/>
                    <a:p>
                      <a:pPr marL="113030" marR="0" indent="0" algn="l">
                        <a:lnSpc>
                          <a:spcPts val="1000"/>
                        </a:lnSpc>
                        <a:spcBef>
                          <a:spcPts val="0"/>
                        </a:spcBef>
                        <a:spcAft>
                          <a:spcPts val="45"/>
                        </a:spcAft>
                      </a:pPr>
                      <a:r>
                        <a:rPr lang="es-ES" sz="850" spc="0">
                          <a:solidFill>
                            <a:srgbClr val="000000"/>
                          </a:solidFill>
                          <a:latin typeface="Garamond" pitchFamily="1" panose="02020603050405020304"/>
                        </a:rPr>
                        <a:t>TRABAJO FIN DE GRADO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45"/>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4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900"/>
                        </a:lnSpc>
                        <a:spcBef>
                          <a:spcPts val="0"/>
                        </a:spcBef>
                        <a:spcAft>
                          <a:spcPts val="30"/>
                        </a:spcAft>
                      </a:pPr>
                      <a:r>
                        <a:rPr lang="es-ES" sz="900" b="1" spc="0">
                          <a:solidFill>
                            <a:srgbClr val="000000"/>
                          </a:solidFill>
                          <a:latin typeface="Times New Roman" pitchFamily="1" panose="02020603050405020304"/>
                        </a:rPr>
                        <a:t>GRADO EN CIENCIAS AMBIENTALES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8270">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BIOLOGI´A CELULAR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BOTÁNICA GENERAL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ESTRUCTURA Y FUNCIÓN DE LAS BIOMOLÉCULAS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FUNDAMENTOS MATEMÁTICOS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20"/>
                        </a:spcAft>
                      </a:pPr>
                      <a:r>
                        <a:rPr lang="es-ES" sz="850" spc="0">
                          <a:solidFill>
                            <a:srgbClr val="000000"/>
                          </a:solidFill>
                          <a:latin typeface="Garamond" pitchFamily="1" panose="02020603050405020304"/>
                        </a:rPr>
                        <a:t>GEOLOGI´A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METEOROLOGI´A Y CLIMATOLOGI´A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3030" marR="0" indent="0" algn="l">
                        <a:lnSpc>
                          <a:spcPts val="1000"/>
                        </a:lnSpc>
                        <a:spcBef>
                          <a:spcPts val="0"/>
                        </a:spcBef>
                        <a:spcAft>
                          <a:spcPts val="40"/>
                        </a:spcAft>
                      </a:pPr>
                      <a:r>
                        <a:rPr lang="es-ES" sz="850" spc="0">
                          <a:solidFill>
                            <a:srgbClr val="000000"/>
                          </a:solidFill>
                          <a:latin typeface="Garamond" pitchFamily="1" panose="02020603050405020304"/>
                        </a:rPr>
                        <a:t>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5"/>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20"/>
                        </a:spcAft>
                      </a:pPr>
                      <a:r>
                        <a:rPr lang="es-ES" sz="850" spc="0">
                          <a:solidFill>
                            <a:srgbClr val="000000"/>
                          </a:solidFill>
                          <a:latin typeface="Garamond" pitchFamily="1" panose="02020603050405020304"/>
                        </a:rPr>
                        <a:t>QUI´MICA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BASES DE LA INGENIERI´A AMBIENTAL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DERECHO AMBIENTAL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000"/>
                        </a:lnSpc>
                        <a:spcBef>
                          <a:spcPts val="0"/>
                        </a:spcBef>
                        <a:spcAft>
                          <a:spcPts val="40"/>
                        </a:spcAft>
                      </a:pPr>
                      <a:r>
                        <a:rPr lang="es-ES" sz="850" spc="0">
                          <a:solidFill>
                            <a:srgbClr val="000000"/>
                          </a:solidFill>
                          <a:latin typeface="Garamond" pitchFamily="1" panose="02020603050405020304"/>
                        </a:rPr>
                        <a:t>DIVERSIDAD ANIMAL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4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4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49860">
                <a:tc gridSpan="3">
                  <a:txBody>
                    <a:bodyPr vert="horz" anchor="t"/>
                    <a:lstStyle/>
                    <a:p>
                      <a:pPr marL="0" marR="109855" indent="0" algn="r">
                        <a:lnSpc>
                          <a:spcPts val="1100"/>
                        </a:lnSpc>
                        <a:spcBef>
                          <a:spcPts val="0"/>
                        </a:spcBef>
                        <a:spcAft>
                          <a:spcPts val="50"/>
                        </a:spcAft>
                      </a:pPr>
                      <a:r>
                        <a:rPr lang="es-ES" sz="125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98.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4735" y="482600"/>
            <a:ext cx="5486400" cy="199390"/>
          </a:xfrm>
          <a:prstGeom prst="rect">
            <a:avLst/>
          </a:prstGeom>
          <a:noFill/>
          <a:ln w="0" cmpd="sng">
            <a:noFill/>
            <a:prstDash val="solid"/>
          </a:ln>
        </p:spPr>
        <p:txBody>
          <a:bodyPr vert="horz" lIns="0" tIns="1270" rIns="0" bIns="0" anchor="t"/>
          <a:lstStyle/>
          <a:p>
            <a:pPr marL="45720" marR="0" indent="0" algn="l">
              <a:lnSpc>
                <a:spcPts val="1400"/>
              </a:lnSpc>
              <a:spcAft>
                <a:spcPts val="100"/>
              </a:spcAft>
              <a:tabLst>
                <a:tab algn="r" pos="5440680"/>
              </a:tabLst>
            </a:pPr>
            <a:r>
              <a:rPr lang="es-ES" sz="1100" spc="0">
                <a:solidFill>
                  <a:srgbClr val="000000"/>
                </a:solidFill>
                <a:latin typeface="Arial" pitchFamily="2" panose="02020603050405020304"/>
              </a:rPr>
              <a:t>74 </a:t>
            </a:r>
            <a:r>
              <a:rPr lang="es-ES" sz="1300" b="1" spc="0">
                <a:solidFill>
                  <a:srgbClr val="000000"/>
                </a:solidFill>
                <a:latin typeface="Garamond" pitchFamily="1" panose="02020603050405020304"/>
              </a:rPr>
              <a:t>4.5. Grados y Masters actualmente vigentes, 2018 </a:t>
            </a:r>
          </a:p>
        </p:txBody>
      </p:sp>
      <p:sp>
        <p:nvSpPr>
          <p:cNvPr id="3" name=""/>
          <p:cNvSpPr/>
          <p:nvPr>
            <p:ph type="body" idx="10"/>
          </p:nvPr>
        </p:nvSpPr>
        <p:spPr>
          <a:xfrm>
            <a:off x="1054735" y="681990"/>
            <a:ext cx="5486400" cy="344170"/>
          </a:xfrm>
          <a:prstGeom prst="rect">
            <a:avLst/>
          </a:prstGeom>
          <a:noFill/>
          <a:ln w="0" cmpd="sng">
            <a:noFill/>
            <a:prstDash val="solid"/>
          </a:ln>
        </p:spPr>
        <p:txBody>
          <a:bodyPr vert="horz" lIns="0" tIns="224790" rIns="0" bIns="0" anchor="t"/>
          <a:lstStyle/>
          <a:p>
            <a:pPr marL="4572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1033145"/>
          <a:ext cx="5486400" cy="8705215"/>
        </p:xfrm>
        <a:graphic>
          <a:graphicData uri="http://schemas.openxmlformats.org/drawingml/2006/table">
            <a:tbl>
              <a:tblGrid>
                <a:gridCol w="4017010"/>
                <a:gridCol w="661670"/>
                <a:gridCol w="548640"/>
              </a:tblGrid>
              <a:tr h="143510">
                <a:tc>
                  <a:txBody>
                    <a:bodyPr vert="horz" anchor="t"/>
                    <a:lstStyle/>
                    <a:p>
                      <a:pPr marL="113030" marR="0" indent="0" algn="l">
                        <a:lnSpc>
                          <a:spcPts val="900"/>
                        </a:lnSpc>
                        <a:spcBef>
                          <a:spcPts val="0"/>
                        </a:spcBef>
                        <a:spcAft>
                          <a:spcPts val="5"/>
                        </a:spcAft>
                      </a:pPr>
                      <a:r>
                        <a:rPr lang="es-ES" sz="90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5"/>
                        </a:spcAft>
                      </a:pPr>
                      <a:r>
                        <a:rPr lang="es-ES" sz="90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5"/>
                        </a:spcAft>
                      </a:pPr>
                      <a:r>
                        <a:rPr lang="es-ES" sz="90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EDAFOLOGI´A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FUNDAMENTOS DE ECOLOGI´A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GENÉTICA Y MICROBIOLOGI´A AMBIENTAL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GEOMORFOLOGI´A E HIDROGEOLOGI´A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HIDROLOGI´A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30"/>
                        </a:spcAft>
                      </a:pPr>
                      <a:r>
                        <a:rPr lang="es-ES" sz="850" spc="0">
                          <a:solidFill>
                            <a:srgbClr val="000000"/>
                          </a:solidFill>
                          <a:latin typeface="Garamond" pitchFamily="1" panose="02020603050405020304"/>
                        </a:rPr>
                        <a:t>QUI´MICA AMBIENTAL INORGÁNICA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QUI´MICA AMBIENTAL ORGÁNICA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BIOLOGI´A VEGETAL: MANEJO Y CONSERVACIÓN VEGET.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CONTAMINACIÓN ATMOSFÉRICA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CONTAMINACIÓN DE AGUAS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ECOLOGI´A Y DESARROLLO SOSTENIBLE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ENERGI´AS RENOVABLES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GESTIÓN Y CONSERVACIÓN DE FAUNA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SISTEMAS DE INFORMACIÓN GEOGRÁFICA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TÉCNICAS ANALI´TICAS EVALUACIÓN CONTAMINACIÓN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BIODIVERSIDAD DE ESPERMATOFITOS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GESTIÓN Y TRATAMIENTO DE RESIDUOS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LABORATORIO DE TRATAMIENTO CONTAMINACIÓN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ORDENACIÓN CINEGÉTICA Y PISCI´COLA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ECOLOGI´A DEL PAISAJE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EVALUACIÓN DE IMPACTO AMBIENTAL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GESTIÓN DE CALIDAD AMBIENTAL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20"/>
                        </a:spcAft>
                      </a:pPr>
                      <a:r>
                        <a:rPr lang="es-ES" sz="850" spc="0">
                          <a:solidFill>
                            <a:srgbClr val="000000"/>
                          </a:solidFill>
                          <a:latin typeface="Garamond" pitchFamily="1" panose="02020603050405020304"/>
                        </a:rPr>
                        <a:t>GESTIÓN Y CONSERVACIÓN DE SUELOS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5"/>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ORDENACIÓN DEL TERRITORIO Y MEDIO AMBIENTE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REDACCIÓN Y EJECUCIÓN DE PROYECTOS AMBIENTALES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BIOQUI´MICA AMBIENTAL Y TOXICOLOGI´A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CONTAMINACIONES FI´SICAS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FISIOLOGI´A DEL DESARROLLO Y DEL ESTRÉS EN PLANTAS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FUNDAMENTOS SOCIOECONÓMICOS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GESTIÓN Y CONSERVACIÓN DEL PATRIMONIO GEOLÓGICO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PRÁCTICAS EXTERNAS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QUI´MICA ANALI´TICA BÁSICA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TÉCNICAS EXPERIM. EN METEOROLOGI´A Y CLIMATOLOGI´A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000"/>
                        </a:lnSpc>
                        <a:spcBef>
                          <a:spcPts val="0"/>
                        </a:spcBef>
                        <a:spcAft>
                          <a:spcPts val="35"/>
                        </a:spcAft>
                      </a:pPr>
                      <a:r>
                        <a:rPr lang="es-ES" sz="850" spc="0">
                          <a:solidFill>
                            <a:srgbClr val="000000"/>
                          </a:solidFill>
                          <a:latin typeface="Garamond" pitchFamily="1" panose="02020603050405020304"/>
                        </a:rPr>
                        <a:t>TRABAJO FIN DE GRADO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5"/>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3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37160">
                <a:tc gridSpan="3">
                  <a:txBody>
                    <a:bodyPr vert="horz" anchor="t"/>
                    <a:lstStyle/>
                    <a:p>
                      <a:pPr marL="0" marR="0" indent="0" algn="ctr">
                        <a:lnSpc>
                          <a:spcPts val="1000"/>
                        </a:lnSpc>
                        <a:spcBef>
                          <a:spcPts val="0"/>
                        </a:spcBef>
                        <a:spcAft>
                          <a:spcPts val="55"/>
                        </a:spcAft>
                      </a:pPr>
                      <a:r>
                        <a:rPr lang="es-ES" sz="900" b="1" spc="0">
                          <a:solidFill>
                            <a:srgbClr val="000000"/>
                          </a:solidFill>
                          <a:latin typeface="Times New Roman" pitchFamily="1" panose="02020603050405020304"/>
                        </a:rPr>
                        <a:t>GRADO EN ENOLOGÍA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3985">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ÁLGEBRA LINEAL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APLICACIONES INFORMÁTICAS EN CIENCIAS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BIOQUI´MICA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CÁLCULO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CÁLCULO NUMÉRICO Y 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QUI´MICA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QUI´MICA III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BIOLOGI´A CELULAR Y GENÉTICA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EDAFOLOGI´A DEL VIÑEDO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FISIOLOGI´A DE LA 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MÉTODOS CLÁSICOS DE ANÁLISIS CUANTITATIVO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QUI´MICA ANALI´TICA BÁSICA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QUI´MICA ENOL ÓGICA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QUI´MICA INORGÁNICA GENERAL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35"/>
                        </a:spcAft>
                      </a:pPr>
                      <a:r>
                        <a:rPr lang="es-ES" sz="850" spc="0">
                          <a:solidFill>
                            <a:srgbClr val="000000"/>
                          </a:solidFill>
                          <a:latin typeface="Garamond" pitchFamily="1" panose="02020603050405020304"/>
                        </a:rPr>
                        <a:t>QUI´MICA ORGÁNICA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5"/>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VITICULTURA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VITICULTURA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Arial" pitchFamily="2"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ANÁLISIS INSTRUMENTAL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000"/>
                        </a:lnSpc>
                        <a:spcBef>
                          <a:spcPts val="0"/>
                        </a:spcBef>
                        <a:spcAft>
                          <a:spcPts val="50"/>
                        </a:spcAft>
                      </a:pPr>
                      <a:r>
                        <a:rPr lang="es-ES" sz="850" spc="0">
                          <a:solidFill>
                            <a:srgbClr val="000000"/>
                          </a:solidFill>
                          <a:latin typeface="Garamond" pitchFamily="1" panose="02020603050405020304"/>
                        </a:rPr>
                        <a:t>ANÁLISIS ORGANOLÉPTICO Y TECNOLOGI´A DE LA CATA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3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49860">
                <a:tc gridSpan="3">
                  <a:txBody>
                    <a:bodyPr vert="horz" anchor="t"/>
                    <a:lstStyle/>
                    <a:p>
                      <a:pPr marL="0" marR="109855" indent="0" algn="r">
                        <a:lnSpc>
                          <a:spcPts val="1100"/>
                        </a:lnSpc>
                        <a:spcBef>
                          <a:spcPts val="0"/>
                        </a:spcBef>
                        <a:spcAft>
                          <a:spcPts val="50"/>
                        </a:spcAft>
                      </a:pPr>
                      <a:r>
                        <a:rPr lang="es-ES" sz="130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4735" y="9731375"/>
            <a:ext cx="5486400" cy="225425"/>
          </a:xfrm>
          <a:prstGeom prst="rect">
            <a:avLst/>
          </a:prstGeom>
          <a:noFill/>
          <a:ln w="0" cmpd="sng">
            <a:noFill/>
            <a:prstDash val="solid"/>
          </a:ln>
        </p:spPr>
        <p:txBody>
          <a:bodyPr vert="horz" lIns="0" tIns="48260" rIns="0" bIns="0" anchor="t"/>
          <a:lstStyle/>
          <a:p>
            <a:pPr marL="45720" marR="0" indent="0" algn="l">
              <a:lnSpc>
                <a:spcPts val="1300"/>
              </a:lnSpc>
              <a:spcAft>
                <a:spcPts val="0"/>
              </a:spcAft>
            </a:pPr>
            <a:r>
              <a:rPr lang="es-ES" sz="1300" b="1" spc="60">
                <a:solidFill>
                  <a:srgbClr val="000000"/>
                </a:solidFill>
                <a:latin typeface="Garamond" pitchFamily="1" panose="02020603050405020304"/>
              </a:rPr>
              <a:t>50 Aniversario 1968–2019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slides/slide99.xml><?xml version="1.0" encoding="utf-8"?>
<p:sld xmlns:p="http://schemas.openxmlformats.org/presentationml/2006/main" xmlns:r="http://schemas.openxmlformats.org/officeDocument/2006/relationships" xmlns:a="http://schemas.openxmlformats.org/drawingml/2006/main" xmlns:dc="http://purl.org/dc/elements/1.1/" xmlns:cp="http://schemas.openxmlformats.org/package/2006/metadata/core-properties">
  <p:cSld>
    <p:bg>
      <p:bgPr>
        <a:solidFill>
          <a:schemeClr val="bg1">
            <a:alpha val="100000"/>
          </a:schemeClr>
        </a:solidFill>
      </p:bgPr>
    </p:bg>
    <p:spTree>
      <p:nvGrpSpPr>
        <p:cNvPr id="1" name=""/>
        <p:cNvGrpSpPr/>
        <p:nvPr/>
      </p:nvGrpSpPr>
      <p:grpSpPr>
        <a:xfrm>
          <a:off x="0" y="0"/>
          <a:ext cx="0" cy="0"/>
          <a:chOff x="0" y="0"/>
          <a:chExt cx="0" cy="0"/>
        </a:xfrm>
      </p:grpSpPr>
      <p:sp>
        <p:nvSpPr>
          <p:cNvPr id="2" name=""/>
          <p:cNvSpPr/>
          <p:nvPr>
            <p:ph type="body" idx="10"/>
          </p:nvPr>
        </p:nvSpPr>
        <p:spPr>
          <a:xfrm>
            <a:off x="1057910" y="469900"/>
            <a:ext cx="5486400" cy="212090"/>
          </a:xfrm>
          <a:prstGeom prst="rect">
            <a:avLst/>
          </a:prstGeom>
          <a:noFill/>
          <a:ln w="0" cmpd="sng">
            <a:noFill/>
            <a:prstDash val="solid"/>
          </a:ln>
        </p:spPr>
        <p:txBody>
          <a:bodyPr vert="horz" lIns="0" tIns="12065" rIns="0" bIns="0" anchor="t"/>
          <a:lstStyle/>
          <a:p>
            <a:pPr marL="0" marR="0" indent="0" algn="l">
              <a:lnSpc>
                <a:spcPts val="1400"/>
              </a:lnSpc>
              <a:spcAft>
                <a:spcPts val="95"/>
              </a:spcAft>
              <a:tabLst>
                <a:tab algn="r" pos="5440680"/>
              </a:tabLst>
            </a:pPr>
            <a:r>
              <a:rPr lang="es-ES" sz="1400" spc="0">
                <a:solidFill>
                  <a:srgbClr val="000000"/>
                </a:solidFill>
                <a:latin typeface="Garamond" pitchFamily="1" panose="02020603050405020304"/>
              </a:rPr>
              <a:t>4. Ubicación y Organización </a:t>
            </a:r>
            <a:r>
              <a:rPr lang="es-ES" sz="1100" spc="0">
                <a:solidFill>
                  <a:srgbClr val="000000"/>
                </a:solidFill>
                <a:latin typeface="Arial" pitchFamily="2" panose="02020603050405020304"/>
              </a:rPr>
              <a:t>75 </a:t>
            </a:r>
          </a:p>
        </p:txBody>
      </p:sp>
      <p:sp>
        <p:nvSpPr>
          <p:cNvPr id="3" name=""/>
          <p:cNvSpPr/>
          <p:nvPr>
            <p:ph type="body" idx="10"/>
          </p:nvPr>
        </p:nvSpPr>
        <p:spPr>
          <a:xfrm>
            <a:off x="1057910" y="681990"/>
            <a:ext cx="5486400" cy="344170"/>
          </a:xfrm>
          <a:prstGeom prst="rect">
            <a:avLst/>
          </a:prstGeom>
          <a:noFill/>
          <a:ln w="0" cmpd="sng">
            <a:noFill/>
            <a:prstDash val="solid"/>
          </a:ln>
        </p:spPr>
        <p:txBody>
          <a:bodyPr vert="horz" lIns="0" tIns="224790" rIns="0" bIns="0" anchor="t"/>
          <a:lstStyle/>
          <a:p>
            <a:pPr marL="0" marR="0" indent="0" algn="ctr">
              <a:lnSpc>
                <a:spcPts val="900"/>
              </a:lnSpc>
              <a:spcAft>
                <a:spcPts val="0"/>
              </a:spcAft>
            </a:pPr>
            <a:r>
              <a:rPr lang="es-ES" sz="900" b="1" spc="55">
                <a:solidFill>
                  <a:srgbClr val="000000"/>
                </a:solidFill>
                <a:latin typeface="Times New Roman" pitchFamily="1" panose="02020603050405020304"/>
              </a:rPr>
              <a:t>GRADOS y MASTERS IMPARTIDOS ACTUALMENTE, 2018–2019 </a:t>
            </a:r>
          </a:p>
        </p:txBody>
      </p:sp>
      <p:graphicFrame>
        <p:nvGraphicFramePr>
          <p:cNvPr id="5" name=""/>
          <p:cNvGraphicFramePr>
            <a:graphicFrameLocks noGrp="1"/>
          </p:cNvGraphicFramePr>
          <p:nvPr/>
        </p:nvGraphicFramePr>
        <p:xfrm>
          <a:off x="1097280" y="1033145"/>
          <a:ext cx="5486400" cy="8705215"/>
        </p:xfrm>
        <a:graphic>
          <a:graphicData uri="http://schemas.openxmlformats.org/drawingml/2006/table">
            <a:tbl>
              <a:tblGrid>
                <a:gridCol w="4017010"/>
                <a:gridCol w="661670"/>
                <a:gridCol w="548640"/>
              </a:tblGrid>
              <a:tr h="143510">
                <a:tc>
                  <a:txBody>
                    <a:bodyPr vert="horz" anchor="t"/>
                    <a:lstStyle/>
                    <a:p>
                      <a:pPr marL="113030" marR="0" indent="0" algn="l">
                        <a:lnSpc>
                          <a:spcPts val="900"/>
                        </a:lnSpc>
                        <a:spcBef>
                          <a:spcPts val="0"/>
                        </a:spcBef>
                        <a:spcAft>
                          <a:spcPts val="5"/>
                        </a:spcAft>
                      </a:pPr>
                      <a:r>
                        <a:rPr lang="es-ES" sz="900" b="1" spc="0">
                          <a:solidFill>
                            <a:srgbClr val="000000"/>
                          </a:solidFill>
                          <a:latin typeface="Times New Roman" pitchFamily="1" panose="02020603050405020304"/>
                        </a:rPr>
                        <a:t>Asignatura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0" indent="0" algn="ctr">
                        <a:lnSpc>
                          <a:spcPts val="900"/>
                        </a:lnSpc>
                        <a:spcBef>
                          <a:spcPts val="0"/>
                        </a:spcBef>
                        <a:spcAft>
                          <a:spcPts val="5"/>
                        </a:spcAft>
                      </a:pPr>
                      <a:r>
                        <a:rPr lang="es-ES" sz="900" b="1" spc="0">
                          <a:solidFill>
                            <a:srgbClr val="000000"/>
                          </a:solidFill>
                          <a:latin typeface="Times New Roman" pitchFamily="1" panose="02020603050405020304"/>
                        </a:rPr>
                        <a:t>Carácter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marL="0" marR="149225" indent="0" algn="r">
                        <a:lnSpc>
                          <a:spcPts val="900"/>
                        </a:lnSpc>
                        <a:spcBef>
                          <a:spcPts val="0"/>
                        </a:spcBef>
                        <a:spcAft>
                          <a:spcPts val="5"/>
                        </a:spcAft>
                      </a:pPr>
                      <a:r>
                        <a:rPr lang="es-ES" sz="900" b="1" spc="0">
                          <a:solidFill>
                            <a:srgbClr val="000000"/>
                          </a:solidFill>
                          <a:latin typeface="Times New Roman" pitchFamily="1" panose="02020603050405020304"/>
                        </a:rPr>
                        <a:t>ECTS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ANÁLISIS Y CONTROL QUI´MICO ENOL ÓGICO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BIOQUI´MICA ENOL ÓGICA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BIOTECNOLOGI´A DE LA VID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BIOTECNOLOGI´A ENOL ÓGICA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MICROBIOLOGI´A ENOL ÓGICA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30"/>
                        </a:spcAft>
                      </a:pPr>
                      <a:r>
                        <a:rPr lang="es-ES" sz="850" spc="0">
                          <a:solidFill>
                            <a:srgbClr val="000000"/>
                          </a:solidFill>
                          <a:latin typeface="Garamond" pitchFamily="1" panose="02020603050405020304"/>
                        </a:rPr>
                        <a:t>NORMATIVA Y LEGISLACIÓN VITIVINI´COLAS Y PLAN DE MÁRKETING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5"/>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PLAGAS Y ENFERMEDADES DE LA VID. PROTEC. INTEGRAL VIÑEDO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TECNOLOGI´A ENOL ÓGICA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ANÁLISIS ORGANOLÉPTICO Y TECNOLOGI´A DE LA CATA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CULTURA Y GEOGRAFI´A VITIVINI´COLAS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INGENIERI´A ENOL ÓGICA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PRÁCTICAS INTEGRADAS DE ENOLOGI´A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ADMINISTRACIÓN Y GESTIÓN DE LA EMPRESA VITIVINI´COLA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AGROMETEOROLOGI´A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CONTROL DE CALIDAD EN LOS LABORATORIOS ANALI´TICOS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25"/>
                        </a:spcAft>
                      </a:pPr>
                      <a:r>
                        <a:rPr lang="es-ES" sz="850" spc="0">
                          <a:solidFill>
                            <a:srgbClr val="000000"/>
                          </a:solidFill>
                          <a:latin typeface="Garamond" pitchFamily="1" panose="02020603050405020304"/>
                        </a:rPr>
                        <a:t>INGLÉS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MÁRKETI´NG Y COMERCIALIZACIÓN VITIVINI´COLAS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PRÁCTICAS EXTERNAS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4620">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QUI´MICA ORGÁNICA AGROALIMENTARIA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TRATAMIENTO Y APROVECHAMIENTO DE RESIDUOS ENOL ÓGICOS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TRATAMIENTOS QUI´MICO-FI´SICOS DE LOS ALIMENTOS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VINO Y SALUD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OP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000"/>
                        </a:lnSpc>
                        <a:spcBef>
                          <a:spcPts val="0"/>
                        </a:spcBef>
                        <a:spcAft>
                          <a:spcPts val="40"/>
                        </a:spcAft>
                      </a:pPr>
                      <a:r>
                        <a:rPr lang="es-ES" sz="850" spc="0">
                          <a:solidFill>
                            <a:srgbClr val="000000"/>
                          </a:solidFill>
                          <a:latin typeface="Garamond" pitchFamily="1" panose="02020603050405020304"/>
                        </a:rPr>
                        <a:t>TRABAJO FIN DE GRADO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40"/>
                        </a:spcAft>
                      </a:pPr>
                      <a:r>
                        <a:rPr lang="es-ES" sz="850" spc="0">
                          <a:solidFill>
                            <a:srgbClr val="000000"/>
                          </a:solidFill>
                          <a:latin typeface="Garamond" pitchFamily="1" panose="02020603050405020304"/>
                        </a:rPr>
                        <a:t>PFC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4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40335">
                <a:tc gridSpan="3">
                  <a:txBody>
                    <a:bodyPr vert="horz" anchor="t"/>
                    <a:lstStyle/>
                    <a:p>
                      <a:pPr marL="0" marR="2021840" indent="0" algn="r">
                        <a:lnSpc>
                          <a:spcPts val="1000"/>
                        </a:lnSpc>
                        <a:spcBef>
                          <a:spcPts val="0"/>
                        </a:spcBef>
                        <a:spcAft>
                          <a:spcPts val="30"/>
                        </a:spcAft>
                      </a:pPr>
                      <a:r>
                        <a:rPr lang="es-ES" sz="900" b="1" spc="0">
                          <a:solidFill>
                            <a:srgbClr val="000000"/>
                          </a:solidFill>
                          <a:latin typeface="Times New Roman" pitchFamily="1" panose="02020603050405020304"/>
                        </a:rPr>
                        <a:t>GRADO EN FÍSICA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1 </a:t>
                      </a:r>
                    </a:p>
                  </a:txBody>
                  <a:tcPr anchor="ctr" marL="0" marR="0" marT="0" marB="0">
                    <a:lnL w="36830" cmpd="dbl">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8890" cmpd="sng">
                      <a:solidFill>
                        <a:srgbClr val="000000"/>
                      </a:solid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8890" cmpd="sng">
                      <a:solidFill>
                        <a:srgbClr val="000000"/>
                      </a:solidFill>
                      <a:prstDash val="solid"/>
                    </a:lnT>
                    <a:lnB w="0" cmpd="sng">
                      <a:noFill/>
                      <a:prstDash val="solid"/>
                    </a:lnB>
                  </a:tcPr>
                </a:tc>
              </a:tr>
              <a:tr h="128270">
                <a:tc>
                  <a:txBody>
                    <a:bodyPr vert="horz" anchor="t"/>
                    <a:lstStyle/>
                    <a:p>
                      <a:pPr marL="113030" marR="0" indent="0" algn="l">
                        <a:lnSpc>
                          <a:spcPts val="1000"/>
                        </a:lnSpc>
                        <a:spcBef>
                          <a:spcPts val="0"/>
                        </a:spcBef>
                        <a:spcAft>
                          <a:spcPts val="5"/>
                        </a:spcAft>
                      </a:pPr>
                      <a:r>
                        <a:rPr lang="es-ES" sz="850" spc="0">
                          <a:solidFill>
                            <a:srgbClr val="000000"/>
                          </a:solidFill>
                          <a:latin typeface="Garamond" pitchFamily="1" panose="02020603050405020304"/>
                        </a:rPr>
                        <a:t>ÁLGEBRA LINEAL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ÁLGEBRA LINEAL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CÁLCULO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5"/>
                        </a:spcAft>
                      </a:pPr>
                      <a:r>
                        <a:rPr lang="es-ES" sz="850" spc="0">
                          <a:solidFill>
                            <a:srgbClr val="000000"/>
                          </a:solidFill>
                          <a:latin typeface="Garamond" pitchFamily="1" panose="02020603050405020304"/>
                        </a:rPr>
                        <a:t>CÁLCULO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QUI´MICA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35"/>
                        </a:spcAft>
                      </a:pPr>
                      <a:r>
                        <a:rPr lang="es-ES" sz="850" spc="0">
                          <a:solidFill>
                            <a:srgbClr val="000000"/>
                          </a:solidFill>
                          <a:latin typeface="Garamond" pitchFamily="1" panose="02020603050405020304"/>
                        </a:rPr>
                        <a:t>QUI´MICA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10"/>
                        </a:spcAft>
                      </a:pPr>
                      <a:r>
                        <a:rPr lang="es-ES" sz="850" spc="0">
                          <a:solidFill>
                            <a:srgbClr val="000000"/>
                          </a:solidFill>
                          <a:latin typeface="Garamond" pitchFamily="1" panose="02020603050405020304"/>
                        </a:rPr>
                        <a:t>TÉCNICAS EXPERIMENTALES BÁSICAS EN FI´SICA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FB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2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5"/>
                        </a:spcAft>
                      </a:pPr>
                      <a:r>
                        <a:rPr lang="es-ES" sz="850" spc="0">
                          <a:solidFill>
                            <a:srgbClr val="000000"/>
                          </a:solidFill>
                          <a:latin typeface="Garamond" pitchFamily="1" panose="02020603050405020304"/>
                        </a:rPr>
                        <a:t>ECUACIONES DIFERENCIALES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15"/>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1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LABORATORIO DE MECÁNICA Y TERMODINÁMICA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MECÁNICA Y ONDAS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MECÁNICA Y ONDAS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MÉTODOS COMPUTACIONALES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MÉTODOS COMPUTACIONALES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ÓPTICA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TERMODINÁMICA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TERMODINÁMICA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716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VARIABLE COMPLEJA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3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827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ELECTROMAGNETISMO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ELECTROMAGNETISMO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ELECTRÓNICA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15"/>
                        </a:spcAft>
                      </a:pPr>
                      <a:r>
                        <a:rPr lang="es-ES" sz="850" spc="0">
                          <a:solidFill>
                            <a:srgbClr val="000000"/>
                          </a:solidFill>
                          <a:latin typeface="Garamond" pitchFamily="1" panose="02020603050405020304"/>
                        </a:rPr>
                        <a:t>FI´SICA CUÁNTICA 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CUÁNTICA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ESTADI´STICA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LABORATORIO DE ÓPTICA Y ELECTROMAGNETISMO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398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ÓPTICA II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900"/>
                        </a:lnSpc>
                        <a:spcBef>
                          <a:spcPts val="0"/>
                        </a:spcBef>
                        <a:spcAft>
                          <a:spcPts val="0"/>
                        </a:spcAft>
                      </a:pPr>
                      <a:r>
                        <a:rPr lang="es-ES" sz="900" b="1" spc="0">
                          <a:solidFill>
                            <a:srgbClr val="000000"/>
                          </a:solidFill>
                          <a:latin typeface="Times New Roman" pitchFamily="1" panose="02020603050405020304"/>
                        </a:rPr>
                        <a:t>Curso 4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l">
                        <a:lnSpc>
                          <a:spcPct val="100000"/>
                        </a:lnSpc>
                        <a:spcBef>
                          <a:spcPts val="0"/>
                        </a:spcBef>
                        <a:spcAft>
                          <a:spcPts val="0"/>
                        </a:spcAft>
                      </a:pPr>
                      <a:r>
                        <a:rPr lang="es-ES" sz="100">
                          <a:solidFill>
                            <a:srgbClr val="000000"/>
                          </a:solidFill>
                          <a:latin typeface="Garamond" pitchFamily="1" panose="02020603050405020304"/>
                        </a:rPr>
                        <a:t> </a:t>
                      </a:r>
                    </a:p>
                  </a:txBody>
                  <a:tcPr anchor="t"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27635">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ASTROFI´SICA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1445">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DEL ESTADO SÓLIDO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1000"/>
                        </a:lnSpc>
                        <a:spcBef>
                          <a:spcPts val="0"/>
                        </a:spcBef>
                        <a:spcAft>
                          <a:spcPts val="0"/>
                        </a:spcAft>
                      </a:pPr>
                      <a:r>
                        <a:rPr lang="es-ES" sz="850" spc="0">
                          <a:solidFill>
                            <a:srgbClr val="000000"/>
                          </a:solidFill>
                          <a:latin typeface="Garamond" pitchFamily="1" panose="02020603050405020304"/>
                        </a:rPr>
                        <a:t>FI´SICA NUCLEAR Y DE PARTI´CULAS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10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10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30810">
                <a:tc>
                  <a:txBody>
                    <a:bodyPr vert="horz" anchor="t"/>
                    <a:lstStyle/>
                    <a:p>
                      <a:pPr marL="113030" marR="0" indent="0" algn="l">
                        <a:lnSpc>
                          <a:spcPts val="900"/>
                        </a:lnSpc>
                        <a:spcBef>
                          <a:spcPts val="0"/>
                        </a:spcBef>
                        <a:spcAft>
                          <a:spcPts val="0"/>
                        </a:spcAft>
                      </a:pPr>
                      <a:r>
                        <a:rPr lang="es-ES" sz="850" spc="0">
                          <a:solidFill>
                            <a:srgbClr val="000000"/>
                          </a:solidFill>
                          <a:latin typeface="Garamond" pitchFamily="1" panose="02020603050405020304"/>
                        </a:rPr>
                        <a:t>LABORATORIO DE ELECTRÓNICA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0" indent="0" algn="ctr">
                        <a:lnSpc>
                          <a:spcPts val="900"/>
                        </a:lnSpc>
                        <a:spcBef>
                          <a:spcPts val="0"/>
                        </a:spcBef>
                        <a:spcAft>
                          <a:spcPts val="0"/>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0" cmpd="sng">
                      <a:noFill/>
                      <a:prstDash val="solid"/>
                    </a:lnB>
                  </a:tcPr>
                </a:tc>
                <a:tc>
                  <a:txBody>
                    <a:bodyPr vert="horz" anchor="t"/>
                    <a:lstStyle/>
                    <a:p>
                      <a:pPr marL="0" marR="149225" indent="0" algn="r">
                        <a:lnSpc>
                          <a:spcPts val="900"/>
                        </a:lnSpc>
                        <a:spcBef>
                          <a:spcPts val="0"/>
                        </a:spcBef>
                        <a:spcAft>
                          <a:spcPts val="0"/>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0" cmpd="sng">
                      <a:noFill/>
                      <a:prstDash val="solid"/>
                    </a:lnB>
                  </a:tcPr>
                </a:tc>
              </a:tr>
              <a:tr h="140335">
                <a:tc>
                  <a:txBody>
                    <a:bodyPr vert="horz" anchor="t"/>
                    <a:lstStyle/>
                    <a:p>
                      <a:pPr marL="113030" marR="0" indent="0" algn="l">
                        <a:lnSpc>
                          <a:spcPts val="1000"/>
                        </a:lnSpc>
                        <a:spcBef>
                          <a:spcPts val="0"/>
                        </a:spcBef>
                        <a:spcAft>
                          <a:spcPts val="45"/>
                        </a:spcAft>
                      </a:pPr>
                      <a:r>
                        <a:rPr lang="es-ES" sz="850" spc="0">
                          <a:solidFill>
                            <a:srgbClr val="000000"/>
                          </a:solidFill>
                          <a:latin typeface="Garamond" pitchFamily="1" panose="02020603050405020304"/>
                        </a:rPr>
                        <a:t>LABORATORIO DE FI´SICA MODERNA </a:t>
                      </a:r>
                    </a:p>
                  </a:txBody>
                  <a:tcPr anchor="ctr" marL="0" marR="0" marT="0" marB="0">
                    <a:lnL w="36830" cmpd="dbl">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0" indent="0" algn="ctr">
                        <a:lnSpc>
                          <a:spcPts val="1000"/>
                        </a:lnSpc>
                        <a:spcBef>
                          <a:spcPts val="0"/>
                        </a:spcBef>
                        <a:spcAft>
                          <a:spcPts val="35"/>
                        </a:spcAft>
                      </a:pPr>
                      <a:r>
                        <a:rPr lang="es-ES" sz="850" spc="0">
                          <a:solidFill>
                            <a:srgbClr val="000000"/>
                          </a:solidFill>
                          <a:latin typeface="Garamond" pitchFamily="1" panose="02020603050405020304"/>
                        </a:rPr>
                        <a:t>OB </a:t>
                      </a:r>
                    </a:p>
                  </a:txBody>
                  <a:tcPr anchor="ctr" marL="0" marR="0" marT="0" marB="0">
                    <a:lnL w="8890" cmpd="sng">
                      <a:solidFill>
                        <a:srgbClr val="000000"/>
                      </a:solidFill>
                      <a:prstDash val="solid"/>
                    </a:lnL>
                    <a:lnR w="8890" cmpd="sng">
                      <a:solidFill>
                        <a:srgbClr val="000000"/>
                      </a:solidFill>
                      <a:prstDash val="solid"/>
                    </a:lnR>
                    <a:lnT w="0" cmpd="sng">
                      <a:noFill/>
                      <a:prstDash val="solid"/>
                    </a:lnT>
                    <a:lnB w="8890" cmpd="sng">
                      <a:solidFill>
                        <a:srgbClr val="000000"/>
                      </a:solidFill>
                      <a:prstDash val="solid"/>
                    </a:lnB>
                  </a:tcPr>
                </a:tc>
                <a:tc>
                  <a:txBody>
                    <a:bodyPr vert="horz" anchor="t"/>
                    <a:lstStyle/>
                    <a:p>
                      <a:pPr marL="0" marR="149225" indent="0" algn="r">
                        <a:lnSpc>
                          <a:spcPts val="1000"/>
                        </a:lnSpc>
                        <a:spcBef>
                          <a:spcPts val="0"/>
                        </a:spcBef>
                        <a:spcAft>
                          <a:spcPts val="35"/>
                        </a:spcAft>
                      </a:pPr>
                      <a:r>
                        <a:rPr lang="es-ES" sz="850" spc="0">
                          <a:solidFill>
                            <a:srgbClr val="000000"/>
                          </a:solidFill>
                          <a:latin typeface="Garamond" pitchFamily="1" panose="02020603050405020304"/>
                        </a:rPr>
                        <a:t>6 </a:t>
                      </a:r>
                    </a:p>
                  </a:txBody>
                  <a:tcPr anchor="ctr" marL="0" marR="0" marT="0" marB="0">
                    <a:lnL w="8890" cmpd="sng">
                      <a:solidFill>
                        <a:srgbClr val="000000"/>
                      </a:solidFill>
                      <a:prstDash val="solid"/>
                    </a:lnL>
                    <a:lnR w="36830" cmpd="dbl">
                      <a:solidFill>
                        <a:srgbClr val="000000"/>
                      </a:solidFill>
                      <a:prstDash val="solid"/>
                    </a:lnR>
                    <a:lnT w="0" cmpd="sng">
                      <a:noFill/>
                      <a:prstDash val="solid"/>
                    </a:lnT>
                    <a:lnB w="8890" cmpd="sng">
                      <a:solidFill>
                        <a:srgbClr val="000000"/>
                      </a:solidFill>
                      <a:prstDash val="solid"/>
                    </a:lnB>
                  </a:tcPr>
                </a:tc>
              </a:tr>
              <a:tr h="149860">
                <a:tc gridSpan="3">
                  <a:txBody>
                    <a:bodyPr vert="horz" anchor="t"/>
                    <a:lstStyle/>
                    <a:p>
                      <a:pPr marL="0" marR="78740" indent="0" algn="r">
                        <a:lnSpc>
                          <a:spcPts val="1100"/>
                        </a:lnSpc>
                        <a:spcBef>
                          <a:spcPts val="0"/>
                        </a:spcBef>
                        <a:spcAft>
                          <a:spcPts val="50"/>
                        </a:spcAft>
                      </a:pPr>
                      <a:r>
                        <a:rPr lang="es-ES" sz="1250" i="1" spc="0">
                          <a:solidFill>
                            <a:srgbClr val="000000"/>
                          </a:solidFill>
                          <a:latin typeface="Garamond" pitchFamily="1" panose="02020603050405020304"/>
                        </a:rPr>
                        <a:t>continúa en la página siguiente </a:t>
                      </a:r>
                    </a:p>
                  </a:txBody>
                  <a:tcPr anchor="ctr" marL="0" marR="0" marT="0" marB="0">
                    <a:lnL w="36830" cmpd="dbl">
                      <a:solidFill>
                        <a:srgbClr val="000000"/>
                      </a:solidFill>
                      <a:prstDash val="solid"/>
                    </a:lnL>
                    <a:lnR w="36830" cmpd="dbl">
                      <a:solidFill>
                        <a:srgbClr val="000000"/>
                      </a:solidFill>
                      <a:prstDash val="solid"/>
                    </a:lnR>
                    <a:lnT w="8890" cmpd="sng">
                      <a:solidFill>
                        <a:srgbClr val="000000"/>
                      </a:solidFill>
                      <a:prstDash val="solid"/>
                    </a:lnT>
                    <a:lnB w="8890" cmpd="sng">
                      <a:solidFill>
                        <a:srgbClr val="000000"/>
                      </a:solidFill>
                      <a:prstDash val="solid"/>
                    </a:lnB>
                  </a:tcPr>
                </a:tc>
                <a:tc>
                  <a:txBody>
                    <a:bodyPr vert="horz" anchor="t"/>
                    <a:lstStyle/>
                    <a:p>
                      <a:pPr/>
                      <a:r>
                        <a:rPr lang="en-US"/>
                        <a:t/>
                      </a:r>
                    </a:p>
                  </a:txBody>
                  <a:tcPr/>
                </a:tc>
                <a:tc>
                  <a:txBody>
                    <a:bodyPr vert="horz" anchor="t"/>
                    <a:lstStyle/>
                    <a:p>
                      <a:pPr/>
                      <a:r>
                        <a:rPr lang="en-US"/>
                        <a:t/>
                      </a:r>
                    </a:p>
                  </a:txBody>
                  <a:tcPr/>
                </a:tc>
              </a:tr>
            </a:tbl>
          </a:graphicData>
        </a:graphic>
      </p:graphicFrame>
      <p:sp>
        <p:nvSpPr>
          <p:cNvPr id="6" name=""/>
          <p:cNvSpPr/>
          <p:nvPr>
            <p:ph type="body" idx="10"/>
          </p:nvPr>
        </p:nvSpPr>
        <p:spPr>
          <a:xfrm>
            <a:off x="1057910" y="9731375"/>
            <a:ext cx="5486400" cy="225425"/>
          </a:xfrm>
          <a:prstGeom prst="rect">
            <a:avLst/>
          </a:prstGeom>
          <a:noFill/>
          <a:ln w="0" cmpd="sng">
            <a:noFill/>
            <a:prstDash val="solid"/>
          </a:ln>
        </p:spPr>
        <p:txBody>
          <a:bodyPr vert="horz" lIns="0" tIns="46355" rIns="0" bIns="0" anchor="t"/>
          <a:lstStyle/>
          <a:p>
            <a:pPr marL="0" marR="0" indent="0" algn="r">
              <a:lnSpc>
                <a:spcPts val="1300"/>
              </a:lnSpc>
              <a:spcAft>
                <a:spcPts val="0"/>
              </a:spcAft>
            </a:pPr>
            <a:r>
              <a:rPr lang="es-ES" sz="1400" spc="45">
                <a:solidFill>
                  <a:srgbClr val="000000"/>
                </a:solidFill>
                <a:latin typeface="Garamond" pitchFamily="1" panose="02020603050405020304"/>
              </a:rPr>
              <a:t>Memoria Histórica </a:t>
            </a:r>
          </a:p>
        </p:txBody>
      </p:sp>
      <p:cxnSp>
        <p:nvCxnSpPr>
          <p:cNvPr id="7" name=""/>
          <p:cNvCxnSpPr/>
          <p:nvPr/>
        </p:nvCxnSpPr>
        <p:spPr>
          <a:xfrm>
            <a:off x="1097280" y="685800"/>
            <a:ext cx="5401945" cy="0"/>
          </a:xfrm>
          <a:prstGeom prst="line">
            <a:avLst/>
          </a:prstGeom>
          <a:ln w="6350" cmpd="sng">
            <a:solidFill>
              <a:srgbClr val="000000"/>
            </a:solidFill>
          </a:ln>
        </p:spPr>
      </p:cxnSp>
      <p:cxnSp>
        <p:nvCxnSpPr>
          <p:cNvPr id="8" name=""/>
          <p:cNvCxnSpPr/>
          <p:nvPr/>
        </p:nvCxnSpPr>
        <p:spPr>
          <a:xfrm>
            <a:off x="1097280" y="9735185"/>
            <a:ext cx="5401945" cy="0"/>
          </a:xfrm>
          <a:prstGeom prst="line">
            <a:avLst/>
          </a:prstGeom>
          <a:ln w="6350" cmpd="sng">
            <a:solidFill>
              <a:srgbClr val="000000"/>
            </a:solidFill>
          </a:ln>
        </p:spPr>
      </p:cxnSp>
    </p:spTree>
  </p:cSld>
  <p:clrMapOvr>
    <a:masterClrMapping/>
  </p:clrMapOvr>
</p:sld>
</file>

<file path=ppt/theme/theme.xml><?xml version="1.0" encoding="utf-8"?>
<a:theme xmlns:p="http://schemas.openxmlformats.org/presentationml/2006/main" xmlns:r="http://schemas.openxmlformats.org/officeDocument/2006/relationships" xmlns:a="http://schemas.openxmlformats.org/drawingml/2006/main" xmlns:dc="http://purl.org/dc/elements/1.1/" xmlns:cp="http://schemas.openxmlformats.org/package/2006/metadata/core-properties">
  <a:themeElements>
    <a:clrScheme name="Office">
      <a:dk1>
        <a:sysClr val="windowText"/>
      </a:dk1>
      <a:lt1>
        <a:sysClr val="window"/>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Arab" typeface="Arial"/>
      </a:majorFont>
      <a:minorFont>
        <a:latin typeface="Calibri"/>
        <a:ea typeface=""/>
        <a:cs typeface=""/>
        <a:font script="Arab" typeface="Arial"/>
      </a:minorFont>
    </a:fontScheme>
    <a:fmtScheme name="Office">
      <a:fillStyleLst>
        <a:solidFill>
          <a:schemeClr val="bg1">
            <a:alpha val="0"/>
          </a:schemeClr>
        </a:solidFill>
        <a:gradFill/>
        <a:gradFill/>
      </a:fillStyleLst>
      <a:lnStyleLst>
        <a:ln/>
        <a:ln/>
        <a:ln/>
      </a:lnStyleLst>
      <a:effectStyleLst>
        <a:effectStyle>
          <a:effectLst/>
        </a:effectStyle>
        <a:effectStyle>
          <a:effectLst/>
        </a:effectStyle>
        <a:effectStyle>
          <a:effectLst/>
          <a:scene3d>
            <a:camera prst="orthographicFront"/>
            <a:lightRig rig="threePt" dir="t"/>
          </a:scene3d>
        </a:effectStyle>
      </a:effectStyleLst>
      <a:bgFillStyleLst>
        <a:solidFill>
          <a:schemeClr val="bg1">
            <a:alpha val="0"/>
          </a:schemeClr>
        </a:solidFill>
        <a:gradFill/>
        <a:gradFill/>
      </a:bgFillStyleLst>
    </a:fmtScheme>
  </a:themeElements>
</a:theme>
</file>

<file path=docProps/core.xml><?xml version="1.0" encoding="utf-8"?>
<cp:coreProperties xmlns:p="http://schemas.openxmlformats.org/presentationml/2006/main" xmlns:r="http://schemas.openxmlformats.org/officeDocument/2006/relationships" xmlns:a="http://schemas.openxmlformats.org/drawingml/2006/main" xmlns:dc="http://purl.org/dc/elements/1.1/" xmlns:cp="http://schemas.openxmlformats.org/package/2006/metadata/core-properties"/>
</file>